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7" r:id="rId8"/>
    <p:sldMasterId id="2147483759" r:id="rId9"/>
    <p:sldMasterId id="2147483771" r:id="rId10"/>
    <p:sldMasterId id="2147483783" r:id="rId11"/>
    <p:sldMasterId id="2147483797" r:id="rId12"/>
  </p:sldMasterIdLst>
  <p:notesMasterIdLst>
    <p:notesMasterId r:id="rId153"/>
  </p:notesMasterIdLst>
  <p:sldIdLst>
    <p:sldId id="402" r:id="rId13"/>
    <p:sldId id="404" r:id="rId14"/>
    <p:sldId id="403" r:id="rId15"/>
    <p:sldId id="257" r:id="rId16"/>
    <p:sldId id="258" r:id="rId17"/>
    <p:sldId id="259" r:id="rId18"/>
    <p:sldId id="260" r:id="rId19"/>
    <p:sldId id="261" r:id="rId20"/>
    <p:sldId id="262" r:id="rId21"/>
    <p:sldId id="263" r:id="rId22"/>
    <p:sldId id="264"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28" r:id="rId83"/>
    <p:sldId id="329" r:id="rId84"/>
    <p:sldId id="330" r:id="rId85"/>
    <p:sldId id="331" r:id="rId86"/>
    <p:sldId id="332" r:id="rId87"/>
    <p:sldId id="333" r:id="rId88"/>
    <p:sldId id="334" r:id="rId89"/>
    <p:sldId id="335" r:id="rId90"/>
    <p:sldId id="336" r:id="rId91"/>
    <p:sldId id="339" r:id="rId92"/>
    <p:sldId id="340" r:id="rId93"/>
    <p:sldId id="341" r:id="rId94"/>
    <p:sldId id="342" r:id="rId95"/>
    <p:sldId id="343" r:id="rId96"/>
    <p:sldId id="344" r:id="rId97"/>
    <p:sldId id="345" r:id="rId98"/>
    <p:sldId id="346" r:id="rId99"/>
    <p:sldId id="347" r:id="rId100"/>
    <p:sldId id="348" r:id="rId101"/>
    <p:sldId id="349" r:id="rId102"/>
    <p:sldId id="350" r:id="rId103"/>
    <p:sldId id="351" r:id="rId104"/>
    <p:sldId id="352" r:id="rId105"/>
    <p:sldId id="353" r:id="rId106"/>
    <p:sldId id="354" r:id="rId107"/>
    <p:sldId id="355" r:id="rId108"/>
    <p:sldId id="356" r:id="rId109"/>
    <p:sldId id="357" r:id="rId110"/>
    <p:sldId id="358" r:id="rId111"/>
    <p:sldId id="359" r:id="rId112"/>
    <p:sldId id="360" r:id="rId113"/>
    <p:sldId id="361" r:id="rId114"/>
    <p:sldId id="362" r:id="rId115"/>
    <p:sldId id="363" r:id="rId116"/>
    <p:sldId id="364" r:id="rId117"/>
    <p:sldId id="365" r:id="rId118"/>
    <p:sldId id="366" r:id="rId119"/>
    <p:sldId id="367" r:id="rId120"/>
    <p:sldId id="368" r:id="rId121"/>
    <p:sldId id="369" r:id="rId122"/>
    <p:sldId id="370" r:id="rId123"/>
    <p:sldId id="371" r:id="rId124"/>
    <p:sldId id="372" r:id="rId125"/>
    <p:sldId id="373" r:id="rId126"/>
    <p:sldId id="374" r:id="rId127"/>
    <p:sldId id="375"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38" Type="http://schemas.openxmlformats.org/officeDocument/2006/relationships/slide" Target="slides/slide126.xml"/><Relationship Id="rId154" Type="http://schemas.openxmlformats.org/officeDocument/2006/relationships/presProps" Target="presProps.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144" Type="http://schemas.openxmlformats.org/officeDocument/2006/relationships/slide" Target="slides/slide132.xml"/><Relationship Id="rId149" Type="http://schemas.openxmlformats.org/officeDocument/2006/relationships/slide" Target="slides/slide13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slide" Target="slides/slide122.xml"/><Relationship Id="rId139" Type="http://schemas.openxmlformats.org/officeDocument/2006/relationships/slide" Target="slides/slide127.xml"/><Relationship Id="rId80" Type="http://schemas.openxmlformats.org/officeDocument/2006/relationships/slide" Target="slides/slide68.xml"/><Relationship Id="rId85" Type="http://schemas.openxmlformats.org/officeDocument/2006/relationships/slide" Target="slides/slide73.xml"/><Relationship Id="rId150" Type="http://schemas.openxmlformats.org/officeDocument/2006/relationships/slide" Target="slides/slide138.xml"/><Relationship Id="rId155"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slide" Target="slides/slide112.xml"/><Relationship Id="rId129" Type="http://schemas.openxmlformats.org/officeDocument/2006/relationships/slide" Target="slides/slide117.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32" Type="http://schemas.openxmlformats.org/officeDocument/2006/relationships/slide" Target="slides/slide120.xml"/><Relationship Id="rId140" Type="http://schemas.openxmlformats.org/officeDocument/2006/relationships/slide" Target="slides/slide128.xml"/><Relationship Id="rId145" Type="http://schemas.openxmlformats.org/officeDocument/2006/relationships/slide" Target="slides/slide133.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slide" Target="slides/slide107.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30" Type="http://schemas.openxmlformats.org/officeDocument/2006/relationships/slide" Target="slides/slide118.xml"/><Relationship Id="rId135" Type="http://schemas.openxmlformats.org/officeDocument/2006/relationships/slide" Target="slides/slide123.xml"/><Relationship Id="rId143" Type="http://schemas.openxmlformats.org/officeDocument/2006/relationships/slide" Target="slides/slide131.xml"/><Relationship Id="rId148" Type="http://schemas.openxmlformats.org/officeDocument/2006/relationships/slide" Target="slides/slide136.xml"/><Relationship Id="rId151" Type="http://schemas.openxmlformats.org/officeDocument/2006/relationships/slide" Target="slides/slide139.xml"/><Relationship Id="rId15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slide" Target="slides/slide129.xml"/><Relationship Id="rId146" Type="http://schemas.openxmlformats.org/officeDocument/2006/relationships/slide" Target="slides/slide13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157" Type="http://schemas.openxmlformats.org/officeDocument/2006/relationships/tableStyles" Target="tableStyles.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slide" Target="slides/slide14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BD2EE-5A0D-40DE-A1F6-DF4DA6A80A74}" type="doc">
      <dgm:prSet loTypeId="urn:microsoft.com/office/officeart/2005/8/layout/target3" loCatId="relationship" qsTypeId="urn:microsoft.com/office/officeart/2005/8/quickstyle/simple5" qsCatId="simple" csTypeId="urn:microsoft.com/office/officeart/2005/8/colors/accent2_2" csCatId="accent2" phldr="1"/>
      <dgm:spPr/>
      <dgm:t>
        <a:bodyPr/>
        <a:lstStyle/>
        <a:p>
          <a:endParaRPr lang="en-US"/>
        </a:p>
      </dgm:t>
    </dgm:pt>
    <dgm:pt modelId="{DF03899A-CBB1-4DC8-8DD7-BCAD8A2FB710}">
      <dgm:prSet custT="1"/>
      <dgm:spPr>
        <a:solidFill>
          <a:srgbClr val="FF00FF"/>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prst="slope"/>
        </a:sp3d>
      </dgm:spPr>
      <dgm:t>
        <a:bodyPr/>
        <a:lstStyle/>
        <a:p>
          <a:pPr rtl="0"/>
          <a:r>
            <a:rPr lang="en-US" sz="6000" b="1" dirty="0" smtClean="0">
              <a:solidFill>
                <a:schemeClr val="bg1">
                  <a:lumMod val="95000"/>
                </a:schemeClr>
              </a:solidFill>
              <a:latin typeface="Berlin Sans FB Demi" panose="020E0802020502020306" pitchFamily="34" charset="0"/>
            </a:rPr>
            <a:t>POSTPARTUM  HAEMORRHAGE (PPH)</a:t>
          </a:r>
          <a:endParaRPr lang="en-US" sz="6000" b="1" dirty="0">
            <a:solidFill>
              <a:schemeClr val="bg1">
                <a:lumMod val="95000"/>
              </a:schemeClr>
            </a:solidFill>
            <a:latin typeface="Berlin Sans FB Demi" panose="020E0802020502020306" pitchFamily="34" charset="0"/>
          </a:endParaRPr>
        </a:p>
      </dgm:t>
    </dgm:pt>
    <dgm:pt modelId="{969F50C8-46A2-4F2D-9E12-2C1894C9EBDE}" type="parTrans" cxnId="{22D08573-F4C3-467A-A53B-D91BA5D1B156}">
      <dgm:prSet/>
      <dgm:spPr/>
      <dgm:t>
        <a:bodyPr/>
        <a:lstStyle/>
        <a:p>
          <a:endParaRPr lang="en-US"/>
        </a:p>
      </dgm:t>
    </dgm:pt>
    <dgm:pt modelId="{E5622F0B-2CA6-42C1-B5EA-4D8BD1E7F9D8}" type="sibTrans" cxnId="{22D08573-F4C3-467A-A53B-D91BA5D1B156}">
      <dgm:prSet/>
      <dgm:spPr/>
      <dgm:t>
        <a:bodyPr/>
        <a:lstStyle/>
        <a:p>
          <a:endParaRPr lang="en-US"/>
        </a:p>
      </dgm:t>
    </dgm:pt>
    <dgm:pt modelId="{C301527B-034F-452A-8212-82876CB71492}" type="pres">
      <dgm:prSet presAssocID="{D50BD2EE-5A0D-40DE-A1F6-DF4DA6A80A74}" presName="Name0" presStyleCnt="0">
        <dgm:presLayoutVars>
          <dgm:chMax val="7"/>
          <dgm:dir/>
          <dgm:animLvl val="lvl"/>
          <dgm:resizeHandles val="exact"/>
        </dgm:presLayoutVars>
      </dgm:prSet>
      <dgm:spPr/>
      <dgm:t>
        <a:bodyPr/>
        <a:lstStyle/>
        <a:p>
          <a:endParaRPr lang="en-US"/>
        </a:p>
      </dgm:t>
    </dgm:pt>
    <dgm:pt modelId="{369C7BB0-6013-45C5-8604-446C9B094C88}" type="pres">
      <dgm:prSet presAssocID="{DF03899A-CBB1-4DC8-8DD7-BCAD8A2FB710}" presName="circle1" presStyleLbl="node1" presStyleIdx="0" presStyleCnt="1" custScaleX="35052" custLinFactNeighborX="6237" custLinFactNeighborY="32904"/>
      <dgm:spPr>
        <a:solidFill>
          <a:srgbClr val="FF00FF"/>
        </a:solidFill>
      </dgm:spPr>
      <dgm:t>
        <a:bodyPr/>
        <a:lstStyle/>
        <a:p>
          <a:endParaRPr lang="en-US"/>
        </a:p>
      </dgm:t>
    </dgm:pt>
    <dgm:pt modelId="{CFF4E976-CEAA-46B0-8B3C-06B1AF50A66B}" type="pres">
      <dgm:prSet presAssocID="{DF03899A-CBB1-4DC8-8DD7-BCAD8A2FB710}" presName="space" presStyleCnt="0"/>
      <dgm:spPr/>
    </dgm:pt>
    <dgm:pt modelId="{288D2C60-907E-4C5F-A28C-605847C49584}" type="pres">
      <dgm:prSet presAssocID="{DF03899A-CBB1-4DC8-8DD7-BCAD8A2FB710}" presName="rect1" presStyleLbl="alignAcc1" presStyleIdx="0" presStyleCnt="1" custScaleX="112097" custLinFactNeighborX="730"/>
      <dgm:spPr/>
      <dgm:t>
        <a:bodyPr/>
        <a:lstStyle/>
        <a:p>
          <a:endParaRPr lang="en-US"/>
        </a:p>
      </dgm:t>
    </dgm:pt>
    <dgm:pt modelId="{02715A92-01ED-41C0-B41F-EAEB185C81F6}" type="pres">
      <dgm:prSet presAssocID="{DF03899A-CBB1-4DC8-8DD7-BCAD8A2FB710}" presName="rect1ParTxNoCh" presStyleLbl="alignAcc1" presStyleIdx="0" presStyleCnt="1">
        <dgm:presLayoutVars>
          <dgm:chMax val="1"/>
          <dgm:bulletEnabled val="1"/>
        </dgm:presLayoutVars>
      </dgm:prSet>
      <dgm:spPr/>
      <dgm:t>
        <a:bodyPr/>
        <a:lstStyle/>
        <a:p>
          <a:endParaRPr lang="en-US"/>
        </a:p>
      </dgm:t>
    </dgm:pt>
  </dgm:ptLst>
  <dgm:cxnLst>
    <dgm:cxn modelId="{FCDC3B4C-E7F0-4BD1-A611-67412B46D879}" type="presOf" srcId="{DF03899A-CBB1-4DC8-8DD7-BCAD8A2FB710}" destId="{02715A92-01ED-41C0-B41F-EAEB185C81F6}" srcOrd="1" destOrd="0" presId="urn:microsoft.com/office/officeart/2005/8/layout/target3"/>
    <dgm:cxn modelId="{22D08573-F4C3-467A-A53B-D91BA5D1B156}" srcId="{D50BD2EE-5A0D-40DE-A1F6-DF4DA6A80A74}" destId="{DF03899A-CBB1-4DC8-8DD7-BCAD8A2FB710}" srcOrd="0" destOrd="0" parTransId="{969F50C8-46A2-4F2D-9E12-2C1894C9EBDE}" sibTransId="{E5622F0B-2CA6-42C1-B5EA-4D8BD1E7F9D8}"/>
    <dgm:cxn modelId="{93CC1A59-176E-41DD-9CD8-B2888B4942B1}" type="presOf" srcId="{D50BD2EE-5A0D-40DE-A1F6-DF4DA6A80A74}" destId="{C301527B-034F-452A-8212-82876CB71492}" srcOrd="0" destOrd="0" presId="urn:microsoft.com/office/officeart/2005/8/layout/target3"/>
    <dgm:cxn modelId="{C5260275-48B4-4A13-B12D-6A235AF32AB3}" type="presOf" srcId="{DF03899A-CBB1-4DC8-8DD7-BCAD8A2FB710}" destId="{288D2C60-907E-4C5F-A28C-605847C49584}" srcOrd="0" destOrd="0" presId="urn:microsoft.com/office/officeart/2005/8/layout/target3"/>
    <dgm:cxn modelId="{3F8040D1-0AC2-4DCF-AED1-B499030EE27F}" type="presParOf" srcId="{C301527B-034F-452A-8212-82876CB71492}" destId="{369C7BB0-6013-45C5-8604-446C9B094C88}" srcOrd="0" destOrd="0" presId="urn:microsoft.com/office/officeart/2005/8/layout/target3"/>
    <dgm:cxn modelId="{5400032E-5FEB-4EC0-9A95-336F3560D10C}" type="presParOf" srcId="{C301527B-034F-452A-8212-82876CB71492}" destId="{CFF4E976-CEAA-46B0-8B3C-06B1AF50A66B}" srcOrd="1" destOrd="0" presId="urn:microsoft.com/office/officeart/2005/8/layout/target3"/>
    <dgm:cxn modelId="{7A64CDEC-8233-42D0-A0D0-50325A02ACBE}" type="presParOf" srcId="{C301527B-034F-452A-8212-82876CB71492}" destId="{288D2C60-907E-4C5F-A28C-605847C49584}" srcOrd="2" destOrd="0" presId="urn:microsoft.com/office/officeart/2005/8/layout/target3"/>
    <dgm:cxn modelId="{999849F4-0A63-4A0A-841C-840987D9E474}" type="presParOf" srcId="{C301527B-034F-452A-8212-82876CB71492}" destId="{02715A92-01ED-41C0-B41F-EAEB185C81F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4BB99-2120-40EB-A9B3-72B2E013B169}" type="datetimeFigureOut">
              <a:rPr lang="en-US" smtClean="0"/>
              <a:t>06/10/2019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C55AD-9310-40B6-ACBD-4E8D6EB4FFA9}" type="slidenum">
              <a:rPr lang="en-US" smtClean="0"/>
              <a:t>‹#›</a:t>
            </a:fld>
            <a:endParaRPr lang="en-US"/>
          </a:p>
        </p:txBody>
      </p:sp>
    </p:spTree>
    <p:extLst>
      <p:ext uri="{BB962C8B-B14F-4D97-AF65-F5344CB8AC3E}">
        <p14:creationId xmlns:p14="http://schemas.microsoft.com/office/powerpoint/2010/main" val="399623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5C6635-9473-4ED6-B348-F583F26E9EB6}" type="slidenum">
              <a:rPr lang="en-US" smtClean="0"/>
              <a:pPr/>
              <a:t>41</a:t>
            </a:fld>
            <a:endParaRPr lang="en-US"/>
          </a:p>
        </p:txBody>
      </p:sp>
    </p:spTree>
    <p:extLst>
      <p:ext uri="{BB962C8B-B14F-4D97-AF65-F5344CB8AC3E}">
        <p14:creationId xmlns:p14="http://schemas.microsoft.com/office/powerpoint/2010/main" val="197101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Misoprostal</a:t>
            </a:r>
            <a:r>
              <a:rPr lang="en-US" baseline="0" dirty="0" smtClean="0"/>
              <a:t> (</a:t>
            </a:r>
            <a:r>
              <a:rPr lang="en-US" baseline="0" dirty="0" err="1" smtClean="0"/>
              <a:t>cytotec</a:t>
            </a:r>
            <a:r>
              <a:rPr lang="en-US" baseline="0" dirty="0" smtClean="0"/>
              <a:t>)- is a commonly used prostaglandin to increase uterine contractility for treatment of PPH 600-800 mcg</a:t>
            </a:r>
            <a:endParaRPr lang="en-US" dirty="0"/>
          </a:p>
        </p:txBody>
      </p:sp>
      <p:sp>
        <p:nvSpPr>
          <p:cNvPr id="4" name="Slide Number Placeholder 3"/>
          <p:cNvSpPr>
            <a:spLocks noGrp="1"/>
          </p:cNvSpPr>
          <p:nvPr>
            <p:ph type="sldNum" sz="quarter" idx="10"/>
          </p:nvPr>
        </p:nvSpPr>
        <p:spPr/>
        <p:txBody>
          <a:bodyPr/>
          <a:lstStyle/>
          <a:p>
            <a:fld id="{AD8BDF61-BE7A-4E80-8D5C-EFE93BE21175}" type="slidenum">
              <a:rPr lang="en-US" smtClean="0"/>
              <a:pPr/>
              <a:t>42</a:t>
            </a:fld>
            <a:endParaRPr lang="en-US"/>
          </a:p>
        </p:txBody>
      </p:sp>
    </p:spTree>
    <p:extLst>
      <p:ext uri="{BB962C8B-B14F-4D97-AF65-F5344CB8AC3E}">
        <p14:creationId xmlns:p14="http://schemas.microsoft.com/office/powerpoint/2010/main" val="33635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WIDAL TEST=</a:t>
            </a:r>
            <a:r>
              <a:rPr lang="en-US" baseline="0" dirty="0" smtClean="0"/>
              <a:t> Test for typhoid. </a:t>
            </a:r>
            <a:endParaRPr lang="en-US" dirty="0"/>
          </a:p>
        </p:txBody>
      </p:sp>
      <p:sp>
        <p:nvSpPr>
          <p:cNvPr id="4" name="Slide Number Placeholder 3"/>
          <p:cNvSpPr>
            <a:spLocks noGrp="1"/>
          </p:cNvSpPr>
          <p:nvPr>
            <p:ph type="sldNum" sz="quarter" idx="10"/>
          </p:nvPr>
        </p:nvSpPr>
        <p:spPr/>
        <p:txBody>
          <a:bodyPr/>
          <a:lstStyle/>
          <a:p>
            <a:fld id="{9816BD66-906A-41E6-80FC-7E51A49E2934}" type="slidenum">
              <a:rPr lang="en-US" smtClean="0"/>
              <a:pPr/>
              <a:t>84</a:t>
            </a:fld>
            <a:endParaRPr lang="en-US" dirty="0"/>
          </a:p>
        </p:txBody>
      </p:sp>
    </p:spTree>
    <p:extLst>
      <p:ext uri="{BB962C8B-B14F-4D97-AF65-F5344CB8AC3E}">
        <p14:creationId xmlns:p14="http://schemas.microsoft.com/office/powerpoint/2010/main" val="229818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FD9AFDA-AAB7-464D-85D1-BCF841715A4F}" type="datetimeFigureOut">
              <a:rPr lang="en-US" smtClean="0"/>
              <a:t>06/10/2019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55032673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9AFDA-AAB7-464D-85D1-BCF841715A4F}" type="datetimeFigureOut">
              <a:rPr lang="en-US" smtClean="0"/>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6837989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1"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50" y="4654296"/>
            <a:ext cx="10131551"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2"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10"/>
            <a:ext cx="3556000" cy="365125"/>
          </a:xfrm>
        </p:spPr>
        <p:txBody>
          <a:bodyPr rtlCol="0"/>
          <a:lstStyle/>
          <a:p>
            <a:fld id="{8913B7E7-3769-45BB-A32B-E81C2361C7A2}" type="datetime1">
              <a:rPr lang="en-US" smtClean="0"/>
              <a:pPr/>
              <a:t>06/10/2019</a:t>
            </a:fld>
            <a:endParaRPr lang="en-US"/>
          </a:p>
        </p:txBody>
      </p:sp>
      <p:sp>
        <p:nvSpPr>
          <p:cNvPr id="13" name="Slide Number Placeholder 12"/>
          <p:cNvSpPr>
            <a:spLocks noGrp="1"/>
          </p:cNvSpPr>
          <p:nvPr>
            <p:ph type="sldNum" sz="quarter" idx="11"/>
          </p:nvPr>
        </p:nvSpPr>
        <p:spPr>
          <a:xfrm>
            <a:off x="1" y="4667256"/>
            <a:ext cx="1930400" cy="663579"/>
          </a:xfrm>
        </p:spPr>
        <p:txBody>
          <a:bodyPr rtlCol="0"/>
          <a:lstStyle>
            <a:lvl1pPr>
              <a:defRPr sz="2800"/>
            </a:lvl1pPr>
          </a:lstStyle>
          <a:p>
            <a:fld id="{539D2A76-69E3-4600-8808-3C1A10934549}" type="slidenum">
              <a:rPr lang="en-US" smtClean="0"/>
              <a:pPr/>
              <a:t>‹#›</a:t>
            </a:fld>
            <a:endParaRPr lang="en-US"/>
          </a:p>
        </p:txBody>
      </p:sp>
      <p:sp>
        <p:nvSpPr>
          <p:cNvPr id="14" name="Footer Placeholder 13"/>
          <p:cNvSpPr>
            <a:spLocks noGrp="1"/>
          </p:cNvSpPr>
          <p:nvPr>
            <p:ph type="ftr" sz="quarter" idx="12"/>
          </p:nvPr>
        </p:nvSpPr>
        <p:spPr>
          <a:xfrm>
            <a:off x="2133600" y="6248216"/>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717964666"/>
      </p:ext>
    </p:extLst>
  </p:cSld>
  <p:clrMapOvr>
    <a:masterClrMapping/>
  </p:clrMapOvr>
  <p:transition spd="slow">
    <p:strips dir="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40B07E-56CB-46E6-BD6E-A7A708D348FD}" type="datetime1">
              <a:rPr lang="en-US" smtClean="0"/>
              <a:pPr/>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2751875011"/>
      </p:ext>
    </p:extLst>
  </p:cSld>
  <p:clrMapOvr>
    <a:masterClrMapping/>
  </p:clrMapOvr>
  <p:transition spd="slow">
    <p:strips dir="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9"/>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3"/>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12"/>
            <a:ext cx="2946400" cy="365125"/>
          </a:xfrm>
        </p:spPr>
        <p:txBody>
          <a:bodyPr/>
          <a:lstStyle/>
          <a:p>
            <a:fld id="{0999DFDB-E92E-4DD2-9CC9-1EE093A4B5DD}" type="datetime1">
              <a:rPr lang="en-US" smtClean="0"/>
              <a:pPr/>
              <a:t>06/10/2019</a:t>
            </a:fld>
            <a:endParaRPr lang="en-US"/>
          </a:p>
        </p:txBody>
      </p:sp>
      <p:sp>
        <p:nvSpPr>
          <p:cNvPr id="5" name="Footer Placeholder 4"/>
          <p:cNvSpPr>
            <a:spLocks noGrp="1"/>
          </p:cNvSpPr>
          <p:nvPr>
            <p:ph type="ftr" sz="quarter" idx="11"/>
          </p:nvPr>
        </p:nvSpPr>
        <p:spPr>
          <a:xfrm>
            <a:off x="609610" y="6248216"/>
            <a:ext cx="7431310" cy="365125"/>
          </a:xfrm>
        </p:spPr>
        <p:txBody>
          <a:bodyPr/>
          <a:lstStyle/>
          <a:p>
            <a:endParaRPr lang="en-US"/>
          </a:p>
        </p:txBody>
      </p:sp>
      <p:sp>
        <p:nvSpPr>
          <p:cNvPr id="7" name="Rectangle 6"/>
          <p:cNvSpPr/>
          <p:nvPr/>
        </p:nvSpPr>
        <p:spPr bwMode="white">
          <a:xfrm>
            <a:off x="8128426"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6"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6"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6" y="103720"/>
            <a:ext cx="533400" cy="325968"/>
          </a:xfrm>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3005272906"/>
      </p:ext>
    </p:extLst>
  </p:cSld>
  <p:clrMapOvr>
    <a:masterClrMapping/>
  </p:clrMapOvr>
  <p:transition spd="slow">
    <p:strips dir="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1" y="359897"/>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1"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DDB2F50-5065-4E07-A720-DB41C8C19800}" type="datetime1">
              <a:rPr lang="en-US" smtClean="0"/>
              <a:pPr/>
              <a:t>06/10/2019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8" name="Oval 7"/>
          <p:cNvSpPr/>
          <p:nvPr/>
        </p:nvSpPr>
        <p:spPr>
          <a:xfrm>
            <a:off x="1228577" y="1413803"/>
            <a:ext cx="280417"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
        <p:nvSpPr>
          <p:cNvPr id="9" name="Oval 8"/>
          <p:cNvSpPr/>
          <p:nvPr/>
        </p:nvSpPr>
        <p:spPr>
          <a:xfrm>
            <a:off x="1542902" y="1345016"/>
            <a:ext cx="8534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4128658996"/>
      </p:ext>
    </p:extLst>
  </p:cSld>
  <p:clrMapOvr>
    <a:masterClrMapping/>
  </p:clrMapOvr>
  <p:transition spd="slow">
    <p:strips dir="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1D442F6-4AA0-4D68-92D7-C953CB54AE88}" type="datetime1">
              <a:rPr lang="en-US" smtClean="0"/>
              <a:pPr/>
              <a:t>06/10/2019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954147559"/>
      </p:ext>
    </p:extLst>
  </p:cSld>
  <p:clrMapOvr>
    <a:masterClrMapping/>
  </p:clrMapOvr>
  <p:transition spd="slow">
    <p:strips dir="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6" y="-53"/>
            <a:ext cx="9144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Title 1"/>
          <p:cNvSpPr>
            <a:spLocks noGrp="1"/>
          </p:cNvSpPr>
          <p:nvPr>
            <p:ph type="title"/>
          </p:nvPr>
        </p:nvSpPr>
        <p:spPr>
          <a:xfrm>
            <a:off x="3437857"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7"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CAF9BE2-5CC0-4670-8E12-38B129C1AEAD}" type="datetime1">
              <a:rPr lang="en-US" smtClean="0"/>
              <a:pPr/>
              <a:t>06/10/2019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10" name="Rectangle 9"/>
          <p:cNvSpPr/>
          <p:nvPr/>
        </p:nvSpPr>
        <p:spPr bwMode="invGray">
          <a:xfrm>
            <a:off x="3048001" y="5"/>
            <a:ext cx="1016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8" name="Oval 7"/>
          <p:cNvSpPr/>
          <p:nvPr/>
        </p:nvSpPr>
        <p:spPr>
          <a:xfrm>
            <a:off x="2896428" y="2814656"/>
            <a:ext cx="280417"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
        <p:nvSpPr>
          <p:cNvPr id="9" name="Oval 8"/>
          <p:cNvSpPr/>
          <p:nvPr/>
        </p:nvSpPr>
        <p:spPr>
          <a:xfrm>
            <a:off x="3210752" y="2745871"/>
            <a:ext cx="8534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2167247611"/>
      </p:ext>
    </p:extLst>
  </p:cSld>
  <p:clrMapOvr>
    <a:masterClrMapping/>
  </p:clrMapOvr>
  <p:transition spd="slow">
    <p:strips dir="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3"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3"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3"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0B10A16-170B-4627-8CFD-E1DDBEB8C790}" type="datetime1">
              <a:rPr lang="en-US" smtClean="0"/>
              <a:pPr/>
              <a:t>06/10/2019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1840186500"/>
      </p:ext>
    </p:extLst>
  </p:cSld>
  <p:clrMapOvr>
    <a:masterClrMapping/>
  </p:clrMapOvr>
  <p:transition spd="slow">
    <p:strips dir="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1" y="328279"/>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9"/>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1"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7A78281-11CB-45F0-98F4-A1BECC8E5A2E}" type="datetime1">
              <a:rPr lang="en-US" smtClean="0"/>
              <a:pPr/>
              <a:t>06/10/2019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3654955843"/>
      </p:ext>
    </p:extLst>
  </p:cSld>
  <p:clrMapOvr>
    <a:masterClrMapping/>
  </p:clrMapOvr>
  <p:transition spd="slow">
    <p:strips dir="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3"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D34DE54-8E09-44BB-8767-72FF90988FA7}" type="datetime1">
              <a:rPr lang="en-US" smtClean="0"/>
              <a:pPr/>
              <a:t>06/10/2019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33660069"/>
      </p:ext>
    </p:extLst>
  </p:cSld>
  <p:clrMapOvr>
    <a:masterClrMapping/>
  </p:clrMapOvr>
  <p:transition spd="slow">
    <p:strips dir="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353314" y="0"/>
            <a:ext cx="1083868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Date Placeholder 1"/>
          <p:cNvSpPr>
            <a:spLocks noGrp="1"/>
          </p:cNvSpPr>
          <p:nvPr>
            <p:ph type="dt" sz="half" idx="10"/>
          </p:nvPr>
        </p:nvSpPr>
        <p:spPr/>
        <p:txBody>
          <a:bodyPr/>
          <a:lstStyle>
            <a:extLst/>
          </a:lstStyle>
          <a:p>
            <a:fld id="{D4FF0031-2669-45BB-B043-AEDF31035735}" type="datetime1">
              <a:rPr lang="en-US" smtClean="0"/>
              <a:pPr/>
              <a:t>06/10/2019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6" name="Rectangle 5"/>
          <p:cNvSpPr/>
          <p:nvPr/>
        </p:nvSpPr>
        <p:spPr bwMode="invGray">
          <a:xfrm>
            <a:off x="1353313" y="-53"/>
            <a:ext cx="9753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2374941487"/>
      </p:ext>
    </p:extLst>
  </p:cSld>
  <p:clrMapOvr>
    <a:masterClrMapping/>
  </p:clrMapOvr>
  <p:transition spd="slow">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9AFDA-AAB7-464D-85D1-BCF841715A4F}" type="datetimeFigureOut">
              <a:rPr lang="en-US" smtClean="0"/>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8381775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16785"/>
            <a:ext cx="5080000" cy="1162051"/>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406966"/>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ED35C5C-635F-427E-A6E6-CBBEF5D57031}" type="datetime1">
              <a:rPr lang="en-US" smtClean="0"/>
              <a:pPr/>
              <a:t>06/10/2019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3683786998"/>
      </p:ext>
    </p:extLst>
  </p:cSld>
  <p:clrMapOvr>
    <a:masterClrMapping/>
  </p:clrMapOvr>
  <p:transition spd="slow">
    <p:strips dir="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6"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812CE12-EA3B-48FE-AED4-36A7F97CCE65}" type="datetime1">
              <a:rPr lang="en-US" smtClean="0"/>
              <a:pPr/>
              <a:t>06/10/2019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13"/>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6" y="954350"/>
            <a:ext cx="9144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0" name="Flowchart: Process 9"/>
          <p:cNvSpPr/>
          <p:nvPr/>
        </p:nvSpPr>
        <p:spPr>
          <a:xfrm rot="2103354" flipH="1">
            <a:off x="6671560" y="936790"/>
            <a:ext cx="865631"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911857282"/>
      </p:ext>
    </p:extLst>
  </p:cSld>
  <p:clrMapOvr>
    <a:masterClrMapping/>
  </p:clrMapOvr>
  <p:transition spd="slow">
    <p:strips dir="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9FFEC9-5656-4E27-9305-437756C2D564}" type="datetime1">
              <a:rPr lang="en-US" smtClean="0"/>
              <a:pPr/>
              <a:t>06/10/2019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137594904"/>
      </p:ext>
    </p:extLst>
  </p:cSld>
  <p:clrMapOvr>
    <a:masterClrMapping/>
  </p:clrMapOvr>
  <p:transition spd="slow">
    <p:strips dir="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8"/>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50"/>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B23EE8-37F4-4655-954B-AC43295417B0}" type="datetime1">
              <a:rPr lang="en-US" smtClean="0"/>
              <a:pPr/>
              <a:t>06/10/2019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3717417336"/>
      </p:ext>
    </p:extLst>
  </p:cSld>
  <p:clrMapOvr>
    <a:masterClrMapping/>
  </p:clrMapOvr>
  <p:transition spd="slow">
    <p:strips dir="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934200"/>
            <a:chOff x="0" y="0"/>
            <a:chExt cx="5760" cy="4368"/>
          </a:xfrm>
        </p:grpSpPr>
        <p:sp>
          <p:nvSpPr>
            <p:cNvPr id="4301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sz="1800"/>
            </a:p>
          </p:txBody>
        </p:sp>
        <p:sp>
          <p:nvSpPr>
            <p:cNvPr id="4301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301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a:p>
          </p:txBody>
        </p:sp>
        <p:sp>
          <p:nvSpPr>
            <p:cNvPr id="4301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a:p>
          </p:txBody>
        </p:sp>
        <p:sp>
          <p:nvSpPr>
            <p:cNvPr id="4301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a:p>
          </p:txBody>
        </p:sp>
        <p:sp>
          <p:nvSpPr>
            <p:cNvPr id="4301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301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301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301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sz="1800"/>
            </a:p>
          </p:txBody>
        </p:sp>
        <p:sp>
          <p:nvSpPr>
            <p:cNvPr id="4302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sz="1800"/>
            </a:p>
          </p:txBody>
        </p:sp>
        <p:sp>
          <p:nvSpPr>
            <p:cNvPr id="4302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sz="1800"/>
            </a:p>
          </p:txBody>
        </p:sp>
        <p:sp>
          <p:nvSpPr>
            <p:cNvPr id="4302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sz="1800"/>
            </a:p>
          </p:txBody>
        </p:sp>
        <p:sp>
          <p:nvSpPr>
            <p:cNvPr id="4302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sz="1800"/>
            </a:p>
          </p:txBody>
        </p:sp>
        <p:sp>
          <p:nvSpPr>
            <p:cNvPr id="4302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sz="1800"/>
            </a:p>
          </p:txBody>
        </p:sp>
        <p:sp>
          <p:nvSpPr>
            <p:cNvPr id="4302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sz="1800"/>
            </a:p>
          </p:txBody>
        </p:sp>
        <p:sp>
          <p:nvSpPr>
            <p:cNvPr id="4302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302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sz="1800"/>
            </a:p>
          </p:txBody>
        </p:sp>
        <p:sp>
          <p:nvSpPr>
            <p:cNvPr id="4302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grpSp>
      <p:sp>
        <p:nvSpPr>
          <p:cNvPr id="43029" name="Rectangle 21"/>
          <p:cNvSpPr>
            <a:spLocks noGrp="1" noChangeArrowheads="1"/>
          </p:cNvSpPr>
          <p:nvPr>
            <p:ph type="ctrTitle" sz="quarter"/>
          </p:nvPr>
        </p:nvSpPr>
        <p:spPr>
          <a:xfrm>
            <a:off x="914400" y="1828810"/>
            <a:ext cx="10363200" cy="1736725"/>
          </a:xfrm>
        </p:spPr>
        <p:txBody>
          <a:bodyPr/>
          <a:lstStyle>
            <a:lvl1pPr>
              <a:defRPr sz="5400"/>
            </a:lvl1pPr>
          </a:lstStyle>
          <a:p>
            <a:r>
              <a:rPr lang="en-US" smtClean="0"/>
              <a:t>Click to edit Master title style</a:t>
            </a:r>
            <a:endParaRPr lang="en-US"/>
          </a:p>
        </p:txBody>
      </p:sp>
      <p:sp>
        <p:nvSpPr>
          <p:cNvPr id="43030" name="Rectangle 2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3031" name="Rectangle 23"/>
          <p:cNvSpPr>
            <a:spLocks noGrp="1" noChangeArrowheads="1"/>
          </p:cNvSpPr>
          <p:nvPr>
            <p:ph type="dt" sz="quarter" idx="2"/>
          </p:nvPr>
        </p:nvSpPr>
        <p:spPr/>
        <p:txBody>
          <a:bodyPr/>
          <a:lstStyle>
            <a:lvl1pPr>
              <a:defRPr/>
            </a:lvl1pPr>
          </a:lstStyle>
          <a:p>
            <a:fld id="{7B6DF0A7-897A-483F-944D-08606B472E3D}" type="datetime1">
              <a:rPr lang="en-US" smtClean="0"/>
              <a:pPr/>
              <a:t>06/10/2019</a:t>
            </a:fld>
            <a:endParaRPr lang="en-US"/>
          </a:p>
        </p:txBody>
      </p:sp>
      <p:sp>
        <p:nvSpPr>
          <p:cNvPr id="43032" name="Rectangle 24"/>
          <p:cNvSpPr>
            <a:spLocks noGrp="1" noChangeArrowheads="1"/>
          </p:cNvSpPr>
          <p:nvPr>
            <p:ph type="ftr" sz="quarter" idx="3"/>
          </p:nvPr>
        </p:nvSpPr>
        <p:spPr/>
        <p:txBody>
          <a:bodyPr/>
          <a:lstStyle>
            <a:lvl1pPr>
              <a:defRPr/>
            </a:lvl1pPr>
          </a:lstStyle>
          <a:p>
            <a:endParaRPr lang="en-US"/>
          </a:p>
        </p:txBody>
      </p:sp>
      <p:sp>
        <p:nvSpPr>
          <p:cNvPr id="43033" name="Rectangle 25"/>
          <p:cNvSpPr>
            <a:spLocks noGrp="1" noChangeArrowheads="1"/>
          </p:cNvSpPr>
          <p:nvPr>
            <p:ph type="sldNum" sz="quarter" idx="4"/>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17697536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3029"/>
                                        </p:tgtEl>
                                        <p:attrNameLst>
                                          <p:attrName>style.visibility</p:attrName>
                                        </p:attrNameLst>
                                      </p:cBhvr>
                                      <p:to>
                                        <p:strVal val="visible"/>
                                      </p:to>
                                    </p:set>
                                    <p:anim calcmode="lin" valueType="num">
                                      <p:cBhvr>
                                        <p:cTn id="7" dur="500" fill="hold"/>
                                        <p:tgtEl>
                                          <p:spTgt spid="4302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302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302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302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3030">
                                            <p:txEl>
                                              <p:pRg st="0" end="0"/>
                                            </p:txEl>
                                          </p:spTgt>
                                        </p:tgtEl>
                                        <p:attrNameLst>
                                          <p:attrName>style.visibility</p:attrName>
                                        </p:attrNameLst>
                                      </p:cBhvr>
                                      <p:to>
                                        <p:strVal val="visible"/>
                                      </p:to>
                                    </p:set>
                                    <p:anim calcmode="lin" valueType="num">
                                      <p:cBhvr>
                                        <p:cTn id="15" dur="500" fill="hold"/>
                                        <p:tgtEl>
                                          <p:spTgt spid="4303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303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303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30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xit" presetSubtype="0" decel="100000" fill="hold" grpId="1" nodeType="clickEffect">
                                  <p:stCondLst>
                                    <p:cond delay="0"/>
                                  </p:stCondLst>
                                  <p:childTnLst>
                                    <p:anim calcmode="lin" valueType="num">
                                      <p:cBhvr>
                                        <p:cTn id="22" dur="500" fill="hold"/>
                                        <p:tgtEl>
                                          <p:spTgt spid="43029"/>
                                        </p:tgtEl>
                                        <p:attrNameLst>
                                          <p:attrName>ppt_h</p:attrName>
                                        </p:attrNameLst>
                                      </p:cBhvr>
                                      <p:tavLst>
                                        <p:tav tm="0">
                                          <p:val>
                                            <p:strVal val="ppt_h"/>
                                          </p:val>
                                        </p:tav>
                                        <p:tav tm="50000">
                                          <p:val>
                                            <p:strVal val="ppt_h/20"/>
                                          </p:val>
                                        </p:tav>
                                        <p:tav tm="100000">
                                          <p:val>
                                            <p:strVal val="ppt_h/20"/>
                                          </p:val>
                                        </p:tav>
                                      </p:tavLst>
                                    </p:anim>
                                    <p:anim calcmode="lin" valueType="num">
                                      <p:cBhvr>
                                        <p:cTn id="23" dur="500" fill="hold"/>
                                        <p:tgtEl>
                                          <p:spTgt spid="43029"/>
                                        </p:tgtEl>
                                        <p:attrNameLst>
                                          <p:attrName>ppt_w</p:attrName>
                                        </p:attrNameLst>
                                      </p:cBhvr>
                                      <p:tavLst>
                                        <p:tav tm="0">
                                          <p:val>
                                            <p:strVal val="ppt_w"/>
                                          </p:val>
                                        </p:tav>
                                        <p:tav tm="50000">
                                          <p:val>
                                            <p:strVal val="ppt_w+.3"/>
                                          </p:val>
                                        </p:tav>
                                        <p:tav tm="100000">
                                          <p:val>
                                            <p:strVal val="ppt_w+.3"/>
                                          </p:val>
                                        </p:tav>
                                      </p:tavLst>
                                    </p:anim>
                                    <p:anim calcmode="lin" valueType="num">
                                      <p:cBhvr>
                                        <p:cTn id="24" dur="500" fill="hold"/>
                                        <p:tgtEl>
                                          <p:spTgt spid="43029"/>
                                        </p:tgtEl>
                                        <p:attrNameLst>
                                          <p:attrName>ppt_x</p:attrName>
                                        </p:attrNameLst>
                                      </p:cBhvr>
                                      <p:tavLst>
                                        <p:tav tm="0">
                                          <p:val>
                                            <p:strVal val="ppt_x"/>
                                          </p:val>
                                        </p:tav>
                                        <p:tav tm="50000">
                                          <p:val>
                                            <p:strVal val="ppt_x"/>
                                          </p:val>
                                        </p:tav>
                                        <p:tav tm="100000">
                                          <p:val>
                                            <p:strVal val="ppt_x-.3"/>
                                          </p:val>
                                        </p:tav>
                                      </p:tavLst>
                                    </p:anim>
                                    <p:anim calcmode="lin" valueType="num">
                                      <p:cBhvr>
                                        <p:cTn id="25" dur="500" fill="hold"/>
                                        <p:tgtEl>
                                          <p:spTgt spid="43029"/>
                                        </p:tgtEl>
                                        <p:attrNameLst>
                                          <p:attrName>ppt_y</p:attrName>
                                        </p:attrNameLst>
                                      </p:cBhvr>
                                      <p:tavLst>
                                        <p:tav tm="0">
                                          <p:val>
                                            <p:strVal val="ppt_y"/>
                                          </p:val>
                                        </p:tav>
                                        <p:tav tm="100000">
                                          <p:val>
                                            <p:strVal val="ppt_y"/>
                                          </p:val>
                                        </p:tav>
                                      </p:tavLst>
                                    </p:anim>
                                    <p:set>
                                      <p:cBhvr>
                                        <p:cTn id="26" dur="1" fill="hold">
                                          <p:stCondLst>
                                            <p:cond delay="499"/>
                                          </p:stCondLst>
                                        </p:cTn>
                                        <p:tgtEl>
                                          <p:spTgt spid="43029"/>
                                        </p:tgtEl>
                                        <p:attrNameLst>
                                          <p:attrName>style.visibility</p:attrName>
                                        </p:attrNameLst>
                                      </p:cBhvr>
                                      <p:to>
                                        <p:strVal val="hidden"/>
                                      </p:to>
                                    </p:set>
                                  </p:childTnLst>
                                </p:cTn>
                              </p:par>
                              <p:par>
                                <p:cTn id="27" presetID="39" presetClass="exit" presetSubtype="0" decel="100000" fill="hold" grpId="1" nodeType="withEffect">
                                  <p:stCondLst>
                                    <p:cond delay="0"/>
                                  </p:stCondLst>
                                  <p:childTnLst>
                                    <p:anim calcmode="lin" valueType="num">
                                      <p:cBhvr>
                                        <p:cTn id="28" dur="500" fill="hold"/>
                                        <p:tgtEl>
                                          <p:spTgt spid="43030">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9" dur="500" fill="hold"/>
                                        <p:tgtEl>
                                          <p:spTgt spid="43030">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0" dur="500" fill="hold"/>
                                        <p:tgtEl>
                                          <p:spTgt spid="43030">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1" dur="500" fill="hold"/>
                                        <p:tgtEl>
                                          <p:spTgt spid="43030">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43030">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p:bldP spid="43029" grpId="1"/>
      <p:bldP spid="43030" grpId="0" build="p">
        <p:tmplLst>
          <p:tmpl lvl="1">
            <p:tnLst>
              <p:par>
                <p:cTn presetID="39" presetClass="entr" presetSubtype="0" accel="100000" fill="hold" nodeType="clickEffect">
                  <p:stCondLst>
                    <p:cond delay="0"/>
                  </p:stCondLst>
                  <p:childTnLst>
                    <p:set>
                      <p:cBhvr>
                        <p:cTn dur="1" fill="hold">
                          <p:stCondLst>
                            <p:cond delay="0"/>
                          </p:stCondLst>
                        </p:cTn>
                        <p:tgtEl>
                          <p:spTgt spid="43030"/>
                        </p:tgtEl>
                        <p:attrNameLst>
                          <p:attrName>style.visibility</p:attrName>
                        </p:attrNameLst>
                      </p:cBhvr>
                      <p:to>
                        <p:strVal val="visible"/>
                      </p:to>
                    </p:set>
                    <p:anim calcmode="lin" valueType="num">
                      <p:cBhvr>
                        <p:cTn dur="500" fill="hold"/>
                        <p:tgtEl>
                          <p:spTgt spid="43030"/>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3030"/>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3030"/>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3030"/>
                        </p:tgtEl>
                        <p:attrNameLst>
                          <p:attrName>ppt_y</p:attrName>
                        </p:attrNameLst>
                      </p:cBhvr>
                      <p:tavLst>
                        <p:tav tm="0">
                          <p:val>
                            <p:strVal val="#ppt_y"/>
                          </p:val>
                        </p:tav>
                        <p:tav tm="100000">
                          <p:val>
                            <p:strVal val="#ppt_y"/>
                          </p:val>
                        </p:tav>
                      </p:tavLst>
                    </p:anim>
                  </p:childTnLst>
                </p:cTn>
              </p:par>
            </p:tnLst>
          </p:tmpl>
        </p:tmplLst>
      </p:bldP>
      <p:bldP spid="43030" grpId="1" build="allAtOnce">
        <p:tmplLst>
          <p:tmpl lvl="1">
            <p:tnLst>
              <p:par>
                <p:cTn presetID="39" presetClass="exit" presetSubtype="0" decel="100000" fill="hold" nodeType="withEffect">
                  <p:stCondLst>
                    <p:cond delay="0"/>
                  </p:stCondLst>
                  <p:childTnLst>
                    <p:anim calcmode="lin" valueType="num">
                      <p:cBhvr>
                        <p:cTn dur="500" fill="hold"/>
                        <p:tgtEl>
                          <p:spTgt spid="43030"/>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3030"/>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3030"/>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3030"/>
                        </p:tgtEl>
                        <p:attrNameLst>
                          <p:attrName>ppt_y</p:attrName>
                        </p:attrNameLst>
                      </p:cBhvr>
                      <p:tavLst>
                        <p:tav tm="0">
                          <p:val>
                            <p:strVal val="ppt_y"/>
                          </p:val>
                        </p:tav>
                        <p:tav tm="100000">
                          <p:val>
                            <p:strVal val="ppt_y"/>
                          </p:val>
                        </p:tav>
                      </p:tavLst>
                    </p:anim>
                    <p:set>
                      <p:cBhvr>
                        <p:cTn dur="1" fill="hold">
                          <p:stCondLst>
                            <p:cond delay="499"/>
                          </p:stCondLst>
                        </p:cTn>
                        <p:tgtEl>
                          <p:spTgt spid="43030"/>
                        </p:tgtEl>
                        <p:attrNameLst>
                          <p:attrName>style.visibility</p:attrName>
                        </p:attrNameLst>
                      </p:cBhvr>
                      <p:to>
                        <p:strVal val="hidden"/>
                      </p:to>
                    </p:set>
                  </p:childTnLst>
                </p:cTn>
              </p:par>
            </p:tnLst>
          </p:tmpl>
        </p:tmplLst>
      </p:bldP>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1C68ADA-4621-4C56-9824-244DE015926E}" type="datetime1">
              <a:rPr lang="en-US" smtClean="0"/>
              <a:pPr/>
              <a:t>06/10/2019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4196803444"/>
      </p:ext>
    </p:extLst>
  </p:cSld>
  <p:clrMapOvr>
    <a:masterClrMapping/>
  </p:clrMapOvr>
  <p:transition>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22"/>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9C366A7-17AA-4E6A-9D8F-7476CF587A21}" type="datetime1">
              <a:rPr lang="en-US" smtClean="0"/>
              <a:pPr/>
              <a:t>06/10/2019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853731642"/>
      </p:ext>
    </p:extLst>
  </p:cSld>
  <p:clrMapOvr>
    <a:masterClrMapping/>
  </p:clrMapOvr>
  <p:transition>
    <p:fade thruBlk="1"/>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A952A04-0665-4D6F-82E9-19B3B3D77C09}" type="datetime1">
              <a:rPr lang="en-US" smtClean="0"/>
              <a:pPr/>
              <a:t>06/10/2019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3683640161"/>
      </p:ext>
    </p:extLst>
  </p:cSld>
  <p:clrMapOvr>
    <a:masterClrMapping/>
  </p:clrMapOvr>
  <p:transition>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535117"/>
            <a:ext cx="538691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4" y="2174875"/>
            <a:ext cx="53869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4" y="1535117"/>
            <a:ext cx="538903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4"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0B9924D-9658-4645-8016-25B29CB636B4}" type="datetime1">
              <a:rPr lang="en-US" smtClean="0"/>
              <a:pPr/>
              <a:t>06/10/2019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3811613568"/>
      </p:ext>
    </p:extLst>
  </p:cSld>
  <p:clrMapOvr>
    <a:masterClrMapping/>
  </p:clrMapOvr>
  <p:transition>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4907FA4-B78D-47A3-88BC-3783A739D061}" type="datetime1">
              <a:rPr lang="en-US" smtClean="0"/>
              <a:pPr/>
              <a:t>06/10/2019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2953404806"/>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7" y="69765"/>
            <a:ext cx="12017830"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1"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D9AFDA-AAB7-464D-85D1-BCF841715A4F}" type="datetimeFigureOut">
              <a:rPr lang="en-US" smtClean="0"/>
              <a:t>06/10/2019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10D3D63-2C8A-4BFD-96DC-477F28050A47}" type="slidenum">
              <a:rPr lang="en-US" smtClean="0"/>
              <a:t>‹#›</a:t>
            </a:fld>
            <a:endParaRPr lang="en-US"/>
          </a:p>
        </p:txBody>
      </p:sp>
      <p:sp>
        <p:nvSpPr>
          <p:cNvPr id="7" name="Rectangle 6"/>
          <p:cNvSpPr/>
          <p:nvPr/>
        </p:nvSpPr>
        <p:spPr>
          <a:xfrm>
            <a:off x="83918" y="1449312"/>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18" y="1396722"/>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18" y="2976650"/>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4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205427233"/>
      </p:ext>
    </p:extLst>
  </p:cSld>
  <p:clrMapOvr>
    <a:overrideClrMapping bg1="lt1" tx1="dk1" bg2="lt2" tx2="dk2" accent1="accent1" accent2="accent2" accent3="accent3" accent4="accent4" accent5="accent5" accent6="accent6" hlink="hlink" folHlink="folHlink"/>
  </p:clrMapOvr>
  <p:transition spd="slow">
    <p:strips dir="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1084869-EEC1-41C4-BD50-0474F83A7EBC}" type="datetime1">
              <a:rPr lang="en-US" smtClean="0"/>
              <a:pPr/>
              <a:t>06/10/2019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844798465"/>
      </p:ext>
    </p:extLst>
  </p:cSld>
  <p:clrMapOvr>
    <a:masterClrMapping/>
  </p:clrMapOvr>
  <p:transition>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7"/>
            <a:ext cx="4011085"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40" y="273061"/>
            <a:ext cx="681566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11" y="1435103"/>
            <a:ext cx="4011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752CB7A-3F9F-4440-BDB1-30E23033956D}" type="datetime1">
              <a:rPr lang="en-US" smtClean="0"/>
              <a:pPr/>
              <a:t>06/10/2019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2375551400"/>
      </p:ext>
    </p:extLst>
  </p:cSld>
  <p:clrMapOvr>
    <a:masterClrMapping/>
  </p:clrMapOvr>
  <p:transition>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9"/>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E363DA1-90CB-4A30-A739-516DD08335D4}" type="datetime1">
              <a:rPr lang="en-US" smtClean="0"/>
              <a:pPr/>
              <a:t>06/10/2019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1073559405"/>
      </p:ext>
    </p:extLst>
  </p:cSld>
  <p:clrMapOvr>
    <a:masterClrMapping/>
  </p:clrMapOvr>
  <p:transition>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D3539C-0E36-4060-8109-0F85F23CD78A}" type="datetime1">
              <a:rPr lang="en-US" smtClean="0"/>
              <a:pPr/>
              <a:t>06/10/2019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2419293325"/>
      </p:ext>
    </p:extLst>
  </p:cSld>
  <p:clrMapOvr>
    <a:masterClrMapping/>
  </p:clrMapOvr>
  <p:transition>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5"/>
            <a:ext cx="27432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5"/>
            <a:ext cx="80264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A20D8F5-3347-421F-9F24-0BB48DE8246E}" type="datetime1">
              <a:rPr lang="en-US" smtClean="0"/>
              <a:pPr/>
              <a:t>06/10/2019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2724684355"/>
      </p:ext>
    </p:extLst>
  </p:cSld>
  <p:clrMapOvr>
    <a:masterClrMapping/>
  </p:clrMapOvr>
  <p:transition>
    <p:fade thruBlk="1"/>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5"/>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8400"/>
            <a:ext cx="2844800" cy="457200"/>
          </a:xfrm>
        </p:spPr>
        <p:txBody>
          <a:bodyPr/>
          <a:lstStyle>
            <a:lvl1pPr>
              <a:defRPr/>
            </a:lvl1pPr>
          </a:lstStyle>
          <a:p>
            <a:fld id="{519343E4-E61E-45A9-83C0-675DA5931584}" type="datetime1">
              <a:rPr lang="en-US" smtClean="0"/>
              <a:pPr/>
              <a:t>06/10/2019</a:t>
            </a:fld>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844800" cy="457200"/>
          </a:xfrm>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545676744"/>
      </p:ext>
    </p:extLst>
  </p:cSld>
  <p:clrMapOvr>
    <a:masterClrMapping/>
  </p:clrMapOvr>
  <p:transition>
    <p:fade thruBlk="1"/>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6"/>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6"/>
            <a:ext cx="5384800" cy="4530725"/>
          </a:xfrm>
        </p:spPr>
        <p:txBody>
          <a:bodyPr/>
          <a:lstStyle/>
          <a:p>
            <a:r>
              <a:rPr lang="en-US" smtClean="0"/>
              <a:t>Click icon to add online image</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fld id="{F68CA2E6-023F-461A-B2BD-FB69A8FDD8D5}" type="datetime1">
              <a:rPr lang="en-US" smtClean="0"/>
              <a:pPr/>
              <a:t>06/10/2019</a:t>
            </a:fld>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446828534"/>
      </p:ext>
    </p:extLst>
  </p:cSld>
  <p:clrMapOvr>
    <a:masterClrMapping/>
  </p:clrMapOvr>
  <p:transition>
    <p:fade thruBlk="1"/>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7" y="69765"/>
            <a:ext cx="12017830"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1"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1320B8F-7C25-4ED6-B90E-A9F5836B33DC}" type="datetime1">
              <a:rPr lang="en-US" smtClean="0"/>
              <a:pPr/>
              <a:t>06/10/2019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39D2A76-69E3-4600-8808-3C1A10934549}" type="slidenum">
              <a:rPr lang="en-US" smtClean="0"/>
              <a:pPr/>
              <a:t>‹#›</a:t>
            </a:fld>
            <a:endParaRPr lang="en-US"/>
          </a:p>
        </p:txBody>
      </p:sp>
      <p:sp>
        <p:nvSpPr>
          <p:cNvPr id="7" name="Rectangle 6"/>
          <p:cNvSpPr/>
          <p:nvPr/>
        </p:nvSpPr>
        <p:spPr>
          <a:xfrm>
            <a:off x="83918" y="1449312"/>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18" y="1396722"/>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18" y="2976650"/>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4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195805684"/>
      </p:ext>
    </p:extLst>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500" fill="hold"/>
                                        <p:tgtEl>
                                          <p:spTgt spid="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xit" presetSubtype="0" decel="100000" fill="hold" grpId="1" nodeType="clickEffect">
                                  <p:stCondLst>
                                    <p:cond delay="0"/>
                                  </p:stCondLst>
                                  <p:childTnLst>
                                    <p:anim calcmode="lin" valueType="num">
                                      <p:cBhvr>
                                        <p:cTn id="22" dur="500" fill="hold"/>
                                        <p:tgtEl>
                                          <p:spTgt spid="8"/>
                                        </p:tgtEl>
                                        <p:attrNameLst>
                                          <p:attrName>ppt_h</p:attrName>
                                        </p:attrNameLst>
                                      </p:cBhvr>
                                      <p:tavLst>
                                        <p:tav tm="0">
                                          <p:val>
                                            <p:strVal val="ppt_h"/>
                                          </p:val>
                                        </p:tav>
                                        <p:tav tm="50000">
                                          <p:val>
                                            <p:strVal val="ppt_h/20"/>
                                          </p:val>
                                        </p:tav>
                                        <p:tav tm="100000">
                                          <p:val>
                                            <p:strVal val="ppt_h/20"/>
                                          </p:val>
                                        </p:tav>
                                      </p:tavLst>
                                    </p:anim>
                                    <p:anim calcmode="lin" valueType="num">
                                      <p:cBhvr>
                                        <p:cTn id="23" dur="500" fill="hold"/>
                                        <p:tgtEl>
                                          <p:spTgt spid="8"/>
                                        </p:tgtEl>
                                        <p:attrNameLst>
                                          <p:attrName>ppt_w</p:attrName>
                                        </p:attrNameLst>
                                      </p:cBhvr>
                                      <p:tavLst>
                                        <p:tav tm="0">
                                          <p:val>
                                            <p:strVal val="ppt_w"/>
                                          </p:val>
                                        </p:tav>
                                        <p:tav tm="50000">
                                          <p:val>
                                            <p:strVal val="ppt_w+.3"/>
                                          </p:val>
                                        </p:tav>
                                        <p:tav tm="100000">
                                          <p:val>
                                            <p:strVal val="ppt_w+.3"/>
                                          </p:val>
                                        </p:tav>
                                      </p:tavLst>
                                    </p:anim>
                                    <p:anim calcmode="lin" valueType="num">
                                      <p:cBhvr>
                                        <p:cTn id="24" dur="500" fill="hold"/>
                                        <p:tgtEl>
                                          <p:spTgt spid="8"/>
                                        </p:tgtEl>
                                        <p:attrNameLst>
                                          <p:attrName>ppt_x</p:attrName>
                                        </p:attrNameLst>
                                      </p:cBhvr>
                                      <p:tavLst>
                                        <p:tav tm="0">
                                          <p:val>
                                            <p:strVal val="ppt_x"/>
                                          </p:val>
                                        </p:tav>
                                        <p:tav tm="50000">
                                          <p:val>
                                            <p:strVal val="ppt_x"/>
                                          </p:val>
                                        </p:tav>
                                        <p:tav tm="100000">
                                          <p:val>
                                            <p:strVal val="ppt_x-.3"/>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set>
                                      <p:cBhvr>
                                        <p:cTn id="26" dur="1" fill="hold">
                                          <p:stCondLst>
                                            <p:cond delay="499"/>
                                          </p:stCondLst>
                                        </p:cTn>
                                        <p:tgtEl>
                                          <p:spTgt spid="8"/>
                                        </p:tgtEl>
                                        <p:attrNameLst>
                                          <p:attrName>style.visibility</p:attrName>
                                        </p:attrNameLst>
                                      </p:cBhvr>
                                      <p:to>
                                        <p:strVal val="hidden"/>
                                      </p:to>
                                    </p:set>
                                  </p:childTnLst>
                                </p:cTn>
                              </p:par>
                              <p:par>
                                <p:cTn id="27" presetID="39" presetClass="exit" presetSubtype="0" decel="100000" fill="hold" grpId="1" nodeType="withEffect">
                                  <p:stCondLst>
                                    <p:cond delay="0"/>
                                  </p:stCondLst>
                                  <p:childTnLst>
                                    <p:anim calcmode="lin" valueType="num">
                                      <p:cBhvr>
                                        <p:cTn id="28" dur="500" fill="hold"/>
                                        <p:tgtEl>
                                          <p:spTgt spid="9">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9" dur="500" fill="hold"/>
                                        <p:tgtEl>
                                          <p:spTgt spid="9">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30" dur="500" fill="hold"/>
                                        <p:tgtEl>
                                          <p:spTgt spid="9">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31" dur="500" fill="hold"/>
                                        <p:tgtEl>
                                          <p:spTgt spid="9">
                                            <p:txEl>
                                              <p:pRg st="0" end="0"/>
                                            </p:txEl>
                                          </p:spTgt>
                                        </p:tgtEl>
                                        <p:attrNameLst>
                                          <p:attrName>ppt_y</p:attrName>
                                        </p:attrNameLst>
                                      </p:cBhvr>
                                      <p:tavLst>
                                        <p:tav tm="0">
                                          <p:val>
                                            <p:strVal val="ppt_y"/>
                                          </p:val>
                                        </p:tav>
                                        <p:tav tm="100000">
                                          <p:val>
                                            <p:strVal val="ppt_y"/>
                                          </p:val>
                                        </p:tav>
                                      </p:tavLst>
                                    </p:anim>
                                    <p:set>
                                      <p:cBhvr>
                                        <p:cTn id="32"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9" grpId="1" build="allAtOnce"/>
      <p:bldP spid="8" grpId="0"/>
      <p:bldP spid="8" grpId="1"/>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65A69B0-CD14-454A-9647-E1B22C2E9620}" type="datetime1">
              <a:rPr lang="en-US" smtClean="0"/>
              <a:pPr/>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85359480"/>
      </p:ext>
    </p:extLst>
  </p:cSld>
  <p:clrMapOvr>
    <a:masterClrMapping/>
  </p:clrMapOvr>
  <p:transition>
    <p:fade thruBlk="1"/>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7" y="69765"/>
            <a:ext cx="12017830"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5" y="952509"/>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5" y="2547947"/>
            <a:ext cx="10363200" cy="1338263"/>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62ADD30-00D8-4AAA-A478-D3DDFA3DE88C}" type="datetime1">
              <a:rPr lang="en-US" smtClean="0"/>
              <a:pPr/>
              <a:t>06/10/2019</a:t>
            </a:fld>
            <a:endParaRPr lang="en-US"/>
          </a:p>
        </p:txBody>
      </p:sp>
      <p:sp>
        <p:nvSpPr>
          <p:cNvPr id="5" name="Footer Placeholder 4"/>
          <p:cNvSpPr>
            <a:spLocks noGrp="1"/>
          </p:cNvSpPr>
          <p:nvPr>
            <p:ph type="ftr" sz="quarter" idx="11"/>
          </p:nvPr>
        </p:nvSpPr>
        <p:spPr>
          <a:xfrm>
            <a:off x="1066806" y="6172200"/>
            <a:ext cx="5334000" cy="457200"/>
          </a:xfrm>
        </p:spPr>
        <p:txBody>
          <a:bodyPr/>
          <a:lstStyle/>
          <a:p>
            <a:endParaRPr lang="en-US"/>
          </a:p>
        </p:txBody>
      </p:sp>
      <p:sp>
        <p:nvSpPr>
          <p:cNvPr id="7" name="Rectangle 6"/>
          <p:cNvSpPr/>
          <p:nvPr/>
        </p:nvSpPr>
        <p:spPr>
          <a:xfrm flipV="1">
            <a:off x="92558" y="2376831"/>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204" y="2341486"/>
            <a:ext cx="12018374"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84" y="2468880"/>
            <a:ext cx="12019494"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409213182"/>
      </p:ext>
    </p:extLst>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D9AFDA-AAB7-464D-85D1-BCF841715A4F}" type="datetimeFigureOut">
              <a:rPr lang="en-US" smtClean="0"/>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3D63-2C8A-4BFD-96DC-477F28050A47}"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82242387"/>
      </p:ext>
    </p:extLst>
  </p:cSld>
  <p:clrMapOvr>
    <a:masterClrMapping/>
  </p:clrMapOvr>
  <p:transition spd="slow">
    <p:strips dir="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9D31226-8840-4C42-A5DF-CCD11BF1A4DF}" type="datetime1">
              <a:rPr lang="en-US" smtClean="0"/>
              <a:pPr/>
              <a:t>06/10/2019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D2A76-69E3-4600-8808-3C1A10934549}"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3"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27778919"/>
      </p:ext>
    </p:extLst>
  </p:cSld>
  <p:clrMapOvr>
    <a:masterClrMapping/>
  </p:clrMapOvr>
  <p:transition>
    <p:fade thruBlk="1"/>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1"/>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1"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BEEC6F9-F7F6-4EE3-9733-121A488EA406}" type="datetime1">
              <a:rPr lang="en-US" smtClean="0"/>
              <a:pPr/>
              <a:t>06/10/2019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D2A76-69E3-4600-8808-3C1A10934549}" type="slidenum">
              <a:rPr lang="en-US" smtClean="0"/>
              <a:pPr/>
              <a:t>‹#›</a:t>
            </a:fld>
            <a:endParaRPr lang="en-US"/>
          </a:p>
        </p:txBody>
      </p:sp>
      <p:sp>
        <p:nvSpPr>
          <p:cNvPr id="11" name="Content Placeholder 10"/>
          <p:cNvSpPr>
            <a:spLocks noGrp="1"/>
          </p:cNvSpPr>
          <p:nvPr>
            <p:ph sz="half" idx="2"/>
          </p:nvPr>
        </p:nvSpPr>
        <p:spPr>
          <a:xfrm>
            <a:off x="1219201"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62907594"/>
      </p:ext>
    </p:extLst>
  </p:cSld>
  <p:clrMapOvr>
    <a:masterClrMapping/>
  </p:clrMapOvr>
  <p:transition>
    <p:fade thruBlk="1"/>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0DA299-5335-434E-B4CF-D54DDBF745A9}" type="datetime1">
              <a:rPr lang="en-US" smtClean="0"/>
              <a:pPr/>
              <a:t>06/10/2019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2703530514"/>
      </p:ext>
    </p:extLst>
  </p:cSld>
  <p:clrMapOvr>
    <a:masterClrMapping/>
  </p:clrMapOvr>
  <p:transition>
    <p:fade thruBlk="1"/>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78B1B-CEAE-4A87-9E30-560131941603}" type="datetime1">
              <a:rPr lang="en-US" smtClean="0"/>
              <a:pPr/>
              <a:t>06/10/2019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644408336"/>
      </p:ext>
    </p:extLst>
  </p:cSld>
  <p:clrMapOvr>
    <a:masterClrMapping/>
  </p:clrMapOvr>
  <p:transition>
    <p:fade thruBlk="1"/>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8" y="69755"/>
            <a:ext cx="12017830"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1"/>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E721314-DDB6-4CB8-8E5F-8AA1BD890BD0}" type="datetime1">
              <a:rPr lang="en-US" smtClean="0"/>
              <a:pPr/>
              <a:t>06/10/2019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D2A76-69E3-4600-8808-3C1A10934549}"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25629041"/>
      </p:ext>
    </p:extLst>
  </p:cSld>
  <p:clrMapOvr>
    <a:masterClrMapping/>
  </p:clrMapOvr>
  <p:transition>
    <p:fade thruBlk="1"/>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1"/>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7BEFEA-37E5-4397-99A6-AFB485329DDC}" type="datetime1">
              <a:rPr lang="en-US" smtClean="0"/>
              <a:pPr/>
              <a:t>06/10/2019</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539D2A76-69E3-4600-8808-3C1A10934549}" type="slidenum">
              <a:rPr lang="en-US" smtClean="0"/>
              <a:pPr/>
              <a:t>‹#›</a:t>
            </a:fld>
            <a:endParaRPr lang="en-US"/>
          </a:p>
        </p:txBody>
      </p:sp>
      <p:sp>
        <p:nvSpPr>
          <p:cNvPr id="11" name="Rectangle 10"/>
          <p:cNvSpPr/>
          <p:nvPr/>
        </p:nvSpPr>
        <p:spPr>
          <a:xfrm flipV="1">
            <a:off x="91075"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55" y="465048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55" y="4773234"/>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87" y="66684"/>
            <a:ext cx="12002498"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4181003097"/>
      </p:ext>
    </p:extLst>
  </p:cSld>
  <p:clrMapOvr>
    <a:masterClrMapping/>
  </p:clrMapOvr>
  <p:transition>
    <p:fade thruBlk="1"/>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E12341-6E3D-4D39-8F87-212E329D0FDE}" type="datetime1">
              <a:rPr lang="en-US" smtClean="0"/>
              <a:pPr/>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417356827"/>
      </p:ext>
    </p:extLst>
  </p:cSld>
  <p:clrMapOvr>
    <a:masterClrMapping/>
  </p:clrMapOvr>
  <p:transition>
    <p:fade thruBlk="1"/>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50"/>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050E5F-6F13-4C43-9801-5D0CC5518FC7}" type="datetime1">
              <a:rPr lang="en-US" smtClean="0"/>
              <a:pPr/>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2953397003"/>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7" y="69765"/>
            <a:ext cx="12017830"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5" y="952509"/>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5" y="2547947"/>
            <a:ext cx="10363200" cy="1338263"/>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D9AFDA-AAB7-464D-85D1-BCF841715A4F}" type="datetimeFigureOut">
              <a:rPr lang="en-US" smtClean="0"/>
              <a:t>06/10/2019</a:t>
            </a:fld>
            <a:endParaRPr lang="en-US"/>
          </a:p>
        </p:txBody>
      </p:sp>
      <p:sp>
        <p:nvSpPr>
          <p:cNvPr id="5" name="Footer Placeholder 4"/>
          <p:cNvSpPr>
            <a:spLocks noGrp="1"/>
          </p:cNvSpPr>
          <p:nvPr>
            <p:ph type="ftr" sz="quarter" idx="11"/>
          </p:nvPr>
        </p:nvSpPr>
        <p:spPr>
          <a:xfrm>
            <a:off x="1066806" y="6172200"/>
            <a:ext cx="5334000" cy="457200"/>
          </a:xfrm>
        </p:spPr>
        <p:txBody>
          <a:bodyPr/>
          <a:lstStyle/>
          <a:p>
            <a:endParaRPr lang="en-US"/>
          </a:p>
        </p:txBody>
      </p:sp>
      <p:sp>
        <p:nvSpPr>
          <p:cNvPr id="7" name="Rectangle 6"/>
          <p:cNvSpPr/>
          <p:nvPr/>
        </p:nvSpPr>
        <p:spPr>
          <a:xfrm flipV="1">
            <a:off x="92558" y="2376831"/>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204" y="2341486"/>
            <a:ext cx="12018374"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84" y="2468880"/>
            <a:ext cx="12019494"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1795177529"/>
      </p:ext>
    </p:extLst>
  </p:cSld>
  <p:clrMapOvr>
    <a:overrideClrMapping bg1="lt1" tx1="dk1" bg2="lt2" tx2="dk2" accent1="accent1" accent2="accent2" accent3="accent3" accent4="accent4" accent5="accent5" accent6="accent6" hlink="hlink" folHlink="folHlink"/>
  </p:clrMapOvr>
  <p:transition spd="slow">
    <p:strips dir="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FD9AFDA-AAB7-464D-85D1-BCF841715A4F}" type="datetimeFigureOut">
              <a:rPr lang="en-US" smtClean="0"/>
              <a:t>06/10/2019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D3D63-2C8A-4BFD-96DC-477F28050A47}"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3"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71673474"/>
      </p:ext>
    </p:extLst>
  </p:cSld>
  <p:clrMapOvr>
    <a:masterClrMapping/>
  </p:clrMapOvr>
  <p:transition spd="slow">
    <p:strips dir="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1"/>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1"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D9AFDA-AAB7-464D-85D1-BCF841715A4F}" type="datetimeFigureOut">
              <a:rPr lang="en-US" smtClean="0"/>
              <a:t>06/10/2019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D3D63-2C8A-4BFD-96DC-477F28050A47}" type="slidenum">
              <a:rPr lang="en-US" smtClean="0"/>
              <a:t>‹#›</a:t>
            </a:fld>
            <a:endParaRPr lang="en-US"/>
          </a:p>
        </p:txBody>
      </p:sp>
      <p:sp>
        <p:nvSpPr>
          <p:cNvPr id="11" name="Content Placeholder 10"/>
          <p:cNvSpPr>
            <a:spLocks noGrp="1"/>
          </p:cNvSpPr>
          <p:nvPr>
            <p:ph sz="half" idx="2"/>
          </p:nvPr>
        </p:nvSpPr>
        <p:spPr>
          <a:xfrm>
            <a:off x="1219201"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13179675"/>
      </p:ext>
    </p:extLst>
  </p:cSld>
  <p:clrMapOvr>
    <a:masterClrMapping/>
  </p:clrMapOvr>
  <p:transition spd="slow">
    <p:strips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D9AFDA-AAB7-464D-85D1-BCF841715A4F}" type="datetimeFigureOut">
              <a:rPr lang="en-US" smtClean="0"/>
              <a:t>06/10/2019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3607904944"/>
      </p:ext>
    </p:extLst>
  </p:cSld>
  <p:clrMapOvr>
    <a:masterClrMapping/>
  </p:clrMapOvr>
  <p:transition spd="slow">
    <p:strips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9AFDA-AAB7-464D-85D1-BCF841715A4F}" type="datetimeFigureOut">
              <a:rPr lang="en-US" smtClean="0"/>
              <a:t>06/10/2019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2936257962"/>
      </p:ext>
    </p:extLst>
  </p:cSld>
  <p:clrMapOvr>
    <a:masterClrMapping/>
  </p:clrMapOvr>
  <p:transition spd="slow">
    <p:strips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8" y="69755"/>
            <a:ext cx="12017830"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1"/>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D9AFDA-AAB7-464D-85D1-BCF841715A4F}" type="datetimeFigureOut">
              <a:rPr lang="en-US" smtClean="0"/>
              <a:t>06/10/2019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D3D63-2C8A-4BFD-96DC-477F28050A47}"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82939267"/>
      </p:ext>
    </p:extLst>
  </p:cSld>
  <p:clrMapOvr>
    <a:masterClrMapping/>
  </p:clrMapOvr>
  <p:transition spd="slow">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9AFDA-AAB7-464D-85D1-BCF841715A4F}" type="datetimeFigureOut">
              <a:rPr lang="en-US" smtClean="0"/>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1491710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1"/>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D9AFDA-AAB7-464D-85D1-BCF841715A4F}" type="datetimeFigureOut">
              <a:rPr lang="en-US" smtClean="0"/>
              <a:t>06/10/2019</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110D3D63-2C8A-4BFD-96DC-477F28050A47}" type="slidenum">
              <a:rPr lang="en-US" smtClean="0"/>
              <a:t>‹#›</a:t>
            </a:fld>
            <a:endParaRPr lang="en-US"/>
          </a:p>
        </p:txBody>
      </p:sp>
      <p:sp>
        <p:nvSpPr>
          <p:cNvPr id="11" name="Rectangle 10"/>
          <p:cNvSpPr/>
          <p:nvPr/>
        </p:nvSpPr>
        <p:spPr>
          <a:xfrm flipV="1">
            <a:off x="91075"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55" y="465048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55" y="4773234"/>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87" y="66684"/>
            <a:ext cx="12002498"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389661542"/>
      </p:ext>
    </p:extLst>
  </p:cSld>
  <p:clrMapOvr>
    <a:masterClrMapping/>
  </p:clrMapOvr>
  <p:transition spd="slow">
    <p:strips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9AFDA-AAB7-464D-85D1-BCF841715A4F}" type="datetimeFigureOut">
              <a:rPr lang="en-US" smtClean="0"/>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3454703062"/>
      </p:ext>
    </p:extLst>
  </p:cSld>
  <p:clrMapOvr>
    <a:masterClrMapping/>
  </p:clrMapOvr>
  <p:transition spd="slow">
    <p:strips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50"/>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D9AFDA-AAB7-464D-85D1-BCF841715A4F}" type="datetimeFigureOut">
              <a:rPr lang="en-US" smtClean="0"/>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4024098298"/>
      </p:ext>
    </p:extLst>
  </p:cSld>
  <p:clrMapOvr>
    <a:masterClrMapping/>
  </p:clrMapOvr>
  <p:transition spd="slow">
    <p:strips dir="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1" y="359897"/>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1"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DAA65F0-DA71-409E-A4BE-A23B63E965CF}" type="datetime1">
              <a:rPr lang="en-US" smtClean="0"/>
              <a:pPr/>
              <a:t>06/10/2019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8" name="Oval 7"/>
          <p:cNvSpPr/>
          <p:nvPr/>
        </p:nvSpPr>
        <p:spPr>
          <a:xfrm>
            <a:off x="1228577" y="1413803"/>
            <a:ext cx="280417"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
        <p:nvSpPr>
          <p:cNvPr id="9" name="Oval 8"/>
          <p:cNvSpPr/>
          <p:nvPr/>
        </p:nvSpPr>
        <p:spPr>
          <a:xfrm>
            <a:off x="1542902" y="1345016"/>
            <a:ext cx="8534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3962689071"/>
      </p:ext>
    </p:extLst>
  </p:cSld>
  <p:clrMapOvr>
    <a:masterClrMapping/>
  </p:clrMapOvr>
  <p:transition spd="slow">
    <p:strips dir="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D438D1-0974-441E-A11C-AAA24EE5E118}" type="datetime1">
              <a:rPr lang="en-US" smtClean="0"/>
              <a:pPr/>
              <a:t>06/10/2019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689613791"/>
      </p:ext>
    </p:extLst>
  </p:cSld>
  <p:clrMapOvr>
    <a:masterClrMapping/>
  </p:clrMapOvr>
  <p:transition spd="slow">
    <p:strips dir="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6" y="-53"/>
            <a:ext cx="9144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Title 1"/>
          <p:cNvSpPr>
            <a:spLocks noGrp="1"/>
          </p:cNvSpPr>
          <p:nvPr>
            <p:ph type="title"/>
          </p:nvPr>
        </p:nvSpPr>
        <p:spPr>
          <a:xfrm>
            <a:off x="3437857"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7"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E01B90E-7EA3-4F65-86DC-787D9B85595A}" type="datetime1">
              <a:rPr lang="en-US" smtClean="0"/>
              <a:pPr/>
              <a:t>06/10/2019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10" name="Rectangle 9"/>
          <p:cNvSpPr/>
          <p:nvPr/>
        </p:nvSpPr>
        <p:spPr bwMode="invGray">
          <a:xfrm>
            <a:off x="3048001" y="5"/>
            <a:ext cx="1016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8" name="Oval 7"/>
          <p:cNvSpPr/>
          <p:nvPr/>
        </p:nvSpPr>
        <p:spPr>
          <a:xfrm>
            <a:off x="2896428" y="2814656"/>
            <a:ext cx="280417"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
        <p:nvSpPr>
          <p:cNvPr id="9" name="Oval 8"/>
          <p:cNvSpPr/>
          <p:nvPr/>
        </p:nvSpPr>
        <p:spPr>
          <a:xfrm>
            <a:off x="3210752" y="2745871"/>
            <a:ext cx="8534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3198085372"/>
      </p:ext>
    </p:extLst>
  </p:cSld>
  <p:clrMapOvr>
    <a:masterClrMapping/>
  </p:clrMapOvr>
  <p:transition spd="slow">
    <p:strips dir="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3"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3"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3"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90CACD-A4D5-406F-B3A0-0FEE2E4D1724}" type="datetime1">
              <a:rPr lang="en-US" smtClean="0"/>
              <a:pPr/>
              <a:t>06/10/2019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258224482"/>
      </p:ext>
    </p:extLst>
  </p:cSld>
  <p:clrMapOvr>
    <a:masterClrMapping/>
  </p:clrMapOvr>
  <p:transition spd="slow">
    <p:strips dir="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1" y="328279"/>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9"/>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1"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85D9A8A-D2A4-4826-B6BF-856E8E723B9C}" type="datetime1">
              <a:rPr lang="en-US" smtClean="0"/>
              <a:pPr/>
              <a:t>06/10/2019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484248919"/>
      </p:ext>
    </p:extLst>
  </p:cSld>
  <p:clrMapOvr>
    <a:masterClrMapping/>
  </p:clrMapOvr>
  <p:transition spd="slow">
    <p:strips dir="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3"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E274800-2639-40D7-AE3E-6C0B231A982A}" type="datetime1">
              <a:rPr lang="en-US" smtClean="0"/>
              <a:pPr/>
              <a:t>06/10/2019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385270698"/>
      </p:ext>
    </p:extLst>
  </p:cSld>
  <p:clrMapOvr>
    <a:masterClrMapping/>
  </p:clrMapOvr>
  <p:transition spd="slow">
    <p:strips dir="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353314" y="0"/>
            <a:ext cx="1083868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Date Placeholder 1"/>
          <p:cNvSpPr>
            <a:spLocks noGrp="1"/>
          </p:cNvSpPr>
          <p:nvPr>
            <p:ph type="dt" sz="half" idx="10"/>
          </p:nvPr>
        </p:nvSpPr>
        <p:spPr/>
        <p:txBody>
          <a:bodyPr/>
          <a:lstStyle>
            <a:extLst/>
          </a:lstStyle>
          <a:p>
            <a:fld id="{8982F93D-6756-4E8B-BB64-2BBD474161AE}" type="datetime1">
              <a:rPr lang="en-US" smtClean="0"/>
              <a:pPr/>
              <a:t>06/10/2019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6" name="Rectangle 5"/>
          <p:cNvSpPr/>
          <p:nvPr/>
        </p:nvSpPr>
        <p:spPr bwMode="invGray">
          <a:xfrm>
            <a:off x="1353313" y="-53"/>
            <a:ext cx="9753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853125472"/>
      </p:ext>
    </p:extLst>
  </p:cSld>
  <p:clrMapOvr>
    <a:masterClrMapping/>
  </p:clrMapOvr>
  <p:transition spd="slow">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D9AFDA-AAB7-464D-85D1-BCF841715A4F}" type="datetimeFigureOut">
              <a:rPr lang="en-US" smtClean="0"/>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227330858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16785"/>
            <a:ext cx="5080000" cy="1162051"/>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406966"/>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912CA0C-CCD8-4C88-91FA-54E507457E05}" type="datetime1">
              <a:rPr lang="en-US" smtClean="0"/>
              <a:pPr/>
              <a:t>06/10/2019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771344330"/>
      </p:ext>
    </p:extLst>
  </p:cSld>
  <p:clrMapOvr>
    <a:masterClrMapping/>
  </p:clrMapOvr>
  <p:transition spd="slow">
    <p:strips dir="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6"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77796A1-DD01-42D6-8568-80108B85BA59}" type="datetime1">
              <a:rPr lang="en-US" smtClean="0"/>
              <a:pPr/>
              <a:t>06/10/2019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13"/>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6" y="954350"/>
            <a:ext cx="9144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0" name="Flowchart: Process 9"/>
          <p:cNvSpPr/>
          <p:nvPr/>
        </p:nvSpPr>
        <p:spPr>
          <a:xfrm rot="2103354" flipH="1">
            <a:off x="6671560" y="936790"/>
            <a:ext cx="865631"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30617470"/>
      </p:ext>
    </p:extLst>
  </p:cSld>
  <p:clrMapOvr>
    <a:masterClrMapping/>
  </p:clrMapOvr>
  <p:transition spd="slow">
    <p:strips dir="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CD7317-A9D1-4E10-B79E-4463237651AC}" type="datetime1">
              <a:rPr lang="en-US" smtClean="0"/>
              <a:pPr/>
              <a:t>06/10/2019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827621419"/>
      </p:ext>
    </p:extLst>
  </p:cSld>
  <p:clrMapOvr>
    <a:masterClrMapping/>
  </p:clrMapOvr>
  <p:transition spd="slow">
    <p:strips dir="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8"/>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50"/>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3C98133-BEA7-4C07-999C-AEF63A632D88}" type="datetime1">
              <a:rPr lang="en-US" smtClean="0"/>
              <a:pPr/>
              <a:t>06/10/2019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1023511689"/>
      </p:ext>
    </p:extLst>
  </p:cSld>
  <p:clrMapOvr>
    <a:masterClrMapping/>
  </p:clrMapOvr>
  <p:transition spd="slow">
    <p:strips dir="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048001" y="3124208"/>
            <a:ext cx="8229600" cy="1894363"/>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1" y="5003323"/>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2342CF5B-B52C-40FC-A17A-EFDB4FE615BD}" type="datetime1">
              <a:rPr lang="en-US" smtClean="0"/>
              <a:pPr/>
              <a:t>06/10/2019</a:t>
            </a:fld>
            <a:endParaRPr lang="en-US"/>
          </a:p>
        </p:txBody>
      </p:sp>
      <p:sp>
        <p:nvSpPr>
          <p:cNvPr id="17" name="Footer Placeholder 16"/>
          <p:cNvSpPr>
            <a:spLocks noGrp="1"/>
          </p:cNvSpPr>
          <p:nvPr>
            <p:ph type="ftr" sz="quarter" idx="11"/>
          </p:nvPr>
        </p:nvSpPr>
        <p:spPr bwMode="auto">
          <a:xfrm rot="5400000">
            <a:off x="10045957" y="4117664"/>
            <a:ext cx="3657600" cy="512063"/>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9"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1" y="0"/>
            <a:ext cx="24249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9"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1"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7"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4"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3"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1" y="4928703"/>
            <a:ext cx="812800" cy="517524"/>
          </a:xfrm>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756497459"/>
      </p:ext>
    </p:extLst>
  </p:cSld>
  <p:clrMapOvr>
    <a:masterClrMapping/>
  </p:clrMapOvr>
  <p:transition spd="slow">
    <p:strips dir="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1"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495E0B0-5A7C-451E-9D5F-A2ED862B75B1}" type="datetime1">
              <a:rPr lang="en-US" smtClean="0"/>
              <a:pPr/>
              <a:t>06/10/2019</a:t>
            </a:fld>
            <a:endParaRPr lang="en-US"/>
          </a:p>
        </p:txBody>
      </p:sp>
      <p:sp>
        <p:nvSpPr>
          <p:cNvPr id="9" name="Slide Number Placeholder 8"/>
          <p:cNvSpPr>
            <a:spLocks noGrp="1"/>
          </p:cNvSpPr>
          <p:nvPr>
            <p:ph type="sldNum" sz="quarter" idx="15"/>
          </p:nvPr>
        </p:nvSpPr>
        <p:spPr/>
        <p:txBody>
          <a:bodyPr rtlCol="0"/>
          <a:lstStyle/>
          <a:p>
            <a:fld id="{539D2A76-69E3-4600-8808-3C1A1093454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1368249582"/>
      </p:ext>
    </p:extLst>
  </p:cSld>
  <p:clrMapOvr>
    <a:masterClrMapping/>
  </p:clrMapOvr>
  <p:transition spd="slow">
    <p:strips dir="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1" y="2895605"/>
            <a:ext cx="8229600" cy="2053591"/>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1" y="5010151"/>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B8AB3064-5B1D-41C5-AFF8-8063678AC06C}" type="datetime1">
              <a:rPr lang="en-US" smtClean="0"/>
              <a:pPr/>
              <a:t>06/10/2019</a:t>
            </a:fld>
            <a:endParaRPr lang="en-US"/>
          </a:p>
        </p:txBody>
      </p:sp>
      <p:sp>
        <p:nvSpPr>
          <p:cNvPr id="5" name="Footer Placeholder 4"/>
          <p:cNvSpPr>
            <a:spLocks noGrp="1"/>
          </p:cNvSpPr>
          <p:nvPr>
            <p:ph type="ftr" sz="quarter" idx="11"/>
          </p:nvPr>
        </p:nvSpPr>
        <p:spPr bwMode="auto">
          <a:xfrm rot="5400000">
            <a:off x="10046208" y="4114803"/>
            <a:ext cx="3657600" cy="512063"/>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9"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1" y="0"/>
            <a:ext cx="24249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1"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4"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4"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3"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8"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9" y="4928703"/>
            <a:ext cx="812800" cy="517524"/>
          </a:xfrm>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2583094820"/>
      </p:ext>
    </p:extLst>
  </p:cSld>
  <p:clrMapOvr>
    <a:masterClrMapping/>
  </p:clrMapOvr>
  <p:transition spd="slow">
    <p:strips dir="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D0C31F1-5DE0-4617-A907-0D6EEF167918}" type="datetime1">
              <a:rPr lang="en-US" smtClean="0"/>
              <a:pPr/>
              <a:t>06/10/2019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D2A76-69E3-4600-8808-3C1A10934549}"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3"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6102140"/>
      </p:ext>
    </p:extLst>
  </p:cSld>
  <p:clrMapOvr>
    <a:masterClrMapping/>
  </p:clrMapOvr>
  <p:transition spd="slow">
    <p:strips dir="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D6AB7C-2F08-4153-9BCB-41822AD31606}" type="datetime1">
              <a:rPr lang="en-US" smtClean="0"/>
              <a:pPr/>
              <a:t>06/10/2019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D2A76-69E3-4600-8808-3C1A10934549}"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530976804"/>
      </p:ext>
    </p:extLst>
  </p:cSld>
  <p:clrMapOvr>
    <a:masterClrMapping/>
  </p:clrMapOvr>
  <p:transition spd="slow">
    <p:strips dir="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2A43A3E-ED49-4583-AC3A-CCF3B9DAA1F8}" type="datetime1">
              <a:rPr lang="en-US" smtClean="0"/>
              <a:pPr/>
              <a:t>06/10/2019</a:t>
            </a:fld>
            <a:endParaRPr lang="en-US"/>
          </a:p>
        </p:txBody>
      </p:sp>
      <p:sp>
        <p:nvSpPr>
          <p:cNvPr id="7" name="Slide Number Placeholder 6"/>
          <p:cNvSpPr>
            <a:spLocks noGrp="1"/>
          </p:cNvSpPr>
          <p:nvPr>
            <p:ph type="sldNum" sz="quarter" idx="11"/>
          </p:nvPr>
        </p:nvSpPr>
        <p:spPr/>
        <p:txBody>
          <a:bodyPr rtlCol="0"/>
          <a:lstStyle/>
          <a:p>
            <a:fld id="{539D2A76-69E3-4600-8808-3C1A1093454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4270252067"/>
      </p:ext>
    </p:extLst>
  </p:cSld>
  <p:clrMapOvr>
    <a:masterClrMapping/>
  </p:clrMapOvr>
  <p:transition spd="slow">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D9AFDA-AAB7-464D-85D1-BCF841715A4F}" type="datetimeFigureOut">
              <a:rPr lang="en-US" smtClean="0"/>
              <a:t>06/10/2019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3922460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FF1DC-4106-4A5A-BFC1-5E6ABB596199}" type="datetime1">
              <a:rPr lang="en-US" smtClean="0"/>
              <a:pPr/>
              <a:t>06/10/2019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099769608"/>
      </p:ext>
    </p:extLst>
  </p:cSld>
  <p:clrMapOvr>
    <a:masterClrMapping/>
  </p:clrMapOvr>
  <p:transition spd="slow">
    <p:strips dir="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3"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1" y="274320"/>
            <a:ext cx="2036063"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1"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3"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10FB60F-3EC0-4A75-8B6D-6C844E9DE552}" type="datetime1">
              <a:rPr lang="en-US" smtClean="0"/>
              <a:pPr/>
              <a:t>06/10/2019</a:t>
            </a:fld>
            <a:endParaRPr lang="en-US"/>
          </a:p>
        </p:txBody>
      </p:sp>
      <p:sp>
        <p:nvSpPr>
          <p:cNvPr id="22" name="Slide Number Placeholder 21"/>
          <p:cNvSpPr>
            <a:spLocks noGrp="1"/>
          </p:cNvSpPr>
          <p:nvPr>
            <p:ph type="sldNum" sz="quarter" idx="15"/>
          </p:nvPr>
        </p:nvSpPr>
        <p:spPr/>
        <p:txBody>
          <a:bodyPr rtlCol="0"/>
          <a:lstStyle/>
          <a:p>
            <a:fld id="{539D2A76-69E3-4600-8808-3C1A1093454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2173438394"/>
      </p:ext>
    </p:extLst>
  </p:cSld>
  <p:clrMapOvr>
    <a:masterClrMapping/>
  </p:clrMapOvr>
  <p:transition spd="slow">
    <p:strips dir="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3"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5"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6"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1"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F5C23B72-D63C-4D60-9BB0-E9A207C0B4EC}" type="datetime1">
              <a:rPr lang="en-US" smtClean="0"/>
              <a:pPr/>
              <a:t>06/10/2019</a:t>
            </a:fld>
            <a:endParaRPr lang="en-US"/>
          </a:p>
        </p:txBody>
      </p:sp>
      <p:sp>
        <p:nvSpPr>
          <p:cNvPr id="18" name="Slide Number Placeholder 17"/>
          <p:cNvSpPr>
            <a:spLocks noGrp="1"/>
          </p:cNvSpPr>
          <p:nvPr>
            <p:ph type="sldNum" sz="quarter" idx="11"/>
          </p:nvPr>
        </p:nvSpPr>
        <p:spPr/>
        <p:txBody>
          <a:bodyPr rtlCol="0"/>
          <a:lstStyle/>
          <a:p>
            <a:fld id="{539D2A76-69E3-4600-8808-3C1A1093454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2417491665"/>
      </p:ext>
    </p:extLst>
  </p:cSld>
  <p:clrMapOvr>
    <a:masterClrMapping/>
  </p:clrMapOvr>
  <p:transition spd="slow">
    <p:strips dir="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B7789C-B18D-479C-8972-A25F630118DE}" type="datetime1">
              <a:rPr lang="en-US" smtClean="0"/>
              <a:pPr/>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4072293319"/>
      </p:ext>
    </p:extLst>
  </p:cSld>
  <p:clrMapOvr>
    <a:masterClrMapping/>
  </p:clrMapOvr>
  <p:transition spd="slow">
    <p:strips dir="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8"/>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8"/>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67FD71-06BF-444D-8681-CB9A574DFE0F}" type="datetime1">
              <a:rPr lang="en-US" smtClean="0"/>
              <a:pPr/>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2364967587"/>
      </p:ext>
    </p:extLst>
  </p:cSld>
  <p:clrMapOvr>
    <a:masterClrMapping/>
  </p:clrMapOvr>
  <p:transition spd="slow">
    <p:strips dir="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1" y="1371600"/>
            <a:ext cx="10468863"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1" y="3228536"/>
            <a:ext cx="10472929"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6D03A78-E640-4370-A247-B75F6770DC9D}" type="datetime1">
              <a:rPr lang="en-US" smtClean="0"/>
              <a:pPr/>
              <a:t>06/10/2019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4075637199"/>
      </p:ext>
    </p:extLst>
  </p:cSld>
  <p:clrMapOvr>
    <a:masterClrMapping/>
  </p:clrMapOvr>
  <p:transition spd="slow">
    <p:strips dir="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3544DF-4AB5-4273-8F86-FE9C1AC72AB4}" type="datetime1">
              <a:rPr lang="en-US" smtClean="0"/>
              <a:pPr/>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35911568"/>
      </p:ext>
    </p:extLst>
  </p:cSld>
  <p:clrMapOvr>
    <a:masterClrMapping/>
  </p:clrMapOvr>
  <p:transition spd="slow">
    <p:strips dir="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7"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7" y="2704665"/>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A839F0-9EB2-42CC-80FE-5FB79C676E68}" type="datetime1">
              <a:rPr lang="en-US" smtClean="0"/>
              <a:pPr/>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640628521"/>
      </p:ext>
    </p:extLst>
  </p:cSld>
  <p:clrMapOvr>
    <a:masterClrMapping/>
  </p:clrMapOvr>
  <p:transition spd="slow">
    <p:strips dir="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BC1C37-6EB6-400D-9F34-E358B55D521A}" type="datetime1">
              <a:rPr lang="en-US" smtClean="0"/>
              <a:pPr/>
              <a:t>06/10/2019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638281150"/>
      </p:ext>
    </p:extLst>
  </p:cSld>
  <p:clrMapOvr>
    <a:masterClrMapping/>
  </p:clrMapOvr>
  <p:transition spd="slow">
    <p:strips dir="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4" y="1855248"/>
            <a:ext cx="5386916"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4" y="1859766"/>
            <a:ext cx="538903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4" y="2514601"/>
            <a:ext cx="5386916"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74" y="2514601"/>
            <a:ext cx="538903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9109BC-9A4D-46AC-AA9B-0A07754EE1FB}" type="datetime1">
              <a:rPr lang="en-US" smtClean="0"/>
              <a:pPr/>
              <a:t>06/10/2019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001966474"/>
      </p:ext>
    </p:extLst>
  </p:cSld>
  <p:clrMapOvr>
    <a:masterClrMapping/>
  </p:clrMapOvr>
  <p:transition spd="slow">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D9AFDA-AAB7-464D-85D1-BCF841715A4F}" type="datetimeFigureOut">
              <a:rPr lang="en-US" smtClean="0"/>
              <a:t>06/10/2019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3887039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E8FB8A-4F10-4034-AEE9-4C96B7F38938}" type="datetime1">
              <a:rPr lang="en-US" smtClean="0"/>
              <a:pPr/>
              <a:t>06/10/2019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701581081"/>
      </p:ext>
    </p:extLst>
  </p:cSld>
  <p:clrMapOvr>
    <a:masterClrMapping/>
  </p:clrMapOvr>
  <p:transition spd="slow">
    <p:strips dir="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8D427-4F2C-4462-914C-0CB4CE9F3833}" type="datetime1">
              <a:rPr lang="en-US" smtClean="0"/>
              <a:pPr/>
              <a:t>06/10/2019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2533040771"/>
      </p:ext>
    </p:extLst>
  </p:cSld>
  <p:clrMapOvr>
    <a:masterClrMapping/>
  </p:clrMapOvr>
  <p:transition spd="slow">
    <p:strips dir="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60"/>
            <a:ext cx="3657600" cy="1162051"/>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40" y="1676400"/>
            <a:ext cx="6815669"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84B27C8-E2EF-400F-A6D1-3F4215619C1E}" type="datetime1">
              <a:rPr lang="en-US" smtClean="0"/>
              <a:pPr/>
              <a:t>06/10/2019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400802036"/>
      </p:ext>
    </p:extLst>
  </p:cSld>
  <p:clrMapOvr>
    <a:masterClrMapping/>
  </p:clrMapOvr>
  <p:transition spd="slow">
    <p:strips dir="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5"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82" y="5359769"/>
            <a:ext cx="207263"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1" y="1176999"/>
            <a:ext cx="2950463"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1"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7CD926-ECA9-45A3-B5E8-2D9BC6F0063C}" type="datetime1">
              <a:rPr lang="en-US" smtClean="0"/>
              <a:pPr/>
              <a:t>06/10/2019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60"/>
            <a:ext cx="812800" cy="365125"/>
          </a:xfrm>
        </p:spPr>
        <p:txBody>
          <a:bodyPr/>
          <a:lstStyle/>
          <a:p>
            <a:fld id="{539D2A76-69E3-4600-8808-3C1A10934549}" type="slidenum">
              <a:rPr lang="en-US" smtClean="0"/>
              <a:pPr/>
              <a:t>‹#›</a:t>
            </a:fld>
            <a:endParaRPr lang="en-US"/>
          </a:p>
        </p:txBody>
      </p:sp>
      <p:sp>
        <p:nvSpPr>
          <p:cNvPr id="3" name="Picture Placeholder 2"/>
          <p:cNvSpPr>
            <a:spLocks noGrp="1"/>
          </p:cNvSpPr>
          <p:nvPr>
            <p:ph type="pic" idx="1"/>
          </p:nvPr>
        </p:nvSpPr>
        <p:spPr>
          <a:xfrm rot="420000">
            <a:off x="4647725"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2" y="5816601"/>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6" y="621983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3318557025"/>
      </p:ext>
    </p:extLst>
  </p:cSld>
  <p:clrMapOvr>
    <a:masterClrMapping/>
  </p:clrMapOvr>
  <p:transition spd="slow">
    <p:strips dir="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5B293A-22C7-43FF-A2D1-01E7F7B09FD9}" type="datetime1">
              <a:rPr lang="en-US" smtClean="0"/>
              <a:pPr/>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4231242826"/>
      </p:ext>
    </p:extLst>
  </p:cSld>
  <p:clrMapOvr>
    <a:masterClrMapping/>
  </p:clrMapOvr>
  <p:transition spd="slow">
    <p:strips dir="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3"/>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3"/>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8D19A8-DF0A-444F-9250-70BEFA304C0E}" type="datetime1">
              <a:rPr lang="en-US" smtClean="0"/>
              <a:pPr/>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2043734435"/>
      </p:ext>
    </p:extLst>
  </p:cSld>
  <p:clrMapOvr>
    <a:masterClrMapping/>
  </p:clrMapOvr>
  <p:transition spd="slow">
    <p:strips dir="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3" y="4664147"/>
            <a:ext cx="12201451"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9" name="Title 8"/>
          <p:cNvSpPr>
            <a:spLocks noGrp="1"/>
          </p:cNvSpPr>
          <p:nvPr>
            <p:ph type="ctrTitle"/>
          </p:nvPr>
        </p:nvSpPr>
        <p:spPr>
          <a:xfrm>
            <a:off x="914400" y="175261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8" y="4953001"/>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FBC6521-0A52-405E-ADC3-9532EB2631C1}" type="datetime1">
              <a:rPr lang="en-US" smtClean="0"/>
              <a:pPr/>
              <a:t>06/10/2019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4162656382"/>
      </p:ext>
    </p:extLst>
  </p:cSld>
  <p:clrMapOvr>
    <a:masterClrMapping/>
  </p:clrMapOvr>
  <p:transition spd="slow">
    <p:strips dir="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01CA2A-1C50-4AF8-9472-260601EA175D}" type="datetime1">
              <a:rPr lang="en-US" smtClean="0"/>
              <a:pPr/>
              <a:t>06/10/2019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43823997"/>
      </p:ext>
    </p:extLst>
  </p:cSld>
  <p:clrMapOvr>
    <a:masterClrMapping/>
  </p:clrMapOvr>
  <p:transition spd="slow">
    <p:strips dir="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5"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3A1A67A-E1AC-43F7-9B05-486D7D320A4A}" type="datetime1">
              <a:rPr lang="en-US" smtClean="0"/>
              <a:pPr/>
              <a:t>06/10/2019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sz="1800"/>
          </a:p>
        </p:txBody>
      </p:sp>
    </p:spTree>
    <p:extLst>
      <p:ext uri="{BB962C8B-B14F-4D97-AF65-F5344CB8AC3E}">
        <p14:creationId xmlns:p14="http://schemas.microsoft.com/office/powerpoint/2010/main" val="3199163939"/>
      </p:ext>
    </p:extLst>
  </p:cSld>
  <p:clrMapOvr>
    <a:masterClrMapping/>
  </p:clrMapOvr>
  <p:transition spd="slow">
    <p:strips dir="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9C6C0C-431A-4DC8-A71A-69E8B53CEC6C}" type="datetime1">
              <a:rPr lang="en-US" smtClean="0"/>
              <a:pPr/>
              <a:t>06/10/2019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379176849"/>
      </p:ext>
    </p:extLst>
  </p:cSld>
  <p:clrMapOvr>
    <a:masterClrMapping/>
  </p:clrMapOvr>
  <p:transition spd="slow">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D9AFDA-AAB7-464D-85D1-BCF841715A4F}" type="datetimeFigureOut">
              <a:rPr lang="en-US" smtClean="0"/>
              <a:t>06/10/2019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24486782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4" y="5410200"/>
            <a:ext cx="5386916"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74" y="5410200"/>
            <a:ext cx="538903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4" y="1444304"/>
            <a:ext cx="5386916"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74" y="1444304"/>
            <a:ext cx="538903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90D47B4-ACC6-419A-88E4-66A5DF5A4AD8}" type="datetime1">
              <a:rPr lang="en-US" smtClean="0"/>
              <a:pPr/>
              <a:t>06/10/2019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720483781"/>
      </p:ext>
    </p:extLst>
  </p:cSld>
  <p:clrMapOvr>
    <a:masterClrMapping/>
  </p:clrMapOvr>
  <p:transition spd="slow">
    <p:strips dir="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38980C0-C4B8-40B0-8B6F-DC9A99D38151}" type="datetime1">
              <a:rPr lang="en-US" smtClean="0"/>
              <a:pPr/>
              <a:t>06/10/2019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725951962"/>
      </p:ext>
    </p:extLst>
  </p:cSld>
  <p:clrMapOvr>
    <a:masterClrMapping/>
  </p:clrMapOvr>
  <p:transition spd="slow">
    <p:strips dir="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45715F1-14DE-4A2A-B46A-7C4BE56515A8}" type="datetime1">
              <a:rPr lang="en-US" smtClean="0"/>
              <a:pPr/>
              <a:t>06/10/2019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688495578"/>
      </p:ext>
    </p:extLst>
  </p:cSld>
  <p:clrMapOvr>
    <a:masterClrMapping/>
  </p:clrMapOvr>
  <p:transition spd="slow">
    <p:strips dir="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4876800"/>
            <a:ext cx="9975702"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3"/>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1" y="274320"/>
            <a:ext cx="9973057"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7" y="6407944"/>
            <a:ext cx="2560320" cy="365760"/>
          </a:xfrm>
        </p:spPr>
        <p:txBody>
          <a:bodyPr/>
          <a:lstStyle>
            <a:extLst/>
          </a:lstStyle>
          <a:p>
            <a:fld id="{266BE9CC-B825-47E6-8B27-869012BFC4EF}" type="datetime1">
              <a:rPr lang="en-US" smtClean="0"/>
              <a:pPr/>
              <a:t>06/10/2019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3454474859"/>
      </p:ext>
    </p:extLst>
  </p:cSld>
  <p:clrMapOvr>
    <a:masterClrMapping/>
  </p:clrMapOvr>
  <p:transition spd="slow">
    <p:strips dir="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4" y="5443404"/>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74C703C-FB22-4669-8FA4-47F6350EEA22}" type="datetime1">
              <a:rPr lang="en-US" smtClean="0"/>
              <a:pPr/>
              <a:t>06/10/2019</a:t>
            </a:fld>
            <a:endParaRPr lang="en-US"/>
          </a:p>
        </p:txBody>
      </p:sp>
      <p:sp>
        <p:nvSpPr>
          <p:cNvPr id="6" name="Footer Placeholder 5"/>
          <p:cNvSpPr>
            <a:spLocks noGrp="1"/>
          </p:cNvSpPr>
          <p:nvPr>
            <p:ph type="ftr" sz="quarter" idx="11"/>
          </p:nvPr>
        </p:nvSpPr>
        <p:spPr>
          <a:xfrm>
            <a:off x="5840106" y="6407954"/>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39D2A76-69E3-4600-8808-3C1A10934549}" type="slidenum">
              <a:rPr lang="en-US" smtClean="0"/>
              <a:pPr/>
              <a:t>‹#›</a:t>
            </a:fld>
            <a:endParaRPr lang="en-US"/>
          </a:p>
        </p:txBody>
      </p:sp>
      <p:sp>
        <p:nvSpPr>
          <p:cNvPr id="2" name="Title 1"/>
          <p:cNvSpPr>
            <a:spLocks noGrp="1"/>
          </p:cNvSpPr>
          <p:nvPr>
            <p:ph type="title"/>
          </p:nvPr>
        </p:nvSpPr>
        <p:spPr>
          <a:xfrm>
            <a:off x="304800" y="4865124"/>
            <a:ext cx="10767244"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57" y="5002002"/>
            <a:ext cx="5069338"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9" name="Freeform 8"/>
          <p:cNvSpPr>
            <a:spLocks/>
          </p:cNvSpPr>
          <p:nvPr/>
        </p:nvSpPr>
        <p:spPr bwMode="auto">
          <a:xfrm>
            <a:off x="-71409" y="5785023"/>
            <a:ext cx="5069338"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0" name="Right Triangle 9"/>
          <p:cNvSpPr>
            <a:spLocks/>
          </p:cNvSpPr>
          <p:nvPr/>
        </p:nvSpPr>
        <p:spPr bwMode="auto">
          <a:xfrm>
            <a:off x="-8055" y="5791256"/>
            <a:ext cx="4536421"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sz="1800"/>
          </a:p>
        </p:txBody>
      </p:sp>
      <p:cxnSp>
        <p:nvCxnSpPr>
          <p:cNvPr id="11" name="Straight Connector 10"/>
          <p:cNvCxnSpPr/>
          <p:nvPr/>
        </p:nvCxnSpPr>
        <p:spPr>
          <a:xfrm>
            <a:off x="-12314" y="5787749"/>
            <a:ext cx="4540677"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50"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sz="1800"/>
          </a:p>
        </p:txBody>
      </p:sp>
      <p:sp>
        <p:nvSpPr>
          <p:cNvPr id="13" name="Chevron 12"/>
          <p:cNvSpPr/>
          <p:nvPr/>
        </p:nvSpPr>
        <p:spPr>
          <a:xfrm>
            <a:off x="11303596"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sz="1800"/>
          </a:p>
        </p:txBody>
      </p:sp>
    </p:spTree>
    <p:extLst>
      <p:ext uri="{BB962C8B-B14F-4D97-AF65-F5344CB8AC3E}">
        <p14:creationId xmlns:p14="http://schemas.microsoft.com/office/powerpoint/2010/main" val="905948013"/>
      </p:ext>
    </p:extLst>
  </p:cSld>
  <p:clrMapOvr>
    <a:masterClrMapping/>
  </p:clrMapOvr>
  <p:transition spd="slow">
    <p:strips dir="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3"/>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CB206B-752E-4840-BC51-F823A8B83E76}" type="datetime1">
              <a:rPr lang="en-US" smtClean="0"/>
              <a:pPr/>
              <a:t>06/10/2019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410101983"/>
      </p:ext>
    </p:extLst>
  </p:cSld>
  <p:clrMapOvr>
    <a:masterClrMapping/>
  </p:clrMapOvr>
  <p:transition spd="slow">
    <p:strips dir="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8" y="274650"/>
            <a:ext cx="2369963"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1"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41EE8C-C52C-48AE-9D1E-0CF0ACBF06C9}" type="datetime1">
              <a:rPr lang="en-US" smtClean="0"/>
              <a:pPr/>
              <a:t>06/10/2019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347465135"/>
      </p:ext>
    </p:extLst>
  </p:cSld>
  <p:clrMapOvr>
    <a:masterClrMapping/>
  </p:clrMapOvr>
  <p:transition spd="slow">
    <p:strips dir="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66" y="1"/>
            <a:ext cx="12133943" cy="6879771"/>
          </a:xfrm>
          <a:prstGeom prst="rect">
            <a:avLst/>
          </a:prstGeom>
        </p:spPr>
      </p:pic>
      <p:sp>
        <p:nvSpPr>
          <p:cNvPr id="2" name="Title 1"/>
          <p:cNvSpPr>
            <a:spLocks noGrp="1"/>
          </p:cNvSpPr>
          <p:nvPr>
            <p:ph type="ctrTitle" hasCustomPrompt="1"/>
          </p:nvPr>
        </p:nvSpPr>
        <p:spPr>
          <a:xfrm>
            <a:off x="3454402" y="2286010"/>
            <a:ext cx="8240298"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3200" y="4038600"/>
            <a:ext cx="6363370"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 y="1251"/>
            <a:ext cx="4962158"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a:buNone/>
              <a:defRPr sz="2000" baseline="0"/>
            </a:lvl1pPr>
          </a:lstStyle>
          <a:p>
            <a:r>
              <a:rPr lang="en-US" dirty="0" smtClean="0"/>
              <a:t>Company Logo</a:t>
            </a:r>
            <a:endParaRPr lang="en-US" dirty="0"/>
          </a:p>
        </p:txBody>
      </p:sp>
    </p:spTree>
    <p:extLst>
      <p:ext uri="{BB962C8B-B14F-4D97-AF65-F5344CB8AC3E}">
        <p14:creationId xmlns:p14="http://schemas.microsoft.com/office/powerpoint/2010/main" val="4142140153"/>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66" y="1"/>
            <a:ext cx="12133943" cy="6879771"/>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684632" y="-4705651"/>
            <a:ext cx="2819400" cy="12230709"/>
          </a:xfrm>
          <a:prstGeom prst="rect">
            <a:avLst/>
          </a:prstGeom>
        </p:spPr>
      </p:pic>
      <p:sp>
        <p:nvSpPr>
          <p:cNvPr id="2" name="Title 1"/>
          <p:cNvSpPr>
            <a:spLocks noGrp="1"/>
          </p:cNvSpPr>
          <p:nvPr>
            <p:ph type="title" hasCustomPrompt="1"/>
          </p:nvPr>
        </p:nvSpPr>
        <p:spPr>
          <a:xfrm>
            <a:off x="6096000" y="3048009"/>
            <a:ext cx="57912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3702F9C9-1B4C-4DCB-9EDE-70427F51D05C}" type="datetime1">
              <a:rPr lang="en-US" smtClean="0"/>
              <a:pPr/>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
        <p:nvSpPr>
          <p:cNvPr id="10" name="Picture Placeholder 9"/>
          <p:cNvSpPr>
            <a:spLocks noGrp="1"/>
          </p:cNvSpPr>
          <p:nvPr>
            <p:ph type="pic" sz="quarter" idx="13" hasCustomPrompt="1"/>
          </p:nvPr>
        </p:nvSpPr>
        <p:spPr>
          <a:xfrm>
            <a:off x="9042400" y="5334000"/>
            <a:ext cx="2844800" cy="990600"/>
          </a:xfrm>
        </p:spPr>
        <p:txBody>
          <a:bodyPr>
            <a:normAutofit/>
          </a:bodyPr>
          <a:lstStyle>
            <a:lvl1pPr marL="0" indent="0" algn="ctr">
              <a:buNone/>
              <a:defRPr sz="1800"/>
            </a:lvl1pPr>
          </a:lstStyle>
          <a:p>
            <a:r>
              <a:rPr lang="en-US" dirty="0" smtClean="0"/>
              <a:t>Company Logo</a:t>
            </a:r>
            <a:endParaRPr lang="en-US" dirty="0"/>
          </a:p>
        </p:txBody>
      </p:sp>
    </p:spTree>
    <p:extLst>
      <p:ext uri="{BB962C8B-B14F-4D97-AF65-F5344CB8AC3E}">
        <p14:creationId xmlns:p14="http://schemas.microsoft.com/office/powerpoint/2010/main" val="435774853"/>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1" y="269632"/>
            <a:ext cx="107696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1016001" y="1596422"/>
            <a:ext cx="107696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0420C8-9FD6-4F6B-B9F9-A8A7082DB443}" type="datetime1">
              <a:rPr lang="en-US" smtClean="0"/>
              <a:pPr/>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940800" y="6356360"/>
            <a:ext cx="2844800" cy="365125"/>
          </a:xfrm>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977874303"/>
      </p:ext>
    </p:extLst>
  </p:cSld>
  <p:clrMapOvr>
    <a:masterClrMapping/>
  </p:clrMapOvr>
  <p:transition spd="slow">
    <p:strips dir="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9AFDA-AAB7-464D-85D1-BCF841715A4F}" type="datetimeFigureOut">
              <a:rPr lang="en-US" smtClean="0"/>
              <a:t>06/10/2019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24173134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24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467B36-FEE1-425D-843D-5AEBC6073B1A}" type="datetime1">
              <a:rPr lang="en-US" smtClean="0"/>
              <a:pPr/>
              <a:t>06/10/2019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210739790"/>
      </p:ext>
    </p:extLst>
  </p:cSld>
  <p:clrMapOvr>
    <a:masterClrMapping/>
  </p:clrMapOvr>
  <p:transition spd="slow">
    <p:strips dir="ru"/>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4" y="1535117"/>
            <a:ext cx="538691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4" y="2174875"/>
            <a:ext cx="53869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98174" y="1535117"/>
            <a:ext cx="538903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98174"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8FB88B-6C9D-44F9-8E74-1050EDDCF5FA}" type="datetime1">
              <a:rPr lang="en-US" smtClean="0"/>
              <a:pPr/>
              <a:t>06/10/2019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3339357472"/>
      </p:ext>
    </p:extLst>
  </p:cSld>
  <p:clrMapOvr>
    <a:masterClrMapping/>
  </p:clrMapOvr>
  <p:transition spd="slow">
    <p:strips dir="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11" y="273057"/>
            <a:ext cx="4011085"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71540" y="273061"/>
            <a:ext cx="681566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11" y="1435103"/>
            <a:ext cx="401108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FE8552-2844-4BFA-8950-1DADD8125789}" type="datetime1">
              <a:rPr lang="en-US" smtClean="0"/>
              <a:pPr/>
              <a:t>06/10/2019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860211606"/>
      </p:ext>
    </p:extLst>
  </p:cSld>
  <p:clrMapOvr>
    <a:masterClrMapping/>
  </p:clrMapOvr>
  <p:transition spd="slow">
    <p:strips dir="ru"/>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9"/>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A27DEE-989E-4CD9-BD93-978FA8C80A56}" type="datetime1">
              <a:rPr lang="en-US" smtClean="0"/>
              <a:pPr/>
              <a:t>06/10/2019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1562126050"/>
      </p:ext>
    </p:extLst>
  </p:cSld>
  <p:clrMapOvr>
    <a:masterClrMapping/>
  </p:clrMapOvr>
  <p:transition spd="slow">
    <p:strips dir="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69F63-C0BD-4D56-B62A-8037E5F61668}" type="datetime1">
              <a:rPr lang="en-US" smtClean="0"/>
              <a:pPr/>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3972789875"/>
      </p:ext>
    </p:extLst>
  </p:cSld>
  <p:clrMapOvr>
    <a:masterClrMapping/>
  </p:clrMapOvr>
  <p:transition spd="slow">
    <p:strips dir="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27464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16000" y="274648"/>
            <a:ext cx="7823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9F277-372D-430C-9233-DCDE142F8BC2}" type="datetime1">
              <a:rPr lang="en-US" smtClean="0"/>
              <a:pPr/>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3423004116"/>
      </p:ext>
    </p:extLst>
  </p:cSld>
  <p:clrMapOvr>
    <a:masterClrMapping/>
  </p:clrMapOvr>
  <p:transition spd="slow">
    <p:strips dir="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9" y="355600"/>
            <a:ext cx="1092623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97473" y="1497016"/>
            <a:ext cx="5300133"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6583680" y="1497016"/>
            <a:ext cx="530352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1016000" y="6356360"/>
            <a:ext cx="2844800" cy="365125"/>
          </a:xfrm>
        </p:spPr>
        <p:txBody>
          <a:bodyPr/>
          <a:lstStyle/>
          <a:p>
            <a:fld id="{045F8151-1CBB-4036-B39C-7B7203A4714D}" type="datetime1">
              <a:rPr lang="en-US" smtClean="0"/>
              <a:pPr/>
              <a:t>06/10/2019</a:t>
            </a:fld>
            <a:endParaRPr lang="en-US"/>
          </a:p>
        </p:txBody>
      </p:sp>
      <p:sp>
        <p:nvSpPr>
          <p:cNvPr id="6" name="Footer Placeholder 4"/>
          <p:cNvSpPr>
            <a:spLocks noGrp="1"/>
          </p:cNvSpPr>
          <p:nvPr>
            <p:ph type="ftr" sz="quarter" idx="11"/>
          </p:nvPr>
        </p:nvSpPr>
        <p:spPr>
          <a:xfrm>
            <a:off x="4470401" y="6356360"/>
            <a:ext cx="3860800" cy="365125"/>
          </a:xfrm>
        </p:spPr>
        <p:txBody>
          <a:bodyPr/>
          <a:lstStyle/>
          <a:p>
            <a:endParaRPr lang="en-US"/>
          </a:p>
        </p:txBody>
      </p:sp>
      <p:sp>
        <p:nvSpPr>
          <p:cNvPr id="7" name="Slide Number Placeholder 5"/>
          <p:cNvSpPr>
            <a:spLocks noGrp="1"/>
          </p:cNvSpPr>
          <p:nvPr>
            <p:ph type="sldNum" sz="quarter" idx="12"/>
          </p:nvPr>
        </p:nvSpPr>
        <p:spPr>
          <a:xfrm>
            <a:off x="8940800" y="6356360"/>
            <a:ext cx="2844800" cy="365125"/>
          </a:xfrm>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3043604439"/>
      </p:ext>
    </p:extLst>
  </p:cSld>
  <p:clrMapOvr>
    <a:masterClrMapping/>
  </p:clrMapOvr>
  <p:transition spd="slow">
    <p:strips dir="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6A757C-9074-4A81-AA3F-6F2118DFFB81}" type="datetime1">
              <a:rPr lang="en-US" smtClean="0"/>
              <a:pPr/>
              <a:t>06/10/2019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497652411"/>
      </p:ext>
    </p:extLst>
  </p:cSld>
  <p:clrMapOvr>
    <a:masterClrMapping/>
  </p:clrMapOvr>
  <p:transition spd="slow">
    <p:strips dir="ru"/>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8F0CA-3920-4BD9-BDCF-43338A0CBDFB}" type="datetime1">
              <a:rPr lang="en-US" smtClean="0"/>
              <a:pPr/>
              <a:t>06/10/2019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395785968"/>
      </p:ext>
    </p:extLst>
  </p:cSld>
  <p:clrMapOvr>
    <a:masterClrMapping/>
  </p:clrMapOvr>
  <p:transition spd="slow">
    <p:strips dir="ru"/>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Background Only">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66" y="1"/>
            <a:ext cx="12133943" cy="6879771"/>
          </a:xfrm>
          <a:prstGeom prst="rect">
            <a:avLst/>
          </a:prstGeom>
        </p:spPr>
      </p:pic>
      <p:sp>
        <p:nvSpPr>
          <p:cNvPr id="3" name="Date Placeholder 3"/>
          <p:cNvSpPr>
            <a:spLocks noGrp="1"/>
          </p:cNvSpPr>
          <p:nvPr>
            <p:ph type="dt" sz="half" idx="10"/>
          </p:nvPr>
        </p:nvSpPr>
        <p:spPr>
          <a:xfrm>
            <a:off x="1016000" y="6356360"/>
            <a:ext cx="2844800" cy="365125"/>
          </a:xfrm>
        </p:spPr>
        <p:txBody>
          <a:bodyPr/>
          <a:lstStyle/>
          <a:p>
            <a:fld id="{B5D9A59F-2269-40D0-B2CB-B53E7C39862B}" type="datetime1">
              <a:rPr lang="en-US" smtClean="0"/>
              <a:pPr/>
              <a:t>06/10/2019</a:t>
            </a:fld>
            <a:endParaRPr lang="en-US"/>
          </a:p>
        </p:txBody>
      </p:sp>
      <p:sp>
        <p:nvSpPr>
          <p:cNvPr id="4" name="Footer Placeholder 4"/>
          <p:cNvSpPr>
            <a:spLocks noGrp="1"/>
          </p:cNvSpPr>
          <p:nvPr>
            <p:ph type="ftr" sz="quarter" idx="11"/>
          </p:nvPr>
        </p:nvSpPr>
        <p:spPr>
          <a:xfrm>
            <a:off x="4470401" y="6356360"/>
            <a:ext cx="3860800" cy="365125"/>
          </a:xfrm>
        </p:spPr>
        <p:txBody>
          <a:bodyPr/>
          <a:lstStyle/>
          <a:p>
            <a:endParaRPr lang="en-US"/>
          </a:p>
        </p:txBody>
      </p:sp>
      <p:sp>
        <p:nvSpPr>
          <p:cNvPr id="5" name="Slide Number Placeholder 5"/>
          <p:cNvSpPr>
            <a:spLocks noGrp="1"/>
          </p:cNvSpPr>
          <p:nvPr>
            <p:ph type="sldNum" sz="quarter" idx="12"/>
          </p:nvPr>
        </p:nvSpPr>
        <p:spPr>
          <a:xfrm>
            <a:off x="8940800" y="6356360"/>
            <a:ext cx="2844800" cy="365125"/>
          </a:xfrm>
        </p:spPr>
        <p:txBody>
          <a:bodyPr/>
          <a:lstStyle/>
          <a:p>
            <a:fld id="{539D2A76-69E3-4600-8808-3C1A10934549}" type="slidenum">
              <a:rPr lang="en-US" smtClean="0"/>
              <a:pPr/>
              <a:t>‹#›</a:t>
            </a:fld>
            <a:endParaRPr lang="en-US"/>
          </a:p>
        </p:txBody>
      </p:sp>
    </p:spTree>
    <p:extLst>
      <p:ext uri="{BB962C8B-B14F-4D97-AF65-F5344CB8AC3E}">
        <p14:creationId xmlns:p14="http://schemas.microsoft.com/office/powerpoint/2010/main" val="3201268690"/>
      </p:ext>
    </p:extLst>
  </p:cSld>
  <p:clrMapOvr>
    <a:masterClrMapping/>
  </p:clrMapOvr>
  <p:transition spd="slow">
    <p:strips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D9AFDA-AAB7-464D-85D1-BCF841715A4F}" type="datetimeFigureOut">
              <a:rPr lang="en-US" smtClean="0"/>
              <a:t>06/10/2019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D3D63-2C8A-4BFD-96DC-477F28050A47}" type="slidenum">
              <a:rPr lang="en-US" smtClean="0"/>
              <a:t>‹#›</a:t>
            </a:fld>
            <a:endParaRPr lang="en-US"/>
          </a:p>
        </p:txBody>
      </p:sp>
    </p:spTree>
    <p:extLst>
      <p:ext uri="{BB962C8B-B14F-4D97-AF65-F5344CB8AC3E}">
        <p14:creationId xmlns:p14="http://schemas.microsoft.com/office/powerpoint/2010/main" val="4948331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914400" y="175261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lvl1pPr>
              <a:defRPr>
                <a:solidFill>
                  <a:srgbClr val="FFFFFF"/>
                </a:solidFill>
              </a:defRPr>
            </a:lvl1pPr>
            <a:extLst/>
          </a:lstStyle>
          <a:p>
            <a:fld id="{CFA7C2FD-8AD4-477C-992E-FD69B2E856CA}" type="datetime1">
              <a:rPr lang="en-US" smtClean="0"/>
              <a:pPr/>
              <a:t>06/10/2019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283311704"/>
      </p:ext>
    </p:extLst>
  </p:cSld>
  <p:clrMapOvr>
    <a:masterClrMapping/>
  </p:clrMapOvr>
  <p:transition spd="slow">
    <p:strips dir="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1" y="359897"/>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1"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D3CB8B9-4625-4166-81A1-F1555F4268BB}" type="datetime1">
              <a:rPr lang="en-US" smtClean="0"/>
              <a:pPr/>
              <a:t>06/10/2019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8" name="Oval 7"/>
          <p:cNvSpPr/>
          <p:nvPr/>
        </p:nvSpPr>
        <p:spPr>
          <a:xfrm>
            <a:off x="1228577" y="1413803"/>
            <a:ext cx="280417"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
        <p:nvSpPr>
          <p:cNvPr id="9" name="Oval 8"/>
          <p:cNvSpPr/>
          <p:nvPr/>
        </p:nvSpPr>
        <p:spPr>
          <a:xfrm>
            <a:off x="1542902" y="1345016"/>
            <a:ext cx="8534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2076534862"/>
      </p:ext>
    </p:extLst>
  </p:cSld>
  <p:clrMapOvr>
    <a:masterClrMapping/>
  </p:clrMapOvr>
  <p:transition spd="slow">
    <p:strips dir="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62EE240-826C-4F7C-A98B-106DF13268DA}" type="datetime1">
              <a:rPr lang="en-US" smtClean="0"/>
              <a:pPr/>
              <a:t>06/10/2019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3419720999"/>
      </p:ext>
    </p:extLst>
  </p:cSld>
  <p:clrMapOvr>
    <a:masterClrMapping/>
  </p:clrMapOvr>
  <p:transition spd="slow">
    <p:strips dir="ru"/>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6" y="-53"/>
            <a:ext cx="9144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Title 1"/>
          <p:cNvSpPr>
            <a:spLocks noGrp="1"/>
          </p:cNvSpPr>
          <p:nvPr>
            <p:ph type="title"/>
          </p:nvPr>
        </p:nvSpPr>
        <p:spPr>
          <a:xfrm>
            <a:off x="3437857"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7"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C70B50B-3ECF-4E4D-8CED-56125BE226C1}" type="datetime1">
              <a:rPr lang="en-US" smtClean="0"/>
              <a:pPr/>
              <a:t>06/10/2019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10" name="Rectangle 9"/>
          <p:cNvSpPr/>
          <p:nvPr/>
        </p:nvSpPr>
        <p:spPr bwMode="invGray">
          <a:xfrm>
            <a:off x="3048001" y="5"/>
            <a:ext cx="1016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8" name="Oval 7"/>
          <p:cNvSpPr/>
          <p:nvPr/>
        </p:nvSpPr>
        <p:spPr>
          <a:xfrm>
            <a:off x="2896428" y="2814656"/>
            <a:ext cx="280417"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
        <p:nvSpPr>
          <p:cNvPr id="9" name="Oval 8"/>
          <p:cNvSpPr/>
          <p:nvPr/>
        </p:nvSpPr>
        <p:spPr>
          <a:xfrm>
            <a:off x="3210752" y="2745871"/>
            <a:ext cx="85343"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1977902803"/>
      </p:ext>
    </p:extLst>
  </p:cSld>
  <p:clrMapOvr>
    <a:masterClrMapping/>
  </p:clrMapOvr>
  <p:transition spd="slow">
    <p:strips dir="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3"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3"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3"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F8CB8D-CF3B-4F68-A47E-31BC335D94F6}" type="datetime1">
              <a:rPr lang="en-US" smtClean="0"/>
              <a:pPr/>
              <a:t>06/10/2019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2982199292"/>
      </p:ext>
    </p:extLst>
  </p:cSld>
  <p:clrMapOvr>
    <a:masterClrMapping/>
  </p:clrMapOvr>
  <p:transition spd="slow">
    <p:strips dir="ru"/>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1" y="328279"/>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9"/>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1"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E4871EE-FB2D-4D16-99B4-9CA2527E8FC0}" type="datetime1">
              <a:rPr lang="en-US" smtClean="0"/>
              <a:pPr/>
              <a:t>06/10/2019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4116312253"/>
      </p:ext>
    </p:extLst>
  </p:cSld>
  <p:clrMapOvr>
    <a:masterClrMapping/>
  </p:clrMapOvr>
  <p:transition spd="slow">
    <p:strips dir="ru"/>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3"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B441EC0-1E64-4188-8E24-ABBC21F20C4C}" type="datetime1">
              <a:rPr lang="en-US" smtClean="0"/>
              <a:pPr/>
              <a:t>06/10/2019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1427360868"/>
      </p:ext>
    </p:extLst>
  </p:cSld>
  <p:clrMapOvr>
    <a:masterClrMapping/>
  </p:clrMapOvr>
  <p:transition spd="slow">
    <p:strips dir="ru"/>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4" y="0"/>
            <a:ext cx="1083868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2" name="Date Placeholder 1"/>
          <p:cNvSpPr>
            <a:spLocks noGrp="1"/>
          </p:cNvSpPr>
          <p:nvPr>
            <p:ph type="dt" sz="half" idx="10"/>
          </p:nvPr>
        </p:nvSpPr>
        <p:spPr/>
        <p:txBody>
          <a:bodyPr/>
          <a:lstStyle>
            <a:extLst/>
          </a:lstStyle>
          <a:p>
            <a:fld id="{F97DED97-4749-442C-8768-51102A2F840E}" type="datetime1">
              <a:rPr lang="en-US" smtClean="0"/>
              <a:pPr/>
              <a:t>06/10/2019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6" name="Rectangle 5"/>
          <p:cNvSpPr/>
          <p:nvPr/>
        </p:nvSpPr>
        <p:spPr bwMode="invGray">
          <a:xfrm>
            <a:off x="1353313" y="-53"/>
            <a:ext cx="9753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3801012462"/>
      </p:ext>
    </p:extLst>
  </p:cSld>
  <p:clrMapOvr>
    <a:masterClrMapping/>
  </p:clrMapOvr>
  <p:transition spd="slow">
    <p:strips dir="ru"/>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16785"/>
            <a:ext cx="5080000" cy="1162051"/>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1" y="1406966"/>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E9B2D-3F8B-4372-909C-B63A5257BDD0}" type="datetime1">
              <a:rPr lang="en-US" smtClean="0"/>
              <a:pPr/>
              <a:t>06/10/2019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1101183666"/>
      </p:ext>
    </p:extLst>
  </p:cSld>
  <p:clrMapOvr>
    <a:masterClrMapping/>
  </p:clrMapOvr>
  <p:transition spd="slow">
    <p:strips dir="ru"/>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6"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A2BA84E-B6ED-4ECA-AE99-A1C84E93A03A}" type="datetime1">
              <a:rPr lang="en-US" smtClean="0"/>
              <a:pPr/>
              <a:t>06/10/2019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9D2A76-69E3-4600-8808-3C1A10934549}" type="slidenum">
              <a:rPr lang="en-US" smtClean="0"/>
              <a:pPr/>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13"/>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6" y="954350"/>
            <a:ext cx="9144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0" name="Flowchart: Process 9"/>
          <p:cNvSpPr/>
          <p:nvPr/>
        </p:nvSpPr>
        <p:spPr>
          <a:xfrm rot="2103354" flipH="1">
            <a:off x="6671560" y="936790"/>
            <a:ext cx="865631"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683867900"/>
      </p:ext>
    </p:extLst>
  </p:cSld>
  <p:clrMapOvr>
    <a:masterClrMapping/>
  </p:clrMapOvr>
  <p:transition spd="slow">
    <p:strips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D9AFDA-AAB7-464D-85D1-BCF841715A4F}" type="datetimeFigureOut">
              <a:rPr lang="en-US" smtClean="0"/>
              <a:t>06/10/2019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110D3D63-2C8A-4BFD-96DC-477F28050A47}"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16065791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0FF19F-12F4-44EF-9654-3DF7CC7FE2BC}" type="datetime1">
              <a:rPr lang="en-US" smtClean="0"/>
              <a:pPr/>
              <a:t>06/10/2019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1541079330"/>
      </p:ext>
    </p:extLst>
  </p:cSld>
  <p:clrMapOvr>
    <a:masterClrMapping/>
  </p:clrMapOvr>
  <p:transition spd="slow">
    <p:strips dir="ru"/>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8"/>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50"/>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79C26A-CE12-43F0-8845-A9D6C3F84837}" type="datetime1">
              <a:rPr lang="en-US" smtClean="0"/>
              <a:pPr/>
              <a:t>06/10/2019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1958173286"/>
      </p:ext>
    </p:extLst>
  </p:cSld>
  <p:clrMapOvr>
    <a:masterClrMapping/>
  </p:clrMapOvr>
  <p:transition spd="slow">
    <p:strips dir="ru"/>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0" y="6053328"/>
            <a:ext cx="2999231"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8" y="6044184"/>
            <a:ext cx="9046463"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17FBD3D1-4A48-4036-8941-FAD2FF87F9B0}" type="datetime1">
              <a:rPr lang="en-US" smtClean="0"/>
              <a:pPr/>
              <a:t>06/10/2019</a:t>
            </a:fld>
            <a:endParaRPr lang="en-US"/>
          </a:p>
        </p:txBody>
      </p:sp>
      <p:sp>
        <p:nvSpPr>
          <p:cNvPr id="17" name="Footer Placeholder 16"/>
          <p:cNvSpPr>
            <a:spLocks noGrp="1"/>
          </p:cNvSpPr>
          <p:nvPr>
            <p:ph type="ftr" sz="quarter" idx="11"/>
          </p:nvPr>
        </p:nvSpPr>
        <p:spPr>
          <a:xfrm>
            <a:off x="2780526" y="236548"/>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1375983001"/>
      </p:ext>
    </p:extLst>
  </p:cSld>
  <p:clrMapOvr>
    <a:masterClrMapping/>
  </p:clrMapOvr>
  <p:transition spd="slow">
    <p:strips dir="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3"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CDEDE42-4C3B-4053-8FF6-5ED8E4BC41C8}" type="datetime1">
              <a:rPr lang="en-US" smtClean="0"/>
              <a:pPr/>
              <a:t>06/10/2019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39D2A76-69E3-4600-8808-3C1A10934549}" type="slidenum">
              <a:rPr lang="en-US" smtClean="0"/>
              <a:pPr/>
              <a:t>‹#›</a:t>
            </a:fld>
            <a:endParaRPr lang="en-US"/>
          </a:p>
        </p:txBody>
      </p:sp>
      <p:sp>
        <p:nvSpPr>
          <p:cNvPr id="8" name="Content Placeholder 7"/>
          <p:cNvSpPr>
            <a:spLocks noGrp="1"/>
          </p:cNvSpPr>
          <p:nvPr>
            <p:ph sz="quarter" idx="1"/>
          </p:nvPr>
        </p:nvSpPr>
        <p:spPr>
          <a:xfrm>
            <a:off x="816863"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4045221"/>
      </p:ext>
    </p:extLst>
  </p:cSld>
  <p:clrMapOvr>
    <a:masterClrMapping/>
  </p:clrMapOvr>
  <p:transition spd="slow">
    <p:strips dir="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9" y="2743209"/>
            <a:ext cx="9497485"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D318369-FB56-4B48-8DEE-AC780A1DC304}" type="datetime1">
              <a:rPr lang="en-US" smtClean="0"/>
              <a:pPr/>
              <a:t>06/10/2019</a:t>
            </a:fld>
            <a:endParaRPr lang="en-US"/>
          </a:p>
        </p:txBody>
      </p:sp>
      <p:sp>
        <p:nvSpPr>
          <p:cNvPr id="13" name="Slide Number Placeholder 12"/>
          <p:cNvSpPr>
            <a:spLocks noGrp="1"/>
          </p:cNvSpPr>
          <p:nvPr>
            <p:ph type="sldNum" sz="quarter" idx="11"/>
          </p:nvPr>
        </p:nvSpPr>
        <p:spPr>
          <a:xfrm>
            <a:off x="0" y="1752601"/>
            <a:ext cx="1727200" cy="701676"/>
          </a:xfrm>
        </p:spPr>
        <p:txBody>
          <a:bodyPr>
            <a:noAutofit/>
          </a:bodyPr>
          <a:lstStyle>
            <a:lvl1pPr>
              <a:defRPr sz="2400">
                <a:solidFill>
                  <a:srgbClr val="FFFFFF"/>
                </a:solidFill>
              </a:defRPr>
            </a:lvl1pPr>
          </a:lstStyle>
          <a:p>
            <a:fld id="{539D2A76-69E3-4600-8808-3C1A10934549}"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008595133"/>
      </p:ext>
    </p:extLst>
  </p:cSld>
  <p:clrMapOvr>
    <a:masterClrMapping/>
  </p:clrMapOvr>
  <p:transition spd="slow">
    <p:strips dir="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9"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5CEE2EA-F1BB-480D-A255-D1AE5E55AB2D}" type="datetime1">
              <a:rPr lang="en-US" smtClean="0"/>
              <a:pPr/>
              <a:t>06/10/2019</a:t>
            </a:fld>
            <a:endParaRPr lang="en-US"/>
          </a:p>
        </p:txBody>
      </p:sp>
      <p:sp>
        <p:nvSpPr>
          <p:cNvPr id="10" name="Slide Number Placeholder 9"/>
          <p:cNvSpPr>
            <a:spLocks noGrp="1"/>
          </p:cNvSpPr>
          <p:nvPr>
            <p:ph type="sldNum" sz="quarter" idx="16"/>
          </p:nvPr>
        </p:nvSpPr>
        <p:spPr/>
        <p:txBody>
          <a:bodyPr rtlCol="0"/>
          <a:lstStyle/>
          <a:p>
            <a:fld id="{539D2A76-69E3-4600-8808-3C1A10934549}"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1407071993"/>
      </p:ext>
    </p:extLst>
  </p:cSld>
  <p:clrMapOvr>
    <a:masterClrMapping/>
  </p:clrMapOvr>
  <p:transition spd="slow">
    <p:strips dir="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9"/>
            <a:ext cx="10871200" cy="869951"/>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464D6F4-F9C9-4192-8247-CCC48D766010}" type="datetime1">
              <a:rPr lang="en-US" smtClean="0"/>
              <a:pPr/>
              <a:t>06/10/2019</a:t>
            </a:fld>
            <a:endParaRPr lang="en-US"/>
          </a:p>
        </p:txBody>
      </p:sp>
      <p:sp>
        <p:nvSpPr>
          <p:cNvPr id="12" name="Slide Number Placeholder 11"/>
          <p:cNvSpPr>
            <a:spLocks noGrp="1"/>
          </p:cNvSpPr>
          <p:nvPr>
            <p:ph type="sldNum" sz="quarter" idx="16"/>
          </p:nvPr>
        </p:nvSpPr>
        <p:spPr/>
        <p:txBody>
          <a:bodyPr rtlCol="0"/>
          <a:lstStyle/>
          <a:p>
            <a:fld id="{539D2A76-69E3-4600-8808-3C1A10934549}"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744125330"/>
      </p:ext>
    </p:extLst>
  </p:cSld>
  <p:clrMapOvr>
    <a:masterClrMapping/>
  </p:clrMapOvr>
  <p:transition spd="slow">
    <p:strips dir="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B3DE98-F61F-4626-A986-5D7FA989B7AE}" type="datetime1">
              <a:rPr lang="en-US" smtClean="0"/>
              <a:pPr/>
              <a:t>06/10/2019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3434990810"/>
      </p:ext>
    </p:extLst>
  </p:cSld>
  <p:clrMapOvr>
    <a:masterClrMapping/>
  </p:clrMapOvr>
  <p:transition spd="slow">
    <p:strips dir="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4209E-55DA-4353-8AA7-BF83E690BB69}" type="datetime1">
              <a:rPr lang="en-US" smtClean="0"/>
              <a:pPr/>
              <a:t>06/10/2019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4004643250"/>
      </p:ext>
    </p:extLst>
  </p:cSld>
  <p:clrMapOvr>
    <a:masterClrMapping/>
  </p:clrMapOvr>
  <p:transition spd="slow">
    <p:strips dir="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9"/>
            <a:ext cx="10769600" cy="869951"/>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D3B6FF9-11ED-4CBB-A2BD-3AE0EDD847FE}" type="datetime1">
              <a:rPr lang="en-US" smtClean="0"/>
              <a:pPr/>
              <a:t>06/10/2019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39D2A76-69E3-4600-8808-3C1A10934549}"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1"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86287217"/>
      </p:ext>
    </p:extLst>
  </p:cSld>
  <p:clrMapOvr>
    <a:masterClrMapping/>
  </p:clrMapOvr>
  <p:transition spd="slow">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5.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9.png"/><Relationship Id="rId2" Type="http://schemas.openxmlformats.org/officeDocument/2006/relationships/slideLayout" Target="../slideLayouts/slideLayout68.xml"/><Relationship Id="rId16" Type="http://schemas.openxmlformats.org/officeDocument/2006/relationships/image" Target="../media/image8.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7.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FD9AFDA-AAB7-464D-85D1-BCF841715A4F}" type="datetimeFigureOut">
              <a:rPr lang="en-US" smtClean="0"/>
              <a:t>06/10/2019</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10D3D63-2C8A-4BFD-96DC-477F28050A47}"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2107112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Pie 6"/>
          <p:cNvSpPr/>
          <p:nvPr/>
        </p:nvSpPr>
        <p:spPr>
          <a:xfrm>
            <a:off x="-1087897" y="-815920"/>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8" name="Oval 7"/>
          <p:cNvSpPr/>
          <p:nvPr/>
        </p:nvSpPr>
        <p:spPr>
          <a:xfrm>
            <a:off x="225099"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1" name="Donut 10"/>
          <p:cNvSpPr/>
          <p:nvPr/>
        </p:nvSpPr>
        <p:spPr>
          <a:xfrm rot="2315675">
            <a:off x="243849" y="1055079"/>
            <a:ext cx="150095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2" name="Rectangle 11"/>
          <p:cNvSpPr/>
          <p:nvPr/>
        </p:nvSpPr>
        <p:spPr>
          <a:xfrm>
            <a:off x="1350509" y="-53"/>
            <a:ext cx="10841502"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5" name="Title Placeholder 4"/>
          <p:cNvSpPr>
            <a:spLocks noGrp="1"/>
          </p:cNvSpPr>
          <p:nvPr>
            <p:ph type="title"/>
          </p:nvPr>
        </p:nvSpPr>
        <p:spPr>
          <a:xfrm>
            <a:off x="1914143" y="274639"/>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3"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7"/>
            <a:ext cx="2844800" cy="476251"/>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90EFE51-3E46-4BF4-BEF0-8AC97581DB5A}" type="datetime1">
              <a:rPr lang="en-US" smtClean="0"/>
              <a:pPr/>
              <a:t>06/10/2019</a:t>
            </a:fld>
            <a:endParaRPr lang="en-US"/>
          </a:p>
        </p:txBody>
      </p:sp>
      <p:sp>
        <p:nvSpPr>
          <p:cNvPr id="10" name="Footer Placeholder 9"/>
          <p:cNvSpPr>
            <a:spLocks noGrp="1"/>
          </p:cNvSpPr>
          <p:nvPr>
            <p:ph type="ftr" sz="quarter" idx="3"/>
          </p:nvPr>
        </p:nvSpPr>
        <p:spPr>
          <a:xfrm>
            <a:off x="7620001" y="6305557"/>
            <a:ext cx="3860800" cy="476251"/>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3" y="6305557"/>
            <a:ext cx="609600" cy="476251"/>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39D2A76-69E3-4600-8808-3C1A10934549}" type="slidenum">
              <a:rPr lang="en-US" smtClean="0"/>
              <a:pPr/>
              <a:t>‹#›</a:t>
            </a:fld>
            <a:endParaRPr lang="en-US"/>
          </a:p>
        </p:txBody>
      </p:sp>
      <p:sp>
        <p:nvSpPr>
          <p:cNvPr id="15" name="Rectangle 14"/>
          <p:cNvSpPr/>
          <p:nvPr/>
        </p:nvSpPr>
        <p:spPr bwMode="invGray">
          <a:xfrm>
            <a:off x="1353313" y="-53"/>
            <a:ext cx="9753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300658957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slow">
    <p:strips dir="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2000" cy="6934200"/>
            <a:chOff x="0" y="0"/>
            <a:chExt cx="5760" cy="4368"/>
          </a:xfrm>
        </p:grpSpPr>
        <p:sp>
          <p:nvSpPr>
            <p:cNvPr id="4198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sz="1800"/>
            </a:p>
          </p:txBody>
        </p:sp>
        <p:sp>
          <p:nvSpPr>
            <p:cNvPr id="4198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198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a:p>
          </p:txBody>
        </p:sp>
        <p:sp>
          <p:nvSpPr>
            <p:cNvPr id="4199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a:p>
          </p:txBody>
        </p:sp>
        <p:sp>
          <p:nvSpPr>
            <p:cNvPr id="4199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1800"/>
            </a:p>
          </p:txBody>
        </p:sp>
        <p:sp>
          <p:nvSpPr>
            <p:cNvPr id="4199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199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199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199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sz="1800"/>
            </a:p>
          </p:txBody>
        </p:sp>
        <p:sp>
          <p:nvSpPr>
            <p:cNvPr id="4199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sz="1800"/>
            </a:p>
          </p:txBody>
        </p:sp>
        <p:sp>
          <p:nvSpPr>
            <p:cNvPr id="4199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sz="1800"/>
            </a:p>
          </p:txBody>
        </p:sp>
        <p:sp>
          <p:nvSpPr>
            <p:cNvPr id="4199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sz="1800"/>
            </a:p>
          </p:txBody>
        </p:sp>
        <p:sp>
          <p:nvSpPr>
            <p:cNvPr id="4199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sz="1800"/>
            </a:p>
          </p:txBody>
        </p:sp>
        <p:sp>
          <p:nvSpPr>
            <p:cNvPr id="4200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sz="1800"/>
            </a:p>
          </p:txBody>
        </p:sp>
        <p:sp>
          <p:nvSpPr>
            <p:cNvPr id="4200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sz="1800"/>
            </a:p>
          </p:txBody>
        </p:sp>
        <p:sp>
          <p:nvSpPr>
            <p:cNvPr id="4200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sp>
          <p:nvSpPr>
            <p:cNvPr id="4200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sz="1800"/>
            </a:p>
          </p:txBody>
        </p:sp>
        <p:sp>
          <p:nvSpPr>
            <p:cNvPr id="4200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sz="1800"/>
            </a:p>
          </p:txBody>
        </p:sp>
      </p:grpSp>
      <p:sp>
        <p:nvSpPr>
          <p:cNvPr id="42005" name="Rectangle 21"/>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2006" name="Rectangle 22"/>
          <p:cNvSpPr>
            <a:spLocks noGrp="1" noChangeArrowheads="1"/>
          </p:cNvSpPr>
          <p:nvPr>
            <p:ph type="body" idx="1"/>
          </p:nvPr>
        </p:nvSpPr>
        <p:spPr bwMode="auto">
          <a:xfrm>
            <a:off x="609600" y="1600206"/>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007" name="Rectangle 23"/>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fld id="{100B5592-2DF1-4444-8BB3-98F77D955DDF}" type="datetime1">
              <a:rPr lang="en-US" smtClean="0"/>
              <a:pPr/>
              <a:t>06/10/2019</a:t>
            </a:fld>
            <a:endParaRPr lang="en-US"/>
          </a:p>
        </p:txBody>
      </p:sp>
      <p:sp>
        <p:nvSpPr>
          <p:cNvPr id="42008" name="Rectangle 24"/>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42009" name="Rectangle 25"/>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1188779965"/>
      </p:ext>
    </p:extLst>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2005"/>
                                        </p:tgtEl>
                                        <p:attrNameLst>
                                          <p:attrName>style.visibility</p:attrName>
                                        </p:attrNameLst>
                                      </p:cBhvr>
                                      <p:to>
                                        <p:strVal val="visible"/>
                                      </p:to>
                                    </p:set>
                                    <p:anim calcmode="lin" valueType="num">
                                      <p:cBhvr>
                                        <p:cTn id="7" dur="500" fill="hold"/>
                                        <p:tgtEl>
                                          <p:spTgt spid="4200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200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200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200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2006">
                                            <p:txEl>
                                              <p:pRg st="0" end="0"/>
                                            </p:txEl>
                                          </p:spTgt>
                                        </p:tgtEl>
                                        <p:attrNameLst>
                                          <p:attrName>style.visibility</p:attrName>
                                        </p:attrNameLst>
                                      </p:cBhvr>
                                      <p:to>
                                        <p:strVal val="visible"/>
                                      </p:to>
                                    </p:set>
                                    <p:anim calcmode="lin" valueType="num">
                                      <p:cBhvr>
                                        <p:cTn id="15" dur="500" fill="hold"/>
                                        <p:tgtEl>
                                          <p:spTgt spid="4200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200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200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2006">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42006">
                                            <p:txEl>
                                              <p:pRg st="1" end="1"/>
                                            </p:txEl>
                                          </p:spTgt>
                                        </p:tgtEl>
                                        <p:attrNameLst>
                                          <p:attrName>style.visibility</p:attrName>
                                        </p:attrNameLst>
                                      </p:cBhvr>
                                      <p:to>
                                        <p:strVal val="visible"/>
                                      </p:to>
                                    </p:set>
                                    <p:anim calcmode="lin" valueType="num">
                                      <p:cBhvr>
                                        <p:cTn id="21" dur="500" fill="hold"/>
                                        <p:tgtEl>
                                          <p:spTgt spid="4200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4200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4200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42006">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42006">
                                            <p:txEl>
                                              <p:pRg st="2" end="2"/>
                                            </p:txEl>
                                          </p:spTgt>
                                        </p:tgtEl>
                                        <p:attrNameLst>
                                          <p:attrName>style.visibility</p:attrName>
                                        </p:attrNameLst>
                                      </p:cBhvr>
                                      <p:to>
                                        <p:strVal val="visible"/>
                                      </p:to>
                                    </p:set>
                                    <p:anim calcmode="lin" valueType="num">
                                      <p:cBhvr>
                                        <p:cTn id="27" dur="500" fill="hold"/>
                                        <p:tgtEl>
                                          <p:spTgt spid="4200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4200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4200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42006">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42006">
                                            <p:txEl>
                                              <p:pRg st="3" end="3"/>
                                            </p:txEl>
                                          </p:spTgt>
                                        </p:tgtEl>
                                        <p:attrNameLst>
                                          <p:attrName>style.visibility</p:attrName>
                                        </p:attrNameLst>
                                      </p:cBhvr>
                                      <p:to>
                                        <p:strVal val="visible"/>
                                      </p:to>
                                    </p:set>
                                    <p:anim calcmode="lin" valueType="num">
                                      <p:cBhvr>
                                        <p:cTn id="33" dur="500" fill="hold"/>
                                        <p:tgtEl>
                                          <p:spTgt spid="4200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4200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4200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42006">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42006">
                                            <p:txEl>
                                              <p:pRg st="4" end="4"/>
                                            </p:txEl>
                                          </p:spTgt>
                                        </p:tgtEl>
                                        <p:attrNameLst>
                                          <p:attrName>style.visibility</p:attrName>
                                        </p:attrNameLst>
                                      </p:cBhvr>
                                      <p:to>
                                        <p:strVal val="visible"/>
                                      </p:to>
                                    </p:set>
                                    <p:anim calcmode="lin" valueType="num">
                                      <p:cBhvr>
                                        <p:cTn id="39" dur="500" fill="hold"/>
                                        <p:tgtEl>
                                          <p:spTgt spid="4200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4200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4200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4200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42005"/>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42005"/>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42005"/>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42005"/>
                                        </p:tgtEl>
                                        <p:attrNameLst>
                                          <p:attrName>ppt_y</p:attrName>
                                        </p:attrNameLst>
                                      </p:cBhvr>
                                      <p:tavLst>
                                        <p:tav tm="0">
                                          <p:val>
                                            <p:strVal val="ppt_y"/>
                                          </p:val>
                                        </p:tav>
                                        <p:tav tm="100000">
                                          <p:val>
                                            <p:strVal val="ppt_y"/>
                                          </p:val>
                                        </p:tav>
                                      </p:tavLst>
                                    </p:anim>
                                    <p:set>
                                      <p:cBhvr>
                                        <p:cTn id="50" dur="1" fill="hold">
                                          <p:stCondLst>
                                            <p:cond delay="499"/>
                                          </p:stCondLst>
                                        </p:cTn>
                                        <p:tgtEl>
                                          <p:spTgt spid="42005"/>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42006">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42006">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42006">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42006">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42006">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42006">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42006">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42006">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42006">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42006">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42006">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42006">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42006">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42006">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42006">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42006">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42006">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42006">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42006">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42006">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42006">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42006">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42006">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42006">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4200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5" grpId="0"/>
      <p:bldP spid="42005" grpId="1"/>
      <p:bldP spid="42006" grpId="0" build="p">
        <p:tmplLst>
          <p:tmpl lvl="1">
            <p:tnLst>
              <p:par>
                <p:cTn presetID="39" presetClass="entr" presetSubtype="0" accel="100000" fill="hold" nodeType="click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 lvl="2">
            <p:tnLst>
              <p:par>
                <p:cTn presetID="39" presetClass="entr" presetSubtype="0" accel="100000" fill="hold" nodeType="with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 lvl="3">
            <p:tnLst>
              <p:par>
                <p:cTn presetID="39" presetClass="entr" presetSubtype="0" accel="100000" fill="hold" nodeType="with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 lvl="4">
            <p:tnLst>
              <p:par>
                <p:cTn presetID="39" presetClass="entr" presetSubtype="0" accel="100000" fill="hold" nodeType="with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 lvl="5">
            <p:tnLst>
              <p:par>
                <p:cTn presetID="39" presetClass="entr" presetSubtype="0" accel="100000" fill="hold" nodeType="withEffect">
                  <p:stCondLst>
                    <p:cond delay="0"/>
                  </p:stCondLst>
                  <p:childTnLst>
                    <p:set>
                      <p:cBhvr>
                        <p:cTn dur="1" fill="hold">
                          <p:stCondLst>
                            <p:cond delay="0"/>
                          </p:stCondLst>
                        </p:cTn>
                        <p:tgtEl>
                          <p:spTgt spid="42006"/>
                        </p:tgtEl>
                        <p:attrNameLst>
                          <p:attrName>style.visibility</p:attrName>
                        </p:attrNameLst>
                      </p:cBhvr>
                      <p:to>
                        <p:strVal val="visible"/>
                      </p:to>
                    </p:set>
                    <p:anim calcmode="lin" valueType="num">
                      <p:cBhvr>
                        <p:cTn dur="500" fill="hold"/>
                        <p:tgtEl>
                          <p:spTgt spid="4200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p:tgtEl>
                          <p:spTgt spid="4200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p:tgtEl>
                          <p:spTgt spid="4200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childTnLst>
                </p:cTn>
              </p:par>
            </p:tnLst>
          </p:tmpl>
        </p:tmplLst>
      </p:bldP>
      <p:bldP spid="42006" grpId="1" build="allAtOnce">
        <p:tmplLst>
          <p:tmpl lvl="1">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 lvl="2">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 lvl="3">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 lvl="4">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 lvl="5">
            <p:tnLst>
              <p:par>
                <p:cTn presetID="39" presetClass="exit" presetSubtype="0" decel="100000" fill="hold" nodeType="withEffect">
                  <p:stCondLst>
                    <p:cond delay="0"/>
                  </p:stCondLst>
                  <p:childTnLst>
                    <p:anim calcmode="lin" valueType="num">
                      <p:cBhvr>
                        <p:cTn dur="500" fill="hold"/>
                        <p:tgtEl>
                          <p:spTgt spid="42006"/>
                        </p:tgtEl>
                        <p:attrNameLst>
                          <p:attrName>ppt_h</p:attrName>
                        </p:attrNameLst>
                      </p:cBhvr>
                      <p:tavLst>
                        <p:tav tm="0">
                          <p:val>
                            <p:strVal val="ppt_h"/>
                          </p:val>
                        </p:tav>
                        <p:tav tm="50000">
                          <p:val>
                            <p:strVal val="ppt_h/20"/>
                          </p:val>
                        </p:tav>
                        <p:tav tm="100000">
                          <p:val>
                            <p:strVal val="ppt_h/20"/>
                          </p:val>
                        </p:tav>
                      </p:tavLst>
                    </p:anim>
                    <p:anim calcmode="lin" valueType="num">
                      <p:cBhvr>
                        <p:cTn dur="500" fill="hold"/>
                        <p:tgtEl>
                          <p:spTgt spid="42006"/>
                        </p:tgtEl>
                        <p:attrNameLst>
                          <p:attrName>ppt_w</p:attrName>
                        </p:attrNameLst>
                      </p:cBhvr>
                      <p:tavLst>
                        <p:tav tm="0">
                          <p:val>
                            <p:strVal val="ppt_w"/>
                          </p:val>
                        </p:tav>
                        <p:tav tm="50000">
                          <p:val>
                            <p:strVal val="ppt_w+.3"/>
                          </p:val>
                        </p:tav>
                        <p:tav tm="100000">
                          <p:val>
                            <p:strVal val="ppt_w+.3"/>
                          </p:val>
                        </p:tav>
                      </p:tavLst>
                    </p:anim>
                    <p:anim calcmode="lin" valueType="num">
                      <p:cBhvr>
                        <p:cTn dur="500" fill="hold"/>
                        <p:tgtEl>
                          <p:spTgt spid="42006"/>
                        </p:tgtEl>
                        <p:attrNameLst>
                          <p:attrName>ppt_x</p:attrName>
                        </p:attrNameLst>
                      </p:cBhvr>
                      <p:tavLst>
                        <p:tav tm="0">
                          <p:val>
                            <p:strVal val="ppt_x"/>
                          </p:val>
                        </p:tav>
                        <p:tav tm="50000">
                          <p:val>
                            <p:strVal val="ppt_x"/>
                          </p:val>
                        </p:tav>
                        <p:tav tm="100000">
                          <p:val>
                            <p:strVal val="ppt_x-.3"/>
                          </p:val>
                        </p:tav>
                      </p:tavLst>
                    </p:anim>
                    <p:anim calcmode="lin" valueType="num">
                      <p:cBhvr>
                        <p:cTn dur="500" fill="hold"/>
                        <p:tgtEl>
                          <p:spTgt spid="42006"/>
                        </p:tgtEl>
                        <p:attrNameLst>
                          <p:attrName>ppt_y</p:attrName>
                        </p:attrNameLst>
                      </p:cBhvr>
                      <p:tavLst>
                        <p:tav tm="0">
                          <p:val>
                            <p:strVal val="ppt_y"/>
                          </p:val>
                        </p:tav>
                        <p:tav tm="100000">
                          <p:val>
                            <p:strVal val="ppt_y"/>
                          </p:val>
                        </p:tav>
                      </p:tavLst>
                    </p:anim>
                    <p:set>
                      <p:cBhvr>
                        <p:cTn dur="1" fill="hold">
                          <p:stCondLst>
                            <p:cond delay="499"/>
                          </p:stCondLst>
                        </p:cTn>
                        <p:tgtEl>
                          <p:spTgt spid="42006"/>
                        </p:tgtEl>
                        <p:attrNameLst>
                          <p:attrName>style.visibility</p:attrName>
                        </p:attrNameLst>
                      </p:cBhvr>
                      <p:to>
                        <p:strVal val="hidden"/>
                      </p:to>
                    </p:set>
                  </p:childTnLst>
                </p:cTn>
              </p:par>
            </p:tnLst>
          </p:tmpl>
        </p:tmplLst>
      </p:bldP>
    </p:bldLst>
  </p:timing>
  <p:hf sldNum="0" hdr="0" ftr="0" dt="0"/>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8" y="69755"/>
            <a:ext cx="12017830"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9"/>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6" y="6191257"/>
            <a:ext cx="3302000" cy="476251"/>
          </a:xfrm>
          <a:prstGeom prst="rect">
            <a:avLst/>
          </a:prstGeom>
        </p:spPr>
        <p:txBody>
          <a:bodyPr anchor="ctr" anchorCtr="0"/>
          <a:lstStyle>
            <a:lvl1pPr algn="r" eaLnBrk="1" latinLnBrk="0" hangingPunct="1">
              <a:defRPr kumimoji="0" sz="1400">
                <a:solidFill>
                  <a:schemeClr val="tx2"/>
                </a:solidFill>
              </a:defRPr>
            </a:lvl1pPr>
          </a:lstStyle>
          <a:p>
            <a:fld id="{F0B565F8-909E-4191-BEC8-87B80BC0E783}" type="datetime1">
              <a:rPr lang="en-US" smtClean="0"/>
              <a:pPr/>
              <a:t>06/10/2019</a:t>
            </a:fld>
            <a:endParaRPr lang="en-US"/>
          </a:p>
        </p:txBody>
      </p:sp>
      <p:sp>
        <p:nvSpPr>
          <p:cNvPr id="3" name="Footer Placeholder 2"/>
          <p:cNvSpPr>
            <a:spLocks noGrp="1"/>
          </p:cNvSpPr>
          <p:nvPr>
            <p:ph type="ftr" sz="quarter" idx="3"/>
          </p:nvPr>
        </p:nvSpPr>
        <p:spPr>
          <a:xfrm>
            <a:off x="1219201"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303469776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p:cTn id="15" dur="500" fill="hold"/>
                                        <p:tgtEl>
                                          <p:spTgt spid="1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3">
                                            <p:txEl>
                                              <p:pRg st="0" end="0"/>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grpId="0"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 calcmode="lin" valueType="num">
                                      <p:cBhvr>
                                        <p:cTn id="21" dur="500" fill="hold"/>
                                        <p:tgtEl>
                                          <p:spTgt spid="1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3">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 calcmode="lin" valueType="num">
                                      <p:cBhvr>
                                        <p:cTn id="27" dur="500" fill="hold"/>
                                        <p:tgtEl>
                                          <p:spTgt spid="1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1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1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13">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 calcmode="lin" valueType="num">
                                      <p:cBhvr>
                                        <p:cTn id="33" dur="500" fill="hold"/>
                                        <p:tgtEl>
                                          <p:spTgt spid="1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3">
                                            <p:txEl>
                                              <p:pRg st="3" end="3"/>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grpId="0" nodeType="with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 calcmode="lin" valueType="num">
                                      <p:cBhvr>
                                        <p:cTn id="39" dur="500" fill="hold"/>
                                        <p:tgtEl>
                                          <p:spTgt spid="1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xit" presetSubtype="0" decel="100000" fill="hold" grpId="1" nodeType="clickEffect">
                                  <p:stCondLst>
                                    <p:cond delay="0"/>
                                  </p:stCondLst>
                                  <p:childTnLst>
                                    <p:anim calcmode="lin" valueType="num">
                                      <p:cBhvr>
                                        <p:cTn id="46" dur="500" fill="hold"/>
                                        <p:tgtEl>
                                          <p:spTgt spid="22"/>
                                        </p:tgtEl>
                                        <p:attrNameLst>
                                          <p:attrName>ppt_h</p:attrName>
                                        </p:attrNameLst>
                                      </p:cBhvr>
                                      <p:tavLst>
                                        <p:tav tm="0">
                                          <p:val>
                                            <p:strVal val="ppt_h"/>
                                          </p:val>
                                        </p:tav>
                                        <p:tav tm="50000">
                                          <p:val>
                                            <p:strVal val="ppt_h/20"/>
                                          </p:val>
                                        </p:tav>
                                        <p:tav tm="100000">
                                          <p:val>
                                            <p:strVal val="ppt_h/20"/>
                                          </p:val>
                                        </p:tav>
                                      </p:tavLst>
                                    </p:anim>
                                    <p:anim calcmode="lin" valueType="num">
                                      <p:cBhvr>
                                        <p:cTn id="47" dur="500" fill="hold"/>
                                        <p:tgtEl>
                                          <p:spTgt spid="22"/>
                                        </p:tgtEl>
                                        <p:attrNameLst>
                                          <p:attrName>ppt_w</p:attrName>
                                        </p:attrNameLst>
                                      </p:cBhvr>
                                      <p:tavLst>
                                        <p:tav tm="0">
                                          <p:val>
                                            <p:strVal val="ppt_w"/>
                                          </p:val>
                                        </p:tav>
                                        <p:tav tm="50000">
                                          <p:val>
                                            <p:strVal val="ppt_w+.3"/>
                                          </p:val>
                                        </p:tav>
                                        <p:tav tm="100000">
                                          <p:val>
                                            <p:strVal val="ppt_w+.3"/>
                                          </p:val>
                                        </p:tav>
                                      </p:tavLst>
                                    </p:anim>
                                    <p:anim calcmode="lin" valueType="num">
                                      <p:cBhvr>
                                        <p:cTn id="48" dur="500" fill="hold"/>
                                        <p:tgtEl>
                                          <p:spTgt spid="22"/>
                                        </p:tgtEl>
                                        <p:attrNameLst>
                                          <p:attrName>ppt_x</p:attrName>
                                        </p:attrNameLst>
                                      </p:cBhvr>
                                      <p:tavLst>
                                        <p:tav tm="0">
                                          <p:val>
                                            <p:strVal val="ppt_x"/>
                                          </p:val>
                                        </p:tav>
                                        <p:tav tm="50000">
                                          <p:val>
                                            <p:strVal val="ppt_x"/>
                                          </p:val>
                                        </p:tav>
                                        <p:tav tm="100000">
                                          <p:val>
                                            <p:strVal val="ppt_x-.3"/>
                                          </p:val>
                                        </p:tav>
                                      </p:tavLst>
                                    </p:anim>
                                    <p:anim calcmode="lin" valueType="num">
                                      <p:cBhvr>
                                        <p:cTn id="49" dur="500" fill="hold"/>
                                        <p:tgtEl>
                                          <p:spTgt spid="22"/>
                                        </p:tgtEl>
                                        <p:attrNameLst>
                                          <p:attrName>ppt_y</p:attrName>
                                        </p:attrNameLst>
                                      </p:cBhvr>
                                      <p:tavLst>
                                        <p:tav tm="0">
                                          <p:val>
                                            <p:strVal val="ppt_y"/>
                                          </p:val>
                                        </p:tav>
                                        <p:tav tm="100000">
                                          <p:val>
                                            <p:strVal val="ppt_y"/>
                                          </p:val>
                                        </p:tav>
                                      </p:tavLst>
                                    </p:anim>
                                    <p:set>
                                      <p:cBhvr>
                                        <p:cTn id="50" dur="1" fill="hold">
                                          <p:stCondLst>
                                            <p:cond delay="499"/>
                                          </p:stCondLst>
                                        </p:cTn>
                                        <p:tgtEl>
                                          <p:spTgt spid="22"/>
                                        </p:tgtEl>
                                        <p:attrNameLst>
                                          <p:attrName>style.visibility</p:attrName>
                                        </p:attrNameLst>
                                      </p:cBhvr>
                                      <p:to>
                                        <p:strVal val="hidden"/>
                                      </p:to>
                                    </p:set>
                                  </p:childTnLst>
                                </p:cTn>
                              </p:par>
                              <p:par>
                                <p:cTn id="51" presetID="39" presetClass="exit" presetSubtype="0" decel="100000" fill="hold" grpId="1" nodeType="withEffect">
                                  <p:stCondLst>
                                    <p:cond delay="0"/>
                                  </p:stCondLst>
                                  <p:childTnLst>
                                    <p:anim calcmode="lin" valueType="num">
                                      <p:cBhvr>
                                        <p:cTn id="52" dur="500" fill="hold"/>
                                        <p:tgtEl>
                                          <p:spTgt spid="13">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3" dur="500" fill="hold"/>
                                        <p:tgtEl>
                                          <p:spTgt spid="13">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54" dur="500" fill="hold"/>
                                        <p:tgtEl>
                                          <p:spTgt spid="13">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55" dur="500" fill="hold"/>
                                        <p:tgtEl>
                                          <p:spTgt spid="13">
                                            <p:txEl>
                                              <p:pRg st="0" end="0"/>
                                            </p:txEl>
                                          </p:spTgt>
                                        </p:tgtEl>
                                        <p:attrNameLst>
                                          <p:attrName>ppt_y</p:attrName>
                                        </p:attrNameLst>
                                      </p:cBhvr>
                                      <p:tavLst>
                                        <p:tav tm="0">
                                          <p:val>
                                            <p:strVal val="ppt_y"/>
                                          </p:val>
                                        </p:tav>
                                        <p:tav tm="100000">
                                          <p:val>
                                            <p:strVal val="ppt_y"/>
                                          </p:val>
                                        </p:tav>
                                      </p:tavLst>
                                    </p:anim>
                                    <p:set>
                                      <p:cBhvr>
                                        <p:cTn id="56" dur="1" fill="hold">
                                          <p:stCondLst>
                                            <p:cond delay="499"/>
                                          </p:stCondLst>
                                        </p:cTn>
                                        <p:tgtEl>
                                          <p:spTgt spid="13">
                                            <p:txEl>
                                              <p:pRg st="0" end="0"/>
                                            </p:txEl>
                                          </p:spTgt>
                                        </p:tgtEl>
                                        <p:attrNameLst>
                                          <p:attrName>style.visibility</p:attrName>
                                        </p:attrNameLst>
                                      </p:cBhvr>
                                      <p:to>
                                        <p:strVal val="hidden"/>
                                      </p:to>
                                    </p:set>
                                  </p:childTnLst>
                                </p:cTn>
                              </p:par>
                              <p:par>
                                <p:cTn id="57" presetID="39" presetClass="exit" presetSubtype="0" decel="100000" fill="hold" grpId="1" nodeType="withEffect">
                                  <p:stCondLst>
                                    <p:cond delay="0"/>
                                  </p:stCondLst>
                                  <p:childTnLst>
                                    <p:anim calcmode="lin" valueType="num">
                                      <p:cBhvr>
                                        <p:cTn id="58" dur="500" fill="hold"/>
                                        <p:tgtEl>
                                          <p:spTgt spid="13">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59" dur="500" fill="hold"/>
                                        <p:tgtEl>
                                          <p:spTgt spid="13">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0" dur="500" fill="hold"/>
                                        <p:tgtEl>
                                          <p:spTgt spid="13">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1" dur="500" fill="hold"/>
                                        <p:tgtEl>
                                          <p:spTgt spid="13">
                                            <p:txEl>
                                              <p:pRg st="1" end="1"/>
                                            </p:txEl>
                                          </p:spTgt>
                                        </p:tgtEl>
                                        <p:attrNameLst>
                                          <p:attrName>ppt_y</p:attrName>
                                        </p:attrNameLst>
                                      </p:cBhvr>
                                      <p:tavLst>
                                        <p:tav tm="0">
                                          <p:val>
                                            <p:strVal val="ppt_y"/>
                                          </p:val>
                                        </p:tav>
                                        <p:tav tm="100000">
                                          <p:val>
                                            <p:strVal val="ppt_y"/>
                                          </p:val>
                                        </p:tav>
                                      </p:tavLst>
                                    </p:anim>
                                    <p:set>
                                      <p:cBhvr>
                                        <p:cTn id="62" dur="1" fill="hold">
                                          <p:stCondLst>
                                            <p:cond delay="499"/>
                                          </p:stCondLst>
                                        </p:cTn>
                                        <p:tgtEl>
                                          <p:spTgt spid="13">
                                            <p:txEl>
                                              <p:pRg st="1" end="1"/>
                                            </p:txEl>
                                          </p:spTgt>
                                        </p:tgtEl>
                                        <p:attrNameLst>
                                          <p:attrName>style.visibility</p:attrName>
                                        </p:attrNameLst>
                                      </p:cBhvr>
                                      <p:to>
                                        <p:strVal val="hidden"/>
                                      </p:to>
                                    </p:set>
                                  </p:childTnLst>
                                </p:cTn>
                              </p:par>
                              <p:par>
                                <p:cTn id="63" presetID="39" presetClass="exit" presetSubtype="0" decel="100000" fill="hold" grpId="1" nodeType="withEffect">
                                  <p:stCondLst>
                                    <p:cond delay="0"/>
                                  </p:stCondLst>
                                  <p:childTnLst>
                                    <p:anim calcmode="lin" valueType="num">
                                      <p:cBhvr>
                                        <p:cTn id="64" dur="500" fill="hold"/>
                                        <p:tgtEl>
                                          <p:spTgt spid="13">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5" dur="500" fill="hold"/>
                                        <p:tgtEl>
                                          <p:spTgt spid="13">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6" dur="500" fill="hold"/>
                                        <p:tgtEl>
                                          <p:spTgt spid="13">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67" dur="500" fill="hold"/>
                                        <p:tgtEl>
                                          <p:spTgt spid="13">
                                            <p:txEl>
                                              <p:pRg st="2" end="2"/>
                                            </p:txEl>
                                          </p:spTgt>
                                        </p:tgtEl>
                                        <p:attrNameLst>
                                          <p:attrName>ppt_y</p:attrName>
                                        </p:attrNameLst>
                                      </p:cBhvr>
                                      <p:tavLst>
                                        <p:tav tm="0">
                                          <p:val>
                                            <p:strVal val="ppt_y"/>
                                          </p:val>
                                        </p:tav>
                                        <p:tav tm="100000">
                                          <p:val>
                                            <p:strVal val="ppt_y"/>
                                          </p:val>
                                        </p:tav>
                                      </p:tavLst>
                                    </p:anim>
                                    <p:set>
                                      <p:cBhvr>
                                        <p:cTn id="68" dur="1" fill="hold">
                                          <p:stCondLst>
                                            <p:cond delay="499"/>
                                          </p:stCondLst>
                                        </p:cTn>
                                        <p:tgtEl>
                                          <p:spTgt spid="13">
                                            <p:txEl>
                                              <p:pRg st="2" end="2"/>
                                            </p:txEl>
                                          </p:spTgt>
                                        </p:tgtEl>
                                        <p:attrNameLst>
                                          <p:attrName>style.visibility</p:attrName>
                                        </p:attrNameLst>
                                      </p:cBhvr>
                                      <p:to>
                                        <p:strVal val="hidden"/>
                                      </p:to>
                                    </p:set>
                                  </p:childTnLst>
                                </p:cTn>
                              </p:par>
                              <p:par>
                                <p:cTn id="69" presetID="39" presetClass="exit" presetSubtype="0" decel="100000" fill="hold" grpId="1" nodeType="withEffect">
                                  <p:stCondLst>
                                    <p:cond delay="0"/>
                                  </p:stCondLst>
                                  <p:childTnLst>
                                    <p:anim calcmode="lin" valueType="num">
                                      <p:cBhvr>
                                        <p:cTn id="70" dur="500" fill="hold"/>
                                        <p:tgtEl>
                                          <p:spTgt spid="13">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13">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13">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13">
                                            <p:txEl>
                                              <p:pRg st="3" end="3"/>
                                            </p:txEl>
                                          </p:spTgt>
                                        </p:tgtEl>
                                        <p:attrNameLst>
                                          <p:attrName>ppt_y</p:attrName>
                                        </p:attrNameLst>
                                      </p:cBhvr>
                                      <p:tavLst>
                                        <p:tav tm="0">
                                          <p:val>
                                            <p:strVal val="ppt_y"/>
                                          </p:val>
                                        </p:tav>
                                        <p:tav tm="100000">
                                          <p:val>
                                            <p:strVal val="ppt_y"/>
                                          </p:val>
                                        </p:tav>
                                      </p:tavLst>
                                    </p:anim>
                                    <p:set>
                                      <p:cBhvr>
                                        <p:cTn id="74" dur="1" fill="hold">
                                          <p:stCondLst>
                                            <p:cond delay="499"/>
                                          </p:stCondLst>
                                        </p:cTn>
                                        <p:tgtEl>
                                          <p:spTgt spid="13">
                                            <p:txEl>
                                              <p:pRg st="3" end="3"/>
                                            </p:txEl>
                                          </p:spTgt>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13">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13">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13">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13">
                                            <p:txEl>
                                              <p:pRg st="4" end="4"/>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1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13" grpId="0" build="p"/>
      <p:bldP spid="13" grpId="1" build="allAtOnce"/>
    </p:bldLst>
  </p:timing>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8" y="69755"/>
            <a:ext cx="12017830"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9"/>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6" y="6191257"/>
            <a:ext cx="3302000" cy="476251"/>
          </a:xfrm>
          <a:prstGeom prst="rect">
            <a:avLst/>
          </a:prstGeom>
        </p:spPr>
        <p:txBody>
          <a:bodyPr anchor="ctr" anchorCtr="0"/>
          <a:lstStyle>
            <a:lvl1pPr algn="r" eaLnBrk="1" latinLnBrk="0" hangingPunct="1">
              <a:defRPr kumimoji="0" sz="1400">
                <a:solidFill>
                  <a:schemeClr val="tx2"/>
                </a:solidFill>
              </a:defRPr>
            </a:lvl1pPr>
          </a:lstStyle>
          <a:p>
            <a:fld id="{7FD9AFDA-AAB7-464D-85D1-BCF841715A4F}" type="datetimeFigureOut">
              <a:rPr lang="en-US" smtClean="0"/>
              <a:t>06/10/2019</a:t>
            </a:fld>
            <a:endParaRPr lang="en-US"/>
          </a:p>
        </p:txBody>
      </p:sp>
      <p:sp>
        <p:nvSpPr>
          <p:cNvPr id="3" name="Footer Placeholder 2"/>
          <p:cNvSpPr>
            <a:spLocks noGrp="1"/>
          </p:cNvSpPr>
          <p:nvPr>
            <p:ph type="ftr" sz="quarter" idx="3"/>
          </p:nvPr>
        </p:nvSpPr>
        <p:spPr>
          <a:xfrm>
            <a:off x="1219201"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10D3D63-2C8A-4BFD-96DC-477F28050A47}" type="slidenum">
              <a:rPr lang="en-US" smtClean="0"/>
              <a:t>‹#›</a:t>
            </a:fld>
            <a:endParaRPr lang="en-US"/>
          </a:p>
        </p:txBody>
      </p:sp>
    </p:spTree>
    <p:extLst>
      <p:ext uri="{BB962C8B-B14F-4D97-AF65-F5344CB8AC3E}">
        <p14:creationId xmlns:p14="http://schemas.microsoft.com/office/powerpoint/2010/main" val="2753342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trips dir="ru"/>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060"/>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1087897" y="-815920"/>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8" name="Oval 7"/>
          <p:cNvSpPr/>
          <p:nvPr/>
        </p:nvSpPr>
        <p:spPr>
          <a:xfrm>
            <a:off x="225099"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1" name="Donut 10"/>
          <p:cNvSpPr/>
          <p:nvPr/>
        </p:nvSpPr>
        <p:spPr>
          <a:xfrm rot="2315675">
            <a:off x="243849" y="1055079"/>
            <a:ext cx="150095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2" name="Rectangle 11"/>
          <p:cNvSpPr/>
          <p:nvPr/>
        </p:nvSpPr>
        <p:spPr>
          <a:xfrm>
            <a:off x="1350509" y="-53"/>
            <a:ext cx="10841502"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5" name="Title Placeholder 4"/>
          <p:cNvSpPr>
            <a:spLocks noGrp="1"/>
          </p:cNvSpPr>
          <p:nvPr>
            <p:ph type="title"/>
          </p:nvPr>
        </p:nvSpPr>
        <p:spPr>
          <a:xfrm>
            <a:off x="1914143" y="274639"/>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3"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7"/>
            <a:ext cx="2844800" cy="476251"/>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45C5266-FD9F-47BB-8991-54E326EB0C9A}" type="datetime1">
              <a:rPr lang="en-US" smtClean="0"/>
              <a:pPr/>
              <a:t>06/10/2019</a:t>
            </a:fld>
            <a:endParaRPr lang="en-US"/>
          </a:p>
        </p:txBody>
      </p:sp>
      <p:sp>
        <p:nvSpPr>
          <p:cNvPr id="10" name="Footer Placeholder 9"/>
          <p:cNvSpPr>
            <a:spLocks noGrp="1"/>
          </p:cNvSpPr>
          <p:nvPr>
            <p:ph type="ftr" sz="quarter" idx="3"/>
          </p:nvPr>
        </p:nvSpPr>
        <p:spPr>
          <a:xfrm>
            <a:off x="7620001" y="6305557"/>
            <a:ext cx="3860800" cy="476251"/>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3" y="6305557"/>
            <a:ext cx="609600" cy="476251"/>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39D2A76-69E3-4600-8808-3C1A10934549}" type="slidenum">
              <a:rPr lang="en-US" smtClean="0"/>
              <a:pPr/>
              <a:t>‹#›</a:t>
            </a:fld>
            <a:endParaRPr lang="en-US"/>
          </a:p>
        </p:txBody>
      </p:sp>
      <p:sp>
        <p:nvSpPr>
          <p:cNvPr id="15" name="Rectangle 14"/>
          <p:cNvSpPr/>
          <p:nvPr/>
        </p:nvSpPr>
        <p:spPr bwMode="invGray">
          <a:xfrm>
            <a:off x="1353313" y="-53"/>
            <a:ext cx="9753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34934317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ru"/>
  </p:transition>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1" y="274639"/>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1"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6"/>
            <a:ext cx="2011680" cy="512063"/>
          </a:xfrm>
          <a:prstGeom prst="rect">
            <a:avLst/>
          </a:prstGeom>
        </p:spPr>
        <p:txBody>
          <a:bodyPr vert="horz" anchor="ctr" anchorCtr="0"/>
          <a:lstStyle>
            <a:lvl1pPr algn="r" eaLnBrk="1" latinLnBrk="0" hangingPunct="1">
              <a:defRPr kumimoji="0" sz="1200">
                <a:solidFill>
                  <a:schemeClr val="tx2"/>
                </a:solidFill>
              </a:defRPr>
            </a:lvl1pPr>
          </a:lstStyle>
          <a:p>
            <a:fld id="{9485A892-274C-404F-B88B-144FC17CF3F3}" type="datetime1">
              <a:rPr lang="en-US" smtClean="0"/>
              <a:pPr/>
              <a:t>06/10/2019</a:t>
            </a:fld>
            <a:endParaRPr lang="en-US"/>
          </a:p>
        </p:txBody>
      </p:sp>
      <p:sp>
        <p:nvSpPr>
          <p:cNvPr id="3" name="Footer Placeholder 2"/>
          <p:cNvSpPr>
            <a:spLocks noGrp="1"/>
          </p:cNvSpPr>
          <p:nvPr>
            <p:ph type="ftr" sz="quarter" idx="3"/>
          </p:nvPr>
        </p:nvSpPr>
        <p:spPr>
          <a:xfrm rot="5400000">
            <a:off x="9853649"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1"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3"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1"/>
            <a:ext cx="812800" cy="521208"/>
          </a:xfrm>
          <a:prstGeom prst="rect">
            <a:avLst/>
          </a:prstGeom>
        </p:spPr>
        <p:txBody>
          <a:bodyPr vert="horz" anchor="ctr"/>
          <a:lstStyle>
            <a:lvl1pPr algn="ctr" eaLnBrk="1" latinLnBrk="0" hangingPunct="1">
              <a:defRPr kumimoji="0" sz="1400" b="1">
                <a:solidFill>
                  <a:srgbClr val="FFFFFF"/>
                </a:solidFill>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11554708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strips dir="ru"/>
  </p:transition>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2" y="-7144"/>
            <a:ext cx="12217403"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6"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60"/>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47B19C-CA72-4CB3-B942-A78476FDB585}" type="datetime1">
              <a:rPr lang="en-US" smtClean="0"/>
              <a:pPr/>
              <a:t>06/10/2019</a:t>
            </a:fld>
            <a:endParaRPr lang="en-US"/>
          </a:p>
        </p:txBody>
      </p:sp>
      <p:sp>
        <p:nvSpPr>
          <p:cNvPr id="22" name="Footer Placeholder 21"/>
          <p:cNvSpPr>
            <a:spLocks noGrp="1"/>
          </p:cNvSpPr>
          <p:nvPr>
            <p:ph type="ftr" sz="quarter" idx="3"/>
          </p:nvPr>
        </p:nvSpPr>
        <p:spPr>
          <a:xfrm>
            <a:off x="3556000" y="6356360"/>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60"/>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39D2A76-69E3-4600-8808-3C1A10934549}" type="slidenum">
              <a:rPr lang="en-US" smtClean="0"/>
              <a:pPr/>
              <a:t>‹#›</a:t>
            </a:fld>
            <a:endParaRPr lang="en-US"/>
          </a:p>
        </p:txBody>
      </p:sp>
      <p:grpSp>
        <p:nvGrpSpPr>
          <p:cNvPr id="2" name="Group 1"/>
          <p:cNvGrpSpPr/>
          <p:nvPr/>
        </p:nvGrpSpPr>
        <p:grpSpPr>
          <a:xfrm>
            <a:off x="-25354" y="202408"/>
            <a:ext cx="12240730"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p14="http://schemas.microsoft.com/office/powerpoint/2010/main" val="9186632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strips dir="ru"/>
  </p:transition>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5257" y="5002002"/>
            <a:ext cx="5069338"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2" name="Freeform 11"/>
          <p:cNvSpPr>
            <a:spLocks/>
          </p:cNvSpPr>
          <p:nvPr/>
        </p:nvSpPr>
        <p:spPr bwMode="auto">
          <a:xfrm>
            <a:off x="-71409" y="5785023"/>
            <a:ext cx="5069338"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sz="1800"/>
          </a:p>
        </p:txBody>
      </p:sp>
      <p:sp>
        <p:nvSpPr>
          <p:cNvPr id="14" name="Right Triangle 13"/>
          <p:cNvSpPr>
            <a:spLocks/>
          </p:cNvSpPr>
          <p:nvPr/>
        </p:nvSpPr>
        <p:spPr bwMode="auto">
          <a:xfrm>
            <a:off x="-8055" y="5791256"/>
            <a:ext cx="4536421"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sz="1800"/>
          </a:p>
        </p:txBody>
      </p:sp>
      <p:cxnSp>
        <p:nvCxnSpPr>
          <p:cNvPr id="15" name="Straight Connector 14"/>
          <p:cNvCxnSpPr/>
          <p:nvPr/>
        </p:nvCxnSpPr>
        <p:spPr>
          <a:xfrm>
            <a:off x="-12314" y="5787749"/>
            <a:ext cx="4540677"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9"/>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36"/>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7"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157C0328-FE3A-4A50-84EB-CF934B2ED5C9}" type="datetime1">
              <a:rPr lang="en-US" smtClean="0"/>
              <a:pPr/>
              <a:t>06/10/2019</a:t>
            </a:fld>
            <a:endParaRPr lang="en-US"/>
          </a:p>
        </p:txBody>
      </p:sp>
      <p:sp>
        <p:nvSpPr>
          <p:cNvPr id="22" name="Footer Placeholder 21"/>
          <p:cNvSpPr>
            <a:spLocks noGrp="1"/>
          </p:cNvSpPr>
          <p:nvPr>
            <p:ph type="ftr" sz="quarter" idx="3"/>
          </p:nvPr>
        </p:nvSpPr>
        <p:spPr>
          <a:xfrm>
            <a:off x="5840106" y="6407954"/>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8" y="6407954"/>
            <a:ext cx="487680" cy="365125"/>
          </a:xfrm>
          <a:prstGeom prst="rect">
            <a:avLst/>
          </a:prstGeom>
        </p:spPr>
        <p:txBody>
          <a:bodyPr vert="horz" anchor="b"/>
          <a:lstStyle>
            <a:lvl1pPr algn="r" eaLnBrk="1" latinLnBrk="0" hangingPunct="1">
              <a:defRPr kumimoji="0" sz="1000" b="0">
                <a:solidFill>
                  <a:schemeClr val="tx1"/>
                </a:solidFill>
              </a:defRPr>
            </a:lvl1pPr>
            <a:extLst/>
          </a:lstStyle>
          <a:p>
            <a:fld id="{539D2A76-69E3-4600-8808-3C1A10934549}" type="slidenum">
              <a:rPr lang="en-US" smtClean="0"/>
              <a:pPr/>
              <a:t>‹#›</a:t>
            </a:fld>
            <a:endParaRPr lang="en-US"/>
          </a:p>
        </p:txBody>
      </p:sp>
    </p:spTree>
    <p:extLst>
      <p:ext uri="{BB962C8B-B14F-4D97-AF65-F5344CB8AC3E}">
        <p14:creationId xmlns:p14="http://schemas.microsoft.com/office/powerpoint/2010/main" val="31398240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strips dir="ru"/>
  </p:transition>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8066" y="1"/>
            <a:ext cx="12133943" cy="6879771"/>
          </a:xfrm>
          <a:prstGeom prst="rect">
            <a:avLst/>
          </a:prstGeom>
        </p:spPr>
      </p:pic>
      <p:sp>
        <p:nvSpPr>
          <p:cNvPr id="2" name="Title Placeholder 1"/>
          <p:cNvSpPr>
            <a:spLocks noGrp="1"/>
          </p:cNvSpPr>
          <p:nvPr>
            <p:ph type="title"/>
          </p:nvPr>
        </p:nvSpPr>
        <p:spPr>
          <a:xfrm>
            <a:off x="1016001" y="274639"/>
            <a:ext cx="1076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1" y="1600206"/>
            <a:ext cx="1076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6000" y="635636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84F8D-CCBB-445A-B470-F49E4E856680}" type="datetime1">
              <a:rPr lang="en-US" smtClean="0"/>
              <a:pPr/>
              <a:t>06/10/2019</a:t>
            </a:fld>
            <a:endParaRPr lang="en-US"/>
          </a:p>
        </p:txBody>
      </p:sp>
      <p:sp>
        <p:nvSpPr>
          <p:cNvPr id="5" name="Footer Placeholder 4"/>
          <p:cNvSpPr>
            <a:spLocks noGrp="1"/>
          </p:cNvSpPr>
          <p:nvPr>
            <p:ph type="ftr" sz="quarter" idx="3"/>
          </p:nvPr>
        </p:nvSpPr>
        <p:spPr>
          <a:xfrm>
            <a:off x="4470401" y="635636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40800" y="635636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D2A76-69E3-4600-8808-3C1A10934549}" type="slidenum">
              <a:rPr lang="en-US" smtClean="0"/>
              <a:pPr/>
              <a:t>‹#›</a:t>
            </a:fld>
            <a:endParaRPr lang="en-US"/>
          </a:p>
        </p:txBody>
      </p:sp>
      <p:pic>
        <p:nvPicPr>
          <p:cNvPr id="8" name="Picture 7"/>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203199" y="-109183"/>
            <a:ext cx="1091609" cy="7083189"/>
          </a:xfrm>
          <a:prstGeom prst="rect">
            <a:avLst/>
          </a:prstGeom>
        </p:spPr>
      </p:pic>
    </p:spTree>
    <p:extLst>
      <p:ext uri="{BB962C8B-B14F-4D97-AF65-F5344CB8AC3E}">
        <p14:creationId xmlns:p14="http://schemas.microsoft.com/office/powerpoint/2010/main" val="19379415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ransition spd="slow">
    <p:strips dir="ru"/>
  </p:transition>
  <p:timing>
    <p:tnLst>
      <p:par>
        <p:cTn id="1" dur="indefinite" restart="never" nodeType="tmRoot"/>
      </p:par>
    </p:tnLst>
  </p:timing>
  <p:hf sldNum="0"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1087897" y="-815920"/>
            <a:ext cx="2185182"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8" name="Oval 7"/>
          <p:cNvSpPr/>
          <p:nvPr/>
        </p:nvSpPr>
        <p:spPr>
          <a:xfrm>
            <a:off x="225099"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1" name="Donut 10"/>
          <p:cNvSpPr/>
          <p:nvPr/>
        </p:nvSpPr>
        <p:spPr>
          <a:xfrm rot="2315675">
            <a:off x="243849" y="1055079"/>
            <a:ext cx="150095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2" name="Rectangle 11"/>
          <p:cNvSpPr/>
          <p:nvPr/>
        </p:nvSpPr>
        <p:spPr>
          <a:xfrm>
            <a:off x="1350509" y="-53"/>
            <a:ext cx="10841502"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5" name="Title Placeholder 4"/>
          <p:cNvSpPr>
            <a:spLocks noGrp="1"/>
          </p:cNvSpPr>
          <p:nvPr>
            <p:ph type="title"/>
          </p:nvPr>
        </p:nvSpPr>
        <p:spPr>
          <a:xfrm>
            <a:off x="1914143" y="274639"/>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3"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7"/>
            <a:ext cx="2844800" cy="476251"/>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A53FFEF-B2EC-420A-94F5-D1DBA8C7050A}" type="datetime1">
              <a:rPr lang="en-US" smtClean="0"/>
              <a:pPr/>
              <a:t>06/10/2019</a:t>
            </a:fld>
            <a:endParaRPr lang="en-US"/>
          </a:p>
        </p:txBody>
      </p:sp>
      <p:sp>
        <p:nvSpPr>
          <p:cNvPr id="10" name="Footer Placeholder 9"/>
          <p:cNvSpPr>
            <a:spLocks noGrp="1"/>
          </p:cNvSpPr>
          <p:nvPr>
            <p:ph type="ftr" sz="quarter" idx="3"/>
          </p:nvPr>
        </p:nvSpPr>
        <p:spPr>
          <a:xfrm>
            <a:off x="7620001" y="6305557"/>
            <a:ext cx="3860800" cy="476251"/>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3" y="6305557"/>
            <a:ext cx="609600" cy="476251"/>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39D2A76-69E3-4600-8808-3C1A10934549}" type="slidenum">
              <a:rPr lang="en-US" smtClean="0"/>
              <a:pPr/>
              <a:t>‹#›</a:t>
            </a:fld>
            <a:endParaRPr lang="en-US"/>
          </a:p>
        </p:txBody>
      </p:sp>
      <p:sp>
        <p:nvSpPr>
          <p:cNvPr id="15" name="Rectangle 14"/>
          <p:cNvSpPr/>
          <p:nvPr/>
        </p:nvSpPr>
        <p:spPr bwMode="invGray">
          <a:xfrm>
            <a:off x="1353313" y="-53"/>
            <a:ext cx="9753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Tree>
    <p:extLst>
      <p:ext uri="{BB962C8B-B14F-4D97-AF65-F5344CB8AC3E}">
        <p14:creationId xmlns:p14="http://schemas.microsoft.com/office/powerpoint/2010/main" val="40028898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slow">
    <p:strips dir="ru"/>
  </p:transition>
  <p:timing>
    <p:tnLst>
      <p:par>
        <p:cTn id="1" dur="indefinite" restart="never" nodeType="tmRoot"/>
      </p:par>
    </p:tnLst>
  </p:timing>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3"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10"/>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F4FA65D-A8BD-4AEA-A3D9-0F22773C6193}" type="datetime1">
              <a:rPr lang="en-US" smtClean="0"/>
              <a:pPr/>
              <a:t>06/10/2019</a:t>
            </a:fld>
            <a:endParaRPr lang="en-US"/>
          </a:p>
        </p:txBody>
      </p:sp>
      <p:sp>
        <p:nvSpPr>
          <p:cNvPr id="3" name="Footer Placeholder 2"/>
          <p:cNvSpPr>
            <a:spLocks noGrp="1"/>
          </p:cNvSpPr>
          <p:nvPr>
            <p:ph type="ftr" sz="quarter" idx="3"/>
          </p:nvPr>
        </p:nvSpPr>
        <p:spPr>
          <a:xfrm>
            <a:off x="812810" y="6248216"/>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3" y="1280160"/>
            <a:ext cx="11404603"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3"/>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39D2A76-69E3-4600-8808-3C1A10934549}" type="slidenum">
              <a:rPr lang="en-US" smtClean="0"/>
              <a:pPr/>
              <a:t>‹#›</a:t>
            </a:fld>
            <a:endParaRPr lang="en-US"/>
          </a:p>
        </p:txBody>
      </p:sp>
    </p:spTree>
    <p:extLst>
      <p:ext uri="{BB962C8B-B14F-4D97-AF65-F5344CB8AC3E}">
        <p14:creationId xmlns:p14="http://schemas.microsoft.com/office/powerpoint/2010/main" val="332809272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slow">
    <p:strips dir="ru"/>
  </p:transition>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ctr"/>
            <a:r>
              <a:rPr lang="en-US" sz="8000" dirty="0" smtClean="0">
                <a:solidFill>
                  <a:schemeClr val="tx1"/>
                </a:solidFill>
                <a:latin typeface="Arial Black" panose="020B0A04020102020204" pitchFamily="34" charset="0"/>
              </a:rPr>
              <a:t>Abnormal puerperium </a:t>
            </a:r>
            <a:endParaRPr lang="en-US" sz="8000" dirty="0">
              <a:solidFill>
                <a:schemeClr val="tx1"/>
              </a:solidFill>
              <a:latin typeface="Arial Black" panose="020B0A04020102020204" pitchFamily="34" charset="0"/>
            </a:endParaRPr>
          </a:p>
        </p:txBody>
      </p:sp>
      <p:sp>
        <p:nvSpPr>
          <p:cNvPr id="7" name="Cloud 6"/>
          <p:cNvSpPr/>
          <p:nvPr/>
        </p:nvSpPr>
        <p:spPr>
          <a:xfrm>
            <a:off x="3968673" y="4735971"/>
            <a:ext cx="4830770" cy="2067339"/>
          </a:xfrm>
          <a:prstGeom prst="cloud">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By Martha Kairu</a:t>
            </a:r>
            <a:endParaRPr lang="en-US" sz="2800" b="1" dirty="0">
              <a:solidFill>
                <a:schemeClr val="bg1"/>
              </a:solidFill>
            </a:endParaRPr>
          </a:p>
        </p:txBody>
      </p:sp>
    </p:spTree>
    <p:extLst>
      <p:ext uri="{BB962C8B-B14F-4D97-AF65-F5344CB8AC3E}">
        <p14:creationId xmlns:p14="http://schemas.microsoft.com/office/powerpoint/2010/main" val="78843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1" y="228600"/>
            <a:ext cx="10039827" cy="838200"/>
          </a:xfrm>
        </p:spPr>
        <p:txBody>
          <a:bodyPr/>
          <a:lstStyle/>
          <a:p>
            <a:pPr algn="ctr"/>
            <a:r>
              <a:rPr lang="en-US" b="1" dirty="0" smtClean="0">
                <a:solidFill>
                  <a:srgbClr val="7030A0"/>
                </a:solidFill>
                <a:latin typeface="AR CENA" panose="02000000000000000000" pitchFamily="2" charset="0"/>
              </a:rPr>
              <a:t>Specific </a:t>
            </a:r>
            <a:r>
              <a:rPr lang="en-US" b="1" dirty="0" err="1" smtClean="0">
                <a:solidFill>
                  <a:srgbClr val="7030A0"/>
                </a:solidFill>
                <a:latin typeface="AR CENA" panose="02000000000000000000" pitchFamily="2" charset="0"/>
              </a:rPr>
              <a:t>mgt</a:t>
            </a:r>
            <a:r>
              <a:rPr lang="en-US" b="1" dirty="0" smtClean="0">
                <a:solidFill>
                  <a:srgbClr val="7030A0"/>
                </a:solidFill>
                <a:latin typeface="AR CENA" panose="02000000000000000000" pitchFamily="2" charset="0"/>
              </a:rPr>
              <a:t> of mastitis</a:t>
            </a:r>
            <a:endParaRPr lang="en-US" b="1" dirty="0">
              <a:solidFill>
                <a:srgbClr val="7030A0"/>
              </a:solidFill>
              <a:latin typeface="AR CENA" panose="02000000000000000000" pitchFamily="2" charset="0"/>
            </a:endParaRPr>
          </a:p>
        </p:txBody>
      </p:sp>
      <p:sp>
        <p:nvSpPr>
          <p:cNvPr id="3" name="Content Placeholder 2"/>
          <p:cNvSpPr>
            <a:spLocks noGrp="1"/>
          </p:cNvSpPr>
          <p:nvPr>
            <p:ph idx="1"/>
          </p:nvPr>
        </p:nvSpPr>
        <p:spPr>
          <a:xfrm>
            <a:off x="518320" y="1143000"/>
            <a:ext cx="11155363" cy="5715000"/>
          </a:xfrm>
        </p:spPr>
        <p:txBody>
          <a:bodyPr>
            <a:normAutofit/>
          </a:bodyPr>
          <a:lstStyle/>
          <a:p>
            <a:pPr algn="just"/>
            <a:r>
              <a:rPr lang="en-US" sz="3200" dirty="0"/>
              <a:t>Start broad-spectrum antibiotics without delay. Do not wait for the laboratory results before initiating treatment! The antibiotic regimen will comprise of:- </a:t>
            </a:r>
          </a:p>
          <a:p>
            <a:pPr lvl="1" algn="just"/>
            <a:r>
              <a:rPr lang="en-US" sz="3200" dirty="0">
                <a:solidFill>
                  <a:srgbClr val="0000CC"/>
                </a:solidFill>
              </a:rPr>
              <a:t>Amoxicillin/Clavulinic Acid 625mgs three times a day for 10 days  OR </a:t>
            </a:r>
          </a:p>
          <a:p>
            <a:pPr lvl="1" algn="just"/>
            <a:r>
              <a:rPr lang="en-US" sz="3200" dirty="0">
                <a:solidFill>
                  <a:srgbClr val="0000CC"/>
                </a:solidFill>
              </a:rPr>
              <a:t>Cloxacillin 500mg every 6 hours for 10 days.  OR </a:t>
            </a:r>
          </a:p>
          <a:p>
            <a:pPr lvl="1" algn="just"/>
            <a:r>
              <a:rPr lang="en-US" sz="3200" dirty="0">
                <a:solidFill>
                  <a:srgbClr val="0000CC"/>
                </a:solidFill>
              </a:rPr>
              <a:t>Erythromycin 250 mg orally every 8 hours for 10 days. </a:t>
            </a:r>
          </a:p>
          <a:p>
            <a:pPr algn="just"/>
            <a:r>
              <a:rPr lang="en-US" sz="3200" dirty="0"/>
              <a:t>In addition the patient may be given paracetamol 500mg (or any other NSAID) by mouth four – six hourly as required to reduce pain and also provide anti-inflammatory effects. </a:t>
            </a:r>
          </a:p>
        </p:txBody>
      </p:sp>
    </p:spTree>
    <p:extLst>
      <p:ext uri="{BB962C8B-B14F-4D97-AF65-F5344CB8AC3E}">
        <p14:creationId xmlns:p14="http://schemas.microsoft.com/office/powerpoint/2010/main" val="1232300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043" y="265042"/>
            <a:ext cx="11164957" cy="6309493"/>
          </a:xfrm>
        </p:spPr>
        <p:txBody>
          <a:bodyPr>
            <a:noAutofit/>
          </a:bodyPr>
          <a:lstStyle/>
          <a:p>
            <a:pPr lvl="1" algn="just"/>
            <a:r>
              <a:rPr lang="en-US" sz="3200" dirty="0">
                <a:latin typeface="Calibri" panose="020F0502020204030204" pitchFamily="34" charset="0"/>
              </a:rPr>
              <a:t>Septic shock due to vasodilatation resulting from endotoxins produced when the bacteria disintegration and dissolution occur.</a:t>
            </a:r>
          </a:p>
          <a:p>
            <a:pPr lvl="1" algn="just"/>
            <a:r>
              <a:rPr lang="en-US" sz="3200" dirty="0">
                <a:latin typeface="Calibri" panose="020F0502020204030204" pitchFamily="34" charset="0"/>
              </a:rPr>
              <a:t>Lungs and heart involvement- pleurisy and murmurs respectively.</a:t>
            </a:r>
          </a:p>
          <a:p>
            <a:pPr lvl="1" algn="just"/>
            <a:r>
              <a:rPr lang="en-US" sz="3200" dirty="0">
                <a:latin typeface="Calibri" panose="020F0502020204030204" pitchFamily="34" charset="0"/>
              </a:rPr>
              <a:t>Tachycardia ranges between 100-120B/M.</a:t>
            </a:r>
          </a:p>
          <a:p>
            <a:pPr lvl="1" algn="just"/>
            <a:r>
              <a:rPr lang="en-US" sz="3200" dirty="0">
                <a:latin typeface="Calibri" panose="020F0502020204030204" pitchFamily="34" charset="0"/>
              </a:rPr>
              <a:t>Lochia -may be pale, scanty and foul smelling.</a:t>
            </a:r>
          </a:p>
          <a:p>
            <a:pPr lvl="1" algn="just"/>
            <a:r>
              <a:rPr lang="en-US" sz="3200" dirty="0">
                <a:latin typeface="Calibri" panose="020F0502020204030204" pitchFamily="34" charset="0"/>
              </a:rPr>
              <a:t>Abdominal pains may be absent.</a:t>
            </a:r>
          </a:p>
          <a:p>
            <a:pPr lvl="1" algn="just"/>
            <a:r>
              <a:rPr lang="en-US" sz="3200" dirty="0">
                <a:latin typeface="Calibri" panose="020F0502020204030204" pitchFamily="34" charset="0"/>
              </a:rPr>
              <a:t>Anaemia is present- haemolysis.</a:t>
            </a:r>
          </a:p>
          <a:p>
            <a:pPr lvl="1" algn="just"/>
            <a:r>
              <a:rPr lang="en-US" sz="3200" dirty="0">
                <a:latin typeface="Calibri" panose="020F0502020204030204" pitchFamily="34" charset="0"/>
              </a:rPr>
              <a:t>Diarrhoea and vomiting as the body attempts to expel the organisms.</a:t>
            </a:r>
          </a:p>
          <a:p>
            <a:pPr lvl="1" algn="just"/>
            <a:r>
              <a:rPr lang="en-US" sz="3200" dirty="0">
                <a:latin typeface="Calibri" panose="020F0502020204030204" pitchFamily="34" charset="0"/>
              </a:rPr>
              <a:t>Jaundice in severe haemolysis.</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1357191322"/>
      </p:ext>
    </p:extLst>
  </p:cSld>
  <p:clrMapOvr>
    <a:masterClrMapping/>
  </p:clrMapOvr>
  <p:transition spd="slow">
    <p:push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070" y="357809"/>
            <a:ext cx="10691844" cy="5759527"/>
          </a:xfrm>
        </p:spPr>
        <p:txBody>
          <a:bodyPr>
            <a:noAutofit/>
          </a:bodyPr>
          <a:lstStyle/>
          <a:p>
            <a:pPr algn="just">
              <a:buNone/>
            </a:pPr>
            <a:r>
              <a:rPr lang="en-US" sz="3200" b="1" dirty="0">
                <a:latin typeface="Calibri" panose="020F0502020204030204" pitchFamily="34" charset="0"/>
              </a:rPr>
              <a:t>Differential diagnosis: </a:t>
            </a:r>
          </a:p>
          <a:p>
            <a:pPr algn="just">
              <a:buNone/>
            </a:pPr>
            <a:r>
              <a:rPr lang="en-US" sz="3200" dirty="0">
                <a:latin typeface="Calibri" panose="020F0502020204030204" pitchFamily="34" charset="0"/>
              </a:rPr>
              <a:t>Fever in the puerperium may also be caused by: </a:t>
            </a:r>
          </a:p>
          <a:p>
            <a:pPr algn="just"/>
            <a:r>
              <a:rPr lang="en-US" sz="3200" dirty="0">
                <a:latin typeface="Calibri" panose="020F0502020204030204" pitchFamily="34" charset="0"/>
              </a:rPr>
              <a:t>Urinary tract infection (e.g. acute pyelonephritis) </a:t>
            </a:r>
          </a:p>
          <a:p>
            <a:pPr algn="just"/>
            <a:r>
              <a:rPr lang="en-US" sz="3200" dirty="0">
                <a:latin typeface="Calibri" panose="020F0502020204030204" pitchFamily="34" charset="0"/>
              </a:rPr>
              <a:t>Thrombo-embolic disorders, e.g. Thrombophlebitis or deep vein thrombosis </a:t>
            </a:r>
          </a:p>
          <a:p>
            <a:pPr algn="just"/>
            <a:r>
              <a:rPr lang="en-US" sz="3200" dirty="0">
                <a:latin typeface="Calibri" panose="020F0502020204030204" pitchFamily="34" charset="0"/>
              </a:rPr>
              <a:t>Respiratory tract infections </a:t>
            </a:r>
          </a:p>
          <a:p>
            <a:pPr algn="just"/>
            <a:r>
              <a:rPr lang="en-US" sz="3200" dirty="0">
                <a:latin typeface="Calibri" panose="020F0502020204030204" pitchFamily="34" charset="0"/>
              </a:rPr>
              <a:t>Other medical conditions, such as malaria and typhoid, hepatitis </a:t>
            </a:r>
          </a:p>
          <a:p>
            <a:pPr algn="just"/>
            <a:r>
              <a:rPr lang="en-US" sz="3200" dirty="0">
                <a:latin typeface="Calibri" panose="020F0502020204030204" pitchFamily="34" charset="0"/>
              </a:rPr>
              <a:t>Human immune deficiency virus (HIV)-related infections.</a:t>
            </a:r>
          </a:p>
        </p:txBody>
      </p:sp>
    </p:spTree>
    <p:extLst>
      <p:ext uri="{BB962C8B-B14F-4D97-AF65-F5344CB8AC3E}">
        <p14:creationId xmlns:p14="http://schemas.microsoft.com/office/powerpoint/2010/main" val="2365527964"/>
      </p:ext>
    </p:extLst>
  </p:cSld>
  <p:clrMapOvr>
    <a:masterClrMapping/>
  </p:clrMapOvr>
  <p:transition spd="slow">
    <p:push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7" y="463826"/>
            <a:ext cx="10466558" cy="5860774"/>
          </a:xfrm>
        </p:spPr>
        <p:txBody>
          <a:bodyPr>
            <a:normAutofit/>
          </a:bodyPr>
          <a:lstStyle/>
          <a:p>
            <a:pPr algn="ctr">
              <a:buNone/>
            </a:pPr>
            <a:r>
              <a:rPr lang="en-US" sz="3200" b="1" i="1" dirty="0">
                <a:latin typeface="Calibri" panose="020F0502020204030204" pitchFamily="34" charset="0"/>
              </a:rPr>
              <a:t>	</a:t>
            </a:r>
            <a:r>
              <a:rPr lang="en-US" sz="3200" b="1" dirty="0">
                <a:latin typeface="Bauhaus 93" panose="04030905020B02020C02" pitchFamily="82" charset="0"/>
              </a:rPr>
              <a:t>SPECIFIC MANAGEMENT</a:t>
            </a:r>
            <a:endParaRPr lang="en-US" sz="3200" dirty="0">
              <a:latin typeface="Bauhaus 93" panose="04030905020B02020C02" pitchFamily="82" charset="0"/>
            </a:endParaRPr>
          </a:p>
          <a:p>
            <a:pPr lvl="0"/>
            <a:r>
              <a:rPr lang="en-US" sz="3200" dirty="0">
                <a:latin typeface="Calibri" panose="020F0502020204030204" pitchFamily="34" charset="0"/>
              </a:rPr>
              <a:t>Admission procedure:</a:t>
            </a:r>
          </a:p>
          <a:p>
            <a:pPr lvl="1"/>
            <a:r>
              <a:rPr lang="en-US" sz="3200" dirty="0">
                <a:latin typeface="Calibri" panose="020F0502020204030204" pitchFamily="34" charset="0"/>
              </a:rPr>
              <a:t>History in terms of : </a:t>
            </a:r>
          </a:p>
          <a:p>
            <a:pPr lvl="2"/>
            <a:r>
              <a:rPr lang="en-US" sz="3200" dirty="0">
                <a:latin typeface="Calibri" panose="020F0502020204030204" pitchFamily="34" charset="0"/>
              </a:rPr>
              <a:t>Prenatal period</a:t>
            </a:r>
          </a:p>
          <a:p>
            <a:pPr lvl="2"/>
            <a:r>
              <a:rPr lang="en-US" sz="3200" dirty="0">
                <a:latin typeface="Calibri" panose="020F0502020204030204" pitchFamily="34" charset="0"/>
              </a:rPr>
              <a:t>Labour delivery</a:t>
            </a:r>
          </a:p>
          <a:p>
            <a:pPr lvl="2"/>
            <a:r>
              <a:rPr lang="en-US" sz="3200" dirty="0">
                <a:latin typeface="Calibri" panose="020F0502020204030204" pitchFamily="34" charset="0"/>
              </a:rPr>
              <a:t>Postnatal care</a:t>
            </a:r>
          </a:p>
          <a:p>
            <a:pPr lvl="1"/>
            <a:r>
              <a:rPr lang="en-US" sz="3200" dirty="0">
                <a:latin typeface="Calibri" panose="020F0502020204030204" pitchFamily="34" charset="0"/>
              </a:rPr>
              <a:t>Physical examination: generally but dwell more on the reproductive system evaluation.</a:t>
            </a:r>
          </a:p>
          <a:p>
            <a:endParaRPr lang="en-US" dirty="0">
              <a:latin typeface="Calibri" panose="020F0502020204030204" pitchFamily="34" charset="0"/>
            </a:endParaRPr>
          </a:p>
        </p:txBody>
      </p:sp>
    </p:spTree>
    <p:extLst>
      <p:ext uri="{BB962C8B-B14F-4D97-AF65-F5344CB8AC3E}">
        <p14:creationId xmlns:p14="http://schemas.microsoft.com/office/powerpoint/2010/main" val="2081314246"/>
      </p:ext>
    </p:extLst>
  </p:cSld>
  <p:clrMapOvr>
    <a:masterClrMapping/>
  </p:clrMapOvr>
  <p:transition spd="slow">
    <p:push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10430114" cy="6345936"/>
          </a:xfrm>
        </p:spPr>
        <p:txBody>
          <a:bodyPr>
            <a:noAutofit/>
          </a:bodyPr>
          <a:lstStyle/>
          <a:p>
            <a:pPr algn="just"/>
            <a:r>
              <a:rPr lang="en-US" sz="3500" dirty="0">
                <a:latin typeface="Calibri" panose="020F0502020204030204" pitchFamily="34" charset="0"/>
              </a:rPr>
              <a:t>Depending on the  severity, nurse isolated and practice reverse barrier nursing to prevent cross infection which could be fatal to patient.</a:t>
            </a:r>
          </a:p>
          <a:p>
            <a:pPr algn="just">
              <a:buNone/>
            </a:pPr>
            <a:r>
              <a:rPr lang="en-US" sz="3200" b="1" dirty="0">
                <a:latin typeface="Calibri" panose="020F0502020204030204" pitchFamily="34" charset="0"/>
              </a:rPr>
              <a:t>	NB</a:t>
            </a:r>
            <a:r>
              <a:rPr lang="en-US" sz="3200" dirty="0">
                <a:latin typeface="Calibri" panose="020F0502020204030204" pitchFamily="34" charset="0"/>
              </a:rPr>
              <a:t>: Organise for baby care either to be in the nursery or with relatives but feeding to continue.</a:t>
            </a:r>
          </a:p>
          <a:p>
            <a:pPr algn="just"/>
            <a:r>
              <a:rPr lang="en-US" sz="3200" dirty="0">
                <a:latin typeface="Calibri" panose="020F0502020204030204" pitchFamily="34" charset="0"/>
              </a:rPr>
              <a:t>Encourage complete bed rest and nurse propped up to facilitate proper drainage of lochia.</a:t>
            </a:r>
          </a:p>
          <a:p>
            <a:pPr algn="just"/>
            <a:r>
              <a:rPr lang="en-US" sz="3200" dirty="0">
                <a:latin typeface="Calibri" panose="020F0502020204030204" pitchFamily="34" charset="0"/>
              </a:rPr>
              <a:t>Closely monitor vital signs- 2hourly initially and latter 4 hourly as condition improves. Monitor for signs of dehydration and shock as well.</a:t>
            </a:r>
          </a:p>
          <a:p>
            <a:pPr algn="just"/>
            <a:r>
              <a:rPr lang="en-US" sz="3200" dirty="0">
                <a:latin typeface="Calibri" panose="020F0502020204030204" pitchFamily="34" charset="0"/>
              </a:rPr>
              <a:t>Maintain records, interprete correctly and consult PRN.</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3761242257"/>
      </p:ext>
    </p:extLst>
  </p:cSld>
  <p:clrMapOvr>
    <a:masterClrMapping/>
  </p:clrMapOvr>
  <p:transition spd="slow">
    <p:push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381000"/>
            <a:ext cx="10277714" cy="6193536"/>
          </a:xfrm>
        </p:spPr>
        <p:txBody>
          <a:bodyPr>
            <a:noAutofit/>
          </a:bodyPr>
          <a:lstStyle/>
          <a:p>
            <a:pPr algn="just"/>
            <a:r>
              <a:rPr lang="en-US" sz="2800" dirty="0">
                <a:latin typeface="Calibri" panose="020F0502020204030204" pitchFamily="34" charset="0"/>
              </a:rPr>
              <a:t>Encourage plenty of oral fluids to lower the body temperature &amp; rehydrate.</a:t>
            </a:r>
          </a:p>
          <a:p>
            <a:pPr algn="just">
              <a:buNone/>
            </a:pPr>
            <a:r>
              <a:rPr lang="en-US" sz="2800" dirty="0">
                <a:latin typeface="Calibri" panose="020F0502020204030204" pitchFamily="34" charset="0"/>
              </a:rPr>
              <a:t>	*If vomiting, or nauseated, commence IV fluids at a rate of 3L ×24 hrs.</a:t>
            </a:r>
          </a:p>
          <a:p>
            <a:pPr algn="just"/>
            <a:r>
              <a:rPr lang="en-US" sz="2800" dirty="0">
                <a:latin typeface="Calibri" panose="020F0502020204030204" pitchFamily="34" charset="0"/>
              </a:rPr>
              <a:t>Emphasize on frequent voiding to facilitate continues lochia flow and involution process.</a:t>
            </a:r>
          </a:p>
          <a:p>
            <a:pPr algn="just">
              <a:buNone/>
            </a:pPr>
            <a:r>
              <a:rPr lang="en-US" sz="2800" dirty="0">
                <a:latin typeface="Calibri" panose="020F0502020204030204" pitchFamily="34" charset="0"/>
              </a:rPr>
              <a:t>	* Maintain fluid balance chart correctly to assess kidneys function.</a:t>
            </a:r>
          </a:p>
          <a:p>
            <a:pPr algn="just"/>
            <a:r>
              <a:rPr lang="en-US" sz="2800" dirty="0">
                <a:latin typeface="Calibri" panose="020F0502020204030204" pitchFamily="34" charset="0"/>
              </a:rPr>
              <a:t>Investigate  for the causative organisms through:</a:t>
            </a:r>
          </a:p>
          <a:p>
            <a:pPr algn="just">
              <a:buFont typeface="Wingdings" pitchFamily="2" charset="2"/>
              <a:buChar char="Ø"/>
            </a:pPr>
            <a:r>
              <a:rPr lang="en-US" sz="2800" dirty="0">
                <a:latin typeface="Calibri" panose="020F0502020204030204" pitchFamily="34" charset="0"/>
              </a:rPr>
              <a:t>Blood specimen for:</a:t>
            </a:r>
          </a:p>
          <a:p>
            <a:pPr algn="just">
              <a:buNone/>
            </a:pPr>
            <a:r>
              <a:rPr lang="en-US" sz="2800" dirty="0">
                <a:latin typeface="Calibri" panose="020F0502020204030204" pitchFamily="34" charset="0"/>
              </a:rPr>
              <a:t>		*Full haemogram.</a:t>
            </a:r>
          </a:p>
          <a:p>
            <a:pPr algn="just">
              <a:buNone/>
            </a:pPr>
            <a:r>
              <a:rPr lang="en-US" sz="2800" dirty="0">
                <a:latin typeface="Calibri" panose="020F0502020204030204" pitchFamily="34" charset="0"/>
              </a:rPr>
              <a:t>		*Malaria parasite smear.</a:t>
            </a:r>
          </a:p>
        </p:txBody>
      </p:sp>
    </p:spTree>
    <p:extLst>
      <p:ext uri="{BB962C8B-B14F-4D97-AF65-F5344CB8AC3E}">
        <p14:creationId xmlns:p14="http://schemas.microsoft.com/office/powerpoint/2010/main" val="1081056498"/>
      </p:ext>
    </p:extLst>
  </p:cSld>
  <p:clrMapOvr>
    <a:masterClrMapping/>
  </p:clrMapOvr>
  <p:transition spd="slow">
    <p:push di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610" y="437322"/>
            <a:ext cx="10453306" cy="6137214"/>
          </a:xfrm>
        </p:spPr>
        <p:txBody>
          <a:bodyPr>
            <a:normAutofit/>
          </a:bodyPr>
          <a:lstStyle/>
          <a:p>
            <a:pPr algn="just"/>
            <a:r>
              <a:rPr lang="en-US" sz="3200" dirty="0">
                <a:latin typeface="Calibri" panose="020F0502020204030204" pitchFamily="34" charset="0"/>
              </a:rPr>
              <a:t>Urea and electrolytes.</a:t>
            </a:r>
          </a:p>
          <a:p>
            <a:pPr algn="just"/>
            <a:r>
              <a:rPr lang="en-US" sz="3200" dirty="0">
                <a:latin typeface="Calibri" panose="020F0502020204030204" pitchFamily="34" charset="0"/>
              </a:rPr>
              <a:t>Blood culture and sensitivity for possibility of septicaemia.</a:t>
            </a:r>
          </a:p>
          <a:p>
            <a:pPr algn="just"/>
            <a:r>
              <a:rPr lang="en-US" sz="3200" dirty="0">
                <a:latin typeface="Calibri" panose="020F0502020204030204" pitchFamily="34" charset="0"/>
              </a:rPr>
              <a:t>High vaginal swab- microscopy, culture and sensitivity.</a:t>
            </a:r>
          </a:p>
          <a:p>
            <a:pPr algn="just"/>
            <a:r>
              <a:rPr lang="en-US" sz="3200" dirty="0">
                <a:latin typeface="Calibri" panose="020F0502020204030204" pitchFamily="34" charset="0"/>
              </a:rPr>
              <a:t>Midstream urine specimen – routine urinalysis, microscopy, sensitivity because U.T.I can easily spread to genital tract due to their proximity</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3985260766"/>
      </p:ext>
    </p:extLst>
  </p:cSld>
  <p:clrMapOvr>
    <a:masterClrMapping/>
  </p:clrMapOvr>
  <p:transition spd="slow">
    <p:push di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457200"/>
            <a:ext cx="10277714" cy="6117336"/>
          </a:xfrm>
        </p:spPr>
        <p:txBody>
          <a:bodyPr>
            <a:normAutofit/>
          </a:bodyPr>
          <a:lstStyle/>
          <a:p>
            <a:pPr algn="just"/>
            <a:r>
              <a:rPr lang="en-US" sz="2800" dirty="0">
                <a:latin typeface="Calibri" panose="020F0502020204030204" pitchFamily="34" charset="0"/>
              </a:rPr>
              <a:t>Pus swab- microscopy, culture and sensitivity.</a:t>
            </a:r>
          </a:p>
          <a:p>
            <a:pPr algn="just"/>
            <a:r>
              <a:rPr lang="en-US" sz="2800" dirty="0">
                <a:latin typeface="Calibri" panose="020F0502020204030204" pitchFamily="34" charset="0"/>
              </a:rPr>
              <a:t>Pelvic ultra sound- for abscess formation and DVT.</a:t>
            </a:r>
          </a:p>
          <a:p>
            <a:pPr lvl="0" algn="just">
              <a:buNone/>
            </a:pPr>
            <a:r>
              <a:rPr lang="en-US" sz="2800" dirty="0">
                <a:latin typeface="Calibri" panose="020F0502020204030204" pitchFamily="34" charset="0"/>
              </a:rPr>
              <a:t>	Drugs : </a:t>
            </a:r>
          </a:p>
          <a:p>
            <a:pPr algn="just"/>
            <a:r>
              <a:rPr lang="en-US" sz="2800" dirty="0">
                <a:latin typeface="Calibri" panose="020F0502020204030204" pitchFamily="34" charset="0"/>
              </a:rPr>
              <a:t>commence patient on broad spectrum antibiotic therapy awaiting the results.</a:t>
            </a:r>
          </a:p>
          <a:p>
            <a:pPr algn="just"/>
            <a:r>
              <a:rPr lang="en-US" sz="2800" dirty="0">
                <a:latin typeface="Calibri" panose="020F0502020204030204" pitchFamily="34" charset="0"/>
              </a:rPr>
              <a:t>Severe sepsis e.g.... Inj. Ampicillin 1 gm 6hrly IV for 2 days, gentamycin 80 mg 8 hrly for 5 days and flagyl 100mg 8 hrly for 2 days  . Analgesics- narcotics e.g.. pethidine  100 mg or tramadol  100 mg  IM 8 hrly for 2 days . </a:t>
            </a:r>
          </a:p>
          <a:p>
            <a:pPr algn="just"/>
            <a:r>
              <a:rPr lang="en-US" sz="2800" dirty="0">
                <a:latin typeface="Calibri" panose="020F0502020204030204" pitchFamily="34" charset="0"/>
              </a:rPr>
              <a:t>immediately the results are out , change to correct treatment</a:t>
            </a:r>
          </a:p>
          <a:p>
            <a:pPr algn="just"/>
            <a:endParaRPr lang="en-US" sz="2800" dirty="0">
              <a:latin typeface="Calibri" panose="020F0502020204030204" pitchFamily="34" charset="0"/>
            </a:endParaRPr>
          </a:p>
        </p:txBody>
      </p:sp>
    </p:spTree>
    <p:extLst>
      <p:ext uri="{BB962C8B-B14F-4D97-AF65-F5344CB8AC3E}">
        <p14:creationId xmlns:p14="http://schemas.microsoft.com/office/powerpoint/2010/main" val="183272695"/>
      </p:ext>
    </p:extLst>
  </p:cSld>
  <p:clrMapOvr>
    <a:masterClrMapping/>
  </p:clrMapOvr>
  <p:transition spd="slow">
    <p:push dir="u"/>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366" y="344557"/>
            <a:ext cx="10413550" cy="5980043"/>
          </a:xfrm>
        </p:spPr>
        <p:txBody>
          <a:bodyPr>
            <a:normAutofit/>
          </a:bodyPr>
          <a:lstStyle/>
          <a:p>
            <a:pPr algn="just"/>
            <a:r>
              <a:rPr lang="en-US" sz="3200" dirty="0">
                <a:latin typeface="Calibri" panose="020F0502020204030204" pitchFamily="34" charset="0"/>
              </a:rPr>
              <a:t>As condition improves change to oral treatment mainly in terms of: Amoxil 500 mg   , Flagyl  200-400mg and paracetamol 1gm  or diclofenanc 50 mg each 8 hrly  for 5 &amp; 2 days respectively.</a:t>
            </a:r>
          </a:p>
          <a:p>
            <a:pPr lvl="0" algn="just"/>
            <a:r>
              <a:rPr lang="en-US" sz="3200" dirty="0">
                <a:latin typeface="Calibri" panose="020F0502020204030204" pitchFamily="34" charset="0"/>
              </a:rPr>
              <a:t>Nutrition : Encourage a balanced diet as condition improves and eventually discontinue the drip. To have plenty of fluids as well</a:t>
            </a:r>
          </a:p>
          <a:p>
            <a:pPr lvl="0" algn="just"/>
            <a:r>
              <a:rPr lang="en-US" sz="3200" dirty="0">
                <a:latin typeface="Calibri" panose="020F0502020204030204" pitchFamily="34" charset="0"/>
              </a:rPr>
              <a:t>Hygiene: maintain high standards-vulval toilet 8hrly. Critical stage, daily bed bath and later bathing of self. Observe the hand washing rule strictly. Maintain environmental hygiene as well.</a:t>
            </a: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1718585158"/>
      </p:ext>
    </p:extLst>
  </p:cSld>
  <p:clrMapOvr>
    <a:masterClrMapping/>
  </p:clrMapOvr>
  <p:transition spd="slow">
    <p:push di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096" y="371061"/>
            <a:ext cx="10532818" cy="6203475"/>
          </a:xfrm>
        </p:spPr>
        <p:txBody>
          <a:bodyPr>
            <a:normAutofit fontScale="85000" lnSpcReduction="20000"/>
          </a:bodyPr>
          <a:lstStyle/>
          <a:p>
            <a:pPr lvl="0" algn="just"/>
            <a:r>
              <a:rPr lang="en-US" sz="4500" dirty="0">
                <a:latin typeface="Calibri" panose="020F0502020204030204" pitchFamily="34" charset="0"/>
              </a:rPr>
              <a:t>Passive exercises during critical stage to prevent complications like deep venous thrombosis.</a:t>
            </a:r>
          </a:p>
          <a:p>
            <a:pPr lvl="0" algn="just"/>
            <a:r>
              <a:rPr lang="en-US" sz="4500" dirty="0">
                <a:latin typeface="Calibri" panose="020F0502020204030204" pitchFamily="34" charset="0"/>
              </a:rPr>
              <a:t>Regularly evaluate the condition to monitor progress</a:t>
            </a:r>
          </a:p>
          <a:p>
            <a:pPr lvl="0" algn="just"/>
            <a:r>
              <a:rPr lang="en-US" sz="4500" dirty="0">
                <a:latin typeface="Calibri" panose="020F0502020204030204" pitchFamily="34" charset="0"/>
              </a:rPr>
              <a:t>For no improvement after 2-4 days of antibiotic therapy, re-examine and investigate further as follows:</a:t>
            </a:r>
          </a:p>
          <a:p>
            <a:pPr algn="just">
              <a:buNone/>
            </a:pPr>
            <a:r>
              <a:rPr lang="en-US" sz="4500" dirty="0">
                <a:latin typeface="Calibri" panose="020F0502020204030204" pitchFamily="34" charset="0"/>
              </a:rPr>
              <a:t>	*Evidence of pelvic inflammation (infection) indicates either:</a:t>
            </a:r>
          </a:p>
          <a:p>
            <a:pPr lvl="1"/>
            <a:r>
              <a:rPr lang="en-US" sz="4500" dirty="0">
                <a:latin typeface="Calibri" panose="020F0502020204030204" pitchFamily="34" charset="0"/>
              </a:rPr>
              <a:t>Pelvic thromboplebitis(DVT)- commence anticoagulant therapy and closely monitor for its effectiveness.</a:t>
            </a: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4183717635"/>
      </p:ext>
    </p:extLst>
  </p:cSld>
  <p:clrMapOvr>
    <a:masterClrMapping/>
  </p:clrMapOvr>
  <p:transition spd="slow">
    <p:push di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852" y="410817"/>
            <a:ext cx="10493062" cy="6163719"/>
          </a:xfrm>
        </p:spPr>
        <p:txBody>
          <a:bodyPr>
            <a:normAutofit/>
          </a:bodyPr>
          <a:lstStyle/>
          <a:p>
            <a:pPr lvl="1" algn="just"/>
            <a:r>
              <a:rPr lang="en-US" sz="3200" dirty="0">
                <a:latin typeface="Calibri" panose="020F0502020204030204" pitchFamily="34" charset="0"/>
              </a:rPr>
              <a:t>Pelvic abscess: prepare for incision and drainage. Collect a pus swab for microscopy then commence the appropriate drugs.</a:t>
            </a:r>
          </a:p>
          <a:p>
            <a:pPr lvl="1" algn="just"/>
            <a:r>
              <a:rPr lang="en-US" sz="3200" dirty="0">
                <a:latin typeface="Calibri" panose="020F0502020204030204" pitchFamily="34" charset="0"/>
              </a:rPr>
              <a:t>Severe uterine infection: prepare for hysterectomy after a course of high doses of antibiotic therapy for at least 12 hours. This is aimed at preventing septicaemia since the uterus is highly vascular.</a:t>
            </a: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186409593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087" y="304800"/>
            <a:ext cx="11277600" cy="6269736"/>
          </a:xfrm>
        </p:spPr>
        <p:txBody>
          <a:bodyPr>
            <a:normAutofit fontScale="92500"/>
          </a:bodyPr>
          <a:lstStyle/>
          <a:p>
            <a:pPr algn="just"/>
            <a:r>
              <a:rPr lang="en-US" sz="3200" dirty="0"/>
              <a:t>Encourage the woman to continue breastfeeding </a:t>
            </a:r>
          </a:p>
          <a:p>
            <a:pPr algn="just"/>
            <a:r>
              <a:rPr lang="en-US" sz="3200" dirty="0"/>
              <a:t>The health worker should teach the mother correct positioning and attachment for breast feeding</a:t>
            </a:r>
            <a:r>
              <a:rPr lang="en-US" sz="3200" dirty="0" smtClean="0"/>
              <a:t>. This </a:t>
            </a:r>
            <a:r>
              <a:rPr lang="en-US" sz="3200" dirty="0"/>
              <a:t>should be reassessed after two feeds and if not better the mother taught how to express enough breast milk to relieve discomfort before initiating the feed</a:t>
            </a:r>
          </a:p>
          <a:p>
            <a:pPr algn="just"/>
            <a:r>
              <a:rPr lang="en-US" sz="3200" dirty="0"/>
              <a:t>Cold compresses may be applied to the breasts between feeding to reduce swelling and pain. </a:t>
            </a:r>
          </a:p>
          <a:p>
            <a:pPr algn="just"/>
            <a:r>
              <a:rPr lang="en-US" sz="3200" dirty="0"/>
              <a:t>The breasts should be well supported with a binder or brassiere </a:t>
            </a:r>
          </a:p>
          <a:p>
            <a:pPr algn="just"/>
            <a:r>
              <a:rPr lang="en-US" sz="3200" dirty="0"/>
              <a:t>Patients with mastitis should be followed up in three days to ensure adequate response</a:t>
            </a:r>
            <a:r>
              <a:rPr lang="en-US" sz="3200" dirty="0" smtClean="0"/>
              <a:t>.</a:t>
            </a:r>
          </a:p>
          <a:p>
            <a:pPr marL="0" indent="0" algn="just">
              <a:buNone/>
            </a:pPr>
            <a:r>
              <a:rPr lang="en-US" sz="3200" dirty="0" smtClean="0"/>
              <a:t>					</a:t>
            </a:r>
            <a:r>
              <a:rPr lang="en-US" sz="3200" b="1" dirty="0" smtClean="0"/>
              <a:t>END</a:t>
            </a:r>
            <a:r>
              <a:rPr lang="en-US" sz="3200" dirty="0" smtClean="0"/>
              <a:t> </a:t>
            </a:r>
            <a:endParaRPr lang="en-US" sz="3200" dirty="0"/>
          </a:p>
        </p:txBody>
      </p:sp>
    </p:spTree>
    <p:extLst>
      <p:ext uri="{BB962C8B-B14F-4D97-AF65-F5344CB8AC3E}">
        <p14:creationId xmlns:p14="http://schemas.microsoft.com/office/powerpoint/2010/main" val="369599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844" y="384313"/>
            <a:ext cx="10546072" cy="5940287"/>
          </a:xfrm>
        </p:spPr>
        <p:txBody>
          <a:bodyPr>
            <a:normAutofit/>
          </a:bodyPr>
          <a:lstStyle/>
          <a:p>
            <a:pPr lvl="0" algn="just"/>
            <a:r>
              <a:rPr lang="en-US" sz="2800" dirty="0">
                <a:latin typeface="Calibri" panose="020F0502020204030204" pitchFamily="34" charset="0"/>
              </a:rPr>
              <a:t>For the infected perineal repairs, remove the sutures and clean the area with 3 % hydrogen peroxide every 8 hourly till it is clean i.e.. pus eliminated and dead tissues falls off.</a:t>
            </a:r>
          </a:p>
          <a:p>
            <a:pPr lvl="0" algn="just">
              <a:buNone/>
            </a:pPr>
            <a:r>
              <a:rPr lang="en-US" sz="2800" dirty="0">
                <a:latin typeface="Calibri" panose="020F0502020204030204" pitchFamily="34" charset="0"/>
              </a:rPr>
              <a:t>	- If taking too long, prepare the patient for surgical debridement and resuturing in theatre. </a:t>
            </a:r>
          </a:p>
          <a:p>
            <a:pPr lvl="0" algn="just">
              <a:buNone/>
            </a:pPr>
            <a:r>
              <a:rPr lang="en-US" sz="2800" dirty="0">
                <a:latin typeface="Calibri" panose="020F0502020204030204" pitchFamily="34" charset="0"/>
              </a:rPr>
              <a:t>	-Thereafter encourage strictly 8 hourly sitz baths with warm normal saline till the area heals.</a:t>
            </a:r>
          </a:p>
          <a:p>
            <a:pPr lvl="0" algn="just">
              <a:buNone/>
            </a:pPr>
            <a:r>
              <a:rPr lang="en-US" sz="2800" dirty="0">
                <a:latin typeface="Calibri" panose="020F0502020204030204" pitchFamily="34" charset="0"/>
              </a:rPr>
              <a:t>	-Administer appropriate antibiotics.</a:t>
            </a:r>
          </a:p>
          <a:p>
            <a:pPr lvl="0" algn="just"/>
            <a:r>
              <a:rPr lang="en-US" sz="2800" dirty="0">
                <a:latin typeface="Calibri" panose="020F0502020204030204" pitchFamily="34" charset="0"/>
              </a:rPr>
              <a:t>All through support the mother and her relatives emotionally to dispel anxiety</a:t>
            </a:r>
          </a:p>
          <a:p>
            <a:pPr algn="just"/>
            <a:endParaRPr lang="en-US" sz="2800" dirty="0">
              <a:latin typeface="Calibri" panose="020F0502020204030204" pitchFamily="34" charset="0"/>
            </a:endParaRPr>
          </a:p>
        </p:txBody>
      </p:sp>
    </p:spTree>
    <p:extLst>
      <p:ext uri="{BB962C8B-B14F-4D97-AF65-F5344CB8AC3E}">
        <p14:creationId xmlns:p14="http://schemas.microsoft.com/office/powerpoint/2010/main" val="1766908863"/>
      </p:ext>
    </p:extLst>
  </p:cSld>
  <p:clrMapOvr>
    <a:masterClrMapping/>
  </p:clrMapOvr>
  <p:transition spd="slow">
    <p:push di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2" y="685800"/>
            <a:ext cx="10411672" cy="5888736"/>
          </a:xfrm>
        </p:spPr>
        <p:txBody>
          <a:bodyPr>
            <a:normAutofit/>
          </a:bodyPr>
          <a:lstStyle/>
          <a:p>
            <a:pPr lvl="0" algn="just"/>
            <a:r>
              <a:rPr lang="en-US" sz="2800" dirty="0">
                <a:latin typeface="Calibri" panose="020F0502020204030204" pitchFamily="34" charset="0"/>
              </a:rPr>
              <a:t>As improvement progresses, reintroduce her to the baby care in order  to enhance bonding and exclusive breastfeeding.</a:t>
            </a:r>
          </a:p>
          <a:p>
            <a:pPr lvl="0" algn="just"/>
            <a:r>
              <a:rPr lang="en-US" sz="2800" dirty="0">
                <a:latin typeface="Calibri" panose="020F0502020204030204" pitchFamily="34" charset="0"/>
              </a:rPr>
              <a:t>Finally prepare for discharge sharing on:</a:t>
            </a:r>
          </a:p>
          <a:p>
            <a:pPr lvl="1" algn="just"/>
            <a:r>
              <a:rPr lang="en-US" sz="2800" dirty="0">
                <a:latin typeface="Calibri" panose="020F0502020204030204" pitchFamily="34" charset="0"/>
              </a:rPr>
              <a:t>Hygiene, diet, rest, exercises and baby care.</a:t>
            </a:r>
          </a:p>
          <a:p>
            <a:pPr lvl="1" algn="just"/>
            <a:r>
              <a:rPr lang="en-US" sz="2800" dirty="0">
                <a:latin typeface="Calibri" panose="020F0502020204030204" pitchFamily="34" charset="0"/>
              </a:rPr>
              <a:t>Follow up schedule in MCH/FP clinic, highlight on both natural and artificial methods in order to make an informed choice.</a:t>
            </a:r>
          </a:p>
          <a:p>
            <a:pPr lvl="1" algn="just"/>
            <a:r>
              <a:rPr lang="en-US" sz="2800" dirty="0">
                <a:latin typeface="Calibri" panose="020F0502020204030204" pitchFamily="34" charset="0"/>
              </a:rPr>
              <a:t>Gynaecological clinic- to assess future fertility particular to that who suffered severe pelvic inflammatory disease.</a:t>
            </a:r>
          </a:p>
          <a:p>
            <a:pPr algn="just">
              <a:buNone/>
            </a:pPr>
            <a:endParaRPr lang="en-US" sz="2800" dirty="0">
              <a:latin typeface="Calibri" panose="020F0502020204030204" pitchFamily="34" charset="0"/>
            </a:endParaRPr>
          </a:p>
        </p:txBody>
      </p:sp>
    </p:spTree>
    <p:extLst>
      <p:ext uri="{BB962C8B-B14F-4D97-AF65-F5344CB8AC3E}">
        <p14:creationId xmlns:p14="http://schemas.microsoft.com/office/powerpoint/2010/main" val="2545469143"/>
      </p:ext>
    </p:extLst>
  </p:cSld>
  <p:clrMapOvr>
    <a:masterClrMapping/>
  </p:clrMapOvr>
  <p:transition spd="slow">
    <p:push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609" y="357809"/>
            <a:ext cx="10453305" cy="5966791"/>
          </a:xfrm>
        </p:spPr>
        <p:txBody>
          <a:bodyPr>
            <a:noAutofit/>
          </a:bodyPr>
          <a:lstStyle/>
          <a:p>
            <a:pPr algn="just">
              <a:buNone/>
            </a:pPr>
            <a:r>
              <a:rPr lang="en-US" sz="3200" b="1" i="1" dirty="0">
                <a:latin typeface="Calibri" panose="020F0502020204030204" pitchFamily="34" charset="0"/>
              </a:rPr>
              <a:t>	COMPLICATIONS</a:t>
            </a:r>
            <a:endParaRPr lang="en-US" sz="3200" i="1" dirty="0">
              <a:latin typeface="Calibri" panose="020F0502020204030204" pitchFamily="34" charset="0"/>
            </a:endParaRPr>
          </a:p>
          <a:p>
            <a:pPr lvl="0" algn="just"/>
            <a:r>
              <a:rPr lang="en-US" sz="3200" dirty="0">
                <a:latin typeface="Calibri" panose="020F0502020204030204" pitchFamily="34" charset="0"/>
              </a:rPr>
              <a:t>Secondary infertility due to either tubal blockage or abnormal shape of the uterus.</a:t>
            </a:r>
          </a:p>
          <a:p>
            <a:pPr lvl="0" algn="just">
              <a:buNone/>
            </a:pPr>
            <a:r>
              <a:rPr lang="en-US" sz="3200" dirty="0">
                <a:latin typeface="Calibri" panose="020F0502020204030204" pitchFamily="34" charset="0"/>
              </a:rPr>
              <a:t>	- It occurs as the healing takes place from pelvic cellulitis</a:t>
            </a:r>
          </a:p>
          <a:p>
            <a:pPr lvl="0" algn="just"/>
            <a:r>
              <a:rPr lang="en-US" sz="3200" dirty="0">
                <a:latin typeface="Calibri" panose="020F0502020204030204" pitchFamily="34" charset="0"/>
              </a:rPr>
              <a:t>Intestinal obstruction due to spread of the infection to the peritoneal cavity hence paralytic ileus</a:t>
            </a:r>
          </a:p>
          <a:p>
            <a:pPr lvl="0" algn="just"/>
            <a:r>
              <a:rPr lang="en-US" sz="3200" dirty="0">
                <a:latin typeface="Calibri" panose="020F0502020204030204" pitchFamily="34" charset="0"/>
              </a:rPr>
              <a:t>Abscess formation either within the pelvis or in distance organs e.g.. liver and lungs.</a:t>
            </a:r>
          </a:p>
          <a:p>
            <a:pPr lvl="0" algn="just">
              <a:buNone/>
            </a:pPr>
            <a:r>
              <a:rPr lang="en-US" sz="3200" dirty="0">
                <a:latin typeface="Calibri" panose="020F0502020204030204" pitchFamily="34" charset="0"/>
              </a:rPr>
              <a:t>	- Pelvic abscess results from mismanaged cellulitis while distant ones due to septicaemia</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3642511785"/>
      </p:ext>
    </p:extLst>
  </p:cSld>
  <p:clrMapOvr>
    <a:masterClrMapping/>
  </p:clrMapOvr>
  <p:transition spd="slow">
    <p:push di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0"/>
            <a:ext cx="10277714" cy="5943600"/>
          </a:xfrm>
        </p:spPr>
        <p:txBody>
          <a:bodyPr>
            <a:normAutofit/>
          </a:bodyPr>
          <a:lstStyle/>
          <a:p>
            <a:pPr lvl="0" algn="just"/>
            <a:r>
              <a:rPr lang="en-US" sz="3200" dirty="0">
                <a:latin typeface="Calibri" panose="020F0502020204030204" pitchFamily="34" charset="0"/>
              </a:rPr>
              <a:t>Pelvic thrombosis- due to inflammation of the venous system in the pelvis leading to ischaemia of some pelvic tissues and sometimes necrosis due to pool perfusion.</a:t>
            </a:r>
          </a:p>
          <a:p>
            <a:pPr lvl="0" algn="just"/>
            <a:r>
              <a:rPr lang="en-US" sz="3200" dirty="0">
                <a:latin typeface="Calibri" panose="020F0502020204030204" pitchFamily="34" charset="0"/>
              </a:rPr>
              <a:t>Vaginal stricture: infection is localized to a certain area along the vaginal wall where by fibrotic tissue is formed at the area on healing. All future deliveries are through caesarian section</a:t>
            </a:r>
          </a:p>
          <a:p>
            <a:pPr lvl="0" algn="just"/>
            <a:r>
              <a:rPr lang="en-US" sz="3200" dirty="0">
                <a:latin typeface="Calibri" panose="020F0502020204030204" pitchFamily="34" charset="0"/>
              </a:rPr>
              <a:t>Congestive cardiac failure: results from severe haemolysis which is brought about by severe septicaemia. Severe anaemia occurs and murmurs persists</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4013609701"/>
      </p:ext>
    </p:extLst>
  </p:cSld>
  <p:clrMapOvr>
    <a:masterClrMapping/>
  </p:clrMapOvr>
  <p:transition spd="slow">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49357"/>
            <a:ext cx="10506315" cy="5675243"/>
          </a:xfrm>
        </p:spPr>
        <p:txBody>
          <a:bodyPr>
            <a:noAutofit/>
          </a:bodyPr>
          <a:lstStyle/>
          <a:p>
            <a:pPr algn="just">
              <a:buNone/>
            </a:pPr>
            <a:r>
              <a:rPr lang="en-US" sz="3200" b="1" i="1" dirty="0">
                <a:latin typeface="Calibri" panose="020F0502020204030204" pitchFamily="34" charset="0"/>
              </a:rPr>
              <a:t>	PREVENTION</a:t>
            </a:r>
            <a:endParaRPr lang="en-US" sz="3200" i="1" dirty="0">
              <a:latin typeface="Calibri" panose="020F0502020204030204" pitchFamily="34" charset="0"/>
            </a:endParaRPr>
          </a:p>
          <a:p>
            <a:pPr lvl="0" algn="just"/>
            <a:r>
              <a:rPr lang="en-US" sz="3200" dirty="0">
                <a:latin typeface="Calibri" panose="020F0502020204030204" pitchFamily="34" charset="0"/>
              </a:rPr>
              <a:t>Accurate screening of all antenatal clients to identify risk factors hence appropriate treatment for prescence of any.</a:t>
            </a:r>
          </a:p>
          <a:p>
            <a:pPr lvl="0" algn="just"/>
            <a:r>
              <a:rPr lang="en-US" sz="3200" dirty="0">
                <a:latin typeface="Calibri" panose="020F0502020204030204" pitchFamily="34" charset="0"/>
              </a:rPr>
              <a:t>Adequate treatment of all infections and control chronic conditions prenatally.</a:t>
            </a:r>
          </a:p>
          <a:p>
            <a:pPr lvl="0" algn="just"/>
            <a:r>
              <a:rPr lang="en-US" sz="3200" dirty="0">
                <a:latin typeface="Calibri" panose="020F0502020204030204" pitchFamily="34" charset="0"/>
              </a:rPr>
              <a:t>Control and correction of physiological anaemia before the onset of labour.</a:t>
            </a:r>
          </a:p>
          <a:p>
            <a:pPr lvl="0" algn="just"/>
            <a:r>
              <a:rPr lang="en-US" sz="3200" dirty="0">
                <a:latin typeface="Calibri" panose="020F0502020204030204" pitchFamily="34" charset="0"/>
              </a:rPr>
              <a:t>Health promotion talks- hygiene, diet, safe motherhood generally.</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2005669101"/>
      </p:ext>
    </p:extLst>
  </p:cSld>
  <p:clrMapOvr>
    <a:masterClrMapping/>
  </p:clrMapOvr>
  <p:transition spd="slow">
    <p:push dir="u"/>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277714" cy="5410200"/>
          </a:xfrm>
        </p:spPr>
        <p:txBody>
          <a:bodyPr>
            <a:normAutofit/>
          </a:bodyPr>
          <a:lstStyle/>
          <a:p>
            <a:r>
              <a:rPr lang="en-US" sz="3200" dirty="0">
                <a:latin typeface="Calibri" panose="020F0502020204030204" pitchFamily="34" charset="0"/>
              </a:rPr>
              <a:t>Proper management of labour e.g... for pre labor and early rupture of membranes administer a course of antibiotics. Avoid prolonged and obstructed labour by making timely interventions.</a:t>
            </a:r>
          </a:p>
          <a:p>
            <a:pPr lvl="0"/>
            <a:r>
              <a:rPr lang="en-US" sz="3200" dirty="0">
                <a:latin typeface="Calibri" panose="020F0502020204030204" pitchFamily="34" charset="0"/>
              </a:rPr>
              <a:t>Strict practice of aseptic technique by all attendants when carrying out invasive procedures.</a:t>
            </a:r>
          </a:p>
          <a:p>
            <a:pPr lvl="0"/>
            <a:r>
              <a:rPr lang="en-US" sz="3200" dirty="0">
                <a:latin typeface="Calibri" panose="020F0502020204030204" pitchFamily="34" charset="0"/>
              </a:rPr>
              <a:t>Prophylactic antibiotic to all, whose labour last for more than 18hrs, delivery is aided by instruments use, suffer severe trauma of genital tract and had P.R.O.M.</a:t>
            </a:r>
          </a:p>
          <a:p>
            <a:endParaRPr lang="en-US" sz="3200" dirty="0">
              <a:latin typeface="Calibri" panose="020F0502020204030204" pitchFamily="34" charset="0"/>
            </a:endParaRPr>
          </a:p>
        </p:txBody>
      </p:sp>
    </p:spTree>
    <p:extLst>
      <p:ext uri="{BB962C8B-B14F-4D97-AF65-F5344CB8AC3E}">
        <p14:creationId xmlns:p14="http://schemas.microsoft.com/office/powerpoint/2010/main" val="3130551856"/>
      </p:ext>
    </p:extLst>
  </p:cSld>
  <p:clrMapOvr>
    <a:masterClrMapping/>
  </p:clrMapOvr>
  <p:transition spd="slow">
    <p:push dir="u"/>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7" y="490330"/>
            <a:ext cx="10466557" cy="5834270"/>
          </a:xfrm>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algn="just">
              <a:buNone/>
            </a:pPr>
            <a:r>
              <a:rPr lang="en-US" sz="3200" dirty="0">
                <a:latin typeface="Calibri" panose="020F0502020204030204" pitchFamily="34" charset="0"/>
              </a:rPr>
              <a:t> </a:t>
            </a:r>
            <a:r>
              <a:rPr lang="en-US" sz="3200" b="1" dirty="0">
                <a:latin typeface="Calibri" panose="020F0502020204030204" pitchFamily="34" charset="0"/>
              </a:rPr>
              <a:t>NB</a:t>
            </a:r>
            <a:r>
              <a:rPr lang="en-US" sz="3200" dirty="0">
                <a:latin typeface="Calibri" panose="020F0502020204030204" pitchFamily="34" charset="0"/>
              </a:rPr>
              <a:t>. Those who suffer mild-moderate condition are mostly managed in the outpatient department through:</a:t>
            </a:r>
          </a:p>
          <a:p>
            <a:pPr lvl="0" algn="just"/>
            <a:r>
              <a:rPr lang="en-US" sz="3200" dirty="0">
                <a:latin typeface="Calibri" panose="020F0502020204030204" pitchFamily="34" charset="0"/>
              </a:rPr>
              <a:t>Oral antibiotics, H/messages- diet, rest and hygiene.</a:t>
            </a:r>
          </a:p>
          <a:p>
            <a:pPr lvl="0" algn="just"/>
            <a:r>
              <a:rPr lang="en-US" sz="3200" dirty="0">
                <a:latin typeface="Calibri" panose="020F0502020204030204" pitchFamily="34" charset="0"/>
              </a:rPr>
              <a:t>Follow up through regular review visits.</a:t>
            </a:r>
          </a:p>
          <a:p>
            <a:pPr lvl="0" algn="just"/>
            <a:endParaRPr lang="en-US" sz="3200" dirty="0">
              <a:latin typeface="Calibri" panose="020F0502020204030204" pitchFamily="34" charset="0"/>
            </a:endParaRPr>
          </a:p>
          <a:p>
            <a:pPr lvl="0" algn="just">
              <a:buNone/>
            </a:pPr>
            <a:r>
              <a:rPr lang="en-US" sz="3200" dirty="0">
                <a:latin typeface="Calibri" panose="020F0502020204030204" pitchFamily="34" charset="0"/>
              </a:rPr>
              <a:t>				</a:t>
            </a:r>
          </a:p>
          <a:p>
            <a:pPr lvl="0" algn="just">
              <a:buNone/>
            </a:pP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Calibri" panose="020F0502020204030204" pitchFamily="34" charset="0"/>
            </a:endParaRPr>
          </a:p>
          <a:p>
            <a:pPr lvl="0" algn="just">
              <a:buNone/>
            </a:pPr>
            <a:endParaRPr lang="en-US" sz="32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Calibri" panose="020F0502020204030204" pitchFamily="34" charset="0"/>
            </a:endParaRPr>
          </a:p>
          <a:p>
            <a:pPr lvl="0" algn="ctr">
              <a:buNone/>
            </a:pPr>
            <a:r>
              <a:rPr lang="en-US" sz="5400" cap="all" dirty="0">
                <a:ln w="9000" cmpd="sng">
                  <a:solidFill>
                    <a:schemeClr val="accent4">
                      <a:shade val="50000"/>
                      <a:satMod val="120000"/>
                    </a:schemeClr>
                  </a:solidFill>
                  <a:prstDash val="solid"/>
                </a:ln>
                <a:effectLst>
                  <a:reflection blurRad="12700" stA="28000" endPos="45000" dist="1000" dir="5400000" sy="-100000" algn="bl" rotWithShape="0"/>
                </a:effectLst>
                <a:latin typeface="Bauhaus 93" panose="04030905020B02020C02" pitchFamily="82" charset="0"/>
              </a:rPr>
              <a:t>END</a:t>
            </a:r>
            <a:endParaRPr lang="en-US" sz="5400" dirty="0">
              <a:latin typeface="Bauhaus 93" panose="04030905020B02020C02" pitchFamily="82" charset="0"/>
            </a:endParaRP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2329218775"/>
      </p:ext>
    </p:extLst>
  </p:cSld>
  <p:clrMapOvr>
    <a:masterClrMapping/>
  </p:clrMapOvr>
  <p:transition spd="slow">
    <p:push di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0200"/>
          </a:xfrm>
          <a:solidFill>
            <a:srgbClr val="D30B9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pPr algn="ct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 </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
            </a:r>
            <a:br>
              <a:rPr lang="en-US" b="1" dirty="0" smtClean="0">
                <a:solidFill>
                  <a:schemeClr val="bg1"/>
                </a:solidFill>
                <a:latin typeface="+mn-lt"/>
              </a:rPr>
            </a:br>
            <a:r>
              <a:rPr lang="en-US" dirty="0">
                <a:solidFill>
                  <a:schemeClr val="bg1"/>
                </a:solidFill>
                <a:latin typeface="+mn-lt"/>
              </a:rPr>
              <a:t/>
            </a:r>
            <a:br>
              <a:rPr lang="en-US" dirty="0">
                <a:solidFill>
                  <a:schemeClr val="bg1"/>
                </a:solidFill>
                <a:latin typeface="+mn-lt"/>
              </a:rPr>
            </a:br>
            <a:r>
              <a:rPr lang="en-US" b="1" dirty="0" smtClean="0">
                <a:solidFill>
                  <a:schemeClr val="bg1"/>
                </a:solidFill>
                <a:latin typeface="+mn-lt"/>
              </a:rPr>
              <a:t>DEEP VENOUS THROMBOSIS (D.V.T) </a:t>
            </a:r>
            <a:br>
              <a:rPr lang="en-US" b="1" dirty="0" smtClean="0">
                <a:solidFill>
                  <a:schemeClr val="bg1"/>
                </a:solidFill>
                <a:latin typeface="+mn-lt"/>
              </a:rPr>
            </a:br>
            <a:endParaRPr lang="en-US" dirty="0">
              <a:solidFill>
                <a:schemeClr val="bg1"/>
              </a:solidFill>
              <a:latin typeface="+mn-lt"/>
            </a:endParaRPr>
          </a:p>
        </p:txBody>
      </p:sp>
      <p:sp>
        <p:nvSpPr>
          <p:cNvPr id="3" name="Content Placeholder 2"/>
          <p:cNvSpPr>
            <a:spLocks noGrp="1"/>
          </p:cNvSpPr>
          <p:nvPr>
            <p:ph idx="1"/>
          </p:nvPr>
        </p:nvSpPr>
        <p:spPr>
          <a:xfrm>
            <a:off x="265042" y="1762538"/>
            <a:ext cx="11129757" cy="4811997"/>
          </a:xfrm>
        </p:spPr>
        <p:txBody>
          <a:bodyPr>
            <a:normAutofit lnSpcReduction="10000"/>
          </a:bodyPr>
          <a:lstStyle/>
          <a:p>
            <a:pPr algn="just">
              <a:buNone/>
            </a:pPr>
            <a:r>
              <a:rPr lang="en-US" b="1" dirty="0" smtClean="0">
                <a:latin typeface="+mj-lt"/>
              </a:rPr>
              <a:t>	</a:t>
            </a:r>
            <a:r>
              <a:rPr lang="en-US" sz="3500" b="1" dirty="0">
                <a:latin typeface="+mj-lt"/>
              </a:rPr>
              <a:t>DESCRIPTION</a:t>
            </a:r>
          </a:p>
          <a:p>
            <a:pPr algn="just"/>
            <a:r>
              <a:rPr lang="en-US" sz="3500" dirty="0">
                <a:latin typeface="+mj-lt"/>
              </a:rPr>
              <a:t>Refers to formation of thrombus in the deep venous system, which generally within the first 2 weeks after delivery , but mostly about the 10</a:t>
            </a:r>
            <a:r>
              <a:rPr lang="en-US" sz="3500" baseline="30000" dirty="0">
                <a:latin typeface="+mj-lt"/>
              </a:rPr>
              <a:t>th</a:t>
            </a:r>
            <a:r>
              <a:rPr lang="en-US" sz="3500" dirty="0">
                <a:latin typeface="+mj-lt"/>
              </a:rPr>
              <a:t> day.</a:t>
            </a:r>
          </a:p>
          <a:p>
            <a:pPr algn="just">
              <a:buNone/>
            </a:pPr>
            <a:r>
              <a:rPr lang="en-US" sz="3500" i="1" dirty="0">
                <a:latin typeface="+mj-lt"/>
              </a:rPr>
              <a:t>	</a:t>
            </a:r>
            <a:r>
              <a:rPr lang="en-US" sz="3500" b="1" dirty="0">
                <a:latin typeface="+mj-lt"/>
              </a:rPr>
              <a:t>COMMON SITES</a:t>
            </a:r>
          </a:p>
          <a:p>
            <a:pPr lvl="0" algn="just"/>
            <a:r>
              <a:rPr lang="en-US" sz="3500" dirty="0">
                <a:latin typeface="+mj-lt"/>
              </a:rPr>
              <a:t>Pelvis – mainly due to venous system inflammation.</a:t>
            </a:r>
          </a:p>
          <a:p>
            <a:pPr lvl="0" algn="just"/>
            <a:r>
              <a:rPr lang="en-US" sz="3500" dirty="0">
                <a:latin typeface="+mj-lt"/>
              </a:rPr>
              <a:t>Leg -upper leg in the thigh, lower leg – calf muscle.</a:t>
            </a:r>
          </a:p>
          <a:p>
            <a:pPr lvl="0" algn="just">
              <a:buNone/>
            </a:pPr>
            <a:r>
              <a:rPr lang="en-US" sz="3500" dirty="0">
                <a:latin typeface="+mj-lt"/>
              </a:rPr>
              <a:t> - It could be due to venous inflammation or not.</a:t>
            </a:r>
          </a:p>
          <a:p>
            <a:pPr algn="just"/>
            <a:endParaRPr lang="en-US" dirty="0">
              <a:latin typeface="+mj-lt"/>
            </a:endParaRPr>
          </a:p>
        </p:txBody>
      </p:sp>
    </p:spTree>
    <p:extLst>
      <p:ext uri="{BB962C8B-B14F-4D97-AF65-F5344CB8AC3E}">
        <p14:creationId xmlns:p14="http://schemas.microsoft.com/office/powerpoint/2010/main" val="3664375311"/>
      </p:ext>
    </p:extLst>
  </p:cSld>
  <p:clrMapOvr>
    <a:masterClrMapping/>
  </p:clrMapOvr>
  <p:transition spd="slow">
    <p:strips dir="ru"/>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3" y="304800"/>
            <a:ext cx="10597595" cy="6269736"/>
          </a:xfrm>
        </p:spPr>
        <p:txBody>
          <a:bodyPr>
            <a:normAutofit/>
          </a:bodyPr>
          <a:lstStyle/>
          <a:p>
            <a:pPr algn="just">
              <a:buNone/>
            </a:pPr>
            <a:r>
              <a:rPr lang="en-US" sz="3200" b="1" dirty="0"/>
              <a:t>TYPES</a:t>
            </a:r>
          </a:p>
          <a:p>
            <a:pPr algn="just"/>
            <a:r>
              <a:rPr lang="en-US" sz="3200" dirty="0"/>
              <a:t>Based on prescence or absence of inflammation within the venous system.</a:t>
            </a:r>
          </a:p>
          <a:p>
            <a:pPr lvl="0" algn="just">
              <a:buFont typeface="Wingdings" pitchFamily="2" charset="2"/>
              <a:buChar char="Ø"/>
            </a:pPr>
            <a:r>
              <a:rPr lang="en-US" sz="3200" dirty="0"/>
              <a:t>Thrombophlebitis : refers to formation of clot(s) within an inflamed vein, hence rarely detaches because its adherent.</a:t>
            </a:r>
          </a:p>
          <a:p>
            <a:pPr lvl="0" algn="just">
              <a:buFont typeface="Wingdings" pitchFamily="2" charset="2"/>
              <a:buChar char="Ø"/>
            </a:pPr>
            <a:r>
              <a:rPr lang="en-US" sz="3200" dirty="0"/>
              <a:t>Phlebothrombosis : refers to the formation of a clot in a healthy vein hence loosely attached  (detaches easily).</a:t>
            </a:r>
          </a:p>
          <a:p>
            <a:pPr algn="just"/>
            <a:endParaRPr lang="en-US" dirty="0"/>
          </a:p>
        </p:txBody>
      </p:sp>
    </p:spTree>
    <p:extLst>
      <p:ext uri="{BB962C8B-B14F-4D97-AF65-F5344CB8AC3E}">
        <p14:creationId xmlns:p14="http://schemas.microsoft.com/office/powerpoint/2010/main" val="3753445754"/>
      </p:ext>
    </p:extLst>
  </p:cSld>
  <p:clrMapOvr>
    <a:masterClrMapping/>
  </p:clrMapOvr>
  <p:transition spd="slow">
    <p:strips dir="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685800"/>
            <a:ext cx="10597595" cy="5888736"/>
          </a:xfrm>
        </p:spPr>
        <p:txBody>
          <a:bodyPr>
            <a:normAutofit/>
          </a:bodyPr>
          <a:lstStyle/>
          <a:p>
            <a:pPr algn="ctr">
              <a:buNone/>
            </a:pPr>
            <a:r>
              <a:rPr lang="en-US" sz="2800" i="1" dirty="0" smtClean="0"/>
              <a:t>	</a:t>
            </a:r>
            <a:r>
              <a:rPr lang="en-US" sz="2800" b="1" dirty="0" smtClean="0"/>
              <a:t>PREDISPOSING FACTORS</a:t>
            </a:r>
          </a:p>
          <a:p>
            <a:pPr lvl="0" algn="just"/>
            <a:r>
              <a:rPr lang="en-US" sz="2800" b="1" dirty="0" smtClean="0"/>
              <a:t>Immobilization,</a:t>
            </a:r>
            <a:r>
              <a:rPr lang="en-US" sz="2800" dirty="0" smtClean="0"/>
              <a:t> due to obstetrical/ medical condition hence retardation of venous return =cells agglutination.</a:t>
            </a:r>
          </a:p>
          <a:p>
            <a:pPr lvl="0" algn="just"/>
            <a:r>
              <a:rPr lang="en-US" sz="2800" b="1" dirty="0" smtClean="0"/>
              <a:t>Severe varicosity, </a:t>
            </a:r>
            <a:r>
              <a:rPr lang="en-US" sz="2800" dirty="0" smtClean="0"/>
              <a:t>due to  the effects of progesterone hormone prenatally.</a:t>
            </a:r>
          </a:p>
          <a:p>
            <a:pPr lvl="0" algn="just"/>
            <a:r>
              <a:rPr lang="en-US" sz="2800" b="1" dirty="0" smtClean="0"/>
              <a:t>Dehydration,</a:t>
            </a:r>
            <a:r>
              <a:rPr lang="en-US" sz="2800" dirty="0" smtClean="0"/>
              <a:t> because it increases blood viscosity.</a:t>
            </a:r>
          </a:p>
          <a:p>
            <a:pPr lvl="0" algn="just"/>
            <a:r>
              <a:rPr lang="en-US" sz="2800" b="1" dirty="0" smtClean="0"/>
              <a:t>Anaemia ,</a:t>
            </a:r>
            <a:r>
              <a:rPr lang="en-US" sz="2800" dirty="0" smtClean="0"/>
              <a:t> the reduced volume of blood leads to slowed circulation.</a:t>
            </a:r>
          </a:p>
          <a:p>
            <a:pPr lvl="0" algn="just"/>
            <a:r>
              <a:rPr lang="en-US" sz="2800" dirty="0" smtClean="0"/>
              <a:t>Presence of</a:t>
            </a:r>
            <a:r>
              <a:rPr lang="en-US" sz="2800" b="1" dirty="0" smtClean="0"/>
              <a:t> pre-eclampsia </a:t>
            </a:r>
            <a:r>
              <a:rPr lang="en-US" sz="2800" dirty="0" smtClean="0"/>
              <a:t>condition. Particularly in the early onset since it leads to activation of the clotting process.</a:t>
            </a:r>
          </a:p>
          <a:p>
            <a:pPr algn="just"/>
            <a:endParaRPr lang="en-US" sz="2800" dirty="0"/>
          </a:p>
        </p:txBody>
      </p:sp>
    </p:spTree>
    <p:extLst>
      <p:ext uri="{BB962C8B-B14F-4D97-AF65-F5344CB8AC3E}">
        <p14:creationId xmlns:p14="http://schemas.microsoft.com/office/powerpoint/2010/main" val="3984981969"/>
      </p:ext>
    </p:extLst>
  </p:cSld>
  <p:clrMapOvr>
    <a:masterClrMapping/>
  </p:clrMapOvr>
  <p:transition spd="slow">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295400"/>
          </a:xfrm>
          <a:solidFill>
            <a:srgbClr val="D30B9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en-US" sz="4800" b="1" dirty="0">
                <a:solidFill>
                  <a:schemeClr val="bg2"/>
                </a:solidFill>
              </a:rPr>
              <a:t/>
            </a:r>
            <a:br>
              <a:rPr lang="en-US" sz="4800" b="1" dirty="0">
                <a:solidFill>
                  <a:schemeClr val="bg2"/>
                </a:solidFill>
              </a:rPr>
            </a:br>
            <a:r>
              <a:rPr lang="en-US" sz="4800" b="1" dirty="0">
                <a:solidFill>
                  <a:schemeClr val="bg2"/>
                </a:solidFill>
              </a:rPr>
              <a:t>PUERPERAL PSYCHOSIS</a:t>
            </a:r>
          </a:p>
        </p:txBody>
      </p:sp>
      <p:pic>
        <p:nvPicPr>
          <p:cNvPr id="6" name="Content Placeholder 5" descr="CA0PKLOJ"/>
          <p:cNvPicPr>
            <a:picLocks noGrp="1" noChangeAspect="1" noChangeArrowheads="1"/>
          </p:cNvPicPr>
          <p:nvPr>
            <p:ph idx="1"/>
          </p:nvPr>
        </p:nvPicPr>
        <p:blipFill>
          <a:blip r:embed="rId2" cstate="print"/>
          <a:srcRect/>
          <a:stretch>
            <a:fillRect/>
          </a:stretch>
        </p:blipFill>
        <p:spPr bwMode="auto">
          <a:xfrm>
            <a:off x="797204" y="1676400"/>
            <a:ext cx="10504633" cy="4572000"/>
          </a:xfrm>
          <a:prstGeom prst="rect">
            <a:avLst/>
          </a:prstGeom>
          <a:noFill/>
          <a:ln w="76200">
            <a:solidFill>
              <a:srgbClr val="000000"/>
            </a:solidFill>
            <a:miter lim="800000"/>
            <a:headEnd/>
            <a:tailEnd/>
          </a:ln>
        </p:spPr>
      </p:pic>
    </p:spTree>
    <p:extLst>
      <p:ext uri="{BB962C8B-B14F-4D97-AF65-F5344CB8AC3E}">
        <p14:creationId xmlns:p14="http://schemas.microsoft.com/office/powerpoint/2010/main" val="318534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914400"/>
            <a:ext cx="11155363" cy="5660136"/>
          </a:xfrm>
        </p:spPr>
        <p:txBody>
          <a:bodyPr>
            <a:normAutofit/>
          </a:bodyPr>
          <a:lstStyle/>
          <a:p>
            <a:pPr lvl="0" algn="just"/>
            <a:r>
              <a:rPr lang="en-US" sz="2800" b="1" dirty="0"/>
              <a:t>Prolonged Lithotomy position, </a:t>
            </a:r>
            <a:r>
              <a:rPr lang="en-US" sz="2800" dirty="0"/>
              <a:t>for a period exceeding 2 hours due to poor drainage of deep veins.</a:t>
            </a:r>
          </a:p>
          <a:p>
            <a:pPr lvl="0" algn="just"/>
            <a:r>
              <a:rPr lang="en-US" sz="2800" dirty="0"/>
              <a:t>Some </a:t>
            </a:r>
            <a:r>
              <a:rPr lang="en-US" sz="2800" b="1" dirty="0"/>
              <a:t>social habits, </a:t>
            </a:r>
            <a:r>
              <a:rPr lang="en-US" sz="2800" dirty="0"/>
              <a:t>such as smoking , leading to general vessel constriction.</a:t>
            </a:r>
          </a:p>
          <a:p>
            <a:pPr lvl="0" algn="just"/>
            <a:r>
              <a:rPr lang="en-US" sz="2800" b="1" dirty="0"/>
              <a:t>Obesity,</a:t>
            </a:r>
            <a:r>
              <a:rPr lang="en-US" sz="2800" dirty="0"/>
              <a:t> accompanied by </a:t>
            </a:r>
            <a:r>
              <a:rPr lang="en-US" sz="2800" b="1" dirty="0"/>
              <a:t>grandemultiparity</a:t>
            </a:r>
            <a:r>
              <a:rPr lang="en-US" sz="2800" dirty="0"/>
              <a:t> and </a:t>
            </a:r>
            <a:r>
              <a:rPr lang="en-US" sz="2800" b="1" dirty="0"/>
              <a:t>advanced maternal age</a:t>
            </a:r>
            <a:r>
              <a:rPr lang="en-US" sz="2800" dirty="0"/>
              <a:t>. Former high chances of varicosity and latter-atheroma.</a:t>
            </a:r>
          </a:p>
          <a:p>
            <a:pPr lvl="0" algn="just"/>
            <a:r>
              <a:rPr lang="en-US" sz="2800" b="1" dirty="0"/>
              <a:t>Phlebitis ,</a:t>
            </a:r>
            <a:r>
              <a:rPr lang="en-US" sz="2800" dirty="0"/>
              <a:t> inflammation of the veins because of release of thromboplastin.</a:t>
            </a:r>
          </a:p>
          <a:p>
            <a:pPr lvl="0" algn="just"/>
            <a:r>
              <a:rPr lang="en-US" sz="2800" b="1" dirty="0"/>
              <a:t>Family history, </a:t>
            </a:r>
            <a:r>
              <a:rPr lang="en-US" sz="2800" dirty="0"/>
              <a:t>of thrombosis ,in a 1</a:t>
            </a:r>
            <a:r>
              <a:rPr lang="en-US" sz="2800" baseline="30000" dirty="0"/>
              <a:t>st</a:t>
            </a:r>
            <a:r>
              <a:rPr lang="en-US" sz="2800" dirty="0"/>
              <a:t> degree relative.</a:t>
            </a:r>
          </a:p>
          <a:p>
            <a:pPr algn="just"/>
            <a:endParaRPr lang="en-US" dirty="0"/>
          </a:p>
        </p:txBody>
      </p:sp>
    </p:spTree>
    <p:extLst>
      <p:ext uri="{BB962C8B-B14F-4D97-AF65-F5344CB8AC3E}">
        <p14:creationId xmlns:p14="http://schemas.microsoft.com/office/powerpoint/2010/main" val="55061701"/>
      </p:ext>
    </p:extLst>
  </p:cSld>
  <p:clrMapOvr>
    <a:masterClrMapping/>
  </p:clrMapOvr>
  <p:transition spd="slow">
    <p:strips dir="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609600"/>
            <a:ext cx="10597595" cy="5964936"/>
          </a:xfrm>
        </p:spPr>
        <p:txBody>
          <a:bodyPr>
            <a:normAutofit/>
          </a:bodyPr>
          <a:lstStyle/>
          <a:p>
            <a:pPr algn="just">
              <a:buNone/>
            </a:pPr>
            <a:r>
              <a:rPr lang="en-US" sz="2800" i="1" dirty="0" smtClean="0"/>
              <a:t>	</a:t>
            </a:r>
            <a:r>
              <a:rPr lang="en-US" sz="2800" b="1" dirty="0" smtClean="0"/>
              <a:t>CLINICAL FEATURES</a:t>
            </a:r>
          </a:p>
          <a:p>
            <a:pPr lvl="0" algn="just"/>
            <a:r>
              <a:rPr lang="en-US" sz="2800" b="1" dirty="0" smtClean="0"/>
              <a:t>Pain or discomfort, </a:t>
            </a:r>
            <a:r>
              <a:rPr lang="en-US" sz="2800" dirty="0" smtClean="0"/>
              <a:t>either starting at the groin / hip and extend downwards- thigh thrombosis, or starts at the calf muscle and extends upwards-lower leg thrombosis</a:t>
            </a:r>
          </a:p>
          <a:p>
            <a:pPr lvl="0" algn="just"/>
            <a:r>
              <a:rPr lang="en-US" sz="2800" b="1" dirty="0" smtClean="0"/>
              <a:t>Tenderness, oedema</a:t>
            </a:r>
            <a:r>
              <a:rPr lang="en-US" sz="2800" dirty="0" smtClean="0"/>
              <a:t> and </a:t>
            </a:r>
            <a:r>
              <a:rPr lang="en-US" sz="2800" b="1" dirty="0" smtClean="0"/>
              <a:t>increased warmth </a:t>
            </a:r>
            <a:r>
              <a:rPr lang="en-US" sz="2800" dirty="0" smtClean="0"/>
              <a:t>on the affected area in which the circumference findings are increased by 2 cm or more compared to the similar area on the unaffected limb.</a:t>
            </a:r>
          </a:p>
          <a:p>
            <a:pPr lvl="0" algn="just"/>
            <a:r>
              <a:rPr lang="en-US" sz="2800" b="1" dirty="0" smtClean="0"/>
              <a:t>Abnormal temperature </a:t>
            </a:r>
            <a:r>
              <a:rPr lang="en-US" sz="2800" dirty="0" smtClean="0"/>
              <a:t>findings:</a:t>
            </a:r>
          </a:p>
          <a:p>
            <a:pPr lvl="1" algn="just">
              <a:buFont typeface="Wingdings" pitchFamily="2" charset="2"/>
              <a:buChar char="Ø"/>
            </a:pPr>
            <a:r>
              <a:rPr lang="en-US" sz="2800" dirty="0"/>
              <a:t>Calf thrombosis- low grade fever.</a:t>
            </a:r>
          </a:p>
          <a:p>
            <a:pPr lvl="1" algn="just">
              <a:buFont typeface="Wingdings" pitchFamily="2" charset="2"/>
              <a:buChar char="Ø"/>
            </a:pPr>
            <a:r>
              <a:rPr lang="en-US" sz="2800" dirty="0"/>
              <a:t>Pelvic thrombosis- intermittent pyrexia accompanied by rigors.</a:t>
            </a:r>
          </a:p>
          <a:p>
            <a:pPr lvl="0" algn="just"/>
            <a:endParaRPr lang="en-US" sz="2800" dirty="0" smtClean="0"/>
          </a:p>
          <a:p>
            <a:pPr algn="just"/>
            <a:endParaRPr lang="en-US" sz="2800" dirty="0"/>
          </a:p>
        </p:txBody>
      </p:sp>
    </p:spTree>
    <p:extLst>
      <p:ext uri="{BB962C8B-B14F-4D97-AF65-F5344CB8AC3E}">
        <p14:creationId xmlns:p14="http://schemas.microsoft.com/office/powerpoint/2010/main" val="675767458"/>
      </p:ext>
    </p:extLst>
  </p:cSld>
  <p:clrMapOvr>
    <a:masterClrMapping/>
  </p:clrMapOvr>
  <p:transition spd="slow">
    <p:strips dir="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990600"/>
            <a:ext cx="11155363" cy="5583936"/>
          </a:xfrm>
        </p:spPr>
        <p:txBody>
          <a:bodyPr>
            <a:normAutofit/>
          </a:bodyPr>
          <a:lstStyle/>
          <a:p>
            <a:pPr lvl="0" algn="just"/>
            <a:r>
              <a:rPr lang="en-US" sz="3200" b="1" dirty="0"/>
              <a:t>Tingling sensation </a:t>
            </a:r>
            <a:r>
              <a:rPr lang="en-US" sz="3200" dirty="0"/>
              <a:t>on the affected foot, particularly for calf thrombosis, because of pressure exerted on the respective nerves by the oedema.</a:t>
            </a:r>
          </a:p>
          <a:p>
            <a:pPr lvl="0" algn="just"/>
            <a:r>
              <a:rPr lang="en-US" sz="3200" b="1" dirty="0"/>
              <a:t>Positive horman’s test, </a:t>
            </a:r>
            <a:r>
              <a:rPr lang="en-US" sz="3200" dirty="0"/>
              <a:t>demonstrated by presence of pain on dorsoflexion of the foot when the leg is straight.</a:t>
            </a:r>
          </a:p>
          <a:p>
            <a:pPr lvl="0" algn="just">
              <a:buNone/>
            </a:pPr>
            <a:r>
              <a:rPr lang="en-US" sz="3200" dirty="0"/>
              <a:t>- However embolism is a common risk particularly in phlebothrombosis,so there is a controversial on the essence of the procedure.</a:t>
            </a:r>
          </a:p>
          <a:p>
            <a:pPr algn="just"/>
            <a:endParaRPr lang="en-US" sz="2800" dirty="0"/>
          </a:p>
        </p:txBody>
      </p:sp>
    </p:spTree>
    <p:extLst>
      <p:ext uri="{BB962C8B-B14F-4D97-AF65-F5344CB8AC3E}">
        <p14:creationId xmlns:p14="http://schemas.microsoft.com/office/powerpoint/2010/main" val="3123207579"/>
      </p:ext>
    </p:extLst>
  </p:cSld>
  <p:clrMapOvr>
    <a:masterClrMapping/>
  </p:clrMapOvr>
  <p:transition spd="slow">
    <p:strips dir="ru"/>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609600"/>
            <a:ext cx="10597595" cy="5964936"/>
          </a:xfrm>
        </p:spPr>
        <p:txBody>
          <a:bodyPr>
            <a:normAutofit/>
          </a:bodyPr>
          <a:lstStyle/>
          <a:p>
            <a:pPr algn="ctr">
              <a:buNone/>
            </a:pPr>
            <a:r>
              <a:rPr lang="en-US" i="1" dirty="0" smtClean="0"/>
              <a:t>	</a:t>
            </a:r>
            <a:r>
              <a:rPr lang="en-US" sz="3200" b="1" dirty="0"/>
              <a:t>SPECIFIC MANAGEMENT</a:t>
            </a:r>
          </a:p>
          <a:p>
            <a:pPr algn="just">
              <a:buNone/>
            </a:pPr>
            <a:r>
              <a:rPr lang="en-US" sz="3200" i="1" dirty="0"/>
              <a:t>	OBJECTIVES:</a:t>
            </a:r>
            <a:endParaRPr lang="en-US" sz="3200" dirty="0"/>
          </a:p>
          <a:p>
            <a:pPr lvl="0" algn="just">
              <a:buFont typeface="Wingdings" pitchFamily="2" charset="2"/>
              <a:buChar char="Ø"/>
            </a:pPr>
            <a:r>
              <a:rPr lang="en-US" sz="3200" dirty="0"/>
              <a:t>Prevent further formation of clots.</a:t>
            </a:r>
          </a:p>
          <a:p>
            <a:pPr lvl="0" algn="just">
              <a:buFont typeface="Wingdings" pitchFamily="2" charset="2"/>
              <a:buChar char="Ø"/>
            </a:pPr>
            <a:r>
              <a:rPr lang="en-US" sz="3200" dirty="0"/>
              <a:t>Prevent dislodging of the present clots.</a:t>
            </a:r>
          </a:p>
          <a:p>
            <a:pPr lvl="0" algn="just">
              <a:buFont typeface="Wingdings" pitchFamily="2" charset="2"/>
              <a:buChar char="Ø"/>
            </a:pPr>
            <a:r>
              <a:rPr lang="en-US" sz="3200" dirty="0"/>
              <a:t>Facilitate dissolving of the present clots.</a:t>
            </a:r>
          </a:p>
          <a:p>
            <a:pPr lvl="0" algn="just">
              <a:buFont typeface="Wingdings" pitchFamily="2" charset="2"/>
              <a:buChar char="Ø"/>
            </a:pPr>
            <a:r>
              <a:rPr lang="en-US" sz="3200" dirty="0"/>
              <a:t>Control pain/discomfort and improve blood circulation.</a:t>
            </a:r>
          </a:p>
          <a:p>
            <a:pPr algn="just"/>
            <a:r>
              <a:rPr lang="en-US" sz="3200" dirty="0"/>
              <a:t>Inform doctor a soon as the diagnosis is made clinically. </a:t>
            </a:r>
          </a:p>
        </p:txBody>
      </p:sp>
    </p:spTree>
    <p:extLst>
      <p:ext uri="{BB962C8B-B14F-4D97-AF65-F5344CB8AC3E}">
        <p14:creationId xmlns:p14="http://schemas.microsoft.com/office/powerpoint/2010/main" val="2628520056"/>
      </p:ext>
    </p:extLst>
  </p:cSld>
  <p:clrMapOvr>
    <a:masterClrMapping/>
  </p:clrMapOvr>
  <p:transition spd="slow">
    <p:strips dir="ru"/>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762000"/>
            <a:ext cx="10597595" cy="5812536"/>
          </a:xfrm>
        </p:spPr>
        <p:txBody>
          <a:bodyPr>
            <a:noAutofit/>
          </a:bodyPr>
          <a:lstStyle/>
          <a:p>
            <a:pPr algn="just"/>
            <a:r>
              <a:rPr lang="en-US" sz="3200" dirty="0"/>
              <a:t>Admit at first contact to prevent embolism.</a:t>
            </a:r>
          </a:p>
          <a:p>
            <a:pPr algn="just"/>
            <a:r>
              <a:rPr lang="en-US" sz="3200" dirty="0"/>
              <a:t> Clinical diagnosis is based on </a:t>
            </a:r>
            <a:r>
              <a:rPr lang="en-US" sz="3200" b="1" dirty="0"/>
              <a:t>history</a:t>
            </a:r>
            <a:r>
              <a:rPr lang="en-US" sz="3200" dirty="0"/>
              <a:t> in terms of:</a:t>
            </a:r>
          </a:p>
          <a:p>
            <a:pPr algn="just">
              <a:buNone/>
            </a:pPr>
            <a:r>
              <a:rPr lang="en-US" sz="3200" dirty="0"/>
              <a:t>	-Present &amp; past medical/ surgical history ie both personal &amp; family. </a:t>
            </a:r>
          </a:p>
          <a:p>
            <a:pPr algn="just">
              <a:buNone/>
            </a:pPr>
            <a:r>
              <a:rPr lang="en-US" sz="3200" dirty="0"/>
              <a:t>	-Family planning, particularly use of COCs. </a:t>
            </a:r>
          </a:p>
          <a:p>
            <a:pPr algn="just">
              <a:buNone/>
            </a:pPr>
            <a:r>
              <a:rPr lang="en-US" sz="3200" dirty="0"/>
              <a:t>	-Obstetrical both prenatally &amp; during labor.</a:t>
            </a:r>
          </a:p>
          <a:p>
            <a:pPr algn="just">
              <a:buNone/>
            </a:pPr>
            <a:r>
              <a:rPr lang="en-US" sz="3200" dirty="0"/>
              <a:t>	-Presenting complain onset, medical attention sought and response.</a:t>
            </a:r>
          </a:p>
          <a:p>
            <a:pPr algn="just"/>
            <a:r>
              <a:rPr lang="en-US" sz="3200" dirty="0"/>
              <a:t> Physical examination findings , as per clinical features.</a:t>
            </a:r>
          </a:p>
        </p:txBody>
      </p:sp>
    </p:spTree>
    <p:extLst>
      <p:ext uri="{BB962C8B-B14F-4D97-AF65-F5344CB8AC3E}">
        <p14:creationId xmlns:p14="http://schemas.microsoft.com/office/powerpoint/2010/main" val="990118065"/>
      </p:ext>
    </p:extLst>
  </p:cSld>
  <p:clrMapOvr>
    <a:masterClrMapping/>
  </p:clrMapOvr>
  <p:transition spd="slow">
    <p:strips dir="ru"/>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609600"/>
            <a:ext cx="10997819" cy="5964936"/>
          </a:xfrm>
        </p:spPr>
        <p:txBody>
          <a:bodyPr>
            <a:normAutofit/>
          </a:bodyPr>
          <a:lstStyle/>
          <a:p>
            <a:pPr algn="just"/>
            <a:r>
              <a:rPr lang="en-US" sz="3200" b="1" dirty="0"/>
              <a:t>Investigate</a:t>
            </a:r>
            <a:r>
              <a:rPr lang="en-US" sz="3200" dirty="0"/>
              <a:t> to confirm the diagnosis through blood specimens for :-</a:t>
            </a:r>
          </a:p>
          <a:p>
            <a:pPr algn="just">
              <a:buFont typeface="Wingdings" pitchFamily="2" charset="2"/>
              <a:buChar char="Ø"/>
            </a:pPr>
            <a:r>
              <a:rPr lang="en-US" sz="3200" dirty="0"/>
              <a:t>clotting time- refers to time in minutes exposed blood takes to clot (4-8 minutes).</a:t>
            </a:r>
          </a:p>
          <a:p>
            <a:pPr algn="just">
              <a:buFont typeface="Wingdings" pitchFamily="2" charset="2"/>
              <a:buChar char="Ø"/>
            </a:pPr>
            <a:r>
              <a:rPr lang="en-US" sz="3200" dirty="0"/>
              <a:t>Prothrombin time index (PTI) – refers to time in seconds blood brought into contact with thromboplastin takes to clot (6-8 seconds).</a:t>
            </a:r>
          </a:p>
          <a:p>
            <a:pPr algn="just">
              <a:buFont typeface="Wingdings" pitchFamily="2" charset="2"/>
              <a:buChar char="Ø"/>
            </a:pPr>
            <a:r>
              <a:rPr lang="en-US" sz="3200" dirty="0"/>
              <a:t>Activated partial thromboplastin time index (PTTI).</a:t>
            </a:r>
          </a:p>
          <a:p>
            <a:pPr algn="just">
              <a:buFont typeface="Wingdings" pitchFamily="2" charset="2"/>
              <a:buChar char="Ø"/>
            </a:pPr>
            <a:r>
              <a:rPr lang="en-US" sz="3200" dirty="0"/>
              <a:t>International normal ratio( INR) , normal values ranges between 2.0-3.0.</a:t>
            </a:r>
          </a:p>
          <a:p>
            <a:pPr algn="just"/>
            <a:endParaRPr lang="en-US" sz="2800" dirty="0"/>
          </a:p>
        </p:txBody>
      </p:sp>
    </p:spTree>
    <p:extLst>
      <p:ext uri="{BB962C8B-B14F-4D97-AF65-F5344CB8AC3E}">
        <p14:creationId xmlns:p14="http://schemas.microsoft.com/office/powerpoint/2010/main" val="510899248"/>
      </p:ext>
    </p:extLst>
  </p:cSld>
  <p:clrMapOvr>
    <a:masterClrMapping/>
  </p:clrMapOvr>
  <p:transition spd="slow">
    <p:strips dir="ru"/>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685800"/>
            <a:ext cx="11236358" cy="5888736"/>
          </a:xfrm>
        </p:spPr>
        <p:txBody>
          <a:bodyPr>
            <a:normAutofit/>
          </a:bodyPr>
          <a:lstStyle/>
          <a:p>
            <a:pPr lvl="0" algn="just"/>
            <a:r>
              <a:rPr lang="en-US" sz="3200" b="1" dirty="0"/>
              <a:t>Radiological</a:t>
            </a:r>
            <a:r>
              <a:rPr lang="en-US" sz="3200" dirty="0"/>
              <a:t> examination :</a:t>
            </a:r>
          </a:p>
          <a:p>
            <a:pPr algn="just">
              <a:buFont typeface="Wingdings" pitchFamily="2" charset="2"/>
              <a:buChar char="Ø"/>
            </a:pPr>
            <a:r>
              <a:rPr lang="en-US" sz="2800" dirty="0" smtClean="0"/>
              <a:t>Venography-shows the site and size of thrombus to include the extent.</a:t>
            </a:r>
          </a:p>
          <a:p>
            <a:pPr algn="just">
              <a:buFont typeface="Wingdings" pitchFamily="2" charset="2"/>
              <a:buChar char="Ø"/>
            </a:pPr>
            <a:r>
              <a:rPr lang="en-US" sz="2800" dirty="0" smtClean="0"/>
              <a:t>Doppler ultrasonography-popular due to its effectiveness and no complications.</a:t>
            </a:r>
          </a:p>
          <a:p>
            <a:pPr lvl="0" algn="just"/>
            <a:r>
              <a:rPr lang="en-US" sz="3200" b="1" dirty="0"/>
              <a:t>Promote venous drainage </a:t>
            </a:r>
            <a:r>
              <a:rPr lang="en-US" sz="3200" dirty="0"/>
              <a:t>by:</a:t>
            </a:r>
          </a:p>
          <a:p>
            <a:pPr algn="just">
              <a:buFont typeface="Wingdings" pitchFamily="2" charset="2"/>
              <a:buChar char="Ø"/>
            </a:pPr>
            <a:r>
              <a:rPr lang="en-US" sz="2800" dirty="0" smtClean="0"/>
              <a:t>Encouraging complete bed rest until pain &amp; swelling subsides. Aim is to prevent embolism.</a:t>
            </a:r>
          </a:p>
          <a:p>
            <a:pPr algn="just">
              <a:buFont typeface="Wingdings" pitchFamily="2" charset="2"/>
              <a:buChar char="Ø"/>
            </a:pPr>
            <a:r>
              <a:rPr lang="en-US" sz="2800" dirty="0" smtClean="0"/>
              <a:t>Mobilization should be restricted to reduce the risk of detachment of the thrombus</a:t>
            </a:r>
          </a:p>
          <a:p>
            <a:pPr algn="just">
              <a:buFont typeface="Wingdings" pitchFamily="2" charset="2"/>
              <a:buChar char="Ø"/>
            </a:pPr>
            <a:r>
              <a:rPr lang="en-US" sz="2800" dirty="0" smtClean="0"/>
              <a:t>Nurse propped up to facilitate comfort.</a:t>
            </a:r>
          </a:p>
          <a:p>
            <a:pPr algn="just">
              <a:buFont typeface="Wingdings" pitchFamily="2" charset="2"/>
              <a:buChar char="Ø"/>
            </a:pPr>
            <a:r>
              <a:rPr lang="en-US" sz="2800" dirty="0" smtClean="0"/>
              <a:t>Elevate the affected leg on a pillow comfortably.</a:t>
            </a:r>
          </a:p>
          <a:p>
            <a:pPr algn="just"/>
            <a:endParaRPr lang="en-US" sz="2800" dirty="0" smtClean="0"/>
          </a:p>
          <a:p>
            <a:pPr algn="just"/>
            <a:endParaRPr lang="en-US" sz="2800" dirty="0"/>
          </a:p>
        </p:txBody>
      </p:sp>
    </p:spTree>
    <p:extLst>
      <p:ext uri="{BB962C8B-B14F-4D97-AF65-F5344CB8AC3E}">
        <p14:creationId xmlns:p14="http://schemas.microsoft.com/office/powerpoint/2010/main" val="1522207438"/>
      </p:ext>
    </p:extLst>
  </p:cSld>
  <p:clrMapOvr>
    <a:masterClrMapping/>
  </p:clrMapOvr>
  <p:transition spd="slow">
    <p:strips dir="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990600"/>
            <a:ext cx="10597595" cy="5583936"/>
          </a:xfrm>
        </p:spPr>
        <p:txBody>
          <a:bodyPr>
            <a:normAutofit/>
          </a:bodyPr>
          <a:lstStyle/>
          <a:p>
            <a:pPr algn="just">
              <a:buFont typeface="Wingdings" pitchFamily="2" charset="2"/>
              <a:buChar char="Ø"/>
            </a:pPr>
            <a:r>
              <a:rPr lang="en-US" sz="3200" dirty="0"/>
              <a:t>Use bed cradle to keep off the weight of the top beddings .</a:t>
            </a:r>
          </a:p>
          <a:p>
            <a:pPr algn="just">
              <a:buFont typeface="Wingdings" pitchFamily="2" charset="2"/>
              <a:buChar char="Ø"/>
            </a:pPr>
            <a:r>
              <a:rPr lang="en-US" sz="3200" dirty="0"/>
              <a:t>Sometimes </a:t>
            </a:r>
            <a:r>
              <a:rPr lang="en-US" sz="3200" b="1" dirty="0"/>
              <a:t>warm packs </a:t>
            </a:r>
            <a:r>
              <a:rPr lang="en-US" sz="3200" dirty="0"/>
              <a:t>are applied around the affected limb to bring about vasodilation hence improve venous drainage.</a:t>
            </a:r>
          </a:p>
          <a:p>
            <a:pPr algn="just">
              <a:buFont typeface="Wingdings" pitchFamily="2" charset="2"/>
              <a:buChar char="Ø"/>
            </a:pPr>
            <a:r>
              <a:rPr lang="en-US" sz="3200" dirty="0"/>
              <a:t>Encourage limited exercises on the effected limb in terms of some extension and flexion.</a:t>
            </a:r>
          </a:p>
          <a:p>
            <a:pPr algn="just">
              <a:buFont typeface="Wingdings" pitchFamily="2" charset="2"/>
              <a:buChar char="Ø"/>
            </a:pPr>
            <a:r>
              <a:rPr lang="en-US" sz="3200" dirty="0"/>
              <a:t>If available and after swelling has subsided, encourage wearing of thrombo-embolic disease stockings (TEDS) of correct size to support venous system hence enhance venous return.</a:t>
            </a:r>
          </a:p>
          <a:p>
            <a:pPr algn="just"/>
            <a:endParaRPr lang="en-US" sz="2800" dirty="0"/>
          </a:p>
        </p:txBody>
      </p:sp>
    </p:spTree>
    <p:extLst>
      <p:ext uri="{BB962C8B-B14F-4D97-AF65-F5344CB8AC3E}">
        <p14:creationId xmlns:p14="http://schemas.microsoft.com/office/powerpoint/2010/main" val="2028636471"/>
      </p:ext>
    </p:extLst>
  </p:cSld>
  <p:clrMapOvr>
    <a:masterClrMapping/>
  </p:clrMapOvr>
  <p:transition spd="slow">
    <p:strips dir="ru"/>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838200"/>
            <a:ext cx="10597595" cy="5736336"/>
          </a:xfrm>
        </p:spPr>
        <p:txBody>
          <a:bodyPr>
            <a:normAutofit/>
          </a:bodyPr>
          <a:lstStyle/>
          <a:p>
            <a:pPr lvl="0" algn="just"/>
            <a:r>
              <a:rPr lang="en-US" sz="3200" b="1" dirty="0"/>
              <a:t>Monitoring parameters</a:t>
            </a:r>
            <a:r>
              <a:rPr lang="en-US" sz="3200" dirty="0"/>
              <a:t>:</a:t>
            </a:r>
          </a:p>
          <a:p>
            <a:pPr algn="just">
              <a:buFont typeface="Wingdings" pitchFamily="2" charset="2"/>
              <a:buChar char="Ø"/>
            </a:pPr>
            <a:r>
              <a:rPr lang="en-US" sz="2800" dirty="0" smtClean="0"/>
              <a:t>Vital signs every 4 hourly, in absence of fever.</a:t>
            </a:r>
          </a:p>
          <a:p>
            <a:pPr algn="just">
              <a:buFont typeface="Wingdings" pitchFamily="2" charset="2"/>
              <a:buChar char="Ø"/>
            </a:pPr>
            <a:r>
              <a:rPr lang="en-US" sz="2800" dirty="0" smtClean="0"/>
              <a:t>Twice daily (BD) measurement of respective area i.e. thigh or calf, then compare findings with the unaffected limb.</a:t>
            </a:r>
          </a:p>
          <a:p>
            <a:pPr algn="just">
              <a:buFont typeface="Wingdings" pitchFamily="2" charset="2"/>
              <a:buChar char="Ø"/>
            </a:pPr>
            <a:r>
              <a:rPr lang="en-US" sz="2800" dirty="0" smtClean="0"/>
              <a:t>Appearance/colour of the limb part, below the thrombus site for the evaluation of the dose progress.</a:t>
            </a:r>
          </a:p>
          <a:p>
            <a:pPr algn="just">
              <a:buFont typeface="Wingdings" pitchFamily="2" charset="2"/>
              <a:buChar char="Ø"/>
            </a:pPr>
            <a:r>
              <a:rPr lang="en-US" sz="2800" dirty="0" smtClean="0"/>
              <a:t>State of lochia as well as whether lactation is established or not because the former may be affected by pain and poor nutrition respectively, then intervene.</a:t>
            </a:r>
          </a:p>
          <a:p>
            <a:pPr algn="just"/>
            <a:endParaRPr lang="en-US" sz="2800" dirty="0"/>
          </a:p>
        </p:txBody>
      </p:sp>
    </p:spTree>
    <p:extLst>
      <p:ext uri="{BB962C8B-B14F-4D97-AF65-F5344CB8AC3E}">
        <p14:creationId xmlns:p14="http://schemas.microsoft.com/office/powerpoint/2010/main" val="1001748535"/>
      </p:ext>
    </p:extLst>
  </p:cSld>
  <p:clrMapOvr>
    <a:masterClrMapping/>
  </p:clrMapOvr>
  <p:transition spd="slow">
    <p:strips dir="ru"/>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321" y="218562"/>
            <a:ext cx="11092070" cy="5892148"/>
          </a:xfrm>
        </p:spPr>
        <p:txBody>
          <a:bodyPr>
            <a:noAutofit/>
          </a:bodyPr>
          <a:lstStyle/>
          <a:p>
            <a:pPr algn="just">
              <a:buFont typeface="Wingdings" pitchFamily="2" charset="2"/>
              <a:buChar char="Ø"/>
            </a:pPr>
            <a:r>
              <a:rPr lang="en-US" sz="3200" dirty="0">
                <a:latin typeface="+mj-lt"/>
              </a:rPr>
              <a:t>Elimination in order to diagnose dehydration and constipation respectively then intervene.</a:t>
            </a:r>
          </a:p>
          <a:p>
            <a:pPr algn="just">
              <a:buFont typeface="Wingdings" pitchFamily="2" charset="2"/>
              <a:buChar char="Ø"/>
            </a:pPr>
            <a:r>
              <a:rPr lang="en-US" sz="3200" dirty="0">
                <a:latin typeface="+mj-lt"/>
              </a:rPr>
              <a:t>Regularly enquire for cough , haemoptysis, chest pain and vulval pain. </a:t>
            </a:r>
          </a:p>
          <a:p>
            <a:pPr lvl="0" algn="just"/>
            <a:r>
              <a:rPr lang="en-US" sz="3200" dirty="0">
                <a:latin typeface="+mj-lt"/>
              </a:rPr>
              <a:t>Meet all the basic needs of the patient to include running of errands and care of the  neonate.</a:t>
            </a:r>
          </a:p>
          <a:p>
            <a:pPr lvl="0" algn="just"/>
            <a:r>
              <a:rPr lang="en-US" sz="3200" dirty="0">
                <a:latin typeface="+mj-lt"/>
              </a:rPr>
              <a:t>Encourage a balanced diet, plenty of fluids and roughage to facilitate breastfeeding and prevention of constipation respectively.</a:t>
            </a:r>
          </a:p>
          <a:p>
            <a:pPr lvl="0" algn="just"/>
            <a:r>
              <a:rPr lang="en-US" sz="3200" dirty="0">
                <a:latin typeface="+mj-lt"/>
              </a:rPr>
              <a:t>Emotionally support the patient and relatives by explaining the progress, possible complications and management plan, to allaying anxiety.</a:t>
            </a:r>
          </a:p>
          <a:p>
            <a:pPr lvl="0" algn="just"/>
            <a:endParaRPr lang="en-US" sz="3200" dirty="0">
              <a:latin typeface="+mj-lt"/>
            </a:endParaRPr>
          </a:p>
          <a:p>
            <a:pPr algn="just"/>
            <a:endParaRPr lang="en-US" sz="3200" dirty="0">
              <a:latin typeface="+mj-lt"/>
            </a:endParaRPr>
          </a:p>
          <a:p>
            <a:pPr algn="just"/>
            <a:endParaRPr lang="en-US" sz="3200" dirty="0">
              <a:latin typeface="+mj-lt"/>
            </a:endParaRPr>
          </a:p>
        </p:txBody>
      </p:sp>
    </p:spTree>
    <p:extLst>
      <p:ext uri="{BB962C8B-B14F-4D97-AF65-F5344CB8AC3E}">
        <p14:creationId xmlns:p14="http://schemas.microsoft.com/office/powerpoint/2010/main" val="200318990"/>
      </p:ext>
    </p:extLst>
  </p:cSld>
  <p:clrMapOvr>
    <a:masterClrMapping/>
  </p:clrMapOvr>
  <p:transition spd="slow">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1066800"/>
          </a:xfrm>
        </p:spPr>
        <p:txBody>
          <a:bodyPr/>
          <a:lstStyle/>
          <a:p>
            <a:r>
              <a:rPr lang="en-US" b="1" i="1" dirty="0" smtClean="0"/>
              <a:t>Thinking about???</a:t>
            </a:r>
            <a:endParaRPr lang="en-US" b="1" i="1" dirty="0"/>
          </a:p>
        </p:txBody>
      </p:sp>
      <p:pic>
        <p:nvPicPr>
          <p:cNvPr id="4" name="Content Placeholder 3" descr="https://m.ak.fbcdn.net/scontent-b.xx/hphotos-xap1/t1.0-9/10364085_774894312545193_514829653540626242_n.jpg"/>
          <p:cNvPicPr>
            <a:picLocks noGrp="1"/>
          </p:cNvPicPr>
          <p:nvPr>
            <p:ph idx="1"/>
          </p:nvPr>
        </p:nvPicPr>
        <p:blipFill>
          <a:blip r:embed="rId2" cstate="print"/>
          <a:srcRect/>
          <a:stretch>
            <a:fillRect/>
          </a:stretch>
        </p:blipFill>
        <p:spPr bwMode="auto">
          <a:xfrm>
            <a:off x="1169049" y="1066800"/>
            <a:ext cx="9760943" cy="5562600"/>
          </a:xfrm>
          <a:prstGeom prst="rect">
            <a:avLst/>
          </a:prstGeom>
          <a:noFill/>
          <a:ln w="9525">
            <a:noFill/>
            <a:miter lim="800000"/>
            <a:headEnd/>
            <a:tailEnd/>
          </a:ln>
        </p:spPr>
      </p:pic>
    </p:spTree>
    <p:extLst>
      <p:ext uri="{BB962C8B-B14F-4D97-AF65-F5344CB8AC3E}">
        <p14:creationId xmlns:p14="http://schemas.microsoft.com/office/powerpoint/2010/main" val="312427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685800"/>
            <a:ext cx="11064080" cy="5888736"/>
          </a:xfrm>
        </p:spPr>
        <p:txBody>
          <a:bodyPr>
            <a:normAutofit/>
          </a:bodyPr>
          <a:lstStyle/>
          <a:p>
            <a:pPr algn="just">
              <a:buNone/>
            </a:pPr>
            <a:r>
              <a:rPr lang="en-US" sz="2800" i="1" dirty="0"/>
              <a:t>	</a:t>
            </a:r>
            <a:r>
              <a:rPr lang="en-US" sz="2900" b="1" dirty="0"/>
              <a:t>DRUGS</a:t>
            </a:r>
          </a:p>
          <a:p>
            <a:pPr lvl="0" algn="just">
              <a:buFont typeface="Wingdings" pitchFamily="2" charset="2"/>
              <a:buChar char="v"/>
            </a:pPr>
            <a:r>
              <a:rPr lang="en-US" sz="2900" b="1" dirty="0">
                <a:solidFill>
                  <a:srgbClr val="002060"/>
                </a:solidFill>
              </a:rPr>
              <a:t>Anticoagulants</a:t>
            </a:r>
            <a:r>
              <a:rPr lang="en-US" sz="2900" dirty="0">
                <a:solidFill>
                  <a:srgbClr val="002060"/>
                </a:solidFill>
              </a:rPr>
              <a:t> </a:t>
            </a:r>
            <a:r>
              <a:rPr lang="en-US" sz="2900" dirty="0"/>
              <a:t>: prevents further thrombosis and support natural factors hence facilitate dissolving of the present clots. Commonly used are:</a:t>
            </a:r>
          </a:p>
          <a:p>
            <a:pPr lvl="0" algn="just">
              <a:buNone/>
            </a:pPr>
            <a:r>
              <a:rPr lang="en-US" sz="2900" dirty="0"/>
              <a:t>	</a:t>
            </a:r>
            <a:r>
              <a:rPr lang="en-US" sz="2900" b="1" dirty="0"/>
              <a:t>1.Heparin</a:t>
            </a:r>
          </a:p>
          <a:p>
            <a:pPr algn="just"/>
            <a:r>
              <a:rPr lang="en-US" sz="2900" dirty="0"/>
              <a:t>Loading/initial dose is 10000I.U, intravenously stat for a duration of 10-15 minutes.</a:t>
            </a:r>
          </a:p>
          <a:p>
            <a:pPr algn="just"/>
            <a:r>
              <a:rPr lang="en-US" sz="2900" dirty="0"/>
              <a:t>Thereafter the maintenance dose is 10000 I.U 8hrly , diluted in an intravenous infusion e.g.. 500ml of Hartman to run in for 4 hours then rest the other 4 hours. </a:t>
            </a:r>
          </a:p>
          <a:p>
            <a:pPr lvl="0" algn="just">
              <a:buNone/>
            </a:pPr>
            <a:endParaRPr lang="en-US" sz="2400" dirty="0"/>
          </a:p>
          <a:p>
            <a:pPr algn="just"/>
            <a:endParaRPr lang="en-US" dirty="0"/>
          </a:p>
        </p:txBody>
      </p:sp>
    </p:spTree>
    <p:extLst>
      <p:ext uri="{BB962C8B-B14F-4D97-AF65-F5344CB8AC3E}">
        <p14:creationId xmlns:p14="http://schemas.microsoft.com/office/powerpoint/2010/main" val="609788633"/>
      </p:ext>
    </p:extLst>
  </p:cSld>
  <p:clrMapOvr>
    <a:masterClrMapping/>
  </p:clrMapOvr>
  <p:transition spd="slow">
    <p:strips dir="ru"/>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685800"/>
            <a:ext cx="10597595" cy="5888736"/>
          </a:xfrm>
        </p:spPr>
        <p:txBody>
          <a:bodyPr>
            <a:normAutofit/>
          </a:bodyPr>
          <a:lstStyle/>
          <a:p>
            <a:pPr algn="just">
              <a:buNone/>
            </a:pPr>
            <a:r>
              <a:rPr lang="en-US" sz="2800" dirty="0" smtClean="0"/>
              <a:t>	</a:t>
            </a:r>
            <a:r>
              <a:rPr lang="en-US" sz="2800" b="1" dirty="0" smtClean="0"/>
              <a:t>NB: </a:t>
            </a:r>
            <a:r>
              <a:rPr lang="en-US" sz="2800" dirty="0" smtClean="0"/>
              <a:t>Due to the high risk of PPH and vulval haematoma ,the antidote protamine sulphate ,should be available. Therapeutic dose is 10 mg/ml I.V stat.</a:t>
            </a:r>
          </a:p>
          <a:p>
            <a:pPr algn="just"/>
            <a:r>
              <a:rPr lang="en-US" sz="2800" dirty="0" smtClean="0"/>
              <a:t>Regularly monitor the effect of heparin through every 2 days clotting analysis. The results helps on dosage adjustments hence prevent complications.</a:t>
            </a:r>
          </a:p>
          <a:p>
            <a:pPr algn="just"/>
            <a:r>
              <a:rPr lang="en-US" sz="2800" dirty="0" smtClean="0"/>
              <a:t>Alternatively, a low molecular heparin eg clexane is used. The recommended dose is 80mg intravenously every 12 hourly for 5-7 days.</a:t>
            </a:r>
          </a:p>
          <a:p>
            <a:pPr algn="just">
              <a:buFont typeface="Wingdings" pitchFamily="2" charset="2"/>
              <a:buChar char="Ø"/>
            </a:pPr>
            <a:r>
              <a:rPr lang="en-US" sz="2800" dirty="0" smtClean="0"/>
              <a:t> Basically heparin therapy is discontinued ,when INR results ranges between 2.0-3.0 because relapse is rare. </a:t>
            </a:r>
          </a:p>
          <a:p>
            <a:pPr algn="just"/>
            <a:endParaRPr lang="en-US" sz="2800" dirty="0"/>
          </a:p>
        </p:txBody>
      </p:sp>
    </p:spTree>
    <p:extLst>
      <p:ext uri="{BB962C8B-B14F-4D97-AF65-F5344CB8AC3E}">
        <p14:creationId xmlns:p14="http://schemas.microsoft.com/office/powerpoint/2010/main" val="1866572261"/>
      </p:ext>
    </p:extLst>
  </p:cSld>
  <p:clrMapOvr>
    <a:masterClrMapping/>
  </p:clrMapOvr>
  <p:transition spd="slow">
    <p:strips dir="ru"/>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762000"/>
            <a:ext cx="11130341" cy="5812536"/>
          </a:xfrm>
        </p:spPr>
        <p:txBody>
          <a:bodyPr>
            <a:normAutofit/>
          </a:bodyPr>
          <a:lstStyle/>
          <a:p>
            <a:pPr algn="just">
              <a:buNone/>
            </a:pPr>
            <a:r>
              <a:rPr lang="en-US" sz="2800" dirty="0" smtClean="0"/>
              <a:t>	</a:t>
            </a:r>
            <a:r>
              <a:rPr lang="en-US" sz="2800" dirty="0"/>
              <a:t>2.A</a:t>
            </a:r>
            <a:r>
              <a:rPr lang="en-US" sz="2800" b="1" dirty="0"/>
              <a:t>cetysalicyclic Acid (ASA)/ Aspirin:</a:t>
            </a:r>
          </a:p>
          <a:p>
            <a:pPr algn="just"/>
            <a:r>
              <a:rPr lang="en-US" sz="2800" dirty="0"/>
              <a:t>Recommended in mild cases and also after a period of heparin therapy.</a:t>
            </a:r>
          </a:p>
          <a:p>
            <a:pPr algn="just"/>
            <a:r>
              <a:rPr lang="en-US" sz="2800" dirty="0"/>
              <a:t>Therapeutic dose is 600mg daily for 6/52 orally hence compliance is excellent.</a:t>
            </a:r>
          </a:p>
          <a:p>
            <a:pPr algn="just">
              <a:buFont typeface="Wingdings" pitchFamily="2" charset="2"/>
              <a:buChar char="Ø"/>
            </a:pPr>
            <a:r>
              <a:rPr lang="en-US" sz="2800" dirty="0"/>
              <a:t>So hospitalization is not necessary but the patient should be cautioned on how to take the drug and possible side effects.</a:t>
            </a:r>
          </a:p>
          <a:p>
            <a:pPr algn="just"/>
            <a:r>
              <a:rPr lang="en-US" sz="2800" dirty="0"/>
              <a:t>Its effectiveness is monitored through regular outpatient medical clinic services.</a:t>
            </a:r>
          </a:p>
          <a:p>
            <a:pPr algn="just"/>
            <a:r>
              <a:rPr lang="en-US" sz="2800" dirty="0"/>
              <a:t>  The condition is evaluated by carrying out the clotting profile tests regularly &amp; results guides in dose adjustment</a:t>
            </a:r>
            <a:r>
              <a:rPr lang="en-US" sz="2800" dirty="0" smtClean="0"/>
              <a:t>.</a:t>
            </a:r>
          </a:p>
          <a:p>
            <a:pPr algn="just"/>
            <a:endParaRPr lang="en-US" sz="2800" dirty="0"/>
          </a:p>
        </p:txBody>
      </p:sp>
    </p:spTree>
    <p:extLst>
      <p:ext uri="{BB962C8B-B14F-4D97-AF65-F5344CB8AC3E}">
        <p14:creationId xmlns:p14="http://schemas.microsoft.com/office/powerpoint/2010/main" val="3683446625"/>
      </p:ext>
    </p:extLst>
  </p:cSld>
  <p:clrMapOvr>
    <a:masterClrMapping/>
  </p:clrMapOvr>
  <p:transition spd="slow">
    <p:strips dir="ru"/>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762000"/>
            <a:ext cx="11050828" cy="5812536"/>
          </a:xfrm>
        </p:spPr>
        <p:txBody>
          <a:bodyPr>
            <a:normAutofit/>
          </a:bodyPr>
          <a:lstStyle/>
          <a:p>
            <a:pPr algn="just">
              <a:buNone/>
            </a:pPr>
            <a:r>
              <a:rPr lang="en-US" sz="2800" b="1" dirty="0" smtClean="0"/>
              <a:t>	3.Warfarin</a:t>
            </a:r>
          </a:p>
          <a:p>
            <a:pPr algn="just"/>
            <a:r>
              <a:rPr lang="en-US" sz="2800" dirty="0" smtClean="0"/>
              <a:t>Commonly used where heparin administration is contra-indicated or after disconuation of heparin therapy.</a:t>
            </a:r>
          </a:p>
          <a:p>
            <a:pPr algn="just">
              <a:buFont typeface="Wingdings" pitchFamily="2" charset="2"/>
              <a:buChar char="Ø"/>
            </a:pPr>
            <a:r>
              <a:rPr lang="en-US" sz="2800" dirty="0" smtClean="0"/>
              <a:t>Loading  dose is 10 mg daily for 3 days.</a:t>
            </a:r>
          </a:p>
          <a:p>
            <a:pPr algn="just">
              <a:buFont typeface="Wingdings" pitchFamily="2" charset="2"/>
              <a:buChar char="Ø"/>
            </a:pPr>
            <a:r>
              <a:rPr lang="en-US" sz="2800" dirty="0" smtClean="0"/>
              <a:t>Maintenance dose ranges between 2.5-1.25 mg OD .</a:t>
            </a:r>
          </a:p>
          <a:p>
            <a:pPr algn="just">
              <a:buNone/>
            </a:pPr>
            <a:r>
              <a:rPr lang="en-US" sz="2800" dirty="0" smtClean="0"/>
              <a:t>* The dose continues til, INR results ranges between 2.0-3.0, or PTI results ranges between 1.5-2 times normal. Aim is to reduce chances of relapse.</a:t>
            </a:r>
          </a:p>
          <a:p>
            <a:pPr algn="just"/>
            <a:r>
              <a:rPr lang="en-US" sz="2800" dirty="0" smtClean="0"/>
              <a:t>Specifically, maintenance dose is continued throughout puerperium for calf muscle thrombosis, proximal (pelvic and thigh) thrombosis duration ranges between 3-6 months.</a:t>
            </a:r>
          </a:p>
          <a:p>
            <a:pPr algn="just"/>
            <a:endParaRPr lang="en-US" sz="2800" dirty="0"/>
          </a:p>
        </p:txBody>
      </p:sp>
    </p:spTree>
    <p:extLst>
      <p:ext uri="{BB962C8B-B14F-4D97-AF65-F5344CB8AC3E}">
        <p14:creationId xmlns:p14="http://schemas.microsoft.com/office/powerpoint/2010/main" val="134122510"/>
      </p:ext>
    </p:extLst>
  </p:cSld>
  <p:clrMapOvr>
    <a:masterClrMapping/>
  </p:clrMapOvr>
  <p:transition spd="slow">
    <p:strips dir="ru"/>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078" y="106017"/>
            <a:ext cx="10625585" cy="6097458"/>
          </a:xfrm>
        </p:spPr>
        <p:txBody>
          <a:bodyPr>
            <a:noAutofit/>
          </a:bodyPr>
          <a:lstStyle/>
          <a:p>
            <a:pPr algn="just">
              <a:buNone/>
            </a:pPr>
            <a:r>
              <a:rPr lang="en-US" sz="2000" dirty="0" smtClean="0">
                <a:latin typeface="+mj-lt"/>
              </a:rPr>
              <a:t>		</a:t>
            </a:r>
            <a:r>
              <a:rPr lang="en-US" sz="3200" b="1" dirty="0">
                <a:latin typeface="+mj-lt"/>
              </a:rPr>
              <a:t>Caution</a:t>
            </a:r>
          </a:p>
          <a:p>
            <a:pPr algn="just"/>
            <a:r>
              <a:rPr lang="en-US" sz="3200" dirty="0">
                <a:latin typeface="+mj-lt"/>
              </a:rPr>
              <a:t>ASA &amp; warfarin are secreted in breast milk so either breastfeeding is stopped temporary or baby is administered  a coagulant regularly to prevent haematoma formation after injectable immunizations.</a:t>
            </a:r>
          </a:p>
          <a:p>
            <a:pPr algn="just"/>
            <a:r>
              <a:rPr lang="en-US" sz="3200" dirty="0">
                <a:latin typeface="+mj-lt"/>
              </a:rPr>
              <a:t>The 2 drugs should not be discontinued abruptly because of the high chances of relapse. Instead, they should be tapped off slowly e.g. taken alternate days for 2 months, then twice a week for 2 months, then weekly for 2 months, then every fortnight and finally completely stop.</a:t>
            </a:r>
          </a:p>
          <a:p>
            <a:pPr algn="just"/>
            <a:r>
              <a:rPr lang="en-US" sz="3200" dirty="0">
                <a:latin typeface="+mj-lt"/>
              </a:rPr>
              <a:t>During warfarin therapy, occurrence of PPH or vulval haematomia is treated by transfusion of fresh frozen plasma.</a:t>
            </a:r>
          </a:p>
          <a:p>
            <a:pPr algn="just"/>
            <a:endParaRPr lang="en-US" sz="2000" dirty="0">
              <a:latin typeface="+mj-lt"/>
            </a:endParaRPr>
          </a:p>
        </p:txBody>
      </p:sp>
    </p:spTree>
    <p:extLst>
      <p:ext uri="{BB962C8B-B14F-4D97-AF65-F5344CB8AC3E}">
        <p14:creationId xmlns:p14="http://schemas.microsoft.com/office/powerpoint/2010/main" val="2486600641"/>
      </p:ext>
    </p:extLst>
  </p:cSld>
  <p:clrMapOvr>
    <a:masterClrMapping/>
  </p:clrMapOvr>
  <p:transition spd="slow">
    <p:strips dir="ru"/>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533400"/>
            <a:ext cx="11117089" cy="6041136"/>
          </a:xfrm>
        </p:spPr>
        <p:txBody>
          <a:bodyPr>
            <a:normAutofit/>
          </a:bodyPr>
          <a:lstStyle/>
          <a:p>
            <a:pPr lvl="0" algn="just">
              <a:buFont typeface="Wingdings" pitchFamily="2" charset="2"/>
              <a:buChar char="v"/>
            </a:pPr>
            <a:r>
              <a:rPr lang="en-US" sz="2900" b="1" dirty="0"/>
              <a:t>Prophylactic broad spectrum antibiotic </a:t>
            </a:r>
            <a:r>
              <a:rPr lang="en-US" sz="2900" dirty="0"/>
              <a:t>because of tissue reaction leading to inflammatory response e.g. cap ampicillin  500 mg 6 hrly for 5 -7  days.</a:t>
            </a:r>
          </a:p>
          <a:p>
            <a:pPr lvl="0" algn="just">
              <a:buFont typeface="Wingdings" pitchFamily="2" charset="2"/>
              <a:buChar char="v"/>
            </a:pPr>
            <a:r>
              <a:rPr lang="en-US" sz="2900" b="1" dirty="0"/>
              <a:t>Stool softener</a:t>
            </a:r>
            <a:r>
              <a:rPr lang="en-US" sz="2900" dirty="0"/>
              <a:t>: To avoid straining on defacation  eg ducolax 2 tablets daily.</a:t>
            </a:r>
          </a:p>
          <a:p>
            <a:pPr algn="just"/>
            <a:r>
              <a:rPr lang="en-US" sz="2900" dirty="0"/>
              <a:t>As pain and oedema subsides encourage mobilization gradually. Start with relative bedrest i.e. to toilet and bathroom only under supervision.</a:t>
            </a:r>
          </a:p>
          <a:p>
            <a:pPr algn="just">
              <a:buNone/>
            </a:pPr>
            <a:r>
              <a:rPr lang="en-US" sz="2900" dirty="0"/>
              <a:t>	-Thereafter to get fully mobilized and wear TEDS if available.</a:t>
            </a:r>
          </a:p>
          <a:p>
            <a:pPr algn="just"/>
            <a:endParaRPr lang="en-US" dirty="0"/>
          </a:p>
        </p:txBody>
      </p:sp>
    </p:spTree>
    <p:extLst>
      <p:ext uri="{BB962C8B-B14F-4D97-AF65-F5344CB8AC3E}">
        <p14:creationId xmlns:p14="http://schemas.microsoft.com/office/powerpoint/2010/main" val="2199307351"/>
      </p:ext>
    </p:extLst>
  </p:cSld>
  <p:clrMapOvr>
    <a:masterClrMapping/>
  </p:clrMapOvr>
  <p:transition spd="slow">
    <p:strips dir="ru"/>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838200"/>
            <a:ext cx="10597595" cy="5736336"/>
          </a:xfrm>
        </p:spPr>
        <p:txBody>
          <a:bodyPr>
            <a:normAutofit/>
          </a:bodyPr>
          <a:lstStyle/>
          <a:p>
            <a:pPr lvl="1" algn="just"/>
            <a:r>
              <a:rPr lang="en-US" sz="2800" dirty="0" smtClean="0"/>
              <a:t>Normally, if no complications occurs, patient is discharged within 2-3  weeks of hospitalization. So prepare her for discharge through sharing on:</a:t>
            </a:r>
          </a:p>
          <a:p>
            <a:pPr lvl="1" algn="just">
              <a:buFont typeface="Wingdings" pitchFamily="2" charset="2"/>
              <a:buChar char="Ø"/>
            </a:pPr>
            <a:r>
              <a:rPr lang="en-US" sz="2800" dirty="0" smtClean="0"/>
              <a:t>Compliance with the prescribed drugs and review visit schedules.</a:t>
            </a:r>
          </a:p>
          <a:p>
            <a:pPr lvl="1" algn="just">
              <a:buFont typeface="Wingdings" pitchFamily="2" charset="2"/>
              <a:buChar char="Ø"/>
            </a:pPr>
            <a:r>
              <a:rPr lang="en-US" sz="2800" dirty="0" smtClean="0"/>
              <a:t>To avoid prolonged bed rest  because of relapse chances.</a:t>
            </a:r>
          </a:p>
          <a:p>
            <a:pPr lvl="1" algn="just">
              <a:buFont typeface="Wingdings" pitchFamily="2" charset="2"/>
              <a:buChar char="Ø"/>
            </a:pPr>
            <a:r>
              <a:rPr lang="en-US" sz="2800" dirty="0" smtClean="0"/>
              <a:t>Discourage oestrogen containing contraceptive because they promote thrombosis.</a:t>
            </a:r>
          </a:p>
          <a:p>
            <a:pPr lvl="1" algn="just">
              <a:buFont typeface="Wingdings" pitchFamily="2" charset="2"/>
              <a:buChar char="Ø"/>
            </a:pPr>
            <a:r>
              <a:rPr lang="en-US" sz="2800" dirty="0" smtClean="0"/>
              <a:t>Importance of follow up in the medical clinic, MCH/FP clinic and home visit services prn.</a:t>
            </a:r>
          </a:p>
          <a:p>
            <a:pPr lvl="1" algn="just">
              <a:buNone/>
            </a:pPr>
            <a:r>
              <a:rPr lang="en-US" sz="2800" dirty="0" smtClean="0"/>
              <a:t>=Rest as for any other puerperal client.</a:t>
            </a:r>
          </a:p>
          <a:p>
            <a:pPr algn="just"/>
            <a:endParaRPr lang="en-US" sz="2800" dirty="0"/>
          </a:p>
        </p:txBody>
      </p:sp>
    </p:spTree>
    <p:extLst>
      <p:ext uri="{BB962C8B-B14F-4D97-AF65-F5344CB8AC3E}">
        <p14:creationId xmlns:p14="http://schemas.microsoft.com/office/powerpoint/2010/main" val="1320006866"/>
      </p:ext>
    </p:extLst>
  </p:cSld>
  <p:clrMapOvr>
    <a:masterClrMapping/>
  </p:clrMapOvr>
  <p:transition spd="slow">
    <p:strips dir="ru"/>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685800"/>
            <a:ext cx="10597595" cy="5888736"/>
          </a:xfrm>
        </p:spPr>
        <p:txBody>
          <a:bodyPr>
            <a:normAutofit/>
          </a:bodyPr>
          <a:lstStyle/>
          <a:p>
            <a:pPr>
              <a:buNone/>
            </a:pPr>
            <a:r>
              <a:rPr lang="en-US" i="1" dirty="0" smtClean="0"/>
              <a:t>	</a:t>
            </a:r>
            <a:r>
              <a:rPr lang="en-US" sz="2800" b="1" dirty="0">
                <a:solidFill>
                  <a:srgbClr val="000099"/>
                </a:solidFill>
              </a:rPr>
              <a:t>PROGNOSIS</a:t>
            </a:r>
          </a:p>
          <a:p>
            <a:pPr lvl="0"/>
            <a:r>
              <a:rPr lang="en-US" sz="2800" dirty="0"/>
              <a:t>Very good- where early diagnosis is made, followed by proper management. </a:t>
            </a:r>
          </a:p>
          <a:p>
            <a:pPr lvl="0"/>
            <a:r>
              <a:rPr lang="en-US" sz="2800" dirty="0"/>
              <a:t>Fatal – if complications have already occurred by the time diagnosis and proper management is sought.</a:t>
            </a:r>
          </a:p>
          <a:p>
            <a:pPr>
              <a:buNone/>
            </a:pPr>
            <a:r>
              <a:rPr lang="en-US" sz="2800" i="1" dirty="0"/>
              <a:t>	</a:t>
            </a:r>
            <a:r>
              <a:rPr lang="en-US" sz="2800" b="1" dirty="0">
                <a:solidFill>
                  <a:srgbClr val="000099"/>
                </a:solidFill>
              </a:rPr>
              <a:t>COMPLICATIONS</a:t>
            </a:r>
          </a:p>
          <a:p>
            <a:pPr lvl="0"/>
            <a:r>
              <a:rPr lang="en-US" sz="2800" dirty="0"/>
              <a:t>Pulmonary embolism ; because of detachment of the clots hence blocks pulmonary blood vessels (pulmonary vasculature).</a:t>
            </a:r>
          </a:p>
          <a:p>
            <a:pPr lvl="0">
              <a:buNone/>
            </a:pPr>
            <a:r>
              <a:rPr lang="en-US" sz="2800" dirty="0"/>
              <a:t>	- It may be either small or major embolism. </a:t>
            </a:r>
          </a:p>
          <a:p>
            <a:pPr lvl="0"/>
            <a:endParaRPr lang="en-US" dirty="0" smtClean="0"/>
          </a:p>
          <a:p>
            <a:endParaRPr lang="en-US" dirty="0"/>
          </a:p>
        </p:txBody>
      </p:sp>
    </p:spTree>
    <p:extLst>
      <p:ext uri="{BB962C8B-B14F-4D97-AF65-F5344CB8AC3E}">
        <p14:creationId xmlns:p14="http://schemas.microsoft.com/office/powerpoint/2010/main" val="105066467"/>
      </p:ext>
    </p:extLst>
  </p:cSld>
  <p:clrMapOvr>
    <a:masterClrMapping/>
  </p:clrMapOvr>
  <p:transition spd="slow">
    <p:strips dir="ru"/>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2" y="533400"/>
            <a:ext cx="10411672" cy="6041136"/>
          </a:xfrm>
        </p:spPr>
        <p:txBody>
          <a:bodyPr>
            <a:normAutofit/>
          </a:bodyPr>
          <a:lstStyle/>
          <a:p>
            <a:pPr lvl="0">
              <a:buFont typeface="Wingdings" pitchFamily="2" charset="2"/>
              <a:buChar char="q"/>
            </a:pPr>
            <a:r>
              <a:rPr lang="en-US" sz="2900" dirty="0"/>
              <a:t>Clinical features (minor) include:</a:t>
            </a:r>
          </a:p>
          <a:p>
            <a:pPr>
              <a:buFont typeface="Wingdings" pitchFamily="2" charset="2"/>
              <a:buChar char="Ø"/>
            </a:pPr>
            <a:r>
              <a:rPr lang="en-US" sz="2900" dirty="0"/>
              <a:t>Chest pain.</a:t>
            </a:r>
          </a:p>
          <a:p>
            <a:pPr>
              <a:buFont typeface="Wingdings" pitchFamily="2" charset="2"/>
              <a:buChar char="Ø"/>
            </a:pPr>
            <a:r>
              <a:rPr lang="en-US" sz="2900" dirty="0"/>
              <a:t>Difficult in breathing accompanied by productive cough leading to slight haemoptysis.</a:t>
            </a:r>
          </a:p>
          <a:p>
            <a:pPr>
              <a:buFont typeface="Wingdings" pitchFamily="2" charset="2"/>
              <a:buChar char="Ø"/>
            </a:pPr>
            <a:r>
              <a:rPr lang="en-US" sz="2900" dirty="0"/>
              <a:t>Pyrexia and tachycardia.</a:t>
            </a:r>
          </a:p>
          <a:p>
            <a:pPr>
              <a:buFont typeface="Wingdings" pitchFamily="2" charset="2"/>
              <a:buChar char="q"/>
            </a:pPr>
            <a:r>
              <a:rPr lang="en-US" sz="2900" dirty="0"/>
              <a:t>Clinical features (major) include:</a:t>
            </a:r>
          </a:p>
          <a:p>
            <a:pPr lvl="0">
              <a:buFont typeface="Wingdings" pitchFamily="2" charset="2"/>
              <a:buChar char="Ø"/>
            </a:pPr>
            <a:r>
              <a:rPr lang="en-US" sz="2900" dirty="0"/>
              <a:t>Sudden and acute chest pain due to severe ischaemia.</a:t>
            </a:r>
          </a:p>
          <a:p>
            <a:pPr lvl="0">
              <a:buFont typeface="Wingdings" pitchFamily="2" charset="2"/>
              <a:buChar char="Ø"/>
            </a:pPr>
            <a:r>
              <a:rPr lang="en-US" sz="2900" dirty="0"/>
              <a:t>Dyspnoea and severe cyanosis of sudden onset.</a:t>
            </a:r>
          </a:p>
          <a:p>
            <a:pPr lvl="0">
              <a:buFont typeface="Wingdings" pitchFamily="2" charset="2"/>
              <a:buChar char="Ø"/>
            </a:pPr>
            <a:r>
              <a:rPr lang="en-US" sz="2900" dirty="0"/>
              <a:t>Hypotension, pyrexia, tachycardia initially and later brachycardia.</a:t>
            </a:r>
          </a:p>
          <a:p>
            <a:pPr>
              <a:buFont typeface="Wingdings" pitchFamily="2" charset="2"/>
              <a:buChar char="Ø"/>
            </a:pPr>
            <a:endParaRPr lang="en-US" dirty="0"/>
          </a:p>
        </p:txBody>
      </p:sp>
    </p:spTree>
    <p:extLst>
      <p:ext uri="{BB962C8B-B14F-4D97-AF65-F5344CB8AC3E}">
        <p14:creationId xmlns:p14="http://schemas.microsoft.com/office/powerpoint/2010/main" val="2712715243"/>
      </p:ext>
    </p:extLst>
  </p:cSld>
  <p:clrMapOvr>
    <a:masterClrMapping/>
  </p:clrMapOvr>
  <p:transition spd="slow">
    <p:strips dir="ru"/>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914400"/>
            <a:ext cx="10597595" cy="5660136"/>
          </a:xfrm>
        </p:spPr>
        <p:txBody>
          <a:bodyPr>
            <a:normAutofit/>
          </a:bodyPr>
          <a:lstStyle/>
          <a:p>
            <a:pPr lvl="0">
              <a:buFont typeface="Wingdings" pitchFamily="2" charset="2"/>
              <a:buChar char="Ø"/>
            </a:pPr>
            <a:r>
              <a:rPr lang="en-US" sz="2800" dirty="0"/>
              <a:t>Marked distress accompanied by sudden collapse (shock) .</a:t>
            </a:r>
          </a:p>
          <a:p>
            <a:pPr lvl="0">
              <a:buFont typeface="Wingdings" pitchFamily="2" charset="2"/>
              <a:buChar char="Ø"/>
            </a:pPr>
            <a:r>
              <a:rPr lang="en-US" sz="2800" dirty="0"/>
              <a:t>Respiratory failure.  </a:t>
            </a:r>
          </a:p>
          <a:p>
            <a:pPr lvl="0">
              <a:buFont typeface="Wingdings" pitchFamily="2" charset="2"/>
              <a:buChar char="Ø"/>
            </a:pPr>
            <a:r>
              <a:rPr lang="en-US" sz="2800" dirty="0"/>
              <a:t>Cardiac arrest.</a:t>
            </a:r>
          </a:p>
          <a:p>
            <a:pPr lvl="0"/>
            <a:r>
              <a:rPr lang="en-US" sz="2800" dirty="0"/>
              <a:t>Secondary postpartum haemorrhage as a side effect of anticoagulant therapy.</a:t>
            </a:r>
          </a:p>
          <a:p>
            <a:pPr lvl="0"/>
            <a:r>
              <a:rPr lang="en-US" sz="2800" dirty="0"/>
              <a:t>Haematoma formation either in the pelvis or in the vulva due to adverse effect of anticoagulant therapy.</a:t>
            </a:r>
          </a:p>
          <a:p>
            <a:pPr lvl="0">
              <a:buNone/>
            </a:pPr>
            <a:r>
              <a:rPr lang="en-US" sz="2800" dirty="0"/>
              <a:t>	- If mismanaged leads to abscess formation</a:t>
            </a:r>
            <a:r>
              <a:rPr lang="en-US" dirty="0" smtClean="0"/>
              <a:t>.</a:t>
            </a:r>
          </a:p>
          <a:p>
            <a:endParaRPr lang="en-US" dirty="0"/>
          </a:p>
        </p:txBody>
      </p:sp>
    </p:spTree>
    <p:extLst>
      <p:ext uri="{BB962C8B-B14F-4D97-AF65-F5344CB8AC3E}">
        <p14:creationId xmlns:p14="http://schemas.microsoft.com/office/powerpoint/2010/main" val="4249752174"/>
      </p:ext>
    </p:extLst>
  </p:cSld>
  <p:clrMapOvr>
    <a:masterClrMapping/>
  </p:clrMapOvr>
  <p:transition spd="slow">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0"/>
            <a:ext cx="10039827" cy="990600"/>
          </a:xfrm>
        </p:spPr>
        <p:txBody>
          <a:bodyPr/>
          <a:lstStyle/>
          <a:p>
            <a:pPr algn="ctr"/>
            <a:r>
              <a:rPr lang="en-US" b="1" dirty="0" smtClean="0">
                <a:solidFill>
                  <a:srgbClr val="0000CC"/>
                </a:solidFill>
                <a:latin typeface="AR CENA" panose="02000000000000000000" pitchFamily="2" charset="0"/>
              </a:rPr>
              <a:t>PUERPERAL PSYCHOSIS</a:t>
            </a:r>
            <a:endParaRPr lang="en-US" b="1" dirty="0">
              <a:solidFill>
                <a:srgbClr val="0000CC"/>
              </a:solidFill>
              <a:latin typeface="AR CENA" panose="02000000000000000000" pitchFamily="2" charset="0"/>
            </a:endParaRPr>
          </a:p>
        </p:txBody>
      </p:sp>
      <p:sp>
        <p:nvSpPr>
          <p:cNvPr id="4" name="Content Placeholder 2"/>
          <p:cNvSpPr>
            <a:spLocks noGrp="1"/>
          </p:cNvSpPr>
          <p:nvPr>
            <p:ph idx="1"/>
          </p:nvPr>
        </p:nvSpPr>
        <p:spPr>
          <a:xfrm>
            <a:off x="371061" y="981636"/>
            <a:ext cx="11290851" cy="5342965"/>
          </a:xfrm>
        </p:spPr>
        <p:txBody>
          <a:bodyPr>
            <a:normAutofit/>
          </a:bodyPr>
          <a:lstStyle/>
          <a:p>
            <a:pPr algn="just">
              <a:buNone/>
            </a:pPr>
            <a:r>
              <a:rPr lang="en-US" i="1" dirty="0" smtClean="0">
                <a:latin typeface="+mj-lt"/>
              </a:rPr>
              <a:t>	</a:t>
            </a:r>
            <a:r>
              <a:rPr lang="en-US" sz="3200" b="1" i="1" dirty="0">
                <a:latin typeface="+mj-lt"/>
              </a:rPr>
              <a:t>DESCRIPTION</a:t>
            </a:r>
          </a:p>
          <a:p>
            <a:pPr algn="just"/>
            <a:r>
              <a:rPr lang="en-US" sz="3200" dirty="0">
                <a:latin typeface="+mj-lt"/>
              </a:rPr>
              <a:t>It’s an affective disorder of sudden onset, common during the first 2 weeks post-partumly. Specifically, first week onset is the commonest as from the 3</a:t>
            </a:r>
            <a:r>
              <a:rPr lang="en-US" sz="3200" baseline="30000" dirty="0">
                <a:latin typeface="+mj-lt"/>
              </a:rPr>
              <a:t>rd</a:t>
            </a:r>
            <a:r>
              <a:rPr lang="en-US" sz="3200" dirty="0">
                <a:latin typeface="+mj-lt"/>
              </a:rPr>
              <a:t> day postpartum. </a:t>
            </a:r>
          </a:p>
          <a:p>
            <a:pPr algn="just"/>
            <a:r>
              <a:rPr lang="en-US" sz="3200" dirty="0">
                <a:latin typeface="+mj-lt"/>
              </a:rPr>
              <a:t>Most of them  suffer personality disorganization(</a:t>
            </a:r>
            <a:r>
              <a:rPr lang="en-US" sz="3200" dirty="0" err="1">
                <a:latin typeface="+mj-lt"/>
              </a:rPr>
              <a:t>schizo</a:t>
            </a:r>
            <a:r>
              <a:rPr lang="en-US" sz="3200" dirty="0">
                <a:latin typeface="+mj-lt"/>
              </a:rPr>
              <a:t>-affective) psychosis in which 1/3 have mania while 2/3 have depression.</a:t>
            </a:r>
          </a:p>
          <a:p>
            <a:pPr algn="just">
              <a:buNone/>
            </a:pPr>
            <a:r>
              <a:rPr lang="en-US" sz="3200" dirty="0">
                <a:latin typeface="+mj-lt"/>
              </a:rPr>
              <a:t>	</a:t>
            </a:r>
            <a:r>
              <a:rPr lang="en-US" sz="3200" b="1" dirty="0">
                <a:latin typeface="+mj-lt"/>
              </a:rPr>
              <a:t>NB</a:t>
            </a:r>
            <a:r>
              <a:rPr lang="en-US" sz="3200" dirty="0">
                <a:latin typeface="+mj-lt"/>
              </a:rPr>
              <a:t>: Exact cause of Puerperal psychosis is unknown but there are several risk factors which are thought to predispose to the condition</a:t>
            </a:r>
          </a:p>
          <a:p>
            <a:pPr algn="just"/>
            <a:endParaRPr lang="en-US" dirty="0">
              <a:latin typeface="+mj-lt"/>
            </a:endParaRPr>
          </a:p>
        </p:txBody>
      </p:sp>
    </p:spTree>
    <p:extLst>
      <p:ext uri="{BB962C8B-B14F-4D97-AF65-F5344CB8AC3E}">
        <p14:creationId xmlns:p14="http://schemas.microsoft.com/office/powerpoint/2010/main" val="37415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990600"/>
            <a:ext cx="10039827" cy="5583936"/>
          </a:xfrm>
        </p:spPr>
        <p:txBody>
          <a:bodyPr>
            <a:normAutofit/>
          </a:bodyPr>
          <a:lstStyle/>
          <a:p>
            <a:pPr lvl="0"/>
            <a:r>
              <a:rPr lang="en-US" sz="3200" dirty="0"/>
              <a:t>Moist gangrene, characterized by inflammation and decay changes because of poor arterial supply and venous drainage leading to cellulitis.</a:t>
            </a:r>
          </a:p>
          <a:p>
            <a:pPr>
              <a:buNone/>
            </a:pPr>
            <a:endParaRPr lang="en-US" sz="3200" dirty="0"/>
          </a:p>
          <a:p>
            <a:pPr>
              <a:buNone/>
            </a:pPr>
            <a:r>
              <a:rPr lang="en-US" sz="3200" dirty="0"/>
              <a:t>	</a:t>
            </a:r>
            <a:r>
              <a:rPr lang="en-US" sz="3200" dirty="0">
                <a:solidFill>
                  <a:srgbClr val="FF0000"/>
                </a:solidFill>
              </a:rPr>
              <a:t>ASSIGNMENT</a:t>
            </a:r>
            <a:r>
              <a:rPr lang="en-US" sz="3200" dirty="0"/>
              <a:t>:-  Preventive measures.</a:t>
            </a:r>
          </a:p>
          <a:p>
            <a:pPr>
              <a:buNone/>
            </a:pPr>
            <a:endParaRPr lang="en-US" dirty="0" smtClean="0"/>
          </a:p>
          <a:p>
            <a:pPr>
              <a:buNone/>
            </a:pPr>
            <a:r>
              <a:rPr lang="en-US" dirty="0" smtClean="0"/>
              <a:t>			</a:t>
            </a:r>
            <a:endParaRPr lang="en-US" dirty="0"/>
          </a:p>
        </p:txBody>
      </p:sp>
      <p:sp>
        <p:nvSpPr>
          <p:cNvPr id="4" name="Horizontal Scroll 3"/>
          <p:cNvSpPr/>
          <p:nvPr/>
        </p:nvSpPr>
        <p:spPr>
          <a:xfrm>
            <a:off x="3586044" y="4800600"/>
            <a:ext cx="3811416" cy="1295400"/>
          </a:xfrm>
          <a:prstGeom prst="horizontalScroll">
            <a:avLst/>
          </a:prstGeom>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FFC000"/>
                </a:solidFill>
              </a:rPr>
              <a:t>END</a:t>
            </a:r>
          </a:p>
        </p:txBody>
      </p:sp>
    </p:spTree>
    <p:extLst>
      <p:ext uri="{BB962C8B-B14F-4D97-AF65-F5344CB8AC3E}">
        <p14:creationId xmlns:p14="http://schemas.microsoft.com/office/powerpoint/2010/main" val="1521060113"/>
      </p:ext>
    </p:extLst>
  </p:cSld>
  <p:clrMapOvr>
    <a:masterClrMapping/>
  </p:clrMapOvr>
  <p:transition spd="slow">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533400"/>
            <a:ext cx="10597595" cy="6041136"/>
          </a:xfrm>
        </p:spPr>
        <p:txBody>
          <a:bodyPr>
            <a:normAutofit/>
          </a:bodyPr>
          <a:lstStyle/>
          <a:p>
            <a:pPr algn="just">
              <a:buNone/>
            </a:pPr>
            <a:r>
              <a:rPr lang="en-US" sz="3200" i="1" dirty="0">
                <a:latin typeface="+mj-lt"/>
              </a:rPr>
              <a:t>	</a:t>
            </a:r>
            <a:r>
              <a:rPr lang="en-US" sz="3200" b="1" i="1" dirty="0">
                <a:latin typeface="+mj-lt"/>
              </a:rPr>
              <a:t>PREDISPOSING FACTORS</a:t>
            </a:r>
          </a:p>
          <a:p>
            <a:pPr lvl="0" algn="just"/>
            <a:r>
              <a:rPr lang="en-US" sz="3200" dirty="0">
                <a:latin typeface="+mj-lt"/>
              </a:rPr>
              <a:t>Personal history of a mental disorder e.g..  schizophrenia or any other. The experiences of pregnancy, labour and delivery triggers  it.</a:t>
            </a:r>
          </a:p>
          <a:p>
            <a:pPr lvl="0" algn="just"/>
            <a:r>
              <a:rPr lang="en-US" sz="3200" dirty="0">
                <a:latin typeface="+mj-lt"/>
              </a:rPr>
              <a:t>First class degree family history of a psychiatry disorder i.e.. either in a parent or siblings because of genetical link</a:t>
            </a:r>
          </a:p>
          <a:p>
            <a:pPr lvl="0" algn="just"/>
            <a:r>
              <a:rPr lang="en-US" sz="3200" dirty="0">
                <a:latin typeface="+mj-lt"/>
              </a:rPr>
              <a:t>Psychosocial adversities, in which pregnancy is unwanted, perhaps due to incest, taboo child, abusive relationship, financial constrains, career /studies.</a:t>
            </a:r>
          </a:p>
          <a:p>
            <a:pPr algn="just"/>
            <a:endParaRPr lang="en-US" sz="3200" dirty="0">
              <a:latin typeface="+mj-lt"/>
            </a:endParaRPr>
          </a:p>
        </p:txBody>
      </p:sp>
    </p:spTree>
    <p:extLst>
      <p:ext uri="{BB962C8B-B14F-4D97-AF65-F5344CB8AC3E}">
        <p14:creationId xmlns:p14="http://schemas.microsoft.com/office/powerpoint/2010/main" val="91724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10353914" cy="5660136"/>
          </a:xfrm>
        </p:spPr>
        <p:txBody>
          <a:bodyPr>
            <a:normAutofit/>
          </a:bodyPr>
          <a:lstStyle/>
          <a:p>
            <a:pPr lvl="0" algn="just"/>
            <a:r>
              <a:rPr lang="en-US" sz="3200" dirty="0">
                <a:latin typeface="+mj-lt"/>
              </a:rPr>
              <a:t>Bad obstetrical experience in terms of difficulty in delivery, stillbirth, neonatal death, congenital malformations, premature/sick baby, mostly accompanied by primary infertility=child is precious.</a:t>
            </a:r>
          </a:p>
          <a:p>
            <a:pPr lvl="0" algn="just"/>
            <a:r>
              <a:rPr lang="en-US" sz="3200" dirty="0">
                <a:latin typeface="+mj-lt"/>
              </a:rPr>
              <a:t>Infections leading to behavior/mood disorders  e.g. . cerebral malaria.</a:t>
            </a:r>
          </a:p>
          <a:p>
            <a:pPr algn="just">
              <a:buNone/>
            </a:pPr>
            <a:r>
              <a:rPr lang="en-US" sz="3200" i="1" dirty="0">
                <a:latin typeface="+mj-lt"/>
              </a:rPr>
              <a:t>	</a:t>
            </a:r>
            <a:endParaRPr lang="en-US" sz="3200" dirty="0">
              <a:latin typeface="+mj-lt"/>
            </a:endParaRPr>
          </a:p>
        </p:txBody>
      </p:sp>
    </p:spTree>
    <p:extLst>
      <p:ext uri="{BB962C8B-B14F-4D97-AF65-F5344CB8AC3E}">
        <p14:creationId xmlns:p14="http://schemas.microsoft.com/office/powerpoint/2010/main" val="906177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0"/>
            <a:ext cx="10039827" cy="1143000"/>
          </a:xfrm>
        </p:spPr>
        <p:txBody>
          <a:bodyPr/>
          <a:lstStyle/>
          <a:p>
            <a:pPr algn="ctr"/>
            <a:r>
              <a:rPr lang="en-US" b="1" dirty="0" smtClean="0">
                <a:solidFill>
                  <a:srgbClr val="FF0000"/>
                </a:solidFill>
                <a:latin typeface="Aharoni" panose="02010803020104030203" pitchFamily="2" charset="-79"/>
                <a:cs typeface="Aharoni" panose="02010803020104030203" pitchFamily="2" charset="-79"/>
              </a:rPr>
              <a:t>Note!</a:t>
            </a:r>
            <a:endParaRPr lang="en-US" b="1" dirty="0">
              <a:solidFill>
                <a:srgbClr val="FF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762001" y="1066800"/>
            <a:ext cx="10667999" cy="5715000"/>
          </a:xfrm>
        </p:spPr>
        <p:txBody>
          <a:bodyPr>
            <a:normAutofit/>
          </a:bodyPr>
          <a:lstStyle/>
          <a:p>
            <a:pPr algn="just"/>
            <a:r>
              <a:rPr lang="en-US" sz="3200" dirty="0">
                <a:latin typeface="+mj-lt"/>
              </a:rPr>
              <a:t>Post partum psychosis is </a:t>
            </a:r>
            <a:r>
              <a:rPr lang="en-US" sz="3200" b="1" u="sng" dirty="0">
                <a:latin typeface="+mj-lt"/>
              </a:rPr>
              <a:t>NOT</a:t>
            </a:r>
            <a:r>
              <a:rPr lang="en-US" sz="3200" dirty="0">
                <a:latin typeface="+mj-lt"/>
              </a:rPr>
              <a:t> a synonym for post partum blues</a:t>
            </a:r>
          </a:p>
          <a:p>
            <a:pPr algn="just"/>
            <a:r>
              <a:rPr lang="en-US" sz="3200" dirty="0">
                <a:latin typeface="+mj-lt"/>
              </a:rPr>
              <a:t>Post partum blues are considered normal in the post partum period. In fact, &gt;85% of women experience post partum blues following child birth which are characterized by mood changes.</a:t>
            </a:r>
          </a:p>
          <a:p>
            <a:pPr algn="just"/>
            <a:r>
              <a:rPr lang="en-US" sz="3200" dirty="0">
                <a:latin typeface="+mj-lt"/>
              </a:rPr>
              <a:t>Post partum psychosis is a major disorder during puerperium with severe symptoms of psychosis as shown below:</a:t>
            </a:r>
          </a:p>
        </p:txBody>
      </p:sp>
    </p:spTree>
    <p:extLst>
      <p:ext uri="{BB962C8B-B14F-4D97-AF65-F5344CB8AC3E}">
        <p14:creationId xmlns:p14="http://schemas.microsoft.com/office/powerpoint/2010/main" val="212155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88" y="609600"/>
            <a:ext cx="10039827" cy="5715000"/>
          </a:xfrm>
        </p:spPr>
        <p:txBody>
          <a:bodyPr>
            <a:normAutofit/>
          </a:bodyPr>
          <a:lstStyle/>
          <a:p>
            <a:pPr algn="just">
              <a:buNone/>
            </a:pPr>
            <a:r>
              <a:rPr lang="en-US" sz="4000" b="1" u="sng" dirty="0">
                <a:latin typeface="AR CENA" panose="02000000000000000000" pitchFamily="2" charset="0"/>
              </a:rPr>
              <a:t>Clinical features of puerperal psychosis</a:t>
            </a:r>
          </a:p>
          <a:p>
            <a:pPr lvl="0" algn="just"/>
            <a:r>
              <a:rPr lang="en-US" sz="3200" dirty="0"/>
              <a:t>Insomnia and fear for no apparent reason i.e. the baby is calm and she doesn’t have any physical discomfort.</a:t>
            </a:r>
          </a:p>
          <a:p>
            <a:endParaRPr lang="en-US" sz="3200" dirty="0"/>
          </a:p>
        </p:txBody>
      </p:sp>
    </p:spTree>
    <p:extLst>
      <p:ext uri="{BB962C8B-B14F-4D97-AF65-F5344CB8AC3E}">
        <p14:creationId xmlns:p14="http://schemas.microsoft.com/office/powerpoint/2010/main" val="143037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85800"/>
            <a:ext cx="10597595" cy="5888736"/>
          </a:xfrm>
        </p:spPr>
        <p:txBody>
          <a:bodyPr>
            <a:normAutofit/>
          </a:bodyPr>
          <a:lstStyle/>
          <a:p>
            <a:pPr lvl="0" algn="just"/>
            <a:r>
              <a:rPr lang="en-US" sz="3200" dirty="0">
                <a:latin typeface="+mj-lt"/>
              </a:rPr>
              <a:t>Major behavior disturbance, in terms of episodes of mania in which she either talks continuously or is weepy then changes to normal state.</a:t>
            </a:r>
          </a:p>
          <a:p>
            <a:pPr lvl="0" algn="just">
              <a:buFont typeface="Arial" charset="0"/>
              <a:buChar char="•"/>
            </a:pPr>
            <a:r>
              <a:rPr lang="en-US" sz="3200" dirty="0">
                <a:latin typeface="+mj-lt"/>
              </a:rPr>
              <a:t>May state her feeling to anyone of her choice.</a:t>
            </a:r>
          </a:p>
          <a:p>
            <a:pPr lvl="0" algn="just">
              <a:buFont typeface="Arial" charset="0"/>
              <a:buChar char="•"/>
            </a:pPr>
            <a:r>
              <a:rPr lang="en-US" sz="3200" dirty="0">
                <a:latin typeface="+mj-lt"/>
              </a:rPr>
              <a:t>During the acute phase, she has lost touch with reality, demonstrated by purposeless activity.</a:t>
            </a:r>
          </a:p>
          <a:p>
            <a:pPr lvl="0" algn="just"/>
            <a:r>
              <a:rPr lang="en-US" sz="3200" dirty="0">
                <a:latin typeface="+mj-lt"/>
              </a:rPr>
              <a:t>May report of either headache,  tiredness or lack of breast milk in which no action tends to correct any of the complains.</a:t>
            </a:r>
          </a:p>
          <a:p>
            <a:pPr algn="just"/>
            <a:endParaRPr lang="en-US" sz="3200" dirty="0">
              <a:latin typeface="+mj-lt"/>
            </a:endParaRPr>
          </a:p>
        </p:txBody>
      </p:sp>
    </p:spTree>
    <p:extLst>
      <p:ext uri="{BB962C8B-B14F-4D97-AF65-F5344CB8AC3E}">
        <p14:creationId xmlns:p14="http://schemas.microsoft.com/office/powerpoint/2010/main" val="353979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rgbClr val="EE20C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eaLnBrk="1" hangingPunct="1"/>
            <a:r>
              <a:rPr lang="en-US" sz="4800" b="1" dirty="0">
                <a:solidFill>
                  <a:schemeClr val="bg1"/>
                </a:solidFill>
                <a:latin typeface="Arial Black" panose="020B0A04020102020204" pitchFamily="34" charset="0"/>
              </a:rPr>
              <a:t>COURSE </a:t>
            </a:r>
            <a:r>
              <a:rPr lang="en-US" sz="4800" b="1" dirty="0" smtClean="0">
                <a:solidFill>
                  <a:schemeClr val="bg1"/>
                </a:solidFill>
                <a:latin typeface="Arial Black" panose="020B0A04020102020204" pitchFamily="34" charset="0"/>
              </a:rPr>
              <a:t>OUTLINE </a:t>
            </a:r>
            <a:endParaRPr lang="en-US" sz="4800" b="1" dirty="0">
              <a:solidFill>
                <a:schemeClr val="bg1"/>
              </a:solidFill>
              <a:latin typeface="Arial Black" panose="020B0A04020102020204" pitchFamily="34" charset="0"/>
            </a:endParaRPr>
          </a:p>
        </p:txBody>
      </p:sp>
      <p:sp>
        <p:nvSpPr>
          <p:cNvPr id="3075"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a:bodyPr>
          <a:lstStyle/>
          <a:p>
            <a:pPr algn="just" eaLnBrk="1" hangingPunct="1">
              <a:buFont typeface="Wingdings" panose="05000000000000000000" pitchFamily="2" charset="2"/>
              <a:buChar char="q"/>
            </a:pPr>
            <a:r>
              <a:rPr lang="en-US" sz="3200" b="1" dirty="0" smtClean="0"/>
              <a:t>ABNORMAL PUERPERIUM:</a:t>
            </a:r>
          </a:p>
          <a:p>
            <a:pPr lvl="1">
              <a:buFont typeface="Wingdings" panose="05000000000000000000" pitchFamily="2" charset="2"/>
              <a:buChar char="ü"/>
            </a:pPr>
            <a:r>
              <a:rPr lang="en-US" sz="2800" dirty="0" smtClean="0"/>
              <a:t>Breast complications.</a:t>
            </a:r>
          </a:p>
          <a:p>
            <a:pPr lvl="1">
              <a:buFont typeface="Wingdings" panose="05000000000000000000" pitchFamily="2" charset="2"/>
              <a:buChar char="ü"/>
            </a:pPr>
            <a:r>
              <a:rPr lang="en-US" sz="2800" dirty="0" smtClean="0"/>
              <a:t>Puerperal psychosis</a:t>
            </a:r>
          </a:p>
          <a:p>
            <a:pPr lvl="1">
              <a:buFont typeface="Wingdings" panose="05000000000000000000" pitchFamily="2" charset="2"/>
              <a:buChar char="ü"/>
            </a:pPr>
            <a:r>
              <a:rPr lang="en-US" sz="2800" dirty="0" smtClean="0"/>
              <a:t>Post-partum Haemorrhage (PPH)</a:t>
            </a:r>
          </a:p>
          <a:p>
            <a:pPr lvl="1">
              <a:buFont typeface="Wingdings" panose="05000000000000000000" pitchFamily="2" charset="2"/>
              <a:buChar char="ü"/>
            </a:pPr>
            <a:r>
              <a:rPr lang="en-US" sz="2800" dirty="0" smtClean="0"/>
              <a:t>Puerperal pyrexia</a:t>
            </a:r>
          </a:p>
          <a:p>
            <a:pPr lvl="1">
              <a:buFont typeface="Wingdings" panose="05000000000000000000" pitchFamily="2" charset="2"/>
              <a:buChar char="ü"/>
            </a:pPr>
            <a:r>
              <a:rPr lang="en-US" sz="2800" dirty="0" smtClean="0"/>
              <a:t>Puerperal sepsis</a:t>
            </a:r>
          </a:p>
          <a:p>
            <a:pPr lvl="1">
              <a:buFont typeface="Wingdings" panose="05000000000000000000" pitchFamily="2" charset="2"/>
              <a:buChar char="ü"/>
            </a:pPr>
            <a:r>
              <a:rPr lang="en-US" sz="2800" dirty="0" smtClean="0"/>
              <a:t>Deep venous Thrombosis</a:t>
            </a:r>
          </a:p>
          <a:p>
            <a:pPr algn="just" eaLnBrk="1" hangingPunct="1"/>
            <a:endParaRPr lang="en-US" sz="3200" dirty="0" smtClean="0"/>
          </a:p>
        </p:txBody>
      </p:sp>
    </p:spTree>
    <p:extLst>
      <p:ext uri="{BB962C8B-B14F-4D97-AF65-F5344CB8AC3E}">
        <p14:creationId xmlns:p14="http://schemas.microsoft.com/office/powerpoint/2010/main" val="1549872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2" y="533400"/>
            <a:ext cx="10690556" cy="6041136"/>
          </a:xfrm>
        </p:spPr>
        <p:txBody>
          <a:bodyPr>
            <a:normAutofit/>
          </a:bodyPr>
          <a:lstStyle/>
          <a:p>
            <a:pPr lvl="0" algn="just"/>
            <a:r>
              <a:rPr lang="en-US" sz="3000" dirty="0"/>
              <a:t>Restlessness &amp; agitation or elated and gradiose for no apparent reason.</a:t>
            </a:r>
          </a:p>
          <a:p>
            <a:pPr lvl="0" algn="just"/>
            <a:r>
              <a:rPr lang="en-US" sz="3000" dirty="0"/>
              <a:t>Personal neglect of basic needs eg hygiene , nutrition, grooming due to impairment of concentration.</a:t>
            </a:r>
          </a:p>
          <a:p>
            <a:pPr lvl="0" algn="just"/>
            <a:r>
              <a:rPr lang="en-US" sz="3000" dirty="0"/>
              <a:t>Baseless suspicion and fear ( paranoidal behavior) hence resistive, likely to escape &amp; difficulty to reasure.</a:t>
            </a:r>
          </a:p>
          <a:p>
            <a:pPr lvl="0" algn="just"/>
            <a:r>
              <a:rPr lang="en-US" sz="3000" dirty="0"/>
              <a:t>Hallucinations and morbid delusional thoughts. The former may be auditory or visual in nature. This leads to violence to baby and other people.</a:t>
            </a:r>
          </a:p>
          <a:p>
            <a:pPr algn="just"/>
            <a:endParaRPr lang="en-US" dirty="0"/>
          </a:p>
        </p:txBody>
      </p:sp>
    </p:spTree>
    <p:extLst>
      <p:ext uri="{BB962C8B-B14F-4D97-AF65-F5344CB8AC3E}">
        <p14:creationId xmlns:p14="http://schemas.microsoft.com/office/powerpoint/2010/main" val="3663522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914400"/>
            <a:ext cx="10597595" cy="5660136"/>
          </a:xfrm>
        </p:spPr>
        <p:txBody>
          <a:bodyPr>
            <a:normAutofit/>
          </a:bodyPr>
          <a:lstStyle/>
          <a:p>
            <a:pPr lvl="0" algn="just"/>
            <a:r>
              <a:rPr lang="en-US" sz="3200" dirty="0"/>
              <a:t>Either disinterested towards the infant where she verbalizes or acts abnormal slowly for normal chores ,may plan for infanticide or is obsessed with her baby such that she cannot entrust it to anyone irrespective of the duration.</a:t>
            </a:r>
          </a:p>
          <a:p>
            <a:pPr lvl="0" algn="just"/>
            <a:r>
              <a:rPr lang="en-US" sz="3200" dirty="0"/>
              <a:t>Confusion and profound depressive mood in which she finally becomes withdrawn and reserved.</a:t>
            </a:r>
          </a:p>
          <a:p>
            <a:pPr algn="just"/>
            <a:endParaRPr lang="en-US" sz="3200" dirty="0"/>
          </a:p>
        </p:txBody>
      </p:sp>
    </p:spTree>
    <p:extLst>
      <p:ext uri="{BB962C8B-B14F-4D97-AF65-F5344CB8AC3E}">
        <p14:creationId xmlns:p14="http://schemas.microsoft.com/office/powerpoint/2010/main" val="3503722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533400"/>
            <a:ext cx="10318711" cy="6041136"/>
          </a:xfrm>
        </p:spPr>
        <p:txBody>
          <a:bodyPr>
            <a:normAutofit/>
          </a:bodyPr>
          <a:lstStyle/>
          <a:p>
            <a:pPr algn="just">
              <a:buNone/>
            </a:pPr>
            <a:r>
              <a:rPr lang="en-US" sz="3200" i="1" dirty="0">
                <a:latin typeface="+mj-lt"/>
              </a:rPr>
              <a:t>	</a:t>
            </a:r>
            <a:r>
              <a:rPr lang="en-US" sz="3200" b="1" u="sng" dirty="0">
                <a:latin typeface="+mj-lt"/>
              </a:rPr>
              <a:t>SPECIFIC MANAGEMENT</a:t>
            </a:r>
          </a:p>
          <a:p>
            <a:pPr lvl="0" algn="just"/>
            <a:r>
              <a:rPr lang="en-US" sz="3200" dirty="0">
                <a:latin typeface="+mj-lt"/>
              </a:rPr>
              <a:t>Inform the doctor as soon as the condition is suspected.</a:t>
            </a:r>
          </a:p>
          <a:p>
            <a:pPr lvl="0" algn="just"/>
            <a:r>
              <a:rPr lang="en-US" sz="3200" dirty="0">
                <a:latin typeface="+mj-lt"/>
              </a:rPr>
              <a:t>Ensure safety of the patient, her baby and others.</a:t>
            </a:r>
          </a:p>
          <a:p>
            <a:pPr lvl="0" algn="just"/>
            <a:r>
              <a:rPr lang="en-US" sz="3200" dirty="0">
                <a:latin typeface="+mj-lt"/>
              </a:rPr>
              <a:t>Nurse in a single room with a nurse in attendance in the postnatal ward.</a:t>
            </a:r>
          </a:p>
          <a:p>
            <a:pPr lvl="0" algn="just"/>
            <a:r>
              <a:rPr lang="en-US" sz="3200" dirty="0">
                <a:latin typeface="+mj-lt"/>
              </a:rPr>
              <a:t>Provide adequate security due to the tendency to abscond.</a:t>
            </a:r>
          </a:p>
          <a:p>
            <a:pPr lvl="0" algn="just"/>
            <a:r>
              <a:rPr lang="en-US" sz="3200" dirty="0">
                <a:latin typeface="+mj-lt"/>
              </a:rPr>
              <a:t>Heavily sedate i.e.. if violent using neuroleptic (antipsychotic) e.g.. largactil (chlorpromazine) dose 100-200mg intramuscularly stat in order to gain some control.</a:t>
            </a:r>
          </a:p>
          <a:p>
            <a:pPr algn="just"/>
            <a:endParaRPr lang="en-US" sz="3200" dirty="0">
              <a:latin typeface="+mj-lt"/>
            </a:endParaRPr>
          </a:p>
        </p:txBody>
      </p:sp>
    </p:spTree>
    <p:extLst>
      <p:ext uri="{BB962C8B-B14F-4D97-AF65-F5344CB8AC3E}">
        <p14:creationId xmlns:p14="http://schemas.microsoft.com/office/powerpoint/2010/main" val="3446292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242" y="457200"/>
            <a:ext cx="10411672" cy="6117336"/>
          </a:xfrm>
        </p:spPr>
        <p:txBody>
          <a:bodyPr>
            <a:normAutofit lnSpcReduction="10000"/>
          </a:bodyPr>
          <a:lstStyle/>
          <a:p>
            <a:pPr lvl="0" algn="just"/>
            <a:r>
              <a:rPr lang="en-US" sz="3100" dirty="0">
                <a:latin typeface="+mj-lt"/>
              </a:rPr>
              <a:t>Consult a psychiatrist who visits patient and prescribes drugs:</a:t>
            </a:r>
          </a:p>
          <a:p>
            <a:pPr lvl="0" algn="just"/>
            <a:r>
              <a:rPr lang="en-US" sz="3100" dirty="0">
                <a:latin typeface="+mj-lt"/>
              </a:rPr>
              <a:t>Eg.  Neuroleptics-either Largactil orally 100mg every 8hrly or 12 hrly but watch out for side effects.</a:t>
            </a:r>
          </a:p>
          <a:p>
            <a:pPr lvl="0" algn="just">
              <a:buFont typeface="Arial" pitchFamily="34" charset="0"/>
              <a:buChar char="•"/>
            </a:pPr>
            <a:r>
              <a:rPr lang="en-US" sz="3100" dirty="0">
                <a:latin typeface="+mj-lt"/>
              </a:rPr>
              <a:t> Given together with Artane (procylidine ) 10 mg BD,to counteract parkinisonism features such as oculogyric crisis hence abnormal movement eyeball.</a:t>
            </a:r>
          </a:p>
          <a:p>
            <a:pPr lvl="0" algn="just">
              <a:buFont typeface="Arial" pitchFamily="34" charset="0"/>
              <a:buChar char="•"/>
            </a:pPr>
            <a:r>
              <a:rPr lang="en-US" sz="3100" dirty="0">
                <a:latin typeface="+mj-lt"/>
              </a:rPr>
              <a:t> Acute dystonias may also occur as an unwanted effect of largactil its characterized by severe spasms of the tongue face and neck muscles and back/opisthotonous. </a:t>
            </a:r>
          </a:p>
          <a:p>
            <a:pPr algn="just"/>
            <a:r>
              <a:rPr lang="en-US" sz="3100" dirty="0">
                <a:latin typeface="+mj-lt"/>
              </a:rPr>
              <a:t>Alternatinatively, haldol( haloperidol), dose 5-10 mg TDS or BD.</a:t>
            </a:r>
          </a:p>
          <a:p>
            <a:pPr algn="just">
              <a:buFont typeface="Arial" pitchFamily="34" charset="0"/>
              <a:buChar char="•"/>
            </a:pPr>
            <a:r>
              <a:rPr lang="en-US" sz="3100" dirty="0">
                <a:latin typeface="+mj-lt"/>
              </a:rPr>
              <a:t>Generally other than the  sedative effects, neuroleptic also reduces perplexity, distress and fear. </a:t>
            </a:r>
          </a:p>
          <a:p>
            <a:pPr algn="just"/>
            <a:endParaRPr lang="en-US" dirty="0">
              <a:latin typeface="+mj-lt"/>
            </a:endParaRPr>
          </a:p>
        </p:txBody>
      </p:sp>
    </p:spTree>
    <p:extLst>
      <p:ext uri="{BB962C8B-B14F-4D97-AF65-F5344CB8AC3E}">
        <p14:creationId xmlns:p14="http://schemas.microsoft.com/office/powerpoint/2010/main" val="721105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914400"/>
            <a:ext cx="10597595" cy="5660136"/>
          </a:xfrm>
        </p:spPr>
        <p:txBody>
          <a:bodyPr>
            <a:normAutofit/>
          </a:bodyPr>
          <a:lstStyle/>
          <a:p>
            <a:pPr algn="just">
              <a:buFont typeface="Arial" pitchFamily="34" charset="0"/>
              <a:buChar char="•"/>
            </a:pPr>
            <a:r>
              <a:rPr lang="en-US" sz="3200" dirty="0"/>
              <a:t>Within 2 days, they should make some positivie impacts on hallucinations and delusions.</a:t>
            </a:r>
          </a:p>
          <a:p>
            <a:pPr lvl="0" algn="just"/>
            <a:r>
              <a:rPr lang="en-US" sz="3200" dirty="0"/>
              <a:t>For acute episodes of mania, lithium carbonate is highly recommended at a dose ranging between 250-400mg 8 hourly. Also recommend prophylactically for recurrent maniac-depressive illness.</a:t>
            </a:r>
          </a:p>
          <a:p>
            <a:pPr algn="just"/>
            <a:r>
              <a:rPr lang="en-US" sz="3200" dirty="0"/>
              <a:t>NB. Contraindicated in breastfeeding so the act should be withheld since it’s secreted in breast milk.</a:t>
            </a:r>
          </a:p>
          <a:p>
            <a:pPr algn="just"/>
            <a:endParaRPr lang="en-US" sz="3200" dirty="0"/>
          </a:p>
        </p:txBody>
      </p:sp>
    </p:spTree>
    <p:extLst>
      <p:ext uri="{BB962C8B-B14F-4D97-AF65-F5344CB8AC3E}">
        <p14:creationId xmlns:p14="http://schemas.microsoft.com/office/powerpoint/2010/main" val="427343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20" y="1066800"/>
            <a:ext cx="10597595" cy="5507736"/>
          </a:xfrm>
        </p:spPr>
        <p:txBody>
          <a:bodyPr>
            <a:noAutofit/>
          </a:bodyPr>
          <a:lstStyle/>
          <a:p>
            <a:pPr lvl="0" algn="just"/>
            <a:r>
              <a:rPr lang="en-US" sz="3200" dirty="0"/>
              <a:t>For severe depression, electroconvulsive therapy(ECT) is highly recommended because patient is at the verge of suicide. </a:t>
            </a:r>
          </a:p>
          <a:p>
            <a:pPr lvl="0" algn="just"/>
            <a:r>
              <a:rPr lang="en-US" sz="3200" dirty="0"/>
              <a:t>It’s so because theurapetic effect of antidepressants takes about 2 weeks to occur otherwise they are important in maintaining the recovery phase after ECT has been terminated. The medication continues for 6 months to prevent relapse.</a:t>
            </a:r>
          </a:p>
          <a:p>
            <a:pPr algn="just"/>
            <a:r>
              <a:rPr lang="en-US" sz="3200" dirty="0"/>
              <a:t>Investigate PRN for presence of a  predisposing factor related to physical illness. Then treat with high doses of appropriate antibiotics.</a:t>
            </a:r>
          </a:p>
        </p:txBody>
      </p:sp>
    </p:spTree>
    <p:extLst>
      <p:ext uri="{BB962C8B-B14F-4D97-AF65-F5344CB8AC3E}">
        <p14:creationId xmlns:p14="http://schemas.microsoft.com/office/powerpoint/2010/main" val="4087733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1143000"/>
            <a:ext cx="10318711" cy="5431536"/>
          </a:xfrm>
        </p:spPr>
        <p:txBody>
          <a:bodyPr>
            <a:normAutofit fontScale="62500" lnSpcReduction="20000"/>
          </a:bodyPr>
          <a:lstStyle/>
          <a:p>
            <a:pPr lvl="0" algn="just"/>
            <a:r>
              <a:rPr lang="en-US" sz="4200" dirty="0"/>
              <a:t>Observation:</a:t>
            </a:r>
          </a:p>
          <a:p>
            <a:pPr lvl="1" algn="just"/>
            <a:r>
              <a:rPr lang="en-US" sz="4200" dirty="0">
                <a:solidFill>
                  <a:srgbClr val="0000CC"/>
                </a:solidFill>
              </a:rPr>
              <a:t>4 hourly vital signs for any physical illness which could be indicated by increased temperature.</a:t>
            </a:r>
          </a:p>
          <a:p>
            <a:pPr lvl="1" algn="just"/>
            <a:r>
              <a:rPr lang="en-US" sz="4200" dirty="0">
                <a:solidFill>
                  <a:srgbClr val="0000CC"/>
                </a:solidFill>
              </a:rPr>
              <a:t>Behavioral/ mood change as treatment continues eg. Grooming, hygiene and interest  to infant.</a:t>
            </a:r>
          </a:p>
          <a:p>
            <a:pPr lvl="1" algn="just"/>
            <a:r>
              <a:rPr lang="en-US" sz="4200" dirty="0">
                <a:solidFill>
                  <a:srgbClr val="0000CC"/>
                </a:solidFill>
              </a:rPr>
              <a:t>Mood progresses to normal in which interacts with the environment   is as expected.</a:t>
            </a:r>
          </a:p>
          <a:p>
            <a:pPr lvl="1" algn="just"/>
            <a:r>
              <a:rPr lang="en-US" sz="4200" dirty="0">
                <a:solidFill>
                  <a:srgbClr val="0000CC"/>
                </a:solidFill>
              </a:rPr>
              <a:t>Mental status assessment-daily, maintain record and  interpret</a:t>
            </a:r>
          </a:p>
          <a:p>
            <a:pPr lvl="0" algn="just"/>
            <a:r>
              <a:rPr lang="en-US" sz="4200" dirty="0"/>
              <a:t>Nutrition :</a:t>
            </a:r>
          </a:p>
          <a:p>
            <a:pPr lvl="1" algn="just"/>
            <a:r>
              <a:rPr lang="en-US" sz="4200" dirty="0">
                <a:solidFill>
                  <a:srgbClr val="0000CC"/>
                </a:solidFill>
              </a:rPr>
              <a:t>Provide a well balanced diet to include plenty of fluid to facilitate healing and adequate production of milk. </a:t>
            </a:r>
          </a:p>
          <a:p>
            <a:pPr lvl="1" algn="just"/>
            <a:r>
              <a:rPr lang="en-US" sz="4200" dirty="0">
                <a:solidFill>
                  <a:srgbClr val="0000CC"/>
                </a:solidFill>
              </a:rPr>
              <a:t>Encourage breastfeeding if appropriate, if violent on seeing the infant express, then feed using cup and spoon.</a:t>
            </a:r>
          </a:p>
          <a:p>
            <a:pPr algn="just"/>
            <a:endParaRPr lang="en-US" dirty="0"/>
          </a:p>
        </p:txBody>
      </p:sp>
    </p:spTree>
    <p:extLst>
      <p:ext uri="{BB962C8B-B14F-4D97-AF65-F5344CB8AC3E}">
        <p14:creationId xmlns:p14="http://schemas.microsoft.com/office/powerpoint/2010/main" val="179188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990600"/>
            <a:ext cx="10318711" cy="5583936"/>
          </a:xfrm>
        </p:spPr>
        <p:txBody>
          <a:bodyPr>
            <a:normAutofit fontScale="92500" lnSpcReduction="20000"/>
          </a:bodyPr>
          <a:lstStyle/>
          <a:p>
            <a:pPr lvl="1" algn="just"/>
            <a:r>
              <a:rPr lang="en-US" sz="3500" dirty="0">
                <a:solidFill>
                  <a:srgbClr val="0000CC"/>
                </a:solidFill>
                <a:latin typeface="+mj-lt"/>
              </a:rPr>
              <a:t>If too violent use artificial feeds until the condition improves. Take care of breast engorgement by either administering lactation suppressors  or supporting the breasts firmly though breathing should be easy.</a:t>
            </a:r>
          </a:p>
          <a:p>
            <a:pPr lvl="0" algn="just"/>
            <a:r>
              <a:rPr lang="en-US" sz="3500" dirty="0">
                <a:latin typeface="+mj-lt"/>
              </a:rPr>
              <a:t>Maintain high standards of hygiene to prevent puerperal infection.</a:t>
            </a:r>
          </a:p>
          <a:p>
            <a:pPr lvl="0" algn="just"/>
            <a:r>
              <a:rPr lang="en-US" sz="3500" dirty="0">
                <a:latin typeface="+mj-lt"/>
              </a:rPr>
              <a:t> Avail self for psychological support irrespective of her being ready or not for verbal conversation. </a:t>
            </a:r>
          </a:p>
          <a:p>
            <a:pPr lvl="0" algn="just"/>
            <a:r>
              <a:rPr lang="en-US" sz="3500" dirty="0">
                <a:latin typeface="+mj-lt"/>
              </a:rPr>
              <a:t>As condition improves occupy wih favourite activities and finally re-introduce baby care under supervision. Encourage her to voice out worrying issues and counsel as appropriate. </a:t>
            </a:r>
          </a:p>
          <a:p>
            <a:pPr algn="just"/>
            <a:endParaRPr lang="en-US" dirty="0">
              <a:latin typeface="+mj-lt"/>
            </a:endParaRPr>
          </a:p>
        </p:txBody>
      </p:sp>
    </p:spTree>
    <p:extLst>
      <p:ext uri="{BB962C8B-B14F-4D97-AF65-F5344CB8AC3E}">
        <p14:creationId xmlns:p14="http://schemas.microsoft.com/office/powerpoint/2010/main" val="53499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10430114" cy="5583936"/>
          </a:xfrm>
        </p:spPr>
        <p:txBody>
          <a:bodyPr>
            <a:normAutofit fontScale="85000" lnSpcReduction="20000"/>
          </a:bodyPr>
          <a:lstStyle/>
          <a:p>
            <a:pPr lvl="0" algn="just"/>
            <a:r>
              <a:rPr lang="en-US" sz="3800" dirty="0">
                <a:latin typeface="+mj-lt"/>
              </a:rPr>
              <a:t>Generally recovery for mania occurs within 2 weeks and for depression within 4-6 weeks respectively.</a:t>
            </a:r>
          </a:p>
          <a:p>
            <a:pPr lvl="0" algn="just"/>
            <a:r>
              <a:rPr lang="en-US" sz="3800" dirty="0">
                <a:latin typeface="+mj-lt"/>
              </a:rPr>
              <a:t>Finally she is discharged by the psychiatrist ,so prepare her for home care as you share on:</a:t>
            </a:r>
          </a:p>
          <a:p>
            <a:pPr lvl="0" algn="just"/>
            <a:r>
              <a:rPr lang="en-US" sz="3800" dirty="0">
                <a:latin typeface="+mj-lt"/>
              </a:rPr>
              <a:t>Drugs compliance: new case continues drugs  for 6-12 months .</a:t>
            </a:r>
          </a:p>
          <a:p>
            <a:pPr lvl="1" algn="just">
              <a:buNone/>
            </a:pPr>
            <a:r>
              <a:rPr lang="en-US" sz="3800" dirty="0">
                <a:latin typeface="+mj-lt"/>
              </a:rPr>
              <a:t>	-</a:t>
            </a:r>
            <a:r>
              <a:rPr lang="en-US" sz="3800" dirty="0">
                <a:solidFill>
                  <a:srgbClr val="0000CC"/>
                </a:solidFill>
                <a:latin typeface="+mj-lt"/>
              </a:rPr>
              <a:t>For about 2 years where there is history of psychiatry disorder in family</a:t>
            </a:r>
          </a:p>
          <a:p>
            <a:pPr lvl="1" algn="just">
              <a:buNone/>
            </a:pPr>
            <a:r>
              <a:rPr lang="en-US" sz="3800" dirty="0">
                <a:solidFill>
                  <a:srgbClr val="0000CC"/>
                </a:solidFill>
                <a:latin typeface="+mj-lt"/>
              </a:rPr>
              <a:t>	- C.T as in non pregnancy state for known case of psychiatry disorder.</a:t>
            </a:r>
          </a:p>
          <a:p>
            <a:pPr lvl="0" algn="just"/>
            <a:r>
              <a:rPr lang="en-US" sz="3800" dirty="0">
                <a:latin typeface="+mj-lt"/>
              </a:rPr>
              <a:t>Follow up: psychiatry clinic ,MCH/FP clinic , Home Visiting.</a:t>
            </a:r>
          </a:p>
          <a:p>
            <a:pPr lvl="0" algn="just"/>
            <a:r>
              <a:rPr lang="en-US" sz="3800" dirty="0">
                <a:latin typeface="+mj-lt"/>
              </a:rPr>
              <a:t>Rest as for any puerperal client.</a:t>
            </a:r>
          </a:p>
          <a:p>
            <a:pPr algn="just"/>
            <a:endParaRPr lang="en-US" dirty="0">
              <a:latin typeface="+mj-lt"/>
            </a:endParaRPr>
          </a:p>
        </p:txBody>
      </p:sp>
    </p:spTree>
    <p:extLst>
      <p:ext uri="{BB962C8B-B14F-4D97-AF65-F5344CB8AC3E}">
        <p14:creationId xmlns:p14="http://schemas.microsoft.com/office/powerpoint/2010/main" val="404627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0"/>
            <a:ext cx="10430114" cy="5736336"/>
          </a:xfrm>
        </p:spPr>
        <p:txBody>
          <a:bodyPr>
            <a:normAutofit/>
          </a:bodyPr>
          <a:lstStyle/>
          <a:p>
            <a:pPr algn="just">
              <a:buNone/>
            </a:pPr>
            <a:r>
              <a:rPr lang="en-US" sz="3200" b="1" i="1" dirty="0">
                <a:latin typeface="+mj-lt"/>
              </a:rPr>
              <a:t>	COMPLICATION</a:t>
            </a:r>
          </a:p>
          <a:p>
            <a:pPr lvl="0" algn="just"/>
            <a:r>
              <a:rPr lang="en-US" sz="3200" dirty="0">
                <a:latin typeface="+mj-lt"/>
              </a:rPr>
              <a:t>Social stigma-leading to social crisis eg. Divorce/separation/ family conflict</a:t>
            </a:r>
          </a:p>
          <a:p>
            <a:pPr lvl="0" algn="just"/>
            <a:r>
              <a:rPr lang="en-US" sz="3200" dirty="0">
                <a:latin typeface="+mj-lt"/>
              </a:rPr>
              <a:t>High rate of recurrency with future pregnancies i.e.. at a ratio of 1:2. Common to these who delivery within 2 years of recovery.</a:t>
            </a:r>
          </a:p>
          <a:p>
            <a:pPr lvl="0" algn="just">
              <a:buNone/>
            </a:pPr>
            <a:r>
              <a:rPr lang="en-US" sz="3200" dirty="0">
                <a:latin typeface="+mj-lt"/>
              </a:rPr>
              <a:t>	- So should delay the next pregnancy approximately 3 years.</a:t>
            </a:r>
          </a:p>
          <a:p>
            <a:pPr lvl="0" algn="just"/>
            <a:r>
              <a:rPr lang="en-US" sz="3200" dirty="0">
                <a:latin typeface="+mj-lt"/>
              </a:rPr>
              <a:t>Physical trauma –common to those who become violent. </a:t>
            </a:r>
          </a:p>
          <a:p>
            <a:pPr algn="just"/>
            <a:endParaRPr lang="en-US" sz="3200" dirty="0">
              <a:latin typeface="+mj-lt"/>
            </a:endParaRPr>
          </a:p>
        </p:txBody>
      </p:sp>
    </p:spTree>
    <p:extLst>
      <p:ext uri="{BB962C8B-B14F-4D97-AF65-F5344CB8AC3E}">
        <p14:creationId xmlns:p14="http://schemas.microsoft.com/office/powerpoint/2010/main" val="3420924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609" y="844067"/>
            <a:ext cx="10866782" cy="2387600"/>
          </a:xfrm>
        </p:spPr>
        <p:txBody>
          <a:bodyPr>
            <a:normAutofit/>
          </a:bodyPr>
          <a:lstStyle/>
          <a:p>
            <a:r>
              <a:rPr lang="en-US" sz="6600" b="1" dirty="0" smtClean="0">
                <a:solidFill>
                  <a:schemeClr val="tx1"/>
                </a:solidFill>
                <a:latin typeface="Arial Rounded MT Bold" panose="020F0704030504030204" pitchFamily="34" charset="0"/>
              </a:rPr>
              <a:t>BREAST COMPLICATIONS </a:t>
            </a:r>
            <a:endParaRPr lang="en-US" sz="6600" b="1"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860423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0"/>
            <a:ext cx="10125314" cy="5660136"/>
          </a:xfrm>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buNone/>
            </a:pPr>
            <a:r>
              <a:rPr lang="en-US" sz="3600" i="1" dirty="0"/>
              <a:t>	</a:t>
            </a:r>
            <a:r>
              <a:rPr lang="en-US" sz="3600" b="1" i="1" dirty="0"/>
              <a:t>	ASSIGNMENT</a:t>
            </a:r>
          </a:p>
          <a:p>
            <a:pPr>
              <a:buNone/>
            </a:pPr>
            <a:r>
              <a:rPr lang="en-US" sz="3600" dirty="0"/>
              <a:t>	Read on:</a:t>
            </a:r>
          </a:p>
          <a:p>
            <a:pPr lvl="0"/>
            <a:r>
              <a:rPr lang="en-US" sz="3600" dirty="0"/>
              <a:t>Post partum depression</a:t>
            </a:r>
          </a:p>
          <a:p>
            <a:pPr lvl="0"/>
            <a:r>
              <a:rPr lang="en-US" sz="3600" dirty="0"/>
              <a:t>Post traumatic stress disorder</a:t>
            </a:r>
          </a:p>
          <a:p>
            <a:endParaRPr lang="en-US" sz="3600" dirty="0"/>
          </a:p>
          <a:p>
            <a:pPr algn="ctr">
              <a:buNone/>
            </a:pPr>
            <a:r>
              <a:rPr lang="en-US" sz="3600" dirty="0"/>
              <a:t>			</a:t>
            </a:r>
            <a:r>
              <a:rPr lang="en-US" sz="4400" b="1" dirty="0">
                <a:ln w="17780" cmpd="sng">
                  <a:solidFill>
                    <a:srgbClr val="FFFFFF"/>
                  </a:solidFill>
                  <a:prstDash val="solid"/>
                  <a:miter lim="800000"/>
                </a:ln>
                <a:solidFill>
                  <a:srgbClr val="0000CC"/>
                </a:solidFill>
                <a:effectLst>
                  <a:outerShdw blurRad="50800" algn="tl" rotWithShape="0">
                    <a:srgbClr val="000000"/>
                  </a:outerShdw>
                </a:effectLst>
                <a:latin typeface="Berlin Sans FB Demi" panose="020E0802020502020306" pitchFamily="34" charset="0"/>
              </a:rPr>
              <a:t>END</a:t>
            </a:r>
            <a:endParaRPr lang="en-US" sz="4400" dirty="0">
              <a:solidFill>
                <a:srgbClr val="0000CC"/>
              </a:solidFill>
              <a:latin typeface="Berlin Sans FB Demi" panose="020E0802020502020306" pitchFamily="34" charset="0"/>
            </a:endParaRPr>
          </a:p>
        </p:txBody>
      </p:sp>
    </p:spTree>
    <p:extLst>
      <p:ext uri="{BB962C8B-B14F-4D97-AF65-F5344CB8AC3E}">
        <p14:creationId xmlns:p14="http://schemas.microsoft.com/office/powerpoint/2010/main" val="2852359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533400" y="990600"/>
          <a:ext cx="108966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2110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51" y="0"/>
            <a:ext cx="9943549" cy="980661"/>
          </a:xfrm>
        </p:spPr>
        <p:txBody>
          <a:bodyPr/>
          <a:lstStyle/>
          <a:p>
            <a:pPr algn="ct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DEFINITION</a:t>
            </a:r>
            <a:endParaRPr lang="en-US" b="1" dirty="0">
              <a:solidFill>
                <a:srgbClr val="FF0000"/>
              </a:solidFill>
            </a:endParaRPr>
          </a:p>
        </p:txBody>
      </p:sp>
      <p:sp>
        <p:nvSpPr>
          <p:cNvPr id="3" name="Content Placeholder 2"/>
          <p:cNvSpPr>
            <a:spLocks noGrp="1"/>
          </p:cNvSpPr>
          <p:nvPr>
            <p:ph sz="quarter" idx="1"/>
          </p:nvPr>
        </p:nvSpPr>
        <p:spPr>
          <a:xfrm>
            <a:off x="344557" y="1113183"/>
            <a:ext cx="11277600" cy="5744817"/>
          </a:xfrm>
        </p:spPr>
        <p:txBody>
          <a:bodyPr>
            <a:noAutofit/>
          </a:bodyPr>
          <a:lstStyle/>
          <a:p>
            <a:pPr algn="just"/>
            <a:r>
              <a:rPr lang="en-US" sz="3200" dirty="0">
                <a:latin typeface="Calibri" pitchFamily="34" charset="0"/>
                <a:cs typeface="Times New Roman" pitchFamily="18" charset="0"/>
              </a:rPr>
              <a:t>Refers to excessive bleeding from the genital tract after birth of the baby, up to 6(six) weeks or 42 days postpartum.</a:t>
            </a:r>
          </a:p>
          <a:p>
            <a:pPr algn="ctr">
              <a:buNone/>
            </a:pPr>
            <a:r>
              <a:rPr lang="en-US" sz="3200" dirty="0">
                <a:effectLst>
                  <a:outerShdw blurRad="38100" dist="38100" dir="2700000" algn="tl">
                    <a:srgbClr val="000000">
                      <a:alpha val="43137"/>
                    </a:srgbClr>
                  </a:outerShdw>
                </a:effectLst>
                <a:latin typeface="Calibri" pitchFamily="34" charset="0"/>
                <a:cs typeface="Times New Roman" pitchFamily="18" charset="0"/>
              </a:rPr>
              <a:t>		</a:t>
            </a:r>
            <a:r>
              <a:rPr lang="en-US" sz="4000" b="1" dirty="0">
                <a:solidFill>
                  <a:srgbClr val="FF0000"/>
                </a:solidFill>
                <a:effectLst>
                  <a:outerShdw blurRad="38100" dist="38100" dir="2700000" algn="tl">
                    <a:srgbClr val="000000">
                      <a:alpha val="43137"/>
                    </a:srgbClr>
                  </a:outerShdw>
                </a:effectLst>
                <a:latin typeface="Calibri" pitchFamily="34" charset="0"/>
                <a:cs typeface="Times New Roman" pitchFamily="18" charset="0"/>
              </a:rPr>
              <a:t>DESCRIPTION</a:t>
            </a:r>
            <a:endParaRPr lang="en-US" sz="3200" b="1" dirty="0">
              <a:solidFill>
                <a:srgbClr val="FF0000"/>
              </a:solidFill>
              <a:effectLst>
                <a:outerShdw blurRad="38100" dist="38100" dir="2700000" algn="tl">
                  <a:srgbClr val="000000">
                    <a:alpha val="43137"/>
                  </a:srgbClr>
                </a:outerShdw>
              </a:effectLst>
              <a:latin typeface="Calibri" pitchFamily="34" charset="0"/>
              <a:cs typeface="Times New Roman" pitchFamily="18" charset="0"/>
            </a:endParaRPr>
          </a:p>
          <a:p>
            <a:pPr algn="just"/>
            <a:r>
              <a:rPr lang="en-US" sz="3200" dirty="0">
                <a:latin typeface="Calibri" pitchFamily="34" charset="0"/>
                <a:cs typeface="Times New Roman" pitchFamily="18" charset="0"/>
              </a:rPr>
              <a:t>Excessive bleeding from the birth canal after 2</a:t>
            </a:r>
            <a:r>
              <a:rPr lang="en-US" sz="3200" baseline="30000" dirty="0">
                <a:latin typeface="Calibri" pitchFamily="34" charset="0"/>
                <a:cs typeface="Times New Roman" pitchFamily="18" charset="0"/>
              </a:rPr>
              <a:t>nd</a:t>
            </a:r>
            <a:r>
              <a:rPr lang="en-US" sz="3200" dirty="0">
                <a:latin typeface="Calibri" pitchFamily="34" charset="0"/>
                <a:cs typeface="Times New Roman" pitchFamily="18" charset="0"/>
              </a:rPr>
              <a:t> stage of labour and within the </a:t>
            </a:r>
            <a:r>
              <a:rPr lang="en-US" sz="3200" dirty="0" err="1">
                <a:latin typeface="Calibri" pitchFamily="34" charset="0"/>
                <a:cs typeface="Times New Roman" pitchFamily="18" charset="0"/>
              </a:rPr>
              <a:t>puerperium</a:t>
            </a:r>
            <a:r>
              <a:rPr lang="en-US" sz="3200" dirty="0">
                <a:latin typeface="Calibri" pitchFamily="34" charset="0"/>
                <a:cs typeface="Times New Roman" pitchFamily="18" charset="0"/>
              </a:rPr>
              <a:t> period. Amounting to 500 ml or more, or any volume that causes deterioration of maternal condition, after the birth of the baby.</a:t>
            </a:r>
          </a:p>
          <a:p>
            <a:pPr algn="just">
              <a:buNone/>
            </a:pPr>
            <a:r>
              <a:rPr lang="en-US" sz="3200" dirty="0">
                <a:latin typeface="Calibri" pitchFamily="34" charset="0"/>
                <a:cs typeface="Times New Roman" pitchFamily="18" charset="0"/>
              </a:rPr>
              <a:t>	NB: 500 ml or more- SVD, 1000 ml &amp; above- C/S.</a:t>
            </a:r>
          </a:p>
        </p:txBody>
      </p:sp>
    </p:spTree>
    <p:extLst>
      <p:ext uri="{BB962C8B-B14F-4D97-AF65-F5344CB8AC3E}">
        <p14:creationId xmlns:p14="http://schemas.microsoft.com/office/powerpoint/2010/main" val="4045376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940" y="0"/>
            <a:ext cx="9715500" cy="1143000"/>
          </a:xfrm>
        </p:spPr>
        <p:txBody>
          <a:bodyPr>
            <a:normAutofit/>
          </a:bodyPr>
          <a:lstStyle/>
          <a:p>
            <a:pPr algn="ctr"/>
            <a:r>
              <a:rPr lang="en-US" sz="4400" b="1" dirty="0">
                <a:solidFill>
                  <a:srgbClr val="FF0000"/>
                </a:solidFill>
                <a:effectLst>
                  <a:outerShdw blurRad="38100" dist="38100" dir="2700000" algn="tl">
                    <a:srgbClr val="000000">
                      <a:alpha val="43137"/>
                    </a:srgbClr>
                  </a:outerShdw>
                </a:effectLst>
                <a:latin typeface="Berlin Sans FB Demi" panose="020E0802020502020306" pitchFamily="34" charset="0"/>
              </a:rPr>
              <a:t>CLASSIFICATION</a:t>
            </a:r>
            <a:endParaRPr lang="en-US" sz="4400" b="1" dirty="0">
              <a:solidFill>
                <a:srgbClr val="FF0000"/>
              </a:solidFill>
              <a:latin typeface="Berlin Sans FB Demi" panose="020E0802020502020306" pitchFamily="34" charset="0"/>
            </a:endParaRPr>
          </a:p>
        </p:txBody>
      </p:sp>
      <p:sp>
        <p:nvSpPr>
          <p:cNvPr id="3" name="Content Placeholder 2"/>
          <p:cNvSpPr>
            <a:spLocks noGrp="1"/>
          </p:cNvSpPr>
          <p:nvPr>
            <p:ph sz="quarter" idx="1"/>
          </p:nvPr>
        </p:nvSpPr>
        <p:spPr>
          <a:xfrm>
            <a:off x="685800" y="1295400"/>
            <a:ext cx="10553700" cy="4724400"/>
          </a:xfrm>
        </p:spPr>
        <p:txBody>
          <a:bodyPr>
            <a:normAutofit/>
          </a:bodyPr>
          <a:lstStyle/>
          <a:p>
            <a:pPr algn="just">
              <a:buNone/>
            </a:pPr>
            <a:r>
              <a:rPr lang="en-US" sz="3200" dirty="0">
                <a:solidFill>
                  <a:srgbClr val="0000FF"/>
                </a:solidFill>
                <a:latin typeface="Calibri" pitchFamily="34" charset="0"/>
              </a:rPr>
              <a:t>	</a:t>
            </a:r>
            <a:r>
              <a:rPr lang="en-US" sz="3200" b="1" u="sng" dirty="0">
                <a:solidFill>
                  <a:srgbClr val="0000FF"/>
                </a:solidFill>
                <a:effectLst>
                  <a:outerShdw blurRad="38100" dist="38100" dir="2700000" algn="tl">
                    <a:srgbClr val="000000">
                      <a:alpha val="43137"/>
                    </a:srgbClr>
                  </a:outerShdw>
                </a:effectLst>
                <a:latin typeface="Calibri" pitchFamily="34" charset="0"/>
              </a:rPr>
              <a:t>I. PRIMARY( IMMEDIATE) PPH</a:t>
            </a:r>
          </a:p>
          <a:p>
            <a:pPr algn="just">
              <a:buNone/>
            </a:pPr>
            <a:r>
              <a:rPr lang="en-US" sz="2800" dirty="0">
                <a:effectLst>
                  <a:outerShdw blurRad="38100" dist="38100" dir="2700000" algn="tl">
                    <a:srgbClr val="000000">
                      <a:alpha val="43137"/>
                    </a:srgbClr>
                  </a:outerShdw>
                </a:effectLst>
                <a:latin typeface="Calibri" pitchFamily="34" charset="0"/>
              </a:rPr>
              <a:t>	</a:t>
            </a:r>
            <a:r>
              <a:rPr lang="en-US" sz="2800" b="1" dirty="0">
                <a:effectLst>
                  <a:outerShdw blurRad="38100" dist="38100" dir="2700000" algn="tl">
                    <a:srgbClr val="000000">
                      <a:alpha val="43137"/>
                    </a:srgbClr>
                  </a:outerShdw>
                </a:effectLst>
                <a:latin typeface="Calibri" pitchFamily="34" charset="0"/>
              </a:rPr>
              <a:t>Definition</a:t>
            </a:r>
          </a:p>
          <a:p>
            <a:pPr algn="just"/>
            <a:r>
              <a:rPr lang="en-US" sz="2800" dirty="0">
                <a:latin typeface="Calibri" pitchFamily="34" charset="0"/>
              </a:rPr>
              <a:t>It’s excessive bleeding occurring during 3</a:t>
            </a:r>
            <a:r>
              <a:rPr lang="en-US" sz="2800" baseline="30000" dirty="0">
                <a:latin typeface="Calibri" pitchFamily="34" charset="0"/>
              </a:rPr>
              <a:t>rd</a:t>
            </a:r>
            <a:r>
              <a:rPr lang="en-US" sz="2800" dirty="0">
                <a:latin typeface="Calibri" pitchFamily="34" charset="0"/>
              </a:rPr>
              <a:t> stage or any time within the first 24 hours of delivery.</a:t>
            </a:r>
          </a:p>
          <a:p>
            <a:pPr algn="just">
              <a:buNone/>
            </a:pPr>
            <a:r>
              <a:rPr lang="en-US" sz="2800" dirty="0">
                <a:latin typeface="Calibri" pitchFamily="34" charset="0"/>
              </a:rPr>
              <a:t>	</a:t>
            </a:r>
            <a:r>
              <a:rPr lang="en-US" sz="2800" b="1" dirty="0">
                <a:latin typeface="Calibri" pitchFamily="34" charset="0"/>
              </a:rPr>
              <a:t>Major  causes </a:t>
            </a:r>
          </a:p>
          <a:p>
            <a:pPr algn="just"/>
            <a:r>
              <a:rPr lang="en-US" sz="2800" dirty="0">
                <a:latin typeface="Calibri" pitchFamily="34" charset="0"/>
              </a:rPr>
              <a:t>Uterine atony or  </a:t>
            </a:r>
            <a:r>
              <a:rPr lang="en-US" sz="2800" dirty="0" err="1">
                <a:latin typeface="Calibri" pitchFamily="34" charset="0"/>
              </a:rPr>
              <a:t>atonic</a:t>
            </a:r>
            <a:r>
              <a:rPr lang="en-US" sz="2800" dirty="0">
                <a:latin typeface="Calibri" pitchFamily="34" charset="0"/>
              </a:rPr>
              <a:t> uterus. (Tone /tissue = 70% )</a:t>
            </a:r>
          </a:p>
          <a:p>
            <a:pPr algn="just"/>
            <a:r>
              <a:rPr lang="en-US" sz="2800" dirty="0">
                <a:latin typeface="Calibri" pitchFamily="34" charset="0"/>
              </a:rPr>
              <a:t>Trauma along the genital tract. ( Trauma = 20% )</a:t>
            </a:r>
          </a:p>
          <a:p>
            <a:pPr algn="just"/>
            <a:r>
              <a:rPr lang="en-US" sz="2800" dirty="0">
                <a:latin typeface="Calibri" pitchFamily="34" charset="0"/>
              </a:rPr>
              <a:t>Blood coagulation disorder.    ( Thrombin = 1% ) *3Ts</a:t>
            </a:r>
          </a:p>
        </p:txBody>
      </p:sp>
    </p:spTree>
    <p:extLst>
      <p:ext uri="{BB962C8B-B14F-4D97-AF65-F5344CB8AC3E}">
        <p14:creationId xmlns:p14="http://schemas.microsoft.com/office/powerpoint/2010/main" val="2167946549"/>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715500" cy="1143000"/>
          </a:xfrm>
        </p:spPr>
        <p:txBody>
          <a:bodyPr>
            <a:normAutofit/>
          </a:bodyPr>
          <a:lstStyle/>
          <a:p>
            <a:pPr algn="ctr"/>
            <a:r>
              <a:rPr lang="en-US" sz="4800" b="1" dirty="0">
                <a:solidFill>
                  <a:srgbClr val="FF0000"/>
                </a:solidFill>
                <a:latin typeface="Berlin Sans FB Demi" panose="020E0802020502020306" pitchFamily="34" charset="0"/>
              </a:rPr>
              <a:t>l. UTERINE  ATONY</a:t>
            </a:r>
            <a:endParaRPr lang="en-US" sz="4800" dirty="0">
              <a:solidFill>
                <a:srgbClr val="FF0000"/>
              </a:solidFill>
              <a:latin typeface="Berlin Sans FB Demi" panose="020E0802020502020306" pitchFamily="34" charset="0"/>
            </a:endParaRPr>
          </a:p>
        </p:txBody>
      </p:sp>
      <p:sp>
        <p:nvSpPr>
          <p:cNvPr id="3" name="Content Placeholder 2"/>
          <p:cNvSpPr>
            <a:spLocks noGrp="1"/>
          </p:cNvSpPr>
          <p:nvPr>
            <p:ph sz="quarter" idx="1"/>
          </p:nvPr>
        </p:nvSpPr>
        <p:spPr>
          <a:xfrm>
            <a:off x="762000" y="1143000"/>
            <a:ext cx="10763250" cy="5334000"/>
          </a:xfrm>
        </p:spPr>
        <p:txBody>
          <a:bodyPr>
            <a:noAutofit/>
          </a:bodyPr>
          <a:lstStyle/>
          <a:p>
            <a:pPr algn="just">
              <a:buNone/>
            </a:pPr>
            <a:r>
              <a:rPr lang="en-US" sz="2800" dirty="0">
                <a:latin typeface="Calibri" pitchFamily="34" charset="0"/>
              </a:rPr>
              <a:t>	</a:t>
            </a:r>
            <a:r>
              <a:rPr lang="en-US" sz="2800" i="1" dirty="0">
                <a:latin typeface="Calibri" pitchFamily="34" charset="0"/>
              </a:rPr>
              <a:t>	</a:t>
            </a:r>
            <a:r>
              <a:rPr lang="en-US" sz="2800" b="1" i="1" dirty="0">
                <a:latin typeface="Calibri" pitchFamily="34" charset="0"/>
              </a:rPr>
              <a:t>Description</a:t>
            </a:r>
          </a:p>
          <a:p>
            <a:pPr algn="just"/>
            <a:r>
              <a:rPr lang="en-US" sz="2800" dirty="0">
                <a:latin typeface="Calibri" pitchFamily="34" charset="0"/>
              </a:rPr>
              <a:t>Refers to  a situation  where,  the myometrium at the placental site fails to contract and retract, in order to compress the torn blood vessels , hence control blood loss.</a:t>
            </a:r>
          </a:p>
          <a:p>
            <a:pPr algn="just">
              <a:buNone/>
            </a:pPr>
            <a:r>
              <a:rPr lang="en-US" sz="2800" dirty="0">
                <a:latin typeface="Calibri" pitchFamily="34" charset="0"/>
              </a:rPr>
              <a:t>	</a:t>
            </a:r>
            <a:r>
              <a:rPr lang="en-US" sz="2800" b="1" i="1" dirty="0">
                <a:latin typeface="Calibri" pitchFamily="34" charset="0"/>
              </a:rPr>
              <a:t>Causes</a:t>
            </a:r>
          </a:p>
          <a:p>
            <a:pPr algn="just"/>
            <a:r>
              <a:rPr lang="en-US" sz="2800" dirty="0">
                <a:latin typeface="Calibri" pitchFamily="34" charset="0"/>
              </a:rPr>
              <a:t>Incomplete placental separation, hence inefficiency in the contraction and retraction factor.</a:t>
            </a:r>
          </a:p>
          <a:p>
            <a:pPr algn="just"/>
            <a:r>
              <a:rPr lang="en-US" sz="2800" dirty="0">
                <a:latin typeface="Calibri" pitchFamily="34" charset="0"/>
              </a:rPr>
              <a:t>Retained conceptus, in terms of placental/ membranes fragments or cotyledons.</a:t>
            </a:r>
          </a:p>
        </p:txBody>
      </p:sp>
    </p:spTree>
    <p:extLst>
      <p:ext uri="{BB962C8B-B14F-4D97-AF65-F5344CB8AC3E}">
        <p14:creationId xmlns:p14="http://schemas.microsoft.com/office/powerpoint/2010/main" val="1477790155"/>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04800"/>
            <a:ext cx="10477500" cy="5715000"/>
          </a:xfrm>
        </p:spPr>
        <p:txBody>
          <a:bodyPr>
            <a:noAutofit/>
          </a:bodyPr>
          <a:lstStyle/>
          <a:p>
            <a:pPr algn="just"/>
            <a:r>
              <a:rPr lang="en-US" sz="2900" dirty="0">
                <a:latin typeface="Calibri" pitchFamily="34" charset="0"/>
              </a:rPr>
              <a:t>Polyhydramnious or multiple pregnancy, because of the overstretching hence poor tone.</a:t>
            </a:r>
          </a:p>
          <a:p>
            <a:pPr algn="just"/>
            <a:r>
              <a:rPr lang="en-US" sz="2900" dirty="0">
                <a:latin typeface="Calibri" pitchFamily="34" charset="0"/>
              </a:rPr>
              <a:t>Prolonged labour, causes muscle exhaustion= poor tone.</a:t>
            </a:r>
          </a:p>
          <a:p>
            <a:pPr algn="just"/>
            <a:r>
              <a:rPr lang="en-US" sz="2900" dirty="0">
                <a:latin typeface="Calibri" pitchFamily="34" charset="0"/>
              </a:rPr>
              <a:t>Precipitate labour , the vigorous contractions denies the myometrium  adequate  opportunity to retract.</a:t>
            </a:r>
          </a:p>
          <a:p>
            <a:pPr algn="just"/>
            <a:r>
              <a:rPr lang="en-US" sz="2900" dirty="0">
                <a:latin typeface="Calibri" pitchFamily="34" charset="0"/>
              </a:rPr>
              <a:t>General </a:t>
            </a:r>
            <a:r>
              <a:rPr lang="en-US" sz="2900" dirty="0" err="1">
                <a:latin typeface="Calibri" pitchFamily="34" charset="0"/>
              </a:rPr>
              <a:t>anaesthesia</a:t>
            </a:r>
            <a:r>
              <a:rPr lang="en-US" sz="2900" dirty="0">
                <a:latin typeface="Calibri" pitchFamily="34" charset="0"/>
              </a:rPr>
              <a:t> , particularly the powerful muscle relaxants and volatile inhalational agents e.g halothane &amp; </a:t>
            </a:r>
            <a:r>
              <a:rPr lang="en-US" sz="2900" dirty="0" err="1">
                <a:latin typeface="Calibri" pitchFamily="34" charset="0"/>
              </a:rPr>
              <a:t>cyclopane</a:t>
            </a:r>
            <a:r>
              <a:rPr lang="en-US" sz="2900" dirty="0">
                <a:latin typeface="Calibri" pitchFamily="34" charset="0"/>
              </a:rPr>
              <a:t>.</a:t>
            </a:r>
          </a:p>
          <a:p>
            <a:pPr algn="just"/>
            <a:r>
              <a:rPr lang="en-US" sz="2900" dirty="0">
                <a:latin typeface="Calibri" pitchFamily="34" charset="0"/>
              </a:rPr>
              <a:t>A full bladder, because of it’s proximity to the uterus.</a:t>
            </a:r>
          </a:p>
        </p:txBody>
      </p:sp>
    </p:spTree>
    <p:extLst>
      <p:ext uri="{BB962C8B-B14F-4D97-AF65-F5344CB8AC3E}">
        <p14:creationId xmlns:p14="http://schemas.microsoft.com/office/powerpoint/2010/main" val="600478435"/>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52400"/>
            <a:ext cx="10477500" cy="5867400"/>
          </a:xfrm>
        </p:spPr>
        <p:txBody>
          <a:bodyPr>
            <a:noAutofit/>
          </a:bodyPr>
          <a:lstStyle/>
          <a:p>
            <a:pPr algn="just"/>
            <a:r>
              <a:rPr lang="en-US" sz="3200" dirty="0">
                <a:latin typeface="Calibri" pitchFamily="34" charset="0"/>
              </a:rPr>
              <a:t>Placental praevia,  since lower uterine segment has few oblique fibres hence poor living ligature action.</a:t>
            </a:r>
          </a:p>
          <a:p>
            <a:pPr algn="just"/>
            <a:r>
              <a:rPr lang="en-US" sz="3200" dirty="0">
                <a:latin typeface="Calibri" pitchFamily="34" charset="0"/>
              </a:rPr>
              <a:t>Placental abruption, due to damage of the muscle fibres.</a:t>
            </a:r>
          </a:p>
          <a:p>
            <a:pPr algn="just"/>
            <a:r>
              <a:rPr lang="en-US" sz="3200" dirty="0">
                <a:latin typeface="Calibri" pitchFamily="34" charset="0"/>
              </a:rPr>
              <a:t>Mismanagement of 3</a:t>
            </a:r>
            <a:r>
              <a:rPr lang="en-US" sz="3200" baseline="30000" dirty="0">
                <a:latin typeface="Calibri" pitchFamily="34" charset="0"/>
              </a:rPr>
              <a:t>rd</a:t>
            </a:r>
            <a:r>
              <a:rPr lang="en-US" sz="3200" dirty="0">
                <a:latin typeface="Calibri" pitchFamily="34" charset="0"/>
              </a:rPr>
              <a:t> stage through “</a:t>
            </a:r>
            <a:r>
              <a:rPr lang="en-US" sz="3200" dirty="0" err="1">
                <a:latin typeface="Calibri" pitchFamily="34" charset="0"/>
              </a:rPr>
              <a:t>fundus</a:t>
            </a:r>
            <a:r>
              <a:rPr lang="en-US" sz="3200" dirty="0">
                <a:latin typeface="Calibri" pitchFamily="34" charset="0"/>
              </a:rPr>
              <a:t> fiddling” or manipulation of the uterus.  This may lead to arrhythmic contractions and loss of retraction hence partial separation of the placenta.</a:t>
            </a:r>
          </a:p>
          <a:p>
            <a:pPr algn="just">
              <a:buNone/>
            </a:pPr>
            <a:r>
              <a:rPr lang="en-US" sz="3200" dirty="0">
                <a:latin typeface="Calibri" pitchFamily="34" charset="0"/>
              </a:rPr>
              <a:t>	</a:t>
            </a:r>
          </a:p>
        </p:txBody>
      </p:sp>
    </p:spTree>
    <p:extLst>
      <p:ext uri="{BB962C8B-B14F-4D97-AF65-F5344CB8AC3E}">
        <p14:creationId xmlns:p14="http://schemas.microsoft.com/office/powerpoint/2010/main" val="1505935801"/>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500" y="304800"/>
            <a:ext cx="10668000" cy="5715000"/>
          </a:xfrm>
        </p:spPr>
        <p:txBody>
          <a:bodyPr>
            <a:noAutofit/>
          </a:bodyPr>
          <a:lstStyle/>
          <a:p>
            <a:pPr algn="just">
              <a:buNone/>
            </a:pPr>
            <a:r>
              <a:rPr lang="en-US" sz="3200" dirty="0">
                <a:latin typeface="Calibri" pitchFamily="34" charset="0"/>
              </a:rPr>
              <a:t>	</a:t>
            </a:r>
            <a:r>
              <a:rPr lang="en-US" sz="3200" b="1" i="1" dirty="0">
                <a:latin typeface="Calibri" pitchFamily="34" charset="0"/>
              </a:rPr>
              <a:t>Predisposing factors</a:t>
            </a:r>
          </a:p>
          <a:p>
            <a:pPr algn="just">
              <a:buNone/>
            </a:pPr>
            <a:r>
              <a:rPr lang="en-US" sz="3200" dirty="0">
                <a:latin typeface="Calibri" pitchFamily="34" charset="0"/>
              </a:rPr>
              <a:t>	These are events/ situations that increases risk of atony.</a:t>
            </a:r>
          </a:p>
          <a:p>
            <a:pPr algn="just"/>
            <a:r>
              <a:rPr lang="en-US" sz="3200" dirty="0">
                <a:latin typeface="Calibri" pitchFamily="34" charset="0"/>
              </a:rPr>
              <a:t>Previous history of  PPH.</a:t>
            </a:r>
          </a:p>
          <a:p>
            <a:pPr algn="just"/>
            <a:r>
              <a:rPr lang="en-US" sz="3200" dirty="0">
                <a:latin typeface="Calibri" pitchFamily="34" charset="0"/>
              </a:rPr>
              <a:t>Grandemultiparity, because the muscle fibres of the uterus are highly replaced by fibrous tissues, hence reduced contractility.</a:t>
            </a:r>
          </a:p>
          <a:p>
            <a:pPr algn="just"/>
            <a:r>
              <a:rPr lang="en-US" sz="3200" dirty="0">
                <a:latin typeface="Calibri" pitchFamily="34" charset="0"/>
              </a:rPr>
              <a:t>Presence of anaemia, ie HB below 10 gm/dl, so can be affected by even the normal loss since she already debilitated.</a:t>
            </a:r>
          </a:p>
          <a:p>
            <a:pPr algn="just"/>
            <a:r>
              <a:rPr lang="en-US" sz="3200" dirty="0">
                <a:latin typeface="Calibri" pitchFamily="34" charset="0"/>
              </a:rPr>
              <a:t>Presence of  </a:t>
            </a:r>
            <a:r>
              <a:rPr lang="en-US" sz="3200" dirty="0" err="1">
                <a:latin typeface="Calibri" pitchFamily="34" charset="0"/>
              </a:rPr>
              <a:t>fibromyoma</a:t>
            </a:r>
            <a:r>
              <a:rPr lang="en-US" sz="3200" dirty="0">
                <a:latin typeface="Calibri" pitchFamily="34" charset="0"/>
              </a:rPr>
              <a:t>(fibroids),due to inhibition of effective contractions.</a:t>
            </a:r>
          </a:p>
        </p:txBody>
      </p:sp>
    </p:spTree>
    <p:extLst>
      <p:ext uri="{BB962C8B-B14F-4D97-AF65-F5344CB8AC3E}">
        <p14:creationId xmlns:p14="http://schemas.microsoft.com/office/powerpoint/2010/main" val="2847388297"/>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228600"/>
            <a:ext cx="10477500" cy="5791200"/>
          </a:xfrm>
        </p:spPr>
        <p:txBody>
          <a:bodyPr>
            <a:noAutofit/>
          </a:bodyPr>
          <a:lstStyle/>
          <a:p>
            <a:pPr algn="just"/>
            <a:r>
              <a:rPr lang="en-US" sz="3200" dirty="0">
                <a:latin typeface="Calibri" pitchFamily="34" charset="0"/>
              </a:rPr>
              <a:t>HIV/ AIDS, due to general weakness both physically and physiologically.</a:t>
            </a:r>
          </a:p>
          <a:p>
            <a:pPr algn="just"/>
            <a:r>
              <a:rPr lang="en-US" sz="3200" dirty="0">
                <a:latin typeface="Calibri" pitchFamily="34" charset="0"/>
              </a:rPr>
              <a:t>Ketosis associated with prolonged labour, and oxytocin  augmentation . </a:t>
            </a:r>
          </a:p>
          <a:p>
            <a:pPr algn="just">
              <a:buNone/>
            </a:pPr>
            <a:r>
              <a:rPr lang="en-US" sz="3200" dirty="0">
                <a:latin typeface="Calibri" pitchFamily="34" charset="0"/>
              </a:rPr>
              <a:t>	   </a:t>
            </a:r>
            <a:r>
              <a:rPr lang="en-US" sz="3200" b="1" i="1" dirty="0">
                <a:latin typeface="Calibri" pitchFamily="34" charset="0"/>
              </a:rPr>
              <a:t>Clinical  features</a:t>
            </a:r>
          </a:p>
          <a:p>
            <a:pPr algn="just"/>
            <a:r>
              <a:rPr lang="en-US" sz="3200" dirty="0">
                <a:latin typeface="Calibri" pitchFamily="34" charset="0"/>
              </a:rPr>
              <a:t>Enlarged uterus, </a:t>
            </a:r>
            <a:r>
              <a:rPr lang="en-US" sz="3200" dirty="0" err="1">
                <a:latin typeface="Calibri" pitchFamily="34" charset="0"/>
              </a:rPr>
              <a:t>fundus</a:t>
            </a:r>
            <a:r>
              <a:rPr lang="en-US" sz="3200" dirty="0">
                <a:latin typeface="Calibri" pitchFamily="34" charset="0"/>
              </a:rPr>
              <a:t> located above the umbilicus.</a:t>
            </a:r>
          </a:p>
          <a:p>
            <a:pPr algn="just"/>
            <a:r>
              <a:rPr lang="en-US" sz="3200" dirty="0">
                <a:latin typeface="Calibri" pitchFamily="34" charset="0"/>
              </a:rPr>
              <a:t>Soft and toneless or friable / boggy uterus on palpation , due to loss of contraction and retraction factors.</a:t>
            </a:r>
          </a:p>
          <a:p>
            <a:pPr algn="just"/>
            <a:r>
              <a:rPr lang="en-US" sz="3200" dirty="0">
                <a:latin typeface="Calibri" pitchFamily="34" charset="0"/>
              </a:rPr>
              <a:t>Blood gushes out from the genital tract, signifying open blood vessels.</a:t>
            </a:r>
          </a:p>
        </p:txBody>
      </p:sp>
    </p:spTree>
    <p:extLst>
      <p:ext uri="{BB962C8B-B14F-4D97-AF65-F5344CB8AC3E}">
        <p14:creationId xmlns:p14="http://schemas.microsoft.com/office/powerpoint/2010/main" val="732497276"/>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81000"/>
            <a:ext cx="10477500" cy="5638800"/>
          </a:xfrm>
        </p:spPr>
        <p:txBody>
          <a:bodyPr>
            <a:normAutofit/>
          </a:bodyPr>
          <a:lstStyle/>
          <a:p>
            <a:r>
              <a:rPr lang="en-US" sz="3200" dirty="0">
                <a:latin typeface="Calibri" pitchFamily="34" charset="0"/>
              </a:rPr>
              <a:t>Abnormality in vital signs , ie presence of tachycardia and hypotension = shock.</a:t>
            </a:r>
          </a:p>
          <a:p>
            <a:r>
              <a:rPr lang="en-US" sz="3200" dirty="0">
                <a:latin typeface="Calibri" pitchFamily="34" charset="0"/>
              </a:rPr>
              <a:t>Progressive pallor of skin and mucous membranes.</a:t>
            </a:r>
          </a:p>
          <a:p>
            <a:r>
              <a:rPr lang="en-US" sz="3200" dirty="0">
                <a:latin typeface="Calibri" pitchFamily="34" charset="0"/>
              </a:rPr>
              <a:t>Altered levels of consciousness, initially restlessness and latter drowsiness.</a:t>
            </a:r>
          </a:p>
          <a:p>
            <a:r>
              <a:rPr lang="en-US" sz="3200" dirty="0">
                <a:latin typeface="Calibri" pitchFamily="34" charset="0"/>
              </a:rPr>
              <a:t>Maternal collapse, as condition deteriorates, indicating severe state of shock.</a:t>
            </a:r>
          </a:p>
        </p:txBody>
      </p:sp>
    </p:spTree>
    <p:extLst>
      <p:ext uri="{BB962C8B-B14F-4D97-AF65-F5344CB8AC3E}">
        <p14:creationId xmlns:p14="http://schemas.microsoft.com/office/powerpoint/2010/main" val="430804864"/>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en-US" b="1" dirty="0" smtClean="0">
                <a:solidFill>
                  <a:schemeClr val="bg1"/>
                </a:solidFill>
                <a:latin typeface="Arial Rounded MT Bold" panose="020F0704030504030204" pitchFamily="34" charset="0"/>
                <a:cs typeface="Aharoni" panose="02010803020104030203" pitchFamily="2" charset="-79"/>
              </a:rPr>
              <a:t>MASTITIS</a:t>
            </a:r>
            <a:endParaRPr lang="en-US" b="1" dirty="0">
              <a:solidFill>
                <a:schemeClr val="bg1"/>
              </a:solidFill>
              <a:latin typeface="Arial Rounded MT Bold" panose="020F0704030504030204" pitchFamily="34" charset="0"/>
              <a:cs typeface="Aharoni" panose="02010803020104030203" pitchFamily="2" charset="-79"/>
            </a:endParaRPr>
          </a:p>
        </p:txBody>
      </p:sp>
      <p:sp>
        <p:nvSpPr>
          <p:cNvPr id="3" name="Content Placeholder 2"/>
          <p:cNvSpPr>
            <a:spLocks noGrp="1"/>
          </p:cNvSpPr>
          <p:nvPr>
            <p:ph idx="1"/>
          </p:nvPr>
        </p:nvSpPr>
        <p:spPr>
          <a:xfrm>
            <a:off x="304800" y="1331843"/>
            <a:ext cx="11582400" cy="5105400"/>
          </a:xfrm>
        </p:spPr>
        <p:txBody>
          <a:bodyPr>
            <a:noAutofit/>
          </a:bodyPr>
          <a:lstStyle/>
          <a:p>
            <a:pPr algn="just">
              <a:buNone/>
            </a:pPr>
            <a:r>
              <a:rPr lang="en-US" sz="2800" b="1" u="sng" dirty="0"/>
              <a:t>DESCRIPTION</a:t>
            </a:r>
          </a:p>
          <a:p>
            <a:pPr algn="just"/>
            <a:r>
              <a:rPr lang="en-US" sz="2800" dirty="0"/>
              <a:t>Mastitis refers to an </a:t>
            </a:r>
            <a:r>
              <a:rPr lang="en-US" sz="2800" i="1" dirty="0"/>
              <a:t>inflammatory condition </a:t>
            </a:r>
            <a:r>
              <a:rPr lang="en-US" sz="2800" dirty="0"/>
              <a:t>of the breast. It may or may not be accompanied by infection because in most cases, it is the result of milk stasis from breastfeeding.</a:t>
            </a:r>
          </a:p>
          <a:p>
            <a:pPr algn="just"/>
            <a:r>
              <a:rPr lang="en-US" sz="2800" dirty="0"/>
              <a:t>Onset is during first 1-2 weeks after baby is delivered.</a:t>
            </a:r>
          </a:p>
          <a:p>
            <a:pPr algn="just"/>
            <a:r>
              <a:rPr lang="en-US" sz="2800" dirty="0"/>
              <a:t>It should not be confused with breast engorgement, which is an exaggeration of the lymphatic and venous engorgement that occurs before lactation. </a:t>
            </a:r>
          </a:p>
          <a:p>
            <a:pPr algn="just">
              <a:buNone/>
            </a:pPr>
            <a:r>
              <a:rPr lang="en-US" sz="2800" b="1" u="sng" dirty="0"/>
              <a:t>CLASSIFICATION:</a:t>
            </a:r>
          </a:p>
          <a:p>
            <a:pPr marL="514350" indent="-514350" algn="just">
              <a:buAutoNum type="arabicPeriod"/>
            </a:pPr>
            <a:r>
              <a:rPr lang="en-US" sz="2800" dirty="0"/>
              <a:t>Non- infective (acute intramammary) mastitis</a:t>
            </a:r>
          </a:p>
          <a:p>
            <a:pPr marL="514350" indent="-514350" algn="just">
              <a:buAutoNum type="arabicPeriod"/>
            </a:pPr>
            <a:r>
              <a:rPr lang="en-US" sz="2800" dirty="0"/>
              <a:t>Infective mastitis</a:t>
            </a:r>
          </a:p>
        </p:txBody>
      </p:sp>
    </p:spTree>
    <p:extLst>
      <p:ext uri="{BB962C8B-B14F-4D97-AF65-F5344CB8AC3E}">
        <p14:creationId xmlns:p14="http://schemas.microsoft.com/office/powerpoint/2010/main" val="2912337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Specific management</a:t>
            </a:r>
            <a:endParaRPr lang="en-US" dirty="0">
              <a:solidFill>
                <a:srgbClr val="0070C0"/>
              </a:solidFill>
            </a:endParaRPr>
          </a:p>
        </p:txBody>
      </p:sp>
      <p:sp>
        <p:nvSpPr>
          <p:cNvPr id="3" name="Content Placeholder 2"/>
          <p:cNvSpPr>
            <a:spLocks noGrp="1"/>
          </p:cNvSpPr>
          <p:nvPr>
            <p:ph sz="quarter" idx="1"/>
          </p:nvPr>
        </p:nvSpPr>
        <p:spPr>
          <a:xfrm>
            <a:off x="758191" y="1527048"/>
            <a:ext cx="10629900" cy="4721352"/>
          </a:xfrm>
        </p:spPr>
        <p:txBody>
          <a:bodyPr>
            <a:noAutofit/>
          </a:bodyPr>
          <a:lstStyle/>
          <a:p>
            <a:pPr algn="just">
              <a:buNone/>
            </a:pPr>
            <a:r>
              <a:rPr lang="en-US" sz="3200" b="1" dirty="0">
                <a:latin typeface="Calibri" pitchFamily="34" charset="0"/>
              </a:rPr>
              <a:t>		</a:t>
            </a:r>
            <a:r>
              <a:rPr lang="en-US" sz="3600" b="1" i="1" dirty="0">
                <a:latin typeface="Calibri" pitchFamily="34" charset="0"/>
              </a:rPr>
              <a:t>Objectives/aims</a:t>
            </a:r>
            <a:endParaRPr lang="en-US" sz="3200" b="1" i="1" dirty="0">
              <a:latin typeface="Calibri" pitchFamily="34" charset="0"/>
            </a:endParaRPr>
          </a:p>
          <a:p>
            <a:pPr algn="just"/>
            <a:r>
              <a:rPr lang="en-US" sz="3200" dirty="0">
                <a:latin typeface="Calibri" pitchFamily="34" charset="0"/>
              </a:rPr>
              <a:t>Early diagnosis of the condition since it’s an obstetrical emergency.</a:t>
            </a:r>
          </a:p>
          <a:p>
            <a:pPr algn="just"/>
            <a:r>
              <a:rPr lang="en-US" sz="3200" dirty="0">
                <a:latin typeface="Calibri" pitchFamily="34" charset="0"/>
              </a:rPr>
              <a:t>To stop / control the excessive blood loss.</a:t>
            </a:r>
          </a:p>
          <a:p>
            <a:pPr algn="just"/>
            <a:r>
              <a:rPr lang="en-US" sz="3200" dirty="0">
                <a:latin typeface="Calibri" pitchFamily="34" charset="0"/>
              </a:rPr>
              <a:t>To  resuscitate hence control / prevent hypovoluemic shock.</a:t>
            </a:r>
          </a:p>
          <a:p>
            <a:pPr algn="just">
              <a:buFont typeface="Wingdings" pitchFamily="2" charset="2"/>
              <a:buChar char="v"/>
            </a:pPr>
            <a:r>
              <a:rPr lang="en-US" sz="3200" dirty="0">
                <a:latin typeface="Calibri" pitchFamily="34" charset="0"/>
              </a:rPr>
              <a:t>Therefore the care involves  3(three) basic principles:-</a:t>
            </a:r>
          </a:p>
          <a:p>
            <a:pPr algn="just">
              <a:buNone/>
            </a:pPr>
            <a:r>
              <a:rPr lang="en-US" sz="3200" dirty="0">
                <a:latin typeface="Calibri" pitchFamily="34" charset="0"/>
              </a:rPr>
              <a:t>	 </a:t>
            </a:r>
            <a:r>
              <a:rPr lang="en-US" sz="3200" b="1" u="sng" dirty="0">
                <a:latin typeface="Calibri" pitchFamily="34" charset="0"/>
              </a:rPr>
              <a:t>Call for medical help.</a:t>
            </a:r>
          </a:p>
          <a:p>
            <a:pPr algn="just"/>
            <a:r>
              <a:rPr lang="en-US" sz="3200" dirty="0">
                <a:latin typeface="Calibri" pitchFamily="34" charset="0"/>
              </a:rPr>
              <a:t> This is important because the condition deteriorates very fast. </a:t>
            </a:r>
            <a:r>
              <a:rPr lang="en-US" sz="3200" u="sng" dirty="0">
                <a:latin typeface="Calibri" pitchFamily="34" charset="0"/>
              </a:rPr>
              <a:t>  </a:t>
            </a:r>
          </a:p>
        </p:txBody>
      </p:sp>
    </p:spTree>
    <p:extLst>
      <p:ext uri="{BB962C8B-B14F-4D97-AF65-F5344CB8AC3E}">
        <p14:creationId xmlns:p14="http://schemas.microsoft.com/office/powerpoint/2010/main" val="1011326329"/>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58191" y="381000"/>
            <a:ext cx="10629900" cy="5867400"/>
          </a:xfrm>
        </p:spPr>
        <p:txBody>
          <a:bodyPr>
            <a:noAutofit/>
          </a:bodyPr>
          <a:lstStyle/>
          <a:p>
            <a:pPr algn="just">
              <a:buFont typeface="Wingdings" pitchFamily="2" charset="2"/>
              <a:buChar char="v"/>
            </a:pPr>
            <a:r>
              <a:rPr lang="en-US" sz="3200" dirty="0">
                <a:latin typeface="Calibri" pitchFamily="34" charset="0"/>
              </a:rPr>
              <a:t> So in a hospital setting, doctor is informed promptly.</a:t>
            </a:r>
          </a:p>
          <a:p>
            <a:pPr algn="just">
              <a:buNone/>
            </a:pPr>
            <a:r>
              <a:rPr lang="en-US" sz="3200" dirty="0">
                <a:latin typeface="Calibri" pitchFamily="34" charset="0"/>
              </a:rPr>
              <a:t>	</a:t>
            </a:r>
            <a:r>
              <a:rPr lang="en-US" sz="3200" b="1" u="sng" dirty="0">
                <a:latin typeface="Calibri" pitchFamily="34" charset="0"/>
              </a:rPr>
              <a:t>Stop the bleeding. </a:t>
            </a:r>
          </a:p>
          <a:p>
            <a:pPr algn="just">
              <a:buFont typeface="Wingdings" pitchFamily="2" charset="2"/>
              <a:buChar char="q"/>
            </a:pPr>
            <a:r>
              <a:rPr lang="en-US" sz="3200" dirty="0">
                <a:latin typeface="Calibri" pitchFamily="34" charset="0"/>
              </a:rPr>
              <a:t>By initiating uterine contractility through:-</a:t>
            </a:r>
          </a:p>
          <a:p>
            <a:pPr algn="just"/>
            <a:r>
              <a:rPr lang="en-US" sz="3200" dirty="0">
                <a:latin typeface="Calibri" pitchFamily="34" charset="0"/>
              </a:rPr>
              <a:t>Rubbing up  the uterus, by massaging the </a:t>
            </a:r>
            <a:r>
              <a:rPr lang="en-US" sz="3200" dirty="0" err="1">
                <a:latin typeface="Calibri" pitchFamily="34" charset="0"/>
              </a:rPr>
              <a:t>fundus</a:t>
            </a:r>
            <a:r>
              <a:rPr lang="en-US" sz="3200" dirty="0">
                <a:latin typeface="Calibri" pitchFamily="34" charset="0"/>
              </a:rPr>
              <a:t> gently in a smooth circular motion.</a:t>
            </a:r>
          </a:p>
          <a:p>
            <a:pPr algn="just">
              <a:buFont typeface="Wingdings" pitchFamily="2" charset="2"/>
              <a:buChar char="Ø"/>
            </a:pPr>
            <a:r>
              <a:rPr lang="en-US" sz="3200" dirty="0">
                <a:latin typeface="Calibri" pitchFamily="34" charset="0"/>
              </a:rPr>
              <a:t>Once a contraction occurs, stop further massage, instead just hold the </a:t>
            </a:r>
            <a:r>
              <a:rPr lang="en-US" sz="3200" dirty="0" err="1">
                <a:latin typeface="Calibri" pitchFamily="34" charset="0"/>
              </a:rPr>
              <a:t>fundus</a:t>
            </a:r>
            <a:r>
              <a:rPr lang="en-US" sz="3200" dirty="0">
                <a:latin typeface="Calibri" pitchFamily="34" charset="0"/>
              </a:rPr>
              <a:t> gently.</a:t>
            </a:r>
          </a:p>
          <a:p>
            <a:pPr algn="just"/>
            <a:r>
              <a:rPr lang="en-US" sz="3200" dirty="0">
                <a:latin typeface="Calibri" pitchFamily="34" charset="0"/>
              </a:rPr>
              <a:t>Empty the bladder and may leave  the catheter in place if necessary.</a:t>
            </a:r>
          </a:p>
          <a:p>
            <a:pPr algn="just"/>
            <a:r>
              <a:rPr lang="en-US" sz="3200" dirty="0">
                <a:latin typeface="Calibri" pitchFamily="34" charset="0"/>
              </a:rPr>
              <a:t>Expel clots and administer a loading dose of synitocinon </a:t>
            </a:r>
            <a:r>
              <a:rPr lang="en-US" sz="3600" dirty="0">
                <a:latin typeface="Calibri" pitchFamily="34" charset="0"/>
              </a:rPr>
              <a:t>10  </a:t>
            </a:r>
          </a:p>
          <a:p>
            <a:pPr algn="just">
              <a:buNone/>
            </a:pPr>
            <a:r>
              <a:rPr lang="en-US" sz="3600" dirty="0">
                <a:latin typeface="Calibri" pitchFamily="34" charset="0"/>
              </a:rPr>
              <a:t>I. units   intravenously stat.</a:t>
            </a:r>
            <a:endParaRPr lang="en-US" sz="3200" dirty="0">
              <a:latin typeface="Calibri" pitchFamily="34" charset="0"/>
            </a:endParaRPr>
          </a:p>
          <a:p>
            <a:pPr algn="just"/>
            <a:endParaRPr lang="en-US" sz="3200" u="sng" dirty="0">
              <a:latin typeface="Calibri" pitchFamily="34" charset="0"/>
            </a:endParaRPr>
          </a:p>
          <a:p>
            <a:pPr algn="just"/>
            <a:endParaRPr lang="en-US" sz="3200" dirty="0">
              <a:latin typeface="Calibri" pitchFamily="34" charset="0"/>
            </a:endParaRPr>
          </a:p>
        </p:txBody>
      </p:sp>
    </p:spTree>
    <p:extLst>
      <p:ext uri="{BB962C8B-B14F-4D97-AF65-F5344CB8AC3E}">
        <p14:creationId xmlns:p14="http://schemas.microsoft.com/office/powerpoint/2010/main" val="3470867453"/>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0"/>
            <a:ext cx="10477500" cy="6019800"/>
          </a:xfrm>
        </p:spPr>
        <p:txBody>
          <a:bodyPr>
            <a:normAutofit/>
          </a:bodyPr>
          <a:lstStyle/>
          <a:p>
            <a:pPr>
              <a:buNone/>
            </a:pPr>
            <a:r>
              <a:rPr lang="en-US" sz="3200" dirty="0">
                <a:latin typeface="Calibri" pitchFamily="34" charset="0"/>
              </a:rPr>
              <a:t>	</a:t>
            </a:r>
          </a:p>
          <a:p>
            <a:pPr>
              <a:buFont typeface="Wingdings" pitchFamily="2" charset="2"/>
              <a:buChar char="Ø"/>
            </a:pPr>
            <a:r>
              <a:rPr lang="en-US" sz="3200" dirty="0">
                <a:latin typeface="Calibri" pitchFamily="34" charset="0"/>
              </a:rPr>
              <a:t> The commence a </a:t>
            </a:r>
            <a:r>
              <a:rPr lang="en-US" sz="3200" dirty="0" err="1">
                <a:latin typeface="Calibri" pitchFamily="34" charset="0"/>
              </a:rPr>
              <a:t>syntocinon</a:t>
            </a:r>
            <a:r>
              <a:rPr lang="en-US" sz="3200" dirty="0">
                <a:latin typeface="Calibri" pitchFamily="34" charset="0"/>
              </a:rPr>
              <a:t> drip of  20 </a:t>
            </a:r>
            <a:r>
              <a:rPr lang="en-US" sz="3200" dirty="0" err="1">
                <a:latin typeface="Calibri" pitchFamily="34" charset="0"/>
              </a:rPr>
              <a:t>l.units</a:t>
            </a:r>
            <a:r>
              <a:rPr lang="en-US" sz="3200" dirty="0">
                <a:latin typeface="Calibri" pitchFamily="34" charset="0"/>
              </a:rPr>
              <a:t> in half a </a:t>
            </a:r>
            <a:r>
              <a:rPr lang="en-US" sz="3200" dirty="0" err="1">
                <a:latin typeface="Calibri" pitchFamily="34" charset="0"/>
              </a:rPr>
              <a:t>litre</a:t>
            </a:r>
            <a:r>
              <a:rPr lang="en-US" sz="3200" dirty="0">
                <a:latin typeface="Calibri" pitchFamily="34" charset="0"/>
              </a:rPr>
              <a:t> of normal saline to run at 30-40 </a:t>
            </a:r>
            <a:r>
              <a:rPr lang="en-US" sz="3200" dirty="0" err="1">
                <a:latin typeface="Calibri" pitchFamily="34" charset="0"/>
              </a:rPr>
              <a:t>dpm</a:t>
            </a:r>
            <a:r>
              <a:rPr lang="en-US" sz="3200" dirty="0">
                <a:latin typeface="Calibri" pitchFamily="34" charset="0"/>
              </a:rPr>
              <a:t>.</a:t>
            </a:r>
          </a:p>
          <a:p>
            <a:r>
              <a:rPr lang="en-US" sz="3200" dirty="0">
                <a:latin typeface="Calibri" pitchFamily="34" charset="0"/>
              </a:rPr>
              <a:t>Infant’s condition satisfactory, attach it to the breast to suckle, hence natural release of  oxytocin is enhanced. </a:t>
            </a:r>
          </a:p>
          <a:p>
            <a:pPr>
              <a:buFont typeface="Wingdings" pitchFamily="2" charset="2"/>
              <a:buChar char="v"/>
            </a:pPr>
            <a:r>
              <a:rPr lang="en-US" sz="3200" dirty="0">
                <a:latin typeface="Calibri" pitchFamily="34" charset="0"/>
              </a:rPr>
              <a:t> Evaluate the effectiveness of each step, in order to make informed decision of the way forward.</a:t>
            </a:r>
          </a:p>
          <a:p>
            <a:pPr>
              <a:buNone/>
            </a:pPr>
            <a:r>
              <a:rPr lang="en-US" sz="3200" dirty="0">
                <a:latin typeface="Calibri" pitchFamily="34" charset="0"/>
              </a:rPr>
              <a:t>	</a:t>
            </a:r>
            <a:r>
              <a:rPr lang="en-US" sz="3200" b="1" u="sng" dirty="0">
                <a:latin typeface="Calibri" pitchFamily="34" charset="0"/>
              </a:rPr>
              <a:t>Resuscitate the mother.</a:t>
            </a:r>
            <a:endParaRPr lang="en-US" sz="3200" b="1" dirty="0">
              <a:latin typeface="Calibri" pitchFamily="34" charset="0"/>
            </a:endParaRPr>
          </a:p>
          <a:p>
            <a:pPr>
              <a:buFont typeface="Wingdings" pitchFamily="2" charset="2"/>
              <a:buChar char="q"/>
            </a:pPr>
            <a:r>
              <a:rPr lang="en-US" sz="3200" dirty="0">
                <a:latin typeface="Calibri" pitchFamily="34" charset="0"/>
              </a:rPr>
              <a:t>The goal is  to prevent shock and correct it respectively.</a:t>
            </a:r>
          </a:p>
          <a:p>
            <a:pPr>
              <a:buNone/>
            </a:pPr>
            <a:endParaRPr lang="en-US" dirty="0" smtClean="0">
              <a:latin typeface="Calibri" pitchFamily="34" charset="0"/>
            </a:endParaRPr>
          </a:p>
          <a:p>
            <a:pPr>
              <a:buNone/>
            </a:pPr>
            <a:endParaRPr lang="en-US" dirty="0" smtClean="0">
              <a:latin typeface="Calibri" pitchFamily="34" charset="0"/>
            </a:endParaRPr>
          </a:p>
          <a:p>
            <a:pPr>
              <a:buNone/>
            </a:pPr>
            <a:endParaRPr lang="en-US" dirty="0" smtClean="0">
              <a:latin typeface="Calibri" pitchFamily="34" charset="0"/>
            </a:endParaRPr>
          </a:p>
        </p:txBody>
      </p:sp>
    </p:spTree>
    <p:extLst>
      <p:ext uri="{BB962C8B-B14F-4D97-AF65-F5344CB8AC3E}">
        <p14:creationId xmlns:p14="http://schemas.microsoft.com/office/powerpoint/2010/main" val="2054849473"/>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6750" y="381000"/>
            <a:ext cx="10572750" cy="5638800"/>
          </a:xfrm>
        </p:spPr>
        <p:txBody>
          <a:bodyPr>
            <a:normAutofit/>
          </a:bodyPr>
          <a:lstStyle/>
          <a:p>
            <a:pPr algn="just"/>
            <a:r>
              <a:rPr lang="en-US" sz="3200" dirty="0">
                <a:latin typeface="Calibri" pitchFamily="34" charset="0"/>
              </a:rPr>
              <a:t>Assess for shock though ; Vital signs every half hourly, state of skin and level of consciousness.</a:t>
            </a:r>
          </a:p>
          <a:p>
            <a:pPr algn="just">
              <a:buFont typeface="Wingdings" pitchFamily="2" charset="2"/>
              <a:buChar char="Ø"/>
            </a:pPr>
            <a:r>
              <a:rPr lang="en-US" sz="3200" dirty="0">
                <a:latin typeface="Calibri" pitchFamily="34" charset="0"/>
              </a:rPr>
              <a:t>Maintain records, interpret correctly &amp; consult prn.</a:t>
            </a:r>
          </a:p>
          <a:p>
            <a:pPr algn="just"/>
            <a:r>
              <a:rPr lang="en-US" sz="3200" dirty="0">
                <a:latin typeface="Calibri" pitchFamily="34" charset="0"/>
              </a:rPr>
              <a:t>Shock present: elevate her legs to facilitate circulation to the vital organs.</a:t>
            </a:r>
          </a:p>
          <a:p>
            <a:pPr algn="just">
              <a:buFont typeface="Wingdings" pitchFamily="2" charset="2"/>
              <a:buChar char="Ø"/>
            </a:pPr>
            <a:r>
              <a:rPr lang="en-US" sz="3200" dirty="0">
                <a:latin typeface="Calibri" pitchFamily="34" charset="0"/>
              </a:rPr>
              <a:t>Request for cross match of at least 2units  as well as </a:t>
            </a:r>
            <a:r>
              <a:rPr lang="en-US" sz="3200" dirty="0" err="1">
                <a:latin typeface="Calibri" pitchFamily="34" charset="0"/>
              </a:rPr>
              <a:t>heamoglobin</a:t>
            </a:r>
            <a:r>
              <a:rPr lang="en-US" sz="3200" dirty="0">
                <a:latin typeface="Calibri" pitchFamily="34" charset="0"/>
              </a:rPr>
              <a:t> level and clotting profile.</a:t>
            </a:r>
          </a:p>
          <a:p>
            <a:pPr algn="just">
              <a:buFont typeface="Wingdings" pitchFamily="2" charset="2"/>
              <a:buChar char="Ø"/>
            </a:pPr>
            <a:r>
              <a:rPr lang="en-US" sz="3200" dirty="0">
                <a:latin typeface="Calibri" pitchFamily="34" charset="0"/>
              </a:rPr>
              <a:t>Commence plasma expanders e.g </a:t>
            </a:r>
            <a:r>
              <a:rPr lang="en-US" sz="3200" dirty="0" err="1">
                <a:latin typeface="Calibri" pitchFamily="34" charset="0"/>
              </a:rPr>
              <a:t>dextran</a:t>
            </a:r>
            <a:r>
              <a:rPr lang="en-US" sz="3200" dirty="0">
                <a:latin typeface="Calibri" pitchFamily="34" charset="0"/>
              </a:rPr>
              <a:t> 70% or haemacel. </a:t>
            </a:r>
            <a:r>
              <a:rPr lang="en-US" sz="3200" dirty="0">
                <a:solidFill>
                  <a:srgbClr val="C00000"/>
                </a:solidFill>
                <a:latin typeface="Calibri" pitchFamily="34" charset="0"/>
              </a:rPr>
              <a:t>Not available</a:t>
            </a:r>
            <a:r>
              <a:rPr lang="en-US" sz="3200" dirty="0">
                <a:latin typeface="Calibri" pitchFamily="34" charset="0"/>
              </a:rPr>
              <a:t>, then crystalloid infusion like normal saline  or ringer’s lactate ( </a:t>
            </a:r>
            <a:r>
              <a:rPr lang="en-US" sz="3200" dirty="0" err="1">
                <a:latin typeface="Calibri" pitchFamily="34" charset="0"/>
              </a:rPr>
              <a:t>hartman’s</a:t>
            </a:r>
            <a:r>
              <a:rPr lang="en-US" sz="3200" dirty="0">
                <a:latin typeface="Calibri" pitchFamily="34" charset="0"/>
              </a:rPr>
              <a:t>).</a:t>
            </a:r>
          </a:p>
        </p:txBody>
      </p:sp>
    </p:spTree>
    <p:extLst>
      <p:ext uri="{BB962C8B-B14F-4D97-AF65-F5344CB8AC3E}">
        <p14:creationId xmlns:p14="http://schemas.microsoft.com/office/powerpoint/2010/main" val="201432821"/>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58191" y="381000"/>
            <a:ext cx="10629900" cy="6019800"/>
          </a:xfrm>
        </p:spPr>
        <p:txBody>
          <a:bodyPr>
            <a:noAutofit/>
          </a:bodyPr>
          <a:lstStyle/>
          <a:p>
            <a:pPr algn="just">
              <a:buFont typeface="Wingdings" pitchFamily="2" charset="2"/>
              <a:buChar char="ü"/>
            </a:pPr>
            <a:r>
              <a:rPr lang="en-US" sz="3200" dirty="0">
                <a:latin typeface="Calibri" pitchFamily="34" charset="0"/>
              </a:rPr>
              <a:t>The  first 2 litres to run in within 1(one) hour ie, at a rate of 1litre every 20-30 minutes. 3</a:t>
            </a:r>
            <a:r>
              <a:rPr lang="en-US" sz="3200" baseline="30000" dirty="0">
                <a:latin typeface="Calibri" pitchFamily="34" charset="0"/>
              </a:rPr>
              <a:t>rd</a:t>
            </a:r>
            <a:r>
              <a:rPr lang="en-US" sz="3200" dirty="0">
                <a:latin typeface="Calibri" pitchFamily="34" charset="0"/>
              </a:rPr>
              <a:t> </a:t>
            </a:r>
            <a:r>
              <a:rPr lang="en-US" sz="3200" dirty="0" err="1">
                <a:latin typeface="Calibri" pitchFamily="34" charset="0"/>
              </a:rPr>
              <a:t>litre</a:t>
            </a:r>
            <a:r>
              <a:rPr lang="en-US" sz="3200" dirty="0">
                <a:latin typeface="Calibri" pitchFamily="34" charset="0"/>
              </a:rPr>
              <a:t> is infused within 2-4 hours, though the actual rate depends on the patient’s state.</a:t>
            </a:r>
          </a:p>
          <a:p>
            <a:pPr algn="just">
              <a:buFont typeface="Wingdings" pitchFamily="2" charset="2"/>
              <a:buChar char="Ø"/>
            </a:pPr>
            <a:r>
              <a:rPr lang="en-US" sz="3200" dirty="0">
                <a:latin typeface="Calibri" pitchFamily="34" charset="0"/>
              </a:rPr>
              <a:t>Maintain relatively warm, to prevent worsening the state of shock.</a:t>
            </a:r>
          </a:p>
          <a:p>
            <a:pPr algn="just"/>
            <a:r>
              <a:rPr lang="en-US" sz="3200" dirty="0">
                <a:latin typeface="Calibri" pitchFamily="34" charset="0"/>
              </a:rPr>
              <a:t>Deliver placenta through controlled cord traction, expel clots  and examine the placenta as usual.</a:t>
            </a:r>
          </a:p>
          <a:p>
            <a:pPr algn="just">
              <a:buFont typeface="Wingdings" pitchFamily="2" charset="2"/>
              <a:buChar char="v"/>
            </a:pPr>
            <a:r>
              <a:rPr lang="en-US" sz="3200" dirty="0">
                <a:latin typeface="Calibri" pitchFamily="34" charset="0"/>
              </a:rPr>
              <a:t>For retained placenta due to either partial separation or morbid adherent.</a:t>
            </a:r>
          </a:p>
        </p:txBody>
      </p:sp>
    </p:spTree>
    <p:extLst>
      <p:ext uri="{BB962C8B-B14F-4D97-AF65-F5344CB8AC3E}">
        <p14:creationId xmlns:p14="http://schemas.microsoft.com/office/powerpoint/2010/main" val="202085287"/>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6750" y="381000"/>
            <a:ext cx="10763250" cy="5715000"/>
          </a:xfrm>
        </p:spPr>
        <p:txBody>
          <a:bodyPr>
            <a:noAutofit/>
          </a:bodyPr>
          <a:lstStyle/>
          <a:p>
            <a:pPr algn="just"/>
            <a:r>
              <a:rPr lang="en-US" sz="3600" dirty="0">
                <a:solidFill>
                  <a:srgbClr val="FF0000"/>
                </a:solidFill>
                <a:latin typeface="Berlin Sans FB Demi" panose="020E0802020502020306" pitchFamily="34" charset="0"/>
              </a:rPr>
              <a:t>For Partial separation of the placenta: </a:t>
            </a:r>
            <a:r>
              <a:rPr lang="en-US" sz="3200" dirty="0">
                <a:solidFill>
                  <a:srgbClr val="0000FF"/>
                </a:solidFill>
                <a:latin typeface="Calibri" pitchFamily="34" charset="0"/>
              </a:rPr>
              <a:t>manual removal is carried out</a:t>
            </a:r>
            <a:r>
              <a:rPr lang="en-US" sz="3200" dirty="0">
                <a:latin typeface="Calibri" pitchFamily="34" charset="0"/>
              </a:rPr>
              <a:t>, preferably by DR under sedation. </a:t>
            </a:r>
          </a:p>
          <a:p>
            <a:pPr algn="just">
              <a:buFont typeface="Wingdings" pitchFamily="2" charset="2"/>
              <a:buChar char="Ø"/>
            </a:pPr>
            <a:r>
              <a:rPr lang="en-US" sz="3200" dirty="0">
                <a:latin typeface="Calibri" pitchFamily="34" charset="0"/>
              </a:rPr>
              <a:t>Thereafter, a single dose of  prophylactic antibiotic, e.g  either ampicillin 2 gm or flagyl 500 mg intravenously is administered, to prevent uterine infection.</a:t>
            </a:r>
          </a:p>
          <a:p>
            <a:pPr algn="just">
              <a:buFont typeface="Wingdings" pitchFamily="2" charset="2"/>
              <a:buChar char="v"/>
            </a:pPr>
            <a:r>
              <a:rPr lang="en-US" sz="3200" dirty="0">
                <a:latin typeface="Calibri" pitchFamily="34" charset="0"/>
              </a:rPr>
              <a:t> Alternatively, a regular dose is prescribed for 5 days.</a:t>
            </a:r>
          </a:p>
          <a:p>
            <a:pPr algn="just">
              <a:buNone/>
            </a:pPr>
            <a:r>
              <a:rPr lang="en-US" sz="3200" dirty="0">
                <a:latin typeface="Calibri" pitchFamily="34" charset="0"/>
              </a:rPr>
              <a:t>	</a:t>
            </a:r>
            <a:r>
              <a:rPr lang="en-US" sz="3200" b="1" dirty="0">
                <a:latin typeface="Calibri" pitchFamily="34" charset="0"/>
              </a:rPr>
              <a:t>To  carry out manual removal correctly:</a:t>
            </a:r>
          </a:p>
          <a:p>
            <a:pPr algn="just">
              <a:buFont typeface="Wingdings" pitchFamily="2" charset="2"/>
              <a:buChar char="§"/>
            </a:pPr>
            <a:r>
              <a:rPr lang="en-US" sz="3200" dirty="0">
                <a:latin typeface="Calibri" pitchFamily="34" charset="0"/>
              </a:rPr>
              <a:t> strictly observe aseptic technique and follow the cord to easily locate the placenta.</a:t>
            </a:r>
          </a:p>
          <a:p>
            <a:pPr algn="just">
              <a:buFont typeface="Wingdings" pitchFamily="2" charset="2"/>
              <a:buChar char="§"/>
            </a:pPr>
            <a:r>
              <a:rPr lang="en-US" sz="3200" dirty="0">
                <a:latin typeface="Calibri" pitchFamily="34" charset="0"/>
              </a:rPr>
              <a:t> Abdominally, support the </a:t>
            </a:r>
            <a:r>
              <a:rPr lang="en-US" sz="3200" dirty="0" err="1">
                <a:latin typeface="Calibri" pitchFamily="34" charset="0"/>
              </a:rPr>
              <a:t>fundus</a:t>
            </a:r>
            <a:r>
              <a:rPr lang="en-US" sz="3200" dirty="0">
                <a:latin typeface="Calibri" pitchFamily="34" charset="0"/>
              </a:rPr>
              <a:t> with the left hand to prevent uterine inversion.</a:t>
            </a:r>
          </a:p>
          <a:p>
            <a:pPr algn="just">
              <a:buNone/>
            </a:pPr>
            <a:endParaRPr lang="en-US" sz="3200" dirty="0">
              <a:latin typeface="Calibri" pitchFamily="34" charset="0"/>
            </a:endParaRPr>
          </a:p>
        </p:txBody>
      </p:sp>
    </p:spTree>
    <p:extLst>
      <p:ext uri="{BB962C8B-B14F-4D97-AF65-F5344CB8AC3E}">
        <p14:creationId xmlns:p14="http://schemas.microsoft.com/office/powerpoint/2010/main" val="3455942781"/>
      </p:ext>
    </p:extLst>
  </p:cSld>
  <p:clrMapOvr>
    <a:masterClrMapping/>
  </p:clrMapOvr>
  <p:transition spd="med">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228600"/>
            <a:ext cx="10477500" cy="5791200"/>
          </a:xfrm>
        </p:spPr>
        <p:txBody>
          <a:bodyPr>
            <a:normAutofit/>
          </a:bodyPr>
          <a:lstStyle/>
          <a:p>
            <a:pPr algn="just">
              <a:buFont typeface="Wingdings" pitchFamily="2" charset="2"/>
              <a:buChar char="§"/>
            </a:pPr>
            <a:r>
              <a:rPr lang="en-US" sz="3200" dirty="0">
                <a:latin typeface="Calibri" pitchFamily="34" charset="0"/>
              </a:rPr>
              <a:t> Locate the separated edge and gently detach. using the </a:t>
            </a:r>
            <a:r>
              <a:rPr lang="en-US" sz="3200" dirty="0" err="1">
                <a:latin typeface="Calibri" pitchFamily="34" charset="0"/>
              </a:rPr>
              <a:t>ulnar</a:t>
            </a:r>
            <a:r>
              <a:rPr lang="en-US" sz="3200" dirty="0">
                <a:latin typeface="Calibri" pitchFamily="34" charset="0"/>
              </a:rPr>
              <a:t> surface of the hand ,slice it  in a side-ways movement.</a:t>
            </a:r>
          </a:p>
          <a:p>
            <a:pPr algn="just">
              <a:buFont typeface="Wingdings" pitchFamily="2" charset="2"/>
              <a:buChar char="§"/>
            </a:pPr>
            <a:r>
              <a:rPr lang="en-US" sz="3200" dirty="0">
                <a:latin typeface="Calibri" pitchFamily="34" charset="0"/>
              </a:rPr>
              <a:t>Immediately complete separation is achieved, gently rub up for a contraction by massaging the </a:t>
            </a:r>
            <a:r>
              <a:rPr lang="en-US" sz="3200" dirty="0" err="1">
                <a:latin typeface="Calibri" pitchFamily="34" charset="0"/>
              </a:rPr>
              <a:t>fundus</a:t>
            </a:r>
            <a:r>
              <a:rPr lang="en-US" sz="3200" dirty="0">
                <a:latin typeface="Calibri" pitchFamily="34" charset="0"/>
              </a:rPr>
              <a:t> abdominally.</a:t>
            </a:r>
          </a:p>
          <a:p>
            <a:pPr algn="just">
              <a:buFont typeface="Wingdings" pitchFamily="2" charset="2"/>
              <a:buChar char="§"/>
            </a:pPr>
            <a:r>
              <a:rPr lang="en-US" sz="3200" dirty="0">
                <a:latin typeface="Calibri" pitchFamily="34" charset="0"/>
              </a:rPr>
              <a:t>The right hand comes out with the placenta.</a:t>
            </a:r>
          </a:p>
          <a:p>
            <a:pPr algn="just">
              <a:buFont typeface="Wingdings" pitchFamily="2" charset="2"/>
              <a:buChar char="§"/>
            </a:pPr>
            <a:r>
              <a:rPr lang="en-US" sz="3200" dirty="0">
                <a:latin typeface="Calibri" pitchFamily="34" charset="0"/>
              </a:rPr>
              <a:t> Excessive bleeding persists, administer a 2</a:t>
            </a:r>
            <a:r>
              <a:rPr lang="en-US" sz="3200" baseline="30000" dirty="0">
                <a:latin typeface="Calibri" pitchFamily="34" charset="0"/>
              </a:rPr>
              <a:t>nd</a:t>
            </a:r>
            <a:r>
              <a:rPr lang="en-US" sz="3200" dirty="0">
                <a:latin typeface="Calibri" pitchFamily="34" charset="0"/>
              </a:rPr>
              <a:t> dose of synitocinon, as long as it’s after 20 minutes since the first dose. CT synitocinon infusion.</a:t>
            </a:r>
          </a:p>
          <a:p>
            <a:pPr algn="just">
              <a:buFont typeface="Wingdings" pitchFamily="2" charset="2"/>
              <a:buChar char="§"/>
            </a:pPr>
            <a:r>
              <a:rPr lang="en-US" sz="3200" dirty="0">
                <a:latin typeface="Calibri" pitchFamily="34" charset="0"/>
              </a:rPr>
              <a:t> Severe bleeding persists, do either bimanual  or aortic compression for 10-15 minutes.</a:t>
            </a:r>
          </a:p>
        </p:txBody>
      </p:sp>
    </p:spTree>
    <p:extLst>
      <p:ext uri="{BB962C8B-B14F-4D97-AF65-F5344CB8AC3E}">
        <p14:creationId xmlns:p14="http://schemas.microsoft.com/office/powerpoint/2010/main" val="95718970"/>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58191" y="381000"/>
            <a:ext cx="10629900" cy="6096000"/>
          </a:xfrm>
        </p:spPr>
        <p:txBody>
          <a:bodyPr>
            <a:noAutofit/>
          </a:bodyPr>
          <a:lstStyle/>
          <a:p>
            <a:pPr algn="just">
              <a:buNone/>
            </a:pPr>
            <a:r>
              <a:rPr lang="en-US" sz="3200" dirty="0">
                <a:latin typeface="Calibri" pitchFamily="34" charset="0"/>
              </a:rPr>
              <a:t>	</a:t>
            </a:r>
          </a:p>
          <a:p>
            <a:pPr algn="just">
              <a:buFont typeface="Wingdings" pitchFamily="2" charset="2"/>
              <a:buChar char="Ø"/>
            </a:pPr>
            <a:r>
              <a:rPr lang="en-US" sz="3200" dirty="0">
                <a:latin typeface="Calibri" pitchFamily="34" charset="0"/>
              </a:rPr>
              <a:t> For the latter, abdominal aorta is compressed just above the umbilicus and slightly to the left using a fist.</a:t>
            </a:r>
          </a:p>
          <a:p>
            <a:pPr algn="just">
              <a:buFont typeface="Wingdings" pitchFamily="2" charset="2"/>
              <a:buChar char="v"/>
            </a:pPr>
            <a:r>
              <a:rPr lang="en-US" sz="3200" dirty="0">
                <a:latin typeface="Calibri" pitchFamily="34" charset="0"/>
              </a:rPr>
              <a:t>Effectiveness of the procedure is determined by femoral pulse being </a:t>
            </a:r>
            <a:r>
              <a:rPr lang="en-US" sz="3200" dirty="0" err="1">
                <a:latin typeface="Calibri" pitchFamily="34" charset="0"/>
              </a:rPr>
              <a:t>unpalpable</a:t>
            </a:r>
            <a:r>
              <a:rPr lang="en-US" sz="3200" dirty="0">
                <a:latin typeface="Calibri" pitchFamily="34" charset="0"/>
              </a:rPr>
              <a:t> and control of bleeding.</a:t>
            </a:r>
          </a:p>
          <a:p>
            <a:pPr algn="just"/>
            <a:r>
              <a:rPr lang="en-US" sz="4400" b="1" dirty="0">
                <a:solidFill>
                  <a:srgbClr val="FF0000"/>
                </a:solidFill>
                <a:latin typeface="Berlin Sans FB Demi" panose="020E0802020502020306" pitchFamily="34" charset="0"/>
              </a:rPr>
              <a:t>Completely adherent placenta:</a:t>
            </a:r>
          </a:p>
          <a:p>
            <a:pPr algn="just">
              <a:buFont typeface="Wingdings" pitchFamily="2" charset="2"/>
              <a:buChar char="Ø"/>
            </a:pPr>
            <a:r>
              <a:rPr lang="en-US" sz="3200" dirty="0">
                <a:latin typeface="Calibri" pitchFamily="34" charset="0"/>
              </a:rPr>
              <a:t> No bleeding occurs but the main danger is partial separation hence profuse blood loss.</a:t>
            </a:r>
          </a:p>
          <a:p>
            <a:pPr algn="just">
              <a:buFont typeface="Wingdings" pitchFamily="2" charset="2"/>
              <a:buChar char="Ø"/>
            </a:pPr>
            <a:r>
              <a:rPr lang="en-US" sz="3200" dirty="0">
                <a:latin typeface="Calibri" pitchFamily="34" charset="0"/>
              </a:rPr>
              <a:t>So inform the DR and </a:t>
            </a:r>
            <a:r>
              <a:rPr lang="en-US" sz="3200" b="1" dirty="0">
                <a:solidFill>
                  <a:srgbClr val="0000FF"/>
                </a:solidFill>
                <a:latin typeface="Calibri" pitchFamily="34" charset="0"/>
              </a:rPr>
              <a:t>removal is carried out in theatre</a:t>
            </a:r>
            <a:r>
              <a:rPr lang="en-US" sz="3200" dirty="0">
                <a:latin typeface="Calibri" pitchFamily="34" charset="0"/>
              </a:rPr>
              <a:t>, depending with the degree of anchoring </a:t>
            </a:r>
            <a:r>
              <a:rPr lang="en-US" sz="3200" dirty="0" err="1">
                <a:latin typeface="Calibri" pitchFamily="34" charset="0"/>
              </a:rPr>
              <a:t>villi</a:t>
            </a:r>
            <a:r>
              <a:rPr lang="en-US" sz="3200" dirty="0">
                <a:latin typeface="Calibri" pitchFamily="34" charset="0"/>
              </a:rPr>
              <a:t> penetration. </a:t>
            </a:r>
          </a:p>
        </p:txBody>
      </p:sp>
    </p:spTree>
    <p:extLst>
      <p:ext uri="{BB962C8B-B14F-4D97-AF65-F5344CB8AC3E}">
        <p14:creationId xmlns:p14="http://schemas.microsoft.com/office/powerpoint/2010/main" val="4114581185"/>
      </p:ext>
    </p:extLst>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04800"/>
            <a:ext cx="10477500" cy="5715000"/>
          </a:xfrm>
        </p:spPr>
        <p:txBody>
          <a:bodyPr>
            <a:normAutofit/>
          </a:bodyPr>
          <a:lstStyle/>
          <a:p>
            <a:pPr algn="just"/>
            <a:r>
              <a:rPr lang="en-US" sz="3200" dirty="0">
                <a:latin typeface="Calibri" pitchFamily="34" charset="0"/>
              </a:rPr>
              <a:t> For </a:t>
            </a:r>
            <a:r>
              <a:rPr lang="en-US" sz="3200" dirty="0" err="1">
                <a:latin typeface="Calibri" pitchFamily="34" charset="0"/>
              </a:rPr>
              <a:t>accreta</a:t>
            </a:r>
            <a:r>
              <a:rPr lang="en-US" sz="3200" dirty="0">
                <a:latin typeface="Calibri" pitchFamily="34" charset="0"/>
              </a:rPr>
              <a:t> type, removal is by either blunt </a:t>
            </a:r>
            <a:r>
              <a:rPr lang="en-US" sz="3200" dirty="0" err="1">
                <a:latin typeface="Calibri" pitchFamily="34" charset="0"/>
              </a:rPr>
              <a:t>currete</a:t>
            </a:r>
            <a:r>
              <a:rPr lang="en-US" sz="3200" dirty="0">
                <a:latin typeface="Calibri" pitchFamily="34" charset="0"/>
              </a:rPr>
              <a:t> or ovum </a:t>
            </a:r>
            <a:r>
              <a:rPr lang="en-US" sz="3200" dirty="0" err="1">
                <a:latin typeface="Calibri" pitchFamily="34" charset="0"/>
              </a:rPr>
              <a:t>forcep</a:t>
            </a:r>
            <a:r>
              <a:rPr lang="en-US" sz="3200" dirty="0">
                <a:latin typeface="Calibri" pitchFamily="34" charset="0"/>
              </a:rPr>
              <a:t> .</a:t>
            </a:r>
          </a:p>
          <a:p>
            <a:pPr algn="just"/>
            <a:r>
              <a:rPr lang="en-US" sz="3200" dirty="0">
                <a:latin typeface="Calibri" pitchFamily="34" charset="0"/>
              </a:rPr>
              <a:t>For </a:t>
            </a:r>
            <a:r>
              <a:rPr lang="en-US" sz="3200" dirty="0" err="1">
                <a:latin typeface="Calibri" pitchFamily="34" charset="0"/>
              </a:rPr>
              <a:t>increta</a:t>
            </a:r>
            <a:r>
              <a:rPr lang="en-US" sz="3200" dirty="0">
                <a:latin typeface="Calibri" pitchFamily="34" charset="0"/>
              </a:rPr>
              <a:t> &amp; </a:t>
            </a:r>
            <a:r>
              <a:rPr lang="en-US" sz="3200" dirty="0" err="1">
                <a:latin typeface="Calibri" pitchFamily="34" charset="0"/>
              </a:rPr>
              <a:t>percreta</a:t>
            </a:r>
            <a:r>
              <a:rPr lang="en-US" sz="3200" dirty="0">
                <a:latin typeface="Calibri" pitchFamily="34" charset="0"/>
              </a:rPr>
              <a:t>, either subtotal hysterectomy is done, or placenta is left in place, to be absorbed under very high doses of strong antibiotics.</a:t>
            </a:r>
          </a:p>
          <a:p>
            <a:pPr algn="just">
              <a:buFont typeface="Wingdings" pitchFamily="2" charset="2"/>
              <a:buChar char="v"/>
            </a:pPr>
            <a:r>
              <a:rPr lang="en-US" sz="3200" dirty="0">
                <a:latin typeface="Calibri" pitchFamily="34" charset="0"/>
              </a:rPr>
              <a:t>Generally, failure to achieve control of excessive bleeding leads to:</a:t>
            </a:r>
          </a:p>
          <a:p>
            <a:pPr algn="just">
              <a:buFont typeface="Wingdings" pitchFamily="2" charset="2"/>
              <a:buChar char="Ø"/>
            </a:pPr>
            <a:r>
              <a:rPr lang="en-US" sz="3200" dirty="0" err="1">
                <a:latin typeface="Calibri" pitchFamily="34" charset="0"/>
              </a:rPr>
              <a:t>Laparatomy</a:t>
            </a:r>
            <a:r>
              <a:rPr lang="en-US" sz="3200" dirty="0">
                <a:latin typeface="Calibri" pitchFamily="34" charset="0"/>
              </a:rPr>
              <a:t> ,followed by ligation of uterine, ovarian and internal iliac blood vessels.</a:t>
            </a:r>
          </a:p>
          <a:p>
            <a:pPr algn="just">
              <a:buFont typeface="Wingdings" pitchFamily="2" charset="2"/>
              <a:buChar char="Ø"/>
            </a:pPr>
            <a:r>
              <a:rPr lang="en-US" sz="3200" dirty="0">
                <a:latin typeface="Calibri" pitchFamily="34" charset="0"/>
              </a:rPr>
              <a:t>Hysterectomy to safe life.</a:t>
            </a:r>
          </a:p>
          <a:p>
            <a:pPr algn="just">
              <a:buNone/>
            </a:pPr>
            <a:endParaRPr lang="en-US" sz="3200" dirty="0">
              <a:latin typeface="Calibri" pitchFamily="34" charset="0"/>
            </a:endParaRPr>
          </a:p>
        </p:txBody>
      </p:sp>
    </p:spTree>
    <p:extLst>
      <p:ext uri="{BB962C8B-B14F-4D97-AF65-F5344CB8AC3E}">
        <p14:creationId xmlns:p14="http://schemas.microsoft.com/office/powerpoint/2010/main" val="2282671968"/>
      </p:ext>
    </p:extLst>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3999" y="228600"/>
            <a:ext cx="9715500" cy="1143000"/>
          </a:xfrm>
        </p:spPr>
        <p:txBody>
          <a:bodyPr>
            <a:noAutofit/>
          </a:bodyPr>
          <a:lstStyle/>
          <a:p>
            <a:pPr algn="ctr"/>
            <a:r>
              <a:rPr lang="en-US" sz="4400" dirty="0">
                <a:solidFill>
                  <a:schemeClr val="accent1"/>
                </a:solidFill>
                <a:latin typeface="Berlin Sans FB Demi" panose="020E0802020502020306" pitchFamily="34" charset="0"/>
              </a:rPr>
              <a:t>Placenta Accreta, Increta and Percreta</a:t>
            </a:r>
          </a:p>
        </p:txBody>
      </p:sp>
      <p:pic>
        <p:nvPicPr>
          <p:cNvPr id="4" name="Content Placeholder 5" descr="http://3.bp.blogspot.com/-tDVyc0j6iaY/Ug575x4IzhI/AAAAAAAABko/0NN0J48DUDs/s1600/accreta+degrees,+page2anesthesiology.org.jpg"/>
          <p:cNvPicPr>
            <a:picLocks noGrp="1"/>
          </p:cNvPicPr>
          <p:nvPr>
            <p:ph sz="quarter" idx="1"/>
          </p:nvPr>
        </p:nvPicPr>
        <p:blipFill>
          <a:blip r:embed="rId2" cstate="print">
            <a:duotone>
              <a:prstClr val="black"/>
              <a:schemeClr val="accent4">
                <a:tint val="45000"/>
                <a:satMod val="400000"/>
              </a:schemeClr>
            </a:duotone>
          </a:blip>
          <a:stretch>
            <a:fillRect/>
          </a:stretch>
        </p:blipFill>
        <p:spPr bwMode="auto">
          <a:xfrm>
            <a:off x="533401" y="1371600"/>
            <a:ext cx="11125199" cy="533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1826963"/>
      </p:ext>
    </p:extLst>
  </p:cSld>
  <p:clrMapOvr>
    <a:masterClrMapping/>
  </p:clrMapOvr>
  <p:transition spd="slow">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39" y="0"/>
            <a:ext cx="9017252" cy="685800"/>
          </a:xfrm>
        </p:spPr>
        <p:txBody>
          <a:bodyPr>
            <a:normAutofit fontScale="90000"/>
          </a:bodyPr>
          <a:lstStyle/>
          <a:p>
            <a:pPr algn="ctr"/>
            <a:r>
              <a:rPr lang="en-US" b="1" dirty="0" smtClean="0"/>
              <a:t>Description </a:t>
            </a:r>
            <a:r>
              <a:rPr lang="en-US" b="1" dirty="0" err="1" smtClean="0"/>
              <a:t>ctd</a:t>
            </a:r>
            <a:r>
              <a:rPr lang="en-US" b="1" dirty="0" smtClean="0"/>
              <a:t>’</a:t>
            </a:r>
            <a:endParaRPr lang="en-US" b="1" dirty="0"/>
          </a:p>
        </p:txBody>
      </p:sp>
      <p:sp>
        <p:nvSpPr>
          <p:cNvPr id="3" name="Content Placeholder 2"/>
          <p:cNvSpPr>
            <a:spLocks noGrp="1"/>
          </p:cNvSpPr>
          <p:nvPr>
            <p:ph idx="1"/>
          </p:nvPr>
        </p:nvSpPr>
        <p:spPr>
          <a:xfrm>
            <a:off x="797204" y="838200"/>
            <a:ext cx="10504633" cy="5486400"/>
          </a:xfrm>
        </p:spPr>
        <p:txBody>
          <a:bodyPr>
            <a:normAutofit/>
          </a:bodyPr>
          <a:lstStyle/>
          <a:p>
            <a:pPr algn="just"/>
            <a:r>
              <a:rPr lang="en-US" sz="3200" dirty="0"/>
              <a:t>Mastitis is an infection of the breast characterized by flulike symptoms, along with redness and tenderness in the breast. The most common causative agent is </a:t>
            </a:r>
            <a:r>
              <a:rPr lang="en-US" sz="3200" b="1" dirty="0"/>
              <a:t>Staphylococcus aureus</a:t>
            </a:r>
            <a:r>
              <a:rPr lang="en-US" sz="3200" dirty="0"/>
              <a:t>.</a:t>
            </a:r>
          </a:p>
          <a:p>
            <a:pPr algn="just"/>
            <a:r>
              <a:rPr lang="en-US" sz="3200" dirty="0"/>
              <a:t>Mastitis starts out as a tender, warm, hard, red spot in the breast and can escalate to an infection or abscess if not </a:t>
            </a:r>
            <a:r>
              <a:rPr lang="en-US" sz="3200" dirty="0" smtClean="0"/>
              <a:t>treated </a:t>
            </a:r>
            <a:r>
              <a:rPr lang="en-US" sz="3200" dirty="0"/>
              <a:t>promptly.</a:t>
            </a:r>
          </a:p>
          <a:p>
            <a:pPr algn="just"/>
            <a:r>
              <a:rPr lang="en-US" sz="3200" dirty="0"/>
              <a:t> Breast abscess is rarely a complication of mastitis if the woman continues to empty the affected breast. Mastitis usually occurs in one breast, not bilaterally. </a:t>
            </a:r>
          </a:p>
          <a:p>
            <a:pPr algn="just"/>
            <a:endParaRPr lang="en-US" sz="3200" dirty="0"/>
          </a:p>
        </p:txBody>
      </p:sp>
    </p:spTree>
    <p:extLst>
      <p:ext uri="{BB962C8B-B14F-4D97-AF65-F5344CB8AC3E}">
        <p14:creationId xmlns:p14="http://schemas.microsoft.com/office/powerpoint/2010/main" val="386155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087" y="-247983"/>
            <a:ext cx="10287000" cy="1143000"/>
          </a:xfrm>
        </p:spPr>
        <p:txBody>
          <a:bodyPr>
            <a:normAutofit/>
          </a:bodyPr>
          <a:lstStyle/>
          <a:p>
            <a:pPr algn="ctr"/>
            <a:r>
              <a:rPr lang="en-US" sz="4400" dirty="0" smtClean="0">
                <a:solidFill>
                  <a:schemeClr val="tx1"/>
                </a:solidFill>
                <a:latin typeface="Berlin Sans FB Demi" panose="020E0802020502020306" pitchFamily="34" charset="0"/>
              </a:rPr>
              <a:t>Bimanual uterine compression</a:t>
            </a:r>
            <a:endParaRPr lang="en-US" sz="4400" dirty="0">
              <a:solidFill>
                <a:schemeClr val="tx1"/>
              </a:solidFill>
              <a:latin typeface="Berlin Sans FB Demi" panose="020E0802020502020306" pitchFamily="34" charset="0"/>
            </a:endParaRP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498574" y="1066800"/>
            <a:ext cx="11160026" cy="5638800"/>
          </a:xfrm>
          <a:prstGeom prst="rect">
            <a:avLst/>
          </a:prstGeom>
          <a:ln w="88900" cap="sq" cmpd="thickThin">
            <a:solidFill>
              <a:srgbClr val="07B549"/>
            </a:solidFill>
            <a:prstDash val="solid"/>
            <a:miter lim="800000"/>
          </a:ln>
          <a:effectLst>
            <a:innerShdw blurRad="76200">
              <a:srgbClr val="000000"/>
            </a:innerShdw>
          </a:effectLst>
          <a:scene3d>
            <a:camera prst="orthographicFront"/>
            <a:lightRig rig="threePt" dir="t"/>
          </a:scene3d>
          <a:sp3d>
            <a:bevelT prst="convex"/>
          </a:sp3d>
        </p:spPr>
      </p:pic>
    </p:spTree>
    <p:extLst>
      <p:ext uri="{BB962C8B-B14F-4D97-AF65-F5344CB8AC3E}">
        <p14:creationId xmlns:p14="http://schemas.microsoft.com/office/powerpoint/2010/main" val="3302582383"/>
      </p:ext>
    </p:extLst>
  </p:cSld>
  <p:clrMapOvr>
    <a:masterClrMapping/>
  </p:clrMapOvr>
  <p:transition spd="med">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21609"/>
            <a:ext cx="9715500" cy="1143000"/>
          </a:xfrm>
        </p:spPr>
        <p:txBody>
          <a:bodyPr>
            <a:normAutofit/>
          </a:bodyPr>
          <a:lstStyle/>
          <a:p>
            <a:pPr algn="ctr"/>
            <a:r>
              <a:rPr lang="en-US" sz="6000" dirty="0">
                <a:solidFill>
                  <a:schemeClr val="tx1"/>
                </a:solidFill>
                <a:latin typeface="Berlin Sans FB Demi" panose="020E0802020502020306" pitchFamily="34" charset="0"/>
              </a:rPr>
              <a:t>Subsequent  care</a:t>
            </a:r>
            <a:endParaRPr lang="en-US" sz="6600" dirty="0">
              <a:solidFill>
                <a:schemeClr val="tx1"/>
              </a:solidFill>
              <a:latin typeface="Berlin Sans FB Demi" panose="020E0802020502020306" pitchFamily="34" charset="0"/>
            </a:endParaRPr>
          </a:p>
        </p:txBody>
      </p:sp>
      <p:sp>
        <p:nvSpPr>
          <p:cNvPr id="3" name="Content Placeholder 2"/>
          <p:cNvSpPr>
            <a:spLocks noGrp="1"/>
          </p:cNvSpPr>
          <p:nvPr>
            <p:ph sz="quarter" idx="1"/>
          </p:nvPr>
        </p:nvSpPr>
        <p:spPr>
          <a:xfrm>
            <a:off x="914400" y="1164610"/>
            <a:ext cx="10668000" cy="5312391"/>
          </a:xfrm>
        </p:spPr>
        <p:txBody>
          <a:bodyPr>
            <a:noAutofit/>
          </a:bodyPr>
          <a:lstStyle/>
          <a:p>
            <a:pPr algn="just"/>
            <a:r>
              <a:rPr lang="en-US" sz="3200" dirty="0">
                <a:latin typeface="Calibri" pitchFamily="34" charset="0"/>
              </a:rPr>
              <a:t>Closely monitor the patient for sometimes in labour ward and ensure comfort.</a:t>
            </a:r>
          </a:p>
          <a:p>
            <a:pPr algn="just">
              <a:buFont typeface="Wingdings" pitchFamily="2" charset="2"/>
              <a:buChar char="Ø"/>
            </a:pPr>
            <a:r>
              <a:rPr lang="en-US" sz="3200" dirty="0">
                <a:latin typeface="Calibri" pitchFamily="34" charset="0"/>
              </a:rPr>
              <a:t> The specific observations are:</a:t>
            </a:r>
          </a:p>
          <a:p>
            <a:pPr algn="just">
              <a:buFont typeface="Wingdings" pitchFamily="2" charset="2"/>
              <a:buChar char="ü"/>
            </a:pPr>
            <a:r>
              <a:rPr lang="en-US" sz="3200" dirty="0">
                <a:latin typeface="Calibri" pitchFamily="34" charset="0"/>
              </a:rPr>
              <a:t>Vital signs every ½ hourly for 2 hours, thereafter frequency depends on the results.</a:t>
            </a:r>
          </a:p>
          <a:p>
            <a:pPr algn="just">
              <a:buFont typeface="Wingdings" pitchFamily="2" charset="2"/>
              <a:buChar char="ü"/>
            </a:pPr>
            <a:r>
              <a:rPr lang="en-US" sz="3200" dirty="0">
                <a:latin typeface="Calibri" pitchFamily="34" charset="0"/>
              </a:rPr>
              <a:t>State of uterus and nature of lochia.</a:t>
            </a:r>
          </a:p>
          <a:p>
            <a:pPr algn="just">
              <a:buFont typeface="Wingdings" pitchFamily="2" charset="2"/>
              <a:buChar char="ü"/>
            </a:pPr>
            <a:r>
              <a:rPr lang="en-US" sz="3200" dirty="0">
                <a:latin typeface="Calibri" pitchFamily="34" charset="0"/>
              </a:rPr>
              <a:t>Elimination, hourly voiding to maintain uterus well contracted.</a:t>
            </a:r>
          </a:p>
          <a:p>
            <a:pPr algn="just">
              <a:buFont typeface="Wingdings" pitchFamily="2" charset="2"/>
              <a:buChar char="ü"/>
            </a:pPr>
            <a:r>
              <a:rPr lang="en-US" sz="3200" dirty="0">
                <a:latin typeface="Calibri" pitchFamily="34" charset="0"/>
              </a:rPr>
              <a:t>Signs of anaemia, through pallor &amp; h/o dizziness.</a:t>
            </a:r>
          </a:p>
        </p:txBody>
      </p:sp>
    </p:spTree>
    <p:extLst>
      <p:ext uri="{BB962C8B-B14F-4D97-AF65-F5344CB8AC3E}">
        <p14:creationId xmlns:p14="http://schemas.microsoft.com/office/powerpoint/2010/main" val="2604965035"/>
      </p:ext>
    </p:extLst>
  </p:cSld>
  <p:clrMapOvr>
    <a:masterClrMapping/>
  </p:clrMapOvr>
  <p:transition spd="med">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6750" y="228600"/>
            <a:ext cx="10572750" cy="5791200"/>
          </a:xfrm>
        </p:spPr>
        <p:txBody>
          <a:bodyPr>
            <a:noAutofit/>
          </a:bodyPr>
          <a:lstStyle/>
          <a:p>
            <a:pPr algn="just"/>
            <a:r>
              <a:rPr lang="en-US" sz="3200" dirty="0">
                <a:latin typeface="Calibri" pitchFamily="34" charset="0"/>
              </a:rPr>
              <a:t>Maintain relative warm and encourage oral feeding.</a:t>
            </a:r>
          </a:p>
          <a:p>
            <a:pPr algn="just"/>
            <a:r>
              <a:rPr lang="en-US" sz="3200" dirty="0">
                <a:latin typeface="Calibri" pitchFamily="34" charset="0"/>
              </a:rPr>
              <a:t>Continue plasma expander for about 2 hours and transfuse as necessary.</a:t>
            </a:r>
          </a:p>
          <a:p>
            <a:pPr algn="just"/>
            <a:r>
              <a:rPr lang="en-US" sz="3200" dirty="0">
                <a:latin typeface="Calibri" pitchFamily="34" charset="0"/>
              </a:rPr>
              <a:t>Maintain high standards of hygiene.</a:t>
            </a:r>
          </a:p>
          <a:p>
            <a:pPr algn="just"/>
            <a:r>
              <a:rPr lang="en-US" sz="3200" dirty="0">
                <a:latin typeface="Calibri" pitchFamily="34" charset="0"/>
              </a:rPr>
              <a:t>Administer prophylactic broad spectrum antibiotic e.g ampicillin 500 mg orally every 6 hourly for 5 days. Also haematinics to prevent anaemia.</a:t>
            </a:r>
          </a:p>
          <a:p>
            <a:pPr algn="just"/>
            <a:r>
              <a:rPr lang="en-US" sz="3200" dirty="0">
                <a:latin typeface="Calibri" pitchFamily="34" charset="0"/>
              </a:rPr>
              <a:t>Offer psychological support to allay anxiety.</a:t>
            </a:r>
          </a:p>
          <a:p>
            <a:pPr algn="just"/>
            <a:r>
              <a:rPr lang="en-US" sz="3200" dirty="0">
                <a:latin typeface="Calibri" pitchFamily="34" charset="0"/>
              </a:rPr>
              <a:t>Promote breastfeeding hence uterine contractions are maintained. </a:t>
            </a:r>
          </a:p>
        </p:txBody>
      </p:sp>
    </p:spTree>
    <p:extLst>
      <p:ext uri="{BB962C8B-B14F-4D97-AF65-F5344CB8AC3E}">
        <p14:creationId xmlns:p14="http://schemas.microsoft.com/office/powerpoint/2010/main" val="2892709858"/>
      </p:ext>
    </p:extLst>
  </p:cSld>
  <p:clrMapOvr>
    <a:masterClrMapping/>
  </p:clrMapOvr>
  <p:transition spd="med">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52400"/>
            <a:ext cx="10477500" cy="5867400"/>
          </a:xfrm>
        </p:spPr>
        <p:txBody>
          <a:bodyPr>
            <a:noAutofit/>
          </a:bodyPr>
          <a:lstStyle/>
          <a:p>
            <a:pPr algn="just"/>
            <a:r>
              <a:rPr lang="en-US" sz="3600" dirty="0">
                <a:latin typeface="Calibri" pitchFamily="34" charset="0"/>
              </a:rPr>
              <a:t>Regularly evaluate the condition and finally transfer to the postnatal ward for continuity of care.</a:t>
            </a:r>
          </a:p>
          <a:p>
            <a:pPr algn="just"/>
            <a:r>
              <a:rPr lang="en-US" sz="3600" dirty="0">
                <a:latin typeface="Calibri" pitchFamily="34" charset="0"/>
              </a:rPr>
              <a:t>Continue with daily examination, particularly to monitor for signs of anaemia, infection, state of lactation and progress of the involution process, then report accurately.</a:t>
            </a:r>
          </a:p>
          <a:p>
            <a:pPr algn="just"/>
            <a:r>
              <a:rPr lang="en-US" sz="3600" dirty="0">
                <a:latin typeface="Calibri" pitchFamily="34" charset="0"/>
              </a:rPr>
              <a:t>Educate on various danger signs e.g recurrence of excessive per vaginal bleeding, dizziness, signs of  sepsis among others.</a:t>
            </a:r>
          </a:p>
        </p:txBody>
      </p:sp>
    </p:spTree>
    <p:extLst>
      <p:ext uri="{BB962C8B-B14F-4D97-AF65-F5344CB8AC3E}">
        <p14:creationId xmlns:p14="http://schemas.microsoft.com/office/powerpoint/2010/main" val="4292388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762000" y="228600"/>
            <a:ext cx="10477500" cy="5791200"/>
          </a:xfrm>
        </p:spPr>
        <p:txBody>
          <a:bodyPr>
            <a:normAutofit/>
          </a:bodyPr>
          <a:lstStyle/>
          <a:p>
            <a:pPr algn="just">
              <a:buFont typeface="Wingdings" pitchFamily="2" charset="2"/>
              <a:buChar char="Ø"/>
            </a:pPr>
            <a:r>
              <a:rPr lang="en-US" sz="3600" dirty="0">
                <a:latin typeface="Calibri" pitchFamily="34" charset="0"/>
              </a:rPr>
              <a:t> Emphasis on prompt reporting.</a:t>
            </a:r>
          </a:p>
          <a:p>
            <a:pPr algn="just"/>
            <a:r>
              <a:rPr lang="en-US" sz="3600" dirty="0">
                <a:latin typeface="Calibri" pitchFamily="34" charset="0"/>
              </a:rPr>
              <a:t>Recheck HB on the 3</a:t>
            </a:r>
            <a:r>
              <a:rPr lang="en-US" sz="3600" baseline="30000" dirty="0">
                <a:latin typeface="Calibri" pitchFamily="34" charset="0"/>
              </a:rPr>
              <a:t>rd</a:t>
            </a:r>
            <a:r>
              <a:rPr lang="en-US" sz="3600" dirty="0">
                <a:latin typeface="Calibri" pitchFamily="34" charset="0"/>
              </a:rPr>
              <a:t> day to determine need for further action.</a:t>
            </a:r>
          </a:p>
          <a:p>
            <a:pPr algn="just"/>
            <a:r>
              <a:rPr lang="en-US" sz="3600" dirty="0">
                <a:latin typeface="Calibri" pitchFamily="34" charset="0"/>
              </a:rPr>
              <a:t>Eventually, prepare for discharge by sharing on:</a:t>
            </a:r>
          </a:p>
          <a:p>
            <a:pPr algn="just">
              <a:buFont typeface="Wingdings" pitchFamily="2" charset="2"/>
              <a:buChar char="Ø"/>
            </a:pPr>
            <a:r>
              <a:rPr lang="en-US" sz="3600" dirty="0">
                <a:latin typeface="Calibri" pitchFamily="34" charset="0"/>
              </a:rPr>
              <a:t>Hygiene, diet, rest ambulation/exercise.</a:t>
            </a:r>
          </a:p>
          <a:p>
            <a:pPr algn="just">
              <a:buFont typeface="Wingdings" pitchFamily="2" charset="2"/>
              <a:buChar char="Ø"/>
            </a:pPr>
            <a:r>
              <a:rPr lang="en-US" sz="3600" dirty="0">
                <a:latin typeface="Calibri" pitchFamily="34" charset="0"/>
              </a:rPr>
              <a:t>Compliance with prescribed drugs and review visits.</a:t>
            </a:r>
          </a:p>
          <a:p>
            <a:pPr algn="just"/>
            <a:endParaRPr lang="en-US" sz="3600" dirty="0">
              <a:latin typeface="Calibri" pitchFamily="34" charset="0"/>
            </a:endParaRPr>
          </a:p>
        </p:txBody>
      </p:sp>
    </p:spTree>
    <p:extLst>
      <p:ext uri="{BB962C8B-B14F-4D97-AF65-F5344CB8AC3E}">
        <p14:creationId xmlns:p14="http://schemas.microsoft.com/office/powerpoint/2010/main" val="27724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715500" cy="1143000"/>
          </a:xfrm>
        </p:spPr>
        <p:txBody>
          <a:bodyPr/>
          <a:lstStyle/>
          <a:p>
            <a:pPr algn="ctr"/>
            <a:r>
              <a:rPr lang="en-US" sz="3600" b="1" dirty="0">
                <a:solidFill>
                  <a:srgbClr val="FF0000"/>
                </a:solidFill>
                <a:latin typeface="Berlin Sans FB Demi" panose="020E0802020502020306" pitchFamily="34" charset="0"/>
              </a:rPr>
              <a:t>ll. TRAUMA OF THE GENITAL TRACT</a:t>
            </a:r>
            <a:endParaRPr lang="en-US" dirty="0">
              <a:solidFill>
                <a:srgbClr val="FF0000"/>
              </a:solidFill>
              <a:latin typeface="Berlin Sans FB Demi" panose="020E0802020502020306" pitchFamily="34" charset="0"/>
            </a:endParaRPr>
          </a:p>
        </p:txBody>
      </p:sp>
      <p:sp>
        <p:nvSpPr>
          <p:cNvPr id="3" name="Content Placeholder 2"/>
          <p:cNvSpPr>
            <a:spLocks noGrp="1"/>
          </p:cNvSpPr>
          <p:nvPr>
            <p:ph sz="quarter" idx="1"/>
          </p:nvPr>
        </p:nvSpPr>
        <p:spPr>
          <a:xfrm>
            <a:off x="762000" y="1143000"/>
            <a:ext cx="10858500" cy="5181600"/>
          </a:xfrm>
        </p:spPr>
        <p:txBody>
          <a:bodyPr>
            <a:noAutofit/>
          </a:bodyPr>
          <a:lstStyle/>
          <a:p>
            <a:pPr algn="just">
              <a:buNone/>
            </a:pPr>
            <a:r>
              <a:rPr lang="en-US" sz="3200" dirty="0">
                <a:latin typeface="Calibri" pitchFamily="34" charset="0"/>
              </a:rPr>
              <a:t>Refers to a situation where major blood vessels are torn/ ruptured , hence excessive bleeding.</a:t>
            </a:r>
          </a:p>
          <a:p>
            <a:pPr algn="just">
              <a:buNone/>
            </a:pPr>
            <a:r>
              <a:rPr lang="en-US" sz="3200" dirty="0">
                <a:latin typeface="Calibri" pitchFamily="34" charset="0"/>
              </a:rPr>
              <a:t>		</a:t>
            </a:r>
            <a:r>
              <a:rPr lang="en-US" sz="4000" b="1" dirty="0">
                <a:latin typeface="Calibri" pitchFamily="34" charset="0"/>
              </a:rPr>
              <a:t>Causes</a:t>
            </a:r>
            <a:endParaRPr lang="en-US" sz="3200" b="1" dirty="0">
              <a:latin typeface="Calibri" pitchFamily="34" charset="0"/>
            </a:endParaRPr>
          </a:p>
          <a:p>
            <a:pPr algn="just"/>
            <a:r>
              <a:rPr lang="en-US" sz="3200" dirty="0">
                <a:latin typeface="Calibri" pitchFamily="34" charset="0"/>
              </a:rPr>
              <a:t>Tight /rigid perineum, hence either tear(s) occurs or episiotomy is wrongly performed.</a:t>
            </a:r>
          </a:p>
          <a:p>
            <a:pPr algn="just"/>
            <a:r>
              <a:rPr lang="en-US" sz="3200" dirty="0">
                <a:latin typeface="Calibri" pitchFamily="34" charset="0"/>
              </a:rPr>
              <a:t>Premature bearing down, leading to severe cervical tear.</a:t>
            </a:r>
          </a:p>
          <a:p>
            <a:pPr algn="just"/>
            <a:r>
              <a:rPr lang="en-US" sz="3200" dirty="0">
                <a:latin typeface="Calibri" pitchFamily="34" charset="0"/>
              </a:rPr>
              <a:t>Big fetus (</a:t>
            </a:r>
            <a:r>
              <a:rPr lang="en-US" sz="3200" dirty="0" err="1">
                <a:latin typeface="Calibri" pitchFamily="34" charset="0"/>
              </a:rPr>
              <a:t>macrosomia</a:t>
            </a:r>
            <a:r>
              <a:rPr lang="en-US" sz="3200" dirty="0">
                <a:latin typeface="Calibri" pitchFamily="34" charset="0"/>
              </a:rPr>
              <a:t>) hence disproportion.</a:t>
            </a:r>
          </a:p>
          <a:p>
            <a:pPr algn="just"/>
            <a:r>
              <a:rPr lang="en-US" sz="3200" dirty="0">
                <a:latin typeface="Calibri" pitchFamily="34" charset="0"/>
              </a:rPr>
              <a:t>Destructive procedures /decapitation, because of either incorrect use of instruments or  merely accidental.</a:t>
            </a:r>
          </a:p>
          <a:p>
            <a:pPr algn="just"/>
            <a:endParaRPr lang="en-US" sz="3200" dirty="0">
              <a:latin typeface="Calibri" pitchFamily="34" charset="0"/>
            </a:endParaRPr>
          </a:p>
        </p:txBody>
      </p:sp>
    </p:spTree>
    <p:extLst>
      <p:ext uri="{BB962C8B-B14F-4D97-AF65-F5344CB8AC3E}">
        <p14:creationId xmlns:p14="http://schemas.microsoft.com/office/powerpoint/2010/main" val="1402444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81000"/>
            <a:ext cx="10477500" cy="5638800"/>
          </a:xfrm>
        </p:spPr>
        <p:txBody>
          <a:bodyPr>
            <a:noAutofit/>
          </a:bodyPr>
          <a:lstStyle/>
          <a:p>
            <a:pPr algn="just">
              <a:buNone/>
            </a:pPr>
            <a:r>
              <a:rPr lang="en-US" sz="3600" dirty="0"/>
              <a:t>		</a:t>
            </a:r>
            <a:r>
              <a:rPr lang="en-US" sz="4400" b="1" i="1" dirty="0"/>
              <a:t>Common  sites</a:t>
            </a:r>
          </a:p>
          <a:p>
            <a:pPr algn="just"/>
            <a:r>
              <a:rPr lang="en-US" sz="4400" dirty="0"/>
              <a:t>External genitalia, on the perineum, anterior aspect of labia majora or clitoris, due to inadequate flexion of the head.</a:t>
            </a:r>
          </a:p>
          <a:p>
            <a:pPr algn="just"/>
            <a:r>
              <a:rPr lang="en-US" sz="4400" dirty="0"/>
              <a:t>Vagina, posterior wall.</a:t>
            </a:r>
          </a:p>
          <a:p>
            <a:pPr algn="just"/>
            <a:r>
              <a:rPr lang="en-US" sz="4400" dirty="0"/>
              <a:t>Cervix, anterior and posterior aspects.</a:t>
            </a:r>
          </a:p>
        </p:txBody>
      </p:sp>
    </p:spTree>
    <p:extLst>
      <p:ext uri="{BB962C8B-B14F-4D97-AF65-F5344CB8AC3E}">
        <p14:creationId xmlns:p14="http://schemas.microsoft.com/office/powerpoint/2010/main" val="2754902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81000"/>
            <a:ext cx="10477500" cy="5638800"/>
          </a:xfrm>
        </p:spPr>
        <p:txBody>
          <a:bodyPr>
            <a:noAutofit/>
          </a:bodyPr>
          <a:lstStyle/>
          <a:p>
            <a:pPr algn="just"/>
            <a:r>
              <a:rPr lang="en-US" sz="3600" dirty="0">
                <a:latin typeface="Calibri" pitchFamily="34" charset="0"/>
              </a:rPr>
              <a:t>Uterus, rarely involved and tears occurs due:-</a:t>
            </a:r>
          </a:p>
          <a:p>
            <a:pPr algn="just">
              <a:buFont typeface="Wingdings" pitchFamily="2" charset="2"/>
              <a:buChar char="Ø"/>
            </a:pPr>
            <a:r>
              <a:rPr lang="en-US" sz="3600" dirty="0">
                <a:latin typeface="Calibri" pitchFamily="34" charset="0"/>
              </a:rPr>
              <a:t>To neglected obstructed  labour.</a:t>
            </a:r>
          </a:p>
          <a:p>
            <a:pPr algn="just">
              <a:buFont typeface="Wingdings" pitchFamily="2" charset="2"/>
              <a:buChar char="Ø"/>
            </a:pPr>
            <a:r>
              <a:rPr lang="en-US" sz="3600" dirty="0">
                <a:latin typeface="Calibri" pitchFamily="34" charset="0"/>
              </a:rPr>
              <a:t> Either misuse of instruments or accidentally during decapitation.</a:t>
            </a:r>
          </a:p>
          <a:p>
            <a:pPr algn="just">
              <a:buFont typeface="Wingdings" pitchFamily="2" charset="2"/>
              <a:buChar char="Ø"/>
            </a:pPr>
            <a:r>
              <a:rPr lang="en-US" sz="3600" dirty="0">
                <a:latin typeface="Calibri" pitchFamily="34" charset="0"/>
              </a:rPr>
              <a:t> As an extension of a cervical tear.</a:t>
            </a:r>
          </a:p>
          <a:p>
            <a:pPr algn="just">
              <a:buNone/>
            </a:pPr>
            <a:r>
              <a:rPr lang="en-US" sz="3600" dirty="0">
                <a:latin typeface="Calibri" pitchFamily="34" charset="0"/>
              </a:rPr>
              <a:t>		</a:t>
            </a:r>
            <a:r>
              <a:rPr lang="en-US" sz="3600" b="1" i="1" dirty="0">
                <a:latin typeface="Calibri" pitchFamily="34" charset="0"/>
              </a:rPr>
              <a:t>Clinical features</a:t>
            </a:r>
          </a:p>
          <a:p>
            <a:pPr algn="just"/>
            <a:r>
              <a:rPr lang="en-US" sz="3600" dirty="0">
                <a:latin typeface="Calibri" pitchFamily="34" charset="0"/>
              </a:rPr>
              <a:t>Uterus is well contracted, unless torn.</a:t>
            </a:r>
          </a:p>
          <a:p>
            <a:pPr algn="just"/>
            <a:r>
              <a:rPr lang="en-US" sz="3600" dirty="0">
                <a:latin typeface="Calibri" pitchFamily="34" charset="0"/>
              </a:rPr>
              <a:t>Blood comes out in a steady flow. </a:t>
            </a:r>
          </a:p>
        </p:txBody>
      </p:sp>
    </p:spTree>
    <p:extLst>
      <p:ext uri="{BB962C8B-B14F-4D97-AF65-F5344CB8AC3E}">
        <p14:creationId xmlns:p14="http://schemas.microsoft.com/office/powerpoint/2010/main" val="1587901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715500" cy="1143000"/>
          </a:xfrm>
        </p:spPr>
        <p:txBody>
          <a:bodyPr>
            <a:normAutofit/>
          </a:bodyPr>
          <a:lstStyle/>
          <a:p>
            <a:pPr algn="ctr"/>
            <a:r>
              <a:rPr lang="en-US" sz="4800" b="1" dirty="0">
                <a:solidFill>
                  <a:srgbClr val="FF0000"/>
                </a:solidFill>
                <a:latin typeface="Berlin Sans FB Demi" panose="020E0802020502020306" pitchFamily="34" charset="0"/>
              </a:rPr>
              <a:t>Specific  management</a:t>
            </a:r>
          </a:p>
        </p:txBody>
      </p:sp>
      <p:sp>
        <p:nvSpPr>
          <p:cNvPr id="3" name="Content Placeholder 2"/>
          <p:cNvSpPr>
            <a:spLocks noGrp="1"/>
          </p:cNvSpPr>
          <p:nvPr>
            <p:ph sz="quarter" idx="1"/>
          </p:nvPr>
        </p:nvSpPr>
        <p:spPr>
          <a:xfrm>
            <a:off x="838200" y="1295400"/>
            <a:ext cx="10401300" cy="4724400"/>
          </a:xfrm>
        </p:spPr>
        <p:txBody>
          <a:bodyPr>
            <a:noAutofit/>
          </a:bodyPr>
          <a:lstStyle/>
          <a:p>
            <a:pPr algn="just"/>
            <a:r>
              <a:rPr lang="en-US" sz="3200" dirty="0">
                <a:latin typeface="Calibri" pitchFamily="34" charset="0"/>
              </a:rPr>
              <a:t>Get medical help immediately.</a:t>
            </a:r>
          </a:p>
          <a:p>
            <a:pPr algn="just"/>
            <a:r>
              <a:rPr lang="en-US" sz="3200" dirty="0">
                <a:latin typeface="Calibri" pitchFamily="34" charset="0"/>
              </a:rPr>
              <a:t>Identify the source of haemorrhage, by position the mother in </a:t>
            </a:r>
            <a:r>
              <a:rPr lang="en-US" sz="3200" dirty="0" err="1">
                <a:latin typeface="Calibri" pitchFamily="34" charset="0"/>
              </a:rPr>
              <a:t>lithotomy</a:t>
            </a:r>
            <a:r>
              <a:rPr lang="en-US" sz="3200" dirty="0">
                <a:latin typeface="Calibri" pitchFamily="34" charset="0"/>
              </a:rPr>
              <a:t>.</a:t>
            </a:r>
          </a:p>
          <a:p>
            <a:pPr algn="just"/>
            <a:r>
              <a:rPr lang="en-US" sz="3200" dirty="0">
                <a:latin typeface="Calibri" pitchFamily="34" charset="0"/>
              </a:rPr>
              <a:t> Assess for shock, if present commence plasma expanders and prepare for transfusion as in </a:t>
            </a:r>
            <a:r>
              <a:rPr lang="en-US" sz="3200" dirty="0" err="1">
                <a:latin typeface="Calibri" pitchFamily="34" charset="0"/>
              </a:rPr>
              <a:t>atonic</a:t>
            </a:r>
            <a:r>
              <a:rPr lang="en-US" sz="3200" dirty="0">
                <a:latin typeface="Calibri" pitchFamily="34" charset="0"/>
              </a:rPr>
              <a:t> uterus.</a:t>
            </a:r>
          </a:p>
          <a:p>
            <a:pPr algn="just"/>
            <a:r>
              <a:rPr lang="en-US" sz="3200" dirty="0">
                <a:latin typeface="Calibri" pitchFamily="34" charset="0"/>
              </a:rPr>
              <a:t>For external genitalia injury, repair as usual.</a:t>
            </a:r>
          </a:p>
          <a:p>
            <a:pPr algn="just"/>
            <a:r>
              <a:rPr lang="en-US" sz="3200" dirty="0">
                <a:latin typeface="Calibri" pitchFamily="34" charset="0"/>
              </a:rPr>
              <a:t>That involving internal genitalia structures, Dr inserts a speculum for clear </a:t>
            </a:r>
            <a:r>
              <a:rPr lang="en-US" sz="3200" dirty="0" err="1">
                <a:latin typeface="Calibri" pitchFamily="34" charset="0"/>
              </a:rPr>
              <a:t>visualisation</a:t>
            </a:r>
            <a:r>
              <a:rPr lang="en-US" sz="3200" dirty="0">
                <a:latin typeface="Calibri" pitchFamily="34" charset="0"/>
              </a:rPr>
              <a:t> of vagina &amp; cervix.</a:t>
            </a:r>
          </a:p>
          <a:p>
            <a:pPr algn="just">
              <a:buFont typeface="Wingdings" pitchFamily="2" charset="2"/>
              <a:buChar char="Ø"/>
            </a:pPr>
            <a:r>
              <a:rPr lang="en-US" sz="3200" dirty="0">
                <a:latin typeface="Calibri" pitchFamily="34" charset="0"/>
              </a:rPr>
              <a:t>Pressure is  applied and repair done in theatre.</a:t>
            </a:r>
          </a:p>
        </p:txBody>
      </p:sp>
    </p:spTree>
    <p:extLst>
      <p:ext uri="{BB962C8B-B14F-4D97-AF65-F5344CB8AC3E}">
        <p14:creationId xmlns:p14="http://schemas.microsoft.com/office/powerpoint/2010/main" val="3163302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52500" y="228600"/>
            <a:ext cx="10287000" cy="5791200"/>
          </a:xfrm>
        </p:spPr>
        <p:txBody>
          <a:bodyPr>
            <a:noAutofit/>
          </a:bodyPr>
          <a:lstStyle/>
          <a:p>
            <a:pPr algn="just"/>
            <a:r>
              <a:rPr lang="en-US" sz="3200" dirty="0">
                <a:latin typeface="Calibri" pitchFamily="34" charset="0"/>
              </a:rPr>
              <a:t>For ruptured uterus, resuscitate for shock vigorously and prepare for emergency laparatomy.</a:t>
            </a:r>
          </a:p>
          <a:p>
            <a:pPr algn="just">
              <a:buFont typeface="Wingdings" pitchFamily="2" charset="2"/>
              <a:buChar char="Ø"/>
            </a:pPr>
            <a:r>
              <a:rPr lang="en-US" sz="3200" dirty="0">
                <a:latin typeface="Calibri" pitchFamily="34" charset="0"/>
              </a:rPr>
              <a:t>Minor tears are repaired, while for  severe ones hysterectomy may be the best option.</a:t>
            </a:r>
          </a:p>
          <a:p>
            <a:pPr algn="just"/>
            <a:r>
              <a:rPr lang="en-US" sz="3200" dirty="0">
                <a:latin typeface="Calibri" pitchFamily="34" charset="0"/>
              </a:rPr>
              <a:t>Generally, administer prophylactic antibiotics as well as haematinics and analgesics respectively.</a:t>
            </a:r>
          </a:p>
          <a:p>
            <a:pPr algn="just"/>
            <a:r>
              <a:rPr lang="en-US" sz="3200" dirty="0">
                <a:latin typeface="Calibri" pitchFamily="34" charset="0"/>
              </a:rPr>
              <a:t>Depending on the blood loss, transfusion may be required.</a:t>
            </a:r>
          </a:p>
          <a:p>
            <a:pPr algn="just"/>
            <a:r>
              <a:rPr lang="en-US" sz="3200" dirty="0">
                <a:latin typeface="Calibri" pitchFamily="34" charset="0"/>
              </a:rPr>
              <a:t>Maintain record of vital signs, state of the skin and level of consciousness, interpret &amp; consult as necessary.</a:t>
            </a:r>
          </a:p>
          <a:p>
            <a:pPr algn="just">
              <a:buFont typeface="Wingdings" pitchFamily="2" charset="2"/>
              <a:buChar char="v"/>
            </a:pPr>
            <a:r>
              <a:rPr lang="en-US" sz="3200" dirty="0">
                <a:latin typeface="Calibri" pitchFamily="34" charset="0"/>
              </a:rPr>
              <a:t>These helps to evaluate the progress.</a:t>
            </a:r>
          </a:p>
          <a:p>
            <a:pPr algn="just">
              <a:buNone/>
            </a:pPr>
            <a:r>
              <a:rPr lang="en-US" sz="3200" dirty="0">
                <a:latin typeface="Calibri" pitchFamily="34" charset="0"/>
              </a:rPr>
              <a:t>  </a:t>
            </a:r>
          </a:p>
        </p:txBody>
      </p:sp>
    </p:spTree>
    <p:extLst>
      <p:ext uri="{BB962C8B-B14F-4D97-AF65-F5344CB8AC3E}">
        <p14:creationId xmlns:p14="http://schemas.microsoft.com/office/powerpoint/2010/main" val="2112857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834" y="198784"/>
            <a:ext cx="11198088" cy="6506818"/>
          </a:xfrm>
        </p:spPr>
        <p:txBody>
          <a:bodyPr>
            <a:noAutofit/>
          </a:bodyPr>
          <a:lstStyle/>
          <a:p>
            <a:pPr algn="just"/>
            <a:r>
              <a:rPr lang="en-US" sz="3200" dirty="0"/>
              <a:t>The term ’flushed breast‘ is applied in mild cases where the infection is superficial and </a:t>
            </a:r>
            <a:r>
              <a:rPr lang="en-US" sz="3200" dirty="0" smtClean="0"/>
              <a:t>localized.</a:t>
            </a:r>
            <a:endParaRPr lang="en-US" sz="3200" dirty="0"/>
          </a:p>
          <a:p>
            <a:pPr algn="just"/>
            <a:r>
              <a:rPr lang="en-US" sz="3200" dirty="0"/>
              <a:t> The condition rarely occurs prior to the eighth day of </a:t>
            </a:r>
            <a:r>
              <a:rPr lang="en-US" sz="3200" dirty="0" err="1"/>
              <a:t>puerperium</a:t>
            </a:r>
            <a:r>
              <a:rPr lang="en-US" sz="3200" dirty="0"/>
              <a:t>. It commonly arises during the second or third week. </a:t>
            </a:r>
          </a:p>
          <a:p>
            <a:pPr algn="just"/>
            <a:r>
              <a:rPr lang="en-US" sz="3200" dirty="0"/>
              <a:t>Mastitis may arise in two different ways: (</a:t>
            </a:r>
            <a:r>
              <a:rPr lang="en-US" sz="3200" b="1" dirty="0"/>
              <a:t>a</a:t>
            </a:r>
            <a:r>
              <a:rPr lang="en-US" sz="3200" dirty="0"/>
              <a:t>) </a:t>
            </a:r>
            <a:r>
              <a:rPr lang="en-US" sz="3200" b="1" dirty="0"/>
              <a:t>Cellulitis</a:t>
            </a:r>
            <a:r>
              <a:rPr lang="en-US" sz="3200" dirty="0"/>
              <a:t> infection occurs when the infectious micro-organism enters through the </a:t>
            </a:r>
            <a:r>
              <a:rPr lang="en-US" sz="3200" b="1" dirty="0"/>
              <a:t>cracked nipple </a:t>
            </a:r>
            <a:r>
              <a:rPr lang="en-US" sz="3200" dirty="0"/>
              <a:t>and spreads through the interlobular tissue. </a:t>
            </a:r>
          </a:p>
          <a:p>
            <a:pPr algn="just"/>
            <a:r>
              <a:rPr lang="en-US" sz="3200" b="1" dirty="0"/>
              <a:t>(b)Adenitis</a:t>
            </a:r>
            <a:r>
              <a:rPr lang="en-US" sz="3200" dirty="0"/>
              <a:t> is a result of the </a:t>
            </a:r>
            <a:r>
              <a:rPr lang="en-US" sz="3200" b="1" dirty="0"/>
              <a:t>multiplication of organisms </a:t>
            </a:r>
            <a:r>
              <a:rPr lang="en-US" sz="3200" dirty="0"/>
              <a:t>which are already present in the breast itself due to engorgement, static of milk or bruising through careless handling. </a:t>
            </a:r>
          </a:p>
          <a:p>
            <a:pPr marL="0" indent="0" algn="just">
              <a:buNone/>
            </a:pPr>
            <a:endParaRPr lang="en-US" sz="3200" dirty="0"/>
          </a:p>
          <a:p>
            <a:pPr algn="just"/>
            <a:endParaRPr lang="en-US" sz="3200" dirty="0"/>
          </a:p>
          <a:p>
            <a:pPr algn="just"/>
            <a:endParaRPr lang="en-US" sz="3200" dirty="0"/>
          </a:p>
        </p:txBody>
      </p:sp>
    </p:spTree>
    <p:extLst>
      <p:ext uri="{BB962C8B-B14F-4D97-AF65-F5344CB8AC3E}">
        <p14:creationId xmlns:p14="http://schemas.microsoft.com/office/powerpoint/2010/main" val="457699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04800"/>
            <a:ext cx="10477500" cy="5715000"/>
          </a:xfrm>
        </p:spPr>
        <p:txBody>
          <a:bodyPr>
            <a:normAutofit/>
          </a:bodyPr>
          <a:lstStyle/>
          <a:p>
            <a:pPr algn="just"/>
            <a:r>
              <a:rPr lang="en-US" sz="3200" dirty="0">
                <a:latin typeface="Calibri" pitchFamily="34" charset="0"/>
              </a:rPr>
              <a:t>Encourage high standards of hygiene to prevent infection.</a:t>
            </a:r>
          </a:p>
          <a:p>
            <a:pPr algn="just"/>
            <a:r>
              <a:rPr lang="en-US" sz="3200" dirty="0">
                <a:latin typeface="Calibri" pitchFamily="34" charset="0"/>
              </a:rPr>
              <a:t>Help with baby care Prn and promote b/feeding .</a:t>
            </a:r>
          </a:p>
          <a:p>
            <a:pPr algn="just"/>
            <a:r>
              <a:rPr lang="en-US" sz="3200" dirty="0">
                <a:latin typeface="Calibri" pitchFamily="34" charset="0"/>
              </a:rPr>
              <a:t>Emphasis on the need for early ambulation to promote fast healing.</a:t>
            </a:r>
          </a:p>
          <a:p>
            <a:pPr algn="just"/>
            <a:r>
              <a:rPr lang="en-US" sz="3200" dirty="0">
                <a:latin typeface="Calibri" pitchFamily="34" charset="0"/>
              </a:rPr>
              <a:t>3</a:t>
            </a:r>
            <a:r>
              <a:rPr lang="en-US" sz="3200" baseline="30000" dirty="0">
                <a:latin typeface="Calibri" pitchFamily="34" charset="0"/>
              </a:rPr>
              <a:t>rd</a:t>
            </a:r>
            <a:r>
              <a:rPr lang="en-US" sz="3200" dirty="0">
                <a:latin typeface="Calibri" pitchFamily="34" charset="0"/>
              </a:rPr>
              <a:t> day, recheck haemoglobin level to determine the need for  haematinics and whether transfusion is necessary.</a:t>
            </a:r>
          </a:p>
          <a:p>
            <a:pPr algn="just"/>
            <a:r>
              <a:rPr lang="en-US" sz="3200" dirty="0">
                <a:latin typeface="Calibri" pitchFamily="34" charset="0"/>
              </a:rPr>
              <a:t>For laparatomy, expose the </a:t>
            </a:r>
            <a:r>
              <a:rPr lang="en-US" sz="3200" dirty="0" err="1">
                <a:latin typeface="Calibri" pitchFamily="34" charset="0"/>
              </a:rPr>
              <a:t>incisional</a:t>
            </a:r>
            <a:r>
              <a:rPr lang="en-US" sz="3200" dirty="0">
                <a:latin typeface="Calibri" pitchFamily="34" charset="0"/>
              </a:rPr>
              <a:t> area on the 3</a:t>
            </a:r>
            <a:r>
              <a:rPr lang="en-US" sz="3200" baseline="30000" dirty="0">
                <a:latin typeface="Calibri" pitchFamily="34" charset="0"/>
              </a:rPr>
              <a:t>rd</a:t>
            </a:r>
            <a:r>
              <a:rPr lang="en-US" sz="3200" dirty="0">
                <a:latin typeface="Calibri" pitchFamily="34" charset="0"/>
              </a:rPr>
              <a:t> day or as per Dr’s advise, so monitor for sepsis.</a:t>
            </a:r>
          </a:p>
          <a:p>
            <a:pPr algn="just"/>
            <a:r>
              <a:rPr lang="en-US" sz="3200" dirty="0">
                <a:latin typeface="Calibri" pitchFamily="34" charset="0"/>
              </a:rPr>
              <a:t>Following remarkable improvement, prepare for discharge</a:t>
            </a:r>
          </a:p>
          <a:p>
            <a:pPr algn="just">
              <a:buNone/>
            </a:pPr>
            <a:r>
              <a:rPr lang="en-US" sz="3200" dirty="0">
                <a:latin typeface="Calibri" pitchFamily="34" charset="0"/>
              </a:rPr>
              <a:t>	through  health messages on: </a:t>
            </a:r>
          </a:p>
        </p:txBody>
      </p:sp>
    </p:spTree>
    <p:extLst>
      <p:ext uri="{BB962C8B-B14F-4D97-AF65-F5344CB8AC3E}">
        <p14:creationId xmlns:p14="http://schemas.microsoft.com/office/powerpoint/2010/main" val="1288594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81000"/>
            <a:ext cx="10477500" cy="5638800"/>
          </a:xfrm>
        </p:spPr>
        <p:txBody>
          <a:bodyPr>
            <a:normAutofit/>
          </a:bodyPr>
          <a:lstStyle/>
          <a:p>
            <a:pPr algn="just">
              <a:buFont typeface="Wingdings" pitchFamily="2" charset="2"/>
              <a:buChar char="Ø"/>
            </a:pPr>
            <a:r>
              <a:rPr lang="en-US" sz="3200" dirty="0">
                <a:latin typeface="Calibri" pitchFamily="34" charset="0"/>
              </a:rPr>
              <a:t>Nutritious diet, rest and hygiene.</a:t>
            </a:r>
          </a:p>
          <a:p>
            <a:pPr algn="just">
              <a:buFont typeface="Wingdings" pitchFamily="2" charset="2"/>
              <a:buChar char="Ø"/>
            </a:pPr>
            <a:r>
              <a:rPr lang="en-US" sz="3200" dirty="0">
                <a:latin typeface="Calibri" pitchFamily="34" charset="0"/>
              </a:rPr>
              <a:t>Family planning services &amp; postnatal examination after 6     weeks.</a:t>
            </a:r>
          </a:p>
          <a:p>
            <a:pPr algn="just">
              <a:buFont typeface="Wingdings" pitchFamily="2" charset="2"/>
              <a:buChar char="Ø"/>
            </a:pPr>
            <a:r>
              <a:rPr lang="en-US" sz="3200" dirty="0">
                <a:latin typeface="Calibri" pitchFamily="34" charset="0"/>
              </a:rPr>
              <a:t>Early antenatal booking in future and hospital delivery.</a:t>
            </a:r>
          </a:p>
          <a:p>
            <a:pPr algn="just">
              <a:buNone/>
            </a:pPr>
            <a:r>
              <a:rPr lang="en-US" sz="3200" dirty="0">
                <a:latin typeface="Calibri" pitchFamily="34" charset="0"/>
              </a:rPr>
              <a:t>	</a:t>
            </a:r>
            <a:r>
              <a:rPr lang="en-US" sz="3200" b="1" dirty="0">
                <a:latin typeface="Calibri" pitchFamily="34" charset="0"/>
              </a:rPr>
              <a:t>	</a:t>
            </a:r>
            <a:r>
              <a:rPr lang="en-US" sz="4000" b="1" dirty="0">
                <a:solidFill>
                  <a:srgbClr val="FF0000"/>
                </a:solidFill>
                <a:latin typeface="Berlin Sans FB Demi" panose="020E0802020502020306" pitchFamily="34" charset="0"/>
              </a:rPr>
              <a:t>III. BLOOD COAGULATION DISORDER</a:t>
            </a:r>
          </a:p>
          <a:p>
            <a:pPr algn="just">
              <a:buFont typeface="Wingdings" pitchFamily="2" charset="2"/>
              <a:buChar char="v"/>
            </a:pPr>
            <a:r>
              <a:rPr lang="en-US" sz="3200" dirty="0">
                <a:latin typeface="Calibri" pitchFamily="34" charset="0"/>
              </a:rPr>
              <a:t>It’s characterised by coagulation failure due to low fibrinogen levels, collectively referred to as </a:t>
            </a:r>
            <a:r>
              <a:rPr lang="en-US" sz="3200" dirty="0">
                <a:solidFill>
                  <a:srgbClr val="C00000"/>
                </a:solidFill>
                <a:latin typeface="Calibri" pitchFamily="34" charset="0"/>
              </a:rPr>
              <a:t>hypofibrinogenaemia</a:t>
            </a:r>
          </a:p>
          <a:p>
            <a:pPr algn="just">
              <a:buNone/>
            </a:pPr>
            <a:r>
              <a:rPr lang="en-US" sz="3200" dirty="0">
                <a:solidFill>
                  <a:srgbClr val="C00000"/>
                </a:solidFill>
                <a:latin typeface="Calibri" pitchFamily="34" charset="0"/>
              </a:rPr>
              <a:t>	   </a:t>
            </a:r>
            <a:r>
              <a:rPr lang="en-US" sz="3200" b="1" i="1" dirty="0">
                <a:latin typeface="Calibri" pitchFamily="34" charset="0"/>
              </a:rPr>
              <a:t>Causes</a:t>
            </a:r>
          </a:p>
          <a:p>
            <a:pPr algn="just"/>
            <a:r>
              <a:rPr lang="en-US" sz="3200" dirty="0">
                <a:latin typeface="Calibri" pitchFamily="34" charset="0"/>
              </a:rPr>
              <a:t>Severe placental abruption, due to </a:t>
            </a:r>
            <a:r>
              <a:rPr lang="en-US" sz="3200" dirty="0" err="1">
                <a:latin typeface="Calibri" pitchFamily="34" charset="0"/>
              </a:rPr>
              <a:t>retroplacental</a:t>
            </a:r>
            <a:r>
              <a:rPr lang="en-US" sz="3200" dirty="0">
                <a:latin typeface="Calibri" pitchFamily="34" charset="0"/>
              </a:rPr>
              <a:t> clots.</a:t>
            </a:r>
          </a:p>
        </p:txBody>
      </p:sp>
    </p:spTree>
    <p:extLst>
      <p:ext uri="{BB962C8B-B14F-4D97-AF65-F5344CB8AC3E}">
        <p14:creationId xmlns:p14="http://schemas.microsoft.com/office/powerpoint/2010/main" val="2519191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04800"/>
            <a:ext cx="10477500" cy="5715000"/>
          </a:xfrm>
        </p:spPr>
        <p:txBody>
          <a:bodyPr>
            <a:normAutofit/>
          </a:bodyPr>
          <a:lstStyle/>
          <a:p>
            <a:pPr algn="just"/>
            <a:r>
              <a:rPr lang="en-US" sz="3200" dirty="0">
                <a:latin typeface="Calibri" pitchFamily="34" charset="0"/>
              </a:rPr>
              <a:t>Excessive soft tissue injury , because of high release of thromboplastin.</a:t>
            </a:r>
          </a:p>
          <a:p>
            <a:pPr algn="just"/>
            <a:r>
              <a:rPr lang="en-US" sz="3200" dirty="0">
                <a:latin typeface="Calibri" pitchFamily="34" charset="0"/>
              </a:rPr>
              <a:t>Intrauterine fetal death , which has been retained for more than 4 weeks.</a:t>
            </a:r>
          </a:p>
          <a:p>
            <a:pPr algn="just"/>
            <a:r>
              <a:rPr lang="en-US" sz="3200" dirty="0">
                <a:latin typeface="Calibri" pitchFamily="34" charset="0"/>
              </a:rPr>
              <a:t>Shock, due to tissue damage ,from production of excess levels of lactic acid.</a:t>
            </a:r>
          </a:p>
          <a:p>
            <a:pPr algn="just"/>
            <a:r>
              <a:rPr lang="en-US" sz="3200" dirty="0">
                <a:latin typeface="Calibri" pitchFamily="34" charset="0"/>
              </a:rPr>
              <a:t>Amniotic fluid embolism, since it has high affinity to fibrinogen.</a:t>
            </a:r>
          </a:p>
          <a:p>
            <a:pPr algn="just"/>
            <a:r>
              <a:rPr lang="en-US" sz="3200" dirty="0">
                <a:latin typeface="Calibri" pitchFamily="34" charset="0"/>
              </a:rPr>
              <a:t>Intrauterine infection, hence </a:t>
            </a:r>
            <a:r>
              <a:rPr lang="en-US" sz="3200" dirty="0" err="1">
                <a:latin typeface="Calibri" pitchFamily="34" charset="0"/>
              </a:rPr>
              <a:t>endotoxin</a:t>
            </a:r>
            <a:r>
              <a:rPr lang="en-US" sz="3200" dirty="0">
                <a:latin typeface="Calibri" pitchFamily="34" charset="0"/>
              </a:rPr>
              <a:t> damages the blood vessels.</a:t>
            </a:r>
          </a:p>
        </p:txBody>
      </p:sp>
    </p:spTree>
    <p:extLst>
      <p:ext uri="{BB962C8B-B14F-4D97-AF65-F5344CB8AC3E}">
        <p14:creationId xmlns:p14="http://schemas.microsoft.com/office/powerpoint/2010/main" val="44336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7250" y="381000"/>
            <a:ext cx="10382250" cy="5638800"/>
          </a:xfrm>
        </p:spPr>
        <p:txBody>
          <a:bodyPr>
            <a:noAutofit/>
          </a:bodyPr>
          <a:lstStyle/>
          <a:p>
            <a:pPr algn="just"/>
            <a:r>
              <a:rPr lang="en-US" sz="3200" dirty="0">
                <a:latin typeface="Calibri" pitchFamily="34" charset="0"/>
              </a:rPr>
              <a:t>Preeclampsia and eclampsia , due to excessive breakdown of fibrinogen (fibrinolysis), leading to formation of fibrin degradation products hence uncontrolled bleeding.</a:t>
            </a:r>
          </a:p>
          <a:p>
            <a:pPr algn="just">
              <a:buNone/>
            </a:pPr>
            <a:r>
              <a:rPr lang="en-US" sz="3200" dirty="0">
                <a:latin typeface="Calibri" pitchFamily="34" charset="0"/>
              </a:rPr>
              <a:t>		</a:t>
            </a:r>
            <a:r>
              <a:rPr lang="en-US" sz="3200" b="1" i="1" dirty="0">
                <a:latin typeface="Calibri" pitchFamily="34" charset="0"/>
              </a:rPr>
              <a:t>Clinical features</a:t>
            </a:r>
          </a:p>
          <a:p>
            <a:pPr algn="just"/>
            <a:r>
              <a:rPr lang="en-US" sz="3200" dirty="0">
                <a:latin typeface="Calibri" pitchFamily="34" charset="0"/>
              </a:rPr>
              <a:t>Shed blood does not clot, pours out freely and uterus is flabby/ soft.</a:t>
            </a:r>
          </a:p>
          <a:p>
            <a:pPr algn="just"/>
            <a:r>
              <a:rPr lang="en-US" sz="3200" dirty="0">
                <a:latin typeface="Calibri" pitchFamily="34" charset="0"/>
              </a:rPr>
              <a:t>Very fast occurrence of signs of shock, accompanied by anaemia.</a:t>
            </a:r>
          </a:p>
        </p:txBody>
      </p:sp>
    </p:spTree>
    <p:extLst>
      <p:ext uri="{BB962C8B-B14F-4D97-AF65-F5344CB8AC3E}">
        <p14:creationId xmlns:p14="http://schemas.microsoft.com/office/powerpoint/2010/main" val="2255060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715500" cy="1143000"/>
          </a:xfrm>
        </p:spPr>
        <p:txBody>
          <a:bodyPr>
            <a:normAutofit/>
          </a:bodyPr>
          <a:lstStyle/>
          <a:p>
            <a:pPr algn="ctr"/>
            <a:r>
              <a:rPr lang="en-US" sz="4400" b="1" dirty="0">
                <a:solidFill>
                  <a:srgbClr val="FF0000"/>
                </a:solidFill>
                <a:latin typeface="Berlin Sans FB Demi" panose="020E0802020502020306" pitchFamily="34" charset="0"/>
              </a:rPr>
              <a:t>Specific management</a:t>
            </a:r>
            <a:endParaRPr lang="en-US" sz="4800" dirty="0">
              <a:solidFill>
                <a:srgbClr val="FF0000"/>
              </a:solidFill>
              <a:latin typeface="Berlin Sans FB Demi" panose="020E0802020502020306" pitchFamily="34" charset="0"/>
            </a:endParaRPr>
          </a:p>
        </p:txBody>
      </p:sp>
      <p:sp>
        <p:nvSpPr>
          <p:cNvPr id="3" name="Content Placeholder 2"/>
          <p:cNvSpPr>
            <a:spLocks noGrp="1"/>
          </p:cNvSpPr>
          <p:nvPr>
            <p:ph sz="quarter" idx="1"/>
          </p:nvPr>
        </p:nvSpPr>
        <p:spPr>
          <a:xfrm>
            <a:off x="609600" y="1219200"/>
            <a:ext cx="10629900" cy="4800600"/>
          </a:xfrm>
        </p:spPr>
        <p:txBody>
          <a:bodyPr>
            <a:noAutofit/>
          </a:bodyPr>
          <a:lstStyle/>
          <a:p>
            <a:pPr algn="just"/>
            <a:r>
              <a:rPr lang="en-US" sz="3200" dirty="0">
                <a:latin typeface="Calibri" pitchFamily="34" charset="0"/>
              </a:rPr>
              <a:t>Be calm / composed to make accurate diagnosis.</a:t>
            </a:r>
          </a:p>
          <a:p>
            <a:pPr algn="just"/>
            <a:r>
              <a:rPr lang="en-US" sz="3200" dirty="0">
                <a:latin typeface="Calibri" pitchFamily="34" charset="0"/>
              </a:rPr>
              <a:t>Get medical help promptly ie inform the doctor .</a:t>
            </a:r>
          </a:p>
          <a:p>
            <a:pPr algn="just"/>
            <a:r>
              <a:rPr lang="en-US" sz="3200" dirty="0">
                <a:latin typeface="Calibri" pitchFamily="34" charset="0"/>
              </a:rPr>
              <a:t>Administer vitamin K to facilitate coagulation.</a:t>
            </a:r>
          </a:p>
          <a:p>
            <a:pPr algn="just"/>
            <a:r>
              <a:rPr lang="en-US" sz="3200" dirty="0">
                <a:latin typeface="Calibri" pitchFamily="34" charset="0"/>
              </a:rPr>
              <a:t>Investigate and prepare for transfusion. Investigations includes: Clotting profile,  full haemogram &amp; X-match of at least 5 units.</a:t>
            </a:r>
          </a:p>
          <a:p>
            <a:pPr algn="just"/>
            <a:r>
              <a:rPr lang="en-US" sz="3200" dirty="0">
                <a:latin typeface="Calibri" pitchFamily="34" charset="0"/>
              </a:rPr>
              <a:t>Commence plasma expanders eg </a:t>
            </a:r>
            <a:r>
              <a:rPr lang="en-US" sz="3200" dirty="0" err="1">
                <a:latin typeface="Calibri" pitchFamily="34" charset="0"/>
              </a:rPr>
              <a:t>dextran</a:t>
            </a:r>
            <a:r>
              <a:rPr lang="en-US" sz="3200" dirty="0">
                <a:latin typeface="Calibri" pitchFamily="34" charset="0"/>
              </a:rPr>
              <a:t> 70%,or haemacel or normal saline or </a:t>
            </a:r>
            <a:r>
              <a:rPr lang="en-US" sz="3200" dirty="0" err="1">
                <a:latin typeface="Calibri" pitchFamily="34" charset="0"/>
              </a:rPr>
              <a:t>hartman’s</a:t>
            </a:r>
            <a:r>
              <a:rPr lang="en-US" sz="3200" dirty="0">
                <a:latin typeface="Calibri" pitchFamily="34" charset="0"/>
              </a:rPr>
              <a:t> solution , awaiting blood transfusion.</a:t>
            </a:r>
          </a:p>
        </p:txBody>
      </p:sp>
    </p:spTree>
    <p:extLst>
      <p:ext uri="{BB962C8B-B14F-4D97-AF65-F5344CB8AC3E}">
        <p14:creationId xmlns:p14="http://schemas.microsoft.com/office/powerpoint/2010/main" val="3739880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6750" y="304800"/>
            <a:ext cx="10572750" cy="5715000"/>
          </a:xfrm>
        </p:spPr>
        <p:txBody>
          <a:bodyPr>
            <a:noAutofit/>
          </a:bodyPr>
          <a:lstStyle/>
          <a:p>
            <a:pPr algn="just"/>
            <a:r>
              <a:rPr lang="en-US" sz="3200" dirty="0">
                <a:latin typeface="Calibri" pitchFamily="34" charset="0"/>
              </a:rPr>
              <a:t>Maintain relatively warm and keep an accurate record of  vital signs, state of the skin , level of consciousness and consult </a:t>
            </a:r>
            <a:r>
              <a:rPr lang="en-US" sz="4000" dirty="0">
                <a:latin typeface="Calibri" pitchFamily="34" charset="0"/>
              </a:rPr>
              <a:t>prn</a:t>
            </a:r>
            <a:r>
              <a:rPr lang="en-US" sz="3200" dirty="0">
                <a:latin typeface="Calibri" pitchFamily="34" charset="0"/>
              </a:rPr>
              <a:t>.</a:t>
            </a:r>
          </a:p>
          <a:p>
            <a:pPr algn="just"/>
            <a:r>
              <a:rPr lang="en-US" sz="3200" dirty="0">
                <a:latin typeface="Calibri" pitchFamily="34" charset="0"/>
              </a:rPr>
              <a:t>Keep relative informed of the situation and ask particularly the spouse to </a:t>
            </a:r>
            <a:r>
              <a:rPr lang="en-US" sz="3200" dirty="0" err="1">
                <a:latin typeface="Calibri" pitchFamily="34" charset="0"/>
              </a:rPr>
              <a:t>organise</a:t>
            </a:r>
            <a:r>
              <a:rPr lang="en-US" sz="3200" dirty="0">
                <a:latin typeface="Calibri" pitchFamily="34" charset="0"/>
              </a:rPr>
              <a:t> for blood donation.</a:t>
            </a:r>
          </a:p>
          <a:p>
            <a:pPr algn="just"/>
            <a:r>
              <a:rPr lang="en-US" sz="3200" dirty="0">
                <a:latin typeface="Calibri" pitchFamily="34" charset="0"/>
              </a:rPr>
              <a:t>Immediately fresh blood is </a:t>
            </a:r>
            <a:r>
              <a:rPr lang="en-US" sz="3200" dirty="0" err="1">
                <a:latin typeface="Calibri" pitchFamily="34" charset="0"/>
              </a:rPr>
              <a:t>available,transfuse</a:t>
            </a:r>
            <a:r>
              <a:rPr lang="en-US" sz="3200" dirty="0">
                <a:latin typeface="Calibri" pitchFamily="34" charset="0"/>
              </a:rPr>
              <a:t> various components separately starting with the plasma because of its high concentration of clotting factors V(5) &amp; VIII(8) hence control is achieved.</a:t>
            </a:r>
          </a:p>
          <a:p>
            <a:pPr algn="just">
              <a:buFont typeface="Wingdings" pitchFamily="2" charset="2"/>
              <a:buChar char="Ø"/>
            </a:pPr>
            <a:r>
              <a:rPr lang="en-US" sz="3200" dirty="0">
                <a:latin typeface="Calibri" pitchFamily="34" charset="0"/>
              </a:rPr>
              <a:t> Cells follows in order to boost the oxygen and immunity respectively.</a:t>
            </a:r>
          </a:p>
        </p:txBody>
      </p:sp>
    </p:spTree>
    <p:extLst>
      <p:ext uri="{BB962C8B-B14F-4D97-AF65-F5344CB8AC3E}">
        <p14:creationId xmlns:p14="http://schemas.microsoft.com/office/powerpoint/2010/main" val="2095227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6750" y="304800"/>
            <a:ext cx="10572750" cy="5715000"/>
          </a:xfrm>
        </p:spPr>
        <p:txBody>
          <a:bodyPr>
            <a:normAutofit/>
          </a:bodyPr>
          <a:lstStyle/>
          <a:p>
            <a:pPr algn="just">
              <a:buNone/>
            </a:pPr>
            <a:r>
              <a:rPr lang="en-US" sz="3200" b="1" dirty="0">
                <a:solidFill>
                  <a:srgbClr val="FF0000"/>
                </a:solidFill>
                <a:latin typeface="Calibri" pitchFamily="34" charset="0"/>
              </a:rPr>
              <a:t>NB:- </a:t>
            </a:r>
            <a:r>
              <a:rPr lang="en-US" sz="3200" dirty="0">
                <a:latin typeface="Calibri" pitchFamily="34" charset="0"/>
              </a:rPr>
              <a:t>Transfusion of separate components is aimed at avoiding cardiac failure.</a:t>
            </a:r>
          </a:p>
          <a:p>
            <a:pPr algn="just"/>
            <a:r>
              <a:rPr lang="en-US" sz="3200" dirty="0">
                <a:latin typeface="Calibri" pitchFamily="34" charset="0"/>
              </a:rPr>
              <a:t>Alternatively, fresh whole blood is transfused under close  monitoring for signs of heart failure.</a:t>
            </a:r>
          </a:p>
          <a:p>
            <a:pPr algn="just">
              <a:buFont typeface="Wingdings" pitchFamily="2" charset="2"/>
              <a:buChar char="Ø"/>
            </a:pPr>
            <a:r>
              <a:rPr lang="en-US" sz="3200" dirty="0">
                <a:latin typeface="Calibri" pitchFamily="34" charset="0"/>
              </a:rPr>
              <a:t> So administer  i.v </a:t>
            </a:r>
            <a:r>
              <a:rPr lang="en-US" sz="3200" dirty="0" err="1">
                <a:latin typeface="Calibri" pitchFamily="34" charset="0"/>
              </a:rPr>
              <a:t>lasix</a:t>
            </a:r>
            <a:r>
              <a:rPr lang="en-US" sz="3200" dirty="0">
                <a:latin typeface="Calibri" pitchFamily="34" charset="0"/>
              </a:rPr>
              <a:t> immediately after commencing transfusion and 6 hours later, to facilitate increased </a:t>
            </a:r>
            <a:r>
              <a:rPr lang="en-US" sz="3200" dirty="0" err="1">
                <a:latin typeface="Calibri" pitchFamily="34" charset="0"/>
              </a:rPr>
              <a:t>fliud</a:t>
            </a:r>
            <a:r>
              <a:rPr lang="en-US" sz="3200" dirty="0">
                <a:latin typeface="Calibri" pitchFamily="34" charset="0"/>
              </a:rPr>
              <a:t> loss.</a:t>
            </a:r>
          </a:p>
          <a:p>
            <a:pPr algn="just"/>
            <a:r>
              <a:rPr lang="en-US" sz="3200" dirty="0">
                <a:latin typeface="Calibri" pitchFamily="34" charset="0"/>
              </a:rPr>
              <a:t>Closely monitor for adverse reactions as well as signs of renal failure. So an indwelling catheter may be left in place  for accurate record of the output, hence maintain fluid balance chart appropriately.</a:t>
            </a:r>
          </a:p>
        </p:txBody>
      </p:sp>
    </p:spTree>
    <p:extLst>
      <p:ext uri="{BB962C8B-B14F-4D97-AF65-F5344CB8AC3E}">
        <p14:creationId xmlns:p14="http://schemas.microsoft.com/office/powerpoint/2010/main" val="3273690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04800"/>
            <a:ext cx="10477500" cy="6324600"/>
          </a:xfrm>
        </p:spPr>
        <p:txBody>
          <a:bodyPr>
            <a:noAutofit/>
          </a:bodyPr>
          <a:lstStyle/>
          <a:p>
            <a:pPr algn="just"/>
            <a:r>
              <a:rPr lang="en-US" sz="3200" dirty="0">
                <a:latin typeface="Calibri" pitchFamily="34" charset="0"/>
              </a:rPr>
              <a:t>Administer prophylactic broad spectrum antibiotic therapy and  haematinics.</a:t>
            </a:r>
          </a:p>
          <a:p>
            <a:pPr algn="just"/>
            <a:r>
              <a:rPr lang="en-US" sz="3200" dirty="0">
                <a:latin typeface="Calibri" pitchFamily="34" charset="0"/>
              </a:rPr>
              <a:t>Evaluate the progress regularly, through recheck of clotting profile, physical examination &amp; history results.</a:t>
            </a:r>
          </a:p>
          <a:p>
            <a:pPr algn="just"/>
            <a:r>
              <a:rPr lang="en-US" sz="3200" dirty="0">
                <a:latin typeface="Calibri" pitchFamily="34" charset="0"/>
              </a:rPr>
              <a:t>As condition improves/ </a:t>
            </a:r>
            <a:r>
              <a:rPr lang="en-US" sz="3200" dirty="0" err="1">
                <a:latin typeface="Calibri" pitchFamily="34" charset="0"/>
              </a:rPr>
              <a:t>stabilises</a:t>
            </a:r>
            <a:r>
              <a:rPr lang="en-US" sz="3200" dirty="0">
                <a:latin typeface="Calibri" pitchFamily="34" charset="0"/>
              </a:rPr>
              <a:t>, encourage a balanced diet, baby care ambulation and hygiene.</a:t>
            </a:r>
          </a:p>
          <a:p>
            <a:pPr algn="just"/>
            <a:r>
              <a:rPr lang="en-US" sz="3200" dirty="0">
                <a:latin typeface="Calibri" pitchFamily="34" charset="0"/>
              </a:rPr>
              <a:t>Allay anxiety by offering psychological support.</a:t>
            </a:r>
          </a:p>
          <a:p>
            <a:pPr algn="just"/>
            <a:r>
              <a:rPr lang="en-US" sz="3200" dirty="0">
                <a:latin typeface="Calibri" pitchFamily="34" charset="0"/>
              </a:rPr>
              <a:t>On discharge share in regard to: Follow up care- MOPC &amp; OGOPC. Drugs compliance.</a:t>
            </a:r>
          </a:p>
          <a:p>
            <a:pPr algn="just"/>
            <a:r>
              <a:rPr lang="en-US" sz="3200" dirty="0">
                <a:latin typeface="Calibri" pitchFamily="34" charset="0"/>
              </a:rPr>
              <a:t>Rest as in other cases of primary PPH.</a:t>
            </a:r>
          </a:p>
        </p:txBody>
      </p:sp>
    </p:spTree>
    <p:extLst>
      <p:ext uri="{BB962C8B-B14F-4D97-AF65-F5344CB8AC3E}">
        <p14:creationId xmlns:p14="http://schemas.microsoft.com/office/powerpoint/2010/main" val="1189093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627" y="17060"/>
            <a:ext cx="9715500" cy="1143000"/>
          </a:xfrm>
        </p:spPr>
        <p:txBody>
          <a:bodyPr>
            <a:normAutofit/>
          </a:bodyPr>
          <a:lstStyle/>
          <a:p>
            <a:pPr algn="ctr"/>
            <a:r>
              <a:rPr lang="en-US" sz="5400" b="1" dirty="0">
                <a:solidFill>
                  <a:srgbClr val="FF0000"/>
                </a:solidFill>
                <a:latin typeface="Berlin Sans FB Demi" panose="020E0802020502020306" pitchFamily="34" charset="0"/>
              </a:rPr>
              <a:t>2.SECONDARY  PPH</a:t>
            </a:r>
            <a:endParaRPr lang="en-US" sz="5400" dirty="0">
              <a:solidFill>
                <a:srgbClr val="FF0000"/>
              </a:solidFill>
              <a:latin typeface="Berlin Sans FB Demi" panose="020E0802020502020306" pitchFamily="34" charset="0"/>
            </a:endParaRPr>
          </a:p>
        </p:txBody>
      </p:sp>
      <p:sp>
        <p:nvSpPr>
          <p:cNvPr id="3" name="Content Placeholder 2"/>
          <p:cNvSpPr>
            <a:spLocks noGrp="1"/>
          </p:cNvSpPr>
          <p:nvPr>
            <p:ph sz="quarter" idx="1"/>
          </p:nvPr>
        </p:nvSpPr>
        <p:spPr>
          <a:xfrm>
            <a:off x="609600" y="1160060"/>
            <a:ext cx="11049000" cy="5469340"/>
          </a:xfrm>
        </p:spPr>
        <p:txBody>
          <a:bodyPr>
            <a:noAutofit/>
          </a:bodyPr>
          <a:lstStyle/>
          <a:p>
            <a:pPr algn="just">
              <a:buNone/>
            </a:pPr>
            <a:r>
              <a:rPr lang="en-US" sz="3100" dirty="0">
                <a:latin typeface="Calibri" pitchFamily="34" charset="0"/>
              </a:rPr>
              <a:t>	</a:t>
            </a:r>
            <a:r>
              <a:rPr lang="en-US" sz="3100" b="1" dirty="0">
                <a:latin typeface="Calibri" pitchFamily="34" charset="0"/>
              </a:rPr>
              <a:t>  </a:t>
            </a:r>
            <a:r>
              <a:rPr lang="en-US" sz="3100" b="1" i="1" dirty="0">
                <a:latin typeface="Calibri" pitchFamily="34" charset="0"/>
              </a:rPr>
              <a:t>Definition</a:t>
            </a:r>
          </a:p>
          <a:p>
            <a:pPr algn="just"/>
            <a:r>
              <a:rPr lang="en-US" sz="3100" dirty="0">
                <a:latin typeface="Calibri" pitchFamily="34" charset="0"/>
              </a:rPr>
              <a:t>It’s excessive bleeding from the genital tract after 24 hrs following completion of 3</a:t>
            </a:r>
            <a:r>
              <a:rPr lang="en-US" sz="3100" baseline="30000" dirty="0">
                <a:latin typeface="Calibri" pitchFamily="34" charset="0"/>
              </a:rPr>
              <a:t>rd</a:t>
            </a:r>
            <a:r>
              <a:rPr lang="en-US" sz="3100" dirty="0">
                <a:latin typeface="Calibri" pitchFamily="34" charset="0"/>
              </a:rPr>
              <a:t> stage of labour,  and up to 6(six) weeks or 42 days after delivery.</a:t>
            </a:r>
          </a:p>
          <a:p>
            <a:pPr algn="just">
              <a:buNone/>
            </a:pPr>
            <a:r>
              <a:rPr lang="en-US" sz="3100" b="1" dirty="0">
                <a:solidFill>
                  <a:srgbClr val="FF0000"/>
                </a:solidFill>
                <a:latin typeface="Calibri" pitchFamily="34" charset="0"/>
              </a:rPr>
              <a:t>NB: </a:t>
            </a:r>
            <a:r>
              <a:rPr lang="en-US" sz="3100" dirty="0">
                <a:latin typeface="Calibri" pitchFamily="34" charset="0"/>
              </a:rPr>
              <a:t>Commonest occurrence is between 8</a:t>
            </a:r>
            <a:r>
              <a:rPr lang="en-US" sz="3100" baseline="30000" dirty="0">
                <a:latin typeface="Calibri" pitchFamily="34" charset="0"/>
              </a:rPr>
              <a:t>th</a:t>
            </a:r>
            <a:r>
              <a:rPr lang="en-US" sz="3100" dirty="0">
                <a:latin typeface="Calibri" pitchFamily="34" charset="0"/>
              </a:rPr>
              <a:t> – 14</a:t>
            </a:r>
            <a:r>
              <a:rPr lang="en-US" sz="3100" baseline="30000" dirty="0">
                <a:latin typeface="Calibri" pitchFamily="34" charset="0"/>
              </a:rPr>
              <a:t>th</a:t>
            </a:r>
            <a:r>
              <a:rPr lang="en-US" sz="3100" dirty="0">
                <a:latin typeface="Calibri" pitchFamily="34" charset="0"/>
              </a:rPr>
              <a:t> day after birth.</a:t>
            </a:r>
          </a:p>
          <a:p>
            <a:pPr algn="just">
              <a:buNone/>
            </a:pPr>
            <a:r>
              <a:rPr lang="en-US" sz="3100" dirty="0">
                <a:latin typeface="Calibri" pitchFamily="34" charset="0"/>
              </a:rPr>
              <a:t>	  </a:t>
            </a:r>
            <a:r>
              <a:rPr lang="en-US" sz="3100" b="1" i="1" dirty="0">
                <a:latin typeface="Calibri" pitchFamily="34" charset="0"/>
              </a:rPr>
              <a:t>Causes</a:t>
            </a:r>
          </a:p>
          <a:p>
            <a:pPr algn="just"/>
            <a:r>
              <a:rPr lang="en-US" sz="3100" dirty="0">
                <a:latin typeface="Calibri" pitchFamily="34" charset="0"/>
              </a:rPr>
              <a:t>Retained placental fragments , pieces of membranes or a large  blood clot(s). </a:t>
            </a:r>
          </a:p>
        </p:txBody>
      </p:sp>
    </p:spTree>
    <p:extLst>
      <p:ext uri="{BB962C8B-B14F-4D97-AF65-F5344CB8AC3E}">
        <p14:creationId xmlns:p14="http://schemas.microsoft.com/office/powerpoint/2010/main" val="3711304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228600"/>
            <a:ext cx="10477500" cy="5791200"/>
          </a:xfrm>
        </p:spPr>
        <p:txBody>
          <a:bodyPr>
            <a:normAutofit/>
          </a:bodyPr>
          <a:lstStyle/>
          <a:p>
            <a:pPr algn="just"/>
            <a:r>
              <a:rPr lang="en-US" sz="3200" dirty="0">
                <a:latin typeface="Calibri" pitchFamily="34" charset="0"/>
              </a:rPr>
              <a:t>Infection of the placental site.</a:t>
            </a:r>
          </a:p>
          <a:p>
            <a:pPr algn="just"/>
            <a:r>
              <a:rPr lang="en-US" sz="3200" dirty="0">
                <a:latin typeface="Calibri" pitchFamily="34" charset="0"/>
              </a:rPr>
              <a:t>Systemic diseases such as </a:t>
            </a:r>
            <a:r>
              <a:rPr lang="en-US" sz="3200" dirty="0" err="1">
                <a:latin typeface="Calibri" pitchFamily="34" charset="0"/>
              </a:rPr>
              <a:t>leukaemia</a:t>
            </a:r>
            <a:r>
              <a:rPr lang="en-US" sz="3200" dirty="0">
                <a:latin typeface="Calibri" pitchFamily="34" charset="0"/>
              </a:rPr>
              <a:t> , sickle cell dse and </a:t>
            </a:r>
            <a:r>
              <a:rPr lang="en-US" sz="3200" dirty="0" err="1">
                <a:latin typeface="Calibri" pitchFamily="34" charset="0"/>
              </a:rPr>
              <a:t>Thalassemia</a:t>
            </a:r>
            <a:r>
              <a:rPr lang="en-US" sz="3200" dirty="0">
                <a:latin typeface="Calibri" pitchFamily="34" charset="0"/>
              </a:rPr>
              <a:t>( last 2 are haemoglobinopathies).</a:t>
            </a:r>
          </a:p>
          <a:p>
            <a:pPr algn="just"/>
            <a:r>
              <a:rPr lang="en-US" sz="3200" dirty="0" err="1">
                <a:latin typeface="Calibri" pitchFamily="34" charset="0"/>
              </a:rPr>
              <a:t>Endometritis</a:t>
            </a:r>
            <a:r>
              <a:rPr lang="en-US" sz="3200" dirty="0">
                <a:latin typeface="Calibri" pitchFamily="34" charset="0"/>
              </a:rPr>
              <a:t>, leading to </a:t>
            </a:r>
            <a:r>
              <a:rPr lang="en-US" sz="3200" dirty="0" err="1">
                <a:latin typeface="Calibri" pitchFamily="34" charset="0"/>
              </a:rPr>
              <a:t>subinvolution</a:t>
            </a:r>
            <a:r>
              <a:rPr lang="en-US" sz="3200" dirty="0">
                <a:latin typeface="Calibri" pitchFamily="34" charset="0"/>
              </a:rPr>
              <a:t>.</a:t>
            </a:r>
          </a:p>
          <a:p>
            <a:pPr algn="just"/>
            <a:r>
              <a:rPr lang="en-US" sz="3200" dirty="0">
                <a:latin typeface="Calibri" pitchFamily="34" charset="0"/>
              </a:rPr>
              <a:t>Secondary haemorrhage from  caesarean section wound, usually between 10</a:t>
            </a:r>
            <a:r>
              <a:rPr lang="en-US" sz="3200" baseline="30000" dirty="0">
                <a:latin typeface="Calibri" pitchFamily="34" charset="0"/>
              </a:rPr>
              <a:t>th</a:t>
            </a:r>
            <a:r>
              <a:rPr lang="en-US" sz="3200" dirty="0">
                <a:latin typeface="Calibri" pitchFamily="34" charset="0"/>
              </a:rPr>
              <a:t> -14</a:t>
            </a:r>
            <a:r>
              <a:rPr lang="en-US" sz="3200" baseline="30000" dirty="0">
                <a:latin typeface="Calibri" pitchFamily="34" charset="0"/>
              </a:rPr>
              <a:t>th</a:t>
            </a:r>
            <a:r>
              <a:rPr lang="en-US" sz="3200" dirty="0">
                <a:latin typeface="Calibri" pitchFamily="34" charset="0"/>
              </a:rPr>
              <a:t> .</a:t>
            </a:r>
          </a:p>
          <a:p>
            <a:pPr algn="just">
              <a:buFont typeface="Wingdings" pitchFamily="2" charset="2"/>
              <a:buChar char="Ø"/>
            </a:pPr>
            <a:r>
              <a:rPr lang="en-US" sz="3200" dirty="0">
                <a:latin typeface="Calibri" pitchFamily="34" charset="0"/>
              </a:rPr>
              <a:t> Results from either separation of the slough, hence exposing a bleeding vessel or from granulating tissues.</a:t>
            </a:r>
          </a:p>
        </p:txBody>
      </p:sp>
    </p:spTree>
    <p:extLst>
      <p:ext uri="{BB962C8B-B14F-4D97-AF65-F5344CB8AC3E}">
        <p14:creationId xmlns:p14="http://schemas.microsoft.com/office/powerpoint/2010/main" val="1447235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152400"/>
            <a:ext cx="10597595" cy="6477000"/>
          </a:xfrm>
        </p:spPr>
        <p:txBody>
          <a:bodyPr>
            <a:noAutofit/>
          </a:bodyPr>
          <a:lstStyle/>
          <a:p>
            <a:pPr algn="just">
              <a:buNone/>
            </a:pPr>
            <a:r>
              <a:rPr lang="en-US" sz="3200" b="1" u="sng" dirty="0"/>
              <a:t>PRIMARY CAUSATIVE ORGANISMS OF MASTITIS</a:t>
            </a:r>
            <a:r>
              <a:rPr lang="en-US" sz="3200" u="sng" dirty="0"/>
              <a:t> </a:t>
            </a:r>
          </a:p>
          <a:p>
            <a:pPr algn="just"/>
            <a:r>
              <a:rPr lang="en-US" sz="3200" dirty="0"/>
              <a:t>The primary causative organisms are </a:t>
            </a:r>
            <a:r>
              <a:rPr lang="en-US" sz="3200" b="1" i="1" dirty="0"/>
              <a:t>streptococcus</a:t>
            </a:r>
            <a:r>
              <a:rPr lang="en-US" sz="3200" dirty="0"/>
              <a:t> i.e.. haemolytic streptococcus organisms and </a:t>
            </a:r>
            <a:r>
              <a:rPr lang="en-US" sz="3200" b="1" i="1" dirty="0"/>
              <a:t>staphylococcus</a:t>
            </a:r>
            <a:r>
              <a:rPr lang="en-US" sz="3200" dirty="0"/>
              <a:t> </a:t>
            </a:r>
            <a:r>
              <a:rPr lang="en-US" sz="3200" dirty="0" err="1"/>
              <a:t>aureus</a:t>
            </a:r>
            <a:r>
              <a:rPr lang="en-US" sz="3200" dirty="0"/>
              <a:t>, although the latter is the most commonly isolated micro-organism.</a:t>
            </a:r>
          </a:p>
          <a:p>
            <a:pPr algn="just">
              <a:buNone/>
            </a:pPr>
            <a:r>
              <a:rPr lang="en-US" sz="3200" dirty="0"/>
              <a:t>-The usual route for transmission of organisms to the mother’s breast is from the:</a:t>
            </a:r>
          </a:p>
          <a:p>
            <a:pPr lvl="0" algn="just"/>
            <a:r>
              <a:rPr lang="en-US" sz="3200" dirty="0"/>
              <a:t>Nasopharynx of her infant</a:t>
            </a:r>
          </a:p>
          <a:p>
            <a:pPr lvl="0" algn="just"/>
            <a:r>
              <a:rPr lang="en-US" sz="3200" dirty="0"/>
              <a:t>The patient’s hands</a:t>
            </a:r>
          </a:p>
          <a:p>
            <a:pPr lvl="0" algn="just"/>
            <a:r>
              <a:rPr lang="en-US" sz="3200" dirty="0"/>
              <a:t>Nursery personnel in contact with the infant</a:t>
            </a:r>
          </a:p>
          <a:p>
            <a:pPr lvl="0" algn="just"/>
            <a:r>
              <a:rPr lang="en-US" sz="3200" dirty="0"/>
              <a:t>Skin infection of the baby</a:t>
            </a:r>
          </a:p>
          <a:p>
            <a:pPr algn="just"/>
            <a:r>
              <a:rPr lang="en-US" sz="3200" dirty="0"/>
              <a:t>The umbilical cord</a:t>
            </a:r>
            <a:endParaRPr lang="en-US" sz="3200" u="sng" dirty="0"/>
          </a:p>
          <a:p>
            <a:pPr algn="just"/>
            <a:endParaRPr lang="en-US" sz="3200" dirty="0"/>
          </a:p>
          <a:p>
            <a:pPr algn="just"/>
            <a:endParaRPr lang="en-US" sz="3200" dirty="0"/>
          </a:p>
        </p:txBody>
      </p:sp>
    </p:spTree>
    <p:extLst>
      <p:ext uri="{BB962C8B-B14F-4D97-AF65-F5344CB8AC3E}">
        <p14:creationId xmlns:p14="http://schemas.microsoft.com/office/powerpoint/2010/main" val="389864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52400"/>
            <a:ext cx="10477500" cy="5867400"/>
          </a:xfrm>
        </p:spPr>
        <p:txBody>
          <a:bodyPr>
            <a:normAutofit/>
          </a:bodyPr>
          <a:lstStyle/>
          <a:p>
            <a:pPr algn="just">
              <a:buNone/>
            </a:pPr>
            <a:r>
              <a:rPr lang="en-US" sz="3600" dirty="0">
                <a:latin typeface="Calibri" pitchFamily="34" charset="0"/>
              </a:rPr>
              <a:t>		</a:t>
            </a:r>
            <a:r>
              <a:rPr lang="en-US" sz="3600" b="1" dirty="0">
                <a:latin typeface="Calibri" pitchFamily="34" charset="0"/>
              </a:rPr>
              <a:t>Clinical  features</a:t>
            </a:r>
          </a:p>
          <a:p>
            <a:pPr algn="just"/>
            <a:r>
              <a:rPr lang="en-US" sz="3600" dirty="0">
                <a:latin typeface="Calibri" pitchFamily="34" charset="0"/>
              </a:rPr>
              <a:t>Heavier lochia loss, accompanied by either persistent bright red colouration or it reoccurs.</a:t>
            </a:r>
          </a:p>
          <a:p>
            <a:pPr algn="just"/>
            <a:r>
              <a:rPr lang="en-US" sz="3600" dirty="0">
                <a:latin typeface="Calibri" pitchFamily="34" charset="0"/>
              </a:rPr>
              <a:t>Offensive smelling lochia signifying infection.</a:t>
            </a:r>
          </a:p>
          <a:p>
            <a:pPr algn="just"/>
            <a:r>
              <a:rPr lang="en-US" sz="3600" dirty="0">
                <a:latin typeface="Calibri" pitchFamily="34" charset="0"/>
              </a:rPr>
              <a:t>Subinvolution, due to inefficiency of the ischaemic process.</a:t>
            </a:r>
          </a:p>
          <a:p>
            <a:pPr algn="just"/>
            <a:r>
              <a:rPr lang="en-US" sz="3600" dirty="0">
                <a:latin typeface="Calibri" pitchFamily="34" charset="0"/>
              </a:rPr>
              <a:t>Tachycardia due to high blood loss.</a:t>
            </a:r>
          </a:p>
          <a:p>
            <a:pPr algn="just"/>
            <a:r>
              <a:rPr lang="en-US" sz="3600" dirty="0">
                <a:latin typeface="Calibri" pitchFamily="34" charset="0"/>
              </a:rPr>
              <a:t>Pyrexia, indicates infection. </a:t>
            </a:r>
          </a:p>
        </p:txBody>
      </p:sp>
    </p:spTree>
    <p:extLst>
      <p:ext uri="{BB962C8B-B14F-4D97-AF65-F5344CB8AC3E}">
        <p14:creationId xmlns:p14="http://schemas.microsoft.com/office/powerpoint/2010/main" val="406658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715500" cy="1143000"/>
          </a:xfrm>
        </p:spPr>
        <p:txBody>
          <a:bodyPr/>
          <a:lstStyle/>
          <a:p>
            <a:pPr algn="ctr"/>
            <a:r>
              <a:rPr lang="en-US" b="1" dirty="0" smtClean="0">
                <a:solidFill>
                  <a:srgbClr val="FF0000"/>
                </a:solidFill>
              </a:rPr>
              <a:t>Specific  management</a:t>
            </a:r>
            <a:endParaRPr lang="en-US" dirty="0">
              <a:solidFill>
                <a:srgbClr val="FF0000"/>
              </a:solidFill>
            </a:endParaRPr>
          </a:p>
        </p:txBody>
      </p:sp>
      <p:sp>
        <p:nvSpPr>
          <p:cNvPr id="3" name="Content Placeholder 2"/>
          <p:cNvSpPr>
            <a:spLocks noGrp="1"/>
          </p:cNvSpPr>
          <p:nvPr>
            <p:ph sz="quarter" idx="1"/>
          </p:nvPr>
        </p:nvSpPr>
        <p:spPr>
          <a:xfrm>
            <a:off x="685800" y="1143000"/>
            <a:ext cx="10553700" cy="4876800"/>
          </a:xfrm>
        </p:spPr>
        <p:txBody>
          <a:bodyPr>
            <a:noAutofit/>
          </a:bodyPr>
          <a:lstStyle/>
          <a:p>
            <a:pPr algn="just">
              <a:buFont typeface="Wingdings" pitchFamily="2" charset="2"/>
              <a:buChar char="v"/>
            </a:pPr>
            <a:r>
              <a:rPr lang="en-US" sz="3100" dirty="0">
                <a:latin typeface="Calibri" pitchFamily="34" charset="0"/>
              </a:rPr>
              <a:t> </a:t>
            </a:r>
            <a:r>
              <a:rPr lang="en-US" sz="3100" dirty="0">
                <a:solidFill>
                  <a:schemeClr val="accent6">
                    <a:lumMod val="50000"/>
                  </a:schemeClr>
                </a:solidFill>
                <a:latin typeface="Calibri" pitchFamily="34" charset="0"/>
              </a:rPr>
              <a:t>For in patient</a:t>
            </a:r>
            <a:r>
              <a:rPr lang="en-US" sz="3100" dirty="0">
                <a:latin typeface="Calibri" pitchFamily="34" charset="0"/>
              </a:rPr>
              <a:t>, inform the Dr soonest possible .</a:t>
            </a:r>
          </a:p>
          <a:p>
            <a:pPr algn="just">
              <a:buFont typeface="Wingdings" pitchFamily="2" charset="2"/>
              <a:buChar char="Ø"/>
            </a:pPr>
            <a:r>
              <a:rPr lang="en-US" sz="3100" dirty="0">
                <a:latin typeface="Calibri" pitchFamily="34" charset="0"/>
              </a:rPr>
              <a:t> Reassure the mother to allay anxiety.</a:t>
            </a:r>
          </a:p>
          <a:p>
            <a:pPr algn="just"/>
            <a:r>
              <a:rPr lang="en-US" sz="3100" dirty="0">
                <a:latin typeface="Calibri" pitchFamily="34" charset="0"/>
              </a:rPr>
              <a:t>Control bleeding through:-  Encouraging bladder emptying,  expelling clots , massaging the uterus to bring up a contraction ie if still palpable.</a:t>
            </a:r>
          </a:p>
          <a:p>
            <a:pPr algn="just">
              <a:buFont typeface="Wingdings" pitchFamily="2" charset="2"/>
              <a:buChar char="Ø"/>
            </a:pPr>
            <a:r>
              <a:rPr lang="en-US" sz="3100" dirty="0">
                <a:latin typeface="Calibri" pitchFamily="34" charset="0"/>
              </a:rPr>
              <a:t> Administer uterotonic agents eg synitocinon 10 </a:t>
            </a:r>
            <a:r>
              <a:rPr lang="en-US" sz="3100" dirty="0" err="1">
                <a:latin typeface="Calibri" pitchFamily="34" charset="0"/>
              </a:rPr>
              <a:t>l.u</a:t>
            </a:r>
            <a:r>
              <a:rPr lang="en-US" sz="3100" dirty="0">
                <a:latin typeface="Calibri" pitchFamily="34" charset="0"/>
              </a:rPr>
              <a:t> intramuscularly. Then a synitocinon drip at a dose of 20-40 </a:t>
            </a:r>
            <a:r>
              <a:rPr lang="en-US" sz="3100" dirty="0" err="1">
                <a:latin typeface="Calibri" pitchFamily="34" charset="0"/>
              </a:rPr>
              <a:t>i.u</a:t>
            </a:r>
            <a:r>
              <a:rPr lang="en-US" sz="3100" dirty="0">
                <a:latin typeface="Calibri" pitchFamily="34" charset="0"/>
              </a:rPr>
              <a:t> in 1 </a:t>
            </a:r>
            <a:r>
              <a:rPr lang="en-US" sz="3100" dirty="0" err="1">
                <a:latin typeface="Calibri" pitchFamily="34" charset="0"/>
              </a:rPr>
              <a:t>litre</a:t>
            </a:r>
            <a:r>
              <a:rPr lang="en-US" sz="3100" dirty="0">
                <a:latin typeface="Calibri" pitchFamily="34" charset="0"/>
              </a:rPr>
              <a:t> of normal saline.</a:t>
            </a:r>
          </a:p>
          <a:p>
            <a:pPr algn="just"/>
            <a:r>
              <a:rPr lang="en-US" sz="3100" dirty="0">
                <a:latin typeface="Calibri" pitchFamily="34" charset="0"/>
              </a:rPr>
              <a:t>Closely monitor the condition through:-</a:t>
            </a:r>
          </a:p>
          <a:p>
            <a:pPr algn="just">
              <a:buFont typeface="Wingdings" pitchFamily="2" charset="2"/>
              <a:buChar char="Ø"/>
            </a:pPr>
            <a:r>
              <a:rPr lang="en-US" sz="3100" dirty="0">
                <a:latin typeface="Calibri" pitchFamily="34" charset="0"/>
              </a:rPr>
              <a:t>Vital signs every ½ -1 hourly bases initially.</a:t>
            </a:r>
          </a:p>
          <a:p>
            <a:pPr algn="just"/>
            <a:endParaRPr lang="en-US" sz="3100" dirty="0">
              <a:latin typeface="Calibri" pitchFamily="34" charset="0"/>
            </a:endParaRPr>
          </a:p>
          <a:p>
            <a:pPr algn="just"/>
            <a:endParaRPr lang="en-US" sz="3100" dirty="0">
              <a:latin typeface="Calibri" pitchFamily="34" charset="0"/>
            </a:endParaRPr>
          </a:p>
        </p:txBody>
      </p:sp>
    </p:spTree>
    <p:extLst>
      <p:ext uri="{BB962C8B-B14F-4D97-AF65-F5344CB8AC3E}">
        <p14:creationId xmlns:p14="http://schemas.microsoft.com/office/powerpoint/2010/main" val="1308251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6751" y="304800"/>
            <a:ext cx="11144250" cy="6169152"/>
          </a:xfrm>
        </p:spPr>
        <p:txBody>
          <a:bodyPr>
            <a:noAutofit/>
          </a:bodyPr>
          <a:lstStyle/>
          <a:p>
            <a:pPr algn="just">
              <a:buFont typeface="Wingdings" pitchFamily="2" charset="2"/>
              <a:buChar char="Ø"/>
            </a:pPr>
            <a:r>
              <a:rPr lang="en-US" sz="3200" dirty="0">
                <a:latin typeface="Calibri" pitchFamily="34" charset="0"/>
              </a:rPr>
              <a:t>Presence of pallor  in severe blood loss.</a:t>
            </a:r>
          </a:p>
          <a:p>
            <a:pPr algn="just">
              <a:buFont typeface="Wingdings" pitchFamily="2" charset="2"/>
              <a:buChar char="Ø"/>
            </a:pPr>
            <a:r>
              <a:rPr lang="en-US" sz="3200" dirty="0">
                <a:latin typeface="Calibri" pitchFamily="34" charset="0"/>
              </a:rPr>
              <a:t>Note the amount of  blood  loss.</a:t>
            </a:r>
          </a:p>
          <a:p>
            <a:pPr algn="just">
              <a:buFont typeface="Wingdings" pitchFamily="2" charset="2"/>
              <a:buChar char="Ø"/>
            </a:pPr>
            <a:r>
              <a:rPr lang="en-US" sz="3200" dirty="0">
                <a:latin typeface="Calibri" pitchFamily="34" charset="0"/>
              </a:rPr>
              <a:t>Enquire for h/o dizziness in relationship to pallor &amp;blood loss.</a:t>
            </a:r>
          </a:p>
          <a:p>
            <a:pPr algn="just"/>
            <a:r>
              <a:rPr lang="en-US" sz="3200" dirty="0">
                <a:latin typeface="Calibri" pitchFamily="34" charset="0"/>
              </a:rPr>
              <a:t>Investigate the cause and treat.</a:t>
            </a:r>
          </a:p>
          <a:p>
            <a:pPr algn="just"/>
            <a:r>
              <a:rPr lang="en-US" sz="3200" dirty="0">
                <a:latin typeface="Calibri" pitchFamily="34" charset="0"/>
              </a:rPr>
              <a:t>If bleeding persists, prepare for evacuation of the retained products.</a:t>
            </a:r>
          </a:p>
          <a:p>
            <a:pPr algn="just">
              <a:buNone/>
            </a:pPr>
            <a:r>
              <a:rPr lang="en-US" sz="3200" dirty="0">
                <a:latin typeface="Calibri" pitchFamily="34" charset="0"/>
              </a:rPr>
              <a:t>		</a:t>
            </a:r>
            <a:r>
              <a:rPr lang="en-US" sz="4000" b="1" dirty="0">
                <a:solidFill>
                  <a:srgbClr val="FF0000"/>
                </a:solidFill>
                <a:latin typeface="Calibri" pitchFamily="34" charset="0"/>
              </a:rPr>
              <a:t>For out patient</a:t>
            </a:r>
          </a:p>
          <a:p>
            <a:pPr algn="just">
              <a:buFont typeface="Wingdings" pitchFamily="2" charset="2"/>
              <a:buChar char="v"/>
            </a:pPr>
            <a:r>
              <a:rPr lang="en-US" sz="3200" dirty="0">
                <a:latin typeface="Calibri" pitchFamily="34" charset="0"/>
              </a:rPr>
              <a:t>Medical attention is sought in the primary health care facility. </a:t>
            </a:r>
          </a:p>
        </p:txBody>
      </p:sp>
    </p:spTree>
    <p:extLst>
      <p:ext uri="{BB962C8B-B14F-4D97-AF65-F5344CB8AC3E}">
        <p14:creationId xmlns:p14="http://schemas.microsoft.com/office/powerpoint/2010/main" val="2136536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7250" y="228600"/>
            <a:ext cx="10382250" cy="5791200"/>
          </a:xfrm>
        </p:spPr>
        <p:txBody>
          <a:bodyPr>
            <a:noAutofit/>
          </a:bodyPr>
          <a:lstStyle/>
          <a:p>
            <a:pPr algn="just"/>
            <a:r>
              <a:rPr lang="en-US" sz="3200" dirty="0">
                <a:latin typeface="Calibri" pitchFamily="34" charset="0"/>
              </a:rPr>
              <a:t>So, assessment is based on:- History especially of antenatal profile and labour.</a:t>
            </a:r>
          </a:p>
          <a:p>
            <a:pPr algn="just">
              <a:buFont typeface="Wingdings" pitchFamily="2" charset="2"/>
              <a:buChar char="Ø"/>
            </a:pPr>
            <a:r>
              <a:rPr lang="en-US" sz="3200" dirty="0">
                <a:latin typeface="Calibri" pitchFamily="34" charset="0"/>
              </a:rPr>
              <a:t> Physical exam findings, in regard to signs of anaemia, state of the uterus, nature of blood loss and vital signs.</a:t>
            </a:r>
          </a:p>
          <a:p>
            <a:pPr algn="just"/>
            <a:r>
              <a:rPr lang="en-US" sz="3200" dirty="0">
                <a:latin typeface="Calibri" pitchFamily="34" charset="0"/>
              </a:rPr>
              <a:t>For signs of shock, instruct the client to lie down and elevate legs to supply the vital organs greatly.</a:t>
            </a:r>
          </a:p>
          <a:p>
            <a:pPr algn="just"/>
            <a:r>
              <a:rPr lang="en-US" sz="3200" dirty="0">
                <a:latin typeface="Calibri" pitchFamily="34" charset="0"/>
              </a:rPr>
              <a:t>Simultaneously,support circulatory volume by commencing intravenous fluids.</a:t>
            </a:r>
          </a:p>
          <a:p>
            <a:pPr algn="just"/>
            <a:r>
              <a:rPr lang="en-US" sz="3200" dirty="0">
                <a:latin typeface="Calibri" pitchFamily="34" charset="0"/>
              </a:rPr>
              <a:t>Prepare for transfusion &amp; administer oxytocin 10i.u stat.</a:t>
            </a:r>
          </a:p>
          <a:p>
            <a:pPr algn="just"/>
            <a:r>
              <a:rPr lang="en-US" sz="3200" dirty="0">
                <a:latin typeface="Calibri" pitchFamily="34" charset="0"/>
              </a:rPr>
              <a:t>Evaluate the progress and refer for further management. </a:t>
            </a:r>
          </a:p>
        </p:txBody>
      </p:sp>
    </p:spTree>
    <p:extLst>
      <p:ext uri="{BB962C8B-B14F-4D97-AF65-F5344CB8AC3E}">
        <p14:creationId xmlns:p14="http://schemas.microsoft.com/office/powerpoint/2010/main" val="3282203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52400"/>
            <a:ext cx="10477500" cy="5867400"/>
          </a:xfrm>
        </p:spPr>
        <p:txBody>
          <a:bodyPr>
            <a:noAutofit/>
          </a:bodyPr>
          <a:lstStyle/>
          <a:p>
            <a:pPr algn="just">
              <a:buNone/>
            </a:pPr>
            <a:r>
              <a:rPr lang="en-US" sz="3200" dirty="0">
                <a:latin typeface="Calibri" pitchFamily="34" charset="0"/>
              </a:rPr>
              <a:t>		</a:t>
            </a:r>
            <a:r>
              <a:rPr lang="en-US" sz="3200" b="1" u="sng" dirty="0">
                <a:latin typeface="Calibri" pitchFamily="34" charset="0"/>
              </a:rPr>
              <a:t>In  Hospital</a:t>
            </a:r>
          </a:p>
          <a:p>
            <a:pPr algn="just"/>
            <a:r>
              <a:rPr lang="en-US" sz="3200" dirty="0">
                <a:latin typeface="Calibri" pitchFamily="34" charset="0"/>
              </a:rPr>
              <a:t>Organise for baby care, as per the mother’s condition.</a:t>
            </a:r>
          </a:p>
          <a:p>
            <a:pPr algn="just"/>
            <a:r>
              <a:rPr lang="en-US" sz="3200" dirty="0">
                <a:latin typeface="Calibri" pitchFamily="34" charset="0"/>
              </a:rPr>
              <a:t>Inform the doctor to review the patient.</a:t>
            </a:r>
          </a:p>
          <a:p>
            <a:pPr algn="just"/>
            <a:r>
              <a:rPr lang="en-US" sz="3200" dirty="0">
                <a:latin typeface="Calibri" pitchFamily="34" charset="0"/>
              </a:rPr>
              <a:t>Reassess through vital signs, taking note on the blood loss and signs of anaemia.</a:t>
            </a:r>
          </a:p>
          <a:p>
            <a:pPr algn="just">
              <a:buFont typeface="Wingdings" pitchFamily="2" charset="2"/>
              <a:buChar char="Ø"/>
            </a:pPr>
            <a:r>
              <a:rPr lang="en-US" sz="3200" dirty="0">
                <a:latin typeface="Calibri" pitchFamily="34" charset="0"/>
              </a:rPr>
              <a:t> Also through lab tests eg high vaginal swab, haemogram and x-match prn</a:t>
            </a:r>
          </a:p>
          <a:p>
            <a:pPr algn="just"/>
            <a:r>
              <a:rPr lang="en-US" sz="3200" dirty="0">
                <a:latin typeface="Calibri" pitchFamily="34" charset="0"/>
              </a:rPr>
              <a:t>On implementation:  Commence plasma expanders, broad spectrum antibiotics parentally initially eg inj ampicillin 500mg 6 hrly i.v for 2 days + gentamycin 80mg 8 hrly for</a:t>
            </a:r>
          </a:p>
          <a:p>
            <a:pPr algn="just">
              <a:buNone/>
            </a:pPr>
            <a:r>
              <a:rPr lang="en-US" sz="3200" dirty="0">
                <a:latin typeface="Calibri" pitchFamily="34" charset="0"/>
              </a:rPr>
              <a:t>	1 week and metronidazole 500mg i.v 8hrly for 2 days. </a:t>
            </a:r>
          </a:p>
        </p:txBody>
      </p:sp>
    </p:spTree>
    <p:extLst>
      <p:ext uri="{BB962C8B-B14F-4D97-AF65-F5344CB8AC3E}">
        <p14:creationId xmlns:p14="http://schemas.microsoft.com/office/powerpoint/2010/main" val="3742964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7250" y="228600"/>
            <a:ext cx="10382250" cy="5791200"/>
          </a:xfrm>
        </p:spPr>
        <p:txBody>
          <a:bodyPr>
            <a:noAutofit/>
          </a:bodyPr>
          <a:lstStyle/>
          <a:p>
            <a:pPr algn="just">
              <a:buFont typeface="Wingdings" pitchFamily="2" charset="2"/>
              <a:buChar char="Ø"/>
            </a:pPr>
            <a:r>
              <a:rPr lang="en-US" sz="3200" dirty="0">
                <a:latin typeface="Calibri" pitchFamily="34" charset="0"/>
              </a:rPr>
              <a:t>Thereafter administer orally to make up to 1 week.</a:t>
            </a:r>
          </a:p>
          <a:p>
            <a:pPr algn="just"/>
            <a:r>
              <a:rPr lang="en-US" sz="3200" dirty="0">
                <a:latin typeface="Calibri" pitchFamily="34" charset="0"/>
              </a:rPr>
              <a:t>If conceptus are present, prepare for evacuation after 12 or more hours of antibiotic therapy to prevent septiceamia.</a:t>
            </a:r>
          </a:p>
          <a:p>
            <a:pPr algn="just">
              <a:buFont typeface="Wingdings" pitchFamily="2" charset="2"/>
              <a:buChar char="v"/>
            </a:pPr>
            <a:r>
              <a:rPr lang="en-US" sz="3200" dirty="0">
                <a:latin typeface="Calibri" pitchFamily="34" charset="0"/>
              </a:rPr>
              <a:t>Best method is manual vacuum aspirator (MVA) instead of blunt or sharp curretage to prevent risk of perforation.</a:t>
            </a:r>
          </a:p>
          <a:p>
            <a:pPr algn="just"/>
            <a:r>
              <a:rPr lang="en-US" sz="3200" dirty="0">
                <a:latin typeface="Calibri" pitchFamily="34" charset="0"/>
              </a:rPr>
              <a:t>Post evacuation,close monitoring continues to evaluate the condition accurately.</a:t>
            </a:r>
          </a:p>
          <a:p>
            <a:pPr algn="just"/>
            <a:r>
              <a:rPr lang="en-US" sz="3200" dirty="0">
                <a:latin typeface="Calibri" pitchFamily="34" charset="0"/>
              </a:rPr>
              <a:t>Administer haematinics for at least 3-4 weeks.</a:t>
            </a:r>
          </a:p>
          <a:p>
            <a:pPr algn="just"/>
            <a:r>
              <a:rPr lang="en-US" sz="3200" dirty="0">
                <a:latin typeface="Calibri" pitchFamily="34" charset="0"/>
              </a:rPr>
              <a:t>Finally prepare for discharge as other PPH cases. </a:t>
            </a:r>
          </a:p>
        </p:txBody>
      </p:sp>
    </p:spTree>
    <p:extLst>
      <p:ext uri="{BB962C8B-B14F-4D97-AF65-F5344CB8AC3E}">
        <p14:creationId xmlns:p14="http://schemas.microsoft.com/office/powerpoint/2010/main" val="4026835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919" y="381000"/>
            <a:ext cx="10668000" cy="758952"/>
          </a:xfrm>
        </p:spPr>
        <p:txBody>
          <a:bodyPr>
            <a:normAutofit/>
          </a:bodyPr>
          <a:lstStyle/>
          <a:p>
            <a:pPr algn="ctr"/>
            <a:r>
              <a:rPr lang="en-US" sz="3600" dirty="0">
                <a:solidFill>
                  <a:srgbClr val="FF0000"/>
                </a:solidFill>
                <a:latin typeface="Berlin Sans FB Demi" panose="020E0802020502020306" pitchFamily="34" charset="0"/>
              </a:rPr>
              <a:t>GENERAL OBSERVATIONS FOLLOWING PPH</a:t>
            </a:r>
          </a:p>
        </p:txBody>
      </p:sp>
      <p:sp>
        <p:nvSpPr>
          <p:cNvPr id="3" name="Content Placeholder 2"/>
          <p:cNvSpPr>
            <a:spLocks noGrp="1"/>
          </p:cNvSpPr>
          <p:nvPr>
            <p:ph sz="quarter" idx="1"/>
          </p:nvPr>
        </p:nvSpPr>
        <p:spPr>
          <a:xfrm>
            <a:off x="685800" y="1162698"/>
            <a:ext cx="10477500" cy="4572000"/>
          </a:xfrm>
        </p:spPr>
        <p:txBody>
          <a:bodyPr>
            <a:noAutofit/>
          </a:bodyPr>
          <a:lstStyle/>
          <a:p>
            <a:pPr algn="just"/>
            <a:r>
              <a:rPr lang="en-US" sz="3200" dirty="0">
                <a:latin typeface="Calibri" pitchFamily="34" charset="0"/>
              </a:rPr>
              <a:t>Vital signs : aim is to early diagnose shock.</a:t>
            </a:r>
          </a:p>
          <a:p>
            <a:pPr algn="just"/>
            <a:r>
              <a:rPr lang="en-US" sz="3200" dirty="0">
                <a:latin typeface="Calibri" pitchFamily="34" charset="0"/>
              </a:rPr>
              <a:t>State of the uterus: to diagnose atony.  Normally should remain well contracted.</a:t>
            </a:r>
          </a:p>
          <a:p>
            <a:pPr algn="just"/>
            <a:r>
              <a:rPr lang="en-US" sz="3200" dirty="0">
                <a:latin typeface="Calibri" pitchFamily="34" charset="0"/>
              </a:rPr>
              <a:t>State of lochia: Aim is to diagnose retained conceptus or sepsis. So note the amount, consistency, colour &amp; smell.</a:t>
            </a:r>
          </a:p>
          <a:p>
            <a:pPr algn="just"/>
            <a:r>
              <a:rPr lang="en-US" sz="3200" dirty="0">
                <a:latin typeface="Calibri" pitchFamily="34" charset="0"/>
              </a:rPr>
              <a:t>Fluid intake &amp; output: Aim is to assess for renal impairment and circulatory overload.</a:t>
            </a:r>
          </a:p>
          <a:p>
            <a:pPr algn="just"/>
            <a:r>
              <a:rPr lang="en-US" sz="3200" dirty="0">
                <a:latin typeface="Calibri" pitchFamily="34" charset="0"/>
              </a:rPr>
              <a:t>Establishment of lactation; through assessment for hypopituitarism / Sheehan’s syndrome resulting from severe and prolonged blood loss.</a:t>
            </a:r>
          </a:p>
        </p:txBody>
      </p:sp>
    </p:spTree>
    <p:extLst>
      <p:ext uri="{BB962C8B-B14F-4D97-AF65-F5344CB8AC3E}">
        <p14:creationId xmlns:p14="http://schemas.microsoft.com/office/powerpoint/2010/main" val="2689619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627" y="0"/>
            <a:ext cx="9715500" cy="1143000"/>
          </a:xfrm>
        </p:spPr>
        <p:txBody>
          <a:bodyPr>
            <a:normAutofit/>
          </a:bodyPr>
          <a:lstStyle/>
          <a:p>
            <a:pPr algn="ctr"/>
            <a:r>
              <a:rPr lang="en-US" sz="4800" b="1" dirty="0">
                <a:solidFill>
                  <a:srgbClr val="FF0000"/>
                </a:solidFill>
                <a:latin typeface="Berlin Sans FB Demi" panose="020E0802020502020306" pitchFamily="34" charset="0"/>
              </a:rPr>
              <a:t>COMPLICATIONS</a:t>
            </a:r>
          </a:p>
        </p:txBody>
      </p:sp>
      <p:sp>
        <p:nvSpPr>
          <p:cNvPr id="3" name="Content Placeholder 2"/>
          <p:cNvSpPr>
            <a:spLocks noGrp="1"/>
          </p:cNvSpPr>
          <p:nvPr>
            <p:ph sz="quarter" idx="1"/>
          </p:nvPr>
        </p:nvSpPr>
        <p:spPr>
          <a:xfrm>
            <a:off x="838200" y="1143000"/>
            <a:ext cx="10401300" cy="4876800"/>
          </a:xfrm>
        </p:spPr>
        <p:txBody>
          <a:bodyPr>
            <a:noAutofit/>
          </a:bodyPr>
          <a:lstStyle/>
          <a:p>
            <a:pPr algn="just"/>
            <a:r>
              <a:rPr lang="en-US" sz="3200" dirty="0">
                <a:latin typeface="Calibri" pitchFamily="34" charset="0"/>
              </a:rPr>
              <a:t>Anaemia, severity depends on the amount of blood loss and duration of bleeding.</a:t>
            </a:r>
          </a:p>
          <a:p>
            <a:pPr algn="just"/>
            <a:r>
              <a:rPr lang="en-US" sz="3200" dirty="0">
                <a:latin typeface="Calibri" pitchFamily="34" charset="0"/>
              </a:rPr>
              <a:t>Acute renal failure, hypovoluemia leads to tubules necrosis hence disruption of (N) functions.</a:t>
            </a:r>
          </a:p>
          <a:p>
            <a:pPr algn="just"/>
            <a:r>
              <a:rPr lang="en-US" sz="3200" dirty="0">
                <a:latin typeface="Calibri" pitchFamily="34" charset="0"/>
              </a:rPr>
              <a:t>Disseminated intravascular coagulation, leads to high consumption of clotting factors hence massive bleeding.</a:t>
            </a:r>
          </a:p>
          <a:p>
            <a:pPr algn="just"/>
            <a:r>
              <a:rPr lang="en-US" sz="3200" dirty="0">
                <a:latin typeface="Calibri" pitchFamily="34" charset="0"/>
              </a:rPr>
              <a:t>Sheehan’s syndrome / hypopituitarism, characterised by atrophy initially and later necrosis of the anterior pituitary gland tissues. In mild form leads to failed lactation, severe form to premature menopause.</a:t>
            </a:r>
          </a:p>
          <a:p>
            <a:pPr algn="just"/>
            <a:endParaRPr lang="en-US" sz="3200" dirty="0">
              <a:latin typeface="Calibri" pitchFamily="34" charset="0"/>
            </a:endParaRPr>
          </a:p>
        </p:txBody>
      </p:sp>
    </p:spTree>
    <p:extLst>
      <p:ext uri="{BB962C8B-B14F-4D97-AF65-F5344CB8AC3E}">
        <p14:creationId xmlns:p14="http://schemas.microsoft.com/office/powerpoint/2010/main" val="1832956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381000"/>
            <a:ext cx="10477500" cy="6006548"/>
          </a:xfrm>
        </p:spPr>
        <p:txBody>
          <a:bodyPr>
            <a:noAutofit/>
          </a:bodyPr>
          <a:lstStyle/>
          <a:p>
            <a:pPr algn="just"/>
            <a:r>
              <a:rPr lang="en-US" sz="3200" dirty="0">
                <a:latin typeface="Calibri" pitchFamily="34" charset="0"/>
              </a:rPr>
              <a:t>Asherman’s syndrome, caused by rough curetting leading to development of adhesions , hence secondary infertility.</a:t>
            </a:r>
          </a:p>
          <a:p>
            <a:pPr algn="just"/>
            <a:r>
              <a:rPr lang="en-US" sz="3200" dirty="0">
                <a:latin typeface="Calibri" pitchFamily="34" charset="0"/>
              </a:rPr>
              <a:t>Psychological trauma, so develops poor outlook to future deliveries because the whole experience is frightening.</a:t>
            </a:r>
          </a:p>
          <a:p>
            <a:pPr algn="just">
              <a:buNone/>
            </a:pPr>
            <a:r>
              <a:rPr lang="en-US" sz="3200" dirty="0">
                <a:latin typeface="Calibri" pitchFamily="34" charset="0"/>
              </a:rPr>
              <a:t>		</a:t>
            </a:r>
            <a:r>
              <a:rPr lang="en-US" sz="3600" b="1" dirty="0">
                <a:solidFill>
                  <a:srgbClr val="FF0000"/>
                </a:solidFill>
                <a:latin typeface="Calibri" pitchFamily="34" charset="0"/>
              </a:rPr>
              <a:t>PREVENTIVE  MEASURES</a:t>
            </a:r>
          </a:p>
          <a:p>
            <a:pPr algn="just"/>
            <a:r>
              <a:rPr lang="en-US" sz="3200" dirty="0">
                <a:latin typeface="Calibri" pitchFamily="34" charset="0"/>
              </a:rPr>
              <a:t>Community mobilisation, on importance of antenatal care as well as good referral system.</a:t>
            </a:r>
          </a:p>
          <a:p>
            <a:pPr algn="just"/>
            <a:r>
              <a:rPr lang="en-US" sz="3200" dirty="0">
                <a:latin typeface="Calibri" pitchFamily="34" charset="0"/>
              </a:rPr>
              <a:t>Routine screening for risk factors e.g uncontrolled chronic condition, pregnancy induced condition hence appropriate</a:t>
            </a:r>
          </a:p>
          <a:p>
            <a:pPr algn="just">
              <a:buNone/>
            </a:pPr>
            <a:r>
              <a:rPr lang="en-US" sz="3200" dirty="0">
                <a:latin typeface="Calibri" pitchFamily="34" charset="0"/>
              </a:rPr>
              <a:t>	interventions before onset of labour.</a:t>
            </a:r>
          </a:p>
          <a:p>
            <a:pPr algn="just"/>
            <a:endParaRPr lang="en-US" sz="3200" dirty="0">
              <a:latin typeface="Calibri" pitchFamily="34" charset="0"/>
            </a:endParaRPr>
          </a:p>
        </p:txBody>
      </p:sp>
    </p:spTree>
    <p:extLst>
      <p:ext uri="{BB962C8B-B14F-4D97-AF65-F5344CB8AC3E}">
        <p14:creationId xmlns:p14="http://schemas.microsoft.com/office/powerpoint/2010/main" val="2908157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58191" y="304800"/>
            <a:ext cx="10629900" cy="6172200"/>
          </a:xfrm>
        </p:spPr>
        <p:txBody>
          <a:bodyPr>
            <a:noAutofit/>
          </a:bodyPr>
          <a:lstStyle/>
          <a:p>
            <a:pPr algn="just"/>
            <a:r>
              <a:rPr lang="en-US" sz="3200" dirty="0">
                <a:latin typeface="Calibri" pitchFamily="34" charset="0"/>
              </a:rPr>
              <a:t>Regular administration of preventive therapy e.g. haematinics.</a:t>
            </a:r>
          </a:p>
          <a:p>
            <a:pPr algn="just"/>
            <a:r>
              <a:rPr lang="en-US" sz="3200" dirty="0">
                <a:latin typeface="Calibri" pitchFamily="34" charset="0"/>
              </a:rPr>
              <a:t>Health promotion talks on prime issues, e.g. diet ,hygiene.</a:t>
            </a:r>
          </a:p>
          <a:p>
            <a:pPr algn="just"/>
            <a:r>
              <a:rPr lang="en-US" sz="3200" dirty="0">
                <a:latin typeface="Calibri" pitchFamily="34" charset="0"/>
              </a:rPr>
              <a:t>Regular monitoring of haemoglobin level and appropriate  interventions.</a:t>
            </a:r>
          </a:p>
          <a:p>
            <a:pPr algn="just"/>
            <a:r>
              <a:rPr lang="en-US" sz="3200" dirty="0">
                <a:latin typeface="Calibri" pitchFamily="34" charset="0"/>
              </a:rPr>
              <a:t>Proper management of labour, particularly 3</a:t>
            </a:r>
            <a:r>
              <a:rPr lang="en-US" sz="3200" baseline="30000" dirty="0">
                <a:latin typeface="Calibri" pitchFamily="34" charset="0"/>
              </a:rPr>
              <a:t>rd</a:t>
            </a:r>
            <a:r>
              <a:rPr lang="en-US" sz="3200" dirty="0">
                <a:latin typeface="Calibri" pitchFamily="34" charset="0"/>
              </a:rPr>
              <a:t> stage.</a:t>
            </a:r>
          </a:p>
          <a:p>
            <a:pPr algn="just"/>
            <a:r>
              <a:rPr lang="en-US" sz="3200" dirty="0">
                <a:latin typeface="Calibri" pitchFamily="34" charset="0"/>
              </a:rPr>
              <a:t>Routine postnatal examination,to ensure that involution is progressive and also caution on the relevant health measures.</a:t>
            </a:r>
            <a:r>
              <a:rPr lang="en-US" sz="2800" dirty="0">
                <a:latin typeface="Calibri" pitchFamily="34" charset="0"/>
              </a:rPr>
              <a:t>				</a:t>
            </a:r>
          </a:p>
          <a:p>
            <a:pPr lvl="7">
              <a:buNone/>
            </a:pPr>
            <a:r>
              <a:rPr lang="en-US" sz="1700" dirty="0">
                <a:latin typeface="Calibri" pitchFamily="34" charset="0"/>
              </a:rPr>
              <a:t>		</a:t>
            </a:r>
            <a:endParaRPr lang="en-US" sz="3600" b="1" dirty="0">
              <a:solidFill>
                <a:schemeClr val="accent1"/>
              </a:solidFill>
              <a:latin typeface="Calibri" pitchFamily="34" charset="0"/>
            </a:endParaRPr>
          </a:p>
          <a:p>
            <a:endParaRPr lang="en-US" sz="2800" dirty="0">
              <a:latin typeface="Calibri" pitchFamily="34" charset="0"/>
            </a:endParaRPr>
          </a:p>
        </p:txBody>
      </p:sp>
      <p:sp>
        <p:nvSpPr>
          <p:cNvPr id="7" name="Flowchart: Stored Data 6"/>
          <p:cNvSpPr/>
          <p:nvPr/>
        </p:nvSpPr>
        <p:spPr>
          <a:xfrm>
            <a:off x="3905251" y="4876800"/>
            <a:ext cx="6381750" cy="1676400"/>
          </a:xfrm>
          <a:prstGeom prst="flowChartOnlineStorag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effectLst>
                  <a:outerShdw blurRad="38100" dist="38100" dir="2700000" algn="tl">
                    <a:srgbClr val="000000">
                      <a:alpha val="43137"/>
                    </a:srgbClr>
                  </a:outerShdw>
                </a:effectLst>
                <a:latin typeface="AR ESSENCE" pitchFamily="2" charset="0"/>
              </a:rPr>
              <a:t> END </a:t>
            </a:r>
          </a:p>
          <a:p>
            <a:pPr algn="ctr"/>
            <a:r>
              <a:rPr lang="en-US" sz="3600" b="1" dirty="0">
                <a:solidFill>
                  <a:schemeClr val="bg1"/>
                </a:solidFill>
                <a:effectLst>
                  <a:outerShdw blurRad="38100" dist="38100" dir="2700000" algn="tl">
                    <a:srgbClr val="000000">
                      <a:alpha val="43137"/>
                    </a:srgbClr>
                  </a:outerShdw>
                </a:effectLst>
                <a:latin typeface="AR ESSENCE" pitchFamily="2" charset="0"/>
              </a:rPr>
              <a:t>THANKYOU</a:t>
            </a:r>
            <a:endParaRPr lang="en-US" sz="3600" dirty="0">
              <a:solidFill>
                <a:schemeClr val="bg1"/>
              </a:solidFill>
              <a:effectLst>
                <a:outerShdw blurRad="38100" dist="38100" dir="2700000" algn="tl">
                  <a:srgbClr val="000000">
                    <a:alpha val="43137"/>
                  </a:srgbClr>
                </a:outerShdw>
              </a:effectLst>
              <a:latin typeface="AR ESSENCE" pitchFamily="2" charset="0"/>
            </a:endParaRPr>
          </a:p>
        </p:txBody>
      </p:sp>
    </p:spTree>
    <p:extLst>
      <p:ext uri="{BB962C8B-B14F-4D97-AF65-F5344CB8AC3E}">
        <p14:creationId xmlns:p14="http://schemas.microsoft.com/office/powerpoint/2010/main" val="4136760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88" y="457200"/>
            <a:ext cx="10039827" cy="533400"/>
          </a:xfrm>
        </p:spPr>
        <p:txBody>
          <a:bodyPr>
            <a:normAutofit fontScale="90000"/>
          </a:bodyPr>
          <a:lstStyle/>
          <a:p>
            <a:r>
              <a:rPr lang="en-US" b="1" dirty="0" smtClean="0">
                <a:solidFill>
                  <a:srgbClr val="7030A0"/>
                </a:solidFill>
              </a:rPr>
              <a:t>Causes of mastitis</a:t>
            </a:r>
            <a:endParaRPr lang="en-US" b="1" dirty="0">
              <a:solidFill>
                <a:srgbClr val="7030A0"/>
              </a:solidFill>
            </a:endParaRPr>
          </a:p>
        </p:txBody>
      </p:sp>
      <p:sp>
        <p:nvSpPr>
          <p:cNvPr id="3" name="Content Placeholder 2"/>
          <p:cNvSpPr>
            <a:spLocks noGrp="1"/>
          </p:cNvSpPr>
          <p:nvPr>
            <p:ph idx="1"/>
          </p:nvPr>
        </p:nvSpPr>
        <p:spPr>
          <a:xfrm>
            <a:off x="518320" y="1066800"/>
            <a:ext cx="11155363" cy="5507736"/>
          </a:xfrm>
        </p:spPr>
        <p:txBody>
          <a:bodyPr>
            <a:normAutofit/>
          </a:bodyPr>
          <a:lstStyle/>
          <a:p>
            <a:pPr algn="just"/>
            <a:r>
              <a:rPr lang="en-US" sz="3600" dirty="0"/>
              <a:t>The two principle causes of mastitis are </a:t>
            </a:r>
            <a:r>
              <a:rPr lang="en-US" sz="3600" i="1" dirty="0"/>
              <a:t>milk stasis and infection. </a:t>
            </a:r>
          </a:p>
          <a:p>
            <a:pPr algn="just"/>
            <a:r>
              <a:rPr lang="en-US" sz="3600" dirty="0"/>
              <a:t>Milk stasis is usually the primary cause, typically occurring 3–4 weeks after delivery. It may or may not be accompanied by infection. Mastitis can lead to breast abscess and in severe cases to septicaemia.</a:t>
            </a:r>
          </a:p>
        </p:txBody>
      </p:sp>
    </p:spTree>
    <p:extLst>
      <p:ext uri="{BB962C8B-B14F-4D97-AF65-F5344CB8AC3E}">
        <p14:creationId xmlns:p14="http://schemas.microsoft.com/office/powerpoint/2010/main" val="3773978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2" y="0"/>
            <a:ext cx="11541161" cy="1295400"/>
          </a:xfrm>
          <a:solidFill>
            <a:srgbClr val="0000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ctr"/>
            <a:r>
              <a:rPr lang="en-US" sz="4800" b="1" dirty="0">
                <a:solidFill>
                  <a:schemeClr val="bg2">
                    <a:lumMod val="20000"/>
                    <a:lumOff val="80000"/>
                  </a:schemeClr>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PUERPERAL PYREXIA</a:t>
            </a:r>
          </a:p>
        </p:txBody>
      </p:sp>
      <p:sp>
        <p:nvSpPr>
          <p:cNvPr id="3" name="Content Placeholder 2"/>
          <p:cNvSpPr>
            <a:spLocks noGrp="1"/>
          </p:cNvSpPr>
          <p:nvPr>
            <p:ph idx="1"/>
          </p:nvPr>
        </p:nvSpPr>
        <p:spPr>
          <a:xfrm>
            <a:off x="685800" y="1524000"/>
            <a:ext cx="10820400" cy="5050536"/>
          </a:xfrm>
        </p:spPr>
        <p:txBody>
          <a:bodyPr>
            <a:normAutofit fontScale="92500" lnSpcReduction="20000"/>
          </a:bodyPr>
          <a:lstStyle/>
          <a:p>
            <a:pPr algn="just">
              <a:buNone/>
            </a:pPr>
            <a:r>
              <a:rPr lang="en-US" dirty="0" smtClean="0">
                <a:latin typeface="Calibri" panose="020F0502020204030204" pitchFamily="34" charset="0"/>
              </a:rPr>
              <a:t>	</a:t>
            </a:r>
            <a:r>
              <a:rPr lang="en-US" sz="3400" dirty="0">
                <a:latin typeface="Calibri" panose="020F0502020204030204" pitchFamily="34" charset="0"/>
              </a:rPr>
              <a:t>Synonyme: Puerperal  fever</a:t>
            </a:r>
          </a:p>
          <a:p>
            <a:pPr algn="just">
              <a:buNone/>
            </a:pPr>
            <a:r>
              <a:rPr lang="en-US" sz="3400" dirty="0">
                <a:latin typeface="Calibri" panose="020F0502020204030204" pitchFamily="34" charset="0"/>
              </a:rPr>
              <a:t>	</a:t>
            </a:r>
            <a:r>
              <a:rPr lang="en-US" sz="3400" b="1" u="sng" dirty="0">
                <a:latin typeface="Calibri" panose="020F0502020204030204" pitchFamily="34" charset="0"/>
              </a:rPr>
              <a:t>DEFINITION</a:t>
            </a:r>
          </a:p>
          <a:p>
            <a:pPr algn="just"/>
            <a:r>
              <a:rPr lang="en-US" sz="3400" dirty="0">
                <a:latin typeface="Calibri" panose="020F0502020204030204" pitchFamily="34" charset="0"/>
              </a:rPr>
              <a:t>A febrile (feverish) condition occurring within the first 2-3 weeks of puerperium.</a:t>
            </a:r>
          </a:p>
          <a:p>
            <a:pPr algn="just">
              <a:buNone/>
            </a:pPr>
            <a:r>
              <a:rPr lang="en-US" sz="3400" b="1" i="1" dirty="0">
                <a:latin typeface="Calibri" panose="020F0502020204030204" pitchFamily="34" charset="0"/>
              </a:rPr>
              <a:t>	</a:t>
            </a:r>
            <a:r>
              <a:rPr lang="en-US" sz="3400" b="1" u="sng" dirty="0">
                <a:latin typeface="Calibri" panose="020F0502020204030204" pitchFamily="34" charset="0"/>
              </a:rPr>
              <a:t>CAUSES</a:t>
            </a:r>
          </a:p>
          <a:p>
            <a:pPr lvl="0" algn="just"/>
            <a:r>
              <a:rPr lang="en-US" sz="3400" dirty="0">
                <a:latin typeface="Calibri" panose="020F0502020204030204" pitchFamily="34" charset="0"/>
              </a:rPr>
              <a:t>Genital tract infection(puerperal sepsis).</a:t>
            </a:r>
          </a:p>
          <a:p>
            <a:pPr lvl="0" algn="just"/>
            <a:r>
              <a:rPr lang="en-US" sz="3400" dirty="0">
                <a:latin typeface="Calibri" panose="020F0502020204030204" pitchFamily="34" charset="0"/>
              </a:rPr>
              <a:t>Urinary tract infection.</a:t>
            </a:r>
          </a:p>
          <a:p>
            <a:pPr lvl="0" algn="just"/>
            <a:r>
              <a:rPr lang="en-US" sz="3400" dirty="0">
                <a:latin typeface="Calibri" panose="020F0502020204030204" pitchFamily="34" charset="0"/>
              </a:rPr>
              <a:t>Breast related conditions e.g.. mastitis and abscess.</a:t>
            </a:r>
          </a:p>
          <a:p>
            <a:pPr lvl="0" algn="just"/>
            <a:r>
              <a:rPr lang="en-US" sz="3400" dirty="0">
                <a:latin typeface="Calibri" panose="020F0502020204030204" pitchFamily="34" charset="0"/>
              </a:rPr>
              <a:t>Thrombotic conditions due to either inflammatory process within the venous system or the inflammatory response because of thrombosis</a:t>
            </a:r>
            <a:r>
              <a:rPr lang="en-US" dirty="0" smtClean="0">
                <a:latin typeface="Calibri" panose="020F0502020204030204" pitchFamily="34" charset="0"/>
              </a:rPr>
              <a:t>.</a:t>
            </a:r>
            <a:endParaRPr lang="en-US" dirty="0">
              <a:latin typeface="Calibri" panose="020F0502020204030204" pitchFamily="34" charset="0"/>
            </a:endParaRP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347627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112" y="371061"/>
            <a:ext cx="10426801" cy="6203475"/>
          </a:xfrm>
        </p:spPr>
        <p:txBody>
          <a:bodyPr>
            <a:normAutofit/>
          </a:bodyPr>
          <a:lstStyle/>
          <a:p>
            <a:pPr lvl="0" algn="just"/>
            <a:r>
              <a:rPr lang="en-US" sz="3200" dirty="0">
                <a:latin typeface="Calibri" panose="020F0502020204030204" pitchFamily="34" charset="0"/>
              </a:rPr>
              <a:t>Systemic diseases e.g.. Pneumonia, URTI, malaria, typhoid, amoebic dysentery etc.</a:t>
            </a:r>
          </a:p>
          <a:p>
            <a:pPr lvl="0" algn="just"/>
            <a:r>
              <a:rPr lang="en-US" sz="3200" dirty="0">
                <a:latin typeface="Calibri" panose="020F0502020204030204" pitchFamily="34" charset="0"/>
              </a:rPr>
              <a:t>General abscess formation due to septicemia in pelvis, abdomen or lungs.</a:t>
            </a:r>
          </a:p>
          <a:p>
            <a:pPr lvl="0" algn="just"/>
            <a:r>
              <a:rPr lang="en-US" sz="3200" dirty="0">
                <a:latin typeface="Calibri" panose="020F0502020204030204" pitchFamily="34" charset="0"/>
              </a:rPr>
              <a:t>HIV/AIDS opportunistic infections.</a:t>
            </a:r>
          </a:p>
          <a:p>
            <a:pPr algn="just">
              <a:buNone/>
            </a:pPr>
            <a:r>
              <a:rPr lang="en-US" sz="3200" i="1" dirty="0">
                <a:latin typeface="Calibri" panose="020F0502020204030204" pitchFamily="34" charset="0"/>
              </a:rPr>
              <a:t>	</a:t>
            </a:r>
            <a:r>
              <a:rPr lang="en-US" sz="3200" b="1" u="sng" dirty="0">
                <a:latin typeface="Calibri" panose="020F0502020204030204" pitchFamily="34" charset="0"/>
              </a:rPr>
              <a:t>CLINICAL FEATURES</a:t>
            </a:r>
          </a:p>
          <a:p>
            <a:pPr lvl="0" algn="just"/>
            <a:r>
              <a:rPr lang="en-US" sz="3200" dirty="0">
                <a:latin typeface="Calibri" panose="020F0502020204030204" pitchFamily="34" charset="0"/>
              </a:rPr>
              <a:t>Fever of 38 degrees celsius or above during the 1</a:t>
            </a:r>
            <a:r>
              <a:rPr lang="en-US" sz="3200" baseline="30000" dirty="0">
                <a:latin typeface="Calibri" panose="020F0502020204030204" pitchFamily="34" charset="0"/>
              </a:rPr>
              <a:t>st</a:t>
            </a:r>
            <a:r>
              <a:rPr lang="en-US" sz="3200" dirty="0">
                <a:latin typeface="Calibri" panose="020F0502020204030204" pitchFamily="34" charset="0"/>
              </a:rPr>
              <a:t> 6 weeks postpartum and observed for more than 3 consecutive occasions.</a:t>
            </a:r>
          </a:p>
          <a:p>
            <a:pPr lvl="0" algn="just"/>
            <a:r>
              <a:rPr lang="en-US" sz="3200" dirty="0">
                <a:latin typeface="Calibri" panose="020F0502020204030204" pitchFamily="34" charset="0"/>
              </a:rPr>
              <a:t>Lethargy.</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2683221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41244"/>
            <a:ext cx="10353914" cy="5583936"/>
          </a:xfrm>
        </p:spPr>
        <p:txBody>
          <a:bodyPr>
            <a:noAutofit/>
          </a:bodyPr>
          <a:lstStyle/>
          <a:p>
            <a:pPr lvl="0" algn="just"/>
            <a:r>
              <a:rPr lang="en-US" sz="3200" dirty="0">
                <a:latin typeface="Calibri" panose="020F0502020204030204" pitchFamily="34" charset="0"/>
              </a:rPr>
              <a:t>General malaise</a:t>
            </a:r>
          </a:p>
          <a:p>
            <a:pPr lvl="0" algn="just"/>
            <a:r>
              <a:rPr lang="en-US" sz="3200" dirty="0">
                <a:latin typeface="Calibri" panose="020F0502020204030204" pitchFamily="34" charset="0"/>
              </a:rPr>
              <a:t>Tachycardia.</a:t>
            </a:r>
          </a:p>
          <a:p>
            <a:pPr lvl="0" algn="just"/>
            <a:r>
              <a:rPr lang="en-US" sz="3200" dirty="0">
                <a:latin typeface="Calibri" panose="020F0502020204030204" pitchFamily="34" charset="0"/>
              </a:rPr>
              <a:t>Headache.</a:t>
            </a:r>
          </a:p>
          <a:p>
            <a:pPr lvl="0" algn="just"/>
            <a:r>
              <a:rPr lang="en-US" sz="3200" dirty="0">
                <a:latin typeface="Calibri" panose="020F0502020204030204" pitchFamily="34" charset="0"/>
              </a:rPr>
              <a:t>Others as for the specific cause.</a:t>
            </a:r>
          </a:p>
          <a:p>
            <a:pPr algn="just">
              <a:buNone/>
            </a:pPr>
            <a:r>
              <a:rPr lang="en-US" sz="3200" i="1" dirty="0">
                <a:latin typeface="Calibri" panose="020F0502020204030204" pitchFamily="34" charset="0"/>
              </a:rPr>
              <a:t>	</a:t>
            </a:r>
            <a:r>
              <a:rPr lang="en-US" sz="3200" b="1" u="sng" dirty="0">
                <a:latin typeface="Calibri" panose="020F0502020204030204" pitchFamily="34" charset="0"/>
              </a:rPr>
              <a:t>GENERAL MANAGEMENT</a:t>
            </a:r>
          </a:p>
          <a:p>
            <a:pPr lvl="0" algn="just"/>
            <a:r>
              <a:rPr lang="en-US" sz="3200" dirty="0">
                <a:latin typeface="Calibri" panose="020F0502020204030204" pitchFamily="34" charset="0"/>
              </a:rPr>
              <a:t>Determined by the specific presentation of the patient.</a:t>
            </a:r>
          </a:p>
          <a:p>
            <a:pPr lvl="0" algn="just"/>
            <a:r>
              <a:rPr lang="en-US" sz="3200" dirty="0">
                <a:latin typeface="Calibri" panose="020F0502020204030204" pitchFamily="34" charset="0"/>
              </a:rPr>
              <a:t> For the mild-moderate cases and not dehydrated, managed in the ambulatory department.</a:t>
            </a:r>
          </a:p>
          <a:p>
            <a:pPr lvl="0" algn="just"/>
            <a:r>
              <a:rPr lang="en-US" sz="3200" dirty="0">
                <a:latin typeface="Calibri" panose="020F0502020204030204" pitchFamily="34" charset="0"/>
              </a:rPr>
              <a:t>History, physical exam and various investigations are carried out and appropriate medications administered.</a:t>
            </a:r>
          </a:p>
          <a:p>
            <a:pPr lvl="0" algn="just">
              <a:buNone/>
            </a:pPr>
            <a:r>
              <a:rPr lang="en-US" sz="3200" dirty="0">
                <a:latin typeface="Calibri" panose="020F0502020204030204" pitchFamily="34" charset="0"/>
              </a:rPr>
              <a:t> *Follow up may/may not be necessary.</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2752519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610" y="318052"/>
            <a:ext cx="10825150" cy="6256484"/>
          </a:xfrm>
        </p:spPr>
        <p:txBody>
          <a:bodyPr>
            <a:normAutofit/>
          </a:bodyPr>
          <a:lstStyle/>
          <a:p>
            <a:pPr lvl="0" algn="just"/>
            <a:r>
              <a:rPr lang="en-US" sz="3200" dirty="0">
                <a:latin typeface="Calibri" panose="020F0502020204030204" pitchFamily="34" charset="0"/>
              </a:rPr>
              <a:t>Severe cases (critically ill/sick), admit at first contact and nurse isolated until the cause is known. The aim is to prevent cross infection. </a:t>
            </a:r>
          </a:p>
          <a:p>
            <a:pPr lvl="0" algn="just"/>
            <a:r>
              <a:rPr lang="en-US" sz="3200" dirty="0">
                <a:latin typeface="Calibri" panose="020F0502020204030204" pitchFamily="34" charset="0"/>
              </a:rPr>
              <a:t>Organize for the baby care either in the nursery or to be with relatives, but brought in regularly for bonding/feeding if not contraindicated.</a:t>
            </a:r>
          </a:p>
          <a:p>
            <a:pPr lvl="0" algn="just"/>
            <a:r>
              <a:rPr lang="en-US" sz="3200" dirty="0">
                <a:latin typeface="Calibri" panose="020F0502020204030204" pitchFamily="34" charset="0"/>
              </a:rPr>
              <a:t>During admission take proper history of prenatal period, labour and mode of delivery.</a:t>
            </a:r>
          </a:p>
          <a:p>
            <a:pPr lvl="0" algn="just"/>
            <a:r>
              <a:rPr lang="en-US" sz="3200" dirty="0">
                <a:latin typeface="Calibri" panose="020F0502020204030204" pitchFamily="34" charset="0"/>
              </a:rPr>
              <a:t> Make enquiries of a recent infection as well as per system to get a clue of the possible cause of the conditions.</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1394934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
            <a:ext cx="10353914" cy="6345936"/>
          </a:xfrm>
        </p:spPr>
        <p:txBody>
          <a:bodyPr>
            <a:normAutofit lnSpcReduction="10000"/>
          </a:bodyPr>
          <a:lstStyle/>
          <a:p>
            <a:pPr lvl="0" algn="just"/>
            <a:r>
              <a:rPr lang="en-US" sz="3000" dirty="0">
                <a:latin typeface="Calibri" panose="020F0502020204030204" pitchFamily="34" charset="0"/>
              </a:rPr>
              <a:t>Perform thorough physical examination but dwell more on the breasts, abdomen, genitalia and lower limbs.</a:t>
            </a:r>
          </a:p>
          <a:p>
            <a:pPr lvl="0" algn="just"/>
            <a:r>
              <a:rPr lang="en-US" sz="3000" dirty="0">
                <a:latin typeface="Calibri" panose="020F0502020204030204" pitchFamily="34" charset="0"/>
              </a:rPr>
              <a:t>Maintain a record of observations and consult PRN.</a:t>
            </a:r>
          </a:p>
          <a:p>
            <a:pPr lvl="0" algn="just"/>
            <a:r>
              <a:rPr lang="en-US" sz="3000" dirty="0">
                <a:latin typeface="Calibri" panose="020F0502020204030204" pitchFamily="34" charset="0"/>
              </a:rPr>
              <a:t>Investigate thoroughly through:</a:t>
            </a:r>
          </a:p>
          <a:p>
            <a:pPr lvl="1" algn="just"/>
            <a:r>
              <a:rPr lang="en-US" sz="3000" dirty="0">
                <a:solidFill>
                  <a:srgbClr val="FF0000"/>
                </a:solidFill>
                <a:latin typeface="Calibri" panose="020F0502020204030204" pitchFamily="34" charset="0"/>
              </a:rPr>
              <a:t>MSSU-</a:t>
            </a:r>
            <a:r>
              <a:rPr lang="en-US" sz="3000" dirty="0">
                <a:latin typeface="Calibri" panose="020F0502020204030204" pitchFamily="34" charset="0"/>
              </a:rPr>
              <a:t> request for routine exam, microscopy culture &amp; sensitivity.</a:t>
            </a:r>
          </a:p>
          <a:p>
            <a:pPr lvl="1" algn="just"/>
            <a:r>
              <a:rPr lang="en-US" sz="3000" dirty="0">
                <a:solidFill>
                  <a:srgbClr val="FF0000"/>
                </a:solidFill>
                <a:latin typeface="Calibri" panose="020F0502020204030204" pitchFamily="34" charset="0"/>
              </a:rPr>
              <a:t>Blood specimens for:</a:t>
            </a:r>
          </a:p>
          <a:p>
            <a:pPr lvl="2" algn="just"/>
            <a:r>
              <a:rPr lang="en-US" sz="3000" dirty="0">
                <a:latin typeface="Calibri" panose="020F0502020204030204" pitchFamily="34" charset="0"/>
              </a:rPr>
              <a:t>Complete haemogram</a:t>
            </a:r>
          </a:p>
          <a:p>
            <a:pPr lvl="2" algn="just"/>
            <a:r>
              <a:rPr lang="en-US" sz="3000" dirty="0">
                <a:latin typeface="Calibri" panose="020F0502020204030204" pitchFamily="34" charset="0"/>
              </a:rPr>
              <a:t>WBC total and differential</a:t>
            </a:r>
          </a:p>
          <a:p>
            <a:pPr lvl="2" algn="just"/>
            <a:r>
              <a:rPr lang="en-US" sz="3000" dirty="0">
                <a:latin typeface="Calibri" panose="020F0502020204030204" pitchFamily="34" charset="0"/>
              </a:rPr>
              <a:t>Malaria parasite smear</a:t>
            </a:r>
          </a:p>
          <a:p>
            <a:pPr lvl="2" algn="just"/>
            <a:r>
              <a:rPr lang="en-US" sz="3000" dirty="0">
                <a:latin typeface="Calibri" panose="020F0502020204030204" pitchFamily="34" charset="0"/>
              </a:rPr>
              <a:t>Culture</a:t>
            </a:r>
          </a:p>
          <a:p>
            <a:pPr lvl="2" algn="just"/>
            <a:r>
              <a:rPr lang="en-US" sz="3000" dirty="0" err="1">
                <a:latin typeface="Calibri" panose="020F0502020204030204" pitchFamily="34" charset="0"/>
              </a:rPr>
              <a:t>Widal</a:t>
            </a:r>
            <a:r>
              <a:rPr lang="en-US" sz="3000" dirty="0">
                <a:latin typeface="Calibri" panose="020F0502020204030204" pitchFamily="34" charset="0"/>
              </a:rPr>
              <a:t> test, incase of bloody </a:t>
            </a:r>
            <a:r>
              <a:rPr lang="en-US" sz="3000" dirty="0" err="1">
                <a:latin typeface="Calibri" panose="020F0502020204030204" pitchFamily="34" charset="0"/>
              </a:rPr>
              <a:t>diarrhoea</a:t>
            </a:r>
            <a:endParaRPr lang="en-US" sz="3000" dirty="0">
              <a:latin typeface="Calibri" panose="020F0502020204030204" pitchFamily="34" charset="0"/>
            </a:endParaRPr>
          </a:p>
          <a:p>
            <a:pPr lvl="2" algn="just"/>
            <a:r>
              <a:rPr lang="en-US" sz="3000" dirty="0">
                <a:latin typeface="Calibri" panose="020F0502020204030204" pitchFamily="34" charset="0"/>
              </a:rPr>
              <a:t>Elisa test, after pre-counselling and consent is obtained.</a:t>
            </a: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66782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10353914" cy="6193536"/>
          </a:xfrm>
        </p:spPr>
        <p:txBody>
          <a:bodyPr>
            <a:normAutofit/>
          </a:bodyPr>
          <a:lstStyle/>
          <a:p>
            <a:pPr lvl="2" algn="just"/>
            <a:endParaRPr lang="en-US" sz="3200" dirty="0">
              <a:latin typeface="Calibri" panose="020F0502020204030204" pitchFamily="34" charset="0"/>
            </a:endParaRPr>
          </a:p>
          <a:p>
            <a:pPr lvl="1" algn="just"/>
            <a:r>
              <a:rPr lang="en-US" sz="3200" dirty="0">
                <a:latin typeface="Calibri" panose="020F0502020204030204" pitchFamily="34" charset="0"/>
              </a:rPr>
              <a:t>High vaginal swab,for infection of the internal genitalia.</a:t>
            </a:r>
          </a:p>
          <a:p>
            <a:pPr lvl="1" algn="just"/>
            <a:r>
              <a:rPr lang="en-US" sz="3200" dirty="0">
                <a:latin typeface="Calibri" panose="020F0502020204030204" pitchFamily="34" charset="0"/>
              </a:rPr>
              <a:t>Throat swab, to assess for URTI</a:t>
            </a:r>
          </a:p>
          <a:p>
            <a:pPr lvl="1" algn="just"/>
            <a:r>
              <a:rPr lang="en-US" sz="3200" dirty="0">
                <a:latin typeface="Calibri" panose="020F0502020204030204" pitchFamily="34" charset="0"/>
              </a:rPr>
              <a:t>Stool, for evaluation of ova and cysts.</a:t>
            </a:r>
          </a:p>
          <a:p>
            <a:pPr lvl="1" algn="just"/>
            <a:r>
              <a:rPr lang="en-US" sz="3200" dirty="0">
                <a:latin typeface="Calibri" panose="020F0502020204030204" pitchFamily="34" charset="0"/>
              </a:rPr>
              <a:t>CXR,  for pneumonia and other lung related conditions assessment.</a:t>
            </a:r>
          </a:p>
          <a:p>
            <a:pPr lvl="1" algn="just"/>
            <a:r>
              <a:rPr lang="en-US" sz="3200" dirty="0">
                <a:latin typeface="Calibri" panose="020F0502020204030204" pitchFamily="34" charset="0"/>
              </a:rPr>
              <a:t>Sputum for microscopy, zinc staining for acid fast bacilli(AFB). </a:t>
            </a:r>
          </a:p>
          <a:p>
            <a:pPr lvl="1" algn="just"/>
            <a:r>
              <a:rPr lang="en-US" sz="3200" dirty="0">
                <a:latin typeface="Calibri" panose="020F0502020204030204" pitchFamily="34" charset="0"/>
              </a:rPr>
              <a:t>Pus swab, incase of available wound(s).</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375394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835" y="437322"/>
            <a:ext cx="10599080" cy="5887278"/>
          </a:xfrm>
        </p:spPr>
        <p:txBody>
          <a:bodyPr>
            <a:normAutofit/>
          </a:bodyPr>
          <a:lstStyle/>
          <a:p>
            <a:pPr lvl="0" algn="just"/>
            <a:r>
              <a:rPr lang="en-US" sz="3600" dirty="0">
                <a:latin typeface="Calibri" panose="020F0502020204030204" pitchFamily="34" charset="0"/>
              </a:rPr>
              <a:t>Commence broad spectrum antibiotics after collecting the specimens e.g.. Ampicillin 500mgs  I.V every 6 hourly for 2 days , gentamycin 80mg  I.V 8 hrly for 5 days and metronidazole (flagyl) 500mg I.V 8 hrly for 2 days. </a:t>
            </a:r>
          </a:p>
          <a:p>
            <a:pPr lvl="0" algn="just">
              <a:buNone/>
            </a:pPr>
            <a:r>
              <a:rPr lang="en-US" sz="3600" dirty="0">
                <a:latin typeface="Calibri" panose="020F0502020204030204" pitchFamily="34" charset="0"/>
              </a:rPr>
              <a:t>	*Thereafter orally  to make up for 1 week.</a:t>
            </a:r>
          </a:p>
          <a:p>
            <a:pPr lvl="0" algn="just"/>
            <a:r>
              <a:rPr lang="en-US" sz="3600" dirty="0">
                <a:latin typeface="Calibri" panose="020F0502020204030204" pitchFamily="34" charset="0"/>
              </a:rPr>
              <a:t>Evaluate treatment effectiveness daily.</a:t>
            </a:r>
          </a:p>
          <a:p>
            <a:pPr lvl="0" algn="just"/>
            <a:r>
              <a:rPr lang="en-US" sz="3600" dirty="0">
                <a:latin typeface="Calibri" panose="020F0502020204030204" pitchFamily="34" charset="0"/>
              </a:rPr>
              <a:t>Maintain high standards of hygiene.</a:t>
            </a:r>
          </a:p>
          <a:p>
            <a:pPr lvl="0" algn="just">
              <a:buNone/>
            </a:pPr>
            <a:endParaRPr lang="en-US" dirty="0">
              <a:latin typeface="Calibri" panose="020F0502020204030204" pitchFamily="34" charset="0"/>
            </a:endParaRPr>
          </a:p>
        </p:txBody>
      </p:sp>
    </p:spTree>
    <p:extLst>
      <p:ext uri="{BB962C8B-B14F-4D97-AF65-F5344CB8AC3E}">
        <p14:creationId xmlns:p14="http://schemas.microsoft.com/office/powerpoint/2010/main" val="2427473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783"/>
            <a:ext cx="11368884" cy="6467060"/>
          </a:xfrm>
          <a:solidFill>
            <a:schemeClr val="bg1"/>
          </a:solidFill>
        </p:spPr>
        <p:txBody>
          <a:bodyPr>
            <a:normAutofit/>
          </a:bodyPr>
          <a:lstStyle/>
          <a:p>
            <a:pPr lvl="0" algn="just"/>
            <a:r>
              <a:rPr lang="en-US" sz="3200" dirty="0">
                <a:latin typeface="Calibri" panose="020F0502020204030204" pitchFamily="34" charset="0"/>
              </a:rPr>
              <a:t>Encourage a balanced diet and plenty of fluids appropriately. As condition stabilizes encourage baby care to include breastfeeding.</a:t>
            </a:r>
          </a:p>
          <a:p>
            <a:pPr lvl="0" algn="just"/>
            <a:r>
              <a:rPr lang="en-US" sz="3200" dirty="0">
                <a:latin typeface="Calibri" panose="020F0502020204030204" pitchFamily="34" charset="0"/>
              </a:rPr>
              <a:t>Promote ambulation to prevent other complications </a:t>
            </a:r>
          </a:p>
          <a:p>
            <a:pPr lvl="0" algn="just"/>
            <a:r>
              <a:rPr lang="en-US" sz="3200" dirty="0">
                <a:latin typeface="Calibri" panose="020F0502020204030204" pitchFamily="34" charset="0"/>
              </a:rPr>
              <a:t>As soon as the results are out, administer the recommended antibiotics. </a:t>
            </a:r>
          </a:p>
          <a:p>
            <a:pPr lvl="0" algn="just"/>
            <a:r>
              <a:rPr lang="en-US" sz="3200" dirty="0">
                <a:latin typeface="Calibri" panose="020F0502020204030204" pitchFamily="34" charset="0"/>
              </a:rPr>
              <a:t>Specific management and home care depends on the cause.					</a:t>
            </a:r>
          </a:p>
          <a:p>
            <a:pPr lvl="0" algn="just">
              <a:buNone/>
            </a:pP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latin typeface="Calibri" panose="020F0502020204030204" pitchFamily="34" charset="0"/>
            </a:endParaRPr>
          </a:p>
          <a:p>
            <a:pPr lvl="0" algn="ctr">
              <a:buNone/>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38100" dist="38100" dir="2700000" algn="tl">
                    <a:srgbClr val="000000">
                      <a:alpha val="43137"/>
                    </a:srgbClr>
                  </a:outerShdw>
                </a:effectLst>
                <a:latin typeface="Bauhaus 93" panose="04030905020B02020C02" pitchFamily="82" charset="0"/>
              </a:rPr>
              <a:t>END</a:t>
            </a:r>
            <a:endParaRPr lang="en-US" sz="5400" b="1" dirty="0">
              <a:effectLst>
                <a:outerShdw blurRad="38100" dist="38100" dir="2700000" algn="tl">
                  <a:srgbClr val="000000">
                    <a:alpha val="43137"/>
                  </a:srgbClr>
                </a:outerShdw>
              </a:effectLst>
              <a:latin typeface="Bauhaus 93" panose="04030905020B02020C02" pitchFamily="82" charset="0"/>
            </a:endParaRP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3927647899"/>
      </p:ext>
    </p:extLst>
  </p:cSld>
  <p:clrMapOvr>
    <a:masterClrMapping/>
  </p:clrMapOvr>
  <p:transition spd="slow">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320" y="0"/>
            <a:ext cx="11155363" cy="1371600"/>
          </a:xfr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en-US" sz="5400" b="1" spc="300" dirty="0">
                <a:solidFill>
                  <a:schemeClr val="bg1"/>
                </a:solidFill>
                <a:latin typeface="Baskerville Old Face" panose="02020602080505020303" pitchFamily="18" charset="0"/>
                <a:cs typeface="Aharoni" panose="02010803020104030203" pitchFamily="2" charset="-79"/>
              </a:rPr>
              <a:t>PUERPERAL  SEPSIS</a:t>
            </a:r>
            <a:endParaRPr lang="en-US" sz="5400" dirty="0">
              <a:solidFill>
                <a:schemeClr val="bg1"/>
              </a:solidFill>
              <a:latin typeface="Baskerville Old Face" panose="02020602080505020303" pitchFamily="18" charset="0"/>
              <a:cs typeface="Aharoni" panose="02010803020104030203" pitchFamily="2" charset="-79"/>
            </a:endParaRPr>
          </a:p>
        </p:txBody>
      </p:sp>
      <p:sp>
        <p:nvSpPr>
          <p:cNvPr id="3" name="Content Placeholder 2"/>
          <p:cNvSpPr>
            <a:spLocks noGrp="1"/>
          </p:cNvSpPr>
          <p:nvPr>
            <p:ph idx="1"/>
          </p:nvPr>
        </p:nvSpPr>
        <p:spPr>
          <a:xfrm>
            <a:off x="518320" y="1603512"/>
            <a:ext cx="10911680" cy="4971023"/>
          </a:xfrm>
        </p:spPr>
        <p:txBody>
          <a:bodyPr>
            <a:normAutofit/>
          </a:bodyPr>
          <a:lstStyle/>
          <a:p>
            <a:pPr algn="just">
              <a:buNone/>
            </a:pPr>
            <a:r>
              <a:rPr lang="en-US" sz="2800" b="1" i="1" dirty="0">
                <a:latin typeface="Calibri" panose="020F0502020204030204" pitchFamily="34" charset="0"/>
              </a:rPr>
              <a:t>	DEFINITION</a:t>
            </a:r>
            <a:endParaRPr lang="en-US" sz="2800" i="1" dirty="0">
              <a:latin typeface="Calibri" panose="020F0502020204030204" pitchFamily="34" charset="0"/>
            </a:endParaRPr>
          </a:p>
          <a:p>
            <a:pPr algn="just"/>
            <a:r>
              <a:rPr lang="en-US" sz="2800" dirty="0">
                <a:latin typeface="Calibri" panose="020F0502020204030204" pitchFamily="34" charset="0"/>
              </a:rPr>
              <a:t>Its infection of the genital tract during puerperium </a:t>
            </a:r>
          </a:p>
          <a:p>
            <a:pPr algn="just">
              <a:buNone/>
            </a:pPr>
            <a:r>
              <a:rPr lang="en-US" sz="2800" dirty="0">
                <a:latin typeface="Calibri" panose="020F0502020204030204" pitchFamily="34" charset="0"/>
              </a:rPr>
              <a:t>(following childbirth) and the commonest onset is as from 2</a:t>
            </a:r>
            <a:r>
              <a:rPr lang="en-US" sz="2800" baseline="30000" dirty="0">
                <a:latin typeface="Calibri" panose="020F0502020204030204" pitchFamily="34" charset="0"/>
              </a:rPr>
              <a:t>nd</a:t>
            </a:r>
            <a:r>
              <a:rPr lang="en-US" sz="2800" dirty="0">
                <a:latin typeface="Calibri" panose="020F0502020204030204" pitchFamily="34" charset="0"/>
              </a:rPr>
              <a:t> – 10</a:t>
            </a:r>
            <a:r>
              <a:rPr lang="en-US" sz="2800" baseline="30000" dirty="0">
                <a:latin typeface="Calibri" panose="020F0502020204030204" pitchFamily="34" charset="0"/>
              </a:rPr>
              <a:t>th</a:t>
            </a:r>
            <a:r>
              <a:rPr lang="en-US" sz="2800" dirty="0">
                <a:latin typeface="Calibri" panose="020F0502020204030204" pitchFamily="34" charset="0"/>
              </a:rPr>
              <a:t> day.</a:t>
            </a:r>
          </a:p>
          <a:p>
            <a:pPr algn="just">
              <a:buNone/>
            </a:pPr>
            <a:r>
              <a:rPr lang="en-US" sz="2800" b="1" i="1" dirty="0">
                <a:latin typeface="Calibri" panose="020F0502020204030204" pitchFamily="34" charset="0"/>
              </a:rPr>
              <a:t>	PREDISPOSING FACTORS</a:t>
            </a:r>
            <a:endParaRPr lang="en-US" sz="2800" i="1" dirty="0">
              <a:latin typeface="Calibri" panose="020F0502020204030204" pitchFamily="34" charset="0"/>
            </a:endParaRPr>
          </a:p>
          <a:p>
            <a:pPr lvl="0" algn="just"/>
            <a:r>
              <a:rPr lang="en-US" sz="2800" dirty="0">
                <a:latin typeface="Calibri" panose="020F0502020204030204" pitchFamily="34" charset="0"/>
              </a:rPr>
              <a:t>Anaemia, which could have existed throughout pregnancy or has occurred post delivery.</a:t>
            </a:r>
          </a:p>
          <a:p>
            <a:pPr lvl="0" algn="just"/>
            <a:r>
              <a:rPr lang="en-US" sz="2800" dirty="0">
                <a:latin typeface="Calibri" panose="020F0502020204030204" pitchFamily="34" charset="0"/>
              </a:rPr>
              <a:t>Intrauterine infection prenatally e.g.. with Chlamydia trachomatis and is  not managed properly leads to amnionitis </a:t>
            </a:r>
          </a:p>
          <a:p>
            <a:pPr lvl="0" algn="just">
              <a:buNone/>
            </a:pPr>
            <a:r>
              <a:rPr lang="en-US" sz="2800" dirty="0">
                <a:latin typeface="Calibri" panose="020F0502020204030204" pitchFamily="34" charset="0"/>
              </a:rPr>
              <a:t>	-Postnatally either  endometritis, endomyometritis or endoparametritis occurs.</a:t>
            </a:r>
          </a:p>
          <a:p>
            <a:pPr algn="just"/>
            <a:endParaRPr lang="en-US" sz="2800" dirty="0">
              <a:latin typeface="Calibri" panose="020F0502020204030204" pitchFamily="34" charset="0"/>
            </a:endParaRPr>
          </a:p>
        </p:txBody>
      </p:sp>
    </p:spTree>
    <p:extLst>
      <p:ext uri="{BB962C8B-B14F-4D97-AF65-F5344CB8AC3E}">
        <p14:creationId xmlns:p14="http://schemas.microsoft.com/office/powerpoint/2010/main" val="3116541546"/>
      </p:ext>
    </p:extLst>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575" y="533400"/>
            <a:ext cx="10656054" cy="5736336"/>
          </a:xfrm>
        </p:spPr>
        <p:txBody>
          <a:bodyPr>
            <a:normAutofit/>
          </a:bodyPr>
          <a:lstStyle/>
          <a:p>
            <a:pPr lvl="0" algn="just"/>
            <a:r>
              <a:rPr lang="en-US" sz="3200" dirty="0">
                <a:latin typeface="Calibri" panose="020F0502020204030204" pitchFamily="34" charset="0"/>
              </a:rPr>
              <a:t>Malnutrition from either a systemic disease e.g.. gastric cancer or due to low social economic status( poverty).</a:t>
            </a:r>
          </a:p>
          <a:p>
            <a:pPr lvl="0" algn="just"/>
            <a:r>
              <a:rPr lang="en-US" sz="3200" dirty="0">
                <a:latin typeface="Calibri" panose="020F0502020204030204" pitchFamily="34" charset="0"/>
              </a:rPr>
              <a:t>Abnormal labour in terms of prolonged or obstructed  resulting to trauma of the genital tract. So commensals become pathogenic.</a:t>
            </a:r>
          </a:p>
          <a:p>
            <a:pPr lvl="0" algn="just"/>
            <a:r>
              <a:rPr lang="en-US" sz="3200" dirty="0">
                <a:latin typeface="Calibri" panose="020F0502020204030204" pitchFamily="34" charset="0"/>
              </a:rPr>
              <a:t>Poor aseptic technique during caesarean section, hence wound infection with gram positive bacteria such as group B streptococcus( streptococcus agalactiae)- normal flora of GIT.</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290682596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20" y="76200"/>
            <a:ext cx="11155363" cy="914400"/>
          </a:xfrm>
        </p:spPr>
        <p:txBody>
          <a:bodyPr/>
          <a:lstStyle/>
          <a:p>
            <a:pPr algn="ctr"/>
            <a:r>
              <a:rPr lang="en-US" dirty="0" smtClean="0">
                <a:solidFill>
                  <a:srgbClr val="7030A0"/>
                </a:solidFill>
                <a:latin typeface="AR CENA" panose="02000000000000000000" pitchFamily="2" charset="0"/>
              </a:rPr>
              <a:t>Clinical features of mastitis</a:t>
            </a:r>
            <a:endParaRPr lang="en-US" dirty="0">
              <a:solidFill>
                <a:srgbClr val="7030A0"/>
              </a:solidFill>
              <a:latin typeface="AR CENA" panose="02000000000000000000" pitchFamily="2" charset="0"/>
            </a:endParaRPr>
          </a:p>
        </p:txBody>
      </p:sp>
      <p:sp>
        <p:nvSpPr>
          <p:cNvPr id="3" name="Content Placeholder 2"/>
          <p:cNvSpPr>
            <a:spLocks noGrp="1"/>
          </p:cNvSpPr>
          <p:nvPr>
            <p:ph idx="1"/>
          </p:nvPr>
        </p:nvSpPr>
        <p:spPr>
          <a:xfrm>
            <a:off x="518320" y="818322"/>
            <a:ext cx="10835479" cy="5449957"/>
          </a:xfrm>
        </p:spPr>
        <p:txBody>
          <a:bodyPr>
            <a:noAutofit/>
          </a:bodyPr>
          <a:lstStyle/>
          <a:p>
            <a:pPr lvl="0" algn="just"/>
            <a:r>
              <a:rPr lang="en-US" sz="2800" dirty="0">
                <a:latin typeface="+mj-lt"/>
              </a:rPr>
              <a:t>The mother complains of acute pain and tenderness in </a:t>
            </a:r>
            <a:br>
              <a:rPr lang="en-US" sz="2800" dirty="0">
                <a:latin typeface="+mj-lt"/>
              </a:rPr>
            </a:br>
            <a:r>
              <a:rPr lang="en-US" sz="2800" dirty="0">
                <a:latin typeface="+mj-lt"/>
              </a:rPr>
              <a:t>the breast</a:t>
            </a:r>
          </a:p>
          <a:p>
            <a:pPr lvl="0" algn="just"/>
            <a:r>
              <a:rPr lang="en-US" sz="2800" dirty="0">
                <a:latin typeface="+mj-lt"/>
              </a:rPr>
              <a:t>General malaise characterised by a chilly sensation,</a:t>
            </a:r>
            <a:br>
              <a:rPr lang="en-US" sz="2800" dirty="0">
                <a:latin typeface="+mj-lt"/>
              </a:rPr>
            </a:br>
            <a:r>
              <a:rPr lang="en-US" sz="2800" dirty="0">
                <a:latin typeface="+mj-lt"/>
              </a:rPr>
              <a:t>followed by rise of temperature to 40°C with increased </a:t>
            </a:r>
            <a:br>
              <a:rPr lang="en-US" sz="2800" dirty="0">
                <a:latin typeface="+mj-lt"/>
              </a:rPr>
            </a:br>
            <a:r>
              <a:rPr lang="en-US" sz="2800" dirty="0">
                <a:latin typeface="+mj-lt"/>
              </a:rPr>
              <a:t>pulse rate</a:t>
            </a:r>
          </a:p>
          <a:p>
            <a:pPr lvl="0" algn="just"/>
            <a:r>
              <a:rPr lang="en-US" sz="2800" dirty="0">
                <a:latin typeface="+mj-lt"/>
              </a:rPr>
              <a:t>On inspection, the breast appears reddened and hard</a:t>
            </a:r>
          </a:p>
          <a:p>
            <a:pPr lvl="0" algn="just"/>
            <a:r>
              <a:rPr lang="en-US" sz="2800" dirty="0">
                <a:latin typeface="+mj-lt"/>
              </a:rPr>
              <a:t>The inflammation may be generalised, confined to a lobe </a:t>
            </a:r>
            <a:br>
              <a:rPr lang="en-US" sz="2800" dirty="0">
                <a:latin typeface="+mj-lt"/>
              </a:rPr>
            </a:br>
            <a:r>
              <a:rPr lang="en-US" sz="2800" dirty="0">
                <a:latin typeface="+mj-lt"/>
              </a:rPr>
              <a:t>or a local area</a:t>
            </a:r>
          </a:p>
          <a:p>
            <a:pPr lvl="0" algn="just"/>
            <a:r>
              <a:rPr lang="en-US" sz="2800" dirty="0">
                <a:latin typeface="+mj-lt"/>
              </a:rPr>
              <a:t>There are indurations, tenderness and erythema of the involved area</a:t>
            </a:r>
          </a:p>
          <a:p>
            <a:pPr lvl="0" algn="just"/>
            <a:r>
              <a:rPr lang="en-US" sz="2800" dirty="0">
                <a:latin typeface="+mj-lt"/>
              </a:rPr>
              <a:t>Mastitis is usually unilateral, in advanced cases there </a:t>
            </a:r>
            <a:br>
              <a:rPr lang="en-US" sz="2800" dirty="0">
                <a:latin typeface="+mj-lt"/>
              </a:rPr>
            </a:br>
            <a:r>
              <a:rPr lang="en-US" sz="2800" dirty="0">
                <a:latin typeface="+mj-lt"/>
              </a:rPr>
              <a:t>maybe local abscess formation</a:t>
            </a:r>
          </a:p>
          <a:p>
            <a:pPr algn="just"/>
            <a:endParaRPr lang="en-US" sz="2800" dirty="0">
              <a:latin typeface="+mj-lt"/>
            </a:endParaRPr>
          </a:p>
        </p:txBody>
      </p:sp>
    </p:spTree>
    <p:extLst>
      <p:ext uri="{BB962C8B-B14F-4D97-AF65-F5344CB8AC3E}">
        <p14:creationId xmlns:p14="http://schemas.microsoft.com/office/powerpoint/2010/main" val="366840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843" y="437322"/>
            <a:ext cx="10959547" cy="6137214"/>
          </a:xfrm>
        </p:spPr>
        <p:txBody>
          <a:bodyPr>
            <a:normAutofit/>
          </a:bodyPr>
          <a:lstStyle/>
          <a:p>
            <a:pPr lvl="0" algn="just"/>
            <a:r>
              <a:rPr lang="en-US" sz="3200" dirty="0">
                <a:latin typeface="Calibri" panose="020F0502020204030204" pitchFamily="34" charset="0"/>
              </a:rPr>
              <a:t>Poor hygiene of the vulva and sanitary material leading to ascend of infectious organism -internal genitalia</a:t>
            </a:r>
          </a:p>
          <a:p>
            <a:pPr lvl="0" algn="just"/>
            <a:r>
              <a:rPr lang="en-US" sz="3200" dirty="0">
                <a:latin typeface="Calibri" panose="020F0502020204030204" pitchFamily="34" charset="0"/>
              </a:rPr>
              <a:t>Obstetrical procedures such as multiple  vaginal examination ,instrumental delivery, manual removal of placenta and prolonged rupture of the membranes.</a:t>
            </a:r>
          </a:p>
          <a:p>
            <a:pPr lvl="0" algn="just"/>
            <a:r>
              <a:rPr lang="en-US" sz="3200" dirty="0">
                <a:latin typeface="Calibri" panose="020F0502020204030204" pitchFamily="34" charset="0"/>
              </a:rPr>
              <a:t>Non obstetrical conditions such as uncontrolled diabetes mellitus and HIV positive status that weakens the immunity.</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1551439461"/>
      </p:ext>
    </p:extLst>
  </p:cSld>
  <p:clrMapOvr>
    <a:masterClrMapping/>
  </p:clrMapOvr>
  <p:transition spd="slow">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10744200" cy="6248400"/>
          </a:xfrm>
        </p:spPr>
        <p:txBody>
          <a:bodyPr>
            <a:noAutofit/>
          </a:bodyPr>
          <a:lstStyle/>
          <a:p>
            <a:pPr algn="just">
              <a:buNone/>
            </a:pPr>
            <a:r>
              <a:rPr lang="en-US" sz="2800" b="1" dirty="0">
                <a:effectLst>
                  <a:outerShdw blurRad="38100" dist="38100" dir="2700000" algn="tl">
                    <a:srgbClr val="000000">
                      <a:alpha val="43137"/>
                    </a:srgbClr>
                  </a:outerShdw>
                </a:effectLst>
                <a:latin typeface="Calibri" panose="020F0502020204030204" pitchFamily="34" charset="0"/>
              </a:rPr>
              <a:t>IN SUMMARY, THE PREDISPOSING Fs TO P.SEPSIS CAN BE CLASSIFIED AS FOLLOWS</a:t>
            </a:r>
            <a:r>
              <a:rPr lang="en-US" sz="2800" dirty="0">
                <a:latin typeface="Calibri" panose="020F0502020204030204" pitchFamily="34" charset="0"/>
              </a:rPr>
              <a:t>:</a:t>
            </a:r>
          </a:p>
          <a:p>
            <a:pPr marL="624078" indent="-514350" algn="just">
              <a:buFont typeface="+mj-lt"/>
              <a:buAutoNum type="arabicPeriod"/>
            </a:pPr>
            <a:r>
              <a:rPr lang="en-US" sz="2800" b="1" dirty="0">
                <a:latin typeface="Calibri" panose="020F0502020204030204" pitchFamily="34" charset="0"/>
              </a:rPr>
              <a:t>Medical/ Obstetric </a:t>
            </a:r>
          </a:p>
          <a:p>
            <a:pPr algn="just"/>
            <a:r>
              <a:rPr lang="en-US" sz="2800" dirty="0">
                <a:latin typeface="Calibri" panose="020F0502020204030204" pitchFamily="34" charset="0"/>
              </a:rPr>
              <a:t>Anaemia </a:t>
            </a:r>
          </a:p>
          <a:p>
            <a:pPr algn="just"/>
            <a:r>
              <a:rPr lang="en-US" sz="2800" dirty="0">
                <a:latin typeface="Calibri" panose="020F0502020204030204" pitchFamily="34" charset="0"/>
              </a:rPr>
              <a:t>Prolonged rupture of the membrane and Prolonged labour </a:t>
            </a:r>
          </a:p>
          <a:p>
            <a:pPr algn="just"/>
            <a:r>
              <a:rPr lang="en-US" sz="2800" dirty="0">
                <a:latin typeface="Calibri" panose="020F0502020204030204" pitchFamily="34" charset="0"/>
              </a:rPr>
              <a:t>Retained products of conception </a:t>
            </a:r>
          </a:p>
          <a:p>
            <a:pPr algn="just"/>
            <a:r>
              <a:rPr lang="en-US" sz="2800" dirty="0">
                <a:latin typeface="Calibri" panose="020F0502020204030204" pitchFamily="34" charset="0"/>
              </a:rPr>
              <a:t>Caesarean section especially emergency C/S, </a:t>
            </a:r>
          </a:p>
          <a:p>
            <a:pPr algn="just"/>
            <a:r>
              <a:rPr lang="en-US" sz="2800" dirty="0">
                <a:latin typeface="Calibri" panose="020F0502020204030204" pitchFamily="34" charset="0"/>
              </a:rPr>
              <a:t>Assisted delivery (vacuum, forceps) </a:t>
            </a:r>
          </a:p>
          <a:p>
            <a:pPr algn="just"/>
            <a:r>
              <a:rPr lang="en-US" sz="2800" dirty="0">
                <a:latin typeface="Calibri" panose="020F0502020204030204" pitchFamily="34" charset="0"/>
              </a:rPr>
              <a:t>Post partum Haemorrhage </a:t>
            </a:r>
          </a:p>
          <a:p>
            <a:pPr algn="just"/>
            <a:r>
              <a:rPr lang="en-US" sz="2800" dirty="0">
                <a:latin typeface="Calibri" panose="020F0502020204030204" pitchFamily="34" charset="0"/>
              </a:rPr>
              <a:t>Twin delivery especially with manipulation of the second twin </a:t>
            </a:r>
          </a:p>
          <a:p>
            <a:pPr algn="just"/>
            <a:r>
              <a:rPr lang="en-US" sz="2800" dirty="0">
                <a:latin typeface="Calibri" panose="020F0502020204030204" pitchFamily="34" charset="0"/>
              </a:rPr>
              <a:t>Malnutrition </a:t>
            </a:r>
          </a:p>
          <a:p>
            <a:pPr algn="just"/>
            <a:r>
              <a:rPr lang="en-US" sz="2800" dirty="0">
                <a:latin typeface="Calibri" panose="020F0502020204030204" pitchFamily="34" charset="0"/>
              </a:rPr>
              <a:t>Chronic diseases (Diabetes mellitus, HIV, TB)</a:t>
            </a:r>
          </a:p>
        </p:txBody>
      </p:sp>
    </p:spTree>
    <p:extLst>
      <p:ext uri="{BB962C8B-B14F-4D97-AF65-F5344CB8AC3E}">
        <p14:creationId xmlns:p14="http://schemas.microsoft.com/office/powerpoint/2010/main" val="1644195701"/>
      </p:ext>
    </p:extLst>
  </p:cSld>
  <p:clrMapOvr>
    <a:masterClrMapping/>
  </p:clrMapOvr>
  <p:transition spd="slow">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10277714" cy="6041136"/>
          </a:xfrm>
        </p:spPr>
        <p:txBody>
          <a:bodyPr>
            <a:normAutofit/>
          </a:bodyPr>
          <a:lstStyle/>
          <a:p>
            <a:pPr marL="624078" indent="-514350" algn="just">
              <a:buFont typeface="+mj-lt"/>
              <a:buAutoNum type="arabicPeriod" startAt="2"/>
            </a:pPr>
            <a:r>
              <a:rPr lang="en-US" sz="2800" b="1" dirty="0">
                <a:latin typeface="Calibri" panose="020F0502020204030204" pitchFamily="34" charset="0"/>
              </a:rPr>
              <a:t>Health Systems </a:t>
            </a:r>
          </a:p>
          <a:p>
            <a:pPr algn="just"/>
            <a:r>
              <a:rPr lang="en-US" sz="2800" dirty="0">
                <a:latin typeface="Calibri" panose="020F0502020204030204" pitchFamily="34" charset="0"/>
              </a:rPr>
              <a:t>Poor infection prevention / control practices </a:t>
            </a:r>
          </a:p>
          <a:p>
            <a:pPr algn="just"/>
            <a:r>
              <a:rPr lang="en-US" sz="2800" dirty="0">
                <a:latin typeface="Calibri" panose="020F0502020204030204" pitchFamily="34" charset="0"/>
              </a:rPr>
              <a:t>Delivery by unskilled birth attendants e.g. TBAs </a:t>
            </a:r>
          </a:p>
          <a:p>
            <a:pPr algn="just"/>
            <a:r>
              <a:rPr lang="en-US" sz="2800" dirty="0">
                <a:latin typeface="Calibri" panose="020F0502020204030204" pitchFamily="34" charset="0"/>
              </a:rPr>
              <a:t>Poorly equipped and understaffed health facility </a:t>
            </a:r>
          </a:p>
          <a:p>
            <a:pPr marL="624078" indent="-514350" algn="just">
              <a:buFont typeface="+mj-lt"/>
              <a:buAutoNum type="arabicPeriod" startAt="3"/>
            </a:pPr>
            <a:r>
              <a:rPr lang="en-US" sz="2800" b="1" dirty="0">
                <a:latin typeface="Calibri" panose="020F0502020204030204" pitchFamily="34" charset="0"/>
              </a:rPr>
              <a:t>Social </a:t>
            </a:r>
          </a:p>
          <a:p>
            <a:pPr algn="just"/>
            <a:r>
              <a:rPr lang="en-US" sz="2800" dirty="0">
                <a:latin typeface="Calibri" panose="020F0502020204030204" pitchFamily="34" charset="0"/>
              </a:rPr>
              <a:t>Poor personal hygiene </a:t>
            </a:r>
          </a:p>
          <a:p>
            <a:pPr algn="just"/>
            <a:r>
              <a:rPr lang="en-US" sz="2800" dirty="0">
                <a:latin typeface="Calibri" panose="020F0502020204030204" pitchFamily="34" charset="0"/>
              </a:rPr>
              <a:t>Low status of women, which contributes to their poor general health and deprives them of adequate medical care and resources </a:t>
            </a:r>
          </a:p>
          <a:p>
            <a:pPr algn="just"/>
            <a:r>
              <a:rPr lang="en-US" sz="2800" dirty="0">
                <a:latin typeface="Calibri" panose="020F0502020204030204" pitchFamily="34" charset="0"/>
              </a:rPr>
              <a:t>Delay in care seeking </a:t>
            </a:r>
          </a:p>
          <a:p>
            <a:pPr algn="just"/>
            <a:r>
              <a:rPr lang="en-US" sz="2800" dirty="0">
                <a:latin typeface="Calibri" panose="020F0502020204030204" pitchFamily="34" charset="0"/>
              </a:rPr>
              <a:t>Lack of knowledge about signs and symptoms of puerperal sepsis</a:t>
            </a:r>
          </a:p>
        </p:txBody>
      </p:sp>
    </p:spTree>
    <p:extLst>
      <p:ext uri="{BB962C8B-B14F-4D97-AF65-F5344CB8AC3E}">
        <p14:creationId xmlns:p14="http://schemas.microsoft.com/office/powerpoint/2010/main" val="1152518677"/>
      </p:ext>
    </p:extLst>
  </p:cSld>
  <p:clrMapOvr>
    <a:masterClrMapping/>
  </p:clrMapOvr>
  <p:transition spd="slow">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
            <a:ext cx="10430114" cy="6498336"/>
          </a:xfrm>
        </p:spPr>
        <p:txBody>
          <a:bodyPr>
            <a:noAutofit/>
          </a:bodyPr>
          <a:lstStyle/>
          <a:p>
            <a:pPr algn="just">
              <a:buNone/>
            </a:pPr>
            <a:r>
              <a:rPr lang="en-US" sz="3200" b="1" i="1" dirty="0">
                <a:latin typeface="Calibri" panose="020F0502020204030204" pitchFamily="34" charset="0"/>
              </a:rPr>
              <a:t>	</a:t>
            </a:r>
            <a:r>
              <a:rPr lang="en-US" sz="3200" b="1" u="sng" dirty="0">
                <a:latin typeface="Calibri" panose="020F0502020204030204" pitchFamily="34" charset="0"/>
              </a:rPr>
              <a:t>COMMON CAUSATIVE ORGANISMS</a:t>
            </a:r>
            <a:endParaRPr lang="en-US" sz="3200" u="sng" dirty="0">
              <a:latin typeface="Calibri" panose="020F0502020204030204" pitchFamily="34" charset="0"/>
            </a:endParaRPr>
          </a:p>
          <a:p>
            <a:pPr algn="just">
              <a:buNone/>
            </a:pPr>
            <a:r>
              <a:rPr lang="en-US" sz="3200" dirty="0">
                <a:latin typeface="Calibri" panose="020F0502020204030204" pitchFamily="34" charset="0"/>
              </a:rPr>
              <a:t>	Classified into 2 namely:</a:t>
            </a:r>
          </a:p>
          <a:p>
            <a:pPr lvl="0" algn="just"/>
            <a:r>
              <a:rPr lang="en-US" sz="3200" b="1" i="1" dirty="0">
                <a:latin typeface="Calibri" panose="020F0502020204030204" pitchFamily="34" charset="0"/>
              </a:rPr>
              <a:t>Endogenous</a:t>
            </a:r>
            <a:r>
              <a:rPr lang="en-US" sz="3200" dirty="0">
                <a:latin typeface="Calibri" panose="020F0502020204030204" pitchFamily="34" charset="0"/>
              </a:rPr>
              <a:t>: refers to those already in  the body as  commensal.</a:t>
            </a:r>
          </a:p>
          <a:p>
            <a:pPr lvl="1" algn="just"/>
            <a:r>
              <a:rPr lang="en-US" sz="3200" dirty="0">
                <a:latin typeface="Calibri" panose="020F0502020204030204" pitchFamily="34" charset="0"/>
              </a:rPr>
              <a:t>Escherichia coli, gram negative organism present in the bowel.</a:t>
            </a:r>
          </a:p>
          <a:p>
            <a:pPr lvl="1" algn="just"/>
            <a:r>
              <a:rPr lang="en-US" sz="3200" dirty="0">
                <a:latin typeface="Calibri" panose="020F0502020204030204" pitchFamily="34" charset="0"/>
              </a:rPr>
              <a:t>Streptococcus faecalis (lancefield group B), gram positive enterococci. Present in vagina as well as anus and perineum.</a:t>
            </a:r>
          </a:p>
          <a:p>
            <a:pPr lvl="1" algn="just"/>
            <a:r>
              <a:rPr lang="en-US" sz="3200" dirty="0">
                <a:latin typeface="Calibri" panose="020F0502020204030204" pitchFamily="34" charset="0"/>
              </a:rPr>
              <a:t>Anaerobic streptococci , of the bowel.</a:t>
            </a:r>
          </a:p>
          <a:p>
            <a:pPr lvl="1" algn="just"/>
            <a:r>
              <a:rPr lang="en-US" sz="3200" dirty="0">
                <a:latin typeface="Calibri" panose="020F0502020204030204" pitchFamily="34" charset="0"/>
              </a:rPr>
              <a:t>Chlostridium welchii , of vagina &amp; anus;  Causes sudden collapse, haematuria and development of jaundice.</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4161477132"/>
      </p:ext>
    </p:extLst>
  </p:cSld>
  <p:clrMapOvr>
    <a:masterClrMapping/>
  </p:clrMapOvr>
  <p:transition spd="slow">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204" y="304800"/>
            <a:ext cx="10318711" cy="6269736"/>
          </a:xfrm>
        </p:spPr>
        <p:txBody>
          <a:bodyPr>
            <a:normAutofit/>
          </a:bodyPr>
          <a:lstStyle/>
          <a:p>
            <a:pPr lvl="0" algn="just"/>
            <a:r>
              <a:rPr lang="en-US" sz="3200" b="1" i="1" dirty="0">
                <a:latin typeface="Calibri" panose="020F0502020204030204" pitchFamily="34" charset="0"/>
              </a:rPr>
              <a:t>Exogenous </a:t>
            </a:r>
            <a:r>
              <a:rPr lang="en-US" sz="3200" dirty="0">
                <a:latin typeface="Calibri" panose="020F0502020204030204" pitchFamily="34" charset="0"/>
              </a:rPr>
              <a:t>: refers to those transferred from other sources e.g...  animals, body surfaces or environment. Transfer mechanism is by droplet, contact / touch.</a:t>
            </a:r>
          </a:p>
          <a:p>
            <a:pPr lvl="1" algn="just"/>
            <a:r>
              <a:rPr lang="en-US" sz="3200" dirty="0">
                <a:latin typeface="Calibri" panose="020F0502020204030204" pitchFamily="34" charset="0"/>
              </a:rPr>
              <a:t>Chlamydia trachomatis: It’s an intracellular bacterium transmitted through sexual intercourse.</a:t>
            </a:r>
          </a:p>
          <a:p>
            <a:pPr lvl="1" algn="just"/>
            <a:r>
              <a:rPr lang="en-US" sz="3200" dirty="0">
                <a:latin typeface="Calibri" panose="020F0502020204030204" pitchFamily="34" charset="0"/>
              </a:rPr>
              <a:t>Beta haemolytic streptococcus (Lancefield group A).</a:t>
            </a:r>
          </a:p>
          <a:p>
            <a:pPr lvl="1" algn="just">
              <a:buNone/>
            </a:pPr>
            <a:r>
              <a:rPr lang="en-US" sz="3200" dirty="0">
                <a:latin typeface="Calibri" panose="020F0502020204030204" pitchFamily="34" charset="0"/>
              </a:rPr>
              <a:t>	-Causes very severe infection, characterized by development of scanty and inoffensive smell lochia, within the first 24 hours of delivery , hence very few sign of external infection.</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2379886710"/>
      </p:ext>
    </p:extLst>
  </p:cSld>
  <p:clrMapOvr>
    <a:masterClrMapping/>
  </p:clrMapOvr>
  <p:transition spd="slow">
    <p:push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853" y="304800"/>
            <a:ext cx="10407576" cy="5888736"/>
          </a:xfrm>
        </p:spPr>
        <p:txBody>
          <a:bodyPr>
            <a:normAutofit fontScale="92500" lnSpcReduction="20000"/>
          </a:bodyPr>
          <a:lstStyle/>
          <a:p>
            <a:pPr algn="just">
              <a:buNone/>
            </a:pPr>
            <a:r>
              <a:rPr lang="en-US" sz="3600" b="1" dirty="0">
                <a:latin typeface="Calibri" panose="020F0502020204030204" pitchFamily="34" charset="0"/>
              </a:rPr>
              <a:t>NB:</a:t>
            </a:r>
          </a:p>
          <a:p>
            <a:pPr algn="just">
              <a:buNone/>
            </a:pPr>
            <a:r>
              <a:rPr lang="en-US" sz="3600" b="1" dirty="0">
                <a:latin typeface="Calibri" panose="020F0502020204030204" pitchFamily="34" charset="0"/>
              </a:rPr>
              <a:t>	- </a:t>
            </a:r>
            <a:r>
              <a:rPr lang="en-US" sz="3600" dirty="0">
                <a:latin typeface="Calibri" panose="020F0502020204030204" pitchFamily="34" charset="0"/>
              </a:rPr>
              <a:t>May have severe pelvic infection or septicaemia as perineum continues to heal. </a:t>
            </a:r>
          </a:p>
          <a:p>
            <a:pPr lvl="0" algn="just">
              <a:buNone/>
            </a:pPr>
            <a:r>
              <a:rPr lang="en-US" sz="3600" dirty="0">
                <a:latin typeface="Calibri" panose="020F0502020204030204" pitchFamily="34" charset="0"/>
              </a:rPr>
              <a:t>	-Mode of transmission is droplets from infection of U.R.T.</a:t>
            </a:r>
          </a:p>
          <a:p>
            <a:pPr lvl="0" algn="just"/>
            <a:r>
              <a:rPr lang="en-US" sz="3600" dirty="0">
                <a:latin typeface="Calibri" panose="020F0502020204030204" pitchFamily="34" charset="0"/>
              </a:rPr>
              <a:t>Staphylococcus aureus/ pyogenes – it’s a gram positive organism that causes wound infections in vulva, vagina and cervix. </a:t>
            </a:r>
          </a:p>
          <a:p>
            <a:pPr lvl="0" algn="just">
              <a:buNone/>
            </a:pPr>
            <a:r>
              <a:rPr lang="en-US" sz="3600" dirty="0">
                <a:latin typeface="Calibri" panose="020F0502020204030204" pitchFamily="34" charset="0"/>
              </a:rPr>
              <a:t>	-The bacteria is coagulase positive i.e.. form clots in the plasma leading to spread of infection and resistance to antibiotics hence control of infection is a challenge.</a:t>
            </a:r>
          </a:p>
          <a:p>
            <a:pPr algn="just"/>
            <a:r>
              <a:rPr lang="en-US" sz="3600" dirty="0">
                <a:latin typeface="Calibri" panose="020F0502020204030204" pitchFamily="34" charset="0"/>
              </a:rPr>
              <a:t>Others- occasionally isolated are :Klebsiella,  Pneumoniae  &amp; Pseudomonas aeruginosa.</a:t>
            </a: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4114455680"/>
      </p:ext>
    </p:extLst>
  </p:cSld>
  <p:clrMapOvr>
    <a:masterClrMapping/>
  </p:clrMapOvr>
  <p:transition spd="slow">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843" y="424070"/>
            <a:ext cx="10546072" cy="6150466"/>
          </a:xfrm>
        </p:spPr>
        <p:txBody>
          <a:bodyPr>
            <a:normAutofit/>
          </a:bodyPr>
          <a:lstStyle/>
          <a:p>
            <a:pPr algn="just">
              <a:buNone/>
            </a:pPr>
            <a:r>
              <a:rPr lang="en-US" sz="3200" b="1" i="1" dirty="0">
                <a:latin typeface="Calibri" panose="020F0502020204030204" pitchFamily="34" charset="0"/>
              </a:rPr>
              <a:t>	</a:t>
            </a:r>
            <a:r>
              <a:rPr lang="en-US" sz="3200" b="1" u="sng" dirty="0">
                <a:latin typeface="Calibri" panose="020F0502020204030204" pitchFamily="34" charset="0"/>
              </a:rPr>
              <a:t>METHODS OF SPREAD</a:t>
            </a:r>
            <a:endParaRPr lang="en-US" sz="3200" u="sng" dirty="0">
              <a:latin typeface="Calibri" panose="020F0502020204030204" pitchFamily="34" charset="0"/>
            </a:endParaRPr>
          </a:p>
          <a:p>
            <a:pPr lvl="0" algn="just"/>
            <a:r>
              <a:rPr lang="en-US" sz="3200" dirty="0">
                <a:latin typeface="Calibri" panose="020F0502020204030204" pitchFamily="34" charset="0"/>
              </a:rPr>
              <a:t>An ascending infection from the lower genital tract or primary infection of the placental site.</a:t>
            </a:r>
          </a:p>
          <a:p>
            <a:pPr lvl="0" algn="just">
              <a:buNone/>
            </a:pPr>
            <a:r>
              <a:rPr lang="en-US" sz="3200" dirty="0">
                <a:latin typeface="Calibri" panose="020F0502020204030204" pitchFamily="34" charset="0"/>
              </a:rPr>
              <a:t>	-Then later spread to fallopian tubes, ovaries, pelvic cellular tissues and peritoneum.</a:t>
            </a:r>
          </a:p>
          <a:p>
            <a:pPr lvl="0" algn="just"/>
            <a:r>
              <a:rPr lang="en-US" sz="3200" dirty="0">
                <a:latin typeface="Calibri" panose="020F0502020204030204" pitchFamily="34" charset="0"/>
              </a:rPr>
              <a:t>Direct spread from endometrium to myometrium, perimetrium and finally to peritoneal cavity.</a:t>
            </a:r>
          </a:p>
          <a:p>
            <a:pPr lvl="0" algn="just"/>
            <a:r>
              <a:rPr lang="en-US" sz="3200" dirty="0">
                <a:latin typeface="Calibri" panose="020F0502020204030204" pitchFamily="34" charset="0"/>
              </a:rPr>
              <a:t>To distant sites, through lymphatic and blood vessels. Such  sites are like pulmonary tissues, heart, lungs and liver among others.</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1433474771"/>
      </p:ext>
    </p:extLst>
  </p:cSld>
  <p:clrMapOvr>
    <a:masterClrMapping/>
  </p:clrMapOvr>
  <p:transition spd="slow">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138" y="424070"/>
            <a:ext cx="10267775" cy="6150466"/>
          </a:xfrm>
        </p:spPr>
        <p:txBody>
          <a:bodyPr>
            <a:normAutofit/>
          </a:bodyPr>
          <a:lstStyle/>
          <a:p>
            <a:pPr>
              <a:buNone/>
            </a:pPr>
            <a:r>
              <a:rPr lang="en-US" sz="3200" b="1" i="1" dirty="0">
                <a:latin typeface="Calibri" panose="020F0502020204030204" pitchFamily="34" charset="0"/>
              </a:rPr>
              <a:t>	</a:t>
            </a:r>
            <a:r>
              <a:rPr lang="en-US" sz="3200" b="1" u="sng" dirty="0">
                <a:latin typeface="Calibri" panose="020F0502020204030204" pitchFamily="34" charset="0"/>
              </a:rPr>
              <a:t>CLINICAL FEATURES</a:t>
            </a:r>
            <a:endParaRPr lang="en-US" sz="3200" u="sng" dirty="0">
              <a:latin typeface="Calibri" panose="020F0502020204030204" pitchFamily="34" charset="0"/>
            </a:endParaRPr>
          </a:p>
          <a:p>
            <a:pPr>
              <a:buNone/>
            </a:pPr>
            <a:r>
              <a:rPr lang="en-US" sz="3200" dirty="0">
                <a:latin typeface="Calibri" panose="020F0502020204030204" pitchFamily="34" charset="0"/>
              </a:rPr>
              <a:t>	Depends on the actual site of infection</a:t>
            </a:r>
          </a:p>
          <a:p>
            <a:pPr lvl="0"/>
            <a:r>
              <a:rPr lang="en-US" sz="3200" b="1" dirty="0">
                <a:latin typeface="Calibri" panose="020F0502020204030204" pitchFamily="34" charset="0"/>
              </a:rPr>
              <a:t>Vulva and vaginal </a:t>
            </a:r>
            <a:r>
              <a:rPr lang="en-US" sz="3200" dirty="0">
                <a:latin typeface="Calibri" panose="020F0502020204030204" pitchFamily="34" charset="0"/>
              </a:rPr>
              <a:t>:</a:t>
            </a:r>
          </a:p>
          <a:p>
            <a:pPr lvl="1"/>
            <a:r>
              <a:rPr lang="en-US" sz="3200" dirty="0">
                <a:latin typeface="Calibri" panose="020F0502020204030204" pitchFamily="34" charset="0"/>
              </a:rPr>
              <a:t>A lot of discomfort on walking and sitting due to oedema and pain.</a:t>
            </a:r>
          </a:p>
          <a:p>
            <a:pPr lvl="1"/>
            <a:r>
              <a:rPr lang="en-US" sz="3200" dirty="0">
                <a:latin typeface="Calibri" panose="020F0502020204030204" pitchFamily="34" charset="0"/>
              </a:rPr>
              <a:t>Foul smelling discharge due to prescence of pus.</a:t>
            </a:r>
          </a:p>
          <a:p>
            <a:pPr lvl="0"/>
            <a:r>
              <a:rPr lang="en-US" sz="3200" b="1" dirty="0">
                <a:latin typeface="Calibri" panose="020F0502020204030204" pitchFamily="34" charset="0"/>
              </a:rPr>
              <a:t>Cervical</a:t>
            </a:r>
            <a:r>
              <a:rPr lang="en-US" sz="3200" dirty="0">
                <a:latin typeface="Calibri" panose="020F0502020204030204" pitchFamily="34" charset="0"/>
              </a:rPr>
              <a:t> :</a:t>
            </a:r>
          </a:p>
          <a:p>
            <a:pPr lvl="1"/>
            <a:r>
              <a:rPr lang="en-US" sz="3200" dirty="0">
                <a:latin typeface="Calibri" panose="020F0502020204030204" pitchFamily="34" charset="0"/>
              </a:rPr>
              <a:t>Fever </a:t>
            </a:r>
          </a:p>
          <a:p>
            <a:pPr lvl="1"/>
            <a:r>
              <a:rPr lang="en-US" sz="3200" dirty="0">
                <a:latin typeface="Calibri" panose="020F0502020204030204" pitchFamily="34" charset="0"/>
              </a:rPr>
              <a:t>Tachycardia</a:t>
            </a:r>
          </a:p>
          <a:p>
            <a:pPr lvl="1"/>
            <a:r>
              <a:rPr lang="en-US" sz="3200" dirty="0">
                <a:latin typeface="Calibri" panose="020F0502020204030204" pitchFamily="34" charset="0"/>
              </a:rPr>
              <a:t>Lower abdominal pain</a:t>
            </a:r>
          </a:p>
          <a:p>
            <a:endParaRPr lang="en-US" sz="3200" dirty="0">
              <a:latin typeface="Calibri" panose="020F0502020204030204" pitchFamily="34" charset="0"/>
            </a:endParaRPr>
          </a:p>
        </p:txBody>
      </p:sp>
    </p:spTree>
    <p:extLst>
      <p:ext uri="{BB962C8B-B14F-4D97-AF65-F5344CB8AC3E}">
        <p14:creationId xmlns:p14="http://schemas.microsoft.com/office/powerpoint/2010/main" val="3708165632"/>
      </p:ext>
    </p:extLst>
  </p:cSld>
  <p:clrMapOvr>
    <a:masterClrMapping/>
  </p:clrMapOvr>
  <p:transition spd="slow">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088" y="463826"/>
            <a:ext cx="10585828" cy="6110710"/>
          </a:xfrm>
        </p:spPr>
        <p:txBody>
          <a:bodyPr>
            <a:normAutofit/>
          </a:bodyPr>
          <a:lstStyle/>
          <a:p>
            <a:pPr lvl="0" algn="just"/>
            <a:r>
              <a:rPr lang="en-US" sz="3200" b="1" dirty="0">
                <a:latin typeface="Calibri" panose="020F0502020204030204" pitchFamily="34" charset="0"/>
              </a:rPr>
              <a:t>Uterine</a:t>
            </a:r>
            <a:r>
              <a:rPr lang="en-US" sz="3200" dirty="0">
                <a:latin typeface="Calibri" panose="020F0502020204030204" pitchFamily="34" charset="0"/>
              </a:rPr>
              <a:t>: Common onset is 4</a:t>
            </a:r>
            <a:r>
              <a:rPr lang="en-US" sz="3200" baseline="30000" dirty="0">
                <a:latin typeface="Calibri" panose="020F0502020204030204" pitchFamily="34" charset="0"/>
              </a:rPr>
              <a:t>th</a:t>
            </a:r>
            <a:r>
              <a:rPr lang="en-US" sz="3200" dirty="0">
                <a:latin typeface="Calibri" panose="020F0502020204030204" pitchFamily="34" charset="0"/>
              </a:rPr>
              <a:t> day postnatally. </a:t>
            </a:r>
          </a:p>
          <a:p>
            <a:pPr lvl="1" algn="just"/>
            <a:r>
              <a:rPr lang="en-US" sz="3200" dirty="0">
                <a:latin typeface="Calibri" panose="020F0502020204030204" pitchFamily="34" charset="0"/>
              </a:rPr>
              <a:t>Subinvolution-interferance and ischemia</a:t>
            </a:r>
          </a:p>
          <a:p>
            <a:pPr lvl="1" algn="just"/>
            <a:r>
              <a:rPr lang="en-US" sz="3200" dirty="0">
                <a:latin typeface="Calibri" panose="020F0502020204030204" pitchFamily="34" charset="0"/>
              </a:rPr>
              <a:t>Pyrexia</a:t>
            </a:r>
          </a:p>
          <a:p>
            <a:pPr lvl="1" algn="just"/>
            <a:r>
              <a:rPr lang="en-US" sz="3200" dirty="0">
                <a:latin typeface="Calibri" panose="020F0502020204030204" pitchFamily="34" charset="0"/>
              </a:rPr>
              <a:t>Tachycardia</a:t>
            </a:r>
          </a:p>
          <a:p>
            <a:pPr lvl="1" algn="just"/>
            <a:r>
              <a:rPr lang="en-US" sz="3200" dirty="0">
                <a:latin typeface="Calibri" panose="020F0502020204030204" pitchFamily="34" charset="0"/>
              </a:rPr>
              <a:t>Pain and tenderness of the lower abdomen</a:t>
            </a:r>
          </a:p>
          <a:p>
            <a:pPr lvl="1" algn="just"/>
            <a:r>
              <a:rPr lang="en-US" sz="3200" dirty="0">
                <a:latin typeface="Calibri" panose="020F0502020204030204" pitchFamily="34" charset="0"/>
              </a:rPr>
              <a:t>Scanty/ profuse foul smelling lochia</a:t>
            </a:r>
          </a:p>
          <a:p>
            <a:pPr lvl="1" algn="just"/>
            <a:r>
              <a:rPr lang="en-US" sz="3200" dirty="0">
                <a:latin typeface="Calibri" panose="020F0502020204030204" pitchFamily="34" charset="0"/>
              </a:rPr>
              <a:t>Headache and vomiting due to pyrexia</a:t>
            </a:r>
          </a:p>
          <a:p>
            <a:pPr algn="just"/>
            <a:endParaRPr lang="en-US" sz="3200" dirty="0">
              <a:latin typeface="Calibri" panose="020F0502020204030204" pitchFamily="34" charset="0"/>
            </a:endParaRPr>
          </a:p>
        </p:txBody>
      </p:sp>
    </p:spTree>
    <p:extLst>
      <p:ext uri="{BB962C8B-B14F-4D97-AF65-F5344CB8AC3E}">
        <p14:creationId xmlns:p14="http://schemas.microsoft.com/office/powerpoint/2010/main" val="1507010905"/>
      </p:ext>
    </p:extLst>
  </p:cSld>
  <p:clrMapOvr>
    <a:masterClrMapping/>
  </p:clrMapOvr>
  <p:transition spd="slow">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357" y="225287"/>
            <a:ext cx="10466557" cy="6349249"/>
          </a:xfrm>
        </p:spPr>
        <p:txBody>
          <a:bodyPr>
            <a:normAutofit/>
          </a:bodyPr>
          <a:lstStyle/>
          <a:p>
            <a:pPr lvl="0" algn="just"/>
            <a:r>
              <a:rPr lang="en-US" sz="2900" b="1" dirty="0">
                <a:latin typeface="Calibri" panose="020F0502020204030204" pitchFamily="34" charset="0"/>
              </a:rPr>
              <a:t>Reproductive periphery </a:t>
            </a:r>
            <a:r>
              <a:rPr lang="en-US" sz="2900" dirty="0">
                <a:latin typeface="Calibri" panose="020F0502020204030204" pitchFamily="34" charset="0"/>
              </a:rPr>
              <a:t>:</a:t>
            </a:r>
          </a:p>
          <a:p>
            <a:pPr lvl="1" algn="just"/>
            <a:r>
              <a:rPr lang="en-US" sz="2900" dirty="0">
                <a:latin typeface="Calibri" panose="020F0502020204030204" pitchFamily="34" charset="0"/>
              </a:rPr>
              <a:t>Enlargement of lymph glands and nodes</a:t>
            </a:r>
          </a:p>
          <a:p>
            <a:pPr lvl="1" algn="just"/>
            <a:r>
              <a:rPr lang="en-US" sz="2900" dirty="0">
                <a:latin typeface="Calibri" panose="020F0502020204030204" pitchFamily="34" charset="0"/>
              </a:rPr>
              <a:t>Severe pain</a:t>
            </a:r>
          </a:p>
          <a:p>
            <a:pPr lvl="1" algn="just"/>
            <a:r>
              <a:rPr lang="en-US" sz="2900" dirty="0">
                <a:latin typeface="Calibri" panose="020F0502020204030204" pitchFamily="34" charset="0"/>
              </a:rPr>
              <a:t>Pyrexia for pelvic cellulitis and D.V.T</a:t>
            </a:r>
          </a:p>
          <a:p>
            <a:pPr lvl="0" algn="just"/>
            <a:r>
              <a:rPr lang="en-US" sz="2900" b="1" dirty="0">
                <a:latin typeface="Calibri" panose="020F0502020204030204" pitchFamily="34" charset="0"/>
              </a:rPr>
              <a:t>Peritoneal cavity and adjacent organs</a:t>
            </a:r>
            <a:r>
              <a:rPr lang="en-US" sz="2900" dirty="0">
                <a:latin typeface="Calibri" panose="020F0502020204030204" pitchFamily="34" charset="0"/>
              </a:rPr>
              <a:t>:</a:t>
            </a:r>
          </a:p>
          <a:p>
            <a:pPr lvl="1" algn="just"/>
            <a:r>
              <a:rPr lang="en-US" sz="2900" dirty="0">
                <a:latin typeface="Calibri" panose="020F0502020204030204" pitchFamily="34" charset="0"/>
              </a:rPr>
              <a:t>Distension, tenderness and rigidity of the abdomen</a:t>
            </a:r>
          </a:p>
          <a:p>
            <a:pPr lvl="1" algn="just"/>
            <a:r>
              <a:rPr lang="en-US" sz="2900" dirty="0">
                <a:latin typeface="Calibri" panose="020F0502020204030204" pitchFamily="34" charset="0"/>
              </a:rPr>
              <a:t>Paralytic ileus in extreme cases</a:t>
            </a:r>
          </a:p>
          <a:p>
            <a:pPr algn="just"/>
            <a:r>
              <a:rPr lang="en-US" sz="2900" b="1" dirty="0">
                <a:latin typeface="Calibri" panose="020F0502020204030204" pitchFamily="34" charset="0"/>
              </a:rPr>
              <a:t>Septiceamia</a:t>
            </a:r>
            <a:r>
              <a:rPr lang="en-US" sz="2900" dirty="0">
                <a:latin typeface="Calibri" panose="020F0502020204030204" pitchFamily="34" charset="0"/>
              </a:rPr>
              <a:t>: Patient is very ill</a:t>
            </a:r>
          </a:p>
          <a:p>
            <a:pPr lvl="1" algn="just"/>
            <a:r>
              <a:rPr lang="en-US" sz="2900" dirty="0">
                <a:latin typeface="Calibri" panose="020F0502020204030204" pitchFamily="34" charset="0"/>
              </a:rPr>
              <a:t>Pyrexia , Temp 39.4 -40.5 either continuously or remittently.</a:t>
            </a:r>
          </a:p>
          <a:p>
            <a:pPr lvl="1" algn="just">
              <a:buNone/>
            </a:pPr>
            <a:r>
              <a:rPr lang="en-US" sz="2900" dirty="0">
                <a:latin typeface="Calibri" panose="020F0502020204030204" pitchFamily="34" charset="0"/>
              </a:rPr>
              <a:t>-Rigors presents in anaerobic organisms e.g. chlostridium welchii &amp;streptococci faecalis.</a:t>
            </a:r>
          </a:p>
          <a:p>
            <a:pPr algn="just"/>
            <a:endParaRPr lang="en-US" dirty="0">
              <a:latin typeface="Calibri" panose="020F0502020204030204" pitchFamily="34" charset="0"/>
            </a:endParaRPr>
          </a:p>
        </p:txBody>
      </p:sp>
    </p:spTree>
    <p:extLst>
      <p:ext uri="{BB962C8B-B14F-4D97-AF65-F5344CB8AC3E}">
        <p14:creationId xmlns:p14="http://schemas.microsoft.com/office/powerpoint/2010/main" val="307582224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theme1.xml><?xml version="1.0" encoding="utf-8"?>
<a:theme xmlns:a="http://schemas.openxmlformats.org/drawingml/2006/main" name="Theme2">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Theme2" id="{6A2B1B62-2766-4393-94AB-0473AFBD7816}" vid="{A55A56E6-0BB2-42C3-B31A-E41863C7E5B7}"/>
    </a:ext>
  </a:extLst>
</a:theme>
</file>

<file path=ppt/theme/theme10.xml><?xml version="1.0" encoding="utf-8"?>
<a:theme xmlns:a="http://schemas.openxmlformats.org/drawingml/2006/main" name="Theme40">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Theme9">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Theme19">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1">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Theme11" id="{BDD6AAD8-F1E8-4BE4-9B62-FEACFFD3815E}" vid="{7D8242A3-5317-4E60-AA95-3075B3363905}"/>
    </a:ext>
  </a:extLst>
</a:theme>
</file>

<file path=ppt/theme/theme3.xml><?xml version="1.0" encoding="utf-8"?>
<a:theme xmlns:a="http://schemas.openxmlformats.org/drawingml/2006/main" name="Theme39">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Theme26">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Theme36">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Theme23">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1_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Theme33">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517</TotalTime>
  <Words>6006</Words>
  <Application>Microsoft Office PowerPoint</Application>
  <PresentationFormat>Widescreen</PresentationFormat>
  <Paragraphs>775</Paragraphs>
  <Slides>140</Slides>
  <Notes>3</Notes>
  <HiddenSlides>0</HiddenSlides>
  <MMClips>0</MMClips>
  <ScaleCrop>false</ScaleCrop>
  <HeadingPairs>
    <vt:vector size="6" baseType="variant">
      <vt:variant>
        <vt:lpstr>Fonts Used</vt:lpstr>
      </vt:variant>
      <vt:variant>
        <vt:i4>21</vt:i4>
      </vt:variant>
      <vt:variant>
        <vt:lpstr>Theme</vt:lpstr>
      </vt:variant>
      <vt:variant>
        <vt:i4>12</vt:i4>
      </vt:variant>
      <vt:variant>
        <vt:lpstr>Slide Titles</vt:lpstr>
      </vt:variant>
      <vt:variant>
        <vt:i4>140</vt:i4>
      </vt:variant>
    </vt:vector>
  </HeadingPairs>
  <TitlesOfParts>
    <vt:vector size="173" baseType="lpstr">
      <vt:lpstr>Aharoni</vt:lpstr>
      <vt:lpstr>AR CENA</vt:lpstr>
      <vt:lpstr>AR ESSENCE</vt:lpstr>
      <vt:lpstr>Arial</vt:lpstr>
      <vt:lpstr>Arial Black</vt:lpstr>
      <vt:lpstr>Arial Rounded MT Bold</vt:lpstr>
      <vt:lpstr>Baskerville Old Face</vt:lpstr>
      <vt:lpstr>Bauhaus 93</vt:lpstr>
      <vt:lpstr>Berlin Sans FB Demi</vt:lpstr>
      <vt:lpstr>Calibri</vt:lpstr>
      <vt:lpstr>Constantia</vt:lpstr>
      <vt:lpstr>Franklin Gothic Book</vt:lpstr>
      <vt:lpstr>Georgia</vt:lpstr>
      <vt:lpstr>Gill Sans MT</vt:lpstr>
      <vt:lpstr>Perpetua</vt:lpstr>
      <vt:lpstr>Times New Roman</vt:lpstr>
      <vt:lpstr>Tw Cen MT</vt:lpstr>
      <vt:lpstr>Verdana</vt:lpstr>
      <vt:lpstr>Wingdings</vt:lpstr>
      <vt:lpstr>Wingdings 2</vt:lpstr>
      <vt:lpstr>Wingdings 3</vt:lpstr>
      <vt:lpstr>Theme2</vt:lpstr>
      <vt:lpstr>Theme11</vt:lpstr>
      <vt:lpstr>Theme39</vt:lpstr>
      <vt:lpstr>Theme26</vt:lpstr>
      <vt:lpstr>Theme36</vt:lpstr>
      <vt:lpstr>Theme23</vt:lpstr>
      <vt:lpstr>1_Theme11</vt:lpstr>
      <vt:lpstr>Solstice</vt:lpstr>
      <vt:lpstr>Theme33</vt:lpstr>
      <vt:lpstr>Theme40</vt:lpstr>
      <vt:lpstr>Theme9</vt:lpstr>
      <vt:lpstr>1_Theme19</vt:lpstr>
      <vt:lpstr>Abnormal puerperium </vt:lpstr>
      <vt:lpstr>COURSE OUTLINE </vt:lpstr>
      <vt:lpstr>BREAST COMPLICATIONS </vt:lpstr>
      <vt:lpstr>MASTITIS</vt:lpstr>
      <vt:lpstr>Description ctd’</vt:lpstr>
      <vt:lpstr>PowerPoint Presentation</vt:lpstr>
      <vt:lpstr>PowerPoint Presentation</vt:lpstr>
      <vt:lpstr>Causes of mastitis</vt:lpstr>
      <vt:lpstr>Clinical features of mastitis</vt:lpstr>
      <vt:lpstr>Specific mgt of mastitis</vt:lpstr>
      <vt:lpstr>PowerPoint Presentation</vt:lpstr>
      <vt:lpstr> PUERPERAL PSYCHOSIS</vt:lpstr>
      <vt:lpstr>Thinking about???</vt:lpstr>
      <vt:lpstr>PUERPERAL PSYCHOSIS</vt:lpstr>
      <vt:lpstr>PowerPoint Presentation</vt:lpstr>
      <vt:lpstr>PowerPoint Presentation</vt:lpstr>
      <vt:lpstr>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vt:lpstr>
      <vt:lpstr>CLASSIFICATION</vt:lpstr>
      <vt:lpstr>l. UTERINE  ATONY</vt:lpstr>
      <vt:lpstr>PowerPoint Presentation</vt:lpstr>
      <vt:lpstr>PowerPoint Presentation</vt:lpstr>
      <vt:lpstr>PowerPoint Presentation</vt:lpstr>
      <vt:lpstr>PowerPoint Presentation</vt:lpstr>
      <vt:lpstr>PowerPoint Presentation</vt:lpstr>
      <vt:lpstr>Specific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Placenta Accreta, Increta and Percreta</vt:lpstr>
      <vt:lpstr>Bimanual uterine compression</vt:lpstr>
      <vt:lpstr>Subsequent  care</vt:lpstr>
      <vt:lpstr>PowerPoint Presentation</vt:lpstr>
      <vt:lpstr>PowerPoint Presentation</vt:lpstr>
      <vt:lpstr>PowerPoint Presentation</vt:lpstr>
      <vt:lpstr>ll. TRAUMA OF THE GENITAL TRACT</vt:lpstr>
      <vt:lpstr>PowerPoint Presentation</vt:lpstr>
      <vt:lpstr>PowerPoint Presentation</vt:lpstr>
      <vt:lpstr>Specific  management</vt:lpstr>
      <vt:lpstr>PowerPoint Presentation</vt:lpstr>
      <vt:lpstr>PowerPoint Presentation</vt:lpstr>
      <vt:lpstr>PowerPoint Presentation</vt:lpstr>
      <vt:lpstr>PowerPoint Presentation</vt:lpstr>
      <vt:lpstr>PowerPoint Presentation</vt:lpstr>
      <vt:lpstr>Specific management</vt:lpstr>
      <vt:lpstr>PowerPoint Presentation</vt:lpstr>
      <vt:lpstr>PowerPoint Presentation</vt:lpstr>
      <vt:lpstr>PowerPoint Presentation</vt:lpstr>
      <vt:lpstr>2.SECONDARY  PPH</vt:lpstr>
      <vt:lpstr>PowerPoint Presentation</vt:lpstr>
      <vt:lpstr>PowerPoint Presentation</vt:lpstr>
      <vt:lpstr>Specific  management</vt:lpstr>
      <vt:lpstr>PowerPoint Presentation</vt:lpstr>
      <vt:lpstr>PowerPoint Presentation</vt:lpstr>
      <vt:lpstr>PowerPoint Presentation</vt:lpstr>
      <vt:lpstr>PowerPoint Presentation</vt:lpstr>
      <vt:lpstr>GENERAL OBSERVATIONS FOLLOWING PPH</vt:lpstr>
      <vt:lpstr>COMPLICATIONS</vt:lpstr>
      <vt:lpstr>PowerPoint Presentation</vt:lpstr>
      <vt:lpstr>PowerPoint Presentation</vt:lpstr>
      <vt:lpstr>PUERPERAL PYREXIA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PUERPERAL  SEPSIS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DEEP VENOUS THROMBOSIS (D.V.T)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COMPLICATIONS </dc:title>
  <dc:creator>LENOVO</dc:creator>
  <cp:lastModifiedBy>LENOVO</cp:lastModifiedBy>
  <cp:revision>18</cp:revision>
  <dcterms:created xsi:type="dcterms:W3CDTF">2018-10-01T07:02:46Z</dcterms:created>
  <dcterms:modified xsi:type="dcterms:W3CDTF">2019-06-10T07:41:17Z</dcterms:modified>
</cp:coreProperties>
</file>