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330" r:id="rId4"/>
    <p:sldId id="258" r:id="rId5"/>
    <p:sldId id="261" r:id="rId6"/>
    <p:sldId id="329" r:id="rId7"/>
    <p:sldId id="280" r:id="rId8"/>
    <p:sldId id="281" r:id="rId9"/>
    <p:sldId id="282" r:id="rId10"/>
    <p:sldId id="283" r:id="rId11"/>
    <p:sldId id="368" r:id="rId12"/>
    <p:sldId id="284" r:id="rId13"/>
    <p:sldId id="285" r:id="rId14"/>
    <p:sldId id="286" r:id="rId15"/>
    <p:sldId id="287" r:id="rId16"/>
    <p:sldId id="288" r:id="rId17"/>
    <p:sldId id="290" r:id="rId18"/>
    <p:sldId id="291" r:id="rId19"/>
    <p:sldId id="292" r:id="rId20"/>
    <p:sldId id="293" r:id="rId21"/>
    <p:sldId id="294" r:id="rId22"/>
    <p:sldId id="295" r:id="rId23"/>
    <p:sldId id="297" r:id="rId24"/>
    <p:sldId id="328" r:id="rId25"/>
    <p:sldId id="300" r:id="rId26"/>
    <p:sldId id="301" r:id="rId27"/>
    <p:sldId id="302" r:id="rId28"/>
    <p:sldId id="333" r:id="rId29"/>
    <p:sldId id="334" r:id="rId30"/>
    <p:sldId id="304" r:id="rId31"/>
    <p:sldId id="306" r:id="rId32"/>
    <p:sldId id="307" r:id="rId33"/>
    <p:sldId id="308" r:id="rId34"/>
    <p:sldId id="335" r:id="rId35"/>
    <p:sldId id="309" r:id="rId36"/>
    <p:sldId id="311" r:id="rId37"/>
    <p:sldId id="310" r:id="rId38"/>
    <p:sldId id="315" r:id="rId39"/>
    <p:sldId id="312" r:id="rId40"/>
    <p:sldId id="313" r:id="rId41"/>
    <p:sldId id="314" r:id="rId42"/>
    <p:sldId id="316" r:id="rId43"/>
    <p:sldId id="353" r:id="rId44"/>
    <p:sldId id="317" r:id="rId45"/>
    <p:sldId id="336" r:id="rId46"/>
    <p:sldId id="318" r:id="rId47"/>
    <p:sldId id="319" r:id="rId48"/>
    <p:sldId id="320" r:id="rId49"/>
    <p:sldId id="321" r:id="rId50"/>
    <p:sldId id="337" r:id="rId51"/>
    <p:sldId id="338" r:id="rId52"/>
    <p:sldId id="323" r:id="rId53"/>
    <p:sldId id="339" r:id="rId54"/>
    <p:sldId id="342" r:id="rId55"/>
    <p:sldId id="341" r:id="rId56"/>
    <p:sldId id="340" r:id="rId57"/>
    <p:sldId id="343" r:id="rId58"/>
    <p:sldId id="344" r:id="rId59"/>
    <p:sldId id="345" r:id="rId60"/>
    <p:sldId id="346" r:id="rId61"/>
    <p:sldId id="347" r:id="rId62"/>
    <p:sldId id="348" r:id="rId63"/>
    <p:sldId id="324" r:id="rId64"/>
    <p:sldId id="325" r:id="rId65"/>
    <p:sldId id="366" r:id="rId66"/>
    <p:sldId id="354" r:id="rId67"/>
    <p:sldId id="355" r:id="rId68"/>
    <p:sldId id="371" r:id="rId69"/>
    <p:sldId id="326" r:id="rId70"/>
    <p:sldId id="349" r:id="rId71"/>
    <p:sldId id="327" r:id="rId72"/>
    <p:sldId id="350" r:id="rId73"/>
    <p:sldId id="351" r:id="rId74"/>
    <p:sldId id="352" r:id="rId75"/>
    <p:sldId id="259" r:id="rId76"/>
    <p:sldId id="262" r:id="rId77"/>
    <p:sldId id="270" r:id="rId78"/>
    <p:sldId id="272" r:id="rId79"/>
    <p:sldId id="271" r:id="rId80"/>
    <p:sldId id="263" r:id="rId81"/>
    <p:sldId id="265" r:id="rId82"/>
    <p:sldId id="269" r:id="rId83"/>
    <p:sldId id="267" r:id="rId84"/>
    <p:sldId id="268" r:id="rId85"/>
    <p:sldId id="266" r:id="rId86"/>
    <p:sldId id="274" r:id="rId87"/>
    <p:sldId id="275" r:id="rId88"/>
    <p:sldId id="276" r:id="rId89"/>
    <p:sldId id="277" r:id="rId90"/>
    <p:sldId id="278" r:id="rId91"/>
    <p:sldId id="369" r:id="rId92"/>
    <p:sldId id="356" r:id="rId93"/>
    <p:sldId id="358" r:id="rId94"/>
    <p:sldId id="357" r:id="rId95"/>
    <p:sldId id="372" r:id="rId96"/>
    <p:sldId id="361" r:id="rId97"/>
    <p:sldId id="362" r:id="rId98"/>
    <p:sldId id="370" r:id="rId99"/>
    <p:sldId id="359" r:id="rId100"/>
    <p:sldId id="360" r:id="rId101"/>
    <p:sldId id="364" r:id="rId102"/>
    <p:sldId id="363" r:id="rId103"/>
    <p:sldId id="365" r:id="rId104"/>
    <p:sldId id="331" r:id="rId105"/>
    <p:sldId id="332" r:id="rId106"/>
    <p:sldId id="367" r:id="rId107"/>
    <p:sldId id="279" r:id="rId10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4" autoAdjust="0"/>
    <p:restoredTop sz="94662" autoAdjust="0"/>
  </p:normalViewPr>
  <p:slideViewPr>
    <p:cSldViewPr>
      <p:cViewPr>
        <p:scale>
          <a:sx n="70" d="100"/>
          <a:sy n="70" d="100"/>
        </p:scale>
        <p:origin x="-2010" y="-1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20" name="Footer Placeholder 19"/>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4" name="Footer Placeholder 3"/>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3" name="Footer Placeholder 2"/>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solidFill>
                  <a:srgbClr val="E7DEC9">
                    <a:shade val="50000"/>
                    <a:satMod val="200000"/>
                  </a:srgbClr>
                </a:solidFill>
              </a:rPr>
              <a:pPr/>
              <a:t>06-Feb-17</a:t>
            </a:fld>
            <a:endParaRPr lang="en-US">
              <a:solidFill>
                <a:srgbClr val="E7DEC9">
                  <a:shade val="50000"/>
                  <a:satMod val="20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7DEC9">
                  <a:shade val="50000"/>
                  <a:satMod val="200000"/>
                </a:srgbClr>
              </a:solidFill>
            </a:endParaRPr>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solidFill>
                  <a:srgbClr val="E7DEC9">
                    <a:shade val="50000"/>
                    <a:satMod val="200000"/>
                  </a:srgbClr>
                </a:solidFill>
              </a:rPr>
              <a:pPr/>
              <a:t>‹#›</a:t>
            </a:fld>
            <a:endParaRPr lang="en-US">
              <a:solidFill>
                <a:srgbClr val="E7DEC9">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9000"/>
          </a:schemeClr>
        </a:soli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C51F0BA-5589-4952-B731-24EC7DFB66D5}" type="datetimeFigureOut">
              <a:rPr lang="en-US" smtClean="0"/>
              <a:t>06-Feb-17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526A6E3-859B-4981-AC34-66FEFF8209A6}"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981200"/>
            <a:ext cx="8153400" cy="990600"/>
          </a:xfrm>
        </p:spPr>
        <p:txBody>
          <a:bodyPr>
            <a:noAutofit/>
          </a:bodyPr>
          <a:lstStyle/>
          <a:p>
            <a:pPr algn="ctr"/>
            <a:r>
              <a:rPr lang="en-US" sz="3600" b="1" u="sng" dirty="0" smtClean="0">
                <a:effectLst/>
                <a:cs typeface="Times New Roman" pitchFamily="18" charset="0"/>
              </a:rPr>
              <a:t>DERMATOLOGICAL CONDITIONS</a:t>
            </a:r>
            <a:endParaRPr lang="en-US" sz="3600" b="1" u="sng" dirty="0">
              <a:effectLst/>
              <a:cs typeface="Times New Roman" pitchFamily="18" charset="0"/>
            </a:endParaRPr>
          </a:p>
        </p:txBody>
      </p:sp>
      <p:sp>
        <p:nvSpPr>
          <p:cNvPr id="2" name="Content Placeholder 1"/>
          <p:cNvSpPr>
            <a:spLocks noGrp="1"/>
          </p:cNvSpPr>
          <p:nvPr>
            <p:ph idx="1"/>
          </p:nvPr>
        </p:nvSpPr>
        <p:spPr>
          <a:xfrm>
            <a:off x="1524000" y="3581400"/>
            <a:ext cx="6096000" cy="1447800"/>
          </a:xfrm>
        </p:spPr>
        <p:txBody>
          <a:bodyPr/>
          <a:lstStyle/>
          <a:p>
            <a:pPr marL="0" indent="0" algn="ctr">
              <a:buNone/>
            </a:pPr>
            <a:r>
              <a:rPr lang="en-US" dirty="0" smtClean="0"/>
              <a:t>Mr. KOROS E.K. </a:t>
            </a:r>
            <a:r>
              <a:rPr lang="en-US" dirty="0" err="1" smtClean="0"/>
              <a:t>BSc.N</a:t>
            </a:r>
            <a:r>
              <a:rPr lang="en-US" dirty="0" smtClean="0"/>
              <a:t>, </a:t>
            </a:r>
            <a:r>
              <a:rPr lang="en-US" dirty="0" err="1" smtClean="0"/>
              <a:t>UoN</a:t>
            </a:r>
            <a:r>
              <a:rPr lang="en-US" dirty="0" smtClean="0"/>
              <a:t>,</a:t>
            </a:r>
          </a:p>
          <a:p>
            <a:pPr marL="0" indent="0" algn="ctr">
              <a:buNone/>
            </a:pPr>
            <a:r>
              <a:rPr lang="en-US" dirty="0" smtClean="0"/>
              <a:t>Lecturer,  AIC </a:t>
            </a:r>
            <a:r>
              <a:rPr lang="en-US" dirty="0" err="1" smtClean="0"/>
              <a:t>Litein</a:t>
            </a:r>
            <a:r>
              <a:rPr lang="en-US" dirty="0" smtClean="0"/>
              <a:t> MTC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537448" cy="914400"/>
          </a:xfrm>
        </p:spPr>
        <p:txBody>
          <a:bodyPr>
            <a:normAutofit/>
          </a:bodyPr>
          <a:lstStyle/>
          <a:p>
            <a:pPr algn="ctr"/>
            <a:r>
              <a:rPr lang="en-US" sz="3600" b="1" u="sng" dirty="0" smtClean="0">
                <a:effectLst/>
              </a:rPr>
              <a:t>Clinical Manifestations of Impetigo</a:t>
            </a:r>
            <a:endParaRPr lang="en-US" sz="3600" b="1" u="sng" dirty="0">
              <a:effectLst/>
            </a:endParaRPr>
          </a:p>
        </p:txBody>
      </p:sp>
      <p:sp>
        <p:nvSpPr>
          <p:cNvPr id="3" name="Content Placeholder 2"/>
          <p:cNvSpPr>
            <a:spLocks noGrp="1"/>
          </p:cNvSpPr>
          <p:nvPr>
            <p:ph idx="1"/>
          </p:nvPr>
        </p:nvSpPr>
        <p:spPr>
          <a:xfrm>
            <a:off x="152400" y="1143000"/>
            <a:ext cx="8763000" cy="5562600"/>
          </a:xfrm>
        </p:spPr>
        <p:txBody>
          <a:bodyPr>
            <a:normAutofit/>
          </a:bodyPr>
          <a:lstStyle/>
          <a:p>
            <a:r>
              <a:rPr lang="en-US" sz="3200" dirty="0" smtClean="0"/>
              <a:t>The lesions begin as small, red </a:t>
            </a:r>
            <a:r>
              <a:rPr lang="en-US" sz="3200" dirty="0" err="1" smtClean="0"/>
              <a:t>macules</a:t>
            </a:r>
            <a:r>
              <a:rPr lang="en-US" sz="3200" dirty="0" smtClean="0"/>
              <a:t>, which quickly become discrete, thin-walled vesicles that soon rupture and become covered with a loosely adherent honey-yellow crust </a:t>
            </a:r>
          </a:p>
          <a:p>
            <a:r>
              <a:rPr lang="en-US" sz="3200" dirty="0" smtClean="0"/>
              <a:t>These crusts are easily removed to reveal smooth, red, moist surfaces on which new crusts soon develop. If the scalp is involved, the hair is matted, which distinguishes the condition from ringworm.</a:t>
            </a:r>
          </a:p>
          <a:p>
            <a:pPr>
              <a:buNone/>
            </a:pPr>
            <a:endParaRPr lang="en-US" sz="3200"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609600"/>
            <a:ext cx="8991600" cy="6019800"/>
          </a:xfrm>
        </p:spPr>
        <p:txBody>
          <a:bodyPr>
            <a:normAutofit/>
          </a:bodyPr>
          <a:lstStyle/>
          <a:p>
            <a:pPr marL="82296" indent="0">
              <a:buNone/>
            </a:pPr>
            <a:r>
              <a:rPr lang="en-US" b="1" u="sng" dirty="0" smtClean="0"/>
              <a:t>Signs and symptoms</a:t>
            </a:r>
          </a:p>
          <a:p>
            <a:r>
              <a:rPr lang="en-US" dirty="0" smtClean="0"/>
              <a:t>Painful, chronic slightly </a:t>
            </a:r>
            <a:r>
              <a:rPr lang="en-US" dirty="0"/>
              <a:t>raised </a:t>
            </a:r>
            <a:r>
              <a:rPr lang="en-US" dirty="0" smtClean="0"/>
              <a:t>ulcers with an undermined border and a yellowish necrotic base.</a:t>
            </a:r>
          </a:p>
          <a:p>
            <a:r>
              <a:rPr lang="en-US" dirty="0" smtClean="0"/>
              <a:t>Ulcers usually occurs below the knee around the ankle, and sometimes on the arms</a:t>
            </a:r>
          </a:p>
          <a:p>
            <a:endParaRPr lang="en-US" dirty="0" smtClean="0"/>
          </a:p>
          <a:p>
            <a:pPr marL="82296" indent="0">
              <a:buNone/>
            </a:pPr>
            <a:r>
              <a:rPr lang="en-US" b="1" u="sng" dirty="0"/>
              <a:t>Diagnosis</a:t>
            </a:r>
          </a:p>
          <a:p>
            <a:r>
              <a:rPr lang="en-US" dirty="0"/>
              <a:t>History, physical exam, signs and symptoms,</a:t>
            </a:r>
          </a:p>
          <a:p>
            <a:r>
              <a:rPr lang="en-US" dirty="0"/>
              <a:t>Lab Isolation of </a:t>
            </a:r>
            <a:r>
              <a:rPr lang="en-US" i="1" dirty="0"/>
              <a:t>M. </a:t>
            </a:r>
            <a:r>
              <a:rPr lang="en-US" i="1" dirty="0" err="1"/>
              <a:t>ulcerans</a:t>
            </a:r>
            <a:r>
              <a:rPr lang="en-US" i="1" dirty="0"/>
              <a:t> </a:t>
            </a:r>
            <a:r>
              <a:rPr lang="en-US" dirty="0"/>
              <a:t>from lesions</a:t>
            </a:r>
          </a:p>
          <a:p>
            <a:endParaRPr lang="en-US" dirty="0"/>
          </a:p>
        </p:txBody>
      </p:sp>
    </p:spTree>
    <p:extLst>
      <p:ext uri="{BB962C8B-B14F-4D97-AF65-F5344CB8AC3E}">
        <p14:creationId xmlns:p14="http://schemas.microsoft.com/office/powerpoint/2010/main" val="112198172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81288" cy="6324600"/>
          </a:xfrm>
        </p:spPr>
        <p:txBody>
          <a:bodyPr/>
          <a:lstStyle/>
          <a:p>
            <a:pPr marL="82296" indent="0" algn="ctr">
              <a:buNone/>
            </a:pPr>
            <a:r>
              <a:rPr lang="en-US" sz="4000" b="1" u="sng" dirty="0" smtClean="0"/>
              <a:t>Management/Treatment</a:t>
            </a:r>
          </a:p>
          <a:p>
            <a:r>
              <a:rPr lang="en-US" dirty="0" smtClean="0"/>
              <a:t>Antibiotics (</a:t>
            </a:r>
            <a:r>
              <a:rPr lang="en-US" dirty="0" err="1" smtClean="0"/>
              <a:t>penicillins</a:t>
            </a:r>
            <a:r>
              <a:rPr lang="en-US" dirty="0" smtClean="0"/>
              <a:t>-procaine </a:t>
            </a:r>
            <a:r>
              <a:rPr lang="en-US" dirty="0" err="1" smtClean="0"/>
              <a:t>benzylpenicillin</a:t>
            </a:r>
            <a:r>
              <a:rPr lang="en-US" dirty="0" smtClean="0"/>
              <a:t>, metronidazole) used with topical antiseptic</a:t>
            </a:r>
          </a:p>
          <a:p>
            <a:r>
              <a:rPr lang="en-US" dirty="0" smtClean="0"/>
              <a:t>Improved nutrition, vitamins and general hygiene.</a:t>
            </a:r>
          </a:p>
          <a:p>
            <a:r>
              <a:rPr lang="en-US" dirty="0" smtClean="0"/>
              <a:t>Non-adherent daily dressings and limb elevation</a:t>
            </a:r>
          </a:p>
          <a:p>
            <a:r>
              <a:rPr lang="en-US" dirty="0" smtClean="0"/>
              <a:t>Debridement of large infected ulcers under </a:t>
            </a:r>
            <a:r>
              <a:rPr lang="en-US" dirty="0" err="1" smtClean="0"/>
              <a:t>anaesthesia</a:t>
            </a:r>
            <a:r>
              <a:rPr lang="en-US" dirty="0"/>
              <a:t>.</a:t>
            </a:r>
            <a:endParaRPr lang="en-US" dirty="0" smtClean="0"/>
          </a:p>
          <a:p>
            <a:r>
              <a:rPr lang="en-US" dirty="0" smtClean="0"/>
              <a:t>Skin grafting in advanced cases to prevent lesion from progressing to chronic stage</a:t>
            </a:r>
          </a:p>
          <a:p>
            <a:r>
              <a:rPr lang="en-US" dirty="0" smtClean="0"/>
              <a:t>Amputation in extreme cases</a:t>
            </a:r>
            <a:endParaRPr lang="en-US" dirty="0"/>
          </a:p>
        </p:txBody>
      </p:sp>
    </p:spTree>
    <p:extLst>
      <p:ext uri="{BB962C8B-B14F-4D97-AF65-F5344CB8AC3E}">
        <p14:creationId xmlns:p14="http://schemas.microsoft.com/office/powerpoint/2010/main" val="283127068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05088" cy="5715000"/>
          </a:xfrm>
        </p:spPr>
        <p:txBody>
          <a:bodyPr/>
          <a:lstStyle/>
          <a:p>
            <a:pPr marL="82296" indent="0" algn="ctr">
              <a:buNone/>
            </a:pPr>
            <a:r>
              <a:rPr lang="en-US" sz="4000" b="1" u="sng" dirty="0" smtClean="0"/>
              <a:t>Complications of Tropical ulcers</a:t>
            </a:r>
          </a:p>
          <a:p>
            <a:r>
              <a:rPr lang="en-US" b="1" dirty="0" smtClean="0"/>
              <a:t>Changes in skin </a:t>
            </a:r>
            <a:r>
              <a:rPr lang="en-US" b="1" dirty="0" err="1" smtClean="0"/>
              <a:t>colour</a:t>
            </a:r>
            <a:r>
              <a:rPr lang="en-US" dirty="0" smtClean="0"/>
              <a:t> e.g. bright red, blue, green, orange…</a:t>
            </a:r>
          </a:p>
          <a:p>
            <a:r>
              <a:rPr lang="en-US" dirty="0" smtClean="0"/>
              <a:t>Scar tissue formation and disability.</a:t>
            </a:r>
          </a:p>
          <a:p>
            <a:r>
              <a:rPr lang="en-US" dirty="0" smtClean="0"/>
              <a:t>Deep tissue invasion (including bone) which leads to </a:t>
            </a:r>
            <a:r>
              <a:rPr lang="en-US" b="1" dirty="0" smtClean="0"/>
              <a:t>amputation</a:t>
            </a:r>
            <a:r>
              <a:rPr lang="en-US" dirty="0" smtClean="0"/>
              <a:t> [BKA]</a:t>
            </a:r>
          </a:p>
          <a:p>
            <a:r>
              <a:rPr lang="en-US" b="1" dirty="0" smtClean="0"/>
              <a:t>Chronic</a:t>
            </a:r>
            <a:r>
              <a:rPr lang="en-US" dirty="0" smtClean="0"/>
              <a:t> or recurrent ulceration</a:t>
            </a:r>
          </a:p>
          <a:p>
            <a:r>
              <a:rPr lang="en-US" b="1" dirty="0" smtClean="0"/>
              <a:t>Squamous cell carcinoma</a:t>
            </a:r>
            <a:r>
              <a:rPr lang="en-US" dirty="0" smtClean="0"/>
              <a:t> (in chronic cases)</a:t>
            </a:r>
          </a:p>
          <a:p>
            <a:r>
              <a:rPr lang="en-US" b="1" dirty="0" smtClean="0"/>
              <a:t>Tetanus infection </a:t>
            </a:r>
            <a:r>
              <a:rPr lang="en-US" dirty="0" smtClean="0"/>
              <a:t>(occurs by entry of </a:t>
            </a:r>
            <a:r>
              <a:rPr lang="en-US" i="1" dirty="0" smtClean="0"/>
              <a:t>C. </a:t>
            </a:r>
            <a:r>
              <a:rPr lang="en-US" i="1" dirty="0" err="1" smtClean="0"/>
              <a:t>tetani</a:t>
            </a:r>
            <a:r>
              <a:rPr lang="en-US" i="1" dirty="0" smtClean="0"/>
              <a:t> </a:t>
            </a:r>
            <a:r>
              <a:rPr lang="en-US" dirty="0" smtClean="0"/>
              <a:t>through the ulcer.</a:t>
            </a:r>
            <a:endParaRPr lang="en-US" dirty="0"/>
          </a:p>
        </p:txBody>
      </p:sp>
    </p:spTree>
    <p:extLst>
      <p:ext uri="{BB962C8B-B14F-4D97-AF65-F5344CB8AC3E}">
        <p14:creationId xmlns:p14="http://schemas.microsoft.com/office/powerpoint/2010/main" val="83654254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81288" cy="868362"/>
          </a:xfrm>
        </p:spPr>
        <p:txBody>
          <a:bodyPr/>
          <a:lstStyle/>
          <a:p>
            <a:r>
              <a:rPr lang="en-US" b="1" u="sng" dirty="0" smtClean="0">
                <a:effectLst/>
              </a:rPr>
              <a:t>Further Reading…</a:t>
            </a:r>
            <a:endParaRPr lang="en-US" b="1" u="sng" dirty="0">
              <a:effectLst/>
            </a:endParaRPr>
          </a:p>
        </p:txBody>
      </p:sp>
      <p:sp>
        <p:nvSpPr>
          <p:cNvPr id="3" name="Content Placeholder 2"/>
          <p:cNvSpPr>
            <a:spLocks noGrp="1"/>
          </p:cNvSpPr>
          <p:nvPr>
            <p:ph idx="1"/>
          </p:nvPr>
        </p:nvSpPr>
        <p:spPr>
          <a:xfrm>
            <a:off x="152399" y="1143000"/>
            <a:ext cx="8844887" cy="5486400"/>
          </a:xfrm>
        </p:spPr>
        <p:txBody>
          <a:bodyPr>
            <a:normAutofit fontScale="92500" lnSpcReduction="10000"/>
          </a:bodyPr>
          <a:lstStyle/>
          <a:p>
            <a:r>
              <a:rPr lang="en-US" dirty="0" smtClean="0"/>
              <a:t>Furuncles, Carbuncles and other Secondary lesions</a:t>
            </a:r>
          </a:p>
          <a:p>
            <a:r>
              <a:rPr lang="en-US" u="sng" dirty="0"/>
              <a:t>Fungal </a:t>
            </a:r>
            <a:r>
              <a:rPr lang="en-US" u="sng" dirty="0" smtClean="0"/>
              <a:t>and Parasitic skin infections </a:t>
            </a:r>
            <a:r>
              <a:rPr lang="en-US" u="sng" dirty="0"/>
              <a:t>(mycoses);</a:t>
            </a:r>
            <a:r>
              <a:rPr lang="en-US" dirty="0"/>
              <a:t> </a:t>
            </a:r>
            <a:r>
              <a:rPr lang="en-US" i="1" dirty="0" smtClean="0"/>
              <a:t>superficial</a:t>
            </a:r>
            <a:r>
              <a:rPr lang="en-US" dirty="0" smtClean="0"/>
              <a:t>, </a:t>
            </a:r>
            <a:r>
              <a:rPr lang="en-US" i="1" dirty="0" smtClean="0"/>
              <a:t>subcutaneous</a:t>
            </a:r>
            <a:r>
              <a:rPr lang="en-US" dirty="0" smtClean="0"/>
              <a:t> and </a:t>
            </a:r>
            <a:r>
              <a:rPr lang="en-US" i="1" dirty="0" smtClean="0"/>
              <a:t>systemic mycoses</a:t>
            </a:r>
            <a:r>
              <a:rPr lang="en-US" dirty="0" smtClean="0"/>
              <a:t> e.g. </a:t>
            </a:r>
            <a:r>
              <a:rPr lang="en-US" dirty="0" err="1"/>
              <a:t>tinea</a:t>
            </a:r>
            <a:r>
              <a:rPr lang="en-US" dirty="0" smtClean="0"/>
              <a:t>, ringworms</a:t>
            </a:r>
            <a:r>
              <a:rPr lang="en-US" dirty="0"/>
              <a:t>, </a:t>
            </a:r>
            <a:r>
              <a:rPr lang="en-US" dirty="0" smtClean="0"/>
              <a:t>[</a:t>
            </a:r>
            <a:r>
              <a:rPr lang="en-US" i="1" dirty="0" smtClean="0"/>
              <a:t>parasites</a:t>
            </a:r>
            <a:r>
              <a:rPr lang="en-US" dirty="0" smtClean="0"/>
              <a:t>: scabies, </a:t>
            </a:r>
            <a:r>
              <a:rPr lang="en-US" dirty="0" err="1" smtClean="0"/>
              <a:t>pediculosis</a:t>
            </a:r>
            <a:r>
              <a:rPr lang="en-US" dirty="0" smtClean="0"/>
              <a:t>, </a:t>
            </a:r>
            <a:r>
              <a:rPr lang="en-US" dirty="0" err="1" smtClean="0"/>
              <a:t>tungiasis</a:t>
            </a:r>
            <a:r>
              <a:rPr lang="en-US" dirty="0" smtClean="0"/>
              <a:t>]</a:t>
            </a:r>
          </a:p>
          <a:p>
            <a:r>
              <a:rPr lang="en-US" u="sng" dirty="0" smtClean="0"/>
              <a:t>Pressure </a:t>
            </a:r>
            <a:r>
              <a:rPr lang="en-US" u="sng" dirty="0"/>
              <a:t>ulcers/</a:t>
            </a:r>
            <a:r>
              <a:rPr lang="en-US" u="sng" dirty="0" err="1"/>
              <a:t>decubitous</a:t>
            </a:r>
            <a:r>
              <a:rPr lang="en-US" u="sng" dirty="0"/>
              <a:t> </a:t>
            </a:r>
            <a:r>
              <a:rPr lang="en-US" u="sng" dirty="0" smtClean="0"/>
              <a:t>ulcers</a:t>
            </a:r>
          </a:p>
          <a:p>
            <a:r>
              <a:rPr lang="en-US" u="sng" dirty="0" smtClean="0"/>
              <a:t>Burns</a:t>
            </a:r>
            <a:r>
              <a:rPr lang="en-US" dirty="0"/>
              <a:t>; degrees, percentages </a:t>
            </a:r>
            <a:r>
              <a:rPr lang="en-US" i="1" dirty="0"/>
              <a:t>(‘rule of nines</a:t>
            </a:r>
            <a:r>
              <a:rPr lang="en-US" i="1" dirty="0" smtClean="0"/>
              <a:t>’), </a:t>
            </a:r>
            <a:r>
              <a:rPr lang="en-US" dirty="0" err="1" smtClean="0"/>
              <a:t>mgt</a:t>
            </a:r>
            <a:r>
              <a:rPr lang="en-US" dirty="0" smtClean="0"/>
              <a:t>, complications </a:t>
            </a:r>
            <a:r>
              <a:rPr lang="en-US" dirty="0"/>
              <a:t>[a must know for every </a:t>
            </a:r>
            <a:r>
              <a:rPr lang="en-US" dirty="0" smtClean="0"/>
              <a:t>nurse]</a:t>
            </a:r>
          </a:p>
          <a:p>
            <a:r>
              <a:rPr lang="en-US" u="sng" dirty="0" err="1" smtClean="0"/>
              <a:t>Tumours</a:t>
            </a:r>
            <a:r>
              <a:rPr lang="en-US" u="sng" dirty="0" smtClean="0"/>
              <a:t> </a:t>
            </a:r>
            <a:r>
              <a:rPr lang="en-US" u="sng" dirty="0"/>
              <a:t>of the </a:t>
            </a:r>
            <a:r>
              <a:rPr lang="en-US" u="sng" dirty="0" smtClean="0"/>
              <a:t>skin</a:t>
            </a:r>
            <a:r>
              <a:rPr lang="en-US" dirty="0" smtClean="0"/>
              <a:t>; benign e.g.  keloids, cutaneous cysts, </a:t>
            </a:r>
            <a:r>
              <a:rPr lang="en-US" dirty="0" err="1" smtClean="0"/>
              <a:t>angiomas</a:t>
            </a:r>
            <a:r>
              <a:rPr lang="en-US" dirty="0" smtClean="0"/>
              <a:t>, and malignant </a:t>
            </a:r>
            <a:r>
              <a:rPr lang="en-US" dirty="0" err="1" smtClean="0"/>
              <a:t>tumours</a:t>
            </a:r>
            <a:r>
              <a:rPr lang="en-US" dirty="0" smtClean="0"/>
              <a:t> </a:t>
            </a:r>
            <a:r>
              <a:rPr lang="en-US" dirty="0"/>
              <a:t>e.g. </a:t>
            </a:r>
            <a:r>
              <a:rPr lang="en-US" dirty="0" smtClean="0"/>
              <a:t>Squamous Cell </a:t>
            </a:r>
            <a:r>
              <a:rPr lang="en-US" dirty="0"/>
              <a:t>C</a:t>
            </a:r>
            <a:r>
              <a:rPr lang="en-US" dirty="0" smtClean="0"/>
              <a:t>arcinoma, Basal Cell </a:t>
            </a:r>
            <a:r>
              <a:rPr lang="en-US" dirty="0"/>
              <a:t>Carcinoma, Malignant </a:t>
            </a:r>
            <a:r>
              <a:rPr lang="en-US" dirty="0" smtClean="0"/>
              <a:t>Melanoma</a:t>
            </a:r>
            <a:r>
              <a:rPr lang="en-US" dirty="0"/>
              <a:t>, Kaposi Sarcoma </a:t>
            </a:r>
            <a:r>
              <a:rPr lang="en-US" dirty="0" smtClean="0"/>
              <a:t>etc.</a:t>
            </a:r>
          </a:p>
          <a:p>
            <a:r>
              <a:rPr lang="en-US" dirty="0" smtClean="0"/>
              <a:t>Skin grafting</a:t>
            </a:r>
          </a:p>
          <a:p>
            <a:endParaRPr lang="en-US" dirty="0"/>
          </a:p>
          <a:p>
            <a:pPr marL="539496" lvl="1" indent="-457200">
              <a:spcBef>
                <a:spcPts val="600"/>
              </a:spcBef>
              <a:buSzPct val="80000"/>
              <a:buFont typeface="Wingdings" pitchFamily="2" charset="2"/>
              <a:buChar char="§"/>
            </a:pPr>
            <a:endParaRPr lang="en-US" u="sng" dirty="0"/>
          </a:p>
          <a:p>
            <a:endParaRPr lang="en-US" dirty="0" smtClean="0"/>
          </a:p>
          <a:p>
            <a:endParaRPr lang="en-US" dirty="0" smtClean="0"/>
          </a:p>
          <a:p>
            <a:endParaRPr lang="en-US" dirty="0"/>
          </a:p>
        </p:txBody>
      </p:sp>
    </p:spTree>
    <p:extLst>
      <p:ext uri="{BB962C8B-B14F-4D97-AF65-F5344CB8AC3E}">
        <p14:creationId xmlns:p14="http://schemas.microsoft.com/office/powerpoint/2010/main" val="10929875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477000"/>
          </a:xfrm>
        </p:spPr>
        <p:txBody>
          <a:bodyPr>
            <a:normAutofit fontScale="70000" lnSpcReduction="20000"/>
          </a:bodyPr>
          <a:lstStyle/>
          <a:p>
            <a:pPr marL="82296" indent="0">
              <a:buNone/>
            </a:pPr>
            <a:r>
              <a:rPr lang="en-US" b="1" u="sng" dirty="0" smtClean="0"/>
              <a:t>Furuncle </a:t>
            </a:r>
            <a:r>
              <a:rPr lang="en-US" b="1" u="sng" dirty="0"/>
              <a:t>(boil)</a:t>
            </a:r>
            <a:endParaRPr lang="en-US" u="sng" dirty="0"/>
          </a:p>
          <a:p>
            <a:r>
              <a:rPr lang="en-US" dirty="0" smtClean="0"/>
              <a:t>This is an </a:t>
            </a:r>
            <a:r>
              <a:rPr lang="en-US" dirty="0"/>
              <a:t>abscess which involves the hair follicle.</a:t>
            </a:r>
          </a:p>
          <a:p>
            <a:r>
              <a:rPr lang="en-US" dirty="0" smtClean="0"/>
              <a:t>An </a:t>
            </a:r>
            <a:r>
              <a:rPr lang="en-US" i="1" u="sng" dirty="0"/>
              <a:t>abscess</a:t>
            </a:r>
            <a:r>
              <a:rPr lang="en-US" dirty="0"/>
              <a:t> is a localized collection of pus within the skin associated with erythema, tenderness, and showing marked infiltration by </a:t>
            </a:r>
            <a:r>
              <a:rPr lang="en-US" dirty="0" err="1"/>
              <a:t>polymorphonuclear</a:t>
            </a:r>
            <a:r>
              <a:rPr lang="en-US" dirty="0"/>
              <a:t> leucocytes. </a:t>
            </a:r>
          </a:p>
          <a:p>
            <a:r>
              <a:rPr lang="en-US" i="1" dirty="0" smtClean="0"/>
              <a:t>Staphylococcus </a:t>
            </a:r>
            <a:r>
              <a:rPr lang="en-US" i="1" dirty="0" err="1"/>
              <a:t>aureus</a:t>
            </a:r>
            <a:r>
              <a:rPr lang="en-US" dirty="0"/>
              <a:t> is the most common causative organism; streptococci and Gram-negative organisms may also be </a:t>
            </a:r>
            <a:r>
              <a:rPr lang="en-US" dirty="0" smtClean="0"/>
              <a:t>present.</a:t>
            </a:r>
          </a:p>
          <a:p>
            <a:pPr marL="82296" indent="0">
              <a:buNone/>
            </a:pPr>
            <a:r>
              <a:rPr lang="en-US" b="1" u="sng" dirty="0"/>
              <a:t>Carbuncle</a:t>
            </a:r>
            <a:endParaRPr lang="en-US" u="sng" dirty="0"/>
          </a:p>
          <a:p>
            <a:r>
              <a:rPr lang="en-US" dirty="0"/>
              <a:t>A carbuncle is a </a:t>
            </a:r>
            <a:r>
              <a:rPr lang="en-US" dirty="0" err="1"/>
              <a:t>suppurative</a:t>
            </a:r>
            <a:r>
              <a:rPr lang="en-US" dirty="0"/>
              <a:t> extension of several contiguous furuncles into the subcutaneous fat. The maintenance of </a:t>
            </a:r>
            <a:r>
              <a:rPr lang="en-US" dirty="0" err="1"/>
              <a:t>fascial</a:t>
            </a:r>
            <a:r>
              <a:rPr lang="en-US" dirty="0"/>
              <a:t> attachments to the skin results in the production of </a:t>
            </a:r>
            <a:r>
              <a:rPr lang="en-US" dirty="0" err="1"/>
              <a:t>multilocular</a:t>
            </a:r>
            <a:r>
              <a:rPr lang="en-US" dirty="0"/>
              <a:t> compartments.</a:t>
            </a:r>
          </a:p>
          <a:p>
            <a:pPr marL="82296" indent="0">
              <a:buNone/>
            </a:pPr>
            <a:r>
              <a:rPr lang="en-US" b="1" dirty="0"/>
              <a:t>NB:</a:t>
            </a:r>
            <a:r>
              <a:rPr lang="en-US" dirty="0"/>
              <a:t> Furuncles and Carbuncles are common in </a:t>
            </a:r>
            <a:r>
              <a:rPr lang="en-US" b="1" i="1" u="sng" dirty="0"/>
              <a:t>‘</a:t>
            </a:r>
            <a:r>
              <a:rPr lang="en-US" b="1" i="1" u="sng" dirty="0" err="1"/>
              <a:t>berber</a:t>
            </a:r>
            <a:r>
              <a:rPr lang="en-US" b="1" i="1" u="sng" dirty="0"/>
              <a:t> shops’</a:t>
            </a:r>
            <a:r>
              <a:rPr lang="en-US" dirty="0"/>
              <a:t> and are associated with unhygienic shaving machines, </a:t>
            </a:r>
          </a:p>
          <a:p>
            <a:pPr marL="82296" indent="0">
              <a:buNone/>
            </a:pPr>
            <a:r>
              <a:rPr lang="en-US" b="1" u="sng" dirty="0" smtClean="0"/>
              <a:t>Folliculitis</a:t>
            </a:r>
            <a:endParaRPr lang="en-US" u="sng" dirty="0"/>
          </a:p>
          <a:p>
            <a:r>
              <a:rPr lang="en-US" dirty="0"/>
              <a:t>Inflammation of hair follicles, often in clusters, often due to local infection or chemical irritation or associated with underlying disease. </a:t>
            </a:r>
            <a:endParaRPr lang="en-US" dirty="0" smtClean="0"/>
          </a:p>
          <a:p>
            <a:r>
              <a:rPr lang="en-US" dirty="0" smtClean="0"/>
              <a:t>May </a:t>
            </a:r>
            <a:r>
              <a:rPr lang="en-US" dirty="0"/>
              <a:t>be superficial or deep. </a:t>
            </a:r>
            <a:endParaRPr lang="en-US" dirty="0" smtClean="0"/>
          </a:p>
          <a:p>
            <a:r>
              <a:rPr lang="en-US" dirty="0" smtClean="0"/>
              <a:t>Characteristic </a:t>
            </a:r>
            <a:r>
              <a:rPr lang="en-US" dirty="0"/>
              <a:t>lesions are small yellow or gray pustules surrounded by erythema and pierced by a hair. </a:t>
            </a:r>
            <a:endParaRPr lang="en-US" dirty="0" smtClean="0"/>
          </a:p>
          <a:p>
            <a:r>
              <a:rPr lang="en-US" dirty="0" smtClean="0"/>
              <a:t>Common </a:t>
            </a:r>
            <a:r>
              <a:rPr lang="en-US" b="1" dirty="0"/>
              <a:t>folliculitis</a:t>
            </a:r>
            <a:r>
              <a:rPr lang="en-US" dirty="0"/>
              <a:t> can appear on any part of the body</a:t>
            </a:r>
            <a:r>
              <a:rPr lang="en-US" dirty="0" smtClean="0"/>
              <a:t>.</a:t>
            </a:r>
            <a:endParaRPr lang="en-US" dirty="0"/>
          </a:p>
        </p:txBody>
      </p:sp>
    </p:spTree>
    <p:extLst>
      <p:ext uri="{BB962C8B-B14F-4D97-AF65-F5344CB8AC3E}">
        <p14:creationId xmlns:p14="http://schemas.microsoft.com/office/powerpoint/2010/main" val="350203320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05088" cy="6248400"/>
          </a:xfrm>
        </p:spPr>
        <p:txBody>
          <a:bodyPr>
            <a:normAutofit/>
          </a:bodyPr>
          <a:lstStyle/>
          <a:p>
            <a:pPr marL="82296" indent="0">
              <a:buNone/>
            </a:pPr>
            <a:r>
              <a:rPr lang="en-US" b="1" u="sng" dirty="0" smtClean="0"/>
              <a:t>Cellulitis </a:t>
            </a:r>
            <a:r>
              <a:rPr lang="en-US" b="1" u="sng" dirty="0"/>
              <a:t>(erysipelas</a:t>
            </a:r>
            <a:r>
              <a:rPr lang="en-US" u="sng" dirty="0"/>
              <a:t>)</a:t>
            </a:r>
          </a:p>
          <a:p>
            <a:r>
              <a:rPr lang="en-US" dirty="0"/>
              <a:t>This cutaneous non-</a:t>
            </a:r>
            <a:r>
              <a:rPr lang="en-US" dirty="0" err="1"/>
              <a:t>suppurative</a:t>
            </a:r>
            <a:r>
              <a:rPr lang="en-US" dirty="0"/>
              <a:t> infection of the connective tissue (dermal) and subcutaneous layers of the skin may be caused by several types of bacteria, of which </a:t>
            </a:r>
            <a:r>
              <a:rPr lang="en-US" dirty="0" err="1"/>
              <a:t>haemolytic</a:t>
            </a:r>
            <a:r>
              <a:rPr lang="en-US" dirty="0"/>
              <a:t> streptococci are the most common. </a:t>
            </a:r>
            <a:endParaRPr lang="en-US" dirty="0" smtClean="0"/>
          </a:p>
          <a:p>
            <a:r>
              <a:rPr lang="en-US" dirty="0" smtClean="0"/>
              <a:t>These </a:t>
            </a:r>
            <a:r>
              <a:rPr lang="en-US" dirty="0"/>
              <a:t>are usually group A organisms, </a:t>
            </a:r>
            <a:r>
              <a:rPr lang="en-US" dirty="0" smtClean="0"/>
              <a:t>but b-</a:t>
            </a:r>
            <a:r>
              <a:rPr lang="en-US" dirty="0" err="1" smtClean="0"/>
              <a:t>haemolytic</a:t>
            </a:r>
            <a:r>
              <a:rPr lang="en-US" dirty="0" smtClean="0"/>
              <a:t> </a:t>
            </a:r>
            <a:r>
              <a:rPr lang="en-US" dirty="0"/>
              <a:t>streptococci of groups B, C, or G may also be responsible. </a:t>
            </a:r>
            <a:endParaRPr lang="en-US" dirty="0" smtClean="0"/>
          </a:p>
          <a:p>
            <a:r>
              <a:rPr lang="en-US" dirty="0" smtClean="0"/>
              <a:t>Clinical appearance; Erythema</a:t>
            </a:r>
            <a:r>
              <a:rPr lang="en-US" dirty="0"/>
              <a:t>, swelling, and tenderness spreads rapidly with sharp or vaguely defined borders. </a:t>
            </a:r>
          </a:p>
          <a:p>
            <a:endParaRPr lang="en-US" dirty="0"/>
          </a:p>
        </p:txBody>
      </p:sp>
    </p:spTree>
    <p:extLst>
      <p:ext uri="{BB962C8B-B14F-4D97-AF65-F5344CB8AC3E}">
        <p14:creationId xmlns:p14="http://schemas.microsoft.com/office/powerpoint/2010/main" val="1222237556"/>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228600" y="274320"/>
            <a:ext cx="3733800" cy="792480"/>
          </a:xfrm>
        </p:spPr>
        <p:txBody>
          <a:bodyPr>
            <a:noAutofit/>
          </a:bodyPr>
          <a:lstStyle/>
          <a:p>
            <a:r>
              <a:rPr lang="en-US" sz="3600" b="1" dirty="0">
                <a:effectLst/>
              </a:rPr>
              <a:t>Sebaceous </a:t>
            </a:r>
            <a:r>
              <a:rPr lang="en-US" sz="3600" b="1" dirty="0" smtClean="0">
                <a:effectLst/>
              </a:rPr>
              <a:t>Cysts</a:t>
            </a:r>
            <a:endParaRPr lang="en-US" sz="3600" b="1" dirty="0">
              <a:effectLst/>
            </a:endParaRPr>
          </a:p>
        </p:txBody>
      </p:sp>
      <p:pic>
        <p:nvPicPr>
          <p:cNvPr id="73731" name="Picture 3" descr="Sebaceous cysts scrot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173" y="1066800"/>
            <a:ext cx="3429000" cy="54102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txBox="1">
            <a:spLocks noChangeArrowheads="1"/>
          </p:cNvSpPr>
          <p:nvPr/>
        </p:nvSpPr>
        <p:spPr>
          <a:xfrm>
            <a:off x="4191000" y="1112747"/>
            <a:ext cx="4133088" cy="716280"/>
          </a:xfrm>
          <a:prstGeom prst="rect">
            <a:avLst/>
          </a:prstGeom>
        </p:spPr>
        <p:txBody>
          <a:bodyPr anchor="ctr">
            <a:normAutofit fontScale="85000"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b="1" dirty="0" smtClean="0">
                <a:effectLst/>
              </a:rPr>
              <a:t>Kaposi’s Sarcoma</a:t>
            </a:r>
            <a:endParaRPr lang="en-US" b="1" dirty="0">
              <a:effectLst/>
            </a:endParaRPr>
          </a:p>
        </p:txBody>
      </p:sp>
      <p:pic>
        <p:nvPicPr>
          <p:cNvPr id="5" name="Picture 5" descr="Kaposis Sarcom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4488" y="1981200"/>
            <a:ext cx="5029200" cy="432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6763374"/>
      </p:ext>
    </p:extLst>
  </p:cSld>
  <p:clrMapOvr>
    <a:masterClrMapping/>
  </p:clrMapOvr>
  <p:transition>
    <p:random/>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9" descr="j02849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52400" y="-113731"/>
            <a:ext cx="9459308" cy="6934200"/>
          </a:xfrm>
          <a:prstGeom prst="rect">
            <a:avLst/>
          </a:prstGeom>
        </p:spPr>
      </p:pic>
      <p:sp>
        <p:nvSpPr>
          <p:cNvPr id="3" name="Content Placeholder 2"/>
          <p:cNvSpPr>
            <a:spLocks noGrp="1"/>
          </p:cNvSpPr>
          <p:nvPr>
            <p:ph idx="1"/>
          </p:nvPr>
        </p:nvSpPr>
        <p:spPr>
          <a:xfrm>
            <a:off x="4191000" y="1295400"/>
            <a:ext cx="4495800" cy="838200"/>
          </a:xfrm>
        </p:spPr>
        <p:txBody>
          <a:bodyPr>
            <a:noAutofit/>
          </a:bodyPr>
          <a:lstStyle/>
          <a:p>
            <a:pPr marL="82296" indent="0" algn="ctr">
              <a:buNone/>
            </a:pPr>
            <a:r>
              <a:rPr lang="en-US" sz="4800" b="1" dirty="0" smtClean="0">
                <a:solidFill>
                  <a:srgbClr val="FFFF00"/>
                </a:solidFill>
              </a:rPr>
              <a:t>THANK YOU</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277813"/>
            <a:ext cx="8382000" cy="865187"/>
          </a:xfrm>
        </p:spPr>
        <p:txBody>
          <a:bodyPr/>
          <a:lstStyle/>
          <a:p>
            <a:r>
              <a:rPr lang="en-US" dirty="0">
                <a:effectLst/>
              </a:rPr>
              <a:t>Impetigo</a:t>
            </a:r>
          </a:p>
        </p:txBody>
      </p:sp>
      <p:pic>
        <p:nvPicPr>
          <p:cNvPr id="5" name="testImg" descr="Picture of Impetigo (Skin Infection): This image displays honey-colored crusts in the beard area, typical of impeti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52400" y="1295400"/>
            <a:ext cx="54864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Picture 6" descr="This image displays a small pus-filled lesion that is developing a cru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429000"/>
            <a:ext cx="3048000"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This image displays intact blisters and crusted erosions showing the spectrum of skin lesions typical of impetigo.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1295400"/>
            <a:ext cx="30480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7183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991600" cy="838200"/>
          </a:xfrm>
        </p:spPr>
        <p:txBody>
          <a:bodyPr>
            <a:normAutofit/>
          </a:bodyPr>
          <a:lstStyle/>
          <a:p>
            <a:pPr algn="ctr"/>
            <a:r>
              <a:rPr lang="en-US" sz="3600" b="1" u="sng" dirty="0" smtClean="0">
                <a:effectLst/>
              </a:rPr>
              <a:t>Management of Impetigo</a:t>
            </a:r>
            <a:endParaRPr lang="en-US" sz="3600" u="sng" dirty="0">
              <a:effectLst/>
            </a:endParaRPr>
          </a:p>
        </p:txBody>
      </p:sp>
      <p:sp>
        <p:nvSpPr>
          <p:cNvPr id="3" name="Content Placeholder 2"/>
          <p:cNvSpPr>
            <a:spLocks noGrp="1"/>
          </p:cNvSpPr>
          <p:nvPr>
            <p:ph idx="1"/>
          </p:nvPr>
        </p:nvSpPr>
        <p:spPr>
          <a:xfrm>
            <a:off x="152400" y="1219200"/>
            <a:ext cx="8763000" cy="5410200"/>
          </a:xfrm>
        </p:spPr>
        <p:txBody>
          <a:bodyPr>
            <a:normAutofit/>
          </a:bodyPr>
          <a:lstStyle/>
          <a:p>
            <a:r>
              <a:rPr lang="en-US" u="sng" dirty="0" smtClean="0"/>
              <a:t>Systemic antibiotic therapy</a:t>
            </a:r>
            <a:r>
              <a:rPr lang="en-US" dirty="0" smtClean="0"/>
              <a:t> is the usual treatment.</a:t>
            </a:r>
          </a:p>
          <a:p>
            <a:pPr lvl="1">
              <a:buFont typeface="Wingdings" pitchFamily="2" charset="2"/>
              <a:buChar char="§"/>
            </a:pPr>
            <a:r>
              <a:rPr lang="en-US" dirty="0" smtClean="0"/>
              <a:t>It reduces contagious spread, treats deep infection, and prevents acute glomerulonephritis (i.e., kidney infection), which may occur as an aftermath of streptococcal skin diseases. </a:t>
            </a:r>
          </a:p>
          <a:p>
            <a:pPr lvl="1">
              <a:buFont typeface="Wingdings" pitchFamily="2" charset="2"/>
              <a:buChar char="§"/>
            </a:pPr>
            <a:r>
              <a:rPr lang="en-US" dirty="0" smtClean="0"/>
              <a:t>In non-bullous impetigo, </a:t>
            </a:r>
            <a:r>
              <a:rPr lang="en-US" dirty="0" err="1" smtClean="0"/>
              <a:t>benzathine</a:t>
            </a:r>
            <a:r>
              <a:rPr lang="en-US" dirty="0" smtClean="0"/>
              <a:t> penicillin or oral penicillin may be prescribed.</a:t>
            </a:r>
          </a:p>
          <a:p>
            <a:pPr lvl="1">
              <a:buFont typeface="Wingdings" pitchFamily="2" charset="2"/>
              <a:buChar char="§"/>
            </a:pPr>
            <a:r>
              <a:rPr lang="en-US" dirty="0" smtClean="0"/>
              <a:t>Bullous impetigo is treated with a second-generation </a:t>
            </a:r>
            <a:r>
              <a:rPr lang="en-US" dirty="0" err="1" smtClean="0"/>
              <a:t>penicillins</a:t>
            </a:r>
            <a:r>
              <a:rPr lang="en-US" dirty="0" smtClean="0"/>
              <a:t> (e.g., </a:t>
            </a:r>
            <a:r>
              <a:rPr lang="en-US" dirty="0" err="1" smtClean="0"/>
              <a:t>cloxacillin</a:t>
            </a:r>
            <a:r>
              <a:rPr lang="en-US" dirty="0" smtClean="0"/>
              <a:t>, </a:t>
            </a:r>
            <a:r>
              <a:rPr lang="en-US" dirty="0" err="1" smtClean="0"/>
              <a:t>dicloxacillin</a:t>
            </a:r>
            <a:r>
              <a:rPr lang="en-US" dirty="0" smtClean="0"/>
              <a:t>).</a:t>
            </a:r>
          </a:p>
          <a:p>
            <a:pPr lvl="1">
              <a:buFont typeface="Wingdings" pitchFamily="2" charset="2"/>
              <a:buChar char="§"/>
            </a:pPr>
            <a:r>
              <a:rPr lang="en-US" dirty="0" smtClean="0"/>
              <a:t>In penicillin-allergic patients, erythromycin is an effective alternative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792162"/>
          </a:xfrm>
        </p:spPr>
        <p:txBody>
          <a:bodyPr>
            <a:normAutofit/>
          </a:bodyPr>
          <a:lstStyle/>
          <a:p>
            <a:r>
              <a:rPr lang="en-US" sz="4000" dirty="0" err="1" smtClean="0"/>
              <a:t>Cont</a:t>
            </a:r>
            <a:r>
              <a:rPr lang="en-US" sz="4000" dirty="0" smtClean="0"/>
              <a:t>’...</a:t>
            </a:r>
            <a:endParaRPr lang="en-US" sz="4000" dirty="0"/>
          </a:p>
        </p:txBody>
      </p:sp>
      <p:sp>
        <p:nvSpPr>
          <p:cNvPr id="3" name="Content Placeholder 2"/>
          <p:cNvSpPr>
            <a:spLocks noGrp="1"/>
          </p:cNvSpPr>
          <p:nvPr>
            <p:ph idx="1"/>
          </p:nvPr>
        </p:nvSpPr>
        <p:spPr>
          <a:xfrm>
            <a:off x="304800" y="990600"/>
            <a:ext cx="8686800" cy="5638800"/>
          </a:xfrm>
        </p:spPr>
        <p:txBody>
          <a:bodyPr>
            <a:normAutofit/>
          </a:bodyPr>
          <a:lstStyle/>
          <a:p>
            <a:r>
              <a:rPr lang="en-US" sz="3200" u="sng" dirty="0" smtClean="0"/>
              <a:t>Topical antibacterial therapy </a:t>
            </a:r>
            <a:r>
              <a:rPr lang="en-US" sz="3200" dirty="0" smtClean="0"/>
              <a:t>(e.g. </a:t>
            </a:r>
            <a:r>
              <a:rPr lang="en-US" sz="3200" dirty="0" err="1" smtClean="0"/>
              <a:t>mupirocin</a:t>
            </a:r>
            <a:r>
              <a:rPr lang="en-US" sz="3200" dirty="0" smtClean="0"/>
              <a:t>) may be prescribed when the disease is limited to a small area. However, topical therapy requires that the medication be applied to the lesions several times daily for a week</a:t>
            </a:r>
          </a:p>
          <a:p>
            <a:pPr lvl="1">
              <a:buFont typeface="Wingdings" pitchFamily="2" charset="2"/>
              <a:buChar char="§"/>
            </a:pPr>
            <a:r>
              <a:rPr lang="en-US" sz="2800" dirty="0" smtClean="0"/>
              <a:t>When topical therapy is prescribed, lesions are soaked or washed with soap solution to remove the central site of bacterial growth, giving the topical antibiotic an opportunity to reach the infected site. </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715962"/>
          </a:xfrm>
        </p:spPr>
        <p:txBody>
          <a:bodyPr>
            <a:normAutofit fontScale="90000"/>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304800" y="990600"/>
            <a:ext cx="8839200" cy="5334000"/>
          </a:xfrm>
        </p:spPr>
        <p:txBody>
          <a:bodyPr/>
          <a:lstStyle/>
          <a:p>
            <a:pPr>
              <a:buFont typeface="Wingdings" pitchFamily="2" charset="2"/>
              <a:buChar char="§"/>
            </a:pPr>
            <a:r>
              <a:rPr lang="en-US" sz="3200" dirty="0" smtClean="0"/>
              <a:t>After the crusts are removed, a topical medication (e.g., </a:t>
            </a:r>
            <a:r>
              <a:rPr lang="en-US" sz="3200" i="1" dirty="0" err="1" smtClean="0"/>
              <a:t>Polysporin</a:t>
            </a:r>
            <a:r>
              <a:rPr lang="en-US" sz="3200" dirty="0" smtClean="0"/>
              <a:t>, </a:t>
            </a:r>
            <a:r>
              <a:rPr lang="en-US" sz="3200" i="1" dirty="0" smtClean="0"/>
              <a:t>bacitracin</a:t>
            </a:r>
            <a:r>
              <a:rPr lang="en-US" sz="3200" dirty="0" smtClean="0"/>
              <a:t>) may be applied. </a:t>
            </a:r>
          </a:p>
          <a:p>
            <a:pPr>
              <a:buFont typeface="Wingdings" pitchFamily="2" charset="2"/>
              <a:buChar char="§"/>
            </a:pPr>
            <a:r>
              <a:rPr lang="en-US" sz="3200" dirty="0" smtClean="0"/>
              <a:t>Gloves are worn when providing patient care. </a:t>
            </a:r>
          </a:p>
          <a:p>
            <a:pPr>
              <a:buFont typeface="Wingdings" pitchFamily="2" charset="2"/>
              <a:buChar char="§"/>
            </a:pPr>
            <a:r>
              <a:rPr lang="en-US" sz="3200" dirty="0" smtClean="0"/>
              <a:t>An antiseptic solution, such as </a:t>
            </a:r>
            <a:r>
              <a:rPr lang="en-US" sz="3200" dirty="0" err="1" smtClean="0"/>
              <a:t>povidone</a:t>
            </a:r>
            <a:r>
              <a:rPr lang="en-US" sz="3200" dirty="0" smtClean="0"/>
              <a:t>-iodine (</a:t>
            </a:r>
            <a:r>
              <a:rPr lang="en-US" sz="3200" dirty="0" err="1" smtClean="0"/>
              <a:t>Betadine</a:t>
            </a:r>
            <a:r>
              <a:rPr lang="en-US" sz="3200" dirty="0" smtClean="0"/>
              <a:t>) may be used to clean the skin, reduce bacterial content in the infected area, and prevent spread.</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552688" cy="792162"/>
          </a:xfrm>
        </p:spPr>
        <p:txBody>
          <a:bodyPr>
            <a:normAutofit/>
          </a:bodyPr>
          <a:lstStyle/>
          <a:p>
            <a:r>
              <a:rPr lang="en-US" sz="4000" b="1" dirty="0" err="1" smtClean="0">
                <a:effectLst/>
              </a:rPr>
              <a:t>Cont</a:t>
            </a:r>
            <a:r>
              <a:rPr lang="en-US" sz="4000" b="1" dirty="0" smtClean="0">
                <a:effectLst/>
              </a:rPr>
              <a:t>’…</a:t>
            </a:r>
            <a:endParaRPr lang="en-US" sz="4000" dirty="0">
              <a:effectLst/>
            </a:endParaRPr>
          </a:p>
        </p:txBody>
      </p:sp>
      <p:sp>
        <p:nvSpPr>
          <p:cNvPr id="3" name="Content Placeholder 2"/>
          <p:cNvSpPr>
            <a:spLocks noGrp="1"/>
          </p:cNvSpPr>
          <p:nvPr>
            <p:ph idx="1"/>
          </p:nvPr>
        </p:nvSpPr>
        <p:spPr>
          <a:xfrm>
            <a:off x="152400" y="990600"/>
            <a:ext cx="8781288" cy="5715000"/>
          </a:xfrm>
        </p:spPr>
        <p:txBody>
          <a:bodyPr>
            <a:noAutofit/>
          </a:bodyPr>
          <a:lstStyle/>
          <a:p>
            <a:r>
              <a:rPr lang="en-US" sz="3200" dirty="0" smtClean="0"/>
              <a:t>The nurse instructs the patient and family members to bathe at least once daily with bactericidal soap. </a:t>
            </a:r>
          </a:p>
          <a:p>
            <a:r>
              <a:rPr lang="en-US" sz="3200" dirty="0" smtClean="0"/>
              <a:t>Cleanliness and good hygiene practices help prevent the spread of the lesions from one skin area to another and from one person to another. </a:t>
            </a:r>
          </a:p>
          <a:p>
            <a:r>
              <a:rPr lang="en-US" sz="3200" dirty="0" smtClean="0"/>
              <a:t>Each person should have a separate towel and washcloth. </a:t>
            </a:r>
          </a:p>
          <a:p>
            <a:r>
              <a:rPr lang="en-US" sz="3200" dirty="0" smtClean="0"/>
              <a:t>Because impetigo is a contagious disorder, infected people should avoid contact with other people until the lesions heal.</a:t>
            </a:r>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61248" cy="990600"/>
          </a:xfrm>
        </p:spPr>
        <p:txBody>
          <a:bodyPr>
            <a:normAutofit/>
          </a:bodyPr>
          <a:lstStyle/>
          <a:p>
            <a:pPr marL="742950" indent="-742950">
              <a:buFont typeface="+mj-lt"/>
              <a:buAutoNum type="arabicPeriod" startAt="2"/>
            </a:pPr>
            <a:r>
              <a:rPr lang="en-US" sz="3600" b="1" u="sng" dirty="0" smtClean="0">
                <a:effectLst/>
              </a:rPr>
              <a:t>SEBORRHEIC DERMATOSES</a:t>
            </a:r>
            <a:endParaRPr lang="en-US" sz="3600" u="sng" dirty="0">
              <a:effectLst/>
            </a:endParaRPr>
          </a:p>
        </p:txBody>
      </p:sp>
      <p:sp>
        <p:nvSpPr>
          <p:cNvPr id="3" name="Content Placeholder 2"/>
          <p:cNvSpPr>
            <a:spLocks noGrp="1"/>
          </p:cNvSpPr>
          <p:nvPr>
            <p:ph idx="1"/>
          </p:nvPr>
        </p:nvSpPr>
        <p:spPr>
          <a:xfrm>
            <a:off x="76200" y="1143000"/>
            <a:ext cx="8915400" cy="5486400"/>
          </a:xfrm>
        </p:spPr>
        <p:txBody>
          <a:bodyPr>
            <a:normAutofit/>
          </a:bodyPr>
          <a:lstStyle/>
          <a:p>
            <a:r>
              <a:rPr lang="en-US" sz="3000" b="1" i="1" u="sng" dirty="0" smtClean="0"/>
              <a:t>Seborrhea</a:t>
            </a:r>
            <a:r>
              <a:rPr lang="en-US" sz="3000" dirty="0" smtClean="0"/>
              <a:t> is excessive production of sebum (i.e., secretion of sebaceous glands) in areas where sebaceous glands are normally found in large numbers, such as the face, scalp, eyebrows, eyelids, sides of the nose and upper lip, malar regions (i.e., cheeks), ears, axillae, under the breasts, groin, and gluteal crease of the buttocks. </a:t>
            </a:r>
          </a:p>
          <a:p>
            <a:r>
              <a:rPr lang="en-US" sz="3000" b="1" i="1" u="sng" dirty="0" err="1"/>
              <a:t>Seborrheic</a:t>
            </a:r>
            <a:r>
              <a:rPr lang="en-US" sz="3000" b="1" i="1" u="sng" dirty="0"/>
              <a:t> dermatitis</a:t>
            </a:r>
            <a:r>
              <a:rPr lang="en-US" sz="3000" b="1" i="1" dirty="0"/>
              <a:t> </a:t>
            </a:r>
            <a:r>
              <a:rPr lang="en-US" sz="3000" dirty="0"/>
              <a:t>is a chronic inflammatory disease of the skin with a predilection for areas that are well supplied with sebaceous glands or lie between skin folds, where the bacteria count is high</a:t>
            </a:r>
            <a:r>
              <a:rPr lang="en-US" sz="3000" dirty="0" smtClean="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61248" cy="762000"/>
          </a:xfrm>
        </p:spPr>
        <p:txBody>
          <a:bodyPr>
            <a:normAutofit/>
          </a:bodyPr>
          <a:lstStyle/>
          <a:p>
            <a:r>
              <a:rPr lang="en-US" sz="3600" b="1" u="sng" dirty="0" smtClean="0">
                <a:effectLst/>
              </a:rPr>
              <a:t>Clinical Manifestations</a:t>
            </a:r>
            <a:endParaRPr lang="en-US" sz="3600" u="sng" dirty="0">
              <a:effectLst/>
            </a:endParaRPr>
          </a:p>
        </p:txBody>
      </p:sp>
      <p:sp>
        <p:nvSpPr>
          <p:cNvPr id="3" name="Content Placeholder 2"/>
          <p:cNvSpPr>
            <a:spLocks noGrp="1"/>
          </p:cNvSpPr>
          <p:nvPr>
            <p:ph idx="1"/>
          </p:nvPr>
        </p:nvSpPr>
        <p:spPr>
          <a:xfrm>
            <a:off x="228600" y="990600"/>
            <a:ext cx="8763000" cy="5638800"/>
          </a:xfrm>
        </p:spPr>
        <p:txBody>
          <a:bodyPr>
            <a:noAutofit/>
          </a:bodyPr>
          <a:lstStyle/>
          <a:p>
            <a:pPr>
              <a:buFont typeface="Wingdings" pitchFamily="2" charset="2"/>
              <a:buChar char="§"/>
            </a:pPr>
            <a:r>
              <a:rPr lang="en-US" sz="3200" dirty="0" smtClean="0"/>
              <a:t>Two forms of </a:t>
            </a:r>
            <a:r>
              <a:rPr lang="en-US" sz="3200" dirty="0" err="1" smtClean="0"/>
              <a:t>seborrheic</a:t>
            </a:r>
            <a:r>
              <a:rPr lang="en-US" sz="3200" dirty="0" smtClean="0"/>
              <a:t> </a:t>
            </a:r>
            <a:r>
              <a:rPr lang="en-US" sz="3200" dirty="0" err="1" smtClean="0"/>
              <a:t>dermatoses</a:t>
            </a:r>
            <a:r>
              <a:rPr lang="en-US" sz="3200" dirty="0" smtClean="0"/>
              <a:t> can occur, an </a:t>
            </a:r>
            <a:r>
              <a:rPr lang="en-US" sz="3200" b="1" i="1" dirty="0" smtClean="0"/>
              <a:t>oily form </a:t>
            </a:r>
            <a:r>
              <a:rPr lang="en-US" sz="3200" dirty="0" smtClean="0"/>
              <a:t>and a </a:t>
            </a:r>
            <a:r>
              <a:rPr lang="en-US" sz="3200" b="1" i="1" dirty="0" smtClean="0"/>
              <a:t>dry form</a:t>
            </a:r>
            <a:r>
              <a:rPr lang="en-US" sz="3200" dirty="0" smtClean="0"/>
              <a:t>. </a:t>
            </a:r>
          </a:p>
          <a:p>
            <a:pPr>
              <a:buFont typeface="Wingdings" pitchFamily="2" charset="2"/>
              <a:buChar char="§"/>
            </a:pPr>
            <a:r>
              <a:rPr lang="en-US" sz="3200" dirty="0" smtClean="0"/>
              <a:t>Either form may start in childhood and continue throughout life. </a:t>
            </a:r>
          </a:p>
          <a:p>
            <a:pPr>
              <a:buFont typeface="Wingdings" pitchFamily="2" charset="2"/>
              <a:buChar char="§"/>
            </a:pPr>
            <a:r>
              <a:rPr lang="en-US" sz="3200" dirty="0" smtClean="0"/>
              <a:t>The </a:t>
            </a:r>
            <a:r>
              <a:rPr lang="en-US" sz="3200" b="1" i="1" dirty="0" smtClean="0"/>
              <a:t>oily form </a:t>
            </a:r>
            <a:r>
              <a:rPr lang="en-US" sz="3200" dirty="0" smtClean="0"/>
              <a:t>appears moist or greasy.</a:t>
            </a:r>
          </a:p>
          <a:p>
            <a:pPr>
              <a:buFont typeface="Wingdings" pitchFamily="2" charset="2"/>
              <a:buChar char="§"/>
            </a:pPr>
            <a:r>
              <a:rPr lang="en-US" sz="3200" dirty="0" smtClean="0"/>
              <a:t>There may be patches of sallow, greasy skin, with or without scaling, and slight erythema (i.e. redness), predominantly on the forehead, </a:t>
            </a:r>
            <a:r>
              <a:rPr lang="en-US" sz="3200" dirty="0" err="1" smtClean="0"/>
              <a:t>naso</a:t>
            </a:r>
            <a:r>
              <a:rPr lang="en-US" sz="3200" dirty="0" smtClean="0"/>
              <a:t>-labial fold, beard area, scalp, and between adjacent skin surfaces in the regions of the axillae, groin, and breasts.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639762"/>
          </a:xfrm>
        </p:spPr>
        <p:txBody>
          <a:bodyPr>
            <a:normAutofit fontScale="90000"/>
          </a:bodyPr>
          <a:lstStyle/>
          <a:p>
            <a:r>
              <a:rPr lang="en-US" b="1" dirty="0" err="1" smtClean="0">
                <a:effectLst/>
              </a:rPr>
              <a:t>Cont</a:t>
            </a:r>
            <a:r>
              <a:rPr lang="en-US" b="1" dirty="0" smtClean="0">
                <a:effectLst/>
              </a:rPr>
              <a:t>’…</a:t>
            </a:r>
            <a:endParaRPr lang="en-US" b="1" dirty="0">
              <a:effectLst/>
            </a:endParaRPr>
          </a:p>
        </p:txBody>
      </p:sp>
      <p:sp>
        <p:nvSpPr>
          <p:cNvPr id="3" name="Content Placeholder 2"/>
          <p:cNvSpPr>
            <a:spLocks noGrp="1"/>
          </p:cNvSpPr>
          <p:nvPr>
            <p:ph idx="1"/>
          </p:nvPr>
        </p:nvSpPr>
        <p:spPr>
          <a:xfrm>
            <a:off x="228600" y="914400"/>
            <a:ext cx="8763000" cy="5715000"/>
          </a:xfrm>
        </p:spPr>
        <p:txBody>
          <a:bodyPr>
            <a:normAutofit/>
          </a:bodyPr>
          <a:lstStyle/>
          <a:p>
            <a:pPr>
              <a:buFont typeface="Wingdings" pitchFamily="2" charset="2"/>
              <a:buChar char="§"/>
            </a:pPr>
            <a:r>
              <a:rPr lang="en-US" sz="3200" dirty="0" smtClean="0"/>
              <a:t>Small pustules or </a:t>
            </a:r>
            <a:r>
              <a:rPr lang="en-US" sz="3200" dirty="0" err="1" smtClean="0"/>
              <a:t>papulo</a:t>
            </a:r>
            <a:r>
              <a:rPr lang="en-US" sz="3200" dirty="0" smtClean="0"/>
              <a:t>-pustules resembling acne may appear on the trunk.</a:t>
            </a:r>
          </a:p>
          <a:p>
            <a:pPr>
              <a:buFont typeface="Wingdings" pitchFamily="2" charset="2"/>
              <a:buChar char="§"/>
            </a:pPr>
            <a:r>
              <a:rPr lang="en-US" sz="3200" dirty="0" smtClean="0"/>
              <a:t>The </a:t>
            </a:r>
            <a:r>
              <a:rPr lang="en-US" sz="3200" b="1" i="1" u="sng" dirty="0" smtClean="0"/>
              <a:t>dry form</a:t>
            </a:r>
            <a:r>
              <a:rPr lang="en-US" sz="3200" dirty="0" smtClean="0"/>
              <a:t>, consisting of flaky desquamation of the scalp with a profuse amount of fine, powdery scales, is commonly called </a:t>
            </a:r>
            <a:r>
              <a:rPr lang="en-US" sz="3200" i="1" dirty="0" smtClean="0"/>
              <a:t>dandruff</a:t>
            </a:r>
            <a:r>
              <a:rPr lang="en-US" sz="3200" dirty="0" smtClean="0"/>
              <a:t>. </a:t>
            </a:r>
          </a:p>
          <a:p>
            <a:pPr>
              <a:buFont typeface="Wingdings" pitchFamily="2" charset="2"/>
              <a:buChar char="§"/>
            </a:pPr>
            <a:r>
              <a:rPr lang="en-US" sz="3200" dirty="0" smtClean="0"/>
              <a:t>The mild forms of the disease are asymptomatic</a:t>
            </a:r>
          </a:p>
          <a:p>
            <a:pPr>
              <a:buFont typeface="Wingdings" pitchFamily="2" charset="2"/>
              <a:buChar char="§"/>
            </a:pPr>
            <a:r>
              <a:rPr lang="en-US" sz="3200" dirty="0" smtClean="0"/>
              <a:t>When scaling occurs, it is often accompanied by pruritus (itching), which may lead to scratching and secondary infections and excoriation.</a:t>
            </a:r>
          </a:p>
          <a:p>
            <a:pPr>
              <a:buFont typeface="Wingdings" pitchFamily="2" charset="2"/>
              <a:buChar char="§"/>
            </a:pPr>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1477962"/>
          </a:xfrm>
        </p:spPr>
        <p:txBody>
          <a:bodyPr>
            <a:normAutofit/>
          </a:bodyPr>
          <a:lstStyle/>
          <a:p>
            <a:pPr algn="ctr"/>
            <a:r>
              <a:rPr lang="en-US" sz="3600" b="1" u="sng" dirty="0" smtClean="0">
                <a:effectLst/>
              </a:rPr>
              <a:t>Predisposing factors of </a:t>
            </a:r>
            <a:r>
              <a:rPr lang="en-US" sz="3600" b="1" u="sng" dirty="0" err="1" smtClean="0">
                <a:effectLst/>
              </a:rPr>
              <a:t>Seborrheic</a:t>
            </a:r>
            <a:r>
              <a:rPr lang="en-US" sz="3600" b="1" u="sng" dirty="0" smtClean="0">
                <a:effectLst/>
              </a:rPr>
              <a:t> Dermatitis</a:t>
            </a:r>
            <a:endParaRPr lang="en-US" sz="3600" b="1" u="sng" dirty="0">
              <a:effectLst/>
            </a:endParaRPr>
          </a:p>
        </p:txBody>
      </p:sp>
      <p:sp>
        <p:nvSpPr>
          <p:cNvPr id="3" name="Content Placeholder 2"/>
          <p:cNvSpPr>
            <a:spLocks noGrp="1"/>
          </p:cNvSpPr>
          <p:nvPr>
            <p:ph idx="1"/>
          </p:nvPr>
        </p:nvSpPr>
        <p:spPr>
          <a:xfrm>
            <a:off x="1143000" y="1981200"/>
            <a:ext cx="7086600" cy="3352800"/>
          </a:xfrm>
        </p:spPr>
        <p:txBody>
          <a:bodyPr>
            <a:normAutofit/>
          </a:bodyPr>
          <a:lstStyle/>
          <a:p>
            <a:r>
              <a:rPr lang="en-US" dirty="0"/>
              <a:t>G</a:t>
            </a:r>
            <a:r>
              <a:rPr lang="en-US" dirty="0" smtClean="0"/>
              <a:t>enetic predisposition. </a:t>
            </a:r>
          </a:p>
          <a:p>
            <a:r>
              <a:rPr lang="en-US" dirty="0" smtClean="0"/>
              <a:t>Hormones </a:t>
            </a:r>
          </a:p>
          <a:p>
            <a:r>
              <a:rPr lang="en-US" dirty="0"/>
              <a:t>N</a:t>
            </a:r>
            <a:r>
              <a:rPr lang="en-US" dirty="0" smtClean="0"/>
              <a:t>utritional status</a:t>
            </a:r>
          </a:p>
          <a:p>
            <a:r>
              <a:rPr lang="en-US" dirty="0" smtClean="0"/>
              <a:t>Infection</a:t>
            </a:r>
          </a:p>
          <a:p>
            <a:r>
              <a:rPr lang="en-US" dirty="0"/>
              <a:t>E</a:t>
            </a:r>
            <a:r>
              <a:rPr lang="en-US" dirty="0" smtClean="0"/>
              <a:t>motional stress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1371600"/>
          </a:xfrm>
        </p:spPr>
        <p:txBody>
          <a:bodyPr>
            <a:normAutofit/>
          </a:bodyPr>
          <a:lstStyle/>
          <a:p>
            <a:pPr algn="ctr"/>
            <a:r>
              <a:rPr lang="en-US" sz="3600" b="1" u="sng" dirty="0" smtClean="0">
                <a:effectLst/>
              </a:rPr>
              <a:t>Definition of </a:t>
            </a:r>
            <a:r>
              <a:rPr lang="en-US" sz="3600" b="1" u="sng" dirty="0">
                <a:effectLst/>
              </a:rPr>
              <a:t>s</a:t>
            </a:r>
            <a:r>
              <a:rPr lang="en-US" sz="3600" b="1" u="sng" dirty="0" smtClean="0">
                <a:effectLst/>
              </a:rPr>
              <a:t>ome terms used in Dermatology</a:t>
            </a:r>
            <a:endParaRPr lang="en-US" sz="3600" b="1" u="sng" dirty="0">
              <a:effectLst/>
            </a:endParaRPr>
          </a:p>
        </p:txBody>
      </p:sp>
      <p:sp>
        <p:nvSpPr>
          <p:cNvPr id="3" name="Content Placeholder 2"/>
          <p:cNvSpPr>
            <a:spLocks noGrp="1"/>
          </p:cNvSpPr>
          <p:nvPr>
            <p:ph idx="1"/>
          </p:nvPr>
        </p:nvSpPr>
        <p:spPr>
          <a:xfrm>
            <a:off x="152400" y="1524000"/>
            <a:ext cx="8839200" cy="4876800"/>
          </a:xfrm>
        </p:spPr>
        <p:txBody>
          <a:bodyPr>
            <a:normAutofit/>
          </a:bodyPr>
          <a:lstStyle/>
          <a:p>
            <a:r>
              <a:rPr lang="en-US" sz="3000" b="1" dirty="0" err="1" smtClean="0"/>
              <a:t>Dermatosis</a:t>
            </a:r>
            <a:r>
              <a:rPr lang="en-US" sz="3000" dirty="0"/>
              <a:t>; any skin disease </a:t>
            </a:r>
            <a:r>
              <a:rPr lang="en-US" sz="3000" dirty="0" smtClean="0"/>
              <a:t>without </a:t>
            </a:r>
            <a:r>
              <a:rPr lang="en-US" sz="3000" dirty="0"/>
              <a:t>inflammation</a:t>
            </a:r>
          </a:p>
          <a:p>
            <a:r>
              <a:rPr lang="en-US" sz="3000" b="1" dirty="0"/>
              <a:t>Dermatitis</a:t>
            </a:r>
            <a:r>
              <a:rPr lang="en-US" sz="3000" dirty="0"/>
              <a:t>; inflammation of the skin</a:t>
            </a:r>
          </a:p>
          <a:p>
            <a:r>
              <a:rPr lang="en-US" sz="3000" b="1" dirty="0"/>
              <a:t>Dermatology</a:t>
            </a:r>
            <a:r>
              <a:rPr lang="en-US" sz="3000" dirty="0"/>
              <a:t>; </a:t>
            </a:r>
            <a:r>
              <a:rPr lang="en-US" sz="3000" dirty="0" smtClean="0"/>
              <a:t> the </a:t>
            </a:r>
            <a:r>
              <a:rPr lang="en-US" sz="3000" dirty="0"/>
              <a:t>science of skin diseases</a:t>
            </a:r>
          </a:p>
          <a:p>
            <a:r>
              <a:rPr lang="en-US" sz="3000" b="1" dirty="0"/>
              <a:t>Dermatologist</a:t>
            </a:r>
            <a:r>
              <a:rPr lang="en-US" sz="3000" dirty="0"/>
              <a:t>; medical specialist in skin diseases and their treatments</a:t>
            </a:r>
          </a:p>
          <a:p>
            <a:r>
              <a:rPr lang="en-US" sz="3000" b="1" dirty="0" err="1" smtClean="0"/>
              <a:t>Dermatomycosis</a:t>
            </a:r>
            <a:r>
              <a:rPr lang="en-US" sz="3000" b="1" dirty="0"/>
              <a:t>; </a:t>
            </a:r>
            <a:r>
              <a:rPr lang="en-US" sz="3000" dirty="0" smtClean="0"/>
              <a:t>study of fungal </a:t>
            </a:r>
            <a:r>
              <a:rPr lang="en-US" sz="3000" dirty="0"/>
              <a:t>skin infection </a:t>
            </a:r>
          </a:p>
          <a:p>
            <a:r>
              <a:rPr lang="en-US" sz="3000" b="1" dirty="0" err="1" smtClean="0"/>
              <a:t>Dermatoglyphics</a:t>
            </a:r>
            <a:r>
              <a:rPr lang="en-US" sz="3000" dirty="0"/>
              <a:t>; study of pattern of ridges of the skin of the fingers, palms, toes and soles (</a:t>
            </a:r>
            <a:r>
              <a:rPr lang="en-US" sz="3000" dirty="0" smtClean="0"/>
              <a:t>genetics) for legal or clinical purposes).</a:t>
            </a:r>
            <a:endParaRPr lang="en-US" sz="3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6048" cy="685800"/>
          </a:xfrm>
        </p:spPr>
        <p:txBody>
          <a:bodyPr>
            <a:noAutofit/>
          </a:bodyPr>
          <a:lstStyle/>
          <a:p>
            <a:pPr algn="ctr"/>
            <a:r>
              <a:rPr lang="en-US" sz="3600" b="1" u="sng" dirty="0" smtClean="0">
                <a:effectLst/>
              </a:rPr>
              <a:t>Management of </a:t>
            </a:r>
            <a:r>
              <a:rPr lang="en-US" sz="3600" b="1" u="sng" dirty="0" err="1" smtClean="0">
                <a:effectLst/>
              </a:rPr>
              <a:t>Seborrheic</a:t>
            </a:r>
            <a:r>
              <a:rPr lang="en-US" sz="3600" b="1" u="sng" dirty="0" smtClean="0">
                <a:effectLst/>
              </a:rPr>
              <a:t> Dermatitis</a:t>
            </a:r>
            <a:endParaRPr lang="en-US" sz="3600" u="sng" dirty="0">
              <a:effectLst/>
            </a:endParaRPr>
          </a:p>
        </p:txBody>
      </p:sp>
      <p:sp>
        <p:nvSpPr>
          <p:cNvPr id="3" name="Content Placeholder 2"/>
          <p:cNvSpPr>
            <a:spLocks noGrp="1"/>
          </p:cNvSpPr>
          <p:nvPr>
            <p:ph idx="1"/>
          </p:nvPr>
        </p:nvSpPr>
        <p:spPr>
          <a:xfrm>
            <a:off x="152400" y="1066800"/>
            <a:ext cx="8839200" cy="5562600"/>
          </a:xfrm>
        </p:spPr>
        <p:txBody>
          <a:bodyPr>
            <a:normAutofit/>
          </a:bodyPr>
          <a:lstStyle/>
          <a:p>
            <a:pPr>
              <a:buFont typeface="Wingdings" pitchFamily="2" charset="2"/>
              <a:buChar char="§"/>
            </a:pPr>
            <a:r>
              <a:rPr lang="en-US" sz="3200" dirty="0" smtClean="0"/>
              <a:t>Because there is no known cure for seborrhea, the objective of therapy is to control the disorder and allow the skin to repair itself.</a:t>
            </a:r>
          </a:p>
          <a:p>
            <a:pPr>
              <a:buFont typeface="Wingdings" pitchFamily="2" charset="2"/>
              <a:buChar char="§"/>
            </a:pPr>
            <a:r>
              <a:rPr lang="en-US" sz="3200" dirty="0" err="1" smtClean="0"/>
              <a:t>Seborrheic</a:t>
            </a:r>
            <a:r>
              <a:rPr lang="en-US" sz="3200" dirty="0" smtClean="0"/>
              <a:t> dermatitis of the body and face may respond to a topically applied corticosteroid cream, which allays the secondary inflammatory response. However, this medication should be used with caution near the eyelids, because it can induce glaucoma and cataracts in predisposed patients. </a:t>
            </a:r>
            <a:endParaRPr lang="en-US"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944562"/>
          </a:xfrm>
        </p:spPr>
        <p:txBody>
          <a:bodyPr>
            <a:normAutofit/>
          </a:bodyPr>
          <a:lstStyle/>
          <a:p>
            <a:r>
              <a:rPr lang="en-US" sz="3600" b="1" u="sng" dirty="0" err="1" smtClean="0">
                <a:effectLst/>
              </a:rPr>
              <a:t>Cont</a:t>
            </a:r>
            <a:r>
              <a:rPr lang="en-US" sz="3600" b="1" dirty="0" smtClean="0">
                <a:effectLst/>
              </a:rPr>
              <a:t>’...</a:t>
            </a:r>
            <a:endParaRPr lang="en-US" sz="3600" b="1" dirty="0">
              <a:effectLst/>
            </a:endParaRPr>
          </a:p>
        </p:txBody>
      </p:sp>
      <p:sp>
        <p:nvSpPr>
          <p:cNvPr id="3" name="Content Placeholder 2"/>
          <p:cNvSpPr>
            <a:spLocks noGrp="1"/>
          </p:cNvSpPr>
          <p:nvPr>
            <p:ph idx="1"/>
          </p:nvPr>
        </p:nvSpPr>
        <p:spPr>
          <a:xfrm>
            <a:off x="228600" y="1143000"/>
            <a:ext cx="8686800" cy="5486400"/>
          </a:xfrm>
        </p:spPr>
        <p:txBody>
          <a:bodyPr>
            <a:normAutofit/>
          </a:bodyPr>
          <a:lstStyle/>
          <a:p>
            <a:pPr>
              <a:buFont typeface="Wingdings" pitchFamily="2" charset="2"/>
              <a:buChar char="§"/>
            </a:pPr>
            <a:r>
              <a:rPr lang="en-US" sz="3200" dirty="0" smtClean="0"/>
              <a:t>Patients with </a:t>
            </a:r>
            <a:r>
              <a:rPr lang="en-US" sz="3200" dirty="0" err="1" smtClean="0"/>
              <a:t>seborrheic</a:t>
            </a:r>
            <a:r>
              <a:rPr lang="en-US" sz="3200" dirty="0" smtClean="0"/>
              <a:t> dermatitis may develop a secondary </a:t>
            </a:r>
            <a:r>
              <a:rPr lang="en-US" sz="3200" dirty="0" err="1" smtClean="0"/>
              <a:t>candidal</a:t>
            </a:r>
            <a:r>
              <a:rPr lang="en-US" sz="3200" dirty="0" smtClean="0"/>
              <a:t> (yeast) infection in body creases or folds.</a:t>
            </a:r>
          </a:p>
          <a:p>
            <a:pPr>
              <a:buFont typeface="Wingdings" pitchFamily="2" charset="2"/>
              <a:buChar char="§"/>
            </a:pPr>
            <a:r>
              <a:rPr lang="en-US" sz="3200" dirty="0" smtClean="0"/>
              <a:t>To avoid this, patients should be advised to ensure maximum aeration of the skin and to clean carefully areas where there are creases or folds in the skin. </a:t>
            </a:r>
          </a:p>
          <a:p>
            <a:pPr>
              <a:buFont typeface="Wingdings" pitchFamily="2" charset="2"/>
              <a:buChar char="§"/>
            </a:pPr>
            <a:r>
              <a:rPr lang="en-US" sz="3200" dirty="0" smtClean="0"/>
              <a:t>Patients with persistent </a:t>
            </a:r>
            <a:r>
              <a:rPr lang="en-US" sz="3200" dirty="0" err="1" smtClean="0"/>
              <a:t>candidiasis</a:t>
            </a:r>
            <a:r>
              <a:rPr lang="en-US" sz="3200" dirty="0" smtClean="0"/>
              <a:t> should be evaluated for diabetes.</a:t>
            </a:r>
          </a:p>
          <a:p>
            <a:pPr>
              <a:buFont typeface="Wingdings" pitchFamily="2" charset="2"/>
              <a:buChar char="§"/>
            </a:pPr>
            <a:endParaRPr lang="en-US"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92162"/>
          </a:xfrm>
        </p:spPr>
        <p:txBody>
          <a:bodyPr>
            <a:normAutofit/>
          </a:bodyPr>
          <a:lstStyle/>
          <a:p>
            <a:r>
              <a:rPr lang="en-US" sz="3600" b="1" dirty="0" err="1" smtClean="0">
                <a:effectLst/>
              </a:rPr>
              <a:t>Cont</a:t>
            </a:r>
            <a:r>
              <a:rPr lang="en-US" sz="3600" b="1" dirty="0" smtClean="0">
                <a:effectLst/>
              </a:rPr>
              <a:t>’...</a:t>
            </a:r>
            <a:endParaRPr lang="en-US" sz="3600" b="1" dirty="0">
              <a:effectLst/>
            </a:endParaRPr>
          </a:p>
        </p:txBody>
      </p:sp>
      <p:sp>
        <p:nvSpPr>
          <p:cNvPr id="3" name="Content Placeholder 2"/>
          <p:cNvSpPr>
            <a:spLocks noGrp="1"/>
          </p:cNvSpPr>
          <p:nvPr>
            <p:ph idx="1"/>
          </p:nvPr>
        </p:nvSpPr>
        <p:spPr>
          <a:xfrm>
            <a:off x="152400" y="990600"/>
            <a:ext cx="8839200" cy="5638800"/>
          </a:xfrm>
        </p:spPr>
        <p:txBody>
          <a:bodyPr>
            <a:normAutofit fontScale="92500" lnSpcReduction="20000"/>
          </a:bodyPr>
          <a:lstStyle/>
          <a:p>
            <a:r>
              <a:rPr lang="en-US" sz="3200" dirty="0" smtClean="0"/>
              <a:t>The mainstay of dandruff treatment is proper, frequent shampooing (daily or at least three times weekly) with medicated shampoos.</a:t>
            </a:r>
          </a:p>
          <a:p>
            <a:r>
              <a:rPr lang="en-US" sz="3200" dirty="0" smtClean="0"/>
              <a:t>Two or three different types of shampoo should be used in rotation to prevent the seborrhea from becoming resistant to a particular shampoo. The shampoo is left on at least 5 to10 minutes</a:t>
            </a:r>
            <a:r>
              <a:rPr lang="en-US" dirty="0" smtClean="0"/>
              <a:t>. </a:t>
            </a:r>
          </a:p>
          <a:p>
            <a:r>
              <a:rPr lang="en-US" dirty="0"/>
              <a:t>As the condition of the scalp improves, the treatment can be less frequent. </a:t>
            </a:r>
            <a:endParaRPr lang="en-US" dirty="0" smtClean="0"/>
          </a:p>
          <a:p>
            <a:r>
              <a:rPr lang="en-US" dirty="0" err="1" smtClean="0"/>
              <a:t>Antiseborrheic</a:t>
            </a:r>
            <a:r>
              <a:rPr lang="en-US" dirty="0" smtClean="0"/>
              <a:t> </a:t>
            </a:r>
            <a:r>
              <a:rPr lang="en-US" dirty="0"/>
              <a:t>shampoos include those containing selenium sulfide suspension, zinc </a:t>
            </a:r>
            <a:r>
              <a:rPr lang="en-US" dirty="0" err="1"/>
              <a:t>pyrithione</a:t>
            </a:r>
            <a:r>
              <a:rPr lang="en-US" dirty="0"/>
              <a:t>, salicylic acid or sulfur compounds, and tar shampoo that contains sulfur or salicylic acid</a:t>
            </a:r>
            <a:r>
              <a:rPr lang="en-US" dirty="0" smtClean="0"/>
              <a: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05800" cy="914400"/>
          </a:xfrm>
        </p:spPr>
        <p:txBody>
          <a:bodyPr>
            <a:normAutofit/>
          </a:bodyPr>
          <a:lstStyle/>
          <a:p>
            <a:r>
              <a:rPr lang="en-US" sz="3600" b="1" dirty="0" err="1" smtClean="0">
                <a:effectLst/>
              </a:rPr>
              <a:t>Cont</a:t>
            </a:r>
            <a:r>
              <a:rPr lang="en-US" sz="3600" b="1" dirty="0" smtClean="0">
                <a:effectLst/>
              </a:rPr>
              <a:t>’…</a:t>
            </a:r>
            <a:endParaRPr lang="en-US" sz="3600" b="1" dirty="0">
              <a:effectLst/>
            </a:endParaRPr>
          </a:p>
        </p:txBody>
      </p:sp>
      <p:sp>
        <p:nvSpPr>
          <p:cNvPr id="3" name="Content Placeholder 2"/>
          <p:cNvSpPr>
            <a:spLocks noGrp="1"/>
          </p:cNvSpPr>
          <p:nvPr>
            <p:ph idx="1"/>
          </p:nvPr>
        </p:nvSpPr>
        <p:spPr>
          <a:xfrm>
            <a:off x="0" y="838200"/>
            <a:ext cx="9144000" cy="6019800"/>
          </a:xfrm>
        </p:spPr>
        <p:txBody>
          <a:bodyPr>
            <a:noAutofit/>
          </a:bodyPr>
          <a:lstStyle/>
          <a:p>
            <a:r>
              <a:rPr lang="en-US" sz="2800" dirty="0" smtClean="0"/>
              <a:t>A person with </a:t>
            </a:r>
            <a:r>
              <a:rPr lang="en-US" sz="2800" dirty="0" err="1" smtClean="0"/>
              <a:t>seborrheic</a:t>
            </a:r>
            <a:r>
              <a:rPr lang="en-US" sz="2800" dirty="0" smtClean="0"/>
              <a:t> dermatitis is advised to avoid external irritants, excessive heat, and perspiration; rubbing and scratching prolong the disorder.</a:t>
            </a:r>
          </a:p>
          <a:p>
            <a:r>
              <a:rPr lang="en-US" sz="2800" dirty="0" smtClean="0"/>
              <a:t> To avoid secondary infection, the patient should air the skin and keep skin folds clean and dry.</a:t>
            </a:r>
          </a:p>
          <a:p>
            <a:r>
              <a:rPr lang="en-US" sz="2800" dirty="0" smtClean="0"/>
              <a:t>The patient is cautioned that </a:t>
            </a:r>
            <a:r>
              <a:rPr lang="en-US" sz="2800" dirty="0" err="1" smtClean="0"/>
              <a:t>seborrheic</a:t>
            </a:r>
            <a:r>
              <a:rPr lang="en-US" sz="2800" dirty="0" smtClean="0"/>
              <a:t> dermatitis is a chronic problem that tends to reappear. The goal is to keep it under control</a:t>
            </a:r>
            <a:r>
              <a:rPr lang="en-US" sz="2800" dirty="0"/>
              <a:t>. </a:t>
            </a:r>
            <a:endParaRPr lang="en-US" sz="2800" dirty="0" smtClean="0"/>
          </a:p>
          <a:p>
            <a:r>
              <a:rPr lang="en-US" sz="2800" dirty="0" smtClean="0"/>
              <a:t>Patients </a:t>
            </a:r>
            <a:r>
              <a:rPr lang="en-US" sz="2800" dirty="0"/>
              <a:t>need to be encouraged to adhere to the treatment program.</a:t>
            </a:r>
          </a:p>
          <a:p>
            <a:r>
              <a:rPr lang="en-US" sz="2800" dirty="0"/>
              <a:t>Those who become discouraged and disheartened by the effect on body image should be treated with sensitivity and an awareness of their need to express their feelings</a:t>
            </a:r>
          </a:p>
          <a:p>
            <a:endParaRPr 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324600" cy="792162"/>
          </a:xfrm>
        </p:spPr>
        <p:txBody>
          <a:bodyPr>
            <a:normAutofit/>
          </a:bodyPr>
          <a:lstStyle/>
          <a:p>
            <a:pPr marL="742950" indent="-742950" algn="ctr">
              <a:buFont typeface="+mj-lt"/>
              <a:buAutoNum type="arabicPeriod" startAt="3"/>
            </a:pPr>
            <a:r>
              <a:rPr lang="en-US" sz="3600" b="1" u="sng" dirty="0" smtClean="0">
                <a:effectLst/>
              </a:rPr>
              <a:t>HERPES ZOSTER</a:t>
            </a:r>
            <a:endParaRPr lang="en-US" sz="3600" dirty="0">
              <a:effectLst/>
            </a:endParaRPr>
          </a:p>
        </p:txBody>
      </p:sp>
      <p:sp>
        <p:nvSpPr>
          <p:cNvPr id="5" name="Rectangle 4"/>
          <p:cNvSpPr/>
          <p:nvPr/>
        </p:nvSpPr>
        <p:spPr>
          <a:xfrm>
            <a:off x="228600" y="1066800"/>
            <a:ext cx="8686800" cy="5509200"/>
          </a:xfrm>
          <a:prstGeom prst="rect">
            <a:avLst/>
          </a:prstGeom>
        </p:spPr>
        <p:txBody>
          <a:bodyPr wrap="square">
            <a:spAutoFit/>
          </a:bodyPr>
          <a:lstStyle/>
          <a:p>
            <a:pPr marL="457200" indent="-457200">
              <a:buFont typeface="Arial" pitchFamily="34" charset="0"/>
              <a:buChar char="•"/>
            </a:pPr>
            <a:r>
              <a:rPr lang="en-US" sz="3200" b="1" i="1" u="sng" dirty="0" smtClean="0"/>
              <a:t>Herpes zoster</a:t>
            </a:r>
            <a:r>
              <a:rPr lang="en-US" sz="3200" i="1" dirty="0" smtClean="0"/>
              <a:t>, </a:t>
            </a:r>
            <a:r>
              <a:rPr lang="en-US" sz="3200" dirty="0" smtClean="0"/>
              <a:t>also called </a:t>
            </a:r>
            <a:r>
              <a:rPr lang="en-US" sz="3200" b="1" i="1" u="sng" dirty="0" smtClean="0"/>
              <a:t>shingles</a:t>
            </a:r>
            <a:r>
              <a:rPr lang="en-US" sz="3200" dirty="0" smtClean="0"/>
              <a:t>, is an infection caused by the </a:t>
            </a:r>
            <a:r>
              <a:rPr lang="en-US" sz="3200" u="sng" dirty="0" err="1" smtClean="0"/>
              <a:t>varicella</a:t>
            </a:r>
            <a:r>
              <a:rPr lang="en-US" sz="3200" u="sng" dirty="0" smtClean="0"/>
              <a:t>-zoster virus</a:t>
            </a:r>
            <a:r>
              <a:rPr lang="en-US" sz="3200" dirty="0" smtClean="0"/>
              <a:t>, a member of a group of DNA viruses (the virus is a member of the herpes-virus group). </a:t>
            </a:r>
          </a:p>
          <a:p>
            <a:pPr marL="457200" indent="-457200">
              <a:buFont typeface="Arial" pitchFamily="34" charset="0"/>
              <a:buChar char="•"/>
            </a:pPr>
            <a:r>
              <a:rPr lang="en-US" sz="3200" dirty="0" smtClean="0"/>
              <a:t>The viruses causing </a:t>
            </a:r>
            <a:r>
              <a:rPr lang="en-US" sz="3200" u="sng" dirty="0" smtClean="0"/>
              <a:t>chickenpox</a:t>
            </a:r>
            <a:r>
              <a:rPr lang="en-US" sz="3200" dirty="0" smtClean="0"/>
              <a:t> and </a:t>
            </a:r>
            <a:r>
              <a:rPr lang="en-US" sz="3200" u="sng" dirty="0" smtClean="0"/>
              <a:t>herpes zoster</a:t>
            </a:r>
            <a:r>
              <a:rPr lang="en-US" sz="3200" dirty="0" smtClean="0"/>
              <a:t> are indistinguishable,  hence the name varicella-zoster virus.</a:t>
            </a:r>
          </a:p>
          <a:p>
            <a:pPr marL="457200" indent="-457200">
              <a:buFont typeface="Arial" pitchFamily="34" charset="0"/>
              <a:buChar char="•"/>
            </a:pPr>
            <a:r>
              <a:rPr lang="en-US" sz="3200" dirty="0" smtClean="0"/>
              <a:t>The disease is characterized by a painful vesicular eruption along the area of distribution of the sensory nerves from one or more posterior ganglia.</a:t>
            </a:r>
            <a:endParaRPr lang="en-US" sz="3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274638"/>
            <a:ext cx="8705088" cy="639762"/>
          </a:xfrm>
        </p:spPr>
        <p:txBody>
          <a:bodyPr>
            <a:normAutofit fontScale="90000"/>
          </a:bodyPr>
          <a:lstStyle/>
          <a:p>
            <a:r>
              <a:rPr lang="en-US" b="1" dirty="0" err="1" smtClean="0">
                <a:effectLst/>
              </a:rPr>
              <a:t>Cont</a:t>
            </a:r>
            <a:r>
              <a:rPr lang="en-US" b="1" dirty="0" smtClean="0">
                <a:effectLst/>
              </a:rPr>
              <a:t>’...</a:t>
            </a:r>
            <a:endParaRPr lang="en-US" b="1" dirty="0">
              <a:effectLst/>
            </a:endParaRPr>
          </a:p>
        </p:txBody>
      </p:sp>
      <p:sp>
        <p:nvSpPr>
          <p:cNvPr id="8" name="Content Placeholder 7"/>
          <p:cNvSpPr>
            <a:spLocks noGrp="1"/>
          </p:cNvSpPr>
          <p:nvPr>
            <p:ph idx="1"/>
          </p:nvPr>
        </p:nvSpPr>
        <p:spPr>
          <a:xfrm>
            <a:off x="228600" y="990600"/>
            <a:ext cx="8763000" cy="5715000"/>
          </a:xfrm>
        </p:spPr>
        <p:txBody>
          <a:bodyPr>
            <a:normAutofit/>
          </a:bodyPr>
          <a:lstStyle/>
          <a:p>
            <a:r>
              <a:rPr lang="en-US" sz="3200" dirty="0" smtClean="0"/>
              <a:t>It is assumed that herpes zoster represents a reactivation of latent </a:t>
            </a:r>
            <a:r>
              <a:rPr lang="en-US" sz="3200" dirty="0" err="1" smtClean="0"/>
              <a:t>varicella</a:t>
            </a:r>
            <a:r>
              <a:rPr lang="en-US" sz="3200" dirty="0" smtClean="0"/>
              <a:t> virus infection and reflects lowered immunity</a:t>
            </a:r>
          </a:p>
          <a:p>
            <a:r>
              <a:rPr lang="en-US" sz="3200" dirty="0" smtClean="0"/>
              <a:t>After a case of chickenpox runs its course, it is thought that the </a:t>
            </a:r>
            <a:r>
              <a:rPr lang="en-US" sz="3200" dirty="0" err="1" smtClean="0"/>
              <a:t>varicella</a:t>
            </a:r>
            <a:r>
              <a:rPr lang="en-US" sz="3200" dirty="0" smtClean="0"/>
              <a:t> zoster viruses responsible for the outbreak </a:t>
            </a:r>
            <a:r>
              <a:rPr lang="en-US" sz="3200" i="1" dirty="0" smtClean="0"/>
              <a:t>lie dormant inside nerve cells near the brain and spinal cord</a:t>
            </a:r>
            <a:r>
              <a:rPr lang="en-US" sz="3200" dirty="0" smtClean="0"/>
              <a:t>. </a:t>
            </a:r>
          </a:p>
          <a:p>
            <a:r>
              <a:rPr lang="en-US" sz="3200" dirty="0" smtClean="0"/>
              <a:t>Later, when these latent viruses are reactivated, they </a:t>
            </a:r>
            <a:r>
              <a:rPr lang="en-US" sz="3200" i="1" dirty="0" smtClean="0"/>
              <a:t>travel by way of the peripheral nerves to the skin,</a:t>
            </a:r>
            <a:r>
              <a:rPr lang="en-US" sz="3200" dirty="0" smtClean="0"/>
              <a:t> where the viruses multiply and create a red rash of small, fluid-filled blisters</a:t>
            </a:r>
            <a:endParaRPr lang="en-US" sz="3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4294967295"/>
          </p:nvPr>
        </p:nvPicPr>
        <p:blipFill>
          <a:blip r:embed="rId2"/>
          <a:srcRect/>
          <a:stretch>
            <a:fillRect/>
          </a:stretch>
        </p:blipFill>
        <p:spPr bwMode="auto">
          <a:xfrm>
            <a:off x="990600" y="152400"/>
            <a:ext cx="7315200" cy="617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13648" cy="838200"/>
          </a:xfrm>
        </p:spPr>
        <p:txBody>
          <a:bodyPr>
            <a:normAutofit/>
          </a:bodyPr>
          <a:lstStyle/>
          <a:p>
            <a:pPr algn="ctr"/>
            <a:r>
              <a:rPr lang="en-US" sz="3600" b="1" u="sng" dirty="0" smtClean="0">
                <a:effectLst/>
              </a:rPr>
              <a:t>Clinical Manifestations</a:t>
            </a:r>
            <a:endParaRPr lang="en-US" sz="3600" b="1" u="sng" dirty="0">
              <a:effectLst/>
            </a:endParaRPr>
          </a:p>
        </p:txBody>
      </p:sp>
      <p:sp>
        <p:nvSpPr>
          <p:cNvPr id="3" name="Content Placeholder 2"/>
          <p:cNvSpPr>
            <a:spLocks noGrp="1"/>
          </p:cNvSpPr>
          <p:nvPr>
            <p:ph idx="1"/>
          </p:nvPr>
        </p:nvSpPr>
        <p:spPr>
          <a:xfrm>
            <a:off x="152400" y="990600"/>
            <a:ext cx="8915400" cy="5715000"/>
          </a:xfrm>
        </p:spPr>
        <p:txBody>
          <a:bodyPr>
            <a:normAutofit/>
          </a:bodyPr>
          <a:lstStyle/>
          <a:p>
            <a:r>
              <a:rPr lang="en-US" sz="2800" dirty="0" smtClean="0"/>
              <a:t>The </a:t>
            </a:r>
            <a:r>
              <a:rPr lang="en-US" sz="2800" i="1" u="sng" dirty="0" smtClean="0"/>
              <a:t>incubation period </a:t>
            </a:r>
            <a:r>
              <a:rPr lang="en-US" sz="2800" dirty="0" smtClean="0"/>
              <a:t>for herpes zoster is 7-21 days</a:t>
            </a:r>
          </a:p>
          <a:p>
            <a:r>
              <a:rPr lang="en-US" sz="2800" dirty="0" smtClean="0"/>
              <a:t>Manifestations occur in three </a:t>
            </a:r>
            <a:r>
              <a:rPr lang="en-US" sz="2800" dirty="0"/>
              <a:t>phases;  </a:t>
            </a:r>
            <a:r>
              <a:rPr lang="en-US" sz="2800" i="1" u="sng" dirty="0"/>
              <a:t>pre-eruptive</a:t>
            </a:r>
            <a:r>
              <a:rPr lang="en-US" sz="2800" dirty="0"/>
              <a:t>, </a:t>
            </a:r>
            <a:r>
              <a:rPr lang="en-US" sz="2800" i="1" u="sng" dirty="0"/>
              <a:t>acute eruptive</a:t>
            </a:r>
            <a:r>
              <a:rPr lang="en-US" sz="2800" i="1" dirty="0"/>
              <a:t> </a:t>
            </a:r>
            <a:r>
              <a:rPr lang="en-US" sz="2800" dirty="0"/>
              <a:t>and </a:t>
            </a:r>
            <a:r>
              <a:rPr lang="en-US" sz="2800" i="1" u="sng" dirty="0"/>
              <a:t>post-herpetic </a:t>
            </a:r>
            <a:r>
              <a:rPr lang="en-US" sz="2800" i="1" u="sng" dirty="0" smtClean="0"/>
              <a:t>neuralgia (PHN)</a:t>
            </a:r>
          </a:p>
          <a:p>
            <a:r>
              <a:rPr lang="en-US" sz="2800" b="1" i="1" u="sng" dirty="0" smtClean="0"/>
              <a:t>Pre-eruptive phase</a:t>
            </a:r>
            <a:r>
              <a:rPr lang="en-US" sz="2800" b="1" i="1" dirty="0" smtClean="0"/>
              <a:t> </a:t>
            </a:r>
            <a:r>
              <a:rPr lang="en-US" sz="2800" dirty="0" smtClean="0"/>
              <a:t>is characterized by;</a:t>
            </a:r>
          </a:p>
          <a:p>
            <a:pPr lvl="1">
              <a:buFont typeface="Wingdings" pitchFamily="2" charset="2"/>
              <a:buChar char="§"/>
            </a:pPr>
            <a:r>
              <a:rPr lang="en-US" sz="2600" dirty="0" smtClean="0"/>
              <a:t>Previously dormant VZV becomes reactivated within dorsal root ganglia of the spinal cord and follow the dermatome that corresponds with the ganglion/ganglia affected.</a:t>
            </a:r>
          </a:p>
          <a:p>
            <a:pPr lvl="1">
              <a:buFont typeface="Wingdings" pitchFamily="2" charset="2"/>
              <a:buChar char="§"/>
            </a:pPr>
            <a:r>
              <a:rPr lang="en-US" sz="2600" dirty="0" smtClean="0"/>
              <a:t>Pain, pruritus and </a:t>
            </a:r>
            <a:r>
              <a:rPr lang="en-US" sz="2600" dirty="0" err="1" smtClean="0"/>
              <a:t>paresthesia</a:t>
            </a:r>
            <a:r>
              <a:rPr lang="en-US" sz="2600" dirty="0" smtClean="0"/>
              <a:t> over the sensory region following that dermatome.</a:t>
            </a:r>
          </a:p>
          <a:p>
            <a:pPr lvl="1">
              <a:buFont typeface="Wingdings" pitchFamily="2" charset="2"/>
              <a:buChar char="§"/>
            </a:pPr>
            <a:r>
              <a:rPr lang="en-US" sz="2600" dirty="0" smtClean="0"/>
              <a:t>This phase lasts 1-10 days, with 48 hours being typical.</a:t>
            </a:r>
          </a:p>
          <a:p>
            <a:pPr marL="402336" lvl="1" indent="0">
              <a:buNone/>
            </a:pPr>
            <a:r>
              <a:rPr lang="en-US" sz="2600" b="1" dirty="0" smtClean="0"/>
              <a:t>NB:</a:t>
            </a:r>
            <a:r>
              <a:rPr lang="en-US" sz="2600" dirty="0" smtClean="0"/>
              <a:t> a dermatome is an area supplied by a nerve</a:t>
            </a:r>
            <a:endParaRPr lang="en-US" sz="2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05088" cy="6096000"/>
          </a:xfrm>
        </p:spPr>
        <p:txBody>
          <a:bodyPr>
            <a:normAutofit fontScale="92500" lnSpcReduction="10000"/>
          </a:bodyPr>
          <a:lstStyle/>
          <a:p>
            <a:r>
              <a:rPr lang="en-US" sz="2800" b="1" i="1" u="sng" dirty="0" smtClean="0"/>
              <a:t>Acute eruptive phase </a:t>
            </a:r>
            <a:r>
              <a:rPr lang="en-US" sz="2800" dirty="0" smtClean="0"/>
              <a:t>characterized by;</a:t>
            </a:r>
          </a:p>
          <a:p>
            <a:pPr lvl="1">
              <a:buFont typeface="Wingdings" pitchFamily="2" charset="2"/>
              <a:buChar char="§"/>
            </a:pPr>
            <a:r>
              <a:rPr lang="en-US" sz="2600" dirty="0" smtClean="0"/>
              <a:t>Appearance of </a:t>
            </a:r>
            <a:r>
              <a:rPr lang="en-US" sz="2600" i="1" dirty="0" smtClean="0"/>
              <a:t>unilateral patchy erythematous vesicular swellings areas</a:t>
            </a:r>
            <a:r>
              <a:rPr lang="en-US" sz="2600" dirty="0" smtClean="0"/>
              <a:t> (eruptions) in the </a:t>
            </a:r>
            <a:r>
              <a:rPr lang="en-US" sz="2600" dirty="0" err="1" smtClean="0"/>
              <a:t>dermatomal</a:t>
            </a:r>
            <a:r>
              <a:rPr lang="en-US" sz="2600" dirty="0" smtClean="0"/>
              <a:t> area affected</a:t>
            </a:r>
          </a:p>
          <a:p>
            <a:pPr lvl="1">
              <a:buFont typeface="Wingdings" pitchFamily="2" charset="2"/>
              <a:buChar char="§"/>
            </a:pPr>
            <a:r>
              <a:rPr lang="en-US" sz="2600" dirty="0" smtClean="0"/>
              <a:t>Development of initially clear vesicles that become purulent (cloudy) and eventually rapture and form crusts</a:t>
            </a:r>
          </a:p>
          <a:p>
            <a:pPr lvl="1">
              <a:buFont typeface="Wingdings" pitchFamily="2" charset="2"/>
              <a:buChar char="§"/>
            </a:pPr>
            <a:r>
              <a:rPr lang="en-US" sz="2600" dirty="0"/>
              <a:t>The inflammation is usually unilateral, involving the thoracic, cervical, or cranial nerves in a band-like configuration. </a:t>
            </a:r>
          </a:p>
          <a:p>
            <a:pPr lvl="1">
              <a:buFont typeface="Wingdings" pitchFamily="2" charset="2"/>
              <a:buChar char="§"/>
            </a:pPr>
            <a:r>
              <a:rPr lang="en-US" sz="2600" dirty="0"/>
              <a:t>The blisters are usually confined to a narrow region of the face or trunk</a:t>
            </a:r>
          </a:p>
          <a:p>
            <a:pPr lvl="1">
              <a:buFont typeface="Wingdings" pitchFamily="2" charset="2"/>
              <a:buChar char="§"/>
            </a:pPr>
            <a:r>
              <a:rPr lang="en-US" sz="2600" dirty="0" smtClean="0"/>
              <a:t>Pain that is severe and unrelenting (burning</a:t>
            </a:r>
            <a:r>
              <a:rPr lang="en-US" sz="2600" dirty="0"/>
              <a:t>, </a:t>
            </a:r>
            <a:r>
              <a:rPr lang="en-US" sz="2600" dirty="0" smtClean="0"/>
              <a:t>lancinating i.e</a:t>
            </a:r>
            <a:r>
              <a:rPr lang="en-US" sz="2600" dirty="0"/>
              <a:t>. tearing or sharply cutting), stabbing, or </a:t>
            </a:r>
            <a:r>
              <a:rPr lang="en-US" sz="2600" dirty="0" smtClean="0"/>
              <a:t>aching.</a:t>
            </a:r>
          </a:p>
          <a:p>
            <a:pPr lvl="1">
              <a:buFont typeface="Wingdings" pitchFamily="2" charset="2"/>
              <a:buChar char="§"/>
            </a:pPr>
            <a:r>
              <a:rPr lang="en-US" sz="2600" dirty="0"/>
              <a:t>Some patients have no pain, but </a:t>
            </a:r>
            <a:r>
              <a:rPr lang="en-US" sz="2600" i="1" u="sng" dirty="0"/>
              <a:t>itching</a:t>
            </a:r>
            <a:r>
              <a:rPr lang="en-US" sz="2600" dirty="0"/>
              <a:t> and </a:t>
            </a:r>
            <a:r>
              <a:rPr lang="en-US" sz="2600" i="1" u="sng" dirty="0"/>
              <a:t>tenderness</a:t>
            </a:r>
            <a:r>
              <a:rPr lang="en-US" sz="2600" dirty="0"/>
              <a:t> may occur over the area.</a:t>
            </a:r>
          </a:p>
          <a:p>
            <a:pPr lvl="1">
              <a:buFont typeface="Wingdings" pitchFamily="2" charset="2"/>
              <a:buChar char="§"/>
            </a:pPr>
            <a:r>
              <a:rPr lang="en-US" sz="2600" dirty="0"/>
              <a:t>Sometimes, </a:t>
            </a:r>
            <a:r>
              <a:rPr lang="en-US" sz="2600" i="1" u="sng" dirty="0"/>
              <a:t>malaise</a:t>
            </a:r>
            <a:r>
              <a:rPr lang="en-US" sz="2600" dirty="0"/>
              <a:t> and </a:t>
            </a:r>
            <a:r>
              <a:rPr lang="en-US" sz="2600" i="1" u="sng" dirty="0"/>
              <a:t>gastrointestinal disturbances</a:t>
            </a:r>
            <a:r>
              <a:rPr lang="en-US" sz="2600" dirty="0"/>
              <a:t> precede the </a:t>
            </a:r>
            <a:r>
              <a:rPr lang="en-US" sz="2600" dirty="0" smtClean="0"/>
              <a:t>eruption</a:t>
            </a:r>
          </a:p>
          <a:p>
            <a:pPr lvl="1">
              <a:buFont typeface="Wingdings" pitchFamily="2" charset="2"/>
              <a:buChar char="§"/>
            </a:pPr>
            <a:r>
              <a:rPr lang="en-US" sz="2600" dirty="0" smtClean="0"/>
              <a:t>Lasts 10-15 days</a:t>
            </a:r>
            <a:endParaRPr lang="en-US" sz="2800" dirty="0"/>
          </a:p>
          <a:p>
            <a:endParaRPr lang="en-US" sz="2800" dirty="0"/>
          </a:p>
        </p:txBody>
      </p:sp>
    </p:spTree>
    <p:extLst>
      <p:ext uri="{BB962C8B-B14F-4D97-AF65-F5344CB8AC3E}">
        <p14:creationId xmlns:p14="http://schemas.microsoft.com/office/powerpoint/2010/main" val="11755469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81288" cy="5867400"/>
          </a:xfrm>
        </p:spPr>
        <p:txBody>
          <a:bodyPr>
            <a:normAutofit/>
          </a:bodyPr>
          <a:lstStyle/>
          <a:p>
            <a:r>
              <a:rPr lang="en-US" sz="2800" b="1" i="1" u="sng" dirty="0" smtClean="0"/>
              <a:t>Post-herpetic neuralgia</a:t>
            </a:r>
            <a:r>
              <a:rPr lang="en-US" sz="2800" b="1" i="1" dirty="0" smtClean="0"/>
              <a:t> </a:t>
            </a:r>
            <a:r>
              <a:rPr lang="en-US" sz="2800" dirty="0" smtClean="0"/>
              <a:t>is variable in terms of duration and manifestations.</a:t>
            </a:r>
          </a:p>
          <a:p>
            <a:r>
              <a:rPr lang="en-US" sz="2800" dirty="0" smtClean="0"/>
              <a:t>It is characterized by;</a:t>
            </a:r>
          </a:p>
          <a:p>
            <a:pPr lvl="1">
              <a:buFont typeface="Wingdings" pitchFamily="2" charset="2"/>
              <a:buChar char="§"/>
            </a:pPr>
            <a:r>
              <a:rPr lang="en-US" sz="2600" dirty="0" smtClean="0"/>
              <a:t>Pain which is localized to the dermatological area affected and may be severe for 30 or more days after lesions have healed.</a:t>
            </a:r>
          </a:p>
          <a:p>
            <a:r>
              <a:rPr lang="en-US" sz="2800" b="1" dirty="0" smtClean="0"/>
              <a:t>NB: </a:t>
            </a:r>
            <a:r>
              <a:rPr lang="en-US" sz="2800" dirty="0" smtClean="0"/>
              <a:t>Herpes Zoster </a:t>
            </a:r>
            <a:r>
              <a:rPr lang="en-US" sz="2800" dirty="0" err="1" smtClean="0"/>
              <a:t>Opthalmicus</a:t>
            </a:r>
            <a:r>
              <a:rPr lang="en-US" sz="2800" dirty="0" smtClean="0"/>
              <a:t> (HZO) is a rare sub-type of herpes zoster that causes severe ocular pain and complications such as blindness.</a:t>
            </a:r>
            <a:endParaRPr lang="en-US" sz="2800" dirty="0"/>
          </a:p>
        </p:txBody>
      </p:sp>
    </p:spTree>
    <p:extLst>
      <p:ext uri="{BB962C8B-B14F-4D97-AF65-F5344CB8AC3E}">
        <p14:creationId xmlns:p14="http://schemas.microsoft.com/office/powerpoint/2010/main" val="4257081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81288" cy="6400800"/>
          </a:xfrm>
        </p:spPr>
        <p:txBody>
          <a:bodyPr>
            <a:normAutofit/>
          </a:bodyPr>
          <a:lstStyle/>
          <a:p>
            <a:r>
              <a:rPr lang="en-US" dirty="0"/>
              <a:t> A</a:t>
            </a:r>
            <a:r>
              <a:rPr lang="en-US" b="1" dirty="0"/>
              <a:t> </a:t>
            </a:r>
            <a:r>
              <a:rPr lang="en-US" b="1" u="sng" dirty="0"/>
              <a:t>lesion</a:t>
            </a:r>
            <a:r>
              <a:rPr lang="en-US" b="1" dirty="0"/>
              <a:t> </a:t>
            </a:r>
            <a:r>
              <a:rPr lang="en-US" dirty="0"/>
              <a:t>is any single area of altered skin </a:t>
            </a:r>
            <a:r>
              <a:rPr lang="en-US" dirty="0" smtClean="0"/>
              <a:t>which may </a:t>
            </a:r>
            <a:r>
              <a:rPr lang="en-US" dirty="0"/>
              <a:t>be solitary or </a:t>
            </a:r>
            <a:r>
              <a:rPr lang="en-US" dirty="0" smtClean="0"/>
              <a:t>multiple. </a:t>
            </a:r>
          </a:p>
          <a:p>
            <a:r>
              <a:rPr lang="en-US" dirty="0" smtClean="0"/>
              <a:t>A</a:t>
            </a:r>
            <a:r>
              <a:rPr lang="en-US" b="1" dirty="0" smtClean="0"/>
              <a:t> </a:t>
            </a:r>
            <a:r>
              <a:rPr lang="en-US" b="1" u="sng" dirty="0"/>
              <a:t>rash</a:t>
            </a:r>
            <a:r>
              <a:rPr lang="en-US" b="1" dirty="0"/>
              <a:t> </a:t>
            </a:r>
            <a:r>
              <a:rPr lang="en-US" dirty="0"/>
              <a:t>is a widespread eruption of lesions (greater than 20 lesions).</a:t>
            </a:r>
          </a:p>
          <a:p>
            <a:r>
              <a:rPr lang="en-US" b="1" dirty="0" smtClean="0"/>
              <a:t>NB:</a:t>
            </a:r>
            <a:r>
              <a:rPr lang="en-US" dirty="0" smtClean="0"/>
              <a:t> Skin lesions can be primary or secondary.</a:t>
            </a:r>
          </a:p>
          <a:p>
            <a:pPr lvl="1">
              <a:buFont typeface="Wingdings" pitchFamily="2" charset="2"/>
              <a:buChar char="§"/>
            </a:pPr>
            <a:r>
              <a:rPr lang="en-US" i="1" u="sng" dirty="0"/>
              <a:t>P</a:t>
            </a:r>
            <a:r>
              <a:rPr lang="en-US" i="1" u="sng" dirty="0" smtClean="0"/>
              <a:t>rimary  </a:t>
            </a:r>
            <a:r>
              <a:rPr lang="en-US" i="1" u="sng" dirty="0"/>
              <a:t>lesions</a:t>
            </a:r>
            <a:r>
              <a:rPr lang="en-US" i="1" dirty="0"/>
              <a:t>  </a:t>
            </a:r>
            <a:r>
              <a:rPr lang="en-US" dirty="0"/>
              <a:t>are  those,  which  are  not  affected  by </a:t>
            </a:r>
            <a:r>
              <a:rPr lang="en-US" dirty="0" smtClean="0"/>
              <a:t>trauma</a:t>
            </a:r>
            <a:r>
              <a:rPr lang="en-US" dirty="0"/>
              <a:t>,  manipulations  such  as  scratching,  scrubbing,  etc.,  or </a:t>
            </a:r>
            <a:r>
              <a:rPr lang="en-US" dirty="0" smtClean="0"/>
              <a:t>regression </a:t>
            </a:r>
            <a:r>
              <a:rPr lang="en-US" dirty="0"/>
              <a:t>over time. They arise on normal </a:t>
            </a:r>
            <a:r>
              <a:rPr lang="en-US" dirty="0" smtClean="0"/>
              <a:t>skin. Examples </a:t>
            </a:r>
            <a:r>
              <a:rPr lang="en-US" dirty="0"/>
              <a:t>of primary skin lesions include; </a:t>
            </a:r>
            <a:r>
              <a:rPr lang="en-US" i="1" u="sng" dirty="0" smtClean="0"/>
              <a:t>Macule</a:t>
            </a:r>
            <a:r>
              <a:rPr lang="en-US" i="1" dirty="0" smtClean="0"/>
              <a:t>, </a:t>
            </a:r>
            <a:r>
              <a:rPr lang="en-US" i="1" u="sng" dirty="0"/>
              <a:t>Papule</a:t>
            </a:r>
            <a:r>
              <a:rPr lang="en-US" i="1" dirty="0"/>
              <a:t>, </a:t>
            </a:r>
            <a:r>
              <a:rPr lang="en-US" i="1" u="sng" dirty="0"/>
              <a:t>Nodule</a:t>
            </a:r>
            <a:r>
              <a:rPr lang="en-US" i="1" dirty="0"/>
              <a:t>, </a:t>
            </a:r>
            <a:r>
              <a:rPr lang="en-US" i="1" u="sng" dirty="0" smtClean="0"/>
              <a:t>Pustule</a:t>
            </a:r>
            <a:r>
              <a:rPr lang="en-US" i="1" dirty="0" smtClean="0"/>
              <a:t>, </a:t>
            </a:r>
            <a:r>
              <a:rPr lang="en-US" i="1" u="sng" dirty="0"/>
              <a:t>Vesicle</a:t>
            </a:r>
            <a:r>
              <a:rPr lang="en-US" i="1" dirty="0"/>
              <a:t>,  </a:t>
            </a:r>
            <a:r>
              <a:rPr lang="en-US" i="1" u="sng" dirty="0"/>
              <a:t>Wheal</a:t>
            </a:r>
            <a:r>
              <a:rPr lang="en-US" i="1" dirty="0"/>
              <a:t>, </a:t>
            </a:r>
            <a:r>
              <a:rPr lang="en-US" i="1" u="sng" dirty="0"/>
              <a:t>Cyst</a:t>
            </a:r>
            <a:r>
              <a:rPr lang="en-US" dirty="0"/>
              <a:t>. </a:t>
            </a:r>
            <a:endParaRPr lang="en-US" dirty="0" smtClean="0"/>
          </a:p>
          <a:p>
            <a:pPr lvl="1">
              <a:buFont typeface="Wingdings" pitchFamily="2" charset="2"/>
              <a:buChar char="§"/>
            </a:pPr>
            <a:r>
              <a:rPr lang="en-US" i="1" u="sng" dirty="0" smtClean="0"/>
              <a:t>Secondary lesions</a:t>
            </a:r>
            <a:r>
              <a:rPr lang="en-US" i="1" dirty="0" smtClean="0"/>
              <a:t> </a:t>
            </a:r>
            <a:r>
              <a:rPr lang="en-US" dirty="0" smtClean="0"/>
              <a:t>are those that are superimposed on an existing skin lesion. Examples include: </a:t>
            </a:r>
            <a:r>
              <a:rPr lang="en-US" i="1" u="sng" dirty="0" smtClean="0"/>
              <a:t>scales</a:t>
            </a:r>
            <a:r>
              <a:rPr lang="en-US" i="1" dirty="0" smtClean="0"/>
              <a:t>, </a:t>
            </a:r>
            <a:r>
              <a:rPr lang="en-US" i="1" u="sng" dirty="0" smtClean="0"/>
              <a:t>crusts</a:t>
            </a:r>
            <a:r>
              <a:rPr lang="en-US" i="1" dirty="0" smtClean="0"/>
              <a:t>, </a:t>
            </a:r>
            <a:r>
              <a:rPr lang="en-US" i="1" u="sng" dirty="0" smtClean="0"/>
              <a:t>fissures</a:t>
            </a:r>
            <a:r>
              <a:rPr lang="en-US" i="1" dirty="0" smtClean="0"/>
              <a:t>, </a:t>
            </a:r>
            <a:r>
              <a:rPr lang="en-US" i="1" u="sng" dirty="0" smtClean="0"/>
              <a:t>excoriations</a:t>
            </a:r>
            <a:r>
              <a:rPr lang="en-US" i="1" dirty="0" smtClean="0"/>
              <a:t>, </a:t>
            </a:r>
            <a:r>
              <a:rPr lang="en-US" i="1" u="sng" dirty="0" smtClean="0"/>
              <a:t>skin ulcers</a:t>
            </a:r>
            <a:r>
              <a:rPr lang="en-US" i="1" dirty="0" smtClean="0"/>
              <a:t>, </a:t>
            </a:r>
            <a:r>
              <a:rPr lang="en-US" i="1" u="sng" dirty="0" smtClean="0"/>
              <a:t>scars</a:t>
            </a:r>
            <a:r>
              <a:rPr lang="en-US" i="1" dirty="0" smtClean="0"/>
              <a:t>, </a:t>
            </a:r>
            <a:r>
              <a:rPr lang="en-US" i="1" u="sng" dirty="0" smtClean="0"/>
              <a:t>atrophy</a:t>
            </a:r>
            <a:r>
              <a:rPr lang="en-US" dirty="0" smtClean="0"/>
              <a:t> and </a:t>
            </a:r>
            <a:r>
              <a:rPr lang="en-US" i="1" u="sng" dirty="0" smtClean="0"/>
              <a:t>sclerosis</a:t>
            </a:r>
            <a:endParaRPr lang="en-US" i="1" u="sng" dirty="0"/>
          </a:p>
        </p:txBody>
      </p:sp>
    </p:spTree>
    <p:extLst>
      <p:ext uri="{BB962C8B-B14F-4D97-AF65-F5344CB8AC3E}">
        <p14:creationId xmlns:p14="http://schemas.microsoft.com/office/powerpoint/2010/main" val="14409788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537448" cy="914400"/>
          </a:xfrm>
        </p:spPr>
        <p:txBody>
          <a:bodyPr>
            <a:normAutofit/>
          </a:bodyPr>
          <a:lstStyle/>
          <a:p>
            <a:r>
              <a:rPr lang="en-US" sz="3600" b="1" u="sng" dirty="0" smtClean="0">
                <a:effectLst/>
              </a:rPr>
              <a:t>Management</a:t>
            </a:r>
            <a:endParaRPr lang="en-US" sz="3600" u="sng" dirty="0">
              <a:effectLst/>
            </a:endParaRPr>
          </a:p>
        </p:txBody>
      </p:sp>
      <p:sp>
        <p:nvSpPr>
          <p:cNvPr id="3" name="Content Placeholder 2"/>
          <p:cNvSpPr>
            <a:spLocks noGrp="1"/>
          </p:cNvSpPr>
          <p:nvPr>
            <p:ph idx="1"/>
          </p:nvPr>
        </p:nvSpPr>
        <p:spPr>
          <a:xfrm>
            <a:off x="152400" y="1219200"/>
            <a:ext cx="8839200" cy="5486400"/>
          </a:xfrm>
        </p:spPr>
        <p:txBody>
          <a:bodyPr>
            <a:normAutofit/>
          </a:bodyPr>
          <a:lstStyle/>
          <a:p>
            <a:pPr>
              <a:buFont typeface="Wingdings" pitchFamily="2" charset="2"/>
              <a:buChar char="§"/>
            </a:pPr>
            <a:r>
              <a:rPr lang="en-US" sz="3200" dirty="0" smtClean="0"/>
              <a:t>The goals of herpes zoster management are to </a:t>
            </a:r>
            <a:r>
              <a:rPr lang="en-US" sz="3200" i="1" u="sng" dirty="0" smtClean="0"/>
              <a:t>relieve the pain</a:t>
            </a:r>
            <a:r>
              <a:rPr lang="en-US" sz="3200" dirty="0" smtClean="0"/>
              <a:t> and to </a:t>
            </a:r>
            <a:r>
              <a:rPr lang="en-US" sz="3200" i="1" u="sng" dirty="0" smtClean="0"/>
              <a:t>reduce or avoid complications</a:t>
            </a:r>
            <a:r>
              <a:rPr lang="en-US" sz="3200" dirty="0" smtClean="0"/>
              <a:t>, which include;</a:t>
            </a:r>
          </a:p>
          <a:p>
            <a:pPr lvl="3">
              <a:buFont typeface="Wingdings" pitchFamily="2" charset="2"/>
              <a:buChar char="§"/>
            </a:pPr>
            <a:r>
              <a:rPr lang="en-US" sz="3000" b="1" dirty="0"/>
              <a:t>I</a:t>
            </a:r>
            <a:r>
              <a:rPr lang="en-US" sz="3000" b="1" dirty="0" smtClean="0"/>
              <a:t>nfection, </a:t>
            </a:r>
          </a:p>
          <a:p>
            <a:pPr lvl="3">
              <a:buFont typeface="Wingdings" pitchFamily="2" charset="2"/>
              <a:buChar char="§"/>
            </a:pPr>
            <a:r>
              <a:rPr lang="en-US" sz="3000" b="1" dirty="0"/>
              <a:t>S</a:t>
            </a:r>
            <a:r>
              <a:rPr lang="en-US" sz="3000" b="1" dirty="0" smtClean="0"/>
              <a:t>carring, </a:t>
            </a:r>
          </a:p>
          <a:p>
            <a:pPr lvl="3">
              <a:buFont typeface="Wingdings" pitchFamily="2" charset="2"/>
              <a:buChar char="§"/>
            </a:pPr>
            <a:r>
              <a:rPr lang="en-US" sz="3000" b="1" dirty="0"/>
              <a:t>P</a:t>
            </a:r>
            <a:r>
              <a:rPr lang="en-US" sz="3000" b="1" dirty="0" smtClean="0"/>
              <a:t>ost-herpetic neuralgia</a:t>
            </a:r>
            <a:r>
              <a:rPr lang="en-US" sz="3000" dirty="0" smtClean="0"/>
              <a:t> and </a:t>
            </a:r>
          </a:p>
          <a:p>
            <a:pPr lvl="3">
              <a:buFont typeface="Wingdings" pitchFamily="2" charset="2"/>
              <a:buChar char="§"/>
            </a:pPr>
            <a:r>
              <a:rPr lang="en-US" sz="3000" b="1" dirty="0"/>
              <a:t>E</a:t>
            </a:r>
            <a:r>
              <a:rPr lang="en-US" sz="3000" b="1" dirty="0" smtClean="0"/>
              <a:t>ye complications. </a:t>
            </a:r>
          </a:p>
          <a:p>
            <a:pPr>
              <a:buFont typeface="Wingdings" pitchFamily="2" charset="2"/>
              <a:buChar char="§"/>
            </a:pPr>
            <a:r>
              <a:rPr lang="en-US" sz="3200" dirty="0" smtClean="0"/>
              <a:t>Pain is controlled with </a:t>
            </a:r>
            <a:r>
              <a:rPr lang="en-US" sz="3200" u="sng" dirty="0" smtClean="0"/>
              <a:t>analgesics</a:t>
            </a:r>
            <a:r>
              <a:rPr lang="en-US" sz="3200" dirty="0" smtClean="0"/>
              <a:t>, because adequate pain control during the acute phase helps prevent persistent pain patterns.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05088" cy="457200"/>
          </a:xfrm>
        </p:spPr>
        <p:txBody>
          <a:bodyPr>
            <a:normAutofit fontScale="90000"/>
          </a:bodyPr>
          <a:lstStyle/>
          <a:p>
            <a:r>
              <a:rPr lang="en-US" b="1" u="sng" dirty="0" err="1" smtClean="0">
                <a:effectLst/>
              </a:rPr>
              <a:t>Cont</a:t>
            </a:r>
            <a:r>
              <a:rPr lang="en-US" b="1" dirty="0" smtClean="0">
                <a:effectLst/>
              </a:rPr>
              <a:t>’...</a:t>
            </a:r>
            <a:endParaRPr lang="en-US" b="1" dirty="0">
              <a:effectLst/>
            </a:endParaRPr>
          </a:p>
        </p:txBody>
      </p:sp>
      <p:sp>
        <p:nvSpPr>
          <p:cNvPr id="3" name="Content Placeholder 2"/>
          <p:cNvSpPr>
            <a:spLocks noGrp="1"/>
          </p:cNvSpPr>
          <p:nvPr>
            <p:ph idx="1"/>
          </p:nvPr>
        </p:nvSpPr>
        <p:spPr>
          <a:xfrm>
            <a:off x="152400" y="762000"/>
            <a:ext cx="8991600" cy="6019800"/>
          </a:xfrm>
        </p:spPr>
        <p:txBody>
          <a:bodyPr>
            <a:noAutofit/>
          </a:bodyPr>
          <a:lstStyle/>
          <a:p>
            <a:pPr>
              <a:buFont typeface="Wingdings" pitchFamily="2" charset="2"/>
              <a:buChar char="§"/>
            </a:pPr>
            <a:r>
              <a:rPr lang="en-US" sz="2800" i="1" u="sng" dirty="0" smtClean="0"/>
              <a:t>Systemic corticosteroids</a:t>
            </a:r>
            <a:r>
              <a:rPr lang="en-US" sz="2800" dirty="0" smtClean="0"/>
              <a:t> reduce incidence and duration of PHN</a:t>
            </a:r>
          </a:p>
          <a:p>
            <a:pPr>
              <a:buFont typeface="Wingdings" pitchFamily="2" charset="2"/>
              <a:buChar char="§"/>
            </a:pPr>
            <a:r>
              <a:rPr lang="en-US" sz="2800" dirty="0" smtClean="0"/>
              <a:t>There is evidence that infection is arrested if </a:t>
            </a:r>
            <a:r>
              <a:rPr lang="en-US" sz="2800" i="1" u="sng" dirty="0" smtClean="0"/>
              <a:t>oral antiviral agents</a:t>
            </a:r>
            <a:r>
              <a:rPr lang="en-US" sz="2800" dirty="0" smtClean="0"/>
              <a:t> such as acyclovir (</a:t>
            </a:r>
            <a:r>
              <a:rPr lang="en-US" sz="2800" dirty="0" err="1" smtClean="0"/>
              <a:t>Zovirax</a:t>
            </a:r>
            <a:r>
              <a:rPr lang="en-US" sz="2800" dirty="0" smtClean="0"/>
              <a:t>), </a:t>
            </a:r>
            <a:r>
              <a:rPr lang="en-US" sz="2800" dirty="0" err="1" smtClean="0"/>
              <a:t>valacyclovir</a:t>
            </a:r>
            <a:r>
              <a:rPr lang="en-US" sz="2800" dirty="0" smtClean="0"/>
              <a:t> (Valtrex), or </a:t>
            </a:r>
            <a:r>
              <a:rPr lang="en-US" sz="2800" dirty="0" err="1" smtClean="0"/>
              <a:t>famciclovir</a:t>
            </a:r>
            <a:r>
              <a:rPr lang="en-US" sz="2800" dirty="0" smtClean="0"/>
              <a:t> (</a:t>
            </a:r>
            <a:r>
              <a:rPr lang="en-US" sz="2800" dirty="0" err="1" smtClean="0"/>
              <a:t>Famvir</a:t>
            </a:r>
            <a:r>
              <a:rPr lang="en-US" sz="2800" dirty="0" smtClean="0"/>
              <a:t>) are administered within 24 hours of the initial eruption. </a:t>
            </a:r>
          </a:p>
          <a:p>
            <a:pPr>
              <a:buFont typeface="Wingdings" pitchFamily="2" charset="2"/>
              <a:buChar char="§"/>
            </a:pPr>
            <a:r>
              <a:rPr lang="en-US" sz="2800" i="1" u="sng" dirty="0" smtClean="0"/>
              <a:t>Intravenous acyclovir</a:t>
            </a:r>
            <a:r>
              <a:rPr lang="en-US" sz="2800" dirty="0" smtClean="0"/>
              <a:t>, if started early, is effective and significantly reducing the pain and halting the progression of the disease.</a:t>
            </a:r>
          </a:p>
          <a:p>
            <a:r>
              <a:rPr lang="en-US" sz="2800" i="1" u="sng" dirty="0"/>
              <a:t>Topical agents</a:t>
            </a:r>
            <a:r>
              <a:rPr lang="en-US" sz="2800" i="1" dirty="0"/>
              <a:t> </a:t>
            </a:r>
            <a:r>
              <a:rPr lang="en-US" sz="2800" dirty="0"/>
              <a:t>containing calamine or </a:t>
            </a:r>
            <a:r>
              <a:rPr lang="en-US" sz="2800" dirty="0" err="1"/>
              <a:t>lidocaine</a:t>
            </a:r>
            <a:r>
              <a:rPr lang="en-US" sz="2800" dirty="0"/>
              <a:t> are helpful, but not in steroid preparations</a:t>
            </a:r>
          </a:p>
          <a:p>
            <a:r>
              <a:rPr lang="en-US" sz="2800" u="sng" dirty="0"/>
              <a:t>Antihistamine</a:t>
            </a:r>
            <a:r>
              <a:rPr lang="en-US" sz="2800" dirty="0"/>
              <a:t> to control itching</a:t>
            </a:r>
          </a:p>
          <a:p>
            <a:r>
              <a:rPr lang="en-US" sz="2800" u="sng" dirty="0"/>
              <a:t>Antibiotics</a:t>
            </a:r>
            <a:r>
              <a:rPr lang="en-US" sz="2800" dirty="0"/>
              <a:t> for secondary bacterial </a:t>
            </a:r>
            <a:r>
              <a:rPr lang="en-US" sz="2800" dirty="0" smtClean="0"/>
              <a:t>infections</a:t>
            </a: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868362"/>
          </a:xfrm>
        </p:spPr>
        <p:txBody>
          <a:bodyPr/>
          <a:lstStyle/>
          <a:p>
            <a:r>
              <a:rPr lang="en-US" b="1" u="sng" dirty="0" err="1" smtClean="0">
                <a:effectLst/>
              </a:rPr>
              <a:t>Cont</a:t>
            </a:r>
            <a:r>
              <a:rPr lang="en-US" b="1" u="sng" dirty="0" smtClean="0">
                <a:effectLst/>
              </a:rPr>
              <a:t>’...</a:t>
            </a:r>
            <a:endParaRPr lang="en-US" b="1" u="sng" dirty="0">
              <a:effectLst/>
            </a:endParaRPr>
          </a:p>
        </p:txBody>
      </p:sp>
      <p:sp>
        <p:nvSpPr>
          <p:cNvPr id="3" name="Content Placeholder 2"/>
          <p:cNvSpPr>
            <a:spLocks noGrp="1"/>
          </p:cNvSpPr>
          <p:nvPr>
            <p:ph idx="1"/>
          </p:nvPr>
        </p:nvSpPr>
        <p:spPr>
          <a:xfrm>
            <a:off x="152400" y="1143000"/>
            <a:ext cx="8839200" cy="5562600"/>
          </a:xfrm>
        </p:spPr>
        <p:txBody>
          <a:bodyPr>
            <a:normAutofit/>
          </a:bodyPr>
          <a:lstStyle/>
          <a:p>
            <a:r>
              <a:rPr lang="en-US" sz="3000" dirty="0" smtClean="0"/>
              <a:t>In addition to medications, </a:t>
            </a:r>
            <a:r>
              <a:rPr lang="en-US" sz="3000" i="1" u="sng" dirty="0" smtClean="0"/>
              <a:t>cold compresses</a:t>
            </a:r>
            <a:r>
              <a:rPr lang="en-US" sz="3000" i="1" dirty="0" smtClean="0"/>
              <a:t> </a:t>
            </a:r>
            <a:r>
              <a:rPr lang="en-US" sz="3000" dirty="0" smtClean="0"/>
              <a:t>may help to relieve pain and itching </a:t>
            </a:r>
          </a:p>
          <a:p>
            <a:r>
              <a:rPr lang="en-US" sz="3000" dirty="0" smtClean="0"/>
              <a:t>The patient is taught how to apply wet dressings or medication to the lesions and to follow </a:t>
            </a:r>
            <a:r>
              <a:rPr lang="en-US" sz="3000" i="1" u="sng" dirty="0" smtClean="0"/>
              <a:t>proper hand hygiene</a:t>
            </a:r>
            <a:r>
              <a:rPr lang="en-US" sz="3000" dirty="0" smtClean="0"/>
              <a:t> techniques to avoid spreading the virus</a:t>
            </a:r>
          </a:p>
          <a:p>
            <a:r>
              <a:rPr lang="en-US" sz="3000" dirty="0"/>
              <a:t>The disease can be </a:t>
            </a:r>
            <a:r>
              <a:rPr lang="en-US" sz="3000" b="1" dirty="0"/>
              <a:t>prevented</a:t>
            </a:r>
            <a:r>
              <a:rPr lang="en-US" sz="3000" dirty="0"/>
              <a:t> by </a:t>
            </a:r>
            <a:r>
              <a:rPr lang="en-US" sz="3000" i="1" u="sng" dirty="0"/>
              <a:t>avoidance of person with herpes zoster</a:t>
            </a:r>
            <a:r>
              <a:rPr lang="en-US" sz="3000" dirty="0"/>
              <a:t>, during contagious </a:t>
            </a:r>
            <a:r>
              <a:rPr lang="en-US" sz="3000" dirty="0" smtClean="0"/>
              <a:t>phase.  The </a:t>
            </a:r>
            <a:r>
              <a:rPr lang="en-US" sz="3000" dirty="0"/>
              <a:t>person with varicella is contagious from 1-2 days before rash onset until the lesions have crusted (until the rash develops crusts</a:t>
            </a:r>
            <a:r>
              <a:rPr lang="en-US" sz="3000" dirty="0" smtClean="0"/>
              <a:t>).</a:t>
            </a:r>
            <a:endParaRPr lang="en-US" sz="3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868362"/>
          </a:xfrm>
        </p:spPr>
        <p:txBody>
          <a:bodyPr/>
          <a:lstStyle/>
          <a:p>
            <a:r>
              <a:rPr lang="en-US" b="1" dirty="0" err="1" smtClean="0">
                <a:effectLst/>
              </a:rPr>
              <a:t>Cont</a:t>
            </a:r>
            <a:r>
              <a:rPr lang="en-US" b="1" dirty="0" smtClean="0">
                <a:effectLst/>
              </a:rPr>
              <a:t>’…</a:t>
            </a:r>
            <a:endParaRPr lang="en-US" b="1" dirty="0">
              <a:effectLst/>
            </a:endParaRPr>
          </a:p>
        </p:txBody>
      </p:sp>
      <p:sp>
        <p:nvSpPr>
          <p:cNvPr id="3" name="Content Placeholder 2"/>
          <p:cNvSpPr>
            <a:spLocks noGrp="1"/>
          </p:cNvSpPr>
          <p:nvPr>
            <p:ph idx="1"/>
          </p:nvPr>
        </p:nvSpPr>
        <p:spPr>
          <a:xfrm>
            <a:off x="304800" y="1219200"/>
            <a:ext cx="8686800" cy="4800600"/>
          </a:xfrm>
        </p:spPr>
        <p:txBody>
          <a:bodyPr>
            <a:normAutofit/>
          </a:bodyPr>
          <a:lstStyle/>
          <a:p>
            <a:r>
              <a:rPr lang="en-US" sz="3000" i="1" u="sng" dirty="0" smtClean="0"/>
              <a:t>Varicella vaccine</a:t>
            </a:r>
            <a:r>
              <a:rPr lang="en-US" sz="3000" i="1" dirty="0" smtClean="0"/>
              <a:t> </a:t>
            </a:r>
            <a:r>
              <a:rPr lang="en-US" sz="3000" dirty="0" smtClean="0"/>
              <a:t>for children and adults who have not had chicken pox.</a:t>
            </a:r>
          </a:p>
          <a:p>
            <a:r>
              <a:rPr lang="en-US" sz="3000" dirty="0" err="1" smtClean="0"/>
              <a:t>Zostavax</a:t>
            </a:r>
            <a:r>
              <a:rPr lang="en-US" sz="3000" dirty="0" smtClean="0"/>
              <a:t> vaccine is administered for pts over the age of 60 years</a:t>
            </a:r>
            <a:r>
              <a:rPr lang="en-US" sz="3000" dirty="0"/>
              <a:t>.</a:t>
            </a:r>
            <a:endParaRPr lang="en-US" sz="3000" dirty="0" smtClean="0"/>
          </a:p>
          <a:p>
            <a:pPr lvl="1">
              <a:buFont typeface="Wingdings" pitchFamily="2" charset="2"/>
              <a:buChar char="§"/>
            </a:pPr>
            <a:r>
              <a:rPr lang="en-US" sz="3000" dirty="0" smtClean="0"/>
              <a:t>NB: People who have been exposed to varicella (i.e., chicken pox) by primary infection or by vaccination are not at risk for infection after exposure to patients with herpes zoster.</a:t>
            </a:r>
            <a:endParaRPr lang="en-US" sz="3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05088" cy="6096000"/>
          </a:xfrm>
        </p:spPr>
        <p:txBody>
          <a:bodyPr/>
          <a:lstStyle/>
          <a:p>
            <a:pPr marL="82296" indent="0">
              <a:buNone/>
            </a:pPr>
            <a:r>
              <a:rPr lang="en-US" b="1" u="sng" dirty="0" smtClean="0"/>
              <a:t>Nursing Management;</a:t>
            </a:r>
          </a:p>
          <a:p>
            <a:r>
              <a:rPr lang="en-US" dirty="0" smtClean="0"/>
              <a:t>Educate patient and family about importance of;</a:t>
            </a:r>
          </a:p>
          <a:p>
            <a:pPr lvl="1">
              <a:buFont typeface="Wingdings" pitchFamily="2" charset="2"/>
              <a:buChar char="§"/>
            </a:pPr>
            <a:r>
              <a:rPr lang="en-US" dirty="0" smtClean="0"/>
              <a:t>medication adherence, </a:t>
            </a:r>
          </a:p>
          <a:p>
            <a:pPr lvl="1">
              <a:buFont typeface="Wingdings" pitchFamily="2" charset="2"/>
              <a:buChar char="§"/>
            </a:pPr>
            <a:r>
              <a:rPr lang="en-US" dirty="0" smtClean="0"/>
              <a:t>how to apply wet dressings or medications, </a:t>
            </a:r>
          </a:p>
          <a:p>
            <a:pPr lvl="1">
              <a:buFont typeface="Wingdings" pitchFamily="2" charset="2"/>
              <a:buChar char="§"/>
            </a:pPr>
            <a:r>
              <a:rPr lang="en-US" dirty="0" smtClean="0"/>
              <a:t>proper hand hygiene to avoid spreading the virus</a:t>
            </a:r>
          </a:p>
          <a:p>
            <a:pPr lvl="1">
              <a:buFont typeface="Wingdings" pitchFamily="2" charset="2"/>
              <a:buChar char="§"/>
            </a:pPr>
            <a:r>
              <a:rPr lang="en-US" dirty="0" err="1"/>
              <a:t>d</a:t>
            </a:r>
            <a:r>
              <a:rPr lang="en-US" dirty="0" err="1" smtClean="0"/>
              <a:t>iversional</a:t>
            </a:r>
            <a:r>
              <a:rPr lang="en-US" dirty="0" smtClean="0"/>
              <a:t> activities and relaxation techniques to encourage restful sleep and alleviate discomfort</a:t>
            </a:r>
          </a:p>
          <a:p>
            <a:r>
              <a:rPr lang="en-US" dirty="0" smtClean="0"/>
              <a:t>Instruct patient and relatives on importance of having a caretaker incase of self care deficit especially related to old age.</a:t>
            </a:r>
          </a:p>
        </p:txBody>
      </p:sp>
    </p:spTree>
    <p:extLst>
      <p:ext uri="{BB962C8B-B14F-4D97-AF65-F5344CB8AC3E}">
        <p14:creationId xmlns:p14="http://schemas.microsoft.com/office/powerpoint/2010/main" val="28495225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13648" cy="762000"/>
          </a:xfrm>
        </p:spPr>
        <p:txBody>
          <a:bodyPr>
            <a:normAutofit/>
          </a:bodyPr>
          <a:lstStyle/>
          <a:p>
            <a:pPr marL="742950" indent="-742950">
              <a:buFont typeface="+mj-lt"/>
              <a:buAutoNum type="arabicPeriod" startAt="4"/>
            </a:pPr>
            <a:r>
              <a:rPr lang="en-US" sz="3600" b="1" u="sng" dirty="0" smtClean="0">
                <a:effectLst/>
              </a:rPr>
              <a:t>HERPES SIMPLEX</a:t>
            </a:r>
            <a:endParaRPr lang="en-US" sz="3600" b="1" u="sng" dirty="0">
              <a:effectLst/>
            </a:endParaRPr>
          </a:p>
        </p:txBody>
      </p:sp>
      <p:sp>
        <p:nvSpPr>
          <p:cNvPr id="3" name="Content Placeholder 2"/>
          <p:cNvSpPr>
            <a:spLocks noGrp="1"/>
          </p:cNvSpPr>
          <p:nvPr>
            <p:ph idx="1"/>
          </p:nvPr>
        </p:nvSpPr>
        <p:spPr>
          <a:xfrm>
            <a:off x="228600" y="1143000"/>
            <a:ext cx="8763000" cy="5410200"/>
          </a:xfrm>
        </p:spPr>
        <p:txBody>
          <a:bodyPr>
            <a:noAutofit/>
          </a:bodyPr>
          <a:lstStyle/>
          <a:p>
            <a:r>
              <a:rPr lang="en-US" sz="3000" dirty="0" smtClean="0"/>
              <a:t>Herpes simplex is a common skin infection caused by herpes simplex virus.</a:t>
            </a:r>
          </a:p>
          <a:p>
            <a:r>
              <a:rPr lang="en-US" sz="3000" dirty="0" smtClean="0"/>
              <a:t>There are </a:t>
            </a:r>
            <a:r>
              <a:rPr lang="en-US" sz="3000" b="1" u="sng" dirty="0" smtClean="0"/>
              <a:t>two types</a:t>
            </a:r>
            <a:r>
              <a:rPr lang="en-US" sz="3000" b="1" dirty="0" smtClean="0"/>
              <a:t> </a:t>
            </a:r>
            <a:r>
              <a:rPr lang="en-US" sz="3000" dirty="0" smtClean="0"/>
              <a:t>of the causative virus, which are identified by viral typing</a:t>
            </a:r>
            <a:r>
              <a:rPr lang="en-US" sz="3000" dirty="0"/>
              <a:t>;</a:t>
            </a:r>
            <a:endParaRPr lang="en-US" sz="3000" dirty="0" smtClean="0"/>
          </a:p>
          <a:p>
            <a:pPr marL="1117854" lvl="2" indent="-514350">
              <a:buClrTx/>
              <a:buFont typeface="+mj-lt"/>
              <a:buAutoNum type="alphaLcParenR"/>
            </a:pPr>
            <a:r>
              <a:rPr lang="en-US" sz="2800" dirty="0" smtClean="0"/>
              <a:t>Herpes </a:t>
            </a:r>
            <a:r>
              <a:rPr lang="en-US" sz="2800" dirty="0"/>
              <a:t>simplex type 1 </a:t>
            </a:r>
            <a:endParaRPr lang="en-US" sz="2800" dirty="0" smtClean="0"/>
          </a:p>
          <a:p>
            <a:pPr marL="1117854" lvl="2" indent="-514350">
              <a:buClrTx/>
              <a:buFont typeface="+mj-lt"/>
              <a:buAutoNum type="alphaLcParenR"/>
            </a:pPr>
            <a:r>
              <a:rPr lang="en-US" sz="2800" dirty="0" smtClean="0"/>
              <a:t>Herpes simplex type </a:t>
            </a:r>
            <a:r>
              <a:rPr lang="en-US" sz="2800" dirty="0"/>
              <a:t>2 </a:t>
            </a:r>
            <a:endParaRPr lang="en-US" sz="2800" dirty="0" smtClean="0"/>
          </a:p>
          <a:p>
            <a:r>
              <a:rPr lang="en-US" sz="3000" dirty="0" smtClean="0"/>
              <a:t>Generally, herpes simplex type 1 occurs on the skin of the lips, </a:t>
            </a:r>
            <a:r>
              <a:rPr lang="en-US" sz="3000" u="sng" dirty="0" smtClean="0"/>
              <a:t>mouth,</a:t>
            </a:r>
            <a:r>
              <a:rPr lang="en-US" sz="3000" dirty="0" smtClean="0"/>
              <a:t> </a:t>
            </a:r>
            <a:r>
              <a:rPr lang="en-US" sz="3000" u="sng" dirty="0" smtClean="0"/>
              <a:t>gums</a:t>
            </a:r>
            <a:r>
              <a:rPr lang="en-US" sz="3000" dirty="0" smtClean="0"/>
              <a:t> or </a:t>
            </a:r>
            <a:r>
              <a:rPr lang="en-US" sz="3000" u="sng" dirty="0" smtClean="0"/>
              <a:t>tongue</a:t>
            </a:r>
            <a:r>
              <a:rPr lang="en-US" sz="3000" dirty="0" smtClean="0"/>
              <a:t> and type 2 in the </a:t>
            </a:r>
            <a:r>
              <a:rPr lang="en-US" sz="3000" u="sng" dirty="0" smtClean="0"/>
              <a:t>genital area</a:t>
            </a:r>
            <a:r>
              <a:rPr lang="en-US" sz="3000" dirty="0" smtClean="0"/>
              <a:t>, but both viral types can be found in both locations.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15962"/>
          </a:xfrm>
        </p:spPr>
        <p:txBody>
          <a:bodyPr>
            <a:normAutofit fontScale="90000"/>
          </a:bodyPr>
          <a:lstStyle/>
          <a:p>
            <a:r>
              <a:rPr lang="en-US" b="1" u="sng" dirty="0" err="1" smtClean="0">
                <a:effectLst/>
              </a:rPr>
              <a:t>Cont</a:t>
            </a:r>
            <a:r>
              <a:rPr lang="en-US" b="1" u="sng" dirty="0" smtClean="0">
                <a:effectLst/>
              </a:rPr>
              <a:t>’...</a:t>
            </a:r>
            <a:endParaRPr lang="en-US" b="1" u="sng" dirty="0">
              <a:effectLst/>
            </a:endParaRPr>
          </a:p>
        </p:txBody>
      </p:sp>
      <p:sp>
        <p:nvSpPr>
          <p:cNvPr id="3" name="Content Placeholder 2"/>
          <p:cNvSpPr>
            <a:spLocks noGrp="1"/>
          </p:cNvSpPr>
          <p:nvPr>
            <p:ph idx="1"/>
          </p:nvPr>
        </p:nvSpPr>
        <p:spPr>
          <a:xfrm>
            <a:off x="0" y="990600"/>
            <a:ext cx="9144000" cy="5715000"/>
          </a:xfrm>
        </p:spPr>
        <p:txBody>
          <a:bodyPr>
            <a:noAutofit/>
          </a:bodyPr>
          <a:lstStyle/>
          <a:p>
            <a:r>
              <a:rPr lang="en-US" sz="3200" dirty="0" smtClean="0"/>
              <a:t>Herpes simplex is classified as a </a:t>
            </a:r>
            <a:r>
              <a:rPr lang="en-US" sz="3200" i="1" u="sng" dirty="0" smtClean="0"/>
              <a:t>true primary infection</a:t>
            </a:r>
            <a:r>
              <a:rPr lang="en-US" sz="3200" dirty="0" smtClean="0"/>
              <a:t>, a </a:t>
            </a:r>
            <a:r>
              <a:rPr lang="en-US" sz="3200" i="1" u="sng" dirty="0" smtClean="0"/>
              <a:t>non-primary initial episode</a:t>
            </a:r>
            <a:r>
              <a:rPr lang="en-US" sz="3200" dirty="0" smtClean="0"/>
              <a:t>, or a </a:t>
            </a:r>
            <a:r>
              <a:rPr lang="en-US" sz="3200" i="1" u="sng" dirty="0" smtClean="0"/>
              <a:t>recurrent episode</a:t>
            </a:r>
            <a:r>
              <a:rPr lang="en-US" sz="3200" dirty="0" smtClean="0"/>
              <a:t>. </a:t>
            </a:r>
          </a:p>
          <a:p>
            <a:pPr lvl="1">
              <a:buFont typeface="Wingdings" pitchFamily="2" charset="2"/>
              <a:buChar char="§"/>
            </a:pPr>
            <a:r>
              <a:rPr lang="en-US" dirty="0" smtClean="0"/>
              <a:t>True primary infection is the initial exposure to the virus.</a:t>
            </a:r>
          </a:p>
          <a:p>
            <a:pPr lvl="1">
              <a:buFont typeface="Wingdings" pitchFamily="2" charset="2"/>
              <a:buChar char="§"/>
            </a:pPr>
            <a:r>
              <a:rPr lang="en-US" dirty="0" smtClean="0"/>
              <a:t>A non-primary initial episode is type 1 or type 2 in a person previously infected with the other type.</a:t>
            </a:r>
          </a:p>
          <a:p>
            <a:pPr lvl="1">
              <a:buFont typeface="Wingdings" pitchFamily="2" charset="2"/>
              <a:buChar char="§"/>
            </a:pPr>
            <a:r>
              <a:rPr lang="en-US" dirty="0" smtClean="0"/>
              <a:t>Recurrent episodes are subsequent episodes of the same viral type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498080" cy="914400"/>
          </a:xfrm>
        </p:spPr>
        <p:txBody>
          <a:bodyPr>
            <a:normAutofit/>
          </a:bodyPr>
          <a:lstStyle/>
          <a:p>
            <a:r>
              <a:rPr lang="en-US" sz="3600" b="1" dirty="0" err="1" smtClean="0">
                <a:effectLst/>
              </a:rPr>
              <a:t>Cont</a:t>
            </a:r>
            <a:r>
              <a:rPr lang="en-US" sz="3600" b="1" dirty="0" smtClean="0">
                <a:effectLst/>
              </a:rPr>
              <a:t>’…</a:t>
            </a:r>
            <a:endParaRPr lang="en-US" sz="3600" b="1" dirty="0">
              <a:effectLst/>
            </a:endParaRPr>
          </a:p>
        </p:txBody>
      </p:sp>
      <p:sp>
        <p:nvSpPr>
          <p:cNvPr id="3" name="Content Placeholder 2"/>
          <p:cNvSpPr>
            <a:spLocks noGrp="1"/>
          </p:cNvSpPr>
          <p:nvPr>
            <p:ph idx="1"/>
          </p:nvPr>
        </p:nvSpPr>
        <p:spPr>
          <a:xfrm>
            <a:off x="152400" y="1066800"/>
            <a:ext cx="8915400" cy="5638800"/>
          </a:xfrm>
        </p:spPr>
        <p:txBody>
          <a:bodyPr>
            <a:normAutofit/>
          </a:bodyPr>
          <a:lstStyle/>
          <a:p>
            <a:r>
              <a:rPr lang="en-US" sz="3000" dirty="0"/>
              <a:t>About 85% of adults worldwide are seropositive for herpes type 1. </a:t>
            </a:r>
          </a:p>
          <a:p>
            <a:r>
              <a:rPr lang="en-US" sz="3000" dirty="0"/>
              <a:t>The prevalence of </a:t>
            </a:r>
            <a:r>
              <a:rPr lang="en-US" sz="3000" dirty="0" smtClean="0"/>
              <a:t>herpes type </a:t>
            </a:r>
            <a:r>
              <a:rPr lang="en-US" sz="3000" dirty="0"/>
              <a:t>2 is lower; type 2 usually appears at the onset of sexual </a:t>
            </a:r>
            <a:r>
              <a:rPr lang="en-US" sz="3000" dirty="0" smtClean="0"/>
              <a:t>activity.</a:t>
            </a:r>
          </a:p>
          <a:p>
            <a:r>
              <a:rPr lang="en-US" sz="3000" dirty="0" smtClean="0"/>
              <a:t>Serologic </a:t>
            </a:r>
            <a:r>
              <a:rPr lang="en-US" sz="3000" dirty="0"/>
              <a:t>testing shows that many more people are infected than have a history of clinical disease</a:t>
            </a:r>
            <a:r>
              <a:rPr lang="en-US" sz="3000" dirty="0" smtClean="0"/>
              <a:t>.</a:t>
            </a:r>
          </a:p>
          <a:p>
            <a:r>
              <a:rPr lang="en-US" sz="3000" dirty="0" smtClean="0"/>
              <a:t>Other disorders caused by Herpes Simplex virus include </a:t>
            </a:r>
            <a:r>
              <a:rPr lang="en-US" sz="3000" i="1" u="sng" dirty="0" smtClean="0"/>
              <a:t>herpetic whitlow </a:t>
            </a:r>
            <a:r>
              <a:rPr lang="en-US" sz="3000" dirty="0" smtClean="0"/>
              <a:t>(fingers </a:t>
            </a:r>
            <a:r>
              <a:rPr lang="en-US" sz="3000" dirty="0" err="1" smtClean="0"/>
              <a:t>infxn</a:t>
            </a:r>
            <a:r>
              <a:rPr lang="en-US" sz="3000" dirty="0" smtClean="0"/>
              <a:t>), </a:t>
            </a:r>
            <a:r>
              <a:rPr lang="en-US" sz="3000" i="1" u="sng" dirty="0" smtClean="0"/>
              <a:t>labial herpes </a:t>
            </a:r>
            <a:r>
              <a:rPr lang="en-US" sz="3000" dirty="0" smtClean="0"/>
              <a:t>(lips), </a:t>
            </a:r>
            <a:r>
              <a:rPr lang="en-US" sz="3000" i="1" u="sng" dirty="0" smtClean="0"/>
              <a:t>cutaneous herpe</a:t>
            </a:r>
            <a:r>
              <a:rPr lang="en-US" sz="3000" dirty="0" smtClean="0"/>
              <a:t>s (skin), </a:t>
            </a:r>
            <a:r>
              <a:rPr lang="en-US" sz="3000" i="1" u="sng" dirty="0" smtClean="0"/>
              <a:t>herpetic </a:t>
            </a:r>
            <a:r>
              <a:rPr lang="en-US" sz="3000" i="1" u="sng" dirty="0" err="1" smtClean="0"/>
              <a:t>proctitis</a:t>
            </a:r>
            <a:r>
              <a:rPr lang="en-US" sz="3000" i="1" u="sng" dirty="0" smtClean="0"/>
              <a:t> </a:t>
            </a:r>
            <a:r>
              <a:rPr lang="en-US" sz="3000" dirty="0" smtClean="0"/>
              <a:t>(</a:t>
            </a:r>
            <a:r>
              <a:rPr lang="en-US" sz="3000" dirty="0" err="1" smtClean="0"/>
              <a:t>ano</a:t>
            </a:r>
            <a:r>
              <a:rPr lang="en-US" sz="3000" dirty="0" smtClean="0"/>
              <a:t>-rectal inflammation by herpes) etc.</a:t>
            </a:r>
            <a:endParaRPr lang="en-US" sz="3000" dirty="0"/>
          </a:p>
          <a:p>
            <a:endParaRPr lang="en-US" sz="3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6858000" cy="1066800"/>
          </a:xfrm>
        </p:spPr>
        <p:txBody>
          <a:bodyPr>
            <a:normAutofit/>
          </a:bodyPr>
          <a:lstStyle/>
          <a:p>
            <a:pPr algn="ctr"/>
            <a:r>
              <a:rPr lang="en-US" sz="3600" b="1" u="sng" dirty="0" smtClean="0">
                <a:effectLst/>
              </a:rPr>
              <a:t>Diagnosis </a:t>
            </a:r>
            <a:endParaRPr lang="en-US" sz="3600" b="1" u="sng" dirty="0">
              <a:effectLst/>
            </a:endParaRPr>
          </a:p>
        </p:txBody>
      </p:sp>
      <p:sp>
        <p:nvSpPr>
          <p:cNvPr id="3" name="Content Placeholder 2"/>
          <p:cNvSpPr>
            <a:spLocks noGrp="1"/>
          </p:cNvSpPr>
          <p:nvPr>
            <p:ph idx="1"/>
          </p:nvPr>
        </p:nvSpPr>
        <p:spPr>
          <a:xfrm>
            <a:off x="609600" y="1447800"/>
            <a:ext cx="8324088" cy="3810000"/>
          </a:xfrm>
        </p:spPr>
        <p:txBody>
          <a:bodyPr/>
          <a:lstStyle/>
          <a:p>
            <a:r>
              <a:rPr lang="en-US" dirty="0"/>
              <a:t>History T</a:t>
            </a:r>
            <a:r>
              <a:rPr lang="en-US" dirty="0" smtClean="0"/>
              <a:t>aking</a:t>
            </a:r>
          </a:p>
          <a:p>
            <a:r>
              <a:rPr lang="en-US" dirty="0" smtClean="0"/>
              <a:t>Physical Examination</a:t>
            </a:r>
            <a:endParaRPr lang="en-US" dirty="0"/>
          </a:p>
          <a:p>
            <a:r>
              <a:rPr lang="en-US" dirty="0"/>
              <a:t>Signs and </a:t>
            </a:r>
            <a:r>
              <a:rPr lang="en-US" dirty="0" smtClean="0"/>
              <a:t>Symptoms</a:t>
            </a:r>
            <a:endParaRPr lang="en-US" dirty="0"/>
          </a:p>
          <a:p>
            <a:r>
              <a:rPr lang="en-US" dirty="0" smtClean="0"/>
              <a:t>Culture of lesion (</a:t>
            </a:r>
            <a:r>
              <a:rPr lang="en-US" dirty="0" err="1" smtClean="0"/>
              <a:t>Tzanck</a:t>
            </a:r>
            <a:r>
              <a:rPr lang="en-US" dirty="0" smtClean="0"/>
              <a:t> smear test)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477000" cy="792162"/>
          </a:xfrm>
        </p:spPr>
        <p:txBody>
          <a:bodyPr>
            <a:normAutofit/>
          </a:bodyPr>
          <a:lstStyle/>
          <a:p>
            <a:pPr algn="ctr"/>
            <a:r>
              <a:rPr lang="en-US" sz="3600" b="1" u="sng" dirty="0" smtClean="0">
                <a:effectLst/>
              </a:rPr>
              <a:t>Clinical Manifestations</a:t>
            </a:r>
            <a:endParaRPr lang="en-US" sz="3600" b="1" u="sng" dirty="0">
              <a:effectLst/>
            </a:endParaRPr>
          </a:p>
        </p:txBody>
      </p:sp>
      <p:sp>
        <p:nvSpPr>
          <p:cNvPr id="3" name="Content Placeholder 2"/>
          <p:cNvSpPr>
            <a:spLocks noGrp="1"/>
          </p:cNvSpPr>
          <p:nvPr>
            <p:ph idx="1"/>
          </p:nvPr>
        </p:nvSpPr>
        <p:spPr>
          <a:xfrm>
            <a:off x="152400" y="990600"/>
            <a:ext cx="8839200" cy="5638800"/>
          </a:xfrm>
        </p:spPr>
        <p:txBody>
          <a:bodyPr>
            <a:noAutofit/>
          </a:bodyPr>
          <a:lstStyle/>
          <a:p>
            <a:r>
              <a:rPr lang="en-US" sz="3200" dirty="0" smtClean="0"/>
              <a:t>Following initial infection, the virus lives </a:t>
            </a:r>
            <a:r>
              <a:rPr lang="en-US" sz="3200" i="1" u="sng" dirty="0" smtClean="0"/>
              <a:t>dormant in nerve ganglia near the spinal column</a:t>
            </a:r>
            <a:r>
              <a:rPr lang="en-US" sz="3200" dirty="0" smtClean="0"/>
              <a:t>, where the immune system cannot destroy it. </a:t>
            </a:r>
          </a:p>
          <a:p>
            <a:r>
              <a:rPr lang="en-US" sz="3200" dirty="0" smtClean="0"/>
              <a:t>So passive in asymptomatic</a:t>
            </a:r>
          </a:p>
          <a:p>
            <a:r>
              <a:rPr lang="en-US" sz="3200" dirty="0" smtClean="0"/>
              <a:t>Recurrence of symptomatic infection happens, simultaneously  or may be triggered by stress such as fever, sunburn, illness, menses, fatigue or injury</a:t>
            </a:r>
          </a:p>
          <a:p>
            <a:r>
              <a:rPr lang="en-US" sz="3200" dirty="0" smtClean="0"/>
              <a:t>The </a:t>
            </a:r>
            <a:r>
              <a:rPr lang="en-US" sz="3200" i="1" u="sng" dirty="0" smtClean="0"/>
              <a:t>secondary lesion</a:t>
            </a:r>
            <a:r>
              <a:rPr lang="en-US" sz="3200" i="1" dirty="0" smtClean="0"/>
              <a:t> </a:t>
            </a:r>
            <a:r>
              <a:rPr lang="en-US" sz="3200" dirty="0" smtClean="0"/>
              <a:t>may appear isolated or a group of small </a:t>
            </a:r>
            <a:r>
              <a:rPr lang="en-US" sz="3200" i="1" u="sng" dirty="0" smtClean="0"/>
              <a:t>vesicles</a:t>
            </a:r>
            <a:r>
              <a:rPr lang="en-US" sz="3200" dirty="0" smtClean="0"/>
              <a:t> or </a:t>
            </a:r>
            <a:r>
              <a:rPr lang="en-US" sz="3200" i="1" u="sng" dirty="0" smtClean="0"/>
              <a:t>pustules</a:t>
            </a:r>
            <a:r>
              <a:rPr lang="en-US" sz="3200" dirty="0" smtClean="0"/>
              <a:t> on </a:t>
            </a:r>
            <a:r>
              <a:rPr lang="en-US" sz="3200" i="1" u="sng" dirty="0" smtClean="0"/>
              <a:t>erythematous base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399"/>
            <a:ext cx="8171688" cy="789887"/>
          </a:xfrm>
        </p:spPr>
        <p:txBody>
          <a:bodyPr>
            <a:normAutofit/>
          </a:bodyPr>
          <a:lstStyle/>
          <a:p>
            <a:pPr algn="ctr"/>
            <a:r>
              <a:rPr lang="en-US" sz="3600" b="1" u="sng" dirty="0" smtClean="0">
                <a:effectLst/>
              </a:rPr>
              <a:t>Definitions of Skin </a:t>
            </a:r>
            <a:r>
              <a:rPr lang="en-US" sz="3600" b="1" u="sng" dirty="0">
                <a:effectLst/>
              </a:rPr>
              <a:t>L</a:t>
            </a:r>
            <a:r>
              <a:rPr lang="en-US" sz="3600" b="1" u="sng" dirty="0" smtClean="0">
                <a:effectLst/>
              </a:rPr>
              <a:t>esions</a:t>
            </a:r>
            <a:endParaRPr lang="en-US" sz="3600" b="1" u="sng" dirty="0">
              <a:effectLst/>
            </a:endParaRPr>
          </a:p>
        </p:txBody>
      </p:sp>
      <p:sp>
        <p:nvSpPr>
          <p:cNvPr id="3" name="Content Placeholder 2"/>
          <p:cNvSpPr>
            <a:spLocks noGrp="1"/>
          </p:cNvSpPr>
          <p:nvPr>
            <p:ph idx="1"/>
          </p:nvPr>
        </p:nvSpPr>
        <p:spPr>
          <a:xfrm>
            <a:off x="228600" y="914400"/>
            <a:ext cx="8763000" cy="5867400"/>
          </a:xfrm>
        </p:spPr>
        <p:txBody>
          <a:bodyPr>
            <a:noAutofit/>
          </a:bodyPr>
          <a:lstStyle/>
          <a:p>
            <a:r>
              <a:rPr lang="en-US" sz="2700" b="1" dirty="0" smtClean="0"/>
              <a:t>Macule</a:t>
            </a:r>
            <a:r>
              <a:rPr lang="en-US" sz="2700" dirty="0" smtClean="0"/>
              <a:t>; a flat spot or </a:t>
            </a:r>
            <a:r>
              <a:rPr lang="en-US" sz="2700" dirty="0" err="1" smtClean="0"/>
              <a:t>discoloured</a:t>
            </a:r>
            <a:r>
              <a:rPr lang="en-US" sz="2700" dirty="0" smtClean="0"/>
              <a:t> area of the skin, not raised above the surface (lack elevation or depression)</a:t>
            </a:r>
          </a:p>
          <a:p>
            <a:r>
              <a:rPr lang="en-US" sz="2700" b="1" dirty="0" smtClean="0"/>
              <a:t>Papule; </a:t>
            </a:r>
            <a:r>
              <a:rPr lang="en-US" sz="2700" dirty="0" smtClean="0"/>
              <a:t>a palpable lesion or a small solid elevation of the skin just above the epidermis &lt;5mm in diameter.</a:t>
            </a:r>
          </a:p>
          <a:p>
            <a:r>
              <a:rPr lang="en-US" sz="2700" b="1" dirty="0" smtClean="0"/>
              <a:t>Nodule; </a:t>
            </a:r>
            <a:r>
              <a:rPr lang="en-US" sz="2700" dirty="0" smtClean="0"/>
              <a:t>a small swelling or protuberance that extends deeper into the dermis than a papule. &gt;1cm in diameter.</a:t>
            </a:r>
          </a:p>
          <a:p>
            <a:r>
              <a:rPr lang="en-US" sz="2700" b="1" dirty="0" smtClean="0"/>
              <a:t>Pustule; </a:t>
            </a:r>
            <a:r>
              <a:rPr lang="en-US" sz="2700" dirty="0" smtClean="0"/>
              <a:t>a small inflamed elevation of the skin that is filled with pus (similar to a pimple or a blister)</a:t>
            </a:r>
          </a:p>
          <a:p>
            <a:r>
              <a:rPr lang="en-US" sz="2700" b="1" dirty="0" smtClean="0"/>
              <a:t>Vesicle; </a:t>
            </a:r>
            <a:r>
              <a:rPr lang="en-US" sz="2700" dirty="0" smtClean="0"/>
              <a:t>a very small blister</a:t>
            </a:r>
            <a:r>
              <a:rPr lang="en-US" sz="2700" dirty="0"/>
              <a:t> </a:t>
            </a:r>
            <a:r>
              <a:rPr lang="en-US" sz="2700" dirty="0" smtClean="0"/>
              <a:t>(&lt;5mm) usually containing serum (elevated, palpable mass containing serous fluid).</a:t>
            </a:r>
          </a:p>
          <a:p>
            <a:r>
              <a:rPr lang="en-US" sz="2700" b="1" dirty="0" smtClean="0"/>
              <a:t>Wheal; </a:t>
            </a:r>
            <a:r>
              <a:rPr lang="en-US" sz="2700" dirty="0" smtClean="0"/>
              <a:t>a</a:t>
            </a:r>
            <a:r>
              <a:rPr lang="en-US" sz="2700" b="1" dirty="0" smtClean="0"/>
              <a:t> </a:t>
            </a:r>
            <a:r>
              <a:rPr lang="en-US" sz="2700" dirty="0" smtClean="0"/>
              <a:t>small burning or itching swelling/edematous on the skin usually of brief duration, left by a blow, mosquito bite or as part of an allergic reaction</a:t>
            </a:r>
            <a:endParaRPr lang="en-US" sz="27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92162"/>
          </a:xfrm>
        </p:spPr>
        <p:txBody>
          <a:bodyPr>
            <a:normAutofit/>
          </a:bodyPr>
          <a:lstStyle/>
          <a:p>
            <a:r>
              <a:rPr lang="en-US" sz="3600" b="1" dirty="0" err="1" smtClean="0">
                <a:effectLst/>
              </a:rPr>
              <a:t>Cont</a:t>
            </a:r>
            <a:r>
              <a:rPr lang="en-US" sz="3600" b="1" dirty="0" smtClean="0">
                <a:effectLst/>
              </a:rPr>
              <a:t>’...</a:t>
            </a:r>
            <a:endParaRPr lang="en-US" sz="3600" b="1" dirty="0">
              <a:effectLst/>
            </a:endParaRPr>
          </a:p>
        </p:txBody>
      </p:sp>
      <p:sp>
        <p:nvSpPr>
          <p:cNvPr id="3" name="Content Placeholder 2"/>
          <p:cNvSpPr>
            <a:spLocks noGrp="1"/>
          </p:cNvSpPr>
          <p:nvPr>
            <p:ph idx="1"/>
          </p:nvPr>
        </p:nvSpPr>
        <p:spPr>
          <a:xfrm>
            <a:off x="228600" y="990600"/>
            <a:ext cx="8686800" cy="5638800"/>
          </a:xfrm>
        </p:spPr>
        <p:txBody>
          <a:bodyPr>
            <a:normAutofit/>
          </a:bodyPr>
          <a:lstStyle/>
          <a:p>
            <a:r>
              <a:rPr lang="en-US" sz="3200" i="1" u="sng" dirty="0" smtClean="0"/>
              <a:t>Crusts</a:t>
            </a:r>
            <a:r>
              <a:rPr lang="en-US" sz="3200" dirty="0" smtClean="0"/>
              <a:t> eventually forms and </a:t>
            </a:r>
            <a:r>
              <a:rPr lang="en-US" sz="3200" i="1" u="sng" dirty="0" smtClean="0"/>
              <a:t>lesion heals</a:t>
            </a:r>
            <a:r>
              <a:rPr lang="en-US" sz="3200" dirty="0" smtClean="0"/>
              <a:t>, almost 1 week the lesion are contagious </a:t>
            </a:r>
          </a:p>
          <a:p>
            <a:r>
              <a:rPr lang="en-US" sz="3200" dirty="0" smtClean="0"/>
              <a:t>Some patients may have </a:t>
            </a:r>
            <a:r>
              <a:rPr lang="en-US" sz="3200" i="1" u="sng" dirty="0" smtClean="0"/>
              <a:t>prodromal phase of burning and tingling at the site </a:t>
            </a:r>
            <a:r>
              <a:rPr lang="en-US" sz="3200" dirty="0" smtClean="0"/>
              <a:t>for a few hrs before eruption.</a:t>
            </a:r>
          </a:p>
          <a:p>
            <a:r>
              <a:rPr lang="en-US" sz="3200" dirty="0" smtClean="0"/>
              <a:t>They become </a:t>
            </a:r>
            <a:r>
              <a:rPr lang="en-US" sz="3200" i="1" u="sng" dirty="0" err="1" smtClean="0"/>
              <a:t>erythematous</a:t>
            </a:r>
            <a:r>
              <a:rPr lang="en-US" sz="3200" dirty="0" smtClean="0"/>
              <a:t>, </a:t>
            </a:r>
            <a:r>
              <a:rPr lang="en-US" sz="3200" i="1" u="sng" dirty="0" smtClean="0"/>
              <a:t>swollen,</a:t>
            </a:r>
            <a:r>
              <a:rPr lang="en-US" sz="3200" dirty="0" smtClean="0"/>
              <a:t> there may be </a:t>
            </a:r>
            <a:r>
              <a:rPr lang="en-US" sz="3200" i="1" u="sng" dirty="0" smtClean="0"/>
              <a:t>redness with no blistering</a:t>
            </a:r>
          </a:p>
          <a:p>
            <a:r>
              <a:rPr lang="en-US" sz="3200" dirty="0" smtClean="0"/>
              <a:t>Lesions can </a:t>
            </a:r>
            <a:r>
              <a:rPr lang="en-US" sz="3200" i="1" u="sng" dirty="0" smtClean="0"/>
              <a:t>burn,</a:t>
            </a:r>
            <a:r>
              <a:rPr lang="en-US" sz="3200" i="1" dirty="0" smtClean="0"/>
              <a:t> </a:t>
            </a:r>
            <a:r>
              <a:rPr lang="en-US" sz="3200" i="1" u="sng" dirty="0" smtClean="0"/>
              <a:t>itch</a:t>
            </a:r>
            <a:r>
              <a:rPr lang="en-US" sz="3200" i="1" dirty="0" smtClean="0"/>
              <a:t> </a:t>
            </a:r>
            <a:r>
              <a:rPr lang="en-US" sz="3200" dirty="0" smtClean="0"/>
              <a:t>and be </a:t>
            </a:r>
            <a:r>
              <a:rPr lang="en-US" sz="3200" i="1" u="sng" dirty="0" smtClean="0"/>
              <a:t>painful</a:t>
            </a:r>
            <a:endParaRPr lang="en-US" sz="3200" i="1" u="sng"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944562"/>
          </a:xfrm>
        </p:spPr>
        <p:txBody>
          <a:bodyPr>
            <a:normAutofit/>
          </a:bodyPr>
          <a:lstStyle/>
          <a:p>
            <a:pPr algn="ctr"/>
            <a:r>
              <a:rPr lang="en-US" sz="3600" b="1" u="sng" dirty="0" smtClean="0">
                <a:effectLst/>
              </a:rPr>
              <a:t>Management of Herpes Simplex </a:t>
            </a:r>
            <a:endParaRPr lang="en-US" sz="3600" b="1" u="sng" dirty="0">
              <a:effectLst/>
            </a:endParaRPr>
          </a:p>
        </p:txBody>
      </p:sp>
      <p:sp>
        <p:nvSpPr>
          <p:cNvPr id="3" name="Content Placeholder 2"/>
          <p:cNvSpPr>
            <a:spLocks noGrp="1"/>
          </p:cNvSpPr>
          <p:nvPr>
            <p:ph idx="1"/>
          </p:nvPr>
        </p:nvSpPr>
        <p:spPr>
          <a:xfrm>
            <a:off x="457200" y="1143000"/>
            <a:ext cx="8382000" cy="4495800"/>
          </a:xfrm>
        </p:spPr>
        <p:txBody>
          <a:bodyPr>
            <a:normAutofit/>
          </a:bodyPr>
          <a:lstStyle/>
          <a:p>
            <a:r>
              <a:rPr lang="en-US" sz="3200" i="1" u="sng" dirty="0" smtClean="0"/>
              <a:t>Topical acyclovir </a:t>
            </a:r>
            <a:r>
              <a:rPr lang="en-US" sz="3200" dirty="0" smtClean="0"/>
              <a:t>ointment for primary lesions</a:t>
            </a:r>
          </a:p>
          <a:p>
            <a:r>
              <a:rPr lang="en-US" sz="3200" i="1" u="sng" dirty="0" smtClean="0"/>
              <a:t>Oral antiviral medications </a:t>
            </a:r>
            <a:r>
              <a:rPr lang="en-US" sz="3200" dirty="0" smtClean="0"/>
              <a:t>as ordered</a:t>
            </a:r>
          </a:p>
          <a:p>
            <a:r>
              <a:rPr lang="en-US" sz="3200" dirty="0" smtClean="0"/>
              <a:t>Various </a:t>
            </a:r>
            <a:r>
              <a:rPr lang="en-US" sz="3200" i="1" u="sng" dirty="0" smtClean="0"/>
              <a:t>lotions</a:t>
            </a:r>
            <a:r>
              <a:rPr lang="en-US" sz="3200" dirty="0" smtClean="0"/>
              <a:t>, </a:t>
            </a:r>
            <a:r>
              <a:rPr lang="en-US" sz="3200" i="1" u="sng" dirty="0" smtClean="0"/>
              <a:t>creams</a:t>
            </a:r>
            <a:r>
              <a:rPr lang="en-US" sz="3200" dirty="0" smtClean="0"/>
              <a:t> and </a:t>
            </a:r>
            <a:r>
              <a:rPr lang="en-US" sz="3200" i="1" u="sng" dirty="0" smtClean="0"/>
              <a:t>ointments</a:t>
            </a:r>
            <a:r>
              <a:rPr lang="en-US" sz="3200" dirty="0" smtClean="0"/>
              <a:t> may be prescribed to accelerate drying healing of lesions, e.g. camphor, phenol, alcohol</a:t>
            </a:r>
          </a:p>
          <a:p>
            <a:r>
              <a:rPr lang="en-US" sz="3200" i="1" u="sng" dirty="0" smtClean="0"/>
              <a:t>Antibiotic</a:t>
            </a:r>
            <a:r>
              <a:rPr lang="en-US" sz="3200" dirty="0" smtClean="0"/>
              <a:t> for secondary bacterial infection</a:t>
            </a:r>
          </a:p>
          <a:p>
            <a:r>
              <a:rPr lang="en-US" i="1" u="sng" dirty="0" smtClean="0"/>
              <a:t>Analgesics</a:t>
            </a:r>
            <a:r>
              <a:rPr lang="en-US" dirty="0" smtClean="0"/>
              <a:t> to relieve pain.</a:t>
            </a:r>
            <a:endParaRPr lang="en-US" sz="32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685800"/>
          </a:xfrm>
        </p:spPr>
        <p:txBody>
          <a:bodyPr>
            <a:normAutofit/>
          </a:bodyPr>
          <a:lstStyle/>
          <a:p>
            <a:pPr marL="742950" indent="-742950">
              <a:buFont typeface="+mj-lt"/>
              <a:buAutoNum type="arabicPeriod" startAt="5"/>
            </a:pPr>
            <a:r>
              <a:rPr lang="en-US" sz="3600" b="1" u="sng" dirty="0" smtClean="0">
                <a:effectLst/>
              </a:rPr>
              <a:t>PEMPHIGUS </a:t>
            </a:r>
            <a:r>
              <a:rPr lang="en-US" sz="3600" b="1" dirty="0" smtClean="0">
                <a:effectLst/>
              </a:rPr>
              <a:t>(Pemphigus Vulgaris)</a:t>
            </a:r>
            <a:endParaRPr lang="en-US" sz="3600" dirty="0">
              <a:effectLst/>
            </a:endParaRPr>
          </a:p>
        </p:txBody>
      </p:sp>
      <p:sp>
        <p:nvSpPr>
          <p:cNvPr id="3" name="Content Placeholder 2"/>
          <p:cNvSpPr>
            <a:spLocks noGrp="1"/>
          </p:cNvSpPr>
          <p:nvPr>
            <p:ph idx="1"/>
          </p:nvPr>
        </p:nvSpPr>
        <p:spPr>
          <a:xfrm>
            <a:off x="228600" y="1524000"/>
            <a:ext cx="8686800" cy="3429000"/>
          </a:xfrm>
        </p:spPr>
        <p:txBody>
          <a:bodyPr>
            <a:normAutofit/>
          </a:bodyPr>
          <a:lstStyle/>
          <a:p>
            <a:r>
              <a:rPr lang="en-US" sz="3200" dirty="0" smtClean="0"/>
              <a:t>Pemphigus is a </a:t>
            </a:r>
            <a:r>
              <a:rPr lang="en-US" sz="3200" i="1" u="sng" dirty="0" smtClean="0"/>
              <a:t>group of serious blistering diseases </a:t>
            </a:r>
            <a:r>
              <a:rPr lang="en-US" sz="3200" dirty="0" smtClean="0"/>
              <a:t>of the skin which is </a:t>
            </a:r>
            <a:r>
              <a:rPr lang="en-US" sz="3200" u="sng" dirty="0" smtClean="0"/>
              <a:t>autoimmune in nature </a:t>
            </a:r>
            <a:r>
              <a:rPr lang="en-US" sz="3200" dirty="0" smtClean="0"/>
              <a:t>and is characterized by the appearance of </a:t>
            </a:r>
            <a:r>
              <a:rPr lang="en-US" sz="3200" i="1" u="sng" dirty="0" smtClean="0"/>
              <a:t>bullae</a:t>
            </a:r>
            <a:r>
              <a:rPr lang="en-US" sz="3200" dirty="0" smtClean="0"/>
              <a:t> (i.e. blisters) of various sizes on apparently normal skin and mucous membranes. </a:t>
            </a:r>
          </a:p>
          <a:p>
            <a:endParaRPr lang="en-US" sz="3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28888" cy="5029200"/>
          </a:xfrm>
        </p:spPr>
        <p:txBody>
          <a:bodyPr/>
          <a:lstStyle/>
          <a:p>
            <a:pPr marL="82296" indent="0">
              <a:buNone/>
            </a:pPr>
            <a:r>
              <a:rPr lang="en-US" b="1" u="sng" dirty="0" smtClean="0"/>
              <a:t>Pathophysiology of Pemphigus</a:t>
            </a:r>
          </a:p>
          <a:p>
            <a:r>
              <a:rPr lang="en-US" dirty="0" smtClean="0"/>
              <a:t>Available </a:t>
            </a:r>
            <a:r>
              <a:rPr lang="en-US" dirty="0"/>
              <a:t>evidence indicates that pemphigus is an autoimmune disease involving immunoglobulin G (</a:t>
            </a:r>
            <a:r>
              <a:rPr lang="en-US" dirty="0" err="1"/>
              <a:t>IgG</a:t>
            </a:r>
            <a:r>
              <a:rPr lang="en-US" dirty="0"/>
              <a:t>) whereby the </a:t>
            </a:r>
            <a:r>
              <a:rPr lang="en-US" dirty="0" err="1"/>
              <a:t>IgG</a:t>
            </a:r>
            <a:r>
              <a:rPr lang="en-US" dirty="0"/>
              <a:t> antibody is directed against a specific cell-surface antigen in epidermal cells, antigen–antibody reaction occurs resulting to blister formation. The level of serum antibody is predictive of disease severity. </a:t>
            </a:r>
          </a:p>
          <a:p>
            <a:endParaRPr lang="en-US" dirty="0"/>
          </a:p>
        </p:txBody>
      </p:sp>
    </p:spTree>
    <p:extLst>
      <p:ext uri="{BB962C8B-B14F-4D97-AF65-F5344CB8AC3E}">
        <p14:creationId xmlns:p14="http://schemas.microsoft.com/office/powerpoint/2010/main" val="26420820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839200" cy="5867400"/>
          </a:xfrm>
        </p:spPr>
        <p:txBody>
          <a:bodyPr>
            <a:noAutofit/>
          </a:bodyPr>
          <a:lstStyle/>
          <a:p>
            <a:r>
              <a:rPr lang="en-US" sz="3200" b="1" u="sng" dirty="0" smtClean="0"/>
              <a:t>Predisposing factors of Pemphigus;</a:t>
            </a:r>
          </a:p>
          <a:p>
            <a:pPr lvl="1">
              <a:buFont typeface="Wingdings" pitchFamily="2" charset="2"/>
              <a:buChar char="§"/>
            </a:pPr>
            <a:r>
              <a:rPr lang="en-US" sz="2800" i="1" u="sng" dirty="0" smtClean="0"/>
              <a:t>Autoimmunity i.e. </a:t>
            </a:r>
            <a:r>
              <a:rPr lang="en-US" sz="2800" i="1" u="sng" dirty="0" err="1" smtClean="0"/>
              <a:t>IgG</a:t>
            </a:r>
            <a:r>
              <a:rPr lang="en-US" sz="2800" i="1" u="sng" dirty="0" smtClean="0"/>
              <a:t> mediated autoimmune reactions</a:t>
            </a:r>
          </a:p>
          <a:p>
            <a:pPr lvl="1">
              <a:buFont typeface="Wingdings" pitchFamily="2" charset="2"/>
              <a:buChar char="§"/>
            </a:pPr>
            <a:r>
              <a:rPr lang="en-US" sz="2800" i="1" u="sng" dirty="0" smtClean="0"/>
              <a:t>Genetic factors</a:t>
            </a:r>
            <a:r>
              <a:rPr lang="en-US" sz="2800" i="1" dirty="0" smtClean="0"/>
              <a:t> </a:t>
            </a:r>
            <a:r>
              <a:rPr lang="en-US" sz="2800" dirty="0" smtClean="0"/>
              <a:t>may also play a role in its development, with the highest incidence among those of Jewish or Mediterranean descent.</a:t>
            </a:r>
          </a:p>
          <a:p>
            <a:pPr lvl="1">
              <a:buFont typeface="Wingdings" pitchFamily="2" charset="2"/>
              <a:buChar char="§"/>
            </a:pPr>
            <a:r>
              <a:rPr lang="en-US" sz="2800" i="1" u="sng" dirty="0" smtClean="0"/>
              <a:t>Age; </a:t>
            </a:r>
            <a:r>
              <a:rPr lang="en-US" sz="2800" dirty="0" smtClean="0"/>
              <a:t>this disorder usually occurs in men and women in middle and late adulthood. </a:t>
            </a:r>
          </a:p>
          <a:p>
            <a:pPr lvl="1">
              <a:buFont typeface="Wingdings" pitchFamily="2" charset="2"/>
              <a:buChar char="§"/>
            </a:pPr>
            <a:r>
              <a:rPr lang="en-US" sz="2800" i="1" u="sng" dirty="0" smtClean="0"/>
              <a:t>Drugs e.g.</a:t>
            </a:r>
            <a:r>
              <a:rPr lang="en-US" sz="2800" dirty="0" smtClean="0"/>
              <a:t> </a:t>
            </a:r>
            <a:r>
              <a:rPr lang="en-US" sz="2800" dirty="0" err="1" smtClean="0"/>
              <a:t>penicillins</a:t>
            </a:r>
            <a:r>
              <a:rPr lang="en-US" sz="2800" dirty="0" smtClean="0"/>
              <a:t> and captopril </a:t>
            </a:r>
          </a:p>
          <a:p>
            <a:pPr lvl="1">
              <a:buFont typeface="Wingdings" pitchFamily="2" charset="2"/>
              <a:buChar char="§"/>
            </a:pPr>
            <a:r>
              <a:rPr lang="en-US" sz="2800" dirty="0" smtClean="0"/>
              <a:t>Neurological Conditions e.g. Myasthenia Gravis (MG).</a:t>
            </a:r>
          </a:p>
          <a:p>
            <a:endParaRPr lang="en-US" sz="32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15400" cy="6248400"/>
          </a:xfrm>
        </p:spPr>
        <p:txBody>
          <a:bodyPr/>
          <a:lstStyle/>
          <a:p>
            <a:pPr marL="82296" indent="0" algn="ctr">
              <a:buNone/>
            </a:pPr>
            <a:r>
              <a:rPr lang="en-US" sz="3600" b="1" u="sng" dirty="0" smtClean="0"/>
              <a:t>Diagnosis</a:t>
            </a:r>
          </a:p>
          <a:p>
            <a:r>
              <a:rPr lang="en-US" dirty="0" smtClean="0"/>
              <a:t>History of genetics predisposition, </a:t>
            </a:r>
            <a:r>
              <a:rPr lang="en-US" dirty="0" err="1" smtClean="0"/>
              <a:t>esp</a:t>
            </a:r>
            <a:r>
              <a:rPr lang="en-US" dirty="0" smtClean="0"/>
              <a:t> Jews and </a:t>
            </a:r>
            <a:r>
              <a:rPr lang="en-US" dirty="0" err="1" smtClean="0"/>
              <a:t>Mediterraneans</a:t>
            </a:r>
            <a:r>
              <a:rPr lang="en-US" dirty="0" smtClean="0"/>
              <a:t>, drugs, MG. </a:t>
            </a:r>
          </a:p>
          <a:p>
            <a:r>
              <a:rPr lang="en-US" dirty="0" smtClean="0"/>
              <a:t>Inspection and palpation (see CF below;)</a:t>
            </a:r>
          </a:p>
          <a:p>
            <a:pPr lvl="1">
              <a:buFont typeface="Gill Sans MT" pitchFamily="34" charset="0"/>
              <a:buChar char="–"/>
            </a:pPr>
            <a:r>
              <a:rPr lang="en-US" dirty="0" smtClean="0"/>
              <a:t>Painful irregularly shaped oral lesions, bullae,  </a:t>
            </a:r>
          </a:p>
          <a:p>
            <a:pPr lvl="1">
              <a:buFont typeface="Gill Sans MT" pitchFamily="34" charset="0"/>
              <a:buChar char="–"/>
            </a:pPr>
            <a:r>
              <a:rPr lang="en-US" dirty="0" smtClean="0"/>
              <a:t>Offensive </a:t>
            </a:r>
            <a:r>
              <a:rPr lang="en-US" dirty="0" err="1" smtClean="0"/>
              <a:t>odour</a:t>
            </a:r>
            <a:r>
              <a:rPr lang="en-US" dirty="0" smtClean="0"/>
              <a:t>,</a:t>
            </a:r>
          </a:p>
          <a:p>
            <a:pPr lvl="1">
              <a:buFont typeface="Gill Sans MT" pitchFamily="34" charset="0"/>
              <a:buChar char="–"/>
            </a:pPr>
            <a:r>
              <a:rPr lang="en-US" dirty="0" err="1" smtClean="0"/>
              <a:t>Nikolsky’s</a:t>
            </a:r>
            <a:r>
              <a:rPr lang="en-US" dirty="0" smtClean="0"/>
              <a:t> sign, </a:t>
            </a:r>
          </a:p>
          <a:p>
            <a:r>
              <a:rPr lang="en-US" dirty="0" smtClean="0"/>
              <a:t>Investigations; </a:t>
            </a:r>
          </a:p>
          <a:p>
            <a:pPr lvl="1">
              <a:buFont typeface="Gill Sans MT" pitchFamily="34" charset="0"/>
              <a:buChar char="–"/>
            </a:pPr>
            <a:r>
              <a:rPr lang="en-US" dirty="0" smtClean="0"/>
              <a:t>Lab specimens from blisters and </a:t>
            </a:r>
            <a:r>
              <a:rPr lang="en-US" dirty="0" err="1" smtClean="0"/>
              <a:t>sorrounding</a:t>
            </a:r>
            <a:r>
              <a:rPr lang="en-US" dirty="0" smtClean="0"/>
              <a:t> skin shows </a:t>
            </a:r>
            <a:r>
              <a:rPr lang="en-US" i="1" u="sng" dirty="0" err="1" smtClean="0"/>
              <a:t>acantholysis</a:t>
            </a:r>
            <a:r>
              <a:rPr lang="en-US" dirty="0" smtClean="0"/>
              <a:t> (separation of epidermal cells) </a:t>
            </a:r>
          </a:p>
          <a:p>
            <a:pPr lvl="1">
              <a:buFont typeface="Gill Sans MT" pitchFamily="34" charset="0"/>
              <a:buChar char="–"/>
            </a:pPr>
            <a:r>
              <a:rPr lang="en-US" dirty="0" smtClean="0"/>
              <a:t>Immunofluorescence studies reveals </a:t>
            </a:r>
            <a:r>
              <a:rPr lang="en-US" dirty="0" err="1" smtClean="0"/>
              <a:t>intraepidermal</a:t>
            </a:r>
            <a:r>
              <a:rPr lang="en-US" dirty="0" smtClean="0"/>
              <a:t> presence of </a:t>
            </a:r>
            <a:r>
              <a:rPr lang="en-US" dirty="0" err="1" smtClean="0"/>
              <a:t>IgG</a:t>
            </a:r>
            <a:r>
              <a:rPr lang="en-US" dirty="0"/>
              <a:t>.</a:t>
            </a:r>
          </a:p>
        </p:txBody>
      </p:sp>
    </p:spTree>
    <p:extLst>
      <p:ext uri="{BB962C8B-B14F-4D97-AF65-F5344CB8AC3E}">
        <p14:creationId xmlns:p14="http://schemas.microsoft.com/office/powerpoint/2010/main" val="39869812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53400" cy="762000"/>
          </a:xfrm>
        </p:spPr>
        <p:txBody>
          <a:bodyPr>
            <a:normAutofit/>
          </a:bodyPr>
          <a:lstStyle/>
          <a:p>
            <a:pPr algn="ctr"/>
            <a:r>
              <a:rPr lang="en-US" sz="3600" b="1" u="sng" dirty="0" smtClean="0">
                <a:effectLst/>
              </a:rPr>
              <a:t>Clinical Manifestations of Pemphigus</a:t>
            </a:r>
            <a:endParaRPr lang="en-US" sz="3600" u="sng" dirty="0">
              <a:effectLst/>
            </a:endParaRPr>
          </a:p>
        </p:txBody>
      </p:sp>
      <p:sp>
        <p:nvSpPr>
          <p:cNvPr id="3" name="Content Placeholder 2"/>
          <p:cNvSpPr>
            <a:spLocks noGrp="1"/>
          </p:cNvSpPr>
          <p:nvPr>
            <p:ph idx="1"/>
          </p:nvPr>
        </p:nvSpPr>
        <p:spPr>
          <a:xfrm>
            <a:off x="152400" y="1143000"/>
            <a:ext cx="8839200" cy="5410200"/>
          </a:xfrm>
        </p:spPr>
        <p:txBody>
          <a:bodyPr>
            <a:normAutofit/>
          </a:bodyPr>
          <a:lstStyle/>
          <a:p>
            <a:r>
              <a:rPr lang="en-US" sz="3200" dirty="0" smtClean="0"/>
              <a:t>Most patients present with </a:t>
            </a:r>
            <a:r>
              <a:rPr lang="en-US" sz="3200" i="1" u="sng" dirty="0" smtClean="0"/>
              <a:t>oral lesions appearing as irregularly shaped erosions </a:t>
            </a:r>
            <a:r>
              <a:rPr lang="en-US" sz="3200" dirty="0" smtClean="0"/>
              <a:t>that are </a:t>
            </a:r>
            <a:r>
              <a:rPr lang="en-US" sz="3200" i="1" u="sng" dirty="0" smtClean="0"/>
              <a:t>painful</a:t>
            </a:r>
            <a:r>
              <a:rPr lang="en-US" sz="3200" dirty="0" smtClean="0"/>
              <a:t>, </a:t>
            </a:r>
            <a:r>
              <a:rPr lang="en-US" sz="3200" i="1" u="sng" dirty="0" smtClean="0"/>
              <a:t>bleed easily</a:t>
            </a:r>
            <a:r>
              <a:rPr lang="en-US" sz="3200" dirty="0" smtClean="0"/>
              <a:t>, and </a:t>
            </a:r>
            <a:r>
              <a:rPr lang="en-US" sz="3200" i="1" u="sng" dirty="0" smtClean="0"/>
              <a:t>heal slowly</a:t>
            </a:r>
            <a:r>
              <a:rPr lang="en-US" sz="3200" dirty="0" smtClean="0"/>
              <a:t>.</a:t>
            </a:r>
          </a:p>
          <a:p>
            <a:r>
              <a:rPr lang="en-US" sz="3200" dirty="0" smtClean="0"/>
              <a:t>The </a:t>
            </a:r>
            <a:r>
              <a:rPr lang="en-US" sz="3200" i="1" u="sng" dirty="0" smtClean="0"/>
              <a:t>skin </a:t>
            </a:r>
            <a:r>
              <a:rPr lang="en-US" sz="3200" i="1" u="sng" dirty="0" err="1" smtClean="0"/>
              <a:t>bullae</a:t>
            </a:r>
            <a:r>
              <a:rPr lang="en-US" sz="3200" i="1" u="sng" dirty="0" smtClean="0"/>
              <a:t> enlarge</a:t>
            </a:r>
            <a:r>
              <a:rPr lang="en-US" sz="3200" dirty="0" smtClean="0"/>
              <a:t>, rupture, and leave large, painful eroded areas that are accompanied by crusting and oozing.</a:t>
            </a:r>
          </a:p>
          <a:p>
            <a:r>
              <a:rPr lang="en-US" sz="3200" dirty="0" smtClean="0"/>
              <a:t> A </a:t>
            </a:r>
            <a:r>
              <a:rPr lang="en-US" sz="3200" i="1" u="sng" dirty="0" smtClean="0"/>
              <a:t>characteristic offensive odor</a:t>
            </a:r>
            <a:r>
              <a:rPr lang="en-US" sz="3200" dirty="0" smtClean="0"/>
              <a:t> emanates from the </a:t>
            </a:r>
            <a:r>
              <a:rPr lang="en-US" sz="3200" dirty="0" err="1" smtClean="0"/>
              <a:t>bullae</a:t>
            </a:r>
            <a:r>
              <a:rPr lang="en-US" sz="3200" dirty="0" smtClean="0"/>
              <a:t> and the exuding serum.</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552688" cy="792162"/>
          </a:xfrm>
        </p:spPr>
        <p:txBody>
          <a:bodyPr>
            <a:normAutofit/>
          </a:bodyPr>
          <a:lstStyle/>
          <a:p>
            <a:r>
              <a:rPr lang="en-US" sz="4000" b="1" u="sng" dirty="0" err="1" smtClean="0">
                <a:effectLst/>
              </a:rPr>
              <a:t>Cont</a:t>
            </a:r>
            <a:r>
              <a:rPr lang="en-US" sz="4000" b="1" dirty="0" smtClean="0">
                <a:effectLst/>
              </a:rPr>
              <a:t>’…</a:t>
            </a:r>
            <a:endParaRPr lang="en-US" sz="4000" b="1" dirty="0">
              <a:effectLst/>
            </a:endParaRPr>
          </a:p>
        </p:txBody>
      </p:sp>
      <p:sp>
        <p:nvSpPr>
          <p:cNvPr id="3" name="Content Placeholder 2"/>
          <p:cNvSpPr>
            <a:spLocks noGrp="1"/>
          </p:cNvSpPr>
          <p:nvPr>
            <p:ph idx="1"/>
          </p:nvPr>
        </p:nvSpPr>
        <p:spPr>
          <a:xfrm>
            <a:off x="152400" y="1219200"/>
            <a:ext cx="8839200" cy="4953000"/>
          </a:xfrm>
        </p:spPr>
        <p:txBody>
          <a:bodyPr>
            <a:normAutofit/>
          </a:bodyPr>
          <a:lstStyle/>
          <a:p>
            <a:r>
              <a:rPr lang="en-US" dirty="0" smtClean="0"/>
              <a:t>There is </a:t>
            </a:r>
            <a:r>
              <a:rPr lang="en-US" i="1" u="sng" dirty="0" smtClean="0"/>
              <a:t>blistering</a:t>
            </a:r>
            <a:r>
              <a:rPr lang="en-US" dirty="0" smtClean="0"/>
              <a:t> or </a:t>
            </a:r>
            <a:r>
              <a:rPr lang="en-US" i="1" u="sng" dirty="0" smtClean="0"/>
              <a:t>sloughing</a:t>
            </a:r>
            <a:r>
              <a:rPr lang="en-US" dirty="0" smtClean="0"/>
              <a:t> of uninvolved skin when minimal pressure is applied (i.e. </a:t>
            </a:r>
            <a:r>
              <a:rPr lang="en-US" b="1" dirty="0" err="1" smtClean="0"/>
              <a:t>Nikolsky’s</a:t>
            </a:r>
            <a:r>
              <a:rPr lang="en-US" b="1" dirty="0" smtClean="0"/>
              <a:t> sign</a:t>
            </a:r>
            <a:r>
              <a:rPr lang="en-US" dirty="0" smtClean="0"/>
              <a:t>). </a:t>
            </a:r>
          </a:p>
          <a:p>
            <a:r>
              <a:rPr lang="en-US" dirty="0" smtClean="0"/>
              <a:t>The eroded skin heals slowly, and huge areas of the body eventually are involved.</a:t>
            </a:r>
          </a:p>
          <a:p>
            <a:r>
              <a:rPr lang="en-US" dirty="0" smtClean="0"/>
              <a:t>Bacterial super-infection is common</a:t>
            </a:r>
          </a:p>
          <a:p>
            <a:r>
              <a:rPr lang="en-US" dirty="0" smtClean="0"/>
              <a:t>Fluid and electrolyte imbalance, </a:t>
            </a:r>
            <a:r>
              <a:rPr lang="en-US" dirty="0" err="1" smtClean="0"/>
              <a:t>hypoalbuminaemia</a:t>
            </a:r>
            <a:r>
              <a:rPr lang="en-US" dirty="0" smtClean="0"/>
              <a:t> occurs</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6403848" cy="990600"/>
          </a:xfrm>
        </p:spPr>
        <p:txBody>
          <a:bodyPr>
            <a:normAutofit fontScale="90000"/>
          </a:bodyPr>
          <a:lstStyle/>
          <a:p>
            <a:pPr algn="ctr"/>
            <a:r>
              <a:rPr lang="en-US" sz="4000" b="1" u="sng" dirty="0" smtClean="0">
                <a:effectLst/>
              </a:rPr>
              <a:t>Management of Pemphigus</a:t>
            </a:r>
            <a:endParaRPr lang="en-US" sz="4000" u="sng" dirty="0">
              <a:effectLst/>
            </a:endParaRPr>
          </a:p>
        </p:txBody>
      </p:sp>
      <p:sp>
        <p:nvSpPr>
          <p:cNvPr id="3" name="Content Placeholder 2"/>
          <p:cNvSpPr>
            <a:spLocks noGrp="1"/>
          </p:cNvSpPr>
          <p:nvPr>
            <p:ph idx="1"/>
          </p:nvPr>
        </p:nvSpPr>
        <p:spPr>
          <a:xfrm>
            <a:off x="152400" y="1143000"/>
            <a:ext cx="8839200" cy="5562600"/>
          </a:xfrm>
        </p:spPr>
        <p:txBody>
          <a:bodyPr>
            <a:noAutofit/>
          </a:bodyPr>
          <a:lstStyle/>
          <a:p>
            <a:r>
              <a:rPr lang="en-US" sz="3200" dirty="0" smtClean="0"/>
              <a:t>The </a:t>
            </a:r>
            <a:r>
              <a:rPr lang="en-US" sz="3200" b="1" u="sng" dirty="0" smtClean="0"/>
              <a:t>goals of therapy </a:t>
            </a:r>
            <a:r>
              <a:rPr lang="en-US" sz="3200" dirty="0" smtClean="0"/>
              <a:t>are to;</a:t>
            </a:r>
          </a:p>
          <a:p>
            <a:pPr marL="928116" lvl="1" indent="-571500">
              <a:buClrTx/>
              <a:buFont typeface="+mj-lt"/>
              <a:buAutoNum type="romanLcPeriod"/>
            </a:pPr>
            <a:r>
              <a:rPr lang="en-US" sz="2800" dirty="0" smtClean="0"/>
              <a:t>Bring the disease under control as rapidly as possible, </a:t>
            </a:r>
          </a:p>
          <a:p>
            <a:pPr marL="928116" lvl="1" indent="-571500">
              <a:buClrTx/>
              <a:buFont typeface="+mj-lt"/>
              <a:buAutoNum type="romanLcPeriod"/>
            </a:pPr>
            <a:r>
              <a:rPr lang="en-US" dirty="0"/>
              <a:t>P</a:t>
            </a:r>
            <a:r>
              <a:rPr lang="en-US" sz="2800" dirty="0" smtClean="0"/>
              <a:t>revent loss of serum and the development of secondary infection, </a:t>
            </a:r>
          </a:p>
          <a:p>
            <a:pPr marL="928116" lvl="1" indent="-571500">
              <a:buClrTx/>
              <a:buFont typeface="+mj-lt"/>
              <a:buAutoNum type="romanLcPeriod"/>
            </a:pPr>
            <a:r>
              <a:rPr lang="en-US" dirty="0"/>
              <a:t>P</a:t>
            </a:r>
            <a:r>
              <a:rPr lang="en-US" sz="2800" dirty="0" smtClean="0"/>
              <a:t>romote re-</a:t>
            </a:r>
            <a:r>
              <a:rPr lang="en-US" sz="2800" dirty="0" err="1" smtClean="0"/>
              <a:t>epithelization</a:t>
            </a:r>
            <a:r>
              <a:rPr lang="en-US" sz="2800" dirty="0" smtClean="0"/>
              <a:t> (i.e</a:t>
            </a:r>
            <a:r>
              <a:rPr lang="en-US" dirty="0" smtClean="0"/>
              <a:t>.</a:t>
            </a:r>
            <a:r>
              <a:rPr lang="en-US" sz="2800" dirty="0" smtClean="0"/>
              <a:t> renewal of epithelial tissue).</a:t>
            </a:r>
          </a:p>
          <a:p>
            <a:r>
              <a:rPr lang="en-US" sz="3200" b="1" u="sng" dirty="0" smtClean="0"/>
              <a:t>Corticosteroids</a:t>
            </a:r>
            <a:r>
              <a:rPr lang="en-US" sz="3200" dirty="0" smtClean="0"/>
              <a:t> are administered in </a:t>
            </a:r>
            <a:r>
              <a:rPr lang="en-US" sz="3200" u="sng" dirty="0" smtClean="0"/>
              <a:t>high doses </a:t>
            </a:r>
            <a:r>
              <a:rPr lang="en-US" sz="3200" dirty="0" smtClean="0"/>
              <a:t>to control the disease and keep the skin free of blisters. </a:t>
            </a:r>
            <a:endParaRPr lang="en-US" sz="32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63000" cy="6172200"/>
          </a:xfrm>
        </p:spPr>
        <p:txBody>
          <a:bodyPr>
            <a:normAutofit fontScale="92500" lnSpcReduction="10000"/>
          </a:bodyPr>
          <a:lstStyle/>
          <a:p>
            <a:pPr marL="82296" indent="0">
              <a:buNone/>
            </a:pPr>
            <a:r>
              <a:rPr lang="en-US" sz="3600" b="1" u="sng" dirty="0" smtClean="0"/>
              <a:t>Management </a:t>
            </a:r>
            <a:r>
              <a:rPr lang="en-US" sz="3600" b="1" u="sng" dirty="0" err="1" smtClean="0"/>
              <a:t>cont</a:t>
            </a:r>
            <a:r>
              <a:rPr lang="en-US" sz="3600" b="1" dirty="0" smtClean="0"/>
              <a:t>’…</a:t>
            </a:r>
          </a:p>
          <a:p>
            <a:r>
              <a:rPr lang="en-US" sz="3200" dirty="0" smtClean="0"/>
              <a:t>The high dosage level of corticosteroids is maintained until remission is apparent. </a:t>
            </a:r>
          </a:p>
          <a:p>
            <a:r>
              <a:rPr lang="en-US" sz="3200" dirty="0" smtClean="0"/>
              <a:t>In some cases, corticosteroid therapy must be maintained for life.</a:t>
            </a:r>
          </a:p>
          <a:p>
            <a:r>
              <a:rPr lang="en-US" sz="3200" dirty="0" smtClean="0"/>
              <a:t>Corticosteroids are administered with meals or immediately after a meal and may be accompanied by an antacid as prophylaxis against gastric complications. </a:t>
            </a:r>
          </a:p>
          <a:p>
            <a:r>
              <a:rPr lang="en-US" sz="3200" dirty="0" smtClean="0"/>
              <a:t>Essential to therapeutic management are daily evaluations of body weight, blood pressure, blood glucose levels, and fluid balance. </a:t>
            </a:r>
          </a:p>
          <a:p>
            <a:pPr marL="82296" indent="0">
              <a:buNone/>
            </a:pPr>
            <a:r>
              <a:rPr lang="en-US" b="1" dirty="0" smtClean="0"/>
              <a:t>NB: </a:t>
            </a:r>
            <a:r>
              <a:rPr lang="en-US" dirty="0" smtClean="0"/>
              <a:t>Corticosteroid therapy has serious side effects...</a:t>
            </a:r>
            <a:endParaRPr lang="en-US" sz="3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3962400" cy="792162"/>
          </a:xfrm>
        </p:spPr>
        <p:txBody>
          <a:bodyPr/>
          <a:lstStyle/>
          <a:p>
            <a:r>
              <a:rPr lang="en-US" dirty="0" err="1" smtClean="0">
                <a:effectLst/>
              </a:rPr>
              <a:t>Cont</a:t>
            </a:r>
            <a:r>
              <a:rPr lang="en-US" dirty="0" smtClean="0">
                <a:effectLst/>
              </a:rPr>
              <a:t>’</a:t>
            </a:r>
            <a:r>
              <a:rPr lang="en-US" dirty="0" smtClean="0"/>
              <a:t>…</a:t>
            </a:r>
            <a:endParaRPr lang="en-US" dirty="0"/>
          </a:p>
        </p:txBody>
      </p:sp>
      <p:sp>
        <p:nvSpPr>
          <p:cNvPr id="3" name="Content Placeholder 2"/>
          <p:cNvSpPr>
            <a:spLocks noGrp="1"/>
          </p:cNvSpPr>
          <p:nvPr>
            <p:ph idx="1"/>
          </p:nvPr>
        </p:nvSpPr>
        <p:spPr>
          <a:xfrm>
            <a:off x="76200" y="914400"/>
            <a:ext cx="8915400" cy="5867400"/>
          </a:xfrm>
        </p:spPr>
        <p:txBody>
          <a:bodyPr>
            <a:noAutofit/>
          </a:bodyPr>
          <a:lstStyle/>
          <a:p>
            <a:r>
              <a:rPr lang="en-US" sz="2700" b="1" dirty="0" err="1" smtClean="0"/>
              <a:t>Purpura</a:t>
            </a:r>
            <a:r>
              <a:rPr lang="en-US" sz="2700" b="1" dirty="0" smtClean="0"/>
              <a:t>; </a:t>
            </a:r>
            <a:r>
              <a:rPr lang="en-US" sz="2700" dirty="0" smtClean="0"/>
              <a:t>is bleeding into the skin</a:t>
            </a:r>
          </a:p>
          <a:p>
            <a:r>
              <a:rPr lang="en-US" sz="2700" b="1" dirty="0" smtClean="0"/>
              <a:t>Erythema</a:t>
            </a:r>
            <a:r>
              <a:rPr lang="en-US" sz="2700" dirty="0" smtClean="0"/>
              <a:t>; is red skin due to increased blood supply and it will blanch on pressure (i.e. redness of the skin caused by congestion of the capillaries)</a:t>
            </a:r>
          </a:p>
          <a:p>
            <a:r>
              <a:rPr lang="en-US" sz="2700" b="1" dirty="0" err="1" smtClean="0"/>
              <a:t>Petechiae</a:t>
            </a:r>
            <a:r>
              <a:rPr lang="en-US" sz="2700" b="1" dirty="0" smtClean="0"/>
              <a:t>: </a:t>
            </a:r>
            <a:r>
              <a:rPr lang="en-US" sz="2700" dirty="0" smtClean="0"/>
              <a:t>pinpoint red spots that appear on the skin as a result of blood leakage into the skin (assoc. with bleeding tendencies or emboli to skin)</a:t>
            </a:r>
          </a:p>
          <a:p>
            <a:r>
              <a:rPr lang="en-US" sz="2700" b="1" dirty="0" smtClean="0"/>
              <a:t>Cyst; </a:t>
            </a:r>
            <a:r>
              <a:rPr lang="en-US" sz="2700" dirty="0" smtClean="0"/>
              <a:t>skin</a:t>
            </a:r>
            <a:r>
              <a:rPr lang="en-US" sz="2700" b="1" dirty="0" smtClean="0"/>
              <a:t> </a:t>
            </a:r>
            <a:r>
              <a:rPr lang="en-US" sz="2700" dirty="0" smtClean="0"/>
              <a:t>cysts are encapsulated epithelium-lined </a:t>
            </a:r>
            <a:r>
              <a:rPr lang="en-US" sz="2700" dirty="0"/>
              <a:t>cavities </a:t>
            </a:r>
            <a:r>
              <a:rPr lang="en-US" sz="2700" dirty="0" smtClean="0"/>
              <a:t>(&gt;5mm diameter) containing </a:t>
            </a:r>
            <a:r>
              <a:rPr lang="en-US" sz="2700" dirty="0"/>
              <a:t>fluid or solid </a:t>
            </a:r>
            <a:r>
              <a:rPr lang="en-US" sz="2700" dirty="0" smtClean="0"/>
              <a:t>material e.g. blood, pus, sebum, mucus etc. found in the dermis.</a:t>
            </a:r>
            <a:endParaRPr lang="en-US" sz="2700" b="1" dirty="0"/>
          </a:p>
          <a:p>
            <a:r>
              <a:rPr lang="en-US" sz="2700" b="1" dirty="0" err="1" smtClean="0"/>
              <a:t>Comedones</a:t>
            </a:r>
            <a:r>
              <a:rPr lang="en-US" sz="2700" b="1" dirty="0"/>
              <a:t>: </a:t>
            </a:r>
            <a:r>
              <a:rPr lang="en-US" sz="2700" dirty="0" smtClean="0"/>
              <a:t>are</a:t>
            </a:r>
            <a:r>
              <a:rPr lang="en-US" sz="2700" b="1" dirty="0" smtClean="0"/>
              <a:t> </a:t>
            </a:r>
            <a:r>
              <a:rPr lang="en-US" sz="2700" dirty="0" smtClean="0"/>
              <a:t>the </a:t>
            </a:r>
            <a:r>
              <a:rPr lang="en-US" sz="2700" dirty="0"/>
              <a:t>primary lesions of </a:t>
            </a:r>
            <a:r>
              <a:rPr lang="en-US" sz="2700" dirty="0" smtClean="0"/>
              <a:t>acne caused </a:t>
            </a:r>
            <a:r>
              <a:rPr lang="en-US" sz="2700" dirty="0"/>
              <a:t>by sebum blockage in the hair </a:t>
            </a:r>
            <a:r>
              <a:rPr lang="en-US" sz="2700" dirty="0" smtClean="0"/>
              <a:t>follicle.</a:t>
            </a:r>
          </a:p>
          <a:p>
            <a:r>
              <a:rPr lang="en-US" sz="2700" dirty="0" smtClean="0"/>
              <a:t>Skin </a:t>
            </a:r>
            <a:r>
              <a:rPr lang="en-US" sz="2700" b="1" dirty="0" err="1" smtClean="0"/>
              <a:t>tumour</a:t>
            </a:r>
            <a:r>
              <a:rPr lang="en-US" sz="2700" dirty="0" smtClean="0"/>
              <a:t>; swelling on skin &gt;2.5cm in diameter.</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81288" cy="5943600"/>
          </a:xfrm>
        </p:spPr>
        <p:txBody>
          <a:bodyPr>
            <a:normAutofit fontScale="92500" lnSpcReduction="10000"/>
          </a:bodyPr>
          <a:lstStyle/>
          <a:p>
            <a:pPr marL="82296" indent="0">
              <a:buNone/>
            </a:pPr>
            <a:r>
              <a:rPr lang="en-US" b="1" dirty="0" smtClean="0"/>
              <a:t>Quiz:</a:t>
            </a:r>
            <a:r>
              <a:rPr lang="en-US" dirty="0" smtClean="0"/>
              <a:t> List some side effects of Corticosteroids (Hydrocortisone/cortisol);</a:t>
            </a:r>
          </a:p>
          <a:p>
            <a:pPr marL="356616" lvl="1" indent="0">
              <a:buNone/>
            </a:pPr>
            <a:r>
              <a:rPr lang="en-US" dirty="0" smtClean="0"/>
              <a:t>1.</a:t>
            </a:r>
          </a:p>
          <a:p>
            <a:pPr marL="356616" lvl="1" indent="0">
              <a:buNone/>
            </a:pPr>
            <a:r>
              <a:rPr lang="en-US" dirty="0" smtClean="0"/>
              <a:t>2.</a:t>
            </a:r>
          </a:p>
          <a:p>
            <a:pPr marL="356616" lvl="1" indent="0">
              <a:buNone/>
            </a:pPr>
            <a:r>
              <a:rPr lang="en-US" dirty="0" smtClean="0"/>
              <a:t>3.</a:t>
            </a:r>
          </a:p>
          <a:p>
            <a:pPr marL="356616" lvl="1" indent="0">
              <a:buNone/>
            </a:pPr>
            <a:r>
              <a:rPr lang="en-US" dirty="0" smtClean="0"/>
              <a:t>4.</a:t>
            </a:r>
          </a:p>
          <a:p>
            <a:pPr marL="356616" lvl="1" indent="0">
              <a:buNone/>
            </a:pPr>
            <a:r>
              <a:rPr lang="en-US" dirty="0" smtClean="0"/>
              <a:t>5.</a:t>
            </a:r>
          </a:p>
          <a:p>
            <a:pPr marL="356616" lvl="1" indent="0">
              <a:buNone/>
            </a:pPr>
            <a:r>
              <a:rPr lang="en-US" dirty="0" smtClean="0"/>
              <a:t>6.</a:t>
            </a:r>
          </a:p>
          <a:p>
            <a:pPr marL="356616" lvl="1" indent="0">
              <a:buNone/>
            </a:pPr>
            <a:r>
              <a:rPr lang="en-US" dirty="0" smtClean="0"/>
              <a:t>7.</a:t>
            </a:r>
          </a:p>
          <a:p>
            <a:pPr marL="356616" lvl="1" indent="0">
              <a:buNone/>
            </a:pPr>
            <a:r>
              <a:rPr lang="en-US" dirty="0" smtClean="0"/>
              <a:t>8.</a:t>
            </a:r>
          </a:p>
          <a:p>
            <a:pPr marL="356616" lvl="1" indent="0">
              <a:buNone/>
            </a:pPr>
            <a:r>
              <a:rPr lang="en-US" dirty="0" smtClean="0"/>
              <a:t>9.</a:t>
            </a:r>
          </a:p>
          <a:p>
            <a:pPr marL="356616" lvl="1" indent="0">
              <a:buNone/>
            </a:pPr>
            <a:r>
              <a:rPr lang="en-US" dirty="0" smtClean="0"/>
              <a:t>10.</a:t>
            </a:r>
          </a:p>
          <a:p>
            <a:pPr marL="356616" lvl="1" indent="0">
              <a:buNone/>
            </a:pPr>
            <a:r>
              <a:rPr lang="en-US" dirty="0" smtClean="0"/>
              <a:t>Etc……………………</a:t>
            </a:r>
          </a:p>
          <a:p>
            <a:pPr marL="82296"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16672463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534400" cy="6324600"/>
          </a:xfrm>
        </p:spPr>
        <p:txBody>
          <a:bodyPr>
            <a:normAutofit/>
          </a:bodyPr>
          <a:lstStyle/>
          <a:p>
            <a:pPr marL="82296" indent="0">
              <a:buNone/>
            </a:pPr>
            <a:r>
              <a:rPr lang="en-US" sz="3000" b="1" i="1" u="sng" dirty="0" smtClean="0"/>
              <a:t>Did your list include the following;</a:t>
            </a:r>
          </a:p>
          <a:p>
            <a:pPr marL="928116" lvl="1" indent="-571500">
              <a:buClrTx/>
              <a:buFont typeface="+mj-lt"/>
              <a:buAutoNum type="romanLcPeriod"/>
            </a:pPr>
            <a:r>
              <a:rPr lang="en-US" dirty="0" smtClean="0"/>
              <a:t>Adiposity of the face (moon face)</a:t>
            </a:r>
          </a:p>
          <a:p>
            <a:pPr marL="928116" lvl="1" indent="-571500">
              <a:buClrTx/>
              <a:buFont typeface="+mj-lt"/>
              <a:buAutoNum type="romanLcPeriod"/>
            </a:pPr>
            <a:r>
              <a:rPr lang="en-US" dirty="0" smtClean="0"/>
              <a:t>Muscle wasting esp. the limbs</a:t>
            </a:r>
          </a:p>
          <a:p>
            <a:pPr marL="928116" lvl="1" indent="-571500">
              <a:buClrTx/>
              <a:buFont typeface="+mj-lt"/>
              <a:buAutoNum type="romanLcPeriod"/>
            </a:pPr>
            <a:r>
              <a:rPr lang="en-US" dirty="0" smtClean="0"/>
              <a:t>Osteoporosis and pathological fractures</a:t>
            </a:r>
          </a:p>
          <a:p>
            <a:pPr marL="928116" lvl="1" indent="-571500">
              <a:buClrTx/>
              <a:buFont typeface="+mj-lt"/>
              <a:buAutoNum type="romanLcPeriod"/>
            </a:pPr>
            <a:r>
              <a:rPr lang="en-US" dirty="0" smtClean="0"/>
              <a:t>Diabetes mellitus due excess gluconeogenesis</a:t>
            </a:r>
          </a:p>
          <a:p>
            <a:pPr marL="928116" lvl="1" indent="-571500">
              <a:buClrTx/>
              <a:buFont typeface="+mj-lt"/>
              <a:buAutoNum type="romanLcPeriod"/>
            </a:pPr>
            <a:r>
              <a:rPr lang="en-US" dirty="0" err="1" smtClean="0"/>
              <a:t>Immuno</a:t>
            </a:r>
            <a:r>
              <a:rPr lang="en-US" dirty="0" smtClean="0"/>
              <a:t>-depression</a:t>
            </a:r>
          </a:p>
          <a:p>
            <a:pPr marL="928116" lvl="1" indent="-571500">
              <a:buClrTx/>
              <a:buFont typeface="+mj-lt"/>
              <a:buAutoNum type="romanLcPeriod"/>
            </a:pPr>
            <a:r>
              <a:rPr lang="en-US" dirty="0" smtClean="0"/>
              <a:t>Recurrent infections</a:t>
            </a:r>
          </a:p>
          <a:p>
            <a:pPr marL="928116" lvl="1" indent="-571500">
              <a:buClrTx/>
              <a:buFont typeface="+mj-lt"/>
              <a:buAutoNum type="romanLcPeriod"/>
            </a:pPr>
            <a:r>
              <a:rPr lang="en-US" dirty="0" smtClean="0"/>
              <a:t>Insomnia, excitability, euphoria, depression or mania</a:t>
            </a:r>
          </a:p>
          <a:p>
            <a:pPr marL="928116" lvl="1" indent="-571500">
              <a:buClrTx/>
              <a:buFont typeface="+mj-lt"/>
              <a:buAutoNum type="romanLcPeriod"/>
            </a:pPr>
            <a:r>
              <a:rPr lang="en-US" dirty="0" smtClean="0"/>
              <a:t>Hypertension</a:t>
            </a:r>
          </a:p>
          <a:p>
            <a:pPr marL="928116" lvl="1" indent="-571500">
              <a:buClrTx/>
              <a:buFont typeface="+mj-lt"/>
              <a:buAutoNum type="romanLcPeriod"/>
            </a:pPr>
            <a:r>
              <a:rPr lang="en-US" dirty="0" smtClean="0"/>
              <a:t>Menstrual disturbances</a:t>
            </a:r>
          </a:p>
          <a:p>
            <a:pPr marL="928116" lvl="1" indent="-571500">
              <a:buClrTx/>
              <a:buFont typeface="+mj-lt"/>
              <a:buAutoNum type="romanLcPeriod"/>
            </a:pPr>
            <a:r>
              <a:rPr lang="en-US" dirty="0" smtClean="0"/>
              <a:t>Renal failure</a:t>
            </a:r>
          </a:p>
          <a:p>
            <a:pPr marL="928116" lvl="1" indent="-571500">
              <a:buClrTx/>
              <a:buFont typeface="+mj-lt"/>
              <a:buAutoNum type="romanLcPeriod"/>
            </a:pPr>
            <a:r>
              <a:rPr lang="en-US" dirty="0" smtClean="0"/>
              <a:t>Peptic ulcers</a:t>
            </a:r>
          </a:p>
          <a:p>
            <a:pPr marL="82296" indent="0">
              <a:buNone/>
            </a:pPr>
            <a:endParaRPr lang="en-US" dirty="0" smtClean="0"/>
          </a:p>
          <a:p>
            <a:pPr marL="82296" indent="0">
              <a:buNone/>
            </a:pPr>
            <a:endParaRPr lang="en-US" dirty="0" smtClean="0"/>
          </a:p>
          <a:p>
            <a:endParaRPr lang="en-US" dirty="0"/>
          </a:p>
        </p:txBody>
      </p:sp>
    </p:spTree>
    <p:extLst>
      <p:ext uri="{BB962C8B-B14F-4D97-AF65-F5344CB8AC3E}">
        <p14:creationId xmlns:p14="http://schemas.microsoft.com/office/powerpoint/2010/main" val="13200879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019800"/>
          </a:xfrm>
        </p:spPr>
        <p:txBody>
          <a:bodyPr>
            <a:normAutofit/>
          </a:bodyPr>
          <a:lstStyle/>
          <a:p>
            <a:pPr marL="82296" indent="0">
              <a:buNone/>
            </a:pPr>
            <a:r>
              <a:rPr lang="fr-FR" sz="3200" b="1" u="sng" dirty="0" smtClean="0"/>
              <a:t>Management of Pemphigus </a:t>
            </a:r>
            <a:r>
              <a:rPr lang="fr-FR" sz="3200" b="1" u="sng" dirty="0" err="1" smtClean="0"/>
              <a:t>Cont</a:t>
            </a:r>
            <a:r>
              <a:rPr lang="fr-FR" sz="3200" b="1" dirty="0" smtClean="0"/>
              <a:t>’…</a:t>
            </a:r>
          </a:p>
          <a:p>
            <a:r>
              <a:rPr lang="fr-FR" sz="3200" b="1" u="sng" dirty="0" smtClean="0"/>
              <a:t>Immunosuppressive agents</a:t>
            </a:r>
            <a:r>
              <a:rPr lang="fr-FR" sz="3200" b="1" dirty="0" smtClean="0"/>
              <a:t> </a:t>
            </a:r>
            <a:r>
              <a:rPr lang="fr-FR" sz="3200" dirty="0" smtClean="0"/>
              <a:t>(</a:t>
            </a:r>
            <a:r>
              <a:rPr lang="fr-FR" sz="3200" dirty="0" err="1" smtClean="0"/>
              <a:t>e.g</a:t>
            </a:r>
            <a:r>
              <a:rPr lang="fr-FR" sz="3200" dirty="0" smtClean="0"/>
              <a:t>. </a:t>
            </a:r>
            <a:r>
              <a:rPr lang="fr-FR" sz="3200" dirty="0" err="1" smtClean="0"/>
              <a:t>azathioprine</a:t>
            </a:r>
            <a:r>
              <a:rPr lang="fr-FR" sz="3200" dirty="0" smtClean="0"/>
              <a:t>, </a:t>
            </a:r>
            <a:r>
              <a:rPr lang="fr-FR" sz="3200" dirty="0" err="1" smtClean="0"/>
              <a:t>cyclophosphamide</a:t>
            </a:r>
            <a:r>
              <a:rPr lang="fr-FR" sz="3200" dirty="0" smtClean="0"/>
              <a:t>, </a:t>
            </a:r>
            <a:r>
              <a:rPr lang="en-US" sz="3200" dirty="0" smtClean="0"/>
              <a:t>gold) may be prescribed to help control the disease and reduce the corticosteroid dose. </a:t>
            </a:r>
            <a:endParaRPr lang="en-US" sz="3200" b="1" dirty="0" smtClean="0"/>
          </a:p>
          <a:p>
            <a:r>
              <a:rPr lang="en-US" sz="3200" b="1" dirty="0" err="1" smtClean="0"/>
              <a:t>Plasmapheresis</a:t>
            </a:r>
            <a:r>
              <a:rPr lang="en-US" sz="3200" b="1" dirty="0" smtClean="0"/>
              <a:t> (i.e. plasma exchange) </a:t>
            </a:r>
            <a:r>
              <a:rPr lang="en-US" sz="3200" dirty="0" smtClean="0"/>
              <a:t>temporarily decreases the serum antibody level and has been used with variable success, although it is generally reserved for life-threatening cases</a:t>
            </a:r>
            <a:endParaRPr lang="en-US" sz="32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001000" cy="1096962"/>
          </a:xfrm>
        </p:spPr>
        <p:txBody>
          <a:bodyPr>
            <a:noAutofit/>
          </a:bodyPr>
          <a:lstStyle/>
          <a:p>
            <a:pPr marL="742950" indent="-742950" algn="ctr">
              <a:buFont typeface="+mj-lt"/>
              <a:buAutoNum type="arabicPeriod" startAt="6"/>
            </a:pPr>
            <a:r>
              <a:rPr lang="en-US" sz="3600" b="1" u="sng" dirty="0" smtClean="0">
                <a:effectLst/>
              </a:rPr>
              <a:t>ECZEMA </a:t>
            </a:r>
            <a:br>
              <a:rPr lang="en-US" sz="3600" b="1" u="sng" dirty="0" smtClean="0">
                <a:effectLst/>
              </a:rPr>
            </a:br>
            <a:r>
              <a:rPr lang="en-US" sz="3600" b="1" u="sng" dirty="0" smtClean="0">
                <a:effectLst/>
              </a:rPr>
              <a:t>(Atopic Dermatitis)</a:t>
            </a:r>
            <a:endParaRPr lang="en-US" sz="3600" b="1" u="sng" dirty="0">
              <a:effectLst/>
            </a:endParaRPr>
          </a:p>
        </p:txBody>
      </p:sp>
      <p:sp>
        <p:nvSpPr>
          <p:cNvPr id="3" name="Content Placeholder 2"/>
          <p:cNvSpPr>
            <a:spLocks noGrp="1"/>
          </p:cNvSpPr>
          <p:nvPr>
            <p:ph idx="1"/>
          </p:nvPr>
        </p:nvSpPr>
        <p:spPr>
          <a:xfrm>
            <a:off x="76200" y="1371600"/>
            <a:ext cx="8915400" cy="5029200"/>
          </a:xfrm>
        </p:spPr>
        <p:txBody>
          <a:bodyPr>
            <a:normAutofit/>
          </a:bodyPr>
          <a:lstStyle/>
          <a:p>
            <a:r>
              <a:rPr lang="en-US" sz="3000" dirty="0"/>
              <a:t>Eczema is a </a:t>
            </a:r>
            <a:r>
              <a:rPr lang="en-US" sz="3000" u="sng" dirty="0"/>
              <a:t>non-infectious inflammatory </a:t>
            </a:r>
            <a:r>
              <a:rPr lang="en-US" sz="3000" u="sng" dirty="0" err="1"/>
              <a:t>dermatosis</a:t>
            </a:r>
            <a:r>
              <a:rPr lang="en-US" sz="3000" u="sng" dirty="0"/>
              <a:t> </a:t>
            </a:r>
            <a:r>
              <a:rPr lang="en-US" sz="3000" dirty="0"/>
              <a:t>(type I immediate hypersensitivity </a:t>
            </a:r>
            <a:r>
              <a:rPr lang="en-US" sz="3000" dirty="0" err="1"/>
              <a:t>rxn</a:t>
            </a:r>
            <a:r>
              <a:rPr lang="en-US" sz="3000" dirty="0"/>
              <a:t>) also called Atopic </a:t>
            </a:r>
            <a:r>
              <a:rPr lang="en-US" sz="3000" dirty="0" smtClean="0"/>
              <a:t>Dermatitis resulting from an inflammatory reaction of the skin (especially the epidermis) to physical, chemical or biologic agents/irritants.</a:t>
            </a:r>
          </a:p>
          <a:p>
            <a:r>
              <a:rPr lang="en-US" sz="3000" dirty="0" smtClean="0"/>
              <a:t>A </a:t>
            </a:r>
            <a:r>
              <a:rPr lang="en-US" sz="3000" dirty="0"/>
              <a:t>family history is </a:t>
            </a:r>
            <a:r>
              <a:rPr lang="en-US" sz="3000" dirty="0" smtClean="0"/>
              <a:t>common with highest incidence in infants </a:t>
            </a:r>
            <a:r>
              <a:rPr lang="en-US" sz="3000" dirty="0"/>
              <a:t>and </a:t>
            </a:r>
            <a:r>
              <a:rPr lang="en-US" sz="3000" dirty="0" smtClean="0"/>
              <a:t>children (10-20% of children in the West)</a:t>
            </a:r>
            <a:endParaRPr lang="en-US" sz="3000" dirty="0"/>
          </a:p>
          <a:p>
            <a:r>
              <a:rPr lang="en-US" sz="3000" dirty="0" smtClean="0"/>
              <a:t>Primary irritant type is where a non-allergic reaction results from exposure to an irritating substance</a:t>
            </a:r>
          </a:p>
        </p:txBody>
      </p:sp>
    </p:spTree>
    <p:extLst>
      <p:ext uri="{BB962C8B-B14F-4D97-AF65-F5344CB8AC3E}">
        <p14:creationId xmlns:p14="http://schemas.microsoft.com/office/powerpoint/2010/main" val="24910925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763000" cy="5105400"/>
          </a:xfrm>
        </p:spPr>
        <p:txBody>
          <a:bodyPr>
            <a:normAutofit/>
          </a:bodyPr>
          <a:lstStyle/>
          <a:p>
            <a:r>
              <a:rPr lang="en-US" dirty="0"/>
              <a:t>Secondary irritant type is due to allergic </a:t>
            </a:r>
            <a:r>
              <a:rPr lang="en-US" dirty="0" err="1"/>
              <a:t>rxn</a:t>
            </a:r>
            <a:r>
              <a:rPr lang="en-US" dirty="0"/>
              <a:t> as a result of exposure of already sensitized people to contact </a:t>
            </a:r>
            <a:r>
              <a:rPr lang="en-US" dirty="0" smtClean="0"/>
              <a:t>allergens (Contact Dermatitis)</a:t>
            </a:r>
            <a:endParaRPr lang="en-US" dirty="0"/>
          </a:p>
          <a:p>
            <a:r>
              <a:rPr lang="en-US" dirty="0" smtClean="0"/>
              <a:t>This condition (eczema) is characterized </a:t>
            </a:r>
            <a:r>
              <a:rPr lang="en-US" dirty="0"/>
              <a:t>by signiﬁcant </a:t>
            </a:r>
            <a:r>
              <a:rPr lang="en-US" u="sng" dirty="0"/>
              <a:t>elevations of serum </a:t>
            </a:r>
            <a:r>
              <a:rPr lang="en-US" u="sng" dirty="0" err="1"/>
              <a:t>IgE</a:t>
            </a:r>
            <a:r>
              <a:rPr lang="en-US" dirty="0"/>
              <a:t> and </a:t>
            </a:r>
            <a:r>
              <a:rPr lang="en-US" u="sng" dirty="0"/>
              <a:t>peripheral eosinophilia</a:t>
            </a:r>
            <a:r>
              <a:rPr lang="en-US" dirty="0"/>
              <a:t>, </a:t>
            </a:r>
            <a:r>
              <a:rPr lang="en-US" u="sng" dirty="0"/>
              <a:t>pruritus</a:t>
            </a:r>
            <a:r>
              <a:rPr lang="en-US" dirty="0"/>
              <a:t> and </a:t>
            </a:r>
            <a:r>
              <a:rPr lang="en-US" u="sng" dirty="0"/>
              <a:t>hyperirritability of the skin</a:t>
            </a:r>
            <a:r>
              <a:rPr lang="en-US" dirty="0"/>
              <a:t>, </a:t>
            </a:r>
            <a:r>
              <a:rPr lang="en-US" u="sng" dirty="0"/>
              <a:t>large amounts of histamine</a:t>
            </a:r>
            <a:r>
              <a:rPr lang="en-US" dirty="0"/>
              <a:t> in the skin, </a:t>
            </a:r>
            <a:r>
              <a:rPr lang="en-US" u="sng" dirty="0"/>
              <a:t>excessive dryness of the skin</a:t>
            </a:r>
            <a:r>
              <a:rPr lang="en-US" dirty="0"/>
              <a:t> with resultant itching related to changes in lipid content, sebaceous gland activity, and sweating. </a:t>
            </a:r>
          </a:p>
          <a:p>
            <a:endParaRPr lang="en-US" dirty="0"/>
          </a:p>
        </p:txBody>
      </p:sp>
    </p:spTree>
    <p:extLst>
      <p:ext uri="{BB962C8B-B14F-4D97-AF65-F5344CB8AC3E}">
        <p14:creationId xmlns:p14="http://schemas.microsoft.com/office/powerpoint/2010/main" val="349545813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81288" cy="6248400"/>
          </a:xfrm>
        </p:spPr>
        <p:txBody>
          <a:bodyPr>
            <a:normAutofit lnSpcReduction="10000"/>
          </a:bodyPr>
          <a:lstStyle/>
          <a:p>
            <a:r>
              <a:rPr lang="en-US" sz="2800" dirty="0" smtClean="0"/>
              <a:t>It can be acute or chronic </a:t>
            </a:r>
          </a:p>
          <a:p>
            <a:r>
              <a:rPr lang="en-US" sz="2800" dirty="0" smtClean="0"/>
              <a:t>In </a:t>
            </a:r>
            <a:r>
              <a:rPr lang="en-US" sz="2800" dirty="0"/>
              <a:t>response to stroking of the skin, </a:t>
            </a:r>
            <a:r>
              <a:rPr lang="en-US" sz="2800" dirty="0" smtClean="0"/>
              <a:t>with immediate redness and swelling appears </a:t>
            </a:r>
            <a:r>
              <a:rPr lang="en-US" sz="2800" dirty="0"/>
              <a:t>on the </a:t>
            </a:r>
            <a:r>
              <a:rPr lang="en-US" sz="2800" dirty="0" smtClean="0"/>
              <a:t>skin, followed </a:t>
            </a:r>
            <a:r>
              <a:rPr lang="en-US" sz="2800" dirty="0"/>
              <a:t>in 15 to 30 seconds by pallor, which persists </a:t>
            </a:r>
            <a:r>
              <a:rPr lang="en-US" sz="2800" dirty="0" smtClean="0"/>
              <a:t>for 1 </a:t>
            </a:r>
            <a:r>
              <a:rPr lang="en-US" sz="2800" dirty="0"/>
              <a:t>to 3 minutes. </a:t>
            </a:r>
            <a:endParaRPr lang="en-US" sz="2800" dirty="0" smtClean="0"/>
          </a:p>
          <a:p>
            <a:r>
              <a:rPr lang="en-US" sz="2800" dirty="0" smtClean="0"/>
              <a:t>Lesions </a:t>
            </a:r>
            <a:r>
              <a:rPr lang="en-US" sz="2800" dirty="0"/>
              <a:t>develop secondary to the trauma of </a:t>
            </a:r>
            <a:r>
              <a:rPr lang="en-US" sz="2800" dirty="0" smtClean="0"/>
              <a:t>scratching </a:t>
            </a:r>
            <a:r>
              <a:rPr lang="en-US" sz="2800" dirty="0"/>
              <a:t>and appear in areas of increased sweating and </a:t>
            </a:r>
            <a:r>
              <a:rPr lang="en-US" sz="2800" dirty="0" smtClean="0"/>
              <a:t>hyper vascularity.</a:t>
            </a:r>
            <a:endParaRPr lang="en-US" sz="2800" dirty="0"/>
          </a:p>
          <a:p>
            <a:r>
              <a:rPr lang="en-US" sz="2800" dirty="0"/>
              <a:t>Atopic dermatitis is </a:t>
            </a:r>
            <a:r>
              <a:rPr lang="en-US" sz="2800" dirty="0" smtClean="0"/>
              <a:t>chronic and assoc. with allergy and mostly affects atopic individuals i.e. those prone to hypersensitivity disorders, children affected by hay fever or asthma. Remissions, recurrence </a:t>
            </a:r>
            <a:r>
              <a:rPr lang="en-US" sz="2800" dirty="0"/>
              <a:t>and </a:t>
            </a:r>
            <a:r>
              <a:rPr lang="en-US" sz="2800" dirty="0" smtClean="0"/>
              <a:t>exacerbations may occur.</a:t>
            </a:r>
          </a:p>
          <a:p>
            <a:r>
              <a:rPr lang="en-US" sz="2800" dirty="0" smtClean="0"/>
              <a:t>Treatment </a:t>
            </a:r>
            <a:r>
              <a:rPr lang="en-US" sz="2800" dirty="0"/>
              <a:t>must </a:t>
            </a:r>
            <a:r>
              <a:rPr lang="en-US" sz="2800" dirty="0" smtClean="0"/>
              <a:t>be individualized</a:t>
            </a:r>
            <a:r>
              <a:rPr lang="en-US" sz="2800" dirty="0"/>
              <a:t>.</a:t>
            </a:r>
          </a:p>
        </p:txBody>
      </p:sp>
    </p:spTree>
    <p:extLst>
      <p:ext uri="{BB962C8B-B14F-4D97-AF65-F5344CB8AC3E}">
        <p14:creationId xmlns:p14="http://schemas.microsoft.com/office/powerpoint/2010/main" val="87003022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81288" cy="6248400"/>
          </a:xfrm>
        </p:spPr>
        <p:txBody>
          <a:bodyPr/>
          <a:lstStyle/>
          <a:p>
            <a:pPr marL="82296" indent="0">
              <a:buNone/>
            </a:pPr>
            <a:r>
              <a:rPr lang="en-US" sz="4000" b="1" u="sng" dirty="0" smtClean="0"/>
              <a:t>Causes</a:t>
            </a:r>
          </a:p>
          <a:p>
            <a:r>
              <a:rPr lang="en-US" dirty="0" smtClean="0"/>
              <a:t>Soaps</a:t>
            </a:r>
          </a:p>
          <a:p>
            <a:r>
              <a:rPr lang="en-US" dirty="0" smtClean="0"/>
              <a:t>Detergents</a:t>
            </a:r>
          </a:p>
          <a:p>
            <a:r>
              <a:rPr lang="en-US" dirty="0" smtClean="0"/>
              <a:t>Scouring compounds</a:t>
            </a:r>
          </a:p>
          <a:p>
            <a:r>
              <a:rPr lang="en-US" dirty="0" smtClean="0"/>
              <a:t>Industrial chemicals</a:t>
            </a:r>
          </a:p>
          <a:p>
            <a:pPr marL="82296" indent="0">
              <a:buNone/>
            </a:pPr>
            <a:r>
              <a:rPr lang="en-US" sz="4000" b="1" u="sng" dirty="0" smtClean="0"/>
              <a:t>Predisposing factors</a:t>
            </a:r>
          </a:p>
          <a:p>
            <a:r>
              <a:rPr lang="en-US" dirty="0" smtClean="0"/>
              <a:t>Family history of allergic diseases</a:t>
            </a:r>
          </a:p>
          <a:p>
            <a:r>
              <a:rPr lang="en-US" dirty="0" smtClean="0"/>
              <a:t>Extremes of heat and cold</a:t>
            </a:r>
          </a:p>
          <a:p>
            <a:r>
              <a:rPr lang="en-US" dirty="0" smtClean="0"/>
              <a:t>Frequent contact with soap and water</a:t>
            </a:r>
          </a:p>
          <a:p>
            <a:r>
              <a:rPr lang="en-US" dirty="0" smtClean="0"/>
              <a:t>Pre-existing skin disease</a:t>
            </a:r>
          </a:p>
          <a:p>
            <a:endParaRPr lang="en-US" dirty="0"/>
          </a:p>
        </p:txBody>
      </p:sp>
    </p:spTree>
    <p:extLst>
      <p:ext uri="{BB962C8B-B14F-4D97-AF65-F5344CB8AC3E}">
        <p14:creationId xmlns:p14="http://schemas.microsoft.com/office/powerpoint/2010/main" val="18810732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781288" cy="4191000"/>
          </a:xfrm>
        </p:spPr>
        <p:txBody>
          <a:bodyPr/>
          <a:lstStyle/>
          <a:p>
            <a:pPr marL="82296" indent="0">
              <a:buNone/>
            </a:pPr>
            <a:r>
              <a:rPr lang="en-US" sz="4000" b="1" u="sng" dirty="0"/>
              <a:t>Persons at risk</a:t>
            </a:r>
          </a:p>
          <a:p>
            <a:r>
              <a:rPr lang="en-US" dirty="0" smtClean="0"/>
              <a:t>Persons whose profession requires repeated hand washing e.g. nurses</a:t>
            </a:r>
          </a:p>
          <a:p>
            <a:r>
              <a:rPr lang="en-US" dirty="0" smtClean="0"/>
              <a:t>Persons with repeated exposure to food or other irritants e.g. cleaners, hairdressers, food preparation workers</a:t>
            </a:r>
          </a:p>
          <a:p>
            <a:r>
              <a:rPr lang="en-US" dirty="0" smtClean="0"/>
              <a:t>Women (more commonly affected than men) </a:t>
            </a:r>
            <a:endParaRPr lang="en-US" dirty="0"/>
          </a:p>
        </p:txBody>
      </p:sp>
    </p:spTree>
    <p:extLst>
      <p:ext uri="{BB962C8B-B14F-4D97-AF65-F5344CB8AC3E}">
        <p14:creationId xmlns:p14="http://schemas.microsoft.com/office/powerpoint/2010/main" val="18444295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05088" cy="6019800"/>
          </a:xfrm>
        </p:spPr>
        <p:txBody>
          <a:bodyPr>
            <a:normAutofit/>
          </a:bodyPr>
          <a:lstStyle/>
          <a:p>
            <a:pPr marL="82296" indent="0">
              <a:buNone/>
            </a:pPr>
            <a:r>
              <a:rPr lang="en-US" b="1" u="sng" dirty="0" smtClean="0"/>
              <a:t>Clinical Manifestations</a:t>
            </a:r>
          </a:p>
          <a:p>
            <a:r>
              <a:rPr lang="en-US" dirty="0" smtClean="0"/>
              <a:t>Eruptions begin when causative agent contacts the skin; the first reaction include;</a:t>
            </a:r>
          </a:p>
          <a:p>
            <a:pPr lvl="2"/>
            <a:r>
              <a:rPr lang="en-US" sz="2800" dirty="0" smtClean="0"/>
              <a:t>Pruritus</a:t>
            </a:r>
          </a:p>
          <a:p>
            <a:pPr lvl="2"/>
            <a:r>
              <a:rPr lang="en-US" sz="2800" dirty="0" smtClean="0"/>
              <a:t>Burning</a:t>
            </a:r>
          </a:p>
          <a:p>
            <a:pPr lvl="2"/>
            <a:r>
              <a:rPr lang="en-US" sz="2800" dirty="0" smtClean="0"/>
              <a:t>Erythema</a:t>
            </a:r>
          </a:p>
          <a:p>
            <a:r>
              <a:rPr lang="en-US" dirty="0" smtClean="0"/>
              <a:t>Followed closely by;</a:t>
            </a:r>
          </a:p>
          <a:p>
            <a:pPr lvl="2"/>
            <a:r>
              <a:rPr lang="en-US" sz="2800" dirty="0" smtClean="0"/>
              <a:t>Edema, </a:t>
            </a:r>
          </a:p>
          <a:p>
            <a:pPr lvl="2"/>
            <a:r>
              <a:rPr lang="en-US" sz="2800" dirty="0" smtClean="0"/>
              <a:t>papules, </a:t>
            </a:r>
          </a:p>
          <a:p>
            <a:pPr lvl="2"/>
            <a:r>
              <a:rPr lang="en-US" sz="2800" dirty="0" smtClean="0"/>
              <a:t>vesicles,</a:t>
            </a:r>
          </a:p>
          <a:p>
            <a:pPr lvl="2"/>
            <a:r>
              <a:rPr lang="en-US" sz="2800" dirty="0" smtClean="0"/>
              <a:t>oozing or weeping</a:t>
            </a:r>
            <a:endParaRPr lang="en-US" sz="2800" dirty="0"/>
          </a:p>
        </p:txBody>
      </p:sp>
    </p:spTree>
    <p:extLst>
      <p:ext uri="{BB962C8B-B14F-4D97-AF65-F5344CB8AC3E}">
        <p14:creationId xmlns:p14="http://schemas.microsoft.com/office/powerpoint/2010/main" val="5270907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81288" cy="6172200"/>
          </a:xfrm>
        </p:spPr>
        <p:txBody>
          <a:bodyPr/>
          <a:lstStyle/>
          <a:p>
            <a:r>
              <a:rPr lang="en-US" dirty="0" smtClean="0"/>
              <a:t>In sub acute phase, the vesicular changes are less marked, and they alternate with </a:t>
            </a:r>
            <a:r>
              <a:rPr lang="en-US" u="sng" dirty="0" smtClean="0"/>
              <a:t>crusting</a:t>
            </a:r>
            <a:r>
              <a:rPr lang="en-US" dirty="0" smtClean="0"/>
              <a:t>, </a:t>
            </a:r>
            <a:r>
              <a:rPr lang="en-US" u="sng" dirty="0" smtClean="0"/>
              <a:t>drying</a:t>
            </a:r>
            <a:r>
              <a:rPr lang="en-US" dirty="0" smtClean="0"/>
              <a:t>, </a:t>
            </a:r>
            <a:r>
              <a:rPr lang="en-US" u="sng" dirty="0" smtClean="0"/>
              <a:t>fissuring</a:t>
            </a:r>
            <a:r>
              <a:rPr lang="en-US" dirty="0" smtClean="0"/>
              <a:t> and </a:t>
            </a:r>
            <a:r>
              <a:rPr lang="en-US" u="sng" dirty="0" smtClean="0"/>
              <a:t>peeling</a:t>
            </a:r>
          </a:p>
          <a:p>
            <a:r>
              <a:rPr lang="en-US" dirty="0" smtClean="0"/>
              <a:t>If repeated reactions occur, or if the patient continually scratches the skin, </a:t>
            </a:r>
            <a:r>
              <a:rPr lang="en-US" u="sng" dirty="0" err="1" smtClean="0"/>
              <a:t>lichenification</a:t>
            </a:r>
            <a:r>
              <a:rPr lang="en-US" dirty="0" smtClean="0"/>
              <a:t> (thickening of the </a:t>
            </a:r>
            <a:r>
              <a:rPr lang="en-US" dirty="0" err="1" smtClean="0"/>
              <a:t>epidemis</a:t>
            </a:r>
            <a:r>
              <a:rPr lang="en-US" dirty="0" smtClean="0"/>
              <a:t> with exaggerations of the normal creases) and </a:t>
            </a:r>
            <a:r>
              <a:rPr lang="en-US" u="sng" dirty="0" smtClean="0"/>
              <a:t>pigmentation</a:t>
            </a:r>
            <a:r>
              <a:rPr lang="en-US" dirty="0" smtClean="0"/>
              <a:t> occur.</a:t>
            </a:r>
          </a:p>
          <a:p>
            <a:r>
              <a:rPr lang="en-US" u="sng" dirty="0" smtClean="0"/>
              <a:t>Secondary bacterial infection</a:t>
            </a:r>
            <a:r>
              <a:rPr lang="en-US" dirty="0" smtClean="0"/>
              <a:t> may follow.</a:t>
            </a:r>
          </a:p>
          <a:p>
            <a:endParaRPr lang="en-US" dirty="0"/>
          </a:p>
        </p:txBody>
      </p:sp>
    </p:spTree>
    <p:extLst>
      <p:ext uri="{BB962C8B-B14F-4D97-AF65-F5344CB8AC3E}">
        <p14:creationId xmlns:p14="http://schemas.microsoft.com/office/powerpoint/2010/main" val="590621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324600"/>
          </a:xfrm>
        </p:spPr>
        <p:txBody>
          <a:bodyPr>
            <a:normAutofit lnSpcReduction="10000"/>
          </a:bodyPr>
          <a:lstStyle/>
          <a:p>
            <a:pPr marL="82296" indent="0" algn="ctr">
              <a:buNone/>
            </a:pPr>
            <a:r>
              <a:rPr lang="en-US" u="sng" dirty="0" smtClean="0"/>
              <a:t>Common Skin </a:t>
            </a:r>
            <a:r>
              <a:rPr lang="en-US" u="sng" dirty="0"/>
              <a:t>C</a:t>
            </a:r>
            <a:r>
              <a:rPr lang="en-US" u="sng" dirty="0" smtClean="0"/>
              <a:t>onditions;</a:t>
            </a:r>
          </a:p>
          <a:p>
            <a:pPr marL="539496" lvl="1" indent="-457200">
              <a:spcBef>
                <a:spcPts val="600"/>
              </a:spcBef>
              <a:buSzPct val="80000"/>
              <a:buFont typeface="Wingdings" pitchFamily="2" charset="2"/>
              <a:buChar char="§"/>
            </a:pPr>
            <a:r>
              <a:rPr lang="en-US" u="sng" dirty="0" smtClean="0"/>
              <a:t>Bacterial infections (</a:t>
            </a:r>
            <a:r>
              <a:rPr lang="en-US" u="sng" dirty="0" err="1" smtClean="0"/>
              <a:t>pyodermas</a:t>
            </a:r>
            <a:r>
              <a:rPr lang="en-US" u="sng" dirty="0" smtClean="0"/>
              <a:t>);</a:t>
            </a:r>
            <a:r>
              <a:rPr lang="en-US" dirty="0" smtClean="0"/>
              <a:t> Impetigo, Folliculitis, Cellulitis, Seborrhea, </a:t>
            </a:r>
            <a:r>
              <a:rPr lang="en-US" dirty="0" err="1" smtClean="0"/>
              <a:t>Seborrheic</a:t>
            </a:r>
            <a:r>
              <a:rPr lang="en-US" dirty="0" smtClean="0"/>
              <a:t> </a:t>
            </a:r>
            <a:r>
              <a:rPr lang="en-US" dirty="0" err="1" smtClean="0"/>
              <a:t>Dermatoses</a:t>
            </a:r>
            <a:r>
              <a:rPr lang="en-US" dirty="0" smtClean="0"/>
              <a:t>.</a:t>
            </a:r>
          </a:p>
          <a:p>
            <a:pPr marL="539496" lvl="1" indent="-457200">
              <a:spcBef>
                <a:spcPts val="600"/>
              </a:spcBef>
              <a:buSzPct val="80000"/>
              <a:buFont typeface="Wingdings" pitchFamily="2" charset="2"/>
              <a:buChar char="§"/>
            </a:pPr>
            <a:r>
              <a:rPr lang="en-US" sz="2800" u="sng" dirty="0" smtClean="0"/>
              <a:t>Viral skin infections; </a:t>
            </a:r>
            <a:r>
              <a:rPr lang="en-US" sz="2800" dirty="0" smtClean="0"/>
              <a:t>Human Papilloma Virus, Herpes Viruses (herpes zoster, herpes simplex), </a:t>
            </a:r>
          </a:p>
          <a:p>
            <a:pPr marL="539496" lvl="1" indent="-457200">
              <a:spcBef>
                <a:spcPts val="600"/>
              </a:spcBef>
              <a:buSzPct val="80000"/>
              <a:buFont typeface="Wingdings" pitchFamily="2" charset="2"/>
              <a:buChar char="§"/>
            </a:pPr>
            <a:r>
              <a:rPr lang="en-US" sz="2800" u="sng" dirty="0" smtClean="0"/>
              <a:t>Fungal infections (mycoses); </a:t>
            </a:r>
            <a:r>
              <a:rPr lang="en-US" sz="2800" dirty="0" smtClean="0"/>
              <a:t>ringworms, </a:t>
            </a:r>
            <a:r>
              <a:rPr lang="en-US" sz="2800" dirty="0" err="1" smtClean="0"/>
              <a:t>tinea</a:t>
            </a:r>
            <a:endParaRPr lang="en-US" dirty="0"/>
          </a:p>
          <a:p>
            <a:pPr marL="539496" lvl="1" indent="-457200">
              <a:spcBef>
                <a:spcPts val="600"/>
              </a:spcBef>
              <a:buSzPct val="80000"/>
              <a:buFont typeface="Wingdings" pitchFamily="2" charset="2"/>
              <a:buChar char="§"/>
            </a:pPr>
            <a:r>
              <a:rPr lang="en-US" u="sng" dirty="0" smtClean="0"/>
              <a:t>Autoimmune</a:t>
            </a:r>
            <a:r>
              <a:rPr lang="en-US" dirty="0" smtClean="0"/>
              <a:t> skin disorders e.g. Pemphigus</a:t>
            </a:r>
            <a:r>
              <a:rPr lang="en-US" dirty="0"/>
              <a:t>.</a:t>
            </a:r>
          </a:p>
          <a:p>
            <a:pPr marL="539496" lvl="1" indent="-457200">
              <a:spcBef>
                <a:spcPts val="600"/>
              </a:spcBef>
              <a:buSzPct val="80000"/>
              <a:buFont typeface="Wingdings" pitchFamily="2" charset="2"/>
              <a:buChar char="§"/>
            </a:pPr>
            <a:r>
              <a:rPr lang="en-US" sz="2800" u="sng" dirty="0" smtClean="0"/>
              <a:t>Non-infective inflammatory conditions; </a:t>
            </a:r>
            <a:r>
              <a:rPr lang="en-US" sz="2800" dirty="0" smtClean="0"/>
              <a:t>Dermatitis (Eczema), Psoriasis,  Acne Vulgaris, </a:t>
            </a:r>
          </a:p>
          <a:p>
            <a:pPr marL="539496" lvl="1" indent="-457200">
              <a:spcBef>
                <a:spcPts val="600"/>
              </a:spcBef>
              <a:buSzPct val="80000"/>
              <a:buFont typeface="Wingdings" pitchFamily="2" charset="2"/>
              <a:buChar char="§"/>
            </a:pPr>
            <a:r>
              <a:rPr lang="en-US" sz="2800" u="sng" dirty="0" smtClean="0"/>
              <a:t>Pressure ulcers/</a:t>
            </a:r>
            <a:r>
              <a:rPr lang="en-US" sz="2800" u="sng" dirty="0" err="1" smtClean="0"/>
              <a:t>decubitous</a:t>
            </a:r>
            <a:r>
              <a:rPr lang="en-US" sz="2800" u="sng" dirty="0" smtClean="0"/>
              <a:t> ulcers</a:t>
            </a:r>
          </a:p>
          <a:p>
            <a:pPr marL="539496" lvl="1" indent="-457200">
              <a:spcBef>
                <a:spcPts val="600"/>
              </a:spcBef>
              <a:buSzPct val="80000"/>
              <a:buFont typeface="Wingdings" pitchFamily="2" charset="2"/>
              <a:buChar char="§"/>
            </a:pPr>
            <a:r>
              <a:rPr lang="en-US" sz="2800" u="sng" dirty="0" smtClean="0"/>
              <a:t>Burns</a:t>
            </a:r>
            <a:r>
              <a:rPr lang="en-US" sz="2800" dirty="0" smtClean="0"/>
              <a:t>; degrees, percentages </a:t>
            </a:r>
            <a:r>
              <a:rPr lang="en-US" sz="2800" i="1" dirty="0" smtClean="0"/>
              <a:t>(‘rule of nines’), </a:t>
            </a:r>
            <a:r>
              <a:rPr lang="en-US" sz="2800" dirty="0" smtClean="0"/>
              <a:t>complications [a </a:t>
            </a:r>
            <a:r>
              <a:rPr lang="en-US" sz="2800" dirty="0"/>
              <a:t>must </a:t>
            </a:r>
            <a:r>
              <a:rPr lang="en-US" sz="2800" dirty="0" smtClean="0"/>
              <a:t>know for every nurse]</a:t>
            </a:r>
          </a:p>
          <a:p>
            <a:pPr marL="539496" lvl="1" indent="-457200">
              <a:spcBef>
                <a:spcPts val="600"/>
              </a:spcBef>
              <a:buSzPct val="80000"/>
              <a:buFont typeface="Wingdings" pitchFamily="2" charset="2"/>
              <a:buChar char="§"/>
            </a:pPr>
            <a:r>
              <a:rPr lang="en-US" sz="2800" u="sng" dirty="0" err="1" smtClean="0"/>
              <a:t>Tumours</a:t>
            </a:r>
            <a:r>
              <a:rPr lang="en-US" sz="2800" u="sng" dirty="0" smtClean="0"/>
              <a:t> of the skin</a:t>
            </a:r>
            <a:r>
              <a:rPr lang="en-US" sz="2800" dirty="0"/>
              <a:t> </a:t>
            </a:r>
            <a:r>
              <a:rPr lang="en-US" sz="2800" dirty="0" smtClean="0"/>
              <a:t>(malignant </a:t>
            </a:r>
            <a:r>
              <a:rPr lang="en-US" sz="2800" dirty="0" err="1" smtClean="0"/>
              <a:t>tumours</a:t>
            </a:r>
            <a:r>
              <a:rPr lang="en-US" sz="2800" dirty="0" smtClean="0"/>
              <a:t>) e.g. Basal cell Carcinoma, Malignant melanoma, Kaposi Sarcoma etc.</a:t>
            </a:r>
            <a:endParaRPr lang="en-US" sz="2800" u="sng" dirty="0" smtClean="0"/>
          </a:p>
        </p:txBody>
      </p:sp>
    </p:spTree>
    <p:extLst>
      <p:ext uri="{BB962C8B-B14F-4D97-AF65-F5344CB8AC3E}">
        <p14:creationId xmlns:p14="http://schemas.microsoft.com/office/powerpoint/2010/main" val="12393787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28888" cy="944562"/>
          </a:xfrm>
        </p:spPr>
        <p:txBody>
          <a:bodyPr>
            <a:normAutofit/>
          </a:bodyPr>
          <a:lstStyle/>
          <a:p>
            <a:pPr algn="ctr"/>
            <a:r>
              <a:rPr lang="en-US" sz="4000" b="1" u="sng" dirty="0" smtClean="0">
                <a:effectLst/>
              </a:rPr>
              <a:t>Management of Eczema</a:t>
            </a:r>
            <a:endParaRPr lang="en-US" sz="4000" b="1" u="sng" dirty="0">
              <a:effectLst/>
            </a:endParaRPr>
          </a:p>
        </p:txBody>
      </p:sp>
      <p:sp>
        <p:nvSpPr>
          <p:cNvPr id="3" name="Content Placeholder 2"/>
          <p:cNvSpPr>
            <a:spLocks noGrp="1"/>
          </p:cNvSpPr>
          <p:nvPr>
            <p:ph idx="1"/>
          </p:nvPr>
        </p:nvSpPr>
        <p:spPr>
          <a:xfrm>
            <a:off x="152400" y="1066800"/>
            <a:ext cx="8915400" cy="5638800"/>
          </a:xfrm>
        </p:spPr>
        <p:txBody>
          <a:bodyPr>
            <a:normAutofit fontScale="92500"/>
          </a:bodyPr>
          <a:lstStyle/>
          <a:p>
            <a:r>
              <a:rPr lang="en-US" u="sng" dirty="0" smtClean="0"/>
              <a:t>Remove offending irritant</a:t>
            </a:r>
            <a:r>
              <a:rPr lang="en-US" dirty="0" smtClean="0"/>
              <a:t> if identified through detailed history and physical exam</a:t>
            </a:r>
          </a:p>
          <a:p>
            <a:r>
              <a:rPr lang="en-US" u="sng" dirty="0" smtClean="0"/>
              <a:t>Avoid use of soap</a:t>
            </a:r>
            <a:r>
              <a:rPr lang="en-US" dirty="0" smtClean="0"/>
              <a:t>  until healing occurs</a:t>
            </a:r>
          </a:p>
          <a:p>
            <a:r>
              <a:rPr lang="en-US" dirty="0" smtClean="0"/>
              <a:t>Use of </a:t>
            </a:r>
            <a:r>
              <a:rPr lang="en-US" u="sng" dirty="0" smtClean="0"/>
              <a:t>barrier cream</a:t>
            </a:r>
            <a:r>
              <a:rPr lang="en-US" dirty="0" smtClean="0"/>
              <a:t> containing </a:t>
            </a:r>
            <a:r>
              <a:rPr lang="en-US" dirty="0" err="1" smtClean="0"/>
              <a:t>ceramide</a:t>
            </a:r>
            <a:r>
              <a:rPr lang="en-US" dirty="0" smtClean="0"/>
              <a:t> for </a:t>
            </a:r>
            <a:r>
              <a:rPr lang="en-US" dirty="0"/>
              <a:t>small patches of erythema</a:t>
            </a:r>
            <a:r>
              <a:rPr lang="en-US" dirty="0" smtClean="0"/>
              <a:t> e.g. </a:t>
            </a:r>
            <a:r>
              <a:rPr lang="en-US" dirty="0" err="1" smtClean="0"/>
              <a:t>Impruv</a:t>
            </a:r>
            <a:r>
              <a:rPr lang="en-US" dirty="0" smtClean="0"/>
              <a:t>, </a:t>
            </a:r>
            <a:r>
              <a:rPr lang="en-US" dirty="0" err="1" smtClean="0"/>
              <a:t>Dimethicone</a:t>
            </a:r>
            <a:r>
              <a:rPr lang="en-US" dirty="0" smtClean="0"/>
              <a:t> (</a:t>
            </a:r>
            <a:r>
              <a:rPr lang="en-US" dirty="0" err="1" smtClean="0"/>
              <a:t>cetaphil</a:t>
            </a:r>
            <a:r>
              <a:rPr lang="en-US" dirty="0" smtClean="0"/>
              <a:t>).</a:t>
            </a:r>
          </a:p>
          <a:p>
            <a:r>
              <a:rPr lang="en-US" u="sng" dirty="0" smtClean="0"/>
              <a:t>Apply cool, wet dressings</a:t>
            </a:r>
            <a:r>
              <a:rPr lang="en-US" dirty="0" smtClean="0"/>
              <a:t> over small areas of vesicular dermatitis which also helps to clear oozing eczematous lesions.</a:t>
            </a:r>
          </a:p>
          <a:p>
            <a:r>
              <a:rPr lang="en-US" u="sng" dirty="0" smtClean="0"/>
              <a:t>Corticosteroids</a:t>
            </a:r>
            <a:r>
              <a:rPr lang="en-US" dirty="0" smtClean="0"/>
              <a:t> (although efficacy still in doubt).</a:t>
            </a:r>
          </a:p>
          <a:p>
            <a:r>
              <a:rPr lang="en-US" u="sng" dirty="0" smtClean="0"/>
              <a:t>Patient education</a:t>
            </a:r>
            <a:r>
              <a:rPr lang="en-US" dirty="0" smtClean="0"/>
              <a:t> on preventing further bouts of </a:t>
            </a:r>
            <a:r>
              <a:rPr lang="en-US" dirty="0" err="1" smtClean="0"/>
              <a:t>infxn</a:t>
            </a:r>
            <a:endParaRPr lang="en-US" dirty="0" smtClean="0"/>
          </a:p>
        </p:txBody>
      </p:sp>
    </p:spTree>
    <p:extLst>
      <p:ext uri="{BB962C8B-B14F-4D97-AF65-F5344CB8AC3E}">
        <p14:creationId xmlns:p14="http://schemas.microsoft.com/office/powerpoint/2010/main" val="257897382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81288" cy="6019800"/>
          </a:xfrm>
        </p:spPr>
        <p:txBody>
          <a:bodyPr>
            <a:normAutofit fontScale="92500" lnSpcReduction="10000"/>
          </a:bodyPr>
          <a:lstStyle/>
          <a:p>
            <a:pPr marL="82296" indent="0">
              <a:buNone/>
            </a:pPr>
            <a:r>
              <a:rPr lang="en-US" b="1" u="sng" dirty="0" smtClean="0"/>
              <a:t>Patient Education on Prevention of Eczema</a:t>
            </a:r>
          </a:p>
          <a:p>
            <a:r>
              <a:rPr lang="en-US" dirty="0" smtClean="0"/>
              <a:t>Avoid contact with irritants e.g. heat, soap, rubbing, gloves (such as for washing dishes or general cleaning unless they are cotton lined).</a:t>
            </a:r>
          </a:p>
          <a:p>
            <a:r>
              <a:rPr lang="en-US" dirty="0" smtClean="0"/>
              <a:t>Choose bath soaps, laundry detergents and cosmetics that do not contain fragrance</a:t>
            </a:r>
          </a:p>
          <a:p>
            <a:r>
              <a:rPr lang="en-US" dirty="0" smtClean="0"/>
              <a:t>Avoid using fabric softener dryer sheet; fabric softener added to washer may be used</a:t>
            </a:r>
          </a:p>
          <a:p>
            <a:r>
              <a:rPr lang="en-US" dirty="0" smtClean="0"/>
              <a:t>Avoid topical medications, lotions or ointments except those specifically prescribed for your condition</a:t>
            </a:r>
          </a:p>
          <a:p>
            <a:r>
              <a:rPr lang="en-US" dirty="0" smtClean="0"/>
              <a:t>Wash skin thoroughly immediately after exposure to possible irritants</a:t>
            </a:r>
          </a:p>
        </p:txBody>
      </p:sp>
    </p:spTree>
    <p:extLst>
      <p:ext uri="{BB962C8B-B14F-4D97-AF65-F5344CB8AC3E}">
        <p14:creationId xmlns:p14="http://schemas.microsoft.com/office/powerpoint/2010/main" val="313176388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077200" cy="1143000"/>
          </a:xfrm>
        </p:spPr>
        <p:txBody>
          <a:bodyPr>
            <a:noAutofit/>
          </a:bodyPr>
          <a:lstStyle/>
          <a:p>
            <a:r>
              <a:rPr lang="en-US" sz="4400" b="1" dirty="0" smtClean="0">
                <a:effectLst/>
              </a:rPr>
              <a:t>ANY QUESTIONS SO FAR?</a:t>
            </a:r>
            <a:endParaRPr lang="en-US" sz="4400" b="1" dirty="0">
              <a:effectLst/>
            </a:endParaRPr>
          </a:p>
        </p:txBody>
      </p:sp>
    </p:spTree>
    <p:extLst>
      <p:ext uri="{BB962C8B-B14F-4D97-AF65-F5344CB8AC3E}">
        <p14:creationId xmlns:p14="http://schemas.microsoft.com/office/powerpoint/2010/main" val="38746565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391400" cy="990600"/>
          </a:xfrm>
        </p:spPr>
        <p:txBody>
          <a:bodyPr>
            <a:normAutofit/>
          </a:bodyPr>
          <a:lstStyle/>
          <a:p>
            <a:pPr marL="742950" indent="-742950" algn="ctr">
              <a:buFont typeface="+mj-lt"/>
              <a:buAutoNum type="arabicPeriod" startAt="7"/>
            </a:pPr>
            <a:r>
              <a:rPr lang="en-US" sz="4000" b="1" u="sng" dirty="0" smtClean="0">
                <a:effectLst/>
              </a:rPr>
              <a:t>PSORIASIS</a:t>
            </a:r>
            <a:endParaRPr lang="en-US" sz="4000" u="sng" dirty="0">
              <a:effectLst/>
            </a:endParaRPr>
          </a:p>
        </p:txBody>
      </p:sp>
      <p:sp>
        <p:nvSpPr>
          <p:cNvPr id="3" name="Content Placeholder 2"/>
          <p:cNvSpPr>
            <a:spLocks noGrp="1"/>
          </p:cNvSpPr>
          <p:nvPr>
            <p:ph idx="1"/>
          </p:nvPr>
        </p:nvSpPr>
        <p:spPr>
          <a:xfrm>
            <a:off x="152400" y="1143000"/>
            <a:ext cx="8839200" cy="5562600"/>
          </a:xfrm>
        </p:spPr>
        <p:txBody>
          <a:bodyPr>
            <a:normAutofit/>
          </a:bodyPr>
          <a:lstStyle/>
          <a:p>
            <a:r>
              <a:rPr lang="en-US" sz="3200" dirty="0" smtClean="0"/>
              <a:t>Psoriasis is a </a:t>
            </a:r>
            <a:r>
              <a:rPr lang="en-US" sz="3200" u="sng" dirty="0" smtClean="0"/>
              <a:t>chronic non-infectious inflammatory disease of the skin</a:t>
            </a:r>
            <a:r>
              <a:rPr lang="en-US" sz="3200" dirty="0" smtClean="0"/>
              <a:t> in which </a:t>
            </a:r>
            <a:r>
              <a:rPr lang="en-US" sz="3200" u="sng" dirty="0" smtClean="0"/>
              <a:t>epidermal cells</a:t>
            </a:r>
            <a:r>
              <a:rPr lang="en-US" sz="3200" dirty="0" smtClean="0"/>
              <a:t> are produced </a:t>
            </a:r>
            <a:r>
              <a:rPr lang="en-US" dirty="0"/>
              <a:t>by </a:t>
            </a:r>
            <a:r>
              <a:rPr lang="en-US" u="sng" dirty="0"/>
              <a:t>autoimmune</a:t>
            </a:r>
            <a:r>
              <a:rPr lang="en-US" dirty="0"/>
              <a:t> </a:t>
            </a:r>
            <a:r>
              <a:rPr lang="en-US" dirty="0" smtClean="0"/>
              <a:t>reactions </a:t>
            </a:r>
            <a:r>
              <a:rPr lang="en-US" sz="3200" dirty="0" smtClean="0"/>
              <a:t>at a rate that is about six to nine times faster than normal</a:t>
            </a:r>
            <a:r>
              <a:rPr lang="en-US" dirty="0"/>
              <a:t> </a:t>
            </a:r>
            <a:endParaRPr lang="en-US" dirty="0" smtClean="0"/>
          </a:p>
          <a:p>
            <a:r>
              <a:rPr lang="en-US" sz="3200" dirty="0" smtClean="0"/>
              <a:t>The cells in the </a:t>
            </a:r>
            <a:r>
              <a:rPr lang="en-US" sz="3200" u="sng" dirty="0" smtClean="0"/>
              <a:t>basal layer</a:t>
            </a:r>
            <a:r>
              <a:rPr lang="en-US" sz="3200" dirty="0" smtClean="0"/>
              <a:t> of the skin </a:t>
            </a:r>
            <a:r>
              <a:rPr lang="en-US" sz="3200" u="sng" dirty="0" smtClean="0"/>
              <a:t>divide too quickly,</a:t>
            </a:r>
            <a:r>
              <a:rPr lang="en-US" sz="3200" dirty="0" smtClean="0"/>
              <a:t> and the </a:t>
            </a:r>
            <a:r>
              <a:rPr lang="en-US" sz="3200" u="sng" dirty="0" smtClean="0"/>
              <a:t>newly formed cells move so rapidly to the skin surface</a:t>
            </a:r>
            <a:r>
              <a:rPr lang="en-US" sz="3200" dirty="0" smtClean="0"/>
              <a:t> that they become evident as </a:t>
            </a:r>
            <a:r>
              <a:rPr lang="en-US" sz="3200" u="sng" dirty="0" smtClean="0"/>
              <a:t>red,</a:t>
            </a:r>
            <a:r>
              <a:rPr lang="en-US" sz="3200" dirty="0" smtClean="0"/>
              <a:t> </a:t>
            </a:r>
            <a:r>
              <a:rPr lang="en-US" sz="3200" u="sng" dirty="0" smtClean="0"/>
              <a:t>profuse scales </a:t>
            </a:r>
            <a:r>
              <a:rPr lang="en-US" sz="3200" dirty="0" smtClean="0"/>
              <a:t>or </a:t>
            </a:r>
            <a:r>
              <a:rPr lang="en-US" u="sng" dirty="0" smtClean="0"/>
              <a:t>silvery </a:t>
            </a:r>
            <a:r>
              <a:rPr lang="en-US" sz="3200" u="sng" dirty="0" smtClean="0"/>
              <a:t>plaques</a:t>
            </a:r>
            <a:r>
              <a:rPr lang="en-US" sz="3200" dirty="0" smtClean="0"/>
              <a:t> of epidermal tissue</a:t>
            </a:r>
            <a:r>
              <a:rPr lang="en-US" dirty="0"/>
              <a:t> </a:t>
            </a:r>
            <a:r>
              <a:rPr lang="en-US" dirty="0" smtClean="0"/>
              <a:t>commonly appearing on the skin over elbows, knees, scalp, lower back and buttocks sometimes associated with arthritis.</a:t>
            </a:r>
            <a:endParaRPr lang="en-US" dirty="0"/>
          </a:p>
          <a:p>
            <a:endParaRPr lang="en-US" sz="3200"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fontScale="92500" lnSpcReduction="10000"/>
          </a:bodyPr>
          <a:lstStyle/>
          <a:p>
            <a:r>
              <a:rPr lang="en-US" sz="3200" dirty="0" smtClean="0"/>
              <a:t>Lesions may appear anywhere including oral cavity, eyes and joints.</a:t>
            </a:r>
          </a:p>
          <a:p>
            <a:r>
              <a:rPr lang="en-US" sz="3200" dirty="0" smtClean="0"/>
              <a:t>onset at any age, with median 28 years.</a:t>
            </a:r>
          </a:p>
          <a:p>
            <a:r>
              <a:rPr lang="en-US" sz="3200" dirty="0" smtClean="0"/>
              <a:t>The psoriatic epidermal cell may travel from the basal cell layer of the epidermis to the stratum </a:t>
            </a:r>
            <a:r>
              <a:rPr lang="en-US" sz="3200" dirty="0" err="1" smtClean="0"/>
              <a:t>corneum</a:t>
            </a:r>
            <a:r>
              <a:rPr lang="en-US" sz="3200" dirty="0" smtClean="0"/>
              <a:t> (i.e. skin surface) and be cast off in 3 to 4 days, which is in sharp contrast to the normal 26 to 28 days.</a:t>
            </a:r>
          </a:p>
          <a:p>
            <a:r>
              <a:rPr lang="en-US" sz="3200" dirty="0" smtClean="0"/>
              <a:t>As a result of the increased number of basal cells and rapid cell passage, the normal events of cell maturation and growth cannot take place.</a:t>
            </a:r>
          </a:p>
          <a:p>
            <a:r>
              <a:rPr lang="en-US" sz="3200" dirty="0" smtClean="0"/>
              <a:t>This abnormal process does not allow the normal protective layers of the skin to form</a:t>
            </a:r>
            <a:endParaRPr lang="en-US" sz="32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sorias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646034"/>
            <a:ext cx="36576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024550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81288" cy="6324600"/>
          </a:xfrm>
        </p:spPr>
        <p:txBody>
          <a:bodyPr>
            <a:normAutofit fontScale="92500" lnSpcReduction="10000"/>
          </a:bodyPr>
          <a:lstStyle/>
          <a:p>
            <a:pPr marL="82296" indent="0">
              <a:buNone/>
            </a:pPr>
            <a:r>
              <a:rPr lang="en-US" sz="3600" b="1" u="sng" dirty="0" smtClean="0"/>
              <a:t>Types of Psoriasis</a:t>
            </a:r>
          </a:p>
          <a:p>
            <a:pPr marL="596646" indent="-514350">
              <a:buClrTx/>
              <a:buFont typeface="+mj-lt"/>
              <a:buAutoNum type="arabicParenR"/>
            </a:pPr>
            <a:r>
              <a:rPr lang="en-US" b="1" i="1" dirty="0" smtClean="0"/>
              <a:t>Plaque Psoriasis;</a:t>
            </a:r>
            <a:r>
              <a:rPr lang="en-US" dirty="0" smtClean="0"/>
              <a:t> most common (80% of cases), often appears on the elbows, knees, lower back, scalp. </a:t>
            </a:r>
            <a:r>
              <a:rPr lang="en-US" dirty="0" err="1" smtClean="0"/>
              <a:t>Xteristic</a:t>
            </a:r>
            <a:r>
              <a:rPr lang="en-US" dirty="0" smtClean="0"/>
              <a:t> thick, red patches of skin, often with a silver or white layer of scale.</a:t>
            </a:r>
          </a:p>
          <a:p>
            <a:pPr marL="596646" indent="-514350">
              <a:buClrTx/>
              <a:buFont typeface="+mj-lt"/>
              <a:buAutoNum type="arabicParenR"/>
            </a:pPr>
            <a:r>
              <a:rPr lang="en-US" b="1" i="1" dirty="0" err="1"/>
              <a:t>Guttate</a:t>
            </a:r>
            <a:r>
              <a:rPr lang="en-US" b="1" i="1" dirty="0"/>
              <a:t> Psoriasis;</a:t>
            </a:r>
            <a:r>
              <a:rPr lang="en-US" dirty="0"/>
              <a:t> appear as small red spots on the skin of torso and limbs, face or scalp</a:t>
            </a:r>
          </a:p>
          <a:p>
            <a:pPr marL="596646" indent="-514350">
              <a:buClrTx/>
              <a:buFont typeface="+mj-lt"/>
              <a:buAutoNum type="arabicParenR"/>
            </a:pPr>
            <a:r>
              <a:rPr lang="en-US" b="1" i="1" dirty="0" smtClean="0"/>
              <a:t>Nail psoriasis; </a:t>
            </a:r>
            <a:r>
              <a:rPr lang="en-US" dirty="0" smtClean="0"/>
              <a:t>causes nail pitting, grooves, </a:t>
            </a:r>
            <a:r>
              <a:rPr lang="en-US" dirty="0" err="1" smtClean="0"/>
              <a:t>discolouration</a:t>
            </a:r>
            <a:r>
              <a:rPr lang="en-US" dirty="0" smtClean="0"/>
              <a:t>, loosening or crumbling of the nail, thickened skin under the nail, and </a:t>
            </a:r>
            <a:r>
              <a:rPr lang="en-US" dirty="0" err="1" smtClean="0"/>
              <a:t>coloured</a:t>
            </a:r>
            <a:r>
              <a:rPr lang="en-US" dirty="0" smtClean="0"/>
              <a:t> patches or spots under the nail. May resemble but should not be confused with fungal infections of the nail.</a:t>
            </a:r>
          </a:p>
          <a:p>
            <a:pPr marL="596646" indent="-514350">
              <a:buClrTx/>
              <a:buFont typeface="+mj-lt"/>
              <a:buAutoNum type="arabicParenR"/>
            </a:pPr>
            <a:r>
              <a:rPr lang="en-US" b="1" i="1" dirty="0" smtClean="0"/>
              <a:t>Scalp Psoriasis;</a:t>
            </a:r>
            <a:r>
              <a:rPr lang="en-US" dirty="0" smtClean="0"/>
              <a:t> painful, itchy patches (severe dandruff) noticeable at hairline.</a:t>
            </a:r>
          </a:p>
        </p:txBody>
      </p:sp>
    </p:spTree>
    <p:extLst>
      <p:ext uri="{BB962C8B-B14F-4D97-AF65-F5344CB8AC3E}">
        <p14:creationId xmlns:p14="http://schemas.microsoft.com/office/powerpoint/2010/main" val="403463676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81288" cy="6400800"/>
          </a:xfrm>
        </p:spPr>
        <p:txBody>
          <a:bodyPr>
            <a:normAutofit fontScale="92500" lnSpcReduction="20000"/>
          </a:bodyPr>
          <a:lstStyle/>
          <a:p>
            <a:pPr marL="596646" indent="-514350">
              <a:buClrTx/>
              <a:buFont typeface="+mj-lt"/>
              <a:buAutoNum type="arabicParenR" startAt="5"/>
            </a:pPr>
            <a:r>
              <a:rPr lang="en-US" b="1" i="1" dirty="0"/>
              <a:t>Inverse/Flexural Psoriasis;</a:t>
            </a:r>
            <a:r>
              <a:rPr lang="en-US" dirty="0"/>
              <a:t> red, shiny, smooth spots </a:t>
            </a:r>
            <a:r>
              <a:rPr lang="en-US" dirty="0" smtClean="0"/>
              <a:t>with few scales appearing </a:t>
            </a:r>
            <a:r>
              <a:rPr lang="en-US" dirty="0"/>
              <a:t>in skin folds (under the breast, armpits or </a:t>
            </a:r>
            <a:r>
              <a:rPr lang="en-US" dirty="0" smtClean="0"/>
              <a:t>groin/genital </a:t>
            </a:r>
            <a:r>
              <a:rPr lang="en-US" dirty="0"/>
              <a:t>area). Sweat and moisture from skin folds keeps this form of psoriasis from shedding skin scales; and the skin-to-skin contact can make it very irritating</a:t>
            </a:r>
          </a:p>
          <a:p>
            <a:pPr marL="596646" indent="-514350">
              <a:buClrTx/>
              <a:buFont typeface="+mj-lt"/>
              <a:buAutoNum type="arabicParenR" startAt="5"/>
            </a:pPr>
            <a:r>
              <a:rPr lang="en-US" b="1" i="1" dirty="0" err="1"/>
              <a:t>Pustular</a:t>
            </a:r>
            <a:r>
              <a:rPr lang="en-US" b="1" i="1" dirty="0"/>
              <a:t> Psoriasis;</a:t>
            </a:r>
            <a:r>
              <a:rPr lang="en-US" dirty="0"/>
              <a:t> </a:t>
            </a:r>
            <a:r>
              <a:rPr lang="en-US" dirty="0" err="1"/>
              <a:t>xterized</a:t>
            </a:r>
            <a:r>
              <a:rPr lang="en-US" dirty="0"/>
              <a:t> by white pustules surrounded by red skin. Pus inside the blisters is non-infectious. Scaling also occurs.</a:t>
            </a:r>
          </a:p>
          <a:p>
            <a:pPr marL="596646" indent="-514350">
              <a:buClrTx/>
              <a:buFont typeface="+mj-lt"/>
              <a:buAutoNum type="arabicParenR" startAt="5"/>
            </a:pPr>
            <a:r>
              <a:rPr lang="en-US" b="1" i="1" dirty="0"/>
              <a:t>Psoriatic Arthritis;</a:t>
            </a:r>
            <a:r>
              <a:rPr lang="en-US" dirty="0"/>
              <a:t> painful, physically limiting condition of the joints and often becomes quite severe in the hands.</a:t>
            </a:r>
          </a:p>
          <a:p>
            <a:pPr marL="596646" indent="-514350">
              <a:buClrTx/>
              <a:buFont typeface="+mj-lt"/>
              <a:buAutoNum type="arabicParenR" startAt="5"/>
            </a:pPr>
            <a:r>
              <a:rPr lang="en-US" b="1" i="1" dirty="0" err="1"/>
              <a:t>Erythrodermic</a:t>
            </a:r>
            <a:r>
              <a:rPr lang="en-US" b="1" i="1" dirty="0"/>
              <a:t> Psoriasis;</a:t>
            </a:r>
            <a:r>
              <a:rPr lang="en-US" dirty="0"/>
              <a:t> rarest but very serious and painful form of psoriasis that resembles severe burns to the skin with exfoliations than </a:t>
            </a:r>
            <a:r>
              <a:rPr lang="en-US" u="sng" dirty="0"/>
              <a:t>small scales typical to most psoriasis</a:t>
            </a:r>
            <a:r>
              <a:rPr lang="en-US" u="sng" dirty="0" smtClean="0"/>
              <a:t>.</a:t>
            </a:r>
            <a:endParaRPr lang="en-US" u="sng" dirty="0"/>
          </a:p>
        </p:txBody>
      </p:sp>
    </p:spTree>
    <p:extLst>
      <p:ext uri="{BB962C8B-B14F-4D97-AF65-F5344CB8AC3E}">
        <p14:creationId xmlns:p14="http://schemas.microsoft.com/office/powerpoint/2010/main" val="376996804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vans\Desktop\E.KO\6. BLOCK 5\DERMATOLOGY\Dermatology Images\285x285_Inverse_Psoriasis_Look_Like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858" y="568642"/>
            <a:ext cx="2114550" cy="21145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Evans\Desktop\E.KO\6. BLOCK 5\DERMATOLOGY\Dermatology Images\285x285_Inverse_Psoriasis_Look_Like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568642"/>
            <a:ext cx="20574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Evans\Desktop\E.KO\6. BLOCK 5\DERMATOLOGY\Dermatology Images\285x285_Types_of_Psoriasis_Slide_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1" y="568643"/>
            <a:ext cx="2057399" cy="2057399"/>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Evans\Desktop\E.KO\6. BLOCK 5\DERMATOLOGY\Dermatology Images\285x285_Types_of_Psoriasis_Slide_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048000"/>
            <a:ext cx="2257425" cy="22574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Evans\Desktop\E.KO\6. BLOCK 5\DERMATOLOGY\Dermatology Images\285x285_Types_of_Psoriasis_Slide_4.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88408" y="3048000"/>
            <a:ext cx="2257425" cy="225742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Evans\Desktop\E.KO\6. BLOCK 5\DERMATOLOGY\Dermatology Images\285x285_Types_of_Psoriasis_Slide_5.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1" y="3043501"/>
            <a:ext cx="2261924" cy="2261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265069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010400" cy="868362"/>
          </a:xfrm>
        </p:spPr>
        <p:txBody>
          <a:bodyPr/>
          <a:lstStyle/>
          <a:p>
            <a:pPr algn="ctr"/>
            <a:r>
              <a:rPr lang="en-US" b="1" u="sng" dirty="0" smtClean="0">
                <a:effectLst/>
              </a:rPr>
              <a:t>Predisposing factors</a:t>
            </a:r>
            <a:endParaRPr lang="en-US" b="1" u="sng" dirty="0">
              <a:effectLst/>
            </a:endParaRPr>
          </a:p>
        </p:txBody>
      </p:sp>
      <p:sp>
        <p:nvSpPr>
          <p:cNvPr id="3" name="Content Placeholder 2"/>
          <p:cNvSpPr>
            <a:spLocks noGrp="1"/>
          </p:cNvSpPr>
          <p:nvPr>
            <p:ph idx="1"/>
          </p:nvPr>
        </p:nvSpPr>
        <p:spPr>
          <a:xfrm>
            <a:off x="76200" y="1143000"/>
            <a:ext cx="9067800" cy="5410200"/>
          </a:xfrm>
        </p:spPr>
        <p:txBody>
          <a:bodyPr>
            <a:normAutofit lnSpcReduction="10000"/>
          </a:bodyPr>
          <a:lstStyle/>
          <a:p>
            <a:r>
              <a:rPr lang="en-US" dirty="0" smtClean="0"/>
              <a:t>Although the primary cause is unknown, a combination of specific </a:t>
            </a:r>
            <a:r>
              <a:rPr lang="en-US" u="sng" dirty="0" smtClean="0"/>
              <a:t>genetic makeup</a:t>
            </a:r>
            <a:r>
              <a:rPr lang="en-US" dirty="0" smtClean="0"/>
              <a:t> and </a:t>
            </a:r>
            <a:r>
              <a:rPr lang="en-US" u="sng" dirty="0" smtClean="0"/>
              <a:t>environmental stimuli</a:t>
            </a:r>
            <a:r>
              <a:rPr lang="en-US" dirty="0" smtClean="0"/>
              <a:t> may trigger the onset of dx. </a:t>
            </a:r>
          </a:p>
          <a:p>
            <a:r>
              <a:rPr lang="en-US" dirty="0" smtClean="0"/>
              <a:t>There is some evidence that the cell proliferation is mediated by the immune system. </a:t>
            </a:r>
          </a:p>
          <a:p>
            <a:r>
              <a:rPr lang="en-US" dirty="0" smtClean="0"/>
              <a:t>Periods of </a:t>
            </a:r>
            <a:r>
              <a:rPr lang="en-US" u="sng" dirty="0" smtClean="0"/>
              <a:t>emotional stress and anxiety </a:t>
            </a:r>
            <a:r>
              <a:rPr lang="en-US" dirty="0" smtClean="0"/>
              <a:t>aggravate the condition. </a:t>
            </a:r>
          </a:p>
          <a:p>
            <a:r>
              <a:rPr lang="en-US" u="sng" dirty="0" smtClean="0"/>
              <a:t>Trauma</a:t>
            </a:r>
            <a:r>
              <a:rPr lang="en-US" dirty="0" smtClean="0"/>
              <a:t>, </a:t>
            </a:r>
            <a:r>
              <a:rPr lang="en-US" u="sng" dirty="0" smtClean="0"/>
              <a:t>infections</a:t>
            </a:r>
            <a:r>
              <a:rPr lang="en-US" dirty="0" smtClean="0"/>
              <a:t>, and </a:t>
            </a:r>
            <a:r>
              <a:rPr lang="en-US" u="sng" dirty="0" smtClean="0"/>
              <a:t>seasonal</a:t>
            </a:r>
            <a:r>
              <a:rPr lang="en-US" dirty="0" smtClean="0"/>
              <a:t> and </a:t>
            </a:r>
            <a:r>
              <a:rPr lang="en-US" u="sng" dirty="0" smtClean="0"/>
              <a:t>hormonal changes</a:t>
            </a:r>
            <a:r>
              <a:rPr lang="en-US" dirty="0" smtClean="0"/>
              <a:t> also are trigger factors</a:t>
            </a:r>
          </a:p>
          <a:p>
            <a:r>
              <a:rPr lang="en-US" u="sng" dirty="0" smtClean="0"/>
              <a:t>Obesity</a:t>
            </a:r>
            <a:r>
              <a:rPr lang="en-US" dirty="0"/>
              <a:t>.</a:t>
            </a:r>
          </a:p>
          <a:p>
            <a:r>
              <a:rPr lang="en-US" u="sng" dirty="0" smtClean="0"/>
              <a:t>Women</a:t>
            </a:r>
            <a:r>
              <a:rPr lang="en-US" dirty="0" smtClean="0"/>
              <a:t> gender more common than in men.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5638800" cy="914400"/>
          </a:xfrm>
        </p:spPr>
        <p:txBody>
          <a:bodyPr>
            <a:normAutofit/>
          </a:bodyPr>
          <a:lstStyle/>
          <a:p>
            <a:pPr marL="742950" indent="-742950">
              <a:buFont typeface="+mj-lt"/>
              <a:buAutoNum type="arabicPeriod"/>
            </a:pPr>
            <a:r>
              <a:rPr lang="en-US" sz="4000" b="1" u="sng" dirty="0" smtClean="0">
                <a:effectLst/>
              </a:rPr>
              <a:t>IMPETIGO</a:t>
            </a:r>
            <a:endParaRPr lang="en-US" sz="4000" b="1" u="sng" dirty="0">
              <a:effectLst/>
            </a:endParaRPr>
          </a:p>
        </p:txBody>
      </p:sp>
      <p:sp>
        <p:nvSpPr>
          <p:cNvPr id="3" name="Content Placeholder 2"/>
          <p:cNvSpPr>
            <a:spLocks noGrp="1"/>
          </p:cNvSpPr>
          <p:nvPr>
            <p:ph idx="1"/>
          </p:nvPr>
        </p:nvSpPr>
        <p:spPr>
          <a:xfrm>
            <a:off x="152400" y="1143000"/>
            <a:ext cx="8839200" cy="5562600"/>
          </a:xfrm>
        </p:spPr>
        <p:txBody>
          <a:bodyPr>
            <a:normAutofit lnSpcReduction="10000"/>
          </a:bodyPr>
          <a:lstStyle/>
          <a:p>
            <a:r>
              <a:rPr lang="en-US" dirty="0" smtClean="0"/>
              <a:t>Impetigo is a superficial bacterial infection of the skin caused by staphylococci, streptococci, or multiple bacteria. </a:t>
            </a:r>
          </a:p>
          <a:p>
            <a:r>
              <a:rPr lang="en-US" i="1" u="sng" dirty="0" smtClean="0"/>
              <a:t>Bullous impetigo</a:t>
            </a:r>
            <a:r>
              <a:rPr lang="en-US" i="1" dirty="0" smtClean="0"/>
              <a:t> </a:t>
            </a:r>
            <a:r>
              <a:rPr lang="en-US" dirty="0" smtClean="0"/>
              <a:t>is a more deep-seated infection of the skin caused by </a:t>
            </a:r>
            <a:r>
              <a:rPr lang="en-US" i="1" dirty="0" smtClean="0"/>
              <a:t>Staphylococcus </a:t>
            </a:r>
            <a:r>
              <a:rPr lang="en-US" i="1" dirty="0" err="1" smtClean="0"/>
              <a:t>aureus</a:t>
            </a:r>
            <a:r>
              <a:rPr lang="en-US" i="1" dirty="0" smtClean="0"/>
              <a:t>, </a:t>
            </a:r>
            <a:r>
              <a:rPr lang="en-US" dirty="0" smtClean="0"/>
              <a:t>and it is characterized by the formation of </a:t>
            </a:r>
            <a:r>
              <a:rPr lang="en-US" b="1" u="sng" dirty="0" smtClean="0"/>
              <a:t>bullae </a:t>
            </a:r>
            <a:r>
              <a:rPr lang="en-US" dirty="0" smtClean="0"/>
              <a:t>(i.e., large, fluid-filled blisters) from original vesicles. The bullae rupture, leaving raw, red areas</a:t>
            </a:r>
          </a:p>
          <a:p>
            <a:r>
              <a:rPr lang="en-US" dirty="0"/>
              <a:t>The exposed areas of the </a:t>
            </a:r>
            <a:r>
              <a:rPr lang="en-US" dirty="0" smtClean="0"/>
              <a:t>body i.e. face</a:t>
            </a:r>
            <a:r>
              <a:rPr lang="en-US" dirty="0"/>
              <a:t>, hands, neck, and extremities are most frequently involved.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868362"/>
          </a:xfrm>
        </p:spPr>
        <p:txBody>
          <a:bodyPr>
            <a:normAutofit/>
          </a:bodyPr>
          <a:lstStyle/>
          <a:p>
            <a:pPr algn="ctr"/>
            <a:r>
              <a:rPr lang="en-US" sz="4000" b="1" u="sng" dirty="0" smtClean="0">
                <a:effectLst/>
              </a:rPr>
              <a:t>Pathophysiology of Psoriasis</a:t>
            </a:r>
            <a:endParaRPr lang="en-US" sz="4000" b="1" u="sng" dirty="0">
              <a:effectLst/>
            </a:endParaRPr>
          </a:p>
        </p:txBody>
      </p:sp>
      <p:sp>
        <p:nvSpPr>
          <p:cNvPr id="3" name="Content Placeholder 2"/>
          <p:cNvSpPr>
            <a:spLocks noGrp="1"/>
          </p:cNvSpPr>
          <p:nvPr>
            <p:ph idx="1"/>
          </p:nvPr>
        </p:nvSpPr>
        <p:spPr>
          <a:xfrm>
            <a:off x="152400" y="1143000"/>
            <a:ext cx="8781288" cy="5410200"/>
          </a:xfrm>
        </p:spPr>
        <p:txBody>
          <a:bodyPr>
            <a:normAutofit lnSpcReduction="10000"/>
          </a:bodyPr>
          <a:lstStyle/>
          <a:p>
            <a:r>
              <a:rPr lang="en-US" dirty="0" smtClean="0"/>
              <a:t>Autoimmune causes are triggered by periods of emotional stress, anxiety, trauma, infections, seasonal or hormonal changes causing infiltration of the epidermis by activated T cells and cytokines resulting to vascular engorgement, proliferation of keratinocytes and epidermal hyperplasia.  Epidermal cells improperly retain their nuclei, crippling ability to release lipids that encourage cellular adhesion resulting in turnover of poorly matured cells that do not adhere well to each other; classic presentation of plaque-like lesions that have silvery, scaly, flaky appearance.</a:t>
            </a:r>
            <a:endParaRPr lang="en-US" dirty="0"/>
          </a:p>
        </p:txBody>
      </p:sp>
    </p:spTree>
    <p:extLst>
      <p:ext uri="{BB962C8B-B14F-4D97-AF65-F5344CB8AC3E}">
        <p14:creationId xmlns:p14="http://schemas.microsoft.com/office/powerpoint/2010/main" val="28490609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5562600" cy="944562"/>
          </a:xfrm>
        </p:spPr>
        <p:txBody>
          <a:bodyPr/>
          <a:lstStyle/>
          <a:p>
            <a:pPr algn="ctr"/>
            <a:r>
              <a:rPr lang="en-US" b="1" u="sng" dirty="0" smtClean="0">
                <a:effectLst/>
              </a:rPr>
              <a:t>Clinical features</a:t>
            </a:r>
            <a:endParaRPr lang="en-US" b="1" u="sng" dirty="0">
              <a:effectLst/>
            </a:endParaRPr>
          </a:p>
        </p:txBody>
      </p:sp>
      <p:sp>
        <p:nvSpPr>
          <p:cNvPr id="3" name="Content Placeholder 2"/>
          <p:cNvSpPr>
            <a:spLocks noGrp="1"/>
          </p:cNvSpPr>
          <p:nvPr>
            <p:ph idx="1"/>
          </p:nvPr>
        </p:nvSpPr>
        <p:spPr>
          <a:xfrm>
            <a:off x="304800" y="1219200"/>
            <a:ext cx="8628888" cy="5334000"/>
          </a:xfrm>
        </p:spPr>
        <p:txBody>
          <a:bodyPr>
            <a:normAutofit/>
          </a:bodyPr>
          <a:lstStyle/>
          <a:p>
            <a:r>
              <a:rPr lang="en-US" i="1" u="sng" dirty="0" smtClean="0"/>
              <a:t>Secondary Lesions</a:t>
            </a:r>
            <a:r>
              <a:rPr lang="en-US" dirty="0" smtClean="0"/>
              <a:t> appear as red, raised patches of the skin covered with </a:t>
            </a:r>
            <a:r>
              <a:rPr lang="en-US" i="1" u="sng" dirty="0" smtClean="0"/>
              <a:t>silvery scales</a:t>
            </a:r>
            <a:r>
              <a:rPr lang="en-US" dirty="0" smtClean="0"/>
              <a:t>.</a:t>
            </a:r>
          </a:p>
          <a:p>
            <a:r>
              <a:rPr lang="en-US" dirty="0" smtClean="0"/>
              <a:t>If scales are scraped away, the dark red base of lesion is exposed, with multiple bleeding point</a:t>
            </a:r>
          </a:p>
          <a:p>
            <a:r>
              <a:rPr lang="en-US" i="1" u="sng" dirty="0" smtClean="0"/>
              <a:t>Patches</a:t>
            </a:r>
            <a:r>
              <a:rPr lang="en-US" dirty="0" smtClean="0"/>
              <a:t> are dry and may or may not itch</a:t>
            </a:r>
          </a:p>
          <a:p>
            <a:r>
              <a:rPr lang="en-US" dirty="0" smtClean="0"/>
              <a:t>The condition may involve </a:t>
            </a:r>
            <a:r>
              <a:rPr lang="en-US" i="1" u="sng" dirty="0" smtClean="0"/>
              <a:t>nail pitting</a:t>
            </a:r>
            <a:r>
              <a:rPr lang="en-US" dirty="0" smtClean="0"/>
              <a:t>, </a:t>
            </a:r>
            <a:r>
              <a:rPr lang="en-US" i="1" u="sng" dirty="0" smtClean="0"/>
              <a:t>discoloration,</a:t>
            </a:r>
            <a:r>
              <a:rPr lang="en-US" dirty="0" smtClean="0"/>
              <a:t> </a:t>
            </a:r>
            <a:r>
              <a:rPr lang="en-US" i="1" u="sng" dirty="0" smtClean="0"/>
              <a:t>crumbling</a:t>
            </a:r>
            <a:r>
              <a:rPr lang="en-US" dirty="0" smtClean="0"/>
              <a:t> beneath the plate free edges and separation of the nail plate</a:t>
            </a:r>
          </a:p>
          <a:p>
            <a:r>
              <a:rPr lang="en-US" dirty="0" smtClean="0"/>
              <a:t>In </a:t>
            </a:r>
            <a:r>
              <a:rPr lang="en-US" b="1" u="sng" dirty="0" smtClean="0"/>
              <a:t>erythrodermic psoriasis</a:t>
            </a:r>
            <a:r>
              <a:rPr lang="en-US" dirty="0" smtClean="0"/>
              <a:t>, the pt is acutely ill, with </a:t>
            </a:r>
            <a:r>
              <a:rPr lang="en-US" i="1" u="sng" dirty="0" smtClean="0"/>
              <a:t>fevers</a:t>
            </a:r>
            <a:r>
              <a:rPr lang="en-US" dirty="0" smtClean="0"/>
              <a:t>, </a:t>
            </a:r>
            <a:r>
              <a:rPr lang="en-US" i="1" u="sng" dirty="0" smtClean="0"/>
              <a:t>chills</a:t>
            </a:r>
            <a:r>
              <a:rPr lang="en-US" dirty="0" smtClean="0"/>
              <a:t> and </a:t>
            </a:r>
            <a:r>
              <a:rPr lang="en-US" i="1" u="sng" dirty="0" smtClean="0"/>
              <a:t>electrolyte imbalance</a:t>
            </a:r>
            <a:r>
              <a:rPr lang="en-US" dirty="0" smtClean="0"/>
              <a:t>.   </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04800"/>
            <a:ext cx="5334000" cy="715962"/>
          </a:xfrm>
        </p:spPr>
        <p:txBody>
          <a:bodyPr>
            <a:noAutofit/>
          </a:bodyPr>
          <a:lstStyle/>
          <a:p>
            <a:pPr algn="ctr"/>
            <a:r>
              <a:rPr lang="en-US" sz="4800" b="1" u="sng" dirty="0" smtClean="0">
                <a:effectLst/>
              </a:rPr>
              <a:t>Diagnosis</a:t>
            </a:r>
            <a:endParaRPr lang="en-US" sz="4800" b="1" u="sng" dirty="0">
              <a:effectLst/>
            </a:endParaRPr>
          </a:p>
        </p:txBody>
      </p:sp>
      <p:sp>
        <p:nvSpPr>
          <p:cNvPr id="3" name="Content Placeholder 2"/>
          <p:cNvSpPr>
            <a:spLocks noGrp="1"/>
          </p:cNvSpPr>
          <p:nvPr>
            <p:ph idx="1"/>
          </p:nvPr>
        </p:nvSpPr>
        <p:spPr>
          <a:xfrm>
            <a:off x="0" y="1143000"/>
            <a:ext cx="9144000" cy="5486400"/>
          </a:xfrm>
        </p:spPr>
        <p:txBody>
          <a:bodyPr>
            <a:normAutofit fontScale="92500" lnSpcReduction="10000"/>
          </a:bodyPr>
          <a:lstStyle/>
          <a:p>
            <a:r>
              <a:rPr lang="en-US" dirty="0" smtClean="0"/>
              <a:t>Presence of </a:t>
            </a:r>
            <a:r>
              <a:rPr lang="en-US" i="1" u="sng" dirty="0" smtClean="0"/>
              <a:t>classic plaque-type lesions</a:t>
            </a:r>
            <a:r>
              <a:rPr lang="en-US" i="1" dirty="0" smtClean="0"/>
              <a:t> </a:t>
            </a:r>
            <a:r>
              <a:rPr lang="en-US" dirty="0" smtClean="0"/>
              <a:t>occurring more commonly on </a:t>
            </a:r>
            <a:r>
              <a:rPr lang="en-US" dirty="0"/>
              <a:t>the outer, extensor surfaces of the body such as knees and </a:t>
            </a:r>
            <a:r>
              <a:rPr lang="en-US" dirty="0" smtClean="0"/>
              <a:t>elbows generally confirms the diagnosis of psoriasis (plague psoriasis)</a:t>
            </a:r>
          </a:p>
          <a:p>
            <a:r>
              <a:rPr lang="en-US" dirty="0" smtClean="0"/>
              <a:t>Also assess signs of </a:t>
            </a:r>
            <a:r>
              <a:rPr lang="en-US" i="1" u="sng" dirty="0" smtClean="0"/>
              <a:t>nail and scalp involvement </a:t>
            </a:r>
            <a:r>
              <a:rPr lang="en-US" dirty="0" smtClean="0"/>
              <a:t>and a </a:t>
            </a:r>
            <a:r>
              <a:rPr lang="en-US" u="sng" dirty="0" smtClean="0"/>
              <a:t>positive family history</a:t>
            </a:r>
          </a:p>
          <a:p>
            <a:r>
              <a:rPr lang="en-US" u="sng" dirty="0" smtClean="0"/>
              <a:t>Red</a:t>
            </a:r>
            <a:r>
              <a:rPr lang="en-US" dirty="0" smtClean="0"/>
              <a:t>, </a:t>
            </a:r>
            <a:r>
              <a:rPr lang="en-US" u="sng" dirty="0" smtClean="0"/>
              <a:t>shiny</a:t>
            </a:r>
            <a:r>
              <a:rPr lang="en-US" dirty="0" smtClean="0"/>
              <a:t> smooth rashes/lesions hidden on </a:t>
            </a:r>
            <a:r>
              <a:rPr lang="en-US" u="sng" dirty="0" smtClean="0"/>
              <a:t>skin folds</a:t>
            </a:r>
            <a:r>
              <a:rPr lang="en-US" dirty="0" smtClean="0"/>
              <a:t> (flexures) such as the armpits, genitals, under the breasts or buttocks limited to smaller patches unlike the scaly, silvery, </a:t>
            </a:r>
            <a:r>
              <a:rPr lang="en-US" dirty="0" err="1" smtClean="0"/>
              <a:t>pustular</a:t>
            </a:r>
            <a:r>
              <a:rPr lang="en-US" dirty="0" smtClean="0"/>
              <a:t> spots and crusting skin confirms </a:t>
            </a:r>
            <a:r>
              <a:rPr lang="en-US" b="1" u="sng" dirty="0" smtClean="0"/>
              <a:t>inverse/flexural psoriasis. </a:t>
            </a:r>
            <a:r>
              <a:rPr lang="en-US" dirty="0" smtClean="0"/>
              <a:t>More common in obese or overweight and middle-aged people.</a:t>
            </a:r>
            <a:endParaRPr lang="en-US" dirty="0"/>
          </a:p>
        </p:txBody>
      </p:sp>
    </p:spTree>
    <p:extLst>
      <p:ext uri="{BB962C8B-B14F-4D97-AF65-F5344CB8AC3E}">
        <p14:creationId xmlns:p14="http://schemas.microsoft.com/office/powerpoint/2010/main" val="335777465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90600"/>
            <a:ext cx="7467600" cy="792162"/>
          </a:xfrm>
        </p:spPr>
        <p:txBody>
          <a:bodyPr/>
          <a:lstStyle/>
          <a:p>
            <a:pPr algn="ctr"/>
            <a:r>
              <a:rPr lang="en-US" b="1" u="sng" dirty="0" smtClean="0">
                <a:effectLst/>
              </a:rPr>
              <a:t>Management </a:t>
            </a:r>
            <a:r>
              <a:rPr lang="en-US" b="1" u="sng" dirty="0">
                <a:effectLst/>
              </a:rPr>
              <a:t>of </a:t>
            </a:r>
            <a:r>
              <a:rPr lang="en-US" b="1" u="sng" dirty="0" smtClean="0">
                <a:effectLst/>
              </a:rPr>
              <a:t>Psoriasis</a:t>
            </a:r>
            <a:endParaRPr lang="en-US" b="1" u="sng" dirty="0">
              <a:effectLst/>
            </a:endParaRPr>
          </a:p>
        </p:txBody>
      </p:sp>
      <p:sp>
        <p:nvSpPr>
          <p:cNvPr id="3" name="Content Placeholder 2"/>
          <p:cNvSpPr>
            <a:spLocks noGrp="1"/>
          </p:cNvSpPr>
          <p:nvPr>
            <p:ph idx="1"/>
          </p:nvPr>
        </p:nvSpPr>
        <p:spPr>
          <a:xfrm>
            <a:off x="228600" y="1905000"/>
            <a:ext cx="8763000" cy="3657600"/>
          </a:xfrm>
        </p:spPr>
        <p:txBody>
          <a:bodyPr/>
          <a:lstStyle/>
          <a:p>
            <a:pPr marL="82296" indent="0">
              <a:buNone/>
            </a:pPr>
            <a:r>
              <a:rPr lang="en-US" b="1" dirty="0"/>
              <a:t>NB: </a:t>
            </a:r>
            <a:r>
              <a:rPr lang="en-US" dirty="0"/>
              <a:t>There is no known cure for </a:t>
            </a:r>
            <a:r>
              <a:rPr lang="en-US" dirty="0" smtClean="0"/>
              <a:t>Psoriasis. The main </a:t>
            </a:r>
            <a:r>
              <a:rPr lang="en-US" u="sng" dirty="0" smtClean="0"/>
              <a:t>Goals </a:t>
            </a:r>
            <a:r>
              <a:rPr lang="en-US" u="sng" dirty="0"/>
              <a:t>of M</a:t>
            </a:r>
            <a:r>
              <a:rPr lang="en-US" u="sng" dirty="0" smtClean="0"/>
              <a:t>anagement are;</a:t>
            </a:r>
            <a:endParaRPr lang="en-US" u="sng" dirty="0"/>
          </a:p>
          <a:p>
            <a:pPr marL="596646" lvl="0" indent="-514350">
              <a:buClrTx/>
              <a:buFont typeface="+mj-lt"/>
              <a:buAutoNum type="arabicPeriod"/>
            </a:pPr>
            <a:r>
              <a:rPr lang="en-US" dirty="0" smtClean="0"/>
              <a:t>To </a:t>
            </a:r>
            <a:r>
              <a:rPr lang="en-US" dirty="0"/>
              <a:t>slow the rapid turnover of epidermis.</a:t>
            </a:r>
          </a:p>
          <a:p>
            <a:pPr marL="596646" lvl="0" indent="-514350">
              <a:buClrTx/>
              <a:buFont typeface="+mj-lt"/>
              <a:buAutoNum type="arabicPeriod"/>
            </a:pPr>
            <a:r>
              <a:rPr lang="en-US" dirty="0" smtClean="0"/>
              <a:t>To </a:t>
            </a:r>
            <a:r>
              <a:rPr lang="en-US" dirty="0"/>
              <a:t>promote resolution of the psoriatic lesions.</a:t>
            </a:r>
          </a:p>
          <a:p>
            <a:pPr marL="596646" lvl="0" indent="-514350">
              <a:buClrTx/>
              <a:buFont typeface="+mj-lt"/>
              <a:buAutoNum type="arabicPeriod"/>
            </a:pPr>
            <a:r>
              <a:rPr lang="en-US" dirty="0" smtClean="0"/>
              <a:t>To </a:t>
            </a:r>
            <a:r>
              <a:rPr lang="en-US" dirty="0"/>
              <a:t>control the natural cycles of the disease</a:t>
            </a:r>
            <a:r>
              <a:rPr lang="en-US" dirty="0" smtClean="0"/>
              <a:t>.</a:t>
            </a:r>
            <a:endParaRPr lang="en-US" dirty="0"/>
          </a:p>
        </p:txBody>
      </p:sp>
    </p:spTree>
    <p:extLst>
      <p:ext uri="{BB962C8B-B14F-4D97-AF65-F5344CB8AC3E}">
        <p14:creationId xmlns:p14="http://schemas.microsoft.com/office/powerpoint/2010/main" val="75835662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05088" cy="6019800"/>
          </a:xfrm>
        </p:spPr>
        <p:txBody>
          <a:bodyPr/>
          <a:lstStyle/>
          <a:p>
            <a:pPr marL="82296" indent="0">
              <a:buNone/>
            </a:pPr>
            <a:r>
              <a:rPr lang="en-US" b="1" u="sng" dirty="0" smtClean="0"/>
              <a:t>General </a:t>
            </a:r>
            <a:r>
              <a:rPr lang="en-US" b="1" u="sng" dirty="0" err="1" smtClean="0"/>
              <a:t>Mgt</a:t>
            </a:r>
            <a:r>
              <a:rPr lang="en-US" b="1" u="sng" dirty="0" smtClean="0"/>
              <a:t> </a:t>
            </a:r>
            <a:r>
              <a:rPr lang="en-US" b="1" dirty="0" smtClean="0"/>
              <a:t>…</a:t>
            </a:r>
          </a:p>
          <a:p>
            <a:r>
              <a:rPr lang="en-US" dirty="0" smtClean="0"/>
              <a:t>Manage emotional factors especially stress</a:t>
            </a:r>
          </a:p>
          <a:p>
            <a:r>
              <a:rPr lang="en-US" dirty="0"/>
              <a:t>Gentle removal of </a:t>
            </a:r>
            <a:r>
              <a:rPr lang="en-US" dirty="0" smtClean="0"/>
              <a:t>scales by taking baths with added oils (olive oil, mineral oil) and using soft brush to scrub psoriatic plaques.</a:t>
            </a:r>
          </a:p>
          <a:p>
            <a:pPr marL="82296" indent="0">
              <a:buNone/>
            </a:pPr>
            <a:r>
              <a:rPr lang="en-US" b="1" u="sng" dirty="0" smtClean="0"/>
              <a:t>Specific Management of Psoriasis</a:t>
            </a:r>
          </a:p>
          <a:p>
            <a:r>
              <a:rPr lang="en-US" dirty="0" smtClean="0"/>
              <a:t>Topical agents e.g. Corticosteroids</a:t>
            </a:r>
          </a:p>
          <a:p>
            <a:r>
              <a:rPr lang="en-US" dirty="0" smtClean="0"/>
              <a:t>Phototherapy e.g. Narrow-band UV A/B therapy</a:t>
            </a:r>
          </a:p>
          <a:p>
            <a:r>
              <a:rPr lang="en-US" dirty="0" smtClean="0"/>
              <a:t>Systemic agents e.g. </a:t>
            </a:r>
            <a:r>
              <a:rPr lang="en-US" dirty="0" err="1" smtClean="0"/>
              <a:t>cytotoxics</a:t>
            </a:r>
            <a:r>
              <a:rPr lang="en-US" dirty="0"/>
              <a:t> </a:t>
            </a:r>
            <a:r>
              <a:rPr lang="en-US" dirty="0" smtClean="0"/>
              <a:t>(methotrexate, infliximab). </a:t>
            </a:r>
          </a:p>
          <a:p>
            <a:pPr marL="82296" indent="0">
              <a:buNone/>
            </a:pPr>
            <a:r>
              <a:rPr lang="en-US" b="1" dirty="0" smtClean="0"/>
              <a:t>NB:</a:t>
            </a:r>
            <a:r>
              <a:rPr lang="en-US" dirty="0" smtClean="0"/>
              <a:t> Monitor for side effects of these agents</a:t>
            </a:r>
          </a:p>
          <a:p>
            <a:endParaRPr lang="en-US" dirty="0"/>
          </a:p>
          <a:p>
            <a:endParaRPr lang="en-US" dirty="0" smtClean="0"/>
          </a:p>
          <a:p>
            <a:endParaRPr lang="en-US" dirty="0"/>
          </a:p>
        </p:txBody>
      </p:sp>
    </p:spTree>
    <p:extLst>
      <p:ext uri="{BB962C8B-B14F-4D97-AF65-F5344CB8AC3E}">
        <p14:creationId xmlns:p14="http://schemas.microsoft.com/office/powerpoint/2010/main" val="51730531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457200"/>
            <a:ext cx="5562600" cy="762000"/>
          </a:xfrm>
        </p:spPr>
        <p:txBody>
          <a:bodyPr>
            <a:normAutofit/>
          </a:bodyPr>
          <a:lstStyle/>
          <a:p>
            <a:pPr algn="ctr"/>
            <a:r>
              <a:rPr lang="en-US" sz="4000" b="1" u="sng" dirty="0" smtClean="0">
                <a:effectLst/>
              </a:rPr>
              <a:t>8. ACNE VULGARIS</a:t>
            </a:r>
            <a:endParaRPr lang="en-US" sz="4000" b="1" u="sng" dirty="0">
              <a:effectLst/>
            </a:endParaRPr>
          </a:p>
        </p:txBody>
      </p:sp>
      <p:sp>
        <p:nvSpPr>
          <p:cNvPr id="3" name="Content Placeholder 2"/>
          <p:cNvSpPr>
            <a:spLocks noGrp="1"/>
          </p:cNvSpPr>
          <p:nvPr>
            <p:ph idx="1"/>
          </p:nvPr>
        </p:nvSpPr>
        <p:spPr>
          <a:xfrm>
            <a:off x="228600" y="1295400"/>
            <a:ext cx="8705088" cy="1828800"/>
          </a:xfrm>
        </p:spPr>
        <p:txBody>
          <a:bodyPr>
            <a:normAutofit/>
          </a:bodyPr>
          <a:lstStyle/>
          <a:p>
            <a:r>
              <a:rPr lang="en-US" dirty="0" smtClean="0"/>
              <a:t>Is  a common skin disorder of the </a:t>
            </a:r>
            <a:r>
              <a:rPr lang="en-US" u="sng" dirty="0" smtClean="0"/>
              <a:t>sebaceous glands</a:t>
            </a:r>
            <a:r>
              <a:rPr lang="en-US" dirty="0" smtClean="0"/>
              <a:t> and the </a:t>
            </a:r>
            <a:r>
              <a:rPr lang="en-US" u="sng" dirty="0" smtClean="0"/>
              <a:t>hair follicles</a:t>
            </a:r>
            <a:r>
              <a:rPr lang="en-US" dirty="0" smtClean="0"/>
              <a:t> that usually occurs on the face, chest, upper back and shoulder.</a:t>
            </a: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5564" y="2895599"/>
            <a:ext cx="2723036" cy="3812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878540"/>
            <a:ext cx="2743200" cy="3829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05088" cy="6248400"/>
          </a:xfrm>
        </p:spPr>
        <p:txBody>
          <a:bodyPr>
            <a:normAutofit/>
          </a:bodyPr>
          <a:lstStyle/>
          <a:p>
            <a:pPr>
              <a:buNone/>
            </a:pPr>
            <a:r>
              <a:rPr lang="en-US" b="1" u="sng" dirty="0" smtClean="0"/>
              <a:t>Causes of Acne;</a:t>
            </a:r>
            <a:endParaRPr lang="en-US" b="1" u="sng" dirty="0"/>
          </a:p>
          <a:p>
            <a:r>
              <a:rPr lang="en-US" dirty="0"/>
              <a:t>The most common cause is </a:t>
            </a:r>
            <a:r>
              <a:rPr lang="en-US" u="sng" dirty="0"/>
              <a:t>hormonal changes</a:t>
            </a:r>
            <a:r>
              <a:rPr lang="en-US" dirty="0"/>
              <a:t> during puberty</a:t>
            </a:r>
          </a:p>
          <a:p>
            <a:r>
              <a:rPr lang="en-US" dirty="0"/>
              <a:t>The sebaceous of androgens (in adolescence or menstrual cycle) in turn stimulates the sebaceous glands to increase sebum production.</a:t>
            </a:r>
          </a:p>
          <a:p>
            <a:r>
              <a:rPr lang="en-US" sz="3200" dirty="0" smtClean="0"/>
              <a:t>This along with gradual obstruction of the </a:t>
            </a:r>
            <a:r>
              <a:rPr lang="en-US" sz="3200" dirty="0" err="1" smtClean="0"/>
              <a:t>pilo</a:t>
            </a:r>
            <a:r>
              <a:rPr lang="en-US" sz="3200" dirty="0" smtClean="0"/>
              <a:t>-sebaceous ducts with accumulation debris, rupture of sebaceous glands, which causes inflammation</a:t>
            </a:r>
          </a:p>
          <a:p>
            <a:r>
              <a:rPr lang="en-US" sz="3200" dirty="0" smtClean="0"/>
              <a:t>It may also be due to </a:t>
            </a:r>
            <a:r>
              <a:rPr lang="en-US" sz="3200" u="sng" dirty="0" smtClean="0"/>
              <a:t>hereditary</a:t>
            </a:r>
            <a:r>
              <a:rPr lang="en-US" sz="3200" dirty="0" smtClean="0"/>
              <a:t>, </a:t>
            </a:r>
            <a:r>
              <a:rPr lang="en-US" sz="3200" u="sng" dirty="0" smtClean="0"/>
              <a:t>stress</a:t>
            </a:r>
            <a:r>
              <a:rPr lang="en-US" sz="3200" dirty="0" smtClean="0"/>
              <a:t> or </a:t>
            </a:r>
            <a:r>
              <a:rPr lang="en-US" sz="3200" u="sng" dirty="0" smtClean="0"/>
              <a:t>external irritation</a:t>
            </a:r>
            <a:r>
              <a:rPr lang="en-US" sz="3200" dirty="0" smtClean="0"/>
              <a:t> (soaps and cosmetics</a:t>
            </a:r>
            <a:r>
              <a:rPr lang="en-US" dirty="0" smtClean="0"/>
              <a:t>)</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077200" cy="838200"/>
          </a:xfrm>
        </p:spPr>
        <p:txBody>
          <a:bodyPr>
            <a:normAutofit/>
          </a:bodyPr>
          <a:lstStyle/>
          <a:p>
            <a:r>
              <a:rPr lang="en-US" sz="4000" b="1" u="sng" dirty="0" smtClean="0">
                <a:effectLst/>
              </a:rPr>
              <a:t>Pathophysiology of Acne Vulgaris</a:t>
            </a:r>
            <a:endParaRPr lang="en-US" sz="4000" u="sng" dirty="0">
              <a:effectLst/>
            </a:endParaRPr>
          </a:p>
        </p:txBody>
      </p:sp>
      <p:sp>
        <p:nvSpPr>
          <p:cNvPr id="3" name="Content Placeholder 2"/>
          <p:cNvSpPr>
            <a:spLocks noGrp="1"/>
          </p:cNvSpPr>
          <p:nvPr>
            <p:ph idx="1"/>
          </p:nvPr>
        </p:nvSpPr>
        <p:spPr>
          <a:xfrm>
            <a:off x="304800" y="1219200"/>
            <a:ext cx="8610600" cy="5105400"/>
          </a:xfrm>
        </p:spPr>
        <p:txBody>
          <a:bodyPr>
            <a:normAutofit/>
          </a:bodyPr>
          <a:lstStyle/>
          <a:p>
            <a:r>
              <a:rPr lang="en-US" sz="3200" dirty="0" smtClean="0"/>
              <a:t>During childhood, the sebaceous glands are small and virtually non-functioning. These glands are under endocrine control, especially by the androgens. </a:t>
            </a:r>
          </a:p>
          <a:p>
            <a:r>
              <a:rPr lang="en-US" sz="3200" dirty="0" smtClean="0"/>
              <a:t>During puberty, androgens stimulate the sebaceous glands, causing them to enlarge and secrete a natural oil, sebum, which rises to the top of the hair follicle and flows out onto the skin surface</a:t>
            </a:r>
            <a:r>
              <a:rPr lang="en-US" dirty="0" smtClean="0"/>
              <a:t>. </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2" y="533400"/>
            <a:ext cx="9047328" cy="6019800"/>
          </a:xfrm>
        </p:spPr>
        <p:txBody>
          <a:bodyPr>
            <a:normAutofit/>
          </a:bodyPr>
          <a:lstStyle/>
          <a:p>
            <a:pPr>
              <a:buNone/>
            </a:pPr>
            <a:r>
              <a:rPr lang="en-US" b="1" u="sng" dirty="0" smtClean="0"/>
              <a:t>Pathophysiology </a:t>
            </a:r>
            <a:r>
              <a:rPr lang="en-US" b="1" u="sng" dirty="0" err="1" smtClean="0"/>
              <a:t>Cont</a:t>
            </a:r>
            <a:r>
              <a:rPr lang="en-US" b="1" u="sng" dirty="0" smtClean="0"/>
              <a:t>’…</a:t>
            </a:r>
          </a:p>
          <a:p>
            <a:r>
              <a:rPr lang="en-US" dirty="0" smtClean="0"/>
              <a:t>In </a:t>
            </a:r>
            <a:r>
              <a:rPr lang="en-US" dirty="0"/>
              <a:t>adolescents who develop acne, androgenic stimulation produces a heightened response in the </a:t>
            </a:r>
            <a:r>
              <a:rPr lang="en-US" dirty="0" smtClean="0"/>
              <a:t>sebaceous glands </a:t>
            </a:r>
            <a:r>
              <a:rPr lang="en-US" dirty="0"/>
              <a:t>so that acne occurs when accumulated </a:t>
            </a:r>
            <a:r>
              <a:rPr lang="en-US" dirty="0" smtClean="0"/>
              <a:t>sebum plugs </a:t>
            </a:r>
            <a:r>
              <a:rPr lang="en-US" dirty="0"/>
              <a:t>the </a:t>
            </a:r>
            <a:r>
              <a:rPr lang="en-US" dirty="0" err="1" smtClean="0"/>
              <a:t>pilo</a:t>
            </a:r>
            <a:r>
              <a:rPr lang="en-US" dirty="0" smtClean="0"/>
              <a:t>-sebaceous </a:t>
            </a:r>
            <a:r>
              <a:rPr lang="en-US" dirty="0"/>
              <a:t>ducts. This accumulated material forms </a:t>
            </a:r>
            <a:r>
              <a:rPr lang="en-US" u="sng" dirty="0" err="1" smtClean="0"/>
              <a:t>comedones</a:t>
            </a:r>
            <a:r>
              <a:rPr lang="en-US" u="sng" dirty="0" smtClean="0"/>
              <a:t>.</a:t>
            </a:r>
            <a:endParaRPr lang="en-US" u="sng" dirty="0"/>
          </a:p>
          <a:p>
            <a:endParaRPr lang="en-US" dirty="0"/>
          </a:p>
          <a:p>
            <a:endParaRPr lang="en-US" sz="32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248400"/>
          </a:xfrm>
        </p:spPr>
        <p:txBody>
          <a:bodyPr>
            <a:normAutofit lnSpcReduction="10000"/>
          </a:bodyPr>
          <a:lstStyle/>
          <a:p>
            <a:r>
              <a:rPr lang="en-US" sz="3200" dirty="0" smtClean="0"/>
              <a:t>Although the exact cause is unknown, some closed comedones may rupture, resulting in an inflammatory reaction caused by leakage of follicular contents (e.g., sebum, keratin, bacteria) into the dermis. </a:t>
            </a:r>
          </a:p>
          <a:p>
            <a:r>
              <a:rPr lang="en-US" sz="3200" dirty="0" smtClean="0"/>
              <a:t>This inflammatory response may result from the action of certain skin bacteria, such as </a:t>
            </a:r>
            <a:r>
              <a:rPr lang="en-US" sz="3200" b="1" i="1" dirty="0" err="1" smtClean="0"/>
              <a:t>Propionibacterium</a:t>
            </a:r>
            <a:r>
              <a:rPr lang="en-US" sz="3200" b="1" i="1" dirty="0" smtClean="0"/>
              <a:t> acnes,</a:t>
            </a:r>
            <a:r>
              <a:rPr lang="en-US" sz="3200" dirty="0" smtClean="0"/>
              <a:t> that live in the hair follicles and break down the triglycerides of the sebum into free fatty acids and glycerin. </a:t>
            </a:r>
          </a:p>
          <a:p>
            <a:r>
              <a:rPr lang="en-US" dirty="0"/>
              <a:t>The resultant inflammation is seen clinically as erythematous papules, inflammatory pustules, and inflammatory cysts</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3505200" cy="685800"/>
          </a:xfrm>
        </p:spPr>
        <p:txBody>
          <a:bodyPr>
            <a:normAutofit fontScale="90000"/>
          </a:bodyPr>
          <a:lstStyle/>
          <a:p>
            <a:r>
              <a:rPr lang="en-US" b="1" dirty="0" err="1" smtClean="0">
                <a:effectLst/>
              </a:rPr>
              <a:t>Cont</a:t>
            </a:r>
            <a:r>
              <a:rPr lang="en-US" b="1" dirty="0" smtClean="0">
                <a:effectLst/>
              </a:rPr>
              <a:t>’…</a:t>
            </a:r>
            <a:endParaRPr lang="en-US" b="1" dirty="0">
              <a:effectLst/>
            </a:endParaRPr>
          </a:p>
        </p:txBody>
      </p:sp>
      <p:sp>
        <p:nvSpPr>
          <p:cNvPr id="3" name="Content Placeholder 2"/>
          <p:cNvSpPr>
            <a:spLocks noGrp="1"/>
          </p:cNvSpPr>
          <p:nvPr>
            <p:ph idx="1"/>
          </p:nvPr>
        </p:nvSpPr>
        <p:spPr>
          <a:xfrm>
            <a:off x="152400" y="1066800"/>
            <a:ext cx="8839200" cy="5562600"/>
          </a:xfrm>
        </p:spPr>
        <p:txBody>
          <a:bodyPr>
            <a:normAutofit lnSpcReduction="10000"/>
          </a:bodyPr>
          <a:lstStyle/>
          <a:p>
            <a:r>
              <a:rPr lang="en-US" dirty="0" smtClean="0"/>
              <a:t>Impetigo is contagious and may spread to other parts of the patient’s skin or to other members of the family who touch the patient or use towels or combs that are soiled with the exudate of the lesions</a:t>
            </a:r>
          </a:p>
          <a:p>
            <a:r>
              <a:rPr lang="en-US" dirty="0"/>
              <a:t>Although impetigo is seen at all ages, it is particularly common among children living in poor hygienic conditions. </a:t>
            </a:r>
          </a:p>
          <a:p>
            <a:r>
              <a:rPr lang="en-US" dirty="0"/>
              <a:t>It often follows </a:t>
            </a:r>
            <a:r>
              <a:rPr lang="en-US" i="1" u="sng" dirty="0" err="1"/>
              <a:t>pediculosis</a:t>
            </a:r>
            <a:r>
              <a:rPr lang="en-US" i="1" u="sng" dirty="0"/>
              <a:t> </a:t>
            </a:r>
            <a:r>
              <a:rPr lang="en-US" i="1" u="sng" dirty="0" err="1"/>
              <a:t>capitis</a:t>
            </a:r>
            <a:r>
              <a:rPr lang="en-US" i="1" u="sng" dirty="0"/>
              <a:t> </a:t>
            </a:r>
            <a:r>
              <a:rPr lang="en-US" dirty="0"/>
              <a:t>(head lice), scabies (itch mites), herpes simplex, insect bites, poison ivy, or eczema.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5879592" cy="792162"/>
          </a:xfrm>
        </p:spPr>
        <p:txBody>
          <a:bodyPr>
            <a:normAutofit/>
          </a:bodyPr>
          <a:lstStyle/>
          <a:p>
            <a:r>
              <a:rPr lang="en-US" sz="4000" b="1" u="sng" dirty="0" smtClean="0">
                <a:effectLst/>
              </a:rPr>
              <a:t>Clinical Manifestations</a:t>
            </a:r>
            <a:endParaRPr lang="en-US" sz="4000" b="1" u="sng" dirty="0">
              <a:effectLst/>
            </a:endParaRPr>
          </a:p>
        </p:txBody>
      </p:sp>
      <p:sp>
        <p:nvSpPr>
          <p:cNvPr id="3" name="Content Placeholder 2"/>
          <p:cNvSpPr>
            <a:spLocks noGrp="1"/>
          </p:cNvSpPr>
          <p:nvPr>
            <p:ph idx="1"/>
          </p:nvPr>
        </p:nvSpPr>
        <p:spPr>
          <a:xfrm>
            <a:off x="152400" y="1066800"/>
            <a:ext cx="8839200" cy="5562600"/>
          </a:xfrm>
        </p:spPr>
        <p:txBody>
          <a:bodyPr>
            <a:normAutofit lnSpcReduction="10000"/>
          </a:bodyPr>
          <a:lstStyle/>
          <a:p>
            <a:r>
              <a:rPr lang="en-US" dirty="0" smtClean="0"/>
              <a:t>The initial lesions are called </a:t>
            </a:r>
            <a:r>
              <a:rPr lang="en-US" b="1" u="sng" dirty="0" err="1" smtClean="0"/>
              <a:t>comedones</a:t>
            </a:r>
            <a:r>
              <a:rPr lang="en-US" dirty="0" smtClean="0"/>
              <a:t>; closed comedones or white heads are small white papules with tiny follicular openings</a:t>
            </a:r>
          </a:p>
          <a:p>
            <a:r>
              <a:rPr lang="en-US" dirty="0" smtClean="0"/>
              <a:t>These may eventually become open comedones or </a:t>
            </a:r>
            <a:r>
              <a:rPr lang="en-US" i="1" u="sng" dirty="0" smtClean="0"/>
              <a:t>blackheads</a:t>
            </a:r>
          </a:p>
          <a:p>
            <a:r>
              <a:rPr lang="en-US" dirty="0" smtClean="0"/>
              <a:t>The color is not caused by dirt but by lipids and melanin pigment</a:t>
            </a:r>
          </a:p>
          <a:p>
            <a:r>
              <a:rPr lang="en-US" u="sng" dirty="0" smtClean="0"/>
              <a:t>Scarring</a:t>
            </a:r>
            <a:r>
              <a:rPr lang="en-US" dirty="0" smtClean="0"/>
              <a:t> occurs, picking can lead to </a:t>
            </a:r>
            <a:r>
              <a:rPr lang="en-US" u="sng" dirty="0" smtClean="0"/>
              <a:t>inflammation</a:t>
            </a:r>
            <a:r>
              <a:rPr lang="en-US" dirty="0"/>
              <a:t>,</a:t>
            </a:r>
            <a:r>
              <a:rPr lang="en-US" dirty="0" smtClean="0"/>
              <a:t> </a:t>
            </a:r>
            <a:r>
              <a:rPr lang="en-US" u="sng" dirty="0" smtClean="0"/>
              <a:t>further scarring</a:t>
            </a:r>
            <a:r>
              <a:rPr lang="en-US" dirty="0" smtClean="0"/>
              <a:t> and </a:t>
            </a:r>
            <a:r>
              <a:rPr lang="en-US" u="sng" dirty="0" smtClean="0"/>
              <a:t>keloids formation.</a:t>
            </a:r>
          </a:p>
          <a:p>
            <a:r>
              <a:rPr lang="en-US" dirty="0" smtClean="0"/>
              <a:t>Inflammatory reactions that may lead to </a:t>
            </a:r>
            <a:r>
              <a:rPr lang="en-US" u="sng" dirty="0" smtClean="0"/>
              <a:t>papules</a:t>
            </a:r>
            <a:r>
              <a:rPr lang="en-US" dirty="0" smtClean="0"/>
              <a:t>, </a:t>
            </a:r>
            <a:r>
              <a:rPr lang="en-US" u="sng" dirty="0" smtClean="0"/>
              <a:t>pustules</a:t>
            </a:r>
            <a:r>
              <a:rPr lang="en-US" dirty="0" smtClean="0"/>
              <a:t>, </a:t>
            </a:r>
            <a:r>
              <a:rPr lang="en-US" u="sng" dirty="0" smtClean="0"/>
              <a:t>nodules</a:t>
            </a:r>
            <a:r>
              <a:rPr lang="en-US" dirty="0" smtClean="0"/>
              <a:t>, </a:t>
            </a:r>
            <a:r>
              <a:rPr lang="en-US" u="sng" dirty="0" smtClean="0"/>
              <a:t>bullae</a:t>
            </a:r>
            <a:r>
              <a:rPr lang="en-US" dirty="0" smtClean="0"/>
              <a:t> and </a:t>
            </a:r>
            <a:r>
              <a:rPr lang="en-US" u="sng" dirty="0" smtClean="0"/>
              <a:t>cysts</a:t>
            </a:r>
            <a:r>
              <a:rPr lang="en-US" dirty="0"/>
              <a:t>.</a:t>
            </a:r>
            <a:endParaRPr lang="en-US" dirty="0" smtClean="0"/>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5727192" cy="762000"/>
          </a:xfrm>
        </p:spPr>
        <p:txBody>
          <a:bodyPr>
            <a:normAutofit/>
          </a:bodyPr>
          <a:lstStyle/>
          <a:p>
            <a:pPr algn="ctr"/>
            <a:r>
              <a:rPr lang="en-US" sz="4000" b="1" u="sng" dirty="0" smtClean="0">
                <a:effectLst/>
              </a:rPr>
              <a:t>Therapeutic Measures</a:t>
            </a:r>
            <a:endParaRPr lang="en-US" sz="4000" b="1" u="sng" dirty="0">
              <a:effectLst/>
            </a:endParaRPr>
          </a:p>
        </p:txBody>
      </p:sp>
      <p:sp>
        <p:nvSpPr>
          <p:cNvPr id="3" name="Content Placeholder 2"/>
          <p:cNvSpPr>
            <a:spLocks noGrp="1"/>
          </p:cNvSpPr>
          <p:nvPr>
            <p:ph idx="1"/>
          </p:nvPr>
        </p:nvSpPr>
        <p:spPr>
          <a:xfrm>
            <a:off x="152400" y="1219200"/>
            <a:ext cx="8839200" cy="5410200"/>
          </a:xfrm>
        </p:spPr>
        <p:txBody>
          <a:bodyPr>
            <a:normAutofit/>
          </a:bodyPr>
          <a:lstStyle/>
          <a:p>
            <a:r>
              <a:rPr lang="en-US" dirty="0" smtClean="0"/>
              <a:t>Need to prevent new lesions and control current lesion through the following </a:t>
            </a:r>
            <a:r>
              <a:rPr lang="en-US" u="sng" dirty="0" smtClean="0"/>
              <a:t>specific measures</a:t>
            </a:r>
            <a:r>
              <a:rPr lang="en-US" dirty="0" smtClean="0"/>
              <a:t>;</a:t>
            </a:r>
          </a:p>
          <a:p>
            <a:pPr lvl="1">
              <a:buFont typeface="Wingdings" pitchFamily="2" charset="2"/>
              <a:buChar char="§"/>
            </a:pPr>
            <a:r>
              <a:rPr lang="en-US" dirty="0" smtClean="0"/>
              <a:t>Effective </a:t>
            </a:r>
            <a:r>
              <a:rPr lang="en-US" i="1" u="sng" dirty="0" smtClean="0"/>
              <a:t>topical agent</a:t>
            </a:r>
            <a:r>
              <a:rPr lang="en-US" dirty="0" smtClean="0"/>
              <a:t> (benzoyl peroxide), which is antibacterial prevents pore plugging. Topical </a:t>
            </a:r>
            <a:r>
              <a:rPr lang="en-US" dirty="0"/>
              <a:t>agent may be applied near eyes, </a:t>
            </a:r>
            <a:r>
              <a:rPr lang="en-US" dirty="0" err="1"/>
              <a:t>nasolabial</a:t>
            </a:r>
            <a:r>
              <a:rPr lang="en-US" dirty="0"/>
              <a:t> folds or corners of the mouth</a:t>
            </a:r>
          </a:p>
          <a:p>
            <a:pPr lvl="1">
              <a:buFont typeface="Wingdings" pitchFamily="2" charset="2"/>
              <a:buChar char="§"/>
            </a:pPr>
            <a:r>
              <a:rPr lang="en-US" i="1" u="sng" dirty="0" smtClean="0"/>
              <a:t>Topical Antibiotics</a:t>
            </a:r>
            <a:r>
              <a:rPr lang="en-US" dirty="0" smtClean="0"/>
              <a:t> (erythromycin, tetracycline) to kill bacteria in follicles</a:t>
            </a:r>
          </a:p>
          <a:p>
            <a:pPr lvl="1">
              <a:buFont typeface="Wingdings" pitchFamily="2" charset="2"/>
              <a:buChar char="§"/>
            </a:pPr>
            <a:r>
              <a:rPr lang="en-US" i="1" u="sng" dirty="0" smtClean="0"/>
              <a:t>Hormone (estrogen) therapy</a:t>
            </a:r>
            <a:r>
              <a:rPr lang="en-US" dirty="0" smtClean="0"/>
              <a:t> for young women with precautions </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15400" cy="6096000"/>
          </a:xfrm>
        </p:spPr>
        <p:txBody>
          <a:bodyPr>
            <a:normAutofit/>
          </a:bodyPr>
          <a:lstStyle/>
          <a:p>
            <a:pPr marL="82296" indent="0">
              <a:buNone/>
            </a:pPr>
            <a:r>
              <a:rPr lang="en-US" b="1" u="sng" dirty="0" err="1" smtClean="0"/>
              <a:t>Benzoyl</a:t>
            </a:r>
            <a:r>
              <a:rPr lang="en-US" b="1" u="sng" dirty="0" smtClean="0"/>
              <a:t> Peroxide. </a:t>
            </a:r>
          </a:p>
          <a:p>
            <a:r>
              <a:rPr lang="en-US" b="1" dirty="0" smtClean="0"/>
              <a:t>Benzoyl peroxide preparations </a:t>
            </a:r>
            <a:r>
              <a:rPr lang="en-US" dirty="0" smtClean="0"/>
              <a:t>are widely used because they produce a rapid and sustained reduction of inflammatory lesions.</a:t>
            </a:r>
          </a:p>
          <a:p>
            <a:r>
              <a:rPr lang="en-US" dirty="0" smtClean="0"/>
              <a:t>They depress sebum production and promote breakdown of </a:t>
            </a:r>
            <a:r>
              <a:rPr lang="en-US" dirty="0" err="1" smtClean="0"/>
              <a:t>comedone</a:t>
            </a:r>
            <a:r>
              <a:rPr lang="en-US" dirty="0" smtClean="0"/>
              <a:t> plugs. </a:t>
            </a:r>
          </a:p>
          <a:p>
            <a:r>
              <a:rPr lang="en-US" dirty="0" smtClean="0"/>
              <a:t>They also produce an antibacterial effect by suppressing </a:t>
            </a:r>
            <a:r>
              <a:rPr lang="en-US" i="1" dirty="0" smtClean="0"/>
              <a:t>P. acnes.</a:t>
            </a:r>
          </a:p>
          <a:p>
            <a:r>
              <a:rPr lang="en-US" dirty="0" smtClean="0"/>
              <a:t>Initially, </a:t>
            </a:r>
            <a:r>
              <a:rPr lang="en-US" i="1" dirty="0" smtClean="0"/>
              <a:t>benzoyl peroxide </a:t>
            </a:r>
            <a:r>
              <a:rPr lang="en-US" dirty="0" smtClean="0"/>
              <a:t>causes redness and scaling, but the skin usually adjusts quickly to its use.</a:t>
            </a:r>
          </a:p>
          <a:p>
            <a:r>
              <a:rPr lang="en-US" b="1" u="sng" dirty="0" err="1" smtClean="0"/>
              <a:t>Tretinoin</a:t>
            </a:r>
            <a:r>
              <a:rPr lang="en-US" dirty="0" smtClean="0"/>
              <a:t> is more effective than benzoyl peroxide</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172200"/>
          </a:xfrm>
        </p:spPr>
        <p:txBody>
          <a:bodyPr>
            <a:normAutofit fontScale="92500" lnSpcReduction="10000"/>
          </a:bodyPr>
          <a:lstStyle/>
          <a:p>
            <a:pPr marL="82296" indent="0">
              <a:buNone/>
            </a:pPr>
            <a:r>
              <a:rPr lang="en-US" b="1" u="sng" dirty="0" smtClean="0"/>
              <a:t>Topical or Systemic Antibiotics</a:t>
            </a:r>
          </a:p>
          <a:p>
            <a:r>
              <a:rPr lang="en-US" dirty="0" smtClean="0"/>
              <a:t>Topical antibiotic treatment for acne is common.</a:t>
            </a:r>
          </a:p>
          <a:p>
            <a:r>
              <a:rPr lang="en-US" dirty="0" smtClean="0"/>
              <a:t>Topical antibiotics suppress the growth of </a:t>
            </a:r>
            <a:r>
              <a:rPr lang="en-US" b="1" i="1" dirty="0" err="1" smtClean="0"/>
              <a:t>Propionibacterium</a:t>
            </a:r>
            <a:r>
              <a:rPr lang="en-US" b="1" i="1" dirty="0" smtClean="0"/>
              <a:t> acnes,</a:t>
            </a:r>
            <a:r>
              <a:rPr lang="en-US" i="1" dirty="0" smtClean="0"/>
              <a:t> reduce </a:t>
            </a:r>
            <a:r>
              <a:rPr lang="en-US" dirty="0" smtClean="0"/>
              <a:t>superficial free fatty acid levels; decrease comedones, papules, and pustules; and produce no systemic side effects.</a:t>
            </a:r>
          </a:p>
          <a:p>
            <a:r>
              <a:rPr lang="en-US" dirty="0" smtClean="0"/>
              <a:t>Common topical preparations include tetracycline, clindamycin, erythromycin, </a:t>
            </a:r>
            <a:r>
              <a:rPr lang="en-US" dirty="0" err="1" smtClean="0"/>
              <a:t>sulphur+salicyclic</a:t>
            </a:r>
            <a:r>
              <a:rPr lang="en-US" dirty="0" smtClean="0"/>
              <a:t> acid (</a:t>
            </a:r>
            <a:r>
              <a:rPr lang="en-US" dirty="0" err="1" smtClean="0"/>
              <a:t>keratolytic</a:t>
            </a:r>
            <a:r>
              <a:rPr lang="en-US" dirty="0" smtClean="0"/>
              <a:t> agents)</a:t>
            </a:r>
          </a:p>
          <a:p>
            <a:r>
              <a:rPr lang="en-US" b="1" dirty="0" smtClean="0"/>
              <a:t>NB:</a:t>
            </a:r>
            <a:r>
              <a:rPr lang="en-US" dirty="0" smtClean="0"/>
              <a:t> do not repeat giving the same medicine that  </a:t>
            </a:r>
            <a:r>
              <a:rPr lang="en-US" dirty="0"/>
              <a:t>the </a:t>
            </a:r>
            <a:r>
              <a:rPr lang="en-US" dirty="0" smtClean="0"/>
              <a:t>patient has </a:t>
            </a:r>
            <a:r>
              <a:rPr lang="en-US" dirty="0"/>
              <a:t>already </a:t>
            </a:r>
            <a:r>
              <a:rPr lang="en-US" dirty="0" smtClean="0"/>
              <a:t>been receiving if it has not been effective;  </a:t>
            </a:r>
            <a:r>
              <a:rPr lang="en-US" dirty="0"/>
              <a:t>for  example,  in  acne  we  would  not like to repeat tetracycline if it has shown no response so far.</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839200" cy="5943600"/>
          </a:xfrm>
        </p:spPr>
        <p:txBody>
          <a:bodyPr>
            <a:normAutofit fontScale="92500" lnSpcReduction="10000"/>
          </a:bodyPr>
          <a:lstStyle/>
          <a:p>
            <a:pPr marL="82296" indent="0">
              <a:buNone/>
            </a:pPr>
            <a:r>
              <a:rPr lang="en-US" b="1" u="sng" dirty="0" smtClean="0"/>
              <a:t>Hormone Therapy. </a:t>
            </a:r>
          </a:p>
          <a:p>
            <a:r>
              <a:rPr lang="en-US" b="1" dirty="0" smtClean="0"/>
              <a:t>Estrogen therapy </a:t>
            </a:r>
            <a:r>
              <a:rPr lang="en-US" dirty="0" smtClean="0"/>
              <a:t>(including progesterone-estrogen preparations) suppresses sebum production and reduces skin oiliness.</a:t>
            </a:r>
          </a:p>
          <a:p>
            <a:pPr>
              <a:buFont typeface="Wingdings" pitchFamily="2" charset="2"/>
              <a:buChar char="§"/>
            </a:pPr>
            <a:r>
              <a:rPr lang="en-US" dirty="0" smtClean="0"/>
              <a:t>It is usually reserved for young women when the acne begins somewhat later than usual and tends to flare up at certain times in the menstrual cycle.</a:t>
            </a:r>
          </a:p>
          <a:p>
            <a:pPr>
              <a:buFont typeface="Wingdings" pitchFamily="2" charset="2"/>
              <a:buChar char="§"/>
            </a:pPr>
            <a:r>
              <a:rPr lang="en-US" dirty="0" smtClean="0"/>
              <a:t>Estrogen in the form of estrogen-dominant oral contraceptive compounds may be administered on a prescribed cyclic regimen. </a:t>
            </a:r>
          </a:p>
          <a:p>
            <a:pPr>
              <a:buFont typeface="Wingdings" pitchFamily="2" charset="2"/>
              <a:buChar char="§"/>
            </a:pPr>
            <a:r>
              <a:rPr lang="en-US" dirty="0" smtClean="0"/>
              <a:t>Estrogen is not administered to male patients because of undesirable side effects such as enlargement of the breasts and decrease in body hair.</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943600"/>
          </a:xfrm>
        </p:spPr>
        <p:txBody>
          <a:bodyPr>
            <a:normAutofit lnSpcReduction="10000"/>
          </a:bodyPr>
          <a:lstStyle/>
          <a:p>
            <a:pPr>
              <a:buNone/>
            </a:pPr>
            <a:r>
              <a:rPr lang="en-US" b="1" u="sng" dirty="0" smtClean="0"/>
              <a:t>Other specific treatments include</a:t>
            </a:r>
            <a:r>
              <a:rPr lang="en-US" u="sng" dirty="0" smtClean="0"/>
              <a:t>;</a:t>
            </a:r>
          </a:p>
          <a:p>
            <a:pPr>
              <a:buFont typeface="Wingdings" pitchFamily="2" charset="2"/>
              <a:buChar char="§"/>
            </a:pPr>
            <a:r>
              <a:rPr lang="en-US" u="sng" dirty="0" err="1" smtClean="0"/>
              <a:t>Comedone</a:t>
            </a:r>
            <a:r>
              <a:rPr lang="en-US" u="sng" dirty="0" smtClean="0"/>
              <a:t> extraction</a:t>
            </a:r>
            <a:r>
              <a:rPr lang="en-US" dirty="0" smtClean="0"/>
              <a:t>: cryosurgery (freezing with liquid)</a:t>
            </a:r>
          </a:p>
          <a:p>
            <a:pPr>
              <a:buFont typeface="Wingdings" pitchFamily="2" charset="2"/>
              <a:buChar char="§"/>
            </a:pPr>
            <a:r>
              <a:rPr lang="en-US" dirty="0" smtClean="0"/>
              <a:t>Mild peeling [ultraviolet (UV) light, CO</a:t>
            </a:r>
            <a:r>
              <a:rPr lang="en-US" baseline="-25000" dirty="0" smtClean="0"/>
              <a:t>2</a:t>
            </a:r>
            <a:r>
              <a:rPr lang="en-US" dirty="0" smtClean="0"/>
              <a:t>, liquid nitrogen]</a:t>
            </a:r>
          </a:p>
          <a:p>
            <a:pPr>
              <a:buFont typeface="Wingdings" pitchFamily="2" charset="2"/>
              <a:buChar char="§"/>
            </a:pPr>
            <a:r>
              <a:rPr lang="en-US" u="sng" dirty="0" err="1" smtClean="0"/>
              <a:t>Derm</a:t>
            </a:r>
            <a:r>
              <a:rPr lang="en-US" u="sng" dirty="0" smtClean="0"/>
              <a:t>-abrasion</a:t>
            </a:r>
            <a:r>
              <a:rPr lang="en-US" dirty="0" smtClean="0"/>
              <a:t> (deep chemical peel) in which the epidermis and some superficial dermis are removed down to the level of the scars.</a:t>
            </a:r>
          </a:p>
          <a:p>
            <a:pPr>
              <a:buFont typeface="Wingdings" pitchFamily="2" charset="2"/>
              <a:buChar char="§"/>
            </a:pPr>
            <a:r>
              <a:rPr lang="en-US" u="sng" dirty="0" smtClean="0"/>
              <a:t>Excision of scars</a:t>
            </a:r>
            <a:r>
              <a:rPr lang="en-US" dirty="0" smtClean="0"/>
              <a:t> and injection of fibrin or collagen below the scars. </a:t>
            </a:r>
          </a:p>
          <a:p>
            <a:pPr>
              <a:buFont typeface="Wingdings" pitchFamily="2" charset="2"/>
              <a:buChar char="§"/>
            </a:pPr>
            <a:r>
              <a:rPr lang="en-US" dirty="0" smtClean="0"/>
              <a:t>The treatment depends on severity, age, condition, physique and patient preference </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010400" cy="762000"/>
          </a:xfrm>
        </p:spPr>
        <p:txBody>
          <a:bodyPr>
            <a:normAutofit/>
          </a:bodyPr>
          <a:lstStyle/>
          <a:p>
            <a:pPr algn="ctr"/>
            <a:r>
              <a:rPr lang="en-US" sz="3600" b="1" u="sng" dirty="0" smtClean="0">
                <a:effectLst/>
              </a:rPr>
              <a:t>Surgical Management of Acne</a:t>
            </a:r>
            <a:endParaRPr lang="en-US" sz="3600" b="1" u="sng" dirty="0">
              <a:effectLst/>
            </a:endParaRPr>
          </a:p>
        </p:txBody>
      </p:sp>
      <p:sp>
        <p:nvSpPr>
          <p:cNvPr id="3" name="Content Placeholder 2"/>
          <p:cNvSpPr>
            <a:spLocks noGrp="1"/>
          </p:cNvSpPr>
          <p:nvPr>
            <p:ph idx="1"/>
          </p:nvPr>
        </p:nvSpPr>
        <p:spPr>
          <a:xfrm>
            <a:off x="0" y="1143000"/>
            <a:ext cx="9144000" cy="5715000"/>
          </a:xfrm>
        </p:spPr>
        <p:txBody>
          <a:bodyPr>
            <a:normAutofit fontScale="92500" lnSpcReduction="10000"/>
          </a:bodyPr>
          <a:lstStyle/>
          <a:p>
            <a:pPr marL="82296" indent="0">
              <a:buNone/>
            </a:pPr>
            <a:r>
              <a:rPr lang="en-US" dirty="0" smtClean="0"/>
              <a:t>Surgical treatment of acne consists of;</a:t>
            </a:r>
          </a:p>
          <a:p>
            <a:r>
              <a:rPr lang="en-US" dirty="0" err="1" smtClean="0"/>
              <a:t>comedone</a:t>
            </a:r>
            <a:r>
              <a:rPr lang="en-US" dirty="0" smtClean="0"/>
              <a:t> extraction, </a:t>
            </a:r>
          </a:p>
          <a:p>
            <a:r>
              <a:rPr lang="en-US" b="1" dirty="0" smtClean="0"/>
              <a:t>injections of corticosteroids</a:t>
            </a:r>
            <a:r>
              <a:rPr lang="en-US" dirty="0" smtClean="0"/>
              <a:t> into the inflamed lesions,</a:t>
            </a:r>
          </a:p>
          <a:p>
            <a:r>
              <a:rPr lang="en-US" b="1" dirty="0" smtClean="0"/>
              <a:t>incision and drainage</a:t>
            </a:r>
            <a:r>
              <a:rPr lang="en-US" dirty="0" smtClean="0"/>
              <a:t> of large, fluctuant (i.e. moving in palpable waves), nodular cystic lesions. </a:t>
            </a:r>
          </a:p>
          <a:p>
            <a:r>
              <a:rPr lang="en-US" b="1" dirty="0" smtClean="0"/>
              <a:t>Cryosurgery</a:t>
            </a:r>
            <a:r>
              <a:rPr lang="en-US" dirty="0" smtClean="0"/>
              <a:t> (i.e. freezing with liquid nitrogen) may be used for nodular and cystic forms of acne. </a:t>
            </a:r>
          </a:p>
          <a:p>
            <a:r>
              <a:rPr lang="en-US" dirty="0" smtClean="0"/>
              <a:t>Patients with deep scars may be treated with deep abrasive therapy (i.e. </a:t>
            </a:r>
            <a:r>
              <a:rPr lang="en-US" b="1" dirty="0" err="1" smtClean="0"/>
              <a:t>derm</a:t>
            </a:r>
            <a:r>
              <a:rPr lang="en-US" b="1" dirty="0" smtClean="0"/>
              <a:t>-abrasion</a:t>
            </a:r>
            <a:r>
              <a:rPr lang="en-US" dirty="0" smtClean="0"/>
              <a:t>), in which the epidermis and some superficial dermis are removed down to the level of the scars.</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6019800"/>
          </a:xfrm>
        </p:spPr>
        <p:txBody>
          <a:bodyPr>
            <a:normAutofit/>
          </a:bodyPr>
          <a:lstStyle/>
          <a:p>
            <a:r>
              <a:rPr lang="en-US" dirty="0" smtClean="0"/>
              <a:t>Removal of </a:t>
            </a:r>
            <a:r>
              <a:rPr lang="en-US" dirty="0" err="1" smtClean="0"/>
              <a:t>comedones</a:t>
            </a:r>
            <a:r>
              <a:rPr lang="en-US" dirty="0" smtClean="0"/>
              <a:t> with a </a:t>
            </a:r>
            <a:r>
              <a:rPr lang="en-US" dirty="0" err="1" smtClean="0"/>
              <a:t>comedone</a:t>
            </a:r>
            <a:r>
              <a:rPr lang="en-US" dirty="0" smtClean="0"/>
              <a:t> extractor involves cleaning the </a:t>
            </a:r>
            <a:r>
              <a:rPr lang="en-US" dirty="0"/>
              <a:t>site </a:t>
            </a:r>
            <a:r>
              <a:rPr lang="en-US" dirty="0" smtClean="0"/>
              <a:t>first </a:t>
            </a:r>
            <a:r>
              <a:rPr lang="en-US" dirty="0"/>
              <a:t>with </a:t>
            </a:r>
            <a:r>
              <a:rPr lang="en-US" dirty="0" smtClean="0"/>
              <a:t>alcohol. </a:t>
            </a:r>
          </a:p>
          <a:p>
            <a:r>
              <a:rPr lang="en-US" dirty="0" smtClean="0"/>
              <a:t>The opening of the extractor is then placed over the lesion, and direct pressure is applied to cause extrusion of the plug through the extractor.</a:t>
            </a:r>
          </a:p>
          <a:p>
            <a:r>
              <a:rPr lang="en-US" dirty="0" smtClean="0"/>
              <a:t>Removal of comedones leaves erythema, which may take several weeks to subside.</a:t>
            </a:r>
          </a:p>
          <a:p>
            <a:r>
              <a:rPr lang="en-US" dirty="0" smtClean="0"/>
              <a:t>Recurrence of comedones after extraction is common because of the continuing activity of the pilosebaceous glands</a:t>
            </a:r>
          </a:p>
          <a:p>
            <a:pPr>
              <a:buNone/>
            </a:pP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5562600" cy="533400"/>
          </a:xfrm>
        </p:spPr>
        <p:txBody>
          <a:bodyPr>
            <a:normAutofit fontScale="90000"/>
          </a:bodyPr>
          <a:lstStyle/>
          <a:p>
            <a:r>
              <a:rPr lang="en-US" b="1" u="sng" dirty="0" smtClean="0">
                <a:effectLst/>
              </a:rPr>
              <a:t>Preventing Scarring</a:t>
            </a:r>
            <a:endParaRPr lang="en-US" b="1" u="sng" dirty="0">
              <a:effectLst/>
            </a:endParaRPr>
          </a:p>
        </p:txBody>
      </p:sp>
      <p:sp>
        <p:nvSpPr>
          <p:cNvPr id="3" name="Content Placeholder 2"/>
          <p:cNvSpPr>
            <a:spLocks noGrp="1"/>
          </p:cNvSpPr>
          <p:nvPr>
            <p:ph idx="1"/>
          </p:nvPr>
        </p:nvSpPr>
        <p:spPr>
          <a:xfrm>
            <a:off x="152400" y="1066800"/>
            <a:ext cx="8839200" cy="5562600"/>
          </a:xfrm>
        </p:spPr>
        <p:txBody>
          <a:bodyPr>
            <a:normAutofit fontScale="92500"/>
          </a:bodyPr>
          <a:lstStyle/>
          <a:p>
            <a:r>
              <a:rPr lang="en-US" dirty="0" smtClean="0"/>
              <a:t>Prevention of scarring is the ultimate goal of therapy. The chance of scarring increases as the grade of acne increases. </a:t>
            </a:r>
          </a:p>
          <a:p>
            <a:r>
              <a:rPr lang="en-US" dirty="0" smtClean="0"/>
              <a:t>Grades III and IV (25 to more than 50 comedones, papules, or pustules) usually require longer-term therapy with systemic antibiotics or </a:t>
            </a:r>
            <a:r>
              <a:rPr lang="en-US" dirty="0" err="1" smtClean="0"/>
              <a:t>isotretinoin</a:t>
            </a:r>
            <a:r>
              <a:rPr lang="en-US" dirty="0" smtClean="0"/>
              <a:t>. </a:t>
            </a:r>
          </a:p>
          <a:p>
            <a:r>
              <a:rPr lang="en-US" dirty="0" smtClean="0"/>
              <a:t>Patients should be warned that discontinuing these medications can exacerbate acne, lead to more flare-ups, and increase the chance of deep scarring. </a:t>
            </a:r>
          </a:p>
          <a:p>
            <a:r>
              <a:rPr lang="en-US" dirty="0" smtClean="0"/>
              <a:t>Moreover, manipulation of the comedones, papules, and pustules increases the potential for scarring.</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763000" cy="6019800"/>
          </a:xfrm>
        </p:spPr>
        <p:txBody>
          <a:bodyPr>
            <a:normAutofit/>
          </a:bodyPr>
          <a:lstStyle/>
          <a:p>
            <a:r>
              <a:rPr lang="en-US" dirty="0" smtClean="0"/>
              <a:t>When acne surgery is prescribed to extract deep-seated comedones or inflamed lesions or to incise and drain cystic lesions, the intervention itself may result in further scarring.</a:t>
            </a:r>
          </a:p>
          <a:p>
            <a:r>
              <a:rPr lang="en-US" dirty="0" err="1" smtClean="0"/>
              <a:t>Dermabrasion</a:t>
            </a:r>
            <a:r>
              <a:rPr lang="en-US" dirty="0" smtClean="0"/>
              <a:t>, which levels existing scar tissue, can also increase scar formation.</a:t>
            </a:r>
          </a:p>
          <a:p>
            <a:r>
              <a:rPr lang="en-US" dirty="0" smtClean="0"/>
              <a:t>Hyperpigmentation or hypopigmentation also may affect the tissue involved. </a:t>
            </a:r>
          </a:p>
          <a:p>
            <a:r>
              <a:rPr lang="en-US" dirty="0" smtClean="0"/>
              <a:t>The patient should be informed of these potential outcomes before choosing surgical intervention for acne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5943600"/>
          </a:xfrm>
        </p:spPr>
        <p:txBody>
          <a:bodyPr>
            <a:normAutofit/>
          </a:bodyPr>
          <a:lstStyle/>
          <a:p>
            <a:r>
              <a:rPr lang="en-US" sz="3200" dirty="0" smtClean="0"/>
              <a:t>Chronic health problems, poor hygiene, and malnutrition may predispose an adult to impetigo. Some people have been identified as asymptomatic carriers of </a:t>
            </a:r>
            <a:r>
              <a:rPr lang="en-US" sz="3200" i="1" dirty="0" smtClean="0"/>
              <a:t>S. </a:t>
            </a:r>
            <a:r>
              <a:rPr lang="en-US" sz="3200" i="1" dirty="0" err="1" smtClean="0"/>
              <a:t>aureus</a:t>
            </a:r>
            <a:r>
              <a:rPr lang="en-US" sz="3200" i="1" dirty="0" smtClean="0"/>
              <a:t>, </a:t>
            </a:r>
            <a:r>
              <a:rPr lang="en-US" sz="3200" dirty="0" smtClean="0"/>
              <a:t>usually in the nasal passages.</a:t>
            </a:r>
          </a:p>
          <a:p>
            <a:endParaRPr lang="en-US" sz="32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6172200"/>
          </a:xfrm>
        </p:spPr>
        <p:txBody>
          <a:bodyPr>
            <a:normAutofit/>
          </a:bodyPr>
          <a:lstStyle/>
          <a:p>
            <a:r>
              <a:rPr lang="en-US" dirty="0" smtClean="0"/>
              <a:t>Patients are instructed to avoid manipulation of pimples or blackheads. </a:t>
            </a:r>
          </a:p>
          <a:p>
            <a:r>
              <a:rPr lang="en-US" dirty="0" smtClean="0"/>
              <a:t>Squeezing merely worsens the problem, because a portion of the blackhead is pushed down into the skin, which may cause the follicle to rupture.</a:t>
            </a:r>
          </a:p>
          <a:p>
            <a:r>
              <a:rPr lang="en-US" dirty="0" smtClean="0"/>
              <a:t>Because cosmetics, shaving creams, and lotions can aggravate acne, these substances are best avoided unless the patient is advised otherwise.</a:t>
            </a:r>
          </a:p>
          <a:p>
            <a:r>
              <a:rPr lang="en-US" dirty="0"/>
              <a:t>There is no evidence that a particular food can cause or aggravate acne. In general, eating a nutritious diet helps the body maintain a strong immune </a:t>
            </a:r>
            <a:r>
              <a:rPr lang="en-US" dirty="0" smtClean="0"/>
              <a:t>system</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5562600" cy="655638"/>
          </a:xfrm>
        </p:spPr>
        <p:txBody>
          <a:bodyPr>
            <a:normAutofit fontScale="90000"/>
          </a:bodyPr>
          <a:lstStyle/>
          <a:p>
            <a:r>
              <a:rPr lang="en-US" b="1" u="sng" dirty="0" smtClean="0">
                <a:effectLst/>
              </a:rPr>
              <a:t>Summary of Acne </a:t>
            </a:r>
            <a:r>
              <a:rPr lang="en-US" b="1" u="sng" dirty="0" err="1" smtClean="0">
                <a:effectLst/>
              </a:rPr>
              <a:t>Tx</a:t>
            </a:r>
            <a:endParaRPr lang="en-US" b="1" u="sng" dirty="0">
              <a:effectLst/>
            </a:endParaRPr>
          </a:p>
        </p:txBody>
      </p:sp>
      <p:sp>
        <p:nvSpPr>
          <p:cNvPr id="4" name="Rectangle 3"/>
          <p:cNvSpPr txBox="1">
            <a:spLocks noChangeArrowheads="1"/>
          </p:cNvSpPr>
          <p:nvPr/>
        </p:nvSpPr>
        <p:spPr>
          <a:xfrm>
            <a:off x="457200" y="1600200"/>
            <a:ext cx="8229600" cy="4530725"/>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nSpc>
                <a:spcPct val="90000"/>
              </a:lnSpc>
            </a:pPr>
            <a:r>
              <a:rPr lang="en-US" smtClean="0"/>
              <a:t>Months!!! – Counsel, Mx stress</a:t>
            </a:r>
          </a:p>
          <a:p>
            <a:pPr>
              <a:lnSpc>
                <a:spcPct val="90000"/>
              </a:lnSpc>
            </a:pPr>
            <a:r>
              <a:rPr lang="en-US" smtClean="0"/>
              <a:t>Wash face 3X with plain soap – do not scrub!</a:t>
            </a:r>
          </a:p>
          <a:p>
            <a:pPr>
              <a:lnSpc>
                <a:spcPct val="90000"/>
              </a:lnSpc>
            </a:pPr>
            <a:r>
              <a:rPr lang="en-US" smtClean="0"/>
              <a:t>Do not pick/squeeze</a:t>
            </a:r>
          </a:p>
          <a:p>
            <a:pPr>
              <a:lnSpc>
                <a:spcPct val="90000"/>
              </a:lnSpc>
            </a:pPr>
            <a:r>
              <a:rPr lang="en-US" smtClean="0"/>
              <a:t>No cosmetics</a:t>
            </a:r>
          </a:p>
          <a:p>
            <a:pPr>
              <a:lnSpc>
                <a:spcPct val="90000"/>
              </a:lnSpc>
            </a:pPr>
            <a:r>
              <a:rPr lang="en-US" smtClean="0"/>
              <a:t>Avoid junk foods</a:t>
            </a:r>
          </a:p>
          <a:p>
            <a:pPr>
              <a:lnSpc>
                <a:spcPct val="90000"/>
              </a:lnSpc>
            </a:pPr>
            <a:r>
              <a:rPr lang="en-US" smtClean="0"/>
              <a:t>Get Sunlight</a:t>
            </a:r>
          </a:p>
          <a:p>
            <a:pPr>
              <a:lnSpc>
                <a:spcPct val="90000"/>
              </a:lnSpc>
            </a:pPr>
            <a:r>
              <a:rPr lang="en-US" smtClean="0"/>
              <a:t>Topical – Sulphur, Benzoyl Peroxide, A/b</a:t>
            </a:r>
          </a:p>
          <a:p>
            <a:pPr>
              <a:lnSpc>
                <a:spcPct val="90000"/>
              </a:lnSpc>
            </a:pPr>
            <a:r>
              <a:rPr lang="en-US" smtClean="0"/>
              <a:t>Systemic – A/b, Vit. A, Oestrogen for </a:t>
            </a:r>
            <a:r>
              <a:rPr lang="en-US" b="1" smtClean="0">
                <a:cs typeface="Times New Roman" pitchFamily="18" charset="0"/>
              </a:rPr>
              <a:t>♀</a:t>
            </a:r>
            <a:endParaRPr lang="en-US" b="1" dirty="0">
              <a:cs typeface="Times New Roman" pitchFamily="18" charset="0"/>
            </a:endParaRPr>
          </a:p>
        </p:txBody>
      </p:sp>
    </p:spTree>
    <p:extLst>
      <p:ext uri="{BB962C8B-B14F-4D97-AF65-F5344CB8AC3E}">
        <p14:creationId xmlns:p14="http://schemas.microsoft.com/office/powerpoint/2010/main" val="41102887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14600"/>
            <a:ext cx="8153400" cy="1143000"/>
          </a:xfrm>
        </p:spPr>
        <p:txBody>
          <a:bodyPr/>
          <a:lstStyle/>
          <a:p>
            <a:pPr algn="ctr"/>
            <a:r>
              <a:rPr lang="en-US" b="1" dirty="0" smtClean="0">
                <a:effectLst/>
              </a:rPr>
              <a:t>ANY QUESTIONS SO FAR?</a:t>
            </a:r>
            <a:endParaRPr lang="en-US" b="1" dirty="0">
              <a:effectLst/>
            </a:endParaRPr>
          </a:p>
        </p:txBody>
      </p:sp>
    </p:spTree>
    <p:extLst>
      <p:ext uri="{BB962C8B-B14F-4D97-AF65-F5344CB8AC3E}">
        <p14:creationId xmlns:p14="http://schemas.microsoft.com/office/powerpoint/2010/main" val="298402754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05088" cy="792162"/>
          </a:xfrm>
        </p:spPr>
        <p:txBody>
          <a:bodyPr/>
          <a:lstStyle/>
          <a:p>
            <a:pPr algn="ctr"/>
            <a:r>
              <a:rPr lang="en-US" b="1" dirty="0" smtClean="0">
                <a:effectLst/>
              </a:rPr>
              <a:t>9. </a:t>
            </a:r>
            <a:r>
              <a:rPr lang="en-US" b="1" u="sng" dirty="0" err="1" smtClean="0">
                <a:effectLst/>
              </a:rPr>
              <a:t>Urticaria</a:t>
            </a:r>
            <a:endParaRPr lang="en-US" b="1" dirty="0">
              <a:effectLst/>
            </a:endParaRPr>
          </a:p>
        </p:txBody>
      </p:sp>
      <p:sp>
        <p:nvSpPr>
          <p:cNvPr id="3" name="Content Placeholder 2"/>
          <p:cNvSpPr>
            <a:spLocks noGrp="1"/>
          </p:cNvSpPr>
          <p:nvPr>
            <p:ph idx="1"/>
          </p:nvPr>
        </p:nvSpPr>
        <p:spPr>
          <a:xfrm>
            <a:off x="0" y="1219200"/>
            <a:ext cx="9144000" cy="5486400"/>
          </a:xfrm>
        </p:spPr>
        <p:txBody>
          <a:bodyPr>
            <a:normAutofit lnSpcReduction="10000"/>
          </a:bodyPr>
          <a:lstStyle/>
          <a:p>
            <a:r>
              <a:rPr lang="en-US" dirty="0" smtClean="0"/>
              <a:t>Also known as </a:t>
            </a:r>
            <a:r>
              <a:rPr lang="en-US" b="1" u="sng" dirty="0" smtClean="0"/>
              <a:t>Hives</a:t>
            </a:r>
            <a:r>
              <a:rPr lang="en-US" dirty="0" smtClean="0"/>
              <a:t> or </a:t>
            </a:r>
            <a:r>
              <a:rPr lang="en-US" b="1" u="sng" dirty="0" err="1" smtClean="0"/>
              <a:t>Nettlerash</a:t>
            </a:r>
            <a:endParaRPr lang="en-US" b="1" u="sng" dirty="0" smtClean="0"/>
          </a:p>
          <a:p>
            <a:r>
              <a:rPr lang="en-US" dirty="0"/>
              <a:t>Allergy/anaphylaxis (type I hypersensitivity) disorder</a:t>
            </a:r>
          </a:p>
          <a:p>
            <a:r>
              <a:rPr lang="en-US" u="sng" dirty="0" err="1" smtClean="0"/>
              <a:t>Urticaria</a:t>
            </a:r>
            <a:r>
              <a:rPr lang="en-US" u="sng" dirty="0" smtClean="0"/>
              <a:t> is defined as an acute or chronic type I hypersensitive allergic reaction of the skin characterized by sudden recurrent appearance of an eruption of </a:t>
            </a:r>
            <a:r>
              <a:rPr lang="en-US" b="1" u="sng" dirty="0" smtClean="0"/>
              <a:t>wheals</a:t>
            </a:r>
            <a:r>
              <a:rPr lang="en-US" u="sng" dirty="0"/>
              <a:t> </a:t>
            </a:r>
            <a:r>
              <a:rPr lang="en-US" u="sng" dirty="0" smtClean="0"/>
              <a:t>or pinkish, edematous elevations or varying size and shape causing great irritation and discomfort.</a:t>
            </a:r>
          </a:p>
          <a:p>
            <a:r>
              <a:rPr lang="en-US" dirty="0" smtClean="0"/>
              <a:t>It is thought to be caused by certain foods, insect bites, infection, drugs/medications, cold climates, solar exposure, water or emotional stress</a:t>
            </a:r>
            <a:endParaRPr lang="en-US" dirty="0"/>
          </a:p>
          <a:p>
            <a:endParaRPr lang="en-US" dirty="0" smtClean="0"/>
          </a:p>
          <a:p>
            <a:endParaRPr lang="en-US" dirty="0"/>
          </a:p>
        </p:txBody>
      </p:sp>
    </p:spTree>
    <p:extLst>
      <p:ext uri="{BB962C8B-B14F-4D97-AF65-F5344CB8AC3E}">
        <p14:creationId xmlns:p14="http://schemas.microsoft.com/office/powerpoint/2010/main" val="414133686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15400" cy="6248400"/>
          </a:xfrm>
        </p:spPr>
        <p:txBody>
          <a:bodyPr>
            <a:normAutofit lnSpcReduction="10000"/>
          </a:bodyPr>
          <a:lstStyle/>
          <a:p>
            <a:r>
              <a:rPr lang="en-US" dirty="0"/>
              <a:t>Direct release of histamine from the mast cells may be </a:t>
            </a:r>
            <a:r>
              <a:rPr lang="en-US" dirty="0" smtClean="0"/>
              <a:t>due to </a:t>
            </a:r>
            <a:r>
              <a:rPr lang="en-US" b="1" dirty="0"/>
              <a:t>drugs</a:t>
            </a:r>
            <a:r>
              <a:rPr lang="en-US" dirty="0"/>
              <a:t> such as </a:t>
            </a:r>
            <a:r>
              <a:rPr lang="en-US" u="sng" dirty="0"/>
              <a:t>morphine</a:t>
            </a:r>
            <a:r>
              <a:rPr lang="en-US" dirty="0"/>
              <a:t>, </a:t>
            </a:r>
            <a:r>
              <a:rPr lang="en-US" u="sng" dirty="0"/>
              <a:t>codeine</a:t>
            </a:r>
            <a:r>
              <a:rPr lang="en-US" dirty="0"/>
              <a:t>, </a:t>
            </a:r>
            <a:r>
              <a:rPr lang="en-US" u="sng" dirty="0"/>
              <a:t>acetylcholine</a:t>
            </a:r>
            <a:r>
              <a:rPr lang="en-US" dirty="0"/>
              <a:t>, </a:t>
            </a:r>
            <a:r>
              <a:rPr lang="en-US" u="sng" dirty="0" err="1" smtClean="0"/>
              <a:t>polymyxin</a:t>
            </a:r>
            <a:r>
              <a:rPr lang="en-US" u="sng" dirty="0" smtClean="0"/>
              <a:t> B</a:t>
            </a:r>
            <a:r>
              <a:rPr lang="en-US" dirty="0"/>
              <a:t>, </a:t>
            </a:r>
            <a:r>
              <a:rPr lang="en-US" u="sng" dirty="0"/>
              <a:t>ethanol</a:t>
            </a:r>
            <a:r>
              <a:rPr lang="en-US" dirty="0"/>
              <a:t>, </a:t>
            </a:r>
            <a:r>
              <a:rPr lang="en-US" u="sng" dirty="0"/>
              <a:t>aspirin</a:t>
            </a:r>
            <a:r>
              <a:rPr lang="en-US" dirty="0"/>
              <a:t>; </a:t>
            </a:r>
            <a:r>
              <a:rPr lang="en-US" b="1" dirty="0"/>
              <a:t>histamine containing foods</a:t>
            </a:r>
            <a:r>
              <a:rPr lang="en-US" dirty="0"/>
              <a:t> such as </a:t>
            </a:r>
            <a:r>
              <a:rPr lang="en-US" u="sng" dirty="0"/>
              <a:t>fish</a:t>
            </a:r>
            <a:r>
              <a:rPr lang="en-US" dirty="0"/>
              <a:t> </a:t>
            </a:r>
            <a:r>
              <a:rPr lang="en-US" dirty="0" smtClean="0"/>
              <a:t>of </a:t>
            </a:r>
            <a:r>
              <a:rPr lang="en-US" dirty="0" err="1" smtClean="0"/>
              <a:t>Scrombroidae</a:t>
            </a:r>
            <a:r>
              <a:rPr lang="en-US" dirty="0"/>
              <a:t> </a:t>
            </a:r>
            <a:r>
              <a:rPr lang="en-US" dirty="0" smtClean="0"/>
              <a:t>family  </a:t>
            </a:r>
            <a:r>
              <a:rPr lang="en-US" dirty="0"/>
              <a:t>(tuna, </a:t>
            </a:r>
            <a:r>
              <a:rPr lang="en-US" dirty="0" smtClean="0"/>
              <a:t>mackerel</a:t>
            </a:r>
            <a:r>
              <a:rPr lang="en-US" dirty="0"/>
              <a:t>) </a:t>
            </a:r>
            <a:r>
              <a:rPr lang="en-US" dirty="0" smtClean="0"/>
              <a:t>and some </a:t>
            </a:r>
            <a:r>
              <a:rPr lang="en-US" u="sng" dirty="0" smtClean="0"/>
              <a:t>bacterial</a:t>
            </a:r>
            <a:r>
              <a:rPr lang="en-US" dirty="0" smtClean="0"/>
              <a:t> and </a:t>
            </a:r>
            <a:r>
              <a:rPr lang="en-US" u="sng" dirty="0"/>
              <a:t>plant toxins</a:t>
            </a:r>
            <a:r>
              <a:rPr lang="en-US" dirty="0"/>
              <a:t>.</a:t>
            </a:r>
          </a:p>
          <a:p>
            <a:r>
              <a:rPr lang="en-US" dirty="0" err="1" smtClean="0"/>
              <a:t>Urticaria</a:t>
            </a:r>
            <a:r>
              <a:rPr lang="en-US" dirty="0" smtClean="0"/>
              <a:t> may affect any part of the body, including </a:t>
            </a:r>
            <a:r>
              <a:rPr lang="en-US" i="1" dirty="0" smtClean="0"/>
              <a:t>mucous membranes of the mouth</a:t>
            </a:r>
            <a:r>
              <a:rPr lang="en-US" dirty="0" smtClean="0"/>
              <a:t>, the </a:t>
            </a:r>
            <a:r>
              <a:rPr lang="en-US" i="1" dirty="0" smtClean="0"/>
              <a:t>larynx</a:t>
            </a:r>
            <a:r>
              <a:rPr lang="en-US" dirty="0" smtClean="0"/>
              <a:t> and </a:t>
            </a:r>
            <a:r>
              <a:rPr lang="en-US" i="1" dirty="0" smtClean="0"/>
              <a:t>GIT</a:t>
            </a:r>
            <a:r>
              <a:rPr lang="en-US" dirty="0" smtClean="0"/>
              <a:t>.</a:t>
            </a:r>
          </a:p>
          <a:p>
            <a:r>
              <a:rPr lang="en-US" u="sng" dirty="0" smtClean="0"/>
              <a:t>Each hive remains a few minutes to several hours before they disappear</a:t>
            </a:r>
            <a:r>
              <a:rPr lang="en-US" dirty="0" smtClean="0"/>
              <a:t>. They may </a:t>
            </a:r>
            <a:r>
              <a:rPr lang="en-US" b="1" dirty="0" smtClean="0"/>
              <a:t>recur</a:t>
            </a:r>
            <a:r>
              <a:rPr lang="en-US" dirty="0" smtClean="0"/>
              <a:t> i.e. come, go and return episodically; and if this sequence persists for longer than 6 weeks, the condition is called </a:t>
            </a:r>
            <a:r>
              <a:rPr lang="en-US" u="sng" dirty="0" smtClean="0"/>
              <a:t>chronic </a:t>
            </a:r>
            <a:r>
              <a:rPr lang="en-US" u="sng" dirty="0" err="1" smtClean="0"/>
              <a:t>urticaria</a:t>
            </a:r>
            <a:endParaRPr lang="en-US" u="sng" dirty="0" smtClean="0"/>
          </a:p>
        </p:txBody>
      </p:sp>
    </p:spTree>
    <p:extLst>
      <p:ext uri="{BB962C8B-B14F-4D97-AF65-F5344CB8AC3E}">
        <p14:creationId xmlns:p14="http://schemas.microsoft.com/office/powerpoint/2010/main" val="157771473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05088" cy="6248400"/>
          </a:xfrm>
        </p:spPr>
        <p:txBody>
          <a:bodyPr/>
          <a:lstStyle/>
          <a:p>
            <a:r>
              <a:rPr lang="en-US" dirty="0" smtClean="0"/>
              <a:t>If </a:t>
            </a:r>
            <a:r>
              <a:rPr lang="en-US" dirty="0"/>
              <a:t>the condition involves the deeper layers of the skin resulting in more diffuse swellings than discrete lesions characteristic of hives, it is called </a:t>
            </a:r>
            <a:r>
              <a:rPr lang="en-US" b="1" u="sng" dirty="0" err="1"/>
              <a:t>angioneurotic</a:t>
            </a:r>
            <a:r>
              <a:rPr lang="en-US" b="1" u="sng" dirty="0"/>
              <a:t> edema (angioedema</a:t>
            </a:r>
            <a:r>
              <a:rPr lang="en-US" b="1" u="sng" dirty="0" smtClean="0"/>
              <a:t>)</a:t>
            </a:r>
            <a:r>
              <a:rPr lang="en-US" dirty="0" smtClean="0"/>
              <a:t>.</a:t>
            </a:r>
          </a:p>
          <a:p>
            <a:r>
              <a:rPr lang="en-US" dirty="0" err="1"/>
              <a:t>Urticaria</a:t>
            </a:r>
            <a:r>
              <a:rPr lang="en-US" dirty="0"/>
              <a:t> needs to be differentiated from other medical conditions where wheals, angioedema, or both can occur as a symptom, for </a:t>
            </a:r>
            <a:r>
              <a:rPr lang="en-US" dirty="0" smtClean="0"/>
              <a:t>example; skin </a:t>
            </a:r>
            <a:r>
              <a:rPr lang="en-US" dirty="0"/>
              <a:t>prick test, anaphylaxis, auto-inflammatory syndromes, or hereditary angioedema (</a:t>
            </a:r>
            <a:r>
              <a:rPr lang="en-US" dirty="0" err="1"/>
              <a:t>bradykinin</a:t>
            </a:r>
            <a:r>
              <a:rPr lang="en-US" dirty="0"/>
              <a:t>-mediated </a:t>
            </a:r>
            <a:r>
              <a:rPr lang="en-US" dirty="0" smtClean="0"/>
              <a:t>angioedema)</a:t>
            </a:r>
            <a:endParaRPr lang="en-US" dirty="0"/>
          </a:p>
        </p:txBody>
      </p:sp>
    </p:spTree>
    <p:extLst>
      <p:ext uri="{BB962C8B-B14F-4D97-AF65-F5344CB8AC3E}">
        <p14:creationId xmlns:p14="http://schemas.microsoft.com/office/powerpoint/2010/main" val="191468510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05088" cy="6248400"/>
          </a:xfrm>
        </p:spPr>
        <p:txBody>
          <a:bodyPr/>
          <a:lstStyle/>
          <a:p>
            <a:r>
              <a:rPr lang="en-US" b="1" u="sng" dirty="0" smtClean="0"/>
              <a:t>Cold </a:t>
            </a:r>
            <a:r>
              <a:rPr lang="en-US" b="1" u="sng" dirty="0" err="1" smtClean="0"/>
              <a:t>urticaria</a:t>
            </a:r>
            <a:r>
              <a:rPr lang="en-US" b="1" u="sng" dirty="0" smtClean="0"/>
              <a:t> </a:t>
            </a:r>
            <a:r>
              <a:rPr lang="en-US" dirty="0" smtClean="0"/>
              <a:t>is a form of </a:t>
            </a:r>
            <a:r>
              <a:rPr lang="en-US" dirty="0" err="1" smtClean="0"/>
              <a:t>urticaria</a:t>
            </a:r>
            <a:r>
              <a:rPr lang="en-US" dirty="0" smtClean="0"/>
              <a:t> induced by cold temperature exposure (ACU-Acquired Cold </a:t>
            </a:r>
            <a:r>
              <a:rPr lang="en-US" dirty="0" err="1" smtClean="0"/>
              <a:t>Urticaria</a:t>
            </a:r>
            <a:r>
              <a:rPr lang="en-US" dirty="0" smtClean="0"/>
              <a:t>) and also attributed to genetic inheritance – Familial Atypical Cold </a:t>
            </a:r>
            <a:r>
              <a:rPr lang="en-US" dirty="0" err="1" smtClean="0"/>
              <a:t>Urticaria</a:t>
            </a:r>
            <a:r>
              <a:rPr lang="en-US" dirty="0" smtClean="0"/>
              <a:t> (FACU); acquired through an autosomal dominant inheritance from one affected parent).</a:t>
            </a:r>
            <a:endParaRPr lang="en-US" dirty="0"/>
          </a:p>
        </p:txBody>
      </p:sp>
    </p:spTree>
    <p:extLst>
      <p:ext uri="{BB962C8B-B14F-4D97-AF65-F5344CB8AC3E}">
        <p14:creationId xmlns:p14="http://schemas.microsoft.com/office/powerpoint/2010/main" val="53802455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15400" cy="6400800"/>
          </a:xfrm>
        </p:spPr>
        <p:txBody>
          <a:bodyPr>
            <a:normAutofit lnSpcReduction="10000"/>
          </a:bodyPr>
          <a:lstStyle/>
          <a:p>
            <a:pPr marL="82296" indent="0">
              <a:buNone/>
            </a:pPr>
            <a:r>
              <a:rPr lang="en-US" b="1" u="sng" dirty="0"/>
              <a:t>Diagnosis/Investigations of </a:t>
            </a:r>
            <a:r>
              <a:rPr lang="en-US" b="1" u="sng" dirty="0" err="1"/>
              <a:t>Urticaria</a:t>
            </a:r>
            <a:endParaRPr lang="en-US" b="1" u="sng" dirty="0"/>
          </a:p>
          <a:p>
            <a:r>
              <a:rPr lang="en-US" dirty="0"/>
              <a:t>Detailed </a:t>
            </a:r>
            <a:r>
              <a:rPr lang="en-US" i="1" u="sng" dirty="0"/>
              <a:t>history</a:t>
            </a:r>
            <a:r>
              <a:rPr lang="en-US" dirty="0"/>
              <a:t> and </a:t>
            </a:r>
            <a:r>
              <a:rPr lang="en-US" i="1" u="sng" dirty="0"/>
              <a:t>physical exam</a:t>
            </a:r>
            <a:r>
              <a:rPr lang="en-US" dirty="0"/>
              <a:t>, FBC, ESR, urine, stool for o/c, LFTs, serum </a:t>
            </a:r>
            <a:r>
              <a:rPr lang="en-US" dirty="0" err="1"/>
              <a:t>creatinine</a:t>
            </a:r>
            <a:r>
              <a:rPr lang="en-US" dirty="0"/>
              <a:t>, to exclude systemic disease in chronic </a:t>
            </a:r>
            <a:r>
              <a:rPr lang="en-US" dirty="0" err="1"/>
              <a:t>urticaria</a:t>
            </a:r>
            <a:r>
              <a:rPr lang="en-US" dirty="0"/>
              <a:t>.</a:t>
            </a:r>
          </a:p>
          <a:p>
            <a:r>
              <a:rPr lang="en-US" i="1" u="sng" dirty="0"/>
              <a:t>Change of </a:t>
            </a:r>
            <a:r>
              <a:rPr lang="en-US" i="1" u="sng" dirty="0" smtClean="0"/>
              <a:t>diet</a:t>
            </a:r>
            <a:r>
              <a:rPr lang="en-US" i="1" dirty="0" smtClean="0"/>
              <a:t> </a:t>
            </a:r>
            <a:r>
              <a:rPr lang="en-US" dirty="0"/>
              <a:t>e.g.  eliminate food for sometime and re-introduce to find if food sensitivity is possible cause of </a:t>
            </a:r>
            <a:r>
              <a:rPr lang="en-US" dirty="0" err="1"/>
              <a:t>urticaria</a:t>
            </a:r>
            <a:r>
              <a:rPr lang="en-US" dirty="0"/>
              <a:t>. </a:t>
            </a:r>
          </a:p>
          <a:p>
            <a:r>
              <a:rPr lang="en-US" i="1" u="sng" dirty="0"/>
              <a:t>Ice cube test</a:t>
            </a:r>
            <a:r>
              <a:rPr lang="en-US" i="1" dirty="0"/>
              <a:t> </a:t>
            </a:r>
            <a:r>
              <a:rPr lang="en-US" dirty="0"/>
              <a:t>for cold </a:t>
            </a:r>
            <a:r>
              <a:rPr lang="en-US" dirty="0" err="1"/>
              <a:t>urticaria</a:t>
            </a:r>
            <a:endParaRPr lang="en-US" dirty="0"/>
          </a:p>
          <a:p>
            <a:pPr marL="82296" indent="0">
              <a:buNone/>
            </a:pPr>
            <a:r>
              <a:rPr lang="en-US" b="1" u="sng" dirty="0" smtClean="0"/>
              <a:t>Signs and Symptoms of </a:t>
            </a:r>
            <a:r>
              <a:rPr lang="en-US" b="1" u="sng" dirty="0" err="1" smtClean="0"/>
              <a:t>Urticaria</a:t>
            </a:r>
            <a:endParaRPr lang="en-US" b="1" u="sng" dirty="0" smtClean="0"/>
          </a:p>
          <a:p>
            <a:r>
              <a:rPr lang="en-US" i="1" u="sng" dirty="0" smtClean="0"/>
              <a:t>Hives</a:t>
            </a:r>
            <a:r>
              <a:rPr lang="en-US" i="1" dirty="0" smtClean="0"/>
              <a:t> </a:t>
            </a:r>
            <a:r>
              <a:rPr lang="en-US" dirty="0" smtClean="0"/>
              <a:t>that appear and remains for a few minutes to several hours before disappearing then recurrence</a:t>
            </a:r>
          </a:p>
          <a:p>
            <a:r>
              <a:rPr lang="en-US" i="1" u="sng" dirty="0" smtClean="0"/>
              <a:t>Wheals/welts</a:t>
            </a:r>
            <a:r>
              <a:rPr lang="en-US" dirty="0" smtClean="0"/>
              <a:t>-pinkish, edematous, itching elevation on skin</a:t>
            </a:r>
          </a:p>
        </p:txBody>
      </p:sp>
    </p:spTree>
    <p:extLst>
      <p:ext uri="{BB962C8B-B14F-4D97-AF65-F5344CB8AC3E}">
        <p14:creationId xmlns:p14="http://schemas.microsoft.com/office/powerpoint/2010/main" val="312892547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33400"/>
            <a:ext cx="8991600" cy="5943600"/>
          </a:xfrm>
        </p:spPr>
        <p:txBody>
          <a:bodyPr>
            <a:normAutofit/>
          </a:bodyPr>
          <a:lstStyle/>
          <a:p>
            <a:pPr marL="82296" indent="0">
              <a:buNone/>
            </a:pPr>
            <a:r>
              <a:rPr lang="en-US" b="1" u="sng" dirty="0"/>
              <a:t>Management of </a:t>
            </a:r>
            <a:r>
              <a:rPr lang="en-US" b="1" u="sng" dirty="0" err="1"/>
              <a:t>Urticaria</a:t>
            </a:r>
            <a:endParaRPr lang="en-US" b="1" u="sng" dirty="0"/>
          </a:p>
          <a:p>
            <a:r>
              <a:rPr lang="en-US" dirty="0"/>
              <a:t>Avoid allergens (including extreme cold stimuli), </a:t>
            </a:r>
          </a:p>
          <a:p>
            <a:r>
              <a:rPr lang="en-US" dirty="0"/>
              <a:t>Ensure Warmth</a:t>
            </a:r>
          </a:p>
          <a:p>
            <a:r>
              <a:rPr lang="en-US" u="sng" dirty="0" smtClean="0"/>
              <a:t>Daily</a:t>
            </a:r>
            <a:r>
              <a:rPr lang="en-US" dirty="0" smtClean="0"/>
              <a:t> antihistamines </a:t>
            </a:r>
            <a:r>
              <a:rPr lang="en-US" dirty="0"/>
              <a:t>e.g. </a:t>
            </a:r>
            <a:r>
              <a:rPr lang="en-US" dirty="0" err="1" smtClean="0"/>
              <a:t>Chlorphenamine</a:t>
            </a:r>
            <a:r>
              <a:rPr lang="en-US" dirty="0" smtClean="0"/>
              <a:t> 4mg TID (1</a:t>
            </a:r>
            <a:r>
              <a:rPr lang="en-US" baseline="30000" dirty="0" smtClean="0"/>
              <a:t>st</a:t>
            </a:r>
            <a:r>
              <a:rPr lang="en-US" dirty="0" smtClean="0"/>
              <a:t> generation) or the 2</a:t>
            </a:r>
            <a:r>
              <a:rPr lang="en-US" baseline="30000" dirty="0" smtClean="0"/>
              <a:t>nd</a:t>
            </a:r>
            <a:r>
              <a:rPr lang="en-US" dirty="0" smtClean="0"/>
              <a:t> generation e.g. Fexofenadine which is more effective if 1</a:t>
            </a:r>
            <a:r>
              <a:rPr lang="en-US" baseline="30000" dirty="0" smtClean="0"/>
              <a:t>st</a:t>
            </a:r>
            <a:r>
              <a:rPr lang="en-US" dirty="0" smtClean="0"/>
              <a:t> generations do not show improvement.</a:t>
            </a:r>
            <a:endParaRPr lang="en-US" dirty="0"/>
          </a:p>
          <a:p>
            <a:r>
              <a:rPr lang="en-US" dirty="0" smtClean="0"/>
              <a:t>2</a:t>
            </a:r>
            <a:r>
              <a:rPr lang="en-US" baseline="30000" dirty="0" smtClean="0"/>
              <a:t>nd</a:t>
            </a:r>
            <a:r>
              <a:rPr lang="en-US" dirty="0" smtClean="0"/>
              <a:t> </a:t>
            </a:r>
            <a:r>
              <a:rPr lang="en-US" dirty="0"/>
              <a:t>generation </a:t>
            </a:r>
            <a:r>
              <a:rPr lang="en-US" dirty="0" smtClean="0"/>
              <a:t>Corticosteroids </a:t>
            </a:r>
            <a:r>
              <a:rPr lang="en-US" dirty="0"/>
              <a:t>to decrease inflammation.</a:t>
            </a:r>
          </a:p>
          <a:p>
            <a:r>
              <a:rPr lang="en-US" dirty="0"/>
              <a:t>Bed-rest in severe cases</a:t>
            </a:r>
          </a:p>
          <a:p>
            <a:endParaRPr lang="en-US" dirty="0"/>
          </a:p>
        </p:txBody>
      </p:sp>
    </p:spTree>
    <p:extLst>
      <p:ext uri="{BB962C8B-B14F-4D97-AF65-F5344CB8AC3E}">
        <p14:creationId xmlns:p14="http://schemas.microsoft.com/office/powerpoint/2010/main" val="349298557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086600" cy="639762"/>
          </a:xfrm>
        </p:spPr>
        <p:txBody>
          <a:bodyPr>
            <a:noAutofit/>
          </a:bodyPr>
          <a:lstStyle/>
          <a:p>
            <a:pPr algn="ctr"/>
            <a:r>
              <a:rPr lang="en-US" sz="4000" b="1" u="sng" dirty="0" smtClean="0">
                <a:effectLst/>
              </a:rPr>
              <a:t>10. Tropical Ulcer</a:t>
            </a:r>
            <a:endParaRPr lang="en-US" sz="4000" b="1" u="sng" dirty="0">
              <a:effectLst/>
            </a:endParaRPr>
          </a:p>
        </p:txBody>
      </p:sp>
      <p:sp>
        <p:nvSpPr>
          <p:cNvPr id="3" name="Content Placeholder 2"/>
          <p:cNvSpPr>
            <a:spLocks noGrp="1"/>
          </p:cNvSpPr>
          <p:nvPr>
            <p:ph idx="1"/>
          </p:nvPr>
        </p:nvSpPr>
        <p:spPr>
          <a:xfrm>
            <a:off x="152400" y="1066800"/>
            <a:ext cx="8781288" cy="5562600"/>
          </a:xfrm>
        </p:spPr>
        <p:txBody>
          <a:bodyPr>
            <a:normAutofit fontScale="92500"/>
          </a:bodyPr>
          <a:lstStyle/>
          <a:p>
            <a:r>
              <a:rPr lang="en-US" dirty="0" smtClean="0"/>
              <a:t>Tropical means ‘hot’</a:t>
            </a:r>
          </a:p>
          <a:p>
            <a:r>
              <a:rPr lang="en-US" dirty="0" smtClean="0"/>
              <a:t>Tropical medicine is medicine concerned with diseases that are more prevalent in </a:t>
            </a:r>
            <a:r>
              <a:rPr lang="en-US" b="1" dirty="0" smtClean="0"/>
              <a:t>hot climates</a:t>
            </a:r>
            <a:r>
              <a:rPr lang="en-US" dirty="0" smtClean="0"/>
              <a:t>.</a:t>
            </a:r>
          </a:p>
          <a:p>
            <a:r>
              <a:rPr lang="en-US" u="sng" dirty="0" smtClean="0"/>
              <a:t>Tropical ulcer refers to chronic ulcerative skin lesion common in tropical climates and thought to be caused by </a:t>
            </a:r>
            <a:r>
              <a:rPr lang="en-US" u="sng" dirty="0" err="1" smtClean="0"/>
              <a:t>polymicrobial</a:t>
            </a:r>
            <a:r>
              <a:rPr lang="en-US" u="sng" dirty="0" smtClean="0"/>
              <a:t> infection with a variety of microorganisms, including mycobacteria</a:t>
            </a:r>
            <a:r>
              <a:rPr lang="en-US" dirty="0"/>
              <a:t> </a:t>
            </a:r>
            <a:r>
              <a:rPr lang="en-US" i="1" dirty="0" smtClean="0"/>
              <a:t>(M. </a:t>
            </a:r>
            <a:r>
              <a:rPr lang="en-US" i="1" dirty="0" err="1" smtClean="0"/>
              <a:t>ulcerans</a:t>
            </a:r>
            <a:r>
              <a:rPr lang="en-US" i="1" dirty="0" smtClean="0"/>
              <a:t>)</a:t>
            </a:r>
          </a:p>
          <a:p>
            <a:r>
              <a:rPr lang="en-US" dirty="0" smtClean="0"/>
              <a:t>It occurs on exposed parts of the body, primarily on </a:t>
            </a:r>
            <a:r>
              <a:rPr lang="en-US" u="sng" dirty="0" smtClean="0"/>
              <a:t>anterolateral aspect of the lower limbs</a:t>
            </a:r>
            <a:r>
              <a:rPr lang="en-US" dirty="0" smtClean="0"/>
              <a:t> and may erode muscles, tendons and sometimes bones.</a:t>
            </a:r>
          </a:p>
          <a:p>
            <a:r>
              <a:rPr lang="en-US" dirty="0" smtClean="0"/>
              <a:t>May develop from a mere scratch or minor trauma.</a:t>
            </a:r>
          </a:p>
        </p:txBody>
      </p:sp>
    </p:spTree>
    <p:extLst>
      <p:ext uri="{BB962C8B-B14F-4D97-AF65-F5344CB8AC3E}">
        <p14:creationId xmlns:p14="http://schemas.microsoft.com/office/powerpoint/2010/main" val="23074112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20048</TotalTime>
  <Words>7458</Words>
  <Application>Microsoft Office PowerPoint</Application>
  <PresentationFormat>On-screen Show (4:3)</PresentationFormat>
  <Paragraphs>534</Paragraphs>
  <Slides>107</Slides>
  <Notes>0</Notes>
  <HiddenSlides>0</HiddenSlides>
  <MMClips>0</MMClips>
  <ScaleCrop>false</ScaleCrop>
  <HeadingPairs>
    <vt:vector size="4" baseType="variant">
      <vt:variant>
        <vt:lpstr>Theme</vt:lpstr>
      </vt:variant>
      <vt:variant>
        <vt:i4>1</vt:i4>
      </vt:variant>
      <vt:variant>
        <vt:lpstr>Slide Titles</vt:lpstr>
      </vt:variant>
      <vt:variant>
        <vt:i4>107</vt:i4>
      </vt:variant>
    </vt:vector>
  </HeadingPairs>
  <TitlesOfParts>
    <vt:vector size="108" baseType="lpstr">
      <vt:lpstr>Solstice</vt:lpstr>
      <vt:lpstr>DERMATOLOGICAL CONDITIONS</vt:lpstr>
      <vt:lpstr>Definition of some terms used in Dermatology</vt:lpstr>
      <vt:lpstr>PowerPoint Presentation</vt:lpstr>
      <vt:lpstr>Definitions of Skin Lesions</vt:lpstr>
      <vt:lpstr>Cont’…</vt:lpstr>
      <vt:lpstr>PowerPoint Presentation</vt:lpstr>
      <vt:lpstr>IMPETIGO</vt:lpstr>
      <vt:lpstr>Cont’…</vt:lpstr>
      <vt:lpstr>PowerPoint Presentation</vt:lpstr>
      <vt:lpstr>Clinical Manifestations of Impetigo</vt:lpstr>
      <vt:lpstr>Impetigo</vt:lpstr>
      <vt:lpstr>Management of Impetigo</vt:lpstr>
      <vt:lpstr>Cont’...</vt:lpstr>
      <vt:lpstr>Cont’…</vt:lpstr>
      <vt:lpstr>Cont’…</vt:lpstr>
      <vt:lpstr>SEBORRHEIC DERMATOSES</vt:lpstr>
      <vt:lpstr>Clinical Manifestations</vt:lpstr>
      <vt:lpstr>Cont’…</vt:lpstr>
      <vt:lpstr>Predisposing factors of Seborrheic Dermatitis</vt:lpstr>
      <vt:lpstr>Management of Seborrheic Dermatitis</vt:lpstr>
      <vt:lpstr>Cont’...</vt:lpstr>
      <vt:lpstr>Cont’...</vt:lpstr>
      <vt:lpstr>Cont’…</vt:lpstr>
      <vt:lpstr>HERPES ZOSTER</vt:lpstr>
      <vt:lpstr>Cont’...</vt:lpstr>
      <vt:lpstr>PowerPoint Presentation</vt:lpstr>
      <vt:lpstr>Clinical Manifestations</vt:lpstr>
      <vt:lpstr>PowerPoint Presentation</vt:lpstr>
      <vt:lpstr>PowerPoint Presentation</vt:lpstr>
      <vt:lpstr>Management</vt:lpstr>
      <vt:lpstr>Cont’...</vt:lpstr>
      <vt:lpstr>Cont’...</vt:lpstr>
      <vt:lpstr>Cont’…</vt:lpstr>
      <vt:lpstr>PowerPoint Presentation</vt:lpstr>
      <vt:lpstr>HERPES SIMPLEX</vt:lpstr>
      <vt:lpstr>Cont’...</vt:lpstr>
      <vt:lpstr>Cont’…</vt:lpstr>
      <vt:lpstr>Diagnosis </vt:lpstr>
      <vt:lpstr>Clinical Manifestations</vt:lpstr>
      <vt:lpstr>Cont’...</vt:lpstr>
      <vt:lpstr>Management of Herpes Simplex </vt:lpstr>
      <vt:lpstr>PEMPHIGUS (Pemphigus Vulgaris)</vt:lpstr>
      <vt:lpstr>PowerPoint Presentation</vt:lpstr>
      <vt:lpstr>PowerPoint Presentation</vt:lpstr>
      <vt:lpstr>PowerPoint Presentation</vt:lpstr>
      <vt:lpstr>Clinical Manifestations of Pemphigus</vt:lpstr>
      <vt:lpstr>Cont’…</vt:lpstr>
      <vt:lpstr>Management of Pemphigus</vt:lpstr>
      <vt:lpstr>PowerPoint Presentation</vt:lpstr>
      <vt:lpstr>PowerPoint Presentation</vt:lpstr>
      <vt:lpstr>PowerPoint Presentation</vt:lpstr>
      <vt:lpstr>PowerPoint Presentation</vt:lpstr>
      <vt:lpstr>ECZEMA  (Atopic Dermatitis)</vt:lpstr>
      <vt:lpstr>PowerPoint Presentation</vt:lpstr>
      <vt:lpstr>PowerPoint Presentation</vt:lpstr>
      <vt:lpstr>PowerPoint Presentation</vt:lpstr>
      <vt:lpstr>PowerPoint Presentation</vt:lpstr>
      <vt:lpstr>PowerPoint Presentation</vt:lpstr>
      <vt:lpstr>PowerPoint Presentation</vt:lpstr>
      <vt:lpstr>Management of Eczema</vt:lpstr>
      <vt:lpstr>PowerPoint Presentation</vt:lpstr>
      <vt:lpstr>ANY QUESTIONS SO FAR?</vt:lpstr>
      <vt:lpstr>PSORIASIS</vt:lpstr>
      <vt:lpstr>PowerPoint Presentation</vt:lpstr>
      <vt:lpstr>PowerPoint Presentation</vt:lpstr>
      <vt:lpstr>PowerPoint Presentation</vt:lpstr>
      <vt:lpstr>PowerPoint Presentation</vt:lpstr>
      <vt:lpstr>PowerPoint Presentation</vt:lpstr>
      <vt:lpstr>Predisposing factors</vt:lpstr>
      <vt:lpstr>Pathophysiology of Psoriasis</vt:lpstr>
      <vt:lpstr>Clinical features</vt:lpstr>
      <vt:lpstr>Diagnosis</vt:lpstr>
      <vt:lpstr>Management of Psoriasis</vt:lpstr>
      <vt:lpstr>PowerPoint Presentation</vt:lpstr>
      <vt:lpstr>8. ACNE VULGARIS</vt:lpstr>
      <vt:lpstr>PowerPoint Presentation</vt:lpstr>
      <vt:lpstr>Pathophysiology of Acne Vulgaris</vt:lpstr>
      <vt:lpstr>PowerPoint Presentation</vt:lpstr>
      <vt:lpstr>PowerPoint Presentation</vt:lpstr>
      <vt:lpstr>Clinical Manifestations</vt:lpstr>
      <vt:lpstr>Therapeutic Measures</vt:lpstr>
      <vt:lpstr>PowerPoint Presentation</vt:lpstr>
      <vt:lpstr>PowerPoint Presentation</vt:lpstr>
      <vt:lpstr>PowerPoint Presentation</vt:lpstr>
      <vt:lpstr>PowerPoint Presentation</vt:lpstr>
      <vt:lpstr>Surgical Management of Acne</vt:lpstr>
      <vt:lpstr>PowerPoint Presentation</vt:lpstr>
      <vt:lpstr>Preventing Scarring</vt:lpstr>
      <vt:lpstr>PowerPoint Presentation</vt:lpstr>
      <vt:lpstr>PowerPoint Presentation</vt:lpstr>
      <vt:lpstr>Summary of Acne Tx</vt:lpstr>
      <vt:lpstr>ANY QUESTIONS SO FAR?</vt:lpstr>
      <vt:lpstr>9. Urticaria</vt:lpstr>
      <vt:lpstr>PowerPoint Presentation</vt:lpstr>
      <vt:lpstr>PowerPoint Presentation</vt:lpstr>
      <vt:lpstr>PowerPoint Presentation</vt:lpstr>
      <vt:lpstr>PowerPoint Presentation</vt:lpstr>
      <vt:lpstr>PowerPoint Presentation</vt:lpstr>
      <vt:lpstr>10. Tropical Ulcer</vt:lpstr>
      <vt:lpstr>PowerPoint Presentation</vt:lpstr>
      <vt:lpstr>PowerPoint Presentation</vt:lpstr>
      <vt:lpstr>PowerPoint Presentation</vt:lpstr>
      <vt:lpstr>Further Reading…</vt:lpstr>
      <vt:lpstr>PowerPoint Presentation</vt:lpstr>
      <vt:lpstr>PowerPoint Presentation</vt:lpstr>
      <vt:lpstr>Sebaceous Cysts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DERMATOLOGY</dc:title>
  <dc:creator>CARO</dc:creator>
  <cp:lastModifiedBy>Evans</cp:lastModifiedBy>
  <cp:revision>440</cp:revision>
  <dcterms:created xsi:type="dcterms:W3CDTF">2016-01-20T12:23:48Z</dcterms:created>
  <dcterms:modified xsi:type="dcterms:W3CDTF">2017-02-06T07:18:47Z</dcterms:modified>
</cp:coreProperties>
</file>