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93296" r:id="rId2"/>
  </p:sldMasterIdLst>
  <p:notesMasterIdLst>
    <p:notesMasterId r:id="rId17"/>
  </p:notesMasterIdLst>
  <p:handoutMasterIdLst>
    <p:handoutMasterId r:id="rId18"/>
  </p:handoutMasterIdLst>
  <p:sldIdLst>
    <p:sldId id="730" r:id="rId3"/>
    <p:sldId id="922" r:id="rId4"/>
    <p:sldId id="964" r:id="rId5"/>
    <p:sldId id="950" r:id="rId6"/>
    <p:sldId id="951" r:id="rId7"/>
    <p:sldId id="959" r:id="rId8"/>
    <p:sldId id="967" r:id="rId9"/>
    <p:sldId id="960" r:id="rId10"/>
    <p:sldId id="962" r:id="rId11"/>
    <p:sldId id="968" r:id="rId12"/>
    <p:sldId id="963" r:id="rId13"/>
    <p:sldId id="961" r:id="rId14"/>
    <p:sldId id="945" r:id="rId15"/>
    <p:sldId id="966" r:id="rId1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5FB"/>
    <a:srgbClr val="ECDAFA"/>
    <a:srgbClr val="E2C9F7"/>
    <a:srgbClr val="D93FC3"/>
    <a:srgbClr val="97D2FF"/>
    <a:srgbClr val="F1C1E0"/>
    <a:srgbClr val="009999"/>
    <a:srgbClr val="00CC99"/>
    <a:srgbClr val="000000"/>
    <a:srgbClr val="962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5349" autoAdjust="0"/>
  </p:normalViewPr>
  <p:slideViewPr>
    <p:cSldViewPr>
      <p:cViewPr varScale="1">
        <p:scale>
          <a:sx n="68" d="100"/>
          <a:sy n="68"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3038B-ABC7-4A71-B22A-5DD77169856F}"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US"/>
        </a:p>
      </dgm:t>
    </dgm:pt>
    <dgm:pt modelId="{52DE67C8-FCF4-4A63-97A9-65D9628F2594}">
      <dgm:prSet phldrT="[Text]"/>
      <dgm:spPr>
        <a:ln>
          <a:solidFill>
            <a:srgbClr val="0070C0"/>
          </a:solidFill>
        </a:ln>
      </dgm:spPr>
      <dgm:t>
        <a:bodyPr/>
        <a:lstStyle/>
        <a:p>
          <a:r>
            <a:rPr lang="en-US" dirty="0"/>
            <a:t>Participation, Involvement &amp; Collaboration</a:t>
          </a:r>
        </a:p>
      </dgm:t>
    </dgm:pt>
    <dgm:pt modelId="{DF9C1A0E-8327-444D-88B1-AB2A3524BC2B}" type="parTrans" cxnId="{282FE13D-8D6F-4592-B1A2-8556B96AA3B3}">
      <dgm:prSet/>
      <dgm:spPr/>
      <dgm:t>
        <a:bodyPr/>
        <a:lstStyle/>
        <a:p>
          <a:endParaRPr lang="en-US"/>
        </a:p>
      </dgm:t>
    </dgm:pt>
    <dgm:pt modelId="{406428E4-EE53-4522-A51F-DD70DA46C019}" type="sibTrans" cxnId="{282FE13D-8D6F-4592-B1A2-8556B96AA3B3}">
      <dgm:prSet/>
      <dgm:spPr/>
      <dgm:t>
        <a:bodyPr/>
        <a:lstStyle/>
        <a:p>
          <a:endParaRPr lang="en-US"/>
        </a:p>
      </dgm:t>
    </dgm:pt>
    <dgm:pt modelId="{32E6C674-6508-41B3-BB25-EB8462E16330}">
      <dgm:prSet phldrT="[Text]"/>
      <dgm:spPr>
        <a:ln>
          <a:solidFill>
            <a:srgbClr val="0070C0"/>
          </a:solidFill>
        </a:ln>
      </dgm:spPr>
      <dgm:t>
        <a:bodyPr/>
        <a:lstStyle/>
        <a:p>
          <a:r>
            <a:rPr lang="en-US" dirty="0"/>
            <a:t>Respect &amp; Dignity</a:t>
          </a:r>
        </a:p>
      </dgm:t>
    </dgm:pt>
    <dgm:pt modelId="{F8830464-D09A-48A9-BF63-F7A7A2904EFB}" type="parTrans" cxnId="{8E913A3C-C3A7-46E6-8E12-530D704EC78F}">
      <dgm:prSet/>
      <dgm:spPr/>
      <dgm:t>
        <a:bodyPr/>
        <a:lstStyle/>
        <a:p>
          <a:endParaRPr lang="en-US"/>
        </a:p>
      </dgm:t>
    </dgm:pt>
    <dgm:pt modelId="{4380E44E-B2EE-4766-B817-80A1858CF3FB}" type="sibTrans" cxnId="{8E913A3C-C3A7-46E6-8E12-530D704EC78F}">
      <dgm:prSet/>
      <dgm:spPr/>
      <dgm:t>
        <a:bodyPr/>
        <a:lstStyle/>
        <a:p>
          <a:endParaRPr lang="en-US"/>
        </a:p>
      </dgm:t>
    </dgm:pt>
    <dgm:pt modelId="{2F45EF6F-07B5-4DA6-969B-D421CD013C01}">
      <dgm:prSet phldrT="[Text]"/>
      <dgm:spPr>
        <a:ln>
          <a:solidFill>
            <a:srgbClr val="0070C0"/>
          </a:solidFill>
        </a:ln>
      </dgm:spPr>
      <dgm:t>
        <a:bodyPr/>
        <a:lstStyle/>
        <a:p>
          <a:r>
            <a:rPr lang="en-US" dirty="0"/>
            <a:t>Empowerment</a:t>
          </a:r>
        </a:p>
      </dgm:t>
    </dgm:pt>
    <dgm:pt modelId="{ED0E8D6B-6B58-4988-AD08-9195475F972D}" type="parTrans" cxnId="{EFA052D4-14A4-4170-A4C6-2C10020F1305}">
      <dgm:prSet/>
      <dgm:spPr/>
      <dgm:t>
        <a:bodyPr/>
        <a:lstStyle/>
        <a:p>
          <a:endParaRPr lang="en-US"/>
        </a:p>
      </dgm:t>
    </dgm:pt>
    <dgm:pt modelId="{793085BA-A0D2-45EC-8F0A-6D76015D1D2F}" type="sibTrans" cxnId="{EFA052D4-14A4-4170-A4C6-2C10020F1305}">
      <dgm:prSet/>
      <dgm:spPr/>
      <dgm:t>
        <a:bodyPr/>
        <a:lstStyle/>
        <a:p>
          <a:endParaRPr lang="en-US"/>
        </a:p>
      </dgm:t>
    </dgm:pt>
    <dgm:pt modelId="{3369C757-74E4-40E2-9552-6DF0C3939628}">
      <dgm:prSet phldrT="[Text]" phldr="1"/>
      <dgm:spPr/>
      <dgm:t>
        <a:bodyPr/>
        <a:lstStyle/>
        <a:p>
          <a:endParaRPr lang="en-US"/>
        </a:p>
      </dgm:t>
    </dgm:pt>
    <dgm:pt modelId="{6A219E44-57A6-4567-8431-BB2F109A27E3}" type="parTrans" cxnId="{48FBF850-2664-4912-BCF5-B65B27547D14}">
      <dgm:prSet/>
      <dgm:spPr/>
      <dgm:t>
        <a:bodyPr/>
        <a:lstStyle/>
        <a:p>
          <a:endParaRPr lang="en-US"/>
        </a:p>
      </dgm:t>
    </dgm:pt>
    <dgm:pt modelId="{20A23083-657B-4053-824C-DBBC5FEE7B2B}" type="sibTrans" cxnId="{48FBF850-2664-4912-BCF5-B65B27547D14}">
      <dgm:prSet/>
      <dgm:spPr/>
      <dgm:t>
        <a:bodyPr/>
        <a:lstStyle/>
        <a:p>
          <a:endParaRPr lang="en-US"/>
        </a:p>
      </dgm:t>
    </dgm:pt>
    <dgm:pt modelId="{6AF1C36A-4DBD-433D-B026-0F347FDDDBC1}">
      <dgm:prSet/>
      <dgm:spPr>
        <a:ln>
          <a:solidFill>
            <a:srgbClr val="0070C0"/>
          </a:solidFill>
        </a:ln>
      </dgm:spPr>
      <dgm:t>
        <a:bodyPr/>
        <a:lstStyle/>
        <a:p>
          <a:r>
            <a:rPr lang="en-US" dirty="0"/>
            <a:t>Information Sharing</a:t>
          </a:r>
        </a:p>
      </dgm:t>
    </dgm:pt>
    <dgm:pt modelId="{B041AEBD-46B8-4DBB-83F9-952E865A1365}" type="parTrans" cxnId="{F2C4DBE2-9A7F-4EB5-BF36-499591CFF3F4}">
      <dgm:prSet/>
      <dgm:spPr/>
      <dgm:t>
        <a:bodyPr/>
        <a:lstStyle/>
        <a:p>
          <a:endParaRPr lang="en-US"/>
        </a:p>
      </dgm:t>
    </dgm:pt>
    <dgm:pt modelId="{8D55E6ED-09F6-4DE3-8585-A24B0BF796D7}" type="sibTrans" cxnId="{F2C4DBE2-9A7F-4EB5-BF36-499591CFF3F4}">
      <dgm:prSet/>
      <dgm:spPr/>
      <dgm:t>
        <a:bodyPr/>
        <a:lstStyle/>
        <a:p>
          <a:endParaRPr lang="en-US"/>
        </a:p>
      </dgm:t>
    </dgm:pt>
    <dgm:pt modelId="{D0CC5AAA-308B-4216-971E-88DCF65CBAA4}" type="pres">
      <dgm:prSet presAssocID="{13A3038B-ABC7-4A71-B22A-5DD77169856F}" presName="matrix" presStyleCnt="0">
        <dgm:presLayoutVars>
          <dgm:chMax val="1"/>
          <dgm:dir/>
          <dgm:resizeHandles val="exact"/>
        </dgm:presLayoutVars>
      </dgm:prSet>
      <dgm:spPr/>
    </dgm:pt>
    <dgm:pt modelId="{0F32C47C-B9E7-43DD-A988-ED2B4AB36FCE}" type="pres">
      <dgm:prSet presAssocID="{13A3038B-ABC7-4A71-B22A-5DD77169856F}" presName="axisShape" presStyleLbl="bgShp" presStyleIdx="0" presStyleCnt="1" custLinFactNeighborX="943" custLinFactNeighborY="422"/>
      <dgm:spPr>
        <a:solidFill>
          <a:srgbClr val="E2C9F7"/>
        </a:solidFill>
      </dgm:spPr>
    </dgm:pt>
    <dgm:pt modelId="{AE389CF5-98E7-438E-BCDA-AF0603307214}" type="pres">
      <dgm:prSet presAssocID="{13A3038B-ABC7-4A71-B22A-5DD77169856F}" presName="rect1" presStyleLbl="node1" presStyleIdx="0" presStyleCnt="4">
        <dgm:presLayoutVars>
          <dgm:chMax val="0"/>
          <dgm:chPref val="0"/>
          <dgm:bulletEnabled val="1"/>
        </dgm:presLayoutVars>
      </dgm:prSet>
      <dgm:spPr/>
    </dgm:pt>
    <dgm:pt modelId="{BBA78A07-D7F6-4521-9EDA-F3B3E5168DF1}" type="pres">
      <dgm:prSet presAssocID="{13A3038B-ABC7-4A71-B22A-5DD77169856F}" presName="rect2" presStyleLbl="node1" presStyleIdx="1" presStyleCnt="4">
        <dgm:presLayoutVars>
          <dgm:chMax val="0"/>
          <dgm:chPref val="0"/>
          <dgm:bulletEnabled val="1"/>
        </dgm:presLayoutVars>
      </dgm:prSet>
      <dgm:spPr/>
    </dgm:pt>
    <dgm:pt modelId="{8EB5F647-E248-48BF-96B6-C2149F645ECB}" type="pres">
      <dgm:prSet presAssocID="{13A3038B-ABC7-4A71-B22A-5DD77169856F}" presName="rect3" presStyleLbl="node1" presStyleIdx="2" presStyleCnt="4">
        <dgm:presLayoutVars>
          <dgm:chMax val="0"/>
          <dgm:chPref val="0"/>
          <dgm:bulletEnabled val="1"/>
        </dgm:presLayoutVars>
      </dgm:prSet>
      <dgm:spPr/>
    </dgm:pt>
    <dgm:pt modelId="{076435B5-D956-48C0-A03F-25A4CF8197DE}" type="pres">
      <dgm:prSet presAssocID="{13A3038B-ABC7-4A71-B22A-5DD77169856F}" presName="rect4" presStyleLbl="node1" presStyleIdx="3" presStyleCnt="4">
        <dgm:presLayoutVars>
          <dgm:chMax val="0"/>
          <dgm:chPref val="0"/>
          <dgm:bulletEnabled val="1"/>
        </dgm:presLayoutVars>
      </dgm:prSet>
      <dgm:spPr/>
    </dgm:pt>
  </dgm:ptLst>
  <dgm:cxnLst>
    <dgm:cxn modelId="{0A6D0202-77F4-48B2-9C79-4A7C7D8D9389}" type="presOf" srcId="{2F45EF6F-07B5-4DA6-969B-D421CD013C01}" destId="{076435B5-D956-48C0-A03F-25A4CF8197DE}" srcOrd="0" destOrd="0" presId="urn:microsoft.com/office/officeart/2005/8/layout/matrix2"/>
    <dgm:cxn modelId="{F4B91539-5FEA-439D-BF61-F1979B33E7A0}" type="presOf" srcId="{32E6C674-6508-41B3-BB25-EB8462E16330}" destId="{8EB5F647-E248-48BF-96B6-C2149F645ECB}" srcOrd="0" destOrd="0" presId="urn:microsoft.com/office/officeart/2005/8/layout/matrix2"/>
    <dgm:cxn modelId="{8E913A3C-C3A7-46E6-8E12-530D704EC78F}" srcId="{13A3038B-ABC7-4A71-B22A-5DD77169856F}" destId="{32E6C674-6508-41B3-BB25-EB8462E16330}" srcOrd="2" destOrd="0" parTransId="{F8830464-D09A-48A9-BF63-F7A7A2904EFB}" sibTransId="{4380E44E-B2EE-4766-B817-80A1858CF3FB}"/>
    <dgm:cxn modelId="{282FE13D-8D6F-4592-B1A2-8556B96AA3B3}" srcId="{13A3038B-ABC7-4A71-B22A-5DD77169856F}" destId="{52DE67C8-FCF4-4A63-97A9-65D9628F2594}" srcOrd="0" destOrd="0" parTransId="{DF9C1A0E-8327-444D-88B1-AB2A3524BC2B}" sibTransId="{406428E4-EE53-4522-A51F-DD70DA46C019}"/>
    <dgm:cxn modelId="{AE97A563-4489-4CF5-A681-1D76DD7CE7DD}" type="presOf" srcId="{13A3038B-ABC7-4A71-B22A-5DD77169856F}" destId="{D0CC5AAA-308B-4216-971E-88DCF65CBAA4}" srcOrd="0" destOrd="0" presId="urn:microsoft.com/office/officeart/2005/8/layout/matrix2"/>
    <dgm:cxn modelId="{66ABE863-C925-4D62-8A57-120197383F30}" type="presOf" srcId="{52DE67C8-FCF4-4A63-97A9-65D9628F2594}" destId="{AE389CF5-98E7-438E-BCDA-AF0603307214}" srcOrd="0" destOrd="0" presId="urn:microsoft.com/office/officeart/2005/8/layout/matrix2"/>
    <dgm:cxn modelId="{48FBF850-2664-4912-BCF5-B65B27547D14}" srcId="{13A3038B-ABC7-4A71-B22A-5DD77169856F}" destId="{3369C757-74E4-40E2-9552-6DF0C3939628}" srcOrd="4" destOrd="0" parTransId="{6A219E44-57A6-4567-8431-BB2F109A27E3}" sibTransId="{20A23083-657B-4053-824C-DBBC5FEE7B2B}"/>
    <dgm:cxn modelId="{01C2FBC8-CD9A-4544-992A-63FCC2C8C83E}" type="presOf" srcId="{6AF1C36A-4DBD-433D-B026-0F347FDDDBC1}" destId="{BBA78A07-D7F6-4521-9EDA-F3B3E5168DF1}" srcOrd="0" destOrd="0" presId="urn:microsoft.com/office/officeart/2005/8/layout/matrix2"/>
    <dgm:cxn modelId="{EFA052D4-14A4-4170-A4C6-2C10020F1305}" srcId="{13A3038B-ABC7-4A71-B22A-5DD77169856F}" destId="{2F45EF6F-07B5-4DA6-969B-D421CD013C01}" srcOrd="3" destOrd="0" parTransId="{ED0E8D6B-6B58-4988-AD08-9195475F972D}" sibTransId="{793085BA-A0D2-45EC-8F0A-6D76015D1D2F}"/>
    <dgm:cxn modelId="{F2C4DBE2-9A7F-4EB5-BF36-499591CFF3F4}" srcId="{13A3038B-ABC7-4A71-B22A-5DD77169856F}" destId="{6AF1C36A-4DBD-433D-B026-0F347FDDDBC1}" srcOrd="1" destOrd="0" parTransId="{B041AEBD-46B8-4DBB-83F9-952E865A1365}" sibTransId="{8D55E6ED-09F6-4DE3-8585-A24B0BF796D7}"/>
    <dgm:cxn modelId="{DC2367B2-A254-4EC7-9F51-636C4E10906F}" type="presParOf" srcId="{D0CC5AAA-308B-4216-971E-88DCF65CBAA4}" destId="{0F32C47C-B9E7-43DD-A988-ED2B4AB36FCE}" srcOrd="0" destOrd="0" presId="urn:microsoft.com/office/officeart/2005/8/layout/matrix2"/>
    <dgm:cxn modelId="{20C604BC-364B-4D08-9B2D-28270371AD0D}" type="presParOf" srcId="{D0CC5AAA-308B-4216-971E-88DCF65CBAA4}" destId="{AE389CF5-98E7-438E-BCDA-AF0603307214}" srcOrd="1" destOrd="0" presId="urn:microsoft.com/office/officeart/2005/8/layout/matrix2"/>
    <dgm:cxn modelId="{2849DF83-B37B-4FF6-9AC3-82A36FC2ACF3}" type="presParOf" srcId="{D0CC5AAA-308B-4216-971E-88DCF65CBAA4}" destId="{BBA78A07-D7F6-4521-9EDA-F3B3E5168DF1}" srcOrd="2" destOrd="0" presId="urn:microsoft.com/office/officeart/2005/8/layout/matrix2"/>
    <dgm:cxn modelId="{5090106F-6131-4A23-AF6B-3C6A343D0186}" type="presParOf" srcId="{D0CC5AAA-308B-4216-971E-88DCF65CBAA4}" destId="{8EB5F647-E248-48BF-96B6-C2149F645ECB}" srcOrd="3" destOrd="0" presId="urn:microsoft.com/office/officeart/2005/8/layout/matrix2"/>
    <dgm:cxn modelId="{88A5B68B-0AAC-4BD8-B4AF-B03FD2C5A211}" type="presParOf" srcId="{D0CC5AAA-308B-4216-971E-88DCF65CBAA4}" destId="{076435B5-D956-48C0-A03F-25A4CF8197D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2C47C-B9E7-43DD-A988-ED2B4AB36FCE}">
      <dsp:nvSpPr>
        <dsp:cNvPr id="0" name=""/>
        <dsp:cNvSpPr/>
      </dsp:nvSpPr>
      <dsp:spPr>
        <a:xfrm>
          <a:off x="1727278" y="0"/>
          <a:ext cx="5737862" cy="5737862"/>
        </a:xfrm>
        <a:prstGeom prst="quadArrow">
          <a:avLst>
            <a:gd name="adj1" fmla="val 2000"/>
            <a:gd name="adj2" fmla="val 4000"/>
            <a:gd name="adj3" fmla="val 5000"/>
          </a:avLst>
        </a:prstGeom>
        <a:solidFill>
          <a:srgbClr val="E2C9F7"/>
        </a:solidFill>
        <a:ln>
          <a:noFill/>
        </a:ln>
        <a:effectLst/>
      </dsp:spPr>
      <dsp:style>
        <a:lnRef idx="0">
          <a:scrgbClr r="0" g="0" b="0"/>
        </a:lnRef>
        <a:fillRef idx="1">
          <a:scrgbClr r="0" g="0" b="0"/>
        </a:fillRef>
        <a:effectRef idx="0">
          <a:scrgbClr r="0" g="0" b="0"/>
        </a:effectRef>
        <a:fontRef idx="minor"/>
      </dsp:style>
    </dsp:sp>
    <dsp:sp modelId="{AE389CF5-98E7-438E-BCDA-AF0603307214}">
      <dsp:nvSpPr>
        <dsp:cNvPr id="0" name=""/>
        <dsp:cNvSpPr/>
      </dsp:nvSpPr>
      <dsp:spPr>
        <a:xfrm>
          <a:off x="2046131" y="372961"/>
          <a:ext cx="2295144" cy="2295144"/>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Participation, Involvement &amp; Collaboration</a:t>
          </a:r>
        </a:p>
      </dsp:txBody>
      <dsp:txXfrm>
        <a:off x="2158171" y="485001"/>
        <a:ext cx="2071064" cy="2071064"/>
      </dsp:txXfrm>
    </dsp:sp>
    <dsp:sp modelId="{BBA78A07-D7F6-4521-9EDA-F3B3E5168DF1}">
      <dsp:nvSpPr>
        <dsp:cNvPr id="0" name=""/>
        <dsp:cNvSpPr/>
      </dsp:nvSpPr>
      <dsp:spPr>
        <a:xfrm>
          <a:off x="4742926" y="372961"/>
          <a:ext cx="2295144" cy="2295144"/>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Information Sharing</a:t>
          </a:r>
        </a:p>
      </dsp:txBody>
      <dsp:txXfrm>
        <a:off x="4854966" y="485001"/>
        <a:ext cx="2071064" cy="2071064"/>
      </dsp:txXfrm>
    </dsp:sp>
    <dsp:sp modelId="{8EB5F647-E248-48BF-96B6-C2149F645ECB}">
      <dsp:nvSpPr>
        <dsp:cNvPr id="0" name=""/>
        <dsp:cNvSpPr/>
      </dsp:nvSpPr>
      <dsp:spPr>
        <a:xfrm>
          <a:off x="2046131" y="3069756"/>
          <a:ext cx="2295144" cy="2295144"/>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Respect &amp; Dignity</a:t>
          </a:r>
        </a:p>
      </dsp:txBody>
      <dsp:txXfrm>
        <a:off x="2158171" y="3181796"/>
        <a:ext cx="2071064" cy="2071064"/>
      </dsp:txXfrm>
    </dsp:sp>
    <dsp:sp modelId="{076435B5-D956-48C0-A03F-25A4CF8197DE}">
      <dsp:nvSpPr>
        <dsp:cNvPr id="0" name=""/>
        <dsp:cNvSpPr/>
      </dsp:nvSpPr>
      <dsp:spPr>
        <a:xfrm>
          <a:off x="4742926" y="3069756"/>
          <a:ext cx="2295144" cy="2295144"/>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Empowerment</a:t>
          </a:r>
        </a:p>
      </dsp:txBody>
      <dsp:txXfrm>
        <a:off x="4854966" y="3181796"/>
        <a:ext cx="2071064" cy="207106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B6A2BD1-2598-4BEF-B5CF-540A6D4346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76803" name="Rectangle 3">
            <a:extLst>
              <a:ext uri="{FF2B5EF4-FFF2-40B4-BE49-F238E27FC236}">
                <a16:creationId xmlns:a16="http://schemas.microsoft.com/office/drawing/2014/main" id="{30DAC6B0-9273-4C79-B169-F15BF310FF6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6804" name="Rectangle 4">
            <a:extLst>
              <a:ext uri="{FF2B5EF4-FFF2-40B4-BE49-F238E27FC236}">
                <a16:creationId xmlns:a16="http://schemas.microsoft.com/office/drawing/2014/main" id="{5A7A5CFB-B93A-4358-9590-1D0C1F56BE8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6805" name="Rectangle 5">
            <a:extLst>
              <a:ext uri="{FF2B5EF4-FFF2-40B4-BE49-F238E27FC236}">
                <a16:creationId xmlns:a16="http://schemas.microsoft.com/office/drawing/2014/main" id="{D3DECECC-D3A7-4F70-8AFD-39176BB24E0D}"/>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0994AD-4DC2-4C56-9CA8-44D573C7C2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1CCCFD6-FF32-4C1D-8564-6F9E1B1229B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22531" name="Rectangle 3">
            <a:extLst>
              <a:ext uri="{FF2B5EF4-FFF2-40B4-BE49-F238E27FC236}">
                <a16:creationId xmlns:a16="http://schemas.microsoft.com/office/drawing/2014/main" id="{432FBA36-17F5-429D-B695-996DA9341C4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11268" name="Rectangle 4">
            <a:extLst>
              <a:ext uri="{FF2B5EF4-FFF2-40B4-BE49-F238E27FC236}">
                <a16:creationId xmlns:a16="http://schemas.microsoft.com/office/drawing/2014/main" id="{BD9C53BF-7F7B-49FD-ABA4-B42E2605AC4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AE8AF729-97D0-4367-B640-CAFB316FBBB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a:extLst>
              <a:ext uri="{FF2B5EF4-FFF2-40B4-BE49-F238E27FC236}">
                <a16:creationId xmlns:a16="http://schemas.microsoft.com/office/drawing/2014/main" id="{26E3D3E2-89F3-4BBD-856F-B2FF9C4D122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22535" name="Rectangle 7">
            <a:extLst>
              <a:ext uri="{FF2B5EF4-FFF2-40B4-BE49-F238E27FC236}">
                <a16:creationId xmlns:a16="http://schemas.microsoft.com/office/drawing/2014/main" id="{6C4EEF43-823E-4879-901B-46500504F80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8F091DF-8E46-4511-ADFA-F83DC69988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endParaRPr lang="en-GB" altLang="en-US"/>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8084EB-5D07-43DC-9C70-21AE03FB7CAD}" type="slidenum">
              <a:rPr lang="en-GB" altLang="en-US" sz="1200" smtClean="0">
                <a:solidFill>
                  <a:srgbClr val="000000"/>
                </a:solidFill>
              </a:rPr>
              <a:pPr/>
              <a:t>2</a:t>
            </a:fld>
            <a:endParaRPr lang="en-GB"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r>
              <a:rPr lang="en-GB" altLang="en-US" dirty="0"/>
              <a:t>American Academy of Paediatrics, 2003; Boudreaux, Francis &amp; </a:t>
            </a:r>
            <a:r>
              <a:rPr lang="en-GB" altLang="en-US" dirty="0" err="1"/>
              <a:t>Loyacano</a:t>
            </a:r>
            <a:r>
              <a:rPr lang="en-GB" altLang="en-US" dirty="0"/>
              <a:t>, 2002; Cooper et al., 2007; Coulter &amp;</a:t>
            </a:r>
          </a:p>
          <a:p>
            <a:pPr defTabSz="685800">
              <a:lnSpc>
                <a:spcPct val="90000"/>
              </a:lnSpc>
              <a:spcBef>
                <a:spcPts val="750"/>
              </a:spcBef>
              <a:buFont typeface="+mj-lt"/>
              <a:buNone/>
            </a:pPr>
            <a:r>
              <a:rPr lang="en-GB" altLang="en-US" dirty="0" err="1"/>
              <a:t>Ellins</a:t>
            </a:r>
            <a:r>
              <a:rPr lang="en-GB" altLang="en-US" dirty="0"/>
              <a:t>, 2007; Davidson et al., 2007; Dunst, </a:t>
            </a:r>
            <a:r>
              <a:rPr lang="en-GB" altLang="en-US" dirty="0" err="1"/>
              <a:t>Trivette</a:t>
            </a:r>
            <a:r>
              <a:rPr lang="en-GB" altLang="en-US" dirty="0"/>
              <a:t> &amp; Hamby, 2007; Dunst &amp; </a:t>
            </a:r>
            <a:r>
              <a:rPr lang="en-GB" altLang="en-US" dirty="0" err="1"/>
              <a:t>Trivette</a:t>
            </a:r>
            <a:r>
              <a:rPr lang="en-GB" altLang="en-US" dirty="0"/>
              <a:t>, 2009; Frampton &amp; Charmel,</a:t>
            </a:r>
          </a:p>
          <a:p>
            <a:pPr defTabSz="685800">
              <a:lnSpc>
                <a:spcPct val="90000"/>
              </a:lnSpc>
              <a:spcBef>
                <a:spcPts val="750"/>
              </a:spcBef>
              <a:buFont typeface="+mj-lt"/>
              <a:buNone/>
            </a:pPr>
            <a:r>
              <a:rPr lang="en-GB" altLang="en-US" dirty="0"/>
              <a:t>2008; </a:t>
            </a:r>
            <a:r>
              <a:rPr lang="en-GB" altLang="en-US" dirty="0" err="1"/>
              <a:t>Fumagalli</a:t>
            </a:r>
            <a:r>
              <a:rPr lang="en-GB" altLang="en-US" dirty="0"/>
              <a:t> et al., 2006; Mitchell et al., 2009; Meyer, 2011; Wagner et al., 2005</a:t>
            </a:r>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9292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35B7C46-B323-405D-ABA1-6027E5FE2739}"/>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6FD2029-6092-4401-BC79-CDCCD34D7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685800">
              <a:lnSpc>
                <a:spcPct val="90000"/>
              </a:lnSpc>
              <a:spcBef>
                <a:spcPts val="750"/>
              </a:spcBef>
              <a:buFontTx/>
              <a:buChar char="•"/>
            </a:pPr>
            <a:endParaRPr lang="en-GB" altLang="en-US"/>
          </a:p>
        </p:txBody>
      </p:sp>
      <p:sp>
        <p:nvSpPr>
          <p:cNvPr id="59396" name="Slide Number Placeholder 3">
            <a:extLst>
              <a:ext uri="{FF2B5EF4-FFF2-40B4-BE49-F238E27FC236}">
                <a16:creationId xmlns:a16="http://schemas.microsoft.com/office/drawing/2014/main" id="{5B6659AB-A2E7-4C85-8105-82F26D5B3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D10500-9E3D-409C-B9C1-DCF1FF9FE8C3}"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443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35B7C46-B323-405D-ABA1-6027E5FE2739}"/>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6FD2029-6092-4401-BC79-CDCCD34D7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685800">
              <a:lnSpc>
                <a:spcPct val="90000"/>
              </a:lnSpc>
              <a:spcBef>
                <a:spcPts val="750"/>
              </a:spcBef>
              <a:buFontTx/>
              <a:buChar char="•"/>
            </a:pPr>
            <a:endParaRPr lang="en-GB" altLang="en-US"/>
          </a:p>
        </p:txBody>
      </p:sp>
      <p:sp>
        <p:nvSpPr>
          <p:cNvPr id="59396" name="Slide Number Placeholder 3">
            <a:extLst>
              <a:ext uri="{FF2B5EF4-FFF2-40B4-BE49-F238E27FC236}">
                <a16:creationId xmlns:a16="http://schemas.microsoft.com/office/drawing/2014/main" id="{5B6659AB-A2E7-4C85-8105-82F26D5B3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D10500-9E3D-409C-B9C1-DCF1FF9FE8C3}" type="slidenum">
              <a:rPr lang="en-GB" altLang="en-US" sz="1200" smtClean="0">
                <a:solidFill>
                  <a:srgbClr val="000000"/>
                </a:solidFill>
              </a:rPr>
              <a:pPr/>
              <a:t>13</a:t>
            </a:fld>
            <a:endParaRPr lang="en-GB"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35B7C46-B323-405D-ABA1-6027E5FE2739}"/>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76FD2029-6092-4401-BC79-CDCCD34D7B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685800">
              <a:lnSpc>
                <a:spcPct val="90000"/>
              </a:lnSpc>
              <a:spcBef>
                <a:spcPts val="750"/>
              </a:spcBef>
              <a:buFontTx/>
              <a:buChar char="•"/>
            </a:pPr>
            <a:endParaRPr lang="en-GB" altLang="en-US"/>
          </a:p>
        </p:txBody>
      </p:sp>
      <p:sp>
        <p:nvSpPr>
          <p:cNvPr id="59396" name="Slide Number Placeholder 3">
            <a:extLst>
              <a:ext uri="{FF2B5EF4-FFF2-40B4-BE49-F238E27FC236}">
                <a16:creationId xmlns:a16="http://schemas.microsoft.com/office/drawing/2014/main" id="{5B6659AB-A2E7-4C85-8105-82F26D5B3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D10500-9E3D-409C-B9C1-DCF1FF9FE8C3}" type="slidenum">
              <a:rPr lang="en-GB" altLang="en-US" sz="1200" smtClean="0">
                <a:solidFill>
                  <a:srgbClr val="000000"/>
                </a:solidFill>
              </a:rPr>
              <a:pPr/>
              <a:t>14</a:t>
            </a:fld>
            <a:endParaRPr lang="en-GB" altLang="en-US" sz="1200">
              <a:solidFill>
                <a:srgbClr val="000000"/>
              </a:solidFill>
            </a:endParaRPr>
          </a:p>
        </p:txBody>
      </p:sp>
    </p:spTree>
    <p:extLst>
      <p:ext uri="{BB962C8B-B14F-4D97-AF65-F5344CB8AC3E}">
        <p14:creationId xmlns:p14="http://schemas.microsoft.com/office/powerpoint/2010/main" val="379390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r>
              <a:rPr lang="en-US" altLang="en-US" dirty="0"/>
              <a:t>Family members, especially parents, are natural advocates for the neonatal patient for whom the emotional, social, and developmental needs are serious and urgent.</a:t>
            </a:r>
          </a:p>
          <a:p>
            <a:pPr defTabSz="685800">
              <a:lnSpc>
                <a:spcPct val="90000"/>
              </a:lnSpc>
              <a:spcBef>
                <a:spcPts val="750"/>
              </a:spcBef>
              <a:buFont typeface="+mj-lt"/>
              <a:buNone/>
            </a:pPr>
            <a:endParaRPr lang="en-GB" altLang="en-US" dirty="0"/>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8084EB-5D07-43DC-9C70-21AE03FB7CAD}" type="slidenum">
              <a:rPr lang="en-GB" altLang="en-US" sz="1200" smtClean="0">
                <a:solidFill>
                  <a:srgbClr val="000000"/>
                </a:solidFill>
              </a:rPr>
              <a:pPr/>
              <a:t>3</a:t>
            </a:fld>
            <a:endParaRPr lang="en-GB" altLang="en-US" sz="1200">
              <a:solidFill>
                <a:srgbClr val="000000"/>
              </a:solidFill>
            </a:endParaRPr>
          </a:p>
        </p:txBody>
      </p:sp>
    </p:spTree>
    <p:extLst>
      <p:ext uri="{BB962C8B-B14F-4D97-AF65-F5344CB8AC3E}">
        <p14:creationId xmlns:p14="http://schemas.microsoft.com/office/powerpoint/2010/main" val="273344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endParaRPr lang="en-GB" altLang="en-US"/>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8084EB-5D07-43DC-9C70-21AE03FB7CAD}" type="slidenum">
              <a:rPr lang="en-GB" altLang="en-US" sz="1200" smtClean="0">
                <a:solidFill>
                  <a:srgbClr val="000000"/>
                </a:solidFill>
              </a:rPr>
              <a:pPr/>
              <a:t>4</a:t>
            </a:fld>
            <a:endParaRPr lang="en-GB" altLang="en-US" sz="1200">
              <a:solidFill>
                <a:srgbClr val="000000"/>
              </a:solidFill>
            </a:endParaRPr>
          </a:p>
        </p:txBody>
      </p:sp>
    </p:spTree>
    <p:extLst>
      <p:ext uri="{BB962C8B-B14F-4D97-AF65-F5344CB8AC3E}">
        <p14:creationId xmlns:p14="http://schemas.microsoft.com/office/powerpoint/2010/main" val="365652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685800">
              <a:lnSpc>
                <a:spcPct val="90000"/>
              </a:lnSpc>
              <a:spcBef>
                <a:spcPts val="750"/>
              </a:spcBef>
              <a:buFont typeface="Arial" panose="020B0604020202020204" pitchFamily="34" charset="0"/>
              <a:buChar char="•"/>
            </a:pPr>
            <a:r>
              <a:rPr lang="en-US" altLang="en-US" dirty="0"/>
              <a:t>Creating a family-centered environment encompasses making the NBU a place where the whole family feels welcome and valued as important contributors to the infant’s well-being and where the needs of the family unit are supported.</a:t>
            </a:r>
            <a:endParaRPr lang="en-GB" altLang="en-US" dirty="0"/>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4218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685800">
              <a:lnSpc>
                <a:spcPct val="90000"/>
              </a:lnSpc>
              <a:spcBef>
                <a:spcPts val="750"/>
              </a:spcBef>
              <a:buFont typeface="+mj-lt"/>
              <a:buNone/>
            </a:pPr>
            <a:r>
              <a:rPr lang="en-US" altLang="en-US" b="1" dirty="0"/>
              <a:t>All the components of FCC should be implemented as a bundle (together)</a:t>
            </a:r>
          </a:p>
          <a:p>
            <a:pPr marL="228600" indent="-228600" defTabSz="685800">
              <a:lnSpc>
                <a:spcPct val="90000"/>
              </a:lnSpc>
              <a:spcBef>
                <a:spcPts val="750"/>
              </a:spcBef>
              <a:buFont typeface="+mj-lt"/>
              <a:buAutoNum type="arabicPeriod"/>
            </a:pPr>
            <a:r>
              <a:rPr lang="en-US" altLang="en-US" b="1" dirty="0"/>
              <a:t>Participation, involvement &amp; collaboration </a:t>
            </a:r>
          </a:p>
          <a:p>
            <a:pPr marL="685800" lvl="1" indent="-228600" defTabSz="685800">
              <a:lnSpc>
                <a:spcPct val="90000"/>
              </a:lnSpc>
              <a:spcBef>
                <a:spcPts val="750"/>
              </a:spcBef>
              <a:buFont typeface="Arial" panose="020B0604020202020204" pitchFamily="34" charset="0"/>
              <a:buChar char="•"/>
            </a:pPr>
            <a:r>
              <a:rPr lang="en-US" altLang="en-US" dirty="0"/>
              <a:t>Encouraging families to be part of the care team. Parents should be involved and supported in caregiving and decision-making to the extent they choose. </a:t>
            </a:r>
          </a:p>
          <a:p>
            <a:pPr marL="685800" lvl="1" indent="-228600" defTabSz="685800">
              <a:lnSpc>
                <a:spcPct val="90000"/>
              </a:lnSpc>
              <a:spcBef>
                <a:spcPts val="750"/>
              </a:spcBef>
              <a:buFont typeface="Arial" panose="020B0604020202020204" pitchFamily="34" charset="0"/>
              <a:buChar char="•"/>
            </a:pPr>
            <a:r>
              <a:rPr lang="en-US" altLang="en-US" dirty="0"/>
              <a:t>How can the family be allowed to participate in the care team?</a:t>
            </a:r>
          </a:p>
          <a:p>
            <a:pPr marL="685800" lvl="1" indent="-228600" defTabSz="685800">
              <a:lnSpc>
                <a:spcPct val="90000"/>
              </a:lnSpc>
              <a:spcBef>
                <a:spcPts val="750"/>
              </a:spcBef>
              <a:buFont typeface="Arial" panose="020B0604020202020204" pitchFamily="34" charset="0"/>
              <a:buChar char="•"/>
            </a:pPr>
            <a:r>
              <a:rPr lang="en-US" altLang="en-US" dirty="0"/>
              <a:t>How do you involve the family in the care of their baby in your unit?</a:t>
            </a:r>
          </a:p>
          <a:p>
            <a:pPr marL="685800" lvl="1" indent="-228600" defTabSz="685800">
              <a:lnSpc>
                <a:spcPct val="90000"/>
              </a:lnSpc>
              <a:spcBef>
                <a:spcPts val="750"/>
              </a:spcBef>
              <a:buFont typeface="Arial" panose="020B0604020202020204" pitchFamily="34" charset="0"/>
              <a:buChar char="•"/>
            </a:pPr>
            <a:r>
              <a:rPr lang="en-US" altLang="en-US" dirty="0"/>
              <a:t>How do you collaborate with a family whose baby is on CPAP?</a:t>
            </a:r>
          </a:p>
          <a:p>
            <a:pPr marL="228600" indent="-228600" defTabSz="685800">
              <a:lnSpc>
                <a:spcPct val="90000"/>
              </a:lnSpc>
              <a:spcBef>
                <a:spcPts val="750"/>
              </a:spcBef>
              <a:buFont typeface="+mj-lt"/>
              <a:buAutoNum type="arabicPeriod"/>
            </a:pPr>
            <a:r>
              <a:rPr lang="en-US" altLang="en-US" b="1" dirty="0"/>
              <a:t>Information sharing </a:t>
            </a:r>
          </a:p>
          <a:p>
            <a:pPr marL="685800" lvl="1" indent="-228600" defTabSz="685800">
              <a:lnSpc>
                <a:spcPct val="90000"/>
              </a:lnSpc>
              <a:spcBef>
                <a:spcPts val="750"/>
              </a:spcBef>
              <a:buFont typeface="Arial" panose="020B0604020202020204" pitchFamily="34" charset="0"/>
              <a:buChar char="•"/>
            </a:pPr>
            <a:r>
              <a:rPr lang="en-US" altLang="en-US" dirty="0"/>
              <a:t>Sharing information on the condition of the baby, likely treatment and outcomes can afford the parents time to accept the news, gather more information and discuss potential decisions they might make </a:t>
            </a:r>
          </a:p>
          <a:p>
            <a:pPr marL="685800" lvl="1" indent="-228600" defTabSz="685800">
              <a:lnSpc>
                <a:spcPct val="90000"/>
              </a:lnSpc>
              <a:spcBef>
                <a:spcPts val="750"/>
              </a:spcBef>
              <a:buFont typeface="Arial" panose="020B0604020202020204" pitchFamily="34" charset="0"/>
              <a:buChar char="•"/>
            </a:pPr>
            <a:r>
              <a:rPr lang="en-US" altLang="en-US" dirty="0"/>
              <a:t>How do you share information about the baby’s condition, treatments and likely outcomes in your unit?</a:t>
            </a:r>
          </a:p>
          <a:p>
            <a:pPr marL="228600" indent="-228600" defTabSz="685800">
              <a:lnSpc>
                <a:spcPct val="90000"/>
              </a:lnSpc>
              <a:spcBef>
                <a:spcPts val="750"/>
              </a:spcBef>
              <a:buFont typeface="+mj-lt"/>
              <a:buAutoNum type="arabicPeriod"/>
            </a:pPr>
            <a:r>
              <a:rPr lang="en-US" altLang="en-US" b="1" dirty="0"/>
              <a:t>Respect &amp; dignity </a:t>
            </a:r>
          </a:p>
          <a:p>
            <a:pPr marL="685800" lvl="1" indent="-228600" defTabSz="685800">
              <a:lnSpc>
                <a:spcPct val="90000"/>
              </a:lnSpc>
              <a:spcBef>
                <a:spcPts val="750"/>
              </a:spcBef>
              <a:buFont typeface="Arial" panose="020B0604020202020204" pitchFamily="34" charset="0"/>
              <a:buChar char="•"/>
            </a:pPr>
            <a:r>
              <a:rPr lang="en-US" altLang="en-US" dirty="0"/>
              <a:t>Listening to and honoring the parents perspectives and choices. The parents knowledge, values, beliefs and cultural backgrounds are incorporated into the planning and delivery of care.</a:t>
            </a:r>
          </a:p>
          <a:p>
            <a:pPr marL="685800" lvl="1" indent="-228600" defTabSz="685800">
              <a:lnSpc>
                <a:spcPct val="90000"/>
              </a:lnSpc>
              <a:spcBef>
                <a:spcPts val="750"/>
              </a:spcBef>
              <a:buFont typeface="Arial" panose="020B0604020202020204" pitchFamily="34" charset="0"/>
              <a:buChar char="•"/>
            </a:pPr>
            <a:r>
              <a:rPr lang="en-US" altLang="en-US" dirty="0"/>
              <a:t>How do you listen and </a:t>
            </a:r>
            <a:r>
              <a:rPr lang="en-US" altLang="en-US" dirty="0" err="1"/>
              <a:t>honour</a:t>
            </a:r>
            <a:r>
              <a:rPr lang="en-US" altLang="en-US" dirty="0"/>
              <a:t> families perspectives?</a:t>
            </a:r>
          </a:p>
          <a:p>
            <a:pPr marL="228600" indent="-228600" defTabSz="685800">
              <a:lnSpc>
                <a:spcPct val="90000"/>
              </a:lnSpc>
              <a:spcBef>
                <a:spcPts val="750"/>
              </a:spcBef>
              <a:buFont typeface="+mj-lt"/>
              <a:buAutoNum type="arabicPeriod"/>
            </a:pPr>
            <a:r>
              <a:rPr lang="en-US" altLang="en-US" b="1" dirty="0"/>
              <a:t>Empowerment</a:t>
            </a:r>
            <a:r>
              <a:rPr lang="en-US" altLang="en-US" dirty="0"/>
              <a:t> </a:t>
            </a:r>
          </a:p>
          <a:p>
            <a:pPr marL="685800" lvl="1" indent="-228600" defTabSz="685800">
              <a:lnSpc>
                <a:spcPct val="90000"/>
              </a:lnSpc>
              <a:spcBef>
                <a:spcPts val="750"/>
              </a:spcBef>
              <a:buFont typeface="Arial" panose="020B0604020202020204" pitchFamily="34" charset="0"/>
              <a:buChar char="•"/>
            </a:pPr>
            <a:r>
              <a:rPr lang="en-US" altLang="en-US" dirty="0"/>
              <a:t>Educating the parents so they become stronger and more confident in the care of their baby both in the unit and at home. Also involves enlightening the parents so they are in more control of their baby’s care within their charter rights.</a:t>
            </a:r>
          </a:p>
          <a:p>
            <a:pPr marL="685800" lvl="1" indent="-228600" defTabSz="685800">
              <a:lnSpc>
                <a:spcPct val="90000"/>
              </a:lnSpc>
              <a:spcBef>
                <a:spcPts val="750"/>
              </a:spcBef>
              <a:buFont typeface="Arial" panose="020B0604020202020204" pitchFamily="34" charset="0"/>
              <a:buChar char="•"/>
            </a:pPr>
            <a:r>
              <a:rPr lang="en-US" altLang="en-US" dirty="0"/>
              <a:t>How do you prepare families for the baby’s discharge?</a:t>
            </a:r>
          </a:p>
          <a:p>
            <a:pPr defTabSz="685800">
              <a:lnSpc>
                <a:spcPct val="90000"/>
              </a:lnSpc>
              <a:spcBef>
                <a:spcPts val="750"/>
              </a:spcBef>
              <a:buFont typeface="+mj-lt"/>
              <a:buNone/>
            </a:pPr>
            <a:endParaRPr lang="en-GB" altLang="en-US" dirty="0"/>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0818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r>
              <a:rPr lang="en-GB" altLang="en-US" dirty="0"/>
              <a:t>American Academy of Paediatrics, 2003; Boudreaux, Francis &amp; </a:t>
            </a:r>
            <a:r>
              <a:rPr lang="en-GB" altLang="en-US" dirty="0" err="1"/>
              <a:t>Loyacano</a:t>
            </a:r>
            <a:r>
              <a:rPr lang="en-GB" altLang="en-US" dirty="0"/>
              <a:t>, 2002; Cooper et al., 2007; Coulter &amp;</a:t>
            </a:r>
          </a:p>
          <a:p>
            <a:pPr defTabSz="685800">
              <a:lnSpc>
                <a:spcPct val="90000"/>
              </a:lnSpc>
              <a:spcBef>
                <a:spcPts val="750"/>
              </a:spcBef>
              <a:buFont typeface="+mj-lt"/>
              <a:buNone/>
            </a:pPr>
            <a:r>
              <a:rPr lang="en-GB" altLang="en-US" dirty="0" err="1"/>
              <a:t>Ellins</a:t>
            </a:r>
            <a:r>
              <a:rPr lang="en-GB" altLang="en-US" dirty="0"/>
              <a:t>, 2007; Davidson et al., 2007; Dunst, </a:t>
            </a:r>
            <a:r>
              <a:rPr lang="en-GB" altLang="en-US" dirty="0" err="1"/>
              <a:t>Trivette</a:t>
            </a:r>
            <a:r>
              <a:rPr lang="en-GB" altLang="en-US" dirty="0"/>
              <a:t> &amp; Hamby, 2007; Dunst &amp; </a:t>
            </a:r>
            <a:r>
              <a:rPr lang="en-GB" altLang="en-US" dirty="0" err="1"/>
              <a:t>Trivette</a:t>
            </a:r>
            <a:r>
              <a:rPr lang="en-GB" altLang="en-US" dirty="0"/>
              <a:t>, 2009; Frampton &amp; Charmel,</a:t>
            </a:r>
          </a:p>
          <a:p>
            <a:pPr defTabSz="685800">
              <a:lnSpc>
                <a:spcPct val="90000"/>
              </a:lnSpc>
              <a:spcBef>
                <a:spcPts val="750"/>
              </a:spcBef>
              <a:buFont typeface="+mj-lt"/>
              <a:buNone/>
            </a:pPr>
            <a:r>
              <a:rPr lang="en-GB" altLang="en-US" dirty="0"/>
              <a:t>2008; </a:t>
            </a:r>
            <a:r>
              <a:rPr lang="en-GB" altLang="en-US" dirty="0" err="1"/>
              <a:t>Fumagalli</a:t>
            </a:r>
            <a:r>
              <a:rPr lang="en-GB" altLang="en-US" dirty="0"/>
              <a:t> et al., 2006; Mitchell et al., 2009; Meyer, 2011; Wagner et al., 2005</a:t>
            </a:r>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1876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you know a newborn is in pain?</a:t>
            </a:r>
          </a:p>
          <a:p>
            <a:pPr marL="171450" indent="-171450">
              <a:buFont typeface="Arial" panose="020B0604020202020204" pitchFamily="34" charset="0"/>
              <a:buChar char="•"/>
            </a:pPr>
            <a:r>
              <a:rPr lang="en-US" dirty="0"/>
              <a:t>How often do you assess for pain?</a:t>
            </a:r>
          </a:p>
        </p:txBody>
      </p:sp>
      <p:sp>
        <p:nvSpPr>
          <p:cNvPr id="4" name="Slide Number Placeholder 3"/>
          <p:cNvSpPr>
            <a:spLocks noGrp="1"/>
          </p:cNvSpPr>
          <p:nvPr>
            <p:ph type="sldNum" sz="quarter" idx="5"/>
          </p:nvPr>
        </p:nvSpPr>
        <p:spPr/>
        <p:txBody>
          <a:bodyPr/>
          <a:lstStyle/>
          <a:p>
            <a:pPr>
              <a:defRPr/>
            </a:pPr>
            <a:fld id="{F8F091DF-8E46-4511-ADFA-F83DC6998841}" type="slidenum">
              <a:rPr lang="en-GB" altLang="en-US" smtClean="0"/>
              <a:pPr>
                <a:defRPr/>
              </a:pPr>
              <a:t>8</a:t>
            </a:fld>
            <a:endParaRPr lang="en-GB" altLang="en-US"/>
          </a:p>
        </p:txBody>
      </p:sp>
    </p:spTree>
    <p:extLst>
      <p:ext uri="{BB962C8B-B14F-4D97-AF65-F5344CB8AC3E}">
        <p14:creationId xmlns:p14="http://schemas.microsoft.com/office/powerpoint/2010/main" val="386527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endParaRPr lang="en-GB" altLang="en-US" dirty="0"/>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465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986524D-9BE4-4AE1-B567-19D848820B3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42A3B58-7AEA-4355-BB98-C11BE6D3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lnSpc>
                <a:spcPct val="90000"/>
              </a:lnSpc>
              <a:spcBef>
                <a:spcPts val="750"/>
              </a:spcBef>
              <a:buFont typeface="+mj-lt"/>
              <a:buNone/>
            </a:pPr>
            <a:endParaRPr lang="en-GB" altLang="en-US" dirty="0"/>
          </a:p>
        </p:txBody>
      </p:sp>
      <p:sp>
        <p:nvSpPr>
          <p:cNvPr id="16388" name="Slide Number Placeholder 3">
            <a:extLst>
              <a:ext uri="{FF2B5EF4-FFF2-40B4-BE49-F238E27FC236}">
                <a16:creationId xmlns:a16="http://schemas.microsoft.com/office/drawing/2014/main" id="{2770D2FE-BF68-4F7D-95B6-D3BB7157E5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084EB-5D07-43DC-9C70-21AE03FB7CAD}"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627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10">
            <a:extLst>
              <a:ext uri="{FF2B5EF4-FFF2-40B4-BE49-F238E27FC236}">
                <a16:creationId xmlns:a16="http://schemas.microsoft.com/office/drawing/2014/main" id="{CE0EFB0F-690F-420D-80AC-9A68F1E7321B}"/>
              </a:ext>
            </a:extLst>
          </p:cNvPr>
          <p:cNvSpPr>
            <a:spLocks noChangeArrowheads="1"/>
          </p:cNvSpPr>
          <p:nvPr/>
        </p:nvSpPr>
        <p:spPr bwMode="auto">
          <a:xfrm>
            <a:off x="5938838" y="3378200"/>
            <a:ext cx="720725" cy="101600"/>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 name="Shape 11">
            <a:extLst>
              <a:ext uri="{FF2B5EF4-FFF2-40B4-BE49-F238E27FC236}">
                <a16:creationId xmlns:a16="http://schemas.microsoft.com/office/drawing/2014/main" id="{8D146BFE-7D69-40F4-A391-A22AE6973AD9}"/>
              </a:ext>
            </a:extLst>
          </p:cNvPr>
          <p:cNvSpPr>
            <a:spLocks noChangeArrowheads="1"/>
          </p:cNvSpPr>
          <p:nvPr/>
        </p:nvSpPr>
        <p:spPr bwMode="auto">
          <a:xfrm>
            <a:off x="6659563" y="3378200"/>
            <a:ext cx="722312" cy="101600"/>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Shape 12">
            <a:extLst>
              <a:ext uri="{FF2B5EF4-FFF2-40B4-BE49-F238E27FC236}">
                <a16:creationId xmlns:a16="http://schemas.microsoft.com/office/drawing/2014/main" id="{6E049E52-4795-4C9D-B518-AE0EE91F0834}"/>
              </a:ext>
            </a:extLst>
          </p:cNvPr>
          <p:cNvSpPr>
            <a:spLocks noChangeArrowheads="1"/>
          </p:cNvSpPr>
          <p:nvPr/>
        </p:nvSpPr>
        <p:spPr bwMode="auto">
          <a:xfrm>
            <a:off x="0" y="3378200"/>
            <a:ext cx="722313" cy="101600"/>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13">
            <a:extLst>
              <a:ext uri="{FF2B5EF4-FFF2-40B4-BE49-F238E27FC236}">
                <a16:creationId xmlns:a16="http://schemas.microsoft.com/office/drawing/2014/main" id="{729B0767-02E1-4CC6-BFF8-B8D7AE3EE341}"/>
              </a:ext>
            </a:extLst>
          </p:cNvPr>
          <p:cNvSpPr>
            <a:spLocks noChangeArrowheads="1"/>
          </p:cNvSpPr>
          <p:nvPr/>
        </p:nvSpPr>
        <p:spPr bwMode="auto">
          <a:xfrm>
            <a:off x="720725" y="3378200"/>
            <a:ext cx="5218113" cy="101600"/>
          </a:xfrm>
          <a:prstGeom prst="rect">
            <a:avLst/>
          </a:prstGeom>
          <a:solidFill>
            <a:srgbClr val="2185C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9" name="Shape 9"/>
          <p:cNvSpPr txBox="1">
            <a:spLocks noGrp="1"/>
          </p:cNvSpPr>
          <p:nvPr>
            <p:ph type="ctrTitle"/>
          </p:nvPr>
        </p:nvSpPr>
        <p:spPr>
          <a:xfrm>
            <a:off x="455207" y="1574482"/>
            <a:ext cx="6204653" cy="1546500"/>
          </a:xfrm>
          <a:prstGeom prst="rect">
            <a:avLst/>
          </a:prstGeom>
        </p:spPr>
        <p:txBody>
          <a:bodyPr anchor="t"/>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a:t>Click to edit Master title style</a:t>
            </a:r>
            <a:endParaRPr/>
          </a:p>
        </p:txBody>
      </p:sp>
    </p:spTree>
    <p:extLst>
      <p:ext uri="{BB962C8B-B14F-4D97-AF65-F5344CB8AC3E}">
        <p14:creationId xmlns:p14="http://schemas.microsoft.com/office/powerpoint/2010/main" val="29365182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58"/>
        <p:cNvGrpSpPr/>
        <p:nvPr/>
      </p:nvGrpSpPr>
      <p:grpSpPr>
        <a:xfrm>
          <a:off x="0" y="0"/>
          <a:ext cx="0" cy="0"/>
          <a:chOff x="0" y="0"/>
          <a:chExt cx="0" cy="0"/>
        </a:xfrm>
      </p:grpSpPr>
      <p:sp>
        <p:nvSpPr>
          <p:cNvPr id="3" name="Shape 60">
            <a:extLst>
              <a:ext uri="{FF2B5EF4-FFF2-40B4-BE49-F238E27FC236}">
                <a16:creationId xmlns:a16="http://schemas.microsoft.com/office/drawing/2014/main" id="{9836FB37-B4E5-4255-A814-7DAB0D10CCFC}"/>
              </a:ext>
            </a:extLst>
          </p:cNvPr>
          <p:cNvSpPr>
            <a:spLocks noChangeArrowheads="1"/>
          </p:cNvSpPr>
          <p:nvPr/>
        </p:nvSpPr>
        <p:spPr bwMode="auto">
          <a:xfrm>
            <a:off x="7356475" y="6754813"/>
            <a:ext cx="893763" cy="103187"/>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 name="Shape 61">
            <a:extLst>
              <a:ext uri="{FF2B5EF4-FFF2-40B4-BE49-F238E27FC236}">
                <a16:creationId xmlns:a16="http://schemas.microsoft.com/office/drawing/2014/main" id="{575FEF5B-2DAF-4AB6-979A-B38671483143}"/>
              </a:ext>
            </a:extLst>
          </p:cNvPr>
          <p:cNvSpPr>
            <a:spLocks noChangeArrowheads="1"/>
          </p:cNvSpPr>
          <p:nvPr/>
        </p:nvSpPr>
        <p:spPr bwMode="auto">
          <a:xfrm>
            <a:off x="8250238" y="6754813"/>
            <a:ext cx="893762" cy="103187"/>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Shape 62">
            <a:extLst>
              <a:ext uri="{FF2B5EF4-FFF2-40B4-BE49-F238E27FC236}">
                <a16:creationId xmlns:a16="http://schemas.microsoft.com/office/drawing/2014/main" id="{83B6FC8E-C853-44FF-ABEA-AD2010B78E67}"/>
              </a:ext>
            </a:extLst>
          </p:cNvPr>
          <p:cNvSpPr>
            <a:spLocks noChangeArrowheads="1"/>
          </p:cNvSpPr>
          <p:nvPr/>
        </p:nvSpPr>
        <p:spPr bwMode="auto">
          <a:xfrm>
            <a:off x="0" y="6754813"/>
            <a:ext cx="893763" cy="103187"/>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63">
            <a:extLst>
              <a:ext uri="{FF2B5EF4-FFF2-40B4-BE49-F238E27FC236}">
                <a16:creationId xmlns:a16="http://schemas.microsoft.com/office/drawing/2014/main" id="{CEC4991B-BB26-48A6-BF2F-F339629030CE}"/>
              </a:ext>
            </a:extLst>
          </p:cNvPr>
          <p:cNvSpPr>
            <a:spLocks noChangeArrowheads="1"/>
          </p:cNvSpPr>
          <p:nvPr/>
        </p:nvSpPr>
        <p:spPr bwMode="auto">
          <a:xfrm>
            <a:off x="893763" y="6754813"/>
            <a:ext cx="6462712" cy="103187"/>
          </a:xfrm>
          <a:prstGeom prst="rect">
            <a:avLst/>
          </a:prstGeom>
          <a:solidFill>
            <a:srgbClr val="2185C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9" name="Shape 59"/>
          <p:cNvSpPr txBox="1">
            <a:spLocks noGrp="1"/>
          </p:cNvSpPr>
          <p:nvPr>
            <p:ph type="body" idx="1"/>
          </p:nvPr>
        </p:nvSpPr>
        <p:spPr>
          <a:xfrm>
            <a:off x="893700" y="6199950"/>
            <a:ext cx="6462600" cy="467700"/>
          </a:xfrm>
          <a:prstGeom prst="rect">
            <a:avLst/>
          </a:prstGeom>
        </p:spPr>
        <p:txBody>
          <a:bodyPr anchor="b"/>
          <a:lstStyle>
            <a:lvl1pPr lvl="0">
              <a:spcBef>
                <a:spcPts val="360"/>
              </a:spcBef>
              <a:buClr>
                <a:srgbClr val="2185C5"/>
              </a:buClr>
              <a:buSzPct val="100000"/>
              <a:buNone/>
              <a:defRPr sz="1400">
                <a:solidFill>
                  <a:srgbClr val="2185C5"/>
                </a:solidFill>
              </a:defRPr>
            </a:lvl1pPr>
          </a:lstStyle>
          <a:p>
            <a:pPr lvl="0"/>
            <a:r>
              <a:rPr lang="en-US"/>
              <a:t>Click to edit Master text styles</a:t>
            </a:r>
          </a:p>
        </p:txBody>
      </p:sp>
    </p:spTree>
    <p:extLst>
      <p:ext uri="{BB962C8B-B14F-4D97-AF65-F5344CB8AC3E}">
        <p14:creationId xmlns:p14="http://schemas.microsoft.com/office/powerpoint/2010/main" val="2899750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4" name="Shape 70">
            <a:extLst>
              <a:ext uri="{FF2B5EF4-FFF2-40B4-BE49-F238E27FC236}">
                <a16:creationId xmlns:a16="http://schemas.microsoft.com/office/drawing/2014/main" id="{FF9AEE89-AE38-4C56-88EB-59DC345A6F4C}"/>
              </a:ext>
            </a:extLst>
          </p:cNvPr>
          <p:cNvSpPr>
            <a:spLocks noChangeArrowheads="1"/>
          </p:cNvSpPr>
          <p:nvPr/>
        </p:nvSpPr>
        <p:spPr bwMode="auto">
          <a:xfrm>
            <a:off x="7356475" y="6754813"/>
            <a:ext cx="893763" cy="103187"/>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Shape 71">
            <a:extLst>
              <a:ext uri="{FF2B5EF4-FFF2-40B4-BE49-F238E27FC236}">
                <a16:creationId xmlns:a16="http://schemas.microsoft.com/office/drawing/2014/main" id="{2BCB7D76-263D-471D-A132-24E711F1BF54}"/>
              </a:ext>
            </a:extLst>
          </p:cNvPr>
          <p:cNvSpPr>
            <a:spLocks noChangeArrowheads="1"/>
          </p:cNvSpPr>
          <p:nvPr/>
        </p:nvSpPr>
        <p:spPr bwMode="auto">
          <a:xfrm>
            <a:off x="8250238" y="6754813"/>
            <a:ext cx="893762" cy="103187"/>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72">
            <a:extLst>
              <a:ext uri="{FF2B5EF4-FFF2-40B4-BE49-F238E27FC236}">
                <a16:creationId xmlns:a16="http://schemas.microsoft.com/office/drawing/2014/main" id="{8D7A5247-08CE-4750-A836-D66E2E62CD72}"/>
              </a:ext>
            </a:extLst>
          </p:cNvPr>
          <p:cNvSpPr>
            <a:spLocks noChangeArrowheads="1"/>
          </p:cNvSpPr>
          <p:nvPr/>
        </p:nvSpPr>
        <p:spPr bwMode="auto">
          <a:xfrm>
            <a:off x="0" y="6754813"/>
            <a:ext cx="893763" cy="103187"/>
          </a:xfrm>
          <a:prstGeom prst="rect">
            <a:avLst/>
          </a:prstGeom>
          <a:solidFill>
            <a:srgbClr val="FFFFFF"/>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73">
            <a:extLst>
              <a:ext uri="{FF2B5EF4-FFF2-40B4-BE49-F238E27FC236}">
                <a16:creationId xmlns:a16="http://schemas.microsoft.com/office/drawing/2014/main" id="{B16EB302-E230-484D-8C11-1598DEEC397C}"/>
              </a:ext>
            </a:extLst>
          </p:cNvPr>
          <p:cNvSpPr>
            <a:spLocks noChangeArrowheads="1"/>
          </p:cNvSpPr>
          <p:nvPr/>
        </p:nvSpPr>
        <p:spPr bwMode="auto">
          <a:xfrm>
            <a:off x="893763" y="6754813"/>
            <a:ext cx="6462712" cy="103187"/>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sz="quarter" idx="10"/>
          </p:nvPr>
        </p:nvSpPr>
        <p:spPr>
          <a:xfrm>
            <a:off x="893699" y="1851949"/>
            <a:ext cx="7356366" cy="44620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893699" y="442483"/>
            <a:ext cx="7356366" cy="1235846"/>
          </a:xfrm>
        </p:spPr>
        <p:txBody>
          <a:bodyPr/>
          <a:lstStyle/>
          <a:p>
            <a:r>
              <a:rPr lang="en-US"/>
              <a:t>Click to edit Master title style</a:t>
            </a:r>
            <a:endParaRPr lang="en-GB"/>
          </a:p>
        </p:txBody>
      </p:sp>
    </p:spTree>
    <p:extLst>
      <p:ext uri="{BB962C8B-B14F-4D97-AF65-F5344CB8AC3E}">
        <p14:creationId xmlns:p14="http://schemas.microsoft.com/office/powerpoint/2010/main" val="4778376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4" name="Shape 31">
            <a:extLst>
              <a:ext uri="{FF2B5EF4-FFF2-40B4-BE49-F238E27FC236}">
                <a16:creationId xmlns:a16="http://schemas.microsoft.com/office/drawing/2014/main" id="{EBAA0E7F-CA09-45B7-99AF-0034968215DE}"/>
              </a:ext>
            </a:extLst>
          </p:cNvPr>
          <p:cNvSpPr>
            <a:spLocks noChangeArrowheads="1"/>
          </p:cNvSpPr>
          <p:nvPr/>
        </p:nvSpPr>
        <p:spPr bwMode="auto">
          <a:xfrm>
            <a:off x="7356475" y="6754813"/>
            <a:ext cx="893763" cy="103187"/>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Shape 32">
            <a:extLst>
              <a:ext uri="{FF2B5EF4-FFF2-40B4-BE49-F238E27FC236}">
                <a16:creationId xmlns:a16="http://schemas.microsoft.com/office/drawing/2014/main" id="{CF37E968-7623-44D7-BAF7-A37A893BF434}"/>
              </a:ext>
            </a:extLst>
          </p:cNvPr>
          <p:cNvSpPr>
            <a:spLocks noChangeArrowheads="1"/>
          </p:cNvSpPr>
          <p:nvPr/>
        </p:nvSpPr>
        <p:spPr bwMode="auto">
          <a:xfrm>
            <a:off x="8250238" y="6754813"/>
            <a:ext cx="893762" cy="103187"/>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33">
            <a:extLst>
              <a:ext uri="{FF2B5EF4-FFF2-40B4-BE49-F238E27FC236}">
                <a16:creationId xmlns:a16="http://schemas.microsoft.com/office/drawing/2014/main" id="{45A9FF58-970B-4BFE-A14F-1F5C6B46462A}"/>
              </a:ext>
            </a:extLst>
          </p:cNvPr>
          <p:cNvSpPr>
            <a:spLocks noChangeArrowheads="1"/>
          </p:cNvSpPr>
          <p:nvPr/>
        </p:nvSpPr>
        <p:spPr bwMode="auto">
          <a:xfrm>
            <a:off x="0" y="6754813"/>
            <a:ext cx="893763" cy="103187"/>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34">
            <a:extLst>
              <a:ext uri="{FF2B5EF4-FFF2-40B4-BE49-F238E27FC236}">
                <a16:creationId xmlns:a16="http://schemas.microsoft.com/office/drawing/2014/main" id="{82A4EBC6-48A5-4442-9982-FC7E3CD6BCE5}"/>
              </a:ext>
            </a:extLst>
          </p:cNvPr>
          <p:cNvSpPr>
            <a:spLocks noChangeArrowheads="1"/>
          </p:cNvSpPr>
          <p:nvPr/>
        </p:nvSpPr>
        <p:spPr bwMode="auto">
          <a:xfrm>
            <a:off x="893763" y="6754813"/>
            <a:ext cx="6462712" cy="103187"/>
          </a:xfrm>
          <a:prstGeom prst="rect">
            <a:avLst/>
          </a:prstGeom>
          <a:solidFill>
            <a:srgbClr val="2185C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9" name="Shape 29"/>
          <p:cNvSpPr txBox="1">
            <a:spLocks noGrp="1"/>
          </p:cNvSpPr>
          <p:nvPr>
            <p:ph type="title"/>
          </p:nvPr>
        </p:nvSpPr>
        <p:spPr>
          <a:xfrm>
            <a:off x="544010" y="514194"/>
            <a:ext cx="8015468" cy="897917"/>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0" name="Shape 30"/>
          <p:cNvSpPr txBox="1">
            <a:spLocks noGrp="1"/>
          </p:cNvSpPr>
          <p:nvPr>
            <p:ph type="body" idx="1"/>
          </p:nvPr>
        </p:nvSpPr>
        <p:spPr>
          <a:xfrm>
            <a:off x="544010" y="1579944"/>
            <a:ext cx="8015468" cy="4826643"/>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Tree>
    <p:extLst>
      <p:ext uri="{BB962C8B-B14F-4D97-AF65-F5344CB8AC3E}">
        <p14:creationId xmlns:p14="http://schemas.microsoft.com/office/powerpoint/2010/main" val="30654423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4" name="Shape 70">
            <a:extLst>
              <a:ext uri="{FF2B5EF4-FFF2-40B4-BE49-F238E27FC236}">
                <a16:creationId xmlns:a16="http://schemas.microsoft.com/office/drawing/2014/main" id="{4DD35734-BD24-4CBD-A3CE-7CA3537E280C}"/>
              </a:ext>
            </a:extLst>
          </p:cNvPr>
          <p:cNvSpPr>
            <a:spLocks noChangeArrowheads="1"/>
          </p:cNvSpPr>
          <p:nvPr/>
        </p:nvSpPr>
        <p:spPr bwMode="auto">
          <a:xfrm>
            <a:off x="7356475" y="6754813"/>
            <a:ext cx="893763" cy="103187"/>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Shape 71">
            <a:extLst>
              <a:ext uri="{FF2B5EF4-FFF2-40B4-BE49-F238E27FC236}">
                <a16:creationId xmlns:a16="http://schemas.microsoft.com/office/drawing/2014/main" id="{4C9AA16F-1196-468F-AABE-69C1F891A7A4}"/>
              </a:ext>
            </a:extLst>
          </p:cNvPr>
          <p:cNvSpPr>
            <a:spLocks noChangeArrowheads="1"/>
          </p:cNvSpPr>
          <p:nvPr/>
        </p:nvSpPr>
        <p:spPr bwMode="auto">
          <a:xfrm>
            <a:off x="8250238" y="6754813"/>
            <a:ext cx="893762" cy="103187"/>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72">
            <a:extLst>
              <a:ext uri="{FF2B5EF4-FFF2-40B4-BE49-F238E27FC236}">
                <a16:creationId xmlns:a16="http://schemas.microsoft.com/office/drawing/2014/main" id="{AF0CD4B7-506E-4BC0-B081-ECC436D925E2}"/>
              </a:ext>
            </a:extLst>
          </p:cNvPr>
          <p:cNvSpPr>
            <a:spLocks noChangeArrowheads="1"/>
          </p:cNvSpPr>
          <p:nvPr/>
        </p:nvSpPr>
        <p:spPr bwMode="auto">
          <a:xfrm>
            <a:off x="0" y="6754813"/>
            <a:ext cx="893763" cy="103187"/>
          </a:xfrm>
          <a:prstGeom prst="rect">
            <a:avLst/>
          </a:prstGeom>
          <a:solidFill>
            <a:srgbClr val="FFFFFF"/>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73">
            <a:extLst>
              <a:ext uri="{FF2B5EF4-FFF2-40B4-BE49-F238E27FC236}">
                <a16:creationId xmlns:a16="http://schemas.microsoft.com/office/drawing/2014/main" id="{6200B604-D10A-41C4-8911-77CCDC1295BF}"/>
              </a:ext>
            </a:extLst>
          </p:cNvPr>
          <p:cNvSpPr>
            <a:spLocks noChangeArrowheads="1"/>
          </p:cNvSpPr>
          <p:nvPr/>
        </p:nvSpPr>
        <p:spPr bwMode="auto">
          <a:xfrm>
            <a:off x="893763" y="6754813"/>
            <a:ext cx="6462712" cy="103187"/>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sz="quarter" idx="10"/>
          </p:nvPr>
        </p:nvSpPr>
        <p:spPr>
          <a:xfrm>
            <a:off x="893699" y="1851949"/>
            <a:ext cx="7356366" cy="44620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893699" y="442483"/>
            <a:ext cx="7356366" cy="1235846"/>
          </a:xfrm>
        </p:spPr>
        <p:txBody>
          <a:bodyPr/>
          <a:lstStyle/>
          <a:p>
            <a:r>
              <a:rPr lang="en-US"/>
              <a:t>Click to edit Master title style</a:t>
            </a:r>
            <a:endParaRPr lang="en-GB"/>
          </a:p>
        </p:txBody>
      </p:sp>
    </p:spTree>
    <p:extLst>
      <p:ext uri="{BB962C8B-B14F-4D97-AF65-F5344CB8AC3E}">
        <p14:creationId xmlns:p14="http://schemas.microsoft.com/office/powerpoint/2010/main" val="24818131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B8BE8C54-A67F-4D7D-B7CD-2F9C49889C72}"/>
              </a:ext>
            </a:extLst>
          </p:cNvPr>
          <p:cNvSpPr txBox="1">
            <a:spLocks noGrp="1"/>
          </p:cNvSpPr>
          <p:nvPr>
            <p:ph type="title"/>
          </p:nvPr>
        </p:nvSpPr>
        <p:spPr bwMode="auto">
          <a:xfrm>
            <a:off x="893763" y="274638"/>
            <a:ext cx="6462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98591F56-9A0D-40EF-8D95-9932DB5172E8}"/>
              </a:ext>
            </a:extLst>
          </p:cNvPr>
          <p:cNvSpPr txBox="1">
            <a:spLocks noGrp="1"/>
          </p:cNvSpPr>
          <p:nvPr>
            <p:ph type="body" idx="1"/>
          </p:nvPr>
        </p:nvSpPr>
        <p:spPr bwMode="auto">
          <a:xfrm>
            <a:off x="893763" y="1831975"/>
            <a:ext cx="6462712"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Picture 8">
            <a:extLst>
              <a:ext uri="{FF2B5EF4-FFF2-40B4-BE49-F238E27FC236}">
                <a16:creationId xmlns:a16="http://schemas.microsoft.com/office/drawing/2014/main" id="{B95963C9-BB99-4683-A706-F3BBE79F15C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50238" y="6237288"/>
            <a:ext cx="7445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94101" r:id="rId1"/>
    <p:sldLayoutId id="2147494102" r:id="rId2"/>
    <p:sldLayoutId id="2147494103"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6">
            <a:extLst>
              <a:ext uri="{FF2B5EF4-FFF2-40B4-BE49-F238E27FC236}">
                <a16:creationId xmlns:a16="http://schemas.microsoft.com/office/drawing/2014/main" id="{4F158C6F-D820-40B2-AF5C-1A42548E6374}"/>
              </a:ext>
            </a:extLst>
          </p:cNvPr>
          <p:cNvSpPr txBox="1">
            <a:spLocks noGrp="1" noChangeArrowheads="1"/>
          </p:cNvSpPr>
          <p:nvPr>
            <p:ph type="title"/>
          </p:nvPr>
        </p:nvSpPr>
        <p:spPr bwMode="auto">
          <a:xfrm>
            <a:off x="893763" y="274638"/>
            <a:ext cx="6462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2051" name="Shape 7">
            <a:extLst>
              <a:ext uri="{FF2B5EF4-FFF2-40B4-BE49-F238E27FC236}">
                <a16:creationId xmlns:a16="http://schemas.microsoft.com/office/drawing/2014/main" id="{829F6170-DCC5-4FB9-B4FF-A62FD689572C}"/>
              </a:ext>
            </a:extLst>
          </p:cNvPr>
          <p:cNvSpPr txBox="1">
            <a:spLocks noGrp="1" noChangeArrowheads="1"/>
          </p:cNvSpPr>
          <p:nvPr>
            <p:ph type="body" idx="1"/>
          </p:nvPr>
        </p:nvSpPr>
        <p:spPr bwMode="auto">
          <a:xfrm>
            <a:off x="893763" y="1831975"/>
            <a:ext cx="6462712"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2052" name="Picture 1">
            <a:extLst>
              <a:ext uri="{FF2B5EF4-FFF2-40B4-BE49-F238E27FC236}">
                <a16:creationId xmlns:a16="http://schemas.microsoft.com/office/drawing/2014/main" id="{68229E78-F09F-4FED-9714-35628C143F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50238" y="6237288"/>
            <a:ext cx="7445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31">
            <a:extLst>
              <a:ext uri="{FF2B5EF4-FFF2-40B4-BE49-F238E27FC236}">
                <a16:creationId xmlns:a16="http://schemas.microsoft.com/office/drawing/2014/main" id="{DE500214-5AC1-4826-A8F1-4E2BF0410EFB}"/>
              </a:ext>
            </a:extLst>
          </p:cNvPr>
          <p:cNvSpPr>
            <a:spLocks noChangeArrowheads="1"/>
          </p:cNvSpPr>
          <p:nvPr userDrawn="1"/>
        </p:nvSpPr>
        <p:spPr bwMode="auto">
          <a:xfrm>
            <a:off x="7356475" y="6754813"/>
            <a:ext cx="893763" cy="103187"/>
          </a:xfrm>
          <a:prstGeom prst="rect">
            <a:avLst/>
          </a:prstGeom>
          <a:solidFill>
            <a:srgbClr val="FF971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Shape 32">
            <a:extLst>
              <a:ext uri="{FF2B5EF4-FFF2-40B4-BE49-F238E27FC236}">
                <a16:creationId xmlns:a16="http://schemas.microsoft.com/office/drawing/2014/main" id="{571E31EB-C3BD-4680-9C51-94DBC5BAEA49}"/>
              </a:ext>
            </a:extLst>
          </p:cNvPr>
          <p:cNvSpPr>
            <a:spLocks noChangeArrowheads="1"/>
          </p:cNvSpPr>
          <p:nvPr userDrawn="1"/>
        </p:nvSpPr>
        <p:spPr bwMode="auto">
          <a:xfrm>
            <a:off x="8250238" y="6754813"/>
            <a:ext cx="893762" cy="103187"/>
          </a:xfrm>
          <a:prstGeom prst="rect">
            <a:avLst/>
          </a:prstGeom>
          <a:solidFill>
            <a:srgbClr val="F20253"/>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33">
            <a:extLst>
              <a:ext uri="{FF2B5EF4-FFF2-40B4-BE49-F238E27FC236}">
                <a16:creationId xmlns:a16="http://schemas.microsoft.com/office/drawing/2014/main" id="{EA14E666-618D-47C6-BC8F-DFFF34A31FDE}"/>
              </a:ext>
            </a:extLst>
          </p:cNvPr>
          <p:cNvSpPr>
            <a:spLocks noChangeArrowheads="1"/>
          </p:cNvSpPr>
          <p:nvPr userDrawn="1"/>
        </p:nvSpPr>
        <p:spPr bwMode="auto">
          <a:xfrm>
            <a:off x="0" y="6754813"/>
            <a:ext cx="893763" cy="103187"/>
          </a:xfrm>
          <a:prstGeom prst="rect">
            <a:avLst/>
          </a:prstGeom>
          <a:solidFill>
            <a:srgbClr val="7ECEFD"/>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Shape 34">
            <a:extLst>
              <a:ext uri="{FF2B5EF4-FFF2-40B4-BE49-F238E27FC236}">
                <a16:creationId xmlns:a16="http://schemas.microsoft.com/office/drawing/2014/main" id="{7D32565B-EF52-4D99-B840-7397FBFB1F3F}"/>
              </a:ext>
            </a:extLst>
          </p:cNvPr>
          <p:cNvSpPr>
            <a:spLocks noChangeArrowheads="1"/>
          </p:cNvSpPr>
          <p:nvPr userDrawn="1"/>
        </p:nvSpPr>
        <p:spPr bwMode="auto">
          <a:xfrm>
            <a:off x="893763" y="6754813"/>
            <a:ext cx="6462712" cy="103187"/>
          </a:xfrm>
          <a:prstGeom prst="rect">
            <a:avLst/>
          </a:prstGeom>
          <a:solidFill>
            <a:srgbClr val="2185C5"/>
          </a:solidFill>
          <a:ln>
            <a:noFill/>
          </a:ln>
        </p:spPr>
        <p:txBody>
          <a:bodyPr lIns="91425" tIns="91425" rIns="91425" bIns="91425"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94104" r:id="rId1"/>
    <p:sldLayoutId id="2147494105"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fontAlgn="base">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056F731D-751C-4BD9-91E4-2D224D1EA901}"/>
              </a:ext>
            </a:extLst>
          </p:cNvPr>
          <p:cNvSpPr txBox="1">
            <a:spLocks noChangeArrowheads="1"/>
          </p:cNvSpPr>
          <p:nvPr/>
        </p:nvSpPr>
        <p:spPr bwMode="auto">
          <a:xfrm>
            <a:off x="8243888" y="6237288"/>
            <a:ext cx="7207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15" name="Title 1">
            <a:extLst>
              <a:ext uri="{FF2B5EF4-FFF2-40B4-BE49-F238E27FC236}">
                <a16:creationId xmlns:a16="http://schemas.microsoft.com/office/drawing/2014/main" id="{3A445972-38A2-4395-B85E-618C08D770CB}"/>
              </a:ext>
            </a:extLst>
          </p:cNvPr>
          <p:cNvSpPr txBox="1">
            <a:spLocks noGrp="1"/>
          </p:cNvSpPr>
          <p:nvPr>
            <p:ph type="ctrTitle"/>
          </p:nvPr>
        </p:nvSpPr>
        <p:spPr>
          <a:xfrm>
            <a:off x="65088" y="2411617"/>
            <a:ext cx="7777162" cy="872921"/>
          </a:xfrm>
        </p:spPr>
        <p:txBody>
          <a:bodyPr/>
          <a:lstStyle/>
          <a:p>
            <a:pPr>
              <a:spcBef>
                <a:spcPct val="0"/>
              </a:spcBef>
              <a:buSzTx/>
            </a:pPr>
            <a:r>
              <a:rPr lang="en-US" altLang="en-US" b="1" dirty="0">
                <a:solidFill>
                  <a:srgbClr val="0070C0"/>
                </a:solidFill>
                <a:latin typeface="Arial" panose="020B0604020202020204" pitchFamily="34" charset="0"/>
                <a:cs typeface="Arial" panose="020B0604020202020204" pitchFamily="34" charset="0"/>
              </a:rPr>
              <a:t>Family Centered Care</a:t>
            </a:r>
          </a:p>
        </p:txBody>
      </p:sp>
      <p:grpSp>
        <p:nvGrpSpPr>
          <p:cNvPr id="13316" name="Group 1">
            <a:extLst>
              <a:ext uri="{FF2B5EF4-FFF2-40B4-BE49-F238E27FC236}">
                <a16:creationId xmlns:a16="http://schemas.microsoft.com/office/drawing/2014/main" id="{A81DF284-55E4-4276-B3AB-A26EE8822788}"/>
              </a:ext>
            </a:extLst>
          </p:cNvPr>
          <p:cNvGrpSpPr>
            <a:grpSpLocks/>
          </p:cNvGrpSpPr>
          <p:nvPr/>
        </p:nvGrpSpPr>
        <p:grpSpPr bwMode="auto">
          <a:xfrm>
            <a:off x="0" y="4438807"/>
            <a:ext cx="7444664" cy="2419193"/>
            <a:chOff x="107504" y="3901238"/>
            <a:chExt cx="7424029" cy="2419260"/>
          </a:xfrm>
        </p:grpSpPr>
        <p:pic>
          <p:nvPicPr>
            <p:cNvPr id="13318" name="Picture 3">
              <a:extLst>
                <a:ext uri="{FF2B5EF4-FFF2-40B4-BE49-F238E27FC236}">
                  <a16:creationId xmlns:a16="http://schemas.microsoft.com/office/drawing/2014/main" id="{48324F4A-D63D-4B2C-AB06-5AE0B8402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650" y="3901238"/>
              <a:ext cx="1323107" cy="132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a:extLst>
                <a:ext uri="{FF2B5EF4-FFF2-40B4-BE49-F238E27FC236}">
                  <a16:creationId xmlns:a16="http://schemas.microsoft.com/office/drawing/2014/main" id="{9B83FD3E-AF1B-472C-97FD-9FDA107AE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20" y="5756956"/>
              <a:ext cx="3476466" cy="39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16" descr="Centre for Health Solutions – Kenya (CHS)Government of Kenya ...">
              <a:extLst>
                <a:ext uri="{FF2B5EF4-FFF2-40B4-BE49-F238E27FC236}">
                  <a16:creationId xmlns:a16="http://schemas.microsoft.com/office/drawing/2014/main" id="{94BD6C5E-9853-4AA6-AED5-1FBBDBD33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960705"/>
              <a:ext cx="1529855" cy="128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descr="http://www.gradstate.com/assets/images/institutions/logos/b0bc58a4ea746c78db64.jpg">
              <a:extLst>
                <a:ext uri="{FF2B5EF4-FFF2-40B4-BE49-F238E27FC236}">
                  <a16:creationId xmlns:a16="http://schemas.microsoft.com/office/drawing/2014/main" id="{3958D57B-BDFB-4CA9-A9E6-009868256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8" r="11105" b="14378"/>
            <a:stretch>
              <a:fillRect/>
            </a:stretch>
          </p:blipFill>
          <p:spPr bwMode="auto">
            <a:xfrm>
              <a:off x="3466436" y="3960705"/>
              <a:ext cx="1796008" cy="128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a:extLst>
                <a:ext uri="{FF2B5EF4-FFF2-40B4-BE49-F238E27FC236}">
                  <a16:creationId xmlns:a16="http://schemas.microsoft.com/office/drawing/2014/main" id="{258DB005-0ABA-49D2-B483-B8C99BD454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488" y="4201189"/>
              <a:ext cx="2177045" cy="72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 descr="Kenya Paediatric Research Consortium (Keprecon)/ Kenya Paediatric  Association (KPA) — ELMA Philanthropies">
              <a:extLst>
                <a:ext uri="{FF2B5EF4-FFF2-40B4-BE49-F238E27FC236}">
                  <a16:creationId xmlns:a16="http://schemas.microsoft.com/office/drawing/2014/main" id="{2E949DE1-A636-422F-BA38-47DA724B04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307" y="5422886"/>
              <a:ext cx="2720273" cy="8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7" name="Picture 1">
            <a:extLst>
              <a:ext uri="{FF2B5EF4-FFF2-40B4-BE49-F238E27FC236}">
                <a16:creationId xmlns:a16="http://schemas.microsoft.com/office/drawing/2014/main" id="{27D970B9-22E1-4B26-B13A-AD7A30A4BE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7307" y="0"/>
            <a:ext cx="1010556" cy="6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04825" y="314609"/>
            <a:ext cx="8639176" cy="810930"/>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Pain Assessment</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Rectangle 5">
            <a:extLst>
              <a:ext uri="{FF2B5EF4-FFF2-40B4-BE49-F238E27FC236}">
                <a16:creationId xmlns:a16="http://schemas.microsoft.com/office/drawing/2014/main" id="{4801BB8B-F5B3-45F7-AE6D-4DB848787D24}"/>
              </a:ext>
            </a:extLst>
          </p:cNvPr>
          <p:cNvSpPr/>
          <p:nvPr/>
        </p:nvSpPr>
        <p:spPr>
          <a:xfrm>
            <a:off x="0" y="0"/>
            <a:ext cx="2051720" cy="314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Assessing Pain</a:t>
            </a:r>
          </a:p>
        </p:txBody>
      </p:sp>
      <p:sp>
        <p:nvSpPr>
          <p:cNvPr id="3" name="Rectangle 2">
            <a:extLst>
              <a:ext uri="{FF2B5EF4-FFF2-40B4-BE49-F238E27FC236}">
                <a16:creationId xmlns:a16="http://schemas.microsoft.com/office/drawing/2014/main" id="{F7F65958-8B0D-4137-8381-2AECC04C7A9B}"/>
              </a:ext>
            </a:extLst>
          </p:cNvPr>
          <p:cNvSpPr/>
          <p:nvPr/>
        </p:nvSpPr>
        <p:spPr>
          <a:xfrm>
            <a:off x="504825" y="1125538"/>
            <a:ext cx="8134350" cy="4455835"/>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latin typeface="+mn-lt"/>
              </a:rPr>
              <a:t>Cry/Irritability – high pitched, high intensity, long duration, inconsolable</a:t>
            </a:r>
          </a:p>
          <a:p>
            <a:pPr marL="342900" indent="-342900">
              <a:lnSpc>
                <a:spcPct val="150000"/>
              </a:lnSpc>
              <a:buFont typeface="Arial" panose="020B0604020202020204" pitchFamily="34" charset="0"/>
              <a:buChar char="•"/>
            </a:pPr>
            <a:r>
              <a:rPr lang="en-US" dirty="0">
                <a:latin typeface="+mn-lt"/>
              </a:rPr>
              <a:t>Upper and lower limb movements – finger splaying, saluting, sitting on air, arms and legs flexion/extension, swiping motions of the unaffected lower limb as if to remove painful stimulus </a:t>
            </a:r>
          </a:p>
          <a:p>
            <a:pPr marL="342900" indent="-342900">
              <a:lnSpc>
                <a:spcPct val="150000"/>
              </a:lnSpc>
              <a:buFont typeface="Arial" panose="020B0604020202020204" pitchFamily="34" charset="0"/>
              <a:buChar char="•"/>
            </a:pPr>
            <a:r>
              <a:rPr lang="en-US" dirty="0">
                <a:latin typeface="+mn-lt"/>
              </a:rPr>
              <a:t>Activity – awake, active  </a:t>
            </a:r>
          </a:p>
          <a:p>
            <a:pPr marL="342900" indent="-342900">
              <a:lnSpc>
                <a:spcPct val="150000"/>
              </a:lnSpc>
              <a:buFont typeface="Arial" panose="020B0604020202020204" pitchFamily="34" charset="0"/>
              <a:buChar char="•"/>
            </a:pPr>
            <a:r>
              <a:rPr lang="en-US" dirty="0">
                <a:latin typeface="+mn-lt"/>
              </a:rPr>
              <a:t>Facial expression (next slide)</a:t>
            </a:r>
          </a:p>
        </p:txBody>
      </p:sp>
    </p:spTree>
    <p:extLst>
      <p:ext uri="{BB962C8B-B14F-4D97-AF65-F5344CB8AC3E}">
        <p14:creationId xmlns:p14="http://schemas.microsoft.com/office/powerpoint/2010/main" val="184505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04825" y="314609"/>
            <a:ext cx="8639176" cy="810930"/>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Pain Assessment</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Rectangle 5">
            <a:extLst>
              <a:ext uri="{FF2B5EF4-FFF2-40B4-BE49-F238E27FC236}">
                <a16:creationId xmlns:a16="http://schemas.microsoft.com/office/drawing/2014/main" id="{4801BB8B-F5B3-45F7-AE6D-4DB848787D24}"/>
              </a:ext>
            </a:extLst>
          </p:cNvPr>
          <p:cNvSpPr/>
          <p:nvPr/>
        </p:nvSpPr>
        <p:spPr>
          <a:xfrm>
            <a:off x="0" y="0"/>
            <a:ext cx="2051720" cy="314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Assessing Pain</a:t>
            </a:r>
          </a:p>
        </p:txBody>
      </p:sp>
      <p:pic>
        <p:nvPicPr>
          <p:cNvPr id="2" name="Picture 1">
            <a:extLst>
              <a:ext uri="{FF2B5EF4-FFF2-40B4-BE49-F238E27FC236}">
                <a16:creationId xmlns:a16="http://schemas.microsoft.com/office/drawing/2014/main" id="{B38C5A2B-868A-4367-9109-162ED009718F}"/>
              </a:ext>
            </a:extLst>
          </p:cNvPr>
          <p:cNvPicPr>
            <a:picLocks noChangeAspect="1"/>
          </p:cNvPicPr>
          <p:nvPr/>
        </p:nvPicPr>
        <p:blipFill rotWithShape="1">
          <a:blip r:embed="rId3"/>
          <a:srcRect r="15567"/>
          <a:stretch/>
        </p:blipFill>
        <p:spPr>
          <a:xfrm>
            <a:off x="-16864" y="1154853"/>
            <a:ext cx="5429894" cy="5055075"/>
          </a:xfrm>
          <a:prstGeom prst="rect">
            <a:avLst/>
          </a:prstGeom>
        </p:spPr>
      </p:pic>
      <p:pic>
        <p:nvPicPr>
          <p:cNvPr id="5" name="Picture 4">
            <a:extLst>
              <a:ext uri="{FF2B5EF4-FFF2-40B4-BE49-F238E27FC236}">
                <a16:creationId xmlns:a16="http://schemas.microsoft.com/office/drawing/2014/main" id="{E5795B9F-E58F-475B-A579-294A69910D45}"/>
              </a:ext>
            </a:extLst>
          </p:cNvPr>
          <p:cNvPicPr>
            <a:picLocks noChangeAspect="1"/>
          </p:cNvPicPr>
          <p:nvPr/>
        </p:nvPicPr>
        <p:blipFill>
          <a:blip r:embed="rId4"/>
          <a:stretch>
            <a:fillRect/>
          </a:stretch>
        </p:blipFill>
        <p:spPr>
          <a:xfrm>
            <a:off x="5724128" y="1297814"/>
            <a:ext cx="3240360" cy="4952908"/>
          </a:xfrm>
          <a:prstGeom prst="rect">
            <a:avLst/>
          </a:prstGeom>
        </p:spPr>
      </p:pic>
    </p:spTree>
    <p:extLst>
      <p:ext uri="{BB962C8B-B14F-4D97-AF65-F5344CB8AC3E}">
        <p14:creationId xmlns:p14="http://schemas.microsoft.com/office/powerpoint/2010/main" val="207398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658959-67AA-41F8-AE69-11FDDCFDF899}"/>
              </a:ext>
            </a:extLst>
          </p:cNvPr>
          <p:cNvSpPr txBox="1">
            <a:spLocks noGrp="1" noChangeArrowheads="1"/>
          </p:cNvSpPr>
          <p:nvPr>
            <p:ph type="title"/>
          </p:nvPr>
        </p:nvSpPr>
        <p:spPr>
          <a:xfrm>
            <a:off x="553385" y="260648"/>
            <a:ext cx="8399462" cy="1440160"/>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Managing Acute Pain in Newborns</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4499992"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Current Kenya Pain Management Guidelines </a:t>
            </a:r>
          </a:p>
        </p:txBody>
      </p:sp>
      <p:sp>
        <p:nvSpPr>
          <p:cNvPr id="2" name="Rectangle 1">
            <a:extLst>
              <a:ext uri="{FF2B5EF4-FFF2-40B4-BE49-F238E27FC236}">
                <a16:creationId xmlns:a16="http://schemas.microsoft.com/office/drawing/2014/main" id="{C6B6BA86-E6D1-4064-A3E4-49F71A69501E}"/>
              </a:ext>
            </a:extLst>
          </p:cNvPr>
          <p:cNvSpPr/>
          <p:nvPr/>
        </p:nvSpPr>
        <p:spPr>
          <a:xfrm>
            <a:off x="587189" y="1586165"/>
            <a:ext cx="8399462" cy="5009833"/>
          </a:xfrm>
          <a:prstGeom prst="rect">
            <a:avLst/>
          </a:prstGeom>
        </p:spPr>
        <p:txBody>
          <a:bodyPr wrap="square">
            <a:spAutoFit/>
          </a:bodyPr>
          <a:lstStyle/>
          <a:p>
            <a:pPr marL="457200" indent="-457200">
              <a:lnSpc>
                <a:spcPct val="150000"/>
              </a:lnSpc>
              <a:buFont typeface="+mj-lt"/>
              <a:buAutoNum type="arabicPeriod"/>
            </a:pPr>
            <a:r>
              <a:rPr lang="en-US" dirty="0">
                <a:latin typeface="+mn-lt"/>
              </a:rPr>
              <a:t>Breast feed at least 2 minutes before the procedure and continue throughout and after the procedure. The baby should also be skin-to-skin with the mother</a:t>
            </a:r>
          </a:p>
          <a:p>
            <a:pPr marL="457200" indent="-457200">
              <a:lnSpc>
                <a:spcPct val="150000"/>
              </a:lnSpc>
              <a:buFont typeface="+mj-lt"/>
              <a:buAutoNum type="arabicPeriod"/>
            </a:pPr>
            <a:r>
              <a:rPr lang="en-US" dirty="0">
                <a:latin typeface="+mn-lt"/>
              </a:rPr>
              <a:t>Those not able to breast feed should have 2mls of expressed breast milk (EBM) given into the mouth using a 2ml syringe at least 2 minutes before the procedure</a:t>
            </a:r>
          </a:p>
          <a:p>
            <a:pPr marL="457200" indent="-457200">
              <a:lnSpc>
                <a:spcPct val="150000"/>
              </a:lnSpc>
              <a:buFont typeface="+mj-lt"/>
              <a:buAutoNum type="arabicPeriod"/>
            </a:pPr>
            <a:r>
              <a:rPr lang="en-US" dirty="0">
                <a:latin typeface="+mn-lt"/>
              </a:rPr>
              <a:t>If no EBM available, 2mls of 10% dextrose or 0.4mls/kg of 50% dextrose should be given into the mouth at least 2 minutes before the procedure</a:t>
            </a:r>
          </a:p>
        </p:txBody>
      </p:sp>
    </p:spTree>
    <p:extLst>
      <p:ext uri="{BB962C8B-B14F-4D97-AF65-F5344CB8AC3E}">
        <p14:creationId xmlns:p14="http://schemas.microsoft.com/office/powerpoint/2010/main" val="24430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658959-67AA-41F8-AE69-11FDDCFDF899}"/>
              </a:ext>
            </a:extLst>
          </p:cNvPr>
          <p:cNvSpPr txBox="1">
            <a:spLocks noGrp="1" noChangeArrowheads="1"/>
          </p:cNvSpPr>
          <p:nvPr>
            <p:ph type="title"/>
          </p:nvPr>
        </p:nvSpPr>
        <p:spPr>
          <a:xfrm>
            <a:off x="493713" y="336550"/>
            <a:ext cx="8399462" cy="715963"/>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Questions</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133191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658959-67AA-41F8-AE69-11FDDCFDF899}"/>
              </a:ext>
            </a:extLst>
          </p:cNvPr>
          <p:cNvSpPr txBox="1">
            <a:spLocks noGrp="1" noChangeArrowheads="1"/>
          </p:cNvSpPr>
          <p:nvPr>
            <p:ph type="title"/>
          </p:nvPr>
        </p:nvSpPr>
        <p:spPr>
          <a:xfrm>
            <a:off x="493713" y="336550"/>
            <a:ext cx="8399462" cy="715963"/>
          </a:xfrm>
        </p:spPr>
        <p:txBody>
          <a:bodyPr/>
          <a:lstStyle/>
          <a:p>
            <a:pPr>
              <a:spcBef>
                <a:spcPct val="0"/>
              </a:spcBef>
            </a:pPr>
            <a:r>
              <a:rPr lang="en-GB" altLang="en-US" sz="4400" b="1">
                <a:solidFill>
                  <a:srgbClr val="0070C0"/>
                </a:solidFill>
                <a:latin typeface="Arial" panose="020B0604020202020204" pitchFamily="34" charset="0"/>
                <a:cs typeface="Arial" panose="020B0604020202020204" pitchFamily="34" charset="0"/>
              </a:rPr>
              <a:t>Summary</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133191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000000"/>
                </a:solidFill>
              </a:rPr>
              <a:t>Summary</a:t>
            </a:r>
          </a:p>
        </p:txBody>
      </p:sp>
      <p:sp>
        <p:nvSpPr>
          <p:cNvPr id="6" name="Rectangle 5">
            <a:extLst>
              <a:ext uri="{FF2B5EF4-FFF2-40B4-BE49-F238E27FC236}">
                <a16:creationId xmlns:a16="http://schemas.microsoft.com/office/drawing/2014/main" id="{53D82D4F-ED95-4710-AF5C-57BA436CB47A}"/>
              </a:ext>
            </a:extLst>
          </p:cNvPr>
          <p:cNvSpPr/>
          <p:nvPr/>
        </p:nvSpPr>
        <p:spPr>
          <a:xfrm>
            <a:off x="493713" y="1086429"/>
            <a:ext cx="7969621" cy="2793842"/>
          </a:xfrm>
          <a:prstGeom prst="rect">
            <a:avLst/>
          </a:prstGeom>
        </p:spPr>
        <p:txBody>
          <a:bodyPr wrap="square">
            <a:spAutoFit/>
          </a:bodyPr>
          <a:lstStyle/>
          <a:p>
            <a:pPr marL="457200" indent="-457200">
              <a:lnSpc>
                <a:spcPct val="150000"/>
              </a:lnSpc>
              <a:buFont typeface="+mj-lt"/>
              <a:buAutoNum type="arabicPeriod"/>
            </a:pPr>
            <a:r>
              <a:rPr lang="en-US" dirty="0">
                <a:latin typeface="+mn-lt"/>
              </a:rPr>
              <a:t>The family, staff and system need to partner to implement FCC</a:t>
            </a:r>
          </a:p>
          <a:p>
            <a:pPr marL="457200" indent="-457200">
              <a:lnSpc>
                <a:spcPct val="150000"/>
              </a:lnSpc>
              <a:buFont typeface="+mj-lt"/>
              <a:buAutoNum type="arabicPeriod"/>
            </a:pPr>
            <a:r>
              <a:rPr lang="en-US" dirty="0">
                <a:latin typeface="+mn-lt"/>
              </a:rPr>
              <a:t>The components of FCC should be implemented as a bundle</a:t>
            </a:r>
          </a:p>
          <a:p>
            <a:pPr marL="457200" indent="-457200">
              <a:lnSpc>
                <a:spcPct val="150000"/>
              </a:lnSpc>
              <a:buFont typeface="+mj-lt"/>
              <a:buAutoNum type="arabicPeriod"/>
            </a:pPr>
            <a:r>
              <a:rPr lang="en-US" dirty="0">
                <a:latin typeface="+mn-lt"/>
              </a:rPr>
              <a:t>Always assess and manage pain by breastfeeding </a:t>
            </a:r>
          </a:p>
        </p:txBody>
      </p:sp>
    </p:spTree>
    <p:extLst>
      <p:ext uri="{BB962C8B-B14F-4D97-AF65-F5344CB8AC3E}">
        <p14:creationId xmlns:p14="http://schemas.microsoft.com/office/powerpoint/2010/main" val="59737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07729" y="459168"/>
            <a:ext cx="7877175" cy="674688"/>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Objectives</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133191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Introduction</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indent="-342900">
              <a:lnSpc>
                <a:spcPct val="150000"/>
              </a:lnSpc>
              <a:spcBef>
                <a:spcPts val="0"/>
              </a:spcBef>
              <a:buFont typeface="Arial" panose="020B0604020202020204" pitchFamily="34" charset="0"/>
              <a:buChar char="•"/>
              <a:defRPr/>
            </a:pPr>
            <a:endParaRPr lang="en-US" kern="0" dirty="0">
              <a:latin typeface="Arial"/>
              <a:cs typeface="Arial"/>
              <a:sym typeface="Arial" panose="020B0604020202020204" pitchFamily="34" charset="0"/>
            </a:endParaRPr>
          </a:p>
        </p:txBody>
      </p:sp>
      <p:sp>
        <p:nvSpPr>
          <p:cNvPr id="2" name="Rectangle 1">
            <a:extLst>
              <a:ext uri="{FF2B5EF4-FFF2-40B4-BE49-F238E27FC236}">
                <a16:creationId xmlns:a16="http://schemas.microsoft.com/office/drawing/2014/main" id="{47903D5B-503C-44B5-BF97-FD884217746A}"/>
              </a:ext>
            </a:extLst>
          </p:cNvPr>
          <p:cNvSpPr/>
          <p:nvPr/>
        </p:nvSpPr>
        <p:spPr>
          <a:xfrm>
            <a:off x="504825" y="1125538"/>
            <a:ext cx="7877175" cy="3671005"/>
          </a:xfrm>
          <a:prstGeom prst="rect">
            <a:avLst/>
          </a:prstGeom>
        </p:spPr>
        <p:txBody>
          <a:bodyPr wrap="square">
            <a:spAutoFit/>
          </a:bodyPr>
          <a:lstStyle/>
          <a:p>
            <a:pPr marL="342900" indent="-342900">
              <a:lnSpc>
                <a:spcPct val="200000"/>
              </a:lnSpc>
              <a:buFont typeface="Arial" panose="020B0604020202020204" pitchFamily="34" charset="0"/>
              <a:buChar char="•"/>
            </a:pPr>
            <a:r>
              <a:rPr lang="en-US" dirty="0">
                <a:latin typeface="+mn-lt"/>
              </a:rPr>
              <a:t>Define Family Centered Care (FCC)</a:t>
            </a:r>
          </a:p>
          <a:p>
            <a:pPr marL="342900" indent="-342900">
              <a:lnSpc>
                <a:spcPct val="200000"/>
              </a:lnSpc>
              <a:buFont typeface="Arial" panose="020B0604020202020204" pitchFamily="34" charset="0"/>
              <a:buChar char="•"/>
            </a:pPr>
            <a:r>
              <a:rPr lang="en-US" dirty="0">
                <a:latin typeface="+mn-lt"/>
              </a:rPr>
              <a:t>Describe the partners in FCC and their roles</a:t>
            </a:r>
          </a:p>
          <a:p>
            <a:pPr marL="342900" indent="-342900">
              <a:lnSpc>
                <a:spcPct val="200000"/>
              </a:lnSpc>
              <a:buFont typeface="Arial" panose="020B0604020202020204" pitchFamily="34" charset="0"/>
              <a:buChar char="•"/>
            </a:pPr>
            <a:r>
              <a:rPr lang="en-US" dirty="0">
                <a:latin typeface="+mn-lt"/>
              </a:rPr>
              <a:t>Discuss the components and goals of FCC</a:t>
            </a:r>
          </a:p>
          <a:p>
            <a:pPr marL="342900" indent="-342900">
              <a:lnSpc>
                <a:spcPct val="200000"/>
              </a:lnSpc>
              <a:buFont typeface="Arial" panose="020B0604020202020204" pitchFamily="34" charset="0"/>
              <a:buChar char="•"/>
            </a:pPr>
            <a:r>
              <a:rPr lang="en-US" dirty="0">
                <a:latin typeface="+mn-lt"/>
              </a:rPr>
              <a:t>Outline the outcomes and benefits of FCC</a:t>
            </a:r>
          </a:p>
          <a:p>
            <a:pPr marL="342900" indent="-342900">
              <a:lnSpc>
                <a:spcPct val="200000"/>
              </a:lnSpc>
              <a:buFont typeface="Arial" panose="020B0604020202020204" pitchFamily="34" charset="0"/>
              <a:buChar char="•"/>
            </a:pPr>
            <a:r>
              <a:rPr lang="en-US" dirty="0">
                <a:latin typeface="+mn-lt"/>
              </a:rPr>
              <a:t>Describe Pain 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39145" y="335672"/>
            <a:ext cx="7877175" cy="674688"/>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Definition</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133191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Introduction</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indent="-342900">
              <a:lnSpc>
                <a:spcPct val="150000"/>
              </a:lnSpc>
              <a:spcBef>
                <a:spcPts val="0"/>
              </a:spcBef>
              <a:buFont typeface="Arial" panose="020B0604020202020204" pitchFamily="34" charset="0"/>
              <a:buChar char="•"/>
              <a:defRPr/>
            </a:pPr>
            <a:endParaRPr lang="en-US" kern="0" dirty="0">
              <a:latin typeface="Arial"/>
              <a:cs typeface="Arial"/>
              <a:sym typeface="Arial" panose="020B0604020202020204" pitchFamily="34" charset="0"/>
            </a:endParaRPr>
          </a:p>
        </p:txBody>
      </p:sp>
      <p:sp>
        <p:nvSpPr>
          <p:cNvPr id="2" name="Rectangle 1">
            <a:extLst>
              <a:ext uri="{FF2B5EF4-FFF2-40B4-BE49-F238E27FC236}">
                <a16:creationId xmlns:a16="http://schemas.microsoft.com/office/drawing/2014/main" id="{47903D5B-503C-44B5-BF97-FD884217746A}"/>
              </a:ext>
            </a:extLst>
          </p:cNvPr>
          <p:cNvSpPr/>
          <p:nvPr/>
        </p:nvSpPr>
        <p:spPr>
          <a:xfrm>
            <a:off x="539144" y="924083"/>
            <a:ext cx="8604856" cy="3347840"/>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latin typeface="+mn-lt"/>
              </a:rPr>
              <a:t>Family Centered Care (FCC) is an approach to care delivery that promotes </a:t>
            </a:r>
            <a:r>
              <a:rPr lang="en-US" b="1" u="sng" dirty="0">
                <a:latin typeface="+mn-lt"/>
              </a:rPr>
              <a:t>a mutually beneficial partnership </a:t>
            </a:r>
            <a:r>
              <a:rPr lang="en-US" dirty="0">
                <a:latin typeface="+mn-lt"/>
              </a:rPr>
              <a:t>among parents, families and health-care providers to support health-care planning, delivery and evaluation</a:t>
            </a:r>
          </a:p>
          <a:p>
            <a:pPr marL="342900" indent="-342900">
              <a:lnSpc>
                <a:spcPct val="150000"/>
              </a:lnSpc>
              <a:buFont typeface="Arial" panose="020B0604020202020204" pitchFamily="34" charset="0"/>
              <a:buChar char="•"/>
            </a:pPr>
            <a:r>
              <a:rPr lang="en-US" dirty="0">
                <a:latin typeface="+mn-lt"/>
              </a:rPr>
              <a:t>FCC is working </a:t>
            </a:r>
            <a:r>
              <a:rPr lang="en-US" b="1" u="sng" dirty="0">
                <a:latin typeface="+mn-lt"/>
              </a:rPr>
              <a:t>with</a:t>
            </a:r>
            <a:r>
              <a:rPr lang="en-US" dirty="0">
                <a:latin typeface="+mn-lt"/>
              </a:rPr>
              <a:t> babies and their families, </a:t>
            </a:r>
            <a:r>
              <a:rPr lang="en-US" b="1" dirty="0">
                <a:latin typeface="+mn-lt"/>
              </a:rPr>
              <a:t>rather than just doing “to” and “for” them.</a:t>
            </a:r>
          </a:p>
        </p:txBody>
      </p:sp>
    </p:spTree>
    <p:extLst>
      <p:ext uri="{BB962C8B-B14F-4D97-AF65-F5344CB8AC3E}">
        <p14:creationId xmlns:p14="http://schemas.microsoft.com/office/powerpoint/2010/main" val="248108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494826" y="348966"/>
            <a:ext cx="7877175" cy="674688"/>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Partners in FCC</a:t>
            </a:r>
          </a:p>
        </p:txBody>
      </p:sp>
      <p:sp>
        <p:nvSpPr>
          <p:cNvPr id="3" name="Rectangle 2">
            <a:extLst>
              <a:ext uri="{FF2B5EF4-FFF2-40B4-BE49-F238E27FC236}">
                <a16:creationId xmlns:a16="http://schemas.microsoft.com/office/drawing/2014/main" id="{1683A67A-D739-4B82-BDED-538865C9E4B2}"/>
              </a:ext>
            </a:extLst>
          </p:cNvPr>
          <p:cNvSpPr/>
          <p:nvPr/>
        </p:nvSpPr>
        <p:spPr>
          <a:xfrm>
            <a:off x="0" y="0"/>
            <a:ext cx="1691680" cy="235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Partners in FCC</a:t>
            </a:r>
          </a:p>
        </p:txBody>
      </p:sp>
      <p:grpSp>
        <p:nvGrpSpPr>
          <p:cNvPr id="6" name="Group 5">
            <a:extLst>
              <a:ext uri="{FF2B5EF4-FFF2-40B4-BE49-F238E27FC236}">
                <a16:creationId xmlns:a16="http://schemas.microsoft.com/office/drawing/2014/main" id="{C12A1B3D-988D-4427-89D2-A3D9D708919A}"/>
              </a:ext>
            </a:extLst>
          </p:cNvPr>
          <p:cNvGrpSpPr/>
          <p:nvPr/>
        </p:nvGrpSpPr>
        <p:grpSpPr>
          <a:xfrm>
            <a:off x="494826" y="1023654"/>
            <a:ext cx="8541667" cy="5538758"/>
            <a:chOff x="494826" y="1023654"/>
            <a:chExt cx="8541667" cy="5538758"/>
          </a:xfrm>
        </p:grpSpPr>
        <p:grpSp>
          <p:nvGrpSpPr>
            <p:cNvPr id="15365" name="Group 15364">
              <a:extLst>
                <a:ext uri="{FF2B5EF4-FFF2-40B4-BE49-F238E27FC236}">
                  <a16:creationId xmlns:a16="http://schemas.microsoft.com/office/drawing/2014/main" id="{8BD11EEA-6A3E-4B8E-B1D9-6E78C7BF1485}"/>
                </a:ext>
              </a:extLst>
            </p:cNvPr>
            <p:cNvGrpSpPr/>
            <p:nvPr/>
          </p:nvGrpSpPr>
          <p:grpSpPr>
            <a:xfrm>
              <a:off x="494826" y="1023654"/>
              <a:ext cx="8541667" cy="5538758"/>
              <a:chOff x="108646" y="945359"/>
              <a:chExt cx="8541667" cy="5538758"/>
            </a:xfrm>
          </p:grpSpPr>
          <p:sp>
            <p:nvSpPr>
              <p:cNvPr id="22" name="TextBox 21">
                <a:extLst>
                  <a:ext uri="{FF2B5EF4-FFF2-40B4-BE49-F238E27FC236}">
                    <a16:creationId xmlns:a16="http://schemas.microsoft.com/office/drawing/2014/main" id="{51914EC2-7F2C-47F6-AF77-1622A0DBBEDE}"/>
                  </a:ext>
                </a:extLst>
              </p:cNvPr>
              <p:cNvSpPr txBox="1"/>
              <p:nvPr/>
            </p:nvSpPr>
            <p:spPr>
              <a:xfrm>
                <a:off x="658461" y="945359"/>
                <a:ext cx="4941059" cy="1569660"/>
              </a:xfrm>
              <a:prstGeom prst="rect">
                <a:avLst/>
              </a:prstGeom>
              <a:solidFill>
                <a:srgbClr val="F2E5FB"/>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mn-lt"/>
                  </a:rPr>
                  <a:t>Families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70C0"/>
                    </a:solidFill>
                    <a:effectLst/>
                    <a:uLnTx/>
                    <a:uFillTx/>
                    <a:latin typeface="+mn-lt"/>
                  </a:rPr>
                  <a:t>Include Mother, Father, Mother in Law, Grandmother, Siblings, Relatives</a:t>
                </a:r>
              </a:p>
            </p:txBody>
          </p:sp>
          <p:sp>
            <p:nvSpPr>
              <p:cNvPr id="23" name="TextBox 22">
                <a:extLst>
                  <a:ext uri="{FF2B5EF4-FFF2-40B4-BE49-F238E27FC236}">
                    <a16:creationId xmlns:a16="http://schemas.microsoft.com/office/drawing/2014/main" id="{0016DC14-3919-4B22-BF9C-D986159BD708}"/>
                  </a:ext>
                </a:extLst>
              </p:cNvPr>
              <p:cNvSpPr txBox="1"/>
              <p:nvPr/>
            </p:nvSpPr>
            <p:spPr>
              <a:xfrm>
                <a:off x="658461" y="3098640"/>
                <a:ext cx="6229714" cy="1569660"/>
              </a:xfrm>
              <a:prstGeom prst="rect">
                <a:avLst/>
              </a:prstGeom>
              <a:solidFill>
                <a:srgbClr val="F2E5FB"/>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mn-lt"/>
                  </a:rPr>
                  <a:t>Staff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70C0"/>
                    </a:solidFill>
                    <a:effectLst/>
                    <a:uLnTx/>
                    <a:uFillTx/>
                    <a:latin typeface="+mn-lt"/>
                  </a:rPr>
                  <a:t>Include nurses, clinicians, nutritionists, psychologists/counsellors, rehabilitation therapists, social workers and chaplains</a:t>
                </a:r>
              </a:p>
            </p:txBody>
          </p:sp>
          <p:sp>
            <p:nvSpPr>
              <p:cNvPr id="24" name="TextBox 23">
                <a:extLst>
                  <a:ext uri="{FF2B5EF4-FFF2-40B4-BE49-F238E27FC236}">
                    <a16:creationId xmlns:a16="http://schemas.microsoft.com/office/drawing/2014/main" id="{A55F497E-15A9-498C-8833-CF55455D9B93}"/>
                  </a:ext>
                </a:extLst>
              </p:cNvPr>
              <p:cNvSpPr txBox="1"/>
              <p:nvPr/>
            </p:nvSpPr>
            <p:spPr>
              <a:xfrm>
                <a:off x="665956" y="5283788"/>
                <a:ext cx="7984357" cy="1200329"/>
              </a:xfrm>
              <a:prstGeom prst="rect">
                <a:avLst/>
              </a:prstGeom>
              <a:solidFill>
                <a:srgbClr val="F2E5FB"/>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mn-lt"/>
                  </a:rPr>
                  <a:t>The Facility/Unit System (building blocks)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70C0"/>
                    </a:solidFill>
                    <a:effectLst/>
                    <a:uLnTx/>
                    <a:uFillTx/>
                    <a:latin typeface="+mn-lt"/>
                  </a:rPr>
                  <a:t>Includes the other staff, stuff, space and supporting system</a:t>
                </a:r>
              </a:p>
            </p:txBody>
          </p:sp>
          <p:grpSp>
            <p:nvGrpSpPr>
              <p:cNvPr id="12" name="Group 11">
                <a:extLst>
                  <a:ext uri="{FF2B5EF4-FFF2-40B4-BE49-F238E27FC236}">
                    <a16:creationId xmlns:a16="http://schemas.microsoft.com/office/drawing/2014/main" id="{8A13A581-4AB4-49BA-B659-42D25B008288}"/>
                  </a:ext>
                </a:extLst>
              </p:cNvPr>
              <p:cNvGrpSpPr/>
              <p:nvPr/>
            </p:nvGrpSpPr>
            <p:grpSpPr>
              <a:xfrm>
                <a:off x="108646" y="1520832"/>
                <a:ext cx="549815" cy="4291556"/>
                <a:chOff x="-241620" y="967444"/>
                <a:chExt cx="549815" cy="4291556"/>
              </a:xfrm>
            </p:grpSpPr>
            <p:cxnSp>
              <p:nvCxnSpPr>
                <p:cNvPr id="19" name="Straight Arrow Connector 18">
                  <a:extLst>
                    <a:ext uri="{FF2B5EF4-FFF2-40B4-BE49-F238E27FC236}">
                      <a16:creationId xmlns:a16="http://schemas.microsoft.com/office/drawing/2014/main" id="{88560D12-8037-4862-BA57-E0AA3904F522}"/>
                    </a:ext>
                  </a:extLst>
                </p:cNvPr>
                <p:cNvCxnSpPr>
                  <a:cxnSpLocks/>
                </p:cNvCxnSpPr>
                <p:nvPr/>
              </p:nvCxnSpPr>
              <p:spPr>
                <a:xfrm>
                  <a:off x="-241308" y="967444"/>
                  <a:ext cx="483240" cy="0"/>
                </a:xfrm>
                <a:prstGeom prst="straightConnector1">
                  <a:avLst/>
                </a:prstGeom>
                <a:noFill/>
                <a:ln w="38100" cap="flat" cmpd="sng" algn="ctr">
                  <a:solidFill>
                    <a:schemeClr val="tx1"/>
                  </a:solidFill>
                  <a:prstDash val="solid"/>
                  <a:miter lim="800000"/>
                  <a:tailEnd type="triangle"/>
                </a:ln>
                <a:effectLst/>
              </p:spPr>
            </p:cxnSp>
            <p:cxnSp>
              <p:nvCxnSpPr>
                <p:cNvPr id="20" name="Straight Arrow Connector 19">
                  <a:extLst>
                    <a:ext uri="{FF2B5EF4-FFF2-40B4-BE49-F238E27FC236}">
                      <a16:creationId xmlns:a16="http://schemas.microsoft.com/office/drawing/2014/main" id="{DD63B40D-EDF0-4988-A157-5B54BDD6E3CB}"/>
                    </a:ext>
                  </a:extLst>
                </p:cNvPr>
                <p:cNvCxnSpPr>
                  <a:cxnSpLocks/>
                </p:cNvCxnSpPr>
                <p:nvPr/>
              </p:nvCxnSpPr>
              <p:spPr>
                <a:xfrm>
                  <a:off x="-241620" y="5244575"/>
                  <a:ext cx="549815" cy="14425"/>
                </a:xfrm>
                <a:prstGeom prst="straightConnector1">
                  <a:avLst/>
                </a:prstGeom>
                <a:noFill/>
                <a:ln w="38100" cap="flat" cmpd="sng" algn="ctr">
                  <a:solidFill>
                    <a:schemeClr val="tx1"/>
                  </a:solidFill>
                  <a:prstDash val="solid"/>
                  <a:miter lim="800000"/>
                  <a:tailEnd type="triangle"/>
                </a:ln>
                <a:effectLst/>
              </p:spPr>
            </p:cxnSp>
            <p:cxnSp>
              <p:nvCxnSpPr>
                <p:cNvPr id="21" name="Straight Connector 20">
                  <a:extLst>
                    <a:ext uri="{FF2B5EF4-FFF2-40B4-BE49-F238E27FC236}">
                      <a16:creationId xmlns:a16="http://schemas.microsoft.com/office/drawing/2014/main" id="{CAB34476-56C7-4582-9BDF-8DA7583B98D7}"/>
                    </a:ext>
                  </a:extLst>
                </p:cNvPr>
                <p:cNvCxnSpPr>
                  <a:cxnSpLocks/>
                </p:cNvCxnSpPr>
                <p:nvPr/>
              </p:nvCxnSpPr>
              <p:spPr>
                <a:xfrm>
                  <a:off x="-241620" y="967444"/>
                  <a:ext cx="0" cy="4277131"/>
                </a:xfrm>
                <a:prstGeom prst="line">
                  <a:avLst/>
                </a:prstGeom>
                <a:noFill/>
                <a:ln w="38100" cap="flat" cmpd="sng" algn="ctr">
                  <a:solidFill>
                    <a:schemeClr val="tx1"/>
                  </a:solidFill>
                  <a:prstDash val="solid"/>
                  <a:miter lim="800000"/>
                </a:ln>
                <a:effectLst/>
              </p:spPr>
            </p:cxnSp>
          </p:grpSp>
          <p:cxnSp>
            <p:nvCxnSpPr>
              <p:cNvPr id="34" name="Straight Arrow Connector 33">
                <a:extLst>
                  <a:ext uri="{FF2B5EF4-FFF2-40B4-BE49-F238E27FC236}">
                    <a16:creationId xmlns:a16="http://schemas.microsoft.com/office/drawing/2014/main" id="{02CBD047-A6FC-4901-8914-AC6819FD457B}"/>
                  </a:ext>
                </a:extLst>
              </p:cNvPr>
              <p:cNvCxnSpPr>
                <a:cxnSpLocks/>
                <a:stCxn id="23" idx="2"/>
              </p:cNvCxnSpPr>
              <p:nvPr/>
            </p:nvCxnSpPr>
            <p:spPr>
              <a:xfrm>
                <a:off x="3773318" y="4668300"/>
                <a:ext cx="0" cy="574502"/>
              </a:xfrm>
              <a:prstGeom prst="straightConnector1">
                <a:avLst/>
              </a:prstGeom>
              <a:noFill/>
              <a:ln w="38100" cap="flat" cmpd="sng" algn="ctr">
                <a:solidFill>
                  <a:schemeClr val="tx1"/>
                </a:solidFill>
                <a:prstDash val="solid"/>
                <a:miter lim="800000"/>
                <a:headEnd type="triangle"/>
                <a:tailEnd type="triangle"/>
              </a:ln>
              <a:effectLst/>
            </p:spPr>
          </p:cxnSp>
        </p:grpSp>
        <p:cxnSp>
          <p:nvCxnSpPr>
            <p:cNvPr id="17" name="Straight Arrow Connector 16">
              <a:extLst>
                <a:ext uri="{FF2B5EF4-FFF2-40B4-BE49-F238E27FC236}">
                  <a16:creationId xmlns:a16="http://schemas.microsoft.com/office/drawing/2014/main" id="{E4524DAF-4609-48A6-8E38-8A27854A70BE}"/>
                </a:ext>
              </a:extLst>
            </p:cNvPr>
            <p:cNvCxnSpPr>
              <a:cxnSpLocks/>
            </p:cNvCxnSpPr>
            <p:nvPr/>
          </p:nvCxnSpPr>
          <p:spPr>
            <a:xfrm>
              <a:off x="4166993" y="2593314"/>
              <a:ext cx="0" cy="574502"/>
            </a:xfrm>
            <a:prstGeom prst="straightConnector1">
              <a:avLst/>
            </a:prstGeom>
            <a:noFill/>
            <a:ln w="38100" cap="flat" cmpd="sng" algn="ctr">
              <a:solidFill>
                <a:schemeClr val="tx1"/>
              </a:solidFill>
              <a:prstDash val="solid"/>
              <a:miter lim="800000"/>
              <a:headEnd type="triangle"/>
              <a:tailEnd type="triangle"/>
            </a:ln>
            <a:effectLst/>
          </p:spPr>
        </p:cxnSp>
      </p:grpSp>
    </p:spTree>
    <p:extLst>
      <p:ext uri="{BB962C8B-B14F-4D97-AF65-F5344CB8AC3E}">
        <p14:creationId xmlns:p14="http://schemas.microsoft.com/office/powerpoint/2010/main" val="234333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611560" y="450850"/>
            <a:ext cx="7893746" cy="674688"/>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Partners in FCC - Roles</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TextBox 5">
            <a:extLst>
              <a:ext uri="{FF2B5EF4-FFF2-40B4-BE49-F238E27FC236}">
                <a16:creationId xmlns:a16="http://schemas.microsoft.com/office/drawing/2014/main" id="{4C34BD87-1CE7-4B23-92D3-99E13576E6B6}"/>
              </a:ext>
            </a:extLst>
          </p:cNvPr>
          <p:cNvSpPr txBox="1"/>
          <p:nvPr/>
        </p:nvSpPr>
        <p:spPr>
          <a:xfrm>
            <a:off x="799222" y="1241258"/>
            <a:ext cx="3024336" cy="3170099"/>
          </a:xfrm>
          <a:prstGeom prst="rect">
            <a:avLst/>
          </a:prstGeom>
          <a:noFill/>
          <a:ln w="28575">
            <a:solidFill>
              <a:srgbClr val="E2C9F7"/>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2000" b="1" i="0" u="none" strike="noStrike" kern="0" cap="none" spc="0" normalizeH="0" baseline="0" noProof="0" dirty="0">
                <a:ln>
                  <a:noFill/>
                </a:ln>
                <a:solidFill>
                  <a:srgbClr val="0070C0"/>
                </a:solidFill>
                <a:effectLst/>
                <a:uLnTx/>
                <a:uFillTx/>
                <a:latin typeface="+mn-lt"/>
              </a:rPr>
              <a:t>Families should;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noProof="0" dirty="0">
                <a:solidFill>
                  <a:srgbClr val="0070C0"/>
                </a:solidFill>
                <a:latin typeface="+mn-lt"/>
              </a:rPr>
              <a:t>Be a</a:t>
            </a:r>
            <a:r>
              <a:rPr kumimoji="0" lang="en-US" sz="2000" b="0" i="0" u="none" strike="noStrike" kern="0" cap="none" spc="0" normalizeH="0" baseline="0" noProof="0" dirty="0">
                <a:ln>
                  <a:noFill/>
                </a:ln>
                <a:solidFill>
                  <a:srgbClr val="0070C0"/>
                </a:solidFill>
                <a:effectLst/>
                <a:uLnTx/>
                <a:uFillTx/>
                <a:latin typeface="+mn-lt"/>
              </a:rPr>
              <a:t>ware of their rights during admission</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70C0"/>
                </a:solidFill>
                <a:effectLst/>
                <a:uLnTx/>
                <a:uFillTx/>
                <a:latin typeface="+mn-lt"/>
              </a:rPr>
              <a:t>Communicate their needs, preferences, choices &amp; plans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70C0"/>
                </a:solidFill>
                <a:effectLst/>
                <a:uLnTx/>
                <a:uFillTx/>
                <a:latin typeface="+mn-lt"/>
              </a:rPr>
              <a:t>Supported to cope with their baby’s admission/death</a:t>
            </a:r>
          </a:p>
        </p:txBody>
      </p:sp>
      <p:sp>
        <p:nvSpPr>
          <p:cNvPr id="7" name="TextBox 6">
            <a:extLst>
              <a:ext uri="{FF2B5EF4-FFF2-40B4-BE49-F238E27FC236}">
                <a16:creationId xmlns:a16="http://schemas.microsoft.com/office/drawing/2014/main" id="{22B46CEC-1CA1-4DE7-8FFA-7510DB1787FA}"/>
              </a:ext>
            </a:extLst>
          </p:cNvPr>
          <p:cNvSpPr txBox="1"/>
          <p:nvPr/>
        </p:nvSpPr>
        <p:spPr>
          <a:xfrm>
            <a:off x="4161363" y="1241259"/>
            <a:ext cx="4477812" cy="3170099"/>
          </a:xfrm>
          <a:prstGeom prst="rect">
            <a:avLst/>
          </a:prstGeom>
          <a:noFill/>
          <a:ln w="28575">
            <a:solidFill>
              <a:srgbClr val="E2C9F7"/>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mn-lt"/>
              </a:rPr>
              <a:t>Staff Should;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rgbClr val="0070C0"/>
                </a:solidFill>
                <a:latin typeface="+mn-lt"/>
              </a:rPr>
              <a:t>K</a:t>
            </a:r>
            <a:r>
              <a:rPr kumimoji="0" lang="en-US" sz="2000" b="0" i="0" u="none" strike="noStrike" kern="0" cap="none" spc="0" normalizeH="0" baseline="0" noProof="0" dirty="0">
                <a:ln>
                  <a:noFill/>
                </a:ln>
                <a:solidFill>
                  <a:srgbClr val="0070C0"/>
                </a:solidFill>
                <a:effectLst/>
                <a:uLnTx/>
                <a:uFillTx/>
                <a:latin typeface="+mn-lt"/>
              </a:rPr>
              <a:t>now and proficiently implement the components of respectful FCC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rgbClr val="0070C0"/>
                </a:solidFill>
                <a:latin typeface="+mn-lt"/>
              </a:rPr>
              <a:t>B</a:t>
            </a:r>
            <a:r>
              <a:rPr kumimoji="0" lang="en-US" sz="2000" b="0" i="0" u="none" strike="noStrike" kern="0" cap="none" spc="0" normalizeH="0" baseline="0" noProof="0" dirty="0">
                <a:ln>
                  <a:noFill/>
                </a:ln>
                <a:solidFill>
                  <a:srgbClr val="0070C0"/>
                </a:solidFill>
                <a:effectLst/>
                <a:uLnTx/>
                <a:uFillTx/>
                <a:latin typeface="+mn-lt"/>
              </a:rPr>
              <a:t>e effective communicators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70C0"/>
                </a:solidFill>
                <a:effectLst/>
                <a:uLnTx/>
                <a:uFillTx/>
                <a:latin typeface="+mn-lt"/>
              </a:rPr>
              <a:t>Support families going through loss and grief</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rgbClr val="0070C0"/>
                </a:solidFill>
                <a:latin typeface="+mn-lt"/>
              </a:rPr>
              <a:t>C</a:t>
            </a:r>
            <a:r>
              <a:rPr kumimoji="0" lang="en-US" sz="2000" b="0" i="0" u="none" strike="noStrike" kern="0" cap="none" spc="0" normalizeH="0" baseline="0" noProof="0" dirty="0" err="1">
                <a:ln>
                  <a:noFill/>
                </a:ln>
                <a:solidFill>
                  <a:srgbClr val="0070C0"/>
                </a:solidFill>
                <a:effectLst/>
                <a:uLnTx/>
                <a:uFillTx/>
                <a:latin typeface="+mn-lt"/>
              </a:rPr>
              <a:t>reate</a:t>
            </a:r>
            <a:r>
              <a:rPr kumimoji="0" lang="en-US" sz="2000" b="0" i="0" u="none" strike="noStrike" kern="0" cap="none" spc="0" normalizeH="0" baseline="0" noProof="0" dirty="0">
                <a:ln>
                  <a:noFill/>
                </a:ln>
                <a:solidFill>
                  <a:srgbClr val="0070C0"/>
                </a:solidFill>
                <a:effectLst/>
                <a:uLnTx/>
                <a:uFillTx/>
                <a:latin typeface="+mn-lt"/>
              </a:rPr>
              <a:t> forums to offer parents education as well as peer to peer support.</a:t>
            </a:r>
          </a:p>
        </p:txBody>
      </p:sp>
      <p:sp>
        <p:nvSpPr>
          <p:cNvPr id="8" name="TextBox 7">
            <a:extLst>
              <a:ext uri="{FF2B5EF4-FFF2-40B4-BE49-F238E27FC236}">
                <a16:creationId xmlns:a16="http://schemas.microsoft.com/office/drawing/2014/main" id="{1367702C-BA68-41DE-B7D2-9E9A8702FDE1}"/>
              </a:ext>
            </a:extLst>
          </p:cNvPr>
          <p:cNvSpPr txBox="1"/>
          <p:nvPr/>
        </p:nvSpPr>
        <p:spPr>
          <a:xfrm>
            <a:off x="799222" y="4722040"/>
            <a:ext cx="7882629" cy="1015663"/>
          </a:xfrm>
          <a:prstGeom prst="rect">
            <a:avLst/>
          </a:prstGeom>
          <a:noFill/>
          <a:ln w="28575">
            <a:solidFill>
              <a:srgbClr val="E2C9F7"/>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mn-lt"/>
              </a:rPr>
              <a:t>The Facility/Unit System should have;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rgbClr val="0070C0"/>
                </a:solidFill>
                <a:latin typeface="+mn-lt"/>
              </a:rPr>
              <a:t>E</a:t>
            </a:r>
            <a:r>
              <a:rPr kumimoji="0" lang="en-US" sz="2000" b="0" i="0" u="none" strike="noStrike" kern="0" cap="none" spc="0" normalizeH="0" baseline="0" noProof="0" dirty="0" err="1">
                <a:ln>
                  <a:noFill/>
                </a:ln>
                <a:solidFill>
                  <a:srgbClr val="0070C0"/>
                </a:solidFill>
                <a:effectLst/>
                <a:uLnTx/>
                <a:uFillTx/>
                <a:latin typeface="+mn-lt"/>
              </a:rPr>
              <a:t>nough</a:t>
            </a:r>
            <a:r>
              <a:rPr kumimoji="0" lang="en-US" sz="2000" b="0" i="0" u="none" strike="noStrike" kern="0" cap="none" spc="0" normalizeH="0" baseline="0" noProof="0" dirty="0">
                <a:ln>
                  <a:noFill/>
                </a:ln>
                <a:solidFill>
                  <a:srgbClr val="0070C0"/>
                </a:solidFill>
                <a:effectLst/>
                <a:uLnTx/>
                <a:uFillTx/>
                <a:latin typeface="+mn-lt"/>
              </a:rPr>
              <a:t> staff, stuff, space to support respectful FCC</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dirty="0">
                <a:solidFill>
                  <a:srgbClr val="0070C0"/>
                </a:solidFill>
                <a:latin typeface="+mn-lt"/>
              </a:rPr>
              <a:t>A</a:t>
            </a:r>
            <a:r>
              <a:rPr kumimoji="0" lang="en-US" sz="2000" b="0" i="0" u="none" strike="noStrike" kern="0" cap="none" spc="0" normalizeH="0" baseline="0" noProof="0" dirty="0">
                <a:ln>
                  <a:noFill/>
                </a:ln>
                <a:solidFill>
                  <a:srgbClr val="0070C0"/>
                </a:solidFill>
                <a:effectLst/>
                <a:uLnTx/>
                <a:uFillTx/>
                <a:latin typeface="+mn-lt"/>
              </a:rPr>
              <a:t> culture that encourages respectful &amp; dignified FCC</a:t>
            </a:r>
          </a:p>
        </p:txBody>
      </p:sp>
      <p:sp>
        <p:nvSpPr>
          <p:cNvPr id="9" name="Rectangle 8">
            <a:extLst>
              <a:ext uri="{FF2B5EF4-FFF2-40B4-BE49-F238E27FC236}">
                <a16:creationId xmlns:a16="http://schemas.microsoft.com/office/drawing/2014/main" id="{ACE3F729-0B60-46ED-8F53-423C9A0964E4}"/>
              </a:ext>
            </a:extLst>
          </p:cNvPr>
          <p:cNvSpPr/>
          <p:nvPr/>
        </p:nvSpPr>
        <p:spPr>
          <a:xfrm>
            <a:off x="0" y="0"/>
            <a:ext cx="1691680" cy="235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Partners in FCC</a:t>
            </a:r>
          </a:p>
        </p:txBody>
      </p:sp>
    </p:spTree>
    <p:extLst>
      <p:ext uri="{BB962C8B-B14F-4D97-AF65-F5344CB8AC3E}">
        <p14:creationId xmlns:p14="http://schemas.microsoft.com/office/powerpoint/2010/main" val="25858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633412" y="378445"/>
            <a:ext cx="7877175" cy="674688"/>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Components of FCC</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Rectangle 5">
            <a:extLst>
              <a:ext uri="{FF2B5EF4-FFF2-40B4-BE49-F238E27FC236}">
                <a16:creationId xmlns:a16="http://schemas.microsoft.com/office/drawing/2014/main" id="{4801BB8B-F5B3-45F7-AE6D-4DB848787D24}"/>
              </a:ext>
            </a:extLst>
          </p:cNvPr>
          <p:cNvSpPr/>
          <p:nvPr/>
        </p:nvSpPr>
        <p:spPr>
          <a:xfrm>
            <a:off x="0" y="0"/>
            <a:ext cx="2051720" cy="314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Components of FCC</a:t>
            </a:r>
          </a:p>
        </p:txBody>
      </p:sp>
      <p:graphicFrame>
        <p:nvGraphicFramePr>
          <p:cNvPr id="3" name="Diagram 2">
            <a:extLst>
              <a:ext uri="{FF2B5EF4-FFF2-40B4-BE49-F238E27FC236}">
                <a16:creationId xmlns:a16="http://schemas.microsoft.com/office/drawing/2014/main" id="{6DE49C6D-3003-4CEB-8EF7-716DECEED2A6}"/>
              </a:ext>
            </a:extLst>
          </p:cNvPr>
          <p:cNvGraphicFramePr/>
          <p:nvPr>
            <p:extLst>
              <p:ext uri="{D42A27DB-BD31-4B8C-83A1-F6EECF244321}">
                <p14:modId xmlns:p14="http://schemas.microsoft.com/office/powerpoint/2010/main" val="3392346100"/>
              </p:ext>
            </p:extLst>
          </p:nvPr>
        </p:nvGraphicFramePr>
        <p:xfrm>
          <a:off x="-1332656" y="980728"/>
          <a:ext cx="9084203" cy="573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2F2A6D8-CF33-427B-A0B6-48BE705B59C5}"/>
              </a:ext>
            </a:extLst>
          </p:cNvPr>
          <p:cNvSpPr txBox="1"/>
          <p:nvPr/>
        </p:nvSpPr>
        <p:spPr>
          <a:xfrm>
            <a:off x="6300192" y="2394292"/>
            <a:ext cx="2340745" cy="2793842"/>
          </a:xfrm>
          <a:prstGeom prst="rect">
            <a:avLst/>
          </a:prstGeom>
          <a:noFill/>
        </p:spPr>
        <p:txBody>
          <a:bodyPr wrap="square" rtlCol="0">
            <a:spAutoFit/>
          </a:bodyPr>
          <a:lstStyle/>
          <a:p>
            <a:pPr algn="ctr">
              <a:lnSpc>
                <a:spcPct val="150000"/>
              </a:lnSpc>
            </a:pPr>
            <a:r>
              <a:rPr lang="en-US" dirty="0">
                <a:solidFill>
                  <a:srgbClr val="0070C0"/>
                </a:solidFill>
                <a:latin typeface="+mn-lt"/>
              </a:rPr>
              <a:t>These components should be implemented as a bundle</a:t>
            </a:r>
          </a:p>
        </p:txBody>
      </p:sp>
    </p:spTree>
    <p:extLst>
      <p:ext uri="{BB962C8B-B14F-4D97-AF65-F5344CB8AC3E}">
        <p14:creationId xmlns:p14="http://schemas.microsoft.com/office/powerpoint/2010/main" val="157718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04825" y="260918"/>
            <a:ext cx="8011121" cy="810930"/>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The effect of FCC</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Rectangle 5">
            <a:extLst>
              <a:ext uri="{FF2B5EF4-FFF2-40B4-BE49-F238E27FC236}">
                <a16:creationId xmlns:a16="http://schemas.microsoft.com/office/drawing/2014/main" id="{4801BB8B-F5B3-45F7-AE6D-4DB848787D24}"/>
              </a:ext>
            </a:extLst>
          </p:cNvPr>
          <p:cNvSpPr/>
          <p:nvPr/>
        </p:nvSpPr>
        <p:spPr>
          <a:xfrm>
            <a:off x="0" y="0"/>
            <a:ext cx="2051720" cy="314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The effect of FCC</a:t>
            </a:r>
          </a:p>
        </p:txBody>
      </p:sp>
      <p:grpSp>
        <p:nvGrpSpPr>
          <p:cNvPr id="13" name="Group 12">
            <a:extLst>
              <a:ext uri="{FF2B5EF4-FFF2-40B4-BE49-F238E27FC236}">
                <a16:creationId xmlns:a16="http://schemas.microsoft.com/office/drawing/2014/main" id="{3A0E798F-BD58-4C31-83AF-F6D2E25EB2D5}"/>
              </a:ext>
            </a:extLst>
          </p:cNvPr>
          <p:cNvGrpSpPr/>
          <p:nvPr/>
        </p:nvGrpSpPr>
        <p:grpSpPr>
          <a:xfrm>
            <a:off x="383232" y="1134924"/>
            <a:ext cx="2945847" cy="4434996"/>
            <a:chOff x="690049" y="1740186"/>
            <a:chExt cx="2945847" cy="4434996"/>
          </a:xfrm>
        </p:grpSpPr>
        <p:sp>
          <p:nvSpPr>
            <p:cNvPr id="14" name="Rectangle 13">
              <a:extLst>
                <a:ext uri="{FF2B5EF4-FFF2-40B4-BE49-F238E27FC236}">
                  <a16:creationId xmlns:a16="http://schemas.microsoft.com/office/drawing/2014/main" id="{8F747D8C-8D90-469C-A754-4A81D040F2CD}"/>
                </a:ext>
              </a:extLst>
            </p:cNvPr>
            <p:cNvSpPr/>
            <p:nvPr/>
          </p:nvSpPr>
          <p:spPr>
            <a:xfrm>
              <a:off x="690049" y="2204864"/>
              <a:ext cx="2945846" cy="3970318"/>
            </a:xfrm>
            <a:prstGeom prst="rect">
              <a:avLst/>
            </a:prstGeom>
          </p:spPr>
          <p:txBody>
            <a:bodyPr wrap="square">
              <a:spAutoFit/>
            </a:bodyPr>
            <a:lstStyle/>
            <a:p>
              <a:pPr marL="342900" indent="-342900">
                <a:buFont typeface="Arial" panose="020B0604020202020204" pitchFamily="34" charset="0"/>
                <a:buChar char="•"/>
              </a:pPr>
              <a:r>
                <a:rPr lang="en-US" sz="1800" dirty="0">
                  <a:latin typeface="+mn-lt"/>
                </a:rPr>
                <a:t>Humane and dignified  interactions</a:t>
              </a:r>
            </a:p>
            <a:p>
              <a:pPr marL="342900" indent="-342900">
                <a:buFont typeface="Arial" panose="020B0604020202020204" pitchFamily="34" charset="0"/>
                <a:buChar char="•"/>
              </a:pPr>
              <a:r>
                <a:rPr lang="en-US" sz="1800" dirty="0">
                  <a:latin typeface="+mn-lt"/>
                </a:rPr>
                <a:t>Efficient Sharing of  information</a:t>
              </a:r>
            </a:p>
            <a:p>
              <a:pPr marL="342900" indent="-342900">
                <a:buFont typeface="Arial" panose="020B0604020202020204" pitchFamily="34" charset="0"/>
                <a:buChar char="•"/>
              </a:pPr>
              <a:r>
                <a:rPr lang="en-US" sz="1800" dirty="0">
                  <a:latin typeface="+mn-lt"/>
                </a:rPr>
                <a:t>Collaboration as equal partners</a:t>
              </a:r>
            </a:p>
            <a:p>
              <a:pPr marL="342900" indent="-342900">
                <a:buFont typeface="Arial" panose="020B0604020202020204" pitchFamily="34" charset="0"/>
                <a:buChar char="•"/>
              </a:pPr>
              <a:r>
                <a:rPr lang="en-US" sz="1800" dirty="0">
                  <a:latin typeface="+mn-lt"/>
                </a:rPr>
                <a:t>Participation in care team based on each partners ability and choice </a:t>
              </a:r>
            </a:p>
            <a:p>
              <a:pPr marL="342900" indent="-342900">
                <a:buFont typeface="Arial" panose="020B0604020202020204" pitchFamily="34" charset="0"/>
                <a:buChar char="•"/>
              </a:pPr>
              <a:r>
                <a:rPr lang="en-US" sz="1800" dirty="0">
                  <a:latin typeface="+mn-lt"/>
                </a:rPr>
                <a:t>Decisions made together</a:t>
              </a:r>
            </a:p>
            <a:p>
              <a:pPr marL="342900" indent="-342900">
                <a:buFont typeface="Arial" panose="020B0604020202020204" pitchFamily="34" charset="0"/>
                <a:buChar char="•"/>
              </a:pPr>
              <a:r>
                <a:rPr lang="en-US" sz="1800" dirty="0">
                  <a:latin typeface="+mn-lt"/>
                </a:rPr>
                <a:t>Better care during bereavement</a:t>
              </a:r>
            </a:p>
          </p:txBody>
        </p:sp>
        <p:sp>
          <p:nvSpPr>
            <p:cNvPr id="17" name="Rectangle: Rounded Corners 4">
              <a:extLst>
                <a:ext uri="{FF2B5EF4-FFF2-40B4-BE49-F238E27FC236}">
                  <a16:creationId xmlns:a16="http://schemas.microsoft.com/office/drawing/2014/main" id="{A3A3A2E5-2EE2-4119-8F6E-0CCAF21642DB}"/>
                </a:ext>
              </a:extLst>
            </p:cNvPr>
            <p:cNvSpPr txBox="1"/>
            <p:nvPr/>
          </p:nvSpPr>
          <p:spPr>
            <a:xfrm>
              <a:off x="690050" y="1740186"/>
              <a:ext cx="2945846" cy="411690"/>
            </a:xfrm>
            <a:prstGeom prst="rect">
              <a:avLst/>
            </a:prstGeom>
            <a:solidFill>
              <a:srgbClr val="ECDAFA"/>
            </a:solidFill>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accent1"/>
                  </a:solidFill>
                </a:rPr>
                <a:t>Immediate Result</a:t>
              </a:r>
            </a:p>
          </p:txBody>
        </p:sp>
      </p:grpSp>
      <p:grpSp>
        <p:nvGrpSpPr>
          <p:cNvPr id="20" name="Group 19">
            <a:extLst>
              <a:ext uri="{FF2B5EF4-FFF2-40B4-BE49-F238E27FC236}">
                <a16:creationId xmlns:a16="http://schemas.microsoft.com/office/drawing/2014/main" id="{2AD1B28A-7F72-42CB-B141-0840A96A615D}"/>
              </a:ext>
            </a:extLst>
          </p:cNvPr>
          <p:cNvGrpSpPr/>
          <p:nvPr/>
        </p:nvGrpSpPr>
        <p:grpSpPr>
          <a:xfrm>
            <a:off x="3644311" y="1134924"/>
            <a:ext cx="2249613" cy="4711995"/>
            <a:chOff x="522009" y="1740186"/>
            <a:chExt cx="2249613" cy="4711995"/>
          </a:xfrm>
        </p:grpSpPr>
        <p:sp>
          <p:nvSpPr>
            <p:cNvPr id="21" name="Rectangle 20">
              <a:extLst>
                <a:ext uri="{FF2B5EF4-FFF2-40B4-BE49-F238E27FC236}">
                  <a16:creationId xmlns:a16="http://schemas.microsoft.com/office/drawing/2014/main" id="{699513FE-48DC-44B4-A55E-25B1EE3CBF40}"/>
                </a:ext>
              </a:extLst>
            </p:cNvPr>
            <p:cNvSpPr/>
            <p:nvPr/>
          </p:nvSpPr>
          <p:spPr>
            <a:xfrm>
              <a:off x="522009" y="2204864"/>
              <a:ext cx="2249613" cy="4247317"/>
            </a:xfrm>
            <a:prstGeom prst="rect">
              <a:avLst/>
            </a:prstGeom>
          </p:spPr>
          <p:txBody>
            <a:bodyPr wrap="square">
              <a:spAutoFit/>
            </a:bodyPr>
            <a:lstStyle/>
            <a:p>
              <a:pPr marL="342900" indent="-342900">
                <a:buFont typeface="Arial" panose="020B0604020202020204" pitchFamily="34" charset="0"/>
                <a:buChar char="•"/>
              </a:pPr>
              <a:r>
                <a:rPr lang="en-US" sz="1800" dirty="0">
                  <a:latin typeface="+mn-lt"/>
                </a:rPr>
                <a:t>Adherence to treatments plans</a:t>
              </a:r>
            </a:p>
            <a:p>
              <a:pPr marL="342900" indent="-342900">
                <a:buFont typeface="Arial" panose="020B0604020202020204" pitchFamily="34" charset="0"/>
                <a:buChar char="•"/>
              </a:pPr>
              <a:r>
                <a:rPr lang="en-US" sz="1800" dirty="0">
                  <a:latin typeface="+mn-lt"/>
                </a:rPr>
                <a:t>Improved pain management</a:t>
              </a:r>
            </a:p>
            <a:p>
              <a:pPr marL="342900" indent="-342900">
                <a:buFont typeface="Arial" panose="020B0604020202020204" pitchFamily="34" charset="0"/>
                <a:buChar char="•"/>
              </a:pPr>
              <a:r>
                <a:rPr lang="en-US" sz="1800" dirty="0">
                  <a:latin typeface="+mn-lt"/>
                </a:rPr>
                <a:t>Less anxiety and stress</a:t>
              </a:r>
            </a:p>
            <a:p>
              <a:pPr marL="342900" indent="-342900">
                <a:buFont typeface="Arial" panose="020B0604020202020204" pitchFamily="34" charset="0"/>
                <a:buChar char="•"/>
              </a:pPr>
              <a:r>
                <a:rPr lang="en-US" sz="1800" dirty="0">
                  <a:latin typeface="+mn-lt"/>
                </a:rPr>
                <a:t>Reduced length of stay</a:t>
              </a:r>
            </a:p>
            <a:p>
              <a:pPr marL="342900" indent="-342900">
                <a:buFont typeface="Arial" panose="020B0604020202020204" pitchFamily="34" charset="0"/>
                <a:buChar char="•"/>
              </a:pPr>
              <a:r>
                <a:rPr lang="en-US" sz="1800" dirty="0">
                  <a:latin typeface="+mn-lt"/>
                </a:rPr>
                <a:t>Improved satisfaction</a:t>
              </a:r>
            </a:p>
            <a:p>
              <a:pPr marL="342900" indent="-342900">
                <a:buFont typeface="Arial" panose="020B0604020202020204" pitchFamily="34" charset="0"/>
                <a:buChar char="•"/>
              </a:pPr>
              <a:r>
                <a:rPr lang="en-US" sz="1800" dirty="0">
                  <a:latin typeface="+mn-lt"/>
                </a:rPr>
                <a:t>Improved communication</a:t>
              </a:r>
            </a:p>
            <a:p>
              <a:pPr marL="342900" indent="-342900">
                <a:buFont typeface="Arial" panose="020B0604020202020204" pitchFamily="34" charset="0"/>
                <a:buChar char="•"/>
              </a:pPr>
              <a:r>
                <a:rPr lang="en-US" sz="1800" dirty="0">
                  <a:latin typeface="+mn-lt"/>
                </a:rPr>
                <a:t>Enhanced learning environment</a:t>
              </a:r>
            </a:p>
          </p:txBody>
        </p:sp>
        <p:sp>
          <p:nvSpPr>
            <p:cNvPr id="24" name="Rectangle: Rounded Corners 4">
              <a:extLst>
                <a:ext uri="{FF2B5EF4-FFF2-40B4-BE49-F238E27FC236}">
                  <a16:creationId xmlns:a16="http://schemas.microsoft.com/office/drawing/2014/main" id="{C665F2D6-A1D0-4059-8F6C-3CBFBB7F1290}"/>
                </a:ext>
              </a:extLst>
            </p:cNvPr>
            <p:cNvSpPr txBox="1"/>
            <p:nvPr/>
          </p:nvSpPr>
          <p:spPr>
            <a:xfrm>
              <a:off x="586344" y="1740186"/>
              <a:ext cx="2120942" cy="424498"/>
            </a:xfrm>
            <a:prstGeom prst="rect">
              <a:avLst/>
            </a:prstGeom>
            <a:solidFill>
              <a:srgbClr val="ECDAFA"/>
            </a:solidFill>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accent1"/>
                  </a:solidFill>
                </a:rPr>
                <a:t>Outcomes</a:t>
              </a:r>
            </a:p>
          </p:txBody>
        </p:sp>
      </p:grpSp>
      <p:grpSp>
        <p:nvGrpSpPr>
          <p:cNvPr id="25" name="Group 24">
            <a:extLst>
              <a:ext uri="{FF2B5EF4-FFF2-40B4-BE49-F238E27FC236}">
                <a16:creationId xmlns:a16="http://schemas.microsoft.com/office/drawing/2014/main" id="{18244D64-6097-43AC-86C7-0B47853E2574}"/>
              </a:ext>
            </a:extLst>
          </p:cNvPr>
          <p:cNvGrpSpPr/>
          <p:nvPr/>
        </p:nvGrpSpPr>
        <p:grpSpPr>
          <a:xfrm>
            <a:off x="6209155" y="1134924"/>
            <a:ext cx="2856173" cy="4997730"/>
            <a:chOff x="779722" y="1731449"/>
            <a:chExt cx="2856173" cy="4997730"/>
          </a:xfrm>
        </p:grpSpPr>
        <p:sp>
          <p:nvSpPr>
            <p:cNvPr id="26" name="Rectangle 25">
              <a:extLst>
                <a:ext uri="{FF2B5EF4-FFF2-40B4-BE49-F238E27FC236}">
                  <a16:creationId xmlns:a16="http://schemas.microsoft.com/office/drawing/2014/main" id="{34EDF9E3-6F85-4B1F-B58A-725CE653FBEC}"/>
                </a:ext>
              </a:extLst>
            </p:cNvPr>
            <p:cNvSpPr/>
            <p:nvPr/>
          </p:nvSpPr>
          <p:spPr>
            <a:xfrm>
              <a:off x="779722" y="2204864"/>
              <a:ext cx="2856173" cy="4524315"/>
            </a:xfrm>
            <a:prstGeom prst="rect">
              <a:avLst/>
            </a:prstGeom>
          </p:spPr>
          <p:txBody>
            <a:bodyPr wrap="square">
              <a:spAutoFit/>
            </a:bodyPr>
            <a:lstStyle/>
            <a:p>
              <a:pPr marL="342900" indent="-342900">
                <a:buFont typeface="Arial" panose="020B0604020202020204" pitchFamily="34" charset="0"/>
                <a:buChar char="•"/>
              </a:pPr>
              <a:r>
                <a:rPr lang="en-US" sz="1800" dirty="0">
                  <a:latin typeface="+mn-lt"/>
                </a:rPr>
                <a:t>Improved quality of care</a:t>
              </a:r>
            </a:p>
            <a:p>
              <a:pPr marL="342900" indent="-342900">
                <a:buFont typeface="Arial" panose="020B0604020202020204" pitchFamily="34" charset="0"/>
                <a:buChar char="•"/>
              </a:pPr>
              <a:r>
                <a:rPr lang="en-US" sz="1800" dirty="0">
                  <a:latin typeface="+mn-lt"/>
                </a:rPr>
                <a:t>Reduced unnecessary diagnostic tests and referrals</a:t>
              </a:r>
            </a:p>
            <a:p>
              <a:pPr marL="342900" indent="-342900">
                <a:buFont typeface="Arial" panose="020B0604020202020204" pitchFamily="34" charset="0"/>
                <a:buChar char="•"/>
              </a:pPr>
              <a:r>
                <a:rPr lang="en-US" sz="1800" dirty="0">
                  <a:latin typeface="+mn-lt"/>
                </a:rPr>
                <a:t>Decreased medical errors and infection rates</a:t>
              </a:r>
            </a:p>
            <a:p>
              <a:pPr marL="342900" indent="-342900">
                <a:buFont typeface="Arial" panose="020B0604020202020204" pitchFamily="34" charset="0"/>
                <a:buChar char="•"/>
              </a:pPr>
              <a:r>
                <a:rPr lang="en-US" sz="1800" dirty="0">
                  <a:latin typeface="+mn-lt"/>
                </a:rPr>
                <a:t>Fewer readmissions</a:t>
              </a:r>
            </a:p>
            <a:p>
              <a:pPr marL="342900" indent="-342900">
                <a:buFont typeface="Arial" panose="020B0604020202020204" pitchFamily="34" charset="0"/>
                <a:buChar char="•"/>
              </a:pPr>
              <a:r>
                <a:rPr lang="en-US" sz="1800" dirty="0">
                  <a:latin typeface="+mn-lt"/>
                </a:rPr>
                <a:t>Decreased lengths of stay</a:t>
              </a:r>
            </a:p>
            <a:p>
              <a:pPr marL="342900" indent="-342900">
                <a:buFont typeface="Arial" panose="020B0604020202020204" pitchFamily="34" charset="0"/>
                <a:buChar char="•"/>
              </a:pPr>
              <a:r>
                <a:rPr lang="en-US" sz="1800" dirty="0">
                  <a:latin typeface="+mn-lt"/>
                </a:rPr>
                <a:t>More efficient and effective use of professional time and healthcare resources </a:t>
              </a:r>
            </a:p>
            <a:p>
              <a:pPr marL="342900" indent="-342900">
                <a:buFont typeface="Arial" panose="020B0604020202020204" pitchFamily="34" charset="0"/>
                <a:buChar char="•"/>
              </a:pPr>
              <a:r>
                <a:rPr lang="en-US" sz="1800" dirty="0">
                  <a:latin typeface="+mn-lt"/>
                </a:rPr>
                <a:t>Decreased complaints</a:t>
              </a:r>
              <a:endParaRPr lang="en-US" sz="2000" dirty="0">
                <a:latin typeface="+mn-lt"/>
              </a:endParaRPr>
            </a:p>
          </p:txBody>
        </p:sp>
        <p:sp>
          <p:nvSpPr>
            <p:cNvPr id="29" name="Rectangle: Rounded Corners 4">
              <a:extLst>
                <a:ext uri="{FF2B5EF4-FFF2-40B4-BE49-F238E27FC236}">
                  <a16:creationId xmlns:a16="http://schemas.microsoft.com/office/drawing/2014/main" id="{A05BD513-E529-4EC9-A921-F113EED20850}"/>
                </a:ext>
              </a:extLst>
            </p:cNvPr>
            <p:cNvSpPr txBox="1"/>
            <p:nvPr/>
          </p:nvSpPr>
          <p:spPr>
            <a:xfrm>
              <a:off x="779722" y="1731449"/>
              <a:ext cx="2656463" cy="437306"/>
            </a:xfrm>
            <a:prstGeom prst="rect">
              <a:avLst/>
            </a:prstGeom>
            <a:solidFill>
              <a:srgbClr val="ECDAFA"/>
            </a:solidFill>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accent1"/>
                  </a:solidFill>
                </a:rPr>
                <a:t>Benefits</a:t>
              </a:r>
            </a:p>
          </p:txBody>
        </p:sp>
      </p:grpSp>
    </p:spTree>
    <p:extLst>
      <p:ext uri="{BB962C8B-B14F-4D97-AF65-F5344CB8AC3E}">
        <p14:creationId xmlns:p14="http://schemas.microsoft.com/office/powerpoint/2010/main" val="14148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056F731D-751C-4BD9-91E4-2D224D1EA901}"/>
              </a:ext>
            </a:extLst>
          </p:cNvPr>
          <p:cNvSpPr txBox="1">
            <a:spLocks noChangeArrowheads="1"/>
          </p:cNvSpPr>
          <p:nvPr/>
        </p:nvSpPr>
        <p:spPr bwMode="auto">
          <a:xfrm>
            <a:off x="8243888" y="6237288"/>
            <a:ext cx="720725"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Title 1">
            <a:extLst>
              <a:ext uri="{FF2B5EF4-FFF2-40B4-BE49-F238E27FC236}">
                <a16:creationId xmlns:a16="http://schemas.microsoft.com/office/drawing/2014/main" id="{3A445972-38A2-4395-B85E-618C08D770CB}"/>
              </a:ext>
            </a:extLst>
          </p:cNvPr>
          <p:cNvSpPr txBox="1">
            <a:spLocks noGrp="1"/>
          </p:cNvSpPr>
          <p:nvPr>
            <p:ph type="ctrTitle"/>
          </p:nvPr>
        </p:nvSpPr>
        <p:spPr>
          <a:xfrm>
            <a:off x="65088" y="2411617"/>
            <a:ext cx="7777162" cy="872921"/>
          </a:xfrm>
        </p:spPr>
        <p:txBody>
          <a:bodyPr/>
          <a:lstStyle/>
          <a:p>
            <a:pPr>
              <a:spcBef>
                <a:spcPct val="0"/>
              </a:spcBef>
              <a:buSzTx/>
            </a:pPr>
            <a:r>
              <a:rPr lang="en-US" altLang="en-US" b="1" dirty="0">
                <a:solidFill>
                  <a:srgbClr val="0070C0"/>
                </a:solidFill>
                <a:latin typeface="Arial" panose="020B0604020202020204" pitchFamily="34" charset="0"/>
                <a:cs typeface="Arial" panose="020B0604020202020204" pitchFamily="34" charset="0"/>
              </a:rPr>
              <a:t>Pain Management</a:t>
            </a:r>
          </a:p>
        </p:txBody>
      </p:sp>
    </p:spTree>
    <p:extLst>
      <p:ext uri="{BB962C8B-B14F-4D97-AF65-F5344CB8AC3E}">
        <p14:creationId xmlns:p14="http://schemas.microsoft.com/office/powerpoint/2010/main" val="124718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FECA9F-0D5F-4C7C-BD81-6E60E30D6F00}"/>
              </a:ext>
            </a:extLst>
          </p:cNvPr>
          <p:cNvSpPr txBox="1">
            <a:spLocks noGrp="1" noChangeArrowheads="1"/>
          </p:cNvSpPr>
          <p:nvPr>
            <p:ph type="title"/>
          </p:nvPr>
        </p:nvSpPr>
        <p:spPr>
          <a:xfrm>
            <a:off x="504825" y="468442"/>
            <a:ext cx="8639176" cy="1314191"/>
          </a:xfrm>
        </p:spPr>
        <p:txBody>
          <a:bodyPr/>
          <a:lstStyle/>
          <a:p>
            <a:pPr>
              <a:spcBef>
                <a:spcPct val="0"/>
              </a:spcBef>
            </a:pPr>
            <a:r>
              <a:rPr lang="en-GB" altLang="en-US" sz="4400" b="1" dirty="0">
                <a:solidFill>
                  <a:srgbClr val="0070C0"/>
                </a:solidFill>
                <a:latin typeface="Arial" panose="020B0604020202020204" pitchFamily="34" charset="0"/>
                <a:cs typeface="Arial" panose="020B0604020202020204" pitchFamily="34" charset="0"/>
              </a:rPr>
              <a:t>Why do Neonates feel more pain than adults?</a:t>
            </a:r>
          </a:p>
        </p:txBody>
      </p:sp>
      <p:sp>
        <p:nvSpPr>
          <p:cNvPr id="4" name="Rectangle 3">
            <a:extLst>
              <a:ext uri="{FF2B5EF4-FFF2-40B4-BE49-F238E27FC236}">
                <a16:creationId xmlns:a16="http://schemas.microsoft.com/office/drawing/2014/main" id="{18E2D1D0-7F13-4317-8087-8F105A6CA0B2}"/>
              </a:ext>
            </a:extLst>
          </p:cNvPr>
          <p:cNvSpPr/>
          <p:nvPr/>
        </p:nvSpPr>
        <p:spPr>
          <a:xfrm>
            <a:off x="504825" y="1125538"/>
            <a:ext cx="8326438" cy="577850"/>
          </a:xfrm>
          <a:prstGeom prst="rect">
            <a:avLst/>
          </a:prstGeom>
        </p:spPr>
        <p:txBody>
          <a:bodyPr>
            <a:spAutoFit/>
          </a:bodyPr>
          <a:lstStyle/>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panose="020B0604020202020204" pitchFamily="34" charset="0"/>
            </a:endParaRPr>
          </a:p>
        </p:txBody>
      </p:sp>
      <p:sp>
        <p:nvSpPr>
          <p:cNvPr id="6" name="Rectangle 5">
            <a:extLst>
              <a:ext uri="{FF2B5EF4-FFF2-40B4-BE49-F238E27FC236}">
                <a16:creationId xmlns:a16="http://schemas.microsoft.com/office/drawing/2014/main" id="{4801BB8B-F5B3-45F7-AE6D-4DB848787D24}"/>
              </a:ext>
            </a:extLst>
          </p:cNvPr>
          <p:cNvSpPr/>
          <p:nvPr/>
        </p:nvSpPr>
        <p:spPr>
          <a:xfrm>
            <a:off x="0" y="0"/>
            <a:ext cx="2051720" cy="314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Assessing Pain</a:t>
            </a:r>
          </a:p>
        </p:txBody>
      </p:sp>
      <p:sp>
        <p:nvSpPr>
          <p:cNvPr id="3" name="Rectangle 2">
            <a:extLst>
              <a:ext uri="{FF2B5EF4-FFF2-40B4-BE49-F238E27FC236}">
                <a16:creationId xmlns:a16="http://schemas.microsoft.com/office/drawing/2014/main" id="{F7F65958-8B0D-4137-8381-2AECC04C7A9B}"/>
              </a:ext>
            </a:extLst>
          </p:cNvPr>
          <p:cNvSpPr/>
          <p:nvPr/>
        </p:nvSpPr>
        <p:spPr>
          <a:xfrm>
            <a:off x="504824" y="1703388"/>
            <a:ext cx="8459664" cy="4455835"/>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latin typeface="+mn-lt"/>
              </a:rPr>
              <a:t>The number and types of peripheral pain receptors is similar to adults by 20 – 24 weeks gestation. Neonates have a greater density per area of skin</a:t>
            </a:r>
          </a:p>
          <a:p>
            <a:pPr marL="342900" indent="-342900">
              <a:lnSpc>
                <a:spcPct val="150000"/>
              </a:lnSpc>
              <a:buFont typeface="Arial" panose="020B0604020202020204" pitchFamily="34" charset="0"/>
              <a:buChar char="•"/>
            </a:pPr>
            <a:r>
              <a:rPr lang="en-US" dirty="0">
                <a:latin typeface="+mn-lt"/>
              </a:rPr>
              <a:t>Neonates have a slower conduction rate due to incomplete myelination but they have a shorter length of pain receptor  pathway</a:t>
            </a:r>
          </a:p>
          <a:p>
            <a:pPr marL="342900" indent="-342900">
              <a:lnSpc>
                <a:spcPct val="150000"/>
              </a:lnSpc>
              <a:buFont typeface="Arial" panose="020B0604020202020204" pitchFamily="34" charset="0"/>
              <a:buChar char="•"/>
            </a:pPr>
            <a:r>
              <a:rPr lang="en-US" dirty="0">
                <a:latin typeface="+mn-lt"/>
              </a:rPr>
              <a:t>Adaptive mechanisms that can modulate painful stimuli do not develop until 32 – 36 weeks of post conceptional age</a:t>
            </a:r>
          </a:p>
        </p:txBody>
      </p:sp>
      <p:sp>
        <p:nvSpPr>
          <p:cNvPr id="2" name="TextBox 1">
            <a:extLst>
              <a:ext uri="{FF2B5EF4-FFF2-40B4-BE49-F238E27FC236}">
                <a16:creationId xmlns:a16="http://schemas.microsoft.com/office/drawing/2014/main" id="{A87B0D8A-6D89-460D-BCF9-F40BA4D11FF6}"/>
              </a:ext>
            </a:extLst>
          </p:cNvPr>
          <p:cNvSpPr txBox="1"/>
          <p:nvPr/>
        </p:nvSpPr>
        <p:spPr>
          <a:xfrm>
            <a:off x="611560" y="6389558"/>
            <a:ext cx="7632848" cy="369332"/>
          </a:xfrm>
          <a:prstGeom prst="rect">
            <a:avLst/>
          </a:prstGeom>
          <a:noFill/>
        </p:spPr>
        <p:txBody>
          <a:bodyPr wrap="square" rtlCol="0">
            <a:spAutoFit/>
          </a:bodyPr>
          <a:lstStyle/>
          <a:p>
            <a:pPr algn="ctr"/>
            <a:r>
              <a:rPr lang="en-US" sz="900" dirty="0">
                <a:latin typeface="+mn-lt"/>
              </a:rPr>
              <a:t>Lundeberg S, Lundeberg T. Pain in infants and children – physiological background and clinical aspects. Acupuncture and related therapies 2013 Oct 1: 1(4):46-9</a:t>
            </a:r>
          </a:p>
        </p:txBody>
      </p:sp>
    </p:spTree>
    <p:extLst>
      <p:ext uri="{BB962C8B-B14F-4D97-AF65-F5344CB8AC3E}">
        <p14:creationId xmlns:p14="http://schemas.microsoft.com/office/powerpoint/2010/main" val="217316070"/>
      </p:ext>
    </p:extLst>
  </p:cSld>
  <p:clrMapOvr>
    <a:masterClrMapping/>
  </p:clrMapOvr>
</p:sld>
</file>

<file path=ppt/theme/theme1.xml><?xml version="1.0" encoding="utf-8"?>
<a:theme xmlns:a="http://schemas.openxmlformats.org/drawingml/2006/main" name="1_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tonio ETAT" id="{97E07CE5-D7FC-40BC-8DC5-3032BE5C6DFF}" vid="{85B54DE1-B567-419B-B3DA-9286950F15EF}"/>
    </a:ext>
  </a:extLst>
</a:theme>
</file>

<file path=ppt/theme/theme2.xml><?xml version="1.0" encoding="utf-8"?>
<a:theme xmlns:a="http://schemas.openxmlformats.org/drawingml/2006/main" name="14_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tonio ETAT" id="{97E07CE5-D7FC-40BC-8DC5-3032BE5C6DFF}" vid="{85B54DE1-B567-419B-B3DA-9286950F15E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11182</TotalTime>
  <Words>1164</Words>
  <Application>Microsoft Office PowerPoint</Application>
  <PresentationFormat>On-screen Show (4:3)</PresentationFormat>
  <Paragraphs>131</Paragraphs>
  <Slides>14</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Times New Roman</vt:lpstr>
      <vt:lpstr>1_Antonio template</vt:lpstr>
      <vt:lpstr>14_Antonio template</vt:lpstr>
      <vt:lpstr>Family Centered Care</vt:lpstr>
      <vt:lpstr>Objectives</vt:lpstr>
      <vt:lpstr>Definition</vt:lpstr>
      <vt:lpstr>Partners in FCC</vt:lpstr>
      <vt:lpstr>Partners in FCC - Roles</vt:lpstr>
      <vt:lpstr>Components of FCC</vt:lpstr>
      <vt:lpstr>The effect of FCC</vt:lpstr>
      <vt:lpstr>Pain Management</vt:lpstr>
      <vt:lpstr>Why do Neonates feel more pain than adults?</vt:lpstr>
      <vt:lpstr>Pain Assessment</vt:lpstr>
      <vt:lpstr>Pain Assessment</vt:lpstr>
      <vt:lpstr>Managing Acute Pain in Newborns</vt:lpstr>
      <vt:lpstr>Questions</vt:lpstr>
      <vt:lpstr>Summary</vt:lpstr>
    </vt:vector>
  </TitlesOfParts>
  <Company>kemri/wellcome trust research programme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I</dc:title>
  <dc:creator>Menglish</dc:creator>
  <cp:lastModifiedBy>Edith Gicheha</cp:lastModifiedBy>
  <cp:revision>572</cp:revision>
  <dcterms:created xsi:type="dcterms:W3CDTF">2005-10-20T10:08:04Z</dcterms:created>
  <dcterms:modified xsi:type="dcterms:W3CDTF">2021-04-10T15:29:30Z</dcterms:modified>
</cp:coreProperties>
</file>