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4"/>
  </p:notesMasterIdLst>
  <p:sldIdLst>
    <p:sldId id="485" r:id="rId3"/>
    <p:sldId id="922" r:id="rId4"/>
    <p:sldId id="923" r:id="rId5"/>
    <p:sldId id="940" r:id="rId6"/>
    <p:sldId id="924" r:id="rId7"/>
    <p:sldId id="925" r:id="rId8"/>
    <p:sldId id="929" r:id="rId9"/>
    <p:sldId id="926" r:id="rId10"/>
    <p:sldId id="927" r:id="rId11"/>
    <p:sldId id="928" r:id="rId12"/>
    <p:sldId id="930" r:id="rId13"/>
    <p:sldId id="967" r:id="rId14"/>
    <p:sldId id="931" r:id="rId15"/>
    <p:sldId id="932" r:id="rId16"/>
    <p:sldId id="934" r:id="rId17"/>
    <p:sldId id="935" r:id="rId18"/>
    <p:sldId id="936" r:id="rId19"/>
    <p:sldId id="937" r:id="rId20"/>
    <p:sldId id="938" r:id="rId21"/>
    <p:sldId id="945" r:id="rId22"/>
    <p:sldId id="96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5"/>
    <a:srgbClr val="0077D0"/>
    <a:srgbClr val="FFFF89"/>
    <a:srgbClr val="FFFFD1"/>
    <a:srgbClr val="FFD1FF"/>
    <a:srgbClr val="FF97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DB860-4B18-48B9-B254-C24E8C569B71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68F79F88-3A2F-4192-BB94-C83EDCD59C61}">
      <dgm:prSet phldrT="[Text]" custT="1"/>
      <dgm:spPr>
        <a:xfrm>
          <a:off x="3558" y="1219199"/>
          <a:ext cx="2428936" cy="1625600"/>
        </a:xfrm>
        <a:prstGeom prst="roundRect">
          <a:avLst/>
        </a:prstGeom>
        <a:solidFill>
          <a:srgbClr val="0077D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altLang="en-US" sz="28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Phase One: “Period of Reactivity”</a:t>
          </a:r>
          <a:endParaRPr lang="en-US" sz="28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20B912A6-6338-490E-A9A1-15937777AAE6}" type="parTrans" cxnId="{94C555EF-2512-41CC-8ACE-B3A2A56D9C0F}">
      <dgm:prSet/>
      <dgm:spPr/>
      <dgm:t>
        <a:bodyPr/>
        <a:lstStyle/>
        <a:p>
          <a:endParaRPr lang="en-US" sz="1800"/>
        </a:p>
      </dgm:t>
    </dgm:pt>
    <dgm:pt modelId="{B07432FB-B629-4CE9-BD2B-FA88805364C7}" type="sibTrans" cxnId="{94C555EF-2512-41CC-8ACE-B3A2A56D9C0F}">
      <dgm:prSet/>
      <dgm:spPr/>
      <dgm:t>
        <a:bodyPr/>
        <a:lstStyle/>
        <a:p>
          <a:endParaRPr lang="en-US" sz="1800"/>
        </a:p>
      </dgm:t>
    </dgm:pt>
    <dgm:pt modelId="{517C485E-090C-4ED8-8402-8EB7AB122370}">
      <dgm:prSet phldrT="[Text]" custT="1"/>
      <dgm:spPr>
        <a:xfrm>
          <a:off x="2809804" y="1219199"/>
          <a:ext cx="2428936" cy="1625600"/>
        </a:xfrm>
        <a:prstGeom prst="roundRect">
          <a:avLst/>
        </a:prstGeom>
        <a:solidFill>
          <a:srgbClr val="0077D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altLang="en-US" sz="2800" dirty="0">
              <a:solidFill>
                <a:schemeClr val="bg1"/>
              </a:solidFill>
              <a:latin typeface="+mn-lt"/>
              <a:ea typeface="+mn-ea"/>
              <a:cs typeface="+mn-cs"/>
            </a:rPr>
            <a:t>Phase Two: “Sleep Period”</a:t>
          </a:r>
          <a:endParaRPr lang="en-US" sz="28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52689B3B-73A0-4221-8FDD-ADF66DFF7160}" type="parTrans" cxnId="{12E3DCB4-0C51-42A4-8E1D-1CAA19A3F125}">
      <dgm:prSet/>
      <dgm:spPr/>
      <dgm:t>
        <a:bodyPr/>
        <a:lstStyle/>
        <a:p>
          <a:endParaRPr lang="en-US" sz="1800"/>
        </a:p>
      </dgm:t>
    </dgm:pt>
    <dgm:pt modelId="{F5AEC407-226C-41D4-82A3-69513656DBF5}" type="sibTrans" cxnId="{12E3DCB4-0C51-42A4-8E1D-1CAA19A3F125}">
      <dgm:prSet/>
      <dgm:spPr/>
      <dgm:t>
        <a:bodyPr/>
        <a:lstStyle/>
        <a:p>
          <a:endParaRPr lang="en-US" sz="1800"/>
        </a:p>
      </dgm:t>
    </dgm:pt>
    <dgm:pt modelId="{C92A6B1E-37C7-4470-9490-FBD1BADA3971}">
      <dgm:prSet phldrT="[Text]" custT="1"/>
      <dgm:spPr>
        <a:xfrm>
          <a:off x="5616051" y="1219199"/>
          <a:ext cx="2743289" cy="1625600"/>
        </a:xfrm>
        <a:prstGeom prst="roundRect">
          <a:avLst/>
        </a:prstGeom>
        <a:solidFill>
          <a:srgbClr val="0077D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altLang="en-US" sz="2800" dirty="0">
              <a:solidFill>
                <a:schemeClr val="bg1"/>
              </a:solidFill>
              <a:latin typeface="+mn-lt"/>
              <a:ea typeface="+mn-ea"/>
              <a:cs typeface="+mn-cs"/>
            </a:rPr>
            <a:t>Phase Three: “Second Period of Reactivity”</a:t>
          </a:r>
          <a:endParaRPr lang="en-US" sz="28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33CC1A15-D13D-494B-902F-B3EA100A2CFC}" type="parTrans" cxnId="{25BCE8B9-A39D-40EA-9A11-36F3381A4810}">
      <dgm:prSet/>
      <dgm:spPr/>
      <dgm:t>
        <a:bodyPr/>
        <a:lstStyle/>
        <a:p>
          <a:endParaRPr lang="en-US" sz="1800"/>
        </a:p>
      </dgm:t>
    </dgm:pt>
    <dgm:pt modelId="{EA9A2EF9-DABE-4B85-B22E-9637E78FFE2B}" type="sibTrans" cxnId="{25BCE8B9-A39D-40EA-9A11-36F3381A4810}">
      <dgm:prSet/>
      <dgm:spPr/>
      <dgm:t>
        <a:bodyPr/>
        <a:lstStyle/>
        <a:p>
          <a:endParaRPr lang="en-US" sz="1800"/>
        </a:p>
      </dgm:t>
    </dgm:pt>
    <dgm:pt modelId="{AF3369AD-9373-42D9-922B-115A63B9D9A7}" type="pres">
      <dgm:prSet presAssocID="{7B5DB860-4B18-48B9-B254-C24E8C569B71}" presName="CompostProcess" presStyleCnt="0">
        <dgm:presLayoutVars>
          <dgm:dir/>
          <dgm:resizeHandles val="exact"/>
        </dgm:presLayoutVars>
      </dgm:prSet>
      <dgm:spPr/>
    </dgm:pt>
    <dgm:pt modelId="{A1B7037C-62B7-4840-A141-89728DF01199}" type="pres">
      <dgm:prSet presAssocID="{7B5DB860-4B18-48B9-B254-C24E8C569B71}" presName="arrow" presStyleLbl="bgShp" presStyleIdx="0" presStyleCnt="1"/>
      <dgm:spPr>
        <a:xfrm>
          <a:off x="627217" y="0"/>
          <a:ext cx="7108464" cy="4064000"/>
        </a:xfrm>
        <a:prstGeom prst="right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A5CE281F-51A2-41AD-BB53-A71DE9014757}" type="pres">
      <dgm:prSet presAssocID="{7B5DB860-4B18-48B9-B254-C24E8C569B71}" presName="linearProcess" presStyleCnt="0"/>
      <dgm:spPr/>
    </dgm:pt>
    <dgm:pt modelId="{F00F0CB2-2888-4BFD-8B9C-780DB675435C}" type="pres">
      <dgm:prSet presAssocID="{68F79F88-3A2F-4192-BB94-C83EDCD59C61}" presName="textNode" presStyleLbl="node1" presStyleIdx="0" presStyleCnt="3">
        <dgm:presLayoutVars>
          <dgm:bulletEnabled val="1"/>
        </dgm:presLayoutVars>
      </dgm:prSet>
      <dgm:spPr/>
    </dgm:pt>
    <dgm:pt modelId="{4CB7994A-9D0D-4971-AD60-EFBAD7EFC72B}" type="pres">
      <dgm:prSet presAssocID="{B07432FB-B629-4CE9-BD2B-FA88805364C7}" presName="sibTrans" presStyleCnt="0"/>
      <dgm:spPr/>
    </dgm:pt>
    <dgm:pt modelId="{6ED1D85C-BE0D-44F6-A1A4-6C1E2C5BEFE6}" type="pres">
      <dgm:prSet presAssocID="{517C485E-090C-4ED8-8402-8EB7AB122370}" presName="textNode" presStyleLbl="node1" presStyleIdx="1" presStyleCnt="3">
        <dgm:presLayoutVars>
          <dgm:bulletEnabled val="1"/>
        </dgm:presLayoutVars>
      </dgm:prSet>
      <dgm:spPr/>
    </dgm:pt>
    <dgm:pt modelId="{10872AA4-2B86-4FF6-B904-694D509BC5D4}" type="pres">
      <dgm:prSet presAssocID="{F5AEC407-226C-41D4-82A3-69513656DBF5}" presName="sibTrans" presStyleCnt="0"/>
      <dgm:spPr/>
    </dgm:pt>
    <dgm:pt modelId="{D6E2A569-1AC3-4B7A-9C14-65C80D82CC4C}" type="pres">
      <dgm:prSet presAssocID="{C92A6B1E-37C7-4470-9490-FBD1BADA3971}" presName="textNode" presStyleLbl="node1" presStyleIdx="2" presStyleCnt="3" custScaleX="112942">
        <dgm:presLayoutVars>
          <dgm:bulletEnabled val="1"/>
        </dgm:presLayoutVars>
      </dgm:prSet>
      <dgm:spPr/>
    </dgm:pt>
  </dgm:ptLst>
  <dgm:cxnLst>
    <dgm:cxn modelId="{61A0D64D-6D3E-4BFD-87D5-9F723DB7BAB9}" type="presOf" srcId="{517C485E-090C-4ED8-8402-8EB7AB122370}" destId="{6ED1D85C-BE0D-44F6-A1A4-6C1E2C5BEFE6}" srcOrd="0" destOrd="0" presId="urn:microsoft.com/office/officeart/2005/8/layout/hProcess9"/>
    <dgm:cxn modelId="{4C35D66F-0B91-46FB-B92C-A446C9F255D1}" type="presOf" srcId="{68F79F88-3A2F-4192-BB94-C83EDCD59C61}" destId="{F00F0CB2-2888-4BFD-8B9C-780DB675435C}" srcOrd="0" destOrd="0" presId="urn:microsoft.com/office/officeart/2005/8/layout/hProcess9"/>
    <dgm:cxn modelId="{19D0A288-ED49-421A-BF6F-C36A217B2C51}" type="presOf" srcId="{7B5DB860-4B18-48B9-B254-C24E8C569B71}" destId="{AF3369AD-9373-42D9-922B-115A63B9D9A7}" srcOrd="0" destOrd="0" presId="urn:microsoft.com/office/officeart/2005/8/layout/hProcess9"/>
    <dgm:cxn modelId="{12E3DCB4-0C51-42A4-8E1D-1CAA19A3F125}" srcId="{7B5DB860-4B18-48B9-B254-C24E8C569B71}" destId="{517C485E-090C-4ED8-8402-8EB7AB122370}" srcOrd="1" destOrd="0" parTransId="{52689B3B-73A0-4221-8FDD-ADF66DFF7160}" sibTransId="{F5AEC407-226C-41D4-82A3-69513656DBF5}"/>
    <dgm:cxn modelId="{25BCE8B9-A39D-40EA-9A11-36F3381A4810}" srcId="{7B5DB860-4B18-48B9-B254-C24E8C569B71}" destId="{C92A6B1E-37C7-4470-9490-FBD1BADA3971}" srcOrd="2" destOrd="0" parTransId="{33CC1A15-D13D-494B-902F-B3EA100A2CFC}" sibTransId="{EA9A2EF9-DABE-4B85-B22E-9637E78FFE2B}"/>
    <dgm:cxn modelId="{94C555EF-2512-41CC-8ACE-B3A2A56D9C0F}" srcId="{7B5DB860-4B18-48B9-B254-C24E8C569B71}" destId="{68F79F88-3A2F-4192-BB94-C83EDCD59C61}" srcOrd="0" destOrd="0" parTransId="{20B912A6-6338-490E-A9A1-15937777AAE6}" sibTransId="{B07432FB-B629-4CE9-BD2B-FA88805364C7}"/>
    <dgm:cxn modelId="{704EA1F7-524C-40FD-A537-15E48370DB1C}" type="presOf" srcId="{C92A6B1E-37C7-4470-9490-FBD1BADA3971}" destId="{D6E2A569-1AC3-4B7A-9C14-65C80D82CC4C}" srcOrd="0" destOrd="0" presId="urn:microsoft.com/office/officeart/2005/8/layout/hProcess9"/>
    <dgm:cxn modelId="{ABBC4FD7-CA95-4ADF-A6B2-72CB672E41DC}" type="presParOf" srcId="{AF3369AD-9373-42D9-922B-115A63B9D9A7}" destId="{A1B7037C-62B7-4840-A141-89728DF01199}" srcOrd="0" destOrd="0" presId="urn:microsoft.com/office/officeart/2005/8/layout/hProcess9"/>
    <dgm:cxn modelId="{0A2B3B36-46F3-4FCC-937A-FA2168FFDB56}" type="presParOf" srcId="{AF3369AD-9373-42D9-922B-115A63B9D9A7}" destId="{A5CE281F-51A2-41AD-BB53-A71DE9014757}" srcOrd="1" destOrd="0" presId="urn:microsoft.com/office/officeart/2005/8/layout/hProcess9"/>
    <dgm:cxn modelId="{C2ADF2C4-FBD2-4069-A9A5-8971532305D9}" type="presParOf" srcId="{A5CE281F-51A2-41AD-BB53-A71DE9014757}" destId="{F00F0CB2-2888-4BFD-8B9C-780DB675435C}" srcOrd="0" destOrd="0" presId="urn:microsoft.com/office/officeart/2005/8/layout/hProcess9"/>
    <dgm:cxn modelId="{F5468845-D2E4-4155-9337-D6B7000C1355}" type="presParOf" srcId="{A5CE281F-51A2-41AD-BB53-A71DE9014757}" destId="{4CB7994A-9D0D-4971-AD60-EFBAD7EFC72B}" srcOrd="1" destOrd="0" presId="urn:microsoft.com/office/officeart/2005/8/layout/hProcess9"/>
    <dgm:cxn modelId="{C64D83B6-D4EC-4CA2-81A3-705C2B035274}" type="presParOf" srcId="{A5CE281F-51A2-41AD-BB53-A71DE9014757}" destId="{6ED1D85C-BE0D-44F6-A1A4-6C1E2C5BEFE6}" srcOrd="2" destOrd="0" presId="urn:microsoft.com/office/officeart/2005/8/layout/hProcess9"/>
    <dgm:cxn modelId="{8DB719CB-C28D-4C4B-A606-348DDF99173A}" type="presParOf" srcId="{A5CE281F-51A2-41AD-BB53-A71DE9014757}" destId="{10872AA4-2B86-4FF6-B904-694D509BC5D4}" srcOrd="3" destOrd="0" presId="urn:microsoft.com/office/officeart/2005/8/layout/hProcess9"/>
    <dgm:cxn modelId="{FDD34FBF-4B9A-450E-AB2D-158951FF1A30}" type="presParOf" srcId="{A5CE281F-51A2-41AD-BB53-A71DE9014757}" destId="{D6E2A569-1AC3-4B7A-9C14-65C80D82CC4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7037C-62B7-4840-A141-89728DF01199}">
      <dsp:nvSpPr>
        <dsp:cNvPr id="0" name=""/>
        <dsp:cNvSpPr/>
      </dsp:nvSpPr>
      <dsp:spPr>
        <a:xfrm>
          <a:off x="632221" y="0"/>
          <a:ext cx="7165181" cy="4064000"/>
        </a:xfrm>
        <a:prstGeom prst="rightArrow">
          <a:avLst/>
        </a:prstGeom>
        <a:solidFill>
          <a:srgbClr val="4472C4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0F0CB2-2888-4BFD-8B9C-780DB675435C}">
      <dsp:nvSpPr>
        <dsp:cNvPr id="0" name=""/>
        <dsp:cNvSpPr/>
      </dsp:nvSpPr>
      <dsp:spPr>
        <a:xfrm>
          <a:off x="4559" y="1219199"/>
          <a:ext cx="2461899" cy="1625600"/>
        </a:xfrm>
        <a:prstGeom prst="roundRect">
          <a:avLst/>
        </a:prstGeom>
        <a:solidFill>
          <a:srgbClr val="0077D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kern="12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Phase One: “Period of Reactivity”</a:t>
          </a:r>
          <a:endParaRPr lang="en-US" sz="28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83914" y="1298554"/>
        <a:ext cx="2303189" cy="1466890"/>
      </dsp:txXfrm>
    </dsp:sp>
    <dsp:sp modelId="{6ED1D85C-BE0D-44F6-A1A4-6C1E2C5BEFE6}">
      <dsp:nvSpPr>
        <dsp:cNvPr id="0" name=""/>
        <dsp:cNvSpPr/>
      </dsp:nvSpPr>
      <dsp:spPr>
        <a:xfrm>
          <a:off x="2824553" y="1219199"/>
          <a:ext cx="2461899" cy="1625600"/>
        </a:xfrm>
        <a:prstGeom prst="roundRect">
          <a:avLst/>
        </a:prstGeom>
        <a:solidFill>
          <a:srgbClr val="0077D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Phase Two: “Sleep Period”</a:t>
          </a:r>
          <a:endParaRPr lang="en-US" sz="28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2903908" y="1298554"/>
        <a:ext cx="2303189" cy="1466890"/>
      </dsp:txXfrm>
    </dsp:sp>
    <dsp:sp modelId="{D6E2A569-1AC3-4B7A-9C14-65C80D82CC4C}">
      <dsp:nvSpPr>
        <dsp:cNvPr id="0" name=""/>
        <dsp:cNvSpPr/>
      </dsp:nvSpPr>
      <dsp:spPr>
        <a:xfrm>
          <a:off x="5644547" y="1219199"/>
          <a:ext cx="2780518" cy="1625600"/>
        </a:xfrm>
        <a:prstGeom prst="roundRect">
          <a:avLst/>
        </a:prstGeom>
        <a:solidFill>
          <a:srgbClr val="0077D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Phase Three: “Second Period of Reactivity”</a:t>
          </a:r>
          <a:endParaRPr lang="en-US" sz="28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5723902" y="1298554"/>
        <a:ext cx="2621808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094FD-A743-412E-9050-8053BC18496F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A055C-30FD-4910-94B8-C1F463A39B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28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3181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963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414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457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956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43691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331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177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2480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235B7C46-B323-405D-ABA1-6027E5FE27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76FD2029-6092-4401-BC79-CDCCD34D7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Tx/>
              <a:buChar char="•"/>
            </a:pPr>
            <a:endParaRPr lang="en-GB" altLang="en-US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5B6659AB-A2E7-4C85-8105-82F26D5B37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D10500-9E3D-409C-B9C1-DCF1FF9FE8C3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146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235B7C46-B323-405D-ABA1-6027E5FE27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76FD2029-6092-4401-BC79-CDCCD34D7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Tx/>
              <a:buChar char="•"/>
            </a:pPr>
            <a:endParaRPr lang="en-GB" altLang="en-US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5B6659AB-A2E7-4C85-8105-82F26D5B37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D10500-9E3D-409C-B9C1-DCF1FF9FE8C3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3909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881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301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33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636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312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667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986524D-9BE4-4AE1-B567-19D848820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742A3B58-7AEA-4355-BB98-C11BE6D3B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Font typeface="+mj-lt"/>
              <a:buNone/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770D2FE-BF68-4F7D-95B6-D3BB7157E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084EB-5D07-43DC-9C70-21AE03FB7CA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1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93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6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201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0">
            <a:extLst>
              <a:ext uri="{FF2B5EF4-FFF2-40B4-BE49-F238E27FC236}">
                <a16:creationId xmlns:a16="http://schemas.microsoft.com/office/drawing/2014/main" id="{D7CD6679-4922-49C5-9D38-6D339D7A5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838" y="3378200"/>
            <a:ext cx="720725" cy="1016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Shape 11">
            <a:extLst>
              <a:ext uri="{FF2B5EF4-FFF2-40B4-BE49-F238E27FC236}">
                <a16:creationId xmlns:a16="http://schemas.microsoft.com/office/drawing/2014/main" id="{35831932-0A56-4A4C-9F63-EFB4D3076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3378200"/>
            <a:ext cx="722312" cy="1016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hape 12">
            <a:extLst>
              <a:ext uri="{FF2B5EF4-FFF2-40B4-BE49-F238E27FC236}">
                <a16:creationId xmlns:a16="http://schemas.microsoft.com/office/drawing/2014/main" id="{BEA80F2A-9B30-4090-8873-3FC074AB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78200"/>
            <a:ext cx="722313" cy="1016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hape 13">
            <a:extLst>
              <a:ext uri="{FF2B5EF4-FFF2-40B4-BE49-F238E27FC236}">
                <a16:creationId xmlns:a16="http://schemas.microsoft.com/office/drawing/2014/main" id="{6130F742-B9DD-4011-A2AF-BBBF7705D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25" y="3378200"/>
            <a:ext cx="5218113" cy="1016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5207" y="1574482"/>
            <a:ext cx="6204653" cy="1546500"/>
          </a:xfrm>
          <a:prstGeom prst="rect">
            <a:avLst/>
          </a:prstGeom>
        </p:spPr>
        <p:txBody>
          <a:bodyPr anchor="t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00304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1">
            <a:extLst>
              <a:ext uri="{FF2B5EF4-FFF2-40B4-BE49-F238E27FC236}">
                <a16:creationId xmlns:a16="http://schemas.microsoft.com/office/drawing/2014/main" id="{EBAA0E7F-CA09-45B7-99AF-003496821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hape 32">
            <a:extLst>
              <a:ext uri="{FF2B5EF4-FFF2-40B4-BE49-F238E27FC236}">
                <a16:creationId xmlns:a16="http://schemas.microsoft.com/office/drawing/2014/main" id="{CF37E968-7623-44D7-BAF7-A37A893BF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hape 33">
            <a:extLst>
              <a:ext uri="{FF2B5EF4-FFF2-40B4-BE49-F238E27FC236}">
                <a16:creationId xmlns:a16="http://schemas.microsoft.com/office/drawing/2014/main" id="{45A9FF58-970B-4BFE-A14F-1F5C6B464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hape 34">
            <a:extLst>
              <a:ext uri="{FF2B5EF4-FFF2-40B4-BE49-F238E27FC236}">
                <a16:creationId xmlns:a16="http://schemas.microsoft.com/office/drawing/2014/main" id="{82A4EBC6-48A5-4442-9982-FC7E3CD6B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544010" y="514194"/>
            <a:ext cx="8015468" cy="897917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544010" y="1579944"/>
            <a:ext cx="8015468" cy="4826643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113564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color background">
    <p:bg>
      <p:bgPr>
        <a:solidFill>
          <a:srgbClr val="2185C5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0">
            <a:extLst>
              <a:ext uri="{FF2B5EF4-FFF2-40B4-BE49-F238E27FC236}">
                <a16:creationId xmlns:a16="http://schemas.microsoft.com/office/drawing/2014/main" id="{4DD35734-BD24-4CBD-A3CE-7CA3537E2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Shape 71">
            <a:extLst>
              <a:ext uri="{FF2B5EF4-FFF2-40B4-BE49-F238E27FC236}">
                <a16:creationId xmlns:a16="http://schemas.microsoft.com/office/drawing/2014/main" id="{4C9AA16F-1196-468F-AABE-69C1F891A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hape 72">
            <a:extLst>
              <a:ext uri="{FF2B5EF4-FFF2-40B4-BE49-F238E27FC236}">
                <a16:creationId xmlns:a16="http://schemas.microsoft.com/office/drawing/2014/main" id="{AF0CD4B7-506E-4BC0-B081-ECC436D92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hape 73">
            <a:extLst>
              <a:ext uri="{FF2B5EF4-FFF2-40B4-BE49-F238E27FC236}">
                <a16:creationId xmlns:a16="http://schemas.microsoft.com/office/drawing/2014/main" id="{6200B604-D10A-41C4-8911-77CCDC129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93699" y="1851949"/>
            <a:ext cx="7356366" cy="446204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3699" y="442483"/>
            <a:ext cx="7356366" cy="12358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8394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5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112135"/>
            <a:ext cx="7886700" cy="9993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D7CD6679-4922-49C5-9D38-6D339D7A5C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38838" y="3378200"/>
            <a:ext cx="720725" cy="1016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Shape 11">
            <a:extLst>
              <a:ext uri="{FF2B5EF4-FFF2-40B4-BE49-F238E27FC236}">
                <a16:creationId xmlns:a16="http://schemas.microsoft.com/office/drawing/2014/main" id="{35831932-0A56-4A4C-9F63-EFB4D3076E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659563" y="3378200"/>
            <a:ext cx="722312" cy="1016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hape 12">
            <a:extLst>
              <a:ext uri="{FF2B5EF4-FFF2-40B4-BE49-F238E27FC236}">
                <a16:creationId xmlns:a16="http://schemas.microsoft.com/office/drawing/2014/main" id="{BEA80F2A-9B30-4090-8873-3FC074AB20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378200"/>
            <a:ext cx="722313" cy="1016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13">
            <a:extLst>
              <a:ext uri="{FF2B5EF4-FFF2-40B4-BE49-F238E27FC236}">
                <a16:creationId xmlns:a16="http://schemas.microsoft.com/office/drawing/2014/main" id="{6130F742-B9DD-4011-A2AF-BBBF7705D6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20725" y="3378200"/>
            <a:ext cx="5218113" cy="1016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51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4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0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62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12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20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0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BC40B-C75D-4C8F-B97C-4909B779EB21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D601-6CFA-48C4-B555-6BF2BED8F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85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6">
            <a:extLst>
              <a:ext uri="{FF2B5EF4-FFF2-40B4-BE49-F238E27FC236}">
                <a16:creationId xmlns:a16="http://schemas.microsoft.com/office/drawing/2014/main" id="{4F158C6F-D820-40B2-AF5C-1A42548E6374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93763" y="274638"/>
            <a:ext cx="64627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2051" name="Shape 7">
            <a:extLst>
              <a:ext uri="{FF2B5EF4-FFF2-40B4-BE49-F238E27FC236}">
                <a16:creationId xmlns:a16="http://schemas.microsoft.com/office/drawing/2014/main" id="{829F6170-DCC5-4FB9-B4FF-A62FD689572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3763" y="1831975"/>
            <a:ext cx="6462712" cy="473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pic>
        <p:nvPicPr>
          <p:cNvPr id="2052" name="Picture 1">
            <a:extLst>
              <a:ext uri="{FF2B5EF4-FFF2-40B4-BE49-F238E27FC236}">
                <a16:creationId xmlns:a16="http://schemas.microsoft.com/office/drawing/2014/main" id="{68229E78-F09F-4FED-9714-35628C143F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6237288"/>
            <a:ext cx="7445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ape 31">
            <a:extLst>
              <a:ext uri="{FF2B5EF4-FFF2-40B4-BE49-F238E27FC236}">
                <a16:creationId xmlns:a16="http://schemas.microsoft.com/office/drawing/2014/main" id="{DE500214-5AC1-4826-A8F1-4E2BF0410E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6475" y="6754813"/>
            <a:ext cx="893763" cy="103187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hape 32">
            <a:extLst>
              <a:ext uri="{FF2B5EF4-FFF2-40B4-BE49-F238E27FC236}">
                <a16:creationId xmlns:a16="http://schemas.microsoft.com/office/drawing/2014/main" id="{571E31EB-C3BD-4680-9C51-94DBC5BAEA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50238" y="6754813"/>
            <a:ext cx="893762" cy="103187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Shape 33">
            <a:extLst>
              <a:ext uri="{FF2B5EF4-FFF2-40B4-BE49-F238E27FC236}">
                <a16:creationId xmlns:a16="http://schemas.microsoft.com/office/drawing/2014/main" id="{EA14E666-618D-47C6-BC8F-DFFF34A31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54813"/>
            <a:ext cx="893763" cy="103187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Shape 34">
            <a:extLst>
              <a:ext uri="{FF2B5EF4-FFF2-40B4-BE49-F238E27FC236}">
                <a16:creationId xmlns:a16="http://schemas.microsoft.com/office/drawing/2014/main" id="{7D32565B-EF52-4D99-B840-7397FBFB1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3763" y="6754813"/>
            <a:ext cx="6462712" cy="103187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54253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>
            <a:extLst>
              <a:ext uri="{FF2B5EF4-FFF2-40B4-BE49-F238E27FC236}">
                <a16:creationId xmlns:a16="http://schemas.microsoft.com/office/drawing/2014/main" id="{DBE8E307-0F4C-4665-9724-2456773FB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3888" y="6237288"/>
            <a:ext cx="720725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Title 1">
            <a:extLst>
              <a:ext uri="{FF2B5EF4-FFF2-40B4-BE49-F238E27FC236}">
                <a16:creationId xmlns:a16="http://schemas.microsoft.com/office/drawing/2014/main" id="{DF9C8998-E7BB-4953-AF47-59DAA8F0F50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204" y="1974083"/>
            <a:ext cx="7777162" cy="161131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SzTx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Newborn Transition to postnatal life</a:t>
            </a:r>
            <a:endParaRPr lang="en-US" alt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21" name="Picture 1">
            <a:extLst>
              <a:ext uri="{FF2B5EF4-FFF2-40B4-BE49-F238E27FC236}">
                <a16:creationId xmlns:a16="http://schemas.microsoft.com/office/drawing/2014/main" id="{52F4366F-F4EE-46AD-8360-3BDFA6545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3" y="26988"/>
            <a:ext cx="1525587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">
            <a:extLst>
              <a:ext uri="{FF2B5EF4-FFF2-40B4-BE49-F238E27FC236}">
                <a16:creationId xmlns:a16="http://schemas.microsoft.com/office/drawing/2014/main" id="{5559D9FD-3864-4F1C-A565-EB992A13A964}"/>
              </a:ext>
            </a:extLst>
          </p:cNvPr>
          <p:cNvGrpSpPr>
            <a:grpSpLocks/>
          </p:cNvGrpSpPr>
          <p:nvPr/>
        </p:nvGrpSpPr>
        <p:grpSpPr bwMode="auto">
          <a:xfrm>
            <a:off x="68204" y="4354287"/>
            <a:ext cx="7444664" cy="2419193"/>
            <a:chOff x="107504" y="3901238"/>
            <a:chExt cx="7424029" cy="2419260"/>
          </a:xfrm>
        </p:grpSpPr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503B3566-73A1-4F28-94AF-F7EB5174E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4650" y="3901238"/>
              <a:ext cx="1323107" cy="1329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6">
              <a:extLst>
                <a:ext uri="{FF2B5EF4-FFF2-40B4-BE49-F238E27FC236}">
                  <a16:creationId xmlns:a16="http://schemas.microsoft.com/office/drawing/2014/main" id="{958A7A26-9FB3-45A6-82FB-04126EF237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020" y="5756956"/>
              <a:ext cx="3476466" cy="393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16" descr="Centre for Health Solutions – Kenya (CHS)Government of Kenya ...">
              <a:extLst>
                <a:ext uri="{FF2B5EF4-FFF2-40B4-BE49-F238E27FC236}">
                  <a16:creationId xmlns:a16="http://schemas.microsoft.com/office/drawing/2014/main" id="{2444D15A-4E4A-40CA-BC48-AD7FC23077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3960705"/>
              <a:ext cx="1529855" cy="1283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" descr="http://www.gradstate.com/assets/images/institutions/logos/b0bc58a4ea746c78db64.jpg">
              <a:extLst>
                <a:ext uri="{FF2B5EF4-FFF2-40B4-BE49-F238E27FC236}">
                  <a16:creationId xmlns:a16="http://schemas.microsoft.com/office/drawing/2014/main" id="{B7C102F7-2292-4DC7-9BA0-DAC1010509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8" r="11105" b="14378"/>
            <a:stretch>
              <a:fillRect/>
            </a:stretch>
          </p:blipFill>
          <p:spPr bwMode="auto">
            <a:xfrm>
              <a:off x="3466436" y="3960705"/>
              <a:ext cx="1796008" cy="1283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4">
              <a:extLst>
                <a:ext uri="{FF2B5EF4-FFF2-40B4-BE49-F238E27FC236}">
                  <a16:creationId xmlns:a16="http://schemas.microsoft.com/office/drawing/2014/main" id="{5120BC62-D37A-43FE-B586-B86E317DF2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4488" y="4201189"/>
              <a:ext cx="2177045" cy="729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" descr="Kenya Paediatric Research Consortium (Keprecon)/ Kenya Paediatric  Association (KPA) — ELMA Philanthropies">
              <a:extLst>
                <a:ext uri="{FF2B5EF4-FFF2-40B4-BE49-F238E27FC236}">
                  <a16:creationId xmlns:a16="http://schemas.microsoft.com/office/drawing/2014/main" id="{137BF441-E8B7-4070-9390-7BFF4B7D97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8307" y="5422886"/>
              <a:ext cx="2720273" cy="897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8263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56423" y="269031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Surfactant Production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672909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Lung adaptation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DE4C8-18DF-48AF-8498-AED3B43F7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94" y="608899"/>
            <a:ext cx="8762206" cy="7164728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Production begins at 24 weeks - mature levels at 34 week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Surfactant secretion into the fetal lungs further stimulated by </a:t>
            </a:r>
            <a:r>
              <a:rPr lang="en-US" altLang="en-US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 and by the stretch of the alveolar by initiation of ventilation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Surfactant lowers surface tension in the lungs, allowing for inflation at lower pressures increasing the functional residual capacity (FRC)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4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241073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Postnatal Breathe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672909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Lung adaptation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DE4C8-18DF-48AF-8498-AED3B43F7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4" y="705228"/>
            <a:ext cx="8347076" cy="4929860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postnatal breath/initiation of ventilation of results in increased oxygen exposure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leads to a decrease in pulmonary resistance with increase pulmonary blood flow and well oxygenated blood to the left side of the heart.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ventilation is initiated – the inspiratory volume is higher than the expiratory volume resulting in a functional residue capacity (FRC)</a:t>
            </a:r>
          </a:p>
        </p:txBody>
      </p:sp>
    </p:spTree>
    <p:extLst>
      <p:ext uri="{BB962C8B-B14F-4D97-AF65-F5344CB8AC3E}">
        <p14:creationId xmlns:p14="http://schemas.microsoft.com/office/powerpoint/2010/main" val="1020007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241073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Postnatal Breathe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672909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Lung adaptation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DE4C8-18DF-48AF-8498-AED3B43F7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" y="789384"/>
            <a:ext cx="8185151" cy="3703993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Preterm infants with lower amounts of surfactant have a lower baseline FRC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 positive airway pressure (CPAP) can help preterm infants adapt by triggering production and secretion of surfactant.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216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343437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Thermoregulation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876425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Thermoregulation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830307-C863-461E-B61F-E31FDA70EAB4}"/>
              </a:ext>
            </a:extLst>
          </p:cNvPr>
          <p:cNvSpPr/>
          <p:nvPr/>
        </p:nvSpPr>
        <p:spPr>
          <a:xfrm>
            <a:off x="600075" y="924083"/>
            <a:ext cx="8715375" cy="5009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Normal range 36.5</a:t>
            </a:r>
            <a:r>
              <a:rPr lang="en-US" sz="2400" baseline="30000" dirty="0"/>
              <a:t>0</a:t>
            </a:r>
            <a:r>
              <a:rPr lang="en-US" sz="2400" dirty="0"/>
              <a:t>C- 37.5</a:t>
            </a:r>
            <a:r>
              <a:rPr lang="en-US" sz="2400" baseline="30000" dirty="0"/>
              <a:t>0</a:t>
            </a:r>
            <a:r>
              <a:rPr lang="en-US" sz="2400" dirty="0"/>
              <a:t>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 utero - Thermostability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At birth, infants emerge covered in liquid, resulting in potential heat loss via evaporation.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Heat can also be lost by; Convection/Conduction/Radiation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Neonates are at high risk of hypothermia because of;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Higher body surface area compared to children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Limited capacity to generate heat via shivering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Decreased subcutaneous fat for insulation</a:t>
            </a:r>
          </a:p>
        </p:txBody>
      </p:sp>
    </p:spTree>
    <p:extLst>
      <p:ext uri="{BB962C8B-B14F-4D97-AF65-F5344CB8AC3E}">
        <p14:creationId xmlns:p14="http://schemas.microsoft.com/office/powerpoint/2010/main" val="3696172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343437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Thermoregulation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876425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Thermoregulation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830307-C863-461E-B61F-E31FDA70EAB4}"/>
              </a:ext>
            </a:extLst>
          </p:cNvPr>
          <p:cNvSpPr/>
          <p:nvPr/>
        </p:nvSpPr>
        <p:spPr>
          <a:xfrm>
            <a:off x="638175" y="1125537"/>
            <a:ext cx="8505825" cy="4455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Newborns can generate heat and prevent heat loss by;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Brown adipose tissue lipolysis triggered by norepinephrine. This brown adipose tissue however, develops at 34 weeks gestation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Peripheral vasoconstriction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Surge of thyroid hormone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Neonatal thermoregulation – requires increased oxygen consumption and use of glucose </a:t>
            </a:r>
          </a:p>
        </p:txBody>
      </p:sp>
    </p:spTree>
    <p:extLst>
      <p:ext uri="{BB962C8B-B14F-4D97-AF65-F5344CB8AC3E}">
        <p14:creationId xmlns:p14="http://schemas.microsoft.com/office/powerpoint/2010/main" val="158012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343437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Thermoregulation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876425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Thermoregulation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830307-C863-461E-B61F-E31FDA70EAB4}"/>
              </a:ext>
            </a:extLst>
          </p:cNvPr>
          <p:cNvSpPr/>
          <p:nvPr/>
        </p:nvSpPr>
        <p:spPr>
          <a:xfrm>
            <a:off x="638175" y="896937"/>
            <a:ext cx="8505825" cy="5667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Evidence suggest an increased risk of  mortality by at least 28% for each 1° below 36.5</a:t>
            </a:r>
            <a:r>
              <a:rPr lang="en-US" sz="2400" baseline="30000" dirty="0"/>
              <a:t>0</a:t>
            </a:r>
            <a:r>
              <a:rPr lang="en-US" sz="2400" dirty="0"/>
              <a:t>C body temperature at admission and dose-dependent effect size.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Preterm babies have a large surface area–to–volume ratio and increased evaporative fluid losses from the skin.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Strategies introduced to minimize heat loss include use of;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/>
              <a:t>Occlusive wrapping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/>
              <a:t>Exothermic warming mattresses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/>
              <a:t>Warmed humidified resuscitation gases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/>
              <a:t>Caps/Hats 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/>
              <a:t>Increased delivery room temperature </a:t>
            </a:r>
          </a:p>
        </p:txBody>
      </p:sp>
    </p:spTree>
    <p:extLst>
      <p:ext uri="{BB962C8B-B14F-4D97-AF65-F5344CB8AC3E}">
        <p14:creationId xmlns:p14="http://schemas.microsoft.com/office/powerpoint/2010/main" val="3395021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343437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Thermoregulation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876425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Thermoregulation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830307-C863-461E-B61F-E31FDA70EAB4}"/>
              </a:ext>
            </a:extLst>
          </p:cNvPr>
          <p:cNvSpPr/>
          <p:nvPr/>
        </p:nvSpPr>
        <p:spPr>
          <a:xfrm>
            <a:off x="638175" y="1125537"/>
            <a:ext cx="8505825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Hyperthermia (temperature greater than 37.5°C) also increases the risk for neonatal mortality and morbidity in both term and preterm infants.</a:t>
            </a:r>
          </a:p>
        </p:txBody>
      </p:sp>
    </p:spTree>
    <p:extLst>
      <p:ext uri="{BB962C8B-B14F-4D97-AF65-F5344CB8AC3E}">
        <p14:creationId xmlns:p14="http://schemas.microsoft.com/office/powerpoint/2010/main" val="968759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343437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Fetal Hb Vs Adult Hb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1"/>
            <a:ext cx="2619375" cy="241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Hemoglobin Adaptions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BC2D66-B402-461B-B40D-33C8A57FD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236" y="4399062"/>
            <a:ext cx="8534401" cy="2145268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/>
            <a:r>
              <a:rPr lang="en-US" altLang="en-US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Preterms have;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en-US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Iron stores because transfer from maternal store takes place in late 3rd trimester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en-US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immature hemopoietic system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en-US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erythropoietin levels </a:t>
            </a:r>
            <a:endParaRPr kumimoji="0" lang="en-GB" altLang="en-US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527C28F-108F-42F1-BFAF-C641D9CA0AE7}"/>
              </a:ext>
            </a:extLst>
          </p:cNvPr>
          <p:cNvGrpSpPr/>
          <p:nvPr/>
        </p:nvGrpSpPr>
        <p:grpSpPr>
          <a:xfrm>
            <a:off x="504825" y="1125537"/>
            <a:ext cx="8713224" cy="3027990"/>
            <a:chOff x="504825" y="1411519"/>
            <a:chExt cx="8713224" cy="3027990"/>
          </a:xfrm>
        </p:grpSpPr>
        <p:sp>
          <p:nvSpPr>
            <p:cNvPr id="8" name="Rectangle 21">
              <a:extLst>
                <a:ext uri="{FF2B5EF4-FFF2-40B4-BE49-F238E27FC236}">
                  <a16:creationId xmlns:a16="http://schemas.microsoft.com/office/drawing/2014/main" id="{414EE16D-E21C-4F4D-B8FC-223B256D5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825" y="1652386"/>
              <a:ext cx="3514725" cy="2677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Intrauterine environment </a:t>
              </a: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en-US" alt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Relatively hypoxic</a:t>
              </a: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en-US" alt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Fetal Hb has enhance oxygen binding capacity</a:t>
              </a: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en-US" alt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High Hb (19 - 21g/dl)</a:t>
              </a:r>
            </a:p>
          </p:txBody>
        </p:sp>
        <p:sp>
          <p:nvSpPr>
            <p:cNvPr id="16" name="Rectangle 21">
              <a:extLst>
                <a:ext uri="{FF2B5EF4-FFF2-40B4-BE49-F238E27FC236}">
                  <a16:creationId xmlns:a16="http://schemas.microsoft.com/office/drawing/2014/main" id="{01420285-88E8-416E-87B3-B5E1F826B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2399" y="1703388"/>
              <a:ext cx="3295650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Extrauterine environment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High oxygen concertation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Lower Hb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 in adult Hb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FB068C1-6EF6-4396-AB99-48F2CE96A9BC}"/>
                </a:ext>
              </a:extLst>
            </p:cNvPr>
            <p:cNvSpPr txBox="1"/>
            <p:nvPr/>
          </p:nvSpPr>
          <p:spPr>
            <a:xfrm rot="18038686">
              <a:off x="3347442" y="2725459"/>
              <a:ext cx="3027990" cy="4001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Birth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164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343437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Physiological Jaundice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1"/>
            <a:ext cx="2428875" cy="241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Physiological Jaundice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D7D11EE-9AC3-45E6-AF47-5B7168E98F35}"/>
              </a:ext>
            </a:extLst>
          </p:cNvPr>
          <p:cNvSpPr/>
          <p:nvPr/>
        </p:nvSpPr>
        <p:spPr>
          <a:xfrm>
            <a:off x="411824" y="2820671"/>
            <a:ext cx="1863488" cy="1323438"/>
          </a:xfrm>
          <a:prstGeom prst="round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Increased Breakdown of RBC and haemoglobin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2D9BC9E-9E2D-4791-ADBA-BCE85107B0F8}"/>
              </a:ext>
            </a:extLst>
          </p:cNvPr>
          <p:cNvSpPr/>
          <p:nvPr/>
        </p:nvSpPr>
        <p:spPr>
          <a:xfrm>
            <a:off x="3210754" y="2988994"/>
            <a:ext cx="1972866" cy="859000"/>
          </a:xfrm>
          <a:prstGeom prst="round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Unconjugated bilirubin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E796343-CDA0-4F39-8E10-73439BFD7C8B}"/>
              </a:ext>
            </a:extLst>
          </p:cNvPr>
          <p:cNvSpPr/>
          <p:nvPr/>
        </p:nvSpPr>
        <p:spPr>
          <a:xfrm>
            <a:off x="6712590" y="2999473"/>
            <a:ext cx="2197181" cy="850441"/>
          </a:xfrm>
          <a:prstGeom prst="round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Conjugated bilirubin 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77D309FC-01EF-4D97-874C-56EB778D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4292" y="3852695"/>
            <a:ext cx="214271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soluble; </a:t>
            </a:r>
          </a:p>
          <a:p>
            <a:r>
              <a:rPr lang="en-GB" alt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Eliminated via urine &amp; faeces 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9EFC1D0A-B0BC-4B7A-9C66-B6BB30539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5081" y="1190252"/>
            <a:ext cx="3723214" cy="941189"/>
          </a:xfrm>
          <a:prstGeom prst="roundRect">
            <a:avLst>
              <a:gd name="adj" fmla="val 4522"/>
            </a:avLst>
          </a:prstGeom>
          <a:solidFill>
            <a:srgbClr val="FFFFD5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Unconjugated bilirubin bound to albumin is transported to the liver</a:t>
            </a:r>
            <a:r>
              <a:rPr kumimoji="0" lang="en-GB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. </a:t>
            </a:r>
            <a:r>
              <a:rPr kumimoji="0" lang="en-GB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Binding is low in ill neonates</a:t>
            </a:r>
            <a:r>
              <a:rPr kumimoji="0" lang="en-GB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712F53DC-0D66-4B38-8519-4CAFB0FEB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332" y="3873973"/>
            <a:ext cx="22681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 soluble; </a:t>
            </a:r>
          </a:p>
          <a:p>
            <a:r>
              <a:rPr lang="en-GB" alt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cross the blood brain barrier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B459D8B2-E173-4F83-9690-5EDF1684B8DB}"/>
              </a:ext>
            </a:extLst>
          </p:cNvPr>
          <p:cNvSpPr/>
          <p:nvPr/>
        </p:nvSpPr>
        <p:spPr>
          <a:xfrm>
            <a:off x="2382259" y="3247561"/>
            <a:ext cx="741941" cy="3960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7274A6A3-DB9B-4FA3-94FE-E21AB827720A}"/>
              </a:ext>
            </a:extLst>
          </p:cNvPr>
          <p:cNvSpPr/>
          <p:nvPr/>
        </p:nvSpPr>
        <p:spPr>
          <a:xfrm>
            <a:off x="5422117" y="3189830"/>
            <a:ext cx="1113234" cy="3960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1AAAC76-7CA4-43C9-B5C1-766FBD3DBBA8}"/>
              </a:ext>
            </a:extLst>
          </p:cNvPr>
          <p:cNvSpPr/>
          <p:nvPr/>
        </p:nvSpPr>
        <p:spPr>
          <a:xfrm>
            <a:off x="5726079" y="2256535"/>
            <a:ext cx="392983" cy="907316"/>
          </a:xfrm>
          <a:prstGeom prst="downArrow">
            <a:avLst/>
          </a:prstGeom>
          <a:solidFill>
            <a:srgbClr val="FFFFD5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A9F51AC6-94AC-4B2F-A5A6-B28FD1D03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" y="1208111"/>
            <a:ext cx="22451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Neonates have high RBC mass and shortened life span </a:t>
            </a:r>
            <a:endParaRPr lang="en-GB" altLang="en-US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6BE4154D-AF5D-41E9-BA0F-31E892708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1747" y="1172393"/>
            <a:ext cx="2392253" cy="959048"/>
          </a:xfrm>
          <a:prstGeom prst="roundRect">
            <a:avLst>
              <a:gd name="adj" fmla="val 7418"/>
            </a:avLst>
          </a:prstGeom>
          <a:solidFill>
            <a:srgbClr val="FFFFD5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Low activity of the conjugating enzyme in neonates  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3DA34855-DADB-4C11-85AF-CCA879E4BA91}"/>
              </a:ext>
            </a:extLst>
          </p:cNvPr>
          <p:cNvSpPr/>
          <p:nvPr/>
        </p:nvSpPr>
        <p:spPr>
          <a:xfrm flipH="1">
            <a:off x="7751381" y="2242827"/>
            <a:ext cx="392983" cy="642375"/>
          </a:xfrm>
          <a:prstGeom prst="downArrow">
            <a:avLst/>
          </a:prstGeom>
          <a:solidFill>
            <a:srgbClr val="FFFFD5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6D2F9677-2498-46C0-9B6F-302C0703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640" y="5027925"/>
            <a:ext cx="8326438" cy="1123712"/>
          </a:xfrm>
          <a:prstGeom prst="roundRect">
            <a:avLst>
              <a:gd name="adj" fmla="val 15452"/>
            </a:avLst>
          </a:prstGeom>
          <a:solidFill>
            <a:srgbClr val="FFFFD5"/>
          </a:solidFill>
          <a:ln w="1905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Unconjugated bilirubin - predominant form, usually </a:t>
            </a:r>
            <a:r>
              <a:rPr lang="en-GB" alt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than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255mmo/l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Bilirubin level 290 - 305mmol/l may be accepted as normal in term health newborn 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BABDDD0D-1537-42AF-9D0A-A21CE865321B}"/>
              </a:ext>
            </a:extLst>
          </p:cNvPr>
          <p:cNvSpPr/>
          <p:nvPr/>
        </p:nvSpPr>
        <p:spPr>
          <a:xfrm flipH="1">
            <a:off x="1147076" y="2175239"/>
            <a:ext cx="392984" cy="574687"/>
          </a:xfrm>
          <a:prstGeom prst="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29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343437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Glucose Needs &amp; Feeding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876425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Glucose Needs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830307-C863-461E-B61F-E31FDA70EAB4}"/>
              </a:ext>
            </a:extLst>
          </p:cNvPr>
          <p:cNvSpPr/>
          <p:nvPr/>
        </p:nvSpPr>
        <p:spPr>
          <a:xfrm>
            <a:off x="438150" y="876120"/>
            <a:ext cx="8639175" cy="5563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Delivery stress causes conversion of fats and glycogen to glucose for energy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At  1 - 2 hours of age, glucose levels fall and baseline glucose is achieved at 30 mins -1hour of age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A newborn’s brain relies on glucose to fuel development.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Low blood glucose levels (hypoglycemia) at birth have been associated with brain injury and intellectual and developmental disabilities. 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Higher blood glucose level may be protective.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Protective target glucose not yet defined</a:t>
            </a:r>
          </a:p>
        </p:txBody>
      </p:sp>
    </p:spTree>
    <p:extLst>
      <p:ext uri="{BB962C8B-B14F-4D97-AF65-F5344CB8AC3E}">
        <p14:creationId xmlns:p14="http://schemas.microsoft.com/office/powerpoint/2010/main" val="217347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7729" y="459168"/>
            <a:ext cx="7877175" cy="67468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331913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Introduction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7903D5B-503C-44B5-BF97-FD884217746A}"/>
              </a:ext>
            </a:extLst>
          </p:cNvPr>
          <p:cNvSpPr/>
          <p:nvPr/>
        </p:nvSpPr>
        <p:spPr>
          <a:xfrm>
            <a:off x="504825" y="1125538"/>
            <a:ext cx="7877175" cy="5009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Outline transition from intrauterine life to extrauterine life with a focus on;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Phases of transition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Important aspects of lung development and adaption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Neonatal thermoregulation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Hemoglobin changes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Physiological Jaundice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Newborn glucose and feeding needs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A0658959-67AA-41F8-AE69-11FDDCFDF89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493713" y="336550"/>
            <a:ext cx="8399462" cy="71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331913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Questions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A0658959-67AA-41F8-AE69-11FDDCFDF89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493713" y="336550"/>
            <a:ext cx="8399462" cy="71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331913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Summary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D82D4F-ED95-4710-AF5C-57BA436CB47A}"/>
              </a:ext>
            </a:extLst>
          </p:cNvPr>
          <p:cNvSpPr/>
          <p:nvPr/>
        </p:nvSpPr>
        <p:spPr>
          <a:xfrm>
            <a:off x="493713" y="1086429"/>
            <a:ext cx="7969621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Most babies transit well to the extra uterine life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A few babies don’t and will require to be supported in;</a:t>
            </a:r>
          </a:p>
          <a:p>
            <a:pPr marL="914400" lvl="1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Breathing </a:t>
            </a:r>
          </a:p>
          <a:p>
            <a:pPr marL="914400" lvl="1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Keeping warm </a:t>
            </a:r>
          </a:p>
          <a:p>
            <a:pPr marL="914400" lvl="1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Maintaining blood sugars 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37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7729" y="459168"/>
            <a:ext cx="7877175" cy="67468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Newborn Transition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331913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Transition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7903D5B-503C-44B5-BF97-FD884217746A}"/>
              </a:ext>
            </a:extLst>
          </p:cNvPr>
          <p:cNvSpPr/>
          <p:nvPr/>
        </p:nvSpPr>
        <p:spPr>
          <a:xfrm>
            <a:off x="504825" y="1125538"/>
            <a:ext cx="7877175" cy="3347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How long should it take a newly born to transition from intrauterine life to extra-uterine life?</a:t>
            </a:r>
          </a:p>
          <a:p>
            <a:pPr marL="914400" lvl="1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0000"/>
                </a:solidFill>
              </a:rPr>
              <a:t>1 - 2 hours</a:t>
            </a:r>
          </a:p>
          <a:p>
            <a:pPr marL="914400" lvl="1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0000"/>
                </a:solidFill>
              </a:rPr>
              <a:t>2 - 3 hours</a:t>
            </a:r>
          </a:p>
          <a:p>
            <a:pPr marL="914400" lvl="1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0000"/>
                </a:solidFill>
              </a:rPr>
              <a:t>3 - 6 hours</a:t>
            </a:r>
          </a:p>
          <a:p>
            <a:pPr marL="914400" lvl="1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400" dirty="0">
                <a:solidFill>
                  <a:srgbClr val="000000"/>
                </a:solidFill>
              </a:rPr>
              <a:t>6 - 12 hours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E9C049-2290-48B1-A446-46C5A7C06441}"/>
              </a:ext>
            </a:extLst>
          </p:cNvPr>
          <p:cNvSpPr/>
          <p:nvPr/>
        </p:nvSpPr>
        <p:spPr>
          <a:xfrm>
            <a:off x="762000" y="3349630"/>
            <a:ext cx="2579030" cy="66991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99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515367E-7846-412B-8B12-25863853C989}"/>
              </a:ext>
            </a:extLst>
          </p:cNvPr>
          <p:cNvGrpSpPr/>
          <p:nvPr/>
        </p:nvGrpSpPr>
        <p:grpSpPr>
          <a:xfrm>
            <a:off x="504825" y="2065719"/>
            <a:ext cx="8429625" cy="4064000"/>
            <a:chOff x="504825" y="2250857"/>
            <a:chExt cx="8362899" cy="4064000"/>
          </a:xfrm>
        </p:grpSpPr>
        <p:graphicFrame>
          <p:nvGraphicFramePr>
            <p:cNvPr id="8" name="Diagram 7">
              <a:extLst>
                <a:ext uri="{FF2B5EF4-FFF2-40B4-BE49-F238E27FC236}">
                  <a16:creationId xmlns:a16="http://schemas.microsoft.com/office/drawing/2014/main" id="{976E0DAF-8C47-499C-9D39-AF08206F326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95492859"/>
                </p:ext>
              </p:extLst>
            </p:nvPr>
          </p:nvGraphicFramePr>
          <p:xfrm>
            <a:off x="504825" y="2250857"/>
            <a:ext cx="8362899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9" name="Rounded Rectangle 2">
              <a:extLst>
                <a:ext uri="{FF2B5EF4-FFF2-40B4-BE49-F238E27FC236}">
                  <a16:creationId xmlns:a16="http://schemas.microsoft.com/office/drawing/2014/main" id="{54F99EFE-25C0-4EB8-BAC7-2A6DBECEF90A}"/>
                </a:ext>
              </a:extLst>
            </p:cNvPr>
            <p:cNvSpPr/>
            <p:nvPr/>
          </p:nvSpPr>
          <p:spPr>
            <a:xfrm>
              <a:off x="6354129" y="5287782"/>
              <a:ext cx="2315154" cy="442674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2 - 8 Hours 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0" name="Rounded Rectangle 3">
              <a:extLst>
                <a:ext uri="{FF2B5EF4-FFF2-40B4-BE49-F238E27FC236}">
                  <a16:creationId xmlns:a16="http://schemas.microsoft.com/office/drawing/2014/main" id="{8527A850-C995-495E-803D-C35B061C3B99}"/>
                </a:ext>
              </a:extLst>
            </p:cNvPr>
            <p:cNvSpPr/>
            <p:nvPr/>
          </p:nvSpPr>
          <p:spPr>
            <a:xfrm>
              <a:off x="3557047" y="5287782"/>
              <a:ext cx="1984417" cy="442674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marL="0" marR="0" lvl="1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D7D31"/>
                </a:buClr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1 - 4 Hours</a:t>
              </a:r>
            </a:p>
          </p:txBody>
        </p:sp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id="{2C57CE07-B84B-4AC5-B019-440E3116EF36}"/>
                </a:ext>
              </a:extLst>
            </p:cNvPr>
            <p:cNvSpPr/>
            <p:nvPr/>
          </p:nvSpPr>
          <p:spPr>
            <a:xfrm>
              <a:off x="693817" y="5287782"/>
              <a:ext cx="2050564" cy="442674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1 - 2 Hours</a:t>
              </a:r>
            </a:p>
          </p:txBody>
        </p:sp>
      </p:grpSp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4825" y="438330"/>
            <a:ext cx="7877175" cy="67468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Newborn Transition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331913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Transition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015619"/>
            <a:ext cx="8326438" cy="13051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fontAlgn="base" hangingPunct="0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cs typeface="Arial"/>
                <a:sym typeface="Arial" panose="020B0604020202020204" pitchFamily="34" charset="0"/>
              </a:rPr>
              <a:t>Transition period can last 3 - 6 hours  </a:t>
            </a:r>
          </a:p>
          <a:p>
            <a:pPr marL="342900" lvl="0" indent="-342900" eaLnBrk="0" fontAlgn="base" hangingPunct="0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cs typeface="Arial"/>
                <a:sym typeface="Arial" panose="020B0604020202020204" pitchFamily="34" charset="0"/>
              </a:rPr>
              <a:t>Three phases of transition</a:t>
            </a:r>
          </a:p>
        </p:txBody>
      </p:sp>
    </p:spTree>
    <p:extLst>
      <p:ext uri="{BB962C8B-B14F-4D97-AF65-F5344CB8AC3E}">
        <p14:creationId xmlns:p14="http://schemas.microsoft.com/office/powerpoint/2010/main" val="159680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07729" y="459168"/>
            <a:ext cx="7877175" cy="67468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Newborn Transition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331913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Transition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33AA86F5-BC50-43CA-BC6C-041DA2501E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133856"/>
            <a:ext cx="7886700" cy="501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4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35674" y="287884"/>
            <a:ext cx="7877175" cy="79325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Lung Transition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331913" cy="260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Transition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DE4C8-18DF-48AF-8498-AED3B43F7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44" y="5463073"/>
            <a:ext cx="9143999" cy="1123712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Immediately after birth the respiratory epithelium role changes from fluid secretion to fluid absorption linked to trans-pulmonary pressures generated during inspiration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957CFE9-8657-4043-BA02-EE94E4F0687A}"/>
              </a:ext>
            </a:extLst>
          </p:cNvPr>
          <p:cNvGrpSpPr/>
          <p:nvPr/>
        </p:nvGrpSpPr>
        <p:grpSpPr>
          <a:xfrm>
            <a:off x="373267" y="1285235"/>
            <a:ext cx="3899829" cy="3675762"/>
            <a:chOff x="405471" y="1766009"/>
            <a:chExt cx="3899829" cy="3675762"/>
          </a:xfrm>
        </p:grpSpPr>
        <p:sp>
          <p:nvSpPr>
            <p:cNvPr id="7" name="Rectangle 21">
              <a:extLst>
                <a:ext uri="{FF2B5EF4-FFF2-40B4-BE49-F238E27FC236}">
                  <a16:creationId xmlns:a16="http://schemas.microsoft.com/office/drawing/2014/main" id="{41BAB515-02E9-4541-9BB4-E1AD775FF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423" y="1766009"/>
              <a:ext cx="3748877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Fluid filled alveoli in utero. </a:t>
              </a:r>
            </a:p>
            <a:p>
              <a:pPr>
                <a:defRPr/>
              </a:pPr>
              <a:r>
                <a:rPr lang="en-US" alt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Lungs hyperextended, </a:t>
              </a:r>
              <a:r>
                <a:rPr lang="en-GB" alt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critical for stimulating lung development </a:t>
              </a:r>
              <a:endParaRPr lang="en-US" alt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4">
              <a:extLst>
                <a:ext uri="{FF2B5EF4-FFF2-40B4-BE49-F238E27FC236}">
                  <a16:creationId xmlns:a16="http://schemas.microsoft.com/office/drawing/2014/main" id="{89173298-A9F8-4D21-9D58-8DD44C473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471" y="5041661"/>
              <a:ext cx="29939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Placental gas exchange.</a:t>
              </a:r>
            </a:p>
          </p:txBody>
        </p:sp>
        <p:grpSp>
          <p:nvGrpSpPr>
            <p:cNvPr id="13" name="Group 4">
              <a:extLst>
                <a:ext uri="{FF2B5EF4-FFF2-40B4-BE49-F238E27FC236}">
                  <a16:creationId xmlns:a16="http://schemas.microsoft.com/office/drawing/2014/main" id="{6F13F791-CB3B-4CBF-955F-1A10C3F127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19278" y="3117406"/>
              <a:ext cx="1671341" cy="1914672"/>
              <a:chOff x="528" y="648"/>
              <a:chExt cx="1500" cy="1872"/>
            </a:xfrm>
          </p:grpSpPr>
          <p:sp>
            <p:nvSpPr>
              <p:cNvPr id="14" name="Oval 5">
                <a:extLst>
                  <a:ext uri="{FF2B5EF4-FFF2-40B4-BE49-F238E27FC236}">
                    <a16:creationId xmlns:a16="http://schemas.microsoft.com/office/drawing/2014/main" id="{8E318586-F9EB-49B4-9074-34E7835B5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800"/>
                <a:ext cx="780" cy="720"/>
              </a:xfrm>
              <a:prstGeom prst="ellipse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5" name="Oval 6">
                <a:extLst>
                  <a:ext uri="{FF2B5EF4-FFF2-40B4-BE49-F238E27FC236}">
                    <a16:creationId xmlns:a16="http://schemas.microsoft.com/office/drawing/2014/main" id="{2BA040EB-37DE-4A63-A14C-709CBFFFF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4" y="1464"/>
                <a:ext cx="804" cy="720"/>
              </a:xfrm>
              <a:prstGeom prst="ellipse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6" name="Rectangle 7">
                <a:extLst>
                  <a:ext uri="{FF2B5EF4-FFF2-40B4-BE49-F238E27FC236}">
                    <a16:creationId xmlns:a16="http://schemas.microsoft.com/office/drawing/2014/main" id="{6DD81727-60E9-4851-B4C3-376EB163C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" y="648"/>
                <a:ext cx="552" cy="1164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7" name="Oval 8">
                <a:extLst>
                  <a:ext uri="{FF2B5EF4-FFF2-40B4-BE49-F238E27FC236}">
                    <a16:creationId xmlns:a16="http://schemas.microsoft.com/office/drawing/2014/main" id="{FECD1AC3-EB87-43AB-90E6-4A17D3DC3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8" y="1464"/>
                <a:ext cx="768" cy="708"/>
              </a:xfrm>
              <a:prstGeom prst="ellipse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</a:endParaRP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FDFC62B-0DC8-4B14-925B-904A7568A6FF}"/>
              </a:ext>
            </a:extLst>
          </p:cNvPr>
          <p:cNvGrpSpPr/>
          <p:nvPr/>
        </p:nvGrpSpPr>
        <p:grpSpPr>
          <a:xfrm>
            <a:off x="6411618" y="1344546"/>
            <a:ext cx="2732382" cy="3691796"/>
            <a:chOff x="6521051" y="1705425"/>
            <a:chExt cx="2732382" cy="3691796"/>
          </a:xfrm>
        </p:grpSpPr>
        <p:sp>
          <p:nvSpPr>
            <p:cNvPr id="8" name="Rectangle 21">
              <a:extLst>
                <a:ext uri="{FF2B5EF4-FFF2-40B4-BE49-F238E27FC236}">
                  <a16:creationId xmlns:a16="http://schemas.microsoft.com/office/drawing/2014/main" id="{E13C72FE-FD9E-446B-9381-78B9B5DEF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9574" y="1705425"/>
              <a:ext cx="220669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r"/>
              <a:r>
                <a:rPr lang="en-US" alt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Air filled alveoli in after birth </a:t>
              </a:r>
              <a:endParaRPr lang="en-US" alt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27">
              <a:extLst>
                <a:ext uri="{FF2B5EF4-FFF2-40B4-BE49-F238E27FC236}">
                  <a16:creationId xmlns:a16="http://schemas.microsoft.com/office/drawing/2014/main" id="{E809030A-CFBD-422E-9909-A4A5908B79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1051" y="4997111"/>
              <a:ext cx="27323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Pulmonary respiration.</a:t>
              </a:r>
              <a:endParaRPr lang="en-GB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8" name="Group 9">
              <a:extLst>
                <a:ext uri="{FF2B5EF4-FFF2-40B4-BE49-F238E27FC236}">
                  <a16:creationId xmlns:a16="http://schemas.microsoft.com/office/drawing/2014/main" id="{E6CB192C-C354-4EAA-A0A2-83D524270A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42692" y="2901633"/>
              <a:ext cx="1671341" cy="1871183"/>
              <a:chOff x="3840" y="1836"/>
              <a:chExt cx="1500" cy="1848"/>
            </a:xfrm>
          </p:grpSpPr>
          <p:sp>
            <p:nvSpPr>
              <p:cNvPr id="19" name="Oval 10">
                <a:extLst>
                  <a:ext uri="{FF2B5EF4-FFF2-40B4-BE49-F238E27FC236}">
                    <a16:creationId xmlns:a16="http://schemas.microsoft.com/office/drawing/2014/main" id="{5440C7E4-41AA-43BD-BFA5-75CABDB42F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2964"/>
                <a:ext cx="780" cy="720"/>
              </a:xfrm>
              <a:prstGeom prst="ellipse">
                <a:avLst/>
              </a:prstGeom>
              <a:solidFill>
                <a:sysClr val="windowText" lastClr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0" name="Oval 11">
                <a:extLst>
                  <a:ext uri="{FF2B5EF4-FFF2-40B4-BE49-F238E27FC236}">
                    <a16:creationId xmlns:a16="http://schemas.microsoft.com/office/drawing/2014/main" id="{40845BD8-293B-4D30-A14C-5A5C417C0E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6" y="2628"/>
                <a:ext cx="804" cy="720"/>
              </a:xfrm>
              <a:prstGeom prst="ellipse">
                <a:avLst/>
              </a:prstGeom>
              <a:solidFill>
                <a:sysClr val="windowText" lastClr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1" name="Rectangle 12">
                <a:extLst>
                  <a:ext uri="{FF2B5EF4-FFF2-40B4-BE49-F238E27FC236}">
                    <a16:creationId xmlns:a16="http://schemas.microsoft.com/office/drawing/2014/main" id="{8FE71A1A-B953-4168-9B79-4872495FF3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8" y="1836"/>
                <a:ext cx="552" cy="1140"/>
              </a:xfrm>
              <a:prstGeom prst="rect">
                <a:avLst/>
              </a:prstGeom>
              <a:solidFill>
                <a:sysClr val="windowText" lastClr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2" name="Oval 13">
                <a:extLst>
                  <a:ext uri="{FF2B5EF4-FFF2-40B4-BE49-F238E27FC236}">
                    <a16:creationId xmlns:a16="http://schemas.microsoft.com/office/drawing/2014/main" id="{EA51B586-856A-42B6-890F-FAC9B3171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628"/>
                <a:ext cx="768" cy="708"/>
              </a:xfrm>
              <a:prstGeom prst="ellipse">
                <a:avLst/>
              </a:prstGeom>
              <a:solidFill>
                <a:sysClr val="windowText" lastClr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</a:endParaRP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C7749A2-9B59-4F1D-9BA1-56BA43BE89DC}"/>
              </a:ext>
            </a:extLst>
          </p:cNvPr>
          <p:cNvSpPr txBox="1"/>
          <p:nvPr/>
        </p:nvSpPr>
        <p:spPr>
          <a:xfrm rot="18578230">
            <a:off x="2255069" y="2916872"/>
            <a:ext cx="5736772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Labor - stimulates surfactant production - Birth</a:t>
            </a:r>
          </a:p>
        </p:txBody>
      </p:sp>
    </p:spTree>
    <p:extLst>
      <p:ext uri="{BB962C8B-B14F-4D97-AF65-F5344CB8AC3E}">
        <p14:creationId xmlns:p14="http://schemas.microsoft.com/office/powerpoint/2010/main" val="378263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633412" y="855932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Clearance of Fluid in the Fetal Lungs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672909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Lung adaptation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DE4C8-18DF-48AF-8498-AED3B43F7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1237140"/>
            <a:ext cx="8762206" cy="2478125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kern="0" dirty="0">
                <a:latin typeface="Arial" panose="020B0604020202020204" pitchFamily="34" charset="0"/>
                <a:cs typeface="Arial" panose="020B0604020202020204" pitchFamily="34" charset="0"/>
              </a:rPr>
              <a:t>Clearance of fluid in the fetus lungs begins before birth, enhanced by labor &amp; completed by 2hrs of age.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kern="0" dirty="0">
                <a:latin typeface="Arial" panose="020B0604020202020204" pitchFamily="34" charset="0"/>
                <a:cs typeface="Arial" panose="020B0604020202020204" pitchFamily="34" charset="0"/>
              </a:rPr>
              <a:t>During labor and immediately after birth - the respiratory epithelium changes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339B08-842D-4DDB-A83E-D4C245433CF9}"/>
              </a:ext>
            </a:extLst>
          </p:cNvPr>
          <p:cNvSpPr txBox="1">
            <a:spLocks/>
          </p:cNvSpPr>
          <p:nvPr/>
        </p:nvSpPr>
        <p:spPr>
          <a:xfrm>
            <a:off x="633412" y="5571844"/>
            <a:ext cx="7581900" cy="860447"/>
          </a:xfrm>
          <a:prstGeom prst="roundRect">
            <a:avLst/>
          </a:prstGeom>
          <a:solidFill>
            <a:srgbClr val="FFD1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Preterm babies have delayed clearance of foetal lung fluid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Infants with TTN have delayed clearance of foetal lung fluid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752802C-5B0B-4C47-AF1F-84287239C475}"/>
              </a:ext>
            </a:extLst>
          </p:cNvPr>
          <p:cNvSpPr/>
          <p:nvPr/>
        </p:nvSpPr>
        <p:spPr>
          <a:xfrm>
            <a:off x="633412" y="3824658"/>
            <a:ext cx="1939068" cy="141654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2400" kern="0" dirty="0">
                <a:solidFill>
                  <a:prstClr val="white"/>
                </a:solidFill>
                <a:cs typeface="Arial" panose="020B0604020202020204" pitchFamily="34" charset="0"/>
              </a:rPr>
              <a:t>A</a:t>
            </a:r>
            <a:r>
              <a:rPr kumimoji="0" lang="en-GB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ctive</a:t>
            </a:r>
            <a:r>
              <a:rPr kumimoji="0" lang="en-GB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fluid secretion 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3E942E-3C8F-4745-966B-7464A42958F7}"/>
              </a:ext>
            </a:extLst>
          </p:cNvPr>
          <p:cNvSpPr/>
          <p:nvPr/>
        </p:nvSpPr>
        <p:spPr>
          <a:xfrm>
            <a:off x="4136430" y="3804793"/>
            <a:ext cx="1973108" cy="1436412"/>
          </a:xfrm>
          <a:prstGeom prst="roundRect">
            <a:avLst/>
          </a:prstGeom>
          <a:solidFill>
            <a:srgbClr val="0077D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2400" kern="0" dirty="0">
                <a:solidFill>
                  <a:prstClr val="white"/>
                </a:solidFill>
                <a:cs typeface="Arial" panose="020B0604020202020204" pitchFamily="34" charset="0"/>
              </a:rPr>
              <a:t>A</a:t>
            </a:r>
            <a:r>
              <a:rPr kumimoji="0" lang="en-GB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ctive</a:t>
            </a:r>
            <a:r>
              <a:rPr kumimoji="0" lang="en-GB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fluid absorption 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7DDB977-E866-4743-BA30-E185D499C55E}"/>
              </a:ext>
            </a:extLst>
          </p:cNvPr>
          <p:cNvSpPr/>
          <p:nvPr/>
        </p:nvSpPr>
        <p:spPr>
          <a:xfrm>
            <a:off x="2756034" y="4191774"/>
            <a:ext cx="1196842" cy="68230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Birth 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7D6EACFB-0CE4-42BC-B20D-4EFB1D574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016" y="4302095"/>
            <a:ext cx="1525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</a:rPr>
              <a:t>Cortisol 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C133AD2D-0596-4A79-81AA-93F37F53DE8D}"/>
              </a:ext>
            </a:extLst>
          </p:cNvPr>
          <p:cNvSpPr/>
          <p:nvPr/>
        </p:nvSpPr>
        <p:spPr>
          <a:xfrm rot="10800000">
            <a:off x="6293092" y="4181844"/>
            <a:ext cx="1196842" cy="682309"/>
          </a:xfrm>
          <a:prstGeom prst="rightArrow">
            <a:avLst/>
          </a:prstGeom>
          <a:solidFill>
            <a:srgbClr val="0077D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386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56423" y="269031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Lung Adaptation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672909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Lung adaptation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DE4C8-18DF-48AF-8498-AED3B43F7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3564" y="1180206"/>
            <a:ext cx="4320436" cy="3915966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/>
            <a:r>
              <a:rPr lang="en-US" alt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Requires the coordinated activities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Clearance of fetal lung fluid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Surfactant secretion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Onset of consistent breathing</a:t>
            </a:r>
          </a:p>
        </p:txBody>
      </p:sp>
      <p:pic>
        <p:nvPicPr>
          <p:cNvPr id="25" name="Picture 4" descr="Image result for lung collapse in surfactant deficiency - diagrams">
            <a:extLst>
              <a:ext uri="{FF2B5EF4-FFF2-40B4-BE49-F238E27FC236}">
                <a16:creationId xmlns:a16="http://schemas.microsoft.com/office/drawing/2014/main" id="{0DF548CA-EDA4-48F2-8214-C1C51AEF7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" y="1125538"/>
            <a:ext cx="4510827" cy="379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848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3FECA9F-0D5F-4C7C-BD81-6E60E30D6F0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556423" y="269031"/>
            <a:ext cx="7877175" cy="679736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Lung Adaptation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83A67A-D739-4B82-BDED-538865C9E4B2}"/>
              </a:ext>
            </a:extLst>
          </p:cNvPr>
          <p:cNvSpPr/>
          <p:nvPr/>
        </p:nvSpPr>
        <p:spPr>
          <a:xfrm>
            <a:off x="0" y="0"/>
            <a:ext cx="1672909" cy="24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Lung adaptation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E2D1D0-7F13-4317-8087-8F105A6CA0B2}"/>
              </a:ext>
            </a:extLst>
          </p:cNvPr>
          <p:cNvSpPr/>
          <p:nvPr/>
        </p:nvSpPr>
        <p:spPr>
          <a:xfrm>
            <a:off x="504825" y="1125538"/>
            <a:ext cx="8326438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DE4C8-18DF-48AF-8498-AED3B43F7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94" y="608899"/>
            <a:ext cx="8572500" cy="6449639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Fetal breathing starts at 10 weeks gestation</a:t>
            </a:r>
          </a:p>
          <a:p>
            <a:pPr marL="1085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Fetal breathing movements help with lung development &amp; prevents lung hypoplasia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Lung development </a:t>
            </a:r>
          </a:p>
          <a:p>
            <a:pPr marL="1085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2nd trimester – Gas exchanging portions of the airway are formed </a:t>
            </a:r>
          </a:p>
          <a:p>
            <a:pPr marL="1085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24 weeks – Alveolar ductal development</a:t>
            </a:r>
          </a:p>
          <a:p>
            <a:pPr marL="1085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36 weeks – Septation of the air sacs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08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4_Anton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tonio ETAT" id="{97E07CE5-D7FC-40BC-8DC5-3032BE5C6DFF}" vid="{85B54DE1-B567-419B-B3DA-9286950F15E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1131</TotalTime>
  <Words>985</Words>
  <Application>Microsoft Office PowerPoint</Application>
  <PresentationFormat>On-screen Show (4:3)</PresentationFormat>
  <Paragraphs>174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14_Antonio template</vt:lpstr>
      <vt:lpstr>Newborn Transition to postnatal life</vt:lpstr>
      <vt:lpstr>Objectives</vt:lpstr>
      <vt:lpstr>Newborn Transition</vt:lpstr>
      <vt:lpstr>Newborn Transition</vt:lpstr>
      <vt:lpstr>Newborn Transition</vt:lpstr>
      <vt:lpstr>Lung Transition</vt:lpstr>
      <vt:lpstr>Clearance of Fluid in the Fetal Lungs</vt:lpstr>
      <vt:lpstr>Lung Adaptation</vt:lpstr>
      <vt:lpstr>Lung Adaptation</vt:lpstr>
      <vt:lpstr>Surfactant Production</vt:lpstr>
      <vt:lpstr>First Postnatal Breathe</vt:lpstr>
      <vt:lpstr>First Postnatal Breathe</vt:lpstr>
      <vt:lpstr>Thermoregulation</vt:lpstr>
      <vt:lpstr>Thermoregulation</vt:lpstr>
      <vt:lpstr>Thermoregulation</vt:lpstr>
      <vt:lpstr>Thermoregulation</vt:lpstr>
      <vt:lpstr>Fetal Hb Vs Adult Hb</vt:lpstr>
      <vt:lpstr>Physiological Jaundice</vt:lpstr>
      <vt:lpstr>Glucose Needs &amp; Feeding</vt:lpstr>
      <vt:lpstr>Questions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from intrauterine to extrauterine life</dc:title>
  <dc:creator>Grace Irimu</dc:creator>
  <cp:lastModifiedBy>Edith Gicheha</cp:lastModifiedBy>
  <cp:revision>61</cp:revision>
  <dcterms:created xsi:type="dcterms:W3CDTF">2020-01-07T07:49:56Z</dcterms:created>
  <dcterms:modified xsi:type="dcterms:W3CDTF">2021-02-15T10:08:06Z</dcterms:modified>
</cp:coreProperties>
</file>