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11163" indent="46038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823913" indent="90488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236663" indent="134938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649413" indent="179388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FF"/>
    <a:srgbClr val="FF33CC"/>
    <a:srgbClr val="FF9933"/>
    <a:srgbClr val="3366CC"/>
    <a:srgbClr val="336699"/>
    <a:srgbClr val="006699"/>
    <a:srgbClr val="3399FF"/>
    <a:srgbClr val="33CCFF"/>
    <a:srgbClr val="0033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نمط ذو سمات 1 - تميي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نمط ذو سمات 1 - تميي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A488322-F2BA-4B5B-9748-0D474271808F}" styleName="نمط متوسط 3 - تميي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نمط فاتح 2 - تميي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18" autoAdjust="0"/>
    <p:restoredTop sz="90929"/>
  </p:normalViewPr>
  <p:slideViewPr>
    <p:cSldViewPr>
      <p:cViewPr varScale="1">
        <p:scale>
          <a:sx n="66" d="100"/>
          <a:sy n="66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83B3EC-6FAC-4550-9902-4F34A8E4C9E4}" type="datetimeFigureOut">
              <a:rPr lang="en-US" smtClean="0"/>
              <a:pPr/>
              <a:t>6/20/2015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329A2-DE4C-43AB-88BE-89D0AE5B6C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4833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329A2-DE4C-43AB-88BE-89D0AE5B6CD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3" descr="C:\Documents and Settings\Rami\Desktop\Ramis Work\PresPro\Templates_07_July_2004\Biotech\JPGS\PPP_SBIOT_TLE_DNA_Structu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0225"/>
          </a:xfrm>
          <a:prstGeom prst="rect">
            <a:avLst/>
          </a:prstGeom>
          <a:solidFill>
            <a:srgbClr val="336699"/>
          </a:solidFill>
          <a:ln w="9525">
            <a:solidFill>
              <a:srgbClr val="339966"/>
            </a:solidFill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933" y="1011272"/>
            <a:ext cx="6250927" cy="1880534"/>
          </a:xfrm>
        </p:spPr>
        <p:txBody>
          <a:bodyPr/>
          <a:lstStyle>
            <a:lvl1pPr algn="r"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8847" y="3029512"/>
            <a:ext cx="6193722" cy="1308198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707188"/>
            <a:ext cx="1905000" cy="165100"/>
          </a:xfrm>
        </p:spPr>
        <p:txBody>
          <a:bodyPr/>
          <a:lstStyle>
            <a:lvl1pPr>
              <a:defRPr sz="11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692900"/>
            <a:ext cx="2895600" cy="165100"/>
          </a:xfrm>
        </p:spPr>
        <p:txBody>
          <a:bodyPr/>
          <a:lstStyle>
            <a:lvl1pPr>
              <a:defRPr sz="11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692900"/>
            <a:ext cx="1905000" cy="165100"/>
          </a:xfrm>
        </p:spPr>
        <p:txBody>
          <a:bodyPr/>
          <a:lstStyle>
            <a:lvl1pPr>
              <a:defRPr sz="11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C90D3F9-68C7-4239-AAFB-C1732B400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26376-10F3-486A-9F12-013BB36804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544" y="137705"/>
            <a:ext cx="1956364" cy="6403286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2451" y="137705"/>
            <a:ext cx="5731804" cy="6403286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42AD6-E860-4D98-AB23-A3FEAC345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08411-E62B-460F-ABA7-E5DE3E8D1A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96" y="4406563"/>
            <a:ext cx="7772543" cy="136270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96" y="2906151"/>
            <a:ext cx="7772543" cy="1500412"/>
          </a:xfrm>
        </p:spPr>
        <p:txBody>
          <a:bodyPr anchor="b"/>
          <a:lstStyle>
            <a:lvl1pPr marL="0" indent="0">
              <a:buNone/>
              <a:defRPr sz="1800"/>
            </a:lvl1pPr>
            <a:lvl2pPr marL="412394" indent="0">
              <a:buNone/>
              <a:defRPr sz="1600"/>
            </a:lvl2pPr>
            <a:lvl3pPr marL="824789" indent="0">
              <a:buNone/>
              <a:defRPr sz="1400"/>
            </a:lvl3pPr>
            <a:lvl4pPr marL="1237183" indent="0">
              <a:buNone/>
              <a:defRPr sz="1300"/>
            </a:lvl4pPr>
            <a:lvl5pPr marL="1649578" indent="0">
              <a:buNone/>
              <a:defRPr sz="1300"/>
            </a:lvl5pPr>
            <a:lvl6pPr marL="2061972" indent="0">
              <a:buNone/>
              <a:defRPr sz="1300"/>
            </a:lvl6pPr>
            <a:lvl7pPr marL="2474366" indent="0">
              <a:buNone/>
              <a:defRPr sz="1300"/>
            </a:lvl7pPr>
            <a:lvl8pPr marL="2886761" indent="0">
              <a:buNone/>
              <a:defRPr sz="1300"/>
            </a:lvl8pPr>
            <a:lvl9pPr marL="3299155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DE80D-8388-4AB5-9621-995AC5934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5598" y="1583608"/>
            <a:ext cx="3706795" cy="495738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9682" y="1583608"/>
            <a:ext cx="3706795" cy="495738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54895-EBA8-4C19-B0C2-18C295C4C9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29" y="273976"/>
            <a:ext cx="8228742" cy="1143239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29" y="1534838"/>
            <a:ext cx="4040007" cy="63975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394" indent="0">
              <a:buNone/>
              <a:defRPr sz="1800" b="1"/>
            </a:lvl2pPr>
            <a:lvl3pPr marL="824789" indent="0">
              <a:buNone/>
              <a:defRPr sz="1600" b="1"/>
            </a:lvl3pPr>
            <a:lvl4pPr marL="1237183" indent="0">
              <a:buNone/>
              <a:defRPr sz="1400" b="1"/>
            </a:lvl4pPr>
            <a:lvl5pPr marL="1649578" indent="0">
              <a:buNone/>
              <a:defRPr sz="1400" b="1"/>
            </a:lvl5pPr>
            <a:lvl6pPr marL="2061972" indent="0">
              <a:buNone/>
              <a:defRPr sz="1400" b="1"/>
            </a:lvl6pPr>
            <a:lvl7pPr marL="2474366" indent="0">
              <a:buNone/>
              <a:defRPr sz="1400" b="1"/>
            </a:lvl7pPr>
            <a:lvl8pPr marL="2886761" indent="0">
              <a:buNone/>
              <a:defRPr sz="1400" b="1"/>
            </a:lvl8pPr>
            <a:lvl9pPr marL="3299155" indent="0">
              <a:buNone/>
              <a:defRPr sz="14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29" y="2174593"/>
            <a:ext cx="4040007" cy="395184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935" y="1534838"/>
            <a:ext cx="4041436" cy="63975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394" indent="0">
              <a:buNone/>
              <a:defRPr sz="1800" b="1"/>
            </a:lvl2pPr>
            <a:lvl3pPr marL="824789" indent="0">
              <a:buNone/>
              <a:defRPr sz="1600" b="1"/>
            </a:lvl3pPr>
            <a:lvl4pPr marL="1237183" indent="0">
              <a:buNone/>
              <a:defRPr sz="1400" b="1"/>
            </a:lvl4pPr>
            <a:lvl5pPr marL="1649578" indent="0">
              <a:buNone/>
              <a:defRPr sz="1400" b="1"/>
            </a:lvl5pPr>
            <a:lvl6pPr marL="2061972" indent="0">
              <a:buNone/>
              <a:defRPr sz="1400" b="1"/>
            </a:lvl6pPr>
            <a:lvl7pPr marL="2474366" indent="0">
              <a:buNone/>
              <a:defRPr sz="1400" b="1"/>
            </a:lvl7pPr>
            <a:lvl8pPr marL="2886761" indent="0">
              <a:buNone/>
              <a:defRPr sz="1400" b="1"/>
            </a:lvl8pPr>
            <a:lvl9pPr marL="3299155" indent="0">
              <a:buNone/>
              <a:defRPr sz="14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935" y="2174593"/>
            <a:ext cx="4041436" cy="395184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4178E-28E1-4535-95B0-520A99EDE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82B9E-81DB-495D-B5F3-1105EC63FA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70E89-7D0E-48CF-A87E-CB39BD4E9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30" y="272542"/>
            <a:ext cx="3007481" cy="116188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7" y="272541"/>
            <a:ext cx="5111144" cy="585390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30" y="1434428"/>
            <a:ext cx="3007481" cy="4692014"/>
          </a:xfrm>
        </p:spPr>
        <p:txBody>
          <a:bodyPr/>
          <a:lstStyle>
            <a:lvl1pPr marL="0" indent="0">
              <a:buNone/>
              <a:defRPr sz="1300"/>
            </a:lvl1pPr>
            <a:lvl2pPr marL="412394" indent="0">
              <a:buNone/>
              <a:defRPr sz="1100"/>
            </a:lvl2pPr>
            <a:lvl3pPr marL="824789" indent="0">
              <a:buNone/>
              <a:defRPr sz="900"/>
            </a:lvl3pPr>
            <a:lvl4pPr marL="1237183" indent="0">
              <a:buNone/>
              <a:defRPr sz="800"/>
            </a:lvl4pPr>
            <a:lvl5pPr marL="1649578" indent="0">
              <a:buNone/>
              <a:defRPr sz="800"/>
            </a:lvl5pPr>
            <a:lvl6pPr marL="2061972" indent="0">
              <a:buNone/>
              <a:defRPr sz="800"/>
            </a:lvl6pPr>
            <a:lvl7pPr marL="2474366" indent="0">
              <a:buNone/>
              <a:defRPr sz="800"/>
            </a:lvl7pPr>
            <a:lvl8pPr marL="2886761" indent="0">
              <a:buNone/>
              <a:defRPr sz="800"/>
            </a:lvl8pPr>
            <a:lvl9pPr marL="3299155" indent="0">
              <a:buNone/>
              <a:defRPr sz="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3A332-642C-4789-9B69-08C0949852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904" y="4801030"/>
            <a:ext cx="5487258" cy="566599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904" y="612502"/>
            <a:ext cx="5487258" cy="4115373"/>
          </a:xfrm>
        </p:spPr>
        <p:txBody>
          <a:bodyPr/>
          <a:lstStyle>
            <a:lvl1pPr marL="0" indent="0">
              <a:buNone/>
              <a:defRPr sz="2900"/>
            </a:lvl1pPr>
            <a:lvl2pPr marL="412394" indent="0">
              <a:buNone/>
              <a:defRPr sz="2500"/>
            </a:lvl2pPr>
            <a:lvl3pPr marL="824789" indent="0">
              <a:buNone/>
              <a:defRPr sz="2200"/>
            </a:lvl3pPr>
            <a:lvl4pPr marL="1237183" indent="0">
              <a:buNone/>
              <a:defRPr sz="1800"/>
            </a:lvl4pPr>
            <a:lvl5pPr marL="1649578" indent="0">
              <a:buNone/>
              <a:defRPr sz="1800"/>
            </a:lvl5pPr>
            <a:lvl6pPr marL="2061972" indent="0">
              <a:buNone/>
              <a:defRPr sz="1800"/>
            </a:lvl6pPr>
            <a:lvl7pPr marL="2474366" indent="0">
              <a:buNone/>
              <a:defRPr sz="1800"/>
            </a:lvl7pPr>
            <a:lvl8pPr marL="2886761" indent="0">
              <a:buNone/>
              <a:defRPr sz="1800"/>
            </a:lvl8pPr>
            <a:lvl9pPr marL="3299155" indent="0">
              <a:buNone/>
              <a:defRPr sz="1800"/>
            </a:lvl9pPr>
          </a:lstStyle>
          <a:p>
            <a:pPr lvl="0"/>
            <a:r>
              <a:rPr lang="ar-SA" noProof="0" smtClean="0"/>
              <a:t>انقر فوق الرمز لإضافة صورة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904" y="5367629"/>
            <a:ext cx="5487258" cy="804714"/>
          </a:xfrm>
        </p:spPr>
        <p:txBody>
          <a:bodyPr/>
          <a:lstStyle>
            <a:lvl1pPr marL="0" indent="0">
              <a:buNone/>
              <a:defRPr sz="1300"/>
            </a:lvl1pPr>
            <a:lvl2pPr marL="412394" indent="0">
              <a:buNone/>
              <a:defRPr sz="1100"/>
            </a:lvl2pPr>
            <a:lvl3pPr marL="824789" indent="0">
              <a:buNone/>
              <a:defRPr sz="900"/>
            </a:lvl3pPr>
            <a:lvl4pPr marL="1237183" indent="0">
              <a:buNone/>
              <a:defRPr sz="800"/>
            </a:lvl4pPr>
            <a:lvl5pPr marL="1649578" indent="0">
              <a:buNone/>
              <a:defRPr sz="800"/>
            </a:lvl5pPr>
            <a:lvl6pPr marL="2061972" indent="0">
              <a:buNone/>
              <a:defRPr sz="800"/>
            </a:lvl6pPr>
            <a:lvl7pPr marL="2474366" indent="0">
              <a:buNone/>
              <a:defRPr sz="800"/>
            </a:lvl7pPr>
            <a:lvl8pPr marL="2886761" indent="0">
              <a:buNone/>
              <a:defRPr sz="800"/>
            </a:lvl8pPr>
            <a:lvl9pPr marL="3299155" indent="0">
              <a:buNone/>
              <a:defRPr sz="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45377-4725-4642-9E95-7C5DC9CE77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8" descr="C:\Documents and Settings\Rami\Desktop\Ramis Work\PresPro\Templates_07_July_2004\Biotech\JPGS\PPP_SBIOT_TXT_DNA_Structure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8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62025" y="138113"/>
            <a:ext cx="7826375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  <a:endParaRPr lang="en-US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5075" y="1584325"/>
            <a:ext cx="7551738" cy="495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smtClean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6525" y="6624638"/>
            <a:ext cx="19050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defTabSz="915001">
              <a:defRPr sz="900" smtClean="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7538" y="6624638"/>
            <a:ext cx="2894012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 defTabSz="915001">
              <a:defRPr sz="900" smtClean="0">
                <a:solidFill>
                  <a:srgbClr val="FFFFFF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70725" y="6624638"/>
            <a:ext cx="19050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 defTabSz="915001">
              <a:defRPr sz="900" smtClean="0">
                <a:solidFill>
                  <a:srgbClr val="FFFFFF"/>
                </a:solidFill>
                <a:effectLst/>
              </a:defRPr>
            </a:lvl1pPr>
          </a:lstStyle>
          <a:p>
            <a:pPr>
              <a:defRPr/>
            </a:pPr>
            <a:fld id="{23F6E5CF-FB18-4110-B7C8-9C8D86F592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dissolv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5pPr>
      <a:lvl6pPr marL="412394" algn="l" defTabSz="915001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6pPr>
      <a:lvl7pPr marL="824789" algn="l" defTabSz="915001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7pPr>
      <a:lvl8pPr marL="1237183" algn="l" defTabSz="915001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8pPr>
      <a:lvl9pPr marL="1649578" algn="l" defTabSz="915001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har char="•"/>
        <a:defRPr sz="25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rgbClr val="FFFFFF"/>
          </a:solidFill>
          <a:latin typeface="+mn-lt"/>
        </a:defRPr>
      </a:lvl2pPr>
      <a:lvl3pPr marL="1141413" indent="-227013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rgbClr val="FFFFFF"/>
          </a:solidFill>
          <a:latin typeface="+mn-lt"/>
        </a:defRPr>
      </a:lvl3pPr>
      <a:lvl4pPr marL="1598613" indent="-227013" algn="l" rtl="0" eaLnBrk="1" fontAlgn="base" hangingPunct="1">
        <a:spcBef>
          <a:spcPct val="20000"/>
        </a:spcBef>
        <a:spcAft>
          <a:spcPct val="0"/>
        </a:spcAft>
        <a:buChar char="–"/>
        <a:defRPr sz="1900">
          <a:solidFill>
            <a:srgbClr val="FFFFFF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5pPr>
      <a:lvl6pPr marL="2470071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6pPr>
      <a:lvl7pPr marL="2882465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7pPr>
      <a:lvl8pPr marL="3294860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8pPr>
      <a:lvl9pPr marL="3707254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394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4789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7183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9578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1972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4366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6761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9155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28596" y="4786322"/>
            <a:ext cx="6193722" cy="951032"/>
          </a:xfrm>
        </p:spPr>
        <p:txBody>
          <a:bodyPr/>
          <a:lstStyle/>
          <a:p>
            <a:pPr algn="l"/>
            <a:r>
              <a:rPr lang="en-US" dirty="0" smtClean="0"/>
              <a:t>By:</a:t>
            </a:r>
          </a:p>
          <a:p>
            <a:pPr algn="ctr"/>
            <a:r>
              <a:rPr lang="en-US" dirty="0" smtClean="0"/>
              <a:t>     Ali </a:t>
            </a:r>
            <a:r>
              <a:rPr lang="en-US" dirty="0" err="1" smtClean="0"/>
              <a:t>Malik</a:t>
            </a:r>
            <a:r>
              <a:rPr lang="en-US" dirty="0" smtClean="0"/>
              <a:t> </a:t>
            </a:r>
            <a:r>
              <a:rPr lang="en-US" dirty="0" err="1" smtClean="0"/>
              <a:t>Osman</a:t>
            </a:r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2071670" y="2928934"/>
            <a:ext cx="34547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angle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FFC000"/>
                </a:solidFill>
                <a:effectLst>
                  <a:outerShdw blurRad="50800" dist="38100" algn="l" rotWithShape="0">
                    <a:schemeClr val="accent1">
                      <a:lumMod val="20000"/>
                      <a:lumOff val="80000"/>
                      <a:alpha val="40000"/>
                    </a:schemeClr>
                  </a:outerShdw>
                </a:effectLst>
              </a:rPr>
              <a:t>Mutations</a:t>
            </a:r>
            <a:endParaRPr lang="ar-SA" sz="5400" b="1" dirty="0">
              <a:ln w="11430"/>
              <a:solidFill>
                <a:srgbClr val="FFC000"/>
              </a:solidFill>
              <a:effectLst>
                <a:outerShdw blurRad="50800" dist="38100" algn="l" rotWithShape="0">
                  <a:schemeClr val="accent1">
                    <a:lumMod val="20000"/>
                    <a:lumOff val="80000"/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62025" y="138113"/>
            <a:ext cx="7826375" cy="1147747"/>
          </a:xfrm>
        </p:spPr>
        <p:txBody>
          <a:bodyPr/>
          <a:lstStyle/>
          <a:p>
            <a:r>
              <a:rPr lang="en-US" dirty="0" smtClean="0">
                <a:solidFill>
                  <a:srgbClr val="00FF00"/>
                </a:solidFill>
                <a:latin typeface="Arial Black" pitchFamily="34" charset="0"/>
              </a:rPr>
              <a:t>B) Frame - shift Mutations:</a:t>
            </a:r>
            <a:endParaRPr lang="en-US" dirty="0">
              <a:solidFill>
                <a:srgbClr val="00FF00"/>
              </a:solidFill>
              <a:latin typeface="Arial Black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214414" y="1584325"/>
            <a:ext cx="7715304" cy="495617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Results from </a:t>
            </a:r>
            <a:r>
              <a:rPr lang="en-US" dirty="0" smtClean="0">
                <a:solidFill>
                  <a:srgbClr val="FF0000"/>
                </a:solidFill>
              </a:rPr>
              <a:t>Deletion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FF0000"/>
                </a:solidFill>
              </a:rPr>
              <a:t>Insertion</a:t>
            </a:r>
            <a:r>
              <a:rPr lang="en-US" dirty="0" smtClean="0"/>
              <a:t> of nucleotides in DNA which will generate altered mRNAs.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1- Deletions: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Will result in a </a:t>
            </a:r>
            <a:r>
              <a:rPr lang="en-US" dirty="0" smtClean="0">
                <a:solidFill>
                  <a:srgbClr val="FFFF00"/>
                </a:solidFill>
              </a:rPr>
              <a:t>garbled</a:t>
            </a:r>
            <a:r>
              <a:rPr lang="en-US" dirty="0" smtClean="0"/>
              <a:t> translation of the mRNA distal to the single nucleotide deletion.</a:t>
            </a:r>
          </a:p>
          <a:p>
            <a:r>
              <a:rPr lang="en-US" sz="1600" b="1" dirty="0" smtClean="0">
                <a:solidFill>
                  <a:srgbClr val="00FF00"/>
                </a:solidFill>
              </a:rPr>
              <a:t>Normal</a:t>
            </a:r>
            <a:r>
              <a:rPr lang="en-US" sz="1600" b="1" dirty="0" smtClean="0"/>
              <a:t>   </a:t>
            </a:r>
            <a:r>
              <a:rPr lang="en-US" sz="1600" dirty="0" smtClean="0"/>
              <a:t> </a:t>
            </a:r>
          </a:p>
          <a:p>
            <a:pPr>
              <a:buNone/>
            </a:pPr>
            <a:r>
              <a:rPr lang="en-US" sz="1600" dirty="0" smtClean="0">
                <a:solidFill>
                  <a:srgbClr val="FF33CC"/>
                </a:solidFill>
              </a:rPr>
              <a:t>mRNA</a:t>
            </a:r>
            <a:r>
              <a:rPr lang="en-US" sz="1600" dirty="0" smtClean="0"/>
              <a:t>  </a:t>
            </a:r>
            <a:r>
              <a:rPr lang="en-US" sz="1300" dirty="0" smtClean="0"/>
              <a:t>5</a:t>
            </a:r>
            <a:r>
              <a:rPr lang="en-US" sz="1300" dirty="0" smtClean="0">
                <a:latin typeface="Lucida Sans Unicode"/>
                <a:cs typeface="Lucida Sans Unicode"/>
              </a:rPr>
              <a:t>‵</a:t>
            </a:r>
            <a:r>
              <a:rPr lang="en-US" sz="1600" dirty="0" smtClean="0"/>
              <a:t>...UAG UUUG  AUG  GCC  </a:t>
            </a:r>
            <a:r>
              <a:rPr lang="en-US" sz="1600" dirty="0" smtClean="0">
                <a:solidFill>
                  <a:srgbClr val="FF0000"/>
                </a:solidFill>
              </a:rPr>
              <a:t>U</a:t>
            </a:r>
            <a:r>
              <a:rPr lang="en-US" sz="1600" dirty="0" smtClean="0"/>
              <a:t>CU  UGC  AAA  GGC  UAU  AGU  </a:t>
            </a:r>
            <a:r>
              <a:rPr lang="en-US" sz="1600" dirty="0" err="1" smtClean="0"/>
              <a:t>AGU</a:t>
            </a:r>
            <a:r>
              <a:rPr lang="en-US" sz="1600" dirty="0" smtClean="0"/>
              <a:t>  UAG...</a:t>
            </a:r>
            <a:r>
              <a:rPr lang="en-US" sz="1300" dirty="0" smtClean="0"/>
              <a:t>3</a:t>
            </a:r>
            <a:r>
              <a:rPr lang="en-US" sz="1300" dirty="0" smtClean="0">
                <a:latin typeface="Lucida Sans Unicode"/>
                <a:cs typeface="Lucida Sans Unicode"/>
              </a:rPr>
              <a:t>‵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>
                <a:solidFill>
                  <a:srgbClr val="FF33CC"/>
                </a:solidFill>
              </a:rPr>
              <a:t>Polypeptide </a:t>
            </a:r>
            <a:r>
              <a:rPr lang="en-US" sz="1600" dirty="0" smtClean="0"/>
              <a:t>                    </a:t>
            </a:r>
            <a:r>
              <a:rPr lang="en-US" sz="1600" dirty="0" smtClean="0">
                <a:solidFill>
                  <a:srgbClr val="FF33CC"/>
                </a:solidFill>
              </a:rPr>
              <a:t>Met    Ala     Ser    </a:t>
            </a:r>
            <a:r>
              <a:rPr lang="en-US" sz="1600" dirty="0" err="1" smtClean="0">
                <a:solidFill>
                  <a:srgbClr val="FF33CC"/>
                </a:solidFill>
              </a:rPr>
              <a:t>Cys</a:t>
            </a:r>
            <a:r>
              <a:rPr lang="en-US" sz="1600" dirty="0" smtClean="0">
                <a:solidFill>
                  <a:srgbClr val="FF33CC"/>
                </a:solidFill>
              </a:rPr>
              <a:t>   Lys     </a:t>
            </a:r>
            <a:r>
              <a:rPr lang="en-US" sz="1600" dirty="0" err="1" smtClean="0">
                <a:solidFill>
                  <a:srgbClr val="FF33CC"/>
                </a:solidFill>
              </a:rPr>
              <a:t>Gly</a:t>
            </a:r>
            <a:r>
              <a:rPr lang="en-US" sz="1600" dirty="0" smtClean="0">
                <a:solidFill>
                  <a:srgbClr val="FF33CC"/>
                </a:solidFill>
              </a:rPr>
              <a:t>    Tyr    Ser     </a:t>
            </a:r>
            <a:r>
              <a:rPr lang="en-US" sz="1600" dirty="0" err="1" smtClean="0">
                <a:solidFill>
                  <a:srgbClr val="FF33CC"/>
                </a:solidFill>
              </a:rPr>
              <a:t>Ser</a:t>
            </a:r>
            <a:r>
              <a:rPr lang="en-US" sz="1600" dirty="0" smtClean="0"/>
              <a:t>   STOP</a:t>
            </a:r>
          </a:p>
          <a:p>
            <a:endParaRPr lang="en-US" sz="1600" b="1" dirty="0" smtClean="0">
              <a:solidFill>
                <a:srgbClr val="00FF00"/>
              </a:solidFill>
            </a:endParaRPr>
          </a:p>
          <a:p>
            <a:r>
              <a:rPr lang="en-US" sz="1600" b="1" dirty="0" smtClean="0">
                <a:solidFill>
                  <a:srgbClr val="00FF00"/>
                </a:solidFill>
              </a:rPr>
              <a:t>Example:  </a:t>
            </a:r>
            <a:r>
              <a:rPr lang="en-US" sz="1600" b="1" dirty="0" smtClean="0"/>
              <a:t>     </a:t>
            </a:r>
            <a:r>
              <a:rPr lang="en-US" sz="1600" dirty="0" smtClean="0">
                <a:solidFill>
                  <a:srgbClr val="FF0000"/>
                </a:solidFill>
              </a:rPr>
              <a:t>Deletion</a:t>
            </a:r>
            <a:r>
              <a:rPr lang="en-US" sz="1600" dirty="0" smtClean="0"/>
              <a:t> (–1)      </a:t>
            </a:r>
            <a:r>
              <a:rPr lang="en-US" sz="1600" b="1" dirty="0" smtClean="0"/>
              <a:t> </a:t>
            </a:r>
            <a:r>
              <a:rPr lang="en-US" sz="1600" b="1" dirty="0" smtClean="0">
                <a:latin typeface="Lucida Sans Unicode"/>
                <a:cs typeface="Lucida Sans Unicode"/>
              </a:rPr>
              <a:t>↓ </a:t>
            </a:r>
            <a:r>
              <a:rPr lang="en-US" sz="1600" dirty="0" smtClean="0"/>
              <a:t>–1 </a:t>
            </a:r>
            <a:r>
              <a:rPr lang="en-US" sz="1600" dirty="0" smtClean="0">
                <a:solidFill>
                  <a:srgbClr val="FF0000"/>
                </a:solidFill>
              </a:rPr>
              <a:t>U</a:t>
            </a:r>
          </a:p>
          <a:p>
            <a:pPr>
              <a:buNone/>
            </a:pPr>
            <a:r>
              <a:rPr lang="en-US" sz="1600" dirty="0" smtClean="0">
                <a:solidFill>
                  <a:srgbClr val="FF33CC"/>
                </a:solidFill>
              </a:rPr>
              <a:t>mRNA</a:t>
            </a:r>
            <a:r>
              <a:rPr lang="en-US" sz="1600" dirty="0" smtClean="0"/>
              <a:t>  5…UAG UUUG  AUG  GCC  CUU  GCA  AAG  GCU  AUA  GUA  GUU  AG...3</a:t>
            </a:r>
          </a:p>
          <a:p>
            <a:pPr>
              <a:buNone/>
            </a:pPr>
            <a:r>
              <a:rPr lang="en-US" sz="1600" dirty="0" smtClean="0">
                <a:solidFill>
                  <a:srgbClr val="FF33CC"/>
                </a:solidFill>
              </a:rPr>
              <a:t>Polypeptide                      Met    Ala    </a:t>
            </a:r>
            <a:r>
              <a:rPr lang="en-US" sz="1600" dirty="0" err="1" smtClean="0"/>
              <a:t>Leu</a:t>
            </a:r>
            <a:r>
              <a:rPr lang="en-US" sz="1600" dirty="0" smtClean="0"/>
              <a:t>     Ala    Lys     Ala    </a:t>
            </a:r>
            <a:r>
              <a:rPr lang="en-US" sz="1600" dirty="0" err="1" smtClean="0"/>
              <a:t>Thr</a:t>
            </a:r>
            <a:r>
              <a:rPr lang="en-US" sz="1600" dirty="0" smtClean="0"/>
              <a:t>    Val     </a:t>
            </a:r>
            <a:r>
              <a:rPr lang="en-US" sz="1600" dirty="0" err="1" smtClean="0"/>
              <a:t>Val</a:t>
            </a:r>
            <a:r>
              <a:rPr lang="en-US" sz="1600" dirty="0" smtClean="0"/>
              <a:t>   Ser</a:t>
            </a:r>
          </a:p>
          <a:p>
            <a:pPr>
              <a:buNone/>
            </a:pPr>
            <a:r>
              <a:rPr lang="en-US" sz="1600" dirty="0" smtClean="0"/>
              <a:t>                                                            ⇤……….....</a:t>
            </a:r>
            <a:r>
              <a:rPr lang="en-US" sz="1600" dirty="0" smtClean="0">
                <a:solidFill>
                  <a:srgbClr val="FF9933"/>
                </a:solidFill>
              </a:rPr>
              <a:t>Garbled</a:t>
            </a:r>
            <a:r>
              <a:rPr lang="en-US" sz="1600" dirty="0" smtClean="0"/>
              <a:t>…………….→</a:t>
            </a:r>
          </a:p>
          <a:p>
            <a:pPr>
              <a:buNone/>
            </a:pPr>
            <a:endParaRPr lang="en-US" sz="1400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214414" y="642919"/>
            <a:ext cx="7715304" cy="589758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Or may result in the appearance of a nonsense (stop) </a:t>
            </a:r>
            <a:r>
              <a:rPr lang="en-US" dirty="0" err="1" smtClean="0"/>
              <a:t>codon</a:t>
            </a:r>
            <a:r>
              <a:rPr lang="en-US" dirty="0" smtClean="0"/>
              <a:t> with a production of a polypeptide  which is both garbled and prematurely terminated.</a:t>
            </a:r>
          </a:p>
          <a:p>
            <a:pPr>
              <a:buNone/>
            </a:pPr>
            <a:endParaRPr lang="en-US" sz="1400" dirty="0" smtClean="0"/>
          </a:p>
          <a:p>
            <a:r>
              <a:rPr lang="en-US" sz="1500" b="1" dirty="0" smtClean="0">
                <a:solidFill>
                  <a:srgbClr val="00FF00"/>
                </a:solidFill>
              </a:rPr>
              <a:t>Normal</a:t>
            </a:r>
            <a:r>
              <a:rPr lang="en-US" sz="1400" b="1" dirty="0" smtClean="0"/>
              <a:t>   </a:t>
            </a:r>
            <a:r>
              <a:rPr lang="en-US" sz="1400" dirty="0" smtClean="0"/>
              <a:t> </a:t>
            </a:r>
          </a:p>
          <a:p>
            <a:pPr>
              <a:buNone/>
            </a:pPr>
            <a:r>
              <a:rPr lang="en-US" sz="1500" dirty="0" smtClean="0">
                <a:solidFill>
                  <a:srgbClr val="FF33CC"/>
                </a:solidFill>
              </a:rPr>
              <a:t>mRNA</a:t>
            </a:r>
            <a:r>
              <a:rPr lang="en-US" sz="1500" dirty="0" smtClean="0"/>
              <a:t>  5</a:t>
            </a:r>
            <a:r>
              <a:rPr lang="en-US" sz="1500" dirty="0" smtClean="0">
                <a:latin typeface="Lucida Sans Unicode"/>
                <a:cs typeface="Lucida Sans Unicode"/>
              </a:rPr>
              <a:t>‵</a:t>
            </a:r>
            <a:r>
              <a:rPr lang="en-US" sz="1500" dirty="0" smtClean="0"/>
              <a:t>...UAG UUUG  AUG  </a:t>
            </a:r>
            <a:r>
              <a:rPr lang="en-US" sz="1500" dirty="0" smtClean="0">
                <a:solidFill>
                  <a:srgbClr val="FF0000"/>
                </a:solidFill>
              </a:rPr>
              <a:t>GC</a:t>
            </a:r>
            <a:r>
              <a:rPr lang="en-US" sz="1500" dirty="0" smtClean="0"/>
              <a:t>C  UCU  UGC  AAA  GGC  UAU  AGU  </a:t>
            </a:r>
            <a:r>
              <a:rPr lang="en-US" sz="1500" dirty="0" err="1" smtClean="0"/>
              <a:t>AGU</a:t>
            </a:r>
            <a:r>
              <a:rPr lang="en-US" sz="1500" dirty="0" smtClean="0"/>
              <a:t>  UAG...3</a:t>
            </a:r>
            <a:r>
              <a:rPr lang="en-US" sz="1500" dirty="0" smtClean="0">
                <a:latin typeface="Lucida Sans Unicode"/>
                <a:cs typeface="Lucida Sans Unicode"/>
              </a:rPr>
              <a:t>‵</a:t>
            </a:r>
            <a:endParaRPr lang="en-US" sz="1500" dirty="0" smtClean="0"/>
          </a:p>
          <a:p>
            <a:pPr>
              <a:buNone/>
            </a:pPr>
            <a:r>
              <a:rPr lang="en-US" sz="1500" dirty="0" smtClean="0">
                <a:solidFill>
                  <a:srgbClr val="FF33CC"/>
                </a:solidFill>
              </a:rPr>
              <a:t>Polypeptide </a:t>
            </a:r>
            <a:r>
              <a:rPr lang="en-US" sz="1500" dirty="0" smtClean="0"/>
              <a:t>                     </a:t>
            </a:r>
            <a:r>
              <a:rPr lang="en-US" sz="1500" dirty="0" smtClean="0">
                <a:solidFill>
                  <a:srgbClr val="FF33CC"/>
                </a:solidFill>
              </a:rPr>
              <a:t>Met    Ala     Ser    </a:t>
            </a:r>
            <a:r>
              <a:rPr lang="en-US" sz="1500" dirty="0" err="1" smtClean="0">
                <a:solidFill>
                  <a:srgbClr val="FF33CC"/>
                </a:solidFill>
              </a:rPr>
              <a:t>Cys</a:t>
            </a:r>
            <a:r>
              <a:rPr lang="en-US" sz="1500" dirty="0" smtClean="0">
                <a:solidFill>
                  <a:srgbClr val="FF33CC"/>
                </a:solidFill>
              </a:rPr>
              <a:t>   Lys     </a:t>
            </a:r>
            <a:r>
              <a:rPr lang="en-US" sz="1500" dirty="0" err="1" smtClean="0">
                <a:solidFill>
                  <a:srgbClr val="FF33CC"/>
                </a:solidFill>
              </a:rPr>
              <a:t>Gly</a:t>
            </a:r>
            <a:r>
              <a:rPr lang="en-US" sz="1500" dirty="0" smtClean="0">
                <a:solidFill>
                  <a:srgbClr val="FF33CC"/>
                </a:solidFill>
              </a:rPr>
              <a:t>    Tyr    Ser     </a:t>
            </a:r>
            <a:r>
              <a:rPr lang="en-US" sz="1500" dirty="0" err="1" smtClean="0">
                <a:solidFill>
                  <a:srgbClr val="FF33CC"/>
                </a:solidFill>
              </a:rPr>
              <a:t>Ser</a:t>
            </a:r>
            <a:r>
              <a:rPr lang="en-US" sz="1500" dirty="0" smtClean="0"/>
              <a:t>   STOP</a:t>
            </a:r>
          </a:p>
          <a:p>
            <a:pPr>
              <a:buNone/>
            </a:pPr>
            <a:endParaRPr lang="en-US" sz="1500" dirty="0" smtClean="0"/>
          </a:p>
          <a:p>
            <a:r>
              <a:rPr lang="en-US" sz="1500" b="1" dirty="0" smtClean="0">
                <a:solidFill>
                  <a:srgbClr val="00FF00"/>
                </a:solidFill>
              </a:rPr>
              <a:t>Example: </a:t>
            </a:r>
            <a:r>
              <a:rPr lang="en-US" sz="1500" b="1" dirty="0" smtClean="0"/>
              <a:t>  </a:t>
            </a:r>
            <a:r>
              <a:rPr lang="en-US" sz="1500" dirty="0" smtClean="0">
                <a:solidFill>
                  <a:srgbClr val="FF0000"/>
                </a:solidFill>
              </a:rPr>
              <a:t>Deletion</a:t>
            </a:r>
            <a:r>
              <a:rPr lang="en-US" sz="1500" dirty="0" smtClean="0"/>
              <a:t> (–2)</a:t>
            </a:r>
            <a:r>
              <a:rPr lang="en-US" sz="1500" b="1" dirty="0" smtClean="0"/>
              <a:t>  </a:t>
            </a:r>
            <a:r>
              <a:rPr lang="en-US" sz="1500" b="1" dirty="0" smtClean="0">
                <a:latin typeface="Lucida Sans Unicode"/>
                <a:cs typeface="Lucida Sans Unicode"/>
              </a:rPr>
              <a:t>↓ </a:t>
            </a:r>
            <a:r>
              <a:rPr lang="en-US" sz="1500" dirty="0" smtClean="0"/>
              <a:t>–2 </a:t>
            </a:r>
            <a:r>
              <a:rPr lang="en-US" sz="1500" dirty="0" smtClean="0">
                <a:solidFill>
                  <a:srgbClr val="FF0000"/>
                </a:solidFill>
              </a:rPr>
              <a:t>GC</a:t>
            </a:r>
            <a:endParaRPr lang="en-US" sz="1500" dirty="0" smtClean="0"/>
          </a:p>
          <a:p>
            <a:pPr>
              <a:buNone/>
            </a:pPr>
            <a:r>
              <a:rPr lang="en-US" sz="1500" dirty="0" smtClean="0">
                <a:solidFill>
                  <a:srgbClr val="FF33CC"/>
                </a:solidFill>
              </a:rPr>
              <a:t>mRNA</a:t>
            </a:r>
            <a:r>
              <a:rPr lang="en-US" sz="1500" dirty="0" smtClean="0"/>
              <a:t>  5</a:t>
            </a:r>
            <a:r>
              <a:rPr lang="en-US" sz="1500" dirty="0" smtClean="0">
                <a:latin typeface="Lucida Sans Unicode"/>
                <a:cs typeface="Lucida Sans Unicode"/>
              </a:rPr>
              <a:t>‵</a:t>
            </a:r>
            <a:r>
              <a:rPr lang="en-US" sz="1500" dirty="0" smtClean="0"/>
              <a:t>...UAG UUUG  AUG  CUC  UUG  CAA  AGG CUA  </a:t>
            </a:r>
            <a:r>
              <a:rPr lang="en-US" sz="1500" dirty="0" smtClean="0">
                <a:solidFill>
                  <a:srgbClr val="FF0000"/>
                </a:solidFill>
              </a:rPr>
              <a:t>UAG</a:t>
            </a:r>
            <a:r>
              <a:rPr lang="en-US" sz="1500" dirty="0" smtClean="0"/>
              <a:t> </a:t>
            </a:r>
            <a:r>
              <a:rPr lang="en-US" sz="1500" dirty="0" err="1" smtClean="0"/>
              <a:t>UAG</a:t>
            </a:r>
            <a:r>
              <a:rPr lang="en-US" sz="1500" dirty="0" smtClean="0"/>
              <a:t> UUAG...3</a:t>
            </a:r>
            <a:r>
              <a:rPr lang="en-US" sz="1500" dirty="0" smtClean="0">
                <a:latin typeface="Lucida Sans Unicode"/>
                <a:cs typeface="Lucida Sans Unicode"/>
              </a:rPr>
              <a:t>‵</a:t>
            </a:r>
            <a:endParaRPr lang="en-US" sz="1500" dirty="0" smtClean="0"/>
          </a:p>
          <a:p>
            <a:pPr>
              <a:buNone/>
            </a:pPr>
            <a:r>
              <a:rPr lang="en-US" sz="1500" dirty="0" smtClean="0">
                <a:solidFill>
                  <a:srgbClr val="FF33CC"/>
                </a:solidFill>
              </a:rPr>
              <a:t>Polypeptide</a:t>
            </a:r>
            <a:r>
              <a:rPr lang="en-US" sz="1500" dirty="0" smtClean="0"/>
              <a:t>                      </a:t>
            </a:r>
            <a:r>
              <a:rPr lang="en-US" sz="1500" dirty="0" smtClean="0">
                <a:solidFill>
                  <a:srgbClr val="FF33CC"/>
                </a:solidFill>
              </a:rPr>
              <a:t>Met</a:t>
            </a:r>
            <a:r>
              <a:rPr lang="en-US" sz="1500" dirty="0" smtClean="0"/>
              <a:t>    </a:t>
            </a:r>
            <a:r>
              <a:rPr lang="en-US" sz="1500" dirty="0" err="1" smtClean="0"/>
              <a:t>Leu</a:t>
            </a:r>
            <a:r>
              <a:rPr lang="en-US" sz="1500" dirty="0" smtClean="0"/>
              <a:t>    </a:t>
            </a:r>
            <a:r>
              <a:rPr lang="en-US" sz="1500" dirty="0" err="1" smtClean="0"/>
              <a:t>Leu</a:t>
            </a:r>
            <a:r>
              <a:rPr lang="en-US" sz="1500" dirty="0" smtClean="0"/>
              <a:t>    </a:t>
            </a:r>
            <a:r>
              <a:rPr lang="en-US" sz="1500" dirty="0" err="1" smtClean="0"/>
              <a:t>Gln</a:t>
            </a:r>
            <a:r>
              <a:rPr lang="en-US" sz="1500" dirty="0" smtClean="0"/>
              <a:t>    </a:t>
            </a:r>
            <a:r>
              <a:rPr lang="en-US" sz="1500" dirty="0" err="1" smtClean="0"/>
              <a:t>Arg</a:t>
            </a:r>
            <a:r>
              <a:rPr lang="en-US" sz="1500" dirty="0" smtClean="0"/>
              <a:t>   </a:t>
            </a:r>
            <a:r>
              <a:rPr lang="en-US" sz="1500" dirty="0" err="1" smtClean="0"/>
              <a:t>Leu</a:t>
            </a:r>
            <a:r>
              <a:rPr lang="en-US" sz="1500" dirty="0" smtClean="0"/>
              <a:t>   STOP</a:t>
            </a:r>
          </a:p>
          <a:p>
            <a:pPr>
              <a:buNone/>
            </a:pPr>
            <a:r>
              <a:rPr lang="en-US" sz="1500" dirty="0" smtClean="0"/>
              <a:t>                                                   ⇤………….....</a:t>
            </a:r>
            <a:r>
              <a:rPr lang="en-US" sz="1500" dirty="0" smtClean="0">
                <a:solidFill>
                  <a:srgbClr val="FF9933"/>
                </a:solidFill>
              </a:rPr>
              <a:t>Garbled</a:t>
            </a:r>
            <a:r>
              <a:rPr lang="en-US" sz="1500" dirty="0" smtClean="0"/>
              <a:t>…….……….⇥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00100" y="428604"/>
            <a:ext cx="7908926" cy="6111896"/>
          </a:xfrm>
        </p:spPr>
        <p:txBody>
          <a:bodyPr/>
          <a:lstStyle/>
          <a:p>
            <a:r>
              <a:rPr lang="en-US" dirty="0" smtClean="0"/>
              <a:t>If 3 nucleotides - or a multiple of 3 - are deleted from a coding region, the corresponding mRNA when translated will provide a protein missing single or the corresponding number of amino acids.</a:t>
            </a:r>
          </a:p>
          <a:p>
            <a:pPr>
              <a:buNone/>
            </a:pPr>
            <a:endParaRPr lang="en-US" dirty="0" smtClean="0"/>
          </a:p>
          <a:p>
            <a:r>
              <a:rPr lang="en-US" sz="1500" b="1" dirty="0" smtClean="0">
                <a:solidFill>
                  <a:srgbClr val="00FF00"/>
                </a:solidFill>
              </a:rPr>
              <a:t>Normal</a:t>
            </a:r>
            <a:r>
              <a:rPr lang="en-US" sz="1500" b="1" dirty="0" smtClean="0"/>
              <a:t>   </a:t>
            </a:r>
            <a:r>
              <a:rPr lang="en-US" sz="1500" dirty="0" smtClean="0"/>
              <a:t> </a:t>
            </a:r>
          </a:p>
          <a:p>
            <a:pPr>
              <a:buNone/>
            </a:pPr>
            <a:r>
              <a:rPr lang="en-US" sz="1500" dirty="0" smtClean="0">
                <a:solidFill>
                  <a:srgbClr val="FF33CC"/>
                </a:solidFill>
              </a:rPr>
              <a:t>mRNA</a:t>
            </a:r>
            <a:r>
              <a:rPr lang="en-US" sz="1500" dirty="0" smtClean="0"/>
              <a:t>  5</a:t>
            </a:r>
            <a:r>
              <a:rPr lang="en-US" sz="1500" dirty="0" smtClean="0">
                <a:latin typeface="Lucida Sans Unicode"/>
                <a:cs typeface="Lucida Sans Unicode"/>
              </a:rPr>
              <a:t>‵</a:t>
            </a:r>
            <a:r>
              <a:rPr lang="en-US" sz="1500" dirty="0" smtClean="0"/>
              <a:t>...UAG UUUG  AUG  GCC  UCU  </a:t>
            </a:r>
            <a:r>
              <a:rPr lang="en-US" sz="1500" dirty="0" smtClean="0">
                <a:solidFill>
                  <a:srgbClr val="FF0000"/>
                </a:solidFill>
              </a:rPr>
              <a:t>UGC</a:t>
            </a:r>
            <a:r>
              <a:rPr lang="en-US" sz="1500" dirty="0" smtClean="0"/>
              <a:t>  AAA  GGC  UAU  AGU  </a:t>
            </a:r>
            <a:r>
              <a:rPr lang="en-US" sz="1500" dirty="0" err="1" smtClean="0"/>
              <a:t>AGU</a:t>
            </a:r>
            <a:r>
              <a:rPr lang="en-US" sz="1500" dirty="0" smtClean="0"/>
              <a:t>  UAG...3</a:t>
            </a:r>
            <a:r>
              <a:rPr lang="en-US" sz="1500" dirty="0" smtClean="0">
                <a:latin typeface="Lucida Sans Unicode"/>
                <a:cs typeface="Lucida Sans Unicode"/>
              </a:rPr>
              <a:t>‵</a:t>
            </a:r>
            <a:endParaRPr lang="en-US" sz="1500" dirty="0" smtClean="0"/>
          </a:p>
          <a:p>
            <a:pPr>
              <a:buNone/>
            </a:pPr>
            <a:r>
              <a:rPr lang="en-US" sz="1500" dirty="0" smtClean="0">
                <a:solidFill>
                  <a:srgbClr val="FF33CC"/>
                </a:solidFill>
              </a:rPr>
              <a:t>Polypeptide </a:t>
            </a:r>
            <a:r>
              <a:rPr lang="en-US" sz="1500" dirty="0" smtClean="0"/>
              <a:t>                     </a:t>
            </a:r>
            <a:r>
              <a:rPr lang="en-US" sz="1500" dirty="0" smtClean="0">
                <a:solidFill>
                  <a:srgbClr val="FF33CC"/>
                </a:solidFill>
              </a:rPr>
              <a:t>Met    Ala     Ser    </a:t>
            </a:r>
            <a:r>
              <a:rPr lang="en-US" sz="1500" dirty="0" err="1" smtClean="0">
                <a:solidFill>
                  <a:srgbClr val="FF0000"/>
                </a:solidFill>
              </a:rPr>
              <a:t>Cys</a:t>
            </a:r>
            <a:r>
              <a:rPr lang="en-US" sz="1500" dirty="0" smtClean="0">
                <a:solidFill>
                  <a:srgbClr val="FF33CC"/>
                </a:solidFill>
              </a:rPr>
              <a:t>   Lys     </a:t>
            </a:r>
            <a:r>
              <a:rPr lang="en-US" sz="1500" dirty="0" err="1" smtClean="0">
                <a:solidFill>
                  <a:srgbClr val="FF33CC"/>
                </a:solidFill>
              </a:rPr>
              <a:t>Gly</a:t>
            </a:r>
            <a:r>
              <a:rPr lang="en-US" sz="1500" dirty="0" smtClean="0">
                <a:solidFill>
                  <a:srgbClr val="FF33CC"/>
                </a:solidFill>
              </a:rPr>
              <a:t>    Tyr    Ser     </a:t>
            </a:r>
            <a:r>
              <a:rPr lang="en-US" sz="1500" dirty="0" err="1" smtClean="0">
                <a:solidFill>
                  <a:srgbClr val="FF33CC"/>
                </a:solidFill>
              </a:rPr>
              <a:t>Ser</a:t>
            </a:r>
            <a:r>
              <a:rPr lang="en-US" sz="1500" dirty="0" smtClean="0"/>
              <a:t>   STOP</a:t>
            </a:r>
          </a:p>
          <a:p>
            <a:pPr>
              <a:buNone/>
            </a:pPr>
            <a:endParaRPr lang="en-US" sz="1500" dirty="0" smtClean="0"/>
          </a:p>
          <a:p>
            <a:r>
              <a:rPr lang="en-US" sz="1500" b="1" dirty="0" smtClean="0">
                <a:solidFill>
                  <a:srgbClr val="00FF00"/>
                </a:solidFill>
              </a:rPr>
              <a:t>Example: </a:t>
            </a:r>
            <a:r>
              <a:rPr lang="en-US" sz="1500" b="1" dirty="0" smtClean="0">
                <a:solidFill>
                  <a:srgbClr val="FF0000"/>
                </a:solidFill>
              </a:rPr>
              <a:t>Deletion  </a:t>
            </a:r>
            <a:r>
              <a:rPr lang="en-US" sz="1500" dirty="0" smtClean="0"/>
              <a:t>(–3)</a:t>
            </a:r>
            <a:r>
              <a:rPr lang="en-US" sz="1500" b="1" dirty="0" smtClean="0"/>
              <a:t>                      </a:t>
            </a:r>
            <a:r>
              <a:rPr lang="en-US" sz="1500" b="1" dirty="0" smtClean="0">
                <a:latin typeface="Lucida Sans Unicode"/>
                <a:cs typeface="Lucida Sans Unicode"/>
              </a:rPr>
              <a:t>↓ </a:t>
            </a:r>
            <a:r>
              <a:rPr lang="en-US" sz="1500" dirty="0" smtClean="0"/>
              <a:t>–3 </a:t>
            </a:r>
            <a:r>
              <a:rPr lang="en-US" sz="1500" dirty="0" smtClean="0">
                <a:solidFill>
                  <a:srgbClr val="FF0000"/>
                </a:solidFill>
              </a:rPr>
              <a:t>UGC </a:t>
            </a:r>
            <a:endParaRPr lang="en-US" sz="15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1500" dirty="0" smtClean="0">
                <a:solidFill>
                  <a:srgbClr val="FF33CC"/>
                </a:solidFill>
              </a:rPr>
              <a:t>mRNA</a:t>
            </a:r>
            <a:r>
              <a:rPr lang="en-US" sz="1500" dirty="0" smtClean="0"/>
              <a:t>  5</a:t>
            </a:r>
            <a:r>
              <a:rPr lang="en-US" sz="1500" dirty="0" smtClean="0">
                <a:latin typeface="Lucida Sans Unicode"/>
                <a:cs typeface="Lucida Sans Unicode"/>
              </a:rPr>
              <a:t>‵</a:t>
            </a:r>
            <a:r>
              <a:rPr lang="en-US" sz="1500" dirty="0" smtClean="0"/>
              <a:t>…UAG UUUG AUG  GCC  UCU  AAA GGC UAU AGU </a:t>
            </a:r>
            <a:r>
              <a:rPr lang="en-US" sz="1500" dirty="0" err="1" smtClean="0"/>
              <a:t>AGU</a:t>
            </a:r>
            <a:r>
              <a:rPr lang="en-US" sz="1500" dirty="0" smtClean="0"/>
              <a:t>  UAG...3</a:t>
            </a:r>
            <a:r>
              <a:rPr lang="en-US" sz="1500" dirty="0" smtClean="0">
                <a:latin typeface="Lucida Sans Unicode"/>
                <a:cs typeface="Lucida Sans Unicode"/>
              </a:rPr>
              <a:t>‵</a:t>
            </a:r>
            <a:endParaRPr lang="en-US" sz="1500" dirty="0" smtClean="0"/>
          </a:p>
          <a:p>
            <a:pPr>
              <a:buNone/>
            </a:pPr>
            <a:r>
              <a:rPr lang="en-US" sz="1500" dirty="0" smtClean="0">
                <a:solidFill>
                  <a:srgbClr val="FF33CC"/>
                </a:solidFill>
              </a:rPr>
              <a:t>Polypeptide                      Met    Ala    Ser     Lys  </a:t>
            </a:r>
            <a:r>
              <a:rPr lang="en-US" sz="1500" dirty="0" err="1" smtClean="0">
                <a:solidFill>
                  <a:srgbClr val="FF33CC"/>
                </a:solidFill>
              </a:rPr>
              <a:t>Gly</a:t>
            </a:r>
            <a:r>
              <a:rPr lang="en-US" sz="1500" dirty="0" smtClean="0">
                <a:solidFill>
                  <a:srgbClr val="FF33CC"/>
                </a:solidFill>
              </a:rPr>
              <a:t>     Try   Ser   </a:t>
            </a:r>
            <a:r>
              <a:rPr lang="en-US" sz="1500" dirty="0" err="1" smtClean="0">
                <a:solidFill>
                  <a:srgbClr val="FF33CC"/>
                </a:solidFill>
              </a:rPr>
              <a:t>Ser</a:t>
            </a:r>
            <a:r>
              <a:rPr lang="en-US" sz="1500" dirty="0" smtClean="0"/>
              <a:t>   STOP</a:t>
            </a:r>
          </a:p>
          <a:p>
            <a:pPr lvl="1"/>
            <a:r>
              <a:rPr lang="en-US" dirty="0" err="1" smtClean="0">
                <a:solidFill>
                  <a:srgbClr val="FFFF00"/>
                </a:solidFill>
              </a:rPr>
              <a:t>Exm</a:t>
            </a:r>
            <a:r>
              <a:rPr lang="en-US" dirty="0" smtClean="0">
                <a:solidFill>
                  <a:srgbClr val="FFFF00"/>
                </a:solidFill>
              </a:rPr>
              <a:t>:</a:t>
            </a:r>
            <a:r>
              <a:rPr lang="en-US" dirty="0" smtClean="0"/>
              <a:t> In cystic fibrosis, the codon that encodes </a:t>
            </a:r>
            <a:r>
              <a:rPr lang="en-US" dirty="0" err="1" smtClean="0"/>
              <a:t>Phe</a:t>
            </a:r>
            <a:r>
              <a:rPr lang="en-US" dirty="0" smtClean="0"/>
              <a:t> </a:t>
            </a:r>
            <a:r>
              <a:rPr lang="el-GR" dirty="0"/>
              <a:t>(Δ</a:t>
            </a:r>
            <a:r>
              <a:rPr lang="en-US" dirty="0"/>
              <a:t>F</a:t>
            </a:r>
            <a:r>
              <a:rPr lang="en-US" baseline="-25000" dirty="0"/>
              <a:t>508</a:t>
            </a:r>
            <a:r>
              <a:rPr lang="en-US" dirty="0" smtClean="0"/>
              <a:t>) in the </a:t>
            </a:r>
            <a:r>
              <a:rPr lang="en-US" dirty="0"/>
              <a:t>CFTR </a:t>
            </a:r>
            <a:r>
              <a:rPr lang="en-US" dirty="0" smtClean="0"/>
              <a:t>protein is deleted.</a:t>
            </a:r>
          </a:p>
          <a:p>
            <a:r>
              <a:rPr lang="en-US" dirty="0" smtClean="0"/>
              <a:t>Because the reading frame is a triplet, the codons </a:t>
            </a:r>
            <a:r>
              <a:rPr lang="en-US" dirty="0"/>
              <a:t>sequence will not be disturbed distal </a:t>
            </a:r>
            <a:r>
              <a:rPr lang="en-US" dirty="0" smtClean="0"/>
              <a:t>to the deletion site.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1538" y="428604"/>
            <a:ext cx="7858180" cy="5929354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2- Insertions:</a:t>
            </a:r>
          </a:p>
          <a:p>
            <a:r>
              <a:rPr lang="en-US" dirty="0" smtClean="0"/>
              <a:t>Same effects that occur with nucleotide/s deletions can occur by nucleotide/s insertion when mRNA is translated.</a:t>
            </a:r>
          </a:p>
          <a:p>
            <a:r>
              <a:rPr lang="en-US" dirty="0" smtClean="0"/>
              <a:t>This may result in garbled amino acid sequences, generation of a nonsense </a:t>
            </a:r>
            <a:r>
              <a:rPr lang="en-US" dirty="0" err="1" smtClean="0"/>
              <a:t>codon</a:t>
            </a:r>
            <a:r>
              <a:rPr lang="en-US" dirty="0" smtClean="0"/>
              <a:t> or perhaps reading through the normal nonsense </a:t>
            </a:r>
            <a:r>
              <a:rPr lang="en-US" dirty="0" err="1" smtClean="0"/>
              <a:t>codon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E.g.:</a:t>
            </a:r>
          </a:p>
          <a:p>
            <a:r>
              <a:rPr lang="en-US" sz="1500" b="1" dirty="0" smtClean="0">
                <a:solidFill>
                  <a:srgbClr val="00FF00"/>
                </a:solidFill>
              </a:rPr>
              <a:t>Normal</a:t>
            </a:r>
            <a:r>
              <a:rPr lang="en-US" sz="1500" b="1" dirty="0" smtClean="0"/>
              <a:t>   </a:t>
            </a:r>
            <a:r>
              <a:rPr lang="en-US" sz="1500" dirty="0" smtClean="0"/>
              <a:t> </a:t>
            </a:r>
          </a:p>
          <a:p>
            <a:pPr>
              <a:buNone/>
            </a:pPr>
            <a:r>
              <a:rPr lang="en-US" sz="1500" dirty="0" smtClean="0">
                <a:solidFill>
                  <a:srgbClr val="FF33CC"/>
                </a:solidFill>
              </a:rPr>
              <a:t>mRNA</a:t>
            </a:r>
            <a:r>
              <a:rPr lang="en-US" sz="1500" dirty="0" smtClean="0"/>
              <a:t>  5</a:t>
            </a:r>
            <a:r>
              <a:rPr lang="en-US" sz="1500" dirty="0" smtClean="0">
                <a:latin typeface="Lucida Sans Unicode"/>
                <a:cs typeface="Lucida Sans Unicode"/>
              </a:rPr>
              <a:t>‵</a:t>
            </a:r>
            <a:r>
              <a:rPr lang="en-US" sz="1500" dirty="0" smtClean="0"/>
              <a:t>...UAG UUUG  AUG  GCC  UCU  UGC  AAA  GGC  UAU  AGU  </a:t>
            </a:r>
            <a:r>
              <a:rPr lang="en-US" sz="1500" dirty="0" err="1" smtClean="0"/>
              <a:t>AGU</a:t>
            </a:r>
            <a:r>
              <a:rPr lang="en-US" sz="1500" dirty="0" smtClean="0"/>
              <a:t>  UAG...3</a:t>
            </a:r>
            <a:r>
              <a:rPr lang="en-US" sz="1500" dirty="0" smtClean="0">
                <a:latin typeface="Lucida Sans Unicode"/>
                <a:cs typeface="Lucida Sans Unicode"/>
              </a:rPr>
              <a:t>‵</a:t>
            </a:r>
            <a:endParaRPr lang="en-US" sz="1500" dirty="0" smtClean="0"/>
          </a:p>
          <a:p>
            <a:pPr>
              <a:buNone/>
            </a:pPr>
            <a:r>
              <a:rPr lang="en-US" sz="1500" dirty="0" smtClean="0">
                <a:solidFill>
                  <a:srgbClr val="FF33CC"/>
                </a:solidFill>
              </a:rPr>
              <a:t>Polypeptide </a:t>
            </a:r>
            <a:r>
              <a:rPr lang="en-US" sz="1500" dirty="0" smtClean="0"/>
              <a:t>                     </a:t>
            </a:r>
            <a:r>
              <a:rPr lang="en-US" sz="1500" dirty="0" smtClean="0">
                <a:solidFill>
                  <a:srgbClr val="FF33CC"/>
                </a:solidFill>
              </a:rPr>
              <a:t>Met    Ala     Ser    </a:t>
            </a:r>
            <a:r>
              <a:rPr lang="en-US" sz="1500" dirty="0" err="1" smtClean="0">
                <a:solidFill>
                  <a:srgbClr val="FF33CC"/>
                </a:solidFill>
              </a:rPr>
              <a:t>Cys</a:t>
            </a:r>
            <a:r>
              <a:rPr lang="en-US" sz="1500" dirty="0" smtClean="0">
                <a:solidFill>
                  <a:srgbClr val="FF33CC"/>
                </a:solidFill>
              </a:rPr>
              <a:t>   Lys     </a:t>
            </a:r>
            <a:r>
              <a:rPr lang="en-US" sz="1500" dirty="0" err="1" smtClean="0">
                <a:solidFill>
                  <a:srgbClr val="FF33CC"/>
                </a:solidFill>
              </a:rPr>
              <a:t>Gly</a:t>
            </a:r>
            <a:r>
              <a:rPr lang="en-US" sz="1500" dirty="0" smtClean="0">
                <a:solidFill>
                  <a:srgbClr val="FF33CC"/>
                </a:solidFill>
              </a:rPr>
              <a:t>    Tyr    Ser     </a:t>
            </a:r>
            <a:r>
              <a:rPr lang="en-US" sz="1500" dirty="0" err="1" smtClean="0">
                <a:solidFill>
                  <a:srgbClr val="FF33CC"/>
                </a:solidFill>
              </a:rPr>
              <a:t>Ser</a:t>
            </a:r>
            <a:r>
              <a:rPr lang="en-US" sz="1500" dirty="0" smtClean="0"/>
              <a:t>   STOP</a:t>
            </a:r>
          </a:p>
          <a:p>
            <a:pPr>
              <a:buNone/>
            </a:pPr>
            <a:endParaRPr lang="en-US" sz="1500" dirty="0" smtClean="0"/>
          </a:p>
          <a:p>
            <a:r>
              <a:rPr lang="en-US" sz="1500" b="1" dirty="0" smtClean="0">
                <a:solidFill>
                  <a:srgbClr val="00FF00"/>
                </a:solidFill>
              </a:rPr>
              <a:t>Example:</a:t>
            </a:r>
            <a:r>
              <a:rPr lang="en-US" sz="1500" b="1" dirty="0" smtClean="0"/>
              <a:t>  </a:t>
            </a:r>
            <a:r>
              <a:rPr lang="en-US" sz="1500" dirty="0" smtClean="0">
                <a:solidFill>
                  <a:srgbClr val="FF0000"/>
                </a:solidFill>
              </a:rPr>
              <a:t>Insertion </a:t>
            </a:r>
            <a:r>
              <a:rPr lang="en-US" sz="1500" dirty="0" smtClean="0"/>
              <a:t>(+1)</a:t>
            </a:r>
            <a:r>
              <a:rPr lang="en-US" sz="1500" b="1" dirty="0" smtClean="0"/>
              <a:t>             </a:t>
            </a:r>
            <a:r>
              <a:rPr lang="en-US" sz="1500" b="1" dirty="0" smtClean="0">
                <a:latin typeface="Lucida Sans Unicode"/>
                <a:cs typeface="Lucida Sans Unicode"/>
              </a:rPr>
              <a:t>↓ </a:t>
            </a:r>
            <a:r>
              <a:rPr lang="en-US" sz="1500" dirty="0" smtClean="0">
                <a:latin typeface="Lucida Sans Unicode"/>
                <a:cs typeface="Lucida Sans Unicode"/>
              </a:rPr>
              <a:t>+1</a:t>
            </a:r>
            <a:r>
              <a:rPr lang="en-US" sz="1500" dirty="0" smtClean="0">
                <a:solidFill>
                  <a:srgbClr val="FF0000"/>
                </a:solidFill>
              </a:rPr>
              <a:t>C</a:t>
            </a:r>
            <a:endParaRPr lang="en-US" sz="1500" dirty="0" smtClean="0"/>
          </a:p>
          <a:p>
            <a:pPr>
              <a:buNone/>
            </a:pPr>
            <a:r>
              <a:rPr lang="en-US" sz="1500" dirty="0" smtClean="0">
                <a:solidFill>
                  <a:srgbClr val="FF33CC"/>
                </a:solidFill>
              </a:rPr>
              <a:t>mRNA</a:t>
            </a:r>
            <a:r>
              <a:rPr lang="en-US" sz="1500" dirty="0" smtClean="0"/>
              <a:t>  5</a:t>
            </a:r>
            <a:r>
              <a:rPr lang="en-US" sz="1500" dirty="0" smtClean="0">
                <a:latin typeface="Lucida Sans Unicode"/>
                <a:cs typeface="Lucida Sans Unicode"/>
              </a:rPr>
              <a:t>‵</a:t>
            </a:r>
            <a:r>
              <a:rPr lang="en-US" sz="1500" dirty="0" smtClean="0"/>
              <a:t>...UAG UUUG  AUG  GCC </a:t>
            </a:r>
            <a:r>
              <a:rPr lang="en-US" sz="1500" dirty="0" smtClean="0">
                <a:solidFill>
                  <a:srgbClr val="FF0000"/>
                </a:solidFill>
              </a:rPr>
              <a:t> C</a:t>
            </a:r>
            <a:r>
              <a:rPr lang="en-US" sz="1500" dirty="0" smtClean="0"/>
              <a:t>UC  UUG  CAA  AGG CUA  UAG </a:t>
            </a:r>
            <a:r>
              <a:rPr lang="en-US" sz="1500" dirty="0" err="1" smtClean="0"/>
              <a:t>UAG</a:t>
            </a:r>
            <a:r>
              <a:rPr lang="en-US" sz="1500" dirty="0" smtClean="0"/>
              <a:t> UUAG...3</a:t>
            </a:r>
            <a:r>
              <a:rPr lang="en-US" sz="1500" dirty="0" smtClean="0">
                <a:latin typeface="Lucida Sans Unicode"/>
                <a:cs typeface="Lucida Sans Unicode"/>
              </a:rPr>
              <a:t>‵</a:t>
            </a:r>
            <a:endParaRPr lang="en-US" sz="1500" dirty="0" smtClean="0"/>
          </a:p>
          <a:p>
            <a:pPr>
              <a:buNone/>
            </a:pPr>
            <a:r>
              <a:rPr lang="en-US" sz="1500" dirty="0" smtClean="0">
                <a:solidFill>
                  <a:srgbClr val="FF33CC"/>
                </a:solidFill>
              </a:rPr>
              <a:t>Polypeptide</a:t>
            </a:r>
            <a:r>
              <a:rPr lang="en-US" sz="1500" dirty="0" smtClean="0"/>
              <a:t>                      </a:t>
            </a:r>
            <a:r>
              <a:rPr lang="en-US" sz="1500" dirty="0" smtClean="0">
                <a:solidFill>
                  <a:srgbClr val="FF33CC"/>
                </a:solidFill>
              </a:rPr>
              <a:t>Met</a:t>
            </a:r>
            <a:r>
              <a:rPr lang="en-US" sz="1500" dirty="0" smtClean="0"/>
              <a:t>     </a:t>
            </a:r>
            <a:r>
              <a:rPr lang="en-US" sz="1500" dirty="0" smtClean="0">
                <a:solidFill>
                  <a:srgbClr val="FF33CC"/>
                </a:solidFill>
              </a:rPr>
              <a:t>Ala</a:t>
            </a:r>
            <a:r>
              <a:rPr lang="en-US" sz="1500" dirty="0" smtClean="0"/>
              <a:t>    </a:t>
            </a:r>
            <a:r>
              <a:rPr lang="en-US" sz="1500" dirty="0" err="1" smtClean="0"/>
              <a:t>Leu</a:t>
            </a:r>
            <a:r>
              <a:rPr lang="en-US" sz="1500" dirty="0" smtClean="0"/>
              <a:t>    </a:t>
            </a:r>
            <a:r>
              <a:rPr lang="en-US" sz="1500" dirty="0" err="1" smtClean="0"/>
              <a:t>Leu</a:t>
            </a:r>
            <a:r>
              <a:rPr lang="en-US" sz="1500" dirty="0" smtClean="0"/>
              <a:t>    </a:t>
            </a:r>
            <a:r>
              <a:rPr lang="en-US" sz="1500" dirty="0" err="1" smtClean="0"/>
              <a:t>Gln</a:t>
            </a:r>
            <a:r>
              <a:rPr lang="en-US" sz="1500" dirty="0" smtClean="0"/>
              <a:t>    </a:t>
            </a:r>
            <a:r>
              <a:rPr lang="en-US" sz="1500" dirty="0" err="1" smtClean="0"/>
              <a:t>Arg</a:t>
            </a:r>
            <a:r>
              <a:rPr lang="en-US" sz="1500" dirty="0" smtClean="0"/>
              <a:t>   </a:t>
            </a:r>
            <a:r>
              <a:rPr lang="en-US" sz="1500" dirty="0" err="1" smtClean="0"/>
              <a:t>Leu</a:t>
            </a:r>
            <a:r>
              <a:rPr lang="en-US" sz="1500" dirty="0" smtClean="0"/>
              <a:t>   STOP</a:t>
            </a:r>
          </a:p>
          <a:p>
            <a:pPr>
              <a:buNone/>
            </a:pPr>
            <a:r>
              <a:rPr lang="en-US" sz="1500" dirty="0" smtClean="0"/>
              <a:t>                                                             ⇤………….....</a:t>
            </a:r>
            <a:r>
              <a:rPr lang="en-US" sz="1500" dirty="0" smtClean="0">
                <a:solidFill>
                  <a:srgbClr val="FF9933"/>
                </a:solidFill>
              </a:rPr>
              <a:t>Garbled</a:t>
            </a:r>
            <a:r>
              <a:rPr lang="en-US" sz="1500" dirty="0" smtClean="0"/>
              <a:t>…….……….⇥</a:t>
            </a:r>
          </a:p>
          <a:p>
            <a:r>
              <a:rPr lang="en-US" sz="1400" dirty="0" smtClean="0">
                <a:solidFill>
                  <a:srgbClr val="FFFF00"/>
                </a:solidFill>
              </a:rPr>
              <a:t>N.B:</a:t>
            </a:r>
            <a:r>
              <a:rPr lang="en-US" sz="1400" dirty="0" smtClean="0"/>
              <a:t> Fragile X- Syndrome is insertion of thousands copies of CGG triplets in chromosome X affecting the </a:t>
            </a:r>
            <a:r>
              <a:rPr lang="en-US" sz="1400" i="1" dirty="0" smtClean="0"/>
              <a:t>FMR1</a:t>
            </a:r>
            <a:r>
              <a:rPr lang="en-US" sz="1400" dirty="0" smtClean="0"/>
              <a:t> gene.</a:t>
            </a:r>
          </a:p>
          <a:p>
            <a:endParaRPr lang="en-US" sz="1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28662" y="500042"/>
            <a:ext cx="7908925" cy="6143668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3- Deletion &amp; Insertion:</a:t>
            </a:r>
          </a:p>
          <a:p>
            <a:r>
              <a:rPr lang="en-US" dirty="0" smtClean="0"/>
              <a:t>If  there’s a deletion in a gene, an insertion (or vice versa) can re-establish the proper reading frame, e.g.:</a:t>
            </a:r>
          </a:p>
          <a:p>
            <a:endParaRPr lang="en-US" dirty="0" smtClean="0"/>
          </a:p>
          <a:p>
            <a:pPr lvl="0"/>
            <a:r>
              <a:rPr lang="en-US" sz="1500" b="1" dirty="0" smtClean="0">
                <a:solidFill>
                  <a:srgbClr val="00FF00"/>
                </a:solidFill>
              </a:rPr>
              <a:t>Normal</a:t>
            </a:r>
            <a:r>
              <a:rPr lang="en-US" sz="1500" b="1" dirty="0" smtClean="0"/>
              <a:t>   </a:t>
            </a:r>
            <a:r>
              <a:rPr lang="en-US" sz="1500" dirty="0" smtClean="0"/>
              <a:t> </a:t>
            </a:r>
          </a:p>
          <a:p>
            <a:pPr lvl="0">
              <a:buNone/>
            </a:pPr>
            <a:r>
              <a:rPr lang="en-US" sz="1500" dirty="0" smtClean="0">
                <a:solidFill>
                  <a:srgbClr val="FF33CC"/>
                </a:solidFill>
              </a:rPr>
              <a:t>mRNA</a:t>
            </a:r>
            <a:r>
              <a:rPr lang="en-US" sz="1500" dirty="0" smtClean="0"/>
              <a:t>  5</a:t>
            </a:r>
            <a:r>
              <a:rPr lang="en-US" sz="1500" dirty="0" smtClean="0">
                <a:latin typeface="Lucida Sans Unicode"/>
                <a:cs typeface="Lucida Sans Unicode"/>
              </a:rPr>
              <a:t>‵</a:t>
            </a:r>
            <a:r>
              <a:rPr lang="en-US" sz="1500" dirty="0" smtClean="0"/>
              <a:t>...UAG UUUG  AUG  GCC  UCU  UGC  AAA  GG</a:t>
            </a:r>
            <a:r>
              <a:rPr lang="en-US" sz="1500" dirty="0" smtClean="0">
                <a:solidFill>
                  <a:srgbClr val="FF0000"/>
                </a:solidFill>
              </a:rPr>
              <a:t>C</a:t>
            </a:r>
            <a:r>
              <a:rPr lang="en-US" sz="1500" dirty="0" smtClean="0"/>
              <a:t>  UAU  AGU  </a:t>
            </a:r>
            <a:r>
              <a:rPr lang="en-US" sz="1500" dirty="0" err="1" smtClean="0"/>
              <a:t>AGU</a:t>
            </a:r>
            <a:r>
              <a:rPr lang="en-US" sz="1500" dirty="0" smtClean="0"/>
              <a:t>  UAG...3</a:t>
            </a:r>
            <a:r>
              <a:rPr lang="en-US" sz="1500" dirty="0" smtClean="0">
                <a:latin typeface="Lucida Sans Unicode"/>
                <a:cs typeface="Lucida Sans Unicode"/>
              </a:rPr>
              <a:t>‵</a:t>
            </a:r>
            <a:endParaRPr lang="en-US" sz="1500" dirty="0" smtClean="0"/>
          </a:p>
          <a:p>
            <a:pPr lvl="0">
              <a:buNone/>
            </a:pPr>
            <a:r>
              <a:rPr lang="en-US" sz="1500" dirty="0" smtClean="0">
                <a:solidFill>
                  <a:srgbClr val="FF33CC"/>
                </a:solidFill>
              </a:rPr>
              <a:t>Polypeptide </a:t>
            </a:r>
            <a:r>
              <a:rPr lang="en-US" sz="1500" dirty="0" smtClean="0"/>
              <a:t>                     </a:t>
            </a:r>
            <a:r>
              <a:rPr lang="en-US" sz="1500" dirty="0" smtClean="0">
                <a:solidFill>
                  <a:srgbClr val="FF33CC"/>
                </a:solidFill>
              </a:rPr>
              <a:t>Met    Ala     Ser    </a:t>
            </a:r>
            <a:r>
              <a:rPr lang="en-US" sz="1500" dirty="0" err="1" smtClean="0">
                <a:solidFill>
                  <a:srgbClr val="FF33CC"/>
                </a:solidFill>
              </a:rPr>
              <a:t>Cys</a:t>
            </a:r>
            <a:r>
              <a:rPr lang="en-US" sz="1500" dirty="0" smtClean="0">
                <a:solidFill>
                  <a:srgbClr val="FF33CC"/>
                </a:solidFill>
              </a:rPr>
              <a:t>   Lys     </a:t>
            </a:r>
            <a:r>
              <a:rPr lang="en-US" sz="1500" dirty="0" err="1" smtClean="0">
                <a:solidFill>
                  <a:srgbClr val="FF33CC"/>
                </a:solidFill>
              </a:rPr>
              <a:t>Gly</a:t>
            </a:r>
            <a:r>
              <a:rPr lang="en-US" sz="1500" dirty="0" smtClean="0">
                <a:solidFill>
                  <a:srgbClr val="FF33CC"/>
                </a:solidFill>
              </a:rPr>
              <a:t>    Tyr    Ser     </a:t>
            </a:r>
            <a:r>
              <a:rPr lang="en-US" sz="1500" dirty="0" err="1" smtClean="0">
                <a:solidFill>
                  <a:srgbClr val="FF33CC"/>
                </a:solidFill>
              </a:rPr>
              <a:t>Ser</a:t>
            </a:r>
            <a:r>
              <a:rPr lang="en-US" sz="1500" dirty="0" smtClean="0"/>
              <a:t>   STOP</a:t>
            </a:r>
          </a:p>
          <a:p>
            <a:endParaRPr lang="en-US" dirty="0" smtClean="0"/>
          </a:p>
          <a:p>
            <a:r>
              <a:rPr lang="en-US" sz="1500" b="1" dirty="0" smtClean="0">
                <a:solidFill>
                  <a:srgbClr val="00FF00"/>
                </a:solidFill>
              </a:rPr>
              <a:t>Example: </a:t>
            </a:r>
            <a:r>
              <a:rPr lang="en-US" sz="1500" dirty="0" smtClean="0">
                <a:solidFill>
                  <a:srgbClr val="FF33CC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Insertion (</a:t>
            </a:r>
            <a:r>
              <a:rPr lang="en-US" sz="1600" dirty="0" smtClean="0"/>
              <a:t>+1</a:t>
            </a:r>
            <a:r>
              <a:rPr lang="en-US" sz="1600" dirty="0" smtClean="0">
                <a:solidFill>
                  <a:srgbClr val="FF0000"/>
                </a:solidFill>
              </a:rPr>
              <a:t>)  Deletion (</a:t>
            </a:r>
            <a:r>
              <a:rPr lang="en-US" sz="1600" dirty="0" smtClean="0"/>
              <a:t>–1</a:t>
            </a:r>
            <a:r>
              <a:rPr lang="en-US" sz="1600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FF0000"/>
                </a:solidFill>
                <a:latin typeface="Lucida Sans Unicode"/>
                <a:cs typeface="Lucida Sans Unicode"/>
              </a:rPr>
              <a:t>                                                       </a:t>
            </a:r>
            <a:r>
              <a:rPr lang="en-US" sz="1500" b="1" dirty="0" smtClean="0">
                <a:latin typeface="Lucida Sans Unicode"/>
                <a:cs typeface="Lucida Sans Unicode"/>
              </a:rPr>
              <a:t>↓ </a:t>
            </a:r>
            <a:r>
              <a:rPr lang="en-US" sz="1500" dirty="0" smtClean="0">
                <a:latin typeface="Lucida Sans Unicode"/>
                <a:cs typeface="Lucida Sans Unicode"/>
              </a:rPr>
              <a:t>+1</a:t>
            </a:r>
            <a:r>
              <a:rPr lang="en-US" sz="1500" dirty="0" smtClean="0">
                <a:solidFill>
                  <a:srgbClr val="FF0000"/>
                </a:solidFill>
              </a:rPr>
              <a:t>U                  </a:t>
            </a:r>
            <a:r>
              <a:rPr lang="en-US" sz="1500" b="1" dirty="0" smtClean="0">
                <a:latin typeface="Lucida Sans Unicode"/>
                <a:cs typeface="Lucida Sans Unicode"/>
              </a:rPr>
              <a:t>↓ -</a:t>
            </a:r>
            <a:r>
              <a:rPr lang="en-US" sz="1500" dirty="0" smtClean="0">
                <a:latin typeface="Lucida Sans Unicode"/>
                <a:cs typeface="Lucida Sans Unicode"/>
              </a:rPr>
              <a:t>1</a:t>
            </a:r>
            <a:r>
              <a:rPr lang="en-US" sz="1500" dirty="0" smtClean="0">
                <a:solidFill>
                  <a:srgbClr val="FF0000"/>
                </a:solidFill>
              </a:rPr>
              <a:t>C</a:t>
            </a:r>
          </a:p>
          <a:p>
            <a:pPr>
              <a:buNone/>
            </a:pPr>
            <a:r>
              <a:rPr lang="en-US" sz="1500" dirty="0" smtClean="0">
                <a:solidFill>
                  <a:srgbClr val="FF33CC"/>
                </a:solidFill>
              </a:rPr>
              <a:t>mRNA </a:t>
            </a:r>
            <a:r>
              <a:rPr lang="en-US" sz="1500" dirty="0" smtClean="0"/>
              <a:t>5</a:t>
            </a:r>
            <a:r>
              <a:rPr lang="en-US" sz="1500" dirty="0" smtClean="0">
                <a:latin typeface="Lucida Sans Unicode"/>
                <a:cs typeface="Lucida Sans Unicode"/>
              </a:rPr>
              <a:t>‵</a:t>
            </a:r>
            <a:r>
              <a:rPr lang="en-US" sz="1500" dirty="0" smtClean="0"/>
              <a:t>...UAG UUUG   AUG  GCC  UCU </a:t>
            </a:r>
            <a:r>
              <a:rPr lang="en-US" sz="1500" dirty="0" smtClean="0">
                <a:solidFill>
                  <a:srgbClr val="FF0000"/>
                </a:solidFill>
              </a:rPr>
              <a:t>U</a:t>
            </a:r>
            <a:r>
              <a:rPr lang="en-US" sz="1500" dirty="0" smtClean="0"/>
              <a:t>UG  CAA   AGG  UAU AGU </a:t>
            </a:r>
            <a:r>
              <a:rPr lang="en-US" sz="1500" dirty="0" err="1" smtClean="0"/>
              <a:t>AGU</a:t>
            </a:r>
            <a:r>
              <a:rPr lang="en-US" sz="1500" dirty="0" smtClean="0"/>
              <a:t>  UAG…3</a:t>
            </a:r>
            <a:r>
              <a:rPr lang="en-US" sz="1500" dirty="0" smtClean="0">
                <a:latin typeface="Lucida Sans Unicode"/>
                <a:cs typeface="Lucida Sans Unicode"/>
              </a:rPr>
              <a:t>‵</a:t>
            </a:r>
            <a:endParaRPr lang="en-US" sz="1500" dirty="0" smtClean="0">
              <a:solidFill>
                <a:srgbClr val="FF33CC"/>
              </a:solidFill>
            </a:endParaRPr>
          </a:p>
          <a:p>
            <a:pPr>
              <a:buNone/>
            </a:pPr>
            <a:r>
              <a:rPr lang="en-US" sz="1500" dirty="0" smtClean="0">
                <a:solidFill>
                  <a:srgbClr val="FF33CC"/>
                </a:solidFill>
              </a:rPr>
              <a:t>Polypeptide                      Met    Ala     Ser   </a:t>
            </a:r>
            <a:r>
              <a:rPr lang="en-US" sz="1500" dirty="0" err="1" smtClean="0"/>
              <a:t>Leu</a:t>
            </a:r>
            <a:r>
              <a:rPr lang="en-US" sz="1500" dirty="0" smtClean="0"/>
              <a:t>    </a:t>
            </a:r>
            <a:r>
              <a:rPr lang="en-US" sz="1500" dirty="0" err="1" smtClean="0"/>
              <a:t>Gln</a:t>
            </a:r>
            <a:r>
              <a:rPr lang="en-US" sz="1500" dirty="0" smtClean="0"/>
              <a:t>      </a:t>
            </a:r>
            <a:r>
              <a:rPr lang="en-US" sz="1500" dirty="0" err="1" smtClean="0"/>
              <a:t>Arg</a:t>
            </a:r>
            <a:r>
              <a:rPr lang="en-US" sz="1500" dirty="0" smtClean="0"/>
              <a:t>    </a:t>
            </a:r>
            <a:r>
              <a:rPr lang="en-US" sz="1500" dirty="0" smtClean="0">
                <a:solidFill>
                  <a:srgbClr val="FF33CC"/>
                </a:solidFill>
              </a:rPr>
              <a:t>Tyr   Ser    </a:t>
            </a:r>
            <a:r>
              <a:rPr lang="en-US" sz="1500" dirty="0" err="1" smtClean="0">
                <a:solidFill>
                  <a:srgbClr val="FF33CC"/>
                </a:solidFill>
              </a:rPr>
              <a:t>Ser</a:t>
            </a:r>
            <a:r>
              <a:rPr lang="en-US" sz="1500" dirty="0" smtClean="0">
                <a:solidFill>
                  <a:srgbClr val="FF33CC"/>
                </a:solidFill>
              </a:rPr>
              <a:t>   </a:t>
            </a:r>
            <a:r>
              <a:rPr lang="en-US" sz="1500" dirty="0" smtClean="0"/>
              <a:t>STOP</a:t>
            </a:r>
            <a:endParaRPr lang="en-US" sz="1500" dirty="0" smtClean="0">
              <a:solidFill>
                <a:srgbClr val="FF33CC"/>
              </a:solidFill>
            </a:endParaRPr>
          </a:p>
          <a:p>
            <a:pPr>
              <a:buNone/>
            </a:pPr>
            <a:r>
              <a:rPr lang="en-US" sz="1500" dirty="0" smtClean="0"/>
              <a:t>                                                                      ⇤.....</a:t>
            </a:r>
            <a:r>
              <a:rPr lang="en-US" sz="1500" dirty="0" smtClean="0">
                <a:solidFill>
                  <a:srgbClr val="FF9933"/>
                </a:solidFill>
              </a:rPr>
              <a:t>Garbled</a:t>
            </a:r>
            <a:r>
              <a:rPr lang="en-US" sz="1500" dirty="0" smtClean="0"/>
              <a:t>....⇥</a:t>
            </a:r>
          </a:p>
          <a:p>
            <a:r>
              <a:rPr lang="en-US" dirty="0" smtClean="0"/>
              <a:t>The corresponding mRNA, when translated, would contain a garbled amino acid sequence between the insertion and deletion.</a:t>
            </a:r>
          </a:p>
          <a:p>
            <a:pPr>
              <a:buNone/>
            </a:pPr>
            <a:endParaRPr lang="en-US" sz="1500" dirty="0" smtClean="0">
              <a:solidFill>
                <a:srgbClr val="FF33CC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62025" y="138113"/>
            <a:ext cx="7826375" cy="1004871"/>
          </a:xfrm>
        </p:spPr>
        <p:txBody>
          <a:bodyPr/>
          <a:lstStyle/>
          <a:p>
            <a:r>
              <a:rPr lang="en-US" dirty="0" smtClean="0">
                <a:solidFill>
                  <a:srgbClr val="00FF00"/>
                </a:solidFill>
                <a:latin typeface="Arial Black" pitchFamily="34" charset="0"/>
              </a:rPr>
              <a:t>C) Suppressor Mutations: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235075" y="1214423"/>
            <a:ext cx="7551738" cy="5326078"/>
          </a:xfrm>
        </p:spPr>
        <p:txBody>
          <a:bodyPr>
            <a:normAutofit/>
          </a:bodyPr>
          <a:lstStyle/>
          <a:p>
            <a:r>
              <a:rPr lang="en-US" dirty="0" smtClean="0"/>
              <a:t>These mutations are found in prokaryotic and lower eukaryotic organisms.</a:t>
            </a:r>
          </a:p>
          <a:p>
            <a:r>
              <a:rPr lang="en-US" dirty="0" smtClean="0"/>
              <a:t>They result from mutations in the </a:t>
            </a:r>
            <a:r>
              <a:rPr lang="en-US" dirty="0" err="1" smtClean="0">
                <a:solidFill>
                  <a:srgbClr val="FFFF00"/>
                </a:solidFill>
              </a:rPr>
              <a:t>tRNA</a:t>
            </a:r>
            <a:r>
              <a:rPr lang="en-US" dirty="0" smtClean="0">
                <a:solidFill>
                  <a:srgbClr val="FFFF00"/>
                </a:solidFill>
              </a:rPr>
              <a:t> anticodon</a:t>
            </a:r>
            <a:r>
              <a:rPr lang="en-US" dirty="0" smtClean="0"/>
              <a:t> regions.</a:t>
            </a:r>
          </a:p>
          <a:p>
            <a:r>
              <a:rPr lang="en-US" dirty="0" smtClean="0"/>
              <a:t>These abnormal </a:t>
            </a:r>
            <a:r>
              <a:rPr lang="en-US" dirty="0" err="1" smtClean="0"/>
              <a:t>tRNAs</a:t>
            </a:r>
            <a:r>
              <a:rPr lang="en-US" dirty="0" smtClean="0"/>
              <a:t> are capable of binding to and decoding altered </a:t>
            </a:r>
            <a:r>
              <a:rPr lang="en-US" dirty="0" err="1" smtClean="0"/>
              <a:t>codons</a:t>
            </a:r>
            <a:r>
              <a:rPr lang="en-US" dirty="0" smtClean="0"/>
              <a:t>, thereby suppressing  </a:t>
            </a:r>
            <a:r>
              <a:rPr lang="fr-FR" dirty="0" err="1" smtClean="0"/>
              <a:t>missense</a:t>
            </a:r>
            <a:r>
              <a:rPr lang="fr-FR" dirty="0" smtClean="0"/>
              <a:t> mutations, nonsense mutations, </a:t>
            </a:r>
            <a:r>
              <a:rPr lang="en-US" dirty="0" smtClean="0"/>
              <a:t>and </a:t>
            </a:r>
            <a:r>
              <a:rPr lang="en-US" dirty="0" err="1" smtClean="0"/>
              <a:t>frameshift</a:t>
            </a:r>
            <a:r>
              <a:rPr lang="en-US" dirty="0" smtClean="0"/>
              <a:t> mutations.</a:t>
            </a:r>
          </a:p>
          <a:p>
            <a:r>
              <a:rPr lang="en-US" dirty="0" smtClean="0"/>
              <a:t>Since these suppressor </a:t>
            </a:r>
            <a:r>
              <a:rPr lang="en-US" dirty="0" err="1" smtClean="0"/>
              <a:t>tRNAs</a:t>
            </a:r>
            <a:r>
              <a:rPr lang="en-US" dirty="0" smtClean="0"/>
              <a:t> are not capable of distinguishing between a normal </a:t>
            </a:r>
            <a:r>
              <a:rPr lang="en-US" dirty="0" err="1" smtClean="0"/>
              <a:t>codon</a:t>
            </a:r>
            <a:r>
              <a:rPr lang="en-US" dirty="0" smtClean="0"/>
              <a:t> and one resulting from a gene mutation, their presence in a cell can be beneficial or harmful. 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>
          <a:xfrm>
            <a:off x="962025" y="138113"/>
            <a:ext cx="7826375" cy="86199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Summary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235075" y="857232"/>
            <a:ext cx="7551738" cy="5683269"/>
          </a:xfrm>
        </p:spPr>
        <p:txBody>
          <a:bodyPr>
            <a:normAutofit/>
          </a:bodyPr>
          <a:lstStyle/>
          <a:p>
            <a:r>
              <a:rPr lang="en-US" dirty="0" smtClean="0"/>
              <a:t>Mutations are changes in the DNA nucleotides sequence caused by UV radiation, viruses, chemicals, etc.</a:t>
            </a:r>
          </a:p>
          <a:p>
            <a:r>
              <a:rPr lang="en-US" dirty="0" smtClean="0"/>
              <a:t>There are 3 types of mutations: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point mutations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frame shift mutations </a:t>
            </a:r>
            <a:r>
              <a:rPr lang="en-US" dirty="0" smtClean="0"/>
              <a:t>&amp;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suppressor mutations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Effects of point mutation can be encoding of the same </a:t>
            </a:r>
            <a:r>
              <a:rPr lang="en-US" dirty="0" err="1" smtClean="0"/>
              <a:t>a.a</a:t>
            </a:r>
            <a:r>
              <a:rPr lang="en-US" dirty="0" smtClean="0"/>
              <a:t> (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silent</a:t>
            </a:r>
            <a:r>
              <a:rPr lang="en-US" dirty="0" smtClean="0"/>
              <a:t>), of different </a:t>
            </a:r>
            <a:r>
              <a:rPr lang="en-US" dirty="0" err="1" smtClean="0"/>
              <a:t>a.a</a:t>
            </a:r>
            <a:r>
              <a:rPr lang="en-US" dirty="0" smtClean="0"/>
              <a:t> (</a:t>
            </a:r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missense</a:t>
            </a:r>
            <a:r>
              <a:rPr lang="en-US" dirty="0" smtClean="0"/>
              <a:t>) or prematurely terminating the protein synthesis (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nonsense</a:t>
            </a:r>
            <a:r>
              <a:rPr lang="en-US" dirty="0" smtClean="0"/>
              <a:t>).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a.a</a:t>
            </a:r>
            <a:r>
              <a:rPr lang="en-US" dirty="0" smtClean="0"/>
              <a:t> encoded by </a:t>
            </a:r>
            <a:r>
              <a:rPr lang="en-US" dirty="0" err="1" smtClean="0"/>
              <a:t>missense</a:t>
            </a:r>
            <a:r>
              <a:rPr lang="en-US" dirty="0" smtClean="0"/>
              <a:t> mutation can be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acceptable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partially acceptable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inacceptable</a:t>
            </a:r>
            <a:r>
              <a:rPr lang="en-US" dirty="0" smtClean="0"/>
              <a:t> according to the function of the synthesized protein.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214414" y="642918"/>
            <a:ext cx="7551738" cy="5810418"/>
          </a:xfrm>
        </p:spPr>
        <p:txBody>
          <a:bodyPr/>
          <a:lstStyle/>
          <a:p>
            <a:r>
              <a:rPr lang="en-US" sz="2800" dirty="0" smtClean="0"/>
              <a:t>Hemoglobin genes are well – studied, &amp; </a:t>
            </a:r>
            <a:r>
              <a:rPr lang="en-US" sz="2800" dirty="0" err="1" smtClean="0"/>
              <a:t>hemoglobinopathies</a:t>
            </a:r>
            <a:r>
              <a:rPr lang="en-US" sz="2800" dirty="0" smtClean="0"/>
              <a:t> give examples for all types &amp; subtypes of mutations.</a:t>
            </a:r>
          </a:p>
          <a:p>
            <a:r>
              <a:rPr lang="en-US" sz="2800" dirty="0" smtClean="0"/>
              <a:t>Frame shift mutations result from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deletion</a:t>
            </a:r>
            <a:r>
              <a:rPr lang="en-US" sz="2800" dirty="0" smtClean="0"/>
              <a:t> or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insertion</a:t>
            </a:r>
            <a:r>
              <a:rPr lang="en-US" sz="2800" dirty="0" smtClean="0"/>
              <a:t> of nucleotides in DNA which will generate altered mRNAs.</a:t>
            </a:r>
          </a:p>
          <a:p>
            <a:r>
              <a:rPr lang="en-US" sz="2800" dirty="0" smtClean="0"/>
              <a:t>Suppressor mutations result from mutations in the </a:t>
            </a:r>
            <a:r>
              <a:rPr lang="en-US" sz="2800" dirty="0" err="1" smtClean="0"/>
              <a:t>tRNA</a:t>
            </a:r>
            <a:r>
              <a:rPr lang="en-US" sz="2800" dirty="0" smtClean="0"/>
              <a:t> </a:t>
            </a:r>
            <a:r>
              <a:rPr lang="en-US" sz="2800" dirty="0" err="1" smtClean="0"/>
              <a:t>anticodon</a:t>
            </a:r>
            <a:r>
              <a:rPr lang="en-US" sz="2800" dirty="0" smtClean="0"/>
              <a:t> regions.</a:t>
            </a:r>
          </a:p>
          <a:p>
            <a:r>
              <a:rPr lang="en-US" sz="2800" dirty="0" smtClean="0"/>
              <a:t>They can be beneficial by suppressing other mutations, or harmful by allowing read-through transcription.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1285852" y="3071810"/>
            <a:ext cx="67633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 U very much.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Definition: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Mutations</a:t>
            </a:r>
            <a:r>
              <a:rPr lang="en-US" sz="2800" dirty="0" smtClean="0"/>
              <a:t> are </a:t>
            </a:r>
            <a:r>
              <a:rPr lang="en-US" sz="2800" dirty="0" smtClean="0">
                <a:solidFill>
                  <a:srgbClr val="FFFF00"/>
                </a:solidFill>
              </a:rPr>
              <a:t>changes in the DNA nucleotides sequence </a:t>
            </a:r>
            <a:r>
              <a:rPr lang="en-US" sz="2800" dirty="0" smtClean="0"/>
              <a:t>of a cell's genome.</a:t>
            </a:r>
          </a:p>
          <a:p>
            <a:r>
              <a:rPr lang="en-US" sz="2800" dirty="0" smtClean="0"/>
              <a:t>They are caused by:</a:t>
            </a:r>
          </a:p>
          <a:p>
            <a:pPr lvl="1"/>
            <a:r>
              <a:rPr lang="en-US" sz="2400" dirty="0" smtClean="0"/>
              <a:t>radiation, </a:t>
            </a:r>
          </a:p>
          <a:p>
            <a:pPr lvl="1"/>
            <a:r>
              <a:rPr lang="en-US" sz="2400" dirty="0" smtClean="0"/>
              <a:t>viruses,</a:t>
            </a:r>
          </a:p>
          <a:p>
            <a:pPr lvl="1"/>
            <a:r>
              <a:rPr lang="en-US" sz="2400" dirty="0" smtClean="0"/>
              <a:t>mutagenic chemicals, or</a:t>
            </a:r>
          </a:p>
          <a:p>
            <a:pPr lvl="1"/>
            <a:r>
              <a:rPr lang="en-US" sz="2400" dirty="0" smtClean="0"/>
              <a:t>errors that occur during meiosis or DNA replication.</a:t>
            </a:r>
            <a:endParaRPr lang="en-US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Types of mutations:</a:t>
            </a:r>
            <a:endParaRPr lang="en-US" sz="5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214414" y="2285992"/>
            <a:ext cx="7551738" cy="2571768"/>
          </a:xfrm>
        </p:spPr>
        <p:txBody>
          <a:bodyPr/>
          <a:lstStyle/>
          <a:p>
            <a:pPr marL="742950" indent="-742950">
              <a:buFont typeface="+mj-lt"/>
              <a:buAutoNum type="alphaUcPeriod"/>
            </a:pPr>
            <a:r>
              <a:rPr lang="en-US" sz="4000" dirty="0" smtClean="0">
                <a:solidFill>
                  <a:srgbClr val="00FF00"/>
                </a:solidFill>
              </a:rPr>
              <a:t>Point Mutations,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900" dirty="0" smtClean="0">
                <a:solidFill>
                  <a:srgbClr val="00FF00"/>
                </a:solidFill>
              </a:rPr>
              <a:t>Frame - shift Mutations, &amp;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900" dirty="0" smtClean="0">
                <a:solidFill>
                  <a:srgbClr val="00FF00"/>
                </a:solidFill>
              </a:rPr>
              <a:t>Suppressor Mutations.</a:t>
            </a:r>
            <a:endParaRPr lang="en-US" sz="3600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62025" y="138113"/>
            <a:ext cx="7826375" cy="861995"/>
          </a:xfrm>
        </p:spPr>
        <p:txBody>
          <a:bodyPr/>
          <a:lstStyle/>
          <a:p>
            <a:r>
              <a:rPr lang="en-US" dirty="0" smtClean="0">
                <a:solidFill>
                  <a:srgbClr val="00FF00"/>
                </a:solidFill>
                <a:latin typeface="Arial Black" pitchFamily="34" charset="0"/>
              </a:rPr>
              <a:t>A) Point Mutations:</a:t>
            </a:r>
            <a:endParaRPr lang="en-US" dirty="0">
              <a:solidFill>
                <a:srgbClr val="00FF00"/>
              </a:solidFill>
              <a:latin typeface="Arial Black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235075" y="1071547"/>
            <a:ext cx="7551738" cy="5468954"/>
          </a:xfrm>
        </p:spPr>
        <p:txBody>
          <a:bodyPr anchor="ctr"/>
          <a:lstStyle/>
          <a:p>
            <a:r>
              <a:rPr lang="en-US" sz="2800" dirty="0" smtClean="0"/>
              <a:t>These are </a:t>
            </a:r>
            <a:r>
              <a:rPr lang="en-US" sz="2800" dirty="0" smtClean="0">
                <a:solidFill>
                  <a:srgbClr val="FFC000"/>
                </a:solidFill>
              </a:rPr>
              <a:t>single base</a:t>
            </a:r>
            <a:r>
              <a:rPr lang="en-US" sz="2800" dirty="0" smtClean="0"/>
              <a:t> changes.</a:t>
            </a:r>
          </a:p>
          <a:p>
            <a:r>
              <a:rPr lang="en-US" sz="2800" dirty="0" smtClean="0"/>
              <a:t>The base change could be:</a:t>
            </a:r>
          </a:p>
          <a:p>
            <a:pPr lvl="1" algn="just"/>
            <a:r>
              <a:rPr lang="en-US" sz="2400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Transition;</a:t>
            </a:r>
            <a:r>
              <a:rPr lang="en-US" sz="2400" dirty="0" smtClean="0"/>
              <a:t>  if </a:t>
            </a:r>
            <a:r>
              <a:rPr lang="en-US" sz="2400" dirty="0" err="1" smtClean="0"/>
              <a:t>pyrimidine</a:t>
            </a:r>
            <a:r>
              <a:rPr lang="en-US" sz="2400" dirty="0" smtClean="0"/>
              <a:t> base is changed into </a:t>
            </a:r>
            <a:r>
              <a:rPr lang="en-US" sz="2400" dirty="0" err="1" smtClean="0"/>
              <a:t>pyrimidine</a:t>
            </a:r>
            <a:r>
              <a:rPr lang="en-US" sz="2400" dirty="0" smtClean="0"/>
              <a:t> base, or </a:t>
            </a:r>
            <a:r>
              <a:rPr lang="en-US" sz="2400" dirty="0" err="1" smtClean="0"/>
              <a:t>purine</a:t>
            </a:r>
            <a:r>
              <a:rPr lang="en-US" sz="2400" dirty="0" smtClean="0"/>
              <a:t> base is changed into </a:t>
            </a:r>
            <a:r>
              <a:rPr lang="en-US" sz="2400" dirty="0" err="1" smtClean="0"/>
              <a:t>purine</a:t>
            </a:r>
            <a:r>
              <a:rPr lang="en-US" sz="2400" dirty="0" smtClean="0"/>
              <a:t> base, e.g. C ↔ T  or  A ↔ G.</a:t>
            </a:r>
          </a:p>
          <a:p>
            <a:pPr lvl="1" algn="just"/>
            <a:r>
              <a:rPr lang="en-US" sz="2400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Transversion</a:t>
            </a:r>
            <a:r>
              <a:rPr lang="en-US" sz="2400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;  </a:t>
            </a:r>
            <a:r>
              <a:rPr lang="en-US" sz="2400" dirty="0" smtClean="0"/>
              <a:t>if base changed from a </a:t>
            </a:r>
            <a:r>
              <a:rPr lang="en-US" sz="2400" dirty="0" err="1" smtClean="0"/>
              <a:t>purine</a:t>
            </a:r>
            <a:r>
              <a:rPr lang="en-US" sz="2400" dirty="0" smtClean="0"/>
              <a:t> to either of the two </a:t>
            </a:r>
            <a:r>
              <a:rPr lang="en-US" sz="2400" dirty="0" err="1" smtClean="0"/>
              <a:t>pyrimidines</a:t>
            </a:r>
            <a:r>
              <a:rPr lang="en-US" sz="2400" dirty="0" smtClean="0"/>
              <a:t> or the change of a </a:t>
            </a:r>
            <a:r>
              <a:rPr lang="en-US" sz="2400" dirty="0" err="1" smtClean="0"/>
              <a:t>pyrimidine</a:t>
            </a:r>
            <a:r>
              <a:rPr lang="en-US" sz="2400" dirty="0" smtClean="0"/>
              <a:t> into either of the two </a:t>
            </a:r>
            <a:r>
              <a:rPr lang="en-US" sz="2400" dirty="0" err="1" smtClean="0"/>
              <a:t>purines</a:t>
            </a:r>
            <a:r>
              <a:rPr lang="en-US" sz="2400" dirty="0" smtClean="0"/>
              <a:t>, e.g. C ↔ G, or  A ↔ T.</a:t>
            </a:r>
          </a:p>
          <a:p>
            <a:pPr algn="just"/>
            <a:r>
              <a:rPr lang="en-US" sz="2800" dirty="0" smtClean="0"/>
              <a:t>Effects of single-base changes could be:</a:t>
            </a:r>
          </a:p>
          <a:p>
            <a:pPr lvl="1" algn="just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Silent mutation.</a:t>
            </a:r>
          </a:p>
          <a:p>
            <a:pPr lvl="1" algn="just"/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Missense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mutation.</a:t>
            </a:r>
          </a:p>
          <a:p>
            <a:pPr lvl="1" algn="just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Nonsense mutation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>
          <a:xfrm>
            <a:off x="962025" y="138113"/>
            <a:ext cx="7826375" cy="1004871"/>
          </a:xfrm>
        </p:spPr>
        <p:txBody>
          <a:bodyPr/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1- Silent mutations: </a:t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235075" y="1214422"/>
            <a:ext cx="7551738" cy="4286280"/>
          </a:xfrm>
        </p:spPr>
        <p:txBody>
          <a:bodyPr anchor="t">
            <a:normAutofit/>
          </a:bodyPr>
          <a:lstStyle/>
          <a:p>
            <a:r>
              <a:rPr lang="en-US" sz="3200" dirty="0" smtClean="0"/>
              <a:t>Occurs when base change 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didn’t</a:t>
            </a:r>
            <a:r>
              <a:rPr lang="en-US" sz="3200" dirty="0" smtClean="0"/>
              <a:t> result in encoding of a different </a:t>
            </a:r>
            <a:r>
              <a:rPr lang="en-US" sz="3200" dirty="0" err="1" smtClean="0"/>
              <a:t>aminoacid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So, there’s 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no</a:t>
            </a:r>
            <a:r>
              <a:rPr lang="en-US" sz="3200" dirty="0" smtClean="0"/>
              <a:t> detectable effect because of the </a:t>
            </a:r>
            <a:r>
              <a:rPr lang="en-US" sz="3200" dirty="0" smtClean="0">
                <a:solidFill>
                  <a:srgbClr val="FFFF00"/>
                </a:solidFill>
              </a:rPr>
              <a:t>degeneracy</a:t>
            </a:r>
            <a:r>
              <a:rPr lang="en-US" sz="3200" dirty="0" smtClean="0"/>
              <a:t> of the code.</a:t>
            </a:r>
          </a:p>
          <a:p>
            <a:r>
              <a:rPr lang="en-US" sz="3200" dirty="0" smtClean="0"/>
              <a:t>It occurs if the </a:t>
            </a:r>
            <a:r>
              <a:rPr lang="en-US" sz="3200" dirty="0"/>
              <a:t>base </a:t>
            </a:r>
            <a:r>
              <a:rPr lang="en-US" sz="3200" dirty="0" smtClean="0"/>
              <a:t>change is at the </a:t>
            </a:r>
            <a:r>
              <a:rPr lang="en-US" sz="3200" dirty="0" smtClean="0">
                <a:solidFill>
                  <a:srgbClr val="FFFF00"/>
                </a:solidFill>
              </a:rPr>
              <a:t>3rd</a:t>
            </a:r>
            <a:r>
              <a:rPr lang="en-US" sz="3200" dirty="0" smtClean="0"/>
              <a:t>  nucleotide of the codon.</a:t>
            </a:r>
          </a:p>
          <a:p>
            <a:r>
              <a:rPr lang="en-US" sz="3200" dirty="0" smtClean="0"/>
              <a:t> 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E.g.</a:t>
            </a:r>
            <a:r>
              <a:rPr lang="en-US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: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200" dirty="0" smtClean="0"/>
              <a:t>CU</a:t>
            </a:r>
            <a:r>
              <a:rPr lang="en-US" sz="3200" dirty="0" smtClean="0">
                <a:solidFill>
                  <a:srgbClr val="C00000"/>
                </a:solidFill>
              </a:rPr>
              <a:t>U</a:t>
            </a:r>
            <a:r>
              <a:rPr lang="en-US" sz="3200" dirty="0" smtClean="0"/>
              <a:t> → </a:t>
            </a:r>
            <a:r>
              <a:rPr lang="en-US" sz="3200" dirty="0" err="1" smtClean="0"/>
              <a:t>Leu</a:t>
            </a:r>
            <a:r>
              <a:rPr lang="en-US" sz="3200" dirty="0" smtClean="0"/>
              <a:t>,       CU</a:t>
            </a:r>
            <a:r>
              <a:rPr lang="en-US" sz="3200" dirty="0" smtClean="0">
                <a:solidFill>
                  <a:srgbClr val="C00000"/>
                </a:solidFill>
              </a:rPr>
              <a:t>C</a:t>
            </a:r>
            <a:r>
              <a:rPr lang="en-US" sz="3200" dirty="0" smtClean="0"/>
              <a:t> → </a:t>
            </a:r>
            <a:r>
              <a:rPr lang="en-US" sz="3200" dirty="0" err="1" smtClean="0"/>
              <a:t>Leu</a:t>
            </a:r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62025" y="138113"/>
            <a:ext cx="7826375" cy="861995"/>
          </a:xfrm>
        </p:spPr>
        <p:txBody>
          <a:bodyPr/>
          <a:lstStyle/>
          <a:p>
            <a:r>
              <a:rPr lang="en-US" dirty="0" smtClean="0"/>
              <a:t>2- </a:t>
            </a:r>
            <a:r>
              <a:rPr lang="en-US" dirty="0" err="1" smtClean="0"/>
              <a:t>Missense</a:t>
            </a:r>
            <a:r>
              <a:rPr lang="en-US" dirty="0" smtClean="0"/>
              <a:t> mutation: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235075" y="928670"/>
            <a:ext cx="7551738" cy="5929329"/>
          </a:xfrm>
        </p:spPr>
        <p:txBody>
          <a:bodyPr/>
          <a:lstStyle/>
          <a:p>
            <a:r>
              <a:rPr lang="en-US" sz="2000" dirty="0" smtClean="0"/>
              <a:t>Occurs when base change result in encoding of a </a:t>
            </a:r>
            <a:r>
              <a:rPr lang="en-US" sz="2000" dirty="0" smtClean="0">
                <a:solidFill>
                  <a:srgbClr val="FFC000"/>
                </a:solidFill>
              </a:rPr>
              <a:t>different</a:t>
            </a:r>
            <a:r>
              <a:rPr lang="en-US" sz="2000" dirty="0" smtClean="0"/>
              <a:t> amino acid in the corresponding site in the protein molecule.</a:t>
            </a:r>
          </a:p>
          <a:p>
            <a:r>
              <a:rPr lang="en-US" sz="20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E.g</a:t>
            </a:r>
            <a:r>
              <a:rPr 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:           </a:t>
            </a:r>
            <a:r>
              <a:rPr lang="en-US" sz="2000" dirty="0" smtClean="0"/>
              <a:t>G</a:t>
            </a:r>
            <a:r>
              <a:rPr lang="en-US" sz="2000" dirty="0" smtClean="0">
                <a:solidFill>
                  <a:srgbClr val="FF0000"/>
                </a:solidFill>
              </a:rPr>
              <a:t>A</a:t>
            </a:r>
            <a:r>
              <a:rPr lang="en-US" sz="2000" dirty="0" smtClean="0"/>
              <a:t>G → </a:t>
            </a:r>
            <a:r>
              <a:rPr lang="en-US" sz="2000" dirty="0" err="1" smtClean="0"/>
              <a:t>Glu</a:t>
            </a:r>
            <a:r>
              <a:rPr lang="en-US" sz="2000" dirty="0" smtClean="0"/>
              <a:t>,            G</a:t>
            </a:r>
            <a:r>
              <a:rPr lang="en-US" sz="2000" dirty="0" smtClean="0">
                <a:solidFill>
                  <a:srgbClr val="FF0000"/>
                </a:solidFill>
              </a:rPr>
              <a:t>U</a:t>
            </a:r>
            <a:r>
              <a:rPr lang="en-US" sz="2000" dirty="0" smtClean="0"/>
              <a:t>G → Val    </a:t>
            </a:r>
          </a:p>
          <a:p>
            <a:r>
              <a:rPr lang="en-US" sz="2000" dirty="0" smtClean="0"/>
              <a:t>This mistaken amino acid might be: 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acceptable</a:t>
            </a:r>
            <a:r>
              <a:rPr lang="en-US" sz="2000" dirty="0" smtClean="0"/>
              <a:t>, 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partially acceptable</a:t>
            </a:r>
            <a:r>
              <a:rPr lang="en-US" sz="2000" dirty="0" smtClean="0"/>
              <a:t>, or 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unacceptable</a:t>
            </a:r>
            <a:r>
              <a:rPr lang="en-US" sz="2000" dirty="0" smtClean="0"/>
              <a:t> to the function of that protein molecule.</a:t>
            </a:r>
          </a:p>
          <a:p>
            <a:r>
              <a:rPr lang="en-US" sz="2000" dirty="0" smtClean="0"/>
              <a:t>Most </a:t>
            </a:r>
            <a:r>
              <a:rPr lang="en-US" sz="2000" dirty="0" err="1" smtClean="0"/>
              <a:t>missense</a:t>
            </a:r>
            <a:r>
              <a:rPr lang="en-US" sz="2000" dirty="0" smtClean="0"/>
              <a:t> mutations are acceptable, because of the replacement of one amino acid by another with </a:t>
            </a:r>
            <a:r>
              <a:rPr lang="en-US" sz="2000" dirty="0" smtClean="0">
                <a:solidFill>
                  <a:srgbClr val="FFFF00"/>
                </a:solidFill>
              </a:rPr>
              <a:t>similar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FF00"/>
                </a:solidFill>
              </a:rPr>
              <a:t>functional</a:t>
            </a:r>
            <a:r>
              <a:rPr lang="en-US" sz="2000" dirty="0" smtClean="0"/>
              <a:t> groups. </a:t>
            </a:r>
          </a:p>
          <a:p>
            <a:r>
              <a:rPr lang="en-US" sz="2000" dirty="0" smtClean="0"/>
              <a:t>So, the resulting protein molecule may not be distinguishable from the normal one.</a:t>
            </a:r>
          </a:p>
          <a:p>
            <a:r>
              <a:rPr lang="en-US" sz="2000" dirty="0" smtClean="0"/>
              <a:t>A partially acceptable </a:t>
            </a:r>
            <a:r>
              <a:rPr lang="en-US" sz="2000" dirty="0" err="1" smtClean="0"/>
              <a:t>missense</a:t>
            </a:r>
            <a:r>
              <a:rPr lang="en-US" sz="2000" dirty="0" smtClean="0"/>
              <a:t> mutation will result in a protein molecule with partial but </a:t>
            </a:r>
            <a:r>
              <a:rPr lang="en-US" sz="2000" dirty="0" smtClean="0">
                <a:solidFill>
                  <a:srgbClr val="FFFF00"/>
                </a:solidFill>
              </a:rPr>
              <a:t>abnormal</a:t>
            </a:r>
            <a:r>
              <a:rPr lang="en-US" sz="2000" dirty="0" smtClean="0"/>
              <a:t> function. </a:t>
            </a:r>
          </a:p>
          <a:p>
            <a:r>
              <a:rPr lang="en-US" sz="2000" dirty="0" smtClean="0"/>
              <a:t>Unacceptable </a:t>
            </a:r>
            <a:r>
              <a:rPr lang="en-US" sz="2000" dirty="0" err="1" smtClean="0"/>
              <a:t>missense</a:t>
            </a:r>
            <a:r>
              <a:rPr lang="en-US" sz="2000" dirty="0" smtClean="0"/>
              <a:t> mutation will result in a </a:t>
            </a:r>
            <a:r>
              <a:rPr lang="en-US" sz="2000" dirty="0" smtClean="0">
                <a:solidFill>
                  <a:srgbClr val="FFFF00"/>
                </a:solidFill>
              </a:rPr>
              <a:t>non-functioning</a:t>
            </a:r>
            <a:r>
              <a:rPr lang="en-US" sz="2000" dirty="0" smtClean="0"/>
              <a:t> protein.</a:t>
            </a:r>
            <a:endParaRPr lang="en-US" sz="2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62025" y="138113"/>
            <a:ext cx="7826375" cy="1076309"/>
          </a:xfrm>
        </p:spPr>
        <p:txBody>
          <a:bodyPr/>
          <a:lstStyle/>
          <a:p>
            <a:r>
              <a:rPr lang="en-US" dirty="0" smtClean="0"/>
              <a:t>3- Nonsense mutation: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235075" y="1142985"/>
            <a:ext cx="7551738" cy="539751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 </a:t>
            </a:r>
            <a:r>
              <a:rPr lang="en-US" b="1" dirty="0" smtClean="0"/>
              <a:t>nonsense mutation </a:t>
            </a:r>
            <a:r>
              <a:rPr lang="en-US" dirty="0" smtClean="0"/>
              <a:t>occurs when the base change result in appearance of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stop</a:t>
            </a:r>
            <a:r>
              <a:rPr lang="en-US" dirty="0" smtClean="0"/>
              <a:t> (=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termination</a:t>
            </a:r>
            <a:r>
              <a:rPr lang="en-US" dirty="0" smtClean="0"/>
              <a:t>) </a:t>
            </a:r>
            <a:r>
              <a:rPr lang="en-US" dirty="0" err="1" smtClean="0"/>
              <a:t>codon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E.g.    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AA → </a:t>
            </a:r>
            <a:r>
              <a:rPr lang="en-US" dirty="0" err="1" smtClean="0"/>
              <a:t>Gln</a:t>
            </a:r>
            <a:r>
              <a:rPr lang="en-US" dirty="0" smtClean="0"/>
              <a:t>          </a:t>
            </a:r>
            <a:r>
              <a:rPr lang="en-US" dirty="0" smtClean="0">
                <a:solidFill>
                  <a:srgbClr val="FF0000"/>
                </a:solidFill>
              </a:rPr>
              <a:t>U</a:t>
            </a:r>
            <a:r>
              <a:rPr lang="en-US" dirty="0" smtClean="0"/>
              <a:t>AA → Term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It leads to </a:t>
            </a:r>
            <a:r>
              <a:rPr lang="en-US" dirty="0" smtClean="0">
                <a:solidFill>
                  <a:srgbClr val="FFFF00"/>
                </a:solidFill>
              </a:rPr>
              <a:t>premature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termination</a:t>
            </a:r>
            <a:r>
              <a:rPr lang="en-US" dirty="0" smtClean="0"/>
              <a:t> of amino acid incorporation into a peptide chain and production of only a fragment of the intended protein molecule.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 prematurely terminated protein molecule or peptide fragment </a:t>
            </a:r>
            <a:r>
              <a:rPr lang="en-US" dirty="0" smtClean="0">
                <a:solidFill>
                  <a:srgbClr val="FFFF00"/>
                </a:solidFill>
              </a:rPr>
              <a:t>will not function </a:t>
            </a:r>
            <a:r>
              <a:rPr lang="en-US" dirty="0" smtClean="0"/>
              <a:t>in its assigned role.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Single-Base Changes in Hemoglobin (</a:t>
            </a:r>
            <a:r>
              <a:rPr lang="en-US" b="1" dirty="0" err="1" smtClean="0"/>
              <a:t>Hb</a:t>
            </a:r>
            <a:r>
              <a:rPr lang="en-US" b="1" dirty="0" smtClean="0"/>
              <a:t>) Genes: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235075" y="1584325"/>
            <a:ext cx="7551738" cy="4345005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Normal </a:t>
            </a:r>
            <a:r>
              <a:rPr lang="en-US" b="1" dirty="0" err="1" smtClean="0"/>
              <a:t>Hb</a:t>
            </a:r>
            <a:r>
              <a:rPr lang="en-US" b="1" dirty="0" smtClean="0"/>
              <a:t> variants:</a:t>
            </a:r>
            <a:r>
              <a:rPr lang="en-US" dirty="0" smtClean="0">
                <a:latin typeface="+mj-lt"/>
              </a:rPr>
              <a:t> </a:t>
            </a:r>
          </a:p>
          <a:p>
            <a:pPr marL="457200" indent="-457200">
              <a:buNone/>
            </a:pPr>
            <a:r>
              <a:rPr lang="en-US" dirty="0" smtClean="0">
                <a:latin typeface="+mj-lt"/>
              </a:rPr>
              <a:t>Val in position 67 of </a:t>
            </a:r>
            <a:r>
              <a:rPr lang="el-GR" dirty="0" smtClean="0">
                <a:latin typeface="+mj-lt"/>
                <a:cs typeface="Lucida Sans Unicode"/>
              </a:rPr>
              <a:t>β</a:t>
            </a:r>
            <a:r>
              <a:rPr lang="en-US" dirty="0" smtClean="0">
                <a:latin typeface="+mj-lt"/>
                <a:cs typeface="Lucida Sans Unicode"/>
              </a:rPr>
              <a:t> chain in normal </a:t>
            </a:r>
            <a:r>
              <a:rPr lang="en-US" dirty="0" err="1" smtClean="0">
                <a:latin typeface="+mj-lt"/>
                <a:cs typeface="Lucida Sans Unicode"/>
              </a:rPr>
              <a:t>Hb</a:t>
            </a:r>
            <a:r>
              <a:rPr lang="en-US" dirty="0" smtClean="0">
                <a:latin typeface="+mj-lt"/>
                <a:cs typeface="Lucida Sans Unicode"/>
              </a:rPr>
              <a:t> is not identical.</a:t>
            </a:r>
          </a:p>
          <a:p>
            <a:pPr marL="915987" lvl="1" indent="-514350">
              <a:buFont typeface="+mj-lt"/>
              <a:buAutoNum type="alphaLcPeriod"/>
            </a:pPr>
            <a:r>
              <a:rPr lang="en-US" dirty="0" err="1" smtClean="0"/>
              <a:t>Hb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Milwaukee</a:t>
            </a:r>
            <a:r>
              <a:rPr lang="en-US" dirty="0" smtClean="0"/>
              <a:t> has a </a:t>
            </a:r>
            <a:r>
              <a:rPr lang="en-US" dirty="0" err="1" smtClean="0"/>
              <a:t>Glu</a:t>
            </a:r>
            <a:r>
              <a:rPr lang="en-US" dirty="0" smtClean="0"/>
              <a:t>, because G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U</a:t>
            </a:r>
            <a:r>
              <a:rPr lang="en-US" dirty="0" smtClean="0"/>
              <a:t>A or G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U</a:t>
            </a:r>
            <a:r>
              <a:rPr lang="en-US" dirty="0" smtClean="0"/>
              <a:t>G (codes Val) changed to G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</a:t>
            </a:r>
            <a:r>
              <a:rPr lang="en-US" dirty="0" smtClean="0"/>
              <a:t>A or G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</a:t>
            </a:r>
            <a:r>
              <a:rPr lang="en-US" dirty="0" smtClean="0"/>
              <a:t>G (codes </a:t>
            </a:r>
            <a:r>
              <a:rPr lang="en-US" dirty="0" err="1" smtClean="0"/>
              <a:t>Glu</a:t>
            </a:r>
            <a:r>
              <a:rPr lang="en-US" dirty="0" smtClean="0"/>
              <a:t>). </a:t>
            </a:r>
          </a:p>
          <a:p>
            <a:pPr marL="915987" lvl="1" indent="-514350">
              <a:buFont typeface="+mj-lt"/>
              <a:buAutoNum type="alphaLcPeriod"/>
            </a:pPr>
            <a:r>
              <a:rPr lang="en-US" dirty="0" err="1" smtClean="0"/>
              <a:t>Hb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Bristol</a:t>
            </a:r>
            <a:r>
              <a:rPr lang="en-US" dirty="0" smtClean="0"/>
              <a:t> has Asp, because G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U</a:t>
            </a:r>
            <a:r>
              <a:rPr lang="en-US" dirty="0" smtClean="0"/>
              <a:t>U or G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U</a:t>
            </a:r>
            <a:r>
              <a:rPr lang="en-US" dirty="0" smtClean="0"/>
              <a:t>C (codes Val) changed to G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</a:t>
            </a:r>
            <a:r>
              <a:rPr lang="en-US" dirty="0" smtClean="0"/>
              <a:t>U or G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</a:t>
            </a:r>
            <a:r>
              <a:rPr lang="en-US" dirty="0" smtClean="0"/>
              <a:t>C (codes Asp).</a:t>
            </a:r>
          </a:p>
          <a:p>
            <a:pPr marL="915987" lvl="1" indent="-514350">
              <a:buFont typeface="+mj-lt"/>
              <a:buAutoNum type="alphaLcPeriod"/>
            </a:pPr>
            <a:r>
              <a:rPr lang="en-US" dirty="0" err="1" smtClean="0"/>
              <a:t>Hb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Sydney</a:t>
            </a:r>
            <a:r>
              <a:rPr lang="en-US" dirty="0" smtClean="0"/>
              <a:t> has Ala which arisen by the change of a single nucleotide in any of the 4 </a:t>
            </a:r>
            <a:r>
              <a:rPr lang="en-US" dirty="0" err="1" smtClean="0"/>
              <a:t>codons</a:t>
            </a:r>
            <a:r>
              <a:rPr lang="en-US" dirty="0" smtClean="0"/>
              <a:t> for Val (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</a:t>
            </a:r>
            <a:r>
              <a:rPr lang="en-US" dirty="0" smtClean="0">
                <a:solidFill>
                  <a:srgbClr val="FF0000"/>
                </a:solidFill>
              </a:rPr>
              <a:t>U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U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</a:t>
            </a:r>
            <a:r>
              <a:rPr lang="en-US" dirty="0" smtClean="0">
                <a:solidFill>
                  <a:srgbClr val="FF0000"/>
                </a:solidFill>
              </a:rPr>
              <a:t>U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</a:t>
            </a:r>
            <a:r>
              <a:rPr lang="en-US" dirty="0" smtClean="0">
                <a:solidFill>
                  <a:srgbClr val="FF0000"/>
                </a:solidFill>
              </a:rPr>
              <a:t>U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</a:t>
            </a:r>
            <a:r>
              <a:rPr lang="en-US" dirty="0" smtClean="0"/>
              <a:t>, or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</a:t>
            </a:r>
            <a:r>
              <a:rPr lang="en-US" dirty="0" smtClean="0">
                <a:solidFill>
                  <a:srgbClr val="FF0000"/>
                </a:solidFill>
              </a:rPr>
              <a:t>U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</a:t>
            </a:r>
            <a:r>
              <a:rPr lang="en-US" dirty="0" smtClean="0"/>
              <a:t>) to the Ala </a:t>
            </a:r>
            <a:r>
              <a:rPr lang="en-US" dirty="0" err="1" smtClean="0"/>
              <a:t>codons</a:t>
            </a:r>
            <a:r>
              <a:rPr lang="en-US" dirty="0" smtClean="0"/>
              <a:t> (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U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</a:t>
            </a:r>
            <a:r>
              <a:rPr lang="en-US" dirty="0" smtClean="0"/>
              <a:t>, or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</a:t>
            </a:r>
            <a:r>
              <a:rPr lang="en-US" dirty="0" smtClean="0"/>
              <a:t>, respectively).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1214414" y="1357298"/>
          <a:ext cx="6715171" cy="5072097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391813"/>
                <a:gridCol w="2181199"/>
                <a:gridCol w="1463366"/>
                <a:gridCol w="1678793"/>
              </a:tblGrid>
              <a:tr h="313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Protein molecule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Amino acid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Codons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15857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/>
                        <a:t>Acceptable </a:t>
                      </a:r>
                      <a:r>
                        <a:rPr lang="en-US" sz="1200" dirty="0" err="1"/>
                        <a:t>missense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/>
                        <a:t>Hb</a:t>
                      </a:r>
                      <a:r>
                        <a:rPr lang="en-US" sz="1200" dirty="0"/>
                        <a:t> A, β chain</a:t>
                      </a:r>
                      <a:endParaRPr lang="en-US" sz="11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/>
                        <a:t/>
                      </a:r>
                      <a:br>
                        <a:rPr lang="en-US" sz="1100" dirty="0"/>
                      </a:br>
                      <a:r>
                        <a:rPr lang="en-US" sz="1200" dirty="0" err="1"/>
                        <a:t>Hb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Hikari</a:t>
                      </a:r>
                      <a:r>
                        <a:rPr lang="en-US" sz="1200" dirty="0"/>
                        <a:t>, β chain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/>
                        <a:t>61 Lysine</a:t>
                      </a:r>
                      <a:endParaRPr lang="en-US" sz="11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/>
                        <a:t/>
                      </a:r>
                      <a:br>
                        <a:rPr lang="en-US" sz="1100" dirty="0"/>
                      </a:br>
                      <a:r>
                        <a:rPr lang="en-US" sz="1200" dirty="0" err="1"/>
                        <a:t>Asparagine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/>
                        <a:t>AAA   or     AAG</a:t>
                      </a:r>
                      <a:endParaRPr lang="en-US" sz="11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/>
                        <a:t/>
                      </a:r>
                      <a:br>
                        <a:rPr lang="en-US" sz="1100" dirty="0"/>
                      </a:br>
                      <a:r>
                        <a:rPr lang="en-US" sz="1200" dirty="0"/>
                        <a:t>AAU   or     AAC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160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Partially acceptable missense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/>
                        <a:t>Hb</a:t>
                      </a:r>
                      <a:r>
                        <a:rPr lang="en-US" sz="1200" dirty="0"/>
                        <a:t> A, β chain</a:t>
                      </a:r>
                      <a:endParaRPr lang="en-US" sz="11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/>
                        <a:t/>
                      </a:r>
                      <a:br>
                        <a:rPr lang="en-US" sz="1100" dirty="0"/>
                      </a:br>
                      <a:r>
                        <a:rPr lang="en-US" sz="1200" dirty="0" err="1"/>
                        <a:t>Hb</a:t>
                      </a:r>
                      <a:r>
                        <a:rPr lang="en-US" sz="1200" dirty="0"/>
                        <a:t> S, β chain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/>
                        <a:t>6 Glutamate</a:t>
                      </a:r>
                      <a:endParaRPr lang="en-US" sz="11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/>
                        <a:t/>
                      </a:r>
                      <a:br>
                        <a:rPr lang="en-US" sz="1100" dirty="0"/>
                      </a:br>
                      <a:r>
                        <a:rPr lang="en-US" sz="1200" dirty="0" err="1"/>
                        <a:t>Valine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/>
                        <a:t>GAA </a:t>
                      </a:r>
                      <a:r>
                        <a:rPr lang="ar-SA" sz="1200" dirty="0"/>
                        <a:t>   </a:t>
                      </a:r>
                      <a:r>
                        <a:rPr lang="en-US" sz="1200" dirty="0"/>
                        <a:t>or</a:t>
                      </a:r>
                      <a:r>
                        <a:rPr lang="ar-SA" sz="1200" dirty="0"/>
                        <a:t>   </a:t>
                      </a:r>
                      <a:r>
                        <a:rPr lang="en-US" sz="1200" dirty="0"/>
                        <a:t> GAG</a:t>
                      </a:r>
                      <a:endParaRPr lang="en-US" sz="11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/>
                        <a:t/>
                      </a:r>
                      <a:br>
                        <a:rPr lang="en-US" sz="1100" dirty="0"/>
                      </a:br>
                      <a:r>
                        <a:rPr lang="en-US" sz="1200" dirty="0"/>
                        <a:t>GUA</a:t>
                      </a:r>
                      <a:r>
                        <a:rPr lang="ar-SA" sz="1200" dirty="0"/>
                        <a:t>   </a:t>
                      </a:r>
                      <a:r>
                        <a:rPr lang="en-US" sz="1200" dirty="0"/>
                        <a:t>or</a:t>
                      </a:r>
                      <a:r>
                        <a:rPr lang="ar-SA" sz="1200" dirty="0"/>
                        <a:t>   </a:t>
                      </a:r>
                      <a:r>
                        <a:rPr lang="en-US" sz="1200" dirty="0"/>
                        <a:t> GUG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15643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Unacceptable missense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/>
                        <a:t>Hb</a:t>
                      </a:r>
                      <a:r>
                        <a:rPr lang="en-US" sz="1200" dirty="0"/>
                        <a:t> A, α chain</a:t>
                      </a:r>
                      <a:endParaRPr lang="en-US" sz="11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/>
                        <a:t/>
                      </a:r>
                      <a:br>
                        <a:rPr lang="en-US" sz="1100" dirty="0"/>
                      </a:br>
                      <a:r>
                        <a:rPr lang="en-US" sz="1200" dirty="0" err="1"/>
                        <a:t>Hb</a:t>
                      </a:r>
                      <a:r>
                        <a:rPr lang="en-US" sz="1200" dirty="0"/>
                        <a:t> M (Boston), α chain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/>
                        <a:t>58 </a:t>
                      </a:r>
                      <a:r>
                        <a:rPr lang="en-US" sz="1200" dirty="0" err="1"/>
                        <a:t>Histidine</a:t>
                      </a:r>
                      <a:endParaRPr lang="en-US" sz="11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/>
                        <a:t/>
                      </a:r>
                      <a:br>
                        <a:rPr lang="en-US" sz="1100" dirty="0"/>
                      </a:br>
                      <a:r>
                        <a:rPr lang="en-US" sz="1200" dirty="0"/>
                        <a:t>Tyrosine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/>
                        <a:t>CAU</a:t>
                      </a:r>
                      <a:r>
                        <a:rPr lang="ar-SA" sz="1200" dirty="0"/>
                        <a:t>    </a:t>
                      </a:r>
                      <a:r>
                        <a:rPr lang="en-US" sz="1200" dirty="0"/>
                        <a:t>or </a:t>
                      </a:r>
                      <a:r>
                        <a:rPr lang="ar-SA" sz="1200" dirty="0"/>
                        <a:t>   </a:t>
                      </a:r>
                      <a:r>
                        <a:rPr lang="en-US" sz="1200" dirty="0"/>
                        <a:t>CAC</a:t>
                      </a:r>
                      <a:endParaRPr lang="en-US" sz="11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/>
                        <a:t/>
                      </a:r>
                      <a:br>
                        <a:rPr lang="en-US" sz="1100" dirty="0"/>
                      </a:br>
                      <a:r>
                        <a:rPr lang="en-US" sz="1200" dirty="0"/>
                        <a:t>UAU</a:t>
                      </a:r>
                      <a:r>
                        <a:rPr lang="ar-SA" sz="1200" dirty="0"/>
                        <a:t>    </a:t>
                      </a:r>
                      <a:r>
                        <a:rPr lang="en-US" sz="1200" dirty="0"/>
                        <a:t>or</a:t>
                      </a:r>
                      <a:r>
                        <a:rPr lang="ar-SA" sz="1200" dirty="0"/>
                        <a:t>   </a:t>
                      </a:r>
                      <a:r>
                        <a:rPr lang="en-US" sz="1200" dirty="0"/>
                        <a:t> UAC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072" name="AutoShape 24"/>
          <p:cNvSpPr>
            <a:spLocks noChangeShapeType="1"/>
          </p:cNvSpPr>
          <p:nvPr/>
        </p:nvSpPr>
        <p:spPr bwMode="auto">
          <a:xfrm>
            <a:off x="5500694" y="2214554"/>
            <a:ext cx="0" cy="4905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3" name="AutoShape 15"/>
          <p:cNvSpPr>
            <a:spLocks noChangeShapeType="1"/>
          </p:cNvSpPr>
          <p:nvPr/>
        </p:nvSpPr>
        <p:spPr bwMode="auto">
          <a:xfrm>
            <a:off x="5572132" y="5429264"/>
            <a:ext cx="0" cy="4905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1" name="AutoShape 23"/>
          <p:cNvSpPr>
            <a:spLocks noChangeShapeType="1"/>
          </p:cNvSpPr>
          <p:nvPr/>
        </p:nvSpPr>
        <p:spPr bwMode="auto">
          <a:xfrm>
            <a:off x="3714744" y="5367355"/>
            <a:ext cx="0" cy="4905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6715140" y="2143116"/>
            <a:ext cx="790575" cy="3633810"/>
            <a:chOff x="6715140" y="2143116"/>
            <a:chExt cx="790575" cy="3633810"/>
          </a:xfrm>
        </p:grpSpPr>
        <p:grpSp>
          <p:nvGrpSpPr>
            <p:cNvPr id="2068" name="Group 20"/>
            <p:cNvGrpSpPr>
              <a:grpSpLocks/>
            </p:cNvGrpSpPr>
            <p:nvPr/>
          </p:nvGrpSpPr>
          <p:grpSpPr bwMode="auto">
            <a:xfrm>
              <a:off x="6824272" y="5286388"/>
              <a:ext cx="572945" cy="436598"/>
              <a:chOff x="7823" y="7802"/>
              <a:chExt cx="645" cy="537"/>
            </a:xfrm>
          </p:grpSpPr>
          <p:sp>
            <p:nvSpPr>
              <p:cNvPr id="2070" name="AutoShape 22"/>
              <p:cNvSpPr>
                <a:spLocks noChangeShapeType="1"/>
              </p:cNvSpPr>
              <p:nvPr/>
            </p:nvSpPr>
            <p:spPr bwMode="auto">
              <a:xfrm flipH="1">
                <a:off x="7823" y="7802"/>
                <a:ext cx="645" cy="53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9" name="AutoShape 21"/>
              <p:cNvSpPr>
                <a:spLocks noChangeShapeType="1"/>
              </p:cNvSpPr>
              <p:nvPr/>
            </p:nvSpPr>
            <p:spPr bwMode="auto">
              <a:xfrm>
                <a:off x="7823" y="7802"/>
                <a:ext cx="645" cy="53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067" name="AutoShape 19"/>
            <p:cNvSpPr>
              <a:spLocks noChangeShapeType="1"/>
            </p:cNvSpPr>
            <p:nvPr/>
          </p:nvSpPr>
          <p:spPr bwMode="auto">
            <a:xfrm>
              <a:off x="6715140" y="5286388"/>
              <a:ext cx="0" cy="49053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6" name="AutoShape 18"/>
            <p:cNvSpPr>
              <a:spLocks noChangeShapeType="1"/>
            </p:cNvSpPr>
            <p:nvPr/>
          </p:nvSpPr>
          <p:spPr bwMode="auto">
            <a:xfrm>
              <a:off x="7505715" y="5286388"/>
              <a:ext cx="0" cy="49053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060" name="Group 12"/>
            <p:cNvGrpSpPr>
              <a:grpSpLocks/>
            </p:cNvGrpSpPr>
            <p:nvPr/>
          </p:nvGrpSpPr>
          <p:grpSpPr bwMode="auto">
            <a:xfrm>
              <a:off x="6824272" y="3714752"/>
              <a:ext cx="572945" cy="436598"/>
              <a:chOff x="7823" y="7802"/>
              <a:chExt cx="645" cy="537"/>
            </a:xfrm>
          </p:grpSpPr>
          <p:sp>
            <p:nvSpPr>
              <p:cNvPr id="2062" name="AutoShape 14"/>
              <p:cNvSpPr>
                <a:spLocks noChangeShapeType="1"/>
              </p:cNvSpPr>
              <p:nvPr/>
            </p:nvSpPr>
            <p:spPr bwMode="auto">
              <a:xfrm flipH="1">
                <a:off x="7823" y="7802"/>
                <a:ext cx="645" cy="53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1" name="AutoShape 13"/>
              <p:cNvSpPr>
                <a:spLocks noChangeShapeType="1"/>
              </p:cNvSpPr>
              <p:nvPr/>
            </p:nvSpPr>
            <p:spPr bwMode="auto">
              <a:xfrm>
                <a:off x="7823" y="7802"/>
                <a:ext cx="645" cy="53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059" name="AutoShape 11"/>
            <p:cNvSpPr>
              <a:spLocks noChangeShapeType="1"/>
            </p:cNvSpPr>
            <p:nvPr/>
          </p:nvSpPr>
          <p:spPr bwMode="auto">
            <a:xfrm>
              <a:off x="6715140" y="3714752"/>
              <a:ext cx="0" cy="49053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" name="AutoShape 10"/>
            <p:cNvSpPr>
              <a:spLocks noChangeShapeType="1"/>
            </p:cNvSpPr>
            <p:nvPr/>
          </p:nvSpPr>
          <p:spPr bwMode="auto">
            <a:xfrm>
              <a:off x="7505715" y="3714752"/>
              <a:ext cx="0" cy="49053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052" name="Group 4"/>
            <p:cNvGrpSpPr>
              <a:grpSpLocks/>
            </p:cNvGrpSpPr>
            <p:nvPr/>
          </p:nvGrpSpPr>
          <p:grpSpPr bwMode="auto">
            <a:xfrm>
              <a:off x="6824272" y="2143116"/>
              <a:ext cx="572945" cy="436597"/>
              <a:chOff x="7823" y="7802"/>
              <a:chExt cx="645" cy="537"/>
            </a:xfrm>
          </p:grpSpPr>
          <p:sp>
            <p:nvSpPr>
              <p:cNvPr id="2054" name="AutoShape 6"/>
              <p:cNvSpPr>
                <a:spLocks noChangeShapeType="1"/>
              </p:cNvSpPr>
              <p:nvPr/>
            </p:nvSpPr>
            <p:spPr bwMode="auto">
              <a:xfrm flipH="1">
                <a:off x="7823" y="7802"/>
                <a:ext cx="645" cy="53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3" name="AutoShape 5"/>
              <p:cNvSpPr>
                <a:spLocks noChangeShapeType="1"/>
              </p:cNvSpPr>
              <p:nvPr/>
            </p:nvSpPr>
            <p:spPr bwMode="auto">
              <a:xfrm>
                <a:off x="7823" y="7802"/>
                <a:ext cx="645" cy="53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051" name="AutoShape 3"/>
            <p:cNvSpPr>
              <a:spLocks noChangeShapeType="1"/>
            </p:cNvSpPr>
            <p:nvPr/>
          </p:nvSpPr>
          <p:spPr bwMode="auto">
            <a:xfrm>
              <a:off x="6715140" y="2143116"/>
              <a:ext cx="0" cy="49053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0" name="AutoShape 2"/>
            <p:cNvSpPr>
              <a:spLocks noChangeShapeType="1"/>
            </p:cNvSpPr>
            <p:nvPr/>
          </p:nvSpPr>
          <p:spPr bwMode="auto">
            <a:xfrm>
              <a:off x="7505715" y="2143116"/>
              <a:ext cx="0" cy="49053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64" name="AutoShape 16"/>
          <p:cNvSpPr>
            <a:spLocks noChangeShapeType="1"/>
          </p:cNvSpPr>
          <p:nvPr/>
        </p:nvSpPr>
        <p:spPr bwMode="auto">
          <a:xfrm>
            <a:off x="5500694" y="3786190"/>
            <a:ext cx="0" cy="4905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5" name="AutoShape 7"/>
          <p:cNvSpPr>
            <a:spLocks noChangeShapeType="1"/>
          </p:cNvSpPr>
          <p:nvPr/>
        </p:nvSpPr>
        <p:spPr bwMode="auto">
          <a:xfrm>
            <a:off x="3714744" y="2214554"/>
            <a:ext cx="0" cy="4905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6" name="AutoShape 8"/>
          <p:cNvSpPr>
            <a:spLocks noChangeShapeType="1"/>
          </p:cNvSpPr>
          <p:nvPr/>
        </p:nvSpPr>
        <p:spPr bwMode="auto">
          <a:xfrm>
            <a:off x="3714744" y="3786190"/>
            <a:ext cx="0" cy="4905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عنوان 26"/>
          <p:cNvSpPr>
            <a:spLocks noGrp="1"/>
          </p:cNvSpPr>
          <p:nvPr>
            <p:ph type="title"/>
          </p:nvPr>
        </p:nvSpPr>
        <p:spPr>
          <a:xfrm>
            <a:off x="962025" y="285728"/>
            <a:ext cx="7826375" cy="857256"/>
          </a:xfrm>
        </p:spPr>
        <p:txBody>
          <a:bodyPr/>
          <a:lstStyle/>
          <a:p>
            <a:r>
              <a:rPr lang="en-US" dirty="0" smtClean="0"/>
              <a:t>2- </a:t>
            </a:r>
            <a:r>
              <a:rPr lang="en-US" dirty="0" err="1" smtClean="0"/>
              <a:t>Missense</a:t>
            </a:r>
            <a:r>
              <a:rPr lang="en-US" dirty="0" smtClean="0"/>
              <a:t> </a:t>
            </a:r>
            <a:r>
              <a:rPr lang="en-US" dirty="0" err="1" smtClean="0"/>
              <a:t>Hb</a:t>
            </a:r>
            <a:r>
              <a:rPr lang="en-US" dirty="0" smtClean="0"/>
              <a:t> mutations: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NA structure design template">
  <a:themeElements>
    <a:clrScheme name="">
      <a:dk1>
        <a:srgbClr val="000000"/>
      </a:dk1>
      <a:lt1>
        <a:srgbClr val="C0C0C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DCDCDC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ذروة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DNA structure design template</Template>
  <TotalTime>2027</TotalTime>
  <Words>996</Words>
  <Application>Microsoft Office PowerPoint</Application>
  <PresentationFormat>On-screen Show (4:3)</PresentationFormat>
  <Paragraphs>187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DNA structure design template</vt:lpstr>
      <vt:lpstr>Slide 1</vt:lpstr>
      <vt:lpstr>Definition:</vt:lpstr>
      <vt:lpstr>Types of mutations:</vt:lpstr>
      <vt:lpstr>A) Point Mutations:</vt:lpstr>
      <vt:lpstr> 1- Silent mutations:  </vt:lpstr>
      <vt:lpstr>2- Missense mutation:</vt:lpstr>
      <vt:lpstr>3- Nonsense mutation:</vt:lpstr>
      <vt:lpstr>Single-Base Changes in Hemoglobin (Hb) Genes:</vt:lpstr>
      <vt:lpstr>2- Missense Hb mutations:</vt:lpstr>
      <vt:lpstr>B) Frame - shift Mutations:</vt:lpstr>
      <vt:lpstr>Slide 11</vt:lpstr>
      <vt:lpstr>Slide 12</vt:lpstr>
      <vt:lpstr>Slide 13</vt:lpstr>
      <vt:lpstr>Slide 14</vt:lpstr>
      <vt:lpstr>C) Suppressor Mutations:</vt:lpstr>
      <vt:lpstr>Summary: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Mutaion2</dc:title>
  <dc:creator>Ali</dc:creator>
  <cp:lastModifiedBy>user</cp:lastModifiedBy>
  <cp:revision>535</cp:revision>
  <dcterms:created xsi:type="dcterms:W3CDTF">2010-04-15T18:54:11Z</dcterms:created>
  <dcterms:modified xsi:type="dcterms:W3CDTF">2015-06-20T14:57:20Z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TC102862081033</vt:lpwstr>
  </property>
</Properties>
</file>