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71" r:id="rId5"/>
    <p:sldId id="260" r:id="rId6"/>
    <p:sldId id="258" r:id="rId7"/>
    <p:sldId id="261" r:id="rId8"/>
    <p:sldId id="267" r:id="rId9"/>
    <p:sldId id="265" r:id="rId10"/>
    <p:sldId id="274" r:id="rId11"/>
    <p:sldId id="262" r:id="rId12"/>
    <p:sldId id="263" r:id="rId13"/>
    <p:sldId id="264" r:id="rId14"/>
    <p:sldId id="268" r:id="rId15"/>
    <p:sldId id="272" r:id="rId16"/>
    <p:sldId id="273" r:id="rId17"/>
    <p:sldId id="276" r:id="rId18"/>
  </p:sldIdLst>
  <p:sldSz cx="9144000" cy="6858000" type="screen4x3"/>
  <p:notesSz cx="6858000" cy="9144000"/>
  <p:custShowLst>
    <p:custShow name="عرض مخصص 1" id="0">
      <p:sldLst>
        <p:sld r:id="rId2"/>
        <p:sld r:id="rId3"/>
        <p:sld r:id="rId4"/>
        <p:sld r:id="rId6"/>
        <p:sld r:id="rId7"/>
        <p:sld r:id="rId8"/>
        <p:sld r:id="rId9"/>
        <p:sld r:id="rId10"/>
        <p:sld r:id="rId12"/>
        <p:sld r:id="rId13"/>
        <p:sld r:id="rId14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38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B3CF-5171-4182-AE87-38863E53D632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52089-98AB-4D8F-9DB0-99AA22D2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28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52089-98AB-4D8F-9DB0-99AA22D2EA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5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lum bright="25000" contrast="-6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انقر لتحرير أنماط النص الرئيسي</a:t>
            </a:r>
          </a:p>
          <a:p>
            <a:pPr lvl="1"/>
            <a:r>
              <a:rPr lang="en-US" smtClean="0"/>
              <a:t>المستوى الثاني</a:t>
            </a:r>
          </a:p>
          <a:p>
            <a:pPr lvl="2"/>
            <a:r>
              <a:rPr lang="en-US" smtClean="0"/>
              <a:t>المستوى الثالث</a:t>
            </a:r>
          </a:p>
          <a:p>
            <a:pPr lvl="3"/>
            <a:r>
              <a:rPr lang="en-US" smtClean="0"/>
              <a:t>المستوى الرابع</a:t>
            </a:r>
          </a:p>
          <a:p>
            <a:pPr lvl="4"/>
            <a:r>
              <a:rPr lang="en-US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A89A-40A3-4B28-AC87-6A95DC8536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BA2A-6A85-460A-A772-3322F267B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0/0f/Peptide_syn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b/ba/Wobbl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RNA-codons.pn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7963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The Genetic Code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By:</a:t>
            </a:r>
          </a:p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Dr.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Malik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Osman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14546" y="1071546"/>
            <a:ext cx="471490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بسم الله الرحمن الرحيم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-5680" y="-15699"/>
            <a:ext cx="9155360" cy="6889398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Nonoverlapping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reading of the genetic code during the process of protein synthesis does not involve any overlap of codons.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Exp</a:t>
            </a:r>
            <a:r>
              <a:rPr lang="en-US" dirty="0" smtClean="0"/>
              <a:t>: The ribosome moves by 1 codon distance along the mRNA during translation.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Not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punctuated</a:t>
            </a:r>
          </a:p>
          <a:p>
            <a:pPr lvl="1"/>
            <a:r>
              <a:rPr lang="en-US" dirty="0" smtClean="0"/>
              <a:t>Once the reading is commenced at a specific </a:t>
            </a:r>
            <a:r>
              <a:rPr lang="en-US" dirty="0" err="1" smtClean="0"/>
              <a:t>codon</a:t>
            </a:r>
            <a:r>
              <a:rPr lang="en-US" dirty="0" smtClean="0"/>
              <a:t>, there is no punctuation between </a:t>
            </a:r>
            <a:r>
              <a:rPr lang="en-US" dirty="0" err="1" smtClean="0"/>
              <a:t>codons</a:t>
            </a:r>
            <a:r>
              <a:rPr lang="en-US" dirty="0" smtClean="0"/>
              <a:t>, and the message is read in a continuing sequence of nucleotide triplets until a translation stop </a:t>
            </a:r>
            <a:r>
              <a:rPr lang="en-US" dirty="0" err="1" smtClean="0"/>
              <a:t>codon</a:t>
            </a:r>
            <a:r>
              <a:rPr lang="en-US" dirty="0" smtClean="0"/>
              <a:t> is reached.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Universal</a:t>
            </a:r>
          </a:p>
          <a:p>
            <a:pPr lvl="1"/>
            <a:r>
              <a:rPr lang="en-US" dirty="0" smtClean="0"/>
              <a:t>With few exceptions, the genetic code is </a:t>
            </a:r>
            <a:r>
              <a:rPr lang="en-US" b="1" dirty="0" smtClean="0"/>
              <a:t>universal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88639"/>
            <a:ext cx="8001056" cy="45698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Role of </a:t>
            </a:r>
            <a:r>
              <a:rPr lang="en-US" sz="2800" b="1" dirty="0" err="1" smtClean="0"/>
              <a:t>tRNA</a:t>
            </a:r>
            <a:r>
              <a:rPr lang="en-US" sz="2800" b="1" dirty="0" smtClean="0"/>
              <a:t> in Genetic Code reading (</a:t>
            </a:r>
            <a:r>
              <a:rPr lang="en-US" sz="1800" b="1" dirty="0" smtClean="0"/>
              <a:t>Structure</a:t>
            </a:r>
            <a:r>
              <a:rPr lang="en-US" sz="2800" b="1" dirty="0" smtClean="0"/>
              <a:t>):</a:t>
            </a:r>
            <a:endParaRPr lang="en-US" sz="2800" b="1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>
          <a:xfrm>
            <a:off x="0" y="688706"/>
            <a:ext cx="5572132" cy="616929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Each </a:t>
            </a:r>
            <a:r>
              <a:rPr lang="en-US" sz="1800" dirty="0" err="1" smtClean="0"/>
              <a:t>tRNA</a:t>
            </a:r>
            <a:r>
              <a:rPr lang="en-US" sz="1800" dirty="0" smtClean="0"/>
              <a:t> is made of a single RNA chain that base pairs with itself in its </a:t>
            </a:r>
            <a:r>
              <a:rPr lang="en-US" sz="1800" dirty="0" smtClean="0">
                <a:solidFill>
                  <a:srgbClr val="7030A0"/>
                </a:solidFill>
              </a:rPr>
              <a:t>secondary</a:t>
            </a:r>
            <a:r>
              <a:rPr lang="en-US" sz="1800" dirty="0" smtClean="0"/>
              <a:t> structure  becoming like the “ </a:t>
            </a:r>
            <a:r>
              <a:rPr lang="en-US" sz="1800" b="1" dirty="0" smtClean="0"/>
              <a:t>Cloverleaf</a:t>
            </a:r>
            <a:r>
              <a:rPr lang="en-US" sz="1800" dirty="0" smtClean="0"/>
              <a:t> ”.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It contains 4 main arms: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 The </a:t>
            </a:r>
            <a:r>
              <a:rPr lang="en-US" sz="1800" b="1" dirty="0" smtClean="0">
                <a:solidFill>
                  <a:srgbClr val="FF0000"/>
                </a:solidFill>
              </a:rPr>
              <a:t>acceptor  arm </a:t>
            </a:r>
            <a:r>
              <a:rPr lang="en-US" sz="1800" dirty="0" smtClean="0"/>
              <a:t>terminates in the nucleotides </a:t>
            </a:r>
            <a:r>
              <a:rPr lang="en-US" sz="1800" dirty="0" err="1" smtClean="0"/>
              <a:t>C</a:t>
            </a:r>
            <a:r>
              <a:rPr lang="en-US" sz="1050" dirty="0" err="1" smtClean="0"/>
              <a:t>p</a:t>
            </a:r>
            <a:r>
              <a:rPr lang="en-US" sz="1800" dirty="0" err="1" smtClean="0"/>
              <a:t>C</a:t>
            </a:r>
            <a:r>
              <a:rPr lang="en-US" sz="1050" dirty="0" err="1" smtClean="0"/>
              <a:t>p</a:t>
            </a:r>
            <a:r>
              <a:rPr lang="en-US" sz="1800" dirty="0" err="1" smtClean="0"/>
              <a:t>A</a:t>
            </a:r>
            <a:r>
              <a:rPr lang="en-US" sz="1050" dirty="0" err="1" smtClean="0"/>
              <a:t>OH</a:t>
            </a:r>
            <a:r>
              <a:rPr lang="en-US" sz="18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r>
              <a:rPr lang="en-US" sz="1800" dirty="0" smtClean="0"/>
              <a:t>These 3 nucleotides are added post -</a:t>
            </a:r>
            <a:r>
              <a:rPr lang="en-US" sz="1800" dirty="0" err="1" smtClean="0"/>
              <a:t>transcriptionally</a:t>
            </a:r>
            <a:r>
              <a:rPr lang="en-US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The </a:t>
            </a:r>
            <a:r>
              <a:rPr lang="en-US" sz="1800" dirty="0" err="1" smtClean="0"/>
              <a:t>tRNA</a:t>
            </a:r>
            <a:r>
              <a:rPr lang="en-US" sz="1800" dirty="0" smtClean="0"/>
              <a:t>-appropriate amino acid is attached to the 3′-OH group of the A moiety of the acceptor arm.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The </a:t>
            </a:r>
            <a:r>
              <a:rPr lang="en-US" sz="1800" b="1" dirty="0" smtClean="0">
                <a:solidFill>
                  <a:srgbClr val="7030A0"/>
                </a:solidFill>
              </a:rPr>
              <a:t>D</a:t>
            </a:r>
            <a:r>
              <a:rPr lang="en-US" sz="1800" b="1" dirty="0" smtClean="0"/>
              <a:t>, </a:t>
            </a:r>
            <a:r>
              <a:rPr lang="en-US" sz="1800" b="1" dirty="0" smtClean="0">
                <a:solidFill>
                  <a:srgbClr val="0000CC"/>
                </a:solidFill>
              </a:rPr>
              <a:t>TΨC</a:t>
            </a:r>
            <a:r>
              <a:rPr lang="en-US" sz="1800" dirty="0" smtClean="0"/>
              <a:t> (=</a:t>
            </a:r>
            <a:r>
              <a:rPr lang="en-US" sz="1800" dirty="0" err="1" smtClean="0"/>
              <a:t>thymidine-pseudouridine-cytidine</a:t>
            </a:r>
            <a:r>
              <a:rPr lang="en-US" sz="1800" dirty="0" smtClean="0"/>
              <a:t>)</a:t>
            </a:r>
            <a:r>
              <a:rPr lang="en-US" sz="1800" b="1" dirty="0" smtClean="0"/>
              <a:t>, </a:t>
            </a:r>
            <a:r>
              <a:rPr lang="en-US" sz="1800" dirty="0" smtClean="0"/>
              <a:t>and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C00"/>
                </a:solidFill>
              </a:rPr>
              <a:t>extra</a:t>
            </a:r>
            <a:r>
              <a:rPr lang="en-US" sz="1800" b="1" dirty="0" smtClean="0"/>
              <a:t> </a:t>
            </a:r>
            <a:r>
              <a:rPr lang="en-US" sz="1800" dirty="0" smtClean="0"/>
              <a:t>arms help define a specific </a:t>
            </a:r>
            <a:r>
              <a:rPr lang="en-US" sz="1800" dirty="0" err="1" smtClean="0"/>
              <a:t>tRNA</a:t>
            </a:r>
            <a:r>
              <a:rPr lang="en-US" sz="18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00CC"/>
                </a:solidFill>
              </a:rPr>
              <a:t>TΨC</a:t>
            </a:r>
            <a:r>
              <a:rPr lang="en-US" sz="1800" dirty="0" smtClean="0"/>
              <a:t> arm is involved in binding of the </a:t>
            </a:r>
            <a:r>
              <a:rPr lang="en-US" sz="1800" dirty="0" err="1" smtClean="0"/>
              <a:t>aminoacyl</a:t>
            </a:r>
            <a:r>
              <a:rPr lang="en-US" sz="1800" dirty="0" smtClean="0"/>
              <a:t>- </a:t>
            </a:r>
            <a:r>
              <a:rPr lang="en-US" sz="1800" dirty="0" err="1" smtClean="0"/>
              <a:t>tRNA</a:t>
            </a:r>
            <a:r>
              <a:rPr lang="en-US" sz="1800" dirty="0" smtClean="0"/>
              <a:t> to the ribosomal surface at the site of protein synthesis.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The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sz="1800" dirty="0" smtClean="0"/>
              <a:t> arm is used for the recognition of </a:t>
            </a:r>
            <a:r>
              <a:rPr lang="en-US" sz="1800" dirty="0" err="1" smtClean="0"/>
              <a:t>tRNA</a:t>
            </a:r>
            <a:r>
              <a:rPr lang="en-US" sz="1800" dirty="0" smtClean="0"/>
              <a:t> by its </a:t>
            </a:r>
            <a:r>
              <a:rPr lang="en-US" sz="1800" dirty="0" err="1" smtClean="0"/>
              <a:t>aminoacyl-tRNA</a:t>
            </a:r>
            <a:r>
              <a:rPr lang="en-US" sz="1800" dirty="0" smtClean="0"/>
              <a:t> </a:t>
            </a:r>
            <a:r>
              <a:rPr lang="en-US" sz="1800" dirty="0" err="1" smtClean="0"/>
              <a:t>synthetase</a:t>
            </a:r>
            <a:r>
              <a:rPr lang="en-US" sz="18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The </a:t>
            </a:r>
            <a:r>
              <a:rPr lang="en-US" sz="1800" b="1" dirty="0" err="1" smtClean="0">
                <a:solidFill>
                  <a:srgbClr val="00B050"/>
                </a:solidFill>
              </a:rPr>
              <a:t>anticodon</a:t>
            </a:r>
            <a:r>
              <a:rPr lang="en-US" sz="1800" dirty="0" smtClean="0"/>
              <a:t> arm consists of </a:t>
            </a:r>
            <a:r>
              <a:rPr lang="en-US" sz="1800" dirty="0" smtClean="0">
                <a:solidFill>
                  <a:srgbClr val="FF0000"/>
                </a:solidFill>
              </a:rPr>
              <a:t>7 </a:t>
            </a:r>
            <a:r>
              <a:rPr lang="en-US" sz="1800" dirty="0" smtClean="0"/>
              <a:t>nucleotides, and it recognizes the three-letter </a:t>
            </a:r>
            <a:r>
              <a:rPr lang="en-US" sz="1800" dirty="0" err="1" smtClean="0"/>
              <a:t>codon</a:t>
            </a:r>
            <a:r>
              <a:rPr lang="en-US" sz="1800" dirty="0" smtClean="0"/>
              <a:t> in mRNA.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/>
          </a:p>
          <a:p>
            <a:pPr algn="l"/>
            <a:endParaRPr lang="en-US" sz="1800" dirty="0"/>
          </a:p>
        </p:txBody>
      </p:sp>
      <p:pic>
        <p:nvPicPr>
          <p:cNvPr id="7" name="صورة 6" descr="http://www3.interscience.wiley.com:8100/legacy/college/boyer/0471661791/structure/tRNA/trna_diagram_smal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88772"/>
            <a:ext cx="3249480" cy="44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58259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Role of </a:t>
            </a:r>
            <a:r>
              <a:rPr lang="en-US" sz="25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tRNA</a:t>
            </a: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in Genetic Code reading (Function):</a:t>
            </a:r>
            <a:endParaRPr lang="en-US" sz="25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tRNA</a:t>
            </a:r>
            <a:r>
              <a:rPr lang="en-US" sz="2400" dirty="0" smtClean="0"/>
              <a:t> serves as </a:t>
            </a:r>
            <a:r>
              <a:rPr lang="en-US" sz="2400" b="1" dirty="0" smtClean="0"/>
              <a:t>adapter</a:t>
            </a:r>
            <a:r>
              <a:rPr lang="en-US" sz="2400" dirty="0" smtClean="0"/>
              <a:t> for the translation of information reside in the mRNA sequence of nucleotides into specific amino acids.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adapter</a:t>
            </a:r>
            <a:r>
              <a:rPr lang="en-US" sz="2400" dirty="0" smtClean="0"/>
              <a:t> function of the </a:t>
            </a:r>
            <a:r>
              <a:rPr lang="en-US" sz="2400" dirty="0" err="1" smtClean="0"/>
              <a:t>tRNA</a:t>
            </a:r>
            <a:r>
              <a:rPr lang="en-US" sz="2400" dirty="0" smtClean="0"/>
              <a:t> molecules requires the charging of each specific </a:t>
            </a:r>
            <a:r>
              <a:rPr lang="en-US" sz="2400" dirty="0" err="1" smtClean="0"/>
              <a:t>tRNA</a:t>
            </a:r>
            <a:r>
              <a:rPr lang="en-US" sz="2400" dirty="0" smtClean="0"/>
              <a:t> with its specific amino acid. </a:t>
            </a:r>
          </a:p>
          <a:p>
            <a:r>
              <a:rPr lang="en-US" sz="2400" dirty="0" smtClean="0"/>
              <a:t>There is </a:t>
            </a:r>
            <a:r>
              <a:rPr lang="en-US" sz="2400" b="1" dirty="0" smtClean="0"/>
              <a:t>no affinity</a:t>
            </a:r>
            <a:r>
              <a:rPr lang="en-US" sz="2400" dirty="0" smtClean="0"/>
              <a:t> of nucleic acids for specific functional groups of amino acids. </a:t>
            </a:r>
          </a:p>
          <a:p>
            <a:r>
              <a:rPr lang="en-US" sz="2400" dirty="0" smtClean="0"/>
              <a:t>So, this recognition must be carried out by a protein molecule capable of recognizing both a specific </a:t>
            </a:r>
            <a:r>
              <a:rPr lang="en-US" sz="2400" dirty="0" err="1" smtClean="0"/>
              <a:t>tRNA</a:t>
            </a:r>
            <a:r>
              <a:rPr lang="en-US" sz="2400" dirty="0" smtClean="0"/>
              <a:t> molecule and a specific amino acid. </a:t>
            </a:r>
          </a:p>
          <a:p>
            <a:r>
              <a:rPr lang="en-US" sz="2400" dirty="0" smtClean="0"/>
              <a:t>These proteins/enzymes are termed </a:t>
            </a:r>
            <a:r>
              <a:rPr lang="en-US" sz="2400" b="1" dirty="0" err="1" smtClean="0">
                <a:solidFill>
                  <a:srgbClr val="FF0000"/>
                </a:solidFill>
              </a:rPr>
              <a:t>aminoacyl-tRNA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synthetases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The process of </a:t>
            </a:r>
            <a:r>
              <a:rPr lang="en-US" sz="2400" b="1" dirty="0" smtClean="0"/>
              <a:t>recognition and attachment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charging</a:t>
            </a:r>
            <a:r>
              <a:rPr lang="en-US" sz="2400" dirty="0" smtClean="0"/>
              <a:t>) proceeds in 2 steps :</a:t>
            </a:r>
          </a:p>
          <a:p>
            <a:pPr lvl="1"/>
            <a:r>
              <a:rPr lang="en-US" sz="2000" dirty="0" smtClean="0"/>
              <a:t>There is a formation of an activated intermediate of </a:t>
            </a:r>
            <a:r>
              <a:rPr lang="en-US" sz="2000" dirty="0" err="1" smtClean="0"/>
              <a:t>aminoacyl</a:t>
            </a:r>
            <a:r>
              <a:rPr lang="en-US" sz="2000" dirty="0" smtClean="0"/>
              <a:t>-AMP-enzyme complex:  </a:t>
            </a:r>
          </a:p>
          <a:p>
            <a:pPr lvl="3"/>
            <a:r>
              <a:rPr lang="en-US" sz="1700" dirty="0" smtClean="0">
                <a:solidFill>
                  <a:schemeClr val="accent3"/>
                </a:solidFill>
              </a:rPr>
              <a:t>A.As  + </a:t>
            </a:r>
            <a:r>
              <a:rPr lang="en-US" sz="1700" dirty="0" err="1" smtClean="0">
                <a:solidFill>
                  <a:schemeClr val="accent3"/>
                </a:solidFill>
              </a:rPr>
              <a:t>Enz</a:t>
            </a:r>
            <a:r>
              <a:rPr lang="en-US" sz="1700" dirty="0" smtClean="0">
                <a:solidFill>
                  <a:schemeClr val="accent3"/>
                </a:solidFill>
              </a:rPr>
              <a:t>  + ATP       →        </a:t>
            </a:r>
            <a:r>
              <a:rPr lang="en-US" sz="1700" dirty="0" err="1" smtClean="0">
                <a:solidFill>
                  <a:schemeClr val="accent3"/>
                </a:solidFill>
              </a:rPr>
              <a:t>Aminoacyl</a:t>
            </a:r>
            <a:r>
              <a:rPr lang="en-US" sz="1700" dirty="0" smtClean="0">
                <a:solidFill>
                  <a:schemeClr val="accent3"/>
                </a:solidFill>
              </a:rPr>
              <a:t>-AMP-enzyme complex</a:t>
            </a:r>
          </a:p>
          <a:p>
            <a:pPr lvl="1"/>
            <a:r>
              <a:rPr lang="en-US" sz="2000" dirty="0" smtClean="0"/>
              <a:t>Then the specific </a:t>
            </a:r>
            <a:r>
              <a:rPr lang="en-US" sz="2000" dirty="0" err="1" smtClean="0"/>
              <a:t>aminoacyl</a:t>
            </a:r>
            <a:r>
              <a:rPr lang="en-US" sz="2000" dirty="0" smtClean="0"/>
              <a:t>-AMP-enzyme complex recognizes a specific </a:t>
            </a:r>
            <a:r>
              <a:rPr lang="en-US" sz="2000" dirty="0" err="1" smtClean="0"/>
              <a:t>tRNA</a:t>
            </a:r>
            <a:r>
              <a:rPr lang="en-US" sz="2000" dirty="0" smtClean="0"/>
              <a:t> to which it attaches the </a:t>
            </a:r>
            <a:r>
              <a:rPr lang="en-US" sz="2000" dirty="0" err="1" smtClean="0"/>
              <a:t>aminoacyl</a:t>
            </a:r>
            <a:r>
              <a:rPr lang="en-US" sz="2000" dirty="0" smtClean="0"/>
              <a:t> moiety at the 3′-hydroxyl </a:t>
            </a:r>
            <a:r>
              <a:rPr lang="en-US" sz="2000" dirty="0" err="1" smtClean="0"/>
              <a:t>adenosyl</a:t>
            </a:r>
            <a:r>
              <a:rPr lang="en-US" sz="2000" dirty="0" smtClean="0"/>
              <a:t> terminal.</a:t>
            </a:r>
          </a:p>
          <a:p>
            <a:pPr lvl="3"/>
            <a:r>
              <a:rPr lang="en-US" sz="1700" dirty="0" err="1" smtClean="0">
                <a:solidFill>
                  <a:schemeClr val="accent3"/>
                </a:solidFill>
              </a:rPr>
              <a:t>Aminoacyl</a:t>
            </a:r>
            <a:r>
              <a:rPr lang="en-US" sz="1700" dirty="0" smtClean="0">
                <a:solidFill>
                  <a:schemeClr val="accent3"/>
                </a:solidFill>
              </a:rPr>
              <a:t>-AMP-enzyme complex    +   </a:t>
            </a:r>
            <a:r>
              <a:rPr lang="en-US" sz="1700" dirty="0" err="1" smtClean="0">
                <a:solidFill>
                  <a:schemeClr val="accent3"/>
                </a:solidFill>
              </a:rPr>
              <a:t>tRNA</a:t>
            </a:r>
            <a:r>
              <a:rPr lang="en-US" sz="1700" dirty="0" smtClean="0">
                <a:solidFill>
                  <a:schemeClr val="accent3"/>
                </a:solidFill>
              </a:rPr>
              <a:t> →  </a:t>
            </a:r>
            <a:r>
              <a:rPr lang="en-US" sz="1700" dirty="0" err="1" smtClean="0">
                <a:solidFill>
                  <a:schemeClr val="accent3"/>
                </a:solidFill>
              </a:rPr>
              <a:t>Aminoacyl-tRNA</a:t>
            </a:r>
            <a:r>
              <a:rPr lang="en-US" sz="1700" dirty="0" smtClean="0">
                <a:solidFill>
                  <a:schemeClr val="accent3"/>
                </a:solidFill>
              </a:rPr>
              <a:t>   +  AMP   +   </a:t>
            </a:r>
            <a:r>
              <a:rPr lang="en-US" sz="1700" dirty="0" err="1" smtClean="0">
                <a:solidFill>
                  <a:schemeClr val="accent3"/>
                </a:solidFill>
              </a:rPr>
              <a:t>Enz</a:t>
            </a:r>
            <a:endParaRPr lang="en-US" sz="17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File:Peptide syn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67" y="428604"/>
            <a:ext cx="764386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Summary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1406" y="428604"/>
            <a:ext cx="9001156" cy="642939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Genetic Code is the </a:t>
            </a:r>
            <a:r>
              <a:rPr lang="en-US" sz="2400" dirty="0" smtClean="0">
                <a:solidFill>
                  <a:schemeClr val="accent5"/>
                </a:solidFill>
              </a:rPr>
              <a:t>series of codons in the mRNA</a:t>
            </a:r>
            <a:r>
              <a:rPr lang="en-US" sz="2400" dirty="0" smtClean="0"/>
              <a:t> that </a:t>
            </a:r>
            <a:r>
              <a:rPr lang="en-US" sz="2400" b="1" dirty="0" smtClean="0"/>
              <a:t>specify</a:t>
            </a:r>
            <a:r>
              <a:rPr lang="en-US" sz="2400" dirty="0" smtClean="0"/>
              <a:t> amino acids sequence in the translated protein.</a:t>
            </a:r>
          </a:p>
          <a:p>
            <a:r>
              <a:rPr lang="en-US" sz="2400" dirty="0" smtClean="0"/>
              <a:t>Decipher of the genetic code </a:t>
            </a:r>
            <a:r>
              <a:rPr lang="en-US" sz="2400" dirty="0" smtClean="0">
                <a:solidFill>
                  <a:schemeClr val="accent5"/>
                </a:solidFill>
              </a:rPr>
              <a:t>explains</a:t>
            </a:r>
            <a:r>
              <a:rPr lang="en-US" sz="2400" dirty="0" smtClean="0"/>
              <a:t> protein synthesis, mutations, genetic diseases, viral pathogenesis; &amp; used for synthesis of many </a:t>
            </a:r>
            <a:r>
              <a:rPr lang="en-US" sz="2400" dirty="0" err="1" smtClean="0"/>
              <a:t>antibacterials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flow of genetic information follows the sequence: </a:t>
            </a:r>
            <a:r>
              <a:rPr lang="en-US" sz="2400" dirty="0" smtClean="0">
                <a:solidFill>
                  <a:schemeClr val="accent5"/>
                </a:solidFill>
              </a:rPr>
              <a:t>DNA</a:t>
            </a:r>
            <a:r>
              <a:rPr lang="en-US" sz="2400" dirty="0" smtClean="0"/>
              <a:t> → </a:t>
            </a:r>
            <a:r>
              <a:rPr lang="en-US" sz="2400" dirty="0" smtClean="0">
                <a:solidFill>
                  <a:schemeClr val="accent5"/>
                </a:solidFill>
              </a:rPr>
              <a:t>RNA</a:t>
            </a:r>
            <a:r>
              <a:rPr lang="en-US" sz="2400" dirty="0" smtClean="0"/>
              <a:t> → </a:t>
            </a:r>
            <a:r>
              <a:rPr lang="en-US" sz="2400" dirty="0" smtClean="0">
                <a:solidFill>
                  <a:schemeClr val="accent5"/>
                </a:solidFill>
              </a:rPr>
              <a:t>protein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transcribed premature mRNA (= </a:t>
            </a:r>
            <a:r>
              <a:rPr lang="en-US" sz="2400" dirty="0" err="1" smtClean="0"/>
              <a:t>hnRNA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chemeClr val="accent5"/>
                </a:solidFill>
              </a:rPr>
              <a:t>processed</a:t>
            </a:r>
            <a:r>
              <a:rPr lang="en-US" sz="2400" dirty="0" smtClean="0"/>
              <a:t> by </a:t>
            </a:r>
            <a:r>
              <a:rPr lang="en-US" sz="2400" b="1" dirty="0" smtClean="0"/>
              <a:t>removing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introns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&amp; </a:t>
            </a:r>
            <a:r>
              <a:rPr lang="en-US" sz="2400" b="1" dirty="0" smtClean="0"/>
              <a:t>splicing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exons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eukaryotes</a:t>
            </a:r>
            <a:r>
              <a:rPr lang="en-US" sz="2400" dirty="0" smtClean="0"/>
              <a:t> to form the </a:t>
            </a:r>
            <a:r>
              <a:rPr lang="en-US" sz="2400" b="1" dirty="0" smtClean="0"/>
              <a:t>mature</a:t>
            </a:r>
            <a:r>
              <a:rPr lang="en-US" sz="2400" dirty="0" smtClean="0"/>
              <a:t> mRNA.</a:t>
            </a:r>
          </a:p>
          <a:p>
            <a:r>
              <a:rPr lang="en-US" sz="2400" dirty="0" smtClean="0"/>
              <a:t>The Genetic Code is: </a:t>
            </a:r>
            <a:r>
              <a:rPr lang="en-US" sz="2400" dirty="0" smtClean="0">
                <a:solidFill>
                  <a:schemeClr val="accent5"/>
                </a:solidFill>
              </a:rPr>
              <a:t>degenerate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5"/>
                </a:solidFill>
              </a:rPr>
              <a:t>unambiguous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chemeClr val="accent5"/>
                </a:solidFill>
              </a:rPr>
              <a:t>nonoverlaping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5"/>
                </a:solidFill>
              </a:rPr>
              <a:t>not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punctuated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chemeClr val="accent5"/>
                </a:solidFill>
              </a:rPr>
              <a:t>universal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tRNA</a:t>
            </a:r>
            <a:r>
              <a:rPr lang="en-US" sz="2400" dirty="0" smtClean="0"/>
              <a:t> is the </a:t>
            </a:r>
            <a:r>
              <a:rPr lang="en-US" sz="2400" dirty="0" smtClean="0">
                <a:solidFill>
                  <a:schemeClr val="accent5"/>
                </a:solidFill>
              </a:rPr>
              <a:t>adaptor</a:t>
            </a:r>
            <a:r>
              <a:rPr lang="en-US" sz="2400" dirty="0" smtClean="0"/>
              <a:t> for translation of mRNA into specific amino acids sequence of protein.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tRNA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chemeClr val="accent5"/>
                </a:solidFill>
              </a:rPr>
              <a:t>charged</a:t>
            </a:r>
            <a:r>
              <a:rPr lang="en-US" sz="2400" dirty="0" smtClean="0"/>
              <a:t> with its specific amino acid via </a:t>
            </a:r>
            <a:r>
              <a:rPr lang="en-US" sz="2400" dirty="0" err="1" smtClean="0">
                <a:solidFill>
                  <a:schemeClr val="accent5"/>
                </a:solidFill>
              </a:rPr>
              <a:t>aminoacyl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tRNA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synthetase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enzyme.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Wobble Hypothesis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5544616" cy="62373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Proposed by Francis Crick in 1966.</a:t>
            </a:r>
          </a:p>
          <a:p>
            <a:r>
              <a:rPr lang="en-US" sz="2800" dirty="0" smtClean="0"/>
              <a:t>It is a </a:t>
            </a:r>
            <a:r>
              <a:rPr lang="en-US" sz="2800" b="1" dirty="0"/>
              <a:t>non-Watson-Crick base pairing</a:t>
            </a:r>
            <a:r>
              <a:rPr lang="en-US" sz="2800" dirty="0"/>
              <a:t> between </a:t>
            </a:r>
            <a:r>
              <a:rPr lang="en-US" sz="2800" dirty="0" smtClean="0"/>
              <a:t>mRNA codon &amp; </a:t>
            </a:r>
            <a:r>
              <a:rPr lang="en-US" sz="2800" dirty="0" err="1" smtClean="0"/>
              <a:t>tRNA</a:t>
            </a:r>
            <a:r>
              <a:rPr lang="en-US" sz="2800" dirty="0" smtClean="0"/>
              <a:t> anticodon.</a:t>
            </a:r>
          </a:p>
          <a:p>
            <a:r>
              <a:rPr lang="en-US" sz="2800" dirty="0"/>
              <a:t>Since </a:t>
            </a:r>
            <a:r>
              <a:rPr lang="en-US" sz="2800" dirty="0" err="1" smtClean="0"/>
              <a:t>tRNAs</a:t>
            </a:r>
            <a:r>
              <a:rPr lang="en-US" sz="2800" dirty="0" smtClean="0"/>
              <a:t> are </a:t>
            </a:r>
            <a:r>
              <a:rPr lang="en-US" sz="2800" dirty="0"/>
              <a:t>fewer than </a:t>
            </a:r>
            <a:r>
              <a:rPr lang="en-US" sz="2800" dirty="0" smtClean="0"/>
              <a:t>45, some </a:t>
            </a:r>
            <a:r>
              <a:rPr lang="en-US" sz="2800" dirty="0" err="1" smtClean="0"/>
              <a:t>tRNAs</a:t>
            </a:r>
            <a:r>
              <a:rPr lang="en-US" sz="2800" dirty="0" smtClean="0"/>
              <a:t> must </a:t>
            </a:r>
            <a:r>
              <a:rPr lang="en-US" sz="2800" dirty="0"/>
              <a:t>pair with more than one codon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5</a:t>
            </a:r>
            <a:r>
              <a:rPr lang="en-US" sz="2800" dirty="0"/>
              <a:t>' base on the anticodon, which binds to the 3' base on the mRNA, </a:t>
            </a:r>
            <a:r>
              <a:rPr lang="en-US" sz="2800" dirty="0" smtClean="0"/>
              <a:t>have </a:t>
            </a:r>
            <a:r>
              <a:rPr lang="en-US" sz="2800" dirty="0"/>
              <a:t>non-standard base </a:t>
            </a:r>
            <a:r>
              <a:rPr lang="en-US" sz="2800" dirty="0" smtClean="0"/>
              <a:t>pairing.</a:t>
            </a:r>
          </a:p>
          <a:p>
            <a:r>
              <a:rPr lang="en-US" sz="2800" dirty="0" err="1" smtClean="0"/>
              <a:t>Exm</a:t>
            </a:r>
            <a:r>
              <a:rPr lang="en-US" sz="2800" dirty="0" smtClean="0"/>
              <a:t>: In yeast, </a:t>
            </a:r>
            <a:r>
              <a:rPr lang="en-US" sz="2800" dirty="0" err="1"/>
              <a:t>tRNA</a:t>
            </a:r>
            <a:r>
              <a:rPr lang="en-US" sz="2800" baseline="30000" dirty="0" err="1"/>
              <a:t>Phe</a:t>
            </a:r>
            <a:r>
              <a:rPr lang="en-US" sz="2800" dirty="0"/>
              <a:t> has the anticodon 5'-GmAA-3' </a:t>
            </a:r>
            <a:r>
              <a:rPr lang="en-US" sz="2800" dirty="0" smtClean="0"/>
              <a:t>&amp; can </a:t>
            </a:r>
            <a:r>
              <a:rPr lang="en-US" sz="2800" dirty="0"/>
              <a:t>recognize the codons 5'-UUC-3' and 5'-UUU-3'.</a:t>
            </a:r>
          </a:p>
        </p:txBody>
      </p:sp>
      <p:pic>
        <p:nvPicPr>
          <p:cNvPr id="1026" name="Picture 2" descr="File:Wobbl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676525" cy="570547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6738354" y="6453336"/>
            <a:ext cx="1080120" cy="260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4470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frgs.br/depbiot/blaber/section3/img0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78366"/>
            <a:ext cx="6840759" cy="65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4891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40800" y="2857496"/>
            <a:ext cx="6662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U very much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869934"/>
          </a:xfrm>
        </p:spPr>
        <p:txBody>
          <a:bodyPr/>
          <a:lstStyle/>
          <a:p>
            <a:pPr algn="l"/>
            <a:r>
              <a:rPr lang="en-US" dirty="0" smtClean="0"/>
              <a:t>Definition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144016" y="836712"/>
            <a:ext cx="5143504" cy="590465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genetic code is collection of </a:t>
            </a:r>
            <a:r>
              <a:rPr lang="en-US" sz="2800" dirty="0" err="1" smtClean="0"/>
              <a:t>codons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codon</a:t>
            </a:r>
            <a:r>
              <a:rPr lang="en-US" sz="2800" dirty="0" smtClean="0"/>
              <a:t> in mRNA is comprised from 3 letters of either A, G, U, or C.</a:t>
            </a:r>
          </a:p>
          <a:p>
            <a:r>
              <a:rPr lang="en-US" sz="2800" dirty="0" smtClean="0"/>
              <a:t>Each </a:t>
            </a:r>
            <a:r>
              <a:rPr lang="en-US" sz="2800" dirty="0" err="1" smtClean="0"/>
              <a:t>codon</a:t>
            </a:r>
            <a:r>
              <a:rPr lang="en-US" sz="2800" dirty="0" smtClean="0"/>
              <a:t> codes for </a:t>
            </a:r>
            <a:r>
              <a:rPr lang="en-US" sz="2800" dirty="0" smtClean="0">
                <a:solidFill>
                  <a:srgbClr val="FF0000"/>
                </a:solidFill>
              </a:rPr>
              <a:t>specific</a:t>
            </a:r>
            <a:r>
              <a:rPr lang="en-US" sz="2800" dirty="0" smtClean="0"/>
              <a:t> </a:t>
            </a:r>
            <a:r>
              <a:rPr lang="en-US" sz="2800" dirty="0" err="1" smtClean="0"/>
              <a:t>aminoacid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 , </a:t>
            </a:r>
            <a:r>
              <a:rPr lang="en-US" sz="2800" b="1" dirty="0" smtClean="0"/>
              <a:t>The genetic code is the series of </a:t>
            </a:r>
            <a:r>
              <a:rPr lang="en-US" sz="2800" b="1" dirty="0" err="1" smtClean="0"/>
              <a:t>codons</a:t>
            </a:r>
            <a:r>
              <a:rPr lang="en-US" sz="2800" b="1" dirty="0" smtClean="0"/>
              <a:t> in the transcribed mRNA that specify the </a:t>
            </a:r>
            <a:r>
              <a:rPr lang="en-US" sz="2800" b="1" dirty="0" err="1" smtClean="0"/>
              <a:t>aminoacid</a:t>
            </a:r>
            <a:r>
              <a:rPr lang="en-US" sz="2800" b="1" dirty="0" smtClean="0"/>
              <a:t> sequence of the encoded protein.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8" name="Picture 1" descr="http://upload.wikimedia.org/wikipedia/en/thumb/d/d4/RNA-codons.png/220px-RNA-codons.png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148" y="928670"/>
            <a:ext cx="3639348" cy="56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mRNA Processing: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41684" y="785794"/>
            <a:ext cx="9227368" cy="5330149"/>
          </a:xfrm>
        </p:spPr>
        <p:txBody>
          <a:bodyPr>
            <a:noAutofit/>
          </a:bodyPr>
          <a:lstStyle/>
          <a:p>
            <a:r>
              <a:rPr lang="en-US" dirty="0" smtClean="0"/>
              <a:t>Generally, genetic information flows as follows: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prokaryotes the gene is transcribed into </a:t>
            </a:r>
            <a:r>
              <a:rPr lang="en-US" b="1" dirty="0" smtClean="0"/>
              <a:t>mRNA  </a:t>
            </a:r>
            <a:r>
              <a:rPr lang="en-US" dirty="0" smtClean="0"/>
              <a:t>which is translated - </a:t>
            </a:r>
            <a:r>
              <a:rPr lang="en-US" i="1" dirty="0" smtClean="0"/>
              <a:t>without processing</a:t>
            </a:r>
            <a:r>
              <a:rPr lang="en-US" dirty="0" smtClean="0"/>
              <a:t> - into the polypeptide product (=protein).</a:t>
            </a:r>
          </a:p>
          <a:p>
            <a:r>
              <a:rPr lang="en-US" dirty="0" smtClean="0"/>
              <a:t>In higher eukaryotes the large mRNA precursors (</a:t>
            </a:r>
            <a:r>
              <a:rPr lang="en-US" dirty="0" err="1" smtClean="0"/>
              <a:t>hnRNA</a:t>
            </a:r>
            <a:r>
              <a:rPr lang="en-US" dirty="0" smtClean="0"/>
              <a:t>) contain </a:t>
            </a:r>
            <a:r>
              <a:rPr lang="en-US" b="1" dirty="0" smtClean="0"/>
              <a:t>coding regions 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exons</a:t>
            </a:r>
            <a:r>
              <a:rPr lang="en-US" b="1" dirty="0" smtClean="0"/>
              <a:t>) </a:t>
            </a:r>
            <a:r>
              <a:rPr lang="en-US" dirty="0" smtClean="0"/>
              <a:t>and long intervening </a:t>
            </a:r>
            <a:r>
              <a:rPr lang="en-US" b="1" dirty="0" err="1" smtClean="0"/>
              <a:t>noncoding</a:t>
            </a:r>
            <a:r>
              <a:rPr lang="en-US" dirty="0" smtClean="0"/>
              <a:t> </a:t>
            </a:r>
            <a:r>
              <a:rPr lang="en-US" b="1" dirty="0" smtClean="0"/>
              <a:t>sequences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introns</a:t>
            </a:r>
            <a:r>
              <a:rPr lang="en-US" b="1" dirty="0" smtClean="0"/>
              <a:t>) </a:t>
            </a:r>
            <a:r>
              <a:rPr lang="en-US" dirty="0" smtClean="0"/>
              <a:t>that separate the </a:t>
            </a:r>
            <a:r>
              <a:rPr lang="en-US" dirty="0" err="1" smtClean="0"/>
              <a:t>exons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20" name="مجموعة 19"/>
          <p:cNvGrpSpPr/>
          <p:nvPr/>
        </p:nvGrpSpPr>
        <p:grpSpPr>
          <a:xfrm>
            <a:off x="1321571" y="6115943"/>
            <a:ext cx="6500858" cy="769441"/>
            <a:chOff x="1357290" y="3071810"/>
            <a:chExt cx="6500858" cy="769441"/>
          </a:xfrm>
        </p:grpSpPr>
        <p:sp>
          <p:nvSpPr>
            <p:cNvPr id="6" name="مربع نص 5"/>
            <p:cNvSpPr txBox="1"/>
            <p:nvPr/>
          </p:nvSpPr>
          <p:spPr>
            <a:xfrm>
              <a:off x="1357290" y="3071810"/>
              <a:ext cx="6500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/>
                  <a:ea typeface="Calibri"/>
                  <a:cs typeface="Arial"/>
                </a:rPr>
                <a:t>                   Ex1               </a:t>
              </a:r>
              <a:r>
                <a:rPr lang="en-US" sz="1200" dirty="0" err="1" smtClean="0">
                  <a:latin typeface="Calibri"/>
                  <a:ea typeface="Calibri"/>
                  <a:cs typeface="Arial"/>
                </a:rPr>
                <a:t>Intron</a:t>
              </a:r>
              <a:r>
                <a:rPr lang="en-US" sz="1200" dirty="0" smtClean="0">
                  <a:latin typeface="Calibri"/>
                  <a:ea typeface="Calibri"/>
                  <a:cs typeface="Arial"/>
                </a:rPr>
                <a:t>            Ex2     </a:t>
              </a:r>
              <a:r>
                <a:rPr lang="en-US" sz="1200" dirty="0" err="1" smtClean="0">
                  <a:latin typeface="Calibri"/>
                  <a:ea typeface="Calibri"/>
                  <a:cs typeface="Arial"/>
                </a:rPr>
                <a:t>Intron</a:t>
              </a:r>
              <a:r>
                <a:rPr lang="en-US" sz="1200" dirty="0" smtClean="0">
                  <a:latin typeface="Calibri"/>
                  <a:ea typeface="Calibri"/>
                  <a:cs typeface="Arial"/>
                </a:rPr>
                <a:t>        Ex3                 </a:t>
              </a:r>
              <a:r>
                <a:rPr lang="en-US" sz="1200" dirty="0" err="1" smtClean="0">
                  <a:latin typeface="Calibri"/>
                  <a:ea typeface="Calibri"/>
                  <a:cs typeface="Arial"/>
                </a:rPr>
                <a:t>Intron</a:t>
              </a:r>
              <a:r>
                <a:rPr lang="en-US" sz="1200" dirty="0" smtClean="0">
                  <a:latin typeface="Calibri"/>
                  <a:ea typeface="Calibri"/>
                  <a:cs typeface="Arial"/>
                </a:rPr>
                <a:t>                  Ex4                 </a:t>
              </a:r>
              <a:endParaRPr lang="en-US" sz="1200" dirty="0" smtClean="0"/>
            </a:p>
            <a:p>
              <a:r>
                <a:rPr lang="en-US" sz="1200" dirty="0" smtClean="0"/>
                <a:t>5‵                                 </a:t>
              </a:r>
              <a:r>
                <a:rPr lang="en-US" dirty="0" smtClean="0"/>
                <a:t>                                                                              </a:t>
              </a:r>
              <a:r>
                <a:rPr lang="en-US" sz="1200" dirty="0" smtClean="0"/>
                <a:t>3‵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rgbClr val="FF0000"/>
                  </a:solidFill>
                </a:rPr>
                <a:t>hnRNA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7" name="صورة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480" y="3391669"/>
              <a:ext cx="5541010" cy="16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415460" y="1538676"/>
            <a:ext cx="6313079" cy="738196"/>
            <a:chOff x="1415460" y="3059902"/>
            <a:chExt cx="6313079" cy="738196"/>
          </a:xfrm>
        </p:grpSpPr>
        <p:grpSp>
          <p:nvGrpSpPr>
            <p:cNvPr id="8" name="Group 7"/>
            <p:cNvGrpSpPr/>
            <p:nvPr/>
          </p:nvGrpSpPr>
          <p:grpSpPr>
            <a:xfrm>
              <a:off x="1415460" y="3059902"/>
              <a:ext cx="745989" cy="714379"/>
              <a:chOff x="5535" y="0"/>
              <a:chExt cx="745989" cy="714379"/>
            </a:xfrm>
            <a:scene3d>
              <a:camera prst="orthographicFront"/>
              <a:lightRig rig="flat" dir="t"/>
            </a:scene3d>
          </p:grpSpPr>
          <p:sp>
            <p:nvSpPr>
              <p:cNvPr id="22" name="Rounded Rectangle 21"/>
              <p:cNvSpPr/>
              <p:nvPr/>
            </p:nvSpPr>
            <p:spPr>
              <a:xfrm>
                <a:off x="5535" y="0"/>
                <a:ext cx="745989" cy="714379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26458" y="20923"/>
                <a:ext cx="704143" cy="6725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/>
                  <a:t>DNA</a:t>
                </a:r>
                <a:endParaRPr lang="en-US" sz="19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86092" y="3131339"/>
              <a:ext cx="1324259" cy="625453"/>
              <a:chOff x="876167" y="71437"/>
              <a:chExt cx="1324259" cy="625453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876167" y="71437"/>
                <a:ext cx="1324259" cy="62545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Right Arrow 6"/>
              <p:cNvSpPr/>
              <p:nvPr/>
            </p:nvSpPr>
            <p:spPr>
              <a:xfrm>
                <a:off x="876167" y="196528"/>
                <a:ext cx="1136623" cy="3752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Transcription</a:t>
                </a:r>
                <a:endParaRPr lang="en-US" sz="10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32493" y="3059902"/>
              <a:ext cx="1037626" cy="714379"/>
              <a:chOff x="2322568" y="0"/>
              <a:chExt cx="1037626" cy="714379"/>
            </a:xfrm>
            <a:scene3d>
              <a:camera prst="orthographicFront"/>
              <a:lightRig rig="flat" dir="t"/>
            </a:scene3d>
          </p:grpSpPr>
          <p:sp>
            <p:nvSpPr>
              <p:cNvPr id="17" name="Rounded Rectangle 16"/>
              <p:cNvSpPr/>
              <p:nvPr/>
            </p:nvSpPr>
            <p:spPr>
              <a:xfrm>
                <a:off x="2322568" y="0"/>
                <a:ext cx="1037626" cy="714379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shade val="80000"/>
                  <a:hueOff val="390829"/>
                  <a:satOff val="-14825"/>
                  <a:lumOff val="17538"/>
                  <a:alphaOff val="0"/>
                </a:schemeClr>
              </a:fillRef>
              <a:effectRef idx="1">
                <a:schemeClr val="accent2">
                  <a:shade val="80000"/>
                  <a:hueOff val="390829"/>
                  <a:satOff val="-14825"/>
                  <a:lumOff val="17538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Rounded Rectangle 8"/>
              <p:cNvSpPr/>
              <p:nvPr/>
            </p:nvSpPr>
            <p:spPr>
              <a:xfrm>
                <a:off x="2343491" y="20923"/>
                <a:ext cx="995780" cy="6725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/>
                  <a:t>mRNA</a:t>
                </a:r>
                <a:endParaRPr lang="en-US" sz="19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05715" y="3131339"/>
              <a:ext cx="1486635" cy="666759"/>
              <a:chOff x="3495790" y="71437"/>
              <a:chExt cx="1486635" cy="666759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3495790" y="71437"/>
                <a:ext cx="1486635" cy="66675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2">
                  <a:shade val="90000"/>
                  <a:hueOff val="788820"/>
                  <a:satOff val="-29649"/>
                  <a:lumOff val="32902"/>
                  <a:alphaOff val="0"/>
                </a:schemeClr>
              </a:lnRef>
              <a:fillRef idx="2">
                <a:schemeClr val="accent2">
                  <a:shade val="90000"/>
                  <a:hueOff val="788820"/>
                  <a:satOff val="-29649"/>
                  <a:lumOff val="32902"/>
                  <a:alphaOff val="0"/>
                </a:schemeClr>
              </a:fillRef>
              <a:effectRef idx="1">
                <a:schemeClr val="accent2">
                  <a:shade val="90000"/>
                  <a:hueOff val="788820"/>
                  <a:satOff val="-29649"/>
                  <a:lumOff val="32902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Right Arrow 10"/>
              <p:cNvSpPr/>
              <p:nvPr/>
            </p:nvSpPr>
            <p:spPr>
              <a:xfrm>
                <a:off x="3495790" y="204789"/>
                <a:ext cx="1286607" cy="4000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Translation</a:t>
                </a:r>
                <a:endParaRPr lang="en-US" sz="10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44587" y="3059902"/>
              <a:ext cx="1183952" cy="714379"/>
              <a:chOff x="5134662" y="0"/>
              <a:chExt cx="1183952" cy="714379"/>
            </a:xfrm>
            <a:scene3d>
              <a:camera prst="orthographicFront"/>
              <a:lightRig rig="fla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5134662" y="0"/>
                <a:ext cx="1183952" cy="714379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shade val="80000"/>
                  <a:hueOff val="781659"/>
                  <a:satOff val="-29649"/>
                  <a:lumOff val="35077"/>
                  <a:alphaOff val="0"/>
                </a:schemeClr>
              </a:fillRef>
              <a:effectRef idx="1">
                <a:schemeClr val="accent2">
                  <a:shade val="80000"/>
                  <a:hueOff val="781659"/>
                  <a:satOff val="-29649"/>
                  <a:lumOff val="35077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Rounded Rectangle 12"/>
              <p:cNvSpPr/>
              <p:nvPr/>
            </p:nvSpPr>
            <p:spPr>
              <a:xfrm>
                <a:off x="5155585" y="20923"/>
                <a:ext cx="1142106" cy="6725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/>
                  <a:t>Protein</a:t>
                </a:r>
                <a:endParaRPr lang="en-US" sz="1900" kern="1200" dirty="0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-55131" y="339655"/>
            <a:ext cx="9254262" cy="61786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hnRNA</a:t>
            </a:r>
            <a:r>
              <a:rPr lang="en-US" sz="3600" dirty="0" smtClean="0"/>
              <a:t> is </a:t>
            </a:r>
            <a:r>
              <a:rPr lang="en-US" sz="3600" b="1" dirty="0" smtClean="0"/>
              <a:t>processed</a:t>
            </a:r>
            <a:r>
              <a:rPr lang="en-US" sz="3600" dirty="0" smtClean="0"/>
              <a:t> within the nucleus, and the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introns</a:t>
            </a:r>
            <a:r>
              <a:rPr lang="en-US" sz="3600" dirty="0" smtClean="0"/>
              <a:t>, </a:t>
            </a:r>
            <a:r>
              <a:rPr lang="en-US" sz="3600" i="1" dirty="0" smtClean="0"/>
              <a:t>which often make up much more of this RNA than the </a:t>
            </a:r>
            <a:r>
              <a:rPr lang="en-US" sz="3600" i="1" dirty="0" err="1" smtClean="0"/>
              <a:t>exons</a:t>
            </a:r>
            <a:r>
              <a:rPr lang="en-US" sz="3600" dirty="0" smtClean="0"/>
              <a:t>, are removed.</a:t>
            </a:r>
          </a:p>
          <a:p>
            <a:r>
              <a:rPr lang="en-US" sz="3600" dirty="0" err="1" smtClean="0"/>
              <a:t>Exons</a:t>
            </a:r>
            <a:r>
              <a:rPr lang="en-US" sz="3600" dirty="0" smtClean="0"/>
              <a:t> are </a:t>
            </a:r>
            <a:r>
              <a:rPr lang="en-US" sz="3600" b="1" dirty="0" smtClean="0"/>
              <a:t>spliced</a:t>
            </a:r>
            <a:r>
              <a:rPr lang="en-US" sz="3600" dirty="0" smtClean="0"/>
              <a:t> together to form mature mRNA, which is transported to the cytoplasm, where it is translated into protein.</a:t>
            </a:r>
          </a:p>
          <a:p>
            <a:endParaRPr lang="en-US" sz="3600" dirty="0" smtClean="0"/>
          </a:p>
          <a:p>
            <a:endParaRPr lang="en-US" sz="4000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2285984" y="5379486"/>
            <a:ext cx="4857784" cy="785818"/>
            <a:chOff x="-500066" y="0"/>
            <a:chExt cx="4857784" cy="676275"/>
          </a:xfrm>
        </p:grpSpPr>
        <p:sp>
          <p:nvSpPr>
            <p:cNvPr id="5" name="مربع نص 10"/>
            <p:cNvSpPr txBox="1"/>
            <p:nvPr/>
          </p:nvSpPr>
          <p:spPr>
            <a:xfrm>
              <a:off x="-500066" y="0"/>
              <a:ext cx="4857784" cy="67627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/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Ex1   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Ex2     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Ex3           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Ex4</a:t>
              </a:r>
            </a:p>
            <a:p>
              <a:pPr lvl="0"/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5</a:t>
              </a:r>
              <a:r>
                <a:rPr lang="en-US" sz="1400" kern="0" dirty="0" smtClean="0">
                  <a:solidFill>
                    <a:sysClr val="windowText" lastClr="000000"/>
                  </a:solidFill>
                  <a:cs typeface="Lucida Sans Unicode"/>
                </a:rPr>
                <a:t>‵                                                             3‵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Mature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mRNA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09549" y="236230"/>
              <a:ext cx="3209925" cy="137210"/>
              <a:chOff x="209549" y="236230"/>
              <a:chExt cx="5052" cy="218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210089" y="236230"/>
                <a:ext cx="3978" cy="218"/>
                <a:chOff x="210089" y="236230"/>
                <a:chExt cx="2039" cy="218"/>
              </a:xfrm>
            </p:grpSpPr>
            <p:sp>
              <p:nvSpPr>
                <p:cNvPr id="10" name="Rectangle 11"/>
                <p:cNvSpPr>
                  <a:spLocks noChangeArrowheads="1"/>
                </p:cNvSpPr>
                <p:nvPr/>
              </p:nvSpPr>
              <p:spPr bwMode="auto">
                <a:xfrm>
                  <a:off x="210089" y="236230"/>
                  <a:ext cx="409" cy="215"/>
                </a:xfrm>
                <a:prstGeom prst="rect">
                  <a:avLst/>
                </a:prstGeom>
                <a:solidFill>
                  <a:srgbClr val="D99594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1" name="Rectangle 12"/>
                <p:cNvSpPr>
                  <a:spLocks noChangeArrowheads="1"/>
                </p:cNvSpPr>
                <p:nvPr/>
              </p:nvSpPr>
              <p:spPr bwMode="auto">
                <a:xfrm>
                  <a:off x="210498" y="236233"/>
                  <a:ext cx="365" cy="215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2" name="Rectangle 13"/>
                <p:cNvSpPr>
                  <a:spLocks noChangeArrowheads="1"/>
                </p:cNvSpPr>
                <p:nvPr/>
              </p:nvSpPr>
              <p:spPr bwMode="auto">
                <a:xfrm>
                  <a:off x="210854" y="236233"/>
                  <a:ext cx="534" cy="215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</p:sp>
            <p:sp>
              <p:nvSpPr>
                <p:cNvPr id="13" name="Rectangle 14"/>
                <p:cNvSpPr>
                  <a:spLocks noChangeArrowheads="1"/>
                </p:cNvSpPr>
                <p:nvPr/>
              </p:nvSpPr>
              <p:spPr bwMode="auto">
                <a:xfrm>
                  <a:off x="211379" y="236238"/>
                  <a:ext cx="749" cy="210"/>
                </a:xfrm>
                <a:prstGeom prst="rect">
                  <a:avLst/>
                </a:prstGeom>
                <a:solidFill>
                  <a:srgbClr val="5F497A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</p:sp>
          </p:grpSp>
          <p:cxnSp>
            <p:nvCxnSpPr>
              <p:cNvPr id="8" name="AutoShape 15"/>
              <p:cNvCxnSpPr>
                <a:cxnSpLocks noChangeShapeType="1"/>
              </p:cNvCxnSpPr>
              <p:nvPr/>
            </p:nvCxnSpPr>
            <p:spPr bwMode="auto">
              <a:xfrm>
                <a:off x="214063" y="236349"/>
                <a:ext cx="538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9" name="AutoShape 16"/>
              <p:cNvCxnSpPr>
                <a:cxnSpLocks noChangeShapeType="1"/>
              </p:cNvCxnSpPr>
              <p:nvPr/>
            </p:nvCxnSpPr>
            <p:spPr bwMode="auto">
              <a:xfrm>
                <a:off x="209549" y="236343"/>
                <a:ext cx="538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 the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codon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is triplet?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324" y="906992"/>
            <a:ext cx="9083352" cy="5951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 amino acids are required for protein synthesis; thus,</a:t>
            </a:r>
          </a:p>
          <a:p>
            <a:r>
              <a:rPr lang="en-US" dirty="0"/>
              <a:t>T</a:t>
            </a:r>
            <a:r>
              <a:rPr lang="en-US" dirty="0" smtClean="0"/>
              <a:t>here must be at least 20 distinct codons that make up the genetic code. </a:t>
            </a:r>
          </a:p>
          <a:p>
            <a:r>
              <a:rPr lang="en-US" dirty="0" smtClean="0"/>
              <a:t>Since there are only 4 different nucleotides in mRNA, each </a:t>
            </a:r>
            <a:r>
              <a:rPr lang="en-US" dirty="0" err="1" smtClean="0"/>
              <a:t>codon</a:t>
            </a:r>
            <a:r>
              <a:rPr lang="en-US" dirty="0" smtClean="0"/>
              <a:t> must consist of more than a single </a:t>
            </a:r>
            <a:r>
              <a:rPr lang="en-US" dirty="0" err="1" smtClean="0"/>
              <a:t>purine</a:t>
            </a:r>
            <a:r>
              <a:rPr lang="en-US" dirty="0" smtClean="0"/>
              <a:t> or </a:t>
            </a:r>
            <a:r>
              <a:rPr lang="en-US" dirty="0" err="1" smtClean="0"/>
              <a:t>pyrimidine</a:t>
            </a:r>
            <a:r>
              <a:rPr lang="en-US" dirty="0" smtClean="0"/>
              <a:t> nucleotide. </a:t>
            </a:r>
          </a:p>
          <a:p>
            <a:r>
              <a:rPr lang="en-US" dirty="0" smtClean="0"/>
              <a:t>If the codon consists of:</a:t>
            </a:r>
          </a:p>
          <a:p>
            <a:pPr lvl="1"/>
            <a:r>
              <a:rPr lang="en-US" dirty="0" smtClean="0"/>
              <a:t>2 nucleotides, </a:t>
            </a:r>
            <a:r>
              <a:rPr lang="en-US" b="1" dirty="0" smtClean="0"/>
              <a:t>only</a:t>
            </a:r>
            <a:r>
              <a:rPr lang="en-US" dirty="0" smtClean="0"/>
              <a:t> 16 (4</a:t>
            </a:r>
            <a:r>
              <a:rPr lang="en-US" baseline="30000" dirty="0" smtClean="0"/>
              <a:t>2</a:t>
            </a:r>
            <a:r>
              <a:rPr lang="en-US" dirty="0" smtClean="0"/>
              <a:t>) codons can be formed, </a:t>
            </a:r>
          </a:p>
          <a:p>
            <a:pPr lvl="1"/>
            <a:r>
              <a:rPr lang="en-US" dirty="0" smtClean="0"/>
              <a:t>3 nucleotides, 64 (4</a:t>
            </a:r>
            <a:r>
              <a:rPr lang="en-US" baseline="30000" dirty="0" smtClean="0"/>
              <a:t>3</a:t>
            </a:r>
            <a:r>
              <a:rPr lang="en-US" dirty="0" smtClean="0"/>
              <a:t>) codons can be formed,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nucleotides, </a:t>
            </a:r>
            <a:r>
              <a:rPr lang="en-US" dirty="0" smtClean="0"/>
              <a:t>256 </a:t>
            </a:r>
            <a:r>
              <a:rPr lang="en-US" dirty="0"/>
              <a:t>(</a:t>
            </a:r>
            <a:r>
              <a:rPr lang="en-US" dirty="0" smtClean="0"/>
              <a:t>4</a:t>
            </a:r>
            <a:r>
              <a:rPr lang="en-US" baseline="30000" dirty="0" smtClean="0"/>
              <a:t>4</a:t>
            </a:r>
            <a:r>
              <a:rPr lang="en-US" dirty="0" smtClean="0"/>
              <a:t>) </a:t>
            </a:r>
            <a:r>
              <a:rPr lang="en-US" dirty="0"/>
              <a:t>codons can be </a:t>
            </a:r>
            <a:r>
              <a:rPr lang="en-US" dirty="0" smtClean="0"/>
              <a:t>formed, much more than needed.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 studying of the Genetic Code is important?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was impossible to understand protein synthesis—or to explain mutations—before the genetic code was elucidated.</a:t>
            </a:r>
          </a:p>
          <a:p>
            <a:r>
              <a:rPr lang="en-US" dirty="0" smtClean="0"/>
              <a:t>It is used to explain the way in which protein defects may cause genetic disease.</a:t>
            </a:r>
          </a:p>
          <a:p>
            <a:r>
              <a:rPr lang="en-US" dirty="0" smtClean="0"/>
              <a:t>Pathogenesis of viruses is related to their ability to disrupt host cell protein synthesis. </a:t>
            </a:r>
          </a:p>
          <a:p>
            <a:r>
              <a:rPr lang="en-US" dirty="0" smtClean="0"/>
              <a:t>Many antibacterial agents are effective because they selectively disrupt protein synthesis in the invading bacterial cell but do not affect protein synthesis in eukaryotic cells.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The Genetic Code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1600" dirty="0" smtClean="0"/>
              <a:t>(in </a:t>
            </a:r>
            <a:r>
              <a:rPr lang="en-US" sz="1600" dirty="0" err="1" smtClean="0"/>
              <a:t>mammaliam</a:t>
            </a:r>
            <a:r>
              <a:rPr lang="en-US" sz="1600" dirty="0" smtClean="0"/>
              <a:t> mRNA)</a:t>
            </a:r>
            <a:endParaRPr lang="en-US" sz="1600" dirty="0"/>
          </a:p>
        </p:txBody>
      </p:sp>
      <p:graphicFrame>
        <p:nvGraphicFramePr>
          <p:cNvPr id="4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184435"/>
              </p:ext>
            </p:extLst>
          </p:nvPr>
        </p:nvGraphicFramePr>
        <p:xfrm>
          <a:off x="4249578" y="981753"/>
          <a:ext cx="4714910" cy="547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589364"/>
                <a:gridCol w="589364"/>
                <a:gridCol w="589364"/>
                <a:gridCol w="589364"/>
                <a:gridCol w="1214446"/>
              </a:tblGrid>
              <a:tr h="60323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Nucleotide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Second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Nucleotide 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Third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Nucleotide 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2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 </a:t>
                      </a: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 </a:t>
                      </a: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 </a:t>
                      </a: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 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Tyr </a:t>
                      </a: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Tyr </a:t>
                      </a:r>
                    </a:p>
                    <a:p>
                      <a:pPr algn="ctr"/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</a:p>
                    <a:p>
                      <a:pPr algn="ctr"/>
                      <a:r>
                        <a:rPr kumimoji="0"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endParaRPr kumimoji="0" lang="en-US" sz="12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Cys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Cys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Trp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2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</a:t>
                      </a:r>
                    </a:p>
                    <a:p>
                      <a:pPr algn="ctr"/>
                      <a:r>
                        <a:rPr lang="en-US" sz="1400" dirty="0" smtClean="0"/>
                        <a:t>Pro</a:t>
                      </a:r>
                    </a:p>
                    <a:p>
                      <a:pPr algn="ctr"/>
                      <a:r>
                        <a:rPr lang="en-US" sz="1400" dirty="0" smtClean="0"/>
                        <a:t>Pro</a:t>
                      </a:r>
                    </a:p>
                    <a:p>
                      <a:pPr algn="ctr"/>
                      <a:r>
                        <a:rPr lang="en-US" sz="1400" dirty="0" smtClean="0"/>
                        <a:t>Pro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His</a:t>
                      </a:r>
                    </a:p>
                    <a:p>
                      <a:pPr algn="ctr"/>
                      <a:r>
                        <a:rPr lang="en-US" sz="1400" dirty="0" smtClean="0"/>
                        <a:t>His</a:t>
                      </a:r>
                    </a:p>
                    <a:p>
                      <a:pPr algn="ctr"/>
                      <a:r>
                        <a:rPr lang="en-US" sz="1400" dirty="0" err="1" smtClean="0"/>
                        <a:t>Gln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Gln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Arg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Arg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Arg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Arg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2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Ile</a:t>
                      </a:r>
                    </a:p>
                    <a:p>
                      <a:pPr algn="ctr"/>
                      <a:r>
                        <a:rPr lang="en-US" sz="1400" dirty="0" smtClean="0"/>
                        <a:t>Ile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Met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Thr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Thr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Thr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Thr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Asn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Asn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Lys</a:t>
                      </a:r>
                    </a:p>
                    <a:p>
                      <a:pPr algn="ctr"/>
                      <a:r>
                        <a:rPr lang="en-US" sz="1400" dirty="0" smtClean="0"/>
                        <a:t>Lys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</a:t>
                      </a:r>
                    </a:p>
                    <a:p>
                      <a:pPr algn="ctr"/>
                      <a:r>
                        <a:rPr lang="en-US" sz="1400" dirty="0" smtClean="0"/>
                        <a:t>Ser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Arg</a:t>
                      </a:r>
                      <a:endParaRPr lang="en-U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Arg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2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</a:t>
                      </a:r>
                    </a:p>
                    <a:p>
                      <a:pPr algn="ctr"/>
                      <a:r>
                        <a:rPr lang="en-US" sz="1400" dirty="0" smtClean="0"/>
                        <a:t>Val</a:t>
                      </a:r>
                    </a:p>
                    <a:p>
                      <a:pPr algn="ctr"/>
                      <a:r>
                        <a:rPr lang="en-US" sz="1400" dirty="0" smtClean="0"/>
                        <a:t>Val</a:t>
                      </a:r>
                    </a:p>
                    <a:p>
                      <a:pPr algn="ctr"/>
                      <a:r>
                        <a:rPr lang="en-US" sz="1400" dirty="0" smtClean="0"/>
                        <a:t>Val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</a:t>
                      </a:r>
                    </a:p>
                    <a:p>
                      <a:pPr algn="ctr"/>
                      <a:r>
                        <a:rPr lang="en-US" sz="1400" dirty="0" smtClean="0"/>
                        <a:t>Ala</a:t>
                      </a:r>
                    </a:p>
                    <a:p>
                      <a:pPr algn="ctr"/>
                      <a:r>
                        <a:rPr lang="en-US" sz="1400" dirty="0" smtClean="0"/>
                        <a:t>Ala</a:t>
                      </a:r>
                    </a:p>
                    <a:p>
                      <a:pPr algn="ctr"/>
                      <a:r>
                        <a:rPr lang="en-US" sz="1400" dirty="0" smtClean="0"/>
                        <a:t>Ala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Asp</a:t>
                      </a:r>
                    </a:p>
                    <a:p>
                      <a:pPr algn="ctr"/>
                      <a:r>
                        <a:rPr lang="en-US" sz="1400" dirty="0" smtClean="0"/>
                        <a:t>Asp</a:t>
                      </a:r>
                    </a:p>
                    <a:p>
                      <a:pPr algn="ctr"/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Glu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Gly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Gly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Gly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Gly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79256" marR="79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عنصر نائب للنص 6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4139952" cy="5643577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The terms first, second, and third nucleotide refer to the individual nucleotides of a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Term</a:t>
            </a:r>
            <a:r>
              <a:rPr lang="en-US" sz="2400" dirty="0" smtClean="0"/>
              <a:t>, chain terminator(stop) codon.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AUG, which codes for </a:t>
            </a:r>
            <a:r>
              <a:rPr lang="en-US" sz="2400" dirty="0" smtClean="0">
                <a:solidFill>
                  <a:srgbClr val="00B050"/>
                </a:solidFill>
              </a:rPr>
              <a:t>Met</a:t>
            </a:r>
            <a:r>
              <a:rPr lang="en-US" sz="2400" dirty="0" smtClean="0"/>
              <a:t>, serves as the </a:t>
            </a:r>
            <a:r>
              <a:rPr lang="en-US" sz="2400" b="1" dirty="0" smtClean="0">
                <a:solidFill>
                  <a:schemeClr val="accent5"/>
                </a:solidFill>
              </a:rPr>
              <a:t>initiator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in mammalian cells and encodes for internal </a:t>
            </a:r>
            <a:r>
              <a:rPr lang="en-US" sz="2400" dirty="0" err="1" smtClean="0"/>
              <a:t>methionines</a:t>
            </a:r>
            <a:r>
              <a:rPr lang="en-US" sz="2400" dirty="0" smtClean="0"/>
              <a:t> in a protein.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In mammalian mitochondria, AUA codes for Met and UGA for </a:t>
            </a:r>
            <a:r>
              <a:rPr lang="en-US" sz="2400" dirty="0" err="1" smtClean="0"/>
              <a:t>Trp</a:t>
            </a:r>
            <a:r>
              <a:rPr lang="en-US" sz="2400" dirty="0" smtClean="0"/>
              <a:t>, and AGA and AGG serve as chain terminators rather than Arg.</a:t>
            </a:r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Features of the Genetic Code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Degenerate</a:t>
            </a:r>
          </a:p>
          <a:p>
            <a:r>
              <a:rPr lang="en-US" sz="3600" dirty="0" smtClean="0"/>
              <a:t>Unambiguous</a:t>
            </a:r>
          </a:p>
          <a:p>
            <a:r>
              <a:rPr lang="en-US" sz="3600" dirty="0" err="1" smtClean="0"/>
              <a:t>Nonoverlapping</a:t>
            </a:r>
            <a:endParaRPr lang="en-US" sz="3600" dirty="0" smtClean="0"/>
          </a:p>
          <a:p>
            <a:r>
              <a:rPr lang="en-US" sz="3600" dirty="0" smtClean="0"/>
              <a:t>Not punctuated, &amp;</a:t>
            </a:r>
          </a:p>
          <a:p>
            <a:r>
              <a:rPr lang="en-US" sz="3600" dirty="0" smtClean="0"/>
              <a:t>Universal.</a:t>
            </a:r>
            <a:endParaRPr lang="en-US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-5680" y="-15699"/>
            <a:ext cx="9155360" cy="6889398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Degenerate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Degeneracy</a:t>
            </a:r>
            <a:r>
              <a:rPr lang="en-US" dirty="0" smtClean="0"/>
              <a:t> = Some A.As are encoded by several </a:t>
            </a:r>
            <a:r>
              <a:rPr lang="en-US" dirty="0" err="1" smtClean="0"/>
              <a:t>codons</a:t>
            </a:r>
            <a:r>
              <a:rPr lang="en-US" dirty="0" smtClean="0"/>
              <a:t>; </a:t>
            </a:r>
            <a:r>
              <a:rPr lang="en-US" dirty="0" err="1" smtClean="0"/>
              <a:t>e.g</a:t>
            </a:r>
            <a:r>
              <a:rPr lang="en-US" dirty="0" smtClean="0"/>
              <a:t>, 6 different </a:t>
            </a:r>
            <a:r>
              <a:rPr lang="en-US" dirty="0" err="1" smtClean="0"/>
              <a:t>codons</a:t>
            </a:r>
            <a:r>
              <a:rPr lang="en-US" dirty="0" smtClean="0"/>
              <a:t> specify Ser, 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Exp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This is because 61 codons code for 20 amino acids, &amp; </a:t>
            </a:r>
            <a:r>
              <a:rPr lang="en-US" dirty="0" smtClean="0"/>
              <a:t>the 3rd nucleotide in a codon is less important than the first two in determining the specific amino acid to be incorporated.</a:t>
            </a:r>
          </a:p>
          <a:p>
            <a:pPr lvl="2"/>
            <a:r>
              <a:rPr lang="en-US" dirty="0" smtClean="0"/>
              <a:t>Also, by “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Wobble</a:t>
            </a:r>
            <a:r>
              <a:rPr lang="en-US" dirty="0" smtClean="0"/>
              <a:t>” base-pairing.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N.B: </a:t>
            </a:r>
            <a:r>
              <a:rPr lang="en-US" dirty="0" smtClean="0"/>
              <a:t>Some A.As like Met &amp; </a:t>
            </a:r>
            <a:r>
              <a:rPr lang="en-US" dirty="0" err="1">
                <a:solidFill>
                  <a:srgbClr val="002060"/>
                </a:solidFill>
              </a:rPr>
              <a:t>Trp</a:t>
            </a:r>
            <a:r>
              <a:rPr lang="en-US" dirty="0" smtClean="0"/>
              <a:t>, have a single </a:t>
            </a:r>
            <a:r>
              <a:rPr lang="en-US" dirty="0" err="1" smtClean="0"/>
              <a:t>codon</a:t>
            </a:r>
            <a:r>
              <a:rPr lang="en-US" dirty="0" smtClean="0"/>
              <a:t>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Unambiguous</a:t>
            </a:r>
          </a:p>
          <a:p>
            <a:pPr lvl="1"/>
            <a:r>
              <a:rPr lang="en-US" dirty="0" smtClean="0"/>
              <a:t>Each codon encodes only ONE amino acid.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Exp</a:t>
            </a:r>
            <a:r>
              <a:rPr lang="en-US" dirty="0"/>
              <a:t>: Since each </a:t>
            </a:r>
            <a:r>
              <a:rPr lang="en-US" dirty="0" err="1"/>
              <a:t>tRNA</a:t>
            </a:r>
            <a:r>
              <a:rPr lang="en-US" dirty="0"/>
              <a:t> molecule recognizes only one codon in mRNA by its anticodon arm &amp; can be charged with only one specific A.A, each codon therefore specifies only one amino acid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سمة3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سمة3</Template>
  <TotalTime>2306</TotalTime>
  <Words>1353</Words>
  <Application>Microsoft Office PowerPoint</Application>
  <PresentationFormat>On-screen Show (4:3)</PresentationFormat>
  <Paragraphs>204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سمة3</vt:lpstr>
      <vt:lpstr>The Genetic Code</vt:lpstr>
      <vt:lpstr>Definition:</vt:lpstr>
      <vt:lpstr>mRNA Processing:</vt:lpstr>
      <vt:lpstr>Slide 4</vt:lpstr>
      <vt:lpstr>Why the codon is triplet?</vt:lpstr>
      <vt:lpstr>Why studying of the Genetic Code is important?</vt:lpstr>
      <vt:lpstr>The Genetic Code  (in mammaliam mRNA)</vt:lpstr>
      <vt:lpstr>Features of the Genetic Code</vt:lpstr>
      <vt:lpstr>Slide 9</vt:lpstr>
      <vt:lpstr>Slide 10</vt:lpstr>
      <vt:lpstr>Role of tRNA in Genetic Code reading (Structure):</vt:lpstr>
      <vt:lpstr> Role of tRNA in Genetic Code reading (Function):</vt:lpstr>
      <vt:lpstr>Slide 13</vt:lpstr>
      <vt:lpstr>Summary:</vt:lpstr>
      <vt:lpstr>Wobble Hypothesis</vt:lpstr>
      <vt:lpstr>Slide 16</vt:lpstr>
      <vt:lpstr>Slide 17</vt:lpstr>
      <vt:lpstr>عرض مخصص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Genetic Code</dc:title>
  <dc:creator>Ali</dc:creator>
  <cp:lastModifiedBy>user</cp:lastModifiedBy>
  <cp:revision>354</cp:revision>
  <dcterms:created xsi:type="dcterms:W3CDTF">2010-04-10T17:19:39Z</dcterms:created>
  <dcterms:modified xsi:type="dcterms:W3CDTF">2015-06-20T08:48:04Z</dcterms:modified>
</cp:coreProperties>
</file>