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16"/>
  </p:notesMasterIdLst>
  <p:sldIdLst>
    <p:sldId id="354" r:id="rId2"/>
    <p:sldId id="359" r:id="rId3"/>
    <p:sldId id="343" r:id="rId4"/>
    <p:sldId id="364" r:id="rId5"/>
    <p:sldId id="332" r:id="rId6"/>
    <p:sldId id="363" r:id="rId7"/>
    <p:sldId id="344" r:id="rId8"/>
    <p:sldId id="333" r:id="rId9"/>
    <p:sldId id="345" r:id="rId10"/>
    <p:sldId id="334" r:id="rId11"/>
    <p:sldId id="346" r:id="rId12"/>
    <p:sldId id="347" r:id="rId13"/>
    <p:sldId id="355" r:id="rId14"/>
    <p:sldId id="341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4" autoAdjust="0"/>
  </p:normalViewPr>
  <p:slideViewPr>
    <p:cSldViewPr>
      <p:cViewPr varScale="1">
        <p:scale>
          <a:sx n="81" d="100"/>
          <a:sy n="81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="" xmlns:a16="http://schemas.microsoft.com/office/drawing/2014/main" id="{EADEAE7F-0470-4BC6-9FE6-1D8CBCEA23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>
            <a:extLst>
              <a:ext uri="{FF2B5EF4-FFF2-40B4-BE49-F238E27FC236}">
                <a16:creationId xmlns="" xmlns:a16="http://schemas.microsoft.com/office/drawing/2014/main" id="{BEE721CA-2CB0-45B0-BA48-005F0379FF5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3CD0B886-3399-4F6B-91FA-F0A5157465E0}" type="datetimeFigureOut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="" xmlns:a16="http://schemas.microsoft.com/office/drawing/2014/main" id="{E76A2C17-862A-4D4A-9046-CC93EE0BE36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3" name="Rectangle 5">
            <a:extLst>
              <a:ext uri="{FF2B5EF4-FFF2-40B4-BE49-F238E27FC236}">
                <a16:creationId xmlns="" xmlns:a16="http://schemas.microsoft.com/office/drawing/2014/main" id="{CC5B7A4F-1896-402D-8252-EA10BE0CC77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>
            <a:extLst>
              <a:ext uri="{FF2B5EF4-FFF2-40B4-BE49-F238E27FC236}">
                <a16:creationId xmlns="" xmlns:a16="http://schemas.microsoft.com/office/drawing/2014/main" id="{2704BC92-5B14-43D5-AAD5-0759700D60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>
            <a:extLst>
              <a:ext uri="{FF2B5EF4-FFF2-40B4-BE49-F238E27FC236}">
                <a16:creationId xmlns="" xmlns:a16="http://schemas.microsoft.com/office/drawing/2014/main" id="{A106D10D-D3F9-4193-B1E6-7A5C28D7A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7376289-B367-401F-B31B-D48291255F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439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D355488-8F56-47EC-8DFF-4E2FD0C6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D1A17-6F39-45CC-B1CC-1F167E0E68D8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4EF984-2E89-4657-B689-38FDD397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8787F3-B328-480C-8D75-46E5A1A7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20775-332F-455D-A83F-DE87EBDC1C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2771643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6F6957-C5A6-4E11-8049-BE429BCBE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9714F-7F78-4691-A5A5-1B3A26F01A51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5E351F1-5CA8-4AD1-AD71-FC0A658D3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E29100-988F-4526-8EC6-0C17D375B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A4BF6-1ADA-46DB-A726-77A3948185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058614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36B7AB-DA5F-49F4-8603-7F691689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9B504-C335-4719-A3AB-E390BFCD2672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9749D1-C905-483B-9CB5-D829BB50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C9D198-9081-41E5-AF6F-6BF09515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AED2E-28D5-43C7-BE9C-AAB8DC12C5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51730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6CD814-EE9E-4AF4-8360-D6BE781B0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6B405-5C33-47C7-87B4-3A56CAF72F4F}" type="datetimeFigureOut">
              <a:rPr lang="en-US"/>
              <a:pPr>
                <a:defRPr/>
              </a:pPr>
              <a:t>7/7/2021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4FD9A22-B7AF-401E-8450-DDCD365D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333035-0136-4ACD-895F-4FD7BBC4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24526-B464-433B-9330-560553420A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46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AAF57C-F833-480A-B868-167A94FF6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9692E-85A0-4F7E-9A22-A664CD0D0EAA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A8D624-6AAB-45A8-AC9A-41449150E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F391D5-9609-4E56-97F7-FBB1D2FB9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51191-0008-465A-ABAB-50F2DAC94E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94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8BBBF45B-343E-431D-8CF4-6368D7EE4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1960-2BA8-4D47-8F09-636B0B6F816B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4BE6764B-67B9-4C87-BDA5-854419196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CF4863FB-3145-4A2A-9B27-51EF09B9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49BDC-2186-45CD-A73D-A9569EED70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92886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C0BBD62B-6571-4C84-8000-FE471F632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198A7-18A3-4086-9B81-2FECCC55FC07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F59E7B79-8446-4263-93F3-41D5EB2A2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307BC0FC-07F1-4B17-947C-777BC0CCE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84F60-BFBA-4EAD-8079-AFD07EAEBB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40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5E2AA614-2584-45C6-A64B-0C3FC66B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DED88-A902-47BE-A517-C84B39FAE1F3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C8824ED9-4F5E-4602-9C2B-E17245954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4B116FDB-578C-4E18-82CF-283A3527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48259-7922-4624-A8FE-DE6B763A76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553156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BD65DB96-D8BD-4EDE-98CA-0945C5D9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47994-FAAA-420D-8360-834FAFD11CDF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38F3D1DF-9C53-48F1-A264-09453346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82405DED-5741-43E9-825B-B8F632BFA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F633C-E8B4-434F-9A10-78E605375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92981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E83F3490-65BE-4915-849E-60270B9EE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7D6A1-13A7-48EA-B284-ABB8732FFC9F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0C6B032-18C5-48A9-9A5F-23379004B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CCFC02C9-A90E-4708-9570-2CDC9ED9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CD00A-2380-426F-8A30-CFA200BC58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175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0E85D64-1CBD-4D79-804B-5B204A15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6EB07-F973-464F-9320-DD449939D60E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E5754CD-DBBD-40C4-BF0C-1F26A2F17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D68635B4-BBB1-4186-8AA2-775115D0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0AA41-FFA1-4798-9288-93C9C16855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46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C2EA39A7-2201-4EF4-8A6A-BA11CB7F4F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6CE8A344-0379-42CA-9433-8677AC80CA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032DFA-3ECE-4844-AD66-5AA1160CE6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24401AA-2B3B-4F24-8568-880FBDC605E7}" type="datetime1">
              <a:rPr lang="en-US"/>
              <a:pPr>
                <a:defRPr/>
              </a:pPr>
              <a:t>7/7/2021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076533-01B5-4C8B-952E-A356D492F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DB52FA-39B7-412B-A1B6-6D553F63B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6F64DE1-FF9D-487D-9959-A4A6FBE829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8">
            <a:extLst>
              <a:ext uri="{FF2B5EF4-FFF2-40B4-BE49-F238E27FC236}">
                <a16:creationId xmlns="" xmlns:a16="http://schemas.microsoft.com/office/drawing/2014/main" id="{AFE211C3-6101-4B5F-993B-0D597DDDB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A35AC6-B628-4275-85F2-C8EC3EFA1523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076" name="WordArt 9">
            <a:extLst>
              <a:ext uri="{FF2B5EF4-FFF2-40B4-BE49-F238E27FC236}">
                <a16:creationId xmlns="" xmlns:a16="http://schemas.microsoft.com/office/drawing/2014/main" id="{712965C4-75CE-4ED8-8686-A67CE185D78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" y="533400"/>
            <a:ext cx="8305800" cy="5638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5069"/>
              </a:avLst>
            </a:prstTxWarp>
          </a:bodyPr>
          <a:lstStyle/>
          <a:p>
            <a:pPr>
              <a:defRPr/>
            </a:pPr>
            <a:r>
              <a:rPr lang="en-US" sz="2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igh Tower Text"/>
              </a:rPr>
              <a:t>  </a:t>
            </a:r>
          </a:p>
          <a:p>
            <a:pPr>
              <a:defRPr/>
            </a:pPr>
            <a:r>
              <a:rPr lang="en-US" sz="2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igh Tower Text"/>
              </a:rPr>
              <a:t>     </a:t>
            </a:r>
            <a:r>
              <a:rPr lang="en-US" sz="2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eorgia" pitchFamily="18" charset="0"/>
              </a:rPr>
              <a:t>IMPLEMENTATION</a:t>
            </a:r>
          </a:p>
          <a:p>
            <a:pPr>
              <a:defRPr/>
            </a:pPr>
            <a:r>
              <a:rPr lang="en-US" sz="2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eorgia" pitchFamily="18" charset="0"/>
              </a:rPr>
              <a:t>&amp;</a:t>
            </a:r>
          </a:p>
          <a:p>
            <a:pPr>
              <a:defRPr/>
            </a:pPr>
            <a:r>
              <a:rPr lang="en-US" sz="2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eorgia" pitchFamily="18" charset="0"/>
              </a:rPr>
              <a:t> EVALUATION</a:t>
            </a:r>
          </a:p>
          <a:p>
            <a:pPr>
              <a:defRPr/>
            </a:pPr>
            <a:r>
              <a:rPr lang="en-US" sz="20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igh Tower Text"/>
              </a:rPr>
              <a:t>Aricha</a:t>
            </a:r>
            <a:r>
              <a:rPr lang="en-US" sz="20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igh Tower Text"/>
              </a:rPr>
              <a:t> A</a:t>
            </a:r>
            <a:endParaRPr lang="en-US" sz="2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High Tower Tex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>
            <a:extLst>
              <a:ext uri="{FF2B5EF4-FFF2-40B4-BE49-F238E27FC236}">
                <a16:creationId xmlns="" xmlns:a16="http://schemas.microsoft.com/office/drawing/2014/main" id="{9D752333-4FBE-4ABA-A8D5-5C339EC6D88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28600" y="228600"/>
            <a:ext cx="8686800" cy="5943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600" b="1" dirty="0">
              <a:latin typeface="Times New Roman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b="1" dirty="0">
                <a:latin typeface="Times New Roman" charset="0"/>
              </a:rPr>
              <a:t>Activities in evaluation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600" b="1" dirty="0">
              <a:latin typeface="Times New Roman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Review outcome criteria -indicated criteria at the planning step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Collect data  about  desired outcomes both subject and objective- client’s response.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Compare the client’s response to goals and outcome criteria.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Interpret  e.g. skin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turgor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indicates degree of dehydration</a:t>
            </a:r>
          </a:p>
        </p:txBody>
      </p:sp>
      <p:sp>
        <p:nvSpPr>
          <p:cNvPr id="15362" name="Footer Placeholder 7">
            <a:extLst>
              <a:ext uri="{FF2B5EF4-FFF2-40B4-BE49-F238E27FC236}">
                <a16:creationId xmlns="" xmlns:a16="http://schemas.microsoft.com/office/drawing/2014/main" id="{DABE3B8D-810E-45FE-A7A1-4BB8DF1CE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15363" name="Slide Number Placeholder 8">
            <a:extLst>
              <a:ext uri="{FF2B5EF4-FFF2-40B4-BE49-F238E27FC236}">
                <a16:creationId xmlns="" xmlns:a16="http://schemas.microsoft.com/office/drawing/2014/main" id="{26B06DE8-3FB5-4041-891F-E93178EE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4C2E97-6865-4E59-BFF2-B9B88466103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4080627C-532E-499E-B665-EFD4606871B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152400" y="152400"/>
            <a:ext cx="8763000" cy="6248400"/>
          </a:xfrm>
        </p:spPr>
        <p:txBody>
          <a:bodyPr rtlCol="0">
            <a:normAutofit lnSpcReduction="10000"/>
          </a:bodyPr>
          <a:lstStyle/>
          <a:p>
            <a:pPr marL="609600" indent="-500063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  <a:defRPr/>
            </a:pPr>
            <a:endParaRPr lang="en-US" sz="3200" b="1" dirty="0">
              <a:latin typeface="Times New Roman" charset="0"/>
            </a:endParaRPr>
          </a:p>
          <a:p>
            <a:pPr marL="609600" indent="-500063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  <a:defRPr/>
            </a:pPr>
            <a:r>
              <a:rPr lang="en-US" sz="3200" b="1" dirty="0">
                <a:latin typeface="Times New Roman" charset="0"/>
              </a:rPr>
              <a:t>Activities in Evaluation(cont)</a:t>
            </a:r>
          </a:p>
          <a:p>
            <a:pPr marL="609600" indent="-500063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  <a:defRPr/>
            </a:pPr>
            <a:r>
              <a:rPr lang="en-US" sz="3200" dirty="0">
                <a:latin typeface="Times New Roman" charset="0"/>
              </a:rPr>
              <a:t>Write an evaluation statement </a:t>
            </a:r>
          </a:p>
          <a:p>
            <a:pPr marL="623887" indent="-51435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3200" dirty="0">
                <a:latin typeface="Times New Roman" charset="0"/>
              </a:rPr>
              <a:t>Whether the goal is met and supporting data (list of responses that support conclusion) </a:t>
            </a:r>
          </a:p>
          <a:p>
            <a:pPr marL="990600" lvl="1" indent="-598488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Times New Roman" charset="0"/>
              </a:rPr>
              <a:t>mucous membranes moist</a:t>
            </a:r>
          </a:p>
          <a:p>
            <a:pPr marL="623887" indent="-51435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3200" dirty="0">
                <a:latin typeface="Times New Roman" charset="0"/>
              </a:rPr>
              <a:t>Draw conclusions about problem status whether the care plan was effective in meeting client goals. E.g. </a:t>
            </a:r>
          </a:p>
          <a:p>
            <a:pPr marL="1371600" lvl="2" indent="-741363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3200" dirty="0">
                <a:latin typeface="Times New Roman" charset="0"/>
              </a:rPr>
              <a:t>Actual problem stated in nursing diagnosis is solved-goal completely met</a:t>
            </a:r>
          </a:p>
          <a:p>
            <a:pPr marL="1390650" lvl="2" indent="-598488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Risk problem diagnosis is prevented but risks still exists so the problem still included in future care plans</a:t>
            </a:r>
          </a:p>
          <a:p>
            <a:pPr marL="990600" lvl="1" indent="-598488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4000" dirty="0">
              <a:latin typeface="Times New Roman" charset="0"/>
            </a:endParaRP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dirty="0">
              <a:latin typeface="Lucida Sans Unicode" pitchFamily="34" charset="0"/>
            </a:endParaRPr>
          </a:p>
        </p:txBody>
      </p:sp>
      <p:sp>
        <p:nvSpPr>
          <p:cNvPr id="16386" name="Footer Placeholder 7">
            <a:extLst>
              <a:ext uri="{FF2B5EF4-FFF2-40B4-BE49-F238E27FC236}">
                <a16:creationId xmlns="" xmlns:a16="http://schemas.microsoft.com/office/drawing/2014/main" id="{8511B112-9323-4585-B558-CB026685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16387" name="Slide Number Placeholder 8">
            <a:extLst>
              <a:ext uri="{FF2B5EF4-FFF2-40B4-BE49-F238E27FC236}">
                <a16:creationId xmlns="" xmlns:a16="http://schemas.microsoft.com/office/drawing/2014/main" id="{0D6B46C6-A3B5-4E96-A5DA-07A097B01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82C1492-97E5-44A9-BCB5-6DE3D16220E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>
            <a:extLst>
              <a:ext uri="{FF2B5EF4-FFF2-40B4-BE49-F238E27FC236}">
                <a16:creationId xmlns="" xmlns:a16="http://schemas.microsoft.com/office/drawing/2014/main" id="{894B0FD8-25C4-441C-843B-75C115B13947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28600" y="152400"/>
            <a:ext cx="8763000" cy="6324600"/>
          </a:xfrm>
        </p:spPr>
        <p:txBody>
          <a:bodyPr rtlCol="0">
            <a:normAutofit fontScale="92500"/>
          </a:bodyPr>
          <a:lstStyle/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eriod" startAt="2"/>
              <a:defRPr/>
            </a:pP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eriod" startAt="2"/>
              <a:defRPr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Actual problem still exists though some part of the goal   is met- goal partially met.</a:t>
            </a: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eriod" startAt="2"/>
              <a:defRPr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New problems &amp; nursing diagnosis have developed.</a:t>
            </a: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eriod" startAt="2"/>
              <a:defRPr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The goal was completely unmet</a:t>
            </a:r>
            <a:r>
              <a:rPr lang="en-US" sz="3600" dirty="0"/>
              <a:t>.</a:t>
            </a: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eriod" startAt="2"/>
              <a:defRPr/>
            </a:pPr>
            <a:endParaRPr lang="en-US" sz="3600" dirty="0"/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r>
              <a:rPr lang="en-US" sz="3600" dirty="0">
                <a:latin typeface="Times New Roman" charset="0"/>
              </a:rPr>
              <a:t>Conclusion drawn may result in:</a:t>
            </a: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3600" dirty="0">
                <a:latin typeface="Times New Roman" charset="0"/>
              </a:rPr>
              <a:t>Change of care plan</a:t>
            </a: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3600" dirty="0">
                <a:latin typeface="Times New Roman" charset="0"/>
              </a:rPr>
              <a:t>No revision in care plan but more time  given</a:t>
            </a: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3600" dirty="0">
                <a:latin typeface="Times New Roman" charset="0"/>
              </a:rPr>
              <a:t>Modification or  termination of client care plan</a:t>
            </a: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3600" dirty="0">
                <a:latin typeface="Times New Roman" charset="0"/>
              </a:rPr>
              <a:t>Review of all phases of the process</a:t>
            </a:r>
          </a:p>
          <a:p>
            <a:pPr marL="609600" indent="-50006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3600" dirty="0">
              <a:latin typeface="Times New Roman" charset="0"/>
            </a:endParaRPr>
          </a:p>
        </p:txBody>
      </p:sp>
      <p:sp>
        <p:nvSpPr>
          <p:cNvPr id="17410" name="Footer Placeholder 7">
            <a:extLst>
              <a:ext uri="{FF2B5EF4-FFF2-40B4-BE49-F238E27FC236}">
                <a16:creationId xmlns="" xmlns:a16="http://schemas.microsoft.com/office/drawing/2014/main" id="{5E44F62E-0D2D-4130-A739-C43D1414F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17411" name="Slide Number Placeholder 8">
            <a:extLst>
              <a:ext uri="{FF2B5EF4-FFF2-40B4-BE49-F238E27FC236}">
                <a16:creationId xmlns="" xmlns:a16="http://schemas.microsoft.com/office/drawing/2014/main" id="{B2FB815D-8C30-4789-AE7C-C82B82E3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270EF2-0CDB-4895-84FD-9528EA8884F6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>
            <a:extLst>
              <a:ext uri="{FF2B5EF4-FFF2-40B4-BE49-F238E27FC236}">
                <a16:creationId xmlns="" xmlns:a16="http://schemas.microsoft.com/office/drawing/2014/main" id="{84DEEA45-231C-4FF8-8019-FAE7CC6794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8674" name="Footer Placeholder 7">
            <a:extLst>
              <a:ext uri="{FF2B5EF4-FFF2-40B4-BE49-F238E27FC236}">
                <a16:creationId xmlns="" xmlns:a16="http://schemas.microsoft.com/office/drawing/2014/main" id="{08A144D8-27A0-4562-8772-1B249D04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28675" name="Slide Number Placeholder 8">
            <a:extLst>
              <a:ext uri="{FF2B5EF4-FFF2-40B4-BE49-F238E27FC236}">
                <a16:creationId xmlns="" xmlns:a16="http://schemas.microsoft.com/office/drawing/2014/main" id="{3A31DEB9-F820-48E3-AE3B-DF65DFEEA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C8B478-87E9-40DA-A93D-29D14CCFFAD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5365" name="Picture 9" descr="evaluation">
            <a:extLst>
              <a:ext uri="{FF2B5EF4-FFF2-40B4-BE49-F238E27FC236}">
                <a16:creationId xmlns="" xmlns:a16="http://schemas.microsoft.com/office/drawing/2014/main" id="{6A11C7C8-92D7-4395-9745-5F880B731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106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10">
            <a:extLst>
              <a:ext uri="{FF2B5EF4-FFF2-40B4-BE49-F238E27FC236}">
                <a16:creationId xmlns="" xmlns:a16="http://schemas.microsoft.com/office/drawing/2014/main" id="{A326F2C2-56B5-4C3A-96A3-BD7F5540E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524000"/>
            <a:ext cx="480695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3600" b="1">
                <a:latin typeface="Times New Roman" panose="02020603050405020304" pitchFamily="18" charset="0"/>
              </a:rPr>
              <a:t>         Inputs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3600" b="1">
                <a:latin typeface="Times New Roman" panose="02020603050405020304" pitchFamily="18" charset="0"/>
              </a:rPr>
              <a:t>   Subtractions</a:t>
            </a:r>
          </a:p>
          <a:p>
            <a:pPr lvl="1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3600" b="1">
                <a:latin typeface="Times New Roman" panose="02020603050405020304" pitchFamily="18" charset="0"/>
              </a:rPr>
              <a:t>Discussions</a:t>
            </a:r>
            <a:r>
              <a:rPr lang="en-US" altLang="en-US" b="1"/>
              <a:t>     </a:t>
            </a:r>
          </a:p>
          <a:p>
            <a:pPr algn="l" eaLnBrk="1" hangingPunct="1">
              <a:spcBef>
                <a:spcPct val="20000"/>
              </a:spcBef>
              <a:buClr>
                <a:schemeClr val="tx2"/>
              </a:buClr>
            </a:pPr>
            <a:endParaRPr lang="en-US" altLang="en-US" sz="96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7">
            <a:extLst>
              <a:ext uri="{FF2B5EF4-FFF2-40B4-BE49-F238E27FC236}">
                <a16:creationId xmlns="" xmlns:a16="http://schemas.microsoft.com/office/drawing/2014/main" id="{DAB372A9-C1D7-4713-84F6-134BBEA4B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29699" name="Slide Number Placeholder 8">
            <a:extLst>
              <a:ext uri="{FF2B5EF4-FFF2-40B4-BE49-F238E27FC236}">
                <a16:creationId xmlns="" xmlns:a16="http://schemas.microsoft.com/office/drawing/2014/main" id="{6E33FDF9-9A20-4B46-9177-1DCB9FD3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24F5A4-DA08-483A-9DB5-E6FD9ADDD89A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6388" name="WordArt 9">
            <a:extLst>
              <a:ext uri="{FF2B5EF4-FFF2-40B4-BE49-F238E27FC236}">
                <a16:creationId xmlns="" xmlns:a16="http://schemas.microsoft.com/office/drawing/2014/main" id="{3E65EBD1-64D3-439F-BF4F-16E428D9F8C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1371600"/>
            <a:ext cx="7620000" cy="4343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B80658E8-C281-42CA-967B-008380E40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IMPLEMENTATION</a:t>
            </a:r>
          </a:p>
        </p:txBody>
      </p:sp>
      <p:pic>
        <p:nvPicPr>
          <p:cNvPr id="4099" name="Picture 4" descr="hm_blog_elsevier">
            <a:extLst>
              <a:ext uri="{FF2B5EF4-FFF2-40B4-BE49-F238E27FC236}">
                <a16:creationId xmlns="" xmlns:a16="http://schemas.microsoft.com/office/drawing/2014/main" id="{E9098441-D200-42C6-9461-2A1ACA011B37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600200"/>
            <a:ext cx="6489700" cy="4397375"/>
          </a:xfrm>
          <a:noFill/>
        </p:spPr>
      </p:pic>
      <p:sp>
        <p:nvSpPr>
          <p:cNvPr id="8194" name="Footer Placeholder 7">
            <a:extLst>
              <a:ext uri="{FF2B5EF4-FFF2-40B4-BE49-F238E27FC236}">
                <a16:creationId xmlns="" xmlns:a16="http://schemas.microsoft.com/office/drawing/2014/main" id="{BC50BEF2-716B-4FBC-B583-FCA1D3D20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PASSION FOR NURSING CHANGES LIVES:  MCAW</a:t>
            </a:r>
          </a:p>
        </p:txBody>
      </p:sp>
      <p:sp>
        <p:nvSpPr>
          <p:cNvPr id="8195" name="Slide Number Placeholder 8">
            <a:extLst>
              <a:ext uri="{FF2B5EF4-FFF2-40B4-BE49-F238E27FC236}">
                <a16:creationId xmlns="" xmlns:a16="http://schemas.microsoft.com/office/drawing/2014/main" id="{FB68C616-FEB5-4DCF-89FB-40A4BF6B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37413D-BB37-431E-841D-D8E7D500247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>
            <a:extLst>
              <a:ext uri="{FF2B5EF4-FFF2-40B4-BE49-F238E27FC236}">
                <a16:creationId xmlns="" xmlns:a16="http://schemas.microsoft.com/office/drawing/2014/main" id="{11C7EA49-520D-4D36-8F12-AB184CC53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b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/>
          </a:p>
        </p:txBody>
      </p:sp>
      <p:sp>
        <p:nvSpPr>
          <p:cNvPr id="5123" name="Text Placeholder 6">
            <a:extLst>
              <a:ext uri="{FF2B5EF4-FFF2-40B4-BE49-F238E27FC236}">
                <a16:creationId xmlns="" xmlns:a16="http://schemas.microsoft.com/office/drawing/2014/main" id="{9156DB4E-8FC0-4E06-89B5-9CBD235DB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609600"/>
            <a:ext cx="4040188" cy="639763"/>
          </a:xfrm>
        </p:spPr>
        <p:txBody>
          <a:bodyPr/>
          <a:lstStyle/>
          <a:p>
            <a:r>
              <a:rPr lang="en-US" altLang="en-US" sz="3200">
                <a:latin typeface="Times" panose="02020603050405020304" pitchFamily="18" charset="0"/>
              </a:rPr>
              <a:t>Definition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="" xmlns:a16="http://schemas.microsoft.com/office/drawing/2014/main" id="{DFEE6E67-9942-4E87-8BF6-60DADA6995A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28600" y="1066800"/>
            <a:ext cx="4268788" cy="50593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6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en-US" sz="2500" b="1" dirty="0">
              <a:latin typeface="Garamond" pitchFamily="18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Execution of the nursing care plan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Consists of doing, delegating and rewarding</a:t>
            </a:r>
          </a:p>
          <a:p>
            <a:pPr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Implementing steps provides the actual nursing activity and client responses that are evaluated in the final step [evaluation]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Placeholder 7">
            <a:extLst>
              <a:ext uri="{FF2B5EF4-FFF2-40B4-BE49-F238E27FC236}">
                <a16:creationId xmlns="" xmlns:a16="http://schemas.microsoft.com/office/drawing/2014/main" id="{47D9F1EC-189E-44BD-8B21-AE548F7E5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24400" y="914400"/>
            <a:ext cx="4041775" cy="2286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What skills do we need??</a:t>
            </a:r>
          </a:p>
          <a:p>
            <a:pPr>
              <a:spcBef>
                <a:spcPct val="0"/>
              </a:spcBef>
            </a:pPr>
            <a:r>
              <a:rPr lang="en-US" altLang="en-US" sz="2800">
                <a:latin typeface="Times" panose="02020603050405020304" pitchFamily="18" charset="0"/>
              </a:rPr>
              <a:t>Can we tell from the picture ??</a:t>
            </a:r>
          </a:p>
          <a:p>
            <a:endParaRPr lang="en-US" altLang="en-US" sz="2800"/>
          </a:p>
        </p:txBody>
      </p:sp>
      <p:sp>
        <p:nvSpPr>
          <p:cNvPr id="9218" name="Footer Placeholder 7">
            <a:extLst>
              <a:ext uri="{FF2B5EF4-FFF2-40B4-BE49-F238E27FC236}">
                <a16:creationId xmlns="" xmlns:a16="http://schemas.microsoft.com/office/drawing/2014/main" id="{C08CD690-64B8-4867-9970-314235041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9219" name="Slide Number Placeholder 8">
            <a:extLst>
              <a:ext uri="{FF2B5EF4-FFF2-40B4-BE49-F238E27FC236}">
                <a16:creationId xmlns="" xmlns:a16="http://schemas.microsoft.com/office/drawing/2014/main" id="{625725F9-AA18-4B8B-92DF-AA8B6D10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E7B5D7-0DEE-4B8F-BE46-16B7FDFBB12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5128" name="Picture 4" descr="hm_blog_elsevier">
            <a:extLst>
              <a:ext uri="{FF2B5EF4-FFF2-40B4-BE49-F238E27FC236}">
                <a16:creationId xmlns="" xmlns:a16="http://schemas.microsoft.com/office/drawing/2014/main" id="{CD8DE36B-A543-4625-A9D2-5A64CEC9DFCE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2971800"/>
            <a:ext cx="4041775" cy="2720975"/>
          </a:xfr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9">
            <a:extLst>
              <a:ext uri="{FF2B5EF4-FFF2-40B4-BE49-F238E27FC236}">
                <a16:creationId xmlns="" xmlns:a16="http://schemas.microsoft.com/office/drawing/2014/main" id="{180868DF-E79E-47D0-87DF-8FA31FFA9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57150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skills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Cognitive /intellectual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include problem solving, decision making, critical thinking and creative thinking, basic sciences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Interpersonal: 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verbal and non-verbal skills for communication-listening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use of self 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– is being willing and being able to care, self understanding, responsiveness and attitude;</a:t>
            </a:r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attitude translates to altitude meaning higher levels of performance-new from Naivasha training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–psychomotor for manipulations of equipment</a:t>
            </a:r>
            <a:endParaRPr lang="en-US" altLang="en-US" sz="2600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C4EBB6AD-2CFB-40EE-A2E7-0839EA4E4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0EACF9B4-455E-4800-BA21-CCF6E1461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0D9FC6-55CC-4CFB-9C24-F2400A80132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="" xmlns:a16="http://schemas.microsoft.com/office/drawing/2014/main" id="{21863424-6E40-4B96-ABCF-4D58F56CA2E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Activities in Implementation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b="1" i="1">
                <a:latin typeface="Times New Roman" panose="02020603050405020304" pitchFamily="18" charset="0"/>
              </a:rPr>
              <a:t>Reassessment of the patient</a:t>
            </a:r>
            <a:r>
              <a:rPr lang="en-US" altLang="en-US" sz="3600">
                <a:latin typeface="Times New Roman" panose="02020603050405020304" pitchFamily="18" charset="0"/>
              </a:rPr>
              <a:t>-Done just before carrying out the procedure to determine if action is still relevant or if other more urgent issues have cropped up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3600" b="1" i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 b="1" i="1">
                <a:latin typeface="Times New Roman" panose="02020603050405020304" pitchFamily="18" charset="0"/>
              </a:rPr>
              <a:t>Determining need for assistance</a:t>
            </a:r>
            <a:r>
              <a:rPr lang="en-US" altLang="en-US" sz="3600">
                <a:latin typeface="Times New Roman" panose="02020603050405020304" pitchFamily="18" charset="0"/>
              </a:rPr>
              <a:t>-nurse may be unable to perform alone, assistance may reduce client’s stress, nurse may lack the required Knowldege,Attitude &amp; Skills</a:t>
            </a:r>
            <a:endParaRPr lang="en-US" altLang="en-US" sz="3600" b="1" i="1">
              <a:latin typeface="Times New Roman" panose="02020603050405020304" pitchFamily="18" charset="0"/>
            </a:endParaRPr>
          </a:p>
        </p:txBody>
      </p:sp>
      <p:sp>
        <p:nvSpPr>
          <p:cNvPr id="11266" name="Footer Placeholder 7">
            <a:extLst>
              <a:ext uri="{FF2B5EF4-FFF2-40B4-BE49-F238E27FC236}">
                <a16:creationId xmlns="" xmlns:a16="http://schemas.microsoft.com/office/drawing/2014/main" id="{D375E4AC-8CD1-4AB8-9646-66A36DD0C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11267" name="Slide Number Placeholder 8">
            <a:extLst>
              <a:ext uri="{FF2B5EF4-FFF2-40B4-BE49-F238E27FC236}">
                <a16:creationId xmlns="" xmlns:a16="http://schemas.microsoft.com/office/drawing/2014/main" id="{3037D3C9-B8AE-4AF0-8AD3-F72BA63B8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D3C383-4C66-4B26-A8A6-FB907469800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9">
            <a:extLst>
              <a:ext uri="{FF2B5EF4-FFF2-40B4-BE49-F238E27FC236}">
                <a16:creationId xmlns="" xmlns:a16="http://schemas.microsoft.com/office/drawing/2014/main" id="{9A31C1E8-0855-4C7D-8B4B-0C7C67F79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eaLnBrk="1" hangingPunct="1"/>
            <a:r>
              <a:rPr lang="en-US" altLang="en-US" sz="3600" b="1" i="1">
                <a:latin typeface="Times New Roman" panose="02020603050405020304" pitchFamily="18" charset="0"/>
              </a:rPr>
              <a:t>Implementing nursing orders-</a:t>
            </a:r>
            <a:r>
              <a:rPr lang="en-US" altLang="en-US" sz="3600">
                <a:latin typeface="Times New Roman" panose="02020603050405020304" pitchFamily="18" charset="0"/>
              </a:rPr>
              <a:t>Patient preparation, actual observance of procedure guidelines, scheduling clients contacts, serving as liaison</a:t>
            </a:r>
          </a:p>
          <a:p>
            <a:pPr lvl="1" eaLnBrk="1" hangingPunct="1"/>
            <a:r>
              <a:rPr lang="en-US" altLang="en-US" sz="3600" u="sng">
                <a:latin typeface="Times New Roman" panose="02020603050405020304" pitchFamily="18" charset="0"/>
                <a:cs typeface="Times New Roman" panose="02020603050405020304" pitchFamily="18" charset="0"/>
              </a:rPr>
              <a:t>Nursing orders/interventions  </a:t>
            </a: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may be independent, Dependent or collaborative measures</a:t>
            </a: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0091CAD1-CB9B-4496-9DEA-78098AE14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A687D091-04B1-4FC4-8D9F-FFD429CE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9C164D-6220-45F6-8B31-AF2EC39F930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="" xmlns:a16="http://schemas.microsoft.com/office/drawing/2014/main" id="{5F33D3F7-D4D0-40D4-83C0-F387CEACBDE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81000" y="152400"/>
            <a:ext cx="8534400" cy="6324600"/>
          </a:xfrm>
        </p:spPr>
        <p:txBody>
          <a:bodyPr/>
          <a:lstStyle/>
          <a:p>
            <a:pPr eaLnBrk="1" hangingPunct="1">
              <a:lnSpc>
                <a:spcPct val="40000"/>
              </a:lnSpc>
              <a:buFont typeface="Wingdings 3" pitchFamily="18" charset="2"/>
              <a:buNone/>
            </a:pP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40000"/>
              </a:lnSpc>
              <a:buFont typeface="Wingdings 3" pitchFamily="18" charset="2"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Activities in Implementation(cont)</a:t>
            </a: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en-US" altLang="en-US" sz="3200" b="1" i="1">
                <a:latin typeface="Times New Roman" panose="02020603050405020304" pitchFamily="18" charset="0"/>
              </a:rPr>
              <a:t>Delegating and supervising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3200">
                <a:latin typeface="Times New Roman" panose="02020603050405020304" pitchFamily="18" charset="0"/>
              </a:rPr>
              <a:t>Determines who to carry out what actions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3200">
                <a:latin typeface="Times New Roman" panose="02020603050405020304" pitchFamily="18" charset="0"/>
              </a:rPr>
              <a:t>Ensures actions are in accordance with policy guidelines</a:t>
            </a:r>
            <a:endParaRPr lang="en-US" altLang="en-US" sz="3200" b="1" i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en-US" altLang="en-US" sz="3200" b="1" i="1">
                <a:latin typeface="Times New Roman" panose="02020603050405020304" pitchFamily="18" charset="0"/>
              </a:rPr>
              <a:t>Communicating nursing action</a:t>
            </a:r>
          </a:p>
          <a:p>
            <a:pPr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en-US" altLang="en-US" sz="3200">
                <a:latin typeface="Times New Roman" panose="02020603050405020304" pitchFamily="18" charset="0"/>
              </a:rPr>
              <a:t>Documentation- interventions &amp;  client’s responses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3200">
                <a:latin typeface="Times New Roman" panose="02020603050405020304" pitchFamily="18" charset="0"/>
              </a:rPr>
              <a:t>Avoids duplication of activities especially in unconscious patients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3200">
                <a:latin typeface="Times New Roman" panose="02020603050405020304" pitchFamily="18" charset="0"/>
              </a:rPr>
              <a:t>Communication to other members of the health team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3200">
                <a:latin typeface="Times New Roman" panose="02020603050405020304" pitchFamily="18" charset="0"/>
              </a:rPr>
              <a:t>Legal documents.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12290" name="Footer Placeholder 7">
            <a:extLst>
              <a:ext uri="{FF2B5EF4-FFF2-40B4-BE49-F238E27FC236}">
                <a16:creationId xmlns="" xmlns:a16="http://schemas.microsoft.com/office/drawing/2014/main" id="{19296C23-CD5E-45F5-A19F-59BDA9CE1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12291" name="Slide Number Placeholder 8">
            <a:extLst>
              <a:ext uri="{FF2B5EF4-FFF2-40B4-BE49-F238E27FC236}">
                <a16:creationId xmlns="" xmlns:a16="http://schemas.microsoft.com/office/drawing/2014/main" id="{20BB57B1-3523-45C6-B3BF-CC25B714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283DA1-3623-4692-B652-48E00558432A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7">
            <a:extLst>
              <a:ext uri="{FF2B5EF4-FFF2-40B4-BE49-F238E27FC236}">
                <a16:creationId xmlns="" xmlns:a16="http://schemas.microsoft.com/office/drawing/2014/main" id="{0108B1CD-6444-45E7-A952-3BBD357B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13315" name="Slide Number Placeholder 8">
            <a:extLst>
              <a:ext uri="{FF2B5EF4-FFF2-40B4-BE49-F238E27FC236}">
                <a16:creationId xmlns="" xmlns:a16="http://schemas.microsoft.com/office/drawing/2014/main" id="{FE335533-C2D1-4EF6-9050-EB72363D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7E7408A-21FF-479E-BAF4-9C59810426ED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244" name="WordArt 11">
            <a:extLst>
              <a:ext uri="{FF2B5EF4-FFF2-40B4-BE49-F238E27FC236}">
                <a16:creationId xmlns="" xmlns:a16="http://schemas.microsoft.com/office/drawing/2014/main" id="{1B37EF6D-8126-4EB3-B75B-E6032954563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533400"/>
            <a:ext cx="7543800" cy="1066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en-US" sz="2000" b="1" kern="10" spc="-2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EVALUATION</a:t>
            </a:r>
          </a:p>
        </p:txBody>
      </p:sp>
      <p:pic>
        <p:nvPicPr>
          <p:cNvPr id="10245" name="Picture 12" descr="main-documentation-station">
            <a:extLst>
              <a:ext uri="{FF2B5EF4-FFF2-40B4-BE49-F238E27FC236}">
                <a16:creationId xmlns="" xmlns:a16="http://schemas.microsoft.com/office/drawing/2014/main" id="{2D0A60F5-BDF0-4F2B-8984-1F1E975C3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76400"/>
            <a:ext cx="47847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="" xmlns:a16="http://schemas.microsoft.com/office/drawing/2014/main" id="{CF146AB8-B4F8-423B-B3E0-C0DCAC95FB5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28600" y="533400"/>
            <a:ext cx="83820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EVALUATION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Involves making judgment or appraising the extent to which goals are achieved.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Determines whether nursing interventions should be terminated, continued or changed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Types of evaluation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Formative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600">
                <a:latin typeface="Times New Roman" panose="02020603050405020304" pitchFamily="18" charset="0"/>
              </a:rPr>
              <a:t>Terminal</a:t>
            </a:r>
          </a:p>
        </p:txBody>
      </p:sp>
      <p:sp>
        <p:nvSpPr>
          <p:cNvPr id="14338" name="Footer Placeholder 7">
            <a:extLst>
              <a:ext uri="{FF2B5EF4-FFF2-40B4-BE49-F238E27FC236}">
                <a16:creationId xmlns="" xmlns:a16="http://schemas.microsoft.com/office/drawing/2014/main" id="{B33C1AD0-2137-42E3-AFC3-45FE44D4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PASSION FOR NURSING CHANGES LIVES:  MCAW</a:t>
            </a:r>
          </a:p>
        </p:txBody>
      </p:sp>
      <p:sp>
        <p:nvSpPr>
          <p:cNvPr id="14339" name="Slide Number Placeholder 8">
            <a:extLst>
              <a:ext uri="{FF2B5EF4-FFF2-40B4-BE49-F238E27FC236}">
                <a16:creationId xmlns="" xmlns:a16="http://schemas.microsoft.com/office/drawing/2014/main" id="{938A5085-1B6F-457A-A52A-4FE25706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E7C8FF-E323-48CB-812C-9B6C984D6027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1641</TotalTime>
  <Words>580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Garamond</vt:lpstr>
      <vt:lpstr>Georgia</vt:lpstr>
      <vt:lpstr>High Tower Text</vt:lpstr>
      <vt:lpstr>Impact</vt:lpstr>
      <vt:lpstr>Lucida Sans Unicode</vt:lpstr>
      <vt:lpstr>Times</vt:lpstr>
      <vt:lpstr>Times New Roman</vt:lpstr>
      <vt:lpstr>Wingdings</vt:lpstr>
      <vt:lpstr>Wingdings 3</vt:lpstr>
      <vt:lpstr>Office Theme</vt:lpstr>
      <vt:lpstr>PowerPoint Presentation</vt:lpstr>
      <vt:lpstr>IMPLEMENTATION</vt:lpstr>
      <vt:lpstr> IMPLEMENTATION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Microsoft account</cp:lastModifiedBy>
  <cp:revision>111</cp:revision>
  <dcterms:created xsi:type="dcterms:W3CDTF">2009-01-09T06:28:22Z</dcterms:created>
  <dcterms:modified xsi:type="dcterms:W3CDTF">2021-07-07T07:43:37Z</dcterms:modified>
</cp:coreProperties>
</file>