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83" r:id="rId3"/>
    <p:sldId id="284" r:id="rId4"/>
    <p:sldId id="285" r:id="rId5"/>
    <p:sldId id="286" r:id="rId6"/>
    <p:sldId id="287" r:id="rId7"/>
    <p:sldId id="258" r:id="rId8"/>
    <p:sldId id="288" r:id="rId9"/>
    <p:sldId id="289" r:id="rId10"/>
    <p:sldId id="304" r:id="rId11"/>
    <p:sldId id="290" r:id="rId12"/>
    <p:sldId id="291" r:id="rId13"/>
    <p:sldId id="292" r:id="rId14"/>
    <p:sldId id="310" r:id="rId15"/>
    <p:sldId id="293" r:id="rId16"/>
    <p:sldId id="265" r:id="rId17"/>
    <p:sldId id="311" r:id="rId18"/>
    <p:sldId id="312" r:id="rId19"/>
    <p:sldId id="294" r:id="rId20"/>
    <p:sldId id="295" r:id="rId21"/>
    <p:sldId id="296" r:id="rId22"/>
    <p:sldId id="297" r:id="rId23"/>
    <p:sldId id="270" r:id="rId24"/>
    <p:sldId id="271" r:id="rId25"/>
    <p:sldId id="272" r:id="rId26"/>
    <p:sldId id="273" r:id="rId27"/>
    <p:sldId id="274" r:id="rId28"/>
    <p:sldId id="298" r:id="rId29"/>
    <p:sldId id="299" r:id="rId30"/>
    <p:sldId id="277" r:id="rId31"/>
    <p:sldId id="300" r:id="rId32"/>
    <p:sldId id="301" r:id="rId33"/>
    <p:sldId id="305" r:id="rId34"/>
    <p:sldId id="302" r:id="rId35"/>
    <p:sldId id="306" r:id="rId36"/>
    <p:sldId id="279" r:id="rId37"/>
    <p:sldId id="307" r:id="rId38"/>
    <p:sldId id="303" r:id="rId39"/>
    <p:sldId id="308" r:id="rId40"/>
    <p:sldId id="281" r:id="rId41"/>
    <p:sldId id="3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434" autoAdjust="0"/>
  </p:normalViewPr>
  <p:slideViewPr>
    <p:cSldViewPr snapToGrid="0">
      <p:cViewPr varScale="1">
        <p:scale>
          <a:sx n="76" d="100"/>
          <a:sy n="76" d="100"/>
        </p:scale>
        <p:origin x="2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6"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47"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BD7CD-78A2-4A2C-9851-83C46CFEA744}" type="datetimeFigureOut">
              <a:rPr lang="en-US" smtClean="0"/>
              <a:t>5/16/2017</a:t>
            </a:fld>
            <a:endParaRPr lang="en-US"/>
          </a:p>
        </p:txBody>
      </p:sp>
      <p:sp>
        <p:nvSpPr>
          <p:cNvPr id="1048748"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49"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0"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51"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5AB58-C3F8-4B81-B478-6F5E7A383165}" type="slidenum">
              <a:rPr lang="en-US" smtClean="0"/>
              <a:t>‹#›</a:t>
            </a:fld>
            <a:endParaRPr lang="en-US"/>
          </a:p>
        </p:txBody>
      </p:sp>
    </p:spTree>
    <p:extLst>
      <p:ext uri="{BB962C8B-B14F-4D97-AF65-F5344CB8AC3E}">
        <p14:creationId xmlns:p14="http://schemas.microsoft.com/office/powerpoint/2010/main" val="205459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p:sp>
      <p:sp>
        <p:nvSpPr>
          <p:cNvPr id="1048605" name="Notes Placeholder 2"/>
          <p:cNvSpPr>
            <a:spLocks noGrp="1"/>
          </p:cNvSpPr>
          <p:nvPr>
            <p:ph type="body" idx="1"/>
          </p:nvPr>
        </p:nvSpPr>
        <p:spPr/>
        <p:txBody>
          <a:bodyPr/>
          <a:lstStyle/>
          <a:p>
            <a:endParaRPr lang="en-US" dirty="0"/>
          </a:p>
        </p:txBody>
      </p:sp>
      <p:sp>
        <p:nvSpPr>
          <p:cNvPr id="1048606" name="Slide Number Placeholder 3"/>
          <p:cNvSpPr>
            <a:spLocks noGrp="1"/>
          </p:cNvSpPr>
          <p:nvPr>
            <p:ph type="sldNum" sz="quarter" idx="10"/>
          </p:nvPr>
        </p:nvSpPr>
        <p:spPr/>
        <p:txBody>
          <a:bodyPr/>
          <a:lstStyle/>
          <a:p>
            <a:fld id="{5055AB58-C3F8-4B81-B478-6F5E7A383165}" type="slidenum">
              <a:rPr lang="en-US" smtClean="0"/>
              <a:t>1</a:t>
            </a:fld>
            <a:endParaRPr lang="en-US"/>
          </a:p>
        </p:txBody>
      </p:sp>
    </p:spTree>
    <p:extLst>
      <p:ext uri="{BB962C8B-B14F-4D97-AF65-F5344CB8AC3E}">
        <p14:creationId xmlns:p14="http://schemas.microsoft.com/office/powerpoint/2010/main" val="317774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Slide Image Placeholder 1"/>
          <p:cNvSpPr>
            <a:spLocks noGrp="1" noRot="1" noChangeAspect="1"/>
          </p:cNvSpPr>
          <p:nvPr>
            <p:ph type="sldImg"/>
          </p:nvPr>
        </p:nvSpPr>
        <p:spPr/>
      </p:sp>
      <p:sp>
        <p:nvSpPr>
          <p:cNvPr id="1048629" name="Notes Placeholder 2"/>
          <p:cNvSpPr>
            <a:spLocks noGrp="1"/>
          </p:cNvSpPr>
          <p:nvPr>
            <p:ph type="body" idx="1"/>
          </p:nvPr>
        </p:nvSpPr>
        <p:spPr/>
        <p:txBody>
          <a:bodyPr/>
          <a:lstStyle/>
          <a:p>
            <a:endParaRPr lang="en-US" dirty="0"/>
          </a:p>
        </p:txBody>
      </p:sp>
      <p:sp>
        <p:nvSpPr>
          <p:cNvPr id="1048630" name="Slide Number Placeholder 3"/>
          <p:cNvSpPr>
            <a:spLocks noGrp="1"/>
          </p:cNvSpPr>
          <p:nvPr>
            <p:ph type="sldNum" sz="quarter" idx="10"/>
          </p:nvPr>
        </p:nvSpPr>
        <p:spPr/>
        <p:txBody>
          <a:bodyPr/>
          <a:lstStyle/>
          <a:p>
            <a:fld id="{5055AB58-C3F8-4B81-B478-6F5E7A383165}" type="slidenum">
              <a:rPr lang="en-US" smtClean="0"/>
              <a:t>16</a:t>
            </a:fld>
            <a:endParaRPr lang="en-US"/>
          </a:p>
        </p:txBody>
      </p:sp>
    </p:spTree>
    <p:extLst>
      <p:ext uri="{BB962C8B-B14F-4D97-AF65-F5344CB8AC3E}">
        <p14:creationId xmlns:p14="http://schemas.microsoft.com/office/powerpoint/2010/main" val="334793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8"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8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1"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3"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4"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5"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6"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97" name="Title 1"/>
          <p:cNvSpPr>
            <a:spLocks noGrp="1"/>
          </p:cNvSpPr>
          <p:nvPr>
            <p:ph type="ctrTitle"/>
          </p:nvPr>
        </p:nvSpPr>
        <p:spPr>
          <a:xfrm>
            <a:off x="1507067" y="2404534"/>
            <a:ext cx="7766936" cy="1646302"/>
          </a:xfrm>
        </p:spPr>
        <p:txBody>
          <a:bodyPr anchor="b">
            <a:noAutofit/>
          </a:bodyPr>
          <a:lstStyle>
            <a:lvl1pPr algn="ctr">
              <a:defRPr sz="5400" b="1">
                <a:solidFill>
                  <a:schemeClr val="accent1"/>
                </a:solidFill>
              </a:defRPr>
            </a:lvl1pPr>
          </a:lstStyle>
          <a:p>
            <a:r>
              <a:rPr lang="en-US" dirty="0" smtClean="0"/>
              <a:t>Click to edit Master title style</a:t>
            </a:r>
            <a:endParaRPr lang="en-US" dirty="0"/>
          </a:p>
        </p:txBody>
      </p:sp>
      <p:sp>
        <p:nvSpPr>
          <p:cNvPr id="1048598" name="Subtitle 2"/>
          <p:cNvSpPr>
            <a:spLocks noGrp="1"/>
          </p:cNvSpPr>
          <p:nvPr>
            <p:ph type="subTitle" idx="1"/>
          </p:nvPr>
        </p:nvSpPr>
        <p:spPr>
          <a:xfrm>
            <a:off x="1507067" y="4050833"/>
            <a:ext cx="7766936" cy="1096899"/>
          </a:xfrm>
        </p:spPr>
        <p:txBody>
          <a:bodyPr anchor="t"/>
          <a:lstStyle>
            <a:lvl1pPr marL="0" indent="0" algn="ctr">
              <a:buNone/>
              <a:defRPr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48599"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600" name="Footer Placeholder 4"/>
          <p:cNvSpPr>
            <a:spLocks noGrp="1"/>
          </p:cNvSpPr>
          <p:nvPr>
            <p:ph type="ftr" sz="quarter" idx="11"/>
          </p:nvPr>
        </p:nvSpPr>
        <p:spPr/>
        <p:txBody>
          <a:bodyPr/>
          <a:lstStyle/>
          <a:p>
            <a:endParaRPr lang="en-US"/>
          </a:p>
        </p:txBody>
      </p:sp>
      <p:sp>
        <p:nvSpPr>
          <p:cNvPr id="1048601"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741"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1048742"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43"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744" name="Footer Placeholder 4"/>
          <p:cNvSpPr>
            <a:spLocks noGrp="1"/>
          </p:cNvSpPr>
          <p:nvPr>
            <p:ph type="ftr" sz="quarter" idx="11"/>
          </p:nvPr>
        </p:nvSpPr>
        <p:spPr/>
        <p:txBody>
          <a:bodyPr/>
          <a:lstStyle/>
          <a:p>
            <a:endParaRPr lang="en-US"/>
          </a:p>
        </p:txBody>
      </p:sp>
      <p:sp>
        <p:nvSpPr>
          <p:cNvPr id="1048745"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689"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1048690"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48691"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92"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693" name="Footer Placeholder 4"/>
          <p:cNvSpPr>
            <a:spLocks noGrp="1"/>
          </p:cNvSpPr>
          <p:nvPr>
            <p:ph type="ftr" sz="quarter" idx="11"/>
          </p:nvPr>
        </p:nvSpPr>
        <p:spPr/>
        <p:txBody>
          <a:bodyPr/>
          <a:lstStyle/>
          <a:p>
            <a:endParaRPr lang="en-US"/>
          </a:p>
        </p:txBody>
      </p:sp>
      <p:sp>
        <p:nvSpPr>
          <p:cNvPr id="1048694" name="Slide Number Placeholder 5"/>
          <p:cNvSpPr>
            <a:spLocks noGrp="1"/>
          </p:cNvSpPr>
          <p:nvPr>
            <p:ph type="sldNum" sz="quarter" idx="12"/>
          </p:nvPr>
        </p:nvSpPr>
        <p:spPr/>
        <p:txBody>
          <a:bodyPr/>
          <a:lstStyle/>
          <a:p>
            <a:fld id="{B54E1465-02F6-4F65-BDDB-E901E4DB346F}" type="slidenum">
              <a:rPr lang="en-US" smtClean="0"/>
              <a:t>‹#›</a:t>
            </a:fld>
            <a:endParaRPr lang="en-US"/>
          </a:p>
        </p:txBody>
      </p:sp>
      <p:sp>
        <p:nvSpPr>
          <p:cNvPr id="1048695"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696"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84"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1048685"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86"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687" name="Footer Placeholder 4"/>
          <p:cNvSpPr>
            <a:spLocks noGrp="1"/>
          </p:cNvSpPr>
          <p:nvPr>
            <p:ph type="ftr" sz="quarter" idx="11"/>
          </p:nvPr>
        </p:nvSpPr>
        <p:spPr/>
        <p:txBody>
          <a:bodyPr/>
          <a:lstStyle/>
          <a:p>
            <a:endParaRPr lang="en-US"/>
          </a:p>
        </p:txBody>
      </p:sp>
      <p:sp>
        <p:nvSpPr>
          <p:cNvPr id="1048688"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700"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1048701"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48702"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03"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704" name="Footer Placeholder 4"/>
          <p:cNvSpPr>
            <a:spLocks noGrp="1"/>
          </p:cNvSpPr>
          <p:nvPr>
            <p:ph type="ftr" sz="quarter" idx="11"/>
          </p:nvPr>
        </p:nvSpPr>
        <p:spPr/>
        <p:txBody>
          <a:bodyPr/>
          <a:lstStyle/>
          <a:p>
            <a:endParaRPr lang="en-US"/>
          </a:p>
        </p:txBody>
      </p:sp>
      <p:sp>
        <p:nvSpPr>
          <p:cNvPr id="1048705" name="Slide Number Placeholder 5"/>
          <p:cNvSpPr>
            <a:spLocks noGrp="1"/>
          </p:cNvSpPr>
          <p:nvPr>
            <p:ph type="sldNum" sz="quarter" idx="12"/>
          </p:nvPr>
        </p:nvSpPr>
        <p:spPr/>
        <p:txBody>
          <a:bodyPr/>
          <a:lstStyle/>
          <a:p>
            <a:fld id="{B54E1465-02F6-4F65-BDDB-E901E4DB346F}" type="slidenum">
              <a:rPr lang="en-US" smtClean="0"/>
              <a:t>‹#›</a:t>
            </a:fld>
            <a:endParaRPr lang="en-US"/>
          </a:p>
        </p:txBody>
      </p:sp>
      <p:sp>
        <p:nvSpPr>
          <p:cNvPr id="1048706"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707"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735"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1048736"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48737"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38"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739" name="Footer Placeholder 4"/>
          <p:cNvSpPr>
            <a:spLocks noGrp="1"/>
          </p:cNvSpPr>
          <p:nvPr>
            <p:ph type="ftr" sz="quarter" idx="11"/>
          </p:nvPr>
        </p:nvSpPr>
        <p:spPr/>
        <p:txBody>
          <a:bodyPr/>
          <a:lstStyle/>
          <a:p>
            <a:endParaRPr lang="en-US"/>
          </a:p>
        </p:txBody>
      </p:sp>
      <p:sp>
        <p:nvSpPr>
          <p:cNvPr id="1048740"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US" smtClean="0"/>
              <a:t>Click to edit Master title style</a:t>
            </a:r>
            <a:endParaRPr lang="en-US" dirty="0"/>
          </a:p>
        </p:txBody>
      </p:sp>
      <p:sp>
        <p:nvSpPr>
          <p:cNvPr id="1048667"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68"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669" name="Footer Placeholder 4"/>
          <p:cNvSpPr>
            <a:spLocks noGrp="1"/>
          </p:cNvSpPr>
          <p:nvPr>
            <p:ph type="ftr" sz="quarter" idx="11"/>
          </p:nvPr>
        </p:nvSpPr>
        <p:spPr/>
        <p:txBody>
          <a:bodyPr/>
          <a:lstStyle/>
          <a:p>
            <a:endParaRPr lang="en-US"/>
          </a:p>
        </p:txBody>
      </p:sp>
      <p:sp>
        <p:nvSpPr>
          <p:cNvPr id="1048670"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9"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1048680"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81"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682" name="Footer Placeholder 4"/>
          <p:cNvSpPr>
            <a:spLocks noGrp="1"/>
          </p:cNvSpPr>
          <p:nvPr>
            <p:ph type="ftr" sz="quarter" idx="11"/>
          </p:nvPr>
        </p:nvSpPr>
        <p:spPr/>
        <p:txBody>
          <a:bodyPr/>
          <a:lstStyle/>
          <a:p>
            <a:endParaRPr lang="en-US"/>
          </a:p>
        </p:txBody>
      </p:sp>
      <p:sp>
        <p:nvSpPr>
          <p:cNvPr id="1048683"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7" name="Title 1"/>
          <p:cNvSpPr>
            <a:spLocks noGrp="1"/>
          </p:cNvSpPr>
          <p:nvPr>
            <p:ph type="title"/>
          </p:nvPr>
        </p:nvSpPr>
        <p:spPr>
          <a:xfrm>
            <a:off x="-6006" y="0"/>
            <a:ext cx="9280007" cy="1320800"/>
          </a:xfrm>
        </p:spPr>
        <p:txBody>
          <a:bodyPr>
            <a:normAutofit/>
          </a:bodyPr>
          <a:lstStyle>
            <a:lvl1pPr algn="ctr">
              <a:defRPr sz="4800" b="1"/>
            </a:lvl1pPr>
          </a:lstStyle>
          <a:p>
            <a:r>
              <a:rPr lang="en-US" dirty="0" smtClean="0"/>
              <a:t>Click to edit Master title style</a:t>
            </a:r>
            <a:endParaRPr lang="en-US" dirty="0"/>
          </a:p>
        </p:txBody>
      </p:sp>
      <p:sp>
        <p:nvSpPr>
          <p:cNvPr id="1048608" name="Content Placeholder 2"/>
          <p:cNvSpPr>
            <a:spLocks noGrp="1"/>
          </p:cNvSpPr>
          <p:nvPr>
            <p:ph idx="1"/>
          </p:nvPr>
        </p:nvSpPr>
        <p:spPr>
          <a:xfrm>
            <a:off x="0" y="1320800"/>
            <a:ext cx="9780104" cy="5537200"/>
          </a:xfrm>
        </p:spPr>
        <p:txBody>
          <a:bodyPr>
            <a:normAutofit/>
          </a:bodyPr>
          <a:lstStyle>
            <a:lvl1pPr>
              <a:defRPr sz="2000"/>
            </a:lvl1pPr>
            <a:lvl2pPr>
              <a:defRPr sz="2000">
                <a:solidFill>
                  <a:schemeClr val="accent2"/>
                </a:solidFill>
              </a:defRPr>
            </a:lvl2pPr>
            <a:lvl3pPr>
              <a:defRPr sz="2000">
                <a:solidFill>
                  <a:schemeClr val="tx1"/>
                </a:solidFill>
              </a:defRPr>
            </a:lvl3pPr>
            <a:lvl4pPr>
              <a:defRPr sz="2000">
                <a:solidFill>
                  <a:schemeClr val="accent2"/>
                </a:solidFill>
              </a:defRPr>
            </a:lvl4pPr>
            <a:lvl5pPr>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8609"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610" name="Footer Placeholder 4"/>
          <p:cNvSpPr>
            <a:spLocks noGrp="1"/>
          </p:cNvSpPr>
          <p:nvPr>
            <p:ph type="ftr" sz="quarter" idx="11"/>
          </p:nvPr>
        </p:nvSpPr>
        <p:spPr/>
        <p:txBody>
          <a:bodyPr/>
          <a:lstStyle/>
          <a:p>
            <a:endParaRPr lang="en-US"/>
          </a:p>
        </p:txBody>
      </p:sp>
      <p:sp>
        <p:nvSpPr>
          <p:cNvPr id="1048611"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08"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1048709"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10" name="Date Placeholder 3"/>
          <p:cNvSpPr>
            <a:spLocks noGrp="1"/>
          </p:cNvSpPr>
          <p:nvPr>
            <p:ph type="dt" sz="half" idx="10"/>
          </p:nvPr>
        </p:nvSpPr>
        <p:spPr/>
        <p:txBody>
          <a:bodyPr/>
          <a:lstStyle/>
          <a:p>
            <a:fld id="{07BC2122-194A-498C-AFC3-9FC67A00A7C1}" type="datetimeFigureOut">
              <a:rPr lang="en-US" smtClean="0"/>
              <a:t>5/16/2017</a:t>
            </a:fld>
            <a:endParaRPr lang="en-US"/>
          </a:p>
        </p:txBody>
      </p:sp>
      <p:sp>
        <p:nvSpPr>
          <p:cNvPr id="1048711" name="Footer Placeholder 4"/>
          <p:cNvSpPr>
            <a:spLocks noGrp="1"/>
          </p:cNvSpPr>
          <p:nvPr>
            <p:ph type="ftr" sz="quarter" idx="11"/>
          </p:nvPr>
        </p:nvSpPr>
        <p:spPr/>
        <p:txBody>
          <a:bodyPr/>
          <a:lstStyle/>
          <a:p>
            <a:endParaRPr lang="en-US"/>
          </a:p>
        </p:txBody>
      </p:sp>
      <p:sp>
        <p:nvSpPr>
          <p:cNvPr id="1048712" name="Slide Number Placeholder 5"/>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p>
            <a:r>
              <a:rPr lang="en-US" smtClean="0"/>
              <a:t>Click to edit Master title style</a:t>
            </a:r>
            <a:endParaRPr lang="en-US" dirty="0"/>
          </a:p>
        </p:txBody>
      </p:sp>
      <p:sp>
        <p:nvSpPr>
          <p:cNvPr id="1048720"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1"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2" name="Date Placeholder 4"/>
          <p:cNvSpPr>
            <a:spLocks noGrp="1"/>
          </p:cNvSpPr>
          <p:nvPr>
            <p:ph type="dt" sz="half" idx="10"/>
          </p:nvPr>
        </p:nvSpPr>
        <p:spPr/>
        <p:txBody>
          <a:bodyPr/>
          <a:lstStyle/>
          <a:p>
            <a:fld id="{07BC2122-194A-498C-AFC3-9FC67A00A7C1}" type="datetimeFigureOut">
              <a:rPr lang="en-US" smtClean="0"/>
              <a:t>5/16/2017</a:t>
            </a:fld>
            <a:endParaRPr lang="en-US"/>
          </a:p>
        </p:txBody>
      </p:sp>
      <p:sp>
        <p:nvSpPr>
          <p:cNvPr id="1048723" name="Footer Placeholder 5"/>
          <p:cNvSpPr>
            <a:spLocks noGrp="1"/>
          </p:cNvSpPr>
          <p:nvPr>
            <p:ph type="ftr" sz="quarter" idx="11"/>
          </p:nvPr>
        </p:nvSpPr>
        <p:spPr/>
        <p:txBody>
          <a:bodyPr/>
          <a:lstStyle/>
          <a:p>
            <a:endParaRPr lang="en-US"/>
          </a:p>
        </p:txBody>
      </p:sp>
      <p:sp>
        <p:nvSpPr>
          <p:cNvPr id="1048724" name="Slide Number Placeholder 6"/>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71" name="Title 1"/>
          <p:cNvSpPr>
            <a:spLocks noGrp="1"/>
          </p:cNvSpPr>
          <p:nvPr>
            <p:ph type="title"/>
          </p:nvPr>
        </p:nvSpPr>
        <p:spPr/>
        <p:txBody>
          <a:bodyPr/>
          <a:lstStyle/>
          <a:p>
            <a:r>
              <a:rPr lang="en-US" smtClean="0"/>
              <a:t>Click to edit Master title style</a:t>
            </a:r>
            <a:endParaRPr lang="en-US" dirty="0"/>
          </a:p>
        </p:txBody>
      </p:sp>
      <p:sp>
        <p:nvSpPr>
          <p:cNvPr id="1048672"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3"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74"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5"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76" name="Date Placeholder 6"/>
          <p:cNvSpPr>
            <a:spLocks noGrp="1"/>
          </p:cNvSpPr>
          <p:nvPr>
            <p:ph type="dt" sz="half" idx="10"/>
          </p:nvPr>
        </p:nvSpPr>
        <p:spPr/>
        <p:txBody>
          <a:bodyPr/>
          <a:lstStyle/>
          <a:p>
            <a:fld id="{07BC2122-194A-498C-AFC3-9FC67A00A7C1}" type="datetimeFigureOut">
              <a:rPr lang="en-US" smtClean="0"/>
              <a:t>5/16/2017</a:t>
            </a:fld>
            <a:endParaRPr lang="en-US"/>
          </a:p>
        </p:txBody>
      </p:sp>
      <p:sp>
        <p:nvSpPr>
          <p:cNvPr id="1048677" name="Footer Placeholder 7"/>
          <p:cNvSpPr>
            <a:spLocks noGrp="1"/>
          </p:cNvSpPr>
          <p:nvPr>
            <p:ph type="ftr" sz="quarter" idx="11"/>
          </p:nvPr>
        </p:nvSpPr>
        <p:spPr/>
        <p:txBody>
          <a:bodyPr/>
          <a:lstStyle/>
          <a:p>
            <a:endParaRPr lang="en-US"/>
          </a:p>
        </p:txBody>
      </p:sp>
      <p:sp>
        <p:nvSpPr>
          <p:cNvPr id="1048678" name="Slide Number Placeholder 8"/>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5"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1048726" name="Date Placeholder 2"/>
          <p:cNvSpPr>
            <a:spLocks noGrp="1"/>
          </p:cNvSpPr>
          <p:nvPr>
            <p:ph type="dt" sz="half" idx="10"/>
          </p:nvPr>
        </p:nvSpPr>
        <p:spPr/>
        <p:txBody>
          <a:bodyPr/>
          <a:lstStyle/>
          <a:p>
            <a:fld id="{07BC2122-194A-498C-AFC3-9FC67A00A7C1}" type="datetimeFigureOut">
              <a:rPr lang="en-US" smtClean="0"/>
              <a:t>5/16/2017</a:t>
            </a:fld>
            <a:endParaRPr lang="en-US"/>
          </a:p>
        </p:txBody>
      </p:sp>
      <p:sp>
        <p:nvSpPr>
          <p:cNvPr id="1048727" name="Footer Placeholder 3"/>
          <p:cNvSpPr>
            <a:spLocks noGrp="1"/>
          </p:cNvSpPr>
          <p:nvPr>
            <p:ph type="ftr" sz="quarter" idx="11"/>
          </p:nvPr>
        </p:nvSpPr>
        <p:spPr/>
        <p:txBody>
          <a:bodyPr/>
          <a:lstStyle/>
          <a:p>
            <a:endParaRPr lang="en-US"/>
          </a:p>
        </p:txBody>
      </p:sp>
      <p:sp>
        <p:nvSpPr>
          <p:cNvPr id="1048728" name="Slide Number Placeholder 4"/>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97" name="Date Placeholder 1"/>
          <p:cNvSpPr>
            <a:spLocks noGrp="1"/>
          </p:cNvSpPr>
          <p:nvPr>
            <p:ph type="dt" sz="half" idx="10"/>
          </p:nvPr>
        </p:nvSpPr>
        <p:spPr/>
        <p:txBody>
          <a:bodyPr/>
          <a:lstStyle/>
          <a:p>
            <a:fld id="{07BC2122-194A-498C-AFC3-9FC67A00A7C1}" type="datetimeFigureOut">
              <a:rPr lang="en-US" smtClean="0"/>
              <a:t>5/16/2017</a:t>
            </a:fld>
            <a:endParaRPr lang="en-US"/>
          </a:p>
        </p:txBody>
      </p:sp>
      <p:sp>
        <p:nvSpPr>
          <p:cNvPr id="1048698" name="Footer Placeholder 2"/>
          <p:cNvSpPr>
            <a:spLocks noGrp="1"/>
          </p:cNvSpPr>
          <p:nvPr>
            <p:ph type="ftr" sz="quarter" idx="11"/>
          </p:nvPr>
        </p:nvSpPr>
        <p:spPr/>
        <p:txBody>
          <a:bodyPr/>
          <a:lstStyle/>
          <a:p>
            <a:endParaRPr lang="en-US"/>
          </a:p>
        </p:txBody>
      </p:sp>
      <p:sp>
        <p:nvSpPr>
          <p:cNvPr id="1048699" name="Slide Number Placeholder 3"/>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13"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1048714"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5"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1048716" name="Date Placeholder 4"/>
          <p:cNvSpPr>
            <a:spLocks noGrp="1"/>
          </p:cNvSpPr>
          <p:nvPr>
            <p:ph type="dt" sz="half" idx="10"/>
          </p:nvPr>
        </p:nvSpPr>
        <p:spPr/>
        <p:txBody>
          <a:bodyPr/>
          <a:lstStyle/>
          <a:p>
            <a:fld id="{07BC2122-194A-498C-AFC3-9FC67A00A7C1}" type="datetimeFigureOut">
              <a:rPr lang="en-US" smtClean="0"/>
              <a:t>5/16/2017</a:t>
            </a:fld>
            <a:endParaRPr lang="en-US"/>
          </a:p>
        </p:txBody>
      </p:sp>
      <p:sp>
        <p:nvSpPr>
          <p:cNvPr id="1048717" name="Footer Placeholder 5"/>
          <p:cNvSpPr>
            <a:spLocks noGrp="1"/>
          </p:cNvSpPr>
          <p:nvPr>
            <p:ph type="ftr" sz="quarter" idx="11"/>
          </p:nvPr>
        </p:nvSpPr>
        <p:spPr/>
        <p:txBody>
          <a:bodyPr/>
          <a:lstStyle/>
          <a:p>
            <a:endParaRPr lang="en-US"/>
          </a:p>
        </p:txBody>
      </p:sp>
      <p:sp>
        <p:nvSpPr>
          <p:cNvPr id="1048718" name="Slide Number Placeholder 6"/>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29"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1048730"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731"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32" name="Date Placeholder 4"/>
          <p:cNvSpPr>
            <a:spLocks noGrp="1"/>
          </p:cNvSpPr>
          <p:nvPr>
            <p:ph type="dt" sz="half" idx="10"/>
          </p:nvPr>
        </p:nvSpPr>
        <p:spPr/>
        <p:txBody>
          <a:bodyPr/>
          <a:lstStyle/>
          <a:p>
            <a:fld id="{07BC2122-194A-498C-AFC3-9FC67A00A7C1}" type="datetimeFigureOut">
              <a:rPr lang="en-US" smtClean="0"/>
              <a:t>5/16/2017</a:t>
            </a:fld>
            <a:endParaRPr lang="en-US"/>
          </a:p>
        </p:txBody>
      </p:sp>
      <p:sp>
        <p:nvSpPr>
          <p:cNvPr id="1048733" name="Footer Placeholder 5"/>
          <p:cNvSpPr>
            <a:spLocks noGrp="1"/>
          </p:cNvSpPr>
          <p:nvPr>
            <p:ph type="ftr" sz="quarter" idx="11"/>
          </p:nvPr>
        </p:nvSpPr>
        <p:spPr/>
        <p:txBody>
          <a:bodyPr/>
          <a:lstStyle/>
          <a:p>
            <a:endParaRPr lang="en-US"/>
          </a:p>
        </p:txBody>
      </p:sp>
      <p:sp>
        <p:nvSpPr>
          <p:cNvPr id="1048734" name="Slide Number Placeholder 6"/>
          <p:cNvSpPr>
            <a:spLocks noGrp="1"/>
          </p:cNvSpPr>
          <p:nvPr>
            <p:ph type="sldNum" sz="quarter" idx="12"/>
          </p:nvPr>
        </p:nvSpPr>
        <p:spPr/>
        <p:txBody>
          <a:bodyPr/>
          <a:lstStyle/>
          <a:p>
            <a:fld id="{B54E1465-02F6-4F65-BDDB-E901E4DB34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48585"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6"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BC2122-194A-498C-AFC3-9FC67A00A7C1}" type="datetimeFigureOut">
              <a:rPr lang="en-US" smtClean="0"/>
              <a:t>5/16/2017</a:t>
            </a:fld>
            <a:endParaRPr lang="en-US"/>
          </a:p>
        </p:txBody>
      </p:sp>
      <p:sp>
        <p:nvSpPr>
          <p:cNvPr id="1048587"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048588"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4E1465-02F6-4F65-BDDB-E901E4DB34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ctrTitle"/>
          </p:nvPr>
        </p:nvSpPr>
        <p:spPr>
          <a:xfrm>
            <a:off x="1507067" y="1"/>
            <a:ext cx="7766936" cy="4050836"/>
          </a:xfrm>
        </p:spPr>
        <p:txBody>
          <a:bodyPr/>
          <a:lstStyle/>
          <a:p>
            <a:r>
              <a:rPr lang="en-US" sz="8800" dirty="0" smtClean="0"/>
              <a:t>PRINCIPLES OF FRACTURE MANAGEMENT</a:t>
            </a:r>
            <a:endParaRPr lang="en-US" sz="8800" dirty="0"/>
          </a:p>
        </p:txBody>
      </p:sp>
      <p:sp>
        <p:nvSpPr>
          <p:cNvPr id="1048603" name="Subtitle 2"/>
          <p:cNvSpPr>
            <a:spLocks noGrp="1"/>
          </p:cNvSpPr>
          <p:nvPr>
            <p:ph type="subTitle" idx="1"/>
          </p:nvPr>
        </p:nvSpPr>
        <p:spPr>
          <a:xfrm>
            <a:off x="1507067" y="4050832"/>
            <a:ext cx="7766936" cy="2807167"/>
          </a:xfrm>
        </p:spPr>
        <p:txBody>
          <a:bodyPr>
            <a:noAutofit/>
          </a:bodyPr>
          <a:lstStyle/>
          <a:p>
            <a:r>
              <a:rPr lang="en-US" sz="3600" dirty="0" smtClean="0"/>
              <a:t>BY: DR. BWANA OMBACHI</a:t>
            </a:r>
          </a:p>
          <a:p>
            <a:r>
              <a:rPr lang="en-US" sz="3600" dirty="0" smtClean="0"/>
              <a:t>LECTURER, CONSULTANT SPINE AND ORTHOPAEDIC SURGEON</a:t>
            </a:r>
          </a:p>
          <a:p>
            <a:r>
              <a:rPr lang="en-US" sz="3600" dirty="0" smtClean="0"/>
              <a:t>UNIVERSITY OF NAIROBI</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 y="0"/>
            <a:ext cx="9280007" cy="801858"/>
          </a:xfrm>
        </p:spPr>
        <p:txBody>
          <a:bodyPr>
            <a:normAutofit fontScale="90000"/>
          </a:bodyPr>
          <a:lstStyle/>
          <a:p>
            <a:r>
              <a:rPr lang="en-US" sz="6000" dirty="0" smtClean="0"/>
              <a:t>CONT.</a:t>
            </a:r>
            <a:endParaRPr lang="en-US" sz="6000" dirty="0"/>
          </a:p>
        </p:txBody>
      </p:sp>
      <p:sp>
        <p:nvSpPr>
          <p:cNvPr id="3" name="Content Placeholder 2"/>
          <p:cNvSpPr>
            <a:spLocks noGrp="1"/>
          </p:cNvSpPr>
          <p:nvPr>
            <p:ph idx="1"/>
          </p:nvPr>
        </p:nvSpPr>
        <p:spPr>
          <a:xfrm>
            <a:off x="0" y="900332"/>
            <a:ext cx="9780104" cy="5957668"/>
          </a:xfrm>
        </p:spPr>
        <p:txBody>
          <a:bodyPr>
            <a:noAutofit/>
          </a:bodyPr>
          <a:lstStyle/>
          <a:p>
            <a:r>
              <a:rPr lang="en-US" sz="2400" dirty="0" smtClean="0"/>
              <a:t>Assess the neurovascular status of the limb</a:t>
            </a:r>
          </a:p>
          <a:p>
            <a:r>
              <a:rPr lang="en-US" sz="2400" dirty="0" smtClean="0"/>
              <a:t>Relieve pain</a:t>
            </a:r>
          </a:p>
          <a:p>
            <a:r>
              <a:rPr lang="en-US" sz="2400" dirty="0" smtClean="0"/>
              <a:t>IV antibiotics: 70% of open # are contaminated with bacteria at the time of injury</a:t>
            </a:r>
          </a:p>
          <a:p>
            <a:pPr lvl="1"/>
            <a:r>
              <a:rPr lang="en-US" sz="2400" dirty="0" smtClean="0"/>
              <a:t>Give antibiotics foe 48 – 72 hours post – injury &amp; 48 – 72 hours each time a further procedure is performed </a:t>
            </a:r>
          </a:p>
          <a:p>
            <a:pPr lvl="1"/>
            <a:r>
              <a:rPr lang="en-US" sz="2400" dirty="0" err="1" smtClean="0"/>
              <a:t>Cephalosporins</a:t>
            </a:r>
            <a:r>
              <a:rPr lang="en-US" sz="2400" dirty="0" smtClean="0"/>
              <a:t> (+ aminoglycoside </a:t>
            </a:r>
            <a:r>
              <a:rPr lang="en-US" sz="2400" dirty="0" smtClean="0">
                <a:sym typeface="Wingdings" panose="05000000000000000000" pitchFamily="2" charset="2"/>
              </a:rPr>
              <a:t> Type II &amp; III) (+ Penicillin  if a farmyard injury to cover for </a:t>
            </a:r>
            <a:r>
              <a:rPr lang="en-US" sz="2400" i="1" dirty="0" smtClean="0">
                <a:sym typeface="Wingdings" panose="05000000000000000000" pitchFamily="2" charset="2"/>
              </a:rPr>
              <a:t>C. </a:t>
            </a:r>
            <a:r>
              <a:rPr lang="en-US" sz="2400" i="1" dirty="0" err="1" smtClean="0">
                <a:sym typeface="Wingdings" panose="05000000000000000000" pitchFamily="2" charset="2"/>
              </a:rPr>
              <a:t>perfringens</a:t>
            </a:r>
            <a:r>
              <a:rPr lang="en-US" sz="2400" dirty="0" smtClean="0">
                <a:sym typeface="Wingdings" panose="05000000000000000000" pitchFamily="2" charset="2"/>
              </a:rPr>
              <a:t>)</a:t>
            </a:r>
          </a:p>
          <a:p>
            <a:r>
              <a:rPr lang="en-US" sz="2400" dirty="0" smtClean="0">
                <a:sym typeface="Wingdings" panose="05000000000000000000" pitchFamily="2" charset="2"/>
              </a:rPr>
              <a:t>Tetanus prophylaxis: toxoid for the previously immunized; human antiserum is not</a:t>
            </a:r>
          </a:p>
          <a:p>
            <a:r>
              <a:rPr lang="en-US" sz="2400" dirty="0" smtClean="0">
                <a:sym typeface="Wingdings" panose="05000000000000000000" pitchFamily="2" charset="2"/>
              </a:rPr>
              <a:t>Swab wound</a:t>
            </a:r>
          </a:p>
          <a:p>
            <a:r>
              <a:rPr lang="en-US" sz="2400" dirty="0" smtClean="0">
                <a:sym typeface="Wingdings" panose="05000000000000000000" pitchFamily="2" charset="2"/>
              </a:rPr>
              <a:t>Photograph: to prevent reopening for examination</a:t>
            </a:r>
          </a:p>
          <a:p>
            <a:r>
              <a:rPr lang="en-US" sz="2400" dirty="0" smtClean="0">
                <a:sym typeface="Wingdings" panose="05000000000000000000" pitchFamily="2" charset="2"/>
              </a:rPr>
              <a:t>Cover wound &amp; X – ray</a:t>
            </a:r>
            <a:endParaRPr lang="en-US" sz="2400" dirty="0"/>
          </a:p>
        </p:txBody>
      </p:sp>
    </p:spTree>
    <p:extLst>
      <p:ext uri="{BB962C8B-B14F-4D97-AF65-F5344CB8AC3E}">
        <p14:creationId xmlns:p14="http://schemas.microsoft.com/office/powerpoint/2010/main" val="246019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MANAGEMENT: LOCAL FRACTURE MANAGEMENT</a:t>
            </a:r>
          </a:p>
        </p:txBody>
      </p:sp>
      <p:sp>
        <p:nvSpPr>
          <p:cNvPr id="3" name="Content Placeholder 2"/>
          <p:cNvSpPr>
            <a:spLocks noGrp="1"/>
          </p:cNvSpPr>
          <p:nvPr>
            <p:ph idx="1"/>
          </p:nvPr>
        </p:nvSpPr>
        <p:spPr/>
        <p:txBody>
          <a:bodyPr>
            <a:normAutofit/>
          </a:bodyPr>
          <a:lstStyle/>
          <a:p>
            <a:r>
              <a:rPr lang="en-US" sz="3600" dirty="0"/>
              <a:t>The general aim of early fracture management is to:</a:t>
            </a:r>
          </a:p>
          <a:p>
            <a:pPr lvl="1"/>
            <a:r>
              <a:rPr lang="en-US" sz="3600" dirty="0"/>
              <a:t>Control </a:t>
            </a:r>
            <a:r>
              <a:rPr lang="en-US" sz="3600" dirty="0">
                <a:solidFill>
                  <a:srgbClr val="FF0000"/>
                </a:solidFill>
              </a:rPr>
              <a:t>hemorrhage</a:t>
            </a:r>
            <a:r>
              <a:rPr lang="en-US" sz="3600" dirty="0"/>
              <a:t>,</a:t>
            </a:r>
          </a:p>
          <a:p>
            <a:pPr lvl="1"/>
            <a:r>
              <a:rPr lang="en-US" sz="3600" dirty="0"/>
              <a:t>Provide </a:t>
            </a:r>
            <a:r>
              <a:rPr lang="en-US" sz="3600" dirty="0">
                <a:solidFill>
                  <a:srgbClr val="FF0000"/>
                </a:solidFill>
              </a:rPr>
              <a:t>pain </a:t>
            </a:r>
            <a:r>
              <a:rPr lang="en-US" sz="3600" dirty="0"/>
              <a:t>relief,</a:t>
            </a:r>
          </a:p>
          <a:p>
            <a:pPr lvl="1"/>
            <a:r>
              <a:rPr lang="en-US" sz="3600" dirty="0"/>
              <a:t>Prevent </a:t>
            </a:r>
            <a:r>
              <a:rPr lang="en-US" sz="3600" dirty="0">
                <a:solidFill>
                  <a:srgbClr val="FF0000"/>
                </a:solidFill>
              </a:rPr>
              <a:t>ischemia - reperfusion injury </a:t>
            </a:r>
            <a:r>
              <a:rPr lang="en-US" sz="3600" dirty="0"/>
              <a:t>&amp; </a:t>
            </a:r>
          </a:p>
          <a:p>
            <a:pPr lvl="1"/>
            <a:r>
              <a:rPr lang="en-US" sz="3600" dirty="0"/>
              <a:t>Remove </a:t>
            </a:r>
            <a:r>
              <a:rPr lang="en-US" sz="3600" dirty="0">
                <a:solidFill>
                  <a:srgbClr val="FF0000"/>
                </a:solidFill>
              </a:rPr>
              <a:t>potential sources of contamination </a:t>
            </a:r>
            <a:r>
              <a:rPr lang="en-US" sz="3600" dirty="0"/>
              <a:t>(foreign body and non - viable tissues</a:t>
            </a:r>
            <a:r>
              <a:rPr lang="en-US" sz="3600" dirty="0" smtClean="0"/>
              <a:t>)</a:t>
            </a:r>
            <a:endParaRPr lang="en-US" sz="3600" dirty="0"/>
          </a:p>
        </p:txBody>
      </p:sp>
    </p:spTree>
    <p:extLst>
      <p:ext uri="{BB962C8B-B14F-4D97-AF65-F5344CB8AC3E}">
        <p14:creationId xmlns:p14="http://schemas.microsoft.com/office/powerpoint/2010/main" val="117211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DEFINITIVE OF CLOSED FRACTURES:</a:t>
            </a:r>
            <a:br>
              <a:rPr lang="en-US" sz="4000" dirty="0" smtClean="0"/>
            </a:br>
            <a:r>
              <a:rPr lang="en-US" sz="4000" dirty="0" smtClean="0"/>
              <a:t>REDUCTION</a:t>
            </a:r>
            <a:endParaRPr lang="en-US" sz="4000" dirty="0"/>
          </a:p>
        </p:txBody>
      </p:sp>
      <p:sp>
        <p:nvSpPr>
          <p:cNvPr id="3" name="Content Placeholder 2"/>
          <p:cNvSpPr>
            <a:spLocks noGrp="1"/>
          </p:cNvSpPr>
          <p:nvPr>
            <p:ph idx="1"/>
          </p:nvPr>
        </p:nvSpPr>
        <p:spPr/>
        <p:txBody>
          <a:bodyPr>
            <a:normAutofit fontScale="92500" lnSpcReduction="10000"/>
          </a:bodyPr>
          <a:lstStyle/>
          <a:p>
            <a:r>
              <a:rPr lang="en-US" sz="2800" dirty="0" smtClean="0"/>
              <a:t>Reducing a # involves trying to return the bones to near their original position as possible.</a:t>
            </a:r>
          </a:p>
          <a:p>
            <a:r>
              <a:rPr lang="en-US" sz="2800" dirty="0" smtClean="0"/>
              <a:t>Qualified </a:t>
            </a:r>
            <a:r>
              <a:rPr lang="en-US" sz="2800" dirty="0"/>
              <a:t>by the words ‘if necessary’. </a:t>
            </a:r>
            <a:endParaRPr lang="en-US" sz="2800" dirty="0" smtClean="0"/>
          </a:p>
          <a:p>
            <a:r>
              <a:rPr lang="en-US" sz="2800" dirty="0" smtClean="0"/>
              <a:t>For many fractures, </a:t>
            </a:r>
            <a:r>
              <a:rPr lang="en-US" sz="2800" dirty="0"/>
              <a:t>reduction is </a:t>
            </a:r>
            <a:r>
              <a:rPr lang="en-US" sz="2800" u="sng" dirty="0"/>
              <a:t>unnecessary</a:t>
            </a:r>
            <a:r>
              <a:rPr lang="en-US" sz="2800" dirty="0"/>
              <a:t>, either because there is </a:t>
            </a:r>
            <a:r>
              <a:rPr lang="en-US" sz="2800" dirty="0">
                <a:solidFill>
                  <a:srgbClr val="FF0000"/>
                </a:solidFill>
              </a:rPr>
              <a:t>no displacement</a:t>
            </a:r>
            <a:r>
              <a:rPr lang="en-US" sz="2800" dirty="0"/>
              <a:t> or because the </a:t>
            </a:r>
            <a:r>
              <a:rPr lang="en-US" sz="2800" dirty="0">
                <a:solidFill>
                  <a:srgbClr val="FF0000"/>
                </a:solidFill>
              </a:rPr>
              <a:t>displacement is immaterial to the final result </a:t>
            </a:r>
          </a:p>
          <a:p>
            <a:pPr marL="0" indent="0">
              <a:buNone/>
            </a:pPr>
            <a:r>
              <a:rPr lang="en-US" sz="2800" u="sng" dirty="0"/>
              <a:t>METHODS OF </a:t>
            </a:r>
            <a:r>
              <a:rPr lang="en-US" sz="2800" u="sng" dirty="0" smtClean="0"/>
              <a:t>REDUCTION: </a:t>
            </a:r>
            <a:endParaRPr lang="en-US" sz="2800" u="sng" dirty="0"/>
          </a:p>
          <a:p>
            <a:r>
              <a:rPr lang="en-US" sz="2800" dirty="0"/>
              <a:t>Closed manipulation </a:t>
            </a:r>
          </a:p>
          <a:p>
            <a:r>
              <a:rPr lang="en-US" sz="2800" dirty="0"/>
              <a:t>Mechanical traction with or without manipulation</a:t>
            </a:r>
          </a:p>
          <a:p>
            <a:pPr lvl="1"/>
            <a:r>
              <a:rPr lang="en-US" sz="2800" dirty="0"/>
              <a:t>Skin Traction</a:t>
            </a:r>
          </a:p>
          <a:p>
            <a:pPr lvl="1"/>
            <a:r>
              <a:rPr lang="en-US" sz="2800" dirty="0"/>
              <a:t>Skeletal Traction</a:t>
            </a:r>
          </a:p>
          <a:p>
            <a:r>
              <a:rPr lang="en-US" sz="2800" dirty="0"/>
              <a:t>Operative </a:t>
            </a:r>
            <a:r>
              <a:rPr lang="en-US" sz="2800" dirty="0" smtClean="0"/>
              <a:t>manipulation</a:t>
            </a:r>
            <a:endParaRPr lang="en-US" sz="2800" dirty="0"/>
          </a:p>
        </p:txBody>
      </p:sp>
    </p:spTree>
    <p:extLst>
      <p:ext uri="{BB962C8B-B14F-4D97-AF65-F5344CB8AC3E}">
        <p14:creationId xmlns:p14="http://schemas.microsoft.com/office/powerpoint/2010/main" val="104304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MANIPULATION</a:t>
            </a:r>
            <a:endParaRPr lang="en-US" dirty="0"/>
          </a:p>
        </p:txBody>
      </p:sp>
      <p:sp>
        <p:nvSpPr>
          <p:cNvPr id="3" name="Content Placeholder 2"/>
          <p:cNvSpPr>
            <a:spLocks noGrp="1"/>
          </p:cNvSpPr>
          <p:nvPr>
            <p:ph idx="1"/>
          </p:nvPr>
        </p:nvSpPr>
        <p:spPr/>
        <p:txBody>
          <a:bodyPr>
            <a:normAutofit/>
          </a:bodyPr>
          <a:lstStyle/>
          <a:p>
            <a:r>
              <a:rPr lang="en-US" sz="3200" dirty="0" smtClean="0"/>
              <a:t>This is </a:t>
            </a:r>
            <a:r>
              <a:rPr lang="en-US" sz="3200" dirty="0"/>
              <a:t>the </a:t>
            </a:r>
            <a:r>
              <a:rPr lang="en-US" sz="3200" dirty="0">
                <a:solidFill>
                  <a:srgbClr val="FF0000"/>
                </a:solidFill>
              </a:rPr>
              <a:t>standard initial method of reducing </a:t>
            </a:r>
            <a:r>
              <a:rPr lang="en-US" sz="3200" dirty="0"/>
              <a:t>most common fractures. </a:t>
            </a:r>
            <a:endParaRPr lang="en-US" sz="3200" dirty="0" smtClean="0"/>
          </a:p>
          <a:p>
            <a:r>
              <a:rPr lang="en-US" sz="3200" dirty="0" smtClean="0"/>
              <a:t>It </a:t>
            </a:r>
            <a:r>
              <a:rPr lang="en-US" sz="3200" dirty="0"/>
              <a:t>is usually carried out under </a:t>
            </a:r>
            <a:r>
              <a:rPr lang="en-US" sz="3200" dirty="0" smtClean="0"/>
              <a:t>GA, </a:t>
            </a:r>
            <a:r>
              <a:rPr lang="en-US" sz="3200" dirty="0"/>
              <a:t>but local or regional </a:t>
            </a:r>
            <a:r>
              <a:rPr lang="en-US" sz="3200" dirty="0" smtClean="0"/>
              <a:t>anesthesia </a:t>
            </a:r>
            <a:r>
              <a:rPr lang="en-US" sz="3200" dirty="0"/>
              <a:t>is sometimes appropriate. </a:t>
            </a:r>
            <a:endParaRPr lang="en-US" sz="3200" dirty="0" smtClean="0"/>
          </a:p>
          <a:p>
            <a:r>
              <a:rPr lang="en-US" sz="3200" dirty="0" smtClean="0"/>
              <a:t>The </a:t>
            </a:r>
            <a:r>
              <a:rPr lang="en-US" sz="3200" dirty="0"/>
              <a:t>technique is simply to grasp the fragments through the soft tissues, to </a:t>
            </a:r>
            <a:r>
              <a:rPr lang="en-US" sz="3200" dirty="0" smtClean="0"/>
              <a:t>dis - impact </a:t>
            </a:r>
            <a:r>
              <a:rPr lang="en-US" sz="3200" dirty="0"/>
              <a:t>them if necessary, and then to adjust them as nearly as possible to their correct position.</a:t>
            </a:r>
          </a:p>
        </p:txBody>
      </p:sp>
    </p:spTree>
    <p:extLst>
      <p:ext uri="{BB962C8B-B14F-4D97-AF65-F5344CB8AC3E}">
        <p14:creationId xmlns:p14="http://schemas.microsoft.com/office/powerpoint/2010/main" val="316638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&amp; DISADVANTAGES OF CLOSED REDUCTION</a:t>
            </a:r>
            <a:endParaRPr lang="en-US" dirty="0"/>
          </a:p>
        </p:txBody>
      </p:sp>
      <p:sp>
        <p:nvSpPr>
          <p:cNvPr id="3" name="Content Placeholder 2"/>
          <p:cNvSpPr>
            <a:spLocks noGrp="1"/>
          </p:cNvSpPr>
          <p:nvPr>
            <p:ph idx="1"/>
          </p:nvPr>
        </p:nvSpPr>
        <p:spPr/>
        <p:txBody>
          <a:bodyPr>
            <a:normAutofit/>
          </a:bodyPr>
          <a:lstStyle/>
          <a:p>
            <a:r>
              <a:rPr lang="en-US" sz="3600" dirty="0" smtClean="0"/>
              <a:t>Advantages: Minimizes damage to blood supply &amp; soft tissues</a:t>
            </a:r>
          </a:p>
          <a:p>
            <a:r>
              <a:rPr lang="en-US" sz="3600" dirty="0" smtClean="0"/>
              <a:t>Disadvantages:</a:t>
            </a:r>
          </a:p>
          <a:p>
            <a:pPr lvl="1"/>
            <a:r>
              <a:rPr lang="en-US" sz="3600" dirty="0" smtClean="0"/>
              <a:t>Relies on soft tissue attachments to reduce the fragments</a:t>
            </a:r>
          </a:p>
          <a:p>
            <a:pPr lvl="1"/>
            <a:r>
              <a:rPr lang="en-US" sz="3600" dirty="0" smtClean="0"/>
              <a:t>Rarely adequate for intra – articular #</a:t>
            </a:r>
          </a:p>
          <a:p>
            <a:pPr lvl="1"/>
            <a:r>
              <a:rPr lang="en-US" sz="3600" dirty="0" smtClean="0"/>
              <a:t>In children, lack of ossification makes checking closed reduction impossible</a:t>
            </a:r>
            <a:endParaRPr lang="en-US" sz="3600" dirty="0"/>
          </a:p>
        </p:txBody>
      </p:sp>
    </p:spTree>
    <p:extLst>
      <p:ext uri="{BB962C8B-B14F-4D97-AF65-F5344CB8AC3E}">
        <p14:creationId xmlns:p14="http://schemas.microsoft.com/office/powerpoint/2010/main" val="400770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MECHANICAL TRACTION</a:t>
            </a:r>
            <a:endParaRPr lang="en-US" sz="6000" dirty="0"/>
          </a:p>
        </p:txBody>
      </p:sp>
      <p:sp>
        <p:nvSpPr>
          <p:cNvPr id="3" name="Content Placeholder 2"/>
          <p:cNvSpPr>
            <a:spLocks noGrp="1"/>
          </p:cNvSpPr>
          <p:nvPr>
            <p:ph idx="1"/>
          </p:nvPr>
        </p:nvSpPr>
        <p:spPr/>
        <p:txBody>
          <a:bodyPr>
            <a:noAutofit/>
          </a:bodyPr>
          <a:lstStyle/>
          <a:p>
            <a:r>
              <a:rPr lang="en-US" sz="2400" dirty="0"/>
              <a:t>W</a:t>
            </a:r>
            <a:r>
              <a:rPr lang="en-US" sz="2400" dirty="0" smtClean="0"/>
              <a:t>hen </a:t>
            </a:r>
            <a:r>
              <a:rPr lang="en-US" sz="2400" dirty="0"/>
              <a:t>the contraction of large muscles exerts a strong displacing force, some mechanical aid may be necessary to draw the fragments out to the normal length of the bone. </a:t>
            </a:r>
            <a:endParaRPr lang="en-US" sz="2400" dirty="0" smtClean="0"/>
          </a:p>
          <a:p>
            <a:r>
              <a:rPr lang="en-US" sz="2400" dirty="0" smtClean="0"/>
              <a:t>Imperfect apposition </a:t>
            </a:r>
            <a:r>
              <a:rPr lang="en-US" sz="2400" dirty="0"/>
              <a:t>may often be accepted, whereas </a:t>
            </a:r>
            <a:r>
              <a:rPr lang="en-US" sz="2400" dirty="0" smtClean="0"/>
              <a:t>mal - alignment </a:t>
            </a:r>
            <a:r>
              <a:rPr lang="en-US" sz="2400" dirty="0"/>
              <a:t>of more than a few degrees must usually be corrected. </a:t>
            </a:r>
            <a:endParaRPr lang="en-US" sz="2400" dirty="0" smtClean="0"/>
          </a:p>
          <a:p>
            <a:r>
              <a:rPr lang="en-US" sz="2400" dirty="0" smtClean="0"/>
              <a:t>Traction </a:t>
            </a:r>
            <a:r>
              <a:rPr lang="en-US" sz="2400" dirty="0"/>
              <a:t>may be applied either by weights or by a screw device, and the aim may be to gain full reduction rapidly at one sitting with </a:t>
            </a:r>
            <a:r>
              <a:rPr lang="en-US" sz="2400" dirty="0" smtClean="0"/>
              <a:t>anesthesia</a:t>
            </a:r>
            <a:r>
              <a:rPr lang="en-US" sz="2400" dirty="0"/>
              <a:t>, or to rely upon gradual reduction by prolonged traction without </a:t>
            </a:r>
            <a:r>
              <a:rPr lang="en-US" sz="2400" dirty="0" smtClean="0"/>
              <a:t>anesthesia</a:t>
            </a:r>
          </a:p>
          <a:p>
            <a:r>
              <a:rPr lang="en-US" sz="2400" dirty="0" smtClean="0"/>
              <a:t>Indications:</a:t>
            </a:r>
          </a:p>
          <a:p>
            <a:pPr lvl="1"/>
            <a:r>
              <a:rPr lang="en-US" sz="2400" dirty="0" smtClean="0"/>
              <a:t>#s of the shaft of the femur</a:t>
            </a:r>
          </a:p>
          <a:p>
            <a:pPr lvl="1"/>
            <a:r>
              <a:rPr lang="en-US" sz="2400" dirty="0" smtClean="0"/>
              <a:t>Certain types of # or displacement of the cervical spine e.g. odontoid peg #s</a:t>
            </a:r>
            <a:endParaRPr lang="en-US" sz="2400" dirty="0"/>
          </a:p>
        </p:txBody>
      </p:sp>
    </p:spTree>
    <p:extLst>
      <p:ext uri="{BB962C8B-B14F-4D97-AF65-F5344CB8AC3E}">
        <p14:creationId xmlns:p14="http://schemas.microsoft.com/office/powerpoint/2010/main" val="56261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noAutofit/>
          </a:bodyPr>
          <a:lstStyle/>
          <a:p>
            <a:r>
              <a:rPr lang="en-US" sz="4000" dirty="0" smtClean="0"/>
              <a:t>OPERATIVE MANIPULATIONS/ OPEN REDUCTION</a:t>
            </a:r>
            <a:endParaRPr lang="en-US" sz="4000" dirty="0"/>
          </a:p>
        </p:txBody>
      </p:sp>
      <p:sp>
        <p:nvSpPr>
          <p:cNvPr id="1048627" name="Content Placeholder 2"/>
          <p:cNvSpPr>
            <a:spLocks noGrp="1"/>
          </p:cNvSpPr>
          <p:nvPr>
            <p:ph idx="1"/>
          </p:nvPr>
        </p:nvSpPr>
        <p:spPr/>
        <p:txBody>
          <a:bodyPr>
            <a:noAutofit/>
          </a:bodyPr>
          <a:lstStyle/>
          <a:p>
            <a:r>
              <a:rPr lang="en-US" sz="2800" dirty="0" smtClean="0">
                <a:solidFill>
                  <a:srgbClr val="FF0000"/>
                </a:solidFill>
              </a:rPr>
              <a:t>When </a:t>
            </a:r>
            <a:r>
              <a:rPr lang="en-US" sz="2800" dirty="0">
                <a:solidFill>
                  <a:srgbClr val="FF0000"/>
                </a:solidFill>
              </a:rPr>
              <a:t>an acceptable reduction cannot be obtained</a:t>
            </a:r>
            <a:r>
              <a:rPr lang="en-US" sz="2800" dirty="0"/>
              <a:t>, or maintained, by these conservative methods, the fragments are reduced under direct vision at open operation. </a:t>
            </a:r>
            <a:endParaRPr lang="en-US" sz="2800" dirty="0" smtClean="0"/>
          </a:p>
          <a:p>
            <a:r>
              <a:rPr lang="en-US" sz="2800" dirty="0" smtClean="0"/>
              <a:t>Operative </a:t>
            </a:r>
            <a:r>
              <a:rPr lang="en-US" sz="2800" dirty="0"/>
              <a:t>reduction may also be required for some fractures involving articular surfaces, or when the fracture is complicated by damage to a nerve or </a:t>
            </a:r>
            <a:r>
              <a:rPr lang="en-US" sz="2800" dirty="0" smtClean="0"/>
              <a:t>artery.</a:t>
            </a:r>
          </a:p>
          <a:p>
            <a:r>
              <a:rPr lang="en-US" sz="2800" dirty="0" smtClean="0"/>
              <a:t>When </a:t>
            </a:r>
            <a:r>
              <a:rPr lang="en-US" sz="2800" dirty="0"/>
              <a:t>operative reduction is resorted to, the opportunity should always be taken to </a:t>
            </a:r>
            <a:r>
              <a:rPr lang="en-US" sz="2800" dirty="0">
                <a:solidFill>
                  <a:srgbClr val="FF0000"/>
                </a:solidFill>
              </a:rPr>
              <a:t>fix</a:t>
            </a:r>
            <a:r>
              <a:rPr lang="en-US" sz="2800" dirty="0"/>
              <a:t> the fragments internally to ensure that the position is </a:t>
            </a:r>
            <a:r>
              <a:rPr lang="en-US" sz="2800" dirty="0" smtClean="0"/>
              <a:t>maintained.</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INDICATIONS OF OPEN REDUCTION</a:t>
            </a:r>
            <a:endParaRPr lang="en-US" sz="4400" dirty="0"/>
          </a:p>
        </p:txBody>
      </p:sp>
      <p:sp>
        <p:nvSpPr>
          <p:cNvPr id="3" name="Content Placeholder 2"/>
          <p:cNvSpPr>
            <a:spLocks noGrp="1"/>
          </p:cNvSpPr>
          <p:nvPr>
            <p:ph idx="1"/>
          </p:nvPr>
        </p:nvSpPr>
        <p:spPr/>
        <p:txBody>
          <a:bodyPr>
            <a:normAutofit/>
          </a:bodyPr>
          <a:lstStyle/>
          <a:p>
            <a:r>
              <a:rPr lang="en-US" sz="3600" dirty="0" smtClean="0"/>
              <a:t>Some # involving articular surfaces: important to achieve perfect reduction to avoid </a:t>
            </a:r>
            <a:r>
              <a:rPr lang="en-US" sz="3600" dirty="0" smtClean="0">
                <a:solidFill>
                  <a:srgbClr val="FF0000"/>
                </a:solidFill>
              </a:rPr>
              <a:t>arthritis </a:t>
            </a:r>
          </a:p>
          <a:p>
            <a:r>
              <a:rPr lang="en-US" sz="3600" dirty="0" smtClean="0"/>
              <a:t>When the # is complicated by damage to a nerve or artery</a:t>
            </a:r>
          </a:p>
          <a:p>
            <a:r>
              <a:rPr lang="en-US" sz="3600" dirty="0" smtClean="0"/>
              <a:t>Open #: the wound needs opening up &amp; washing out</a:t>
            </a:r>
          </a:p>
          <a:p>
            <a:r>
              <a:rPr lang="en-US" sz="3600" dirty="0" smtClean="0"/>
              <a:t>Grossly unstable: internal fixation provides stability, allowing the patient to mobilize</a:t>
            </a:r>
            <a:endParaRPr lang="en-US" sz="3600" dirty="0"/>
          </a:p>
        </p:txBody>
      </p:sp>
    </p:spTree>
    <p:extLst>
      <p:ext uri="{BB962C8B-B14F-4D97-AF65-F5344CB8AC3E}">
        <p14:creationId xmlns:p14="http://schemas.microsoft.com/office/powerpoint/2010/main" val="299528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&amp; DISADVANTAGES OF OPEN REDUCTION</a:t>
            </a:r>
            <a:endParaRPr lang="en-US" dirty="0"/>
          </a:p>
        </p:txBody>
      </p:sp>
      <p:sp>
        <p:nvSpPr>
          <p:cNvPr id="3" name="Content Placeholder 2"/>
          <p:cNvSpPr>
            <a:spLocks noGrp="1"/>
          </p:cNvSpPr>
          <p:nvPr>
            <p:ph idx="1"/>
          </p:nvPr>
        </p:nvSpPr>
        <p:spPr/>
        <p:txBody>
          <a:bodyPr>
            <a:normAutofit/>
          </a:bodyPr>
          <a:lstStyle/>
          <a:p>
            <a:r>
              <a:rPr lang="en-US" sz="3600" dirty="0" smtClean="0"/>
              <a:t>Advantages: allows wounds to be cleaned &amp; fragments to be reduced exactly</a:t>
            </a:r>
          </a:p>
          <a:p>
            <a:r>
              <a:rPr lang="en-US" sz="3600" dirty="0" smtClean="0"/>
              <a:t>Disadvantages:</a:t>
            </a:r>
          </a:p>
          <a:p>
            <a:pPr lvl="1"/>
            <a:r>
              <a:rPr lang="en-US" sz="3600" dirty="0" smtClean="0"/>
              <a:t>Risks damage to the blood supply of the bone</a:t>
            </a:r>
          </a:p>
          <a:p>
            <a:pPr lvl="1"/>
            <a:r>
              <a:rPr lang="en-US" sz="3600" dirty="0" smtClean="0"/>
              <a:t>Incision must be extensile </a:t>
            </a:r>
          </a:p>
          <a:p>
            <a:pPr lvl="1"/>
            <a:r>
              <a:rPr lang="en-US" sz="3600" dirty="0" smtClean="0"/>
              <a:t>Soft tissue cover must be possible</a:t>
            </a:r>
            <a:endParaRPr lang="en-US" sz="3600" dirty="0"/>
          </a:p>
        </p:txBody>
      </p:sp>
    </p:spTree>
    <p:extLst>
      <p:ext uri="{BB962C8B-B14F-4D97-AF65-F5344CB8AC3E}">
        <p14:creationId xmlns:p14="http://schemas.microsoft.com/office/powerpoint/2010/main" val="179120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displaced fracture pictures"/>
          <p:cNvPicPr>
            <a:picLocks noChangeAspect="1" noChangeArrowheads="1"/>
          </p:cNvPicPr>
          <p:nvPr/>
        </p:nvPicPr>
        <p:blipFill>
          <a:blip r:embed="rId2"/>
          <a:srcRect/>
          <a:stretch>
            <a:fillRect/>
          </a:stretch>
        </p:blipFill>
        <p:spPr bwMode="auto">
          <a:xfrm>
            <a:off x="5114061" y="204163"/>
            <a:ext cx="3962704" cy="3063472"/>
          </a:xfrm>
          <a:prstGeom prst="rect">
            <a:avLst/>
          </a:prstGeom>
          <a:noFill/>
        </p:spPr>
      </p:pic>
      <p:pic>
        <p:nvPicPr>
          <p:cNvPr id="5" name="Picture 7" descr="https://www2.aofoundation.org/AOFileServerSurgery/MyPortalFiles?FilePath=/Surgery/en/_img/surgery/05-RedFix/42/Nonoperative/42_Cons_1b_540.jpg"/>
          <p:cNvPicPr>
            <a:picLocks/>
          </p:cNvPicPr>
          <p:nvPr/>
        </p:nvPicPr>
        <p:blipFill>
          <a:blip r:embed="rId3"/>
          <a:srcRect/>
          <a:stretch>
            <a:fillRect/>
          </a:stretch>
        </p:blipFill>
        <p:spPr bwMode="auto">
          <a:xfrm>
            <a:off x="19876" y="0"/>
            <a:ext cx="3844510" cy="3138487"/>
          </a:xfrm>
          <a:prstGeom prst="rect">
            <a:avLst/>
          </a:prstGeom>
          <a:noFill/>
          <a:ln>
            <a:noFill/>
          </a:ln>
        </p:spPr>
      </p:pic>
      <p:pic>
        <p:nvPicPr>
          <p:cNvPr id="6" name="Picture 8" descr="http://ortho-teaching.feinberg.northwestern.edu/images/ortho-teaching/case37-1.jpg"/>
          <p:cNvPicPr>
            <a:picLocks/>
          </p:cNvPicPr>
          <p:nvPr/>
        </p:nvPicPr>
        <p:blipFill>
          <a:blip r:embed="rId4" cstate="print"/>
          <a:srcRect/>
          <a:stretch>
            <a:fillRect/>
          </a:stretch>
        </p:blipFill>
        <p:spPr bwMode="auto">
          <a:xfrm>
            <a:off x="1165327" y="3757670"/>
            <a:ext cx="3757047" cy="2806162"/>
          </a:xfrm>
          <a:prstGeom prst="rect">
            <a:avLst/>
          </a:prstGeom>
          <a:noFill/>
          <a:ln>
            <a:noFill/>
          </a:ln>
        </p:spPr>
      </p:pic>
      <p:pic>
        <p:nvPicPr>
          <p:cNvPr id="7" name="Picture 6" descr="Image result for displaced fracture pictures"/>
          <p:cNvPicPr>
            <a:picLocks/>
          </p:cNvPicPr>
          <p:nvPr/>
        </p:nvPicPr>
        <p:blipFill>
          <a:blip r:embed="rId5"/>
          <a:srcRect/>
          <a:stretch>
            <a:fillRect/>
          </a:stretch>
        </p:blipFill>
        <p:spPr bwMode="auto">
          <a:xfrm>
            <a:off x="5446059" y="3757670"/>
            <a:ext cx="5580529" cy="2925518"/>
          </a:xfrm>
          <a:prstGeom prst="rect">
            <a:avLst/>
          </a:prstGeom>
          <a:noFill/>
          <a:ln>
            <a:noFill/>
          </a:ln>
        </p:spPr>
      </p:pic>
    </p:spTree>
    <p:extLst>
      <p:ext uri="{BB962C8B-B14F-4D97-AF65-F5344CB8AC3E}">
        <p14:creationId xmlns:p14="http://schemas.microsoft.com/office/powerpoint/2010/main" val="129847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INTRODUCTION TO FRACTURES</a:t>
            </a:r>
            <a:endParaRPr lang="en-US" dirty="0"/>
          </a:p>
        </p:txBody>
      </p:sp>
      <p:sp>
        <p:nvSpPr>
          <p:cNvPr id="3" name="Content Placeholder 2"/>
          <p:cNvSpPr>
            <a:spLocks noGrp="1"/>
          </p:cNvSpPr>
          <p:nvPr>
            <p:ph idx="1"/>
          </p:nvPr>
        </p:nvSpPr>
        <p:spPr/>
        <p:txBody>
          <a:bodyPr>
            <a:noAutofit/>
          </a:bodyPr>
          <a:lstStyle/>
          <a:p>
            <a:r>
              <a:rPr lang="en-US" sz="2500" dirty="0" smtClean="0"/>
              <a:t>A fracture is a complete or incomplete break or crack in the continuity of a bone</a:t>
            </a:r>
          </a:p>
          <a:p>
            <a:pPr marL="0" indent="0">
              <a:buNone/>
            </a:pPr>
            <a:r>
              <a:rPr lang="en-US" sz="2500" b="1" u="sng" dirty="0" smtClean="0"/>
              <a:t>Classification by quality of bone in relation to load:</a:t>
            </a:r>
          </a:p>
          <a:p>
            <a:r>
              <a:rPr lang="en-US" sz="2500" dirty="0" smtClean="0">
                <a:solidFill>
                  <a:schemeClr val="accent2"/>
                </a:solidFill>
              </a:rPr>
              <a:t>Traumatic fractures (#)</a:t>
            </a:r>
            <a:r>
              <a:rPr lang="en-US" sz="2500" dirty="0" smtClean="0"/>
              <a:t>: secondary to application of excessive force to normal bone wither directly or indirectly</a:t>
            </a:r>
          </a:p>
          <a:p>
            <a:r>
              <a:rPr lang="en-US" sz="2500" dirty="0" smtClean="0">
                <a:solidFill>
                  <a:schemeClr val="accent2"/>
                </a:solidFill>
              </a:rPr>
              <a:t>Fatigue/ stress fractures</a:t>
            </a:r>
            <a:r>
              <a:rPr lang="en-US" sz="2500" dirty="0" smtClean="0"/>
              <a:t>: secondary to chronic repetitive forces none of which would be enough to break the bone on their own e.g. March fracture of the 2</a:t>
            </a:r>
            <a:r>
              <a:rPr lang="en-US" sz="2500" baseline="30000" dirty="0" smtClean="0"/>
              <a:t>nd</a:t>
            </a:r>
            <a:r>
              <a:rPr lang="en-US" sz="2500" dirty="0" smtClean="0"/>
              <a:t> &amp; 3</a:t>
            </a:r>
            <a:r>
              <a:rPr lang="en-US" sz="2500" baseline="30000" dirty="0" smtClean="0"/>
              <a:t>rd</a:t>
            </a:r>
            <a:r>
              <a:rPr lang="en-US" sz="2500" dirty="0" smtClean="0"/>
              <a:t> metatarsal heads</a:t>
            </a:r>
          </a:p>
          <a:p>
            <a:r>
              <a:rPr lang="en-US" sz="2500" dirty="0" smtClean="0">
                <a:solidFill>
                  <a:schemeClr val="accent2"/>
                </a:solidFill>
              </a:rPr>
              <a:t>Pathological fractures</a:t>
            </a:r>
            <a:r>
              <a:rPr lang="en-US" sz="2500" dirty="0" smtClean="0"/>
              <a:t>: produced when strength of bone is reduced by disease</a:t>
            </a:r>
          </a:p>
          <a:p>
            <a:r>
              <a:rPr lang="en-US" sz="2500" dirty="0">
                <a:solidFill>
                  <a:schemeClr val="accent2"/>
                </a:solidFill>
              </a:rPr>
              <a:t>Partial/ Green – stick fractures</a:t>
            </a:r>
            <a:r>
              <a:rPr lang="en-US" sz="2500" dirty="0"/>
              <a:t>: because bones in children esp. &lt; 10 years are very flexible </a:t>
            </a:r>
          </a:p>
        </p:txBody>
      </p:sp>
    </p:spTree>
    <p:extLst>
      <p:ext uri="{BB962C8B-B14F-4D97-AF65-F5344CB8AC3E}">
        <p14:creationId xmlns:p14="http://schemas.microsoft.com/office/powerpoint/2010/main" val="408294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smtClean="0"/>
              <a:t>DEFINITIVE TREATMENT OF CLOSED FRACTURES: </a:t>
            </a:r>
            <a:br>
              <a:rPr lang="en-US" sz="3100" dirty="0" smtClean="0"/>
            </a:br>
            <a:r>
              <a:rPr lang="en-US" sz="3100" dirty="0" smtClean="0"/>
              <a:t>IMMOBILISATION</a:t>
            </a:r>
            <a:endParaRPr lang="en-US" sz="3100" dirty="0"/>
          </a:p>
        </p:txBody>
      </p:sp>
      <p:sp>
        <p:nvSpPr>
          <p:cNvPr id="3" name="Content Placeholder 2"/>
          <p:cNvSpPr>
            <a:spLocks noGrp="1"/>
          </p:cNvSpPr>
          <p:nvPr>
            <p:ph idx="1"/>
          </p:nvPr>
        </p:nvSpPr>
        <p:spPr/>
        <p:txBody>
          <a:bodyPr>
            <a:normAutofit/>
          </a:bodyPr>
          <a:lstStyle/>
          <a:p>
            <a:r>
              <a:rPr lang="en-US" sz="3200" dirty="0"/>
              <a:t>Reduction should be maintained to optimize the conditions for fracture union and minimize potential complications</a:t>
            </a:r>
            <a:r>
              <a:rPr lang="en-US" sz="3200" dirty="0" smtClean="0"/>
              <a:t>. This however </a:t>
            </a:r>
            <a:r>
              <a:rPr lang="en-US" sz="3200" dirty="0"/>
              <a:t>must also be a qualified by the words ‘</a:t>
            </a:r>
            <a:r>
              <a:rPr lang="en-US" sz="3200" dirty="0">
                <a:solidFill>
                  <a:srgbClr val="FF0000"/>
                </a:solidFill>
              </a:rPr>
              <a:t>if necessary</a:t>
            </a:r>
            <a:r>
              <a:rPr lang="en-US" sz="3200" dirty="0"/>
              <a:t>’</a:t>
            </a:r>
          </a:p>
          <a:p>
            <a:pPr marL="0" indent="0">
              <a:buNone/>
            </a:pPr>
            <a:r>
              <a:rPr lang="en-US" sz="3200" u="sng" dirty="0"/>
              <a:t>INDICATIONS FOR </a:t>
            </a:r>
            <a:r>
              <a:rPr lang="en-US" sz="3200" u="sng" dirty="0" smtClean="0"/>
              <a:t>IMMOBILISATION:</a:t>
            </a:r>
            <a:endParaRPr lang="en-US" sz="3200" u="sng" dirty="0"/>
          </a:p>
          <a:p>
            <a:r>
              <a:rPr lang="en-US" sz="3200" dirty="0"/>
              <a:t>Relieve pain.</a:t>
            </a:r>
          </a:p>
          <a:p>
            <a:r>
              <a:rPr lang="en-US" sz="3200" dirty="0"/>
              <a:t>Prevent displacement or angulation of the fragments</a:t>
            </a:r>
          </a:p>
          <a:p>
            <a:r>
              <a:rPr lang="en-US" sz="3200" dirty="0"/>
              <a:t>Prevent movement that might interfere with union </a:t>
            </a:r>
          </a:p>
        </p:txBody>
      </p:sp>
    </p:spTree>
    <p:extLst>
      <p:ext uri="{BB962C8B-B14F-4D97-AF65-F5344CB8AC3E}">
        <p14:creationId xmlns:p14="http://schemas.microsoft.com/office/powerpoint/2010/main" val="405897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METHODS OF IMMOBILISATION</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5400" dirty="0" smtClean="0">
                <a:solidFill>
                  <a:srgbClr val="FF0000"/>
                </a:solidFill>
              </a:rPr>
              <a:t>Plaster </a:t>
            </a:r>
            <a:r>
              <a:rPr lang="en-US" sz="5400" dirty="0">
                <a:solidFill>
                  <a:srgbClr val="FF0000"/>
                </a:solidFill>
              </a:rPr>
              <a:t>of </a:t>
            </a:r>
            <a:r>
              <a:rPr lang="en-US" sz="5400" dirty="0" smtClean="0">
                <a:solidFill>
                  <a:srgbClr val="FF0000"/>
                </a:solidFill>
              </a:rPr>
              <a:t>Paris (POP) </a:t>
            </a:r>
            <a:r>
              <a:rPr lang="en-US" sz="5400" dirty="0"/>
              <a:t>cast or other external splint </a:t>
            </a:r>
          </a:p>
          <a:p>
            <a:pPr marL="457200" indent="-457200">
              <a:buFont typeface="+mj-lt"/>
              <a:buAutoNum type="arabicPeriod"/>
            </a:pPr>
            <a:r>
              <a:rPr lang="en-US" sz="5400" dirty="0" smtClean="0"/>
              <a:t>Continuous </a:t>
            </a:r>
            <a:r>
              <a:rPr lang="en-US" sz="5400" dirty="0"/>
              <a:t>traction </a:t>
            </a:r>
          </a:p>
          <a:p>
            <a:pPr marL="457200" indent="-457200">
              <a:buFont typeface="+mj-lt"/>
              <a:buAutoNum type="arabicPeriod"/>
            </a:pPr>
            <a:r>
              <a:rPr lang="en-US" sz="5400" dirty="0" smtClean="0"/>
              <a:t>External </a:t>
            </a:r>
            <a:r>
              <a:rPr lang="en-US" sz="5400" dirty="0"/>
              <a:t>fixation</a:t>
            </a:r>
          </a:p>
          <a:p>
            <a:pPr marL="457200" indent="-457200">
              <a:buFont typeface="+mj-lt"/>
              <a:buAutoNum type="arabicPeriod"/>
            </a:pPr>
            <a:r>
              <a:rPr lang="en-US" sz="5400" dirty="0" smtClean="0"/>
              <a:t>Internal </a:t>
            </a:r>
            <a:r>
              <a:rPr lang="en-US" sz="5400" dirty="0"/>
              <a:t>fixation</a:t>
            </a:r>
            <a:r>
              <a:rPr lang="en-US" sz="5400" dirty="0" smtClean="0"/>
              <a:t>.</a:t>
            </a:r>
            <a:endParaRPr lang="en-US" sz="5400" dirty="0"/>
          </a:p>
        </p:txBody>
      </p:sp>
    </p:spTree>
    <p:extLst>
      <p:ext uri="{BB962C8B-B14F-4D97-AF65-F5344CB8AC3E}">
        <p14:creationId xmlns:p14="http://schemas.microsoft.com/office/powerpoint/2010/main" val="324151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PLASTER OF PARIS/ FIBREGLASS</a:t>
            </a:r>
            <a:endParaRPr lang="en-US" dirty="0"/>
          </a:p>
        </p:txBody>
      </p:sp>
      <p:pic>
        <p:nvPicPr>
          <p:cNvPr id="4" name="Picture 2" descr="http://2.bp.blogspot.com/-87i0znBiDOo/UQEmYjjED-I/AAAAAAAAAVQ/9I3xeJ3BUvs/s1600/kol+001.jpg"/>
          <p:cNvPicPr>
            <a:picLocks noGrp="1" noChangeAspect="1" noChangeArrowheads="1"/>
          </p:cNvPicPr>
          <p:nvPr>
            <p:ph idx="1"/>
          </p:nvPr>
        </p:nvPicPr>
        <p:blipFill>
          <a:blip r:embed="rId2" cstate="print"/>
          <a:srcRect/>
          <a:stretch>
            <a:fillRect/>
          </a:stretch>
        </p:blipFill>
        <p:spPr bwMode="auto">
          <a:xfrm>
            <a:off x="242088" y="1532963"/>
            <a:ext cx="4679536" cy="3343281"/>
          </a:xfrm>
          <a:prstGeom prst="rect">
            <a:avLst/>
          </a:prstGeom>
          <a:noFill/>
        </p:spPr>
      </p:pic>
      <p:pic>
        <p:nvPicPr>
          <p:cNvPr id="5" name="Picture 4" descr="http://i.istockimg.com/image-zoom/10343057/3/380/253/stock-photo-10343057-leg-casting.jpg"/>
          <p:cNvPicPr>
            <a:picLocks noChangeAspect="1" noChangeArrowheads="1"/>
          </p:cNvPicPr>
          <p:nvPr/>
        </p:nvPicPr>
        <p:blipFill>
          <a:blip r:embed="rId3"/>
          <a:srcRect/>
          <a:stretch>
            <a:fillRect/>
          </a:stretch>
        </p:blipFill>
        <p:spPr bwMode="auto">
          <a:xfrm>
            <a:off x="5533494" y="1532964"/>
            <a:ext cx="5023056" cy="3343281"/>
          </a:xfrm>
          <a:prstGeom prst="rect">
            <a:avLst/>
          </a:prstGeom>
          <a:noFill/>
        </p:spPr>
      </p:pic>
    </p:spTree>
    <p:extLst>
      <p:ext uri="{BB962C8B-B14F-4D97-AF65-F5344CB8AC3E}">
        <p14:creationId xmlns:p14="http://schemas.microsoft.com/office/powerpoint/2010/main" val="192963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normAutofit/>
          </a:bodyPr>
          <a:lstStyle/>
          <a:p>
            <a:r>
              <a:rPr lang="en-US" sz="6000" dirty="0" smtClean="0"/>
              <a:t>EXTERNAL</a:t>
            </a:r>
            <a:r>
              <a:rPr lang="en-US" sz="5400" dirty="0" smtClean="0"/>
              <a:t> SPLINTAGE</a:t>
            </a:r>
            <a:endParaRPr lang="en-US" sz="5400" dirty="0"/>
          </a:p>
        </p:txBody>
      </p:sp>
      <p:pic>
        <p:nvPicPr>
          <p:cNvPr id="2097161" name="Picture 4" descr="http://g02.a.alicdn.com/kf/HTB1Tv.HHVXXXXcvXFXXq6xXFXXXQ/Medical-external-fixation-leg-brace-knee-brace-patella-fracture-of-the-lower-limb-orthopedic-rehabilitation-splint.jpg"/>
          <p:cNvPicPr>
            <a:picLocks noGrp="1" noChangeAspect="1" noChangeArrowheads="1"/>
          </p:cNvPicPr>
          <p:nvPr>
            <p:ph idx="1"/>
          </p:nvPr>
        </p:nvPicPr>
        <p:blipFill>
          <a:blip r:embed="rId2"/>
          <a:srcRect/>
          <a:stretch>
            <a:fillRect/>
          </a:stretch>
        </p:blipFill>
        <p:spPr bwMode="auto">
          <a:xfrm>
            <a:off x="1116106" y="1748118"/>
            <a:ext cx="6884894" cy="472767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6006" y="-1"/>
            <a:ext cx="9280007" cy="1506071"/>
          </a:xfrm>
        </p:spPr>
        <p:txBody>
          <a:bodyPr>
            <a:noAutofit/>
          </a:bodyPr>
          <a:lstStyle/>
          <a:p>
            <a:r>
              <a:rPr lang="en-US" dirty="0" smtClean="0"/>
              <a:t>CONTINUOUS TRACTION (SKIN TRACTION)</a:t>
            </a:r>
            <a:endParaRPr lang="en-US" dirty="0"/>
          </a:p>
        </p:txBody>
      </p:sp>
      <p:pic>
        <p:nvPicPr>
          <p:cNvPr id="2097162" name="Picture 6" descr="https://encrypted-tbn2.gstatic.com/images?q=tbn:ANd9GcSURjwO1Q7OzP6kJytasA6rEBUMGjsfWPzTmDZVIKXYwHFikUdR7g"/>
          <p:cNvPicPr>
            <a:picLocks noGrp="1" noChangeAspect="1" noChangeArrowheads="1"/>
          </p:cNvPicPr>
          <p:nvPr>
            <p:ph idx="1"/>
          </p:nvPr>
        </p:nvPicPr>
        <p:blipFill>
          <a:blip r:embed="rId2"/>
          <a:srcRect/>
          <a:stretch>
            <a:fillRect/>
          </a:stretch>
        </p:blipFill>
        <p:spPr bwMode="auto">
          <a:xfrm>
            <a:off x="1546412" y="1655614"/>
            <a:ext cx="6496512" cy="52023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normAutofit fontScale="90000"/>
          </a:bodyPr>
          <a:lstStyle/>
          <a:p>
            <a:r>
              <a:rPr lang="en-US" dirty="0" smtClean="0"/>
              <a:t>CONTINUOUS TRACTION </a:t>
            </a:r>
            <a:br>
              <a:rPr lang="en-US" dirty="0" smtClean="0"/>
            </a:br>
            <a:r>
              <a:rPr lang="en-US" dirty="0" smtClean="0"/>
              <a:t>(SKELETAL TRACTION)</a:t>
            </a:r>
            <a:endParaRPr lang="en-US" dirty="0"/>
          </a:p>
        </p:txBody>
      </p:sp>
      <p:pic>
        <p:nvPicPr>
          <p:cNvPr id="2097163" name="Picture 2" descr="https://encrypted-tbn0.gstatic.com/images?q=tbn:ANd9GcTm0jmnVbs_kjbkwa75-0lFpR0HgOBJUufhflk1q2_8fpXGVDgX"/>
          <p:cNvPicPr>
            <a:picLocks noGrp="1" noChangeAspect="1" noChangeArrowheads="1"/>
          </p:cNvPicPr>
          <p:nvPr>
            <p:ph idx="1"/>
          </p:nvPr>
        </p:nvPicPr>
        <p:blipFill>
          <a:blip r:embed="rId2"/>
          <a:srcRect/>
          <a:stretch>
            <a:fillRect/>
          </a:stretch>
        </p:blipFill>
        <p:spPr bwMode="auto">
          <a:xfrm>
            <a:off x="1062318" y="1690688"/>
            <a:ext cx="8211683" cy="416103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normAutofit/>
          </a:bodyPr>
          <a:lstStyle/>
          <a:p>
            <a:r>
              <a:rPr lang="en-US" sz="7200" dirty="0" smtClean="0"/>
              <a:t>EXTERNAL FIXATION</a:t>
            </a:r>
            <a:endParaRPr lang="en-US" sz="7200" dirty="0"/>
          </a:p>
        </p:txBody>
      </p:sp>
      <p:pic>
        <p:nvPicPr>
          <p:cNvPr id="2097164" name="Content Placeholder 5" descr="http://www.dynasplint.com/uploads/products/66_large.jpg"/>
          <p:cNvPicPr>
            <a:picLocks noGrp="1"/>
          </p:cNvPicPr>
          <p:nvPr>
            <p:ph idx="1"/>
          </p:nvPr>
        </p:nvPicPr>
        <p:blipFill>
          <a:blip r:embed="rId2"/>
          <a:srcRect/>
          <a:stretch>
            <a:fillRect/>
          </a:stretch>
        </p:blipFill>
        <p:spPr bwMode="auto">
          <a:xfrm>
            <a:off x="2446081" y="1930400"/>
            <a:ext cx="4729633" cy="35722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normAutofit/>
          </a:bodyPr>
          <a:lstStyle/>
          <a:p>
            <a:r>
              <a:rPr lang="en-US" sz="6600" dirty="0" smtClean="0"/>
              <a:t>INTERNAL FIXATION</a:t>
            </a:r>
            <a:endParaRPr lang="en-US" sz="6600" dirty="0"/>
          </a:p>
        </p:txBody>
      </p:sp>
      <p:pic>
        <p:nvPicPr>
          <p:cNvPr id="2097167" name="Picture 6" descr="http://orthoinfo.aaos.org/figures/A00521F05.jpg"/>
          <p:cNvPicPr>
            <a:picLocks noChangeAspect="1" noChangeArrowheads="1"/>
          </p:cNvPicPr>
          <p:nvPr/>
        </p:nvPicPr>
        <p:blipFill>
          <a:blip r:embed="rId2"/>
          <a:srcRect/>
          <a:stretch>
            <a:fillRect/>
          </a:stretch>
        </p:blipFill>
        <p:spPr bwMode="auto">
          <a:xfrm>
            <a:off x="5351928" y="1468905"/>
            <a:ext cx="4948518" cy="4931895"/>
          </a:xfrm>
          <a:prstGeom prst="rect">
            <a:avLst/>
          </a:prstGeom>
          <a:noFill/>
        </p:spPr>
      </p:pic>
      <p:pic>
        <p:nvPicPr>
          <p:cNvPr id="2097168" name="Picture 8" descr="https://www.teachengineering.org/collection/cub_/lessons/cub_biomed/Images/cub_biomed_lesson10_image1web.jpg"/>
          <p:cNvPicPr>
            <a:picLocks noChangeAspect="1" noChangeArrowheads="1"/>
          </p:cNvPicPr>
          <p:nvPr/>
        </p:nvPicPr>
        <p:blipFill>
          <a:blip r:embed="rId3"/>
          <a:srcRect/>
          <a:stretch>
            <a:fillRect/>
          </a:stretch>
        </p:blipFill>
        <p:spPr bwMode="auto">
          <a:xfrm>
            <a:off x="0" y="1320800"/>
            <a:ext cx="5150223" cy="5080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REHABILITATION</a:t>
            </a:r>
            <a:endParaRPr lang="en-US" sz="6600" dirty="0"/>
          </a:p>
        </p:txBody>
      </p:sp>
      <p:sp>
        <p:nvSpPr>
          <p:cNvPr id="5" name="Content Placeholder 4"/>
          <p:cNvSpPr>
            <a:spLocks noGrp="1"/>
          </p:cNvSpPr>
          <p:nvPr>
            <p:ph idx="1"/>
          </p:nvPr>
        </p:nvSpPr>
        <p:spPr/>
        <p:txBody>
          <a:bodyPr>
            <a:noAutofit/>
          </a:bodyPr>
          <a:lstStyle/>
          <a:p>
            <a:r>
              <a:rPr lang="en-US" sz="2100" dirty="0" smtClean="0"/>
              <a:t>Improved </a:t>
            </a:r>
            <a:r>
              <a:rPr lang="en-US" sz="2100" dirty="0"/>
              <a:t>results in the treatment of fractures owe much to </a:t>
            </a:r>
            <a:r>
              <a:rPr lang="en-US" sz="2100" u="sng" dirty="0"/>
              <a:t>rehabilitation </a:t>
            </a:r>
          </a:p>
          <a:p>
            <a:r>
              <a:rPr lang="en-US" sz="2100" dirty="0"/>
              <a:t>Reduction is often unnecessary; </a:t>
            </a:r>
            <a:r>
              <a:rPr lang="en-US" sz="2100" dirty="0" smtClean="0"/>
              <a:t>immobilization </a:t>
            </a:r>
            <a:r>
              <a:rPr lang="en-US" sz="2100" dirty="0"/>
              <a:t>is often unnecessary; rehabilitation is </a:t>
            </a:r>
            <a:r>
              <a:rPr lang="en-US" sz="2100" dirty="0">
                <a:solidFill>
                  <a:srgbClr val="FF0000"/>
                </a:solidFill>
              </a:rPr>
              <a:t>always essential</a:t>
            </a:r>
            <a:r>
              <a:rPr lang="en-US" sz="2100" dirty="0"/>
              <a:t>. </a:t>
            </a:r>
          </a:p>
          <a:p>
            <a:r>
              <a:rPr lang="en-US" sz="2100" dirty="0"/>
              <a:t>Rehabilitation should begin as soon as the fracture comes under definitive treatment. Its purpose is twofold: </a:t>
            </a:r>
          </a:p>
          <a:p>
            <a:pPr marL="914400" lvl="1" indent="-457200">
              <a:buFont typeface="+mj-lt"/>
              <a:buAutoNum type="arabicPeriod"/>
            </a:pPr>
            <a:r>
              <a:rPr lang="en-US" sz="2100" dirty="0" smtClean="0"/>
              <a:t>To </a:t>
            </a:r>
            <a:r>
              <a:rPr lang="en-US" sz="2100" dirty="0" smtClean="0">
                <a:solidFill>
                  <a:srgbClr val="FF0000"/>
                </a:solidFill>
              </a:rPr>
              <a:t>preserve function </a:t>
            </a:r>
            <a:r>
              <a:rPr lang="en-US" sz="2100" dirty="0" smtClean="0"/>
              <a:t>so far as possible while the fracture is uniting and</a:t>
            </a:r>
          </a:p>
          <a:p>
            <a:pPr marL="914400" lvl="1" indent="-457200">
              <a:buFont typeface="+mj-lt"/>
              <a:buAutoNum type="arabicPeriod"/>
            </a:pPr>
            <a:r>
              <a:rPr lang="en-US" sz="2100" dirty="0" smtClean="0"/>
              <a:t>To </a:t>
            </a:r>
            <a:r>
              <a:rPr lang="en-US" sz="2100" dirty="0" smtClean="0">
                <a:solidFill>
                  <a:srgbClr val="FF0000"/>
                </a:solidFill>
              </a:rPr>
              <a:t>restore function to normal </a:t>
            </a:r>
            <a:r>
              <a:rPr lang="en-US" sz="2100" dirty="0" smtClean="0"/>
              <a:t>when the fracture is united. </a:t>
            </a:r>
          </a:p>
          <a:p>
            <a:r>
              <a:rPr lang="en-US" sz="2100" dirty="0" smtClean="0"/>
              <a:t>The </a:t>
            </a:r>
            <a:r>
              <a:rPr lang="en-US" sz="2100" dirty="0"/>
              <a:t>two essential methods of rehabilitation </a:t>
            </a:r>
            <a:r>
              <a:rPr lang="en-US" sz="2100" dirty="0" smtClean="0"/>
              <a:t>are:</a:t>
            </a:r>
          </a:p>
          <a:p>
            <a:pPr lvl="1"/>
            <a:r>
              <a:rPr lang="en-US" sz="2100" dirty="0" smtClean="0"/>
              <a:t>Active </a:t>
            </a:r>
            <a:r>
              <a:rPr lang="en-US" sz="2100" dirty="0"/>
              <a:t>use (encourage patients to help themselves) </a:t>
            </a:r>
            <a:endParaRPr lang="en-US" sz="2100" dirty="0" smtClean="0"/>
          </a:p>
          <a:p>
            <a:pPr lvl="1"/>
            <a:r>
              <a:rPr lang="en-US" sz="2100" dirty="0" smtClean="0"/>
              <a:t>Active </a:t>
            </a:r>
            <a:r>
              <a:rPr lang="en-US" sz="2100" dirty="0"/>
              <a:t>exercises.</a:t>
            </a:r>
          </a:p>
          <a:p>
            <a:r>
              <a:rPr lang="en-US" sz="2100" dirty="0" smtClean="0"/>
              <a:t>Patients </a:t>
            </a:r>
            <a:r>
              <a:rPr lang="en-US" sz="2100" dirty="0"/>
              <a:t>should, ideally, be under the supervision of a physiotherapist throughout the whole duration of treatment</a:t>
            </a:r>
            <a:r>
              <a:rPr lang="en-US" sz="2100" dirty="0" smtClean="0"/>
              <a:t>.</a:t>
            </a:r>
            <a:endParaRPr lang="en-US" sz="2100" dirty="0"/>
          </a:p>
        </p:txBody>
      </p:sp>
    </p:spTree>
    <p:extLst>
      <p:ext uri="{BB962C8B-B14F-4D97-AF65-F5344CB8AC3E}">
        <p14:creationId xmlns:p14="http://schemas.microsoft.com/office/powerpoint/2010/main" val="1649282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MANAGEMENT OF OPEN FRACTURES</a:t>
            </a:r>
            <a:endParaRPr lang="en-US" sz="4400" dirty="0"/>
          </a:p>
        </p:txBody>
      </p:sp>
      <p:sp>
        <p:nvSpPr>
          <p:cNvPr id="3" name="Content Placeholder 2"/>
          <p:cNvSpPr>
            <a:spLocks noGrp="1"/>
          </p:cNvSpPr>
          <p:nvPr>
            <p:ph idx="1"/>
          </p:nvPr>
        </p:nvSpPr>
        <p:spPr>
          <a:xfrm>
            <a:off x="-6006" y="1320800"/>
            <a:ext cx="9786110" cy="5537200"/>
          </a:xfrm>
        </p:spPr>
        <p:txBody>
          <a:bodyPr>
            <a:normAutofit/>
          </a:bodyPr>
          <a:lstStyle/>
          <a:p>
            <a:r>
              <a:rPr lang="en-US" sz="3600" dirty="0"/>
              <a:t>An open (compound) fracture always demands urgent attention in a properly equipped operation theatre. </a:t>
            </a:r>
            <a:endParaRPr lang="en-US" sz="3600" dirty="0" smtClean="0"/>
          </a:p>
          <a:p>
            <a:r>
              <a:rPr lang="en-US" sz="3600" dirty="0" smtClean="0"/>
              <a:t>The </a:t>
            </a:r>
            <a:r>
              <a:rPr lang="en-US" sz="3600" dirty="0"/>
              <a:t>sooner the wound can be dealt with adequately the smaller is the risk of infection arising from contaminating organisms</a:t>
            </a:r>
            <a:r>
              <a:rPr lang="en-US" sz="3600" dirty="0" smtClean="0"/>
              <a:t>.</a:t>
            </a:r>
          </a:p>
        </p:txBody>
      </p:sp>
    </p:spTree>
    <p:extLst>
      <p:ext uri="{BB962C8B-B14F-4D97-AF65-F5344CB8AC3E}">
        <p14:creationId xmlns:p14="http://schemas.microsoft.com/office/powerpoint/2010/main" val="255639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OPEN/ COMPOUND &amp; CLOSED FRACTURES</a:t>
            </a:r>
            <a:endParaRPr lang="en-US" sz="4000" dirty="0"/>
          </a:p>
        </p:txBody>
      </p:sp>
      <p:sp>
        <p:nvSpPr>
          <p:cNvPr id="3" name="Content Placeholder 2"/>
          <p:cNvSpPr>
            <a:spLocks noGrp="1"/>
          </p:cNvSpPr>
          <p:nvPr>
            <p:ph idx="1"/>
          </p:nvPr>
        </p:nvSpPr>
        <p:spPr/>
        <p:txBody>
          <a:bodyPr>
            <a:normAutofit/>
          </a:bodyPr>
          <a:lstStyle/>
          <a:p>
            <a:r>
              <a:rPr lang="en-US" sz="3600" dirty="0" smtClean="0"/>
              <a:t>Open # can communicate with the outside in 3 ways:</a:t>
            </a:r>
          </a:p>
          <a:p>
            <a:pPr lvl="1"/>
            <a:r>
              <a:rPr lang="en-US" sz="3600" dirty="0" smtClean="0"/>
              <a:t>Trauma directly damaging skin &amp; breaks bone: </a:t>
            </a:r>
            <a:r>
              <a:rPr lang="en-US" sz="3600" u="sng" dirty="0" smtClean="0"/>
              <a:t>outside – in injury</a:t>
            </a:r>
          </a:p>
          <a:p>
            <a:pPr lvl="1"/>
            <a:r>
              <a:rPr lang="en-US" sz="3600" dirty="0" smtClean="0"/>
              <a:t>Bone breaks &amp; pierces through skin: </a:t>
            </a:r>
            <a:r>
              <a:rPr lang="en-US" sz="3600" u="sng" dirty="0" smtClean="0"/>
              <a:t>inside – out injury</a:t>
            </a:r>
          </a:p>
          <a:p>
            <a:pPr lvl="1"/>
            <a:r>
              <a:rPr lang="en-US" sz="3600" dirty="0" smtClean="0"/>
              <a:t>Injury to skin which becomes necrotic &amp; sloughs off exposing bone</a:t>
            </a:r>
            <a:endParaRPr lang="en-US" sz="3600" dirty="0"/>
          </a:p>
        </p:txBody>
      </p:sp>
    </p:spTree>
    <p:extLst>
      <p:ext uri="{BB962C8B-B14F-4D97-AF65-F5344CB8AC3E}">
        <p14:creationId xmlns:p14="http://schemas.microsoft.com/office/powerpoint/2010/main" val="99003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normAutofit fontScale="90000"/>
          </a:bodyPr>
          <a:lstStyle/>
          <a:p>
            <a:r>
              <a:rPr lang="en-US" dirty="0" smtClean="0"/>
              <a:t>PRINCIPLES OF MANAGEMENT OF OPEN FRACTURES</a:t>
            </a:r>
            <a:endParaRPr lang="en-US" dirty="0"/>
          </a:p>
        </p:txBody>
      </p:sp>
      <p:sp>
        <p:nvSpPr>
          <p:cNvPr id="1048655" name="Content Placeholder 2"/>
          <p:cNvSpPr>
            <a:spLocks noGrp="1"/>
          </p:cNvSpPr>
          <p:nvPr>
            <p:ph idx="1"/>
          </p:nvPr>
        </p:nvSpPr>
        <p:spPr/>
        <p:txBody>
          <a:bodyPr>
            <a:normAutofit/>
          </a:bodyPr>
          <a:lstStyle/>
          <a:p>
            <a:r>
              <a:rPr lang="en-US" sz="4000" dirty="0" smtClean="0"/>
              <a:t>Infection Prevention: </a:t>
            </a:r>
          </a:p>
          <a:p>
            <a:pPr lvl="1"/>
            <a:r>
              <a:rPr lang="en-US" sz="4000" dirty="0" smtClean="0"/>
              <a:t>Wound debridement</a:t>
            </a:r>
          </a:p>
          <a:p>
            <a:pPr lvl="1"/>
            <a:r>
              <a:rPr lang="en-US" sz="4000" dirty="0" smtClean="0"/>
              <a:t>Antibiotic prophylaxis</a:t>
            </a:r>
          </a:p>
          <a:p>
            <a:r>
              <a:rPr lang="en-US" sz="4000" dirty="0" smtClean="0"/>
              <a:t>Fracture Stabilization</a:t>
            </a:r>
          </a:p>
          <a:p>
            <a:r>
              <a:rPr lang="en-US" sz="4000" dirty="0" smtClean="0"/>
              <a:t>Early Wound Cover</a:t>
            </a:r>
          </a:p>
          <a:p>
            <a:r>
              <a:rPr lang="en-US" sz="4000" dirty="0" smtClean="0"/>
              <a:t>Rehabilitation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INFECTION PREVENTION</a:t>
            </a:r>
            <a:endParaRPr lang="en-US" sz="6000" dirty="0"/>
          </a:p>
        </p:txBody>
      </p:sp>
      <p:sp>
        <p:nvSpPr>
          <p:cNvPr id="3" name="Content Placeholder 2"/>
          <p:cNvSpPr>
            <a:spLocks noGrp="1"/>
          </p:cNvSpPr>
          <p:nvPr>
            <p:ph idx="1"/>
          </p:nvPr>
        </p:nvSpPr>
        <p:spPr/>
        <p:txBody>
          <a:bodyPr>
            <a:normAutofit/>
          </a:bodyPr>
          <a:lstStyle/>
          <a:p>
            <a:r>
              <a:rPr lang="en-US" sz="3200" dirty="0"/>
              <a:t>Broad Spectrum intravenous Antibiotics on earliest encounter</a:t>
            </a:r>
          </a:p>
          <a:p>
            <a:r>
              <a:rPr lang="en-US" sz="3200" dirty="0"/>
              <a:t>Surgical </a:t>
            </a:r>
            <a:r>
              <a:rPr lang="en-US" sz="3200" dirty="0" smtClean="0"/>
              <a:t>Debridement</a:t>
            </a:r>
            <a:endParaRPr lang="en-US" sz="3200" dirty="0"/>
          </a:p>
        </p:txBody>
      </p:sp>
    </p:spTree>
    <p:extLst>
      <p:ext uri="{BB962C8B-B14F-4D97-AF65-F5344CB8AC3E}">
        <p14:creationId xmlns:p14="http://schemas.microsoft.com/office/powerpoint/2010/main" val="1109453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SURGICAL DEBRIDEMENT</a:t>
            </a:r>
            <a:endParaRPr lang="en-US" sz="6000" dirty="0"/>
          </a:p>
        </p:txBody>
      </p:sp>
      <p:sp>
        <p:nvSpPr>
          <p:cNvPr id="3" name="Content Placeholder 2"/>
          <p:cNvSpPr>
            <a:spLocks noGrp="1"/>
          </p:cNvSpPr>
          <p:nvPr>
            <p:ph idx="1"/>
          </p:nvPr>
        </p:nvSpPr>
        <p:spPr/>
        <p:txBody>
          <a:bodyPr>
            <a:normAutofit lnSpcReduction="10000"/>
          </a:bodyPr>
          <a:lstStyle/>
          <a:p>
            <a:r>
              <a:rPr lang="en-US" sz="2400" dirty="0">
                <a:solidFill>
                  <a:srgbClr val="FF0000"/>
                </a:solidFill>
              </a:rPr>
              <a:t>Wound extension</a:t>
            </a:r>
            <a:r>
              <a:rPr lang="en-US" sz="2400" dirty="0"/>
              <a:t>: Enlarging the skin wound, to display clearly the extent of the underlying damage. </a:t>
            </a:r>
          </a:p>
          <a:p>
            <a:r>
              <a:rPr lang="en-US" sz="2400" dirty="0" smtClean="0">
                <a:solidFill>
                  <a:srgbClr val="FF0000"/>
                </a:solidFill>
              </a:rPr>
              <a:t>Wound excision</a:t>
            </a:r>
            <a:r>
              <a:rPr lang="en-US" sz="2400" dirty="0" smtClean="0"/>
              <a:t>: Clean </a:t>
            </a:r>
            <a:r>
              <a:rPr lang="en-US" sz="2400" dirty="0"/>
              <a:t>the wound and remove all dead and </a:t>
            </a:r>
            <a:r>
              <a:rPr lang="en-US" sz="2400" dirty="0" smtClean="0"/>
              <a:t>de - vitalized </a:t>
            </a:r>
            <a:r>
              <a:rPr lang="en-US" sz="2400" dirty="0"/>
              <a:t>tissue and all extraneous material, leaving healthy well vascularized tissues that ward off infection from the organisms that will inevitably remain even after the most meticulous cleansing</a:t>
            </a:r>
            <a:r>
              <a:rPr lang="en-US" sz="2400" dirty="0" smtClean="0"/>
              <a:t>. </a:t>
            </a:r>
          </a:p>
          <a:p>
            <a:r>
              <a:rPr lang="en-US" sz="2400" dirty="0" smtClean="0"/>
              <a:t>Excise </a:t>
            </a:r>
            <a:r>
              <a:rPr lang="en-US" sz="2400" dirty="0"/>
              <a:t>obviously dead tissues that increase the risk of infection by gas-forming organisms (gas gangrene). </a:t>
            </a:r>
            <a:r>
              <a:rPr lang="en-US" sz="2400" dirty="0" smtClean="0"/>
              <a:t>Dead muscle can be recognized by:</a:t>
            </a:r>
          </a:p>
          <a:p>
            <a:pPr lvl="1"/>
            <a:r>
              <a:rPr lang="en-US" sz="2400" dirty="0" smtClean="0"/>
              <a:t>Purplish color</a:t>
            </a:r>
          </a:p>
          <a:p>
            <a:pPr lvl="1"/>
            <a:r>
              <a:rPr lang="en-US" sz="2400" dirty="0" smtClean="0"/>
              <a:t>Mushy consistency</a:t>
            </a:r>
          </a:p>
          <a:p>
            <a:pPr lvl="1"/>
            <a:r>
              <a:rPr lang="en-US" sz="2400" dirty="0" smtClean="0"/>
              <a:t>Failure to contract when stimulated</a:t>
            </a:r>
          </a:p>
          <a:p>
            <a:pPr lvl="1"/>
            <a:r>
              <a:rPr lang="en-US" sz="2400" dirty="0" smtClean="0"/>
              <a:t>Failure to bleed when cut</a:t>
            </a:r>
          </a:p>
        </p:txBody>
      </p:sp>
    </p:spTree>
    <p:extLst>
      <p:ext uri="{BB962C8B-B14F-4D97-AF65-F5344CB8AC3E}">
        <p14:creationId xmlns:p14="http://schemas.microsoft.com/office/powerpoint/2010/main" val="50285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sz="3200" dirty="0" smtClean="0">
                <a:solidFill>
                  <a:srgbClr val="FF0000"/>
                </a:solidFill>
              </a:rPr>
              <a:t>Wound cleansing</a:t>
            </a:r>
            <a:r>
              <a:rPr lang="en-US" sz="3200" dirty="0" smtClean="0"/>
              <a:t>: Flush with copious quantities of water or saline to remove as completely as possible all contaminating dirt. At the same time any pieces of foreign matter such as shreds of clothing are picked out with forceps.</a:t>
            </a:r>
          </a:p>
          <a:p>
            <a:r>
              <a:rPr lang="en-US" sz="3200" dirty="0" smtClean="0"/>
              <a:t>For type II/III # </a:t>
            </a:r>
            <a:r>
              <a:rPr lang="en-US" sz="3200" dirty="0" smtClean="0">
                <a:sym typeface="Wingdings" panose="05000000000000000000" pitchFamily="2" charset="2"/>
              </a:rPr>
              <a:t> irrigate with 5 – 10L of NS +/- water &amp; H</a:t>
            </a:r>
            <a:r>
              <a:rPr lang="en-US" sz="3200" baseline="-25000" dirty="0" smtClean="0">
                <a:sym typeface="Wingdings" panose="05000000000000000000" pitchFamily="2" charset="2"/>
              </a:rPr>
              <a:t>2</a:t>
            </a:r>
            <a:r>
              <a:rPr lang="en-US" sz="3200" dirty="0" smtClean="0">
                <a:sym typeface="Wingdings" panose="05000000000000000000" pitchFamily="2" charset="2"/>
              </a:rPr>
              <a:t>0</a:t>
            </a:r>
            <a:r>
              <a:rPr lang="en-US" sz="3200" baseline="-25000" dirty="0" smtClean="0">
                <a:sym typeface="Wingdings" panose="05000000000000000000" pitchFamily="2" charset="2"/>
              </a:rPr>
              <a:t>2</a:t>
            </a:r>
          </a:p>
          <a:p>
            <a:r>
              <a:rPr lang="en-US" sz="3200" dirty="0"/>
              <a:t>Remove bone fragments that are small and completely unattached  but </a:t>
            </a:r>
            <a:r>
              <a:rPr lang="en-US" sz="3200" dirty="0">
                <a:solidFill>
                  <a:srgbClr val="FF0000"/>
                </a:solidFill>
              </a:rPr>
              <a:t>large fragments retaining  some soft-tissue attachments, should be preserved</a:t>
            </a:r>
            <a:r>
              <a:rPr lang="en-US" sz="3200" dirty="0"/>
              <a:t>. </a:t>
            </a:r>
          </a:p>
        </p:txBody>
      </p:sp>
    </p:spTree>
    <p:extLst>
      <p:ext uri="{BB962C8B-B14F-4D97-AF65-F5344CB8AC3E}">
        <p14:creationId xmlns:p14="http://schemas.microsoft.com/office/powerpoint/2010/main" val="289521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CONT.</a:t>
            </a:r>
            <a:endParaRPr lang="en-US" sz="6000" dirty="0"/>
          </a:p>
        </p:txBody>
      </p:sp>
      <p:sp>
        <p:nvSpPr>
          <p:cNvPr id="3" name="Content Placeholder 2"/>
          <p:cNvSpPr>
            <a:spLocks noGrp="1"/>
          </p:cNvSpPr>
          <p:nvPr>
            <p:ph idx="1"/>
          </p:nvPr>
        </p:nvSpPr>
        <p:spPr/>
        <p:txBody>
          <a:bodyPr>
            <a:noAutofit/>
          </a:bodyPr>
          <a:lstStyle/>
          <a:p>
            <a:r>
              <a:rPr lang="en-US" sz="2800" dirty="0" smtClean="0"/>
              <a:t>Damage to a major blood vessel is dealt with, according to circumstances, by ligation, suturing or vein grafting. </a:t>
            </a:r>
          </a:p>
          <a:p>
            <a:r>
              <a:rPr lang="en-US" sz="2800" dirty="0" smtClean="0"/>
              <a:t>Severed nerve trunks &amp;: It is best to leave them alone. If the wound is absolutely clean &amp; no dissection is required, they can be tacked lightly &amp; sutured, to facilitate later definitive repair.</a:t>
            </a:r>
          </a:p>
          <a:p>
            <a:r>
              <a:rPr lang="en-US" sz="2800" dirty="0" smtClean="0"/>
              <a:t>Only when a wound is of a cleanly incised type, very recent, and without any sign of contamination, may immediate suture be considered. </a:t>
            </a:r>
          </a:p>
          <a:p>
            <a:r>
              <a:rPr lang="en-US" sz="2800" dirty="0" smtClean="0"/>
              <a:t>Repeat debridement at </a:t>
            </a:r>
            <a:r>
              <a:rPr lang="en-US" sz="2800" dirty="0" smtClean="0">
                <a:solidFill>
                  <a:srgbClr val="FF0000"/>
                </a:solidFill>
              </a:rPr>
              <a:t>48 hour </a:t>
            </a:r>
            <a:r>
              <a:rPr lang="en-US" sz="2800" dirty="0" smtClean="0"/>
              <a:t>intervals until the wound is clean.</a:t>
            </a:r>
            <a:endParaRPr lang="en-US" sz="2800" dirty="0"/>
          </a:p>
        </p:txBody>
      </p:sp>
    </p:spTree>
    <p:extLst>
      <p:ext uri="{BB962C8B-B14F-4D97-AF65-F5344CB8AC3E}">
        <p14:creationId xmlns:p14="http://schemas.microsoft.com/office/powerpoint/2010/main" val="2393655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FRACTURE STABILIZATION</a:t>
            </a:r>
            <a:endParaRPr lang="en-US" dirty="0"/>
          </a:p>
        </p:txBody>
      </p:sp>
      <p:sp>
        <p:nvSpPr>
          <p:cNvPr id="3" name="Content Placeholder 2"/>
          <p:cNvSpPr>
            <a:spLocks noGrp="1"/>
          </p:cNvSpPr>
          <p:nvPr>
            <p:ph idx="1"/>
          </p:nvPr>
        </p:nvSpPr>
        <p:spPr/>
        <p:txBody>
          <a:bodyPr>
            <a:normAutofit/>
          </a:bodyPr>
          <a:lstStyle/>
          <a:p>
            <a:r>
              <a:rPr lang="en-US" sz="2800" dirty="0" smtClean="0"/>
              <a:t>If there is no obvious contamination &amp; the time lapse is &lt; 8hours, open # up to </a:t>
            </a:r>
            <a:r>
              <a:rPr lang="en-US" sz="2800" b="1" dirty="0" smtClean="0"/>
              <a:t>type IIIA</a:t>
            </a:r>
            <a:r>
              <a:rPr lang="en-US" sz="2800" dirty="0" smtClean="0"/>
              <a:t> can be treated as for closed injuries i.e.:</a:t>
            </a:r>
          </a:p>
          <a:p>
            <a:pPr lvl="1"/>
            <a:r>
              <a:rPr lang="en-US" sz="2800" dirty="0" smtClean="0"/>
              <a:t>External fixation (for not more than 2 weeks)</a:t>
            </a:r>
          </a:p>
          <a:p>
            <a:pPr lvl="1"/>
            <a:r>
              <a:rPr lang="en-US" sz="2800" dirty="0" smtClean="0"/>
              <a:t>Splints, casts &amp; traction (can be used in stable type I #)</a:t>
            </a:r>
          </a:p>
          <a:p>
            <a:pPr lvl="1"/>
            <a:r>
              <a:rPr lang="en-US" sz="2800" dirty="0" smtClean="0"/>
              <a:t>Intramedullary nailing (Type I#)</a:t>
            </a:r>
          </a:p>
          <a:p>
            <a:pPr lvl="1"/>
            <a:r>
              <a:rPr lang="en-US" sz="2800" dirty="0" smtClean="0"/>
              <a:t>Plates &amp; screws (useful in displaced </a:t>
            </a:r>
            <a:r>
              <a:rPr lang="en-US" sz="2800" dirty="0" err="1" smtClean="0"/>
              <a:t>metaphyseal</a:t>
            </a:r>
            <a:r>
              <a:rPr lang="en-US" sz="2800" dirty="0" smtClean="0"/>
              <a:t> or intra – articular #s &amp; #s of smaller tubular bones</a:t>
            </a:r>
            <a:endParaRPr lang="en-US" sz="2800" dirty="0"/>
          </a:p>
        </p:txBody>
      </p:sp>
    </p:spTree>
    <p:extLst>
      <p:ext uri="{BB962C8B-B14F-4D97-AF65-F5344CB8AC3E}">
        <p14:creationId xmlns:p14="http://schemas.microsoft.com/office/powerpoint/2010/main" val="1977330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normAutofit/>
          </a:bodyPr>
          <a:lstStyle/>
          <a:p>
            <a:r>
              <a:rPr lang="en-US" sz="6000" dirty="0" smtClean="0"/>
              <a:t>CONT.</a:t>
            </a:r>
            <a:endParaRPr lang="en-US" sz="6000" dirty="0"/>
          </a:p>
        </p:txBody>
      </p:sp>
      <p:sp>
        <p:nvSpPr>
          <p:cNvPr id="1048659" name="Content Placeholder 2"/>
          <p:cNvSpPr>
            <a:spLocks noGrp="1"/>
          </p:cNvSpPr>
          <p:nvPr>
            <p:ph idx="1"/>
          </p:nvPr>
        </p:nvSpPr>
        <p:spPr/>
        <p:txBody>
          <a:bodyPr>
            <a:normAutofit/>
          </a:bodyPr>
          <a:lstStyle/>
          <a:p>
            <a:r>
              <a:rPr lang="en-US" sz="2800" dirty="0" smtClean="0"/>
              <a:t>For </a:t>
            </a:r>
            <a:r>
              <a:rPr lang="en-US" sz="2800" dirty="0"/>
              <a:t>open fractures </a:t>
            </a:r>
            <a:r>
              <a:rPr lang="en-US" sz="2800" dirty="0" smtClean="0"/>
              <a:t>there should be a greater </a:t>
            </a:r>
            <a:r>
              <a:rPr lang="en-US" sz="2800" dirty="0"/>
              <a:t>reluctance to resort to operative methods of fixation, especially if there seems to be a serious risk of infection; </a:t>
            </a:r>
            <a:r>
              <a:rPr lang="en-US" sz="2800" dirty="0" smtClean="0"/>
              <a:t>if </a:t>
            </a:r>
            <a:r>
              <a:rPr lang="en-US" sz="2800" dirty="0"/>
              <a:t>internal </a:t>
            </a:r>
            <a:r>
              <a:rPr lang="en-US" sz="2800" dirty="0" smtClean="0"/>
              <a:t>fixation is indicated the metals </a:t>
            </a:r>
            <a:r>
              <a:rPr lang="en-US" sz="2800" dirty="0"/>
              <a:t>should be placed </a:t>
            </a:r>
            <a:r>
              <a:rPr lang="en-US" sz="2800" dirty="0" smtClean="0"/>
              <a:t>away </a:t>
            </a:r>
            <a:r>
              <a:rPr lang="en-US" sz="2800" dirty="0"/>
              <a:t>from the wound</a:t>
            </a:r>
            <a:r>
              <a:rPr lang="en-US" sz="2800" dirty="0" smtClean="0"/>
              <a:t>.</a:t>
            </a:r>
          </a:p>
          <a:p>
            <a:r>
              <a:rPr lang="en-US" sz="2800" dirty="0" smtClean="0"/>
              <a:t>Fractures that are unstable </a:t>
            </a:r>
            <a:r>
              <a:rPr lang="en-US" sz="2800" dirty="0"/>
              <a:t>and unsuitable for treatment by traction or by simple </a:t>
            </a:r>
            <a:r>
              <a:rPr lang="en-US" sz="2800" dirty="0" err="1"/>
              <a:t>splintage</a:t>
            </a:r>
            <a:r>
              <a:rPr lang="en-US" sz="2800" dirty="0"/>
              <a:t> alone</a:t>
            </a:r>
            <a:r>
              <a:rPr lang="en-US" sz="2800" dirty="0" smtClean="0"/>
              <a:t>, should be treated by </a:t>
            </a:r>
            <a:r>
              <a:rPr lang="en-US" sz="2800" dirty="0"/>
              <a:t>external </a:t>
            </a:r>
            <a:r>
              <a:rPr lang="en-US" sz="2800" dirty="0" smtClean="0"/>
              <a:t>fixation, </a:t>
            </a:r>
            <a:r>
              <a:rPr lang="en-US" sz="2800" dirty="0"/>
              <a:t>pins inserted into the bone fragments and fixed to a rigid external bar </a:t>
            </a:r>
            <a:r>
              <a:rPr lang="en-US" sz="2800" dirty="0" smtClean="0"/>
              <a:t>rather </a:t>
            </a:r>
            <a:r>
              <a:rPr lang="en-US" sz="2800" dirty="0"/>
              <a:t>than internal fixation.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AFTER CARE</a:t>
            </a:r>
            <a:endParaRPr lang="en-US" sz="6000" dirty="0"/>
          </a:p>
        </p:txBody>
      </p:sp>
      <p:sp>
        <p:nvSpPr>
          <p:cNvPr id="3" name="Content Placeholder 2"/>
          <p:cNvSpPr>
            <a:spLocks noGrp="1"/>
          </p:cNvSpPr>
          <p:nvPr>
            <p:ph idx="1"/>
          </p:nvPr>
        </p:nvSpPr>
        <p:spPr/>
        <p:txBody>
          <a:bodyPr>
            <a:normAutofit/>
          </a:bodyPr>
          <a:lstStyle/>
          <a:p>
            <a:r>
              <a:rPr lang="en-US" sz="4000" dirty="0" smtClean="0"/>
              <a:t>The limb is elevated &amp; its circulation carefully monitored</a:t>
            </a:r>
          </a:p>
          <a:p>
            <a:r>
              <a:rPr lang="en-US" sz="4000" dirty="0" smtClean="0"/>
              <a:t>Antibiotic cover</a:t>
            </a:r>
          </a:p>
          <a:p>
            <a:r>
              <a:rPr lang="en-US" sz="4000" dirty="0" smtClean="0"/>
              <a:t>If the wound has been left open, it is inspected at 2 – 3 days &amp; covered appropriately</a:t>
            </a:r>
            <a:endParaRPr lang="en-US" sz="4000" dirty="0"/>
          </a:p>
        </p:txBody>
      </p:sp>
    </p:spTree>
    <p:extLst>
      <p:ext uri="{BB962C8B-B14F-4D97-AF65-F5344CB8AC3E}">
        <p14:creationId xmlns:p14="http://schemas.microsoft.com/office/powerpoint/2010/main" val="3613453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COVERAGE &amp; CLOSURE OF THE WOUND</a:t>
            </a:r>
          </a:p>
        </p:txBody>
      </p:sp>
      <p:sp>
        <p:nvSpPr>
          <p:cNvPr id="3" name="Content Placeholder 2"/>
          <p:cNvSpPr>
            <a:spLocks noGrp="1"/>
          </p:cNvSpPr>
          <p:nvPr>
            <p:ph idx="1"/>
          </p:nvPr>
        </p:nvSpPr>
        <p:spPr/>
        <p:txBody>
          <a:bodyPr>
            <a:normAutofit/>
          </a:bodyPr>
          <a:lstStyle/>
          <a:p>
            <a:r>
              <a:rPr lang="en-US" sz="4000" dirty="0" smtClean="0"/>
              <a:t>Primary Closure (suturing skin directly </a:t>
            </a:r>
            <a:r>
              <a:rPr lang="en-US" sz="4000" dirty="0" smtClean="0">
                <a:sym typeface="Wingdings" panose="05000000000000000000" pitchFamily="2" charset="2"/>
              </a:rPr>
              <a:t> type I wound)</a:t>
            </a:r>
            <a:endParaRPr lang="en-US" sz="4000" dirty="0" smtClean="0"/>
          </a:p>
          <a:p>
            <a:r>
              <a:rPr lang="en-US" sz="4000" dirty="0" smtClean="0"/>
              <a:t>Delayed Primary Closure</a:t>
            </a:r>
          </a:p>
          <a:p>
            <a:r>
              <a:rPr lang="en-US" sz="4000" dirty="0" smtClean="0"/>
              <a:t>Secondary Closure</a:t>
            </a:r>
          </a:p>
          <a:p>
            <a:r>
              <a:rPr lang="en-US" sz="4000" dirty="0" smtClean="0"/>
              <a:t>Skin Grafting/ flaps</a:t>
            </a:r>
          </a:p>
          <a:p>
            <a:r>
              <a:rPr lang="en-US" sz="4000" dirty="0" smtClean="0"/>
              <a:t>Mobilization of grafts Skin / Muscle</a:t>
            </a:r>
            <a:endParaRPr lang="en-US" sz="4000" dirty="0"/>
          </a:p>
        </p:txBody>
      </p:sp>
    </p:spTree>
    <p:extLst>
      <p:ext uri="{BB962C8B-B14F-4D97-AF65-F5344CB8AC3E}">
        <p14:creationId xmlns:p14="http://schemas.microsoft.com/office/powerpoint/2010/main" val="99251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CONT.</a:t>
            </a:r>
            <a:endParaRPr lang="en-US" sz="6000" dirty="0"/>
          </a:p>
        </p:txBody>
      </p:sp>
      <p:sp>
        <p:nvSpPr>
          <p:cNvPr id="3" name="Content Placeholder 2"/>
          <p:cNvSpPr>
            <a:spLocks noGrp="1"/>
          </p:cNvSpPr>
          <p:nvPr>
            <p:ph idx="1"/>
          </p:nvPr>
        </p:nvSpPr>
        <p:spPr/>
        <p:txBody>
          <a:bodyPr>
            <a:normAutofit/>
          </a:bodyPr>
          <a:lstStyle/>
          <a:p>
            <a:r>
              <a:rPr lang="en-US" sz="2800" dirty="0" smtClean="0"/>
              <a:t>A small uncontaminated Type I wound may (after debridement) be sutured, provided this can be done without tension</a:t>
            </a:r>
          </a:p>
          <a:p>
            <a:r>
              <a:rPr lang="en-US" sz="2800" dirty="0" smtClean="0"/>
              <a:t>All other wounds must be left open until dangers of tension &amp; infection have passed</a:t>
            </a:r>
          </a:p>
          <a:p>
            <a:r>
              <a:rPr lang="en-US" sz="2800" dirty="0" smtClean="0"/>
              <a:t>The wound is lightly packed with sterile gauze &amp; inspected after 2 days</a:t>
            </a:r>
          </a:p>
          <a:p>
            <a:r>
              <a:rPr lang="en-US" sz="2800" dirty="0" smtClean="0"/>
              <a:t>If it is clean, it is sutured (delayed 1</a:t>
            </a:r>
            <a:r>
              <a:rPr lang="en-US" sz="2800" baseline="30000" dirty="0" smtClean="0"/>
              <a:t>o</a:t>
            </a:r>
            <a:r>
              <a:rPr lang="en-US" sz="2800" dirty="0" smtClean="0"/>
              <a:t> closure) or skin grafted. The wound must be covered in 5 – 7 days unless there is infection.</a:t>
            </a:r>
          </a:p>
        </p:txBody>
      </p:sp>
    </p:spTree>
    <p:extLst>
      <p:ext uri="{BB962C8B-B14F-4D97-AF65-F5344CB8AC3E}">
        <p14:creationId xmlns:p14="http://schemas.microsoft.com/office/powerpoint/2010/main" val="17046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GUSTILO &amp; ANDERSONS CLASSIFICATION</a:t>
            </a:r>
            <a:endParaRPr lang="en-US" sz="4400" dirty="0"/>
          </a:p>
        </p:txBody>
      </p:sp>
      <p:sp>
        <p:nvSpPr>
          <p:cNvPr id="3" name="Content Placeholder 2"/>
          <p:cNvSpPr>
            <a:spLocks noGrp="1"/>
          </p:cNvSpPr>
          <p:nvPr>
            <p:ph idx="1"/>
          </p:nvPr>
        </p:nvSpPr>
        <p:spPr/>
        <p:txBody>
          <a:bodyPr>
            <a:noAutofit/>
          </a:bodyPr>
          <a:lstStyle/>
          <a:p>
            <a:r>
              <a:rPr lang="en-US" sz="2400" b="1" dirty="0" smtClean="0"/>
              <a:t>Type 1 #: </a:t>
            </a:r>
            <a:r>
              <a:rPr lang="en-US" sz="2400" dirty="0" smtClean="0"/>
              <a:t>Low energy injury; Wound &lt;1cm in length often from an inside – out injury</a:t>
            </a:r>
            <a:endParaRPr lang="en-US" sz="2400" dirty="0"/>
          </a:p>
          <a:p>
            <a:r>
              <a:rPr lang="en-US" sz="2400" b="1" dirty="0" smtClean="0"/>
              <a:t>Type 2 #: </a:t>
            </a:r>
            <a:r>
              <a:rPr lang="en-US" sz="2400" dirty="0" smtClean="0"/>
              <a:t>More energy adsorption; Wound &gt; 1cm</a:t>
            </a:r>
          </a:p>
          <a:p>
            <a:r>
              <a:rPr lang="en-US" sz="2400" b="1" dirty="0" smtClean="0"/>
              <a:t>Type 3 #: </a:t>
            </a:r>
            <a:r>
              <a:rPr lang="en-US" sz="2400" dirty="0" smtClean="0"/>
              <a:t>High energy injury (high – velocity gun shots, motorcycle accidents etc.); Extensive wounds &gt;10cm with significant # fragment </a:t>
            </a:r>
            <a:r>
              <a:rPr lang="en-US" sz="2400" dirty="0" err="1" smtClean="0"/>
              <a:t>comminution</a:t>
            </a:r>
            <a:r>
              <a:rPr lang="en-US" sz="2400" dirty="0" smtClean="0"/>
              <a:t>, soft tissue injury (STI) &amp; periosteal stripping.</a:t>
            </a:r>
          </a:p>
          <a:p>
            <a:pPr lvl="1"/>
            <a:r>
              <a:rPr lang="en-US" sz="2400" dirty="0" smtClean="0"/>
              <a:t>Type 3A: don’t require major reconstructive surgery to provide skin coverage</a:t>
            </a:r>
          </a:p>
          <a:p>
            <a:pPr lvl="1"/>
            <a:r>
              <a:rPr lang="en-US" sz="2400" dirty="0" smtClean="0"/>
              <a:t>Type 3 B: require reconstructive procedures due to soft tissue defects</a:t>
            </a:r>
          </a:p>
          <a:p>
            <a:pPr lvl="1"/>
            <a:r>
              <a:rPr lang="en-US" sz="2400" dirty="0" smtClean="0"/>
              <a:t>Type 3C: involve vascular compromise and require reconstruction.</a:t>
            </a:r>
            <a:endParaRPr lang="en-US" sz="2400" dirty="0"/>
          </a:p>
        </p:txBody>
      </p:sp>
    </p:spTree>
    <p:extLst>
      <p:ext uri="{BB962C8B-B14F-4D97-AF65-F5344CB8AC3E}">
        <p14:creationId xmlns:p14="http://schemas.microsoft.com/office/powerpoint/2010/main" val="1022601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
          <p:cNvSpPr>
            <a:spLocks noGrp="1"/>
          </p:cNvSpPr>
          <p:nvPr>
            <p:ph type="title"/>
          </p:nvPr>
        </p:nvSpPr>
        <p:spPr/>
        <p:txBody>
          <a:bodyPr>
            <a:normAutofit/>
          </a:bodyPr>
          <a:lstStyle/>
          <a:p>
            <a:r>
              <a:rPr lang="en-US" sz="6000" dirty="0" smtClean="0"/>
              <a:t>REHABILITATION</a:t>
            </a:r>
            <a:endParaRPr lang="en-US" sz="6000" dirty="0"/>
          </a:p>
        </p:txBody>
      </p:sp>
      <p:sp>
        <p:nvSpPr>
          <p:cNvPr id="1048663" name="Content Placeholder 2"/>
          <p:cNvSpPr>
            <a:spLocks noGrp="1"/>
          </p:cNvSpPr>
          <p:nvPr>
            <p:ph idx="1"/>
          </p:nvPr>
        </p:nvSpPr>
        <p:spPr/>
        <p:txBody>
          <a:bodyPr>
            <a:normAutofit/>
          </a:bodyPr>
          <a:lstStyle/>
          <a:p>
            <a:r>
              <a:rPr lang="en-US" sz="4000" dirty="0" smtClean="0"/>
              <a:t>As in closed fractures</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MODIFIED BY EFFIE NAILA</a:t>
            </a:r>
            <a:endParaRPr lang="en-US" sz="6000" dirty="0"/>
          </a:p>
        </p:txBody>
      </p:sp>
      <p:sp>
        <p:nvSpPr>
          <p:cNvPr id="3" name="Content Placeholder 2"/>
          <p:cNvSpPr>
            <a:spLocks noGrp="1"/>
          </p:cNvSpPr>
          <p:nvPr>
            <p:ph idx="1"/>
          </p:nvPr>
        </p:nvSpPr>
        <p:spPr/>
        <p:txBody>
          <a:bodyPr>
            <a:noAutofit/>
          </a:bodyPr>
          <a:lstStyle/>
          <a:p>
            <a:pPr marL="0" indent="0" algn="ctr">
              <a:buNone/>
            </a:pPr>
            <a:r>
              <a:rPr lang="en-US" sz="5400" dirty="0" smtClean="0"/>
              <a:t>PERFECTION IS ATTAINED BY SLOW DEGREES.IT REQUIRES THE HAND OF TIME.</a:t>
            </a:r>
          </a:p>
          <a:p>
            <a:pPr marL="0" indent="0" algn="ctr">
              <a:buNone/>
            </a:pPr>
            <a:r>
              <a:rPr lang="en-US" sz="5400" dirty="0" smtClean="0"/>
              <a:t>***END***</a:t>
            </a:r>
          </a:p>
          <a:p>
            <a:pPr marL="0" indent="0" algn="ctr">
              <a:buNone/>
            </a:pPr>
            <a:r>
              <a:rPr lang="en-US" sz="5400" dirty="0" smtClean="0"/>
              <a:t>#</a:t>
            </a:r>
            <a:r>
              <a:rPr lang="en-US" sz="5400" dirty="0" err="1" smtClean="0"/>
              <a:t>JesusOverEverything</a:t>
            </a:r>
            <a:endParaRPr lang="en-US" sz="5400" dirty="0"/>
          </a:p>
        </p:txBody>
      </p:sp>
    </p:spTree>
    <p:extLst>
      <p:ext uri="{BB962C8B-B14F-4D97-AF65-F5344CB8AC3E}">
        <p14:creationId xmlns:p14="http://schemas.microsoft.com/office/powerpoint/2010/main" val="222569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SUMMARY OF PRINCIPLES OF MANAGEMENT</a:t>
            </a:r>
            <a:endParaRPr lang="en-US" sz="4000"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a:t>EARLY FRACTURE CARE AND RESUSCITATION </a:t>
            </a:r>
          </a:p>
          <a:p>
            <a:pPr marL="742950" indent="-742950">
              <a:buFont typeface="+mj-lt"/>
              <a:buAutoNum type="arabicPeriod"/>
            </a:pPr>
            <a:r>
              <a:rPr lang="en-US" sz="4400" dirty="0"/>
              <a:t>REDUCTION</a:t>
            </a:r>
          </a:p>
          <a:p>
            <a:pPr marL="742950" indent="-742950">
              <a:buFont typeface="+mj-lt"/>
              <a:buAutoNum type="arabicPeriod"/>
            </a:pPr>
            <a:r>
              <a:rPr lang="en-US" sz="4400" dirty="0"/>
              <a:t>IMMOBILIZATION</a:t>
            </a:r>
          </a:p>
          <a:p>
            <a:pPr marL="742950" indent="-742950">
              <a:buFont typeface="+mj-lt"/>
              <a:buAutoNum type="arabicPeriod"/>
            </a:pPr>
            <a:r>
              <a:rPr lang="en-US" sz="4400" dirty="0" smtClean="0"/>
              <a:t>REHABILITATION</a:t>
            </a:r>
            <a:endParaRPr lang="en-US" sz="4400" dirty="0"/>
          </a:p>
        </p:txBody>
      </p:sp>
    </p:spTree>
    <p:extLst>
      <p:ext uri="{BB962C8B-B14F-4D97-AF65-F5344CB8AC3E}">
        <p14:creationId xmlns:p14="http://schemas.microsoft.com/office/powerpoint/2010/main" val="14469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CONT.</a:t>
            </a:r>
            <a:endParaRPr lang="en-US" sz="6600" dirty="0"/>
          </a:p>
        </p:txBody>
      </p:sp>
      <p:sp>
        <p:nvSpPr>
          <p:cNvPr id="3" name="Content Placeholder 2"/>
          <p:cNvSpPr>
            <a:spLocks noGrp="1"/>
          </p:cNvSpPr>
          <p:nvPr>
            <p:ph idx="1"/>
          </p:nvPr>
        </p:nvSpPr>
        <p:spPr/>
        <p:txBody>
          <a:bodyPr>
            <a:normAutofit/>
          </a:bodyPr>
          <a:lstStyle/>
          <a:p>
            <a:r>
              <a:rPr lang="en-US" sz="3600" dirty="0"/>
              <a:t>The three fundamental principles of fracture </a:t>
            </a:r>
            <a:r>
              <a:rPr lang="en-US" sz="3600" dirty="0" smtClean="0"/>
              <a:t>treatment are:</a:t>
            </a:r>
            <a:endParaRPr lang="en-US" sz="3600" dirty="0"/>
          </a:p>
          <a:p>
            <a:pPr marL="971550" lvl="1" indent="-514350">
              <a:buFont typeface="+mj-lt"/>
              <a:buAutoNum type="arabicPeriod"/>
            </a:pPr>
            <a:r>
              <a:rPr lang="en-US" sz="3600" dirty="0"/>
              <a:t>Reduction</a:t>
            </a:r>
          </a:p>
          <a:p>
            <a:pPr marL="971550" lvl="1" indent="-514350">
              <a:buFont typeface="+mj-lt"/>
              <a:buAutoNum type="arabicPeriod"/>
            </a:pPr>
            <a:r>
              <a:rPr lang="en-US" sz="3600" dirty="0"/>
              <a:t>Immobilization and </a:t>
            </a:r>
          </a:p>
          <a:p>
            <a:pPr marL="971550" lvl="1" indent="-514350">
              <a:buFont typeface="+mj-lt"/>
              <a:buAutoNum type="arabicPeriod"/>
            </a:pPr>
            <a:r>
              <a:rPr lang="en-US" sz="3600" dirty="0"/>
              <a:t>Preservation of </a:t>
            </a:r>
            <a:r>
              <a:rPr lang="en-US" sz="3600" dirty="0" smtClean="0"/>
              <a:t>function</a:t>
            </a:r>
          </a:p>
          <a:p>
            <a:pPr marL="571500" indent="-514350"/>
            <a:r>
              <a:rPr lang="en-US" sz="3600" dirty="0" smtClean="0"/>
              <a:t>Management can be:</a:t>
            </a:r>
          </a:p>
          <a:p>
            <a:pPr lvl="1"/>
            <a:r>
              <a:rPr lang="en-US" sz="3600" dirty="0" smtClean="0"/>
              <a:t>Early</a:t>
            </a:r>
          </a:p>
          <a:p>
            <a:pPr lvl="1"/>
            <a:r>
              <a:rPr lang="en-US" sz="3600" dirty="0" smtClean="0"/>
              <a:t>Definitive</a:t>
            </a:r>
          </a:p>
        </p:txBody>
      </p:sp>
    </p:spTree>
    <p:extLst>
      <p:ext uri="{BB962C8B-B14F-4D97-AF65-F5344CB8AC3E}">
        <p14:creationId xmlns:p14="http://schemas.microsoft.com/office/powerpoint/2010/main" val="351888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6006" y="0"/>
            <a:ext cx="9280007" cy="1475874"/>
          </a:xfrm>
        </p:spPr>
        <p:txBody>
          <a:bodyPr>
            <a:noAutofit/>
          </a:bodyPr>
          <a:lstStyle/>
          <a:p>
            <a:r>
              <a:rPr lang="en-US" dirty="0" smtClean="0"/>
              <a:t>GOAL OF FRACTURE MANAGEMENT</a:t>
            </a:r>
            <a:endParaRPr lang="en-US" dirty="0"/>
          </a:p>
        </p:txBody>
      </p:sp>
      <p:sp>
        <p:nvSpPr>
          <p:cNvPr id="1048615" name="Content Placeholder 2"/>
          <p:cNvSpPr>
            <a:spLocks noGrp="1"/>
          </p:cNvSpPr>
          <p:nvPr>
            <p:ph idx="1"/>
          </p:nvPr>
        </p:nvSpPr>
        <p:spPr>
          <a:xfrm>
            <a:off x="0" y="1475874"/>
            <a:ext cx="9780104" cy="5382126"/>
          </a:xfrm>
        </p:spPr>
        <p:txBody>
          <a:bodyPr>
            <a:noAutofit/>
          </a:bodyPr>
          <a:lstStyle/>
          <a:p>
            <a:r>
              <a:rPr lang="en-US" sz="2700" dirty="0" smtClean="0"/>
              <a:t>The goal of # management is to ensure the patient survives any life threatening condition and the involved limb segment returns to its maximal function possible.</a:t>
            </a:r>
          </a:p>
          <a:p>
            <a:r>
              <a:rPr lang="en-US" sz="2700" dirty="0" smtClean="0"/>
              <a:t>This is accomplished by </a:t>
            </a:r>
          </a:p>
          <a:p>
            <a:pPr lvl="1"/>
            <a:r>
              <a:rPr lang="en-US" sz="2700" dirty="0" smtClean="0"/>
              <a:t>Resuscitation of the patient </a:t>
            </a:r>
          </a:p>
          <a:p>
            <a:pPr lvl="1"/>
            <a:r>
              <a:rPr lang="en-US" sz="2700" dirty="0" smtClean="0"/>
              <a:t>Obtaining and maintaining </a:t>
            </a:r>
            <a:r>
              <a:rPr lang="en-US" sz="2700" u="sng" dirty="0" smtClean="0"/>
              <a:t>reduction of the fracture </a:t>
            </a:r>
          </a:p>
          <a:p>
            <a:pPr lvl="1"/>
            <a:r>
              <a:rPr lang="en-US" sz="2700" u="sng" dirty="0" smtClean="0"/>
              <a:t>Immobilization</a:t>
            </a:r>
            <a:r>
              <a:rPr lang="en-US" sz="2700" dirty="0" smtClean="0"/>
              <a:t> with techniques that allow the fracture to heal and that provide the patient with functional aftercare</a:t>
            </a:r>
          </a:p>
          <a:p>
            <a:r>
              <a:rPr lang="en-US" sz="2700" dirty="0" smtClean="0"/>
              <a:t>Reduction and Immobilization is achieved by either </a:t>
            </a:r>
            <a:r>
              <a:rPr lang="en-US" sz="2700" dirty="0" smtClean="0">
                <a:solidFill>
                  <a:schemeClr val="accent2"/>
                </a:solidFill>
              </a:rPr>
              <a:t>non - operative</a:t>
            </a:r>
            <a:r>
              <a:rPr lang="en-US" sz="2700" dirty="0" smtClean="0"/>
              <a:t> or </a:t>
            </a:r>
            <a:r>
              <a:rPr lang="en-US" sz="2700" dirty="0" smtClean="0">
                <a:solidFill>
                  <a:schemeClr val="accent2"/>
                </a:solidFill>
              </a:rPr>
              <a:t>operative</a:t>
            </a:r>
            <a:r>
              <a:rPr lang="en-US" sz="2700" dirty="0" smtClean="0"/>
              <a:t> means</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EARLY MANAGEMENT: SCENE OF ACCIDENT (INITIAL MANAGEMENT)</a:t>
            </a:r>
            <a:endParaRPr lang="en-US" sz="4000" dirty="0"/>
          </a:p>
        </p:txBody>
      </p:sp>
      <p:sp>
        <p:nvSpPr>
          <p:cNvPr id="3" name="Content Placeholder 2"/>
          <p:cNvSpPr>
            <a:spLocks noGrp="1"/>
          </p:cNvSpPr>
          <p:nvPr>
            <p:ph idx="1"/>
          </p:nvPr>
        </p:nvSpPr>
        <p:spPr/>
        <p:txBody>
          <a:bodyPr>
            <a:noAutofit/>
          </a:bodyPr>
          <a:lstStyle/>
          <a:p>
            <a:r>
              <a:rPr lang="en-US" sz="2400" dirty="0" smtClean="0"/>
              <a:t>Ensure that the </a:t>
            </a:r>
            <a:r>
              <a:rPr lang="en-US" sz="2400" b="1" dirty="0" smtClean="0">
                <a:solidFill>
                  <a:srgbClr val="FF0000"/>
                </a:solidFill>
              </a:rPr>
              <a:t>Airway</a:t>
            </a:r>
            <a:r>
              <a:rPr lang="en-US" sz="2400" dirty="0" smtClean="0"/>
              <a:t> is clear with cervical spine control. Check whether the patient is </a:t>
            </a:r>
            <a:r>
              <a:rPr lang="en-US" sz="2400" b="1" dirty="0" smtClean="0">
                <a:solidFill>
                  <a:srgbClr val="FF0000"/>
                </a:solidFill>
              </a:rPr>
              <a:t>Breathing.</a:t>
            </a:r>
          </a:p>
          <a:p>
            <a:r>
              <a:rPr lang="en-US" sz="2400" b="1" dirty="0" smtClean="0">
                <a:solidFill>
                  <a:srgbClr val="FF0000"/>
                </a:solidFill>
              </a:rPr>
              <a:t>Circulation</a:t>
            </a:r>
            <a:r>
              <a:rPr lang="en-US" sz="2400" b="1" dirty="0" smtClean="0"/>
              <a:t>: </a:t>
            </a:r>
            <a:r>
              <a:rPr lang="en-US" sz="2400" dirty="0" smtClean="0"/>
              <a:t>Control </a:t>
            </a:r>
            <a:r>
              <a:rPr lang="en-US" sz="2400" u="sng" dirty="0" smtClean="0"/>
              <a:t>external hemorrhage</a:t>
            </a:r>
            <a:r>
              <a:rPr lang="en-US" sz="2400" dirty="0" smtClean="0"/>
              <a:t>, by covering any wound with a </a:t>
            </a:r>
            <a:r>
              <a:rPr lang="en-US" sz="2400" u="sng" dirty="0" smtClean="0"/>
              <a:t>clean dressing</a:t>
            </a:r>
            <a:r>
              <a:rPr lang="en-US" sz="2400" dirty="0" smtClean="0"/>
              <a:t>. </a:t>
            </a:r>
          </a:p>
          <a:p>
            <a:pPr lvl="1"/>
            <a:r>
              <a:rPr lang="en-US" sz="2400" dirty="0" smtClean="0">
                <a:solidFill>
                  <a:srgbClr val="FF0000"/>
                </a:solidFill>
              </a:rPr>
              <a:t>Hemorrhage hardly ever demands a tourniquet for its control</a:t>
            </a:r>
            <a:r>
              <a:rPr lang="en-US" sz="2400" dirty="0" smtClean="0"/>
              <a:t>. Only profuse pulsatile (arterial) bleeding that persists despite firm pressure over the wound may require tourniquet. </a:t>
            </a:r>
          </a:p>
          <a:p>
            <a:r>
              <a:rPr lang="en-US" sz="2400" b="1" dirty="0" smtClean="0">
                <a:solidFill>
                  <a:srgbClr val="FF0000"/>
                </a:solidFill>
              </a:rPr>
              <a:t>Disability</a:t>
            </a:r>
            <a:r>
              <a:rPr lang="en-US" sz="2400" dirty="0" smtClean="0"/>
              <a:t>: Immobilization of fractured limb by traction to the limb or bandaging limb to normal one or to the chest</a:t>
            </a:r>
          </a:p>
          <a:p>
            <a:r>
              <a:rPr lang="en-US" sz="2400" dirty="0" smtClean="0"/>
              <a:t>Immobilize the spine if injury suspected </a:t>
            </a:r>
          </a:p>
          <a:p>
            <a:r>
              <a:rPr lang="en-US" sz="2400" b="1" dirty="0" smtClean="0">
                <a:solidFill>
                  <a:srgbClr val="FF0000"/>
                </a:solidFill>
              </a:rPr>
              <a:t>Exposure</a:t>
            </a:r>
            <a:r>
              <a:rPr lang="en-US" sz="2400" dirty="0" smtClean="0"/>
              <a:t>: 30% of patients with an open # have other life – threatening injuries</a:t>
            </a:r>
            <a:endParaRPr lang="en-US" sz="2400" dirty="0"/>
          </a:p>
        </p:txBody>
      </p:sp>
    </p:spTree>
    <p:extLst>
      <p:ext uri="{BB962C8B-B14F-4D97-AF65-F5344CB8AC3E}">
        <p14:creationId xmlns:p14="http://schemas.microsoft.com/office/powerpoint/2010/main" val="284741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MANAGEMENT (HOSPITAL):</a:t>
            </a:r>
            <a:br>
              <a:rPr lang="en-US" dirty="0"/>
            </a:br>
            <a:r>
              <a:rPr lang="en-US" dirty="0"/>
              <a:t>RESUSCITATION</a:t>
            </a:r>
          </a:p>
        </p:txBody>
      </p:sp>
      <p:sp>
        <p:nvSpPr>
          <p:cNvPr id="3" name="Content Placeholder 2"/>
          <p:cNvSpPr>
            <a:spLocks noGrp="1"/>
          </p:cNvSpPr>
          <p:nvPr>
            <p:ph idx="1"/>
          </p:nvPr>
        </p:nvSpPr>
        <p:spPr/>
        <p:txBody>
          <a:bodyPr>
            <a:normAutofit/>
          </a:bodyPr>
          <a:lstStyle/>
          <a:p>
            <a:r>
              <a:rPr lang="en-US" sz="3600" dirty="0"/>
              <a:t>Before definitive treatment, </a:t>
            </a:r>
            <a:r>
              <a:rPr lang="en-US" sz="3600" u="sng" dirty="0"/>
              <a:t>FIRST AID TREATMENT </a:t>
            </a:r>
            <a:r>
              <a:rPr lang="en-US" sz="3600" dirty="0"/>
              <a:t>(Advanced Trauma Life Support (ATLS) principles), </a:t>
            </a:r>
            <a:r>
              <a:rPr lang="en-US" sz="3600" u="sng" dirty="0"/>
              <a:t>CLINICAL ASSESSMENT</a:t>
            </a:r>
            <a:r>
              <a:rPr lang="en-US" sz="3600" dirty="0"/>
              <a:t> to R/O associated injuries or complications, and </a:t>
            </a:r>
            <a:r>
              <a:rPr lang="en-US" sz="3600" u="sng" dirty="0"/>
              <a:t>RESUSCITATION</a:t>
            </a:r>
            <a:r>
              <a:rPr lang="en-US" sz="3600" dirty="0"/>
              <a:t> is necessary.</a:t>
            </a:r>
          </a:p>
          <a:p>
            <a:r>
              <a:rPr lang="en-US" sz="3600" dirty="0"/>
              <a:t>Time must be spent on resuscitation and dealing with any other life-threatening injuries before definitive treatment for the fracture is </a:t>
            </a:r>
            <a:r>
              <a:rPr lang="en-US" sz="3600" dirty="0" smtClean="0"/>
              <a:t>begun</a:t>
            </a:r>
            <a:endParaRPr lang="en-US" sz="3600" dirty="0"/>
          </a:p>
        </p:txBody>
      </p:sp>
    </p:spTree>
    <p:extLst>
      <p:ext uri="{BB962C8B-B14F-4D97-AF65-F5344CB8AC3E}">
        <p14:creationId xmlns:p14="http://schemas.microsoft.com/office/powerpoint/2010/main" val="17782595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2099</Words>
  <Application>Microsoft Office PowerPoint</Application>
  <PresentationFormat>Widescreen</PresentationFormat>
  <Paragraphs>200</Paragraphs>
  <Slides>41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Trebuchet MS</vt:lpstr>
      <vt:lpstr>Wingdings</vt:lpstr>
      <vt:lpstr>Wingdings 3</vt:lpstr>
      <vt:lpstr>Facet</vt:lpstr>
      <vt:lpstr>PRINCIPLES OF FRACTURE MANAGEMENT</vt:lpstr>
      <vt:lpstr>INTRODUCTION TO FRACTURES</vt:lpstr>
      <vt:lpstr>OPEN/ COMPOUND &amp; CLOSED FRACTURES</vt:lpstr>
      <vt:lpstr>GUSTILO &amp; ANDERSONS CLASSIFICATION</vt:lpstr>
      <vt:lpstr>SUMMARY OF PRINCIPLES OF MANAGEMENT</vt:lpstr>
      <vt:lpstr>CONT.</vt:lpstr>
      <vt:lpstr>GOAL OF FRACTURE MANAGEMENT</vt:lpstr>
      <vt:lpstr>EARLY MANAGEMENT: SCENE OF ACCIDENT (INITIAL MANAGEMENT)</vt:lpstr>
      <vt:lpstr>EARLY MANAGEMENT (HOSPITAL): RESUSCITATION</vt:lpstr>
      <vt:lpstr>CONT.</vt:lpstr>
      <vt:lpstr>EARLY MANAGEMENT: LOCAL FRACTURE MANAGEMENT</vt:lpstr>
      <vt:lpstr>DEFINITIVE OF CLOSED FRACTURES: REDUCTION</vt:lpstr>
      <vt:lpstr>CLOSED MANIPULATION</vt:lpstr>
      <vt:lpstr>ADVANTAGES &amp; DISADVANTAGES OF CLOSED REDUCTION</vt:lpstr>
      <vt:lpstr>MECHANICAL TRACTION</vt:lpstr>
      <vt:lpstr>OPERATIVE MANIPULATIONS/ OPEN REDUCTION</vt:lpstr>
      <vt:lpstr>INDICATIONS OF OPEN REDUCTION</vt:lpstr>
      <vt:lpstr>ADVANTAGES &amp; DISADVANTAGES OF OPEN REDUCTION</vt:lpstr>
      <vt:lpstr>PowerPoint Presentation</vt:lpstr>
      <vt:lpstr>DEFINITIVE TREATMENT OF CLOSED FRACTURES:  IMMOBILISATION</vt:lpstr>
      <vt:lpstr>METHODS OF IMMOBILISATION</vt:lpstr>
      <vt:lpstr>PLASTER OF PARIS/ FIBREGLASS</vt:lpstr>
      <vt:lpstr>EXTERNAL SPLINTAGE</vt:lpstr>
      <vt:lpstr>CONTINUOUS TRACTION (SKIN TRACTION)</vt:lpstr>
      <vt:lpstr>CONTINUOUS TRACTION  (SKELETAL TRACTION)</vt:lpstr>
      <vt:lpstr>EXTERNAL FIXATION</vt:lpstr>
      <vt:lpstr>INTERNAL FIXATION</vt:lpstr>
      <vt:lpstr>REHABILITATION</vt:lpstr>
      <vt:lpstr>MANAGEMENT OF OPEN FRACTURES</vt:lpstr>
      <vt:lpstr>PRINCIPLES OF MANAGEMENT OF OPEN FRACTURES</vt:lpstr>
      <vt:lpstr>INFECTION PREVENTION</vt:lpstr>
      <vt:lpstr>SURGICAL DEBRIDEMENT</vt:lpstr>
      <vt:lpstr>CONT.</vt:lpstr>
      <vt:lpstr>CONT.</vt:lpstr>
      <vt:lpstr>OPEN FRACTURE STABILIZATION</vt:lpstr>
      <vt:lpstr>CONT.</vt:lpstr>
      <vt:lpstr>AFTER CARE</vt:lpstr>
      <vt:lpstr>COVERAGE &amp; CLOSURE OF THE WOUND</vt:lpstr>
      <vt:lpstr>CONT.</vt:lpstr>
      <vt:lpstr>REHABILITATION</vt:lpstr>
      <vt:lpstr>MODIFIED BY EFFIE NAILA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FRACTURE MANAGEMENT</dc:title>
  <dc:creator>Daddy</dc:creator>
  <cp:lastModifiedBy>Effie Naila</cp:lastModifiedBy>
  <cp:revision>14</cp:revision>
  <dcterms:created xsi:type="dcterms:W3CDTF">2015-11-29T01:21:39Z</dcterms:created>
  <dcterms:modified xsi:type="dcterms:W3CDTF">2017-05-16T13:30:39Z</dcterms:modified>
</cp:coreProperties>
</file>