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89" r:id="rId2"/>
    <p:sldId id="315" r:id="rId3"/>
    <p:sldId id="285" r:id="rId4"/>
    <p:sldId id="286" r:id="rId5"/>
    <p:sldId id="290" r:id="rId6"/>
    <p:sldId id="291" r:id="rId7"/>
    <p:sldId id="292" r:id="rId8"/>
    <p:sldId id="293" r:id="rId9"/>
    <p:sldId id="294" r:id="rId10"/>
    <p:sldId id="295" r:id="rId11"/>
    <p:sldId id="296" r:id="rId12"/>
    <p:sldId id="257" r:id="rId13"/>
    <p:sldId id="321" r:id="rId14"/>
    <p:sldId id="316" r:id="rId15"/>
    <p:sldId id="322" r:id="rId16"/>
    <p:sldId id="317" r:id="rId17"/>
    <p:sldId id="318" r:id="rId18"/>
    <p:sldId id="319" r:id="rId19"/>
    <p:sldId id="32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8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3128993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95B64E-7B73-4C8A-AB22-0C27D617AD99}"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314764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2419506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812966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3674109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244536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3636415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1928924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3554556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140430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95B64E-7B73-4C8A-AB22-0C27D617AD99}" type="datetimeFigureOut">
              <a:rPr lang="en-US" smtClean="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3710141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95B64E-7B73-4C8A-AB22-0C27D617AD99}"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4244060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95B64E-7B73-4C8A-AB22-0C27D617AD99}" type="datetimeFigureOut">
              <a:rPr lang="en-US" smtClean="0"/>
              <a:t>8/1/2023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3036593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95B64E-7B73-4C8A-AB22-0C27D617AD99}" type="datetimeFigureOut">
              <a:rPr lang="en-US" smtClean="0"/>
              <a:t>8/1/2023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2909150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95B64E-7B73-4C8A-AB22-0C27D617AD99}" type="datetimeFigureOut">
              <a:rPr lang="en-US" smtClean="0"/>
              <a:t>8/1/2023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3323420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95B64E-7B73-4C8A-AB22-0C27D617AD99}"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60372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95B64E-7B73-4C8A-AB22-0C27D617AD99}" type="datetimeFigureOut">
              <a:rPr lang="en-US" smtClean="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72F6F-5566-451E-8142-E2719AE59320}" type="slidenum">
              <a:rPr lang="en-US" smtClean="0"/>
              <a:t>‹#›</a:t>
            </a:fld>
            <a:endParaRPr lang="en-US"/>
          </a:p>
        </p:txBody>
      </p:sp>
    </p:spTree>
    <p:extLst>
      <p:ext uri="{BB962C8B-B14F-4D97-AF65-F5344CB8AC3E}">
        <p14:creationId xmlns:p14="http://schemas.microsoft.com/office/powerpoint/2010/main" val="792423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295B64E-7B73-4C8A-AB22-0C27D617AD99}" type="datetimeFigureOut">
              <a:rPr lang="en-US" smtClean="0"/>
              <a:t>8/1/2023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3272F6F-5566-451E-8142-E2719AE59320}" type="slidenum">
              <a:rPr lang="en-US" smtClean="0"/>
              <a:t>‹#›</a:t>
            </a:fld>
            <a:endParaRPr lang="en-US"/>
          </a:p>
        </p:txBody>
      </p:sp>
    </p:spTree>
    <p:extLst>
      <p:ext uri="{BB962C8B-B14F-4D97-AF65-F5344CB8AC3E}">
        <p14:creationId xmlns:p14="http://schemas.microsoft.com/office/powerpoint/2010/main" val="97588321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200000"/>
              </a:lnSpc>
            </a:pPr>
            <a:r>
              <a:rPr lang="en-GB" sz="4400" b="1" dirty="0">
                <a:solidFill>
                  <a:prstClr val="black"/>
                </a:solidFill>
                <a:latin typeface="Calibri"/>
              </a:rPr>
              <a:t>MENTAL HEALTH ACT  AND LEGAL APPLICATION</a:t>
            </a:r>
            <a:endParaRPr lang="en-US" b="1" dirty="0"/>
          </a:p>
        </p:txBody>
      </p:sp>
      <p:sp>
        <p:nvSpPr>
          <p:cNvPr id="3" name="Subtitle 2"/>
          <p:cNvSpPr>
            <a:spLocks noGrp="1"/>
          </p:cNvSpPr>
          <p:nvPr>
            <p:ph type="subTitle" idx="1"/>
          </p:nvPr>
        </p:nvSpPr>
        <p:spPr/>
        <p:txBody>
          <a:bodyPr>
            <a:normAutofit fontScale="85000" lnSpcReduction="20000"/>
          </a:bodyPr>
          <a:lstStyle/>
          <a:p>
            <a:pPr algn="r"/>
            <a:endParaRPr lang="en-US" dirty="0"/>
          </a:p>
          <a:p>
            <a:pPr algn="r"/>
            <a:endParaRPr lang="en-US" dirty="0"/>
          </a:p>
          <a:p>
            <a:pPr algn="r"/>
            <a:endParaRPr lang="en-US" dirty="0"/>
          </a:p>
          <a:p>
            <a:pPr algn="r"/>
            <a:r>
              <a:rPr lang="en-US" b="1" dirty="0"/>
              <a:t>KIMATHI EDNA</a:t>
            </a:r>
          </a:p>
        </p:txBody>
      </p:sp>
    </p:spTree>
    <p:extLst>
      <p:ext uri="{BB962C8B-B14F-4D97-AF65-F5344CB8AC3E}">
        <p14:creationId xmlns:p14="http://schemas.microsoft.com/office/powerpoint/2010/main" val="196319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2900"/>
            <a:ext cx="10515600" cy="5834063"/>
          </a:xfrm>
        </p:spPr>
        <p:txBody>
          <a:bodyPr>
            <a:noAutofit/>
          </a:bodyPr>
          <a:lstStyle/>
          <a:p>
            <a:pPr>
              <a:lnSpc>
                <a:spcPct val="150000"/>
              </a:lnSpc>
            </a:pPr>
            <a:r>
              <a:rPr lang="en-US" sz="3200" dirty="0"/>
              <a:t>Recognition as persons before the law and shall enjoy legal capacity on an equal basis with others in all aspects of life.</a:t>
            </a:r>
          </a:p>
          <a:p>
            <a:pPr>
              <a:lnSpc>
                <a:spcPct val="150000"/>
              </a:lnSpc>
            </a:pPr>
            <a:r>
              <a:rPr lang="en-US" sz="3200" dirty="0"/>
              <a:t>Access full information regarding his or her mental and other health status, clinical records and other related information maintained by mental health care facilities and service providers in accordance with the law.</a:t>
            </a:r>
          </a:p>
          <a:p>
            <a:pPr>
              <a:lnSpc>
                <a:spcPct val="150000"/>
              </a:lnSpc>
            </a:pPr>
            <a:endParaRPr lang="en-US" sz="3200" dirty="0"/>
          </a:p>
        </p:txBody>
      </p:sp>
    </p:spTree>
    <p:extLst>
      <p:ext uri="{BB962C8B-B14F-4D97-AF65-F5344CB8AC3E}">
        <p14:creationId xmlns:p14="http://schemas.microsoft.com/office/powerpoint/2010/main" val="822392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0021"/>
            <a:ext cx="10515600" cy="1530668"/>
          </a:xfrm>
        </p:spPr>
        <p:txBody>
          <a:bodyPr/>
          <a:lstStyle/>
          <a:p>
            <a:r>
              <a:rPr lang="en-GB" b="1" dirty="0"/>
              <a:t>Provisions for admission and treatment.</a:t>
            </a:r>
            <a:endParaRPr lang="en-US" dirty="0"/>
          </a:p>
        </p:txBody>
      </p:sp>
      <p:sp>
        <p:nvSpPr>
          <p:cNvPr id="3" name="Content Placeholder 2"/>
          <p:cNvSpPr>
            <a:spLocks noGrp="1"/>
          </p:cNvSpPr>
          <p:nvPr>
            <p:ph idx="1"/>
          </p:nvPr>
        </p:nvSpPr>
        <p:spPr>
          <a:xfrm>
            <a:off x="457200" y="1303021"/>
            <a:ext cx="10896600" cy="5394958"/>
          </a:xfrm>
        </p:spPr>
        <p:txBody>
          <a:bodyPr>
            <a:noAutofit/>
          </a:bodyPr>
          <a:lstStyle/>
          <a:p>
            <a:pPr marL="0" indent="0">
              <a:lnSpc>
                <a:spcPct val="150000"/>
              </a:lnSpc>
              <a:buNone/>
            </a:pPr>
            <a:r>
              <a:rPr lang="en-US" dirty="0"/>
              <a:t>1. </a:t>
            </a:r>
            <a:r>
              <a:rPr lang="en-US" b="1" dirty="0"/>
              <a:t>Voluntary admission.</a:t>
            </a:r>
          </a:p>
          <a:p>
            <a:pPr>
              <a:lnSpc>
                <a:spcPct val="100000"/>
              </a:lnSpc>
            </a:pPr>
            <a:r>
              <a:rPr lang="en-US" dirty="0"/>
              <a:t>A person who presents himself or herself voluntarily to a mental health care facility for treatment or admission</a:t>
            </a:r>
          </a:p>
          <a:p>
            <a:pPr>
              <a:lnSpc>
                <a:spcPct val="100000"/>
              </a:lnSpc>
            </a:pPr>
            <a:r>
              <a:rPr lang="en-US" dirty="0"/>
              <a:t>Pt fills in duplicate the form </a:t>
            </a:r>
            <a:r>
              <a:rPr lang="en-US" b="1" dirty="0"/>
              <a:t>MOH 613 </a:t>
            </a:r>
            <a:r>
              <a:rPr lang="en-US" dirty="0"/>
              <a:t>for adults and </a:t>
            </a:r>
            <a:r>
              <a:rPr lang="en-US" b="1" dirty="0"/>
              <a:t>MOH 637 </a:t>
            </a:r>
            <a:r>
              <a:rPr lang="en-US" dirty="0"/>
              <a:t>for juvenile for submission</a:t>
            </a:r>
          </a:p>
          <a:p>
            <a:pPr>
              <a:lnSpc>
                <a:spcPct val="100000"/>
              </a:lnSpc>
            </a:pPr>
            <a:r>
              <a:rPr lang="en-US" dirty="0"/>
              <a:t>Duration of stay till well and is reviewed within 72 </a:t>
            </a:r>
            <a:r>
              <a:rPr lang="en-US" dirty="0" err="1"/>
              <a:t>hrs</a:t>
            </a:r>
            <a:endParaRPr lang="en-US" dirty="0"/>
          </a:p>
          <a:p>
            <a:pPr>
              <a:lnSpc>
                <a:spcPct val="100000"/>
              </a:lnSpc>
            </a:pPr>
            <a:r>
              <a:rPr lang="en-US" dirty="0"/>
              <a:t>After 42 days, they are retained in involuntary admission if they cant express themselves as willing or unwilling to receive treatment</a:t>
            </a:r>
          </a:p>
          <a:p>
            <a:pPr>
              <a:lnSpc>
                <a:spcPct val="100000"/>
              </a:lnSpc>
            </a:pPr>
            <a:r>
              <a:rPr lang="en-US" dirty="0"/>
              <a:t>If children are abandoned, they are referred to board of mental health</a:t>
            </a:r>
          </a:p>
          <a:p>
            <a:pPr>
              <a:lnSpc>
                <a:spcPct val="100000"/>
              </a:lnSpc>
            </a:pPr>
            <a:r>
              <a:rPr lang="en-US" dirty="0"/>
              <a:t>If discharge is revoked, they are readmitted as involuntary</a:t>
            </a:r>
          </a:p>
        </p:txBody>
      </p:sp>
    </p:spTree>
    <p:extLst>
      <p:ext uri="{BB962C8B-B14F-4D97-AF65-F5344CB8AC3E}">
        <p14:creationId xmlns:p14="http://schemas.microsoft.com/office/powerpoint/2010/main" val="2192897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663B-B5A1-C3F2-FE8F-6D53A93E75F6}"/>
              </a:ext>
            </a:extLst>
          </p:cNvPr>
          <p:cNvSpPr>
            <a:spLocks noGrp="1"/>
          </p:cNvSpPr>
          <p:nvPr>
            <p:ph type="title"/>
          </p:nvPr>
        </p:nvSpPr>
        <p:spPr/>
        <p:txBody>
          <a:bodyPr/>
          <a:lstStyle/>
          <a:p>
            <a:r>
              <a:rPr lang="en-US" b="1" dirty="0"/>
              <a:t>Involuntary admission</a:t>
            </a:r>
          </a:p>
        </p:txBody>
      </p:sp>
      <p:sp>
        <p:nvSpPr>
          <p:cNvPr id="3" name="Content Placeholder 2">
            <a:extLst>
              <a:ext uri="{FF2B5EF4-FFF2-40B4-BE49-F238E27FC236}">
                <a16:creationId xmlns:a16="http://schemas.microsoft.com/office/drawing/2014/main" id="{56EE2295-7BEC-F429-82BE-32275C182560}"/>
              </a:ext>
            </a:extLst>
          </p:cNvPr>
          <p:cNvSpPr>
            <a:spLocks noGrp="1"/>
          </p:cNvSpPr>
          <p:nvPr>
            <p:ph idx="1"/>
          </p:nvPr>
        </p:nvSpPr>
        <p:spPr/>
        <p:txBody>
          <a:bodyPr>
            <a:normAutofit fontScale="92500" lnSpcReduction="20000"/>
          </a:bodyPr>
          <a:lstStyle/>
          <a:p>
            <a:r>
              <a:rPr lang="en-US" dirty="0"/>
              <a:t>Involuntary patents are those who are incapable of expressing themselves as willing or unwilling to receive treatment</a:t>
            </a:r>
          </a:p>
          <a:p>
            <a:r>
              <a:rPr lang="en-US" dirty="0"/>
              <a:t>They require the forms </a:t>
            </a:r>
            <a:r>
              <a:rPr lang="en-US" b="1" dirty="0"/>
              <a:t>MOH 614</a:t>
            </a:r>
            <a:r>
              <a:rPr lang="en-US" dirty="0"/>
              <a:t> to be filled in duplicate by the companions indicating the reasons why they are applying for admission</a:t>
            </a:r>
          </a:p>
          <a:p>
            <a:r>
              <a:rPr lang="en-US" dirty="0"/>
              <a:t>Medical officer must recommend in duplicate </a:t>
            </a:r>
            <a:r>
              <a:rPr lang="en-US" b="1" dirty="0"/>
              <a:t>MOH 615 </a:t>
            </a:r>
            <a:r>
              <a:rPr lang="en-US" dirty="0"/>
              <a:t>after examining patient and confirming need for admission</a:t>
            </a:r>
          </a:p>
          <a:p>
            <a:r>
              <a:rPr lang="en-US" dirty="0"/>
              <a:t>The patient is admitted for a period of not more than 6 months . The ‘person in charge’ can prolong this period by six more months provided the total period does not exceed 12 months</a:t>
            </a:r>
          </a:p>
          <a:p>
            <a:endParaRPr lang="en-US" dirty="0"/>
          </a:p>
        </p:txBody>
      </p:sp>
    </p:spTree>
    <p:extLst>
      <p:ext uri="{BB962C8B-B14F-4D97-AF65-F5344CB8AC3E}">
        <p14:creationId xmlns:p14="http://schemas.microsoft.com/office/powerpoint/2010/main" val="381832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287C-D051-24A1-0E9A-5B85B4AECE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C986CC-73AB-E6D7-D643-7151114A3BCA}"/>
              </a:ext>
            </a:extLst>
          </p:cNvPr>
          <p:cNvSpPr>
            <a:spLocks noGrp="1"/>
          </p:cNvSpPr>
          <p:nvPr>
            <p:ph idx="1"/>
          </p:nvPr>
        </p:nvSpPr>
        <p:spPr/>
        <p:txBody>
          <a:bodyPr/>
          <a:lstStyle/>
          <a:p>
            <a:r>
              <a:rPr lang="en-US" dirty="0"/>
              <a:t>They are discharged on the powers of mental health through application on form </a:t>
            </a:r>
            <a:r>
              <a:rPr lang="en-US" b="1" dirty="0"/>
              <a:t>MOH 616 </a:t>
            </a:r>
            <a:r>
              <a:rPr lang="en-US" dirty="0"/>
              <a:t>by relatives upon recovery</a:t>
            </a:r>
          </a:p>
        </p:txBody>
      </p:sp>
    </p:spTree>
    <p:extLst>
      <p:ext uri="{BB962C8B-B14F-4D97-AF65-F5344CB8AC3E}">
        <p14:creationId xmlns:p14="http://schemas.microsoft.com/office/powerpoint/2010/main" val="2238228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0AA7E-1942-4494-3297-91846C4DD9A8}"/>
              </a:ext>
            </a:extLst>
          </p:cNvPr>
          <p:cNvSpPr>
            <a:spLocks noGrp="1"/>
          </p:cNvSpPr>
          <p:nvPr>
            <p:ph type="title"/>
          </p:nvPr>
        </p:nvSpPr>
        <p:spPr/>
        <p:txBody>
          <a:bodyPr/>
          <a:lstStyle/>
          <a:p>
            <a:r>
              <a:rPr lang="en-US" b="1" dirty="0"/>
              <a:t>Emergency admission</a:t>
            </a:r>
          </a:p>
        </p:txBody>
      </p:sp>
      <p:sp>
        <p:nvSpPr>
          <p:cNvPr id="3" name="Content Placeholder 2">
            <a:extLst>
              <a:ext uri="{FF2B5EF4-FFF2-40B4-BE49-F238E27FC236}">
                <a16:creationId xmlns:a16="http://schemas.microsoft.com/office/drawing/2014/main" id="{42339C83-989E-A5A8-0254-2FD366925810}"/>
              </a:ext>
            </a:extLst>
          </p:cNvPr>
          <p:cNvSpPr>
            <a:spLocks noGrp="1"/>
          </p:cNvSpPr>
          <p:nvPr>
            <p:ph idx="1"/>
          </p:nvPr>
        </p:nvSpPr>
        <p:spPr/>
        <p:txBody>
          <a:bodyPr>
            <a:normAutofit fontScale="92500"/>
          </a:bodyPr>
          <a:lstStyle/>
          <a:p>
            <a:r>
              <a:rPr lang="en-US" dirty="0"/>
              <a:t>Person is believed to suffer from mental illness and is dangerous to self and to others </a:t>
            </a:r>
          </a:p>
          <a:p>
            <a:r>
              <a:rPr lang="en-US" dirty="0"/>
              <a:t>A police officer of the rank of inspector of police and above or </a:t>
            </a:r>
            <a:r>
              <a:rPr lang="en-US" dirty="0" err="1"/>
              <a:t>incharge</a:t>
            </a:r>
            <a:r>
              <a:rPr lang="en-US" dirty="0"/>
              <a:t> of the police station, chief or assistant chief in the area where the patient resides can arrest any person who is found to be dangerous to self and others and take them to a mental hospital for treatment within 24 </a:t>
            </a:r>
            <a:r>
              <a:rPr lang="en-US" dirty="0" err="1"/>
              <a:t>hrs</a:t>
            </a:r>
            <a:r>
              <a:rPr lang="en-US" dirty="0"/>
              <a:t> of being in custody</a:t>
            </a:r>
          </a:p>
          <a:p>
            <a:r>
              <a:rPr lang="en-US" dirty="0"/>
              <a:t>Form </a:t>
            </a:r>
            <a:r>
              <a:rPr lang="en-US" b="1" dirty="0"/>
              <a:t>MOH 638 </a:t>
            </a:r>
            <a:r>
              <a:rPr lang="en-US" dirty="0"/>
              <a:t>is filled in duplicate by the police officer or an administrative officer</a:t>
            </a:r>
          </a:p>
        </p:txBody>
      </p:sp>
    </p:spTree>
    <p:extLst>
      <p:ext uri="{BB962C8B-B14F-4D97-AF65-F5344CB8AC3E}">
        <p14:creationId xmlns:p14="http://schemas.microsoft.com/office/powerpoint/2010/main" val="2100240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4A678-1F1E-7E60-0C57-678D7FB8154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C8DB69-6705-347A-E061-1ACCA02BD86E}"/>
              </a:ext>
            </a:extLst>
          </p:cNvPr>
          <p:cNvSpPr>
            <a:spLocks noGrp="1"/>
          </p:cNvSpPr>
          <p:nvPr>
            <p:ph idx="1"/>
          </p:nvPr>
        </p:nvSpPr>
        <p:spPr/>
        <p:txBody>
          <a:bodyPr>
            <a:normAutofit lnSpcReduction="10000"/>
          </a:bodyPr>
          <a:lstStyle/>
          <a:p>
            <a:r>
              <a:rPr lang="en-US" dirty="0"/>
              <a:t>The patient is reassessed after 72 </a:t>
            </a:r>
            <a:r>
              <a:rPr lang="en-US" dirty="0" err="1"/>
              <a:t>hrs</a:t>
            </a:r>
            <a:r>
              <a:rPr lang="en-US" dirty="0"/>
              <a:t>, if found to be of sound mind he/she is discharged</a:t>
            </a:r>
          </a:p>
          <a:p>
            <a:r>
              <a:rPr lang="en-US" dirty="0"/>
              <a:t>They are discharged under the care of relatives who fill form </a:t>
            </a:r>
            <a:r>
              <a:rPr lang="en-US" b="1" dirty="0"/>
              <a:t>MOH 616</a:t>
            </a:r>
          </a:p>
          <a:p>
            <a:r>
              <a:rPr lang="en-US" dirty="0"/>
              <a:t>They are also discharged through a directive for delivery into the care of a relative/ friend through form </a:t>
            </a:r>
            <a:r>
              <a:rPr lang="en-US" b="1" dirty="0"/>
              <a:t>MOH 616a </a:t>
            </a:r>
          </a:p>
          <a:p>
            <a:r>
              <a:rPr lang="en-US" dirty="0"/>
              <a:t>If found to be of unsound mind, the patient is admitted under involuntary admission</a:t>
            </a:r>
          </a:p>
          <a:p>
            <a:endParaRPr lang="en-US" dirty="0"/>
          </a:p>
        </p:txBody>
      </p:sp>
    </p:spTree>
    <p:extLst>
      <p:ext uri="{BB962C8B-B14F-4D97-AF65-F5344CB8AC3E}">
        <p14:creationId xmlns:p14="http://schemas.microsoft.com/office/powerpoint/2010/main" val="2163627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FDA5A-CFC2-E20A-5886-5E302AF10E1C}"/>
              </a:ext>
            </a:extLst>
          </p:cNvPr>
          <p:cNvSpPr>
            <a:spLocks noGrp="1"/>
          </p:cNvSpPr>
          <p:nvPr>
            <p:ph type="title"/>
          </p:nvPr>
        </p:nvSpPr>
        <p:spPr/>
        <p:txBody>
          <a:bodyPr/>
          <a:lstStyle/>
          <a:p>
            <a:r>
              <a:rPr lang="en-US" b="1" dirty="0"/>
              <a:t>Admission of members of the armed forces</a:t>
            </a:r>
          </a:p>
        </p:txBody>
      </p:sp>
      <p:sp>
        <p:nvSpPr>
          <p:cNvPr id="3" name="Content Placeholder 2">
            <a:extLst>
              <a:ext uri="{FF2B5EF4-FFF2-40B4-BE49-F238E27FC236}">
                <a16:creationId xmlns:a16="http://schemas.microsoft.com/office/drawing/2014/main" id="{5D9A4ECA-8CA7-72CB-F1F8-CAC804249F5B}"/>
              </a:ext>
            </a:extLst>
          </p:cNvPr>
          <p:cNvSpPr>
            <a:spLocks noGrp="1"/>
          </p:cNvSpPr>
          <p:nvPr>
            <p:ph idx="1"/>
          </p:nvPr>
        </p:nvSpPr>
        <p:spPr/>
        <p:txBody>
          <a:bodyPr>
            <a:normAutofit fontScale="70000" lnSpcReduction="20000"/>
          </a:bodyPr>
          <a:lstStyle/>
          <a:p>
            <a:r>
              <a:rPr lang="en-US" dirty="0"/>
              <a:t>The medical officer of the armed forces will write to the person </a:t>
            </a:r>
            <a:r>
              <a:rPr lang="en-US" dirty="0" err="1"/>
              <a:t>incharge</a:t>
            </a:r>
            <a:r>
              <a:rPr lang="en-US" dirty="0"/>
              <a:t> of the mental unit certifying that they have examined the said patient within a period of 48 </a:t>
            </a:r>
            <a:r>
              <a:rPr lang="en-US" dirty="0" err="1"/>
              <a:t>hrs</a:t>
            </a:r>
            <a:r>
              <a:rPr lang="en-US" dirty="0"/>
              <a:t> before issuing the letter</a:t>
            </a:r>
          </a:p>
          <a:p>
            <a:r>
              <a:rPr lang="en-US" dirty="0"/>
              <a:t>The indicate the reasons for admission of the patient</a:t>
            </a:r>
          </a:p>
          <a:p>
            <a:r>
              <a:rPr lang="en-US" dirty="0"/>
              <a:t>No special forms are to be filled</a:t>
            </a:r>
          </a:p>
          <a:p>
            <a:r>
              <a:rPr lang="en-US" dirty="0"/>
              <a:t>The patient is admitted for a maximum of 28 </a:t>
            </a:r>
            <a:r>
              <a:rPr lang="en-US" dirty="0" err="1"/>
              <a:t>daysand</a:t>
            </a:r>
            <a:r>
              <a:rPr lang="en-US" dirty="0"/>
              <a:t> if there is need to have him in the hospital, there must be a recommendation before the 28 days are over</a:t>
            </a:r>
          </a:p>
          <a:p>
            <a:r>
              <a:rPr lang="en-US" dirty="0"/>
              <a:t>Two medical officers one of whom should be a psychiatrist make the recommendation after reexamining the patient</a:t>
            </a:r>
          </a:p>
          <a:p>
            <a:r>
              <a:rPr lang="en-US" dirty="0"/>
              <a:t>The said patient can be discharged if two medical officers one of whom is a psychiatrist, certify that they have examined the patient within 72hrs before issuance of the letter</a:t>
            </a:r>
          </a:p>
          <a:p>
            <a:endParaRPr lang="en-US" dirty="0"/>
          </a:p>
          <a:p>
            <a:endParaRPr lang="en-US" dirty="0"/>
          </a:p>
        </p:txBody>
      </p:sp>
    </p:spTree>
    <p:extLst>
      <p:ext uri="{BB962C8B-B14F-4D97-AF65-F5344CB8AC3E}">
        <p14:creationId xmlns:p14="http://schemas.microsoft.com/office/powerpoint/2010/main" val="3414761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2739F-1E38-26D8-D679-A68A28C4B6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5D25BAC-45AF-DAA2-9655-9DB2BFDD2882}"/>
              </a:ext>
            </a:extLst>
          </p:cNvPr>
          <p:cNvSpPr>
            <a:spLocks noGrp="1"/>
          </p:cNvSpPr>
          <p:nvPr>
            <p:ph idx="1"/>
          </p:nvPr>
        </p:nvSpPr>
        <p:spPr/>
        <p:txBody>
          <a:bodyPr/>
          <a:lstStyle/>
          <a:p>
            <a:r>
              <a:rPr lang="en-US" dirty="0"/>
              <a:t>They are discharged to the nearest armed forces hospital for onward transfer to the armed forces unit from which the patient came from</a:t>
            </a:r>
          </a:p>
          <a:p>
            <a:r>
              <a:rPr lang="en-US" dirty="0"/>
              <a:t>If hey cease to be a member of the armed forces, the person in charge shall be informed of the fact and the patient is declared involuntary patient with effect from the date the information was received.</a:t>
            </a:r>
          </a:p>
          <a:p>
            <a:endParaRPr lang="en-US" dirty="0"/>
          </a:p>
        </p:txBody>
      </p:sp>
    </p:spTree>
    <p:extLst>
      <p:ext uri="{BB962C8B-B14F-4D97-AF65-F5344CB8AC3E}">
        <p14:creationId xmlns:p14="http://schemas.microsoft.com/office/powerpoint/2010/main" val="1226610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E282A-F85B-617C-D2D4-3FE62F1861DF}"/>
              </a:ext>
            </a:extLst>
          </p:cNvPr>
          <p:cNvSpPr>
            <a:spLocks noGrp="1"/>
          </p:cNvSpPr>
          <p:nvPr>
            <p:ph type="title"/>
          </p:nvPr>
        </p:nvSpPr>
        <p:spPr/>
        <p:txBody>
          <a:bodyPr/>
          <a:lstStyle/>
          <a:p>
            <a:r>
              <a:rPr lang="en-US" b="1" dirty="0"/>
              <a:t>Admission of foreigners</a:t>
            </a:r>
          </a:p>
        </p:txBody>
      </p:sp>
      <p:sp>
        <p:nvSpPr>
          <p:cNvPr id="3" name="Content Placeholder 2">
            <a:extLst>
              <a:ext uri="{FF2B5EF4-FFF2-40B4-BE49-F238E27FC236}">
                <a16:creationId xmlns:a16="http://schemas.microsoft.com/office/drawing/2014/main" id="{708C45B1-0CF6-1194-6A5B-192CCE648346}"/>
              </a:ext>
            </a:extLst>
          </p:cNvPr>
          <p:cNvSpPr>
            <a:spLocks noGrp="1"/>
          </p:cNvSpPr>
          <p:nvPr>
            <p:ph idx="1"/>
          </p:nvPr>
        </p:nvSpPr>
        <p:spPr/>
        <p:txBody>
          <a:bodyPr>
            <a:normAutofit fontScale="92500" lnSpcReduction="20000"/>
          </a:bodyPr>
          <a:lstStyle/>
          <a:p>
            <a:r>
              <a:rPr lang="en-US" dirty="0"/>
              <a:t>Written approval by the Kenya board of mental health</a:t>
            </a:r>
          </a:p>
          <a:p>
            <a:r>
              <a:rPr lang="en-US" dirty="0"/>
              <a:t>They must be referred by their country</a:t>
            </a:r>
          </a:p>
          <a:p>
            <a:r>
              <a:rPr lang="en-US" dirty="0"/>
              <a:t>Examination within 72 </a:t>
            </a:r>
            <a:r>
              <a:rPr lang="en-US" dirty="0" err="1"/>
              <a:t>hrs</a:t>
            </a:r>
            <a:r>
              <a:rPr lang="en-US" dirty="0"/>
              <a:t> and provide the board with the findings</a:t>
            </a:r>
          </a:p>
          <a:p>
            <a:r>
              <a:rPr lang="en-US" dirty="0"/>
              <a:t>If need for extension, there is order to extend in </a:t>
            </a:r>
            <a:r>
              <a:rPr lang="en-US" b="1" dirty="0"/>
              <a:t>MOH 641 </a:t>
            </a:r>
          </a:p>
          <a:p>
            <a:r>
              <a:rPr lang="en-US" dirty="0"/>
              <a:t>The patient should not be detained for more than 2 months unless approved from the court</a:t>
            </a:r>
          </a:p>
          <a:p>
            <a:r>
              <a:rPr lang="en-US" dirty="0"/>
              <a:t>Discharge is upon approval by the board </a:t>
            </a:r>
          </a:p>
          <a:p>
            <a:r>
              <a:rPr lang="en-US" dirty="0"/>
              <a:t>Removal of patient to other countries by warrant on </a:t>
            </a:r>
            <a:r>
              <a:rPr lang="en-US" b="1" dirty="0"/>
              <a:t>MOH 640</a:t>
            </a:r>
          </a:p>
        </p:txBody>
      </p:sp>
    </p:spTree>
    <p:extLst>
      <p:ext uri="{BB962C8B-B14F-4D97-AF65-F5344CB8AC3E}">
        <p14:creationId xmlns:p14="http://schemas.microsoft.com/office/powerpoint/2010/main" val="3384959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E0A3-D011-3AB9-5C12-BB841F1C28CA}"/>
              </a:ext>
            </a:extLst>
          </p:cNvPr>
          <p:cNvSpPr>
            <a:spLocks noGrp="1"/>
          </p:cNvSpPr>
          <p:nvPr>
            <p:ph type="title"/>
          </p:nvPr>
        </p:nvSpPr>
        <p:spPr/>
        <p:txBody>
          <a:bodyPr/>
          <a:lstStyle/>
          <a:p>
            <a:r>
              <a:rPr lang="en-US" b="1" dirty="0"/>
              <a:t>Offences under the act</a:t>
            </a:r>
          </a:p>
        </p:txBody>
      </p:sp>
      <p:sp>
        <p:nvSpPr>
          <p:cNvPr id="3" name="Content Placeholder 2">
            <a:extLst>
              <a:ext uri="{FF2B5EF4-FFF2-40B4-BE49-F238E27FC236}">
                <a16:creationId xmlns:a16="http://schemas.microsoft.com/office/drawing/2014/main" id="{E508386A-2C12-8C85-99E6-39352F4E259E}"/>
              </a:ext>
            </a:extLst>
          </p:cNvPr>
          <p:cNvSpPr>
            <a:spLocks noGrp="1"/>
          </p:cNvSpPr>
          <p:nvPr>
            <p:ph idx="1"/>
          </p:nvPr>
        </p:nvSpPr>
        <p:spPr/>
        <p:txBody>
          <a:bodyPr>
            <a:normAutofit fontScale="70000" lnSpcReduction="20000"/>
          </a:bodyPr>
          <a:lstStyle/>
          <a:p>
            <a:r>
              <a:rPr lang="en-US" dirty="0"/>
              <a:t>Completing the forms if you are not qualified</a:t>
            </a:r>
          </a:p>
          <a:p>
            <a:r>
              <a:rPr lang="en-US" dirty="0"/>
              <a:t>Giving false information</a:t>
            </a:r>
          </a:p>
          <a:p>
            <a:r>
              <a:rPr lang="en-US" dirty="0"/>
              <a:t>Assisting patients to escape</a:t>
            </a:r>
          </a:p>
          <a:p>
            <a:r>
              <a:rPr lang="en-US" dirty="0"/>
              <a:t>Mistreatment, abuse or willful neglect of the patients</a:t>
            </a:r>
          </a:p>
          <a:p>
            <a:r>
              <a:rPr lang="en-US" dirty="0"/>
              <a:t>Trading with patients without permission</a:t>
            </a:r>
          </a:p>
          <a:p>
            <a:r>
              <a:rPr lang="en-US" dirty="0"/>
              <a:t>Permitting patient to leave hospital through neglect or unlawfully</a:t>
            </a:r>
          </a:p>
          <a:p>
            <a:r>
              <a:rPr lang="en-US" sz="2800" dirty="0"/>
              <a:t>NB A person who commits an offence under this Act for which no penalty is prescribed shall be liable, on conviction, to imprisonment for a term not exceeding 12 years or a fine not exceeding </a:t>
            </a:r>
            <a:r>
              <a:rPr lang="en-US" dirty="0"/>
              <a:t>ten</a:t>
            </a:r>
            <a:r>
              <a:rPr lang="en-US" sz="2800" dirty="0"/>
              <a:t> thousand shillings, or both.</a:t>
            </a:r>
          </a:p>
          <a:p>
            <a:endParaRPr lang="en-US" dirty="0"/>
          </a:p>
        </p:txBody>
      </p:sp>
    </p:spTree>
    <p:extLst>
      <p:ext uri="{BB962C8B-B14F-4D97-AF65-F5344CB8AC3E}">
        <p14:creationId xmlns:p14="http://schemas.microsoft.com/office/powerpoint/2010/main" val="342290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799" y="221673"/>
            <a:ext cx="11513127" cy="6359236"/>
          </a:xfrm>
        </p:spPr>
        <p:txBody>
          <a:bodyPr>
            <a:normAutofit/>
          </a:bodyPr>
          <a:lstStyle/>
          <a:p>
            <a:pPr>
              <a:lnSpc>
                <a:spcPct val="150000"/>
              </a:lnSpc>
            </a:pPr>
            <a:r>
              <a:rPr lang="en-US" sz="3200" dirty="0"/>
              <a:t>An Act of Parliament to amend and consolidate the law relating to the care of persons who are suffering from mental disorder or mental sub normality with a mental disorder; for the custody of their persons and the management of their estates; for the management and control of mental hospitals; and for connected purposes.</a:t>
            </a:r>
          </a:p>
        </p:txBody>
      </p:sp>
    </p:spTree>
    <p:extLst>
      <p:ext uri="{BB962C8B-B14F-4D97-AF65-F5344CB8AC3E}">
        <p14:creationId xmlns:p14="http://schemas.microsoft.com/office/powerpoint/2010/main" val="1317897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531619"/>
          </a:xfrm>
        </p:spPr>
        <p:txBody>
          <a:bodyPr/>
          <a:lstStyle/>
          <a:p>
            <a:r>
              <a:rPr lang="en-GB" b="1" dirty="0"/>
              <a:t>Purpose and objectives of the act</a:t>
            </a:r>
            <a:endParaRPr lang="en-US" b="1" dirty="0"/>
          </a:p>
        </p:txBody>
      </p:sp>
      <p:sp>
        <p:nvSpPr>
          <p:cNvPr id="3" name="Content Placeholder 2"/>
          <p:cNvSpPr>
            <a:spLocks noGrp="1"/>
          </p:cNvSpPr>
          <p:nvPr>
            <p:ph idx="1"/>
          </p:nvPr>
        </p:nvSpPr>
        <p:spPr>
          <a:xfrm>
            <a:off x="838200" y="1303020"/>
            <a:ext cx="10515600" cy="4873943"/>
          </a:xfrm>
        </p:spPr>
        <p:txBody>
          <a:bodyPr>
            <a:noAutofit/>
          </a:bodyPr>
          <a:lstStyle/>
          <a:p>
            <a:pPr>
              <a:lnSpc>
                <a:spcPct val="170000"/>
              </a:lnSpc>
            </a:pPr>
            <a:r>
              <a:rPr lang="en-US" sz="3200" dirty="0"/>
              <a:t>Promote the mental health and well being of all</a:t>
            </a:r>
          </a:p>
          <a:p>
            <a:pPr>
              <a:lnSpc>
                <a:spcPct val="170000"/>
              </a:lnSpc>
            </a:pPr>
            <a:r>
              <a:rPr lang="en-US" sz="3200" dirty="0"/>
              <a:t>Co-ordinate the prevention of mental illness, access to mental health care, treatment and rehabilitation services to persons with mental illness</a:t>
            </a:r>
          </a:p>
          <a:p>
            <a:pPr>
              <a:lnSpc>
                <a:spcPct val="170000"/>
              </a:lnSpc>
            </a:pPr>
            <a:r>
              <a:rPr lang="en-US" sz="3200" dirty="0"/>
              <a:t>Reduce the impact of mental illness, including the effects of stigma on individuals, family and the community</a:t>
            </a:r>
          </a:p>
          <a:p>
            <a:pPr>
              <a:lnSpc>
                <a:spcPct val="170000"/>
              </a:lnSpc>
            </a:pPr>
            <a:endParaRPr lang="en-US" sz="3200" dirty="0"/>
          </a:p>
        </p:txBody>
      </p:sp>
    </p:spTree>
    <p:extLst>
      <p:ext uri="{BB962C8B-B14F-4D97-AF65-F5344CB8AC3E}">
        <p14:creationId xmlns:p14="http://schemas.microsoft.com/office/powerpoint/2010/main" val="2147755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7309"/>
            <a:ext cx="10515600" cy="5539654"/>
          </a:xfrm>
        </p:spPr>
        <p:txBody>
          <a:bodyPr>
            <a:normAutofit/>
          </a:bodyPr>
          <a:lstStyle/>
          <a:p>
            <a:pPr>
              <a:lnSpc>
                <a:spcPct val="150000"/>
              </a:lnSpc>
            </a:pPr>
            <a:r>
              <a:rPr lang="en-US" sz="3200" dirty="0"/>
              <a:t>Promote recovery from mental illnesses and enhance rehabilitation and integration of persons with mental illness into the community</a:t>
            </a:r>
          </a:p>
          <a:p>
            <a:pPr>
              <a:lnSpc>
                <a:spcPct val="150000"/>
              </a:lnSpc>
            </a:pPr>
            <a:r>
              <a:rPr lang="en-US" sz="3200" dirty="0"/>
              <a:t>Ensure that the rights of a person with mental illness are protected and safeguarded.</a:t>
            </a:r>
          </a:p>
        </p:txBody>
      </p:sp>
    </p:spTree>
    <p:extLst>
      <p:ext uri="{BB962C8B-B14F-4D97-AF65-F5344CB8AC3E}">
        <p14:creationId xmlns:p14="http://schemas.microsoft.com/office/powerpoint/2010/main" val="335161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b="1" dirty="0">
                <a:solidFill>
                  <a:prstClr val="black"/>
                </a:solidFill>
                <a:latin typeface="Calibri"/>
              </a:rPr>
            </a:br>
            <a:r>
              <a:rPr lang="en-US" b="1" dirty="0">
                <a:solidFill>
                  <a:prstClr val="black"/>
                </a:solidFill>
                <a:latin typeface="Calibri"/>
              </a:rPr>
              <a:t>Kenyan Board of Mental Health</a:t>
            </a:r>
            <a:r>
              <a:rPr lang="en-US" dirty="0">
                <a:solidFill>
                  <a:prstClr val="black"/>
                </a:solidFill>
                <a:latin typeface="Calibri"/>
              </a:rPr>
              <a:t> </a:t>
            </a:r>
            <a:br>
              <a:rPr lang="en-GB" dirty="0">
                <a:solidFill>
                  <a:prstClr val="black"/>
                </a:solidFill>
                <a:latin typeface="Calibri"/>
              </a:rPr>
            </a:br>
            <a:endParaRPr lang="en-US" sz="4800" dirty="0"/>
          </a:p>
        </p:txBody>
      </p:sp>
      <p:sp>
        <p:nvSpPr>
          <p:cNvPr id="3" name="Content Placeholder 2"/>
          <p:cNvSpPr>
            <a:spLocks noGrp="1"/>
          </p:cNvSpPr>
          <p:nvPr>
            <p:ph idx="1"/>
          </p:nvPr>
        </p:nvSpPr>
        <p:spPr>
          <a:xfrm>
            <a:off x="484909" y="1690688"/>
            <a:ext cx="11042073" cy="4543857"/>
          </a:xfrm>
        </p:spPr>
        <p:txBody>
          <a:bodyPr>
            <a:normAutofit/>
          </a:bodyPr>
          <a:lstStyle/>
          <a:p>
            <a:pPr marL="0" indent="0">
              <a:buNone/>
            </a:pPr>
            <a:r>
              <a:rPr lang="en-US" sz="4000" dirty="0"/>
              <a:t>The members include:</a:t>
            </a:r>
          </a:p>
          <a:p>
            <a:pPr lvl="1"/>
            <a:r>
              <a:rPr lang="en-US" sz="3600" dirty="0"/>
              <a:t>The Director of Mental Health or his or her appointed representatives ;</a:t>
            </a:r>
          </a:p>
          <a:p>
            <a:pPr lvl="1"/>
            <a:r>
              <a:rPr lang="en-US" sz="3600" dirty="0"/>
              <a:t>the Director of Medical Services or his or her appointed representatives;</a:t>
            </a:r>
          </a:p>
          <a:p>
            <a:endParaRPr lang="en-US" sz="4000" dirty="0"/>
          </a:p>
        </p:txBody>
      </p:sp>
    </p:spTree>
    <p:extLst>
      <p:ext uri="{BB962C8B-B14F-4D97-AF65-F5344CB8AC3E}">
        <p14:creationId xmlns:p14="http://schemas.microsoft.com/office/powerpoint/2010/main" val="4207607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480" y="388620"/>
            <a:ext cx="11780520" cy="6469380"/>
          </a:xfrm>
        </p:spPr>
        <p:txBody>
          <a:bodyPr>
            <a:normAutofit fontScale="92500" lnSpcReduction="20000"/>
          </a:bodyPr>
          <a:lstStyle/>
          <a:p>
            <a:pPr lvl="1"/>
            <a:r>
              <a:rPr lang="en-US" sz="3600" dirty="0"/>
              <a:t>Four representatives with specialization and experience on mental health nominated by each of the following bodies and appointed by the Cabinet Secretary-</a:t>
            </a:r>
          </a:p>
          <a:p>
            <a:pPr lvl="2"/>
            <a:r>
              <a:rPr lang="en-US" sz="3200" dirty="0"/>
              <a:t> representative body of psychiatrists;</a:t>
            </a:r>
          </a:p>
          <a:p>
            <a:pPr lvl="2"/>
            <a:r>
              <a:rPr lang="en-US" sz="3200" dirty="0"/>
              <a:t>representative body of psychologists;</a:t>
            </a:r>
          </a:p>
          <a:p>
            <a:pPr lvl="2"/>
            <a:r>
              <a:rPr lang="en-US" sz="3200" dirty="0"/>
              <a:t>representative body of counsellors;</a:t>
            </a:r>
          </a:p>
          <a:p>
            <a:pPr lvl="2"/>
            <a:r>
              <a:rPr lang="en-US" sz="3200" dirty="0"/>
              <a:t>representative body of nurses</a:t>
            </a:r>
          </a:p>
          <a:p>
            <a:pPr lvl="1"/>
            <a:r>
              <a:rPr lang="en-US" sz="3600" dirty="0"/>
              <a:t>one person nominated by a user organization representing persons who are mentally ill;</a:t>
            </a:r>
          </a:p>
          <a:p>
            <a:pPr lvl="1"/>
            <a:r>
              <a:rPr lang="en-US" sz="3600" dirty="0"/>
              <a:t>one person nominated by Kenya National Commission on Human Rights and appointed by the Cabinet Secretary;</a:t>
            </a:r>
          </a:p>
          <a:p>
            <a:pPr lvl="1"/>
            <a:r>
              <a:rPr lang="en-US" sz="3600" dirty="0"/>
              <a:t> the Chief Executive Officer.</a:t>
            </a:r>
            <a:endParaRPr lang="en-GB" sz="3600" dirty="0"/>
          </a:p>
          <a:p>
            <a:endParaRPr lang="en-US" sz="4000" dirty="0"/>
          </a:p>
          <a:p>
            <a:endParaRPr lang="en-US" sz="4000" dirty="0"/>
          </a:p>
        </p:txBody>
      </p:sp>
    </p:spTree>
    <p:extLst>
      <p:ext uri="{BB962C8B-B14F-4D97-AF65-F5344CB8AC3E}">
        <p14:creationId xmlns:p14="http://schemas.microsoft.com/office/powerpoint/2010/main" val="3365150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 y="1"/>
            <a:ext cx="10919460" cy="1257299"/>
          </a:xfrm>
        </p:spPr>
        <p:txBody>
          <a:bodyPr/>
          <a:lstStyle/>
          <a:p>
            <a:r>
              <a:rPr lang="en-US" b="1" dirty="0"/>
              <a:t>Functions of the board.</a:t>
            </a:r>
          </a:p>
        </p:txBody>
      </p:sp>
      <p:sp>
        <p:nvSpPr>
          <p:cNvPr id="3" name="Content Placeholder 2"/>
          <p:cNvSpPr>
            <a:spLocks noGrp="1"/>
          </p:cNvSpPr>
          <p:nvPr>
            <p:ph idx="1"/>
          </p:nvPr>
        </p:nvSpPr>
        <p:spPr>
          <a:xfrm>
            <a:off x="434340" y="1257300"/>
            <a:ext cx="10919460" cy="5372100"/>
          </a:xfrm>
        </p:spPr>
        <p:txBody>
          <a:bodyPr>
            <a:normAutofit/>
          </a:bodyPr>
          <a:lstStyle/>
          <a:p>
            <a:r>
              <a:rPr lang="en-US" dirty="0"/>
              <a:t>Advise and make recommendations to the national and county governments on the state of mental health and mental health care facilities;</a:t>
            </a:r>
          </a:p>
          <a:p>
            <a:r>
              <a:rPr lang="en-US" dirty="0"/>
              <a:t>Approve the establishment of mental health facilities</a:t>
            </a:r>
          </a:p>
          <a:p>
            <a:r>
              <a:rPr lang="en-US" dirty="0"/>
              <a:t>Inspect mental health facilities to ensure that they meet the prescribed standards;</a:t>
            </a:r>
          </a:p>
          <a:p>
            <a:r>
              <a:rPr lang="en-US" dirty="0"/>
              <a:t>Receive and investigate any matter referred to it by a person with mental illness or relative or any representative of a person with mental illness concerning the treatment of the person with mental illness at a mental health facility and where necessary to take, or recommend to the Cabinet Secretary, any remedial action;</a:t>
            </a:r>
          </a:p>
          <a:p>
            <a:endParaRPr lang="en-US" dirty="0"/>
          </a:p>
        </p:txBody>
      </p:sp>
    </p:spTree>
    <p:extLst>
      <p:ext uri="{BB962C8B-B14F-4D97-AF65-F5344CB8AC3E}">
        <p14:creationId xmlns:p14="http://schemas.microsoft.com/office/powerpoint/2010/main" val="84579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0" y="434340"/>
            <a:ext cx="11567160" cy="6103620"/>
          </a:xfrm>
        </p:spPr>
        <p:txBody>
          <a:bodyPr>
            <a:normAutofit/>
          </a:bodyPr>
          <a:lstStyle/>
          <a:p>
            <a:endParaRPr lang="en-GB" sz="3600" dirty="0"/>
          </a:p>
          <a:p>
            <a:r>
              <a:rPr lang="en-US" sz="3600" dirty="0"/>
              <a:t>Initiate and organize community or family-based programs aimed at promoting mental health and prevent incidences of mental illness</a:t>
            </a:r>
          </a:p>
          <a:p>
            <a:r>
              <a:rPr lang="en-US" sz="3600" dirty="0"/>
              <a:t>Perform such other functions as may be conferred ' upon it this Act or any other written law or may be necessary in the carrying out of the Board's functions.</a:t>
            </a:r>
            <a:endParaRPr lang="en-GB" sz="3600" dirty="0"/>
          </a:p>
          <a:p>
            <a:endParaRPr lang="en-GB" sz="3600" dirty="0"/>
          </a:p>
          <a:p>
            <a:endParaRPr lang="en-US" sz="3600" dirty="0"/>
          </a:p>
        </p:txBody>
      </p:sp>
    </p:spTree>
    <p:extLst>
      <p:ext uri="{BB962C8B-B14F-4D97-AF65-F5344CB8AC3E}">
        <p14:creationId xmlns:p14="http://schemas.microsoft.com/office/powerpoint/2010/main" val="1251169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
            <a:ext cx="10850880" cy="1394459"/>
          </a:xfrm>
        </p:spPr>
        <p:txBody>
          <a:bodyPr/>
          <a:lstStyle/>
          <a:p>
            <a:r>
              <a:rPr lang="en-US" b="1" dirty="0"/>
              <a:t>Rights of a mentally ill patient</a:t>
            </a:r>
          </a:p>
        </p:txBody>
      </p:sp>
      <p:sp>
        <p:nvSpPr>
          <p:cNvPr id="3" name="Content Placeholder 2"/>
          <p:cNvSpPr>
            <a:spLocks noGrp="1"/>
          </p:cNvSpPr>
          <p:nvPr>
            <p:ph idx="1"/>
          </p:nvPr>
        </p:nvSpPr>
        <p:spPr>
          <a:xfrm>
            <a:off x="502920" y="1394460"/>
            <a:ext cx="11384280" cy="5097780"/>
          </a:xfrm>
        </p:spPr>
        <p:txBody>
          <a:bodyPr>
            <a:normAutofit fontScale="92500" lnSpcReduction="10000"/>
          </a:bodyPr>
          <a:lstStyle/>
          <a:p>
            <a:r>
              <a:rPr lang="en-US" sz="3200" dirty="0"/>
              <a:t>The highest attainable standard of health.</a:t>
            </a:r>
          </a:p>
          <a:p>
            <a:r>
              <a:rPr lang="en-US" sz="3200" dirty="0"/>
              <a:t>Treated in a humane and dignified manner, and shall have his or her privacy respected.</a:t>
            </a:r>
          </a:p>
          <a:p>
            <a:r>
              <a:rPr lang="en-US" sz="3200" dirty="0"/>
              <a:t>Protection from physical, economic, social, sexual and other forms of exploitation, abuse and degrading treatment.</a:t>
            </a:r>
          </a:p>
          <a:p>
            <a:r>
              <a:rPr lang="en-US" sz="3200" dirty="0"/>
              <a:t>Not to be discriminated against on the ground that he or she is suffering from mental illness</a:t>
            </a:r>
          </a:p>
          <a:p>
            <a:r>
              <a:rPr lang="en-US" sz="3200" dirty="0"/>
              <a:t>Exercise all civil, political, economic, social and cultural rights accorded to every person by the Constitution and any other written law in force in Kenya. </a:t>
            </a:r>
          </a:p>
          <a:p>
            <a:endParaRPr lang="en-US" sz="3200" dirty="0"/>
          </a:p>
        </p:txBody>
      </p:sp>
    </p:spTree>
    <p:extLst>
      <p:ext uri="{BB962C8B-B14F-4D97-AF65-F5344CB8AC3E}">
        <p14:creationId xmlns:p14="http://schemas.microsoft.com/office/powerpoint/2010/main" val="35878872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114</TotalTime>
  <Words>1315</Words>
  <Application>Microsoft Office PowerPoint</Application>
  <PresentationFormat>Widescreen</PresentationFormat>
  <Paragraphs>87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Corbel</vt:lpstr>
      <vt:lpstr>Parallax</vt:lpstr>
      <vt:lpstr>MENTAL HEALTH ACT  AND LEGAL APPLICATION</vt:lpstr>
      <vt:lpstr>PowerPoint Presentation</vt:lpstr>
      <vt:lpstr>Purpose and objectives of the act</vt:lpstr>
      <vt:lpstr>PowerPoint Presentation</vt:lpstr>
      <vt:lpstr> Kenyan Board of Mental Health  </vt:lpstr>
      <vt:lpstr>PowerPoint Presentation</vt:lpstr>
      <vt:lpstr>Functions of the board.</vt:lpstr>
      <vt:lpstr>PowerPoint Presentation</vt:lpstr>
      <vt:lpstr>Rights of a mentally ill patient</vt:lpstr>
      <vt:lpstr>PowerPoint Presentation</vt:lpstr>
      <vt:lpstr>Provisions for admission and treatment.</vt:lpstr>
      <vt:lpstr>Involuntary admission</vt:lpstr>
      <vt:lpstr>PowerPoint Presentation</vt:lpstr>
      <vt:lpstr>Emergency admission</vt:lpstr>
      <vt:lpstr>PowerPoint Presentation</vt:lpstr>
      <vt:lpstr>Admission of members of the armed forces</vt:lpstr>
      <vt:lpstr>PowerPoint Presentation</vt:lpstr>
      <vt:lpstr>Admission of foreigners</vt:lpstr>
      <vt:lpstr>Offences under the 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ACT  AND LEGAL APPLICATION</dc:title>
  <dc:creator>edina kimathi</dc:creator>
  <cp:lastModifiedBy>edina kimathi</cp:lastModifiedBy>
  <cp:revision>1</cp:revision>
  <dcterms:created xsi:type="dcterms:W3CDTF">2023-08-02T06:48:35Z</dcterms:created>
  <dcterms:modified xsi:type="dcterms:W3CDTF">2023-08-02T08:42:56Z</dcterms:modified>
</cp:coreProperties>
</file>