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394" r:id="rId3"/>
    <p:sldId id="379" r:id="rId4"/>
    <p:sldId id="380" r:id="rId5"/>
    <p:sldId id="257" r:id="rId6"/>
    <p:sldId id="258" r:id="rId7"/>
    <p:sldId id="360"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5" r:id="rId24"/>
    <p:sldId id="276" r:id="rId25"/>
    <p:sldId id="362" r:id="rId26"/>
    <p:sldId id="277" r:id="rId27"/>
    <p:sldId id="357" r:id="rId28"/>
    <p:sldId id="278" r:id="rId29"/>
    <p:sldId id="280" r:id="rId30"/>
    <p:sldId id="281" r:id="rId31"/>
    <p:sldId id="282" r:id="rId32"/>
    <p:sldId id="283" r:id="rId33"/>
    <p:sldId id="363" r:id="rId34"/>
    <p:sldId id="284" r:id="rId35"/>
    <p:sldId id="285" r:id="rId36"/>
    <p:sldId id="286" r:id="rId37"/>
    <p:sldId id="364" r:id="rId38"/>
    <p:sldId id="287" r:id="rId39"/>
    <p:sldId id="289" r:id="rId40"/>
    <p:sldId id="290" r:id="rId41"/>
    <p:sldId id="366" r:id="rId42"/>
    <p:sldId id="291" r:id="rId43"/>
    <p:sldId id="292" r:id="rId44"/>
    <p:sldId id="293" r:id="rId45"/>
    <p:sldId id="294" r:id="rId46"/>
    <p:sldId id="295" r:id="rId47"/>
    <p:sldId id="296" r:id="rId48"/>
    <p:sldId id="297" r:id="rId49"/>
    <p:sldId id="367" r:id="rId50"/>
    <p:sldId id="368" r:id="rId51"/>
    <p:sldId id="299" r:id="rId52"/>
    <p:sldId id="300" r:id="rId53"/>
    <p:sldId id="301" r:id="rId54"/>
    <p:sldId id="302" r:id="rId55"/>
    <p:sldId id="303" r:id="rId56"/>
    <p:sldId id="304" r:id="rId57"/>
    <p:sldId id="305" r:id="rId58"/>
    <p:sldId id="306" r:id="rId59"/>
    <p:sldId id="369" r:id="rId60"/>
    <p:sldId id="307" r:id="rId61"/>
    <p:sldId id="370" r:id="rId62"/>
    <p:sldId id="308" r:id="rId63"/>
    <p:sldId id="371" r:id="rId64"/>
    <p:sldId id="309" r:id="rId65"/>
    <p:sldId id="310" r:id="rId66"/>
    <p:sldId id="372" r:id="rId67"/>
    <p:sldId id="311" r:id="rId68"/>
    <p:sldId id="312" r:id="rId69"/>
    <p:sldId id="313" r:id="rId70"/>
    <p:sldId id="373" r:id="rId71"/>
    <p:sldId id="314" r:id="rId72"/>
    <p:sldId id="315" r:id="rId73"/>
    <p:sldId id="316" r:id="rId74"/>
    <p:sldId id="317" r:id="rId75"/>
    <p:sldId id="318" r:id="rId76"/>
    <p:sldId id="319" r:id="rId77"/>
    <p:sldId id="320" r:id="rId78"/>
    <p:sldId id="321" r:id="rId79"/>
    <p:sldId id="322" r:id="rId80"/>
    <p:sldId id="323" r:id="rId81"/>
    <p:sldId id="324" r:id="rId82"/>
    <p:sldId id="358" r:id="rId83"/>
    <p:sldId id="381" r:id="rId84"/>
    <p:sldId id="325" r:id="rId85"/>
    <p:sldId id="326" r:id="rId86"/>
    <p:sldId id="327" r:id="rId87"/>
    <p:sldId id="382" r:id="rId88"/>
    <p:sldId id="328" r:id="rId89"/>
    <p:sldId id="383" r:id="rId90"/>
    <p:sldId id="329" r:id="rId91"/>
    <p:sldId id="330" r:id="rId92"/>
    <p:sldId id="331" r:id="rId93"/>
    <p:sldId id="374" r:id="rId94"/>
    <p:sldId id="332" r:id="rId95"/>
    <p:sldId id="333" r:id="rId96"/>
    <p:sldId id="334" r:id="rId97"/>
    <p:sldId id="375" r:id="rId98"/>
    <p:sldId id="335" r:id="rId99"/>
    <p:sldId id="376" r:id="rId100"/>
    <p:sldId id="337" r:id="rId101"/>
    <p:sldId id="378" r:id="rId102"/>
    <p:sldId id="338" r:id="rId103"/>
    <p:sldId id="377" r:id="rId104"/>
    <p:sldId id="339" r:id="rId105"/>
    <p:sldId id="340" r:id="rId106"/>
    <p:sldId id="341" r:id="rId107"/>
    <p:sldId id="342" r:id="rId108"/>
    <p:sldId id="343" r:id="rId109"/>
    <p:sldId id="344" r:id="rId110"/>
    <p:sldId id="345" r:id="rId111"/>
    <p:sldId id="346" r:id="rId112"/>
    <p:sldId id="347" r:id="rId113"/>
    <p:sldId id="348" r:id="rId114"/>
    <p:sldId id="349" r:id="rId115"/>
    <p:sldId id="350" r:id="rId116"/>
    <p:sldId id="351" r:id="rId117"/>
    <p:sldId id="352" r:id="rId118"/>
    <p:sldId id="353" r:id="rId119"/>
    <p:sldId id="354" r:id="rId120"/>
    <p:sldId id="359" r:id="rId121"/>
    <p:sldId id="355" r:id="rId122"/>
    <p:sldId id="384" r:id="rId123"/>
    <p:sldId id="385" r:id="rId124"/>
    <p:sldId id="386" r:id="rId125"/>
    <p:sldId id="388" r:id="rId126"/>
    <p:sldId id="391" r:id="rId127"/>
    <p:sldId id="390" r:id="rId128"/>
    <p:sldId id="389" r:id="rId129"/>
    <p:sldId id="392" r:id="rId130"/>
    <p:sldId id="387" r:id="rId131"/>
    <p:sldId id="356" r:id="rId1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918BFF3-E252-4F56-AE99-BE8101BB08F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918BFF3-E252-4F56-AE99-BE8101BB08F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918BFF3-E252-4F56-AE99-BE8101BB08F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18BFF3-E252-4F56-AE99-BE8101BB08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0C7B383-C8CD-4012-827B-4C260B1AD277}" type="datetimeFigureOut">
              <a:rPr lang="en-US" smtClean="0"/>
              <a:pPr/>
              <a:t>14-Aug-16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918BFF3-E252-4F56-AE99-BE8101BB08F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26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0C7B383-C8CD-4012-827B-4C260B1AD277}" type="datetimeFigureOut">
              <a:rPr lang="en-US" smtClean="0"/>
              <a:pPr/>
              <a:t>14-Aug-16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918BFF3-E252-4F56-AE99-BE8101BB08F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85800"/>
            <a:ext cx="6934200" cy="2209800"/>
          </a:xfrm>
        </p:spPr>
        <p:txBody>
          <a:bodyPr>
            <a:normAutofit lnSpcReduction="10000"/>
          </a:bodyPr>
          <a:lstStyle/>
          <a:p>
            <a:pPr algn="ctr"/>
            <a:r>
              <a:rPr lang="en-US" sz="6000" b="1" u="sng" dirty="0" smtClean="0">
                <a:latin typeface="+mj-lt"/>
              </a:rPr>
              <a:t>BABY </a:t>
            </a:r>
            <a:r>
              <a:rPr lang="en-US" sz="6000" b="1" u="sng" dirty="0" smtClean="0">
                <a:latin typeface="+mj-lt"/>
              </a:rPr>
              <a:t>AT RISK:</a:t>
            </a:r>
            <a:r>
              <a:rPr lang="en-US" sz="4400" b="1" u="sng" dirty="0" smtClean="0">
                <a:latin typeface="+mj-lt"/>
              </a:rPr>
              <a:t> </a:t>
            </a:r>
          </a:p>
          <a:p>
            <a:pPr algn="ctr"/>
            <a:endParaRPr lang="en-US" sz="3600" b="1" u="sng" dirty="0" smtClean="0">
              <a:latin typeface="+mj-lt"/>
            </a:endParaRPr>
          </a:p>
          <a:p>
            <a:pPr algn="ctr"/>
            <a:r>
              <a:rPr lang="en-US" sz="4000" b="1" u="sng" dirty="0" smtClean="0">
                <a:latin typeface="+mj-lt"/>
              </a:rPr>
              <a:t>New Born Unit (NBU</a:t>
            </a:r>
            <a:r>
              <a:rPr lang="en-US" sz="4000" b="1" u="sng" dirty="0" smtClean="0">
                <a:latin typeface="+mj-lt"/>
              </a:rPr>
              <a:t>)</a:t>
            </a:r>
            <a:endParaRPr lang="en-US" sz="2800" dirty="0">
              <a:latin typeface="+mj-lt"/>
            </a:endParaRPr>
          </a:p>
        </p:txBody>
      </p:sp>
      <p:sp>
        <p:nvSpPr>
          <p:cNvPr id="2" name="Rectangle 1"/>
          <p:cNvSpPr/>
          <p:nvPr/>
        </p:nvSpPr>
        <p:spPr>
          <a:xfrm>
            <a:off x="1618990" y="4343400"/>
            <a:ext cx="5391410" cy="1154162"/>
          </a:xfrm>
          <a:prstGeom prst="rect">
            <a:avLst/>
          </a:prstGeom>
        </p:spPr>
        <p:txBody>
          <a:bodyPr wrap="square">
            <a:spAutoFit/>
          </a:bodyPr>
          <a:lstStyle/>
          <a:p>
            <a:pPr marL="27432" lvl="0" algn="ctr">
              <a:spcBef>
                <a:spcPts val="600"/>
              </a:spcBef>
              <a:buClr>
                <a:srgbClr val="3891A7"/>
              </a:buClr>
              <a:buSzPct val="80000"/>
            </a:pPr>
            <a:r>
              <a:rPr lang="en-US" sz="3200" b="1" i="1" dirty="0" err="1">
                <a:solidFill>
                  <a:srgbClr val="4F271C">
                    <a:shade val="30000"/>
                    <a:satMod val="150000"/>
                  </a:srgbClr>
                </a:solidFill>
              </a:rPr>
              <a:t>Koros</a:t>
            </a:r>
            <a:r>
              <a:rPr lang="en-US" sz="3200" b="1" i="1" dirty="0">
                <a:solidFill>
                  <a:srgbClr val="4F271C">
                    <a:shade val="30000"/>
                    <a:satMod val="150000"/>
                  </a:srgbClr>
                </a:solidFill>
              </a:rPr>
              <a:t> E.K., </a:t>
            </a:r>
            <a:r>
              <a:rPr lang="en-US" sz="3200" b="1" i="1" dirty="0" err="1">
                <a:solidFill>
                  <a:srgbClr val="4F271C">
                    <a:shade val="30000"/>
                    <a:satMod val="150000"/>
                  </a:srgbClr>
                </a:solidFill>
              </a:rPr>
              <a:t>BSc.N</a:t>
            </a:r>
            <a:r>
              <a:rPr lang="en-US" sz="3200" b="1" i="1" dirty="0">
                <a:solidFill>
                  <a:srgbClr val="4F271C">
                    <a:shade val="30000"/>
                    <a:satMod val="150000"/>
                  </a:srgbClr>
                </a:solidFill>
              </a:rPr>
              <a:t>, </a:t>
            </a:r>
            <a:r>
              <a:rPr lang="en-US" sz="3200" b="1" i="1" dirty="0" err="1">
                <a:solidFill>
                  <a:srgbClr val="4F271C">
                    <a:shade val="30000"/>
                    <a:satMod val="150000"/>
                  </a:srgbClr>
                </a:solidFill>
              </a:rPr>
              <a:t>UoN</a:t>
            </a:r>
            <a:r>
              <a:rPr lang="en-US" sz="3200" b="1" i="1" dirty="0">
                <a:solidFill>
                  <a:srgbClr val="4F271C">
                    <a:shade val="30000"/>
                    <a:satMod val="150000"/>
                  </a:srgbClr>
                </a:solidFill>
              </a:rPr>
              <a:t>, </a:t>
            </a:r>
          </a:p>
          <a:p>
            <a:pPr marL="27432" lvl="0" algn="ctr">
              <a:spcBef>
                <a:spcPts val="600"/>
              </a:spcBef>
              <a:buClr>
                <a:srgbClr val="3891A7"/>
              </a:buClr>
              <a:buSzPct val="80000"/>
            </a:pPr>
            <a:r>
              <a:rPr lang="en-US" sz="3200" b="1" i="1" dirty="0" smtClean="0">
                <a:solidFill>
                  <a:srgbClr val="4F271C">
                    <a:shade val="30000"/>
                    <a:satMod val="150000"/>
                  </a:srgbClr>
                </a:solidFill>
              </a:rPr>
              <a:t>Lecturer, AIC </a:t>
            </a:r>
            <a:r>
              <a:rPr lang="en-US" sz="3200" b="1" i="1" dirty="0" err="1" smtClean="0">
                <a:solidFill>
                  <a:srgbClr val="4F271C">
                    <a:shade val="30000"/>
                    <a:satMod val="150000"/>
                  </a:srgbClr>
                </a:solidFill>
              </a:rPr>
              <a:t>Litein</a:t>
            </a:r>
            <a:r>
              <a:rPr lang="en-US" sz="3200" b="1" i="1" dirty="0" smtClean="0">
                <a:solidFill>
                  <a:srgbClr val="4F271C">
                    <a:shade val="30000"/>
                    <a:satMod val="150000"/>
                  </a:srgbClr>
                </a:solidFill>
              </a:rPr>
              <a:t> MTC</a:t>
            </a:r>
            <a:endParaRPr lang="en-US" sz="3200" b="1" i="1" dirty="0">
              <a:solidFill>
                <a:srgbClr val="4F271C">
                  <a:shade val="30000"/>
                  <a:satMod val="150000"/>
                </a:srgb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248400"/>
          </a:xfrm>
        </p:spPr>
        <p:txBody>
          <a:bodyPr>
            <a:normAutofit/>
          </a:bodyPr>
          <a:lstStyle/>
          <a:p>
            <a:pPr marL="82296" indent="0">
              <a:buNone/>
            </a:pPr>
            <a:r>
              <a:rPr lang="en-US" b="1" u="sng" dirty="0"/>
              <a:t>Mouth</a:t>
            </a:r>
            <a:r>
              <a:rPr lang="en-US" b="1" dirty="0"/>
              <a:t> </a:t>
            </a:r>
            <a:endParaRPr lang="en-US" dirty="0"/>
          </a:p>
          <a:p>
            <a:pPr lvl="0"/>
            <a:r>
              <a:rPr lang="en-US" dirty="0"/>
              <a:t>Bleeding from the mouth</a:t>
            </a:r>
          </a:p>
          <a:p>
            <a:pPr lvl="0"/>
            <a:r>
              <a:rPr lang="en-US" dirty="0"/>
              <a:t>Check for tongue tie</a:t>
            </a:r>
          </a:p>
          <a:p>
            <a:pPr lvl="0"/>
            <a:r>
              <a:rPr lang="en-US" dirty="0"/>
              <a:t>Abnormalities </a:t>
            </a:r>
            <a:r>
              <a:rPr lang="en-US" dirty="0" smtClean="0"/>
              <a:t>e.g. </a:t>
            </a:r>
            <a:r>
              <a:rPr lang="en-US" dirty="0"/>
              <a:t>cleft palate or cleft lip</a:t>
            </a:r>
          </a:p>
          <a:p>
            <a:pPr lvl="0"/>
            <a:r>
              <a:rPr lang="en-US" dirty="0"/>
              <a:t>Frothing of the mouth</a:t>
            </a:r>
          </a:p>
          <a:p>
            <a:pPr marL="82296" indent="0">
              <a:buNone/>
            </a:pPr>
            <a:r>
              <a:rPr lang="en-US" b="1" u="sng" dirty="0"/>
              <a:t>Ears</a:t>
            </a:r>
            <a:r>
              <a:rPr lang="en-US" b="1" dirty="0"/>
              <a:t> </a:t>
            </a:r>
            <a:endParaRPr lang="en-US" dirty="0"/>
          </a:p>
          <a:p>
            <a:pPr lvl="0"/>
            <a:r>
              <a:rPr lang="en-US" dirty="0"/>
              <a:t>Bleeding from the ears</a:t>
            </a:r>
          </a:p>
          <a:p>
            <a:pPr lvl="0"/>
            <a:r>
              <a:rPr lang="en-US" dirty="0"/>
              <a:t>Leakage of CSF through the </a:t>
            </a:r>
            <a:r>
              <a:rPr lang="en-US" dirty="0" smtClean="0"/>
              <a:t>ears (</a:t>
            </a:r>
            <a:r>
              <a:rPr lang="en-US" dirty="0" err="1" smtClean="0"/>
              <a:t>otorrhoea</a:t>
            </a:r>
            <a:r>
              <a:rPr lang="en-US" dirty="0" smtClean="0"/>
              <a:t>)</a:t>
            </a:r>
            <a:endParaRPr lang="en-US" dirty="0"/>
          </a:p>
          <a:p>
            <a:pPr lvl="0"/>
            <a:r>
              <a:rPr lang="en-US" dirty="0"/>
              <a:t>Shape of the lobes to rule out malformations</a:t>
            </a:r>
          </a:p>
          <a:p>
            <a:pPr lvl="0"/>
            <a:r>
              <a:rPr lang="en-US" dirty="0"/>
              <a:t>Extra lobe of the </a:t>
            </a:r>
            <a:r>
              <a:rPr lang="en-US" dirty="0" smtClean="0"/>
              <a:t>ears</a:t>
            </a:r>
            <a:endParaRPr lang="en-US" dirty="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324600"/>
          </a:xfrm>
        </p:spPr>
        <p:txBody>
          <a:bodyPr>
            <a:normAutofit/>
          </a:bodyPr>
          <a:lstStyle/>
          <a:p>
            <a:pPr algn="ctr">
              <a:buNone/>
            </a:pPr>
            <a:r>
              <a:rPr lang="en-US" sz="3600" b="1" u="sng" dirty="0" smtClean="0"/>
              <a:t>Side effects of Phototherapy</a:t>
            </a:r>
          </a:p>
          <a:p>
            <a:pPr lvl="0"/>
            <a:r>
              <a:rPr lang="en-US" dirty="0" smtClean="0"/>
              <a:t>Loose stool due to rapid intestinal transit</a:t>
            </a:r>
          </a:p>
          <a:p>
            <a:pPr lvl="0"/>
            <a:r>
              <a:rPr lang="en-US" dirty="0" smtClean="0"/>
              <a:t>Dehydration</a:t>
            </a:r>
          </a:p>
          <a:p>
            <a:pPr lvl="0"/>
            <a:r>
              <a:rPr lang="en-US" dirty="0" smtClean="0"/>
              <a:t>Hyperthermia</a:t>
            </a:r>
          </a:p>
          <a:p>
            <a:pPr lvl="0"/>
            <a:r>
              <a:rPr lang="en-US" dirty="0" smtClean="0"/>
              <a:t>Visual deprivation</a:t>
            </a:r>
          </a:p>
          <a:p>
            <a:pPr lvl="0"/>
            <a:r>
              <a:rPr lang="en-US" dirty="0" smtClean="0"/>
              <a:t>Poor feeding</a:t>
            </a:r>
          </a:p>
          <a:p>
            <a:pPr lvl="0"/>
            <a:r>
              <a:rPr lang="en-US" dirty="0" smtClean="0"/>
              <a:t>Fragility</a:t>
            </a:r>
          </a:p>
          <a:p>
            <a:pPr lvl="0"/>
            <a:r>
              <a:rPr lang="en-US" dirty="0" smtClean="0"/>
              <a:t>Lethargy</a:t>
            </a:r>
          </a:p>
          <a:p>
            <a:pPr lvl="0"/>
            <a:r>
              <a:rPr lang="en-US" dirty="0" smtClean="0"/>
              <a:t>Irritability</a:t>
            </a:r>
          </a:p>
          <a:p>
            <a:pPr lvl="0"/>
            <a:r>
              <a:rPr lang="en-US" dirty="0" smtClean="0"/>
              <a:t>Hypocalcaemia</a:t>
            </a:r>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pPr marL="82296" indent="0" algn="ctr">
              <a:buNone/>
            </a:pPr>
            <a:r>
              <a:rPr lang="en-US" b="1" u="sng" dirty="0" smtClean="0"/>
              <a:t>Nursing Diagnosis of children undergoing Phototherapy</a:t>
            </a:r>
          </a:p>
          <a:p>
            <a:pPr lvl="0"/>
            <a:r>
              <a:rPr lang="en-US" dirty="0" smtClean="0"/>
              <a:t>Deficient fluid volume</a:t>
            </a:r>
          </a:p>
          <a:p>
            <a:pPr lvl="0"/>
            <a:r>
              <a:rPr lang="en-US" dirty="0" smtClean="0"/>
              <a:t>Imbalanced nutrition less than body requirements</a:t>
            </a:r>
          </a:p>
          <a:p>
            <a:pPr lvl="0"/>
            <a:r>
              <a:rPr lang="en-US" dirty="0" smtClean="0"/>
              <a:t>Impaired skin integrity</a:t>
            </a:r>
          </a:p>
          <a:p>
            <a:pPr lvl="0"/>
            <a:r>
              <a:rPr lang="en-US" dirty="0" smtClean="0"/>
              <a:t>Risk for injury</a:t>
            </a:r>
          </a:p>
          <a:p>
            <a:pPr lvl="0"/>
            <a:r>
              <a:rPr lang="en-US" dirty="0" smtClean="0"/>
              <a:t>Ineffective thermoregulation</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marL="653796" indent="-571500" algn="ctr">
              <a:buClrTx/>
              <a:buFont typeface="+mj-lt"/>
              <a:buAutoNum type="romanUcPeriod" startAt="2"/>
            </a:pPr>
            <a:r>
              <a:rPr lang="en-US" b="1" dirty="0" smtClean="0"/>
              <a:t> </a:t>
            </a:r>
            <a:r>
              <a:rPr lang="en-US" b="1" u="sng" dirty="0" smtClean="0"/>
              <a:t>Blood Exchange Transfusion</a:t>
            </a:r>
          </a:p>
          <a:p>
            <a:r>
              <a:rPr lang="en-US" dirty="0" smtClean="0"/>
              <a:t>This is a treatment in which the </a:t>
            </a:r>
            <a:r>
              <a:rPr lang="en-US" u="sng" dirty="0" smtClean="0"/>
              <a:t>baby’s blood is gradually removed and replaced by donor’s blood</a:t>
            </a:r>
            <a:r>
              <a:rPr lang="en-US" dirty="0" smtClean="0"/>
              <a:t>.</a:t>
            </a:r>
          </a:p>
          <a:p>
            <a:r>
              <a:rPr lang="en-US" dirty="0" smtClean="0"/>
              <a:t>It is used as a definitive treatment when </a:t>
            </a:r>
            <a:r>
              <a:rPr lang="en-US" u="sng" dirty="0" smtClean="0"/>
              <a:t>bilirubin concentrations are approaching toxic levels</a:t>
            </a:r>
            <a:r>
              <a:rPr lang="en-US" dirty="0" smtClean="0"/>
              <a:t>. </a:t>
            </a:r>
          </a:p>
          <a:p>
            <a:r>
              <a:rPr lang="en-US" dirty="0" smtClean="0"/>
              <a:t>The baby has haemolytic disease or low </a:t>
            </a:r>
            <a:r>
              <a:rPr lang="en-US" dirty="0" err="1" smtClean="0"/>
              <a:t>Hb</a:t>
            </a:r>
            <a:r>
              <a:rPr lang="en-US" dirty="0" smtClean="0"/>
              <a:t>. </a:t>
            </a:r>
          </a:p>
          <a:p>
            <a:r>
              <a:rPr lang="en-US" dirty="0" smtClean="0"/>
              <a:t>The blood exchange transfusion has the following benefits;</a:t>
            </a:r>
          </a:p>
          <a:p>
            <a:pPr lvl="1">
              <a:buFont typeface="Wingdings" pitchFamily="2" charset="2"/>
              <a:buChar char="§"/>
            </a:pPr>
            <a:r>
              <a:rPr lang="en-US" sz="3200" i="1" dirty="0" smtClean="0"/>
              <a:t>It helps in increasing the baby’s </a:t>
            </a:r>
            <a:r>
              <a:rPr lang="en-US" sz="3200" i="1" dirty="0" err="1" smtClean="0"/>
              <a:t>Hb</a:t>
            </a:r>
            <a:r>
              <a:rPr lang="en-US" sz="3200" i="1" dirty="0" smtClean="0"/>
              <a:t> </a:t>
            </a:r>
          </a:p>
          <a:p>
            <a:pPr lvl="1">
              <a:buFont typeface="Wingdings" pitchFamily="2" charset="2"/>
              <a:buChar char="§"/>
            </a:pPr>
            <a:r>
              <a:rPr lang="en-US" sz="3200" i="1" dirty="0"/>
              <a:t>Excessive bilirubin and unwanted antibodies are washed from the baby’s circulation</a:t>
            </a:r>
            <a:r>
              <a:rPr lang="en-US" sz="3200" i="1" dirty="0" smtClean="0"/>
              <a:t>.</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r>
              <a:rPr lang="en-US" dirty="0" smtClean="0"/>
              <a:t>The </a:t>
            </a:r>
            <a:r>
              <a:rPr lang="en-US" b="1" dirty="0" smtClean="0"/>
              <a:t>donor’s blood </a:t>
            </a:r>
            <a:r>
              <a:rPr lang="en-US" dirty="0" smtClean="0"/>
              <a:t>used for the transfusion should be </a:t>
            </a:r>
            <a:r>
              <a:rPr lang="en-US" b="1" dirty="0" smtClean="0"/>
              <a:t>Rhesus negative </a:t>
            </a:r>
            <a:r>
              <a:rPr lang="en-US" dirty="0" smtClean="0"/>
              <a:t>so that it does not alter the baby’s blood group and to ensure that no antigen is introduced into the baby’s circulation that may lead to antibodies production. </a:t>
            </a:r>
          </a:p>
          <a:p>
            <a:r>
              <a:rPr lang="en-US" dirty="0" smtClean="0"/>
              <a:t>It should also be </a:t>
            </a:r>
            <a:r>
              <a:rPr lang="en-US" b="1" dirty="0" smtClean="0"/>
              <a:t>fresh</a:t>
            </a:r>
            <a:r>
              <a:rPr lang="en-US" dirty="0" smtClean="0"/>
              <a:t> and </a:t>
            </a:r>
            <a:r>
              <a:rPr lang="en-US" b="1" dirty="0" smtClean="0"/>
              <a:t>ABO compatible</a:t>
            </a:r>
            <a:r>
              <a:rPr lang="en-US" dirty="0" smtClean="0"/>
              <a:t>.</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lstStyle/>
          <a:p>
            <a:pPr algn="ctr">
              <a:buNone/>
            </a:pPr>
            <a:r>
              <a:rPr lang="en-US" sz="3600" b="1" u="sng" dirty="0" smtClean="0"/>
              <a:t>Indications for Blood </a:t>
            </a:r>
            <a:r>
              <a:rPr lang="en-US" sz="3600" b="1" u="sng" dirty="0"/>
              <a:t>E</a:t>
            </a:r>
            <a:r>
              <a:rPr lang="en-US" sz="3600" b="1" u="sng" dirty="0" smtClean="0"/>
              <a:t>xchange Transfusion</a:t>
            </a:r>
          </a:p>
          <a:p>
            <a:pPr lvl="0"/>
            <a:r>
              <a:rPr lang="en-US" dirty="0" smtClean="0"/>
              <a:t>Infants with haemolytic disease.</a:t>
            </a:r>
          </a:p>
          <a:p>
            <a:pPr lvl="0"/>
            <a:r>
              <a:rPr lang="en-US" dirty="0" smtClean="0"/>
              <a:t>Preterms with bilirubin levels of 300-400 mol/l</a:t>
            </a:r>
          </a:p>
          <a:p>
            <a:pPr lvl="0"/>
            <a:r>
              <a:rPr lang="en-US" dirty="0" smtClean="0"/>
              <a:t>Babies whose birth weight was less than 1500g and have bilirubin levels of 255mol/l</a:t>
            </a:r>
          </a:p>
          <a:p>
            <a:pPr lvl="0"/>
            <a:r>
              <a:rPr lang="en-US" dirty="0" smtClean="0"/>
              <a:t>Term babies with bilirubin levels above 100 mol/l at birth or later 400-500 mol/l</a:t>
            </a:r>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248400"/>
          </a:xfrm>
        </p:spPr>
        <p:txBody>
          <a:bodyPr>
            <a:normAutofit fontScale="92500"/>
          </a:bodyPr>
          <a:lstStyle/>
          <a:p>
            <a:pPr algn="ctr">
              <a:buNone/>
            </a:pPr>
            <a:r>
              <a:rPr lang="en-US" sz="3500" b="1" u="sng" dirty="0" smtClean="0"/>
              <a:t>Care of the baby Post </a:t>
            </a:r>
            <a:r>
              <a:rPr lang="en-US" sz="3500" b="1" u="sng" dirty="0"/>
              <a:t>T</a:t>
            </a:r>
            <a:r>
              <a:rPr lang="en-US" sz="3500" b="1" u="sng" dirty="0" smtClean="0"/>
              <a:t>ransfusion</a:t>
            </a:r>
          </a:p>
          <a:p>
            <a:pPr lvl="0"/>
            <a:r>
              <a:rPr lang="en-US" dirty="0" smtClean="0"/>
              <a:t>Put the baby back to phototherapy to continue with it.</a:t>
            </a:r>
          </a:p>
          <a:p>
            <a:pPr lvl="0"/>
            <a:r>
              <a:rPr lang="en-US" dirty="0" smtClean="0"/>
              <a:t>Closely observe the baby for bleeding from the umbilical cord.</a:t>
            </a:r>
          </a:p>
          <a:p>
            <a:pPr lvl="0"/>
            <a:r>
              <a:rPr lang="en-US" dirty="0" smtClean="0"/>
              <a:t>If the baby was on infusion, continue for some time.</a:t>
            </a:r>
          </a:p>
          <a:p>
            <a:pPr lvl="0"/>
            <a:r>
              <a:rPr lang="en-US" dirty="0" smtClean="0"/>
              <a:t>Reassure the mother and involve her in the care of the baby.</a:t>
            </a:r>
          </a:p>
          <a:p>
            <a:pPr>
              <a:buNone/>
            </a:pPr>
            <a:r>
              <a:rPr lang="en-US" sz="3500" b="1" u="sng" dirty="0" smtClean="0"/>
              <a:t>Complications of Blood </a:t>
            </a:r>
            <a:r>
              <a:rPr lang="en-US" sz="3500" b="1" u="sng" dirty="0"/>
              <a:t>E</a:t>
            </a:r>
            <a:r>
              <a:rPr lang="en-US" sz="3500" b="1" u="sng" dirty="0" smtClean="0"/>
              <a:t>xchange Transfusion</a:t>
            </a:r>
          </a:p>
          <a:p>
            <a:pPr lvl="0"/>
            <a:r>
              <a:rPr lang="en-US" dirty="0" smtClean="0"/>
              <a:t>Circulatory collapse</a:t>
            </a:r>
          </a:p>
          <a:p>
            <a:pPr lvl="0"/>
            <a:r>
              <a:rPr lang="en-US" dirty="0" smtClean="0"/>
              <a:t>Incompatibility reactions</a:t>
            </a:r>
          </a:p>
          <a:p>
            <a:r>
              <a:rPr lang="en-US" dirty="0" smtClean="0"/>
              <a:t>Acquired infections e.g. HIV, Hepatitis B.</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marL="653796" indent="-571500">
              <a:buClrTx/>
              <a:buFont typeface="+mj-lt"/>
              <a:buAutoNum type="romanUcPeriod" startAt="3"/>
            </a:pPr>
            <a:r>
              <a:rPr lang="en-US" sz="3600" b="1" u="sng" dirty="0" err="1" smtClean="0"/>
              <a:t>Protoporphyrins</a:t>
            </a:r>
            <a:endParaRPr lang="en-US" sz="3600" b="1" u="sng" dirty="0" smtClean="0"/>
          </a:p>
          <a:p>
            <a:r>
              <a:rPr lang="en-US" dirty="0" smtClean="0"/>
              <a:t>These are </a:t>
            </a:r>
            <a:r>
              <a:rPr lang="en-US" u="sng" dirty="0" err="1" smtClean="0"/>
              <a:t>haeme</a:t>
            </a:r>
            <a:r>
              <a:rPr lang="en-US" u="sng" dirty="0" smtClean="0"/>
              <a:t> </a:t>
            </a:r>
            <a:r>
              <a:rPr lang="en-US" u="sng" dirty="0" err="1" smtClean="0"/>
              <a:t>oxygenase</a:t>
            </a:r>
            <a:r>
              <a:rPr lang="en-US" u="sng" dirty="0" smtClean="0"/>
              <a:t> inhibitors</a:t>
            </a:r>
            <a:r>
              <a:rPr lang="en-US" dirty="0" smtClean="0"/>
              <a:t> which are administered to inhibit the breakdown of </a:t>
            </a:r>
            <a:r>
              <a:rPr lang="en-US" dirty="0" err="1" smtClean="0"/>
              <a:t>haeme</a:t>
            </a:r>
            <a:r>
              <a:rPr lang="en-US" dirty="0" smtClean="0"/>
              <a:t> thus reduce bilirubin production.</a:t>
            </a:r>
          </a:p>
          <a:p>
            <a:r>
              <a:rPr lang="en-US" dirty="0" smtClean="0"/>
              <a:t>They are usually used in combination with phototherapy and/or blood exchange transfusion.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91600" cy="6172200"/>
          </a:xfrm>
        </p:spPr>
        <p:txBody>
          <a:bodyPr>
            <a:normAutofit/>
          </a:bodyPr>
          <a:lstStyle/>
          <a:p>
            <a:pPr marL="596646" indent="-514350" algn="ctr">
              <a:buClrTx/>
              <a:buFont typeface="+mj-lt"/>
              <a:buAutoNum type="arabicPeriod" startAt="10"/>
            </a:pPr>
            <a:r>
              <a:rPr lang="en-US" sz="3600" b="1" u="sng" dirty="0" smtClean="0"/>
              <a:t>HAEMORRHAGIC DISEASE OF THE NEWBORN (HDN)</a:t>
            </a:r>
          </a:p>
          <a:p>
            <a:r>
              <a:rPr lang="en-US" dirty="0" smtClean="0"/>
              <a:t>This refers to </a:t>
            </a:r>
            <a:r>
              <a:rPr lang="en-US" u="sng" dirty="0" smtClean="0"/>
              <a:t>bleeding that occurs during the first few days of life due to vitamin K deficiency</a:t>
            </a:r>
            <a:r>
              <a:rPr lang="en-US" dirty="0" smtClean="0"/>
              <a:t>. </a:t>
            </a:r>
          </a:p>
          <a:p>
            <a:r>
              <a:rPr lang="en-US" dirty="0"/>
              <a:t>V</a:t>
            </a:r>
            <a:r>
              <a:rPr lang="en-US" dirty="0" smtClean="0"/>
              <a:t>itamin K is synthesized by the bowel normal flora and its role is to convert clotting factors such as prothombin, thrombokinase, thromboplastin.</a:t>
            </a:r>
          </a:p>
          <a:p>
            <a:r>
              <a:rPr lang="en-US" dirty="0" smtClean="0"/>
              <a:t>To prevent HDN, all neonates are given Vitamin K 0.5mg - 1mg </a:t>
            </a:r>
            <a:r>
              <a:rPr lang="en-US" dirty="0" err="1" smtClean="0"/>
              <a:t>i.m</a:t>
            </a:r>
            <a:r>
              <a:rPr lang="en-US" dirty="0" smtClean="0"/>
              <a:t> at birth </a:t>
            </a:r>
          </a:p>
          <a:p>
            <a:pPr lvl="1">
              <a:buFont typeface="Wingdings" pitchFamily="2" charset="2"/>
              <a:buChar char="§"/>
            </a:pPr>
            <a:r>
              <a:rPr lang="en-US" i="1" dirty="0" smtClean="0"/>
              <a:t>(</a:t>
            </a:r>
            <a:r>
              <a:rPr lang="en-US" i="1" dirty="0" err="1"/>
              <a:t>V</a:t>
            </a:r>
            <a:r>
              <a:rPr lang="en-US" i="1" dirty="0" err="1" smtClean="0"/>
              <a:t>it</a:t>
            </a:r>
            <a:r>
              <a:rPr lang="en-US" i="1" dirty="0" smtClean="0"/>
              <a:t>. K </a:t>
            </a:r>
            <a:r>
              <a:rPr lang="en-US" b="1" i="1" dirty="0" smtClean="0"/>
              <a:t>0.5mg</a:t>
            </a:r>
            <a:r>
              <a:rPr lang="en-US" i="1" dirty="0" smtClean="0"/>
              <a:t> for Preterm babies and </a:t>
            </a:r>
            <a:r>
              <a:rPr lang="en-US" b="1" i="1" dirty="0" smtClean="0"/>
              <a:t>1 mg </a:t>
            </a:r>
            <a:r>
              <a:rPr lang="en-US" i="1" dirty="0" smtClean="0"/>
              <a:t>for term babies).</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lgn="ctr">
              <a:buNone/>
            </a:pPr>
            <a:r>
              <a:rPr lang="en-US" b="1" u="sng" dirty="0" smtClean="0"/>
              <a:t>Predisposing factors to HDN</a:t>
            </a:r>
          </a:p>
          <a:p>
            <a:pPr lvl="0"/>
            <a:r>
              <a:rPr lang="en-US" dirty="0" smtClean="0"/>
              <a:t>Hereditary factors; clotting factor defect e.g. haemophilia</a:t>
            </a:r>
          </a:p>
          <a:p>
            <a:pPr lvl="0"/>
            <a:r>
              <a:rPr lang="en-US" dirty="0" smtClean="0"/>
              <a:t>Prematurity</a:t>
            </a:r>
          </a:p>
          <a:p>
            <a:pPr lvl="0"/>
            <a:r>
              <a:rPr lang="en-US" dirty="0" smtClean="0"/>
              <a:t>Birth trauma</a:t>
            </a:r>
          </a:p>
          <a:p>
            <a:pPr lvl="0"/>
            <a:r>
              <a:rPr lang="en-US" dirty="0" smtClean="0"/>
              <a:t>Treatment with antibiotics</a:t>
            </a:r>
          </a:p>
          <a:p>
            <a:pPr lvl="0"/>
            <a:r>
              <a:rPr lang="en-US" dirty="0" smtClean="0"/>
              <a:t>Respiratory Distress </a:t>
            </a:r>
            <a:r>
              <a:rPr lang="en-US" dirty="0"/>
              <a:t>S</a:t>
            </a:r>
            <a:r>
              <a:rPr lang="en-US" dirty="0" smtClean="0"/>
              <a:t>yndrome</a:t>
            </a:r>
          </a:p>
          <a:p>
            <a:pPr lvl="0"/>
            <a:r>
              <a:rPr lang="en-US" dirty="0" smtClean="0"/>
              <a:t>Disseminated intravascular coagulopathy (DIC)</a:t>
            </a:r>
          </a:p>
          <a:p>
            <a:pPr lvl="0"/>
            <a:r>
              <a:rPr lang="en-US" dirty="0" smtClean="0"/>
              <a:t>Birth asphyxia</a:t>
            </a:r>
          </a:p>
          <a:p>
            <a:pPr lvl="0"/>
            <a:r>
              <a:rPr lang="en-US" dirty="0" smtClean="0"/>
              <a:t>Mothers who are on drug such as warfarin, heparin and phenobarbital</a:t>
            </a:r>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a:bodyPr>
          <a:lstStyle/>
          <a:p>
            <a:pPr algn="ctr">
              <a:buNone/>
            </a:pPr>
            <a:r>
              <a:rPr lang="en-US" b="1" u="sng" dirty="0" smtClean="0"/>
              <a:t>Clinical features of HDN</a:t>
            </a:r>
          </a:p>
          <a:p>
            <a:pPr lvl="0"/>
            <a:r>
              <a:rPr lang="en-US" dirty="0" smtClean="0"/>
              <a:t>Continuous oozing of blood from the umbilical cord</a:t>
            </a:r>
          </a:p>
          <a:p>
            <a:pPr lvl="0"/>
            <a:r>
              <a:rPr lang="en-US" dirty="0" smtClean="0"/>
              <a:t>There is spontaneous bleeding from various parts of the body</a:t>
            </a:r>
          </a:p>
          <a:p>
            <a:pPr lvl="0"/>
            <a:r>
              <a:rPr lang="en-US" dirty="0" smtClean="0"/>
              <a:t>Bleeding in the mucous membrane of GIT and may present with </a:t>
            </a:r>
            <a:r>
              <a:rPr lang="en-US" dirty="0" err="1" smtClean="0"/>
              <a:t>maleana</a:t>
            </a:r>
            <a:r>
              <a:rPr lang="en-US" dirty="0" smtClean="0"/>
              <a:t> stool or </a:t>
            </a:r>
            <a:r>
              <a:rPr lang="en-US" dirty="0" err="1" smtClean="0"/>
              <a:t>haematemesis</a:t>
            </a:r>
            <a:endParaRPr lang="en-US" dirty="0" smtClean="0"/>
          </a:p>
          <a:p>
            <a:pPr lvl="0"/>
            <a:r>
              <a:rPr lang="en-US" dirty="0" smtClean="0"/>
              <a:t>Continuous bleeding from any punctured blood vessel or injection site thus when looking for venous access avoid puncturing femoral or jugular veins which are the largest veins in the body</a:t>
            </a:r>
          </a:p>
          <a:p>
            <a:pPr lvl="0"/>
            <a:r>
              <a:rPr lang="en-US" dirty="0" err="1" smtClean="0"/>
              <a:t>Haematuria</a:t>
            </a:r>
            <a:r>
              <a:rPr lang="en-US" dirty="0" smtClean="0"/>
              <a:t> or </a:t>
            </a:r>
            <a:r>
              <a:rPr lang="en-US" dirty="0" err="1" smtClean="0"/>
              <a:t>omphalorrhagia</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610600" cy="6019800"/>
          </a:xfrm>
        </p:spPr>
        <p:txBody>
          <a:bodyPr>
            <a:normAutofit/>
          </a:bodyPr>
          <a:lstStyle/>
          <a:p>
            <a:pPr>
              <a:buNone/>
            </a:pPr>
            <a:r>
              <a:rPr lang="en-US" sz="2800" b="1" u="sng" dirty="0"/>
              <a:t>Neck</a:t>
            </a:r>
          </a:p>
          <a:p>
            <a:pPr lvl="0"/>
            <a:r>
              <a:rPr lang="en-US" sz="2800" dirty="0"/>
              <a:t>Check out for abnormalities e.g. congenital goiter</a:t>
            </a:r>
          </a:p>
          <a:p>
            <a:pPr lvl="0"/>
            <a:r>
              <a:rPr lang="en-US" sz="2800" dirty="0"/>
              <a:t>Check for </a:t>
            </a:r>
            <a:r>
              <a:rPr lang="en-US" sz="2800" dirty="0" err="1"/>
              <a:t>meningocele</a:t>
            </a:r>
            <a:endParaRPr lang="en-US" sz="2800" dirty="0"/>
          </a:p>
          <a:p>
            <a:pPr>
              <a:buNone/>
            </a:pPr>
            <a:r>
              <a:rPr lang="en-US" sz="2800" b="1" u="sng" dirty="0"/>
              <a:t>Chest</a:t>
            </a:r>
          </a:p>
          <a:p>
            <a:pPr lvl="0"/>
            <a:r>
              <a:rPr lang="en-US" sz="2800" dirty="0"/>
              <a:t>Shape of the chest for symmetry</a:t>
            </a:r>
          </a:p>
          <a:p>
            <a:pPr lvl="0"/>
            <a:r>
              <a:rPr lang="en-US" sz="2800" dirty="0"/>
              <a:t>Chest movement during respiration</a:t>
            </a:r>
          </a:p>
          <a:p>
            <a:pPr lvl="0"/>
            <a:r>
              <a:rPr lang="en-US" sz="2800" dirty="0"/>
              <a:t>Take apex </a:t>
            </a:r>
            <a:r>
              <a:rPr lang="en-US" sz="2800" dirty="0" smtClean="0"/>
              <a:t>beat (at level of 5</a:t>
            </a:r>
            <a:r>
              <a:rPr lang="en-US" sz="2800" baseline="30000" dirty="0" smtClean="0"/>
              <a:t>th</a:t>
            </a:r>
            <a:r>
              <a:rPr lang="en-US" sz="2800" dirty="0" smtClean="0"/>
              <a:t> ICS, LMCL).</a:t>
            </a:r>
            <a:endParaRPr lang="en-US" sz="2800" dirty="0"/>
          </a:p>
          <a:p>
            <a:pPr lvl="0"/>
            <a:r>
              <a:rPr lang="en-US" sz="2800" dirty="0"/>
              <a:t> Check  breast for swelling and discharge</a:t>
            </a:r>
          </a:p>
          <a:p>
            <a:endParaRPr lang="en-US" sz="28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fontScale="92500" lnSpcReduction="10000"/>
          </a:bodyPr>
          <a:lstStyle/>
          <a:p>
            <a:pPr algn="ctr">
              <a:buNone/>
            </a:pPr>
            <a:r>
              <a:rPr lang="en-US" b="1" u="sng" dirty="0" smtClean="0"/>
              <a:t>Nursing </a:t>
            </a:r>
            <a:r>
              <a:rPr lang="en-US" b="1" u="sng" dirty="0"/>
              <a:t>M</a:t>
            </a:r>
            <a:r>
              <a:rPr lang="en-US" b="1" u="sng" dirty="0" smtClean="0"/>
              <a:t>anagement of HDN</a:t>
            </a:r>
          </a:p>
          <a:p>
            <a:pPr lvl="0"/>
            <a:r>
              <a:rPr lang="en-US" dirty="0" smtClean="0"/>
              <a:t>Upon admission into NBU, administer vitamin K 0.5mg-1mg I.M,</a:t>
            </a:r>
          </a:p>
          <a:p>
            <a:pPr lvl="0"/>
            <a:r>
              <a:rPr lang="en-US" dirty="0" smtClean="0"/>
              <a:t>Preserve all linen soiled by blood for estimation of blood loss</a:t>
            </a:r>
          </a:p>
          <a:p>
            <a:pPr lvl="0"/>
            <a:r>
              <a:rPr lang="en-US" dirty="0" smtClean="0"/>
              <a:t>Administer vitamin K 1-2 mg to arrest bleeding immediately</a:t>
            </a:r>
          </a:p>
          <a:p>
            <a:pPr lvl="0"/>
            <a:r>
              <a:rPr lang="en-US" dirty="0" smtClean="0"/>
              <a:t>Observe vital signs TPR ¼ hrly</a:t>
            </a:r>
          </a:p>
          <a:p>
            <a:pPr lvl="0"/>
            <a:r>
              <a:rPr lang="en-US" dirty="0" smtClean="0"/>
              <a:t>If bleeding is severe, transfuse fresh blood or frozen plasma at 20mls/kg of body weight</a:t>
            </a:r>
          </a:p>
          <a:p>
            <a:pPr lvl="0"/>
            <a:r>
              <a:rPr lang="en-US" dirty="0" smtClean="0"/>
              <a:t>Observe for signs of shock and if present transfuse with packed cells and fresh whole blood at 75 -100mls/kg of body weight if the baby is term</a:t>
            </a:r>
          </a:p>
          <a:p>
            <a:pPr lvl="0"/>
            <a:r>
              <a:rPr lang="en-US" dirty="0" smtClean="0"/>
              <a:t>General management is like any other baby in the unit</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924800" cy="5105400"/>
          </a:xfrm>
        </p:spPr>
        <p:txBody>
          <a:bodyPr/>
          <a:lstStyle/>
          <a:p>
            <a:pPr algn="ctr">
              <a:buNone/>
            </a:pPr>
            <a:r>
              <a:rPr lang="en-US" b="1" u="sng" dirty="0" smtClean="0"/>
              <a:t>Complications of HDN</a:t>
            </a:r>
          </a:p>
          <a:p>
            <a:pPr lvl="0"/>
            <a:r>
              <a:rPr lang="en-US" dirty="0" smtClean="0"/>
              <a:t>Anaemia</a:t>
            </a:r>
          </a:p>
          <a:p>
            <a:pPr lvl="0"/>
            <a:r>
              <a:rPr lang="en-US" dirty="0" smtClean="0"/>
              <a:t>Hypovolaemic shock</a:t>
            </a:r>
          </a:p>
          <a:p>
            <a:pPr lvl="0"/>
            <a:r>
              <a:rPr lang="en-US" dirty="0" smtClean="0"/>
              <a:t>Brain damage</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fontScale="92500"/>
          </a:bodyPr>
          <a:lstStyle/>
          <a:p>
            <a:pPr marL="596646" indent="-514350" algn="ctr">
              <a:buClrTx/>
              <a:buFont typeface="+mj-lt"/>
              <a:buAutoNum type="arabicPeriod" startAt="11"/>
            </a:pPr>
            <a:r>
              <a:rPr lang="en-US" sz="3900" b="1" u="sng" dirty="0" smtClean="0"/>
              <a:t>BIRTH INJURIES</a:t>
            </a:r>
          </a:p>
          <a:p>
            <a:r>
              <a:rPr lang="en-US" dirty="0" smtClean="0"/>
              <a:t>Birth injuries refer to </a:t>
            </a:r>
            <a:r>
              <a:rPr lang="en-US" u="sng" dirty="0" smtClean="0"/>
              <a:t>trauma that a foetus sustains during birth</a:t>
            </a:r>
            <a:r>
              <a:rPr lang="en-US" dirty="0" smtClean="0"/>
              <a:t>. The structures commonly involved are muscles, nerves, bones, visceral organs and skin.</a:t>
            </a:r>
          </a:p>
          <a:p>
            <a:pPr algn="ctr">
              <a:buNone/>
            </a:pPr>
            <a:r>
              <a:rPr lang="en-US" b="1" u="sng" dirty="0" smtClean="0"/>
              <a:t>Types of Birth Injuries</a:t>
            </a:r>
            <a:r>
              <a:rPr lang="en-US" u="sng" dirty="0" smtClean="0"/>
              <a:t> </a:t>
            </a:r>
          </a:p>
          <a:p>
            <a:pPr marL="596646" lvl="0" indent="-514350">
              <a:buClrTx/>
              <a:buFont typeface="+mj-lt"/>
              <a:buAutoNum type="arabicParenR"/>
            </a:pPr>
            <a:r>
              <a:rPr lang="en-US" dirty="0" smtClean="0"/>
              <a:t>Internal organ injuries – spleen, liver, adrenal glands</a:t>
            </a:r>
          </a:p>
          <a:p>
            <a:pPr marL="596646" lvl="0" indent="-514350">
              <a:buClrTx/>
              <a:buFont typeface="+mj-lt"/>
              <a:buAutoNum type="arabicParenR"/>
            </a:pPr>
            <a:r>
              <a:rPr lang="en-US" dirty="0" smtClean="0"/>
              <a:t>Nerve injury–mostly brachial plexus leading to Erb’s palsy</a:t>
            </a:r>
          </a:p>
          <a:p>
            <a:pPr marL="596646" lvl="0" indent="-514350">
              <a:buClrTx/>
              <a:buFont typeface="+mj-lt"/>
              <a:buAutoNum type="arabicParenR"/>
            </a:pPr>
            <a:r>
              <a:rPr lang="en-US" dirty="0" smtClean="0"/>
              <a:t>Soft tissue injury-genitalia, eyes.</a:t>
            </a:r>
          </a:p>
          <a:p>
            <a:pPr marL="596646" lvl="0" indent="-514350">
              <a:buClrTx/>
              <a:buFont typeface="+mj-lt"/>
              <a:buAutoNum type="arabicParenR"/>
            </a:pPr>
            <a:r>
              <a:rPr lang="en-US" dirty="0" smtClean="0"/>
              <a:t>Intracranial injuries e.g. </a:t>
            </a:r>
            <a:r>
              <a:rPr lang="en-US" dirty="0" err="1" smtClean="0"/>
              <a:t>haemorrhages</a:t>
            </a:r>
            <a:r>
              <a:rPr lang="en-US" dirty="0" smtClean="0"/>
              <a:t>, skull fractures</a:t>
            </a:r>
          </a:p>
          <a:p>
            <a:pPr marL="596646" lvl="0" indent="-514350">
              <a:buClrTx/>
              <a:buFont typeface="+mj-lt"/>
              <a:buAutoNum type="arabicParenR"/>
            </a:pPr>
            <a:r>
              <a:rPr lang="en-US" dirty="0" err="1" smtClean="0"/>
              <a:t>Extracranial</a:t>
            </a:r>
            <a:r>
              <a:rPr lang="en-US" dirty="0" smtClean="0"/>
              <a:t> injuries e.g. </a:t>
            </a:r>
            <a:r>
              <a:rPr lang="en-US" dirty="0" err="1" smtClean="0"/>
              <a:t>cephalo-haematoma</a:t>
            </a:r>
            <a:r>
              <a:rPr lang="en-US" dirty="0" smtClean="0"/>
              <a:t>, caput succedaneum.</a:t>
            </a:r>
          </a:p>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lgn="ctr">
              <a:buNone/>
            </a:pPr>
            <a:r>
              <a:rPr lang="en-US" b="1" dirty="0" smtClean="0"/>
              <a:t> </a:t>
            </a:r>
            <a:r>
              <a:rPr lang="en-US" b="1" u="sng" dirty="0" smtClean="0"/>
              <a:t>Predisposing factors to Birth Injuries</a:t>
            </a:r>
          </a:p>
          <a:p>
            <a:pPr lvl="0"/>
            <a:r>
              <a:rPr lang="en-US" dirty="0" smtClean="0"/>
              <a:t>Prematurity</a:t>
            </a:r>
          </a:p>
          <a:p>
            <a:pPr lvl="0"/>
            <a:r>
              <a:rPr lang="en-US" dirty="0" smtClean="0"/>
              <a:t>Large for dates babies</a:t>
            </a:r>
          </a:p>
          <a:p>
            <a:pPr lvl="0"/>
            <a:r>
              <a:rPr lang="en-US" dirty="0" smtClean="0"/>
              <a:t>Cephalo pelvic disproportion</a:t>
            </a:r>
          </a:p>
          <a:p>
            <a:pPr lvl="0"/>
            <a:r>
              <a:rPr lang="en-US" dirty="0" smtClean="0"/>
              <a:t>Malpresentation</a:t>
            </a:r>
          </a:p>
          <a:p>
            <a:pPr lvl="0"/>
            <a:r>
              <a:rPr lang="en-US" dirty="0" smtClean="0"/>
              <a:t>Congenital malformation e.g. hydrocephalus</a:t>
            </a:r>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marL="596646" indent="-514350" algn="ctr">
              <a:buClrTx/>
              <a:buFont typeface="+mj-lt"/>
              <a:buAutoNum type="alphaLcParenR"/>
            </a:pPr>
            <a:r>
              <a:rPr lang="en-US" b="1" u="sng" dirty="0" smtClean="0"/>
              <a:t>Caput </a:t>
            </a:r>
            <a:r>
              <a:rPr lang="en-US" b="1" u="sng" dirty="0" err="1" smtClean="0"/>
              <a:t>Succadenium</a:t>
            </a:r>
            <a:r>
              <a:rPr lang="en-US" b="1" u="sng" dirty="0" smtClean="0"/>
              <a:t> and </a:t>
            </a:r>
            <a:r>
              <a:rPr lang="en-US" b="1" u="sng" dirty="0" err="1" smtClean="0"/>
              <a:t>Cephalohaematoma</a:t>
            </a:r>
            <a:endParaRPr lang="en-US" u="sng" dirty="0" smtClean="0"/>
          </a:p>
          <a:p>
            <a:r>
              <a:rPr lang="en-US" sz="3000" b="1" i="1" dirty="0" smtClean="0"/>
              <a:t>Caput </a:t>
            </a:r>
            <a:r>
              <a:rPr lang="en-US" sz="3000" b="1" i="1" dirty="0" err="1" smtClean="0"/>
              <a:t>succadenium</a:t>
            </a:r>
            <a:r>
              <a:rPr lang="en-US" sz="3000" b="1" i="1" dirty="0"/>
              <a:t> </a:t>
            </a:r>
            <a:r>
              <a:rPr lang="en-US" sz="3000" dirty="0" smtClean="0"/>
              <a:t>is an </a:t>
            </a:r>
            <a:r>
              <a:rPr lang="en-US" sz="3000" dirty="0" err="1" smtClean="0"/>
              <a:t>oedematous</a:t>
            </a:r>
            <a:r>
              <a:rPr lang="en-US" sz="3000" dirty="0" smtClean="0"/>
              <a:t> swelling due to </a:t>
            </a:r>
            <a:r>
              <a:rPr lang="en-US" sz="3000" u="sng" dirty="0" smtClean="0"/>
              <a:t>accumulation of serum fluid under the foetal scalp</a:t>
            </a:r>
            <a:r>
              <a:rPr lang="en-US" sz="3000" dirty="0" smtClean="0"/>
              <a:t>. It results from pressure between the foetal skull and pelvic bones during delivery that leads to reduced venous blood and lymphatic drainage and part of the serum escapes into the tissues. The swelling is self-limiting and disappears within 36hours of life.</a:t>
            </a:r>
          </a:p>
          <a:p>
            <a:r>
              <a:rPr lang="en-US" sz="3000" b="1" i="1" dirty="0" err="1" smtClean="0"/>
              <a:t>Cephalohaematoma</a:t>
            </a:r>
            <a:r>
              <a:rPr lang="en-US" sz="3000" i="1" dirty="0"/>
              <a:t> </a:t>
            </a:r>
            <a:r>
              <a:rPr lang="en-US" sz="3000" dirty="0" smtClean="0"/>
              <a:t>is </a:t>
            </a:r>
            <a:r>
              <a:rPr lang="en-US" sz="3000" u="sng" dirty="0" smtClean="0"/>
              <a:t>accumulation of blood between the </a:t>
            </a:r>
            <a:r>
              <a:rPr lang="en-US" sz="3000" u="sng" dirty="0" err="1" smtClean="0"/>
              <a:t>periosternum</a:t>
            </a:r>
            <a:r>
              <a:rPr lang="en-US" sz="3000" u="sng" dirty="0" smtClean="0"/>
              <a:t> and the skull bone</a:t>
            </a:r>
            <a:r>
              <a:rPr lang="en-US" sz="3000" dirty="0" smtClean="0"/>
              <a:t>. It is caused by friction between the foetal skull bones and the pelvic bones e.g. in CPD</a:t>
            </a:r>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36949228"/>
              </p:ext>
            </p:extLst>
          </p:nvPr>
        </p:nvGraphicFramePr>
        <p:xfrm>
          <a:off x="228600" y="381000"/>
          <a:ext cx="8610600" cy="5670418"/>
        </p:xfrm>
        <a:graphic>
          <a:graphicData uri="http://schemas.openxmlformats.org/drawingml/2006/table">
            <a:tbl>
              <a:tblPr firstRow="1" bandRow="1">
                <a:tableStyleId>{5C22544A-7EE6-4342-B048-85BDC9FD1C3A}</a:tableStyleId>
              </a:tblPr>
              <a:tblGrid>
                <a:gridCol w="4191000"/>
                <a:gridCol w="4419600"/>
              </a:tblGrid>
              <a:tr h="701635">
                <a:tc>
                  <a:txBody>
                    <a:bodyPr/>
                    <a:lstStyle/>
                    <a:p>
                      <a:r>
                        <a:rPr lang="en-US" sz="2800" b="1" i="1" u="sng" dirty="0" smtClean="0"/>
                        <a:t>Caput </a:t>
                      </a:r>
                      <a:r>
                        <a:rPr lang="en-US" sz="2800" b="1" i="1" u="sng" dirty="0" err="1" smtClean="0"/>
                        <a:t>succadenium</a:t>
                      </a:r>
                      <a:endParaRPr lang="en-US" sz="2800" dirty="0"/>
                    </a:p>
                  </a:txBody>
                  <a:tcPr/>
                </a:tc>
                <a:tc>
                  <a:txBody>
                    <a:bodyPr/>
                    <a:lstStyle/>
                    <a:p>
                      <a:r>
                        <a:rPr lang="en-US" sz="2800" b="1" i="1" u="sng" dirty="0" err="1" smtClean="0"/>
                        <a:t>Cephalohaematoma</a:t>
                      </a:r>
                      <a:endParaRPr lang="en-US" sz="2800" dirty="0"/>
                    </a:p>
                  </a:txBody>
                  <a:tcPr/>
                </a:tc>
              </a:tr>
              <a:tr h="711381">
                <a:tc>
                  <a:txBody>
                    <a:bodyPr/>
                    <a:lstStyle/>
                    <a:p>
                      <a:r>
                        <a:rPr lang="en-US" sz="2800" dirty="0" smtClean="0"/>
                        <a:t>Present at birth </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Appears after 12 </a:t>
                      </a:r>
                      <a:r>
                        <a:rPr lang="en-US" sz="2800" dirty="0" err="1" smtClean="0"/>
                        <a:t>hrs</a:t>
                      </a:r>
                      <a:r>
                        <a:rPr lang="en-US" sz="2800" dirty="0" smtClean="0"/>
                        <a:t> of life</a:t>
                      </a:r>
                      <a:endParaRPr lang="en-US" sz="2800" dirty="0"/>
                    </a:p>
                  </a:txBody>
                  <a:tcPr/>
                </a:tc>
              </a:tr>
              <a:tr h="711381">
                <a:tc>
                  <a:txBody>
                    <a:bodyPr/>
                    <a:lstStyle/>
                    <a:p>
                      <a:r>
                        <a:rPr lang="en-US" sz="2800" dirty="0" smtClean="0"/>
                        <a:t>Disappears within 36 hours</a:t>
                      </a:r>
                      <a:endParaRPr lang="en-US" sz="2800" dirty="0"/>
                    </a:p>
                  </a:txBody>
                  <a:tcPr/>
                </a:tc>
                <a:tc>
                  <a:txBody>
                    <a:bodyPr/>
                    <a:lstStyle/>
                    <a:p>
                      <a:r>
                        <a:rPr lang="en-US" sz="2800" dirty="0" smtClean="0"/>
                        <a:t>May persist for weeks</a:t>
                      </a:r>
                      <a:endParaRPr lang="en-US" sz="2800" dirty="0"/>
                    </a:p>
                  </a:txBody>
                  <a:tcPr/>
                </a:tc>
              </a:tr>
              <a:tr h="695002">
                <a:tc>
                  <a:txBody>
                    <a:bodyPr/>
                    <a:lstStyle/>
                    <a:p>
                      <a:r>
                        <a:rPr lang="en-US" sz="2800" dirty="0" smtClean="0"/>
                        <a:t>Diffuse and pits on</a:t>
                      </a:r>
                      <a:r>
                        <a:rPr lang="en-US" sz="2800" baseline="0" dirty="0" smtClean="0"/>
                        <a:t> </a:t>
                      </a:r>
                      <a:r>
                        <a:rPr lang="en-US" sz="2800" dirty="0" smtClean="0"/>
                        <a:t>pressure</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Circumscribed; doesn’t pit  on pressure</a:t>
                      </a:r>
                      <a:endParaRPr lang="en-US" sz="2800" dirty="0"/>
                    </a:p>
                  </a:txBody>
                  <a:tcPr/>
                </a:tc>
              </a:tr>
              <a:tr h="711381">
                <a:tc>
                  <a:txBody>
                    <a:bodyPr/>
                    <a:lstStyle/>
                    <a:p>
                      <a:r>
                        <a:rPr lang="en-US" sz="2800" dirty="0" smtClean="0"/>
                        <a:t>May cross a suture line</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Never crosses a suture line</a:t>
                      </a:r>
                      <a:endParaRPr lang="en-US" sz="2800" dirty="0"/>
                    </a:p>
                  </a:txBody>
                  <a:tcPr/>
                </a:tc>
              </a:tr>
              <a:tr h="711381">
                <a:tc>
                  <a:txBody>
                    <a:bodyPr/>
                    <a:lstStyle/>
                    <a:p>
                      <a:r>
                        <a:rPr lang="en-US" sz="2800" dirty="0" smtClean="0"/>
                        <a:t>Double caput is unilateral</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Double </a:t>
                      </a:r>
                      <a:r>
                        <a:rPr lang="en-US" sz="2800" dirty="0" err="1" smtClean="0"/>
                        <a:t>cephalohaematoma</a:t>
                      </a:r>
                      <a:r>
                        <a:rPr lang="en-US" sz="2800" dirty="0" smtClean="0"/>
                        <a:t> is bilateral</a:t>
                      </a:r>
                      <a:endParaRPr lang="en-US" sz="2800" dirty="0"/>
                    </a:p>
                  </a:txBody>
                  <a:tcPr/>
                </a:tc>
              </a:tr>
              <a:tr h="711381">
                <a:tc>
                  <a:txBody>
                    <a:bodyPr/>
                    <a:lstStyle/>
                    <a:p>
                      <a:r>
                        <a:rPr lang="en-US" sz="2800" dirty="0" smtClean="0"/>
                        <a:t>Tends to grow less with time</a:t>
                      </a:r>
                      <a:endParaRPr lang="en-US" sz="2800" dirty="0"/>
                    </a:p>
                  </a:txBody>
                  <a:tcPr/>
                </a:tc>
                <a:tc>
                  <a:txBody>
                    <a:bodyPr/>
                    <a:lstStyle/>
                    <a:p>
                      <a:r>
                        <a:rPr lang="en-US" sz="2800" dirty="0" smtClean="0"/>
                        <a:t>Tends to grow larger with time</a:t>
                      </a:r>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00800"/>
          </a:xfrm>
        </p:spPr>
        <p:txBody>
          <a:bodyPr>
            <a:normAutofit lnSpcReduction="10000"/>
          </a:bodyPr>
          <a:lstStyle/>
          <a:p>
            <a:pPr marL="596646" indent="-514350">
              <a:buClrTx/>
              <a:buFont typeface="+mj-lt"/>
              <a:buAutoNum type="alphaLcParenR" startAt="2"/>
            </a:pPr>
            <a:r>
              <a:rPr lang="en-US" sz="3500" b="1" u="sng" dirty="0" smtClean="0"/>
              <a:t>Intracranial Injuries And </a:t>
            </a:r>
            <a:r>
              <a:rPr lang="en-US" sz="3500" b="1" u="sng" dirty="0" err="1" smtClean="0"/>
              <a:t>Haemorrhage</a:t>
            </a:r>
            <a:endParaRPr lang="en-US" sz="3500" b="1" u="sng" dirty="0" smtClean="0"/>
          </a:p>
          <a:p>
            <a:r>
              <a:rPr lang="en-US" dirty="0" smtClean="0"/>
              <a:t>This refer to the damage of structures within the cerebral hemispheres of the brain. </a:t>
            </a:r>
          </a:p>
          <a:p>
            <a:r>
              <a:rPr lang="en-US" dirty="0" smtClean="0"/>
              <a:t>Various structures may be injured leading to different types of </a:t>
            </a:r>
            <a:r>
              <a:rPr lang="en-US" dirty="0" err="1" smtClean="0"/>
              <a:t>haemorrhage</a:t>
            </a:r>
            <a:r>
              <a:rPr lang="en-US" dirty="0" smtClean="0"/>
              <a:t> e.g.;</a:t>
            </a:r>
          </a:p>
          <a:p>
            <a:pPr lvl="1">
              <a:buFont typeface="Wingdings" pitchFamily="2" charset="2"/>
              <a:buChar char="§"/>
            </a:pPr>
            <a:r>
              <a:rPr lang="en-US" b="1" dirty="0" smtClean="0"/>
              <a:t>Cerebral tissue</a:t>
            </a:r>
            <a:r>
              <a:rPr lang="en-US" dirty="0" smtClean="0"/>
              <a:t>–injury to cerebrum leading to cerebral haemorrhage</a:t>
            </a:r>
          </a:p>
          <a:p>
            <a:pPr lvl="1">
              <a:buFont typeface="Wingdings" pitchFamily="2" charset="2"/>
              <a:buChar char="§"/>
            </a:pPr>
            <a:r>
              <a:rPr lang="en-US" b="1" dirty="0" smtClean="0"/>
              <a:t>Cerebral hemisphere and basal ganglia</a:t>
            </a:r>
            <a:r>
              <a:rPr lang="en-US" dirty="0" smtClean="0"/>
              <a:t>–supra </a:t>
            </a:r>
            <a:r>
              <a:rPr lang="en-US" dirty="0" err="1" smtClean="0"/>
              <a:t>tentorial</a:t>
            </a:r>
            <a:r>
              <a:rPr lang="en-US" dirty="0" smtClean="0"/>
              <a:t> haemorrhage</a:t>
            </a:r>
          </a:p>
          <a:p>
            <a:pPr lvl="1">
              <a:buFont typeface="Wingdings" pitchFamily="2" charset="2"/>
              <a:buChar char="§"/>
            </a:pPr>
            <a:r>
              <a:rPr lang="en-US" b="1" dirty="0" smtClean="0"/>
              <a:t>Veins of </a:t>
            </a:r>
            <a:r>
              <a:rPr lang="en-US" b="1" dirty="0" err="1" smtClean="0"/>
              <a:t>gallen</a:t>
            </a:r>
            <a:r>
              <a:rPr lang="en-US" b="1" dirty="0" smtClean="0"/>
              <a:t> and tentorium</a:t>
            </a:r>
            <a:r>
              <a:rPr lang="en-US" dirty="0" smtClean="0"/>
              <a:t>–subarachnoid haemorrhage</a:t>
            </a:r>
          </a:p>
          <a:p>
            <a:pPr lvl="1">
              <a:buFont typeface="Wingdings" pitchFamily="2" charset="2"/>
              <a:buChar char="§"/>
            </a:pPr>
            <a:r>
              <a:rPr lang="en-US" b="1" dirty="0" err="1" smtClean="0"/>
              <a:t>Falx</a:t>
            </a:r>
            <a:r>
              <a:rPr lang="en-US" b="1" dirty="0" smtClean="0"/>
              <a:t> </a:t>
            </a:r>
            <a:r>
              <a:rPr lang="en-US" b="1" dirty="0" err="1" smtClean="0"/>
              <a:t>cerebri</a:t>
            </a:r>
            <a:r>
              <a:rPr lang="en-US" b="1" dirty="0" smtClean="0"/>
              <a:t> </a:t>
            </a:r>
            <a:r>
              <a:rPr lang="en-US" dirty="0" smtClean="0"/>
              <a:t>(fold of </a:t>
            </a:r>
            <a:r>
              <a:rPr lang="en-US" dirty="0" err="1" smtClean="0"/>
              <a:t>dura</a:t>
            </a:r>
            <a:r>
              <a:rPr lang="en-US" dirty="0" smtClean="0"/>
              <a:t> mater and tentorium </a:t>
            </a:r>
            <a:r>
              <a:rPr lang="en-US" dirty="0" err="1" smtClean="0"/>
              <a:t>cerebelli</a:t>
            </a:r>
            <a:r>
              <a:rPr lang="en-US" dirty="0" smtClean="0"/>
              <a:t>)–subdural haemorrhage</a:t>
            </a:r>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lgn="ctr">
              <a:buNone/>
            </a:pPr>
            <a:r>
              <a:rPr lang="en-US" sz="3600" b="1" u="sng" dirty="0" smtClean="0"/>
              <a:t>Predisposing Factors to Birth Injuries</a:t>
            </a:r>
          </a:p>
          <a:p>
            <a:pPr lvl="0"/>
            <a:r>
              <a:rPr lang="en-US" dirty="0" smtClean="0"/>
              <a:t>Prematurity</a:t>
            </a:r>
          </a:p>
          <a:p>
            <a:pPr lvl="0"/>
            <a:r>
              <a:rPr lang="en-US" dirty="0" smtClean="0"/>
              <a:t>Excessive </a:t>
            </a:r>
            <a:r>
              <a:rPr lang="en-US" dirty="0" err="1" smtClean="0"/>
              <a:t>moulding</a:t>
            </a:r>
            <a:endParaRPr lang="en-US" dirty="0" smtClean="0"/>
          </a:p>
          <a:p>
            <a:pPr lvl="0"/>
            <a:r>
              <a:rPr lang="en-US" dirty="0" smtClean="0"/>
              <a:t>Instrumental delivery</a:t>
            </a:r>
          </a:p>
          <a:p>
            <a:pPr lvl="0"/>
            <a:r>
              <a:rPr lang="en-US" dirty="0" smtClean="0"/>
              <a:t>Hypoxia that leads to engorgement of blood vessels</a:t>
            </a:r>
          </a:p>
          <a:p>
            <a:pPr lvl="0"/>
            <a:r>
              <a:rPr lang="en-US" dirty="0" smtClean="0"/>
              <a:t>Precipitate labour</a:t>
            </a:r>
          </a:p>
          <a:p>
            <a:pPr lvl="0"/>
            <a:r>
              <a:rPr lang="en-US" dirty="0" smtClean="0"/>
              <a:t>Prolonged labour</a:t>
            </a:r>
          </a:p>
          <a:p>
            <a:pPr lvl="0"/>
            <a:r>
              <a:rPr lang="en-US" dirty="0" smtClean="0"/>
              <a:t>Large babies</a:t>
            </a:r>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algn="ctr">
              <a:buNone/>
            </a:pPr>
            <a:r>
              <a:rPr lang="en-US" b="1" u="sng" dirty="0" smtClean="0"/>
              <a:t>Clinical Features of Birth Injuries</a:t>
            </a:r>
          </a:p>
          <a:p>
            <a:pPr lvl="0"/>
            <a:r>
              <a:rPr lang="en-US" sz="2800" dirty="0" err="1" smtClean="0"/>
              <a:t>Dyspnoea</a:t>
            </a:r>
            <a:endParaRPr lang="en-US" sz="2800" dirty="0" smtClean="0"/>
          </a:p>
          <a:p>
            <a:pPr lvl="0"/>
            <a:r>
              <a:rPr lang="en-US" sz="2800" dirty="0" smtClean="0"/>
              <a:t>Asphyxia</a:t>
            </a:r>
          </a:p>
          <a:p>
            <a:pPr lvl="0"/>
            <a:r>
              <a:rPr lang="en-US" sz="2800" dirty="0" smtClean="0"/>
              <a:t>Rolling of the eyes</a:t>
            </a:r>
          </a:p>
          <a:p>
            <a:pPr lvl="0"/>
            <a:r>
              <a:rPr lang="en-US" sz="2800" dirty="0" smtClean="0"/>
              <a:t>Pallor of the skin and mucous membranes</a:t>
            </a:r>
          </a:p>
          <a:p>
            <a:pPr lvl="0"/>
            <a:r>
              <a:rPr lang="en-US" sz="2800" dirty="0" smtClean="0"/>
              <a:t>Bulging of the anterior </a:t>
            </a:r>
            <a:r>
              <a:rPr lang="en-US" sz="2800" dirty="0" err="1" smtClean="0"/>
              <a:t>fontanelle</a:t>
            </a:r>
            <a:r>
              <a:rPr lang="en-US" sz="2800" dirty="0" smtClean="0"/>
              <a:t> due to increased ICP</a:t>
            </a:r>
          </a:p>
          <a:p>
            <a:pPr lvl="0"/>
            <a:r>
              <a:rPr lang="en-US" sz="2800" dirty="0" smtClean="0"/>
              <a:t>Shock due to circulatory collapse</a:t>
            </a:r>
          </a:p>
          <a:p>
            <a:pPr lvl="0"/>
            <a:r>
              <a:rPr lang="en-US" sz="2800" dirty="0" smtClean="0"/>
              <a:t>Twitching of the facial muscles if facial nerve is affected</a:t>
            </a:r>
          </a:p>
          <a:p>
            <a:pPr lvl="0"/>
            <a:r>
              <a:rPr lang="en-US" sz="2800" dirty="0" smtClean="0"/>
              <a:t>Cyanosis</a:t>
            </a:r>
          </a:p>
          <a:p>
            <a:pPr lvl="0"/>
            <a:r>
              <a:rPr lang="en-US" sz="2800" dirty="0" smtClean="0"/>
              <a:t>Grunting respirations</a:t>
            </a:r>
          </a:p>
          <a:p>
            <a:pPr lvl="0"/>
            <a:r>
              <a:rPr lang="en-US" sz="2800" dirty="0" smtClean="0"/>
              <a:t>High pitched cry</a:t>
            </a:r>
          </a:p>
          <a:p>
            <a:pPr lvl="0"/>
            <a:r>
              <a:rPr lang="en-US" sz="2800" dirty="0" smtClean="0"/>
              <a:t>Rigidity of limbs</a:t>
            </a:r>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200"/>
          </a:xfrm>
        </p:spPr>
        <p:txBody>
          <a:bodyPr>
            <a:normAutofit/>
          </a:bodyPr>
          <a:lstStyle/>
          <a:p>
            <a:pPr algn="ctr">
              <a:buNone/>
            </a:pPr>
            <a:r>
              <a:rPr lang="en-US" b="1" dirty="0" smtClean="0"/>
              <a:t> </a:t>
            </a:r>
            <a:r>
              <a:rPr lang="en-US" b="1" u="sng" dirty="0" smtClean="0"/>
              <a:t>General Management of Birth Injuries</a:t>
            </a:r>
          </a:p>
          <a:p>
            <a:pPr lvl="0"/>
            <a:r>
              <a:rPr lang="en-US" dirty="0" err="1" smtClean="0"/>
              <a:t>Intrapartally</a:t>
            </a:r>
            <a:r>
              <a:rPr lang="en-US" dirty="0" smtClean="0"/>
              <a:t>, predisposing factors should be diagnosed and managed early e.g. preterm labour, malpresentation, prolonged labour.</a:t>
            </a:r>
          </a:p>
          <a:p>
            <a:pPr lvl="0"/>
            <a:r>
              <a:rPr lang="en-US" dirty="0" smtClean="0"/>
              <a:t>Observe the baby closely for skin colour, twitching, rolling of the eyes, convulsions</a:t>
            </a:r>
          </a:p>
          <a:p>
            <a:pPr lvl="0"/>
            <a:r>
              <a:rPr lang="en-US" dirty="0" smtClean="0"/>
              <a:t>Keep the baby warm</a:t>
            </a:r>
          </a:p>
          <a:p>
            <a:pPr lvl="0"/>
            <a:r>
              <a:rPr lang="en-US" dirty="0" smtClean="0"/>
              <a:t>Administer Vitamin K 0.5 -1 mg i.m for they are predisposed to haemorrhage</a:t>
            </a:r>
          </a:p>
          <a:p>
            <a:pPr lvl="0"/>
            <a:r>
              <a:rPr lang="en-US" dirty="0" smtClean="0"/>
              <a:t>Maintain 2 hrly turning of the baby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a:bodyPr>
          <a:lstStyle/>
          <a:p>
            <a:pPr>
              <a:buNone/>
            </a:pPr>
            <a:r>
              <a:rPr lang="en-US" sz="2800" b="1" u="sng" dirty="0"/>
              <a:t>Abdomen</a:t>
            </a:r>
          </a:p>
          <a:p>
            <a:pPr lvl="0"/>
            <a:r>
              <a:rPr lang="en-US" sz="2800" dirty="0"/>
              <a:t>Check for skin colour and presence of rashes</a:t>
            </a:r>
          </a:p>
          <a:p>
            <a:pPr lvl="0"/>
            <a:r>
              <a:rPr lang="en-US" sz="2800" dirty="0"/>
              <a:t>Check whether the cord is well </a:t>
            </a:r>
            <a:r>
              <a:rPr lang="en-US" sz="2800" dirty="0" err="1"/>
              <a:t>ligated</a:t>
            </a:r>
            <a:endParaRPr lang="en-US" sz="2800" dirty="0"/>
          </a:p>
          <a:p>
            <a:pPr lvl="0"/>
            <a:r>
              <a:rPr lang="en-US" sz="2800" dirty="0"/>
              <a:t>Bleeding from the umbilical cord</a:t>
            </a:r>
          </a:p>
          <a:p>
            <a:pPr lvl="0"/>
            <a:r>
              <a:rPr lang="en-US" sz="2800" dirty="0"/>
              <a:t>Abdominal abnormalities e.g. hernia</a:t>
            </a:r>
          </a:p>
          <a:p>
            <a:pPr>
              <a:buNone/>
            </a:pPr>
            <a:r>
              <a:rPr lang="en-US" sz="2800" b="1" u="sng" dirty="0"/>
              <a:t>Genitalia</a:t>
            </a:r>
            <a:endParaRPr lang="en-US" sz="2800" u="sng" dirty="0"/>
          </a:p>
          <a:p>
            <a:pPr lvl="0"/>
            <a:r>
              <a:rPr lang="en-US" sz="2800" dirty="0"/>
              <a:t>For males check for the testis to rule out </a:t>
            </a:r>
            <a:r>
              <a:rPr lang="en-US" sz="2800" dirty="0" err="1"/>
              <a:t>undescended</a:t>
            </a:r>
            <a:r>
              <a:rPr lang="en-US" sz="2800" dirty="0"/>
              <a:t> testis</a:t>
            </a:r>
          </a:p>
          <a:p>
            <a:pPr lvl="0"/>
            <a:r>
              <a:rPr lang="en-US" sz="2800" dirty="0"/>
              <a:t>Female check for vaginal discharge, labia should be well </a:t>
            </a:r>
            <a:r>
              <a:rPr lang="en-US" sz="2800" dirty="0" smtClean="0"/>
              <a:t>formed; check size </a:t>
            </a:r>
            <a:r>
              <a:rPr lang="en-US" sz="2800" dirty="0"/>
              <a:t>of a clitoris</a:t>
            </a:r>
          </a:p>
          <a:p>
            <a:endParaRPr lang="en-US" sz="28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lvl="0"/>
            <a:r>
              <a:rPr lang="en-US" dirty="0" smtClean="0"/>
              <a:t>Provide intermittent oxygen therapy PRN</a:t>
            </a:r>
          </a:p>
          <a:p>
            <a:pPr lvl="0"/>
            <a:r>
              <a:rPr lang="en-US" dirty="0" smtClean="0"/>
              <a:t>Give IV fluids e.g. 10% dextrose for the first 24 hours then introduce oral feeds if the condition improves</a:t>
            </a:r>
          </a:p>
          <a:p>
            <a:pPr lvl="0"/>
            <a:r>
              <a:rPr lang="en-US" dirty="0" smtClean="0"/>
              <a:t>Give symptomatic management</a:t>
            </a:r>
          </a:p>
          <a:p>
            <a:pPr lvl="0"/>
            <a:r>
              <a:rPr lang="en-US" dirty="0" smtClean="0"/>
              <a:t>Have resuscitative equipment ready in case of an emergency</a:t>
            </a:r>
          </a:p>
          <a:p>
            <a:pPr lvl="0"/>
            <a:r>
              <a:rPr lang="en-US" dirty="0" smtClean="0"/>
              <a:t>Administer anticonvulsants e.g. Phenobarbital prophylactically</a:t>
            </a:r>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4953000"/>
          </a:xfrm>
        </p:spPr>
        <p:txBody>
          <a:bodyPr/>
          <a:lstStyle/>
          <a:p>
            <a:pPr algn="ctr">
              <a:buNone/>
            </a:pPr>
            <a:r>
              <a:rPr lang="en-US" sz="3600" b="1" u="sng" dirty="0" smtClean="0"/>
              <a:t>Complications of Birth Injuries</a:t>
            </a:r>
          </a:p>
          <a:p>
            <a:pPr lvl="0"/>
            <a:r>
              <a:rPr lang="en-US" dirty="0" smtClean="0"/>
              <a:t>Musculoskeletal deformities</a:t>
            </a:r>
          </a:p>
          <a:p>
            <a:pPr lvl="0"/>
            <a:r>
              <a:rPr lang="en-US" dirty="0" smtClean="0"/>
              <a:t>Brain damage</a:t>
            </a:r>
          </a:p>
          <a:p>
            <a:pPr lvl="0"/>
            <a:r>
              <a:rPr lang="en-US" dirty="0" smtClean="0"/>
              <a:t>Respiratory distress</a:t>
            </a:r>
          </a:p>
          <a:p>
            <a:pPr lvl="0"/>
            <a:r>
              <a:rPr lang="en-US" dirty="0" err="1" smtClean="0"/>
              <a:t>Hyperbilirubineamia</a:t>
            </a:r>
            <a:r>
              <a:rPr lang="en-US" dirty="0" smtClean="0"/>
              <a:t> (jaundice)</a:t>
            </a:r>
          </a:p>
          <a:p>
            <a:pPr lvl="0"/>
            <a:r>
              <a:rPr lang="en-US" dirty="0" smtClean="0"/>
              <a:t>Hypoglycaemia</a:t>
            </a:r>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792162"/>
          </a:xfrm>
        </p:spPr>
        <p:txBody>
          <a:bodyPr>
            <a:normAutofit/>
          </a:bodyPr>
          <a:lstStyle/>
          <a:p>
            <a:pPr marL="742950" indent="-742950" algn="ctr">
              <a:buFont typeface="+mj-lt"/>
              <a:buAutoNum type="arabicPeriod" startAt="12"/>
            </a:pPr>
            <a:r>
              <a:rPr lang="en-US" sz="3600" b="1" dirty="0" smtClean="0">
                <a:effectLst/>
              </a:rPr>
              <a:t>HYDROCEPHALUS</a:t>
            </a:r>
            <a:endParaRPr lang="en-US" sz="3600" b="1" dirty="0">
              <a:effectLst/>
            </a:endParaRPr>
          </a:p>
        </p:txBody>
      </p:sp>
      <p:sp>
        <p:nvSpPr>
          <p:cNvPr id="3" name="Content Placeholder 2"/>
          <p:cNvSpPr>
            <a:spLocks noGrp="1"/>
          </p:cNvSpPr>
          <p:nvPr>
            <p:ph idx="1"/>
          </p:nvPr>
        </p:nvSpPr>
        <p:spPr>
          <a:xfrm>
            <a:off x="152400" y="1143000"/>
            <a:ext cx="8781288" cy="5562600"/>
          </a:xfrm>
        </p:spPr>
        <p:txBody>
          <a:bodyPr/>
          <a:lstStyle/>
          <a:p>
            <a:r>
              <a:rPr lang="en-US" dirty="0" smtClean="0"/>
              <a:t>This is a condition where there is </a:t>
            </a:r>
            <a:r>
              <a:rPr lang="en-US" u="sng" dirty="0" smtClean="0"/>
              <a:t>accumulation of CSF within the ventricles of the brain with resultant increased ICP and enlargement of the cerebral ventricles</a:t>
            </a:r>
            <a:r>
              <a:rPr lang="en-US" dirty="0" smtClean="0"/>
              <a:t>.</a:t>
            </a:r>
          </a:p>
          <a:p>
            <a:r>
              <a:rPr lang="en-US" dirty="0" smtClean="0"/>
              <a:t>It can be detected prenatally by ultrasound and in </a:t>
            </a:r>
            <a:r>
              <a:rPr lang="en-US" dirty="0" err="1" smtClean="0"/>
              <a:t>labour</a:t>
            </a:r>
            <a:r>
              <a:rPr lang="en-US" dirty="0" smtClean="0"/>
              <a:t> they present by breech, </a:t>
            </a:r>
            <a:r>
              <a:rPr lang="en-US" dirty="0" err="1" smtClean="0"/>
              <a:t>fontanelles</a:t>
            </a:r>
            <a:r>
              <a:rPr lang="en-US" dirty="0" smtClean="0"/>
              <a:t> and sutures are very wide on VE</a:t>
            </a:r>
            <a:endParaRPr lang="en-US" dirty="0"/>
          </a:p>
        </p:txBody>
      </p:sp>
    </p:spTree>
    <p:extLst>
      <p:ext uri="{BB962C8B-B14F-4D97-AF65-F5344CB8AC3E}">
        <p14:creationId xmlns:p14="http://schemas.microsoft.com/office/powerpoint/2010/main" val="17735697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81288" cy="6400800"/>
          </a:xfrm>
        </p:spPr>
        <p:txBody>
          <a:bodyPr>
            <a:normAutofit/>
          </a:bodyPr>
          <a:lstStyle/>
          <a:p>
            <a:pPr marL="82296" indent="0" algn="ctr">
              <a:buNone/>
            </a:pPr>
            <a:r>
              <a:rPr lang="en-US" sz="3600" b="1" u="sng" dirty="0" smtClean="0"/>
              <a:t>Formation and flow of CSF</a:t>
            </a:r>
          </a:p>
          <a:p>
            <a:r>
              <a:rPr lang="en-US" dirty="0" smtClean="0"/>
              <a:t>CSF is secreted by the </a:t>
            </a:r>
            <a:r>
              <a:rPr lang="en-US" u="sng" dirty="0" smtClean="0"/>
              <a:t>choroid plexus </a:t>
            </a:r>
            <a:r>
              <a:rPr lang="en-US" dirty="0" smtClean="0"/>
              <a:t>into the </a:t>
            </a:r>
            <a:r>
              <a:rPr lang="en-US" u="sng" dirty="0" smtClean="0"/>
              <a:t>lateral ventricles</a:t>
            </a:r>
            <a:r>
              <a:rPr lang="en-US" dirty="0" smtClean="0"/>
              <a:t>. It then passes to the </a:t>
            </a:r>
            <a:r>
              <a:rPr lang="en-US" u="sng" dirty="0" smtClean="0"/>
              <a:t>third ventricle</a:t>
            </a:r>
            <a:r>
              <a:rPr lang="en-US" dirty="0" smtClean="0"/>
              <a:t> from where it flows to the </a:t>
            </a:r>
            <a:r>
              <a:rPr lang="en-US" u="sng" dirty="0" smtClean="0"/>
              <a:t>fourth ventricle</a:t>
            </a:r>
            <a:r>
              <a:rPr lang="en-US" dirty="0" smtClean="0"/>
              <a:t> through the </a:t>
            </a:r>
            <a:r>
              <a:rPr lang="en-US" u="sng" dirty="0" smtClean="0"/>
              <a:t>aqueduct</a:t>
            </a:r>
            <a:r>
              <a:rPr lang="en-US" dirty="0" smtClean="0"/>
              <a:t>. From the fourth ventricle, it flows through the </a:t>
            </a:r>
            <a:r>
              <a:rPr lang="en-US" u="sng" dirty="0" smtClean="0"/>
              <a:t>median and lateral foramina</a:t>
            </a:r>
            <a:r>
              <a:rPr lang="en-US" dirty="0" smtClean="0"/>
              <a:t> of the fourth ventricle into the </a:t>
            </a:r>
            <a:r>
              <a:rPr lang="en-US" u="sng" dirty="0" smtClean="0"/>
              <a:t>subarachnoid space</a:t>
            </a:r>
            <a:r>
              <a:rPr lang="en-US" dirty="0" smtClean="0"/>
              <a:t>. It is then absorbed into the </a:t>
            </a:r>
            <a:r>
              <a:rPr lang="en-US" u="sng" dirty="0" smtClean="0"/>
              <a:t>venous sinuses</a:t>
            </a:r>
            <a:r>
              <a:rPr lang="en-US" dirty="0" smtClean="0"/>
              <a:t> of </a:t>
            </a:r>
            <a:r>
              <a:rPr lang="en-US" dirty="0" err="1" smtClean="0"/>
              <a:t>dura</a:t>
            </a:r>
            <a:r>
              <a:rPr lang="en-US" dirty="0" smtClean="0"/>
              <a:t> matter through </a:t>
            </a:r>
            <a:r>
              <a:rPr lang="en-US" u="sng" dirty="0" smtClean="0"/>
              <a:t>arachnoid granulations</a:t>
            </a:r>
            <a:r>
              <a:rPr lang="en-US" dirty="0" smtClean="0"/>
              <a:t>.</a:t>
            </a:r>
          </a:p>
          <a:p>
            <a:r>
              <a:rPr lang="en-US" dirty="0" smtClean="0"/>
              <a:t>Hydrocephalus occurs when there is increased formation or decreased absorption of CSF.</a:t>
            </a:r>
            <a:endParaRPr lang="en-US" dirty="0"/>
          </a:p>
        </p:txBody>
      </p:sp>
    </p:spTree>
    <p:extLst>
      <p:ext uri="{BB962C8B-B14F-4D97-AF65-F5344CB8AC3E}">
        <p14:creationId xmlns:p14="http://schemas.microsoft.com/office/powerpoint/2010/main" val="188155833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81288" cy="5715000"/>
          </a:xfrm>
        </p:spPr>
        <p:txBody>
          <a:bodyPr/>
          <a:lstStyle/>
          <a:p>
            <a:pPr marL="82296" indent="0" algn="ctr">
              <a:buNone/>
            </a:pPr>
            <a:r>
              <a:rPr lang="en-US" sz="3600" b="1" u="sng" dirty="0" smtClean="0"/>
              <a:t>Causes of Hydrocephalus</a:t>
            </a:r>
          </a:p>
          <a:p>
            <a:r>
              <a:rPr lang="en-US" dirty="0" smtClean="0"/>
              <a:t>Congenital Malformations</a:t>
            </a:r>
          </a:p>
          <a:p>
            <a:r>
              <a:rPr lang="en-US" dirty="0" smtClean="0"/>
              <a:t>Infections e.g. meningitis</a:t>
            </a:r>
          </a:p>
          <a:p>
            <a:r>
              <a:rPr lang="en-US" dirty="0" smtClean="0"/>
              <a:t>Cerebral trauma</a:t>
            </a:r>
          </a:p>
          <a:p>
            <a:r>
              <a:rPr lang="en-US" dirty="0" smtClean="0"/>
              <a:t>Space occupying lesions</a:t>
            </a:r>
          </a:p>
          <a:p>
            <a:r>
              <a:rPr lang="en-US" dirty="0" smtClean="0"/>
              <a:t>Intracranial </a:t>
            </a:r>
            <a:r>
              <a:rPr lang="en-US" dirty="0" err="1" smtClean="0"/>
              <a:t>haemorrhage</a:t>
            </a:r>
            <a:endParaRPr lang="en-US" dirty="0" smtClean="0"/>
          </a:p>
          <a:p>
            <a:r>
              <a:rPr lang="en-US" dirty="0" err="1" smtClean="0"/>
              <a:t>Haematomas</a:t>
            </a:r>
            <a:endParaRPr lang="en-US" dirty="0"/>
          </a:p>
        </p:txBody>
      </p:sp>
    </p:spTree>
    <p:extLst>
      <p:ext uri="{BB962C8B-B14F-4D97-AF65-F5344CB8AC3E}">
        <p14:creationId xmlns:p14="http://schemas.microsoft.com/office/powerpoint/2010/main" val="106684686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81288" cy="6324600"/>
          </a:xfrm>
        </p:spPr>
        <p:txBody>
          <a:bodyPr>
            <a:normAutofit fontScale="92500" lnSpcReduction="20000"/>
          </a:bodyPr>
          <a:lstStyle/>
          <a:p>
            <a:pPr marL="82296" indent="0" algn="ctr">
              <a:buNone/>
            </a:pPr>
            <a:r>
              <a:rPr lang="en-US" sz="3900" b="1" u="sng" dirty="0" smtClean="0"/>
              <a:t>Types of Hydrocephalus</a:t>
            </a:r>
          </a:p>
          <a:p>
            <a:r>
              <a:rPr lang="en-US" b="1" dirty="0" smtClean="0"/>
              <a:t>Communicating Hydrocephalus</a:t>
            </a:r>
            <a:r>
              <a:rPr lang="en-US" dirty="0" smtClean="0"/>
              <a:t> – occurs when CSF is inadequately absorbed into subarachnoid space due to </a:t>
            </a:r>
            <a:r>
              <a:rPr lang="en-US" dirty="0" err="1" smtClean="0"/>
              <a:t>aqueductal</a:t>
            </a:r>
            <a:r>
              <a:rPr lang="en-US" dirty="0" smtClean="0"/>
              <a:t> stenosis or </a:t>
            </a:r>
            <a:r>
              <a:rPr lang="en-US" dirty="0" err="1" smtClean="0"/>
              <a:t>chiari</a:t>
            </a:r>
            <a:r>
              <a:rPr lang="en-US" dirty="0" smtClean="0"/>
              <a:t> malformation (brainstem, cerebellum and the fourth ventricle are displaced downwards into foramen magnum).</a:t>
            </a:r>
          </a:p>
          <a:p>
            <a:r>
              <a:rPr lang="en-US" b="1" dirty="0" smtClean="0"/>
              <a:t>Non-communicating Hydrocephalus</a:t>
            </a:r>
            <a:r>
              <a:rPr lang="en-US" dirty="0" smtClean="0"/>
              <a:t> – occurs when there is obstruction of CSF outflow from the fourth ventricle due to atresia of the foramina</a:t>
            </a:r>
          </a:p>
          <a:p>
            <a:r>
              <a:rPr lang="en-US" b="1" dirty="0" smtClean="0"/>
              <a:t>Post-inflammatory Hydrocephalus</a:t>
            </a:r>
            <a:r>
              <a:rPr lang="en-US" dirty="0" smtClean="0"/>
              <a:t> – occurs secondary to meningeal inflammation or subarachnoid </a:t>
            </a:r>
            <a:r>
              <a:rPr lang="en-US" dirty="0" err="1" smtClean="0"/>
              <a:t>haemorrhage</a:t>
            </a:r>
            <a:r>
              <a:rPr lang="en-US" dirty="0" smtClean="0"/>
              <a:t> which cause ventricular obstruction or formation of fibrous tissue in subarachnoid space.</a:t>
            </a:r>
            <a:endParaRPr lang="en-US" dirty="0"/>
          </a:p>
        </p:txBody>
      </p:sp>
    </p:spTree>
    <p:extLst>
      <p:ext uri="{BB962C8B-B14F-4D97-AF65-F5344CB8AC3E}">
        <p14:creationId xmlns:p14="http://schemas.microsoft.com/office/powerpoint/2010/main" val="8321804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noAutofit/>
          </a:bodyPr>
          <a:lstStyle/>
          <a:p>
            <a:pPr algn="ctr"/>
            <a:r>
              <a:rPr lang="en-US" sz="3600" b="1" u="sng" dirty="0" smtClean="0">
                <a:effectLst/>
              </a:rPr>
              <a:t>Clinical Features of Hydrocephalus</a:t>
            </a:r>
            <a:endParaRPr lang="en-US" sz="3600" b="1" u="sng" dirty="0">
              <a:effectLst/>
            </a:endParaRPr>
          </a:p>
        </p:txBody>
      </p:sp>
      <p:sp>
        <p:nvSpPr>
          <p:cNvPr id="3" name="Content Placeholder 2"/>
          <p:cNvSpPr>
            <a:spLocks noGrp="1"/>
          </p:cNvSpPr>
          <p:nvPr>
            <p:ph idx="1"/>
          </p:nvPr>
        </p:nvSpPr>
        <p:spPr>
          <a:xfrm>
            <a:off x="30707" y="990600"/>
            <a:ext cx="5715000" cy="5610367"/>
          </a:xfrm>
        </p:spPr>
        <p:txBody>
          <a:bodyPr>
            <a:normAutofit/>
          </a:bodyPr>
          <a:lstStyle/>
          <a:p>
            <a:r>
              <a:rPr lang="en-US" dirty="0" smtClean="0"/>
              <a:t>Prominent forehead</a:t>
            </a:r>
          </a:p>
          <a:p>
            <a:r>
              <a:rPr lang="en-US" dirty="0" smtClean="0"/>
              <a:t>Bulging </a:t>
            </a:r>
            <a:r>
              <a:rPr lang="en-US" dirty="0" err="1" smtClean="0"/>
              <a:t>fontanelles</a:t>
            </a:r>
            <a:endParaRPr lang="en-US" dirty="0" smtClean="0"/>
          </a:p>
          <a:p>
            <a:r>
              <a:rPr lang="en-US" dirty="0" smtClean="0"/>
              <a:t>Distended scalp veins</a:t>
            </a:r>
          </a:p>
          <a:p>
            <a:r>
              <a:rPr lang="en-US" dirty="0" smtClean="0"/>
              <a:t>Setting sun eyes (downward rotation)</a:t>
            </a:r>
          </a:p>
          <a:p>
            <a:r>
              <a:rPr lang="en-US" dirty="0" smtClean="0"/>
              <a:t>Failure of muscle co-ordination (ataxia)</a:t>
            </a:r>
          </a:p>
          <a:p>
            <a:r>
              <a:rPr lang="en-US" dirty="0" smtClean="0"/>
              <a:t>Separated cranial sutures</a:t>
            </a:r>
          </a:p>
          <a:p>
            <a:r>
              <a:rPr lang="en-US" dirty="0" smtClean="0"/>
              <a:t>Increased head circumference</a:t>
            </a:r>
          </a:p>
          <a:p>
            <a:r>
              <a:rPr lang="en-US" dirty="0" smtClean="0"/>
              <a:t>Alteration in consciousness</a:t>
            </a:r>
          </a:p>
        </p:txBody>
      </p:sp>
      <p:sp>
        <p:nvSpPr>
          <p:cNvPr id="4" name="Content Placeholder 2"/>
          <p:cNvSpPr txBox="1">
            <a:spLocks/>
          </p:cNvSpPr>
          <p:nvPr/>
        </p:nvSpPr>
        <p:spPr>
          <a:xfrm>
            <a:off x="5715000" y="990600"/>
            <a:ext cx="3352800" cy="51816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n-US" dirty="0" smtClean="0"/>
              <a:t>Headache</a:t>
            </a:r>
            <a:endParaRPr lang="en-US" dirty="0"/>
          </a:p>
          <a:p>
            <a:r>
              <a:rPr lang="en-US" dirty="0" smtClean="0"/>
              <a:t>High pitched cry</a:t>
            </a:r>
          </a:p>
          <a:p>
            <a:r>
              <a:rPr lang="en-US" dirty="0" smtClean="0"/>
              <a:t>Lethargy</a:t>
            </a:r>
          </a:p>
          <a:p>
            <a:r>
              <a:rPr lang="en-US" dirty="0" smtClean="0"/>
              <a:t>Poor feeding</a:t>
            </a:r>
          </a:p>
          <a:p>
            <a:r>
              <a:rPr lang="en-US" dirty="0" smtClean="0"/>
              <a:t>Irritability</a:t>
            </a:r>
          </a:p>
          <a:p>
            <a:r>
              <a:rPr lang="en-US" dirty="0" err="1" smtClean="0"/>
              <a:t>Papilloedema</a:t>
            </a:r>
            <a:endParaRPr lang="en-US" dirty="0" smtClean="0"/>
          </a:p>
          <a:p>
            <a:r>
              <a:rPr lang="en-US" dirty="0" smtClean="0"/>
              <a:t>Seizures</a:t>
            </a:r>
          </a:p>
          <a:p>
            <a:r>
              <a:rPr lang="en-US" dirty="0" smtClean="0"/>
              <a:t>Vomiting</a:t>
            </a:r>
          </a:p>
          <a:p>
            <a:endParaRPr lang="en-US" dirty="0"/>
          </a:p>
          <a:p>
            <a:endParaRPr lang="en-US" dirty="0" smtClean="0"/>
          </a:p>
        </p:txBody>
      </p:sp>
    </p:spTree>
    <p:extLst>
      <p:ext uri="{BB962C8B-B14F-4D97-AF65-F5344CB8AC3E}">
        <p14:creationId xmlns:p14="http://schemas.microsoft.com/office/powerpoint/2010/main" val="12629017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6324600"/>
          </a:xfrm>
        </p:spPr>
        <p:txBody>
          <a:bodyPr/>
          <a:lstStyle/>
          <a:p>
            <a:pPr marL="82296" indent="0" algn="ctr">
              <a:buNone/>
            </a:pPr>
            <a:r>
              <a:rPr lang="en-US" sz="3600" b="1" u="sng" dirty="0" smtClean="0"/>
              <a:t>Management of Hydrocephalus</a:t>
            </a:r>
          </a:p>
          <a:p>
            <a:pPr marL="596646" indent="-514350">
              <a:buClrTx/>
              <a:buFont typeface="+mj-lt"/>
              <a:buAutoNum type="alphaLcParenR"/>
            </a:pPr>
            <a:r>
              <a:rPr lang="en-US" b="1" u="sng" dirty="0" smtClean="0"/>
              <a:t>Treatment;</a:t>
            </a:r>
          </a:p>
          <a:p>
            <a:r>
              <a:rPr lang="en-US" b="1" dirty="0" smtClean="0"/>
              <a:t>Surgery</a:t>
            </a:r>
            <a:r>
              <a:rPr lang="en-US" dirty="0" smtClean="0"/>
              <a:t> to remove the lesion, mass, adhesion, within CSF system</a:t>
            </a:r>
          </a:p>
          <a:p>
            <a:r>
              <a:rPr lang="en-US" dirty="0" smtClean="0"/>
              <a:t>Creating a divert </a:t>
            </a:r>
            <a:r>
              <a:rPr lang="en-US" b="1" dirty="0" smtClean="0"/>
              <a:t>(shunt)</a:t>
            </a:r>
            <a:r>
              <a:rPr lang="en-US" dirty="0" smtClean="0"/>
              <a:t> from the ventricles to another body compartment e.g. into the right atrium of the heart via the superior vena cava (VA shunt) or into peritoneum (VP shunt)</a:t>
            </a:r>
          </a:p>
          <a:p>
            <a:r>
              <a:rPr lang="en-US" b="1" dirty="0" smtClean="0"/>
              <a:t>Diuretics</a:t>
            </a:r>
            <a:r>
              <a:rPr lang="en-US" dirty="0" smtClean="0"/>
              <a:t> e.g. acetazolamide and furosemide are occasionally used to control the head enlargement.</a:t>
            </a:r>
          </a:p>
          <a:p>
            <a:endParaRPr lang="en-US" dirty="0"/>
          </a:p>
        </p:txBody>
      </p:sp>
    </p:spTree>
    <p:extLst>
      <p:ext uri="{BB962C8B-B14F-4D97-AF65-F5344CB8AC3E}">
        <p14:creationId xmlns:p14="http://schemas.microsoft.com/office/powerpoint/2010/main" val="68857537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81288" cy="6553200"/>
          </a:xfrm>
        </p:spPr>
        <p:txBody>
          <a:bodyPr>
            <a:normAutofit lnSpcReduction="10000"/>
          </a:bodyPr>
          <a:lstStyle/>
          <a:p>
            <a:pPr marL="82296" indent="0" algn="ctr">
              <a:buNone/>
            </a:pPr>
            <a:r>
              <a:rPr lang="en-US" sz="3600" b="1" u="sng" dirty="0" smtClean="0"/>
              <a:t>Nursing Management</a:t>
            </a:r>
          </a:p>
          <a:p>
            <a:r>
              <a:rPr lang="en-US" dirty="0" smtClean="0"/>
              <a:t>Take head circumference daily to know the progress</a:t>
            </a:r>
          </a:p>
          <a:p>
            <a:r>
              <a:rPr lang="en-US" dirty="0" smtClean="0"/>
              <a:t>Palpate for cranial suture’s separation</a:t>
            </a:r>
          </a:p>
          <a:p>
            <a:r>
              <a:rPr lang="en-US" dirty="0" smtClean="0"/>
              <a:t>Observe fontanels for bulging</a:t>
            </a:r>
          </a:p>
          <a:p>
            <a:r>
              <a:rPr lang="en-US" dirty="0" smtClean="0"/>
              <a:t>Monitor neurological status to detect signs of Increased ICP</a:t>
            </a:r>
          </a:p>
          <a:p>
            <a:r>
              <a:rPr lang="en-US" dirty="0" smtClean="0"/>
              <a:t>Administer analgesics to relieve pain</a:t>
            </a:r>
          </a:p>
          <a:p>
            <a:r>
              <a:rPr lang="en-US" dirty="0" smtClean="0"/>
              <a:t>Postoperatively, pay more attention to the shunt</a:t>
            </a:r>
          </a:p>
          <a:p>
            <a:r>
              <a:rPr lang="en-US" dirty="0" smtClean="0"/>
              <a:t>Observe the operation site for bleeding and draining</a:t>
            </a:r>
          </a:p>
          <a:p>
            <a:r>
              <a:rPr lang="en-US" dirty="0" smtClean="0"/>
              <a:t>Give the baby small frequent feeds for it has feeding difficulty</a:t>
            </a:r>
            <a:endParaRPr lang="en-US" dirty="0"/>
          </a:p>
        </p:txBody>
      </p:sp>
    </p:spTree>
    <p:extLst>
      <p:ext uri="{BB962C8B-B14F-4D97-AF65-F5344CB8AC3E}">
        <p14:creationId xmlns:p14="http://schemas.microsoft.com/office/powerpoint/2010/main" val="209923543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05088" cy="5943600"/>
          </a:xfrm>
        </p:spPr>
        <p:txBody>
          <a:bodyPr/>
          <a:lstStyle/>
          <a:p>
            <a:r>
              <a:rPr lang="en-US" dirty="0" smtClean="0"/>
              <a:t>Observe for swelling which may indicate obstruction of the shunt</a:t>
            </a:r>
          </a:p>
          <a:p>
            <a:r>
              <a:rPr lang="en-US" dirty="0" smtClean="0"/>
              <a:t>Monitor the vitals signs quarter hourly until the baby stabilizes</a:t>
            </a:r>
          </a:p>
          <a:p>
            <a:r>
              <a:rPr lang="en-US" dirty="0" smtClean="0"/>
              <a:t>Administer antibiotics prophylactically to combat infection</a:t>
            </a:r>
          </a:p>
          <a:p>
            <a:r>
              <a:rPr lang="en-US" dirty="0" smtClean="0"/>
              <a:t>Maintain fluid input output charts to avoid </a:t>
            </a:r>
            <a:r>
              <a:rPr lang="en-US" dirty="0" err="1" smtClean="0"/>
              <a:t>overhydration</a:t>
            </a:r>
            <a:endParaRPr lang="en-US" dirty="0" smtClean="0"/>
          </a:p>
          <a:p>
            <a:r>
              <a:rPr lang="en-US" dirty="0" smtClean="0"/>
              <a:t>Reassure the mother and family</a:t>
            </a:r>
            <a:endParaRPr lang="en-US" dirty="0"/>
          </a:p>
        </p:txBody>
      </p:sp>
    </p:spTree>
    <p:extLst>
      <p:ext uri="{BB962C8B-B14F-4D97-AF65-F5344CB8AC3E}">
        <p14:creationId xmlns:p14="http://schemas.microsoft.com/office/powerpoint/2010/main" val="2499769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pPr>
              <a:buNone/>
            </a:pPr>
            <a:r>
              <a:rPr lang="en-US" sz="2800" b="1" u="sng" dirty="0"/>
              <a:t>Hip joint</a:t>
            </a:r>
            <a:endParaRPr lang="en-US" sz="2800" u="sng" dirty="0"/>
          </a:p>
          <a:p>
            <a:pPr lvl="0"/>
            <a:r>
              <a:rPr lang="en-US" sz="2800" dirty="0"/>
              <a:t>Rule out congenital hip dislocation</a:t>
            </a:r>
          </a:p>
          <a:p>
            <a:pPr>
              <a:buNone/>
            </a:pPr>
            <a:r>
              <a:rPr lang="en-US" sz="2800" b="1" u="sng" dirty="0"/>
              <a:t>Limbs</a:t>
            </a:r>
            <a:r>
              <a:rPr lang="en-US" sz="2800" b="1" dirty="0"/>
              <a:t>	</a:t>
            </a:r>
            <a:endParaRPr lang="en-US" sz="2800" dirty="0"/>
          </a:p>
          <a:p>
            <a:pPr lvl="0"/>
            <a:r>
              <a:rPr lang="en-US" sz="2800" dirty="0"/>
              <a:t>Check if arms and hands are moving freely</a:t>
            </a:r>
          </a:p>
          <a:p>
            <a:pPr lvl="0"/>
            <a:r>
              <a:rPr lang="en-US" sz="2800" dirty="0"/>
              <a:t>Rule out dislocation, fractures and Erb’s paralysis</a:t>
            </a:r>
          </a:p>
          <a:p>
            <a:pPr lvl="0"/>
            <a:r>
              <a:rPr lang="en-US" sz="2800" dirty="0"/>
              <a:t>Check for equality of the arms and to rule out abnormalities</a:t>
            </a:r>
          </a:p>
          <a:p>
            <a:pPr lvl="0"/>
            <a:r>
              <a:rPr lang="en-US" sz="2800" dirty="0"/>
              <a:t>Fingers for webbed and extra digits</a:t>
            </a:r>
          </a:p>
          <a:p>
            <a:pPr lvl="0"/>
            <a:r>
              <a:rPr lang="en-US" sz="2800" dirty="0"/>
              <a:t>Legs for equality, abnormalities and movement</a:t>
            </a:r>
          </a:p>
          <a:p>
            <a:pPr lvl="0"/>
            <a:r>
              <a:rPr lang="en-US" sz="2800" dirty="0"/>
              <a:t>Rule out </a:t>
            </a:r>
            <a:r>
              <a:rPr lang="en-US" sz="2800" dirty="0" err="1" smtClean="0"/>
              <a:t>talipes</a:t>
            </a:r>
            <a:r>
              <a:rPr lang="en-US" sz="2800" dirty="0" smtClean="0"/>
              <a:t> </a:t>
            </a:r>
            <a:r>
              <a:rPr lang="en-US" sz="2800" dirty="0"/>
              <a:t>and club </a:t>
            </a:r>
            <a:r>
              <a:rPr lang="en-US" sz="2800" dirty="0" smtClean="0"/>
              <a:t>foot</a:t>
            </a:r>
            <a:endParaRPr lang="en-US" sz="2800"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8041" y="274638"/>
            <a:ext cx="8613559" cy="771316"/>
          </a:xfrm>
        </p:spPr>
        <p:txBody>
          <a:bodyPr/>
          <a:lstStyle/>
          <a:p>
            <a:r>
              <a:rPr lang="en-US" b="1" u="sng" dirty="0" smtClean="0">
                <a:effectLst/>
              </a:rPr>
              <a:t>REFERENCES</a:t>
            </a:r>
            <a:endParaRPr lang="en-US" b="1" u="sng" dirty="0">
              <a:effectLst/>
            </a:endParaRPr>
          </a:p>
        </p:txBody>
      </p:sp>
      <p:sp>
        <p:nvSpPr>
          <p:cNvPr id="5" name="Content Placeholder 2"/>
          <p:cNvSpPr>
            <a:spLocks noGrp="1"/>
          </p:cNvSpPr>
          <p:nvPr>
            <p:ph idx="1"/>
          </p:nvPr>
        </p:nvSpPr>
        <p:spPr>
          <a:xfrm>
            <a:off x="228599" y="990600"/>
            <a:ext cx="8763001" cy="5638800"/>
          </a:xfrm>
        </p:spPr>
        <p:txBody>
          <a:bodyPr>
            <a:normAutofit fontScale="92500" lnSpcReduction="20000"/>
          </a:bodyPr>
          <a:lstStyle/>
          <a:p>
            <a:r>
              <a:rPr lang="en-US" dirty="0" smtClean="0"/>
              <a:t>Barbara F.  Weller (2000) </a:t>
            </a:r>
            <a:r>
              <a:rPr lang="en-US" b="1" dirty="0" err="1" smtClean="0"/>
              <a:t>Bailliere’s</a:t>
            </a:r>
            <a:r>
              <a:rPr lang="en-US" b="1" dirty="0" smtClean="0"/>
              <a:t> Nurses Dictionary</a:t>
            </a:r>
            <a:r>
              <a:rPr lang="en-US" dirty="0" smtClean="0"/>
              <a:t>, 23</a:t>
            </a:r>
            <a:r>
              <a:rPr lang="en-US" baseline="30000" dirty="0" smtClean="0"/>
              <a:t>rd</a:t>
            </a:r>
            <a:r>
              <a:rPr lang="en-US" dirty="0" smtClean="0"/>
              <a:t> edition.</a:t>
            </a:r>
          </a:p>
          <a:p>
            <a:r>
              <a:rPr lang="en-US" b="1" dirty="0" smtClean="0"/>
              <a:t>Myles Margaret </a:t>
            </a:r>
            <a:r>
              <a:rPr lang="en-US" dirty="0" smtClean="0"/>
              <a:t>Textbook for Midwifery</a:t>
            </a:r>
          </a:p>
          <a:p>
            <a:r>
              <a:rPr lang="en-US" dirty="0" err="1" smtClean="0"/>
              <a:t>Odanga</a:t>
            </a:r>
            <a:r>
              <a:rPr lang="en-US" dirty="0" smtClean="0"/>
              <a:t> O. A, (2004). </a:t>
            </a:r>
            <a:r>
              <a:rPr lang="en-US" b="1" dirty="0" smtClean="0"/>
              <a:t>Baby at Risk. </a:t>
            </a:r>
            <a:r>
              <a:rPr lang="en-US" b="1" i="1" dirty="0" smtClean="0"/>
              <a:t>Covering Conditions in the Newborn Unit</a:t>
            </a:r>
            <a:r>
              <a:rPr lang="en-US" i="1" dirty="0" smtClean="0"/>
              <a:t>, </a:t>
            </a:r>
            <a:r>
              <a:rPr lang="en-US" dirty="0" err="1" smtClean="0"/>
              <a:t>Nambale</a:t>
            </a:r>
            <a:r>
              <a:rPr lang="en-US" dirty="0" smtClean="0"/>
              <a:t>, Kenya.</a:t>
            </a:r>
          </a:p>
          <a:p>
            <a:r>
              <a:rPr lang="en-US" dirty="0" smtClean="0"/>
              <a:t>Waugh A. and Grant A. (2001). </a:t>
            </a:r>
            <a:r>
              <a:rPr lang="en-US" b="1" dirty="0" smtClean="0"/>
              <a:t>Ross and Wilson Anatomy and Physiology </a:t>
            </a:r>
            <a:r>
              <a:rPr lang="en-US" dirty="0" smtClean="0"/>
              <a:t>in health and illness, 12</a:t>
            </a:r>
            <a:r>
              <a:rPr lang="en-US" baseline="30000" dirty="0" smtClean="0"/>
              <a:t>th</a:t>
            </a:r>
            <a:r>
              <a:rPr lang="en-US" dirty="0" smtClean="0"/>
              <a:t> edition.</a:t>
            </a:r>
          </a:p>
          <a:p>
            <a:r>
              <a:rPr lang="en-US" dirty="0" smtClean="0"/>
              <a:t>WHO (2000) </a:t>
            </a:r>
            <a:r>
              <a:rPr lang="en-US" b="1" dirty="0" smtClean="0"/>
              <a:t>Integrated Management of Pregnancy and Child birth</a:t>
            </a:r>
            <a:r>
              <a:rPr lang="en-US" dirty="0" smtClean="0"/>
              <a:t>, guidelines for midwives and doctors.</a:t>
            </a:r>
          </a:p>
          <a:p>
            <a:r>
              <a:rPr lang="en-US" dirty="0" smtClean="0"/>
              <a:t>MOPHS and MOMS (2012). </a:t>
            </a:r>
            <a:r>
              <a:rPr lang="en-US" b="1" dirty="0" smtClean="0"/>
              <a:t>National Guidelines for Quality Obstetrics and Perinatal Care</a:t>
            </a:r>
            <a:r>
              <a:rPr lang="en-US" dirty="0" smtClean="0"/>
              <a:t>.</a:t>
            </a:r>
          </a:p>
          <a:p>
            <a:endParaRPr lang="en-US" dirty="0"/>
          </a:p>
        </p:txBody>
      </p:sp>
    </p:spTree>
    <p:extLst>
      <p:ext uri="{BB962C8B-B14F-4D97-AF65-F5344CB8AC3E}">
        <p14:creationId xmlns:p14="http://schemas.microsoft.com/office/powerpoint/2010/main" val="150017041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943600"/>
          </a:xfrm>
        </p:spPr>
        <p:txBody>
          <a:bodyPr>
            <a:normAutofit fontScale="62500" lnSpcReduction="20000"/>
          </a:bodyPr>
          <a:lstStyle/>
          <a:p>
            <a:pPr>
              <a:buNone/>
            </a:pPr>
            <a:endParaRPr lang="en-US" b="1" u="sng" dirty="0" smtClean="0"/>
          </a:p>
          <a:p>
            <a:pPr>
              <a:buNone/>
            </a:pPr>
            <a:r>
              <a:rPr lang="en-US" sz="5800" b="1" u="sng" dirty="0" smtClean="0"/>
              <a:t>FURTHER READING/RESEARCH</a:t>
            </a:r>
          </a:p>
          <a:p>
            <a:pPr>
              <a:buNone/>
            </a:pPr>
            <a:endParaRPr lang="en-US" sz="5800" dirty="0" smtClean="0"/>
          </a:p>
          <a:p>
            <a:pPr>
              <a:buNone/>
            </a:pPr>
            <a:r>
              <a:rPr lang="en-US" sz="5800" dirty="0" smtClean="0"/>
              <a:t>Read More on;</a:t>
            </a:r>
          </a:p>
          <a:p>
            <a:pPr>
              <a:buNone/>
            </a:pPr>
            <a:endParaRPr lang="en-US" sz="5800" dirty="0" smtClean="0"/>
          </a:p>
          <a:p>
            <a:pPr>
              <a:buFont typeface="Wingdings" pitchFamily="2" charset="2"/>
              <a:buChar char="§"/>
            </a:pPr>
            <a:r>
              <a:rPr lang="en-US" sz="5800" u="sng" dirty="0" smtClean="0"/>
              <a:t>RESUSCITATION OF A NEW BORN</a:t>
            </a:r>
            <a:r>
              <a:rPr lang="en-US" sz="5800" dirty="0" smtClean="0"/>
              <a:t> </a:t>
            </a:r>
          </a:p>
          <a:p>
            <a:pPr marL="356616" lvl="1" indent="0">
              <a:buNone/>
            </a:pPr>
            <a:r>
              <a:rPr lang="en-US" sz="5800" dirty="0" smtClean="0"/>
              <a:t>(DRUGS AND THE CPR PROCESS)</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effectLst>
                  <a:outerShdw blurRad="38100" dist="38100" dir="2700000" algn="tl">
                    <a:srgbClr val="000000">
                      <a:alpha val="43137"/>
                    </a:srgbClr>
                  </a:outerShdw>
                </a:effectLst>
              </a:rPr>
              <a:t>                     </a:t>
            </a:r>
            <a:endParaRPr lang="en-US" dirty="0">
              <a:effectLst>
                <a:outerShdw blurRad="38100" dist="38100" dir="2700000" algn="tl">
                  <a:srgbClr val="000000">
                    <a:alpha val="43137"/>
                  </a:srgbClr>
                </a:outerShdw>
              </a:effectLst>
            </a:endParaRPr>
          </a:p>
        </p:txBody>
      </p:sp>
      <p:sp>
        <p:nvSpPr>
          <p:cNvPr id="4" name="Rectangle 3"/>
          <p:cNvSpPr/>
          <p:nvPr/>
        </p:nvSpPr>
        <p:spPr>
          <a:xfrm>
            <a:off x="1627496" y="4881181"/>
            <a:ext cx="6248399" cy="923330"/>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ALL THE BEST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10600" cy="6096000"/>
          </a:xfrm>
        </p:spPr>
        <p:txBody>
          <a:bodyPr>
            <a:normAutofit/>
          </a:bodyPr>
          <a:lstStyle/>
          <a:p>
            <a:pPr>
              <a:buNone/>
            </a:pPr>
            <a:r>
              <a:rPr lang="en-US" sz="2800" b="1" dirty="0" smtClean="0"/>
              <a:t>Back</a:t>
            </a:r>
            <a:endParaRPr lang="en-US" sz="2800" dirty="0" smtClean="0"/>
          </a:p>
          <a:p>
            <a:pPr lvl="0"/>
            <a:r>
              <a:rPr lang="en-US" sz="2800" dirty="0" smtClean="0"/>
              <a:t>Abnormalities of the back e.g. </a:t>
            </a:r>
            <a:r>
              <a:rPr lang="en-US" sz="2800" dirty="0" err="1" smtClean="0"/>
              <a:t>spina</a:t>
            </a:r>
            <a:r>
              <a:rPr lang="en-US" sz="2800" dirty="0" smtClean="0"/>
              <a:t> bifida, </a:t>
            </a:r>
            <a:r>
              <a:rPr lang="en-US" sz="2800" dirty="0" err="1" smtClean="0"/>
              <a:t>myelomeningocele</a:t>
            </a:r>
            <a:endParaRPr lang="en-US" sz="2800" dirty="0" smtClean="0"/>
          </a:p>
          <a:p>
            <a:pPr lvl="0"/>
            <a:r>
              <a:rPr lang="en-US" sz="2800" dirty="0" smtClean="0"/>
              <a:t>Check for skin colour and septic spots</a:t>
            </a:r>
          </a:p>
          <a:p>
            <a:pPr>
              <a:buNone/>
            </a:pPr>
            <a:r>
              <a:rPr lang="en-US" sz="2800" b="1" dirty="0" smtClean="0"/>
              <a:t>Anus</a:t>
            </a:r>
            <a:endParaRPr lang="en-US" sz="2800" dirty="0" smtClean="0"/>
          </a:p>
          <a:p>
            <a:pPr lvl="0"/>
            <a:r>
              <a:rPr lang="en-US" sz="2800" dirty="0" smtClean="0"/>
              <a:t>While taking rectal temperature, check for imperforate anus</a:t>
            </a:r>
          </a:p>
          <a:p>
            <a:pPr lvl="0"/>
            <a:r>
              <a:rPr lang="en-US" sz="2800" dirty="0" smtClean="0"/>
              <a:t>Bruises on the skin or rashes</a:t>
            </a:r>
          </a:p>
          <a:p>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r>
              <a:rPr lang="en-US" sz="2800" b="1" dirty="0"/>
              <a:t>Check for the following reflexes:</a:t>
            </a:r>
            <a:endParaRPr lang="en-US" sz="2800" dirty="0"/>
          </a:p>
          <a:p>
            <a:pPr lvl="0"/>
            <a:r>
              <a:rPr lang="en-US" sz="2800" u="sng" dirty="0"/>
              <a:t>Sucking reflexes </a:t>
            </a:r>
            <a:r>
              <a:rPr lang="en-US" sz="2800" dirty="0"/>
              <a:t>– full term infant sucks the small finger</a:t>
            </a:r>
          </a:p>
          <a:p>
            <a:pPr lvl="0"/>
            <a:r>
              <a:rPr lang="en-US" sz="2800" u="sng" dirty="0"/>
              <a:t>Moro reflex </a:t>
            </a:r>
            <a:r>
              <a:rPr lang="en-US" sz="2800" dirty="0"/>
              <a:t>– tested by gently lifting the baby up by its fingers from a flat surface and suddenly releasing it. It will respond </a:t>
            </a:r>
            <a:r>
              <a:rPr lang="en-US" sz="2800" dirty="0" smtClean="0"/>
              <a:t>by spreading </a:t>
            </a:r>
            <a:r>
              <a:rPr lang="en-US" sz="2800" dirty="0"/>
              <a:t>its hands then move them together as though hugging.</a:t>
            </a:r>
          </a:p>
          <a:p>
            <a:pPr lvl="0"/>
            <a:r>
              <a:rPr lang="en-US" sz="2800" u="sng" dirty="0"/>
              <a:t>Rooting reflex</a:t>
            </a:r>
            <a:r>
              <a:rPr lang="en-US" sz="2800" dirty="0"/>
              <a:t> – the baby turns in search of the nipple</a:t>
            </a:r>
          </a:p>
          <a:p>
            <a:pPr lvl="0"/>
            <a:r>
              <a:rPr lang="en-US" sz="2800" u="sng" dirty="0"/>
              <a:t>Grasping reflex </a:t>
            </a:r>
            <a:r>
              <a:rPr lang="en-US" sz="2800" dirty="0"/>
              <a:t>– it will grasp your finger if you put it in its palm.</a:t>
            </a:r>
          </a:p>
          <a:p>
            <a:pPr lvl="0"/>
            <a:r>
              <a:rPr lang="en-US" sz="2800" u="sng" dirty="0"/>
              <a:t>Stepping reflex</a:t>
            </a:r>
            <a:r>
              <a:rPr lang="en-US" sz="2800" dirty="0"/>
              <a:t> – when held on a flat surface in standing position, it makes stepping movement.</a:t>
            </a:r>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248400"/>
          </a:xfrm>
        </p:spPr>
        <p:txBody>
          <a:bodyPr/>
          <a:lstStyle/>
          <a:p>
            <a:pPr algn="ctr">
              <a:buNone/>
            </a:pPr>
            <a:r>
              <a:rPr lang="en-US" b="1" u="sng" dirty="0"/>
              <a:t>NORMAL NEONATE</a:t>
            </a:r>
          </a:p>
          <a:p>
            <a:r>
              <a:rPr lang="en-US" dirty="0"/>
              <a:t>This refers to a baby born at term or as near term as possible after 37 weeks of gestation and has no complications.</a:t>
            </a:r>
          </a:p>
          <a:p>
            <a:r>
              <a:rPr lang="en-US" dirty="0"/>
              <a:t>Upon birth the infant has to undergo physiological changes in order to adapt to life outside the uterus to have independent existence.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a:bodyPr>
          <a:lstStyle/>
          <a:p>
            <a:pPr algn="ctr">
              <a:buNone/>
            </a:pPr>
            <a:r>
              <a:rPr lang="en-US" b="1" dirty="0" smtClean="0"/>
              <a:t> </a:t>
            </a:r>
            <a:r>
              <a:rPr lang="en-US" b="1" u="sng" dirty="0"/>
              <a:t>PHYSIOLOGICAL CHANGES AT BIRTH</a:t>
            </a:r>
          </a:p>
          <a:p>
            <a:pPr marL="596646" indent="-514350">
              <a:buClrTx/>
              <a:buFont typeface="+mj-lt"/>
              <a:buAutoNum type="arabicPeriod"/>
            </a:pPr>
            <a:r>
              <a:rPr lang="en-US" b="1" u="sng" dirty="0" smtClean="0"/>
              <a:t>Respiration</a:t>
            </a:r>
            <a:r>
              <a:rPr lang="en-US" dirty="0" smtClean="0"/>
              <a:t> </a:t>
            </a:r>
            <a:r>
              <a:rPr lang="en-US" dirty="0"/>
              <a:t>occurs due to:</a:t>
            </a:r>
          </a:p>
          <a:p>
            <a:pPr lvl="1">
              <a:buClrTx/>
              <a:buFont typeface="Wingdings" pitchFamily="2" charset="2"/>
              <a:buChar char="§"/>
            </a:pPr>
            <a:r>
              <a:rPr lang="en-US" dirty="0"/>
              <a:t>Low oxygen and high carbon- dioxide stimulates respiratory center and respiration begins</a:t>
            </a:r>
          </a:p>
          <a:p>
            <a:pPr lvl="1">
              <a:buClrTx/>
              <a:buFont typeface="Wingdings" pitchFamily="2" charset="2"/>
              <a:buChar char="§"/>
            </a:pPr>
            <a:r>
              <a:rPr lang="en-US" dirty="0"/>
              <a:t>Compression of the chest wall during second stage creates a </a:t>
            </a:r>
            <a:r>
              <a:rPr lang="en-US" dirty="0" smtClean="0"/>
              <a:t>vacuum </a:t>
            </a:r>
            <a:r>
              <a:rPr lang="en-US" dirty="0"/>
              <a:t>and aid respiration</a:t>
            </a:r>
          </a:p>
          <a:p>
            <a:pPr lvl="1">
              <a:buClrTx/>
              <a:buFont typeface="Wingdings" pitchFamily="2" charset="2"/>
              <a:buChar char="§"/>
            </a:pPr>
            <a:r>
              <a:rPr lang="en-US" dirty="0"/>
              <a:t>External stimuli </a:t>
            </a:r>
            <a:r>
              <a:rPr lang="en-US" dirty="0" smtClean="0"/>
              <a:t>e.g. </a:t>
            </a:r>
            <a:r>
              <a:rPr lang="en-US" dirty="0"/>
              <a:t>handling the baby, cold extra uterine environment makes the baby gasp and respiration </a:t>
            </a:r>
            <a:r>
              <a:rPr lang="en-US" dirty="0" smtClean="0"/>
              <a:t>starts</a:t>
            </a:r>
          </a:p>
          <a:p>
            <a:pPr lvl="1">
              <a:buClrTx/>
              <a:buFont typeface="Wingdings" pitchFamily="2" charset="2"/>
              <a:buChar char="§"/>
            </a:pPr>
            <a:r>
              <a:rPr lang="en-US" dirty="0"/>
              <a:t>Baby is encouraged to cry initially by flicking the sole of the foot for it allows complete aeration of the lungs</a:t>
            </a:r>
          </a:p>
          <a:p>
            <a:pPr lvl="1">
              <a:buClrTx/>
              <a:buFont typeface="Wingdings" pitchFamily="2" charset="2"/>
              <a:buChar char="§"/>
            </a:pPr>
            <a:r>
              <a:rPr lang="en-US" dirty="0"/>
              <a:t>Presence of surfactant factor aids expansion of the lungs (</a:t>
            </a:r>
            <a:r>
              <a:rPr lang="en-US" dirty="0" smtClean="0"/>
              <a:t>Lecithin : </a:t>
            </a:r>
            <a:r>
              <a:rPr lang="en-US" dirty="0" err="1"/>
              <a:t>Sphingomyelin</a:t>
            </a:r>
            <a:r>
              <a:rPr lang="en-US" dirty="0"/>
              <a:t> </a:t>
            </a:r>
            <a:r>
              <a:rPr lang="en-US" dirty="0" smtClean="0"/>
              <a:t>= 2 :</a:t>
            </a:r>
            <a:r>
              <a:rPr lang="en-US" dirty="0"/>
              <a:t>1 and is an indicator of lung maturity detectable on amniocentesis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a:bodyPr>
          <a:lstStyle/>
          <a:p>
            <a:r>
              <a:rPr lang="en-US" dirty="0"/>
              <a:t>The normal respiration rate at birth is </a:t>
            </a:r>
            <a:r>
              <a:rPr lang="en-US" dirty="0" smtClean="0"/>
              <a:t>40-50/min</a:t>
            </a:r>
            <a:endParaRPr lang="en-US" dirty="0"/>
          </a:p>
          <a:p>
            <a:r>
              <a:rPr lang="en-US" dirty="0"/>
              <a:t>Irregular breathing may be due to the following factors:</a:t>
            </a:r>
          </a:p>
          <a:p>
            <a:pPr marL="928116" lvl="1" indent="-571500">
              <a:buClrTx/>
              <a:buFont typeface="+mj-lt"/>
              <a:buAutoNum type="romanLcPeriod"/>
            </a:pPr>
            <a:r>
              <a:rPr lang="en-US" dirty="0"/>
              <a:t>Prematurity (inadequate surfactant factor)</a:t>
            </a:r>
          </a:p>
          <a:p>
            <a:pPr marL="928116" lvl="1" indent="-571500">
              <a:buClrTx/>
              <a:buFont typeface="+mj-lt"/>
              <a:buAutoNum type="romanLcPeriod"/>
            </a:pPr>
            <a:r>
              <a:rPr lang="en-US" dirty="0"/>
              <a:t>Depression of the respiratory centre by drugs </a:t>
            </a:r>
            <a:r>
              <a:rPr lang="en-US" dirty="0" smtClean="0"/>
              <a:t>e.g. pethidine </a:t>
            </a:r>
            <a:r>
              <a:rPr lang="en-US" dirty="0"/>
              <a:t>or strong uterine contractions</a:t>
            </a:r>
          </a:p>
          <a:p>
            <a:pPr marL="928116" lvl="1" indent="-571500">
              <a:buClrTx/>
              <a:buFont typeface="+mj-lt"/>
              <a:buAutoNum type="romanLcPeriod"/>
            </a:pPr>
            <a:r>
              <a:rPr lang="en-US" dirty="0"/>
              <a:t>Excessive </a:t>
            </a:r>
            <a:r>
              <a:rPr lang="en-US" dirty="0" smtClean="0"/>
              <a:t>carbon dioxide </a:t>
            </a:r>
            <a:r>
              <a:rPr lang="en-US" dirty="0"/>
              <a:t>(hyperpnoea)</a:t>
            </a:r>
          </a:p>
          <a:p>
            <a:pPr marL="928116" lvl="1" indent="-571500">
              <a:buClrTx/>
              <a:buFont typeface="+mj-lt"/>
              <a:buAutoNum type="romanLcPeriod"/>
            </a:pPr>
            <a:r>
              <a:rPr lang="en-US" dirty="0"/>
              <a:t>Lack of oxygen (hypoxia</a:t>
            </a:r>
            <a:r>
              <a:rPr lang="en-US" sz="2400" dirty="0"/>
              <a:t>)</a:t>
            </a:r>
          </a:p>
          <a:p>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5943600"/>
          </a:xfrm>
        </p:spPr>
        <p:txBody>
          <a:bodyPr>
            <a:normAutofit/>
          </a:bodyPr>
          <a:lstStyle/>
          <a:p>
            <a:pPr marL="596646" indent="-514350">
              <a:buClrTx/>
              <a:buFont typeface="+mj-lt"/>
              <a:buAutoNum type="arabicPeriod" startAt="2"/>
            </a:pPr>
            <a:r>
              <a:rPr lang="en-US" b="1" dirty="0" smtClean="0"/>
              <a:t> </a:t>
            </a:r>
            <a:r>
              <a:rPr lang="en-US" b="1" u="sng" dirty="0"/>
              <a:t>Circulatory system</a:t>
            </a:r>
            <a:endParaRPr lang="en-US" u="sng" dirty="0"/>
          </a:p>
          <a:p>
            <a:pPr lvl="1">
              <a:buFont typeface="Wingdings" pitchFamily="2" charset="2"/>
              <a:buChar char="§"/>
            </a:pPr>
            <a:r>
              <a:rPr lang="en-US" dirty="0" smtClean="0"/>
              <a:t>Extra-uterine </a:t>
            </a:r>
            <a:r>
              <a:rPr lang="en-US" dirty="0"/>
              <a:t>circulation is established and the baby is able to divert deoxygenated blood to the lung for </a:t>
            </a:r>
            <a:r>
              <a:rPr lang="en-US" dirty="0" smtClean="0"/>
              <a:t>de-oxygenation</a:t>
            </a:r>
            <a:r>
              <a:rPr lang="en-US" dirty="0"/>
              <a:t>. This accounts for the pink colour of an infant.</a:t>
            </a:r>
          </a:p>
          <a:p>
            <a:pPr lvl="1">
              <a:buFont typeface="Wingdings" pitchFamily="2" charset="2"/>
              <a:buChar char="§"/>
            </a:pPr>
            <a:r>
              <a:rPr lang="en-US" dirty="0"/>
              <a:t>In utero the </a:t>
            </a:r>
            <a:r>
              <a:rPr lang="en-US" dirty="0" err="1"/>
              <a:t>Hb</a:t>
            </a:r>
            <a:r>
              <a:rPr lang="en-US" dirty="0"/>
              <a:t> is high 18-20g/dl and high RBC to transport sufficient oxygen to the foetus. </a:t>
            </a:r>
            <a:r>
              <a:rPr lang="en-US" dirty="0" smtClean="0"/>
              <a:t> After </a:t>
            </a:r>
            <a:r>
              <a:rPr lang="en-US" dirty="0"/>
              <a:t>birth the </a:t>
            </a:r>
            <a:r>
              <a:rPr lang="en-US" dirty="0" err="1"/>
              <a:t>Hb</a:t>
            </a:r>
            <a:r>
              <a:rPr lang="en-US" dirty="0"/>
              <a:t> drops to 14g/dl and some of the RBC are broken down by the liver cells to bilirubin and may lead to physiological jaundice</a:t>
            </a:r>
            <a:r>
              <a:rPr lang="en-US" dirty="0" smtClean="0"/>
              <a:t>.</a:t>
            </a:r>
          </a:p>
          <a:p>
            <a:pPr lvl="1">
              <a:buFont typeface="Wingdings" pitchFamily="2" charset="2"/>
              <a:buChar char="§"/>
            </a:pPr>
            <a:r>
              <a:rPr lang="en-US" dirty="0" smtClean="0"/>
              <a:t>Normal </a:t>
            </a:r>
            <a:r>
              <a:rPr lang="en-US" dirty="0"/>
              <a:t>heart rate in utero is 120 -160 </a:t>
            </a:r>
            <a:r>
              <a:rPr lang="en-US" dirty="0" smtClean="0"/>
              <a:t>beats/minute </a:t>
            </a:r>
            <a:r>
              <a:rPr lang="en-US" dirty="0"/>
              <a:t>but upon birth it drops to 100 -120 beats /</a:t>
            </a:r>
            <a:r>
              <a:rPr lang="en-US" dirty="0" smtClean="0"/>
              <a:t>min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14488" cy="609600"/>
          </a:xfrm>
        </p:spPr>
        <p:txBody>
          <a:bodyPr>
            <a:normAutofit fontScale="90000"/>
          </a:bodyPr>
          <a:lstStyle/>
          <a:p>
            <a:r>
              <a:rPr lang="en-US" b="1" u="sng" dirty="0">
                <a:effectLst/>
              </a:rPr>
              <a:t>Complications of the N</a:t>
            </a:r>
            <a:r>
              <a:rPr lang="en-US" b="1" u="sng" dirty="0" smtClean="0">
                <a:effectLst/>
              </a:rPr>
              <a:t>eonate</a:t>
            </a:r>
            <a:endParaRPr lang="en-US" b="1" u="sng" dirty="0">
              <a:effectLst/>
            </a:endParaRPr>
          </a:p>
        </p:txBody>
      </p:sp>
      <p:sp>
        <p:nvSpPr>
          <p:cNvPr id="3" name="Content Placeholder 2"/>
          <p:cNvSpPr>
            <a:spLocks noGrp="1"/>
          </p:cNvSpPr>
          <p:nvPr>
            <p:ph idx="1"/>
          </p:nvPr>
        </p:nvSpPr>
        <p:spPr>
          <a:xfrm>
            <a:off x="76200" y="914400"/>
            <a:ext cx="9067800" cy="5715000"/>
          </a:xfrm>
        </p:spPr>
        <p:txBody>
          <a:bodyPr>
            <a:noAutofit/>
          </a:bodyPr>
          <a:lstStyle/>
          <a:p>
            <a:pPr lvl="0"/>
            <a:r>
              <a:rPr lang="en-US" sz="2700" dirty="0" smtClean="0"/>
              <a:t>Preterm </a:t>
            </a:r>
            <a:r>
              <a:rPr lang="en-US" sz="2700" dirty="0"/>
              <a:t>baby, Low Birth Weight (LBW), Small for gestational age (SGA) and large for gestational age (LGA) baby </a:t>
            </a:r>
          </a:p>
          <a:p>
            <a:pPr lvl="0"/>
            <a:r>
              <a:rPr lang="en-US" sz="2700" dirty="0"/>
              <a:t>Asphyxia </a:t>
            </a:r>
            <a:r>
              <a:rPr lang="en-US" sz="2700" dirty="0" err="1"/>
              <a:t>N</a:t>
            </a:r>
            <a:r>
              <a:rPr lang="en-US" sz="2700" dirty="0" err="1" smtClean="0"/>
              <a:t>eonatorum</a:t>
            </a:r>
            <a:r>
              <a:rPr lang="en-US" sz="2700" dirty="0" smtClean="0"/>
              <a:t>                      </a:t>
            </a:r>
            <a:endParaRPr lang="en-US" sz="2700" dirty="0"/>
          </a:p>
          <a:p>
            <a:pPr lvl="0"/>
            <a:r>
              <a:rPr lang="en-US" sz="2700" dirty="0"/>
              <a:t>Respiratory </a:t>
            </a:r>
            <a:r>
              <a:rPr lang="en-US" sz="2700" dirty="0" smtClean="0"/>
              <a:t>Distress </a:t>
            </a:r>
            <a:r>
              <a:rPr lang="en-US" sz="2700" dirty="0"/>
              <a:t>S</a:t>
            </a:r>
            <a:r>
              <a:rPr lang="en-US" sz="2700" dirty="0" smtClean="0"/>
              <a:t>yndrome</a:t>
            </a:r>
            <a:endParaRPr lang="en-US" sz="2700" dirty="0"/>
          </a:p>
          <a:p>
            <a:pPr lvl="0"/>
            <a:r>
              <a:rPr lang="en-US" sz="2700" dirty="0"/>
              <a:t>Meconium </a:t>
            </a:r>
            <a:r>
              <a:rPr lang="en-US" sz="2700" dirty="0" smtClean="0"/>
              <a:t>Aspiration </a:t>
            </a:r>
            <a:r>
              <a:rPr lang="en-US" sz="2700" dirty="0"/>
              <a:t>S</a:t>
            </a:r>
            <a:r>
              <a:rPr lang="en-US" sz="2700" dirty="0" smtClean="0"/>
              <a:t>yndrome</a:t>
            </a:r>
            <a:endParaRPr lang="en-US" sz="2700" dirty="0"/>
          </a:p>
          <a:p>
            <a:pPr lvl="0"/>
            <a:r>
              <a:rPr lang="en-US" sz="2700" dirty="0"/>
              <a:t>Neonatal Jaundice</a:t>
            </a:r>
          </a:p>
          <a:p>
            <a:pPr lvl="0"/>
            <a:r>
              <a:rPr lang="en-US" sz="2700" dirty="0"/>
              <a:t>Neonatal </a:t>
            </a:r>
            <a:r>
              <a:rPr lang="en-US" sz="2700" dirty="0" smtClean="0"/>
              <a:t>Sepsis</a:t>
            </a:r>
            <a:endParaRPr lang="en-US" sz="2700" dirty="0"/>
          </a:p>
          <a:p>
            <a:pPr lvl="0"/>
            <a:r>
              <a:rPr lang="en-US" sz="2700" dirty="0"/>
              <a:t>Hypothermia </a:t>
            </a:r>
            <a:r>
              <a:rPr lang="en-US" sz="2700" dirty="0" err="1"/>
              <a:t>N</a:t>
            </a:r>
            <a:r>
              <a:rPr lang="en-US" sz="2700" dirty="0" err="1" smtClean="0"/>
              <a:t>eonatorum</a:t>
            </a:r>
            <a:endParaRPr lang="en-US" sz="2700" dirty="0"/>
          </a:p>
          <a:p>
            <a:pPr lvl="0"/>
            <a:r>
              <a:rPr lang="en-US" sz="2700" dirty="0" err="1"/>
              <a:t>Ophthalmia</a:t>
            </a:r>
            <a:r>
              <a:rPr lang="en-US" sz="2700" dirty="0"/>
              <a:t> </a:t>
            </a:r>
            <a:r>
              <a:rPr lang="en-US" sz="2700" dirty="0" err="1"/>
              <a:t>N</a:t>
            </a:r>
            <a:r>
              <a:rPr lang="en-US" sz="2700" dirty="0" err="1" smtClean="0"/>
              <a:t>eonatorum</a:t>
            </a:r>
            <a:endParaRPr lang="en-US" sz="2700" dirty="0"/>
          </a:p>
          <a:p>
            <a:pPr lvl="0"/>
            <a:r>
              <a:rPr lang="en-US" sz="2700" dirty="0"/>
              <a:t>Birth </a:t>
            </a:r>
            <a:r>
              <a:rPr lang="en-US" sz="2700" dirty="0" smtClean="0"/>
              <a:t>Injuries</a:t>
            </a:r>
            <a:endParaRPr lang="en-US" sz="2700" dirty="0"/>
          </a:p>
          <a:p>
            <a:pPr lvl="0"/>
            <a:r>
              <a:rPr lang="en-US" sz="2700" dirty="0"/>
              <a:t>Hemorrhagic </a:t>
            </a:r>
            <a:r>
              <a:rPr lang="en-US" sz="2700" dirty="0" smtClean="0"/>
              <a:t>Disease </a:t>
            </a:r>
            <a:r>
              <a:rPr lang="en-US" sz="2700" dirty="0"/>
              <a:t>of the </a:t>
            </a:r>
            <a:r>
              <a:rPr lang="en-US" sz="2700" dirty="0" smtClean="0"/>
              <a:t>Newborn</a:t>
            </a:r>
            <a:endParaRPr lang="en-US" sz="2700" dirty="0"/>
          </a:p>
          <a:p>
            <a:r>
              <a:rPr lang="en-US" sz="2700" dirty="0"/>
              <a:t>Congenital abnormalities</a:t>
            </a:r>
          </a:p>
        </p:txBody>
      </p:sp>
    </p:spTree>
    <p:extLst>
      <p:ext uri="{BB962C8B-B14F-4D97-AF65-F5344CB8AC3E}">
        <p14:creationId xmlns:p14="http://schemas.microsoft.com/office/powerpoint/2010/main" val="203491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C:\Users\Evans\Desktop\E.KO\Baby at Risk\heat lossin an infa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057400"/>
            <a:ext cx="2971800" cy="175374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52400" y="228600"/>
            <a:ext cx="8839200" cy="6629400"/>
          </a:xfrm>
        </p:spPr>
        <p:txBody>
          <a:bodyPr>
            <a:normAutofit/>
          </a:bodyPr>
          <a:lstStyle/>
          <a:p>
            <a:pPr marL="596646" indent="-514350">
              <a:buClrTx/>
              <a:buFont typeface="+mj-lt"/>
              <a:buAutoNum type="arabicPeriod" startAt="3"/>
            </a:pPr>
            <a:r>
              <a:rPr lang="en-US" b="1" dirty="0" smtClean="0"/>
              <a:t> </a:t>
            </a:r>
            <a:r>
              <a:rPr lang="en-US" b="1" u="sng" dirty="0"/>
              <a:t>Temperature regulation</a:t>
            </a:r>
            <a:endParaRPr lang="en-US" u="sng" dirty="0"/>
          </a:p>
          <a:p>
            <a:pPr lvl="1">
              <a:buFont typeface="Wingdings" pitchFamily="2" charset="2"/>
              <a:buChar char="§"/>
            </a:pPr>
            <a:r>
              <a:rPr lang="en-US" dirty="0"/>
              <a:t>Temperature in utero is </a:t>
            </a:r>
            <a:r>
              <a:rPr lang="en-US" dirty="0" smtClean="0"/>
              <a:t>38</a:t>
            </a:r>
            <a:r>
              <a:rPr lang="en-US" baseline="30000" dirty="0" smtClean="0"/>
              <a:t>o</a:t>
            </a:r>
            <a:r>
              <a:rPr lang="en-US" dirty="0" smtClean="0"/>
              <a:t>C </a:t>
            </a:r>
            <a:r>
              <a:rPr lang="en-US" dirty="0"/>
              <a:t>but the baby’s rectal temperature is </a:t>
            </a:r>
            <a:r>
              <a:rPr lang="en-US" dirty="0" smtClean="0"/>
              <a:t>37</a:t>
            </a:r>
            <a:r>
              <a:rPr lang="en-US" baseline="30000" dirty="0" smtClean="0"/>
              <a:t>o</a:t>
            </a:r>
            <a:r>
              <a:rPr lang="en-US" dirty="0" smtClean="0"/>
              <a:t>C</a:t>
            </a:r>
            <a:r>
              <a:rPr lang="en-US" dirty="0"/>
              <a:t>. The temperature drops due to evaporation, conduction, convection and radiation</a:t>
            </a:r>
            <a:r>
              <a:rPr lang="en-US" dirty="0" smtClean="0"/>
              <a:t>.</a:t>
            </a:r>
          </a:p>
          <a:p>
            <a:pPr lvl="1">
              <a:buFont typeface="Wingdings" pitchFamily="2" charset="2"/>
              <a:buChar char="§"/>
            </a:pPr>
            <a:endParaRPr lang="en-US" dirty="0" smtClean="0"/>
          </a:p>
          <a:p>
            <a:pPr lvl="1">
              <a:buFont typeface="Wingdings" pitchFamily="2" charset="2"/>
              <a:buChar char="§"/>
            </a:pPr>
            <a:endParaRPr lang="en-US" dirty="0"/>
          </a:p>
          <a:p>
            <a:pPr lvl="1">
              <a:buFont typeface="Wingdings" pitchFamily="2" charset="2"/>
              <a:buChar char="§"/>
            </a:pPr>
            <a:endParaRPr lang="en-US" dirty="0"/>
          </a:p>
          <a:p>
            <a:pPr lvl="1">
              <a:buFont typeface="Wingdings" pitchFamily="2" charset="2"/>
              <a:buChar char="§"/>
            </a:pPr>
            <a:r>
              <a:rPr lang="en-US" dirty="0"/>
              <a:t>Temperature is not adequately regulated due to low metabolic rate and insufficient heat regulating center in the hypothalamus. They are at risk of overheating as well as chilling.</a:t>
            </a:r>
          </a:p>
          <a:p>
            <a:pPr lvl="1">
              <a:buFont typeface="Wingdings" pitchFamily="2" charset="2"/>
              <a:buChar char="§"/>
            </a:pPr>
            <a:r>
              <a:rPr lang="en-US" dirty="0"/>
              <a:t>They have thin subcutaneous layer which provides poor insulation and heat is lost. They have brown adipose tissue to mobilize heat resources.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pPr marL="596646" indent="-514350">
              <a:buClrTx/>
              <a:buFont typeface="+mj-lt"/>
              <a:buAutoNum type="arabicPeriod" startAt="4"/>
            </a:pPr>
            <a:r>
              <a:rPr lang="en-US" b="1" dirty="0" smtClean="0"/>
              <a:t> </a:t>
            </a:r>
            <a:r>
              <a:rPr lang="en-US" b="1" u="sng" dirty="0"/>
              <a:t>Digestive system</a:t>
            </a:r>
            <a:endParaRPr lang="en-US" u="sng" dirty="0"/>
          </a:p>
          <a:p>
            <a:pPr lvl="1">
              <a:buFont typeface="Wingdings" pitchFamily="2" charset="2"/>
              <a:buChar char="§"/>
            </a:pPr>
            <a:r>
              <a:rPr lang="en-US" dirty="0"/>
              <a:t>Sucking and swallowing reflexes are present and they feed on colostrums and pass meconium (initially green then turns yellow)</a:t>
            </a:r>
          </a:p>
          <a:p>
            <a:pPr lvl="1">
              <a:buFont typeface="Wingdings" pitchFamily="2" charset="2"/>
              <a:buChar char="§"/>
            </a:pPr>
            <a:r>
              <a:rPr lang="en-US" dirty="0"/>
              <a:t>They open bowels 3-4 times a day.</a:t>
            </a:r>
          </a:p>
          <a:p>
            <a:pPr marL="596646" indent="-514350">
              <a:buClrTx/>
              <a:buFont typeface="+mj-lt"/>
              <a:buAutoNum type="arabicPeriod" startAt="5"/>
            </a:pPr>
            <a:r>
              <a:rPr lang="en-US" b="1" u="sng" dirty="0" smtClean="0"/>
              <a:t>Liver </a:t>
            </a:r>
            <a:endParaRPr lang="en-US" u="sng" dirty="0"/>
          </a:p>
          <a:p>
            <a:pPr lvl="1">
              <a:buFont typeface="Wingdings" pitchFamily="2" charset="2"/>
              <a:buChar char="§"/>
            </a:pPr>
            <a:r>
              <a:rPr lang="en-US" dirty="0"/>
              <a:t>Stars functioning in utero although negligible. </a:t>
            </a:r>
            <a:endParaRPr lang="en-US" dirty="0" smtClean="0"/>
          </a:p>
          <a:p>
            <a:pPr lvl="1">
              <a:buFont typeface="Wingdings" pitchFamily="2" charset="2"/>
              <a:buChar char="§"/>
            </a:pPr>
            <a:r>
              <a:rPr lang="en-US" dirty="0" smtClean="0"/>
              <a:t>Its </a:t>
            </a:r>
            <a:r>
              <a:rPr lang="en-US" dirty="0"/>
              <a:t>function remains depressed for a few days yet it has to handle excess </a:t>
            </a:r>
            <a:r>
              <a:rPr lang="en-US" dirty="0" err="1"/>
              <a:t>Hb</a:t>
            </a:r>
            <a:r>
              <a:rPr lang="en-US" dirty="0"/>
              <a:t> thus there is accumulation of bilirubin leading to physiological jaundice.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lnSpcReduction="10000"/>
          </a:bodyPr>
          <a:lstStyle/>
          <a:p>
            <a:pPr marL="596646" indent="-514350">
              <a:buClrTx/>
              <a:buFont typeface="+mj-lt"/>
              <a:buAutoNum type="arabicPeriod" startAt="6"/>
            </a:pPr>
            <a:r>
              <a:rPr lang="en-US" b="1" dirty="0" smtClean="0"/>
              <a:t> </a:t>
            </a:r>
            <a:r>
              <a:rPr lang="en-US" b="1" u="sng" dirty="0"/>
              <a:t>Urinary system</a:t>
            </a:r>
            <a:endParaRPr lang="en-US" u="sng" dirty="0"/>
          </a:p>
          <a:p>
            <a:pPr lvl="1">
              <a:buFont typeface="Wingdings" pitchFamily="2" charset="2"/>
              <a:buChar char="§"/>
            </a:pPr>
            <a:r>
              <a:rPr lang="en-US" dirty="0"/>
              <a:t>A kidney start functioning in </a:t>
            </a:r>
            <a:r>
              <a:rPr lang="en-US" dirty="0" err="1"/>
              <a:t>utero</a:t>
            </a:r>
            <a:r>
              <a:rPr lang="en-US" dirty="0"/>
              <a:t> and the foetus passes urine but has no ability to concentrate urine thus excretes chlorides and phosphates.</a:t>
            </a:r>
          </a:p>
          <a:p>
            <a:pPr lvl="1">
              <a:buFont typeface="Wingdings" pitchFamily="2" charset="2"/>
              <a:buChar char="§"/>
            </a:pPr>
            <a:r>
              <a:rPr lang="en-US" dirty="0"/>
              <a:t>The baby should pass urine within the first 48 hours </a:t>
            </a:r>
            <a:r>
              <a:rPr lang="en-US" dirty="0" smtClean="0"/>
              <a:t>after </a:t>
            </a:r>
            <a:r>
              <a:rPr lang="en-US" dirty="0"/>
              <a:t>birth</a:t>
            </a:r>
            <a:r>
              <a:rPr lang="en-US" dirty="0" smtClean="0"/>
              <a:t>.</a:t>
            </a:r>
          </a:p>
          <a:p>
            <a:pPr marL="596646" indent="-514350">
              <a:buClrTx/>
              <a:buFont typeface="+mj-lt"/>
              <a:buAutoNum type="arabicPeriod" startAt="7"/>
            </a:pPr>
            <a:r>
              <a:rPr lang="en-US" b="1" u="sng" dirty="0"/>
              <a:t>Weight</a:t>
            </a:r>
            <a:endParaRPr lang="en-US" u="sng" dirty="0"/>
          </a:p>
          <a:p>
            <a:pPr lvl="1">
              <a:buFont typeface="Wingdings" pitchFamily="2" charset="2"/>
              <a:buChar char="§"/>
            </a:pPr>
            <a:r>
              <a:rPr lang="en-US" dirty="0"/>
              <a:t>Average birth weight is 2.5 -3.5 </a:t>
            </a:r>
            <a:r>
              <a:rPr lang="en-US" dirty="0" smtClean="0"/>
              <a:t>kg but </a:t>
            </a:r>
            <a:r>
              <a:rPr lang="en-US" dirty="0"/>
              <a:t>is affected by factors such as period of gestation, placental function, nutritional status of the mother, size of the parents, type of pregnancy i.e. single or multiple and sex of the baby.</a:t>
            </a:r>
          </a:p>
          <a:p>
            <a:pPr lvl="1">
              <a:buFont typeface="Wingdings" pitchFamily="2" charset="2"/>
              <a:buChar char="§"/>
            </a:pPr>
            <a:r>
              <a:rPr lang="en-US" dirty="0"/>
              <a:t>In the first three days the baby looses 1/10 of its weight (physiological weight loss) due to limited intake, loss of meconium and loss of tissue fluid. The weight is gained within 7-10 days then it gains 250-500g weekly.</a:t>
            </a:r>
          </a:p>
          <a:p>
            <a:pPr lvl="1">
              <a:buFont typeface="Wingdings" pitchFamily="2" charset="2"/>
              <a:buChar char="§"/>
            </a:pPr>
            <a:endParaRPr lang="en-US" dirty="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6713"/>
            <a:ext cx="8991600" cy="6629400"/>
          </a:xfrm>
        </p:spPr>
        <p:txBody>
          <a:bodyPr>
            <a:normAutofit fontScale="85000" lnSpcReduction="20000"/>
          </a:bodyPr>
          <a:lstStyle/>
          <a:p>
            <a:pPr algn="ctr">
              <a:buNone/>
            </a:pPr>
            <a:endParaRPr lang="en-US" b="1" u="sng" dirty="0" smtClean="0"/>
          </a:p>
          <a:p>
            <a:pPr algn="ctr">
              <a:buNone/>
            </a:pPr>
            <a:r>
              <a:rPr lang="en-US" b="1" u="sng" dirty="0" smtClean="0"/>
              <a:t>CHARACTERISTIC </a:t>
            </a:r>
            <a:r>
              <a:rPr lang="en-US" b="1" u="sng" dirty="0"/>
              <a:t>OF NORMAL </a:t>
            </a:r>
            <a:r>
              <a:rPr lang="en-US" b="1" u="sng" dirty="0" smtClean="0"/>
              <a:t>NEONATE</a:t>
            </a:r>
            <a:r>
              <a:rPr lang="en-US" dirty="0"/>
              <a:t> </a:t>
            </a:r>
          </a:p>
          <a:p>
            <a:r>
              <a:rPr lang="en-US" u="sng" dirty="0"/>
              <a:t>Weight</a:t>
            </a:r>
            <a:r>
              <a:rPr lang="en-US" dirty="0"/>
              <a:t> is </a:t>
            </a:r>
            <a:r>
              <a:rPr lang="en-US" b="1" dirty="0"/>
              <a:t>2.5 -3.5 </a:t>
            </a:r>
            <a:r>
              <a:rPr lang="en-US" b="1" dirty="0" smtClean="0"/>
              <a:t>kg.</a:t>
            </a:r>
            <a:endParaRPr lang="en-US" b="1" dirty="0"/>
          </a:p>
          <a:p>
            <a:r>
              <a:rPr lang="en-US" u="sng" dirty="0"/>
              <a:t>Length</a:t>
            </a:r>
            <a:r>
              <a:rPr lang="en-US" dirty="0"/>
              <a:t> from vertex to heel is </a:t>
            </a:r>
            <a:r>
              <a:rPr lang="en-US" b="1" dirty="0"/>
              <a:t>45-52 cm</a:t>
            </a:r>
          </a:p>
          <a:p>
            <a:r>
              <a:rPr lang="en-US" u="sng" dirty="0"/>
              <a:t>Head circumference</a:t>
            </a:r>
            <a:r>
              <a:rPr lang="en-US" dirty="0"/>
              <a:t> is </a:t>
            </a:r>
            <a:r>
              <a:rPr lang="en-US" b="1" dirty="0"/>
              <a:t>35 cm </a:t>
            </a:r>
            <a:r>
              <a:rPr lang="en-US" dirty="0"/>
              <a:t>and increases by 1-2 cm during the first month</a:t>
            </a:r>
          </a:p>
          <a:p>
            <a:r>
              <a:rPr lang="en-US" u="sng" dirty="0" err="1" smtClean="0"/>
              <a:t>Fontanelles</a:t>
            </a:r>
            <a:r>
              <a:rPr lang="en-US" dirty="0" smtClean="0"/>
              <a:t> </a:t>
            </a:r>
            <a:r>
              <a:rPr lang="en-US" dirty="0"/>
              <a:t>and </a:t>
            </a:r>
            <a:r>
              <a:rPr lang="en-US" u="sng" dirty="0"/>
              <a:t>sutures</a:t>
            </a:r>
            <a:r>
              <a:rPr lang="en-US" dirty="0"/>
              <a:t> are patent. Anterior fontanel closes at </a:t>
            </a:r>
            <a:r>
              <a:rPr lang="en-US" b="1" dirty="0"/>
              <a:t>18 -24 months </a:t>
            </a:r>
            <a:r>
              <a:rPr lang="en-US" dirty="0"/>
              <a:t>while the posterior closes at </a:t>
            </a:r>
            <a:r>
              <a:rPr lang="en-US" b="1" dirty="0"/>
              <a:t>6-8 weeks</a:t>
            </a:r>
            <a:r>
              <a:rPr lang="en-US" dirty="0"/>
              <a:t>.</a:t>
            </a:r>
          </a:p>
          <a:p>
            <a:r>
              <a:rPr lang="en-US" u="sng" dirty="0"/>
              <a:t>Skin</a:t>
            </a:r>
            <a:r>
              <a:rPr lang="en-US" dirty="0"/>
              <a:t> is covered by </a:t>
            </a:r>
            <a:r>
              <a:rPr lang="en-US" dirty="0" err="1"/>
              <a:t>vernix</a:t>
            </a:r>
            <a:r>
              <a:rPr lang="en-US" dirty="0"/>
              <a:t> </a:t>
            </a:r>
            <a:r>
              <a:rPr lang="en-US" dirty="0" err="1"/>
              <a:t>caseosa</a:t>
            </a:r>
            <a:r>
              <a:rPr lang="en-US" dirty="0"/>
              <a:t>, a secretion of the sebaceous gland that helps in heat retention and acts as a lubricant during delivery.</a:t>
            </a:r>
          </a:p>
          <a:p>
            <a:r>
              <a:rPr lang="en-US" u="sng" dirty="0"/>
              <a:t>Umbilical cord</a:t>
            </a:r>
            <a:r>
              <a:rPr lang="en-US" dirty="0"/>
              <a:t> shrivels by necrosis and falls off in 7 days. The remaining part forms abdominal ligaments. Hernia may develop but usually disappears spontaneously</a:t>
            </a:r>
            <a:r>
              <a:rPr lang="en-US" dirty="0" smtClean="0"/>
              <a:t>.</a:t>
            </a:r>
          </a:p>
          <a:p>
            <a:r>
              <a:rPr lang="en-US" u="sng" dirty="0"/>
              <a:t>Reflexes</a:t>
            </a:r>
            <a:r>
              <a:rPr lang="en-US" dirty="0"/>
              <a:t> are fully developed.</a:t>
            </a:r>
          </a:p>
          <a:p>
            <a:r>
              <a:rPr lang="en-US" u="sng" dirty="0"/>
              <a:t>Senses</a:t>
            </a:r>
            <a:r>
              <a:rPr lang="en-US" dirty="0"/>
              <a:t> are developing</a:t>
            </a:r>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15400" cy="5791200"/>
          </a:xfrm>
        </p:spPr>
        <p:txBody>
          <a:bodyPr>
            <a:normAutofit fontScale="92500" lnSpcReduction="10000"/>
          </a:bodyPr>
          <a:lstStyle/>
          <a:p>
            <a:r>
              <a:rPr lang="en-US" dirty="0" smtClean="0"/>
              <a:t>This </a:t>
            </a:r>
            <a:r>
              <a:rPr lang="en-US" dirty="0"/>
              <a:t>refers to a </a:t>
            </a:r>
            <a:r>
              <a:rPr lang="en-US" u="sng" dirty="0"/>
              <a:t>baby born before 37 complete weeks of pregnancy</a:t>
            </a:r>
            <a:r>
              <a:rPr lang="en-US" dirty="0"/>
              <a:t>. </a:t>
            </a:r>
            <a:endParaRPr lang="en-US" dirty="0" smtClean="0"/>
          </a:p>
          <a:p>
            <a:r>
              <a:rPr lang="en-US" dirty="0" smtClean="0"/>
              <a:t>Some </a:t>
            </a:r>
            <a:r>
              <a:rPr lang="en-US" dirty="0"/>
              <a:t>of them may have growth retardation and therefore be small while others may be excessively large for gestational age (macrosomia)</a:t>
            </a:r>
          </a:p>
          <a:p>
            <a:r>
              <a:rPr lang="en-US" dirty="0"/>
              <a:t>Low birth weight baby is one with less than </a:t>
            </a:r>
            <a:r>
              <a:rPr lang="en-US" dirty="0" smtClean="0"/>
              <a:t>2500g</a:t>
            </a:r>
          </a:p>
          <a:p>
            <a:pPr marL="82296" indent="0" algn="ctr">
              <a:buNone/>
            </a:pPr>
            <a:r>
              <a:rPr lang="en-US" i="1" u="sng" dirty="0" smtClean="0"/>
              <a:t>Categories of Low Birth Weights;</a:t>
            </a:r>
          </a:p>
          <a:p>
            <a:pPr lvl="5">
              <a:buFont typeface="Wingdings" pitchFamily="2" charset="2"/>
              <a:buChar char="§"/>
            </a:pPr>
            <a:r>
              <a:rPr lang="en-US" sz="2800" dirty="0" smtClean="0"/>
              <a:t>Low birth weight &lt; 2500g</a:t>
            </a:r>
          </a:p>
          <a:p>
            <a:pPr lvl="5">
              <a:buFont typeface="Wingdings" pitchFamily="2" charset="2"/>
              <a:buChar char="§"/>
            </a:pPr>
            <a:r>
              <a:rPr lang="en-US" sz="2800" dirty="0" smtClean="0"/>
              <a:t>Very low birth weight &lt; 1500g</a:t>
            </a:r>
          </a:p>
          <a:p>
            <a:pPr lvl="5">
              <a:buFont typeface="Wingdings" pitchFamily="2" charset="2"/>
              <a:buChar char="§"/>
            </a:pPr>
            <a:r>
              <a:rPr lang="en-US" sz="2800" dirty="0" smtClean="0"/>
              <a:t>Extremely low birth weight &lt; 1000g</a:t>
            </a:r>
            <a:endParaRPr lang="en-US" sz="2800" dirty="0"/>
          </a:p>
          <a:p>
            <a:pPr>
              <a:buNone/>
            </a:pPr>
            <a:endParaRPr lang="en-US" b="1" dirty="0" smtClean="0"/>
          </a:p>
          <a:p>
            <a:pPr>
              <a:buNone/>
            </a:pPr>
            <a:r>
              <a:rPr lang="en-US" b="1" dirty="0" smtClean="0"/>
              <a:t> </a:t>
            </a:r>
            <a:endParaRPr lang="en-US" dirty="0"/>
          </a:p>
        </p:txBody>
      </p:sp>
      <p:sp>
        <p:nvSpPr>
          <p:cNvPr id="2" name="Rectangle 1"/>
          <p:cNvSpPr/>
          <p:nvPr/>
        </p:nvSpPr>
        <p:spPr>
          <a:xfrm>
            <a:off x="2133600" y="381000"/>
            <a:ext cx="4878387" cy="584775"/>
          </a:xfrm>
          <a:prstGeom prst="rect">
            <a:avLst/>
          </a:prstGeom>
        </p:spPr>
        <p:txBody>
          <a:bodyPr wrap="square">
            <a:spAutoFit/>
          </a:bodyPr>
          <a:lstStyle/>
          <a:p>
            <a:pPr marL="514350" indent="-514350" algn="ctr">
              <a:buFont typeface="+mj-lt"/>
              <a:buAutoNum type="arabicPeriod" startAt="2"/>
            </a:pPr>
            <a:r>
              <a:rPr lang="en-US" sz="3200" b="1" u="sng" dirty="0">
                <a:solidFill>
                  <a:prstClr val="black"/>
                </a:solidFill>
              </a:rPr>
              <a:t>PRE TERM BABY</a:t>
            </a:r>
            <a:endParaRPr lang="en-US" u="sn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92500" lnSpcReduction="10000"/>
          </a:bodyPr>
          <a:lstStyle/>
          <a:p>
            <a:pPr algn="ctr">
              <a:buNone/>
            </a:pPr>
            <a:r>
              <a:rPr lang="en-US" sz="3900" b="1" u="sng" dirty="0" smtClean="0"/>
              <a:t>Predisposing factors to Prematurity</a:t>
            </a:r>
          </a:p>
          <a:p>
            <a:pPr marL="653796" lvl="0" indent="-571500">
              <a:buClrTx/>
              <a:buFont typeface="+mj-lt"/>
              <a:buAutoNum type="romanUcPeriod"/>
            </a:pPr>
            <a:r>
              <a:rPr lang="en-US" u="sng" dirty="0" smtClean="0"/>
              <a:t>Maternal factors </a:t>
            </a:r>
            <a:r>
              <a:rPr lang="en-US" dirty="0" smtClean="0"/>
              <a:t>– maternal age e.g. Primigravida below 17 years or above 35 years; </a:t>
            </a:r>
            <a:r>
              <a:rPr lang="en-US" u="sng" dirty="0" smtClean="0"/>
              <a:t>Maternal disease</a:t>
            </a:r>
            <a:r>
              <a:rPr lang="en-US" dirty="0" smtClean="0"/>
              <a:t> in pregnancy such as anaemia, hypertension, pre-</a:t>
            </a:r>
            <a:r>
              <a:rPr lang="en-US" dirty="0" err="1" smtClean="0"/>
              <a:t>eclampsia</a:t>
            </a:r>
            <a:r>
              <a:rPr lang="en-US" dirty="0" smtClean="0"/>
              <a:t>.</a:t>
            </a:r>
          </a:p>
          <a:p>
            <a:pPr marL="653796" lvl="0" indent="-571500">
              <a:buClrTx/>
              <a:buFont typeface="+mj-lt"/>
              <a:buAutoNum type="romanUcPeriod"/>
            </a:pPr>
            <a:r>
              <a:rPr lang="en-US" u="sng" dirty="0" smtClean="0"/>
              <a:t>Foetal factors </a:t>
            </a:r>
            <a:r>
              <a:rPr lang="en-US" dirty="0" smtClean="0"/>
              <a:t>– congenital abnormalities; multiple pregnancy and </a:t>
            </a:r>
            <a:r>
              <a:rPr lang="en-US" dirty="0" err="1" smtClean="0"/>
              <a:t>polyhydramnios</a:t>
            </a:r>
            <a:r>
              <a:rPr lang="en-US" dirty="0" smtClean="0"/>
              <a:t> due to over distension of the uterus; rhesus incompatibility interfering with foetal viability</a:t>
            </a:r>
          </a:p>
          <a:p>
            <a:pPr marL="653796" lvl="0" indent="-571500">
              <a:buClrTx/>
              <a:buFont typeface="+mj-lt"/>
              <a:buAutoNum type="romanUcPeriod"/>
            </a:pPr>
            <a:r>
              <a:rPr lang="en-US" u="sng" dirty="0" smtClean="0"/>
              <a:t>Placental factors </a:t>
            </a:r>
            <a:r>
              <a:rPr lang="en-US" dirty="0" smtClean="0"/>
              <a:t>– APH due to placenta praevia and placenta abruption</a:t>
            </a:r>
          </a:p>
          <a:p>
            <a:pPr marL="653796" lvl="0" indent="-571500">
              <a:buClrTx/>
              <a:buFont typeface="+mj-lt"/>
              <a:buAutoNum type="romanUcPeriod"/>
            </a:pPr>
            <a:r>
              <a:rPr lang="en-US" u="sng" dirty="0" smtClean="0"/>
              <a:t>Social factors</a:t>
            </a:r>
            <a:r>
              <a:rPr lang="en-US" dirty="0" smtClean="0"/>
              <a:t> – strenuous exercises, excessive drinking of alcohol and smoking, previous history of miscarriage, physiological stress.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lgn="ctr">
              <a:buNone/>
            </a:pPr>
            <a:r>
              <a:rPr lang="en-US" b="1" dirty="0" smtClean="0"/>
              <a:t> </a:t>
            </a:r>
            <a:r>
              <a:rPr lang="en-US" sz="3300" b="1" u="sng" dirty="0" smtClean="0"/>
              <a:t>Clinical Features</a:t>
            </a:r>
            <a:r>
              <a:rPr lang="en-US" dirty="0"/>
              <a:t> </a:t>
            </a:r>
          </a:p>
          <a:p>
            <a:pPr lvl="1">
              <a:buFont typeface="Wingdings" pitchFamily="2" charset="2"/>
              <a:buChar char="§"/>
            </a:pPr>
            <a:r>
              <a:rPr lang="en-US" dirty="0"/>
              <a:t>Small stature with low birth weighs less than 2500g</a:t>
            </a:r>
          </a:p>
          <a:p>
            <a:pPr lvl="1">
              <a:buFont typeface="Wingdings" pitchFamily="2" charset="2"/>
              <a:buChar char="§"/>
            </a:pPr>
            <a:r>
              <a:rPr lang="en-US" dirty="0"/>
              <a:t>Thin and sparsely distributed hair on the head.</a:t>
            </a:r>
          </a:p>
          <a:p>
            <a:pPr lvl="1">
              <a:buFont typeface="Wingdings" pitchFamily="2" charset="2"/>
              <a:buChar char="§"/>
            </a:pPr>
            <a:r>
              <a:rPr lang="en-US" dirty="0"/>
              <a:t>Skin is reddish with plenty of lanugo</a:t>
            </a:r>
          </a:p>
          <a:p>
            <a:pPr lvl="1">
              <a:buFont typeface="Wingdings" pitchFamily="2" charset="2"/>
              <a:buChar char="§"/>
            </a:pPr>
            <a:r>
              <a:rPr lang="en-US" dirty="0"/>
              <a:t>Widely open sutures</a:t>
            </a:r>
          </a:p>
          <a:p>
            <a:pPr lvl="1">
              <a:buFont typeface="Wingdings" pitchFamily="2" charset="2"/>
              <a:buChar char="§"/>
            </a:pPr>
            <a:r>
              <a:rPr lang="en-US" dirty="0"/>
              <a:t>Eyes </a:t>
            </a:r>
            <a:r>
              <a:rPr lang="en-US" dirty="0" smtClean="0"/>
              <a:t>are closed </a:t>
            </a:r>
            <a:r>
              <a:rPr lang="en-US" dirty="0"/>
              <a:t>most of the time</a:t>
            </a:r>
          </a:p>
          <a:p>
            <a:pPr lvl="1">
              <a:buFont typeface="Wingdings" pitchFamily="2" charset="2"/>
              <a:buChar char="§"/>
            </a:pPr>
            <a:r>
              <a:rPr lang="en-US" dirty="0" err="1"/>
              <a:t>Pinnae</a:t>
            </a:r>
            <a:r>
              <a:rPr lang="en-US" dirty="0"/>
              <a:t> of the ears are soft and fold easily on pressure and slow to uncoil</a:t>
            </a:r>
          </a:p>
          <a:p>
            <a:pPr lvl="1">
              <a:buFont typeface="Wingdings" pitchFamily="2" charset="2"/>
              <a:buChar char="§"/>
            </a:pPr>
            <a:r>
              <a:rPr lang="en-US" dirty="0"/>
              <a:t>Narrow sinuses and the nose a bit flat</a:t>
            </a:r>
          </a:p>
          <a:p>
            <a:pPr lvl="1">
              <a:buFont typeface="Wingdings" pitchFamily="2" charset="2"/>
              <a:buChar char="§"/>
            </a:pPr>
            <a:r>
              <a:rPr lang="en-US" dirty="0"/>
              <a:t>Swallowing and sucking reflexes absent or very </a:t>
            </a:r>
            <a:r>
              <a:rPr lang="en-US" dirty="0" smtClean="0"/>
              <a:t>weak</a:t>
            </a:r>
          </a:p>
          <a:p>
            <a:pPr lvl="1">
              <a:buFont typeface="Wingdings" pitchFamily="2" charset="2"/>
              <a:buChar char="§"/>
            </a:pPr>
            <a:r>
              <a:rPr lang="en-US" dirty="0"/>
              <a:t>Weak cry and there are no tears</a:t>
            </a:r>
          </a:p>
          <a:p>
            <a:pPr lvl="1">
              <a:buFont typeface="Wingdings" pitchFamily="2" charset="2"/>
              <a:buChar char="§"/>
            </a:pPr>
            <a:r>
              <a:rPr lang="en-US" dirty="0"/>
              <a:t>Chest is small, soft with underdeveloped breast </a:t>
            </a:r>
            <a:r>
              <a:rPr lang="en-US" dirty="0" smtClean="0"/>
              <a:t>tissue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763000" cy="5943600"/>
          </a:xfrm>
        </p:spPr>
        <p:txBody>
          <a:bodyPr>
            <a:normAutofit/>
          </a:bodyPr>
          <a:lstStyle/>
          <a:p>
            <a:pPr marL="128016" indent="0">
              <a:buNone/>
            </a:pPr>
            <a:r>
              <a:rPr lang="en-US" b="1" dirty="0" smtClean="0"/>
              <a:t>Clinical Features </a:t>
            </a:r>
            <a:r>
              <a:rPr lang="en-US" b="1" dirty="0" err="1" smtClean="0"/>
              <a:t>Cont</a:t>
            </a:r>
            <a:r>
              <a:rPr lang="en-US" b="1" dirty="0" smtClean="0"/>
              <a:t>’…</a:t>
            </a:r>
          </a:p>
          <a:p>
            <a:pPr lvl="1">
              <a:buFont typeface="Wingdings" pitchFamily="2" charset="2"/>
              <a:buChar char="§"/>
            </a:pPr>
            <a:r>
              <a:rPr lang="en-US" dirty="0" smtClean="0"/>
              <a:t>Poor muscle tone and the baby lies inactive most of the time</a:t>
            </a:r>
          </a:p>
          <a:p>
            <a:pPr lvl="1">
              <a:buFont typeface="Wingdings" pitchFamily="2" charset="2"/>
              <a:buChar char="§"/>
            </a:pPr>
            <a:r>
              <a:rPr lang="en-US" dirty="0" smtClean="0"/>
              <a:t>In females, labia </a:t>
            </a:r>
            <a:r>
              <a:rPr lang="en-US" dirty="0" err="1" smtClean="0"/>
              <a:t>majora</a:t>
            </a:r>
            <a:r>
              <a:rPr lang="en-US" dirty="0" smtClean="0"/>
              <a:t> are widely separated and labia </a:t>
            </a:r>
            <a:r>
              <a:rPr lang="en-US" dirty="0" err="1" smtClean="0"/>
              <a:t>minora</a:t>
            </a:r>
            <a:r>
              <a:rPr lang="en-US" dirty="0" smtClean="0"/>
              <a:t> is protruding in between</a:t>
            </a:r>
          </a:p>
          <a:p>
            <a:pPr lvl="1">
              <a:buFont typeface="Wingdings" pitchFamily="2" charset="2"/>
              <a:buChar char="§"/>
            </a:pPr>
            <a:r>
              <a:rPr lang="en-US" dirty="0" smtClean="0"/>
              <a:t>In males, scrotal muscles are smooth and testis are </a:t>
            </a:r>
            <a:r>
              <a:rPr lang="en-US" dirty="0" err="1" smtClean="0"/>
              <a:t>undescended</a:t>
            </a:r>
            <a:endParaRPr lang="en-US" dirty="0" smtClean="0"/>
          </a:p>
          <a:p>
            <a:pPr lvl="1">
              <a:buFont typeface="Wingdings" pitchFamily="2" charset="2"/>
              <a:buChar char="§"/>
            </a:pPr>
            <a:r>
              <a:rPr lang="en-US" dirty="0" smtClean="0"/>
              <a:t>Palmer and planter creases are absent</a:t>
            </a:r>
          </a:p>
          <a:p>
            <a:pPr lvl="1">
              <a:buFont typeface="Wingdings" pitchFamily="2" charset="2"/>
              <a:buChar char="§"/>
            </a:pPr>
            <a:r>
              <a:rPr lang="en-US" dirty="0" smtClean="0"/>
              <a:t>Grasp reflexes are absent</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3884"/>
            <a:ext cx="8915400" cy="6629400"/>
          </a:xfrm>
        </p:spPr>
        <p:txBody>
          <a:bodyPr>
            <a:normAutofit fontScale="92500"/>
          </a:bodyPr>
          <a:lstStyle/>
          <a:p>
            <a:pPr algn="ctr">
              <a:buNone/>
            </a:pPr>
            <a:r>
              <a:rPr lang="en-US" b="1" dirty="0" smtClean="0"/>
              <a:t> </a:t>
            </a:r>
            <a:r>
              <a:rPr lang="en-US" b="1" u="sng" dirty="0"/>
              <a:t>P</a:t>
            </a:r>
            <a:r>
              <a:rPr lang="en-US" b="1" u="sng" dirty="0" smtClean="0"/>
              <a:t>hysiology </a:t>
            </a:r>
            <a:r>
              <a:rPr lang="en-US" b="1" u="sng" dirty="0"/>
              <a:t>of the </a:t>
            </a:r>
            <a:r>
              <a:rPr lang="en-US" b="1" u="sng" dirty="0" smtClean="0"/>
              <a:t>Preterm </a:t>
            </a:r>
            <a:r>
              <a:rPr lang="en-US" b="1" u="sng" dirty="0"/>
              <a:t>B</a:t>
            </a:r>
            <a:r>
              <a:rPr lang="en-US" b="1" u="sng" dirty="0" smtClean="0"/>
              <a:t>aby</a:t>
            </a:r>
            <a:endParaRPr lang="en-US" b="1" u="sng" dirty="0"/>
          </a:p>
          <a:p>
            <a:pPr marL="596646" indent="-514350">
              <a:buFont typeface="+mj-lt"/>
              <a:buAutoNum type="arabicPeriod"/>
            </a:pPr>
            <a:r>
              <a:rPr lang="en-US" b="1" dirty="0" smtClean="0"/>
              <a:t>Immunity </a:t>
            </a:r>
            <a:r>
              <a:rPr lang="en-US" b="1" dirty="0"/>
              <a:t>is low </a:t>
            </a:r>
            <a:r>
              <a:rPr lang="en-US" dirty="0"/>
              <a:t>due to:</a:t>
            </a:r>
          </a:p>
          <a:p>
            <a:pPr lvl="1">
              <a:buFont typeface="Wingdings" pitchFamily="2" charset="2"/>
              <a:buChar char="§"/>
            </a:pPr>
            <a:r>
              <a:rPr lang="en-US" dirty="0"/>
              <a:t>Low gamma globulins responsible for immunity.</a:t>
            </a:r>
          </a:p>
          <a:p>
            <a:pPr lvl="1">
              <a:buFont typeface="Wingdings" pitchFamily="2" charset="2"/>
              <a:buChar char="§"/>
            </a:pPr>
            <a:r>
              <a:rPr lang="en-US" dirty="0"/>
              <a:t>Delicate skin that is vulnerable to injuries and infection</a:t>
            </a:r>
          </a:p>
          <a:p>
            <a:pPr lvl="1">
              <a:buFont typeface="Wingdings" pitchFamily="2" charset="2"/>
              <a:buChar char="§"/>
            </a:pPr>
            <a:r>
              <a:rPr lang="en-US" dirty="0"/>
              <a:t>Lack of passive immunity which  usually develops around 38 weeks </a:t>
            </a:r>
            <a:r>
              <a:rPr lang="en-US" dirty="0" smtClean="0"/>
              <a:t>gestation</a:t>
            </a:r>
          </a:p>
          <a:p>
            <a:pPr marL="642366" indent="-514350">
              <a:buFont typeface="+mj-lt"/>
              <a:buAutoNum type="arabicPeriod"/>
            </a:pPr>
            <a:r>
              <a:rPr lang="en-US" b="1" dirty="0" smtClean="0"/>
              <a:t>Blood </a:t>
            </a:r>
            <a:r>
              <a:rPr lang="en-US" b="1" dirty="0"/>
              <a:t>system</a:t>
            </a:r>
          </a:p>
          <a:p>
            <a:pPr lvl="1">
              <a:buFont typeface="Wingdings" pitchFamily="2" charset="2"/>
              <a:buChar char="§"/>
            </a:pPr>
            <a:r>
              <a:rPr lang="en-US" dirty="0"/>
              <a:t>Has poor peripheral circulation with high tendency to hemorrhage because of weak vascular walls.</a:t>
            </a:r>
          </a:p>
          <a:p>
            <a:pPr lvl="1">
              <a:buFont typeface="Wingdings" pitchFamily="2" charset="2"/>
              <a:buChar char="§"/>
            </a:pPr>
            <a:r>
              <a:rPr lang="en-US" dirty="0"/>
              <a:t>Prone to hemorrhage due to lack of clotting </a:t>
            </a:r>
            <a:r>
              <a:rPr lang="en-US" dirty="0" smtClean="0"/>
              <a:t>factors (</a:t>
            </a:r>
            <a:r>
              <a:rPr lang="en-US" dirty="0"/>
              <a:t>vitamin </a:t>
            </a:r>
            <a:r>
              <a:rPr lang="en-US" dirty="0" smtClean="0"/>
              <a:t>K </a:t>
            </a:r>
            <a:r>
              <a:rPr lang="en-US" dirty="0"/>
              <a:t>is administered to promote clotting)</a:t>
            </a:r>
          </a:p>
          <a:p>
            <a:pPr lvl="1">
              <a:buFont typeface="Wingdings" pitchFamily="2" charset="2"/>
              <a:buChar char="§"/>
            </a:pPr>
            <a:r>
              <a:rPr lang="en-US" dirty="0"/>
              <a:t>Unable to store iron hence at risk of iron deficiency anemia.</a:t>
            </a:r>
          </a:p>
          <a:p>
            <a:pPr lvl="1">
              <a:buFont typeface="Wingdings" pitchFamily="2" charset="2"/>
              <a:buChar char="§"/>
            </a:pPr>
            <a:r>
              <a:rPr lang="en-US" dirty="0"/>
              <a:t>They have very few blood cells and may develop non pitting anemia</a:t>
            </a:r>
          </a:p>
          <a:p>
            <a:pPr lvl="1">
              <a:buFont typeface="Wingdings" pitchFamily="2" charset="2"/>
              <a:buChar char="§"/>
            </a:pPr>
            <a:endParaRPr lang="en-US" dirty="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marL="596646" indent="-514350">
              <a:buFont typeface="+mj-lt"/>
              <a:buAutoNum type="arabicPeriod" startAt="3"/>
            </a:pPr>
            <a:r>
              <a:rPr lang="en-US" b="1" dirty="0" smtClean="0"/>
              <a:t>Weight;</a:t>
            </a:r>
          </a:p>
          <a:p>
            <a:pPr lvl="1">
              <a:buFont typeface="Wingdings" pitchFamily="2" charset="2"/>
              <a:buChar char="§"/>
            </a:pPr>
            <a:r>
              <a:rPr lang="en-US" dirty="0" smtClean="0"/>
              <a:t>Initially they lose up to 10% of their birth weight and start gaining and reach birth weight 2-3 weeks post delivery.</a:t>
            </a:r>
          </a:p>
          <a:p>
            <a:pPr marL="596646" indent="-514350">
              <a:buClrTx/>
              <a:buFont typeface="+mj-lt"/>
              <a:buAutoNum type="arabicPeriod" startAt="4"/>
            </a:pPr>
            <a:r>
              <a:rPr lang="en-US" b="1" dirty="0" smtClean="0"/>
              <a:t>Temperature regulation is poor due to:</a:t>
            </a:r>
          </a:p>
          <a:p>
            <a:pPr lvl="1">
              <a:buFont typeface="Wingdings" pitchFamily="2" charset="2"/>
              <a:buChar char="§"/>
            </a:pPr>
            <a:r>
              <a:rPr lang="en-US" dirty="0" smtClean="0"/>
              <a:t>Immature heat regulatory centre</a:t>
            </a:r>
          </a:p>
          <a:p>
            <a:pPr lvl="1">
              <a:buFont typeface="Wingdings" pitchFamily="2" charset="2"/>
              <a:buChar char="§"/>
            </a:pPr>
            <a:r>
              <a:rPr lang="en-US" dirty="0" smtClean="0"/>
              <a:t>Limited food intake and low metabolic rate</a:t>
            </a:r>
          </a:p>
          <a:p>
            <a:pPr lvl="1">
              <a:buFont typeface="Wingdings" pitchFamily="2" charset="2"/>
              <a:buChar char="§"/>
            </a:pPr>
            <a:r>
              <a:rPr lang="en-US" dirty="0" smtClean="0"/>
              <a:t>Inability to shiver and generate heat</a:t>
            </a:r>
          </a:p>
          <a:p>
            <a:pPr lvl="1">
              <a:buFont typeface="Wingdings" pitchFamily="2" charset="2"/>
              <a:buChar char="§"/>
            </a:pPr>
            <a:r>
              <a:rPr lang="en-US" dirty="0" smtClean="0"/>
              <a:t>Excessive heat loss due to little or no subcutaneous fat. The brown fat is usually in baby’s body by 36 weeks gestation.</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81288" cy="914400"/>
          </a:xfrm>
        </p:spPr>
        <p:txBody>
          <a:bodyPr>
            <a:normAutofit/>
          </a:bodyPr>
          <a:lstStyle/>
          <a:p>
            <a:pPr algn="ctr"/>
            <a:r>
              <a:rPr lang="en-US" sz="4000" b="1" u="sng" dirty="0" smtClean="0">
                <a:effectLst/>
              </a:rPr>
              <a:t>Content Outline</a:t>
            </a:r>
            <a:endParaRPr lang="en-US" sz="4000" b="1" u="sng" dirty="0">
              <a:effectLst/>
            </a:endParaRPr>
          </a:p>
        </p:txBody>
      </p:sp>
      <p:sp>
        <p:nvSpPr>
          <p:cNvPr id="3" name="Content Placeholder 2"/>
          <p:cNvSpPr>
            <a:spLocks noGrp="1"/>
          </p:cNvSpPr>
          <p:nvPr>
            <p:ph idx="1"/>
          </p:nvPr>
        </p:nvSpPr>
        <p:spPr>
          <a:xfrm>
            <a:off x="152400" y="990600"/>
            <a:ext cx="8781288" cy="5715000"/>
          </a:xfrm>
        </p:spPr>
        <p:txBody>
          <a:bodyPr>
            <a:normAutofit/>
          </a:bodyPr>
          <a:lstStyle/>
          <a:p>
            <a:pPr marL="596646" indent="-514350">
              <a:buClrTx/>
              <a:buFont typeface="+mj-lt"/>
              <a:buAutoNum type="arabicPeriod"/>
            </a:pPr>
            <a:r>
              <a:rPr lang="en-US" dirty="0" smtClean="0"/>
              <a:t>Introduction</a:t>
            </a:r>
          </a:p>
          <a:p>
            <a:pPr marL="870966" lvl="1" indent="-514350">
              <a:buClrTx/>
              <a:buFont typeface="Wingdings" pitchFamily="2" charset="2"/>
              <a:buChar char="§"/>
            </a:pPr>
            <a:r>
              <a:rPr lang="en-US" dirty="0" smtClean="0"/>
              <a:t>Admission Criteria into NBU</a:t>
            </a:r>
          </a:p>
          <a:p>
            <a:pPr marL="870966" lvl="1" indent="-514350">
              <a:buClrTx/>
              <a:buFont typeface="Wingdings" pitchFamily="2" charset="2"/>
              <a:buChar char="§"/>
            </a:pPr>
            <a:r>
              <a:rPr lang="en-US" dirty="0" smtClean="0"/>
              <a:t>Infection Control in the NBU</a:t>
            </a:r>
          </a:p>
          <a:p>
            <a:pPr marL="870966" lvl="1" indent="-514350">
              <a:buClrTx/>
              <a:buFont typeface="Wingdings" pitchFamily="2" charset="2"/>
              <a:buChar char="§"/>
            </a:pPr>
            <a:r>
              <a:rPr lang="en-US" dirty="0" smtClean="0"/>
              <a:t>First Examination of the Newborn Baby</a:t>
            </a:r>
          </a:p>
          <a:p>
            <a:pPr marL="870966" lvl="1" indent="-514350">
              <a:buClrTx/>
              <a:buFont typeface="Wingdings" pitchFamily="2" charset="2"/>
              <a:buChar char="§"/>
            </a:pPr>
            <a:r>
              <a:rPr lang="en-US" dirty="0" smtClean="0"/>
              <a:t>Characteristics of a Normal Neonate</a:t>
            </a:r>
          </a:p>
          <a:p>
            <a:pPr marL="596646" indent="-514350">
              <a:buClrTx/>
              <a:buFont typeface="+mj-lt"/>
              <a:buAutoNum type="arabicPeriod"/>
            </a:pPr>
            <a:r>
              <a:rPr lang="en-US" dirty="0" smtClean="0"/>
              <a:t>Preterm Baby</a:t>
            </a:r>
          </a:p>
          <a:p>
            <a:pPr marL="596646" indent="-514350">
              <a:buClrTx/>
              <a:buFont typeface="+mj-lt"/>
              <a:buAutoNum type="arabicPeriod"/>
            </a:pPr>
            <a:r>
              <a:rPr lang="en-US" dirty="0" smtClean="0"/>
              <a:t>Small for Gestational Age (SGA)</a:t>
            </a:r>
          </a:p>
          <a:p>
            <a:pPr marL="596646" indent="-514350">
              <a:buClrTx/>
              <a:buFont typeface="+mj-lt"/>
              <a:buAutoNum type="arabicPeriod"/>
            </a:pPr>
            <a:r>
              <a:rPr lang="en-US" dirty="0" smtClean="0"/>
              <a:t>Asphyxia </a:t>
            </a:r>
            <a:r>
              <a:rPr lang="en-US" dirty="0" err="1" smtClean="0"/>
              <a:t>Neonatorum</a:t>
            </a:r>
            <a:endParaRPr lang="en-US" dirty="0" smtClean="0"/>
          </a:p>
          <a:p>
            <a:pPr marL="596646" indent="-514350">
              <a:buClrTx/>
              <a:buFont typeface="+mj-lt"/>
              <a:buAutoNum type="arabicPeriod"/>
            </a:pPr>
            <a:r>
              <a:rPr lang="en-US" dirty="0" smtClean="0"/>
              <a:t>Respiratory Distress Syndrome (RDS)</a:t>
            </a:r>
          </a:p>
          <a:p>
            <a:pPr marL="596646" indent="-514350">
              <a:buClrTx/>
              <a:buFont typeface="+mj-lt"/>
              <a:buAutoNum type="arabicPeriod"/>
            </a:pPr>
            <a:r>
              <a:rPr lang="en-US" dirty="0" smtClean="0"/>
              <a:t>Hypoglycemia</a:t>
            </a:r>
            <a:endParaRPr lang="en-US" dirty="0"/>
          </a:p>
        </p:txBody>
      </p:sp>
    </p:spTree>
    <p:extLst>
      <p:ext uri="{BB962C8B-B14F-4D97-AF65-F5344CB8AC3E}">
        <p14:creationId xmlns:p14="http://schemas.microsoft.com/office/powerpoint/2010/main" val="623220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15400" cy="6248400"/>
          </a:xfrm>
        </p:spPr>
        <p:txBody>
          <a:bodyPr>
            <a:normAutofit fontScale="92500" lnSpcReduction="20000"/>
          </a:bodyPr>
          <a:lstStyle/>
          <a:p>
            <a:pPr marL="596646" indent="-514350">
              <a:buClrTx/>
              <a:buFont typeface="+mj-lt"/>
              <a:buAutoNum type="arabicPeriod" startAt="5"/>
            </a:pPr>
            <a:r>
              <a:rPr lang="en-US" b="1" dirty="0" smtClean="0"/>
              <a:t>Respiratory system</a:t>
            </a:r>
          </a:p>
          <a:p>
            <a:pPr lvl="1">
              <a:buFont typeface="Wingdings" pitchFamily="2" charset="2"/>
              <a:buChar char="§"/>
            </a:pPr>
            <a:r>
              <a:rPr lang="en-US" sz="3000" dirty="0" smtClean="0"/>
              <a:t>Under developed respiratory centre leading to difficulty in initiation of respiration.</a:t>
            </a:r>
          </a:p>
          <a:p>
            <a:pPr lvl="1">
              <a:buFont typeface="Wingdings" pitchFamily="2" charset="2"/>
              <a:buChar char="§"/>
            </a:pPr>
            <a:r>
              <a:rPr lang="en-US" sz="3000" dirty="0" smtClean="0"/>
              <a:t>Frequent apnoeic attacks with irregular respiration.</a:t>
            </a:r>
          </a:p>
          <a:p>
            <a:pPr lvl="1">
              <a:buFont typeface="Wingdings" pitchFamily="2" charset="2"/>
              <a:buChar char="§"/>
            </a:pPr>
            <a:r>
              <a:rPr lang="en-US" sz="3000" dirty="0" smtClean="0"/>
              <a:t>Abdominal movements more than chest movements.</a:t>
            </a:r>
          </a:p>
          <a:p>
            <a:pPr marL="596646" indent="-514350">
              <a:buClrTx/>
              <a:buFont typeface="+mj-lt"/>
              <a:buAutoNum type="arabicPeriod" startAt="6"/>
            </a:pPr>
            <a:r>
              <a:rPr lang="en-US" b="1" dirty="0" smtClean="0"/>
              <a:t>Renal system</a:t>
            </a:r>
          </a:p>
          <a:p>
            <a:pPr lvl="1">
              <a:buFont typeface="Wingdings" pitchFamily="2" charset="2"/>
              <a:buChar char="§"/>
            </a:pPr>
            <a:r>
              <a:rPr lang="en-US" sz="3000" dirty="0" smtClean="0"/>
              <a:t>Immature kidneys are unable to concentrate urine hence they excrete chlorides and phosphates.</a:t>
            </a:r>
          </a:p>
          <a:p>
            <a:pPr marL="596646" indent="-514350">
              <a:buClrTx/>
              <a:buFont typeface="+mj-lt"/>
              <a:buAutoNum type="arabicPeriod" startAt="6"/>
            </a:pPr>
            <a:r>
              <a:rPr lang="en-US" b="1" dirty="0" smtClean="0"/>
              <a:t>Digestive system</a:t>
            </a:r>
          </a:p>
          <a:p>
            <a:pPr lvl="1">
              <a:buFont typeface="Wingdings" pitchFamily="2" charset="2"/>
              <a:buChar char="§"/>
            </a:pPr>
            <a:r>
              <a:rPr lang="en-US" sz="3000" dirty="0" smtClean="0"/>
              <a:t>Absence of swallowing and sucking reflexes lead to poor feeding</a:t>
            </a:r>
          </a:p>
          <a:p>
            <a:pPr lvl="1">
              <a:buFont typeface="Wingdings" pitchFamily="2" charset="2"/>
              <a:buChar char="§"/>
            </a:pPr>
            <a:r>
              <a:rPr lang="en-US" sz="3000" dirty="0" smtClean="0"/>
              <a:t>Regurgitation after feeds due to underdeveloped cardiac sphincter</a:t>
            </a:r>
          </a:p>
          <a:p>
            <a:pPr marL="596646" indent="-514350">
              <a:buClrTx/>
              <a:buFont typeface="+mj-lt"/>
              <a:buAutoNum type="arabicPeriod" startAt="6"/>
            </a:pPr>
            <a:r>
              <a:rPr lang="en-US" b="1" dirty="0" smtClean="0"/>
              <a:t>Nervous system</a:t>
            </a:r>
          </a:p>
          <a:p>
            <a:pPr lvl="1">
              <a:buFont typeface="Wingdings" pitchFamily="2" charset="2"/>
              <a:buChar char="§"/>
            </a:pPr>
            <a:r>
              <a:rPr lang="en-US" sz="3000" dirty="0" smtClean="0"/>
              <a:t>All regulatory centres  are under developed.</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8915400" cy="6248400"/>
          </a:xfrm>
        </p:spPr>
        <p:txBody>
          <a:bodyPr>
            <a:normAutofit/>
          </a:bodyPr>
          <a:lstStyle/>
          <a:p>
            <a:pPr algn="ctr">
              <a:buNone/>
            </a:pPr>
            <a:r>
              <a:rPr lang="en-US" sz="3000" b="1" dirty="0" smtClean="0"/>
              <a:t>NURSING MANAGEMENT </a:t>
            </a:r>
          </a:p>
          <a:p>
            <a:pPr algn="ctr">
              <a:buNone/>
            </a:pPr>
            <a:r>
              <a:rPr lang="en-US" sz="3000" b="1" dirty="0" smtClean="0"/>
              <a:t>OF PRETERM BABY</a:t>
            </a:r>
            <a:endParaRPr lang="en-US" sz="3000" dirty="0" smtClean="0"/>
          </a:p>
          <a:p>
            <a:pPr lvl="0"/>
            <a:r>
              <a:rPr lang="en-US" sz="3000" dirty="0" smtClean="0"/>
              <a:t>Delivery of a preterm baby should be conducted in a warm room and subsequently nursed in a preterm incubator.</a:t>
            </a:r>
          </a:p>
          <a:p>
            <a:pPr lvl="0"/>
            <a:r>
              <a:rPr lang="en-US" sz="3000" dirty="0" smtClean="0"/>
              <a:t>Temperatures of the incubator should be maintained within normal range of about 36 – 37</a:t>
            </a:r>
            <a:r>
              <a:rPr lang="en-US" sz="3000" baseline="30000" dirty="0" smtClean="0"/>
              <a:t>o</a:t>
            </a:r>
            <a:r>
              <a:rPr lang="en-US" sz="3000" dirty="0" smtClean="0"/>
              <a:t>C</a:t>
            </a:r>
          </a:p>
          <a:p>
            <a:pPr lvl="0"/>
            <a:r>
              <a:rPr lang="en-US" sz="3000" dirty="0" smtClean="0"/>
              <a:t>Perform first examination of the baby to assess maturity.</a:t>
            </a:r>
          </a:p>
          <a:p>
            <a:pPr lvl="0"/>
            <a:r>
              <a:rPr lang="en-US" sz="3000" dirty="0" smtClean="0"/>
              <a:t>Fix NG tube and the baby with breast milk and substitute only where breast milk is not available.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248400"/>
          </a:xfrm>
        </p:spPr>
        <p:txBody>
          <a:bodyPr>
            <a:normAutofit/>
          </a:bodyPr>
          <a:lstStyle/>
          <a:p>
            <a:r>
              <a:rPr lang="en-US" dirty="0" smtClean="0"/>
              <a:t>Feed the baby using the oral feeding regime as follows:</a:t>
            </a:r>
          </a:p>
          <a:p>
            <a:pPr lvl="1">
              <a:buFont typeface="Wingdings" pitchFamily="2" charset="2"/>
              <a:buChar char="§"/>
            </a:pPr>
            <a:r>
              <a:rPr lang="en-US" dirty="0" smtClean="0"/>
              <a:t>Baby is given 60 - 65 </a:t>
            </a:r>
            <a:r>
              <a:rPr lang="en-US" dirty="0" err="1" smtClean="0"/>
              <a:t>mls</a:t>
            </a:r>
            <a:r>
              <a:rPr lang="en-US" dirty="0" smtClean="0"/>
              <a:t> per kg of body weight in 24 hrs in 8 divided doses e.g. 2.5 kg baby will have </a:t>
            </a:r>
            <a:r>
              <a:rPr lang="en-US" i="1" dirty="0" smtClean="0"/>
              <a:t>2.5 x 60/8 =18.99 </a:t>
            </a:r>
            <a:r>
              <a:rPr lang="en-US" i="1" dirty="0" err="1" smtClean="0"/>
              <a:t>mls</a:t>
            </a:r>
            <a:r>
              <a:rPr lang="en-US" dirty="0" smtClean="0"/>
              <a:t> per feeding thus should be fed 3 hourly.</a:t>
            </a:r>
          </a:p>
          <a:p>
            <a:pPr lvl="1">
              <a:buFont typeface="Wingdings" pitchFamily="2" charset="2"/>
              <a:buChar char="§"/>
            </a:pPr>
            <a:r>
              <a:rPr lang="en-US" dirty="0" smtClean="0"/>
              <a:t>If the baby tolerates, the feed can be increased</a:t>
            </a:r>
          </a:p>
          <a:p>
            <a:pPr lvl="1">
              <a:buFont typeface="Wingdings" pitchFamily="2" charset="2"/>
              <a:buChar char="§"/>
            </a:pPr>
            <a:r>
              <a:rPr lang="en-US" dirty="0" smtClean="0"/>
              <a:t>If the baby can’t tolerate the oral feeds, give IV fluids e.g. 10% dextrose</a:t>
            </a:r>
          </a:p>
          <a:p>
            <a:pPr lvl="1">
              <a:buFont typeface="Wingdings" pitchFamily="2" charset="2"/>
              <a:buChar char="§"/>
            </a:pPr>
            <a:r>
              <a:rPr lang="en-US" dirty="0" smtClean="0"/>
              <a:t>Introduce cup and spoon feeding gradually as the baby gains weight</a:t>
            </a:r>
          </a:p>
          <a:p>
            <a:pPr lvl="1">
              <a:buFont typeface="Wingdings" pitchFamily="2" charset="2"/>
              <a:buChar char="§"/>
            </a:pPr>
            <a:r>
              <a:rPr lang="en-US" dirty="0"/>
              <a:t>Aspirate the gastric content to rule out indigestion</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00800"/>
          </a:xfrm>
        </p:spPr>
        <p:txBody>
          <a:bodyPr>
            <a:normAutofit/>
          </a:bodyPr>
          <a:lstStyle/>
          <a:p>
            <a:pPr lvl="0"/>
            <a:r>
              <a:rPr lang="en-US" dirty="0" smtClean="0"/>
              <a:t>Close observation to include:</a:t>
            </a:r>
          </a:p>
          <a:p>
            <a:pPr lvl="1">
              <a:buFont typeface="Wingdings" pitchFamily="2" charset="2"/>
              <a:buChar char="§"/>
            </a:pPr>
            <a:r>
              <a:rPr lang="en-US" dirty="0" smtClean="0"/>
              <a:t>Vital signs Temp, Pulse, Resp.</a:t>
            </a:r>
          </a:p>
          <a:p>
            <a:pPr lvl="1">
              <a:buFont typeface="Wingdings" pitchFamily="2" charset="2"/>
              <a:buChar char="§"/>
            </a:pPr>
            <a:r>
              <a:rPr lang="en-US" dirty="0" smtClean="0"/>
              <a:t>Respiratory rhythm to note apnoeic attack</a:t>
            </a:r>
          </a:p>
          <a:p>
            <a:pPr lvl="1">
              <a:buFont typeface="Wingdings" pitchFamily="2" charset="2"/>
              <a:buChar char="§"/>
            </a:pPr>
            <a:r>
              <a:rPr lang="en-US" dirty="0" smtClean="0"/>
              <a:t>Umbilical stump for signs of infection</a:t>
            </a:r>
          </a:p>
          <a:p>
            <a:pPr lvl="1">
              <a:buFont typeface="Wingdings" pitchFamily="2" charset="2"/>
              <a:buChar char="§"/>
            </a:pPr>
            <a:r>
              <a:rPr lang="en-US" dirty="0" smtClean="0"/>
              <a:t>Vomiting or retaining food</a:t>
            </a:r>
          </a:p>
          <a:p>
            <a:pPr lvl="1">
              <a:buFont typeface="Wingdings" pitchFamily="2" charset="2"/>
              <a:buChar char="§"/>
            </a:pPr>
            <a:r>
              <a:rPr lang="en-US" dirty="0"/>
              <a:t>G</a:t>
            </a:r>
            <a:r>
              <a:rPr lang="en-US" dirty="0" smtClean="0"/>
              <a:t>eneral activity and emotional status</a:t>
            </a:r>
          </a:p>
          <a:p>
            <a:r>
              <a:rPr lang="en-US" dirty="0"/>
              <a:t>Provide care of IV line i.e. securing, cleaning and dressing.</a:t>
            </a:r>
          </a:p>
          <a:p>
            <a:r>
              <a:rPr lang="en-US" dirty="0"/>
              <a:t>Give nutritional supplements e.g. </a:t>
            </a:r>
            <a:r>
              <a:rPr lang="en-US" dirty="0" smtClean="0"/>
              <a:t>iron, </a:t>
            </a:r>
            <a:r>
              <a:rPr lang="en-US" dirty="0"/>
              <a:t>folic acids, vitamin from the second week.</a:t>
            </a:r>
          </a:p>
          <a:p>
            <a:r>
              <a:rPr lang="en-US" dirty="0"/>
              <a:t>Administer broad spectrum antibiotic prophylactically for prevention of </a:t>
            </a:r>
            <a:r>
              <a:rPr lang="en-US" dirty="0" smtClean="0"/>
              <a:t>infection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a:bodyPr>
          <a:lstStyle/>
          <a:p>
            <a:pPr lvl="0"/>
            <a:r>
              <a:rPr lang="en-US" dirty="0" smtClean="0"/>
              <a:t>Take weight on alternate days to monitor the progress.</a:t>
            </a:r>
          </a:p>
          <a:p>
            <a:pPr lvl="0"/>
            <a:r>
              <a:rPr lang="en-US" dirty="0" smtClean="0"/>
              <a:t>Discharge the baby at 2000 – 2500g</a:t>
            </a:r>
          </a:p>
          <a:p>
            <a:pPr lvl="0"/>
            <a:r>
              <a:rPr lang="en-US" dirty="0" smtClean="0"/>
              <a:t>Give BCG vaccine on discharge or advice the mother to go for it.</a:t>
            </a:r>
          </a:p>
          <a:p>
            <a:pPr lvl="0"/>
            <a:r>
              <a:rPr lang="en-US" dirty="0" smtClean="0"/>
              <a:t>Advice mother on family planning so that she gets another baby by choice and not by chance i.e. when stress has reduced.</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686800" cy="6019800"/>
          </a:xfrm>
        </p:spPr>
        <p:txBody>
          <a:bodyPr>
            <a:normAutofit/>
          </a:bodyPr>
          <a:lstStyle/>
          <a:p>
            <a:pPr algn="ctr">
              <a:buNone/>
            </a:pPr>
            <a:r>
              <a:rPr lang="en-US" b="1" u="sng" dirty="0" smtClean="0"/>
              <a:t>Complications </a:t>
            </a:r>
            <a:r>
              <a:rPr lang="en-US" b="1" u="sng" dirty="0"/>
              <a:t>o</a:t>
            </a:r>
            <a:r>
              <a:rPr lang="en-US" b="1" u="sng" dirty="0" smtClean="0"/>
              <a:t>f Prematurity</a:t>
            </a:r>
            <a:r>
              <a:rPr lang="en-US" dirty="0" smtClean="0"/>
              <a:t>	</a:t>
            </a:r>
          </a:p>
          <a:p>
            <a:pPr lvl="2">
              <a:buClrTx/>
            </a:pPr>
            <a:r>
              <a:rPr lang="en-US" sz="3200" dirty="0" smtClean="0"/>
              <a:t>Hypothermia </a:t>
            </a:r>
            <a:r>
              <a:rPr lang="en-US" sz="3200" dirty="0" err="1" smtClean="0"/>
              <a:t>neonatorum</a:t>
            </a:r>
            <a:endParaRPr lang="en-US" sz="3200" dirty="0" smtClean="0"/>
          </a:p>
          <a:p>
            <a:pPr lvl="2">
              <a:buClrTx/>
            </a:pPr>
            <a:r>
              <a:rPr lang="en-US" sz="3200" dirty="0" err="1" smtClean="0"/>
              <a:t>Haemorrhagic</a:t>
            </a:r>
            <a:r>
              <a:rPr lang="en-US" sz="3200" dirty="0" smtClean="0"/>
              <a:t> disease of the newborn</a:t>
            </a:r>
          </a:p>
          <a:p>
            <a:pPr lvl="2">
              <a:buClrTx/>
            </a:pPr>
            <a:r>
              <a:rPr lang="en-US" sz="3200" dirty="0" smtClean="0"/>
              <a:t>Respiratory distress syndrome</a:t>
            </a:r>
          </a:p>
          <a:p>
            <a:pPr lvl="2">
              <a:buClrTx/>
            </a:pPr>
            <a:r>
              <a:rPr lang="en-US" sz="3200" dirty="0" err="1" smtClean="0"/>
              <a:t>Retrolental</a:t>
            </a:r>
            <a:r>
              <a:rPr lang="en-US" sz="3200" dirty="0" smtClean="0"/>
              <a:t> fibroplasias</a:t>
            </a:r>
          </a:p>
          <a:p>
            <a:pPr lvl="2">
              <a:buClrTx/>
            </a:pPr>
            <a:r>
              <a:rPr lang="en-US" sz="3200" dirty="0" smtClean="0"/>
              <a:t>Failure to thrive</a:t>
            </a:r>
          </a:p>
          <a:p>
            <a:pPr lvl="2">
              <a:buClrTx/>
            </a:pPr>
            <a:r>
              <a:rPr lang="en-US" sz="3200" dirty="0" smtClean="0"/>
              <a:t>Jaundice</a:t>
            </a:r>
          </a:p>
          <a:p>
            <a:pPr lvl="2">
              <a:buClrTx/>
            </a:pPr>
            <a:r>
              <a:rPr lang="en-US" sz="3200" dirty="0" smtClean="0"/>
              <a:t>Infections</a:t>
            </a:r>
          </a:p>
          <a:p>
            <a:pPr lvl="2">
              <a:buClrTx/>
            </a:pPr>
            <a:r>
              <a:rPr lang="en-US" sz="3200" dirty="0" smtClean="0"/>
              <a:t>Anaemia</a:t>
            </a:r>
          </a:p>
          <a:p>
            <a:pPr lvl="2">
              <a:buClrTx/>
            </a:pPr>
            <a:r>
              <a:rPr lang="en-US" sz="3200" dirty="0" smtClean="0"/>
              <a:t>Rickets</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lgn="ctr">
              <a:buNone/>
            </a:pPr>
            <a:r>
              <a:rPr lang="en-US" b="1" dirty="0" smtClean="0"/>
              <a:t> </a:t>
            </a:r>
          </a:p>
          <a:p>
            <a:pPr marL="596646" indent="-514350" algn="ctr">
              <a:buClrTx/>
              <a:buFont typeface="+mj-lt"/>
              <a:buAutoNum type="arabicPeriod" startAt="3"/>
            </a:pPr>
            <a:r>
              <a:rPr lang="en-US" b="1" u="sng" dirty="0" smtClean="0"/>
              <a:t>SMALL FOR GESTATIONAL AGE (SGA)</a:t>
            </a:r>
          </a:p>
          <a:p>
            <a:r>
              <a:rPr lang="en-US" dirty="0" smtClean="0"/>
              <a:t>This term </a:t>
            </a:r>
            <a:r>
              <a:rPr lang="en-US" u="sng" dirty="0" smtClean="0"/>
              <a:t>refers to a baby whose birth weight is below 10</a:t>
            </a:r>
            <a:r>
              <a:rPr lang="en-US" u="sng" baseline="30000" dirty="0" smtClean="0"/>
              <a:t>th</a:t>
            </a:r>
            <a:r>
              <a:rPr lang="en-US" u="sng" dirty="0" smtClean="0"/>
              <a:t> percentile of his gestational age; </a:t>
            </a:r>
            <a:r>
              <a:rPr lang="en-US" dirty="0" smtClean="0"/>
              <a:t>commonly referred to as </a:t>
            </a:r>
            <a:r>
              <a:rPr lang="en-US" b="1" dirty="0" smtClean="0"/>
              <a:t>low birth weigh</a:t>
            </a:r>
            <a:r>
              <a:rPr lang="en-US" dirty="0" smtClean="0"/>
              <a:t>t but this includes preterm babies.</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19800"/>
          </a:xfrm>
        </p:spPr>
        <p:txBody>
          <a:bodyPr>
            <a:normAutofit/>
          </a:bodyPr>
          <a:lstStyle/>
          <a:p>
            <a:r>
              <a:rPr lang="en-US" dirty="0" smtClean="0"/>
              <a:t>SGA babies are susceptible to various problems including:</a:t>
            </a:r>
          </a:p>
          <a:p>
            <a:pPr lvl="1">
              <a:buClrTx/>
              <a:buFont typeface="Wingdings" pitchFamily="2" charset="2"/>
              <a:buChar char="§"/>
            </a:pPr>
            <a:r>
              <a:rPr lang="en-US" dirty="0" smtClean="0"/>
              <a:t>Congenital abnormalities</a:t>
            </a:r>
          </a:p>
          <a:p>
            <a:pPr lvl="1">
              <a:buClrTx/>
              <a:buFont typeface="Wingdings" pitchFamily="2" charset="2"/>
              <a:buChar char="§"/>
            </a:pPr>
            <a:r>
              <a:rPr lang="en-US" dirty="0" smtClean="0"/>
              <a:t>Foetal hypoxia that may lead to intrapartal death</a:t>
            </a:r>
          </a:p>
          <a:p>
            <a:pPr lvl="1">
              <a:buClrTx/>
              <a:buFont typeface="Wingdings" pitchFamily="2" charset="2"/>
              <a:buChar char="§"/>
            </a:pPr>
            <a:r>
              <a:rPr lang="en-US" dirty="0" smtClean="0"/>
              <a:t>Birth asphyxia due to inadequate perfusion, meconium aspiration leading to airway obstruction.</a:t>
            </a:r>
          </a:p>
          <a:p>
            <a:pPr lvl="1">
              <a:buClrTx/>
              <a:buFont typeface="Wingdings" pitchFamily="2" charset="2"/>
              <a:buChar char="§"/>
            </a:pPr>
            <a:r>
              <a:rPr lang="en-US" dirty="0" smtClean="0"/>
              <a:t>Hypothermia due to little subcutaneous tissues</a:t>
            </a:r>
          </a:p>
          <a:p>
            <a:pPr lvl="1">
              <a:buClrTx/>
              <a:buFont typeface="Wingdings" pitchFamily="2" charset="2"/>
              <a:buChar char="§"/>
            </a:pPr>
            <a:r>
              <a:rPr lang="en-US" dirty="0" err="1" smtClean="0"/>
              <a:t>Apnoeic</a:t>
            </a:r>
            <a:r>
              <a:rPr lang="en-US" dirty="0" smtClean="0"/>
              <a:t> attacks</a:t>
            </a:r>
          </a:p>
          <a:p>
            <a:pPr lvl="1">
              <a:buClrTx/>
              <a:buFont typeface="Wingdings" pitchFamily="2" charset="2"/>
              <a:buChar char="§"/>
            </a:pPr>
            <a:r>
              <a:rPr lang="en-US" dirty="0" smtClean="0"/>
              <a:t>Hypoglycemia</a:t>
            </a:r>
          </a:p>
          <a:p>
            <a:pPr lvl="1">
              <a:buClrTx/>
              <a:buFont typeface="Wingdings" pitchFamily="2" charset="2"/>
              <a:buChar char="§"/>
            </a:pPr>
            <a:endParaRPr lang="en-US" dirty="0" smtClean="0"/>
          </a:p>
          <a:p>
            <a:pPr lvl="1">
              <a:buClrTx/>
              <a:buFont typeface="Wingdings" pitchFamily="2" charset="2"/>
              <a:buChar char="§"/>
            </a:pPr>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77000"/>
          </a:xfrm>
        </p:spPr>
        <p:txBody>
          <a:bodyPr>
            <a:normAutofit fontScale="92500" lnSpcReduction="10000"/>
          </a:bodyPr>
          <a:lstStyle/>
          <a:p>
            <a:pPr algn="ctr">
              <a:buNone/>
            </a:pPr>
            <a:r>
              <a:rPr lang="en-US" sz="3600" b="1" u="sng" dirty="0" smtClean="0"/>
              <a:t>Signs and Symptoms of SGA</a:t>
            </a:r>
          </a:p>
          <a:p>
            <a:pPr lvl="1">
              <a:buFont typeface="Wingdings" pitchFamily="2" charset="2"/>
              <a:buChar char="§"/>
            </a:pPr>
            <a:r>
              <a:rPr lang="en-US" dirty="0" smtClean="0"/>
              <a:t>Mostly they are born after 37 weeks gestation.</a:t>
            </a:r>
          </a:p>
          <a:p>
            <a:pPr lvl="1">
              <a:buFont typeface="Wingdings" pitchFamily="2" charset="2"/>
              <a:buChar char="§"/>
            </a:pPr>
            <a:r>
              <a:rPr lang="en-US" dirty="0" smtClean="0"/>
              <a:t>Pale, dry loose skin with wrinkles and have little or no lanugo</a:t>
            </a:r>
          </a:p>
          <a:p>
            <a:pPr lvl="1">
              <a:buFont typeface="Wingdings" pitchFamily="2" charset="2"/>
              <a:buChar char="§"/>
            </a:pPr>
            <a:r>
              <a:rPr lang="en-US" dirty="0" smtClean="0"/>
              <a:t>Subcutaneous fat is minimal</a:t>
            </a:r>
          </a:p>
          <a:p>
            <a:pPr lvl="1">
              <a:buFont typeface="Wingdings" pitchFamily="2" charset="2"/>
              <a:buChar char="§"/>
            </a:pPr>
            <a:r>
              <a:rPr lang="en-US" dirty="0" smtClean="0"/>
              <a:t>Shows features of retarded growth</a:t>
            </a:r>
          </a:p>
          <a:p>
            <a:pPr lvl="1">
              <a:buFont typeface="Wingdings" pitchFamily="2" charset="2"/>
              <a:buChar char="§"/>
            </a:pPr>
            <a:r>
              <a:rPr lang="en-US" dirty="0" smtClean="0"/>
              <a:t>The abdomen appears sunken</a:t>
            </a:r>
          </a:p>
          <a:p>
            <a:pPr lvl="1">
              <a:buFont typeface="Wingdings" pitchFamily="2" charset="2"/>
              <a:buChar char="§"/>
            </a:pPr>
            <a:r>
              <a:rPr lang="en-US" dirty="0"/>
              <a:t>Sutures and fontanel appear normal</a:t>
            </a:r>
          </a:p>
          <a:p>
            <a:pPr lvl="1">
              <a:buFont typeface="Wingdings" pitchFamily="2" charset="2"/>
              <a:buChar char="§"/>
            </a:pPr>
            <a:r>
              <a:rPr lang="en-US" dirty="0"/>
              <a:t>Eyes are alert and has mature facial expression</a:t>
            </a:r>
          </a:p>
          <a:p>
            <a:pPr lvl="1">
              <a:buFont typeface="Wingdings" pitchFamily="2" charset="2"/>
              <a:buChar char="§"/>
            </a:pPr>
            <a:r>
              <a:rPr lang="en-US" dirty="0"/>
              <a:t>Skull bones are hard and allow little </a:t>
            </a:r>
            <a:r>
              <a:rPr lang="en-US" dirty="0" smtClean="0"/>
              <a:t>mobility</a:t>
            </a:r>
          </a:p>
          <a:p>
            <a:pPr lvl="1">
              <a:buFont typeface="Wingdings" pitchFamily="2" charset="2"/>
              <a:buChar char="§"/>
            </a:pPr>
            <a:r>
              <a:rPr lang="en-US" dirty="0"/>
              <a:t>Have strong </a:t>
            </a:r>
            <a:r>
              <a:rPr lang="en-US" dirty="0" smtClean="0"/>
              <a:t>cry</a:t>
            </a:r>
          </a:p>
          <a:p>
            <a:pPr lvl="1">
              <a:buFont typeface="Wingdings" pitchFamily="2" charset="2"/>
              <a:buChar char="§"/>
            </a:pPr>
            <a:r>
              <a:rPr lang="en-US" dirty="0" smtClean="0"/>
              <a:t>Umbilical </a:t>
            </a:r>
            <a:r>
              <a:rPr lang="en-US" dirty="0"/>
              <a:t>cord is thin</a:t>
            </a:r>
          </a:p>
          <a:p>
            <a:pPr lvl="1">
              <a:buFont typeface="Wingdings" pitchFamily="2" charset="2"/>
              <a:buChar char="§"/>
            </a:pPr>
            <a:r>
              <a:rPr lang="en-US" dirty="0"/>
              <a:t>Swallowing and sucking reflexes are present so they feed well</a:t>
            </a:r>
          </a:p>
          <a:p>
            <a:pPr lvl="1">
              <a:buFont typeface="Wingdings" pitchFamily="2" charset="2"/>
              <a:buChar char="§"/>
            </a:pPr>
            <a:r>
              <a:rPr lang="en-US" dirty="0"/>
              <a:t>Normal muscle tone are active</a:t>
            </a:r>
          </a:p>
          <a:p>
            <a:pPr lvl="1">
              <a:buFont typeface="Wingdings" pitchFamily="2" charset="2"/>
              <a:buChar char="§"/>
            </a:pPr>
            <a:endParaRPr lang="en-US" dirty="0" smtClean="0"/>
          </a:p>
          <a:p>
            <a:pPr lvl="1">
              <a:buFont typeface="Wingdings" pitchFamily="2" charset="2"/>
              <a:buChar char="§"/>
            </a:pPr>
            <a:endParaRPr lang="en-US" sz="3200" dirty="0"/>
          </a:p>
          <a:p>
            <a:pPr lvl="1">
              <a:buFont typeface="Wingdings" pitchFamily="2" charset="2"/>
              <a:buChar char="§"/>
            </a:pPr>
            <a:endParaRPr lang="en-US" sz="3200"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fontScale="92500" lnSpcReduction="10000"/>
          </a:bodyPr>
          <a:lstStyle/>
          <a:p>
            <a:pPr algn="ctr">
              <a:buNone/>
            </a:pPr>
            <a:r>
              <a:rPr lang="en-US" b="1" u="sng" dirty="0" smtClean="0"/>
              <a:t>NURSING MANAGEMENT of SGA Babies</a:t>
            </a:r>
            <a:endParaRPr lang="en-US" u="sng" dirty="0" smtClean="0"/>
          </a:p>
          <a:p>
            <a:pPr lvl="0"/>
            <a:r>
              <a:rPr lang="en-US" dirty="0" smtClean="0"/>
              <a:t>The baby is predisposed to the risks similar to those of preterm baby thus the management principles are the same.</a:t>
            </a:r>
          </a:p>
          <a:p>
            <a:pPr lvl="0"/>
            <a:r>
              <a:rPr lang="en-US" dirty="0" smtClean="0"/>
              <a:t>Management should start in labour by closely monitoring foetal condition for signs of foetal distress.</a:t>
            </a:r>
          </a:p>
          <a:p>
            <a:pPr lvl="0"/>
            <a:r>
              <a:rPr lang="en-US" dirty="0" smtClean="0"/>
              <a:t>In case of foetal distress in the first stage, administer oxygen to the mother and start IV drip of 10% dextrose as you prepare the mother for emergency caesarian section. If in second stage, the delivery is hastened by giving generous episiotomy.</a:t>
            </a:r>
          </a:p>
          <a:p>
            <a:pPr lvl="0"/>
            <a:r>
              <a:rPr lang="en-US" dirty="0" smtClean="0"/>
              <a:t>Since the baby is prone to hypoglycaemia, it should be stared on breastfeeding as soon as possible.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81288" cy="6019800"/>
          </a:xfrm>
        </p:spPr>
        <p:txBody>
          <a:bodyPr/>
          <a:lstStyle/>
          <a:p>
            <a:pPr marL="596646" indent="-514350">
              <a:buClrTx/>
              <a:buFont typeface="+mj-lt"/>
              <a:buAutoNum type="arabicPeriod" startAt="7"/>
            </a:pPr>
            <a:r>
              <a:rPr lang="en-US" dirty="0" smtClean="0"/>
              <a:t>Neonatal Hypothermia</a:t>
            </a:r>
          </a:p>
          <a:p>
            <a:pPr marL="596646" indent="-514350">
              <a:buClrTx/>
              <a:buFont typeface="+mj-lt"/>
              <a:buAutoNum type="arabicPeriod" startAt="7"/>
            </a:pPr>
            <a:r>
              <a:rPr lang="en-US" dirty="0" err="1" smtClean="0"/>
              <a:t>Ophthalmia</a:t>
            </a:r>
            <a:r>
              <a:rPr lang="en-US" dirty="0" smtClean="0"/>
              <a:t> </a:t>
            </a:r>
            <a:r>
              <a:rPr lang="en-US" dirty="0" err="1" smtClean="0"/>
              <a:t>Neonatorum</a:t>
            </a:r>
            <a:endParaRPr lang="en-US" dirty="0" smtClean="0"/>
          </a:p>
          <a:p>
            <a:pPr marL="596646" indent="-514350">
              <a:buClrTx/>
              <a:buFont typeface="+mj-lt"/>
              <a:buAutoNum type="arabicPeriod" startAt="7"/>
            </a:pPr>
            <a:r>
              <a:rPr lang="en-US" dirty="0" smtClean="0"/>
              <a:t>Neonatal Jaundice</a:t>
            </a:r>
          </a:p>
          <a:p>
            <a:pPr marL="596646" indent="-514350">
              <a:buClrTx/>
              <a:buFont typeface="+mj-lt"/>
              <a:buAutoNum type="arabicPeriod" startAt="7"/>
            </a:pPr>
            <a:r>
              <a:rPr lang="en-US" dirty="0" err="1" smtClean="0"/>
              <a:t>Haemorrhagic</a:t>
            </a:r>
            <a:r>
              <a:rPr lang="en-US" dirty="0" smtClean="0"/>
              <a:t> Disease of the Newborn (HDN)</a:t>
            </a:r>
          </a:p>
          <a:p>
            <a:pPr marL="596646" indent="-514350">
              <a:buClrTx/>
              <a:buFont typeface="+mj-lt"/>
              <a:buAutoNum type="arabicPeriod" startAt="7"/>
            </a:pPr>
            <a:r>
              <a:rPr lang="en-US" dirty="0" smtClean="0"/>
              <a:t>Birth Injuries</a:t>
            </a:r>
          </a:p>
          <a:p>
            <a:pPr marL="596646" indent="-514350">
              <a:buClrTx/>
              <a:buFont typeface="+mj-lt"/>
              <a:buAutoNum type="arabicPeriod" startAt="7"/>
            </a:pPr>
            <a:r>
              <a:rPr lang="en-US" dirty="0" smtClean="0"/>
              <a:t>Hydrocephalus</a:t>
            </a:r>
          </a:p>
          <a:p>
            <a:pPr marL="603504" lvl="2" indent="0">
              <a:buClrTx/>
              <a:buNone/>
            </a:pPr>
            <a:r>
              <a:rPr lang="en-US" sz="3200" b="1" dirty="0" smtClean="0"/>
              <a:t>REFERENCES</a:t>
            </a:r>
            <a:endParaRPr lang="en-US" sz="3200" b="1" dirty="0"/>
          </a:p>
        </p:txBody>
      </p:sp>
    </p:spTree>
    <p:extLst>
      <p:ext uri="{BB962C8B-B14F-4D97-AF65-F5344CB8AC3E}">
        <p14:creationId xmlns:p14="http://schemas.microsoft.com/office/powerpoint/2010/main" val="31160233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248400"/>
          </a:xfrm>
        </p:spPr>
        <p:txBody>
          <a:bodyPr>
            <a:normAutofit/>
          </a:bodyPr>
          <a:lstStyle/>
          <a:p>
            <a:pPr lvl="0"/>
            <a:r>
              <a:rPr lang="en-US" dirty="0" smtClean="0"/>
              <a:t>Gastric </a:t>
            </a:r>
            <a:r>
              <a:rPr lang="en-US" dirty="0" err="1" smtClean="0"/>
              <a:t>lavage</a:t>
            </a:r>
            <a:r>
              <a:rPr lang="en-US" dirty="0" smtClean="0"/>
              <a:t> should be done with warm dextrose before breastfeeding.</a:t>
            </a:r>
          </a:p>
          <a:p>
            <a:pPr lvl="0"/>
            <a:r>
              <a:rPr lang="en-US" dirty="0" smtClean="0"/>
              <a:t>Substitutes are given if there is no breast milk. The feed is calculated at 90 </a:t>
            </a:r>
            <a:r>
              <a:rPr lang="en-US" dirty="0" err="1" smtClean="0"/>
              <a:t>mls</a:t>
            </a:r>
            <a:r>
              <a:rPr lang="en-US" dirty="0" smtClean="0"/>
              <a:t>/kg of body weight in 24 hrs in 8 divided doses i.e. 3 hourly feeding.</a:t>
            </a:r>
          </a:p>
          <a:p>
            <a:pPr lvl="0"/>
            <a:r>
              <a:rPr lang="en-US" dirty="0" smtClean="0"/>
              <a:t>Closely observe vital signs; TPR and signs of infection.</a:t>
            </a:r>
          </a:p>
          <a:p>
            <a:pPr lvl="0"/>
            <a:r>
              <a:rPr lang="en-US" dirty="0"/>
              <a:t>The baby should be nursed in a warm environment to prevent hypothermia although it has temperature regulating mechanism.</a:t>
            </a:r>
          </a:p>
          <a:p>
            <a:pPr lvl="0"/>
            <a:r>
              <a:rPr lang="en-US" dirty="0"/>
              <a:t>Closely monitor blood sugar to rule out hypoglycemia.</a:t>
            </a:r>
          </a:p>
          <a:p>
            <a:pPr lvl="0"/>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096000"/>
          </a:xfrm>
        </p:spPr>
        <p:txBody>
          <a:bodyPr/>
          <a:lstStyle/>
          <a:p>
            <a:pPr lvl="0"/>
            <a:r>
              <a:rPr lang="en-US" dirty="0" smtClean="0"/>
              <a:t>Weigh the baby on alternate days to monitor the progress. Usually weight loss is minimal and it gains weight more rapidly and steadily than preterm.</a:t>
            </a:r>
          </a:p>
          <a:p>
            <a:r>
              <a:rPr lang="en-US" dirty="0" smtClean="0"/>
              <a:t>Teach the mother how to take care of the delicate skin that may be dry, cracked or peeling</a:t>
            </a:r>
          </a:p>
          <a:p>
            <a:pPr marL="82296" indent="0" algn="ctr">
              <a:buNone/>
            </a:pPr>
            <a:r>
              <a:rPr lang="en-US" b="1" u="sng" dirty="0" smtClean="0"/>
              <a:t>COMPLICATIONS of SGA</a:t>
            </a:r>
            <a:endParaRPr lang="en-US" b="1" u="sng" dirty="0"/>
          </a:p>
          <a:p>
            <a:pPr lvl="6"/>
            <a:r>
              <a:rPr lang="en-US" sz="3200" dirty="0" err="1"/>
              <a:t>Hypoglycaemia</a:t>
            </a:r>
            <a:endParaRPr lang="en-US" sz="3200" dirty="0"/>
          </a:p>
          <a:p>
            <a:pPr lvl="6"/>
            <a:r>
              <a:rPr lang="en-US" sz="3200" dirty="0"/>
              <a:t>Respiratory distress syndrome</a:t>
            </a:r>
          </a:p>
          <a:p>
            <a:pPr lvl="6"/>
            <a:r>
              <a:rPr lang="en-US" sz="3200" dirty="0"/>
              <a:t>Aspiration pneumonia</a:t>
            </a:r>
          </a:p>
          <a:p>
            <a:pPr lvl="6"/>
            <a:r>
              <a:rPr lang="en-US" sz="3200" dirty="0"/>
              <a:t>Brain damage</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438400"/>
            <a:ext cx="8153400" cy="990600"/>
          </a:xfrm>
        </p:spPr>
        <p:txBody>
          <a:bodyPr>
            <a:normAutofit/>
          </a:bodyPr>
          <a:lstStyle/>
          <a:p>
            <a:pPr marL="82296" indent="0" algn="ctr">
              <a:buNone/>
            </a:pPr>
            <a:r>
              <a:rPr lang="en-US" sz="4400" b="1" dirty="0" smtClean="0"/>
              <a:t>ANY QUESTIONS SO FAR?</a:t>
            </a:r>
            <a:endParaRPr lang="en-US" sz="44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51131"/>
            <a:ext cx="8763000" cy="5678269"/>
          </a:xfrm>
        </p:spPr>
        <p:txBody>
          <a:bodyPr>
            <a:normAutofit lnSpcReduction="10000"/>
          </a:bodyPr>
          <a:lstStyle/>
          <a:p>
            <a:r>
              <a:rPr lang="en-US" dirty="0" smtClean="0"/>
              <a:t>This is a term which refers to a condition in which the </a:t>
            </a:r>
            <a:r>
              <a:rPr lang="en-US" u="sng" dirty="0" smtClean="0"/>
              <a:t>baby fails to breath at birth</a:t>
            </a:r>
            <a:r>
              <a:rPr lang="en-US" dirty="0" smtClean="0"/>
              <a:t>.</a:t>
            </a:r>
          </a:p>
          <a:p>
            <a:pPr>
              <a:buNone/>
            </a:pPr>
            <a:r>
              <a:rPr lang="en-US" b="1" u="sng" dirty="0" smtClean="0"/>
              <a:t>Types of Asphyxia</a:t>
            </a:r>
          </a:p>
          <a:p>
            <a:r>
              <a:rPr lang="en-US" dirty="0" smtClean="0"/>
              <a:t>The degree of asphyxia is determined by APGAR score in which the following features are observed and score 0-2;</a:t>
            </a:r>
          </a:p>
          <a:p>
            <a:pPr lvl="1">
              <a:buFont typeface="Wingdings" pitchFamily="2" charset="2"/>
              <a:buChar char="§"/>
            </a:pPr>
            <a:r>
              <a:rPr lang="en-US" sz="3200" b="1" dirty="0" smtClean="0"/>
              <a:t>A</a:t>
            </a:r>
            <a:r>
              <a:rPr lang="en-US" sz="3200" dirty="0" smtClean="0"/>
              <a:t>ppearance (colour of the body)</a:t>
            </a:r>
          </a:p>
          <a:p>
            <a:pPr lvl="1">
              <a:buFont typeface="Wingdings" pitchFamily="2" charset="2"/>
              <a:buChar char="§"/>
            </a:pPr>
            <a:r>
              <a:rPr lang="en-US" sz="3200" b="1" dirty="0" smtClean="0"/>
              <a:t>P</a:t>
            </a:r>
            <a:r>
              <a:rPr lang="en-US" sz="3200" dirty="0" smtClean="0"/>
              <a:t>ulse (heart rate)</a:t>
            </a:r>
          </a:p>
          <a:p>
            <a:pPr lvl="1">
              <a:buFont typeface="Wingdings" pitchFamily="2" charset="2"/>
              <a:buChar char="§"/>
            </a:pPr>
            <a:r>
              <a:rPr lang="en-US" sz="3200" b="1" dirty="0" smtClean="0"/>
              <a:t>G</a:t>
            </a:r>
            <a:r>
              <a:rPr lang="en-US" sz="3200" dirty="0" smtClean="0"/>
              <a:t>rimace (response to stimuli)</a:t>
            </a:r>
          </a:p>
          <a:p>
            <a:pPr lvl="1">
              <a:buFont typeface="Wingdings" pitchFamily="2" charset="2"/>
              <a:buChar char="§"/>
            </a:pPr>
            <a:r>
              <a:rPr lang="en-US" sz="3200" b="1" dirty="0" smtClean="0"/>
              <a:t>A</a:t>
            </a:r>
            <a:r>
              <a:rPr lang="en-US" sz="3200" dirty="0" smtClean="0"/>
              <a:t>ctivity (muscle tone)</a:t>
            </a:r>
          </a:p>
          <a:p>
            <a:pPr lvl="1">
              <a:buFont typeface="Wingdings" pitchFamily="2" charset="2"/>
              <a:buChar char="§"/>
            </a:pPr>
            <a:r>
              <a:rPr lang="en-US" sz="3200" b="1" dirty="0" smtClean="0"/>
              <a:t>R</a:t>
            </a:r>
            <a:r>
              <a:rPr lang="en-US" sz="3200" dirty="0" smtClean="0"/>
              <a:t>espiration /respiratory effort</a:t>
            </a:r>
          </a:p>
          <a:p>
            <a:endParaRPr lang="en-US" dirty="0" smtClean="0"/>
          </a:p>
          <a:p>
            <a:endParaRPr lang="en-US" dirty="0"/>
          </a:p>
        </p:txBody>
      </p:sp>
      <p:sp>
        <p:nvSpPr>
          <p:cNvPr id="2" name="Rectangle 1"/>
          <p:cNvSpPr/>
          <p:nvPr/>
        </p:nvSpPr>
        <p:spPr>
          <a:xfrm>
            <a:off x="990600" y="304800"/>
            <a:ext cx="7696200" cy="646331"/>
          </a:xfrm>
          <a:prstGeom prst="rect">
            <a:avLst/>
          </a:prstGeom>
        </p:spPr>
        <p:txBody>
          <a:bodyPr wrap="square">
            <a:spAutoFit/>
          </a:bodyPr>
          <a:lstStyle/>
          <a:p>
            <a:pPr marL="916686" lvl="1" indent="-514350">
              <a:spcBef>
                <a:spcPts val="550"/>
              </a:spcBef>
              <a:buFont typeface="+mj-lt"/>
              <a:buAutoNum type="arabicPeriod" startAt="4"/>
            </a:pPr>
            <a:r>
              <a:rPr lang="en-US" sz="3600" b="1" dirty="0">
                <a:solidFill>
                  <a:prstClr val="black"/>
                </a:solidFill>
              </a:rPr>
              <a:t>ASPHYXIA NEONATORUM</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6172200"/>
          </a:xfrm>
        </p:spPr>
        <p:txBody>
          <a:bodyPr>
            <a:normAutofit/>
          </a:bodyPr>
          <a:lstStyle/>
          <a:p>
            <a:r>
              <a:rPr lang="en-US" dirty="0" smtClean="0"/>
              <a:t>A score between 8-10 does not show asphyxia.</a:t>
            </a:r>
          </a:p>
          <a:p>
            <a:r>
              <a:rPr lang="en-US" dirty="0" smtClean="0"/>
              <a:t>There are three types of asphyxia namely:</a:t>
            </a:r>
          </a:p>
          <a:p>
            <a:pPr marL="870966" lvl="1" indent="-514350">
              <a:buClrTx/>
              <a:buFont typeface="+mj-lt"/>
              <a:buAutoNum type="arabicPeriod"/>
            </a:pPr>
            <a:r>
              <a:rPr lang="en-US" sz="3200" b="1" dirty="0" smtClean="0"/>
              <a:t>Mild asphyxia </a:t>
            </a:r>
            <a:r>
              <a:rPr lang="en-US" sz="3200" dirty="0" smtClean="0"/>
              <a:t>– Apgar score is 6-7. It requires clearing of the airway and application of external stimuli to in initiate breathing</a:t>
            </a:r>
          </a:p>
          <a:p>
            <a:pPr marL="870966" lvl="1" indent="-514350">
              <a:buClrTx/>
              <a:buFont typeface="+mj-lt"/>
              <a:buAutoNum type="arabicPeriod"/>
            </a:pPr>
            <a:r>
              <a:rPr lang="en-US" sz="3200" b="1" dirty="0" smtClean="0"/>
              <a:t>Moderate asphyxia </a:t>
            </a:r>
            <a:r>
              <a:rPr lang="en-US" sz="3200" dirty="0" smtClean="0"/>
              <a:t>– Apgar score is 4-5. It requires resuscitation, administration of oxygen and drugs to initiate breathing.</a:t>
            </a:r>
          </a:p>
          <a:p>
            <a:pPr marL="870966" lvl="1" indent="-514350">
              <a:buClrTx/>
              <a:buFont typeface="+mj-lt"/>
              <a:buAutoNum type="arabicPeriod"/>
            </a:pPr>
            <a:r>
              <a:rPr lang="en-US" sz="3200" b="1" dirty="0" smtClean="0"/>
              <a:t>Severe asphyxia </a:t>
            </a:r>
            <a:r>
              <a:rPr lang="en-US" sz="3200" dirty="0" smtClean="0"/>
              <a:t>– Apgar score is 0-3. It requires intensive resuscitative measures and intubation to survive.</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77500" lnSpcReduction="20000"/>
          </a:bodyPr>
          <a:lstStyle/>
          <a:p>
            <a:pPr algn="ctr">
              <a:buNone/>
            </a:pPr>
            <a:r>
              <a:rPr lang="en-US" b="1" u="sng" dirty="0" smtClean="0"/>
              <a:t>Predisposing Factors to Asphyxia </a:t>
            </a:r>
            <a:r>
              <a:rPr lang="en-US" b="1" u="sng" dirty="0" err="1" smtClean="0"/>
              <a:t>Neonatorum</a:t>
            </a:r>
            <a:endParaRPr lang="en-US" b="1" u="sng" dirty="0" smtClean="0"/>
          </a:p>
          <a:p>
            <a:pPr lvl="0"/>
            <a:r>
              <a:rPr lang="en-US" dirty="0" smtClean="0"/>
              <a:t>Any condition causing foetal distress e.g. </a:t>
            </a:r>
          </a:p>
          <a:p>
            <a:pPr lvl="1">
              <a:buFont typeface="Wingdings" pitchFamily="2" charset="2"/>
              <a:buChar char="§"/>
            </a:pPr>
            <a:r>
              <a:rPr lang="en-US" dirty="0" smtClean="0"/>
              <a:t>cord prolapse, </a:t>
            </a:r>
          </a:p>
          <a:p>
            <a:pPr lvl="1">
              <a:buFont typeface="Wingdings" pitchFamily="2" charset="2"/>
              <a:buChar char="§"/>
            </a:pPr>
            <a:r>
              <a:rPr lang="en-US" dirty="0" smtClean="0"/>
              <a:t>prolonged </a:t>
            </a:r>
            <a:r>
              <a:rPr lang="en-US" dirty="0" err="1" smtClean="0"/>
              <a:t>labour</a:t>
            </a:r>
            <a:r>
              <a:rPr lang="en-US" dirty="0" smtClean="0"/>
              <a:t>, </a:t>
            </a:r>
          </a:p>
          <a:p>
            <a:pPr lvl="1">
              <a:buFont typeface="Wingdings" pitchFamily="2" charset="2"/>
              <a:buChar char="§"/>
            </a:pPr>
            <a:r>
              <a:rPr lang="en-US" dirty="0" smtClean="0"/>
              <a:t>APH, </a:t>
            </a:r>
          </a:p>
          <a:p>
            <a:pPr lvl="1">
              <a:buFont typeface="Wingdings" pitchFamily="2" charset="2"/>
              <a:buChar char="§"/>
            </a:pPr>
            <a:r>
              <a:rPr lang="en-US" dirty="0" smtClean="0"/>
              <a:t>intrauterine hypoxia due to placental insufficiency, </a:t>
            </a:r>
          </a:p>
          <a:p>
            <a:pPr lvl="1">
              <a:buFont typeface="Wingdings" pitchFamily="2" charset="2"/>
              <a:buChar char="§"/>
            </a:pPr>
            <a:r>
              <a:rPr lang="en-US" dirty="0" smtClean="0"/>
              <a:t>post maturity, </a:t>
            </a:r>
          </a:p>
          <a:p>
            <a:pPr lvl="1">
              <a:buFont typeface="Wingdings" pitchFamily="2" charset="2"/>
              <a:buChar char="§"/>
            </a:pPr>
            <a:r>
              <a:rPr lang="en-US" dirty="0" smtClean="0"/>
              <a:t>placenta abruption.</a:t>
            </a:r>
          </a:p>
          <a:p>
            <a:pPr lvl="1">
              <a:buFont typeface="Wingdings" pitchFamily="2" charset="2"/>
              <a:buChar char="§"/>
            </a:pPr>
            <a:r>
              <a:rPr lang="en-US" dirty="0" err="1"/>
              <a:t>a</a:t>
            </a:r>
            <a:r>
              <a:rPr lang="en-US" dirty="0" err="1" smtClean="0"/>
              <a:t>naemia</a:t>
            </a:r>
            <a:r>
              <a:rPr lang="en-US" dirty="0" smtClean="0"/>
              <a:t>, </a:t>
            </a:r>
          </a:p>
          <a:p>
            <a:pPr lvl="1">
              <a:buFont typeface="Wingdings" pitchFamily="2" charset="2"/>
              <a:buChar char="§"/>
            </a:pPr>
            <a:r>
              <a:rPr lang="en-US" dirty="0" smtClean="0"/>
              <a:t>pre-</a:t>
            </a:r>
            <a:r>
              <a:rPr lang="en-US" dirty="0" err="1" smtClean="0"/>
              <a:t>eclampsia</a:t>
            </a:r>
            <a:endParaRPr lang="en-US" dirty="0" smtClean="0"/>
          </a:p>
          <a:p>
            <a:pPr lvl="0"/>
            <a:r>
              <a:rPr lang="en-US" dirty="0" smtClean="0"/>
              <a:t>Pre-maturity due to under development of the respiratory centre.</a:t>
            </a:r>
          </a:p>
          <a:p>
            <a:pPr lvl="0"/>
            <a:r>
              <a:rPr lang="en-US" dirty="0" smtClean="0"/>
              <a:t>Blockage of the airway by mucus or liquor </a:t>
            </a:r>
            <a:r>
              <a:rPr lang="en-US" dirty="0" err="1" smtClean="0"/>
              <a:t>amnii</a:t>
            </a:r>
            <a:r>
              <a:rPr lang="en-US" dirty="0" smtClean="0"/>
              <a:t> at birth.</a:t>
            </a:r>
          </a:p>
          <a:p>
            <a:pPr lvl="0"/>
            <a:r>
              <a:rPr lang="en-US" dirty="0" smtClean="0"/>
              <a:t>Birth injuries e.g. intracranial injury</a:t>
            </a:r>
          </a:p>
          <a:p>
            <a:pPr lvl="0"/>
            <a:r>
              <a:rPr lang="en-US" dirty="0" smtClean="0"/>
              <a:t>Severe maternal disease in pregnancy e.g. sickle cell anaemia, cardiac disease</a:t>
            </a:r>
          </a:p>
          <a:p>
            <a:pPr lvl="0"/>
            <a:r>
              <a:rPr lang="en-US" dirty="0" smtClean="0"/>
              <a:t>Depression of respiratory center due to drugs e.g. GA and narcotics</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algn="ctr">
              <a:buNone/>
            </a:pPr>
            <a:r>
              <a:rPr lang="en-US" b="1" u="sng" dirty="0" smtClean="0"/>
              <a:t>Signs and Symptoms</a:t>
            </a:r>
          </a:p>
          <a:p>
            <a:pPr marL="596646" indent="-514350">
              <a:buFont typeface="+mj-lt"/>
              <a:buAutoNum type="alphaLcParenR"/>
            </a:pPr>
            <a:r>
              <a:rPr lang="en-US" b="1" u="sng" dirty="0" smtClean="0"/>
              <a:t>Mild and Moderate Asphyxia</a:t>
            </a:r>
            <a:endParaRPr lang="en-US" u="sng" dirty="0" smtClean="0"/>
          </a:p>
          <a:p>
            <a:pPr lvl="1">
              <a:buFont typeface="Wingdings" pitchFamily="2" charset="2"/>
              <a:buChar char="§"/>
            </a:pPr>
            <a:r>
              <a:rPr lang="en-US" sz="3200" dirty="0" smtClean="0"/>
              <a:t>Apex beat (pulse rate) 100/min or less</a:t>
            </a:r>
          </a:p>
          <a:p>
            <a:pPr lvl="1">
              <a:buFont typeface="Wingdings" pitchFamily="2" charset="2"/>
              <a:buChar char="§"/>
            </a:pPr>
            <a:r>
              <a:rPr lang="en-US" sz="3200" dirty="0" smtClean="0"/>
              <a:t>Skin colour is pink with blue extremities</a:t>
            </a:r>
          </a:p>
          <a:p>
            <a:pPr lvl="1">
              <a:buFont typeface="Wingdings" pitchFamily="2" charset="2"/>
              <a:buChar char="§"/>
            </a:pPr>
            <a:r>
              <a:rPr lang="en-US" sz="3200" dirty="0" smtClean="0"/>
              <a:t>Response to stimuli may be present</a:t>
            </a:r>
          </a:p>
          <a:p>
            <a:pPr lvl="1">
              <a:buFont typeface="Wingdings" pitchFamily="2" charset="2"/>
              <a:buChar char="§"/>
            </a:pPr>
            <a:r>
              <a:rPr lang="en-US" sz="3200" dirty="0" smtClean="0"/>
              <a:t>Cry may be weak or strong</a:t>
            </a:r>
          </a:p>
          <a:p>
            <a:pPr lvl="1">
              <a:buFont typeface="Wingdings" pitchFamily="2" charset="2"/>
              <a:buChar char="§"/>
            </a:pPr>
            <a:r>
              <a:rPr lang="en-US" sz="3200" dirty="0" smtClean="0"/>
              <a:t>Makes effort to breath and may gasp with irregular respiration</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05088" cy="6172200"/>
          </a:xfrm>
        </p:spPr>
        <p:txBody>
          <a:bodyPr>
            <a:normAutofit/>
          </a:bodyPr>
          <a:lstStyle/>
          <a:p>
            <a:pPr marL="596646" indent="-514350">
              <a:buFont typeface="+mj-lt"/>
              <a:buAutoNum type="alphaLcParenR" startAt="2"/>
            </a:pPr>
            <a:r>
              <a:rPr lang="en-US" b="1" u="sng" dirty="0" smtClean="0"/>
              <a:t>Severe Asphyxia</a:t>
            </a:r>
            <a:endParaRPr lang="en-US" u="sng" dirty="0" smtClean="0"/>
          </a:p>
          <a:p>
            <a:pPr lvl="1">
              <a:buFont typeface="Wingdings" pitchFamily="2" charset="2"/>
              <a:buChar char="§"/>
            </a:pPr>
            <a:r>
              <a:rPr lang="en-US" sz="3200" dirty="0" smtClean="0"/>
              <a:t>No attempt to breath and may gasp periodically</a:t>
            </a:r>
          </a:p>
          <a:p>
            <a:pPr lvl="1">
              <a:buFont typeface="Wingdings" pitchFamily="2" charset="2"/>
              <a:buChar char="§"/>
            </a:pPr>
            <a:r>
              <a:rPr lang="en-US" sz="3200" dirty="0" smtClean="0"/>
              <a:t>Baby does not cry</a:t>
            </a:r>
          </a:p>
          <a:p>
            <a:pPr lvl="1">
              <a:buFont typeface="Wingdings" pitchFamily="2" charset="2"/>
              <a:buChar char="§"/>
            </a:pPr>
            <a:r>
              <a:rPr lang="en-US" sz="3200" dirty="0" smtClean="0"/>
              <a:t>Entire body skin is blue i.e. cyanosed-central.</a:t>
            </a:r>
          </a:p>
          <a:p>
            <a:pPr lvl="1">
              <a:buFont typeface="Wingdings" pitchFamily="2" charset="2"/>
              <a:buChar char="§"/>
            </a:pPr>
            <a:r>
              <a:rPr lang="en-US" sz="3200" dirty="0" smtClean="0"/>
              <a:t>No response to stimuli</a:t>
            </a:r>
          </a:p>
          <a:p>
            <a:pPr lvl="1">
              <a:buFont typeface="Wingdings" pitchFamily="2" charset="2"/>
              <a:buChar char="§"/>
            </a:pPr>
            <a:r>
              <a:rPr lang="en-US" sz="3200" dirty="0" smtClean="0"/>
              <a:t>Pulse rate very low or absent</a:t>
            </a:r>
          </a:p>
          <a:p>
            <a:pPr lvl="1">
              <a:buFont typeface="Wingdings" pitchFamily="2" charset="2"/>
              <a:buChar char="§"/>
            </a:pPr>
            <a:r>
              <a:rPr lang="en-US" sz="3200" dirty="0" smtClean="0"/>
              <a:t>Poor muscle tone</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lnSpcReduction="10000"/>
          </a:bodyPr>
          <a:lstStyle/>
          <a:p>
            <a:pPr algn="ctr">
              <a:buNone/>
            </a:pPr>
            <a:r>
              <a:rPr lang="en-US" b="1" u="sng" dirty="0" smtClean="0"/>
              <a:t>NURSING MANAGEMENT</a:t>
            </a:r>
            <a:endParaRPr lang="en-US" u="sng" dirty="0" smtClean="0"/>
          </a:p>
          <a:p>
            <a:pPr lvl="0"/>
            <a:r>
              <a:rPr lang="en-US" dirty="0" smtClean="0"/>
              <a:t>Clear the airway as soon as possible.</a:t>
            </a:r>
          </a:p>
          <a:p>
            <a:pPr lvl="0"/>
            <a:r>
              <a:rPr lang="en-US" dirty="0" smtClean="0"/>
              <a:t>Nurse the baby in an incubator for at least 48 hrs to keep it warm at body temperature.</a:t>
            </a:r>
          </a:p>
          <a:p>
            <a:pPr lvl="0"/>
            <a:r>
              <a:rPr lang="en-US" dirty="0" smtClean="0"/>
              <a:t>Resuscitation may be needed to promote ventilation and ensure effective circulation to prevent acidosis, hypoglycaemia and intracranial hemorrhage</a:t>
            </a:r>
          </a:p>
          <a:p>
            <a:pPr lvl="0"/>
            <a:r>
              <a:rPr lang="en-US" dirty="0"/>
              <a:t>Do suctioning whenever necessary</a:t>
            </a:r>
          </a:p>
          <a:p>
            <a:pPr lvl="0"/>
            <a:r>
              <a:rPr lang="en-US" dirty="0"/>
              <a:t>Closely observe the baby for skin </a:t>
            </a:r>
            <a:r>
              <a:rPr lang="en-US" dirty="0" err="1"/>
              <a:t>colour</a:t>
            </a:r>
            <a:r>
              <a:rPr lang="en-US" dirty="0"/>
              <a:t>, TPR.</a:t>
            </a:r>
          </a:p>
          <a:p>
            <a:pPr lvl="0"/>
            <a:r>
              <a:rPr lang="en-US" dirty="0"/>
              <a:t>Administer oxygen by mask, </a:t>
            </a:r>
            <a:r>
              <a:rPr lang="en-US" dirty="0" err="1"/>
              <a:t>ambu</a:t>
            </a:r>
            <a:r>
              <a:rPr lang="en-US" dirty="0"/>
              <a:t> bag or nasal catheter whenever there is an </a:t>
            </a:r>
            <a:r>
              <a:rPr lang="en-US" dirty="0" err="1"/>
              <a:t>apnoeic</a:t>
            </a:r>
            <a:r>
              <a:rPr lang="en-US" dirty="0"/>
              <a:t> attack</a:t>
            </a:r>
          </a:p>
          <a:p>
            <a:pPr lvl="0"/>
            <a:r>
              <a:rPr lang="en-US" dirty="0"/>
              <a:t>Give IV fluids for rehydration</a:t>
            </a:r>
            <a:r>
              <a:rPr lang="en-US" dirty="0" smtClean="0"/>
              <a:t>.</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92500"/>
          </a:bodyPr>
          <a:lstStyle/>
          <a:p>
            <a:pPr lvl="0"/>
            <a:r>
              <a:rPr lang="en-US" dirty="0" smtClean="0"/>
              <a:t>Aspirate mucus to unblock the airway or may intubate the baby.</a:t>
            </a:r>
          </a:p>
          <a:p>
            <a:r>
              <a:rPr lang="en-US" dirty="0"/>
              <a:t>Give fluids with electrolytes to maintain fluid – electrolyte balance.</a:t>
            </a:r>
          </a:p>
          <a:p>
            <a:r>
              <a:rPr lang="en-US" dirty="0"/>
              <a:t>If the mother was given narcotics during </a:t>
            </a:r>
            <a:r>
              <a:rPr lang="en-US" dirty="0" err="1"/>
              <a:t>labour</a:t>
            </a:r>
            <a:r>
              <a:rPr lang="en-US" dirty="0"/>
              <a:t>, administer its antidote naloxone thro the umbilical vein.</a:t>
            </a:r>
          </a:p>
          <a:p>
            <a:r>
              <a:rPr lang="en-US" dirty="0"/>
              <a:t>Give anticonvulsants to control convulsions if present</a:t>
            </a:r>
          </a:p>
          <a:p>
            <a:r>
              <a:rPr lang="en-US" dirty="0"/>
              <a:t>Administer the following drugs:</a:t>
            </a:r>
          </a:p>
          <a:p>
            <a:pPr lvl="1">
              <a:buClrTx/>
              <a:buFont typeface="Wingdings" pitchFamily="2" charset="2"/>
              <a:buChar char="§"/>
            </a:pPr>
            <a:r>
              <a:rPr lang="en-US" i="1" dirty="0"/>
              <a:t>Sodium </a:t>
            </a:r>
            <a:r>
              <a:rPr lang="en-US" i="1" dirty="0" smtClean="0"/>
              <a:t>bi-carbonate </a:t>
            </a:r>
            <a:r>
              <a:rPr lang="en-US" i="1" dirty="0"/>
              <a:t>1-2 </a:t>
            </a:r>
            <a:r>
              <a:rPr lang="en-US" i="1" dirty="0" err="1"/>
              <a:t>mls</a:t>
            </a:r>
            <a:r>
              <a:rPr lang="en-US" i="1" dirty="0"/>
              <a:t> </a:t>
            </a:r>
            <a:r>
              <a:rPr lang="en-US" dirty="0"/>
              <a:t>to combat acidosis.</a:t>
            </a:r>
          </a:p>
          <a:p>
            <a:pPr lvl="1">
              <a:buClrTx/>
              <a:buFont typeface="Wingdings" pitchFamily="2" charset="2"/>
              <a:buChar char="§"/>
            </a:pPr>
            <a:r>
              <a:rPr lang="en-US" i="1" dirty="0"/>
              <a:t>Vitamin K 0.5 -1 mg </a:t>
            </a:r>
            <a:r>
              <a:rPr lang="en-US" i="1" dirty="0" err="1"/>
              <a:t>i.m</a:t>
            </a:r>
            <a:r>
              <a:rPr lang="en-US" dirty="0"/>
              <a:t> to prevent </a:t>
            </a:r>
            <a:r>
              <a:rPr lang="en-US" dirty="0" err="1"/>
              <a:t>haemorrhagic</a:t>
            </a:r>
            <a:r>
              <a:rPr lang="en-US" dirty="0"/>
              <a:t> disorders</a:t>
            </a:r>
            <a:r>
              <a:rPr lang="en-US" dirty="0" smtClean="0"/>
              <a:t>.</a:t>
            </a:r>
          </a:p>
          <a:p>
            <a:pPr lvl="1">
              <a:buClrTx/>
              <a:buFont typeface="Wingdings" pitchFamily="2" charset="2"/>
              <a:buChar char="§"/>
            </a:pPr>
            <a:r>
              <a:rPr lang="en-US" i="1" dirty="0"/>
              <a:t>Aminophylline</a:t>
            </a:r>
            <a:r>
              <a:rPr lang="en-US" dirty="0"/>
              <a:t> </a:t>
            </a:r>
            <a:r>
              <a:rPr lang="en-US" dirty="0" smtClean="0"/>
              <a:t>(with caution) to </a:t>
            </a:r>
            <a:r>
              <a:rPr lang="en-US" dirty="0"/>
              <a:t>improve respiration.</a:t>
            </a:r>
          </a:p>
          <a:p>
            <a:pPr lvl="1">
              <a:buClrTx/>
              <a:buFont typeface="Wingdings" pitchFamily="2" charset="2"/>
              <a:buChar char="§"/>
            </a:pPr>
            <a:r>
              <a:rPr lang="en-US" i="1" dirty="0"/>
              <a:t>Calcium </a:t>
            </a:r>
            <a:r>
              <a:rPr lang="en-US" i="1" dirty="0" err="1"/>
              <a:t>gluconate</a:t>
            </a:r>
            <a:r>
              <a:rPr lang="en-US" dirty="0"/>
              <a:t> to strengthen heart muscles</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00800"/>
          </a:xfrm>
        </p:spPr>
        <p:txBody>
          <a:bodyPr>
            <a:normAutofit fontScale="77500" lnSpcReduction="20000"/>
          </a:bodyPr>
          <a:lstStyle/>
          <a:p>
            <a:pPr marL="596646" lvl="0" indent="-514350">
              <a:buClrTx/>
              <a:buFont typeface="+mj-lt"/>
              <a:buAutoNum type="arabicPeriod"/>
            </a:pPr>
            <a:r>
              <a:rPr lang="en-US" b="1" dirty="0"/>
              <a:t>INTRODUCTION</a:t>
            </a:r>
          </a:p>
          <a:p>
            <a:pPr>
              <a:buNone/>
            </a:pPr>
            <a:r>
              <a:rPr lang="en-US" b="1" u="sng" dirty="0" smtClean="0"/>
              <a:t>ADMISSION CRITERIA </a:t>
            </a:r>
            <a:r>
              <a:rPr lang="en-US" b="1" u="sng" dirty="0"/>
              <a:t>INTO THE NEWBORN UNIT</a:t>
            </a:r>
          </a:p>
          <a:p>
            <a:r>
              <a:rPr lang="en-US" dirty="0" smtClean="0"/>
              <a:t>The </a:t>
            </a:r>
            <a:r>
              <a:rPr lang="en-US" dirty="0"/>
              <a:t>new born unit does not only admit babies at risk but </a:t>
            </a:r>
            <a:r>
              <a:rPr lang="en-US" dirty="0" smtClean="0"/>
              <a:t>also offers </a:t>
            </a:r>
            <a:r>
              <a:rPr lang="en-US" dirty="0"/>
              <a:t>accommodation to normal neonates due to </a:t>
            </a:r>
            <a:r>
              <a:rPr lang="en-US" dirty="0" smtClean="0"/>
              <a:t>unstable condition </a:t>
            </a:r>
            <a:r>
              <a:rPr lang="en-US" dirty="0"/>
              <a:t>or death of the mother.</a:t>
            </a:r>
          </a:p>
          <a:p>
            <a:r>
              <a:rPr lang="en-US" dirty="0"/>
              <a:t>Reasons for admitting a baby into the nursery include the following:</a:t>
            </a:r>
          </a:p>
          <a:p>
            <a:pPr lvl="1">
              <a:buFont typeface="Wingdings" pitchFamily="2" charset="2"/>
              <a:buChar char="§"/>
            </a:pPr>
            <a:r>
              <a:rPr lang="en-US" sz="3400" dirty="0"/>
              <a:t>Pre-maturity</a:t>
            </a:r>
          </a:p>
          <a:p>
            <a:pPr lvl="1">
              <a:buFont typeface="Wingdings" pitchFamily="2" charset="2"/>
              <a:buChar char="§"/>
            </a:pPr>
            <a:r>
              <a:rPr lang="en-US" sz="3400" dirty="0"/>
              <a:t>Asphyxia </a:t>
            </a:r>
            <a:r>
              <a:rPr lang="en-US" sz="3400" dirty="0" err="1"/>
              <a:t>neonatorum</a:t>
            </a:r>
            <a:endParaRPr lang="en-US" sz="3400" dirty="0"/>
          </a:p>
          <a:p>
            <a:pPr lvl="1">
              <a:buFont typeface="Wingdings" pitchFamily="2" charset="2"/>
              <a:buChar char="§"/>
            </a:pPr>
            <a:r>
              <a:rPr lang="en-US" sz="3400" dirty="0" err="1"/>
              <a:t>Haemorrhagic</a:t>
            </a:r>
            <a:r>
              <a:rPr lang="en-US" sz="3400" dirty="0"/>
              <a:t> disease of the new born</a:t>
            </a:r>
          </a:p>
          <a:p>
            <a:pPr lvl="1">
              <a:buFont typeface="Wingdings" pitchFamily="2" charset="2"/>
              <a:buChar char="§"/>
            </a:pPr>
            <a:r>
              <a:rPr lang="en-US" sz="3400" dirty="0" err="1"/>
              <a:t>Ophalmia</a:t>
            </a:r>
            <a:r>
              <a:rPr lang="en-US" sz="3400" dirty="0"/>
              <a:t> </a:t>
            </a:r>
            <a:r>
              <a:rPr lang="en-US" sz="3400" dirty="0" err="1"/>
              <a:t>neonatorum</a:t>
            </a:r>
            <a:endParaRPr lang="en-US" sz="3400" dirty="0"/>
          </a:p>
          <a:p>
            <a:pPr lvl="1">
              <a:buFont typeface="Wingdings" pitchFamily="2" charset="2"/>
              <a:buChar char="§"/>
            </a:pPr>
            <a:r>
              <a:rPr lang="en-US" sz="3400" dirty="0"/>
              <a:t>Birth injuries</a:t>
            </a:r>
          </a:p>
          <a:p>
            <a:pPr lvl="1">
              <a:buFont typeface="Wingdings" pitchFamily="2" charset="2"/>
              <a:buChar char="§"/>
            </a:pPr>
            <a:r>
              <a:rPr lang="en-US" sz="3400" dirty="0"/>
              <a:t>Congenital abnormalities </a:t>
            </a:r>
            <a:r>
              <a:rPr lang="en-US" sz="3400" dirty="0" err="1"/>
              <a:t>e.g</a:t>
            </a:r>
            <a:r>
              <a:rPr lang="en-US" sz="3400" dirty="0"/>
              <a:t> hydrocephalus</a:t>
            </a:r>
          </a:p>
          <a:p>
            <a:pPr lvl="1">
              <a:buFont typeface="Wingdings" pitchFamily="2" charset="2"/>
              <a:buChar char="§"/>
            </a:pPr>
            <a:r>
              <a:rPr lang="en-US" sz="3400" dirty="0"/>
              <a:t>Respiratory distress syndrome</a:t>
            </a:r>
          </a:p>
          <a:p>
            <a:pPr lvl="1">
              <a:buFont typeface="Wingdings" pitchFamily="2" charset="2"/>
              <a:buChar char="§"/>
            </a:pPr>
            <a:r>
              <a:rPr lang="en-US" sz="3400" dirty="0"/>
              <a:t>Infants of diabetic mothers(risk of hypoglycaemia)</a:t>
            </a:r>
          </a:p>
          <a:p>
            <a:pPr lvl="1">
              <a:buFont typeface="Wingdings" pitchFamily="2" charset="2"/>
              <a:buChar char="§"/>
            </a:pPr>
            <a:r>
              <a:rPr lang="en-US" sz="3400" dirty="0"/>
              <a:t>Maternal death</a:t>
            </a:r>
          </a:p>
          <a:p>
            <a:pPr lvl="1">
              <a:buFont typeface="Wingdings" pitchFamily="2" charset="2"/>
              <a:buChar char="§"/>
            </a:pPr>
            <a:r>
              <a:rPr lang="en-US" sz="3400" dirty="0"/>
              <a:t>Unstable maternal condition</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lvl="0"/>
            <a:r>
              <a:rPr lang="en-US" dirty="0" smtClean="0"/>
              <a:t>Maintain accurate input output chart to prevent over hydration and under hydration</a:t>
            </a:r>
          </a:p>
          <a:p>
            <a:pPr lvl="0"/>
            <a:r>
              <a:rPr lang="en-US" dirty="0" smtClean="0"/>
              <a:t>When the baby is stable pass NG tube and start feeding.</a:t>
            </a:r>
          </a:p>
          <a:p>
            <a:pPr lvl="0"/>
            <a:r>
              <a:rPr lang="en-US" dirty="0" smtClean="0"/>
              <a:t>Observe aseptic technique to prevent cross infection.</a:t>
            </a:r>
          </a:p>
          <a:p>
            <a:pPr lvl="0"/>
            <a:r>
              <a:rPr lang="en-US" dirty="0" smtClean="0"/>
              <a:t> Administer broad spectrum antibiotic prophylactically.</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63000" cy="6172200"/>
          </a:xfrm>
        </p:spPr>
        <p:txBody>
          <a:bodyPr>
            <a:normAutofit fontScale="92500" lnSpcReduction="20000"/>
          </a:bodyPr>
          <a:lstStyle/>
          <a:p>
            <a:pPr algn="ctr">
              <a:buNone/>
            </a:pPr>
            <a:r>
              <a:rPr lang="en-US" sz="3800" b="1" u="sng" dirty="0" smtClean="0"/>
              <a:t>Prevention of Asphyxia</a:t>
            </a:r>
            <a:r>
              <a:rPr lang="en-US" dirty="0" smtClean="0"/>
              <a:t> </a:t>
            </a:r>
          </a:p>
          <a:p>
            <a:pPr lvl="0"/>
            <a:r>
              <a:rPr lang="en-US" dirty="0" smtClean="0"/>
              <a:t>Proper screening of mothers to detect those mothers at risk and advice on hospital delivery for proper management.</a:t>
            </a:r>
          </a:p>
          <a:p>
            <a:pPr lvl="0"/>
            <a:r>
              <a:rPr lang="en-US" dirty="0" smtClean="0"/>
              <a:t>Pelvic assessment should be done at 36 weeks gestation to rule out pelvic inadequacy e.g. CPD.</a:t>
            </a:r>
          </a:p>
          <a:p>
            <a:pPr lvl="0"/>
            <a:r>
              <a:rPr lang="en-US" dirty="0" smtClean="0"/>
              <a:t>Proper management of maternal diseases in pregnancy.</a:t>
            </a:r>
          </a:p>
          <a:p>
            <a:pPr lvl="0"/>
            <a:r>
              <a:rPr lang="en-US" dirty="0" smtClean="0"/>
              <a:t>Drugs that depress respiratory center e.g. sedatives, GA and narcotics should be avoided in late first stage.</a:t>
            </a:r>
          </a:p>
          <a:p>
            <a:pPr lvl="0"/>
            <a:r>
              <a:rPr lang="en-US" dirty="0" smtClean="0"/>
              <a:t>Early detection and management of foetal distress.</a:t>
            </a:r>
          </a:p>
          <a:p>
            <a:pPr lvl="0"/>
            <a:r>
              <a:rPr lang="en-US" dirty="0" smtClean="0"/>
              <a:t>Clearing baby’s airway as soon as the head is born.</a:t>
            </a:r>
          </a:p>
          <a:p>
            <a:pPr lvl="0"/>
            <a:r>
              <a:rPr lang="en-US" dirty="0" smtClean="0"/>
              <a:t>Avoiding instrumental deliveries but rather prepare for </a:t>
            </a:r>
            <a:r>
              <a:rPr lang="en-US" dirty="0" err="1" smtClean="0"/>
              <a:t>caeserian</a:t>
            </a:r>
            <a:r>
              <a:rPr lang="en-US" dirty="0" smtClean="0"/>
              <a:t> section.</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lstStyle/>
          <a:p>
            <a:pPr algn="ctr">
              <a:buNone/>
            </a:pPr>
            <a:r>
              <a:rPr lang="en-US" b="1" u="sng" dirty="0" smtClean="0"/>
              <a:t>Complications of Asphyxia </a:t>
            </a:r>
            <a:r>
              <a:rPr lang="en-US" b="1" u="sng" dirty="0" err="1" smtClean="0"/>
              <a:t>Neonatorum</a:t>
            </a:r>
            <a:endParaRPr lang="en-US" b="1" u="sng" dirty="0" smtClean="0"/>
          </a:p>
          <a:p>
            <a:pPr lvl="2">
              <a:buClrTx/>
            </a:pPr>
            <a:r>
              <a:rPr lang="en-US" sz="3200" dirty="0" smtClean="0"/>
              <a:t>Brain damage</a:t>
            </a:r>
          </a:p>
          <a:p>
            <a:pPr lvl="2">
              <a:buClrTx/>
            </a:pPr>
            <a:r>
              <a:rPr lang="en-US" sz="3200" dirty="0" smtClean="0"/>
              <a:t>Cardiac arrest</a:t>
            </a:r>
          </a:p>
          <a:p>
            <a:pPr lvl="2">
              <a:buClrTx/>
            </a:pPr>
            <a:r>
              <a:rPr lang="en-US" sz="3200" dirty="0"/>
              <a:t>Respiratory acidosis.</a:t>
            </a:r>
          </a:p>
          <a:p>
            <a:pPr lvl="2">
              <a:buClrTx/>
            </a:pPr>
            <a:r>
              <a:rPr lang="en-US" sz="3200" dirty="0" smtClean="0"/>
              <a:t>Respiratory distress syndrome</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rmAutofit fontScale="92500"/>
          </a:bodyPr>
          <a:lstStyle/>
          <a:p>
            <a:pPr marL="870966" indent="-742950" algn="ctr">
              <a:buClrTx/>
              <a:buFont typeface="+mj-lt"/>
              <a:buAutoNum type="arabicPeriod" startAt="5"/>
            </a:pPr>
            <a:r>
              <a:rPr lang="en-US" sz="3500" b="1" u="sng" dirty="0" smtClean="0"/>
              <a:t>Respiratory Distress Syndrome</a:t>
            </a:r>
            <a:r>
              <a:rPr lang="en-US" sz="3500" u="sng" dirty="0"/>
              <a:t> </a:t>
            </a:r>
            <a:r>
              <a:rPr lang="en-US" sz="3500" b="1" u="sng" dirty="0" smtClean="0"/>
              <a:t>(RDS)</a:t>
            </a:r>
          </a:p>
          <a:p>
            <a:r>
              <a:rPr lang="en-US" dirty="0" smtClean="0"/>
              <a:t>This is a </a:t>
            </a:r>
            <a:r>
              <a:rPr lang="en-US" u="sng" dirty="0" smtClean="0"/>
              <a:t>condition that occurs due to lack of or inadequate surfactant in the lung tissue</a:t>
            </a:r>
            <a:r>
              <a:rPr lang="en-US" dirty="0" smtClean="0"/>
              <a:t>. </a:t>
            </a:r>
          </a:p>
          <a:p>
            <a:r>
              <a:rPr lang="en-US" dirty="0" smtClean="0"/>
              <a:t>Mature lungs have adequate surfactant factor that lower the surface tension in the alveoli, stabilizes the alveoli and prevents them from adhering together and collapse. This leads to breathing with ease. Surfactant is produced slowly from 20 weeks gestation and reaches a surge at 30-34 weeks gestation and another surge at onset of </a:t>
            </a:r>
            <a:r>
              <a:rPr lang="en-US" dirty="0" err="1" smtClean="0"/>
              <a:t>labour</a:t>
            </a:r>
            <a:r>
              <a:rPr lang="en-US" dirty="0" smtClean="0"/>
              <a:t>.</a:t>
            </a:r>
          </a:p>
          <a:p>
            <a:r>
              <a:rPr lang="en-US" dirty="0"/>
              <a:t>The premature infant lack this function thus the </a:t>
            </a:r>
            <a:r>
              <a:rPr lang="en-US" dirty="0" smtClean="0"/>
              <a:t>alveoli </a:t>
            </a:r>
            <a:r>
              <a:rPr lang="en-US" dirty="0"/>
              <a:t>walls pressure </a:t>
            </a:r>
            <a:r>
              <a:rPr lang="en-US" dirty="0" smtClean="0"/>
              <a:t>rise </a:t>
            </a:r>
            <a:r>
              <a:rPr lang="en-US" dirty="0"/>
              <a:t>as </a:t>
            </a:r>
            <a:r>
              <a:rPr lang="en-US" dirty="0" smtClean="0"/>
              <a:t>s/he </a:t>
            </a:r>
            <a:r>
              <a:rPr lang="en-US" dirty="0"/>
              <a:t>breaths out and alveoli collapse leading to severe difficulty in breathing. </a:t>
            </a:r>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096000"/>
          </a:xfrm>
        </p:spPr>
        <p:txBody>
          <a:bodyPr/>
          <a:lstStyle/>
          <a:p>
            <a:pPr>
              <a:buNone/>
            </a:pPr>
            <a:endParaRPr lang="en-US" b="1" dirty="0" smtClean="0"/>
          </a:p>
          <a:p>
            <a:pPr>
              <a:buNone/>
            </a:pPr>
            <a:r>
              <a:rPr lang="en-US" b="1" dirty="0" smtClean="0"/>
              <a:t>NB:</a:t>
            </a:r>
            <a:r>
              <a:rPr lang="en-US" dirty="0" smtClean="0"/>
              <a:t> Other names for RDS are:</a:t>
            </a:r>
          </a:p>
          <a:p>
            <a:pPr lvl="1">
              <a:buClrTx/>
              <a:buFont typeface="Wingdings" pitchFamily="2" charset="2"/>
              <a:buChar char="§"/>
            </a:pPr>
            <a:r>
              <a:rPr lang="en-US" sz="3200" i="1" dirty="0" smtClean="0"/>
              <a:t>Hyaline membrane disease</a:t>
            </a:r>
          </a:p>
          <a:p>
            <a:pPr lvl="1">
              <a:buClrTx/>
              <a:buFont typeface="Wingdings" pitchFamily="2" charset="2"/>
              <a:buChar char="§"/>
            </a:pPr>
            <a:r>
              <a:rPr lang="en-US" sz="3200" i="1" dirty="0" smtClean="0"/>
              <a:t>Pulmonary syndrome of the newborn</a:t>
            </a:r>
          </a:p>
          <a:p>
            <a:pPr lvl="1">
              <a:buClrTx/>
              <a:buFont typeface="Wingdings" pitchFamily="2" charset="2"/>
              <a:buChar char="§"/>
            </a:pPr>
            <a:r>
              <a:rPr lang="en-US" sz="3200" i="1" dirty="0" smtClean="0"/>
              <a:t>Developmental respiratory distress</a:t>
            </a:r>
          </a:p>
          <a:p>
            <a:r>
              <a:rPr lang="en-US" dirty="0" smtClean="0"/>
              <a:t>RDS is a disease of prematurity and self limiting with recovery phase or death.</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lnSpcReduction="10000"/>
          </a:bodyPr>
          <a:lstStyle/>
          <a:p>
            <a:pPr algn="ctr">
              <a:buNone/>
            </a:pPr>
            <a:r>
              <a:rPr lang="en-US" b="1" u="sng" dirty="0" smtClean="0"/>
              <a:t>Predisposing Factors to RDS</a:t>
            </a:r>
          </a:p>
          <a:p>
            <a:pPr lvl="0"/>
            <a:r>
              <a:rPr lang="en-US" dirty="0" smtClean="0"/>
              <a:t>RDS may be a complication of </a:t>
            </a:r>
            <a:r>
              <a:rPr lang="en-US" b="1" dirty="0" smtClean="0"/>
              <a:t>asphyxia</a:t>
            </a:r>
            <a:r>
              <a:rPr lang="en-US" dirty="0" smtClean="0"/>
              <a:t> and develops within 4hrs of birth</a:t>
            </a:r>
          </a:p>
          <a:p>
            <a:pPr lvl="0"/>
            <a:r>
              <a:rPr lang="en-US" b="1" dirty="0" smtClean="0"/>
              <a:t>Prematurity</a:t>
            </a:r>
            <a:r>
              <a:rPr lang="en-US" dirty="0" smtClean="0"/>
              <a:t> due to inadequate surfactant factor</a:t>
            </a:r>
          </a:p>
          <a:p>
            <a:pPr lvl="0"/>
            <a:r>
              <a:rPr lang="en-US" b="1" dirty="0" smtClean="0"/>
              <a:t>Prenatal hypoxia</a:t>
            </a:r>
            <a:r>
              <a:rPr lang="en-US" dirty="0" smtClean="0"/>
              <a:t> </a:t>
            </a:r>
            <a:r>
              <a:rPr lang="en-US" dirty="0" err="1" smtClean="0"/>
              <a:t>e.g</a:t>
            </a:r>
            <a:r>
              <a:rPr lang="en-US" dirty="0" smtClean="0"/>
              <a:t> due to APH which reduces surfactant synthesis</a:t>
            </a:r>
          </a:p>
          <a:p>
            <a:pPr lvl="0"/>
            <a:r>
              <a:rPr lang="en-US" b="1" dirty="0" smtClean="0"/>
              <a:t>Perinatal hypoxia</a:t>
            </a:r>
          </a:p>
          <a:p>
            <a:pPr lvl="0"/>
            <a:r>
              <a:rPr lang="en-US" b="1" dirty="0" smtClean="0"/>
              <a:t>Trauma to CNS</a:t>
            </a:r>
            <a:r>
              <a:rPr lang="en-US" dirty="0" smtClean="0"/>
              <a:t> due to difficult delivery or precipitate </a:t>
            </a:r>
            <a:r>
              <a:rPr lang="en-US" dirty="0" err="1" smtClean="0"/>
              <a:t>labour</a:t>
            </a:r>
            <a:endParaRPr lang="en-US" dirty="0" smtClean="0"/>
          </a:p>
          <a:p>
            <a:pPr lvl="0"/>
            <a:r>
              <a:rPr lang="en-US" b="1" dirty="0" smtClean="0"/>
              <a:t>Profound hypothermia</a:t>
            </a:r>
            <a:r>
              <a:rPr lang="en-US" dirty="0" smtClean="0"/>
              <a:t> – leads to injury of cells that produces surfactant</a:t>
            </a:r>
          </a:p>
          <a:p>
            <a:pPr lvl="0"/>
            <a:r>
              <a:rPr lang="en-US" b="1" dirty="0" smtClean="0"/>
              <a:t>Congenital heart disease</a:t>
            </a: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algn="ctr">
              <a:buNone/>
            </a:pPr>
            <a:r>
              <a:rPr lang="en-US" b="1" u="sng" dirty="0" smtClean="0"/>
              <a:t>Clinical Features of RDS</a:t>
            </a:r>
          </a:p>
          <a:p>
            <a:pPr lvl="0"/>
            <a:r>
              <a:rPr lang="en-US" dirty="0" smtClean="0"/>
              <a:t>Difficulty in breathing - </a:t>
            </a:r>
            <a:r>
              <a:rPr lang="en-US" dirty="0" err="1" smtClean="0"/>
              <a:t>dyspnoea</a:t>
            </a:r>
            <a:endParaRPr lang="en-US" dirty="0" smtClean="0"/>
          </a:p>
          <a:p>
            <a:pPr lvl="0"/>
            <a:r>
              <a:rPr lang="en-US" dirty="0" smtClean="0"/>
              <a:t>Flaring of the </a:t>
            </a:r>
            <a:r>
              <a:rPr lang="en-US" dirty="0" err="1" smtClean="0"/>
              <a:t>alae</a:t>
            </a:r>
            <a:r>
              <a:rPr lang="en-US" dirty="0" smtClean="0"/>
              <a:t> </a:t>
            </a:r>
            <a:r>
              <a:rPr lang="en-US" dirty="0" err="1" smtClean="0"/>
              <a:t>nasi</a:t>
            </a:r>
            <a:r>
              <a:rPr lang="en-US" dirty="0" smtClean="0"/>
              <a:t> </a:t>
            </a:r>
            <a:r>
              <a:rPr lang="en-US" i="1" dirty="0" smtClean="0"/>
              <a:t>(</a:t>
            </a:r>
            <a:r>
              <a:rPr lang="en-US" i="1" dirty="0" err="1" smtClean="0"/>
              <a:t>ala</a:t>
            </a:r>
            <a:r>
              <a:rPr lang="en-US" i="1" dirty="0" smtClean="0"/>
              <a:t> of the nose)</a:t>
            </a:r>
          </a:p>
          <a:p>
            <a:pPr lvl="0"/>
            <a:r>
              <a:rPr lang="en-US" dirty="0" err="1" smtClean="0"/>
              <a:t>Tachypnoea</a:t>
            </a:r>
            <a:r>
              <a:rPr lang="en-US" dirty="0" smtClean="0"/>
              <a:t> with respiration of above 60/min</a:t>
            </a:r>
          </a:p>
          <a:p>
            <a:pPr lvl="0"/>
            <a:r>
              <a:rPr lang="en-US" dirty="0" smtClean="0"/>
              <a:t>Hypothermia</a:t>
            </a:r>
          </a:p>
          <a:p>
            <a:pPr lvl="0"/>
            <a:r>
              <a:rPr lang="en-US" dirty="0" smtClean="0"/>
              <a:t>Generalized cyanosis</a:t>
            </a:r>
          </a:p>
          <a:p>
            <a:pPr lvl="0"/>
            <a:r>
              <a:rPr lang="en-US" dirty="0"/>
              <a:t>C</a:t>
            </a:r>
            <a:r>
              <a:rPr lang="en-US" dirty="0" smtClean="0"/>
              <a:t>ostal and sternal retraction</a:t>
            </a:r>
          </a:p>
          <a:p>
            <a:pPr lvl="0"/>
            <a:r>
              <a:rPr lang="en-US" dirty="0" smtClean="0"/>
              <a:t>Grunting </a:t>
            </a:r>
            <a:r>
              <a:rPr lang="en-US" dirty="0"/>
              <a:t>expiration </a:t>
            </a:r>
            <a:r>
              <a:rPr lang="en-US" dirty="0" smtClean="0"/>
              <a:t>(prevent </a:t>
            </a:r>
            <a:r>
              <a:rPr lang="en-US" dirty="0"/>
              <a:t>atelectasis)</a:t>
            </a:r>
          </a:p>
          <a:p>
            <a:pPr lvl="0"/>
            <a:r>
              <a:rPr lang="en-US" dirty="0" smtClean="0"/>
              <a:t>Reduced </a:t>
            </a:r>
            <a:r>
              <a:rPr lang="en-US" dirty="0"/>
              <a:t>or increased heart rate</a:t>
            </a:r>
          </a:p>
          <a:p>
            <a:pPr lvl="0"/>
            <a:r>
              <a:rPr lang="en-US" dirty="0" smtClean="0"/>
              <a:t>Chest </a:t>
            </a:r>
            <a:r>
              <a:rPr lang="en-US" dirty="0"/>
              <a:t>X-ray shows collapsed alveoli</a:t>
            </a:r>
          </a:p>
          <a:p>
            <a:pPr lvl="0"/>
            <a:r>
              <a:rPr lang="en-US" dirty="0" smtClean="0"/>
              <a:t>The </a:t>
            </a:r>
            <a:r>
              <a:rPr lang="en-US" dirty="0"/>
              <a:t>baby has poor muscle tone and is </a:t>
            </a:r>
            <a:r>
              <a:rPr lang="en-US" dirty="0" smtClean="0"/>
              <a:t>motionless</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6172200"/>
          </a:xfrm>
        </p:spPr>
        <p:txBody>
          <a:bodyPr/>
          <a:lstStyle/>
          <a:p>
            <a:pPr lvl="0"/>
            <a:r>
              <a:rPr lang="en-US" dirty="0"/>
              <a:t>P</a:t>
            </a:r>
            <a:r>
              <a:rPr lang="en-US" dirty="0" smtClean="0"/>
              <a:t>oor digestion due to diminished bowel movement</a:t>
            </a:r>
          </a:p>
          <a:p>
            <a:pPr lvl="0"/>
            <a:r>
              <a:rPr lang="en-US" dirty="0" smtClean="0"/>
              <a:t>Resolves or death occurs within 3-5 days</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067800" cy="6324600"/>
          </a:xfrm>
        </p:spPr>
        <p:txBody>
          <a:bodyPr>
            <a:normAutofit fontScale="92500"/>
          </a:bodyPr>
          <a:lstStyle/>
          <a:p>
            <a:pPr algn="ctr">
              <a:buNone/>
            </a:pPr>
            <a:r>
              <a:rPr lang="en-US" sz="3500" b="1" u="sng" dirty="0" smtClean="0"/>
              <a:t>Nursing Management of RDS</a:t>
            </a:r>
          </a:p>
          <a:p>
            <a:r>
              <a:rPr lang="en-US" dirty="0" smtClean="0"/>
              <a:t>Management is symptomatic until the disease resolves.</a:t>
            </a:r>
          </a:p>
          <a:p>
            <a:r>
              <a:rPr lang="en-US" dirty="0" smtClean="0"/>
              <a:t>If RDS is anticipated, inform the pediatrician to resuscitate the baby.</a:t>
            </a:r>
          </a:p>
          <a:p>
            <a:r>
              <a:rPr lang="en-US" dirty="0" smtClean="0"/>
              <a:t>Nurse the baby in an incubator to prevent hypothermia by controlling the body temperature.</a:t>
            </a:r>
          </a:p>
          <a:p>
            <a:r>
              <a:rPr lang="en-US" dirty="0" smtClean="0"/>
              <a:t>Administer oxygen or do artificial ventilation to prevent hypoxia.</a:t>
            </a:r>
          </a:p>
          <a:p>
            <a:r>
              <a:rPr lang="en-US" dirty="0" smtClean="0"/>
              <a:t>Closely monitor the blood PH to prevent acidosis and support pulmonary circulation because high carbon dioxide level leads to constriction of pulmonary arterioles leading to poor pulmonary blood flow.</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lstStyle/>
          <a:p>
            <a:r>
              <a:rPr lang="en-US" dirty="0" smtClean="0"/>
              <a:t>In case there is acidosis, Sodium Bicarbonate is added to 10 % dextrose drip.</a:t>
            </a:r>
          </a:p>
          <a:p>
            <a:r>
              <a:rPr lang="en-US" dirty="0" smtClean="0"/>
              <a:t>Keep the baby nil per oral till the distress resolves.</a:t>
            </a:r>
          </a:p>
          <a:p>
            <a:r>
              <a:rPr lang="en-US" dirty="0" smtClean="0"/>
              <a:t>Administer IV fluids eg.10% dextrose and add Calcium Gluconate to strengthen heart muscles; Sodium Bicarbonate to ensure fluid electrolyte balance.</a:t>
            </a:r>
          </a:p>
          <a:p>
            <a:r>
              <a:rPr lang="en-US" dirty="0"/>
              <a:t>Check </a:t>
            </a:r>
            <a:r>
              <a:rPr lang="en-US" dirty="0" err="1" smtClean="0"/>
              <a:t>haematocrit</a:t>
            </a:r>
            <a:r>
              <a:rPr lang="en-US" dirty="0" smtClean="0"/>
              <a:t> </a:t>
            </a:r>
            <a:r>
              <a:rPr lang="en-US" dirty="0"/>
              <a:t>(PCV) and if less than 40% transfuse with blood.</a:t>
            </a:r>
          </a:p>
          <a:p>
            <a:r>
              <a:rPr lang="en-US" dirty="0"/>
              <a:t>Maintain the normal BP with volume expanders </a:t>
            </a:r>
            <a:r>
              <a:rPr lang="en-US" dirty="0" smtClean="0"/>
              <a:t>e.g</a:t>
            </a:r>
            <a:r>
              <a:rPr lang="en-US" dirty="0"/>
              <a:t>. n/saline</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00800"/>
          </a:xfrm>
        </p:spPr>
        <p:txBody>
          <a:bodyPr>
            <a:normAutofit lnSpcReduction="10000"/>
          </a:bodyPr>
          <a:lstStyle/>
          <a:p>
            <a:pPr marL="82296" indent="0">
              <a:buNone/>
            </a:pPr>
            <a:r>
              <a:rPr lang="en-US" b="1" u="sng" dirty="0" smtClean="0"/>
              <a:t>INFECTION </a:t>
            </a:r>
            <a:r>
              <a:rPr lang="en-US" b="1" u="sng" dirty="0"/>
              <a:t>CONTROL IN </a:t>
            </a:r>
            <a:r>
              <a:rPr lang="en-US" b="1" u="sng" dirty="0" smtClean="0"/>
              <a:t>NEW </a:t>
            </a:r>
            <a:r>
              <a:rPr lang="en-US" b="1" u="sng" dirty="0"/>
              <a:t>BORN </a:t>
            </a:r>
            <a:r>
              <a:rPr lang="en-US" b="1" u="sng" dirty="0" smtClean="0"/>
              <a:t>UNIT</a:t>
            </a:r>
          </a:p>
          <a:p>
            <a:r>
              <a:rPr lang="en-US" dirty="0" smtClean="0"/>
              <a:t>Due </a:t>
            </a:r>
            <a:r>
              <a:rPr lang="en-US" dirty="0"/>
              <a:t>to low immunity of the babies in the NBU, infection control is critical to protect the babies from infection during their stay in the unit. This is necessitates high infection control measures within the unit.</a:t>
            </a:r>
          </a:p>
          <a:p>
            <a:r>
              <a:rPr lang="en-US" dirty="0"/>
              <a:t>The following are some ways of ensuring infection control in the nursery.</a:t>
            </a:r>
          </a:p>
          <a:p>
            <a:pPr lvl="1">
              <a:buFont typeface="Wingdings" pitchFamily="2" charset="2"/>
              <a:buChar char="§"/>
            </a:pPr>
            <a:r>
              <a:rPr lang="en-US" dirty="0"/>
              <a:t>Keep the unit clean, free from dust. The windows should remain closed at all times to prevent flowing in of dusty air.</a:t>
            </a:r>
          </a:p>
          <a:p>
            <a:pPr lvl="1">
              <a:buFont typeface="Wingdings" pitchFamily="2" charset="2"/>
              <a:buChar char="§"/>
            </a:pPr>
            <a:r>
              <a:rPr lang="en-US" dirty="0"/>
              <a:t>Daily dump dusting and cleaning of the incubator and cots</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248400"/>
          </a:xfrm>
        </p:spPr>
        <p:txBody>
          <a:bodyPr>
            <a:normAutofit/>
          </a:bodyPr>
          <a:lstStyle/>
          <a:p>
            <a:r>
              <a:rPr lang="en-US" dirty="0" smtClean="0"/>
              <a:t>Position the baby to provide greatest air entry(prone position with extended head)</a:t>
            </a:r>
          </a:p>
          <a:p>
            <a:r>
              <a:rPr lang="en-US" dirty="0" smtClean="0"/>
              <a:t>Suction and do postural drainage to remove secretion and keep the airway patent.</a:t>
            </a:r>
          </a:p>
          <a:p>
            <a:r>
              <a:rPr lang="en-US" dirty="0" smtClean="0"/>
              <a:t>Close observation to monitor the progress whether improving or deteriorating i.e. the heart rate, respiration, chest in- drawing, grunting respiration and cyanosis.</a:t>
            </a:r>
          </a:p>
          <a:p>
            <a:r>
              <a:rPr lang="en-US" dirty="0"/>
              <a:t>When the condition resolves, introduce oral feeds. In case the baby develops abdominal distention due to ingestion, stop the oral feeds and start IV fluids</a:t>
            </a:r>
            <a:r>
              <a:rPr lang="en-US" dirty="0" smtClean="0"/>
              <a:t>.</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943600"/>
          </a:xfrm>
        </p:spPr>
        <p:txBody>
          <a:bodyPr/>
          <a:lstStyle/>
          <a:p>
            <a:pPr>
              <a:buNone/>
            </a:pPr>
            <a:r>
              <a:rPr lang="en-US" b="1" dirty="0" smtClean="0"/>
              <a:t>NB:</a:t>
            </a:r>
            <a:r>
              <a:rPr lang="en-US" dirty="0" smtClean="0"/>
              <a:t> </a:t>
            </a:r>
            <a:r>
              <a:rPr lang="en-US" dirty="0"/>
              <a:t>P</a:t>
            </a:r>
            <a:r>
              <a:rPr lang="en-US" dirty="0" smtClean="0"/>
              <a:t>rinciples followed during care of babies with respiratory problems are;</a:t>
            </a:r>
          </a:p>
          <a:p>
            <a:pPr lvl="1">
              <a:buFont typeface="Wingdings" pitchFamily="2" charset="2"/>
              <a:buChar char="§"/>
            </a:pPr>
            <a:r>
              <a:rPr lang="en-US" sz="3200" dirty="0" smtClean="0"/>
              <a:t>observation, </a:t>
            </a:r>
          </a:p>
          <a:p>
            <a:pPr lvl="1">
              <a:buFont typeface="Wingdings" pitchFamily="2" charset="2"/>
              <a:buChar char="§"/>
            </a:pPr>
            <a:r>
              <a:rPr lang="en-US" sz="3200" dirty="0" smtClean="0"/>
              <a:t>oxygenation, </a:t>
            </a:r>
          </a:p>
          <a:p>
            <a:pPr lvl="1">
              <a:buFont typeface="Wingdings" pitchFamily="2" charset="2"/>
              <a:buChar char="§"/>
            </a:pPr>
            <a:r>
              <a:rPr lang="en-US" sz="3200" dirty="0" smtClean="0"/>
              <a:t>positioning, </a:t>
            </a:r>
          </a:p>
          <a:p>
            <a:pPr lvl="1">
              <a:buFont typeface="Wingdings" pitchFamily="2" charset="2"/>
              <a:buChar char="§"/>
            </a:pPr>
            <a:r>
              <a:rPr lang="en-US" sz="3200" dirty="0" smtClean="0"/>
              <a:t>nutrition and </a:t>
            </a:r>
          </a:p>
          <a:p>
            <a:pPr lvl="1">
              <a:buFont typeface="Wingdings" pitchFamily="2" charset="2"/>
              <a:buChar char="§"/>
            </a:pPr>
            <a:r>
              <a:rPr lang="en-US" sz="3200" dirty="0" smtClean="0"/>
              <a:t>hydration.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a:buNone/>
            </a:pPr>
            <a:r>
              <a:rPr lang="en-US" b="1" dirty="0" smtClean="0"/>
              <a:t> </a:t>
            </a:r>
            <a:r>
              <a:rPr lang="en-US" b="1" u="sng" dirty="0" smtClean="0"/>
              <a:t>Prevention of RDS</a:t>
            </a:r>
          </a:p>
          <a:p>
            <a:pPr lvl="0"/>
            <a:r>
              <a:rPr lang="en-US" dirty="0" smtClean="0"/>
              <a:t>Early detection and management of high risk pregnancies to prevent premature delivery</a:t>
            </a:r>
          </a:p>
          <a:p>
            <a:pPr lvl="0"/>
            <a:r>
              <a:rPr lang="en-US" dirty="0" smtClean="0"/>
              <a:t>Conditions such as diabetes mellitus should be properly managed so that delivery can be prolonged to 36 -38 weeks. </a:t>
            </a:r>
          </a:p>
          <a:p>
            <a:pPr lvl="0"/>
            <a:r>
              <a:rPr lang="en-US" dirty="0" smtClean="0"/>
              <a:t>The mother is then given </a:t>
            </a:r>
            <a:r>
              <a:rPr lang="en-US" i="1" dirty="0" smtClean="0"/>
              <a:t>Dexamethasone 4mg </a:t>
            </a:r>
            <a:r>
              <a:rPr lang="en-US" i="1" dirty="0" err="1" smtClean="0"/>
              <a:t>tds</a:t>
            </a:r>
            <a:r>
              <a:rPr lang="en-US" i="1" dirty="0" smtClean="0"/>
              <a:t> 48 hrs</a:t>
            </a:r>
            <a:r>
              <a:rPr lang="en-US" dirty="0" smtClean="0"/>
              <a:t> before c/s to stimulate lung maturity.</a:t>
            </a:r>
          </a:p>
          <a:p>
            <a:pPr lvl="0"/>
            <a:r>
              <a:rPr lang="en-US" dirty="0"/>
              <a:t>Prevent prenatal hypoxia by ensuring there is no intracranial injury at birth.</a:t>
            </a:r>
          </a:p>
          <a:p>
            <a:pPr lvl="0"/>
            <a:r>
              <a:rPr lang="en-US" dirty="0"/>
              <a:t>Effective resuscitation at birth of high-risk babies</a:t>
            </a:r>
            <a:r>
              <a:rPr lang="en-US" dirty="0" smtClean="0"/>
              <a:t>.</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lstStyle/>
          <a:p>
            <a:pPr lvl="0"/>
            <a:r>
              <a:rPr lang="en-US" dirty="0" smtClean="0"/>
              <a:t>Assessment of gestational age and lungs maturity through amniocentesis so that elective c/s or delivery can be delayed if lungs are not mature enough.</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gn="ctr">
              <a:buNone/>
            </a:pPr>
            <a:r>
              <a:rPr lang="en-US" b="1" dirty="0" smtClean="0"/>
              <a:t> </a:t>
            </a:r>
            <a:r>
              <a:rPr lang="en-US" b="1" u="sng" dirty="0" smtClean="0"/>
              <a:t>Complications of RDS</a:t>
            </a:r>
          </a:p>
          <a:p>
            <a:pPr lvl="0"/>
            <a:r>
              <a:rPr lang="en-US" dirty="0" err="1" smtClean="0"/>
              <a:t>Retrolental</a:t>
            </a:r>
            <a:r>
              <a:rPr lang="en-US" dirty="0" smtClean="0"/>
              <a:t> fibroplasia</a:t>
            </a:r>
          </a:p>
          <a:p>
            <a:pPr lvl="0"/>
            <a:r>
              <a:rPr lang="en-US" dirty="0" smtClean="0"/>
              <a:t>Hypothermia</a:t>
            </a:r>
          </a:p>
          <a:p>
            <a:pPr lvl="0"/>
            <a:r>
              <a:rPr lang="en-US" dirty="0" smtClean="0"/>
              <a:t>Hypoglycaemia</a:t>
            </a:r>
          </a:p>
          <a:p>
            <a:pPr lvl="0"/>
            <a:r>
              <a:rPr lang="en-US" dirty="0" smtClean="0"/>
              <a:t>Patent </a:t>
            </a:r>
            <a:r>
              <a:rPr lang="en-US" dirty="0" err="1" smtClean="0"/>
              <a:t>ductus</a:t>
            </a:r>
            <a:r>
              <a:rPr lang="en-US" dirty="0" smtClean="0"/>
              <a:t> </a:t>
            </a:r>
            <a:r>
              <a:rPr lang="en-US" dirty="0" err="1" smtClean="0"/>
              <a:t>arteriosus</a:t>
            </a:r>
            <a:endParaRPr lang="en-US" dirty="0" smtClean="0"/>
          </a:p>
          <a:p>
            <a:pPr lvl="0"/>
            <a:r>
              <a:rPr lang="en-US" dirty="0" smtClean="0"/>
              <a:t>Abdominal distension</a:t>
            </a:r>
          </a:p>
          <a:p>
            <a:pPr lvl="0"/>
            <a:r>
              <a:rPr lang="en-US" dirty="0" smtClean="0"/>
              <a:t>Hypocalcaemia</a:t>
            </a:r>
          </a:p>
          <a:p>
            <a:pPr lvl="0"/>
            <a:r>
              <a:rPr lang="en-US" dirty="0" smtClean="0"/>
              <a:t>Intracranial </a:t>
            </a:r>
            <a:r>
              <a:rPr lang="en-US" dirty="0" err="1" smtClean="0"/>
              <a:t>haemorrhage</a:t>
            </a:r>
            <a:endParaRPr lang="en-US" dirty="0" smtClean="0"/>
          </a:p>
          <a:p>
            <a:pPr lvl="0"/>
            <a:r>
              <a:rPr lang="en-US" dirty="0" smtClean="0"/>
              <a:t>Infection</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pPr marL="596646" indent="-514350">
              <a:buClrTx/>
              <a:buFont typeface="+mj-lt"/>
              <a:buAutoNum type="arabicPeriod" startAt="6"/>
            </a:pPr>
            <a:r>
              <a:rPr lang="en-US" sz="3600" b="1" u="sng" dirty="0" smtClean="0"/>
              <a:t>HYPOGLYCAEMIA</a:t>
            </a:r>
          </a:p>
          <a:p>
            <a:r>
              <a:rPr lang="en-US" dirty="0" smtClean="0"/>
              <a:t>This is a metabolic disorder in which the blood glucose level falls </a:t>
            </a:r>
            <a:r>
              <a:rPr lang="en-US" b="1" u="sng" dirty="0" smtClean="0"/>
              <a:t>below 2.6 </a:t>
            </a:r>
            <a:r>
              <a:rPr lang="en-US" b="1" u="sng" dirty="0" err="1" smtClean="0"/>
              <a:t>mmol</a:t>
            </a:r>
            <a:r>
              <a:rPr lang="en-US" b="1" u="sng" dirty="0" smtClean="0"/>
              <a:t>/L</a:t>
            </a:r>
            <a:r>
              <a:rPr lang="en-US" dirty="0" smtClean="0"/>
              <a:t>. </a:t>
            </a:r>
          </a:p>
          <a:p>
            <a:r>
              <a:rPr lang="en-US" dirty="0" smtClean="0"/>
              <a:t>At term, the baby’s glucose level is almost equal to that of the mother but gradually drops within 3-4 hrs after birth. This is why the baby has to be fed within I hour of life. </a:t>
            </a:r>
          </a:p>
          <a:p>
            <a:r>
              <a:rPr lang="en-US" dirty="0" smtClean="0"/>
              <a:t>The baby’s blood glucose rises steadily following feeds to 2.8-4.5mmol/l in 6-12 hours</a:t>
            </a:r>
          </a:p>
          <a:p>
            <a:r>
              <a:rPr lang="en-US" dirty="0" smtClean="0"/>
              <a:t>Term babies can maintain their energy requirements as long as they are kept warm.</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r>
              <a:rPr lang="en-US" dirty="0" smtClean="0"/>
              <a:t>Hypoglycemia is common in infants of diabetic mothers. Due to excess glucose, the fetus produces more insulin which increases its body fat and muscle mass leading to large babies (macrosomia). </a:t>
            </a:r>
          </a:p>
          <a:p>
            <a:r>
              <a:rPr lang="en-US" dirty="0" smtClean="0"/>
              <a:t>At birth, the glucose level falls rapidly while insulin levels remain relatively high so the baby is at risk of hypoglycemia. This is why such babies are admitted into the NBU.</a:t>
            </a:r>
          </a:p>
          <a:p>
            <a:r>
              <a:rPr lang="en-US" dirty="0" smtClean="0"/>
              <a:t>Prolonged hypoglycaemia can lead to mental retardation, permanent neurological damage and death due to respiratory and metabolic acidosis.</a:t>
            </a: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a:bodyPr>
          <a:lstStyle/>
          <a:p>
            <a:pPr algn="ctr">
              <a:buNone/>
            </a:pPr>
            <a:r>
              <a:rPr lang="en-US" sz="3600" b="1" u="sng" dirty="0" smtClean="0"/>
              <a:t>Predisposing Factors to Hypoglycemia</a:t>
            </a:r>
          </a:p>
          <a:p>
            <a:pPr lvl="0"/>
            <a:r>
              <a:rPr lang="en-US" dirty="0" smtClean="0"/>
              <a:t>Low birth weight</a:t>
            </a:r>
          </a:p>
          <a:p>
            <a:pPr lvl="0"/>
            <a:r>
              <a:rPr lang="en-US" dirty="0" smtClean="0"/>
              <a:t>Prematurity</a:t>
            </a:r>
          </a:p>
          <a:p>
            <a:pPr lvl="0"/>
            <a:r>
              <a:rPr lang="en-US" dirty="0" smtClean="0"/>
              <a:t>Birth injuries</a:t>
            </a:r>
          </a:p>
          <a:p>
            <a:pPr lvl="0"/>
            <a:r>
              <a:rPr lang="en-US" dirty="0" smtClean="0"/>
              <a:t>Maternal diabetes mellitus</a:t>
            </a:r>
          </a:p>
          <a:p>
            <a:pPr lvl="0"/>
            <a:r>
              <a:rPr lang="en-US" dirty="0" smtClean="0"/>
              <a:t>Asphyxia</a:t>
            </a:r>
          </a:p>
          <a:p>
            <a:pPr lvl="0"/>
            <a:r>
              <a:rPr lang="en-US" dirty="0" smtClean="0"/>
              <a:t>Septicaemia</a:t>
            </a:r>
          </a:p>
          <a:p>
            <a:pPr lvl="0"/>
            <a:r>
              <a:rPr lang="en-US" dirty="0" smtClean="0"/>
              <a:t>Respiratory distress syndrome</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248400"/>
          </a:xfrm>
        </p:spPr>
        <p:txBody>
          <a:bodyPr>
            <a:normAutofit/>
          </a:bodyPr>
          <a:lstStyle/>
          <a:p>
            <a:pPr algn="ctr">
              <a:buNone/>
            </a:pPr>
            <a:r>
              <a:rPr lang="en-US" sz="3600" b="1" u="sng" dirty="0"/>
              <a:t>C</a:t>
            </a:r>
            <a:r>
              <a:rPr lang="en-US" sz="3600" b="1" u="sng" dirty="0" smtClean="0"/>
              <a:t>linical </a:t>
            </a:r>
            <a:r>
              <a:rPr lang="en-US" sz="3600" b="1" u="sng" dirty="0"/>
              <a:t>F</a:t>
            </a:r>
            <a:r>
              <a:rPr lang="en-US" sz="3600" b="1" u="sng" dirty="0" smtClean="0"/>
              <a:t>eatures of Hypoglycemia</a:t>
            </a:r>
          </a:p>
          <a:p>
            <a:pPr lvl="0"/>
            <a:r>
              <a:rPr lang="en-US" dirty="0" smtClean="0"/>
              <a:t>Low blood glucose less than 2.6 </a:t>
            </a:r>
            <a:r>
              <a:rPr lang="en-US" dirty="0" err="1" smtClean="0"/>
              <a:t>mmol</a:t>
            </a:r>
            <a:r>
              <a:rPr lang="en-US" dirty="0" smtClean="0"/>
              <a:t>/L</a:t>
            </a:r>
          </a:p>
          <a:p>
            <a:pPr lvl="0"/>
            <a:r>
              <a:rPr lang="en-US" dirty="0" smtClean="0"/>
              <a:t>Poor feeding</a:t>
            </a:r>
          </a:p>
          <a:p>
            <a:pPr lvl="0"/>
            <a:r>
              <a:rPr lang="en-US" dirty="0" smtClean="0"/>
              <a:t>High pitched cry</a:t>
            </a:r>
          </a:p>
          <a:p>
            <a:pPr lvl="0"/>
            <a:r>
              <a:rPr lang="en-US" dirty="0" smtClean="0"/>
              <a:t>Lethargy</a:t>
            </a:r>
          </a:p>
          <a:p>
            <a:pPr lvl="0"/>
            <a:r>
              <a:rPr lang="en-US" dirty="0" smtClean="0"/>
              <a:t>Irritability</a:t>
            </a:r>
          </a:p>
          <a:p>
            <a:pPr lvl="0"/>
            <a:r>
              <a:rPr lang="en-US" dirty="0" smtClean="0"/>
              <a:t>Hypotonic muscle activity</a:t>
            </a:r>
          </a:p>
          <a:p>
            <a:pPr lvl="0"/>
            <a:r>
              <a:rPr lang="en-US" dirty="0" smtClean="0"/>
              <a:t>Hypothermia</a:t>
            </a:r>
          </a:p>
          <a:p>
            <a:pPr lvl="0"/>
            <a:r>
              <a:rPr lang="en-US" dirty="0" smtClean="0"/>
              <a:t>Apnoea</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a:bodyPr>
          <a:lstStyle/>
          <a:p>
            <a:pPr>
              <a:buNone/>
            </a:pPr>
            <a:r>
              <a:rPr lang="en-US" sz="3600" b="1" u="sng" dirty="0" smtClean="0"/>
              <a:t>Nursing Management of Hypoglycemia</a:t>
            </a:r>
          </a:p>
          <a:p>
            <a:pPr lvl="0"/>
            <a:r>
              <a:rPr lang="en-US" dirty="0" smtClean="0"/>
              <a:t>Give 10% dextrose infusion until normal glucose levels are achieved.</a:t>
            </a:r>
          </a:p>
          <a:p>
            <a:pPr lvl="0"/>
            <a:r>
              <a:rPr lang="en-US" dirty="0" smtClean="0"/>
              <a:t>Encourage the mother to breastfeed the baby</a:t>
            </a:r>
          </a:p>
          <a:p>
            <a:pPr lvl="0"/>
            <a:r>
              <a:rPr lang="en-US" dirty="0" smtClean="0"/>
              <a:t>Feed through NG tube or cup and spoon expressed breast milk.</a:t>
            </a:r>
          </a:p>
          <a:p>
            <a:pPr lvl="0"/>
            <a:r>
              <a:rPr lang="en-US" dirty="0" smtClean="0"/>
              <a:t>If the hypoglycemia is severe, put up 10% dextrose infusion and give 65-85 </a:t>
            </a:r>
            <a:r>
              <a:rPr lang="en-US" dirty="0" err="1" smtClean="0"/>
              <a:t>mls</a:t>
            </a:r>
            <a:r>
              <a:rPr lang="en-US" dirty="0" smtClean="0"/>
              <a:t>/kg of body weight in 24hrs.</a:t>
            </a:r>
          </a:p>
          <a:p>
            <a:r>
              <a:rPr lang="en-US" dirty="0"/>
              <a:t>Give </a:t>
            </a:r>
            <a:r>
              <a:rPr lang="en-US" dirty="0" smtClean="0"/>
              <a:t>a bolus </a:t>
            </a:r>
            <a:r>
              <a:rPr lang="en-US" dirty="0"/>
              <a:t>dose of 25% dextrose </a:t>
            </a:r>
            <a:r>
              <a:rPr lang="en-US" dirty="0" smtClean="0"/>
              <a:t>2mls/kg </a:t>
            </a:r>
            <a:r>
              <a:rPr lang="en-US" dirty="0"/>
              <a:t>body weight </a:t>
            </a:r>
            <a:r>
              <a:rPr lang="en-US" dirty="0" err="1" smtClean="0"/>
              <a:t>i.v</a:t>
            </a:r>
            <a:r>
              <a:rPr lang="en-US" dirty="0" smtClean="0"/>
              <a:t> </a:t>
            </a:r>
            <a:r>
              <a:rPr lang="en-US" dirty="0"/>
              <a:t>slowly for 30 min</a:t>
            </a:r>
            <a:r>
              <a:rPr lang="en-US"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Autofit/>
          </a:bodyPr>
          <a:lstStyle/>
          <a:p>
            <a:pPr>
              <a:buFont typeface="Wingdings" pitchFamily="2" charset="2"/>
              <a:buChar char="§"/>
            </a:pPr>
            <a:r>
              <a:rPr lang="en-US" sz="2400" dirty="0" smtClean="0"/>
              <a:t>Isolation of infected babies for barrier nursing.</a:t>
            </a:r>
          </a:p>
          <a:p>
            <a:pPr>
              <a:buFont typeface="Wingdings" pitchFamily="2" charset="2"/>
              <a:buChar char="§"/>
            </a:pPr>
            <a:r>
              <a:rPr lang="en-US" sz="2400" dirty="0" smtClean="0"/>
              <a:t>Restriction of visitors to ensure adequate control of human traffic into the nursery. Visitors should see the babies through the window glass.</a:t>
            </a:r>
          </a:p>
          <a:p>
            <a:pPr>
              <a:buFont typeface="Wingdings" pitchFamily="2" charset="2"/>
              <a:buChar char="§"/>
            </a:pPr>
            <a:r>
              <a:rPr lang="en-US" sz="2400" dirty="0" smtClean="0"/>
              <a:t>Washing hand before and after handling the baby for any procedure.</a:t>
            </a:r>
          </a:p>
          <a:p>
            <a:pPr>
              <a:buFont typeface="Wingdings" pitchFamily="2" charset="2"/>
              <a:buChar char="§"/>
            </a:pPr>
            <a:r>
              <a:rPr lang="en-US" sz="2400" dirty="0" smtClean="0"/>
              <a:t>Strictly observing aseptic technique while performing procedures.</a:t>
            </a:r>
          </a:p>
          <a:p>
            <a:pPr>
              <a:buFont typeface="Wingdings" pitchFamily="2" charset="2"/>
              <a:buChar char="§"/>
            </a:pPr>
            <a:r>
              <a:rPr lang="en-US" sz="2400" dirty="0" smtClean="0"/>
              <a:t>Feeding utensils should be rinsed, decontaminated, cleaned thoroughly in soapy water and kept in </a:t>
            </a:r>
            <a:r>
              <a:rPr lang="en-US" sz="2400" dirty="0" err="1" smtClean="0"/>
              <a:t>presept</a:t>
            </a:r>
            <a:r>
              <a:rPr lang="en-US" sz="2400" dirty="0" smtClean="0"/>
              <a:t> till the next feed.</a:t>
            </a:r>
          </a:p>
          <a:p>
            <a:pPr>
              <a:buFont typeface="Wingdings" pitchFamily="2" charset="2"/>
              <a:buChar char="§"/>
            </a:pPr>
            <a:r>
              <a:rPr lang="en-US" sz="2400" dirty="0" smtClean="0"/>
              <a:t>Staff working in isolation room should not move into other nurseries</a:t>
            </a:r>
          </a:p>
          <a:p>
            <a:pPr>
              <a:buFont typeface="Wingdings" pitchFamily="2" charset="2"/>
              <a:buChar char="§"/>
            </a:pPr>
            <a:r>
              <a:rPr lang="en-US" sz="2400" dirty="0" smtClean="0"/>
              <a:t>Cleaning of incubators upon discharge or death of a baby, before the next baby is put.</a:t>
            </a:r>
          </a:p>
          <a:p>
            <a:pPr>
              <a:buFont typeface="Wingdings" pitchFamily="2" charset="2"/>
              <a:buChar char="§"/>
            </a:pPr>
            <a:r>
              <a:rPr lang="en-US" sz="2400" dirty="0" smtClean="0"/>
              <a:t>Mothers changing clothes whenever they come to feed the babies</a:t>
            </a:r>
          </a:p>
          <a:p>
            <a:pPr>
              <a:buFont typeface="Wingdings" pitchFamily="2" charset="2"/>
              <a:buChar char="§"/>
            </a:pPr>
            <a:r>
              <a:rPr lang="en-US" sz="2400" dirty="0" smtClean="0"/>
              <a:t>Health educating the mothers on the importance of personal hygiene and care of the baby.</a:t>
            </a:r>
            <a:endParaRPr lang="en-US" sz="2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lstStyle/>
          <a:p>
            <a:pPr lvl="0"/>
            <a:r>
              <a:rPr lang="en-US" dirty="0" smtClean="0"/>
              <a:t>Closely monitor the glucose levels 1 hourly until the general condition is stable or normal levels have been achieved.</a:t>
            </a:r>
          </a:p>
          <a:p>
            <a:pPr lvl="0"/>
            <a:r>
              <a:rPr lang="en-US" dirty="0" smtClean="0"/>
              <a:t>Once the normal levels have been achieved, wean off the dextrose and observe closely for changes in the condition.</a:t>
            </a:r>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algn="ctr">
              <a:buNone/>
            </a:pPr>
            <a:r>
              <a:rPr lang="en-US" sz="3600" b="1" u="sng" dirty="0" smtClean="0"/>
              <a:t>Prevention of Hypoglycemia</a:t>
            </a:r>
          </a:p>
          <a:p>
            <a:pPr lvl="0"/>
            <a:r>
              <a:rPr lang="en-US" dirty="0" smtClean="0"/>
              <a:t>Taking blood glucose levels at birth and introducing glucose feeds e.g. dextrose or breastfeeding within 1hr of life.</a:t>
            </a:r>
          </a:p>
          <a:p>
            <a:pPr lvl="0"/>
            <a:r>
              <a:rPr lang="en-US" dirty="0" smtClean="0"/>
              <a:t>Prevent hypothermia.</a:t>
            </a:r>
          </a:p>
          <a:p>
            <a:pPr lvl="0"/>
            <a:r>
              <a:rPr lang="en-US" dirty="0" smtClean="0"/>
              <a:t>Monitoring glucose level 2hrly for the first 6-8 hours.</a:t>
            </a:r>
          </a:p>
          <a:p>
            <a:pPr lvl="0"/>
            <a:r>
              <a:rPr lang="en-US" dirty="0" smtClean="0"/>
              <a:t>Infants of diabetic mothers should be admitted into NBU and blood glucose levels regularly checked.</a:t>
            </a:r>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5592763"/>
          </a:xfrm>
        </p:spPr>
        <p:txBody>
          <a:bodyPr/>
          <a:lstStyle/>
          <a:p>
            <a:pPr algn="ctr">
              <a:buNone/>
            </a:pPr>
            <a:r>
              <a:rPr lang="en-US" b="1" dirty="0" smtClean="0"/>
              <a:t> </a:t>
            </a:r>
            <a:r>
              <a:rPr lang="en-US" sz="3600" b="1" u="sng" dirty="0"/>
              <a:t>C</a:t>
            </a:r>
            <a:r>
              <a:rPr lang="en-US" sz="3600" b="1" u="sng" dirty="0" smtClean="0"/>
              <a:t>omplications of Hypoglycemia</a:t>
            </a:r>
          </a:p>
          <a:p>
            <a:pPr lvl="0"/>
            <a:r>
              <a:rPr lang="en-US" dirty="0" smtClean="0"/>
              <a:t>Hypothermia</a:t>
            </a:r>
          </a:p>
          <a:p>
            <a:pPr lvl="0"/>
            <a:r>
              <a:rPr lang="en-US" dirty="0" smtClean="0"/>
              <a:t>Convulsions</a:t>
            </a:r>
          </a:p>
          <a:p>
            <a:pPr lvl="0"/>
            <a:r>
              <a:rPr lang="en-US" dirty="0" smtClean="0"/>
              <a:t>Brain damage</a:t>
            </a:r>
          </a:p>
          <a:p>
            <a:pPr lvl="0"/>
            <a:r>
              <a:rPr lang="en-US" dirty="0" smtClean="0"/>
              <a:t>Neonatal death as an outcome.</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248400"/>
          </a:xfrm>
        </p:spPr>
        <p:txBody>
          <a:bodyPr>
            <a:normAutofit/>
          </a:bodyPr>
          <a:lstStyle/>
          <a:p>
            <a:pPr algn="ctr">
              <a:buNone/>
            </a:pPr>
            <a:r>
              <a:rPr lang="en-US" b="1" dirty="0" smtClean="0"/>
              <a:t>7. </a:t>
            </a:r>
            <a:r>
              <a:rPr lang="en-US" sz="3600" b="1" u="sng" dirty="0" smtClean="0"/>
              <a:t>NEONATAL HYPOTHERMIA</a:t>
            </a:r>
          </a:p>
          <a:p>
            <a:r>
              <a:rPr lang="en-US" dirty="0" smtClean="0"/>
              <a:t>This is a condition in which the neonate’s body temperature falls below 36</a:t>
            </a:r>
            <a:r>
              <a:rPr lang="en-US" baseline="30000" dirty="0" smtClean="0"/>
              <a:t>o</a:t>
            </a:r>
            <a:r>
              <a:rPr lang="en-US" dirty="0" smtClean="0"/>
              <a:t>C.</a:t>
            </a:r>
          </a:p>
          <a:p>
            <a:r>
              <a:rPr lang="en-US" dirty="0" smtClean="0"/>
              <a:t>The baby losses heat through radiation, conduction, convection and evaporation.</a:t>
            </a:r>
          </a:p>
          <a:p>
            <a:pPr algn="ctr">
              <a:buNone/>
            </a:pPr>
            <a:r>
              <a:rPr lang="en-US" b="1" dirty="0" smtClean="0"/>
              <a:t> </a:t>
            </a:r>
            <a:r>
              <a:rPr lang="en-US" b="1" u="sng" dirty="0" smtClean="0"/>
              <a:t>Predisposing Factors</a:t>
            </a:r>
          </a:p>
          <a:p>
            <a:pPr lvl="6"/>
            <a:r>
              <a:rPr lang="en-US" sz="3200" dirty="0" smtClean="0"/>
              <a:t>Prematurity</a:t>
            </a:r>
          </a:p>
          <a:p>
            <a:pPr lvl="6"/>
            <a:r>
              <a:rPr lang="en-US" sz="3200" dirty="0" smtClean="0"/>
              <a:t>Asphyxia </a:t>
            </a:r>
            <a:r>
              <a:rPr lang="en-US" sz="3200" dirty="0" err="1"/>
              <a:t>N</a:t>
            </a:r>
            <a:r>
              <a:rPr lang="en-US" sz="3200" dirty="0" err="1" smtClean="0"/>
              <a:t>eonatorum</a:t>
            </a:r>
            <a:endParaRPr lang="en-US" sz="3200" dirty="0" smtClean="0"/>
          </a:p>
          <a:p>
            <a:pPr lvl="6"/>
            <a:r>
              <a:rPr lang="en-US" sz="3200" dirty="0" smtClean="0"/>
              <a:t>Maternal diabetes mellitus</a:t>
            </a:r>
          </a:p>
          <a:p>
            <a:pPr lvl="6"/>
            <a:r>
              <a:rPr lang="en-US" sz="3200" dirty="0" smtClean="0"/>
              <a:t>Respiratory Distress Syndrome</a:t>
            </a:r>
          </a:p>
          <a:p>
            <a:pPr lvl="6"/>
            <a:r>
              <a:rPr lang="en-US" sz="3200" dirty="0" smtClean="0"/>
              <a:t>Cold environment</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6019800"/>
          </a:xfrm>
        </p:spPr>
        <p:txBody>
          <a:bodyPr/>
          <a:lstStyle/>
          <a:p>
            <a:pPr algn="ctr">
              <a:buNone/>
            </a:pPr>
            <a:r>
              <a:rPr lang="en-US" b="1" u="sng" dirty="0" smtClean="0"/>
              <a:t>Clinical Features of Neonatal Hypothermia</a:t>
            </a:r>
          </a:p>
          <a:p>
            <a:pPr lvl="0"/>
            <a:r>
              <a:rPr lang="en-US" dirty="0" smtClean="0"/>
              <a:t>Rectal temperatures is below 36</a:t>
            </a:r>
            <a:r>
              <a:rPr lang="en-US" baseline="30000" dirty="0" smtClean="0"/>
              <a:t>o</a:t>
            </a:r>
            <a:r>
              <a:rPr lang="en-US" dirty="0" smtClean="0"/>
              <a:t>C </a:t>
            </a:r>
          </a:p>
          <a:p>
            <a:pPr lvl="0"/>
            <a:r>
              <a:rPr lang="en-US" dirty="0" smtClean="0"/>
              <a:t>Baby feels cold on touch</a:t>
            </a:r>
          </a:p>
          <a:p>
            <a:pPr lvl="0"/>
            <a:r>
              <a:rPr lang="en-US" dirty="0" smtClean="0"/>
              <a:t>Paleness of extremities and face</a:t>
            </a:r>
          </a:p>
          <a:p>
            <a:pPr lvl="0"/>
            <a:r>
              <a:rPr lang="en-US" dirty="0" smtClean="0"/>
              <a:t>Very weak cry</a:t>
            </a:r>
          </a:p>
          <a:p>
            <a:pPr lvl="0"/>
            <a:r>
              <a:rPr lang="en-US" dirty="0" smtClean="0"/>
              <a:t>Low respiration rate</a:t>
            </a:r>
          </a:p>
          <a:p>
            <a:pPr lvl="0"/>
            <a:r>
              <a:rPr lang="en-US" dirty="0" smtClean="0"/>
              <a:t>Baby not eager to feed (poor feeding)</a:t>
            </a:r>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248400"/>
          </a:xfrm>
        </p:spPr>
        <p:txBody>
          <a:bodyPr>
            <a:normAutofit/>
          </a:bodyPr>
          <a:lstStyle/>
          <a:p>
            <a:pPr algn="ctr">
              <a:buNone/>
            </a:pPr>
            <a:r>
              <a:rPr lang="en-US" b="1" u="sng" dirty="0" smtClean="0"/>
              <a:t>Nursing Management of Neonatal Hypothermia</a:t>
            </a:r>
          </a:p>
          <a:p>
            <a:pPr lvl="0"/>
            <a:r>
              <a:rPr lang="en-US" dirty="0" smtClean="0"/>
              <a:t>Nurse the baby in a warm environment in a resuscitaire or wrap it in warm clothings</a:t>
            </a:r>
          </a:p>
          <a:p>
            <a:pPr lvl="0"/>
            <a:r>
              <a:rPr lang="en-US" dirty="0" smtClean="0"/>
              <a:t>Feed the baby with expressed breast milk via NGT</a:t>
            </a:r>
          </a:p>
          <a:p>
            <a:pPr lvl="0"/>
            <a:r>
              <a:rPr lang="en-US" dirty="0" smtClean="0"/>
              <a:t>Give the baby extra glucose e.g. dextrose</a:t>
            </a:r>
          </a:p>
          <a:p>
            <a:pPr lvl="0"/>
            <a:r>
              <a:rPr lang="en-US" dirty="0" smtClean="0"/>
              <a:t>Closely observe the baby for signs of hypoglycaemia and if present, give 10% dextrose </a:t>
            </a:r>
          </a:p>
          <a:p>
            <a:pPr lvl="0"/>
            <a:r>
              <a:rPr lang="en-US" dirty="0" smtClean="0"/>
              <a:t>Check for and treat convulsions with anticonvulsants</a:t>
            </a: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gn="ctr">
              <a:buNone/>
            </a:pPr>
            <a:r>
              <a:rPr lang="en-US" b="1" u="sng" dirty="0" smtClean="0"/>
              <a:t>Prevention of Neonatal Hypothermia</a:t>
            </a:r>
          </a:p>
          <a:p>
            <a:pPr lvl="0"/>
            <a:r>
              <a:rPr lang="en-US" dirty="0" smtClean="0"/>
              <a:t>Delivery  should be conducted in a room with controlled temperature,</a:t>
            </a:r>
          </a:p>
          <a:p>
            <a:pPr lvl="0"/>
            <a:r>
              <a:rPr lang="en-US" dirty="0" smtClean="0"/>
              <a:t>Put the baby on resuscitaire or in incubator to compensate heat loss to the environment.</a:t>
            </a:r>
          </a:p>
          <a:p>
            <a:pPr lvl="0"/>
            <a:r>
              <a:rPr lang="en-US" dirty="0" smtClean="0"/>
              <a:t>Baby should not be bathed within 1hr of life but top-tailing can be done after one hour.</a:t>
            </a:r>
          </a:p>
          <a:p>
            <a:pPr lvl="0"/>
            <a:r>
              <a:rPr lang="en-US" dirty="0" smtClean="0"/>
              <a:t>Encourage skin to skin contact (kangaroo method) when carrying the baby.</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5867400"/>
          </a:xfrm>
        </p:spPr>
        <p:txBody>
          <a:bodyPr/>
          <a:lstStyle/>
          <a:p>
            <a:pPr algn="ctr">
              <a:buNone/>
            </a:pPr>
            <a:r>
              <a:rPr lang="en-US" b="1" u="sng" dirty="0" smtClean="0"/>
              <a:t>Complications of Neonatal Hypothermia</a:t>
            </a:r>
          </a:p>
          <a:p>
            <a:pPr lvl="0"/>
            <a:r>
              <a:rPr lang="en-US" dirty="0" smtClean="0"/>
              <a:t>Convulsions</a:t>
            </a:r>
          </a:p>
          <a:p>
            <a:pPr lvl="0"/>
            <a:r>
              <a:rPr lang="en-US" dirty="0" smtClean="0"/>
              <a:t>Hypoglycaemia</a:t>
            </a:r>
          </a:p>
          <a:p>
            <a:pPr lvl="0"/>
            <a:r>
              <a:rPr lang="en-US" dirty="0" smtClean="0"/>
              <a:t>Brain damage</a:t>
            </a:r>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15400" cy="6324600"/>
          </a:xfrm>
        </p:spPr>
        <p:txBody>
          <a:bodyPr>
            <a:normAutofit/>
          </a:bodyPr>
          <a:lstStyle/>
          <a:p>
            <a:pPr marL="596646" indent="-514350" algn="ctr">
              <a:buClrTx/>
              <a:buFont typeface="+mj-lt"/>
              <a:buAutoNum type="arabicPeriod" startAt="8"/>
            </a:pPr>
            <a:r>
              <a:rPr lang="en-US" b="1" dirty="0" smtClean="0"/>
              <a:t> </a:t>
            </a:r>
            <a:r>
              <a:rPr lang="en-US" sz="3600" b="1" u="sng" dirty="0" smtClean="0"/>
              <a:t>OPTHALMIA NEONATORUM</a:t>
            </a:r>
          </a:p>
          <a:p>
            <a:r>
              <a:rPr lang="en-US" dirty="0" smtClean="0"/>
              <a:t>This is a condition that occurs in neonates </a:t>
            </a:r>
            <a:r>
              <a:rPr lang="en-US" u="sng" dirty="0" smtClean="0"/>
              <a:t>within 21 days of life</a:t>
            </a:r>
            <a:r>
              <a:rPr lang="en-US" dirty="0" smtClean="0"/>
              <a:t> and is </a:t>
            </a:r>
            <a:r>
              <a:rPr lang="en-US" u="sng" dirty="0" smtClean="0"/>
              <a:t>characterized by purulent discharge from the eyes</a:t>
            </a:r>
            <a:r>
              <a:rPr lang="en-US" dirty="0" smtClean="0"/>
              <a:t>. </a:t>
            </a:r>
          </a:p>
          <a:p>
            <a:r>
              <a:rPr lang="en-US" dirty="0" smtClean="0"/>
              <a:t>It is common in infants of mothers who had vaginal discharge e.g. </a:t>
            </a:r>
            <a:r>
              <a:rPr lang="en-US" u="sng" dirty="0" err="1" smtClean="0"/>
              <a:t>Gonorrhoea</a:t>
            </a:r>
            <a:r>
              <a:rPr lang="en-US" dirty="0" smtClean="0"/>
              <a:t> during pregnancy. </a:t>
            </a:r>
          </a:p>
          <a:p>
            <a:r>
              <a:rPr lang="en-US" b="1" dirty="0" smtClean="0"/>
              <a:t>NB:</a:t>
            </a:r>
            <a:r>
              <a:rPr lang="en-US" dirty="0" smtClean="0"/>
              <a:t> </a:t>
            </a:r>
            <a:r>
              <a:rPr lang="en-US" b="1" dirty="0" smtClean="0"/>
              <a:t>Syphilis does not </a:t>
            </a:r>
            <a:r>
              <a:rPr lang="en-US" dirty="0" smtClean="0"/>
              <a:t>predispose an infant to </a:t>
            </a:r>
            <a:r>
              <a:rPr lang="en-US" dirty="0"/>
              <a:t>O</a:t>
            </a:r>
            <a:r>
              <a:rPr lang="en-US" dirty="0" smtClean="0"/>
              <a:t>pthalmia </a:t>
            </a:r>
            <a:r>
              <a:rPr lang="en-US" dirty="0"/>
              <a:t>N</a:t>
            </a:r>
            <a:r>
              <a:rPr lang="en-US" dirty="0" smtClean="0"/>
              <a:t>eonatorum but it causes </a:t>
            </a:r>
            <a:r>
              <a:rPr lang="en-US" b="1" dirty="0" smtClean="0"/>
              <a:t>congenital syphilis</a:t>
            </a:r>
            <a:r>
              <a:rPr lang="en-US" dirty="0" smtClean="0"/>
              <a:t> that is characterized by gross congenital malformation.</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96000"/>
          </a:xfrm>
        </p:spPr>
        <p:txBody>
          <a:bodyPr>
            <a:normAutofit/>
          </a:bodyPr>
          <a:lstStyle/>
          <a:p>
            <a:pPr algn="ctr">
              <a:buNone/>
            </a:pPr>
            <a:r>
              <a:rPr lang="en-US" b="1" u="sng" dirty="0" smtClean="0"/>
              <a:t>Causative Organisms of </a:t>
            </a:r>
            <a:r>
              <a:rPr lang="en-US" b="1" u="sng" dirty="0" err="1" smtClean="0"/>
              <a:t>Ophthalmia</a:t>
            </a:r>
            <a:r>
              <a:rPr lang="en-US" b="1" u="sng" dirty="0" smtClean="0"/>
              <a:t> </a:t>
            </a:r>
            <a:r>
              <a:rPr lang="en-US" b="1" u="sng" dirty="0" err="1" smtClean="0"/>
              <a:t>Neonatorum</a:t>
            </a:r>
            <a:endParaRPr lang="en-US" u="sng" dirty="0" smtClean="0"/>
          </a:p>
          <a:p>
            <a:pPr lvl="0"/>
            <a:r>
              <a:rPr lang="en-US" sz="2800" i="1" dirty="0" smtClean="0"/>
              <a:t>Neisseria </a:t>
            </a:r>
            <a:r>
              <a:rPr lang="en-US" sz="2800" i="1" dirty="0" err="1" smtClean="0"/>
              <a:t>gonorrhoeae</a:t>
            </a:r>
            <a:endParaRPr lang="en-US" sz="2800" dirty="0" smtClean="0"/>
          </a:p>
          <a:p>
            <a:pPr lvl="0"/>
            <a:r>
              <a:rPr lang="en-US" sz="2800" i="1" dirty="0" smtClean="0"/>
              <a:t>Chlamydia trachomatis</a:t>
            </a:r>
            <a:endParaRPr lang="en-US" sz="2800" dirty="0" smtClean="0"/>
          </a:p>
          <a:p>
            <a:pPr lvl="0"/>
            <a:r>
              <a:rPr lang="en-US" sz="2800" i="1" dirty="0"/>
              <a:t>S</a:t>
            </a:r>
            <a:r>
              <a:rPr lang="en-US" sz="2800" i="1" dirty="0" smtClean="0"/>
              <a:t>taphylococcus </a:t>
            </a:r>
            <a:r>
              <a:rPr lang="en-US" sz="2800" i="1" dirty="0" err="1" smtClean="0"/>
              <a:t>aureus</a:t>
            </a:r>
            <a:endParaRPr lang="en-US" sz="2800" dirty="0" smtClean="0"/>
          </a:p>
          <a:p>
            <a:pPr lvl="0"/>
            <a:r>
              <a:rPr lang="en-US" sz="2800" i="1" dirty="0" smtClean="0"/>
              <a:t>Escherichia coli</a:t>
            </a:r>
            <a:endParaRPr lang="en-US" sz="2800" dirty="0" smtClean="0"/>
          </a:p>
          <a:p>
            <a:pPr lvl="0"/>
            <a:r>
              <a:rPr lang="en-US" sz="2800" i="1" dirty="0" err="1" smtClean="0"/>
              <a:t>Haemophilus</a:t>
            </a:r>
            <a:r>
              <a:rPr lang="en-US" sz="2800" i="1" dirty="0" smtClean="0"/>
              <a:t> influenza</a:t>
            </a:r>
            <a:endParaRPr lang="en-US" sz="2800" dirty="0" smtClean="0"/>
          </a:p>
          <a:p>
            <a:pPr lvl="0"/>
            <a:r>
              <a:rPr lang="en-US" sz="2800" i="1" dirty="0" smtClean="0"/>
              <a:t>Streptococcus </a:t>
            </a:r>
            <a:r>
              <a:rPr lang="en-US" sz="2800" i="1" dirty="0" err="1" smtClean="0"/>
              <a:t>pneumoniae</a:t>
            </a:r>
            <a:endParaRPr lang="en-US" sz="2800" dirty="0" smtClean="0"/>
          </a:p>
          <a:p>
            <a:pPr lvl="0"/>
            <a:r>
              <a:rPr lang="en-US" sz="2800" i="1" dirty="0" smtClean="0"/>
              <a:t>Pseudomonas </a:t>
            </a:r>
            <a:r>
              <a:rPr lang="en-US" sz="2800" i="1" dirty="0" err="1" smtClean="0"/>
              <a:t>spp</a:t>
            </a:r>
            <a:endParaRPr lang="en-US" sz="2800" dirty="0" smtClean="0"/>
          </a:p>
          <a:p>
            <a:pPr lvl="0"/>
            <a:r>
              <a:rPr lang="en-US" sz="2800" i="1" dirty="0" err="1" smtClean="0"/>
              <a:t>Klebsiella</a:t>
            </a:r>
            <a:endParaRPr lang="en-US" sz="28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10000"/>
          </a:bodyPr>
          <a:lstStyle/>
          <a:p>
            <a:pPr algn="ctr">
              <a:buNone/>
            </a:pPr>
            <a:r>
              <a:rPr lang="en-US" b="1" dirty="0" smtClean="0"/>
              <a:t> </a:t>
            </a:r>
            <a:r>
              <a:rPr lang="en-US" b="1" u="sng" dirty="0"/>
              <a:t>FIRST EXAMINATION OF THE </a:t>
            </a:r>
            <a:r>
              <a:rPr lang="en-US" b="1" u="sng" dirty="0" smtClean="0"/>
              <a:t>BABY</a:t>
            </a:r>
          </a:p>
          <a:p>
            <a:r>
              <a:rPr lang="en-US" dirty="0" smtClean="0"/>
              <a:t>This </a:t>
            </a:r>
            <a:r>
              <a:rPr lang="en-US" dirty="0"/>
              <a:t>is a routine procedure done after third stage of labour in labour ward but is also done in the nursery as part of admission procedure. </a:t>
            </a:r>
            <a:endParaRPr lang="en-US" dirty="0" smtClean="0"/>
          </a:p>
          <a:p>
            <a:r>
              <a:rPr lang="en-US" dirty="0" smtClean="0"/>
              <a:t>The main aims of first exam are</a:t>
            </a:r>
            <a:r>
              <a:rPr lang="en-US" dirty="0"/>
              <a:t>;</a:t>
            </a:r>
          </a:p>
          <a:p>
            <a:pPr marL="1117854" lvl="2" indent="-514350">
              <a:buClrTx/>
              <a:buFont typeface="+mj-lt"/>
              <a:buAutoNum type="arabicPeriod"/>
            </a:pPr>
            <a:r>
              <a:rPr lang="en-US" sz="3000" dirty="0"/>
              <a:t>To </a:t>
            </a:r>
            <a:r>
              <a:rPr lang="en-US" sz="3000" b="1" dirty="0"/>
              <a:t>rule out congenital abnormalities</a:t>
            </a:r>
          </a:p>
          <a:p>
            <a:pPr marL="1117854" lvl="2" indent="-514350">
              <a:buClrTx/>
              <a:buFont typeface="+mj-lt"/>
              <a:buAutoNum type="arabicPeriod"/>
            </a:pPr>
            <a:r>
              <a:rPr lang="en-US" sz="3000" dirty="0"/>
              <a:t>To </a:t>
            </a:r>
            <a:r>
              <a:rPr lang="en-US" sz="3000" b="1" dirty="0"/>
              <a:t>rule out birth injuries</a:t>
            </a:r>
          </a:p>
          <a:p>
            <a:pPr marL="1117854" lvl="2" indent="-514350">
              <a:buClrTx/>
              <a:buFont typeface="+mj-lt"/>
              <a:buAutoNum type="arabicPeriod"/>
            </a:pPr>
            <a:r>
              <a:rPr lang="en-US" sz="3000" dirty="0"/>
              <a:t>To </a:t>
            </a:r>
            <a:r>
              <a:rPr lang="en-US" sz="3000" b="1" dirty="0"/>
              <a:t>assess maturity of the </a:t>
            </a:r>
            <a:r>
              <a:rPr lang="en-US" sz="3000" b="1" dirty="0" smtClean="0"/>
              <a:t>baby</a:t>
            </a:r>
          </a:p>
          <a:p>
            <a:pPr>
              <a:buNone/>
            </a:pPr>
            <a:r>
              <a:rPr lang="en-US" b="1" u="sng" dirty="0" smtClean="0"/>
              <a:t>Head </a:t>
            </a:r>
            <a:r>
              <a:rPr lang="en-US" b="1" dirty="0" smtClean="0"/>
              <a:t>   </a:t>
            </a:r>
            <a:endParaRPr lang="en-US" dirty="0"/>
          </a:p>
          <a:p>
            <a:pPr lvl="0"/>
            <a:r>
              <a:rPr lang="en-US" dirty="0"/>
              <a:t>M</a:t>
            </a:r>
            <a:r>
              <a:rPr lang="en-US" dirty="0" smtClean="0"/>
              <a:t>easure </a:t>
            </a:r>
            <a:r>
              <a:rPr lang="en-US" dirty="0"/>
              <a:t>the head circumference </a:t>
            </a:r>
            <a:r>
              <a:rPr lang="en-US" u="sng" dirty="0"/>
              <a:t>(average is 35 </a:t>
            </a:r>
            <a:r>
              <a:rPr lang="en-US" u="sng" dirty="0" smtClean="0"/>
              <a:t>cm)</a:t>
            </a:r>
            <a:endParaRPr lang="en-US" u="sng" dirty="0"/>
          </a:p>
          <a:p>
            <a:pPr lvl="0"/>
            <a:r>
              <a:rPr lang="en-US" dirty="0"/>
              <a:t>Check for the </a:t>
            </a:r>
            <a:r>
              <a:rPr lang="en-US" dirty="0" err="1"/>
              <a:t>moulding</a:t>
            </a:r>
            <a:r>
              <a:rPr lang="en-US" dirty="0"/>
              <a:t> of the foetal skull</a:t>
            </a:r>
          </a:p>
          <a:p>
            <a:pPr lvl="0"/>
            <a:r>
              <a:rPr lang="en-US" dirty="0"/>
              <a:t>Width of the </a:t>
            </a:r>
            <a:r>
              <a:rPr lang="en-US" dirty="0" err="1" smtClean="0"/>
              <a:t>fontanelles</a:t>
            </a:r>
            <a:r>
              <a:rPr lang="en-US" dirty="0" smtClean="0"/>
              <a:t> </a:t>
            </a:r>
            <a:r>
              <a:rPr lang="en-US" dirty="0"/>
              <a:t>and </a:t>
            </a:r>
            <a:r>
              <a:rPr lang="en-US" dirty="0" smtClean="0"/>
              <a:t>sutures; bulging </a:t>
            </a:r>
            <a:r>
              <a:rPr lang="en-US" dirty="0"/>
              <a:t>of </a:t>
            </a:r>
            <a:r>
              <a:rPr lang="en-US" dirty="0" err="1" smtClean="0"/>
              <a:t>fontanelles</a:t>
            </a:r>
            <a:r>
              <a:rPr lang="en-US" dirty="0" smtClean="0"/>
              <a:t> </a:t>
            </a:r>
            <a:r>
              <a:rPr lang="en-US" dirty="0"/>
              <a:t>and wide sutures may indicate hydrocephalus</a:t>
            </a:r>
          </a:p>
          <a:p>
            <a:pPr lvl="0"/>
            <a:r>
              <a:rPr lang="en-US" dirty="0"/>
              <a:t>Depression on the skull may imply a fracture</a:t>
            </a:r>
          </a:p>
          <a:p>
            <a:pPr lvl="0"/>
            <a:r>
              <a:rPr lang="en-US" dirty="0"/>
              <a:t>Injuries </a:t>
            </a:r>
            <a:r>
              <a:rPr lang="en-US" dirty="0" smtClean="0"/>
              <a:t>e.g. </a:t>
            </a:r>
            <a:r>
              <a:rPr lang="en-US" dirty="0"/>
              <a:t>caput </a:t>
            </a:r>
            <a:r>
              <a:rPr lang="en-US" dirty="0" err="1"/>
              <a:t>succadenium</a:t>
            </a:r>
            <a:r>
              <a:rPr lang="en-US" dirty="0"/>
              <a:t> and </a:t>
            </a:r>
            <a:r>
              <a:rPr lang="en-US" dirty="0" err="1"/>
              <a:t>cephalohaematoma</a:t>
            </a:r>
            <a:endParaRPr lang="en-US" dirty="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324600"/>
          </a:xfrm>
        </p:spPr>
        <p:txBody>
          <a:bodyPr/>
          <a:lstStyle/>
          <a:p>
            <a:pPr algn="ctr">
              <a:buNone/>
            </a:pPr>
            <a:r>
              <a:rPr lang="en-US" sz="3600" b="1" u="sng" dirty="0" smtClean="0"/>
              <a:t>Clinical Features</a:t>
            </a:r>
          </a:p>
          <a:p>
            <a:pPr lvl="0"/>
            <a:r>
              <a:rPr lang="en-US" dirty="0" smtClean="0"/>
              <a:t>Eyes have sticky watery discharge</a:t>
            </a:r>
          </a:p>
          <a:p>
            <a:pPr lvl="0"/>
            <a:r>
              <a:rPr lang="en-US" dirty="0" smtClean="0"/>
              <a:t>Eyes are slightly red</a:t>
            </a:r>
          </a:p>
          <a:p>
            <a:pPr lvl="0"/>
            <a:r>
              <a:rPr lang="en-US" dirty="0" smtClean="0"/>
              <a:t>Oedematus eyelids</a:t>
            </a:r>
          </a:p>
          <a:p>
            <a:pPr lvl="0"/>
            <a:r>
              <a:rPr lang="en-US" dirty="0" smtClean="0"/>
              <a:t>Yellow purulent discharge if the infection is by </a:t>
            </a:r>
            <a:r>
              <a:rPr lang="en-US" i="1" dirty="0" smtClean="0"/>
              <a:t>Neisseria </a:t>
            </a:r>
            <a:r>
              <a:rPr lang="en-US" i="1" dirty="0" err="1" smtClean="0"/>
              <a:t>gonorrhoeae</a:t>
            </a:r>
            <a:endParaRPr lang="en-US" dirty="0" smtClean="0"/>
          </a:p>
          <a:p>
            <a:pPr lvl="0"/>
            <a:r>
              <a:rPr lang="en-US" dirty="0" smtClean="0"/>
              <a:t>Inflamed conjunctiva</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pPr algn="ctr">
              <a:buNone/>
            </a:pPr>
            <a:r>
              <a:rPr lang="en-US" sz="3600" b="1" u="sng" dirty="0" smtClean="0"/>
              <a:t>Nursing Management</a:t>
            </a:r>
          </a:p>
          <a:p>
            <a:pPr lvl="0"/>
            <a:r>
              <a:rPr lang="en-US" dirty="0" smtClean="0"/>
              <a:t>All perinatal mothers presenting with vaginal discharge suggestive of </a:t>
            </a:r>
            <a:r>
              <a:rPr lang="en-US" dirty="0" err="1" smtClean="0"/>
              <a:t>gonorrhoae</a:t>
            </a:r>
            <a:r>
              <a:rPr lang="en-US" dirty="0" smtClean="0"/>
              <a:t> should be treated before delivery.</a:t>
            </a:r>
          </a:p>
          <a:p>
            <a:pPr lvl="0"/>
            <a:r>
              <a:rPr lang="en-US" dirty="0" smtClean="0"/>
              <a:t>Correctly swab the baby’s eye at birth.</a:t>
            </a:r>
          </a:p>
          <a:p>
            <a:pPr lvl="0"/>
            <a:r>
              <a:rPr lang="en-US" dirty="0" smtClean="0"/>
              <a:t>Instill 1% tetracycline ointment (TEO) to all babies at birth prophylactically.</a:t>
            </a:r>
          </a:p>
          <a:p>
            <a:pPr lvl="0"/>
            <a:r>
              <a:rPr lang="en-US" dirty="0" smtClean="0"/>
              <a:t>All infected babies should be isolated</a:t>
            </a:r>
          </a:p>
          <a:p>
            <a:pPr lvl="0"/>
            <a:r>
              <a:rPr lang="en-US" dirty="0" smtClean="0"/>
              <a:t>Take eye swab for culture and sensitivity</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lnSpcReduction="10000"/>
          </a:bodyPr>
          <a:lstStyle/>
          <a:p>
            <a:pPr lvl="0"/>
            <a:r>
              <a:rPr lang="en-US" dirty="0"/>
              <a:t>Administer drugs such as;</a:t>
            </a:r>
          </a:p>
          <a:p>
            <a:pPr lvl="1">
              <a:buFont typeface="Wingdings" pitchFamily="2" charset="2"/>
              <a:buChar char="§"/>
            </a:pPr>
            <a:r>
              <a:rPr lang="en-US" sz="3200" i="1" dirty="0"/>
              <a:t>Gentamycin eye drops</a:t>
            </a:r>
          </a:p>
          <a:p>
            <a:pPr lvl="1">
              <a:buFont typeface="Wingdings" pitchFamily="2" charset="2"/>
              <a:buChar char="§"/>
            </a:pPr>
            <a:r>
              <a:rPr lang="en-US" sz="3200" i="1" dirty="0" smtClean="0"/>
              <a:t>TEO but not systemic tetracycline</a:t>
            </a:r>
          </a:p>
          <a:p>
            <a:pPr lvl="1">
              <a:buFont typeface="Wingdings" pitchFamily="2" charset="2"/>
              <a:buChar char="§"/>
            </a:pPr>
            <a:r>
              <a:rPr lang="en-US" sz="3200" i="1" dirty="0" smtClean="0"/>
              <a:t>Penicillin eye drops</a:t>
            </a:r>
          </a:p>
          <a:p>
            <a:pPr lvl="1">
              <a:buFont typeface="Wingdings" pitchFamily="2" charset="2"/>
              <a:buChar char="§"/>
            </a:pPr>
            <a:r>
              <a:rPr lang="en-US" sz="3200" i="1" dirty="0" err="1" smtClean="0"/>
              <a:t>Kanamycin</a:t>
            </a:r>
            <a:r>
              <a:rPr lang="en-US" sz="3200" i="1" dirty="0" smtClean="0"/>
              <a:t> eye drops</a:t>
            </a:r>
          </a:p>
          <a:p>
            <a:pPr lvl="0"/>
            <a:r>
              <a:rPr lang="en-US" dirty="0" smtClean="0"/>
              <a:t>Swab the eyes with warm saline 3 times a day from inside outwards</a:t>
            </a:r>
          </a:p>
          <a:p>
            <a:pPr lvl="0"/>
            <a:r>
              <a:rPr lang="en-US" dirty="0" smtClean="0"/>
              <a:t>Administer some broad–spectrum systemic antibiotic but not tetracycline because it deposits in bone leading to depressed bone growth.</a:t>
            </a:r>
          </a:p>
          <a:p>
            <a:pPr lvl="0" algn="ctr">
              <a:buNone/>
            </a:pPr>
            <a:r>
              <a:rPr lang="en-US" b="1" dirty="0" smtClean="0"/>
              <a:t> </a:t>
            </a:r>
            <a:r>
              <a:rPr lang="en-US" sz="3200" b="1" u="sng" dirty="0" smtClean="0"/>
              <a:t>Complications of </a:t>
            </a:r>
            <a:r>
              <a:rPr lang="en-US" sz="3200" b="1" u="sng" dirty="0" err="1" smtClean="0"/>
              <a:t>Opthalmia</a:t>
            </a:r>
            <a:r>
              <a:rPr lang="en-US" sz="3200" b="1" u="sng" dirty="0" smtClean="0"/>
              <a:t> </a:t>
            </a:r>
            <a:r>
              <a:rPr lang="en-US" sz="3200" b="1" u="sng" dirty="0" err="1" smtClean="0"/>
              <a:t>Neonatorum</a:t>
            </a:r>
            <a:endParaRPr lang="en-US" sz="3200" b="1" u="sng" dirty="0" smtClean="0"/>
          </a:p>
          <a:p>
            <a:pPr lvl="1">
              <a:buFont typeface="Wingdings" pitchFamily="2" charset="2"/>
              <a:buChar char="§"/>
            </a:pPr>
            <a:r>
              <a:rPr lang="en-US" sz="3200" dirty="0" smtClean="0"/>
              <a:t>Partial or permanent blindness</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0"/>
            <a:ext cx="7498080" cy="1143000"/>
          </a:xfrm>
        </p:spPr>
        <p:txBody>
          <a:bodyPr>
            <a:normAutofit fontScale="90000"/>
          </a:bodyPr>
          <a:lstStyle/>
          <a:p>
            <a:pPr algn="ctr"/>
            <a:r>
              <a:rPr lang="en-US" sz="4400" b="1" dirty="0" smtClean="0">
                <a:effectLst/>
              </a:rPr>
              <a:t>ANY QUESTIONS SO FAR ?</a:t>
            </a:r>
            <a:endParaRPr lang="en-US" sz="4400" b="1" dirty="0">
              <a:effectLst/>
            </a:endParaRPr>
          </a:p>
        </p:txBody>
      </p:sp>
    </p:spTree>
    <p:extLst>
      <p:ext uri="{BB962C8B-B14F-4D97-AF65-F5344CB8AC3E}">
        <p14:creationId xmlns:p14="http://schemas.microsoft.com/office/powerpoint/2010/main" val="229715333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marL="825246" indent="-742950" algn="ctr">
              <a:buClrTx/>
              <a:buFont typeface="+mj-lt"/>
              <a:buAutoNum type="arabicPeriod" startAt="9"/>
            </a:pPr>
            <a:r>
              <a:rPr lang="en-US" sz="3600" b="1" u="sng" dirty="0" smtClean="0"/>
              <a:t>NEONATAL JAUNDICE</a:t>
            </a:r>
          </a:p>
          <a:p>
            <a:r>
              <a:rPr lang="en-US" dirty="0" smtClean="0"/>
              <a:t>This is condition in neonates characterized by </a:t>
            </a:r>
            <a:r>
              <a:rPr lang="en-US" u="sng" dirty="0" smtClean="0"/>
              <a:t>yellow discoloration</a:t>
            </a:r>
            <a:r>
              <a:rPr lang="en-US" dirty="0" smtClean="0"/>
              <a:t> of the </a:t>
            </a:r>
            <a:r>
              <a:rPr lang="en-US" u="sng" dirty="0" smtClean="0"/>
              <a:t>skin</a:t>
            </a:r>
            <a:r>
              <a:rPr lang="en-US" dirty="0" smtClean="0"/>
              <a:t>, </a:t>
            </a:r>
            <a:r>
              <a:rPr lang="en-US" u="sng" dirty="0" smtClean="0"/>
              <a:t>sclera</a:t>
            </a:r>
            <a:r>
              <a:rPr lang="en-US" dirty="0" smtClean="0"/>
              <a:t> and </a:t>
            </a:r>
            <a:r>
              <a:rPr lang="en-US" u="sng" dirty="0" smtClean="0"/>
              <a:t>mucous membrane</a:t>
            </a:r>
            <a:r>
              <a:rPr lang="en-US" dirty="0" smtClean="0"/>
              <a:t>. </a:t>
            </a:r>
          </a:p>
          <a:p>
            <a:r>
              <a:rPr lang="en-US" dirty="0" smtClean="0"/>
              <a:t>It develops when there is an </a:t>
            </a:r>
            <a:r>
              <a:rPr lang="en-US" b="1" dirty="0" smtClean="0"/>
              <a:t>excessive bilirubin level in the blood stream</a:t>
            </a:r>
            <a:r>
              <a:rPr lang="en-US" dirty="0" smtClean="0"/>
              <a:t>. </a:t>
            </a:r>
          </a:p>
          <a:p>
            <a:r>
              <a:rPr lang="en-US" dirty="0" smtClean="0"/>
              <a:t>When there is increased rate of </a:t>
            </a:r>
            <a:r>
              <a:rPr lang="en-US" b="1" dirty="0" smtClean="0"/>
              <a:t>haemolysis of RBC</a:t>
            </a:r>
            <a:r>
              <a:rPr lang="en-US" dirty="0" smtClean="0"/>
              <a:t> or </a:t>
            </a:r>
            <a:r>
              <a:rPr lang="en-US" b="1" dirty="0" smtClean="0"/>
              <a:t>decreased conjugation of bilirubin</a:t>
            </a:r>
            <a:r>
              <a:rPr lang="en-US" dirty="0" smtClean="0"/>
              <a:t>, there are high amounts of free bilirubin in circulation leading to jaundice.</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lnSpcReduction="10000"/>
          </a:bodyPr>
          <a:lstStyle/>
          <a:p>
            <a:pPr algn="ctr">
              <a:buNone/>
            </a:pPr>
            <a:r>
              <a:rPr lang="en-US" sz="3600" b="1" u="sng" dirty="0" smtClean="0"/>
              <a:t>Bilirubin Metabolism</a:t>
            </a:r>
          </a:p>
          <a:p>
            <a:r>
              <a:rPr lang="en-US" dirty="0" smtClean="0"/>
              <a:t>When RBC’s are broken down by haemolysis, they produce </a:t>
            </a:r>
            <a:r>
              <a:rPr lang="en-US" b="1" dirty="0" err="1" smtClean="0"/>
              <a:t>haeme</a:t>
            </a:r>
            <a:r>
              <a:rPr lang="en-US" dirty="0" smtClean="0"/>
              <a:t> and </a:t>
            </a:r>
            <a:r>
              <a:rPr lang="en-US" b="1" dirty="0" smtClean="0"/>
              <a:t>globulin</a:t>
            </a:r>
            <a:r>
              <a:rPr lang="en-US" dirty="0" smtClean="0"/>
              <a:t>. </a:t>
            </a:r>
          </a:p>
          <a:p>
            <a:r>
              <a:rPr lang="en-US" dirty="0" smtClean="0"/>
              <a:t>The </a:t>
            </a:r>
            <a:r>
              <a:rPr lang="en-US" dirty="0" err="1" smtClean="0"/>
              <a:t>haeme</a:t>
            </a:r>
            <a:r>
              <a:rPr lang="en-US" dirty="0" smtClean="0"/>
              <a:t> part produces </a:t>
            </a:r>
            <a:r>
              <a:rPr lang="en-US" u="sng" dirty="0" smtClean="0"/>
              <a:t>bilirubin</a:t>
            </a:r>
            <a:r>
              <a:rPr lang="en-US" dirty="0" smtClean="0"/>
              <a:t> and </a:t>
            </a:r>
            <a:r>
              <a:rPr lang="en-US" u="sng" dirty="0" smtClean="0"/>
              <a:t>iron</a:t>
            </a:r>
            <a:r>
              <a:rPr lang="en-US" dirty="0" smtClean="0"/>
              <a:t>.</a:t>
            </a:r>
          </a:p>
          <a:p>
            <a:r>
              <a:rPr lang="en-US" dirty="0" smtClean="0"/>
              <a:t>Unconjugated (indirect) bilirubin is fat soluble hence has to be converted to water soluble form (conjugated/direct bilirubin) by process of </a:t>
            </a:r>
            <a:r>
              <a:rPr lang="en-US" b="1" dirty="0" smtClean="0"/>
              <a:t>conjugation</a:t>
            </a:r>
            <a:r>
              <a:rPr lang="en-US" dirty="0" smtClean="0"/>
              <a:t> for it to be excreted. </a:t>
            </a:r>
          </a:p>
          <a:p>
            <a:r>
              <a:rPr lang="en-US" dirty="0" smtClean="0"/>
              <a:t>Conjugation of bilirubin occurs in the </a:t>
            </a:r>
            <a:r>
              <a:rPr lang="en-US" b="1" dirty="0" smtClean="0"/>
              <a:t>liver</a:t>
            </a:r>
            <a:r>
              <a:rPr lang="en-US" dirty="0" smtClean="0"/>
              <a:t> and thus it has to be transported to the liver by binding to transport protein, </a:t>
            </a:r>
            <a:r>
              <a:rPr lang="en-US" b="1" dirty="0" smtClean="0"/>
              <a:t>albumin</a:t>
            </a:r>
            <a:r>
              <a:rPr lang="en-US" dirty="0" smtClean="0"/>
              <a:t>. </a:t>
            </a:r>
          </a:p>
          <a:p>
            <a:r>
              <a:rPr lang="en-US" dirty="0" smtClean="0"/>
              <a:t>On arrival to the liver, bilirubin detaches itself from the albumin.</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fontScale="92500" lnSpcReduction="20000"/>
          </a:bodyPr>
          <a:lstStyle/>
          <a:p>
            <a:r>
              <a:rPr lang="en-US" dirty="0" smtClean="0"/>
              <a:t>Conjugation is done by </a:t>
            </a:r>
            <a:r>
              <a:rPr lang="en-US" b="1" dirty="0" err="1" smtClean="0"/>
              <a:t>glucoronyl</a:t>
            </a:r>
            <a:r>
              <a:rPr lang="en-US" b="1" dirty="0" smtClean="0"/>
              <a:t> </a:t>
            </a:r>
            <a:r>
              <a:rPr lang="en-US" b="1" dirty="0" err="1" smtClean="0"/>
              <a:t>transferase</a:t>
            </a:r>
            <a:r>
              <a:rPr lang="en-US" b="1" dirty="0" smtClean="0"/>
              <a:t> </a:t>
            </a:r>
            <a:r>
              <a:rPr lang="en-US" dirty="0" smtClean="0"/>
              <a:t>in which bilirubin is added to </a:t>
            </a:r>
            <a:r>
              <a:rPr lang="en-US" dirty="0" err="1" smtClean="0"/>
              <a:t>glucoronic</a:t>
            </a:r>
            <a:r>
              <a:rPr lang="en-US" dirty="0" smtClean="0"/>
              <a:t> acid to become bilirubin </a:t>
            </a:r>
            <a:r>
              <a:rPr lang="en-US" dirty="0" err="1" smtClean="0"/>
              <a:t>diglucoronide</a:t>
            </a:r>
            <a:r>
              <a:rPr lang="en-US" dirty="0" smtClean="0"/>
              <a:t> that is water soluble. </a:t>
            </a:r>
          </a:p>
          <a:p>
            <a:r>
              <a:rPr lang="en-US" b="1" dirty="0" smtClean="0"/>
              <a:t>Excretion of the bilirubin </a:t>
            </a:r>
            <a:r>
              <a:rPr lang="en-US" dirty="0" smtClean="0"/>
              <a:t>is done through the biliary system into the intestine. While in the intestine, it is converted to </a:t>
            </a:r>
            <a:r>
              <a:rPr lang="en-US" b="1" dirty="0" err="1" smtClean="0"/>
              <a:t>stercobilinogen</a:t>
            </a:r>
            <a:r>
              <a:rPr lang="en-US" dirty="0" smtClean="0"/>
              <a:t> by the gut normal flora and excreted in stool. Some of it is absorbed from the gut and becomes </a:t>
            </a:r>
            <a:r>
              <a:rPr lang="en-US" b="1" dirty="0" err="1" smtClean="0"/>
              <a:t>urobilinogen</a:t>
            </a:r>
            <a:r>
              <a:rPr lang="en-US" dirty="0" smtClean="0"/>
              <a:t> which is excreted in urine.</a:t>
            </a:r>
          </a:p>
          <a:p>
            <a:r>
              <a:rPr lang="en-US" dirty="0" smtClean="0"/>
              <a:t>If conjugation process is interfered with, there will be accumulation of unconjugated bilirubin leading to </a:t>
            </a:r>
            <a:r>
              <a:rPr lang="en-US" b="1" dirty="0" err="1" smtClean="0"/>
              <a:t>hyperbilirubinaemia</a:t>
            </a:r>
            <a:r>
              <a:rPr lang="en-US" dirty="0" smtClean="0"/>
              <a:t> and </a:t>
            </a:r>
            <a:r>
              <a:rPr lang="en-US" b="1" dirty="0" smtClean="0"/>
              <a:t>jaundice</a:t>
            </a:r>
            <a:r>
              <a:rPr lang="en-US" dirty="0" smtClean="0"/>
              <a:t>. This bilirubin may cross the blood brain barrier (BBB) and cause brain damage, a condition known as </a:t>
            </a:r>
            <a:r>
              <a:rPr lang="en-US" b="1" i="1" dirty="0" smtClean="0"/>
              <a:t>kernicterus</a:t>
            </a:r>
            <a:r>
              <a:rPr lang="en-US" i="1" dirty="0" smtClean="0"/>
              <a:t> </a:t>
            </a:r>
            <a:r>
              <a:rPr lang="en-US" dirty="0" smtClean="0"/>
              <a:t>that is characterized by seizure, hyper-tonicity, lethargy, and stiff neck with hyper extended head.</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a_el_26_innerEl" descr="The metabolism of bilirubin"/>
          <p:cNvPicPr/>
          <p:nvPr/>
        </p:nvPicPr>
        <p:blipFill>
          <a:blip r:embed="rId2"/>
          <a:srcRect/>
          <a:stretch>
            <a:fillRect/>
          </a:stretch>
        </p:blipFill>
        <p:spPr bwMode="auto">
          <a:xfrm>
            <a:off x="609600" y="251347"/>
            <a:ext cx="8001000" cy="6400800"/>
          </a:xfrm>
          <a:prstGeom prst="rect">
            <a:avLst/>
          </a:prstGeom>
          <a:noFill/>
          <a:ln w="9525">
            <a:noFill/>
            <a:miter lim="800000"/>
            <a:headEnd/>
            <a:tailEnd/>
          </a:ln>
        </p:spPr>
      </p:pic>
    </p:spTree>
    <p:extLst>
      <p:ext uri="{BB962C8B-B14F-4D97-AF65-F5344CB8AC3E}">
        <p14:creationId xmlns:p14="http://schemas.microsoft.com/office/powerpoint/2010/main" val="322719709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77000"/>
          </a:xfrm>
        </p:spPr>
        <p:txBody>
          <a:bodyPr>
            <a:normAutofit/>
          </a:bodyPr>
          <a:lstStyle/>
          <a:p>
            <a:pPr algn="ctr">
              <a:buNone/>
            </a:pPr>
            <a:r>
              <a:rPr lang="en-US" sz="4200" b="1" u="sng" dirty="0" smtClean="0"/>
              <a:t>Types of Jaundice</a:t>
            </a:r>
          </a:p>
          <a:p>
            <a:pPr marL="596646" indent="-514350">
              <a:buClrTx/>
              <a:buFont typeface="+mj-lt"/>
              <a:buAutoNum type="alphaLcParenR"/>
            </a:pPr>
            <a:r>
              <a:rPr lang="en-US" b="1" dirty="0" smtClean="0"/>
              <a:t> </a:t>
            </a:r>
            <a:r>
              <a:rPr lang="en-US" sz="3800" b="1" u="sng" dirty="0" smtClean="0"/>
              <a:t>Physiological Jaundice</a:t>
            </a:r>
          </a:p>
          <a:p>
            <a:r>
              <a:rPr lang="en-US" dirty="0" smtClean="0"/>
              <a:t>This type of jaundice </a:t>
            </a:r>
            <a:r>
              <a:rPr lang="en-US" u="sng" dirty="0" smtClean="0"/>
              <a:t>affects both preterm and term babies in the first few days of life</a:t>
            </a:r>
            <a:r>
              <a:rPr lang="en-US" dirty="0" smtClean="0"/>
              <a:t>. It is apparent with the signs on the third day when the unconjugated bilirubin levels in serum is 25-125 </a:t>
            </a:r>
            <a:r>
              <a:rPr lang="en-US" dirty="0" err="1" smtClean="0"/>
              <a:t>mmol</a:t>
            </a:r>
            <a:r>
              <a:rPr lang="en-US" dirty="0" smtClean="0"/>
              <a:t>/L. </a:t>
            </a:r>
          </a:p>
          <a:p>
            <a:r>
              <a:rPr lang="en-US" dirty="0" smtClean="0"/>
              <a:t>In </a:t>
            </a:r>
            <a:r>
              <a:rPr lang="en-US" b="1" dirty="0" smtClean="0"/>
              <a:t>term babies</a:t>
            </a:r>
            <a:r>
              <a:rPr lang="en-US" dirty="0" smtClean="0"/>
              <a:t>, it </a:t>
            </a:r>
            <a:r>
              <a:rPr lang="en-US" b="1" dirty="0" smtClean="0"/>
              <a:t>never appears before 24 hrs of life </a:t>
            </a:r>
            <a:r>
              <a:rPr lang="en-US" dirty="0" smtClean="0"/>
              <a:t>but it can be in </a:t>
            </a:r>
            <a:r>
              <a:rPr lang="en-US" dirty="0" err="1" smtClean="0"/>
              <a:t>preterms</a:t>
            </a:r>
            <a:r>
              <a:rPr lang="en-US" dirty="0" smtClean="0"/>
              <a:t> and the </a:t>
            </a:r>
            <a:r>
              <a:rPr lang="en-US" b="1" dirty="0" smtClean="0"/>
              <a:t>serum levels never exceeds 200mmol/L</a:t>
            </a:r>
            <a:r>
              <a:rPr lang="en-US" dirty="0" smtClean="0"/>
              <a:t>. </a:t>
            </a:r>
          </a:p>
          <a:p>
            <a:r>
              <a:rPr lang="en-US" dirty="0"/>
              <a:t>I</a:t>
            </a:r>
            <a:r>
              <a:rPr lang="en-US" dirty="0" smtClean="0"/>
              <a:t>t is also self limiting in term babies.</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5943600"/>
          </a:xfrm>
        </p:spPr>
        <p:txBody>
          <a:bodyPr/>
          <a:lstStyle/>
          <a:p>
            <a:pPr algn="ctr">
              <a:buNone/>
            </a:pPr>
            <a:r>
              <a:rPr lang="en-US" sz="3600" b="1" u="sng" dirty="0" smtClean="0"/>
              <a:t>Causes of Physiological Jaundice</a:t>
            </a:r>
            <a:endParaRPr lang="en-US" sz="3600" b="1" u="sng" dirty="0"/>
          </a:p>
          <a:p>
            <a:pPr lvl="0"/>
            <a:r>
              <a:rPr lang="en-US" dirty="0"/>
              <a:t>Excessive </a:t>
            </a:r>
            <a:r>
              <a:rPr lang="en-US" dirty="0" err="1"/>
              <a:t>haemolysis</a:t>
            </a:r>
            <a:r>
              <a:rPr lang="en-US" dirty="0"/>
              <a:t> of RBCs greater than conjugation rate.</a:t>
            </a:r>
          </a:p>
          <a:p>
            <a:pPr lvl="0"/>
            <a:r>
              <a:rPr lang="en-US" dirty="0" err="1"/>
              <a:t>Glucoronyl</a:t>
            </a:r>
            <a:r>
              <a:rPr lang="en-US" dirty="0"/>
              <a:t> </a:t>
            </a:r>
            <a:r>
              <a:rPr lang="en-US" dirty="0" err="1"/>
              <a:t>transferase</a:t>
            </a:r>
            <a:r>
              <a:rPr lang="en-US" dirty="0"/>
              <a:t> enzyme deficiency</a:t>
            </a:r>
          </a:p>
          <a:p>
            <a:pPr lvl="0"/>
            <a:r>
              <a:rPr lang="en-US" dirty="0" smtClean="0"/>
              <a:t>Increased </a:t>
            </a:r>
            <a:r>
              <a:rPr lang="en-US" dirty="0" err="1"/>
              <a:t>enterohepatic</a:t>
            </a:r>
            <a:r>
              <a:rPr lang="en-US" dirty="0"/>
              <a:t> reabsorption</a:t>
            </a:r>
          </a:p>
          <a:p>
            <a:pPr lvl="0"/>
            <a:r>
              <a:rPr lang="en-US" dirty="0"/>
              <a:t>Decreased albumin binding capacity thus less bilirubin is transported to the liver for conjugation.</a:t>
            </a:r>
          </a:p>
          <a:p>
            <a:endParaRPr lang="en-US" dirty="0"/>
          </a:p>
        </p:txBody>
      </p:sp>
    </p:spTree>
    <p:extLst>
      <p:ext uri="{BB962C8B-B14F-4D97-AF65-F5344CB8AC3E}">
        <p14:creationId xmlns:p14="http://schemas.microsoft.com/office/powerpoint/2010/main" val="4197377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839200" cy="6324600"/>
          </a:xfrm>
        </p:spPr>
        <p:txBody>
          <a:bodyPr>
            <a:normAutofit/>
          </a:bodyPr>
          <a:lstStyle/>
          <a:p>
            <a:pPr>
              <a:buNone/>
            </a:pPr>
            <a:r>
              <a:rPr lang="en-US" sz="2800" b="1" u="sng" dirty="0"/>
              <a:t>Eyes</a:t>
            </a:r>
            <a:r>
              <a:rPr lang="en-US" sz="2800" b="1" dirty="0"/>
              <a:t>   </a:t>
            </a:r>
            <a:endParaRPr lang="en-US" sz="2800" dirty="0"/>
          </a:p>
          <a:p>
            <a:pPr lvl="0"/>
            <a:r>
              <a:rPr lang="en-US" sz="2800" dirty="0"/>
              <a:t>A</a:t>
            </a:r>
            <a:r>
              <a:rPr lang="en-US" sz="2800" dirty="0" smtClean="0"/>
              <a:t>bsence </a:t>
            </a:r>
            <a:r>
              <a:rPr lang="en-US" sz="2800" dirty="0"/>
              <a:t>of eyebrows</a:t>
            </a:r>
          </a:p>
          <a:p>
            <a:pPr lvl="0"/>
            <a:r>
              <a:rPr lang="en-US" sz="2800" dirty="0" err="1" smtClean="0"/>
              <a:t>Conjunctival</a:t>
            </a:r>
            <a:r>
              <a:rPr lang="en-US" sz="2800" dirty="0" smtClean="0"/>
              <a:t> </a:t>
            </a:r>
            <a:r>
              <a:rPr lang="en-US" sz="2800" dirty="0" err="1" smtClean="0"/>
              <a:t>haemorrhage</a:t>
            </a:r>
            <a:r>
              <a:rPr lang="en-US" sz="2800" dirty="0" smtClean="0"/>
              <a:t> </a:t>
            </a:r>
            <a:r>
              <a:rPr lang="en-US" sz="2800" dirty="0"/>
              <a:t>/ bleeding</a:t>
            </a:r>
          </a:p>
          <a:p>
            <a:pPr lvl="0"/>
            <a:r>
              <a:rPr lang="en-US" sz="2800" dirty="0"/>
              <a:t>Any discharge and squint</a:t>
            </a:r>
          </a:p>
          <a:p>
            <a:pPr>
              <a:buNone/>
            </a:pPr>
            <a:r>
              <a:rPr lang="en-US" sz="2800" b="1" u="sng" dirty="0"/>
              <a:t>Nose </a:t>
            </a:r>
            <a:endParaRPr lang="en-US" sz="2800" u="sng" dirty="0"/>
          </a:p>
          <a:p>
            <a:pPr lvl="0"/>
            <a:r>
              <a:rPr lang="en-US" sz="2800" dirty="0"/>
              <a:t>Check for any deformities e.g. </a:t>
            </a:r>
            <a:r>
              <a:rPr lang="en-US" sz="2800" dirty="0" smtClean="0"/>
              <a:t>well </a:t>
            </a:r>
            <a:r>
              <a:rPr lang="en-US" sz="2800" dirty="0"/>
              <a:t>formed septum</a:t>
            </a:r>
          </a:p>
          <a:p>
            <a:pPr lvl="0"/>
            <a:r>
              <a:rPr lang="en-US" sz="2800" dirty="0"/>
              <a:t>Bleeding from the nose</a:t>
            </a:r>
          </a:p>
          <a:p>
            <a:pPr lvl="0"/>
            <a:r>
              <a:rPr lang="en-US" sz="2800" dirty="0"/>
              <a:t>Check for nasal flaring which is a sign of respiratory distress</a:t>
            </a:r>
          </a:p>
          <a:p>
            <a:pPr lvl="0"/>
            <a:r>
              <a:rPr lang="en-US" sz="2800" dirty="0"/>
              <a:t>Check for blocked nostrils</a:t>
            </a:r>
          </a:p>
          <a:p>
            <a:endParaRPr lang="en-US" sz="28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rmAutofit fontScale="92500" lnSpcReduction="20000"/>
          </a:bodyPr>
          <a:lstStyle/>
          <a:p>
            <a:pPr algn="ctr">
              <a:buNone/>
            </a:pPr>
            <a:r>
              <a:rPr lang="en-US" b="1" u="sng" dirty="0" smtClean="0"/>
              <a:t>Nursing Management of Physiological Jaundice</a:t>
            </a:r>
          </a:p>
          <a:p>
            <a:pPr lvl="0"/>
            <a:r>
              <a:rPr lang="en-US" dirty="0" smtClean="0"/>
              <a:t>Admit the baby into the NBU and assess the general condition.</a:t>
            </a:r>
          </a:p>
          <a:p>
            <a:pPr lvl="0"/>
            <a:r>
              <a:rPr lang="en-US" dirty="0" smtClean="0"/>
              <a:t>Start early and frequent breastfeeding for it provides glucose to the liver cells and also encourages bowel colonization with normal flora which is important in formation of </a:t>
            </a:r>
            <a:r>
              <a:rPr lang="en-US" dirty="0" err="1" smtClean="0"/>
              <a:t>stercobilinogen</a:t>
            </a:r>
            <a:r>
              <a:rPr lang="en-US" dirty="0" smtClean="0"/>
              <a:t> for excretion in stool and also leads to increased gut motility leading to faster excretion of bilirubin. </a:t>
            </a:r>
          </a:p>
          <a:p>
            <a:pPr lvl="0"/>
            <a:r>
              <a:rPr lang="en-US" dirty="0" smtClean="0"/>
              <a:t>Feeding also enhances enzyme production and conjugation.</a:t>
            </a:r>
          </a:p>
          <a:p>
            <a:pPr lvl="0"/>
            <a:r>
              <a:rPr lang="en-US" dirty="0" smtClean="0"/>
              <a:t>Closely monitor serum bilirubin levels at 12 -24 hrs interval.</a:t>
            </a:r>
          </a:p>
          <a:p>
            <a:pPr lvl="0"/>
            <a:r>
              <a:rPr lang="en-US" dirty="0" smtClean="0"/>
              <a:t>If bilirubin levels takes time to clear, put the baby on phototherapy.</a:t>
            </a:r>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9067800" cy="6477000"/>
          </a:xfrm>
        </p:spPr>
        <p:txBody>
          <a:bodyPr>
            <a:normAutofit/>
          </a:bodyPr>
          <a:lstStyle/>
          <a:p>
            <a:pPr marL="596646" indent="-514350" algn="ctr">
              <a:buClrTx/>
              <a:buFont typeface="+mj-lt"/>
              <a:buAutoNum type="alphaLcParenR" startAt="2"/>
            </a:pPr>
            <a:r>
              <a:rPr lang="en-US" b="1" u="sng" dirty="0" smtClean="0"/>
              <a:t>Pathological Jaundice</a:t>
            </a:r>
          </a:p>
          <a:p>
            <a:r>
              <a:rPr lang="en-US" dirty="0" smtClean="0"/>
              <a:t>This type of jaundice </a:t>
            </a:r>
            <a:r>
              <a:rPr lang="en-US" u="sng" dirty="0" smtClean="0"/>
              <a:t>appears within 24-48hrs of life </a:t>
            </a:r>
            <a:r>
              <a:rPr lang="en-US" dirty="0" smtClean="0"/>
              <a:t>and is </a:t>
            </a:r>
            <a:r>
              <a:rPr lang="en-US" u="sng" dirty="0" smtClean="0"/>
              <a:t>not self- limiting</a:t>
            </a:r>
            <a:r>
              <a:rPr lang="en-US" dirty="0" smtClean="0"/>
              <a:t> thus may persist for long (14-21 days if untreated). </a:t>
            </a:r>
          </a:p>
          <a:p>
            <a:r>
              <a:rPr lang="en-US" dirty="0" smtClean="0"/>
              <a:t>There is </a:t>
            </a:r>
            <a:r>
              <a:rPr lang="en-US" u="sng" dirty="0" smtClean="0"/>
              <a:t>rapid rise in serum bilirubin</a:t>
            </a:r>
            <a:r>
              <a:rPr lang="en-US" dirty="0" smtClean="0"/>
              <a:t>. </a:t>
            </a:r>
          </a:p>
          <a:p>
            <a:r>
              <a:rPr lang="en-US" dirty="0" smtClean="0"/>
              <a:t>It includes both </a:t>
            </a:r>
            <a:r>
              <a:rPr lang="en-US" b="1" dirty="0" smtClean="0"/>
              <a:t>obstructive</a:t>
            </a:r>
            <a:r>
              <a:rPr lang="en-US" dirty="0" smtClean="0"/>
              <a:t> and </a:t>
            </a:r>
            <a:r>
              <a:rPr lang="en-US" b="1" dirty="0" smtClean="0"/>
              <a:t>hemolytic</a:t>
            </a:r>
            <a:r>
              <a:rPr lang="en-US" dirty="0" smtClean="0"/>
              <a:t> jaundice.</a:t>
            </a:r>
          </a:p>
          <a:p>
            <a:pPr algn="ctr">
              <a:buNone/>
            </a:pPr>
            <a:r>
              <a:rPr lang="en-US" b="1" u="sng" dirty="0" smtClean="0"/>
              <a:t>Causes of Pathological Jaundice</a:t>
            </a:r>
          </a:p>
          <a:p>
            <a:r>
              <a:rPr lang="en-US" dirty="0" smtClean="0"/>
              <a:t>They include pathological disorders that increase  bilirubin production, reduces transportation to and fro the liver or reduced rate of conjugation. These are;</a:t>
            </a:r>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a:bodyPr>
          <a:lstStyle/>
          <a:p>
            <a:pPr marL="596646" indent="-514350">
              <a:buClrTx/>
              <a:buFont typeface="+mj-lt"/>
              <a:buAutoNum type="arabicPeriod"/>
            </a:pPr>
            <a:r>
              <a:rPr lang="en-US" dirty="0"/>
              <a:t>Increased </a:t>
            </a:r>
            <a:r>
              <a:rPr lang="en-US" dirty="0" err="1" smtClean="0"/>
              <a:t>haemolysis</a:t>
            </a:r>
            <a:endParaRPr lang="en-US" dirty="0"/>
          </a:p>
          <a:p>
            <a:pPr lvl="1">
              <a:buFont typeface="Wingdings" pitchFamily="2" charset="2"/>
              <a:buChar char="§"/>
            </a:pPr>
            <a:r>
              <a:rPr lang="en-US" sz="3000" i="1" dirty="0" smtClean="0"/>
              <a:t>Rhesus </a:t>
            </a:r>
            <a:r>
              <a:rPr lang="en-US" sz="3000" i="1" dirty="0"/>
              <a:t>and ABO incompatibility, </a:t>
            </a:r>
            <a:endParaRPr lang="en-US" sz="3000" i="1" dirty="0" smtClean="0"/>
          </a:p>
          <a:p>
            <a:pPr lvl="1">
              <a:buFont typeface="Wingdings" pitchFamily="2" charset="2"/>
              <a:buChar char="§"/>
            </a:pPr>
            <a:r>
              <a:rPr lang="en-US" sz="3000" i="1" dirty="0" smtClean="0"/>
              <a:t>G6PD </a:t>
            </a:r>
            <a:r>
              <a:rPr lang="en-US" sz="3000" i="1" dirty="0"/>
              <a:t>enzyme deficiency, </a:t>
            </a:r>
            <a:endParaRPr lang="en-US" sz="3000" i="1" dirty="0" smtClean="0"/>
          </a:p>
          <a:p>
            <a:pPr lvl="1">
              <a:buFont typeface="Wingdings" pitchFamily="2" charset="2"/>
              <a:buChar char="§"/>
            </a:pPr>
            <a:r>
              <a:rPr lang="en-US" sz="3000" i="1" dirty="0" smtClean="0"/>
              <a:t>Bacterial </a:t>
            </a:r>
            <a:r>
              <a:rPr lang="en-US" sz="3000" i="1" dirty="0" err="1"/>
              <a:t>septicaemia</a:t>
            </a:r>
            <a:r>
              <a:rPr lang="en-US" sz="3000" i="1" dirty="0"/>
              <a:t>.</a:t>
            </a:r>
          </a:p>
          <a:p>
            <a:pPr marL="596646" lvl="0" indent="-514350">
              <a:buClrTx/>
              <a:buFont typeface="+mj-lt"/>
              <a:buAutoNum type="arabicPeriod" startAt="2"/>
            </a:pPr>
            <a:r>
              <a:rPr lang="en-US" dirty="0" smtClean="0"/>
              <a:t>Non-</a:t>
            </a:r>
            <a:r>
              <a:rPr lang="en-US" dirty="0" err="1" smtClean="0"/>
              <a:t>haemolytic</a:t>
            </a:r>
            <a:r>
              <a:rPr lang="en-US" dirty="0" smtClean="0"/>
              <a:t> causes of increased unconjugated bilirubin</a:t>
            </a:r>
          </a:p>
          <a:p>
            <a:pPr lvl="1">
              <a:buFont typeface="Wingdings" pitchFamily="2" charset="2"/>
              <a:buChar char="§"/>
            </a:pPr>
            <a:r>
              <a:rPr lang="en-US" sz="3000" i="1" dirty="0" smtClean="0"/>
              <a:t>CNS hemorrhage, </a:t>
            </a:r>
          </a:p>
          <a:p>
            <a:pPr lvl="1">
              <a:buFont typeface="Wingdings" pitchFamily="2" charset="2"/>
              <a:buChar char="§"/>
            </a:pPr>
            <a:r>
              <a:rPr lang="en-US" sz="3000" i="1" dirty="0" err="1" smtClean="0"/>
              <a:t>Cephalo-haematoma</a:t>
            </a:r>
            <a:r>
              <a:rPr lang="en-US" sz="3000" i="1" dirty="0" smtClean="0"/>
              <a:t>, </a:t>
            </a:r>
          </a:p>
          <a:p>
            <a:pPr lvl="1">
              <a:buFont typeface="Wingdings" pitchFamily="2" charset="2"/>
              <a:buChar char="§"/>
            </a:pPr>
            <a:r>
              <a:rPr lang="en-US" sz="3000" i="1" dirty="0" err="1"/>
              <a:t>P</a:t>
            </a:r>
            <a:r>
              <a:rPr lang="en-US" sz="3000" i="1" dirty="0" err="1" smtClean="0"/>
              <a:t>olycythaemia</a:t>
            </a:r>
            <a:r>
              <a:rPr lang="en-US" sz="3000" i="1" dirty="0" smtClean="0"/>
              <a:t>, </a:t>
            </a:r>
          </a:p>
          <a:p>
            <a:pPr lvl="1">
              <a:buFont typeface="Wingdings" pitchFamily="2" charset="2"/>
              <a:buChar char="§"/>
            </a:pPr>
            <a:r>
              <a:rPr lang="en-US" sz="3000" i="1" dirty="0"/>
              <a:t>E</a:t>
            </a:r>
            <a:r>
              <a:rPr lang="en-US" sz="3000" i="1" dirty="0" smtClean="0"/>
              <a:t>xaggerated </a:t>
            </a:r>
            <a:r>
              <a:rPr lang="en-US" sz="3000" i="1" dirty="0" err="1" smtClean="0"/>
              <a:t>entero</a:t>
            </a:r>
            <a:r>
              <a:rPr lang="en-US" sz="3000" i="1" dirty="0" smtClean="0"/>
              <a:t>-hepatic circulation of bilirubin due to functional ileus.</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pPr marL="596646" lvl="0" indent="-514350">
              <a:buClrTx/>
              <a:buFont typeface="+mj-lt"/>
              <a:buAutoNum type="arabicPeriod" startAt="3"/>
            </a:pPr>
            <a:r>
              <a:rPr lang="en-US" dirty="0"/>
              <a:t>Decreased rate of </a:t>
            </a:r>
            <a:r>
              <a:rPr lang="en-US" dirty="0" smtClean="0"/>
              <a:t>conjugation;</a:t>
            </a:r>
          </a:p>
          <a:p>
            <a:pPr lvl="1">
              <a:buClrTx/>
              <a:buFont typeface="Wingdings" pitchFamily="2" charset="2"/>
              <a:buChar char="§"/>
            </a:pPr>
            <a:r>
              <a:rPr lang="en-US" i="1" dirty="0" err="1" smtClean="0"/>
              <a:t>Criggler</a:t>
            </a:r>
            <a:r>
              <a:rPr lang="en-US" i="1" dirty="0" smtClean="0"/>
              <a:t> </a:t>
            </a:r>
            <a:r>
              <a:rPr lang="en-US" i="1" dirty="0"/>
              <a:t>Nagar syndrome, </a:t>
            </a:r>
            <a:endParaRPr lang="en-US" i="1" dirty="0" smtClean="0"/>
          </a:p>
          <a:p>
            <a:pPr lvl="1">
              <a:buClrTx/>
              <a:buFont typeface="Wingdings" pitchFamily="2" charset="2"/>
              <a:buChar char="§"/>
            </a:pPr>
            <a:r>
              <a:rPr lang="en-US" i="1" dirty="0" smtClean="0"/>
              <a:t>Gilbert’s </a:t>
            </a:r>
            <a:r>
              <a:rPr lang="en-US" i="1" dirty="0"/>
              <a:t>syndrome</a:t>
            </a:r>
          </a:p>
          <a:p>
            <a:pPr marL="596646" lvl="0" indent="-514350">
              <a:buClrTx/>
              <a:buFont typeface="+mj-lt"/>
              <a:buAutoNum type="arabicPeriod" startAt="4"/>
            </a:pPr>
            <a:r>
              <a:rPr lang="en-US" dirty="0"/>
              <a:t>Hepatotoxic drugs</a:t>
            </a:r>
          </a:p>
          <a:p>
            <a:pPr marL="596646" lvl="0" indent="-514350">
              <a:buClrTx/>
              <a:buFont typeface="+mj-lt"/>
              <a:buAutoNum type="arabicPeriod" startAt="4"/>
            </a:pPr>
            <a:r>
              <a:rPr lang="en-US" dirty="0" err="1" smtClean="0"/>
              <a:t>Billiary</a:t>
            </a:r>
            <a:r>
              <a:rPr lang="en-US" dirty="0" smtClean="0"/>
              <a:t> obstruction that prevents transport of conjugated bilirubin to GIT for excretion</a:t>
            </a:r>
          </a:p>
          <a:p>
            <a:pPr marL="596646" lvl="0" indent="-514350">
              <a:buClrTx/>
              <a:buFont typeface="+mj-lt"/>
              <a:buAutoNum type="arabicPeriod" startAt="4"/>
            </a:pPr>
            <a:r>
              <a:rPr lang="en-US" dirty="0" smtClean="0"/>
              <a:t>Reduced bilirubin binding sites to the albumin.</a:t>
            </a:r>
          </a:p>
          <a:p>
            <a:pPr marL="596646" lvl="0" indent="-514350">
              <a:buClrTx/>
              <a:buFont typeface="+mj-lt"/>
              <a:buAutoNum type="arabicPeriod" startAt="4"/>
            </a:pPr>
            <a:r>
              <a:rPr lang="en-US" dirty="0" smtClean="0"/>
              <a:t>Malnutrition</a:t>
            </a:r>
          </a:p>
          <a:p>
            <a:pPr marL="596646" lvl="0" indent="-514350">
              <a:buClrTx/>
              <a:buFont typeface="+mj-lt"/>
              <a:buAutoNum type="arabicPeriod" startAt="4"/>
            </a:pPr>
            <a:r>
              <a:rPr lang="en-US" dirty="0" smtClean="0"/>
              <a:t>Increased reconversion of conjugated to unconjugated bilirubin if it stays in the GIT for long.</a:t>
            </a:r>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91600" cy="6324600"/>
          </a:xfrm>
        </p:spPr>
        <p:txBody>
          <a:bodyPr>
            <a:normAutofit fontScale="92500" lnSpcReduction="10000"/>
          </a:bodyPr>
          <a:lstStyle/>
          <a:p>
            <a:pPr algn="ctr">
              <a:buNone/>
            </a:pPr>
            <a:r>
              <a:rPr lang="en-US" b="1" u="sng" dirty="0" smtClean="0"/>
              <a:t>Nursing Management of Pathological Jaundice</a:t>
            </a:r>
          </a:p>
          <a:p>
            <a:pPr lvl="0"/>
            <a:r>
              <a:rPr lang="en-US" dirty="0" smtClean="0"/>
              <a:t>Assess the baby to determine the degree of jaundice.</a:t>
            </a:r>
          </a:p>
          <a:p>
            <a:pPr lvl="0"/>
            <a:r>
              <a:rPr lang="en-US" dirty="0" smtClean="0"/>
              <a:t>Do investigations on serum bilirubin levels and </a:t>
            </a:r>
            <a:r>
              <a:rPr lang="en-US" dirty="0" err="1" smtClean="0"/>
              <a:t>Hb</a:t>
            </a:r>
            <a:r>
              <a:rPr lang="en-US" dirty="0" smtClean="0"/>
              <a:t>.</a:t>
            </a:r>
          </a:p>
          <a:p>
            <a:pPr lvl="0"/>
            <a:r>
              <a:rPr lang="en-US" dirty="0" smtClean="0"/>
              <a:t>Start the baby on phototherapy.</a:t>
            </a:r>
          </a:p>
          <a:p>
            <a:pPr lvl="0"/>
            <a:r>
              <a:rPr lang="en-US" dirty="0" smtClean="0"/>
              <a:t>Order for blood exchange transfusion if necessary.</a:t>
            </a:r>
          </a:p>
          <a:p>
            <a:pPr algn="ctr">
              <a:buNone/>
            </a:pPr>
            <a:r>
              <a:rPr lang="en-US" b="1" u="sng" dirty="0" smtClean="0"/>
              <a:t>Complication of neonatal jaundice</a:t>
            </a:r>
          </a:p>
          <a:p>
            <a:pPr lvl="0"/>
            <a:r>
              <a:rPr lang="en-US" dirty="0" smtClean="0"/>
              <a:t>Retinal damage due to light used in treatment</a:t>
            </a:r>
          </a:p>
          <a:p>
            <a:pPr lvl="0"/>
            <a:r>
              <a:rPr lang="en-US" dirty="0" smtClean="0"/>
              <a:t>Anemia</a:t>
            </a:r>
          </a:p>
          <a:p>
            <a:pPr lvl="0"/>
            <a:r>
              <a:rPr lang="en-US" dirty="0" smtClean="0"/>
              <a:t>Hyperthermia associated with phototherapy.</a:t>
            </a:r>
          </a:p>
          <a:p>
            <a:pPr lvl="0"/>
            <a:r>
              <a:rPr lang="en-US" dirty="0" smtClean="0"/>
              <a:t>Hypocalcaemia</a:t>
            </a:r>
          </a:p>
          <a:p>
            <a:pPr lvl="0"/>
            <a:r>
              <a:rPr lang="en-US" dirty="0" err="1" smtClean="0"/>
              <a:t>Kernicterus</a:t>
            </a:r>
            <a:endParaRPr lang="en-US" dirty="0" smtClean="0"/>
          </a:p>
          <a:p>
            <a:pPr marL="82296" indent="0">
              <a:buNone/>
            </a:pPr>
            <a:r>
              <a:rPr lang="en-US" b="1" dirty="0" smtClean="0"/>
              <a:t>NB: </a:t>
            </a:r>
            <a:r>
              <a:rPr lang="en-US" dirty="0" smtClean="0"/>
              <a:t>Read more on obstructive and haemolytic jaundice</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791200"/>
          </a:xfrm>
        </p:spPr>
        <p:txBody>
          <a:bodyPr/>
          <a:lstStyle/>
          <a:p>
            <a:pPr algn="ctr">
              <a:buNone/>
            </a:pPr>
            <a:r>
              <a:rPr lang="en-US" b="1" u="sng" dirty="0" smtClean="0"/>
              <a:t>Treatment Modalities of Neonatal Jaundice</a:t>
            </a:r>
          </a:p>
          <a:p>
            <a:r>
              <a:rPr lang="en-US" dirty="0" smtClean="0"/>
              <a:t>There are three main modalities namely;</a:t>
            </a:r>
          </a:p>
          <a:p>
            <a:pPr marL="928116" lvl="1" indent="-571500">
              <a:buClrTx/>
              <a:buFont typeface="+mj-lt"/>
              <a:buAutoNum type="romanUcPeriod"/>
            </a:pPr>
            <a:r>
              <a:rPr lang="en-US" sz="3200" dirty="0" smtClean="0"/>
              <a:t>Phototherapy</a:t>
            </a:r>
          </a:p>
          <a:p>
            <a:pPr marL="928116" lvl="1" indent="-571500">
              <a:buClrTx/>
              <a:buFont typeface="+mj-lt"/>
              <a:buAutoNum type="romanUcPeriod"/>
            </a:pPr>
            <a:r>
              <a:rPr lang="en-US" sz="3200" dirty="0" smtClean="0"/>
              <a:t>Blood exchange transfusion</a:t>
            </a:r>
          </a:p>
          <a:p>
            <a:pPr marL="928116" lvl="1" indent="-571500">
              <a:buClrTx/>
              <a:buFont typeface="+mj-lt"/>
              <a:buAutoNum type="romanUcPeriod"/>
            </a:pPr>
            <a:r>
              <a:rPr lang="en-US" sz="3200" dirty="0" err="1" smtClean="0"/>
              <a:t>Protoporphyrins</a:t>
            </a:r>
            <a:endParaRPr lang="en-US" sz="3200" dirty="0" smtClean="0"/>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marL="653796" indent="-571500">
              <a:buClrTx/>
              <a:buFont typeface="+mj-lt"/>
              <a:buAutoNum type="romanUcPeriod"/>
            </a:pPr>
            <a:r>
              <a:rPr lang="en-US" b="1" u="sng" dirty="0" smtClean="0"/>
              <a:t> Phototherapy</a:t>
            </a:r>
          </a:p>
          <a:p>
            <a:r>
              <a:rPr lang="en-US" dirty="0" smtClean="0"/>
              <a:t>Phototherapy </a:t>
            </a:r>
            <a:r>
              <a:rPr lang="en-US" u="sng" dirty="0" smtClean="0"/>
              <a:t>prevents bilirubin levels from going high</a:t>
            </a:r>
            <a:r>
              <a:rPr lang="en-US" dirty="0" smtClean="0"/>
              <a:t> enough to cross BBB and cause </a:t>
            </a:r>
            <a:r>
              <a:rPr lang="en-US" dirty="0" err="1" smtClean="0"/>
              <a:t>kernicterus</a:t>
            </a:r>
            <a:endParaRPr lang="en-US" dirty="0" smtClean="0"/>
          </a:p>
          <a:p>
            <a:pPr algn="ctr">
              <a:buNone/>
            </a:pPr>
            <a:r>
              <a:rPr lang="en-US" b="1" u="sng" dirty="0" smtClean="0"/>
              <a:t>Mechanism of action</a:t>
            </a:r>
          </a:p>
          <a:p>
            <a:r>
              <a:rPr lang="en-US" dirty="0" smtClean="0"/>
              <a:t>Blue florescent light at a given wave length is absorbed by the unconjugated  bilirubin in the skin and superficial capillary and is converted into conjugated bilirubin which is water soluble and can be excreted in stool and urine.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lstStyle/>
          <a:p>
            <a:pPr algn="ctr">
              <a:buNone/>
            </a:pPr>
            <a:r>
              <a:rPr lang="en-US" b="1" u="sng" dirty="0" smtClean="0"/>
              <a:t>Indications for Phototherapy</a:t>
            </a:r>
          </a:p>
          <a:p>
            <a:pPr lvl="0"/>
            <a:r>
              <a:rPr lang="en-US" dirty="0" smtClean="0"/>
              <a:t>Pre term with jaundice appearing after 48 hrs and bilirubin levels are 260-265 </a:t>
            </a:r>
            <a:r>
              <a:rPr lang="en-US" dirty="0" err="1" smtClean="0"/>
              <a:t>mmol</a:t>
            </a:r>
            <a:r>
              <a:rPr lang="en-US" dirty="0" smtClean="0"/>
              <a:t>/L</a:t>
            </a:r>
          </a:p>
          <a:p>
            <a:pPr lvl="0"/>
            <a:r>
              <a:rPr lang="en-US" dirty="0" smtClean="0"/>
              <a:t>Pre term with weight less than 1500g and bilirubin levels are 85 -114 </a:t>
            </a:r>
            <a:r>
              <a:rPr lang="en-US" dirty="0" err="1" smtClean="0"/>
              <a:t>mmol</a:t>
            </a:r>
            <a:r>
              <a:rPr lang="en-US" dirty="0" smtClean="0"/>
              <a:t>/L</a:t>
            </a:r>
          </a:p>
          <a:p>
            <a:pPr lvl="0"/>
            <a:r>
              <a:rPr lang="en-US" dirty="0" smtClean="0"/>
              <a:t>Pre term with weight more than 1500g and bilirubin levels are 114-165 </a:t>
            </a:r>
            <a:r>
              <a:rPr lang="en-US" dirty="0" err="1" smtClean="0"/>
              <a:t>mmol</a:t>
            </a:r>
            <a:r>
              <a:rPr lang="en-US" dirty="0" smtClean="0"/>
              <a:t>/L</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pPr algn="ctr">
              <a:buNone/>
            </a:pPr>
            <a:r>
              <a:rPr lang="en-US" b="1" u="sng" dirty="0" smtClean="0"/>
              <a:t>Care of the baby on Phototherapy</a:t>
            </a:r>
          </a:p>
          <a:p>
            <a:pPr lvl="0"/>
            <a:r>
              <a:rPr lang="en-US" dirty="0" smtClean="0"/>
              <a:t>Expose the whole body of the baby to increase surface area exposed to light</a:t>
            </a:r>
          </a:p>
          <a:p>
            <a:pPr lvl="0"/>
            <a:r>
              <a:rPr lang="en-US" dirty="0" smtClean="0"/>
              <a:t>Keep turning the baby 2hrly to expose all parts to the fluorescent light.</a:t>
            </a:r>
          </a:p>
          <a:p>
            <a:pPr lvl="0"/>
            <a:r>
              <a:rPr lang="en-US" dirty="0" smtClean="0"/>
              <a:t>Ensure the airway of the baby is patent by extending the head.</a:t>
            </a:r>
          </a:p>
          <a:p>
            <a:pPr lvl="0"/>
            <a:r>
              <a:rPr lang="en-US" dirty="0" smtClean="0"/>
              <a:t>Cover the eyes of the baby to prevent damage by direct ray of lights.</a:t>
            </a:r>
          </a:p>
          <a:p>
            <a:pPr lvl="0"/>
            <a:r>
              <a:rPr lang="en-US" dirty="0"/>
              <a:t>When breastfeeding the eyes are unpadded to encourage eye contact with the mother.</a:t>
            </a:r>
          </a:p>
          <a:p>
            <a:pPr lvl="0"/>
            <a:r>
              <a:rPr lang="en-US" dirty="0"/>
              <a:t>Provide intermittent phototherapy i.e. 6 </a:t>
            </a:r>
            <a:r>
              <a:rPr lang="en-US" dirty="0" smtClean="0"/>
              <a:t>hours </a:t>
            </a:r>
            <a:r>
              <a:rPr lang="en-US" dirty="0"/>
              <a:t>on and 6 </a:t>
            </a:r>
            <a:r>
              <a:rPr lang="en-US" dirty="0" smtClean="0"/>
              <a:t>hours </a:t>
            </a:r>
            <a:r>
              <a:rPr lang="en-US" dirty="0"/>
              <a:t>off but may be </a:t>
            </a:r>
            <a:r>
              <a:rPr lang="en-US" dirty="0" smtClean="0"/>
              <a:t>continuous.</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92500" lnSpcReduction="20000"/>
          </a:bodyPr>
          <a:lstStyle/>
          <a:p>
            <a:pPr lvl="0"/>
            <a:r>
              <a:rPr lang="en-US" dirty="0" smtClean="0"/>
              <a:t>Give phototherapy for 2-3days and assess the serum bilirubin levels twice or three times a day </a:t>
            </a:r>
          </a:p>
          <a:p>
            <a:pPr lvl="0"/>
            <a:r>
              <a:rPr lang="en-US" b="1" dirty="0" smtClean="0"/>
              <a:t>NB: </a:t>
            </a:r>
            <a:r>
              <a:rPr lang="en-US" dirty="0" smtClean="0"/>
              <a:t>Greatest reduction in bilirubin levels will be in the first 24 hrs of phototherapy.</a:t>
            </a:r>
          </a:p>
          <a:p>
            <a:pPr lvl="0"/>
            <a:r>
              <a:rPr lang="en-US" dirty="0" smtClean="0"/>
              <a:t>Observe the eyes for weeping or discharge.</a:t>
            </a:r>
          </a:p>
          <a:p>
            <a:pPr lvl="0"/>
            <a:r>
              <a:rPr lang="en-US" dirty="0"/>
              <a:t>If phototherapy is </a:t>
            </a:r>
            <a:r>
              <a:rPr lang="en-US" dirty="0" smtClean="0"/>
              <a:t>continuous</a:t>
            </a:r>
            <a:r>
              <a:rPr lang="en-US" dirty="0"/>
              <a:t>, give extra fluids to prevent dehydration and maintain accurate input output charts.</a:t>
            </a:r>
          </a:p>
          <a:p>
            <a:pPr lvl="0"/>
            <a:r>
              <a:rPr lang="en-US" dirty="0"/>
              <a:t>Change linen frequently because opening of bowels is increased(loose stool)</a:t>
            </a:r>
          </a:p>
          <a:p>
            <a:pPr lvl="0"/>
            <a:r>
              <a:rPr lang="en-US" dirty="0"/>
              <a:t>Observe the feeding and sleeping behavior of the baby.</a:t>
            </a:r>
          </a:p>
          <a:p>
            <a:pPr lvl="0"/>
            <a:r>
              <a:rPr lang="en-US" dirty="0" smtClean="0"/>
              <a:t>Observations </a:t>
            </a:r>
            <a:r>
              <a:rPr lang="en-US" dirty="0"/>
              <a:t>e.g. temperature to rule out hyperthermia and skin </a:t>
            </a:r>
            <a:r>
              <a:rPr lang="en-US" dirty="0" err="1"/>
              <a:t>colour</a:t>
            </a:r>
            <a:r>
              <a:rPr lang="en-US" dirty="0"/>
              <a:t> to monitor the progress.</a:t>
            </a:r>
          </a:p>
          <a:p>
            <a:pPr lvl="0"/>
            <a:r>
              <a:rPr lang="en-US" dirty="0"/>
              <a:t>Top tail the baby to maintain hygiene</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978</TotalTime>
  <Words>7156</Words>
  <Application>Microsoft Office PowerPoint</Application>
  <PresentationFormat>On-screen Show (4:3)</PresentationFormat>
  <Paragraphs>892</Paragraphs>
  <Slides>131</Slides>
  <Notes>0</Notes>
  <HiddenSlides>0</HiddenSlides>
  <MMClips>0</MMClips>
  <ScaleCrop>false</ScaleCrop>
  <HeadingPairs>
    <vt:vector size="4" baseType="variant">
      <vt:variant>
        <vt:lpstr>Theme</vt:lpstr>
      </vt:variant>
      <vt:variant>
        <vt:i4>1</vt:i4>
      </vt:variant>
      <vt:variant>
        <vt:lpstr>Slide Titles</vt:lpstr>
      </vt:variant>
      <vt:variant>
        <vt:i4>131</vt:i4>
      </vt:variant>
    </vt:vector>
  </HeadingPairs>
  <TitlesOfParts>
    <vt:vector size="132" baseType="lpstr">
      <vt:lpstr>Solstice</vt:lpstr>
      <vt:lpstr>PowerPoint Presentation</vt:lpstr>
      <vt:lpstr>Complications of the Neonate</vt:lpstr>
      <vt:lpstr>Content 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 SO FAR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HYDROCEPHALUS</vt:lpstr>
      <vt:lpstr>PowerPoint Presentation</vt:lpstr>
      <vt:lpstr>PowerPoint Presentation</vt:lpstr>
      <vt:lpstr>PowerPoint Presentation</vt:lpstr>
      <vt:lpstr>Clinical Features of Hydrocephalus</vt:lpstr>
      <vt:lpstr>PowerPoint Presentation</vt:lpstr>
      <vt:lpstr>PowerPoint Presentation</vt:lpstr>
      <vt:lpstr>PowerPoint Presentation</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Mengich</dc:creator>
  <cp:lastModifiedBy>Evans</cp:lastModifiedBy>
  <cp:revision>83</cp:revision>
  <dcterms:created xsi:type="dcterms:W3CDTF">2012-08-07T06:19:20Z</dcterms:created>
  <dcterms:modified xsi:type="dcterms:W3CDTF">2016-08-14T12:22:06Z</dcterms:modified>
</cp:coreProperties>
</file>