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Slides/notesSlide1.xml" ContentType="application/vnd.openxmlformats-officedocument.presentationml.notes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5620"/>
    <p:restoredTop sz="94660"/>
  </p:normalViewPr>
  <p:slideViewPr>
    <p:cSldViewPr>
      <p:cViewPr>
        <p:scale>
          <a:sx n="70" d="100"/>
          <a:sy n="70" d="100"/>
        </p:scale>
        <p:origin x="-137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tableStyles" Target="tableStyles.xml"/><Relationship Id="rId135" Type="http://schemas.openxmlformats.org/officeDocument/2006/relationships/presProps" Target="presProps.xml"/><Relationship Id="rId13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287" name=""/>
        <p:cNvGrpSpPr/>
        <p:nvPr/>
      </p:nvGrpSpPr>
      <p:grpSpPr>
        <a:xfrm>
          <a:off x="0" y="0"/>
          <a:ext cx="0" cy="0"/>
          <a:chOff x="0" y="0"/>
          <a:chExt cx="0" cy="0"/>
        </a:xfrm>
      </p:grpSpPr>
      <p:sp>
        <p:nvSpPr>
          <p:cNvPr id="1048794"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95"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96"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97"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98"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99"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26.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800" name=""/>
          <p:cNvSpPr>
            <a:spLocks noGrp="1"/>
          </p:cNvSpPr>
          <p:nvPr>
            <p:ph type="body"/>
          </p:nvPr>
        </p:nvSpPr>
        <p:spPr/>
        <p:txBody>
          <a:bodyPr/>
          <a:p>
            <a:r>
              <a:rPr altLang="en-US" lang="zh-CN"/>
              <a:t>r4rrrryr4rrrrrrrle</a:t>
            </a:r>
            <a:endParaRPr altLang="en-US" 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152" name=""/>
        <p:cNvGrpSpPr/>
        <p:nvPr/>
      </p:nvGrpSpPr>
      <p:grpSpPr>
        <a:xfrm>
          <a:off x="0" y="0"/>
          <a:ext cx="0" cy="0"/>
          <a:chOff x="0" y="0"/>
          <a:chExt cx="0" cy="0"/>
        </a:xfrm>
      </p:grpSpPr>
      <p:sp>
        <p:nvSpPr>
          <p:cNvPr id="1048601" name="Title 13"/>
          <p:cNvSpPr>
            <a:spLocks noGrp="1"/>
          </p:cNvSpPr>
          <p:nvPr>
            <p:ph type="ctrTitle"/>
          </p:nvPr>
        </p:nvSpPr>
        <p:spPr>
          <a:xfrm>
            <a:off x="1432560" y="359898"/>
            <a:ext cx="7406640" cy="1472184"/>
          </a:xfrm>
        </p:spPr>
        <p:txBody>
          <a:bodyPr anchor="b"/>
          <a:lstStyle>
            <a:lvl1pPr algn="l"/>
          </a:lstStyle>
          <a:p>
            <a:r>
              <a:rPr kumimoji="0" lang="en-US" smtClean="0"/>
              <a:t>Click to edit Master title style</a:t>
            </a:r>
            <a:endParaRPr kumimoji="0" lang="en-US"/>
          </a:p>
        </p:txBody>
      </p:sp>
      <p:sp>
        <p:nvSpPr>
          <p:cNvPr id="1048602" name="Subtitle 21"/>
          <p:cNvSpPr>
            <a:spLocks noGrp="1"/>
          </p:cNvSpPr>
          <p:nvPr>
            <p:ph type="subTitle" idx="1"/>
          </p:nvPr>
        </p:nvSpPr>
        <p:spPr>
          <a:xfrm>
            <a:off x="1432560" y="1850064"/>
            <a:ext cx="7406640" cy="1752600"/>
          </a:xfrm>
        </p:spPr>
        <p:txBody>
          <a:bodyPr tIns="0"/>
          <a:lstStyle>
            <a:lvl1pPr algn="l" indent="0" marL="27432">
              <a:buNone/>
              <a:defRPr sz="2600">
                <a:solidFill>
                  <a:schemeClr val="tx2">
                    <a:shade val="30000"/>
                    <a:satMod val="150000"/>
                  </a:schemeClr>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603" name="Date Placeholder 6"/>
          <p:cNvSpPr>
            <a:spLocks noGrp="1"/>
          </p:cNvSpPr>
          <p:nvPr>
            <p:ph type="dt" sz="half" idx="10"/>
          </p:nvPr>
        </p:nvSpPr>
        <p:spPr/>
        <p:txBody>
          <a:bodyPr/>
          <a:p>
            <a:fld id="{00C7B383-C8CD-4012-827B-4C260B1AD277}" type="datetimeFigureOut">
              <a:rPr lang="en-US" smtClean="0"/>
            </a:fld>
            <a:endParaRPr lang="en-US"/>
          </a:p>
        </p:txBody>
      </p:sp>
      <p:sp>
        <p:nvSpPr>
          <p:cNvPr id="1048604" name="Footer Placeholder 19"/>
          <p:cNvSpPr>
            <a:spLocks noGrp="1"/>
          </p:cNvSpPr>
          <p:nvPr>
            <p:ph type="ftr" sz="quarter" idx="11"/>
          </p:nvPr>
        </p:nvSpPr>
        <p:spPr/>
        <p:txBody>
          <a:bodyPr/>
          <a:p>
            <a:endParaRPr lang="en-US"/>
          </a:p>
        </p:txBody>
      </p:sp>
      <p:sp>
        <p:nvSpPr>
          <p:cNvPr id="1048605" name="Slide Number Placeholder 9"/>
          <p:cNvSpPr>
            <a:spLocks noGrp="1"/>
          </p:cNvSpPr>
          <p:nvPr>
            <p:ph type="sldNum" sz="quarter" idx="12"/>
          </p:nvPr>
        </p:nvSpPr>
        <p:spPr/>
        <p:txBody>
          <a:bodyPr/>
          <a:p>
            <a:fld id="{1918BFF3-E252-4F56-AE99-BE8101BB08FC}" type="slidenum">
              <a:rPr lang="en-US" smtClean="0"/>
            </a:fld>
            <a:endParaRPr lang="en-US"/>
          </a:p>
        </p:txBody>
      </p:sp>
      <p:sp>
        <p:nvSpPr>
          <p:cNvPr id="1048606" name="Oval 7"/>
          <p:cNvSpPr/>
          <p:nvPr/>
        </p:nvSpPr>
        <p:spPr>
          <a:xfrm>
            <a:off x="921433" y="1413802"/>
            <a:ext cx="210312" cy="210312"/>
          </a:xfrm>
          <a:prstGeom prst="ellipse"/>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p>
            <a:pPr algn="ctr" eaLnBrk="1" hangingPunct="1" latinLnBrk="0"/>
            <a:endParaRPr kumimoji="0" lang="en-US"/>
          </a:p>
        </p:txBody>
      </p:sp>
      <p:sp>
        <p:nvSpPr>
          <p:cNvPr id="1048607" name="Oval 8"/>
          <p:cNvSpPr/>
          <p:nvPr/>
        </p:nvSpPr>
        <p:spPr>
          <a:xfrm>
            <a:off x="1157176" y="1345016"/>
            <a:ext cx="64008" cy="64008"/>
          </a:xfrm>
          <a:prstGeom prst="ellipse"/>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p>
            <a:pPr algn="ctr" eaLnBrk="1" hangingPunct="1" latinLnBrk="0"/>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showMasterSp="0" type="vertTx">
  <p:cSld name="Title and Vertical Text">
    <p:spTree>
      <p:nvGrpSpPr>
        <p:cNvPr id="284" name=""/>
        <p:cNvGrpSpPr/>
        <p:nvPr/>
      </p:nvGrpSpPr>
      <p:grpSpPr>
        <a:xfrm>
          <a:off x="0" y="0"/>
          <a:ext cx="0" cy="0"/>
          <a:chOff x="0" y="0"/>
          <a:chExt cx="0" cy="0"/>
        </a:xfrm>
      </p:grpSpPr>
      <p:sp>
        <p:nvSpPr>
          <p:cNvPr id="1048783" name="Title 1"/>
          <p:cNvSpPr>
            <a:spLocks noGrp="1"/>
          </p:cNvSpPr>
          <p:nvPr>
            <p:ph type="title"/>
          </p:nvPr>
        </p:nvSpPr>
        <p:spPr/>
        <p:txBody>
          <a:bodyPr/>
          <a:p>
            <a:r>
              <a:rPr kumimoji="0" lang="en-US" smtClean="0"/>
              <a:t>Click to edit Master title style</a:t>
            </a:r>
            <a:endParaRPr kumimoji="0" lang="en-US"/>
          </a:p>
        </p:txBody>
      </p:sp>
      <p:sp>
        <p:nvSpPr>
          <p:cNvPr id="1048784"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85" name="Date Placeholder 3"/>
          <p:cNvSpPr>
            <a:spLocks noGrp="1"/>
          </p:cNvSpPr>
          <p:nvPr>
            <p:ph type="dt" sz="half" idx="10"/>
          </p:nvPr>
        </p:nvSpPr>
        <p:spPr/>
        <p:txBody>
          <a:bodyPr/>
          <a:p>
            <a:fld id="{00C7B383-C8CD-4012-827B-4C260B1AD277}" type="datetimeFigureOut">
              <a:rPr lang="en-US" smtClean="0"/>
            </a:fld>
            <a:endParaRPr lang="en-US"/>
          </a:p>
        </p:txBody>
      </p:sp>
      <p:sp>
        <p:nvSpPr>
          <p:cNvPr id="1048786" name="Footer Placeholder 4"/>
          <p:cNvSpPr>
            <a:spLocks noGrp="1"/>
          </p:cNvSpPr>
          <p:nvPr>
            <p:ph type="ftr" sz="quarter" idx="11"/>
          </p:nvPr>
        </p:nvSpPr>
        <p:spPr/>
        <p:txBody>
          <a:bodyPr/>
          <a:p>
            <a:endParaRPr lang="en-US"/>
          </a:p>
        </p:txBody>
      </p:sp>
      <p:sp>
        <p:nvSpPr>
          <p:cNvPr id="1048787" name="Slide Number Placeholder 5"/>
          <p:cNvSpPr>
            <a:spLocks noGrp="1"/>
          </p:cNvSpPr>
          <p:nvPr>
            <p:ph type="sldNum" sz="quarter" idx="12"/>
          </p:nvPr>
        </p:nvSpPr>
        <p:spPr/>
        <p:txBody>
          <a:bodyPr/>
          <a:p>
            <a:fld id="{1918BFF3-E252-4F56-AE99-BE8101BB08F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type="vertTitleAndTx">
  <p:cSld name="Vertical Title and Text">
    <p:spTree>
      <p:nvGrpSpPr>
        <p:cNvPr id="280" name=""/>
        <p:cNvGrpSpPr/>
        <p:nvPr/>
      </p:nvGrpSpPr>
      <p:grpSpPr>
        <a:xfrm>
          <a:off x="0" y="0"/>
          <a:ext cx="0" cy="0"/>
          <a:chOff x="0" y="0"/>
          <a:chExt cx="0" cy="0"/>
        </a:xfrm>
      </p:grpSpPr>
      <p:sp>
        <p:nvSpPr>
          <p:cNvPr id="1048755" name="Vertical Title 1"/>
          <p:cNvSpPr>
            <a:spLocks noGrp="1"/>
          </p:cNvSpPr>
          <p:nvPr>
            <p:ph type="title" orient="vert"/>
          </p:nvPr>
        </p:nvSpPr>
        <p:spPr>
          <a:xfrm>
            <a:off x="6858000" y="274639"/>
            <a:ext cx="1828800" cy="5851525"/>
          </a:xfrm>
        </p:spPr>
        <p:txBody>
          <a:bodyPr vert="eaVert"/>
          <a:p>
            <a:r>
              <a:rPr kumimoji="0" lang="en-US" smtClean="0"/>
              <a:t>Click to edit Master title style</a:t>
            </a:r>
            <a:endParaRPr kumimoji="0" lang="en-US"/>
          </a:p>
        </p:txBody>
      </p:sp>
      <p:sp>
        <p:nvSpPr>
          <p:cNvPr id="1048756" name="Vertical Text Placeholder 2"/>
          <p:cNvSpPr>
            <a:spLocks noGrp="1"/>
          </p:cNvSpPr>
          <p:nvPr>
            <p:ph type="body" orient="vert" idx="1"/>
          </p:nvPr>
        </p:nvSpPr>
        <p:spPr>
          <a:xfrm>
            <a:off x="1143000" y="274640"/>
            <a:ext cx="5562600" cy="5851525"/>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57" name="Date Placeholder 3"/>
          <p:cNvSpPr>
            <a:spLocks noGrp="1"/>
          </p:cNvSpPr>
          <p:nvPr>
            <p:ph type="dt" sz="half" idx="10"/>
          </p:nvPr>
        </p:nvSpPr>
        <p:spPr/>
        <p:txBody>
          <a:bodyPr/>
          <a:p>
            <a:fld id="{00C7B383-C8CD-4012-827B-4C260B1AD277}" type="datetimeFigureOut">
              <a:rPr lang="en-US" smtClean="0"/>
            </a:fld>
            <a:endParaRPr lang="en-US"/>
          </a:p>
        </p:txBody>
      </p:sp>
      <p:sp>
        <p:nvSpPr>
          <p:cNvPr id="1048758" name="Footer Placeholder 4"/>
          <p:cNvSpPr>
            <a:spLocks noGrp="1"/>
          </p:cNvSpPr>
          <p:nvPr>
            <p:ph type="ftr" sz="quarter" idx="11"/>
          </p:nvPr>
        </p:nvSpPr>
        <p:spPr/>
        <p:txBody>
          <a:bodyPr/>
          <a:p>
            <a:endParaRPr lang="en-US"/>
          </a:p>
        </p:txBody>
      </p:sp>
      <p:sp>
        <p:nvSpPr>
          <p:cNvPr id="1048759" name="Slide Number Placeholder 5"/>
          <p:cNvSpPr>
            <a:spLocks noGrp="1"/>
          </p:cNvSpPr>
          <p:nvPr>
            <p:ph type="sldNum" sz="quarter" idx="12"/>
          </p:nvPr>
        </p:nvSpPr>
        <p:spPr/>
        <p:txBody>
          <a:bodyPr/>
          <a:p>
            <a:fld id="{1918BFF3-E252-4F56-AE99-BE8101BB08F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type="obj">
  <p:cSld name="Title and Content">
    <p:spTree>
      <p:nvGrpSpPr>
        <p:cNvPr id="144" name=""/>
        <p:cNvGrpSpPr/>
        <p:nvPr/>
      </p:nvGrpSpPr>
      <p:grpSpPr>
        <a:xfrm>
          <a:off x="0" y="0"/>
          <a:ext cx="0" cy="0"/>
          <a:chOff x="0" y="0"/>
          <a:chExt cx="0" cy="0"/>
        </a:xfrm>
      </p:grpSpPr>
      <p:sp>
        <p:nvSpPr>
          <p:cNvPr id="1048586" name="Title 1"/>
          <p:cNvSpPr>
            <a:spLocks noGrp="1"/>
          </p:cNvSpPr>
          <p:nvPr>
            <p:ph type="title"/>
          </p:nvPr>
        </p:nvSpPr>
        <p:spPr/>
        <p:txBody>
          <a:bodyPr/>
          <a:p>
            <a:r>
              <a:rPr kumimoji="0" lang="en-US" smtClean="0"/>
              <a:t>Click to edit Master title style</a:t>
            </a:r>
            <a:endParaRPr kumimoji="0" lang="en-US"/>
          </a:p>
        </p:txBody>
      </p:sp>
      <p:sp>
        <p:nvSpPr>
          <p:cNvPr id="1048587"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88" name="Date Placeholder 3"/>
          <p:cNvSpPr>
            <a:spLocks noGrp="1"/>
          </p:cNvSpPr>
          <p:nvPr>
            <p:ph type="dt" sz="half" idx="10"/>
          </p:nvPr>
        </p:nvSpPr>
        <p:spPr/>
        <p:txBody>
          <a:bodyPr/>
          <a:p>
            <a:fld id="{00C7B383-C8CD-4012-827B-4C260B1AD277}" type="datetimeFigureOut">
              <a:rPr lang="en-US" smtClean="0"/>
            </a:fld>
            <a:endParaRPr lang="en-US"/>
          </a:p>
        </p:txBody>
      </p:sp>
      <p:sp>
        <p:nvSpPr>
          <p:cNvPr id="1048589" name="Footer Placeholder 4"/>
          <p:cNvSpPr>
            <a:spLocks noGrp="1"/>
          </p:cNvSpPr>
          <p:nvPr>
            <p:ph type="ftr" sz="quarter" idx="11"/>
          </p:nvPr>
        </p:nvSpPr>
        <p:spPr/>
        <p:txBody>
          <a:bodyPr/>
          <a:p>
            <a:endParaRPr lang="en-US"/>
          </a:p>
        </p:txBody>
      </p:sp>
      <p:sp>
        <p:nvSpPr>
          <p:cNvPr id="1048590" name="Slide Number Placeholder 5"/>
          <p:cNvSpPr>
            <a:spLocks noGrp="1"/>
          </p:cNvSpPr>
          <p:nvPr>
            <p:ph type="sldNum" sz="quarter" idx="12"/>
          </p:nvPr>
        </p:nvSpPr>
        <p:spPr/>
        <p:txBody>
          <a:bodyPr/>
          <a:p>
            <a:fld id="{1918BFF3-E252-4F56-AE99-BE8101BB08F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spTree>
      <p:nvGrpSpPr>
        <p:cNvPr id="283" name=""/>
        <p:cNvGrpSpPr/>
        <p:nvPr/>
      </p:nvGrpSpPr>
      <p:grpSpPr>
        <a:xfrm>
          <a:off x="0" y="0"/>
          <a:ext cx="0" cy="0"/>
          <a:chOff x="0" y="0"/>
          <a:chExt cx="0" cy="0"/>
        </a:xfrm>
      </p:grpSpPr>
      <p:sp>
        <p:nvSpPr>
          <p:cNvPr id="1048774" name="Rectangle 6"/>
          <p:cNvSpPr/>
          <p:nvPr/>
        </p:nvSpPr>
        <p:spPr>
          <a:xfrm>
            <a:off x="2282890" y="-54"/>
            <a:ext cx="6858000" cy="6858054"/>
          </a:xfrm>
          <a:prstGeom prst="rect"/>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75" name="Title 1"/>
          <p:cNvSpPr>
            <a:spLocks noGrp="1"/>
          </p:cNvSpPr>
          <p:nvPr>
            <p:ph type="title"/>
          </p:nvPr>
        </p:nvSpPr>
        <p:spPr>
          <a:xfrm>
            <a:off x="2578392" y="2600325"/>
            <a:ext cx="6400800" cy="2286000"/>
          </a:xfrm>
        </p:spPr>
        <p:txBody>
          <a:bodyPr anchor="t"/>
          <a:lstStyle>
            <a:lvl1pPr algn="l">
              <a:lnSpc>
                <a:spcPts val="4500"/>
              </a:lnSpc>
              <a:buNone/>
              <a:defRPr b="1" cap="all" sz="4000"/>
            </a:lvl1pPr>
          </a:lstStyle>
          <a:p>
            <a:r>
              <a:rPr kumimoji="0" lang="en-US" smtClean="0"/>
              <a:t>Click to edit Master title style</a:t>
            </a:r>
            <a:endParaRPr kumimoji="0" lang="en-US"/>
          </a:p>
        </p:txBody>
      </p:sp>
      <p:sp>
        <p:nvSpPr>
          <p:cNvPr id="1048776" name="Text Placeholder 2"/>
          <p:cNvSpPr>
            <a:spLocks noGrp="1"/>
          </p:cNvSpPr>
          <p:nvPr>
            <p:ph type="body" idx="1"/>
          </p:nvPr>
        </p:nvSpPr>
        <p:spPr>
          <a:xfrm>
            <a:off x="2578392" y="1066800"/>
            <a:ext cx="6400800" cy="1509712"/>
          </a:xfrm>
        </p:spPr>
        <p:txBody>
          <a:bodyPr anchor="b"/>
          <a:lstStyle>
            <a:lvl1pPr indent="0" marL="18288">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777" name="Date Placeholder 3"/>
          <p:cNvSpPr>
            <a:spLocks noGrp="1"/>
          </p:cNvSpPr>
          <p:nvPr>
            <p:ph type="dt" sz="half" idx="10"/>
          </p:nvPr>
        </p:nvSpPr>
        <p:spPr/>
        <p:txBody>
          <a:bodyPr/>
          <a:p>
            <a:fld id="{00C7B383-C8CD-4012-827B-4C260B1AD277}" type="datetimeFigureOut">
              <a:rPr lang="en-US" smtClean="0"/>
            </a:fld>
            <a:endParaRPr lang="en-US"/>
          </a:p>
        </p:txBody>
      </p:sp>
      <p:sp>
        <p:nvSpPr>
          <p:cNvPr id="1048778" name="Footer Placeholder 4"/>
          <p:cNvSpPr>
            <a:spLocks noGrp="1"/>
          </p:cNvSpPr>
          <p:nvPr>
            <p:ph type="ftr" sz="quarter" idx="11"/>
          </p:nvPr>
        </p:nvSpPr>
        <p:spPr/>
        <p:txBody>
          <a:bodyPr/>
          <a:p>
            <a:endParaRPr lang="en-US"/>
          </a:p>
        </p:txBody>
      </p:sp>
      <p:sp>
        <p:nvSpPr>
          <p:cNvPr id="1048779" name="Slide Number Placeholder 5"/>
          <p:cNvSpPr>
            <a:spLocks noGrp="1"/>
          </p:cNvSpPr>
          <p:nvPr>
            <p:ph type="sldNum" sz="quarter" idx="12"/>
          </p:nvPr>
        </p:nvSpPr>
        <p:spPr/>
        <p:txBody>
          <a:bodyPr/>
          <a:p>
            <a:fld id="{1918BFF3-E252-4F56-AE99-BE8101BB08FC}" type="slidenum">
              <a:rPr lang="en-US" smtClean="0"/>
            </a:fld>
            <a:endParaRPr lang="en-US"/>
          </a:p>
        </p:txBody>
      </p:sp>
      <p:sp>
        <p:nvSpPr>
          <p:cNvPr id="1048780" name="Rectangle 9"/>
          <p:cNvSpPr/>
          <p:nvPr/>
        </p:nvSpPr>
        <p:spPr bwMode="invGray">
          <a:xfrm>
            <a:off x="2286000" y="0"/>
            <a:ext cx="76200" cy="6858054"/>
          </a:xfrm>
          <a:prstGeom prst="rect"/>
          <a:solidFill>
            <a:schemeClr val="bg1"/>
          </a:solidFill>
          <a:ln w="25400" cap="rnd" cmpd="sng" algn="ctr">
            <a:noFill/>
            <a:prstDash val="solid"/>
          </a:ln>
          <a:effectLst>
            <a:outerShdw algn="tl" blurRad="38550" dir="10800000" dist="38000"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81" name="Oval 7"/>
          <p:cNvSpPr/>
          <p:nvPr/>
        </p:nvSpPr>
        <p:spPr>
          <a:xfrm>
            <a:off x="2172321" y="2814656"/>
            <a:ext cx="210312" cy="210312"/>
          </a:xfrm>
          <a:prstGeom prst="ellipse"/>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p>
            <a:pPr algn="ctr" eaLnBrk="1" hangingPunct="1" latinLnBrk="0"/>
            <a:endParaRPr kumimoji="0" lang="en-US"/>
          </a:p>
        </p:txBody>
      </p:sp>
      <p:sp>
        <p:nvSpPr>
          <p:cNvPr id="1048782" name="Oval 8"/>
          <p:cNvSpPr/>
          <p:nvPr/>
        </p:nvSpPr>
        <p:spPr>
          <a:xfrm>
            <a:off x="2408064" y="2745870"/>
            <a:ext cx="64008" cy="64008"/>
          </a:xfrm>
          <a:prstGeom prst="ellipse"/>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p>
            <a:pPr algn="ctr" eaLnBrk="1" hangingPunct="1" latinLnBrk="0"/>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type="twoObj">
  <p:cSld name="Two Content">
    <p:spTree>
      <p:nvGrpSpPr>
        <p:cNvPr id="277" name=""/>
        <p:cNvGrpSpPr/>
        <p:nvPr/>
      </p:nvGrpSpPr>
      <p:grpSpPr>
        <a:xfrm>
          <a:off x="0" y="0"/>
          <a:ext cx="0" cy="0"/>
          <a:chOff x="0" y="0"/>
          <a:chExt cx="0" cy="0"/>
        </a:xfrm>
      </p:grpSpPr>
      <p:sp>
        <p:nvSpPr>
          <p:cNvPr id="1048737" name="Title 1"/>
          <p:cNvSpPr>
            <a:spLocks noGrp="1"/>
          </p:cNvSpPr>
          <p:nvPr>
            <p:ph type="title"/>
          </p:nvPr>
        </p:nvSpPr>
        <p:spPr>
          <a:xfrm>
            <a:off x="1435608" y="274320"/>
            <a:ext cx="7498080" cy="1143000"/>
          </a:xfrm>
        </p:spPr>
        <p:txBody>
          <a:bodyPr/>
          <a:p>
            <a:r>
              <a:rPr kumimoji="0" lang="en-US" smtClean="0"/>
              <a:t>Click to edit Master title style</a:t>
            </a:r>
            <a:endParaRPr kumimoji="0" lang="en-US"/>
          </a:p>
        </p:txBody>
      </p:sp>
      <p:sp>
        <p:nvSpPr>
          <p:cNvPr id="1048738"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39"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40" name="Date Placeholder 4"/>
          <p:cNvSpPr>
            <a:spLocks noGrp="1"/>
          </p:cNvSpPr>
          <p:nvPr>
            <p:ph type="dt" sz="half" idx="10"/>
          </p:nvPr>
        </p:nvSpPr>
        <p:spPr/>
        <p:txBody>
          <a:bodyPr/>
          <a:p>
            <a:fld id="{00C7B383-C8CD-4012-827B-4C260B1AD277}" type="datetimeFigureOut">
              <a:rPr lang="en-US" smtClean="0"/>
            </a:fld>
            <a:endParaRPr lang="en-US"/>
          </a:p>
        </p:txBody>
      </p:sp>
      <p:sp>
        <p:nvSpPr>
          <p:cNvPr id="1048741" name="Footer Placeholder 5"/>
          <p:cNvSpPr>
            <a:spLocks noGrp="1"/>
          </p:cNvSpPr>
          <p:nvPr>
            <p:ph type="ftr" sz="quarter" idx="11"/>
          </p:nvPr>
        </p:nvSpPr>
        <p:spPr/>
        <p:txBody>
          <a:bodyPr/>
          <a:p>
            <a:endParaRPr lang="en-US"/>
          </a:p>
        </p:txBody>
      </p:sp>
      <p:sp>
        <p:nvSpPr>
          <p:cNvPr id="1048742" name="Slide Number Placeholder 6"/>
          <p:cNvSpPr>
            <a:spLocks noGrp="1"/>
          </p:cNvSpPr>
          <p:nvPr>
            <p:ph type="sldNum" sz="quarter" idx="12"/>
          </p:nvPr>
        </p:nvSpPr>
        <p:spPr/>
        <p:txBody>
          <a:bodyPr/>
          <a:p>
            <a:fld id="{1918BFF3-E252-4F56-AE99-BE8101BB08F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spTree>
      <p:nvGrpSpPr>
        <p:cNvPr id="278" name=""/>
        <p:cNvGrpSpPr/>
        <p:nvPr/>
      </p:nvGrpSpPr>
      <p:grpSpPr>
        <a:xfrm>
          <a:off x="0" y="0"/>
          <a:ext cx="0" cy="0"/>
          <a:chOff x="0" y="0"/>
          <a:chExt cx="0" cy="0"/>
        </a:xfrm>
      </p:grpSpPr>
      <p:sp>
        <p:nvSpPr>
          <p:cNvPr id="1048743" name="Title 1"/>
          <p:cNvSpPr>
            <a:spLocks noGrp="1"/>
          </p:cNvSpPr>
          <p:nvPr>
            <p:ph type="title"/>
          </p:nvPr>
        </p:nvSpPr>
        <p:spPr>
          <a:xfrm>
            <a:off x="457200" y="5160336"/>
            <a:ext cx="8229600" cy="1143000"/>
          </a:xfrm>
        </p:spPr>
        <p:txBody>
          <a:bodyPr anchor="ctr"/>
          <a:lstStyle>
            <a:lvl1pPr algn="ctr">
              <a:defRPr baseline="0" b="1" cap="none" sz="4500"/>
            </a:lvl1pPr>
          </a:lstStyle>
          <a:p>
            <a:r>
              <a:rPr kumimoji="0" lang="en-US" smtClean="0"/>
              <a:t>Click to edit Master title style</a:t>
            </a:r>
            <a:endParaRPr kumimoji="0" lang="en-US"/>
          </a:p>
        </p:txBody>
      </p:sp>
      <p:sp>
        <p:nvSpPr>
          <p:cNvPr id="1048744"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algn="l" indent="0" marL="64008">
              <a:lnSpc>
                <a:spcPct val="100000"/>
              </a:lnSpc>
              <a:spcBef>
                <a:spcPts val="100"/>
              </a:spcBef>
              <a:buNone/>
              <a:defRPr b="0" sz="1900">
                <a:solidFill>
                  <a:schemeClr val="tx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745"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algn="l" indent="0" marL="64008">
              <a:lnSpc>
                <a:spcPct val="100000"/>
              </a:lnSpc>
              <a:spcBef>
                <a:spcPts val="100"/>
              </a:spcBef>
              <a:buNone/>
              <a:defRPr b="0" sz="1900">
                <a:solidFill>
                  <a:schemeClr val="tx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746"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indent="-274320" marL="393192">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47"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indent="-274320" marL="393192">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48" name="Date Placeholder 6"/>
          <p:cNvSpPr>
            <a:spLocks noGrp="1"/>
          </p:cNvSpPr>
          <p:nvPr>
            <p:ph type="dt" sz="half" idx="10"/>
          </p:nvPr>
        </p:nvSpPr>
        <p:spPr/>
        <p:txBody>
          <a:bodyPr/>
          <a:p>
            <a:fld id="{00C7B383-C8CD-4012-827B-4C260B1AD277}" type="datetimeFigureOut">
              <a:rPr lang="en-US" smtClean="0"/>
            </a:fld>
            <a:endParaRPr lang="en-US"/>
          </a:p>
        </p:txBody>
      </p:sp>
      <p:sp>
        <p:nvSpPr>
          <p:cNvPr id="1048749" name="Footer Placeholder 7"/>
          <p:cNvSpPr>
            <a:spLocks noGrp="1"/>
          </p:cNvSpPr>
          <p:nvPr>
            <p:ph type="ftr" sz="quarter" idx="11"/>
          </p:nvPr>
        </p:nvSpPr>
        <p:spPr/>
        <p:txBody>
          <a:bodyPr/>
          <a:p>
            <a:endParaRPr lang="en-US"/>
          </a:p>
        </p:txBody>
      </p:sp>
      <p:sp>
        <p:nvSpPr>
          <p:cNvPr id="1048750" name="Slide Number Placeholder 8"/>
          <p:cNvSpPr>
            <a:spLocks noGrp="1"/>
          </p:cNvSpPr>
          <p:nvPr>
            <p:ph type="sldNum" sz="quarter" idx="12"/>
          </p:nvPr>
        </p:nvSpPr>
        <p:spPr/>
        <p:txBody>
          <a:bodyPr/>
          <a:p>
            <a:fld id="{1918BFF3-E252-4F56-AE99-BE8101BB08F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type="titleOnly">
  <p:cSld name="Title Only">
    <p:spTree>
      <p:nvGrpSpPr>
        <p:cNvPr id="279" name=""/>
        <p:cNvGrpSpPr/>
        <p:nvPr/>
      </p:nvGrpSpPr>
      <p:grpSpPr>
        <a:xfrm>
          <a:off x="0" y="0"/>
          <a:ext cx="0" cy="0"/>
          <a:chOff x="0" y="0"/>
          <a:chExt cx="0" cy="0"/>
        </a:xfrm>
      </p:grpSpPr>
      <p:sp>
        <p:nvSpPr>
          <p:cNvPr id="1048751" name="Title 1"/>
          <p:cNvSpPr>
            <a:spLocks noGrp="1"/>
          </p:cNvSpPr>
          <p:nvPr>
            <p:ph type="title"/>
          </p:nvPr>
        </p:nvSpPr>
        <p:spPr>
          <a:xfrm>
            <a:off x="1435608" y="274320"/>
            <a:ext cx="7498080" cy="1143000"/>
          </a:xfrm>
        </p:spPr>
        <p:txBody>
          <a:bodyPr anchor="ctr"/>
          <a:p>
            <a:r>
              <a:rPr kumimoji="0" lang="en-US" smtClean="0"/>
              <a:t>Click to edit Master title style</a:t>
            </a:r>
            <a:endParaRPr kumimoji="0" lang="en-US"/>
          </a:p>
        </p:txBody>
      </p:sp>
      <p:sp>
        <p:nvSpPr>
          <p:cNvPr id="1048752" name="Date Placeholder 2"/>
          <p:cNvSpPr>
            <a:spLocks noGrp="1"/>
          </p:cNvSpPr>
          <p:nvPr>
            <p:ph type="dt" sz="half" idx="10"/>
          </p:nvPr>
        </p:nvSpPr>
        <p:spPr/>
        <p:txBody>
          <a:bodyPr/>
          <a:p>
            <a:fld id="{00C7B383-C8CD-4012-827B-4C260B1AD277}" type="datetimeFigureOut">
              <a:rPr lang="en-US" smtClean="0"/>
            </a:fld>
            <a:endParaRPr lang="en-US"/>
          </a:p>
        </p:txBody>
      </p:sp>
      <p:sp>
        <p:nvSpPr>
          <p:cNvPr id="1048753" name="Footer Placeholder 3"/>
          <p:cNvSpPr>
            <a:spLocks noGrp="1"/>
          </p:cNvSpPr>
          <p:nvPr>
            <p:ph type="ftr" sz="quarter" idx="11"/>
          </p:nvPr>
        </p:nvSpPr>
        <p:spPr/>
        <p:txBody>
          <a:bodyPr/>
          <a:p>
            <a:endParaRPr lang="en-US"/>
          </a:p>
        </p:txBody>
      </p:sp>
      <p:sp>
        <p:nvSpPr>
          <p:cNvPr id="1048754" name="Slide Number Placeholder 4"/>
          <p:cNvSpPr>
            <a:spLocks noGrp="1"/>
          </p:cNvSpPr>
          <p:nvPr>
            <p:ph type="sldNum" sz="quarter" idx="12"/>
          </p:nvPr>
        </p:nvSpPr>
        <p:spPr/>
        <p:txBody>
          <a:bodyPr/>
          <a:p>
            <a:fld id="{1918BFF3-E252-4F56-AE99-BE8101BB08F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type="blank">
  <p:cSld name="Blank">
    <p:spTree>
      <p:nvGrpSpPr>
        <p:cNvPr id="281" name=""/>
        <p:cNvGrpSpPr/>
        <p:nvPr/>
      </p:nvGrpSpPr>
      <p:grpSpPr>
        <a:xfrm>
          <a:off x="0" y="0"/>
          <a:ext cx="0" cy="0"/>
          <a:chOff x="0" y="0"/>
          <a:chExt cx="0" cy="0"/>
        </a:xfrm>
      </p:grpSpPr>
      <p:sp>
        <p:nvSpPr>
          <p:cNvPr id="1048760" name="Rectangle 4"/>
          <p:cNvSpPr/>
          <p:nvPr/>
        </p:nvSpPr>
        <p:spPr>
          <a:xfrm>
            <a:off x="1014984" y="0"/>
            <a:ext cx="8129016" cy="6858000"/>
          </a:xfrm>
          <a:prstGeom prst="rect"/>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61" name="Date Placeholder 1"/>
          <p:cNvSpPr>
            <a:spLocks noGrp="1"/>
          </p:cNvSpPr>
          <p:nvPr>
            <p:ph type="dt" sz="half" idx="10"/>
          </p:nvPr>
        </p:nvSpPr>
        <p:spPr/>
        <p:txBody>
          <a:bodyPr/>
          <a:p>
            <a:fld id="{00C7B383-C8CD-4012-827B-4C260B1AD277}" type="datetimeFigureOut">
              <a:rPr lang="en-US" smtClean="0"/>
            </a:fld>
            <a:endParaRPr lang="en-US"/>
          </a:p>
        </p:txBody>
      </p:sp>
      <p:sp>
        <p:nvSpPr>
          <p:cNvPr id="1048762" name="Footer Placeholder 2"/>
          <p:cNvSpPr>
            <a:spLocks noGrp="1"/>
          </p:cNvSpPr>
          <p:nvPr>
            <p:ph type="ftr" sz="quarter" idx="11"/>
          </p:nvPr>
        </p:nvSpPr>
        <p:spPr/>
        <p:txBody>
          <a:bodyPr/>
          <a:p>
            <a:endParaRPr lang="en-US"/>
          </a:p>
        </p:txBody>
      </p:sp>
      <p:sp>
        <p:nvSpPr>
          <p:cNvPr id="1048763" name="Slide Number Placeholder 3"/>
          <p:cNvSpPr>
            <a:spLocks noGrp="1"/>
          </p:cNvSpPr>
          <p:nvPr>
            <p:ph type="sldNum" sz="quarter" idx="12"/>
          </p:nvPr>
        </p:nvSpPr>
        <p:spPr/>
        <p:txBody>
          <a:bodyPr/>
          <a:p>
            <a:fld id="{1918BFF3-E252-4F56-AE99-BE8101BB08FC}" type="slidenum">
              <a:rPr lang="en-US" smtClean="0"/>
            </a:fld>
            <a:endParaRPr lang="en-US"/>
          </a:p>
        </p:txBody>
      </p:sp>
      <p:sp>
        <p:nvSpPr>
          <p:cNvPr id="1048764" name="Rectangle 5"/>
          <p:cNvSpPr/>
          <p:nvPr/>
        </p:nvSpPr>
        <p:spPr bwMode="invGray">
          <a:xfrm>
            <a:off x="1014984" y="-54"/>
            <a:ext cx="73152" cy="6858054"/>
          </a:xfrm>
          <a:prstGeom prst="rect"/>
          <a:solidFill>
            <a:schemeClr val="bg1"/>
          </a:solidFill>
          <a:ln w="25400" cap="rnd" cmpd="sng" algn="ctr">
            <a:noFill/>
            <a:prstDash val="solid"/>
          </a:ln>
          <a:effectLst>
            <a:outerShdw algn="tl" blurRad="38550" dir="10800000" dist="38000"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spTree>
      <p:nvGrpSpPr>
        <p:cNvPr id="285" name=""/>
        <p:cNvGrpSpPr/>
        <p:nvPr/>
      </p:nvGrpSpPr>
      <p:grpSpPr>
        <a:xfrm>
          <a:off x="0" y="0"/>
          <a:ext cx="0" cy="0"/>
          <a:chOff x="0" y="0"/>
          <a:chExt cx="0" cy="0"/>
        </a:xfrm>
      </p:grpSpPr>
      <p:sp>
        <p:nvSpPr>
          <p:cNvPr id="1048788" name="Title 1"/>
          <p:cNvSpPr>
            <a:spLocks noGrp="1"/>
          </p:cNvSpPr>
          <p:nvPr>
            <p:ph type="title"/>
          </p:nvPr>
        </p:nvSpPr>
        <p:spPr>
          <a:xfrm>
            <a:off x="457200" y="216778"/>
            <a:ext cx="3810000" cy="1162050"/>
          </a:xfrm>
          <a:ln>
            <a:noFill/>
          </a:ln>
        </p:spPr>
        <p:txBody>
          <a:bodyPr anchor="b"/>
          <a:lstStyle>
            <a:lvl1pPr algn="l">
              <a:lnSpc>
                <a:spcPts val="2000"/>
              </a:lnSpc>
              <a:buNone/>
              <a:defRPr baseline="0" b="1" cap="all" sz="2200"/>
            </a:lvl1pPr>
          </a:lstStyle>
          <a:p>
            <a:r>
              <a:rPr kumimoji="0" lang="en-US" smtClean="0"/>
              <a:t>Click to edit Master title style</a:t>
            </a:r>
            <a:endParaRPr kumimoji="0" lang="en-US"/>
          </a:p>
        </p:txBody>
      </p:sp>
      <p:sp>
        <p:nvSpPr>
          <p:cNvPr id="1048789" name="Text Placeholder 2"/>
          <p:cNvSpPr>
            <a:spLocks noGrp="1"/>
          </p:cNvSpPr>
          <p:nvPr>
            <p:ph type="body" idx="2"/>
          </p:nvPr>
        </p:nvSpPr>
        <p:spPr>
          <a:xfrm>
            <a:off x="457200" y="1406964"/>
            <a:ext cx="3810000" cy="698500"/>
          </a:xfrm>
        </p:spPr>
        <p:txBody>
          <a:bodyPr/>
          <a:lstStyle>
            <a:lvl1pPr indent="0" marL="45720">
              <a:lnSpc>
                <a:spcPct val="100000"/>
              </a:lnSpc>
              <a:spcBef>
                <a:spcPts val="0"/>
              </a:spcBef>
              <a:buNone/>
              <a:defRPr sz="14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790"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91" name="Date Placeholder 4"/>
          <p:cNvSpPr>
            <a:spLocks noGrp="1"/>
          </p:cNvSpPr>
          <p:nvPr>
            <p:ph type="dt" sz="half" idx="10"/>
          </p:nvPr>
        </p:nvSpPr>
        <p:spPr/>
        <p:txBody>
          <a:bodyPr/>
          <a:p>
            <a:fld id="{00C7B383-C8CD-4012-827B-4C260B1AD277}" type="datetimeFigureOut">
              <a:rPr lang="en-US" smtClean="0"/>
            </a:fld>
            <a:endParaRPr lang="en-US"/>
          </a:p>
        </p:txBody>
      </p:sp>
      <p:sp>
        <p:nvSpPr>
          <p:cNvPr id="1048792" name="Footer Placeholder 5"/>
          <p:cNvSpPr>
            <a:spLocks noGrp="1"/>
          </p:cNvSpPr>
          <p:nvPr>
            <p:ph type="ftr" sz="quarter" idx="11"/>
          </p:nvPr>
        </p:nvSpPr>
        <p:spPr/>
        <p:txBody>
          <a:bodyPr/>
          <a:p>
            <a:endParaRPr lang="en-US"/>
          </a:p>
        </p:txBody>
      </p:sp>
      <p:sp>
        <p:nvSpPr>
          <p:cNvPr id="1048793" name="Slide Number Placeholder 6"/>
          <p:cNvSpPr>
            <a:spLocks noGrp="1"/>
          </p:cNvSpPr>
          <p:nvPr>
            <p:ph type="sldNum" sz="quarter" idx="12"/>
          </p:nvPr>
        </p:nvSpPr>
        <p:spPr/>
        <p:txBody>
          <a:bodyPr/>
          <a:p>
            <a:fld id="{1918BFF3-E252-4F56-AE99-BE8101BB08F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282" name=""/>
        <p:cNvGrpSpPr/>
        <p:nvPr/>
      </p:nvGrpSpPr>
      <p:grpSpPr>
        <a:xfrm>
          <a:off x="0" y="0"/>
          <a:ext cx="0" cy="0"/>
          <a:chOff x="0" y="0"/>
          <a:chExt cx="0" cy="0"/>
        </a:xfrm>
      </p:grpSpPr>
      <p:sp>
        <p:nvSpPr>
          <p:cNvPr id="1048765" name="Title 1"/>
          <p:cNvSpPr>
            <a:spLocks noGrp="1"/>
          </p:cNvSpPr>
          <p:nvPr>
            <p:ph type="title"/>
          </p:nvPr>
        </p:nvSpPr>
        <p:spPr>
          <a:xfrm>
            <a:off x="5886896" y="1066800"/>
            <a:ext cx="2743200" cy="1981200"/>
          </a:xfrm>
        </p:spPr>
        <p:txBody>
          <a:bodyPr anchor="b">
            <a:noAutofit/>
          </a:bodyPr>
          <a:lstStyle>
            <a:lvl1pPr algn="l">
              <a:buNone/>
              <a:defRPr b="1" sz="2100">
                <a:effectLst/>
              </a:defRPr>
            </a:lvl1pPr>
          </a:lstStyle>
          <a:p>
            <a:r>
              <a:rPr kumimoji="0" lang="en-US" smtClean="0"/>
              <a:t>Click to edit Master title style</a:t>
            </a:r>
            <a:endParaRPr kumimoji="0" lang="en-US"/>
          </a:p>
        </p:txBody>
      </p:sp>
      <p:sp>
        <p:nvSpPr>
          <p:cNvPr id="1048766" name="Date Placeholder 4"/>
          <p:cNvSpPr>
            <a:spLocks noGrp="1"/>
          </p:cNvSpPr>
          <p:nvPr>
            <p:ph type="dt" sz="half" idx="10"/>
          </p:nvPr>
        </p:nvSpPr>
        <p:spPr/>
        <p:txBody>
          <a:bodyPr/>
          <a:p>
            <a:fld id="{00C7B383-C8CD-4012-827B-4C260B1AD277}" type="datetimeFigureOut">
              <a:rPr lang="en-US" smtClean="0"/>
            </a:fld>
            <a:endParaRPr lang="en-US"/>
          </a:p>
        </p:txBody>
      </p:sp>
      <p:sp>
        <p:nvSpPr>
          <p:cNvPr id="1048767" name="Footer Placeholder 5"/>
          <p:cNvSpPr>
            <a:spLocks noGrp="1"/>
          </p:cNvSpPr>
          <p:nvPr>
            <p:ph type="ftr" sz="quarter" idx="11"/>
          </p:nvPr>
        </p:nvSpPr>
        <p:spPr/>
        <p:txBody>
          <a:bodyPr/>
          <a:p>
            <a:endParaRPr lang="en-US"/>
          </a:p>
        </p:txBody>
      </p:sp>
      <p:sp>
        <p:nvSpPr>
          <p:cNvPr id="1048768" name="Slide Number Placeholder 6"/>
          <p:cNvSpPr>
            <a:spLocks noGrp="1"/>
          </p:cNvSpPr>
          <p:nvPr>
            <p:ph type="sldNum" sz="quarter" idx="12"/>
          </p:nvPr>
        </p:nvSpPr>
        <p:spPr/>
        <p:txBody>
          <a:bodyPr/>
          <a:p>
            <a:fld id="{1918BFF3-E252-4F56-AE99-BE8101BB08FC}" type="slidenum">
              <a:rPr lang="en-US" smtClean="0"/>
            </a:fld>
            <a:endParaRPr lang="en-US"/>
          </a:p>
        </p:txBody>
      </p:sp>
      <p:sp>
        <p:nvSpPr>
          <p:cNvPr id="1048769" name="Rectangle 7"/>
          <p:cNvSpPr/>
          <p:nvPr/>
        </p:nvSpPr>
        <p:spPr>
          <a:xfrm>
            <a:off x="762000" y="1066800"/>
            <a:ext cx="4572000" cy="4572000"/>
          </a:xfrm>
          <a:prstGeom prst="rect"/>
          <a:solidFill>
            <a:srgbClr val="FFFFFF"/>
          </a:solidFill>
          <a:ln w="88900" cap="sq">
            <a:solidFill>
              <a:srgbClr val="FFFFFF"/>
            </a:solidFill>
            <a:miter lim="800000"/>
          </a:ln>
          <a:effectLst>
            <a:outerShdw algn="tl" blurRad="55500" dir="5400000" dist="18500" rotWithShape="0">
              <a:srgbClr val="000000">
                <a:alpha val="35000"/>
              </a:srgbClr>
            </a:outerShdw>
          </a:effectLst>
          <a:scene3d>
            <a:camera prst="orthographicFront"/>
            <a:lightRig dir="t" rig="twoPt">
              <a:rot lat="0" lon="0" rev="7200000"/>
            </a:lightRig>
          </a:scene3d>
          <a:sp3d contourW="635">
            <a:bevelT w="25400" h="19050"/>
            <a:contourClr>
              <a:srgbClr val="969696"/>
            </a:contourClr>
          </a:sp3d>
        </p:spPr>
        <p:txBody>
          <a:bodyPr anchor="t" lIns="91440" rtlCol="0" tIns="274320">
            <a:normAutofit/>
          </a:bodyPr>
          <a:p>
            <a:pPr algn="l" eaLnBrk="1" hangingPunct="1" indent="-283464" latinLnBrk="0" marL="0" rtl="0">
              <a:lnSpc>
                <a:spcPts val="3000"/>
              </a:lnSpc>
              <a:spcBef>
                <a:spcPts val="600"/>
              </a:spcBef>
              <a:buClr>
                <a:schemeClr val="accent1"/>
              </a:buClr>
              <a:buSzPct val="80000"/>
              <a:buFont typeface="Wingdings 2"/>
              <a:buNone/>
            </a:pPr>
            <a:endParaRPr sz="3200" kern="1200" kumimoji="0" lang="en-US">
              <a:solidFill>
                <a:schemeClr val="tx1"/>
              </a:solidFill>
              <a:latin typeface="+mn-lt"/>
              <a:ea typeface="+mn-ea"/>
              <a:cs typeface="+mn-cs"/>
            </a:endParaRPr>
          </a:p>
        </p:txBody>
      </p:sp>
      <p:sp>
        <p:nvSpPr>
          <p:cNvPr id="1048770"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anchor="t" lIns="91440" tIns="274320"/>
          <a:lstStyle>
            <a:lvl1pPr indent="0">
              <a:buNone/>
              <a:defRPr sz="3200"/>
            </a:lvl1pPr>
          </a:lstStyle>
          <a:p>
            <a:pPr algn="l" eaLnBrk="1" hangingPunct="1" latinLnBrk="0" marL="0"/>
            <a:r>
              <a:rPr kumimoji="0" lang="en-US" smtClean="0"/>
              <a:t>Click icon to add picture</a:t>
            </a:r>
            <a:endParaRPr dirty="0" kumimoji="0" lang="en-US"/>
          </a:p>
        </p:txBody>
      </p:sp>
      <p:sp>
        <p:nvSpPr>
          <p:cNvPr id="1048771" name="Flowchart: Process 8"/>
          <p:cNvSpPr/>
          <p:nvPr/>
        </p:nvSpPr>
        <p:spPr>
          <a:xfrm rot="19468671">
            <a:off x="396725" y="954341"/>
            <a:ext cx="685800" cy="204310"/>
          </a:xfrm>
          <a:prstGeom prst="flowChartProcess"/>
          <a:solidFill>
            <a:srgbClr val="FBFBFB">
              <a:alpha val="45098"/>
            </a:srgbClr>
          </a:solidFill>
          <a:ln w="6350" cap="rnd" cmpd="sng" algn="ctr">
            <a:solidFill>
              <a:srgbClr val="FFFFFF">
                <a:alpha val="100000"/>
              </a:srgbClr>
            </a:solidFill>
            <a:prstDash val="solid"/>
          </a:ln>
          <a:effectLst>
            <a:outerShdw algn="tl" blurRad="25400" dir="3300000" dist="25400" rotWithShape="0" sx="96000" sy="9600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72" name="Flowchart: Process 9"/>
          <p:cNvSpPr/>
          <p:nvPr/>
        </p:nvSpPr>
        <p:spPr>
          <a:xfrm rot="2103354" flipH="1">
            <a:off x="5003667" y="936786"/>
            <a:ext cx="649224" cy="204310"/>
          </a:xfrm>
          <a:prstGeom prst="flowChartProcess"/>
          <a:solidFill>
            <a:srgbClr val="FBFBFB">
              <a:alpha val="45098"/>
            </a:srgbClr>
          </a:solidFill>
          <a:ln w="6350" cap="rnd" cmpd="sng" algn="ctr">
            <a:solidFill>
              <a:srgbClr val="FFFFFF">
                <a:alpha val="100000"/>
              </a:srgbClr>
            </a:solidFill>
            <a:prstDash val="solid"/>
          </a:ln>
          <a:effectLst>
            <a:outerShdw algn="tl" blurRad="25400" dir="3300000" dist="25400" rotWithShape="0" sx="96000" sy="9600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773" name="Text Placeholder 3"/>
          <p:cNvSpPr>
            <a:spLocks noGrp="1"/>
          </p:cNvSpPr>
          <p:nvPr>
            <p:ph type="body" sz="half" idx="2"/>
          </p:nvPr>
        </p:nvSpPr>
        <p:spPr>
          <a:xfrm>
            <a:off x="838200" y="4800600"/>
            <a:ext cx="4419600" cy="762000"/>
          </a:xfrm>
        </p:spPr>
        <p:txBody>
          <a:bodyPr anchor="ctr"/>
          <a:lstStyle>
            <a:lvl1pPr algn="l" indent="0" marL="0">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26000"/>
          </a:schemeClr>
        </a:solidFill>
      </p:bgPr>
    </p:bg>
    <p:spTree>
      <p:nvGrpSpPr>
        <p:cNvPr id="132" name=""/>
        <p:cNvGrpSpPr/>
        <p:nvPr/>
      </p:nvGrpSpPr>
      <p:grpSpPr>
        <a:xfrm>
          <a:off x="0" y="0"/>
          <a:ext cx="0" cy="0"/>
          <a:chOff x="0" y="0"/>
          <a:chExt cx="0" cy="0"/>
        </a:xfrm>
      </p:grpSpPr>
      <p:sp>
        <p:nvSpPr>
          <p:cNvPr id="1048576"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77" name="Oval 7"/>
          <p:cNvSpPr/>
          <p:nvPr/>
        </p:nvSpPr>
        <p:spPr>
          <a:xfrm>
            <a:off x="168816" y="21102"/>
            <a:ext cx="1702191" cy="1702191"/>
          </a:xfrm>
          <a:prstGeom prst="ellipse"/>
          <a:noFill/>
          <a:ln w="27305" cap="rnd" cmpd="sng" algn="ctr">
            <a:solidFill>
              <a:schemeClr val="bg2">
                <a:tint val="45000"/>
                <a:satMod val="325000"/>
                <a:alpha val="100000"/>
              </a:schemeClr>
            </a:solidFill>
            <a:prstDash val="solid"/>
          </a:ln>
          <a:effectLst>
            <a:outerShdw algn="tl" blurRad="25400" dir="5400000" dist="25400"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78"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algn="tl" blurRad="12700" dir="4500000" dist="15000"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79" name="Rectangle 11"/>
          <p:cNvSpPr/>
          <p:nvPr/>
        </p:nvSpPr>
        <p:spPr>
          <a:xfrm>
            <a:off x="1012873" y="-54"/>
            <a:ext cx="8131127" cy="6858054"/>
          </a:xfrm>
          <a:prstGeom prst="rect"/>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0" name="Title Placeholder 4"/>
          <p:cNvSpPr>
            <a:spLocks noGrp="1"/>
          </p:cNvSpPr>
          <p:nvPr>
            <p:ph type="title"/>
          </p:nvPr>
        </p:nvSpPr>
        <p:spPr>
          <a:xfrm>
            <a:off x="1435608" y="274638"/>
            <a:ext cx="7498080" cy="1143000"/>
          </a:xfrm>
          <a:prstGeom prst="rect"/>
        </p:spPr>
        <p:txBody>
          <a:bodyPr anchor="ctr">
            <a:normAutofit/>
          </a:bodyPr>
          <a:p>
            <a:r>
              <a:rPr kumimoji="0" lang="en-US" smtClean="0"/>
              <a:t>Click to edit Master title style</a:t>
            </a:r>
            <a:endParaRPr kumimoji="0" lang="en-US"/>
          </a:p>
        </p:txBody>
      </p:sp>
      <p:sp>
        <p:nvSpPr>
          <p:cNvPr id="1048581" name="Text Placeholder 8"/>
          <p:cNvSpPr>
            <a:spLocks noGrp="1"/>
          </p:cNvSpPr>
          <p:nvPr>
            <p:ph type="body" idx="1"/>
          </p:nvPr>
        </p:nvSpPr>
        <p:spPr>
          <a:xfrm>
            <a:off x="1435608" y="1447800"/>
            <a:ext cx="7498080" cy="4800600"/>
          </a:xfrm>
          <a:prstGeom prst="rect"/>
        </p:spPr>
        <p:txBody>
          <a:bodyPr>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2" name="Date Placeholder 23"/>
          <p:cNvSpPr>
            <a:spLocks noGrp="1"/>
          </p:cNvSpPr>
          <p:nvPr>
            <p:ph type="dt" sz="half" idx="2"/>
          </p:nvPr>
        </p:nvSpPr>
        <p:spPr>
          <a:xfrm>
            <a:off x="3581400" y="6305550"/>
            <a:ext cx="2133600" cy="476250"/>
          </a:xfrm>
          <a:prstGeom prst="rect"/>
        </p:spPr>
        <p:txBody>
          <a:bodyPr anchor="b"/>
          <a:lstStyle>
            <a:lvl1pPr algn="r" eaLnBrk="1" hangingPunct="1" latinLnBrk="0">
              <a:defRPr sz="1200" kumimoji="0">
                <a:solidFill>
                  <a:schemeClr val="bg2">
                    <a:shade val="50000"/>
                    <a:satMod val="200000"/>
                  </a:schemeClr>
                </a:solidFill>
              </a:defRPr>
            </a:lvl1pPr>
          </a:lstStyle>
          <a:p>
            <a:fld id="{00C7B383-C8CD-4012-827B-4C260B1AD277}" type="datetimeFigureOut">
              <a:rPr lang="en-US" smtClean="0"/>
            </a:fld>
            <a:endParaRPr lang="en-US"/>
          </a:p>
        </p:txBody>
      </p:sp>
      <p:sp>
        <p:nvSpPr>
          <p:cNvPr id="1048583" name="Footer Placeholder 9"/>
          <p:cNvSpPr>
            <a:spLocks noGrp="1"/>
          </p:cNvSpPr>
          <p:nvPr>
            <p:ph type="ftr" sz="quarter" idx="3"/>
          </p:nvPr>
        </p:nvSpPr>
        <p:spPr>
          <a:xfrm>
            <a:off x="5715000" y="6305550"/>
            <a:ext cx="2895600" cy="476250"/>
          </a:xfrm>
          <a:prstGeom prst="rect"/>
        </p:spPr>
        <p:txBody>
          <a:bodyPr anchor="b"/>
          <a:lstStyle>
            <a:lvl1pPr eaLnBrk="1" hangingPunct="1" latinLnBrk="0">
              <a:defRPr sz="1200" kumimoji="0">
                <a:solidFill>
                  <a:schemeClr val="bg2">
                    <a:shade val="50000"/>
                    <a:satMod val="200000"/>
                  </a:schemeClr>
                </a:solidFill>
                <a:effectLst/>
              </a:defRPr>
            </a:lvl1pPr>
          </a:lstStyle>
          <a:p>
            <a:endParaRPr lang="en-US"/>
          </a:p>
        </p:txBody>
      </p:sp>
      <p:sp>
        <p:nvSpPr>
          <p:cNvPr id="1048584" name="Slide Number Placeholder 21"/>
          <p:cNvSpPr>
            <a:spLocks noGrp="1"/>
          </p:cNvSpPr>
          <p:nvPr>
            <p:ph type="sldNum" sz="quarter" idx="4"/>
          </p:nvPr>
        </p:nvSpPr>
        <p:spPr>
          <a:xfrm>
            <a:off x="8613648" y="6305550"/>
            <a:ext cx="457200" cy="476250"/>
          </a:xfrm>
          <a:prstGeom prst="rect"/>
        </p:spPr>
        <p:txBody>
          <a:bodyPr anchor="b"/>
          <a:lstStyle>
            <a:lvl1pPr algn="ctr" eaLnBrk="1" hangingPunct="1" latinLnBrk="0">
              <a:defRPr sz="1200" kumimoji="0">
                <a:solidFill>
                  <a:schemeClr val="bg2">
                    <a:shade val="50000"/>
                    <a:satMod val="200000"/>
                  </a:schemeClr>
                </a:solidFill>
                <a:effectLst/>
              </a:defRPr>
            </a:lvl1pPr>
          </a:lstStyle>
          <a:p>
            <a:fld id="{1918BFF3-E252-4F56-AE99-BE8101BB08FC}" type="slidenum">
              <a:rPr lang="en-US" smtClean="0"/>
            </a:fld>
            <a:endParaRPr lang="en-US"/>
          </a:p>
        </p:txBody>
      </p:sp>
      <p:sp>
        <p:nvSpPr>
          <p:cNvPr id="1048585" name="Rectangle 14"/>
          <p:cNvSpPr/>
          <p:nvPr/>
        </p:nvSpPr>
        <p:spPr bwMode="invGray">
          <a:xfrm>
            <a:off x="1014984" y="-54"/>
            <a:ext cx="73152" cy="6858054"/>
          </a:xfrm>
          <a:prstGeom prst="rect"/>
          <a:solidFill>
            <a:schemeClr val="bg1"/>
          </a:solidFill>
          <a:ln w="25400" cap="rnd" cmpd="sng" algn="ctr">
            <a:noFill/>
            <a:prstDash val="solid"/>
          </a:ln>
          <a:effectLst>
            <a:outerShdw algn="tl" blurRad="38550" dir="10800000" dist="38000"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eaLnBrk="1" hangingPunct="1" latinLnBrk="0" rtl="0">
        <a:spcBef>
          <a:spcPct val="0"/>
        </a:spcBef>
        <a:buNone/>
        <a:defRPr sz="4300" kern="1200" kumimoji="0">
          <a:solidFill>
            <a:schemeClr val="tx2">
              <a:satMod val="130000"/>
            </a:schemeClr>
          </a:solidFill>
          <a:effectLst>
            <a:outerShdw algn="tl" blurRad="50000" dir="5400000" dist="30000" rotWithShape="0">
              <a:srgbClr val="000000">
                <a:alpha val="30000"/>
              </a:srgbClr>
            </a:outerShdw>
          </a:effectLst>
          <a:latin typeface="+mj-lt"/>
          <a:ea typeface="+mj-ea"/>
          <a:cs typeface="+mj-cs"/>
        </a:defRPr>
      </a:lvl1pPr>
    </p:titleStyle>
    <p:bodyStyle>
      <a:lvl1pPr algn="l" eaLnBrk="1" hangingPunct="1" indent="-283464" latinLnBrk="0" marL="365760" rtl="0">
        <a:lnSpc>
          <a:spcPct val="100000"/>
        </a:lnSpc>
        <a:spcBef>
          <a:spcPts val="600"/>
        </a:spcBef>
        <a:buClr>
          <a:schemeClr val="accent1"/>
        </a:buClr>
        <a:buSzPct val="80000"/>
        <a:buFont typeface="Wingdings 2"/>
        <a:buChar char=""/>
        <a:defRPr sz="3200" kern="1200" kumimoji="0">
          <a:solidFill>
            <a:schemeClr val="tx1"/>
          </a:solidFill>
          <a:latin typeface="+mn-lt"/>
          <a:ea typeface="+mn-ea"/>
          <a:cs typeface="+mn-cs"/>
        </a:defRPr>
      </a:lvl1pPr>
      <a:lvl2pPr algn="l" eaLnBrk="1" hangingPunct="1" indent="-237744" latinLnBrk="0" marL="640080" rtl="0">
        <a:lnSpc>
          <a:spcPct val="100000"/>
        </a:lnSpc>
        <a:spcBef>
          <a:spcPts val="550"/>
        </a:spcBef>
        <a:buClr>
          <a:schemeClr val="accent1"/>
        </a:buClr>
        <a:buFont typeface="Verdana"/>
        <a:buChar char="◦"/>
        <a:defRPr sz="2800" kern="1200" kumimoji="0">
          <a:solidFill>
            <a:schemeClr val="tx1"/>
          </a:solidFill>
          <a:latin typeface="+mn-lt"/>
          <a:ea typeface="+mn-ea"/>
          <a:cs typeface="+mn-cs"/>
        </a:defRPr>
      </a:lvl2pPr>
      <a:lvl3pPr algn="l" eaLnBrk="1" hangingPunct="1" indent="-228600" latinLnBrk="0" marL="886968" rtl="0">
        <a:lnSpc>
          <a:spcPct val="100000"/>
        </a:lnSpc>
        <a:spcBef>
          <a:spcPct val="20000"/>
        </a:spcBef>
        <a:buClr>
          <a:schemeClr val="accent2"/>
        </a:buClr>
        <a:buFont typeface="Wingdings 2"/>
        <a:buChar char=""/>
        <a:defRPr sz="2400" kern="1200" kumimoji="0">
          <a:solidFill>
            <a:schemeClr val="tx1"/>
          </a:solidFill>
          <a:latin typeface="+mn-lt"/>
          <a:ea typeface="+mn-ea"/>
          <a:cs typeface="+mn-cs"/>
        </a:defRPr>
      </a:lvl3pPr>
      <a:lvl4pPr algn="l" eaLnBrk="1" hangingPunct="1" indent="-173736" latinLnBrk="0" marL="1097280" rtl="0">
        <a:lnSpc>
          <a:spcPct val="100000"/>
        </a:lnSpc>
        <a:spcBef>
          <a:spcPct val="20000"/>
        </a:spcBef>
        <a:buClr>
          <a:schemeClr val="accent3"/>
        </a:buClr>
        <a:buFont typeface="Wingdings 2"/>
        <a:buChar char=""/>
        <a:defRPr sz="2000" kern="1200" kumimoji="0">
          <a:solidFill>
            <a:schemeClr val="tx1"/>
          </a:solidFill>
          <a:latin typeface="+mn-lt"/>
          <a:ea typeface="+mn-ea"/>
          <a:cs typeface="+mn-cs"/>
        </a:defRPr>
      </a:lvl4pPr>
      <a:lvl5pPr algn="l" eaLnBrk="1" hangingPunct="1" indent="-182880" latinLnBrk="0" marL="1298448" rtl="0">
        <a:lnSpc>
          <a:spcPct val="100000"/>
        </a:lnSpc>
        <a:spcBef>
          <a:spcPct val="20000"/>
        </a:spcBef>
        <a:buClr>
          <a:schemeClr val="accent4"/>
        </a:buClr>
        <a:buFont typeface="Wingdings 2"/>
        <a:buChar char=""/>
        <a:defRPr sz="2000" kern="1200" kumimoji="0">
          <a:solidFill>
            <a:schemeClr val="tx1"/>
          </a:solidFill>
          <a:latin typeface="+mn-lt"/>
          <a:ea typeface="+mn-ea"/>
          <a:cs typeface="+mn-cs"/>
        </a:defRPr>
      </a:lvl5pPr>
      <a:lvl6pPr algn="l" eaLnBrk="1" hangingPunct="1" indent="-182880" latinLnBrk="0" marL="1508760" rtl="0">
        <a:lnSpc>
          <a:spcPct val="100000"/>
        </a:lnSpc>
        <a:spcBef>
          <a:spcPct val="20000"/>
        </a:spcBef>
        <a:buClr>
          <a:schemeClr val="accent5"/>
        </a:buClr>
        <a:buFont typeface="Wingdings 2"/>
        <a:buChar char=""/>
        <a:defRPr sz="2000" kern="1200" kumimoji="0">
          <a:solidFill>
            <a:schemeClr val="tx1"/>
          </a:solidFill>
          <a:latin typeface="+mn-lt"/>
          <a:ea typeface="+mn-ea"/>
          <a:cs typeface="+mn-cs"/>
        </a:defRPr>
      </a:lvl6pPr>
      <a:lvl7pPr algn="l" eaLnBrk="1" hangingPunct="1" indent="-182880" latinLnBrk="0" marL="1719072" rtl="0">
        <a:lnSpc>
          <a:spcPct val="100000"/>
        </a:lnSpc>
        <a:spcBef>
          <a:spcPct val="20000"/>
        </a:spcBef>
        <a:buClr>
          <a:schemeClr val="accent6"/>
        </a:buClr>
        <a:buFont typeface="Wingdings 2"/>
        <a:buChar char=""/>
        <a:defRPr sz="2000" kern="1200" kumimoji="0">
          <a:solidFill>
            <a:schemeClr val="tx1"/>
          </a:solidFill>
          <a:latin typeface="+mn-lt"/>
          <a:ea typeface="+mn-ea"/>
          <a:cs typeface="+mn-cs"/>
        </a:defRPr>
      </a:lvl7pPr>
      <a:lvl8pPr algn="l" eaLnBrk="1" hangingPunct="1" indent="-182880" latinLnBrk="0" marL="1920240" rtl="0">
        <a:lnSpc>
          <a:spcPct val="100000"/>
        </a:lnSpc>
        <a:spcBef>
          <a:spcPct val="20000"/>
        </a:spcBef>
        <a:buClr>
          <a:schemeClr val="accent6"/>
        </a:buClr>
        <a:buFont typeface="Wingdings 2"/>
        <a:buChar char=""/>
        <a:defRPr sz="2000" kern="1200" kumimoji="0">
          <a:solidFill>
            <a:schemeClr val="tx1"/>
          </a:solidFill>
          <a:latin typeface="+mn-lt"/>
          <a:ea typeface="+mn-ea"/>
          <a:cs typeface="+mn-cs"/>
        </a:defRPr>
      </a:lvl8pPr>
      <a:lvl9pPr algn="l" eaLnBrk="1" hangingPunct="1" indent="-182880" latinLnBrk="0" marL="2130552" rtl="0">
        <a:lnSpc>
          <a:spcPct val="100000"/>
        </a:lnSpc>
        <a:spcBef>
          <a:spcPct val="20000"/>
        </a:spcBef>
        <a:buClr>
          <a:schemeClr val="accent6"/>
        </a:buClr>
        <a:buFont typeface="Wingdings 2"/>
        <a:buChar char=""/>
        <a:defRPr sz="20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53" name=""/>
        <p:cNvGrpSpPr/>
        <p:nvPr/>
      </p:nvGrpSpPr>
      <p:grpSpPr>
        <a:xfrm>
          <a:off x="0" y="0"/>
          <a:ext cx="0" cy="0"/>
          <a:chOff x="0" y="0"/>
          <a:chExt cx="0" cy="0"/>
        </a:xfrm>
      </p:grpSpPr>
      <p:sp>
        <p:nvSpPr>
          <p:cNvPr id="1048608" name="Subtitle 2"/>
          <p:cNvSpPr>
            <a:spLocks noGrp="1"/>
          </p:cNvSpPr>
          <p:nvPr>
            <p:ph type="subTitle" idx="1"/>
          </p:nvPr>
        </p:nvSpPr>
        <p:spPr>
          <a:xfrm>
            <a:off x="914400" y="685800"/>
            <a:ext cx="6934200" cy="2209800"/>
          </a:xfrm>
        </p:spPr>
        <p:txBody>
          <a:bodyPr>
            <a:normAutofit lnSpcReduction="10000"/>
          </a:bodyPr>
          <a:p>
            <a:pPr algn="ctr"/>
            <a:r>
              <a:rPr b="1" dirty="0" sz="6000" lang="en-US" u="sng" smtClean="0">
                <a:latin typeface="+mj-lt"/>
              </a:rPr>
              <a:t>BABY </a:t>
            </a:r>
            <a:r>
              <a:rPr b="1" dirty="0" sz="6000" lang="en-US" u="sng" smtClean="0">
                <a:latin typeface="+mj-lt"/>
              </a:rPr>
              <a:t>AT RISK:</a:t>
            </a:r>
            <a:r>
              <a:rPr b="1" dirty="0" sz="4400" lang="en-US" u="sng" smtClean="0">
                <a:latin typeface="+mj-lt"/>
              </a:rPr>
              <a:t> </a:t>
            </a:r>
          </a:p>
          <a:p>
            <a:pPr algn="ctr"/>
            <a:endParaRPr b="1" dirty="0" sz="3600" lang="en-US" u="sng" smtClean="0">
              <a:latin typeface="+mj-lt"/>
            </a:endParaRPr>
          </a:p>
          <a:p>
            <a:pPr algn="ctr"/>
            <a:r>
              <a:rPr b="1" dirty="0" sz="4000" lang="en-US" u="sng" smtClean="0">
                <a:latin typeface="+mj-lt"/>
              </a:rPr>
              <a:t>New Born Unit (NBU</a:t>
            </a:r>
            <a:r>
              <a:rPr b="1" dirty="0" sz="4000" lang="en-US" u="sng" smtClean="0">
                <a:latin typeface="+mj-lt"/>
              </a:rPr>
              <a:t>)</a:t>
            </a:r>
            <a:endParaRPr dirty="0" sz="2800" lang="en-US">
              <a:latin typeface="+mj-lt"/>
            </a:endParaRPr>
          </a:p>
        </p:txBody>
      </p:sp>
      <p:sp>
        <p:nvSpPr>
          <p:cNvPr id="1048609" name="Rectangle 1"/>
          <p:cNvSpPr/>
          <p:nvPr/>
        </p:nvSpPr>
        <p:spPr>
          <a:xfrm>
            <a:off x="1618990" y="4343400"/>
            <a:ext cx="5391410" cy="1154162"/>
          </a:xfrm>
          <a:prstGeom prst="rect"/>
        </p:spPr>
        <p:txBody>
          <a:bodyPr wrap="square">
            <a:spAutoFit/>
          </a:bodyPr>
          <a:p>
            <a:pPr algn="ctr" lvl="0" marL="27432">
              <a:spcBef>
                <a:spcPts val="600"/>
              </a:spcBef>
              <a:buClr>
                <a:srgbClr val="3891A7"/>
              </a:buClr>
              <a:buSzPct val="80000"/>
            </a:pPr>
            <a:r>
              <a:rPr b="1" dirty="0" sz="3200" i="1" lang="en-US" err="1">
                <a:solidFill>
                  <a:srgbClr val="4F271C">
                    <a:shade val="30000"/>
                    <a:satMod val="150000"/>
                  </a:srgbClr>
                </a:solidFill>
              </a:rPr>
              <a:t>Koros</a:t>
            </a:r>
            <a:r>
              <a:rPr b="1" dirty="0" sz="3200" i="1" lang="en-US">
                <a:solidFill>
                  <a:srgbClr val="4F271C">
                    <a:shade val="30000"/>
                    <a:satMod val="150000"/>
                  </a:srgbClr>
                </a:solidFill>
              </a:rPr>
              <a:t> E.K., </a:t>
            </a:r>
            <a:r>
              <a:rPr b="1" dirty="0" sz="3200" i="1" lang="en-US" err="1">
                <a:solidFill>
                  <a:srgbClr val="4F271C">
                    <a:shade val="30000"/>
                    <a:satMod val="150000"/>
                  </a:srgbClr>
                </a:solidFill>
              </a:rPr>
              <a:t>BSc.N</a:t>
            </a:r>
            <a:r>
              <a:rPr b="1" dirty="0" sz="3200" i="1" lang="en-US">
                <a:solidFill>
                  <a:srgbClr val="4F271C">
                    <a:shade val="30000"/>
                    <a:satMod val="150000"/>
                  </a:srgbClr>
                </a:solidFill>
              </a:rPr>
              <a:t>, </a:t>
            </a:r>
            <a:r>
              <a:rPr b="1" dirty="0" sz="3200" i="1" lang="en-US" err="1">
                <a:solidFill>
                  <a:srgbClr val="4F271C">
                    <a:shade val="30000"/>
                    <a:satMod val="150000"/>
                  </a:srgbClr>
                </a:solidFill>
              </a:rPr>
              <a:t>UoN</a:t>
            </a:r>
            <a:r>
              <a:rPr b="1" dirty="0" sz="3200" i="1" lang="en-US">
                <a:solidFill>
                  <a:srgbClr val="4F271C">
                    <a:shade val="30000"/>
                    <a:satMod val="150000"/>
                  </a:srgbClr>
                </a:solidFill>
              </a:rPr>
              <a:t>, </a:t>
            </a:r>
          </a:p>
          <a:p>
            <a:pPr algn="ctr" lvl="0" marL="27432">
              <a:spcBef>
                <a:spcPts val="600"/>
              </a:spcBef>
              <a:buClr>
                <a:srgbClr val="3891A7"/>
              </a:buClr>
              <a:buSzPct val="80000"/>
            </a:pPr>
            <a:r>
              <a:rPr b="1" dirty="0" sz="3200" i="1" lang="en-US" smtClean="0">
                <a:solidFill>
                  <a:srgbClr val="4F271C">
                    <a:shade val="30000"/>
                    <a:satMod val="150000"/>
                  </a:srgbClr>
                </a:solidFill>
              </a:rPr>
              <a:t>Lecturer, AIC </a:t>
            </a:r>
            <a:r>
              <a:rPr b="1" dirty="0" sz="3200" i="1" lang="en-US" err="1" smtClean="0">
                <a:solidFill>
                  <a:srgbClr val="4F271C">
                    <a:shade val="30000"/>
                    <a:satMod val="150000"/>
                  </a:srgbClr>
                </a:solidFill>
              </a:rPr>
              <a:t>Litein</a:t>
            </a:r>
            <a:r>
              <a:rPr b="1" dirty="0" sz="3200" i="1" lang="en-US" smtClean="0">
                <a:solidFill>
                  <a:srgbClr val="4F271C">
                    <a:shade val="30000"/>
                    <a:satMod val="150000"/>
                  </a:srgbClr>
                </a:solidFill>
              </a:rPr>
              <a:t> MTC</a:t>
            </a:r>
            <a:endParaRPr b="1" dirty="0" sz="3200" i="1" lang="en-US">
              <a:solidFill>
                <a:srgbClr val="4F271C">
                  <a:shade val="30000"/>
                  <a:satMod val="150000"/>
                </a:srgbClr>
              </a:solidFill>
            </a:endParaRP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62" name=""/>
        <p:cNvGrpSpPr/>
        <p:nvPr/>
      </p:nvGrpSpPr>
      <p:grpSpPr>
        <a:xfrm>
          <a:off x="0" y="0"/>
          <a:ext cx="0" cy="0"/>
          <a:chOff x="0" y="0"/>
          <a:chExt cx="0" cy="0"/>
        </a:xfrm>
      </p:grpSpPr>
      <p:sp>
        <p:nvSpPr>
          <p:cNvPr id="1048620" name="Content Placeholder 2"/>
          <p:cNvSpPr>
            <a:spLocks noGrp="1"/>
          </p:cNvSpPr>
          <p:nvPr>
            <p:ph idx="1"/>
          </p:nvPr>
        </p:nvSpPr>
        <p:spPr>
          <a:xfrm>
            <a:off x="152400" y="457200"/>
            <a:ext cx="8839200" cy="6248400"/>
          </a:xfrm>
        </p:spPr>
        <p:txBody>
          <a:bodyPr>
            <a:normAutofit/>
          </a:bodyPr>
          <a:p>
            <a:pPr indent="0" marL="82296">
              <a:buNone/>
            </a:pPr>
            <a:r>
              <a:rPr b="1" dirty="0" lang="en-US" u="sng"/>
              <a:t>Mouth</a:t>
            </a:r>
            <a:r>
              <a:rPr b="1" dirty="0" lang="en-US"/>
              <a:t> </a:t>
            </a:r>
            <a:endParaRPr dirty="0" lang="en-US"/>
          </a:p>
          <a:p>
            <a:pPr lvl="0"/>
            <a:r>
              <a:rPr dirty="0" lang="en-US"/>
              <a:t>Bleeding from the mouth</a:t>
            </a:r>
          </a:p>
          <a:p>
            <a:pPr lvl="0"/>
            <a:r>
              <a:rPr dirty="0" lang="en-US"/>
              <a:t>Check for tongue tie</a:t>
            </a:r>
          </a:p>
          <a:p>
            <a:pPr lvl="0"/>
            <a:r>
              <a:rPr dirty="0" lang="en-US"/>
              <a:t>Abnormalities </a:t>
            </a:r>
            <a:r>
              <a:rPr dirty="0" lang="en-US" smtClean="0"/>
              <a:t>e.g. </a:t>
            </a:r>
            <a:r>
              <a:rPr dirty="0" lang="en-US"/>
              <a:t>cleft palate or cleft lip</a:t>
            </a:r>
          </a:p>
          <a:p>
            <a:pPr lvl="0"/>
            <a:r>
              <a:rPr dirty="0" lang="en-US"/>
              <a:t>Frothing of the mouth</a:t>
            </a:r>
          </a:p>
          <a:p>
            <a:pPr indent="0" marL="82296">
              <a:buNone/>
            </a:pPr>
            <a:r>
              <a:rPr b="1" dirty="0" lang="en-US" u="sng"/>
              <a:t>Ears</a:t>
            </a:r>
            <a:r>
              <a:rPr b="1" dirty="0" lang="en-US"/>
              <a:t> </a:t>
            </a:r>
            <a:endParaRPr dirty="0" lang="en-US"/>
          </a:p>
          <a:p>
            <a:pPr lvl="0"/>
            <a:r>
              <a:rPr dirty="0" lang="en-US"/>
              <a:t>Bleeding from the ears</a:t>
            </a:r>
          </a:p>
          <a:p>
            <a:pPr lvl="0"/>
            <a:r>
              <a:rPr dirty="0" lang="en-US"/>
              <a:t>Leakage of CSF through the </a:t>
            </a:r>
            <a:r>
              <a:rPr dirty="0" lang="en-US" smtClean="0"/>
              <a:t>ears (</a:t>
            </a:r>
            <a:r>
              <a:rPr dirty="0" lang="en-US" err="1" smtClean="0"/>
              <a:t>otorrhoea</a:t>
            </a:r>
            <a:r>
              <a:rPr dirty="0" lang="en-US" smtClean="0"/>
              <a:t>)</a:t>
            </a:r>
            <a:endParaRPr dirty="0" lang="en-US"/>
          </a:p>
          <a:p>
            <a:pPr lvl="0"/>
            <a:r>
              <a:rPr dirty="0" lang="en-US"/>
              <a:t>Shape of the lobes to rule out malformations</a:t>
            </a:r>
          </a:p>
          <a:p>
            <a:pPr lvl="0"/>
            <a:r>
              <a:rPr dirty="0" lang="en-US"/>
              <a:t>Extra lobe of the </a:t>
            </a:r>
            <a:r>
              <a:rPr dirty="0" lang="en-US" smtClean="0"/>
              <a:t>ears</a:t>
            </a:r>
            <a:endParaRPr dirty="0" lang="en-US"/>
          </a:p>
          <a:p>
            <a:endParaRPr dirty="0" lang="en-US"/>
          </a:p>
        </p:txBody>
      </p:sp>
    </p:spTree>
  </p:cSld>
  <p:clrMapOvr>
    <a:masterClrMapping/>
  </p:clrMapOvr>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253" name=""/>
        <p:cNvGrpSpPr/>
        <p:nvPr/>
      </p:nvGrpSpPr>
      <p:grpSpPr>
        <a:xfrm>
          <a:off x="0" y="0"/>
          <a:ext cx="0" cy="0"/>
          <a:chOff x="0" y="0"/>
          <a:chExt cx="0" cy="0"/>
        </a:xfrm>
      </p:grpSpPr>
      <p:sp>
        <p:nvSpPr>
          <p:cNvPr id="1048712" name="Content Placeholder 2"/>
          <p:cNvSpPr>
            <a:spLocks noGrp="1"/>
          </p:cNvSpPr>
          <p:nvPr>
            <p:ph idx="1"/>
          </p:nvPr>
        </p:nvSpPr>
        <p:spPr>
          <a:xfrm>
            <a:off x="228600" y="304800"/>
            <a:ext cx="8610600" cy="6324600"/>
          </a:xfrm>
        </p:spPr>
        <p:txBody>
          <a:bodyPr>
            <a:normAutofit fontScale="96875" lnSpcReduction="20000"/>
          </a:bodyPr>
          <a:p>
            <a:pPr algn="ctr">
              <a:buNone/>
            </a:pPr>
            <a:r>
              <a:rPr b="1" dirty="0" sz="3600" lang="en-US" u="sng" smtClean="0"/>
              <a:t>Side effects of Phototherapy</a:t>
            </a:r>
          </a:p>
          <a:p>
            <a:pPr lvl="0"/>
            <a:r>
              <a:rPr dirty="0" lang="en-US" smtClean="0"/>
              <a:t>Loose stool due to rapid intestinal transit</a:t>
            </a:r>
          </a:p>
          <a:p>
            <a:pPr lvl="0"/>
            <a:r>
              <a:rPr dirty="0" lang="en-US" smtClean="0"/>
              <a:t>Dehydration</a:t>
            </a:r>
          </a:p>
          <a:p>
            <a:pPr lvl="0"/>
            <a:r>
              <a:rPr dirty="0" lang="en-US" smtClean="0"/>
              <a:t>Hyperthermia</a:t>
            </a:r>
          </a:p>
          <a:p>
            <a:pPr lvl="0"/>
            <a:r>
              <a:rPr dirty="0" lang="en-US" smtClean="0"/>
              <a:t>Visual deprivation</a:t>
            </a:r>
          </a:p>
          <a:p>
            <a:pPr lvl="0"/>
            <a:r>
              <a:rPr dirty="0" lang="en-US" smtClean="0"/>
              <a:t>Poor feeding</a:t>
            </a:r>
          </a:p>
          <a:p>
            <a:pPr lvl="0"/>
            <a:r>
              <a:rPr dirty="0" lang="en-US" smtClean="0"/>
              <a:t>Fragility</a:t>
            </a:r>
          </a:p>
          <a:p>
            <a:pPr lvl="0"/>
            <a:r>
              <a:rPr dirty="0" lang="en-US" smtClean="0"/>
              <a:t>Lethargy</a:t>
            </a:r>
          </a:p>
          <a:p>
            <a:pPr lvl="0"/>
            <a:r>
              <a:rPr dirty="0" lang="en-US" smtClean="0"/>
              <a:t>Irritability</a:t>
            </a:r>
          </a:p>
          <a:p>
            <a:pPr lvl="0"/>
            <a:r>
              <a:rPr dirty="0" lang="en-US" smtClean="0"/>
              <a:t>Hypocalcaemia</a:t>
            </a:r>
          </a:p>
          <a:p>
            <a:endParaRPr dirty="0" lang="en-US"/>
          </a:p>
        </p:txBody>
      </p:sp>
    </p:spTree>
  </p:cSld>
  <p:clrMapOvr>
    <a:masterClrMapping/>
  </p:clrMapOvr>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254" name=""/>
        <p:cNvGrpSpPr/>
        <p:nvPr/>
      </p:nvGrpSpPr>
      <p:grpSpPr>
        <a:xfrm>
          <a:off x="0" y="0"/>
          <a:ext cx="0" cy="0"/>
          <a:chOff x="0" y="0"/>
          <a:chExt cx="0" cy="0"/>
        </a:xfrm>
      </p:grpSpPr>
      <p:sp>
        <p:nvSpPr>
          <p:cNvPr id="1048713" name="Content Placeholder 2"/>
          <p:cNvSpPr>
            <a:spLocks noGrp="1"/>
          </p:cNvSpPr>
          <p:nvPr>
            <p:ph idx="1"/>
          </p:nvPr>
        </p:nvSpPr>
        <p:spPr>
          <a:xfrm>
            <a:off x="152400" y="228600"/>
            <a:ext cx="8763000" cy="6400800"/>
          </a:xfrm>
        </p:spPr>
        <p:txBody>
          <a:bodyPr/>
          <a:p>
            <a:pPr algn="ctr" indent="0" marL="82296">
              <a:buNone/>
            </a:pPr>
            <a:r>
              <a:rPr b="1" dirty="0" lang="en-US" u="sng" smtClean="0"/>
              <a:t>Nursing Diagnosis of children undergoing Phototherapy</a:t>
            </a:r>
          </a:p>
          <a:p>
            <a:pPr lvl="0"/>
            <a:r>
              <a:rPr dirty="0" lang="en-US" smtClean="0"/>
              <a:t>Deficient fluid volume</a:t>
            </a:r>
          </a:p>
          <a:p>
            <a:pPr lvl="0"/>
            <a:r>
              <a:rPr dirty="0" lang="en-US" smtClean="0"/>
              <a:t>Imbalanced nutrition less than body requirements</a:t>
            </a:r>
          </a:p>
          <a:p>
            <a:pPr lvl="0"/>
            <a:r>
              <a:rPr dirty="0" lang="en-US" smtClean="0"/>
              <a:t>Impaired skin integrity</a:t>
            </a:r>
          </a:p>
          <a:p>
            <a:pPr lvl="0"/>
            <a:r>
              <a:rPr dirty="0" lang="en-US" smtClean="0"/>
              <a:t>Risk for injury</a:t>
            </a:r>
          </a:p>
          <a:p>
            <a:pPr lvl="0"/>
            <a:r>
              <a:rPr dirty="0" lang="en-US" smtClean="0"/>
              <a:t>Ineffective thermoregulation</a:t>
            </a:r>
            <a:endParaRPr dirty="0"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255" name=""/>
        <p:cNvGrpSpPr/>
        <p:nvPr/>
      </p:nvGrpSpPr>
      <p:grpSpPr>
        <a:xfrm>
          <a:off x="0" y="0"/>
          <a:ext cx="0" cy="0"/>
          <a:chOff x="0" y="0"/>
          <a:chExt cx="0" cy="0"/>
        </a:xfrm>
      </p:grpSpPr>
      <p:sp>
        <p:nvSpPr>
          <p:cNvPr id="1048714" name="Content Placeholder 2"/>
          <p:cNvSpPr>
            <a:spLocks noGrp="1"/>
          </p:cNvSpPr>
          <p:nvPr>
            <p:ph idx="1"/>
          </p:nvPr>
        </p:nvSpPr>
        <p:spPr>
          <a:xfrm>
            <a:off x="152400" y="228600"/>
            <a:ext cx="8839200" cy="6477000"/>
          </a:xfrm>
        </p:spPr>
        <p:txBody>
          <a:bodyPr>
            <a:normAutofit fontScale="96875" lnSpcReduction="20000"/>
          </a:bodyPr>
          <a:p>
            <a:pPr algn="ctr" indent="-571500" marL="653796">
              <a:buClrTx/>
              <a:buFont typeface="+mj-lt"/>
              <a:buAutoNum type="romanUcPeriod" startAt="2"/>
            </a:pPr>
            <a:r>
              <a:rPr b="1" dirty="0" lang="en-US" smtClean="0"/>
              <a:t> </a:t>
            </a:r>
            <a:r>
              <a:rPr b="1" dirty="0" lang="en-US" u="sng" smtClean="0"/>
              <a:t>Blood Exchange Transfusion</a:t>
            </a:r>
          </a:p>
          <a:p>
            <a:r>
              <a:rPr dirty="0" lang="en-US" smtClean="0"/>
              <a:t>This is a treatment in which the </a:t>
            </a:r>
            <a:r>
              <a:rPr dirty="0" lang="en-US" u="sng" smtClean="0"/>
              <a:t>baby’s blood is gradually removed and replaced by donor’s blood</a:t>
            </a:r>
            <a:r>
              <a:rPr dirty="0" lang="en-US" smtClean="0"/>
              <a:t>.</a:t>
            </a:r>
          </a:p>
          <a:p>
            <a:r>
              <a:rPr dirty="0" lang="en-US" smtClean="0"/>
              <a:t>It is used as a definitive treatment when </a:t>
            </a:r>
            <a:r>
              <a:rPr dirty="0" lang="en-US" u="sng" smtClean="0"/>
              <a:t>bilirubin concentrations are approaching toxic levels</a:t>
            </a:r>
            <a:r>
              <a:rPr dirty="0" lang="en-US" smtClean="0"/>
              <a:t>. </a:t>
            </a:r>
          </a:p>
          <a:p>
            <a:r>
              <a:rPr dirty="0" lang="en-US" smtClean="0"/>
              <a:t>The baby has haemolytic disease or low </a:t>
            </a:r>
            <a:r>
              <a:rPr dirty="0" lang="en-US" err="1" smtClean="0"/>
              <a:t>Hb</a:t>
            </a:r>
            <a:r>
              <a:rPr dirty="0" lang="en-US" smtClean="0"/>
              <a:t>. </a:t>
            </a:r>
          </a:p>
          <a:p>
            <a:r>
              <a:rPr dirty="0" lang="en-US" smtClean="0"/>
              <a:t>The blood exchange transfusion has the following benefits;</a:t>
            </a:r>
          </a:p>
          <a:p>
            <a:pPr lvl="1">
              <a:buFont typeface="Wingdings" pitchFamily="2" charset="2"/>
              <a:buChar char="§"/>
            </a:pPr>
            <a:r>
              <a:rPr dirty="0" sz="3200" i="1" lang="en-US" smtClean="0"/>
              <a:t>It helps in increasing the baby’s </a:t>
            </a:r>
            <a:r>
              <a:rPr dirty="0" sz="3200" i="1" lang="en-US" err="1" smtClean="0"/>
              <a:t>Hb</a:t>
            </a:r>
            <a:r>
              <a:rPr dirty="0" sz="3200" i="1" lang="en-US" smtClean="0"/>
              <a:t> </a:t>
            </a:r>
          </a:p>
          <a:p>
            <a:pPr lvl="1">
              <a:buFont typeface="Wingdings" pitchFamily="2" charset="2"/>
              <a:buChar char="§"/>
            </a:pPr>
            <a:r>
              <a:rPr dirty="0" sz="3200" i="1" lang="en-US"/>
              <a:t>Excessive bilirubin and unwanted antibodies are washed from the baby’s circulation</a:t>
            </a:r>
            <a:r>
              <a:rPr dirty="0" sz="3200" i="1" lang="en-US" smtClean="0"/>
              <a:t>.</a:t>
            </a:r>
          </a:p>
          <a:p>
            <a:endParaRPr dirty="0" lang="en-US"/>
          </a:p>
        </p:txBody>
      </p:sp>
    </p:spTree>
  </p:cSld>
  <p:clrMapOvr>
    <a:masterClrMapping/>
  </p:clrMapOvr>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256" name=""/>
        <p:cNvGrpSpPr/>
        <p:nvPr/>
      </p:nvGrpSpPr>
      <p:grpSpPr>
        <a:xfrm>
          <a:off x="0" y="0"/>
          <a:ext cx="0" cy="0"/>
          <a:chOff x="0" y="0"/>
          <a:chExt cx="0" cy="0"/>
        </a:xfrm>
      </p:grpSpPr>
      <p:sp>
        <p:nvSpPr>
          <p:cNvPr id="1048715" name="Content Placeholder 2"/>
          <p:cNvSpPr>
            <a:spLocks noGrp="1"/>
          </p:cNvSpPr>
          <p:nvPr>
            <p:ph idx="1"/>
          </p:nvPr>
        </p:nvSpPr>
        <p:spPr>
          <a:xfrm>
            <a:off x="152400" y="228600"/>
            <a:ext cx="8839200" cy="6400800"/>
          </a:xfrm>
        </p:spPr>
        <p:txBody>
          <a:bodyPr>
            <a:normAutofit/>
          </a:bodyPr>
          <a:p>
            <a:r>
              <a:rPr dirty="0" lang="en-US" smtClean="0"/>
              <a:t>The </a:t>
            </a:r>
            <a:r>
              <a:rPr b="1" dirty="0" lang="en-US" smtClean="0"/>
              <a:t>donor’s blood </a:t>
            </a:r>
            <a:r>
              <a:rPr dirty="0" lang="en-US" smtClean="0"/>
              <a:t>used for the transfusion should be </a:t>
            </a:r>
            <a:r>
              <a:rPr b="1" dirty="0" lang="en-US" smtClean="0"/>
              <a:t>Rhesus negative </a:t>
            </a:r>
            <a:r>
              <a:rPr dirty="0" lang="en-US" smtClean="0"/>
              <a:t>so that it does not alter the baby’s blood group and to ensure that no antigen is introduced into the baby’s circulation that may lead to antibodies production. </a:t>
            </a:r>
          </a:p>
          <a:p>
            <a:r>
              <a:rPr dirty="0" lang="en-US" smtClean="0"/>
              <a:t>It should also be </a:t>
            </a:r>
            <a:r>
              <a:rPr b="1" dirty="0" lang="en-US" smtClean="0"/>
              <a:t>fresh</a:t>
            </a:r>
            <a:r>
              <a:rPr dirty="0" lang="en-US" smtClean="0"/>
              <a:t> and </a:t>
            </a:r>
            <a:r>
              <a:rPr b="1" dirty="0" lang="en-US" smtClean="0"/>
              <a:t>ABO compatible</a:t>
            </a:r>
            <a:r>
              <a:rPr dirty="0" lang="en-US" smtClean="0"/>
              <a:t>.</a:t>
            </a:r>
          </a:p>
          <a:p>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257" name=""/>
        <p:cNvGrpSpPr/>
        <p:nvPr/>
      </p:nvGrpSpPr>
      <p:grpSpPr>
        <a:xfrm>
          <a:off x="0" y="0"/>
          <a:ext cx="0" cy="0"/>
          <a:chOff x="0" y="0"/>
          <a:chExt cx="0" cy="0"/>
        </a:xfrm>
      </p:grpSpPr>
      <p:sp>
        <p:nvSpPr>
          <p:cNvPr id="1048716" name="Content Placeholder 2"/>
          <p:cNvSpPr>
            <a:spLocks noGrp="1"/>
          </p:cNvSpPr>
          <p:nvPr>
            <p:ph idx="1"/>
          </p:nvPr>
        </p:nvSpPr>
        <p:spPr>
          <a:xfrm>
            <a:off x="152400" y="228600"/>
            <a:ext cx="8763000" cy="6477000"/>
          </a:xfrm>
        </p:spPr>
        <p:txBody>
          <a:bodyPr/>
          <a:p>
            <a:pPr algn="ctr">
              <a:buNone/>
            </a:pPr>
            <a:r>
              <a:rPr b="1" dirty="0" sz="3600" lang="en-US" u="sng" smtClean="0"/>
              <a:t>Indications for Blood </a:t>
            </a:r>
            <a:r>
              <a:rPr b="1" dirty="0" sz="3600" lang="en-US" u="sng"/>
              <a:t>E</a:t>
            </a:r>
            <a:r>
              <a:rPr b="1" dirty="0" sz="3600" lang="en-US" u="sng" smtClean="0"/>
              <a:t>xchange Transfusion</a:t>
            </a:r>
          </a:p>
          <a:p>
            <a:pPr lvl="0"/>
            <a:r>
              <a:rPr dirty="0" lang="en-US" smtClean="0"/>
              <a:t>Infants with haemolytic disease.</a:t>
            </a:r>
          </a:p>
          <a:p>
            <a:pPr lvl="0"/>
            <a:r>
              <a:rPr dirty="0" lang="en-US" smtClean="0"/>
              <a:t>Preterms with bilirubin levels of 300-400 mol/l</a:t>
            </a:r>
          </a:p>
          <a:p>
            <a:pPr lvl="0"/>
            <a:r>
              <a:rPr dirty="0" lang="en-US" smtClean="0"/>
              <a:t>Babies whose birth weight was less than 1500g and have bilirubin levels of 255mol/l</a:t>
            </a:r>
          </a:p>
          <a:p>
            <a:pPr lvl="0"/>
            <a:r>
              <a:rPr dirty="0" lang="en-US" smtClean="0"/>
              <a:t>Term babies with bilirubin levels above 100 mol/l at birth or later 400-500 mol/l</a:t>
            </a:r>
          </a:p>
          <a:p>
            <a:endParaRPr dirty="0" lang="en-US"/>
          </a:p>
        </p:txBody>
      </p:sp>
    </p:spTree>
  </p:cSld>
  <p:clrMapOvr>
    <a:masterClrMapping/>
  </p:clrMapOvr>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258" name=""/>
        <p:cNvGrpSpPr/>
        <p:nvPr/>
      </p:nvGrpSpPr>
      <p:grpSpPr>
        <a:xfrm>
          <a:off x="0" y="0"/>
          <a:ext cx="0" cy="0"/>
          <a:chOff x="0" y="0"/>
          <a:chExt cx="0" cy="0"/>
        </a:xfrm>
      </p:grpSpPr>
      <p:sp>
        <p:nvSpPr>
          <p:cNvPr id="1048717" name="Content Placeholder 2"/>
          <p:cNvSpPr>
            <a:spLocks noGrp="1"/>
          </p:cNvSpPr>
          <p:nvPr>
            <p:ph idx="1"/>
          </p:nvPr>
        </p:nvSpPr>
        <p:spPr>
          <a:xfrm>
            <a:off x="76200" y="152400"/>
            <a:ext cx="8991600" cy="6248400"/>
          </a:xfrm>
        </p:spPr>
        <p:txBody>
          <a:bodyPr>
            <a:normAutofit fontScale="93750" lnSpcReduction="20000"/>
          </a:bodyPr>
          <a:p>
            <a:pPr algn="ctr">
              <a:buNone/>
            </a:pPr>
            <a:r>
              <a:rPr b="1" dirty="0" sz="3500" lang="en-US" u="sng" smtClean="0"/>
              <a:t>Care of the baby Post </a:t>
            </a:r>
            <a:r>
              <a:rPr b="1" dirty="0" sz="3500" lang="en-US" u="sng"/>
              <a:t>T</a:t>
            </a:r>
            <a:r>
              <a:rPr b="1" dirty="0" sz="3500" lang="en-US" u="sng" smtClean="0"/>
              <a:t>ransfusion</a:t>
            </a:r>
          </a:p>
          <a:p>
            <a:pPr lvl="0"/>
            <a:r>
              <a:rPr dirty="0" lang="en-US" smtClean="0"/>
              <a:t>Put the baby back to phototherapy to continue with it.</a:t>
            </a:r>
          </a:p>
          <a:p>
            <a:pPr lvl="0"/>
            <a:r>
              <a:rPr dirty="0" lang="en-US" smtClean="0"/>
              <a:t>Closely observe the baby for bleeding from the umbilical cord.</a:t>
            </a:r>
          </a:p>
          <a:p>
            <a:pPr lvl="0"/>
            <a:r>
              <a:rPr dirty="0" lang="en-US" smtClean="0"/>
              <a:t>If the baby was on infusion, continue for some time.</a:t>
            </a:r>
          </a:p>
          <a:p>
            <a:pPr lvl="0"/>
            <a:r>
              <a:rPr dirty="0" lang="en-US" smtClean="0"/>
              <a:t>Reassure the mother and involve her in the care of the baby.</a:t>
            </a:r>
          </a:p>
          <a:p>
            <a:pPr>
              <a:buNone/>
            </a:pPr>
            <a:r>
              <a:rPr b="1" dirty="0" sz="3500" lang="en-US" u="sng" smtClean="0"/>
              <a:t>Complications of Blood </a:t>
            </a:r>
            <a:r>
              <a:rPr b="1" dirty="0" sz="3500" lang="en-US" u="sng"/>
              <a:t>E</a:t>
            </a:r>
            <a:r>
              <a:rPr b="1" dirty="0" sz="3500" lang="en-US" u="sng" smtClean="0"/>
              <a:t>xchange Transfusion</a:t>
            </a:r>
          </a:p>
          <a:p>
            <a:pPr lvl="0"/>
            <a:r>
              <a:rPr dirty="0" lang="en-US" smtClean="0"/>
              <a:t>Circulatory collapse</a:t>
            </a:r>
          </a:p>
          <a:p>
            <a:pPr lvl="0"/>
            <a:r>
              <a:rPr dirty="0" lang="en-US" smtClean="0"/>
              <a:t>Incompatibility reactions</a:t>
            </a:r>
          </a:p>
          <a:p>
            <a:r>
              <a:rPr dirty="0" lang="en-US" smtClean="0"/>
              <a:t>Acquired infections e.g. HIV, Hepatitis B.</a:t>
            </a:r>
          </a:p>
          <a:p>
            <a:pPr lvl="0"/>
            <a:endParaRPr dirty="0" lang="en-US" smtClean="0"/>
          </a:p>
          <a:p>
            <a:endParaRPr dirty="0" lang="en-US"/>
          </a:p>
        </p:txBody>
      </p:sp>
    </p:spTree>
  </p:cSld>
  <p:clrMapOvr>
    <a:masterClrMapping/>
  </p:clrMapOvr>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259" name=""/>
        <p:cNvGrpSpPr/>
        <p:nvPr/>
      </p:nvGrpSpPr>
      <p:grpSpPr>
        <a:xfrm>
          <a:off x="0" y="0"/>
          <a:ext cx="0" cy="0"/>
          <a:chOff x="0" y="0"/>
          <a:chExt cx="0" cy="0"/>
        </a:xfrm>
      </p:grpSpPr>
      <p:sp>
        <p:nvSpPr>
          <p:cNvPr id="1048718" name="Content Placeholder 2"/>
          <p:cNvSpPr>
            <a:spLocks noGrp="1"/>
          </p:cNvSpPr>
          <p:nvPr>
            <p:ph idx="1"/>
          </p:nvPr>
        </p:nvSpPr>
        <p:spPr>
          <a:xfrm>
            <a:off x="152400" y="228600"/>
            <a:ext cx="8839200" cy="6477000"/>
          </a:xfrm>
        </p:spPr>
        <p:txBody>
          <a:bodyPr>
            <a:normAutofit/>
          </a:bodyPr>
          <a:p>
            <a:pPr indent="-571500" marL="653796">
              <a:buClrTx/>
              <a:buFont typeface="+mj-lt"/>
              <a:buAutoNum type="romanUcPeriod" startAt="3"/>
            </a:pPr>
            <a:r>
              <a:rPr b="1" dirty="0" sz="3600" lang="en-US" err="1" u="sng" smtClean="0"/>
              <a:t>Protoporphyrins</a:t>
            </a:r>
            <a:endParaRPr b="1" dirty="0" sz="3600" lang="en-US" u="sng" smtClean="0"/>
          </a:p>
          <a:p>
            <a:r>
              <a:rPr dirty="0" lang="en-US" smtClean="0"/>
              <a:t>These are </a:t>
            </a:r>
            <a:r>
              <a:rPr dirty="0" lang="en-US" err="1" u="sng" smtClean="0"/>
              <a:t>haeme</a:t>
            </a:r>
            <a:r>
              <a:rPr dirty="0" lang="en-US" u="sng" smtClean="0"/>
              <a:t> </a:t>
            </a:r>
            <a:r>
              <a:rPr dirty="0" lang="en-US" err="1" u="sng" smtClean="0"/>
              <a:t>oxygenase</a:t>
            </a:r>
            <a:r>
              <a:rPr dirty="0" lang="en-US" u="sng" smtClean="0"/>
              <a:t> inhibitors</a:t>
            </a:r>
            <a:r>
              <a:rPr dirty="0" lang="en-US" smtClean="0"/>
              <a:t> which are administered to inhibit the breakdown of </a:t>
            </a:r>
            <a:r>
              <a:rPr dirty="0" lang="en-US" err="1" smtClean="0"/>
              <a:t>haeme</a:t>
            </a:r>
            <a:r>
              <a:rPr dirty="0" lang="en-US" smtClean="0"/>
              <a:t> thus reduce bilirubin production.</a:t>
            </a:r>
          </a:p>
          <a:p>
            <a:r>
              <a:rPr dirty="0" lang="en-US" smtClean="0"/>
              <a:t>They are usually used in combination with phototherapy and/or blood exchange transfusion.</a:t>
            </a:r>
          </a:p>
          <a:p>
            <a:pPr>
              <a:buNone/>
            </a:pPr>
            <a:endParaRPr dirty="0" lang="en-US" smtClean="0"/>
          </a:p>
          <a:p>
            <a:endParaRPr dirty="0" lang="en-US"/>
          </a:p>
        </p:txBody>
      </p:sp>
    </p:spTree>
  </p:cSld>
  <p:clrMapOvr>
    <a:masterClrMapping/>
  </p:clrMapOvr>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260" name=""/>
        <p:cNvGrpSpPr/>
        <p:nvPr/>
      </p:nvGrpSpPr>
      <p:grpSpPr>
        <a:xfrm>
          <a:off x="0" y="0"/>
          <a:ext cx="0" cy="0"/>
          <a:chOff x="0" y="0"/>
          <a:chExt cx="0" cy="0"/>
        </a:xfrm>
      </p:grpSpPr>
      <p:sp>
        <p:nvSpPr>
          <p:cNvPr id="1048719" name="Content Placeholder 2"/>
          <p:cNvSpPr>
            <a:spLocks noGrp="1"/>
          </p:cNvSpPr>
          <p:nvPr>
            <p:ph idx="1"/>
          </p:nvPr>
        </p:nvSpPr>
        <p:spPr>
          <a:xfrm>
            <a:off x="0" y="457200"/>
            <a:ext cx="8991600" cy="6172200"/>
          </a:xfrm>
        </p:spPr>
        <p:txBody>
          <a:bodyPr>
            <a:normAutofit fontScale="96429" lnSpcReduction="20000"/>
          </a:bodyPr>
          <a:p>
            <a:pPr algn="ctr" indent="-514350" marL="596646">
              <a:buClrTx/>
              <a:buFont typeface="+mj-lt"/>
              <a:buAutoNum type="arabicPeriod" startAt="10"/>
            </a:pPr>
            <a:r>
              <a:rPr b="1" dirty="0" sz="3600" lang="en-US" u="sng" smtClean="0"/>
              <a:t>HAEMORRHAGIC DISEASE OF THE NEWBORN (HDN)</a:t>
            </a:r>
          </a:p>
          <a:p>
            <a:r>
              <a:rPr dirty="0" lang="en-US" smtClean="0"/>
              <a:t>This refers to </a:t>
            </a:r>
            <a:r>
              <a:rPr dirty="0" lang="en-US" u="sng" smtClean="0"/>
              <a:t>bleeding that occurs during the first few days of life due to vitamin K deficiency</a:t>
            </a:r>
            <a:r>
              <a:rPr dirty="0" lang="en-US" smtClean="0"/>
              <a:t>. </a:t>
            </a:r>
          </a:p>
          <a:p>
            <a:r>
              <a:rPr dirty="0" lang="en-US"/>
              <a:t>V</a:t>
            </a:r>
            <a:r>
              <a:rPr dirty="0" lang="en-US" smtClean="0"/>
              <a:t>itamin K is synthesized by the bowel normal flora and its role is to convert clotting factors such as prothombin, thrombokinase, thromboplastin.</a:t>
            </a:r>
          </a:p>
          <a:p>
            <a:r>
              <a:rPr dirty="0" lang="en-US" smtClean="0"/>
              <a:t>To prevent HDN, all neonates are given Vitamin K 0.5mg - 1mg </a:t>
            </a:r>
            <a:r>
              <a:rPr dirty="0" lang="en-US" err="1" smtClean="0"/>
              <a:t>i.m</a:t>
            </a:r>
            <a:r>
              <a:rPr dirty="0" lang="en-US" smtClean="0"/>
              <a:t> at birth </a:t>
            </a:r>
          </a:p>
          <a:p>
            <a:pPr lvl="1">
              <a:buFont typeface="Wingdings" pitchFamily="2" charset="2"/>
              <a:buChar char="§"/>
            </a:pPr>
            <a:r>
              <a:rPr dirty="0" i="1" lang="en-US" smtClean="0"/>
              <a:t>(</a:t>
            </a:r>
            <a:r>
              <a:rPr dirty="0" i="1" lang="en-US" err="1"/>
              <a:t>V</a:t>
            </a:r>
            <a:r>
              <a:rPr dirty="0" i="1" lang="en-US" err="1" smtClean="0"/>
              <a:t>it</a:t>
            </a:r>
            <a:r>
              <a:rPr dirty="0" i="1" lang="en-US" smtClean="0"/>
              <a:t>. K </a:t>
            </a:r>
            <a:r>
              <a:rPr b="1" dirty="0" i="1" lang="en-US" smtClean="0"/>
              <a:t>0.5mg</a:t>
            </a:r>
            <a:r>
              <a:rPr dirty="0" i="1" lang="en-US" smtClean="0"/>
              <a:t> for Preterm babies and </a:t>
            </a:r>
            <a:r>
              <a:rPr b="1" dirty="0" i="1" lang="en-US" smtClean="0"/>
              <a:t>1 mg </a:t>
            </a:r>
            <a:r>
              <a:rPr dirty="0" i="1" lang="en-US" smtClean="0"/>
              <a:t>for term babies).</a:t>
            </a:r>
          </a:p>
          <a:p>
            <a:endParaRPr dirty="0" lang="en-US"/>
          </a:p>
        </p:txBody>
      </p:sp>
    </p:spTree>
  </p:cSld>
  <p:clrMapOvr>
    <a:masterClrMapping/>
  </p:clrMapOvr>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261" name=""/>
        <p:cNvGrpSpPr/>
        <p:nvPr/>
      </p:nvGrpSpPr>
      <p:grpSpPr>
        <a:xfrm>
          <a:off x="0" y="0"/>
          <a:ext cx="0" cy="0"/>
          <a:chOff x="0" y="0"/>
          <a:chExt cx="0" cy="0"/>
        </a:xfrm>
      </p:grpSpPr>
      <p:sp>
        <p:nvSpPr>
          <p:cNvPr id="1048720" name="Content Placeholder 2"/>
          <p:cNvSpPr>
            <a:spLocks noGrp="1"/>
          </p:cNvSpPr>
          <p:nvPr>
            <p:ph idx="1"/>
          </p:nvPr>
        </p:nvSpPr>
        <p:spPr>
          <a:xfrm>
            <a:off x="152400" y="228600"/>
            <a:ext cx="8763000" cy="6477000"/>
          </a:xfrm>
        </p:spPr>
        <p:txBody>
          <a:bodyPr>
            <a:normAutofit fontScale="96875" lnSpcReduction="20000"/>
          </a:bodyPr>
          <a:p>
            <a:pPr algn="ctr">
              <a:buNone/>
            </a:pPr>
            <a:r>
              <a:rPr b="1" dirty="0" lang="en-US" u="sng" smtClean="0"/>
              <a:t>Predisposing factors to HDN</a:t>
            </a:r>
          </a:p>
          <a:p>
            <a:pPr lvl="0"/>
            <a:r>
              <a:rPr dirty="0" lang="en-US" smtClean="0"/>
              <a:t>Hereditary factors; clotting factor defect e.g. haemophilia</a:t>
            </a:r>
          </a:p>
          <a:p>
            <a:pPr lvl="0"/>
            <a:r>
              <a:rPr dirty="0" lang="en-US" smtClean="0"/>
              <a:t>Prematurity</a:t>
            </a:r>
          </a:p>
          <a:p>
            <a:pPr lvl="0"/>
            <a:r>
              <a:rPr dirty="0" lang="en-US" smtClean="0"/>
              <a:t>Birth trauma</a:t>
            </a:r>
          </a:p>
          <a:p>
            <a:pPr lvl="0"/>
            <a:r>
              <a:rPr dirty="0" lang="en-US" smtClean="0"/>
              <a:t>Treatment with antibiotics</a:t>
            </a:r>
          </a:p>
          <a:p>
            <a:pPr lvl="0"/>
            <a:r>
              <a:rPr dirty="0" lang="en-US" smtClean="0"/>
              <a:t>Respiratory Distress </a:t>
            </a:r>
            <a:r>
              <a:rPr dirty="0" lang="en-US"/>
              <a:t>S</a:t>
            </a:r>
            <a:r>
              <a:rPr dirty="0" lang="en-US" smtClean="0"/>
              <a:t>yndrome</a:t>
            </a:r>
          </a:p>
          <a:p>
            <a:pPr lvl="0"/>
            <a:r>
              <a:rPr dirty="0" lang="en-US" smtClean="0"/>
              <a:t>Disseminated intravascular coagulopathy (DIC)</a:t>
            </a:r>
          </a:p>
          <a:p>
            <a:pPr lvl="0"/>
            <a:r>
              <a:rPr dirty="0" lang="en-US" smtClean="0"/>
              <a:t>Birth asphyxia</a:t>
            </a:r>
          </a:p>
          <a:p>
            <a:pPr lvl="0"/>
            <a:r>
              <a:rPr dirty="0" lang="en-US" smtClean="0"/>
              <a:t>Mothers who are on drug such as warfarin, heparin and phenobarbital</a:t>
            </a:r>
          </a:p>
          <a:p>
            <a:endParaRPr dirty="0" lang="en-US"/>
          </a:p>
        </p:txBody>
      </p:sp>
    </p:spTree>
  </p:cSld>
  <p:clrMapOvr>
    <a:masterClrMapping/>
  </p:clrMapOvr>
  <p:timing/>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262" name=""/>
        <p:cNvGrpSpPr/>
        <p:nvPr/>
      </p:nvGrpSpPr>
      <p:grpSpPr>
        <a:xfrm>
          <a:off x="0" y="0"/>
          <a:ext cx="0" cy="0"/>
          <a:chOff x="0" y="0"/>
          <a:chExt cx="0" cy="0"/>
        </a:xfrm>
      </p:grpSpPr>
      <p:sp>
        <p:nvSpPr>
          <p:cNvPr id="1048721" name="Content Placeholder 2"/>
          <p:cNvSpPr>
            <a:spLocks noGrp="1"/>
          </p:cNvSpPr>
          <p:nvPr>
            <p:ph idx="1"/>
          </p:nvPr>
        </p:nvSpPr>
        <p:spPr>
          <a:xfrm>
            <a:off x="228600" y="304800"/>
            <a:ext cx="8763000" cy="6400800"/>
          </a:xfrm>
        </p:spPr>
        <p:txBody>
          <a:bodyPr>
            <a:normAutofit fontScale="93750" lnSpcReduction="20000"/>
          </a:bodyPr>
          <a:p>
            <a:pPr algn="ctr">
              <a:buNone/>
            </a:pPr>
            <a:r>
              <a:rPr b="1" dirty="0" lang="en-US" u="sng" smtClean="0"/>
              <a:t>Clinical features of HDN</a:t>
            </a:r>
          </a:p>
          <a:p>
            <a:pPr lvl="0"/>
            <a:r>
              <a:rPr dirty="0" lang="en-US" smtClean="0"/>
              <a:t>Continuous oozing of blood from the umbilical cord</a:t>
            </a:r>
          </a:p>
          <a:p>
            <a:pPr lvl="0"/>
            <a:r>
              <a:rPr dirty="0" lang="en-US" smtClean="0"/>
              <a:t>There is spontaneous bleeding from various parts of the body</a:t>
            </a:r>
          </a:p>
          <a:p>
            <a:pPr lvl="0"/>
            <a:r>
              <a:rPr dirty="0" lang="en-US" smtClean="0"/>
              <a:t>Bleeding in the mucous membrane of GIT and may present with </a:t>
            </a:r>
            <a:r>
              <a:rPr dirty="0" lang="en-US" err="1" smtClean="0"/>
              <a:t>maleana</a:t>
            </a:r>
            <a:r>
              <a:rPr dirty="0" lang="en-US" smtClean="0"/>
              <a:t> stool or </a:t>
            </a:r>
            <a:r>
              <a:rPr dirty="0" lang="en-US" err="1" smtClean="0"/>
              <a:t>haematemesis</a:t>
            </a:r>
            <a:endParaRPr dirty="0" lang="en-US" smtClean="0"/>
          </a:p>
          <a:p>
            <a:pPr lvl="0"/>
            <a:r>
              <a:rPr dirty="0" lang="en-US" smtClean="0"/>
              <a:t>Continuous bleeding from any punctured blood vessel or injection site thus when looking for venous access avoid puncturing femoral or jugular veins which are the largest veins in the body</a:t>
            </a:r>
          </a:p>
          <a:p>
            <a:pPr lvl="0"/>
            <a:r>
              <a:rPr dirty="0" lang="en-US" err="1" smtClean="0"/>
              <a:t>Haematuria</a:t>
            </a:r>
            <a:r>
              <a:rPr dirty="0" lang="en-US" smtClean="0"/>
              <a:t> or </a:t>
            </a:r>
            <a:r>
              <a:rPr dirty="0" lang="en-US" err="1" smtClean="0"/>
              <a:t>omphalorrhagia</a:t>
            </a:r>
            <a:endParaRPr dirty="0" lang="en-US" smtClean="0"/>
          </a:p>
          <a:p>
            <a:endParaRPr dirty="0" lang="en-US"/>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63" name=""/>
        <p:cNvGrpSpPr/>
        <p:nvPr/>
      </p:nvGrpSpPr>
      <p:grpSpPr>
        <a:xfrm>
          <a:off x="0" y="0"/>
          <a:ext cx="0" cy="0"/>
          <a:chOff x="0" y="0"/>
          <a:chExt cx="0" cy="0"/>
        </a:xfrm>
      </p:grpSpPr>
      <p:sp>
        <p:nvSpPr>
          <p:cNvPr id="1048621" name="Content Placeholder 2"/>
          <p:cNvSpPr>
            <a:spLocks noGrp="1"/>
          </p:cNvSpPr>
          <p:nvPr>
            <p:ph idx="1"/>
          </p:nvPr>
        </p:nvSpPr>
        <p:spPr>
          <a:xfrm>
            <a:off x="381000" y="457200"/>
            <a:ext cx="8610600" cy="6019800"/>
          </a:xfrm>
        </p:spPr>
        <p:txBody>
          <a:bodyPr>
            <a:normAutofit/>
          </a:bodyPr>
          <a:p>
            <a:pPr>
              <a:buNone/>
            </a:pPr>
            <a:r>
              <a:rPr b="1" dirty="0" sz="2800" lang="en-US" u="sng"/>
              <a:t>Neck</a:t>
            </a:r>
          </a:p>
          <a:p>
            <a:pPr lvl="0"/>
            <a:r>
              <a:rPr dirty="0" sz="2800" lang="en-US"/>
              <a:t>Check out for abnormalities e.g. congenital goiter</a:t>
            </a:r>
          </a:p>
          <a:p>
            <a:pPr lvl="0"/>
            <a:r>
              <a:rPr dirty="0" sz="2800" lang="en-US"/>
              <a:t>Check for </a:t>
            </a:r>
            <a:r>
              <a:rPr dirty="0" sz="2800" lang="en-US" err="1"/>
              <a:t>meningocele</a:t>
            </a:r>
            <a:endParaRPr dirty="0" sz="2800" lang="en-US"/>
          </a:p>
          <a:p>
            <a:pPr>
              <a:buNone/>
            </a:pPr>
            <a:r>
              <a:rPr b="1" dirty="0" sz="2800" lang="en-US" u="sng"/>
              <a:t>Chest</a:t>
            </a:r>
          </a:p>
          <a:p>
            <a:pPr lvl="0"/>
            <a:r>
              <a:rPr dirty="0" sz="2800" lang="en-US"/>
              <a:t>Shape of the chest for symmetry</a:t>
            </a:r>
          </a:p>
          <a:p>
            <a:pPr lvl="0"/>
            <a:r>
              <a:rPr dirty="0" sz="2800" lang="en-US"/>
              <a:t>Chest movement during respiration</a:t>
            </a:r>
          </a:p>
          <a:p>
            <a:pPr lvl="0"/>
            <a:r>
              <a:rPr dirty="0" sz="2800" lang="en-US"/>
              <a:t>Take apex </a:t>
            </a:r>
            <a:r>
              <a:rPr dirty="0" sz="2800" lang="en-US" smtClean="0"/>
              <a:t>beat (at level of 5</a:t>
            </a:r>
            <a:r>
              <a:rPr baseline="30000" dirty="0" sz="2800" lang="en-US" smtClean="0"/>
              <a:t>th</a:t>
            </a:r>
            <a:r>
              <a:rPr dirty="0" sz="2800" lang="en-US" smtClean="0"/>
              <a:t> ICS, LMCL).</a:t>
            </a:r>
            <a:endParaRPr dirty="0" sz="2800" lang="en-US"/>
          </a:p>
          <a:p>
            <a:pPr lvl="0"/>
            <a:r>
              <a:rPr dirty="0" sz="2800" lang="en-US"/>
              <a:t> Check  breast for swelling and discharge</a:t>
            </a:r>
          </a:p>
          <a:p>
            <a:endParaRPr dirty="0" sz="2800" lang="en-US"/>
          </a:p>
        </p:txBody>
      </p:sp>
    </p:spTree>
  </p:cSld>
  <p:clrMapOvr>
    <a:masterClrMapping/>
  </p:clrMapOvr>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263" name=""/>
        <p:cNvGrpSpPr/>
        <p:nvPr/>
      </p:nvGrpSpPr>
      <p:grpSpPr>
        <a:xfrm>
          <a:off x="0" y="0"/>
          <a:ext cx="0" cy="0"/>
          <a:chOff x="0" y="0"/>
          <a:chExt cx="0" cy="0"/>
        </a:xfrm>
      </p:grpSpPr>
      <p:sp>
        <p:nvSpPr>
          <p:cNvPr id="1048722" name="Content Placeholder 2"/>
          <p:cNvSpPr>
            <a:spLocks noGrp="1"/>
          </p:cNvSpPr>
          <p:nvPr>
            <p:ph idx="1"/>
          </p:nvPr>
        </p:nvSpPr>
        <p:spPr>
          <a:xfrm>
            <a:off x="76200" y="228600"/>
            <a:ext cx="8915400" cy="6477000"/>
          </a:xfrm>
        </p:spPr>
        <p:txBody>
          <a:bodyPr>
            <a:normAutofit fontScale="81250" lnSpcReduction="10000"/>
          </a:bodyPr>
          <a:p>
            <a:pPr algn="ctr">
              <a:buNone/>
            </a:pPr>
            <a:r>
              <a:rPr b="1" dirty="0" lang="en-US" u="sng" smtClean="0"/>
              <a:t>Nursing </a:t>
            </a:r>
            <a:r>
              <a:rPr b="1" dirty="0" lang="en-US" u="sng"/>
              <a:t>M</a:t>
            </a:r>
            <a:r>
              <a:rPr b="1" dirty="0" lang="en-US" u="sng" smtClean="0"/>
              <a:t>anagement of HDN</a:t>
            </a:r>
          </a:p>
          <a:p>
            <a:pPr lvl="0"/>
            <a:r>
              <a:rPr dirty="0" lang="en-US" smtClean="0"/>
              <a:t>Upon admission into NBU, administer vitamin K 0.5mg-1mg I.M,</a:t>
            </a:r>
          </a:p>
          <a:p>
            <a:pPr lvl="0"/>
            <a:r>
              <a:rPr dirty="0" lang="en-US" smtClean="0"/>
              <a:t>Preserve all linen soiled by blood for estimation of blood loss</a:t>
            </a:r>
          </a:p>
          <a:p>
            <a:pPr lvl="0"/>
            <a:r>
              <a:rPr dirty="0" lang="en-US" smtClean="0"/>
              <a:t>Administer vitamin K 1-2 mg to arrest bleeding immediately</a:t>
            </a:r>
          </a:p>
          <a:p>
            <a:pPr lvl="0"/>
            <a:r>
              <a:rPr dirty="0" lang="en-US" smtClean="0"/>
              <a:t>Observe vital signs TPR ¼ hrly</a:t>
            </a:r>
          </a:p>
          <a:p>
            <a:pPr lvl="0"/>
            <a:r>
              <a:rPr dirty="0" lang="en-US" smtClean="0"/>
              <a:t>If bleeding is severe, transfuse fresh blood or frozen plasma at 20mls/kg of body weight</a:t>
            </a:r>
          </a:p>
          <a:p>
            <a:pPr lvl="0"/>
            <a:r>
              <a:rPr dirty="0" lang="en-US" smtClean="0"/>
              <a:t>Observe for signs of shock and if present transfuse with packed cells and fresh whole blood at 75 -100mls/kg of body weight if the baby is term</a:t>
            </a:r>
          </a:p>
          <a:p>
            <a:pPr lvl="0"/>
            <a:r>
              <a:rPr dirty="0" lang="en-US" smtClean="0"/>
              <a:t>General management is like any other baby in the unit</a:t>
            </a:r>
          </a:p>
          <a:p>
            <a:endParaRPr dirty="0" lang="en-US"/>
          </a:p>
        </p:txBody>
      </p:sp>
    </p:spTree>
  </p:cSld>
  <p:clrMapOvr>
    <a:masterClrMapping/>
  </p:clrMapOvr>
  <p:timing/>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264" name=""/>
        <p:cNvGrpSpPr/>
        <p:nvPr/>
      </p:nvGrpSpPr>
      <p:grpSpPr>
        <a:xfrm>
          <a:off x="0" y="0"/>
          <a:ext cx="0" cy="0"/>
          <a:chOff x="0" y="0"/>
          <a:chExt cx="0" cy="0"/>
        </a:xfrm>
      </p:grpSpPr>
      <p:sp>
        <p:nvSpPr>
          <p:cNvPr id="1048723" name="Content Placeholder 2"/>
          <p:cNvSpPr>
            <a:spLocks noGrp="1"/>
          </p:cNvSpPr>
          <p:nvPr>
            <p:ph idx="1"/>
          </p:nvPr>
        </p:nvSpPr>
        <p:spPr>
          <a:xfrm>
            <a:off x="762000" y="914400"/>
            <a:ext cx="7924800" cy="5105400"/>
          </a:xfrm>
        </p:spPr>
        <p:txBody>
          <a:bodyPr/>
          <a:p>
            <a:pPr algn="ctr">
              <a:buNone/>
            </a:pPr>
            <a:r>
              <a:rPr b="1" dirty="0" lang="en-US" u="sng" smtClean="0"/>
              <a:t>Complications of HDN</a:t>
            </a:r>
          </a:p>
          <a:p>
            <a:pPr lvl="0"/>
            <a:r>
              <a:rPr dirty="0" lang="en-US" smtClean="0"/>
              <a:t>Anaemia</a:t>
            </a:r>
          </a:p>
          <a:p>
            <a:pPr lvl="0"/>
            <a:r>
              <a:rPr dirty="0" lang="en-US" smtClean="0"/>
              <a:t>Hypovolaemic shock</a:t>
            </a:r>
          </a:p>
          <a:p>
            <a:pPr lvl="0"/>
            <a:r>
              <a:rPr dirty="0" lang="en-US" smtClean="0"/>
              <a:t>Brain damage</a:t>
            </a:r>
          </a:p>
          <a:p>
            <a:endParaRPr dirty="0" lang="en-US"/>
          </a:p>
        </p:txBody>
      </p:sp>
    </p:spTree>
  </p:cSld>
  <p:clrMapOvr>
    <a:masterClrMapping/>
  </p:clrMapOvr>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265" name=""/>
        <p:cNvGrpSpPr/>
        <p:nvPr/>
      </p:nvGrpSpPr>
      <p:grpSpPr>
        <a:xfrm>
          <a:off x="0" y="0"/>
          <a:ext cx="0" cy="0"/>
          <a:chOff x="0" y="0"/>
          <a:chExt cx="0" cy="0"/>
        </a:xfrm>
      </p:grpSpPr>
      <p:sp>
        <p:nvSpPr>
          <p:cNvPr id="1048724" name="Content Placeholder 2"/>
          <p:cNvSpPr>
            <a:spLocks noGrp="1"/>
          </p:cNvSpPr>
          <p:nvPr>
            <p:ph idx="1"/>
          </p:nvPr>
        </p:nvSpPr>
        <p:spPr>
          <a:xfrm>
            <a:off x="76200" y="228600"/>
            <a:ext cx="8915400" cy="6477000"/>
          </a:xfrm>
        </p:spPr>
        <p:txBody>
          <a:bodyPr>
            <a:normAutofit fontScale="90625" lnSpcReduction="20000"/>
          </a:bodyPr>
          <a:p>
            <a:pPr algn="ctr" indent="-514350" marL="596646">
              <a:buClrTx/>
              <a:buFont typeface="+mj-lt"/>
              <a:buAutoNum type="arabicPeriod" startAt="11"/>
            </a:pPr>
            <a:r>
              <a:rPr b="1" dirty="0" sz="3900" lang="en-US" u="sng" smtClean="0"/>
              <a:t>BIRTH INJURIES</a:t>
            </a:r>
          </a:p>
          <a:p>
            <a:r>
              <a:rPr dirty="0" lang="en-US" smtClean="0"/>
              <a:t>Birth injuries refer to </a:t>
            </a:r>
            <a:r>
              <a:rPr dirty="0" lang="en-US" u="sng" smtClean="0"/>
              <a:t>trauma that a foetus sustains during birth</a:t>
            </a:r>
            <a:r>
              <a:rPr dirty="0" lang="en-US" smtClean="0"/>
              <a:t>. The structures commonly involved are muscles, nerves, bones, visceral organs and skin.</a:t>
            </a:r>
          </a:p>
          <a:p>
            <a:pPr algn="ctr">
              <a:buNone/>
            </a:pPr>
            <a:r>
              <a:rPr b="1" dirty="0" lang="en-US" u="sng" smtClean="0"/>
              <a:t>Types of Birth Injuries</a:t>
            </a:r>
            <a:r>
              <a:rPr dirty="0" lang="en-US" u="sng" smtClean="0"/>
              <a:t> </a:t>
            </a:r>
          </a:p>
          <a:p>
            <a:pPr indent="-514350" lvl="0" marL="596646">
              <a:buClrTx/>
              <a:buFont typeface="+mj-lt"/>
              <a:buAutoNum type="arabicParenR"/>
            </a:pPr>
            <a:r>
              <a:rPr dirty="0" lang="en-US" smtClean="0"/>
              <a:t>Internal organ injuries – spleen, liver, adrenal glands</a:t>
            </a:r>
          </a:p>
          <a:p>
            <a:pPr indent="-514350" lvl="0" marL="596646">
              <a:buClrTx/>
              <a:buFont typeface="+mj-lt"/>
              <a:buAutoNum type="arabicParenR"/>
            </a:pPr>
            <a:r>
              <a:rPr dirty="0" lang="en-US" smtClean="0"/>
              <a:t>Nerve injury–mostly brachial plexus leading to Erb’s palsy</a:t>
            </a:r>
          </a:p>
          <a:p>
            <a:pPr indent="-514350" lvl="0" marL="596646">
              <a:buClrTx/>
              <a:buFont typeface="+mj-lt"/>
              <a:buAutoNum type="arabicParenR"/>
            </a:pPr>
            <a:r>
              <a:rPr dirty="0" lang="en-US" smtClean="0"/>
              <a:t>Soft tissue injury-genitalia, eyes.</a:t>
            </a:r>
          </a:p>
          <a:p>
            <a:pPr indent="-514350" lvl="0" marL="596646">
              <a:buClrTx/>
              <a:buFont typeface="+mj-lt"/>
              <a:buAutoNum type="arabicParenR"/>
            </a:pPr>
            <a:r>
              <a:rPr dirty="0" lang="en-US" smtClean="0"/>
              <a:t>Intracranial injuries e.g. </a:t>
            </a:r>
            <a:r>
              <a:rPr dirty="0" lang="en-US" err="1" smtClean="0"/>
              <a:t>haemorrhages</a:t>
            </a:r>
            <a:r>
              <a:rPr dirty="0" lang="en-US" smtClean="0"/>
              <a:t>, skull fractures</a:t>
            </a:r>
          </a:p>
          <a:p>
            <a:pPr indent="-514350" lvl="0" marL="596646">
              <a:buClrTx/>
              <a:buFont typeface="+mj-lt"/>
              <a:buAutoNum type="arabicParenR"/>
            </a:pPr>
            <a:r>
              <a:rPr dirty="0" lang="en-US" err="1" smtClean="0"/>
              <a:t>Extracranial</a:t>
            </a:r>
            <a:r>
              <a:rPr dirty="0" lang="en-US" smtClean="0"/>
              <a:t> injuries e.g. </a:t>
            </a:r>
            <a:r>
              <a:rPr dirty="0" lang="en-US" err="1" smtClean="0"/>
              <a:t>cephalo-haematoma</a:t>
            </a:r>
            <a:r>
              <a:rPr dirty="0" lang="en-US" smtClean="0"/>
              <a:t>, caput succedaneum.</a:t>
            </a:r>
          </a:p>
          <a:p>
            <a:endParaRPr dirty="0" lang="en-US"/>
          </a:p>
        </p:txBody>
      </p:sp>
    </p:spTree>
  </p:cSld>
  <p:clrMapOvr>
    <a:masterClrMapping/>
  </p:clrMapOvr>
  <p:timing/>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266" name=""/>
        <p:cNvGrpSpPr/>
        <p:nvPr/>
      </p:nvGrpSpPr>
      <p:grpSpPr>
        <a:xfrm>
          <a:off x="0" y="0"/>
          <a:ext cx="0" cy="0"/>
          <a:chOff x="0" y="0"/>
          <a:chExt cx="0" cy="0"/>
        </a:xfrm>
      </p:grpSpPr>
      <p:sp>
        <p:nvSpPr>
          <p:cNvPr id="1048725" name="Content Placeholder 2"/>
          <p:cNvSpPr>
            <a:spLocks noGrp="1"/>
          </p:cNvSpPr>
          <p:nvPr>
            <p:ph idx="1"/>
          </p:nvPr>
        </p:nvSpPr>
        <p:spPr>
          <a:xfrm>
            <a:off x="228600" y="228600"/>
            <a:ext cx="8763000" cy="6400800"/>
          </a:xfrm>
        </p:spPr>
        <p:txBody>
          <a:bodyPr/>
          <a:p>
            <a:pPr algn="ctr">
              <a:buNone/>
            </a:pPr>
            <a:r>
              <a:rPr b="1" dirty="0" lang="en-US" smtClean="0"/>
              <a:t> </a:t>
            </a:r>
            <a:r>
              <a:rPr b="1" dirty="0" lang="en-US" u="sng" smtClean="0"/>
              <a:t>Predisposing factors to Birth Injuries</a:t>
            </a:r>
          </a:p>
          <a:p>
            <a:pPr lvl="0"/>
            <a:r>
              <a:rPr dirty="0" lang="en-US" smtClean="0"/>
              <a:t>Prematurity</a:t>
            </a:r>
          </a:p>
          <a:p>
            <a:pPr lvl="0"/>
            <a:r>
              <a:rPr dirty="0" lang="en-US" smtClean="0"/>
              <a:t>Large for dates babies</a:t>
            </a:r>
          </a:p>
          <a:p>
            <a:pPr lvl="0"/>
            <a:r>
              <a:rPr dirty="0" lang="en-US" smtClean="0"/>
              <a:t>Cephalo pelvic disproportion</a:t>
            </a:r>
          </a:p>
          <a:p>
            <a:pPr lvl="0"/>
            <a:r>
              <a:rPr dirty="0" lang="en-US" smtClean="0"/>
              <a:t>Malpresentation</a:t>
            </a:r>
          </a:p>
          <a:p>
            <a:pPr lvl="0"/>
            <a:r>
              <a:rPr dirty="0" lang="en-US" smtClean="0"/>
              <a:t>Congenital malformation e.g. hydrocephalus</a:t>
            </a:r>
          </a:p>
          <a:p>
            <a:endParaRPr dirty="0" lang="en-US"/>
          </a:p>
        </p:txBody>
      </p:sp>
    </p:spTree>
  </p:cSld>
  <p:clrMapOvr>
    <a:masterClrMapping/>
  </p:clrMapOvr>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267" name=""/>
        <p:cNvGrpSpPr/>
        <p:nvPr/>
      </p:nvGrpSpPr>
      <p:grpSpPr>
        <a:xfrm>
          <a:off x="0" y="0"/>
          <a:ext cx="0" cy="0"/>
          <a:chOff x="0" y="0"/>
          <a:chExt cx="0" cy="0"/>
        </a:xfrm>
      </p:grpSpPr>
      <p:sp>
        <p:nvSpPr>
          <p:cNvPr id="1048726" name="Content Placeholder 2"/>
          <p:cNvSpPr>
            <a:spLocks noGrp="1"/>
          </p:cNvSpPr>
          <p:nvPr>
            <p:ph idx="1"/>
          </p:nvPr>
        </p:nvSpPr>
        <p:spPr>
          <a:xfrm>
            <a:off x="152400" y="228600"/>
            <a:ext cx="8839200" cy="6477000"/>
          </a:xfrm>
        </p:spPr>
        <p:txBody>
          <a:bodyPr>
            <a:normAutofit fontScale="96667" lnSpcReduction="20000"/>
          </a:bodyPr>
          <a:p>
            <a:pPr algn="ctr" indent="-514350" marL="596646">
              <a:buClrTx/>
              <a:buFont typeface="+mj-lt"/>
              <a:buAutoNum type="alphaLcParenR"/>
            </a:pPr>
            <a:r>
              <a:rPr b="1" dirty="0" lang="en-US" u="sng" smtClean="0"/>
              <a:t>Caput </a:t>
            </a:r>
            <a:r>
              <a:rPr b="1" dirty="0" lang="en-US" err="1" u="sng" smtClean="0"/>
              <a:t>Succadenium</a:t>
            </a:r>
            <a:r>
              <a:rPr b="1" dirty="0" lang="en-US" u="sng" smtClean="0"/>
              <a:t> and </a:t>
            </a:r>
            <a:r>
              <a:rPr b="1" dirty="0" lang="en-US" err="1" u="sng" smtClean="0"/>
              <a:t>Cephalohaematoma</a:t>
            </a:r>
            <a:endParaRPr dirty="0" lang="en-US" u="sng" smtClean="0"/>
          </a:p>
          <a:p>
            <a:r>
              <a:rPr b="1" dirty="0" sz="3000" i="1" lang="en-US" smtClean="0"/>
              <a:t>Caput </a:t>
            </a:r>
            <a:r>
              <a:rPr b="1" dirty="0" sz="3000" i="1" lang="en-US" err="1" smtClean="0"/>
              <a:t>succadenium</a:t>
            </a:r>
            <a:r>
              <a:rPr b="1" dirty="0" sz="3000" i="1" lang="en-US"/>
              <a:t> </a:t>
            </a:r>
            <a:r>
              <a:rPr dirty="0" sz="3000" lang="en-US" smtClean="0"/>
              <a:t>is an </a:t>
            </a:r>
            <a:r>
              <a:rPr dirty="0" sz="3000" lang="en-US" err="1" smtClean="0"/>
              <a:t>oedematous</a:t>
            </a:r>
            <a:r>
              <a:rPr dirty="0" sz="3000" lang="en-US" smtClean="0"/>
              <a:t> swelling due to </a:t>
            </a:r>
            <a:r>
              <a:rPr dirty="0" sz="3000" lang="en-US" u="sng" smtClean="0"/>
              <a:t>accumulation of serum fluid under the foetal scalp</a:t>
            </a:r>
            <a:r>
              <a:rPr dirty="0" sz="3000" lang="en-US" smtClean="0"/>
              <a:t>. It results from pressure between the foetal skull and pelvic bones during delivery that leads to reduced venous blood and lymphatic drainage and part of the serum escapes into the tissues. The swelling is self-limiting and disappears within 36hours of life.</a:t>
            </a:r>
          </a:p>
          <a:p>
            <a:r>
              <a:rPr b="1" dirty="0" sz="3000" i="1" lang="en-US" err="1" smtClean="0"/>
              <a:t>Cephalohaematoma</a:t>
            </a:r>
            <a:r>
              <a:rPr dirty="0" sz="3000" i="1" lang="en-US"/>
              <a:t> </a:t>
            </a:r>
            <a:r>
              <a:rPr dirty="0" sz="3000" lang="en-US" smtClean="0"/>
              <a:t>is </a:t>
            </a:r>
            <a:r>
              <a:rPr dirty="0" sz="3000" lang="en-US" u="sng" smtClean="0"/>
              <a:t>accumulation of blood between the </a:t>
            </a:r>
            <a:r>
              <a:rPr dirty="0" sz="3000" lang="en-US" err="1" u="sng" smtClean="0"/>
              <a:t>periosternum</a:t>
            </a:r>
            <a:r>
              <a:rPr dirty="0" sz="3000" lang="en-US" u="sng" smtClean="0"/>
              <a:t> and the skull bone</a:t>
            </a:r>
            <a:r>
              <a:rPr dirty="0" sz="3000" lang="en-US" smtClean="0"/>
              <a:t>. It is caused by friction between the foetal skull bones and the pelvic bones e.g. in CPD</a:t>
            </a:r>
          </a:p>
          <a:p>
            <a:endParaRPr dirty="0" lang="en-US"/>
          </a:p>
        </p:txBody>
      </p:sp>
    </p:spTree>
  </p:cSld>
  <p:clrMapOvr>
    <a:masterClrMapping/>
  </p:clrMapOvr>
  <p:timing/>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268" name=""/>
        <p:cNvGrpSpPr/>
        <p:nvPr/>
      </p:nvGrpSpPr>
      <p:grpSpPr>
        <a:xfrm>
          <a:off x="0" y="0"/>
          <a:ext cx="0" cy="0"/>
          <a:chOff x="0" y="0"/>
          <a:chExt cx="0" cy="0"/>
        </a:xfrm>
      </p:grpSpPr>
      <p:graphicFrame>
        <p:nvGraphicFramePr>
          <p:cNvPr id="4194304" name="Table 1"/>
          <p:cNvGraphicFramePr>
            <a:graphicFrameLocks noGrp="1"/>
          </p:cNvGraphicFramePr>
          <p:nvPr/>
        </p:nvGraphicFramePr>
        <p:xfrm>
          <a:off x="228600" y="381000"/>
          <a:ext cx="8610600" cy="5670418"/>
        </p:xfrm>
        <a:graphic>
          <a:graphicData uri="http://schemas.openxmlformats.org/drawingml/2006/table">
            <a:tbl>
              <a:tblPr firstRow="1" bandRow="1">
                <a:tableStyleId>{5C22544A-7EE6-4342-B048-85BDC9FD1C3A}</a:tableStyleId>
              </a:tblPr>
              <a:tblGrid>
                <a:gridCol w="4191000"/>
                <a:gridCol w="4419600"/>
              </a:tblGrid>
              <a:tr h="701635">
                <a:tc>
                  <a:txBody>
                    <a:bodyPr/>
                    <a:p>
                      <a:r>
                        <a:rPr b="1" dirty="0" sz="2800" i="1" lang="en-US" u="sng" smtClean="0"/>
                        <a:t>Caput </a:t>
                      </a:r>
                      <a:r>
                        <a:rPr b="1" dirty="0" sz="2800" i="1" lang="en-US" err="1" u="sng" smtClean="0"/>
                        <a:t>succadenium</a:t>
                      </a:r>
                      <a:endParaRPr dirty="0" sz="2800" lang="en-US"/>
                    </a:p>
                  </a:txBody>
                </a:tc>
                <a:tc>
                  <a:txBody>
                    <a:bodyPr/>
                    <a:p>
                      <a:r>
                        <a:rPr b="1" dirty="0" sz="2800" i="1" lang="en-US" err="1" u="sng" smtClean="0"/>
                        <a:t>Cephalohaematoma</a:t>
                      </a:r>
                      <a:endParaRPr dirty="0" sz="2800" lang="en-US"/>
                    </a:p>
                  </a:txBody>
                </a:tc>
              </a:tr>
              <a:tr h="711381">
                <a:tc>
                  <a:txBody>
                    <a:bodyPr/>
                    <a:p>
                      <a:r>
                        <a:rPr dirty="0" sz="2800" lang="en-US" smtClean="0"/>
                        <a:t>Present at birth </a:t>
                      </a:r>
                      <a:endParaRPr dirty="0" sz="280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dirty="0" sz="2800" lang="en-US" smtClean="0"/>
                        <a:t>Appears after 12 </a:t>
                      </a:r>
                      <a:r>
                        <a:rPr dirty="0" sz="2800" lang="en-US" err="1" smtClean="0"/>
                        <a:t>hrs</a:t>
                      </a:r>
                      <a:r>
                        <a:rPr dirty="0" sz="2800" lang="en-US" smtClean="0"/>
                        <a:t> of life</a:t>
                      </a:r>
                      <a:endParaRPr dirty="0" sz="2800" lang="en-US"/>
                    </a:p>
                  </a:txBody>
                </a:tc>
              </a:tr>
              <a:tr h="711381">
                <a:tc>
                  <a:txBody>
                    <a:bodyPr/>
                    <a:p>
                      <a:r>
                        <a:rPr dirty="0" sz="2800" lang="en-US" smtClean="0"/>
                        <a:t>Disappears within 36 hours</a:t>
                      </a:r>
                      <a:endParaRPr dirty="0" sz="2800" lang="en-US"/>
                    </a:p>
                  </a:txBody>
                </a:tc>
                <a:tc>
                  <a:txBody>
                    <a:bodyPr/>
                    <a:p>
                      <a:r>
                        <a:rPr dirty="0" sz="2800" lang="en-US" smtClean="0"/>
                        <a:t>May persist for weeks</a:t>
                      </a:r>
                      <a:endParaRPr dirty="0" sz="2800" lang="en-US"/>
                    </a:p>
                  </a:txBody>
                </a:tc>
              </a:tr>
              <a:tr h="695002">
                <a:tc>
                  <a:txBody>
                    <a:bodyPr/>
                    <a:p>
                      <a:r>
                        <a:rPr dirty="0" sz="2800" lang="en-US" smtClean="0"/>
                        <a:t>Diffuse and pits on</a:t>
                      </a:r>
                      <a:r>
                        <a:rPr baseline="0" dirty="0" sz="2800" lang="en-US" smtClean="0"/>
                        <a:t> </a:t>
                      </a:r>
                      <a:r>
                        <a:rPr dirty="0" sz="2800" lang="en-US" smtClean="0"/>
                        <a:t>pressure</a:t>
                      </a:r>
                      <a:endParaRPr dirty="0" sz="280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dirty="0" sz="2800" lang="en-US" smtClean="0"/>
                        <a:t>Circumscribed; doesn’t pit  on pressure</a:t>
                      </a:r>
                      <a:endParaRPr dirty="0" sz="2800" lang="en-US"/>
                    </a:p>
                  </a:txBody>
                </a:tc>
              </a:tr>
              <a:tr h="711381">
                <a:tc>
                  <a:txBody>
                    <a:bodyPr/>
                    <a:p>
                      <a:r>
                        <a:rPr dirty="0" sz="2800" lang="en-US" smtClean="0"/>
                        <a:t>May cross a suture line</a:t>
                      </a:r>
                      <a:endParaRPr dirty="0" sz="280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dirty="0" sz="2800" lang="en-US" smtClean="0"/>
                        <a:t>Never crosses a suture line</a:t>
                      </a:r>
                      <a:endParaRPr dirty="0" sz="2800" lang="en-US"/>
                    </a:p>
                  </a:txBody>
                </a:tc>
              </a:tr>
              <a:tr h="711381">
                <a:tc>
                  <a:txBody>
                    <a:bodyPr/>
                    <a:p>
                      <a:r>
                        <a:rPr dirty="0" sz="2800" lang="en-US" smtClean="0"/>
                        <a:t>Double caput is unilateral</a:t>
                      </a:r>
                      <a:endParaRPr dirty="0" sz="280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dirty="0" sz="2800" lang="en-US" smtClean="0"/>
                        <a:t>Double </a:t>
                      </a:r>
                      <a:r>
                        <a:rPr dirty="0" sz="2800" lang="en-US" err="1" smtClean="0"/>
                        <a:t>cephalohaematoma</a:t>
                      </a:r>
                      <a:r>
                        <a:rPr dirty="0" sz="2800" lang="en-US" smtClean="0"/>
                        <a:t> is bilateral</a:t>
                      </a:r>
                      <a:endParaRPr dirty="0" sz="2800" lang="en-US"/>
                    </a:p>
                  </a:txBody>
                </a:tc>
              </a:tr>
              <a:tr h="711381">
                <a:tc>
                  <a:txBody>
                    <a:bodyPr/>
                    <a:p>
                      <a:r>
                        <a:rPr dirty="0" sz="2800" lang="en-US" smtClean="0"/>
                        <a:t>Tends to grow less with time</a:t>
                      </a:r>
                      <a:endParaRPr dirty="0" sz="2800" lang="en-US"/>
                    </a:p>
                  </a:txBody>
                </a:tc>
                <a:tc>
                  <a:txBody>
                    <a:bodyPr/>
                    <a:p>
                      <a:r>
                        <a:rPr dirty="0" sz="2800" lang="en-US" smtClean="0"/>
                        <a:t>Tends to grow larger with time</a:t>
                      </a:r>
                      <a:endParaRPr dirty="0" sz="2800" lang="en-US"/>
                    </a:p>
                  </a:txBody>
                </a:tc>
              </a:tr>
            </a:tbl>
          </a:graphicData>
        </a:graphic>
      </p:graphicFrame>
    </p:spTree>
  </p:cSld>
  <p:clrMapOvr>
    <a:masterClrMapping/>
  </p:clrMapOvr>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269" name=""/>
        <p:cNvGrpSpPr/>
        <p:nvPr/>
      </p:nvGrpSpPr>
      <p:grpSpPr>
        <a:xfrm>
          <a:off x="0" y="0"/>
          <a:ext cx="0" cy="0"/>
          <a:chOff x="0" y="0"/>
          <a:chExt cx="0" cy="0"/>
        </a:xfrm>
      </p:grpSpPr>
      <p:sp>
        <p:nvSpPr>
          <p:cNvPr id="1048727" name="Content Placeholder 2"/>
          <p:cNvSpPr>
            <a:spLocks noGrp="1"/>
          </p:cNvSpPr>
          <p:nvPr>
            <p:ph idx="1"/>
          </p:nvPr>
        </p:nvSpPr>
        <p:spPr>
          <a:xfrm>
            <a:off x="76200" y="228600"/>
            <a:ext cx="8915400" cy="6400800"/>
          </a:xfrm>
        </p:spPr>
        <p:txBody>
          <a:bodyPr>
            <a:normAutofit fontScale="92857" lnSpcReduction="10000"/>
          </a:bodyPr>
          <a:p>
            <a:pPr indent="-514350" marL="596646">
              <a:buClrTx/>
              <a:buFont typeface="+mj-lt"/>
              <a:buAutoNum type="alphaLcParenR" startAt="2"/>
            </a:pPr>
            <a:r>
              <a:rPr b="1" dirty="0" sz="3500" lang="en-US" u="sng" smtClean="0"/>
              <a:t>Intracranial Injuries And </a:t>
            </a:r>
            <a:r>
              <a:rPr b="1" dirty="0" sz="3500" lang="en-US" err="1" u="sng" smtClean="0"/>
              <a:t>Haemorrhage</a:t>
            </a:r>
            <a:endParaRPr b="1" dirty="0" sz="3500" lang="en-US" u="sng" smtClean="0"/>
          </a:p>
          <a:p>
            <a:r>
              <a:rPr dirty="0" lang="en-US" smtClean="0"/>
              <a:t>This refer to the damage of structures within the cerebral hemispheres of the brain. </a:t>
            </a:r>
          </a:p>
          <a:p>
            <a:r>
              <a:rPr dirty="0" lang="en-US" smtClean="0"/>
              <a:t>Various structures may be injured leading to different types of </a:t>
            </a:r>
            <a:r>
              <a:rPr dirty="0" lang="en-US" err="1" smtClean="0"/>
              <a:t>haemorrhage</a:t>
            </a:r>
            <a:r>
              <a:rPr dirty="0" lang="en-US" smtClean="0"/>
              <a:t> e.g.;</a:t>
            </a:r>
          </a:p>
          <a:p>
            <a:pPr lvl="1">
              <a:buFont typeface="Wingdings" pitchFamily="2" charset="2"/>
              <a:buChar char="§"/>
            </a:pPr>
            <a:r>
              <a:rPr b="1" dirty="0" lang="en-US" smtClean="0"/>
              <a:t>Cerebral tissue</a:t>
            </a:r>
            <a:r>
              <a:rPr dirty="0" lang="en-US" smtClean="0"/>
              <a:t>–injury to cerebrum leading to cerebral haemorrhage</a:t>
            </a:r>
          </a:p>
          <a:p>
            <a:pPr lvl="1">
              <a:buFont typeface="Wingdings" pitchFamily="2" charset="2"/>
              <a:buChar char="§"/>
            </a:pPr>
            <a:r>
              <a:rPr b="1" dirty="0" lang="en-US" smtClean="0"/>
              <a:t>Cerebral hemisphere and basal ganglia</a:t>
            </a:r>
            <a:r>
              <a:rPr dirty="0" lang="en-US" smtClean="0"/>
              <a:t>–supra </a:t>
            </a:r>
            <a:r>
              <a:rPr dirty="0" lang="en-US" err="1" smtClean="0"/>
              <a:t>tentorial</a:t>
            </a:r>
            <a:r>
              <a:rPr dirty="0" lang="en-US" smtClean="0"/>
              <a:t> haemorrhage</a:t>
            </a:r>
          </a:p>
          <a:p>
            <a:pPr lvl="1">
              <a:buFont typeface="Wingdings" pitchFamily="2" charset="2"/>
              <a:buChar char="§"/>
            </a:pPr>
            <a:r>
              <a:rPr b="1" dirty="0" lang="en-US" smtClean="0"/>
              <a:t>Veins of </a:t>
            </a:r>
            <a:r>
              <a:rPr b="1" dirty="0" lang="en-US" err="1" smtClean="0"/>
              <a:t>gallen</a:t>
            </a:r>
            <a:r>
              <a:rPr b="1" dirty="0" lang="en-US" smtClean="0"/>
              <a:t> and tentorium</a:t>
            </a:r>
            <a:r>
              <a:rPr dirty="0" lang="en-US" smtClean="0"/>
              <a:t>–subarachnoid haemorrhage</a:t>
            </a:r>
          </a:p>
          <a:p>
            <a:pPr lvl="1">
              <a:buFont typeface="Wingdings" pitchFamily="2" charset="2"/>
              <a:buChar char="§"/>
            </a:pPr>
            <a:r>
              <a:rPr b="1" dirty="0" lang="en-US" err="1" smtClean="0"/>
              <a:t>Falx</a:t>
            </a:r>
            <a:r>
              <a:rPr b="1" dirty="0" lang="en-US" smtClean="0"/>
              <a:t> </a:t>
            </a:r>
            <a:r>
              <a:rPr b="1" dirty="0" lang="en-US" err="1" smtClean="0"/>
              <a:t>cerebri</a:t>
            </a:r>
            <a:r>
              <a:rPr b="1" dirty="0" lang="en-US" smtClean="0"/>
              <a:t> </a:t>
            </a:r>
            <a:r>
              <a:rPr dirty="0" lang="en-US" smtClean="0"/>
              <a:t>(fold of </a:t>
            </a:r>
            <a:r>
              <a:rPr dirty="0" lang="en-US" err="1" smtClean="0"/>
              <a:t>dura</a:t>
            </a:r>
            <a:r>
              <a:rPr dirty="0" lang="en-US" smtClean="0"/>
              <a:t> mater and tentorium </a:t>
            </a:r>
            <a:r>
              <a:rPr dirty="0" lang="en-US" err="1" smtClean="0"/>
              <a:t>cerebelli</a:t>
            </a:r>
            <a:r>
              <a:rPr dirty="0" lang="en-US" smtClean="0"/>
              <a:t>)–subdural haemorrhage</a:t>
            </a:r>
          </a:p>
          <a:p>
            <a:endParaRPr dirty="0" lang="en-US"/>
          </a:p>
        </p:txBody>
      </p:sp>
    </p:spTree>
  </p:cSld>
  <p:clrMapOvr>
    <a:masterClrMapping/>
  </p:clrMapOvr>
  <p:timing/>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270" name=""/>
        <p:cNvGrpSpPr/>
        <p:nvPr/>
      </p:nvGrpSpPr>
      <p:grpSpPr>
        <a:xfrm>
          <a:off x="0" y="0"/>
          <a:ext cx="0" cy="0"/>
          <a:chOff x="0" y="0"/>
          <a:chExt cx="0" cy="0"/>
        </a:xfrm>
      </p:grpSpPr>
      <p:sp>
        <p:nvSpPr>
          <p:cNvPr id="1048728" name="Content Placeholder 2"/>
          <p:cNvSpPr>
            <a:spLocks noGrp="1"/>
          </p:cNvSpPr>
          <p:nvPr>
            <p:ph idx="1"/>
          </p:nvPr>
        </p:nvSpPr>
        <p:spPr>
          <a:xfrm>
            <a:off x="152400" y="228600"/>
            <a:ext cx="8839200" cy="6477000"/>
          </a:xfrm>
        </p:spPr>
        <p:txBody>
          <a:bodyPr>
            <a:normAutofit fontScale="96875" lnSpcReduction="20000"/>
          </a:bodyPr>
          <a:p>
            <a:pPr algn="ctr">
              <a:buNone/>
            </a:pPr>
            <a:r>
              <a:rPr b="1" dirty="0" sz="3600" lang="en-US" u="sng" smtClean="0"/>
              <a:t>Predisposing Factors to Birth Injuries</a:t>
            </a:r>
          </a:p>
          <a:p>
            <a:pPr lvl="0"/>
            <a:r>
              <a:rPr dirty="0" lang="en-US" smtClean="0"/>
              <a:t>Prematurity</a:t>
            </a:r>
          </a:p>
          <a:p>
            <a:pPr lvl="0"/>
            <a:r>
              <a:rPr dirty="0" lang="en-US" smtClean="0"/>
              <a:t>Excessive </a:t>
            </a:r>
            <a:r>
              <a:rPr dirty="0" lang="en-US" err="1" smtClean="0"/>
              <a:t>moulding</a:t>
            </a:r>
            <a:endParaRPr dirty="0" lang="en-US" smtClean="0"/>
          </a:p>
          <a:p>
            <a:pPr lvl="0"/>
            <a:r>
              <a:rPr dirty="0" lang="en-US" smtClean="0"/>
              <a:t>Instrumental delivery</a:t>
            </a:r>
          </a:p>
          <a:p>
            <a:pPr lvl="0"/>
            <a:r>
              <a:rPr dirty="0" lang="en-US" smtClean="0"/>
              <a:t>Hypoxia that leads to engorgement of blood vessels</a:t>
            </a:r>
          </a:p>
          <a:p>
            <a:pPr lvl="0"/>
            <a:r>
              <a:rPr dirty="0" lang="en-US" smtClean="0"/>
              <a:t>Precipitate labour</a:t>
            </a:r>
          </a:p>
          <a:p>
            <a:pPr lvl="0"/>
            <a:r>
              <a:rPr dirty="0" lang="en-US" smtClean="0"/>
              <a:t>Prolonged labour</a:t>
            </a:r>
          </a:p>
          <a:p>
            <a:pPr lvl="0"/>
            <a:r>
              <a:rPr dirty="0" lang="en-US" smtClean="0"/>
              <a:t>Large babies</a:t>
            </a:r>
          </a:p>
          <a:p>
            <a:endParaRPr dirty="0" lang="en-US"/>
          </a:p>
        </p:txBody>
      </p:sp>
    </p:spTree>
  </p:cSld>
  <p:clrMapOvr>
    <a:masterClrMapping/>
  </p:clrMapOvr>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271" name=""/>
        <p:cNvGrpSpPr/>
        <p:nvPr/>
      </p:nvGrpSpPr>
      <p:grpSpPr>
        <a:xfrm>
          <a:off x="0" y="0"/>
          <a:ext cx="0" cy="0"/>
          <a:chOff x="0" y="0"/>
          <a:chExt cx="0" cy="0"/>
        </a:xfrm>
      </p:grpSpPr>
      <p:sp>
        <p:nvSpPr>
          <p:cNvPr id="1048729" name="Content Placeholder 2"/>
          <p:cNvSpPr>
            <a:spLocks noGrp="1"/>
          </p:cNvSpPr>
          <p:nvPr>
            <p:ph idx="1"/>
          </p:nvPr>
        </p:nvSpPr>
        <p:spPr>
          <a:xfrm>
            <a:off x="152400" y="304800"/>
            <a:ext cx="8839200" cy="6324600"/>
          </a:xfrm>
        </p:spPr>
        <p:txBody>
          <a:bodyPr>
            <a:normAutofit fontScale="96429" lnSpcReduction="20000"/>
          </a:bodyPr>
          <a:p>
            <a:pPr algn="ctr">
              <a:buNone/>
            </a:pPr>
            <a:r>
              <a:rPr b="1" dirty="0" lang="en-US" u="sng" smtClean="0"/>
              <a:t>Clinical Features of Birth Injuries</a:t>
            </a:r>
          </a:p>
          <a:p>
            <a:pPr lvl="0"/>
            <a:r>
              <a:rPr dirty="0" sz="2800" lang="en-US" err="1" smtClean="0"/>
              <a:t>Dyspnoea</a:t>
            </a:r>
            <a:endParaRPr dirty="0" sz="2800" lang="en-US" smtClean="0"/>
          </a:p>
          <a:p>
            <a:pPr lvl="0"/>
            <a:r>
              <a:rPr dirty="0" sz="2800" lang="en-US" smtClean="0"/>
              <a:t>Asphyxia</a:t>
            </a:r>
          </a:p>
          <a:p>
            <a:pPr lvl="0"/>
            <a:r>
              <a:rPr dirty="0" sz="2800" lang="en-US" smtClean="0"/>
              <a:t>Rolling of the eyes</a:t>
            </a:r>
          </a:p>
          <a:p>
            <a:pPr lvl="0"/>
            <a:r>
              <a:rPr dirty="0" sz="2800" lang="en-US" smtClean="0"/>
              <a:t>Pallor of the skin and mucous membranes</a:t>
            </a:r>
          </a:p>
          <a:p>
            <a:pPr lvl="0"/>
            <a:r>
              <a:rPr dirty="0" sz="2800" lang="en-US" smtClean="0"/>
              <a:t>Bulging of the anterior </a:t>
            </a:r>
            <a:r>
              <a:rPr dirty="0" sz="2800" lang="en-US" err="1" smtClean="0"/>
              <a:t>fontanelle</a:t>
            </a:r>
            <a:r>
              <a:rPr dirty="0" sz="2800" lang="en-US" smtClean="0"/>
              <a:t> due to increased ICP</a:t>
            </a:r>
          </a:p>
          <a:p>
            <a:pPr lvl="0"/>
            <a:r>
              <a:rPr dirty="0" sz="2800" lang="en-US" smtClean="0"/>
              <a:t>Shock due to circulatory collapse</a:t>
            </a:r>
          </a:p>
          <a:p>
            <a:pPr lvl="0"/>
            <a:r>
              <a:rPr dirty="0" sz="2800" lang="en-US" smtClean="0"/>
              <a:t>Twitching of the facial muscles if facial nerve is affected</a:t>
            </a:r>
          </a:p>
          <a:p>
            <a:pPr lvl="0"/>
            <a:r>
              <a:rPr dirty="0" sz="2800" lang="en-US" smtClean="0"/>
              <a:t>Cyanosis</a:t>
            </a:r>
          </a:p>
          <a:p>
            <a:pPr lvl="0"/>
            <a:r>
              <a:rPr dirty="0" sz="2800" lang="en-US" smtClean="0"/>
              <a:t>Grunting respirations</a:t>
            </a:r>
          </a:p>
          <a:p>
            <a:pPr lvl="0"/>
            <a:r>
              <a:rPr dirty="0" sz="2800" lang="en-US" smtClean="0"/>
              <a:t>High pitched cry</a:t>
            </a:r>
          </a:p>
          <a:p>
            <a:pPr lvl="0"/>
            <a:r>
              <a:rPr dirty="0" sz="2800" lang="en-US" smtClean="0"/>
              <a:t>Rigidity of limbs</a:t>
            </a:r>
          </a:p>
          <a:p>
            <a:endParaRPr dirty="0" lang="en-US"/>
          </a:p>
        </p:txBody>
      </p:sp>
    </p:spTree>
  </p:cSld>
  <p:clrMapOvr>
    <a:masterClrMapping/>
  </p:clrMapOvr>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272" name=""/>
        <p:cNvGrpSpPr/>
        <p:nvPr/>
      </p:nvGrpSpPr>
      <p:grpSpPr>
        <a:xfrm>
          <a:off x="0" y="0"/>
          <a:ext cx="0" cy="0"/>
          <a:chOff x="0" y="0"/>
          <a:chExt cx="0" cy="0"/>
        </a:xfrm>
      </p:grpSpPr>
      <p:sp>
        <p:nvSpPr>
          <p:cNvPr id="1048730" name="Content Placeholder 2"/>
          <p:cNvSpPr>
            <a:spLocks noGrp="1"/>
          </p:cNvSpPr>
          <p:nvPr>
            <p:ph idx="1"/>
          </p:nvPr>
        </p:nvSpPr>
        <p:spPr>
          <a:xfrm>
            <a:off x="152400" y="152400"/>
            <a:ext cx="8915400" cy="6553200"/>
          </a:xfrm>
        </p:spPr>
        <p:txBody>
          <a:bodyPr>
            <a:normAutofit fontScale="96875" lnSpcReduction="20000"/>
          </a:bodyPr>
          <a:p>
            <a:pPr algn="ctr">
              <a:buNone/>
            </a:pPr>
            <a:r>
              <a:rPr b="1" dirty="0" lang="en-US" smtClean="0"/>
              <a:t> </a:t>
            </a:r>
            <a:r>
              <a:rPr b="1" dirty="0" lang="en-US" u="sng" smtClean="0"/>
              <a:t>General Management of Birth Injuries</a:t>
            </a:r>
          </a:p>
          <a:p>
            <a:pPr lvl="0"/>
            <a:r>
              <a:rPr dirty="0" lang="en-US" err="1" smtClean="0"/>
              <a:t>Intrapartally</a:t>
            </a:r>
            <a:r>
              <a:rPr dirty="0" lang="en-US" smtClean="0"/>
              <a:t>, predisposing factors should be diagnosed and managed early e.g. preterm labour, malpresentation, prolonged labour.</a:t>
            </a:r>
          </a:p>
          <a:p>
            <a:pPr lvl="0"/>
            <a:r>
              <a:rPr dirty="0" lang="en-US" smtClean="0"/>
              <a:t>Observe the baby closely for skin colour, twitching, rolling of the eyes, convulsions</a:t>
            </a:r>
          </a:p>
          <a:p>
            <a:pPr lvl="0"/>
            <a:r>
              <a:rPr dirty="0" lang="en-US" smtClean="0"/>
              <a:t>Keep the baby warm</a:t>
            </a:r>
          </a:p>
          <a:p>
            <a:pPr lvl="0"/>
            <a:r>
              <a:rPr dirty="0" lang="en-US" smtClean="0"/>
              <a:t>Administer Vitamin K 0.5 -1 mg i.m for they are predisposed to haemorrhage</a:t>
            </a:r>
          </a:p>
          <a:p>
            <a:pPr lvl="0"/>
            <a:r>
              <a:rPr dirty="0" lang="en-US" smtClean="0"/>
              <a:t>Maintain 2 hrly turning of the baby</a:t>
            </a:r>
          </a:p>
          <a:p>
            <a:endParaRPr dirty="0" lang="en-US"/>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64" name=""/>
        <p:cNvGrpSpPr/>
        <p:nvPr/>
      </p:nvGrpSpPr>
      <p:grpSpPr>
        <a:xfrm>
          <a:off x="0" y="0"/>
          <a:ext cx="0" cy="0"/>
          <a:chOff x="0" y="0"/>
          <a:chExt cx="0" cy="0"/>
        </a:xfrm>
      </p:grpSpPr>
      <p:sp>
        <p:nvSpPr>
          <p:cNvPr id="1048622" name="Content Placeholder 2"/>
          <p:cNvSpPr>
            <a:spLocks noGrp="1"/>
          </p:cNvSpPr>
          <p:nvPr>
            <p:ph idx="1"/>
          </p:nvPr>
        </p:nvSpPr>
        <p:spPr>
          <a:xfrm>
            <a:off x="228600" y="304800"/>
            <a:ext cx="8763000" cy="6324600"/>
          </a:xfrm>
        </p:spPr>
        <p:txBody>
          <a:bodyPr>
            <a:normAutofit/>
          </a:bodyPr>
          <a:p>
            <a:pPr>
              <a:buNone/>
            </a:pPr>
            <a:r>
              <a:rPr b="1" dirty="0" sz="2800" lang="en-US" u="sng"/>
              <a:t>Abdomen</a:t>
            </a:r>
          </a:p>
          <a:p>
            <a:pPr lvl="0"/>
            <a:r>
              <a:rPr dirty="0" sz="2800" lang="en-US"/>
              <a:t>Check for skin colour and presence of rashes</a:t>
            </a:r>
          </a:p>
          <a:p>
            <a:pPr lvl="0"/>
            <a:r>
              <a:rPr dirty="0" sz="2800" lang="en-US"/>
              <a:t>Check whether the cord is well </a:t>
            </a:r>
            <a:r>
              <a:rPr dirty="0" sz="2800" lang="en-US" err="1"/>
              <a:t>ligated</a:t>
            </a:r>
            <a:endParaRPr dirty="0" sz="2800" lang="en-US"/>
          </a:p>
          <a:p>
            <a:pPr lvl="0"/>
            <a:r>
              <a:rPr dirty="0" sz="2800" lang="en-US"/>
              <a:t>Bleeding from the umbilical cord</a:t>
            </a:r>
          </a:p>
          <a:p>
            <a:pPr lvl="0"/>
            <a:r>
              <a:rPr dirty="0" sz="2800" lang="en-US"/>
              <a:t>Abdominal abnormalities e.g. hernia</a:t>
            </a:r>
          </a:p>
          <a:p>
            <a:pPr>
              <a:buNone/>
            </a:pPr>
            <a:r>
              <a:rPr b="1" dirty="0" sz="2800" lang="en-US" u="sng"/>
              <a:t>Genitalia</a:t>
            </a:r>
            <a:endParaRPr dirty="0" sz="2800" lang="en-US" u="sng"/>
          </a:p>
          <a:p>
            <a:pPr lvl="0"/>
            <a:r>
              <a:rPr dirty="0" sz="2800" lang="en-US"/>
              <a:t>For males check for the testis to rule out </a:t>
            </a:r>
            <a:r>
              <a:rPr dirty="0" sz="2800" lang="en-US" err="1"/>
              <a:t>undescended</a:t>
            </a:r>
            <a:r>
              <a:rPr dirty="0" sz="2800" lang="en-US"/>
              <a:t> testis</a:t>
            </a:r>
          </a:p>
          <a:p>
            <a:pPr lvl="0"/>
            <a:r>
              <a:rPr dirty="0" sz="2800" lang="en-US"/>
              <a:t>Female check for vaginal discharge, labia should be well </a:t>
            </a:r>
            <a:r>
              <a:rPr dirty="0" sz="2800" lang="en-US" smtClean="0"/>
              <a:t>formed; check size </a:t>
            </a:r>
            <a:r>
              <a:rPr dirty="0" sz="2800" lang="en-US"/>
              <a:t>of a clitoris</a:t>
            </a:r>
          </a:p>
          <a:p>
            <a:endParaRPr dirty="0" sz="2800" lang="en-US"/>
          </a:p>
        </p:txBody>
      </p:sp>
    </p:spTree>
  </p:cSld>
  <p:clrMapOvr>
    <a:masterClrMapping/>
  </p:clrMapOvr>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273" name=""/>
        <p:cNvGrpSpPr/>
        <p:nvPr/>
      </p:nvGrpSpPr>
      <p:grpSpPr>
        <a:xfrm>
          <a:off x="0" y="0"/>
          <a:ext cx="0" cy="0"/>
          <a:chOff x="0" y="0"/>
          <a:chExt cx="0" cy="0"/>
        </a:xfrm>
      </p:grpSpPr>
      <p:sp>
        <p:nvSpPr>
          <p:cNvPr id="1048731" name="Content Placeholder 2"/>
          <p:cNvSpPr>
            <a:spLocks noGrp="1"/>
          </p:cNvSpPr>
          <p:nvPr>
            <p:ph idx="1"/>
          </p:nvPr>
        </p:nvSpPr>
        <p:spPr>
          <a:xfrm>
            <a:off x="228600" y="304800"/>
            <a:ext cx="8686800" cy="6248400"/>
          </a:xfrm>
        </p:spPr>
        <p:txBody>
          <a:bodyPr/>
          <a:p>
            <a:pPr lvl="0"/>
            <a:r>
              <a:rPr dirty="0" lang="en-US" smtClean="0"/>
              <a:t>Provide intermittent oxygen therapy PRN</a:t>
            </a:r>
          </a:p>
          <a:p>
            <a:pPr lvl="0"/>
            <a:r>
              <a:rPr dirty="0" lang="en-US" smtClean="0"/>
              <a:t>Give IV fluids e.g. 10% dextrose for the first 24 hours then introduce oral feeds if the condition improves</a:t>
            </a:r>
          </a:p>
          <a:p>
            <a:pPr lvl="0"/>
            <a:r>
              <a:rPr dirty="0" lang="en-US" smtClean="0"/>
              <a:t>Give symptomatic management</a:t>
            </a:r>
          </a:p>
          <a:p>
            <a:pPr lvl="0"/>
            <a:r>
              <a:rPr dirty="0" lang="en-US" smtClean="0"/>
              <a:t>Have resuscitative equipment ready in case of an emergency</a:t>
            </a:r>
          </a:p>
          <a:p>
            <a:pPr lvl="0"/>
            <a:r>
              <a:rPr dirty="0" lang="en-US" smtClean="0"/>
              <a:t>Administer anticonvulsants e.g. Phenobarbital prophylactically</a:t>
            </a:r>
          </a:p>
          <a:p>
            <a:endParaRPr dirty="0" lang="en-US"/>
          </a:p>
        </p:txBody>
      </p:sp>
    </p:spTree>
  </p:cSld>
  <p:clrMapOvr>
    <a:masterClrMapping/>
  </p:clrMapOvr>
  <p:timing/>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274" name=""/>
        <p:cNvGrpSpPr/>
        <p:nvPr/>
      </p:nvGrpSpPr>
      <p:grpSpPr>
        <a:xfrm>
          <a:off x="0" y="0"/>
          <a:ext cx="0" cy="0"/>
          <a:chOff x="0" y="0"/>
          <a:chExt cx="0" cy="0"/>
        </a:xfrm>
      </p:grpSpPr>
      <p:sp>
        <p:nvSpPr>
          <p:cNvPr id="1048732" name="Content Placeholder 2"/>
          <p:cNvSpPr>
            <a:spLocks noGrp="1"/>
          </p:cNvSpPr>
          <p:nvPr>
            <p:ph idx="1"/>
          </p:nvPr>
        </p:nvSpPr>
        <p:spPr>
          <a:xfrm>
            <a:off x="228600" y="838200"/>
            <a:ext cx="8686800" cy="4953000"/>
          </a:xfrm>
        </p:spPr>
        <p:txBody>
          <a:bodyPr/>
          <a:p>
            <a:pPr algn="ctr">
              <a:buNone/>
            </a:pPr>
            <a:r>
              <a:rPr b="1" dirty="0" sz="3600" lang="en-US" u="sng" smtClean="0"/>
              <a:t>Complications of Birth Injuries</a:t>
            </a:r>
          </a:p>
          <a:p>
            <a:pPr lvl="0"/>
            <a:r>
              <a:rPr dirty="0" lang="en-US" smtClean="0"/>
              <a:t>Musculoskeletal deformities</a:t>
            </a:r>
          </a:p>
          <a:p>
            <a:pPr lvl="0"/>
            <a:r>
              <a:rPr dirty="0" lang="en-US" smtClean="0"/>
              <a:t>Brain damage</a:t>
            </a:r>
          </a:p>
          <a:p>
            <a:pPr lvl="0"/>
            <a:r>
              <a:rPr dirty="0" lang="en-US" smtClean="0"/>
              <a:t>Respiratory distress</a:t>
            </a:r>
          </a:p>
          <a:p>
            <a:pPr lvl="0"/>
            <a:r>
              <a:rPr dirty="0" lang="en-US" err="1" smtClean="0"/>
              <a:t>Hyperbilirubineamia</a:t>
            </a:r>
            <a:r>
              <a:rPr dirty="0" lang="en-US" smtClean="0"/>
              <a:t> (jaundice)</a:t>
            </a:r>
          </a:p>
          <a:p>
            <a:pPr lvl="0"/>
            <a:r>
              <a:rPr dirty="0" lang="en-US" smtClean="0"/>
              <a:t>Hypoglycaemia</a:t>
            </a:r>
          </a:p>
          <a:p>
            <a:endParaRPr dirty="0" lang="en-US"/>
          </a:p>
        </p:txBody>
      </p:sp>
    </p:spTree>
  </p:cSld>
  <p:clrMapOvr>
    <a:masterClrMapping/>
  </p:clrMapOvr>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733" name="Title 1"/>
          <p:cNvSpPr>
            <a:spLocks noGrp="1"/>
          </p:cNvSpPr>
          <p:nvPr>
            <p:ph type="title"/>
          </p:nvPr>
        </p:nvSpPr>
        <p:spPr>
          <a:xfrm>
            <a:off x="152400" y="274638"/>
            <a:ext cx="8781288" cy="792162"/>
          </a:xfrm>
        </p:spPr>
        <p:txBody>
          <a:bodyPr>
            <a:normAutofit/>
          </a:bodyPr>
          <a:p>
            <a:pPr algn="ctr" indent="-742950" marL="742950">
              <a:buFont typeface="+mj-lt"/>
              <a:buAutoNum type="arabicPeriod" startAt="12"/>
            </a:pPr>
            <a:r>
              <a:rPr b="1" dirty="0" sz="3600" lang="en-US" smtClean="0">
                <a:effectLst/>
              </a:rPr>
              <a:t>HYDROCEPHALUS</a:t>
            </a:r>
            <a:endParaRPr b="1" dirty="0" sz="3600" lang="en-US">
              <a:effectLst/>
            </a:endParaRPr>
          </a:p>
        </p:txBody>
      </p:sp>
      <p:sp>
        <p:nvSpPr>
          <p:cNvPr id="1048734" name="Content Placeholder 2"/>
          <p:cNvSpPr>
            <a:spLocks noGrp="1"/>
          </p:cNvSpPr>
          <p:nvPr>
            <p:ph idx="1"/>
          </p:nvPr>
        </p:nvSpPr>
        <p:spPr>
          <a:xfrm>
            <a:off x="152400" y="1143000"/>
            <a:ext cx="8781288" cy="5562600"/>
          </a:xfrm>
        </p:spPr>
        <p:txBody>
          <a:bodyPr/>
          <a:p>
            <a:r>
              <a:rPr dirty="0" lang="en-US" smtClean="0"/>
              <a:t>This is a condition where there is </a:t>
            </a:r>
            <a:r>
              <a:rPr dirty="0" lang="en-US" u="sng" smtClean="0"/>
              <a:t>accumulation of CSF within the ventricles of the brain with resultant increased ICP and enlargement of the cerebral ventricles</a:t>
            </a:r>
            <a:r>
              <a:rPr dirty="0" lang="en-US" smtClean="0"/>
              <a:t>.</a:t>
            </a:r>
          </a:p>
          <a:p>
            <a:r>
              <a:rPr dirty="0" lang="en-US" smtClean="0"/>
              <a:t>It can be detected prenatally by ultrasound and in </a:t>
            </a:r>
            <a:r>
              <a:rPr dirty="0" lang="en-US" err="1" smtClean="0"/>
              <a:t>labour</a:t>
            </a:r>
            <a:r>
              <a:rPr dirty="0" lang="en-US" smtClean="0"/>
              <a:t> they present by breech, </a:t>
            </a:r>
            <a:r>
              <a:rPr dirty="0" lang="en-US" err="1" smtClean="0"/>
              <a:t>fontanelles</a:t>
            </a:r>
            <a:r>
              <a:rPr dirty="0" lang="en-US" smtClean="0"/>
              <a:t> and sutures are very wide on VE</a:t>
            </a:r>
            <a:endParaRPr dirty="0"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646" name="Content Placeholder 2"/>
          <p:cNvSpPr>
            <a:spLocks noGrp="1"/>
          </p:cNvSpPr>
          <p:nvPr>
            <p:ph idx="1"/>
          </p:nvPr>
        </p:nvSpPr>
        <p:spPr>
          <a:xfrm>
            <a:off x="152400" y="228600"/>
            <a:ext cx="8781288" cy="6400800"/>
          </a:xfrm>
        </p:spPr>
        <p:txBody>
          <a:bodyPr>
            <a:normAutofit fontScale="96875" lnSpcReduction="20000"/>
          </a:bodyPr>
          <a:p>
            <a:pPr algn="ctr" indent="0" marL="82296">
              <a:buNone/>
            </a:pPr>
            <a:r>
              <a:rPr b="1" dirty="0" sz="3600" lang="en-US" u="sng" smtClean="0"/>
              <a:t>Formation and flow of CSF</a:t>
            </a:r>
          </a:p>
          <a:p>
            <a:r>
              <a:rPr dirty="0" lang="en-US" smtClean="0"/>
              <a:t>CSF is secreted by the </a:t>
            </a:r>
            <a:r>
              <a:rPr dirty="0" lang="en-US" u="sng" smtClean="0"/>
              <a:t>choroid plexus </a:t>
            </a:r>
            <a:r>
              <a:rPr dirty="0" lang="en-US" smtClean="0"/>
              <a:t>into the </a:t>
            </a:r>
            <a:r>
              <a:rPr dirty="0" lang="en-US" u="sng" smtClean="0"/>
              <a:t>lateral ventricles</a:t>
            </a:r>
            <a:r>
              <a:rPr dirty="0" lang="en-US" smtClean="0"/>
              <a:t>. It then passes to the </a:t>
            </a:r>
            <a:r>
              <a:rPr dirty="0" lang="en-US" u="sng" smtClean="0"/>
              <a:t>third ventricle</a:t>
            </a:r>
            <a:r>
              <a:rPr dirty="0" lang="en-US" smtClean="0"/>
              <a:t> from where it flows to the </a:t>
            </a:r>
            <a:r>
              <a:rPr dirty="0" lang="en-US" u="sng" smtClean="0"/>
              <a:t>fourth ventricle</a:t>
            </a:r>
            <a:r>
              <a:rPr dirty="0" lang="en-US" smtClean="0"/>
              <a:t> through the </a:t>
            </a:r>
            <a:r>
              <a:rPr dirty="0" lang="en-US" u="sng" smtClean="0"/>
              <a:t>aqueduct</a:t>
            </a:r>
            <a:r>
              <a:rPr dirty="0" lang="en-US" smtClean="0"/>
              <a:t>. From the fourth ventricle, it flows through the </a:t>
            </a:r>
            <a:r>
              <a:rPr dirty="0" lang="en-US" u="sng" smtClean="0"/>
              <a:t>median and lateral foramina</a:t>
            </a:r>
            <a:r>
              <a:rPr dirty="0" lang="en-US" smtClean="0"/>
              <a:t> of the fourth ventricle into the </a:t>
            </a:r>
            <a:r>
              <a:rPr dirty="0" lang="en-US" u="sng" smtClean="0"/>
              <a:t>subarachnoid space</a:t>
            </a:r>
            <a:r>
              <a:rPr dirty="0" lang="en-US" smtClean="0"/>
              <a:t>. It is then absorbed into the </a:t>
            </a:r>
            <a:r>
              <a:rPr dirty="0" lang="en-US" u="sng" smtClean="0"/>
              <a:t>venous sinuses</a:t>
            </a:r>
            <a:r>
              <a:rPr dirty="0" lang="en-US" smtClean="0"/>
              <a:t> of </a:t>
            </a:r>
            <a:r>
              <a:rPr dirty="0" lang="en-US" err="1" smtClean="0"/>
              <a:t>dura</a:t>
            </a:r>
            <a:r>
              <a:rPr dirty="0" lang="en-US" smtClean="0"/>
              <a:t> matter through </a:t>
            </a:r>
            <a:r>
              <a:rPr dirty="0" lang="en-US" u="sng" smtClean="0"/>
              <a:t>arachnoid granulations</a:t>
            </a:r>
            <a:r>
              <a:rPr dirty="0" lang="en-US" smtClean="0"/>
              <a:t>.</a:t>
            </a:r>
          </a:p>
          <a:p>
            <a:r>
              <a:rPr dirty="0" lang="en-US" smtClean="0"/>
              <a:t>Hydrocephalus occurs when there is increased formation or decreased absorption of CSF.</a:t>
            </a:r>
            <a:endParaRPr dirty="0"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600" name="Content Placeholder 2"/>
          <p:cNvSpPr>
            <a:spLocks noGrp="1"/>
          </p:cNvSpPr>
          <p:nvPr>
            <p:ph idx="1"/>
          </p:nvPr>
        </p:nvSpPr>
        <p:spPr>
          <a:xfrm>
            <a:off x="152400" y="990600"/>
            <a:ext cx="8781288" cy="5715000"/>
          </a:xfrm>
        </p:spPr>
        <p:txBody>
          <a:bodyPr/>
          <a:p>
            <a:pPr algn="ctr" indent="0" marL="82296">
              <a:buNone/>
            </a:pPr>
            <a:r>
              <a:rPr b="1" dirty="0" sz="3600" lang="en-US" u="sng" smtClean="0"/>
              <a:t>Causes of Hydrocephalus</a:t>
            </a:r>
          </a:p>
          <a:p>
            <a:r>
              <a:rPr dirty="0" lang="en-US" smtClean="0"/>
              <a:t>Congenital Malformations</a:t>
            </a:r>
          </a:p>
          <a:p>
            <a:r>
              <a:rPr dirty="0" lang="en-US" smtClean="0"/>
              <a:t>Infections e.g. meningitis</a:t>
            </a:r>
          </a:p>
          <a:p>
            <a:r>
              <a:rPr dirty="0" lang="en-US" smtClean="0"/>
              <a:t>Cerebral trauma</a:t>
            </a:r>
          </a:p>
          <a:p>
            <a:r>
              <a:rPr dirty="0" lang="en-US" smtClean="0"/>
              <a:t>Space occupying lesions</a:t>
            </a:r>
          </a:p>
          <a:p>
            <a:r>
              <a:rPr dirty="0" lang="en-US" smtClean="0"/>
              <a:t>Intracranial </a:t>
            </a:r>
            <a:r>
              <a:rPr dirty="0" lang="en-US" err="1" smtClean="0"/>
              <a:t>haemorrhage</a:t>
            </a:r>
            <a:endParaRPr dirty="0" lang="en-US" smtClean="0"/>
          </a:p>
          <a:p>
            <a:r>
              <a:rPr dirty="0" lang="en-US" err="1" smtClean="0"/>
              <a:t>Haematomas</a:t>
            </a:r>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597" name="Content Placeholder 2"/>
          <p:cNvSpPr>
            <a:spLocks noGrp="1"/>
          </p:cNvSpPr>
          <p:nvPr>
            <p:ph idx="1"/>
          </p:nvPr>
        </p:nvSpPr>
        <p:spPr>
          <a:xfrm>
            <a:off x="152400" y="381000"/>
            <a:ext cx="8781288" cy="6324600"/>
          </a:xfrm>
        </p:spPr>
        <p:txBody>
          <a:bodyPr>
            <a:normAutofit fontScale="87500" lnSpcReduction="20000"/>
          </a:bodyPr>
          <a:p>
            <a:pPr algn="ctr" indent="0" marL="82296">
              <a:buNone/>
            </a:pPr>
            <a:r>
              <a:rPr b="1" dirty="0" sz="3900" lang="en-US" u="sng" smtClean="0"/>
              <a:t>Types of Hydrocephalus</a:t>
            </a:r>
          </a:p>
          <a:p>
            <a:r>
              <a:rPr b="1" dirty="0" lang="en-US" smtClean="0"/>
              <a:t>Communicating Hydrocephalus</a:t>
            </a:r>
            <a:r>
              <a:rPr dirty="0" lang="en-US" smtClean="0"/>
              <a:t> – occurs when CSF is inadequately absorbed into subarachnoid space due to </a:t>
            </a:r>
            <a:r>
              <a:rPr dirty="0" lang="en-US" err="1" smtClean="0"/>
              <a:t>aqueductal</a:t>
            </a:r>
            <a:r>
              <a:rPr dirty="0" lang="en-US" smtClean="0"/>
              <a:t> stenosis or </a:t>
            </a:r>
            <a:r>
              <a:rPr dirty="0" lang="en-US" err="1" smtClean="0"/>
              <a:t>chiari</a:t>
            </a:r>
            <a:r>
              <a:rPr dirty="0" lang="en-US" smtClean="0"/>
              <a:t> malformation (brainstem, cerebellum and the fourth ventricle are displaced downwards into foramen magnum).</a:t>
            </a:r>
          </a:p>
          <a:p>
            <a:r>
              <a:rPr b="1" dirty="0" lang="en-US" smtClean="0"/>
              <a:t>Non-communicating Hydrocephalus</a:t>
            </a:r>
            <a:r>
              <a:rPr dirty="0" lang="en-US" smtClean="0"/>
              <a:t> – occurs when there is obstruction of CSF outflow from the fourth ventricle due to atresia of the foramina</a:t>
            </a:r>
          </a:p>
          <a:p>
            <a:r>
              <a:rPr b="1" dirty="0" lang="en-US" smtClean="0"/>
              <a:t>Post-inflammatory Hydrocephalus</a:t>
            </a:r>
            <a:r>
              <a:rPr dirty="0" lang="en-US" smtClean="0"/>
              <a:t> – occurs secondary to meningeal inflammation or subarachnoid </a:t>
            </a:r>
            <a:r>
              <a:rPr dirty="0" lang="en-US" err="1" smtClean="0"/>
              <a:t>haemorrhage</a:t>
            </a:r>
            <a:r>
              <a:rPr dirty="0" lang="en-US" smtClean="0"/>
              <a:t> which cause ventricular obstruction or formation of fibrous tissue in subarachnoid space.</a:t>
            </a:r>
            <a:endParaRPr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591" name="Title 1"/>
          <p:cNvSpPr>
            <a:spLocks noGrp="1"/>
          </p:cNvSpPr>
          <p:nvPr>
            <p:ph type="title"/>
          </p:nvPr>
        </p:nvSpPr>
        <p:spPr>
          <a:xfrm>
            <a:off x="381000" y="274638"/>
            <a:ext cx="8305800" cy="715962"/>
          </a:xfrm>
        </p:spPr>
        <p:txBody>
          <a:bodyPr>
            <a:noAutofit/>
          </a:bodyPr>
          <a:p>
            <a:pPr algn="ctr"/>
            <a:r>
              <a:rPr b="1" dirty="0" sz="3600" lang="en-US" u="sng" smtClean="0">
                <a:effectLst/>
              </a:rPr>
              <a:t>Clinical Features of Hydrocephalus</a:t>
            </a:r>
            <a:endParaRPr b="1" dirty="0" sz="3600" lang="en-US" u="sng">
              <a:effectLst/>
            </a:endParaRPr>
          </a:p>
        </p:txBody>
      </p:sp>
      <p:sp>
        <p:nvSpPr>
          <p:cNvPr id="1048592" name="Content Placeholder 2"/>
          <p:cNvSpPr>
            <a:spLocks noGrp="1"/>
          </p:cNvSpPr>
          <p:nvPr>
            <p:ph idx="1"/>
          </p:nvPr>
        </p:nvSpPr>
        <p:spPr>
          <a:xfrm>
            <a:off x="30707" y="990600"/>
            <a:ext cx="5715000" cy="5610367"/>
          </a:xfrm>
        </p:spPr>
        <p:txBody>
          <a:bodyPr>
            <a:normAutofit fontScale="96875" lnSpcReduction="20000"/>
          </a:bodyPr>
          <a:p>
            <a:r>
              <a:rPr dirty="0" lang="en-US" smtClean="0"/>
              <a:t>Prominent forehead</a:t>
            </a:r>
          </a:p>
          <a:p>
            <a:r>
              <a:rPr dirty="0" lang="en-US" smtClean="0"/>
              <a:t>Bulging </a:t>
            </a:r>
            <a:r>
              <a:rPr dirty="0" lang="en-US" err="1" smtClean="0"/>
              <a:t>fontanelles</a:t>
            </a:r>
            <a:endParaRPr dirty="0" lang="en-US" smtClean="0"/>
          </a:p>
          <a:p>
            <a:r>
              <a:rPr dirty="0" lang="en-US" smtClean="0"/>
              <a:t>Distended scalp veins</a:t>
            </a:r>
          </a:p>
          <a:p>
            <a:r>
              <a:rPr dirty="0" lang="en-US" smtClean="0"/>
              <a:t>Setting sun eyes (downward rotation)</a:t>
            </a:r>
          </a:p>
          <a:p>
            <a:r>
              <a:rPr dirty="0" lang="en-US" smtClean="0"/>
              <a:t>Failure of muscle co-ordination (ataxia)</a:t>
            </a:r>
          </a:p>
          <a:p>
            <a:r>
              <a:rPr dirty="0" lang="en-US" smtClean="0"/>
              <a:t>Separated cranial sutures</a:t>
            </a:r>
          </a:p>
          <a:p>
            <a:r>
              <a:rPr dirty="0" lang="en-US" smtClean="0"/>
              <a:t>Increased head circumference</a:t>
            </a:r>
          </a:p>
          <a:p>
            <a:r>
              <a:rPr dirty="0" lang="en-US" smtClean="0"/>
              <a:t>Alteration in consciousness</a:t>
            </a:r>
          </a:p>
        </p:txBody>
      </p:sp>
      <p:sp>
        <p:nvSpPr>
          <p:cNvPr id="1048593" name="Content Placeholder 2"/>
          <p:cNvSpPr txBox="1"/>
          <p:nvPr/>
        </p:nvSpPr>
        <p:spPr>
          <a:xfrm>
            <a:off x="5715000" y="990600"/>
            <a:ext cx="3352800" cy="5181600"/>
          </a:xfrm>
          <a:prstGeom prst="rect"/>
        </p:spPr>
        <p:txBody>
          <a:bodyPr>
            <a:normAutofit fontScale="96875" lnSpcReduction="20000"/>
          </a:bodyPr>
          <a:lstStyle>
            <a:lvl1pPr algn="l" eaLnBrk="1" hangingPunct="1" indent="-283464" latinLnBrk="0" marL="365760" rtl="0">
              <a:lnSpc>
                <a:spcPct val="100000"/>
              </a:lnSpc>
              <a:spcBef>
                <a:spcPts val="600"/>
              </a:spcBef>
              <a:buClr>
                <a:schemeClr val="accent1"/>
              </a:buClr>
              <a:buSzPct val="80000"/>
              <a:buFont typeface="Wingdings 2"/>
              <a:buChar char=""/>
              <a:defRPr sz="3200" kern="1200" kumimoji="0">
                <a:solidFill>
                  <a:schemeClr val="tx1"/>
                </a:solidFill>
                <a:latin typeface="+mn-lt"/>
                <a:ea typeface="+mn-ea"/>
                <a:cs typeface="+mn-cs"/>
              </a:defRPr>
            </a:lvl1pPr>
            <a:lvl2pPr algn="l" eaLnBrk="1" hangingPunct="1" indent="-237744" latinLnBrk="0" marL="640080" rtl="0">
              <a:lnSpc>
                <a:spcPct val="100000"/>
              </a:lnSpc>
              <a:spcBef>
                <a:spcPts val="550"/>
              </a:spcBef>
              <a:buClr>
                <a:schemeClr val="accent1"/>
              </a:buClr>
              <a:buFont typeface="Verdana"/>
              <a:buChar char="◦"/>
              <a:defRPr sz="2800" kern="1200" kumimoji="0">
                <a:solidFill>
                  <a:schemeClr val="tx1"/>
                </a:solidFill>
                <a:latin typeface="+mn-lt"/>
                <a:ea typeface="+mn-ea"/>
                <a:cs typeface="+mn-cs"/>
              </a:defRPr>
            </a:lvl2pPr>
            <a:lvl3pPr algn="l" eaLnBrk="1" hangingPunct="1" indent="-228600" latinLnBrk="0" marL="886968" rtl="0">
              <a:lnSpc>
                <a:spcPct val="100000"/>
              </a:lnSpc>
              <a:spcBef>
                <a:spcPct val="20000"/>
              </a:spcBef>
              <a:buClr>
                <a:schemeClr val="accent2"/>
              </a:buClr>
              <a:buFont typeface="Wingdings 2"/>
              <a:buChar char=""/>
              <a:defRPr sz="2400" kern="1200" kumimoji="0">
                <a:solidFill>
                  <a:schemeClr val="tx1"/>
                </a:solidFill>
                <a:latin typeface="+mn-lt"/>
                <a:ea typeface="+mn-ea"/>
                <a:cs typeface="+mn-cs"/>
              </a:defRPr>
            </a:lvl3pPr>
            <a:lvl4pPr algn="l" eaLnBrk="1" hangingPunct="1" indent="-173736" latinLnBrk="0" marL="1097280" rtl="0">
              <a:lnSpc>
                <a:spcPct val="100000"/>
              </a:lnSpc>
              <a:spcBef>
                <a:spcPct val="20000"/>
              </a:spcBef>
              <a:buClr>
                <a:schemeClr val="accent3"/>
              </a:buClr>
              <a:buFont typeface="Wingdings 2"/>
              <a:buChar char=""/>
              <a:defRPr sz="2000" kern="1200" kumimoji="0">
                <a:solidFill>
                  <a:schemeClr val="tx1"/>
                </a:solidFill>
                <a:latin typeface="+mn-lt"/>
                <a:ea typeface="+mn-ea"/>
                <a:cs typeface="+mn-cs"/>
              </a:defRPr>
            </a:lvl4pPr>
            <a:lvl5pPr algn="l" eaLnBrk="1" hangingPunct="1" indent="-182880" latinLnBrk="0" marL="1298448" rtl="0">
              <a:lnSpc>
                <a:spcPct val="100000"/>
              </a:lnSpc>
              <a:spcBef>
                <a:spcPct val="20000"/>
              </a:spcBef>
              <a:buClr>
                <a:schemeClr val="accent4"/>
              </a:buClr>
              <a:buFont typeface="Wingdings 2"/>
              <a:buChar char=""/>
              <a:defRPr sz="2000" kern="1200" kumimoji="0">
                <a:solidFill>
                  <a:schemeClr val="tx1"/>
                </a:solidFill>
                <a:latin typeface="+mn-lt"/>
                <a:ea typeface="+mn-ea"/>
                <a:cs typeface="+mn-cs"/>
              </a:defRPr>
            </a:lvl5pPr>
            <a:lvl6pPr algn="l" eaLnBrk="1" hangingPunct="1" indent="-182880" latinLnBrk="0" marL="1508760" rtl="0">
              <a:lnSpc>
                <a:spcPct val="100000"/>
              </a:lnSpc>
              <a:spcBef>
                <a:spcPct val="20000"/>
              </a:spcBef>
              <a:buClr>
                <a:schemeClr val="accent5"/>
              </a:buClr>
              <a:buFont typeface="Wingdings 2"/>
              <a:buChar char=""/>
              <a:defRPr sz="2000" kern="1200" kumimoji="0">
                <a:solidFill>
                  <a:schemeClr val="tx1"/>
                </a:solidFill>
                <a:latin typeface="+mn-lt"/>
                <a:ea typeface="+mn-ea"/>
                <a:cs typeface="+mn-cs"/>
              </a:defRPr>
            </a:lvl6pPr>
            <a:lvl7pPr algn="l" eaLnBrk="1" hangingPunct="1" indent="-182880" latinLnBrk="0" marL="1719072" rtl="0">
              <a:lnSpc>
                <a:spcPct val="100000"/>
              </a:lnSpc>
              <a:spcBef>
                <a:spcPct val="20000"/>
              </a:spcBef>
              <a:buClr>
                <a:schemeClr val="accent6"/>
              </a:buClr>
              <a:buFont typeface="Wingdings 2"/>
              <a:buChar char=""/>
              <a:defRPr sz="2000" kern="1200" kumimoji="0">
                <a:solidFill>
                  <a:schemeClr val="tx1"/>
                </a:solidFill>
                <a:latin typeface="+mn-lt"/>
                <a:ea typeface="+mn-ea"/>
                <a:cs typeface="+mn-cs"/>
              </a:defRPr>
            </a:lvl7pPr>
            <a:lvl8pPr algn="l" eaLnBrk="1" hangingPunct="1" indent="-182880" latinLnBrk="0" marL="1920240" rtl="0">
              <a:lnSpc>
                <a:spcPct val="100000"/>
              </a:lnSpc>
              <a:spcBef>
                <a:spcPct val="20000"/>
              </a:spcBef>
              <a:buClr>
                <a:schemeClr val="accent6"/>
              </a:buClr>
              <a:buFont typeface="Wingdings 2"/>
              <a:buChar char=""/>
              <a:defRPr sz="2000" kern="1200" kumimoji="0">
                <a:solidFill>
                  <a:schemeClr val="tx1"/>
                </a:solidFill>
                <a:latin typeface="+mn-lt"/>
                <a:ea typeface="+mn-ea"/>
                <a:cs typeface="+mn-cs"/>
              </a:defRPr>
            </a:lvl8pPr>
            <a:lvl9pPr algn="l" eaLnBrk="1" hangingPunct="1" indent="-182880" latinLnBrk="0" marL="2130552" rtl="0">
              <a:lnSpc>
                <a:spcPct val="100000"/>
              </a:lnSpc>
              <a:spcBef>
                <a:spcPct val="20000"/>
              </a:spcBef>
              <a:buClr>
                <a:schemeClr val="accent6"/>
              </a:buClr>
              <a:buFont typeface="Wingdings 2"/>
              <a:buChar char=""/>
              <a:defRPr sz="2000" kern="1200" kumimoji="0">
                <a:solidFill>
                  <a:schemeClr val="tx1"/>
                </a:solidFill>
                <a:latin typeface="+mn-lt"/>
                <a:ea typeface="+mn-ea"/>
                <a:cs typeface="+mn-cs"/>
              </a:defRPr>
            </a:lvl9pPr>
          </a:lstStyle>
          <a:p>
            <a:r>
              <a:rPr dirty="0" lang="en-US" smtClean="0"/>
              <a:t>Headache</a:t>
            </a:r>
            <a:endParaRPr dirty="0" lang="en-US"/>
          </a:p>
          <a:p>
            <a:r>
              <a:rPr dirty="0" lang="en-US" smtClean="0"/>
              <a:t>High pitched cry</a:t>
            </a:r>
          </a:p>
          <a:p>
            <a:r>
              <a:rPr dirty="0" lang="en-US" smtClean="0"/>
              <a:t>Lethargy</a:t>
            </a:r>
          </a:p>
          <a:p>
            <a:r>
              <a:rPr dirty="0" lang="en-US" smtClean="0"/>
              <a:t>Poor feeding</a:t>
            </a:r>
          </a:p>
          <a:p>
            <a:r>
              <a:rPr dirty="0" lang="en-US" smtClean="0"/>
              <a:t>Irritability</a:t>
            </a:r>
          </a:p>
          <a:p>
            <a:r>
              <a:rPr dirty="0" lang="en-US" err="1" smtClean="0"/>
              <a:t>Papilloedema</a:t>
            </a:r>
            <a:endParaRPr dirty="0" lang="en-US" smtClean="0"/>
          </a:p>
          <a:p>
            <a:r>
              <a:rPr dirty="0" lang="en-US" smtClean="0"/>
              <a:t>Seizures</a:t>
            </a:r>
          </a:p>
          <a:p>
            <a:r>
              <a:rPr dirty="0" lang="en-US" smtClean="0"/>
              <a:t>Vomiting</a:t>
            </a:r>
          </a:p>
          <a:p>
            <a:endParaRPr dirty="0" lang="en-US"/>
          </a:p>
          <a:p>
            <a:endParaRPr dirty="0" lang="en-US" smtClean="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594" name="Content Placeholder 2"/>
          <p:cNvSpPr>
            <a:spLocks noGrp="1"/>
          </p:cNvSpPr>
          <p:nvPr>
            <p:ph idx="1"/>
          </p:nvPr>
        </p:nvSpPr>
        <p:spPr>
          <a:xfrm>
            <a:off x="152400" y="457200"/>
            <a:ext cx="8781288" cy="6324600"/>
          </a:xfrm>
        </p:spPr>
        <p:txBody>
          <a:bodyPr>
            <a:normAutofit fontScale="96875" lnSpcReduction="20000"/>
          </a:bodyPr>
          <a:p>
            <a:pPr algn="ctr" indent="0" marL="82296">
              <a:buNone/>
            </a:pPr>
            <a:r>
              <a:rPr b="1" dirty="0" sz="3600" lang="en-US" u="sng" smtClean="0"/>
              <a:t>Management of Hydrocephalus</a:t>
            </a:r>
          </a:p>
          <a:p>
            <a:pPr indent="-514350" marL="596646">
              <a:buClrTx/>
              <a:buFont typeface="+mj-lt"/>
              <a:buAutoNum type="alphaLcParenR"/>
            </a:pPr>
            <a:r>
              <a:rPr b="1" dirty="0" lang="en-US" u="sng" smtClean="0"/>
              <a:t>Treatment;</a:t>
            </a:r>
          </a:p>
          <a:p>
            <a:r>
              <a:rPr b="1" dirty="0" lang="en-US" smtClean="0"/>
              <a:t>Surgery</a:t>
            </a:r>
            <a:r>
              <a:rPr dirty="0" lang="en-US" smtClean="0"/>
              <a:t> to remove the lesion, mass, adhesion, within CSF system</a:t>
            </a:r>
          </a:p>
          <a:p>
            <a:r>
              <a:rPr dirty="0" lang="en-US" smtClean="0"/>
              <a:t>Creating a divert </a:t>
            </a:r>
            <a:r>
              <a:rPr b="1" dirty="0" lang="en-US" smtClean="0"/>
              <a:t>(shunt)</a:t>
            </a:r>
            <a:r>
              <a:rPr dirty="0" lang="en-US" smtClean="0"/>
              <a:t> from the ventricles to another body compartment e.g. into the right atrium of the heart via the superior vena cava (VA shunt) or into peritoneum (VP shunt)</a:t>
            </a:r>
          </a:p>
          <a:p>
            <a:r>
              <a:rPr b="1" dirty="0" lang="en-US" smtClean="0"/>
              <a:t>Diuretics</a:t>
            </a:r>
            <a:r>
              <a:rPr dirty="0" lang="en-US" smtClean="0"/>
              <a:t> e.g. acetazolamide and furosemide are occasionally used to control the head enlargement.</a:t>
            </a:r>
          </a:p>
          <a:p>
            <a:endParaRPr dirty="0"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595" name="Content Placeholder 2"/>
          <p:cNvSpPr>
            <a:spLocks noGrp="1"/>
          </p:cNvSpPr>
          <p:nvPr>
            <p:ph idx="1"/>
          </p:nvPr>
        </p:nvSpPr>
        <p:spPr>
          <a:xfrm>
            <a:off x="152400" y="152400"/>
            <a:ext cx="8781288" cy="6553200"/>
          </a:xfrm>
        </p:spPr>
        <p:txBody>
          <a:bodyPr>
            <a:normAutofit fontScale="87500" lnSpcReduction="10000"/>
          </a:bodyPr>
          <a:p>
            <a:pPr algn="ctr" indent="0" marL="82296">
              <a:buNone/>
            </a:pPr>
            <a:r>
              <a:rPr b="1" dirty="0" sz="3600" lang="en-US" u="sng" smtClean="0"/>
              <a:t>Nursing Management</a:t>
            </a:r>
          </a:p>
          <a:p>
            <a:r>
              <a:rPr dirty="0" lang="en-US" smtClean="0"/>
              <a:t>Take head circumference daily to know the progress</a:t>
            </a:r>
          </a:p>
          <a:p>
            <a:r>
              <a:rPr dirty="0" lang="en-US" smtClean="0"/>
              <a:t>Palpate for cranial suture’s separation</a:t>
            </a:r>
          </a:p>
          <a:p>
            <a:r>
              <a:rPr dirty="0" lang="en-US" smtClean="0"/>
              <a:t>Observe fontanels for bulging</a:t>
            </a:r>
          </a:p>
          <a:p>
            <a:r>
              <a:rPr dirty="0" lang="en-US" smtClean="0"/>
              <a:t>Monitor neurological status to detect signs of Increased ICP</a:t>
            </a:r>
          </a:p>
          <a:p>
            <a:r>
              <a:rPr dirty="0" lang="en-US" smtClean="0"/>
              <a:t>Administer analgesics to relieve pain</a:t>
            </a:r>
          </a:p>
          <a:p>
            <a:r>
              <a:rPr dirty="0" lang="en-US" smtClean="0"/>
              <a:t>Postoperatively, pay more attention to the shunt</a:t>
            </a:r>
          </a:p>
          <a:p>
            <a:r>
              <a:rPr dirty="0" lang="en-US" smtClean="0"/>
              <a:t>Observe the operation site for bleeding and draining</a:t>
            </a:r>
          </a:p>
          <a:p>
            <a:r>
              <a:rPr dirty="0" lang="en-US" smtClean="0"/>
              <a:t>Give the baby small frequent feeds for it has feeding difficulty</a:t>
            </a:r>
            <a:endParaRPr dirty="0"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596" name="Content Placeholder 2"/>
          <p:cNvSpPr>
            <a:spLocks noGrp="1"/>
          </p:cNvSpPr>
          <p:nvPr>
            <p:ph idx="1"/>
          </p:nvPr>
        </p:nvSpPr>
        <p:spPr>
          <a:xfrm>
            <a:off x="228600" y="304800"/>
            <a:ext cx="8705088" cy="5943600"/>
          </a:xfrm>
        </p:spPr>
        <p:txBody>
          <a:bodyPr>
            <a:normAutofit fontScale="96875" lnSpcReduction="20000"/>
          </a:bodyPr>
          <a:p>
            <a:r>
              <a:rPr dirty="0" lang="en-US" smtClean="0"/>
              <a:t>Observe for swelling which may indicate obstruction of the shunt</a:t>
            </a:r>
          </a:p>
          <a:p>
            <a:r>
              <a:rPr dirty="0" lang="en-US" smtClean="0"/>
              <a:t>Monitor the vitals signs quarter hourly until the baby stabilizes</a:t>
            </a:r>
          </a:p>
          <a:p>
            <a:r>
              <a:rPr dirty="0" lang="en-US" smtClean="0"/>
              <a:t>Administer antibiotics prophylactically to combat infection</a:t>
            </a:r>
          </a:p>
          <a:p>
            <a:r>
              <a:rPr dirty="0" lang="en-US" smtClean="0"/>
              <a:t>Maintain fluid input output charts to avoid </a:t>
            </a:r>
            <a:r>
              <a:rPr dirty="0" lang="en-US" err="1" smtClean="0"/>
              <a:t>overhydration</a:t>
            </a:r>
            <a:endParaRPr dirty="0" lang="en-US" smtClean="0"/>
          </a:p>
          <a:p>
            <a:r>
              <a:rPr dirty="0" lang="en-US" smtClean="0"/>
              <a:t>Reassure the mother and family</a:t>
            </a:r>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65" name=""/>
        <p:cNvGrpSpPr/>
        <p:nvPr/>
      </p:nvGrpSpPr>
      <p:grpSpPr>
        <a:xfrm>
          <a:off x="0" y="0"/>
          <a:ext cx="0" cy="0"/>
          <a:chOff x="0" y="0"/>
          <a:chExt cx="0" cy="0"/>
        </a:xfrm>
      </p:grpSpPr>
      <p:sp>
        <p:nvSpPr>
          <p:cNvPr id="1048623" name="Content Placeholder 2"/>
          <p:cNvSpPr>
            <a:spLocks noGrp="1"/>
          </p:cNvSpPr>
          <p:nvPr>
            <p:ph idx="1"/>
          </p:nvPr>
        </p:nvSpPr>
        <p:spPr>
          <a:xfrm>
            <a:off x="152400" y="304800"/>
            <a:ext cx="8839200" cy="6400800"/>
          </a:xfrm>
        </p:spPr>
        <p:txBody>
          <a:bodyPr>
            <a:normAutofit/>
          </a:bodyPr>
          <a:p>
            <a:pPr>
              <a:buNone/>
            </a:pPr>
            <a:r>
              <a:rPr b="1" dirty="0" sz="2800" lang="en-US" u="sng"/>
              <a:t>Hip joint</a:t>
            </a:r>
            <a:endParaRPr dirty="0" sz="2800" lang="en-US" u="sng"/>
          </a:p>
          <a:p>
            <a:pPr lvl="0"/>
            <a:r>
              <a:rPr dirty="0" sz="2800" lang="en-US"/>
              <a:t>Rule out congenital hip dislocation</a:t>
            </a:r>
          </a:p>
          <a:p>
            <a:pPr>
              <a:buNone/>
            </a:pPr>
            <a:r>
              <a:rPr b="1" dirty="0" sz="2800" lang="en-US" u="sng"/>
              <a:t>Limbs</a:t>
            </a:r>
            <a:r>
              <a:rPr b="1" dirty="0" sz="2800" lang="en-US"/>
              <a:t>	</a:t>
            </a:r>
            <a:endParaRPr dirty="0" sz="2800" lang="en-US"/>
          </a:p>
          <a:p>
            <a:pPr lvl="0"/>
            <a:r>
              <a:rPr dirty="0" sz="2800" lang="en-US"/>
              <a:t>Check if arms and hands are moving freely</a:t>
            </a:r>
          </a:p>
          <a:p>
            <a:pPr lvl="0"/>
            <a:r>
              <a:rPr dirty="0" sz="2800" lang="en-US"/>
              <a:t>Rule out dislocation, fractures and Erb’s paralysis</a:t>
            </a:r>
          </a:p>
          <a:p>
            <a:pPr lvl="0"/>
            <a:r>
              <a:rPr dirty="0" sz="2800" lang="en-US"/>
              <a:t>Check for equality of the arms and to rule out abnormalities</a:t>
            </a:r>
          </a:p>
          <a:p>
            <a:pPr lvl="0"/>
            <a:r>
              <a:rPr dirty="0" sz="2800" lang="en-US"/>
              <a:t>Fingers for webbed and extra digits</a:t>
            </a:r>
          </a:p>
          <a:p>
            <a:pPr lvl="0"/>
            <a:r>
              <a:rPr dirty="0" sz="2800" lang="en-US"/>
              <a:t>Legs for equality, abnormalities and movement</a:t>
            </a:r>
          </a:p>
          <a:p>
            <a:pPr lvl="0"/>
            <a:r>
              <a:rPr dirty="0" sz="2800" lang="en-US"/>
              <a:t>Rule out </a:t>
            </a:r>
            <a:r>
              <a:rPr dirty="0" sz="2800" lang="en-US" err="1" smtClean="0"/>
              <a:t>talipes</a:t>
            </a:r>
            <a:r>
              <a:rPr dirty="0" sz="2800" lang="en-US" smtClean="0"/>
              <a:t> </a:t>
            </a:r>
            <a:r>
              <a:rPr dirty="0" sz="2800" lang="en-US"/>
              <a:t>and club </a:t>
            </a:r>
            <a:r>
              <a:rPr dirty="0" sz="2800" lang="en-US" smtClean="0"/>
              <a:t>foot</a:t>
            </a:r>
            <a:endParaRPr dirty="0" sz="2800" lang="en-US"/>
          </a:p>
        </p:txBody>
      </p:sp>
    </p:spTree>
  </p:cSld>
  <p:clrMapOvr>
    <a:masterClrMapping/>
  </p:clrMapOvr>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598" name="Title 1"/>
          <p:cNvSpPr>
            <a:spLocks noGrp="1"/>
          </p:cNvSpPr>
          <p:nvPr>
            <p:ph type="title"/>
          </p:nvPr>
        </p:nvSpPr>
        <p:spPr>
          <a:xfrm>
            <a:off x="378041" y="274638"/>
            <a:ext cx="8613559" cy="771316"/>
          </a:xfrm>
        </p:spPr>
        <p:txBody>
          <a:bodyPr>
            <a:normAutofit fontScale="90000"/>
          </a:bodyPr>
          <a:p>
            <a:r>
              <a:rPr b="1" dirty="0" lang="en-US" u="sng" smtClean="0">
                <a:effectLst/>
              </a:rPr>
              <a:t>REFERENCES</a:t>
            </a:r>
            <a:endParaRPr b="1" dirty="0" lang="en-US" u="sng">
              <a:effectLst/>
            </a:endParaRPr>
          </a:p>
        </p:txBody>
      </p:sp>
      <p:sp>
        <p:nvSpPr>
          <p:cNvPr id="1048599" name="Content Placeholder 2"/>
          <p:cNvSpPr>
            <a:spLocks noGrp="1"/>
          </p:cNvSpPr>
          <p:nvPr>
            <p:ph idx="1"/>
          </p:nvPr>
        </p:nvSpPr>
        <p:spPr>
          <a:xfrm>
            <a:off x="228599" y="990600"/>
            <a:ext cx="8763001" cy="5638800"/>
          </a:xfrm>
        </p:spPr>
        <p:txBody>
          <a:bodyPr>
            <a:normAutofit fontScale="87500" lnSpcReduction="20000"/>
          </a:bodyPr>
          <a:p>
            <a:r>
              <a:rPr dirty="0" lang="en-US" smtClean="0"/>
              <a:t>Barbara F.  Weller (2000) </a:t>
            </a:r>
            <a:r>
              <a:rPr b="1" dirty="0" lang="en-US" err="1" smtClean="0"/>
              <a:t>Bailliere’s</a:t>
            </a:r>
            <a:r>
              <a:rPr b="1" dirty="0" lang="en-US" smtClean="0"/>
              <a:t> Nurses Dictionary</a:t>
            </a:r>
            <a:r>
              <a:rPr dirty="0" lang="en-US" smtClean="0"/>
              <a:t>, 23</a:t>
            </a:r>
            <a:r>
              <a:rPr baseline="30000" dirty="0" lang="en-US" smtClean="0"/>
              <a:t>rd</a:t>
            </a:r>
            <a:r>
              <a:rPr dirty="0" lang="en-US" smtClean="0"/>
              <a:t> edition.</a:t>
            </a:r>
          </a:p>
          <a:p>
            <a:r>
              <a:rPr b="1" dirty="0" lang="en-US" smtClean="0"/>
              <a:t>Myles Margaret </a:t>
            </a:r>
            <a:r>
              <a:rPr dirty="0" lang="en-US" smtClean="0"/>
              <a:t>Textbook for Midwifery</a:t>
            </a:r>
          </a:p>
          <a:p>
            <a:r>
              <a:rPr dirty="0" lang="en-US" err="1" smtClean="0"/>
              <a:t>Odanga</a:t>
            </a:r>
            <a:r>
              <a:rPr dirty="0" lang="en-US" smtClean="0"/>
              <a:t> O. A, (2004). </a:t>
            </a:r>
            <a:r>
              <a:rPr b="1" dirty="0" lang="en-US" smtClean="0"/>
              <a:t>Baby at Risk. </a:t>
            </a:r>
            <a:r>
              <a:rPr b="1" dirty="0" i="1" lang="en-US" smtClean="0"/>
              <a:t>Covering Conditions in the Newborn Unit</a:t>
            </a:r>
            <a:r>
              <a:rPr dirty="0" i="1" lang="en-US" smtClean="0"/>
              <a:t>, </a:t>
            </a:r>
            <a:r>
              <a:rPr dirty="0" lang="en-US" err="1" smtClean="0"/>
              <a:t>Nambale</a:t>
            </a:r>
            <a:r>
              <a:rPr dirty="0" lang="en-US" smtClean="0"/>
              <a:t>, Kenya.</a:t>
            </a:r>
          </a:p>
          <a:p>
            <a:r>
              <a:rPr dirty="0" lang="en-US" smtClean="0"/>
              <a:t>Waugh A. and Grant A. (2001). </a:t>
            </a:r>
            <a:r>
              <a:rPr b="1" dirty="0" lang="en-US" smtClean="0"/>
              <a:t>Ross and Wilson Anatomy and Physiology </a:t>
            </a:r>
            <a:r>
              <a:rPr dirty="0" lang="en-US" smtClean="0"/>
              <a:t>in health and illness, 12</a:t>
            </a:r>
            <a:r>
              <a:rPr baseline="30000" dirty="0" lang="en-US" smtClean="0"/>
              <a:t>th</a:t>
            </a:r>
            <a:r>
              <a:rPr dirty="0" lang="en-US" smtClean="0"/>
              <a:t> edition.</a:t>
            </a:r>
          </a:p>
          <a:p>
            <a:r>
              <a:rPr dirty="0" lang="en-US" smtClean="0"/>
              <a:t>WHO (2000) </a:t>
            </a:r>
            <a:r>
              <a:rPr b="1" dirty="0" lang="en-US" smtClean="0"/>
              <a:t>Integrated Management of Pregnancy and Child birth</a:t>
            </a:r>
            <a:r>
              <a:rPr dirty="0" lang="en-US" smtClean="0"/>
              <a:t>, guidelines for midwives and doctors.</a:t>
            </a:r>
          </a:p>
          <a:p>
            <a:r>
              <a:rPr dirty="0" lang="en-US" smtClean="0"/>
              <a:t>MOPHS and MOMS (2012). </a:t>
            </a:r>
            <a:r>
              <a:rPr b="1" dirty="0" lang="en-US" smtClean="0"/>
              <a:t>National Guidelines for Quality Obstetrics and Perinatal Care</a:t>
            </a:r>
            <a:r>
              <a:rPr dirty="0" lang="en-US" smtClean="0"/>
              <a:t>.</a:t>
            </a:r>
          </a:p>
          <a:p>
            <a:endParaRPr dirty="0"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276" name=""/>
        <p:cNvGrpSpPr/>
        <p:nvPr/>
      </p:nvGrpSpPr>
      <p:grpSpPr>
        <a:xfrm>
          <a:off x="0" y="0"/>
          <a:ext cx="0" cy="0"/>
          <a:chOff x="0" y="0"/>
          <a:chExt cx="0" cy="0"/>
        </a:xfrm>
      </p:grpSpPr>
      <p:sp>
        <p:nvSpPr>
          <p:cNvPr id="1048735" name="Content Placeholder 2"/>
          <p:cNvSpPr>
            <a:spLocks noGrp="1"/>
          </p:cNvSpPr>
          <p:nvPr>
            <p:ph idx="1"/>
          </p:nvPr>
        </p:nvSpPr>
        <p:spPr>
          <a:xfrm>
            <a:off x="152400" y="533400"/>
            <a:ext cx="8839200" cy="5943600"/>
          </a:xfrm>
        </p:spPr>
        <p:txBody>
          <a:bodyPr>
            <a:normAutofit fontScale="62500" lnSpcReduction="20000"/>
          </a:bodyPr>
          <a:p>
            <a:pPr>
              <a:buNone/>
            </a:pPr>
            <a:endParaRPr b="1" dirty="0" lang="en-US" u="sng" smtClean="0"/>
          </a:p>
          <a:p>
            <a:pPr>
              <a:buNone/>
            </a:pPr>
            <a:r>
              <a:rPr b="1" dirty="0" sz="5800" lang="en-US" u="sng" smtClean="0"/>
              <a:t>FURTHER READING/RESEARCH</a:t>
            </a:r>
          </a:p>
          <a:p>
            <a:pPr>
              <a:buNone/>
            </a:pPr>
            <a:endParaRPr dirty="0" sz="5800" lang="en-US" smtClean="0"/>
          </a:p>
          <a:p>
            <a:pPr>
              <a:buNone/>
            </a:pPr>
            <a:r>
              <a:rPr dirty="0" sz="5800" lang="en-US" smtClean="0"/>
              <a:t>Read More on;</a:t>
            </a:r>
          </a:p>
          <a:p>
            <a:pPr>
              <a:buNone/>
            </a:pPr>
            <a:endParaRPr dirty="0" sz="5800" lang="en-US" smtClean="0"/>
          </a:p>
          <a:p>
            <a:pPr>
              <a:buFont typeface="Wingdings" pitchFamily="2" charset="2"/>
              <a:buChar char="§"/>
            </a:pPr>
            <a:r>
              <a:rPr dirty="0" sz="5800" lang="en-US" u="sng" smtClean="0"/>
              <a:t>RESUSCITATION OF A NEW BORN</a:t>
            </a:r>
            <a:r>
              <a:rPr dirty="0" sz="5800" lang="en-US" smtClean="0"/>
              <a:t> </a:t>
            </a:r>
          </a:p>
          <a:p>
            <a:pPr indent="0" lvl="1" marL="356616">
              <a:buNone/>
            </a:pPr>
            <a:r>
              <a:rPr dirty="0" sz="5800" lang="en-US" smtClean="0"/>
              <a:t>(DRUGS AND THE CPR PROCESS)</a:t>
            </a:r>
          </a:p>
          <a:p>
            <a:endParaRPr dirty="0" lang="en-US" smtClean="0"/>
          </a:p>
          <a:p>
            <a:endParaRPr dirty="0" lang="en-US" smtClean="0"/>
          </a:p>
          <a:p>
            <a:endParaRPr dirty="0" lang="en-US" smtClean="0"/>
          </a:p>
          <a:p>
            <a:endParaRPr dirty="0" lang="en-US" smtClean="0"/>
          </a:p>
          <a:p>
            <a:endParaRPr dirty="0" lang="en-US" smtClean="0"/>
          </a:p>
          <a:p>
            <a:endParaRPr dirty="0" lang="en-US" smtClean="0"/>
          </a:p>
          <a:p>
            <a:pPr>
              <a:buNone/>
            </a:pPr>
            <a:r>
              <a:rPr dirty="0" lang="en-US" smtClean="0">
                <a:effectLst>
                  <a:outerShdw algn="tl" blurRad="38100" dir="2700000" dist="38100">
                    <a:srgbClr val="000000">
                      <a:alpha val="43137"/>
                    </a:srgbClr>
                  </a:outerShdw>
                </a:effectLst>
              </a:rPr>
              <a:t>                     </a:t>
            </a:r>
            <a:endParaRPr dirty="0" lang="en-US">
              <a:effectLst>
                <a:outerShdw algn="tl" blurRad="38100" dir="2700000" dist="38100">
                  <a:srgbClr val="000000">
                    <a:alpha val="43137"/>
                  </a:srgbClr>
                </a:outerShdw>
              </a:effectLst>
            </a:endParaRPr>
          </a:p>
        </p:txBody>
      </p:sp>
      <p:sp>
        <p:nvSpPr>
          <p:cNvPr id="1048736" name="Rectangle 3"/>
          <p:cNvSpPr/>
          <p:nvPr/>
        </p:nvSpPr>
        <p:spPr>
          <a:xfrm>
            <a:off x="1627496" y="4881181"/>
            <a:ext cx="6248399" cy="1189990"/>
          </a:xfrm>
          <a:prstGeom prst="rect"/>
          <a:noFill/>
        </p:spPr>
        <p:txBody>
          <a:bodyPr bIns="45720" lIns="91440" rIns="91440" tIns="45720" wrap="square">
            <a:spAutoFit/>
          </a:bodyPr>
          <a:p>
            <a:pPr algn="ctr"/>
            <a:r>
              <a:rPr b="1" cap="all" dirty="0" sz="5400" lang="en-US" spc="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algn="bl" blurRad="12700" dir="5400000" dist="1000" endPos="45000" rotWithShape="0" stA="28000" sy="-100000"/>
                </a:effectLst>
              </a:rPr>
              <a:t>ALL THE BEST</a:t>
            </a:r>
            <a:endParaRPr b="1" cap="all" dirty="0" sz="5400" lang="en-US"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algn="bl" blurRad="12700" dir="5400000" dist="1000" endPos="45000" rotWithShape="0" stA="28000" sy="-100000"/>
              </a:effectLst>
            </a:endParaRPr>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66" name=""/>
        <p:cNvGrpSpPr/>
        <p:nvPr/>
      </p:nvGrpSpPr>
      <p:grpSpPr>
        <a:xfrm>
          <a:off x="0" y="0"/>
          <a:ext cx="0" cy="0"/>
          <a:chOff x="0" y="0"/>
          <a:chExt cx="0" cy="0"/>
        </a:xfrm>
      </p:grpSpPr>
      <p:sp>
        <p:nvSpPr>
          <p:cNvPr id="1048624" name="Content Placeholder 2"/>
          <p:cNvSpPr>
            <a:spLocks noGrp="1"/>
          </p:cNvSpPr>
          <p:nvPr>
            <p:ph idx="1"/>
          </p:nvPr>
        </p:nvSpPr>
        <p:spPr>
          <a:xfrm>
            <a:off x="152400" y="533400"/>
            <a:ext cx="8610600" cy="6096000"/>
          </a:xfrm>
        </p:spPr>
        <p:txBody>
          <a:bodyPr>
            <a:normAutofit/>
          </a:bodyPr>
          <a:p>
            <a:pPr>
              <a:buNone/>
            </a:pPr>
            <a:r>
              <a:rPr b="1" dirty="0" sz="2800" lang="en-US" smtClean="0"/>
              <a:t>Back</a:t>
            </a:r>
            <a:endParaRPr dirty="0" sz="2800" lang="en-US" smtClean="0"/>
          </a:p>
          <a:p>
            <a:pPr lvl="0"/>
            <a:r>
              <a:rPr dirty="0" sz="2800" lang="en-US" smtClean="0"/>
              <a:t>Abnormalities of the back e.g. </a:t>
            </a:r>
            <a:r>
              <a:rPr dirty="0" sz="2800" lang="en-US" err="1" smtClean="0"/>
              <a:t>spina</a:t>
            </a:r>
            <a:r>
              <a:rPr dirty="0" sz="2800" lang="en-US" smtClean="0"/>
              <a:t> bifida, </a:t>
            </a:r>
            <a:r>
              <a:rPr dirty="0" sz="2800" lang="en-US" err="1" smtClean="0"/>
              <a:t>myelomeningocele</a:t>
            </a:r>
            <a:endParaRPr dirty="0" sz="2800" lang="en-US" smtClean="0"/>
          </a:p>
          <a:p>
            <a:pPr lvl="0"/>
            <a:r>
              <a:rPr dirty="0" sz="2800" lang="en-US" smtClean="0"/>
              <a:t>Check for skin colour and septic spots</a:t>
            </a:r>
          </a:p>
          <a:p>
            <a:pPr>
              <a:buNone/>
            </a:pPr>
            <a:r>
              <a:rPr b="1" dirty="0" sz="2800" lang="en-US" smtClean="0"/>
              <a:t>Anus</a:t>
            </a:r>
            <a:endParaRPr dirty="0" sz="2800" lang="en-US" smtClean="0"/>
          </a:p>
          <a:p>
            <a:pPr lvl="0"/>
            <a:r>
              <a:rPr dirty="0" sz="2800" lang="en-US" smtClean="0"/>
              <a:t>While taking rectal temperature, check for imperforate anus</a:t>
            </a:r>
          </a:p>
          <a:p>
            <a:pPr lvl="0"/>
            <a:r>
              <a:rPr dirty="0" sz="2800" lang="en-US" smtClean="0"/>
              <a:t>Bruises on the skin or rashes</a:t>
            </a:r>
          </a:p>
          <a:p>
            <a:endParaRPr dirty="0" sz="2800" lang="en-US"/>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67" name=""/>
        <p:cNvGrpSpPr/>
        <p:nvPr/>
      </p:nvGrpSpPr>
      <p:grpSpPr>
        <a:xfrm>
          <a:off x="0" y="0"/>
          <a:ext cx="0" cy="0"/>
          <a:chOff x="0" y="0"/>
          <a:chExt cx="0" cy="0"/>
        </a:xfrm>
      </p:grpSpPr>
      <p:sp>
        <p:nvSpPr>
          <p:cNvPr id="1048625" name="Content Placeholder 2"/>
          <p:cNvSpPr>
            <a:spLocks noGrp="1"/>
          </p:cNvSpPr>
          <p:nvPr>
            <p:ph idx="1"/>
          </p:nvPr>
        </p:nvSpPr>
        <p:spPr>
          <a:xfrm>
            <a:off x="152400" y="228600"/>
            <a:ext cx="8839200" cy="6477000"/>
          </a:xfrm>
        </p:spPr>
        <p:txBody>
          <a:bodyPr>
            <a:normAutofit/>
          </a:bodyPr>
          <a:p>
            <a:pPr>
              <a:buNone/>
            </a:pPr>
            <a:r>
              <a:rPr b="1" dirty="0" sz="2800" lang="en-US"/>
              <a:t>Check for the following reflexes:</a:t>
            </a:r>
            <a:endParaRPr dirty="0" sz="2800" lang="en-US"/>
          </a:p>
          <a:p>
            <a:pPr lvl="0"/>
            <a:r>
              <a:rPr dirty="0" sz="2800" lang="en-US" u="sng"/>
              <a:t>Sucking reflexes </a:t>
            </a:r>
            <a:r>
              <a:rPr dirty="0" sz="2800" lang="en-US"/>
              <a:t>– full term infant sucks the small finger</a:t>
            </a:r>
          </a:p>
          <a:p>
            <a:pPr lvl="0"/>
            <a:r>
              <a:rPr dirty="0" sz="2800" lang="en-US" u="sng"/>
              <a:t>Moro reflex </a:t>
            </a:r>
            <a:r>
              <a:rPr dirty="0" sz="2800" lang="en-US"/>
              <a:t>– tested by gently lifting the baby up by its fingers from a flat surface and suddenly releasing it. It will respond </a:t>
            </a:r>
            <a:r>
              <a:rPr dirty="0" sz="2800" lang="en-US" smtClean="0"/>
              <a:t>by spreading </a:t>
            </a:r>
            <a:r>
              <a:rPr dirty="0" sz="2800" lang="en-US"/>
              <a:t>its hands then move them together as though hugging.</a:t>
            </a:r>
          </a:p>
          <a:p>
            <a:pPr lvl="0"/>
            <a:r>
              <a:rPr dirty="0" sz="2800" lang="en-US" u="sng"/>
              <a:t>Rooting reflex</a:t>
            </a:r>
            <a:r>
              <a:rPr dirty="0" sz="2800" lang="en-US"/>
              <a:t> – the baby turns in search of the nipple</a:t>
            </a:r>
          </a:p>
          <a:p>
            <a:pPr lvl="0"/>
            <a:r>
              <a:rPr dirty="0" sz="2800" lang="en-US" u="sng"/>
              <a:t>Grasping reflex </a:t>
            </a:r>
            <a:r>
              <a:rPr dirty="0" sz="2800" lang="en-US"/>
              <a:t>– it will grasp your finger if you put it in its palm.</a:t>
            </a:r>
          </a:p>
          <a:p>
            <a:pPr lvl="0"/>
            <a:r>
              <a:rPr dirty="0" sz="2800" lang="en-US" u="sng"/>
              <a:t>Stepping reflex</a:t>
            </a:r>
            <a:r>
              <a:rPr dirty="0" sz="2800" lang="en-US"/>
              <a:t> – when held on a flat surface in standing position, it makes stepping movement.</a:t>
            </a:r>
          </a:p>
          <a:p>
            <a:endParaRPr dirty="0" sz="2800" lang="en-US"/>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68" name=""/>
        <p:cNvGrpSpPr/>
        <p:nvPr/>
      </p:nvGrpSpPr>
      <p:grpSpPr>
        <a:xfrm>
          <a:off x="0" y="0"/>
          <a:ext cx="0" cy="0"/>
          <a:chOff x="0" y="0"/>
          <a:chExt cx="0" cy="0"/>
        </a:xfrm>
      </p:grpSpPr>
      <p:sp>
        <p:nvSpPr>
          <p:cNvPr id="1048626" name="Content Placeholder 2"/>
          <p:cNvSpPr>
            <a:spLocks noGrp="1"/>
          </p:cNvSpPr>
          <p:nvPr>
            <p:ph idx="1"/>
          </p:nvPr>
        </p:nvSpPr>
        <p:spPr>
          <a:xfrm>
            <a:off x="228600" y="381000"/>
            <a:ext cx="8763000" cy="6248400"/>
          </a:xfrm>
        </p:spPr>
        <p:txBody>
          <a:bodyPr/>
          <a:p>
            <a:pPr algn="ctr">
              <a:buNone/>
            </a:pPr>
            <a:r>
              <a:rPr b="1" dirty="0" lang="en-US" u="sng"/>
              <a:t>NORMAL NEONATE</a:t>
            </a:r>
          </a:p>
          <a:p>
            <a:r>
              <a:rPr dirty="0" lang="en-US"/>
              <a:t>This refers to a baby born at term or as near term as possible after 37 weeks of gestation and has no complications.</a:t>
            </a:r>
          </a:p>
          <a:p>
            <a:r>
              <a:rPr dirty="0" lang="en-US"/>
              <a:t>Upon birth the infant has to undergo physiological changes in order to adapt to life outside the uterus to have independent existence.</a:t>
            </a:r>
          </a:p>
          <a:p>
            <a:endParaRPr dirty="0" lang="en-US"/>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69" name=""/>
        <p:cNvGrpSpPr/>
        <p:nvPr/>
      </p:nvGrpSpPr>
      <p:grpSpPr>
        <a:xfrm>
          <a:off x="0" y="0"/>
          <a:ext cx="0" cy="0"/>
          <a:chOff x="0" y="0"/>
          <a:chExt cx="0" cy="0"/>
        </a:xfrm>
      </p:grpSpPr>
      <p:sp>
        <p:nvSpPr>
          <p:cNvPr id="1048627" name="Content Placeholder 2"/>
          <p:cNvSpPr>
            <a:spLocks noGrp="1"/>
          </p:cNvSpPr>
          <p:nvPr>
            <p:ph idx="1"/>
          </p:nvPr>
        </p:nvSpPr>
        <p:spPr>
          <a:xfrm>
            <a:off x="76200" y="152400"/>
            <a:ext cx="8915400" cy="6553200"/>
          </a:xfrm>
        </p:spPr>
        <p:txBody>
          <a:bodyPr>
            <a:normAutofit/>
          </a:bodyPr>
          <a:p>
            <a:pPr algn="ctr">
              <a:buNone/>
            </a:pPr>
            <a:r>
              <a:rPr b="1" dirty="0" lang="en-US" smtClean="0"/>
              <a:t> </a:t>
            </a:r>
            <a:r>
              <a:rPr b="1" dirty="0" lang="en-US" u="sng"/>
              <a:t>PHYSIOLOGICAL CHANGES AT BIRTH</a:t>
            </a:r>
          </a:p>
          <a:p>
            <a:pPr indent="-514350" marL="596646">
              <a:buClrTx/>
              <a:buFont typeface="+mj-lt"/>
              <a:buAutoNum type="arabicPeriod"/>
            </a:pPr>
            <a:r>
              <a:rPr b="1" dirty="0" lang="en-US" u="sng" smtClean="0"/>
              <a:t>Respiration</a:t>
            </a:r>
            <a:r>
              <a:rPr dirty="0" lang="en-US" smtClean="0"/>
              <a:t> </a:t>
            </a:r>
            <a:r>
              <a:rPr dirty="0" lang="en-US"/>
              <a:t>occurs due to:</a:t>
            </a:r>
          </a:p>
          <a:p>
            <a:pPr lvl="1">
              <a:buClrTx/>
              <a:buFont typeface="Wingdings" pitchFamily="2" charset="2"/>
              <a:buChar char="§"/>
            </a:pPr>
            <a:r>
              <a:rPr dirty="0" lang="en-US"/>
              <a:t>Low oxygen and high carbon- dioxide stimulates respiratory center and respiration begins</a:t>
            </a:r>
          </a:p>
          <a:p>
            <a:pPr lvl="1">
              <a:buClrTx/>
              <a:buFont typeface="Wingdings" pitchFamily="2" charset="2"/>
              <a:buChar char="§"/>
            </a:pPr>
            <a:r>
              <a:rPr dirty="0" lang="en-US"/>
              <a:t>Compression of the chest wall during second stage creates a </a:t>
            </a:r>
            <a:r>
              <a:rPr dirty="0" lang="en-US" smtClean="0"/>
              <a:t>vacuum </a:t>
            </a:r>
            <a:r>
              <a:rPr dirty="0" lang="en-US"/>
              <a:t>and aid respiration</a:t>
            </a:r>
          </a:p>
          <a:p>
            <a:pPr lvl="1">
              <a:buClrTx/>
              <a:buFont typeface="Wingdings" pitchFamily="2" charset="2"/>
              <a:buChar char="§"/>
            </a:pPr>
            <a:r>
              <a:rPr dirty="0" lang="en-US"/>
              <a:t>External stimuli </a:t>
            </a:r>
            <a:r>
              <a:rPr dirty="0" lang="en-US" smtClean="0"/>
              <a:t>e.g. </a:t>
            </a:r>
            <a:r>
              <a:rPr dirty="0" lang="en-US"/>
              <a:t>handling the baby, cold extra uterine environment makes the baby gasp and respiration </a:t>
            </a:r>
            <a:r>
              <a:rPr dirty="0" lang="en-US" smtClean="0"/>
              <a:t>starts</a:t>
            </a:r>
          </a:p>
          <a:p>
            <a:pPr lvl="1">
              <a:buClrTx/>
              <a:buFont typeface="Wingdings" pitchFamily="2" charset="2"/>
              <a:buChar char="§"/>
            </a:pPr>
            <a:r>
              <a:rPr dirty="0" lang="en-US"/>
              <a:t>Baby is encouraged to cry initially by flicking the sole of the foot for it allows complete aeration of the lungs</a:t>
            </a:r>
          </a:p>
          <a:p>
            <a:pPr lvl="1">
              <a:buClrTx/>
              <a:buFont typeface="Wingdings" pitchFamily="2" charset="2"/>
              <a:buChar char="§"/>
            </a:pPr>
            <a:r>
              <a:rPr dirty="0" lang="en-US"/>
              <a:t>Presence of surfactant factor aids expansion of the lungs (</a:t>
            </a:r>
            <a:r>
              <a:rPr dirty="0" lang="en-US" smtClean="0"/>
              <a:t>Lecithin : </a:t>
            </a:r>
            <a:r>
              <a:rPr dirty="0" lang="en-US" err="1"/>
              <a:t>Sphingomyelin</a:t>
            </a:r>
            <a:r>
              <a:rPr dirty="0" lang="en-US"/>
              <a:t> </a:t>
            </a:r>
            <a:r>
              <a:rPr dirty="0" lang="en-US" smtClean="0"/>
              <a:t>= 2 :</a:t>
            </a:r>
            <a:r>
              <a:rPr dirty="0" lang="en-US"/>
              <a:t>1 and is an indicator of lung maturity detectable on amniocentesis</a:t>
            </a:r>
            <a:r>
              <a:rPr dirty="0" lang="en-US" smtClean="0"/>
              <a:t>)</a:t>
            </a:r>
            <a:endParaRPr dirty="0" lang="en-US"/>
          </a:p>
          <a:p>
            <a:endParaRPr dirty="0" lang="en-US"/>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70" name=""/>
        <p:cNvGrpSpPr/>
        <p:nvPr/>
      </p:nvGrpSpPr>
      <p:grpSpPr>
        <a:xfrm>
          <a:off x="0" y="0"/>
          <a:ext cx="0" cy="0"/>
          <a:chOff x="0" y="0"/>
          <a:chExt cx="0" cy="0"/>
        </a:xfrm>
      </p:grpSpPr>
      <p:sp>
        <p:nvSpPr>
          <p:cNvPr id="1048628" name="Content Placeholder 2"/>
          <p:cNvSpPr>
            <a:spLocks noGrp="1"/>
          </p:cNvSpPr>
          <p:nvPr>
            <p:ph idx="1"/>
          </p:nvPr>
        </p:nvSpPr>
        <p:spPr>
          <a:xfrm>
            <a:off x="152400" y="304800"/>
            <a:ext cx="8763000" cy="6248400"/>
          </a:xfrm>
        </p:spPr>
        <p:txBody>
          <a:bodyPr>
            <a:normAutofit/>
          </a:bodyPr>
          <a:p>
            <a:r>
              <a:rPr dirty="0" lang="en-US"/>
              <a:t>The normal respiration rate at birth is </a:t>
            </a:r>
            <a:r>
              <a:rPr dirty="0" lang="en-US" smtClean="0"/>
              <a:t>40-50/min</a:t>
            </a:r>
            <a:endParaRPr dirty="0" lang="en-US"/>
          </a:p>
          <a:p>
            <a:r>
              <a:rPr dirty="0" lang="en-US"/>
              <a:t>Irregular breathing may be due to the following factors:</a:t>
            </a:r>
          </a:p>
          <a:p>
            <a:pPr indent="-571500" lvl="1" marL="928116">
              <a:buClrTx/>
              <a:buFont typeface="+mj-lt"/>
              <a:buAutoNum type="romanLcPeriod"/>
            </a:pPr>
            <a:r>
              <a:rPr dirty="0" lang="en-US"/>
              <a:t>Prematurity (inadequate surfactant factor)</a:t>
            </a:r>
          </a:p>
          <a:p>
            <a:pPr indent="-571500" lvl="1" marL="928116">
              <a:buClrTx/>
              <a:buFont typeface="+mj-lt"/>
              <a:buAutoNum type="romanLcPeriod"/>
            </a:pPr>
            <a:r>
              <a:rPr dirty="0" lang="en-US"/>
              <a:t>Depression of the respiratory centre by drugs </a:t>
            </a:r>
            <a:r>
              <a:rPr dirty="0" lang="en-US" smtClean="0"/>
              <a:t>e.g. pethidine </a:t>
            </a:r>
            <a:r>
              <a:rPr dirty="0" lang="en-US"/>
              <a:t>or strong uterine contractions</a:t>
            </a:r>
          </a:p>
          <a:p>
            <a:pPr indent="-571500" lvl="1" marL="928116">
              <a:buClrTx/>
              <a:buFont typeface="+mj-lt"/>
              <a:buAutoNum type="romanLcPeriod"/>
            </a:pPr>
            <a:r>
              <a:rPr dirty="0" lang="en-US"/>
              <a:t>Excessive </a:t>
            </a:r>
            <a:r>
              <a:rPr dirty="0" lang="en-US" smtClean="0"/>
              <a:t>carbon dioxide </a:t>
            </a:r>
            <a:r>
              <a:rPr dirty="0" lang="en-US"/>
              <a:t>(hyperpnoea)</a:t>
            </a:r>
          </a:p>
          <a:p>
            <a:pPr indent="-571500" lvl="1" marL="928116">
              <a:buClrTx/>
              <a:buFont typeface="+mj-lt"/>
              <a:buAutoNum type="romanLcPeriod"/>
            </a:pPr>
            <a:r>
              <a:rPr dirty="0" lang="en-US"/>
              <a:t>Lack of oxygen (hypoxia</a:t>
            </a:r>
            <a:r>
              <a:rPr dirty="0" sz="2400" lang="en-US"/>
              <a:t>)</a:t>
            </a:r>
          </a:p>
          <a:p>
            <a:endParaRPr dirty="0" sz="2800" lang="en-US"/>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71" name=""/>
        <p:cNvGrpSpPr/>
        <p:nvPr/>
      </p:nvGrpSpPr>
      <p:grpSpPr>
        <a:xfrm>
          <a:off x="0" y="0"/>
          <a:ext cx="0" cy="0"/>
          <a:chOff x="0" y="0"/>
          <a:chExt cx="0" cy="0"/>
        </a:xfrm>
      </p:grpSpPr>
      <p:sp>
        <p:nvSpPr>
          <p:cNvPr id="1048629" name="Content Placeholder 2"/>
          <p:cNvSpPr>
            <a:spLocks noGrp="1"/>
          </p:cNvSpPr>
          <p:nvPr>
            <p:ph idx="1"/>
          </p:nvPr>
        </p:nvSpPr>
        <p:spPr>
          <a:xfrm>
            <a:off x="152400" y="304800"/>
            <a:ext cx="8839200" cy="5943600"/>
          </a:xfrm>
        </p:spPr>
        <p:txBody>
          <a:bodyPr>
            <a:normAutofit/>
          </a:bodyPr>
          <a:p>
            <a:pPr indent="-514350" marL="596646">
              <a:buClrTx/>
              <a:buFont typeface="+mj-lt"/>
              <a:buAutoNum type="arabicPeriod" startAt="2"/>
            </a:pPr>
            <a:r>
              <a:rPr b="1" dirty="0" lang="en-US" smtClean="0"/>
              <a:t> </a:t>
            </a:r>
            <a:r>
              <a:rPr b="1" dirty="0" lang="en-US" u="sng"/>
              <a:t>Circulatory system</a:t>
            </a:r>
            <a:endParaRPr dirty="0" lang="en-US" u="sng"/>
          </a:p>
          <a:p>
            <a:pPr lvl="1">
              <a:buFont typeface="Wingdings" pitchFamily="2" charset="2"/>
              <a:buChar char="§"/>
            </a:pPr>
            <a:r>
              <a:rPr dirty="0" lang="en-US" smtClean="0"/>
              <a:t>Extra-uterine </a:t>
            </a:r>
            <a:r>
              <a:rPr dirty="0" lang="en-US"/>
              <a:t>circulation is established and the baby is able to divert deoxygenated blood to the lung for </a:t>
            </a:r>
            <a:r>
              <a:rPr dirty="0" lang="en-US" smtClean="0"/>
              <a:t>de-oxygenation</a:t>
            </a:r>
            <a:r>
              <a:rPr dirty="0" lang="en-US"/>
              <a:t>. This accounts for the pink colour of an infant.</a:t>
            </a:r>
          </a:p>
          <a:p>
            <a:pPr lvl="1">
              <a:buFont typeface="Wingdings" pitchFamily="2" charset="2"/>
              <a:buChar char="§"/>
            </a:pPr>
            <a:r>
              <a:rPr dirty="0" lang="en-US"/>
              <a:t>In utero the </a:t>
            </a:r>
            <a:r>
              <a:rPr dirty="0" lang="en-US" err="1"/>
              <a:t>Hb</a:t>
            </a:r>
            <a:r>
              <a:rPr dirty="0" lang="en-US"/>
              <a:t> is high 18-20g/dl and high RBC to transport sufficient oxygen to the foetus. </a:t>
            </a:r>
            <a:r>
              <a:rPr dirty="0" lang="en-US" smtClean="0"/>
              <a:t> After </a:t>
            </a:r>
            <a:r>
              <a:rPr dirty="0" lang="en-US"/>
              <a:t>birth the </a:t>
            </a:r>
            <a:r>
              <a:rPr dirty="0" lang="en-US" err="1"/>
              <a:t>Hb</a:t>
            </a:r>
            <a:r>
              <a:rPr dirty="0" lang="en-US"/>
              <a:t> drops to 14g/dl and some of the RBC are broken down by the liver cells to bilirubin and may lead to physiological jaundice</a:t>
            </a:r>
            <a:r>
              <a:rPr dirty="0" lang="en-US" smtClean="0"/>
              <a:t>.</a:t>
            </a:r>
          </a:p>
          <a:p>
            <a:pPr lvl="1">
              <a:buFont typeface="Wingdings" pitchFamily="2" charset="2"/>
              <a:buChar char="§"/>
            </a:pPr>
            <a:r>
              <a:rPr dirty="0" lang="en-US" smtClean="0"/>
              <a:t>Normal </a:t>
            </a:r>
            <a:r>
              <a:rPr dirty="0" lang="en-US"/>
              <a:t>heart rate in utero is 120 -160 </a:t>
            </a:r>
            <a:r>
              <a:rPr dirty="0" lang="en-US" smtClean="0"/>
              <a:t>beats/minute </a:t>
            </a:r>
            <a:r>
              <a:rPr dirty="0" lang="en-US"/>
              <a:t>but upon birth it drops to 100 -120 beats /</a:t>
            </a:r>
            <a:r>
              <a:rPr dirty="0" lang="en-US" smtClean="0"/>
              <a:t>min</a:t>
            </a:r>
            <a:endParaRPr dirty="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610" name="Title 1"/>
          <p:cNvSpPr>
            <a:spLocks noGrp="1"/>
          </p:cNvSpPr>
          <p:nvPr>
            <p:ph type="title"/>
          </p:nvPr>
        </p:nvSpPr>
        <p:spPr>
          <a:xfrm>
            <a:off x="1219200" y="152400"/>
            <a:ext cx="7714488" cy="609600"/>
          </a:xfrm>
        </p:spPr>
        <p:txBody>
          <a:bodyPr>
            <a:normAutofit fontScale="90000"/>
          </a:bodyPr>
          <a:p>
            <a:r>
              <a:rPr b="1" dirty="0" lang="en-US" u="sng">
                <a:effectLst/>
              </a:rPr>
              <a:t>Complications of the N</a:t>
            </a:r>
            <a:r>
              <a:rPr b="1" dirty="0" lang="en-US" u="sng" smtClean="0">
                <a:effectLst/>
              </a:rPr>
              <a:t>eonate</a:t>
            </a:r>
            <a:endParaRPr b="1" dirty="0" lang="en-US" u="sng">
              <a:effectLst/>
            </a:endParaRPr>
          </a:p>
        </p:txBody>
      </p:sp>
      <p:sp>
        <p:nvSpPr>
          <p:cNvPr id="1048611" name="Content Placeholder 2"/>
          <p:cNvSpPr>
            <a:spLocks noGrp="1"/>
          </p:cNvSpPr>
          <p:nvPr>
            <p:ph idx="1"/>
          </p:nvPr>
        </p:nvSpPr>
        <p:spPr>
          <a:xfrm>
            <a:off x="76200" y="914400"/>
            <a:ext cx="9067800" cy="5715000"/>
          </a:xfrm>
        </p:spPr>
        <p:txBody>
          <a:bodyPr>
            <a:noAutofit/>
          </a:bodyPr>
          <a:p>
            <a:pPr lvl="0"/>
            <a:r>
              <a:rPr dirty="0" sz="2700" lang="en-US" smtClean="0"/>
              <a:t>Preterm </a:t>
            </a:r>
            <a:r>
              <a:rPr dirty="0" sz="2700" lang="en-US"/>
              <a:t>baby, Low Birth Weight (LBW), Small for gestational age (SGA) and large for gestational age (LGA) baby </a:t>
            </a:r>
          </a:p>
          <a:p>
            <a:pPr lvl="0"/>
            <a:r>
              <a:rPr dirty="0" sz="2700" lang="en-US"/>
              <a:t>Asphyxia </a:t>
            </a:r>
            <a:r>
              <a:rPr dirty="0" sz="2700" lang="en-US" err="1"/>
              <a:t>N</a:t>
            </a:r>
            <a:r>
              <a:rPr dirty="0" sz="2700" lang="en-US" err="1" smtClean="0"/>
              <a:t>eonatorum</a:t>
            </a:r>
            <a:r>
              <a:rPr dirty="0" sz="2700" lang="en-US" smtClean="0"/>
              <a:t>                      </a:t>
            </a:r>
            <a:endParaRPr dirty="0" sz="2700" lang="en-US"/>
          </a:p>
          <a:p>
            <a:pPr lvl="0"/>
            <a:r>
              <a:rPr dirty="0" sz="2700" lang="en-US"/>
              <a:t>Respiratory </a:t>
            </a:r>
            <a:r>
              <a:rPr dirty="0" sz="2700" lang="en-US" smtClean="0"/>
              <a:t>Distress </a:t>
            </a:r>
            <a:r>
              <a:rPr dirty="0" sz="2700" lang="en-US"/>
              <a:t>S</a:t>
            </a:r>
            <a:r>
              <a:rPr dirty="0" sz="2700" lang="en-US" smtClean="0"/>
              <a:t>yndrome</a:t>
            </a:r>
            <a:endParaRPr dirty="0" sz="2700" lang="en-US"/>
          </a:p>
          <a:p>
            <a:pPr lvl="0"/>
            <a:r>
              <a:rPr dirty="0" sz="2700" lang="en-US"/>
              <a:t>Meconium </a:t>
            </a:r>
            <a:r>
              <a:rPr dirty="0" sz="2700" lang="en-US" smtClean="0"/>
              <a:t>Aspiration </a:t>
            </a:r>
            <a:r>
              <a:rPr dirty="0" sz="2700" lang="en-US"/>
              <a:t>S</a:t>
            </a:r>
            <a:r>
              <a:rPr dirty="0" sz="2700" lang="en-US" smtClean="0"/>
              <a:t>yndrome</a:t>
            </a:r>
            <a:endParaRPr dirty="0" sz="2700" lang="en-US"/>
          </a:p>
          <a:p>
            <a:pPr lvl="0"/>
            <a:r>
              <a:rPr dirty="0" sz="2700" lang="en-US"/>
              <a:t>Neonatal Jaundice</a:t>
            </a:r>
          </a:p>
          <a:p>
            <a:pPr lvl="0"/>
            <a:r>
              <a:rPr dirty="0" sz="2700" lang="en-US"/>
              <a:t>Neonatal </a:t>
            </a:r>
            <a:r>
              <a:rPr dirty="0" sz="2700" lang="en-US" smtClean="0"/>
              <a:t>Sepsis</a:t>
            </a:r>
            <a:endParaRPr dirty="0" sz="2700" lang="en-US"/>
          </a:p>
          <a:p>
            <a:pPr lvl="0"/>
            <a:r>
              <a:rPr dirty="0" sz="2700" lang="en-US"/>
              <a:t>Hypothermia </a:t>
            </a:r>
            <a:r>
              <a:rPr dirty="0" sz="2700" lang="en-US" err="1"/>
              <a:t>N</a:t>
            </a:r>
            <a:r>
              <a:rPr dirty="0" sz="2700" lang="en-US" err="1" smtClean="0"/>
              <a:t>eonatorum</a:t>
            </a:r>
            <a:endParaRPr dirty="0" sz="2700" lang="en-US"/>
          </a:p>
          <a:p>
            <a:pPr lvl="0"/>
            <a:r>
              <a:rPr dirty="0" sz="2700" lang="en-US" err="1"/>
              <a:t>Ophthalmia</a:t>
            </a:r>
            <a:r>
              <a:rPr dirty="0" sz="2700" lang="en-US"/>
              <a:t> </a:t>
            </a:r>
            <a:r>
              <a:rPr dirty="0" sz="2700" lang="en-US" err="1"/>
              <a:t>N</a:t>
            </a:r>
            <a:r>
              <a:rPr dirty="0" sz="2700" lang="en-US" err="1" smtClean="0"/>
              <a:t>eonatorum</a:t>
            </a:r>
            <a:endParaRPr dirty="0" sz="2700" lang="en-US"/>
          </a:p>
          <a:p>
            <a:pPr lvl="0"/>
            <a:r>
              <a:rPr dirty="0" sz="2700" lang="en-US"/>
              <a:t>Birth </a:t>
            </a:r>
            <a:r>
              <a:rPr dirty="0" sz="2700" lang="en-US" smtClean="0"/>
              <a:t>Injuries</a:t>
            </a:r>
            <a:endParaRPr dirty="0" sz="2700" lang="en-US"/>
          </a:p>
          <a:p>
            <a:pPr lvl="0"/>
            <a:r>
              <a:rPr dirty="0" sz="2700" lang="en-US"/>
              <a:t>Hemorrhagic </a:t>
            </a:r>
            <a:r>
              <a:rPr dirty="0" sz="2700" lang="en-US" smtClean="0"/>
              <a:t>Disease </a:t>
            </a:r>
            <a:r>
              <a:rPr dirty="0" sz="2700" lang="en-US"/>
              <a:t>of the </a:t>
            </a:r>
            <a:r>
              <a:rPr dirty="0" sz="2700" lang="en-US" smtClean="0"/>
              <a:t>Newborn</a:t>
            </a:r>
            <a:endParaRPr dirty="0" sz="2700" lang="en-US"/>
          </a:p>
          <a:p>
            <a:r>
              <a:rPr dirty="0" sz="2700" lang="en-US"/>
              <a:t>Congenital abnormalities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72" name=""/>
        <p:cNvGrpSpPr/>
        <p:nvPr/>
      </p:nvGrpSpPr>
      <p:grpSpPr>
        <a:xfrm>
          <a:off x="0" y="0"/>
          <a:ext cx="0" cy="0"/>
          <a:chOff x="0" y="0"/>
          <a:chExt cx="0" cy="0"/>
        </a:xfrm>
      </p:grpSpPr>
      <p:pic>
        <p:nvPicPr>
          <p:cNvPr id="2097152" name="Picture 2" descr="C:\Users\Evans\Desktop\E.KO\Baby at Risk\heat lossin an infant.PNG"/>
          <p:cNvPicPr>
            <a:picLocks noChangeAspect="1" noChangeArrowheads="1"/>
          </p:cNvPicPr>
          <p:nvPr/>
        </p:nvPicPr>
        <p:blipFill>
          <a:blip xmlns:r="http://schemas.openxmlformats.org/officeDocument/2006/relationships" r:embed="rId1"/>
          <a:srcRect/>
          <a:stretch>
            <a:fillRect/>
          </a:stretch>
        </p:blipFill>
        <p:spPr bwMode="auto">
          <a:xfrm>
            <a:off x="2895600" y="2057400"/>
            <a:ext cx="2971800" cy="1753745"/>
          </a:xfrm>
          <a:prstGeom prst="rect"/>
          <a:noFill/>
        </p:spPr>
      </p:pic>
      <p:sp>
        <p:nvSpPr>
          <p:cNvPr id="1048630" name="Content Placeholder 2"/>
          <p:cNvSpPr>
            <a:spLocks noGrp="1"/>
          </p:cNvSpPr>
          <p:nvPr>
            <p:ph idx="1"/>
          </p:nvPr>
        </p:nvSpPr>
        <p:spPr>
          <a:xfrm>
            <a:off x="152400" y="228600"/>
            <a:ext cx="8839200" cy="6629400"/>
          </a:xfrm>
        </p:spPr>
        <p:txBody>
          <a:bodyPr>
            <a:normAutofit/>
          </a:bodyPr>
          <a:p>
            <a:pPr indent="-514350" marL="596646">
              <a:buClrTx/>
              <a:buFont typeface="+mj-lt"/>
              <a:buAutoNum type="arabicPeriod" startAt="3"/>
            </a:pPr>
            <a:r>
              <a:rPr b="1" dirty="0" lang="en-US" smtClean="0"/>
              <a:t> </a:t>
            </a:r>
            <a:r>
              <a:rPr b="1" dirty="0" lang="en-US" u="sng"/>
              <a:t>Temperature regulation</a:t>
            </a:r>
            <a:endParaRPr dirty="0" lang="en-US" u="sng"/>
          </a:p>
          <a:p>
            <a:pPr lvl="1">
              <a:buFont typeface="Wingdings" pitchFamily="2" charset="2"/>
              <a:buChar char="§"/>
            </a:pPr>
            <a:r>
              <a:rPr dirty="0" lang="en-US"/>
              <a:t>Temperature in utero is </a:t>
            </a:r>
            <a:r>
              <a:rPr dirty="0" lang="en-US" smtClean="0"/>
              <a:t>38</a:t>
            </a:r>
            <a:r>
              <a:rPr baseline="30000" dirty="0" lang="en-US" smtClean="0"/>
              <a:t>o</a:t>
            </a:r>
            <a:r>
              <a:rPr dirty="0" lang="en-US" smtClean="0"/>
              <a:t>C </a:t>
            </a:r>
            <a:r>
              <a:rPr dirty="0" lang="en-US"/>
              <a:t>but the baby’s rectal temperature is </a:t>
            </a:r>
            <a:r>
              <a:rPr dirty="0" lang="en-US" smtClean="0"/>
              <a:t>37</a:t>
            </a:r>
            <a:r>
              <a:rPr baseline="30000" dirty="0" lang="en-US" smtClean="0"/>
              <a:t>o</a:t>
            </a:r>
            <a:r>
              <a:rPr dirty="0" lang="en-US" smtClean="0"/>
              <a:t>C</a:t>
            </a:r>
            <a:r>
              <a:rPr dirty="0" lang="en-US"/>
              <a:t>. The temperature drops due to evaporation, conduction, convection and radiation</a:t>
            </a:r>
            <a:r>
              <a:rPr dirty="0" lang="en-US" smtClean="0"/>
              <a:t>.</a:t>
            </a:r>
          </a:p>
          <a:p>
            <a:pPr lvl="1">
              <a:buFont typeface="Wingdings" pitchFamily="2" charset="2"/>
              <a:buChar char="§"/>
            </a:pPr>
            <a:endParaRPr dirty="0" lang="en-US" smtClean="0"/>
          </a:p>
          <a:p>
            <a:pPr lvl="1">
              <a:buFont typeface="Wingdings" pitchFamily="2" charset="2"/>
              <a:buChar char="§"/>
            </a:pPr>
            <a:endParaRPr dirty="0" lang="en-US"/>
          </a:p>
          <a:p>
            <a:pPr lvl="1">
              <a:buFont typeface="Wingdings" pitchFamily="2" charset="2"/>
              <a:buChar char="§"/>
            </a:pPr>
            <a:endParaRPr dirty="0" lang="en-US"/>
          </a:p>
          <a:p>
            <a:pPr lvl="1">
              <a:buFont typeface="Wingdings" pitchFamily="2" charset="2"/>
              <a:buChar char="§"/>
            </a:pPr>
            <a:r>
              <a:rPr dirty="0" lang="en-US"/>
              <a:t>Temperature is not adequately regulated due to low metabolic rate and insufficient heat regulating center in the hypothalamus. They are at risk of overheating as well as chilling.</a:t>
            </a:r>
          </a:p>
          <a:p>
            <a:pPr lvl="1">
              <a:buFont typeface="Wingdings" pitchFamily="2" charset="2"/>
              <a:buChar char="§"/>
            </a:pPr>
            <a:r>
              <a:rPr dirty="0" lang="en-US"/>
              <a:t>They have thin subcutaneous layer which provides poor insulation and heat is lost. They have brown adipose tissue to mobilize heat resources.</a:t>
            </a:r>
          </a:p>
          <a:p>
            <a:endParaRPr dirty="0" lang="en-US"/>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73" name=""/>
        <p:cNvGrpSpPr/>
        <p:nvPr/>
      </p:nvGrpSpPr>
      <p:grpSpPr>
        <a:xfrm>
          <a:off x="0" y="0"/>
          <a:ext cx="0" cy="0"/>
          <a:chOff x="0" y="0"/>
          <a:chExt cx="0" cy="0"/>
        </a:xfrm>
      </p:grpSpPr>
      <p:sp>
        <p:nvSpPr>
          <p:cNvPr id="1048631" name="Content Placeholder 2"/>
          <p:cNvSpPr>
            <a:spLocks noGrp="1"/>
          </p:cNvSpPr>
          <p:nvPr>
            <p:ph idx="1"/>
          </p:nvPr>
        </p:nvSpPr>
        <p:spPr>
          <a:xfrm>
            <a:off x="152400" y="304800"/>
            <a:ext cx="8839200" cy="6400800"/>
          </a:xfrm>
        </p:spPr>
        <p:txBody>
          <a:bodyPr>
            <a:normAutofit/>
          </a:bodyPr>
          <a:p>
            <a:pPr indent="-514350" marL="596646">
              <a:buClrTx/>
              <a:buFont typeface="+mj-lt"/>
              <a:buAutoNum type="arabicPeriod" startAt="4"/>
            </a:pPr>
            <a:r>
              <a:rPr b="1" dirty="0" lang="en-US" smtClean="0"/>
              <a:t> </a:t>
            </a:r>
            <a:r>
              <a:rPr b="1" dirty="0" lang="en-US" u="sng"/>
              <a:t>Digestive system</a:t>
            </a:r>
            <a:endParaRPr dirty="0" lang="en-US" u="sng"/>
          </a:p>
          <a:p>
            <a:pPr lvl="1">
              <a:buFont typeface="Wingdings" pitchFamily="2" charset="2"/>
              <a:buChar char="§"/>
            </a:pPr>
            <a:r>
              <a:rPr dirty="0" lang="en-US"/>
              <a:t>Sucking and swallowing reflexes are present and they feed on colostrums and pass meconium (initially green then turns yellow)</a:t>
            </a:r>
          </a:p>
          <a:p>
            <a:pPr lvl="1">
              <a:buFont typeface="Wingdings" pitchFamily="2" charset="2"/>
              <a:buChar char="§"/>
            </a:pPr>
            <a:r>
              <a:rPr dirty="0" lang="en-US"/>
              <a:t>They open bowels 3-4 times a day.</a:t>
            </a:r>
          </a:p>
          <a:p>
            <a:pPr indent="-514350" marL="596646">
              <a:buClrTx/>
              <a:buFont typeface="+mj-lt"/>
              <a:buAutoNum type="arabicPeriod" startAt="5"/>
            </a:pPr>
            <a:r>
              <a:rPr b="1" dirty="0" lang="en-US" u="sng" smtClean="0"/>
              <a:t>Liver </a:t>
            </a:r>
            <a:endParaRPr dirty="0" lang="en-US" u="sng"/>
          </a:p>
          <a:p>
            <a:pPr lvl="1">
              <a:buFont typeface="Wingdings" pitchFamily="2" charset="2"/>
              <a:buChar char="§"/>
            </a:pPr>
            <a:r>
              <a:rPr dirty="0" lang="en-US"/>
              <a:t>Stars functioning in utero although negligible. </a:t>
            </a:r>
            <a:endParaRPr dirty="0" lang="en-US" smtClean="0"/>
          </a:p>
          <a:p>
            <a:pPr lvl="1">
              <a:buFont typeface="Wingdings" pitchFamily="2" charset="2"/>
              <a:buChar char="§"/>
            </a:pPr>
            <a:r>
              <a:rPr dirty="0" lang="en-US" smtClean="0"/>
              <a:t>Its </a:t>
            </a:r>
            <a:r>
              <a:rPr dirty="0" lang="en-US"/>
              <a:t>function remains depressed for a few days yet it has to handle excess </a:t>
            </a:r>
            <a:r>
              <a:rPr dirty="0" lang="en-US" err="1"/>
              <a:t>Hb</a:t>
            </a:r>
            <a:r>
              <a:rPr dirty="0" lang="en-US"/>
              <a:t> thus there is accumulation of bilirubin leading to physiological jaundice.</a:t>
            </a:r>
          </a:p>
          <a:p>
            <a:endParaRPr dirty="0" lang="en-US"/>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74" name=""/>
        <p:cNvGrpSpPr/>
        <p:nvPr/>
      </p:nvGrpSpPr>
      <p:grpSpPr>
        <a:xfrm>
          <a:off x="0" y="0"/>
          <a:ext cx="0" cy="0"/>
          <a:chOff x="0" y="0"/>
          <a:chExt cx="0" cy="0"/>
        </a:xfrm>
      </p:grpSpPr>
      <p:sp>
        <p:nvSpPr>
          <p:cNvPr id="1048632" name="Content Placeholder 2"/>
          <p:cNvSpPr>
            <a:spLocks noGrp="1"/>
          </p:cNvSpPr>
          <p:nvPr>
            <p:ph idx="1"/>
          </p:nvPr>
        </p:nvSpPr>
        <p:spPr>
          <a:xfrm>
            <a:off x="76200" y="152400"/>
            <a:ext cx="8991600" cy="6553200"/>
          </a:xfrm>
        </p:spPr>
        <p:txBody>
          <a:bodyPr>
            <a:normAutofit lnSpcReduction="10000"/>
          </a:bodyPr>
          <a:p>
            <a:pPr indent="-514350" marL="596646">
              <a:buClrTx/>
              <a:buFont typeface="+mj-lt"/>
              <a:buAutoNum type="arabicPeriod" startAt="6"/>
            </a:pPr>
            <a:r>
              <a:rPr b="1" dirty="0" lang="en-US" smtClean="0"/>
              <a:t> </a:t>
            </a:r>
            <a:r>
              <a:rPr b="1" dirty="0" lang="en-US" u="sng"/>
              <a:t>Urinary system</a:t>
            </a:r>
            <a:endParaRPr dirty="0" lang="en-US" u="sng"/>
          </a:p>
          <a:p>
            <a:pPr lvl="1">
              <a:buFont typeface="Wingdings" pitchFamily="2" charset="2"/>
              <a:buChar char="§"/>
            </a:pPr>
            <a:r>
              <a:rPr dirty="0" lang="en-US"/>
              <a:t>A kidney start functioning in </a:t>
            </a:r>
            <a:r>
              <a:rPr dirty="0" lang="en-US" err="1"/>
              <a:t>utero</a:t>
            </a:r>
            <a:r>
              <a:rPr dirty="0" lang="en-US"/>
              <a:t> and the foetus passes urine but has no ability to concentrate urine thus excretes chlorides and phosphates.</a:t>
            </a:r>
          </a:p>
          <a:p>
            <a:pPr lvl="1">
              <a:buFont typeface="Wingdings" pitchFamily="2" charset="2"/>
              <a:buChar char="§"/>
            </a:pPr>
            <a:r>
              <a:rPr dirty="0" lang="en-US"/>
              <a:t>The baby should pass urine within the first 48 hours </a:t>
            </a:r>
            <a:r>
              <a:rPr dirty="0" lang="en-US" smtClean="0"/>
              <a:t>after </a:t>
            </a:r>
            <a:r>
              <a:rPr dirty="0" lang="en-US"/>
              <a:t>birth</a:t>
            </a:r>
            <a:r>
              <a:rPr dirty="0" lang="en-US" smtClean="0"/>
              <a:t>.</a:t>
            </a:r>
          </a:p>
          <a:p>
            <a:pPr indent="-514350" marL="596646">
              <a:buClrTx/>
              <a:buFont typeface="+mj-lt"/>
              <a:buAutoNum type="arabicPeriod" startAt="7"/>
            </a:pPr>
            <a:r>
              <a:rPr b="1" dirty="0" lang="en-US" u="sng"/>
              <a:t>Weight</a:t>
            </a:r>
            <a:endParaRPr dirty="0" lang="en-US" u="sng"/>
          </a:p>
          <a:p>
            <a:pPr lvl="1">
              <a:buFont typeface="Wingdings" pitchFamily="2" charset="2"/>
              <a:buChar char="§"/>
            </a:pPr>
            <a:r>
              <a:rPr dirty="0" lang="en-US"/>
              <a:t>Average birth weight is 2.5 -3.5 </a:t>
            </a:r>
            <a:r>
              <a:rPr dirty="0" lang="en-US" smtClean="0"/>
              <a:t>kg but </a:t>
            </a:r>
            <a:r>
              <a:rPr dirty="0" lang="en-US"/>
              <a:t>is affected by factors such as period of gestation, placental function, nutritional status of the mother, size of the parents, type of pregnancy i.e. single or multiple and sex of the baby.</a:t>
            </a:r>
          </a:p>
          <a:p>
            <a:pPr lvl="1">
              <a:buFont typeface="Wingdings" pitchFamily="2" charset="2"/>
              <a:buChar char="§"/>
            </a:pPr>
            <a:r>
              <a:rPr dirty="0" lang="en-US"/>
              <a:t>In the first three days the baby looses 1/10 of its weight (physiological weight loss) due to limited intake, loss of meconium and loss of tissue fluid. The weight is gained within 7-10 days then it gains 250-500g weekly.</a:t>
            </a:r>
          </a:p>
          <a:p>
            <a:pPr lvl="1">
              <a:buFont typeface="Wingdings" pitchFamily="2" charset="2"/>
              <a:buChar char="§"/>
            </a:pPr>
            <a:endParaRPr dirty="0" lang="en-US"/>
          </a:p>
          <a:p>
            <a:endParaRPr dirty="0" lang="en-US"/>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75" name=""/>
        <p:cNvGrpSpPr/>
        <p:nvPr/>
      </p:nvGrpSpPr>
      <p:grpSpPr>
        <a:xfrm>
          <a:off x="0" y="0"/>
          <a:ext cx="0" cy="0"/>
          <a:chOff x="0" y="0"/>
          <a:chExt cx="0" cy="0"/>
        </a:xfrm>
      </p:grpSpPr>
      <p:sp>
        <p:nvSpPr>
          <p:cNvPr id="1048633" name="Content Placeholder 2"/>
          <p:cNvSpPr>
            <a:spLocks noGrp="1"/>
          </p:cNvSpPr>
          <p:nvPr>
            <p:ph idx="1"/>
          </p:nvPr>
        </p:nvSpPr>
        <p:spPr>
          <a:xfrm>
            <a:off x="152400" y="146713"/>
            <a:ext cx="8991600" cy="6629400"/>
          </a:xfrm>
        </p:spPr>
        <p:txBody>
          <a:bodyPr>
            <a:normAutofit fontScale="85000" lnSpcReduction="20000"/>
          </a:bodyPr>
          <a:p>
            <a:pPr algn="ctr">
              <a:buNone/>
            </a:pPr>
            <a:endParaRPr b="1" dirty="0" lang="en-US" u="sng" smtClean="0"/>
          </a:p>
          <a:p>
            <a:pPr algn="ctr">
              <a:buNone/>
            </a:pPr>
            <a:r>
              <a:rPr b="1" dirty="0" lang="en-US" u="sng" smtClean="0"/>
              <a:t>CHARACTERISTIC </a:t>
            </a:r>
            <a:r>
              <a:rPr b="1" dirty="0" lang="en-US" u="sng"/>
              <a:t>OF NORMAL </a:t>
            </a:r>
            <a:r>
              <a:rPr b="1" dirty="0" lang="en-US" u="sng" smtClean="0"/>
              <a:t>NEONATE</a:t>
            </a:r>
            <a:r>
              <a:rPr dirty="0" lang="en-US"/>
              <a:t> </a:t>
            </a:r>
          </a:p>
          <a:p>
            <a:r>
              <a:rPr dirty="0" lang="en-US" u="sng"/>
              <a:t>Weight</a:t>
            </a:r>
            <a:r>
              <a:rPr dirty="0" lang="en-US"/>
              <a:t> is </a:t>
            </a:r>
            <a:r>
              <a:rPr b="1" dirty="0" lang="en-US"/>
              <a:t>2.5 -3.5 </a:t>
            </a:r>
            <a:r>
              <a:rPr b="1" dirty="0" lang="en-US" smtClean="0"/>
              <a:t>kg.</a:t>
            </a:r>
            <a:endParaRPr b="1" dirty="0" lang="en-US"/>
          </a:p>
          <a:p>
            <a:r>
              <a:rPr dirty="0" lang="en-US" u="sng"/>
              <a:t>Length</a:t>
            </a:r>
            <a:r>
              <a:rPr dirty="0" lang="en-US"/>
              <a:t> from vertex to heel is </a:t>
            </a:r>
            <a:r>
              <a:rPr b="1" dirty="0" lang="en-US"/>
              <a:t>45-52 cm</a:t>
            </a:r>
          </a:p>
          <a:p>
            <a:r>
              <a:rPr dirty="0" lang="en-US" u="sng"/>
              <a:t>Head circumference</a:t>
            </a:r>
            <a:r>
              <a:rPr dirty="0" lang="en-US"/>
              <a:t> is </a:t>
            </a:r>
            <a:r>
              <a:rPr b="1" dirty="0" lang="en-US"/>
              <a:t>35 cm </a:t>
            </a:r>
            <a:r>
              <a:rPr dirty="0" lang="en-US"/>
              <a:t>and increases by 1-2 cm during the first month</a:t>
            </a:r>
          </a:p>
          <a:p>
            <a:r>
              <a:rPr dirty="0" lang="en-US" err="1" u="sng" smtClean="0"/>
              <a:t>Fontanelles</a:t>
            </a:r>
            <a:r>
              <a:rPr dirty="0" lang="en-US" smtClean="0"/>
              <a:t> </a:t>
            </a:r>
            <a:r>
              <a:rPr dirty="0" lang="en-US"/>
              <a:t>and </a:t>
            </a:r>
            <a:r>
              <a:rPr dirty="0" lang="en-US" u="sng"/>
              <a:t>sutures</a:t>
            </a:r>
            <a:r>
              <a:rPr dirty="0" lang="en-US"/>
              <a:t> are patent. Anterior fontanel closes at </a:t>
            </a:r>
            <a:r>
              <a:rPr b="1" dirty="0" lang="en-US"/>
              <a:t>18 -24 months </a:t>
            </a:r>
            <a:r>
              <a:rPr dirty="0" lang="en-US"/>
              <a:t>while the posterior closes at </a:t>
            </a:r>
            <a:r>
              <a:rPr b="1" dirty="0" lang="en-US"/>
              <a:t>6-8 weeks</a:t>
            </a:r>
            <a:r>
              <a:rPr dirty="0" lang="en-US"/>
              <a:t>.</a:t>
            </a:r>
          </a:p>
          <a:p>
            <a:r>
              <a:rPr dirty="0" lang="en-US" u="sng"/>
              <a:t>Skin</a:t>
            </a:r>
            <a:r>
              <a:rPr dirty="0" lang="en-US"/>
              <a:t> is covered by </a:t>
            </a:r>
            <a:r>
              <a:rPr dirty="0" lang="en-US" err="1"/>
              <a:t>vernix</a:t>
            </a:r>
            <a:r>
              <a:rPr dirty="0" lang="en-US"/>
              <a:t> </a:t>
            </a:r>
            <a:r>
              <a:rPr dirty="0" lang="en-US" err="1"/>
              <a:t>caseosa</a:t>
            </a:r>
            <a:r>
              <a:rPr dirty="0" lang="en-US"/>
              <a:t>, a secretion of the sebaceous gland that helps in heat retention and acts as a lubricant during delivery.</a:t>
            </a:r>
          </a:p>
          <a:p>
            <a:r>
              <a:rPr dirty="0" lang="en-US" u="sng"/>
              <a:t>Umbilical cord</a:t>
            </a:r>
            <a:r>
              <a:rPr dirty="0" lang="en-US"/>
              <a:t> shrivels by necrosis and falls off in 7 days. The remaining part forms abdominal ligaments. Hernia may develop but usually disappears spontaneously</a:t>
            </a:r>
            <a:r>
              <a:rPr dirty="0" lang="en-US" smtClean="0"/>
              <a:t>.</a:t>
            </a:r>
          </a:p>
          <a:p>
            <a:r>
              <a:rPr dirty="0" lang="en-US" u="sng"/>
              <a:t>Reflexes</a:t>
            </a:r>
            <a:r>
              <a:rPr dirty="0" lang="en-US"/>
              <a:t> are fully developed.</a:t>
            </a:r>
          </a:p>
          <a:p>
            <a:r>
              <a:rPr dirty="0" lang="en-US" u="sng"/>
              <a:t>Senses</a:t>
            </a:r>
            <a:r>
              <a:rPr dirty="0" lang="en-US"/>
              <a:t> are developing</a:t>
            </a:r>
            <a:r>
              <a:rPr dirty="0" lang="en-US" smtClean="0"/>
              <a:t>.</a:t>
            </a:r>
            <a:endParaRPr dirty="0" lang="en-US"/>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76" name=""/>
        <p:cNvGrpSpPr/>
        <p:nvPr/>
      </p:nvGrpSpPr>
      <p:grpSpPr>
        <a:xfrm>
          <a:off x="0" y="0"/>
          <a:ext cx="0" cy="0"/>
          <a:chOff x="0" y="0"/>
          <a:chExt cx="0" cy="0"/>
        </a:xfrm>
      </p:grpSpPr>
      <p:sp>
        <p:nvSpPr>
          <p:cNvPr id="1048634" name="Content Placeholder 2"/>
          <p:cNvSpPr>
            <a:spLocks noGrp="1"/>
          </p:cNvSpPr>
          <p:nvPr>
            <p:ph idx="1"/>
          </p:nvPr>
        </p:nvSpPr>
        <p:spPr>
          <a:xfrm>
            <a:off x="76200" y="914400"/>
            <a:ext cx="8915400" cy="5791200"/>
          </a:xfrm>
        </p:spPr>
        <p:txBody>
          <a:bodyPr>
            <a:normAutofit fontScale="92500" lnSpcReduction="10000"/>
          </a:bodyPr>
          <a:p>
            <a:r>
              <a:rPr dirty="0" lang="en-US" smtClean="0"/>
              <a:t>This </a:t>
            </a:r>
            <a:r>
              <a:rPr dirty="0" lang="en-US"/>
              <a:t>refers to a </a:t>
            </a:r>
            <a:r>
              <a:rPr dirty="0" lang="en-US" u="sng"/>
              <a:t>baby born before 37 complete weeks of pregnancy</a:t>
            </a:r>
            <a:r>
              <a:rPr dirty="0" lang="en-US"/>
              <a:t>. </a:t>
            </a:r>
            <a:endParaRPr dirty="0" lang="en-US" smtClean="0"/>
          </a:p>
          <a:p>
            <a:r>
              <a:rPr dirty="0" lang="en-US" smtClean="0"/>
              <a:t>Some </a:t>
            </a:r>
            <a:r>
              <a:rPr dirty="0" lang="en-US"/>
              <a:t>of them may have growth retardation and therefore be small while others may be excessively large for gestational age (macrosomia)</a:t>
            </a:r>
          </a:p>
          <a:p>
            <a:r>
              <a:rPr dirty="0" lang="en-US"/>
              <a:t>Low birth weight baby is one with less than </a:t>
            </a:r>
            <a:r>
              <a:rPr dirty="0" lang="en-US" smtClean="0"/>
              <a:t>2500g</a:t>
            </a:r>
          </a:p>
          <a:p>
            <a:pPr algn="ctr" indent="0" marL="82296">
              <a:buNone/>
            </a:pPr>
            <a:r>
              <a:rPr dirty="0" i="1" lang="en-US" u="sng" smtClean="0"/>
              <a:t>Categories of Low Birth Weights;</a:t>
            </a:r>
          </a:p>
          <a:p>
            <a:pPr lvl="5">
              <a:buFont typeface="Wingdings" pitchFamily="2" charset="2"/>
              <a:buChar char="§"/>
            </a:pPr>
            <a:r>
              <a:rPr dirty="0" sz="2800" lang="en-US" smtClean="0"/>
              <a:t>Low birth weight &lt; 2500g</a:t>
            </a:r>
          </a:p>
          <a:p>
            <a:pPr lvl="5">
              <a:buFont typeface="Wingdings" pitchFamily="2" charset="2"/>
              <a:buChar char="§"/>
            </a:pPr>
            <a:r>
              <a:rPr dirty="0" sz="2800" lang="en-US" smtClean="0"/>
              <a:t>Very low birth weight &lt; 1500g</a:t>
            </a:r>
          </a:p>
          <a:p>
            <a:pPr lvl="5">
              <a:buFont typeface="Wingdings" pitchFamily="2" charset="2"/>
              <a:buChar char="§"/>
            </a:pPr>
            <a:r>
              <a:rPr dirty="0" sz="2800" lang="en-US" smtClean="0"/>
              <a:t>Extremely low birth weight &lt; 1000g</a:t>
            </a:r>
            <a:endParaRPr dirty="0" sz="2800" lang="en-US"/>
          </a:p>
          <a:p>
            <a:pPr>
              <a:buNone/>
            </a:pPr>
            <a:endParaRPr b="1" dirty="0" lang="en-US" smtClean="0"/>
          </a:p>
          <a:p>
            <a:pPr>
              <a:buNone/>
            </a:pPr>
            <a:r>
              <a:rPr b="1" dirty="0" lang="en-US" smtClean="0"/>
              <a:t> </a:t>
            </a:r>
            <a:endParaRPr dirty="0" lang="en-US"/>
          </a:p>
        </p:txBody>
      </p:sp>
      <p:sp>
        <p:nvSpPr>
          <p:cNvPr id="1048635" name="Rectangle 1"/>
          <p:cNvSpPr/>
          <p:nvPr/>
        </p:nvSpPr>
        <p:spPr>
          <a:xfrm>
            <a:off x="2133600" y="381000"/>
            <a:ext cx="4878387" cy="584775"/>
          </a:xfrm>
          <a:prstGeom prst="rect"/>
        </p:spPr>
        <p:txBody>
          <a:bodyPr wrap="square">
            <a:spAutoFit/>
          </a:bodyPr>
          <a:p>
            <a:pPr algn="ctr" indent="-514350" marL="514350">
              <a:buFont typeface="+mj-lt"/>
              <a:buAutoNum type="arabicPeriod" startAt="2"/>
            </a:pPr>
            <a:r>
              <a:rPr b="1" dirty="0" sz="3200" lang="en-US" u="sng">
                <a:solidFill>
                  <a:prstClr val="black"/>
                </a:solidFill>
              </a:rPr>
              <a:t>PRE TERM BABY</a:t>
            </a:r>
            <a:endParaRPr dirty="0" lang="en-US" u="sng"/>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77" name=""/>
        <p:cNvGrpSpPr/>
        <p:nvPr/>
      </p:nvGrpSpPr>
      <p:grpSpPr>
        <a:xfrm>
          <a:off x="0" y="0"/>
          <a:ext cx="0" cy="0"/>
          <a:chOff x="0" y="0"/>
          <a:chExt cx="0" cy="0"/>
        </a:xfrm>
      </p:grpSpPr>
      <p:sp>
        <p:nvSpPr>
          <p:cNvPr id="1048636" name="Content Placeholder 2"/>
          <p:cNvSpPr>
            <a:spLocks noGrp="1"/>
          </p:cNvSpPr>
          <p:nvPr>
            <p:ph idx="1"/>
          </p:nvPr>
        </p:nvSpPr>
        <p:spPr>
          <a:xfrm>
            <a:off x="152400" y="304800"/>
            <a:ext cx="8839200" cy="6400800"/>
          </a:xfrm>
        </p:spPr>
        <p:txBody>
          <a:bodyPr>
            <a:normAutofit fontScale="92500" lnSpcReduction="10000"/>
          </a:bodyPr>
          <a:p>
            <a:pPr algn="ctr">
              <a:buNone/>
            </a:pPr>
            <a:r>
              <a:rPr b="1" dirty="0" sz="3900" lang="en-US" u="sng" smtClean="0"/>
              <a:t>Predisposing factors to Prematurity</a:t>
            </a:r>
          </a:p>
          <a:p>
            <a:pPr indent="-571500" lvl="0" marL="653796">
              <a:buClrTx/>
              <a:buFont typeface="+mj-lt"/>
              <a:buAutoNum type="romanUcPeriod"/>
            </a:pPr>
            <a:r>
              <a:rPr dirty="0" lang="en-US" u="sng" smtClean="0"/>
              <a:t>Maternal factors </a:t>
            </a:r>
            <a:r>
              <a:rPr dirty="0" lang="en-US" smtClean="0"/>
              <a:t>– maternal age e.g. Primigravida below 17 years or above 35 years; </a:t>
            </a:r>
            <a:r>
              <a:rPr dirty="0" lang="en-US" u="sng" smtClean="0"/>
              <a:t>Maternal disease</a:t>
            </a:r>
            <a:r>
              <a:rPr dirty="0" lang="en-US" smtClean="0"/>
              <a:t> in pregnancy such as anaemia, hypertension, pre-</a:t>
            </a:r>
            <a:r>
              <a:rPr dirty="0" lang="en-US" err="1" smtClean="0"/>
              <a:t>eclampsia</a:t>
            </a:r>
            <a:r>
              <a:rPr dirty="0" lang="en-US" smtClean="0"/>
              <a:t>.</a:t>
            </a:r>
          </a:p>
          <a:p>
            <a:pPr indent="-571500" lvl="0" marL="653796">
              <a:buClrTx/>
              <a:buFont typeface="+mj-lt"/>
              <a:buAutoNum type="romanUcPeriod"/>
            </a:pPr>
            <a:r>
              <a:rPr dirty="0" lang="en-US" u="sng" smtClean="0"/>
              <a:t>Foetal factors </a:t>
            </a:r>
            <a:r>
              <a:rPr dirty="0" lang="en-US" smtClean="0"/>
              <a:t>– congenital abnormalities; multiple pregnancy and </a:t>
            </a:r>
            <a:r>
              <a:rPr dirty="0" lang="en-US" err="1" smtClean="0"/>
              <a:t>polyhydramnios</a:t>
            </a:r>
            <a:r>
              <a:rPr dirty="0" lang="en-US" smtClean="0"/>
              <a:t> due to over distension of the uterus; rhesus incompatibility interfering with foetal viability</a:t>
            </a:r>
          </a:p>
          <a:p>
            <a:pPr indent="-571500" lvl="0" marL="653796">
              <a:buClrTx/>
              <a:buFont typeface="+mj-lt"/>
              <a:buAutoNum type="romanUcPeriod"/>
            </a:pPr>
            <a:r>
              <a:rPr dirty="0" lang="en-US" u="sng" smtClean="0"/>
              <a:t>Placental factors </a:t>
            </a:r>
            <a:r>
              <a:rPr dirty="0" lang="en-US" smtClean="0"/>
              <a:t>– APH due to placenta praevia and placenta abruption</a:t>
            </a:r>
          </a:p>
          <a:p>
            <a:pPr indent="-571500" lvl="0" marL="653796">
              <a:buClrTx/>
              <a:buFont typeface="+mj-lt"/>
              <a:buAutoNum type="romanUcPeriod"/>
            </a:pPr>
            <a:r>
              <a:rPr dirty="0" lang="en-US" u="sng" smtClean="0"/>
              <a:t>Social factors</a:t>
            </a:r>
            <a:r>
              <a:rPr dirty="0" lang="en-US" smtClean="0"/>
              <a:t> – strenuous exercises, excessive drinking of alcohol and smoking, previous history of miscarriage, physiological stress.</a:t>
            </a:r>
            <a:endParaRPr dirty="0" lang="en-US"/>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78" name=""/>
        <p:cNvGrpSpPr/>
        <p:nvPr/>
      </p:nvGrpSpPr>
      <p:grpSpPr>
        <a:xfrm>
          <a:off x="0" y="0"/>
          <a:ext cx="0" cy="0"/>
          <a:chOff x="0" y="0"/>
          <a:chExt cx="0" cy="0"/>
        </a:xfrm>
      </p:grpSpPr>
      <p:sp>
        <p:nvSpPr>
          <p:cNvPr id="1048637" name="Content Placeholder 2"/>
          <p:cNvSpPr>
            <a:spLocks noGrp="1"/>
          </p:cNvSpPr>
          <p:nvPr>
            <p:ph idx="1"/>
          </p:nvPr>
        </p:nvSpPr>
        <p:spPr>
          <a:xfrm>
            <a:off x="152400" y="228600"/>
            <a:ext cx="8839200" cy="6477000"/>
          </a:xfrm>
        </p:spPr>
        <p:txBody>
          <a:bodyPr>
            <a:normAutofit/>
          </a:bodyPr>
          <a:p>
            <a:pPr algn="ctr">
              <a:buNone/>
            </a:pPr>
            <a:r>
              <a:rPr b="1" dirty="0" lang="en-US" smtClean="0"/>
              <a:t> </a:t>
            </a:r>
            <a:r>
              <a:rPr b="1" dirty="0" sz="3300" lang="en-US" u="sng" smtClean="0"/>
              <a:t>Clinical Features</a:t>
            </a:r>
            <a:r>
              <a:rPr dirty="0" lang="en-US"/>
              <a:t> </a:t>
            </a:r>
          </a:p>
          <a:p>
            <a:pPr lvl="1">
              <a:buFont typeface="Wingdings" pitchFamily="2" charset="2"/>
              <a:buChar char="§"/>
            </a:pPr>
            <a:r>
              <a:rPr dirty="0" lang="en-US"/>
              <a:t>Small stature with low birth weighs less than 2500g</a:t>
            </a:r>
          </a:p>
          <a:p>
            <a:pPr lvl="1">
              <a:buFont typeface="Wingdings" pitchFamily="2" charset="2"/>
              <a:buChar char="§"/>
            </a:pPr>
            <a:r>
              <a:rPr dirty="0" lang="en-US"/>
              <a:t>Thin and sparsely distributed hair on the head.</a:t>
            </a:r>
          </a:p>
          <a:p>
            <a:pPr lvl="1">
              <a:buFont typeface="Wingdings" pitchFamily="2" charset="2"/>
              <a:buChar char="§"/>
            </a:pPr>
            <a:r>
              <a:rPr dirty="0" lang="en-US"/>
              <a:t>Skin is reddish with plenty of lanugo</a:t>
            </a:r>
          </a:p>
          <a:p>
            <a:pPr lvl="1">
              <a:buFont typeface="Wingdings" pitchFamily="2" charset="2"/>
              <a:buChar char="§"/>
            </a:pPr>
            <a:r>
              <a:rPr dirty="0" lang="en-US"/>
              <a:t>Widely open sutures</a:t>
            </a:r>
          </a:p>
          <a:p>
            <a:pPr lvl="1">
              <a:buFont typeface="Wingdings" pitchFamily="2" charset="2"/>
              <a:buChar char="§"/>
            </a:pPr>
            <a:r>
              <a:rPr dirty="0" lang="en-US"/>
              <a:t>Eyes </a:t>
            </a:r>
            <a:r>
              <a:rPr dirty="0" lang="en-US" smtClean="0"/>
              <a:t>are closed </a:t>
            </a:r>
            <a:r>
              <a:rPr dirty="0" lang="en-US"/>
              <a:t>most of the time</a:t>
            </a:r>
          </a:p>
          <a:p>
            <a:pPr lvl="1">
              <a:buFont typeface="Wingdings" pitchFamily="2" charset="2"/>
              <a:buChar char="§"/>
            </a:pPr>
            <a:r>
              <a:rPr dirty="0" lang="en-US" err="1"/>
              <a:t>Pinnae</a:t>
            </a:r>
            <a:r>
              <a:rPr dirty="0" lang="en-US"/>
              <a:t> of the ears are soft and fold easily on pressure and slow to uncoil</a:t>
            </a:r>
          </a:p>
          <a:p>
            <a:pPr lvl="1">
              <a:buFont typeface="Wingdings" pitchFamily="2" charset="2"/>
              <a:buChar char="§"/>
            </a:pPr>
            <a:r>
              <a:rPr dirty="0" lang="en-US"/>
              <a:t>Narrow sinuses and the nose a bit flat</a:t>
            </a:r>
          </a:p>
          <a:p>
            <a:pPr lvl="1">
              <a:buFont typeface="Wingdings" pitchFamily="2" charset="2"/>
              <a:buChar char="§"/>
            </a:pPr>
            <a:r>
              <a:rPr dirty="0" lang="en-US"/>
              <a:t>Swallowing and sucking reflexes absent or very </a:t>
            </a:r>
            <a:r>
              <a:rPr dirty="0" lang="en-US" smtClean="0"/>
              <a:t>weak</a:t>
            </a:r>
          </a:p>
          <a:p>
            <a:pPr lvl="1">
              <a:buFont typeface="Wingdings" pitchFamily="2" charset="2"/>
              <a:buChar char="§"/>
            </a:pPr>
            <a:r>
              <a:rPr dirty="0" lang="en-US"/>
              <a:t>Weak cry and there are no tears</a:t>
            </a:r>
          </a:p>
          <a:p>
            <a:pPr lvl="1">
              <a:buFont typeface="Wingdings" pitchFamily="2" charset="2"/>
              <a:buChar char="§"/>
            </a:pPr>
            <a:r>
              <a:rPr dirty="0" lang="en-US"/>
              <a:t>Chest is small, soft with underdeveloped breast </a:t>
            </a:r>
            <a:r>
              <a:rPr dirty="0" lang="en-US" smtClean="0"/>
              <a:t>tissue</a:t>
            </a:r>
            <a:endParaRPr dirty="0" lang="en-US"/>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79" name=""/>
        <p:cNvGrpSpPr/>
        <p:nvPr/>
      </p:nvGrpSpPr>
      <p:grpSpPr>
        <a:xfrm>
          <a:off x="0" y="0"/>
          <a:ext cx="0" cy="0"/>
          <a:chOff x="0" y="0"/>
          <a:chExt cx="0" cy="0"/>
        </a:xfrm>
      </p:grpSpPr>
      <p:sp>
        <p:nvSpPr>
          <p:cNvPr id="1048638" name="Content Placeholder 2"/>
          <p:cNvSpPr>
            <a:spLocks noGrp="1"/>
          </p:cNvSpPr>
          <p:nvPr>
            <p:ph idx="1"/>
          </p:nvPr>
        </p:nvSpPr>
        <p:spPr>
          <a:xfrm>
            <a:off x="228600" y="685800"/>
            <a:ext cx="8763000" cy="5943600"/>
          </a:xfrm>
        </p:spPr>
        <p:txBody>
          <a:bodyPr>
            <a:normAutofit/>
          </a:bodyPr>
          <a:p>
            <a:pPr indent="0" marL="128016">
              <a:buNone/>
            </a:pPr>
            <a:r>
              <a:rPr b="1" dirty="0" lang="en-US" smtClean="0"/>
              <a:t>Clinical Features </a:t>
            </a:r>
            <a:r>
              <a:rPr b="1" dirty="0" lang="en-US" err="1" smtClean="0"/>
              <a:t>Cont</a:t>
            </a:r>
            <a:r>
              <a:rPr b="1" dirty="0" lang="en-US" smtClean="0"/>
              <a:t>’…</a:t>
            </a:r>
          </a:p>
          <a:p>
            <a:pPr lvl="1">
              <a:buFont typeface="Wingdings" pitchFamily="2" charset="2"/>
              <a:buChar char="§"/>
            </a:pPr>
            <a:r>
              <a:rPr dirty="0" lang="en-US" smtClean="0"/>
              <a:t>Poor muscle tone and the baby lies inactive most of the time</a:t>
            </a:r>
          </a:p>
          <a:p>
            <a:pPr lvl="1">
              <a:buFont typeface="Wingdings" pitchFamily="2" charset="2"/>
              <a:buChar char="§"/>
            </a:pPr>
            <a:r>
              <a:rPr dirty="0" lang="en-US" smtClean="0"/>
              <a:t>In females, labia </a:t>
            </a:r>
            <a:r>
              <a:rPr dirty="0" lang="en-US" err="1" smtClean="0"/>
              <a:t>majora</a:t>
            </a:r>
            <a:r>
              <a:rPr dirty="0" lang="en-US" smtClean="0"/>
              <a:t> are widely separated and labia </a:t>
            </a:r>
            <a:r>
              <a:rPr dirty="0" lang="en-US" err="1" smtClean="0"/>
              <a:t>minora</a:t>
            </a:r>
            <a:r>
              <a:rPr dirty="0" lang="en-US" smtClean="0"/>
              <a:t> is protruding in between</a:t>
            </a:r>
          </a:p>
          <a:p>
            <a:pPr lvl="1">
              <a:buFont typeface="Wingdings" pitchFamily="2" charset="2"/>
              <a:buChar char="§"/>
            </a:pPr>
            <a:r>
              <a:rPr dirty="0" lang="en-US" smtClean="0"/>
              <a:t>In males, scrotal muscles are smooth and testis are </a:t>
            </a:r>
            <a:r>
              <a:rPr dirty="0" lang="en-US" err="1" smtClean="0"/>
              <a:t>undescended</a:t>
            </a:r>
            <a:endParaRPr dirty="0" lang="en-US" smtClean="0"/>
          </a:p>
          <a:p>
            <a:pPr lvl="1">
              <a:buFont typeface="Wingdings" pitchFamily="2" charset="2"/>
              <a:buChar char="§"/>
            </a:pPr>
            <a:r>
              <a:rPr dirty="0" lang="en-US" smtClean="0"/>
              <a:t>Palmer and planter creases are absent</a:t>
            </a:r>
          </a:p>
          <a:p>
            <a:pPr lvl="1">
              <a:buFont typeface="Wingdings" pitchFamily="2" charset="2"/>
              <a:buChar char="§"/>
            </a:pPr>
            <a:r>
              <a:rPr dirty="0" lang="en-US" smtClean="0"/>
              <a:t>Grasp reflexes are absent</a:t>
            </a:r>
          </a:p>
          <a:p>
            <a:endParaRPr dirty="0" lang="en-US"/>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80" name=""/>
        <p:cNvGrpSpPr/>
        <p:nvPr/>
      </p:nvGrpSpPr>
      <p:grpSpPr>
        <a:xfrm>
          <a:off x="0" y="0"/>
          <a:ext cx="0" cy="0"/>
          <a:chOff x="0" y="0"/>
          <a:chExt cx="0" cy="0"/>
        </a:xfrm>
      </p:grpSpPr>
      <p:sp>
        <p:nvSpPr>
          <p:cNvPr id="1048639" name="Content Placeholder 2"/>
          <p:cNvSpPr>
            <a:spLocks noGrp="1"/>
          </p:cNvSpPr>
          <p:nvPr>
            <p:ph idx="1"/>
          </p:nvPr>
        </p:nvSpPr>
        <p:spPr>
          <a:xfrm>
            <a:off x="76200" y="23884"/>
            <a:ext cx="8915400" cy="6629400"/>
          </a:xfrm>
        </p:spPr>
        <p:txBody>
          <a:bodyPr>
            <a:normAutofit fontScale="92500"/>
          </a:bodyPr>
          <a:p>
            <a:pPr algn="ctr">
              <a:buNone/>
            </a:pPr>
            <a:r>
              <a:rPr b="1" dirty="0" lang="en-US" smtClean="0"/>
              <a:t> </a:t>
            </a:r>
            <a:r>
              <a:rPr b="1" dirty="0" lang="en-US" u="sng"/>
              <a:t>P</a:t>
            </a:r>
            <a:r>
              <a:rPr b="1" dirty="0" lang="en-US" u="sng" smtClean="0"/>
              <a:t>hysiology </a:t>
            </a:r>
            <a:r>
              <a:rPr b="1" dirty="0" lang="en-US" u="sng"/>
              <a:t>of the </a:t>
            </a:r>
            <a:r>
              <a:rPr b="1" dirty="0" lang="en-US" u="sng" smtClean="0"/>
              <a:t>Preterm </a:t>
            </a:r>
            <a:r>
              <a:rPr b="1" dirty="0" lang="en-US" u="sng"/>
              <a:t>B</a:t>
            </a:r>
            <a:r>
              <a:rPr b="1" dirty="0" lang="en-US" u="sng" smtClean="0"/>
              <a:t>aby</a:t>
            </a:r>
            <a:endParaRPr b="1" dirty="0" lang="en-US" u="sng"/>
          </a:p>
          <a:p>
            <a:pPr indent="-514350" marL="596646">
              <a:buFont typeface="+mj-lt"/>
              <a:buAutoNum type="arabicPeriod"/>
            </a:pPr>
            <a:r>
              <a:rPr b="1" dirty="0" lang="en-US" smtClean="0"/>
              <a:t>Immunity </a:t>
            </a:r>
            <a:r>
              <a:rPr b="1" dirty="0" lang="en-US"/>
              <a:t>is low </a:t>
            </a:r>
            <a:r>
              <a:rPr dirty="0" lang="en-US"/>
              <a:t>due to:</a:t>
            </a:r>
          </a:p>
          <a:p>
            <a:pPr lvl="1">
              <a:buFont typeface="Wingdings" pitchFamily="2" charset="2"/>
              <a:buChar char="§"/>
            </a:pPr>
            <a:r>
              <a:rPr dirty="0" lang="en-US"/>
              <a:t>Low gamma globulins responsible for immunity.</a:t>
            </a:r>
          </a:p>
          <a:p>
            <a:pPr lvl="1">
              <a:buFont typeface="Wingdings" pitchFamily="2" charset="2"/>
              <a:buChar char="§"/>
            </a:pPr>
            <a:r>
              <a:rPr dirty="0" lang="en-US"/>
              <a:t>Delicate skin that is vulnerable to injuries and infection</a:t>
            </a:r>
          </a:p>
          <a:p>
            <a:pPr lvl="1">
              <a:buFont typeface="Wingdings" pitchFamily="2" charset="2"/>
              <a:buChar char="§"/>
            </a:pPr>
            <a:r>
              <a:rPr dirty="0" lang="en-US"/>
              <a:t>Lack of passive immunity which  usually develops around 38 weeks </a:t>
            </a:r>
            <a:r>
              <a:rPr dirty="0" lang="en-US" smtClean="0"/>
              <a:t>gestation</a:t>
            </a:r>
          </a:p>
          <a:p>
            <a:pPr indent="-514350" marL="642366">
              <a:buFont typeface="+mj-lt"/>
              <a:buAutoNum type="arabicPeriod"/>
            </a:pPr>
            <a:r>
              <a:rPr b="1" dirty="0" lang="en-US" smtClean="0"/>
              <a:t>Blood </a:t>
            </a:r>
            <a:r>
              <a:rPr b="1" dirty="0" lang="en-US"/>
              <a:t>system</a:t>
            </a:r>
          </a:p>
          <a:p>
            <a:pPr lvl="1">
              <a:buFont typeface="Wingdings" pitchFamily="2" charset="2"/>
              <a:buChar char="§"/>
            </a:pPr>
            <a:r>
              <a:rPr dirty="0" lang="en-US"/>
              <a:t>Has poor peripheral circulation with high tendency to hemorrhage because of weak vascular walls.</a:t>
            </a:r>
          </a:p>
          <a:p>
            <a:pPr lvl="1">
              <a:buFont typeface="Wingdings" pitchFamily="2" charset="2"/>
              <a:buChar char="§"/>
            </a:pPr>
            <a:r>
              <a:rPr dirty="0" lang="en-US"/>
              <a:t>Prone to hemorrhage due to lack of clotting </a:t>
            </a:r>
            <a:r>
              <a:rPr dirty="0" lang="en-US" smtClean="0"/>
              <a:t>factors (</a:t>
            </a:r>
            <a:r>
              <a:rPr dirty="0" lang="en-US"/>
              <a:t>vitamin </a:t>
            </a:r>
            <a:r>
              <a:rPr dirty="0" lang="en-US" smtClean="0"/>
              <a:t>K </a:t>
            </a:r>
            <a:r>
              <a:rPr dirty="0" lang="en-US"/>
              <a:t>is administered to promote clotting)</a:t>
            </a:r>
          </a:p>
          <a:p>
            <a:pPr lvl="1">
              <a:buFont typeface="Wingdings" pitchFamily="2" charset="2"/>
              <a:buChar char="§"/>
            </a:pPr>
            <a:r>
              <a:rPr dirty="0" lang="en-US"/>
              <a:t>Unable to store iron hence at risk of iron deficiency anemia.</a:t>
            </a:r>
          </a:p>
          <a:p>
            <a:pPr lvl="1">
              <a:buFont typeface="Wingdings" pitchFamily="2" charset="2"/>
              <a:buChar char="§"/>
            </a:pPr>
            <a:r>
              <a:rPr dirty="0" lang="en-US"/>
              <a:t>They have very few blood cells and may develop non pitting anemia</a:t>
            </a:r>
          </a:p>
          <a:p>
            <a:pPr lvl="1">
              <a:buFont typeface="Wingdings" pitchFamily="2" charset="2"/>
              <a:buChar char="§"/>
            </a:pPr>
            <a:endParaRPr dirty="0" lang="en-US"/>
          </a:p>
          <a:p>
            <a:endParaRPr dirty="0" lang="en-US"/>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81" name=""/>
        <p:cNvGrpSpPr/>
        <p:nvPr/>
      </p:nvGrpSpPr>
      <p:grpSpPr>
        <a:xfrm>
          <a:off x="0" y="0"/>
          <a:ext cx="0" cy="0"/>
          <a:chOff x="0" y="0"/>
          <a:chExt cx="0" cy="0"/>
        </a:xfrm>
      </p:grpSpPr>
      <p:sp>
        <p:nvSpPr>
          <p:cNvPr id="1048640" name="Content Placeholder 2"/>
          <p:cNvSpPr>
            <a:spLocks noGrp="1"/>
          </p:cNvSpPr>
          <p:nvPr>
            <p:ph idx="1"/>
          </p:nvPr>
        </p:nvSpPr>
        <p:spPr>
          <a:xfrm>
            <a:off x="152400" y="228600"/>
            <a:ext cx="8763000" cy="6400800"/>
          </a:xfrm>
        </p:spPr>
        <p:txBody>
          <a:bodyPr>
            <a:normAutofit/>
          </a:bodyPr>
          <a:p>
            <a:pPr indent="-514350" marL="596646">
              <a:buFont typeface="+mj-lt"/>
              <a:buAutoNum type="arabicPeriod" startAt="3"/>
            </a:pPr>
            <a:r>
              <a:rPr b="1" dirty="0" lang="en-US" smtClean="0"/>
              <a:t>Weight;</a:t>
            </a:r>
          </a:p>
          <a:p>
            <a:pPr lvl="1">
              <a:buFont typeface="Wingdings" pitchFamily="2" charset="2"/>
              <a:buChar char="§"/>
            </a:pPr>
            <a:r>
              <a:rPr dirty="0" lang="en-US" smtClean="0"/>
              <a:t>Initially they lose up to 10% of their birth weight and start gaining and reach birth weight 2-3 weeks post delivery.</a:t>
            </a:r>
          </a:p>
          <a:p>
            <a:pPr indent="-514350" marL="596646">
              <a:buClrTx/>
              <a:buFont typeface="+mj-lt"/>
              <a:buAutoNum type="arabicPeriod" startAt="4"/>
            </a:pPr>
            <a:r>
              <a:rPr b="1" dirty="0" lang="en-US" smtClean="0"/>
              <a:t>Temperature regulation is poor due to:</a:t>
            </a:r>
          </a:p>
          <a:p>
            <a:pPr lvl="1">
              <a:buFont typeface="Wingdings" pitchFamily="2" charset="2"/>
              <a:buChar char="§"/>
            </a:pPr>
            <a:r>
              <a:rPr dirty="0" lang="en-US" smtClean="0"/>
              <a:t>Immature heat regulatory centre</a:t>
            </a:r>
          </a:p>
          <a:p>
            <a:pPr lvl="1">
              <a:buFont typeface="Wingdings" pitchFamily="2" charset="2"/>
              <a:buChar char="§"/>
            </a:pPr>
            <a:r>
              <a:rPr dirty="0" lang="en-US" smtClean="0"/>
              <a:t>Limited food intake and low metabolic rate</a:t>
            </a:r>
          </a:p>
          <a:p>
            <a:pPr lvl="1">
              <a:buFont typeface="Wingdings" pitchFamily="2" charset="2"/>
              <a:buChar char="§"/>
            </a:pPr>
            <a:r>
              <a:rPr dirty="0" lang="en-US" smtClean="0"/>
              <a:t>Inability to shiver and generate heat</a:t>
            </a:r>
          </a:p>
          <a:p>
            <a:pPr lvl="1">
              <a:buFont typeface="Wingdings" pitchFamily="2" charset="2"/>
              <a:buChar char="§"/>
            </a:pPr>
            <a:r>
              <a:rPr dirty="0" lang="en-US" smtClean="0"/>
              <a:t>Excessive heat loss due to little or no subcutaneous fat. The brown fat is usually in baby’s body by 36 weeks gestation.</a:t>
            </a:r>
          </a:p>
          <a:p>
            <a:pPr>
              <a:buNone/>
            </a:pPr>
            <a:r>
              <a:rPr dirty="0" lang="en-US" smtClean="0"/>
              <a:t> </a:t>
            </a:r>
          </a:p>
          <a:p>
            <a:endParaRPr dirty="0" lang="en-US"/>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612" name="Title 1"/>
          <p:cNvSpPr>
            <a:spLocks noGrp="1"/>
          </p:cNvSpPr>
          <p:nvPr>
            <p:ph type="title"/>
          </p:nvPr>
        </p:nvSpPr>
        <p:spPr>
          <a:xfrm>
            <a:off x="152400" y="152400"/>
            <a:ext cx="8781288" cy="914400"/>
          </a:xfrm>
        </p:spPr>
        <p:txBody>
          <a:bodyPr>
            <a:normAutofit/>
          </a:bodyPr>
          <a:p>
            <a:pPr algn="ctr"/>
            <a:r>
              <a:rPr b="1" dirty="0" sz="4000" lang="en-US" u="sng" smtClean="0">
                <a:effectLst/>
              </a:rPr>
              <a:t>Content Outline</a:t>
            </a:r>
            <a:endParaRPr b="1" dirty="0" sz="4000" lang="en-US" u="sng">
              <a:effectLst/>
            </a:endParaRPr>
          </a:p>
        </p:txBody>
      </p:sp>
      <p:sp>
        <p:nvSpPr>
          <p:cNvPr id="1048613" name="Content Placeholder 2"/>
          <p:cNvSpPr>
            <a:spLocks noGrp="1"/>
          </p:cNvSpPr>
          <p:nvPr>
            <p:ph idx="1"/>
          </p:nvPr>
        </p:nvSpPr>
        <p:spPr>
          <a:xfrm>
            <a:off x="152400" y="990600"/>
            <a:ext cx="8781288" cy="5715000"/>
          </a:xfrm>
        </p:spPr>
        <p:txBody>
          <a:bodyPr>
            <a:normAutofit/>
          </a:bodyPr>
          <a:p>
            <a:pPr indent="-514350" marL="596646">
              <a:buClrTx/>
              <a:buFont typeface="+mj-lt"/>
              <a:buAutoNum type="arabicPeriod"/>
            </a:pPr>
            <a:r>
              <a:rPr dirty="0" lang="en-US" smtClean="0"/>
              <a:t>Introduction</a:t>
            </a:r>
          </a:p>
          <a:p>
            <a:pPr indent="-514350" lvl="1" marL="870966">
              <a:buClrTx/>
              <a:buFont typeface="Wingdings" pitchFamily="2" charset="2"/>
              <a:buChar char="§"/>
            </a:pPr>
            <a:r>
              <a:rPr dirty="0" lang="en-US" smtClean="0"/>
              <a:t>Admission Criteria into NBU</a:t>
            </a:r>
          </a:p>
          <a:p>
            <a:pPr indent="-514350" lvl="1" marL="870966">
              <a:buClrTx/>
              <a:buFont typeface="Wingdings" pitchFamily="2" charset="2"/>
              <a:buChar char="§"/>
            </a:pPr>
            <a:r>
              <a:rPr dirty="0" lang="en-US" smtClean="0"/>
              <a:t>Infection Control in the NBU</a:t>
            </a:r>
          </a:p>
          <a:p>
            <a:pPr indent="-514350" lvl="1" marL="870966">
              <a:buClrTx/>
              <a:buFont typeface="Wingdings" pitchFamily="2" charset="2"/>
              <a:buChar char="§"/>
            </a:pPr>
            <a:r>
              <a:rPr dirty="0" lang="en-US" smtClean="0"/>
              <a:t>First Examination of the Newborn Baby</a:t>
            </a:r>
          </a:p>
          <a:p>
            <a:pPr indent="-514350" lvl="1" marL="870966">
              <a:buClrTx/>
              <a:buFont typeface="Wingdings" pitchFamily="2" charset="2"/>
              <a:buChar char="§"/>
            </a:pPr>
            <a:r>
              <a:rPr dirty="0" lang="en-US" smtClean="0"/>
              <a:t>Characteristics of a Normal Neonate</a:t>
            </a:r>
          </a:p>
          <a:p>
            <a:pPr indent="-514350" marL="596646">
              <a:buClrTx/>
              <a:buFont typeface="+mj-lt"/>
              <a:buAutoNum type="arabicPeriod"/>
            </a:pPr>
            <a:r>
              <a:rPr dirty="0" lang="en-US" smtClean="0"/>
              <a:t>Preterm Baby</a:t>
            </a:r>
          </a:p>
          <a:p>
            <a:pPr indent="-514350" marL="596646">
              <a:buClrTx/>
              <a:buFont typeface="+mj-lt"/>
              <a:buAutoNum type="arabicPeriod"/>
            </a:pPr>
            <a:r>
              <a:rPr dirty="0" lang="en-US" smtClean="0"/>
              <a:t>Small for Gestational Age (SGA)</a:t>
            </a:r>
          </a:p>
          <a:p>
            <a:pPr indent="-514350" marL="596646">
              <a:buClrTx/>
              <a:buFont typeface="+mj-lt"/>
              <a:buAutoNum type="arabicPeriod"/>
            </a:pPr>
            <a:r>
              <a:rPr dirty="0" lang="en-US" smtClean="0"/>
              <a:t>Asphyxia </a:t>
            </a:r>
            <a:r>
              <a:rPr dirty="0" lang="en-US" err="1" smtClean="0"/>
              <a:t>Neonatorum</a:t>
            </a:r>
            <a:endParaRPr dirty="0" lang="en-US" smtClean="0"/>
          </a:p>
          <a:p>
            <a:pPr indent="-514350" marL="596646">
              <a:buClrTx/>
              <a:buFont typeface="+mj-lt"/>
              <a:buAutoNum type="arabicPeriod"/>
            </a:pPr>
            <a:r>
              <a:rPr dirty="0" lang="en-US" smtClean="0"/>
              <a:t>Respiratory Distress Syndrome (RDS)</a:t>
            </a:r>
          </a:p>
          <a:p>
            <a:pPr indent="-514350" marL="596646">
              <a:buClrTx/>
              <a:buFont typeface="+mj-lt"/>
              <a:buAutoNum type="arabicPeriod"/>
            </a:pPr>
            <a:r>
              <a:rPr dirty="0" lang="en-US" smtClean="0"/>
              <a:t>Hypoglycemia</a:t>
            </a:r>
            <a:endParaRPr dirty="0" lang="en-US"/>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82" name=""/>
        <p:cNvGrpSpPr/>
        <p:nvPr/>
      </p:nvGrpSpPr>
      <p:grpSpPr>
        <a:xfrm>
          <a:off x="0" y="0"/>
          <a:ext cx="0" cy="0"/>
          <a:chOff x="0" y="0"/>
          <a:chExt cx="0" cy="0"/>
        </a:xfrm>
      </p:grpSpPr>
      <p:sp>
        <p:nvSpPr>
          <p:cNvPr id="1048641" name="Content Placeholder 2"/>
          <p:cNvSpPr>
            <a:spLocks noGrp="1"/>
          </p:cNvSpPr>
          <p:nvPr>
            <p:ph idx="1"/>
          </p:nvPr>
        </p:nvSpPr>
        <p:spPr>
          <a:xfrm>
            <a:off x="152400" y="381000"/>
            <a:ext cx="8915400" cy="6248400"/>
          </a:xfrm>
        </p:spPr>
        <p:txBody>
          <a:bodyPr>
            <a:normAutofit fontScale="92500" lnSpcReduction="20000"/>
          </a:bodyPr>
          <a:p>
            <a:pPr indent="-514350" marL="596646">
              <a:buClrTx/>
              <a:buFont typeface="+mj-lt"/>
              <a:buAutoNum type="arabicPeriod" startAt="5"/>
            </a:pPr>
            <a:r>
              <a:rPr b="1" dirty="0" lang="en-US" smtClean="0"/>
              <a:t>Respiratory system</a:t>
            </a:r>
          </a:p>
          <a:p>
            <a:pPr lvl="1">
              <a:buFont typeface="Wingdings" pitchFamily="2" charset="2"/>
              <a:buChar char="§"/>
            </a:pPr>
            <a:r>
              <a:rPr dirty="0" sz="3000" lang="en-US" smtClean="0"/>
              <a:t>Under developed respiratory centre leading to difficulty in initiation of respiration.</a:t>
            </a:r>
          </a:p>
          <a:p>
            <a:pPr lvl="1">
              <a:buFont typeface="Wingdings" pitchFamily="2" charset="2"/>
              <a:buChar char="§"/>
            </a:pPr>
            <a:r>
              <a:rPr dirty="0" sz="3000" lang="en-US" smtClean="0"/>
              <a:t>Frequent apnoeic attacks with irregular respiration.</a:t>
            </a:r>
          </a:p>
          <a:p>
            <a:pPr lvl="1">
              <a:buFont typeface="Wingdings" pitchFamily="2" charset="2"/>
              <a:buChar char="§"/>
            </a:pPr>
            <a:r>
              <a:rPr dirty="0" sz="3000" lang="en-US" smtClean="0"/>
              <a:t>Abdominal movements more than chest movements.</a:t>
            </a:r>
          </a:p>
          <a:p>
            <a:pPr indent="-514350" marL="596646">
              <a:buClrTx/>
              <a:buFont typeface="+mj-lt"/>
              <a:buAutoNum type="arabicPeriod" startAt="6"/>
            </a:pPr>
            <a:r>
              <a:rPr b="1" dirty="0" lang="en-US" smtClean="0"/>
              <a:t>Renal system</a:t>
            </a:r>
          </a:p>
          <a:p>
            <a:pPr lvl="1">
              <a:buFont typeface="Wingdings" pitchFamily="2" charset="2"/>
              <a:buChar char="§"/>
            </a:pPr>
            <a:r>
              <a:rPr dirty="0" sz="3000" lang="en-US" smtClean="0"/>
              <a:t>Immature kidneys are unable to concentrate urine hence they excrete chlorides and phosphates.</a:t>
            </a:r>
          </a:p>
          <a:p>
            <a:pPr indent="-514350" marL="596646">
              <a:buClrTx/>
              <a:buFont typeface="+mj-lt"/>
              <a:buAutoNum type="arabicPeriod" startAt="6"/>
            </a:pPr>
            <a:r>
              <a:rPr b="1" dirty="0" lang="en-US" smtClean="0"/>
              <a:t>Digestive system</a:t>
            </a:r>
          </a:p>
          <a:p>
            <a:pPr lvl="1">
              <a:buFont typeface="Wingdings" pitchFamily="2" charset="2"/>
              <a:buChar char="§"/>
            </a:pPr>
            <a:r>
              <a:rPr dirty="0" sz="3000" lang="en-US" smtClean="0"/>
              <a:t>Absence of swallowing and sucking reflexes lead to poor feeding</a:t>
            </a:r>
          </a:p>
          <a:p>
            <a:pPr lvl="1">
              <a:buFont typeface="Wingdings" pitchFamily="2" charset="2"/>
              <a:buChar char="§"/>
            </a:pPr>
            <a:r>
              <a:rPr dirty="0" sz="3000" lang="en-US" smtClean="0"/>
              <a:t>Regurgitation after feeds due to underdeveloped cardiac sphincter</a:t>
            </a:r>
          </a:p>
          <a:p>
            <a:pPr indent="-514350" marL="596646">
              <a:buClrTx/>
              <a:buFont typeface="+mj-lt"/>
              <a:buAutoNum type="arabicPeriod" startAt="6"/>
            </a:pPr>
            <a:r>
              <a:rPr b="1" dirty="0" lang="en-US" smtClean="0"/>
              <a:t>Nervous system</a:t>
            </a:r>
          </a:p>
          <a:p>
            <a:pPr lvl="1">
              <a:buFont typeface="Wingdings" pitchFamily="2" charset="2"/>
              <a:buChar char="§"/>
            </a:pPr>
            <a:r>
              <a:rPr dirty="0" sz="3000" lang="en-US" smtClean="0"/>
              <a:t>All regulatory centres  are under developed.</a:t>
            </a:r>
          </a:p>
          <a:p>
            <a:pPr lvl="0"/>
            <a:endParaRPr dirty="0" lang="en-US" smtClean="0"/>
          </a:p>
          <a:p>
            <a:endParaRPr dirty="0" lang="en-US"/>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83" name=""/>
        <p:cNvGrpSpPr/>
        <p:nvPr/>
      </p:nvGrpSpPr>
      <p:grpSpPr>
        <a:xfrm>
          <a:off x="0" y="0"/>
          <a:ext cx="0" cy="0"/>
          <a:chOff x="0" y="0"/>
          <a:chExt cx="0" cy="0"/>
        </a:xfrm>
      </p:grpSpPr>
      <p:sp>
        <p:nvSpPr>
          <p:cNvPr id="1048642" name="Content Placeholder 2"/>
          <p:cNvSpPr>
            <a:spLocks noGrp="1"/>
          </p:cNvSpPr>
          <p:nvPr>
            <p:ph idx="1"/>
          </p:nvPr>
        </p:nvSpPr>
        <p:spPr>
          <a:xfrm>
            <a:off x="76200" y="457200"/>
            <a:ext cx="8915400" cy="6248400"/>
          </a:xfrm>
        </p:spPr>
        <p:txBody>
          <a:bodyPr>
            <a:normAutofit/>
          </a:bodyPr>
          <a:p>
            <a:pPr algn="ctr">
              <a:buNone/>
            </a:pPr>
            <a:r>
              <a:rPr b="1" dirty="0" sz="3000" lang="en-US" smtClean="0"/>
              <a:t>NURSING MANAGEMENT </a:t>
            </a:r>
          </a:p>
          <a:p>
            <a:pPr algn="ctr">
              <a:buNone/>
            </a:pPr>
            <a:r>
              <a:rPr b="1" dirty="0" sz="3000" lang="en-US" smtClean="0"/>
              <a:t>OF PRETERM BABY</a:t>
            </a:r>
            <a:endParaRPr dirty="0" sz="3000" lang="en-US" smtClean="0"/>
          </a:p>
          <a:p>
            <a:pPr lvl="0"/>
            <a:r>
              <a:rPr dirty="0" sz="3000" lang="en-US" smtClean="0"/>
              <a:t>Delivery of a preterm baby should be conducted in a warm room and subsequently nursed in a preterm incubator.</a:t>
            </a:r>
          </a:p>
          <a:p>
            <a:pPr lvl="0"/>
            <a:r>
              <a:rPr dirty="0" sz="3000" lang="en-US" smtClean="0"/>
              <a:t>Temperatures of the incubator should be maintained within normal range of about 36 – 37</a:t>
            </a:r>
            <a:r>
              <a:rPr baseline="30000" dirty="0" sz="3000" lang="en-US" smtClean="0"/>
              <a:t>o</a:t>
            </a:r>
            <a:r>
              <a:rPr dirty="0" sz="3000" lang="en-US" smtClean="0"/>
              <a:t>C</a:t>
            </a:r>
          </a:p>
          <a:p>
            <a:pPr lvl="0"/>
            <a:r>
              <a:rPr dirty="0" sz="3000" lang="en-US" smtClean="0"/>
              <a:t>Perform first examination of the baby to assess maturity.</a:t>
            </a:r>
          </a:p>
          <a:p>
            <a:pPr lvl="0"/>
            <a:r>
              <a:rPr dirty="0" sz="3000" lang="en-US" smtClean="0"/>
              <a:t>Fix NG tube and the baby with breast milk and substitute only where breast milk is not available.</a:t>
            </a:r>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84" name=""/>
        <p:cNvGrpSpPr/>
        <p:nvPr/>
      </p:nvGrpSpPr>
      <p:grpSpPr>
        <a:xfrm>
          <a:off x="0" y="0"/>
          <a:ext cx="0" cy="0"/>
          <a:chOff x="0" y="0"/>
          <a:chExt cx="0" cy="0"/>
        </a:xfrm>
      </p:grpSpPr>
      <p:sp>
        <p:nvSpPr>
          <p:cNvPr id="1048643" name="Content Placeholder 2"/>
          <p:cNvSpPr>
            <a:spLocks noGrp="1"/>
          </p:cNvSpPr>
          <p:nvPr>
            <p:ph idx="1"/>
          </p:nvPr>
        </p:nvSpPr>
        <p:spPr>
          <a:xfrm>
            <a:off x="152400" y="457200"/>
            <a:ext cx="8839200" cy="6248400"/>
          </a:xfrm>
        </p:spPr>
        <p:txBody>
          <a:bodyPr>
            <a:normAutofit/>
          </a:bodyPr>
          <a:p>
            <a:r>
              <a:rPr dirty="0" lang="en-US" smtClean="0"/>
              <a:t>Feed the baby using the oral feeding regime as follows:</a:t>
            </a:r>
          </a:p>
          <a:p>
            <a:pPr lvl="1">
              <a:buFont typeface="Wingdings" pitchFamily="2" charset="2"/>
              <a:buChar char="§"/>
            </a:pPr>
            <a:r>
              <a:rPr dirty="0" lang="en-US" smtClean="0"/>
              <a:t>Baby is given 60 - 65 </a:t>
            </a:r>
            <a:r>
              <a:rPr dirty="0" lang="en-US" err="1" smtClean="0"/>
              <a:t>mls</a:t>
            </a:r>
            <a:r>
              <a:rPr dirty="0" lang="en-US" smtClean="0"/>
              <a:t> per kg of body weight in 24 hrs in 8 divided doses e.g. 2.5 kg baby will have </a:t>
            </a:r>
            <a:r>
              <a:rPr dirty="0" i="1" lang="en-US" smtClean="0"/>
              <a:t>2.5 x 60/8 =18.99 </a:t>
            </a:r>
            <a:r>
              <a:rPr dirty="0" i="1" lang="en-US" err="1" smtClean="0"/>
              <a:t>mls</a:t>
            </a:r>
            <a:r>
              <a:rPr dirty="0" lang="en-US" smtClean="0"/>
              <a:t> per feeding thus should be fed 3 hourly.</a:t>
            </a:r>
          </a:p>
          <a:p>
            <a:pPr lvl="1">
              <a:buFont typeface="Wingdings" pitchFamily="2" charset="2"/>
              <a:buChar char="§"/>
            </a:pPr>
            <a:r>
              <a:rPr dirty="0" lang="en-US" smtClean="0"/>
              <a:t>If the baby tolerates, the feed can be increased</a:t>
            </a:r>
          </a:p>
          <a:p>
            <a:pPr lvl="1">
              <a:buFont typeface="Wingdings" pitchFamily="2" charset="2"/>
              <a:buChar char="§"/>
            </a:pPr>
            <a:r>
              <a:rPr dirty="0" lang="en-US" smtClean="0"/>
              <a:t>If the baby can’t tolerate the oral feeds, give IV fluids e.g. 10% dextrose</a:t>
            </a:r>
          </a:p>
          <a:p>
            <a:pPr lvl="1">
              <a:buFont typeface="Wingdings" pitchFamily="2" charset="2"/>
              <a:buChar char="§"/>
            </a:pPr>
            <a:r>
              <a:rPr dirty="0" lang="en-US" smtClean="0"/>
              <a:t>Introduce cup and spoon feeding gradually as the baby gains weight</a:t>
            </a:r>
          </a:p>
          <a:p>
            <a:pPr lvl="1">
              <a:buFont typeface="Wingdings" pitchFamily="2" charset="2"/>
              <a:buChar char="§"/>
            </a:pPr>
            <a:r>
              <a:rPr dirty="0" lang="en-US"/>
              <a:t>Aspirate the gastric content to rule out indigestion</a:t>
            </a:r>
            <a:r>
              <a:rPr dirty="0" lang="en-US" smtClean="0"/>
              <a:t>.</a:t>
            </a:r>
          </a:p>
          <a:p>
            <a:endParaRPr dirty="0" lang="en-US" smtClean="0"/>
          </a:p>
          <a:p>
            <a:endParaRPr dirty="0" lang="en-US"/>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85" name=""/>
        <p:cNvGrpSpPr/>
        <p:nvPr/>
      </p:nvGrpSpPr>
      <p:grpSpPr>
        <a:xfrm>
          <a:off x="0" y="0"/>
          <a:ext cx="0" cy="0"/>
          <a:chOff x="0" y="0"/>
          <a:chExt cx="0" cy="0"/>
        </a:xfrm>
      </p:grpSpPr>
      <p:sp>
        <p:nvSpPr>
          <p:cNvPr id="1048644" name="Content Placeholder 2"/>
          <p:cNvSpPr>
            <a:spLocks noGrp="1"/>
          </p:cNvSpPr>
          <p:nvPr>
            <p:ph idx="1"/>
          </p:nvPr>
        </p:nvSpPr>
        <p:spPr>
          <a:xfrm>
            <a:off x="152400" y="304800"/>
            <a:ext cx="8915400" cy="6400800"/>
          </a:xfrm>
        </p:spPr>
        <p:txBody>
          <a:bodyPr>
            <a:normAutofit/>
          </a:bodyPr>
          <a:p>
            <a:pPr lvl="0"/>
            <a:r>
              <a:rPr dirty="0" lang="en-US" smtClean="0"/>
              <a:t>Close observation to include:</a:t>
            </a:r>
          </a:p>
          <a:p>
            <a:pPr lvl="1">
              <a:buFont typeface="Wingdings" pitchFamily="2" charset="2"/>
              <a:buChar char="§"/>
            </a:pPr>
            <a:r>
              <a:rPr dirty="0" lang="en-US" smtClean="0"/>
              <a:t>Vital signs Temp, Pulse, Resp.</a:t>
            </a:r>
          </a:p>
          <a:p>
            <a:pPr lvl="1">
              <a:buFont typeface="Wingdings" pitchFamily="2" charset="2"/>
              <a:buChar char="§"/>
            </a:pPr>
            <a:r>
              <a:rPr dirty="0" lang="en-US" smtClean="0"/>
              <a:t>Respiratory rhythm to note apnoeic attack</a:t>
            </a:r>
          </a:p>
          <a:p>
            <a:pPr lvl="1">
              <a:buFont typeface="Wingdings" pitchFamily="2" charset="2"/>
              <a:buChar char="§"/>
            </a:pPr>
            <a:r>
              <a:rPr dirty="0" lang="en-US" smtClean="0"/>
              <a:t>Umbilical stump for signs of infection</a:t>
            </a:r>
          </a:p>
          <a:p>
            <a:pPr lvl="1">
              <a:buFont typeface="Wingdings" pitchFamily="2" charset="2"/>
              <a:buChar char="§"/>
            </a:pPr>
            <a:r>
              <a:rPr dirty="0" lang="en-US" smtClean="0"/>
              <a:t>Vomiting or retaining food</a:t>
            </a:r>
          </a:p>
          <a:p>
            <a:pPr lvl="1">
              <a:buFont typeface="Wingdings" pitchFamily="2" charset="2"/>
              <a:buChar char="§"/>
            </a:pPr>
            <a:r>
              <a:rPr dirty="0" lang="en-US"/>
              <a:t>G</a:t>
            </a:r>
            <a:r>
              <a:rPr dirty="0" lang="en-US" smtClean="0"/>
              <a:t>eneral activity and emotional status</a:t>
            </a:r>
          </a:p>
          <a:p>
            <a:r>
              <a:rPr dirty="0" lang="en-US"/>
              <a:t>Provide care of IV line i.e. securing, cleaning and dressing.</a:t>
            </a:r>
          </a:p>
          <a:p>
            <a:r>
              <a:rPr dirty="0" lang="en-US"/>
              <a:t>Give nutritional supplements e.g. </a:t>
            </a:r>
            <a:r>
              <a:rPr dirty="0" lang="en-US" smtClean="0"/>
              <a:t>iron, </a:t>
            </a:r>
            <a:r>
              <a:rPr dirty="0" lang="en-US"/>
              <a:t>folic acids, vitamin from the second week.</a:t>
            </a:r>
          </a:p>
          <a:p>
            <a:r>
              <a:rPr dirty="0" lang="en-US"/>
              <a:t>Administer broad spectrum antibiotic prophylactically for prevention of </a:t>
            </a:r>
            <a:r>
              <a:rPr dirty="0" lang="en-US" smtClean="0"/>
              <a:t>infection</a:t>
            </a:r>
            <a:endParaRPr dirty="0" lang="en-US"/>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86" name=""/>
        <p:cNvGrpSpPr/>
        <p:nvPr/>
      </p:nvGrpSpPr>
      <p:grpSpPr>
        <a:xfrm>
          <a:off x="0" y="0"/>
          <a:ext cx="0" cy="0"/>
          <a:chOff x="0" y="0"/>
          <a:chExt cx="0" cy="0"/>
        </a:xfrm>
      </p:grpSpPr>
      <p:sp>
        <p:nvSpPr>
          <p:cNvPr id="1048645" name="Content Placeholder 2"/>
          <p:cNvSpPr>
            <a:spLocks noGrp="1"/>
          </p:cNvSpPr>
          <p:nvPr>
            <p:ph idx="1"/>
          </p:nvPr>
        </p:nvSpPr>
        <p:spPr>
          <a:xfrm>
            <a:off x="228600" y="152400"/>
            <a:ext cx="8686800" cy="6477000"/>
          </a:xfrm>
        </p:spPr>
        <p:txBody>
          <a:bodyPr>
            <a:normAutofit/>
          </a:bodyPr>
          <a:p>
            <a:pPr lvl="0"/>
            <a:r>
              <a:rPr dirty="0" lang="en-US" smtClean="0"/>
              <a:t>Take weight on alternate days to monitor the progress.</a:t>
            </a:r>
          </a:p>
          <a:p>
            <a:pPr lvl="0"/>
            <a:r>
              <a:rPr dirty="0" lang="en-US" smtClean="0"/>
              <a:t>Discharge the baby at 2000 – 2500g</a:t>
            </a:r>
          </a:p>
          <a:p>
            <a:pPr lvl="0"/>
            <a:r>
              <a:rPr dirty="0" lang="en-US" smtClean="0"/>
              <a:t>Give BCG vaccine on discharge or advice the mother to go for it.</a:t>
            </a:r>
          </a:p>
          <a:p>
            <a:pPr lvl="0"/>
            <a:r>
              <a:rPr dirty="0" lang="en-US" smtClean="0"/>
              <a:t>Advice mother on family planning so that she gets another baby by choice and not by chance i.e. when stress has reduced.</a:t>
            </a:r>
          </a:p>
          <a:p>
            <a:endParaRPr dirty="0" lang="en-US"/>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88" name=""/>
        <p:cNvGrpSpPr/>
        <p:nvPr/>
      </p:nvGrpSpPr>
      <p:grpSpPr>
        <a:xfrm>
          <a:off x="0" y="0"/>
          <a:ext cx="0" cy="0"/>
          <a:chOff x="0" y="0"/>
          <a:chExt cx="0" cy="0"/>
        </a:xfrm>
      </p:grpSpPr>
      <p:sp>
        <p:nvSpPr>
          <p:cNvPr id="1048647" name="Content Placeholder 2"/>
          <p:cNvSpPr>
            <a:spLocks noGrp="1"/>
          </p:cNvSpPr>
          <p:nvPr>
            <p:ph idx="1"/>
          </p:nvPr>
        </p:nvSpPr>
        <p:spPr>
          <a:xfrm>
            <a:off x="152400" y="609600"/>
            <a:ext cx="8686800" cy="6019800"/>
          </a:xfrm>
        </p:spPr>
        <p:txBody>
          <a:bodyPr>
            <a:normAutofit/>
          </a:bodyPr>
          <a:p>
            <a:pPr algn="ctr">
              <a:buNone/>
            </a:pPr>
            <a:r>
              <a:rPr b="1" dirty="0" lang="en-US" u="sng" smtClean="0"/>
              <a:t>Complications </a:t>
            </a:r>
            <a:r>
              <a:rPr b="1" dirty="0" lang="en-US" u="sng"/>
              <a:t>o</a:t>
            </a:r>
            <a:r>
              <a:rPr b="1" dirty="0" lang="en-US" u="sng" smtClean="0"/>
              <a:t>f Prematurity</a:t>
            </a:r>
            <a:r>
              <a:rPr dirty="0" lang="en-US" smtClean="0"/>
              <a:t>	</a:t>
            </a:r>
          </a:p>
          <a:p>
            <a:pPr lvl="2">
              <a:buClrTx/>
            </a:pPr>
            <a:r>
              <a:rPr dirty="0" sz="3200" lang="en-US" smtClean="0"/>
              <a:t>Hypothermia </a:t>
            </a:r>
            <a:r>
              <a:rPr dirty="0" sz="3200" lang="en-US" err="1" smtClean="0"/>
              <a:t>neonatorum</a:t>
            </a:r>
            <a:endParaRPr dirty="0" sz="3200" lang="en-US" smtClean="0"/>
          </a:p>
          <a:p>
            <a:pPr lvl="2">
              <a:buClrTx/>
            </a:pPr>
            <a:r>
              <a:rPr dirty="0" sz="3200" lang="en-US" err="1" smtClean="0"/>
              <a:t>Haemorrhagic</a:t>
            </a:r>
            <a:r>
              <a:rPr dirty="0" sz="3200" lang="en-US" smtClean="0"/>
              <a:t> disease of the newborn</a:t>
            </a:r>
          </a:p>
          <a:p>
            <a:pPr lvl="2">
              <a:buClrTx/>
            </a:pPr>
            <a:r>
              <a:rPr dirty="0" sz="3200" lang="en-US" smtClean="0"/>
              <a:t>Respiratory distress syndrome</a:t>
            </a:r>
          </a:p>
          <a:p>
            <a:pPr lvl="2">
              <a:buClrTx/>
            </a:pPr>
            <a:r>
              <a:rPr dirty="0" sz="3200" lang="en-US" err="1" smtClean="0"/>
              <a:t>Retrolental</a:t>
            </a:r>
            <a:r>
              <a:rPr dirty="0" sz="3200" lang="en-US" smtClean="0"/>
              <a:t> fibroplasias</a:t>
            </a:r>
          </a:p>
          <a:p>
            <a:pPr lvl="2">
              <a:buClrTx/>
            </a:pPr>
            <a:r>
              <a:rPr dirty="0" sz="3200" lang="en-US" smtClean="0"/>
              <a:t>Failure to thrive</a:t>
            </a:r>
          </a:p>
          <a:p>
            <a:pPr lvl="2">
              <a:buClrTx/>
            </a:pPr>
            <a:r>
              <a:rPr dirty="0" sz="3200" lang="en-US" smtClean="0"/>
              <a:t>Jaundice</a:t>
            </a:r>
          </a:p>
          <a:p>
            <a:pPr lvl="2">
              <a:buClrTx/>
            </a:pPr>
            <a:r>
              <a:rPr dirty="0" sz="3200" lang="en-US" smtClean="0"/>
              <a:t>Infections</a:t>
            </a:r>
          </a:p>
          <a:p>
            <a:pPr lvl="2">
              <a:buClrTx/>
            </a:pPr>
            <a:r>
              <a:rPr dirty="0" sz="3200" lang="en-US" smtClean="0"/>
              <a:t>Anaemia</a:t>
            </a:r>
          </a:p>
          <a:p>
            <a:pPr lvl="2">
              <a:buClrTx/>
            </a:pPr>
            <a:r>
              <a:rPr dirty="0" sz="3200" lang="en-US" smtClean="0"/>
              <a:t>Rickets</a:t>
            </a:r>
          </a:p>
          <a:p>
            <a:endParaRPr dirty="0" lang="en-US"/>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89" name=""/>
        <p:cNvGrpSpPr/>
        <p:nvPr/>
      </p:nvGrpSpPr>
      <p:grpSpPr>
        <a:xfrm>
          <a:off x="0" y="0"/>
          <a:ext cx="0" cy="0"/>
          <a:chOff x="0" y="0"/>
          <a:chExt cx="0" cy="0"/>
        </a:xfrm>
      </p:grpSpPr>
      <p:sp>
        <p:nvSpPr>
          <p:cNvPr id="1048648" name="Content Placeholder 2"/>
          <p:cNvSpPr>
            <a:spLocks noGrp="1"/>
          </p:cNvSpPr>
          <p:nvPr>
            <p:ph idx="1"/>
          </p:nvPr>
        </p:nvSpPr>
        <p:spPr>
          <a:xfrm>
            <a:off x="152400" y="228600"/>
            <a:ext cx="8839200" cy="6400800"/>
          </a:xfrm>
        </p:spPr>
        <p:txBody>
          <a:bodyPr>
            <a:normAutofit/>
          </a:bodyPr>
          <a:p>
            <a:pPr algn="ctr">
              <a:buNone/>
            </a:pPr>
            <a:r>
              <a:rPr b="1" dirty="0" lang="en-US" smtClean="0"/>
              <a:t> </a:t>
            </a:r>
          </a:p>
          <a:p>
            <a:pPr algn="ctr" indent="-514350" marL="596646">
              <a:buClrTx/>
              <a:buFont typeface="+mj-lt"/>
              <a:buAutoNum type="arabicPeriod" startAt="3"/>
            </a:pPr>
            <a:r>
              <a:rPr b="1" dirty="0" lang="en-US" u="sng" smtClean="0"/>
              <a:t>SMALL FOR GESTATIONAL AGE (SGA)</a:t>
            </a:r>
          </a:p>
          <a:p>
            <a:r>
              <a:rPr dirty="0" lang="en-US" smtClean="0"/>
              <a:t>This term </a:t>
            </a:r>
            <a:r>
              <a:rPr dirty="0" lang="en-US" u="sng" smtClean="0"/>
              <a:t>refers to a baby whose birth weight is below 10</a:t>
            </a:r>
            <a:r>
              <a:rPr baseline="30000" dirty="0" lang="en-US" u="sng" smtClean="0"/>
              <a:t>th</a:t>
            </a:r>
            <a:r>
              <a:rPr dirty="0" lang="en-US" u="sng" smtClean="0"/>
              <a:t> percentile of his gestational age; </a:t>
            </a:r>
            <a:r>
              <a:rPr dirty="0" lang="en-US" smtClean="0"/>
              <a:t>commonly referred to as </a:t>
            </a:r>
            <a:r>
              <a:rPr b="1" dirty="0" lang="en-US" smtClean="0"/>
              <a:t>low birth weigh</a:t>
            </a:r>
            <a:r>
              <a:rPr dirty="0" lang="en-US" smtClean="0"/>
              <a:t>t but this includes preterm babies.</a:t>
            </a:r>
          </a:p>
          <a:p>
            <a:endParaRPr dirty="0" lang="en-US"/>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90" name=""/>
        <p:cNvGrpSpPr/>
        <p:nvPr/>
      </p:nvGrpSpPr>
      <p:grpSpPr>
        <a:xfrm>
          <a:off x="0" y="0"/>
          <a:ext cx="0" cy="0"/>
          <a:chOff x="0" y="0"/>
          <a:chExt cx="0" cy="0"/>
        </a:xfrm>
      </p:grpSpPr>
      <p:sp>
        <p:nvSpPr>
          <p:cNvPr id="1048649" name="Content Placeholder 2"/>
          <p:cNvSpPr>
            <a:spLocks noGrp="1"/>
          </p:cNvSpPr>
          <p:nvPr>
            <p:ph idx="1"/>
          </p:nvPr>
        </p:nvSpPr>
        <p:spPr>
          <a:xfrm>
            <a:off x="152400" y="457200"/>
            <a:ext cx="8839200" cy="6019800"/>
          </a:xfrm>
        </p:spPr>
        <p:txBody>
          <a:bodyPr>
            <a:normAutofit/>
          </a:bodyPr>
          <a:p>
            <a:r>
              <a:rPr dirty="0" lang="en-US" smtClean="0"/>
              <a:t>SGA babies are susceptible to various problems including:</a:t>
            </a:r>
          </a:p>
          <a:p>
            <a:pPr lvl="1">
              <a:buClrTx/>
              <a:buFont typeface="Wingdings" pitchFamily="2" charset="2"/>
              <a:buChar char="§"/>
            </a:pPr>
            <a:r>
              <a:rPr dirty="0" lang="en-US" smtClean="0"/>
              <a:t>Congenital abnormalities</a:t>
            </a:r>
          </a:p>
          <a:p>
            <a:pPr lvl="1">
              <a:buClrTx/>
              <a:buFont typeface="Wingdings" pitchFamily="2" charset="2"/>
              <a:buChar char="§"/>
            </a:pPr>
            <a:r>
              <a:rPr dirty="0" lang="en-US" smtClean="0"/>
              <a:t>Foetal hypoxia that may lead to intrapartal death</a:t>
            </a:r>
          </a:p>
          <a:p>
            <a:pPr lvl="1">
              <a:buClrTx/>
              <a:buFont typeface="Wingdings" pitchFamily="2" charset="2"/>
              <a:buChar char="§"/>
            </a:pPr>
            <a:r>
              <a:rPr dirty="0" lang="en-US" smtClean="0"/>
              <a:t>Birth asphyxia due to inadequate perfusion, meconium aspiration leading to airway obstruction.</a:t>
            </a:r>
          </a:p>
          <a:p>
            <a:pPr lvl="1">
              <a:buClrTx/>
              <a:buFont typeface="Wingdings" pitchFamily="2" charset="2"/>
              <a:buChar char="§"/>
            </a:pPr>
            <a:r>
              <a:rPr dirty="0" lang="en-US" smtClean="0"/>
              <a:t>Hypothermia due to little subcutaneous tissues</a:t>
            </a:r>
          </a:p>
          <a:p>
            <a:pPr lvl="1">
              <a:buClrTx/>
              <a:buFont typeface="Wingdings" pitchFamily="2" charset="2"/>
              <a:buChar char="§"/>
            </a:pPr>
            <a:r>
              <a:rPr dirty="0" lang="en-US" err="1" smtClean="0"/>
              <a:t>Apnoeic</a:t>
            </a:r>
            <a:r>
              <a:rPr dirty="0" lang="en-US" smtClean="0"/>
              <a:t> attacks</a:t>
            </a:r>
          </a:p>
          <a:p>
            <a:pPr lvl="1">
              <a:buClrTx/>
              <a:buFont typeface="Wingdings" pitchFamily="2" charset="2"/>
              <a:buChar char="§"/>
            </a:pPr>
            <a:r>
              <a:rPr dirty="0" lang="en-US" smtClean="0"/>
              <a:t>Hypoglycemia</a:t>
            </a:r>
          </a:p>
          <a:p>
            <a:pPr lvl="1">
              <a:buClrTx/>
              <a:buFont typeface="Wingdings" pitchFamily="2" charset="2"/>
              <a:buChar char="§"/>
            </a:pPr>
            <a:endParaRPr dirty="0" lang="en-US" smtClean="0"/>
          </a:p>
          <a:p>
            <a:pPr lvl="1">
              <a:buClrTx/>
              <a:buFont typeface="Wingdings" pitchFamily="2" charset="2"/>
              <a:buChar char="§"/>
            </a:pPr>
            <a:endParaRPr dirty="0" lang="en-US" smtClean="0"/>
          </a:p>
          <a:p>
            <a:endParaRPr dirty="0" lang="en-US"/>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91" name=""/>
        <p:cNvGrpSpPr/>
        <p:nvPr/>
      </p:nvGrpSpPr>
      <p:grpSpPr>
        <a:xfrm>
          <a:off x="0" y="0"/>
          <a:ext cx="0" cy="0"/>
          <a:chOff x="0" y="0"/>
          <a:chExt cx="0" cy="0"/>
        </a:xfrm>
      </p:grpSpPr>
      <p:sp>
        <p:nvSpPr>
          <p:cNvPr id="1048650" name="Content Placeholder 2"/>
          <p:cNvSpPr>
            <a:spLocks noGrp="1"/>
          </p:cNvSpPr>
          <p:nvPr>
            <p:ph idx="1"/>
          </p:nvPr>
        </p:nvSpPr>
        <p:spPr>
          <a:xfrm>
            <a:off x="152400" y="228600"/>
            <a:ext cx="8915400" cy="6477000"/>
          </a:xfrm>
        </p:spPr>
        <p:txBody>
          <a:bodyPr>
            <a:normAutofit fontScale="92500" lnSpcReduction="10000"/>
          </a:bodyPr>
          <a:p>
            <a:pPr algn="ctr">
              <a:buNone/>
            </a:pPr>
            <a:r>
              <a:rPr b="1" dirty="0" sz="3600" lang="en-US" u="sng" smtClean="0"/>
              <a:t>Signs and Symptoms of SGA</a:t>
            </a:r>
          </a:p>
          <a:p>
            <a:pPr lvl="1">
              <a:buFont typeface="Wingdings" pitchFamily="2" charset="2"/>
              <a:buChar char="§"/>
            </a:pPr>
            <a:r>
              <a:rPr dirty="0" lang="en-US" smtClean="0"/>
              <a:t>Mostly they are born after 37 weeks gestation.</a:t>
            </a:r>
          </a:p>
          <a:p>
            <a:pPr lvl="1">
              <a:buFont typeface="Wingdings" pitchFamily="2" charset="2"/>
              <a:buChar char="§"/>
            </a:pPr>
            <a:r>
              <a:rPr dirty="0" lang="en-US" smtClean="0"/>
              <a:t>Pale, dry loose skin with wrinkles and have little or no lanugo</a:t>
            </a:r>
          </a:p>
          <a:p>
            <a:pPr lvl="1">
              <a:buFont typeface="Wingdings" pitchFamily="2" charset="2"/>
              <a:buChar char="§"/>
            </a:pPr>
            <a:r>
              <a:rPr dirty="0" lang="en-US" smtClean="0"/>
              <a:t>Subcutaneous fat is minimal</a:t>
            </a:r>
          </a:p>
          <a:p>
            <a:pPr lvl="1">
              <a:buFont typeface="Wingdings" pitchFamily="2" charset="2"/>
              <a:buChar char="§"/>
            </a:pPr>
            <a:r>
              <a:rPr dirty="0" lang="en-US" smtClean="0"/>
              <a:t>Shows features of retarded growth</a:t>
            </a:r>
          </a:p>
          <a:p>
            <a:pPr lvl="1">
              <a:buFont typeface="Wingdings" pitchFamily="2" charset="2"/>
              <a:buChar char="§"/>
            </a:pPr>
            <a:r>
              <a:rPr dirty="0" lang="en-US" smtClean="0"/>
              <a:t>The abdomen appears sunken</a:t>
            </a:r>
          </a:p>
          <a:p>
            <a:pPr lvl="1">
              <a:buFont typeface="Wingdings" pitchFamily="2" charset="2"/>
              <a:buChar char="§"/>
            </a:pPr>
            <a:r>
              <a:rPr dirty="0" lang="en-US"/>
              <a:t>Sutures and fontanel appear normal</a:t>
            </a:r>
          </a:p>
          <a:p>
            <a:pPr lvl="1">
              <a:buFont typeface="Wingdings" pitchFamily="2" charset="2"/>
              <a:buChar char="§"/>
            </a:pPr>
            <a:r>
              <a:rPr dirty="0" lang="en-US"/>
              <a:t>Eyes are alert and has mature facial expression</a:t>
            </a:r>
          </a:p>
          <a:p>
            <a:pPr lvl="1">
              <a:buFont typeface="Wingdings" pitchFamily="2" charset="2"/>
              <a:buChar char="§"/>
            </a:pPr>
            <a:r>
              <a:rPr dirty="0" lang="en-US"/>
              <a:t>Skull bones are hard and allow little </a:t>
            </a:r>
            <a:r>
              <a:rPr dirty="0" lang="en-US" smtClean="0"/>
              <a:t>mobility</a:t>
            </a:r>
          </a:p>
          <a:p>
            <a:pPr lvl="1">
              <a:buFont typeface="Wingdings" pitchFamily="2" charset="2"/>
              <a:buChar char="§"/>
            </a:pPr>
            <a:r>
              <a:rPr dirty="0" lang="en-US"/>
              <a:t>Have strong </a:t>
            </a:r>
            <a:r>
              <a:rPr dirty="0" lang="en-US" smtClean="0"/>
              <a:t>cry</a:t>
            </a:r>
          </a:p>
          <a:p>
            <a:pPr lvl="1">
              <a:buFont typeface="Wingdings" pitchFamily="2" charset="2"/>
              <a:buChar char="§"/>
            </a:pPr>
            <a:r>
              <a:rPr dirty="0" lang="en-US" smtClean="0"/>
              <a:t>Umbilical </a:t>
            </a:r>
            <a:r>
              <a:rPr dirty="0" lang="en-US"/>
              <a:t>cord is thin</a:t>
            </a:r>
          </a:p>
          <a:p>
            <a:pPr lvl="1">
              <a:buFont typeface="Wingdings" pitchFamily="2" charset="2"/>
              <a:buChar char="§"/>
            </a:pPr>
            <a:r>
              <a:rPr dirty="0" lang="en-US"/>
              <a:t>Swallowing and sucking reflexes are present so they feed well</a:t>
            </a:r>
          </a:p>
          <a:p>
            <a:pPr lvl="1">
              <a:buFont typeface="Wingdings" pitchFamily="2" charset="2"/>
              <a:buChar char="§"/>
            </a:pPr>
            <a:r>
              <a:rPr dirty="0" lang="en-US"/>
              <a:t>Normal muscle tone are active</a:t>
            </a:r>
          </a:p>
          <a:p>
            <a:pPr lvl="1">
              <a:buFont typeface="Wingdings" pitchFamily="2" charset="2"/>
              <a:buChar char="§"/>
            </a:pPr>
            <a:endParaRPr dirty="0" lang="en-US" smtClean="0"/>
          </a:p>
          <a:p>
            <a:pPr lvl="1">
              <a:buFont typeface="Wingdings" pitchFamily="2" charset="2"/>
              <a:buChar char="§"/>
            </a:pPr>
            <a:endParaRPr dirty="0" sz="3200" lang="en-US"/>
          </a:p>
          <a:p>
            <a:pPr lvl="1">
              <a:buFont typeface="Wingdings" pitchFamily="2" charset="2"/>
              <a:buChar char="§"/>
            </a:pPr>
            <a:endParaRPr dirty="0" sz="3200" lang="en-US" smtClean="0"/>
          </a:p>
          <a:p>
            <a:pPr lvl="0"/>
            <a:endParaRPr dirty="0" lang="en-US" smtClean="0"/>
          </a:p>
          <a:p>
            <a:endParaRPr dirty="0" lang="en-US"/>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92" name=""/>
        <p:cNvGrpSpPr/>
        <p:nvPr/>
      </p:nvGrpSpPr>
      <p:grpSpPr>
        <a:xfrm>
          <a:off x="0" y="0"/>
          <a:ext cx="0" cy="0"/>
          <a:chOff x="0" y="0"/>
          <a:chExt cx="0" cy="0"/>
        </a:xfrm>
      </p:grpSpPr>
      <p:sp>
        <p:nvSpPr>
          <p:cNvPr id="1048651" name="Content Placeholder 2"/>
          <p:cNvSpPr>
            <a:spLocks noGrp="1"/>
          </p:cNvSpPr>
          <p:nvPr>
            <p:ph idx="1"/>
          </p:nvPr>
        </p:nvSpPr>
        <p:spPr>
          <a:xfrm>
            <a:off x="152400" y="304800"/>
            <a:ext cx="8839200" cy="6324600"/>
          </a:xfrm>
        </p:spPr>
        <p:txBody>
          <a:bodyPr>
            <a:normAutofit fontScale="92500" lnSpcReduction="10000"/>
          </a:bodyPr>
          <a:p>
            <a:pPr algn="ctr">
              <a:buNone/>
            </a:pPr>
            <a:r>
              <a:rPr b="1" dirty="0" lang="en-US" u="sng" smtClean="0"/>
              <a:t>NURSING MANAGEMENT of SGA Babies</a:t>
            </a:r>
            <a:endParaRPr dirty="0" lang="en-US" u="sng" smtClean="0"/>
          </a:p>
          <a:p>
            <a:pPr lvl="0"/>
            <a:r>
              <a:rPr dirty="0" lang="en-US" smtClean="0"/>
              <a:t>The baby is predisposed to the risks similar to those of preterm baby thus the management principles are the same.</a:t>
            </a:r>
          </a:p>
          <a:p>
            <a:pPr lvl="0"/>
            <a:r>
              <a:rPr dirty="0" lang="en-US" smtClean="0"/>
              <a:t>Management should start in labour by closely monitoring foetal condition for signs of foetal distress.</a:t>
            </a:r>
          </a:p>
          <a:p>
            <a:pPr lvl="0"/>
            <a:r>
              <a:rPr dirty="0" lang="en-US" smtClean="0"/>
              <a:t>In case of foetal distress in the first stage, administer oxygen to the mother and start IV drip of 10% dextrose as you prepare the mother for emergency caesarian section. If in second stage, the delivery is hastened by giving generous episiotomy.</a:t>
            </a:r>
          </a:p>
          <a:p>
            <a:pPr lvl="0"/>
            <a:r>
              <a:rPr dirty="0" lang="en-US" smtClean="0"/>
              <a:t>Since the baby is prone to hypoglycaemia, it should be stared on breastfeeding as soon as possible.</a:t>
            </a:r>
          </a:p>
          <a:p>
            <a:endParaRPr dirty="0" lang="en-US"/>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614" name="Content Placeholder 2"/>
          <p:cNvSpPr>
            <a:spLocks noGrp="1"/>
          </p:cNvSpPr>
          <p:nvPr>
            <p:ph idx="1"/>
          </p:nvPr>
        </p:nvSpPr>
        <p:spPr>
          <a:xfrm>
            <a:off x="152400" y="685800"/>
            <a:ext cx="8781288" cy="6019800"/>
          </a:xfrm>
        </p:spPr>
        <p:txBody>
          <a:bodyPr/>
          <a:p>
            <a:pPr indent="-514350" marL="596646">
              <a:buClrTx/>
              <a:buFont typeface="+mj-lt"/>
              <a:buAutoNum type="arabicPeriod" startAt="7"/>
            </a:pPr>
            <a:r>
              <a:rPr dirty="0" lang="en-US" smtClean="0"/>
              <a:t>Neonatal Hypothermia</a:t>
            </a:r>
          </a:p>
          <a:p>
            <a:pPr indent="-514350" marL="596646">
              <a:buClrTx/>
              <a:buFont typeface="+mj-lt"/>
              <a:buAutoNum type="arabicPeriod" startAt="7"/>
            </a:pPr>
            <a:r>
              <a:rPr dirty="0" lang="en-US" err="1" smtClean="0"/>
              <a:t>Ophthalmia</a:t>
            </a:r>
            <a:r>
              <a:rPr dirty="0" lang="en-US" smtClean="0"/>
              <a:t> </a:t>
            </a:r>
            <a:r>
              <a:rPr dirty="0" lang="en-US" err="1" smtClean="0"/>
              <a:t>Neonatorum</a:t>
            </a:r>
            <a:endParaRPr dirty="0" lang="en-US" smtClean="0"/>
          </a:p>
          <a:p>
            <a:pPr indent="-514350" marL="596646">
              <a:buClrTx/>
              <a:buFont typeface="+mj-lt"/>
              <a:buAutoNum type="arabicPeriod" startAt="7"/>
            </a:pPr>
            <a:r>
              <a:rPr dirty="0" lang="en-US" smtClean="0"/>
              <a:t>Neonatal Jaundice</a:t>
            </a:r>
          </a:p>
          <a:p>
            <a:pPr indent="-514350" marL="596646">
              <a:buClrTx/>
              <a:buFont typeface="+mj-lt"/>
              <a:buAutoNum type="arabicPeriod" startAt="7"/>
            </a:pPr>
            <a:r>
              <a:rPr dirty="0" lang="en-US" err="1" smtClean="0"/>
              <a:t>Haemorrhagic</a:t>
            </a:r>
            <a:r>
              <a:rPr dirty="0" lang="en-US" smtClean="0"/>
              <a:t> Disease of the Newborn (HDN)</a:t>
            </a:r>
          </a:p>
          <a:p>
            <a:pPr indent="-514350" marL="596646">
              <a:buClrTx/>
              <a:buFont typeface="+mj-lt"/>
              <a:buAutoNum type="arabicPeriod" startAt="7"/>
            </a:pPr>
            <a:r>
              <a:rPr dirty="0" lang="en-US" smtClean="0"/>
              <a:t>Birth Injuries</a:t>
            </a:r>
          </a:p>
          <a:p>
            <a:pPr indent="-514350" marL="596646">
              <a:buClrTx/>
              <a:buFont typeface="+mj-lt"/>
              <a:buAutoNum type="arabicPeriod" startAt="7"/>
            </a:pPr>
            <a:r>
              <a:rPr dirty="0" lang="en-US" smtClean="0"/>
              <a:t>Hydrocephalus</a:t>
            </a:r>
          </a:p>
          <a:p>
            <a:pPr indent="0" lvl="2" marL="603504">
              <a:buClrTx/>
              <a:buNone/>
            </a:pPr>
            <a:r>
              <a:rPr b="1" dirty="0" sz="3200" lang="en-US" smtClean="0"/>
              <a:t>REFERENCES</a:t>
            </a:r>
            <a:endParaRPr b="1" dirty="0" sz="3200" lang="en-US"/>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93" name=""/>
        <p:cNvGrpSpPr/>
        <p:nvPr/>
      </p:nvGrpSpPr>
      <p:grpSpPr>
        <a:xfrm>
          <a:off x="0" y="0"/>
          <a:ext cx="0" cy="0"/>
          <a:chOff x="0" y="0"/>
          <a:chExt cx="0" cy="0"/>
        </a:xfrm>
      </p:grpSpPr>
      <p:sp>
        <p:nvSpPr>
          <p:cNvPr id="1048652" name="Content Placeholder 2"/>
          <p:cNvSpPr>
            <a:spLocks noGrp="1"/>
          </p:cNvSpPr>
          <p:nvPr>
            <p:ph idx="1"/>
          </p:nvPr>
        </p:nvSpPr>
        <p:spPr>
          <a:xfrm>
            <a:off x="228600" y="381000"/>
            <a:ext cx="8763000" cy="6248400"/>
          </a:xfrm>
        </p:spPr>
        <p:txBody>
          <a:bodyPr>
            <a:normAutofit/>
          </a:bodyPr>
          <a:p>
            <a:pPr lvl="0"/>
            <a:r>
              <a:rPr dirty="0" lang="en-US" smtClean="0"/>
              <a:t>Gastric </a:t>
            </a:r>
            <a:r>
              <a:rPr dirty="0" lang="en-US" err="1" smtClean="0"/>
              <a:t>lavage</a:t>
            </a:r>
            <a:r>
              <a:rPr dirty="0" lang="en-US" smtClean="0"/>
              <a:t> should be done with warm dextrose before breastfeeding.</a:t>
            </a:r>
          </a:p>
          <a:p>
            <a:pPr lvl="0"/>
            <a:r>
              <a:rPr dirty="0" lang="en-US" smtClean="0"/>
              <a:t>Substitutes are given if there is no breast milk. The feed is calculated at 90 </a:t>
            </a:r>
            <a:r>
              <a:rPr dirty="0" lang="en-US" err="1" smtClean="0"/>
              <a:t>mls</a:t>
            </a:r>
            <a:r>
              <a:rPr dirty="0" lang="en-US" smtClean="0"/>
              <a:t>/kg of body weight in 24 hrs in 8 divided doses i.e. 3 hourly feeding.</a:t>
            </a:r>
          </a:p>
          <a:p>
            <a:pPr lvl="0"/>
            <a:r>
              <a:rPr dirty="0" lang="en-US" smtClean="0"/>
              <a:t>Closely observe vital signs; TPR and signs of infection.</a:t>
            </a:r>
          </a:p>
          <a:p>
            <a:pPr lvl="0"/>
            <a:r>
              <a:rPr dirty="0" lang="en-US"/>
              <a:t>The baby should be nursed in a warm environment to prevent hypothermia although it has temperature regulating mechanism.</a:t>
            </a:r>
          </a:p>
          <a:p>
            <a:pPr lvl="0"/>
            <a:r>
              <a:rPr dirty="0" lang="en-US"/>
              <a:t>Closely monitor blood sugar to rule out hypoglycemia.</a:t>
            </a:r>
          </a:p>
          <a:p>
            <a:pPr lvl="0"/>
            <a:endParaRPr dirty="0" lang="en-US" smtClean="0"/>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94" name=""/>
        <p:cNvGrpSpPr/>
        <p:nvPr/>
      </p:nvGrpSpPr>
      <p:grpSpPr>
        <a:xfrm>
          <a:off x="0" y="0"/>
          <a:ext cx="0" cy="0"/>
          <a:chOff x="0" y="0"/>
          <a:chExt cx="0" cy="0"/>
        </a:xfrm>
      </p:grpSpPr>
      <p:sp>
        <p:nvSpPr>
          <p:cNvPr id="1048653" name="Content Placeholder 2"/>
          <p:cNvSpPr>
            <a:spLocks noGrp="1"/>
          </p:cNvSpPr>
          <p:nvPr>
            <p:ph idx="1"/>
          </p:nvPr>
        </p:nvSpPr>
        <p:spPr>
          <a:xfrm>
            <a:off x="152400" y="533400"/>
            <a:ext cx="8839200" cy="6096000"/>
          </a:xfrm>
        </p:spPr>
        <p:txBody>
          <a:bodyPr/>
          <a:p>
            <a:pPr lvl="0"/>
            <a:r>
              <a:rPr dirty="0" lang="en-US" smtClean="0"/>
              <a:t>Weigh the baby on alternate days to monitor the progress. Usually weight loss is minimal and it gains weight more rapidly and steadily than preterm.</a:t>
            </a:r>
          </a:p>
          <a:p>
            <a:r>
              <a:rPr dirty="0" lang="en-US" smtClean="0"/>
              <a:t>Teach the mother how to take care of the delicate skin that may be dry, cracked or peeling</a:t>
            </a:r>
          </a:p>
          <a:p>
            <a:pPr algn="ctr" indent="0" marL="82296">
              <a:buNone/>
            </a:pPr>
            <a:r>
              <a:rPr b="1" dirty="0" lang="en-US" u="sng" smtClean="0"/>
              <a:t>COMPLICATIONS of SGA</a:t>
            </a:r>
            <a:endParaRPr b="1" dirty="0" lang="en-US" u="sng"/>
          </a:p>
          <a:p>
            <a:pPr lvl="6"/>
            <a:r>
              <a:rPr dirty="0" sz="3200" lang="en-US" err="1"/>
              <a:t>Hypoglycaemia</a:t>
            </a:r>
            <a:endParaRPr dirty="0" sz="3200" lang="en-US"/>
          </a:p>
          <a:p>
            <a:pPr lvl="6"/>
            <a:r>
              <a:rPr dirty="0" sz="3200" lang="en-US"/>
              <a:t>Respiratory distress syndrome</a:t>
            </a:r>
          </a:p>
          <a:p>
            <a:pPr lvl="6"/>
            <a:r>
              <a:rPr dirty="0" sz="3200" lang="en-US"/>
              <a:t>Aspiration pneumonia</a:t>
            </a:r>
          </a:p>
          <a:p>
            <a:pPr lvl="6"/>
            <a:r>
              <a:rPr dirty="0" sz="3200" lang="en-US"/>
              <a:t>Brain damage</a:t>
            </a:r>
          </a:p>
          <a:p>
            <a:endParaRPr dirty="0" lang="en-US"/>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95" name=""/>
        <p:cNvGrpSpPr/>
        <p:nvPr/>
      </p:nvGrpSpPr>
      <p:grpSpPr>
        <a:xfrm>
          <a:off x="0" y="0"/>
          <a:ext cx="0" cy="0"/>
          <a:chOff x="0" y="0"/>
          <a:chExt cx="0" cy="0"/>
        </a:xfrm>
      </p:grpSpPr>
      <p:sp>
        <p:nvSpPr>
          <p:cNvPr id="1048654" name="Content Placeholder 2"/>
          <p:cNvSpPr>
            <a:spLocks noGrp="1"/>
          </p:cNvSpPr>
          <p:nvPr>
            <p:ph idx="1"/>
          </p:nvPr>
        </p:nvSpPr>
        <p:spPr>
          <a:xfrm>
            <a:off x="533400" y="2438400"/>
            <a:ext cx="8153400" cy="990600"/>
          </a:xfrm>
        </p:spPr>
        <p:txBody>
          <a:bodyPr>
            <a:normAutofit/>
          </a:bodyPr>
          <a:p>
            <a:pPr algn="ctr" indent="0" marL="82296">
              <a:buNone/>
            </a:pPr>
            <a:r>
              <a:rPr b="1" dirty="0" sz="4400" lang="en-US" smtClean="0"/>
              <a:t>ANY QUESTIONS SO FAR?</a:t>
            </a:r>
            <a:endParaRPr b="1" dirty="0" sz="4400" lang="en-US"/>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96" name=""/>
        <p:cNvGrpSpPr/>
        <p:nvPr/>
      </p:nvGrpSpPr>
      <p:grpSpPr>
        <a:xfrm>
          <a:off x="0" y="0"/>
          <a:ext cx="0" cy="0"/>
          <a:chOff x="0" y="0"/>
          <a:chExt cx="0" cy="0"/>
        </a:xfrm>
      </p:grpSpPr>
      <p:sp>
        <p:nvSpPr>
          <p:cNvPr id="1048655" name="Content Placeholder 2"/>
          <p:cNvSpPr>
            <a:spLocks noGrp="1"/>
          </p:cNvSpPr>
          <p:nvPr>
            <p:ph idx="1"/>
          </p:nvPr>
        </p:nvSpPr>
        <p:spPr>
          <a:xfrm>
            <a:off x="228600" y="951131"/>
            <a:ext cx="8763000" cy="5678269"/>
          </a:xfrm>
        </p:spPr>
        <p:txBody>
          <a:bodyPr>
            <a:normAutofit lnSpcReduction="10000"/>
          </a:bodyPr>
          <a:p>
            <a:r>
              <a:rPr dirty="0" lang="en-US" smtClean="0"/>
              <a:t>This is a term which refers to a condition in which the </a:t>
            </a:r>
            <a:r>
              <a:rPr dirty="0" lang="en-US" u="sng" smtClean="0"/>
              <a:t>baby fails to breath at birth</a:t>
            </a:r>
            <a:r>
              <a:rPr dirty="0" lang="en-US" smtClean="0"/>
              <a:t>.</a:t>
            </a:r>
          </a:p>
          <a:p>
            <a:pPr>
              <a:buNone/>
            </a:pPr>
            <a:r>
              <a:rPr b="1" dirty="0" lang="en-US" u="sng" smtClean="0"/>
              <a:t>Types of Asphyxia</a:t>
            </a:r>
          </a:p>
          <a:p>
            <a:r>
              <a:rPr dirty="0" lang="en-US" smtClean="0"/>
              <a:t>The degree of asphyxia is determined by APGAR score in which the following features are observed and score 0-2;</a:t>
            </a:r>
          </a:p>
          <a:p>
            <a:pPr lvl="1">
              <a:buFont typeface="Wingdings" pitchFamily="2" charset="2"/>
              <a:buChar char="§"/>
            </a:pPr>
            <a:r>
              <a:rPr b="1" dirty="0" sz="3200" lang="en-US" smtClean="0"/>
              <a:t>A</a:t>
            </a:r>
            <a:r>
              <a:rPr dirty="0" sz="3200" lang="en-US" smtClean="0"/>
              <a:t>ppearance (colour of the body)</a:t>
            </a:r>
          </a:p>
          <a:p>
            <a:pPr lvl="1">
              <a:buFont typeface="Wingdings" pitchFamily="2" charset="2"/>
              <a:buChar char="§"/>
            </a:pPr>
            <a:r>
              <a:rPr b="1" dirty="0" sz="3200" lang="en-US" smtClean="0"/>
              <a:t>P</a:t>
            </a:r>
            <a:r>
              <a:rPr dirty="0" sz="3200" lang="en-US" smtClean="0"/>
              <a:t>ulse (heart rate)</a:t>
            </a:r>
          </a:p>
          <a:p>
            <a:pPr lvl="1">
              <a:buFont typeface="Wingdings" pitchFamily="2" charset="2"/>
              <a:buChar char="§"/>
            </a:pPr>
            <a:r>
              <a:rPr b="1" dirty="0" sz="3200" lang="en-US" smtClean="0"/>
              <a:t>G</a:t>
            </a:r>
            <a:r>
              <a:rPr dirty="0" sz="3200" lang="en-US" smtClean="0"/>
              <a:t>rimace (response to stimuli)</a:t>
            </a:r>
          </a:p>
          <a:p>
            <a:pPr lvl="1">
              <a:buFont typeface="Wingdings" pitchFamily="2" charset="2"/>
              <a:buChar char="§"/>
            </a:pPr>
            <a:r>
              <a:rPr b="1" dirty="0" sz="3200" lang="en-US" smtClean="0"/>
              <a:t>A</a:t>
            </a:r>
            <a:r>
              <a:rPr dirty="0" sz="3200" lang="en-US" smtClean="0"/>
              <a:t>ctivity (muscle tone)</a:t>
            </a:r>
          </a:p>
          <a:p>
            <a:pPr lvl="1">
              <a:buFont typeface="Wingdings" pitchFamily="2" charset="2"/>
              <a:buChar char="§"/>
            </a:pPr>
            <a:r>
              <a:rPr b="1" dirty="0" sz="3200" lang="en-US" smtClean="0"/>
              <a:t>R</a:t>
            </a:r>
            <a:r>
              <a:rPr dirty="0" sz="3200" lang="en-US" smtClean="0"/>
              <a:t>espiration /respiratory effort</a:t>
            </a:r>
          </a:p>
          <a:p>
            <a:endParaRPr dirty="0" lang="en-US" smtClean="0"/>
          </a:p>
          <a:p>
            <a:endParaRPr dirty="0" lang="en-US"/>
          </a:p>
        </p:txBody>
      </p:sp>
      <p:sp>
        <p:nvSpPr>
          <p:cNvPr id="1048656" name="Rectangle 1"/>
          <p:cNvSpPr/>
          <p:nvPr/>
        </p:nvSpPr>
        <p:spPr>
          <a:xfrm>
            <a:off x="990600" y="304800"/>
            <a:ext cx="7696200" cy="646331"/>
          </a:xfrm>
          <a:prstGeom prst="rect"/>
        </p:spPr>
        <p:txBody>
          <a:bodyPr wrap="square">
            <a:spAutoFit/>
          </a:bodyPr>
          <a:p>
            <a:pPr indent="-514350" lvl="1" marL="916686">
              <a:spcBef>
                <a:spcPts val="550"/>
              </a:spcBef>
              <a:buFont typeface="+mj-lt"/>
              <a:buAutoNum type="arabicPeriod" startAt="4"/>
            </a:pPr>
            <a:r>
              <a:rPr b="1" dirty="0" sz="3600" lang="en-US">
                <a:solidFill>
                  <a:prstClr val="black"/>
                </a:solidFill>
              </a:rPr>
              <a:t>ASPHYXIA NEONATORUM</a:t>
            </a:r>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97" name=""/>
        <p:cNvGrpSpPr/>
        <p:nvPr/>
      </p:nvGrpSpPr>
      <p:grpSpPr>
        <a:xfrm>
          <a:off x="0" y="0"/>
          <a:ext cx="0" cy="0"/>
          <a:chOff x="0" y="0"/>
          <a:chExt cx="0" cy="0"/>
        </a:xfrm>
      </p:grpSpPr>
      <p:sp>
        <p:nvSpPr>
          <p:cNvPr id="1048657" name="Content Placeholder 2"/>
          <p:cNvSpPr>
            <a:spLocks noGrp="1"/>
          </p:cNvSpPr>
          <p:nvPr>
            <p:ph idx="1"/>
          </p:nvPr>
        </p:nvSpPr>
        <p:spPr>
          <a:xfrm>
            <a:off x="228600" y="457200"/>
            <a:ext cx="8763000" cy="6172200"/>
          </a:xfrm>
        </p:spPr>
        <p:txBody>
          <a:bodyPr>
            <a:normAutofit/>
          </a:bodyPr>
          <a:p>
            <a:r>
              <a:rPr dirty="0" lang="en-US" smtClean="0"/>
              <a:t>A score between 8-10 does not show asphyxia.</a:t>
            </a:r>
          </a:p>
          <a:p>
            <a:r>
              <a:rPr dirty="0" lang="en-US" smtClean="0"/>
              <a:t>There are three types of asphyxia namely:</a:t>
            </a:r>
          </a:p>
          <a:p>
            <a:pPr indent="-514350" lvl="1" marL="870966">
              <a:buClrTx/>
              <a:buFont typeface="+mj-lt"/>
              <a:buAutoNum type="arabicPeriod"/>
            </a:pPr>
            <a:r>
              <a:rPr b="1" dirty="0" sz="3200" lang="en-US" smtClean="0"/>
              <a:t>Mild asphyxia </a:t>
            </a:r>
            <a:r>
              <a:rPr dirty="0" sz="3200" lang="en-US" smtClean="0"/>
              <a:t>– Apgar score is 6-7. It requires clearing of the airway and application of external stimuli to in initiate breathing</a:t>
            </a:r>
          </a:p>
          <a:p>
            <a:pPr indent="-514350" lvl="1" marL="870966">
              <a:buClrTx/>
              <a:buFont typeface="+mj-lt"/>
              <a:buAutoNum type="arabicPeriod"/>
            </a:pPr>
            <a:r>
              <a:rPr b="1" dirty="0" sz="3200" lang="en-US" smtClean="0"/>
              <a:t>Moderate asphyxia </a:t>
            </a:r>
            <a:r>
              <a:rPr dirty="0" sz="3200" lang="en-US" smtClean="0"/>
              <a:t>– Apgar score is 4-5. It requires resuscitation, administration of oxygen and drugs to initiate breathing.</a:t>
            </a:r>
          </a:p>
          <a:p>
            <a:pPr indent="-514350" lvl="1" marL="870966">
              <a:buClrTx/>
              <a:buFont typeface="+mj-lt"/>
              <a:buAutoNum type="arabicPeriod"/>
            </a:pPr>
            <a:r>
              <a:rPr b="1" dirty="0" sz="3200" lang="en-US" smtClean="0"/>
              <a:t>Severe asphyxia </a:t>
            </a:r>
            <a:r>
              <a:rPr dirty="0" sz="3200" lang="en-US" smtClean="0"/>
              <a:t>– Apgar score is 0-3. It requires intensive resuscitative measures and intubation to survive.</a:t>
            </a:r>
          </a:p>
          <a:p>
            <a:endParaRPr dirty="0" lang="en-US"/>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98" name=""/>
        <p:cNvGrpSpPr/>
        <p:nvPr/>
      </p:nvGrpSpPr>
      <p:grpSpPr>
        <a:xfrm>
          <a:off x="0" y="0"/>
          <a:ext cx="0" cy="0"/>
          <a:chOff x="0" y="0"/>
          <a:chExt cx="0" cy="0"/>
        </a:xfrm>
      </p:grpSpPr>
      <p:sp>
        <p:nvSpPr>
          <p:cNvPr id="1048658" name="Content Placeholder 2"/>
          <p:cNvSpPr>
            <a:spLocks noGrp="1"/>
          </p:cNvSpPr>
          <p:nvPr>
            <p:ph idx="1"/>
          </p:nvPr>
        </p:nvSpPr>
        <p:spPr>
          <a:xfrm>
            <a:off x="152400" y="304800"/>
            <a:ext cx="8839200" cy="6400800"/>
          </a:xfrm>
        </p:spPr>
        <p:txBody>
          <a:bodyPr>
            <a:normAutofit fontScale="77500" lnSpcReduction="20000"/>
          </a:bodyPr>
          <a:p>
            <a:pPr algn="ctr">
              <a:buNone/>
            </a:pPr>
            <a:r>
              <a:rPr b="1" dirty="0" lang="en-US" u="sng" smtClean="0"/>
              <a:t>Predisposing Factors to Asphyxia </a:t>
            </a:r>
            <a:r>
              <a:rPr b="1" dirty="0" lang="en-US" err="1" u="sng" smtClean="0"/>
              <a:t>Neonatorum</a:t>
            </a:r>
            <a:endParaRPr b="1" dirty="0" lang="en-US" u="sng" smtClean="0"/>
          </a:p>
          <a:p>
            <a:pPr lvl="0"/>
            <a:r>
              <a:rPr dirty="0" lang="en-US" smtClean="0"/>
              <a:t>Any condition causing foetal distress e.g. </a:t>
            </a:r>
          </a:p>
          <a:p>
            <a:pPr lvl="1">
              <a:buFont typeface="Wingdings" pitchFamily="2" charset="2"/>
              <a:buChar char="§"/>
            </a:pPr>
            <a:r>
              <a:rPr dirty="0" lang="en-US" smtClean="0"/>
              <a:t>cord prolapse, </a:t>
            </a:r>
          </a:p>
          <a:p>
            <a:pPr lvl="1">
              <a:buFont typeface="Wingdings" pitchFamily="2" charset="2"/>
              <a:buChar char="§"/>
            </a:pPr>
            <a:r>
              <a:rPr dirty="0" lang="en-US" smtClean="0"/>
              <a:t>prolonged </a:t>
            </a:r>
            <a:r>
              <a:rPr dirty="0" lang="en-US" err="1" smtClean="0"/>
              <a:t>labour</a:t>
            </a:r>
            <a:r>
              <a:rPr dirty="0" lang="en-US" smtClean="0"/>
              <a:t>, </a:t>
            </a:r>
          </a:p>
          <a:p>
            <a:pPr lvl="1">
              <a:buFont typeface="Wingdings" pitchFamily="2" charset="2"/>
              <a:buChar char="§"/>
            </a:pPr>
            <a:r>
              <a:rPr dirty="0" lang="en-US" smtClean="0"/>
              <a:t>APH, </a:t>
            </a:r>
          </a:p>
          <a:p>
            <a:pPr lvl="1">
              <a:buFont typeface="Wingdings" pitchFamily="2" charset="2"/>
              <a:buChar char="§"/>
            </a:pPr>
            <a:r>
              <a:rPr dirty="0" lang="en-US" smtClean="0"/>
              <a:t>intrauterine hypoxia due to placental insufficiency, </a:t>
            </a:r>
          </a:p>
          <a:p>
            <a:pPr lvl="1">
              <a:buFont typeface="Wingdings" pitchFamily="2" charset="2"/>
              <a:buChar char="§"/>
            </a:pPr>
            <a:r>
              <a:rPr dirty="0" lang="en-US" smtClean="0"/>
              <a:t>post maturity, </a:t>
            </a:r>
          </a:p>
          <a:p>
            <a:pPr lvl="1">
              <a:buFont typeface="Wingdings" pitchFamily="2" charset="2"/>
              <a:buChar char="§"/>
            </a:pPr>
            <a:r>
              <a:rPr dirty="0" lang="en-US" smtClean="0"/>
              <a:t>placenta abruption.</a:t>
            </a:r>
          </a:p>
          <a:p>
            <a:pPr lvl="1">
              <a:buFont typeface="Wingdings" pitchFamily="2" charset="2"/>
              <a:buChar char="§"/>
            </a:pPr>
            <a:r>
              <a:rPr dirty="0" lang="en-US" err="1"/>
              <a:t>a</a:t>
            </a:r>
            <a:r>
              <a:rPr dirty="0" lang="en-US" err="1" smtClean="0"/>
              <a:t>naemia</a:t>
            </a:r>
            <a:r>
              <a:rPr dirty="0" lang="en-US" smtClean="0"/>
              <a:t>, </a:t>
            </a:r>
          </a:p>
          <a:p>
            <a:pPr lvl="1">
              <a:buFont typeface="Wingdings" pitchFamily="2" charset="2"/>
              <a:buChar char="§"/>
            </a:pPr>
            <a:r>
              <a:rPr dirty="0" lang="en-US" smtClean="0"/>
              <a:t>pre-</a:t>
            </a:r>
            <a:r>
              <a:rPr dirty="0" lang="en-US" err="1" smtClean="0"/>
              <a:t>eclampsia</a:t>
            </a:r>
            <a:endParaRPr dirty="0" lang="en-US" smtClean="0"/>
          </a:p>
          <a:p>
            <a:pPr lvl="0"/>
            <a:r>
              <a:rPr dirty="0" lang="en-US" smtClean="0"/>
              <a:t>Pre-maturity due to under development of the respiratory centre.</a:t>
            </a:r>
          </a:p>
          <a:p>
            <a:pPr lvl="0"/>
            <a:r>
              <a:rPr dirty="0" lang="en-US" smtClean="0"/>
              <a:t>Blockage of the airway by mucus or liquor </a:t>
            </a:r>
            <a:r>
              <a:rPr dirty="0" lang="en-US" err="1" smtClean="0"/>
              <a:t>amnii</a:t>
            </a:r>
            <a:r>
              <a:rPr dirty="0" lang="en-US" smtClean="0"/>
              <a:t> at birth.</a:t>
            </a:r>
          </a:p>
          <a:p>
            <a:pPr lvl="0"/>
            <a:r>
              <a:rPr dirty="0" lang="en-US" smtClean="0"/>
              <a:t>Birth injuries e.g. intracranial injury</a:t>
            </a:r>
          </a:p>
          <a:p>
            <a:pPr lvl="0"/>
            <a:r>
              <a:rPr dirty="0" lang="en-US" smtClean="0"/>
              <a:t>Severe maternal disease in pregnancy e.g. sickle cell anaemia, cardiac disease</a:t>
            </a:r>
          </a:p>
          <a:p>
            <a:pPr lvl="0"/>
            <a:r>
              <a:rPr dirty="0" lang="en-US" smtClean="0"/>
              <a:t>Depression of respiratory center due to drugs e.g. GA and narcotics</a:t>
            </a:r>
          </a:p>
          <a:p>
            <a:endParaRPr dirty="0" lang="en-US"/>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99" name=""/>
        <p:cNvGrpSpPr/>
        <p:nvPr/>
      </p:nvGrpSpPr>
      <p:grpSpPr>
        <a:xfrm>
          <a:off x="0" y="0"/>
          <a:ext cx="0" cy="0"/>
          <a:chOff x="0" y="0"/>
          <a:chExt cx="0" cy="0"/>
        </a:xfrm>
      </p:grpSpPr>
      <p:sp>
        <p:nvSpPr>
          <p:cNvPr id="1048659" name="Content Placeholder 2"/>
          <p:cNvSpPr>
            <a:spLocks noGrp="1"/>
          </p:cNvSpPr>
          <p:nvPr>
            <p:ph idx="1"/>
          </p:nvPr>
        </p:nvSpPr>
        <p:spPr>
          <a:xfrm>
            <a:off x="152400" y="381000"/>
            <a:ext cx="8839200" cy="6248400"/>
          </a:xfrm>
        </p:spPr>
        <p:txBody>
          <a:bodyPr>
            <a:normAutofit/>
          </a:bodyPr>
          <a:p>
            <a:pPr algn="ctr">
              <a:buNone/>
            </a:pPr>
            <a:r>
              <a:rPr b="1" dirty="0" lang="en-US" u="sng" smtClean="0"/>
              <a:t>Signs and Symptoms</a:t>
            </a:r>
          </a:p>
          <a:p>
            <a:pPr indent="-514350" marL="596646">
              <a:buFont typeface="+mj-lt"/>
              <a:buAutoNum type="alphaLcParenR"/>
            </a:pPr>
            <a:r>
              <a:rPr b="1" dirty="0" lang="en-US" u="sng" smtClean="0"/>
              <a:t>Mild and Moderate Asphyxia</a:t>
            </a:r>
            <a:endParaRPr dirty="0" lang="en-US" u="sng" smtClean="0"/>
          </a:p>
          <a:p>
            <a:pPr lvl="1">
              <a:buFont typeface="Wingdings" pitchFamily="2" charset="2"/>
              <a:buChar char="§"/>
            </a:pPr>
            <a:r>
              <a:rPr dirty="0" sz="3200" lang="en-US" smtClean="0"/>
              <a:t>Apex beat (pulse rate) 100/min or less</a:t>
            </a:r>
          </a:p>
          <a:p>
            <a:pPr lvl="1">
              <a:buFont typeface="Wingdings" pitchFamily="2" charset="2"/>
              <a:buChar char="§"/>
            </a:pPr>
            <a:r>
              <a:rPr dirty="0" sz="3200" lang="en-US" smtClean="0"/>
              <a:t>Skin colour is pink with blue extremities</a:t>
            </a:r>
          </a:p>
          <a:p>
            <a:pPr lvl="1">
              <a:buFont typeface="Wingdings" pitchFamily="2" charset="2"/>
              <a:buChar char="§"/>
            </a:pPr>
            <a:r>
              <a:rPr dirty="0" sz="3200" lang="en-US" smtClean="0"/>
              <a:t>Response to stimuli may be present</a:t>
            </a:r>
          </a:p>
          <a:p>
            <a:pPr lvl="1">
              <a:buFont typeface="Wingdings" pitchFamily="2" charset="2"/>
              <a:buChar char="§"/>
            </a:pPr>
            <a:r>
              <a:rPr dirty="0" sz="3200" lang="en-US" smtClean="0"/>
              <a:t>Cry may be weak or strong</a:t>
            </a:r>
          </a:p>
          <a:p>
            <a:pPr lvl="1">
              <a:buFont typeface="Wingdings" pitchFamily="2" charset="2"/>
              <a:buChar char="§"/>
            </a:pPr>
            <a:r>
              <a:rPr dirty="0" sz="3200" lang="en-US" smtClean="0"/>
              <a:t>Makes effort to breath and may gasp with irregular respiration</a:t>
            </a:r>
          </a:p>
          <a:p>
            <a:endParaRPr dirty="0" lang="en-US"/>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200" name=""/>
        <p:cNvGrpSpPr/>
        <p:nvPr/>
      </p:nvGrpSpPr>
      <p:grpSpPr>
        <a:xfrm>
          <a:off x="0" y="0"/>
          <a:ext cx="0" cy="0"/>
          <a:chOff x="0" y="0"/>
          <a:chExt cx="0" cy="0"/>
        </a:xfrm>
      </p:grpSpPr>
      <p:sp>
        <p:nvSpPr>
          <p:cNvPr id="1048660" name="Content Placeholder 2"/>
          <p:cNvSpPr>
            <a:spLocks noGrp="1"/>
          </p:cNvSpPr>
          <p:nvPr>
            <p:ph idx="1"/>
          </p:nvPr>
        </p:nvSpPr>
        <p:spPr>
          <a:xfrm>
            <a:off x="228600" y="381000"/>
            <a:ext cx="8705088" cy="6172200"/>
          </a:xfrm>
        </p:spPr>
        <p:txBody>
          <a:bodyPr>
            <a:normAutofit/>
          </a:bodyPr>
          <a:p>
            <a:pPr indent="-514350" marL="596646">
              <a:buFont typeface="+mj-lt"/>
              <a:buAutoNum type="alphaLcParenR" startAt="2"/>
            </a:pPr>
            <a:r>
              <a:rPr b="1" dirty="0" lang="en-US" u="sng" smtClean="0"/>
              <a:t>Severe Asphyxia</a:t>
            </a:r>
            <a:endParaRPr dirty="0" lang="en-US" u="sng" smtClean="0"/>
          </a:p>
          <a:p>
            <a:pPr lvl="1">
              <a:buFont typeface="Wingdings" pitchFamily="2" charset="2"/>
              <a:buChar char="§"/>
            </a:pPr>
            <a:r>
              <a:rPr dirty="0" sz="3200" lang="en-US" smtClean="0"/>
              <a:t>No attempt to breath and may gasp periodically</a:t>
            </a:r>
          </a:p>
          <a:p>
            <a:pPr lvl="1">
              <a:buFont typeface="Wingdings" pitchFamily="2" charset="2"/>
              <a:buChar char="§"/>
            </a:pPr>
            <a:r>
              <a:rPr dirty="0" sz="3200" lang="en-US" smtClean="0"/>
              <a:t>Baby does not cry</a:t>
            </a:r>
          </a:p>
          <a:p>
            <a:pPr lvl="1">
              <a:buFont typeface="Wingdings" pitchFamily="2" charset="2"/>
              <a:buChar char="§"/>
            </a:pPr>
            <a:r>
              <a:rPr dirty="0" sz="3200" lang="en-US" smtClean="0"/>
              <a:t>Entire body skin is blue i.e. cyanosed-central.</a:t>
            </a:r>
          </a:p>
          <a:p>
            <a:pPr lvl="1">
              <a:buFont typeface="Wingdings" pitchFamily="2" charset="2"/>
              <a:buChar char="§"/>
            </a:pPr>
            <a:r>
              <a:rPr dirty="0" sz="3200" lang="en-US" smtClean="0"/>
              <a:t>No response to stimuli</a:t>
            </a:r>
          </a:p>
          <a:p>
            <a:pPr lvl="1">
              <a:buFont typeface="Wingdings" pitchFamily="2" charset="2"/>
              <a:buChar char="§"/>
            </a:pPr>
            <a:r>
              <a:rPr dirty="0" sz="3200" lang="en-US" smtClean="0"/>
              <a:t>Pulse rate very low or absent</a:t>
            </a:r>
          </a:p>
          <a:p>
            <a:pPr lvl="1">
              <a:buFont typeface="Wingdings" pitchFamily="2" charset="2"/>
              <a:buChar char="§"/>
            </a:pPr>
            <a:r>
              <a:rPr dirty="0" sz="3200" lang="en-US" smtClean="0"/>
              <a:t>Poor muscle tone</a:t>
            </a:r>
          </a:p>
          <a:p>
            <a:endParaRPr dirty="0" lang="en-US"/>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201" name=""/>
        <p:cNvGrpSpPr/>
        <p:nvPr/>
      </p:nvGrpSpPr>
      <p:grpSpPr>
        <a:xfrm>
          <a:off x="0" y="0"/>
          <a:ext cx="0" cy="0"/>
          <a:chOff x="0" y="0"/>
          <a:chExt cx="0" cy="0"/>
        </a:xfrm>
      </p:grpSpPr>
      <p:sp>
        <p:nvSpPr>
          <p:cNvPr id="1048661" name="Content Placeholder 2"/>
          <p:cNvSpPr>
            <a:spLocks noGrp="1"/>
          </p:cNvSpPr>
          <p:nvPr>
            <p:ph idx="1"/>
          </p:nvPr>
        </p:nvSpPr>
        <p:spPr>
          <a:xfrm>
            <a:off x="152400" y="304800"/>
            <a:ext cx="8839200" cy="6400800"/>
          </a:xfrm>
        </p:spPr>
        <p:txBody>
          <a:bodyPr>
            <a:normAutofit lnSpcReduction="10000"/>
          </a:bodyPr>
          <a:p>
            <a:pPr algn="ctr">
              <a:buNone/>
            </a:pPr>
            <a:r>
              <a:rPr b="1" dirty="0" lang="en-US" u="sng" smtClean="0"/>
              <a:t>NURSING MANAGEMENT</a:t>
            </a:r>
            <a:endParaRPr dirty="0" lang="en-US" u="sng" smtClean="0"/>
          </a:p>
          <a:p>
            <a:pPr lvl="0"/>
            <a:r>
              <a:rPr dirty="0" lang="en-US" smtClean="0"/>
              <a:t>Clear the airway as soon as possible.</a:t>
            </a:r>
          </a:p>
          <a:p>
            <a:pPr lvl="0"/>
            <a:r>
              <a:rPr dirty="0" lang="en-US" smtClean="0"/>
              <a:t>Nurse the baby in an incubator for at least 48 hrs to keep it warm at body temperature.</a:t>
            </a:r>
          </a:p>
          <a:p>
            <a:pPr lvl="0"/>
            <a:r>
              <a:rPr dirty="0" lang="en-US" smtClean="0"/>
              <a:t>Resuscitation may be needed to promote ventilation and ensure effective circulation to prevent acidosis, hypoglycaemia and intracranial hemorrhage</a:t>
            </a:r>
          </a:p>
          <a:p>
            <a:pPr lvl="0"/>
            <a:r>
              <a:rPr dirty="0" lang="en-US"/>
              <a:t>Do suctioning whenever necessary</a:t>
            </a:r>
          </a:p>
          <a:p>
            <a:pPr lvl="0"/>
            <a:r>
              <a:rPr dirty="0" lang="en-US"/>
              <a:t>Closely observe the baby for skin </a:t>
            </a:r>
            <a:r>
              <a:rPr dirty="0" lang="en-US" err="1"/>
              <a:t>colour</a:t>
            </a:r>
            <a:r>
              <a:rPr dirty="0" lang="en-US"/>
              <a:t>, TPR.</a:t>
            </a:r>
          </a:p>
          <a:p>
            <a:pPr lvl="0"/>
            <a:r>
              <a:rPr dirty="0" lang="en-US"/>
              <a:t>Administer oxygen by mask, </a:t>
            </a:r>
            <a:r>
              <a:rPr dirty="0" lang="en-US" err="1"/>
              <a:t>ambu</a:t>
            </a:r>
            <a:r>
              <a:rPr dirty="0" lang="en-US"/>
              <a:t> bag or nasal catheter whenever there is an </a:t>
            </a:r>
            <a:r>
              <a:rPr dirty="0" lang="en-US" err="1"/>
              <a:t>apnoeic</a:t>
            </a:r>
            <a:r>
              <a:rPr dirty="0" lang="en-US"/>
              <a:t> attack</a:t>
            </a:r>
          </a:p>
          <a:p>
            <a:pPr lvl="0"/>
            <a:r>
              <a:rPr dirty="0" lang="en-US"/>
              <a:t>Give IV fluids for rehydration</a:t>
            </a:r>
            <a:r>
              <a:rPr dirty="0" lang="en-US" smtClean="0"/>
              <a:t>.</a:t>
            </a:r>
          </a:p>
          <a:p>
            <a:endParaRPr dirty="0" lang="en-US"/>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202" name=""/>
        <p:cNvGrpSpPr/>
        <p:nvPr/>
      </p:nvGrpSpPr>
      <p:grpSpPr>
        <a:xfrm>
          <a:off x="0" y="0"/>
          <a:ext cx="0" cy="0"/>
          <a:chOff x="0" y="0"/>
          <a:chExt cx="0" cy="0"/>
        </a:xfrm>
      </p:grpSpPr>
      <p:sp>
        <p:nvSpPr>
          <p:cNvPr id="1048662" name="Content Placeholder 2"/>
          <p:cNvSpPr>
            <a:spLocks noGrp="1"/>
          </p:cNvSpPr>
          <p:nvPr>
            <p:ph idx="1"/>
          </p:nvPr>
        </p:nvSpPr>
        <p:spPr>
          <a:xfrm>
            <a:off x="152400" y="228600"/>
            <a:ext cx="8839200" cy="6477000"/>
          </a:xfrm>
        </p:spPr>
        <p:txBody>
          <a:bodyPr>
            <a:normAutofit fontScale="92500"/>
          </a:bodyPr>
          <a:p>
            <a:pPr lvl="0"/>
            <a:r>
              <a:rPr dirty="0" lang="en-US" smtClean="0"/>
              <a:t>Aspirate mucus to unblock the airway or may intubate the baby.</a:t>
            </a:r>
          </a:p>
          <a:p>
            <a:r>
              <a:rPr dirty="0" lang="en-US"/>
              <a:t>Give fluids with electrolytes to maintain fluid – electrolyte balance.</a:t>
            </a:r>
          </a:p>
          <a:p>
            <a:r>
              <a:rPr dirty="0" lang="en-US"/>
              <a:t>If the mother was given narcotics during </a:t>
            </a:r>
            <a:r>
              <a:rPr dirty="0" lang="en-US" err="1"/>
              <a:t>labour</a:t>
            </a:r>
            <a:r>
              <a:rPr dirty="0" lang="en-US"/>
              <a:t>, administer its antidote naloxone thro the umbilical vein.</a:t>
            </a:r>
          </a:p>
          <a:p>
            <a:r>
              <a:rPr dirty="0" lang="en-US"/>
              <a:t>Give anticonvulsants to control convulsions if present</a:t>
            </a:r>
          </a:p>
          <a:p>
            <a:r>
              <a:rPr dirty="0" lang="en-US"/>
              <a:t>Administer the following drugs:</a:t>
            </a:r>
          </a:p>
          <a:p>
            <a:pPr lvl="1">
              <a:buClrTx/>
              <a:buFont typeface="Wingdings" pitchFamily="2" charset="2"/>
              <a:buChar char="§"/>
            </a:pPr>
            <a:r>
              <a:rPr dirty="0" i="1" lang="en-US"/>
              <a:t>Sodium </a:t>
            </a:r>
            <a:r>
              <a:rPr dirty="0" i="1" lang="en-US" smtClean="0"/>
              <a:t>bi-carbonate </a:t>
            </a:r>
            <a:r>
              <a:rPr dirty="0" i="1" lang="en-US"/>
              <a:t>1-2 </a:t>
            </a:r>
            <a:r>
              <a:rPr dirty="0" i="1" lang="en-US" err="1"/>
              <a:t>mls</a:t>
            </a:r>
            <a:r>
              <a:rPr dirty="0" i="1" lang="en-US"/>
              <a:t> </a:t>
            </a:r>
            <a:r>
              <a:rPr dirty="0" lang="en-US"/>
              <a:t>to combat acidosis.</a:t>
            </a:r>
          </a:p>
          <a:p>
            <a:pPr lvl="1">
              <a:buClrTx/>
              <a:buFont typeface="Wingdings" pitchFamily="2" charset="2"/>
              <a:buChar char="§"/>
            </a:pPr>
            <a:r>
              <a:rPr dirty="0" i="1" lang="en-US"/>
              <a:t>Vitamin K 0.5 -1 mg </a:t>
            </a:r>
            <a:r>
              <a:rPr dirty="0" i="1" lang="en-US" err="1"/>
              <a:t>i.m</a:t>
            </a:r>
            <a:r>
              <a:rPr dirty="0" lang="en-US"/>
              <a:t> to prevent </a:t>
            </a:r>
            <a:r>
              <a:rPr dirty="0" lang="en-US" err="1"/>
              <a:t>haemorrhagic</a:t>
            </a:r>
            <a:r>
              <a:rPr dirty="0" lang="en-US"/>
              <a:t> disorders</a:t>
            </a:r>
            <a:r>
              <a:rPr dirty="0" lang="en-US" smtClean="0"/>
              <a:t>.</a:t>
            </a:r>
          </a:p>
          <a:p>
            <a:pPr lvl="1">
              <a:buClrTx/>
              <a:buFont typeface="Wingdings" pitchFamily="2" charset="2"/>
              <a:buChar char="§"/>
            </a:pPr>
            <a:r>
              <a:rPr dirty="0" i="1" lang="en-US"/>
              <a:t>Aminophylline</a:t>
            </a:r>
            <a:r>
              <a:rPr dirty="0" lang="en-US"/>
              <a:t> </a:t>
            </a:r>
            <a:r>
              <a:rPr dirty="0" lang="en-US" smtClean="0"/>
              <a:t>(with caution) to </a:t>
            </a:r>
            <a:r>
              <a:rPr dirty="0" lang="en-US"/>
              <a:t>improve respiration.</a:t>
            </a:r>
          </a:p>
          <a:p>
            <a:pPr lvl="1">
              <a:buClrTx/>
              <a:buFont typeface="Wingdings" pitchFamily="2" charset="2"/>
              <a:buChar char="§"/>
            </a:pPr>
            <a:r>
              <a:rPr dirty="0" i="1" lang="en-US"/>
              <a:t>Calcium </a:t>
            </a:r>
            <a:r>
              <a:rPr dirty="0" i="1" lang="en-US" err="1"/>
              <a:t>gluconate</a:t>
            </a:r>
            <a:r>
              <a:rPr dirty="0" lang="en-US"/>
              <a:t> to strengthen heart muscles</a:t>
            </a:r>
            <a:r>
              <a:rPr dirty="0" lang="en-US" smtClean="0"/>
              <a:t>.</a:t>
            </a:r>
            <a:endParaRPr dirty="0" lang="en-US"/>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57" name=""/>
        <p:cNvGrpSpPr/>
        <p:nvPr/>
      </p:nvGrpSpPr>
      <p:grpSpPr>
        <a:xfrm>
          <a:off x="0" y="0"/>
          <a:ext cx="0" cy="0"/>
          <a:chOff x="0" y="0"/>
          <a:chExt cx="0" cy="0"/>
        </a:xfrm>
      </p:grpSpPr>
      <p:sp>
        <p:nvSpPr>
          <p:cNvPr id="1048615" name="Content Placeholder 2"/>
          <p:cNvSpPr>
            <a:spLocks noGrp="1"/>
          </p:cNvSpPr>
          <p:nvPr>
            <p:ph idx="1"/>
          </p:nvPr>
        </p:nvSpPr>
        <p:spPr>
          <a:xfrm>
            <a:off x="152400" y="228600"/>
            <a:ext cx="8915400" cy="6400800"/>
          </a:xfrm>
        </p:spPr>
        <p:txBody>
          <a:bodyPr>
            <a:normAutofit fontScale="77500" lnSpcReduction="20000"/>
          </a:bodyPr>
          <a:p>
            <a:pPr indent="-514350" lvl="0" marL="596646">
              <a:buClrTx/>
              <a:buFont typeface="+mj-lt"/>
              <a:buAutoNum type="arabicPeriod"/>
            </a:pPr>
            <a:r>
              <a:rPr b="1" dirty="0" lang="en-US"/>
              <a:t>INTRODUCTION</a:t>
            </a:r>
          </a:p>
          <a:p>
            <a:pPr>
              <a:buNone/>
            </a:pPr>
            <a:r>
              <a:rPr b="1" dirty="0" lang="en-US" u="sng" smtClean="0"/>
              <a:t>ADMISSION CRITERIA </a:t>
            </a:r>
            <a:r>
              <a:rPr b="1" dirty="0" lang="en-US" u="sng"/>
              <a:t>INTO THE NEWBORN UNIT</a:t>
            </a:r>
          </a:p>
          <a:p>
            <a:r>
              <a:rPr dirty="0" lang="en-US" smtClean="0"/>
              <a:t>The </a:t>
            </a:r>
            <a:r>
              <a:rPr dirty="0" lang="en-US"/>
              <a:t>new born unit does not only admit babies at risk but </a:t>
            </a:r>
            <a:r>
              <a:rPr dirty="0" lang="en-US" smtClean="0"/>
              <a:t>also offers </a:t>
            </a:r>
            <a:r>
              <a:rPr dirty="0" lang="en-US"/>
              <a:t>accommodation to normal neonates due to </a:t>
            </a:r>
            <a:r>
              <a:rPr dirty="0" lang="en-US" smtClean="0"/>
              <a:t>unstable condition </a:t>
            </a:r>
            <a:r>
              <a:rPr dirty="0" lang="en-US"/>
              <a:t>or death of the mother.</a:t>
            </a:r>
          </a:p>
          <a:p>
            <a:r>
              <a:rPr dirty="0" lang="en-US"/>
              <a:t>Reasons for admitting a baby into the nursery include the following:</a:t>
            </a:r>
          </a:p>
          <a:p>
            <a:pPr lvl="1">
              <a:buFont typeface="Wingdings" pitchFamily="2" charset="2"/>
              <a:buChar char="§"/>
            </a:pPr>
            <a:r>
              <a:rPr dirty="0" sz="3400" lang="en-US"/>
              <a:t>Pre-maturity</a:t>
            </a:r>
          </a:p>
          <a:p>
            <a:pPr lvl="1">
              <a:buFont typeface="Wingdings" pitchFamily="2" charset="2"/>
              <a:buChar char="§"/>
            </a:pPr>
            <a:r>
              <a:rPr dirty="0" sz="3400" lang="en-US"/>
              <a:t>Asphyxia </a:t>
            </a:r>
            <a:r>
              <a:rPr dirty="0" sz="3400" lang="en-US" err="1"/>
              <a:t>neonatorum</a:t>
            </a:r>
            <a:endParaRPr dirty="0" sz="3400" lang="en-US"/>
          </a:p>
          <a:p>
            <a:pPr lvl="1">
              <a:buFont typeface="Wingdings" pitchFamily="2" charset="2"/>
              <a:buChar char="§"/>
            </a:pPr>
            <a:r>
              <a:rPr dirty="0" sz="3400" lang="en-US" err="1"/>
              <a:t>Haemorrhagic</a:t>
            </a:r>
            <a:r>
              <a:rPr dirty="0" sz="3400" lang="en-US"/>
              <a:t> disease of the new born</a:t>
            </a:r>
          </a:p>
          <a:p>
            <a:pPr lvl="1">
              <a:buFont typeface="Wingdings" pitchFamily="2" charset="2"/>
              <a:buChar char="§"/>
            </a:pPr>
            <a:r>
              <a:rPr dirty="0" sz="3400" lang="en-US" err="1"/>
              <a:t>Ophalmia</a:t>
            </a:r>
            <a:r>
              <a:rPr dirty="0" sz="3400" lang="en-US"/>
              <a:t> </a:t>
            </a:r>
            <a:r>
              <a:rPr dirty="0" sz="3400" lang="en-US" err="1"/>
              <a:t>neonatorum</a:t>
            </a:r>
            <a:endParaRPr dirty="0" sz="3400" lang="en-US"/>
          </a:p>
          <a:p>
            <a:pPr lvl="1">
              <a:buFont typeface="Wingdings" pitchFamily="2" charset="2"/>
              <a:buChar char="§"/>
            </a:pPr>
            <a:r>
              <a:rPr dirty="0" sz="3400" lang="en-US"/>
              <a:t>Birth injuries</a:t>
            </a:r>
          </a:p>
          <a:p>
            <a:pPr lvl="1">
              <a:buFont typeface="Wingdings" pitchFamily="2" charset="2"/>
              <a:buChar char="§"/>
            </a:pPr>
            <a:r>
              <a:rPr dirty="0" sz="3400" lang="en-US"/>
              <a:t>Congenital abnormalities </a:t>
            </a:r>
            <a:r>
              <a:rPr dirty="0" sz="3400" lang="en-US" err="1"/>
              <a:t>e.g</a:t>
            </a:r>
            <a:r>
              <a:rPr dirty="0" sz="3400" lang="en-US"/>
              <a:t> hydrocephalus</a:t>
            </a:r>
          </a:p>
          <a:p>
            <a:pPr lvl="1">
              <a:buFont typeface="Wingdings" pitchFamily="2" charset="2"/>
              <a:buChar char="§"/>
            </a:pPr>
            <a:r>
              <a:rPr dirty="0" sz="3400" lang="en-US"/>
              <a:t>Respiratory distress syndrome</a:t>
            </a:r>
          </a:p>
          <a:p>
            <a:pPr lvl="1">
              <a:buFont typeface="Wingdings" pitchFamily="2" charset="2"/>
              <a:buChar char="§"/>
            </a:pPr>
            <a:r>
              <a:rPr dirty="0" sz="3400" lang="en-US"/>
              <a:t>Infants of diabetic mothers(risk of hypoglycaemia)</a:t>
            </a:r>
          </a:p>
          <a:p>
            <a:pPr lvl="1">
              <a:buFont typeface="Wingdings" pitchFamily="2" charset="2"/>
              <a:buChar char="§"/>
            </a:pPr>
            <a:r>
              <a:rPr dirty="0" sz="3400" lang="en-US"/>
              <a:t>Maternal death</a:t>
            </a:r>
          </a:p>
          <a:p>
            <a:pPr lvl="1">
              <a:buFont typeface="Wingdings" pitchFamily="2" charset="2"/>
              <a:buChar char="§"/>
            </a:pPr>
            <a:r>
              <a:rPr dirty="0" sz="3400" lang="en-US"/>
              <a:t>Unstable maternal condition</a:t>
            </a:r>
          </a:p>
          <a:p>
            <a:endParaRPr dirty="0" lang="en-US"/>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203" name=""/>
        <p:cNvGrpSpPr/>
        <p:nvPr/>
      </p:nvGrpSpPr>
      <p:grpSpPr>
        <a:xfrm>
          <a:off x="0" y="0"/>
          <a:ext cx="0" cy="0"/>
          <a:chOff x="0" y="0"/>
          <a:chExt cx="0" cy="0"/>
        </a:xfrm>
      </p:grpSpPr>
      <p:sp>
        <p:nvSpPr>
          <p:cNvPr id="1048663" name="Content Placeholder 2"/>
          <p:cNvSpPr>
            <a:spLocks noGrp="1"/>
          </p:cNvSpPr>
          <p:nvPr>
            <p:ph idx="1"/>
          </p:nvPr>
        </p:nvSpPr>
        <p:spPr>
          <a:xfrm>
            <a:off x="152400" y="304800"/>
            <a:ext cx="8839200" cy="6324600"/>
          </a:xfrm>
        </p:spPr>
        <p:txBody>
          <a:bodyPr>
            <a:normAutofit/>
          </a:bodyPr>
          <a:p>
            <a:pPr lvl="0"/>
            <a:r>
              <a:rPr dirty="0" lang="en-US" smtClean="0"/>
              <a:t>Maintain accurate input output chart to prevent over hydration and under hydration</a:t>
            </a:r>
          </a:p>
          <a:p>
            <a:pPr lvl="0"/>
            <a:r>
              <a:rPr dirty="0" lang="en-US" smtClean="0"/>
              <a:t>When the baby is stable pass NG tube and start feeding.</a:t>
            </a:r>
          </a:p>
          <a:p>
            <a:pPr lvl="0"/>
            <a:r>
              <a:rPr dirty="0" lang="en-US" smtClean="0"/>
              <a:t>Observe aseptic technique to prevent cross infection.</a:t>
            </a:r>
          </a:p>
          <a:p>
            <a:pPr lvl="0"/>
            <a:r>
              <a:rPr dirty="0" lang="en-US" smtClean="0"/>
              <a:t> Administer broad spectrum antibiotic prophylactically.</a:t>
            </a:r>
          </a:p>
          <a:p>
            <a:endParaRPr dirty="0" lang="en-US"/>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204" name=""/>
        <p:cNvGrpSpPr/>
        <p:nvPr/>
      </p:nvGrpSpPr>
      <p:grpSpPr>
        <a:xfrm>
          <a:off x="0" y="0"/>
          <a:ext cx="0" cy="0"/>
          <a:chOff x="0" y="0"/>
          <a:chExt cx="0" cy="0"/>
        </a:xfrm>
      </p:grpSpPr>
      <p:sp>
        <p:nvSpPr>
          <p:cNvPr id="1048664" name="Content Placeholder 2"/>
          <p:cNvSpPr>
            <a:spLocks noGrp="1"/>
          </p:cNvSpPr>
          <p:nvPr>
            <p:ph idx="1"/>
          </p:nvPr>
        </p:nvSpPr>
        <p:spPr>
          <a:xfrm>
            <a:off x="152400" y="457200"/>
            <a:ext cx="8763000" cy="6172200"/>
          </a:xfrm>
        </p:spPr>
        <p:txBody>
          <a:bodyPr>
            <a:normAutofit fontScale="92500" lnSpcReduction="20000"/>
          </a:bodyPr>
          <a:p>
            <a:pPr algn="ctr">
              <a:buNone/>
            </a:pPr>
            <a:r>
              <a:rPr b="1" dirty="0" sz="3800" lang="en-US" u="sng" smtClean="0"/>
              <a:t>Prevention of Asphyxia</a:t>
            </a:r>
            <a:r>
              <a:rPr dirty="0" lang="en-US" smtClean="0"/>
              <a:t> </a:t>
            </a:r>
          </a:p>
          <a:p>
            <a:pPr lvl="0"/>
            <a:r>
              <a:rPr dirty="0" lang="en-US" smtClean="0"/>
              <a:t>Proper screening of mothers to detect those mothers at risk and advice on hospital delivery for proper management.</a:t>
            </a:r>
          </a:p>
          <a:p>
            <a:pPr lvl="0"/>
            <a:r>
              <a:rPr dirty="0" lang="en-US" smtClean="0"/>
              <a:t>Pelvic assessment should be done at 36 weeks gestation to rule out pelvic inadequacy e.g. CPD.</a:t>
            </a:r>
          </a:p>
          <a:p>
            <a:pPr lvl="0"/>
            <a:r>
              <a:rPr dirty="0" lang="en-US" smtClean="0"/>
              <a:t>Proper management of maternal diseases in pregnancy.</a:t>
            </a:r>
          </a:p>
          <a:p>
            <a:pPr lvl="0"/>
            <a:r>
              <a:rPr dirty="0" lang="en-US" smtClean="0"/>
              <a:t>Drugs that depress respiratory center e.g. sedatives, GA and narcotics should be avoided in late first stage.</a:t>
            </a:r>
          </a:p>
          <a:p>
            <a:pPr lvl="0"/>
            <a:r>
              <a:rPr dirty="0" lang="en-US" smtClean="0"/>
              <a:t>Early detection and management of foetal distress.</a:t>
            </a:r>
          </a:p>
          <a:p>
            <a:pPr lvl="0"/>
            <a:r>
              <a:rPr dirty="0" lang="en-US" smtClean="0"/>
              <a:t>Clearing baby’s airway as soon as the head is born.</a:t>
            </a:r>
          </a:p>
          <a:p>
            <a:pPr lvl="0"/>
            <a:r>
              <a:rPr dirty="0" lang="en-US" smtClean="0"/>
              <a:t>Avoiding instrumental deliveries but rather prepare for </a:t>
            </a:r>
            <a:r>
              <a:rPr dirty="0" lang="en-US" err="1" smtClean="0"/>
              <a:t>caeserian</a:t>
            </a:r>
            <a:r>
              <a:rPr dirty="0" lang="en-US" smtClean="0"/>
              <a:t> section.</a:t>
            </a:r>
          </a:p>
          <a:p>
            <a:endParaRPr dirty="0" lang="en-US"/>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205" name=""/>
        <p:cNvGrpSpPr/>
        <p:nvPr/>
      </p:nvGrpSpPr>
      <p:grpSpPr>
        <a:xfrm>
          <a:off x="0" y="0"/>
          <a:ext cx="0" cy="0"/>
          <a:chOff x="0" y="0"/>
          <a:chExt cx="0" cy="0"/>
        </a:xfrm>
      </p:grpSpPr>
      <p:sp>
        <p:nvSpPr>
          <p:cNvPr id="1048665" name="Content Placeholder 2"/>
          <p:cNvSpPr>
            <a:spLocks noGrp="1"/>
          </p:cNvSpPr>
          <p:nvPr>
            <p:ph idx="1"/>
          </p:nvPr>
        </p:nvSpPr>
        <p:spPr>
          <a:xfrm>
            <a:off x="152400" y="304800"/>
            <a:ext cx="8839200" cy="6324600"/>
          </a:xfrm>
        </p:spPr>
        <p:txBody>
          <a:bodyPr/>
          <a:p>
            <a:pPr algn="ctr">
              <a:buNone/>
            </a:pPr>
            <a:r>
              <a:rPr b="1" dirty="0" lang="en-US" u="sng" smtClean="0"/>
              <a:t>Complications of Asphyxia </a:t>
            </a:r>
            <a:r>
              <a:rPr b="1" dirty="0" lang="en-US" err="1" u="sng" smtClean="0"/>
              <a:t>Neonatorum</a:t>
            </a:r>
            <a:endParaRPr b="1" dirty="0" lang="en-US" u="sng" smtClean="0"/>
          </a:p>
          <a:p>
            <a:pPr lvl="2">
              <a:buClrTx/>
            </a:pPr>
            <a:r>
              <a:rPr dirty="0" sz="3200" lang="en-US" smtClean="0"/>
              <a:t>Brain damage</a:t>
            </a:r>
          </a:p>
          <a:p>
            <a:pPr lvl="2">
              <a:buClrTx/>
            </a:pPr>
            <a:r>
              <a:rPr dirty="0" sz="3200" lang="en-US" smtClean="0"/>
              <a:t>Cardiac arrest</a:t>
            </a:r>
          </a:p>
          <a:p>
            <a:pPr lvl="2">
              <a:buClrTx/>
            </a:pPr>
            <a:r>
              <a:rPr dirty="0" sz="3200" lang="en-US"/>
              <a:t>Respiratory acidosis.</a:t>
            </a:r>
          </a:p>
          <a:p>
            <a:pPr lvl="2">
              <a:buClrTx/>
            </a:pPr>
            <a:r>
              <a:rPr dirty="0" sz="3200" lang="en-US" smtClean="0"/>
              <a:t>Respiratory distress syndrome</a:t>
            </a:r>
          </a:p>
          <a:p>
            <a:endParaRPr dirty="0" lang="en-US"/>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206" name=""/>
        <p:cNvGrpSpPr/>
        <p:nvPr/>
      </p:nvGrpSpPr>
      <p:grpSpPr>
        <a:xfrm>
          <a:off x="0" y="0"/>
          <a:ext cx="0" cy="0"/>
          <a:chOff x="0" y="0"/>
          <a:chExt cx="0" cy="0"/>
        </a:xfrm>
      </p:grpSpPr>
      <p:sp>
        <p:nvSpPr>
          <p:cNvPr id="1048666" name="Content Placeholder 2"/>
          <p:cNvSpPr>
            <a:spLocks noGrp="1"/>
          </p:cNvSpPr>
          <p:nvPr>
            <p:ph idx="1"/>
          </p:nvPr>
        </p:nvSpPr>
        <p:spPr>
          <a:xfrm>
            <a:off x="76200" y="152400"/>
            <a:ext cx="8915400" cy="6629400"/>
          </a:xfrm>
        </p:spPr>
        <p:txBody>
          <a:bodyPr>
            <a:normAutofit fontScale="92500"/>
          </a:bodyPr>
          <a:p>
            <a:pPr algn="ctr" indent="-742950" marL="870966">
              <a:buClrTx/>
              <a:buFont typeface="+mj-lt"/>
              <a:buAutoNum type="arabicPeriod" startAt="5"/>
            </a:pPr>
            <a:r>
              <a:rPr b="1" dirty="0" sz="3500" lang="en-US" u="sng" smtClean="0"/>
              <a:t>Respiratory Distress Syndrome</a:t>
            </a:r>
            <a:r>
              <a:rPr dirty="0" sz="3500" lang="en-US" u="sng"/>
              <a:t> </a:t>
            </a:r>
            <a:r>
              <a:rPr b="1" dirty="0" sz="3500" lang="en-US" u="sng" smtClean="0"/>
              <a:t>(RDS)</a:t>
            </a:r>
          </a:p>
          <a:p>
            <a:r>
              <a:rPr dirty="0" lang="en-US" smtClean="0"/>
              <a:t>This is a </a:t>
            </a:r>
            <a:r>
              <a:rPr dirty="0" lang="en-US" u="sng" smtClean="0"/>
              <a:t>condition that occurs due to lack of or inadequate surfactant in the lung tissue</a:t>
            </a:r>
            <a:r>
              <a:rPr dirty="0" lang="en-US" smtClean="0"/>
              <a:t>. </a:t>
            </a:r>
          </a:p>
          <a:p>
            <a:r>
              <a:rPr dirty="0" lang="en-US" smtClean="0"/>
              <a:t>Mature lungs have adequate surfactant factor that lower the surface tension in the alveoli, stabilizes the alveoli and prevents them from adhering together and collapse. This leads to breathing with ease. Surfactant is produced slowly from 20 weeks gestation and reaches a surge at 30-34 weeks gestation and another surge at onset of </a:t>
            </a:r>
            <a:r>
              <a:rPr dirty="0" lang="en-US" err="1" smtClean="0"/>
              <a:t>labour</a:t>
            </a:r>
            <a:r>
              <a:rPr dirty="0" lang="en-US" smtClean="0"/>
              <a:t>.</a:t>
            </a:r>
          </a:p>
          <a:p>
            <a:r>
              <a:rPr dirty="0" lang="en-US"/>
              <a:t>The premature infant lack this function thus the </a:t>
            </a:r>
            <a:r>
              <a:rPr dirty="0" lang="en-US" smtClean="0"/>
              <a:t>alveoli </a:t>
            </a:r>
            <a:r>
              <a:rPr dirty="0" lang="en-US"/>
              <a:t>walls pressure </a:t>
            </a:r>
            <a:r>
              <a:rPr dirty="0" lang="en-US" smtClean="0"/>
              <a:t>rise </a:t>
            </a:r>
            <a:r>
              <a:rPr dirty="0" lang="en-US"/>
              <a:t>as </a:t>
            </a:r>
            <a:r>
              <a:rPr dirty="0" lang="en-US" smtClean="0"/>
              <a:t>s/he </a:t>
            </a:r>
            <a:r>
              <a:rPr dirty="0" lang="en-US"/>
              <a:t>breaths out and alveoli collapse leading to severe difficulty in breathing. </a:t>
            </a:r>
            <a:endParaRPr dirty="0" lang="en-US" smtClean="0"/>
          </a:p>
          <a:p>
            <a:endParaRPr dirty="0" lang="en-US"/>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207" name=""/>
        <p:cNvGrpSpPr/>
        <p:nvPr/>
      </p:nvGrpSpPr>
      <p:grpSpPr>
        <a:xfrm>
          <a:off x="0" y="0"/>
          <a:ext cx="0" cy="0"/>
          <a:chOff x="0" y="0"/>
          <a:chExt cx="0" cy="0"/>
        </a:xfrm>
      </p:grpSpPr>
      <p:sp>
        <p:nvSpPr>
          <p:cNvPr id="1048667" name="Content Placeholder 2"/>
          <p:cNvSpPr>
            <a:spLocks noGrp="1"/>
          </p:cNvSpPr>
          <p:nvPr>
            <p:ph idx="1"/>
          </p:nvPr>
        </p:nvSpPr>
        <p:spPr>
          <a:xfrm>
            <a:off x="228600" y="228600"/>
            <a:ext cx="8763000" cy="6096000"/>
          </a:xfrm>
        </p:spPr>
        <p:txBody>
          <a:bodyPr/>
          <a:p>
            <a:pPr>
              <a:buNone/>
            </a:pPr>
            <a:endParaRPr b="1" dirty="0" lang="en-US" smtClean="0"/>
          </a:p>
          <a:p>
            <a:pPr>
              <a:buNone/>
            </a:pPr>
            <a:r>
              <a:rPr b="1" dirty="0" lang="en-US" smtClean="0"/>
              <a:t>NB:</a:t>
            </a:r>
            <a:r>
              <a:rPr dirty="0" lang="en-US" smtClean="0"/>
              <a:t> Other names for RDS are:</a:t>
            </a:r>
          </a:p>
          <a:p>
            <a:pPr lvl="1">
              <a:buClrTx/>
              <a:buFont typeface="Wingdings" pitchFamily="2" charset="2"/>
              <a:buChar char="§"/>
            </a:pPr>
            <a:r>
              <a:rPr dirty="0" sz="3200" i="1" lang="en-US" smtClean="0"/>
              <a:t>Hyaline membrane disease</a:t>
            </a:r>
          </a:p>
          <a:p>
            <a:pPr lvl="1">
              <a:buClrTx/>
              <a:buFont typeface="Wingdings" pitchFamily="2" charset="2"/>
              <a:buChar char="§"/>
            </a:pPr>
            <a:r>
              <a:rPr dirty="0" sz="3200" i="1" lang="en-US" smtClean="0"/>
              <a:t>Pulmonary syndrome of the newborn</a:t>
            </a:r>
          </a:p>
          <a:p>
            <a:pPr lvl="1">
              <a:buClrTx/>
              <a:buFont typeface="Wingdings" pitchFamily="2" charset="2"/>
              <a:buChar char="§"/>
            </a:pPr>
            <a:r>
              <a:rPr dirty="0" sz="3200" i="1" lang="en-US" smtClean="0"/>
              <a:t>Developmental respiratory distress</a:t>
            </a:r>
          </a:p>
          <a:p>
            <a:r>
              <a:rPr dirty="0" lang="en-US" smtClean="0"/>
              <a:t>RDS is a disease of prematurity and self limiting with recovery phase or death.</a:t>
            </a:r>
          </a:p>
          <a:p>
            <a:endParaRPr dirty="0" lang="en-US"/>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208" name=""/>
        <p:cNvGrpSpPr/>
        <p:nvPr/>
      </p:nvGrpSpPr>
      <p:grpSpPr>
        <a:xfrm>
          <a:off x="0" y="0"/>
          <a:ext cx="0" cy="0"/>
          <a:chOff x="0" y="0"/>
          <a:chExt cx="0" cy="0"/>
        </a:xfrm>
      </p:grpSpPr>
      <p:sp>
        <p:nvSpPr>
          <p:cNvPr id="1048668" name="Content Placeholder 2"/>
          <p:cNvSpPr>
            <a:spLocks noGrp="1"/>
          </p:cNvSpPr>
          <p:nvPr>
            <p:ph idx="1"/>
          </p:nvPr>
        </p:nvSpPr>
        <p:spPr>
          <a:xfrm>
            <a:off x="152400" y="304800"/>
            <a:ext cx="8839200" cy="6324600"/>
          </a:xfrm>
        </p:spPr>
        <p:txBody>
          <a:bodyPr>
            <a:normAutofit lnSpcReduction="10000"/>
          </a:bodyPr>
          <a:p>
            <a:pPr algn="ctr">
              <a:buNone/>
            </a:pPr>
            <a:r>
              <a:rPr b="1" dirty="0" lang="en-US" u="sng" smtClean="0"/>
              <a:t>Predisposing Factors to RDS</a:t>
            </a:r>
          </a:p>
          <a:p>
            <a:pPr lvl="0"/>
            <a:r>
              <a:rPr dirty="0" lang="en-US" smtClean="0"/>
              <a:t>RDS may be a complication of </a:t>
            </a:r>
            <a:r>
              <a:rPr b="1" dirty="0" lang="en-US" smtClean="0"/>
              <a:t>asphyxia</a:t>
            </a:r>
            <a:r>
              <a:rPr dirty="0" lang="en-US" smtClean="0"/>
              <a:t> and develops within 4hrs of birth</a:t>
            </a:r>
          </a:p>
          <a:p>
            <a:pPr lvl="0"/>
            <a:r>
              <a:rPr b="1" dirty="0" lang="en-US" smtClean="0"/>
              <a:t>Prematurity</a:t>
            </a:r>
            <a:r>
              <a:rPr dirty="0" lang="en-US" smtClean="0"/>
              <a:t> due to inadequate surfactant factor</a:t>
            </a:r>
          </a:p>
          <a:p>
            <a:pPr lvl="0"/>
            <a:r>
              <a:rPr b="1" dirty="0" lang="en-US" smtClean="0"/>
              <a:t>Prenatal hypoxia</a:t>
            </a:r>
            <a:r>
              <a:rPr dirty="0" lang="en-US" smtClean="0"/>
              <a:t> </a:t>
            </a:r>
            <a:r>
              <a:rPr dirty="0" lang="en-US" err="1" smtClean="0"/>
              <a:t>e.g</a:t>
            </a:r>
            <a:r>
              <a:rPr dirty="0" lang="en-US" smtClean="0"/>
              <a:t> due to APH which reduces surfactant synthesis</a:t>
            </a:r>
          </a:p>
          <a:p>
            <a:pPr lvl="0"/>
            <a:r>
              <a:rPr b="1" dirty="0" lang="en-US" smtClean="0"/>
              <a:t>Perinatal hypoxia</a:t>
            </a:r>
          </a:p>
          <a:p>
            <a:pPr lvl="0"/>
            <a:r>
              <a:rPr b="1" dirty="0" lang="en-US" smtClean="0"/>
              <a:t>Trauma to CNS</a:t>
            </a:r>
            <a:r>
              <a:rPr dirty="0" lang="en-US" smtClean="0"/>
              <a:t> due to difficult delivery or precipitate </a:t>
            </a:r>
            <a:r>
              <a:rPr dirty="0" lang="en-US" err="1" smtClean="0"/>
              <a:t>labour</a:t>
            </a:r>
            <a:endParaRPr dirty="0" lang="en-US" smtClean="0"/>
          </a:p>
          <a:p>
            <a:pPr lvl="0"/>
            <a:r>
              <a:rPr b="1" dirty="0" lang="en-US" smtClean="0"/>
              <a:t>Profound hypothermia</a:t>
            </a:r>
            <a:r>
              <a:rPr dirty="0" lang="en-US" smtClean="0"/>
              <a:t> – leads to injury of cells that produces surfactant</a:t>
            </a:r>
          </a:p>
          <a:p>
            <a:pPr lvl="0"/>
            <a:r>
              <a:rPr b="1" dirty="0" lang="en-US" smtClean="0"/>
              <a:t>Congenital heart disease</a:t>
            </a:r>
          </a:p>
          <a:p>
            <a:endParaRPr dirty="0" lang="en-US"/>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209" name=""/>
        <p:cNvGrpSpPr/>
        <p:nvPr/>
      </p:nvGrpSpPr>
      <p:grpSpPr>
        <a:xfrm>
          <a:off x="0" y="0"/>
          <a:ext cx="0" cy="0"/>
          <a:chOff x="0" y="0"/>
          <a:chExt cx="0" cy="0"/>
        </a:xfrm>
      </p:grpSpPr>
      <p:sp>
        <p:nvSpPr>
          <p:cNvPr id="1048669" name="Content Placeholder 2"/>
          <p:cNvSpPr>
            <a:spLocks noGrp="1"/>
          </p:cNvSpPr>
          <p:nvPr>
            <p:ph idx="1"/>
          </p:nvPr>
        </p:nvSpPr>
        <p:spPr>
          <a:xfrm>
            <a:off x="152400" y="304800"/>
            <a:ext cx="8839200" cy="6324600"/>
          </a:xfrm>
        </p:spPr>
        <p:txBody>
          <a:bodyPr>
            <a:normAutofit/>
          </a:bodyPr>
          <a:p>
            <a:pPr algn="ctr">
              <a:buNone/>
            </a:pPr>
            <a:r>
              <a:rPr b="1" dirty="0" lang="en-US" u="sng" smtClean="0"/>
              <a:t>Clinical Features of RDS</a:t>
            </a:r>
          </a:p>
          <a:p>
            <a:pPr lvl="0"/>
            <a:r>
              <a:rPr dirty="0" lang="en-US" smtClean="0"/>
              <a:t>Difficulty in breathing - </a:t>
            </a:r>
            <a:r>
              <a:rPr dirty="0" lang="en-US" err="1" smtClean="0"/>
              <a:t>dyspnoea</a:t>
            </a:r>
            <a:endParaRPr dirty="0" lang="en-US" smtClean="0"/>
          </a:p>
          <a:p>
            <a:pPr lvl="0"/>
            <a:r>
              <a:rPr dirty="0" lang="en-US" smtClean="0"/>
              <a:t>Flaring of the </a:t>
            </a:r>
            <a:r>
              <a:rPr dirty="0" lang="en-US" err="1" smtClean="0"/>
              <a:t>alae</a:t>
            </a:r>
            <a:r>
              <a:rPr dirty="0" lang="en-US" smtClean="0"/>
              <a:t> </a:t>
            </a:r>
            <a:r>
              <a:rPr dirty="0" lang="en-US" err="1" smtClean="0"/>
              <a:t>nasi</a:t>
            </a:r>
            <a:r>
              <a:rPr dirty="0" lang="en-US" smtClean="0"/>
              <a:t> </a:t>
            </a:r>
            <a:r>
              <a:rPr dirty="0" i="1" lang="en-US" smtClean="0"/>
              <a:t>(</a:t>
            </a:r>
            <a:r>
              <a:rPr dirty="0" i="1" lang="en-US" err="1" smtClean="0"/>
              <a:t>ala</a:t>
            </a:r>
            <a:r>
              <a:rPr dirty="0" i="1" lang="en-US" smtClean="0"/>
              <a:t> of the nose)</a:t>
            </a:r>
          </a:p>
          <a:p>
            <a:pPr lvl="0"/>
            <a:r>
              <a:rPr dirty="0" lang="en-US" err="1" smtClean="0"/>
              <a:t>Tachypnoea</a:t>
            </a:r>
            <a:r>
              <a:rPr dirty="0" lang="en-US" smtClean="0"/>
              <a:t> with respiration of above 60/min</a:t>
            </a:r>
          </a:p>
          <a:p>
            <a:pPr lvl="0"/>
            <a:r>
              <a:rPr dirty="0" lang="en-US" smtClean="0"/>
              <a:t>Hypothermia</a:t>
            </a:r>
          </a:p>
          <a:p>
            <a:pPr lvl="0"/>
            <a:r>
              <a:rPr dirty="0" lang="en-US" smtClean="0"/>
              <a:t>Generalized cyanosis</a:t>
            </a:r>
          </a:p>
          <a:p>
            <a:pPr lvl="0"/>
            <a:r>
              <a:rPr dirty="0" lang="en-US"/>
              <a:t>C</a:t>
            </a:r>
            <a:r>
              <a:rPr dirty="0" lang="en-US" smtClean="0"/>
              <a:t>ostal and sternal retraction</a:t>
            </a:r>
          </a:p>
          <a:p>
            <a:pPr lvl="0"/>
            <a:r>
              <a:rPr dirty="0" lang="en-US" smtClean="0"/>
              <a:t>Grunting </a:t>
            </a:r>
            <a:r>
              <a:rPr dirty="0" lang="en-US"/>
              <a:t>expiration </a:t>
            </a:r>
            <a:r>
              <a:rPr dirty="0" lang="en-US" smtClean="0"/>
              <a:t>(prevent </a:t>
            </a:r>
            <a:r>
              <a:rPr dirty="0" lang="en-US"/>
              <a:t>atelectasis)</a:t>
            </a:r>
          </a:p>
          <a:p>
            <a:pPr lvl="0"/>
            <a:r>
              <a:rPr dirty="0" lang="en-US" smtClean="0"/>
              <a:t>Reduced </a:t>
            </a:r>
            <a:r>
              <a:rPr dirty="0" lang="en-US"/>
              <a:t>or increased heart rate</a:t>
            </a:r>
          </a:p>
          <a:p>
            <a:pPr lvl="0"/>
            <a:r>
              <a:rPr dirty="0" lang="en-US" smtClean="0"/>
              <a:t>Chest </a:t>
            </a:r>
            <a:r>
              <a:rPr dirty="0" lang="en-US"/>
              <a:t>X-ray shows collapsed alveoli</a:t>
            </a:r>
          </a:p>
          <a:p>
            <a:pPr lvl="0"/>
            <a:r>
              <a:rPr dirty="0" lang="en-US" smtClean="0"/>
              <a:t>The </a:t>
            </a:r>
            <a:r>
              <a:rPr dirty="0" lang="en-US"/>
              <a:t>baby has poor muscle tone and is </a:t>
            </a:r>
            <a:r>
              <a:rPr dirty="0" lang="en-US" smtClean="0"/>
              <a:t>motionless</a:t>
            </a:r>
            <a:endParaRPr dirty="0" lang="en-US"/>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210" name=""/>
        <p:cNvGrpSpPr/>
        <p:nvPr/>
      </p:nvGrpSpPr>
      <p:grpSpPr>
        <a:xfrm>
          <a:off x="0" y="0"/>
          <a:ext cx="0" cy="0"/>
          <a:chOff x="0" y="0"/>
          <a:chExt cx="0" cy="0"/>
        </a:xfrm>
      </p:grpSpPr>
      <p:sp>
        <p:nvSpPr>
          <p:cNvPr id="1048670" name="Content Placeholder 2"/>
          <p:cNvSpPr>
            <a:spLocks noGrp="1"/>
          </p:cNvSpPr>
          <p:nvPr>
            <p:ph idx="1"/>
          </p:nvPr>
        </p:nvSpPr>
        <p:spPr>
          <a:xfrm>
            <a:off x="152400" y="457200"/>
            <a:ext cx="8915400" cy="6172200"/>
          </a:xfrm>
        </p:spPr>
        <p:txBody>
          <a:bodyPr/>
          <a:p>
            <a:pPr lvl="0"/>
            <a:r>
              <a:rPr dirty="0" lang="en-US"/>
              <a:t>P</a:t>
            </a:r>
            <a:r>
              <a:rPr dirty="0" lang="en-US" smtClean="0"/>
              <a:t>oor digestion due to diminished bowel movement</a:t>
            </a:r>
          </a:p>
          <a:p>
            <a:pPr lvl="0"/>
            <a:r>
              <a:rPr dirty="0" lang="en-US" smtClean="0"/>
              <a:t>Resolves or death occurs within 3-5 days</a:t>
            </a:r>
          </a:p>
          <a:p>
            <a:endParaRPr dirty="0" lang="en-US"/>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211" name=""/>
        <p:cNvGrpSpPr/>
        <p:nvPr/>
      </p:nvGrpSpPr>
      <p:grpSpPr>
        <a:xfrm>
          <a:off x="0" y="0"/>
          <a:ext cx="0" cy="0"/>
          <a:chOff x="0" y="0"/>
          <a:chExt cx="0" cy="0"/>
        </a:xfrm>
      </p:grpSpPr>
      <p:sp>
        <p:nvSpPr>
          <p:cNvPr id="1048671" name="Content Placeholder 2"/>
          <p:cNvSpPr>
            <a:spLocks noGrp="1"/>
          </p:cNvSpPr>
          <p:nvPr>
            <p:ph idx="1"/>
          </p:nvPr>
        </p:nvSpPr>
        <p:spPr>
          <a:xfrm>
            <a:off x="0" y="304800"/>
            <a:ext cx="9067800" cy="6324600"/>
          </a:xfrm>
        </p:spPr>
        <p:txBody>
          <a:bodyPr>
            <a:normAutofit fontScale="92500"/>
          </a:bodyPr>
          <a:p>
            <a:pPr algn="ctr">
              <a:buNone/>
            </a:pPr>
            <a:r>
              <a:rPr b="1" dirty="0" sz="3500" lang="en-US" u="sng" smtClean="0"/>
              <a:t>Nursing Management of RDS</a:t>
            </a:r>
          </a:p>
          <a:p>
            <a:r>
              <a:rPr dirty="0" lang="en-US" smtClean="0"/>
              <a:t>Management is symptomatic until the disease resolves.</a:t>
            </a:r>
          </a:p>
          <a:p>
            <a:r>
              <a:rPr dirty="0" lang="en-US" smtClean="0"/>
              <a:t>If RDS is anticipated, inform the pediatrician to resuscitate the baby.</a:t>
            </a:r>
          </a:p>
          <a:p>
            <a:r>
              <a:rPr dirty="0" lang="en-US" smtClean="0"/>
              <a:t>Nurse the baby in an incubator to prevent hypothermia by controlling the body temperature.</a:t>
            </a:r>
          </a:p>
          <a:p>
            <a:r>
              <a:rPr dirty="0" lang="en-US" smtClean="0"/>
              <a:t>Administer oxygen or do artificial ventilation to prevent hypoxia.</a:t>
            </a:r>
          </a:p>
          <a:p>
            <a:r>
              <a:rPr dirty="0" lang="en-US" smtClean="0"/>
              <a:t>Closely monitor the blood PH to prevent acidosis and support pulmonary circulation because high carbon dioxide level leads to constriction of pulmonary arterioles leading to poor pulmonary blood flow.</a:t>
            </a:r>
          </a:p>
          <a:p>
            <a:endParaRPr dirty="0" lang="en-US"/>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212" name=""/>
        <p:cNvGrpSpPr/>
        <p:nvPr/>
      </p:nvGrpSpPr>
      <p:grpSpPr>
        <a:xfrm>
          <a:off x="0" y="0"/>
          <a:ext cx="0" cy="0"/>
          <a:chOff x="0" y="0"/>
          <a:chExt cx="0" cy="0"/>
        </a:xfrm>
      </p:grpSpPr>
      <p:sp>
        <p:nvSpPr>
          <p:cNvPr id="1048672" name="Content Placeholder 2"/>
          <p:cNvSpPr>
            <a:spLocks noGrp="1"/>
          </p:cNvSpPr>
          <p:nvPr>
            <p:ph idx="1"/>
          </p:nvPr>
        </p:nvSpPr>
        <p:spPr>
          <a:xfrm>
            <a:off x="152400" y="304800"/>
            <a:ext cx="8839200" cy="6324600"/>
          </a:xfrm>
        </p:spPr>
        <p:txBody>
          <a:bodyPr/>
          <a:p>
            <a:r>
              <a:rPr dirty="0" lang="en-US" smtClean="0"/>
              <a:t>In case there is acidosis, Sodium Bicarbonate is added to 10 % dextrose drip.</a:t>
            </a:r>
          </a:p>
          <a:p>
            <a:r>
              <a:rPr dirty="0" lang="en-US" smtClean="0"/>
              <a:t>Keep the baby nil per oral till the distress resolves.</a:t>
            </a:r>
          </a:p>
          <a:p>
            <a:r>
              <a:rPr dirty="0" lang="en-US" smtClean="0"/>
              <a:t>Administer IV fluids eg.10% dextrose and add Calcium Gluconate to strengthen heart muscles; Sodium Bicarbonate to ensure fluid electrolyte balance.</a:t>
            </a:r>
          </a:p>
          <a:p>
            <a:r>
              <a:rPr dirty="0" lang="en-US"/>
              <a:t>Check </a:t>
            </a:r>
            <a:r>
              <a:rPr dirty="0" lang="en-US" err="1" smtClean="0"/>
              <a:t>haematocrit</a:t>
            </a:r>
            <a:r>
              <a:rPr dirty="0" lang="en-US" smtClean="0"/>
              <a:t> </a:t>
            </a:r>
            <a:r>
              <a:rPr dirty="0" lang="en-US"/>
              <a:t>(PCV) and if less than 40% transfuse with blood.</a:t>
            </a:r>
          </a:p>
          <a:p>
            <a:r>
              <a:rPr dirty="0" lang="en-US"/>
              <a:t>Maintain the normal BP with volume expanders </a:t>
            </a:r>
            <a:r>
              <a:rPr dirty="0" lang="en-US" smtClean="0"/>
              <a:t>e.g</a:t>
            </a:r>
            <a:r>
              <a:rPr dirty="0" lang="en-US"/>
              <a:t>. n/saline</a:t>
            </a:r>
            <a:r>
              <a:rPr dirty="0" lang="en-US" smtClean="0"/>
              <a:t>.</a:t>
            </a:r>
            <a:endParaRPr dirty="0"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58" name=""/>
        <p:cNvGrpSpPr/>
        <p:nvPr/>
      </p:nvGrpSpPr>
      <p:grpSpPr>
        <a:xfrm>
          <a:off x="0" y="0"/>
          <a:ext cx="0" cy="0"/>
          <a:chOff x="0" y="0"/>
          <a:chExt cx="0" cy="0"/>
        </a:xfrm>
      </p:grpSpPr>
      <p:sp>
        <p:nvSpPr>
          <p:cNvPr id="1048616" name="Content Placeholder 2"/>
          <p:cNvSpPr>
            <a:spLocks noGrp="1"/>
          </p:cNvSpPr>
          <p:nvPr>
            <p:ph idx="1"/>
          </p:nvPr>
        </p:nvSpPr>
        <p:spPr>
          <a:xfrm>
            <a:off x="152400" y="304800"/>
            <a:ext cx="8915400" cy="6400800"/>
          </a:xfrm>
        </p:spPr>
        <p:txBody>
          <a:bodyPr>
            <a:normAutofit lnSpcReduction="10000"/>
          </a:bodyPr>
          <a:p>
            <a:pPr indent="0" marL="82296">
              <a:buNone/>
            </a:pPr>
            <a:r>
              <a:rPr b="1" dirty="0" lang="en-US" u="sng" smtClean="0"/>
              <a:t>INFECTION </a:t>
            </a:r>
            <a:r>
              <a:rPr b="1" dirty="0" lang="en-US" u="sng"/>
              <a:t>CONTROL IN </a:t>
            </a:r>
            <a:r>
              <a:rPr b="1" dirty="0" lang="en-US" u="sng" smtClean="0"/>
              <a:t>NEW </a:t>
            </a:r>
            <a:r>
              <a:rPr b="1" dirty="0" lang="en-US" u="sng"/>
              <a:t>BORN </a:t>
            </a:r>
            <a:r>
              <a:rPr b="1" dirty="0" lang="en-US" u="sng" smtClean="0"/>
              <a:t>UNIT</a:t>
            </a:r>
          </a:p>
          <a:p>
            <a:r>
              <a:rPr dirty="0" lang="en-US" smtClean="0"/>
              <a:t>Due </a:t>
            </a:r>
            <a:r>
              <a:rPr dirty="0" lang="en-US"/>
              <a:t>to low immunity of the babies in the NBU, infection control is critical to protect the babies from infection during their stay in the unit. This is necessitates high infection control measures within the unit.</a:t>
            </a:r>
          </a:p>
          <a:p>
            <a:r>
              <a:rPr dirty="0" lang="en-US"/>
              <a:t>The following are some ways of ensuring infection control in the nursery.</a:t>
            </a:r>
          </a:p>
          <a:p>
            <a:pPr lvl="1">
              <a:buFont typeface="Wingdings" pitchFamily="2" charset="2"/>
              <a:buChar char="§"/>
            </a:pPr>
            <a:r>
              <a:rPr dirty="0" lang="en-US"/>
              <a:t>Keep the unit clean, free from dust. The windows should remain closed at all times to prevent flowing in of dusty air.</a:t>
            </a:r>
          </a:p>
          <a:p>
            <a:pPr lvl="1">
              <a:buFont typeface="Wingdings" pitchFamily="2" charset="2"/>
              <a:buChar char="§"/>
            </a:pPr>
            <a:r>
              <a:rPr dirty="0" lang="en-US"/>
              <a:t>Daily dump dusting and cleaning of the incubator and cots</a:t>
            </a:r>
          </a:p>
          <a:p>
            <a:endParaRPr dirty="0" lang="en-US"/>
          </a:p>
        </p:txBody>
      </p:sp>
    </p:spTree>
  </p:cSld>
  <p:clrMapOvr>
    <a:masterClrMapping/>
  </p:clrMapOvr>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213" name=""/>
        <p:cNvGrpSpPr/>
        <p:nvPr/>
      </p:nvGrpSpPr>
      <p:grpSpPr>
        <a:xfrm>
          <a:off x="0" y="0"/>
          <a:ext cx="0" cy="0"/>
          <a:chOff x="0" y="0"/>
          <a:chExt cx="0" cy="0"/>
        </a:xfrm>
      </p:grpSpPr>
      <p:sp>
        <p:nvSpPr>
          <p:cNvPr id="1048673" name="Content Placeholder 2"/>
          <p:cNvSpPr>
            <a:spLocks noGrp="1"/>
          </p:cNvSpPr>
          <p:nvPr>
            <p:ph idx="1"/>
          </p:nvPr>
        </p:nvSpPr>
        <p:spPr>
          <a:xfrm>
            <a:off x="152400" y="304800"/>
            <a:ext cx="8839200" cy="6248400"/>
          </a:xfrm>
        </p:spPr>
        <p:txBody>
          <a:bodyPr>
            <a:normAutofit/>
          </a:bodyPr>
          <a:p>
            <a:r>
              <a:rPr dirty="0" lang="en-US" smtClean="0"/>
              <a:t>Position the baby to provide greatest air entry(prone position with extended head)</a:t>
            </a:r>
          </a:p>
          <a:p>
            <a:r>
              <a:rPr dirty="0" lang="en-US" smtClean="0"/>
              <a:t>Suction and do postural drainage to remove secretion and keep the airway patent.</a:t>
            </a:r>
          </a:p>
          <a:p>
            <a:r>
              <a:rPr dirty="0" lang="en-US" smtClean="0"/>
              <a:t>Close observation to monitor the progress whether improving or deteriorating i.e. the heart rate, respiration, chest in- drawing, grunting respiration and cyanosis.</a:t>
            </a:r>
          </a:p>
          <a:p>
            <a:r>
              <a:rPr dirty="0" lang="en-US"/>
              <a:t>When the condition resolves, introduce oral feeds. In case the baby develops abdominal distention due to ingestion, stop the oral feeds and start IV fluids</a:t>
            </a:r>
            <a:r>
              <a:rPr dirty="0" lang="en-US" smtClean="0"/>
              <a:t>.</a:t>
            </a:r>
            <a:endParaRPr dirty="0" lang="en-US"/>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214" name=""/>
        <p:cNvGrpSpPr/>
        <p:nvPr/>
      </p:nvGrpSpPr>
      <p:grpSpPr>
        <a:xfrm>
          <a:off x="0" y="0"/>
          <a:ext cx="0" cy="0"/>
          <a:chOff x="0" y="0"/>
          <a:chExt cx="0" cy="0"/>
        </a:xfrm>
      </p:grpSpPr>
      <p:sp>
        <p:nvSpPr>
          <p:cNvPr id="1048674" name="Content Placeholder 2"/>
          <p:cNvSpPr>
            <a:spLocks noGrp="1"/>
          </p:cNvSpPr>
          <p:nvPr>
            <p:ph idx="1"/>
          </p:nvPr>
        </p:nvSpPr>
        <p:spPr>
          <a:xfrm>
            <a:off x="152400" y="533400"/>
            <a:ext cx="8839200" cy="5943600"/>
          </a:xfrm>
        </p:spPr>
        <p:txBody>
          <a:bodyPr/>
          <a:p>
            <a:pPr>
              <a:buNone/>
            </a:pPr>
            <a:r>
              <a:rPr b="1" dirty="0" lang="en-US" smtClean="0"/>
              <a:t>NB:</a:t>
            </a:r>
            <a:r>
              <a:rPr dirty="0" lang="en-US" smtClean="0"/>
              <a:t> </a:t>
            </a:r>
            <a:r>
              <a:rPr dirty="0" lang="en-US"/>
              <a:t>P</a:t>
            </a:r>
            <a:r>
              <a:rPr dirty="0" lang="en-US" smtClean="0"/>
              <a:t>rinciples followed during care of babies with respiratory problems are;</a:t>
            </a:r>
          </a:p>
          <a:p>
            <a:pPr lvl="1">
              <a:buFont typeface="Wingdings" pitchFamily="2" charset="2"/>
              <a:buChar char="§"/>
            </a:pPr>
            <a:r>
              <a:rPr dirty="0" sz="3200" lang="en-US" smtClean="0"/>
              <a:t>observation, </a:t>
            </a:r>
          </a:p>
          <a:p>
            <a:pPr lvl="1">
              <a:buFont typeface="Wingdings" pitchFamily="2" charset="2"/>
              <a:buChar char="§"/>
            </a:pPr>
            <a:r>
              <a:rPr dirty="0" sz="3200" lang="en-US" smtClean="0"/>
              <a:t>oxygenation, </a:t>
            </a:r>
          </a:p>
          <a:p>
            <a:pPr lvl="1">
              <a:buFont typeface="Wingdings" pitchFamily="2" charset="2"/>
              <a:buChar char="§"/>
            </a:pPr>
            <a:r>
              <a:rPr dirty="0" sz="3200" lang="en-US" smtClean="0"/>
              <a:t>positioning, </a:t>
            </a:r>
          </a:p>
          <a:p>
            <a:pPr lvl="1">
              <a:buFont typeface="Wingdings" pitchFamily="2" charset="2"/>
              <a:buChar char="§"/>
            </a:pPr>
            <a:r>
              <a:rPr dirty="0" sz="3200" lang="en-US" smtClean="0"/>
              <a:t>nutrition and </a:t>
            </a:r>
          </a:p>
          <a:p>
            <a:pPr lvl="1">
              <a:buFont typeface="Wingdings" pitchFamily="2" charset="2"/>
              <a:buChar char="§"/>
            </a:pPr>
            <a:r>
              <a:rPr dirty="0" sz="3200" lang="en-US" smtClean="0"/>
              <a:t>hydration.</a:t>
            </a:r>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215" name=""/>
        <p:cNvGrpSpPr/>
        <p:nvPr/>
      </p:nvGrpSpPr>
      <p:grpSpPr>
        <a:xfrm>
          <a:off x="0" y="0"/>
          <a:ext cx="0" cy="0"/>
          <a:chOff x="0" y="0"/>
          <a:chExt cx="0" cy="0"/>
        </a:xfrm>
      </p:grpSpPr>
      <p:sp>
        <p:nvSpPr>
          <p:cNvPr id="1048675" name="Content Placeholder 2"/>
          <p:cNvSpPr>
            <a:spLocks noGrp="1"/>
          </p:cNvSpPr>
          <p:nvPr>
            <p:ph idx="1"/>
          </p:nvPr>
        </p:nvSpPr>
        <p:spPr>
          <a:xfrm>
            <a:off x="152400" y="304800"/>
            <a:ext cx="8839200" cy="6324600"/>
          </a:xfrm>
        </p:spPr>
        <p:txBody>
          <a:bodyPr>
            <a:normAutofit/>
          </a:bodyPr>
          <a:p>
            <a:pPr>
              <a:buNone/>
            </a:pPr>
            <a:r>
              <a:rPr b="1" dirty="0" lang="en-US" smtClean="0"/>
              <a:t> </a:t>
            </a:r>
            <a:r>
              <a:rPr b="1" dirty="0" lang="en-US" u="sng" smtClean="0"/>
              <a:t>Prevention of RDS</a:t>
            </a:r>
          </a:p>
          <a:p>
            <a:pPr lvl="0"/>
            <a:r>
              <a:rPr dirty="0" lang="en-US" smtClean="0"/>
              <a:t>Early detection and management of high risk pregnancies to prevent premature delivery</a:t>
            </a:r>
          </a:p>
          <a:p>
            <a:pPr lvl="0"/>
            <a:r>
              <a:rPr dirty="0" lang="en-US" smtClean="0"/>
              <a:t>Conditions such as diabetes mellitus should be properly managed so that delivery can be prolonged to 36 -38 weeks. </a:t>
            </a:r>
          </a:p>
          <a:p>
            <a:pPr lvl="0"/>
            <a:r>
              <a:rPr dirty="0" lang="en-US" smtClean="0"/>
              <a:t>The mother is then given </a:t>
            </a:r>
            <a:r>
              <a:rPr dirty="0" i="1" lang="en-US" smtClean="0"/>
              <a:t>Dexamethasone 4mg </a:t>
            </a:r>
            <a:r>
              <a:rPr dirty="0" i="1" lang="en-US" err="1" smtClean="0"/>
              <a:t>tds</a:t>
            </a:r>
            <a:r>
              <a:rPr dirty="0" i="1" lang="en-US" smtClean="0"/>
              <a:t> 48 hrs</a:t>
            </a:r>
            <a:r>
              <a:rPr dirty="0" lang="en-US" smtClean="0"/>
              <a:t> before c/s to stimulate lung maturity.</a:t>
            </a:r>
          </a:p>
          <a:p>
            <a:pPr lvl="0"/>
            <a:r>
              <a:rPr dirty="0" lang="en-US"/>
              <a:t>Prevent prenatal hypoxia by ensuring there is no intracranial injury at birth.</a:t>
            </a:r>
          </a:p>
          <a:p>
            <a:pPr lvl="0"/>
            <a:r>
              <a:rPr dirty="0" lang="en-US"/>
              <a:t>Effective resuscitation at birth of high-risk babies</a:t>
            </a:r>
            <a:r>
              <a:rPr dirty="0" lang="en-US" smtClean="0"/>
              <a:t>.</a:t>
            </a:r>
            <a:endParaRPr dirty="0" lang="en-US"/>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216" name=""/>
        <p:cNvGrpSpPr/>
        <p:nvPr/>
      </p:nvGrpSpPr>
      <p:grpSpPr>
        <a:xfrm>
          <a:off x="0" y="0"/>
          <a:ext cx="0" cy="0"/>
          <a:chOff x="0" y="0"/>
          <a:chExt cx="0" cy="0"/>
        </a:xfrm>
      </p:grpSpPr>
      <p:sp>
        <p:nvSpPr>
          <p:cNvPr id="1048676" name="Content Placeholder 2"/>
          <p:cNvSpPr>
            <a:spLocks noGrp="1"/>
          </p:cNvSpPr>
          <p:nvPr>
            <p:ph idx="1"/>
          </p:nvPr>
        </p:nvSpPr>
        <p:spPr>
          <a:xfrm>
            <a:off x="152400" y="304800"/>
            <a:ext cx="8839200" cy="6324600"/>
          </a:xfrm>
        </p:spPr>
        <p:txBody>
          <a:bodyPr/>
          <a:p>
            <a:pPr lvl="0"/>
            <a:r>
              <a:rPr dirty="0" lang="en-US" smtClean="0"/>
              <a:t>Assessment of gestational age and lungs maturity through amniocentesis so that elective c/s or delivery can be delayed if lungs are not mature enough.</a:t>
            </a:r>
          </a:p>
          <a:p>
            <a:endParaRPr dirty="0" lang="en-US"/>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217" name=""/>
        <p:cNvGrpSpPr/>
        <p:nvPr/>
      </p:nvGrpSpPr>
      <p:grpSpPr>
        <a:xfrm>
          <a:off x="0" y="0"/>
          <a:ext cx="0" cy="0"/>
          <a:chOff x="0" y="0"/>
          <a:chExt cx="0" cy="0"/>
        </a:xfrm>
      </p:grpSpPr>
      <p:sp>
        <p:nvSpPr>
          <p:cNvPr id="1048677" name="Content Placeholder 2"/>
          <p:cNvSpPr>
            <a:spLocks noGrp="1"/>
          </p:cNvSpPr>
          <p:nvPr>
            <p:ph idx="1"/>
          </p:nvPr>
        </p:nvSpPr>
        <p:spPr>
          <a:xfrm>
            <a:off x="228600" y="304800"/>
            <a:ext cx="8686800" cy="6324600"/>
          </a:xfrm>
        </p:spPr>
        <p:txBody>
          <a:bodyPr>
            <a:normAutofit/>
          </a:bodyPr>
          <a:p>
            <a:pPr algn="ctr">
              <a:buNone/>
            </a:pPr>
            <a:r>
              <a:rPr b="1" dirty="0" lang="en-US" smtClean="0"/>
              <a:t> </a:t>
            </a:r>
            <a:r>
              <a:rPr b="1" dirty="0" lang="en-US" u="sng" smtClean="0"/>
              <a:t>Complications of RDS</a:t>
            </a:r>
          </a:p>
          <a:p>
            <a:pPr lvl="0"/>
            <a:r>
              <a:rPr dirty="0" lang="en-US" err="1" smtClean="0"/>
              <a:t>Retrolental</a:t>
            </a:r>
            <a:r>
              <a:rPr dirty="0" lang="en-US" smtClean="0"/>
              <a:t> fibroplasia</a:t>
            </a:r>
          </a:p>
          <a:p>
            <a:pPr lvl="0"/>
            <a:r>
              <a:rPr dirty="0" lang="en-US" smtClean="0"/>
              <a:t>Hypothermia</a:t>
            </a:r>
          </a:p>
          <a:p>
            <a:pPr lvl="0"/>
            <a:r>
              <a:rPr dirty="0" lang="en-US" smtClean="0"/>
              <a:t>Hypoglycaemia</a:t>
            </a:r>
          </a:p>
          <a:p>
            <a:pPr lvl="0"/>
            <a:r>
              <a:rPr dirty="0" lang="en-US" smtClean="0"/>
              <a:t>Patent </a:t>
            </a:r>
            <a:r>
              <a:rPr dirty="0" lang="en-US" err="1" smtClean="0"/>
              <a:t>ductus</a:t>
            </a:r>
            <a:r>
              <a:rPr dirty="0" lang="en-US" smtClean="0"/>
              <a:t> </a:t>
            </a:r>
            <a:r>
              <a:rPr dirty="0" lang="en-US" err="1" smtClean="0"/>
              <a:t>arteriosus</a:t>
            </a:r>
            <a:endParaRPr dirty="0" lang="en-US" smtClean="0"/>
          </a:p>
          <a:p>
            <a:pPr lvl="0"/>
            <a:r>
              <a:rPr dirty="0" lang="en-US" smtClean="0"/>
              <a:t>Abdominal distension</a:t>
            </a:r>
          </a:p>
          <a:p>
            <a:pPr lvl="0"/>
            <a:r>
              <a:rPr dirty="0" lang="en-US" smtClean="0"/>
              <a:t>Hypocalcaemia</a:t>
            </a:r>
          </a:p>
          <a:p>
            <a:pPr lvl="0"/>
            <a:r>
              <a:rPr dirty="0" lang="en-US" smtClean="0"/>
              <a:t>Intracranial </a:t>
            </a:r>
            <a:r>
              <a:rPr dirty="0" lang="en-US" err="1" smtClean="0"/>
              <a:t>haemorrhage</a:t>
            </a:r>
            <a:endParaRPr dirty="0" lang="en-US" smtClean="0"/>
          </a:p>
          <a:p>
            <a:pPr lvl="0"/>
            <a:r>
              <a:rPr dirty="0" lang="en-US" smtClean="0"/>
              <a:t>Infection</a:t>
            </a:r>
          </a:p>
          <a:p>
            <a:endParaRPr dirty="0" lang="en-US"/>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218" name=""/>
        <p:cNvGrpSpPr/>
        <p:nvPr/>
      </p:nvGrpSpPr>
      <p:grpSpPr>
        <a:xfrm>
          <a:off x="0" y="0"/>
          <a:ext cx="0" cy="0"/>
          <a:chOff x="0" y="0"/>
          <a:chExt cx="0" cy="0"/>
        </a:xfrm>
      </p:grpSpPr>
      <p:sp>
        <p:nvSpPr>
          <p:cNvPr id="1048678" name="Content Placeholder 2"/>
          <p:cNvSpPr>
            <a:spLocks noGrp="1"/>
          </p:cNvSpPr>
          <p:nvPr>
            <p:ph idx="1"/>
          </p:nvPr>
        </p:nvSpPr>
        <p:spPr>
          <a:xfrm>
            <a:off x="152400" y="304800"/>
            <a:ext cx="8763000" cy="6324600"/>
          </a:xfrm>
        </p:spPr>
        <p:txBody>
          <a:bodyPr>
            <a:normAutofit/>
          </a:bodyPr>
          <a:p>
            <a:pPr indent="-514350" marL="596646">
              <a:buClrTx/>
              <a:buFont typeface="+mj-lt"/>
              <a:buAutoNum type="arabicPeriod" startAt="6"/>
            </a:pPr>
            <a:r>
              <a:rPr b="1" dirty="0" sz="3600" lang="en-US" u="sng" smtClean="0"/>
              <a:t>HYPOGLYCAEMIA</a:t>
            </a:r>
          </a:p>
          <a:p>
            <a:r>
              <a:rPr dirty="0" lang="en-US" smtClean="0"/>
              <a:t>This is a metabolic disorder in which the blood glucose level falls </a:t>
            </a:r>
            <a:r>
              <a:rPr b="1" dirty="0" lang="en-US" u="sng" smtClean="0"/>
              <a:t>below 2.6 </a:t>
            </a:r>
            <a:r>
              <a:rPr b="1" dirty="0" lang="en-US" err="1" u="sng" smtClean="0"/>
              <a:t>mmol</a:t>
            </a:r>
            <a:r>
              <a:rPr b="1" dirty="0" lang="en-US" u="sng" smtClean="0"/>
              <a:t>/L</a:t>
            </a:r>
            <a:r>
              <a:rPr dirty="0" lang="en-US" smtClean="0"/>
              <a:t>. </a:t>
            </a:r>
          </a:p>
          <a:p>
            <a:r>
              <a:rPr dirty="0" lang="en-US" smtClean="0"/>
              <a:t>At term, the baby’s glucose level is almost equal to that of the mother but gradually drops within 3-4 hrs after birth. This is why the baby has to be fed within I hour of life. </a:t>
            </a:r>
          </a:p>
          <a:p>
            <a:r>
              <a:rPr dirty="0" lang="en-US" smtClean="0"/>
              <a:t>The baby’s blood glucose rises steadily following feeds to 2.8-4.5mmol/l in 6-12 hours</a:t>
            </a:r>
          </a:p>
          <a:p>
            <a:r>
              <a:rPr dirty="0" lang="en-US" smtClean="0"/>
              <a:t>Term babies can maintain their energy requirements as long as they are kept warm.</a:t>
            </a:r>
          </a:p>
          <a:p>
            <a:endParaRPr dirty="0" lang="en-US"/>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219" name=""/>
        <p:cNvGrpSpPr/>
        <p:nvPr/>
      </p:nvGrpSpPr>
      <p:grpSpPr>
        <a:xfrm>
          <a:off x="0" y="0"/>
          <a:ext cx="0" cy="0"/>
          <a:chOff x="0" y="0"/>
          <a:chExt cx="0" cy="0"/>
        </a:xfrm>
      </p:grpSpPr>
      <p:sp>
        <p:nvSpPr>
          <p:cNvPr id="1048679" name="Content Placeholder 2"/>
          <p:cNvSpPr>
            <a:spLocks noGrp="1"/>
          </p:cNvSpPr>
          <p:nvPr>
            <p:ph idx="1"/>
          </p:nvPr>
        </p:nvSpPr>
        <p:spPr>
          <a:xfrm>
            <a:off x="152400" y="381000"/>
            <a:ext cx="8839200" cy="6248400"/>
          </a:xfrm>
        </p:spPr>
        <p:txBody>
          <a:bodyPr>
            <a:normAutofit/>
          </a:bodyPr>
          <a:p>
            <a:r>
              <a:rPr dirty="0" lang="en-US" smtClean="0"/>
              <a:t>Hypoglycemia is common in infants of diabetic mothers. Due to excess glucose, the fetus produces more insulin which increases its body fat and muscle mass leading to large babies (macrosomia). </a:t>
            </a:r>
          </a:p>
          <a:p>
            <a:r>
              <a:rPr dirty="0" lang="en-US" smtClean="0"/>
              <a:t>At birth, the glucose level falls rapidly while insulin levels remain relatively high so the baby is at risk of hypoglycemia. This is why such babies are admitted into the NBU.</a:t>
            </a:r>
          </a:p>
          <a:p>
            <a:r>
              <a:rPr dirty="0" lang="en-US" smtClean="0"/>
              <a:t>Prolonged hypoglycaemia can lead to mental retardation, permanent neurological damage and death due to respiratory and metabolic acidosis.</a:t>
            </a:r>
          </a:p>
          <a:p>
            <a:endParaRPr dirty="0" lang="en-US"/>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220" name=""/>
        <p:cNvGrpSpPr/>
        <p:nvPr/>
      </p:nvGrpSpPr>
      <p:grpSpPr>
        <a:xfrm>
          <a:off x="0" y="0"/>
          <a:ext cx="0" cy="0"/>
          <a:chOff x="0" y="0"/>
          <a:chExt cx="0" cy="0"/>
        </a:xfrm>
      </p:grpSpPr>
      <p:sp>
        <p:nvSpPr>
          <p:cNvPr id="1048680" name="Content Placeholder 2"/>
          <p:cNvSpPr>
            <a:spLocks noGrp="1"/>
          </p:cNvSpPr>
          <p:nvPr>
            <p:ph idx="1"/>
          </p:nvPr>
        </p:nvSpPr>
        <p:spPr>
          <a:xfrm>
            <a:off x="152400" y="304800"/>
            <a:ext cx="8763000" cy="6400800"/>
          </a:xfrm>
        </p:spPr>
        <p:txBody>
          <a:bodyPr>
            <a:normAutofit/>
          </a:bodyPr>
          <a:p>
            <a:pPr algn="ctr">
              <a:buNone/>
            </a:pPr>
            <a:r>
              <a:rPr b="1" dirty="0" sz="3600" lang="en-US" u="sng" smtClean="0"/>
              <a:t>Predisposing Factors to Hypoglycemia</a:t>
            </a:r>
          </a:p>
          <a:p>
            <a:pPr lvl="0"/>
            <a:r>
              <a:rPr dirty="0" lang="en-US" smtClean="0"/>
              <a:t>Low birth weight</a:t>
            </a:r>
          </a:p>
          <a:p>
            <a:pPr lvl="0"/>
            <a:r>
              <a:rPr dirty="0" lang="en-US" smtClean="0"/>
              <a:t>Prematurity</a:t>
            </a:r>
          </a:p>
          <a:p>
            <a:pPr lvl="0"/>
            <a:r>
              <a:rPr dirty="0" lang="en-US" smtClean="0"/>
              <a:t>Birth injuries</a:t>
            </a:r>
          </a:p>
          <a:p>
            <a:pPr lvl="0"/>
            <a:r>
              <a:rPr dirty="0" lang="en-US" smtClean="0"/>
              <a:t>Maternal diabetes mellitus</a:t>
            </a:r>
          </a:p>
          <a:p>
            <a:pPr lvl="0"/>
            <a:r>
              <a:rPr dirty="0" lang="en-US" smtClean="0"/>
              <a:t>Asphyxia</a:t>
            </a:r>
          </a:p>
          <a:p>
            <a:pPr lvl="0"/>
            <a:r>
              <a:rPr dirty="0" lang="en-US" smtClean="0"/>
              <a:t>Septicaemia</a:t>
            </a:r>
          </a:p>
          <a:p>
            <a:pPr lvl="0"/>
            <a:r>
              <a:rPr dirty="0" lang="en-US" smtClean="0"/>
              <a:t>Respiratory distress syndrome</a:t>
            </a:r>
          </a:p>
          <a:p>
            <a:endParaRPr dirty="0" lang="en-US"/>
          </a:p>
        </p:txBody>
      </p: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221" name=""/>
        <p:cNvGrpSpPr/>
        <p:nvPr/>
      </p:nvGrpSpPr>
      <p:grpSpPr>
        <a:xfrm>
          <a:off x="0" y="0"/>
          <a:ext cx="0" cy="0"/>
          <a:chOff x="0" y="0"/>
          <a:chExt cx="0" cy="0"/>
        </a:xfrm>
      </p:grpSpPr>
      <p:sp>
        <p:nvSpPr>
          <p:cNvPr id="1048681" name="Content Placeholder 2"/>
          <p:cNvSpPr>
            <a:spLocks noGrp="1"/>
          </p:cNvSpPr>
          <p:nvPr>
            <p:ph idx="1"/>
          </p:nvPr>
        </p:nvSpPr>
        <p:spPr>
          <a:xfrm>
            <a:off x="228600" y="304800"/>
            <a:ext cx="8763000" cy="6248400"/>
          </a:xfrm>
        </p:spPr>
        <p:txBody>
          <a:bodyPr>
            <a:normAutofit fontScale="96875" lnSpcReduction="20000"/>
          </a:bodyPr>
          <a:p>
            <a:pPr algn="ctr">
              <a:buNone/>
            </a:pPr>
            <a:r>
              <a:rPr b="1" dirty="0" sz="3600" lang="en-US" u="sng"/>
              <a:t>C</a:t>
            </a:r>
            <a:r>
              <a:rPr b="1" dirty="0" sz="3600" lang="en-US" u="sng" smtClean="0"/>
              <a:t>linical </a:t>
            </a:r>
            <a:r>
              <a:rPr b="1" dirty="0" sz="3600" lang="en-US" u="sng"/>
              <a:t>F</a:t>
            </a:r>
            <a:r>
              <a:rPr b="1" dirty="0" sz="3600" lang="en-US" u="sng" smtClean="0"/>
              <a:t>eatures of Hypoglycemia</a:t>
            </a:r>
          </a:p>
          <a:p>
            <a:pPr lvl="0"/>
            <a:r>
              <a:rPr dirty="0" lang="en-US" smtClean="0"/>
              <a:t>Low blood glucose less than 2.6 </a:t>
            </a:r>
            <a:r>
              <a:rPr dirty="0" lang="en-US" err="1" smtClean="0"/>
              <a:t>mmol</a:t>
            </a:r>
            <a:r>
              <a:rPr dirty="0" lang="en-US" smtClean="0"/>
              <a:t>/L</a:t>
            </a:r>
          </a:p>
          <a:p>
            <a:pPr lvl="0"/>
            <a:r>
              <a:rPr dirty="0" lang="en-US" smtClean="0"/>
              <a:t>Poor feeding</a:t>
            </a:r>
          </a:p>
          <a:p>
            <a:pPr lvl="0"/>
            <a:r>
              <a:rPr dirty="0" lang="en-US" smtClean="0"/>
              <a:t>High pitched cry</a:t>
            </a:r>
          </a:p>
          <a:p>
            <a:pPr lvl="0"/>
            <a:r>
              <a:rPr dirty="0" lang="en-US" smtClean="0"/>
              <a:t>Lethargy</a:t>
            </a:r>
          </a:p>
          <a:p>
            <a:pPr lvl="0"/>
            <a:r>
              <a:rPr dirty="0" lang="en-US" smtClean="0"/>
              <a:t>Irritability</a:t>
            </a:r>
          </a:p>
          <a:p>
            <a:pPr lvl="0"/>
            <a:r>
              <a:rPr dirty="0" lang="en-US" smtClean="0"/>
              <a:t>Hypotonic muscle activity</a:t>
            </a:r>
          </a:p>
          <a:p>
            <a:pPr lvl="0"/>
            <a:r>
              <a:rPr dirty="0" lang="en-US" smtClean="0"/>
              <a:t>Hypothermia</a:t>
            </a:r>
          </a:p>
          <a:p>
            <a:pPr lvl="0"/>
            <a:r>
              <a:rPr dirty="0" lang="en-US" smtClean="0"/>
              <a:t>Apnoea</a:t>
            </a:r>
          </a:p>
          <a:p>
            <a:endParaRPr dirty="0" lang="en-US"/>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222" name=""/>
        <p:cNvGrpSpPr/>
        <p:nvPr/>
      </p:nvGrpSpPr>
      <p:grpSpPr>
        <a:xfrm>
          <a:off x="0" y="0"/>
          <a:ext cx="0" cy="0"/>
          <a:chOff x="0" y="0"/>
          <a:chExt cx="0" cy="0"/>
        </a:xfrm>
      </p:grpSpPr>
      <p:sp>
        <p:nvSpPr>
          <p:cNvPr id="1048682" name="Content Placeholder 2"/>
          <p:cNvSpPr>
            <a:spLocks noGrp="1"/>
          </p:cNvSpPr>
          <p:nvPr>
            <p:ph idx="1"/>
          </p:nvPr>
        </p:nvSpPr>
        <p:spPr>
          <a:xfrm>
            <a:off x="228600" y="228600"/>
            <a:ext cx="8763000" cy="6477000"/>
          </a:xfrm>
        </p:spPr>
        <p:txBody>
          <a:bodyPr>
            <a:normAutofit fontScale="96875" lnSpcReduction="20000"/>
          </a:bodyPr>
          <a:p>
            <a:pPr>
              <a:buNone/>
            </a:pPr>
            <a:r>
              <a:rPr b="1" dirty="0" sz="3600" lang="en-US" u="sng" smtClean="0"/>
              <a:t>Nursing Management of Hypoglycemia</a:t>
            </a:r>
          </a:p>
          <a:p>
            <a:pPr lvl="0"/>
            <a:r>
              <a:rPr dirty="0" lang="en-US" smtClean="0"/>
              <a:t>Give 10% dextrose infusion until normal glucose levels are achieved.</a:t>
            </a:r>
          </a:p>
          <a:p>
            <a:pPr lvl="0"/>
            <a:r>
              <a:rPr dirty="0" lang="en-US" smtClean="0"/>
              <a:t>Encourage the mother to breastfeed the baby</a:t>
            </a:r>
          </a:p>
          <a:p>
            <a:pPr lvl="0"/>
            <a:r>
              <a:rPr dirty="0" lang="en-US" smtClean="0"/>
              <a:t>Feed through NG tube or cup and spoon expressed breast milk.</a:t>
            </a:r>
          </a:p>
          <a:p>
            <a:pPr lvl="0"/>
            <a:r>
              <a:rPr dirty="0" lang="en-US" smtClean="0"/>
              <a:t>If the hypoglycemia is severe, put up 10% dextrose infusion and give 65-85 </a:t>
            </a:r>
            <a:r>
              <a:rPr dirty="0" lang="en-US" err="1" smtClean="0"/>
              <a:t>mls</a:t>
            </a:r>
            <a:r>
              <a:rPr dirty="0" lang="en-US" smtClean="0"/>
              <a:t>/kg of body weight in 24hrs.</a:t>
            </a:r>
          </a:p>
          <a:p>
            <a:r>
              <a:rPr dirty="0" lang="en-US"/>
              <a:t>Give </a:t>
            </a:r>
            <a:r>
              <a:rPr dirty="0" lang="en-US" smtClean="0"/>
              <a:t>a bolus </a:t>
            </a:r>
            <a:r>
              <a:rPr dirty="0" lang="en-US"/>
              <a:t>dose of 25% dextrose </a:t>
            </a:r>
            <a:r>
              <a:rPr dirty="0" lang="en-US" smtClean="0"/>
              <a:t>2mls/kg </a:t>
            </a:r>
            <a:r>
              <a:rPr dirty="0" lang="en-US"/>
              <a:t>body weight </a:t>
            </a:r>
            <a:r>
              <a:rPr dirty="0" lang="en-US" err="1" smtClean="0"/>
              <a:t>i.v</a:t>
            </a:r>
            <a:r>
              <a:rPr dirty="0" lang="en-US" smtClean="0"/>
              <a:t> </a:t>
            </a:r>
            <a:r>
              <a:rPr dirty="0" lang="en-US"/>
              <a:t>slowly for 30 min</a:t>
            </a:r>
            <a:r>
              <a:rPr dirty="0" lang="en-US" smtClean="0"/>
              <a:t>.</a:t>
            </a:r>
          </a:p>
          <a:p>
            <a:endParaRPr dirty="0" lang="en-US"/>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59" name=""/>
        <p:cNvGrpSpPr/>
        <p:nvPr/>
      </p:nvGrpSpPr>
      <p:grpSpPr>
        <a:xfrm>
          <a:off x="0" y="0"/>
          <a:ext cx="0" cy="0"/>
          <a:chOff x="0" y="0"/>
          <a:chExt cx="0" cy="0"/>
        </a:xfrm>
      </p:grpSpPr>
      <p:sp>
        <p:nvSpPr>
          <p:cNvPr id="1048617" name="Content Placeholder 2"/>
          <p:cNvSpPr>
            <a:spLocks noGrp="1"/>
          </p:cNvSpPr>
          <p:nvPr>
            <p:ph idx="1"/>
          </p:nvPr>
        </p:nvSpPr>
        <p:spPr>
          <a:xfrm>
            <a:off x="76200" y="152400"/>
            <a:ext cx="8915400" cy="6553200"/>
          </a:xfrm>
        </p:spPr>
        <p:txBody>
          <a:bodyPr>
            <a:noAutofit/>
          </a:bodyPr>
          <a:p>
            <a:pPr>
              <a:buFont typeface="Wingdings" pitchFamily="2" charset="2"/>
              <a:buChar char="§"/>
            </a:pPr>
            <a:r>
              <a:rPr dirty="0" sz="2400" lang="en-US" smtClean="0"/>
              <a:t>Isolation of infected babies for barrier nursing.</a:t>
            </a:r>
          </a:p>
          <a:p>
            <a:pPr>
              <a:buFont typeface="Wingdings" pitchFamily="2" charset="2"/>
              <a:buChar char="§"/>
            </a:pPr>
            <a:r>
              <a:rPr dirty="0" sz="2400" lang="en-US" smtClean="0"/>
              <a:t>Restriction of visitors to ensure adequate control of human traffic into the nursery. Visitors should see the babies through the window glass.</a:t>
            </a:r>
          </a:p>
          <a:p>
            <a:pPr>
              <a:buFont typeface="Wingdings" pitchFamily="2" charset="2"/>
              <a:buChar char="§"/>
            </a:pPr>
            <a:r>
              <a:rPr dirty="0" sz="2400" lang="en-US" smtClean="0"/>
              <a:t>Washing hand before and after handling the baby for any procedure.</a:t>
            </a:r>
          </a:p>
          <a:p>
            <a:pPr>
              <a:buFont typeface="Wingdings" pitchFamily="2" charset="2"/>
              <a:buChar char="§"/>
            </a:pPr>
            <a:r>
              <a:rPr dirty="0" sz="2400" lang="en-US" smtClean="0"/>
              <a:t>Strictly observing aseptic technique while performing procedures.</a:t>
            </a:r>
          </a:p>
          <a:p>
            <a:pPr>
              <a:buFont typeface="Wingdings" pitchFamily="2" charset="2"/>
              <a:buChar char="§"/>
            </a:pPr>
            <a:r>
              <a:rPr dirty="0" sz="2400" lang="en-US" smtClean="0"/>
              <a:t>Feeding utensils should be rinsed, decontaminated, cleaned thoroughly in soapy water and kept in </a:t>
            </a:r>
            <a:r>
              <a:rPr dirty="0" sz="2400" lang="en-US" err="1" smtClean="0"/>
              <a:t>presept</a:t>
            </a:r>
            <a:r>
              <a:rPr dirty="0" sz="2400" lang="en-US" smtClean="0"/>
              <a:t> till the next feed.</a:t>
            </a:r>
          </a:p>
          <a:p>
            <a:pPr>
              <a:buFont typeface="Wingdings" pitchFamily="2" charset="2"/>
              <a:buChar char="§"/>
            </a:pPr>
            <a:r>
              <a:rPr dirty="0" sz="2400" lang="en-US" smtClean="0"/>
              <a:t>Staff working in isolation room should not move into other nurseries</a:t>
            </a:r>
          </a:p>
          <a:p>
            <a:pPr>
              <a:buFont typeface="Wingdings" pitchFamily="2" charset="2"/>
              <a:buChar char="§"/>
            </a:pPr>
            <a:r>
              <a:rPr dirty="0" sz="2400" lang="en-US" smtClean="0"/>
              <a:t>Cleaning of incubators upon discharge or death of a baby, before the next baby is put.</a:t>
            </a:r>
          </a:p>
          <a:p>
            <a:pPr>
              <a:buFont typeface="Wingdings" pitchFamily="2" charset="2"/>
              <a:buChar char="§"/>
            </a:pPr>
            <a:r>
              <a:rPr dirty="0" sz="2400" lang="en-US" smtClean="0"/>
              <a:t>Mothers changing clothes whenever they come to feed the babies</a:t>
            </a:r>
          </a:p>
          <a:p>
            <a:pPr>
              <a:buFont typeface="Wingdings" pitchFamily="2" charset="2"/>
              <a:buChar char="§"/>
            </a:pPr>
            <a:r>
              <a:rPr dirty="0" sz="2400" lang="en-US" smtClean="0"/>
              <a:t>Health educating the mothers on the importance of personal hygiene and care of the baby.</a:t>
            </a:r>
            <a:endParaRPr dirty="0" sz="2400" lang="en-US"/>
          </a:p>
        </p:txBody>
      </p:sp>
    </p:spTree>
  </p:cSld>
  <p:clrMapOvr>
    <a:masterClrMapping/>
  </p:clrMapOvr>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223" name=""/>
        <p:cNvGrpSpPr/>
        <p:nvPr/>
      </p:nvGrpSpPr>
      <p:grpSpPr>
        <a:xfrm>
          <a:off x="0" y="0"/>
          <a:ext cx="0" cy="0"/>
          <a:chOff x="0" y="0"/>
          <a:chExt cx="0" cy="0"/>
        </a:xfrm>
      </p:grpSpPr>
      <p:sp>
        <p:nvSpPr>
          <p:cNvPr id="1048683" name="Content Placeholder 2"/>
          <p:cNvSpPr>
            <a:spLocks noGrp="1"/>
          </p:cNvSpPr>
          <p:nvPr>
            <p:ph idx="1"/>
          </p:nvPr>
        </p:nvSpPr>
        <p:spPr>
          <a:xfrm>
            <a:off x="152400" y="304800"/>
            <a:ext cx="8839200" cy="6400800"/>
          </a:xfrm>
        </p:spPr>
        <p:txBody>
          <a:bodyPr/>
          <a:p>
            <a:pPr lvl="0"/>
            <a:r>
              <a:rPr dirty="0" lang="en-US" smtClean="0"/>
              <a:t>Closely monitor the glucose levels 1 hourly until the general condition is stable or normal levels have been achieved.</a:t>
            </a:r>
          </a:p>
          <a:p>
            <a:pPr lvl="0"/>
            <a:r>
              <a:rPr dirty="0" lang="en-US" smtClean="0"/>
              <a:t>Once the normal levels have been achieved, wean off the dextrose and observe closely for changes in the condition.</a:t>
            </a:r>
          </a:p>
          <a:p>
            <a:endParaRPr dirty="0" lang="en-US"/>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224" name=""/>
        <p:cNvGrpSpPr/>
        <p:nvPr/>
      </p:nvGrpSpPr>
      <p:grpSpPr>
        <a:xfrm>
          <a:off x="0" y="0"/>
          <a:ext cx="0" cy="0"/>
          <a:chOff x="0" y="0"/>
          <a:chExt cx="0" cy="0"/>
        </a:xfrm>
      </p:grpSpPr>
      <p:sp>
        <p:nvSpPr>
          <p:cNvPr id="1048684" name="Content Placeholder 2"/>
          <p:cNvSpPr>
            <a:spLocks noGrp="1"/>
          </p:cNvSpPr>
          <p:nvPr>
            <p:ph idx="1"/>
          </p:nvPr>
        </p:nvSpPr>
        <p:spPr>
          <a:xfrm>
            <a:off x="152400" y="381000"/>
            <a:ext cx="8839200" cy="6248400"/>
          </a:xfrm>
        </p:spPr>
        <p:txBody>
          <a:bodyPr>
            <a:normAutofit fontScale="96875" lnSpcReduction="20000"/>
          </a:bodyPr>
          <a:p>
            <a:pPr algn="ctr">
              <a:buNone/>
            </a:pPr>
            <a:r>
              <a:rPr b="1" dirty="0" sz="3600" lang="en-US" u="sng" smtClean="0"/>
              <a:t>Prevention of Hypoglycemia</a:t>
            </a:r>
          </a:p>
          <a:p>
            <a:pPr lvl="0"/>
            <a:r>
              <a:rPr dirty="0" lang="en-US" smtClean="0"/>
              <a:t>Taking blood glucose levels at birth and introducing glucose feeds e.g. dextrose or breastfeeding within 1hr of life.</a:t>
            </a:r>
          </a:p>
          <a:p>
            <a:pPr lvl="0"/>
            <a:r>
              <a:rPr dirty="0" lang="en-US" smtClean="0"/>
              <a:t>Prevent hypothermia.</a:t>
            </a:r>
          </a:p>
          <a:p>
            <a:pPr lvl="0"/>
            <a:r>
              <a:rPr dirty="0" lang="en-US" smtClean="0"/>
              <a:t>Monitoring glucose level 2hrly for the first 6-8 hours.</a:t>
            </a:r>
          </a:p>
          <a:p>
            <a:pPr lvl="0"/>
            <a:r>
              <a:rPr dirty="0" lang="en-US" smtClean="0"/>
              <a:t>Infants of diabetic mothers should be admitted into NBU and blood glucose levels regularly checked.</a:t>
            </a:r>
          </a:p>
          <a:p>
            <a:endParaRPr dirty="0" lang="en-US"/>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225" name=""/>
        <p:cNvGrpSpPr/>
        <p:nvPr/>
      </p:nvGrpSpPr>
      <p:grpSpPr>
        <a:xfrm>
          <a:off x="0" y="0"/>
          <a:ext cx="0" cy="0"/>
          <a:chOff x="0" y="0"/>
          <a:chExt cx="0" cy="0"/>
        </a:xfrm>
      </p:grpSpPr>
      <p:sp>
        <p:nvSpPr>
          <p:cNvPr id="1048685" name="Content Placeholder 2"/>
          <p:cNvSpPr>
            <a:spLocks noGrp="1"/>
          </p:cNvSpPr>
          <p:nvPr>
            <p:ph idx="1"/>
          </p:nvPr>
        </p:nvSpPr>
        <p:spPr>
          <a:xfrm>
            <a:off x="228600" y="533400"/>
            <a:ext cx="8686800" cy="5592763"/>
          </a:xfrm>
        </p:spPr>
        <p:txBody>
          <a:bodyPr/>
          <a:p>
            <a:pPr algn="ctr">
              <a:buNone/>
            </a:pPr>
            <a:r>
              <a:rPr b="1" dirty="0" lang="en-US" smtClean="0"/>
              <a:t> </a:t>
            </a:r>
            <a:r>
              <a:rPr b="1" dirty="0" sz="3600" lang="en-US" u="sng"/>
              <a:t>C</a:t>
            </a:r>
            <a:r>
              <a:rPr b="1" dirty="0" sz="3600" lang="en-US" u="sng" smtClean="0"/>
              <a:t>omplications of Hypoglycemia</a:t>
            </a:r>
          </a:p>
          <a:p>
            <a:pPr lvl="0"/>
            <a:r>
              <a:rPr dirty="0" lang="en-US" smtClean="0"/>
              <a:t>Hypothermia</a:t>
            </a:r>
          </a:p>
          <a:p>
            <a:pPr lvl="0"/>
            <a:r>
              <a:rPr dirty="0" lang="en-US" smtClean="0"/>
              <a:t>Convulsions</a:t>
            </a:r>
          </a:p>
          <a:p>
            <a:pPr lvl="0"/>
            <a:r>
              <a:rPr dirty="0" lang="en-US" smtClean="0"/>
              <a:t>Brain damage</a:t>
            </a:r>
          </a:p>
          <a:p>
            <a:pPr lvl="0"/>
            <a:r>
              <a:rPr dirty="0" lang="en-US" smtClean="0"/>
              <a:t>Neonatal death as an outcome.</a:t>
            </a:r>
          </a:p>
          <a:p>
            <a:pPr>
              <a:buNone/>
            </a:pPr>
            <a:r>
              <a:rPr dirty="0" lang="en-US" smtClean="0"/>
              <a:t> </a:t>
            </a:r>
          </a:p>
          <a:p>
            <a:endParaRPr dirty="0" lang="en-US"/>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226" name=""/>
        <p:cNvGrpSpPr/>
        <p:nvPr/>
      </p:nvGrpSpPr>
      <p:grpSpPr>
        <a:xfrm>
          <a:off x="0" y="0"/>
          <a:ext cx="0" cy="0"/>
          <a:chOff x="0" y="0"/>
          <a:chExt cx="0" cy="0"/>
        </a:xfrm>
      </p:grpSpPr>
      <p:sp>
        <p:nvSpPr>
          <p:cNvPr id="1048686" name="Content Placeholder 2"/>
          <p:cNvSpPr>
            <a:spLocks noGrp="1"/>
          </p:cNvSpPr>
          <p:nvPr>
            <p:ph idx="1"/>
          </p:nvPr>
        </p:nvSpPr>
        <p:spPr>
          <a:xfrm>
            <a:off x="228600" y="381000"/>
            <a:ext cx="8763000" cy="6248400"/>
          </a:xfrm>
        </p:spPr>
        <p:txBody>
          <a:bodyPr>
            <a:normAutofit fontScale="96875" lnSpcReduction="20000"/>
          </a:bodyPr>
          <a:p>
            <a:pPr algn="ctr">
              <a:buNone/>
            </a:pPr>
            <a:r>
              <a:rPr b="1" dirty="0" lang="en-US" smtClean="0"/>
              <a:t>7. </a:t>
            </a:r>
            <a:r>
              <a:rPr b="1" dirty="0" sz="3600" lang="en-US" u="sng" smtClean="0"/>
              <a:t>NEONATAL HYPOTHERMIA</a:t>
            </a:r>
          </a:p>
          <a:p>
            <a:r>
              <a:rPr dirty="0" lang="en-US" smtClean="0"/>
              <a:t>This is a condition in which the neonate’s body temperature falls below 36</a:t>
            </a:r>
            <a:r>
              <a:rPr baseline="30000" dirty="0" lang="en-US" smtClean="0"/>
              <a:t>o</a:t>
            </a:r>
            <a:r>
              <a:rPr dirty="0" lang="en-US" smtClean="0"/>
              <a:t>C.</a:t>
            </a:r>
          </a:p>
          <a:p>
            <a:r>
              <a:rPr dirty="0" lang="en-US" smtClean="0"/>
              <a:t>The baby losses heat through radiation, conduction, convection and evaporation.</a:t>
            </a:r>
          </a:p>
          <a:p>
            <a:pPr algn="ctr">
              <a:buNone/>
            </a:pPr>
            <a:r>
              <a:rPr b="1" dirty="0" lang="en-US" smtClean="0"/>
              <a:t> </a:t>
            </a:r>
            <a:r>
              <a:rPr b="1" dirty="0" lang="en-US" u="sng" smtClean="0"/>
              <a:t>Predisposing Factors</a:t>
            </a:r>
          </a:p>
          <a:p>
            <a:pPr lvl="6"/>
            <a:r>
              <a:rPr dirty="0" sz="3200" lang="en-US" smtClean="0"/>
              <a:t>Prematurity</a:t>
            </a:r>
          </a:p>
          <a:p>
            <a:pPr lvl="6"/>
            <a:r>
              <a:rPr dirty="0" sz="3200" lang="en-US" smtClean="0"/>
              <a:t>Asphyxia </a:t>
            </a:r>
            <a:r>
              <a:rPr dirty="0" sz="3200" lang="en-US" err="1"/>
              <a:t>N</a:t>
            </a:r>
            <a:r>
              <a:rPr dirty="0" sz="3200" lang="en-US" err="1" smtClean="0"/>
              <a:t>eonatorum</a:t>
            </a:r>
            <a:endParaRPr dirty="0" sz="3200" lang="en-US" smtClean="0"/>
          </a:p>
          <a:p>
            <a:pPr lvl="6"/>
            <a:r>
              <a:rPr dirty="0" sz="3200" lang="en-US" smtClean="0"/>
              <a:t>Maternal diabetes mellitus</a:t>
            </a:r>
          </a:p>
          <a:p>
            <a:pPr lvl="6"/>
            <a:r>
              <a:rPr dirty="0" sz="3200" lang="en-US" smtClean="0"/>
              <a:t>Respiratory Distress Syndrome</a:t>
            </a:r>
          </a:p>
          <a:p>
            <a:pPr lvl="6"/>
            <a:r>
              <a:rPr dirty="0" sz="3200" lang="en-US" smtClean="0"/>
              <a:t>Cold environment</a:t>
            </a:r>
          </a:p>
          <a:p>
            <a:endParaRPr dirty="0" lang="en-US"/>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227" name=""/>
        <p:cNvGrpSpPr/>
        <p:nvPr/>
      </p:nvGrpSpPr>
      <p:grpSpPr>
        <a:xfrm>
          <a:off x="0" y="0"/>
          <a:ext cx="0" cy="0"/>
          <a:chOff x="0" y="0"/>
          <a:chExt cx="0" cy="0"/>
        </a:xfrm>
      </p:grpSpPr>
      <p:sp>
        <p:nvSpPr>
          <p:cNvPr id="1048687" name="Content Placeholder 2"/>
          <p:cNvSpPr>
            <a:spLocks noGrp="1"/>
          </p:cNvSpPr>
          <p:nvPr>
            <p:ph idx="1"/>
          </p:nvPr>
        </p:nvSpPr>
        <p:spPr>
          <a:xfrm>
            <a:off x="152400" y="685800"/>
            <a:ext cx="8839200" cy="6019800"/>
          </a:xfrm>
        </p:spPr>
        <p:txBody>
          <a:bodyPr/>
          <a:p>
            <a:pPr algn="ctr">
              <a:buNone/>
            </a:pPr>
            <a:r>
              <a:rPr b="1" dirty="0" lang="en-US" u="sng" smtClean="0"/>
              <a:t>Clinical Features of Neonatal Hypothermia</a:t>
            </a:r>
          </a:p>
          <a:p>
            <a:pPr lvl="0"/>
            <a:r>
              <a:rPr dirty="0" lang="en-US" smtClean="0"/>
              <a:t>Rectal temperatures is below 36</a:t>
            </a:r>
            <a:r>
              <a:rPr baseline="30000" dirty="0" lang="en-US" smtClean="0"/>
              <a:t>o</a:t>
            </a:r>
            <a:r>
              <a:rPr dirty="0" lang="en-US" smtClean="0"/>
              <a:t>C </a:t>
            </a:r>
          </a:p>
          <a:p>
            <a:pPr lvl="0"/>
            <a:r>
              <a:rPr dirty="0" lang="en-US" smtClean="0"/>
              <a:t>Baby feels cold on touch</a:t>
            </a:r>
          </a:p>
          <a:p>
            <a:pPr lvl="0"/>
            <a:r>
              <a:rPr dirty="0" lang="en-US" smtClean="0"/>
              <a:t>Paleness of extremities and face</a:t>
            </a:r>
          </a:p>
          <a:p>
            <a:pPr lvl="0"/>
            <a:r>
              <a:rPr dirty="0" lang="en-US" smtClean="0"/>
              <a:t>Very weak cry</a:t>
            </a:r>
          </a:p>
          <a:p>
            <a:pPr lvl="0"/>
            <a:r>
              <a:rPr dirty="0" lang="en-US" smtClean="0"/>
              <a:t>Low respiration rate</a:t>
            </a:r>
          </a:p>
          <a:p>
            <a:pPr lvl="0"/>
            <a:r>
              <a:rPr dirty="0" lang="en-US" smtClean="0"/>
              <a:t>Baby not eager to feed (poor feeding)</a:t>
            </a:r>
          </a:p>
          <a:p>
            <a:endParaRPr dirty="0" lang="en-US"/>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228" name=""/>
        <p:cNvGrpSpPr/>
        <p:nvPr/>
      </p:nvGrpSpPr>
      <p:grpSpPr>
        <a:xfrm>
          <a:off x="0" y="0"/>
          <a:ext cx="0" cy="0"/>
          <a:chOff x="0" y="0"/>
          <a:chExt cx="0" cy="0"/>
        </a:xfrm>
      </p:grpSpPr>
      <p:sp>
        <p:nvSpPr>
          <p:cNvPr id="1048688" name="Content Placeholder 2"/>
          <p:cNvSpPr>
            <a:spLocks noGrp="1"/>
          </p:cNvSpPr>
          <p:nvPr>
            <p:ph idx="1"/>
          </p:nvPr>
        </p:nvSpPr>
        <p:spPr>
          <a:xfrm>
            <a:off x="228600" y="304800"/>
            <a:ext cx="8763000" cy="6248400"/>
          </a:xfrm>
        </p:spPr>
        <p:txBody>
          <a:bodyPr>
            <a:normAutofit fontScale="96875" lnSpcReduction="20000"/>
          </a:bodyPr>
          <a:p>
            <a:pPr algn="ctr">
              <a:buNone/>
            </a:pPr>
            <a:r>
              <a:rPr b="1" dirty="0" lang="en-US" u="sng" smtClean="0"/>
              <a:t>Nursing Management of Neonatal Hypothermia</a:t>
            </a:r>
          </a:p>
          <a:p>
            <a:pPr lvl="0"/>
            <a:r>
              <a:rPr dirty="0" lang="en-US" smtClean="0"/>
              <a:t>Nurse the baby in a warm environment in a resuscitaire or wrap it in warm clothings</a:t>
            </a:r>
          </a:p>
          <a:p>
            <a:pPr lvl="0"/>
            <a:r>
              <a:rPr dirty="0" lang="en-US" smtClean="0"/>
              <a:t>Feed the baby with expressed breast milk via NGT</a:t>
            </a:r>
          </a:p>
          <a:p>
            <a:pPr lvl="0"/>
            <a:r>
              <a:rPr dirty="0" lang="en-US" smtClean="0"/>
              <a:t>Give the baby extra glucose e.g. dextrose</a:t>
            </a:r>
          </a:p>
          <a:p>
            <a:pPr lvl="0"/>
            <a:r>
              <a:rPr dirty="0" lang="en-US" smtClean="0"/>
              <a:t>Closely observe the baby for signs of hypoglycaemia and if present, give 10% dextrose </a:t>
            </a:r>
          </a:p>
          <a:p>
            <a:pPr lvl="0"/>
            <a:r>
              <a:rPr dirty="0" lang="en-US" smtClean="0"/>
              <a:t>Check for and treat convulsions with anticonvulsants</a:t>
            </a:r>
          </a:p>
          <a:p>
            <a:endParaRPr dirty="0" lang="en-US"/>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229" name=""/>
        <p:cNvGrpSpPr/>
        <p:nvPr/>
      </p:nvGrpSpPr>
      <p:grpSpPr>
        <a:xfrm>
          <a:off x="0" y="0"/>
          <a:ext cx="0" cy="0"/>
          <a:chOff x="0" y="0"/>
          <a:chExt cx="0" cy="0"/>
        </a:xfrm>
      </p:grpSpPr>
      <p:sp>
        <p:nvSpPr>
          <p:cNvPr id="1048689" name="Content Placeholder 2"/>
          <p:cNvSpPr>
            <a:spLocks noGrp="1"/>
          </p:cNvSpPr>
          <p:nvPr>
            <p:ph idx="1"/>
          </p:nvPr>
        </p:nvSpPr>
        <p:spPr>
          <a:xfrm>
            <a:off x="228600" y="304800"/>
            <a:ext cx="8686800" cy="6324600"/>
          </a:xfrm>
        </p:spPr>
        <p:txBody>
          <a:bodyPr>
            <a:normAutofit/>
          </a:bodyPr>
          <a:p>
            <a:pPr algn="ctr">
              <a:buNone/>
            </a:pPr>
            <a:r>
              <a:rPr b="1" dirty="0" lang="en-US" u="sng" smtClean="0"/>
              <a:t>Prevention of Neonatal Hypothermia</a:t>
            </a:r>
          </a:p>
          <a:p>
            <a:pPr lvl="0"/>
            <a:r>
              <a:rPr dirty="0" lang="en-US" smtClean="0"/>
              <a:t>Delivery  should be conducted in a room with controlled temperature,</a:t>
            </a:r>
          </a:p>
          <a:p>
            <a:pPr lvl="0"/>
            <a:r>
              <a:rPr dirty="0" lang="en-US" smtClean="0"/>
              <a:t>Put the baby on resuscitaire or in incubator to compensate heat loss to the environment.</a:t>
            </a:r>
          </a:p>
          <a:p>
            <a:pPr lvl="0"/>
            <a:r>
              <a:rPr dirty="0" lang="en-US" smtClean="0"/>
              <a:t>Baby should not be bathed within 1hr of life but top-tailing can be done after one hour.</a:t>
            </a:r>
          </a:p>
          <a:p>
            <a:pPr lvl="0"/>
            <a:r>
              <a:rPr dirty="0" lang="en-US" smtClean="0"/>
              <a:t>Encourage skin to skin contact (kangaroo method) when carrying the baby.</a:t>
            </a:r>
          </a:p>
          <a:p>
            <a:endParaRPr dirty="0" lang="en-US"/>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230" name=""/>
        <p:cNvGrpSpPr/>
        <p:nvPr/>
      </p:nvGrpSpPr>
      <p:grpSpPr>
        <a:xfrm>
          <a:off x="0" y="0"/>
          <a:ext cx="0" cy="0"/>
          <a:chOff x="0" y="0"/>
          <a:chExt cx="0" cy="0"/>
        </a:xfrm>
      </p:grpSpPr>
      <p:sp>
        <p:nvSpPr>
          <p:cNvPr id="1048690" name="Content Placeholder 2"/>
          <p:cNvSpPr>
            <a:spLocks noGrp="1"/>
          </p:cNvSpPr>
          <p:nvPr>
            <p:ph idx="1"/>
          </p:nvPr>
        </p:nvSpPr>
        <p:spPr>
          <a:xfrm>
            <a:off x="304800" y="533400"/>
            <a:ext cx="8610600" cy="5867400"/>
          </a:xfrm>
        </p:spPr>
        <p:txBody>
          <a:bodyPr/>
          <a:p>
            <a:pPr algn="ctr">
              <a:buNone/>
            </a:pPr>
            <a:r>
              <a:rPr b="1" dirty="0" lang="en-US" u="sng" smtClean="0"/>
              <a:t>Complications of Neonatal Hypothermia</a:t>
            </a:r>
          </a:p>
          <a:p>
            <a:pPr lvl="0"/>
            <a:r>
              <a:rPr dirty="0" lang="en-US" smtClean="0"/>
              <a:t>Convulsions</a:t>
            </a:r>
          </a:p>
          <a:p>
            <a:pPr lvl="0"/>
            <a:r>
              <a:rPr dirty="0" lang="en-US" smtClean="0"/>
              <a:t>Hypoglycaemia</a:t>
            </a:r>
          </a:p>
          <a:p>
            <a:pPr lvl="0"/>
            <a:r>
              <a:rPr dirty="0" lang="en-US" smtClean="0"/>
              <a:t>Brain damage</a:t>
            </a:r>
          </a:p>
          <a:p>
            <a:endParaRPr dirty="0" lang="en-US"/>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231" name=""/>
        <p:cNvGrpSpPr/>
        <p:nvPr/>
      </p:nvGrpSpPr>
      <p:grpSpPr>
        <a:xfrm>
          <a:off x="0" y="0"/>
          <a:ext cx="0" cy="0"/>
          <a:chOff x="0" y="0"/>
          <a:chExt cx="0" cy="0"/>
        </a:xfrm>
      </p:grpSpPr>
      <p:sp>
        <p:nvSpPr>
          <p:cNvPr id="1048691" name="Content Placeholder 2"/>
          <p:cNvSpPr>
            <a:spLocks noGrp="1"/>
          </p:cNvSpPr>
          <p:nvPr>
            <p:ph idx="1"/>
          </p:nvPr>
        </p:nvSpPr>
        <p:spPr>
          <a:xfrm>
            <a:off x="76200" y="304800"/>
            <a:ext cx="8915400" cy="6324600"/>
          </a:xfrm>
        </p:spPr>
        <p:txBody>
          <a:bodyPr>
            <a:normAutofit fontScale="96875" lnSpcReduction="20000"/>
          </a:bodyPr>
          <a:p>
            <a:pPr algn="ctr" indent="-514350" marL="596646">
              <a:buClrTx/>
              <a:buFont typeface="+mj-lt"/>
              <a:buAutoNum type="arabicPeriod" startAt="8"/>
            </a:pPr>
            <a:r>
              <a:rPr b="1" dirty="0" lang="en-US" smtClean="0"/>
              <a:t> </a:t>
            </a:r>
            <a:r>
              <a:rPr b="1" dirty="0" sz="3600" lang="en-US" u="sng" smtClean="0"/>
              <a:t>OPTHALMIA NEONATORUM</a:t>
            </a:r>
          </a:p>
          <a:p>
            <a:r>
              <a:rPr dirty="0" lang="en-US" smtClean="0"/>
              <a:t>This is a condition that occurs in neonates </a:t>
            </a:r>
            <a:r>
              <a:rPr dirty="0" lang="en-US" u="sng" smtClean="0"/>
              <a:t>within 21 days of life</a:t>
            </a:r>
            <a:r>
              <a:rPr dirty="0" lang="en-US" smtClean="0"/>
              <a:t> and is </a:t>
            </a:r>
            <a:r>
              <a:rPr dirty="0" lang="en-US" u="sng" smtClean="0"/>
              <a:t>characterized by purulent discharge from the eyes</a:t>
            </a:r>
            <a:r>
              <a:rPr dirty="0" lang="en-US" smtClean="0"/>
              <a:t>. </a:t>
            </a:r>
          </a:p>
          <a:p>
            <a:r>
              <a:rPr dirty="0" lang="en-US" smtClean="0"/>
              <a:t>It is common in infants of mothers who had vaginal discharge e.g. </a:t>
            </a:r>
            <a:r>
              <a:rPr dirty="0" lang="en-US" err="1" u="sng" smtClean="0"/>
              <a:t>Gonorrhoea</a:t>
            </a:r>
            <a:r>
              <a:rPr dirty="0" lang="en-US" smtClean="0"/>
              <a:t> during pregnancy. </a:t>
            </a:r>
          </a:p>
          <a:p>
            <a:r>
              <a:rPr b="1" dirty="0" lang="en-US" smtClean="0"/>
              <a:t>NB:</a:t>
            </a:r>
            <a:r>
              <a:rPr dirty="0" lang="en-US" smtClean="0"/>
              <a:t> </a:t>
            </a:r>
            <a:r>
              <a:rPr b="1" dirty="0" lang="en-US" smtClean="0"/>
              <a:t>Syphilis does not </a:t>
            </a:r>
            <a:r>
              <a:rPr dirty="0" lang="en-US" smtClean="0"/>
              <a:t>predispose an infant to </a:t>
            </a:r>
            <a:r>
              <a:rPr dirty="0" lang="en-US"/>
              <a:t>O</a:t>
            </a:r>
            <a:r>
              <a:rPr dirty="0" lang="en-US" smtClean="0"/>
              <a:t>pthalmia </a:t>
            </a:r>
            <a:r>
              <a:rPr dirty="0" lang="en-US"/>
              <a:t>N</a:t>
            </a:r>
            <a:r>
              <a:rPr dirty="0" lang="en-US" smtClean="0"/>
              <a:t>eonatorum but it causes </a:t>
            </a:r>
            <a:r>
              <a:rPr b="1" dirty="0" lang="en-US" smtClean="0"/>
              <a:t>congenital syphilis</a:t>
            </a:r>
            <a:r>
              <a:rPr dirty="0" lang="en-US" smtClean="0"/>
              <a:t> that is characterized by gross congenital malformation.</a:t>
            </a:r>
          </a:p>
          <a:p>
            <a:endParaRPr dirty="0" lang="en-US"/>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232" name=""/>
        <p:cNvGrpSpPr/>
        <p:nvPr/>
      </p:nvGrpSpPr>
      <p:grpSpPr>
        <a:xfrm>
          <a:off x="0" y="0"/>
          <a:ext cx="0" cy="0"/>
          <a:chOff x="0" y="0"/>
          <a:chExt cx="0" cy="0"/>
        </a:xfrm>
      </p:grpSpPr>
      <p:sp>
        <p:nvSpPr>
          <p:cNvPr id="1048692" name="Content Placeholder 2"/>
          <p:cNvSpPr>
            <a:spLocks noGrp="1"/>
          </p:cNvSpPr>
          <p:nvPr>
            <p:ph idx="1"/>
          </p:nvPr>
        </p:nvSpPr>
        <p:spPr>
          <a:xfrm>
            <a:off x="228600" y="457200"/>
            <a:ext cx="8686800" cy="6096000"/>
          </a:xfrm>
        </p:spPr>
        <p:txBody>
          <a:bodyPr>
            <a:normAutofit fontScale="96429" lnSpcReduction="20000"/>
          </a:bodyPr>
          <a:p>
            <a:pPr algn="ctr">
              <a:buNone/>
            </a:pPr>
            <a:r>
              <a:rPr b="1" dirty="0" lang="en-US" u="sng" smtClean="0"/>
              <a:t>Causative Organisms of </a:t>
            </a:r>
            <a:r>
              <a:rPr b="1" dirty="0" lang="en-US" err="1" u="sng" smtClean="0"/>
              <a:t>Ophthalmia</a:t>
            </a:r>
            <a:r>
              <a:rPr b="1" dirty="0" lang="en-US" u="sng" smtClean="0"/>
              <a:t> </a:t>
            </a:r>
            <a:r>
              <a:rPr b="1" dirty="0" lang="en-US" err="1" u="sng" smtClean="0"/>
              <a:t>Neonatorum</a:t>
            </a:r>
            <a:endParaRPr dirty="0" lang="en-US" u="sng" smtClean="0"/>
          </a:p>
          <a:p>
            <a:pPr lvl="0"/>
            <a:r>
              <a:rPr dirty="0" sz="2800" i="1" lang="en-US" smtClean="0"/>
              <a:t>Neisseria </a:t>
            </a:r>
            <a:r>
              <a:rPr dirty="0" sz="2800" i="1" lang="en-US" err="1" smtClean="0"/>
              <a:t>gonorrhoeae</a:t>
            </a:r>
            <a:endParaRPr dirty="0" sz="2800" lang="en-US" smtClean="0"/>
          </a:p>
          <a:p>
            <a:pPr lvl="0"/>
            <a:r>
              <a:rPr dirty="0" sz="2800" i="1" lang="en-US" smtClean="0"/>
              <a:t>Chlamydia trachomatis</a:t>
            </a:r>
            <a:endParaRPr dirty="0" sz="2800" lang="en-US" smtClean="0"/>
          </a:p>
          <a:p>
            <a:pPr lvl="0"/>
            <a:r>
              <a:rPr dirty="0" sz="2800" i="1" lang="en-US"/>
              <a:t>S</a:t>
            </a:r>
            <a:r>
              <a:rPr dirty="0" sz="2800" i="1" lang="en-US" smtClean="0"/>
              <a:t>taphylococcus </a:t>
            </a:r>
            <a:r>
              <a:rPr dirty="0" sz="2800" i="1" lang="en-US" err="1" smtClean="0"/>
              <a:t>aureus</a:t>
            </a:r>
            <a:endParaRPr dirty="0" sz="2800" lang="en-US" smtClean="0"/>
          </a:p>
          <a:p>
            <a:pPr lvl="0"/>
            <a:r>
              <a:rPr dirty="0" sz="2800" i="1" lang="en-US" smtClean="0"/>
              <a:t>Escherichia coli</a:t>
            </a:r>
            <a:endParaRPr dirty="0" sz="2800" lang="en-US" smtClean="0"/>
          </a:p>
          <a:p>
            <a:pPr lvl="0"/>
            <a:r>
              <a:rPr dirty="0" sz="2800" i="1" lang="en-US" err="1" smtClean="0"/>
              <a:t>Haemophilus</a:t>
            </a:r>
            <a:r>
              <a:rPr dirty="0" sz="2800" i="1" lang="en-US" smtClean="0"/>
              <a:t> influenza</a:t>
            </a:r>
            <a:endParaRPr dirty="0" sz="2800" lang="en-US" smtClean="0"/>
          </a:p>
          <a:p>
            <a:pPr lvl="0"/>
            <a:r>
              <a:rPr dirty="0" sz="2800" i="1" lang="en-US" smtClean="0"/>
              <a:t>Streptococcus </a:t>
            </a:r>
            <a:r>
              <a:rPr dirty="0" sz="2800" i="1" lang="en-US" err="1" smtClean="0"/>
              <a:t>pneumoniae</a:t>
            </a:r>
            <a:endParaRPr dirty="0" sz="2800" lang="en-US" smtClean="0"/>
          </a:p>
          <a:p>
            <a:pPr lvl="0"/>
            <a:r>
              <a:rPr dirty="0" sz="2800" i="1" lang="en-US" smtClean="0"/>
              <a:t>Pseudomonas </a:t>
            </a:r>
            <a:r>
              <a:rPr dirty="0" sz="2800" i="1" lang="en-US" err="1" smtClean="0"/>
              <a:t>spp</a:t>
            </a:r>
            <a:endParaRPr dirty="0" sz="2800" lang="en-US" smtClean="0"/>
          </a:p>
          <a:p>
            <a:pPr lvl="0"/>
            <a:r>
              <a:rPr dirty="0" sz="2800" i="1" lang="en-US" err="1" smtClean="0"/>
              <a:t>Klebsiella</a:t>
            </a:r>
            <a:endParaRPr dirty="0" sz="2800" lang="en-US" smtClean="0"/>
          </a:p>
          <a:p>
            <a:endParaRPr dirty="0"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60" name=""/>
        <p:cNvGrpSpPr/>
        <p:nvPr/>
      </p:nvGrpSpPr>
      <p:grpSpPr>
        <a:xfrm>
          <a:off x="0" y="0"/>
          <a:ext cx="0" cy="0"/>
          <a:chOff x="0" y="0"/>
          <a:chExt cx="0" cy="0"/>
        </a:xfrm>
      </p:grpSpPr>
      <p:sp>
        <p:nvSpPr>
          <p:cNvPr id="1048618" name="Content Placeholder 2"/>
          <p:cNvSpPr>
            <a:spLocks noGrp="1"/>
          </p:cNvSpPr>
          <p:nvPr>
            <p:ph idx="1"/>
          </p:nvPr>
        </p:nvSpPr>
        <p:spPr>
          <a:xfrm>
            <a:off x="76200" y="152400"/>
            <a:ext cx="8991600" cy="6629400"/>
          </a:xfrm>
        </p:spPr>
        <p:txBody>
          <a:bodyPr>
            <a:normAutofit fontScale="85000" lnSpcReduction="10000"/>
          </a:bodyPr>
          <a:p>
            <a:pPr algn="ctr">
              <a:buNone/>
            </a:pPr>
            <a:r>
              <a:rPr b="1" dirty="0" lang="en-US" smtClean="0"/>
              <a:t> </a:t>
            </a:r>
            <a:r>
              <a:rPr b="1" dirty="0" lang="en-US" u="sng"/>
              <a:t>FIRST EXAMINATION OF THE </a:t>
            </a:r>
            <a:r>
              <a:rPr b="1" dirty="0" lang="en-US" u="sng" smtClean="0"/>
              <a:t>BABY</a:t>
            </a:r>
          </a:p>
          <a:p>
            <a:r>
              <a:rPr dirty="0" lang="en-US" smtClean="0"/>
              <a:t>This </a:t>
            </a:r>
            <a:r>
              <a:rPr dirty="0" lang="en-US"/>
              <a:t>is a routine procedure done after third stage of labour in labour ward but is also done in the nursery as part of admission procedure. </a:t>
            </a:r>
            <a:endParaRPr dirty="0" lang="en-US" smtClean="0"/>
          </a:p>
          <a:p>
            <a:r>
              <a:rPr dirty="0" lang="en-US" smtClean="0"/>
              <a:t>The main aims of first exam are</a:t>
            </a:r>
            <a:r>
              <a:rPr dirty="0" lang="en-US"/>
              <a:t>;</a:t>
            </a:r>
          </a:p>
          <a:p>
            <a:pPr indent="-514350" lvl="2" marL="1117854">
              <a:buClrTx/>
              <a:buFont typeface="+mj-lt"/>
              <a:buAutoNum type="arabicPeriod"/>
            </a:pPr>
            <a:r>
              <a:rPr dirty="0" sz="3000" lang="en-US"/>
              <a:t>To </a:t>
            </a:r>
            <a:r>
              <a:rPr b="1" dirty="0" sz="3000" lang="en-US"/>
              <a:t>rule out congenital abnormalities</a:t>
            </a:r>
          </a:p>
          <a:p>
            <a:pPr indent="-514350" lvl="2" marL="1117854">
              <a:buClrTx/>
              <a:buFont typeface="+mj-lt"/>
              <a:buAutoNum type="arabicPeriod"/>
            </a:pPr>
            <a:r>
              <a:rPr dirty="0" sz="3000" lang="en-US"/>
              <a:t>To </a:t>
            </a:r>
            <a:r>
              <a:rPr b="1" dirty="0" sz="3000" lang="en-US"/>
              <a:t>rule out birth injuries</a:t>
            </a:r>
          </a:p>
          <a:p>
            <a:pPr indent="-514350" lvl="2" marL="1117854">
              <a:buClrTx/>
              <a:buFont typeface="+mj-lt"/>
              <a:buAutoNum type="arabicPeriod"/>
            </a:pPr>
            <a:r>
              <a:rPr dirty="0" sz="3000" lang="en-US"/>
              <a:t>To </a:t>
            </a:r>
            <a:r>
              <a:rPr b="1" dirty="0" sz="3000" lang="en-US"/>
              <a:t>assess maturity of the </a:t>
            </a:r>
            <a:r>
              <a:rPr b="1" dirty="0" sz="3000" lang="en-US" smtClean="0"/>
              <a:t>baby</a:t>
            </a:r>
          </a:p>
          <a:p>
            <a:pPr>
              <a:buNone/>
            </a:pPr>
            <a:r>
              <a:rPr b="1" dirty="0" lang="en-US" u="sng" smtClean="0"/>
              <a:t>Head </a:t>
            </a:r>
            <a:r>
              <a:rPr b="1" dirty="0" lang="en-US" smtClean="0"/>
              <a:t>   </a:t>
            </a:r>
            <a:endParaRPr dirty="0" lang="en-US"/>
          </a:p>
          <a:p>
            <a:pPr lvl="0"/>
            <a:r>
              <a:rPr dirty="0" lang="en-US"/>
              <a:t>M</a:t>
            </a:r>
            <a:r>
              <a:rPr dirty="0" lang="en-US" smtClean="0"/>
              <a:t>easure </a:t>
            </a:r>
            <a:r>
              <a:rPr dirty="0" lang="en-US"/>
              <a:t>the head circumference </a:t>
            </a:r>
            <a:r>
              <a:rPr dirty="0" lang="en-US" u="sng"/>
              <a:t>(average is 35 </a:t>
            </a:r>
            <a:r>
              <a:rPr dirty="0" lang="en-US" u="sng" smtClean="0"/>
              <a:t>cm)</a:t>
            </a:r>
            <a:endParaRPr dirty="0" lang="en-US" u="sng"/>
          </a:p>
          <a:p>
            <a:pPr lvl="0"/>
            <a:r>
              <a:rPr dirty="0" lang="en-US"/>
              <a:t>Check for the </a:t>
            </a:r>
            <a:r>
              <a:rPr dirty="0" lang="en-US" err="1"/>
              <a:t>moulding</a:t>
            </a:r>
            <a:r>
              <a:rPr dirty="0" lang="en-US"/>
              <a:t> of the foetal skull</a:t>
            </a:r>
          </a:p>
          <a:p>
            <a:pPr lvl="0"/>
            <a:r>
              <a:rPr dirty="0" lang="en-US"/>
              <a:t>Width of the </a:t>
            </a:r>
            <a:r>
              <a:rPr dirty="0" lang="en-US" err="1" smtClean="0"/>
              <a:t>fontanelles</a:t>
            </a:r>
            <a:r>
              <a:rPr dirty="0" lang="en-US" smtClean="0"/>
              <a:t> </a:t>
            </a:r>
            <a:r>
              <a:rPr dirty="0" lang="en-US"/>
              <a:t>and </a:t>
            </a:r>
            <a:r>
              <a:rPr dirty="0" lang="en-US" smtClean="0"/>
              <a:t>sutures; bulging </a:t>
            </a:r>
            <a:r>
              <a:rPr dirty="0" lang="en-US"/>
              <a:t>of </a:t>
            </a:r>
            <a:r>
              <a:rPr dirty="0" lang="en-US" err="1" smtClean="0"/>
              <a:t>fontanelles</a:t>
            </a:r>
            <a:r>
              <a:rPr dirty="0" lang="en-US" smtClean="0"/>
              <a:t> </a:t>
            </a:r>
            <a:r>
              <a:rPr dirty="0" lang="en-US"/>
              <a:t>and wide sutures may indicate hydrocephalus</a:t>
            </a:r>
          </a:p>
          <a:p>
            <a:pPr lvl="0"/>
            <a:r>
              <a:rPr dirty="0" lang="en-US"/>
              <a:t>Depression on the skull may imply a fracture</a:t>
            </a:r>
          </a:p>
          <a:p>
            <a:pPr lvl="0"/>
            <a:r>
              <a:rPr dirty="0" lang="en-US"/>
              <a:t>Injuries </a:t>
            </a:r>
            <a:r>
              <a:rPr dirty="0" lang="en-US" smtClean="0"/>
              <a:t>e.g. </a:t>
            </a:r>
            <a:r>
              <a:rPr dirty="0" lang="en-US"/>
              <a:t>caput </a:t>
            </a:r>
            <a:r>
              <a:rPr dirty="0" lang="en-US" err="1"/>
              <a:t>succadenium</a:t>
            </a:r>
            <a:r>
              <a:rPr dirty="0" lang="en-US"/>
              <a:t> and </a:t>
            </a:r>
            <a:r>
              <a:rPr dirty="0" lang="en-US" err="1"/>
              <a:t>cephalohaematoma</a:t>
            </a:r>
            <a:endParaRPr dirty="0" lang="en-US"/>
          </a:p>
          <a:p>
            <a:endParaRPr dirty="0" lang="en-US"/>
          </a:p>
        </p:txBody>
      </p:sp>
    </p:spTree>
  </p:cSld>
  <p:clrMapOvr>
    <a:masterClrMapping/>
  </p:clrMapOvr>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233" name=""/>
        <p:cNvGrpSpPr/>
        <p:nvPr/>
      </p:nvGrpSpPr>
      <p:grpSpPr>
        <a:xfrm>
          <a:off x="0" y="0"/>
          <a:ext cx="0" cy="0"/>
          <a:chOff x="0" y="0"/>
          <a:chExt cx="0" cy="0"/>
        </a:xfrm>
      </p:grpSpPr>
      <p:sp>
        <p:nvSpPr>
          <p:cNvPr id="1048693" name="Content Placeholder 2"/>
          <p:cNvSpPr>
            <a:spLocks noGrp="1"/>
          </p:cNvSpPr>
          <p:nvPr>
            <p:ph idx="1"/>
          </p:nvPr>
        </p:nvSpPr>
        <p:spPr>
          <a:xfrm>
            <a:off x="228600" y="381000"/>
            <a:ext cx="8763000" cy="6324600"/>
          </a:xfrm>
        </p:spPr>
        <p:txBody>
          <a:bodyPr/>
          <a:p>
            <a:pPr algn="ctr">
              <a:buNone/>
            </a:pPr>
            <a:r>
              <a:rPr b="1" dirty="0" sz="3600" lang="en-US" u="sng" smtClean="0"/>
              <a:t>Clinical Features</a:t>
            </a:r>
          </a:p>
          <a:p>
            <a:pPr lvl="0"/>
            <a:r>
              <a:rPr dirty="0" lang="en-US" smtClean="0"/>
              <a:t>Eyes have sticky watery discharge</a:t>
            </a:r>
          </a:p>
          <a:p>
            <a:pPr lvl="0"/>
            <a:r>
              <a:rPr dirty="0" lang="en-US" smtClean="0"/>
              <a:t>Eyes are slightly red</a:t>
            </a:r>
          </a:p>
          <a:p>
            <a:pPr lvl="0"/>
            <a:r>
              <a:rPr dirty="0" lang="en-US" smtClean="0"/>
              <a:t>Oedematus eyelids</a:t>
            </a:r>
          </a:p>
          <a:p>
            <a:pPr lvl="0"/>
            <a:r>
              <a:rPr dirty="0" lang="en-US" smtClean="0"/>
              <a:t>Yellow purulent discharge if the infection is by </a:t>
            </a:r>
            <a:r>
              <a:rPr dirty="0" i="1" lang="en-US" smtClean="0"/>
              <a:t>Neisseria </a:t>
            </a:r>
            <a:r>
              <a:rPr dirty="0" i="1" lang="en-US" err="1" smtClean="0"/>
              <a:t>gonorrhoeae</a:t>
            </a:r>
            <a:endParaRPr dirty="0" lang="en-US" smtClean="0"/>
          </a:p>
          <a:p>
            <a:pPr lvl="0"/>
            <a:r>
              <a:rPr dirty="0" lang="en-US" smtClean="0"/>
              <a:t>Inflamed conjunctiva</a:t>
            </a:r>
          </a:p>
          <a:p>
            <a:endParaRPr dirty="0" lang="en-US"/>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234" name=""/>
        <p:cNvGrpSpPr/>
        <p:nvPr/>
      </p:nvGrpSpPr>
      <p:grpSpPr>
        <a:xfrm>
          <a:off x="0" y="0"/>
          <a:ext cx="0" cy="0"/>
          <a:chOff x="0" y="0"/>
          <a:chExt cx="0" cy="0"/>
        </a:xfrm>
      </p:grpSpPr>
      <p:sp>
        <p:nvSpPr>
          <p:cNvPr id="1048694" name="Content Placeholder 2"/>
          <p:cNvSpPr>
            <a:spLocks noGrp="1"/>
          </p:cNvSpPr>
          <p:nvPr>
            <p:ph idx="1"/>
          </p:nvPr>
        </p:nvSpPr>
        <p:spPr>
          <a:xfrm>
            <a:off x="152400" y="304800"/>
            <a:ext cx="8763000" cy="6324600"/>
          </a:xfrm>
        </p:spPr>
        <p:txBody>
          <a:bodyPr>
            <a:normAutofit/>
          </a:bodyPr>
          <a:p>
            <a:pPr algn="ctr">
              <a:buNone/>
            </a:pPr>
            <a:r>
              <a:rPr b="1" dirty="0" sz="3600" lang="en-US" u="sng" smtClean="0"/>
              <a:t>Nursing Management</a:t>
            </a:r>
          </a:p>
          <a:p>
            <a:pPr lvl="0"/>
            <a:r>
              <a:rPr dirty="0" lang="en-US" smtClean="0"/>
              <a:t>All perinatal mothers presenting with vaginal discharge suggestive of </a:t>
            </a:r>
            <a:r>
              <a:rPr dirty="0" lang="en-US" err="1" smtClean="0"/>
              <a:t>gonorrhoae</a:t>
            </a:r>
            <a:r>
              <a:rPr dirty="0" lang="en-US" smtClean="0"/>
              <a:t> should be treated before delivery.</a:t>
            </a:r>
          </a:p>
          <a:p>
            <a:pPr lvl="0"/>
            <a:r>
              <a:rPr dirty="0" lang="en-US" smtClean="0"/>
              <a:t>Correctly swab the baby’s eye at birth.</a:t>
            </a:r>
          </a:p>
          <a:p>
            <a:pPr lvl="0"/>
            <a:r>
              <a:rPr dirty="0" lang="en-US" smtClean="0"/>
              <a:t>Instill 1% tetracycline ointment (TEO) to all babies at birth prophylactically.</a:t>
            </a:r>
          </a:p>
          <a:p>
            <a:pPr lvl="0"/>
            <a:r>
              <a:rPr dirty="0" lang="en-US" smtClean="0"/>
              <a:t>All infected babies should be isolated</a:t>
            </a:r>
          </a:p>
          <a:p>
            <a:pPr lvl="0"/>
            <a:r>
              <a:rPr dirty="0" lang="en-US" smtClean="0"/>
              <a:t>Take eye swab for culture and sensitivity</a:t>
            </a:r>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235" name=""/>
        <p:cNvGrpSpPr/>
        <p:nvPr/>
      </p:nvGrpSpPr>
      <p:grpSpPr>
        <a:xfrm>
          <a:off x="0" y="0"/>
          <a:ext cx="0" cy="0"/>
          <a:chOff x="0" y="0"/>
          <a:chExt cx="0" cy="0"/>
        </a:xfrm>
      </p:grpSpPr>
      <p:sp>
        <p:nvSpPr>
          <p:cNvPr id="1048695" name="Content Placeholder 2"/>
          <p:cNvSpPr>
            <a:spLocks noGrp="1"/>
          </p:cNvSpPr>
          <p:nvPr>
            <p:ph idx="1"/>
          </p:nvPr>
        </p:nvSpPr>
        <p:spPr>
          <a:xfrm>
            <a:off x="228600" y="304800"/>
            <a:ext cx="8763000" cy="6400800"/>
          </a:xfrm>
        </p:spPr>
        <p:txBody>
          <a:bodyPr>
            <a:normAutofit fontScale="87500" lnSpcReduction="10000"/>
          </a:bodyPr>
          <a:p>
            <a:pPr lvl="0"/>
            <a:r>
              <a:rPr dirty="0" lang="en-US"/>
              <a:t>Administer drugs such as;</a:t>
            </a:r>
          </a:p>
          <a:p>
            <a:pPr lvl="1">
              <a:buFont typeface="Wingdings" pitchFamily="2" charset="2"/>
              <a:buChar char="§"/>
            </a:pPr>
            <a:r>
              <a:rPr dirty="0" sz="3200" i="1" lang="en-US"/>
              <a:t>Gentamycin eye drops</a:t>
            </a:r>
          </a:p>
          <a:p>
            <a:pPr lvl="1">
              <a:buFont typeface="Wingdings" pitchFamily="2" charset="2"/>
              <a:buChar char="§"/>
            </a:pPr>
            <a:r>
              <a:rPr dirty="0" sz="3200" i="1" lang="en-US" smtClean="0"/>
              <a:t>TEO but not systemic tetracycline</a:t>
            </a:r>
          </a:p>
          <a:p>
            <a:pPr lvl="1">
              <a:buFont typeface="Wingdings" pitchFamily="2" charset="2"/>
              <a:buChar char="§"/>
            </a:pPr>
            <a:r>
              <a:rPr dirty="0" sz="3200" i="1" lang="en-US" smtClean="0"/>
              <a:t>Penicillin eye drops</a:t>
            </a:r>
          </a:p>
          <a:p>
            <a:pPr lvl="1">
              <a:buFont typeface="Wingdings" pitchFamily="2" charset="2"/>
              <a:buChar char="§"/>
            </a:pPr>
            <a:r>
              <a:rPr dirty="0" sz="3200" i="1" lang="en-US" err="1" smtClean="0"/>
              <a:t>Kanamycin</a:t>
            </a:r>
            <a:r>
              <a:rPr dirty="0" sz="3200" i="1" lang="en-US" smtClean="0"/>
              <a:t> eye drops</a:t>
            </a:r>
          </a:p>
          <a:p>
            <a:pPr lvl="0"/>
            <a:r>
              <a:rPr dirty="0" lang="en-US" smtClean="0"/>
              <a:t>Swab the eyes with warm saline 3 times a day from inside outwards</a:t>
            </a:r>
          </a:p>
          <a:p>
            <a:pPr lvl="0"/>
            <a:r>
              <a:rPr dirty="0" lang="en-US" smtClean="0"/>
              <a:t>Administer some broad–spectrum systemic antibiotic but not tetracycline because it deposits in bone leading to depressed bone growth.</a:t>
            </a:r>
          </a:p>
          <a:p>
            <a:pPr algn="ctr" lvl="0">
              <a:buNone/>
            </a:pPr>
            <a:r>
              <a:rPr b="1" dirty="0" lang="en-US" smtClean="0"/>
              <a:t> </a:t>
            </a:r>
            <a:r>
              <a:rPr b="1" dirty="0" sz="3200" lang="en-US" u="sng" smtClean="0"/>
              <a:t>Complications of </a:t>
            </a:r>
            <a:r>
              <a:rPr b="1" dirty="0" sz="3200" lang="en-US" err="1" u="sng" smtClean="0"/>
              <a:t>Opthalmia</a:t>
            </a:r>
            <a:r>
              <a:rPr b="1" dirty="0" sz="3200" lang="en-US" u="sng" smtClean="0"/>
              <a:t> </a:t>
            </a:r>
            <a:r>
              <a:rPr b="1" dirty="0" sz="3200" lang="en-US" err="1" u="sng" smtClean="0"/>
              <a:t>Neonatorum</a:t>
            </a:r>
            <a:endParaRPr b="1" dirty="0" sz="3200" lang="en-US" u="sng" smtClean="0"/>
          </a:p>
          <a:p>
            <a:pPr lvl="1">
              <a:buFont typeface="Wingdings" pitchFamily="2" charset="2"/>
              <a:buChar char="§"/>
            </a:pPr>
            <a:r>
              <a:rPr dirty="0" sz="3200" lang="en-US" smtClean="0"/>
              <a:t>Partial or permanent blindness</a:t>
            </a:r>
          </a:p>
          <a:p>
            <a:endParaRPr dirty="0" lang="en-US"/>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696" name="Title 1"/>
          <p:cNvSpPr>
            <a:spLocks noGrp="1"/>
          </p:cNvSpPr>
          <p:nvPr>
            <p:ph type="title"/>
          </p:nvPr>
        </p:nvSpPr>
        <p:spPr>
          <a:xfrm>
            <a:off x="914400" y="2743200"/>
            <a:ext cx="7498080" cy="1143000"/>
          </a:xfrm>
        </p:spPr>
        <p:txBody>
          <a:bodyPr>
            <a:normAutofit/>
          </a:bodyPr>
          <a:p>
            <a:pPr algn="ctr"/>
            <a:r>
              <a:rPr b="1" dirty="0" sz="4400" lang="en-US" smtClean="0">
                <a:effectLst/>
              </a:rPr>
              <a:t>ANY QUESTIONS SO FAR ?</a:t>
            </a:r>
            <a:endParaRPr b="1" dirty="0" sz="4400" lang="en-US">
              <a:effectLst/>
            </a:endParaRPr>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237" name=""/>
        <p:cNvGrpSpPr/>
        <p:nvPr/>
      </p:nvGrpSpPr>
      <p:grpSpPr>
        <a:xfrm>
          <a:off x="0" y="0"/>
          <a:ext cx="0" cy="0"/>
          <a:chOff x="0" y="0"/>
          <a:chExt cx="0" cy="0"/>
        </a:xfrm>
      </p:grpSpPr>
      <p:sp>
        <p:nvSpPr>
          <p:cNvPr id="1048697" name="Content Placeholder 2"/>
          <p:cNvSpPr>
            <a:spLocks noGrp="1"/>
          </p:cNvSpPr>
          <p:nvPr>
            <p:ph idx="1"/>
          </p:nvPr>
        </p:nvSpPr>
        <p:spPr>
          <a:xfrm>
            <a:off x="152400" y="304800"/>
            <a:ext cx="8839200" cy="6324600"/>
          </a:xfrm>
        </p:spPr>
        <p:txBody>
          <a:bodyPr>
            <a:normAutofit fontScale="96875" lnSpcReduction="20000"/>
          </a:bodyPr>
          <a:p>
            <a:pPr algn="ctr" indent="-742950" marL="825246">
              <a:buClrTx/>
              <a:buFont typeface="+mj-lt"/>
              <a:buAutoNum type="arabicPeriod" startAt="9"/>
            </a:pPr>
            <a:r>
              <a:rPr b="1" dirty="0" sz="3600" lang="en-US" u="sng" smtClean="0"/>
              <a:t>NEONATAL JAUNDICE</a:t>
            </a:r>
          </a:p>
          <a:p>
            <a:r>
              <a:rPr dirty="0" lang="en-US" smtClean="0"/>
              <a:t>This is condition in neonates characterized by </a:t>
            </a:r>
            <a:r>
              <a:rPr dirty="0" lang="en-US" u="sng" smtClean="0"/>
              <a:t>yellow discoloration</a:t>
            </a:r>
            <a:r>
              <a:rPr dirty="0" lang="en-US" smtClean="0"/>
              <a:t> of the </a:t>
            </a:r>
            <a:r>
              <a:rPr dirty="0" lang="en-US" u="sng" smtClean="0"/>
              <a:t>skin</a:t>
            </a:r>
            <a:r>
              <a:rPr dirty="0" lang="en-US" smtClean="0"/>
              <a:t>, </a:t>
            </a:r>
            <a:r>
              <a:rPr dirty="0" lang="en-US" u="sng" smtClean="0"/>
              <a:t>sclera</a:t>
            </a:r>
            <a:r>
              <a:rPr dirty="0" lang="en-US" smtClean="0"/>
              <a:t> and </a:t>
            </a:r>
            <a:r>
              <a:rPr dirty="0" lang="en-US" u="sng" smtClean="0"/>
              <a:t>mucous membrane</a:t>
            </a:r>
            <a:r>
              <a:rPr dirty="0" lang="en-US" smtClean="0"/>
              <a:t>. </a:t>
            </a:r>
          </a:p>
          <a:p>
            <a:r>
              <a:rPr dirty="0" lang="en-US" smtClean="0"/>
              <a:t>It develops when there is an </a:t>
            </a:r>
            <a:r>
              <a:rPr b="1" dirty="0" lang="en-US" smtClean="0"/>
              <a:t>excessive bilirubin level in the blood stream</a:t>
            </a:r>
            <a:r>
              <a:rPr dirty="0" lang="en-US" smtClean="0"/>
              <a:t>. </a:t>
            </a:r>
          </a:p>
          <a:p>
            <a:r>
              <a:rPr dirty="0" lang="en-US" smtClean="0"/>
              <a:t>When there is increased rate of </a:t>
            </a:r>
            <a:r>
              <a:rPr b="1" dirty="0" lang="en-US" smtClean="0"/>
              <a:t>haemolysis of RBC</a:t>
            </a:r>
            <a:r>
              <a:rPr dirty="0" lang="en-US" smtClean="0"/>
              <a:t> or </a:t>
            </a:r>
            <a:r>
              <a:rPr b="1" dirty="0" lang="en-US" smtClean="0"/>
              <a:t>decreased conjugation of bilirubin</a:t>
            </a:r>
            <a:r>
              <a:rPr dirty="0" lang="en-US" smtClean="0"/>
              <a:t>, there are high amounts of free bilirubin in circulation leading to jaundice.</a:t>
            </a:r>
          </a:p>
          <a:p>
            <a:endParaRPr dirty="0" lang="en-US"/>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238" name=""/>
        <p:cNvGrpSpPr/>
        <p:nvPr/>
      </p:nvGrpSpPr>
      <p:grpSpPr>
        <a:xfrm>
          <a:off x="0" y="0"/>
          <a:ext cx="0" cy="0"/>
          <a:chOff x="0" y="0"/>
          <a:chExt cx="0" cy="0"/>
        </a:xfrm>
      </p:grpSpPr>
      <p:sp>
        <p:nvSpPr>
          <p:cNvPr id="1048698" name="Content Placeholder 2"/>
          <p:cNvSpPr>
            <a:spLocks noGrp="1"/>
          </p:cNvSpPr>
          <p:nvPr>
            <p:ph idx="1"/>
          </p:nvPr>
        </p:nvSpPr>
        <p:spPr>
          <a:xfrm>
            <a:off x="76200" y="228600"/>
            <a:ext cx="8915400" cy="6477000"/>
          </a:xfrm>
        </p:spPr>
        <p:txBody>
          <a:bodyPr>
            <a:normAutofit fontScale="84375" lnSpcReduction="10000"/>
          </a:bodyPr>
          <a:p>
            <a:pPr algn="ctr">
              <a:buNone/>
            </a:pPr>
            <a:r>
              <a:rPr b="1" dirty="0" sz="3600" lang="en-US" u="sng" smtClean="0"/>
              <a:t>Bilirubin Metabolism</a:t>
            </a:r>
          </a:p>
          <a:p>
            <a:r>
              <a:rPr dirty="0" lang="en-US" smtClean="0"/>
              <a:t>When RBC’s are broken down by haemolysis, they produce </a:t>
            </a:r>
            <a:r>
              <a:rPr b="1" dirty="0" lang="en-US" err="1" smtClean="0"/>
              <a:t>haeme</a:t>
            </a:r>
            <a:r>
              <a:rPr dirty="0" lang="en-US" smtClean="0"/>
              <a:t> and </a:t>
            </a:r>
            <a:r>
              <a:rPr b="1" dirty="0" lang="en-US" smtClean="0"/>
              <a:t>globulin</a:t>
            </a:r>
            <a:r>
              <a:rPr dirty="0" lang="en-US" smtClean="0"/>
              <a:t>. </a:t>
            </a:r>
          </a:p>
          <a:p>
            <a:r>
              <a:rPr dirty="0" lang="en-US" smtClean="0"/>
              <a:t>The </a:t>
            </a:r>
            <a:r>
              <a:rPr dirty="0" lang="en-US" err="1" smtClean="0"/>
              <a:t>haeme</a:t>
            </a:r>
            <a:r>
              <a:rPr dirty="0" lang="en-US" smtClean="0"/>
              <a:t> part produces </a:t>
            </a:r>
            <a:r>
              <a:rPr dirty="0" lang="en-US" u="sng" smtClean="0"/>
              <a:t>bilirubin</a:t>
            </a:r>
            <a:r>
              <a:rPr dirty="0" lang="en-US" smtClean="0"/>
              <a:t> and </a:t>
            </a:r>
            <a:r>
              <a:rPr dirty="0" lang="en-US" u="sng" smtClean="0"/>
              <a:t>iron</a:t>
            </a:r>
            <a:r>
              <a:rPr dirty="0" lang="en-US" smtClean="0"/>
              <a:t>.</a:t>
            </a:r>
          </a:p>
          <a:p>
            <a:r>
              <a:rPr dirty="0" lang="en-US" smtClean="0"/>
              <a:t>Unconjugated (indirect) bilirubin is fat soluble hence has to be converted to water soluble form (conjugated/direct bilirubin) by process of </a:t>
            </a:r>
            <a:r>
              <a:rPr b="1" dirty="0" lang="en-US" smtClean="0"/>
              <a:t>conjugation</a:t>
            </a:r>
            <a:r>
              <a:rPr dirty="0" lang="en-US" smtClean="0"/>
              <a:t> for it to be excreted. </a:t>
            </a:r>
          </a:p>
          <a:p>
            <a:r>
              <a:rPr dirty="0" lang="en-US" smtClean="0"/>
              <a:t>Conjugation of bilirubin occurs in the </a:t>
            </a:r>
            <a:r>
              <a:rPr b="1" dirty="0" lang="en-US" smtClean="0"/>
              <a:t>liver</a:t>
            </a:r>
            <a:r>
              <a:rPr dirty="0" lang="en-US" smtClean="0"/>
              <a:t> and thus it has to be transported to the liver by binding to transport protein, </a:t>
            </a:r>
            <a:r>
              <a:rPr b="1" dirty="0" lang="en-US" smtClean="0"/>
              <a:t>albumin</a:t>
            </a:r>
            <a:r>
              <a:rPr dirty="0" lang="en-US" smtClean="0"/>
              <a:t>. </a:t>
            </a:r>
          </a:p>
          <a:p>
            <a:r>
              <a:rPr dirty="0" lang="en-US" smtClean="0"/>
              <a:t>On arrival to the liver, bilirubin detaches itself from the albumin.</a:t>
            </a:r>
          </a:p>
          <a:p>
            <a:endParaRPr dirty="0" lang="en-US"/>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239" name=""/>
        <p:cNvGrpSpPr/>
        <p:nvPr/>
      </p:nvGrpSpPr>
      <p:grpSpPr>
        <a:xfrm>
          <a:off x="0" y="0"/>
          <a:ext cx="0" cy="0"/>
          <a:chOff x="0" y="0"/>
          <a:chExt cx="0" cy="0"/>
        </a:xfrm>
      </p:grpSpPr>
      <p:sp>
        <p:nvSpPr>
          <p:cNvPr id="1048699" name="Content Placeholder 2"/>
          <p:cNvSpPr>
            <a:spLocks noGrp="1"/>
          </p:cNvSpPr>
          <p:nvPr>
            <p:ph idx="1"/>
          </p:nvPr>
        </p:nvSpPr>
        <p:spPr>
          <a:xfrm>
            <a:off x="76200" y="228600"/>
            <a:ext cx="8915400" cy="6477000"/>
          </a:xfrm>
        </p:spPr>
        <p:txBody>
          <a:bodyPr>
            <a:normAutofit fontScale="84375" lnSpcReduction="20000"/>
          </a:bodyPr>
          <a:p>
            <a:r>
              <a:rPr dirty="0" lang="en-US" smtClean="0"/>
              <a:t>Conjugation is done by </a:t>
            </a:r>
            <a:r>
              <a:rPr b="1" dirty="0" lang="en-US" err="1" smtClean="0"/>
              <a:t>glucoronyl</a:t>
            </a:r>
            <a:r>
              <a:rPr b="1" dirty="0" lang="en-US" smtClean="0"/>
              <a:t> </a:t>
            </a:r>
            <a:r>
              <a:rPr b="1" dirty="0" lang="en-US" err="1" smtClean="0"/>
              <a:t>transferase</a:t>
            </a:r>
            <a:r>
              <a:rPr b="1" dirty="0" lang="en-US" smtClean="0"/>
              <a:t> </a:t>
            </a:r>
            <a:r>
              <a:rPr dirty="0" lang="en-US" smtClean="0"/>
              <a:t>in which bilirubin is added to </a:t>
            </a:r>
            <a:r>
              <a:rPr dirty="0" lang="en-US" err="1" smtClean="0"/>
              <a:t>glucoronic</a:t>
            </a:r>
            <a:r>
              <a:rPr dirty="0" lang="en-US" smtClean="0"/>
              <a:t> acid to become bilirubin </a:t>
            </a:r>
            <a:r>
              <a:rPr dirty="0" lang="en-US" err="1" smtClean="0"/>
              <a:t>diglucoronide</a:t>
            </a:r>
            <a:r>
              <a:rPr dirty="0" lang="en-US" smtClean="0"/>
              <a:t> that is water soluble. </a:t>
            </a:r>
          </a:p>
          <a:p>
            <a:r>
              <a:rPr b="1" dirty="0" lang="en-US" smtClean="0"/>
              <a:t>Excretion of the bilirubin </a:t>
            </a:r>
            <a:r>
              <a:rPr dirty="0" lang="en-US" smtClean="0"/>
              <a:t>is done through the biliary system into the intestine. While in the intestine, it is converted to </a:t>
            </a:r>
            <a:r>
              <a:rPr b="1" dirty="0" lang="en-US" err="1" smtClean="0"/>
              <a:t>stercobilinogen</a:t>
            </a:r>
            <a:r>
              <a:rPr dirty="0" lang="en-US" smtClean="0"/>
              <a:t> by the gut normal flora and excreted in stool. Some of it is absorbed from the gut and becomes </a:t>
            </a:r>
            <a:r>
              <a:rPr b="1" dirty="0" lang="en-US" err="1" smtClean="0"/>
              <a:t>urobilinogen</a:t>
            </a:r>
            <a:r>
              <a:rPr dirty="0" lang="en-US" smtClean="0"/>
              <a:t> which is excreted in urine.</a:t>
            </a:r>
          </a:p>
          <a:p>
            <a:r>
              <a:rPr dirty="0" lang="en-US" smtClean="0"/>
              <a:t>If conjugation process is interfered with, there will be accumulation of unconjugated bilirubin leading to </a:t>
            </a:r>
            <a:r>
              <a:rPr b="1" dirty="0" lang="en-US" err="1" smtClean="0"/>
              <a:t>hyperbilirubinaemia</a:t>
            </a:r>
            <a:r>
              <a:rPr dirty="0" lang="en-US" smtClean="0"/>
              <a:t> and </a:t>
            </a:r>
            <a:r>
              <a:rPr b="1" dirty="0" lang="en-US" smtClean="0"/>
              <a:t>jaundice</a:t>
            </a:r>
            <a:r>
              <a:rPr dirty="0" lang="en-US" smtClean="0"/>
              <a:t>. This bilirubin may cross the blood brain barrier (BBB) and cause brain damage, a condition known as </a:t>
            </a:r>
            <a:r>
              <a:rPr b="1" dirty="0" i="1" lang="en-US" smtClean="0"/>
              <a:t>kernicterus</a:t>
            </a:r>
            <a:r>
              <a:rPr dirty="0" i="1" lang="en-US" smtClean="0"/>
              <a:t> </a:t>
            </a:r>
            <a:r>
              <a:rPr dirty="0" lang="en-US" smtClean="0"/>
              <a:t>that is characterized by seizure, hyper-tonicity, lethargy, and stiff neck with hyper extended head.</a:t>
            </a:r>
          </a:p>
          <a:p>
            <a:endParaRPr dirty="0" lang="en-US"/>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pic>
        <p:nvPicPr>
          <p:cNvPr id="2097153" name="ia_el_26_innerEl" descr="The metabolism of bilirubin"/>
          <p:cNvPicPr>
            <a:picLocks/>
          </p:cNvPicPr>
          <p:nvPr/>
        </p:nvPicPr>
        <p:blipFill>
          <a:blip xmlns:r="http://schemas.openxmlformats.org/officeDocument/2006/relationships" r:embed="rId1"/>
          <a:srcRect/>
          <a:stretch>
            <a:fillRect/>
          </a:stretch>
        </p:blipFill>
        <p:spPr bwMode="auto">
          <a:xfrm>
            <a:off x="609600" y="251347"/>
            <a:ext cx="8001000" cy="6400800"/>
          </a:xfrm>
          <a:prstGeom prst="rect"/>
          <a:noFill/>
          <a:ln w="9525">
            <a:noFill/>
            <a:miter lim="800000"/>
            <a:headEnd/>
            <a:tailEnd/>
          </a:ln>
        </p:spPr>
      </p:pic>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241" name=""/>
        <p:cNvGrpSpPr/>
        <p:nvPr/>
      </p:nvGrpSpPr>
      <p:grpSpPr>
        <a:xfrm>
          <a:off x="0" y="0"/>
          <a:ext cx="0" cy="0"/>
          <a:chOff x="0" y="0"/>
          <a:chExt cx="0" cy="0"/>
        </a:xfrm>
      </p:grpSpPr>
      <p:sp>
        <p:nvSpPr>
          <p:cNvPr id="1048700" name="Content Placeholder 2"/>
          <p:cNvSpPr>
            <a:spLocks noGrp="1"/>
          </p:cNvSpPr>
          <p:nvPr>
            <p:ph idx="1"/>
          </p:nvPr>
        </p:nvSpPr>
        <p:spPr>
          <a:xfrm>
            <a:off x="152400" y="304800"/>
            <a:ext cx="8839200" cy="6477000"/>
          </a:xfrm>
        </p:spPr>
        <p:txBody>
          <a:bodyPr>
            <a:normAutofit fontScale="96875" lnSpcReduction="20000"/>
          </a:bodyPr>
          <a:p>
            <a:pPr algn="ctr">
              <a:buNone/>
            </a:pPr>
            <a:r>
              <a:rPr b="1" dirty="0" sz="4200" lang="en-US" u="sng" smtClean="0"/>
              <a:t>Types of Jaundice</a:t>
            </a:r>
          </a:p>
          <a:p>
            <a:pPr indent="-514350" marL="596646">
              <a:buClrTx/>
              <a:buFont typeface="+mj-lt"/>
              <a:buAutoNum type="alphaLcParenR"/>
            </a:pPr>
            <a:r>
              <a:rPr b="1" dirty="0" lang="en-US" smtClean="0"/>
              <a:t> </a:t>
            </a:r>
            <a:r>
              <a:rPr b="1" dirty="0" sz="3800" lang="en-US" u="sng" smtClean="0"/>
              <a:t>Physiological Jaundice</a:t>
            </a:r>
          </a:p>
          <a:p>
            <a:r>
              <a:rPr dirty="0" lang="en-US" smtClean="0"/>
              <a:t>This type of jaundice </a:t>
            </a:r>
            <a:r>
              <a:rPr dirty="0" lang="en-US" u="sng" smtClean="0"/>
              <a:t>affects both preterm and term babies in the first few days of life</a:t>
            </a:r>
            <a:r>
              <a:rPr dirty="0" lang="en-US" smtClean="0"/>
              <a:t>. It is apparent with the signs on the third day when the unconjugated bilirubin levels in serum is 25-125 </a:t>
            </a:r>
            <a:r>
              <a:rPr dirty="0" lang="en-US" err="1" smtClean="0"/>
              <a:t>mmol</a:t>
            </a:r>
            <a:r>
              <a:rPr dirty="0" lang="en-US" smtClean="0"/>
              <a:t>/L. </a:t>
            </a:r>
          </a:p>
          <a:p>
            <a:r>
              <a:rPr dirty="0" lang="en-US" smtClean="0"/>
              <a:t>In </a:t>
            </a:r>
            <a:r>
              <a:rPr b="1" dirty="0" lang="en-US" smtClean="0"/>
              <a:t>term babies</a:t>
            </a:r>
            <a:r>
              <a:rPr dirty="0" lang="en-US" smtClean="0"/>
              <a:t>, it </a:t>
            </a:r>
            <a:r>
              <a:rPr b="1" dirty="0" lang="en-US" smtClean="0"/>
              <a:t>never appears before 24 hrs of life </a:t>
            </a:r>
            <a:r>
              <a:rPr dirty="0" lang="en-US" smtClean="0"/>
              <a:t>but it can be in </a:t>
            </a:r>
            <a:r>
              <a:rPr dirty="0" lang="en-US" err="1" smtClean="0"/>
              <a:t>preterms</a:t>
            </a:r>
            <a:r>
              <a:rPr dirty="0" lang="en-US" smtClean="0"/>
              <a:t> and the </a:t>
            </a:r>
            <a:r>
              <a:rPr b="1" dirty="0" lang="en-US" smtClean="0"/>
              <a:t>serum levels never exceeds 200mmol/L</a:t>
            </a:r>
            <a:r>
              <a:rPr dirty="0" lang="en-US" smtClean="0"/>
              <a:t>. </a:t>
            </a:r>
          </a:p>
          <a:p>
            <a:r>
              <a:rPr dirty="0" lang="en-US"/>
              <a:t>I</a:t>
            </a:r>
            <a:r>
              <a:rPr dirty="0" lang="en-US" smtClean="0"/>
              <a:t>t is also self limiting in term babies.</a:t>
            </a:r>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701" name="Content Placeholder 2"/>
          <p:cNvSpPr>
            <a:spLocks noGrp="1"/>
          </p:cNvSpPr>
          <p:nvPr>
            <p:ph idx="1"/>
          </p:nvPr>
        </p:nvSpPr>
        <p:spPr>
          <a:xfrm>
            <a:off x="152400" y="457200"/>
            <a:ext cx="8781288" cy="5943600"/>
          </a:xfrm>
        </p:spPr>
        <p:txBody>
          <a:bodyPr/>
          <a:p>
            <a:pPr algn="ctr">
              <a:buNone/>
            </a:pPr>
            <a:r>
              <a:rPr b="1" dirty="0" sz="3600" lang="en-US" u="sng" smtClean="0"/>
              <a:t>Causes of Physiological Jaundice</a:t>
            </a:r>
            <a:endParaRPr b="1" dirty="0" sz="3600" lang="en-US" u="sng"/>
          </a:p>
          <a:p>
            <a:pPr lvl="0"/>
            <a:r>
              <a:rPr dirty="0" lang="en-US"/>
              <a:t>Excessive </a:t>
            </a:r>
            <a:r>
              <a:rPr dirty="0" lang="en-US" err="1"/>
              <a:t>haemolysis</a:t>
            </a:r>
            <a:r>
              <a:rPr dirty="0" lang="en-US"/>
              <a:t> of RBCs greater than conjugation rate.</a:t>
            </a:r>
          </a:p>
          <a:p>
            <a:pPr lvl="0"/>
            <a:r>
              <a:rPr dirty="0" lang="en-US" err="1"/>
              <a:t>Glucoronyl</a:t>
            </a:r>
            <a:r>
              <a:rPr dirty="0" lang="en-US"/>
              <a:t> </a:t>
            </a:r>
            <a:r>
              <a:rPr dirty="0" lang="en-US" err="1"/>
              <a:t>transferase</a:t>
            </a:r>
            <a:r>
              <a:rPr dirty="0" lang="en-US"/>
              <a:t> enzyme deficiency</a:t>
            </a:r>
          </a:p>
          <a:p>
            <a:pPr lvl="0"/>
            <a:r>
              <a:rPr dirty="0" lang="en-US" smtClean="0"/>
              <a:t>Increased </a:t>
            </a:r>
            <a:r>
              <a:rPr dirty="0" lang="en-US" err="1"/>
              <a:t>enterohepatic</a:t>
            </a:r>
            <a:r>
              <a:rPr dirty="0" lang="en-US"/>
              <a:t> reabsorption</a:t>
            </a:r>
          </a:p>
          <a:p>
            <a:pPr lvl="0"/>
            <a:r>
              <a:rPr dirty="0" lang="en-US"/>
              <a:t>Decreased albumin binding capacity thus less bilirubin is transported to the liver for conjugation.</a:t>
            </a:r>
          </a:p>
          <a:p>
            <a:endParaRPr dirty="0"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61" name=""/>
        <p:cNvGrpSpPr/>
        <p:nvPr/>
      </p:nvGrpSpPr>
      <p:grpSpPr>
        <a:xfrm>
          <a:off x="0" y="0"/>
          <a:ext cx="0" cy="0"/>
          <a:chOff x="0" y="0"/>
          <a:chExt cx="0" cy="0"/>
        </a:xfrm>
      </p:grpSpPr>
      <p:sp>
        <p:nvSpPr>
          <p:cNvPr id="1048619" name="Content Placeholder 2"/>
          <p:cNvSpPr>
            <a:spLocks noGrp="1"/>
          </p:cNvSpPr>
          <p:nvPr>
            <p:ph idx="1"/>
          </p:nvPr>
        </p:nvSpPr>
        <p:spPr>
          <a:xfrm>
            <a:off x="228600" y="304800"/>
            <a:ext cx="8839200" cy="6324600"/>
          </a:xfrm>
        </p:spPr>
        <p:txBody>
          <a:bodyPr>
            <a:normAutofit/>
          </a:bodyPr>
          <a:p>
            <a:pPr>
              <a:buNone/>
            </a:pPr>
            <a:r>
              <a:rPr b="1" dirty="0" sz="2800" lang="en-US" u="sng"/>
              <a:t>Eyes</a:t>
            </a:r>
            <a:r>
              <a:rPr b="1" dirty="0" sz="2800" lang="en-US"/>
              <a:t>   </a:t>
            </a:r>
            <a:endParaRPr dirty="0" sz="2800" lang="en-US"/>
          </a:p>
          <a:p>
            <a:pPr lvl="0"/>
            <a:r>
              <a:rPr dirty="0" sz="2800" lang="en-US"/>
              <a:t>A</a:t>
            </a:r>
            <a:r>
              <a:rPr dirty="0" sz="2800" lang="en-US" smtClean="0"/>
              <a:t>bsence </a:t>
            </a:r>
            <a:r>
              <a:rPr dirty="0" sz="2800" lang="en-US"/>
              <a:t>of eyebrows</a:t>
            </a:r>
          </a:p>
          <a:p>
            <a:pPr lvl="0"/>
            <a:r>
              <a:rPr dirty="0" sz="2800" lang="en-US" err="1" smtClean="0"/>
              <a:t>Conjunctival</a:t>
            </a:r>
            <a:r>
              <a:rPr dirty="0" sz="2800" lang="en-US" smtClean="0"/>
              <a:t> </a:t>
            </a:r>
            <a:r>
              <a:rPr dirty="0" sz="2800" lang="en-US" err="1" smtClean="0"/>
              <a:t>haemorrhage</a:t>
            </a:r>
            <a:r>
              <a:rPr dirty="0" sz="2800" lang="en-US" smtClean="0"/>
              <a:t> </a:t>
            </a:r>
            <a:r>
              <a:rPr dirty="0" sz="2800" lang="en-US"/>
              <a:t>/ bleeding</a:t>
            </a:r>
          </a:p>
          <a:p>
            <a:pPr lvl="0"/>
            <a:r>
              <a:rPr dirty="0" sz="2800" lang="en-US"/>
              <a:t>Any discharge and squint</a:t>
            </a:r>
          </a:p>
          <a:p>
            <a:pPr>
              <a:buNone/>
            </a:pPr>
            <a:r>
              <a:rPr b="1" dirty="0" sz="2800" lang="en-US" u="sng"/>
              <a:t>Nose </a:t>
            </a:r>
            <a:endParaRPr dirty="0" sz="2800" lang="en-US" u="sng"/>
          </a:p>
          <a:p>
            <a:pPr lvl="0"/>
            <a:r>
              <a:rPr dirty="0" sz="2800" lang="en-US"/>
              <a:t>Check for any deformities e.g. </a:t>
            </a:r>
            <a:r>
              <a:rPr dirty="0" sz="2800" lang="en-US" smtClean="0"/>
              <a:t>well </a:t>
            </a:r>
            <a:r>
              <a:rPr dirty="0" sz="2800" lang="en-US"/>
              <a:t>formed septum</a:t>
            </a:r>
          </a:p>
          <a:p>
            <a:pPr lvl="0"/>
            <a:r>
              <a:rPr dirty="0" sz="2800" lang="en-US"/>
              <a:t>Bleeding from the nose</a:t>
            </a:r>
          </a:p>
          <a:p>
            <a:pPr lvl="0"/>
            <a:r>
              <a:rPr dirty="0" sz="2800" lang="en-US"/>
              <a:t>Check for nasal flaring which is a sign of respiratory distress</a:t>
            </a:r>
          </a:p>
          <a:p>
            <a:pPr lvl="0"/>
            <a:r>
              <a:rPr dirty="0" sz="2800" lang="en-US"/>
              <a:t>Check for blocked nostrils</a:t>
            </a:r>
          </a:p>
          <a:p>
            <a:endParaRPr dirty="0" sz="2800" lang="en-US"/>
          </a:p>
        </p:txBody>
      </p:sp>
    </p:spTree>
  </p:cSld>
  <p:clrMapOvr>
    <a:masterClrMapping/>
  </p:clrMapOvr>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243" name=""/>
        <p:cNvGrpSpPr/>
        <p:nvPr/>
      </p:nvGrpSpPr>
      <p:grpSpPr>
        <a:xfrm>
          <a:off x="0" y="0"/>
          <a:ext cx="0" cy="0"/>
          <a:chOff x="0" y="0"/>
          <a:chExt cx="0" cy="0"/>
        </a:xfrm>
      </p:grpSpPr>
      <p:sp>
        <p:nvSpPr>
          <p:cNvPr id="1048702" name="Content Placeholder 2"/>
          <p:cNvSpPr>
            <a:spLocks noGrp="1"/>
          </p:cNvSpPr>
          <p:nvPr>
            <p:ph idx="1"/>
          </p:nvPr>
        </p:nvSpPr>
        <p:spPr>
          <a:xfrm>
            <a:off x="76200" y="152400"/>
            <a:ext cx="8915400" cy="6629400"/>
          </a:xfrm>
        </p:spPr>
        <p:txBody>
          <a:bodyPr>
            <a:normAutofit fontScale="90625" lnSpcReduction="20000"/>
          </a:bodyPr>
          <a:p>
            <a:pPr algn="ctr">
              <a:buNone/>
            </a:pPr>
            <a:r>
              <a:rPr b="1" dirty="0" lang="en-US" u="sng" smtClean="0"/>
              <a:t>Nursing Management of Physiological Jaundice</a:t>
            </a:r>
          </a:p>
          <a:p>
            <a:pPr lvl="0"/>
            <a:r>
              <a:rPr dirty="0" lang="en-US" smtClean="0"/>
              <a:t>Admit the baby into the NBU and assess the general condition.</a:t>
            </a:r>
          </a:p>
          <a:p>
            <a:pPr lvl="0"/>
            <a:r>
              <a:rPr dirty="0" lang="en-US" smtClean="0"/>
              <a:t>Start early and frequent breastfeeding for it provides glucose to the liver cells and also encourages bowel colonization with normal flora which is important in formation of </a:t>
            </a:r>
            <a:r>
              <a:rPr dirty="0" lang="en-US" err="1" smtClean="0"/>
              <a:t>stercobilinogen</a:t>
            </a:r>
            <a:r>
              <a:rPr dirty="0" lang="en-US" smtClean="0"/>
              <a:t> for excretion in stool and also leads to increased gut motility leading to faster excretion of bilirubin. </a:t>
            </a:r>
          </a:p>
          <a:p>
            <a:pPr lvl="0"/>
            <a:r>
              <a:rPr dirty="0" lang="en-US" smtClean="0"/>
              <a:t>Feeding also enhances enzyme production and conjugation.</a:t>
            </a:r>
          </a:p>
          <a:p>
            <a:pPr lvl="0"/>
            <a:r>
              <a:rPr dirty="0" lang="en-US" smtClean="0"/>
              <a:t>Closely monitor serum bilirubin levels at 12 -24 hrs interval.</a:t>
            </a:r>
          </a:p>
          <a:p>
            <a:pPr lvl="0"/>
            <a:r>
              <a:rPr dirty="0" lang="en-US" smtClean="0"/>
              <a:t>If bilirubin levels takes time to clear, put the baby on phototherapy.</a:t>
            </a:r>
          </a:p>
          <a:p>
            <a:endParaRPr dirty="0" lang="en-US"/>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244" name=""/>
        <p:cNvGrpSpPr/>
        <p:nvPr/>
      </p:nvGrpSpPr>
      <p:grpSpPr>
        <a:xfrm>
          <a:off x="0" y="0"/>
          <a:ext cx="0" cy="0"/>
          <a:chOff x="0" y="0"/>
          <a:chExt cx="0" cy="0"/>
        </a:xfrm>
      </p:grpSpPr>
      <p:sp>
        <p:nvSpPr>
          <p:cNvPr id="1048703" name="Content Placeholder 2"/>
          <p:cNvSpPr>
            <a:spLocks noGrp="1"/>
          </p:cNvSpPr>
          <p:nvPr>
            <p:ph idx="1"/>
          </p:nvPr>
        </p:nvSpPr>
        <p:spPr>
          <a:xfrm>
            <a:off x="76200" y="228600"/>
            <a:ext cx="9067800" cy="6477000"/>
          </a:xfrm>
        </p:spPr>
        <p:txBody>
          <a:bodyPr>
            <a:normAutofit fontScale="96875" lnSpcReduction="20000"/>
          </a:bodyPr>
          <a:p>
            <a:pPr algn="ctr" indent="-514350" marL="596646">
              <a:buClrTx/>
              <a:buFont typeface="+mj-lt"/>
              <a:buAutoNum type="alphaLcParenR" startAt="2"/>
            </a:pPr>
            <a:r>
              <a:rPr b="1" dirty="0" lang="en-US" u="sng" smtClean="0"/>
              <a:t>Pathological Jaundice</a:t>
            </a:r>
          </a:p>
          <a:p>
            <a:r>
              <a:rPr dirty="0" lang="en-US" smtClean="0"/>
              <a:t>This type of jaundice </a:t>
            </a:r>
            <a:r>
              <a:rPr dirty="0" lang="en-US" u="sng" smtClean="0"/>
              <a:t>appears within 24-48hrs of life </a:t>
            </a:r>
            <a:r>
              <a:rPr dirty="0" lang="en-US" smtClean="0"/>
              <a:t>and is </a:t>
            </a:r>
            <a:r>
              <a:rPr dirty="0" lang="en-US" u="sng" smtClean="0"/>
              <a:t>not self- limiting</a:t>
            </a:r>
            <a:r>
              <a:rPr dirty="0" lang="en-US" smtClean="0"/>
              <a:t> thus may persist for long (14-21 days if untreated). </a:t>
            </a:r>
          </a:p>
          <a:p>
            <a:r>
              <a:rPr dirty="0" lang="en-US" smtClean="0"/>
              <a:t>There is </a:t>
            </a:r>
            <a:r>
              <a:rPr dirty="0" lang="en-US" u="sng" smtClean="0"/>
              <a:t>rapid rise in serum bilirubin</a:t>
            </a:r>
            <a:r>
              <a:rPr dirty="0" lang="en-US" smtClean="0"/>
              <a:t>. </a:t>
            </a:r>
          </a:p>
          <a:p>
            <a:r>
              <a:rPr dirty="0" lang="en-US" smtClean="0"/>
              <a:t>It includes both </a:t>
            </a:r>
            <a:r>
              <a:rPr b="1" dirty="0" lang="en-US" smtClean="0"/>
              <a:t>obstructive</a:t>
            </a:r>
            <a:r>
              <a:rPr dirty="0" lang="en-US" smtClean="0"/>
              <a:t> and </a:t>
            </a:r>
            <a:r>
              <a:rPr b="1" dirty="0" lang="en-US" smtClean="0"/>
              <a:t>hemolytic</a:t>
            </a:r>
            <a:r>
              <a:rPr dirty="0" lang="en-US" smtClean="0"/>
              <a:t> jaundice.</a:t>
            </a:r>
          </a:p>
          <a:p>
            <a:pPr algn="ctr">
              <a:buNone/>
            </a:pPr>
            <a:r>
              <a:rPr b="1" dirty="0" lang="en-US" u="sng" smtClean="0"/>
              <a:t>Causes of Pathological Jaundice</a:t>
            </a:r>
          </a:p>
          <a:p>
            <a:r>
              <a:rPr dirty="0" lang="en-US" smtClean="0"/>
              <a:t>They include pathological disorders that increase  bilirubin production, reduces transportation to and fro the liver or reduced rate of conjugation. These are;</a:t>
            </a:r>
          </a:p>
          <a:p>
            <a:endParaRPr dirty="0" lang="en-US"/>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245" name=""/>
        <p:cNvGrpSpPr/>
        <p:nvPr/>
      </p:nvGrpSpPr>
      <p:grpSpPr>
        <a:xfrm>
          <a:off x="0" y="0"/>
          <a:ext cx="0" cy="0"/>
          <a:chOff x="0" y="0"/>
          <a:chExt cx="0" cy="0"/>
        </a:xfrm>
      </p:grpSpPr>
      <p:sp>
        <p:nvSpPr>
          <p:cNvPr id="1048704" name="Content Placeholder 2"/>
          <p:cNvSpPr>
            <a:spLocks noGrp="1"/>
          </p:cNvSpPr>
          <p:nvPr>
            <p:ph idx="1"/>
          </p:nvPr>
        </p:nvSpPr>
        <p:spPr>
          <a:xfrm>
            <a:off x="228600" y="152400"/>
            <a:ext cx="8686800" cy="6553200"/>
          </a:xfrm>
        </p:spPr>
        <p:txBody>
          <a:bodyPr>
            <a:normAutofit fontScale="96667" lnSpcReduction="20000"/>
          </a:bodyPr>
          <a:p>
            <a:pPr indent="-514350" marL="596646">
              <a:buClrTx/>
              <a:buFont typeface="+mj-lt"/>
              <a:buAutoNum type="arabicPeriod"/>
            </a:pPr>
            <a:r>
              <a:rPr dirty="0" lang="en-US"/>
              <a:t>Increased </a:t>
            </a:r>
            <a:r>
              <a:rPr dirty="0" lang="en-US" err="1" smtClean="0"/>
              <a:t>haemolysis</a:t>
            </a:r>
            <a:endParaRPr dirty="0" lang="en-US"/>
          </a:p>
          <a:p>
            <a:pPr lvl="1">
              <a:buFont typeface="Wingdings" pitchFamily="2" charset="2"/>
              <a:buChar char="§"/>
            </a:pPr>
            <a:r>
              <a:rPr dirty="0" sz="3000" i="1" lang="en-US" smtClean="0"/>
              <a:t>Rhesus </a:t>
            </a:r>
            <a:r>
              <a:rPr dirty="0" sz="3000" i="1" lang="en-US"/>
              <a:t>and ABO incompatibility, </a:t>
            </a:r>
            <a:endParaRPr dirty="0" sz="3000" i="1" lang="en-US" smtClean="0"/>
          </a:p>
          <a:p>
            <a:pPr lvl="1">
              <a:buFont typeface="Wingdings" pitchFamily="2" charset="2"/>
              <a:buChar char="§"/>
            </a:pPr>
            <a:r>
              <a:rPr dirty="0" sz="3000" i="1" lang="en-US" smtClean="0"/>
              <a:t>G6PD </a:t>
            </a:r>
            <a:r>
              <a:rPr dirty="0" sz="3000" i="1" lang="en-US"/>
              <a:t>enzyme deficiency, </a:t>
            </a:r>
            <a:endParaRPr dirty="0" sz="3000" i="1" lang="en-US" smtClean="0"/>
          </a:p>
          <a:p>
            <a:pPr lvl="1">
              <a:buFont typeface="Wingdings" pitchFamily="2" charset="2"/>
              <a:buChar char="§"/>
            </a:pPr>
            <a:r>
              <a:rPr dirty="0" sz="3000" i="1" lang="en-US" smtClean="0"/>
              <a:t>Bacterial </a:t>
            </a:r>
            <a:r>
              <a:rPr dirty="0" sz="3000" i="1" lang="en-US" err="1"/>
              <a:t>septicaemia</a:t>
            </a:r>
            <a:r>
              <a:rPr dirty="0" sz="3000" i="1" lang="en-US"/>
              <a:t>.</a:t>
            </a:r>
          </a:p>
          <a:p>
            <a:pPr indent="-514350" lvl="0" marL="596646">
              <a:buClrTx/>
              <a:buFont typeface="+mj-lt"/>
              <a:buAutoNum type="arabicPeriod" startAt="2"/>
            </a:pPr>
            <a:r>
              <a:rPr dirty="0" lang="en-US" smtClean="0"/>
              <a:t>Non-</a:t>
            </a:r>
            <a:r>
              <a:rPr dirty="0" lang="en-US" err="1" smtClean="0"/>
              <a:t>haemolytic</a:t>
            </a:r>
            <a:r>
              <a:rPr dirty="0" lang="en-US" smtClean="0"/>
              <a:t> causes of increased unconjugated bilirubin</a:t>
            </a:r>
          </a:p>
          <a:p>
            <a:pPr lvl="1">
              <a:buFont typeface="Wingdings" pitchFamily="2" charset="2"/>
              <a:buChar char="§"/>
            </a:pPr>
            <a:r>
              <a:rPr dirty="0" sz="3000" i="1" lang="en-US" smtClean="0"/>
              <a:t>CNS hemorrhage, </a:t>
            </a:r>
          </a:p>
          <a:p>
            <a:pPr lvl="1">
              <a:buFont typeface="Wingdings" pitchFamily="2" charset="2"/>
              <a:buChar char="§"/>
            </a:pPr>
            <a:r>
              <a:rPr dirty="0" sz="3000" i="1" lang="en-US" err="1" smtClean="0"/>
              <a:t>Cephalo-haematoma</a:t>
            </a:r>
            <a:r>
              <a:rPr dirty="0" sz="3000" i="1" lang="en-US" smtClean="0"/>
              <a:t>, </a:t>
            </a:r>
          </a:p>
          <a:p>
            <a:pPr lvl="1">
              <a:buFont typeface="Wingdings" pitchFamily="2" charset="2"/>
              <a:buChar char="§"/>
            </a:pPr>
            <a:r>
              <a:rPr dirty="0" sz="3000" i="1" lang="en-US" err="1"/>
              <a:t>P</a:t>
            </a:r>
            <a:r>
              <a:rPr dirty="0" sz="3000" i="1" lang="en-US" err="1" smtClean="0"/>
              <a:t>olycythaemia</a:t>
            </a:r>
            <a:r>
              <a:rPr dirty="0" sz="3000" i="1" lang="en-US" smtClean="0"/>
              <a:t>, </a:t>
            </a:r>
          </a:p>
          <a:p>
            <a:pPr lvl="1">
              <a:buFont typeface="Wingdings" pitchFamily="2" charset="2"/>
              <a:buChar char="§"/>
            </a:pPr>
            <a:r>
              <a:rPr dirty="0" sz="3000" i="1" lang="en-US"/>
              <a:t>E</a:t>
            </a:r>
            <a:r>
              <a:rPr dirty="0" sz="3000" i="1" lang="en-US" smtClean="0"/>
              <a:t>xaggerated </a:t>
            </a:r>
            <a:r>
              <a:rPr dirty="0" sz="3000" i="1" lang="en-US" err="1" smtClean="0"/>
              <a:t>entero</a:t>
            </a:r>
            <a:r>
              <a:rPr dirty="0" sz="3000" i="1" lang="en-US" smtClean="0"/>
              <a:t>-hepatic circulation of bilirubin due to functional ileus.</a:t>
            </a:r>
          </a:p>
        </p:txBody>
      </p:sp>
    </p:spTree>
  </p:cSld>
  <p:clrMapOvr>
    <a:masterClrMapping/>
  </p:clrMapOvr>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246" name=""/>
        <p:cNvGrpSpPr/>
        <p:nvPr/>
      </p:nvGrpSpPr>
      <p:grpSpPr>
        <a:xfrm>
          <a:off x="0" y="0"/>
          <a:ext cx="0" cy="0"/>
          <a:chOff x="0" y="0"/>
          <a:chExt cx="0" cy="0"/>
        </a:xfrm>
      </p:grpSpPr>
      <p:sp>
        <p:nvSpPr>
          <p:cNvPr id="1048705" name="Content Placeholder 2"/>
          <p:cNvSpPr>
            <a:spLocks noGrp="1"/>
          </p:cNvSpPr>
          <p:nvPr>
            <p:ph idx="1"/>
          </p:nvPr>
        </p:nvSpPr>
        <p:spPr>
          <a:xfrm>
            <a:off x="152400" y="228600"/>
            <a:ext cx="8763000" cy="6400800"/>
          </a:xfrm>
        </p:spPr>
        <p:txBody>
          <a:bodyPr>
            <a:normAutofit fontScale="96429" lnSpcReduction="20000"/>
          </a:bodyPr>
          <a:p>
            <a:pPr indent="-514350" lvl="0" marL="596646">
              <a:buClrTx/>
              <a:buFont typeface="+mj-lt"/>
              <a:buAutoNum type="arabicPeriod" startAt="3"/>
            </a:pPr>
            <a:r>
              <a:rPr dirty="0" lang="en-US"/>
              <a:t>Decreased rate of </a:t>
            </a:r>
            <a:r>
              <a:rPr dirty="0" lang="en-US" smtClean="0"/>
              <a:t>conjugation;</a:t>
            </a:r>
          </a:p>
          <a:p>
            <a:pPr lvl="1">
              <a:buClrTx/>
              <a:buFont typeface="Wingdings" pitchFamily="2" charset="2"/>
              <a:buChar char="§"/>
            </a:pPr>
            <a:r>
              <a:rPr dirty="0" i="1" lang="en-US" err="1" smtClean="0"/>
              <a:t>Criggler</a:t>
            </a:r>
            <a:r>
              <a:rPr dirty="0" i="1" lang="en-US" smtClean="0"/>
              <a:t> </a:t>
            </a:r>
            <a:r>
              <a:rPr dirty="0" i="1" lang="en-US"/>
              <a:t>Nagar syndrome, </a:t>
            </a:r>
            <a:endParaRPr dirty="0" i="1" lang="en-US" smtClean="0"/>
          </a:p>
          <a:p>
            <a:pPr lvl="1">
              <a:buClrTx/>
              <a:buFont typeface="Wingdings" pitchFamily="2" charset="2"/>
              <a:buChar char="§"/>
            </a:pPr>
            <a:r>
              <a:rPr dirty="0" i="1" lang="en-US" smtClean="0"/>
              <a:t>Gilbert’s </a:t>
            </a:r>
            <a:r>
              <a:rPr dirty="0" i="1" lang="en-US"/>
              <a:t>syndrome</a:t>
            </a:r>
          </a:p>
          <a:p>
            <a:pPr indent="-514350" lvl="0" marL="596646">
              <a:buClrTx/>
              <a:buFont typeface="+mj-lt"/>
              <a:buAutoNum type="arabicPeriod" startAt="4"/>
            </a:pPr>
            <a:r>
              <a:rPr dirty="0" lang="en-US"/>
              <a:t>Hepatotoxic drugs</a:t>
            </a:r>
          </a:p>
          <a:p>
            <a:pPr indent="-514350" lvl="0" marL="596646">
              <a:buClrTx/>
              <a:buFont typeface="+mj-lt"/>
              <a:buAutoNum type="arabicPeriod" startAt="4"/>
            </a:pPr>
            <a:r>
              <a:rPr dirty="0" lang="en-US" err="1" smtClean="0"/>
              <a:t>Billiary</a:t>
            </a:r>
            <a:r>
              <a:rPr dirty="0" lang="en-US" smtClean="0"/>
              <a:t> obstruction that prevents transport of conjugated bilirubin to GIT for excretion</a:t>
            </a:r>
          </a:p>
          <a:p>
            <a:pPr indent="-514350" lvl="0" marL="596646">
              <a:buClrTx/>
              <a:buFont typeface="+mj-lt"/>
              <a:buAutoNum type="arabicPeriod" startAt="4"/>
            </a:pPr>
            <a:r>
              <a:rPr dirty="0" lang="en-US" smtClean="0"/>
              <a:t>Reduced bilirubin binding sites to the albumin.</a:t>
            </a:r>
          </a:p>
          <a:p>
            <a:pPr indent="-514350" lvl="0" marL="596646">
              <a:buClrTx/>
              <a:buFont typeface="+mj-lt"/>
              <a:buAutoNum type="arabicPeriod" startAt="4"/>
            </a:pPr>
            <a:r>
              <a:rPr dirty="0" lang="en-US" smtClean="0"/>
              <a:t>Malnutrition</a:t>
            </a:r>
          </a:p>
          <a:p>
            <a:pPr indent="-514350" lvl="0" marL="596646">
              <a:buClrTx/>
              <a:buFont typeface="+mj-lt"/>
              <a:buAutoNum type="arabicPeriod" startAt="4"/>
            </a:pPr>
            <a:r>
              <a:rPr dirty="0" lang="en-US" smtClean="0"/>
              <a:t>Increased reconversion of conjugated to unconjugated bilirubin if it stays in the GIT for long.</a:t>
            </a:r>
          </a:p>
          <a:p>
            <a:endParaRPr dirty="0" lang="en-US"/>
          </a:p>
        </p:txBody>
      </p:sp>
    </p:spTree>
  </p:cSld>
  <p:clrMapOvr>
    <a:masterClrMapping/>
  </p:clrMapOvr>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247" name=""/>
        <p:cNvGrpSpPr/>
        <p:nvPr/>
      </p:nvGrpSpPr>
      <p:grpSpPr>
        <a:xfrm>
          <a:off x="0" y="0"/>
          <a:ext cx="0" cy="0"/>
          <a:chOff x="0" y="0"/>
          <a:chExt cx="0" cy="0"/>
        </a:xfrm>
      </p:grpSpPr>
      <p:sp>
        <p:nvSpPr>
          <p:cNvPr id="1048706" name="Content Placeholder 2"/>
          <p:cNvSpPr>
            <a:spLocks noGrp="1"/>
          </p:cNvSpPr>
          <p:nvPr>
            <p:ph idx="1"/>
          </p:nvPr>
        </p:nvSpPr>
        <p:spPr>
          <a:xfrm>
            <a:off x="76200" y="304800"/>
            <a:ext cx="8991600" cy="6324600"/>
          </a:xfrm>
        </p:spPr>
        <p:txBody>
          <a:bodyPr>
            <a:normAutofit fontScale="81250" lnSpcReduction="10000"/>
          </a:bodyPr>
          <a:p>
            <a:pPr algn="ctr">
              <a:buNone/>
            </a:pPr>
            <a:r>
              <a:rPr b="1" dirty="0" lang="en-US" u="sng" smtClean="0"/>
              <a:t>Nursing Management of Pathological Jaundice</a:t>
            </a:r>
          </a:p>
          <a:p>
            <a:pPr lvl="0"/>
            <a:r>
              <a:rPr dirty="0" lang="en-US" smtClean="0"/>
              <a:t>Assess the baby to determine the degree of jaundice.</a:t>
            </a:r>
          </a:p>
          <a:p>
            <a:pPr lvl="0"/>
            <a:r>
              <a:rPr dirty="0" lang="en-US" smtClean="0"/>
              <a:t>Do investigations on serum bilirubin levels and </a:t>
            </a:r>
            <a:r>
              <a:rPr dirty="0" lang="en-US" err="1" smtClean="0"/>
              <a:t>Hb</a:t>
            </a:r>
            <a:r>
              <a:rPr dirty="0" lang="en-US" smtClean="0"/>
              <a:t>.</a:t>
            </a:r>
          </a:p>
          <a:p>
            <a:pPr lvl="0"/>
            <a:r>
              <a:rPr dirty="0" lang="en-US" smtClean="0"/>
              <a:t>Start the baby on phototherapy.</a:t>
            </a:r>
          </a:p>
          <a:p>
            <a:pPr lvl="0"/>
            <a:r>
              <a:rPr dirty="0" lang="en-US" smtClean="0"/>
              <a:t>Order for blood exchange transfusion if necessary.</a:t>
            </a:r>
          </a:p>
          <a:p>
            <a:pPr algn="ctr">
              <a:buNone/>
            </a:pPr>
            <a:r>
              <a:rPr b="1" dirty="0" lang="en-US" u="sng" smtClean="0"/>
              <a:t>Complication of neonatal jaundice</a:t>
            </a:r>
          </a:p>
          <a:p>
            <a:pPr lvl="0"/>
            <a:r>
              <a:rPr dirty="0" lang="en-US" smtClean="0"/>
              <a:t>Retinal damage due to light used in treatment</a:t>
            </a:r>
          </a:p>
          <a:p>
            <a:pPr lvl="0"/>
            <a:r>
              <a:rPr dirty="0" lang="en-US" smtClean="0"/>
              <a:t>Anemia</a:t>
            </a:r>
          </a:p>
          <a:p>
            <a:pPr lvl="0"/>
            <a:r>
              <a:rPr dirty="0" lang="en-US" smtClean="0"/>
              <a:t>Hyperthermia associated with phototherapy.</a:t>
            </a:r>
          </a:p>
          <a:p>
            <a:pPr lvl="0"/>
            <a:r>
              <a:rPr dirty="0" lang="en-US" smtClean="0"/>
              <a:t>Hypocalcaemia</a:t>
            </a:r>
          </a:p>
          <a:p>
            <a:pPr lvl="0"/>
            <a:r>
              <a:rPr dirty="0" lang="en-US" err="1" smtClean="0"/>
              <a:t>Kernicterus</a:t>
            </a:r>
            <a:endParaRPr dirty="0" lang="en-US" smtClean="0"/>
          </a:p>
          <a:p>
            <a:pPr indent="0" marL="82296">
              <a:buNone/>
            </a:pPr>
            <a:r>
              <a:rPr b="1" dirty="0" lang="en-US" smtClean="0"/>
              <a:t>NB: </a:t>
            </a:r>
            <a:r>
              <a:rPr dirty="0" lang="en-US" smtClean="0"/>
              <a:t>Read more on obstructive and haemolytic jaundice</a:t>
            </a:r>
          </a:p>
          <a:p>
            <a:endParaRPr dirty="0" lang="en-US"/>
          </a:p>
        </p:txBody>
      </p:sp>
    </p:spTree>
  </p:cSld>
  <p:clrMapOvr>
    <a:masterClrMapping/>
  </p:clrMapOvr>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248" name=""/>
        <p:cNvGrpSpPr/>
        <p:nvPr/>
      </p:nvGrpSpPr>
      <p:grpSpPr>
        <a:xfrm>
          <a:off x="0" y="0"/>
          <a:ext cx="0" cy="0"/>
          <a:chOff x="0" y="0"/>
          <a:chExt cx="0" cy="0"/>
        </a:xfrm>
      </p:grpSpPr>
      <p:sp>
        <p:nvSpPr>
          <p:cNvPr id="1048707" name="Content Placeholder 2"/>
          <p:cNvSpPr>
            <a:spLocks noGrp="1"/>
          </p:cNvSpPr>
          <p:nvPr>
            <p:ph idx="1"/>
          </p:nvPr>
        </p:nvSpPr>
        <p:spPr>
          <a:xfrm>
            <a:off x="228600" y="838200"/>
            <a:ext cx="8686800" cy="5791200"/>
          </a:xfrm>
        </p:spPr>
        <p:txBody>
          <a:bodyPr/>
          <a:p>
            <a:pPr algn="ctr">
              <a:buNone/>
            </a:pPr>
            <a:r>
              <a:rPr b="1" dirty="0" lang="en-US" u="sng" smtClean="0"/>
              <a:t>Treatment Modalities of Neonatal Jaundice</a:t>
            </a:r>
          </a:p>
          <a:p>
            <a:r>
              <a:rPr dirty="0" lang="en-US" smtClean="0"/>
              <a:t>There are three main modalities namely;</a:t>
            </a:r>
          </a:p>
          <a:p>
            <a:pPr indent="-571500" lvl="1" marL="928116">
              <a:buClrTx/>
              <a:buFont typeface="+mj-lt"/>
              <a:buAutoNum type="romanUcPeriod"/>
            </a:pPr>
            <a:r>
              <a:rPr dirty="0" sz="3200" lang="en-US" smtClean="0"/>
              <a:t>Phototherapy</a:t>
            </a:r>
          </a:p>
          <a:p>
            <a:pPr indent="-571500" lvl="1" marL="928116">
              <a:buClrTx/>
              <a:buFont typeface="+mj-lt"/>
              <a:buAutoNum type="romanUcPeriod"/>
            </a:pPr>
            <a:r>
              <a:rPr dirty="0" sz="3200" lang="en-US" smtClean="0"/>
              <a:t>Blood exchange transfusion</a:t>
            </a:r>
          </a:p>
          <a:p>
            <a:pPr indent="-571500" lvl="1" marL="928116">
              <a:buClrTx/>
              <a:buFont typeface="+mj-lt"/>
              <a:buAutoNum type="romanUcPeriod"/>
            </a:pPr>
            <a:r>
              <a:rPr dirty="0" sz="3200" lang="en-US" err="1" smtClean="0"/>
              <a:t>Protoporphyrins</a:t>
            </a:r>
            <a:endParaRPr dirty="0" sz="3200" lang="en-US" smtClean="0"/>
          </a:p>
          <a:p>
            <a:endParaRPr dirty="0" lang="en-US"/>
          </a:p>
        </p:txBody>
      </p:sp>
    </p:spTree>
  </p:cSld>
  <p:clrMapOvr>
    <a:masterClrMapping/>
  </p:clrMapOvr>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249" name=""/>
        <p:cNvGrpSpPr/>
        <p:nvPr/>
      </p:nvGrpSpPr>
      <p:grpSpPr>
        <a:xfrm>
          <a:off x="0" y="0"/>
          <a:ext cx="0" cy="0"/>
          <a:chOff x="0" y="0"/>
          <a:chExt cx="0" cy="0"/>
        </a:xfrm>
      </p:grpSpPr>
      <p:sp>
        <p:nvSpPr>
          <p:cNvPr id="1048708" name="Content Placeholder 2"/>
          <p:cNvSpPr>
            <a:spLocks noGrp="1"/>
          </p:cNvSpPr>
          <p:nvPr>
            <p:ph idx="1"/>
          </p:nvPr>
        </p:nvSpPr>
        <p:spPr>
          <a:xfrm>
            <a:off x="152400" y="152400"/>
            <a:ext cx="8839200" cy="6477000"/>
          </a:xfrm>
        </p:spPr>
        <p:txBody>
          <a:bodyPr>
            <a:normAutofit/>
          </a:bodyPr>
          <a:p>
            <a:pPr indent="-571500" marL="653796">
              <a:buClrTx/>
              <a:buFont typeface="+mj-lt"/>
              <a:buAutoNum type="romanUcPeriod"/>
            </a:pPr>
            <a:r>
              <a:rPr b="1" dirty="0" lang="en-US" u="sng" smtClean="0"/>
              <a:t> Phototherapy</a:t>
            </a:r>
          </a:p>
          <a:p>
            <a:r>
              <a:rPr dirty="0" lang="en-US" smtClean="0"/>
              <a:t>Phototherapy </a:t>
            </a:r>
            <a:r>
              <a:rPr dirty="0" lang="en-US" u="sng" smtClean="0"/>
              <a:t>prevents bilirubin levels from going high</a:t>
            </a:r>
            <a:r>
              <a:rPr dirty="0" lang="en-US" smtClean="0"/>
              <a:t> enough to cross BBB and cause </a:t>
            </a:r>
            <a:r>
              <a:rPr dirty="0" lang="en-US" err="1" smtClean="0"/>
              <a:t>kernicterus</a:t>
            </a:r>
            <a:endParaRPr dirty="0" lang="en-US" smtClean="0"/>
          </a:p>
          <a:p>
            <a:pPr algn="ctr">
              <a:buNone/>
            </a:pPr>
            <a:r>
              <a:rPr b="1" dirty="0" lang="en-US" u="sng" smtClean="0"/>
              <a:t>Mechanism of action</a:t>
            </a:r>
          </a:p>
          <a:p>
            <a:r>
              <a:rPr dirty="0" lang="en-US" smtClean="0"/>
              <a:t>Blue florescent light at a given wave length is absorbed by the unconjugated  bilirubin in the skin and superficial capillary and is converted into conjugated bilirubin which is water soluble and can be excreted in stool and urine.</a:t>
            </a:r>
          </a:p>
          <a:p>
            <a:pPr>
              <a:buNone/>
            </a:pPr>
            <a:endParaRPr dirty="0" lang="en-US" smtClean="0"/>
          </a:p>
          <a:p>
            <a:endParaRPr dirty="0" lang="en-US"/>
          </a:p>
        </p:txBody>
      </p:sp>
    </p:spTree>
  </p:cSld>
  <p:clrMapOvr>
    <a:masterClrMapping/>
  </p:clrMapOvr>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250" name=""/>
        <p:cNvGrpSpPr/>
        <p:nvPr/>
      </p:nvGrpSpPr>
      <p:grpSpPr>
        <a:xfrm>
          <a:off x="0" y="0"/>
          <a:ext cx="0" cy="0"/>
          <a:chOff x="0" y="0"/>
          <a:chExt cx="0" cy="0"/>
        </a:xfrm>
      </p:grpSpPr>
      <p:sp>
        <p:nvSpPr>
          <p:cNvPr id="1048709" name="Content Placeholder 2"/>
          <p:cNvSpPr>
            <a:spLocks noGrp="1"/>
          </p:cNvSpPr>
          <p:nvPr>
            <p:ph idx="1"/>
          </p:nvPr>
        </p:nvSpPr>
        <p:spPr>
          <a:xfrm>
            <a:off x="228600" y="304800"/>
            <a:ext cx="8686800" cy="6400800"/>
          </a:xfrm>
        </p:spPr>
        <p:txBody>
          <a:bodyPr/>
          <a:p>
            <a:pPr algn="ctr">
              <a:buNone/>
            </a:pPr>
            <a:r>
              <a:rPr b="1" dirty="0" lang="en-US" u="sng" smtClean="0"/>
              <a:t>Indications for Phototherapy</a:t>
            </a:r>
          </a:p>
          <a:p>
            <a:pPr lvl="0"/>
            <a:r>
              <a:rPr dirty="0" lang="en-US" smtClean="0"/>
              <a:t>Pre term with jaundice appearing after 48 hrs and bilirubin levels are 260-265 </a:t>
            </a:r>
            <a:r>
              <a:rPr dirty="0" lang="en-US" err="1" smtClean="0"/>
              <a:t>mmol</a:t>
            </a:r>
            <a:r>
              <a:rPr dirty="0" lang="en-US" smtClean="0"/>
              <a:t>/L</a:t>
            </a:r>
          </a:p>
          <a:p>
            <a:pPr lvl="0"/>
            <a:r>
              <a:rPr dirty="0" lang="en-US" smtClean="0"/>
              <a:t>Pre term with weight less than 1500g and bilirubin levels are 85 -114 </a:t>
            </a:r>
            <a:r>
              <a:rPr dirty="0" lang="en-US" err="1" smtClean="0"/>
              <a:t>mmol</a:t>
            </a:r>
            <a:r>
              <a:rPr dirty="0" lang="en-US" smtClean="0"/>
              <a:t>/L</a:t>
            </a:r>
          </a:p>
          <a:p>
            <a:pPr lvl="0"/>
            <a:r>
              <a:rPr dirty="0" lang="en-US" smtClean="0"/>
              <a:t>Pre term with weight more than 1500g and bilirubin levels are 114-165 </a:t>
            </a:r>
            <a:r>
              <a:rPr dirty="0" lang="en-US" err="1" smtClean="0"/>
              <a:t>mmol</a:t>
            </a:r>
            <a:r>
              <a:rPr dirty="0" lang="en-US" smtClean="0"/>
              <a:t>/L</a:t>
            </a:r>
            <a:endParaRPr dirty="0" lang="en-US"/>
          </a:p>
        </p:txBody>
      </p:sp>
    </p:spTree>
  </p:cSld>
  <p:clrMapOvr>
    <a:masterClrMapping/>
  </p:clrMapOvr>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251" name=""/>
        <p:cNvGrpSpPr/>
        <p:nvPr/>
      </p:nvGrpSpPr>
      <p:grpSpPr>
        <a:xfrm>
          <a:off x="0" y="0"/>
          <a:ext cx="0" cy="0"/>
          <a:chOff x="0" y="0"/>
          <a:chExt cx="0" cy="0"/>
        </a:xfrm>
      </p:grpSpPr>
      <p:sp>
        <p:nvSpPr>
          <p:cNvPr id="1048710" name="Content Placeholder 2"/>
          <p:cNvSpPr>
            <a:spLocks noGrp="1"/>
          </p:cNvSpPr>
          <p:nvPr>
            <p:ph idx="1"/>
          </p:nvPr>
        </p:nvSpPr>
        <p:spPr>
          <a:xfrm>
            <a:off x="152400" y="228600"/>
            <a:ext cx="8839200" cy="6400800"/>
          </a:xfrm>
        </p:spPr>
        <p:txBody>
          <a:bodyPr>
            <a:normAutofit fontScale="81250" lnSpcReduction="10000"/>
          </a:bodyPr>
          <a:p>
            <a:pPr algn="ctr">
              <a:buNone/>
            </a:pPr>
            <a:r>
              <a:rPr b="1" dirty="0" lang="en-US" u="sng" smtClean="0"/>
              <a:t>Care of the baby on Phototherapy</a:t>
            </a:r>
          </a:p>
          <a:p>
            <a:pPr lvl="0"/>
            <a:r>
              <a:rPr dirty="0" lang="en-US" smtClean="0"/>
              <a:t>Expose the whole body of the baby to increase surface area exposed to light</a:t>
            </a:r>
          </a:p>
          <a:p>
            <a:pPr lvl="0"/>
            <a:r>
              <a:rPr dirty="0" lang="en-US" smtClean="0"/>
              <a:t>Keep turning the baby 2hrly to expose all parts to the fluorescent light.</a:t>
            </a:r>
          </a:p>
          <a:p>
            <a:pPr lvl="0"/>
            <a:r>
              <a:rPr dirty="0" lang="en-US" smtClean="0"/>
              <a:t>Ensure the airway of the baby is patent by extending the head.</a:t>
            </a:r>
          </a:p>
          <a:p>
            <a:pPr lvl="0"/>
            <a:r>
              <a:rPr dirty="0" lang="en-US" smtClean="0"/>
              <a:t>Cover the eyes of the baby to prevent damage by direct ray of lights.</a:t>
            </a:r>
          </a:p>
          <a:p>
            <a:pPr lvl="0"/>
            <a:r>
              <a:rPr dirty="0" lang="en-US"/>
              <a:t>When breastfeeding the eyes are unpadded to encourage eye contact with the mother.</a:t>
            </a:r>
          </a:p>
          <a:p>
            <a:pPr lvl="0"/>
            <a:r>
              <a:rPr dirty="0" lang="en-US"/>
              <a:t>Provide intermittent phototherapy i.e. 6 </a:t>
            </a:r>
            <a:r>
              <a:rPr dirty="0" lang="en-US" smtClean="0"/>
              <a:t>hours </a:t>
            </a:r>
            <a:r>
              <a:rPr dirty="0" lang="en-US"/>
              <a:t>on and 6 </a:t>
            </a:r>
            <a:r>
              <a:rPr dirty="0" lang="en-US" smtClean="0"/>
              <a:t>hours </a:t>
            </a:r>
            <a:r>
              <a:rPr dirty="0" lang="en-US"/>
              <a:t>off but may be </a:t>
            </a:r>
            <a:r>
              <a:rPr dirty="0" lang="en-US" smtClean="0"/>
              <a:t>continuous.</a:t>
            </a:r>
            <a:endParaRPr dirty="0" lang="en-US"/>
          </a:p>
        </p:txBody>
      </p:sp>
    </p:spTree>
  </p:cSld>
  <p:clrMapOvr>
    <a:masterClrMapping/>
  </p:clrMapOvr>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252" name=""/>
        <p:cNvGrpSpPr/>
        <p:nvPr/>
      </p:nvGrpSpPr>
      <p:grpSpPr>
        <a:xfrm>
          <a:off x="0" y="0"/>
          <a:ext cx="0" cy="0"/>
          <a:chOff x="0" y="0"/>
          <a:chExt cx="0" cy="0"/>
        </a:xfrm>
      </p:grpSpPr>
      <p:sp>
        <p:nvSpPr>
          <p:cNvPr id="1048711" name="Content Placeholder 2"/>
          <p:cNvSpPr>
            <a:spLocks noGrp="1"/>
          </p:cNvSpPr>
          <p:nvPr>
            <p:ph idx="1"/>
          </p:nvPr>
        </p:nvSpPr>
        <p:spPr>
          <a:xfrm>
            <a:off x="152400" y="152400"/>
            <a:ext cx="8839200" cy="6477000"/>
          </a:xfrm>
        </p:spPr>
        <p:txBody>
          <a:bodyPr>
            <a:normAutofit fontScale="84375" lnSpcReduction="20000"/>
          </a:bodyPr>
          <a:p>
            <a:pPr lvl="0"/>
            <a:r>
              <a:rPr dirty="0" lang="en-US" smtClean="0"/>
              <a:t>Give phototherapy for 2-3days and assess the serum bilirubin levels twice or three times a day </a:t>
            </a:r>
          </a:p>
          <a:p>
            <a:pPr lvl="0"/>
            <a:r>
              <a:rPr b="1" dirty="0" lang="en-US" smtClean="0"/>
              <a:t>NB: </a:t>
            </a:r>
            <a:r>
              <a:rPr dirty="0" lang="en-US" smtClean="0"/>
              <a:t>Greatest reduction in bilirubin levels will be in the first 24 hrs of phototherapy.</a:t>
            </a:r>
          </a:p>
          <a:p>
            <a:pPr lvl="0"/>
            <a:r>
              <a:rPr dirty="0" lang="en-US" smtClean="0"/>
              <a:t>Observe the eyes for weeping or discharge.</a:t>
            </a:r>
          </a:p>
          <a:p>
            <a:pPr lvl="0"/>
            <a:r>
              <a:rPr dirty="0" lang="en-US"/>
              <a:t>If phototherapy is </a:t>
            </a:r>
            <a:r>
              <a:rPr dirty="0" lang="en-US" smtClean="0"/>
              <a:t>continuous</a:t>
            </a:r>
            <a:r>
              <a:rPr dirty="0" lang="en-US"/>
              <a:t>, give extra fluids to prevent dehydration and maintain accurate input output charts.</a:t>
            </a:r>
          </a:p>
          <a:p>
            <a:pPr lvl="0"/>
            <a:r>
              <a:rPr dirty="0" lang="en-US"/>
              <a:t>Change linen frequently because opening of bowels is increased(loose stool)</a:t>
            </a:r>
          </a:p>
          <a:p>
            <a:pPr lvl="0"/>
            <a:r>
              <a:rPr dirty="0" lang="en-US"/>
              <a:t>Observe the feeding and sleeping behavior of the baby.</a:t>
            </a:r>
          </a:p>
          <a:p>
            <a:pPr lvl="0"/>
            <a:r>
              <a:rPr dirty="0" lang="en-US" smtClean="0"/>
              <a:t>Observations </a:t>
            </a:r>
            <a:r>
              <a:rPr dirty="0" lang="en-US"/>
              <a:t>e.g. temperature to rule out hyperthermia and skin </a:t>
            </a:r>
            <a:r>
              <a:rPr dirty="0" lang="en-US" err="1"/>
              <a:t>colour</a:t>
            </a:r>
            <a:r>
              <a:rPr dirty="0" lang="en-US"/>
              <a:t> to monitor the progress.</a:t>
            </a:r>
          </a:p>
          <a:p>
            <a:pPr lvl="0"/>
            <a:r>
              <a:rPr dirty="0" lang="en-US"/>
              <a:t>Top tail the baby to maintain hygiene</a:t>
            </a:r>
            <a:r>
              <a:rPr dirty="0" lang="en-US" smtClean="0"/>
              <a:t>.</a:t>
            </a:r>
            <a:endParaRPr dirty="0" lang="en-US"/>
          </a:p>
        </p:txBody>
      </p:sp>
    </p:spTree>
  </p:cSld>
  <p:clrMapOvr>
    <a:masterClrMapping/>
  </p:clrMapOvr>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lastClr="000000" val="windowText"/>
      </a:dk1>
      <a:lt1>
        <a:sysClr lastClr="FFFFFF" val="window"/>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r="5400000" dist="25400" rotWithShape="0">
              <a:srgbClr val="000000">
                <a:alpha val="43137"/>
              </a:srgbClr>
            </a:outerShdw>
          </a:effectLst>
        </a:effectStyle>
        <a:effectStyle>
          <a:effectLst>
            <a:outerShdw blurRad="63500" dir="5400000" dist="25400" rotWithShape="0">
              <a:srgbClr val="000000">
                <a:alpha val="43137"/>
              </a:srgbClr>
            </a:outerShdw>
          </a:effectLst>
          <a:scene3d>
            <a:camera prst="orthographicFront" fov="0">
              <a:rot lat="0" lon="0" rev="0"/>
            </a:camera>
            <a:lightRig dir="tl" rig="brightRoom">
              <a:rot lat="0" lon="0" rev="8700000"/>
            </a:lightRig>
          </a:scene3d>
          <a:sp3d contourW="12700">
            <a:bevelT w="0" h="0"/>
            <a:contourClr>
              <a:schemeClr val="phClr">
                <a:shade val="80000"/>
              </a:schemeClr>
            </a:contourClr>
          </a:sp3d>
        </a:effectStyle>
        <a:effectStyle>
          <a:effectLst>
            <a:outerShdw blurRad="63500" dir="5400000" dist="25400" rotWithShape="0">
              <a:srgbClr val="000000">
                <a:alpha val="43137"/>
              </a:srgbClr>
            </a:outerShdw>
          </a:effectLst>
          <a:scene3d>
            <a:camera prst="orthographicFront" fov="0">
              <a:rot lat="0" lon="0" rev="0"/>
            </a:camera>
            <a:lightRig dir="tl" rig="brightRoom">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algn="tl" flip="xy" sx="90000" sy="90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Slide 1</dc:title>
  <dc:creator>Mengich</dc:creator>
  <cp:lastModifiedBy>Evans</cp:lastModifiedBy>
  <dcterms:created xsi:type="dcterms:W3CDTF">2012-08-07T00:19:20Z</dcterms:created>
  <dcterms:modified xsi:type="dcterms:W3CDTF">2018-10-22T06:54:17Z</dcterms:modified>
</cp:coreProperties>
</file>