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4" r:id="rId41"/>
    <p:sldId id="296" r:id="rId42"/>
    <p:sldId id="297" r:id="rId43"/>
    <p:sldId id="298" r:id="rId44"/>
    <p:sldId id="299" r:id="rId45"/>
    <p:sldId id="300" r:id="rId46"/>
    <p:sldId id="301" r:id="rId47"/>
    <p:sldId id="302" r:id="rId48"/>
    <p:sldId id="303" r:id="rId49"/>
    <p:sldId id="304" r:id="rId50"/>
    <p:sldId id="306" r:id="rId51"/>
    <p:sldId id="307" r:id="rId52"/>
    <p:sldId id="308" r:id="rId53"/>
    <p:sldId id="309" r:id="rId54"/>
    <p:sldId id="305" r:id="rId55"/>
    <p:sldId id="313" r:id="rId56"/>
    <p:sldId id="310" r:id="rId57"/>
    <p:sldId id="311" r:id="rId58"/>
    <p:sldId id="312" r:id="rId59"/>
    <p:sldId id="314" r:id="rId60"/>
    <p:sldId id="315" r:id="rId61"/>
    <p:sldId id="316" r:id="rId62"/>
    <p:sldId id="317"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5" d="100"/>
          <a:sy n="85" d="100"/>
        </p:scale>
        <p:origin x="-936" y="2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D4CBC4-8DA7-4CC5-B470-25BD88A5E137}" type="datetimeFigureOut">
              <a:rPr lang="en-US" smtClean="0"/>
              <a:pPr/>
              <a:t>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A995B4-0824-4178-B014-62052975BB2C}" type="slidenum">
              <a:rPr lang="en-US" smtClean="0"/>
              <a:pPr/>
              <a:t>‹#›</a:t>
            </a:fld>
            <a:endParaRPr lang="en-US"/>
          </a:p>
        </p:txBody>
      </p:sp>
    </p:spTree>
    <p:extLst>
      <p:ext uri="{BB962C8B-B14F-4D97-AF65-F5344CB8AC3E}">
        <p14:creationId xmlns:p14="http://schemas.microsoft.com/office/powerpoint/2010/main" val="2940439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62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A995B4-0824-4178-B014-62052975BB2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w-K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w-KE"/>
          </a:p>
        </p:txBody>
      </p:sp>
      <p:sp>
        <p:nvSpPr>
          <p:cNvPr id="4" name="Date Placeholder 3"/>
          <p:cNvSpPr>
            <a:spLocks noGrp="1"/>
          </p:cNvSpPr>
          <p:nvPr>
            <p:ph type="dt" sz="half" idx="10"/>
          </p:nvPr>
        </p:nvSpPr>
        <p:spPr/>
        <p:txBody>
          <a:bodyPr/>
          <a:lstStyle/>
          <a:p>
            <a:fld id="{B93C5734-CD6E-4E61-9A36-F8C7EC8C28C8}" type="datetimeFigureOut">
              <a:rPr lang="en-US" smtClean="0"/>
              <a:pPr/>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B93C5734-CD6E-4E61-9A36-F8C7EC8C28C8}" type="datetimeFigureOut">
              <a:rPr lang="en-US" smtClean="0"/>
              <a:pPr/>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w-K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B93C5734-CD6E-4E61-9A36-F8C7EC8C28C8}" type="datetimeFigureOut">
              <a:rPr lang="en-US" smtClean="0"/>
              <a:pPr/>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10"/>
          </p:nvPr>
        </p:nvSpPr>
        <p:spPr/>
        <p:txBody>
          <a:bodyPr/>
          <a:lstStyle/>
          <a:p>
            <a:fld id="{B93C5734-CD6E-4E61-9A36-F8C7EC8C28C8}" type="datetimeFigureOut">
              <a:rPr lang="en-US" smtClean="0"/>
              <a:pPr/>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w-K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3C5734-CD6E-4E61-9A36-F8C7EC8C28C8}" type="datetimeFigureOut">
              <a:rPr lang="en-US" smtClean="0"/>
              <a:pPr/>
              <a:t>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5" name="Date Placeholder 4"/>
          <p:cNvSpPr>
            <a:spLocks noGrp="1"/>
          </p:cNvSpPr>
          <p:nvPr>
            <p:ph type="dt" sz="half" idx="10"/>
          </p:nvPr>
        </p:nvSpPr>
        <p:spPr/>
        <p:txBody>
          <a:bodyPr/>
          <a:lstStyle/>
          <a:p>
            <a:fld id="{B93C5734-CD6E-4E61-9A36-F8C7EC8C28C8}" type="datetimeFigureOut">
              <a:rPr lang="en-US" smtClean="0"/>
              <a:pPr/>
              <a:t>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w-K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7" name="Date Placeholder 6"/>
          <p:cNvSpPr>
            <a:spLocks noGrp="1"/>
          </p:cNvSpPr>
          <p:nvPr>
            <p:ph type="dt" sz="half" idx="10"/>
          </p:nvPr>
        </p:nvSpPr>
        <p:spPr/>
        <p:txBody>
          <a:bodyPr/>
          <a:lstStyle/>
          <a:p>
            <a:fld id="{B93C5734-CD6E-4E61-9A36-F8C7EC8C28C8}" type="datetimeFigureOut">
              <a:rPr lang="en-US" smtClean="0"/>
              <a:pPr/>
              <a:t>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w-KE"/>
          </a:p>
        </p:txBody>
      </p:sp>
      <p:sp>
        <p:nvSpPr>
          <p:cNvPr id="3" name="Date Placeholder 2"/>
          <p:cNvSpPr>
            <a:spLocks noGrp="1"/>
          </p:cNvSpPr>
          <p:nvPr>
            <p:ph type="dt" sz="half" idx="10"/>
          </p:nvPr>
        </p:nvSpPr>
        <p:spPr/>
        <p:txBody>
          <a:bodyPr/>
          <a:lstStyle/>
          <a:p>
            <a:fld id="{B93C5734-CD6E-4E61-9A36-F8C7EC8C28C8}" type="datetimeFigureOut">
              <a:rPr lang="en-US" smtClean="0"/>
              <a:pPr/>
              <a:t>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C5734-CD6E-4E61-9A36-F8C7EC8C28C8}" type="datetimeFigureOut">
              <a:rPr lang="en-US" smtClean="0"/>
              <a:pPr/>
              <a:t>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w-K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3C5734-CD6E-4E61-9A36-F8C7EC8C28C8}" type="datetimeFigureOut">
              <a:rPr lang="en-US" smtClean="0"/>
              <a:pPr/>
              <a:t>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w-K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w-K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3C5734-CD6E-4E61-9A36-F8C7EC8C28C8}" type="datetimeFigureOut">
              <a:rPr lang="en-US" smtClean="0"/>
              <a:pPr/>
              <a:t>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DE5EB8-8B3E-4E8B-99FD-923B93A344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w-K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w-K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C5734-CD6E-4E61-9A36-F8C7EC8C28C8}" type="datetimeFigureOut">
              <a:rPr lang="en-US" smtClean="0"/>
              <a:pPr/>
              <a:t>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DE5EB8-8B3E-4E8B-99FD-923B93A344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w-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FF0066"/>
                </a:solidFill>
                <a:latin typeface="Algerian" pitchFamily="82" charset="0"/>
              </a:rPr>
              <a:t>URT &amp; LRT INFECTION</a:t>
            </a:r>
            <a:endParaRPr lang="en-US" b="1" dirty="0">
              <a:solidFill>
                <a:srgbClr val="FF0066"/>
              </a:solidFill>
              <a:latin typeface="Algerian" pitchFamily="82" charset="0"/>
            </a:endParaRPr>
          </a:p>
        </p:txBody>
      </p:sp>
      <p:sp>
        <p:nvSpPr>
          <p:cNvPr id="3" name="Subtitle 2"/>
          <p:cNvSpPr>
            <a:spLocks noGrp="1"/>
          </p:cNvSpPr>
          <p:nvPr>
            <p:ph type="subTitle" idx="1"/>
          </p:nvPr>
        </p:nvSpPr>
        <p:spPr/>
        <p:txBody>
          <a:bodyPr anchor="ctr">
            <a:noAutofit/>
          </a:bodyPr>
          <a:lstStyle/>
          <a:p>
            <a:r>
              <a:rPr lang="en-GB" sz="11500" b="1" dirty="0" err="1" smtClean="0">
                <a:solidFill>
                  <a:srgbClr val="0070C0"/>
                </a:solidFill>
                <a:latin typeface="Brush Script MT" pitchFamily="66" charset="0"/>
              </a:rPr>
              <a:t>Shifta</a:t>
            </a:r>
            <a:r>
              <a:rPr lang="en-GB" sz="11500" b="1" smtClean="0">
                <a:solidFill>
                  <a:srgbClr val="0070C0"/>
                </a:solidFill>
                <a:latin typeface="Brush Script MT" pitchFamily="66" charset="0"/>
              </a:rPr>
              <a:t> m</a:t>
            </a:r>
          </a:p>
          <a:p>
            <a:endParaRPr lang="en-US" sz="11500" b="1" dirty="0">
              <a:solidFill>
                <a:srgbClr val="0070C0"/>
              </a:solidFill>
              <a:latin typeface="Brush Script MT"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Allergic rhinitis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Is an </a:t>
            </a:r>
            <a:r>
              <a:rPr lang="en-US" dirty="0"/>
              <a:t>allergy of the </a:t>
            </a:r>
            <a:r>
              <a:rPr lang="en-US" dirty="0" smtClean="0"/>
              <a:t>nasal mucosa and </a:t>
            </a:r>
            <a:r>
              <a:rPr lang="en-US" dirty="0"/>
              <a:t>may present like </a:t>
            </a:r>
            <a:r>
              <a:rPr lang="en-US" dirty="0" smtClean="0"/>
              <a:t>a common </a:t>
            </a:r>
            <a:r>
              <a:rPr lang="en-US" dirty="0"/>
              <a:t>cold</a:t>
            </a:r>
            <a:r>
              <a:rPr lang="en-US" dirty="0" smtClean="0"/>
              <a:t>.</a:t>
            </a:r>
          </a:p>
          <a:p>
            <a:r>
              <a:rPr lang="en-GB" dirty="0" smtClean="0"/>
              <a:t>2 forms:</a:t>
            </a:r>
          </a:p>
          <a:p>
            <a:pPr marL="514350" indent="-514350">
              <a:buFont typeface="+mj-lt"/>
              <a:buAutoNum type="arabicPeriod"/>
            </a:pPr>
            <a:r>
              <a:rPr lang="en-US" dirty="0"/>
              <a:t>Seasonal allergic rhinitis (hay fever</a:t>
            </a:r>
            <a:r>
              <a:rPr lang="en-US" dirty="0" smtClean="0"/>
              <a:t>).</a:t>
            </a:r>
          </a:p>
          <a:p>
            <a:pPr marL="514350" indent="-514350">
              <a:buFont typeface="+mj-lt"/>
              <a:buAutoNum type="arabicPeriod"/>
            </a:pPr>
            <a:r>
              <a:rPr lang="en-US" dirty="0"/>
              <a:t>Persistent allergic </a:t>
            </a:r>
            <a:r>
              <a:rPr lang="en-US" dirty="0" smtClean="0"/>
              <a:t>rhinitis</a:t>
            </a:r>
          </a:p>
          <a:p>
            <a:r>
              <a:rPr lang="en-US" dirty="0" smtClean="0"/>
              <a:t>Symptoms and </a:t>
            </a:r>
            <a:r>
              <a:rPr lang="en-US" dirty="0"/>
              <a:t>signs </a:t>
            </a:r>
            <a:r>
              <a:rPr lang="en-US" dirty="0" smtClean="0"/>
              <a:t>of allergic rhinitis</a:t>
            </a:r>
          </a:p>
          <a:p>
            <a:pPr>
              <a:buFont typeface="Wingdings" pitchFamily="2" charset="2"/>
              <a:buChar char="§"/>
            </a:pPr>
            <a:r>
              <a:rPr lang="en-US" sz="3000" dirty="0">
                <a:latin typeface="Comic Sans MS" pitchFamily="66" charset="0"/>
              </a:rPr>
              <a:t>Repeated sneezing</a:t>
            </a:r>
          </a:p>
          <a:p>
            <a:pPr>
              <a:buFont typeface="Wingdings" pitchFamily="2" charset="2"/>
              <a:buChar char="§"/>
            </a:pPr>
            <a:r>
              <a:rPr lang="en-US" sz="3000" dirty="0" smtClean="0">
                <a:latin typeface="Comic Sans MS" pitchFamily="66" charset="0"/>
              </a:rPr>
              <a:t>Blocked nose </a:t>
            </a:r>
            <a:r>
              <a:rPr lang="en-US" sz="3000" dirty="0">
                <a:latin typeface="Comic Sans MS" pitchFamily="66" charset="0"/>
              </a:rPr>
              <a:t>with a watery </a:t>
            </a:r>
            <a:r>
              <a:rPr lang="en-US" sz="3000" dirty="0" smtClean="0">
                <a:latin typeface="Comic Sans MS" pitchFamily="66" charset="0"/>
              </a:rPr>
              <a:t>nasal discharge</a:t>
            </a:r>
            <a:endParaRPr lang="en-US" sz="3000" dirty="0">
              <a:latin typeface="Comic Sans MS" pitchFamily="66" charset="0"/>
            </a:endParaRPr>
          </a:p>
          <a:p>
            <a:pPr>
              <a:buFont typeface="Wingdings" pitchFamily="2" charset="2"/>
              <a:buChar char="§"/>
            </a:pPr>
            <a:r>
              <a:rPr lang="en-US" sz="3000" dirty="0">
                <a:latin typeface="Comic Sans MS" pitchFamily="66" charset="0"/>
              </a:rPr>
              <a:t>Red, swollen eyes (allergic conjunctivitis)</a:t>
            </a:r>
            <a:endParaRPr lang="en-US" dirty="0">
              <a:latin typeface="Comic Sans MS" pitchFamily="66" charset="0"/>
            </a:endParaRPr>
          </a:p>
        </p:txBody>
      </p:sp>
      <p:sp>
        <p:nvSpPr>
          <p:cNvPr id="4" name="TextBox 3"/>
          <p:cNvSpPr txBox="1"/>
          <p:nvPr/>
        </p:nvSpPr>
        <p:spPr>
          <a:xfrm>
            <a:off x="500034" y="6068817"/>
            <a:ext cx="8215370" cy="646331"/>
          </a:xfrm>
          <a:prstGeom prst="rect">
            <a:avLst/>
          </a:prstGeom>
          <a:noFill/>
        </p:spPr>
        <p:txBody>
          <a:bodyPr wrap="square" rtlCol="0">
            <a:spAutoFit/>
          </a:bodyPr>
          <a:lstStyle/>
          <a:p>
            <a:pPr algn="ctr"/>
            <a:r>
              <a:rPr lang="en-US" dirty="0">
                <a:solidFill>
                  <a:srgbClr val="FF0000"/>
                </a:solidFill>
                <a:latin typeface="Consolas" pitchFamily="49" charset="0"/>
              </a:rPr>
              <a:t>Seasonal rhinitis also has itching of </a:t>
            </a:r>
            <a:r>
              <a:rPr lang="en-US" dirty="0" smtClean="0">
                <a:solidFill>
                  <a:srgbClr val="FF0000"/>
                </a:solidFill>
                <a:latin typeface="Consolas" pitchFamily="49" charset="0"/>
              </a:rPr>
              <a:t>the nose</a:t>
            </a:r>
            <a:r>
              <a:rPr lang="en-US" dirty="0">
                <a:solidFill>
                  <a:srgbClr val="FF0000"/>
                </a:solidFill>
                <a:latin typeface="Consolas" pitchFamily="49" charset="0"/>
              </a:rPr>
              <a:t>, eyes, ears and soft palate. Itching </a:t>
            </a:r>
            <a:r>
              <a:rPr lang="en-US" dirty="0" smtClean="0">
                <a:solidFill>
                  <a:srgbClr val="FF0000"/>
                </a:solidFill>
                <a:latin typeface="Consolas" pitchFamily="49" charset="0"/>
              </a:rPr>
              <a:t>is uncommon </a:t>
            </a:r>
            <a:r>
              <a:rPr lang="en-US" dirty="0">
                <a:solidFill>
                  <a:srgbClr val="FF0000"/>
                </a:solidFill>
                <a:latin typeface="Consolas" pitchFamily="49" charset="0"/>
              </a:rPr>
              <a:t>in persistent rhinitis.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a:t>
            </a:r>
            <a:r>
              <a:rPr lang="en-US" dirty="0"/>
              <a:t>of allergic rhinitis</a:t>
            </a:r>
          </a:p>
        </p:txBody>
      </p:sp>
      <p:sp>
        <p:nvSpPr>
          <p:cNvPr id="3" name="Content Placeholder 2"/>
          <p:cNvSpPr>
            <a:spLocks noGrp="1"/>
          </p:cNvSpPr>
          <p:nvPr>
            <p:ph idx="1"/>
          </p:nvPr>
        </p:nvSpPr>
        <p:spPr/>
        <p:txBody>
          <a:bodyPr>
            <a:normAutofit/>
          </a:bodyPr>
          <a:lstStyle/>
          <a:p>
            <a:r>
              <a:rPr lang="en-US" dirty="0"/>
              <a:t>Usually pollens or fungal spores inhaled </a:t>
            </a:r>
            <a:r>
              <a:rPr lang="en-US" dirty="0" smtClean="0"/>
              <a:t>from the </a:t>
            </a:r>
            <a:r>
              <a:rPr lang="en-US" dirty="0"/>
              <a:t>atmosphere in seasonal allergic rhinitis.</a:t>
            </a:r>
          </a:p>
          <a:p>
            <a:r>
              <a:rPr lang="en-US" dirty="0"/>
              <a:t>Pets or house dust mite which are present </a:t>
            </a:r>
            <a:r>
              <a:rPr lang="en-US" dirty="0" smtClean="0"/>
              <a:t>all year </a:t>
            </a:r>
            <a:r>
              <a:rPr lang="en-US" dirty="0"/>
              <a:t>usually cause persistent allergic rhinitis</a:t>
            </a:r>
            <a:r>
              <a:rPr lang="en-US" dirty="0" smtClean="0"/>
              <a:t>.</a:t>
            </a:r>
          </a:p>
          <a:p>
            <a:r>
              <a:rPr lang="en-US" dirty="0"/>
              <a:t>Commonly there is a family history of </a:t>
            </a:r>
            <a:r>
              <a:rPr lang="en-US" dirty="0" smtClean="0"/>
              <a:t>allergies (</a:t>
            </a:r>
            <a:r>
              <a:rPr lang="en-US" dirty="0"/>
              <a:t>rhinitis, asthma and eczema).</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Management </a:t>
            </a:r>
            <a:r>
              <a:rPr lang="en-US" dirty="0"/>
              <a:t>of </a:t>
            </a:r>
            <a:r>
              <a:rPr lang="en-US" dirty="0" smtClean="0"/>
              <a:t>allergic rhinitis</a:t>
            </a:r>
            <a:endParaRPr lang="en-US" dirty="0"/>
          </a:p>
        </p:txBody>
      </p:sp>
      <p:sp>
        <p:nvSpPr>
          <p:cNvPr id="3" name="Content Placeholder 2"/>
          <p:cNvSpPr>
            <a:spLocks noGrp="1"/>
          </p:cNvSpPr>
          <p:nvPr>
            <p:ph idx="1"/>
          </p:nvPr>
        </p:nvSpPr>
        <p:spPr/>
        <p:txBody>
          <a:bodyPr>
            <a:normAutofit/>
          </a:bodyPr>
          <a:lstStyle/>
          <a:p>
            <a:r>
              <a:rPr lang="en-US" dirty="0"/>
              <a:t>Try to identify and avoid any </a:t>
            </a:r>
            <a:r>
              <a:rPr lang="en-US" dirty="0" smtClean="0"/>
              <a:t>allergens.</a:t>
            </a:r>
            <a:endParaRPr lang="en-US" dirty="0"/>
          </a:p>
          <a:p>
            <a:r>
              <a:rPr lang="en-US" dirty="0"/>
              <a:t>Use newer non-sedating oral </a:t>
            </a:r>
            <a:r>
              <a:rPr lang="en-US" dirty="0" smtClean="0"/>
              <a:t>antihistamine drugs </a:t>
            </a:r>
            <a:r>
              <a:rPr lang="en-US" dirty="0"/>
              <a:t>(e.g. </a:t>
            </a:r>
            <a:r>
              <a:rPr lang="en-US" dirty="0" err="1"/>
              <a:t>Zyrtec</a:t>
            </a:r>
            <a:r>
              <a:rPr lang="en-US" dirty="0"/>
              <a:t>).</a:t>
            </a:r>
          </a:p>
          <a:p>
            <a:r>
              <a:rPr lang="en-US" dirty="0"/>
              <a:t>Avoid decongestant nose drops.</a:t>
            </a:r>
          </a:p>
          <a:p>
            <a:r>
              <a:rPr lang="en-US" dirty="0"/>
              <a:t>Steroid nasal spray is very effective</a:t>
            </a:r>
            <a:r>
              <a:rPr lang="en-US" dirty="0" smtClean="0"/>
              <a:t>, especially </a:t>
            </a:r>
            <a:r>
              <a:rPr lang="en-US" dirty="0"/>
              <a:t>in persistent allergic rhinitis.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PHARYNGITIS AND TONSILLITIS</a:t>
            </a:r>
            <a:endParaRPr lang="en-US" sz="3200" dirty="0"/>
          </a:p>
        </p:txBody>
      </p:sp>
      <p:sp>
        <p:nvSpPr>
          <p:cNvPr id="3" name="Content Placeholder 2"/>
          <p:cNvSpPr>
            <a:spLocks noGrp="1"/>
          </p:cNvSpPr>
          <p:nvPr>
            <p:ph idx="1"/>
          </p:nvPr>
        </p:nvSpPr>
        <p:spPr/>
        <p:txBody>
          <a:bodyPr>
            <a:normAutofit/>
          </a:bodyPr>
          <a:lstStyle/>
          <a:p>
            <a:r>
              <a:rPr lang="en-US" dirty="0"/>
              <a:t>Infection and inflammation of </a:t>
            </a:r>
            <a:r>
              <a:rPr lang="en-US" dirty="0" smtClean="0"/>
              <a:t>the pharynx (</a:t>
            </a:r>
            <a:r>
              <a:rPr lang="en-US" dirty="0"/>
              <a:t>throat</a:t>
            </a:r>
            <a:r>
              <a:rPr lang="en-US" dirty="0" smtClean="0"/>
              <a:t>)</a:t>
            </a:r>
          </a:p>
          <a:p>
            <a:r>
              <a:rPr lang="en-US" dirty="0" smtClean="0"/>
              <a:t>Cause - usually a </a:t>
            </a:r>
            <a:r>
              <a:rPr lang="en-US" dirty="0"/>
              <a:t>virus (about </a:t>
            </a:r>
            <a:r>
              <a:rPr lang="en-US" dirty="0" smtClean="0"/>
              <a:t>90%)</a:t>
            </a:r>
          </a:p>
          <a:p>
            <a:r>
              <a:rPr lang="en-US" dirty="0" smtClean="0"/>
              <a:t>May also </a:t>
            </a:r>
            <a:r>
              <a:rPr lang="en-US" dirty="0"/>
              <a:t>be caused by a </a:t>
            </a:r>
            <a:r>
              <a:rPr lang="en-US" dirty="0" smtClean="0"/>
              <a:t>bacteria such </a:t>
            </a:r>
            <a:r>
              <a:rPr lang="en-US" dirty="0"/>
              <a:t>as Group A Streptococcus. </a:t>
            </a:r>
            <a:endParaRPr lang="en-US" dirty="0" smtClean="0"/>
          </a:p>
          <a:p>
            <a:r>
              <a:rPr lang="en-US" dirty="0" smtClean="0"/>
              <a:t>It </a:t>
            </a:r>
            <a:r>
              <a:rPr lang="en-US" dirty="0"/>
              <a:t>is </a:t>
            </a:r>
            <a:r>
              <a:rPr lang="en-US" dirty="0" smtClean="0"/>
              <a:t>not possible </a:t>
            </a:r>
            <a:r>
              <a:rPr lang="en-US" dirty="0"/>
              <a:t>to clinically differentiate </a:t>
            </a:r>
            <a:r>
              <a:rPr lang="en-US" dirty="0" err="1" smtClean="0"/>
              <a:t>btn</a:t>
            </a:r>
            <a:r>
              <a:rPr lang="en-US" dirty="0" smtClean="0"/>
              <a:t> a viral &amp; streptococcal </a:t>
            </a:r>
            <a:r>
              <a:rPr lang="en-US" dirty="0" err="1"/>
              <a:t>pharyngitis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Symptoms and Signs of </a:t>
            </a:r>
            <a:r>
              <a:rPr lang="en-US" sz="3200" b="1" dirty="0" err="1" smtClean="0"/>
              <a:t>pharyngitis</a:t>
            </a:r>
            <a:endParaRPr lang="en-US" sz="3200" b="1" dirty="0"/>
          </a:p>
        </p:txBody>
      </p:sp>
      <p:sp>
        <p:nvSpPr>
          <p:cNvPr id="3" name="Content Placeholder 2"/>
          <p:cNvSpPr>
            <a:spLocks noGrp="1"/>
          </p:cNvSpPr>
          <p:nvPr>
            <p:ph idx="1"/>
          </p:nvPr>
        </p:nvSpPr>
        <p:spPr/>
        <p:txBody>
          <a:bodyPr anchor="ctr">
            <a:normAutofit fontScale="92500" lnSpcReduction="10000"/>
          </a:bodyPr>
          <a:lstStyle/>
          <a:p>
            <a:r>
              <a:rPr lang="en-US" dirty="0"/>
              <a:t>A sore </a:t>
            </a:r>
            <a:r>
              <a:rPr lang="en-US" dirty="0" smtClean="0"/>
              <a:t>throat….the main </a:t>
            </a:r>
            <a:r>
              <a:rPr lang="en-US" dirty="0"/>
              <a:t>symptom.</a:t>
            </a:r>
          </a:p>
          <a:p>
            <a:r>
              <a:rPr lang="en-US" dirty="0"/>
              <a:t>Pain on swallowing</a:t>
            </a:r>
            <a:r>
              <a:rPr lang="en-US" dirty="0" smtClean="0"/>
              <a:t>. May refuse to eat</a:t>
            </a:r>
            <a:endParaRPr lang="en-US" dirty="0"/>
          </a:p>
          <a:p>
            <a:r>
              <a:rPr lang="en-US" dirty="0"/>
              <a:t>Fever</a:t>
            </a:r>
          </a:p>
          <a:p>
            <a:r>
              <a:rPr lang="en-US" dirty="0"/>
              <a:t>Enlarged, tender cervical lymph nodes</a:t>
            </a:r>
          </a:p>
          <a:p>
            <a:r>
              <a:rPr lang="en-US" dirty="0"/>
              <a:t>Abdominal pain is common in </a:t>
            </a:r>
            <a:r>
              <a:rPr lang="en-US" dirty="0" smtClean="0"/>
              <a:t>young children</a:t>
            </a:r>
            <a:endParaRPr lang="en-US" dirty="0"/>
          </a:p>
          <a:p>
            <a:r>
              <a:rPr lang="en-US" dirty="0"/>
              <a:t>Mild </a:t>
            </a:r>
            <a:r>
              <a:rPr lang="en-US" dirty="0" smtClean="0"/>
              <a:t>cough</a:t>
            </a:r>
          </a:p>
          <a:p>
            <a:r>
              <a:rPr lang="en-US" dirty="0"/>
              <a:t>The symptoms usually </a:t>
            </a:r>
            <a:r>
              <a:rPr lang="en-US" dirty="0" smtClean="0"/>
              <a:t>clear </a:t>
            </a:r>
            <a:r>
              <a:rPr lang="en-US" dirty="0"/>
              <a:t>within </a:t>
            </a:r>
            <a:r>
              <a:rPr lang="en-US" dirty="0" smtClean="0"/>
              <a:t>5 days.</a:t>
            </a:r>
          </a:p>
          <a:p>
            <a:r>
              <a:rPr lang="en-US" dirty="0"/>
              <a:t>Often </a:t>
            </a:r>
            <a:r>
              <a:rPr lang="en-US" dirty="0" smtClean="0"/>
              <a:t>difficult </a:t>
            </a:r>
            <a:r>
              <a:rPr lang="en-US" dirty="0"/>
              <a:t>to differentiate </a:t>
            </a:r>
            <a:r>
              <a:rPr lang="en-US" dirty="0" err="1" smtClean="0"/>
              <a:t>btn</a:t>
            </a:r>
            <a:r>
              <a:rPr lang="en-US" dirty="0" smtClean="0"/>
              <a:t> </a:t>
            </a:r>
            <a:r>
              <a:rPr lang="en-US" dirty="0" err="1" smtClean="0"/>
              <a:t>pharyngitis</a:t>
            </a:r>
            <a:r>
              <a:rPr lang="en-US" dirty="0" smtClean="0"/>
              <a:t> </a:t>
            </a:r>
            <a:r>
              <a:rPr lang="en-US" dirty="0"/>
              <a:t>and a common cold as </a:t>
            </a:r>
            <a:r>
              <a:rPr lang="en-US" dirty="0" smtClean="0"/>
              <a:t>the symptoms overlap.</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Complications of </a:t>
            </a:r>
            <a:r>
              <a:rPr lang="en-US" sz="3600" b="1" dirty="0" err="1" smtClean="0"/>
              <a:t>pharyngitis</a:t>
            </a:r>
            <a:endParaRPr lang="en-US" sz="3600" b="1" dirty="0"/>
          </a:p>
        </p:txBody>
      </p:sp>
      <p:sp>
        <p:nvSpPr>
          <p:cNvPr id="3" name="Content Placeholder 2"/>
          <p:cNvSpPr>
            <a:spLocks noGrp="1"/>
          </p:cNvSpPr>
          <p:nvPr>
            <p:ph idx="1"/>
          </p:nvPr>
        </p:nvSpPr>
        <p:spPr/>
        <p:txBody>
          <a:bodyPr>
            <a:normAutofit/>
          </a:bodyPr>
          <a:lstStyle/>
          <a:p>
            <a:r>
              <a:rPr lang="en-US" dirty="0"/>
              <a:t>Tonsillitis</a:t>
            </a:r>
          </a:p>
          <a:p>
            <a:r>
              <a:rPr lang="en-US" dirty="0"/>
              <a:t>Spread of the infection to the middle </a:t>
            </a:r>
            <a:r>
              <a:rPr lang="en-US" dirty="0" smtClean="0"/>
              <a:t>ear or </a:t>
            </a:r>
            <a:r>
              <a:rPr lang="en-US" dirty="0"/>
              <a:t>the </a:t>
            </a:r>
            <a:r>
              <a:rPr lang="en-US" dirty="0" smtClean="0"/>
              <a:t>LRT(</a:t>
            </a:r>
            <a:r>
              <a:rPr lang="en-US" dirty="0" err="1" smtClean="0"/>
              <a:t>bronchitis,bronchiolitis</a:t>
            </a:r>
            <a:r>
              <a:rPr lang="en-US" dirty="0" smtClean="0"/>
              <a:t> </a:t>
            </a:r>
            <a:r>
              <a:rPr lang="en-US" dirty="0"/>
              <a:t>or pneumonia)</a:t>
            </a:r>
          </a:p>
          <a:p>
            <a:r>
              <a:rPr lang="en-US" dirty="0"/>
              <a:t>Streptococcal </a:t>
            </a:r>
            <a:r>
              <a:rPr lang="en-US" dirty="0" err="1"/>
              <a:t>pharyngitis</a:t>
            </a:r>
            <a:r>
              <a:rPr lang="en-US" dirty="0"/>
              <a:t> may cause </a:t>
            </a:r>
            <a:r>
              <a:rPr lang="en-US" dirty="0" smtClean="0"/>
              <a:t>acute </a:t>
            </a:r>
            <a:r>
              <a:rPr lang="en-US" dirty="0" err="1" smtClean="0"/>
              <a:t>glomerulonephritis</a:t>
            </a:r>
            <a:r>
              <a:rPr lang="en-US" dirty="0" smtClean="0"/>
              <a:t> </a:t>
            </a:r>
            <a:r>
              <a:rPr lang="en-US" dirty="0"/>
              <a:t>and acute </a:t>
            </a:r>
            <a:r>
              <a:rPr lang="en-US" dirty="0" smtClean="0"/>
              <a:t>rheumatic fever</a:t>
            </a:r>
            <a:r>
              <a:rPr lang="en-US" dirty="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t>Management of </a:t>
            </a:r>
            <a:r>
              <a:rPr lang="en-US" sz="4000" b="1" dirty="0" err="1" smtClean="0"/>
              <a:t>pharyngitis</a:t>
            </a:r>
            <a:endParaRPr lang="en-US" sz="4000" b="1" dirty="0"/>
          </a:p>
        </p:txBody>
      </p:sp>
      <p:sp>
        <p:nvSpPr>
          <p:cNvPr id="3" name="Content Placeholder 2"/>
          <p:cNvSpPr>
            <a:spLocks noGrp="1"/>
          </p:cNvSpPr>
          <p:nvPr>
            <p:ph idx="1"/>
          </p:nvPr>
        </p:nvSpPr>
        <p:spPr/>
        <p:txBody>
          <a:bodyPr>
            <a:normAutofit/>
          </a:bodyPr>
          <a:lstStyle/>
          <a:p>
            <a:r>
              <a:rPr lang="en-US" dirty="0" smtClean="0"/>
              <a:t>Adequate fluid </a:t>
            </a:r>
            <a:r>
              <a:rPr lang="en-US" dirty="0"/>
              <a:t>intake</a:t>
            </a:r>
            <a:r>
              <a:rPr lang="en-US" dirty="0" smtClean="0"/>
              <a:t>.</a:t>
            </a:r>
          </a:p>
          <a:p>
            <a:r>
              <a:rPr lang="en-US" dirty="0" err="1"/>
              <a:t>Paracetamol</a:t>
            </a:r>
            <a:r>
              <a:rPr lang="en-US" dirty="0"/>
              <a:t> syrup for pain and fever</a:t>
            </a:r>
            <a:r>
              <a:rPr lang="en-US" dirty="0" smtClean="0"/>
              <a:t>.</a:t>
            </a:r>
          </a:p>
          <a:p>
            <a:r>
              <a:rPr lang="en-US" dirty="0"/>
              <a:t>Antibiotics are not indicated unless </a:t>
            </a:r>
            <a:r>
              <a:rPr lang="en-US" dirty="0" smtClean="0"/>
              <a:t>there is </a:t>
            </a:r>
            <a:r>
              <a:rPr lang="en-US" dirty="0"/>
              <a:t>severe </a:t>
            </a:r>
            <a:r>
              <a:rPr lang="en-US" dirty="0" err="1"/>
              <a:t>pharyngitis</a:t>
            </a:r>
            <a:r>
              <a:rPr lang="en-US" dirty="0"/>
              <a:t> (very sore throat</a:t>
            </a:r>
            <a:r>
              <a:rPr lang="en-US" dirty="0" smtClean="0"/>
              <a:t>) without </a:t>
            </a:r>
            <a:r>
              <a:rPr lang="en-US" dirty="0"/>
              <a:t>signs of a common cold. </a:t>
            </a:r>
            <a:r>
              <a:rPr lang="en-US" dirty="0" smtClean="0">
                <a:latin typeface="Brush Script MT" pitchFamily="66" charset="0"/>
              </a:rPr>
              <a:t>Oral penicillin</a:t>
            </a:r>
            <a:r>
              <a:rPr lang="en-US" dirty="0">
                <a:latin typeface="Brush Script MT" pitchFamily="66" charset="0"/>
              </a:rPr>
              <a:t>, </a:t>
            </a:r>
            <a:r>
              <a:rPr lang="en-US" dirty="0" err="1">
                <a:latin typeface="Brush Script MT" pitchFamily="66" charset="0"/>
              </a:rPr>
              <a:t>amoxycillin</a:t>
            </a:r>
            <a:r>
              <a:rPr lang="en-US" dirty="0">
                <a:latin typeface="Brush Script MT" pitchFamily="66" charset="0"/>
              </a:rPr>
              <a:t> or </a:t>
            </a:r>
            <a:r>
              <a:rPr lang="en-US" dirty="0" smtClean="0">
                <a:latin typeface="Brush Script MT" pitchFamily="66" charset="0"/>
              </a:rPr>
              <a:t> erythromycin for 5 </a:t>
            </a:r>
            <a:r>
              <a:rPr lang="en-US" dirty="0">
                <a:latin typeface="Brush Script MT" pitchFamily="66" charset="0"/>
              </a:rPr>
              <a:t>days is usually preferred.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Tonsillitis </a:t>
            </a:r>
            <a:endParaRPr lang="en-US" dirty="0"/>
          </a:p>
        </p:txBody>
      </p:sp>
      <p:sp>
        <p:nvSpPr>
          <p:cNvPr id="3" name="Content Placeholder 2"/>
          <p:cNvSpPr>
            <a:spLocks noGrp="1"/>
          </p:cNvSpPr>
          <p:nvPr>
            <p:ph idx="1"/>
          </p:nvPr>
        </p:nvSpPr>
        <p:spPr/>
        <p:txBody>
          <a:bodyPr>
            <a:normAutofit fontScale="85000" lnSpcReduction="10000"/>
          </a:bodyPr>
          <a:lstStyle/>
          <a:p>
            <a:r>
              <a:rPr lang="en-GB" dirty="0" smtClean="0"/>
              <a:t>Inflammation of the tonsils; accompanies </a:t>
            </a:r>
            <a:r>
              <a:rPr lang="en-GB" dirty="0" err="1" smtClean="0"/>
              <a:t>pharyngitis</a:t>
            </a:r>
            <a:r>
              <a:rPr lang="en-GB" dirty="0" smtClean="0"/>
              <a:t> in children with large tonsils</a:t>
            </a:r>
          </a:p>
          <a:p>
            <a:r>
              <a:rPr lang="en-US" dirty="0" smtClean="0"/>
              <a:t>Age of 2 and 10 years. It may be caused by either a viral or bacterial (Streptococcal) infection.</a:t>
            </a:r>
          </a:p>
          <a:p>
            <a:r>
              <a:rPr lang="en-US" dirty="0" smtClean="0"/>
              <a:t>Usually tonsillitis recovers within a week.</a:t>
            </a:r>
          </a:p>
          <a:p>
            <a:r>
              <a:rPr lang="en-US" dirty="0" smtClean="0"/>
              <a:t>However, tonsillitis may become recurrent or chronic</a:t>
            </a:r>
          </a:p>
          <a:p>
            <a:r>
              <a:rPr lang="en-GB" dirty="0" smtClean="0"/>
              <a:t>Signs --</a:t>
            </a:r>
            <a:r>
              <a:rPr lang="en-US" dirty="0" smtClean="0"/>
              <a:t> same as </a:t>
            </a:r>
            <a:r>
              <a:rPr lang="en-US" dirty="0" err="1" smtClean="0"/>
              <a:t>pharyngitis</a:t>
            </a:r>
            <a:r>
              <a:rPr lang="en-US" dirty="0" smtClean="0"/>
              <a:t>. However, both tonsils are swollen and red. There may be yellow spots (follicles) or an </a:t>
            </a:r>
            <a:r>
              <a:rPr lang="en-US" dirty="0" err="1" smtClean="0"/>
              <a:t>exudate</a:t>
            </a:r>
            <a:r>
              <a:rPr lang="en-US" dirty="0" smtClean="0"/>
              <a:t> (yellow </a:t>
            </a:r>
            <a:r>
              <a:rPr lang="en-US" dirty="0" err="1" smtClean="0"/>
              <a:t>mucoid</a:t>
            </a:r>
            <a:r>
              <a:rPr lang="en-US" dirty="0" smtClean="0"/>
              <a:t> covering) on the tonsils</a:t>
            </a:r>
          </a:p>
          <a:p>
            <a:r>
              <a:rPr lang="en-GB" dirty="0" smtClean="0"/>
              <a:t>Large tonsils may block breathing</a:t>
            </a: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of tonsillitis</a:t>
            </a:r>
            <a:endParaRPr lang="en-US" dirty="0"/>
          </a:p>
        </p:txBody>
      </p:sp>
      <p:sp>
        <p:nvSpPr>
          <p:cNvPr id="3" name="Content Placeholder 2"/>
          <p:cNvSpPr>
            <a:spLocks noGrp="1"/>
          </p:cNvSpPr>
          <p:nvPr>
            <p:ph idx="1"/>
          </p:nvPr>
        </p:nvSpPr>
        <p:spPr/>
        <p:txBody>
          <a:bodyPr/>
          <a:lstStyle/>
          <a:p>
            <a:r>
              <a:rPr lang="en-US" dirty="0" err="1" smtClean="0"/>
              <a:t>Paracetamol</a:t>
            </a:r>
            <a:r>
              <a:rPr lang="en-US" dirty="0" smtClean="0"/>
              <a:t> syrup for pain and fever</a:t>
            </a:r>
          </a:p>
          <a:p>
            <a:r>
              <a:rPr lang="en-US" dirty="0" smtClean="0"/>
              <a:t>Penicillin, </a:t>
            </a:r>
            <a:r>
              <a:rPr lang="en-US" dirty="0" err="1" smtClean="0"/>
              <a:t>amoxycillin</a:t>
            </a:r>
            <a:r>
              <a:rPr lang="en-US" dirty="0" smtClean="0"/>
              <a:t> or erythromycin for 10 days</a:t>
            </a:r>
          </a:p>
          <a:p>
            <a:r>
              <a:rPr lang="en-US" dirty="0" smtClean="0"/>
              <a:t>Indications for tonsillectomy are:</a:t>
            </a:r>
          </a:p>
          <a:p>
            <a:pPr lvl="1"/>
            <a:r>
              <a:rPr lang="en-US" dirty="0" smtClean="0"/>
              <a:t>Repeated severe tonsillitis</a:t>
            </a:r>
          </a:p>
          <a:p>
            <a:pPr lvl="1"/>
            <a:r>
              <a:rPr lang="en-US" dirty="0" err="1" smtClean="0"/>
              <a:t>Tonsillar</a:t>
            </a:r>
            <a:r>
              <a:rPr lang="en-US" dirty="0" smtClean="0"/>
              <a:t> abscess</a:t>
            </a:r>
          </a:p>
          <a:p>
            <a:pPr lvl="1"/>
            <a:r>
              <a:rPr lang="en-US" dirty="0" smtClean="0"/>
              <a:t>Severe airway obstruction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signs and management</a:t>
            </a:r>
            <a:br>
              <a:rPr lang="en-US" dirty="0" smtClean="0"/>
            </a:br>
            <a:r>
              <a:rPr lang="en-US" dirty="0" smtClean="0"/>
              <a:t>of enlarged adenoids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They enlarge up to the age of about 7 years and then spontaneously become smaller. </a:t>
            </a:r>
          </a:p>
          <a:p>
            <a:r>
              <a:rPr lang="en-US" dirty="0" smtClean="0"/>
              <a:t>Enlarged adenoids may obstruct the nasal airway. This causes snoring, frequent waking at night, mouth breathing, nasal speech, and chronic </a:t>
            </a:r>
            <a:r>
              <a:rPr lang="en-US" dirty="0" err="1" smtClean="0"/>
              <a:t>secretory</a:t>
            </a:r>
            <a:r>
              <a:rPr lang="en-US" dirty="0" smtClean="0"/>
              <a:t> </a:t>
            </a:r>
            <a:r>
              <a:rPr lang="en-US" dirty="0" err="1" smtClean="0"/>
              <a:t>otitis</a:t>
            </a:r>
            <a:r>
              <a:rPr lang="en-US" dirty="0" smtClean="0"/>
              <a:t> media. Poor sleep may affect schooling.</a:t>
            </a:r>
          </a:p>
          <a:p>
            <a:r>
              <a:rPr lang="en-US" dirty="0" smtClean="0"/>
              <a:t>Adenoidectomy (removing the adenoids) is indicated for signs of severe upper airway obstruction, especially snoring and sleep </a:t>
            </a:r>
            <a:r>
              <a:rPr lang="en-US" dirty="0" err="1" smtClean="0"/>
              <a:t>apnoea</a:t>
            </a:r>
            <a:r>
              <a:rPr lang="en-US" dirty="0" smtClean="0"/>
              <a:t> (stopping breathing during sleep)</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RT: Introduction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URT - respiratory </a:t>
            </a:r>
            <a:r>
              <a:rPr lang="en-US" dirty="0"/>
              <a:t>tract above </a:t>
            </a:r>
            <a:r>
              <a:rPr lang="en-US" dirty="0" smtClean="0"/>
              <a:t>the larynx</a:t>
            </a:r>
          </a:p>
          <a:p>
            <a:r>
              <a:rPr lang="en-US" dirty="0" smtClean="0"/>
              <a:t>The URT </a:t>
            </a:r>
            <a:r>
              <a:rPr lang="en-US" dirty="0"/>
              <a:t>consists of:</a:t>
            </a:r>
          </a:p>
          <a:p>
            <a:pPr lvl="1"/>
            <a:r>
              <a:rPr lang="en-US" dirty="0"/>
              <a:t>The nose, sinuses and adenoids</a:t>
            </a:r>
          </a:p>
          <a:p>
            <a:pPr lvl="1"/>
            <a:r>
              <a:rPr lang="en-US" dirty="0"/>
              <a:t>The throat, pharynx and tonsils</a:t>
            </a:r>
          </a:p>
          <a:p>
            <a:pPr lvl="1"/>
            <a:r>
              <a:rPr lang="en-US" dirty="0"/>
              <a:t>The middle ear and </a:t>
            </a:r>
            <a:r>
              <a:rPr lang="en-US" dirty="0" err="1" smtClean="0"/>
              <a:t>eustachian</a:t>
            </a:r>
            <a:r>
              <a:rPr lang="en-US" dirty="0" smtClean="0"/>
              <a:t> tubes</a:t>
            </a:r>
          </a:p>
          <a:p>
            <a:r>
              <a:rPr lang="en-GB" dirty="0" smtClean="0"/>
              <a:t>LRT - </a:t>
            </a:r>
            <a:r>
              <a:rPr lang="en-US" dirty="0"/>
              <a:t>the respiratory tract from the </a:t>
            </a:r>
            <a:r>
              <a:rPr lang="en-US" dirty="0" smtClean="0"/>
              <a:t>larynx down</a:t>
            </a:r>
          </a:p>
          <a:p>
            <a:r>
              <a:rPr lang="en-US" dirty="0" smtClean="0"/>
              <a:t>The LRT consists </a:t>
            </a:r>
            <a:r>
              <a:rPr lang="en-US" dirty="0"/>
              <a:t>of:</a:t>
            </a:r>
          </a:p>
          <a:p>
            <a:pPr lvl="1"/>
            <a:r>
              <a:rPr lang="en-US" dirty="0"/>
              <a:t>The </a:t>
            </a:r>
            <a:r>
              <a:rPr lang="en-US" dirty="0" smtClean="0"/>
              <a:t>larynx</a:t>
            </a:r>
            <a:endParaRPr lang="en-US" dirty="0"/>
          </a:p>
          <a:p>
            <a:pPr lvl="1"/>
            <a:r>
              <a:rPr lang="en-US" dirty="0"/>
              <a:t>The trachea and large bronchi</a:t>
            </a:r>
          </a:p>
          <a:p>
            <a:pPr lvl="1"/>
            <a:r>
              <a:rPr lang="en-US" dirty="0"/>
              <a:t>The small bronchi (bronchioles)</a:t>
            </a:r>
          </a:p>
          <a:p>
            <a:pPr lvl="1"/>
            <a:r>
              <a:rPr lang="en-US" dirty="0"/>
              <a:t>The alveoli.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OTITIS MEDIA</a:t>
            </a:r>
            <a:endParaRPr lang="en-US" dirty="0"/>
          </a:p>
        </p:txBody>
      </p:sp>
      <p:sp>
        <p:nvSpPr>
          <p:cNvPr id="3" name="Content Placeholder 2"/>
          <p:cNvSpPr>
            <a:spLocks noGrp="1"/>
          </p:cNvSpPr>
          <p:nvPr>
            <p:ph idx="1"/>
          </p:nvPr>
        </p:nvSpPr>
        <p:spPr/>
        <p:txBody>
          <a:bodyPr>
            <a:normAutofit/>
          </a:bodyPr>
          <a:lstStyle/>
          <a:p>
            <a:r>
              <a:rPr lang="en-US" dirty="0" smtClean="0"/>
              <a:t>Is an infection and inflammation of the middle ear. </a:t>
            </a:r>
          </a:p>
          <a:p>
            <a:r>
              <a:rPr lang="en-US" dirty="0" smtClean="0"/>
              <a:t>Usually </a:t>
            </a:r>
            <a:r>
              <a:rPr lang="en-US" dirty="0" err="1" smtClean="0"/>
              <a:t>otitis</a:t>
            </a:r>
            <a:r>
              <a:rPr lang="en-US" dirty="0" smtClean="0"/>
              <a:t> media is acute but it can become chronic</a:t>
            </a:r>
          </a:p>
          <a:p>
            <a:r>
              <a:rPr lang="en-US" dirty="0" smtClean="0"/>
              <a:t>Common in bottle-fed infants - milk can run into the </a:t>
            </a:r>
            <a:r>
              <a:rPr lang="en-US" dirty="0" err="1" smtClean="0"/>
              <a:t>eustachian</a:t>
            </a:r>
            <a:r>
              <a:rPr lang="en-US" dirty="0" smtClean="0"/>
              <a:t> tube</a:t>
            </a:r>
          </a:p>
          <a:p>
            <a:r>
              <a:rPr lang="en-US" dirty="0" smtClean="0"/>
              <a:t>caused by viruses and bacteria that reach the middle ear from the pharynx via the </a:t>
            </a:r>
            <a:r>
              <a:rPr lang="en-US" dirty="0" err="1" smtClean="0"/>
              <a:t>eustachian</a:t>
            </a:r>
            <a:r>
              <a:rPr lang="en-US" dirty="0" smtClean="0"/>
              <a:t> tube. </a:t>
            </a:r>
          </a:p>
          <a:p>
            <a:r>
              <a:rPr lang="en-US" dirty="0" smtClean="0"/>
              <a:t>The important bacteria are </a:t>
            </a:r>
            <a:r>
              <a:rPr lang="en-US" dirty="0" err="1" smtClean="0"/>
              <a:t>Pneumococcus</a:t>
            </a:r>
            <a:r>
              <a:rPr lang="en-US" dirty="0" smtClean="0"/>
              <a:t>, </a:t>
            </a:r>
            <a:r>
              <a:rPr lang="en-US" dirty="0" err="1" smtClean="0"/>
              <a:t>Haemophilus</a:t>
            </a:r>
            <a:r>
              <a:rPr lang="en-US" dirty="0" smtClean="0"/>
              <a:t>, </a:t>
            </a:r>
            <a:r>
              <a:rPr lang="en-US" dirty="0" err="1" smtClean="0"/>
              <a:t>Moroxella</a:t>
            </a:r>
            <a:r>
              <a:rPr lang="en-US" dirty="0" smtClean="0"/>
              <a:t> and Streptococcus.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symptoms &amp; signs of acute O.M</a:t>
            </a:r>
            <a:endParaRPr lang="en-US" sz="3200" b="1" dirty="0"/>
          </a:p>
        </p:txBody>
      </p:sp>
      <p:sp>
        <p:nvSpPr>
          <p:cNvPr id="3" name="Content Placeholder 2"/>
          <p:cNvSpPr>
            <a:spLocks noGrp="1"/>
          </p:cNvSpPr>
          <p:nvPr>
            <p:ph idx="1"/>
          </p:nvPr>
        </p:nvSpPr>
        <p:spPr/>
        <p:txBody>
          <a:bodyPr>
            <a:normAutofit/>
          </a:bodyPr>
          <a:lstStyle/>
          <a:p>
            <a:r>
              <a:rPr lang="en-GB" dirty="0" smtClean="0"/>
              <a:t>Common in &lt;5s; presents with:</a:t>
            </a:r>
          </a:p>
          <a:p>
            <a:r>
              <a:rPr lang="en-US" dirty="0" smtClean="0"/>
              <a:t>Sudden earache--Infants become irritable, cry &amp; may pull at the affected ear.</a:t>
            </a:r>
          </a:p>
          <a:p>
            <a:r>
              <a:rPr lang="en-US" dirty="0" smtClean="0"/>
              <a:t>Fever, often above 39 °C.</a:t>
            </a:r>
          </a:p>
          <a:p>
            <a:r>
              <a:rPr lang="en-US" dirty="0" smtClean="0"/>
              <a:t>The eardrum is red and bulges with loss of the normal light reflex.</a:t>
            </a:r>
          </a:p>
          <a:p>
            <a:r>
              <a:rPr lang="en-US" dirty="0" smtClean="0"/>
              <a:t>The eardrum may perforate followed with </a:t>
            </a:r>
            <a:r>
              <a:rPr lang="en-US" dirty="0" err="1" smtClean="0"/>
              <a:t>otorrhoea</a:t>
            </a:r>
            <a:r>
              <a:rPr lang="en-US" dirty="0" smtClean="0"/>
              <a:t>.</a:t>
            </a:r>
          </a:p>
          <a:p>
            <a:r>
              <a:rPr lang="en-US" dirty="0" smtClean="0"/>
              <a:t>Often presents a few days after the onset of a common cold or </a:t>
            </a:r>
            <a:r>
              <a:rPr lang="en-US" dirty="0" err="1" smtClean="0"/>
              <a:t>pharyngitis</a:t>
            </a:r>
            <a:r>
              <a:rPr lang="en-US" dirty="0" smtClean="0"/>
              <a: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Management of acute </a:t>
            </a:r>
            <a:r>
              <a:rPr lang="en-US" sz="3200" b="1" dirty="0" err="1" smtClean="0"/>
              <a:t>otitus</a:t>
            </a:r>
            <a:r>
              <a:rPr lang="en-US" sz="3200" b="1" dirty="0" smtClean="0"/>
              <a:t> media</a:t>
            </a:r>
            <a:endParaRPr lang="en-US" sz="3200" b="1" dirty="0"/>
          </a:p>
        </p:txBody>
      </p:sp>
      <p:sp>
        <p:nvSpPr>
          <p:cNvPr id="3" name="Content Placeholder 2"/>
          <p:cNvSpPr>
            <a:spLocks noGrp="1"/>
          </p:cNvSpPr>
          <p:nvPr>
            <p:ph idx="1"/>
          </p:nvPr>
        </p:nvSpPr>
        <p:spPr/>
        <p:txBody>
          <a:bodyPr anchor="ctr">
            <a:normAutofit/>
          </a:bodyPr>
          <a:lstStyle/>
          <a:p>
            <a:r>
              <a:rPr lang="en-US" dirty="0" err="1" smtClean="0"/>
              <a:t>Paracetamol</a:t>
            </a:r>
            <a:r>
              <a:rPr lang="en-US" dirty="0" smtClean="0"/>
              <a:t> for pain and fever.</a:t>
            </a:r>
          </a:p>
          <a:p>
            <a:r>
              <a:rPr lang="en-US" dirty="0" smtClean="0"/>
              <a:t>Oral antibiotics for 10 days..</a:t>
            </a:r>
            <a:r>
              <a:rPr lang="en-US" dirty="0" err="1" smtClean="0"/>
              <a:t>amoxycillin</a:t>
            </a:r>
            <a:endParaRPr lang="en-US" dirty="0" smtClean="0"/>
          </a:p>
          <a:p>
            <a:r>
              <a:rPr lang="en-US" dirty="0" smtClean="0"/>
              <a:t>If no decrease both in pain and in fever after 24 hrs of antibiotics, refer to ENT</a:t>
            </a:r>
          </a:p>
          <a:p>
            <a:r>
              <a:rPr lang="en-US" dirty="0" smtClean="0"/>
              <a:t>Follow to ensure that the </a:t>
            </a:r>
            <a:r>
              <a:rPr lang="en-US" dirty="0" err="1" smtClean="0"/>
              <a:t>otitis</a:t>
            </a:r>
            <a:r>
              <a:rPr lang="en-US" dirty="0" smtClean="0"/>
              <a:t> media has fully recovered.</a:t>
            </a:r>
          </a:p>
          <a:p>
            <a:r>
              <a:rPr lang="en-US" dirty="0" smtClean="0"/>
              <a:t>Ear drops &amp; oral decongestants don’t help.</a:t>
            </a:r>
          </a:p>
          <a:p>
            <a:r>
              <a:rPr lang="en-US" dirty="0" smtClean="0"/>
              <a:t>With correct treatment, perforation of the eardrum should heal within 2 weeks. Failure or incorrect treatment may lead to chronic </a:t>
            </a:r>
            <a:r>
              <a:rPr lang="en-US" dirty="0" err="1" smtClean="0"/>
              <a:t>suppurative</a:t>
            </a:r>
            <a:r>
              <a:rPr lang="en-US" dirty="0" smtClean="0"/>
              <a:t> or </a:t>
            </a:r>
            <a:r>
              <a:rPr lang="en-US" dirty="0" err="1" smtClean="0"/>
              <a:t>secretory</a:t>
            </a:r>
            <a:r>
              <a:rPr lang="en-US" dirty="0" smtClean="0"/>
              <a:t> </a:t>
            </a:r>
            <a:r>
              <a:rPr lang="en-US" dirty="0" err="1" smtClean="0"/>
              <a:t>otitis</a:t>
            </a:r>
            <a:r>
              <a:rPr lang="en-US" dirty="0" smtClean="0"/>
              <a:t> media.</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Chronic </a:t>
            </a:r>
            <a:r>
              <a:rPr lang="en-US" sz="3200" b="1" dirty="0" err="1" smtClean="0"/>
              <a:t>suppurative</a:t>
            </a:r>
            <a:r>
              <a:rPr lang="en-US" sz="3200" b="1" dirty="0" smtClean="0"/>
              <a:t> </a:t>
            </a:r>
            <a:r>
              <a:rPr lang="en-US" sz="3200" b="1" dirty="0" err="1" smtClean="0"/>
              <a:t>otitis</a:t>
            </a:r>
            <a:r>
              <a:rPr lang="en-US" sz="3200" b="1" dirty="0" smtClean="0"/>
              <a:t> media</a:t>
            </a:r>
            <a:endParaRPr lang="en-US" sz="3200" b="1" dirty="0"/>
          </a:p>
        </p:txBody>
      </p:sp>
      <p:sp>
        <p:nvSpPr>
          <p:cNvPr id="3" name="Content Placeholder 2"/>
          <p:cNvSpPr>
            <a:spLocks noGrp="1"/>
          </p:cNvSpPr>
          <p:nvPr>
            <p:ph idx="1"/>
          </p:nvPr>
        </p:nvSpPr>
        <p:spPr/>
        <p:txBody>
          <a:bodyPr>
            <a:normAutofit/>
          </a:bodyPr>
          <a:lstStyle/>
          <a:p>
            <a:r>
              <a:rPr lang="en-US" dirty="0" smtClean="0"/>
              <a:t>Diagnosed if pus has been draining from a perforation in the eardrum for more than 2 weeks.</a:t>
            </a:r>
          </a:p>
          <a:p>
            <a:r>
              <a:rPr lang="en-US" dirty="0" smtClean="0"/>
              <a:t>Complications include: </a:t>
            </a:r>
          </a:p>
          <a:p>
            <a:pPr>
              <a:buFont typeface="Wingdings" pitchFamily="2" charset="2"/>
              <a:buChar char="q"/>
            </a:pPr>
            <a:r>
              <a:rPr lang="en-US" dirty="0" smtClean="0"/>
              <a:t>Destruction of the bones in the middle ear leading to conductive deafness, </a:t>
            </a:r>
            <a:r>
              <a:rPr lang="en-US" dirty="0" err="1" smtClean="0"/>
              <a:t>mastoiditis</a:t>
            </a:r>
            <a:r>
              <a:rPr lang="en-US" dirty="0" smtClean="0"/>
              <a:t> and bacterial meningitis or brain abscess.</a:t>
            </a:r>
          </a:p>
          <a:p>
            <a:r>
              <a:rPr lang="en-US" dirty="0" smtClean="0"/>
              <a:t>Always be alert for signs of </a:t>
            </a:r>
            <a:r>
              <a:rPr lang="en-US" dirty="0" err="1" smtClean="0"/>
              <a:t>mastoiditis</a:t>
            </a:r>
            <a:r>
              <a:rPr lang="en-US" dirty="0" smtClean="0"/>
              <a:t> (swelling and tenderness over the bone behind the ear), especially in older children. Needs urgent referral to hospital for antibiotics and possible surgical drainage.</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Management of chronic </a:t>
            </a:r>
            <a:r>
              <a:rPr lang="en-US" sz="3200" b="1" dirty="0" err="1" smtClean="0"/>
              <a:t>suppurative</a:t>
            </a:r>
            <a:r>
              <a:rPr lang="en-US" sz="3200" b="1" dirty="0" smtClean="0"/>
              <a:t> </a:t>
            </a:r>
            <a:r>
              <a:rPr lang="en-US" sz="3200" b="1" dirty="0" err="1" smtClean="0"/>
              <a:t>otitis</a:t>
            </a:r>
            <a:r>
              <a:rPr lang="en-US" sz="3200" b="1" dirty="0" smtClean="0"/>
              <a:t> media</a:t>
            </a:r>
            <a:endParaRPr lang="en-US" sz="3200" b="1" dirty="0"/>
          </a:p>
        </p:txBody>
      </p:sp>
      <p:sp>
        <p:nvSpPr>
          <p:cNvPr id="3" name="Content Placeholder 2"/>
          <p:cNvSpPr>
            <a:spLocks noGrp="1"/>
          </p:cNvSpPr>
          <p:nvPr>
            <p:ph idx="1"/>
          </p:nvPr>
        </p:nvSpPr>
        <p:spPr/>
        <p:txBody>
          <a:bodyPr>
            <a:normAutofit/>
          </a:bodyPr>
          <a:lstStyle/>
          <a:p>
            <a:r>
              <a:rPr lang="en-US" dirty="0" smtClean="0"/>
              <a:t>Aim is to treat the infection and keep the ear dry so that the perforation in the eardrum can heal.</a:t>
            </a:r>
          </a:p>
          <a:p>
            <a:r>
              <a:rPr lang="en-US" dirty="0" smtClean="0"/>
              <a:t>Oral antibiotics, usually </a:t>
            </a:r>
            <a:r>
              <a:rPr lang="en-US" dirty="0" err="1" smtClean="0"/>
              <a:t>amoxycillin</a:t>
            </a:r>
            <a:r>
              <a:rPr lang="en-US" dirty="0" smtClean="0"/>
              <a:t> or </a:t>
            </a:r>
            <a:r>
              <a:rPr lang="en-US" dirty="0" err="1" smtClean="0"/>
              <a:t>cotrimoxazole</a:t>
            </a:r>
            <a:r>
              <a:rPr lang="en-US" dirty="0" smtClean="0"/>
              <a:t> for 10 days.</a:t>
            </a:r>
          </a:p>
          <a:p>
            <a:r>
              <a:rPr lang="en-US" dirty="0" smtClean="0"/>
              <a:t>Clean the external canal at least 2x a day with a cotton bud to keep it dry (wicking).</a:t>
            </a:r>
          </a:p>
          <a:p>
            <a:r>
              <a:rPr lang="en-US" dirty="0" smtClean="0"/>
              <a:t>Avoid swimming or showering.</a:t>
            </a:r>
          </a:p>
          <a:p>
            <a:r>
              <a:rPr lang="en-US" dirty="0" smtClean="0"/>
              <a:t>Ear drops are of little help.</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What is chronic </a:t>
            </a:r>
            <a:r>
              <a:rPr lang="en-US" sz="3600" b="1" dirty="0" err="1" smtClean="0"/>
              <a:t>secretory</a:t>
            </a:r>
            <a:r>
              <a:rPr lang="en-US" sz="3600" b="1" dirty="0" smtClean="0"/>
              <a:t> </a:t>
            </a:r>
            <a:r>
              <a:rPr lang="en-US" sz="3600" b="1" dirty="0" err="1" smtClean="0"/>
              <a:t>otitis</a:t>
            </a:r>
            <a:r>
              <a:rPr lang="en-US" sz="3600" b="1" dirty="0" smtClean="0"/>
              <a:t> media</a:t>
            </a:r>
            <a:endParaRPr lang="en-US" sz="3600" b="1" dirty="0"/>
          </a:p>
        </p:txBody>
      </p:sp>
      <p:sp>
        <p:nvSpPr>
          <p:cNvPr id="3" name="Content Placeholder 2"/>
          <p:cNvSpPr>
            <a:spLocks noGrp="1"/>
          </p:cNvSpPr>
          <p:nvPr>
            <p:ph idx="1"/>
          </p:nvPr>
        </p:nvSpPr>
        <p:spPr/>
        <p:txBody>
          <a:bodyPr>
            <a:normAutofit fontScale="92500" lnSpcReduction="20000"/>
          </a:bodyPr>
          <a:lstStyle/>
          <a:p>
            <a:r>
              <a:rPr lang="en-US" dirty="0" smtClean="0"/>
              <a:t>or ‘glue ear’ </a:t>
            </a:r>
          </a:p>
          <a:p>
            <a:r>
              <a:rPr lang="en-US" dirty="0" smtClean="0"/>
              <a:t>is a common and important cause of deafness in young children.</a:t>
            </a:r>
          </a:p>
          <a:p>
            <a:r>
              <a:rPr lang="en-US" dirty="0" smtClean="0"/>
              <a:t>Chronic infection in the middle ear and enlarged adenoids can lead to obstruction of the </a:t>
            </a:r>
            <a:r>
              <a:rPr lang="en-US" dirty="0" err="1" smtClean="0"/>
              <a:t>eustachian</a:t>
            </a:r>
            <a:r>
              <a:rPr lang="en-US" dirty="0" smtClean="0"/>
              <a:t> tube with the collection of a thick, sticky effusion in the middle ear. This results in the eardrum being sucked inwards due to the absorption of the air in the middle ear. The thick fluid prevents the bones in the middle ear from vibrating normally. This interferes with normal hearing.</a:t>
            </a:r>
          </a:p>
          <a:p>
            <a:r>
              <a:rPr lang="en-US" dirty="0" smtClean="0"/>
              <a:t>Chronic </a:t>
            </a:r>
            <a:r>
              <a:rPr lang="en-US" dirty="0" err="1" smtClean="0"/>
              <a:t>secretory</a:t>
            </a:r>
            <a:r>
              <a:rPr lang="en-US" dirty="0" smtClean="0"/>
              <a:t> </a:t>
            </a:r>
            <a:r>
              <a:rPr lang="en-US" dirty="0" err="1" smtClean="0"/>
              <a:t>otitis</a:t>
            </a:r>
            <a:r>
              <a:rPr lang="en-US" dirty="0" smtClean="0"/>
              <a:t> media can delay speech development and result in learning difficulties at school.</a:t>
            </a:r>
          </a:p>
          <a:p>
            <a:r>
              <a:rPr lang="en-US" dirty="0" smtClean="0"/>
              <a:t>Uncommon over the age of 10 years as the </a:t>
            </a:r>
            <a:r>
              <a:rPr lang="en-US" dirty="0" err="1" smtClean="0"/>
              <a:t>eustachian</a:t>
            </a:r>
            <a:r>
              <a:rPr lang="en-US" dirty="0" smtClean="0"/>
              <a:t> tube becomes wider with improved drainage of the middle ear with increasing age.</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 chronic</a:t>
            </a:r>
            <a:br>
              <a:rPr lang="en-US" dirty="0" smtClean="0"/>
            </a:br>
            <a:r>
              <a:rPr lang="en-US" dirty="0" err="1" smtClean="0"/>
              <a:t>secretory</a:t>
            </a:r>
            <a:r>
              <a:rPr lang="en-US" dirty="0" smtClean="0"/>
              <a:t> </a:t>
            </a:r>
            <a:r>
              <a:rPr lang="en-US" dirty="0" err="1" smtClean="0"/>
              <a:t>otitis</a:t>
            </a:r>
            <a:r>
              <a:rPr lang="en-US" dirty="0" smtClean="0"/>
              <a:t> media</a:t>
            </a:r>
            <a:endParaRPr lang="en-US" dirty="0"/>
          </a:p>
        </p:txBody>
      </p:sp>
      <p:sp>
        <p:nvSpPr>
          <p:cNvPr id="3" name="Content Placeholder 2"/>
          <p:cNvSpPr>
            <a:spLocks noGrp="1"/>
          </p:cNvSpPr>
          <p:nvPr>
            <p:ph idx="1"/>
          </p:nvPr>
        </p:nvSpPr>
        <p:spPr/>
        <p:txBody>
          <a:bodyPr/>
          <a:lstStyle/>
          <a:p>
            <a:r>
              <a:rPr lang="en-US" dirty="0" smtClean="0"/>
              <a:t>A 10 day course of oral antibiotic to clear any remaining infection.</a:t>
            </a:r>
          </a:p>
          <a:p>
            <a:r>
              <a:rPr lang="en-US" dirty="0" smtClean="0"/>
              <a:t>If there is no improvement after 3 months, refer the child to an ENT specialist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otitis</a:t>
            </a:r>
            <a:r>
              <a:rPr lang="en-US" dirty="0" smtClean="0"/>
              <a:t> </a:t>
            </a:r>
            <a:r>
              <a:rPr lang="en-US" dirty="0" err="1" smtClean="0"/>
              <a:t>externa</a:t>
            </a:r>
            <a:endParaRPr lang="en-US" dirty="0"/>
          </a:p>
        </p:txBody>
      </p:sp>
      <p:sp>
        <p:nvSpPr>
          <p:cNvPr id="3" name="Content Placeholder 2"/>
          <p:cNvSpPr>
            <a:spLocks noGrp="1"/>
          </p:cNvSpPr>
          <p:nvPr>
            <p:ph idx="1"/>
          </p:nvPr>
        </p:nvSpPr>
        <p:spPr/>
        <p:txBody>
          <a:bodyPr>
            <a:normAutofit/>
          </a:bodyPr>
          <a:lstStyle/>
          <a:p>
            <a:r>
              <a:rPr lang="en-US" dirty="0" smtClean="0"/>
              <a:t>Is an infection of the external ear canal. It may be caused by a viral, bacterial or fungal infection, a complication of a skin condition (e.g. eczema) or a foreign body.</a:t>
            </a:r>
          </a:p>
          <a:p>
            <a:r>
              <a:rPr lang="en-US" dirty="0" smtClean="0"/>
              <a:t>The ear is painful with a purulent, smelly discharge. Pain is worse if the </a:t>
            </a:r>
            <a:r>
              <a:rPr lang="en-US" dirty="0" err="1" smtClean="0"/>
              <a:t>pinna</a:t>
            </a:r>
            <a:r>
              <a:rPr lang="en-US" dirty="0" smtClean="0"/>
              <a:t> is pulled contrary to </a:t>
            </a:r>
            <a:r>
              <a:rPr lang="en-US" dirty="0" err="1" smtClean="0"/>
              <a:t>otitis</a:t>
            </a:r>
            <a:r>
              <a:rPr lang="en-US" dirty="0" smtClean="0"/>
              <a:t> media.</a:t>
            </a:r>
          </a:p>
          <a:p>
            <a:r>
              <a:rPr lang="en-US" dirty="0" smtClean="0"/>
              <a:t>External canal appears normal if mild but swollen &amp; red if severe.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Treatment of </a:t>
            </a:r>
            <a:r>
              <a:rPr lang="en-US" dirty="0" err="1" smtClean="0"/>
              <a:t>otitis</a:t>
            </a:r>
            <a:r>
              <a:rPr lang="en-US" dirty="0" smtClean="0"/>
              <a:t> </a:t>
            </a:r>
            <a:r>
              <a:rPr lang="en-US" dirty="0" err="1" smtClean="0"/>
              <a:t>externa</a:t>
            </a:r>
            <a:endParaRPr lang="en-US" dirty="0"/>
          </a:p>
        </p:txBody>
      </p:sp>
      <p:sp>
        <p:nvSpPr>
          <p:cNvPr id="3" name="Content Placeholder 2"/>
          <p:cNvSpPr>
            <a:spLocks noGrp="1"/>
          </p:cNvSpPr>
          <p:nvPr>
            <p:ph idx="1"/>
          </p:nvPr>
        </p:nvSpPr>
        <p:spPr/>
        <p:txBody>
          <a:bodyPr anchor="ctr">
            <a:normAutofit fontScale="85000" lnSpcReduction="20000"/>
          </a:bodyPr>
          <a:lstStyle/>
          <a:p>
            <a:r>
              <a:rPr lang="en-US" dirty="0" smtClean="0"/>
              <a:t>Mild and moderate </a:t>
            </a:r>
            <a:r>
              <a:rPr lang="en-US" dirty="0" err="1" smtClean="0"/>
              <a:t>otitis</a:t>
            </a:r>
            <a:r>
              <a:rPr lang="en-US" dirty="0" smtClean="0"/>
              <a:t> external can be</a:t>
            </a:r>
          </a:p>
          <a:p>
            <a:r>
              <a:rPr lang="en-US" dirty="0" smtClean="0"/>
              <a:t>treated locally with ear drops for 10 days.</a:t>
            </a:r>
          </a:p>
          <a:p>
            <a:r>
              <a:rPr lang="en-US" dirty="0" smtClean="0"/>
              <a:t>Combined steroid and antibiotic drops give the best results (e.g. </a:t>
            </a:r>
            <a:r>
              <a:rPr lang="en-US" dirty="0" err="1" smtClean="0"/>
              <a:t>Sofradex</a:t>
            </a:r>
            <a:r>
              <a:rPr lang="en-US" dirty="0" smtClean="0"/>
              <a:t>).</a:t>
            </a:r>
          </a:p>
          <a:p>
            <a:r>
              <a:rPr lang="en-US" dirty="0" smtClean="0"/>
              <a:t>Any debris should be removed with a cotton bud or syringing (water at body temperature) before instilling the ear drops.</a:t>
            </a:r>
          </a:p>
          <a:p>
            <a:r>
              <a:rPr lang="en-US" dirty="0" smtClean="0"/>
              <a:t>The infection is usually cured by one week.</a:t>
            </a:r>
          </a:p>
          <a:p>
            <a:r>
              <a:rPr lang="en-US" dirty="0" smtClean="0"/>
              <a:t>Oral antibiotics are usually not needed.</a:t>
            </a:r>
          </a:p>
          <a:p>
            <a:r>
              <a:rPr lang="en-GB" dirty="0" smtClean="0"/>
              <a:t>Keep the canal dry</a:t>
            </a:r>
          </a:p>
          <a:p>
            <a:r>
              <a:rPr lang="en-US" dirty="0" smtClean="0"/>
              <a:t>With severe </a:t>
            </a:r>
            <a:r>
              <a:rPr lang="en-US" dirty="0" err="1" smtClean="0"/>
              <a:t>otitis</a:t>
            </a:r>
            <a:r>
              <a:rPr lang="en-US" dirty="0" smtClean="0"/>
              <a:t> </a:t>
            </a:r>
            <a:r>
              <a:rPr lang="en-US" dirty="0" err="1" smtClean="0"/>
              <a:t>externa</a:t>
            </a:r>
            <a:r>
              <a:rPr lang="en-US" dirty="0" smtClean="0"/>
              <a:t> the canal should be packed with a cotton wick soaked in </a:t>
            </a:r>
            <a:r>
              <a:rPr lang="en-US" dirty="0" err="1" smtClean="0"/>
              <a:t>ichthammol</a:t>
            </a:r>
            <a:r>
              <a:rPr lang="en-US" dirty="0" smtClean="0"/>
              <a:t> and </a:t>
            </a:r>
            <a:r>
              <a:rPr lang="en-US" dirty="0" err="1" smtClean="0"/>
              <a:t>glycerine</a:t>
            </a:r>
            <a:r>
              <a:rPr lang="en-US" dirty="0" smtClean="0"/>
              <a:t> to reduce the swelling.</a:t>
            </a:r>
          </a:p>
          <a:p>
            <a:r>
              <a:rPr lang="en-US" dirty="0" smtClean="0"/>
              <a:t>A boil in the external canal can be very painful and should be treated with oral </a:t>
            </a:r>
            <a:r>
              <a:rPr lang="en-US" dirty="0" err="1" smtClean="0"/>
              <a:t>flucloxacillin</a:t>
            </a:r>
            <a:r>
              <a:rPr lang="en-US" dirty="0" smtClean="0"/>
              <a: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EPIGLOTTITIS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epiglottis is positioned at the opening of the larynx to prevent the inhalation of fluids and solids when swallowing.</a:t>
            </a:r>
          </a:p>
          <a:p>
            <a:r>
              <a:rPr lang="en-US" dirty="0" smtClean="0"/>
              <a:t>An acute infection of the epiglottis, is usually caused by </a:t>
            </a:r>
            <a:r>
              <a:rPr lang="en-US" i="1" dirty="0" err="1" smtClean="0"/>
              <a:t>Haemophilus</a:t>
            </a:r>
            <a:r>
              <a:rPr lang="en-US" i="1" dirty="0" smtClean="0"/>
              <a:t> </a:t>
            </a:r>
            <a:r>
              <a:rPr lang="en-US" i="1" dirty="0" err="1" smtClean="0"/>
              <a:t>influenzae</a:t>
            </a:r>
            <a:r>
              <a:rPr lang="en-US" i="1" dirty="0" smtClean="0"/>
              <a:t>. </a:t>
            </a:r>
            <a:r>
              <a:rPr lang="en-US" dirty="0" smtClean="0"/>
              <a:t>Th</a:t>
            </a:r>
            <a:r>
              <a:rPr lang="en-US" i="1" dirty="0" smtClean="0"/>
              <a:t>e </a:t>
            </a:r>
            <a:r>
              <a:rPr lang="en-US" dirty="0" smtClean="0"/>
              <a:t>epiglottis becomes very swollen and may obstruct the airway.</a:t>
            </a:r>
          </a:p>
          <a:p>
            <a:r>
              <a:rPr lang="en-US" dirty="0" smtClean="0"/>
              <a:t>Children with acute </a:t>
            </a:r>
            <a:r>
              <a:rPr lang="en-US" dirty="0" err="1" smtClean="0"/>
              <a:t>epiglottitis</a:t>
            </a:r>
            <a:r>
              <a:rPr lang="en-US" dirty="0" smtClean="0"/>
              <a:t> also have a </a:t>
            </a:r>
            <a:r>
              <a:rPr lang="en-US" i="1" dirty="0" err="1" smtClean="0"/>
              <a:t>Haemophilus</a:t>
            </a:r>
            <a:r>
              <a:rPr lang="en-US" i="1" dirty="0" smtClean="0"/>
              <a:t> </a:t>
            </a:r>
            <a:r>
              <a:rPr lang="en-US" i="1" dirty="0" err="1" smtClean="0"/>
              <a:t>influenzae</a:t>
            </a:r>
            <a:r>
              <a:rPr lang="en-US" i="1" dirty="0" smtClean="0"/>
              <a:t> </a:t>
            </a:r>
            <a:r>
              <a:rPr lang="en-US" i="1" dirty="0" err="1" smtClean="0"/>
              <a:t>septicaemia</a:t>
            </a:r>
            <a:r>
              <a:rPr lang="en-US" i="1" dirty="0" smtClean="0"/>
              <a:t>.</a:t>
            </a:r>
          </a:p>
          <a:p>
            <a:r>
              <a:rPr lang="en-US" dirty="0" smtClean="0"/>
              <a:t>Can be prevented by </a:t>
            </a:r>
            <a:r>
              <a:rPr lang="en-US" dirty="0" err="1" smtClean="0"/>
              <a:t>Hib</a:t>
            </a:r>
            <a:r>
              <a:rPr lang="en-US" dirty="0" smtClean="0"/>
              <a:t> </a:t>
            </a:r>
            <a:r>
              <a:rPr lang="en-US" dirty="0" err="1" smtClean="0"/>
              <a:t>immunisation</a:t>
            </a:r>
            <a:r>
              <a:rPr lang="en-US" dirty="0" smtClean="0"/>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Common cold</a:t>
            </a:r>
            <a:endParaRPr lang="en-US" dirty="0"/>
          </a:p>
        </p:txBody>
      </p:sp>
      <p:sp>
        <p:nvSpPr>
          <p:cNvPr id="3" name="Content Placeholder 2"/>
          <p:cNvSpPr>
            <a:spLocks noGrp="1"/>
          </p:cNvSpPr>
          <p:nvPr>
            <p:ph idx="1"/>
          </p:nvPr>
        </p:nvSpPr>
        <p:spPr/>
        <p:txBody>
          <a:bodyPr anchor="ctr">
            <a:normAutofit fontScale="85000" lnSpcReduction="10000"/>
          </a:bodyPr>
          <a:lstStyle/>
          <a:p>
            <a:r>
              <a:rPr lang="en-US" dirty="0"/>
              <a:t>The common cold (</a:t>
            </a:r>
            <a:r>
              <a:rPr lang="en-US" dirty="0" err="1"/>
              <a:t>coryza</a:t>
            </a:r>
            <a:r>
              <a:rPr lang="en-US" dirty="0"/>
              <a:t> or acute </a:t>
            </a:r>
            <a:r>
              <a:rPr lang="en-US" dirty="0" smtClean="0"/>
              <a:t>viral rhinitis</a:t>
            </a:r>
            <a:r>
              <a:rPr lang="en-US" dirty="0"/>
              <a:t>) is an acute viral infection of the </a:t>
            </a:r>
            <a:r>
              <a:rPr lang="en-US" dirty="0" smtClean="0"/>
              <a:t>nasal passages.</a:t>
            </a:r>
          </a:p>
          <a:p>
            <a:r>
              <a:rPr lang="en-US" dirty="0"/>
              <a:t>The throat, middle ear and </a:t>
            </a:r>
            <a:r>
              <a:rPr lang="en-US" dirty="0" smtClean="0"/>
              <a:t>sinuses may </a:t>
            </a:r>
            <a:r>
              <a:rPr lang="en-US" dirty="0"/>
              <a:t>also be involved</a:t>
            </a:r>
            <a:r>
              <a:rPr lang="en-US" dirty="0" smtClean="0"/>
              <a:t>.</a:t>
            </a:r>
          </a:p>
          <a:p>
            <a:r>
              <a:rPr lang="en-US" dirty="0" smtClean="0"/>
              <a:t>Many </a:t>
            </a:r>
            <a:r>
              <a:rPr lang="en-US" dirty="0"/>
              <a:t>children have </a:t>
            </a:r>
            <a:r>
              <a:rPr lang="en-US" dirty="0" smtClean="0"/>
              <a:t>&gt;5 common colds/yr</a:t>
            </a:r>
          </a:p>
          <a:p>
            <a:r>
              <a:rPr lang="en-US" dirty="0" smtClean="0"/>
              <a:t>Cause - </a:t>
            </a:r>
            <a:r>
              <a:rPr lang="en-US" dirty="0"/>
              <a:t>Usually a rhinovirus. </a:t>
            </a:r>
            <a:r>
              <a:rPr lang="en-US" dirty="0" smtClean="0"/>
              <a:t>Though, </a:t>
            </a:r>
            <a:r>
              <a:rPr lang="en-US" dirty="0"/>
              <a:t>many </a:t>
            </a:r>
            <a:r>
              <a:rPr lang="en-US" dirty="0" smtClean="0"/>
              <a:t>other viruses may be causative.</a:t>
            </a:r>
          </a:p>
          <a:p>
            <a:r>
              <a:rPr lang="en-GB" dirty="0" smtClean="0"/>
              <a:t>Spread – droplet spread; infectious</a:t>
            </a:r>
          </a:p>
          <a:p>
            <a:r>
              <a:rPr lang="en-US" dirty="0"/>
              <a:t>patient is </a:t>
            </a:r>
            <a:r>
              <a:rPr lang="en-US" dirty="0" smtClean="0"/>
              <a:t>often infectious </a:t>
            </a:r>
            <a:r>
              <a:rPr lang="en-US" dirty="0"/>
              <a:t>for a day or two before the signs </a:t>
            </a:r>
            <a:r>
              <a:rPr lang="en-US" dirty="0" smtClean="0"/>
              <a:t>and symptoms </a:t>
            </a:r>
            <a:r>
              <a:rPr lang="en-US" dirty="0"/>
              <a:t>of a common cold appear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Recognising</a:t>
            </a:r>
            <a:r>
              <a:rPr lang="en-US" dirty="0" smtClean="0"/>
              <a:t> </a:t>
            </a:r>
            <a:r>
              <a:rPr lang="en-US" dirty="0" err="1" smtClean="0"/>
              <a:t>epiglottitis</a:t>
            </a:r>
            <a:endParaRPr lang="en-US" dirty="0"/>
          </a:p>
        </p:txBody>
      </p:sp>
      <p:sp>
        <p:nvSpPr>
          <p:cNvPr id="3" name="Content Placeholder 2"/>
          <p:cNvSpPr>
            <a:spLocks noGrp="1"/>
          </p:cNvSpPr>
          <p:nvPr>
            <p:ph idx="1"/>
          </p:nvPr>
        </p:nvSpPr>
        <p:spPr/>
        <p:txBody>
          <a:bodyPr>
            <a:normAutofit/>
          </a:bodyPr>
          <a:lstStyle/>
          <a:p>
            <a:r>
              <a:rPr lang="en-GB" dirty="0" smtClean="0"/>
              <a:t>Common in 2-5 yr-</a:t>
            </a:r>
            <a:r>
              <a:rPr lang="en-GB" dirty="0" err="1" smtClean="0"/>
              <a:t>olds;sudden</a:t>
            </a:r>
            <a:r>
              <a:rPr lang="en-GB" dirty="0" smtClean="0"/>
              <a:t> onset</a:t>
            </a:r>
          </a:p>
          <a:p>
            <a:r>
              <a:rPr lang="en-US" dirty="0" smtClean="0"/>
              <a:t>Febrile, appear very sick &amp; may </a:t>
            </a:r>
            <a:r>
              <a:rPr lang="en-US" dirty="0" err="1" smtClean="0"/>
              <a:t>dvp</a:t>
            </a:r>
            <a:r>
              <a:rPr lang="en-US" dirty="0" smtClean="0"/>
              <a:t> </a:t>
            </a:r>
            <a:r>
              <a:rPr lang="en-US" dirty="0" err="1" smtClean="0"/>
              <a:t>septicaemic</a:t>
            </a:r>
            <a:r>
              <a:rPr lang="en-US" dirty="0" smtClean="0"/>
              <a:t> shock.</a:t>
            </a:r>
          </a:p>
          <a:p>
            <a:r>
              <a:rPr lang="en-US" dirty="0" smtClean="0"/>
              <a:t>Drooling</a:t>
            </a:r>
          </a:p>
          <a:p>
            <a:r>
              <a:rPr lang="en-US" dirty="0" smtClean="0"/>
              <a:t>They’ve progressive airway obstruction</a:t>
            </a:r>
          </a:p>
          <a:p>
            <a:r>
              <a:rPr lang="en-US" dirty="0" smtClean="0"/>
              <a:t>Changing their body position or trying to examine the throat may cause total airway obstruction.</a:t>
            </a:r>
            <a:endParaRPr lang="en-GB" dirty="0" smtClean="0"/>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US" sz="3600" b="1" dirty="0" smtClean="0"/>
              <a:t>Management acute </a:t>
            </a:r>
            <a:r>
              <a:rPr lang="en-US" sz="3600" b="1" dirty="0" err="1" smtClean="0"/>
              <a:t>epiglottitis</a:t>
            </a:r>
            <a:endParaRPr lang="en-US" sz="3600" b="1" dirty="0"/>
          </a:p>
        </p:txBody>
      </p:sp>
      <p:sp>
        <p:nvSpPr>
          <p:cNvPr id="3" name="Content Placeholder 2"/>
          <p:cNvSpPr>
            <a:spLocks noGrp="1"/>
          </p:cNvSpPr>
          <p:nvPr>
            <p:ph idx="1"/>
          </p:nvPr>
        </p:nvSpPr>
        <p:spPr>
          <a:xfrm>
            <a:off x="457200" y="1142984"/>
            <a:ext cx="8229600" cy="4983179"/>
          </a:xfrm>
        </p:spPr>
        <p:txBody>
          <a:bodyPr>
            <a:normAutofit lnSpcReduction="10000"/>
          </a:bodyPr>
          <a:lstStyle/>
          <a:p>
            <a:r>
              <a:rPr lang="en-US" dirty="0" smtClean="0"/>
              <a:t>Allow the child to adopt a position that he prefers to keep the airway open</a:t>
            </a:r>
          </a:p>
          <a:p>
            <a:r>
              <a:rPr lang="en-US" dirty="0" smtClean="0"/>
              <a:t>Move quickly to a facility where intubation or tracheotomy under general </a:t>
            </a:r>
            <a:r>
              <a:rPr lang="en-US" dirty="0" err="1" smtClean="0"/>
              <a:t>anaesthetic</a:t>
            </a:r>
            <a:r>
              <a:rPr lang="en-US" dirty="0" smtClean="0"/>
              <a:t> is possible.</a:t>
            </a:r>
          </a:p>
          <a:p>
            <a:r>
              <a:rPr lang="en-US" dirty="0" smtClean="0"/>
              <a:t>IV </a:t>
            </a:r>
            <a:r>
              <a:rPr lang="en-US" dirty="0" err="1" smtClean="0"/>
              <a:t>chloramphenicol</a:t>
            </a:r>
            <a:r>
              <a:rPr lang="en-US" dirty="0" smtClean="0"/>
              <a:t> or </a:t>
            </a:r>
            <a:r>
              <a:rPr lang="en-US" dirty="0" err="1" smtClean="0"/>
              <a:t>cefotaxime</a:t>
            </a:r>
            <a:r>
              <a:rPr lang="en-US" dirty="0" smtClean="0"/>
              <a:t> to treat the </a:t>
            </a:r>
            <a:r>
              <a:rPr lang="en-US" dirty="0" err="1" smtClean="0"/>
              <a:t>epiglottitis</a:t>
            </a:r>
            <a:r>
              <a:rPr lang="en-US" dirty="0" smtClean="0"/>
              <a:t> &amp; </a:t>
            </a:r>
            <a:r>
              <a:rPr lang="en-US" dirty="0" err="1" smtClean="0"/>
              <a:t>septicaemia</a:t>
            </a:r>
            <a:r>
              <a:rPr lang="en-US" dirty="0" smtClean="0"/>
              <a:t>.</a:t>
            </a:r>
          </a:p>
          <a:p>
            <a:r>
              <a:rPr lang="en-US" dirty="0" smtClean="0"/>
              <a:t>With the correct antibiotics, the swelling of the epiglottis decreases and the child can usually be </a:t>
            </a:r>
            <a:r>
              <a:rPr lang="en-US" dirty="0" err="1" smtClean="0"/>
              <a:t>extubated</a:t>
            </a:r>
            <a:r>
              <a:rPr lang="en-US" dirty="0" smtClean="0"/>
              <a:t> after 48 hours.</a:t>
            </a:r>
            <a:endParaRPr lang="en-US" dirty="0"/>
          </a:p>
        </p:txBody>
      </p:sp>
      <p:sp>
        <p:nvSpPr>
          <p:cNvPr id="4" name="TextBox 3"/>
          <p:cNvSpPr txBox="1"/>
          <p:nvPr/>
        </p:nvSpPr>
        <p:spPr>
          <a:xfrm>
            <a:off x="1714480" y="6215082"/>
            <a:ext cx="5643602" cy="369332"/>
          </a:xfrm>
          <a:prstGeom prst="rect">
            <a:avLst/>
          </a:prstGeom>
          <a:noFill/>
        </p:spPr>
        <p:txBody>
          <a:bodyPr wrap="square" rtlCol="0">
            <a:spAutoFit/>
          </a:bodyPr>
          <a:lstStyle/>
          <a:p>
            <a:pPr algn="ctr"/>
            <a:r>
              <a:rPr lang="en-US" dirty="0" smtClean="0">
                <a:solidFill>
                  <a:srgbClr val="FF0000"/>
                </a:solidFill>
              </a:rPr>
              <a:t>Acute </a:t>
            </a:r>
            <a:r>
              <a:rPr lang="en-US" dirty="0" err="1" smtClean="0">
                <a:solidFill>
                  <a:srgbClr val="FF0000"/>
                </a:solidFill>
              </a:rPr>
              <a:t>epiglottitis</a:t>
            </a:r>
            <a:r>
              <a:rPr lang="en-US" dirty="0" smtClean="0">
                <a:solidFill>
                  <a:srgbClr val="FF0000"/>
                </a:solidFill>
              </a:rPr>
              <a:t> is a medical emergency.</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INFLUENZA</a:t>
            </a:r>
            <a:endParaRPr lang="en-US" dirty="0"/>
          </a:p>
        </p:txBody>
      </p:sp>
      <p:sp>
        <p:nvSpPr>
          <p:cNvPr id="3" name="Content Placeholder 2"/>
          <p:cNvSpPr>
            <a:spLocks noGrp="1"/>
          </p:cNvSpPr>
          <p:nvPr>
            <p:ph idx="1"/>
          </p:nvPr>
        </p:nvSpPr>
        <p:spPr/>
        <p:txBody>
          <a:bodyPr anchor="ctr">
            <a:normAutofit fontScale="85000" lnSpcReduction="20000"/>
          </a:bodyPr>
          <a:lstStyle/>
          <a:p>
            <a:r>
              <a:rPr lang="en-US" dirty="0" smtClean="0"/>
              <a:t>Influenza, or ‘flu’, is a common URT infection caused by the influenza virus.</a:t>
            </a:r>
          </a:p>
          <a:p>
            <a:r>
              <a:rPr lang="en-US" dirty="0" smtClean="0"/>
              <a:t>Spread by coughing, sneezing and direct hand-to-hand contact.</a:t>
            </a:r>
          </a:p>
          <a:p>
            <a:r>
              <a:rPr lang="en-US" dirty="0" smtClean="0"/>
              <a:t>Usually presents 1 to 3 days after infection.</a:t>
            </a:r>
          </a:p>
          <a:p>
            <a:r>
              <a:rPr lang="en-US" dirty="0" smtClean="0"/>
              <a:t>Symptoms and signs of influenza</a:t>
            </a:r>
          </a:p>
          <a:p>
            <a:pPr lvl="1"/>
            <a:r>
              <a:rPr lang="en-US" dirty="0" smtClean="0"/>
              <a:t>Fever</a:t>
            </a:r>
          </a:p>
          <a:p>
            <a:pPr lvl="1"/>
            <a:r>
              <a:rPr lang="en-US" dirty="0" smtClean="0"/>
              <a:t>A blocked nose and sore throat</a:t>
            </a:r>
          </a:p>
          <a:p>
            <a:pPr lvl="1"/>
            <a:r>
              <a:rPr lang="en-US" dirty="0" smtClean="0"/>
              <a:t>Tiredness, weakness &amp; a general feeling of being unwell</a:t>
            </a:r>
          </a:p>
          <a:p>
            <a:pPr lvl="1"/>
            <a:r>
              <a:rPr lang="en-US" dirty="0" smtClean="0"/>
              <a:t>Headache</a:t>
            </a:r>
          </a:p>
          <a:p>
            <a:pPr lvl="1"/>
            <a:r>
              <a:rPr lang="en-US" dirty="0" smtClean="0"/>
              <a:t>Muscle ache</a:t>
            </a:r>
          </a:p>
          <a:p>
            <a:pPr lvl="1"/>
            <a:r>
              <a:rPr lang="en-US" dirty="0" smtClean="0"/>
              <a:t>Cough</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5411807"/>
          </a:xfrm>
        </p:spPr>
        <p:txBody>
          <a:bodyPr>
            <a:normAutofit fontScale="92500" lnSpcReduction="20000"/>
          </a:bodyPr>
          <a:lstStyle/>
          <a:p>
            <a:r>
              <a:rPr lang="en-US" dirty="0" smtClean="0"/>
              <a:t>The symptoms are worse for the first 5 days and usually recover by 10 days. </a:t>
            </a:r>
          </a:p>
          <a:p>
            <a:r>
              <a:rPr lang="en-US" dirty="0" smtClean="0"/>
              <a:t>Complications of influenza include </a:t>
            </a:r>
            <a:r>
              <a:rPr lang="en-US" dirty="0" err="1" smtClean="0"/>
              <a:t>otitis</a:t>
            </a:r>
            <a:r>
              <a:rPr lang="en-US" dirty="0" smtClean="0"/>
              <a:t> media, bronchitis and pneumonia.</a:t>
            </a:r>
          </a:p>
          <a:p>
            <a:r>
              <a:rPr lang="en-US" dirty="0" smtClean="0"/>
              <a:t>Children may develop convulsions caused by the high fever (</a:t>
            </a:r>
            <a:r>
              <a:rPr lang="en-US" dirty="0" err="1" smtClean="0"/>
              <a:t>pyrexial</a:t>
            </a:r>
            <a:r>
              <a:rPr lang="en-US" dirty="0" smtClean="0"/>
              <a:t> fits)</a:t>
            </a:r>
          </a:p>
          <a:p>
            <a:r>
              <a:rPr lang="en-US" dirty="0" smtClean="0"/>
              <a:t>Management of influenza</a:t>
            </a:r>
          </a:p>
          <a:p>
            <a:r>
              <a:rPr lang="en-US" dirty="0" smtClean="0"/>
              <a:t>Bed rest.</a:t>
            </a:r>
          </a:p>
          <a:p>
            <a:r>
              <a:rPr lang="en-US" dirty="0" smtClean="0"/>
              <a:t>Adequate amount to drink.</a:t>
            </a:r>
          </a:p>
          <a:p>
            <a:r>
              <a:rPr lang="en-US" dirty="0" err="1" smtClean="0"/>
              <a:t>Paracetamol</a:t>
            </a:r>
            <a:r>
              <a:rPr lang="en-US" dirty="0" smtClean="0"/>
              <a:t> for fever, headache and</a:t>
            </a:r>
          </a:p>
          <a:p>
            <a:r>
              <a:rPr lang="en-US" dirty="0" smtClean="0"/>
              <a:t>muscle pains.</a:t>
            </a:r>
          </a:p>
          <a:p>
            <a:r>
              <a:rPr lang="en-US" dirty="0" smtClean="0"/>
              <a:t>Antibiotics -- </a:t>
            </a:r>
            <a:r>
              <a:rPr lang="en-US" spc="-150" dirty="0" smtClean="0"/>
              <a:t>in a 2</a:t>
            </a:r>
            <a:r>
              <a:rPr lang="en-US" spc="-150" baseline="30000" dirty="0" smtClean="0"/>
              <a:t>0</a:t>
            </a:r>
            <a:r>
              <a:rPr lang="en-US" spc="-150" dirty="0" smtClean="0"/>
              <a:t> bacterial </a:t>
            </a:r>
            <a:r>
              <a:rPr lang="en-US" spc="-150" dirty="0" err="1" smtClean="0"/>
              <a:t>infxn</a:t>
            </a:r>
            <a:r>
              <a:rPr lang="en-US" spc="-150" dirty="0" smtClean="0"/>
              <a:t> e.g. pneumonia.</a:t>
            </a:r>
            <a:endParaRPr lang="en-US" spc="-15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HOW CAN ACUTE RESPIRATORY CONDITIONS</a:t>
            </a:r>
            <a:br>
              <a:rPr lang="en-US" sz="2400" b="1" dirty="0" smtClean="0"/>
            </a:br>
            <a:r>
              <a:rPr lang="en-US" sz="2400" b="1" dirty="0" smtClean="0"/>
              <a:t>BE PREVENTED</a:t>
            </a:r>
            <a:endParaRPr lang="en-US" sz="2400" b="1" dirty="0"/>
          </a:p>
        </p:txBody>
      </p:sp>
      <p:sp>
        <p:nvSpPr>
          <p:cNvPr id="3" name="Content Placeholder 2"/>
          <p:cNvSpPr>
            <a:spLocks noGrp="1"/>
          </p:cNvSpPr>
          <p:nvPr>
            <p:ph idx="1"/>
          </p:nvPr>
        </p:nvSpPr>
        <p:spPr>
          <a:xfrm>
            <a:off x="357158" y="1357298"/>
            <a:ext cx="8501122" cy="5000660"/>
          </a:xfrm>
        </p:spPr>
        <p:txBody>
          <a:bodyPr>
            <a:normAutofit fontScale="85000" lnSpcReduction="20000"/>
          </a:bodyPr>
          <a:lstStyle/>
          <a:p>
            <a:r>
              <a:rPr lang="en-US" dirty="0" smtClean="0"/>
              <a:t>Reduce environmental smoke</a:t>
            </a:r>
          </a:p>
          <a:p>
            <a:r>
              <a:rPr lang="en-US" dirty="0" err="1" smtClean="0"/>
              <a:t>Immunise</a:t>
            </a:r>
            <a:r>
              <a:rPr lang="en-US" dirty="0" smtClean="0"/>
              <a:t> against measles, diphtheria,</a:t>
            </a:r>
          </a:p>
          <a:p>
            <a:r>
              <a:rPr lang="en-US" dirty="0" smtClean="0"/>
              <a:t>whooping cough and </a:t>
            </a:r>
            <a:r>
              <a:rPr lang="en-US" i="1" dirty="0" err="1" smtClean="0"/>
              <a:t>Haemophilus</a:t>
            </a:r>
            <a:r>
              <a:rPr lang="en-US" i="1" dirty="0" smtClean="0"/>
              <a:t> </a:t>
            </a:r>
            <a:r>
              <a:rPr lang="en-US" i="1" dirty="0" err="1" smtClean="0"/>
              <a:t>influenzae</a:t>
            </a:r>
            <a:r>
              <a:rPr lang="en-US" i="1" dirty="0" smtClean="0"/>
              <a:t> in all children. Also </a:t>
            </a:r>
            <a:r>
              <a:rPr lang="en-US" i="1" dirty="0" err="1" smtClean="0"/>
              <a:t>immunise</a:t>
            </a:r>
            <a:r>
              <a:rPr lang="en-US" i="1" dirty="0" smtClean="0"/>
              <a:t> </a:t>
            </a:r>
            <a:r>
              <a:rPr lang="en-US" dirty="0" smtClean="0"/>
              <a:t>selected children with influenza and pneumococcal vaccines.</a:t>
            </a:r>
          </a:p>
          <a:p>
            <a:r>
              <a:rPr lang="en-US" dirty="0" smtClean="0"/>
              <a:t>Decrease overcrowding in homes &amp; schools.</a:t>
            </a:r>
          </a:p>
          <a:p>
            <a:r>
              <a:rPr lang="en-US" dirty="0" smtClean="0"/>
              <a:t>Promote breastfeeding as exclusive breastfeeding</a:t>
            </a:r>
          </a:p>
          <a:p>
            <a:r>
              <a:rPr lang="en-US" dirty="0" smtClean="0"/>
              <a:t>Give vitamin A as a depot injection or as an oral supplement</a:t>
            </a:r>
          </a:p>
          <a:p>
            <a:r>
              <a:rPr lang="en-US" dirty="0" smtClean="0"/>
              <a:t>Improve the nutritional status of all children.</a:t>
            </a:r>
          </a:p>
          <a:p>
            <a:r>
              <a:rPr lang="en-US" dirty="0" smtClean="0"/>
              <a:t>Educate the public, especially parents, to </a:t>
            </a:r>
            <a:r>
              <a:rPr lang="en-US" dirty="0" err="1" smtClean="0"/>
              <a:t>recognise</a:t>
            </a:r>
            <a:r>
              <a:rPr lang="en-US" dirty="0" smtClean="0"/>
              <a:t> the signs of severe respiratory tract conditions</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525963"/>
          </a:xfrm>
        </p:spPr>
        <p:txBody>
          <a:bodyPr anchor="ctr">
            <a:normAutofit/>
          </a:bodyPr>
          <a:lstStyle/>
          <a:p>
            <a:pPr algn="ctr">
              <a:buNone/>
            </a:pPr>
            <a:r>
              <a:rPr lang="en-US" sz="4400" b="1" dirty="0" smtClean="0">
                <a:latin typeface="Algerian" pitchFamily="82" charset="0"/>
              </a:rPr>
              <a:t>Lower respiratory tract conditions</a:t>
            </a:r>
            <a:endParaRPr lang="en-US" sz="4400" b="1" dirty="0">
              <a:latin typeface="Algerian" pitchFamily="82"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US" dirty="0"/>
          </a:p>
        </p:txBody>
      </p:sp>
      <p:sp>
        <p:nvSpPr>
          <p:cNvPr id="3" name="Content Placeholder 2"/>
          <p:cNvSpPr>
            <a:spLocks noGrp="1"/>
          </p:cNvSpPr>
          <p:nvPr>
            <p:ph idx="1"/>
          </p:nvPr>
        </p:nvSpPr>
        <p:spPr/>
        <p:txBody>
          <a:bodyPr>
            <a:normAutofit fontScale="92500"/>
          </a:bodyPr>
          <a:lstStyle/>
          <a:p>
            <a:r>
              <a:rPr lang="en-US" dirty="0" smtClean="0"/>
              <a:t>LRT --The respiratory tract from the larynx down.</a:t>
            </a:r>
          </a:p>
          <a:p>
            <a:r>
              <a:rPr lang="en-US" dirty="0" smtClean="0"/>
              <a:t>Consists of:</a:t>
            </a:r>
          </a:p>
          <a:p>
            <a:pPr lvl="1"/>
            <a:r>
              <a:rPr lang="en-US" dirty="0" smtClean="0"/>
              <a:t>Larynx and trachea</a:t>
            </a:r>
          </a:p>
          <a:p>
            <a:pPr lvl="1"/>
            <a:r>
              <a:rPr lang="en-US" dirty="0" smtClean="0"/>
              <a:t>Bronchi</a:t>
            </a:r>
          </a:p>
          <a:p>
            <a:pPr lvl="1"/>
            <a:r>
              <a:rPr lang="en-US" dirty="0" smtClean="0"/>
              <a:t>Bronchioles</a:t>
            </a:r>
          </a:p>
          <a:p>
            <a:pPr lvl="1"/>
            <a:r>
              <a:rPr lang="en-US" dirty="0" smtClean="0"/>
              <a:t>Alveoli (lungs)</a:t>
            </a:r>
          </a:p>
          <a:p>
            <a:r>
              <a:rPr lang="en-US" dirty="0" smtClean="0"/>
              <a:t>Lower respiratory tract disorders usually present with one or more signs of breathing difficulty.</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Signs of breathing difficulty</a:t>
            </a:r>
            <a:endParaRPr lang="en-US" b="1" dirty="0"/>
          </a:p>
        </p:txBody>
      </p:sp>
      <p:sp>
        <p:nvSpPr>
          <p:cNvPr id="3" name="Content Placeholder 2"/>
          <p:cNvSpPr>
            <a:spLocks noGrp="1"/>
          </p:cNvSpPr>
          <p:nvPr>
            <p:ph idx="1"/>
          </p:nvPr>
        </p:nvSpPr>
        <p:spPr/>
        <p:txBody>
          <a:bodyPr>
            <a:normAutofit/>
          </a:bodyPr>
          <a:lstStyle/>
          <a:p>
            <a:r>
              <a:rPr lang="en-US" dirty="0" smtClean="0"/>
              <a:t>The major signs are :</a:t>
            </a:r>
          </a:p>
          <a:p>
            <a:pPr>
              <a:buFont typeface="Wingdings" pitchFamily="2" charset="2"/>
              <a:buChar char="§"/>
            </a:pPr>
            <a:r>
              <a:rPr lang="en-US" dirty="0" err="1" smtClean="0"/>
              <a:t>Stridor</a:t>
            </a:r>
            <a:endParaRPr lang="en-US" dirty="0" smtClean="0"/>
          </a:p>
          <a:p>
            <a:pPr>
              <a:buFont typeface="Wingdings" pitchFamily="2" charset="2"/>
              <a:buChar char="§"/>
            </a:pPr>
            <a:r>
              <a:rPr lang="en-US" dirty="0" err="1" smtClean="0"/>
              <a:t>Indrawing</a:t>
            </a:r>
            <a:r>
              <a:rPr lang="en-US" dirty="0" smtClean="0"/>
              <a:t> of the lower chest wall (recession)</a:t>
            </a:r>
          </a:p>
          <a:p>
            <a:pPr>
              <a:buFont typeface="Wingdings" pitchFamily="2" charset="2"/>
              <a:buChar char="§"/>
            </a:pPr>
            <a:r>
              <a:rPr lang="en-US" dirty="0" smtClean="0"/>
              <a:t>Wheeze</a:t>
            </a:r>
          </a:p>
          <a:p>
            <a:pPr>
              <a:buFont typeface="Wingdings" pitchFamily="2" charset="2"/>
              <a:buChar char="§"/>
            </a:pPr>
            <a:r>
              <a:rPr lang="en-US" dirty="0" smtClean="0"/>
              <a:t>Fast breathing (</a:t>
            </a:r>
            <a:r>
              <a:rPr lang="en-US" dirty="0" err="1" smtClean="0"/>
              <a:t>tachypnoea</a:t>
            </a:r>
            <a:r>
              <a:rPr lang="en-US" dirty="0" smtClean="0"/>
              <a:t>)</a:t>
            </a:r>
          </a:p>
          <a:p>
            <a:pPr>
              <a:buFont typeface="Wingdings" pitchFamily="2" charset="2"/>
              <a:buChar char="§"/>
            </a:pPr>
            <a:r>
              <a:rPr lang="en-US" dirty="0" smtClean="0"/>
              <a:t>Shortness of breath with grunting, nasal flaring, head nodding and refusal to feed.</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Signs of respiratory distress</a:t>
            </a:r>
            <a:endParaRPr lang="en-US" dirty="0"/>
          </a:p>
        </p:txBody>
      </p:sp>
      <p:sp>
        <p:nvSpPr>
          <p:cNvPr id="3" name="Content Placeholder 2"/>
          <p:cNvSpPr>
            <a:spLocks noGrp="1"/>
          </p:cNvSpPr>
          <p:nvPr>
            <p:ph idx="1"/>
          </p:nvPr>
        </p:nvSpPr>
        <p:spPr/>
        <p:txBody>
          <a:bodyPr>
            <a:normAutofit/>
          </a:bodyPr>
          <a:lstStyle/>
          <a:p>
            <a:r>
              <a:rPr lang="en-US" dirty="0" smtClean="0"/>
              <a:t>Clinical condition where the respiratory difficulty has become so severe that the child is likely to die unless given respiratory support (e.g. oxygen or ventilation):</a:t>
            </a:r>
          </a:p>
          <a:p>
            <a:pPr>
              <a:buFont typeface="Wingdings" pitchFamily="2" charset="2"/>
              <a:buChar char="§"/>
            </a:pPr>
            <a:r>
              <a:rPr lang="en-US" dirty="0" smtClean="0"/>
              <a:t>Central cyanosis (or a low O</a:t>
            </a:r>
            <a:r>
              <a:rPr lang="en-US" baseline="-25000" dirty="0" smtClean="0"/>
              <a:t>2</a:t>
            </a:r>
            <a:r>
              <a:rPr lang="en-US" dirty="0" smtClean="0"/>
              <a:t> saturation)</a:t>
            </a:r>
          </a:p>
          <a:p>
            <a:pPr>
              <a:buFont typeface="Wingdings" pitchFamily="2" charset="2"/>
              <a:buChar char="§"/>
            </a:pPr>
            <a:r>
              <a:rPr lang="en-US" dirty="0" smtClean="0"/>
              <a:t>Drowsiness, lethargy or unconsciousness</a:t>
            </a:r>
          </a:p>
          <a:p>
            <a:pPr>
              <a:buFont typeface="Wingdings" pitchFamily="2" charset="2"/>
              <a:buChar char="§"/>
            </a:pPr>
            <a:r>
              <a:rPr lang="en-US" dirty="0" smtClean="0"/>
              <a:t>Restlessness</a:t>
            </a:r>
          </a:p>
          <a:p>
            <a:pPr>
              <a:buFont typeface="Wingdings" pitchFamily="2" charset="2"/>
              <a:buChar char="§"/>
            </a:pPr>
            <a:r>
              <a:rPr lang="en-US" dirty="0" err="1" smtClean="0"/>
              <a:t>Apnoea</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stridor</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A crowing sound made in the throat, most commonly during inspiration.</a:t>
            </a:r>
          </a:p>
          <a:p>
            <a:r>
              <a:rPr lang="en-US" dirty="0" smtClean="0"/>
              <a:t>Any narrowing of the airway in the region of the larynx may result in </a:t>
            </a:r>
            <a:r>
              <a:rPr lang="en-US" dirty="0" err="1" smtClean="0"/>
              <a:t>stridor</a:t>
            </a:r>
            <a:r>
              <a:rPr lang="en-US" dirty="0" smtClean="0"/>
              <a:t>. Narrowing of the airway above (e.g. epiglottis) or below (e.g. trachea) the larynx may also cause </a:t>
            </a:r>
            <a:r>
              <a:rPr lang="en-US" dirty="0" err="1" smtClean="0"/>
              <a:t>stridor</a:t>
            </a:r>
            <a:r>
              <a:rPr lang="en-US" dirty="0" smtClean="0"/>
              <a:t>.</a:t>
            </a:r>
          </a:p>
          <a:p>
            <a:r>
              <a:rPr lang="en-US" dirty="0" smtClean="0"/>
              <a:t>Expiratory </a:t>
            </a:r>
            <a:r>
              <a:rPr lang="en-US" dirty="0" err="1" smtClean="0"/>
              <a:t>stridor</a:t>
            </a:r>
            <a:r>
              <a:rPr lang="en-US" dirty="0" smtClean="0"/>
              <a:t> is a sign of worsening airway obstruction.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and symptoms</a:t>
            </a:r>
          </a:p>
        </p:txBody>
      </p:sp>
      <p:sp>
        <p:nvSpPr>
          <p:cNvPr id="3" name="Content Placeholder 2"/>
          <p:cNvSpPr>
            <a:spLocks noGrp="1"/>
          </p:cNvSpPr>
          <p:nvPr>
            <p:ph idx="1"/>
          </p:nvPr>
        </p:nvSpPr>
        <p:spPr/>
        <p:txBody>
          <a:bodyPr anchor="ctr">
            <a:normAutofit fontScale="85000" lnSpcReduction="10000"/>
          </a:bodyPr>
          <a:lstStyle/>
          <a:p>
            <a:r>
              <a:rPr lang="en-US" dirty="0"/>
              <a:t>A blocked or runny nose</a:t>
            </a:r>
          </a:p>
          <a:p>
            <a:r>
              <a:rPr lang="en-US" dirty="0"/>
              <a:t>Sneezing</a:t>
            </a:r>
          </a:p>
          <a:p>
            <a:r>
              <a:rPr lang="en-US" dirty="0"/>
              <a:t>Watery eyes</a:t>
            </a:r>
          </a:p>
          <a:p>
            <a:r>
              <a:rPr lang="en-US" dirty="0"/>
              <a:t>Mild fever</a:t>
            </a:r>
          </a:p>
          <a:p>
            <a:r>
              <a:rPr lang="en-US" dirty="0"/>
              <a:t>Mild </a:t>
            </a:r>
            <a:r>
              <a:rPr lang="en-US" dirty="0" smtClean="0"/>
              <a:t>cough</a:t>
            </a:r>
          </a:p>
          <a:p>
            <a:r>
              <a:rPr lang="en-US" dirty="0" smtClean="0"/>
              <a:t>They usually clear in a week with no complications.</a:t>
            </a:r>
          </a:p>
          <a:p>
            <a:r>
              <a:rPr lang="en-US" dirty="0"/>
              <a:t>A very sore throat suggests </a:t>
            </a:r>
            <a:r>
              <a:rPr lang="en-US" dirty="0" err="1"/>
              <a:t>pharyngitis</a:t>
            </a:r>
            <a:r>
              <a:rPr lang="en-US" dirty="0"/>
              <a:t> </a:t>
            </a:r>
            <a:r>
              <a:rPr lang="en-US" dirty="0" smtClean="0"/>
              <a:t>or tonsillitis </a:t>
            </a:r>
            <a:r>
              <a:rPr lang="en-US" dirty="0"/>
              <a:t>while high fever, muscle pains </a:t>
            </a:r>
            <a:r>
              <a:rPr lang="en-US" dirty="0" smtClean="0"/>
              <a:t>&amp; feeling </a:t>
            </a:r>
            <a:r>
              <a:rPr lang="en-US" dirty="0"/>
              <a:t>very unwell suggest influenza </a:t>
            </a:r>
            <a:r>
              <a:rPr lang="en-US" dirty="0" smtClean="0"/>
              <a:t>rather than </a:t>
            </a:r>
            <a:r>
              <a:rPr lang="en-US" dirty="0"/>
              <a:t>a common cold.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428604"/>
            <a:ext cx="8229600" cy="5197493"/>
          </a:xfrm>
        </p:spPr>
        <p:txBody>
          <a:bodyPr>
            <a:normAutofit fontScale="92500" lnSpcReduction="20000"/>
          </a:bodyPr>
          <a:lstStyle/>
          <a:p>
            <a:r>
              <a:rPr lang="en-US" b="1" dirty="0" smtClean="0"/>
              <a:t>What is chest </a:t>
            </a:r>
            <a:r>
              <a:rPr lang="en-US" b="1" dirty="0" err="1" smtClean="0"/>
              <a:t>indrawing</a:t>
            </a:r>
            <a:r>
              <a:rPr lang="en-US" b="1" dirty="0" smtClean="0"/>
              <a:t>?</a:t>
            </a:r>
          </a:p>
          <a:p>
            <a:r>
              <a:rPr lang="en-US" dirty="0" smtClean="0"/>
              <a:t>With chest </a:t>
            </a:r>
            <a:r>
              <a:rPr lang="en-US" dirty="0" err="1" smtClean="0"/>
              <a:t>indrawing</a:t>
            </a:r>
            <a:r>
              <a:rPr lang="en-US" dirty="0" smtClean="0"/>
              <a:t>, the lower ribs on both sides of the chest are pulled in (normally moves out)when the child breathes in.</a:t>
            </a:r>
          </a:p>
          <a:p>
            <a:r>
              <a:rPr lang="en-US" b="1" dirty="0" smtClean="0"/>
              <a:t>What is a wheeze?</a:t>
            </a:r>
          </a:p>
          <a:p>
            <a:r>
              <a:rPr lang="en-US" dirty="0" smtClean="0"/>
              <a:t>This is a noise made during expiration due to narrowing of the lower airways</a:t>
            </a:r>
          </a:p>
          <a:p>
            <a:r>
              <a:rPr lang="en-US" b="1" dirty="0" err="1" smtClean="0"/>
              <a:t>Tachypnoea</a:t>
            </a:r>
            <a:r>
              <a:rPr lang="en-US" b="1" dirty="0" smtClean="0"/>
              <a:t> --</a:t>
            </a:r>
            <a:r>
              <a:rPr lang="en-US" dirty="0" smtClean="0"/>
              <a:t> is fast </a:t>
            </a:r>
            <a:r>
              <a:rPr lang="en-US" dirty="0" err="1" smtClean="0"/>
              <a:t>braethin</a:t>
            </a:r>
            <a:r>
              <a:rPr lang="en-US" dirty="0" smtClean="0"/>
              <a:t> </a:t>
            </a:r>
          </a:p>
          <a:p>
            <a:pPr lvl="1"/>
            <a:r>
              <a:rPr lang="en-US" dirty="0" smtClean="0"/>
              <a:t>One the most important signs of pneumonia</a:t>
            </a:r>
          </a:p>
          <a:p>
            <a:r>
              <a:rPr lang="en-US" dirty="0" smtClean="0"/>
              <a:t>60 or more </a:t>
            </a:r>
            <a:r>
              <a:rPr lang="en-US" dirty="0" err="1" smtClean="0"/>
              <a:t>bpm</a:t>
            </a:r>
            <a:r>
              <a:rPr lang="en-US" dirty="0" smtClean="0"/>
              <a:t> in an infant of 2 months or less</a:t>
            </a:r>
          </a:p>
          <a:p>
            <a:r>
              <a:rPr lang="en-US" dirty="0" smtClean="0"/>
              <a:t>50 or more </a:t>
            </a:r>
            <a:r>
              <a:rPr lang="en-US" dirty="0" err="1" smtClean="0"/>
              <a:t>bpm</a:t>
            </a:r>
            <a:r>
              <a:rPr lang="en-US" dirty="0" smtClean="0"/>
              <a:t> in children 2 months to 1 year</a:t>
            </a:r>
          </a:p>
          <a:p>
            <a:r>
              <a:rPr lang="en-US" dirty="0" smtClean="0"/>
              <a:t>40 or more </a:t>
            </a:r>
            <a:r>
              <a:rPr lang="en-US" dirty="0" err="1" smtClean="0"/>
              <a:t>bpm</a:t>
            </a:r>
            <a:r>
              <a:rPr lang="en-US" dirty="0" smtClean="0"/>
              <a:t> in children older than 1 year</a:t>
            </a:r>
            <a:endParaRPr lang="en-US" dirty="0"/>
          </a:p>
        </p:txBody>
      </p:sp>
      <p:sp>
        <p:nvSpPr>
          <p:cNvPr id="4" name="TextBox 3"/>
          <p:cNvSpPr txBox="1"/>
          <p:nvPr/>
        </p:nvSpPr>
        <p:spPr>
          <a:xfrm>
            <a:off x="785786" y="5786454"/>
            <a:ext cx="7358114" cy="923330"/>
          </a:xfrm>
          <a:prstGeom prst="rect">
            <a:avLst/>
          </a:prstGeom>
          <a:noFill/>
        </p:spPr>
        <p:txBody>
          <a:bodyPr wrap="square" rtlCol="0">
            <a:spAutoFit/>
          </a:bodyPr>
          <a:lstStyle/>
          <a:p>
            <a:pPr algn="ctr"/>
            <a:r>
              <a:rPr lang="en-US" b="1" dirty="0" smtClean="0">
                <a:solidFill>
                  <a:srgbClr val="0070C0"/>
                </a:solidFill>
                <a:latin typeface="Lucida Sans Typewriter" pitchFamily="49" charset="0"/>
              </a:rPr>
              <a:t>The normal respiratory rate decreases with age.</a:t>
            </a:r>
          </a:p>
          <a:p>
            <a:pPr algn="ctr"/>
            <a:r>
              <a:rPr lang="en-US" b="1" dirty="0" smtClean="0">
                <a:solidFill>
                  <a:srgbClr val="0070C0"/>
                </a:solidFill>
                <a:latin typeface="Lucida Sans Typewriter" pitchFamily="49" charset="0"/>
              </a:rPr>
              <a:t>By the age of 12 years healthy children should</a:t>
            </a:r>
          </a:p>
          <a:p>
            <a:pPr algn="ctr"/>
            <a:r>
              <a:rPr lang="en-US" b="1" dirty="0" smtClean="0">
                <a:solidFill>
                  <a:srgbClr val="0070C0"/>
                </a:solidFill>
                <a:latin typeface="Lucida Sans Typewriter" pitchFamily="49" charset="0"/>
              </a:rPr>
              <a:t>not breathe faster than 20 breaths per minute.</a:t>
            </a:r>
            <a:endParaRPr lang="en-US" b="1" dirty="0">
              <a:solidFill>
                <a:srgbClr val="0070C0"/>
              </a:solidFill>
              <a:latin typeface="Lucida Sans Typewriter" pitchFamily="49"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Central cyanosis Vs Peripheral cyanosis</a:t>
            </a:r>
            <a:endParaRPr lang="en-US" dirty="0"/>
          </a:p>
        </p:txBody>
      </p:sp>
      <p:sp>
        <p:nvSpPr>
          <p:cNvPr id="3" name="Content Placeholder 2"/>
          <p:cNvSpPr>
            <a:spLocks noGrp="1"/>
          </p:cNvSpPr>
          <p:nvPr>
            <p:ph idx="1"/>
          </p:nvPr>
        </p:nvSpPr>
        <p:spPr/>
        <p:txBody>
          <a:bodyPr>
            <a:normAutofit/>
          </a:bodyPr>
          <a:lstStyle/>
          <a:p>
            <a:r>
              <a:rPr lang="en-US" b="1" dirty="0" smtClean="0"/>
              <a:t>Central C </a:t>
            </a:r>
            <a:r>
              <a:rPr lang="en-US" dirty="0" smtClean="0"/>
              <a:t>--- A blue </a:t>
            </a:r>
            <a:r>
              <a:rPr lang="en-US" dirty="0" err="1" smtClean="0"/>
              <a:t>colour</a:t>
            </a:r>
            <a:r>
              <a:rPr lang="en-US" dirty="0" smtClean="0"/>
              <a:t> of the tongue. The lips may also appear blue</a:t>
            </a:r>
          </a:p>
          <a:p>
            <a:r>
              <a:rPr lang="en-US" b="1" dirty="0" smtClean="0"/>
              <a:t>Peripheral C</a:t>
            </a:r>
            <a:r>
              <a:rPr lang="en-US" dirty="0" smtClean="0"/>
              <a:t> ----Cold hands and feet.</a:t>
            </a:r>
          </a:p>
          <a:p>
            <a:r>
              <a:rPr lang="en-US" dirty="0" smtClean="0"/>
              <a:t>Pulse </a:t>
            </a:r>
            <a:r>
              <a:rPr lang="en-US" dirty="0" err="1" smtClean="0"/>
              <a:t>oximetry</a:t>
            </a:r>
            <a:r>
              <a:rPr lang="en-US" dirty="0" smtClean="0"/>
              <a:t> – assess O</a:t>
            </a:r>
            <a:r>
              <a:rPr lang="en-US" baseline="-25000" dirty="0" smtClean="0"/>
              <a:t>2</a:t>
            </a:r>
            <a:r>
              <a:rPr lang="en-US" dirty="0" smtClean="0"/>
              <a:t> saturation. </a:t>
            </a:r>
          </a:p>
          <a:p>
            <a:r>
              <a:rPr lang="en-US" dirty="0" smtClean="0"/>
              <a:t>The normal oxygen saturation is above 95% (above 92 % in newborn infants).</a:t>
            </a:r>
          </a:p>
          <a:p>
            <a:r>
              <a:rPr lang="en-US" dirty="0" smtClean="0"/>
              <a:t>An oxygen saturation below 90%.</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VIRAL CROUP</a:t>
            </a:r>
            <a:endParaRPr lang="en-US" dirty="0"/>
          </a:p>
        </p:txBody>
      </p:sp>
      <p:sp>
        <p:nvSpPr>
          <p:cNvPr id="3" name="Content Placeholder 2"/>
          <p:cNvSpPr>
            <a:spLocks noGrp="1"/>
          </p:cNvSpPr>
          <p:nvPr>
            <p:ph idx="1"/>
          </p:nvPr>
        </p:nvSpPr>
        <p:spPr/>
        <p:txBody>
          <a:bodyPr>
            <a:normAutofit/>
          </a:bodyPr>
          <a:lstStyle/>
          <a:p>
            <a:r>
              <a:rPr lang="en-US" dirty="0" smtClean="0"/>
              <a:t>An acute viral infection of the larynx, trachea and bronchi (acute viral </a:t>
            </a:r>
            <a:r>
              <a:rPr lang="en-US" dirty="0" err="1" smtClean="0"/>
              <a:t>laryngotracheobronchitis</a:t>
            </a:r>
            <a:r>
              <a:rPr lang="en-US" dirty="0" smtClean="0"/>
              <a:t>)</a:t>
            </a:r>
          </a:p>
          <a:p>
            <a:r>
              <a:rPr lang="en-US" dirty="0" smtClean="0"/>
              <a:t>Area around the vocal cords is swollen as is the area just below the cords.</a:t>
            </a:r>
          </a:p>
          <a:p>
            <a:r>
              <a:rPr lang="en-US" dirty="0" smtClean="0"/>
              <a:t>Typically presents in children ~ 2 yrs of age (</a:t>
            </a:r>
            <a:r>
              <a:rPr lang="en-US" dirty="0" err="1" smtClean="0"/>
              <a:t>btn</a:t>
            </a:r>
            <a:r>
              <a:rPr lang="en-US" dirty="0" smtClean="0"/>
              <a:t> 6 </a:t>
            </a:r>
            <a:r>
              <a:rPr lang="en-US" dirty="0" err="1" smtClean="0"/>
              <a:t>mos</a:t>
            </a:r>
            <a:r>
              <a:rPr lang="en-US" dirty="0" smtClean="0"/>
              <a:t> &amp; 6 yrs)</a:t>
            </a:r>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presenting signs of viral croup</a:t>
            </a:r>
            <a:endParaRPr lang="en-US" dirty="0"/>
          </a:p>
        </p:txBody>
      </p:sp>
      <p:sp>
        <p:nvSpPr>
          <p:cNvPr id="3" name="Content Placeholder 2"/>
          <p:cNvSpPr>
            <a:spLocks noGrp="1"/>
          </p:cNvSpPr>
          <p:nvPr>
            <p:ph idx="1"/>
          </p:nvPr>
        </p:nvSpPr>
        <p:spPr/>
        <p:txBody>
          <a:bodyPr>
            <a:normAutofit/>
          </a:bodyPr>
          <a:lstStyle/>
          <a:p>
            <a:r>
              <a:rPr lang="en-US" dirty="0" smtClean="0"/>
              <a:t>often starts with a common cold or </a:t>
            </a:r>
            <a:r>
              <a:rPr lang="en-US" dirty="0" err="1" smtClean="0"/>
              <a:t>pharyngitis</a:t>
            </a:r>
            <a:r>
              <a:rPr lang="en-US" dirty="0" smtClean="0"/>
              <a:t>.</a:t>
            </a:r>
          </a:p>
          <a:p>
            <a:r>
              <a:rPr lang="en-US" dirty="0" smtClean="0"/>
              <a:t>A mild fever</a:t>
            </a:r>
          </a:p>
          <a:p>
            <a:r>
              <a:rPr lang="en-US" dirty="0" smtClean="0"/>
              <a:t>A typical ‘barking’ cough</a:t>
            </a:r>
          </a:p>
          <a:p>
            <a:r>
              <a:rPr lang="en-US" dirty="0" err="1" smtClean="0"/>
              <a:t>Inspiratory</a:t>
            </a:r>
            <a:r>
              <a:rPr lang="en-US" dirty="0" smtClean="0"/>
              <a:t> </a:t>
            </a:r>
            <a:r>
              <a:rPr lang="en-US" dirty="0" err="1" smtClean="0"/>
              <a:t>stridor</a:t>
            </a:r>
            <a:r>
              <a:rPr lang="en-US" dirty="0" smtClean="0"/>
              <a:t> is often, but not always, present. It is usually worse at night and then much better in the morning.</a:t>
            </a:r>
          </a:p>
          <a:p>
            <a:r>
              <a:rPr lang="en-US" dirty="0" smtClean="0"/>
              <a:t>Hoarseness of the voice is a less common.</a:t>
            </a:r>
            <a:endParaRPr lang="en-US" dirty="0"/>
          </a:p>
        </p:txBody>
      </p:sp>
      <p:sp>
        <p:nvSpPr>
          <p:cNvPr id="4" name="TextBox 3"/>
          <p:cNvSpPr txBox="1"/>
          <p:nvPr/>
        </p:nvSpPr>
        <p:spPr>
          <a:xfrm>
            <a:off x="1000100" y="5929330"/>
            <a:ext cx="7286676" cy="646331"/>
          </a:xfrm>
          <a:prstGeom prst="rect">
            <a:avLst/>
          </a:prstGeom>
          <a:noFill/>
        </p:spPr>
        <p:txBody>
          <a:bodyPr wrap="square" rtlCol="0">
            <a:spAutoFit/>
          </a:bodyPr>
          <a:lstStyle/>
          <a:p>
            <a:pPr algn="ctr"/>
            <a:r>
              <a:rPr lang="en-US" b="1" dirty="0" smtClean="0">
                <a:solidFill>
                  <a:srgbClr val="0070C0"/>
                </a:solidFill>
                <a:latin typeface="Lucida Sans Typewriter" pitchFamily="49" charset="0"/>
              </a:rPr>
              <a:t>Viral croup typically presents at night with</a:t>
            </a:r>
          </a:p>
          <a:p>
            <a:pPr algn="ctr"/>
            <a:r>
              <a:rPr lang="en-US" b="1" dirty="0" err="1" smtClean="0">
                <a:solidFill>
                  <a:srgbClr val="0070C0"/>
                </a:solidFill>
                <a:latin typeface="Lucida Sans Typewriter" pitchFamily="49" charset="0"/>
              </a:rPr>
              <a:t>inspiratory</a:t>
            </a:r>
            <a:r>
              <a:rPr lang="en-US" b="1" dirty="0" smtClean="0">
                <a:solidFill>
                  <a:srgbClr val="0070C0"/>
                </a:solidFill>
                <a:latin typeface="Lucida Sans Typewriter" pitchFamily="49" charset="0"/>
              </a:rPr>
              <a:t> </a:t>
            </a:r>
            <a:r>
              <a:rPr lang="en-US" b="1" dirty="0" err="1" smtClean="0">
                <a:solidFill>
                  <a:srgbClr val="0070C0"/>
                </a:solidFill>
                <a:latin typeface="Lucida Sans Typewriter" pitchFamily="49" charset="0"/>
              </a:rPr>
              <a:t>stridor</a:t>
            </a:r>
            <a:r>
              <a:rPr lang="en-US" b="1" dirty="0" smtClean="0">
                <a:solidFill>
                  <a:srgbClr val="0070C0"/>
                </a:solidFill>
                <a:latin typeface="Lucida Sans Typewriter" pitchFamily="49" charset="0"/>
              </a:rPr>
              <a:t> and a barking cough.</a:t>
            </a:r>
            <a:endParaRPr lang="en-US" b="1" dirty="0">
              <a:solidFill>
                <a:srgbClr val="0070C0"/>
              </a:solidFill>
              <a:latin typeface="Lucida Sans Typewriter" pitchFamily="49"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a:t>
            </a:r>
            <a:br>
              <a:rPr lang="en-US" dirty="0" smtClean="0"/>
            </a:br>
            <a:r>
              <a:rPr lang="en-US" dirty="0" smtClean="0"/>
              <a:t>viral croup</a:t>
            </a:r>
            <a:endParaRPr lang="en-US" dirty="0"/>
          </a:p>
        </p:txBody>
      </p:sp>
      <p:sp>
        <p:nvSpPr>
          <p:cNvPr id="3" name="Content Placeholder 2"/>
          <p:cNvSpPr>
            <a:spLocks noGrp="1"/>
          </p:cNvSpPr>
          <p:nvPr>
            <p:ph idx="1"/>
          </p:nvPr>
        </p:nvSpPr>
        <p:spPr/>
        <p:txBody>
          <a:bodyPr anchor="ctr">
            <a:normAutofit fontScale="47500" lnSpcReduction="20000"/>
          </a:bodyPr>
          <a:lstStyle/>
          <a:p>
            <a:r>
              <a:rPr lang="en-US" dirty="0" smtClean="0"/>
              <a:t>Monitor degree of airways obstruction.</a:t>
            </a:r>
          </a:p>
          <a:p>
            <a:r>
              <a:rPr lang="en-US" dirty="0" smtClean="0"/>
              <a:t>Keep the child comfortable and calm</a:t>
            </a:r>
          </a:p>
          <a:p>
            <a:r>
              <a:rPr lang="en-US" dirty="0" smtClean="0"/>
              <a:t>Keeping the room warm helps.</a:t>
            </a:r>
          </a:p>
          <a:p>
            <a:r>
              <a:rPr lang="en-US" dirty="0" smtClean="0"/>
              <a:t>If the fever is &gt;38 °C give </a:t>
            </a:r>
            <a:r>
              <a:rPr lang="en-US" dirty="0" err="1" smtClean="0"/>
              <a:t>paracetamol</a:t>
            </a:r>
            <a:r>
              <a:rPr lang="en-US" dirty="0" smtClean="0"/>
              <a:t>.</a:t>
            </a:r>
          </a:p>
          <a:p>
            <a:r>
              <a:rPr lang="en-US" dirty="0" smtClean="0"/>
              <a:t>Continue to give frequent, small amounts of oral fluid </a:t>
            </a:r>
          </a:p>
          <a:p>
            <a:r>
              <a:rPr lang="en-US" dirty="0" smtClean="0"/>
              <a:t>The child can be closely observed at home if the airways obstruction is mild and the home circumstances are adequate</a:t>
            </a:r>
          </a:p>
          <a:p>
            <a:r>
              <a:rPr lang="en-US" dirty="0" smtClean="0"/>
              <a:t>Oral </a:t>
            </a:r>
            <a:r>
              <a:rPr lang="en-US" dirty="0" err="1" smtClean="0"/>
              <a:t>dexamethasone</a:t>
            </a:r>
            <a:r>
              <a:rPr lang="en-US" dirty="0" smtClean="0"/>
              <a:t> 0.5 mg/kg as a single dose (not if measles or herpes is the cause of the </a:t>
            </a:r>
            <a:r>
              <a:rPr lang="en-US" dirty="0" err="1" smtClean="0"/>
              <a:t>stridor</a:t>
            </a:r>
            <a:r>
              <a:rPr lang="en-US" dirty="0" smtClean="0"/>
              <a:t>)</a:t>
            </a:r>
          </a:p>
          <a:p>
            <a:r>
              <a:rPr lang="en-US" dirty="0" smtClean="0"/>
              <a:t>No indication for antibiotics or bronchodilators</a:t>
            </a:r>
          </a:p>
          <a:p>
            <a:r>
              <a:rPr lang="en-GB" dirty="0" smtClean="0"/>
              <a:t>To hospital if </a:t>
            </a:r>
            <a:r>
              <a:rPr lang="en-US" dirty="0" smtClean="0"/>
              <a:t>airways obstruction becomes worse, especially if there is both </a:t>
            </a:r>
            <a:r>
              <a:rPr lang="en-US" dirty="0" err="1" smtClean="0"/>
              <a:t>inspiratory</a:t>
            </a:r>
            <a:r>
              <a:rPr lang="en-US" dirty="0" smtClean="0"/>
              <a:t> and expiratory </a:t>
            </a:r>
            <a:r>
              <a:rPr lang="en-US" dirty="0" err="1" smtClean="0"/>
              <a:t>stridor</a:t>
            </a:r>
            <a:endParaRPr lang="en-US" dirty="0" smtClean="0"/>
          </a:p>
          <a:p>
            <a:r>
              <a:rPr lang="en-US" dirty="0" err="1" smtClean="0"/>
              <a:t>Nebulised</a:t>
            </a:r>
            <a:r>
              <a:rPr lang="en-US" dirty="0" smtClean="0"/>
              <a:t> adrenaline (1:1000 solution) in severe airways obstruction</a:t>
            </a:r>
          </a:p>
          <a:p>
            <a:r>
              <a:rPr lang="en-US" dirty="0" smtClean="0"/>
              <a:t>Intubation or tracheotomy under general </a:t>
            </a:r>
            <a:r>
              <a:rPr lang="en-US" dirty="0" err="1" smtClean="0"/>
              <a:t>anaesthetic</a:t>
            </a:r>
            <a:r>
              <a:rPr lang="en-US" dirty="0" smtClean="0"/>
              <a:t> is only needed if respiratory failure develops</a:t>
            </a:r>
          </a:p>
          <a:p>
            <a:r>
              <a:rPr lang="en-US" dirty="0" smtClean="0"/>
              <a:t>Oxygen should only be given in cases of severe airway obstruction as the method of delivering (e.g. nasal prongs) could make the child frightened and agitated and worsen the airway obstruction.</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BRONCHITIS</a:t>
            </a:r>
            <a:endParaRPr lang="en-US" dirty="0"/>
          </a:p>
        </p:txBody>
      </p:sp>
      <p:sp>
        <p:nvSpPr>
          <p:cNvPr id="3" name="Content Placeholder 2"/>
          <p:cNvSpPr>
            <a:spLocks noGrp="1"/>
          </p:cNvSpPr>
          <p:nvPr>
            <p:ph idx="1"/>
          </p:nvPr>
        </p:nvSpPr>
        <p:spPr/>
        <p:txBody>
          <a:bodyPr>
            <a:normAutofit/>
          </a:bodyPr>
          <a:lstStyle/>
          <a:p>
            <a:r>
              <a:rPr lang="en-US" dirty="0" smtClean="0"/>
              <a:t>an acute viral infection of the small airways of the lungs (the bronchioles).</a:t>
            </a:r>
          </a:p>
          <a:p>
            <a:r>
              <a:rPr lang="en-GB" dirty="0" smtClean="0"/>
              <a:t>They get </a:t>
            </a:r>
            <a:r>
              <a:rPr lang="en-GB" dirty="0" err="1" smtClean="0"/>
              <a:t>inflammed</a:t>
            </a:r>
            <a:r>
              <a:rPr lang="en-GB" dirty="0" smtClean="0"/>
              <a:t> &amp; narrowed, thus obstruction of airways</a:t>
            </a:r>
            <a:endParaRPr lang="en-US" dirty="0" smtClean="0"/>
          </a:p>
          <a:p>
            <a:r>
              <a:rPr lang="en-US" dirty="0" smtClean="0"/>
              <a:t>Usually caused by the respiratory </a:t>
            </a:r>
            <a:r>
              <a:rPr lang="en-US" dirty="0" err="1" smtClean="0"/>
              <a:t>syncytial</a:t>
            </a:r>
            <a:r>
              <a:rPr lang="en-US" dirty="0" smtClean="0"/>
              <a:t> virus (RSV) &amp; commonly in &lt;1 yr of age</a:t>
            </a:r>
          </a:p>
          <a:p>
            <a:r>
              <a:rPr lang="en-US" dirty="0" smtClean="0"/>
              <a:t>Usually occurs in winter and follows a few days after the onset of a common cold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signs of </a:t>
            </a:r>
            <a:r>
              <a:rPr lang="en-US" dirty="0" err="1" smtClean="0"/>
              <a:t>bronchiolitis</a:t>
            </a:r>
            <a:endParaRPr lang="en-US" dirty="0"/>
          </a:p>
        </p:txBody>
      </p:sp>
      <p:sp>
        <p:nvSpPr>
          <p:cNvPr id="3" name="Content Placeholder 2"/>
          <p:cNvSpPr>
            <a:spLocks noGrp="1"/>
          </p:cNvSpPr>
          <p:nvPr>
            <p:ph idx="1"/>
          </p:nvPr>
        </p:nvSpPr>
        <p:spPr>
          <a:xfrm>
            <a:off x="457200" y="1600200"/>
            <a:ext cx="8229600" cy="5043510"/>
          </a:xfrm>
        </p:spPr>
        <p:txBody>
          <a:bodyPr>
            <a:normAutofit fontScale="70000" lnSpcReduction="20000"/>
          </a:bodyPr>
          <a:lstStyle/>
          <a:p>
            <a:r>
              <a:rPr lang="en-US" dirty="0" smtClean="0"/>
              <a:t>Recession (</a:t>
            </a:r>
            <a:r>
              <a:rPr lang="en-US" dirty="0" err="1" smtClean="0"/>
              <a:t>indrawing</a:t>
            </a:r>
            <a:r>
              <a:rPr lang="en-US" dirty="0" smtClean="0"/>
              <a:t> of the lower chest) and a </a:t>
            </a:r>
            <a:r>
              <a:rPr lang="en-US" dirty="0" err="1" smtClean="0"/>
              <a:t>hyperinflated</a:t>
            </a:r>
            <a:r>
              <a:rPr lang="en-US" dirty="0" smtClean="0"/>
              <a:t> chest (over expanded due to air trapping).</a:t>
            </a:r>
          </a:p>
          <a:p>
            <a:r>
              <a:rPr lang="en-US" dirty="0" smtClean="0"/>
              <a:t>Wheezing is usually present and is not relieved by an inhaled bronchodilator.</a:t>
            </a:r>
          </a:p>
          <a:p>
            <a:r>
              <a:rPr lang="en-US" dirty="0" smtClean="0"/>
              <a:t>Occasionally wheeze may be absent.</a:t>
            </a:r>
          </a:p>
          <a:p>
            <a:r>
              <a:rPr lang="en-US" dirty="0" smtClean="0"/>
              <a:t>Rapid breathing and breathlessness (difficulty breathing)</a:t>
            </a:r>
          </a:p>
          <a:p>
            <a:r>
              <a:rPr lang="en-US" dirty="0" smtClean="0"/>
              <a:t>Prolonged expiration</a:t>
            </a:r>
          </a:p>
          <a:p>
            <a:r>
              <a:rPr lang="en-US" dirty="0" smtClean="0"/>
              <a:t>A dry coughing</a:t>
            </a:r>
          </a:p>
          <a:p>
            <a:r>
              <a:rPr lang="en-US" dirty="0" smtClean="0"/>
              <a:t>Reluctance or difficulty in feeding</a:t>
            </a:r>
          </a:p>
          <a:p>
            <a:r>
              <a:rPr lang="en-US" dirty="0" smtClean="0"/>
              <a:t>Mild fever</a:t>
            </a:r>
          </a:p>
          <a:p>
            <a:r>
              <a:rPr lang="en-US" dirty="0" smtClean="0"/>
              <a:t>Takes about a week to recover.</a:t>
            </a:r>
          </a:p>
          <a:p>
            <a:pPr>
              <a:buFont typeface="Wingdings" pitchFamily="2" charset="2"/>
              <a:buChar char="q"/>
            </a:pPr>
            <a:r>
              <a:rPr lang="en-US" dirty="0" smtClean="0"/>
              <a:t>Cyanosis, decreased level of consciousness, inability to feed or persistent vomiting and a marked tachycardia (fast heart rate) are all dangerous signs and indicates respiratory failure.</a:t>
            </a:r>
          </a:p>
          <a:p>
            <a:pPr>
              <a:buFont typeface="Wingdings" pitchFamily="2" charset="2"/>
              <a:buChar char="q"/>
            </a:pPr>
            <a:r>
              <a:rPr lang="en-US" dirty="0" smtClean="0"/>
              <a:t>Repeated </a:t>
            </a:r>
            <a:r>
              <a:rPr lang="en-US" dirty="0" err="1" smtClean="0"/>
              <a:t>bronchiolitis</a:t>
            </a:r>
            <a:r>
              <a:rPr lang="en-US" dirty="0" smtClean="0"/>
              <a:t>, esp. in an older child, suggest asthma.</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a:t>
            </a:r>
            <a:br>
              <a:rPr lang="en-US" dirty="0" smtClean="0"/>
            </a:br>
            <a:r>
              <a:rPr lang="en-US" dirty="0" err="1" smtClean="0"/>
              <a:t>bronchiolitis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mild </a:t>
            </a:r>
            <a:r>
              <a:rPr lang="en-US" dirty="0" err="1" smtClean="0"/>
              <a:t>bronchiolitis</a:t>
            </a:r>
            <a:r>
              <a:rPr lang="en-US" dirty="0" smtClean="0"/>
              <a:t> – adequate fluids at home</a:t>
            </a:r>
          </a:p>
          <a:p>
            <a:r>
              <a:rPr lang="en-US" dirty="0" smtClean="0"/>
              <a:t>Hosp </a:t>
            </a:r>
            <a:r>
              <a:rPr lang="en-US" dirty="0" err="1" smtClean="0"/>
              <a:t>adm</a:t>
            </a:r>
            <a:r>
              <a:rPr lang="en-US" dirty="0" smtClean="0"/>
              <a:t> – esp. if &lt;3 months, inability to feed, tachycardia or low oxygen saturation.</a:t>
            </a:r>
          </a:p>
          <a:p>
            <a:r>
              <a:rPr lang="en-US" dirty="0" smtClean="0"/>
              <a:t>O</a:t>
            </a:r>
            <a:r>
              <a:rPr lang="en-US" baseline="-25000" dirty="0" smtClean="0"/>
              <a:t>2</a:t>
            </a:r>
            <a:r>
              <a:rPr lang="en-US" dirty="0" smtClean="0"/>
              <a:t> therapy with nasal prongs (flow 1 to 2 L/min) in signs of respiratory distress or the O</a:t>
            </a:r>
            <a:r>
              <a:rPr lang="en-US" baseline="-25000" dirty="0" smtClean="0"/>
              <a:t>2</a:t>
            </a:r>
            <a:r>
              <a:rPr lang="en-US" dirty="0" smtClean="0"/>
              <a:t> saturation &lt;90%.</a:t>
            </a:r>
          </a:p>
          <a:p>
            <a:r>
              <a:rPr lang="en-US" dirty="0" smtClean="0"/>
              <a:t>No antibiotics unless there are also signs of pneumonia or the child is less than 3 months</a:t>
            </a:r>
          </a:p>
          <a:p>
            <a:r>
              <a:rPr lang="en-US" dirty="0" smtClean="0"/>
              <a:t>If there is fever give </a:t>
            </a:r>
            <a:r>
              <a:rPr lang="en-US" dirty="0" err="1" smtClean="0"/>
              <a:t>paracetamol</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Pneumonia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Inflammation of the small air sacs of the lungs (alveoli), usually due to a viral or bacterial infection.</a:t>
            </a:r>
          </a:p>
          <a:p>
            <a:r>
              <a:rPr lang="en-US" dirty="0" smtClean="0"/>
              <a:t>often a complication of an URT infection</a:t>
            </a:r>
          </a:p>
          <a:p>
            <a:r>
              <a:rPr lang="en-US" dirty="0" smtClean="0"/>
              <a:t>Common causes of pneumonia depends on the child’s age.</a:t>
            </a:r>
          </a:p>
          <a:p>
            <a:r>
              <a:rPr lang="en-US" dirty="0" smtClean="0"/>
              <a:t>Newborn -- bacterial infection such as Group B Streptococcus and Gram negative bacilli (e.g. </a:t>
            </a:r>
            <a:r>
              <a:rPr lang="en-US" i="1" dirty="0" err="1" smtClean="0"/>
              <a:t>Klebsiella</a:t>
            </a:r>
            <a:r>
              <a:rPr lang="en-US" i="1" dirty="0" smtClean="0"/>
              <a:t>).</a:t>
            </a:r>
          </a:p>
          <a:p>
            <a:r>
              <a:rPr lang="en-US" dirty="0" smtClean="0"/>
              <a:t>Infancy  -- Viruses esp. the RSV</a:t>
            </a:r>
          </a:p>
          <a:p>
            <a:r>
              <a:rPr lang="en-US" dirty="0" smtClean="0"/>
              <a:t>Young children -- </a:t>
            </a:r>
            <a:r>
              <a:rPr lang="en-US" dirty="0" err="1" smtClean="0"/>
              <a:t>Mycoplasma</a:t>
            </a:r>
            <a:r>
              <a:rPr lang="en-US" dirty="0" smtClean="0"/>
              <a:t> is a common cause</a:t>
            </a:r>
          </a:p>
          <a:p>
            <a:r>
              <a:rPr lang="en-US" dirty="0" smtClean="0"/>
              <a:t>Older children -- bacteria such as </a:t>
            </a:r>
            <a:r>
              <a:rPr lang="en-US" dirty="0" err="1" smtClean="0"/>
              <a:t>Pneumococcus,Haemophilus</a:t>
            </a:r>
            <a:r>
              <a:rPr lang="en-US" dirty="0" smtClean="0"/>
              <a:t> and Staphylococcus</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important causes</a:t>
            </a:r>
            <a:endParaRPr lang="en-US" dirty="0"/>
          </a:p>
        </p:txBody>
      </p:sp>
      <p:sp>
        <p:nvSpPr>
          <p:cNvPr id="3" name="Content Placeholder 2"/>
          <p:cNvSpPr>
            <a:spLocks noGrp="1"/>
          </p:cNvSpPr>
          <p:nvPr>
            <p:ph idx="1"/>
          </p:nvPr>
        </p:nvSpPr>
        <p:spPr/>
        <p:txBody>
          <a:bodyPr>
            <a:normAutofit lnSpcReduction="10000"/>
          </a:bodyPr>
          <a:lstStyle/>
          <a:p>
            <a:r>
              <a:rPr lang="en-US" dirty="0" smtClean="0"/>
              <a:t>Tuberculosis is an important cause of pneumonia in poor communities.</a:t>
            </a:r>
          </a:p>
          <a:p>
            <a:r>
              <a:rPr lang="fr-FR" dirty="0" err="1" smtClean="0"/>
              <a:t>Pneumocystis</a:t>
            </a:r>
            <a:r>
              <a:rPr lang="fr-FR" dirty="0" smtClean="0"/>
              <a:t> </a:t>
            </a:r>
            <a:r>
              <a:rPr lang="fr-FR" dirty="0" err="1" smtClean="0"/>
              <a:t>is</a:t>
            </a:r>
            <a:r>
              <a:rPr lang="fr-FR" dirty="0" smtClean="0"/>
              <a:t> an important cause </a:t>
            </a:r>
            <a:r>
              <a:rPr lang="en-US" dirty="0" smtClean="0"/>
              <a:t>of pneumonia in HIV infected infants between 2 and 6 months of age. </a:t>
            </a:r>
          </a:p>
          <a:p>
            <a:r>
              <a:rPr lang="en-US" dirty="0" smtClean="0"/>
              <a:t>Gram negative organisms such as </a:t>
            </a:r>
            <a:r>
              <a:rPr lang="en-US" i="1" dirty="0" err="1" smtClean="0"/>
              <a:t>Klebsiella</a:t>
            </a:r>
            <a:r>
              <a:rPr lang="en-US" i="1" dirty="0" smtClean="0"/>
              <a:t> </a:t>
            </a:r>
            <a:r>
              <a:rPr lang="en-US" dirty="0" smtClean="0"/>
              <a:t>and </a:t>
            </a:r>
            <a:r>
              <a:rPr lang="en-US" i="1" dirty="0" smtClean="0"/>
              <a:t>E. coli are also an important cause of </a:t>
            </a:r>
            <a:r>
              <a:rPr lang="en-US" dirty="0" smtClean="0"/>
              <a:t>severe pneumonia in children with HIV infection.</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complications of </a:t>
            </a:r>
            <a:r>
              <a:rPr lang="en-US" dirty="0" smtClean="0"/>
              <a:t>a common </a:t>
            </a:r>
            <a:r>
              <a:rPr lang="en-US" dirty="0"/>
              <a:t>cold</a:t>
            </a:r>
          </a:p>
        </p:txBody>
      </p:sp>
      <p:sp>
        <p:nvSpPr>
          <p:cNvPr id="3" name="Content Placeholder 2"/>
          <p:cNvSpPr>
            <a:spLocks noGrp="1"/>
          </p:cNvSpPr>
          <p:nvPr>
            <p:ph idx="1"/>
          </p:nvPr>
        </p:nvSpPr>
        <p:spPr/>
        <p:txBody>
          <a:bodyPr>
            <a:normAutofit fontScale="92500" lnSpcReduction="20000"/>
          </a:bodyPr>
          <a:lstStyle/>
          <a:p>
            <a:r>
              <a:rPr lang="en-US" dirty="0"/>
              <a:t>The viral infection may spread to:</a:t>
            </a:r>
          </a:p>
          <a:p>
            <a:pPr lvl="1"/>
            <a:r>
              <a:rPr lang="en-US" dirty="0"/>
              <a:t>The sinuses</a:t>
            </a:r>
          </a:p>
          <a:p>
            <a:pPr lvl="1"/>
            <a:r>
              <a:rPr lang="en-US" dirty="0"/>
              <a:t>The middle ear</a:t>
            </a:r>
          </a:p>
          <a:p>
            <a:pPr lvl="1"/>
            <a:r>
              <a:rPr lang="en-US" dirty="0"/>
              <a:t>The throat</a:t>
            </a:r>
          </a:p>
          <a:p>
            <a:pPr lvl="1"/>
            <a:r>
              <a:rPr lang="en-US" dirty="0"/>
              <a:t>The lower respiratory tract, </a:t>
            </a:r>
            <a:r>
              <a:rPr lang="en-US" dirty="0" smtClean="0"/>
              <a:t>causing bronchitis</a:t>
            </a:r>
            <a:r>
              <a:rPr lang="en-US" dirty="0"/>
              <a:t>, </a:t>
            </a:r>
            <a:r>
              <a:rPr lang="en-US" dirty="0" err="1"/>
              <a:t>bronchiolitis</a:t>
            </a:r>
            <a:r>
              <a:rPr lang="en-US" dirty="0"/>
              <a:t> or </a:t>
            </a:r>
            <a:r>
              <a:rPr lang="en-US" dirty="0" smtClean="0"/>
              <a:t>pneumonia</a:t>
            </a:r>
            <a:r>
              <a:rPr lang="en-US" dirty="0"/>
              <a:t>	</a:t>
            </a:r>
            <a:endParaRPr lang="en-US" dirty="0" smtClean="0"/>
          </a:p>
          <a:p>
            <a:r>
              <a:rPr lang="en-GB" dirty="0" smtClean="0"/>
              <a:t>May be complicated by bacterial </a:t>
            </a:r>
            <a:r>
              <a:rPr lang="en-GB" dirty="0" err="1" smtClean="0"/>
              <a:t>infxn</a:t>
            </a:r>
            <a:r>
              <a:rPr lang="en-GB" dirty="0" smtClean="0"/>
              <a:t>(purulent green nasal discharge)</a:t>
            </a:r>
          </a:p>
          <a:p>
            <a:r>
              <a:rPr lang="en-US" dirty="0" smtClean="0"/>
              <a:t>May also </a:t>
            </a:r>
            <a:r>
              <a:rPr lang="en-US" dirty="0"/>
              <a:t>trigger an </a:t>
            </a:r>
            <a:r>
              <a:rPr lang="en-US" dirty="0" smtClean="0"/>
              <a:t>asthma attack</a:t>
            </a:r>
          </a:p>
          <a:p>
            <a:r>
              <a:rPr lang="en-GB" dirty="0" smtClean="0"/>
              <a:t>Complications are common in infants due to immature immune system</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symptoms and signs of</a:t>
            </a:r>
            <a:br>
              <a:rPr lang="en-US" dirty="0" smtClean="0"/>
            </a:br>
            <a:r>
              <a:rPr lang="en-US" dirty="0" smtClean="0"/>
              <a:t>pneumonia</a:t>
            </a:r>
            <a:endParaRPr lang="en-US" dirty="0"/>
          </a:p>
        </p:txBody>
      </p:sp>
      <p:sp>
        <p:nvSpPr>
          <p:cNvPr id="3" name="Content Placeholder 2"/>
          <p:cNvSpPr>
            <a:spLocks noGrp="1"/>
          </p:cNvSpPr>
          <p:nvPr>
            <p:ph idx="1"/>
          </p:nvPr>
        </p:nvSpPr>
        <p:spPr/>
        <p:txBody>
          <a:bodyPr>
            <a:normAutofit fontScale="92500"/>
          </a:bodyPr>
          <a:lstStyle/>
          <a:p>
            <a:r>
              <a:rPr lang="en-US" dirty="0" smtClean="0"/>
              <a:t>The child is generally unwell.</a:t>
            </a:r>
          </a:p>
          <a:p>
            <a:r>
              <a:rPr lang="en-US" dirty="0" smtClean="0"/>
              <a:t>Fever, often high fever</a:t>
            </a:r>
          </a:p>
          <a:p>
            <a:r>
              <a:rPr lang="en-US" dirty="0" smtClean="0"/>
              <a:t>Cough</a:t>
            </a:r>
          </a:p>
          <a:p>
            <a:r>
              <a:rPr lang="en-US" dirty="0" smtClean="0"/>
              <a:t>Difficulty breathing --</a:t>
            </a:r>
            <a:r>
              <a:rPr lang="en-US" dirty="0" smtClean="0">
                <a:solidFill>
                  <a:srgbClr val="FF0000"/>
                </a:solidFill>
              </a:rPr>
              <a:t>fast</a:t>
            </a:r>
            <a:r>
              <a:rPr lang="en-US" dirty="0" smtClean="0"/>
              <a:t> &amp; shallow.</a:t>
            </a:r>
          </a:p>
          <a:p>
            <a:r>
              <a:rPr lang="en-US" dirty="0" smtClean="0"/>
              <a:t>Chest wall </a:t>
            </a:r>
            <a:r>
              <a:rPr lang="en-US" dirty="0" err="1" smtClean="0"/>
              <a:t>indrawing</a:t>
            </a:r>
            <a:r>
              <a:rPr lang="en-US" dirty="0" smtClean="0"/>
              <a:t> (recession or retraction)</a:t>
            </a:r>
          </a:p>
          <a:p>
            <a:r>
              <a:rPr lang="en-US" dirty="0" smtClean="0"/>
              <a:t>Refusal to eat/drink due to shortness of breath</a:t>
            </a:r>
          </a:p>
          <a:p>
            <a:r>
              <a:rPr lang="en-US" dirty="0" smtClean="0"/>
              <a:t>The infant may become cyanosed.</a:t>
            </a:r>
          </a:p>
          <a:p>
            <a:r>
              <a:rPr lang="en-US" dirty="0" smtClean="0"/>
              <a:t>Chest pain may be present.</a:t>
            </a:r>
            <a:endParaRPr lang="en-US" dirty="0"/>
          </a:p>
        </p:txBody>
      </p:sp>
      <p:sp>
        <p:nvSpPr>
          <p:cNvPr id="4" name="TextBox 3"/>
          <p:cNvSpPr txBox="1"/>
          <p:nvPr/>
        </p:nvSpPr>
        <p:spPr>
          <a:xfrm>
            <a:off x="1000100" y="6140255"/>
            <a:ext cx="7000924" cy="646331"/>
          </a:xfrm>
          <a:prstGeom prst="rect">
            <a:avLst/>
          </a:prstGeom>
          <a:noFill/>
        </p:spPr>
        <p:txBody>
          <a:bodyPr wrap="square" rtlCol="0">
            <a:spAutoFit/>
          </a:bodyPr>
          <a:lstStyle/>
          <a:p>
            <a:pPr algn="ctr"/>
            <a:r>
              <a:rPr lang="en-US" dirty="0" smtClean="0"/>
              <a:t>Fast breathing is the most important sign of pneumonia.</a:t>
            </a:r>
          </a:p>
          <a:p>
            <a:pPr algn="ctr"/>
            <a:r>
              <a:rPr lang="en-US" dirty="0" smtClean="0"/>
              <a:t>A normal breathing rate usually excludes pneumonia.</a:t>
            </a:r>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management of</a:t>
            </a:r>
            <a:br>
              <a:rPr lang="en-US" dirty="0" smtClean="0"/>
            </a:br>
            <a:r>
              <a:rPr lang="en-US" dirty="0" smtClean="0"/>
              <a:t>pneumonia</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Admit to hospital.</a:t>
            </a:r>
          </a:p>
          <a:p>
            <a:r>
              <a:rPr lang="en-US" dirty="0" smtClean="0"/>
              <a:t>Only mild cases should be managed without admission.</a:t>
            </a:r>
          </a:p>
          <a:p>
            <a:r>
              <a:rPr lang="en-US" dirty="0" smtClean="0"/>
              <a:t>Observe the child carefully.</a:t>
            </a:r>
          </a:p>
          <a:p>
            <a:r>
              <a:rPr lang="en-US" dirty="0" smtClean="0"/>
              <a:t>Monitor the oxygen saturation.</a:t>
            </a:r>
          </a:p>
          <a:p>
            <a:r>
              <a:rPr lang="en-US" dirty="0" smtClean="0"/>
              <a:t>Give O</a:t>
            </a:r>
            <a:r>
              <a:rPr lang="en-US" baseline="-25000" dirty="0" smtClean="0"/>
              <a:t>2</a:t>
            </a:r>
            <a:r>
              <a:rPr lang="en-US" dirty="0" smtClean="0"/>
              <a:t> by nasal prongs (or catheter) or face mask for severe pneumonia.</a:t>
            </a:r>
          </a:p>
          <a:p>
            <a:r>
              <a:rPr lang="en-US" dirty="0" smtClean="0"/>
              <a:t>Give an appropriate antibiotic b3 difficult </a:t>
            </a:r>
            <a:r>
              <a:rPr lang="en-US" smtClean="0"/>
              <a:t>to differentiate </a:t>
            </a:r>
            <a:r>
              <a:rPr lang="en-US" dirty="0" smtClean="0"/>
              <a:t>bacterial &amp; viral cause</a:t>
            </a:r>
          </a:p>
          <a:p>
            <a:r>
              <a:rPr lang="en-US" dirty="0" smtClean="0"/>
              <a:t>If a wheeze is present give an inhaled bronchodilator.</a:t>
            </a:r>
          </a:p>
          <a:p>
            <a:r>
              <a:rPr lang="en-US" dirty="0" smtClean="0"/>
              <a:t>Give </a:t>
            </a:r>
            <a:r>
              <a:rPr lang="en-US" dirty="0" err="1" smtClean="0"/>
              <a:t>paracetamol</a:t>
            </a:r>
            <a:r>
              <a:rPr lang="en-US" dirty="0" smtClean="0"/>
              <a:t> to lower the fever.</a:t>
            </a:r>
          </a:p>
          <a:p>
            <a:r>
              <a:rPr lang="en-US" dirty="0" smtClean="0"/>
              <a:t>Remove thick secretion from the nose by gentle suctioning.</a:t>
            </a:r>
          </a:p>
          <a:p>
            <a:r>
              <a:rPr lang="en-US" dirty="0" smtClean="0"/>
              <a:t>Encourage breastfeeding. If not possible, give </a:t>
            </a:r>
            <a:r>
              <a:rPr lang="en-US" dirty="0" err="1" smtClean="0"/>
              <a:t>nasogastric</a:t>
            </a:r>
            <a:r>
              <a:rPr lang="en-US" dirty="0" smtClean="0"/>
              <a:t> feeds or start an intravenous infusion.</a:t>
            </a:r>
          </a:p>
          <a:p>
            <a:r>
              <a:rPr lang="en-US" dirty="0" smtClean="0"/>
              <a:t>Physiotherapy may be helpful.</a:t>
            </a:r>
          </a:p>
          <a:p>
            <a:r>
              <a:rPr lang="en-US" dirty="0" smtClean="0"/>
              <a:t>In very severe cases, intubation and ventilation may be needed</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Antibiotics used in pneumonia</a:t>
            </a:r>
            <a:endParaRPr lang="en-US" sz="3600" dirty="0"/>
          </a:p>
        </p:txBody>
      </p:sp>
      <p:sp>
        <p:nvSpPr>
          <p:cNvPr id="3" name="Content Placeholder 2"/>
          <p:cNvSpPr>
            <a:spLocks noGrp="1"/>
          </p:cNvSpPr>
          <p:nvPr>
            <p:ph idx="1"/>
          </p:nvPr>
        </p:nvSpPr>
        <p:spPr/>
        <p:txBody>
          <a:bodyPr>
            <a:normAutofit fontScale="92500" lnSpcReduction="20000"/>
          </a:bodyPr>
          <a:lstStyle/>
          <a:p>
            <a:r>
              <a:rPr lang="en-US" dirty="0" err="1" smtClean="0"/>
              <a:t>Amoxycillin</a:t>
            </a:r>
            <a:r>
              <a:rPr lang="en-US" dirty="0" smtClean="0"/>
              <a:t> 30 mg/kg orally 3 times a day for 5 days in children with mild community-acquired pneumonia that is treated at home</a:t>
            </a:r>
          </a:p>
          <a:p>
            <a:r>
              <a:rPr lang="en-US" dirty="0" smtClean="0"/>
              <a:t>IM </a:t>
            </a:r>
            <a:r>
              <a:rPr lang="en-US" dirty="0" err="1" smtClean="0"/>
              <a:t>ampicillin</a:t>
            </a:r>
            <a:r>
              <a:rPr lang="en-US" dirty="0" smtClean="0"/>
              <a:t> 20 mg/kg before referring a child with severe pneumonia.</a:t>
            </a:r>
          </a:p>
          <a:p>
            <a:r>
              <a:rPr lang="en-US" dirty="0" smtClean="0"/>
              <a:t>In hospital, </a:t>
            </a:r>
            <a:r>
              <a:rPr lang="en-US" dirty="0" err="1" smtClean="0"/>
              <a:t>ampicillin</a:t>
            </a:r>
            <a:r>
              <a:rPr lang="en-US" dirty="0" smtClean="0"/>
              <a:t> &amp; </a:t>
            </a:r>
            <a:r>
              <a:rPr lang="en-US" dirty="0" err="1" smtClean="0"/>
              <a:t>gentamicin,or</a:t>
            </a:r>
            <a:r>
              <a:rPr lang="en-US" dirty="0" smtClean="0"/>
              <a:t> </a:t>
            </a:r>
            <a:r>
              <a:rPr lang="en-US" dirty="0" err="1" smtClean="0"/>
              <a:t>cefotaxime</a:t>
            </a:r>
            <a:r>
              <a:rPr lang="en-US" dirty="0" smtClean="0"/>
              <a:t> (or </a:t>
            </a:r>
            <a:r>
              <a:rPr lang="en-US" dirty="0" err="1" smtClean="0"/>
              <a:t>ceftriaxone</a:t>
            </a:r>
            <a:r>
              <a:rPr lang="en-US" dirty="0" smtClean="0"/>
              <a:t>) are used.</a:t>
            </a:r>
          </a:p>
          <a:p>
            <a:r>
              <a:rPr lang="en-US" dirty="0" err="1" smtClean="0"/>
              <a:t>Cloxacillin</a:t>
            </a:r>
            <a:r>
              <a:rPr lang="en-US" dirty="0" smtClean="0"/>
              <a:t> 50 mg/kg/dose orally 6 hourly is given if Staphylococcus is suspected</a:t>
            </a:r>
          </a:p>
          <a:p>
            <a:r>
              <a:rPr lang="en-US" dirty="0" smtClean="0"/>
              <a:t>Search for TB if there is no response to ABXs.</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Asthma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chronic inflammatory condition of airways with repeated episodes (or attacks) of reversible narrowing of the small airways (bronchi) of the lung that respond to bronchodilators.</a:t>
            </a:r>
          </a:p>
          <a:p>
            <a:r>
              <a:rPr lang="en-US" dirty="0" smtClean="0"/>
              <a:t>Asthma usually presents as repeated acute attacks</a:t>
            </a:r>
          </a:p>
          <a:p>
            <a:r>
              <a:rPr lang="en-US" dirty="0" smtClean="0"/>
              <a:t>Symptoms of asthma</a:t>
            </a:r>
          </a:p>
          <a:p>
            <a:pPr lvl="1"/>
            <a:r>
              <a:rPr lang="en-US" dirty="0" smtClean="0"/>
              <a:t>Expiratory wheezing</a:t>
            </a:r>
          </a:p>
          <a:p>
            <a:pPr lvl="1"/>
            <a:r>
              <a:rPr lang="en-US" dirty="0" smtClean="0"/>
              <a:t>Cough, usually no fever</a:t>
            </a:r>
          </a:p>
          <a:p>
            <a:pPr lvl="1"/>
            <a:r>
              <a:rPr lang="en-US" dirty="0" smtClean="0"/>
              <a:t>Difficulty breathing (breathlessness or shortness of breath or a ‘tight chest’)</a:t>
            </a:r>
          </a:p>
        </p:txBody>
      </p:sp>
      <p:sp>
        <p:nvSpPr>
          <p:cNvPr id="4" name="TextBox 3"/>
          <p:cNvSpPr txBox="1"/>
          <p:nvPr/>
        </p:nvSpPr>
        <p:spPr>
          <a:xfrm>
            <a:off x="142844" y="6068817"/>
            <a:ext cx="8858312" cy="646331"/>
          </a:xfrm>
          <a:prstGeom prst="rect">
            <a:avLst/>
          </a:prstGeom>
          <a:noFill/>
        </p:spPr>
        <p:txBody>
          <a:bodyPr wrap="square" rtlCol="0">
            <a:spAutoFit/>
          </a:bodyPr>
          <a:lstStyle/>
          <a:p>
            <a:pPr algn="ctr"/>
            <a:r>
              <a:rPr lang="en-US" b="1" dirty="0" smtClean="0">
                <a:latin typeface="Bookman Old Style" pitchFamily="18" charset="0"/>
              </a:rPr>
              <a:t>Both the wheezing &amp; coughing are worse at night and often wake the child. Asthma is usually seen in 1yr or older.</a:t>
            </a:r>
            <a:endParaRPr lang="en-US" b="1" dirty="0">
              <a:latin typeface="Bookman Old Style"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 of asthma</a:t>
            </a:r>
            <a:endParaRPr lang="en-US" dirty="0"/>
          </a:p>
        </p:txBody>
      </p:sp>
      <p:sp>
        <p:nvSpPr>
          <p:cNvPr id="3" name="Content Placeholder 2"/>
          <p:cNvSpPr>
            <a:spLocks noGrp="1"/>
          </p:cNvSpPr>
          <p:nvPr>
            <p:ph idx="1"/>
          </p:nvPr>
        </p:nvSpPr>
        <p:spPr/>
        <p:txBody>
          <a:bodyPr>
            <a:normAutofit lnSpcReduction="10000"/>
          </a:bodyPr>
          <a:lstStyle/>
          <a:p>
            <a:r>
              <a:rPr lang="en-US" dirty="0" smtClean="0"/>
              <a:t>a combination of inherited and trigger factors which cause inflammation of the bronchi. </a:t>
            </a:r>
          </a:p>
          <a:p>
            <a:r>
              <a:rPr lang="en-US" dirty="0" smtClean="0"/>
              <a:t>Most, but not all, children with asthma have a family history of allergic conditions (asthma, eczema, or allergic rhinitis).</a:t>
            </a:r>
          </a:p>
          <a:p>
            <a:r>
              <a:rPr lang="en-US" dirty="0" smtClean="0"/>
              <a:t>Inflammation of the bronchi results in:</a:t>
            </a:r>
          </a:p>
          <a:p>
            <a:pPr lvl="1"/>
            <a:r>
              <a:rPr lang="en-US" dirty="0" smtClean="0"/>
              <a:t>Mucosal </a:t>
            </a:r>
            <a:r>
              <a:rPr lang="en-US" dirty="0" err="1" smtClean="0"/>
              <a:t>oedema</a:t>
            </a:r>
            <a:endParaRPr lang="en-US" dirty="0" smtClean="0"/>
          </a:p>
          <a:p>
            <a:pPr lvl="1"/>
            <a:r>
              <a:rPr lang="en-US" dirty="0" err="1" smtClean="0"/>
              <a:t>Bronchospasm</a:t>
            </a:r>
            <a:r>
              <a:rPr lang="en-US" dirty="0" smtClean="0"/>
              <a:t>(contraction of the sm. muscle)</a:t>
            </a:r>
          </a:p>
          <a:p>
            <a:pPr lvl="1"/>
            <a:r>
              <a:rPr lang="en-US" dirty="0" smtClean="0"/>
              <a:t>Increased secretion of sticky mucus</a:t>
            </a:r>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allergy(</a:t>
            </a:r>
            <a:r>
              <a:rPr lang="en-US" dirty="0" err="1" smtClean="0"/>
              <a:t>atopy</a:t>
            </a:r>
            <a:r>
              <a:rPr lang="en-US" dirty="0" smtClean="0"/>
              <a: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Is an abnormal or exaggerated reaction by the body to certain foreign proteins.</a:t>
            </a:r>
          </a:p>
          <a:p>
            <a:r>
              <a:rPr lang="en-US" dirty="0" smtClean="0"/>
              <a:t>In these allergic people the body produces an inflammatory response to these proteins which are called allergens.</a:t>
            </a:r>
          </a:p>
          <a:p>
            <a:r>
              <a:rPr lang="en-US" dirty="0" smtClean="0"/>
              <a:t>This abnormal inflammatory response is present in all common allergic conditions</a:t>
            </a:r>
          </a:p>
          <a:p>
            <a:r>
              <a:rPr lang="en-US" dirty="0" smtClean="0"/>
              <a:t>Common allergens are:</a:t>
            </a:r>
          </a:p>
          <a:p>
            <a:pPr lvl="1"/>
            <a:r>
              <a:rPr lang="en-US" dirty="0" smtClean="0"/>
              <a:t>House dust mite</a:t>
            </a:r>
          </a:p>
          <a:p>
            <a:pPr lvl="1"/>
            <a:r>
              <a:rPr lang="en-US" dirty="0" smtClean="0"/>
              <a:t>Foods, e.g. cows milk protein, eggs, wheat,</a:t>
            </a:r>
          </a:p>
          <a:p>
            <a:pPr lvl="1"/>
            <a:r>
              <a:rPr lang="en-US" dirty="0" smtClean="0"/>
              <a:t>peanuts, fish and soya</a:t>
            </a:r>
          </a:p>
          <a:p>
            <a:pPr lvl="1"/>
            <a:r>
              <a:rPr lang="en-US" dirty="0" smtClean="0"/>
              <a:t>Pollens, e.g. grass or tree pollen</a:t>
            </a:r>
          </a:p>
          <a:p>
            <a:pPr lvl="1"/>
            <a:r>
              <a:rPr lang="en-US" dirty="0" smtClean="0"/>
              <a:t>Dog and cat hair</a:t>
            </a:r>
          </a:p>
          <a:p>
            <a:pPr lvl="1"/>
            <a:r>
              <a:rPr lang="en-US" dirty="0" smtClean="0"/>
              <a:t>Fungus (mould) spores</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Trigger factors may start an attack of asthma</a:t>
            </a:r>
            <a:endParaRPr lang="en-US" sz="2800" dirty="0"/>
          </a:p>
        </p:txBody>
      </p:sp>
      <p:sp>
        <p:nvSpPr>
          <p:cNvPr id="3" name="Content Placeholder 2"/>
          <p:cNvSpPr>
            <a:spLocks noGrp="1"/>
          </p:cNvSpPr>
          <p:nvPr>
            <p:ph idx="1"/>
          </p:nvPr>
        </p:nvSpPr>
        <p:spPr/>
        <p:txBody>
          <a:bodyPr>
            <a:normAutofit fontScale="92500" lnSpcReduction="10000"/>
          </a:bodyPr>
          <a:lstStyle/>
          <a:p>
            <a:r>
              <a:rPr lang="en-US" dirty="0" smtClean="0"/>
              <a:t>Upper respiratory tract infections</a:t>
            </a:r>
          </a:p>
          <a:p>
            <a:r>
              <a:rPr lang="en-US" dirty="0" smtClean="0"/>
              <a:t>Allergens in the environment</a:t>
            </a:r>
          </a:p>
          <a:p>
            <a:r>
              <a:rPr lang="en-US" dirty="0" smtClean="0"/>
              <a:t>Active or passive smoking</a:t>
            </a:r>
          </a:p>
          <a:p>
            <a:r>
              <a:rPr lang="en-US" dirty="0" smtClean="0"/>
              <a:t>Exercise, especially running</a:t>
            </a:r>
          </a:p>
          <a:p>
            <a:r>
              <a:rPr lang="en-US" dirty="0" smtClean="0"/>
              <a:t>A sudden drop in environmental temperature (cold air)</a:t>
            </a:r>
          </a:p>
          <a:p>
            <a:r>
              <a:rPr lang="en-US" dirty="0" smtClean="0"/>
              <a:t>Emotion (sadness, anger or excitement)</a:t>
            </a:r>
          </a:p>
          <a:p>
            <a:r>
              <a:rPr lang="en-US" dirty="0" smtClean="0"/>
              <a:t>Irritants in the environment, e.g. </a:t>
            </a:r>
            <a:r>
              <a:rPr lang="en-US" smtClean="0"/>
              <a:t>paint fumes</a:t>
            </a:r>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asthma diagnosed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Mainly a clinical diagnosis based on a history of repeated acute attacks of wheezing, coughing and breathlessness, often with a positive family history of allergy</a:t>
            </a:r>
          </a:p>
          <a:p>
            <a:r>
              <a:rPr lang="en-US" dirty="0" smtClean="0"/>
              <a:t>useful special investigations are:</a:t>
            </a:r>
          </a:p>
          <a:p>
            <a:r>
              <a:rPr lang="en-US" dirty="0" smtClean="0"/>
              <a:t>Lung function tests: &gt; 5yrs </a:t>
            </a:r>
            <a:r>
              <a:rPr lang="en-US" dirty="0" err="1" smtClean="0"/>
              <a:t>agecan</a:t>
            </a:r>
            <a:r>
              <a:rPr lang="en-US" dirty="0" smtClean="0"/>
              <a:t> use a peak flow meter to measure their peak expiratory flow rate(less in asthmatics)</a:t>
            </a:r>
          </a:p>
          <a:p>
            <a:r>
              <a:rPr lang="en-US" dirty="0" smtClean="0"/>
              <a:t>Skin tests: -forms a wheal to allergen  if +</a:t>
            </a:r>
            <a:r>
              <a:rPr lang="en-US" dirty="0" err="1" smtClean="0"/>
              <a:t>ve</a:t>
            </a:r>
            <a:endParaRPr lang="en-US" dirty="0" smtClean="0"/>
          </a:p>
          <a:p>
            <a:r>
              <a:rPr lang="en-US" dirty="0" smtClean="0"/>
              <a:t>Response to a short acting bronchodilator:</a:t>
            </a: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severity of asthma graded</a:t>
            </a:r>
            <a:endParaRPr lang="en-US" dirty="0"/>
          </a:p>
        </p:txBody>
      </p:sp>
      <p:sp>
        <p:nvSpPr>
          <p:cNvPr id="3" name="Content Placeholder 2"/>
          <p:cNvSpPr>
            <a:spLocks noGrp="1"/>
          </p:cNvSpPr>
          <p:nvPr>
            <p:ph idx="1"/>
          </p:nvPr>
        </p:nvSpPr>
        <p:spPr/>
        <p:txBody>
          <a:bodyPr/>
          <a:lstStyle/>
          <a:p>
            <a:r>
              <a:rPr lang="en-US" b="1" dirty="0" smtClean="0"/>
              <a:t>Mild</a:t>
            </a:r>
            <a:r>
              <a:rPr lang="en-US" dirty="0" smtClean="0"/>
              <a:t>: Episodes of coughing or wheezing occur </a:t>
            </a:r>
            <a:r>
              <a:rPr lang="en-US" i="1" dirty="0" smtClean="0"/>
              <a:t>once or twice a week</a:t>
            </a:r>
          </a:p>
          <a:p>
            <a:r>
              <a:rPr lang="en-US" b="1" dirty="0" smtClean="0"/>
              <a:t>Moderate</a:t>
            </a:r>
            <a:r>
              <a:rPr lang="en-US" dirty="0" smtClean="0"/>
              <a:t>: Episodes of coughing or wheezing </a:t>
            </a:r>
            <a:r>
              <a:rPr lang="en-US" dirty="0" err="1" smtClean="0"/>
              <a:t>atleast</a:t>
            </a:r>
            <a:r>
              <a:rPr lang="en-US" dirty="0" smtClean="0"/>
              <a:t> </a:t>
            </a:r>
            <a:r>
              <a:rPr lang="en-US" i="1" dirty="0" smtClean="0"/>
              <a:t>4 times a week</a:t>
            </a:r>
          </a:p>
          <a:p>
            <a:r>
              <a:rPr lang="en-US" b="1" dirty="0" smtClean="0"/>
              <a:t>Severe</a:t>
            </a:r>
            <a:r>
              <a:rPr lang="en-US" dirty="0" smtClean="0"/>
              <a:t>: They have daily symptoms which </a:t>
            </a:r>
            <a:r>
              <a:rPr lang="en-US" i="1" dirty="0" smtClean="0"/>
              <a:t>interfere with sleep and schooling</a:t>
            </a:r>
            <a:endParaRPr lang="en-US" i="1"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Management Of Asthma</a:t>
            </a:r>
            <a:endParaRPr lang="en-US" sz="4800" dirty="0"/>
          </a:p>
        </p:txBody>
      </p:sp>
      <p:sp>
        <p:nvSpPr>
          <p:cNvPr id="3" name="Content Placeholder 2"/>
          <p:cNvSpPr>
            <a:spLocks noGrp="1"/>
          </p:cNvSpPr>
          <p:nvPr>
            <p:ph idx="1"/>
          </p:nvPr>
        </p:nvSpPr>
        <p:spPr/>
        <p:txBody>
          <a:bodyPr>
            <a:normAutofit fontScale="92500" lnSpcReduction="20000"/>
          </a:bodyPr>
          <a:lstStyle/>
          <a:p>
            <a:r>
              <a:rPr lang="en-US" dirty="0" smtClean="0"/>
              <a:t>Assess the of severity of the asthma</a:t>
            </a:r>
          </a:p>
          <a:p>
            <a:r>
              <a:rPr lang="en-US" dirty="0" smtClean="0"/>
              <a:t>Control the acute attack – relieve </a:t>
            </a:r>
            <a:r>
              <a:rPr lang="en-US" dirty="0" err="1" smtClean="0"/>
              <a:t>bronchospasm</a:t>
            </a:r>
            <a:r>
              <a:rPr lang="en-US" dirty="0" smtClean="0"/>
              <a:t> with </a:t>
            </a:r>
            <a:r>
              <a:rPr lang="en-US" dirty="0" err="1" smtClean="0"/>
              <a:t>Nebulised</a:t>
            </a:r>
            <a:r>
              <a:rPr lang="en-US" dirty="0" smtClean="0"/>
              <a:t> or inhaled short acting bronchodilators (beta 2 agonists), e.g. </a:t>
            </a:r>
            <a:r>
              <a:rPr lang="en-US" dirty="0" err="1" smtClean="0"/>
              <a:t>salbutamol</a:t>
            </a:r>
            <a:r>
              <a:rPr lang="en-US" dirty="0" smtClean="0"/>
              <a:t> (</a:t>
            </a:r>
            <a:r>
              <a:rPr lang="en-US" dirty="0" err="1" smtClean="0"/>
              <a:t>Ventolin</a:t>
            </a:r>
            <a:r>
              <a:rPr lang="en-US" dirty="0" smtClean="0"/>
              <a:t>) or </a:t>
            </a:r>
            <a:r>
              <a:rPr lang="en-US" dirty="0" err="1" smtClean="0"/>
              <a:t>fenoterol</a:t>
            </a:r>
            <a:r>
              <a:rPr lang="en-US" dirty="0" smtClean="0"/>
              <a:t> (</a:t>
            </a:r>
            <a:r>
              <a:rPr lang="en-US" dirty="0" err="1" smtClean="0"/>
              <a:t>Berotec</a:t>
            </a:r>
            <a:r>
              <a:rPr lang="en-US" dirty="0" smtClean="0"/>
              <a:t>).If no response in 20 minutes repeat the dose &amp; give a dose of oral steroids</a:t>
            </a:r>
          </a:p>
          <a:p>
            <a:r>
              <a:rPr lang="en-US" dirty="0" smtClean="0"/>
              <a:t>Prevent recurrent attacks</a:t>
            </a:r>
          </a:p>
          <a:p>
            <a:r>
              <a:rPr lang="en-US" dirty="0" smtClean="0"/>
              <a:t>Avoid trigger factors</a:t>
            </a:r>
          </a:p>
          <a:p>
            <a:r>
              <a:rPr lang="en-US" dirty="0" smtClean="0"/>
              <a:t>Education and support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&amp; </a:t>
            </a:r>
            <a:r>
              <a:rPr lang="en-US" dirty="0"/>
              <a:t>management</a:t>
            </a:r>
            <a:r>
              <a:rPr lang="en-US" dirty="0" smtClean="0"/>
              <a:t> </a:t>
            </a:r>
            <a:endParaRPr lang="en-US" dirty="0"/>
          </a:p>
        </p:txBody>
      </p:sp>
      <p:sp>
        <p:nvSpPr>
          <p:cNvPr id="3" name="Content Placeholder 2"/>
          <p:cNvSpPr>
            <a:spLocks noGrp="1"/>
          </p:cNvSpPr>
          <p:nvPr>
            <p:ph idx="1"/>
          </p:nvPr>
        </p:nvSpPr>
        <p:spPr/>
        <p:txBody>
          <a:bodyPr anchor="ctr">
            <a:normAutofit fontScale="77500" lnSpcReduction="20000"/>
          </a:bodyPr>
          <a:lstStyle/>
          <a:p>
            <a:r>
              <a:rPr lang="en-US" dirty="0" smtClean="0"/>
              <a:t>Avoid contact </a:t>
            </a:r>
            <a:r>
              <a:rPr lang="en-US" dirty="0"/>
              <a:t>with other people suffering from </a:t>
            </a:r>
            <a:r>
              <a:rPr lang="en-US" dirty="0" smtClean="0"/>
              <a:t>a common cold</a:t>
            </a:r>
            <a:endParaRPr lang="en-US" dirty="0"/>
          </a:p>
          <a:p>
            <a:r>
              <a:rPr lang="en-US" dirty="0"/>
              <a:t>Usually no treatment is needed. </a:t>
            </a:r>
            <a:endParaRPr lang="en-US" dirty="0" smtClean="0"/>
          </a:p>
          <a:p>
            <a:r>
              <a:rPr lang="en-US" dirty="0" smtClean="0"/>
              <a:t>Let the </a:t>
            </a:r>
            <a:r>
              <a:rPr lang="en-US" dirty="0"/>
              <a:t>child drinks enough fluid. Frequent, </a:t>
            </a:r>
            <a:r>
              <a:rPr lang="en-US" dirty="0" smtClean="0"/>
              <a:t>small feeds </a:t>
            </a:r>
            <a:r>
              <a:rPr lang="en-US" dirty="0"/>
              <a:t>are best. Appetite is often poor for a </a:t>
            </a:r>
            <a:r>
              <a:rPr lang="en-US" dirty="0" smtClean="0"/>
              <a:t>few days</a:t>
            </a:r>
            <a:r>
              <a:rPr lang="en-US" dirty="0"/>
              <a:t>. </a:t>
            </a:r>
            <a:endParaRPr lang="en-US" dirty="0" smtClean="0"/>
          </a:p>
          <a:p>
            <a:r>
              <a:rPr lang="en-US" dirty="0" smtClean="0"/>
              <a:t>Older </a:t>
            </a:r>
            <a:r>
              <a:rPr lang="en-US" dirty="0"/>
              <a:t>children can blow their nose, </a:t>
            </a:r>
            <a:r>
              <a:rPr lang="en-US" dirty="0" smtClean="0"/>
              <a:t>but saline </a:t>
            </a:r>
            <a:r>
              <a:rPr lang="en-US" dirty="0"/>
              <a:t>nose drops help to clear the nose </a:t>
            </a:r>
            <a:r>
              <a:rPr lang="en-US" dirty="0" smtClean="0"/>
              <a:t>in infants </a:t>
            </a:r>
            <a:r>
              <a:rPr lang="en-US" dirty="0"/>
              <a:t>and young children. </a:t>
            </a:r>
            <a:endParaRPr lang="en-US" dirty="0" smtClean="0"/>
          </a:p>
          <a:p>
            <a:r>
              <a:rPr lang="en-US" dirty="0" smtClean="0"/>
              <a:t>Keeping </a:t>
            </a:r>
            <a:r>
              <a:rPr lang="en-US" dirty="0"/>
              <a:t>the </a:t>
            </a:r>
            <a:r>
              <a:rPr lang="en-US" dirty="0" smtClean="0"/>
              <a:t>room warm </a:t>
            </a:r>
            <a:r>
              <a:rPr lang="en-US" dirty="0"/>
              <a:t>and raising the head with pillows </a:t>
            </a:r>
            <a:r>
              <a:rPr lang="en-US" dirty="0" smtClean="0"/>
              <a:t>may help </a:t>
            </a:r>
            <a:r>
              <a:rPr lang="en-US" dirty="0"/>
              <a:t>at night. </a:t>
            </a:r>
            <a:endParaRPr lang="en-US" dirty="0" smtClean="0"/>
          </a:p>
          <a:p>
            <a:r>
              <a:rPr lang="en-US" dirty="0" err="1" smtClean="0"/>
              <a:t>Paracetamol</a:t>
            </a:r>
            <a:r>
              <a:rPr lang="en-US" dirty="0" smtClean="0"/>
              <a:t> </a:t>
            </a:r>
            <a:r>
              <a:rPr lang="en-US" dirty="0"/>
              <a:t>syrup will </a:t>
            </a:r>
            <a:r>
              <a:rPr lang="en-US" dirty="0" smtClean="0"/>
              <a:t>lower fever.</a:t>
            </a:r>
          </a:p>
          <a:p>
            <a:r>
              <a:rPr lang="en-US" dirty="0"/>
              <a:t>Antibiotics are not indicated for a common cold</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The treatment of persistent asthma:</a:t>
            </a:r>
            <a:endParaRPr lang="en-US" sz="3600" b="1" dirty="0"/>
          </a:p>
        </p:txBody>
      </p:sp>
      <p:sp>
        <p:nvSpPr>
          <p:cNvPr id="3" name="Content Placeholder 2"/>
          <p:cNvSpPr>
            <a:spLocks noGrp="1"/>
          </p:cNvSpPr>
          <p:nvPr>
            <p:ph idx="1"/>
          </p:nvPr>
        </p:nvSpPr>
        <p:spPr/>
        <p:txBody>
          <a:bodyPr anchor="ctr">
            <a:normAutofit fontScale="92500"/>
          </a:bodyPr>
          <a:lstStyle/>
          <a:p>
            <a:r>
              <a:rPr lang="en-US" sz="2400" dirty="0" smtClean="0"/>
              <a:t>In mild persistent asthma (with repeated mild episodes of cough and wheezing which occur once or twice a week) a low daily dose of inhaled corticosteroid (‘prevention’ therapy e.g. </a:t>
            </a:r>
            <a:r>
              <a:rPr lang="en-US" sz="2400" dirty="0" err="1" smtClean="0"/>
              <a:t>beclomethasone</a:t>
            </a:r>
            <a:r>
              <a:rPr lang="en-US" sz="2400" dirty="0" smtClean="0"/>
              <a:t> 100–200 </a:t>
            </a:r>
            <a:r>
              <a:rPr lang="en-US" sz="2400" dirty="0" err="1" smtClean="0"/>
              <a:t>μg</a:t>
            </a:r>
            <a:r>
              <a:rPr lang="en-US" sz="2400" dirty="0" smtClean="0"/>
              <a:t>) should be given in addition to the short acting bronchodilator.</a:t>
            </a:r>
          </a:p>
          <a:p>
            <a:r>
              <a:rPr lang="en-US" sz="2400" dirty="0" smtClean="0"/>
              <a:t>Moderate persistent asthma requires higher doses of daily inhaled steroids (e.g. </a:t>
            </a:r>
            <a:r>
              <a:rPr lang="en-US" sz="2400" dirty="0" err="1" smtClean="0"/>
              <a:t>beclomethasone</a:t>
            </a:r>
            <a:r>
              <a:rPr lang="en-US" sz="2400" dirty="0" smtClean="0"/>
              <a:t> 200–400 </a:t>
            </a:r>
            <a:r>
              <a:rPr lang="el-GR" sz="2400" dirty="0" smtClean="0"/>
              <a:t>μ</a:t>
            </a:r>
            <a:r>
              <a:rPr lang="en-US" sz="2400" dirty="0" smtClean="0"/>
              <a:t>g).</a:t>
            </a:r>
          </a:p>
          <a:p>
            <a:r>
              <a:rPr lang="it-IT" sz="2400" dirty="0" smtClean="0"/>
              <a:t>In severe persistent asthma, oral steroids </a:t>
            </a:r>
            <a:r>
              <a:rPr lang="en-US" sz="2400" dirty="0" smtClean="0"/>
              <a:t>may be needed. Management by an asthma clinic.</a:t>
            </a:r>
          </a:p>
          <a:p>
            <a:r>
              <a:rPr lang="en-US" sz="2400" dirty="0" smtClean="0"/>
              <a:t>Exercise-induced asthma can be prevented by inhaling a short acting bronchodilator 10 minutes before starting the exercise.</a:t>
            </a:r>
            <a:endParaRPr lang="en-US" sz="24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NOTE</a:t>
            </a:r>
            <a:endParaRPr lang="en-US" dirty="0"/>
          </a:p>
        </p:txBody>
      </p:sp>
      <p:sp>
        <p:nvSpPr>
          <p:cNvPr id="3" name="Content Placeholder 2"/>
          <p:cNvSpPr>
            <a:spLocks noGrp="1"/>
          </p:cNvSpPr>
          <p:nvPr>
            <p:ph idx="1"/>
          </p:nvPr>
        </p:nvSpPr>
        <p:spPr/>
        <p:txBody>
          <a:bodyPr anchor="ctr">
            <a:normAutofit fontScale="92500" lnSpcReduction="10000"/>
          </a:bodyPr>
          <a:lstStyle/>
          <a:p>
            <a:r>
              <a:rPr lang="en-US" dirty="0" smtClean="0"/>
              <a:t>In severe or repeated attacks of asthma, daily treatment is needed to give the child as normal a quality of life as possible.</a:t>
            </a:r>
          </a:p>
          <a:p>
            <a:r>
              <a:rPr lang="en-US" sz="3000" b="1" dirty="0" smtClean="0">
                <a:solidFill>
                  <a:srgbClr val="FF0000"/>
                </a:solidFill>
              </a:rPr>
              <a:t>When and how should oxygen be given?</a:t>
            </a:r>
          </a:p>
          <a:p>
            <a:r>
              <a:rPr lang="en-US" dirty="0" smtClean="0"/>
              <a:t>Children with rapid breathing, </a:t>
            </a:r>
            <a:r>
              <a:rPr lang="en-US" dirty="0" err="1" smtClean="0"/>
              <a:t>indrawing</a:t>
            </a:r>
            <a:r>
              <a:rPr lang="en-US" dirty="0" smtClean="0"/>
              <a:t> of the chest, expiratory </a:t>
            </a:r>
            <a:r>
              <a:rPr lang="en-US" dirty="0" err="1" smtClean="0"/>
              <a:t>stridor</a:t>
            </a:r>
            <a:r>
              <a:rPr lang="en-US" dirty="0" smtClean="0"/>
              <a:t> or cyanosis, restless and saturations less than 90% should be given oxygen. Usually 1 to 2 </a:t>
            </a:r>
            <a:r>
              <a:rPr lang="en-US" dirty="0" err="1" smtClean="0"/>
              <a:t>litres</a:t>
            </a:r>
            <a:r>
              <a:rPr lang="en-US" dirty="0" smtClean="0"/>
              <a:t> per minute of 100% O</a:t>
            </a:r>
            <a:r>
              <a:rPr lang="en-US" baseline="-25000" dirty="0" smtClean="0"/>
              <a:t>2</a:t>
            </a:r>
            <a:r>
              <a:rPr lang="en-US" dirty="0" smtClean="0"/>
              <a:t> is given by nasal prongs or 3 to 4 L via face mask</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525963"/>
          </a:xfrm>
        </p:spPr>
        <p:txBody>
          <a:bodyPr anchor="ctr">
            <a:noAutofit/>
          </a:bodyPr>
          <a:lstStyle/>
          <a:p>
            <a:pPr algn="ctr">
              <a:buNone/>
            </a:pPr>
            <a:r>
              <a:rPr lang="en-GB" sz="34400" b="1" dirty="0" smtClean="0">
                <a:latin typeface="Algerian" pitchFamily="82" charset="0"/>
              </a:rPr>
              <a:t>END</a:t>
            </a:r>
            <a:endParaRPr lang="en-US" sz="34400" b="1" dirty="0">
              <a:latin typeface="Algerian" pitchFamily="8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Acute </a:t>
            </a:r>
            <a:r>
              <a:rPr lang="en-US" b="1" dirty="0" smtClean="0"/>
              <a:t>sinusitis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 infection </a:t>
            </a:r>
            <a:r>
              <a:rPr lang="en-US" dirty="0"/>
              <a:t>of the lining of one </a:t>
            </a:r>
            <a:r>
              <a:rPr lang="en-US" dirty="0" smtClean="0"/>
              <a:t>or more </a:t>
            </a:r>
            <a:r>
              <a:rPr lang="en-US" dirty="0"/>
              <a:t>of the air sinuses that develop around </a:t>
            </a:r>
            <a:r>
              <a:rPr lang="en-US" dirty="0" smtClean="0"/>
              <a:t>the nasal </a:t>
            </a:r>
            <a:r>
              <a:rPr lang="en-US" dirty="0"/>
              <a:t>cavity in older children (especially </a:t>
            </a:r>
            <a:r>
              <a:rPr lang="en-US" dirty="0" smtClean="0"/>
              <a:t>the maxillary </a:t>
            </a:r>
            <a:r>
              <a:rPr lang="en-US" dirty="0"/>
              <a:t>sinuses</a:t>
            </a:r>
            <a:r>
              <a:rPr lang="en-US" dirty="0" smtClean="0"/>
              <a:t>)</a:t>
            </a:r>
          </a:p>
          <a:p>
            <a:r>
              <a:rPr lang="en-US" dirty="0" smtClean="0"/>
              <a:t>Is uncommon </a:t>
            </a:r>
            <a:r>
              <a:rPr lang="en-US" dirty="0"/>
              <a:t>in </a:t>
            </a:r>
            <a:r>
              <a:rPr lang="en-US" dirty="0" smtClean="0"/>
              <a:t>preschool children </a:t>
            </a:r>
            <a:r>
              <a:rPr lang="en-US" dirty="0"/>
              <a:t>as their facial sinuses are not </a:t>
            </a:r>
            <a:r>
              <a:rPr lang="en-US" dirty="0" smtClean="0"/>
              <a:t>yet fully </a:t>
            </a:r>
            <a:r>
              <a:rPr lang="en-US" dirty="0"/>
              <a:t>formed.</a:t>
            </a:r>
            <a:endParaRPr lang="en-US" dirty="0" smtClean="0"/>
          </a:p>
          <a:p>
            <a:r>
              <a:rPr lang="en-US" dirty="0" smtClean="0"/>
              <a:t>Usually caused by </a:t>
            </a:r>
            <a:r>
              <a:rPr lang="en-US" dirty="0"/>
              <a:t>a bacterial infection, which complicates </a:t>
            </a:r>
            <a:r>
              <a:rPr lang="en-US" dirty="0" smtClean="0"/>
              <a:t>a common cold</a:t>
            </a:r>
          </a:p>
          <a:p>
            <a:r>
              <a:rPr lang="en-US" dirty="0" smtClean="0"/>
              <a:t>But can become </a:t>
            </a:r>
            <a:r>
              <a:rPr lang="en-US" dirty="0"/>
              <a:t>chronic. </a:t>
            </a:r>
            <a:endParaRPr lang="en-US" dirty="0" smtClean="0"/>
          </a:p>
          <a:p>
            <a:r>
              <a:rPr lang="en-US" dirty="0" smtClean="0"/>
              <a:t>Less </a:t>
            </a:r>
            <a:r>
              <a:rPr lang="en-US" dirty="0"/>
              <a:t>commonly sinusitis </a:t>
            </a:r>
            <a:r>
              <a:rPr lang="en-US" dirty="0" smtClean="0"/>
              <a:t>may complicate </a:t>
            </a:r>
            <a:r>
              <a:rPr lang="en-US" dirty="0"/>
              <a:t>allergy.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symptoms and signs of</a:t>
            </a:r>
            <a:br>
              <a:rPr lang="en-US" dirty="0"/>
            </a:br>
            <a:r>
              <a:rPr lang="en-US" dirty="0"/>
              <a:t>sinusitis</a:t>
            </a:r>
          </a:p>
        </p:txBody>
      </p:sp>
      <p:sp>
        <p:nvSpPr>
          <p:cNvPr id="3" name="Content Placeholder 2"/>
          <p:cNvSpPr>
            <a:spLocks noGrp="1"/>
          </p:cNvSpPr>
          <p:nvPr>
            <p:ph idx="1"/>
          </p:nvPr>
        </p:nvSpPr>
        <p:spPr/>
        <p:txBody>
          <a:bodyPr>
            <a:normAutofit/>
          </a:bodyPr>
          <a:lstStyle/>
          <a:p>
            <a:r>
              <a:rPr lang="en-US" dirty="0"/>
              <a:t>A green (purulent) nasal discharge</a:t>
            </a:r>
          </a:p>
          <a:p>
            <a:r>
              <a:rPr lang="en-US" dirty="0"/>
              <a:t>A feeling of fullness or pain over one </a:t>
            </a:r>
            <a:r>
              <a:rPr lang="en-US" dirty="0" smtClean="0"/>
              <a:t>or more </a:t>
            </a:r>
            <a:r>
              <a:rPr lang="en-US" dirty="0"/>
              <a:t>of the </a:t>
            </a:r>
            <a:r>
              <a:rPr lang="en-US" dirty="0" smtClean="0"/>
              <a:t>sinuses</a:t>
            </a:r>
          </a:p>
          <a:p>
            <a:r>
              <a:rPr lang="en-US" dirty="0"/>
              <a:t>Headache and tenderness over the </a:t>
            </a:r>
            <a:r>
              <a:rPr lang="en-US" dirty="0" smtClean="0"/>
              <a:t>infected sinus </a:t>
            </a:r>
          </a:p>
          <a:p>
            <a:r>
              <a:rPr lang="en-US" dirty="0" smtClean="0"/>
              <a:t>Post-nasal </a:t>
            </a:r>
            <a:r>
              <a:rPr lang="en-US" dirty="0"/>
              <a:t>drip with a </a:t>
            </a:r>
            <a:r>
              <a:rPr lang="en-US" dirty="0" smtClean="0"/>
              <a:t>cough – it irritates </a:t>
            </a:r>
            <a:r>
              <a:rPr lang="en-US" dirty="0"/>
              <a:t>the throat and </a:t>
            </a:r>
            <a:r>
              <a:rPr lang="en-US" dirty="0" smtClean="0"/>
              <a:t>bronchi causing </a:t>
            </a:r>
            <a:r>
              <a:rPr lang="en-US" dirty="0"/>
              <a:t>a cough, especially when the </a:t>
            </a:r>
            <a:r>
              <a:rPr lang="en-US" dirty="0" smtClean="0"/>
              <a:t>child lies </a:t>
            </a:r>
            <a:r>
              <a:rPr lang="en-US" dirty="0"/>
              <a:t>down to sleep</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r>
              <a:rPr lang="en-US" dirty="0"/>
              <a:t>of sinusitis</a:t>
            </a:r>
          </a:p>
        </p:txBody>
      </p:sp>
      <p:sp>
        <p:nvSpPr>
          <p:cNvPr id="3" name="Content Placeholder 2"/>
          <p:cNvSpPr>
            <a:spLocks noGrp="1"/>
          </p:cNvSpPr>
          <p:nvPr>
            <p:ph idx="1"/>
          </p:nvPr>
        </p:nvSpPr>
        <p:spPr/>
        <p:txBody>
          <a:bodyPr>
            <a:normAutofit/>
          </a:bodyPr>
          <a:lstStyle/>
          <a:p>
            <a:r>
              <a:rPr lang="en-US" dirty="0"/>
              <a:t>Oral antibiotics for 10 </a:t>
            </a:r>
            <a:r>
              <a:rPr lang="en-US" dirty="0" smtClean="0"/>
              <a:t>days- </a:t>
            </a:r>
            <a:r>
              <a:rPr lang="en-US" dirty="0" err="1" smtClean="0"/>
              <a:t>Amoxycillin</a:t>
            </a:r>
            <a:endParaRPr lang="en-US" dirty="0" smtClean="0"/>
          </a:p>
          <a:p>
            <a:r>
              <a:rPr lang="en-US" dirty="0" err="1" smtClean="0"/>
              <a:t>Paracetamol</a:t>
            </a:r>
            <a:r>
              <a:rPr lang="en-US" dirty="0" smtClean="0"/>
              <a:t> </a:t>
            </a:r>
            <a:r>
              <a:rPr lang="en-US" dirty="0"/>
              <a:t>for pain and discomfort</a:t>
            </a:r>
          </a:p>
          <a:p>
            <a:r>
              <a:rPr lang="en-US" dirty="0"/>
              <a:t>Steam inhalation by breathing in </a:t>
            </a:r>
            <a:r>
              <a:rPr lang="en-US" dirty="0" smtClean="0"/>
              <a:t>warm, moist air</a:t>
            </a:r>
          </a:p>
          <a:p>
            <a:r>
              <a:rPr lang="en-US" dirty="0"/>
              <a:t>Nasal decongestant drops or </a:t>
            </a:r>
            <a:r>
              <a:rPr lang="en-US" dirty="0" smtClean="0"/>
              <a:t>spray</a:t>
            </a:r>
          </a:p>
          <a:p>
            <a:r>
              <a:rPr lang="en-US" dirty="0"/>
              <a:t>Repeated sinusitis </a:t>
            </a:r>
            <a:r>
              <a:rPr lang="en-US" dirty="0" smtClean="0"/>
              <a:t>suggests an allergy</a:t>
            </a:r>
          </a:p>
          <a:p>
            <a:r>
              <a:rPr lang="en-US" dirty="0" smtClean="0"/>
              <a:t>If does </a:t>
            </a:r>
            <a:r>
              <a:rPr lang="en-US" dirty="0"/>
              <a:t>not disappear in 10 days </a:t>
            </a:r>
            <a:r>
              <a:rPr lang="en-US" dirty="0" smtClean="0"/>
              <a:t>or becomes </a:t>
            </a:r>
            <a:r>
              <a:rPr lang="en-US" dirty="0"/>
              <a:t>recurrent, refer the patient to an 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TotalTime>
  <Words>4209</Words>
  <Application>Microsoft Office PowerPoint</Application>
  <PresentationFormat>On-screen Show (4:3)</PresentationFormat>
  <Paragraphs>479</Paragraphs>
  <Slides>62</Slides>
  <Notes>62</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URT &amp; LRT INFECTION</vt:lpstr>
      <vt:lpstr>RT: Introduction</vt:lpstr>
      <vt:lpstr>Common cold</vt:lpstr>
      <vt:lpstr>signs and symptoms</vt:lpstr>
      <vt:lpstr>complications of a common cold</vt:lpstr>
      <vt:lpstr>Prevention &amp; management </vt:lpstr>
      <vt:lpstr>Acute sinusitis </vt:lpstr>
      <vt:lpstr>symptoms and signs of sinusitis</vt:lpstr>
      <vt:lpstr>Treatment of sinusitis</vt:lpstr>
      <vt:lpstr>Allergic rhinitis</vt:lpstr>
      <vt:lpstr>Cause of allergic rhinitis</vt:lpstr>
      <vt:lpstr>Management of allergic rhinitis</vt:lpstr>
      <vt:lpstr>PHARYNGITIS AND TONSILLITIS</vt:lpstr>
      <vt:lpstr>Symptoms and Signs of pharyngitis</vt:lpstr>
      <vt:lpstr>Complications of pharyngitis</vt:lpstr>
      <vt:lpstr>Management of pharyngitis</vt:lpstr>
      <vt:lpstr>Tonsillitis </vt:lpstr>
      <vt:lpstr>management of tonsillitis</vt:lpstr>
      <vt:lpstr>signs and management of enlarged adenoids</vt:lpstr>
      <vt:lpstr>OTITIS MEDIA</vt:lpstr>
      <vt:lpstr>symptoms &amp; signs of acute O.M</vt:lpstr>
      <vt:lpstr>Management of acute otitus media</vt:lpstr>
      <vt:lpstr>Chronic suppurative otitis media</vt:lpstr>
      <vt:lpstr>Management of chronic suppurative otitis media</vt:lpstr>
      <vt:lpstr>What is chronic secretory otitis media</vt:lpstr>
      <vt:lpstr>management of chronic secretory otitis media</vt:lpstr>
      <vt:lpstr>What is otitis externa</vt:lpstr>
      <vt:lpstr>Treatment of otitis externa</vt:lpstr>
      <vt:lpstr>EPIGLOTTITIS</vt:lpstr>
      <vt:lpstr>Recognising epiglottitis</vt:lpstr>
      <vt:lpstr>Management acute epiglottitis</vt:lpstr>
      <vt:lpstr>INFLUENZA</vt:lpstr>
      <vt:lpstr>PowerPoint Presentation</vt:lpstr>
      <vt:lpstr>HOW CAN ACUTE RESPIRATORY CONDITIONS BE PREVENTED</vt:lpstr>
      <vt:lpstr>PowerPoint Presentation</vt:lpstr>
      <vt:lpstr>INTRODUCTION</vt:lpstr>
      <vt:lpstr>Signs of breathing difficulty</vt:lpstr>
      <vt:lpstr>Signs of respiratory distress</vt:lpstr>
      <vt:lpstr>What is stridor?</vt:lpstr>
      <vt:lpstr>PowerPoint Presentation</vt:lpstr>
      <vt:lpstr>Central cyanosis Vs Peripheral cyanosis</vt:lpstr>
      <vt:lpstr>VIRAL CROUP</vt:lpstr>
      <vt:lpstr>presenting signs of viral croup</vt:lpstr>
      <vt:lpstr>management of viral croup</vt:lpstr>
      <vt:lpstr>BRONCHITIS</vt:lpstr>
      <vt:lpstr>the signs of bronchiolitis</vt:lpstr>
      <vt:lpstr>management of bronchiolitis</vt:lpstr>
      <vt:lpstr>Pneumonia </vt:lpstr>
      <vt:lpstr>Other important causes</vt:lpstr>
      <vt:lpstr>symptoms and signs of pneumonia</vt:lpstr>
      <vt:lpstr>management of pneumonia</vt:lpstr>
      <vt:lpstr>Antibiotics used in pneumonia</vt:lpstr>
      <vt:lpstr>Asthma</vt:lpstr>
      <vt:lpstr>cause of asthma</vt:lpstr>
      <vt:lpstr>What is allergy(atopy)?</vt:lpstr>
      <vt:lpstr>Trigger factors may start an attack of asthma</vt:lpstr>
      <vt:lpstr>How is asthma diagnosed</vt:lpstr>
      <vt:lpstr>severity of asthma graded</vt:lpstr>
      <vt:lpstr>Management Of Asthma</vt:lpstr>
      <vt:lpstr>The treatment of persistent asthma:</vt:lpstr>
      <vt:lpstr>NOTE</vt:lpstr>
      <vt:lpstr>PowerPoint Presentation</vt:lpstr>
    </vt:vector>
  </TitlesOfParts>
  <Company>Acer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URT &amp; LRT INFECTION</dc:title>
  <dc:creator>Valued Acer Customer</dc:creator>
  <cp:lastModifiedBy>Zack</cp:lastModifiedBy>
  <cp:revision>10</cp:revision>
  <dcterms:created xsi:type="dcterms:W3CDTF">2010-06-15T06:56:47Z</dcterms:created>
  <dcterms:modified xsi:type="dcterms:W3CDTF">2018-02-09T10:41:54Z</dcterms:modified>
</cp:coreProperties>
</file>