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14" r:id="rId3"/>
    <p:sldId id="315" r:id="rId4"/>
    <p:sldId id="316" r:id="rId5"/>
    <p:sldId id="299" r:id="rId6"/>
    <p:sldId id="300" r:id="rId7"/>
    <p:sldId id="301" r:id="rId8"/>
    <p:sldId id="302" r:id="rId9"/>
    <p:sldId id="304" r:id="rId10"/>
    <p:sldId id="313" r:id="rId11"/>
    <p:sldId id="305" r:id="rId12"/>
    <p:sldId id="307" r:id="rId13"/>
    <p:sldId id="310" r:id="rId14"/>
    <p:sldId id="311" r:id="rId15"/>
    <p:sldId id="317" r:id="rId16"/>
    <p:sldId id="312" r:id="rId17"/>
    <p:sldId id="259" r:id="rId18"/>
    <p:sldId id="260" r:id="rId19"/>
    <p:sldId id="261" r:id="rId20"/>
    <p:sldId id="262" r:id="rId21"/>
    <p:sldId id="291" r:id="rId22"/>
    <p:sldId id="263" r:id="rId23"/>
    <p:sldId id="264" r:id="rId24"/>
    <p:sldId id="265" r:id="rId25"/>
    <p:sldId id="266" r:id="rId26"/>
    <p:sldId id="292" r:id="rId27"/>
    <p:sldId id="267" r:id="rId28"/>
    <p:sldId id="293" r:id="rId29"/>
    <p:sldId id="268" r:id="rId30"/>
    <p:sldId id="269" r:id="rId31"/>
    <p:sldId id="270" r:id="rId32"/>
    <p:sldId id="294" r:id="rId33"/>
    <p:sldId id="271" r:id="rId34"/>
    <p:sldId id="272" r:id="rId35"/>
    <p:sldId id="273" r:id="rId36"/>
    <p:sldId id="295" r:id="rId37"/>
    <p:sldId id="274" r:id="rId38"/>
    <p:sldId id="275" r:id="rId39"/>
    <p:sldId id="289" r:id="rId40"/>
    <p:sldId id="276" r:id="rId41"/>
    <p:sldId id="297" r:id="rId42"/>
    <p:sldId id="318" r:id="rId43"/>
    <p:sldId id="319" r:id="rId44"/>
    <p:sldId id="277" r:id="rId45"/>
    <p:sldId id="278" r:id="rId46"/>
    <p:sldId id="279" r:id="rId47"/>
    <p:sldId id="280" r:id="rId48"/>
    <p:sldId id="281" r:id="rId49"/>
    <p:sldId id="282" r:id="rId50"/>
    <p:sldId id="283" r:id="rId51"/>
    <p:sldId id="284" r:id="rId52"/>
    <p:sldId id="296" r:id="rId53"/>
    <p:sldId id="285"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927E36C-2229-4ED3-9DDC-BFB587196C06}" type="datetimeFigureOut">
              <a:rPr lang="en-US" smtClean="0"/>
              <a:pPr/>
              <a:t>7/10/2019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3F4AD5A3-E1C1-4FFF-989E-61E3102DBCA4}"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27E36C-2229-4ED3-9DDC-BFB587196C06}" type="datetimeFigureOut">
              <a:rPr lang="en-US" smtClean="0"/>
              <a:pPr/>
              <a:t>7/10/2019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AD5A3-E1C1-4FFF-989E-61E3102DBCA4}" type="slidenum">
              <a:rPr lang="en-US" smtClean="0"/>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27E36C-2229-4ED3-9DDC-BFB587196C06}" type="datetimeFigureOut">
              <a:rPr lang="en-US" smtClean="0"/>
              <a:pPr/>
              <a:t>7/10/2019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AD5A3-E1C1-4FFF-989E-61E3102DBCA4}" type="slidenum">
              <a:rPr lang="en-US" smtClean="0"/>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927E36C-2229-4ED3-9DDC-BFB587196C06}" type="datetimeFigureOut">
              <a:rPr lang="en-US" smtClean="0"/>
              <a:pPr/>
              <a:t>7/10/2019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AD5A3-E1C1-4FFF-989E-61E3102DBCA4}"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927E36C-2229-4ED3-9DDC-BFB587196C06}" type="datetimeFigureOut">
              <a:rPr lang="en-US" smtClean="0"/>
              <a:pPr/>
              <a:t>7/10/2019</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3F4AD5A3-E1C1-4FFF-989E-61E3102DBCA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927E36C-2229-4ED3-9DDC-BFB587196C06}" type="datetimeFigureOut">
              <a:rPr lang="en-US" smtClean="0"/>
              <a:pPr/>
              <a:t>7/10/2019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4AD5A3-E1C1-4FFF-989E-61E3102DBCA4}"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927E36C-2229-4ED3-9DDC-BFB587196C06}" type="datetimeFigureOut">
              <a:rPr lang="en-US" smtClean="0"/>
              <a:pPr/>
              <a:t>7/10/2019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4AD5A3-E1C1-4FFF-989E-61E3102DBCA4}"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927E36C-2229-4ED3-9DDC-BFB587196C06}" type="datetimeFigureOut">
              <a:rPr lang="en-US" smtClean="0"/>
              <a:pPr/>
              <a:t>7/10/2019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4AD5A3-E1C1-4FFF-989E-61E3102DBCA4}" type="slidenum">
              <a:rPr lang="en-US" smtClean="0"/>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27E36C-2229-4ED3-9DDC-BFB587196C06}" type="datetimeFigureOut">
              <a:rPr lang="en-US" smtClean="0"/>
              <a:pPr/>
              <a:t>7/10/2019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4AD5A3-E1C1-4FFF-989E-61E3102DBCA4}" type="slidenum">
              <a:rPr lang="en-US" smtClean="0"/>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927E36C-2229-4ED3-9DDC-BFB587196C06}" type="datetimeFigureOut">
              <a:rPr lang="en-US" smtClean="0"/>
              <a:pPr/>
              <a:t>7/10/2019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4AD5A3-E1C1-4FFF-989E-61E3102DBCA4}"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927E36C-2229-4ED3-9DDC-BFB587196C06}" type="datetimeFigureOut">
              <a:rPr lang="en-US" smtClean="0"/>
              <a:pPr/>
              <a:t>7/10/2019</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3F4AD5A3-E1C1-4FFF-989E-61E3102DBCA4}"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927E36C-2229-4ED3-9DDC-BFB587196C06}" type="datetimeFigureOut">
              <a:rPr lang="en-US" smtClean="0"/>
              <a:pPr/>
              <a:t>7/10/2019</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F4AD5A3-E1C1-4FFF-989E-61E3102DBCA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ssolve/>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PAUL KWASI</a:t>
            </a:r>
            <a:endParaRPr lang="en-US" dirty="0"/>
          </a:p>
        </p:txBody>
      </p:sp>
      <p:sp>
        <p:nvSpPr>
          <p:cNvPr id="2" name="Title 1"/>
          <p:cNvSpPr>
            <a:spLocks noGrp="1"/>
          </p:cNvSpPr>
          <p:nvPr>
            <p:ph type="ctrTitle"/>
          </p:nvPr>
        </p:nvSpPr>
        <p:spPr/>
        <p:txBody>
          <a:bodyPr/>
          <a:lstStyle/>
          <a:p>
            <a:r>
              <a:rPr lang="en-US" b="1" dirty="0"/>
              <a:t>VACCINES MANAGEMENT</a:t>
            </a:r>
            <a:r>
              <a:rPr lang="en-US" dirty="0"/>
              <a:t/>
            </a:r>
            <a:br>
              <a:rPr lang="en-US" dirty="0"/>
            </a:br>
            <a:endParaRPr lang="en-US"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305800" cy="1143000"/>
          </a:xfrm>
        </p:spPr>
        <p:txBody>
          <a:bodyPr>
            <a:normAutofit fontScale="90000"/>
          </a:bodyPr>
          <a:lstStyle/>
          <a:p>
            <a:pPr lvl="0"/>
            <a:r>
              <a:rPr lang="en-US" dirty="0"/>
              <a:t>The opportunity to immunization is missed when</a:t>
            </a:r>
            <a:r>
              <a:rPr lang="en-US" dirty="0" smtClean="0"/>
              <a:t>:</a:t>
            </a:r>
            <a:endParaRPr lang="en-GB" dirty="0"/>
          </a:p>
        </p:txBody>
      </p:sp>
      <p:sp>
        <p:nvSpPr>
          <p:cNvPr id="3" name="Content Placeholder 2"/>
          <p:cNvSpPr>
            <a:spLocks noGrp="1"/>
          </p:cNvSpPr>
          <p:nvPr>
            <p:ph sz="quarter" idx="1"/>
          </p:nvPr>
        </p:nvSpPr>
        <p:spPr>
          <a:xfrm>
            <a:off x="762000" y="1752600"/>
            <a:ext cx="7772400" cy="4572000"/>
          </a:xfrm>
        </p:spPr>
        <p:txBody>
          <a:bodyPr>
            <a:normAutofit fontScale="92500" lnSpcReduction="20000"/>
          </a:bodyPr>
          <a:lstStyle/>
          <a:p>
            <a:r>
              <a:rPr lang="en-US" sz="3200" dirty="0" smtClean="0"/>
              <a:t>Health </a:t>
            </a:r>
            <a:r>
              <a:rPr lang="en-US" sz="3200" dirty="0"/>
              <a:t>facility does not offer the </a:t>
            </a:r>
            <a:r>
              <a:rPr lang="en-US" sz="3200" dirty="0" smtClean="0"/>
              <a:t>services.</a:t>
            </a:r>
          </a:p>
          <a:p>
            <a:r>
              <a:rPr lang="en-US" sz="3200" dirty="0" smtClean="0"/>
              <a:t>Health </a:t>
            </a:r>
            <a:r>
              <a:rPr lang="en-US" sz="3200" dirty="0"/>
              <a:t>facility is experiencing stock out for vaccines.</a:t>
            </a:r>
          </a:p>
          <a:p>
            <a:r>
              <a:rPr lang="en-US" sz="3200" dirty="0"/>
              <a:t>Health workers do not use appropriate contraindications to immunizations.</a:t>
            </a:r>
          </a:p>
          <a:p>
            <a:r>
              <a:rPr lang="en-US" sz="3200" dirty="0"/>
              <a:t>Health workers do not routinely screen children and women who are eligible at the time of visits.</a:t>
            </a:r>
          </a:p>
          <a:p>
            <a:r>
              <a:rPr lang="en-US" sz="3200" dirty="0"/>
              <a:t>Health care workers do not give all vaccines to which children and women are eligible at the time of visits.</a:t>
            </a:r>
          </a:p>
          <a:p>
            <a:r>
              <a:rPr lang="en-US" sz="3500" dirty="0"/>
              <a:t>Health care workers decide to schedule some vaccines for fear of running out of vaccines of high vaccine wastage.</a:t>
            </a:r>
          </a:p>
          <a:p>
            <a:pPr marL="320040" lvl="1" indent="0">
              <a:buNone/>
            </a:pPr>
            <a:endParaRPr lang="en-US" sz="3000" dirty="0"/>
          </a:p>
          <a:p>
            <a:pPr marL="320040" lvl="1" indent="0">
              <a:buNone/>
            </a:pPr>
            <a:endParaRPr lang="en-US" sz="3000" dirty="0"/>
          </a:p>
          <a:p>
            <a:pPr marL="0" indent="0">
              <a:buNone/>
            </a:pPr>
            <a:endParaRPr lang="en-GB" dirty="0"/>
          </a:p>
        </p:txBody>
      </p:sp>
    </p:spTree>
    <p:extLst>
      <p:ext uri="{BB962C8B-B14F-4D97-AF65-F5344CB8AC3E}">
        <p14:creationId xmlns:p14="http://schemas.microsoft.com/office/powerpoint/2010/main" val="890274798"/>
      </p:ext>
    </p:extLst>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67512"/>
          </a:xfrm>
        </p:spPr>
        <p:txBody>
          <a:bodyPr>
            <a:normAutofit fontScale="90000"/>
          </a:bodyPr>
          <a:lstStyle/>
          <a:p>
            <a:r>
              <a:rPr lang="en-US" dirty="0" smtClean="0"/>
              <a:t>Causes of missed opportunity </a:t>
            </a:r>
            <a:endParaRPr lang="en-US" dirty="0"/>
          </a:p>
        </p:txBody>
      </p:sp>
      <p:sp>
        <p:nvSpPr>
          <p:cNvPr id="3" name="Content Placeholder 2"/>
          <p:cNvSpPr>
            <a:spLocks noGrp="1"/>
          </p:cNvSpPr>
          <p:nvPr>
            <p:ph idx="1"/>
          </p:nvPr>
        </p:nvSpPr>
        <p:spPr>
          <a:xfrm>
            <a:off x="457200" y="819912"/>
            <a:ext cx="8382000" cy="5809488"/>
          </a:xfrm>
        </p:spPr>
        <p:txBody>
          <a:bodyPr>
            <a:noAutofit/>
          </a:bodyPr>
          <a:lstStyle/>
          <a:p>
            <a:r>
              <a:rPr lang="en-US" sz="3200" dirty="0" smtClean="0"/>
              <a:t>Lateness: past 5pm</a:t>
            </a:r>
          </a:p>
          <a:p>
            <a:r>
              <a:rPr lang="en-US" sz="3200" dirty="0" smtClean="0"/>
              <a:t>Vaccine stock out </a:t>
            </a:r>
          </a:p>
          <a:p>
            <a:r>
              <a:rPr lang="en-US" sz="3200" dirty="0" smtClean="0"/>
              <a:t>Wrong dates indicated :situation whereby the figures of dates indicated is different from the register.</a:t>
            </a:r>
          </a:p>
          <a:p>
            <a:r>
              <a:rPr lang="en-US" sz="3200" dirty="0" smtClean="0"/>
              <a:t>Mother forgets the booklet which is needed for reference.</a:t>
            </a:r>
          </a:p>
          <a:p>
            <a:r>
              <a:rPr lang="en-US" sz="3200" dirty="0" smtClean="0"/>
              <a:t>Nurse fails to give all the indicated vaccines</a:t>
            </a:r>
          </a:p>
          <a:p>
            <a:r>
              <a:rPr lang="en-US" sz="3200" dirty="0" smtClean="0"/>
              <a:t>Health facility does not offer immunization</a:t>
            </a:r>
          </a:p>
          <a:p>
            <a:r>
              <a:rPr lang="en-US" sz="3200" dirty="0" smtClean="0"/>
              <a:t>Wrong contraindications-</a:t>
            </a:r>
          </a:p>
          <a:p>
            <a:r>
              <a:rPr lang="en-US" sz="3200" dirty="0" smtClean="0"/>
              <a:t>Nurses/health care workers attitude i.e. the way the nurse handles the client makes them uncomfortable.</a:t>
            </a:r>
          </a:p>
          <a:p>
            <a:endParaRPr lang="en-US" sz="3200" dirty="0"/>
          </a:p>
        </p:txBody>
      </p:sp>
    </p:spTree>
    <p:extLst>
      <p:ext uri="{BB962C8B-B14F-4D97-AF65-F5344CB8AC3E}">
        <p14:creationId xmlns:p14="http://schemas.microsoft.com/office/powerpoint/2010/main" val="2297273922"/>
      </p:ext>
    </p:extLst>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smtClean="0"/>
              <a:t>Nurses </a:t>
            </a:r>
            <a:r>
              <a:rPr lang="en-US" sz="3200" dirty="0"/>
              <a:t>to </a:t>
            </a:r>
            <a:r>
              <a:rPr lang="en-US" sz="3200" dirty="0" smtClean="0"/>
              <a:t>be </a:t>
            </a:r>
            <a:r>
              <a:rPr lang="en-US" sz="3200" dirty="0"/>
              <a:t>courteous while handling clients (change attitude so as to improve the number of clients coming to the clinic)</a:t>
            </a:r>
          </a:p>
          <a:p>
            <a:r>
              <a:rPr lang="en-US" sz="3200" dirty="0"/>
              <a:t>Advice the mothers to always carry the mother child booklet when coming to the clinic </a:t>
            </a:r>
            <a:endParaRPr lang="en-US" sz="3200" dirty="0" smtClean="0"/>
          </a:p>
          <a:p>
            <a:r>
              <a:rPr lang="en-US" sz="3200" dirty="0" smtClean="0"/>
              <a:t>Health </a:t>
            </a:r>
            <a:r>
              <a:rPr lang="en-US" sz="3200" dirty="0"/>
              <a:t>education should be given to the mothers on the importance of immunization for children and why they should not miss..</a:t>
            </a:r>
          </a:p>
          <a:p>
            <a:endParaRPr lang="en-US" sz="2400" dirty="0"/>
          </a:p>
          <a:p>
            <a:endParaRPr lang="en-US" dirty="0"/>
          </a:p>
        </p:txBody>
      </p:sp>
    </p:spTree>
    <p:extLst>
      <p:ext uri="{BB962C8B-B14F-4D97-AF65-F5344CB8AC3E}">
        <p14:creationId xmlns:p14="http://schemas.microsoft.com/office/powerpoint/2010/main" val="2589259238"/>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1"/>
            <a:ext cx="8610600" cy="1295400"/>
          </a:xfrm>
        </p:spPr>
        <p:txBody>
          <a:bodyPr>
            <a:normAutofit/>
          </a:bodyPr>
          <a:lstStyle/>
          <a:p>
            <a:r>
              <a:rPr lang="en-US" b="1" dirty="0"/>
              <a:t>Ways to reduce missed opportunities</a:t>
            </a:r>
            <a:r>
              <a:rPr lang="en-US" b="1" dirty="0" smtClean="0"/>
              <a:t>:</a:t>
            </a:r>
            <a:endParaRPr lang="en-US" dirty="0"/>
          </a:p>
        </p:txBody>
      </p:sp>
      <p:sp>
        <p:nvSpPr>
          <p:cNvPr id="3" name="Content Placeholder 2"/>
          <p:cNvSpPr>
            <a:spLocks noGrp="1"/>
          </p:cNvSpPr>
          <p:nvPr>
            <p:ph sz="quarter" idx="1"/>
          </p:nvPr>
        </p:nvSpPr>
        <p:spPr>
          <a:xfrm>
            <a:off x="457200" y="1447802"/>
            <a:ext cx="8219364" cy="5095740"/>
          </a:xfrm>
        </p:spPr>
        <p:txBody>
          <a:bodyPr>
            <a:noAutofit/>
          </a:bodyPr>
          <a:lstStyle/>
          <a:p>
            <a:pPr lvl="0"/>
            <a:r>
              <a:rPr lang="en-US" sz="2800" dirty="0"/>
              <a:t>Conduct periodic survey to measure missed opportunities.</a:t>
            </a:r>
          </a:p>
          <a:p>
            <a:pPr lvl="0"/>
            <a:r>
              <a:rPr lang="en-US" sz="2800" dirty="0"/>
              <a:t>Identify missed opportunities by examining </a:t>
            </a:r>
            <a:r>
              <a:rPr lang="en-US" sz="2800" dirty="0" smtClean="0"/>
              <a:t>health facility </a:t>
            </a:r>
            <a:r>
              <a:rPr lang="en-US" sz="2800" dirty="0"/>
              <a:t>records and immunization cards.</a:t>
            </a:r>
          </a:p>
          <a:p>
            <a:pPr lvl="0"/>
            <a:r>
              <a:rPr lang="en-US" sz="2800" dirty="0"/>
              <a:t>Check immunization status of every child and pregnant women visiting the health facilities or coming for outreach sites for any reason. Those in need should be immunized before leaving.</a:t>
            </a:r>
          </a:p>
          <a:p>
            <a:pPr lvl="0"/>
            <a:r>
              <a:rPr lang="en-US" sz="2800" dirty="0"/>
              <a:t>Avoid false contraindications to immunizations e.g. fever, cold, diarrhea, vomiting and malnutrition</a:t>
            </a:r>
            <a:r>
              <a:rPr lang="en-US" sz="2800" dirty="0" smtClean="0"/>
              <a:t>.</a:t>
            </a:r>
          </a:p>
          <a:p>
            <a:r>
              <a:rPr lang="en-US" sz="2800" dirty="0"/>
              <a:t>Avoid stock out by ensuring that vaccines are procured </a:t>
            </a:r>
            <a:r>
              <a:rPr lang="en-US" sz="2800" dirty="0" smtClean="0"/>
              <a:t>promptly</a:t>
            </a:r>
            <a:endParaRPr lang="en-US" sz="2800" dirty="0"/>
          </a:p>
        </p:txBody>
      </p:sp>
    </p:spTree>
    <p:extLst>
      <p:ext uri="{BB962C8B-B14F-4D97-AF65-F5344CB8AC3E}">
        <p14:creationId xmlns:p14="http://schemas.microsoft.com/office/powerpoint/2010/main" val="2452438415"/>
      </p:ext>
    </p:extLst>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91312"/>
          </a:xfrm>
        </p:spPr>
        <p:txBody>
          <a:bodyPr>
            <a:normAutofit fontScale="90000"/>
          </a:bodyPr>
          <a:lstStyle/>
          <a:p>
            <a:endParaRPr lang="en-US" dirty="0"/>
          </a:p>
        </p:txBody>
      </p:sp>
      <p:sp>
        <p:nvSpPr>
          <p:cNvPr id="3" name="Content Placeholder 2"/>
          <p:cNvSpPr>
            <a:spLocks noGrp="1"/>
          </p:cNvSpPr>
          <p:nvPr>
            <p:ph sz="quarter" idx="1"/>
          </p:nvPr>
        </p:nvSpPr>
        <p:spPr>
          <a:xfrm>
            <a:off x="609600" y="1066800"/>
            <a:ext cx="8033198" cy="5410200"/>
          </a:xfrm>
        </p:spPr>
        <p:txBody>
          <a:bodyPr>
            <a:noAutofit/>
          </a:bodyPr>
          <a:lstStyle/>
          <a:p>
            <a:pPr lvl="0"/>
            <a:r>
              <a:rPr lang="en-US" sz="3200" dirty="0"/>
              <a:t>Ensure all eligible women and children have an immunization card and they bring it to every visit and the relevant details discussed with the mother.</a:t>
            </a:r>
          </a:p>
          <a:p>
            <a:r>
              <a:rPr lang="en-US" sz="3200" dirty="0" smtClean="0"/>
              <a:t>Ensure </a:t>
            </a:r>
            <a:r>
              <a:rPr lang="en-US" sz="3200" dirty="0"/>
              <a:t>that those sick enough to be admitted are immunized on admission or before discharge from hospital.</a:t>
            </a:r>
          </a:p>
          <a:p>
            <a:pPr lvl="0"/>
            <a:r>
              <a:rPr lang="en-US" sz="3200" dirty="0" smtClean="0"/>
              <a:t>Avoid </a:t>
            </a:r>
            <a:r>
              <a:rPr lang="en-US" sz="3200" dirty="0"/>
              <a:t>scheduling of vaccination services </a:t>
            </a:r>
            <a:r>
              <a:rPr lang="en-US" sz="3200" dirty="0" smtClean="0"/>
              <a:t>on inconsistent </a:t>
            </a:r>
            <a:r>
              <a:rPr lang="en-US" sz="3200" dirty="0"/>
              <a:t>outreaches.</a:t>
            </a:r>
          </a:p>
          <a:p>
            <a:pPr lvl="0"/>
            <a:r>
              <a:rPr lang="en-US" sz="3200" dirty="0"/>
              <a:t>Encourage health care workers to open a multi dose vial vaccine even for one child</a:t>
            </a:r>
            <a:r>
              <a:rPr lang="en-US" sz="3200" dirty="0" smtClean="0"/>
              <a:t>.</a:t>
            </a:r>
          </a:p>
          <a:p>
            <a:endParaRPr lang="en-US" sz="3200" dirty="0"/>
          </a:p>
        </p:txBody>
      </p:sp>
    </p:spTree>
    <p:extLst>
      <p:ext uri="{BB962C8B-B14F-4D97-AF65-F5344CB8AC3E}">
        <p14:creationId xmlns:p14="http://schemas.microsoft.com/office/powerpoint/2010/main" val="612144996"/>
      </p:ext>
    </p:extLst>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r>
              <a:rPr lang="en-US" sz="3200" dirty="0"/>
              <a:t>Advice the mothers on the opening and closing time and the importance of coming to the clinic earlier.</a:t>
            </a:r>
          </a:p>
          <a:p>
            <a:r>
              <a:rPr lang="en-US" sz="3200" dirty="0" smtClean="0"/>
              <a:t>Always </a:t>
            </a:r>
            <a:r>
              <a:rPr lang="en-US" sz="3200" dirty="0"/>
              <a:t>check immunization status of 0-24months </a:t>
            </a:r>
          </a:p>
          <a:p>
            <a:r>
              <a:rPr lang="en-US" sz="3200" dirty="0" smtClean="0"/>
              <a:t>Ensure you write proper dates and confirm with the mother</a:t>
            </a:r>
            <a:endParaRPr lang="en-US" sz="3200" dirty="0"/>
          </a:p>
        </p:txBody>
      </p:sp>
    </p:spTree>
    <p:extLst>
      <p:ext uri="{BB962C8B-B14F-4D97-AF65-F5344CB8AC3E}">
        <p14:creationId xmlns:p14="http://schemas.microsoft.com/office/powerpoint/2010/main" val="2666194375"/>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958" y="1063229"/>
            <a:ext cx="8203842" cy="857250"/>
          </a:xfrm>
        </p:spPr>
        <p:txBody>
          <a:bodyPr>
            <a:normAutofit fontScale="90000"/>
          </a:bodyPr>
          <a:lstStyle/>
          <a:p>
            <a:r>
              <a:rPr lang="en-US" b="1" dirty="0"/>
              <a:t>Barriers to non-participation of clients to immunization</a:t>
            </a:r>
            <a:r>
              <a:rPr lang="en-US" b="1" dirty="0" smtClean="0"/>
              <a:t>:</a:t>
            </a:r>
            <a:endParaRPr lang="en-US" dirty="0"/>
          </a:p>
        </p:txBody>
      </p:sp>
      <p:sp>
        <p:nvSpPr>
          <p:cNvPr id="3" name="Content Placeholder 2"/>
          <p:cNvSpPr>
            <a:spLocks noGrp="1"/>
          </p:cNvSpPr>
          <p:nvPr>
            <p:ph sz="quarter" idx="1"/>
          </p:nvPr>
        </p:nvSpPr>
        <p:spPr>
          <a:xfrm>
            <a:off x="589209" y="1920478"/>
            <a:ext cx="8097591" cy="4251722"/>
          </a:xfrm>
        </p:spPr>
        <p:txBody>
          <a:bodyPr>
            <a:noAutofit/>
          </a:bodyPr>
          <a:lstStyle/>
          <a:p>
            <a:pPr lvl="0"/>
            <a:r>
              <a:rPr lang="en-US" sz="3200" dirty="0"/>
              <a:t>Lack of time to come </a:t>
            </a:r>
            <a:r>
              <a:rPr lang="en-US" sz="3200" dirty="0" smtClean="0"/>
              <a:t>for </a:t>
            </a:r>
            <a:r>
              <a:rPr lang="en-US" sz="3200" dirty="0"/>
              <a:t>services.</a:t>
            </a:r>
          </a:p>
          <a:p>
            <a:pPr lvl="0"/>
            <a:r>
              <a:rPr lang="en-US" sz="3200" dirty="0"/>
              <a:t>Problems of transportation – distance.</a:t>
            </a:r>
          </a:p>
          <a:p>
            <a:pPr lvl="0"/>
            <a:r>
              <a:rPr lang="en-US" sz="3200" dirty="0"/>
              <a:t>Long waiting time.</a:t>
            </a:r>
          </a:p>
          <a:p>
            <a:pPr lvl="0"/>
            <a:r>
              <a:rPr lang="en-US" sz="3200" dirty="0"/>
              <a:t>Attitude of the staff.</a:t>
            </a:r>
          </a:p>
          <a:p>
            <a:pPr lvl="0"/>
            <a:r>
              <a:rPr lang="en-US" sz="3200" dirty="0"/>
              <a:t>Lack of organization of services.</a:t>
            </a:r>
          </a:p>
          <a:p>
            <a:pPr lvl="0"/>
            <a:r>
              <a:rPr lang="en-US" sz="3200" dirty="0"/>
              <a:t>Bad experience to previous immunization.</a:t>
            </a:r>
          </a:p>
          <a:p>
            <a:pPr lvl="0"/>
            <a:r>
              <a:rPr lang="en-US" sz="3200" dirty="0"/>
              <a:t>Negative attitude and beliefs.</a:t>
            </a:r>
          </a:p>
          <a:p>
            <a:endParaRPr lang="en-US" sz="3200" dirty="0"/>
          </a:p>
        </p:txBody>
      </p:sp>
    </p:spTree>
    <p:extLst>
      <p:ext uri="{BB962C8B-B14F-4D97-AF65-F5344CB8AC3E}">
        <p14:creationId xmlns:p14="http://schemas.microsoft.com/office/powerpoint/2010/main" val="3811681492"/>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TARGET SETTING</a:t>
            </a:r>
            <a:endParaRPr lang="en-US" dirty="0"/>
          </a:p>
        </p:txBody>
      </p:sp>
      <p:sp>
        <p:nvSpPr>
          <p:cNvPr id="3" name="Content Placeholder 2"/>
          <p:cNvSpPr>
            <a:spLocks noGrp="1"/>
          </p:cNvSpPr>
          <p:nvPr>
            <p:ph sz="quarter" idx="1"/>
          </p:nvPr>
        </p:nvSpPr>
        <p:spPr/>
        <p:txBody>
          <a:bodyPr>
            <a:normAutofit/>
          </a:bodyPr>
          <a:lstStyle/>
          <a:p>
            <a:r>
              <a:rPr lang="en-US" sz="3200" b="1" dirty="0" smtClean="0"/>
              <a:t>Setting sub-county </a:t>
            </a:r>
            <a:r>
              <a:rPr lang="en-US" sz="3200" b="1" dirty="0"/>
              <a:t>Immunization Coverage Targets</a:t>
            </a:r>
            <a:endParaRPr lang="en-US" sz="3200" dirty="0"/>
          </a:p>
          <a:p>
            <a:r>
              <a:rPr lang="en-US" sz="3200" dirty="0"/>
              <a:t>Each </a:t>
            </a:r>
            <a:r>
              <a:rPr lang="en-US" sz="3200" dirty="0" smtClean="0"/>
              <a:t>sub-county  </a:t>
            </a:r>
            <a:r>
              <a:rPr lang="en-US" sz="3200" dirty="0"/>
              <a:t>is expected to set targets for two population </a:t>
            </a:r>
            <a:r>
              <a:rPr lang="en-US" sz="3200" dirty="0" smtClean="0"/>
              <a:t>categories: </a:t>
            </a:r>
            <a:endParaRPr lang="en-US" sz="3200" dirty="0"/>
          </a:p>
          <a:p>
            <a:pPr lvl="1">
              <a:buFont typeface="Wingdings" pitchFamily="2" charset="2"/>
              <a:buChar char="Ø"/>
            </a:pPr>
            <a:r>
              <a:rPr lang="en-US" sz="3000" dirty="0" smtClean="0"/>
              <a:t>Children </a:t>
            </a:r>
            <a:r>
              <a:rPr lang="en-US" sz="3000" dirty="0"/>
              <a:t>less than 1year</a:t>
            </a:r>
          </a:p>
          <a:p>
            <a:pPr lvl="1">
              <a:buFont typeface="Wingdings" pitchFamily="2" charset="2"/>
              <a:buChar char="Ø"/>
            </a:pPr>
            <a:r>
              <a:rPr lang="en-US" sz="3000" dirty="0" smtClean="0"/>
              <a:t>Women </a:t>
            </a:r>
            <a:r>
              <a:rPr lang="en-US" sz="3000" dirty="0"/>
              <a:t>of child bearing age</a:t>
            </a:r>
          </a:p>
          <a:p>
            <a:pPr lvl="1"/>
            <a:endParaRPr lang="en-US" sz="3000" dirty="0"/>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VACCINES </a:t>
            </a:r>
            <a:r>
              <a:rPr lang="en-US" b="1" dirty="0" smtClean="0"/>
              <a:t>FORECASTING</a:t>
            </a:r>
            <a:endParaRPr lang="en-US" dirty="0"/>
          </a:p>
        </p:txBody>
      </p:sp>
      <p:sp>
        <p:nvSpPr>
          <p:cNvPr id="3" name="Content Placeholder 2"/>
          <p:cNvSpPr>
            <a:spLocks noGrp="1"/>
          </p:cNvSpPr>
          <p:nvPr>
            <p:ph sz="quarter" idx="1"/>
          </p:nvPr>
        </p:nvSpPr>
        <p:spPr/>
        <p:txBody>
          <a:bodyPr/>
          <a:lstStyle/>
          <a:p>
            <a:r>
              <a:rPr lang="en-US" sz="3200" dirty="0"/>
              <a:t>In order to accurately estimate the vaccines, reliable data must be collected from the health facilities to the </a:t>
            </a:r>
            <a:r>
              <a:rPr lang="en-US" sz="3200" dirty="0" smtClean="0"/>
              <a:t>sub-county.</a:t>
            </a:r>
          </a:p>
          <a:p>
            <a:r>
              <a:rPr lang="en-US" sz="3200" dirty="0" smtClean="0"/>
              <a:t> </a:t>
            </a:r>
            <a:r>
              <a:rPr lang="en-US" sz="3200" dirty="0"/>
              <a:t>Having set the target number of children to be vaccinated in the new-year, each health facility should forecast the number of doses of vaccines required to reach all the target children and childbearing age women</a:t>
            </a:r>
            <a:r>
              <a:rPr lang="en-US" sz="3200" b="1" dirty="0"/>
              <a:t>.</a:t>
            </a:r>
            <a:endParaRPr lang="en-US" sz="3200" dirty="0"/>
          </a:p>
          <a:p>
            <a:endParaRPr lang="en-US" dirty="0"/>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Advantages of obtaining accurate forecasting of vaccine needs</a:t>
            </a:r>
            <a:endParaRPr lang="en-US" dirty="0"/>
          </a:p>
        </p:txBody>
      </p:sp>
      <p:sp>
        <p:nvSpPr>
          <p:cNvPr id="3" name="Content Placeholder 2"/>
          <p:cNvSpPr>
            <a:spLocks noGrp="1"/>
          </p:cNvSpPr>
          <p:nvPr>
            <p:ph sz="quarter" idx="1"/>
          </p:nvPr>
        </p:nvSpPr>
        <p:spPr/>
        <p:txBody>
          <a:bodyPr>
            <a:noAutofit/>
          </a:bodyPr>
          <a:lstStyle/>
          <a:p>
            <a:pPr marL="571500" lvl="0" indent="-571500">
              <a:buFont typeface="+mj-lt"/>
              <a:buAutoNum type="romanUcPeriod"/>
            </a:pPr>
            <a:r>
              <a:rPr lang="en-US" sz="3200" dirty="0" smtClean="0"/>
              <a:t>It </a:t>
            </a:r>
            <a:r>
              <a:rPr lang="en-US" sz="3200" dirty="0"/>
              <a:t>leads to efficient management of vaccines and immunization sessions</a:t>
            </a:r>
          </a:p>
          <a:p>
            <a:pPr marL="571500" lvl="0" indent="-571500">
              <a:buFont typeface="+mj-lt"/>
              <a:buAutoNum type="romanUcPeriod"/>
            </a:pPr>
            <a:r>
              <a:rPr lang="en-US" sz="3200" dirty="0"/>
              <a:t>It eliminates shortages or overstocking of vaccines</a:t>
            </a:r>
          </a:p>
          <a:p>
            <a:pPr marL="571500" indent="-571500">
              <a:buFont typeface="+mj-lt"/>
              <a:buAutoNum type="romanUcPeriod"/>
            </a:pPr>
            <a:r>
              <a:rPr lang="en-US" sz="3200" dirty="0" smtClean="0"/>
              <a:t> </a:t>
            </a:r>
            <a:r>
              <a:rPr lang="en-US" sz="3200" dirty="0"/>
              <a:t>It improves vaccine use and reduction of wastages</a:t>
            </a:r>
          </a:p>
          <a:p>
            <a:pPr marL="571500" indent="-571500">
              <a:buFont typeface="+mj-lt"/>
              <a:buAutoNum type="romanUcPeriod"/>
            </a:pPr>
            <a:r>
              <a:rPr lang="en-US" sz="3200" dirty="0" smtClean="0"/>
              <a:t> </a:t>
            </a:r>
            <a:r>
              <a:rPr lang="en-US" sz="3200" dirty="0"/>
              <a:t>It helps to monitor the progress of immunization in relation to target coverage</a:t>
            </a:r>
          </a:p>
          <a:p>
            <a:endParaRPr lang="en-US" sz="2400"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Introduction </a:t>
            </a:r>
            <a:endParaRPr lang="en-US" dirty="0"/>
          </a:p>
        </p:txBody>
      </p:sp>
      <p:sp>
        <p:nvSpPr>
          <p:cNvPr id="3" name="Content Placeholder 2"/>
          <p:cNvSpPr>
            <a:spLocks noGrp="1"/>
          </p:cNvSpPr>
          <p:nvPr>
            <p:ph sz="quarter" idx="1"/>
          </p:nvPr>
        </p:nvSpPr>
        <p:spPr>
          <a:xfrm>
            <a:off x="491319" y="1219200"/>
            <a:ext cx="8229600" cy="5257800"/>
          </a:xfrm>
        </p:spPr>
        <p:txBody>
          <a:bodyPr>
            <a:noAutofit/>
          </a:bodyPr>
          <a:lstStyle/>
          <a:p>
            <a:r>
              <a:rPr lang="en-US" sz="3200" dirty="0"/>
              <a:t>The effectiveness and success of KEPI in reducing the burden of immunization preventable diseases depends on the quality of vaccines at the point of use, which in </a:t>
            </a:r>
            <a:r>
              <a:rPr lang="en-US" sz="3200" dirty="0" smtClean="0"/>
              <a:t>turn </a:t>
            </a:r>
            <a:r>
              <a:rPr lang="en-US" sz="3200" dirty="0"/>
              <a:t>reflects the usefulness of the vaccine management system.</a:t>
            </a:r>
          </a:p>
          <a:p>
            <a:r>
              <a:rPr lang="en-US" sz="3200" dirty="0"/>
              <a:t>In order to reduce mortality, morbidity and disability, immunization session must safely administer potent vaccines to susceptible children and women before they are exposed to immunization preventable diseases</a:t>
            </a:r>
            <a:r>
              <a:rPr lang="en-US" sz="3200" dirty="0" smtClean="0"/>
              <a:t>.</a:t>
            </a:r>
            <a:endParaRPr lang="en-US" sz="3200" dirty="0"/>
          </a:p>
        </p:txBody>
      </p:sp>
    </p:spTree>
    <p:extLst>
      <p:ext uri="{BB962C8B-B14F-4D97-AF65-F5344CB8AC3E}">
        <p14:creationId xmlns:p14="http://schemas.microsoft.com/office/powerpoint/2010/main" val="988706182"/>
      </p:ext>
    </p:extLst>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077200" cy="1143000"/>
          </a:xfrm>
        </p:spPr>
        <p:txBody>
          <a:bodyPr>
            <a:noAutofit/>
          </a:bodyPr>
          <a:lstStyle/>
          <a:p>
            <a:r>
              <a:rPr lang="en-US" b="1" dirty="0" smtClean="0"/>
              <a:t>Methods </a:t>
            </a:r>
            <a:r>
              <a:rPr lang="en-US" b="1" dirty="0"/>
              <a:t>commonly used to estimate vaccine </a:t>
            </a:r>
            <a:r>
              <a:rPr lang="en-US" b="1" dirty="0" smtClean="0"/>
              <a:t>needs</a:t>
            </a:r>
            <a:endParaRPr lang="en-GB" dirty="0"/>
          </a:p>
        </p:txBody>
      </p:sp>
      <p:sp>
        <p:nvSpPr>
          <p:cNvPr id="3" name="Content Placeholder 2"/>
          <p:cNvSpPr>
            <a:spLocks noGrp="1"/>
          </p:cNvSpPr>
          <p:nvPr>
            <p:ph sz="quarter" idx="1"/>
          </p:nvPr>
        </p:nvSpPr>
        <p:spPr>
          <a:xfrm>
            <a:off x="914400" y="1981200"/>
            <a:ext cx="7772400" cy="4038600"/>
          </a:xfrm>
        </p:spPr>
        <p:txBody>
          <a:bodyPr>
            <a:normAutofit/>
          </a:bodyPr>
          <a:lstStyle/>
          <a:p>
            <a:pPr marL="514350" indent="-514350">
              <a:buFont typeface="+mj-lt"/>
              <a:buAutoNum type="arabicPeriod"/>
            </a:pPr>
            <a:r>
              <a:rPr lang="en-US" sz="3200" dirty="0" smtClean="0"/>
              <a:t>Target population</a:t>
            </a:r>
          </a:p>
          <a:p>
            <a:pPr marL="514350" indent="-514350">
              <a:buFont typeface="+mj-lt"/>
              <a:buAutoNum type="arabicPeriod"/>
            </a:pPr>
            <a:r>
              <a:rPr lang="en-US" sz="3200" dirty="0" smtClean="0"/>
              <a:t>Previous </a:t>
            </a:r>
            <a:r>
              <a:rPr lang="en-US" sz="3200" dirty="0"/>
              <a:t>consumption</a:t>
            </a:r>
          </a:p>
          <a:p>
            <a:pPr marL="514350" indent="-514350">
              <a:buFont typeface="+mj-lt"/>
              <a:buAutoNum type="arabicPeriod"/>
            </a:pPr>
            <a:r>
              <a:rPr lang="en-US" sz="3200" dirty="0" smtClean="0"/>
              <a:t>Size </a:t>
            </a:r>
            <a:r>
              <a:rPr lang="en-US" sz="3200" dirty="0"/>
              <a:t>of immunization </a:t>
            </a:r>
            <a:r>
              <a:rPr lang="en-US" sz="3200" dirty="0" smtClean="0"/>
              <a:t>sessions</a:t>
            </a:r>
            <a:endParaRPr lang="en-US" sz="3200" dirty="0"/>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r>
              <a:rPr lang="en-US" sz="3200" dirty="0"/>
              <a:t>All facilities are required to estimate vaccine needs using the target population method and if the Health facilities are sharing the same population, previous consumption method would be suitable.</a:t>
            </a:r>
          </a:p>
          <a:p>
            <a:endParaRPr lang="en-US" sz="2800" dirty="0"/>
          </a:p>
        </p:txBody>
      </p:sp>
    </p:spTree>
    <p:extLst>
      <p:ext uri="{BB962C8B-B14F-4D97-AF65-F5344CB8AC3E}">
        <p14:creationId xmlns:p14="http://schemas.microsoft.com/office/powerpoint/2010/main" val="480535662"/>
      </p:ext>
    </p:extLst>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77200" cy="868362"/>
          </a:xfrm>
        </p:spPr>
        <p:txBody>
          <a:bodyPr>
            <a:noAutofit/>
          </a:bodyPr>
          <a:lstStyle/>
          <a:p>
            <a:r>
              <a:rPr lang="en-US" b="1" dirty="0" smtClean="0"/>
              <a:t>Target Population Method</a:t>
            </a:r>
            <a:endParaRPr lang="en-US" dirty="0"/>
          </a:p>
        </p:txBody>
      </p:sp>
      <p:sp>
        <p:nvSpPr>
          <p:cNvPr id="3" name="Content Placeholder 2"/>
          <p:cNvSpPr>
            <a:spLocks noGrp="1"/>
          </p:cNvSpPr>
          <p:nvPr>
            <p:ph sz="quarter" idx="1"/>
          </p:nvPr>
        </p:nvSpPr>
        <p:spPr>
          <a:xfrm>
            <a:off x="457200" y="1143000"/>
            <a:ext cx="8229600" cy="5334000"/>
          </a:xfrm>
        </p:spPr>
        <p:txBody>
          <a:bodyPr>
            <a:normAutofit/>
          </a:bodyPr>
          <a:lstStyle/>
          <a:p>
            <a:r>
              <a:rPr lang="en-US" sz="3200" dirty="0" smtClean="0"/>
              <a:t>Target </a:t>
            </a:r>
            <a:r>
              <a:rPr lang="en-US" sz="3200" dirty="0"/>
              <a:t>population is the number of children under one year and women of childbearing age (15- 49 years old).</a:t>
            </a:r>
          </a:p>
          <a:p>
            <a:r>
              <a:rPr lang="en-US" sz="3200" dirty="0"/>
              <a:t>To estimate vaccine needs on the basis of target population a number of </a:t>
            </a:r>
            <a:r>
              <a:rPr lang="en-US" sz="3200" dirty="0" smtClean="0"/>
              <a:t>parameters </a:t>
            </a:r>
            <a:r>
              <a:rPr lang="en-US" sz="3200" dirty="0"/>
              <a:t>are necessary, which are:</a:t>
            </a:r>
          </a:p>
          <a:p>
            <a:pPr lvl="1">
              <a:buNone/>
            </a:pPr>
            <a:r>
              <a:rPr lang="en-US" sz="3000" dirty="0"/>
              <a:t>a. Target population</a:t>
            </a:r>
          </a:p>
          <a:p>
            <a:pPr lvl="1">
              <a:buNone/>
            </a:pPr>
            <a:r>
              <a:rPr lang="en-US" sz="3000" dirty="0"/>
              <a:t>b. Immunization schedule</a:t>
            </a:r>
          </a:p>
          <a:p>
            <a:pPr lvl="1">
              <a:buNone/>
            </a:pPr>
            <a:r>
              <a:rPr lang="en-US" sz="3000" dirty="0"/>
              <a:t>c. Immunization coverage target</a:t>
            </a:r>
          </a:p>
          <a:p>
            <a:pPr lvl="1">
              <a:buNone/>
            </a:pPr>
            <a:r>
              <a:rPr lang="en-US" sz="3000" dirty="0"/>
              <a:t>d. Wastage rate and wastage factor</a:t>
            </a:r>
          </a:p>
          <a:p>
            <a:pPr lvl="1">
              <a:buNone/>
            </a:pPr>
            <a:endParaRPr lang="en-US" sz="3000" dirty="0"/>
          </a:p>
          <a:p>
            <a:pPr lvl="1"/>
            <a:endParaRPr lang="en-US" dirty="0"/>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Immunization schedule</a:t>
            </a:r>
            <a:r>
              <a:rPr lang="en-US" dirty="0" smtClean="0"/>
              <a:t/>
            </a:r>
            <a:br>
              <a:rPr lang="en-US" dirty="0" smtClean="0"/>
            </a:br>
            <a:endParaRPr lang="en-US" dirty="0"/>
          </a:p>
        </p:txBody>
      </p:sp>
      <p:sp>
        <p:nvSpPr>
          <p:cNvPr id="3" name="Content Placeholder 2"/>
          <p:cNvSpPr>
            <a:spLocks noGrp="1"/>
          </p:cNvSpPr>
          <p:nvPr>
            <p:ph sz="quarter" idx="1"/>
          </p:nvPr>
        </p:nvSpPr>
        <p:spPr>
          <a:xfrm>
            <a:off x="457200" y="914400"/>
            <a:ext cx="8229600" cy="5638800"/>
          </a:xfrm>
        </p:spPr>
        <p:txBody>
          <a:bodyPr>
            <a:noAutofit/>
          </a:bodyPr>
          <a:lstStyle/>
          <a:p>
            <a:r>
              <a:rPr lang="en-US" sz="3200" dirty="0" smtClean="0"/>
              <a:t>Immunization </a:t>
            </a:r>
            <a:r>
              <a:rPr lang="en-US" sz="3200" dirty="0"/>
              <a:t>schedule determine the age limits and the number of doses required to be </a:t>
            </a:r>
            <a:r>
              <a:rPr lang="en-US" sz="3200" dirty="0" smtClean="0"/>
              <a:t>given fully.</a:t>
            </a:r>
            <a:endParaRPr lang="en-US" sz="3200" dirty="0"/>
          </a:p>
          <a:p>
            <a:r>
              <a:rPr lang="en-US" sz="3200" dirty="0"/>
              <a:t>Vaccines Number of doses</a:t>
            </a:r>
          </a:p>
          <a:p>
            <a:pPr lvl="1"/>
            <a:r>
              <a:rPr lang="en-US" sz="3000" dirty="0"/>
              <a:t>BCG </a:t>
            </a:r>
            <a:r>
              <a:rPr lang="en-US" sz="3000" dirty="0" smtClean="0"/>
              <a:t>- 1</a:t>
            </a:r>
            <a:endParaRPr lang="en-US" sz="3000" dirty="0"/>
          </a:p>
          <a:p>
            <a:pPr lvl="1"/>
            <a:r>
              <a:rPr lang="en-US" sz="3000" dirty="0"/>
              <a:t>Polio </a:t>
            </a:r>
            <a:r>
              <a:rPr lang="en-US" sz="3000" dirty="0" smtClean="0"/>
              <a:t>- 4</a:t>
            </a:r>
            <a:endParaRPr lang="en-US" sz="3000" dirty="0"/>
          </a:p>
          <a:p>
            <a:pPr lvl="1"/>
            <a:r>
              <a:rPr lang="en-US" sz="3000" dirty="0" err="1" smtClean="0"/>
              <a:t>Pentavalent</a:t>
            </a:r>
            <a:r>
              <a:rPr lang="en-US" sz="3000" dirty="0" smtClean="0"/>
              <a:t> - 3</a:t>
            </a:r>
            <a:endParaRPr lang="en-US" sz="3000" dirty="0"/>
          </a:p>
          <a:p>
            <a:pPr lvl="1"/>
            <a:r>
              <a:rPr lang="en-US" sz="3000" dirty="0" smtClean="0"/>
              <a:t>PCV - </a:t>
            </a:r>
            <a:r>
              <a:rPr lang="en-US" sz="3000" dirty="0"/>
              <a:t>3</a:t>
            </a:r>
          </a:p>
          <a:p>
            <a:pPr lvl="1"/>
            <a:r>
              <a:rPr lang="en-US" sz="3000" dirty="0" smtClean="0"/>
              <a:t>Measles - </a:t>
            </a:r>
            <a:r>
              <a:rPr lang="en-US" sz="3000" dirty="0"/>
              <a:t>1</a:t>
            </a:r>
          </a:p>
          <a:p>
            <a:pPr lvl="1"/>
            <a:r>
              <a:rPr lang="en-US" sz="3000" dirty="0"/>
              <a:t>Yellow </a:t>
            </a:r>
            <a:r>
              <a:rPr lang="en-US" sz="3000" dirty="0" smtClean="0"/>
              <a:t>fever - </a:t>
            </a:r>
            <a:r>
              <a:rPr lang="en-US" sz="3000" dirty="0"/>
              <a:t>1</a:t>
            </a:r>
          </a:p>
          <a:p>
            <a:pPr lvl="1"/>
            <a:r>
              <a:rPr lang="en-US" sz="3000" dirty="0"/>
              <a:t>Tetanus Toxoid for women of child bearing age (15-49 years) </a:t>
            </a:r>
            <a:r>
              <a:rPr lang="en-US" sz="3000" dirty="0" smtClean="0"/>
              <a:t>- 5</a:t>
            </a:r>
            <a:endParaRPr lang="en-US" sz="3000" dirty="0"/>
          </a:p>
          <a:p>
            <a:endParaRPr lang="en-US" sz="3200" dirty="0"/>
          </a:p>
          <a:p>
            <a:endParaRPr lang="en-US" sz="3200" dirty="0"/>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Immunization coverage target</a:t>
            </a:r>
            <a:endParaRPr lang="en-US" dirty="0"/>
          </a:p>
        </p:txBody>
      </p:sp>
      <p:sp>
        <p:nvSpPr>
          <p:cNvPr id="3" name="Content Placeholder 2"/>
          <p:cNvSpPr>
            <a:spLocks noGrp="1"/>
          </p:cNvSpPr>
          <p:nvPr>
            <p:ph sz="quarter" idx="1"/>
          </p:nvPr>
        </p:nvSpPr>
        <p:spPr/>
        <p:txBody>
          <a:bodyPr>
            <a:normAutofit/>
          </a:bodyPr>
          <a:lstStyle/>
          <a:p>
            <a:r>
              <a:rPr lang="en-US" sz="3200" dirty="0" smtClean="0"/>
              <a:t>The </a:t>
            </a:r>
            <a:r>
              <a:rPr lang="en-US" sz="3200" dirty="0"/>
              <a:t>national policy is to reach every child. </a:t>
            </a:r>
            <a:endParaRPr lang="en-US" sz="3200" dirty="0" smtClean="0"/>
          </a:p>
          <a:p>
            <a:r>
              <a:rPr lang="en-US" sz="3200" dirty="0" smtClean="0"/>
              <a:t>The </a:t>
            </a:r>
            <a:r>
              <a:rPr lang="en-US" sz="3200" dirty="0"/>
              <a:t>Immunization coverage target for each antigen is </a:t>
            </a:r>
            <a:r>
              <a:rPr lang="en-US" sz="3200" dirty="0" smtClean="0"/>
              <a:t>dependent </a:t>
            </a:r>
            <a:r>
              <a:rPr lang="en-US" sz="3200" dirty="0"/>
              <a:t>on the health facility and </a:t>
            </a:r>
            <a:r>
              <a:rPr lang="en-US" sz="3200" dirty="0" smtClean="0"/>
              <a:t>sub-county </a:t>
            </a:r>
            <a:r>
              <a:rPr lang="en-US" sz="3200" dirty="0"/>
              <a:t>micro plans and work plans respectively. </a:t>
            </a:r>
            <a:endParaRPr lang="en-US" sz="3200" dirty="0" smtClean="0"/>
          </a:p>
          <a:p>
            <a:r>
              <a:rPr lang="en-US" sz="3200" dirty="0" smtClean="0"/>
              <a:t>These </a:t>
            </a:r>
            <a:r>
              <a:rPr lang="en-US" sz="3200" dirty="0"/>
              <a:t>plans indicate the attainable percentage coverage at the end of current year.</a:t>
            </a:r>
          </a:p>
          <a:p>
            <a:endParaRPr lang="en-US" sz="3200" dirty="0"/>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Vaccine wastage rate and wastage factor</a:t>
            </a:r>
            <a:endParaRPr lang="en-US" dirty="0"/>
          </a:p>
        </p:txBody>
      </p:sp>
      <p:sp>
        <p:nvSpPr>
          <p:cNvPr id="3" name="Content Placeholder 2"/>
          <p:cNvSpPr>
            <a:spLocks noGrp="1"/>
          </p:cNvSpPr>
          <p:nvPr>
            <p:ph sz="quarter" idx="1"/>
          </p:nvPr>
        </p:nvSpPr>
        <p:spPr>
          <a:xfrm>
            <a:off x="304800" y="868362"/>
            <a:ext cx="8458200" cy="5608638"/>
          </a:xfrm>
        </p:spPr>
        <p:txBody>
          <a:bodyPr>
            <a:normAutofit lnSpcReduction="10000"/>
          </a:bodyPr>
          <a:lstStyle/>
          <a:p>
            <a:r>
              <a:rPr lang="en-US" sz="3200" dirty="0" smtClean="0"/>
              <a:t>During </a:t>
            </a:r>
            <a:r>
              <a:rPr lang="en-US" sz="3200" dirty="0"/>
              <a:t>immunization, the number of vaccine doses used is generally higher than the number of individuals immunized</a:t>
            </a:r>
            <a:r>
              <a:rPr lang="en-US" sz="3200" dirty="0" smtClean="0"/>
              <a:t>.</a:t>
            </a:r>
          </a:p>
          <a:p>
            <a:r>
              <a:rPr lang="en-US" sz="3200" dirty="0" smtClean="0"/>
              <a:t> </a:t>
            </a:r>
            <a:r>
              <a:rPr lang="en-US" sz="3200" dirty="0"/>
              <a:t>The number of doses in excess represents “lost doses “or vaccine wastage.</a:t>
            </a:r>
          </a:p>
          <a:p>
            <a:r>
              <a:rPr lang="en-US" sz="3200" dirty="0"/>
              <a:t>These may include:</a:t>
            </a:r>
          </a:p>
          <a:p>
            <a:pPr lvl="1">
              <a:buFont typeface="Wingdings" panose="05000000000000000000" pitchFamily="2" charset="2"/>
              <a:buChar char="ü"/>
            </a:pPr>
            <a:r>
              <a:rPr lang="en-US" sz="3000" dirty="0"/>
              <a:t>The remainder of doses discarded with vials after the immunization session</a:t>
            </a:r>
          </a:p>
          <a:p>
            <a:pPr lvl="1">
              <a:buFont typeface="Wingdings" panose="05000000000000000000" pitchFamily="2" charset="2"/>
              <a:buChar char="ü"/>
            </a:pPr>
            <a:r>
              <a:rPr lang="en-US" sz="3000" dirty="0"/>
              <a:t>Doses given outside the </a:t>
            </a:r>
            <a:r>
              <a:rPr lang="en-US" sz="3000" dirty="0" smtClean="0"/>
              <a:t>target</a:t>
            </a:r>
          </a:p>
          <a:p>
            <a:pPr lvl="1">
              <a:buFont typeface="Wingdings" panose="05000000000000000000" pitchFamily="2" charset="2"/>
              <a:buChar char="ü"/>
            </a:pPr>
            <a:r>
              <a:rPr lang="en-US" sz="2800" dirty="0"/>
              <a:t>Doses spoilt for one reason or the other e.g. VVM reached discard point, breakdown in the cold chain, frozen DTP+ </a:t>
            </a:r>
            <a:r>
              <a:rPr lang="en-US" sz="2800" dirty="0" err="1"/>
              <a:t>HepB</a:t>
            </a:r>
            <a:r>
              <a:rPr lang="en-US" sz="2800" dirty="0"/>
              <a:t> and TT or removed labels</a:t>
            </a:r>
            <a:r>
              <a:rPr lang="en-US" sz="2800" dirty="0" smtClean="0"/>
              <a:t>.</a:t>
            </a:r>
            <a:endParaRPr lang="en-US" sz="2800" dirty="0"/>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pPr lvl="1">
              <a:buFont typeface="Wingdings" panose="05000000000000000000" pitchFamily="2" charset="2"/>
              <a:buChar char="ü"/>
            </a:pPr>
            <a:r>
              <a:rPr lang="en-US" sz="3200" dirty="0" smtClean="0"/>
              <a:t>Doses </a:t>
            </a:r>
            <a:r>
              <a:rPr lang="en-US" sz="3200" dirty="0"/>
              <a:t>from vials broken during transport and handling</a:t>
            </a:r>
          </a:p>
          <a:p>
            <a:pPr lvl="1">
              <a:buFont typeface="Wingdings" panose="05000000000000000000" pitchFamily="2" charset="2"/>
              <a:buChar char="ü"/>
            </a:pPr>
            <a:r>
              <a:rPr lang="en-US" sz="3200" dirty="0"/>
              <a:t>Missing doses from vaccine stock ledgers </a:t>
            </a:r>
            <a:r>
              <a:rPr lang="en-US" sz="3200" dirty="0" err="1"/>
              <a:t>etc</a:t>
            </a:r>
            <a:endParaRPr lang="en-US" sz="3200" dirty="0"/>
          </a:p>
          <a:p>
            <a:pPr lvl="1">
              <a:buFont typeface="Wingdings" panose="05000000000000000000" pitchFamily="2" charset="2"/>
              <a:buChar char="ü"/>
            </a:pPr>
            <a:r>
              <a:rPr lang="en-US" sz="3200" dirty="0"/>
              <a:t>Number of unopened vaccines vials </a:t>
            </a:r>
            <a:r>
              <a:rPr lang="en-US" sz="3200" dirty="0" smtClean="0"/>
              <a:t>lost.</a:t>
            </a:r>
            <a:endParaRPr lang="en-US" sz="2800" dirty="0"/>
          </a:p>
        </p:txBody>
      </p:sp>
    </p:spTree>
    <p:extLst>
      <p:ext uri="{BB962C8B-B14F-4D97-AF65-F5344CB8AC3E}">
        <p14:creationId xmlns:p14="http://schemas.microsoft.com/office/powerpoint/2010/main" val="1635815733"/>
      </p:ext>
    </p:extLst>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125" y="-274638"/>
            <a:ext cx="8153400" cy="1722438"/>
          </a:xfrm>
        </p:spPr>
        <p:txBody>
          <a:bodyPr>
            <a:normAutofit/>
          </a:bodyPr>
          <a:lstStyle/>
          <a:p>
            <a:r>
              <a:rPr lang="en-US" sz="4400" b="1" dirty="0" smtClean="0"/>
              <a:t>Calculations of wastage rate and factor.</a:t>
            </a:r>
            <a:endParaRPr lang="en-US" dirty="0"/>
          </a:p>
        </p:txBody>
      </p:sp>
      <p:sp>
        <p:nvSpPr>
          <p:cNvPr id="3" name="Content Placeholder 2"/>
          <p:cNvSpPr>
            <a:spLocks noGrp="1"/>
          </p:cNvSpPr>
          <p:nvPr>
            <p:ph sz="quarter" idx="1"/>
          </p:nvPr>
        </p:nvSpPr>
        <p:spPr>
          <a:xfrm>
            <a:off x="914400" y="1676400"/>
            <a:ext cx="7772400" cy="4343400"/>
          </a:xfrm>
        </p:spPr>
        <p:txBody>
          <a:bodyPr>
            <a:normAutofit/>
          </a:bodyPr>
          <a:lstStyle/>
          <a:p>
            <a:r>
              <a:rPr lang="en-US" sz="3200" dirty="0" smtClean="0"/>
              <a:t>Vaccine </a:t>
            </a:r>
            <a:r>
              <a:rPr lang="en-US" sz="3200" dirty="0"/>
              <a:t>wastage can be explained into two ways:</a:t>
            </a:r>
          </a:p>
          <a:p>
            <a:pPr lvl="1">
              <a:buFont typeface="Wingdings" pitchFamily="2" charset="2"/>
              <a:buChar char="Ø"/>
            </a:pPr>
            <a:r>
              <a:rPr lang="en-US" sz="2800" dirty="0"/>
              <a:t>Wastage rate</a:t>
            </a:r>
          </a:p>
          <a:p>
            <a:pPr lvl="1">
              <a:buFont typeface="Wingdings" pitchFamily="2" charset="2"/>
              <a:buChar char="Ø"/>
            </a:pPr>
            <a:r>
              <a:rPr lang="en-US" sz="2800" dirty="0"/>
              <a:t>Wastage factor</a:t>
            </a:r>
          </a:p>
          <a:p>
            <a:pPr marL="274320" lvl="1" indent="0">
              <a:buNone/>
            </a:pPr>
            <a:endParaRPr lang="en-US" sz="2800" dirty="0"/>
          </a:p>
        </p:txBody>
      </p:sp>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Vaccine wastage </a:t>
            </a:r>
            <a:r>
              <a:rPr lang="en-US" b="1" dirty="0" smtClean="0"/>
              <a:t>rate</a:t>
            </a:r>
            <a:endParaRPr lang="en-GB" dirty="0"/>
          </a:p>
        </p:txBody>
      </p:sp>
      <p:sp>
        <p:nvSpPr>
          <p:cNvPr id="3" name="Content Placeholder 2"/>
          <p:cNvSpPr>
            <a:spLocks noGrp="1"/>
          </p:cNvSpPr>
          <p:nvPr>
            <p:ph sz="quarter" idx="1"/>
          </p:nvPr>
        </p:nvSpPr>
        <p:spPr/>
        <p:txBody>
          <a:bodyPr>
            <a:normAutofit/>
          </a:bodyPr>
          <a:lstStyle/>
          <a:p>
            <a:r>
              <a:rPr lang="en-US" sz="3200" dirty="0" smtClean="0"/>
              <a:t>Vaccine </a:t>
            </a:r>
            <a:r>
              <a:rPr lang="en-US" sz="3200" dirty="0"/>
              <a:t>wastage rate should be taken into account in the estimation of vaccine needs. Knowing the wastage rates helps to determine the wastage factor, which is one of the parameters used to estimate vaccine needs.</a:t>
            </a:r>
          </a:p>
          <a:p>
            <a:endParaRPr lang="en-US" sz="3200" dirty="0"/>
          </a:p>
        </p:txBody>
      </p:sp>
    </p:spTree>
    <p:extLst>
      <p:ext uri="{BB962C8B-B14F-4D97-AF65-F5344CB8AC3E}">
        <p14:creationId xmlns:p14="http://schemas.microsoft.com/office/powerpoint/2010/main" val="1758203437"/>
      </p:ext>
    </p:extLst>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305800" cy="6324600"/>
          </a:xfrm>
        </p:spPr>
        <p:txBody>
          <a:bodyPr>
            <a:noAutofit/>
          </a:bodyPr>
          <a:lstStyle/>
          <a:p>
            <a:r>
              <a:rPr lang="en-US" sz="3200" dirty="0" smtClean="0"/>
              <a:t>Vaccine wastage rates are not standard.</a:t>
            </a:r>
          </a:p>
          <a:p>
            <a:r>
              <a:rPr lang="en-US" sz="3200" dirty="0" smtClean="0"/>
              <a:t> Every sub-county and health facility must calculate its monthly vaccine wastage rates of antigens and by the end of year know their vaccine wastages, which would be used for estimation of the vaccines.</a:t>
            </a:r>
          </a:p>
          <a:p>
            <a:r>
              <a:rPr lang="en-US" sz="3200" dirty="0" smtClean="0"/>
              <a:t>Formula for Wastage rate (%)</a:t>
            </a:r>
          </a:p>
          <a:p>
            <a:r>
              <a:rPr lang="en-US" sz="3200" b="1" u="sng" dirty="0" smtClean="0"/>
              <a:t>Doses Used – doses administered</a:t>
            </a:r>
            <a:r>
              <a:rPr lang="en-US" sz="3200" b="1" dirty="0" smtClean="0"/>
              <a:t> x100</a:t>
            </a:r>
          </a:p>
          <a:p>
            <a:pPr lvl="4">
              <a:buNone/>
            </a:pPr>
            <a:r>
              <a:rPr lang="en-US" sz="3200" b="1" dirty="0" smtClean="0"/>
              <a:t>Doses used</a:t>
            </a:r>
          </a:p>
          <a:p>
            <a:r>
              <a:rPr lang="en-US" sz="3200" dirty="0" smtClean="0"/>
              <a:t>Doses used include vaccines administered and wasted doses.</a:t>
            </a:r>
          </a:p>
          <a:p>
            <a:r>
              <a:rPr lang="en-US" sz="3200" dirty="0" smtClean="0"/>
              <a:t>Doses administered are doses which have been received by the targeted group.</a:t>
            </a:r>
          </a:p>
          <a:p>
            <a:endParaRPr lang="en-US" sz="3200"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endParaRPr lang="en-GB" dirty="0"/>
          </a:p>
        </p:txBody>
      </p:sp>
      <p:sp>
        <p:nvSpPr>
          <p:cNvPr id="3" name="Content Placeholder 2"/>
          <p:cNvSpPr>
            <a:spLocks noGrp="1"/>
          </p:cNvSpPr>
          <p:nvPr>
            <p:ph sz="quarter" idx="1"/>
          </p:nvPr>
        </p:nvSpPr>
        <p:spPr>
          <a:xfrm>
            <a:off x="533400" y="838200"/>
            <a:ext cx="8153400" cy="5486400"/>
          </a:xfrm>
        </p:spPr>
        <p:txBody>
          <a:bodyPr>
            <a:normAutofit/>
          </a:bodyPr>
          <a:lstStyle/>
          <a:p>
            <a:r>
              <a:rPr lang="en-US" sz="3200" dirty="0"/>
              <a:t>The immunization </a:t>
            </a:r>
            <a:r>
              <a:rPr lang="en-US" sz="3200" dirty="0" err="1"/>
              <a:t>programme</a:t>
            </a:r>
            <a:r>
              <a:rPr lang="en-US" sz="3200" dirty="0"/>
              <a:t> aims at resolving vaccine and management problems include:</a:t>
            </a:r>
          </a:p>
          <a:p>
            <a:pPr lvl="1">
              <a:buFont typeface="Wingdings" panose="05000000000000000000" pitchFamily="2" charset="2"/>
              <a:buChar char="ü"/>
            </a:pPr>
            <a:r>
              <a:rPr lang="en-US" sz="3000" dirty="0"/>
              <a:t>Reduction of the incidences of overstocking or under stocking of vaccines</a:t>
            </a:r>
          </a:p>
          <a:p>
            <a:pPr lvl="1">
              <a:buFont typeface="Wingdings" panose="05000000000000000000" pitchFamily="2" charset="2"/>
              <a:buChar char="ü"/>
            </a:pPr>
            <a:r>
              <a:rPr lang="en-US" sz="3000" dirty="0"/>
              <a:t>Ensuring proper accountability for all vaccines at all levels</a:t>
            </a:r>
          </a:p>
          <a:p>
            <a:pPr lvl="1">
              <a:buFont typeface="Wingdings" panose="05000000000000000000" pitchFamily="2" charset="2"/>
              <a:buChar char="ü"/>
            </a:pPr>
            <a:r>
              <a:rPr lang="en-US" sz="3000" dirty="0"/>
              <a:t>Reduction of vaccine </a:t>
            </a:r>
            <a:r>
              <a:rPr lang="en-US" sz="3000" dirty="0" smtClean="0"/>
              <a:t>wastages</a:t>
            </a:r>
          </a:p>
          <a:p>
            <a:r>
              <a:rPr lang="en-US" sz="3200" dirty="0"/>
              <a:t>Storing too much vaccine for more than the recommended storage period increases the risk of some vaccine reaching its expiration</a:t>
            </a:r>
            <a:r>
              <a:rPr lang="en-US" sz="3200" dirty="0" smtClean="0"/>
              <a:t>.</a:t>
            </a:r>
            <a:endParaRPr lang="en-US" sz="3000" dirty="0"/>
          </a:p>
          <a:p>
            <a:pPr lvl="1">
              <a:buFont typeface="Wingdings" panose="05000000000000000000" pitchFamily="2" charset="2"/>
              <a:buChar char="ü"/>
            </a:pPr>
            <a:endParaRPr lang="en-US" sz="3000" dirty="0"/>
          </a:p>
        </p:txBody>
      </p:sp>
    </p:spTree>
    <p:extLst>
      <p:ext uri="{BB962C8B-B14F-4D97-AF65-F5344CB8AC3E}">
        <p14:creationId xmlns:p14="http://schemas.microsoft.com/office/powerpoint/2010/main" val="2568437632"/>
      </p:ext>
    </p:extLst>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3200" b="1" dirty="0"/>
              <a:t>Example on wastage rate</a:t>
            </a:r>
            <a:endParaRPr lang="en-US" sz="3200" dirty="0"/>
          </a:p>
          <a:p>
            <a:r>
              <a:rPr lang="en-US" sz="3200" dirty="0" err="1" smtClean="0"/>
              <a:t>Migori</a:t>
            </a:r>
            <a:r>
              <a:rPr lang="en-US" sz="3200" dirty="0" smtClean="0"/>
              <a:t> </a:t>
            </a:r>
            <a:r>
              <a:rPr lang="en-US" sz="3200" dirty="0"/>
              <a:t>health facility had 200 doses of BCG vaccine in the month of July 2005 and immunized</a:t>
            </a:r>
          </a:p>
          <a:p>
            <a:pPr>
              <a:buNone/>
            </a:pPr>
            <a:r>
              <a:rPr lang="en-US" sz="3200" dirty="0"/>
              <a:t>150 children under one year.</a:t>
            </a:r>
          </a:p>
          <a:p>
            <a:r>
              <a:rPr lang="en-US" sz="3200" dirty="0"/>
              <a:t>To calculate the vaccine wastage rate for </a:t>
            </a:r>
            <a:r>
              <a:rPr lang="en-US" sz="3200" dirty="0" err="1"/>
              <a:t>Rioma</a:t>
            </a:r>
            <a:r>
              <a:rPr lang="en-US" sz="3200" dirty="0"/>
              <a:t> health facility using the formula is as follows:</a:t>
            </a:r>
          </a:p>
          <a:p>
            <a:r>
              <a:rPr lang="en-US" sz="3200" u="sng" dirty="0"/>
              <a:t>200 – 150</a:t>
            </a:r>
            <a:r>
              <a:rPr lang="en-US" sz="3200" dirty="0"/>
              <a:t> X 100 = </a:t>
            </a:r>
            <a:r>
              <a:rPr lang="en-US" sz="3200" u="sng" dirty="0"/>
              <a:t>50 X 100 =</a:t>
            </a:r>
            <a:r>
              <a:rPr lang="en-US" sz="3200" dirty="0"/>
              <a:t> 25%</a:t>
            </a:r>
          </a:p>
          <a:p>
            <a:pPr marL="0" indent="0">
              <a:buNone/>
            </a:pPr>
            <a:r>
              <a:rPr lang="en-US" sz="3200" dirty="0"/>
              <a:t> </a:t>
            </a:r>
            <a:r>
              <a:rPr lang="en-US" sz="3200" dirty="0" smtClean="0"/>
              <a:t>       </a:t>
            </a:r>
            <a:r>
              <a:rPr lang="en-US" sz="3200" dirty="0"/>
              <a:t>200 		 </a:t>
            </a:r>
            <a:r>
              <a:rPr lang="en-US" sz="3200" dirty="0" smtClean="0"/>
              <a:t>          200</a:t>
            </a:r>
            <a:endParaRPr lang="en-US" sz="3200" dirty="0"/>
          </a:p>
          <a:p>
            <a:endParaRPr lang="en-US" sz="3200" dirty="0"/>
          </a:p>
        </p:txBody>
      </p:sp>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513" y="228600"/>
            <a:ext cx="7772400" cy="792162"/>
          </a:xfrm>
        </p:spPr>
        <p:txBody>
          <a:bodyPr>
            <a:normAutofit/>
          </a:bodyPr>
          <a:lstStyle/>
          <a:p>
            <a:r>
              <a:rPr lang="en-US" b="1" dirty="0" smtClean="0"/>
              <a:t>Wastage Factor</a:t>
            </a:r>
            <a:endParaRPr lang="en-US" dirty="0"/>
          </a:p>
        </p:txBody>
      </p:sp>
      <p:sp>
        <p:nvSpPr>
          <p:cNvPr id="3" name="Content Placeholder 2"/>
          <p:cNvSpPr>
            <a:spLocks noGrp="1"/>
          </p:cNvSpPr>
          <p:nvPr>
            <p:ph sz="quarter" idx="1"/>
          </p:nvPr>
        </p:nvSpPr>
        <p:spPr>
          <a:xfrm>
            <a:off x="609600" y="1020762"/>
            <a:ext cx="8001000" cy="5837238"/>
          </a:xfrm>
        </p:spPr>
        <p:txBody>
          <a:bodyPr>
            <a:normAutofit/>
          </a:bodyPr>
          <a:lstStyle/>
          <a:p>
            <a:r>
              <a:rPr lang="en-US" sz="3200" dirty="0" smtClean="0"/>
              <a:t>Vaccines </a:t>
            </a:r>
            <a:r>
              <a:rPr lang="en-US" sz="3200" dirty="0"/>
              <a:t>Wastage Factor is a multiplier used to order vaccines to cater for the targeted </a:t>
            </a:r>
            <a:r>
              <a:rPr lang="en-US" sz="3200" dirty="0" smtClean="0"/>
              <a:t>population and </a:t>
            </a:r>
            <a:r>
              <a:rPr lang="en-US" sz="3200" dirty="0"/>
              <a:t>wastage.</a:t>
            </a:r>
          </a:p>
          <a:p>
            <a:r>
              <a:rPr lang="en-US" sz="3200" dirty="0"/>
              <a:t>The total number of vaccines supplied within given period is referred to as 100% supply</a:t>
            </a:r>
            <a:r>
              <a:rPr lang="en-US" sz="3200" dirty="0" smtClean="0"/>
              <a:t>.</a:t>
            </a:r>
          </a:p>
          <a:p>
            <a:pPr marL="0" indent="0">
              <a:buNone/>
            </a:pPr>
            <a:endParaRPr lang="en-US" sz="3200" dirty="0"/>
          </a:p>
          <a:p>
            <a:r>
              <a:rPr lang="en-US" sz="3200" dirty="0"/>
              <a:t>Formula for calculating wastage factor</a:t>
            </a:r>
          </a:p>
          <a:p>
            <a:r>
              <a:rPr lang="en-US" sz="3200" b="1" u="sng" dirty="0"/>
              <a:t>100% supply 		</a:t>
            </a:r>
            <a:r>
              <a:rPr lang="en-US" sz="3200" b="1" dirty="0"/>
              <a:t>	= Wastage Factor</a:t>
            </a:r>
            <a:endParaRPr lang="en-US" sz="3200" dirty="0"/>
          </a:p>
          <a:p>
            <a:pPr>
              <a:buNone/>
            </a:pPr>
            <a:r>
              <a:rPr lang="en-US" sz="3200" b="1" dirty="0"/>
              <a:t>(100% supply – Wastage Rate</a:t>
            </a:r>
            <a:r>
              <a:rPr lang="en-US" sz="3200" b="1" dirty="0" smtClean="0"/>
              <a:t>)</a:t>
            </a:r>
            <a:endParaRPr lang="en-US" sz="3200" dirty="0"/>
          </a:p>
        </p:txBody>
      </p:sp>
    </p:spTree>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endParaRPr lang="en-GB" dirty="0"/>
          </a:p>
        </p:txBody>
      </p:sp>
      <p:sp>
        <p:nvSpPr>
          <p:cNvPr id="3" name="Content Placeholder 2"/>
          <p:cNvSpPr>
            <a:spLocks noGrp="1"/>
          </p:cNvSpPr>
          <p:nvPr>
            <p:ph sz="quarter" idx="1"/>
          </p:nvPr>
        </p:nvSpPr>
        <p:spPr>
          <a:xfrm>
            <a:off x="914400" y="990600"/>
            <a:ext cx="7772400" cy="5257800"/>
          </a:xfrm>
        </p:spPr>
        <p:txBody>
          <a:bodyPr>
            <a:noAutofit/>
          </a:bodyPr>
          <a:lstStyle/>
          <a:p>
            <a:r>
              <a:rPr lang="en-US" sz="3200" dirty="0"/>
              <a:t>Using </a:t>
            </a:r>
            <a:r>
              <a:rPr lang="en-US" sz="3200" dirty="0" err="1" smtClean="0"/>
              <a:t>Migori</a:t>
            </a:r>
            <a:r>
              <a:rPr lang="en-US" sz="3200" dirty="0" smtClean="0"/>
              <a:t> Health </a:t>
            </a:r>
            <a:r>
              <a:rPr lang="en-US" sz="3200" dirty="0"/>
              <a:t>Facility example the wastage Factor is calculated as follows:</a:t>
            </a:r>
          </a:p>
          <a:p>
            <a:pPr>
              <a:buNone/>
            </a:pPr>
            <a:r>
              <a:rPr lang="en-US" sz="3200" u="sng" dirty="0"/>
              <a:t>	     100       </a:t>
            </a:r>
            <a:r>
              <a:rPr lang="en-US" sz="3200" dirty="0"/>
              <a:t>		 = </a:t>
            </a:r>
            <a:r>
              <a:rPr lang="en-US" sz="3200" u="sng" dirty="0"/>
              <a:t>100 </a:t>
            </a:r>
            <a:r>
              <a:rPr lang="en-US" sz="3200" dirty="0"/>
              <a:t>= 1.33</a:t>
            </a:r>
          </a:p>
          <a:p>
            <a:pPr marL="0" indent="0">
              <a:buNone/>
            </a:pPr>
            <a:r>
              <a:rPr lang="en-US" sz="3200" dirty="0" smtClean="0"/>
              <a:t>   </a:t>
            </a:r>
            <a:r>
              <a:rPr lang="en-US" sz="3200" dirty="0"/>
              <a:t>(100 - 25)	      	    </a:t>
            </a:r>
            <a:r>
              <a:rPr lang="en-US" sz="3200" dirty="0" smtClean="0"/>
              <a:t>	       </a:t>
            </a:r>
            <a:r>
              <a:rPr lang="en-US" sz="3200" dirty="0"/>
              <a:t>75</a:t>
            </a:r>
          </a:p>
          <a:p>
            <a:endParaRPr lang="en-US" sz="3200" dirty="0"/>
          </a:p>
          <a:p>
            <a:r>
              <a:rPr lang="en-US" sz="3200" dirty="0"/>
              <a:t>In other terms, for every dose of a given antigen in the immunization schedule, we must anticipate 1.33 doses to </a:t>
            </a:r>
            <a:r>
              <a:rPr lang="en-US" sz="3200" dirty="0" smtClean="0"/>
              <a:t>take into </a:t>
            </a:r>
            <a:r>
              <a:rPr lang="en-US" sz="3200" dirty="0"/>
              <a:t>account of 25% wastage in the use of the vaccine</a:t>
            </a:r>
          </a:p>
          <a:p>
            <a:endParaRPr lang="en-US" sz="3200" dirty="0"/>
          </a:p>
        </p:txBody>
      </p:sp>
    </p:spTree>
    <p:extLst>
      <p:ext uri="{BB962C8B-B14F-4D97-AF65-F5344CB8AC3E}">
        <p14:creationId xmlns:p14="http://schemas.microsoft.com/office/powerpoint/2010/main" val="928144920"/>
      </p:ext>
    </p:extLst>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722438"/>
          </a:xfrm>
        </p:spPr>
        <p:txBody>
          <a:bodyPr>
            <a:normAutofit fontScale="90000"/>
          </a:bodyPr>
          <a:lstStyle/>
          <a:p>
            <a:r>
              <a:rPr lang="en-US" b="1" dirty="0" smtClean="0"/>
              <a:t>Calculating vaccine needs for a sub-county  and health facility</a:t>
            </a:r>
            <a:r>
              <a:rPr lang="en-US" dirty="0" smtClean="0"/>
              <a:t/>
            </a:r>
            <a:br>
              <a:rPr lang="en-US" dirty="0" smtClean="0"/>
            </a:br>
            <a:endParaRPr lang="en-US" dirty="0"/>
          </a:p>
        </p:txBody>
      </p:sp>
      <p:sp>
        <p:nvSpPr>
          <p:cNvPr id="3" name="Content Placeholder 2"/>
          <p:cNvSpPr>
            <a:spLocks noGrp="1"/>
          </p:cNvSpPr>
          <p:nvPr>
            <p:ph sz="quarter" idx="1"/>
          </p:nvPr>
        </p:nvSpPr>
        <p:spPr>
          <a:xfrm>
            <a:off x="609600" y="1219200"/>
            <a:ext cx="7924800" cy="5410200"/>
          </a:xfrm>
        </p:spPr>
        <p:txBody>
          <a:bodyPr>
            <a:noAutofit/>
          </a:bodyPr>
          <a:lstStyle/>
          <a:p>
            <a:r>
              <a:rPr lang="en-US" sz="3200" dirty="0" smtClean="0"/>
              <a:t>Using </a:t>
            </a:r>
            <a:r>
              <a:rPr lang="en-US" sz="3200" dirty="0"/>
              <a:t>the above parameter the total annual vaccine doses are estimated by use of the </a:t>
            </a:r>
            <a:r>
              <a:rPr lang="en-US" sz="3200" dirty="0" smtClean="0"/>
              <a:t>following formula</a:t>
            </a:r>
            <a:r>
              <a:rPr lang="en-US" sz="3200" dirty="0"/>
              <a:t>:</a:t>
            </a:r>
          </a:p>
          <a:p>
            <a:r>
              <a:rPr lang="en-US" sz="3200" dirty="0"/>
              <a:t>Target Population x Number of doses in the schedule x Target coverage x Wastage factor = Total Annual doses </a:t>
            </a:r>
          </a:p>
          <a:p>
            <a:pPr lvl="1"/>
            <a:r>
              <a:rPr lang="en-US" sz="3000" dirty="0" err="1"/>
              <a:t>i.e</a:t>
            </a:r>
            <a:r>
              <a:rPr lang="en-US" sz="3000" dirty="0"/>
              <a:t> </a:t>
            </a:r>
            <a:r>
              <a:rPr lang="en-US" sz="3000" dirty="0" err="1"/>
              <a:t>Tp</a:t>
            </a:r>
            <a:r>
              <a:rPr lang="en-US" sz="3000" dirty="0"/>
              <a:t> x N doses x </a:t>
            </a:r>
            <a:r>
              <a:rPr lang="en-US" sz="3000" dirty="0" err="1"/>
              <a:t>Tc</a:t>
            </a:r>
            <a:r>
              <a:rPr lang="en-US" sz="3000" dirty="0"/>
              <a:t> x </a:t>
            </a:r>
            <a:r>
              <a:rPr lang="en-US" sz="3000" dirty="0" err="1"/>
              <a:t>Wf</a:t>
            </a:r>
            <a:r>
              <a:rPr lang="en-US" sz="3000" dirty="0"/>
              <a:t> = Total Annual doses</a:t>
            </a:r>
          </a:p>
          <a:p>
            <a:r>
              <a:rPr lang="en-US" sz="3200" dirty="0"/>
              <a:t>Note: Target coverage for the health facility level is 100% this is in line in reaching every child in the catchment area. Therefore the target coverage is 1</a:t>
            </a:r>
          </a:p>
          <a:p>
            <a:endParaRPr lang="en-US" sz="3200" dirty="0"/>
          </a:p>
        </p:txBody>
      </p:sp>
    </p:spTree>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
            <a:ext cx="7772400" cy="563562"/>
          </a:xfrm>
        </p:spPr>
        <p:txBody>
          <a:bodyPr>
            <a:normAutofit fontScale="90000"/>
          </a:bodyPr>
          <a:lstStyle/>
          <a:p>
            <a:endParaRPr lang="en-US" dirty="0"/>
          </a:p>
        </p:txBody>
      </p:sp>
      <p:sp>
        <p:nvSpPr>
          <p:cNvPr id="3" name="Content Placeholder 2"/>
          <p:cNvSpPr>
            <a:spLocks noGrp="1"/>
          </p:cNvSpPr>
          <p:nvPr>
            <p:ph sz="quarter" idx="1"/>
          </p:nvPr>
        </p:nvSpPr>
        <p:spPr>
          <a:xfrm>
            <a:off x="457200" y="762000"/>
            <a:ext cx="8305800" cy="5791200"/>
          </a:xfrm>
        </p:spPr>
        <p:txBody>
          <a:bodyPr>
            <a:noAutofit/>
          </a:bodyPr>
          <a:lstStyle/>
          <a:p>
            <a:r>
              <a:rPr lang="en-US" sz="3200" b="1" dirty="0"/>
              <a:t>Example 1</a:t>
            </a:r>
            <a:r>
              <a:rPr lang="en-US" sz="3200" dirty="0"/>
              <a:t>: (health facility to be formulated after target setting example to make it flow)</a:t>
            </a:r>
          </a:p>
          <a:p>
            <a:r>
              <a:rPr lang="en-US" sz="3200" dirty="0" err="1" smtClean="0"/>
              <a:t>Migori</a:t>
            </a:r>
            <a:r>
              <a:rPr lang="en-US" sz="3200" dirty="0" smtClean="0"/>
              <a:t> </a:t>
            </a:r>
            <a:r>
              <a:rPr lang="en-US" sz="3200" dirty="0"/>
              <a:t>health facility in </a:t>
            </a:r>
            <a:r>
              <a:rPr lang="en-US" sz="3200" dirty="0" err="1" smtClean="0"/>
              <a:t>Suna</a:t>
            </a:r>
            <a:r>
              <a:rPr lang="en-US" sz="3200" dirty="0" smtClean="0"/>
              <a:t> </a:t>
            </a:r>
            <a:r>
              <a:rPr lang="en-US" sz="3200" dirty="0" smtClean="0"/>
              <a:t>East </a:t>
            </a:r>
            <a:r>
              <a:rPr lang="en-US" sz="3200" dirty="0" err="1" smtClean="0"/>
              <a:t>subcounty</a:t>
            </a:r>
            <a:r>
              <a:rPr lang="en-US" sz="3200" dirty="0" smtClean="0"/>
              <a:t> </a:t>
            </a:r>
            <a:r>
              <a:rPr lang="en-US" sz="3200" dirty="0"/>
              <a:t>has a total population of 350,000 in </a:t>
            </a:r>
            <a:r>
              <a:rPr lang="en-US" sz="3200" dirty="0" smtClean="0"/>
              <a:t>2019. </a:t>
            </a:r>
            <a:r>
              <a:rPr lang="en-US" sz="3200" dirty="0"/>
              <a:t>The children under one year comprise 4% and women of childbearing age are 24% of the total population. The </a:t>
            </a:r>
            <a:r>
              <a:rPr lang="en-US" sz="3200" dirty="0" smtClean="0"/>
              <a:t>sub county </a:t>
            </a:r>
            <a:r>
              <a:rPr lang="en-US" sz="3200" dirty="0"/>
              <a:t>vaccine manager was to forecast and order for all the routine vaccine. During the previous year the </a:t>
            </a:r>
            <a:r>
              <a:rPr lang="en-US" sz="3200" dirty="0" smtClean="0"/>
              <a:t>sub county</a:t>
            </a:r>
            <a:r>
              <a:rPr lang="en-US" sz="3200" dirty="0" smtClean="0"/>
              <a:t> </a:t>
            </a:r>
            <a:r>
              <a:rPr lang="en-US" sz="3200" dirty="0"/>
              <a:t>immunized 10,000 children with BCG and had received 24,000 doses from the regional stores. The store had a balance of 4,000 doses of BCG at the end of the year </a:t>
            </a:r>
            <a:r>
              <a:rPr lang="en-US" sz="3200" dirty="0" smtClean="0"/>
              <a:t>2018.</a:t>
            </a:r>
            <a:endParaRPr lang="en-US" sz="3200" dirty="0"/>
          </a:p>
        </p:txBody>
      </p:sp>
    </p:spTree>
  </p:cSld>
  <p:clrMapOvr>
    <a:masterClrMapping/>
  </p:clrMapOvr>
  <p:transition>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endParaRPr lang="en-US" dirty="0"/>
          </a:p>
        </p:txBody>
      </p:sp>
      <p:sp>
        <p:nvSpPr>
          <p:cNvPr id="3" name="Content Placeholder 2"/>
          <p:cNvSpPr>
            <a:spLocks noGrp="1"/>
          </p:cNvSpPr>
          <p:nvPr>
            <p:ph sz="quarter" idx="1"/>
          </p:nvPr>
        </p:nvSpPr>
        <p:spPr>
          <a:xfrm>
            <a:off x="457200" y="1066800"/>
            <a:ext cx="8077200" cy="5486400"/>
          </a:xfrm>
        </p:spPr>
        <p:txBody>
          <a:bodyPr>
            <a:noAutofit/>
          </a:bodyPr>
          <a:lstStyle/>
          <a:p>
            <a:r>
              <a:rPr lang="en-US" sz="3200" b="1" dirty="0"/>
              <a:t>Using the Forecast Sheet (Annex xxx see table) the manager will forecast and order on after the calculation</a:t>
            </a:r>
            <a:endParaRPr lang="en-US" sz="3200" dirty="0"/>
          </a:p>
          <a:p>
            <a:r>
              <a:rPr lang="en-US" sz="3200" b="1" dirty="0"/>
              <a:t>Sequential calculations using the forecast sheet. See table </a:t>
            </a:r>
            <a:endParaRPr lang="en-US" sz="3200" dirty="0"/>
          </a:p>
          <a:p>
            <a:r>
              <a:rPr lang="en-US" sz="3200" dirty="0"/>
              <a:t>A. The target population is calculated as follows:</a:t>
            </a:r>
          </a:p>
          <a:p>
            <a:pPr>
              <a:buNone/>
            </a:pPr>
            <a:r>
              <a:rPr lang="en-US" sz="3200" dirty="0" smtClean="0"/>
              <a:t> </a:t>
            </a:r>
            <a:r>
              <a:rPr lang="en-US" sz="3200" b="1" dirty="0"/>
              <a:t>Children under one year</a:t>
            </a:r>
          </a:p>
          <a:p>
            <a:pPr>
              <a:buNone/>
            </a:pPr>
            <a:r>
              <a:rPr lang="en-US" sz="3200" dirty="0"/>
              <a:t>4/100 x 350,000 = 14,000</a:t>
            </a:r>
          </a:p>
          <a:p>
            <a:pPr>
              <a:buNone/>
            </a:pPr>
            <a:r>
              <a:rPr lang="en-US" sz="3200" b="1" dirty="0"/>
              <a:t>• Women of childbearing age</a:t>
            </a:r>
          </a:p>
          <a:p>
            <a:pPr>
              <a:buNone/>
            </a:pPr>
            <a:r>
              <a:rPr lang="en-US" sz="3200" dirty="0"/>
              <a:t>24/100 x 350,000 = </a:t>
            </a:r>
            <a:r>
              <a:rPr lang="en-US" sz="3200" dirty="0" smtClean="0"/>
              <a:t>84,000</a:t>
            </a:r>
            <a:endParaRPr lang="en-US" sz="3200" dirty="0"/>
          </a:p>
        </p:txBody>
      </p:sp>
    </p:spTree>
  </p:cSld>
  <p:clrMapOvr>
    <a:masterClrMapping/>
  </p:clrMapOvr>
  <p:transition>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Autofit/>
          </a:bodyPr>
          <a:lstStyle/>
          <a:p>
            <a:r>
              <a:rPr lang="en-US" sz="3200" dirty="0"/>
              <a:t>B. Doses in immunization schedule for BCG is one dose</a:t>
            </a:r>
          </a:p>
          <a:p>
            <a:r>
              <a:rPr lang="en-US" sz="3200" dirty="0"/>
              <a:t>C. Wastage Factor for BCG from the example above of </a:t>
            </a:r>
            <a:r>
              <a:rPr lang="en-US" sz="3200" dirty="0" err="1"/>
              <a:t>Rioma</a:t>
            </a:r>
            <a:r>
              <a:rPr lang="en-US" sz="3200" dirty="0"/>
              <a:t> Health facility is 1.33</a:t>
            </a:r>
          </a:p>
          <a:p>
            <a:r>
              <a:rPr lang="en-US" sz="3200" dirty="0"/>
              <a:t>D. Total doses required for </a:t>
            </a:r>
            <a:r>
              <a:rPr lang="en-US" sz="3200" dirty="0" err="1" smtClean="0"/>
              <a:t>migori</a:t>
            </a:r>
            <a:r>
              <a:rPr lang="en-US" sz="3200" dirty="0" smtClean="0"/>
              <a:t> sub county this </a:t>
            </a:r>
            <a:r>
              <a:rPr lang="en-US" sz="3200" dirty="0"/>
              <a:t>year is calculated as follows:</a:t>
            </a:r>
          </a:p>
          <a:p>
            <a:r>
              <a:rPr lang="en-US" sz="3200" b="1" dirty="0"/>
              <a:t>Target population x immunization schedule x wastage factor</a:t>
            </a:r>
            <a:r>
              <a:rPr lang="en-US" sz="3200" dirty="0"/>
              <a:t> = 14,000 x 1 x 1.33 =18,620</a:t>
            </a:r>
          </a:p>
          <a:p>
            <a:endParaRPr lang="en-US" sz="3200" dirty="0"/>
          </a:p>
          <a:p>
            <a:endParaRPr lang="en-GB" sz="3200" dirty="0"/>
          </a:p>
        </p:txBody>
      </p:sp>
    </p:spTree>
    <p:extLst>
      <p:ext uri="{BB962C8B-B14F-4D97-AF65-F5344CB8AC3E}">
        <p14:creationId xmlns:p14="http://schemas.microsoft.com/office/powerpoint/2010/main" val="1291461686"/>
      </p:ext>
    </p:extLst>
  </p:cSld>
  <p:clrMapOvr>
    <a:masterClrMapping/>
  </p:clrMapOvr>
  <p:transition>
    <p:dissolv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125" y="194481"/>
            <a:ext cx="7772400" cy="1371600"/>
          </a:xfrm>
        </p:spPr>
        <p:txBody>
          <a:bodyPr>
            <a:normAutofit/>
          </a:bodyPr>
          <a:lstStyle/>
          <a:p>
            <a:r>
              <a:rPr lang="en-US" b="1" dirty="0"/>
              <a:t>Estimating vaccine needs on the basis of previous </a:t>
            </a:r>
            <a:r>
              <a:rPr lang="en-US" b="1" dirty="0" smtClean="0"/>
              <a:t>consumption</a:t>
            </a:r>
            <a:endParaRPr lang="en-US" dirty="0"/>
          </a:p>
        </p:txBody>
      </p:sp>
      <p:sp>
        <p:nvSpPr>
          <p:cNvPr id="3" name="Content Placeholder 2"/>
          <p:cNvSpPr>
            <a:spLocks noGrp="1"/>
          </p:cNvSpPr>
          <p:nvPr>
            <p:ph sz="quarter" idx="1"/>
          </p:nvPr>
        </p:nvSpPr>
        <p:spPr>
          <a:xfrm>
            <a:off x="457200" y="1600200"/>
            <a:ext cx="8382000" cy="4800600"/>
          </a:xfrm>
        </p:spPr>
        <p:txBody>
          <a:bodyPr>
            <a:noAutofit/>
          </a:bodyPr>
          <a:lstStyle/>
          <a:p>
            <a:r>
              <a:rPr lang="en-US" sz="3200" dirty="0"/>
              <a:t>The method of estimating vaccines needs based on previous vaccines consumption consists </a:t>
            </a:r>
            <a:r>
              <a:rPr lang="en-US" sz="3200" dirty="0" smtClean="0"/>
              <a:t>of calculating </a:t>
            </a:r>
            <a:r>
              <a:rPr lang="en-US" sz="3200" dirty="0"/>
              <a:t>the quantity of vaccines consumed during the previous period. </a:t>
            </a:r>
            <a:endParaRPr lang="en-US" sz="3200" dirty="0" smtClean="0"/>
          </a:p>
          <a:p>
            <a:r>
              <a:rPr lang="en-US" sz="3200" dirty="0" smtClean="0"/>
              <a:t>The </a:t>
            </a:r>
            <a:r>
              <a:rPr lang="en-US" sz="3200" dirty="0"/>
              <a:t>resulting quantity is thereafter adjusted, for instance when there is increase in the population for the current period by 10%.</a:t>
            </a:r>
          </a:p>
          <a:p>
            <a:r>
              <a:rPr lang="en-US" sz="3200" dirty="0"/>
              <a:t>This method is based on reliable stocks management data. </a:t>
            </a:r>
          </a:p>
        </p:txBody>
      </p:sp>
    </p:spTree>
  </p:cSld>
  <p:clrMapOvr>
    <a:masterClrMapping/>
  </p:clrMapOvr>
  <p:transition>
    <p:dissolv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533400"/>
          </a:xfrm>
        </p:spPr>
        <p:txBody>
          <a:bodyPr>
            <a:normAutofit fontScale="90000"/>
          </a:bodyPr>
          <a:lstStyle/>
          <a:p>
            <a:endParaRPr lang="en-US" dirty="0"/>
          </a:p>
        </p:txBody>
      </p:sp>
      <p:sp>
        <p:nvSpPr>
          <p:cNvPr id="3" name="Content Placeholder 2"/>
          <p:cNvSpPr>
            <a:spLocks noGrp="1"/>
          </p:cNvSpPr>
          <p:nvPr>
            <p:ph sz="quarter" idx="1"/>
          </p:nvPr>
        </p:nvSpPr>
        <p:spPr>
          <a:xfrm>
            <a:off x="381000" y="685800"/>
            <a:ext cx="8382000" cy="5943600"/>
          </a:xfrm>
        </p:spPr>
        <p:txBody>
          <a:bodyPr>
            <a:normAutofit fontScale="92500" lnSpcReduction="10000"/>
          </a:bodyPr>
          <a:lstStyle/>
          <a:p>
            <a:r>
              <a:rPr lang="en-US" sz="3200" dirty="0"/>
              <a:t>It is suitable therefore for use in health facilities sharing the catchment area and where the stock management is good but there is insufficient information on immunization objectives and targets for the implementation of the immunization session.</a:t>
            </a:r>
          </a:p>
          <a:p>
            <a:r>
              <a:rPr lang="en-US" sz="3200" dirty="0" smtClean="0"/>
              <a:t>The </a:t>
            </a:r>
            <a:r>
              <a:rPr lang="en-US" sz="3200" dirty="0"/>
              <a:t>data required for estimating vaccines needs on the basis of previous consumption are:</a:t>
            </a:r>
          </a:p>
          <a:p>
            <a:r>
              <a:rPr lang="en-US" sz="2800" b="1" dirty="0"/>
              <a:t>a. </a:t>
            </a:r>
            <a:r>
              <a:rPr lang="en-US" sz="3000" b="1" dirty="0"/>
              <a:t>Number of children immunized previously</a:t>
            </a:r>
            <a:endParaRPr lang="en-US" sz="3000" dirty="0"/>
          </a:p>
          <a:p>
            <a:r>
              <a:rPr lang="en-US" sz="3000" b="1" dirty="0"/>
              <a:t>b. Wastage factor for the specific antigen</a:t>
            </a:r>
            <a:endParaRPr lang="en-US" sz="3000" dirty="0"/>
          </a:p>
          <a:p>
            <a:r>
              <a:rPr lang="en-US" sz="3000" b="1" dirty="0"/>
              <a:t>c. Immunization schedule for the antigen</a:t>
            </a:r>
            <a:r>
              <a:rPr lang="en-US" sz="3000" b="1" dirty="0" smtClean="0"/>
              <a:t>.</a:t>
            </a:r>
          </a:p>
          <a:p>
            <a:r>
              <a:rPr lang="en-US" sz="3200" dirty="0"/>
              <a:t>After calculating the total estimated doses an additional 10% of the total doses is added to cater for unexpected increase in population</a:t>
            </a:r>
            <a:r>
              <a:rPr lang="en-US" sz="3200" dirty="0" smtClean="0"/>
              <a:t>.</a:t>
            </a:r>
            <a:endParaRPr lang="en-US" sz="3200" dirty="0"/>
          </a:p>
        </p:txBody>
      </p:sp>
    </p:spTree>
  </p:cSld>
  <p:clrMapOvr>
    <a:masterClrMapping/>
  </p:clrMapOvr>
  <p:transition>
    <p:dissolv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43469"/>
            <a:ext cx="7772400" cy="533400"/>
          </a:xfrm>
        </p:spPr>
        <p:txBody>
          <a:bodyPr>
            <a:normAutofit fontScale="90000"/>
          </a:bodyPr>
          <a:lstStyle/>
          <a:p>
            <a:r>
              <a:rPr lang="en-US" b="1" dirty="0" smtClean="0"/>
              <a:t>Example</a:t>
            </a:r>
            <a:endParaRPr lang="en-US" dirty="0"/>
          </a:p>
        </p:txBody>
      </p:sp>
      <p:sp>
        <p:nvSpPr>
          <p:cNvPr id="3" name="Content Placeholder 2"/>
          <p:cNvSpPr>
            <a:spLocks noGrp="1"/>
          </p:cNvSpPr>
          <p:nvPr>
            <p:ph sz="quarter" idx="1"/>
          </p:nvPr>
        </p:nvSpPr>
        <p:spPr>
          <a:xfrm>
            <a:off x="381000" y="724469"/>
            <a:ext cx="8534400" cy="5981131"/>
          </a:xfrm>
        </p:spPr>
        <p:txBody>
          <a:bodyPr>
            <a:noAutofit/>
          </a:bodyPr>
          <a:lstStyle/>
          <a:p>
            <a:r>
              <a:rPr lang="en-US" sz="3200" dirty="0" err="1" smtClean="0"/>
              <a:t>Othoro</a:t>
            </a:r>
            <a:r>
              <a:rPr lang="en-US" sz="3200" dirty="0" smtClean="0"/>
              <a:t> </a:t>
            </a:r>
            <a:r>
              <a:rPr lang="en-US" sz="3200" dirty="0"/>
              <a:t>Health center had immunized 60 children with BCG, the wastage Factor for BCG was 2, and immunization schedule for BCG is one dose. To calculate the vaccine requirement for the facility the following steps are taken:</a:t>
            </a:r>
          </a:p>
          <a:p>
            <a:r>
              <a:rPr lang="en-US" sz="3200" dirty="0"/>
              <a:t>Formula = number of children immunized x wastage factor x immunization schedule = number doses required in the period (one month) + 10% of the Number of doses = Total doses required for the month.</a:t>
            </a:r>
          </a:p>
          <a:p>
            <a:r>
              <a:rPr lang="en-US" sz="3200" dirty="0"/>
              <a:t>= 60 X 2 X 1 = 120</a:t>
            </a:r>
          </a:p>
          <a:p>
            <a:r>
              <a:rPr lang="en-US" sz="3200" dirty="0"/>
              <a:t>= 120 X10/100 = 12</a:t>
            </a:r>
          </a:p>
          <a:p>
            <a:endParaRPr lang="en-US" sz="3200"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3200" dirty="0" smtClean="0"/>
              <a:t>In </a:t>
            </a:r>
            <a:r>
              <a:rPr lang="en-US" sz="3200" dirty="0"/>
              <a:t>contrast under stocking will lead to stock out and eventually the missed opportunity.</a:t>
            </a:r>
          </a:p>
          <a:p>
            <a:r>
              <a:rPr lang="en-US" sz="3200" dirty="0"/>
              <a:t>To be sure that the appropriate amount of vaccine is available, vaccine stocks must be checked continuously, and records kept of all movement of stock in and out of storage areas.</a:t>
            </a:r>
          </a:p>
          <a:p>
            <a:endParaRPr lang="en-US" dirty="0"/>
          </a:p>
        </p:txBody>
      </p:sp>
    </p:spTree>
    <p:extLst>
      <p:ext uri="{BB962C8B-B14F-4D97-AF65-F5344CB8AC3E}">
        <p14:creationId xmlns:p14="http://schemas.microsoft.com/office/powerpoint/2010/main" val="227230532"/>
      </p:ext>
    </p:extLst>
  </p:cSld>
  <p:clrMapOvr>
    <a:masterClrMapping/>
  </p:clrMapOvr>
  <p:transition>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7772400" cy="457200"/>
          </a:xfrm>
        </p:spPr>
        <p:txBody>
          <a:bodyPr>
            <a:normAutofit fontScale="90000"/>
          </a:bodyPr>
          <a:lstStyle/>
          <a:p>
            <a:endParaRPr lang="en-US" dirty="0"/>
          </a:p>
        </p:txBody>
      </p:sp>
      <p:sp>
        <p:nvSpPr>
          <p:cNvPr id="3" name="Content Placeholder 2"/>
          <p:cNvSpPr>
            <a:spLocks noGrp="1"/>
          </p:cNvSpPr>
          <p:nvPr>
            <p:ph sz="quarter" idx="1"/>
          </p:nvPr>
        </p:nvSpPr>
        <p:spPr>
          <a:xfrm>
            <a:off x="457200" y="609600"/>
            <a:ext cx="8382000" cy="6172200"/>
          </a:xfrm>
        </p:spPr>
        <p:txBody>
          <a:bodyPr>
            <a:noAutofit/>
          </a:bodyPr>
          <a:lstStyle/>
          <a:p>
            <a:r>
              <a:rPr lang="en-US" sz="3200" dirty="0" smtClean="0"/>
              <a:t>Therefore:</a:t>
            </a:r>
          </a:p>
          <a:p>
            <a:r>
              <a:rPr lang="en-US" sz="3200" dirty="0" smtClean="0"/>
              <a:t>Total </a:t>
            </a:r>
            <a:r>
              <a:rPr lang="en-US" sz="3200" dirty="0"/>
              <a:t>vaccine requirement for the month is 120+12 = 132 to the nearest doses BCG vaccine which is 20 doses vial is 140 doses</a:t>
            </a:r>
          </a:p>
          <a:p>
            <a:r>
              <a:rPr lang="en-US" sz="3200" dirty="0"/>
              <a:t>This method may be difficult to apply for periods exceeding one year, but it is useful when making short-term orders. </a:t>
            </a:r>
            <a:endParaRPr lang="en-US" sz="3200" dirty="0" smtClean="0"/>
          </a:p>
          <a:p>
            <a:r>
              <a:rPr lang="en-US" sz="3200" dirty="0" smtClean="0"/>
              <a:t>The </a:t>
            </a:r>
            <a:r>
              <a:rPr lang="en-US" sz="3200" dirty="0"/>
              <a:t>method cannot take into consideration changes that may occur during the course of the planning period (e.g.: seasonal migrations, change of the number of target population during </a:t>
            </a:r>
            <a:r>
              <a:rPr lang="en-US" sz="3200" dirty="0" err="1"/>
              <a:t>immunisation</a:t>
            </a:r>
            <a:r>
              <a:rPr lang="en-US" sz="3200" dirty="0"/>
              <a:t> campaigns, etc.) short-term orders. </a:t>
            </a:r>
            <a:endParaRPr lang="en-US" sz="3200" dirty="0" smtClean="0"/>
          </a:p>
        </p:txBody>
      </p:sp>
    </p:spTree>
  </p:cSld>
  <p:clrMapOvr>
    <a:masterClrMapping/>
  </p:clrMapOvr>
  <p:transition>
    <p:dissolv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endParaRPr lang="en-GB" dirty="0"/>
          </a:p>
        </p:txBody>
      </p:sp>
      <p:sp>
        <p:nvSpPr>
          <p:cNvPr id="3" name="Content Placeholder 2"/>
          <p:cNvSpPr>
            <a:spLocks noGrp="1"/>
          </p:cNvSpPr>
          <p:nvPr>
            <p:ph sz="quarter" idx="1"/>
          </p:nvPr>
        </p:nvSpPr>
        <p:spPr>
          <a:xfrm>
            <a:off x="609600" y="1447800"/>
            <a:ext cx="8077200" cy="4572000"/>
          </a:xfrm>
        </p:spPr>
        <p:txBody>
          <a:bodyPr/>
          <a:lstStyle/>
          <a:p>
            <a:r>
              <a:rPr lang="en-US" sz="3200" dirty="0" smtClean="0"/>
              <a:t>NB</a:t>
            </a:r>
            <a:r>
              <a:rPr lang="en-US" sz="3200" dirty="0"/>
              <a:t>: AD syringes and needles = No of doses of antigen required.</a:t>
            </a:r>
          </a:p>
          <a:p>
            <a:endParaRPr lang="en-US" sz="2800" dirty="0"/>
          </a:p>
        </p:txBody>
      </p:sp>
    </p:spTree>
    <p:extLst>
      <p:ext uri="{BB962C8B-B14F-4D97-AF65-F5344CB8AC3E}">
        <p14:creationId xmlns:p14="http://schemas.microsoft.com/office/powerpoint/2010/main" val="3304002355"/>
      </p:ext>
    </p:extLst>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Drop out </a:t>
            </a:r>
            <a:endParaRPr lang="en-GB" dirty="0"/>
          </a:p>
        </p:txBody>
      </p:sp>
      <p:sp>
        <p:nvSpPr>
          <p:cNvPr id="3" name="Content Placeholder 2"/>
          <p:cNvSpPr>
            <a:spLocks noGrp="1"/>
          </p:cNvSpPr>
          <p:nvPr>
            <p:ph sz="quarter" idx="1"/>
          </p:nvPr>
        </p:nvSpPr>
        <p:spPr/>
        <p:txBody>
          <a:bodyPr>
            <a:normAutofit/>
          </a:bodyPr>
          <a:lstStyle/>
          <a:p>
            <a:r>
              <a:rPr lang="en-GB" sz="3200" dirty="0" smtClean="0"/>
              <a:t>The number of children who missed other antigens after first antigens.</a:t>
            </a:r>
          </a:p>
          <a:p>
            <a:r>
              <a:rPr lang="en-GB" sz="3200" dirty="0" smtClean="0"/>
              <a:t>Drop out = pent 1 – </a:t>
            </a:r>
            <a:r>
              <a:rPr lang="en-GB" sz="3200" dirty="0" err="1" smtClean="0"/>
              <a:t>penta</a:t>
            </a:r>
            <a:r>
              <a:rPr lang="en-GB" sz="3200" dirty="0" smtClean="0"/>
              <a:t> 3 </a:t>
            </a:r>
          </a:p>
          <a:p>
            <a:pPr marL="0" indent="0">
              <a:buNone/>
            </a:pPr>
            <a:r>
              <a:rPr lang="en-GB" sz="3200" dirty="0" smtClean="0"/>
              <a:t>or </a:t>
            </a:r>
          </a:p>
          <a:p>
            <a:r>
              <a:rPr lang="en-GB" sz="3200" dirty="0" smtClean="0"/>
              <a:t>Drop out = </a:t>
            </a:r>
            <a:r>
              <a:rPr lang="en-GB" sz="3200" dirty="0" err="1" smtClean="0"/>
              <a:t>penta</a:t>
            </a:r>
            <a:r>
              <a:rPr lang="en-GB" sz="3200" dirty="0" smtClean="0"/>
              <a:t> 1 – measles </a:t>
            </a:r>
          </a:p>
          <a:p>
            <a:endParaRPr lang="en-GB" sz="3200" dirty="0"/>
          </a:p>
          <a:p>
            <a:pPr marL="0" indent="0">
              <a:buNone/>
            </a:pPr>
            <a:r>
              <a:rPr lang="en-GB" sz="3200" dirty="0" smtClean="0"/>
              <a:t>Drop out rate = drop out x 100%</a:t>
            </a:r>
            <a:endParaRPr lang="en-GB" sz="3200" dirty="0"/>
          </a:p>
        </p:txBody>
      </p:sp>
    </p:spTree>
    <p:extLst>
      <p:ext uri="{BB962C8B-B14F-4D97-AF65-F5344CB8AC3E}">
        <p14:creationId xmlns:p14="http://schemas.microsoft.com/office/powerpoint/2010/main" val="416616948"/>
      </p:ext>
    </p:extLst>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en-US" dirty="0" smtClean="0"/>
              <a:t>Ways of reducing drop out</a:t>
            </a:r>
            <a:endParaRPr lang="en-US" dirty="0"/>
          </a:p>
        </p:txBody>
      </p:sp>
      <p:sp>
        <p:nvSpPr>
          <p:cNvPr id="3" name="Content Placeholder 2"/>
          <p:cNvSpPr>
            <a:spLocks noGrp="1"/>
          </p:cNvSpPr>
          <p:nvPr>
            <p:ph idx="1"/>
          </p:nvPr>
        </p:nvSpPr>
        <p:spPr>
          <a:xfrm>
            <a:off x="457200" y="1447800"/>
            <a:ext cx="8229600" cy="4876800"/>
          </a:xfrm>
        </p:spPr>
        <p:txBody>
          <a:bodyPr>
            <a:normAutofit fontScale="92500"/>
          </a:bodyPr>
          <a:lstStyle/>
          <a:p>
            <a:r>
              <a:rPr lang="en-US" sz="3000" b="1" dirty="0" smtClean="0"/>
              <a:t>Defaulter tracing:</a:t>
            </a:r>
          </a:p>
          <a:p>
            <a:r>
              <a:rPr lang="en-US" dirty="0" smtClean="0"/>
              <a:t>Follow up those who failed to come back by calling them and reminding them that they were supposed to come.</a:t>
            </a:r>
          </a:p>
          <a:p>
            <a:r>
              <a:rPr lang="en-US" sz="3000" b="1" dirty="0" smtClean="0"/>
              <a:t>Avoiding vaccine stock out:</a:t>
            </a:r>
          </a:p>
          <a:p>
            <a:r>
              <a:rPr lang="en-US" dirty="0" smtClean="0"/>
              <a:t>Order vaccine that are almost out of stock,..ensure that the minimum stock is about 25% of the total stock</a:t>
            </a:r>
          </a:p>
          <a:p>
            <a:r>
              <a:rPr lang="en-US" sz="3000" b="1" dirty="0" smtClean="0"/>
              <a:t>Sustainable immunization outreaches</a:t>
            </a:r>
          </a:p>
          <a:p>
            <a:r>
              <a:rPr lang="en-US" dirty="0" smtClean="0"/>
              <a:t>To the hard to reach populations …e.g.?</a:t>
            </a:r>
          </a:p>
          <a:p>
            <a:r>
              <a:rPr lang="en-US" dirty="0" smtClean="0"/>
              <a:t>Health education-strengthens and encourages the client to come back for the next immunization visit.</a:t>
            </a:r>
          </a:p>
          <a:p>
            <a:r>
              <a:rPr lang="en-US" dirty="0" smtClean="0"/>
              <a:t>Proper record keeping-ensuring clients are aware of the next visit</a:t>
            </a:r>
            <a:endParaRPr lang="en-US" dirty="0"/>
          </a:p>
        </p:txBody>
      </p:sp>
    </p:spTree>
    <p:extLst>
      <p:ext uri="{BB962C8B-B14F-4D97-AF65-F5344CB8AC3E}">
        <p14:creationId xmlns:p14="http://schemas.microsoft.com/office/powerpoint/2010/main" val="771045141"/>
      </p:ext>
    </p:extLst>
  </p:cSld>
  <p:clrMapOvr>
    <a:masterClrMapping/>
  </p:clrMapOvr>
  <p:transition>
    <p:dissolv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normAutofit/>
          </a:bodyPr>
          <a:lstStyle/>
          <a:p>
            <a:r>
              <a:rPr lang="en-US" b="1" dirty="0" smtClean="0"/>
              <a:t>ORDERING VACCINES</a:t>
            </a:r>
            <a:endParaRPr lang="en-US" dirty="0"/>
          </a:p>
        </p:txBody>
      </p:sp>
      <p:sp>
        <p:nvSpPr>
          <p:cNvPr id="3" name="Content Placeholder 2"/>
          <p:cNvSpPr>
            <a:spLocks noGrp="1"/>
          </p:cNvSpPr>
          <p:nvPr>
            <p:ph sz="quarter" idx="1"/>
          </p:nvPr>
        </p:nvSpPr>
        <p:spPr>
          <a:xfrm>
            <a:off x="609600" y="1447800"/>
            <a:ext cx="8077200" cy="4572000"/>
          </a:xfrm>
        </p:spPr>
        <p:txBody>
          <a:bodyPr>
            <a:normAutofit/>
          </a:bodyPr>
          <a:lstStyle/>
          <a:p>
            <a:r>
              <a:rPr lang="en-US" sz="3200" dirty="0" smtClean="0"/>
              <a:t>Steps </a:t>
            </a:r>
            <a:r>
              <a:rPr lang="en-US" sz="3200" dirty="0"/>
              <a:t>in ordering Vaccines</a:t>
            </a:r>
          </a:p>
          <a:p>
            <a:pPr>
              <a:buNone/>
            </a:pPr>
            <a:r>
              <a:rPr lang="en-US" sz="3200" dirty="0"/>
              <a:t>1. Defining vaccine supply period</a:t>
            </a:r>
          </a:p>
          <a:p>
            <a:pPr>
              <a:buNone/>
            </a:pPr>
            <a:r>
              <a:rPr lang="en-US" sz="3200" dirty="0"/>
              <a:t>2. Calculating quantities of vaccine for a supply period</a:t>
            </a:r>
          </a:p>
          <a:p>
            <a:pPr>
              <a:buNone/>
            </a:pPr>
            <a:r>
              <a:rPr lang="en-US" sz="3200" dirty="0"/>
              <a:t>3. Calculating minimum stock level</a:t>
            </a:r>
          </a:p>
          <a:p>
            <a:pPr>
              <a:buNone/>
            </a:pPr>
            <a:r>
              <a:rPr lang="en-US" sz="3200" dirty="0"/>
              <a:t>4. Calculating maximum stock level</a:t>
            </a:r>
          </a:p>
          <a:p>
            <a:pPr>
              <a:buNone/>
            </a:pPr>
            <a:r>
              <a:rPr lang="en-US" sz="3200" dirty="0"/>
              <a:t>5. Calculating total quantities of vaccine to be ordered</a:t>
            </a:r>
          </a:p>
          <a:p>
            <a:endParaRPr lang="en-US" sz="3200" dirty="0"/>
          </a:p>
          <a:p>
            <a:endParaRPr lang="en-US" sz="3200" dirty="0"/>
          </a:p>
        </p:txBody>
      </p:sp>
    </p:spTree>
  </p:cSld>
  <p:clrMapOvr>
    <a:masterClrMapping/>
  </p:clrMapOvr>
  <p:transition>
    <p:dissolv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50838"/>
            <a:ext cx="7772400" cy="563562"/>
          </a:xfrm>
        </p:spPr>
        <p:txBody>
          <a:bodyPr>
            <a:noAutofit/>
          </a:bodyPr>
          <a:lstStyle/>
          <a:p>
            <a:r>
              <a:rPr lang="en-US" b="1" dirty="0" smtClean="0"/>
              <a:t>Advantages of ordering vaccines</a:t>
            </a:r>
            <a:endParaRPr lang="en-US" dirty="0"/>
          </a:p>
        </p:txBody>
      </p:sp>
      <p:sp>
        <p:nvSpPr>
          <p:cNvPr id="3" name="Content Placeholder 2"/>
          <p:cNvSpPr>
            <a:spLocks noGrp="1"/>
          </p:cNvSpPr>
          <p:nvPr>
            <p:ph sz="quarter" idx="1"/>
          </p:nvPr>
        </p:nvSpPr>
        <p:spPr>
          <a:xfrm>
            <a:off x="419669" y="914400"/>
            <a:ext cx="8267131" cy="5638800"/>
          </a:xfrm>
        </p:spPr>
        <p:txBody>
          <a:bodyPr>
            <a:noAutofit/>
          </a:bodyPr>
          <a:lstStyle/>
          <a:p>
            <a:pPr>
              <a:buNone/>
            </a:pPr>
            <a:r>
              <a:rPr lang="en-US" sz="3200" dirty="0" smtClean="0"/>
              <a:t>a</a:t>
            </a:r>
            <a:r>
              <a:rPr lang="en-US" sz="3200" dirty="0"/>
              <a:t>. Prevent vaccine stock outs and overstocking.</a:t>
            </a:r>
          </a:p>
          <a:p>
            <a:pPr>
              <a:buNone/>
            </a:pPr>
            <a:r>
              <a:rPr lang="en-US" sz="3200" dirty="0"/>
              <a:t>b. Prevent expiry of vaccine during their storage period.</a:t>
            </a:r>
          </a:p>
          <a:p>
            <a:pPr>
              <a:buNone/>
            </a:pPr>
            <a:r>
              <a:rPr lang="en-US" sz="3200" dirty="0"/>
              <a:t>c. Ensures that the other appropriate supplies are “bundled” e.i. Safety boxes, syringes and needles.</a:t>
            </a:r>
          </a:p>
          <a:p>
            <a:pPr lvl="1"/>
            <a:r>
              <a:rPr lang="en-US" sz="3000" dirty="0"/>
              <a:t>This implies is that none of the components can be considered alone each component must be considered as part of a bundle that contains the other two. </a:t>
            </a:r>
            <a:endParaRPr lang="en-US" sz="3000" dirty="0" smtClean="0"/>
          </a:p>
          <a:p>
            <a:pPr lvl="1"/>
            <a:r>
              <a:rPr lang="en-US" sz="3000" dirty="0" smtClean="0"/>
              <a:t>Bundling </a:t>
            </a:r>
            <a:r>
              <a:rPr lang="en-US" sz="3000" dirty="0"/>
              <a:t>does not mean that the three items must be packaged together but should be supplied /brought together.</a:t>
            </a:r>
          </a:p>
          <a:p>
            <a:pPr lvl="1"/>
            <a:endParaRPr lang="en-US" sz="3000" dirty="0"/>
          </a:p>
        </p:txBody>
      </p:sp>
    </p:spTree>
  </p:cSld>
  <p:clrMapOvr>
    <a:masterClrMapping/>
  </p:clrMapOvr>
  <p:transition>
    <p:dissolv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299" y="76200"/>
            <a:ext cx="8153400" cy="1143000"/>
          </a:xfrm>
        </p:spPr>
        <p:txBody>
          <a:bodyPr>
            <a:noAutofit/>
          </a:bodyPr>
          <a:lstStyle/>
          <a:p>
            <a:r>
              <a:rPr lang="en-US" b="1" dirty="0" smtClean="0"/>
              <a:t>Calculating quantities of vaccine for a supply period</a:t>
            </a:r>
            <a:endParaRPr lang="en-US" dirty="0"/>
          </a:p>
        </p:txBody>
      </p:sp>
      <p:sp>
        <p:nvSpPr>
          <p:cNvPr id="3" name="Content Placeholder 2"/>
          <p:cNvSpPr>
            <a:spLocks noGrp="1"/>
          </p:cNvSpPr>
          <p:nvPr>
            <p:ph sz="quarter" idx="1"/>
          </p:nvPr>
        </p:nvSpPr>
        <p:spPr>
          <a:xfrm>
            <a:off x="457200" y="1219200"/>
            <a:ext cx="8382000" cy="5486400"/>
          </a:xfrm>
        </p:spPr>
        <p:txBody>
          <a:bodyPr>
            <a:noAutofit/>
          </a:bodyPr>
          <a:lstStyle/>
          <a:p>
            <a:r>
              <a:rPr lang="en-US" sz="3200" dirty="0" smtClean="0"/>
              <a:t>The </a:t>
            </a:r>
            <a:r>
              <a:rPr lang="en-US" sz="3200" dirty="0"/>
              <a:t>needs for a specific storage or supply period can be calculated as follows:</a:t>
            </a:r>
          </a:p>
          <a:p>
            <a:r>
              <a:rPr lang="en-US" sz="3200" dirty="0"/>
              <a:t>Vaccines needs for the </a:t>
            </a:r>
            <a:r>
              <a:rPr lang="en-US" sz="3200" dirty="0" smtClean="0"/>
              <a:t>period</a:t>
            </a:r>
          </a:p>
          <a:p>
            <a:r>
              <a:rPr lang="en-US" sz="3200" dirty="0" smtClean="0"/>
              <a:t> </a:t>
            </a:r>
            <a:r>
              <a:rPr lang="en-US" sz="3200" dirty="0"/>
              <a:t>= Annual vaccines needs </a:t>
            </a:r>
            <a:r>
              <a:rPr lang="en-US" sz="3200" u="sng" dirty="0" smtClean="0"/>
              <a:t>X </a:t>
            </a:r>
            <a:r>
              <a:rPr lang="en-US" sz="3200" dirty="0" smtClean="0"/>
              <a:t>	Supply </a:t>
            </a:r>
            <a:r>
              <a:rPr lang="en-US" sz="3200" dirty="0"/>
              <a:t>period (in months)</a:t>
            </a:r>
          </a:p>
          <a:p>
            <a:r>
              <a:rPr lang="en-US" sz="3200" dirty="0"/>
              <a:t>Number of months in year</a:t>
            </a:r>
          </a:p>
          <a:p>
            <a:r>
              <a:rPr lang="en-US" sz="3200" dirty="0"/>
              <a:t>Using the formula:</a:t>
            </a:r>
          </a:p>
          <a:p>
            <a:r>
              <a:rPr lang="en-US" sz="3200" dirty="0" err="1"/>
              <a:t>Qperiod</a:t>
            </a:r>
            <a:r>
              <a:rPr lang="en-US" sz="3200" dirty="0"/>
              <a:t> = (</a:t>
            </a:r>
            <a:r>
              <a:rPr lang="en-US" sz="3200" dirty="0" err="1"/>
              <a:t>Qyear</a:t>
            </a:r>
            <a:r>
              <a:rPr lang="en-US" sz="3200" dirty="0"/>
              <a:t>/12) x </a:t>
            </a:r>
            <a:r>
              <a:rPr lang="en-US" sz="3200" dirty="0" err="1"/>
              <a:t>Psupply</a:t>
            </a:r>
            <a:endParaRPr lang="en-US" sz="3200" dirty="0"/>
          </a:p>
          <a:p>
            <a:r>
              <a:rPr lang="en-US" sz="3200" dirty="0"/>
              <a:t>Where,</a:t>
            </a:r>
          </a:p>
          <a:p>
            <a:r>
              <a:rPr lang="en-US" sz="3200" dirty="0" err="1"/>
              <a:t>Qperiod</a:t>
            </a:r>
            <a:r>
              <a:rPr lang="en-US" sz="3200" dirty="0"/>
              <a:t> = Vaccines needs for the </a:t>
            </a:r>
            <a:r>
              <a:rPr lang="en-US" sz="3200" dirty="0" smtClean="0"/>
              <a:t>period</a:t>
            </a:r>
            <a:endParaRPr lang="en-US" sz="3200" dirty="0"/>
          </a:p>
        </p:txBody>
      </p:sp>
    </p:spTree>
  </p:cSld>
  <p:clrMapOvr>
    <a:masterClrMapping/>
  </p:clrMapOvr>
  <p:transition>
    <p:dissolv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1600200"/>
            <a:ext cx="8229600" cy="5029200"/>
          </a:xfrm>
        </p:spPr>
        <p:txBody>
          <a:bodyPr>
            <a:normAutofit/>
          </a:bodyPr>
          <a:lstStyle/>
          <a:p>
            <a:r>
              <a:rPr lang="en-US" sz="3200" dirty="0" err="1"/>
              <a:t>Qyear</a:t>
            </a:r>
            <a:r>
              <a:rPr lang="en-US" sz="3200" dirty="0"/>
              <a:t> = Annual vaccines needs</a:t>
            </a:r>
          </a:p>
          <a:p>
            <a:r>
              <a:rPr lang="en-US" sz="3200" dirty="0" err="1"/>
              <a:t>Psupply</a:t>
            </a:r>
            <a:r>
              <a:rPr lang="en-US" sz="3200" dirty="0"/>
              <a:t> = Supply period (in months</a:t>
            </a:r>
            <a:r>
              <a:rPr lang="en-US" sz="3200" dirty="0" smtClean="0"/>
              <a:t>)</a:t>
            </a:r>
            <a:endParaRPr lang="en-US" sz="3200" dirty="0"/>
          </a:p>
          <a:p>
            <a:r>
              <a:rPr lang="en-US" sz="3200" b="1" dirty="0" smtClean="0"/>
              <a:t>Example</a:t>
            </a:r>
            <a:r>
              <a:rPr lang="en-US" sz="3200" b="1" dirty="0"/>
              <a:t>: </a:t>
            </a:r>
            <a:endParaRPr lang="en-US" sz="3200" b="1" dirty="0" smtClean="0"/>
          </a:p>
          <a:p>
            <a:r>
              <a:rPr lang="en-US" sz="3200" b="1" dirty="0" smtClean="0"/>
              <a:t>using </a:t>
            </a:r>
            <a:r>
              <a:rPr lang="en-US" sz="3200" b="1" dirty="0" err="1" smtClean="0"/>
              <a:t>Migori</a:t>
            </a:r>
            <a:r>
              <a:rPr lang="en-US" sz="3200" b="1" dirty="0" smtClean="0"/>
              <a:t> </a:t>
            </a:r>
            <a:r>
              <a:rPr lang="en-US" sz="3200" b="1" dirty="0"/>
              <a:t>Health Facility CHECK PGS 32/33 (</a:t>
            </a:r>
            <a:r>
              <a:rPr lang="en-US" sz="3200" b="1" dirty="0" err="1"/>
              <a:t>greenbook</a:t>
            </a:r>
            <a:r>
              <a:rPr lang="en-US" sz="3200" b="1" dirty="0"/>
              <a:t>)</a:t>
            </a:r>
            <a:endParaRPr lang="en-US" sz="3200" dirty="0"/>
          </a:p>
          <a:p>
            <a:r>
              <a:rPr lang="en-US" sz="3200" dirty="0"/>
              <a:t>14,000 x 1 x 1.33= 18,620 doses</a:t>
            </a:r>
          </a:p>
          <a:p>
            <a:r>
              <a:rPr lang="en-US" sz="3200" dirty="0"/>
              <a:t>District calculations = 3/12 x 18,620 = 4,655doses</a:t>
            </a:r>
          </a:p>
          <a:p>
            <a:r>
              <a:rPr lang="en-US" sz="3200" dirty="0"/>
              <a:t>Health facility calculations =1/12 x 18,620 = </a:t>
            </a:r>
            <a:r>
              <a:rPr lang="en-US" sz="3200" dirty="0" smtClean="0"/>
              <a:t>1,552doses</a:t>
            </a:r>
            <a:endParaRPr lang="en-US" sz="3200" dirty="0"/>
          </a:p>
        </p:txBody>
      </p:sp>
    </p:spTree>
  </p:cSld>
  <p:clrMapOvr>
    <a:masterClrMapping/>
  </p:clrMapOvr>
  <p:transition>
    <p:dissolv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b="1" i="1" dirty="0" smtClean="0"/>
              <a:t>Calculating minimum stock level</a:t>
            </a:r>
            <a:endParaRPr lang="en-US" dirty="0"/>
          </a:p>
        </p:txBody>
      </p:sp>
      <p:sp>
        <p:nvSpPr>
          <p:cNvPr id="3" name="Content Placeholder 2"/>
          <p:cNvSpPr>
            <a:spLocks noGrp="1"/>
          </p:cNvSpPr>
          <p:nvPr>
            <p:ph sz="quarter" idx="1"/>
          </p:nvPr>
        </p:nvSpPr>
        <p:spPr>
          <a:xfrm>
            <a:off x="457200" y="990600"/>
            <a:ext cx="8229600" cy="5257800"/>
          </a:xfrm>
        </p:spPr>
        <p:txBody>
          <a:bodyPr>
            <a:noAutofit/>
          </a:bodyPr>
          <a:lstStyle/>
          <a:p>
            <a:r>
              <a:rPr lang="en-US" sz="3200" dirty="0" smtClean="0"/>
              <a:t>The </a:t>
            </a:r>
            <a:r>
              <a:rPr lang="en-US" sz="3200" dirty="0"/>
              <a:t>“minimum stock” represents the minimum number of vaccine doses that should be in the </a:t>
            </a:r>
            <a:r>
              <a:rPr lang="en-US" sz="3200" dirty="0" smtClean="0"/>
              <a:t>refrigerator on </a:t>
            </a:r>
            <a:r>
              <a:rPr lang="en-US" sz="3200" dirty="0"/>
              <a:t>the arrival of the next supply consignment. </a:t>
            </a:r>
            <a:endParaRPr lang="en-US" sz="3200" dirty="0" smtClean="0"/>
          </a:p>
          <a:p>
            <a:r>
              <a:rPr lang="en-US" sz="3200" dirty="0" smtClean="0"/>
              <a:t>The </a:t>
            </a:r>
            <a:r>
              <a:rPr lang="en-US" sz="3200" dirty="0"/>
              <a:t>level of minimum stock is generally fixed at 25% of the total estimate of vaccines needs for a given supply period.</a:t>
            </a:r>
          </a:p>
          <a:p>
            <a:r>
              <a:rPr lang="en-US" sz="3200" dirty="0"/>
              <a:t>Using a formula</a:t>
            </a:r>
          </a:p>
          <a:p>
            <a:r>
              <a:rPr lang="en-US" sz="3200" dirty="0" smtClean="0"/>
              <a:t>Minimum stock = Vaccines needs for the period X 25 %</a:t>
            </a:r>
          </a:p>
        </p:txBody>
      </p:sp>
    </p:spTree>
  </p:cSld>
  <p:clrMapOvr>
    <a:masterClrMapping/>
  </p:clrMapOvr>
  <p:transition>
    <p:dissolv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457200"/>
            <a:ext cx="7772400" cy="563562"/>
          </a:xfrm>
        </p:spPr>
        <p:txBody>
          <a:bodyPr>
            <a:normAutofit fontScale="90000"/>
          </a:bodyPr>
          <a:lstStyle/>
          <a:p>
            <a:r>
              <a:rPr lang="en-US" dirty="0" smtClean="0"/>
              <a:t> </a:t>
            </a:r>
            <a:endParaRPr lang="en-US" dirty="0"/>
          </a:p>
        </p:txBody>
      </p:sp>
      <p:sp>
        <p:nvSpPr>
          <p:cNvPr id="3" name="Content Placeholder 2"/>
          <p:cNvSpPr>
            <a:spLocks noGrp="1"/>
          </p:cNvSpPr>
          <p:nvPr>
            <p:ph sz="quarter" idx="1"/>
          </p:nvPr>
        </p:nvSpPr>
        <p:spPr>
          <a:xfrm>
            <a:off x="685800" y="1219200"/>
            <a:ext cx="8001000" cy="4800600"/>
          </a:xfrm>
        </p:spPr>
        <p:txBody>
          <a:bodyPr>
            <a:normAutofit/>
          </a:bodyPr>
          <a:lstStyle/>
          <a:p>
            <a:pPr>
              <a:buNone/>
            </a:pPr>
            <a:r>
              <a:rPr lang="en-US" sz="3200" dirty="0" err="1"/>
              <a:t>Smini</a:t>
            </a:r>
            <a:r>
              <a:rPr lang="en-US" sz="3200" dirty="0"/>
              <a:t> =</a:t>
            </a:r>
            <a:r>
              <a:rPr lang="en-US" sz="3200" dirty="0" err="1"/>
              <a:t>Qperiod</a:t>
            </a:r>
            <a:r>
              <a:rPr lang="en-US" sz="3200" dirty="0"/>
              <a:t> x 25% (or 0.25)</a:t>
            </a:r>
          </a:p>
          <a:p>
            <a:r>
              <a:rPr lang="en-US" sz="3200" b="1" dirty="0"/>
              <a:t>Note: </a:t>
            </a:r>
            <a:r>
              <a:rPr lang="en-US" sz="3200" i="1" dirty="0"/>
              <a:t>the minimum stock takes into account the possible delays in supply as well as unexpected </a:t>
            </a:r>
            <a:r>
              <a:rPr lang="en-US" sz="3200" i="1" dirty="0" smtClean="0"/>
              <a:t>increase</a:t>
            </a:r>
            <a:r>
              <a:rPr lang="en-US" sz="3200" dirty="0"/>
              <a:t> </a:t>
            </a:r>
            <a:r>
              <a:rPr lang="en-US" sz="3200" i="1" dirty="0" smtClean="0"/>
              <a:t>in </a:t>
            </a:r>
            <a:r>
              <a:rPr lang="en-US" sz="3200" i="1" dirty="0"/>
              <a:t>the population to be </a:t>
            </a:r>
            <a:r>
              <a:rPr lang="en-US" sz="3200" i="1" dirty="0" err="1"/>
              <a:t>immunised</a:t>
            </a:r>
            <a:r>
              <a:rPr lang="en-US" sz="3200" i="1" dirty="0"/>
              <a:t> (untargeted population, migration, etc.).</a:t>
            </a:r>
            <a:endParaRPr lang="en-US" sz="3200" dirty="0"/>
          </a:p>
          <a:p>
            <a:pPr marL="0" indent="0">
              <a:buNone/>
            </a:pPr>
            <a:endParaRPr lang="en-US" sz="3200" dirty="0"/>
          </a:p>
          <a:p>
            <a:r>
              <a:rPr lang="en-US" sz="3200" b="1" dirty="0" smtClean="0"/>
              <a:t>Example</a:t>
            </a:r>
            <a:r>
              <a:rPr lang="en-US" sz="3200" b="1" dirty="0"/>
              <a:t>:</a:t>
            </a:r>
            <a:r>
              <a:rPr lang="en-US" sz="3200" dirty="0"/>
              <a:t/>
            </a:r>
            <a:br>
              <a:rPr lang="en-US" sz="3200" dirty="0"/>
            </a:br>
            <a:r>
              <a:rPr lang="en-US" sz="3200" dirty="0"/>
              <a:t>4,655 x 25/100 =</a:t>
            </a:r>
            <a:r>
              <a:rPr lang="en-US" sz="3200" dirty="0" smtClean="0"/>
              <a:t>1,164 ( sub-county</a:t>
            </a:r>
            <a:r>
              <a:rPr lang="en-US" sz="3200" dirty="0"/>
              <a:t>)</a:t>
            </a:r>
            <a:endParaRPr lang="en-US" sz="3200" dirty="0"/>
          </a:p>
          <a:p>
            <a:endParaRPr lang="en-US" sz="2800"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a:bodyPr>
          <a:lstStyle/>
          <a:p>
            <a:r>
              <a:rPr lang="en-US" dirty="0"/>
              <a:t>Immunization coverage</a:t>
            </a:r>
          </a:p>
        </p:txBody>
      </p:sp>
      <p:sp>
        <p:nvSpPr>
          <p:cNvPr id="3" name="Content Placeholder 2"/>
          <p:cNvSpPr>
            <a:spLocks noGrp="1"/>
          </p:cNvSpPr>
          <p:nvPr>
            <p:ph idx="1"/>
          </p:nvPr>
        </p:nvSpPr>
        <p:spPr>
          <a:xfrm>
            <a:off x="457200" y="1254456"/>
            <a:ext cx="8229600" cy="5146343"/>
          </a:xfrm>
        </p:spPr>
        <p:txBody>
          <a:bodyPr>
            <a:normAutofit lnSpcReduction="10000"/>
          </a:bodyPr>
          <a:lstStyle/>
          <a:p>
            <a:r>
              <a:rPr lang="en-US" sz="3000" b="1" dirty="0" smtClean="0"/>
              <a:t>Definition :</a:t>
            </a:r>
          </a:p>
          <a:p>
            <a:r>
              <a:rPr lang="en-GB" b="1" dirty="0" smtClean="0"/>
              <a:t>Immunization </a:t>
            </a:r>
            <a:r>
              <a:rPr lang="en-GB" b="1" dirty="0"/>
              <a:t>coverage </a:t>
            </a:r>
            <a:r>
              <a:rPr lang="en-US" sz="3000" dirty="0" smtClean="0"/>
              <a:t>The proportion of vaccinated individuals among the target population . </a:t>
            </a:r>
            <a:r>
              <a:rPr lang="en-US" sz="3000" dirty="0"/>
              <a:t>I</a:t>
            </a:r>
            <a:r>
              <a:rPr lang="en-US" sz="3000" dirty="0" smtClean="0"/>
              <a:t>ts usually expressed in percentages.</a:t>
            </a:r>
          </a:p>
          <a:p>
            <a:r>
              <a:rPr lang="en-GB" sz="3000" dirty="0" smtClean="0"/>
              <a:t>It </a:t>
            </a:r>
            <a:r>
              <a:rPr lang="en-GB" sz="3000" b="1" dirty="0" smtClean="0"/>
              <a:t> </a:t>
            </a:r>
            <a:r>
              <a:rPr lang="en-GB" sz="3000" dirty="0" smtClean="0"/>
              <a:t>should </a:t>
            </a:r>
            <a:r>
              <a:rPr lang="en-GB" sz="3000" dirty="0"/>
              <a:t>be high to reduce disease transmission. As health workers we should aim to achieve immunization coverage of over 80%.</a:t>
            </a:r>
          </a:p>
          <a:p>
            <a:r>
              <a:rPr lang="en-GB" sz="3000" dirty="0" smtClean="0"/>
              <a:t>All </a:t>
            </a:r>
            <a:r>
              <a:rPr lang="en-GB" sz="3000" dirty="0"/>
              <a:t>children should be immunised at every opportunity. </a:t>
            </a:r>
            <a:endParaRPr lang="en-GB" sz="3000" dirty="0" smtClean="0"/>
          </a:p>
          <a:p>
            <a:r>
              <a:rPr lang="en-GB" sz="3000" dirty="0" smtClean="0"/>
              <a:t>There </a:t>
            </a:r>
            <a:r>
              <a:rPr lang="en-GB" sz="3000" dirty="0"/>
              <a:t>is no contraindication for immunisation.  If immunisation is done daily, this improves immunisation coverage.  </a:t>
            </a:r>
          </a:p>
          <a:p>
            <a:endParaRPr lang="en-US" dirty="0"/>
          </a:p>
        </p:txBody>
      </p:sp>
    </p:spTree>
    <p:extLst>
      <p:ext uri="{BB962C8B-B14F-4D97-AF65-F5344CB8AC3E}">
        <p14:creationId xmlns:p14="http://schemas.microsoft.com/office/powerpoint/2010/main" val="1425671868"/>
      </p:ext>
    </p:extLst>
  </p:cSld>
  <p:clrMapOvr>
    <a:masterClrMapping/>
  </p:clrMapOvr>
  <p:transition>
    <p:dissolv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7772400" cy="1143000"/>
          </a:xfrm>
        </p:spPr>
        <p:txBody>
          <a:bodyPr>
            <a:normAutofit/>
          </a:bodyPr>
          <a:lstStyle/>
          <a:p>
            <a:r>
              <a:rPr lang="en-US" b="1" dirty="0" smtClean="0"/>
              <a:t>Calculating maximum stock level</a:t>
            </a:r>
            <a:endParaRPr lang="en-US" dirty="0"/>
          </a:p>
        </p:txBody>
      </p:sp>
      <p:sp>
        <p:nvSpPr>
          <p:cNvPr id="3" name="Content Placeholder 2"/>
          <p:cNvSpPr>
            <a:spLocks noGrp="1"/>
          </p:cNvSpPr>
          <p:nvPr>
            <p:ph sz="quarter" idx="1"/>
          </p:nvPr>
        </p:nvSpPr>
        <p:spPr>
          <a:xfrm>
            <a:off x="457200" y="1600200"/>
            <a:ext cx="8229600" cy="4953000"/>
          </a:xfrm>
        </p:spPr>
        <p:txBody>
          <a:bodyPr>
            <a:normAutofit/>
          </a:bodyPr>
          <a:lstStyle/>
          <a:p>
            <a:r>
              <a:rPr lang="en-US" sz="3200" dirty="0" smtClean="0"/>
              <a:t>The </a:t>
            </a:r>
            <a:r>
              <a:rPr lang="en-US" sz="3200" dirty="0"/>
              <a:t>maximum stock is the maximum number of vaccine doses that should be found in the refrigerator after a supply.</a:t>
            </a:r>
          </a:p>
          <a:p>
            <a:r>
              <a:rPr lang="en-US" sz="3200" dirty="0"/>
              <a:t>Using the formula:</a:t>
            </a:r>
          </a:p>
          <a:p>
            <a:r>
              <a:rPr lang="en-US" sz="3200" dirty="0"/>
              <a:t>Minimum stock = Vaccines needs for the period + Minimum stock</a:t>
            </a:r>
          </a:p>
          <a:p>
            <a:r>
              <a:rPr lang="en-US" sz="3200" dirty="0" err="1"/>
              <a:t>Smaxi</a:t>
            </a:r>
            <a:r>
              <a:rPr lang="en-US" sz="3200" dirty="0"/>
              <a:t> = </a:t>
            </a:r>
            <a:r>
              <a:rPr lang="en-US" sz="3200" dirty="0" err="1"/>
              <a:t>Qperiod</a:t>
            </a:r>
            <a:r>
              <a:rPr lang="en-US" sz="3200" dirty="0"/>
              <a:t> + </a:t>
            </a:r>
            <a:r>
              <a:rPr lang="en-US" sz="3200" dirty="0" err="1"/>
              <a:t>Smini</a:t>
            </a:r>
            <a:endParaRPr lang="en-US" sz="3200" dirty="0"/>
          </a:p>
          <a:p>
            <a:r>
              <a:rPr lang="en-US" sz="3200" b="1" dirty="0"/>
              <a:t>Example</a:t>
            </a:r>
            <a:endParaRPr lang="en-US" sz="3200" dirty="0"/>
          </a:p>
          <a:p>
            <a:r>
              <a:rPr lang="en-US" sz="3200" dirty="0"/>
              <a:t>4,655 + 1,164 = 5,819 </a:t>
            </a:r>
            <a:r>
              <a:rPr lang="en-US" sz="3200" dirty="0" smtClean="0"/>
              <a:t>doses (sub- county)</a:t>
            </a:r>
            <a:endParaRPr lang="en-US" sz="3200" dirty="0"/>
          </a:p>
          <a:p>
            <a:endParaRPr lang="en-US" sz="3200" dirty="0"/>
          </a:p>
        </p:txBody>
      </p:sp>
    </p:spTree>
  </p:cSld>
  <p:clrMapOvr>
    <a:masterClrMapping/>
  </p:clrMapOvr>
  <p:transition>
    <p:dissolv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077200" cy="6096000"/>
          </a:xfrm>
        </p:spPr>
        <p:txBody>
          <a:bodyPr>
            <a:noAutofit/>
          </a:bodyPr>
          <a:lstStyle/>
          <a:p>
            <a:r>
              <a:rPr lang="en-US" sz="3200" b="1" i="1" dirty="0"/>
              <a:t>Calculating total quantities of vaccine to be ordered</a:t>
            </a:r>
            <a:endParaRPr lang="en-US" sz="3200" dirty="0"/>
          </a:p>
          <a:p>
            <a:r>
              <a:rPr lang="en-US" sz="3200" dirty="0"/>
              <a:t>Once the order levels are determined, the vaccine quantities to be ordered are calculated on the basis of the balance in stock at hand and the maximum stock.</a:t>
            </a:r>
          </a:p>
          <a:p>
            <a:r>
              <a:rPr lang="en-US" sz="3200" dirty="0"/>
              <a:t>The order may be based either on specific supply period (quarterly for districts and monthly for health facility) irrespective of the consumption. </a:t>
            </a:r>
            <a:endParaRPr lang="en-US" sz="3200" dirty="0" smtClean="0"/>
          </a:p>
          <a:p>
            <a:r>
              <a:rPr lang="en-US" sz="3200" dirty="0" smtClean="0"/>
              <a:t>A </a:t>
            </a:r>
            <a:r>
              <a:rPr lang="en-US" sz="3200" dirty="0"/>
              <a:t>stock shortage may occur before the end of the period. </a:t>
            </a:r>
          </a:p>
        </p:txBody>
      </p:sp>
    </p:spTree>
  </p:cSld>
  <p:clrMapOvr>
    <a:masterClrMapping/>
  </p:clrMapOvr>
  <p:transition>
    <p:dissolv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609600" y="1600200"/>
            <a:ext cx="8077200" cy="4419600"/>
          </a:xfrm>
        </p:spPr>
        <p:txBody>
          <a:bodyPr>
            <a:normAutofit fontScale="92500"/>
          </a:bodyPr>
          <a:lstStyle/>
          <a:p>
            <a:r>
              <a:rPr lang="en-US" sz="3200" dirty="0"/>
              <a:t>It is therefore recommended that an order be placed as soon as the stock of an antigen reaches the point where an order should be placed.</a:t>
            </a:r>
          </a:p>
          <a:p>
            <a:r>
              <a:rPr lang="en-US" sz="3200" b="1" dirty="0" smtClean="0"/>
              <a:t>General </a:t>
            </a:r>
            <a:r>
              <a:rPr lang="en-US" sz="3200" b="1" dirty="0"/>
              <a:t>formula:</a:t>
            </a:r>
          </a:p>
          <a:p>
            <a:r>
              <a:rPr lang="en-US" sz="3200" dirty="0"/>
              <a:t>Quantity to order = Maximum stock </a:t>
            </a:r>
            <a:r>
              <a:rPr lang="en-US" sz="3200" dirty="0" smtClean="0"/>
              <a:t>- </a:t>
            </a:r>
            <a:r>
              <a:rPr lang="en-US" sz="3200" dirty="0"/>
              <a:t>stock at hand</a:t>
            </a:r>
          </a:p>
          <a:p>
            <a:r>
              <a:rPr lang="en-US" sz="3200" dirty="0" err="1"/>
              <a:t>Qorder</a:t>
            </a:r>
            <a:r>
              <a:rPr lang="en-US" sz="3200" dirty="0"/>
              <a:t> = </a:t>
            </a:r>
            <a:r>
              <a:rPr lang="en-US" sz="3200" dirty="0" err="1"/>
              <a:t>Smaxi</a:t>
            </a:r>
            <a:r>
              <a:rPr lang="en-US" sz="3200" dirty="0"/>
              <a:t> – </a:t>
            </a:r>
            <a:r>
              <a:rPr lang="en-US" sz="3200" dirty="0" err="1"/>
              <a:t>Savailable</a:t>
            </a:r>
            <a:endParaRPr lang="en-US" sz="3200" dirty="0"/>
          </a:p>
          <a:p>
            <a:r>
              <a:rPr lang="en-US" sz="3200" b="1" dirty="0"/>
              <a:t>Example xxx:</a:t>
            </a:r>
            <a:endParaRPr lang="en-US" sz="3200" dirty="0"/>
          </a:p>
          <a:p>
            <a:r>
              <a:rPr lang="en-US" sz="3200" b="1" dirty="0"/>
              <a:t>5,819 – 4,000 = 1,819 </a:t>
            </a:r>
            <a:r>
              <a:rPr lang="en-US" sz="3200" b="1" dirty="0" smtClean="0"/>
              <a:t>doses (sub-county)</a:t>
            </a:r>
            <a:endParaRPr lang="en-US" sz="3200" dirty="0"/>
          </a:p>
          <a:p>
            <a:endParaRPr lang="en-US" sz="3200" dirty="0"/>
          </a:p>
        </p:txBody>
      </p:sp>
    </p:spTree>
    <p:extLst>
      <p:ext uri="{BB962C8B-B14F-4D97-AF65-F5344CB8AC3E}">
        <p14:creationId xmlns:p14="http://schemas.microsoft.com/office/powerpoint/2010/main" val="1694724635"/>
      </p:ext>
    </p:extLst>
  </p:cSld>
  <p:clrMapOvr>
    <a:masterClrMapping/>
  </p:clrMapOvr>
  <p:transition>
    <p:dissolv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2238"/>
            <a:ext cx="7772400" cy="868362"/>
          </a:xfrm>
        </p:spPr>
        <p:txBody>
          <a:bodyPr/>
          <a:lstStyle/>
          <a:p>
            <a:r>
              <a:rPr lang="en-US" b="1" dirty="0" smtClean="0"/>
              <a:t>CONTROLLING VACCINE STOCKS</a:t>
            </a:r>
            <a:endParaRPr lang="en-US" dirty="0"/>
          </a:p>
        </p:txBody>
      </p:sp>
      <p:sp>
        <p:nvSpPr>
          <p:cNvPr id="3" name="Content Placeholder 2"/>
          <p:cNvSpPr>
            <a:spLocks noGrp="1"/>
          </p:cNvSpPr>
          <p:nvPr>
            <p:ph sz="quarter" idx="1"/>
          </p:nvPr>
        </p:nvSpPr>
        <p:spPr>
          <a:xfrm>
            <a:off x="457200" y="838200"/>
            <a:ext cx="8305800" cy="5867400"/>
          </a:xfrm>
        </p:spPr>
        <p:txBody>
          <a:bodyPr>
            <a:noAutofit/>
          </a:bodyPr>
          <a:lstStyle/>
          <a:p>
            <a:pPr>
              <a:buNone/>
            </a:pPr>
            <a:r>
              <a:rPr lang="en-US" sz="3200" dirty="0" smtClean="0"/>
              <a:t>1</a:t>
            </a:r>
            <a:r>
              <a:rPr lang="en-US" sz="3200" dirty="0"/>
              <a:t>. Receiving delivered vaccines and supplies</a:t>
            </a:r>
          </a:p>
          <a:p>
            <a:pPr>
              <a:buNone/>
            </a:pPr>
            <a:r>
              <a:rPr lang="en-US" sz="3200" dirty="0"/>
              <a:t>2. Storage, transport and handling of vaccines</a:t>
            </a:r>
          </a:p>
          <a:p>
            <a:pPr>
              <a:buNone/>
            </a:pPr>
            <a:r>
              <a:rPr lang="en-US" sz="3200" dirty="0"/>
              <a:t>3. Organizing vaccine distribution</a:t>
            </a:r>
          </a:p>
          <a:p>
            <a:pPr>
              <a:buNone/>
            </a:pPr>
            <a:r>
              <a:rPr lang="en-US" sz="3200" dirty="0"/>
              <a:t>4. Inventory of vaccine stocks</a:t>
            </a:r>
          </a:p>
          <a:p>
            <a:r>
              <a:rPr lang="en-US" sz="3200" dirty="0"/>
              <a:t>The control of vaccines stocks is one of the main tasks of vaccines management</a:t>
            </a:r>
            <a:r>
              <a:rPr lang="en-US" sz="3200" dirty="0" smtClean="0"/>
              <a:t>. </a:t>
            </a:r>
            <a:r>
              <a:rPr lang="en-US" sz="3200" dirty="0"/>
              <a:t>It consists of receiving and accepting vaccines, ensuring the required storing conditions and controlling the distribution of vaccines at all levels (national, regional, district and health facility) in order to ensure the quality of vaccines for immunization services</a:t>
            </a:r>
            <a:r>
              <a:rPr lang="en-US" sz="3200" b="1" dirty="0"/>
              <a:t>.</a:t>
            </a:r>
            <a:endParaRPr lang="en-US" sz="3200" dirty="0"/>
          </a:p>
          <a:p>
            <a:endParaRPr lang="en-US" sz="3200"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392733" cy="4781015"/>
          </a:xfrm>
        </p:spPr>
        <p:txBody>
          <a:bodyPr>
            <a:noAutofit/>
          </a:bodyPr>
          <a:lstStyle/>
          <a:p>
            <a:r>
              <a:rPr lang="en-GB" sz="3200" dirty="0" smtClean="0"/>
              <a:t>Children </a:t>
            </a:r>
            <a:r>
              <a:rPr lang="en-GB" sz="3200" dirty="0"/>
              <a:t>with minor illnesses should be immunised.  Misconception that sick children should not be immunized should be discarded.  Very seriously sick children admitted to hospital should be immunised on discharge.  Malnourished children should also be immunised. </a:t>
            </a:r>
          </a:p>
          <a:p>
            <a:r>
              <a:rPr lang="en-GB" sz="3200" dirty="0"/>
              <a:t> The danger of a  vaccine of any given type to the malnourished child is much less than the infection itself.  </a:t>
            </a:r>
            <a:endParaRPr lang="en-US" sz="3200" dirty="0"/>
          </a:p>
        </p:txBody>
      </p:sp>
      <p:sp>
        <p:nvSpPr>
          <p:cNvPr id="2" name="Title 1"/>
          <p:cNvSpPr>
            <a:spLocks noGrp="1"/>
          </p:cNvSpPr>
          <p:nvPr>
            <p:ph type="title"/>
          </p:nvPr>
        </p:nvSpPr>
        <p:spPr>
          <a:xfrm>
            <a:off x="1001333" y="533400"/>
            <a:ext cx="7772400" cy="392889"/>
          </a:xfrm>
        </p:spPr>
        <p:txBody>
          <a:bodyPr>
            <a:normAutofit fontScale="90000"/>
          </a:bodyPr>
          <a:lstStyle/>
          <a:p>
            <a:endParaRPr lang="en-US" dirty="0"/>
          </a:p>
        </p:txBody>
      </p:sp>
    </p:spTree>
    <p:extLst>
      <p:ext uri="{BB962C8B-B14F-4D97-AF65-F5344CB8AC3E}">
        <p14:creationId xmlns:p14="http://schemas.microsoft.com/office/powerpoint/2010/main" val="945431785"/>
      </p:ext>
    </p:extLst>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870" y="304800"/>
            <a:ext cx="8229600" cy="1143000"/>
          </a:xfrm>
        </p:spPr>
        <p:txBody>
          <a:bodyPr>
            <a:normAutofit fontScale="90000"/>
          </a:bodyPr>
          <a:lstStyle/>
          <a:p>
            <a:r>
              <a:rPr lang="en-US" dirty="0" smtClean="0"/>
              <a:t>Ways of increasing immunization coverage</a:t>
            </a:r>
            <a:endParaRPr lang="en-US" dirty="0"/>
          </a:p>
        </p:txBody>
      </p:sp>
      <p:sp>
        <p:nvSpPr>
          <p:cNvPr id="3" name="Content Placeholder 2"/>
          <p:cNvSpPr>
            <a:spLocks noGrp="1"/>
          </p:cNvSpPr>
          <p:nvPr>
            <p:ph idx="1"/>
          </p:nvPr>
        </p:nvSpPr>
        <p:spPr>
          <a:xfrm>
            <a:off x="457200" y="1447800"/>
            <a:ext cx="8364940" cy="5105400"/>
          </a:xfrm>
        </p:spPr>
        <p:txBody>
          <a:bodyPr>
            <a:noAutofit/>
          </a:bodyPr>
          <a:lstStyle/>
          <a:p>
            <a:r>
              <a:rPr lang="en-US" sz="3200" b="1" dirty="0" smtClean="0"/>
              <a:t>Health education: </a:t>
            </a:r>
          </a:p>
          <a:p>
            <a:r>
              <a:rPr lang="en-US" sz="3200" dirty="0"/>
              <a:t>E</a:t>
            </a:r>
            <a:r>
              <a:rPr lang="en-US" sz="3200" dirty="0" smtClean="0"/>
              <a:t>ducate the mothers on the importance of immunization i.e. it increases body's immunity –help in  prevention of VPDS</a:t>
            </a:r>
          </a:p>
          <a:p>
            <a:r>
              <a:rPr lang="en-US" sz="3200" b="1" dirty="0" smtClean="0"/>
              <a:t>Community mobilization:</a:t>
            </a:r>
          </a:p>
          <a:p>
            <a:r>
              <a:rPr lang="en-US" sz="3200" dirty="0" smtClean="0"/>
              <a:t>Linking up with the community. Bringing members of the community together and groaning them the for the purpose of taking action.</a:t>
            </a:r>
          </a:p>
        </p:txBody>
      </p:sp>
    </p:spTree>
    <p:extLst>
      <p:ext uri="{BB962C8B-B14F-4D97-AF65-F5344CB8AC3E}">
        <p14:creationId xmlns:p14="http://schemas.microsoft.com/office/powerpoint/2010/main" val="1608822734"/>
      </p:ext>
    </p:extLst>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415" y="228600"/>
            <a:ext cx="8229600" cy="533400"/>
          </a:xfrm>
        </p:spPr>
        <p:txBody>
          <a:bodyPr>
            <a:normAutofit fontScale="90000"/>
          </a:bodyPr>
          <a:lstStyle/>
          <a:p>
            <a:endParaRPr lang="en-US" dirty="0"/>
          </a:p>
        </p:txBody>
      </p:sp>
      <p:sp>
        <p:nvSpPr>
          <p:cNvPr id="3" name="Content Placeholder 2"/>
          <p:cNvSpPr>
            <a:spLocks noGrp="1"/>
          </p:cNvSpPr>
          <p:nvPr>
            <p:ph idx="1"/>
          </p:nvPr>
        </p:nvSpPr>
        <p:spPr>
          <a:xfrm>
            <a:off x="442416" y="685800"/>
            <a:ext cx="8396784" cy="6096000"/>
          </a:xfrm>
        </p:spPr>
        <p:txBody>
          <a:bodyPr>
            <a:noAutofit/>
          </a:bodyPr>
          <a:lstStyle/>
          <a:p>
            <a:r>
              <a:rPr lang="en-US" sz="2800" dirty="0"/>
              <a:t>This will help improve service delivery hence improve immunization practices or improve high performance</a:t>
            </a:r>
          </a:p>
          <a:p>
            <a:r>
              <a:rPr lang="en-US" sz="2800" b="1" dirty="0" smtClean="0"/>
              <a:t>Creating awareness</a:t>
            </a:r>
            <a:endParaRPr lang="en-US" sz="2800" dirty="0" smtClean="0"/>
          </a:p>
          <a:p>
            <a:r>
              <a:rPr lang="en-US" sz="2800" dirty="0" smtClean="0"/>
              <a:t>Decide on the areas you want to create awareness on by making the people concerned with that particular place about your visits  together with recall notices so that they can plan to attend.</a:t>
            </a:r>
          </a:p>
          <a:p>
            <a:r>
              <a:rPr lang="en-US" sz="2800" b="1" dirty="0" smtClean="0"/>
              <a:t>Availability of services:</a:t>
            </a:r>
          </a:p>
          <a:p>
            <a:r>
              <a:rPr lang="en-US" sz="2800" dirty="0" smtClean="0"/>
              <a:t>Ensuring services are available at a particular time and place. this will help people know how to get the immunization services.</a:t>
            </a:r>
          </a:p>
          <a:p>
            <a:r>
              <a:rPr lang="en-US" sz="2800" dirty="0" smtClean="0"/>
              <a:t>Ensure that the services available re of good quality.</a:t>
            </a:r>
          </a:p>
          <a:p>
            <a:endParaRPr lang="en-US" sz="2800" dirty="0" smtClean="0"/>
          </a:p>
          <a:p>
            <a:endParaRPr lang="en-US" sz="2800" dirty="0"/>
          </a:p>
          <a:p>
            <a:endParaRPr lang="en-US" sz="2400" dirty="0"/>
          </a:p>
        </p:txBody>
      </p:sp>
    </p:spTree>
    <p:extLst>
      <p:ext uri="{BB962C8B-B14F-4D97-AF65-F5344CB8AC3E}">
        <p14:creationId xmlns:p14="http://schemas.microsoft.com/office/powerpoint/2010/main" val="3528771875"/>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767" y="152400"/>
            <a:ext cx="8229600" cy="743712"/>
          </a:xfrm>
        </p:spPr>
        <p:txBody>
          <a:bodyPr>
            <a:normAutofit fontScale="90000"/>
          </a:bodyPr>
          <a:lstStyle/>
          <a:p>
            <a:r>
              <a:rPr lang="en-US" dirty="0" smtClean="0"/>
              <a:t>Missed opportunity</a:t>
            </a:r>
            <a:endParaRPr lang="en-US" dirty="0"/>
          </a:p>
        </p:txBody>
      </p:sp>
      <p:sp>
        <p:nvSpPr>
          <p:cNvPr id="3" name="Content Placeholder 2"/>
          <p:cNvSpPr>
            <a:spLocks noGrp="1"/>
          </p:cNvSpPr>
          <p:nvPr>
            <p:ph idx="1"/>
          </p:nvPr>
        </p:nvSpPr>
        <p:spPr>
          <a:xfrm>
            <a:off x="428768" y="896112"/>
            <a:ext cx="8229600" cy="5809488"/>
          </a:xfrm>
        </p:spPr>
        <p:txBody>
          <a:bodyPr>
            <a:normAutofit/>
          </a:bodyPr>
          <a:lstStyle/>
          <a:p>
            <a:r>
              <a:rPr lang="en-US" sz="2800" b="1" dirty="0" smtClean="0"/>
              <a:t>Definition:</a:t>
            </a:r>
          </a:p>
          <a:p>
            <a:pPr lvl="0"/>
            <a:r>
              <a:rPr lang="en-US" sz="3200" dirty="0"/>
              <a:t>It occurs when an eligible child or woman comes to a health facility and does not receive any or all of the vaccines does for which he/she is </a:t>
            </a:r>
            <a:r>
              <a:rPr lang="en-US" sz="3200" dirty="0" smtClean="0"/>
              <a:t>eligible due to various reasons.</a:t>
            </a:r>
          </a:p>
        </p:txBody>
      </p:sp>
    </p:spTree>
    <p:extLst>
      <p:ext uri="{BB962C8B-B14F-4D97-AF65-F5344CB8AC3E}">
        <p14:creationId xmlns:p14="http://schemas.microsoft.com/office/powerpoint/2010/main" val="2814975492"/>
      </p:ext>
    </p:extLst>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2359</TotalTime>
  <Words>3093</Words>
  <Application>Microsoft Office PowerPoint</Application>
  <PresentationFormat>On-screen Show (4:3)</PresentationFormat>
  <Paragraphs>272</Paragraphs>
  <Slides>53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53</vt:i4>
      </vt:variant>
    </vt:vector>
  </HeadingPairs>
  <TitlesOfParts>
    <vt:vector size="58" baseType="lpstr">
      <vt:lpstr>Franklin Gothic Book</vt:lpstr>
      <vt:lpstr>Perpetua</vt:lpstr>
      <vt:lpstr>Wingdings</vt:lpstr>
      <vt:lpstr>Wingdings 2</vt:lpstr>
      <vt:lpstr>Equity</vt:lpstr>
      <vt:lpstr>VACCINES MANAGEMENT </vt:lpstr>
      <vt:lpstr>Introduction </vt:lpstr>
      <vt:lpstr>PowerPoint Presentation</vt:lpstr>
      <vt:lpstr>PowerPoint Presentation</vt:lpstr>
      <vt:lpstr>Immunization coverage</vt:lpstr>
      <vt:lpstr>PowerPoint Presentation</vt:lpstr>
      <vt:lpstr>Ways of increasing immunization coverage</vt:lpstr>
      <vt:lpstr>PowerPoint Presentation</vt:lpstr>
      <vt:lpstr>Missed opportunity</vt:lpstr>
      <vt:lpstr>The opportunity to immunization is missed when:</vt:lpstr>
      <vt:lpstr>Causes of missed opportunity </vt:lpstr>
      <vt:lpstr>PowerPoint Presentation</vt:lpstr>
      <vt:lpstr>Ways to reduce missed opportunities:</vt:lpstr>
      <vt:lpstr>PowerPoint Presentation</vt:lpstr>
      <vt:lpstr>PowerPoint Presentation</vt:lpstr>
      <vt:lpstr>Barriers to non-participation of clients to immunization:</vt:lpstr>
      <vt:lpstr>TARGET SETTING</vt:lpstr>
      <vt:lpstr>VACCINES FORECASTING</vt:lpstr>
      <vt:lpstr>Advantages of obtaining accurate forecasting of vaccine needs</vt:lpstr>
      <vt:lpstr>Methods commonly used to estimate vaccine needs</vt:lpstr>
      <vt:lpstr>PowerPoint Presentation</vt:lpstr>
      <vt:lpstr>Target Population Method</vt:lpstr>
      <vt:lpstr>Immunization schedule </vt:lpstr>
      <vt:lpstr>Immunization coverage target</vt:lpstr>
      <vt:lpstr>   Vaccine wastage rate and wastage factor</vt:lpstr>
      <vt:lpstr>PowerPoint Presentation</vt:lpstr>
      <vt:lpstr>Calculations of wastage rate and factor.</vt:lpstr>
      <vt:lpstr>Vaccine wastage rate</vt:lpstr>
      <vt:lpstr>PowerPoint Presentation</vt:lpstr>
      <vt:lpstr>PowerPoint Presentation</vt:lpstr>
      <vt:lpstr>Wastage Factor</vt:lpstr>
      <vt:lpstr>PowerPoint Presentation</vt:lpstr>
      <vt:lpstr>Calculating vaccine needs for a sub-county  and health facility </vt:lpstr>
      <vt:lpstr>PowerPoint Presentation</vt:lpstr>
      <vt:lpstr>PowerPoint Presentation</vt:lpstr>
      <vt:lpstr>PowerPoint Presentation</vt:lpstr>
      <vt:lpstr>Estimating vaccine needs on the basis of previous consumption</vt:lpstr>
      <vt:lpstr>PowerPoint Presentation</vt:lpstr>
      <vt:lpstr>Example</vt:lpstr>
      <vt:lpstr>PowerPoint Presentation</vt:lpstr>
      <vt:lpstr>PowerPoint Presentation</vt:lpstr>
      <vt:lpstr>Drop out </vt:lpstr>
      <vt:lpstr>Ways of reducing drop out</vt:lpstr>
      <vt:lpstr>ORDERING VACCINES</vt:lpstr>
      <vt:lpstr>Advantages of ordering vaccines</vt:lpstr>
      <vt:lpstr>Calculating quantities of vaccine for a supply period</vt:lpstr>
      <vt:lpstr>PowerPoint Presentation</vt:lpstr>
      <vt:lpstr>Calculating minimum stock level</vt:lpstr>
      <vt:lpstr> </vt:lpstr>
      <vt:lpstr>Calculating maximum stock level</vt:lpstr>
      <vt:lpstr>PowerPoint Presentation</vt:lpstr>
      <vt:lpstr>PowerPoint Presentation</vt:lpstr>
      <vt:lpstr>CONTROLLING VACCINE STOCKS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VACCINES MANAGEMENT</dc:title>
  <dc:creator>peter murage</dc:creator>
  <cp:lastModifiedBy>KWASI</cp:lastModifiedBy>
  <cp:revision>96</cp:revision>
  <dcterms:created xsi:type="dcterms:W3CDTF">2014-06-09T14:07:00Z</dcterms:created>
  <dcterms:modified xsi:type="dcterms:W3CDTF">2019-07-10T11:47:21Z</dcterms:modified>
</cp:coreProperties>
</file>