
<file path=[Content_Types].xml><?xml version="1.0" encoding="utf-8"?>
<Types xmlns="http://schemas.openxmlformats.org/package/2006/content-types">
  <Default Extension="jpe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8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98A198-A04D-4411-ABEC-82EB40CD2961}"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3969529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8A198-A04D-4411-ABEC-82EB40CD2961}"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49762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8A198-A04D-4411-ABEC-82EB40CD2961}"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767685-001C-4052-8EF9-97CFBE003D5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9860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798A198-A04D-4411-ABEC-82EB40CD2961}"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2881022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798A198-A04D-4411-ABEC-82EB40CD2961}"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767685-001C-4052-8EF9-97CFBE003D5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52464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798A198-A04D-4411-ABEC-82EB40CD2961}"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32650364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8A198-A04D-4411-ABEC-82EB40CD2961}"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3286106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8A198-A04D-4411-ABEC-82EB40CD2961}"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127614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8A198-A04D-4411-ABEC-82EB40CD2961}"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992960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8A198-A04D-4411-ABEC-82EB40CD2961}"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1722557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8A198-A04D-4411-ABEC-82EB40CD2961}"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989648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8A198-A04D-4411-ABEC-82EB40CD2961}" type="datetimeFigureOut">
              <a:rPr lang="en-US" smtClean="0"/>
              <a:t>8/2/2023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1351910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98A198-A04D-4411-ABEC-82EB40CD2961}" type="datetimeFigureOut">
              <a:rPr lang="en-US" smtClean="0"/>
              <a:t>8/2/2023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2771903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98A198-A04D-4411-ABEC-82EB40CD2961}" type="datetimeFigureOut">
              <a:rPr lang="en-US" smtClean="0"/>
              <a:t>8/2/2023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2782342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98A198-A04D-4411-ABEC-82EB40CD2961}"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200547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98A198-A04D-4411-ABEC-82EB40CD2961}"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767685-001C-4052-8EF9-97CFBE003D50}" type="slidenum">
              <a:rPr lang="en-US" smtClean="0"/>
              <a:t>‹#›</a:t>
            </a:fld>
            <a:endParaRPr lang="en-US"/>
          </a:p>
        </p:txBody>
      </p:sp>
    </p:spTree>
    <p:extLst>
      <p:ext uri="{BB962C8B-B14F-4D97-AF65-F5344CB8AC3E}">
        <p14:creationId xmlns:p14="http://schemas.microsoft.com/office/powerpoint/2010/main" val="129940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798A198-A04D-4411-ABEC-82EB40CD2961}" type="datetimeFigureOut">
              <a:rPr lang="en-US" smtClean="0"/>
              <a:t>8/2/2023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1767685-001C-4052-8EF9-97CFBE003D50}" type="slidenum">
              <a:rPr lang="en-US" smtClean="0"/>
              <a:t>‹#›</a:t>
            </a:fld>
            <a:endParaRPr lang="en-US"/>
          </a:p>
        </p:txBody>
      </p:sp>
    </p:spTree>
    <p:extLst>
      <p:ext uri="{BB962C8B-B14F-4D97-AF65-F5344CB8AC3E}">
        <p14:creationId xmlns:p14="http://schemas.microsoft.com/office/powerpoint/2010/main" val="112407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DBF2D-3314-25AE-54D6-B5396B77022C}"/>
              </a:ext>
            </a:extLst>
          </p:cNvPr>
          <p:cNvSpPr>
            <a:spLocks noGrp="1"/>
          </p:cNvSpPr>
          <p:nvPr>
            <p:ph type="ctrTitle"/>
          </p:nvPr>
        </p:nvSpPr>
        <p:spPr/>
        <p:txBody>
          <a:bodyPr/>
          <a:lstStyle/>
          <a:p>
            <a:r>
              <a:rPr lang="en-US" dirty="0"/>
              <a:t>ASSESSMENT IN MENTAL HEALTH</a:t>
            </a:r>
          </a:p>
        </p:txBody>
      </p:sp>
      <p:sp>
        <p:nvSpPr>
          <p:cNvPr id="3" name="Subtitle 2">
            <a:extLst>
              <a:ext uri="{FF2B5EF4-FFF2-40B4-BE49-F238E27FC236}">
                <a16:creationId xmlns:a16="http://schemas.microsoft.com/office/drawing/2014/main" id="{EE74386F-C103-73C5-FF61-E32B75F95639}"/>
              </a:ext>
            </a:extLst>
          </p:cNvPr>
          <p:cNvSpPr>
            <a:spLocks noGrp="1"/>
          </p:cNvSpPr>
          <p:nvPr>
            <p:ph type="subTitle" idx="1"/>
          </p:nvPr>
        </p:nvSpPr>
        <p:spPr/>
        <p:txBody>
          <a:bodyPr>
            <a:normAutofit fontScale="70000" lnSpcReduction="20000"/>
          </a:bodyPr>
          <a:lstStyle/>
          <a:p>
            <a:pPr algn="r"/>
            <a:endParaRPr lang="en-US" dirty="0"/>
          </a:p>
          <a:p>
            <a:pPr algn="r"/>
            <a:endParaRPr lang="en-US" dirty="0"/>
          </a:p>
          <a:p>
            <a:pPr algn="r"/>
            <a:endParaRPr lang="en-US" dirty="0"/>
          </a:p>
          <a:p>
            <a:pPr algn="r"/>
            <a:r>
              <a:rPr lang="en-US" b="1" dirty="0"/>
              <a:t>KIMATHI EDNA</a:t>
            </a:r>
          </a:p>
        </p:txBody>
      </p:sp>
    </p:spTree>
    <p:extLst>
      <p:ext uri="{BB962C8B-B14F-4D97-AF65-F5344CB8AC3E}">
        <p14:creationId xmlns:p14="http://schemas.microsoft.com/office/powerpoint/2010/main" val="1283893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1395-80D9-A40D-8D03-EA60FF4F1566}"/>
              </a:ext>
            </a:extLst>
          </p:cNvPr>
          <p:cNvSpPr>
            <a:spLocks noGrp="1"/>
          </p:cNvSpPr>
          <p:nvPr>
            <p:ph type="title"/>
          </p:nvPr>
        </p:nvSpPr>
        <p:spPr/>
        <p:txBody>
          <a:bodyPr/>
          <a:lstStyle/>
          <a:p>
            <a:r>
              <a:rPr lang="en-US" b="1" dirty="0"/>
              <a:t>Emotional state ( mood and affect)</a:t>
            </a:r>
          </a:p>
        </p:txBody>
      </p:sp>
      <p:sp>
        <p:nvSpPr>
          <p:cNvPr id="3" name="Content Placeholder 2">
            <a:extLst>
              <a:ext uri="{FF2B5EF4-FFF2-40B4-BE49-F238E27FC236}">
                <a16:creationId xmlns:a16="http://schemas.microsoft.com/office/drawing/2014/main" id="{BCADCF6D-62CE-7B16-CDA8-4F0A0B0D4E2A}"/>
              </a:ext>
            </a:extLst>
          </p:cNvPr>
          <p:cNvSpPr>
            <a:spLocks noGrp="1"/>
          </p:cNvSpPr>
          <p:nvPr>
            <p:ph idx="1"/>
          </p:nvPr>
        </p:nvSpPr>
        <p:spPr/>
        <p:txBody>
          <a:bodyPr/>
          <a:lstStyle/>
          <a:p>
            <a:pPr marL="0" indent="0">
              <a:buNone/>
            </a:pPr>
            <a:r>
              <a:rPr lang="en-US" dirty="0"/>
              <a:t>MOOD</a:t>
            </a:r>
          </a:p>
          <a:p>
            <a:r>
              <a:rPr lang="en-US" dirty="0" err="1"/>
              <a:t>Eleted</a:t>
            </a:r>
            <a:r>
              <a:rPr lang="en-US" dirty="0"/>
              <a:t>, euphoric calm, placid, depressed</a:t>
            </a:r>
          </a:p>
          <a:p>
            <a:r>
              <a:rPr lang="en-US" dirty="0"/>
              <a:t>Perplex, anxious, apathetic, labile</a:t>
            </a:r>
          </a:p>
          <a:p>
            <a:pPr marL="0" indent="0">
              <a:buNone/>
            </a:pPr>
            <a:r>
              <a:rPr lang="en-US" dirty="0"/>
              <a:t>AFFECT</a:t>
            </a:r>
          </a:p>
          <a:p>
            <a:r>
              <a:rPr lang="en-US" dirty="0"/>
              <a:t>Congruence with mood, blunted, flat, appropriate or inappropriate</a:t>
            </a:r>
          </a:p>
          <a:p>
            <a:endParaRPr lang="en-US" dirty="0"/>
          </a:p>
        </p:txBody>
      </p:sp>
    </p:spTree>
    <p:extLst>
      <p:ext uri="{BB962C8B-B14F-4D97-AF65-F5344CB8AC3E}">
        <p14:creationId xmlns:p14="http://schemas.microsoft.com/office/powerpoint/2010/main" val="283941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EEE24-8355-606A-B5E0-EFD9FFC5FEE4}"/>
              </a:ext>
            </a:extLst>
          </p:cNvPr>
          <p:cNvSpPr>
            <a:spLocks noGrp="1"/>
          </p:cNvSpPr>
          <p:nvPr>
            <p:ph type="title"/>
          </p:nvPr>
        </p:nvSpPr>
        <p:spPr>
          <a:xfrm>
            <a:off x="2479414" y="611498"/>
            <a:ext cx="8911687" cy="1280890"/>
          </a:xfrm>
        </p:spPr>
        <p:txBody>
          <a:bodyPr/>
          <a:lstStyle/>
          <a:p>
            <a:r>
              <a:rPr lang="en-US" b="1" dirty="0"/>
              <a:t>Activities </a:t>
            </a:r>
          </a:p>
        </p:txBody>
      </p:sp>
      <p:sp>
        <p:nvSpPr>
          <p:cNvPr id="3" name="Content Placeholder 2">
            <a:extLst>
              <a:ext uri="{FF2B5EF4-FFF2-40B4-BE49-F238E27FC236}">
                <a16:creationId xmlns:a16="http://schemas.microsoft.com/office/drawing/2014/main" id="{A0308632-087E-4D0E-140A-FCFDEE857900}"/>
              </a:ext>
            </a:extLst>
          </p:cNvPr>
          <p:cNvSpPr>
            <a:spLocks noGrp="1"/>
          </p:cNvSpPr>
          <p:nvPr>
            <p:ph idx="1"/>
          </p:nvPr>
        </p:nvSpPr>
        <p:spPr/>
        <p:txBody>
          <a:bodyPr/>
          <a:lstStyle/>
          <a:p>
            <a:r>
              <a:rPr lang="en-US" dirty="0"/>
              <a:t>Check for quality and nature of sleep; time, dreams, waking up, </a:t>
            </a:r>
          </a:p>
          <a:p>
            <a:r>
              <a:rPr lang="en-US" dirty="0"/>
              <a:t>Irresistible attacks of sleep during the day</a:t>
            </a:r>
          </a:p>
          <a:p>
            <a:r>
              <a:rPr lang="en-US" dirty="0"/>
              <a:t>Appetite </a:t>
            </a:r>
          </a:p>
          <a:p>
            <a:r>
              <a:rPr lang="en-US" dirty="0"/>
              <a:t>Rest/ exercise</a:t>
            </a:r>
          </a:p>
          <a:p>
            <a:r>
              <a:rPr lang="en-US" dirty="0"/>
              <a:t>Frequency of sex </a:t>
            </a:r>
          </a:p>
          <a:p>
            <a:endParaRPr lang="en-US" dirty="0"/>
          </a:p>
        </p:txBody>
      </p:sp>
    </p:spTree>
    <p:extLst>
      <p:ext uri="{BB962C8B-B14F-4D97-AF65-F5344CB8AC3E}">
        <p14:creationId xmlns:p14="http://schemas.microsoft.com/office/powerpoint/2010/main" val="3953615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2F04B-B2D0-4C6E-2549-C68F6655CCD3}"/>
              </a:ext>
            </a:extLst>
          </p:cNvPr>
          <p:cNvSpPr>
            <a:spLocks noGrp="1"/>
          </p:cNvSpPr>
          <p:nvPr>
            <p:ph type="title"/>
          </p:nvPr>
        </p:nvSpPr>
        <p:spPr/>
        <p:txBody>
          <a:bodyPr/>
          <a:lstStyle/>
          <a:p>
            <a:r>
              <a:rPr lang="en-US" b="1" dirty="0"/>
              <a:t>Drugs, dialogue, dignity, disorder</a:t>
            </a:r>
          </a:p>
        </p:txBody>
      </p:sp>
      <p:sp>
        <p:nvSpPr>
          <p:cNvPr id="3" name="Content Placeholder 2">
            <a:extLst>
              <a:ext uri="{FF2B5EF4-FFF2-40B4-BE49-F238E27FC236}">
                <a16:creationId xmlns:a16="http://schemas.microsoft.com/office/drawing/2014/main" id="{DF462276-0690-844D-61DB-85AA65F9C77C}"/>
              </a:ext>
            </a:extLst>
          </p:cNvPr>
          <p:cNvSpPr>
            <a:spLocks noGrp="1"/>
          </p:cNvSpPr>
          <p:nvPr>
            <p:ph idx="1"/>
          </p:nvPr>
        </p:nvSpPr>
        <p:spPr/>
        <p:txBody>
          <a:bodyPr/>
          <a:lstStyle/>
          <a:p>
            <a:r>
              <a:rPr lang="en-US" dirty="0"/>
              <a:t>Dialogue (speech)- volume, rate, mute, retarded, latency, loquacious</a:t>
            </a:r>
          </a:p>
          <a:p>
            <a:pPr marL="0" indent="0">
              <a:buNone/>
            </a:pPr>
            <a:r>
              <a:rPr lang="en-US" dirty="0"/>
              <a:t>Whether speech is present or absent (mutism)</a:t>
            </a:r>
          </a:p>
          <a:p>
            <a:r>
              <a:rPr lang="en-US" dirty="0"/>
              <a:t>Dignity- self-esteem, relationship (marriage), trauma from exes, relationship with family</a:t>
            </a:r>
          </a:p>
        </p:txBody>
      </p:sp>
    </p:spTree>
    <p:extLst>
      <p:ext uri="{BB962C8B-B14F-4D97-AF65-F5344CB8AC3E}">
        <p14:creationId xmlns:p14="http://schemas.microsoft.com/office/powerpoint/2010/main" val="181193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A6AE7-5455-3101-3965-ACCBD228726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35FF4D7-B501-D370-6495-5F9F1220CED2}"/>
              </a:ext>
            </a:extLst>
          </p:cNvPr>
          <p:cNvSpPr>
            <a:spLocks noGrp="1"/>
          </p:cNvSpPr>
          <p:nvPr>
            <p:ph idx="1"/>
          </p:nvPr>
        </p:nvSpPr>
        <p:spPr/>
        <p:txBody>
          <a:bodyPr/>
          <a:lstStyle/>
          <a:p>
            <a:r>
              <a:rPr lang="en-GB" sz="2800" b="1" dirty="0">
                <a:latin typeface="Times New Roman" panose="02020603050405020304" pitchFamily="18" charset="0"/>
                <a:ea typeface="Calibri" panose="020F0502020204030204" pitchFamily="34" charset="0"/>
                <a:cs typeface="Times New Roman" panose="02020603050405020304" pitchFamily="18" charset="0"/>
              </a:rPr>
              <a:t>In addition a general physical exam is done and appropriate investigations ordered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47260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B52A6-6CD3-DC66-118A-7CBB2B57DE1E}"/>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B9D8D2B-BE98-57B7-5487-54FCCCDB2BC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5" y="624110"/>
            <a:ext cx="8911687" cy="5287740"/>
          </a:xfrm>
        </p:spPr>
      </p:pic>
    </p:spTree>
    <p:extLst>
      <p:ext uri="{BB962C8B-B14F-4D97-AF65-F5344CB8AC3E}">
        <p14:creationId xmlns:p14="http://schemas.microsoft.com/office/powerpoint/2010/main" val="1924229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HISTORY TAKING </a:t>
            </a:r>
          </a:p>
        </p:txBody>
      </p:sp>
      <p:sp>
        <p:nvSpPr>
          <p:cNvPr id="3" name="Content Placeholder 2"/>
          <p:cNvSpPr>
            <a:spLocks noGrp="1"/>
          </p:cNvSpPr>
          <p:nvPr>
            <p:ph idx="1"/>
          </p:nvPr>
        </p:nvSpPr>
        <p:spPr/>
        <p:txBody>
          <a:bodyPr>
            <a:normAutofit lnSpcReduction="10000"/>
          </a:bodyPr>
          <a:lstStyle/>
          <a:p>
            <a:pPr lvl="0"/>
            <a:r>
              <a:rPr lang="en-US" sz="3200" b="1" dirty="0"/>
              <a:t>Personal Data:</a:t>
            </a:r>
            <a:r>
              <a:rPr lang="en-US" sz="3200" dirty="0"/>
              <a:t> age, sex, marital status, occupation, residence and nationality.</a:t>
            </a:r>
          </a:p>
          <a:p>
            <a:pPr lvl="0"/>
            <a:r>
              <a:rPr lang="en-US" sz="3200" b="1" dirty="0"/>
              <a:t>Personal History</a:t>
            </a:r>
            <a:r>
              <a:rPr lang="en-US" sz="3200" dirty="0"/>
              <a:t>: mode of delivery, milestones in infancy and early childhood, school and their educational performance and about possible incidents of traumatic experience like falling or losing a parent.</a:t>
            </a:r>
          </a:p>
          <a:p>
            <a:endParaRPr lang="en-US" sz="3200" dirty="0"/>
          </a:p>
        </p:txBody>
      </p:sp>
    </p:spTree>
    <p:extLst>
      <p:ext uri="{BB962C8B-B14F-4D97-AF65-F5344CB8AC3E}">
        <p14:creationId xmlns:p14="http://schemas.microsoft.com/office/powerpoint/2010/main" val="2104817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5" y="96982"/>
            <a:ext cx="11762509" cy="6539345"/>
          </a:xfrm>
        </p:spPr>
        <p:txBody>
          <a:bodyPr>
            <a:normAutofit fontScale="92500" lnSpcReduction="10000"/>
          </a:bodyPr>
          <a:lstStyle/>
          <a:p>
            <a:pPr lvl="0"/>
            <a:r>
              <a:rPr lang="en-US" sz="3200" b="1" dirty="0"/>
              <a:t>Social History</a:t>
            </a:r>
            <a:r>
              <a:rPr lang="en-US" sz="3200" dirty="0"/>
              <a:t>: find out about the nature of the patient’s occupation, how they relate to both sexes, whether they are outgoing or not, the number of friends the patient has of both sexes and whether or not the patient is involved in religious activities.</a:t>
            </a:r>
          </a:p>
          <a:p>
            <a:pPr lvl="0"/>
            <a:r>
              <a:rPr lang="en-US" sz="3200" b="1" dirty="0"/>
              <a:t>Sexual History</a:t>
            </a:r>
            <a:r>
              <a:rPr lang="en-US" sz="3200" dirty="0"/>
              <a:t>: check the degree of sexual satisfaction with the marriage partner, male or female friend, frequency of sexual relationships and the patient’s attitude </a:t>
            </a:r>
            <a:br>
              <a:rPr lang="en-US" sz="3200" dirty="0"/>
            </a:br>
            <a:r>
              <a:rPr lang="en-US" sz="3200" dirty="0"/>
              <a:t>to sex.</a:t>
            </a:r>
          </a:p>
          <a:p>
            <a:pPr lvl="0"/>
            <a:r>
              <a:rPr lang="en-US" sz="3200" b="1" dirty="0"/>
              <a:t>Family History</a:t>
            </a:r>
            <a:r>
              <a:rPr lang="en-US" sz="3200" dirty="0"/>
              <a:t>: Ask about their parents, brothers and sisters. For each one, find out whether they are married, occupation etc. in an attempt to identify possible family behavioral patterns. If the patient is married, try and find out the sibling line up of the patient’s spouse as well.</a:t>
            </a:r>
          </a:p>
        </p:txBody>
      </p:sp>
    </p:spTree>
    <p:extLst>
      <p:ext uri="{BB962C8B-B14F-4D97-AF65-F5344CB8AC3E}">
        <p14:creationId xmlns:p14="http://schemas.microsoft.com/office/powerpoint/2010/main" val="72741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763" y="277091"/>
            <a:ext cx="11319163" cy="6345382"/>
          </a:xfrm>
        </p:spPr>
        <p:txBody>
          <a:bodyPr>
            <a:normAutofit/>
          </a:bodyPr>
          <a:lstStyle/>
          <a:p>
            <a:pPr lvl="0">
              <a:lnSpc>
                <a:spcPct val="100000"/>
              </a:lnSpc>
            </a:pPr>
            <a:r>
              <a:rPr lang="en-US" sz="3400" b="1" dirty="0"/>
              <a:t>Past Medical and Psychiatric History: </a:t>
            </a:r>
            <a:r>
              <a:rPr lang="en-US" sz="3400" dirty="0"/>
              <a:t>find out about any medical condition the patient has suffered, which may have affected their mental health and if there have been any incidences of the patient being admitted into a mental unit/hospital and the outcome of the treatment.</a:t>
            </a:r>
          </a:p>
          <a:p>
            <a:pPr lvl="0">
              <a:lnSpc>
                <a:spcPct val="100000"/>
              </a:lnSpc>
            </a:pPr>
            <a:r>
              <a:rPr lang="en-US" sz="3400" b="1" dirty="0"/>
              <a:t>History of Presenting Illness</a:t>
            </a:r>
            <a:r>
              <a:rPr lang="en-US" sz="3400" dirty="0"/>
              <a:t>: Ask about the onset of the illness, duration, any allegations that brought them to the mental hospital and the patient’s pre-morbid history, that is, how they presented before they became mentally ill.</a:t>
            </a:r>
          </a:p>
        </p:txBody>
      </p:sp>
    </p:spTree>
    <p:extLst>
      <p:ext uri="{BB962C8B-B14F-4D97-AF65-F5344CB8AC3E}">
        <p14:creationId xmlns:p14="http://schemas.microsoft.com/office/powerpoint/2010/main" val="3467043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1"/>
            <a:ext cx="10515600" cy="1468581"/>
          </a:xfrm>
        </p:spPr>
        <p:txBody>
          <a:bodyPr/>
          <a:lstStyle/>
          <a:p>
            <a:r>
              <a:rPr lang="en-US" b="1" dirty="0"/>
              <a:t>Mental status examination.</a:t>
            </a:r>
          </a:p>
        </p:txBody>
      </p:sp>
      <p:sp>
        <p:nvSpPr>
          <p:cNvPr id="3" name="Content Placeholder 2"/>
          <p:cNvSpPr>
            <a:spLocks noGrp="1"/>
          </p:cNvSpPr>
          <p:nvPr>
            <p:ph idx="1"/>
          </p:nvPr>
        </p:nvSpPr>
        <p:spPr/>
        <p:txBody>
          <a:bodyPr>
            <a:normAutofit fontScale="92500" lnSpcReduction="20000"/>
          </a:bodyPr>
          <a:lstStyle/>
          <a:p>
            <a:pPr>
              <a:lnSpc>
                <a:spcPct val="100000"/>
              </a:lnSpc>
            </a:pPr>
            <a:r>
              <a:rPr lang="en-US" sz="3400" dirty="0"/>
              <a:t>The history and Mental Status Examination (MSE) are the most important diagnostic tools a psychiatrist has to obtain information to make an accurate diagnosis.</a:t>
            </a:r>
          </a:p>
          <a:p>
            <a:pPr marL="0" indent="0">
              <a:lnSpc>
                <a:spcPct val="100000"/>
              </a:lnSpc>
              <a:buNone/>
            </a:pPr>
            <a:endParaRPr lang="en-US" sz="3400" dirty="0"/>
          </a:p>
          <a:p>
            <a:pPr>
              <a:lnSpc>
                <a:spcPct val="100000"/>
              </a:lnSpc>
            </a:pPr>
            <a:r>
              <a:rPr lang="en-US" sz="3400" dirty="0"/>
              <a:t> Although these important tools have been standardized in their own right, they remain primarily subjective measures that begin the moment the patient enters the office.</a:t>
            </a:r>
          </a:p>
        </p:txBody>
      </p:sp>
    </p:spTree>
    <p:extLst>
      <p:ext uri="{BB962C8B-B14F-4D97-AF65-F5344CB8AC3E}">
        <p14:creationId xmlns:p14="http://schemas.microsoft.com/office/powerpoint/2010/main" val="2516344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9FF72-1377-5AAC-CB14-6B25B32CE10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CD0076-76EE-B632-AB32-1174E52AE723}"/>
              </a:ext>
            </a:extLst>
          </p:cNvPr>
          <p:cNvSpPr>
            <a:spLocks noGrp="1"/>
          </p:cNvSpPr>
          <p:nvPr>
            <p:ph idx="1"/>
          </p:nvPr>
        </p:nvSpPr>
        <p:spPr/>
        <p:txBody>
          <a:bodyPr/>
          <a:lstStyle/>
          <a:p>
            <a:r>
              <a:rPr lang="en-US" dirty="0"/>
              <a:t>Use the acronym </a:t>
            </a:r>
            <a:r>
              <a:rPr lang="en-US" b="1" dirty="0"/>
              <a:t>ACTMAD</a:t>
            </a:r>
          </a:p>
          <a:p>
            <a:r>
              <a:rPr lang="en-US" b="1" dirty="0"/>
              <a:t>A </a:t>
            </a:r>
            <a:r>
              <a:rPr lang="en-US" dirty="0"/>
              <a:t>– Appearance</a:t>
            </a:r>
          </a:p>
          <a:p>
            <a:r>
              <a:rPr lang="en-US" b="1" dirty="0"/>
              <a:t>C- </a:t>
            </a:r>
            <a:r>
              <a:rPr lang="en-US" dirty="0"/>
              <a:t>cognitive functions</a:t>
            </a:r>
          </a:p>
          <a:p>
            <a:r>
              <a:rPr lang="en-US" b="1" dirty="0"/>
              <a:t>T- </a:t>
            </a:r>
            <a:r>
              <a:rPr lang="en-US" dirty="0"/>
              <a:t>thoughts</a:t>
            </a:r>
          </a:p>
          <a:p>
            <a:r>
              <a:rPr lang="en-US" b="1" dirty="0"/>
              <a:t>M –</a:t>
            </a:r>
            <a:r>
              <a:rPr lang="en-US" dirty="0"/>
              <a:t>mood</a:t>
            </a:r>
          </a:p>
          <a:p>
            <a:r>
              <a:rPr lang="en-US" b="1" dirty="0"/>
              <a:t>A- </a:t>
            </a:r>
            <a:r>
              <a:rPr lang="en-US" dirty="0"/>
              <a:t>activities</a:t>
            </a:r>
          </a:p>
          <a:p>
            <a:r>
              <a:rPr lang="en-US" b="1" dirty="0"/>
              <a:t>D- </a:t>
            </a:r>
            <a:r>
              <a:rPr lang="en-US" dirty="0"/>
              <a:t>drugs, dialogue, dignity, disorder</a:t>
            </a:r>
          </a:p>
        </p:txBody>
      </p:sp>
    </p:spTree>
    <p:extLst>
      <p:ext uri="{BB962C8B-B14F-4D97-AF65-F5344CB8AC3E}">
        <p14:creationId xmlns:p14="http://schemas.microsoft.com/office/powerpoint/2010/main" val="473357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19E67-D6AB-0107-69DC-F273401AA164}"/>
              </a:ext>
            </a:extLst>
          </p:cNvPr>
          <p:cNvSpPr>
            <a:spLocks noGrp="1"/>
          </p:cNvSpPr>
          <p:nvPr>
            <p:ph type="title"/>
          </p:nvPr>
        </p:nvSpPr>
        <p:spPr/>
        <p:txBody>
          <a:bodyPr/>
          <a:lstStyle/>
          <a:p>
            <a:r>
              <a:rPr lang="en-US" b="1" dirty="0"/>
              <a:t>General appearance, attitude and behavior</a:t>
            </a:r>
          </a:p>
        </p:txBody>
      </p:sp>
      <p:sp>
        <p:nvSpPr>
          <p:cNvPr id="3" name="Content Placeholder 2">
            <a:extLst>
              <a:ext uri="{FF2B5EF4-FFF2-40B4-BE49-F238E27FC236}">
                <a16:creationId xmlns:a16="http://schemas.microsoft.com/office/drawing/2014/main" id="{9DF44145-A956-6049-1F34-61D8A436CFE6}"/>
              </a:ext>
            </a:extLst>
          </p:cNvPr>
          <p:cNvSpPr>
            <a:spLocks noGrp="1"/>
          </p:cNvSpPr>
          <p:nvPr>
            <p:ph idx="1"/>
          </p:nvPr>
        </p:nvSpPr>
        <p:spPr/>
        <p:txBody>
          <a:bodyPr/>
          <a:lstStyle/>
          <a:p>
            <a:r>
              <a:rPr lang="en-US" dirty="0"/>
              <a:t>Grooming- tidy, slovenly, neat careless, decorative, mourning</a:t>
            </a:r>
          </a:p>
          <a:p>
            <a:r>
              <a:rPr lang="en-US" dirty="0"/>
              <a:t>Faces- </a:t>
            </a:r>
            <a:r>
              <a:rPr lang="en-US" dirty="0" err="1"/>
              <a:t>smilling</a:t>
            </a:r>
            <a:r>
              <a:rPr lang="en-US" dirty="0"/>
              <a:t>, </a:t>
            </a:r>
            <a:r>
              <a:rPr lang="en-US" dirty="0" err="1"/>
              <a:t>cryng</a:t>
            </a:r>
            <a:r>
              <a:rPr lang="en-US" dirty="0"/>
              <a:t>, black, scared, sad, masklike, </a:t>
            </a:r>
          </a:p>
          <a:p>
            <a:r>
              <a:rPr lang="en-US" dirty="0"/>
              <a:t>Attitude- cooperative, resistive, sociable, reserved, seclusive</a:t>
            </a:r>
          </a:p>
          <a:p>
            <a:r>
              <a:rPr lang="en-US" dirty="0" err="1"/>
              <a:t>Conciousness</a:t>
            </a:r>
            <a:r>
              <a:rPr lang="en-US" dirty="0"/>
              <a:t> level- fully </a:t>
            </a:r>
            <a:r>
              <a:rPr lang="en-US" dirty="0" err="1"/>
              <a:t>conciuos</a:t>
            </a:r>
            <a:r>
              <a:rPr lang="en-US" dirty="0"/>
              <a:t>/ lethargic</a:t>
            </a:r>
          </a:p>
          <a:p>
            <a:r>
              <a:rPr lang="en-US" dirty="0"/>
              <a:t>Physical feature- thin, well built</a:t>
            </a:r>
          </a:p>
          <a:p>
            <a:r>
              <a:rPr lang="en-US" dirty="0"/>
              <a:t>Eye contact- maintained, difficult, not established</a:t>
            </a:r>
          </a:p>
          <a:p>
            <a:r>
              <a:rPr lang="en-US" dirty="0"/>
              <a:t>Posture- upright, rigid, slump</a:t>
            </a:r>
          </a:p>
        </p:txBody>
      </p:sp>
    </p:spTree>
    <p:extLst>
      <p:ext uri="{BB962C8B-B14F-4D97-AF65-F5344CB8AC3E}">
        <p14:creationId xmlns:p14="http://schemas.microsoft.com/office/powerpoint/2010/main" val="361880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F808F-9031-DE68-E832-FAFFD524F3FF}"/>
              </a:ext>
            </a:extLst>
          </p:cNvPr>
          <p:cNvSpPr>
            <a:spLocks noGrp="1"/>
          </p:cNvSpPr>
          <p:nvPr>
            <p:ph type="title"/>
          </p:nvPr>
        </p:nvSpPr>
        <p:spPr/>
        <p:txBody>
          <a:bodyPr/>
          <a:lstStyle/>
          <a:p>
            <a:r>
              <a:rPr lang="en-US" b="1" dirty="0"/>
              <a:t>Cognitive functions</a:t>
            </a:r>
          </a:p>
        </p:txBody>
      </p:sp>
      <p:sp>
        <p:nvSpPr>
          <p:cNvPr id="3" name="Content Placeholder 2">
            <a:extLst>
              <a:ext uri="{FF2B5EF4-FFF2-40B4-BE49-F238E27FC236}">
                <a16:creationId xmlns:a16="http://schemas.microsoft.com/office/drawing/2014/main" id="{853B03E7-1595-2CAB-CC75-00531B16E2B5}"/>
              </a:ext>
            </a:extLst>
          </p:cNvPr>
          <p:cNvSpPr>
            <a:spLocks noGrp="1"/>
          </p:cNvSpPr>
          <p:nvPr>
            <p:ph idx="1"/>
          </p:nvPr>
        </p:nvSpPr>
        <p:spPr/>
        <p:txBody>
          <a:bodyPr>
            <a:normAutofit/>
          </a:bodyPr>
          <a:lstStyle/>
          <a:p>
            <a:pPr marL="514350" indent="-514350">
              <a:buFont typeface="+mj-lt"/>
              <a:buAutoNum type="arabicPeriod"/>
            </a:pPr>
            <a:r>
              <a:rPr lang="en-US" b="1" dirty="0"/>
              <a:t>Memory</a:t>
            </a:r>
            <a:r>
              <a:rPr lang="en-US" dirty="0"/>
              <a:t>- remote, recent, immediate</a:t>
            </a:r>
          </a:p>
          <a:p>
            <a:pPr marL="514350" indent="-514350">
              <a:buFont typeface="+mj-lt"/>
              <a:buAutoNum type="arabicPeriod"/>
            </a:pPr>
            <a:r>
              <a:rPr lang="en-US" b="1" dirty="0"/>
              <a:t>Concentration-</a:t>
            </a:r>
            <a:r>
              <a:rPr lang="en-US" dirty="0"/>
              <a:t> calculation (arithmetic test), serial sevens subtraction</a:t>
            </a:r>
          </a:p>
          <a:p>
            <a:pPr marL="514350" indent="-514350">
              <a:buFont typeface="+mj-lt"/>
              <a:buAutoNum type="arabicPeriod"/>
            </a:pPr>
            <a:r>
              <a:rPr lang="en-US" b="1" dirty="0"/>
              <a:t>Attention-</a:t>
            </a:r>
            <a:r>
              <a:rPr lang="en-US" dirty="0"/>
              <a:t> digit repetition, serial sevens subtraction, story repetition</a:t>
            </a:r>
          </a:p>
          <a:p>
            <a:pPr marL="514350" indent="-514350">
              <a:buFont typeface="+mj-lt"/>
              <a:buAutoNum type="arabicPeriod"/>
            </a:pPr>
            <a:r>
              <a:rPr lang="en-US" b="1" dirty="0"/>
              <a:t>Abstract reasoning- </a:t>
            </a:r>
            <a:r>
              <a:rPr lang="en-US" dirty="0"/>
              <a:t>symbolization and proverbs</a:t>
            </a:r>
          </a:p>
          <a:p>
            <a:pPr marL="514350" indent="-514350">
              <a:buFont typeface="+mj-lt"/>
              <a:buAutoNum type="arabicPeriod"/>
            </a:pPr>
            <a:r>
              <a:rPr lang="en-US" b="1" dirty="0"/>
              <a:t>Judgement-</a:t>
            </a:r>
            <a:r>
              <a:rPr lang="en-US" dirty="0"/>
              <a:t> present a situation and look out for decision made</a:t>
            </a:r>
          </a:p>
          <a:p>
            <a:pPr marL="514350" indent="-514350">
              <a:buFont typeface="+mj-lt"/>
              <a:buAutoNum type="arabicPeriod"/>
            </a:pPr>
            <a:r>
              <a:rPr lang="en-US" b="1" dirty="0"/>
              <a:t>Insight-</a:t>
            </a:r>
            <a:r>
              <a:rPr lang="en-US" dirty="0"/>
              <a:t> check if one has insight for condition or not, and is willing to be assisted</a:t>
            </a:r>
          </a:p>
          <a:p>
            <a:pPr marL="514350" indent="-514350">
              <a:buFont typeface="+mj-lt"/>
              <a:buAutoNum type="arabicPeriod"/>
            </a:pPr>
            <a:r>
              <a:rPr lang="en-US" b="1" dirty="0"/>
              <a:t>0rientation-</a:t>
            </a:r>
            <a:r>
              <a:rPr lang="en-US" dirty="0"/>
              <a:t> time, place, person</a:t>
            </a:r>
          </a:p>
        </p:txBody>
      </p:sp>
    </p:spTree>
    <p:extLst>
      <p:ext uri="{BB962C8B-B14F-4D97-AF65-F5344CB8AC3E}">
        <p14:creationId xmlns:p14="http://schemas.microsoft.com/office/powerpoint/2010/main" val="3687112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D38F1-1D24-DAC2-A9EF-27A30E4D6EF6}"/>
              </a:ext>
            </a:extLst>
          </p:cNvPr>
          <p:cNvSpPr>
            <a:spLocks noGrp="1"/>
          </p:cNvSpPr>
          <p:nvPr>
            <p:ph type="title"/>
          </p:nvPr>
        </p:nvSpPr>
        <p:spPr/>
        <p:txBody>
          <a:bodyPr/>
          <a:lstStyle/>
          <a:p>
            <a:r>
              <a:rPr lang="en-US" b="1" dirty="0"/>
              <a:t>Thought process</a:t>
            </a:r>
          </a:p>
        </p:txBody>
      </p:sp>
      <p:sp>
        <p:nvSpPr>
          <p:cNvPr id="3" name="Content Placeholder 2">
            <a:extLst>
              <a:ext uri="{FF2B5EF4-FFF2-40B4-BE49-F238E27FC236}">
                <a16:creationId xmlns:a16="http://schemas.microsoft.com/office/drawing/2014/main" id="{51D70C2B-4442-B526-7D4D-215624FAA67F}"/>
              </a:ext>
            </a:extLst>
          </p:cNvPr>
          <p:cNvSpPr>
            <a:spLocks noGrp="1"/>
          </p:cNvSpPr>
          <p:nvPr>
            <p:ph idx="1"/>
          </p:nvPr>
        </p:nvSpPr>
        <p:spPr/>
        <p:txBody>
          <a:bodyPr/>
          <a:lstStyle/>
          <a:p>
            <a:r>
              <a:rPr lang="en-US" dirty="0"/>
              <a:t>Form, stream, vs content</a:t>
            </a:r>
          </a:p>
          <a:p>
            <a:r>
              <a:rPr lang="en-US" dirty="0"/>
              <a:t>Logical</a:t>
            </a:r>
          </a:p>
          <a:p>
            <a:r>
              <a:rPr lang="en-US" dirty="0"/>
              <a:t>Circumstantial </a:t>
            </a:r>
          </a:p>
          <a:p>
            <a:r>
              <a:rPr lang="en-US" dirty="0"/>
              <a:t>CHECK FOR THOUGHT STREAM AND THOUGHT CONTENT DISORDERS</a:t>
            </a:r>
          </a:p>
        </p:txBody>
      </p:sp>
    </p:spTree>
    <p:extLst>
      <p:ext uri="{BB962C8B-B14F-4D97-AF65-F5344CB8AC3E}">
        <p14:creationId xmlns:p14="http://schemas.microsoft.com/office/powerpoint/2010/main" val="106198033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64</TotalTime>
  <Words>640</Words>
  <Application>Microsoft Office PowerPoint</Application>
  <PresentationFormat>Widescreen</PresentationFormat>
  <Paragraphs>62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Times New Roman</vt:lpstr>
      <vt:lpstr>Wingdings 3</vt:lpstr>
      <vt:lpstr>Wisp</vt:lpstr>
      <vt:lpstr>ASSESSMENT IN MENTAL HEALTH</vt:lpstr>
      <vt:lpstr>HISTORY TAKING </vt:lpstr>
      <vt:lpstr>PowerPoint Presentation</vt:lpstr>
      <vt:lpstr>PowerPoint Presentation</vt:lpstr>
      <vt:lpstr>Mental status examination.</vt:lpstr>
      <vt:lpstr>PowerPoint Presentation</vt:lpstr>
      <vt:lpstr>General appearance, attitude and behavior</vt:lpstr>
      <vt:lpstr>Cognitive functions</vt:lpstr>
      <vt:lpstr>Thought process</vt:lpstr>
      <vt:lpstr>Emotional state ( mood and affect)</vt:lpstr>
      <vt:lpstr>Activities </vt:lpstr>
      <vt:lpstr>Drugs, dialogue, dignity, disorder</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IN MENTAL HEALTH</dc:title>
  <dc:creator>edina kimathi</dc:creator>
  <cp:lastModifiedBy>edina kimathi</cp:lastModifiedBy>
  <cp:revision>1</cp:revision>
  <dcterms:created xsi:type="dcterms:W3CDTF">2023-08-02T08:47:36Z</dcterms:created>
  <dcterms:modified xsi:type="dcterms:W3CDTF">2023-08-02T09:52:12Z</dcterms:modified>
</cp:coreProperties>
</file>