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30"/>
  </p:handoutMasterIdLst>
  <p:sldIdLst>
    <p:sldId id="256" r:id="rId2"/>
    <p:sldId id="257" r:id="rId3"/>
    <p:sldId id="273" r:id="rId4"/>
    <p:sldId id="272"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4" r:id="rId19"/>
    <p:sldId id="275" r:id="rId20"/>
    <p:sldId id="271"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05C725-A1CF-469D-95EA-8601B76D0299}" type="datetimeFigureOut">
              <a:rPr lang="en-US" smtClean="0"/>
              <a:t>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B32F1E6-8D68-48F5-9844-FA7A053B120A}" type="slidenum">
              <a:rPr lang="en-US" smtClean="0"/>
              <a:t>‹#›</a:t>
            </a:fld>
            <a:endParaRPr lang="en-US"/>
          </a:p>
        </p:txBody>
      </p:sp>
    </p:spTree>
    <p:extLst>
      <p:ext uri="{BB962C8B-B14F-4D97-AF65-F5344CB8AC3E}">
        <p14:creationId xmlns:p14="http://schemas.microsoft.com/office/powerpoint/2010/main" val="314818934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F635FF-83E6-4BD6-89C4-669FDFB22D93}" type="datetimeFigureOut">
              <a:rPr lang="en-US" smtClean="0"/>
              <a:pPr/>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F635FF-83E6-4BD6-89C4-669FDFB22D93}" type="datetimeFigureOut">
              <a:rPr lang="en-US" smtClean="0"/>
              <a:pPr/>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F635FF-83E6-4BD6-89C4-669FDFB22D93}" type="datetimeFigureOut">
              <a:rPr lang="en-US" smtClean="0"/>
              <a:pPr/>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F635FF-83E6-4BD6-89C4-669FDFB22D93}" type="datetimeFigureOut">
              <a:rPr lang="en-US" smtClean="0"/>
              <a:pPr/>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F635FF-83E6-4BD6-89C4-669FDFB22D93}" type="datetimeFigureOut">
              <a:rPr lang="en-US" smtClean="0"/>
              <a:pPr/>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F635FF-83E6-4BD6-89C4-669FDFB22D93}" type="datetimeFigureOut">
              <a:rPr lang="en-US" smtClean="0"/>
              <a:pPr/>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F635FF-83E6-4BD6-89C4-669FDFB22D93}" type="datetimeFigureOut">
              <a:rPr lang="en-US" smtClean="0"/>
              <a:pPr/>
              <a:t>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F635FF-83E6-4BD6-89C4-669FDFB22D93}" type="datetimeFigureOut">
              <a:rPr lang="en-US" smtClean="0"/>
              <a:pPr/>
              <a:t>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F635FF-83E6-4BD6-89C4-669FDFB22D93}" type="datetimeFigureOut">
              <a:rPr lang="en-US" smtClean="0"/>
              <a:pPr/>
              <a:t>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F635FF-83E6-4BD6-89C4-669FDFB22D93}" type="datetimeFigureOut">
              <a:rPr lang="en-US" smtClean="0"/>
              <a:pPr/>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F635FF-83E6-4BD6-89C4-669FDFB22D93}" type="datetimeFigureOut">
              <a:rPr lang="en-US" smtClean="0"/>
              <a:pPr/>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635FF-83E6-4BD6-89C4-669FDFB22D93}" type="datetimeFigureOut">
              <a:rPr lang="en-US" smtClean="0"/>
              <a:pPr/>
              <a:t>2/24/2021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3A090C-DF7A-4C07-9C8A-AA2DF6E708F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smtClean="0"/>
              <a:t>Infant feeding </a:t>
            </a:r>
            <a:endParaRPr lang="en-US" sz="5400" b="1" dirty="0"/>
          </a:p>
        </p:txBody>
      </p:sp>
      <p:sp>
        <p:nvSpPr>
          <p:cNvPr id="3" name="Subtitle 2"/>
          <p:cNvSpPr>
            <a:spLocks noGrp="1"/>
          </p:cNvSpPr>
          <p:nvPr>
            <p:ph type="subTitle" idx="1"/>
          </p:nvPr>
        </p:nvSpPr>
        <p:spPr/>
        <p:txBody>
          <a:bodyPr/>
          <a:lstStyle/>
          <a:p>
            <a:r>
              <a:rPr lang="en-US" b="1" smtClean="0"/>
              <a:t>KATE</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 During the First 6 Months of Life cont’</a:t>
            </a:r>
            <a:endParaRPr lang="en-US" dirty="0"/>
          </a:p>
        </p:txBody>
      </p:sp>
      <p:sp>
        <p:nvSpPr>
          <p:cNvPr id="3" name="Content Placeholder 2"/>
          <p:cNvSpPr>
            <a:spLocks noGrp="1"/>
          </p:cNvSpPr>
          <p:nvPr>
            <p:ph idx="1"/>
          </p:nvPr>
        </p:nvSpPr>
        <p:spPr/>
        <p:txBody>
          <a:bodyPr>
            <a:normAutofit lnSpcReduction="10000"/>
          </a:bodyPr>
          <a:lstStyle/>
          <a:p>
            <a:r>
              <a:rPr lang="en-US" dirty="0"/>
              <a:t>By the end of the 1st wk of life, most healthy infants will want 6–9 feedings/24 hr. </a:t>
            </a:r>
            <a:endParaRPr lang="en-US" dirty="0" smtClean="0"/>
          </a:p>
          <a:p>
            <a:r>
              <a:rPr lang="en-US" dirty="0" smtClean="0"/>
              <a:t>Some </a:t>
            </a:r>
            <a:r>
              <a:rPr lang="en-US" dirty="0"/>
              <a:t>will take enough at one feeding to be satisfied for as long as 4 hr, but others will want to be fed as often as every 2–3 hr. </a:t>
            </a:r>
            <a:endParaRPr lang="en-US" dirty="0" smtClean="0"/>
          </a:p>
          <a:p>
            <a:r>
              <a:rPr lang="en-US" dirty="0" smtClean="0"/>
              <a:t>In </a:t>
            </a:r>
            <a:r>
              <a:rPr lang="en-US" dirty="0"/>
              <a:t>general, breast-fed infants prefer shorter feeding intervals than formula-fed infants. </a:t>
            </a:r>
            <a:endParaRPr lang="en-US" dirty="0" smtClean="0"/>
          </a:p>
          <a:p>
            <a:r>
              <a:rPr lang="en-US" dirty="0" smtClean="0"/>
              <a:t>Most </a:t>
            </a:r>
            <a:r>
              <a:rPr lang="en-US" dirty="0"/>
              <a:t>infants will be taking 80–90 </a:t>
            </a:r>
            <a:r>
              <a:rPr lang="en-US" dirty="0" err="1"/>
              <a:t>mL</a:t>
            </a:r>
            <a:r>
              <a:rPr lang="en-US" dirty="0"/>
              <a:t> per feeding by the end of the 1st wk of life. </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 During the First 6 Months of Life cont’</a:t>
            </a:r>
            <a:endParaRPr lang="en-US" dirty="0"/>
          </a:p>
        </p:txBody>
      </p:sp>
      <p:sp>
        <p:nvSpPr>
          <p:cNvPr id="3" name="Content Placeholder 2"/>
          <p:cNvSpPr>
            <a:spLocks noGrp="1"/>
          </p:cNvSpPr>
          <p:nvPr>
            <p:ph idx="1"/>
          </p:nvPr>
        </p:nvSpPr>
        <p:spPr/>
        <p:txBody>
          <a:bodyPr>
            <a:normAutofit lnSpcReduction="10000"/>
          </a:bodyPr>
          <a:lstStyle/>
          <a:p>
            <a:r>
              <a:rPr lang="en-US" dirty="0" smtClean="0"/>
              <a:t>Feeding can be considered to have progressed satisfactorily if the infant is no longer losing weight by the end of the 1st wk of life and is gaining weight by the end of the 2nd wk.</a:t>
            </a:r>
          </a:p>
          <a:p>
            <a:r>
              <a:rPr lang="en-US" dirty="0" smtClean="0"/>
              <a:t>Although most infants will awaken for a middle-of-the-night feeding until 3–6 wk of age, some never desire this feeding and others continue to desire it well beyond 3–6 wk of age.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r>
              <a:rPr lang="en-US" dirty="0" smtClean="0"/>
              <a:t>Between 4–8 months of age, many infants will lose interest in the late evening feeding; and by 9–12 months of age, most will be satisfied with 3 meals/day plus snacks. </a:t>
            </a:r>
          </a:p>
          <a:p>
            <a:r>
              <a:rPr lang="en-US" dirty="0" smtClean="0"/>
              <a:t>Individual feeding needs are variable and not all infants can be expected to fit the same pattern.</a:t>
            </a: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 During the First 6 Months of Life 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a:t>It is important to appreciate that infants cry for reasons other than hunger and that they do not need to be fed every time they </a:t>
            </a:r>
            <a:r>
              <a:rPr lang="en-US" dirty="0" smtClean="0"/>
              <a:t>cry.</a:t>
            </a:r>
          </a:p>
          <a:p>
            <a:r>
              <a:rPr lang="en-US" dirty="0" smtClean="0"/>
              <a:t>Those </a:t>
            </a:r>
            <a:r>
              <a:rPr lang="en-US" dirty="0"/>
              <a:t>who awaken and cry consistently at short intervals may not be receiving enough milk, or they may have discomfort from some cause other than hunger </a:t>
            </a:r>
            <a:r>
              <a:rPr lang="en-US" dirty="0" smtClean="0"/>
              <a:t>e.g. </a:t>
            </a:r>
            <a:r>
              <a:rPr lang="en-US" dirty="0"/>
              <a:t>too much </a:t>
            </a:r>
            <a:r>
              <a:rPr lang="en-US" dirty="0" smtClean="0"/>
              <a:t>clothing; colic; </a:t>
            </a:r>
            <a:r>
              <a:rPr lang="en-US" dirty="0"/>
              <a:t>soiled, wet, or uncomfortable diapers; swallowed </a:t>
            </a:r>
            <a:r>
              <a:rPr lang="en-US" dirty="0" smtClean="0"/>
              <a:t>air; </a:t>
            </a:r>
            <a:r>
              <a:rPr lang="en-US" dirty="0"/>
              <a:t>an uncomfortably hot or </a:t>
            </a:r>
            <a:r>
              <a:rPr lang="en-US" dirty="0" smtClean="0"/>
              <a:t>cold environment</a:t>
            </a:r>
            <a:r>
              <a:rPr lang="en-US" dirty="0"/>
              <a:t>; </a:t>
            </a:r>
            <a:r>
              <a:rPr lang="en-US" dirty="0" smtClean="0"/>
              <a:t> or illness.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 During the First 6 Months of Life cont’</a:t>
            </a:r>
            <a:endParaRPr lang="en-US" dirty="0"/>
          </a:p>
        </p:txBody>
      </p:sp>
      <p:sp>
        <p:nvSpPr>
          <p:cNvPr id="3" name="Content Placeholder 2"/>
          <p:cNvSpPr>
            <a:spLocks noGrp="1"/>
          </p:cNvSpPr>
          <p:nvPr>
            <p:ph idx="1"/>
          </p:nvPr>
        </p:nvSpPr>
        <p:spPr/>
        <p:txBody>
          <a:bodyPr>
            <a:normAutofit/>
          </a:bodyPr>
          <a:lstStyle/>
          <a:p>
            <a:r>
              <a:rPr lang="en-US" dirty="0" smtClean="0"/>
              <a:t>Some infants cry to gain sufficient or additional attention, whereas others become indifferent to lack of attention. </a:t>
            </a:r>
          </a:p>
          <a:p>
            <a:r>
              <a:rPr lang="en-US" dirty="0" smtClean="0"/>
              <a:t>Some cry because they simply need to be held.</a:t>
            </a:r>
          </a:p>
          <a:p>
            <a:r>
              <a:rPr lang="en-US" dirty="0" smtClean="0"/>
              <a:t>Those who stop crying as soon as they are picked up or held usually do not need food.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 During the First 6 Months of Life cont’</a:t>
            </a:r>
            <a:endParaRPr lang="en-US" dirty="0"/>
          </a:p>
        </p:txBody>
      </p:sp>
      <p:sp>
        <p:nvSpPr>
          <p:cNvPr id="3" name="Content Placeholder 2"/>
          <p:cNvSpPr>
            <a:spLocks noGrp="1"/>
          </p:cNvSpPr>
          <p:nvPr>
            <p:ph idx="1"/>
          </p:nvPr>
        </p:nvSpPr>
        <p:spPr/>
        <p:txBody>
          <a:bodyPr>
            <a:normAutofit lnSpcReduction="10000"/>
          </a:bodyPr>
          <a:lstStyle/>
          <a:p>
            <a:r>
              <a:rPr lang="en-US" sz="3600" dirty="0" smtClean="0"/>
              <a:t>Those who continue to cry when held and when food is offered should be carefully evaluated for other causes of distress. </a:t>
            </a:r>
          </a:p>
          <a:p>
            <a:r>
              <a:rPr lang="en-US" sz="3600" dirty="0" smtClean="0"/>
              <a:t>The habit of offering frequent, small feedings or holding and feeding to pacify all crying should not be allowed to develop.</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 During the First 6 Months of Life cont’</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Satisfying the infant's true hunger as it is expressed has several advantages. </a:t>
            </a:r>
          </a:p>
          <a:p>
            <a:r>
              <a:rPr lang="en-US" dirty="0" smtClean="0"/>
              <a:t>Allows physiologic requirements to be met promptly.</a:t>
            </a:r>
          </a:p>
          <a:p>
            <a:r>
              <a:rPr lang="en-US" dirty="0" smtClean="0"/>
              <a:t>The infant is less likely to associate prolonged crying and discomfort with feeding </a:t>
            </a:r>
          </a:p>
          <a:p>
            <a:r>
              <a:rPr lang="en-US" dirty="0" smtClean="0"/>
              <a:t>The infant is less likely to develop eating practices such as gulping an entire feeding or taking small amounts too frequently.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Note</a:t>
            </a:r>
            <a:endParaRPr lang="en-US" dirty="0"/>
          </a:p>
        </p:txBody>
      </p:sp>
      <p:sp>
        <p:nvSpPr>
          <p:cNvPr id="3" name="Content Placeholder 2"/>
          <p:cNvSpPr>
            <a:spLocks noGrp="1"/>
          </p:cNvSpPr>
          <p:nvPr>
            <p:ph idx="1"/>
          </p:nvPr>
        </p:nvSpPr>
        <p:spPr>
          <a:xfrm>
            <a:off x="457200" y="1371600"/>
            <a:ext cx="8229600" cy="5029200"/>
          </a:xfrm>
        </p:spPr>
        <p:txBody>
          <a:bodyPr>
            <a:normAutofit fontScale="92500" lnSpcReduction="20000"/>
          </a:bodyPr>
          <a:lstStyle/>
          <a:p>
            <a:r>
              <a:rPr lang="en-US" sz="3500" dirty="0" smtClean="0"/>
              <a:t>The postpartum period is a time of great anxiety and insecurity, particularly for the first-time mother who often is temporarily overwhelmed by the responsibilities of motherhood. </a:t>
            </a:r>
          </a:p>
          <a:p>
            <a:r>
              <a:rPr lang="en-US" sz="3500" dirty="0" smtClean="0"/>
              <a:t>It is important for the physician to set aside sufficient time shortly after birth to address the questions and concerns of inexperienced or uncertain mothers. </a:t>
            </a:r>
          </a:p>
          <a:p>
            <a:r>
              <a:rPr lang="en-US" sz="3500" dirty="0" smtClean="0"/>
              <a:t>These anticipatory guidance sessions should include fathers and other household members. </a:t>
            </a:r>
          </a:p>
          <a:p>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Note cont’</a:t>
            </a:r>
            <a:endParaRPr lang="en-US" dirty="0"/>
          </a:p>
        </p:txBody>
      </p:sp>
      <p:sp>
        <p:nvSpPr>
          <p:cNvPr id="3" name="Content Placeholder 2"/>
          <p:cNvSpPr>
            <a:spLocks noGrp="1"/>
          </p:cNvSpPr>
          <p:nvPr>
            <p:ph idx="1"/>
          </p:nvPr>
        </p:nvSpPr>
        <p:spPr/>
        <p:txBody>
          <a:bodyPr/>
          <a:lstStyle/>
          <a:p>
            <a:r>
              <a:rPr lang="en-US" dirty="0" smtClean="0"/>
              <a:t>This  helps avert physical and </a:t>
            </a:r>
            <a:r>
              <a:rPr lang="en-US" dirty="0" err="1" smtClean="0"/>
              <a:t>psychologic</a:t>
            </a:r>
            <a:r>
              <a:rPr lang="en-US" dirty="0" smtClean="0"/>
              <a:t> problems centered on feeding. </a:t>
            </a:r>
          </a:p>
          <a:p>
            <a:r>
              <a:rPr lang="en-US" dirty="0" smtClean="0"/>
              <a:t>Parental misconceptions and confusion about the dietary and satiety needs of infants are often the basis for abnormal parent-child relations, appropriate counseling can help avoid or lessen these problems.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Feeding choices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One of the first decisions a new mother must make some time before the infant is born—is whether the infant will be breast-fed or formula-fed. </a:t>
            </a:r>
          </a:p>
          <a:p>
            <a:r>
              <a:rPr lang="en-US" dirty="0" smtClean="0"/>
              <a:t>Human milk is uniquely adapted to the infant's needs and hence is the most appropriate milk for the human infant. </a:t>
            </a:r>
          </a:p>
          <a:p>
            <a:r>
              <a:rPr lang="en-US" dirty="0" smtClean="0"/>
              <a:t>Breast-feeding also has practical and </a:t>
            </a:r>
            <a:r>
              <a:rPr lang="en-US" dirty="0" err="1" smtClean="0"/>
              <a:t>psychologic</a:t>
            </a:r>
            <a:r>
              <a:rPr lang="en-US" dirty="0" smtClean="0"/>
              <a:t> advantages. </a:t>
            </a:r>
          </a:p>
          <a:p>
            <a:r>
              <a:rPr lang="en-US" dirty="0" smtClean="0"/>
              <a:t>Thus, all mothers should be encouraged to consider breast-feeding her baby.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 </a:t>
            </a:r>
            <a:endParaRPr lang="en-US" b="1" dirty="0"/>
          </a:p>
        </p:txBody>
      </p:sp>
      <p:sp>
        <p:nvSpPr>
          <p:cNvPr id="3" name="Content Placeholder 2"/>
          <p:cNvSpPr>
            <a:spLocks noGrp="1"/>
          </p:cNvSpPr>
          <p:nvPr>
            <p:ph idx="1"/>
          </p:nvPr>
        </p:nvSpPr>
        <p:spPr/>
        <p:txBody>
          <a:bodyPr>
            <a:normAutofit/>
          </a:bodyPr>
          <a:lstStyle/>
          <a:p>
            <a:r>
              <a:rPr lang="en-US" sz="3600" dirty="0"/>
              <a:t>The establishment of feeding practices that are comfortable and satisfying for both the mother and the infant is crucial for the emotional well-being of both and for ensuring adequate nutrient intakes for the infant. </a:t>
            </a:r>
            <a:endParaRPr lang="en-US" sz="3600"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Advantages of breast feeding</a:t>
            </a:r>
            <a:endParaRPr lang="en-US" dirty="0"/>
          </a:p>
        </p:txBody>
      </p:sp>
      <p:sp>
        <p:nvSpPr>
          <p:cNvPr id="3" name="Content Placeholder 2"/>
          <p:cNvSpPr>
            <a:spLocks noGrp="1"/>
          </p:cNvSpPr>
          <p:nvPr>
            <p:ph idx="1"/>
          </p:nvPr>
        </p:nvSpPr>
        <p:spPr/>
        <p:txBody>
          <a:bodyPr>
            <a:normAutofit/>
          </a:bodyPr>
          <a:lstStyle/>
          <a:p>
            <a:r>
              <a:rPr lang="en-US" dirty="0" smtClean="0"/>
              <a:t>Breast milk is the natural food for full-term infants during the first months of life. </a:t>
            </a:r>
          </a:p>
          <a:p>
            <a:r>
              <a:rPr lang="en-US" dirty="0" smtClean="0"/>
              <a:t>It is always available at the proper temperature and requires no preparation time. </a:t>
            </a:r>
          </a:p>
          <a:p>
            <a:r>
              <a:rPr lang="en-US" dirty="0" smtClean="0"/>
              <a:t>It is fresh and free of contaminating bacteria, thereby reducing the chances of gastrointestinal disturbances.</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Advantages of breast feeding cont’</a:t>
            </a:r>
            <a:endParaRPr lang="en-US" dirty="0"/>
          </a:p>
        </p:txBody>
      </p:sp>
      <p:sp>
        <p:nvSpPr>
          <p:cNvPr id="3" name="Content Placeholder 2"/>
          <p:cNvSpPr>
            <a:spLocks noGrp="1"/>
          </p:cNvSpPr>
          <p:nvPr>
            <p:ph idx="1"/>
          </p:nvPr>
        </p:nvSpPr>
        <p:spPr/>
        <p:txBody>
          <a:bodyPr>
            <a:normAutofit fontScale="92500"/>
          </a:bodyPr>
          <a:lstStyle/>
          <a:p>
            <a:r>
              <a:rPr lang="en-US" dirty="0" smtClean="0"/>
              <a:t>Although there is little if any difference in mortality rates between formula-fed and breast-fed infants receiving good care, the protective effects of breast milk against enteric and other pathogens result in less morbidity. </a:t>
            </a:r>
          </a:p>
          <a:p>
            <a:r>
              <a:rPr lang="en-US" dirty="0" smtClean="0"/>
              <a:t>These effects are particularly important in developing countries or any locality without a safe supply of potable water and effective methods for disposal of human waste.</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Advantages of breast feeding cont’</a:t>
            </a:r>
            <a:endParaRPr lang="en-US" dirty="0"/>
          </a:p>
        </p:txBody>
      </p:sp>
      <p:sp>
        <p:nvSpPr>
          <p:cNvPr id="3" name="Content Placeholder 2"/>
          <p:cNvSpPr>
            <a:spLocks noGrp="1"/>
          </p:cNvSpPr>
          <p:nvPr>
            <p:ph idx="1"/>
          </p:nvPr>
        </p:nvSpPr>
        <p:spPr/>
        <p:txBody>
          <a:bodyPr>
            <a:normAutofit lnSpcReduction="10000"/>
          </a:bodyPr>
          <a:lstStyle/>
          <a:p>
            <a:r>
              <a:rPr lang="en-US" dirty="0" smtClean="0"/>
              <a:t>Breast-feeding is associated with fewer feeding difficulties incident to allergy and/or intolerance to animal milk. </a:t>
            </a:r>
          </a:p>
          <a:p>
            <a:r>
              <a:rPr lang="en-US" dirty="0" smtClean="0"/>
              <a:t>These include </a:t>
            </a:r>
          </a:p>
          <a:p>
            <a:pPr lvl="1"/>
            <a:r>
              <a:rPr lang="en-US" dirty="0" smtClean="0"/>
              <a:t>Diarrhea</a:t>
            </a:r>
          </a:p>
          <a:p>
            <a:pPr lvl="1"/>
            <a:r>
              <a:rPr lang="en-US" dirty="0" smtClean="0"/>
              <a:t>intestinal bleeding </a:t>
            </a:r>
          </a:p>
          <a:p>
            <a:pPr lvl="1"/>
            <a:r>
              <a:rPr lang="en-US" dirty="0" smtClean="0"/>
              <a:t>occult </a:t>
            </a:r>
            <a:r>
              <a:rPr lang="en-US" smtClean="0"/>
              <a:t>melena </a:t>
            </a:r>
            <a:endParaRPr lang="en-US" dirty="0" smtClean="0"/>
          </a:p>
          <a:p>
            <a:pPr lvl="1"/>
            <a:r>
              <a:rPr lang="en-US" dirty="0" smtClean="0"/>
              <a:t>Colic </a:t>
            </a:r>
          </a:p>
          <a:p>
            <a:pPr lvl="1"/>
            <a:r>
              <a:rPr lang="en-US" dirty="0" smtClean="0"/>
              <a:t>atopic eczema. </a:t>
            </a:r>
          </a:p>
          <a:p>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Advantages of breast feeding cont’</a:t>
            </a:r>
            <a:endParaRPr lang="en-US" dirty="0"/>
          </a:p>
        </p:txBody>
      </p:sp>
      <p:sp>
        <p:nvSpPr>
          <p:cNvPr id="3" name="Content Placeholder 2"/>
          <p:cNvSpPr>
            <a:spLocks noGrp="1"/>
          </p:cNvSpPr>
          <p:nvPr>
            <p:ph idx="1"/>
          </p:nvPr>
        </p:nvSpPr>
        <p:spPr/>
        <p:txBody>
          <a:bodyPr/>
          <a:lstStyle/>
          <a:p>
            <a:r>
              <a:rPr lang="en-US" dirty="0" smtClean="0"/>
              <a:t>Breast-fed infants also appear to have a lower frequency of certain allergic and chronic diseases in later life than formula-fed infants.</a:t>
            </a:r>
          </a:p>
          <a:p>
            <a:r>
              <a:rPr lang="en-US" dirty="0" smtClean="0"/>
              <a:t>Human milk contains bacterial and viral antibodies, including relatively high concentrations of </a:t>
            </a:r>
            <a:r>
              <a:rPr lang="en-US" dirty="0" err="1" smtClean="0"/>
              <a:t>secretory</a:t>
            </a:r>
            <a:r>
              <a:rPr lang="en-US" dirty="0" smtClean="0"/>
              <a:t> </a:t>
            </a:r>
            <a:r>
              <a:rPr lang="en-US" dirty="0" err="1" smtClean="0"/>
              <a:t>IgA</a:t>
            </a:r>
            <a:r>
              <a:rPr lang="en-US" dirty="0" smtClean="0"/>
              <a:t> that prevents microorganisms from adhering to the intestinal mucosa. </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Advantages of breast feeding cont’</a:t>
            </a:r>
            <a:endParaRPr lang="en-US" dirty="0"/>
          </a:p>
        </p:txBody>
      </p:sp>
      <p:sp>
        <p:nvSpPr>
          <p:cNvPr id="3" name="Content Placeholder 2"/>
          <p:cNvSpPr>
            <a:spLocks noGrp="1"/>
          </p:cNvSpPr>
          <p:nvPr>
            <p:ph idx="1"/>
          </p:nvPr>
        </p:nvSpPr>
        <p:spPr/>
        <p:txBody>
          <a:bodyPr>
            <a:normAutofit/>
          </a:bodyPr>
          <a:lstStyle/>
          <a:p>
            <a:r>
              <a:rPr lang="en-US" dirty="0" smtClean="0"/>
              <a:t>Antibodies in human milk are thought to provide local gastrointestinal immunity against organisms entering the body via this route. Thus accounting for the lower incidence of diarrhea as well as other infections during the 1st yr of life in infants who are breast-fed exclusively vs. formula-fed for the first 4 months of life.</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Advantages of breast feeding cont’</a:t>
            </a:r>
            <a:endParaRPr lang="en-US" dirty="0"/>
          </a:p>
        </p:txBody>
      </p:sp>
      <p:sp>
        <p:nvSpPr>
          <p:cNvPr id="3" name="Content Placeholder 2"/>
          <p:cNvSpPr>
            <a:spLocks noGrp="1"/>
          </p:cNvSpPr>
          <p:nvPr>
            <p:ph idx="1"/>
          </p:nvPr>
        </p:nvSpPr>
        <p:spPr/>
        <p:txBody>
          <a:bodyPr>
            <a:normAutofit/>
          </a:bodyPr>
          <a:lstStyle/>
          <a:p>
            <a:r>
              <a:rPr lang="en-US" dirty="0" smtClean="0"/>
              <a:t>Milk from the mother whose diet is sufficient and properly balanced will supply all the necessary nutrients </a:t>
            </a:r>
          </a:p>
          <a:p>
            <a:r>
              <a:rPr lang="en-US" dirty="0" smtClean="0"/>
              <a:t>Psychological advantages for both mother and infant </a:t>
            </a:r>
          </a:p>
          <a:p>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NOTE</a:t>
            </a:r>
            <a:endParaRPr lang="en-US" b="1" dirty="0"/>
          </a:p>
        </p:txBody>
      </p:sp>
      <p:sp>
        <p:nvSpPr>
          <p:cNvPr id="3" name="Content Placeholder 2"/>
          <p:cNvSpPr>
            <a:spLocks noGrp="1"/>
          </p:cNvSpPr>
          <p:nvPr>
            <p:ph idx="1"/>
          </p:nvPr>
        </p:nvSpPr>
        <p:spPr/>
        <p:txBody>
          <a:bodyPr/>
          <a:lstStyle/>
          <a:p>
            <a:endParaRPr lang="en-US" dirty="0" smtClean="0"/>
          </a:p>
          <a:p>
            <a:pPr>
              <a:buNone/>
            </a:pPr>
            <a:r>
              <a:rPr lang="en-US" dirty="0" smtClean="0"/>
              <a:t>	The vitamin K content of human milk is low and may contribute to hemorrhagic disease of the newborn. </a:t>
            </a:r>
            <a:r>
              <a:rPr lang="en-US" dirty="0" err="1" smtClean="0"/>
              <a:t>Parenteral</a:t>
            </a:r>
            <a:r>
              <a:rPr lang="en-US" dirty="0" smtClean="0"/>
              <a:t> administration of 1 mg of vitamin K</a:t>
            </a:r>
            <a:r>
              <a:rPr lang="en-US" baseline="-25000" dirty="0" smtClean="0"/>
              <a:t>1</a:t>
            </a:r>
            <a:r>
              <a:rPr lang="en-US" dirty="0" smtClean="0"/>
              <a:t> at birth is recommended for all infants.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Additional</a:t>
            </a:r>
            <a:endParaRPr lang="en-US" b="1" dirty="0"/>
          </a:p>
        </p:txBody>
      </p:sp>
      <p:sp>
        <p:nvSpPr>
          <p:cNvPr id="3" name="Content Placeholder 2"/>
          <p:cNvSpPr>
            <a:spLocks noGrp="1"/>
          </p:cNvSpPr>
          <p:nvPr>
            <p:ph idx="1"/>
          </p:nvPr>
        </p:nvSpPr>
        <p:spPr/>
        <p:txBody>
          <a:bodyPr/>
          <a:lstStyle/>
          <a:p>
            <a:endParaRPr lang="en-US" dirty="0" smtClean="0"/>
          </a:p>
          <a:p>
            <a:r>
              <a:rPr lang="en-US" dirty="0" smtClean="0"/>
              <a:t>Weaning </a:t>
            </a:r>
          </a:p>
          <a:p>
            <a:r>
              <a:rPr lang="en-US" dirty="0" smtClean="0"/>
              <a:t>Feeding after 6 months of life</a:t>
            </a:r>
          </a:p>
          <a:p>
            <a:pPr>
              <a:buNone/>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endParaRPr lang="en-US" sz="5400" b="1" dirty="0" smtClean="0"/>
          </a:p>
          <a:p>
            <a:pPr algn="ctr">
              <a:buNone/>
            </a:pPr>
            <a:r>
              <a:rPr lang="en-US" sz="5400" b="1" dirty="0" smtClean="0"/>
              <a:t>QUESTIONS &amp; THOUGHTS</a:t>
            </a:r>
            <a:endParaRPr lang="en-US" sz="5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 cont’</a:t>
            </a:r>
            <a:endParaRPr lang="en-US" b="1" dirty="0"/>
          </a:p>
        </p:txBody>
      </p:sp>
      <p:sp>
        <p:nvSpPr>
          <p:cNvPr id="3" name="Content Placeholder 2"/>
          <p:cNvSpPr>
            <a:spLocks noGrp="1"/>
          </p:cNvSpPr>
          <p:nvPr>
            <p:ph idx="1"/>
          </p:nvPr>
        </p:nvSpPr>
        <p:spPr/>
        <p:txBody>
          <a:bodyPr/>
          <a:lstStyle/>
          <a:p>
            <a:r>
              <a:rPr lang="en-US" sz="3600" dirty="0" smtClean="0"/>
              <a:t>Maternal feelings are readily transmitted to the infant and are a major determinant of the emotional setting in which feeding takes place.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 cont’</a:t>
            </a:r>
            <a:endParaRPr lang="en-US" b="1" dirty="0"/>
          </a:p>
        </p:txBody>
      </p:sp>
      <p:sp>
        <p:nvSpPr>
          <p:cNvPr id="3" name="Content Placeholder 2"/>
          <p:cNvSpPr>
            <a:spLocks noGrp="1"/>
          </p:cNvSpPr>
          <p:nvPr>
            <p:ph idx="1"/>
          </p:nvPr>
        </p:nvSpPr>
        <p:spPr/>
        <p:txBody>
          <a:bodyPr/>
          <a:lstStyle/>
          <a:p>
            <a:r>
              <a:rPr lang="en-US" sz="3600" dirty="0" smtClean="0"/>
              <a:t>Mothers who are tense, anxious, irritable, easily upset, or emotionally labile are more likely to experience a difficult feeding relationship.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 cont’</a:t>
            </a:r>
            <a:endParaRPr lang="en-US" b="1" dirty="0"/>
          </a:p>
        </p:txBody>
      </p:sp>
      <p:sp>
        <p:nvSpPr>
          <p:cNvPr id="3" name="Content Placeholder 2"/>
          <p:cNvSpPr>
            <a:spLocks noGrp="1"/>
          </p:cNvSpPr>
          <p:nvPr>
            <p:ph idx="1"/>
          </p:nvPr>
        </p:nvSpPr>
        <p:spPr/>
        <p:txBody>
          <a:bodyPr/>
          <a:lstStyle/>
          <a:p>
            <a:r>
              <a:rPr lang="en-US" dirty="0" smtClean="0"/>
              <a:t>Appropriate guidance and support from an empathetic and experienced relative, friend, lactation consultant, or physician can increase such a mother's confidence, which, in turn, makes her more relaxed and increases the likelihood of establishing successful feeding practices, not only during infancy but throughout childhood and beyond.</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 During the First 6 Months of Life </a:t>
            </a:r>
            <a:endParaRPr lang="en-US" b="1" dirty="0"/>
          </a:p>
        </p:txBody>
      </p:sp>
      <p:sp>
        <p:nvSpPr>
          <p:cNvPr id="3" name="Content Placeholder 2"/>
          <p:cNvSpPr>
            <a:spLocks noGrp="1"/>
          </p:cNvSpPr>
          <p:nvPr>
            <p:ph idx="1"/>
          </p:nvPr>
        </p:nvSpPr>
        <p:spPr/>
        <p:txBody>
          <a:bodyPr>
            <a:normAutofit/>
          </a:bodyPr>
          <a:lstStyle/>
          <a:p>
            <a:r>
              <a:rPr lang="en-US" dirty="0"/>
              <a:t>Feedings should be initiated as soon after birth as possible, depending on the infant's ability to tolerate </a:t>
            </a:r>
            <a:r>
              <a:rPr lang="en-US" dirty="0" err="1"/>
              <a:t>enteral</a:t>
            </a:r>
            <a:r>
              <a:rPr lang="en-US" dirty="0"/>
              <a:t> nutrition. </a:t>
            </a:r>
            <a:endParaRPr lang="en-US" dirty="0" smtClean="0"/>
          </a:p>
          <a:p>
            <a:r>
              <a:rPr lang="en-US" dirty="0" smtClean="0"/>
              <a:t>This maintains </a:t>
            </a:r>
            <a:r>
              <a:rPr lang="en-US" dirty="0"/>
              <a:t>normal metabolism during the transition from fetal to </a:t>
            </a:r>
            <a:r>
              <a:rPr lang="en-US" dirty="0" smtClean="0"/>
              <a:t>extra uterine </a:t>
            </a:r>
            <a:r>
              <a:rPr lang="en-US" dirty="0"/>
              <a:t>life </a:t>
            </a:r>
            <a:endParaRPr lang="en-US" dirty="0" smtClean="0"/>
          </a:p>
          <a:p>
            <a:r>
              <a:rPr lang="en-US" dirty="0" smtClean="0"/>
              <a:t>Also </a:t>
            </a:r>
            <a:r>
              <a:rPr lang="en-US" dirty="0"/>
              <a:t>promotes maternal-infant bonding. </a:t>
            </a:r>
            <a:endParaRPr lang="en-US" dirty="0" smtClean="0"/>
          </a:p>
          <a:p>
            <a:r>
              <a:rPr lang="en-US" dirty="0" smtClean="0"/>
              <a:t>Most </a:t>
            </a:r>
            <a:r>
              <a:rPr lang="en-US" dirty="0"/>
              <a:t>infants can start breast-feeding shortly after </a:t>
            </a:r>
            <a:r>
              <a:rPr lang="en-US" dirty="0" smtClean="0"/>
              <a:t>birth.</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 During the First 6 Months of Life cont’</a:t>
            </a:r>
            <a:endParaRPr lang="en-US" dirty="0"/>
          </a:p>
        </p:txBody>
      </p:sp>
      <p:sp>
        <p:nvSpPr>
          <p:cNvPr id="3" name="Content Placeholder 2"/>
          <p:cNvSpPr>
            <a:spLocks noGrp="1"/>
          </p:cNvSpPr>
          <p:nvPr>
            <p:ph idx="1"/>
          </p:nvPr>
        </p:nvSpPr>
        <p:spPr/>
        <p:txBody>
          <a:bodyPr>
            <a:normAutofit lnSpcReduction="10000"/>
          </a:bodyPr>
          <a:lstStyle/>
          <a:p>
            <a:r>
              <a:rPr lang="en-US" dirty="0" smtClean="0"/>
              <a:t>Mothers should initiate breast-feeding in the delivery room and continue to do so on demand </a:t>
            </a:r>
          </a:p>
          <a:p>
            <a:r>
              <a:rPr lang="en-US" dirty="0" smtClean="0"/>
              <a:t>If any question about the infant's tolerance of feeding arises, feedings should be withheld until the infant is carefully evaluated. </a:t>
            </a:r>
          </a:p>
          <a:p>
            <a:r>
              <a:rPr lang="en-US" dirty="0" smtClean="0"/>
              <a:t>If it appears that feedings must be withheld for several hours, </a:t>
            </a:r>
            <a:r>
              <a:rPr lang="en-US" dirty="0" err="1" smtClean="0"/>
              <a:t>parenteral</a:t>
            </a:r>
            <a:r>
              <a:rPr lang="en-US" dirty="0" smtClean="0"/>
              <a:t> fluids should be administered.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 During the First 6 Months of Life cont’</a:t>
            </a:r>
            <a:endParaRPr lang="en-US" dirty="0"/>
          </a:p>
        </p:txBody>
      </p:sp>
      <p:sp>
        <p:nvSpPr>
          <p:cNvPr id="3" name="Content Placeholder 2"/>
          <p:cNvSpPr>
            <a:spLocks noGrp="1"/>
          </p:cNvSpPr>
          <p:nvPr>
            <p:ph idx="1"/>
          </p:nvPr>
        </p:nvSpPr>
        <p:spPr/>
        <p:txBody>
          <a:bodyPr>
            <a:normAutofit lnSpcReduction="10000"/>
          </a:bodyPr>
          <a:lstStyle/>
          <a:p>
            <a:r>
              <a:rPr lang="en-US" dirty="0"/>
              <a:t>The successful feeding of infants requires practical interpretation of specific </a:t>
            </a:r>
            <a:r>
              <a:rPr lang="en-US" dirty="0" smtClean="0"/>
              <a:t>feeding </a:t>
            </a:r>
            <a:r>
              <a:rPr lang="en-US" dirty="0"/>
              <a:t>needs and the </a:t>
            </a:r>
            <a:r>
              <a:rPr lang="en-US" dirty="0" smtClean="0"/>
              <a:t>variability </a:t>
            </a:r>
            <a:r>
              <a:rPr lang="en-US" dirty="0"/>
              <a:t>among normal infants in appetite and behavior regarding food. </a:t>
            </a:r>
            <a:endParaRPr lang="en-US" dirty="0" smtClean="0"/>
          </a:p>
          <a:p>
            <a:r>
              <a:rPr lang="en-US" dirty="0" smtClean="0"/>
              <a:t>The </a:t>
            </a:r>
            <a:r>
              <a:rPr lang="en-US" dirty="0"/>
              <a:t>time required for an infant's stomach to empty may vary from 1–4 hr </a:t>
            </a:r>
            <a:r>
              <a:rPr lang="en-US" dirty="0" smtClean="0"/>
              <a:t>during </a:t>
            </a:r>
            <a:r>
              <a:rPr lang="en-US" dirty="0"/>
              <a:t>a single day. Thus, the infant's desire for food will vary at different times of the day. </a:t>
            </a:r>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 During the First 6 Months of Life cont’</a:t>
            </a:r>
            <a:endParaRPr lang="en-US" dirty="0"/>
          </a:p>
        </p:txBody>
      </p:sp>
      <p:sp>
        <p:nvSpPr>
          <p:cNvPr id="3" name="Content Placeholder 2"/>
          <p:cNvSpPr>
            <a:spLocks noGrp="1"/>
          </p:cNvSpPr>
          <p:nvPr>
            <p:ph idx="1"/>
          </p:nvPr>
        </p:nvSpPr>
        <p:spPr/>
        <p:txBody>
          <a:bodyPr>
            <a:normAutofit/>
          </a:bodyPr>
          <a:lstStyle/>
          <a:p>
            <a:r>
              <a:rPr lang="en-US" dirty="0" smtClean="0"/>
              <a:t>The feeding schedule established should be based on a reasonable “self-regulation” by the infant. </a:t>
            </a:r>
          </a:p>
          <a:p>
            <a:r>
              <a:rPr lang="en-US" dirty="0" smtClean="0"/>
              <a:t>The establishment of this “self-regulation” is not immediate </a:t>
            </a:r>
          </a:p>
          <a:p>
            <a:r>
              <a:rPr lang="en-US" dirty="0" smtClean="0"/>
              <a:t>There is considerable variation in the time between feedings and in the amount taken per feeding during the first few weeks of life.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1547</TotalTime>
  <Words>1302</Words>
  <Application>Microsoft Office PowerPoint</Application>
  <PresentationFormat>On-screen Show (4:3)</PresentationFormat>
  <Paragraphs>95</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Calibri</vt:lpstr>
      <vt:lpstr>Office Theme</vt:lpstr>
      <vt:lpstr>Infant feeding </vt:lpstr>
      <vt:lpstr>Introduction </vt:lpstr>
      <vt:lpstr>Introduction cont’</vt:lpstr>
      <vt:lpstr>Introduction cont’</vt:lpstr>
      <vt:lpstr>Introduction cont’</vt:lpstr>
      <vt:lpstr>Feeding During the First 6 Months of Life </vt:lpstr>
      <vt:lpstr>Feeding During the First 6 Months of Life cont’</vt:lpstr>
      <vt:lpstr>Feeding During the First 6 Months of Life cont’</vt:lpstr>
      <vt:lpstr>Feeding During the First 6 Months of Life cont’</vt:lpstr>
      <vt:lpstr>Feeding During the First 6 Months of Life cont’</vt:lpstr>
      <vt:lpstr>Feeding During the First 6 Months of Life cont’</vt:lpstr>
      <vt:lpstr>PowerPoint Presentation</vt:lpstr>
      <vt:lpstr>Feeding During the First 6 Months of Life cont’</vt:lpstr>
      <vt:lpstr>Feeding During the First 6 Months of Life cont’</vt:lpstr>
      <vt:lpstr>Feeding During the First 6 Months of Life cont’</vt:lpstr>
      <vt:lpstr>Feeding During the First 6 Months of Life cont’</vt:lpstr>
      <vt:lpstr>Note</vt:lpstr>
      <vt:lpstr>Note cont’</vt:lpstr>
      <vt:lpstr>Feeding choices</vt:lpstr>
      <vt:lpstr>Advantages of breast feeding</vt:lpstr>
      <vt:lpstr>Advantages of breast feeding cont’</vt:lpstr>
      <vt:lpstr>Advantages of breast feeding cont’</vt:lpstr>
      <vt:lpstr>Advantages of breast feeding cont’</vt:lpstr>
      <vt:lpstr>Advantages of breast feeding cont’</vt:lpstr>
      <vt:lpstr>Advantages of breast feeding cont’</vt:lpstr>
      <vt:lpstr>NOTE</vt:lpstr>
      <vt:lpstr>Additional</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Infant feeding</dc:title>
  <dc:creator>VIOLET</dc:creator>
  <cp:lastModifiedBy>eddykates@outlook.com</cp:lastModifiedBy>
  <cp:revision>68</cp:revision>
  <dcterms:created xsi:type="dcterms:W3CDTF">2013-11-23T08:18:58Z</dcterms:created>
  <dcterms:modified xsi:type="dcterms:W3CDTF">2021-02-24T17:25:51Z</dcterms:modified>
</cp:coreProperties>
</file>