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29"/>
  </p:handoutMasterIdLst>
  <p:sldIdLst>
    <p:sldId id="256" r:id="rId2"/>
    <p:sldId id="293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4" r:id="rId11"/>
    <p:sldId id="257" r:id="rId12"/>
    <p:sldId id="270" r:id="rId13"/>
    <p:sldId id="258" r:id="rId14"/>
    <p:sldId id="261" r:id="rId15"/>
    <p:sldId id="259" r:id="rId16"/>
    <p:sldId id="260" r:id="rId17"/>
    <p:sldId id="272" r:id="rId18"/>
    <p:sldId id="273" r:id="rId19"/>
    <p:sldId id="262" r:id="rId20"/>
    <p:sldId id="263" r:id="rId21"/>
    <p:sldId id="271" r:id="rId22"/>
    <p:sldId id="276" r:id="rId23"/>
    <p:sldId id="275" r:id="rId24"/>
    <p:sldId id="279" r:id="rId25"/>
    <p:sldId id="264" r:id="rId26"/>
    <p:sldId id="277" r:id="rId27"/>
    <p:sldId id="278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5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208" y="4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CA" dirty="0" smtClean="0"/>
              <a:t>Pharmacodynamics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CA" dirty="0" smtClean="0"/>
              <a:t>P.J.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63E8F6-6B5A-44C1-8876-A9A8A17E0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02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345A24-4628-4174-A3BE-1334679A9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95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057B2-5F66-47C4-B012-468BE8412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C8960EB9-246A-410D-AD8F-CF5BEDA58E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2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FC4D8-7326-4A75-A291-AC11024902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B0A167B6-B5F4-479C-BC29-3FFB817D0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27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8ED7BD-C591-479B-B249-D1BB056FEC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3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565AEA-636C-44B0-B5B3-B19B071FCF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0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E50C1-439B-4969-9556-F4E9E9382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83387E-0E15-4586-A743-E6C25A335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FF77F-2619-45D6-9840-F689F8DCD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6BEA5A29-476F-4377-BC3D-0A719C901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48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09A1FE9F-F50A-4472-AA56-440A0631C7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2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0BD0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media.pharmacologycorner.com/wp-content/uploads/2011/01/narrow-ti.gif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Pharmacodynamics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209800"/>
            <a:ext cx="3556000" cy="2540000"/>
          </a:xfrm>
        </p:spPr>
        <p:txBody>
          <a:bodyPr/>
          <a:lstStyle/>
          <a:p>
            <a:r>
              <a:rPr lang="en-US" dirty="0" smtClean="0"/>
              <a:t>Structure-activity relationship, Dose-response relationship: drug potency, efficacy and therapeutic index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Pharmacodynamics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Dose-response relationship</a:t>
            </a:r>
          </a:p>
        </p:txBody>
      </p:sp>
    </p:spTree>
    <p:extLst>
      <p:ext uri="{BB962C8B-B14F-4D97-AF65-F5344CB8AC3E}">
        <p14:creationId xmlns:p14="http://schemas.microsoft.com/office/powerpoint/2010/main" val="2492268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Dose-response relationship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When a drug is administered systemically, the dose-response relationship has two components: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Dose-plasma concentration relationship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Plasma concentration-response relationship.</a:t>
            </a:r>
          </a:p>
          <a:p>
            <a:r>
              <a:rPr lang="en-US" dirty="0"/>
              <a:t>Generally, the intensity of response increases with increase in dose.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DOSE-RESPONSE CURVE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measured dose (usually in milligrams, micrograms) is generally plotted on the X axis and the response is plotted on the Y axis. </a:t>
            </a:r>
            <a:endParaRPr lang="en-US" dirty="0" smtClean="0"/>
          </a:p>
          <a:p>
            <a:r>
              <a:rPr lang="en-US" dirty="0" smtClean="0"/>
              <a:t>The curve produced is the dose-response curve.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Drug potency and efficacy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/>
              <a:t>Potency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/>
              <a:t>Drug potency refers to the amount of drug needed to produce a certain response.</a:t>
            </a:r>
          </a:p>
          <a:p>
            <a:pPr>
              <a:lnSpc>
                <a:spcPct val="90000"/>
              </a:lnSpc>
            </a:pPr>
            <a:r>
              <a:rPr lang="en-US"/>
              <a:t>A dose-response curve positioned rightward indicates lower potency</a:t>
            </a:r>
          </a:p>
          <a:p>
            <a:pPr>
              <a:lnSpc>
                <a:spcPct val="90000"/>
              </a:lnSpc>
            </a:pPr>
            <a:r>
              <a:rPr lang="en-US"/>
              <a:t>If 10mg of morphine = 100mg of pethidine, morphine is 10 times more potent than pethidine.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Potency …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weight for weight, drug A has a greater effect than drug B, then drug A is more potent than drug B, but the maximum therapeutic effect obtainable may be similar with both drugs.</a:t>
            </a:r>
          </a:p>
          <a:p>
            <a:pPr>
              <a:lnSpc>
                <a:spcPct val="90000"/>
              </a:lnSpc>
            </a:pPr>
            <a:r>
              <a:rPr lang="en-US"/>
              <a:t>The diuretic effect of Bumetanide 1mg is equivalent to Frusemide 50mg, thus bumetanide is more potent than Frusemide but both drugs achieve about the same maximum effect.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0">
                <a:solidFill>
                  <a:schemeClr val="tx1"/>
                </a:solidFill>
                <a:latin typeface="Times New Roman" pitchFamily="18" charset="0"/>
              </a:rPr>
              <a:t>Efficacy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2362200"/>
            <a:ext cx="80010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Drug efficacy refers to the maximal response that can be elicited by the drug</a:t>
            </a:r>
          </a:p>
          <a:p>
            <a:pPr>
              <a:lnSpc>
                <a:spcPct val="90000"/>
              </a:lnSpc>
            </a:pPr>
            <a:r>
              <a:rPr lang="en-US"/>
              <a:t>If drug A can produce a therapeutic effect that cannot be obtained by drug B however much of drug B is given, then drug A has the higher therapeutic efficacy. e.g. morphine produces a degree of analgesia not obtainable by any dose of aspirin. So morphine is more efficacious than aspirin.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276600" y="914400"/>
            <a:ext cx="2400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Efficacy …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Efficacy is a more decisive factor in the choice of a drug.</a:t>
            </a:r>
          </a:p>
          <a:p>
            <a:pPr>
              <a:lnSpc>
                <a:spcPct val="90000"/>
              </a:lnSpc>
            </a:pPr>
            <a:r>
              <a:rPr lang="en-US" dirty="0"/>
              <a:t>The slope of the </a:t>
            </a:r>
            <a:r>
              <a:rPr lang="en-US" dirty="0" smtClean="0"/>
              <a:t>DRC </a:t>
            </a:r>
            <a:r>
              <a:rPr lang="en-US" dirty="0"/>
              <a:t>is important in </a:t>
            </a:r>
            <a:r>
              <a:rPr lang="en-US" dirty="0" smtClean="0"/>
              <a:t>that, </a:t>
            </a:r>
            <a:r>
              <a:rPr lang="en-US" dirty="0"/>
              <a:t>a steep slope indicates that a moderate increase in dose will markedly increase the response, while a flat one implies that little increase in response will occur over a wide dose range (standard dose can be given to most patients)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Therapeutic index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therapeutic index (TI)</a:t>
            </a:r>
            <a:r>
              <a:rPr lang="en-US" dirty="0"/>
              <a:t> (also referred to as </a:t>
            </a:r>
            <a:r>
              <a:rPr lang="en-US" b="1" dirty="0"/>
              <a:t>therapeutic window</a:t>
            </a:r>
            <a:r>
              <a:rPr lang="en-US" dirty="0"/>
              <a:t> or </a:t>
            </a:r>
            <a:r>
              <a:rPr lang="en-US" b="1" dirty="0"/>
              <a:t>safety window</a:t>
            </a:r>
            <a:r>
              <a:rPr lang="en-US" dirty="0"/>
              <a:t> or sometimes as </a:t>
            </a:r>
            <a:r>
              <a:rPr lang="en-US" b="1" dirty="0"/>
              <a:t>therapeutic ratio</a:t>
            </a:r>
            <a:r>
              <a:rPr lang="en-US" dirty="0"/>
              <a:t>) is a comparison of the amount of a therapeutic agent that causes the therapeutic effect to the amount that causes toxicity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The concept of therapeutic index refers to the relationship between toxic and therapeutic dose. </a:t>
            </a:r>
          </a:p>
          <a:p>
            <a:r>
              <a:rPr lang="en-US"/>
              <a:t>This pharmacodynamic parameter is relevant to clinical practice because it determines how safe (or toxic) a drug 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Therapeutic Index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TI is therefore an </a:t>
            </a:r>
            <a:r>
              <a:rPr lang="en-US" dirty="0"/>
              <a:t>approximate assessment of the safety of the drug.</a:t>
            </a:r>
          </a:p>
          <a:p>
            <a:r>
              <a:rPr lang="en-US" dirty="0"/>
              <a:t>It is the gap between the therapeutic effect DRC and the adverse effect DRC.</a:t>
            </a:r>
          </a:p>
          <a:p>
            <a:r>
              <a:rPr lang="en-US" dirty="0"/>
              <a:t>In experimental animals, it is expressed as the ratio of the median lethal dose to the median effective dose.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objectives …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Mr. Okoth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A831F77-7A34-499B-BF16-E3E000E3055B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Show </a:t>
            </a:r>
            <a:r>
              <a:rPr lang="en-US" sz="3200" dirty="0"/>
              <a:t>how the knowledge of the chemical structure of a drug is useful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Explain </a:t>
            </a:r>
            <a:r>
              <a:rPr lang="en-US" sz="3200" dirty="0"/>
              <a:t>the terms: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Potency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Therapeutic efficacy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Therapeutic index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770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Therapeutic Index …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76400"/>
            <a:ext cx="8001000" cy="4191000"/>
          </a:xfrm>
        </p:spPr>
        <p:txBody>
          <a:bodyPr/>
          <a:lstStyle/>
          <a:p>
            <a:r>
              <a:rPr lang="en-US" dirty="0"/>
              <a:t>For animal studies</a:t>
            </a:r>
            <a:r>
              <a:rPr lang="en-US" dirty="0" smtClean="0"/>
              <a:t>, ‘</a:t>
            </a:r>
            <a:r>
              <a:rPr lang="en-US" dirty="0"/>
              <a:t>the median lethal dose’ or LD</a:t>
            </a:r>
            <a:r>
              <a:rPr lang="en-US" sz="1400" dirty="0"/>
              <a:t>50</a:t>
            </a:r>
            <a:r>
              <a:rPr lang="en-US" dirty="0"/>
              <a:t> is the dose (mg/kg) </a:t>
            </a:r>
            <a:r>
              <a:rPr lang="en-US" dirty="0" smtClean="0"/>
              <a:t>that </a:t>
            </a:r>
            <a:r>
              <a:rPr lang="en-US" dirty="0"/>
              <a:t>results in death of 50% of the </a:t>
            </a:r>
            <a:r>
              <a:rPr lang="en-US" dirty="0" smtClean="0"/>
              <a:t>study population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/>
              <a:t>‘the median effective dose’ or ED</a:t>
            </a:r>
            <a:r>
              <a:rPr lang="en-US" sz="1400" dirty="0"/>
              <a:t>50 </a:t>
            </a:r>
            <a:r>
              <a:rPr lang="en-US" dirty="0"/>
              <a:t>is the dose  (mg/kg) which produces a desirable response in 50% of the test population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Therapeutic index (TI) = </a:t>
            </a:r>
            <a:r>
              <a:rPr lang="en-US" u="sng" dirty="0" smtClean="0"/>
              <a:t>LD</a:t>
            </a:r>
            <a:r>
              <a:rPr lang="en-US" sz="1400" u="sng" dirty="0" smtClean="0"/>
              <a:t>50</a:t>
            </a:r>
            <a:r>
              <a:rPr lang="en-US" u="sng" dirty="0" smtClean="0"/>
              <a:t> 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                              </a:t>
            </a:r>
            <a:r>
              <a:rPr lang="en-US" dirty="0" smtClean="0"/>
              <a:t>ED</a:t>
            </a:r>
            <a:r>
              <a:rPr lang="en-US" sz="1400" dirty="0" smtClean="0"/>
              <a:t>50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 in human trials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752600"/>
            <a:ext cx="80010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Classically, in an established clinical indication setting of an approved drug, </a:t>
            </a:r>
            <a:r>
              <a:rPr lang="en-US" dirty="0" smtClean="0"/>
              <a:t>Therapeutic Index </a:t>
            </a:r>
            <a:r>
              <a:rPr lang="en-US" dirty="0"/>
              <a:t>refers to the ratio of the </a:t>
            </a:r>
            <a:r>
              <a:rPr lang="en-US" dirty="0" smtClean="0"/>
              <a:t>dose </a:t>
            </a:r>
            <a:r>
              <a:rPr lang="en-US" dirty="0"/>
              <a:t>of drug that causes </a:t>
            </a:r>
            <a:r>
              <a:rPr lang="en-US" b="1" dirty="0"/>
              <a:t>adverse </a:t>
            </a:r>
            <a:r>
              <a:rPr lang="en-US" b="1" dirty="0" smtClean="0"/>
              <a:t>effects (toxic dose)</a:t>
            </a:r>
            <a:r>
              <a:rPr lang="en-US" dirty="0" smtClean="0"/>
              <a:t> </a:t>
            </a:r>
            <a:r>
              <a:rPr lang="en-US" dirty="0"/>
              <a:t>at </a:t>
            </a:r>
            <a:r>
              <a:rPr lang="en-US" dirty="0" smtClean="0"/>
              <a:t>a severity </a:t>
            </a:r>
            <a:r>
              <a:rPr lang="en-US" dirty="0"/>
              <a:t>not compatible with the targeted </a:t>
            </a:r>
            <a:r>
              <a:rPr lang="en-US" dirty="0" smtClean="0"/>
              <a:t>indication, in </a:t>
            </a:r>
            <a:r>
              <a:rPr lang="en-US" dirty="0"/>
              <a:t>50% of </a:t>
            </a:r>
            <a:r>
              <a:rPr lang="en-US" dirty="0" smtClean="0"/>
              <a:t>subjects, TD</a:t>
            </a:r>
            <a:r>
              <a:rPr lang="en-US" baseline="-25000" dirty="0" smtClean="0"/>
              <a:t>50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/>
              <a:t>the </a:t>
            </a:r>
            <a:r>
              <a:rPr lang="en-US" dirty="0"/>
              <a:t>dose that leads to the </a:t>
            </a:r>
            <a:r>
              <a:rPr lang="en-US" b="1" dirty="0"/>
              <a:t>desired pharmacological effect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efficacious dose)</a:t>
            </a:r>
            <a:r>
              <a:rPr lang="en-US" dirty="0" smtClean="0"/>
              <a:t> </a:t>
            </a:r>
            <a:r>
              <a:rPr lang="en-US" dirty="0"/>
              <a:t>in 50% of subjects, </a:t>
            </a:r>
            <a:r>
              <a:rPr lang="en-US" dirty="0" smtClean="0"/>
              <a:t>ED</a:t>
            </a:r>
            <a:r>
              <a:rPr lang="en-US" baseline="-25000" dirty="0" smtClean="0"/>
              <a:t>50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dose required to cause a therapeutic effect (positive response) in 50% of a population is the ED</a:t>
            </a:r>
            <a:r>
              <a:rPr lang="en-US" baseline="-25000" dirty="0"/>
              <a:t>50</a:t>
            </a:r>
            <a:r>
              <a:rPr lang="en-US" dirty="0"/>
              <a:t>. </a:t>
            </a:r>
          </a:p>
          <a:p>
            <a:r>
              <a:rPr lang="en-US" dirty="0"/>
              <a:t>The dose required to produce a toxic effect in 50% of the studied population is the TD</a:t>
            </a:r>
            <a:r>
              <a:rPr lang="en-US" baseline="-25000" dirty="0"/>
              <a:t>50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</a:t>
            </a:r>
          </a:p>
        </p:txBody>
      </p:sp>
      <p:pic>
        <p:nvPicPr>
          <p:cNvPr id="18438" name="Picture 6" descr="http://media.pharmacologycorner.com/wp-content/uploads/2011/01/therapeutic_index_equati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514600"/>
            <a:ext cx="5143500" cy="1184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THERAPEUTIC INDEX</a:t>
            </a:r>
          </a:p>
        </p:txBody>
      </p:sp>
      <p:pic>
        <p:nvPicPr>
          <p:cNvPr id="10246" name="Picture 6" descr="http://media.pharmacologycorner.com/wp-content/uploads/2011/01/therapeutic-index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438400"/>
            <a:ext cx="427672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Therapeutic Index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u="sng" dirty="0" smtClean="0"/>
              <a:t>                                       </a:t>
            </a:r>
            <a:endParaRPr lang="en-US" sz="2400" u="sng" dirty="0"/>
          </a:p>
          <a:p>
            <a:pPr>
              <a:lnSpc>
                <a:spcPct val="90000"/>
              </a:lnSpc>
            </a:pPr>
            <a:r>
              <a:rPr lang="en-US" dirty="0"/>
              <a:t>The larger the TI the safer is the drug</a:t>
            </a:r>
          </a:p>
          <a:p>
            <a:pPr>
              <a:lnSpc>
                <a:spcPct val="90000"/>
              </a:lnSpc>
            </a:pPr>
            <a:r>
              <a:rPr lang="en-US" dirty="0"/>
              <a:t>For safe therapeutic application of a compound, its TI must be more than one.</a:t>
            </a:r>
          </a:p>
          <a:p>
            <a:pPr>
              <a:lnSpc>
                <a:spcPct val="90000"/>
              </a:lnSpc>
            </a:pPr>
            <a:r>
              <a:rPr lang="en-US" dirty="0"/>
              <a:t>Penicillin and sulphonamides have high Therapeutic indices.</a:t>
            </a:r>
          </a:p>
          <a:p>
            <a:pPr>
              <a:lnSpc>
                <a:spcPct val="90000"/>
              </a:lnSpc>
            </a:pPr>
            <a:r>
              <a:rPr lang="en-US" dirty="0"/>
              <a:t>Digitalis preparations have much smaller Therapeutic indices.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66800" y="743278"/>
            <a:ext cx="3733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800" b="1" dirty="0"/>
              <a:t>Narrow therapeutic index drugs</a:t>
            </a:r>
          </a:p>
          <a:p>
            <a:pPr eaLnBrk="0" hangingPunct="0"/>
            <a:r>
              <a:rPr lang="en-US" sz="1400" dirty="0"/>
              <a:t>The list below </a:t>
            </a:r>
            <a:r>
              <a:rPr lang="en-US" sz="1400" dirty="0" smtClean="0"/>
              <a:t>shows some </a:t>
            </a:r>
            <a:r>
              <a:rPr lang="en-US" sz="1400" dirty="0"/>
              <a:t>examples of narrow therapeutic index drugs:</a:t>
            </a:r>
            <a:endParaRPr lang="en-US" sz="2800" dirty="0"/>
          </a:p>
          <a:p>
            <a:pPr eaLnBrk="0" hangingPunct="0"/>
            <a:r>
              <a:rPr lang="en-US" dirty="0"/>
              <a:t>                                                </a:t>
            </a:r>
            <a:endParaRPr lang="en-US" dirty="0" smtClean="0"/>
          </a:p>
          <a:p>
            <a:pPr eaLnBrk="0" hangingPunct="0">
              <a:buFontTx/>
              <a:buChar char="•"/>
            </a:pPr>
            <a:r>
              <a:rPr lang="en-US" dirty="0" smtClean="0">
                <a:latin typeface="Calibri" pitchFamily="34" charset="0"/>
              </a:rPr>
              <a:t>Warfarin </a:t>
            </a:r>
          </a:p>
          <a:p>
            <a:pPr eaLnBrk="0" hangingPunct="0">
              <a:buFontTx/>
              <a:buChar char="•"/>
            </a:pPr>
            <a:r>
              <a:rPr lang="en-US" dirty="0" smtClean="0">
                <a:latin typeface="Calibri" pitchFamily="34" charset="0"/>
              </a:rPr>
              <a:t>Lithium </a:t>
            </a:r>
            <a:endParaRPr lang="en-US" dirty="0">
              <a:latin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dirty="0" err="1">
                <a:latin typeface="Calibri" pitchFamily="34" charset="0"/>
              </a:rPr>
              <a:t>Digoxin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dirty="0" err="1">
                <a:latin typeface="Calibri" pitchFamily="34" charset="0"/>
              </a:rPr>
              <a:t>Phenytoin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dirty="0" err="1">
                <a:latin typeface="Calibri" pitchFamily="34" charset="0"/>
              </a:rPr>
              <a:t>Gentamycin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dirty="0" err="1">
                <a:latin typeface="Calibri" pitchFamily="34" charset="0"/>
              </a:rPr>
              <a:t>Amphotericin</a:t>
            </a:r>
            <a:r>
              <a:rPr lang="en-US" dirty="0">
                <a:latin typeface="Calibri" pitchFamily="34" charset="0"/>
              </a:rPr>
              <a:t> B </a:t>
            </a:r>
          </a:p>
          <a:p>
            <a:pPr eaLnBrk="0" hangingPunct="0">
              <a:buFontTx/>
              <a:buChar char="•"/>
            </a:pPr>
            <a:r>
              <a:rPr lang="en-US" dirty="0">
                <a:latin typeface="Calibri" pitchFamily="34" charset="0"/>
              </a:rPr>
              <a:t>5-fluorouracil </a:t>
            </a:r>
          </a:p>
          <a:p>
            <a:pPr eaLnBrk="0" hangingPunct="0"/>
            <a:endParaRPr lang="en-US" dirty="0"/>
          </a:p>
        </p:txBody>
      </p:sp>
      <p:pic>
        <p:nvPicPr>
          <p:cNvPr id="17413" name="Picture 5" descr="narrow-ti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514600"/>
            <a:ext cx="34194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Pharmacodynamics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activity relationship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51B8D1-6FF4-4F4D-8246-579423168F2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60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851775" cy="609600"/>
          </a:xfrm>
        </p:spPr>
        <p:txBody>
          <a:bodyPr/>
          <a:lstStyle/>
          <a:p>
            <a:r>
              <a:rPr lang="en-US" sz="3600" dirty="0" smtClean="0"/>
              <a:t>Structure activity relationship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9120" y="1546542"/>
            <a:ext cx="8080375" cy="4701857"/>
          </a:xfrm>
        </p:spPr>
        <p:txBody>
          <a:bodyPr/>
          <a:lstStyle/>
          <a:p>
            <a:r>
              <a:rPr lang="en-US" sz="3200" dirty="0" smtClean="0"/>
              <a:t>The activity of a drug is intimately related to its chemical structure.</a:t>
            </a:r>
          </a:p>
          <a:p>
            <a:r>
              <a:rPr lang="en-US" sz="3200" dirty="0" smtClean="0"/>
              <a:t>Knowledge about the chemical structure of a drug is useful for:</a:t>
            </a:r>
          </a:p>
          <a:p>
            <a:pPr lvl="1"/>
            <a:r>
              <a:rPr lang="en-US" sz="2800" dirty="0" smtClean="0"/>
              <a:t>Synthesis of </a:t>
            </a:r>
            <a:r>
              <a:rPr lang="en-US" sz="2800" b="1" dirty="0" smtClean="0"/>
              <a:t>new compounds</a:t>
            </a:r>
            <a:r>
              <a:rPr lang="en-US" sz="2800" dirty="0" smtClean="0"/>
              <a:t> with more specific actions and fewer adverse reactions</a:t>
            </a:r>
          </a:p>
          <a:p>
            <a:pPr lvl="1"/>
            <a:r>
              <a:rPr lang="en-US" sz="2800" dirty="0" smtClean="0"/>
              <a:t>Synthesis of </a:t>
            </a:r>
            <a:r>
              <a:rPr lang="en-US" sz="2800" b="1" dirty="0" smtClean="0"/>
              <a:t>competitive antagonists</a:t>
            </a:r>
          </a:p>
          <a:p>
            <a:pPr lvl="1"/>
            <a:r>
              <a:rPr lang="en-US" sz="2800" dirty="0" smtClean="0"/>
              <a:t>Understanding the </a:t>
            </a:r>
            <a:r>
              <a:rPr lang="en-US" sz="2800" b="1" dirty="0" smtClean="0"/>
              <a:t>mechanism of drug action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349FD98-5904-4775-B80F-C9FFF79A4DE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01624"/>
            <a:ext cx="7467600" cy="533400"/>
          </a:xfrm>
        </p:spPr>
        <p:txBody>
          <a:bodyPr/>
          <a:lstStyle/>
          <a:p>
            <a:r>
              <a:rPr lang="en-US" sz="3200" dirty="0" smtClean="0"/>
              <a:t>Structure activity relationship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1" y="1516062"/>
            <a:ext cx="8077200" cy="4732337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Synthesis of new compounds</a:t>
            </a:r>
            <a:r>
              <a:rPr lang="en-US" sz="2400" dirty="0" smtClean="0"/>
              <a:t>, for the following purposes:</a:t>
            </a:r>
            <a:endParaRPr lang="en-US" sz="2800" dirty="0" smtClean="0"/>
          </a:p>
          <a:p>
            <a:pPr lvl="1"/>
            <a:r>
              <a:rPr lang="en-US" sz="2400" dirty="0" smtClean="0"/>
              <a:t>To </a:t>
            </a:r>
            <a:r>
              <a:rPr lang="en-US" sz="2400" b="1" dirty="0" smtClean="0"/>
              <a:t>increase</a:t>
            </a:r>
            <a:r>
              <a:rPr lang="en-US" sz="2400" dirty="0" smtClean="0"/>
              <a:t> or </a:t>
            </a:r>
            <a:r>
              <a:rPr lang="en-US" sz="2400" b="1" dirty="0" smtClean="0"/>
              <a:t>decrease</a:t>
            </a:r>
            <a:r>
              <a:rPr lang="en-US" sz="2400" dirty="0" smtClean="0"/>
              <a:t> the </a:t>
            </a:r>
            <a:r>
              <a:rPr lang="en-US" sz="2400" b="1" dirty="0" smtClean="0"/>
              <a:t>duration of action </a:t>
            </a:r>
            <a:r>
              <a:rPr lang="en-US" sz="2400" dirty="0" smtClean="0"/>
              <a:t>of the original drug or to get a more potent compound</a:t>
            </a:r>
            <a:r>
              <a:rPr lang="en-US" sz="2400" dirty="0"/>
              <a:t>. </a:t>
            </a:r>
            <a:r>
              <a:rPr lang="en-US" sz="2400" dirty="0" smtClean="0"/>
              <a:t>E.g.</a:t>
            </a:r>
          </a:p>
          <a:p>
            <a:pPr lvl="2"/>
            <a:r>
              <a:rPr lang="en-US" sz="2400" b="1" dirty="0" smtClean="0"/>
              <a:t>Procaine </a:t>
            </a:r>
            <a:r>
              <a:rPr lang="en-US" sz="2400" dirty="0" smtClean="0"/>
              <a:t>–When given intravenously reduces the rate and excitability of the myocardium, but is very rapidly hydrolyzed in plasma hence cardiac action is too transient.</a:t>
            </a:r>
          </a:p>
          <a:p>
            <a:pPr lvl="2"/>
            <a:r>
              <a:rPr lang="en-US" sz="2400" b="1" dirty="0" smtClean="0"/>
              <a:t>Procainamide, </a:t>
            </a:r>
            <a:r>
              <a:rPr lang="en-US" sz="2400" dirty="0" smtClean="0"/>
              <a:t>is structurally similar to procaine but resistant to hydrolysis, and is a valuable antiarrythmic drug.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349FD98-5904-4775-B80F-C9FFF79A4DE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127125"/>
          </a:xfrm>
        </p:spPr>
        <p:txBody>
          <a:bodyPr/>
          <a:lstStyle/>
          <a:p>
            <a:r>
              <a:rPr lang="en-US" sz="3600" dirty="0" smtClean="0"/>
              <a:t>Structure activity relationship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1215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Synthesis of new compounds :</a:t>
            </a:r>
          </a:p>
          <a:p>
            <a:pPr lvl="1"/>
            <a:r>
              <a:rPr lang="en-US" sz="3200" dirty="0" smtClean="0"/>
              <a:t>To </a:t>
            </a:r>
            <a:r>
              <a:rPr lang="en-US" sz="3200" b="1" dirty="0" smtClean="0"/>
              <a:t>restrict drug action</a:t>
            </a:r>
            <a:r>
              <a:rPr lang="en-US" sz="3200" dirty="0" smtClean="0"/>
              <a:t> to a particular system of the body. E.g.</a:t>
            </a:r>
          </a:p>
          <a:p>
            <a:pPr lvl="2"/>
            <a:r>
              <a:rPr lang="en-US" sz="2800" b="1" dirty="0" smtClean="0"/>
              <a:t>Chlorpromazine</a:t>
            </a:r>
            <a:r>
              <a:rPr lang="en-US" sz="2800" dirty="0" smtClean="0"/>
              <a:t> has antihistaminic, anticholinergic, hypotensive and tranquillizing actions.</a:t>
            </a:r>
          </a:p>
          <a:p>
            <a:pPr lvl="2"/>
            <a:r>
              <a:rPr lang="en-US" sz="2800" dirty="0" smtClean="0"/>
              <a:t>By structural modification of chlorpromazine molecule, </a:t>
            </a:r>
            <a:r>
              <a:rPr lang="en-US" sz="2800" b="1" dirty="0" smtClean="0"/>
              <a:t>trifluoperazine</a:t>
            </a:r>
            <a:r>
              <a:rPr lang="en-US" sz="2800" dirty="0" smtClean="0"/>
              <a:t> was produced and has more potent tranquillizing effect but negligible antihistaminic and hypotensive properties.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349FD98-5904-4775-B80F-C9FFF79A4DE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2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98525"/>
          </a:xfrm>
        </p:spPr>
        <p:txBody>
          <a:bodyPr/>
          <a:lstStyle/>
          <a:p>
            <a:r>
              <a:rPr lang="en-US" sz="3200" dirty="0" smtClean="0"/>
              <a:t>Structure activity relationship 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472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Synthesis of new compounds …</a:t>
            </a:r>
          </a:p>
          <a:p>
            <a:pPr lvl="1"/>
            <a:r>
              <a:rPr lang="en-US" sz="2800" dirty="0" smtClean="0"/>
              <a:t>To </a:t>
            </a:r>
            <a:r>
              <a:rPr lang="en-US" sz="2800" b="1" dirty="0" smtClean="0"/>
              <a:t>reduce the adverse reactions</a:t>
            </a:r>
            <a:r>
              <a:rPr lang="en-US" sz="2800" dirty="0" smtClean="0"/>
              <a:t>, toxicity and other disadvantages associated with the available drugs</a:t>
            </a:r>
          </a:p>
          <a:p>
            <a:pPr lvl="2"/>
            <a:r>
              <a:rPr lang="en-CA" sz="2400" dirty="0" smtClean="0"/>
              <a:t>E.g.</a:t>
            </a:r>
            <a:endParaRPr lang="en-US" sz="2400" dirty="0" smtClean="0"/>
          </a:p>
          <a:p>
            <a:pPr lvl="2"/>
            <a:r>
              <a:rPr lang="en-US" sz="2800" dirty="0" smtClean="0"/>
              <a:t>New </a:t>
            </a:r>
            <a:r>
              <a:rPr lang="en-US" sz="2800" dirty="0" err="1" smtClean="0"/>
              <a:t>penicillins</a:t>
            </a:r>
            <a:r>
              <a:rPr lang="en-US" sz="2800" dirty="0" smtClean="0"/>
              <a:t> have been synthesized which are not inactivated by gastric acid, and hence can be taken by mouth.</a:t>
            </a:r>
          </a:p>
          <a:p>
            <a:pPr lvl="2"/>
            <a:r>
              <a:rPr lang="en-US" sz="2800" dirty="0" err="1" smtClean="0"/>
              <a:t>Penicillins</a:t>
            </a:r>
            <a:r>
              <a:rPr lang="en-US" sz="2800" dirty="0" smtClean="0"/>
              <a:t> that destroy staphylococci resistant to benzyl penicillin have been synthesized – </a:t>
            </a:r>
            <a:r>
              <a:rPr lang="en-US" sz="2800" dirty="0" err="1" smtClean="0"/>
              <a:t>cloxacillin</a:t>
            </a:r>
            <a:r>
              <a:rPr lang="en-US" sz="2800" dirty="0" smtClean="0"/>
              <a:t>, </a:t>
            </a:r>
            <a:r>
              <a:rPr lang="en-US" sz="2800" dirty="0" err="1" smtClean="0"/>
              <a:t>flucloxacillin</a:t>
            </a:r>
            <a:r>
              <a:rPr lang="en-US" sz="2800" dirty="0" smtClean="0"/>
              <a:t>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349FD98-5904-4775-B80F-C9FFF79A4DE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593725"/>
          </a:xfrm>
        </p:spPr>
        <p:txBody>
          <a:bodyPr/>
          <a:lstStyle/>
          <a:p>
            <a:r>
              <a:rPr lang="en-US" sz="3200" dirty="0" smtClean="0"/>
              <a:t>Structure activity relationship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40750" cy="457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Synthesis of </a:t>
            </a:r>
            <a:r>
              <a:rPr lang="en-US" sz="3600" b="1" dirty="0" smtClean="0"/>
              <a:t>competitive antagonists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Para-amino benzoic acid </a:t>
            </a:r>
            <a:r>
              <a:rPr lang="en-US" sz="3200" dirty="0"/>
              <a:t>(PABA</a:t>
            </a:r>
            <a:r>
              <a:rPr lang="en-US" sz="3200" dirty="0" smtClean="0"/>
              <a:t>) is an essential growth factor for several micro-organisms</a:t>
            </a:r>
          </a:p>
          <a:p>
            <a:pPr lvl="1"/>
            <a:r>
              <a:rPr lang="en-US" sz="3200" b="1" dirty="0" smtClean="0"/>
              <a:t>Sulphonamides</a:t>
            </a:r>
            <a:r>
              <a:rPr lang="en-US" sz="3200" dirty="0" smtClean="0"/>
              <a:t> are structural analogues of PABA. They act by competing with PABA for uptake  by bacteria in the synthesis of folic acid. This arrests folic acid formation and bacterial multiplication stops.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349FD98-5904-4775-B80F-C9FFF79A4DE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203325"/>
          </a:xfrm>
        </p:spPr>
        <p:txBody>
          <a:bodyPr/>
          <a:lstStyle/>
          <a:p>
            <a:r>
              <a:rPr lang="en-US" sz="3600" dirty="0" smtClean="0"/>
              <a:t>Structure activity relationship 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464550" cy="47244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Understanding the mechanism of drug action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2800" dirty="0" smtClean="0"/>
              <a:t>Understanding the basic chemical groups responsible for drug action gives some idea about their mechanism of action.</a:t>
            </a:r>
          </a:p>
          <a:p>
            <a:pPr lvl="1"/>
            <a:r>
              <a:rPr lang="en-US" sz="2800" dirty="0" smtClean="0"/>
              <a:t>E.g. C</a:t>
            </a:r>
            <a:r>
              <a:rPr lang="en-US" sz="2800" b="1" dirty="0" smtClean="0"/>
              <a:t>hlorpromazine</a:t>
            </a:r>
            <a:r>
              <a:rPr lang="en-US" sz="2800" dirty="0" smtClean="0"/>
              <a:t> is a tranquillizer. Structurally related </a:t>
            </a:r>
            <a:r>
              <a:rPr lang="en-US" sz="2800" b="1" dirty="0" smtClean="0"/>
              <a:t>Imipramine</a:t>
            </a:r>
            <a:r>
              <a:rPr lang="en-US" sz="2800" dirty="0" smtClean="0"/>
              <a:t>, on the other hand, is an antidepressant due to slight alteration in chemical group in the formula.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Mr. Okoth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349FD98-5904-4775-B80F-C9FFF79A4DE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013FAB4-AC7A-4DA8-9ED9-F5452729000D}" vid="{34229484-87C3-4A1C-9F66-AE94028A61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532</TotalTime>
  <Words>1160</Words>
  <Application>Microsoft Office PowerPoint</Application>
  <PresentationFormat>On-screen Show (4:3)</PresentationFormat>
  <Paragraphs>119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Times New Roman</vt:lpstr>
      <vt:lpstr>Tw Cen MT</vt:lpstr>
      <vt:lpstr>Wingdings</vt:lpstr>
      <vt:lpstr>Wingdings 2</vt:lpstr>
      <vt:lpstr>Theme1</vt:lpstr>
      <vt:lpstr>Pharmacodynamics </vt:lpstr>
      <vt:lpstr>Learning objectives …</vt:lpstr>
      <vt:lpstr>Structure activity relationship</vt:lpstr>
      <vt:lpstr>Structure activity relationship</vt:lpstr>
      <vt:lpstr>Structure activity relationship …</vt:lpstr>
      <vt:lpstr>Structure activity relationship …</vt:lpstr>
      <vt:lpstr>Structure activity relationship …</vt:lpstr>
      <vt:lpstr>Structure activity relationship …</vt:lpstr>
      <vt:lpstr>Structure activity relationship …</vt:lpstr>
      <vt:lpstr>Dose-response relationship</vt:lpstr>
      <vt:lpstr>Dose-response relationship</vt:lpstr>
      <vt:lpstr>DOSE-RESPONSE CURVE</vt:lpstr>
      <vt:lpstr>Drug potency and efficacy</vt:lpstr>
      <vt:lpstr>Potency …</vt:lpstr>
      <vt:lpstr>Efficacy</vt:lpstr>
      <vt:lpstr>Efficacy …</vt:lpstr>
      <vt:lpstr>Therapeutic index</vt:lpstr>
      <vt:lpstr>TI</vt:lpstr>
      <vt:lpstr>Therapeutic Index</vt:lpstr>
      <vt:lpstr>Therapeutic Index …</vt:lpstr>
      <vt:lpstr>TI in human trials</vt:lpstr>
      <vt:lpstr>TI</vt:lpstr>
      <vt:lpstr>TI</vt:lpstr>
      <vt:lpstr>THERAPEUTIC INDEX</vt:lpstr>
      <vt:lpstr>Therapeutic Index</vt:lpstr>
      <vt:lpstr>PowerPoint Presentation</vt:lpstr>
      <vt:lpstr>The end.</vt:lpstr>
    </vt:vector>
  </TitlesOfParts>
  <Company>Computers For Schools Kenya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Pharmacodynamics</dc:title>
  <dc:creator>cfsk</dc:creator>
  <cp:lastModifiedBy>HP</cp:lastModifiedBy>
  <cp:revision>37</cp:revision>
  <cp:lastPrinted>2018-09-18T13:05:23Z</cp:lastPrinted>
  <dcterms:created xsi:type="dcterms:W3CDTF">2009-04-29T11:40:36Z</dcterms:created>
  <dcterms:modified xsi:type="dcterms:W3CDTF">2020-11-18T06:03:31Z</dcterms:modified>
</cp:coreProperties>
</file>