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2" r:id="rId5"/>
    <p:sldId id="276" r:id="rId6"/>
    <p:sldId id="271" r:id="rId7"/>
    <p:sldId id="274" r:id="rId8"/>
    <p:sldId id="275" r:id="rId9"/>
    <p:sldId id="277" r:id="rId10"/>
    <p:sldId id="278" r:id="rId11"/>
    <p:sldId id="279" r:id="rId12"/>
    <p:sldId id="280" r:id="rId13"/>
    <p:sldId id="260" r:id="rId14"/>
    <p:sldId id="262" r:id="rId15"/>
    <p:sldId id="267" r:id="rId16"/>
    <p:sldId id="268" r:id="rId17"/>
    <p:sldId id="258" r:id="rId18"/>
    <p:sldId id="264" r:id="rId19"/>
    <p:sldId id="259" r:id="rId20"/>
    <p:sldId id="269" r:id="rId21"/>
    <p:sldId id="270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762-F68E-416E-94C5-1C0E574DD8D5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7CED-E4F5-4BE3-A793-40BBDA521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762-F68E-416E-94C5-1C0E574DD8D5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7CED-E4F5-4BE3-A793-40BBDA521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762-F68E-416E-94C5-1C0E574DD8D5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7CED-E4F5-4BE3-A793-40BBDA521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762-F68E-416E-94C5-1C0E574DD8D5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7CED-E4F5-4BE3-A793-40BBDA521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762-F68E-416E-94C5-1C0E574DD8D5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7CED-E4F5-4BE3-A793-40BBDA521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762-F68E-416E-94C5-1C0E574DD8D5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7CED-E4F5-4BE3-A793-40BBDA521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762-F68E-416E-94C5-1C0E574DD8D5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7CED-E4F5-4BE3-A793-40BBDA521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762-F68E-416E-94C5-1C0E574DD8D5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7CED-E4F5-4BE3-A793-40BBDA521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762-F68E-416E-94C5-1C0E574DD8D5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7CED-E4F5-4BE3-A793-40BBDA521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762-F68E-416E-94C5-1C0E574DD8D5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7CED-E4F5-4BE3-A793-40BBDA521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B762-F68E-416E-94C5-1C0E574DD8D5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7CED-E4F5-4BE3-A793-40BBDA521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B762-F68E-416E-94C5-1C0E574DD8D5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7CED-E4F5-4BE3-A793-40BBDA521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BACILLUS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Pathogenesis</a:t>
            </a:r>
          </a:p>
          <a:p>
            <a:r>
              <a:rPr lang="en-US" dirty="0" smtClean="0"/>
              <a:t>The infection is initiated as a result of contamination of a wound with </a:t>
            </a:r>
            <a:r>
              <a:rPr lang="en-US" i="1" dirty="0" smtClean="0"/>
              <a:t>C </a:t>
            </a:r>
            <a:r>
              <a:rPr lang="en-US" i="1" dirty="0" err="1" smtClean="0"/>
              <a:t>tetani</a:t>
            </a:r>
            <a:r>
              <a:rPr lang="en-US" i="1" dirty="0" smtClean="0"/>
              <a:t>.</a:t>
            </a:r>
            <a:r>
              <a:rPr lang="en-US" dirty="0" smtClean="0"/>
              <a:t> The anaerobic tissue environment facilitates </a:t>
            </a:r>
            <a:r>
              <a:rPr lang="en-US" i="1" dirty="0" smtClean="0"/>
              <a:t>C </a:t>
            </a:r>
            <a:r>
              <a:rPr lang="en-US" i="1" dirty="0" err="1" smtClean="0"/>
              <a:t>tetani</a:t>
            </a:r>
            <a:r>
              <a:rPr lang="en-US" dirty="0" smtClean="0"/>
              <a:t> replication and secretion of </a:t>
            </a:r>
            <a:r>
              <a:rPr lang="en-US" dirty="0" err="1" smtClean="0"/>
              <a:t>exotoxins</a:t>
            </a:r>
            <a:r>
              <a:rPr lang="en-US" dirty="0" smtClean="0"/>
              <a:t>. A </a:t>
            </a:r>
            <a:r>
              <a:rPr lang="en-US" dirty="0" err="1" smtClean="0"/>
              <a:t>spasmogenic</a:t>
            </a:r>
            <a:r>
              <a:rPr lang="en-US" dirty="0" smtClean="0"/>
              <a:t> toxin, </a:t>
            </a:r>
            <a:r>
              <a:rPr lang="en-US" dirty="0" err="1" smtClean="0"/>
              <a:t>tetanospasmin</a:t>
            </a:r>
            <a:r>
              <a:rPr lang="en-US" dirty="0" smtClean="0"/>
              <a:t>, fixes to inhibitory neurons and blocks the release of neurotransmitters.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Diagnosis</a:t>
            </a:r>
          </a:p>
          <a:p>
            <a:pPr>
              <a:buNone/>
            </a:pPr>
            <a:r>
              <a:rPr lang="en-US" dirty="0" smtClean="0"/>
              <a:t>    Diagnosis is primarily by the clinical symptoms (above). The wound may not be obvious. Furthermore, </a:t>
            </a:r>
            <a:r>
              <a:rPr lang="en-US" i="1" dirty="0" smtClean="0"/>
              <a:t>C </a:t>
            </a:r>
            <a:r>
              <a:rPr lang="en-US" i="1" dirty="0" err="1" smtClean="0"/>
              <a:t>tetani</a:t>
            </a:r>
            <a:r>
              <a:rPr lang="en-US" dirty="0" smtClean="0"/>
              <a:t> is recovered from only one-third of all implicated wounds.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The administration of tetanus </a:t>
            </a:r>
            <a:r>
              <a:rPr lang="en-US" dirty="0" err="1" smtClean="0"/>
              <a:t>toxoid</a:t>
            </a:r>
            <a:r>
              <a:rPr lang="en-US" dirty="0" smtClean="0"/>
              <a:t> is a preventive measure. </a:t>
            </a:r>
            <a:r>
              <a:rPr lang="en-US" i="1" dirty="0" smtClean="0"/>
              <a:t>C </a:t>
            </a:r>
            <a:r>
              <a:rPr lang="en-US" i="1" dirty="0" err="1" smtClean="0"/>
              <a:t>tetani</a:t>
            </a:r>
            <a:r>
              <a:rPr lang="en-US" dirty="0" smtClean="0"/>
              <a:t> infection is treated with antimicrobial agents (</a:t>
            </a:r>
            <a:r>
              <a:rPr lang="en-US" dirty="0" err="1" smtClean="0"/>
              <a:t>metronidazole</a:t>
            </a:r>
            <a:r>
              <a:rPr lang="en-US" dirty="0" smtClean="0"/>
              <a:t> or penicillin) and by local wound debridement. Other measures include tetanus immunoglobulin and supportive therapy.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Bacillus</a:t>
            </a:r>
            <a:r>
              <a:rPr lang="en-US" dirty="0" smtClean="0"/>
              <a:t>, (genus </a:t>
            </a:r>
            <a:r>
              <a:rPr lang="en-US" i="1" dirty="0" smtClean="0"/>
              <a:t>Bacillus</a:t>
            </a:r>
            <a:r>
              <a:rPr lang="en-US" dirty="0" smtClean="0"/>
              <a:t>), any of a group of </a:t>
            </a:r>
            <a:r>
              <a:rPr lang="en-US" b="1" dirty="0" smtClean="0"/>
              <a:t>rod-shaped</a:t>
            </a:r>
            <a:r>
              <a:rPr lang="en-US" dirty="0" smtClean="0"/>
              <a:t>, </a:t>
            </a:r>
            <a:r>
              <a:rPr lang="en-US" b="1" dirty="0" smtClean="0"/>
              <a:t>gram-positive</a:t>
            </a:r>
            <a:r>
              <a:rPr lang="en-US" dirty="0" smtClean="0"/>
              <a:t>, </a:t>
            </a:r>
            <a:r>
              <a:rPr lang="en-US" b="1" dirty="0" smtClean="0"/>
              <a:t>aerobic</a:t>
            </a:r>
            <a:r>
              <a:rPr lang="en-US" dirty="0" smtClean="0"/>
              <a:t> or (under some conditions) </a:t>
            </a:r>
            <a:r>
              <a:rPr lang="en-US" b="1" dirty="0" smtClean="0"/>
              <a:t>anaerobic bacteria </a:t>
            </a:r>
            <a:r>
              <a:rPr lang="en-US" dirty="0" smtClean="0"/>
              <a:t>widely found in soil and water. </a:t>
            </a:r>
          </a:p>
          <a:p>
            <a:r>
              <a:rPr lang="en-US" dirty="0" smtClean="0"/>
              <a:t>The term </a:t>
            </a:r>
            <a:r>
              <a:rPr lang="en-US" i="1" dirty="0" smtClean="0"/>
              <a:t>bacillus</a:t>
            </a:r>
            <a:r>
              <a:rPr lang="en-US" dirty="0" smtClean="0"/>
              <a:t> has been applied in a general sense to </a:t>
            </a:r>
            <a:r>
              <a:rPr lang="en-US" b="1" i="1" dirty="0" smtClean="0"/>
              <a:t>all cylindrical or </a:t>
            </a:r>
            <a:r>
              <a:rPr lang="en-US" b="1" i="1" dirty="0" err="1" smtClean="0"/>
              <a:t>rodlike</a:t>
            </a:r>
            <a:r>
              <a:rPr lang="en-US" b="1" i="1" dirty="0" smtClean="0"/>
              <a:t> bacteria.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Bacillus </a:t>
            </a:r>
            <a:r>
              <a:rPr lang="en-US" i="1" dirty="0" err="1" smtClean="0"/>
              <a:t>subtilis</a:t>
            </a:r>
            <a:r>
              <a:rPr lang="en-US" dirty="0" smtClean="0"/>
              <a:t> bacterial colony</a:t>
            </a:r>
            <a:endParaRPr lang="en-US" dirty="0"/>
          </a:p>
        </p:txBody>
      </p:sp>
      <p:pic>
        <p:nvPicPr>
          <p:cNvPr id="5" name="Content Placeholder 4" descr="SP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3725" y="2434431"/>
            <a:ext cx="2876550" cy="2857500"/>
          </a:xfrm>
        </p:spPr>
      </p:pic>
      <p:sp>
        <p:nvSpPr>
          <p:cNvPr id="15362" name="AutoShape 2" descr="https://cdn.britannica.com/s:700x450/70/6170-004-58B059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Bacillus </a:t>
            </a:r>
            <a:r>
              <a:rPr lang="en-US" dirty="0" err="1" smtClean="0"/>
              <a:t>anthracis</a:t>
            </a:r>
            <a:endParaRPr lang="en-US" dirty="0"/>
          </a:p>
        </p:txBody>
      </p:sp>
      <p:pic>
        <p:nvPicPr>
          <p:cNvPr id="6" name="Content Placeholder 5" descr="ANTHRACIS 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4737" y="2667794"/>
            <a:ext cx="1914525" cy="2390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illus_Anthracis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bacilli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Strictly aerobic</a:t>
            </a:r>
          </a:p>
          <a:p>
            <a:r>
              <a:rPr lang="en-US" dirty="0" err="1" smtClean="0"/>
              <a:t>facultatively</a:t>
            </a:r>
            <a:r>
              <a:rPr lang="en-US" dirty="0" smtClean="0"/>
              <a:t> anaerobic </a:t>
            </a:r>
          </a:p>
          <a:p>
            <a:r>
              <a:rPr lang="en-US" dirty="0" smtClean="0"/>
              <a:t>Spore-forming</a:t>
            </a:r>
          </a:p>
          <a:p>
            <a:r>
              <a:rPr lang="en-US" dirty="0" smtClean="0"/>
              <a:t>medium-to-large rods </a:t>
            </a:r>
          </a:p>
          <a:p>
            <a:r>
              <a:rPr lang="en-US" dirty="0" smtClean="0"/>
              <a:t>Most motile</a:t>
            </a:r>
          </a:p>
          <a:p>
            <a:r>
              <a:rPr lang="en-US" dirty="0" smtClean="0"/>
              <a:t>many Gram variable </a:t>
            </a:r>
          </a:p>
          <a:p>
            <a:r>
              <a:rPr lang="en-US" dirty="0" smtClean="0"/>
              <a:t>Major pathogen is </a:t>
            </a:r>
            <a:r>
              <a:rPr lang="en-US" b="1" i="1" dirty="0" smtClean="0"/>
              <a:t>B. </a:t>
            </a:r>
            <a:r>
              <a:rPr lang="en-US" b="1" i="1" dirty="0" err="1" smtClean="0"/>
              <a:t>anthracis</a:t>
            </a:r>
            <a:endParaRPr lang="en-US" b="1" i="1" dirty="0" smtClean="0"/>
          </a:p>
          <a:p>
            <a:pPr>
              <a:buFont typeface="Wingdings" pitchFamily="2" charset="2"/>
              <a:buChar char="§"/>
            </a:pPr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bacilli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Laboratory identification of Bacillus </a:t>
            </a:r>
            <a:r>
              <a:rPr lang="en-US" dirty="0" err="1" smtClean="0"/>
              <a:t>spp</a:t>
            </a:r>
            <a:r>
              <a:rPr lang="en-US" dirty="0" smtClean="0"/>
              <a:t> includes certain biochemical and physiological properties.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Ability to grow </a:t>
            </a:r>
            <a:r>
              <a:rPr lang="en-US" dirty="0" err="1" smtClean="0"/>
              <a:t>anaerobically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Growth at temperatures above 50°C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Growth in 7% sodium chloride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Motility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/>
              <a:t>Catalase</a:t>
            </a:r>
            <a:r>
              <a:rPr lang="en-US" dirty="0" smtClean="0"/>
              <a:t> </a:t>
            </a:r>
            <a:r>
              <a:rPr lang="en-US" dirty="0" smtClean="0"/>
              <a:t>production (</a:t>
            </a:r>
            <a:r>
              <a:rPr lang="en-US" b="1" dirty="0"/>
              <a:t>Catalase</a:t>
            </a:r>
            <a:r>
              <a:rPr lang="en-US" dirty="0"/>
              <a:t> is a very common enzyme that is present in almost all organisms that are exposed to oxygen. The purpose of </a:t>
            </a:r>
            <a:r>
              <a:rPr lang="en-US" b="1" dirty="0"/>
              <a:t>catalase</a:t>
            </a:r>
            <a:r>
              <a:rPr lang="en-US" dirty="0"/>
              <a:t> in living cells is to protect them from oxidative damage, which can occur when cells or other molecules in the </a:t>
            </a:r>
            <a:r>
              <a:rPr lang="en-US" b="1" dirty="0"/>
              <a:t>body</a:t>
            </a:r>
            <a:r>
              <a:rPr lang="en-US" dirty="0"/>
              <a:t> come into contact with oxidative compounds</a:t>
            </a:r>
            <a:r>
              <a:rPr lang="en-US" dirty="0" smtClean="0"/>
              <a:t>.)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Bacilli of clinical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There are around 260 species of the genus Bacillus, prevalent worldwide showing both molecular and physiological diversity. Among this group of </a:t>
            </a:r>
            <a:r>
              <a:rPr lang="en-US" b="1" i="1" dirty="0" smtClean="0"/>
              <a:t>bacteria</a:t>
            </a:r>
            <a:r>
              <a:rPr lang="en-US" dirty="0" smtClean="0"/>
              <a:t>, there are certain members responsible for accidental and opportunistic human infections !! </a:t>
            </a:r>
            <a:r>
              <a:rPr lang="en-US" b="1" u="sng" dirty="0" err="1" smtClean="0"/>
              <a:t>Eg</a:t>
            </a:r>
            <a:r>
              <a:rPr lang="en-US" b="1" u="sng" dirty="0" smtClean="0"/>
              <a:t> Bacillus </a:t>
            </a:r>
            <a:r>
              <a:rPr lang="en-US" b="1" u="sng" dirty="0" err="1" smtClean="0"/>
              <a:t>anthracis</a:t>
            </a:r>
            <a:endParaRPr lang="en-US" b="1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4" name="Content Placeholder 3" descr="BACILLI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8418" y="1265237"/>
            <a:ext cx="656716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bacilli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Bacillus </a:t>
            </a:r>
            <a:r>
              <a:rPr lang="en-US" b="1" i="1" dirty="0" err="1" smtClean="0"/>
              <a:t>spp</a:t>
            </a:r>
            <a:r>
              <a:rPr lang="en-US" dirty="0" smtClean="0"/>
              <a:t> are widely recognized for their utility as biological controls in clinical microbiology laboratories where the spores of </a:t>
            </a:r>
            <a:r>
              <a:rPr lang="en-US" i="1" dirty="0" smtClean="0"/>
              <a:t>Bacillus </a:t>
            </a:r>
            <a:r>
              <a:rPr lang="en-US" i="1" dirty="0" err="1" smtClean="0"/>
              <a:t>stearothermophilus</a:t>
            </a:r>
            <a:r>
              <a:rPr lang="en-US" dirty="0" smtClean="0"/>
              <a:t> are used to determine the efficacy of sterilization by autoclave and hot air oven.</a:t>
            </a:r>
          </a:p>
          <a:p>
            <a:r>
              <a:rPr lang="en-US" dirty="0" smtClean="0"/>
              <a:t>There are a few antibiotics which are extracted from Bacillus </a:t>
            </a:r>
            <a:r>
              <a:rPr lang="en-US" dirty="0" err="1" smtClean="0"/>
              <a:t>spp</a:t>
            </a:r>
            <a:r>
              <a:rPr lang="en-US" dirty="0" smtClean="0"/>
              <a:t>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Bacitracin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Bacilli transmission cycle</a:t>
            </a:r>
            <a:endParaRPr lang="en-US" dirty="0"/>
          </a:p>
        </p:txBody>
      </p:sp>
      <p:pic>
        <p:nvPicPr>
          <p:cNvPr id="4" name="Content Placeholder 3" descr="mode bacillus transmis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1877 German botanist Ferdinand Cohn</a:t>
            </a:r>
            <a:r>
              <a:rPr lang="en-US" dirty="0"/>
              <a:t> </a:t>
            </a:r>
            <a:r>
              <a:rPr lang="en-US" dirty="0" smtClean="0"/>
              <a:t>provided an authoritative</a:t>
            </a:r>
            <a:r>
              <a:rPr lang="en-US" dirty="0"/>
              <a:t> </a:t>
            </a:r>
            <a:r>
              <a:rPr lang="en-US" dirty="0" smtClean="0"/>
              <a:t>description of two different forms of hay bacillus (now known as </a:t>
            </a:r>
            <a:r>
              <a:rPr lang="en-US" i="1" dirty="0" smtClean="0"/>
              <a:t>Bacillus </a:t>
            </a:r>
            <a:r>
              <a:rPr lang="en-US" i="1" dirty="0" err="1" smtClean="0"/>
              <a:t>subtilis</a:t>
            </a:r>
            <a:r>
              <a:rPr lang="en-US" dirty="0" smtClean="0"/>
              <a:t>): one that could be killed upon exposure to heat and one that was resistant to heat. </a:t>
            </a:r>
          </a:p>
          <a:p>
            <a:r>
              <a:rPr lang="en-US" dirty="0" smtClean="0"/>
              <a:t>He called the heat-resistant forms “spores” (</a:t>
            </a:r>
            <a:r>
              <a:rPr lang="en-US" dirty="0" err="1" smtClean="0"/>
              <a:t>endospores</a:t>
            </a:r>
            <a:r>
              <a:rPr lang="en-US" dirty="0" smtClean="0"/>
              <a:t>) and discovered that these dormant forms could be converted to a vegetative, or actively growing, state.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Bacillus</a:t>
            </a:r>
            <a:endParaRPr lang="en-US" dirty="0"/>
          </a:p>
        </p:txBody>
      </p:sp>
      <p:pic>
        <p:nvPicPr>
          <p:cNvPr id="5" name="Content Placeholder 4" descr="bacill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7CE5C3-43C2-4135-98A9-57E6D45A1FC1}" type="slidenum">
              <a:rPr lang="en-US"/>
              <a:pPr/>
              <a:t>5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Spore-forming Bacilli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/>
              <a:t>Genus </a:t>
            </a:r>
            <a:r>
              <a:rPr lang="en-US" sz="3600" i="1" dirty="0" smtClean="0"/>
              <a:t>Bacillus</a:t>
            </a:r>
          </a:p>
          <a:p>
            <a:pPr eaLnBrk="1" hangingPunct="1">
              <a:buFontTx/>
              <a:buNone/>
            </a:pPr>
            <a:r>
              <a:rPr lang="en-US" sz="3600" dirty="0" smtClean="0"/>
              <a:t>Genus </a:t>
            </a:r>
            <a:r>
              <a:rPr lang="en-US" sz="3600" i="1" dirty="0" smtClean="0"/>
              <a:t>Clostridium</a:t>
            </a:r>
            <a:endParaRPr lang="en-US" sz="36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FF5D-F4D8-4F63-8D4E-828ADAD8F59A}" type="slidenum">
              <a:rPr lang="en-US"/>
              <a:pPr/>
              <a:t>6</a:t>
            </a:fld>
            <a:endParaRPr lang="en-US"/>
          </a:p>
        </p:txBody>
      </p:sp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Medically Important Gram-Positive Bacilli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05800" cy="4495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Three general groups</a:t>
            </a:r>
            <a:r>
              <a:rPr lang="en-US" dirty="0" smtClean="0"/>
              <a:t>: (</a:t>
            </a:r>
            <a:r>
              <a:rPr lang="en-US" b="1" i="1" dirty="0" smtClean="0"/>
              <a:t>import)</a:t>
            </a:r>
            <a:endParaRPr lang="en-US" b="1" i="1" dirty="0"/>
          </a:p>
          <a:p>
            <a:pPr marL="990600" lvl="1" indent="-533400">
              <a:buFontTx/>
              <a:buAutoNum type="arabicPeriod"/>
            </a:pPr>
            <a:r>
              <a:rPr lang="en-US" sz="3200" b="1" i="1" dirty="0" err="1"/>
              <a:t>Endospore</a:t>
            </a:r>
            <a:r>
              <a:rPr lang="en-US" sz="3200" b="1" i="1" dirty="0"/>
              <a:t>-formers</a:t>
            </a:r>
          </a:p>
          <a:p>
            <a:pPr marL="1371600" lvl="2" indent="-457200">
              <a:buFontTx/>
              <a:buNone/>
            </a:pPr>
            <a:r>
              <a:rPr lang="en-US" sz="2800" b="1" i="1" dirty="0"/>
              <a:t> Bacillus, Clostridium</a:t>
            </a:r>
          </a:p>
          <a:p>
            <a:pPr marL="990600" lvl="1" indent="-533400">
              <a:buFontTx/>
              <a:buAutoNum type="arabicPeriod"/>
            </a:pPr>
            <a:r>
              <a:rPr lang="en-US" sz="3200" dirty="0"/>
              <a:t>Non-</a:t>
            </a:r>
            <a:r>
              <a:rPr lang="en-US" sz="3200" dirty="0" err="1"/>
              <a:t>endospore</a:t>
            </a:r>
            <a:r>
              <a:rPr lang="en-US" sz="3200" dirty="0"/>
              <a:t>-formers</a:t>
            </a:r>
          </a:p>
          <a:p>
            <a:pPr marL="1371600" lvl="2" indent="-457200">
              <a:buFontTx/>
              <a:buNone/>
            </a:pPr>
            <a:r>
              <a:rPr lang="en-US" sz="2800" dirty="0"/>
              <a:t> </a:t>
            </a:r>
            <a:r>
              <a:rPr lang="en-US" sz="2800" i="1" dirty="0" err="1"/>
              <a:t>Listeria</a:t>
            </a:r>
            <a:r>
              <a:rPr lang="en-US" sz="2800" i="1" dirty="0"/>
              <a:t>, </a:t>
            </a:r>
            <a:r>
              <a:rPr lang="en-US" sz="2800" i="1" dirty="0" err="1"/>
              <a:t>Erysipelothrix</a:t>
            </a:r>
            <a:endParaRPr lang="en-US" sz="2800" dirty="0"/>
          </a:p>
          <a:p>
            <a:pPr marL="990600" lvl="1" indent="-533400">
              <a:buFontTx/>
              <a:buAutoNum type="arabicPeriod"/>
            </a:pPr>
            <a:r>
              <a:rPr lang="en-US" sz="3200" dirty="0"/>
              <a:t>Irregular shaped and staining properties</a:t>
            </a:r>
          </a:p>
          <a:p>
            <a:pPr marL="1371600" lvl="2" indent="-457200">
              <a:buFontTx/>
              <a:buNone/>
            </a:pPr>
            <a:r>
              <a:rPr lang="en-US" sz="2800" dirty="0"/>
              <a:t> </a:t>
            </a:r>
            <a:r>
              <a:rPr lang="en-US" sz="2800" i="1" dirty="0" err="1"/>
              <a:t>Corynebacterium</a:t>
            </a:r>
            <a:r>
              <a:rPr lang="en-US" sz="2800" i="1" dirty="0"/>
              <a:t>, </a:t>
            </a:r>
            <a:r>
              <a:rPr lang="en-US" sz="2800" i="1" dirty="0" err="1"/>
              <a:t>Proprionibacterium</a:t>
            </a:r>
            <a:r>
              <a:rPr lang="en-US" sz="2800" i="1" dirty="0"/>
              <a:t>, Mycobacterium, </a:t>
            </a:r>
            <a:r>
              <a:rPr lang="en-US" sz="2800" i="1" dirty="0" err="1"/>
              <a:t>Actinomyces</a:t>
            </a:r>
            <a:r>
              <a:rPr lang="en-US" sz="2800" i="1" dirty="0"/>
              <a:t>, </a:t>
            </a:r>
            <a:r>
              <a:rPr lang="en-US" sz="2800" i="1" dirty="0" err="1"/>
              <a:t>Nocardia</a:t>
            </a:r>
            <a:endParaRPr lang="en-US" sz="2800" dirty="0"/>
          </a:p>
          <a:p>
            <a:pPr marL="990600" lvl="1" indent="-533400">
              <a:buFontTx/>
              <a:buAutoNum type="arabicPeriod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Clostridium (c. </a:t>
            </a:r>
            <a:r>
              <a:rPr lang="en-US" dirty="0" err="1" smtClean="0"/>
              <a:t>tetanii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Tetanus and Clostridium </a:t>
            </a:r>
            <a:r>
              <a:rPr lang="en-US" b="1" dirty="0" err="1" smtClean="0"/>
              <a:t>Tetani</a:t>
            </a:r>
            <a:endParaRPr lang="en-US" b="1" dirty="0" smtClean="0"/>
          </a:p>
          <a:p>
            <a:r>
              <a:rPr lang="en-US" b="1" dirty="0" smtClean="0"/>
              <a:t>Clinical Manifestations</a:t>
            </a:r>
          </a:p>
          <a:p>
            <a:pPr>
              <a:buNone/>
            </a:pPr>
            <a:r>
              <a:rPr lang="en-US" dirty="0" smtClean="0"/>
              <a:t>    Tetanus is characterized by twitching of muscles around a wound, pain in neck and jaw muscles (</a:t>
            </a:r>
            <a:r>
              <a:rPr lang="en-US" dirty="0" err="1" smtClean="0"/>
              <a:t>trismus</a:t>
            </a:r>
            <a:r>
              <a:rPr lang="en-US" dirty="0" smtClean="0"/>
              <a:t>), and around the wound. Patients have no fever, but sweat profusely and exhibit muscle rigidity and spasms.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c. </a:t>
            </a:r>
            <a:r>
              <a:rPr lang="en-US" dirty="0" err="1" smtClean="0"/>
              <a:t>tetanii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These organisms are bacilli with terminal spores.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Classification and Antigenic Types</a:t>
            </a:r>
            <a:br>
              <a:rPr lang="en-US" b="1" dirty="0" smtClean="0"/>
            </a:br>
            <a:r>
              <a:rPr lang="en-US" b="1" dirty="0" smtClean="0"/>
              <a:t>of </a:t>
            </a:r>
            <a:r>
              <a:rPr lang="en-US" b="1" dirty="0" err="1" smtClean="0"/>
              <a:t>tetanii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 </a:t>
            </a:r>
            <a:r>
              <a:rPr lang="en-US" i="1" dirty="0" err="1" smtClean="0"/>
              <a:t>tetani</a:t>
            </a:r>
            <a:r>
              <a:rPr lang="en-US" dirty="0" smtClean="0"/>
              <a:t> is the only species. There are no serotypes.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539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BACILLUS</vt:lpstr>
      <vt:lpstr>Structure</vt:lpstr>
      <vt:lpstr>A tad history</vt:lpstr>
      <vt:lpstr>Classification of Bacillus</vt:lpstr>
      <vt:lpstr>Spore-forming Bacilli</vt:lpstr>
      <vt:lpstr>Medically Important Gram-Positive Bacilli</vt:lpstr>
      <vt:lpstr>Clostridium (c. tetanii)</vt:lpstr>
      <vt:lpstr>Structure of c. tetanii</vt:lpstr>
      <vt:lpstr>Classification and Antigenic Types of tetanii</vt:lpstr>
      <vt:lpstr>pathogenesis</vt:lpstr>
      <vt:lpstr>PowerPoint Presentation</vt:lpstr>
      <vt:lpstr>control</vt:lpstr>
      <vt:lpstr>PowerPoint Presentation</vt:lpstr>
      <vt:lpstr>A Bacillus subtilis bacterial colony</vt:lpstr>
      <vt:lpstr>Bacillus anthracis</vt:lpstr>
      <vt:lpstr>PowerPoint Presentation</vt:lpstr>
      <vt:lpstr>Characteristics of bacilli</vt:lpstr>
      <vt:lpstr>Diagnosis of bacilli</vt:lpstr>
      <vt:lpstr>Bacilli of clinical importance</vt:lpstr>
      <vt:lpstr>Importance of bacilli</vt:lpstr>
      <vt:lpstr>Bacilli transmission cycle</vt:lpstr>
      <vt:lpstr>End of 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BACILLUS</dc:title>
  <dc:creator>HILLARY</dc:creator>
  <cp:lastModifiedBy>King</cp:lastModifiedBy>
  <cp:revision>54</cp:revision>
  <dcterms:created xsi:type="dcterms:W3CDTF">2019-05-04T08:59:06Z</dcterms:created>
  <dcterms:modified xsi:type="dcterms:W3CDTF">2021-02-02T17:49:49Z</dcterms:modified>
</cp:coreProperties>
</file>