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6"/>
  </p:notesMasterIdLst>
  <p:sldIdLst>
    <p:sldId id="257" r:id="rId2"/>
    <p:sldId id="291" r:id="rId3"/>
    <p:sldId id="279" r:id="rId4"/>
    <p:sldId id="280" r:id="rId5"/>
    <p:sldId id="281" r:id="rId6"/>
    <p:sldId id="282" r:id="rId7"/>
    <p:sldId id="283" r:id="rId8"/>
    <p:sldId id="286" r:id="rId9"/>
    <p:sldId id="284" r:id="rId10"/>
    <p:sldId id="287" r:id="rId11"/>
    <p:sldId id="288" r:id="rId12"/>
    <p:sldId id="289" r:id="rId13"/>
    <p:sldId id="290" r:id="rId14"/>
    <p:sldId id="292" r:id="rId15"/>
  </p:sldIdLst>
  <p:sldSz cx="9144000" cy="6858000" type="screen4x3"/>
  <p:notesSz cx="6858000" cy="92964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8011" autoAdjust="0"/>
  </p:normalViewPr>
  <p:slideViewPr>
    <p:cSldViewPr>
      <p:cViewPr>
        <p:scale>
          <a:sx n="99" d="100"/>
          <a:sy n="99" d="100"/>
        </p:scale>
        <p:origin x="-546" y="10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26" y="-6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C597722-341C-4151-9939-6AB2AB185075}" type="datetimeFigureOut">
              <a:rPr lang="en-US" smtClean="0"/>
              <a:pPr/>
              <a:t>9/9/2020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1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1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1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28AFF9A7-E8F5-480F-8466-00E4610EE3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149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FF9A7-E8F5-480F-8466-00E4610EE39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4E7083BC-446F-43F2-814E-CD320A078B25}" type="datetime1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w Cen MT" panose="020B0602020104020603" pitchFamily="34" charset="0"/>
              </a:defRPr>
            </a:lvl1pPr>
          </a:lstStyle>
          <a:p>
            <a:fld id="{CD96CD4D-DBB0-4E5C-BF17-E7C7227C20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Square 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5181600"/>
            <a:ext cx="1676400" cy="1676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6381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A166A3-2C7E-4589-AD7C-17EB94240FCC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9317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B1697C-590D-4C3D-8BD1-10CB15798B1B}" type="datetime1">
              <a:rPr lang="en-US" smtClean="0"/>
              <a:pPr/>
              <a:t>9/9/2020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7197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695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654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46483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83049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579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822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AA744-361E-49A8-ABB5-019F29143E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5708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2" r:id="rId3"/>
    <p:sldLayoutId id="2147483835" r:id="rId4"/>
    <p:sldLayoutId id="2147483836" r:id="rId5"/>
    <p:sldLayoutId id="2147483837" r:id="rId6"/>
    <p:sldLayoutId id="2147483838" r:id="rId7"/>
    <p:sldLayoutId id="2147483839" r:id="rId8"/>
  </p:sldLayoutIdLst>
  <p:timing>
    <p:tnLst>
      <p:par>
        <p:cTn id="1" dur="indefinite" restart="never" nodeType="tmRoot"/>
      </p:par>
    </p:tnLst>
  </p:timing>
  <p:hf hdr="0" dt="0"/>
  <p:txStyles>
    <p:titleStyle>
      <a:lvl1pPr marL="36576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Side effects and toxicity of </a:t>
            </a:r>
            <a:r>
              <a:rPr lang="en-US" dirty="0" smtClean="0"/>
              <a:t>analgesics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6786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dirty="0" smtClean="0"/>
              <a:t>M</a:t>
            </a:r>
            <a:r>
              <a:rPr lang="en-US" dirty="0" smtClean="0"/>
              <a:t>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Hepatic and renal impairment</a:t>
            </a:r>
          </a:p>
          <a:p>
            <a:r>
              <a:rPr lang="en-US" sz="2800" dirty="0" smtClean="0"/>
              <a:t>Not a contraindication for use</a:t>
            </a:r>
          </a:p>
          <a:p>
            <a:r>
              <a:rPr lang="en-US" sz="2800" dirty="0" smtClean="0"/>
              <a:t>Titrate slowly and carefully to avoid accumulation of medication or active metabolites</a:t>
            </a:r>
          </a:p>
          <a:p>
            <a:pPr lvl="1"/>
            <a:r>
              <a:rPr lang="en-US" sz="2800" dirty="0" smtClean="0"/>
              <a:t>Consider increasing interval between doses to 6, 8, or even 12 hours</a:t>
            </a:r>
          </a:p>
          <a:p>
            <a:pPr marL="0" indent="0">
              <a:buNone/>
            </a:pPr>
            <a:r>
              <a:rPr lang="en-US" sz="2800" dirty="0" smtClean="0"/>
              <a:t>Elderly</a:t>
            </a:r>
          </a:p>
          <a:p>
            <a:r>
              <a:rPr lang="en-US" sz="2800" dirty="0" smtClean="0"/>
              <a:t>Older people respond well to lower doses</a:t>
            </a:r>
          </a:p>
          <a:p>
            <a:r>
              <a:rPr lang="en-US" sz="2800" dirty="0" smtClean="0"/>
              <a:t>Consider reducing the dose or increasing the dosing interval to minimize side effects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); </a:t>
            </a:r>
            <a:r>
              <a:rPr lang="en-US" dirty="0"/>
              <a:t>Guide to Pain Management in Low-Resource </a:t>
            </a:r>
            <a:r>
              <a:rPr lang="en-US" dirty="0" smtClean="0"/>
              <a:t>Settings, </a:t>
            </a:r>
            <a:r>
              <a:rPr lang="en-US" dirty="0"/>
              <a:t>IASP (2010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327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/>
          <a:lstStyle/>
          <a:p>
            <a:r>
              <a:rPr lang="en-US" dirty="0" smtClean="0"/>
              <a:t>Opioid 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Toxic effects of opioids are rare when they are used in appropriate doses</a:t>
            </a:r>
          </a:p>
          <a:p>
            <a:r>
              <a:rPr lang="en-US" sz="2800" dirty="0"/>
              <a:t>Signs include</a:t>
            </a:r>
          </a:p>
          <a:p>
            <a:pPr lvl="1"/>
            <a:r>
              <a:rPr lang="en-US" sz="2800" dirty="0"/>
              <a:t>Drowsiness that does not improve</a:t>
            </a:r>
          </a:p>
          <a:p>
            <a:pPr lvl="1"/>
            <a:r>
              <a:rPr lang="en-US" sz="2800" dirty="0"/>
              <a:t>Confusion</a:t>
            </a:r>
          </a:p>
          <a:p>
            <a:pPr lvl="1"/>
            <a:r>
              <a:rPr lang="en-US" sz="2800" dirty="0"/>
              <a:t>Hallucinations</a:t>
            </a:r>
          </a:p>
          <a:p>
            <a:pPr lvl="1"/>
            <a:r>
              <a:rPr lang="en-US" sz="2800" dirty="0" smtClean="0"/>
              <a:t>Myoclonus (abrupt spasms or muscle twitching)</a:t>
            </a:r>
            <a:endParaRPr lang="en-US" sz="2800" dirty="0"/>
          </a:p>
          <a:p>
            <a:pPr lvl="1"/>
            <a:r>
              <a:rPr lang="en-US" sz="2800" dirty="0"/>
              <a:t>Respiratory </a:t>
            </a:r>
            <a:r>
              <a:rPr lang="en-US" sz="2800" dirty="0" smtClean="0"/>
              <a:t>depression (slow breathing)</a:t>
            </a:r>
            <a:endParaRPr lang="en-US" sz="2800" dirty="0"/>
          </a:p>
          <a:p>
            <a:pPr lvl="1"/>
            <a:r>
              <a:rPr lang="en-US" sz="2800" dirty="0"/>
              <a:t>Pinpoint </a:t>
            </a:r>
            <a:r>
              <a:rPr lang="en-US" sz="2800" dirty="0" smtClean="0"/>
              <a:t>pupils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825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dirty="0" smtClean="0"/>
              <a:t>Opioid toxicity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are concerned that a patient is experiencing toxicity, </a:t>
            </a:r>
            <a:r>
              <a:rPr lang="en-US" dirty="0" smtClean="0">
                <a:solidFill>
                  <a:srgbClr val="FF0000"/>
                </a:solidFill>
              </a:rPr>
              <a:t>reduce the dose by 50% and consider giving parenteral fluids to increase excretion</a:t>
            </a:r>
          </a:p>
          <a:p>
            <a:r>
              <a:rPr lang="en-US" dirty="0" smtClean="0"/>
              <a:t>In severe cases</a:t>
            </a:r>
            <a:r>
              <a:rPr lang="en-US" dirty="0" smtClean="0">
                <a:solidFill>
                  <a:srgbClr val="FF0000"/>
                </a:solidFill>
              </a:rPr>
              <a:t>, stop the opioid and give Naloxone, an opioid antagonist</a:t>
            </a:r>
          </a:p>
          <a:p>
            <a:pPr lvl="1"/>
            <a:r>
              <a:rPr lang="en-US" dirty="0" smtClean="0"/>
              <a:t>Naloxone is rarely used and should be used with caution as it will precipitate pain crisis</a:t>
            </a:r>
          </a:p>
          <a:p>
            <a:r>
              <a:rPr lang="en-US" dirty="0" smtClean="0"/>
              <a:t>Haloperidol 1.5-5mg at night may help with any hallucinations or confusion</a:t>
            </a:r>
          </a:p>
          <a:p>
            <a:pPr lvl="1"/>
            <a:r>
              <a:rPr lang="en-US" dirty="0" smtClean="0"/>
              <a:t>Be sure to rule out other causes (such as urinary tract infection, hypoxia, or side effect of another medication)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), Dr. Kathleen Doyle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937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1066800"/>
          </a:xfrm>
        </p:spPr>
        <p:txBody>
          <a:bodyPr/>
          <a:lstStyle/>
          <a:p>
            <a:r>
              <a:rPr lang="en-US" dirty="0" smtClean="0"/>
              <a:t>Summary / Take </a:t>
            </a:r>
            <a:r>
              <a:rPr lang="en-US" dirty="0" smtClean="0"/>
              <a:t>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use of opioids can cause side effects; with proper use these side effects can be mediated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When using opioids, give </a:t>
            </a:r>
            <a:r>
              <a:rPr lang="en-US" sz="2800" dirty="0"/>
              <a:t>laxatives to avoid constipation unless patient has </a:t>
            </a:r>
            <a:r>
              <a:rPr lang="en-US" sz="2800" dirty="0" err="1" smtClean="0"/>
              <a:t>diarrhoea</a:t>
            </a:r>
            <a:endParaRPr lang="en-US" sz="28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When used correctly, patients don’t become </a:t>
            </a:r>
            <a:r>
              <a:rPr lang="en-US" sz="2800" dirty="0" smtClean="0"/>
              <a:t>dependent or addicted on morphine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 err="1" smtClean="0"/>
              <a:t>Opioids</a:t>
            </a:r>
            <a:r>
              <a:rPr lang="en-US" dirty="0" smtClean="0"/>
              <a:t> can be used in patients with liver and kidney </a:t>
            </a:r>
            <a:r>
              <a:rPr lang="en-US" dirty="0" err="1" smtClean="0"/>
              <a:t>impairement</a:t>
            </a:r>
            <a:r>
              <a:rPr lang="en-US" dirty="0" smtClean="0"/>
              <a:t>; however doses may require to be adjusted.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44858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1800" dirty="0"/>
              <a:t>African Palliative Care Association. Beating Pain: a </a:t>
            </a:r>
            <a:r>
              <a:rPr lang="en-US" sz="1800" dirty="0" err="1"/>
              <a:t>pocketguide</a:t>
            </a:r>
            <a:r>
              <a:rPr lang="en-US" sz="1800" dirty="0"/>
              <a:t> for pain management in Africa, 2nd Ed. [Internet]. 2012. Available from: http://</a:t>
            </a:r>
            <a:r>
              <a:rPr lang="en-US" sz="1800" dirty="0" err="1"/>
              <a:t>www.africanpalliativecare.org</a:t>
            </a:r>
            <a:r>
              <a:rPr lang="en-US" sz="1800" dirty="0"/>
              <a:t>/images/stories/</a:t>
            </a:r>
            <a:r>
              <a:rPr lang="en-US" sz="1800" dirty="0" err="1"/>
              <a:t>pdf</a:t>
            </a:r>
            <a:r>
              <a:rPr lang="en-US" sz="1800" dirty="0"/>
              <a:t>/</a:t>
            </a:r>
            <a:r>
              <a:rPr lang="en-US" sz="1800" dirty="0" err="1"/>
              <a:t>beating_pain.pdf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1800" dirty="0"/>
              <a:t>African Palliative Care Association. Using opioids to manage pain: a pocket guide for health professionals in Africa [Internet]. 2010. Available from: http://</a:t>
            </a:r>
            <a:r>
              <a:rPr lang="en-US" sz="1800" dirty="0" err="1"/>
              <a:t>www.africanpalliativecare.org</a:t>
            </a:r>
            <a:r>
              <a:rPr lang="en-US" sz="1800" dirty="0"/>
              <a:t>/images/stories/</a:t>
            </a:r>
            <a:r>
              <a:rPr lang="en-US" sz="1800" dirty="0" err="1"/>
              <a:t>pdf</a:t>
            </a:r>
            <a:r>
              <a:rPr lang="en-US" sz="1800" dirty="0"/>
              <a:t>/</a:t>
            </a:r>
            <a:r>
              <a:rPr lang="en-US" sz="1800" dirty="0" err="1"/>
              <a:t>using_opiods.pdf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1800" dirty="0"/>
              <a:t>Amery J, editor. Children’s Palliative Care in Africa [Internet]. 2009. Available from: http://</a:t>
            </a:r>
            <a:r>
              <a:rPr lang="en-US" sz="1800" dirty="0" err="1"/>
              <a:t>www.icpcn.org</a:t>
            </a:r>
            <a:r>
              <a:rPr lang="en-US" sz="1800" dirty="0"/>
              <a:t>/</a:t>
            </a:r>
            <a:r>
              <a:rPr lang="en-US" sz="1800" dirty="0" err="1"/>
              <a:t>wp</a:t>
            </a:r>
            <a:r>
              <a:rPr lang="en-US" sz="1800" dirty="0"/>
              <a:t>-content/uploads/2013/08/</a:t>
            </a:r>
            <a:r>
              <a:rPr lang="en-US" sz="1800" dirty="0" err="1"/>
              <a:t>Childrens</a:t>
            </a:r>
            <a:r>
              <a:rPr lang="en-US" sz="1800" dirty="0"/>
              <a:t>-Palliative-Care-in-Africa-Full-</a:t>
            </a:r>
            <a:r>
              <a:rPr lang="en-US" sz="1800" dirty="0" err="1"/>
              <a:t>Text.pdf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1800" dirty="0"/>
              <a:t>Kopf A, Patel N, editors. Guide to Pain Management in Low-Resource Settings [Internet]. 2010. Available from: http://</a:t>
            </a:r>
            <a:r>
              <a:rPr lang="en-US" sz="1800" dirty="0" err="1"/>
              <a:t>www.iasp-pain.org</a:t>
            </a:r>
            <a:r>
              <a:rPr lang="en-US" sz="1800" dirty="0"/>
              <a:t>/files/Content/</a:t>
            </a:r>
            <a:r>
              <a:rPr lang="en-US" sz="1800" dirty="0" err="1"/>
              <a:t>ContentFolders</a:t>
            </a:r>
            <a:r>
              <a:rPr lang="en-US" sz="1800" dirty="0"/>
              <a:t>/Publications2/</a:t>
            </a:r>
            <a:r>
              <a:rPr lang="en-US" sz="1800" dirty="0" err="1"/>
              <a:t>FreeBooks</a:t>
            </a:r>
            <a:r>
              <a:rPr lang="en-US" sz="1800" dirty="0"/>
              <a:t>/</a:t>
            </a:r>
            <a:r>
              <a:rPr lang="en-US" sz="1800" dirty="0" err="1"/>
              <a:t>Guide_to_Pain_Management_in_Low-Resource_Settings.pdf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1800" dirty="0"/>
              <a:t>The Palliative Care Association of Uganda and the Uganda Ministry of Health. Introductory Palliative Care Course for Healthcare Professionals. 2013. 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endParaRPr lang="en-US" sz="1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2839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219200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List side effects of non-</a:t>
            </a:r>
            <a:r>
              <a:rPr lang="en-US" sz="2800" dirty="0" err="1" smtClean="0"/>
              <a:t>opioid</a:t>
            </a:r>
            <a:r>
              <a:rPr lang="en-US" sz="2800" dirty="0" smtClean="0"/>
              <a:t> analgesics.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Outline  </a:t>
            </a:r>
            <a:r>
              <a:rPr lang="en-US" sz="2800" dirty="0" smtClean="0"/>
              <a:t>side effects of </a:t>
            </a:r>
            <a:r>
              <a:rPr lang="en-US" sz="2800" dirty="0" err="1" smtClean="0"/>
              <a:t>opioids</a:t>
            </a:r>
            <a:r>
              <a:rPr lang="en-US" sz="2800" dirty="0" smtClean="0"/>
              <a:t> and their management</a:t>
            </a: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Review signs of opioid toxicity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Describe treatment options of opioid toxicity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81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990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</a:t>
            </a:r>
            <a:r>
              <a:rPr lang="en-US" dirty="0" err="1" smtClean="0"/>
              <a:t>aracetamol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Hepatotoxicity can occur if more than the maximum dose (4g) is given per day</a:t>
            </a:r>
          </a:p>
          <a:p>
            <a:r>
              <a:rPr lang="en-US" sz="2800" dirty="0" smtClean="0"/>
              <a:t>Alcohol-dependent and undernourished patients are at a higher risk</a:t>
            </a:r>
          </a:p>
          <a:p>
            <a:pPr marL="57150" indent="0">
              <a:buNone/>
            </a:pPr>
            <a:r>
              <a:rPr lang="en-US" sz="2800" dirty="0" smtClean="0"/>
              <a:t>Contraindications:</a:t>
            </a:r>
          </a:p>
          <a:p>
            <a:pPr marL="400050"/>
            <a:r>
              <a:rPr lang="en-US" sz="2800" dirty="0" smtClean="0"/>
              <a:t>Severe hepatic and renal impairment, alcohol</a:t>
            </a:r>
            <a:r>
              <a:rPr lang="en-US" sz="2800" dirty="0"/>
              <a:t> </a:t>
            </a:r>
            <a:r>
              <a:rPr lang="en-US" sz="2800" dirty="0" smtClean="0"/>
              <a:t>dependence, undernourishment, and glucose-6-phosphate </a:t>
            </a:r>
            <a:r>
              <a:rPr lang="en-US" sz="2800" dirty="0" err="1" smtClean="0"/>
              <a:t>dehydrogenase</a:t>
            </a:r>
            <a:r>
              <a:rPr lang="en-US" sz="2800" dirty="0" smtClean="0"/>
              <a:t> </a:t>
            </a:r>
            <a:r>
              <a:rPr lang="en-US" sz="2800" dirty="0" smtClean="0"/>
              <a:t>deficiency</a:t>
            </a:r>
          </a:p>
          <a:p>
            <a:pPr marL="400050"/>
            <a:r>
              <a:rPr lang="en-US" sz="2800" dirty="0" smtClean="0">
                <a:solidFill>
                  <a:srgbClr val="FF0000"/>
                </a:solidFill>
              </a:rPr>
              <a:t>Anti-dote</a:t>
            </a:r>
            <a:r>
              <a:rPr lang="en-US" sz="2800" dirty="0" smtClean="0"/>
              <a:t> : </a:t>
            </a:r>
            <a:r>
              <a:rPr lang="en-US" sz="2800" dirty="0" err="1" smtClean="0"/>
              <a:t>Acetylcysteine</a:t>
            </a:r>
            <a:r>
              <a:rPr lang="en-US" sz="2800" dirty="0" smtClean="0"/>
              <a:t>; </a:t>
            </a:r>
            <a:r>
              <a:rPr lang="en-US" sz="2800" dirty="0" err="1" smtClean="0"/>
              <a:t>methioninne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); </a:t>
            </a:r>
            <a:r>
              <a:rPr lang="en-US" dirty="0"/>
              <a:t>Guide to Pain Management in Low-Resource </a:t>
            </a:r>
            <a:r>
              <a:rPr lang="en-US" dirty="0" smtClean="0"/>
              <a:t>Settings, </a:t>
            </a:r>
            <a:r>
              <a:rPr lang="en-US" dirty="0"/>
              <a:t>IASP (2010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141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838200"/>
          </a:xfrm>
        </p:spPr>
        <p:txBody>
          <a:bodyPr/>
          <a:lstStyle/>
          <a:p>
            <a:r>
              <a:rPr lang="en-US" dirty="0" smtClean="0"/>
              <a:t>NSAIDs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Side effects are usually seen with longer-term use (&gt;7 days)</a:t>
            </a:r>
          </a:p>
          <a:p>
            <a:r>
              <a:rPr lang="en-US" dirty="0" smtClean="0"/>
              <a:t>Gastro-intestinal (GI) bleeding</a:t>
            </a:r>
          </a:p>
          <a:p>
            <a:pPr lvl="1"/>
            <a:r>
              <a:rPr lang="en-US" dirty="0" smtClean="0"/>
              <a:t>If any GI symptoms develop (</a:t>
            </a:r>
            <a:r>
              <a:rPr lang="en-US" dirty="0" err="1" smtClean="0"/>
              <a:t>dypepsia</a:t>
            </a:r>
            <a:r>
              <a:rPr lang="en-US" dirty="0" smtClean="0"/>
              <a:t>, </a:t>
            </a:r>
            <a:r>
              <a:rPr lang="en-US" dirty="0" err="1" smtClean="0"/>
              <a:t>epigastric</a:t>
            </a:r>
            <a:r>
              <a:rPr lang="en-US" dirty="0" smtClean="0"/>
              <a:t> pain), stop and give H2 receptor antagonist, e.g. Ranitidine</a:t>
            </a:r>
            <a:endParaRPr lang="en-US" dirty="0"/>
          </a:p>
          <a:p>
            <a:r>
              <a:rPr lang="en-US" dirty="0" smtClean="0"/>
              <a:t>Renal failure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Contraindications</a:t>
            </a:r>
          </a:p>
          <a:p>
            <a:r>
              <a:rPr lang="en-US" dirty="0" smtClean="0"/>
              <a:t>Gastrointestinal ulceration, hemophilia, hypersensitivity to aspirin, thrombocytopenia, young children, pregnancy (especially third trimester), breastfeeding</a:t>
            </a:r>
            <a:r>
              <a:rPr lang="en-US" sz="2800" dirty="0" smtClean="0"/>
              <a:t>, and advanced renal impairment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); </a:t>
            </a:r>
            <a:r>
              <a:rPr lang="en-US" dirty="0"/>
              <a:t>Guide to Pain Management in Low-Resource </a:t>
            </a:r>
            <a:r>
              <a:rPr lang="en-US" dirty="0" smtClean="0"/>
              <a:t>Settings, </a:t>
            </a:r>
            <a:r>
              <a:rPr lang="en-US" dirty="0"/>
              <a:t>IASP (2010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144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90600"/>
          </a:xfrm>
        </p:spPr>
        <p:txBody>
          <a:bodyPr/>
          <a:lstStyle/>
          <a:p>
            <a:r>
              <a:rPr lang="en-US" dirty="0" smtClean="0"/>
              <a:t>weak </a:t>
            </a:r>
            <a:r>
              <a:rPr lang="en-US" dirty="0" smtClean="0"/>
              <a:t>opioids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Weak opioids are considered very safe, even in patients with impaired organ function</a:t>
            </a:r>
          </a:p>
          <a:p>
            <a:r>
              <a:rPr lang="en-US" dirty="0" smtClean="0"/>
              <a:t>Codeine</a:t>
            </a:r>
          </a:p>
          <a:p>
            <a:pPr lvl="1"/>
            <a:r>
              <a:rPr lang="en-US" dirty="0" smtClean="0"/>
              <a:t>Give laxatives to avoid constipation unless patient has </a:t>
            </a:r>
            <a:r>
              <a:rPr lang="en-US" dirty="0" err="1" smtClean="0"/>
              <a:t>diarrhoea</a:t>
            </a:r>
            <a:endParaRPr lang="en-US" dirty="0" smtClean="0"/>
          </a:p>
          <a:p>
            <a:r>
              <a:rPr lang="en-US" dirty="0" smtClean="0"/>
              <a:t>Tramadol</a:t>
            </a:r>
          </a:p>
          <a:p>
            <a:pPr lvl="1"/>
            <a:r>
              <a:rPr lang="en-US" dirty="0" smtClean="0"/>
              <a:t>Use with caution in epileptic patients, especially if patient is on other drugs that lower the seizure threshold</a:t>
            </a:r>
          </a:p>
          <a:p>
            <a:pPr lvl="1"/>
            <a:r>
              <a:rPr lang="en-US" dirty="0"/>
              <a:t>May cause serotonin syndrome in patients on other </a:t>
            </a:r>
            <a:r>
              <a:rPr lang="en-US" dirty="0" smtClean="0"/>
              <a:t>serotonergic medications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); </a:t>
            </a:r>
            <a:r>
              <a:rPr lang="en-US" dirty="0"/>
              <a:t>Guide to Pain Management in Low-Resource </a:t>
            </a:r>
            <a:r>
              <a:rPr lang="en-US" dirty="0" smtClean="0"/>
              <a:t>Settings, </a:t>
            </a:r>
            <a:r>
              <a:rPr lang="en-US" dirty="0"/>
              <a:t>IASP (2010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783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66800"/>
          </a:xfrm>
        </p:spPr>
        <p:txBody>
          <a:bodyPr/>
          <a:lstStyle/>
          <a:p>
            <a:r>
              <a:rPr lang="en-US" dirty="0" smtClean="0"/>
              <a:t>M</a:t>
            </a:r>
            <a:r>
              <a:rPr lang="en-US" dirty="0" smtClean="0"/>
              <a:t>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When used correctly, problems like dependency, addiction, tolerance, and respiratory depression are </a:t>
            </a:r>
            <a:r>
              <a:rPr lang="en-US" sz="2800" dirty="0" smtClean="0"/>
              <a:t>rare</a:t>
            </a:r>
          </a:p>
          <a:p>
            <a:r>
              <a:rPr lang="en-US" sz="2800" dirty="0" smtClean="0"/>
              <a:t>Opioids are not toxic to any organ</a:t>
            </a:r>
          </a:p>
          <a:p>
            <a:pPr lvl="1"/>
            <a:r>
              <a:rPr lang="en-US" sz="2800" dirty="0" smtClean="0"/>
              <a:t>No contraindications except history of allergic reactions (rare)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); </a:t>
            </a:r>
            <a:r>
              <a:rPr lang="en-US" dirty="0"/>
              <a:t>Guide to Pain Management in Low-Resource </a:t>
            </a:r>
            <a:r>
              <a:rPr lang="en-US" dirty="0" smtClean="0"/>
              <a:t>Settings, </a:t>
            </a:r>
            <a:r>
              <a:rPr lang="en-US" dirty="0"/>
              <a:t>IASP (2010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946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990600"/>
          </a:xfrm>
        </p:spPr>
        <p:txBody>
          <a:bodyPr/>
          <a:lstStyle/>
          <a:p>
            <a:r>
              <a:rPr lang="en-US" dirty="0" smtClean="0"/>
              <a:t>M</a:t>
            </a:r>
            <a:r>
              <a:rPr lang="en-US" dirty="0" smtClean="0"/>
              <a:t>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Constipation is a very common side effect of all opioids and does not resolve spontaneously</a:t>
            </a:r>
          </a:p>
          <a:p>
            <a:r>
              <a:rPr lang="en-US" sz="2800" dirty="0"/>
              <a:t>Laxatives should be prescribed as prophylaxis unless patient has </a:t>
            </a:r>
            <a:r>
              <a:rPr lang="en-US" sz="2800" dirty="0" err="1"/>
              <a:t>diarrhoea</a:t>
            </a:r>
            <a:endParaRPr lang="en-US" sz="2800" dirty="0"/>
          </a:p>
          <a:p>
            <a:r>
              <a:rPr lang="en-US" sz="2800" dirty="0"/>
              <a:t>Treat with </a:t>
            </a:r>
            <a:r>
              <a:rPr lang="en-US" sz="2800" dirty="0" smtClean="0"/>
              <a:t>a </a:t>
            </a:r>
            <a:r>
              <a:rPr lang="en-US" sz="2800" dirty="0"/>
              <a:t>stimulant </a:t>
            </a:r>
            <a:r>
              <a:rPr lang="en-US" sz="2800" dirty="0" smtClean="0"/>
              <a:t>laxative</a:t>
            </a:r>
            <a:endParaRPr lang="en-US" sz="2800" dirty="0"/>
          </a:p>
          <a:p>
            <a:pPr lvl="1"/>
            <a:r>
              <a:rPr lang="en-US" sz="2800" dirty="0"/>
              <a:t>i.e. </a:t>
            </a:r>
            <a:r>
              <a:rPr lang="en-US" sz="2800" dirty="0" err="1"/>
              <a:t>Bisacodyl</a:t>
            </a:r>
            <a:r>
              <a:rPr lang="en-US" sz="2800" dirty="0"/>
              <a:t> 5mg at night, increasing to 15mg if needed </a:t>
            </a:r>
            <a:endParaRPr lang="en-US" sz="2800" dirty="0" smtClean="0"/>
          </a:p>
          <a:p>
            <a:pPr lvl="1"/>
            <a:r>
              <a:rPr lang="en-US" sz="2800" dirty="0" err="1" smtClean="0"/>
              <a:t>Lactulose</a:t>
            </a:r>
            <a:r>
              <a:rPr lang="en-US" sz="2800" dirty="0" smtClean="0"/>
              <a:t> syrup </a:t>
            </a:r>
            <a:endParaRPr lang="en-US" sz="2800" dirty="0"/>
          </a:p>
          <a:p>
            <a:pPr marL="457200" lvl="1" indent="0">
              <a:buNone/>
            </a:pP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525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/>
          <a:lstStyle/>
          <a:p>
            <a:r>
              <a:rPr lang="en-US" dirty="0" smtClean="0"/>
              <a:t>Morphine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Nausea and vomiting</a:t>
            </a:r>
          </a:p>
          <a:p>
            <a:r>
              <a:rPr lang="en-US" sz="2800" dirty="0"/>
              <a:t>Usually </a:t>
            </a:r>
            <a:r>
              <a:rPr lang="en-US" sz="2800" dirty="0" smtClean="0"/>
              <a:t>mild and resolves </a:t>
            </a:r>
            <a:r>
              <a:rPr lang="en-US" sz="2800" dirty="0"/>
              <a:t>within one week</a:t>
            </a:r>
          </a:p>
          <a:p>
            <a:r>
              <a:rPr lang="en-US" sz="2800" dirty="0"/>
              <a:t>Anti-emetics (metoclopramide or haloperidol) can be given for the first few days of treatment </a:t>
            </a:r>
            <a:endParaRPr lang="en-US" sz="2800" dirty="0" smtClean="0"/>
          </a:p>
          <a:p>
            <a:pPr lvl="1"/>
            <a:r>
              <a:rPr lang="en-US" sz="2800" dirty="0" err="1" smtClean="0"/>
              <a:t>Metoclopromide</a:t>
            </a:r>
            <a:r>
              <a:rPr lang="en-US" sz="2800" dirty="0" smtClean="0"/>
              <a:t> 10mg every 8 hours or haloperidol 1.5mg once a day</a:t>
            </a:r>
          </a:p>
          <a:p>
            <a:pPr marL="0" indent="0">
              <a:buNone/>
            </a:pPr>
            <a:r>
              <a:rPr lang="en-US" sz="2800" dirty="0" smtClean="0"/>
              <a:t>Itching</a:t>
            </a:r>
          </a:p>
          <a:p>
            <a:r>
              <a:rPr lang="en-US" sz="2800" dirty="0" smtClean="0"/>
              <a:t>Less common</a:t>
            </a:r>
          </a:p>
          <a:p>
            <a:r>
              <a:rPr lang="en-US" sz="2800" dirty="0" smtClean="0"/>
              <a:t>Treat with </a:t>
            </a:r>
            <a:r>
              <a:rPr lang="en-US" sz="2800" dirty="0" err="1" smtClean="0"/>
              <a:t>chlorpheniramine</a:t>
            </a:r>
            <a:endParaRPr lang="en-US" sz="28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</a:t>
            </a:r>
            <a:r>
              <a:rPr lang="en-US" dirty="0"/>
              <a:t>, Guide to Pain Management in Low-Resource Settings, IASP (2010)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482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066800"/>
          </a:xfrm>
        </p:spPr>
        <p:txBody>
          <a:bodyPr/>
          <a:lstStyle/>
          <a:p>
            <a:r>
              <a:rPr lang="en-US" dirty="0" smtClean="0"/>
              <a:t>Morphine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Drowsiness</a:t>
            </a:r>
          </a:p>
          <a:p>
            <a:r>
              <a:rPr lang="en-US" sz="2800" dirty="0"/>
              <a:t>Usually resolves within one week</a:t>
            </a:r>
          </a:p>
          <a:p>
            <a:r>
              <a:rPr lang="en-US" sz="2800" dirty="0"/>
              <a:t>Advise patients not to perform dangerous tasks or operate heavy machinery for 2 weeks while they adjust to the medications</a:t>
            </a:r>
          </a:p>
          <a:p>
            <a:r>
              <a:rPr lang="en-US" sz="2800" dirty="0"/>
              <a:t>Patients who have been unable to sleep well due to pain may initially sleep for long periods once their pain has been relieved</a:t>
            </a:r>
          </a:p>
          <a:p>
            <a:pPr lvl="1"/>
            <a:r>
              <a:rPr lang="en-US" sz="2800" dirty="0"/>
              <a:t>These patients should be easily </a:t>
            </a:r>
            <a:r>
              <a:rPr lang="en-US" sz="2800" dirty="0" err="1"/>
              <a:t>arousable</a:t>
            </a:r>
            <a:r>
              <a:rPr lang="en-US" sz="2800" dirty="0"/>
              <a:t> </a:t>
            </a:r>
          </a:p>
          <a:p>
            <a:r>
              <a:rPr lang="en-US" sz="2800" dirty="0" smtClean="0"/>
              <a:t>If it does not improve, reduce the morphine dose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Beating Pain, 2</a:t>
            </a:r>
            <a:r>
              <a:rPr lang="en-US" baseline="30000" dirty="0"/>
              <a:t>nd</a:t>
            </a:r>
            <a:r>
              <a:rPr lang="en-US" dirty="0"/>
              <a:t> Ed. APCA (2012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A744-361E-49A8-ABB5-019F29143E6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16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Training slides">
  <a:themeElements>
    <a:clrScheme name="Custom 1">
      <a:dk1>
        <a:sysClr val="windowText" lastClr="000000"/>
      </a:dk1>
      <a:lt1>
        <a:sysClr val="window" lastClr="FFFFFF"/>
      </a:lt1>
      <a:dk2>
        <a:srgbClr val="0038A8"/>
      </a:dk2>
      <a:lt2>
        <a:srgbClr val="EEECE1"/>
      </a:lt2>
      <a:accent1>
        <a:srgbClr val="5F7FBA"/>
      </a:accent1>
      <a:accent2>
        <a:srgbClr val="C41E3A"/>
      </a:accent2>
      <a:accent3>
        <a:srgbClr val="016A3A"/>
      </a:accent3>
      <a:accent4>
        <a:srgbClr val="B9B2D8"/>
      </a:accent4>
      <a:accent5>
        <a:srgbClr val="00838C"/>
      </a:accent5>
      <a:accent6>
        <a:srgbClr val="FFD24F"/>
      </a:accent6>
      <a:hlink>
        <a:srgbClr val="2B0071"/>
      </a:hlink>
      <a:folHlink>
        <a:srgbClr val="9C005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slides.potx</Template>
  <TotalTime>3720</TotalTime>
  <Words>974</Words>
  <Application>Microsoft Office PowerPoint</Application>
  <PresentationFormat>On-screen Show (4:3)</PresentationFormat>
  <Paragraphs>112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Training slides</vt:lpstr>
      <vt:lpstr>Side effects and toxicity of analgesics</vt:lpstr>
      <vt:lpstr>Objectives</vt:lpstr>
      <vt:lpstr>Paracetamol</vt:lpstr>
      <vt:lpstr>NSAIDs</vt:lpstr>
      <vt:lpstr>weak opioids</vt:lpstr>
      <vt:lpstr>Morphine</vt:lpstr>
      <vt:lpstr>Morphine</vt:lpstr>
      <vt:lpstr>Morphine</vt:lpstr>
      <vt:lpstr>Morphine</vt:lpstr>
      <vt:lpstr>Morphine</vt:lpstr>
      <vt:lpstr>Opioid toxicity</vt:lpstr>
      <vt:lpstr>Opioid toxicity</vt:lpstr>
      <vt:lpstr>Summary / Take home messages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 Treatment</dc:title>
  <dc:creator>Megan OBrien</dc:creator>
  <cp:lastModifiedBy>User</cp:lastModifiedBy>
  <cp:revision>79</cp:revision>
  <dcterms:created xsi:type="dcterms:W3CDTF">2014-03-13T10:48:57Z</dcterms:created>
  <dcterms:modified xsi:type="dcterms:W3CDTF">2020-09-09T10:28:44Z</dcterms:modified>
</cp:coreProperties>
</file>