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84" r:id="rId6"/>
    <p:sldId id="285" r:id="rId7"/>
    <p:sldId id="286" r:id="rId8"/>
    <p:sldId id="282" r:id="rId9"/>
    <p:sldId id="261" r:id="rId10"/>
    <p:sldId id="262" r:id="rId11"/>
    <p:sldId id="268" r:id="rId12"/>
    <p:sldId id="269" r:id="rId13"/>
    <p:sldId id="270" r:id="rId14"/>
    <p:sldId id="271" r:id="rId15"/>
    <p:sldId id="272" r:id="rId16"/>
    <p:sldId id="287" r:id="rId17"/>
    <p:sldId id="273" r:id="rId18"/>
    <p:sldId id="280" r:id="rId19"/>
    <p:sldId id="288" r:id="rId2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13168-8EE2-4A38-BE6D-428E70F9C4C4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FFA94-88B1-42BB-BC27-73DAA7850EA7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FE67C8-1847-40A3-A694-291CF9764BA0}" type="datetimeFigureOut">
              <a:rPr lang="fi-FI" smtClean="0"/>
              <a:pPr/>
              <a:t>16.4.2014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1EEB4A-245B-4F64-A63D-2CF2EB75B3F8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6600" dirty="0" smtClean="0"/>
              <a:t>Congestive cardiac failure</a:t>
            </a:r>
            <a:endParaRPr lang="fi-FI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Learning outcome</a:t>
            </a:r>
          </a:p>
          <a:p>
            <a:r>
              <a:rPr lang="fi-FI" dirty="0" smtClean="0"/>
              <a:t>Diagnose &amp; manage a child in CCF</a:t>
            </a: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S+s in infants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Heart failure may be difficult to identify. Prominent manifestations include </a:t>
            </a:r>
          </a:p>
          <a:p>
            <a:r>
              <a:rPr lang="en-US" sz="3200" dirty="0" smtClean="0"/>
              <a:t>Tachypnea, </a:t>
            </a:r>
          </a:p>
          <a:p>
            <a:r>
              <a:rPr lang="en-US" sz="3200" dirty="0" smtClean="0"/>
              <a:t>Feeding difficulties, </a:t>
            </a:r>
          </a:p>
          <a:p>
            <a:r>
              <a:rPr lang="en-US" sz="3200" dirty="0" smtClean="0"/>
              <a:t>Poor weight gain, FTT</a:t>
            </a:r>
          </a:p>
          <a:p>
            <a:r>
              <a:rPr lang="en-US" sz="3200" dirty="0" smtClean="0"/>
              <a:t>Excessive perspiration, </a:t>
            </a:r>
          </a:p>
          <a:p>
            <a:r>
              <a:rPr lang="en-US" sz="3200" dirty="0" smtClean="0"/>
              <a:t>Irritability, weak cry, and noisy, labored respirations with intercostal and subcostal retractions, as well as flaring of the alae nasi</a:t>
            </a:r>
            <a:endParaRPr lang="fi-FI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Diagnosis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Chest x-ray;  </a:t>
            </a:r>
            <a:r>
              <a:rPr lang="en-US" sz="3200" dirty="0" smtClean="0"/>
              <a:t>show :-</a:t>
            </a:r>
          </a:p>
          <a:p>
            <a:r>
              <a:rPr lang="en-US" sz="3200" dirty="0" smtClean="0"/>
              <a:t> cardiac enlargement. </a:t>
            </a:r>
          </a:p>
          <a:p>
            <a:r>
              <a:rPr lang="en-US" sz="3200" dirty="0" smtClean="0"/>
              <a:t>Variable  Pulmonary vascularity</a:t>
            </a:r>
          </a:p>
          <a:p>
            <a:r>
              <a:rPr lang="en-US" sz="3200" dirty="0" smtClean="0"/>
              <a:t>Fluffy </a:t>
            </a:r>
            <a:r>
              <a:rPr lang="en-US" sz="3200" dirty="0" err="1" smtClean="0"/>
              <a:t>perihilar</a:t>
            </a:r>
            <a:r>
              <a:rPr lang="en-US" sz="3200" dirty="0" smtClean="0"/>
              <a:t> pulmonary markings suggestive of venous congestion and acute pulmonary edema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DX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2. ECG:</a:t>
            </a:r>
          </a:p>
          <a:p>
            <a:r>
              <a:rPr lang="en-US" sz="3500" dirty="0" smtClean="0"/>
              <a:t>Chamber hypertrophy </a:t>
            </a:r>
          </a:p>
          <a:p>
            <a:r>
              <a:rPr lang="en-US" sz="3500" dirty="0" smtClean="0"/>
              <a:t>helpful in assessing the cause of heart failure but does not establish the diagnosis.</a:t>
            </a:r>
          </a:p>
          <a:p>
            <a:r>
              <a:rPr lang="en-US" sz="3500" dirty="0" smtClean="0"/>
              <a:t>Low-voltage QRS morphologic characteristics with ST-T wave abnormalities may also suggest myocardial inflammatory disease </a:t>
            </a:r>
          </a:p>
          <a:p>
            <a:r>
              <a:rPr lang="en-US" sz="3500" dirty="0" smtClean="0">
                <a:solidFill>
                  <a:srgbClr val="FF0000"/>
                </a:solidFill>
              </a:rPr>
              <a:t>NOTE: </a:t>
            </a:r>
            <a:r>
              <a:rPr lang="en-US" sz="3500" dirty="0" smtClean="0"/>
              <a:t>The electrocardiogram is not diagnostic but may assist in establishing </a:t>
            </a:r>
            <a:r>
              <a:rPr lang="en-US" sz="3500" dirty="0" err="1" smtClean="0"/>
              <a:t>aetiology</a:t>
            </a:r>
            <a:endParaRPr lang="en-US" sz="3500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Echocardiographic techniques </a:t>
            </a:r>
            <a:r>
              <a:rPr lang="en-US" sz="3200" dirty="0" smtClean="0"/>
              <a:t>are most useful in assessing ventricular function.</a:t>
            </a:r>
          </a:p>
          <a:p>
            <a:r>
              <a:rPr lang="en-US" sz="3200" b="1" dirty="0" smtClean="0"/>
              <a:t> Doppler studies </a:t>
            </a:r>
            <a:r>
              <a:rPr lang="en-US" sz="3200" dirty="0" smtClean="0"/>
              <a:t>can be used to estimate cardiac output. </a:t>
            </a:r>
          </a:p>
          <a:p>
            <a:r>
              <a:rPr lang="en-US" sz="3200" b="1" dirty="0" smtClean="0"/>
              <a:t>Magnetic resonance angiography (MRA) </a:t>
            </a:r>
            <a:r>
              <a:rPr lang="en-US" sz="3200" dirty="0" smtClean="0"/>
              <a:t>can be useful in quantifying left and right ventricular function and mass. </a:t>
            </a:r>
          </a:p>
          <a:p>
            <a:r>
              <a:rPr lang="en-US" sz="3200" dirty="0" smtClean="0"/>
              <a:t>If valvar regurgitation is present, MRA can quantify the regurgitant fraction.</a:t>
            </a:r>
          </a:p>
          <a:p>
            <a:endParaRPr lang="fi-FI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Blood gas analysis</a:t>
            </a:r>
          </a:p>
          <a:p>
            <a:r>
              <a:rPr lang="en-US" sz="3200" dirty="0" smtClean="0"/>
              <a:t>Arterial oxygen levels may be decreased when ventilation-perfusion inequalities occur secondary to pulmonary edema.</a:t>
            </a:r>
          </a:p>
          <a:p>
            <a:r>
              <a:rPr lang="en-US" sz="3200" dirty="0" smtClean="0"/>
              <a:t>When heart failure is severe, respiratory or metabolic acidosis, or both, may be present.</a:t>
            </a:r>
          </a:p>
          <a:p>
            <a:r>
              <a:rPr lang="en-US" sz="3200" dirty="0" smtClean="0"/>
              <a:t> </a:t>
            </a:r>
            <a:r>
              <a:rPr lang="fi-FI" sz="3200" b="1" dirty="0" smtClean="0"/>
              <a:t>Serum electrolytes</a:t>
            </a:r>
            <a:r>
              <a:rPr lang="fi-FI" sz="3200" dirty="0" smtClean="0"/>
              <a:t>: hyponatraemia due to water retension</a:t>
            </a:r>
          </a:p>
          <a:p>
            <a:endParaRPr lang="en-US" sz="3200" dirty="0" smtClean="0"/>
          </a:p>
          <a:p>
            <a:endParaRPr lang="fi-FI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Treatment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Treat the underlying cause </a:t>
            </a:r>
          </a:p>
          <a:p>
            <a:r>
              <a:rPr lang="en-US" sz="3200" b="1" dirty="0" smtClean="0"/>
              <a:t>General Measures. </a:t>
            </a:r>
          </a:p>
          <a:p>
            <a:r>
              <a:rPr lang="en-US" sz="3200" dirty="0" smtClean="0"/>
              <a:t>Bed rest; Modify pts activities with response to Rx</a:t>
            </a:r>
          </a:p>
          <a:p>
            <a:r>
              <a:rPr lang="en-US" sz="3200" dirty="0" smtClean="0"/>
              <a:t>Prope up in bed- a semi-upright position, (</a:t>
            </a:r>
            <a:r>
              <a:rPr lang="en-US" sz="3200" dirty="0" err="1" smtClean="0"/>
              <a:t>orthopnea</a:t>
            </a:r>
            <a:r>
              <a:rPr lang="en-US" sz="3200" dirty="0" smtClean="0"/>
              <a:t>). For infants in chair/ seat.</a:t>
            </a:r>
          </a:p>
          <a:p>
            <a:r>
              <a:rPr lang="en-US" sz="3200" dirty="0" smtClean="0"/>
              <a:t>Supplemental oxygen </a:t>
            </a:r>
          </a:p>
          <a:p>
            <a:r>
              <a:rPr lang="en-US" sz="3200" dirty="0" smtClean="0"/>
              <a:t>Diet: sufficient calorie intake, breast feeding, NGT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Diuretics </a:t>
            </a:r>
          </a:p>
          <a:p>
            <a:r>
              <a:rPr lang="fi-FI" dirty="0" smtClean="0"/>
              <a:t>Digoxin </a:t>
            </a:r>
          </a:p>
          <a:p>
            <a:r>
              <a:rPr lang="fi-FI" dirty="0" smtClean="0"/>
              <a:t>Vasodilators e.g angiotensin converting enzyme inhitors</a:t>
            </a:r>
            <a:endParaRPr lang="fi-FI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β-Adrenergic agonists such as dopamine, epinephrine, and </a:t>
            </a:r>
            <a:r>
              <a:rPr lang="en-US" sz="3300" dirty="0" err="1" smtClean="0"/>
              <a:t>dobutamine</a:t>
            </a:r>
            <a:r>
              <a:rPr lang="en-US" sz="3300" dirty="0" smtClean="0"/>
              <a:t> are usually used in combination with </a:t>
            </a:r>
            <a:r>
              <a:rPr lang="en-US" sz="3300" dirty="0" err="1" smtClean="0"/>
              <a:t>phosphodiesterase</a:t>
            </a:r>
            <a:r>
              <a:rPr lang="en-US" sz="3300" dirty="0" smtClean="0"/>
              <a:t> inhibitors such as </a:t>
            </a:r>
            <a:r>
              <a:rPr lang="en-US" sz="3300" dirty="0" err="1" smtClean="0"/>
              <a:t>milrinone</a:t>
            </a:r>
            <a:r>
              <a:rPr lang="en-US" sz="3300" dirty="0" smtClean="0"/>
              <a:t>.</a:t>
            </a:r>
          </a:p>
          <a:p>
            <a:r>
              <a:rPr lang="en-US" sz="3300" dirty="0" smtClean="0"/>
              <a:t> If the blood pressure will allow, afterload-reducing agents (nitroprusside, </a:t>
            </a:r>
            <a:r>
              <a:rPr lang="en-US" sz="3300" dirty="0" err="1" smtClean="0"/>
              <a:t>angiotensin</a:t>
            </a:r>
            <a:r>
              <a:rPr lang="en-US" sz="3300" dirty="0" smtClean="0"/>
              <a:t>-converting enzyme [ACE] inhibitors) may be beneficial.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Digoxin should be discontinued if a new rhythm disturbance is noted.</a:t>
            </a:r>
          </a:p>
          <a:p>
            <a:r>
              <a:rPr lang="en-US" sz="3200" dirty="0" smtClean="0"/>
              <a:t>Hypokalemia and hypercalcemia exacerbate digitalis toxicity. </a:t>
            </a:r>
          </a:p>
          <a:p>
            <a:endParaRPr lang="fi-FI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The cardinal signs of congestive heart failure in the pediatric patient are 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/>
              <a:t>Cardiomegaly, </a:t>
            </a:r>
            <a:endParaRPr lang="fi-FI" sz="3200" dirty="0" smtClean="0"/>
          </a:p>
          <a:p>
            <a:pPr lvl="0"/>
            <a:r>
              <a:rPr lang="en-US" sz="3200" dirty="0" smtClean="0"/>
              <a:t>Tachypnea (left side), </a:t>
            </a:r>
            <a:endParaRPr lang="fi-FI" sz="3200" dirty="0" smtClean="0"/>
          </a:p>
          <a:p>
            <a:pPr lvl="0"/>
            <a:r>
              <a:rPr lang="en-US" sz="3200" dirty="0" smtClean="0"/>
              <a:t>Hepatomegaly (right side), </a:t>
            </a:r>
            <a:endParaRPr lang="fi-FI" sz="3200" dirty="0" smtClean="0"/>
          </a:p>
          <a:p>
            <a:pPr lvl="0"/>
            <a:r>
              <a:rPr lang="en-US" sz="3200" dirty="0" smtClean="0"/>
              <a:t>Increased sweating, and Poor growth,</a:t>
            </a:r>
          </a:p>
          <a:p>
            <a:pPr lvl="0"/>
            <a:r>
              <a:rPr lang="en-US" sz="3200" dirty="0" smtClean="0"/>
              <a:t>Oedema </a:t>
            </a:r>
            <a:endParaRPr lang="fi-FI" sz="3200" dirty="0" smtClean="0"/>
          </a:p>
          <a:p>
            <a:endParaRPr lang="fi-FI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Objectives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600" dirty="0" smtClean="0"/>
              <a:t>Define CCF</a:t>
            </a:r>
          </a:p>
          <a:p>
            <a:r>
              <a:rPr lang="fi-FI" sz="3600" dirty="0" smtClean="0"/>
              <a:t>State the pathophysiology</a:t>
            </a:r>
          </a:p>
          <a:p>
            <a:r>
              <a:rPr lang="fi-FI" sz="3600" dirty="0" smtClean="0"/>
              <a:t>Outline the causes</a:t>
            </a:r>
          </a:p>
          <a:p>
            <a:r>
              <a:rPr lang="fi-FI" sz="3600" dirty="0" smtClean="0"/>
              <a:t>Describe the features</a:t>
            </a:r>
          </a:p>
          <a:p>
            <a:r>
              <a:rPr lang="fi-FI" sz="3600" dirty="0" smtClean="0"/>
              <a:t>State the diagnosis and treatment</a:t>
            </a:r>
            <a:endParaRPr lang="fi-FI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Definition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CCF is a clinical syndrome that represents the inability of the heart and circulation to meet the metabolic demands of the body despite various compensatory hemodynamic and neurohumoral mechanisms</a:t>
            </a:r>
            <a:endParaRPr lang="fi-FI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CCF: defn.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Heart failure occurs when the heart cannot deliver adequate cardiac output to meet the metabolic needs of the body. </a:t>
            </a:r>
          </a:p>
          <a:p>
            <a:r>
              <a:rPr lang="en-US" sz="3200" dirty="0" smtClean="0"/>
              <a:t>In the early stages of heart failure, various compensatory mechanisms are evoked to maintain normal metabolic function. </a:t>
            </a:r>
          </a:p>
          <a:p>
            <a:r>
              <a:rPr lang="en-US" sz="3200" dirty="0" smtClean="0"/>
              <a:t>When these mechanisms become ineffective, increasingly severe, clinical manifestations result</a:t>
            </a:r>
            <a:endParaRPr lang="fi-FI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pathophysiology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sz="2800" dirty="0" smtClean="0">
                <a:latin typeface="Calibri"/>
              </a:rPr>
              <a:t>↑ after load (pressure work)</a:t>
            </a:r>
          </a:p>
          <a:p>
            <a:r>
              <a:rPr lang="fi-FI" sz="2800" dirty="0" smtClean="0">
                <a:latin typeface="Calibri"/>
              </a:rPr>
              <a:t>↑ preload  (volume work)</a:t>
            </a:r>
          </a:p>
          <a:p>
            <a:r>
              <a:rPr lang="fi-FI" sz="2800" dirty="0" smtClean="0">
                <a:latin typeface="Calibri"/>
              </a:rPr>
              <a:t>Myocardial abnormalities </a:t>
            </a:r>
          </a:p>
          <a:p>
            <a:r>
              <a:rPr lang="fi-FI" sz="2800" dirty="0" smtClean="0">
                <a:latin typeface="Calibri"/>
              </a:rPr>
              <a:t>Tachyarrhythmias </a:t>
            </a:r>
          </a:p>
          <a:p>
            <a:r>
              <a:rPr lang="fi-FI" sz="2800" dirty="0" smtClean="0">
                <a:latin typeface="Calibri"/>
              </a:rPr>
              <a:t>The above mechanisms lead to compromise of cardiac volume, cardiac decompesation, and heart failure.</a:t>
            </a:r>
            <a:endParaRPr lang="fi-FI" sz="2800" dirty="0" smtClean="0"/>
          </a:p>
          <a:p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Causes of heart failure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i-FI" sz="3200" dirty="0" smtClean="0"/>
              <a:t>Most common cause of heart failure is congenital structural defects of the heart</a:t>
            </a:r>
          </a:p>
          <a:p>
            <a:r>
              <a:rPr lang="fi-FI" sz="3200" dirty="0" smtClean="0"/>
              <a:t>Left to right shunt: large VSD</a:t>
            </a:r>
          </a:p>
          <a:p>
            <a:r>
              <a:rPr lang="fi-FI" sz="3200" dirty="0" smtClean="0"/>
              <a:t>Left –sided obstructive cardiac lesions: </a:t>
            </a:r>
          </a:p>
          <a:p>
            <a:r>
              <a:rPr lang="fi-FI" sz="3200" dirty="0" smtClean="0"/>
              <a:t>-coarctation of the aorta; </a:t>
            </a:r>
          </a:p>
          <a:p>
            <a:r>
              <a:rPr lang="fi-FI" sz="3200" dirty="0" smtClean="0"/>
              <a:t>-hypoplastic left side heart</a:t>
            </a:r>
          </a:p>
          <a:p>
            <a:r>
              <a:rPr lang="fi-FI" sz="3200" dirty="0" smtClean="0"/>
              <a:t>Cardiomyopathy: hypertrophic dilated, restrictive</a:t>
            </a:r>
          </a:p>
          <a:p>
            <a:r>
              <a:rPr lang="fi-FI" sz="3200" dirty="0" smtClean="0"/>
              <a:t>Myocarditis : viral, rheumatic fever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Causes 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Endocarditis</a:t>
            </a:r>
          </a:p>
          <a:p>
            <a:r>
              <a:rPr lang="fi-FI" sz="3200" dirty="0" smtClean="0"/>
              <a:t>Myocardial ischaemia</a:t>
            </a:r>
          </a:p>
          <a:p>
            <a:r>
              <a:rPr lang="fi-FI" sz="3200" dirty="0" smtClean="0"/>
              <a:t>Tachyarrhythmias: supraventricular tachycardia</a:t>
            </a:r>
          </a:p>
          <a:p>
            <a:r>
              <a:rPr lang="fi-FI" sz="3200" dirty="0" smtClean="0"/>
              <a:t>Acute hypertension</a:t>
            </a:r>
          </a:p>
          <a:p>
            <a:r>
              <a:rPr lang="fi-FI" sz="3200" dirty="0" smtClean="0"/>
              <a:t>High output: severe anaemia; thyrotoxicosis; arteriovenous malformation</a:t>
            </a:r>
            <a:endParaRPr lang="fi-FI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manifestations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i-FI" sz="3200" b="1" dirty="0" smtClean="0"/>
              <a:t>Symptoms of poor tissue perfusion</a:t>
            </a:r>
          </a:p>
          <a:p>
            <a:r>
              <a:rPr lang="fi-FI" sz="3200" dirty="0" smtClean="0"/>
              <a:t>Fatigue </a:t>
            </a:r>
          </a:p>
          <a:p>
            <a:r>
              <a:rPr lang="fi-FI" sz="3200" dirty="0" smtClean="0"/>
              <a:t>Poor exercise tolerance</a:t>
            </a:r>
          </a:p>
          <a:p>
            <a:r>
              <a:rPr lang="fi-FI" sz="3200" dirty="0" smtClean="0"/>
              <a:t>Confusion</a:t>
            </a:r>
          </a:p>
          <a:p>
            <a:r>
              <a:rPr lang="fi-FI" sz="3200" b="1" dirty="0" smtClean="0"/>
              <a:t>Symptoms of congestion</a:t>
            </a:r>
          </a:p>
          <a:p>
            <a:r>
              <a:rPr lang="fi-FI" sz="3200" dirty="0" smtClean="0"/>
              <a:t>Dyspnoea, </a:t>
            </a:r>
          </a:p>
          <a:p>
            <a:r>
              <a:rPr lang="fi-FI" sz="3200" dirty="0" smtClean="0"/>
              <a:t>pleural effusion, </a:t>
            </a:r>
          </a:p>
          <a:p>
            <a:r>
              <a:rPr lang="fi-FI" sz="3200" dirty="0" smtClean="0"/>
              <a:t>pulmonary oedema, hepatomegaly, </a:t>
            </a:r>
          </a:p>
          <a:p>
            <a:r>
              <a:rPr lang="fi-FI" sz="3200" dirty="0" smtClean="0"/>
              <a:t>peripheral oedema</a:t>
            </a:r>
            <a:endParaRPr lang="fi-FI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latin typeface="Calibri"/>
              </a:rPr>
              <a:t>↑</a:t>
            </a:r>
            <a:r>
              <a:rPr lang="en-US" sz="3200" dirty="0" smtClean="0"/>
              <a:t> systemic venous pressure may lead to</a:t>
            </a:r>
            <a:r>
              <a:rPr lang="en-US" sz="3200" dirty="0" smtClean="0">
                <a:latin typeface="Calibri"/>
              </a:rPr>
              <a:t>↑</a:t>
            </a:r>
            <a:r>
              <a:rPr lang="en-US" sz="3200" dirty="0" smtClean="0"/>
              <a:t> JVP  &amp; liver enlargement</a:t>
            </a:r>
          </a:p>
          <a:p>
            <a:r>
              <a:rPr lang="en-US" sz="3200" dirty="0" smtClean="0"/>
              <a:t>Orthopnea </a:t>
            </a:r>
          </a:p>
          <a:p>
            <a:r>
              <a:rPr lang="en-US" sz="3200" dirty="0" smtClean="0"/>
              <a:t> basilar rales are variably present;</a:t>
            </a:r>
          </a:p>
          <a:p>
            <a:r>
              <a:rPr lang="en-US" sz="3200" dirty="0" smtClean="0"/>
              <a:t>edema or anasarca </a:t>
            </a:r>
          </a:p>
          <a:p>
            <a:r>
              <a:rPr lang="en-US" sz="3200" dirty="0" smtClean="0"/>
              <a:t>Cardiomegally is invariably noted. </a:t>
            </a:r>
          </a:p>
          <a:p>
            <a:r>
              <a:rPr lang="en-US" sz="3200" dirty="0" smtClean="0"/>
              <a:t>A gallop rhythm</a:t>
            </a:r>
          </a:p>
          <a:p>
            <a:r>
              <a:rPr lang="en-US" sz="3200" dirty="0" smtClean="0"/>
              <a:t> Holosystolic murmur.</a:t>
            </a:r>
            <a:endParaRPr lang="fi-FI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493</TotalTime>
  <Words>654</Words>
  <Application>Microsoft Office PowerPoint</Application>
  <PresentationFormat>On-screen Show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Median</vt:lpstr>
      <vt:lpstr>Congestive cardiac failure</vt:lpstr>
      <vt:lpstr>Objectives </vt:lpstr>
      <vt:lpstr>Definition </vt:lpstr>
      <vt:lpstr>CCF: defn.</vt:lpstr>
      <vt:lpstr>pathophysiology</vt:lpstr>
      <vt:lpstr>Causes of heart failure </vt:lpstr>
      <vt:lpstr>Causes cont.</vt:lpstr>
      <vt:lpstr>manifestations</vt:lpstr>
      <vt:lpstr>Cont.</vt:lpstr>
      <vt:lpstr>S+s in infants</vt:lpstr>
      <vt:lpstr>Diagnosis</vt:lpstr>
      <vt:lpstr>DX cont.</vt:lpstr>
      <vt:lpstr>Slide 13</vt:lpstr>
      <vt:lpstr>Slide 14</vt:lpstr>
      <vt:lpstr>Treatment </vt:lpstr>
      <vt:lpstr>Slide 16</vt:lpstr>
      <vt:lpstr>Slide 17</vt:lpstr>
      <vt:lpstr>Slide 18</vt:lpstr>
      <vt:lpstr> The cardinal signs of congestive heart failure in the pediatric patient are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Congestive cardiac failure</dc:title>
  <dc:creator>Omistaja</dc:creator>
  <cp:lastModifiedBy>Omistaja</cp:lastModifiedBy>
  <cp:revision>53</cp:revision>
  <dcterms:created xsi:type="dcterms:W3CDTF">2014-04-06T15:01:21Z</dcterms:created>
  <dcterms:modified xsi:type="dcterms:W3CDTF">2014-04-16T07:11:14Z</dcterms:modified>
</cp:coreProperties>
</file>