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92" r:id="rId15"/>
    <p:sldId id="293" r:id="rId16"/>
    <p:sldId id="294" r:id="rId17"/>
    <p:sldId id="295" r:id="rId18"/>
    <p:sldId id="296" r:id="rId19"/>
    <p:sldId id="297" r:id="rId20"/>
    <p:sldId id="269" r:id="rId21"/>
    <p:sldId id="270" r:id="rId22"/>
    <p:sldId id="271" r:id="rId23"/>
    <p:sldId id="272" r:id="rId24"/>
    <p:sldId id="273" r:id="rId25"/>
    <p:sldId id="289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91" r:id="rId42"/>
    <p:sldId id="299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A2477-C17B-4F37-8676-9483CEBE1323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1026B-C4AC-4FA8-A209-27BCE11DA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575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4429A6-5A15-4225-A1A8-B7A8CD79F2C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18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F1D4A5-E809-49CF-86D2-4E1413DD4A3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64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73021F-D835-49EB-976E-8359108286E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89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073CB8-49C1-4011-8101-0CF069A00F1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506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3436A2-DD01-4B99-AAE7-D34BF04D673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575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AE148D-A2DD-492D-BF2B-525D45CAE7A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987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404714-BAA1-4ED4-9DCB-A47D8E53A9CE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777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2638-5F03-4F6E-9708-604E44C23C3D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ACAF-E12E-4EA3-AD2B-DC203BA07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2638-5F03-4F6E-9708-604E44C23C3D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ACAF-E12E-4EA3-AD2B-DC203BA07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2638-5F03-4F6E-9708-604E44C23C3D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ACAF-E12E-4EA3-AD2B-DC203BA07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2638-5F03-4F6E-9708-604E44C23C3D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ACAF-E12E-4EA3-AD2B-DC203BA07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2638-5F03-4F6E-9708-604E44C23C3D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ACAF-E12E-4EA3-AD2B-DC203BA07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2638-5F03-4F6E-9708-604E44C23C3D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ACAF-E12E-4EA3-AD2B-DC203BA07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2638-5F03-4F6E-9708-604E44C23C3D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ACAF-E12E-4EA3-AD2B-DC203BA07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2638-5F03-4F6E-9708-604E44C23C3D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ACAF-E12E-4EA3-AD2B-DC203BA07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2638-5F03-4F6E-9708-604E44C23C3D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ACAF-E12E-4EA3-AD2B-DC203BA07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2638-5F03-4F6E-9708-604E44C23C3D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ACAF-E12E-4EA3-AD2B-DC203BA07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2638-5F03-4F6E-9708-604E44C23C3D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72CACAF-E12E-4EA3-AD2B-DC203BA075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DE2638-5F03-4F6E-9708-604E44C23C3D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2CACAF-E12E-4EA3-AD2B-DC203BA0755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Counselling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</a:t>
            </a:r>
          </a:p>
          <a:p>
            <a:r>
              <a:rPr lang="en-US" dirty="0" smtClean="0"/>
              <a:t>KRCHN(B)</a:t>
            </a:r>
          </a:p>
          <a:p>
            <a:r>
              <a:rPr lang="en-US" dirty="0" smtClean="0"/>
              <a:t>By </a:t>
            </a:r>
          </a:p>
          <a:p>
            <a:r>
              <a:rPr lang="en-US" dirty="0" smtClean="0"/>
              <a:t>Mr. Njagi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Qualities of a good counselor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Patience;</a:t>
            </a:r>
            <a:r>
              <a:rPr lang="en-US" sz="3200" dirty="0" smtClean="0"/>
              <a:t>                                                    Don’t hurry the client or show impatience, the client feels accepted and is encouraged to open up even more</a:t>
            </a:r>
          </a:p>
          <a:p>
            <a:pPr>
              <a:buNone/>
            </a:pPr>
            <a:r>
              <a:rPr lang="en-US" sz="3200" b="1" dirty="0" smtClean="0"/>
              <a:t>Warmth;</a:t>
            </a:r>
            <a:r>
              <a:rPr lang="en-US" sz="3200" dirty="0" smtClean="0"/>
              <a:t>                                                            -Smile and show concern and acceptance to the client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Confidentiality;                                                </a:t>
            </a:r>
            <a:r>
              <a:rPr lang="en-US" sz="3200" dirty="0" smtClean="0"/>
              <a:t>Keeping all the information given by the client secret </a:t>
            </a:r>
          </a:p>
          <a:p>
            <a:r>
              <a:rPr lang="en-US" sz="3200" b="1" dirty="0" smtClean="0"/>
              <a:t>Honesty;                                                            </a:t>
            </a:r>
            <a:r>
              <a:rPr lang="en-US" sz="3200" dirty="0" smtClean="0"/>
              <a:t>-Act of telling the truth to the client.                  -This makes the client regard you as a dependable and trustworthy counselor 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Empathy</a:t>
            </a:r>
            <a:r>
              <a:rPr lang="en-US" sz="3200" dirty="0" smtClean="0"/>
              <a:t>;                                                           -Ability to imagine oneself in the position of another person, and thus, share and understand that person’s feelings</a:t>
            </a:r>
          </a:p>
          <a:p>
            <a:r>
              <a:rPr lang="en-US" sz="3200" dirty="0" smtClean="0"/>
              <a:t>This allows you  give objective responses to assist the client to select the right choices or to make the right decisions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Observance;                                                      </a:t>
            </a:r>
          </a:p>
          <a:p>
            <a:r>
              <a:rPr lang="en-US" sz="3200" dirty="0" smtClean="0"/>
              <a:t>Be observant as you listen to your client talking </a:t>
            </a:r>
          </a:p>
          <a:p>
            <a:r>
              <a:rPr lang="en-US" sz="3200" dirty="0" smtClean="0"/>
              <a:t> Observe facial expression and interpret all the non-verbal communications</a:t>
            </a:r>
          </a:p>
          <a:p>
            <a:r>
              <a:rPr lang="en-US" sz="3200" dirty="0" smtClean="0"/>
              <a:t> Observe mood swings and it’s relevance to the conversation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listening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Allow client to express himself/ herself</a:t>
            </a:r>
          </a:p>
          <a:p>
            <a:r>
              <a:rPr lang="en-US" sz="3200" dirty="0" smtClean="0"/>
              <a:t>Concentrate on what client is saying</a:t>
            </a:r>
          </a:p>
          <a:p>
            <a:r>
              <a:rPr lang="en-US" sz="3200" dirty="0" smtClean="0"/>
              <a:t> Allow client to control conversation</a:t>
            </a:r>
          </a:p>
          <a:p>
            <a:r>
              <a:rPr lang="en-US" sz="3200" dirty="0" smtClean="0"/>
              <a:t>Accept client’s opinion as valid for himself/herself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696200" cy="8382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What is Active Listening? </a:t>
            </a:r>
          </a:p>
        </p:txBody>
      </p:sp>
      <p:sp>
        <p:nvSpPr>
          <p:cNvPr id="13315" name="Rectangle 6"/>
          <p:cNvSpPr>
            <a:spLocks noGrp="1" noChangeArrowheads="1"/>
          </p:cNvSpPr>
          <p:nvPr>
            <p:ph sz="half" idx="1"/>
          </p:nvPr>
        </p:nvSpPr>
        <p:spPr>
          <a:solidFill>
            <a:schemeClr val="tx1"/>
          </a:solidFill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Listening to another person in a way that communicates understanding, empathy and interest</a:t>
            </a:r>
          </a:p>
          <a:p>
            <a:pPr lvl="1" eaLnBrk="1" hangingPunct="1"/>
            <a:r>
              <a:rPr lang="en-US" sz="2000" dirty="0" smtClean="0">
                <a:solidFill>
                  <a:schemeClr val="bg1"/>
                </a:solidFill>
              </a:rPr>
              <a:t>It is different from hearing</a:t>
            </a:r>
          </a:p>
          <a:p>
            <a:pPr lvl="1" eaLnBrk="1" hangingPunct="1"/>
            <a:r>
              <a:rPr lang="en-US" sz="2000" dirty="0" smtClean="0">
                <a:solidFill>
                  <a:schemeClr val="bg1"/>
                </a:solidFill>
              </a:rPr>
              <a:t>Requires energy, skill and commitment</a:t>
            </a:r>
          </a:p>
          <a:p>
            <a:pPr lvl="1" eaLnBrk="1" hangingPunct="1"/>
            <a:r>
              <a:rPr lang="en-US" sz="2000" dirty="0" smtClean="0">
                <a:solidFill>
                  <a:schemeClr val="bg1"/>
                </a:solidFill>
              </a:rPr>
              <a:t>Makes the client feel important, acknowledged and empowered</a:t>
            </a:r>
          </a:p>
        </p:txBody>
      </p:sp>
      <p:sp>
        <p:nvSpPr>
          <p:cNvPr id="1331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39000" y="6629400"/>
            <a:ext cx="1905000" cy="228600"/>
          </a:xfrm>
        </p:spPr>
        <p:txBody>
          <a:bodyPr/>
          <a:lstStyle/>
          <a:p>
            <a:pPr>
              <a:defRPr/>
            </a:pPr>
            <a:fld id="{5BFBA6AA-F596-4D32-97CC-5B78D2945ECA}" type="slidenum">
              <a:rPr lang="en-US"/>
              <a:pPr>
                <a:defRPr/>
              </a:pPr>
              <a:t>15</a:t>
            </a:fld>
            <a:endParaRPr lang="en-US"/>
          </a:p>
        </p:txBody>
      </p:sp>
      <p:pic>
        <p:nvPicPr>
          <p:cNvPr id="13318" name="Picture 7" descr="escuch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1143001"/>
            <a:ext cx="3929062" cy="4800600"/>
          </a:xfrm>
          <a:prstGeom prst="rect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43816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629400"/>
            <a:ext cx="1905000" cy="228600"/>
          </a:xfrm>
        </p:spPr>
        <p:txBody>
          <a:bodyPr/>
          <a:lstStyle/>
          <a:p>
            <a:pPr>
              <a:defRPr/>
            </a:pPr>
            <a:fld id="{9BAC344D-781E-40A9-8450-A3EFCD9EDEC6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6387" name="Rectangle 11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9916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 Active Listening;Don’t;s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990600"/>
            <a:ext cx="8839200" cy="7239000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sz="3200" dirty="0" smtClean="0">
                <a:cs typeface="Times New Roman" pitchFamily="18" charset="0"/>
              </a:rPr>
              <a:t>Do other things (e.g., look through papers) when the client is talking.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en-US" sz="3200" dirty="0" smtClean="0">
                <a:cs typeface="Times New Roman" pitchFamily="18" charset="0"/>
              </a:rPr>
              <a:t>Daydream or get distracted by   surrounding events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en-US" sz="3200" dirty="0" smtClean="0">
                <a:cs typeface="Times New Roman" pitchFamily="18" charset="0"/>
              </a:rPr>
              <a:t>Interrupt/Finish the clients sentences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en-US" sz="3200" dirty="0" smtClean="0">
                <a:cs typeface="Times New Roman" pitchFamily="18" charset="0"/>
              </a:rPr>
              <a:t>Ask questions that change the subject.</a:t>
            </a:r>
          </a:p>
          <a:p>
            <a:pPr>
              <a:buBlip>
                <a:blip r:embed="rId3"/>
              </a:buBlip>
            </a:pPr>
            <a:r>
              <a:rPr lang="en-US" sz="3200" dirty="0" smtClean="0">
                <a:cs typeface="Times New Roman" pitchFamily="18" charset="0"/>
              </a:rPr>
              <a:t>Ignore the emotional context.</a:t>
            </a:r>
          </a:p>
          <a:p>
            <a:pPr eaLnBrk="1" hangingPunct="1"/>
            <a:endParaRPr lang="en-US" sz="3600" dirty="0" smtClean="0">
              <a:cs typeface="Times New Roman" pitchFamily="18" charset="0"/>
            </a:endParaRPr>
          </a:p>
          <a:p>
            <a:pPr eaLnBrk="1" hangingPunct="1"/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17346422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629400"/>
            <a:ext cx="1905000" cy="228600"/>
          </a:xfrm>
        </p:spPr>
        <p:txBody>
          <a:bodyPr/>
          <a:lstStyle/>
          <a:p>
            <a:pPr>
              <a:defRPr/>
            </a:pPr>
            <a:fld id="{590BF6AB-6A0B-4E43-9742-3393D9F61081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219200"/>
          </a:xfrm>
        </p:spPr>
        <p:txBody>
          <a:bodyPr/>
          <a:lstStyle/>
          <a:p>
            <a:pPr eaLnBrk="1" hangingPunct="1"/>
            <a:r>
              <a:rPr lang="en-US" smtClean="0"/>
              <a:t>Positive Body Language</a:t>
            </a:r>
          </a:p>
        </p:txBody>
      </p:sp>
      <p:sp>
        <p:nvSpPr>
          <p:cNvPr id="1843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Body language includes: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Body posture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Position of  body parts(arms, legs, eyes)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Gestures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Space 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Seating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Active listeners use body language to indicate respect, interest and empathy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Body language may have different meanings in different communities or cultures; </a:t>
            </a:r>
            <a:r>
              <a:rPr lang="en-US" sz="3200" b="1" dirty="0" smtClean="0"/>
              <a:t>Any idea?</a:t>
            </a:r>
          </a:p>
          <a:p>
            <a:pPr eaLnBrk="1" hangingPunct="1">
              <a:lnSpc>
                <a:spcPct val="90000"/>
              </a:lnSpc>
            </a:pPr>
            <a:endParaRPr lang="en-US" sz="3200" dirty="0" smtClean="0"/>
          </a:p>
          <a:p>
            <a:pPr eaLnBrk="1" hangingPunct="1">
              <a:lnSpc>
                <a:spcPct val="90000"/>
              </a:lnSpc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44107576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86600" y="6629400"/>
            <a:ext cx="1905000" cy="228600"/>
          </a:xfrm>
        </p:spPr>
        <p:txBody>
          <a:bodyPr/>
          <a:lstStyle/>
          <a:p>
            <a:pPr>
              <a:defRPr/>
            </a:pPr>
            <a:fld id="{3B504B0D-D69B-4F26-AA06-9B829AD21189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bg1"/>
                </a:solidFill>
              </a:rPr>
              <a:t>What impressions do these body languages suggest to the client?</a:t>
            </a:r>
          </a:p>
        </p:txBody>
      </p:sp>
      <p:pic>
        <p:nvPicPr>
          <p:cNvPr id="19460" name="Picture 4" descr="escuchar2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1905000"/>
            <a:ext cx="3276600" cy="4114800"/>
          </a:xfrm>
          <a:noFill/>
          <a:ln>
            <a:solidFill>
              <a:srgbClr val="009900"/>
            </a:solidFill>
            <a:miter lim="800000"/>
            <a:headEnd/>
            <a:tailEnd/>
          </a:ln>
        </p:spPr>
      </p:pic>
      <p:sp>
        <p:nvSpPr>
          <p:cNvPr id="19461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828800"/>
            <a:ext cx="3581400" cy="4114800"/>
          </a:xfrm>
        </p:spPr>
        <p:txBody>
          <a:bodyPr/>
          <a:lstStyle/>
          <a:p>
            <a:pPr eaLnBrk="1" hangingPunct="1"/>
            <a:endParaRPr lang="en-US" sz="2600" smtClean="0"/>
          </a:p>
        </p:txBody>
      </p:sp>
      <p:pic>
        <p:nvPicPr>
          <p:cNvPr id="19462" name="Picture 5" descr="escuchar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905000"/>
            <a:ext cx="3581400" cy="4114800"/>
          </a:xfrm>
          <a:prstGeom prst="rect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09779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629400"/>
            <a:ext cx="1905000" cy="228600"/>
          </a:xfrm>
        </p:spPr>
        <p:txBody>
          <a:bodyPr/>
          <a:lstStyle/>
          <a:p>
            <a:pPr>
              <a:defRPr/>
            </a:pPr>
            <a:fld id="{74439A76-AB58-4DE7-89E7-6C448E59FFF7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What impressions do these body languages suggest to the client?</a:t>
            </a:r>
          </a:p>
        </p:txBody>
      </p:sp>
      <p:pic>
        <p:nvPicPr>
          <p:cNvPr id="20484" name="Picture 4" descr="escuchar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8138" y="1981200"/>
            <a:ext cx="5926137" cy="4114800"/>
          </a:xfrm>
          <a:noFill/>
          <a:ln>
            <a:solidFill>
              <a:srgbClr val="0099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5956681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/>
              <a:t>It is a </a:t>
            </a:r>
            <a:r>
              <a:rPr lang="en-US" sz="3200" b="1" dirty="0" smtClean="0"/>
              <a:t>two-way, face to face communication </a:t>
            </a:r>
            <a:r>
              <a:rPr lang="en-US" sz="3200" dirty="0" smtClean="0"/>
              <a:t>process in which one person tries to </a:t>
            </a:r>
            <a:r>
              <a:rPr lang="en-US" sz="3200" b="1" dirty="0" smtClean="0"/>
              <a:t>help</a:t>
            </a:r>
            <a:r>
              <a:rPr lang="en-US" sz="3200" dirty="0" smtClean="0"/>
              <a:t> another to </a:t>
            </a:r>
            <a:r>
              <a:rPr lang="en-US" sz="3200" b="1" dirty="0" smtClean="0"/>
              <a:t>understand a</a:t>
            </a:r>
            <a:r>
              <a:rPr lang="en-US" sz="3200" dirty="0" smtClean="0"/>
              <a:t> </a:t>
            </a:r>
            <a:r>
              <a:rPr lang="en-US" sz="3200" b="1" dirty="0" smtClean="0"/>
              <a:t>problem</a:t>
            </a:r>
            <a:r>
              <a:rPr lang="en-US" sz="3200" dirty="0" smtClean="0"/>
              <a:t> and </a:t>
            </a:r>
            <a:r>
              <a:rPr lang="en-US" sz="3200" b="1" dirty="0" smtClean="0"/>
              <a:t>identify</a:t>
            </a:r>
            <a:r>
              <a:rPr lang="en-US" sz="3200" dirty="0" smtClean="0"/>
              <a:t> </a:t>
            </a:r>
            <a:r>
              <a:rPr lang="en-US" sz="3200" b="1" dirty="0" smtClean="0"/>
              <a:t>a solution </a:t>
            </a:r>
            <a:r>
              <a:rPr lang="en-US" sz="3200" dirty="0" smtClean="0"/>
              <a:t>to that problem</a:t>
            </a:r>
          </a:p>
          <a:p>
            <a:r>
              <a:rPr lang="en-US" sz="3200" dirty="0" smtClean="0"/>
              <a:t>Counseling is a person-to-person interaction in which the counselor provides</a:t>
            </a:r>
            <a:r>
              <a:rPr lang="en-US" sz="3200" dirty="0" smtClean="0">
                <a:solidFill>
                  <a:srgbClr val="99FF33"/>
                </a:solidFill>
              </a:rPr>
              <a:t> </a:t>
            </a:r>
            <a:r>
              <a:rPr lang="en-US" sz="3200" b="1" dirty="0" smtClean="0"/>
              <a:t>adequate information</a:t>
            </a:r>
            <a:r>
              <a:rPr lang="en-US" sz="3200" dirty="0" smtClean="0"/>
              <a:t> to enable the client to make </a:t>
            </a:r>
            <a:r>
              <a:rPr lang="en-US" sz="3200" b="1" dirty="0" smtClean="0"/>
              <a:t>an informed</a:t>
            </a:r>
            <a:r>
              <a:rPr lang="en-US" sz="3200" u="sng" dirty="0" smtClean="0"/>
              <a:t> </a:t>
            </a:r>
            <a:r>
              <a:rPr lang="en-US" sz="3200" b="1" dirty="0" smtClean="0"/>
              <a:t>choice</a:t>
            </a:r>
            <a:r>
              <a:rPr lang="en-US" sz="3200" dirty="0" smtClean="0"/>
              <a:t> about the course of action that is best for him/her.</a:t>
            </a:r>
          </a:p>
          <a:p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Being non- judgmental;</a:t>
            </a:r>
            <a:r>
              <a:rPr lang="en-US" sz="3200" dirty="0" smtClean="0"/>
              <a:t>                                   -Avoid criticizing the client even if he is wrong</a:t>
            </a:r>
          </a:p>
          <a:p>
            <a:r>
              <a:rPr lang="en-US" sz="3200" b="1" dirty="0" smtClean="0"/>
              <a:t>Avoiding Embarrassment;                                    </a:t>
            </a:r>
            <a:r>
              <a:rPr lang="en-US" sz="3200" dirty="0" smtClean="0"/>
              <a:t>-Hold counseling sessions in a private room  -Avoid sensitive probing questions which make the client develop feelings of guilt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Relevant discussion;                                         </a:t>
            </a:r>
            <a:r>
              <a:rPr lang="en-US" sz="3200" dirty="0" smtClean="0"/>
              <a:t>-Confine counseling session to the topic          -The counselor assists the client to keep to the main points that will help to solve the problem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Respect of client’s opinion;                                  </a:t>
            </a:r>
            <a:r>
              <a:rPr lang="en-US" sz="3200" dirty="0" smtClean="0"/>
              <a:t>-The counseling relationship improves when the client becomes aware his views are respected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of counselling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Establish a good interpersonal relationship with the client during the interview</a:t>
            </a:r>
          </a:p>
          <a:p>
            <a:r>
              <a:rPr lang="en-US" sz="3200" dirty="0" smtClean="0"/>
              <a:t>This enables the client to voluntarily give information facing him without any fears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 counseling, interviews are conducted to gather information to help clients to resolve some problems(this interview is called therapeutic interview)</a:t>
            </a:r>
          </a:p>
          <a:p>
            <a:r>
              <a:rPr lang="en-US" sz="3200" dirty="0" smtClean="0"/>
              <a:t>Probing and open -ended questions are recommended for interview because the client’s response is unlimited</a:t>
            </a:r>
          </a:p>
          <a:p>
            <a:endParaRPr lang="en-US" sz="1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86600" y="6629400"/>
            <a:ext cx="1905000" cy="228600"/>
          </a:xfrm>
        </p:spPr>
        <p:txBody>
          <a:bodyPr/>
          <a:lstStyle/>
          <a:p>
            <a:pPr>
              <a:defRPr/>
            </a:pPr>
            <a:fld id="{5EFE4059-4215-47EC-A8B7-3457F97C2B84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Appropriate Questioning Techniques: Examples</a:t>
            </a:r>
          </a:p>
        </p:txBody>
      </p:sp>
      <p:sp>
        <p:nvSpPr>
          <p:cNvPr id="543749" name="Rectangle 5"/>
          <p:cNvSpPr>
            <a:spLocks noGrp="1" noChangeArrowheads="1"/>
          </p:cNvSpPr>
          <p:nvPr>
            <p:ph type="body" sz="half" idx="1"/>
          </p:nvPr>
        </p:nvSpPr>
        <p:spPr>
          <a:solidFill>
            <a:schemeClr val="tx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2600" b="1" dirty="0" smtClean="0">
                <a:solidFill>
                  <a:schemeClr val="bg1"/>
                </a:solidFill>
              </a:rPr>
              <a:t>Closed questions:</a:t>
            </a:r>
          </a:p>
          <a:p>
            <a:pPr lvl="1" eaLnBrk="1" hangingPunct="1"/>
            <a:r>
              <a:rPr lang="en-US" sz="2600" dirty="0" smtClean="0">
                <a:solidFill>
                  <a:schemeClr val="bg1"/>
                </a:solidFill>
              </a:rPr>
              <a:t>“Did you solve the problem of the stock out of the pill?”</a:t>
            </a:r>
          </a:p>
          <a:p>
            <a:pPr lvl="1" eaLnBrk="1" hangingPunct="1">
              <a:buFontTx/>
              <a:buNone/>
            </a:pPr>
            <a:endParaRPr lang="en-US" sz="2600" dirty="0" smtClean="0">
              <a:solidFill>
                <a:schemeClr val="bg1"/>
              </a:solidFill>
            </a:endParaRPr>
          </a:p>
          <a:p>
            <a:pPr lvl="1" eaLnBrk="1" hangingPunct="1"/>
            <a:r>
              <a:rPr lang="en-US" sz="2600" dirty="0" smtClean="0">
                <a:solidFill>
                  <a:schemeClr val="bg1"/>
                </a:solidFill>
              </a:rPr>
              <a:t>“Did you organize that training course?”</a:t>
            </a:r>
          </a:p>
        </p:txBody>
      </p:sp>
      <p:sp>
        <p:nvSpPr>
          <p:cNvPr id="543750" name="Rectangle 6"/>
          <p:cNvSpPr>
            <a:spLocks noGrp="1" noChangeArrowheads="1"/>
          </p:cNvSpPr>
          <p:nvPr>
            <p:ph type="body" sz="half" idx="2"/>
          </p:nvPr>
        </p:nvSpPr>
        <p:spPr>
          <a:solidFill>
            <a:schemeClr val="tx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2600" b="1" dirty="0" smtClean="0">
                <a:solidFill>
                  <a:schemeClr val="bg1"/>
                </a:solidFill>
              </a:rPr>
              <a:t>Open-Ended questions</a:t>
            </a:r>
          </a:p>
          <a:p>
            <a:pPr lvl="1" eaLnBrk="1" hangingPunct="1"/>
            <a:r>
              <a:rPr lang="en-US" sz="2600" dirty="0" smtClean="0">
                <a:solidFill>
                  <a:schemeClr val="bg1"/>
                </a:solidFill>
              </a:rPr>
              <a:t>“What has been done about the stock out of pill?”</a:t>
            </a:r>
          </a:p>
          <a:p>
            <a:pPr lvl="1" eaLnBrk="1" hangingPunct="1">
              <a:buNone/>
            </a:pPr>
            <a:endParaRPr lang="en-US" sz="2600" dirty="0" smtClean="0">
              <a:solidFill>
                <a:schemeClr val="bg1"/>
              </a:solidFill>
            </a:endParaRPr>
          </a:p>
          <a:p>
            <a:pPr lvl="1" eaLnBrk="1" hangingPunct="1"/>
            <a:r>
              <a:rPr lang="en-US" sz="2600" dirty="0" smtClean="0">
                <a:solidFill>
                  <a:schemeClr val="bg1"/>
                </a:solidFill>
              </a:rPr>
              <a:t>“How are you going to organize the training course</a:t>
            </a:r>
            <a:r>
              <a:rPr lang="en-US" sz="2600" dirty="0" smtClean="0"/>
              <a:t>?”</a:t>
            </a:r>
          </a:p>
        </p:txBody>
      </p:sp>
    </p:spTree>
    <p:extLst>
      <p:ext uri="{BB962C8B-B14F-4D97-AF65-F5344CB8AC3E}">
        <p14:creationId xmlns:p14="http://schemas.microsoft.com/office/powerpoint/2010/main" val="5157905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3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3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43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43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43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43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43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43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43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43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43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43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49" grpId="0" build="p" autoUpdateAnimBg="0"/>
      <p:bldP spid="543750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for 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Interview should be conducted in a private  quiet room</a:t>
            </a:r>
          </a:p>
          <a:p>
            <a:r>
              <a:rPr lang="en-US" sz="3200" dirty="0" smtClean="0"/>
              <a:t>The room should be spacious for both to sit comfortably</a:t>
            </a:r>
          </a:p>
          <a:p>
            <a:r>
              <a:rPr lang="en-US" sz="3200" dirty="0" smtClean="0"/>
              <a:t>The room should have adequate ventilation and furniture(table and chairs)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Environment should be free from noise and there should be no distracting equipment, pictures on the wall</a:t>
            </a:r>
          </a:p>
          <a:p>
            <a:r>
              <a:rPr lang="en-US" sz="3200" dirty="0" smtClean="0"/>
              <a:t>The room should be clean and tidy and well lit</a:t>
            </a:r>
          </a:p>
          <a:p>
            <a:r>
              <a:rPr lang="en-US" sz="3200" dirty="0" smtClean="0"/>
              <a:t>The counselor and client should sit facing each other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the counseling process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G ATHER;</a:t>
            </a:r>
          </a:p>
          <a:p>
            <a:r>
              <a:rPr lang="en-US" sz="3200" b="1" dirty="0" smtClean="0"/>
              <a:t>G</a:t>
            </a:r>
            <a:r>
              <a:rPr lang="en-US" sz="3200" dirty="0" smtClean="0"/>
              <a:t>reet the client and welcome him</a:t>
            </a:r>
          </a:p>
          <a:p>
            <a:r>
              <a:rPr lang="en-US" sz="3200" b="1" dirty="0" smtClean="0"/>
              <a:t>A</a:t>
            </a:r>
            <a:r>
              <a:rPr lang="en-US" sz="3200" dirty="0" smtClean="0"/>
              <a:t>sk client about self and the family. Ask the help he require from you</a:t>
            </a:r>
          </a:p>
          <a:p>
            <a:r>
              <a:rPr lang="en-US" sz="3200" b="1" dirty="0" smtClean="0"/>
              <a:t>T</a:t>
            </a:r>
            <a:r>
              <a:rPr lang="en-US" sz="3200" dirty="0" smtClean="0"/>
              <a:t>ell the client what you can/cannot do to resolve the problem. Tell him about your commitment to help solve the problem 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H</a:t>
            </a:r>
            <a:r>
              <a:rPr lang="en-US" sz="3200" dirty="0" smtClean="0"/>
              <a:t>elp the client to formulate course of action and identify resources to resolve the problem</a:t>
            </a:r>
          </a:p>
          <a:p>
            <a:r>
              <a:rPr lang="en-US" sz="3200" b="1" dirty="0" smtClean="0"/>
              <a:t>E</a:t>
            </a:r>
            <a:r>
              <a:rPr lang="en-US" sz="3200" dirty="0" smtClean="0"/>
              <a:t>xplain available services and where they are located. Explain the cost of services</a:t>
            </a:r>
          </a:p>
          <a:p>
            <a:r>
              <a:rPr lang="en-US" sz="3200" b="1" dirty="0" smtClean="0"/>
              <a:t>R</a:t>
            </a:r>
            <a:r>
              <a:rPr lang="en-US" sz="3200" dirty="0" smtClean="0"/>
              <a:t>eturn appointment. Make the next appointment with the client to enable you review his/her progress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do people need counseling?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Help them understand the problems they are experiencing</a:t>
            </a:r>
          </a:p>
          <a:p>
            <a:r>
              <a:rPr lang="en-US" sz="3200" dirty="0" smtClean="0"/>
              <a:t>Give them information they are lacking to solve problems</a:t>
            </a:r>
          </a:p>
          <a:p>
            <a:r>
              <a:rPr lang="en-US" sz="3200" dirty="0" smtClean="0"/>
              <a:t>Assist them to understand alternative approaches to solving the problems facing them</a:t>
            </a:r>
          </a:p>
          <a:p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Counseling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sz="3200" b="1" dirty="0" smtClean="0"/>
              <a:t>Entry phase </a:t>
            </a:r>
          </a:p>
          <a:p>
            <a:r>
              <a:rPr lang="en-US" sz="3200" b="1" dirty="0" smtClean="0"/>
              <a:t> </a:t>
            </a:r>
            <a:r>
              <a:rPr lang="en-US" sz="3200" dirty="0" smtClean="0"/>
              <a:t>This is the initial contact with the client.</a:t>
            </a:r>
          </a:p>
          <a:p>
            <a:r>
              <a:rPr lang="en-US" sz="3200" dirty="0" smtClean="0"/>
              <a:t>  The counselor should communicate effectively </a:t>
            </a:r>
          </a:p>
          <a:p>
            <a:r>
              <a:rPr lang="en-US" sz="3200" dirty="0" smtClean="0"/>
              <a:t>  This  is the phase which start building a helping relationship(sets the climate for counseling)</a:t>
            </a:r>
          </a:p>
          <a:p>
            <a:r>
              <a:rPr lang="en-US" sz="3200" dirty="0" smtClean="0"/>
              <a:t>  It’s to win the client’s confidence of your ability to help 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/>
              <a:t>Starts when the client is convinced that the counselor can help</a:t>
            </a:r>
          </a:p>
          <a:p>
            <a:r>
              <a:rPr lang="en-US" sz="3200" dirty="0" smtClean="0"/>
              <a:t>The sessions should take about 45-60 minutes</a:t>
            </a:r>
          </a:p>
          <a:p>
            <a:pPr>
              <a:buNone/>
            </a:pPr>
            <a:r>
              <a:rPr lang="en-US" sz="3200" b="1" dirty="0" smtClean="0"/>
              <a:t>Has 5 stages;</a:t>
            </a:r>
          </a:p>
          <a:p>
            <a:pPr marL="742950" indent="-742950">
              <a:buAutoNum type="arabicParenR"/>
            </a:pPr>
            <a:r>
              <a:rPr lang="en-US" sz="3200" b="1" dirty="0" smtClean="0"/>
              <a:t>Social stage                                                        </a:t>
            </a:r>
            <a:r>
              <a:rPr lang="en-US" sz="3200" dirty="0" smtClean="0"/>
              <a:t>-setting the climate</a:t>
            </a:r>
          </a:p>
          <a:p>
            <a:pPr marL="742950" indent="-742950">
              <a:buAutoNum type="arabicParenR"/>
            </a:pPr>
            <a:r>
              <a:rPr lang="en-US" sz="3200" b="1" dirty="0" smtClean="0"/>
              <a:t>Problem exploration                                        </a:t>
            </a:r>
            <a:r>
              <a:rPr lang="en-US" sz="3200" dirty="0" smtClean="0"/>
              <a:t>Ask for needs/problems</a:t>
            </a:r>
          </a:p>
          <a:p>
            <a:pPr marL="742950" indent="-742950">
              <a:buNone/>
            </a:pPr>
            <a:endParaRPr lang="en-US" sz="4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dirty="0" smtClean="0"/>
              <a:t>3) </a:t>
            </a:r>
            <a:r>
              <a:rPr lang="en-US" sz="3200" b="1" dirty="0" smtClean="0"/>
              <a:t>Interacting with the client;                                   </a:t>
            </a:r>
            <a:r>
              <a:rPr lang="en-US" sz="3200" dirty="0" smtClean="0"/>
              <a:t>Probing more about the problem, how it started, it's progress, and any aggravating factors to the problem(diagnosis)</a:t>
            </a:r>
          </a:p>
          <a:p>
            <a:pPr>
              <a:buNone/>
            </a:pPr>
            <a:r>
              <a:rPr lang="en-US" sz="3200" dirty="0" smtClean="0"/>
              <a:t>4) </a:t>
            </a:r>
            <a:r>
              <a:rPr lang="en-US" sz="3200" b="1" dirty="0" smtClean="0"/>
              <a:t>Setting the goals;                                             </a:t>
            </a:r>
            <a:r>
              <a:rPr lang="en-US" sz="3200" dirty="0" smtClean="0"/>
              <a:t>You agree with the client the number of sessions to hold, the length of each and the number of problems to solve in each and time to report</a:t>
            </a:r>
          </a:p>
          <a:p>
            <a:pPr>
              <a:buNone/>
            </a:pP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5)Closure/terminating the session;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  </a:t>
            </a:r>
            <a:r>
              <a:rPr lang="en-US" sz="3200" dirty="0" smtClean="0"/>
              <a:t>Summarizing the important points discussed during the session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 Both agree on the return date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Client is given time to ask questions and clarifications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Termination of counseling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Ending the counseling relationships</a:t>
            </a:r>
          </a:p>
          <a:p>
            <a:r>
              <a:rPr lang="en-US" sz="3200" dirty="0" smtClean="0"/>
              <a:t>It is decided by the counselor when the client shows signs of improvement and ability to solve his problems</a:t>
            </a:r>
          </a:p>
          <a:p>
            <a:r>
              <a:rPr lang="en-US" sz="3200" dirty="0" smtClean="0"/>
              <a:t>Prepare the client to be ready for termination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 of 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Counselor introduces the idea of termination and encourages the client to rely on self</a:t>
            </a:r>
          </a:p>
          <a:p>
            <a:r>
              <a:rPr lang="en-US" sz="3200" dirty="0" smtClean="0"/>
              <a:t>Both agree to reduce the number of sessions and to complete all pending issues</a:t>
            </a:r>
          </a:p>
          <a:p>
            <a:pPr>
              <a:buNone/>
            </a:pPr>
            <a:r>
              <a:rPr lang="en-US" sz="3200" b="1" dirty="0" smtClean="0"/>
              <a:t>NB; Encourage gradual termination</a:t>
            </a:r>
          </a:p>
          <a:p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Stages of separation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Denial;</a:t>
            </a:r>
          </a:p>
          <a:p>
            <a:r>
              <a:rPr lang="en-US" sz="3200" dirty="0" smtClean="0"/>
              <a:t>Experienced when the client is informed of termination</a:t>
            </a:r>
          </a:p>
          <a:p>
            <a:r>
              <a:rPr lang="en-US" sz="3200" dirty="0" smtClean="0"/>
              <a:t>The client refuses to belief the counselor can really stop the counseling sessions </a:t>
            </a:r>
          </a:p>
          <a:p>
            <a:r>
              <a:rPr lang="en-US" sz="3200" dirty="0" smtClean="0"/>
              <a:t>Convince the client that he is doing well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Anger;</a:t>
            </a:r>
          </a:p>
          <a:p>
            <a:r>
              <a:rPr lang="en-US" sz="3200" dirty="0" smtClean="0"/>
              <a:t>Encourage the client to continue expressing the feelings and accept termination</a:t>
            </a:r>
          </a:p>
          <a:p>
            <a:r>
              <a:rPr lang="en-US" sz="3200" dirty="0" smtClean="0"/>
              <a:t>Client may even refuse to eat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Bargaining stage;</a:t>
            </a:r>
          </a:p>
          <a:p>
            <a:r>
              <a:rPr lang="en-US" sz="3200" dirty="0" smtClean="0"/>
              <a:t>The client wishes the counselor could change his mind about termination</a:t>
            </a:r>
          </a:p>
          <a:p>
            <a:r>
              <a:rPr lang="en-US" sz="3200" dirty="0" smtClean="0"/>
              <a:t>Listen his arguments/complaints and emphasize on achievements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Depression stage;</a:t>
            </a:r>
          </a:p>
          <a:p>
            <a:r>
              <a:rPr lang="en-US" sz="3200" dirty="0" smtClean="0"/>
              <a:t>Occurs when the client realizes the counselor is serious and will definitely terminate the relationship</a:t>
            </a:r>
          </a:p>
          <a:p>
            <a:r>
              <a:rPr lang="en-US" sz="3200" dirty="0" smtClean="0"/>
              <a:t>He has a feeling of hopelessness and despair</a:t>
            </a:r>
          </a:p>
          <a:p>
            <a:r>
              <a:rPr lang="en-US" sz="3200" dirty="0" smtClean="0"/>
              <a:t>May withdraw from friends</a:t>
            </a:r>
          </a:p>
          <a:p>
            <a:r>
              <a:rPr lang="en-US" sz="3200" dirty="0" smtClean="0"/>
              <a:t>May have anorexia and insomnia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/>
              <a:t>Help them to explore the problems and clarify conflicting issues</a:t>
            </a:r>
          </a:p>
          <a:p>
            <a:r>
              <a:rPr lang="en-US" sz="3200" dirty="0" smtClean="0"/>
              <a:t>Assist them to adjust to the problem or find better ways of coping/living with the problem </a:t>
            </a:r>
          </a:p>
          <a:p>
            <a:pPr>
              <a:buNone/>
            </a:pPr>
            <a:r>
              <a:rPr lang="en-US" sz="3200" b="1" dirty="0" smtClean="0"/>
              <a:t>NB</a:t>
            </a:r>
          </a:p>
          <a:p>
            <a:pPr>
              <a:buNone/>
            </a:pPr>
            <a:r>
              <a:rPr lang="en-US" sz="3200" dirty="0" smtClean="0"/>
              <a:t>Counseling is one of the most important tasks of a nurse; You counsel your patients/clients, relatives and even colleagues </a:t>
            </a:r>
          </a:p>
          <a:p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Acceptance; </a:t>
            </a:r>
          </a:p>
          <a:p>
            <a:r>
              <a:rPr lang="en-US" sz="3200" b="1" dirty="0" smtClean="0"/>
              <a:t> </a:t>
            </a:r>
            <a:r>
              <a:rPr lang="en-US" sz="3200" dirty="0" smtClean="0"/>
              <a:t>Results when the client accepts the reality of termination</a:t>
            </a:r>
          </a:p>
          <a:p>
            <a:r>
              <a:rPr lang="en-US" sz="3200" dirty="0" smtClean="0"/>
              <a:t>He starts planning on how to cope without the help of the counselor</a:t>
            </a:r>
          </a:p>
          <a:p>
            <a:r>
              <a:rPr lang="en-US" sz="3200" dirty="0" smtClean="0"/>
              <a:t>He gains confidence that he has the ability to manage his own affairs independently                                              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629400"/>
            <a:ext cx="1905000" cy="228600"/>
          </a:xfrm>
        </p:spPr>
        <p:txBody>
          <a:bodyPr/>
          <a:lstStyle/>
          <a:p>
            <a:pPr>
              <a:defRPr/>
            </a:pPr>
            <a:fld id="{C83306B4-C47E-46D7-ADE6-4D83DE5EFD5C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48131" name="Rectangle 4107"/>
          <p:cNvSpPr>
            <a:spLocks noGrp="1" noChangeArrowheads="1"/>
          </p:cNvSpPr>
          <p:nvPr>
            <p:ph type="title"/>
          </p:nvPr>
        </p:nvSpPr>
        <p:spPr>
          <a:xfrm>
            <a:off x="1447800" y="0"/>
            <a:ext cx="7010400" cy="9906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Barriers to effective Counseling</a:t>
            </a:r>
          </a:p>
        </p:txBody>
      </p:sp>
      <p:sp>
        <p:nvSpPr>
          <p:cNvPr id="48132" name="Rectangle 4108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Age differences E.g. counselor almost the age of the client’s child; youths open up to counselors of the same gender</a:t>
            </a:r>
          </a:p>
          <a:p>
            <a:r>
              <a:rPr lang="en-US" dirty="0" smtClean="0"/>
              <a:t>Language differences</a:t>
            </a:r>
          </a:p>
          <a:p>
            <a:r>
              <a:rPr lang="en-US" dirty="0" smtClean="0"/>
              <a:t>Education levels</a:t>
            </a:r>
          </a:p>
          <a:p>
            <a:r>
              <a:rPr lang="en-US" dirty="0" smtClean="0"/>
              <a:t>Values/beliefs relating to culture/Gender biasness</a:t>
            </a:r>
          </a:p>
          <a:p>
            <a:r>
              <a:rPr lang="en-US" dirty="0" smtClean="0"/>
              <a:t>Lack of privacy/ confidentiality</a:t>
            </a:r>
          </a:p>
          <a:p>
            <a:r>
              <a:rPr lang="en-US" dirty="0" smtClean="0"/>
              <a:t>Inappropriate non verbal behaviors e.g. showing signs of boredom,disgust,disapproval with the client</a:t>
            </a:r>
          </a:p>
          <a:p>
            <a:r>
              <a:rPr lang="en-US" dirty="0" smtClean="0"/>
              <a:t>Judgmental attitude</a:t>
            </a:r>
          </a:p>
          <a:p>
            <a:r>
              <a:rPr lang="en-US" dirty="0" smtClean="0"/>
              <a:t>Religious differences</a:t>
            </a:r>
          </a:p>
          <a:p>
            <a:r>
              <a:rPr lang="en-US" dirty="0" smtClean="0"/>
              <a:t>Interviewing room;noisy,dirty,congested,distracting pictures on the wall</a:t>
            </a:r>
          </a:p>
          <a:p>
            <a:pPr eaLnBrk="1" hangingPunct="1">
              <a:buFont typeface="Wingdings" pitchFamily="2" charset="2"/>
              <a:buChar char="Ø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281533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81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81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81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1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Questions?? </a:t>
            </a:r>
          </a:p>
        </p:txBody>
      </p:sp>
      <p:pic>
        <p:nvPicPr>
          <p:cNvPr id="59395" name="Picture 5" descr="C:\Users\rmulindi\AppData\Local\Microsoft\Windows\Temporary Internet Files\Content.IE5\PNACHQ3J\MM900282748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24088" y="1600200"/>
            <a:ext cx="46355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NB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200" dirty="0" smtClean="0"/>
              <a:t>Counseling can be described as formal or informal</a:t>
            </a:r>
          </a:p>
          <a:p>
            <a:pPr>
              <a:buNone/>
            </a:pPr>
            <a:r>
              <a:rPr lang="en-US" sz="3200" b="1" dirty="0" smtClean="0"/>
              <a:t>Formal</a:t>
            </a:r>
            <a:r>
              <a:rPr lang="en-US" sz="3200" dirty="0" smtClean="0"/>
              <a:t> ;</a:t>
            </a:r>
          </a:p>
          <a:p>
            <a:r>
              <a:rPr lang="en-US" sz="3200" dirty="0" smtClean="0"/>
              <a:t>Done by professionals trained in counseling e.g. professional counselors, psychologists and psychiatrists</a:t>
            </a:r>
          </a:p>
          <a:p>
            <a:pPr>
              <a:buNone/>
            </a:pPr>
            <a:r>
              <a:rPr lang="en-US" sz="3200" b="1" dirty="0" smtClean="0"/>
              <a:t>Informal</a:t>
            </a:r>
            <a:r>
              <a:rPr lang="en-US" sz="3200" dirty="0" smtClean="0"/>
              <a:t>;</a:t>
            </a:r>
          </a:p>
          <a:p>
            <a:r>
              <a:rPr lang="en-US" sz="3200" dirty="0" smtClean="0"/>
              <a:t>Provided by people and other professionals not trained in counseling e.g. doctors,nurses,teachers, lawyers and parents</a:t>
            </a:r>
          </a:p>
          <a:p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Whether counseling is done formally or informally, the purpose is to help the individual to understand his problem and find solutions and coping mechanisms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counselling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Individual counselling</a:t>
            </a:r>
            <a:r>
              <a:rPr lang="en-US" sz="3200" dirty="0" smtClean="0"/>
              <a:t>;</a:t>
            </a:r>
          </a:p>
          <a:p>
            <a:r>
              <a:rPr lang="en-US" sz="3200" dirty="0" smtClean="0"/>
              <a:t>when a counselor is working with only one person e.g. nurse and one patient</a:t>
            </a:r>
          </a:p>
          <a:p>
            <a:pPr>
              <a:buNone/>
            </a:pPr>
            <a:r>
              <a:rPr lang="en-US" sz="3200" b="1" dirty="0" smtClean="0"/>
              <a:t>Group counseling;</a:t>
            </a:r>
          </a:p>
          <a:p>
            <a:r>
              <a:rPr lang="en-US" sz="3200" dirty="0" smtClean="0"/>
              <a:t>Recommended for people facing the same problem to support each other to change their behavior e.g. people living with </a:t>
            </a:r>
            <a:r>
              <a:rPr lang="en-US" sz="3200" dirty="0" err="1" smtClean="0"/>
              <a:t>Hiv</a:t>
            </a:r>
            <a:r>
              <a:rPr lang="en-US" sz="3200" dirty="0" smtClean="0"/>
              <a:t>/Aids(PLWHAs),drug addicts.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Examples;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Marital counseling;                                          </a:t>
            </a:r>
            <a:r>
              <a:rPr lang="en-US" sz="3200" dirty="0" smtClean="0"/>
              <a:t>-The counselor assists the couple to understand their problems and to find solutions </a:t>
            </a:r>
          </a:p>
          <a:p>
            <a:r>
              <a:rPr lang="en-US" sz="3200" b="1" dirty="0" smtClean="0"/>
              <a:t>Family counseling;                                            </a:t>
            </a:r>
            <a:r>
              <a:rPr lang="en-US" sz="3200" dirty="0" smtClean="0"/>
              <a:t>-It focuses on family issues and is conducted when all the family members concerned are present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 smtClean="0"/>
              <a:t>Special group counseling;                                           </a:t>
            </a:r>
            <a:r>
              <a:rPr lang="en-US" sz="3200" dirty="0" smtClean="0"/>
              <a:t>- Any group of people who require counselling to enable them to adjust better in their life</a:t>
            </a:r>
          </a:p>
          <a:p>
            <a:pPr>
              <a:buNone/>
            </a:pPr>
            <a:r>
              <a:rPr lang="en-US" sz="3200" dirty="0" smtClean="0"/>
              <a:t>Examples ;HIV/AIDs infected and affected people, terminally ill people, handicapped persons, drug $ substance abusers </a:t>
            </a:r>
          </a:p>
          <a:p>
            <a:pPr>
              <a:buNone/>
            </a:pPr>
            <a:r>
              <a:rPr lang="en-US" sz="3200" b="1" dirty="0" smtClean="0"/>
              <a:t>NB;</a:t>
            </a:r>
            <a:r>
              <a:rPr lang="en-US" sz="3200" dirty="0" smtClean="0"/>
              <a:t> </a:t>
            </a:r>
            <a:r>
              <a:rPr lang="en-US" sz="3200" b="1" dirty="0" smtClean="0"/>
              <a:t>Counselling is a supportive relationship</a:t>
            </a:r>
            <a:endParaRPr lang="en-US" sz="3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600</TotalTime>
  <Words>1532</Words>
  <Application>Microsoft Office PowerPoint</Application>
  <PresentationFormat>On-screen Show (4:3)</PresentationFormat>
  <Paragraphs>194</Paragraphs>
  <Slides>42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Flow</vt:lpstr>
      <vt:lpstr>Counselling </vt:lpstr>
      <vt:lpstr>Definition </vt:lpstr>
      <vt:lpstr>Why do people need counseling?</vt:lpstr>
      <vt:lpstr>Cont </vt:lpstr>
      <vt:lpstr>NB </vt:lpstr>
      <vt:lpstr>Cont </vt:lpstr>
      <vt:lpstr>Types of counselling</vt:lpstr>
      <vt:lpstr>Examples;  </vt:lpstr>
      <vt:lpstr>Cont </vt:lpstr>
      <vt:lpstr>Qualities of a good counselor</vt:lpstr>
      <vt:lpstr>Cont </vt:lpstr>
      <vt:lpstr>Cont </vt:lpstr>
      <vt:lpstr>Cont </vt:lpstr>
      <vt:lpstr>Active listening</vt:lpstr>
      <vt:lpstr>What is Active Listening? </vt:lpstr>
      <vt:lpstr>     Active Listening;Don’t;s </vt:lpstr>
      <vt:lpstr>Positive Body Language</vt:lpstr>
      <vt:lpstr>What impressions do these body languages suggest to the client?</vt:lpstr>
      <vt:lpstr>What impressions do these body languages suggest to the client?</vt:lpstr>
      <vt:lpstr>Cont </vt:lpstr>
      <vt:lpstr>Cont </vt:lpstr>
      <vt:lpstr>Cont </vt:lpstr>
      <vt:lpstr>Process of counselling</vt:lpstr>
      <vt:lpstr>Cont </vt:lpstr>
      <vt:lpstr>Appropriate Questioning Techniques: Examples</vt:lpstr>
      <vt:lpstr>Preparation for interview</vt:lpstr>
      <vt:lpstr>Cont </vt:lpstr>
      <vt:lpstr>Steps in the counseling process </vt:lpstr>
      <vt:lpstr>Cont </vt:lpstr>
      <vt:lpstr>Counseling phases</vt:lpstr>
      <vt:lpstr>Working phase</vt:lpstr>
      <vt:lpstr>Cont </vt:lpstr>
      <vt:lpstr>Cont </vt:lpstr>
      <vt:lpstr>Termination of counseling</vt:lpstr>
      <vt:lpstr>Techniques of termination</vt:lpstr>
      <vt:lpstr>Stages of separation</vt:lpstr>
      <vt:lpstr>Cont </vt:lpstr>
      <vt:lpstr>Cont </vt:lpstr>
      <vt:lpstr>Cont </vt:lpstr>
      <vt:lpstr>Cont </vt:lpstr>
      <vt:lpstr>Barriers to effective Counseling</vt:lpstr>
      <vt:lpstr>Questions??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Counselling</dc:title>
  <dc:creator>Mr.Njagi</dc:creator>
  <cp:lastModifiedBy>Hp</cp:lastModifiedBy>
  <cp:revision>69</cp:revision>
  <dcterms:created xsi:type="dcterms:W3CDTF">2012-03-11T15:26:22Z</dcterms:created>
  <dcterms:modified xsi:type="dcterms:W3CDTF">2020-10-23T07:43:05Z</dcterms:modified>
</cp:coreProperties>
</file>