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1006" r:id="rId2"/>
    <p:sldId id="1322" r:id="rId3"/>
    <p:sldId id="1097" r:id="rId4"/>
    <p:sldId id="1098" r:id="rId5"/>
    <p:sldId id="1099" r:id="rId6"/>
    <p:sldId id="1050" r:id="rId7"/>
    <p:sldId id="1052" r:id="rId8"/>
    <p:sldId id="1100" r:id="rId9"/>
    <p:sldId id="1256" r:id="rId10"/>
    <p:sldId id="1108" r:id="rId11"/>
    <p:sldId id="1323" r:id="rId12"/>
    <p:sldId id="1102" r:id="rId13"/>
    <p:sldId id="1025" r:id="rId14"/>
    <p:sldId id="1029" r:id="rId15"/>
    <p:sldId id="1320" r:id="rId16"/>
    <p:sldId id="1304" r:id="rId17"/>
    <p:sldId id="1305" r:id="rId18"/>
    <p:sldId id="1307" r:id="rId19"/>
    <p:sldId id="1308" r:id="rId20"/>
    <p:sldId id="1309" r:id="rId21"/>
    <p:sldId id="1310" r:id="rId22"/>
    <p:sldId id="1283" r:id="rId23"/>
    <p:sldId id="1289" r:id="rId24"/>
    <p:sldId id="1271" r:id="rId25"/>
    <p:sldId id="1274" r:id="rId26"/>
    <p:sldId id="1275" r:id="rId27"/>
    <p:sldId id="1297" r:id="rId28"/>
    <p:sldId id="1298" r:id="rId29"/>
    <p:sldId id="1311" r:id="rId30"/>
    <p:sldId id="1318" r:id="rId31"/>
    <p:sldId id="1312" r:id="rId32"/>
    <p:sldId id="1313" r:id="rId33"/>
    <p:sldId id="1314" r:id="rId34"/>
    <p:sldId id="1315" r:id="rId35"/>
    <p:sldId id="1316" r:id="rId36"/>
    <p:sldId id="1328" r:id="rId37"/>
    <p:sldId id="1329" r:id="rId38"/>
    <p:sldId id="1334" r:id="rId39"/>
    <p:sldId id="1335" r:id="rId40"/>
    <p:sldId id="1336" r:id="rId41"/>
    <p:sldId id="1338" r:id="rId42"/>
    <p:sldId id="1339" r:id="rId43"/>
    <p:sldId id="1344" r:id="rId44"/>
    <p:sldId id="1345" r:id="rId45"/>
    <p:sldId id="1031" r:id="rId46"/>
    <p:sldId id="1319" r:id="rId47"/>
    <p:sldId id="1040" r:id="rId48"/>
    <p:sldId id="1290" r:id="rId49"/>
    <p:sldId id="1291" r:id="rId50"/>
    <p:sldId id="1292" r:id="rId51"/>
    <p:sldId id="1293" r:id="rId52"/>
    <p:sldId id="1294" r:id="rId53"/>
    <p:sldId id="1295" r:id="rId54"/>
    <p:sldId id="1296" r:id="rId55"/>
    <p:sldId id="1303" r:id="rId56"/>
    <p:sldId id="104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35" autoAdjust="0"/>
    <p:restoredTop sz="94353" autoAdjust="0"/>
  </p:normalViewPr>
  <p:slideViewPr>
    <p:cSldViewPr snapToGrid="0" snapToObjects="1">
      <p:cViewPr varScale="1">
        <p:scale>
          <a:sx n="73" d="100"/>
          <a:sy n="73" d="100"/>
        </p:scale>
        <p:origin x="1086" y="72"/>
      </p:cViewPr>
      <p:guideLst>
        <p:guide orient="horz" pos="2160"/>
        <p:guide pos="2880"/>
      </p:guideLst>
    </p:cSldViewPr>
  </p:slideViewPr>
  <p:outlineViewPr>
    <p:cViewPr>
      <p:scale>
        <a:sx n="33" d="100"/>
        <a:sy n="33" d="100"/>
      </p:scale>
      <p:origin x="0" y="4024"/>
    </p:cViewPr>
  </p:outlineViewPr>
  <p:notesTextViewPr>
    <p:cViewPr>
      <p:scale>
        <a:sx n="100" d="100"/>
        <a:sy n="100" d="100"/>
      </p:scale>
      <p:origin x="0" y="0"/>
    </p:cViewPr>
  </p:notesTextViewPr>
  <p:sorterViewPr>
    <p:cViewPr>
      <p:scale>
        <a:sx n="100" d="100"/>
        <a:sy n="100" d="100"/>
      </p:scale>
      <p:origin x="0" y="4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0928AD-0C79-224F-A64A-F0430142CD21}" type="datetimeFigureOut">
              <a:rPr lang="en-US" smtClean="0"/>
              <a:pPr/>
              <a:t>8/2/2021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068BB8-5D5E-BB45-B37C-F462DD95E14F}" type="slidenum">
              <a:rPr lang="en-US" smtClean="0"/>
              <a:pPr/>
              <a:t>‹#›</a:t>
            </a:fld>
            <a:endParaRPr lang="en-US"/>
          </a:p>
        </p:txBody>
      </p:sp>
    </p:spTree>
    <p:extLst>
      <p:ext uri="{BB962C8B-B14F-4D97-AF65-F5344CB8AC3E}">
        <p14:creationId xmlns:p14="http://schemas.microsoft.com/office/powerpoint/2010/main" val="7543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997D5-D0A9-E74D-8DFD-3F7895FEC0A5}" type="datetimeFigureOut">
              <a:rPr lang="en-US" smtClean="0"/>
              <a:pPr/>
              <a:t>8/2/2021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B306AA-ADE1-064A-A049-B7BF438436CB}" type="slidenum">
              <a:rPr lang="en-US" smtClean="0"/>
              <a:pPr/>
              <a:t>‹#›</a:t>
            </a:fld>
            <a:endParaRPr lang="en-US"/>
          </a:p>
        </p:txBody>
      </p:sp>
    </p:spTree>
    <p:extLst>
      <p:ext uri="{BB962C8B-B14F-4D97-AF65-F5344CB8AC3E}">
        <p14:creationId xmlns:p14="http://schemas.microsoft.com/office/powerpoint/2010/main" val="2378561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1</a:t>
            </a:fld>
            <a:endParaRPr lang="en-US"/>
          </a:p>
        </p:txBody>
      </p:sp>
    </p:spTree>
    <p:extLst>
      <p:ext uri="{BB962C8B-B14F-4D97-AF65-F5344CB8AC3E}">
        <p14:creationId xmlns:p14="http://schemas.microsoft.com/office/powerpoint/2010/main" val="100906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8192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38A7367D-5D88-6647-BB00-9EDA707FBB52}" type="slidenum">
              <a:rPr lang="en-US" sz="1200"/>
              <a:pPr/>
              <a:t>14</a:t>
            </a:fld>
            <a:endParaRPr lang="en-US" sz="120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87388" y="4344988"/>
            <a:ext cx="5483225"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44696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C771777-BC9C-264A-82E6-F412272EE0A6}" type="slidenum">
              <a:rPr lang="en-US" sz="1200"/>
              <a:pPr/>
              <a:t>22</a:t>
            </a:fld>
            <a:endParaRPr lang="en-US" sz="1200"/>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xfrm>
            <a:off x="687388" y="4344988"/>
            <a:ext cx="5483225" cy="4113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ahoma" charset="0"/>
              </a:rPr>
              <a:t>Avian influenza (</a:t>
            </a:r>
            <a:r>
              <a:rPr lang="ja-JP" altLang="en-US" dirty="0">
                <a:latin typeface="Tahoma" charset="0"/>
              </a:rPr>
              <a:t>“</a:t>
            </a:r>
            <a:r>
              <a:rPr lang="en-US" dirty="0">
                <a:latin typeface="Tahoma" charset="0"/>
              </a:rPr>
              <a:t>bird flu</a:t>
            </a:r>
            <a:r>
              <a:rPr lang="ja-JP" altLang="en-US" dirty="0">
                <a:latin typeface="Tahoma" charset="0"/>
              </a:rPr>
              <a:t>”</a:t>
            </a:r>
            <a:r>
              <a:rPr lang="en-US" dirty="0">
                <a:latin typeface="Tahoma" charset="0"/>
              </a:rPr>
              <a:t>) is an infectious disease of birds caused by type A strains of the influenza virus. The infection can cause a wide spectrum of symptoms in birds, ranging from mild illness, which may pass unnoticed, to a rapidly fatal disease that can cause severe epidemics.</a:t>
            </a:r>
          </a:p>
          <a:p>
            <a:pPr eaLnBrk="1" hangingPunct="1"/>
            <a:r>
              <a:rPr lang="en-US" dirty="0">
                <a:latin typeface="Tahoma" charset="0"/>
              </a:rPr>
              <a:t>Avian influenza viruses do not normally infect humans. However, there have been instances of certain highly pathogenic strains causing severe respiratory disease in humans. In most cases, the people infected had been in close contact with infected poultry or with objects contaminated by their faeces. Nevertheless, there is concern that the virus could mutate to become more easily transmissible between humans, raising the possibility of an influenza pandemic.</a:t>
            </a:r>
          </a:p>
        </p:txBody>
      </p:sp>
    </p:spTree>
    <p:extLst>
      <p:ext uri="{BB962C8B-B14F-4D97-AF65-F5344CB8AC3E}">
        <p14:creationId xmlns:p14="http://schemas.microsoft.com/office/powerpoint/2010/main" val="276043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0BFDAFA3-E489-E347-83DB-0895259A6C0E}" type="slidenum">
              <a:rPr lang="en-US"/>
              <a:pPr/>
              <a:t>24</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4415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F44DB1AF-746A-7842-999A-59F9C662BCDF}" type="slidenum">
              <a:rPr lang="en-US"/>
              <a:pPr/>
              <a:t>25</a:t>
            </a:fld>
            <a:endParaRPr lang="en-US"/>
          </a:p>
        </p:txBody>
      </p:sp>
      <p:sp>
        <p:nvSpPr>
          <p:cNvPr id="114690"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973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94ECF755-A3E2-C64B-8F26-1B18C94AA640}" type="slidenum">
              <a:rPr lang="en-US"/>
              <a:pPr/>
              <a:t>26</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040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8704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4E7E2A9E-E959-9E4B-8CE6-0FAEA3352206}" type="slidenum">
              <a:rPr lang="en-US" sz="1200"/>
              <a:pPr/>
              <a:t>27</a:t>
            </a:fld>
            <a:endParaRPr lang="en-US" sz="1200"/>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Swine flu was first </a:t>
            </a:r>
            <a:r>
              <a:rPr lang="en-US" dirty="0" err="1"/>
              <a:t>recognised</a:t>
            </a:r>
            <a:r>
              <a:rPr lang="en-US" dirty="0"/>
              <a:t> in the 1919 pandemic and still circulates as a seasonal flu virus. Swine flu is caused by the H1N1 virus strain, which started in pigs.</a:t>
            </a:r>
          </a:p>
        </p:txBody>
      </p:sp>
    </p:spTree>
    <p:extLst>
      <p:ext uri="{BB962C8B-B14F-4D97-AF65-F5344CB8AC3E}">
        <p14:creationId xmlns:p14="http://schemas.microsoft.com/office/powerpoint/2010/main" val="86930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9011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5D17B3D4-0212-1446-B11B-3B0647ECEFA4}" type="slidenum">
              <a:rPr lang="en-US" sz="1200"/>
              <a:pPr/>
              <a:t>28</a:t>
            </a:fld>
            <a:endParaRPr lang="en-US" sz="1200"/>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123307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29</a:t>
            </a:fld>
            <a:endParaRPr lang="en-US"/>
          </a:p>
        </p:txBody>
      </p:sp>
    </p:spTree>
    <p:extLst>
      <p:ext uri="{BB962C8B-B14F-4D97-AF65-F5344CB8AC3E}">
        <p14:creationId xmlns:p14="http://schemas.microsoft.com/office/powerpoint/2010/main" val="218757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306AA-ADE1-064A-A049-B7BF438436CB}" type="slidenum">
              <a:rPr lang="en-US" smtClean="0"/>
              <a:pPr/>
              <a:t>30</a:t>
            </a:fld>
            <a:endParaRPr lang="en-US"/>
          </a:p>
        </p:txBody>
      </p:sp>
    </p:spTree>
    <p:extLst>
      <p:ext uri="{BB962C8B-B14F-4D97-AF65-F5344CB8AC3E}">
        <p14:creationId xmlns:p14="http://schemas.microsoft.com/office/powerpoint/2010/main" val="263702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today, 4 million deaths; 186 conformed cases. </a:t>
            </a:r>
          </a:p>
          <a:p>
            <a:r>
              <a:rPr lang="en-US" dirty="0"/>
              <a:t>3.42B doses given; 940 million fully vaccinated; 12.1% of the population globally fully vaccinated. </a:t>
            </a:r>
          </a:p>
          <a:p>
            <a:endParaRPr lang="en-US" dirty="0"/>
          </a:p>
          <a:p>
            <a:r>
              <a:rPr lang="en-US" dirty="0"/>
              <a:t>Kenya; 1.53 M doses given, 505k people fully vaccinated – rep 1% of the population. In US, almost 50% of pop fully vaccinated. </a:t>
            </a:r>
          </a:p>
        </p:txBody>
      </p:sp>
      <p:sp>
        <p:nvSpPr>
          <p:cNvPr id="4" name="Slide Number Placeholder 3"/>
          <p:cNvSpPr>
            <a:spLocks noGrp="1"/>
          </p:cNvSpPr>
          <p:nvPr>
            <p:ph type="sldNum" sz="quarter" idx="5"/>
          </p:nvPr>
        </p:nvSpPr>
        <p:spPr/>
        <p:txBody>
          <a:bodyPr/>
          <a:lstStyle/>
          <a:p>
            <a:fld id="{88B306AA-ADE1-064A-A049-B7BF438436CB}" type="slidenum">
              <a:rPr lang="en-US" smtClean="0"/>
              <a:pPr/>
              <a:t>38</a:t>
            </a:fld>
            <a:endParaRPr lang="en-US"/>
          </a:p>
        </p:txBody>
      </p:sp>
    </p:spTree>
    <p:extLst>
      <p:ext uri="{BB962C8B-B14F-4D97-AF65-F5344CB8AC3E}">
        <p14:creationId xmlns:p14="http://schemas.microsoft.com/office/powerpoint/2010/main" val="257124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Tahoma" charset="0"/>
              </a:rPr>
              <a:t>Emerging infectious disease</a:t>
            </a:r>
            <a:r>
              <a:rPr lang="en-US" dirty="0">
                <a:latin typeface="Tahoma" charset="0"/>
              </a:rPr>
              <a:t>:</a:t>
            </a:r>
            <a:r>
              <a:rPr lang="en-US" baseline="0" dirty="0">
                <a:latin typeface="Tahoma" charset="0"/>
              </a:rPr>
              <a:t> </a:t>
            </a:r>
            <a:r>
              <a:rPr lang="en-US" sz="1200" dirty="0">
                <a:latin typeface="Tahoma" charset="0"/>
              </a:rPr>
              <a:t>Newly identified &amp; previously unknown infectious agents that cause public health problems either locally or internationally</a:t>
            </a:r>
          </a:p>
          <a:p>
            <a:endParaRPr lang="en-US" dirty="0"/>
          </a:p>
          <a:p>
            <a:pPr eaLnBrk="1" hangingPunct="1"/>
            <a:r>
              <a:rPr lang="en-US" b="1" dirty="0">
                <a:latin typeface="Tahoma" charset="0"/>
              </a:rPr>
              <a:t>Re-emerging infectious disease</a:t>
            </a:r>
            <a:r>
              <a:rPr lang="en-US" dirty="0">
                <a:latin typeface="Tahoma" charset="0"/>
              </a:rPr>
              <a:t>:</a:t>
            </a:r>
            <a:r>
              <a:rPr lang="en-US" baseline="0" dirty="0">
                <a:latin typeface="Tahoma" charset="0"/>
              </a:rPr>
              <a:t> </a:t>
            </a:r>
            <a:r>
              <a:rPr lang="en-US" sz="1200" dirty="0">
                <a:latin typeface="Tahoma" charset="0"/>
              </a:rPr>
              <a:t>Infectious agents that have been known for some time, had fallen to such low levels that they were no longer considered public health problems &amp; are now showing upward trends in incidence or prevalence worldwide</a:t>
            </a:r>
          </a:p>
          <a:p>
            <a:endParaRPr lang="en-US" dirty="0"/>
          </a:p>
        </p:txBody>
      </p:sp>
      <p:sp>
        <p:nvSpPr>
          <p:cNvPr id="4" name="Slide Number Placeholder 3"/>
          <p:cNvSpPr>
            <a:spLocks noGrp="1"/>
          </p:cNvSpPr>
          <p:nvPr>
            <p:ph type="sldNum" sz="quarter" idx="10"/>
          </p:nvPr>
        </p:nvSpPr>
        <p:spPr/>
        <p:txBody>
          <a:bodyPr/>
          <a:lstStyle/>
          <a:p>
            <a:fld id="{88B306AA-ADE1-064A-A049-B7BF438436CB}" type="slidenum">
              <a:rPr lang="en-US" smtClean="0"/>
              <a:pPr/>
              <a:t>3</a:t>
            </a:fld>
            <a:endParaRPr lang="en-US"/>
          </a:p>
        </p:txBody>
      </p:sp>
    </p:spTree>
    <p:extLst>
      <p:ext uri="{BB962C8B-B14F-4D97-AF65-F5344CB8AC3E}">
        <p14:creationId xmlns:p14="http://schemas.microsoft.com/office/powerpoint/2010/main" val="2908726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9216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41479BF-7383-AB4C-911F-D82DB38D20A0}" type="slidenum">
              <a:rPr lang="en-US" sz="1200"/>
              <a:pPr/>
              <a:t>47</a:t>
            </a:fld>
            <a:endParaRPr lang="en-US" sz="1200"/>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ahoma" charset="0"/>
              </a:rPr>
              <a:t>In India, plague reemerged in August 1994, when it was detected in the Beed district of Maharashtra. This was followed by pneumonic plague in Surat in Gujarat state, resulting in over 50 deaths and inducing a mass exodus of people. Eventually plague was reported from 12 Indian states.</a:t>
            </a:r>
          </a:p>
        </p:txBody>
      </p:sp>
    </p:spTree>
    <p:extLst>
      <p:ext uri="{BB962C8B-B14F-4D97-AF65-F5344CB8AC3E}">
        <p14:creationId xmlns:p14="http://schemas.microsoft.com/office/powerpoint/2010/main" val="1613988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xfrm>
            <a:off x="1143000" y="685800"/>
            <a:ext cx="4572000" cy="3429000"/>
          </a:xfrm>
          <a:ln/>
        </p:spPr>
      </p:sp>
      <p:sp>
        <p:nvSpPr>
          <p:cNvPr id="3645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42619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43000" y="685800"/>
            <a:ext cx="4572000" cy="3429000"/>
          </a:xfrm>
          <a:ln/>
        </p:spPr>
      </p:sp>
      <p:sp>
        <p:nvSpPr>
          <p:cNvPr id="16384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585281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4D232F10-4C4B-CC44-A185-08C43CA7D9C8}" type="slidenum">
              <a:rPr lang="en-US"/>
              <a:pPr/>
              <a:t>52</a:t>
            </a:fld>
            <a:endParaRPr lang="en-US"/>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6242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2133725F-3741-FB40-9D00-03A9D9369C12}" type="slidenum">
              <a:rPr lang="en-US"/>
              <a:pPr/>
              <a:t>53</a:t>
            </a:fld>
            <a:endParaRPr lang="en-US"/>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887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Emerging Infectious Diseases</a:t>
            </a:r>
          </a:p>
        </p:txBody>
      </p:sp>
      <p:sp>
        <p:nvSpPr>
          <p:cNvPr id="5" name="Rectangle 6"/>
          <p:cNvSpPr>
            <a:spLocks noGrp="1" noChangeArrowheads="1"/>
          </p:cNvSpPr>
          <p:nvPr>
            <p:ph type="ftr" sz="quarter" idx="4"/>
          </p:nvPr>
        </p:nvSpPr>
        <p:spPr>
          <a:ln/>
        </p:spPr>
        <p:txBody>
          <a:bodyPr/>
          <a:lstStyle/>
          <a:p>
            <a:r>
              <a:rPr lang="en-US"/>
              <a:t>Detels - 10 Oct 2011</a:t>
            </a:r>
          </a:p>
        </p:txBody>
      </p:sp>
      <p:sp>
        <p:nvSpPr>
          <p:cNvPr id="6" name="Rectangle 7"/>
          <p:cNvSpPr>
            <a:spLocks noGrp="1" noChangeArrowheads="1"/>
          </p:cNvSpPr>
          <p:nvPr>
            <p:ph type="sldNum" sz="quarter" idx="5"/>
          </p:nvPr>
        </p:nvSpPr>
        <p:spPr>
          <a:ln/>
        </p:spPr>
        <p:txBody>
          <a:bodyPr/>
          <a:lstStyle/>
          <a:p>
            <a:fld id="{E2ABC2E1-898D-7246-ADB4-8241F336A388}" type="slidenum">
              <a:rPr lang="en-US"/>
              <a:pPr/>
              <a:t>54</a:t>
            </a:fld>
            <a:endParaRPr lang="en-US"/>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000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9625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97D66294-4891-C640-A74A-BF2CC6915373}" type="slidenum">
              <a:rPr lang="en-US" sz="1200"/>
              <a:pPr/>
              <a:t>56</a:t>
            </a:fld>
            <a:endParaRPr lang="en-US" sz="120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6758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4</a:t>
            </a:fld>
            <a:endParaRPr lang="en-US"/>
          </a:p>
        </p:txBody>
      </p:sp>
    </p:spTree>
    <p:extLst>
      <p:ext uri="{BB962C8B-B14F-4D97-AF65-F5344CB8AC3E}">
        <p14:creationId xmlns:p14="http://schemas.microsoft.com/office/powerpoint/2010/main" val="343507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5</a:t>
            </a:fld>
            <a:endParaRPr lang="en-US"/>
          </a:p>
        </p:txBody>
      </p:sp>
    </p:spTree>
    <p:extLst>
      <p:ext uri="{BB962C8B-B14F-4D97-AF65-F5344CB8AC3E}">
        <p14:creationId xmlns:p14="http://schemas.microsoft.com/office/powerpoint/2010/main" val="2374846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4316" y="8684914"/>
            <a:ext cx="2972115" cy="457515"/>
          </a:xfrm>
          <a:prstGeom prst="rect">
            <a:avLst/>
          </a:prstGeom>
          <a:noFill/>
          <a:ln w="9525">
            <a:noFill/>
            <a:miter lim="800000"/>
            <a:headEnd/>
            <a:tailEnd/>
          </a:ln>
        </p:spPr>
        <p:txBody>
          <a:bodyPr lIns="92217" tIns="46109" rIns="92217" bIns="46109" anchor="b"/>
          <a:lstStyle/>
          <a:p>
            <a:pPr algn="r" defTabSz="922265"/>
            <a:fld id="{985E7BEA-36F4-40E3-A3D6-DC59E590AA68}" type="slidenum">
              <a:rPr lang="en-US" sz="1200">
                <a:solidFill>
                  <a:prstClr val="black"/>
                </a:solidFill>
                <a:latin typeface="Arial" charset="0"/>
                <a:ea typeface="+mn-ea"/>
                <a:cs typeface="Arial" charset="0"/>
              </a:rPr>
              <a:pPr algn="r" defTabSz="922265"/>
              <a:t>6</a:t>
            </a:fld>
            <a:endParaRPr lang="en-US" sz="1200">
              <a:solidFill>
                <a:prstClr val="black"/>
              </a:solidFill>
              <a:latin typeface="Arial" charset="0"/>
              <a:ea typeface="+mn-ea"/>
              <a:cs typeface="Arial"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xfrm>
            <a:off x="384664" y="4344030"/>
            <a:ext cx="6000750" cy="4114485"/>
          </a:xfrm>
          <a:noFill/>
          <a:ln/>
        </p:spPr>
        <p:txBody>
          <a:bodyPr/>
          <a:lstStyle/>
          <a:p>
            <a:pPr algn="just"/>
            <a:endParaRPr lang="en-GB" altLang="en-GB" dirty="0"/>
          </a:p>
        </p:txBody>
      </p:sp>
    </p:spTree>
    <p:extLst>
      <p:ext uri="{BB962C8B-B14F-4D97-AF65-F5344CB8AC3E}">
        <p14:creationId xmlns:p14="http://schemas.microsoft.com/office/powerpoint/2010/main" val="324328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8</a:t>
            </a:fld>
            <a:endParaRPr lang="en-US"/>
          </a:p>
        </p:txBody>
      </p:sp>
    </p:spTree>
    <p:extLst>
      <p:ext uri="{BB962C8B-B14F-4D97-AF65-F5344CB8AC3E}">
        <p14:creationId xmlns:p14="http://schemas.microsoft.com/office/powerpoint/2010/main" val="35462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E4BDE116-41C5-F542-B288-A4CB4424EA53}" type="slidenum">
              <a:rPr lang="en-US" sz="1200"/>
              <a:pPr/>
              <a:t>9</a:t>
            </a:fld>
            <a:endParaRPr 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xfrm>
            <a:off x="685800" y="4648200"/>
            <a:ext cx="5486400" cy="3810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Tahoma" charset="0"/>
            </a:endParaRPr>
          </a:p>
        </p:txBody>
      </p:sp>
    </p:spTree>
    <p:extLst>
      <p:ext uri="{BB962C8B-B14F-4D97-AF65-F5344CB8AC3E}">
        <p14:creationId xmlns:p14="http://schemas.microsoft.com/office/powerpoint/2010/main" val="37207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306AA-ADE1-064A-A049-B7BF438436CB}" type="slidenum">
              <a:rPr lang="en-US" smtClean="0"/>
              <a:pPr/>
              <a:t>11</a:t>
            </a:fld>
            <a:endParaRPr lang="en-US"/>
          </a:p>
        </p:txBody>
      </p:sp>
    </p:spTree>
    <p:extLst>
      <p:ext uri="{BB962C8B-B14F-4D97-AF65-F5344CB8AC3E}">
        <p14:creationId xmlns:p14="http://schemas.microsoft.com/office/powerpoint/2010/main" val="415437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200"/>
              <a:t>Dr. KANUPRIYA CHATURVEDI</a:t>
            </a:r>
          </a:p>
        </p:txBody>
      </p:sp>
      <p:sp>
        <p:nvSpPr>
          <p:cNvPr id="7885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BB4E8136-910A-894A-B439-51FDB156D8F6}" type="slidenum">
              <a:rPr lang="en-US" sz="1200"/>
              <a:pPr/>
              <a:t>13</a:t>
            </a:fld>
            <a:endParaRPr lang="en-US" sz="120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41541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56B3998-2184-654C-95A0-304639C4C511}"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198089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56B3998-2184-654C-95A0-304639C4C511}"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269204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56B3998-2184-654C-95A0-304639C4C511}"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26744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56B3998-2184-654C-95A0-304639C4C511}"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323899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56B3998-2184-654C-95A0-304639C4C511}" type="datetimeFigureOut">
              <a:rPr lang="en-US" smtClean="0"/>
              <a:pPr/>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270446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56B3998-2184-654C-95A0-304639C4C511}"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300049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6B3998-2184-654C-95A0-304639C4C511}" type="datetimeFigureOut">
              <a:rPr lang="en-US" smtClean="0"/>
              <a:pPr/>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267116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56B3998-2184-654C-95A0-304639C4C511}" type="datetimeFigureOut">
              <a:rPr lang="en-US" smtClean="0"/>
              <a:pPr/>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41687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B3998-2184-654C-95A0-304639C4C511}" type="datetimeFigureOut">
              <a:rPr lang="en-US" smtClean="0"/>
              <a:pPr/>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220638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56B3998-2184-654C-95A0-304639C4C511}"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154092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56B3998-2184-654C-95A0-304639C4C511}" type="datetimeFigureOut">
              <a:rPr lang="en-US" smtClean="0"/>
              <a:pPr/>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3278E-A3E1-8241-940E-646EB7F3EBC6}" type="slidenum">
              <a:rPr lang="en-US" smtClean="0"/>
              <a:pPr/>
              <a:t>‹#›</a:t>
            </a:fld>
            <a:endParaRPr lang="en-US"/>
          </a:p>
        </p:txBody>
      </p:sp>
    </p:spTree>
    <p:extLst>
      <p:ext uri="{BB962C8B-B14F-4D97-AF65-F5344CB8AC3E}">
        <p14:creationId xmlns:p14="http://schemas.microsoft.com/office/powerpoint/2010/main" val="113925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B3998-2184-654C-95A0-304639C4C511}" type="datetimeFigureOut">
              <a:rPr lang="en-US" smtClean="0"/>
              <a:pPr/>
              <a:t>8/2/2021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3278E-A3E1-8241-940E-646EB7F3EBC6}" type="slidenum">
              <a:rPr lang="en-US" smtClean="0"/>
              <a:pPr/>
              <a:t>‹#›</a:t>
            </a:fld>
            <a:endParaRPr lang="en-US"/>
          </a:p>
        </p:txBody>
      </p:sp>
    </p:spTree>
    <p:extLst>
      <p:ext uri="{BB962C8B-B14F-4D97-AF65-F5344CB8AC3E}">
        <p14:creationId xmlns:p14="http://schemas.microsoft.com/office/powerpoint/2010/main" val="285524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www.entm.purdue.edu/publichealth/images/tick/popups/ixodes.jpg"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ature.com/natur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hyperlink" Target="http://en.wikipedia.org/wiki/Image:Pteropus_vampyrus1.jpg" TargetMode="External"/><Relationship Id="rId4" Type="http://schemas.openxmlformats.org/officeDocument/2006/relationships/image" Target="../media/image17.jpe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image" Target="../media/image3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uk/imgres?imgurl=http://www.canarycoalition.org/canary/canyel8.jpg&amp;imgrefurl=http://www.canarycoalition.org/canary/news.html&amp;h=354&amp;w=297&amp;sz=24&amp;hl=en&amp;start=7&amp;um=1&amp;tbnid=rnMTTye2CX6S9M:&amp;tbnh=121&amp;tbnw=102&amp;prev=/images?q=canary&amp;um=1&amp;hl=en&amp;s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sz="half" idx="1"/>
          </p:nvPr>
        </p:nvSpPr>
        <p:spPr>
          <a:xfrm>
            <a:off x="431303" y="208549"/>
            <a:ext cx="8281393" cy="1267326"/>
          </a:xfrm>
        </p:spPr>
        <p:txBody>
          <a:bodyPr>
            <a:normAutofit lnSpcReduction="10000"/>
          </a:bodyPr>
          <a:lstStyle/>
          <a:p>
            <a:pPr algn="ctr">
              <a:buNone/>
            </a:pPr>
            <a:r>
              <a:rPr lang="en-US" sz="3900" b="1" dirty="0">
                <a:solidFill>
                  <a:srgbClr val="002060"/>
                </a:solidFill>
              </a:rPr>
              <a:t>EMERGING AND RE-EMERGING INFECTIOUS DISEASES</a:t>
            </a:r>
            <a:endParaRPr lang="en-US" sz="3900" dirty="0">
              <a:solidFill>
                <a:srgbClr val="002060"/>
              </a:solidFill>
            </a:endParaRPr>
          </a:p>
          <a:p>
            <a:endParaRPr lang="en-US" dirty="0"/>
          </a:p>
        </p:txBody>
      </p:sp>
      <p:pic>
        <p:nvPicPr>
          <p:cNvPr id="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06905" y="1475875"/>
            <a:ext cx="7427495" cy="4901122"/>
          </a:xfrm>
          <a:noFill/>
        </p:spPr>
      </p:pic>
    </p:spTree>
    <p:extLst>
      <p:ext uri="{BB962C8B-B14F-4D97-AF65-F5344CB8AC3E}">
        <p14:creationId xmlns:p14="http://schemas.microsoft.com/office/powerpoint/2010/main" val="405712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5410200" cy="1143000"/>
          </a:xfrm>
        </p:spPr>
        <p:txBody>
          <a:bodyPr/>
          <a:lstStyle/>
          <a:p>
            <a:r>
              <a:rPr lang="en-US" dirty="0">
                <a:solidFill>
                  <a:srgbClr val="660066"/>
                </a:solidFill>
              </a:rPr>
              <a:t>Global Warming</a:t>
            </a:r>
          </a:p>
        </p:txBody>
      </p:sp>
      <p:sp>
        <p:nvSpPr>
          <p:cNvPr id="49155" name="Rectangle 3"/>
          <p:cNvSpPr>
            <a:spLocks noGrp="1" noChangeArrowheads="1"/>
          </p:cNvSpPr>
          <p:nvPr>
            <p:ph type="body" idx="1"/>
          </p:nvPr>
        </p:nvSpPr>
        <p:spPr>
          <a:xfrm>
            <a:off x="228600" y="1905000"/>
            <a:ext cx="8229600" cy="4525963"/>
          </a:xfrm>
        </p:spPr>
        <p:txBody>
          <a:bodyPr/>
          <a:lstStyle/>
          <a:p>
            <a:r>
              <a:rPr lang="en-US" sz="2800" dirty="0"/>
              <a:t>A temperature change of several degrees may make temperate zones more hospitable to vectors of tropical diseases</a:t>
            </a:r>
          </a:p>
          <a:p>
            <a:pPr>
              <a:buFontTx/>
              <a:buNone/>
            </a:pPr>
            <a:r>
              <a:rPr lang="en-US" sz="2800" dirty="0"/>
              <a:t> </a:t>
            </a:r>
          </a:p>
          <a:p>
            <a:r>
              <a:rPr lang="en-US" sz="2800" dirty="0"/>
              <a:t>Malaria, Dengue - mosquitoes</a:t>
            </a:r>
          </a:p>
          <a:p>
            <a:r>
              <a:rPr lang="en-US" sz="2800" dirty="0"/>
              <a:t>Schistosomiasis – snails</a:t>
            </a:r>
          </a:p>
          <a:p>
            <a:endParaRPr lang="en-US" sz="2800" dirty="0"/>
          </a:p>
          <a:p>
            <a:r>
              <a:rPr lang="en-US" sz="2800" dirty="0"/>
              <a:t> At the same time, tropical areas may become less hospitable to some of the same diseases. </a:t>
            </a:r>
          </a:p>
        </p:txBody>
      </p:sp>
      <p:pic>
        <p:nvPicPr>
          <p:cNvPr id="49158" name="Picture 6" descr="Anopheles_bambiae_%20front_web"/>
          <p:cNvPicPr>
            <a:picLocks noChangeAspect="1" noChangeArrowheads="1"/>
          </p:cNvPicPr>
          <p:nvPr/>
        </p:nvPicPr>
        <p:blipFill>
          <a:blip r:embed="rId2" cstate="print"/>
          <a:srcRect/>
          <a:stretch>
            <a:fillRect/>
          </a:stretch>
        </p:blipFill>
        <p:spPr bwMode="auto">
          <a:xfrm>
            <a:off x="6248400" y="0"/>
            <a:ext cx="2895600" cy="1924050"/>
          </a:xfrm>
          <a:prstGeom prst="rect">
            <a:avLst/>
          </a:prstGeom>
          <a:noFill/>
        </p:spPr>
      </p:pic>
      <p:pic>
        <p:nvPicPr>
          <p:cNvPr id="49159" name="Picture 7" descr="IMG_2054"/>
          <p:cNvPicPr>
            <a:picLocks noChangeAspect="1" noChangeArrowheads="1"/>
          </p:cNvPicPr>
          <p:nvPr/>
        </p:nvPicPr>
        <p:blipFill>
          <a:blip r:embed="rId3" cstate="print"/>
          <a:srcRect/>
          <a:stretch>
            <a:fillRect/>
          </a:stretch>
        </p:blipFill>
        <p:spPr bwMode="auto">
          <a:xfrm>
            <a:off x="6629400" y="3352800"/>
            <a:ext cx="2286000" cy="1714500"/>
          </a:xfrm>
          <a:prstGeom prst="rect">
            <a:avLst/>
          </a:prstGeom>
          <a:noFill/>
        </p:spPr>
      </p:pic>
    </p:spTree>
    <p:extLst>
      <p:ext uri="{BB962C8B-B14F-4D97-AF65-F5344CB8AC3E}">
        <p14:creationId xmlns:p14="http://schemas.microsoft.com/office/powerpoint/2010/main" val="39999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48740" y="1166018"/>
            <a:ext cx="5666297" cy="4525963"/>
          </a:xfrm>
          <a:prstGeom prst="rect">
            <a:avLst/>
          </a:prstGeom>
        </p:spPr>
      </p:pic>
    </p:spTree>
    <p:extLst>
      <p:ext uri="{BB962C8B-B14F-4D97-AF65-F5344CB8AC3E}">
        <p14:creationId xmlns:p14="http://schemas.microsoft.com/office/powerpoint/2010/main" val="356426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81000" y="228600"/>
            <a:ext cx="8229600" cy="1143000"/>
          </a:xfrm>
          <a:noFill/>
        </p:spPr>
        <p:txBody>
          <a:bodyPr>
            <a:normAutofit fontScale="90000"/>
          </a:bodyPr>
          <a:lstStyle/>
          <a:p>
            <a:r>
              <a:rPr lang="en-US" sz="4000" dirty="0">
                <a:solidFill>
                  <a:srgbClr val="660066"/>
                </a:solidFill>
              </a:rPr>
              <a:t>Globally important Emerging &amp; </a:t>
            </a:r>
            <a:br>
              <a:rPr lang="en-US" sz="4000" dirty="0">
                <a:solidFill>
                  <a:srgbClr val="660066"/>
                </a:solidFill>
              </a:rPr>
            </a:br>
            <a:r>
              <a:rPr lang="en-US" sz="4000" dirty="0">
                <a:solidFill>
                  <a:srgbClr val="660066"/>
                </a:solidFill>
              </a:rPr>
              <a:t>Re-emerging  Infectious Diseases</a:t>
            </a:r>
          </a:p>
        </p:txBody>
      </p:sp>
      <p:sp>
        <p:nvSpPr>
          <p:cNvPr id="57347" name="Rectangle 3"/>
          <p:cNvSpPr>
            <a:spLocks noGrp="1" noChangeArrowheads="1"/>
          </p:cNvSpPr>
          <p:nvPr>
            <p:ph type="body" idx="4294967295"/>
          </p:nvPr>
        </p:nvSpPr>
        <p:spPr>
          <a:xfrm>
            <a:off x="0" y="1600200"/>
            <a:ext cx="8229600" cy="4525963"/>
          </a:xfrm>
        </p:spPr>
        <p:txBody>
          <a:bodyPr/>
          <a:lstStyle/>
          <a:p>
            <a:pPr>
              <a:buFontTx/>
              <a:buNone/>
            </a:pPr>
            <a:br>
              <a:rPr lang="en-US"/>
            </a:br>
            <a:br>
              <a:rPr lang="en-US"/>
            </a:br>
            <a:endParaRPr lang="en-US"/>
          </a:p>
          <a:p>
            <a:pPr lvl="2">
              <a:buFont typeface="Wingdings" pitchFamily="2" charset="2"/>
              <a:buNone/>
            </a:pPr>
            <a:br>
              <a:rPr lang="en-US"/>
            </a:br>
            <a:endParaRPr lang="en-US"/>
          </a:p>
        </p:txBody>
      </p:sp>
      <p:sp>
        <p:nvSpPr>
          <p:cNvPr id="57348" name="Rectangle 4"/>
          <p:cNvSpPr>
            <a:spLocks noChangeArrowheads="1"/>
          </p:cNvSpPr>
          <p:nvPr/>
        </p:nvSpPr>
        <p:spPr bwMode="auto">
          <a:xfrm>
            <a:off x="4724400" y="1905000"/>
            <a:ext cx="3581400" cy="2041525"/>
          </a:xfrm>
          <a:prstGeom prst="rect">
            <a:avLst/>
          </a:prstGeom>
          <a:solidFill>
            <a:schemeClr val="accent3">
              <a:lumMod val="20000"/>
              <a:lumOff val="80000"/>
            </a:schemeClr>
          </a:solidFill>
          <a:ln w="9525">
            <a:noFill/>
            <a:miter lim="800000"/>
            <a:headEnd/>
            <a:tailEnd/>
          </a:ln>
          <a:effectLst/>
        </p:spPr>
        <p:txBody>
          <a:bodyPr>
            <a:spAutoFit/>
          </a:bodyPr>
          <a:lstStyle/>
          <a:p>
            <a:r>
              <a:rPr lang="en-US" sz="3200" b="1">
                <a:solidFill>
                  <a:srgbClr val="FF0000"/>
                </a:solidFill>
              </a:rPr>
              <a:t>RE-EMERGING</a:t>
            </a:r>
          </a:p>
          <a:p>
            <a:r>
              <a:rPr lang="en-US" sz="3200" b="1"/>
              <a:t>tuberculosis</a:t>
            </a:r>
          </a:p>
          <a:p>
            <a:r>
              <a:rPr lang="en-US" sz="3200" b="1"/>
              <a:t>malaria</a:t>
            </a:r>
          </a:p>
          <a:p>
            <a:r>
              <a:rPr lang="en-US" sz="3200" b="1"/>
              <a:t>schistosomiasis</a:t>
            </a:r>
          </a:p>
        </p:txBody>
      </p:sp>
      <p:sp>
        <p:nvSpPr>
          <p:cNvPr id="57349" name="Rectangle 5"/>
          <p:cNvSpPr>
            <a:spLocks noChangeArrowheads="1"/>
          </p:cNvSpPr>
          <p:nvPr/>
        </p:nvSpPr>
        <p:spPr bwMode="auto">
          <a:xfrm>
            <a:off x="228600" y="1828800"/>
            <a:ext cx="4343400" cy="3539430"/>
          </a:xfrm>
          <a:prstGeom prst="rect">
            <a:avLst/>
          </a:prstGeom>
          <a:solidFill>
            <a:srgbClr val="FFFFFF"/>
          </a:solidFill>
          <a:ln w="9525">
            <a:noFill/>
            <a:miter lim="800000"/>
            <a:headEnd/>
            <a:tailEnd/>
          </a:ln>
          <a:effectLst/>
        </p:spPr>
        <p:txBody>
          <a:bodyPr wrap="square">
            <a:spAutoFit/>
          </a:bodyPr>
          <a:lstStyle/>
          <a:p>
            <a:r>
              <a:rPr lang="en-US" sz="3200" b="1" dirty="0">
                <a:solidFill>
                  <a:srgbClr val="FF0000"/>
                </a:solidFill>
              </a:rPr>
              <a:t>EMERGING</a:t>
            </a:r>
          </a:p>
          <a:p>
            <a:r>
              <a:rPr lang="en-US" sz="3200" b="1" dirty="0"/>
              <a:t>AIDS </a:t>
            </a:r>
          </a:p>
          <a:p>
            <a:r>
              <a:rPr lang="en-US" sz="3200" b="1" dirty="0"/>
              <a:t>cholera </a:t>
            </a:r>
          </a:p>
          <a:p>
            <a:r>
              <a:rPr lang="en-US" sz="3200" b="1" dirty="0"/>
              <a:t>Ebola hemorrhagic fever</a:t>
            </a:r>
          </a:p>
          <a:p>
            <a:r>
              <a:rPr lang="en-US" sz="3200" b="1" dirty="0"/>
              <a:t>influenza</a:t>
            </a:r>
          </a:p>
          <a:p>
            <a:r>
              <a:rPr lang="en-US" sz="3200" b="1" dirty="0"/>
              <a:t>Legionnaire disease Lyme disease</a:t>
            </a:r>
          </a:p>
        </p:txBody>
      </p:sp>
      <p:pic>
        <p:nvPicPr>
          <p:cNvPr id="57350" name="Picture 6" descr="gam_rings_arrowed"/>
          <p:cNvPicPr>
            <a:picLocks noChangeAspect="1" noChangeArrowheads="1"/>
          </p:cNvPicPr>
          <p:nvPr/>
        </p:nvPicPr>
        <p:blipFill>
          <a:blip r:embed="rId2" cstate="print"/>
          <a:srcRect/>
          <a:stretch>
            <a:fillRect/>
          </a:stretch>
        </p:blipFill>
        <p:spPr bwMode="auto">
          <a:xfrm>
            <a:off x="6019800" y="4038600"/>
            <a:ext cx="1508125" cy="1338263"/>
          </a:xfrm>
          <a:prstGeom prst="rect">
            <a:avLst/>
          </a:prstGeom>
          <a:noFill/>
        </p:spPr>
      </p:pic>
      <p:pic>
        <p:nvPicPr>
          <p:cNvPr id="57352" name="Picture 8"/>
          <p:cNvPicPr>
            <a:picLocks noChangeAspect="1" noChangeArrowheads="1"/>
          </p:cNvPicPr>
          <p:nvPr/>
        </p:nvPicPr>
        <p:blipFill>
          <a:blip r:embed="rId3" cstate="print"/>
          <a:srcRect/>
          <a:stretch>
            <a:fillRect/>
          </a:stretch>
        </p:blipFill>
        <p:spPr bwMode="auto">
          <a:xfrm>
            <a:off x="7891463" y="5410200"/>
            <a:ext cx="1252537" cy="1447800"/>
          </a:xfrm>
          <a:prstGeom prst="rect">
            <a:avLst/>
          </a:prstGeom>
          <a:noFill/>
        </p:spPr>
      </p:pic>
      <p:pic>
        <p:nvPicPr>
          <p:cNvPr id="57353" name="Picture 9"/>
          <p:cNvPicPr>
            <a:picLocks noChangeAspect="1" noChangeArrowheads="1"/>
          </p:cNvPicPr>
          <p:nvPr/>
        </p:nvPicPr>
        <p:blipFill>
          <a:blip r:embed="rId4" cstate="print"/>
          <a:srcRect/>
          <a:stretch>
            <a:fillRect/>
          </a:stretch>
        </p:blipFill>
        <p:spPr bwMode="auto">
          <a:xfrm>
            <a:off x="7543800" y="3962400"/>
            <a:ext cx="1600200" cy="1368425"/>
          </a:xfrm>
          <a:prstGeom prst="rect">
            <a:avLst/>
          </a:prstGeom>
          <a:noFill/>
          <a:ln w="9525">
            <a:noFill/>
            <a:miter lim="800000"/>
            <a:headEnd/>
            <a:tailEnd/>
          </a:ln>
          <a:effectLst/>
        </p:spPr>
      </p:pic>
      <p:pic>
        <p:nvPicPr>
          <p:cNvPr id="57354" name="Picture 10" descr="Anopheles%20Freeborni"/>
          <p:cNvPicPr>
            <a:picLocks noChangeAspect="1" noChangeArrowheads="1"/>
          </p:cNvPicPr>
          <p:nvPr/>
        </p:nvPicPr>
        <p:blipFill>
          <a:blip r:embed="rId5" cstate="print"/>
          <a:srcRect/>
          <a:stretch>
            <a:fillRect/>
          </a:stretch>
        </p:blipFill>
        <p:spPr bwMode="auto">
          <a:xfrm>
            <a:off x="4191000" y="4038600"/>
            <a:ext cx="1752600" cy="1360488"/>
          </a:xfrm>
          <a:prstGeom prst="rect">
            <a:avLst/>
          </a:prstGeom>
          <a:noFill/>
        </p:spPr>
      </p:pic>
      <p:pic>
        <p:nvPicPr>
          <p:cNvPr id="57355" name="Picture 11" descr="Female adult of Ixodes scapularis (Black-legged tick)">
            <a:hlinkClick r:id="rId6"/>
          </p:cNvPr>
          <p:cNvPicPr>
            <a:picLocks noChangeAspect="1" noChangeArrowheads="1"/>
          </p:cNvPicPr>
          <p:nvPr/>
        </p:nvPicPr>
        <p:blipFill>
          <a:blip r:embed="rId7" cstate="print"/>
          <a:srcRect/>
          <a:stretch>
            <a:fillRect/>
          </a:stretch>
        </p:blipFill>
        <p:spPr bwMode="auto">
          <a:xfrm>
            <a:off x="4191000" y="5826125"/>
            <a:ext cx="1600200" cy="1031875"/>
          </a:xfrm>
          <a:prstGeom prst="rect">
            <a:avLst/>
          </a:prstGeom>
          <a:noFill/>
        </p:spPr>
      </p:pic>
      <p:pic>
        <p:nvPicPr>
          <p:cNvPr id="57356" name="Picture 12"/>
          <p:cNvPicPr>
            <a:picLocks noChangeAspect="1" noChangeArrowheads="1"/>
          </p:cNvPicPr>
          <p:nvPr/>
        </p:nvPicPr>
        <p:blipFill>
          <a:blip r:embed="rId8" cstate="print"/>
          <a:srcRect/>
          <a:stretch>
            <a:fillRect/>
          </a:stretch>
        </p:blipFill>
        <p:spPr bwMode="auto">
          <a:xfrm>
            <a:off x="6096000" y="5659438"/>
            <a:ext cx="1643063" cy="1198562"/>
          </a:xfrm>
          <a:prstGeom prst="rect">
            <a:avLst/>
          </a:prstGeom>
          <a:noFill/>
        </p:spPr>
      </p:pic>
    </p:spTree>
    <p:extLst>
      <p:ext uri="{BB962C8B-B14F-4D97-AF65-F5344CB8AC3E}">
        <p14:creationId xmlns:p14="http://schemas.microsoft.com/office/powerpoint/2010/main" val="412060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381000"/>
            <a:ext cx="9144000" cy="931863"/>
          </a:xfrm>
        </p:spPr>
        <p:txBody>
          <a:bodyPr>
            <a:normAutofit/>
          </a:bodyPr>
          <a:lstStyle/>
          <a:p>
            <a:pPr eaLnBrk="1" hangingPunct="1"/>
            <a:r>
              <a:rPr lang="en-US" sz="3600" dirty="0">
                <a:latin typeface="+mn-lt"/>
              </a:rPr>
              <a:t>Examples of recent emerging diseases</a:t>
            </a:r>
          </a:p>
        </p:txBody>
      </p:sp>
      <p:pic>
        <p:nvPicPr>
          <p:cNvPr id="2867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89063" y="2017713"/>
            <a:ext cx="7170737" cy="3975100"/>
          </a:xfrm>
          <a:noFill/>
        </p:spPr>
      </p:pic>
      <p:sp>
        <p:nvSpPr>
          <p:cNvPr id="28677" name="Rectangle 4"/>
          <p:cNvSpPr>
            <a:spLocks noChangeArrowheads="1"/>
          </p:cNvSpPr>
          <p:nvPr/>
        </p:nvSpPr>
        <p:spPr bwMode="auto">
          <a:xfrm>
            <a:off x="982663" y="5989638"/>
            <a:ext cx="661828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dirty="0">
                <a:latin typeface="Verdana" charset="0"/>
                <a:cs typeface="Arial" charset="0"/>
              </a:rPr>
              <a:t>Source: NATURE; Vol 430; July 2004; </a:t>
            </a:r>
            <a:r>
              <a:rPr lang="en-US" sz="1800" dirty="0">
                <a:latin typeface="Verdana" charset="0"/>
                <a:cs typeface="Arial" charset="0"/>
                <a:hlinkClick r:id="rId4"/>
              </a:rPr>
              <a:t>www.nature.com/nature</a:t>
            </a:r>
            <a:endParaRPr lang="en-US" dirty="0">
              <a:latin typeface="Verdana" charset="0"/>
              <a:cs typeface="Arial" charset="0"/>
            </a:endParaRPr>
          </a:p>
        </p:txBody>
      </p:sp>
    </p:spTree>
    <p:extLst>
      <p:ext uri="{BB962C8B-B14F-4D97-AF65-F5344CB8AC3E}">
        <p14:creationId xmlns:p14="http://schemas.microsoft.com/office/powerpoint/2010/main" val="298040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304800"/>
            <a:ext cx="8569325" cy="1216025"/>
          </a:xfrm>
        </p:spPr>
        <p:txBody>
          <a:bodyPr>
            <a:normAutofit/>
          </a:bodyPr>
          <a:lstStyle/>
          <a:p>
            <a:pPr eaLnBrk="1" hangingPunct="1"/>
            <a:r>
              <a:rPr lang="en-US" sz="3200" dirty="0">
                <a:latin typeface="+mn-lt"/>
              </a:rPr>
              <a:t>Emerging Zoonoses: Human-animal interface</a:t>
            </a:r>
          </a:p>
        </p:txBody>
      </p:sp>
      <p:pic>
        <p:nvPicPr>
          <p:cNvPr id="31748" name="Picture 3" descr="AIvir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8000" y="2239963"/>
            <a:ext cx="1176338" cy="985837"/>
          </a:xfrm>
          <a:noFill/>
        </p:spPr>
      </p:pic>
      <p:grpSp>
        <p:nvGrpSpPr>
          <p:cNvPr id="31749" name="Group 4"/>
          <p:cNvGrpSpPr>
            <a:grpSpLocks/>
          </p:cNvGrpSpPr>
          <p:nvPr/>
        </p:nvGrpSpPr>
        <p:grpSpPr bwMode="auto">
          <a:xfrm>
            <a:off x="7162800" y="2057400"/>
            <a:ext cx="1327150" cy="1300163"/>
            <a:chOff x="2352" y="624"/>
            <a:chExt cx="792" cy="819"/>
          </a:xfrm>
        </p:grpSpPr>
        <p:pic>
          <p:nvPicPr>
            <p:cNvPr id="31770" name="Picture 5" descr="Marburg virus, electron micr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624"/>
              <a:ext cx="792" cy="629"/>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31771" name="Text Box 6"/>
            <p:cNvSpPr txBox="1">
              <a:spLocks noChangeArrowheads="1"/>
            </p:cNvSpPr>
            <p:nvPr/>
          </p:nvSpPr>
          <p:spPr bwMode="auto">
            <a:xfrm>
              <a:off x="2544" y="1281"/>
              <a:ext cx="555" cy="162"/>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GB" sz="1000">
                  <a:latin typeface="Times New Roman" charset="0"/>
                  <a:ea typeface="MS PGothic" charset="0"/>
                  <a:cs typeface="Arial" charset="0"/>
                </a:rPr>
                <a:t>Marburg virus</a:t>
              </a:r>
              <a:endParaRPr lang="en-US" sz="1000">
                <a:latin typeface="Times New Roman" charset="0"/>
                <a:ea typeface="MS PGothic" charset="0"/>
                <a:cs typeface="Arial" charset="0"/>
              </a:endParaRPr>
            </a:p>
          </p:txBody>
        </p:sp>
      </p:grpSp>
      <p:grpSp>
        <p:nvGrpSpPr>
          <p:cNvPr id="31750" name="Group 7"/>
          <p:cNvGrpSpPr>
            <a:grpSpLocks/>
          </p:cNvGrpSpPr>
          <p:nvPr/>
        </p:nvGrpSpPr>
        <p:grpSpPr bwMode="auto">
          <a:xfrm>
            <a:off x="7086600" y="4114800"/>
            <a:ext cx="1898650" cy="1143000"/>
            <a:chOff x="0" y="1968"/>
            <a:chExt cx="1196" cy="725"/>
          </a:xfrm>
        </p:grpSpPr>
        <p:pic>
          <p:nvPicPr>
            <p:cNvPr id="31768" name="Picture 8" descr="txms_thb.jpg (3954 by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968"/>
              <a:ext cx="720" cy="576"/>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31769" name="Text Box 9"/>
            <p:cNvSpPr txBox="1">
              <a:spLocks noChangeArrowheads="1"/>
            </p:cNvSpPr>
            <p:nvPr/>
          </p:nvSpPr>
          <p:spPr bwMode="auto">
            <a:xfrm>
              <a:off x="0" y="2530"/>
              <a:ext cx="1196" cy="163"/>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GB" sz="1000">
                  <a:latin typeface="Times New Roman" charset="0"/>
                  <a:ea typeface="MS PGothic" charset="0"/>
                  <a:cs typeface="Arial" charset="0"/>
                </a:rPr>
                <a:t>Hantavirus Pulmonary Syndrome</a:t>
              </a:r>
              <a:endParaRPr lang="en-US" sz="1000">
                <a:latin typeface="Times New Roman" charset="0"/>
                <a:ea typeface="MS PGothic" charset="0"/>
                <a:cs typeface="Arial" charset="0"/>
              </a:endParaRPr>
            </a:p>
          </p:txBody>
        </p:sp>
      </p:grpSp>
      <p:grpSp>
        <p:nvGrpSpPr>
          <p:cNvPr id="31751" name="Group 10"/>
          <p:cNvGrpSpPr>
            <a:grpSpLocks/>
          </p:cNvGrpSpPr>
          <p:nvPr/>
        </p:nvGrpSpPr>
        <p:grpSpPr bwMode="auto">
          <a:xfrm>
            <a:off x="4876800" y="2057400"/>
            <a:ext cx="1422400" cy="1273175"/>
            <a:chOff x="-22" y="1056"/>
            <a:chExt cx="802" cy="706"/>
          </a:xfrm>
        </p:grpSpPr>
        <p:sp>
          <p:nvSpPr>
            <p:cNvPr id="31766" name="Text Box 11"/>
            <p:cNvSpPr txBox="1">
              <a:spLocks noChangeArrowheads="1"/>
            </p:cNvSpPr>
            <p:nvPr/>
          </p:nvSpPr>
          <p:spPr bwMode="auto">
            <a:xfrm>
              <a:off x="-22" y="1620"/>
              <a:ext cx="439" cy="142"/>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GB" sz="1000">
                  <a:latin typeface="Times New Roman" charset="0"/>
                  <a:ea typeface="MS PGothic" charset="0"/>
                  <a:cs typeface="Arial" charset="0"/>
                </a:rPr>
                <a:t>Ebola virus</a:t>
              </a:r>
              <a:endParaRPr lang="en-US" sz="1000">
                <a:latin typeface="Times New Roman" charset="0"/>
                <a:ea typeface="MS PGothic" charset="0"/>
                <a:cs typeface="Arial" charset="0"/>
              </a:endParaRPr>
            </a:p>
          </p:txBody>
        </p:sp>
        <p:pic>
          <p:nvPicPr>
            <p:cNvPr id="31767" name="Picture 12" descr="ebolavir 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 y="1056"/>
              <a:ext cx="684" cy="561"/>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grpSp>
      <p:grpSp>
        <p:nvGrpSpPr>
          <p:cNvPr id="31752" name="Group 13"/>
          <p:cNvGrpSpPr>
            <a:grpSpLocks/>
          </p:cNvGrpSpPr>
          <p:nvPr/>
        </p:nvGrpSpPr>
        <p:grpSpPr bwMode="auto">
          <a:xfrm>
            <a:off x="990600" y="4038600"/>
            <a:ext cx="1666875" cy="1327150"/>
            <a:chOff x="1584" y="1824"/>
            <a:chExt cx="1045" cy="934"/>
          </a:xfrm>
        </p:grpSpPr>
        <p:pic>
          <p:nvPicPr>
            <p:cNvPr id="31764" name="Picture 14" descr="bbu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824"/>
              <a:ext cx="952" cy="72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31765" name="Text Box 15"/>
            <p:cNvSpPr txBox="1">
              <a:spLocks noChangeArrowheads="1"/>
            </p:cNvSpPr>
            <p:nvPr/>
          </p:nvSpPr>
          <p:spPr bwMode="auto">
            <a:xfrm>
              <a:off x="1632" y="2577"/>
              <a:ext cx="997" cy="181"/>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GB" sz="1000">
                  <a:latin typeface="Times New Roman" charset="0"/>
                  <a:ea typeface="MS PGothic" charset="0"/>
                  <a:cs typeface="Arial" charset="0"/>
                </a:rPr>
                <a:t>Borrelia burgdorferi: Lyme</a:t>
              </a:r>
              <a:endParaRPr lang="en-US" sz="1000">
                <a:latin typeface="Times New Roman" charset="0"/>
                <a:ea typeface="MS PGothic" charset="0"/>
                <a:cs typeface="Arial" charset="0"/>
              </a:endParaRPr>
            </a:p>
          </p:txBody>
        </p:sp>
      </p:grpSp>
      <p:grpSp>
        <p:nvGrpSpPr>
          <p:cNvPr id="31753" name="Group 16"/>
          <p:cNvGrpSpPr>
            <a:grpSpLocks/>
          </p:cNvGrpSpPr>
          <p:nvPr/>
        </p:nvGrpSpPr>
        <p:grpSpPr bwMode="auto">
          <a:xfrm>
            <a:off x="2667000" y="4114800"/>
            <a:ext cx="1463675" cy="1209675"/>
            <a:chOff x="2256" y="2784"/>
            <a:chExt cx="922" cy="768"/>
          </a:xfrm>
        </p:grpSpPr>
        <p:pic>
          <p:nvPicPr>
            <p:cNvPr id="31760" name="Picture 17" descr="From left to right: Ixodes scapularis adult female, adult male, nymph, larva on centimeter sca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2784"/>
              <a:ext cx="922" cy="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1761" name="Group 18"/>
            <p:cNvGrpSpPr>
              <a:grpSpLocks/>
            </p:cNvGrpSpPr>
            <p:nvPr/>
          </p:nvGrpSpPr>
          <p:grpSpPr bwMode="auto">
            <a:xfrm>
              <a:off x="2256" y="3408"/>
              <a:ext cx="912" cy="144"/>
              <a:chOff x="0" y="0"/>
              <a:chExt cx="2520" cy="346"/>
            </a:xfrm>
          </p:grpSpPr>
          <p:sp>
            <p:nvSpPr>
              <p:cNvPr id="31762" name="Rectangle 19"/>
              <p:cNvSpPr>
                <a:spLocks noChangeArrowheads="1"/>
              </p:cNvSpPr>
              <p:nvPr/>
            </p:nvSpPr>
            <p:spPr bwMode="auto">
              <a:xfrm>
                <a:off x="0" y="0"/>
                <a:ext cx="252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endParaRPr lang="en-US"/>
              </a:p>
            </p:txBody>
          </p:sp>
          <p:sp>
            <p:nvSpPr>
              <p:cNvPr id="31763" name="Rectangle 20"/>
              <p:cNvSpPr>
                <a:spLocks noChangeArrowheads="1"/>
              </p:cNvSpPr>
              <p:nvPr/>
            </p:nvSpPr>
            <p:spPr bwMode="auto">
              <a:xfrm>
                <a:off x="0" y="0"/>
                <a:ext cx="2520" cy="346"/>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lstStyle/>
              <a:p>
                <a:r>
                  <a:rPr lang="en-US" sz="1000">
                    <a:latin typeface="Times New Roman" charset="0"/>
                    <a:ea typeface="MS PGothic" charset="0"/>
                    <a:cs typeface="Arial" charset="0"/>
                  </a:rPr>
                  <a:t>Deer tick (</a:t>
                </a:r>
                <a:r>
                  <a:rPr lang="en-US" sz="1000" u="sng">
                    <a:latin typeface="Times New Roman" charset="0"/>
                    <a:ea typeface="MS PGothic" charset="0"/>
                    <a:cs typeface="Arial" charset="0"/>
                  </a:rPr>
                  <a:t>Ixodes scapularis</a:t>
                </a:r>
                <a:r>
                  <a:rPr lang="en-US" sz="1000">
                    <a:latin typeface="Times New Roman" charset="0"/>
                    <a:ea typeface="MS PGothic" charset="0"/>
                    <a:cs typeface="Arial" charset="0"/>
                  </a:rPr>
                  <a:t>)</a:t>
                </a:r>
              </a:p>
            </p:txBody>
          </p:sp>
        </p:grpSp>
      </p:grpSp>
      <p:grpSp>
        <p:nvGrpSpPr>
          <p:cNvPr id="31754" name="Group 21"/>
          <p:cNvGrpSpPr>
            <a:grpSpLocks/>
          </p:cNvGrpSpPr>
          <p:nvPr/>
        </p:nvGrpSpPr>
        <p:grpSpPr bwMode="auto">
          <a:xfrm>
            <a:off x="4495800" y="4114800"/>
            <a:ext cx="2105025" cy="1262063"/>
            <a:chOff x="3456" y="2880"/>
            <a:chExt cx="1392" cy="944"/>
          </a:xfrm>
        </p:grpSpPr>
        <p:pic>
          <p:nvPicPr>
            <p:cNvPr id="31758" name="Picture 22" descr="Mastomys rodent (15523 byt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 y="2880"/>
              <a:ext cx="1260" cy="71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31759" name="Text Box 23"/>
            <p:cNvSpPr txBox="1">
              <a:spLocks noChangeArrowheads="1"/>
            </p:cNvSpPr>
            <p:nvPr/>
          </p:nvSpPr>
          <p:spPr bwMode="auto">
            <a:xfrm>
              <a:off x="3696" y="3632"/>
              <a:ext cx="1152" cy="192"/>
            </a:xfrm>
            <a:prstGeom prst="rect">
              <a:avLst/>
            </a:prstGeom>
            <a:noFill/>
            <a:ln w="12700">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GB" sz="1000">
                  <a:latin typeface="Times New Roman" charset="0"/>
                  <a:ea typeface="MS PGothic" charset="0"/>
                  <a:cs typeface="Arial" charset="0"/>
                </a:rPr>
                <a:t>Mostomys rodent: Lassa fever</a:t>
              </a:r>
              <a:endParaRPr lang="en-US" sz="1000">
                <a:latin typeface="Times New Roman" charset="0"/>
                <a:ea typeface="MS PGothic" charset="0"/>
                <a:cs typeface="Arial" charset="0"/>
              </a:endParaRPr>
            </a:p>
          </p:txBody>
        </p:sp>
      </p:grpSp>
      <p:sp>
        <p:nvSpPr>
          <p:cNvPr id="31755" name="Text Box 24"/>
          <p:cNvSpPr txBox="1">
            <a:spLocks noChangeArrowheads="1"/>
          </p:cNvSpPr>
          <p:nvPr/>
        </p:nvSpPr>
        <p:spPr bwMode="auto">
          <a:xfrm>
            <a:off x="1143000" y="2971800"/>
            <a:ext cx="1371600" cy="25400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spcBef>
                <a:spcPct val="50000"/>
              </a:spcBef>
            </a:pPr>
            <a:r>
              <a:rPr lang="en-US" sz="1000">
                <a:latin typeface="Times New Roman" charset="0"/>
                <a:cs typeface="Arial" charset="0"/>
              </a:rPr>
              <a:t>Avian influenza virus</a:t>
            </a:r>
          </a:p>
        </p:txBody>
      </p:sp>
      <p:pic>
        <p:nvPicPr>
          <p:cNvPr id="31756" name="Picture 25" descr="Pteropus vampyrus (Malayan flying fox), one of the natural reservoirs of Nipah virus">
            <a:hlinkClick r:id="rId10" tooltip="Pteropus vampyrus (Malayan flying fox), one of the natural reservoirs of Nipah virus"/>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3676650" y="2239963"/>
            <a:ext cx="1249363" cy="928687"/>
          </a:xfrm>
        </p:spPr>
      </p:pic>
      <p:sp>
        <p:nvSpPr>
          <p:cNvPr id="31757" name="Text Box 26"/>
          <p:cNvSpPr txBox="1">
            <a:spLocks noChangeArrowheads="1"/>
          </p:cNvSpPr>
          <p:nvPr/>
        </p:nvSpPr>
        <p:spPr bwMode="auto">
          <a:xfrm>
            <a:off x="3124200" y="2971800"/>
            <a:ext cx="1371600" cy="25400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en-US" sz="1000">
                <a:latin typeface="Times New Roman" charset="0"/>
                <a:cs typeface="Arial" charset="0"/>
              </a:rPr>
              <a:t>Bats: Nipah virus</a:t>
            </a:r>
          </a:p>
        </p:txBody>
      </p:sp>
    </p:spTree>
    <p:extLst>
      <p:ext uri="{BB962C8B-B14F-4D97-AF65-F5344CB8AC3E}">
        <p14:creationId xmlns:p14="http://schemas.microsoft.com/office/powerpoint/2010/main" val="21180123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66018"/>
            <a:ext cx="8229600" cy="4525963"/>
          </a:xfrm>
        </p:spPr>
        <p:txBody>
          <a:bodyPr/>
          <a:lstStyle/>
          <a:p>
            <a:r>
              <a:rPr lang="en-GB" b="1" dirty="0"/>
              <a:t>Emerging infectious diseases</a:t>
            </a:r>
          </a:p>
          <a:p>
            <a:pPr lvl="1"/>
            <a:r>
              <a:rPr lang="en-GB" dirty="0"/>
              <a:t>Avian influenza</a:t>
            </a:r>
          </a:p>
          <a:p>
            <a:pPr lvl="1"/>
            <a:r>
              <a:rPr lang="en-GB" dirty="0"/>
              <a:t>SARS-CoV</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b="1" dirty="0">
                <a:solidFill>
                  <a:srgbClr val="00B050"/>
                </a:solidFill>
              </a:rPr>
              <a:t>AVIAN INFLUENZA(AI)</a:t>
            </a:r>
            <a:endParaRPr lang="en-US" sz="3200" b="1" dirty="0">
              <a:solidFill>
                <a:srgbClr val="00B050"/>
              </a:solidFill>
            </a:endParaRPr>
          </a:p>
        </p:txBody>
      </p:sp>
      <p:sp>
        <p:nvSpPr>
          <p:cNvPr id="6" name="Content Placeholder 5"/>
          <p:cNvSpPr>
            <a:spLocks noGrp="1"/>
          </p:cNvSpPr>
          <p:nvPr>
            <p:ph idx="1"/>
          </p:nvPr>
        </p:nvSpPr>
        <p:spPr/>
        <p:txBody>
          <a:bodyPr>
            <a:normAutofit fontScale="92500" lnSpcReduction="20000"/>
          </a:bodyPr>
          <a:lstStyle/>
          <a:p>
            <a:r>
              <a:rPr lang="en-US" dirty="0"/>
              <a:t>Highly lethal, contagious viral disease of birds, less commonly - pigs and occasionally - humans. </a:t>
            </a:r>
          </a:p>
          <a:p>
            <a:pPr lvl="1"/>
            <a:r>
              <a:rPr lang="en-US" dirty="0"/>
              <a:t>In humans: asymptomatic to severe respiratory disease.</a:t>
            </a:r>
          </a:p>
          <a:p>
            <a:pPr lvl="1"/>
            <a:endParaRPr lang="en-US" dirty="0"/>
          </a:p>
          <a:p>
            <a:r>
              <a:rPr lang="en-US" b="1" dirty="0"/>
              <a:t>Cause</a:t>
            </a:r>
          </a:p>
          <a:p>
            <a:pPr lvl="1"/>
            <a:r>
              <a:rPr lang="en-US" b="1" dirty="0">
                <a:solidFill>
                  <a:srgbClr val="FF0000"/>
                </a:solidFill>
              </a:rPr>
              <a:t>Influenza A viruses. </a:t>
            </a:r>
          </a:p>
          <a:p>
            <a:pPr lvl="2"/>
            <a:r>
              <a:rPr lang="en-GB" dirty="0"/>
              <a:t>Strains that have caused diseases in humans are of subtypes </a:t>
            </a:r>
          </a:p>
          <a:p>
            <a:pPr lvl="3"/>
            <a:r>
              <a:rPr lang="en-GB" dirty="0"/>
              <a:t>H5N1, </a:t>
            </a:r>
          </a:p>
          <a:p>
            <a:pPr lvl="3"/>
            <a:r>
              <a:rPr lang="en-GB" dirty="0"/>
              <a:t>H7N7, </a:t>
            </a:r>
          </a:p>
          <a:p>
            <a:pPr lvl="3"/>
            <a:r>
              <a:rPr lang="en-GB" dirty="0"/>
              <a:t>H9N2. </a:t>
            </a:r>
          </a:p>
          <a:p>
            <a:pPr lvl="3"/>
            <a:r>
              <a:rPr lang="en-GB" dirty="0"/>
              <a:t>H1N1(Swine flu)</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Transmission</a:t>
            </a:r>
            <a:br>
              <a:rPr lang="en-US" sz="3200" b="1" dirty="0"/>
            </a:br>
            <a:endParaRPr lang="en-US" sz="3200" dirty="0"/>
          </a:p>
        </p:txBody>
      </p:sp>
      <p:sp>
        <p:nvSpPr>
          <p:cNvPr id="3" name="Content Placeholder 2"/>
          <p:cNvSpPr>
            <a:spLocks noGrp="1"/>
          </p:cNvSpPr>
          <p:nvPr>
            <p:ph idx="1"/>
          </p:nvPr>
        </p:nvSpPr>
        <p:spPr/>
        <p:txBody>
          <a:bodyPr>
            <a:normAutofit/>
          </a:bodyPr>
          <a:lstStyle/>
          <a:p>
            <a:r>
              <a:rPr lang="en-GB" b="1" dirty="0">
                <a:solidFill>
                  <a:srgbClr val="FF0000"/>
                </a:solidFill>
              </a:rPr>
              <a:t>Birds to humans:</a:t>
            </a:r>
            <a:endParaRPr lang="en-US" b="1" dirty="0">
              <a:solidFill>
                <a:srgbClr val="FF0000"/>
              </a:solidFill>
            </a:endParaRPr>
          </a:p>
          <a:p>
            <a:pPr lvl="1"/>
            <a:r>
              <a:rPr lang="en-GB" dirty="0"/>
              <a:t>Close contact</a:t>
            </a:r>
          </a:p>
          <a:p>
            <a:pPr lvl="2"/>
            <a:r>
              <a:rPr lang="en-GB" dirty="0"/>
              <a:t>handling infected poultry, poultry products</a:t>
            </a:r>
          </a:p>
          <a:p>
            <a:pPr lvl="2"/>
            <a:r>
              <a:rPr lang="en-GB" dirty="0"/>
              <a:t>contaminated surfaces. </a:t>
            </a:r>
          </a:p>
          <a:p>
            <a:pPr lvl="2"/>
            <a:endParaRPr lang="en-US" dirty="0"/>
          </a:p>
          <a:p>
            <a:r>
              <a:rPr lang="en-GB" b="1" dirty="0">
                <a:solidFill>
                  <a:srgbClr val="FF0000"/>
                </a:solidFill>
              </a:rPr>
              <a:t>Person to person</a:t>
            </a:r>
          </a:p>
          <a:p>
            <a:pPr lvl="1"/>
            <a:r>
              <a:rPr lang="en-US" dirty="0"/>
              <a:t>Through droplets produced when an infected person coughs, sneezes or talks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7829"/>
          </a:xfrm>
        </p:spPr>
        <p:txBody>
          <a:bodyPr>
            <a:normAutofit/>
          </a:bodyPr>
          <a:lstStyle/>
          <a:p>
            <a:r>
              <a:rPr lang="en-GB" sz="3200" b="1" dirty="0"/>
              <a:t>Clinical signs and symptoms</a:t>
            </a:r>
            <a:endParaRPr lang="en-US" sz="3200" b="1" dirty="0"/>
          </a:p>
        </p:txBody>
      </p:sp>
      <p:sp>
        <p:nvSpPr>
          <p:cNvPr id="3" name="Content Placeholder 2"/>
          <p:cNvSpPr>
            <a:spLocks noGrp="1"/>
          </p:cNvSpPr>
          <p:nvPr>
            <p:ph idx="1"/>
          </p:nvPr>
        </p:nvSpPr>
        <p:spPr>
          <a:xfrm>
            <a:off x="457200" y="587828"/>
            <a:ext cx="8229600" cy="6270171"/>
          </a:xfrm>
        </p:spPr>
        <p:txBody>
          <a:bodyPr>
            <a:normAutofit fontScale="77500" lnSpcReduction="20000"/>
          </a:bodyPr>
          <a:lstStyle/>
          <a:p>
            <a:r>
              <a:rPr lang="en-US" dirty="0"/>
              <a:t>Asymptomatic to severe respiratory distress (dyspnoea). </a:t>
            </a:r>
          </a:p>
          <a:p>
            <a:endParaRPr lang="en-US" dirty="0"/>
          </a:p>
          <a:p>
            <a:r>
              <a:rPr lang="en-US" dirty="0"/>
              <a:t>Incubation period  2 – 8 days. </a:t>
            </a:r>
          </a:p>
          <a:p>
            <a:endParaRPr lang="en-US" dirty="0"/>
          </a:p>
          <a:p>
            <a:r>
              <a:rPr lang="en-US" b="1" dirty="0">
                <a:solidFill>
                  <a:srgbClr val="FF0000"/>
                </a:solidFill>
              </a:rPr>
              <a:t>Initial symptoms :</a:t>
            </a:r>
          </a:p>
          <a:p>
            <a:pPr lvl="1"/>
            <a:r>
              <a:rPr lang="en-US" dirty="0"/>
              <a:t>cough, sore throat, runny nose, high fever (&gt;38 degrees C), muscle aches, headache,</a:t>
            </a:r>
          </a:p>
          <a:p>
            <a:pPr lvl="1"/>
            <a:r>
              <a:rPr lang="en-US" dirty="0"/>
              <a:t>Rare symptoms: watery diarrhea, abdominal pains and vomiting. </a:t>
            </a:r>
          </a:p>
          <a:p>
            <a:pPr lvl="1"/>
            <a:endParaRPr lang="en-US" dirty="0"/>
          </a:p>
          <a:p>
            <a:r>
              <a:rPr lang="en-US" dirty="0"/>
              <a:t> </a:t>
            </a:r>
            <a:r>
              <a:rPr lang="en-US" b="1" dirty="0">
                <a:solidFill>
                  <a:srgbClr val="FF0000"/>
                </a:solidFill>
              </a:rPr>
              <a:t>Later (5 days): </a:t>
            </a:r>
          </a:p>
          <a:p>
            <a:pPr lvl="1"/>
            <a:r>
              <a:rPr lang="en-US" dirty="0"/>
              <a:t>Shortness of breath which progresses into clinical pneumonia</a:t>
            </a:r>
          </a:p>
          <a:p>
            <a:pPr lvl="1"/>
            <a:r>
              <a:rPr lang="en-US" dirty="0"/>
              <a:t>Acute respiratory distress syndrome due to viral pneumonia that culminates in death.   </a:t>
            </a:r>
          </a:p>
          <a:p>
            <a:pPr lvl="2"/>
            <a:r>
              <a:rPr lang="en-US" dirty="0"/>
              <a:t>Cause of death is progressive respiratory failure.</a:t>
            </a:r>
          </a:p>
          <a:p>
            <a:pPr lvl="2"/>
            <a:r>
              <a:rPr lang="en-US" dirty="0"/>
              <a:t>Death  9 to 10 days after onset of illness.</a:t>
            </a:r>
          </a:p>
          <a:p>
            <a:pPr lvl="2"/>
            <a:endParaRPr lang="en-US" dirty="0"/>
          </a:p>
          <a:p>
            <a:r>
              <a:rPr lang="en-US" b="1" dirty="0"/>
              <a:t> </a:t>
            </a:r>
            <a:r>
              <a:rPr lang="en-US" dirty="0"/>
              <a:t>CFR over 50 percent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Diagnosis</a:t>
            </a:r>
            <a:endParaRPr lang="en-US" sz="3200" b="1" dirty="0"/>
          </a:p>
        </p:txBody>
      </p:sp>
      <p:sp>
        <p:nvSpPr>
          <p:cNvPr id="3" name="Content Placeholder 2"/>
          <p:cNvSpPr>
            <a:spLocks noGrp="1"/>
          </p:cNvSpPr>
          <p:nvPr>
            <p:ph idx="1"/>
          </p:nvPr>
        </p:nvSpPr>
        <p:spPr>
          <a:xfrm>
            <a:off x="457200" y="1188720"/>
            <a:ext cx="8229600" cy="5316583"/>
          </a:xfrm>
        </p:spPr>
        <p:txBody>
          <a:bodyPr>
            <a:normAutofit fontScale="92500" lnSpcReduction="20000"/>
          </a:bodyPr>
          <a:lstStyle/>
          <a:p>
            <a:r>
              <a:rPr lang="en-GB" b="1" dirty="0">
                <a:solidFill>
                  <a:srgbClr val="FF0000"/>
                </a:solidFill>
              </a:rPr>
              <a:t>Clinically</a:t>
            </a:r>
            <a:r>
              <a:rPr lang="en-GB" b="1" dirty="0"/>
              <a:t> </a:t>
            </a:r>
          </a:p>
          <a:p>
            <a:pPr lvl="1"/>
            <a:r>
              <a:rPr lang="en-GB" dirty="0"/>
              <a:t>A</a:t>
            </a:r>
            <a:r>
              <a:rPr lang="en-US" dirty="0"/>
              <a:t>cute onset of </a:t>
            </a:r>
            <a:r>
              <a:rPr lang="en-GB" dirty="0"/>
              <a:t>fever (temp &gt;38 °C) and one or more of the following:</a:t>
            </a:r>
            <a:endParaRPr lang="en-US" dirty="0"/>
          </a:p>
          <a:p>
            <a:pPr lvl="2"/>
            <a:r>
              <a:rPr lang="en-GB" dirty="0"/>
              <a:t>Cough ; Sore throat; Shortness of breath.</a:t>
            </a:r>
            <a:endParaRPr lang="en-US" dirty="0"/>
          </a:p>
          <a:p>
            <a:pPr lvl="1"/>
            <a:r>
              <a:rPr lang="en-GB" dirty="0"/>
              <a:t>Plus positive exposure history in the last 7 days prior to onset of illness e.g. contact with birds that later died of an illness</a:t>
            </a:r>
          </a:p>
          <a:p>
            <a:pPr lvl="1"/>
            <a:endParaRPr lang="en-GB" dirty="0"/>
          </a:p>
          <a:p>
            <a:r>
              <a:rPr lang="en-GB" b="1" dirty="0">
                <a:solidFill>
                  <a:srgbClr val="FF0000"/>
                </a:solidFill>
              </a:rPr>
              <a:t>Laboratory</a:t>
            </a:r>
          </a:p>
          <a:p>
            <a:pPr lvl="1"/>
            <a:r>
              <a:rPr lang="en-US" dirty="0"/>
              <a:t>Samples: nasopharyngeal aspirate, naso-pharyngeal swab, throat swabs, nasal swabs, trans-tracheal aspirate, blood or tissues</a:t>
            </a:r>
            <a:endParaRPr lang="en-GB" b="1" dirty="0">
              <a:solidFill>
                <a:srgbClr val="FF0000"/>
              </a:solidFill>
            </a:endParaRPr>
          </a:p>
          <a:p>
            <a:pPr lvl="2"/>
            <a:r>
              <a:rPr lang="en-GB" dirty="0"/>
              <a:t>Viral isolation of an avian influenza virus </a:t>
            </a:r>
            <a:endParaRPr lang="en-US" dirty="0"/>
          </a:p>
          <a:p>
            <a:pPr lvl="2"/>
            <a:r>
              <a:rPr lang="pt-PT" dirty="0"/>
              <a:t>A positive PCR result for avian influenza virus </a:t>
            </a:r>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57166"/>
          </a:xfrm>
        </p:spPr>
        <p:txBody>
          <a:bodyPr>
            <a:normAutofit fontScale="90000"/>
          </a:bodyPr>
          <a:lstStyle/>
          <a:p>
            <a:r>
              <a:rPr lang="en-GB" sz="3200" b="1" dirty="0">
                <a:solidFill>
                  <a:srgbClr val="FF0000"/>
                </a:solidFill>
              </a:rPr>
              <a:t>Classification of CD</a:t>
            </a:r>
            <a:endParaRPr lang="en-US" sz="3200" b="1" dirty="0">
              <a:solidFill>
                <a:srgbClr val="FF0000"/>
              </a:solidFill>
            </a:endParaRPr>
          </a:p>
        </p:txBody>
      </p:sp>
      <p:pic>
        <p:nvPicPr>
          <p:cNvPr id="28674" name="Picture 2"/>
          <p:cNvPicPr>
            <a:picLocks noGrp="1" noChangeAspect="1" noChangeArrowheads="1"/>
          </p:cNvPicPr>
          <p:nvPr>
            <p:ph idx="1"/>
          </p:nvPr>
        </p:nvPicPr>
        <p:blipFill>
          <a:blip r:embed="rId2"/>
          <a:srcRect/>
          <a:stretch>
            <a:fillRect/>
          </a:stretch>
        </p:blipFill>
        <p:spPr bwMode="auto">
          <a:xfrm>
            <a:off x="214282" y="428604"/>
            <a:ext cx="8786874" cy="642939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8951"/>
          </a:xfrm>
        </p:spPr>
        <p:txBody>
          <a:bodyPr>
            <a:normAutofit fontScale="90000"/>
          </a:bodyPr>
          <a:lstStyle/>
          <a:p>
            <a:br>
              <a:rPr lang="en-GB" dirty="0"/>
            </a:br>
            <a:r>
              <a:rPr lang="en-GB" sz="3600" b="1" dirty="0"/>
              <a:t>Management</a:t>
            </a:r>
            <a:br>
              <a:rPr lang="en-US" dirty="0"/>
            </a:br>
            <a:endParaRPr lang="en-US" dirty="0"/>
          </a:p>
        </p:txBody>
      </p:sp>
      <p:sp>
        <p:nvSpPr>
          <p:cNvPr id="3" name="Content Placeholder 2"/>
          <p:cNvSpPr>
            <a:spLocks noGrp="1"/>
          </p:cNvSpPr>
          <p:nvPr>
            <p:ph idx="1"/>
          </p:nvPr>
        </p:nvSpPr>
        <p:spPr>
          <a:xfrm>
            <a:off x="457200" y="1123406"/>
            <a:ext cx="8229600" cy="5329645"/>
          </a:xfrm>
        </p:spPr>
        <p:txBody>
          <a:bodyPr>
            <a:normAutofit fontScale="70000" lnSpcReduction="20000"/>
          </a:bodyPr>
          <a:lstStyle/>
          <a:p>
            <a:pPr lvl="0"/>
            <a:r>
              <a:rPr lang="en-GB" b="1" dirty="0">
                <a:solidFill>
                  <a:srgbClr val="FF0000"/>
                </a:solidFill>
              </a:rPr>
              <a:t>Infection prevention &amp; control measures</a:t>
            </a:r>
          </a:p>
          <a:p>
            <a:pPr lvl="1"/>
            <a:r>
              <a:rPr lang="en-GB" dirty="0"/>
              <a:t>Isolate patient </a:t>
            </a:r>
            <a:endParaRPr lang="en-US" dirty="0"/>
          </a:p>
          <a:p>
            <a:pPr lvl="1"/>
            <a:r>
              <a:rPr lang="en-GB" dirty="0"/>
              <a:t>Put surgical mask on patient (if tolerated)</a:t>
            </a:r>
            <a:endParaRPr lang="en-US" dirty="0"/>
          </a:p>
          <a:p>
            <a:pPr lvl="1"/>
            <a:r>
              <a:rPr lang="en-GB" dirty="0"/>
              <a:t>When being in close contact with the patient</a:t>
            </a:r>
          </a:p>
          <a:p>
            <a:pPr lvl="2"/>
            <a:r>
              <a:rPr lang="en-GB" dirty="0"/>
              <a:t>Wear a surgical mask, gloves, gown etc.  </a:t>
            </a:r>
          </a:p>
          <a:p>
            <a:pPr lvl="2"/>
            <a:r>
              <a:rPr lang="en-GB" dirty="0"/>
              <a:t>Wash your hands frequently.</a:t>
            </a:r>
          </a:p>
          <a:p>
            <a:pPr lvl="1"/>
            <a:r>
              <a:rPr lang="en-GB" dirty="0"/>
              <a:t>Educate patient and family about risks of transmission.</a:t>
            </a:r>
          </a:p>
          <a:p>
            <a:pPr lvl="1"/>
            <a:endParaRPr lang="en-GB" dirty="0"/>
          </a:p>
          <a:p>
            <a:r>
              <a:rPr lang="en-GB" b="1" dirty="0">
                <a:solidFill>
                  <a:srgbClr val="FF0000"/>
                </a:solidFill>
              </a:rPr>
              <a:t>Supportive measures</a:t>
            </a:r>
          </a:p>
          <a:p>
            <a:pPr lvl="1"/>
            <a:r>
              <a:rPr lang="en-GB" dirty="0"/>
              <a:t>Pulmonary support with oxygen and   mechanical ventilation for respiratory failure.</a:t>
            </a:r>
            <a:endParaRPr lang="en-US" dirty="0"/>
          </a:p>
          <a:p>
            <a:pPr lvl="1"/>
            <a:r>
              <a:rPr lang="en-GB" dirty="0"/>
              <a:t>Antibiotics for secondary bacterial infections.</a:t>
            </a:r>
          </a:p>
          <a:p>
            <a:pPr lvl="1"/>
            <a:endParaRPr lang="en-US" dirty="0"/>
          </a:p>
          <a:p>
            <a:pPr lvl="0"/>
            <a:r>
              <a:rPr lang="en-GB" b="1" dirty="0">
                <a:solidFill>
                  <a:srgbClr val="FF0000"/>
                </a:solidFill>
              </a:rPr>
              <a:t>Antiviral drugs</a:t>
            </a:r>
            <a:endParaRPr lang="en-US" sz="3600" b="1" dirty="0">
              <a:solidFill>
                <a:srgbClr val="FF0000"/>
              </a:solidFill>
            </a:endParaRPr>
          </a:p>
          <a:p>
            <a:pPr lvl="1"/>
            <a:r>
              <a:rPr lang="en-GB" dirty="0"/>
              <a:t>Oseltamivir phosphate 75 mg twice x 5days (adults)</a:t>
            </a:r>
            <a:endParaRPr lang="en-US" sz="3200" dirty="0"/>
          </a:p>
          <a:p>
            <a:pPr lvl="1"/>
            <a:r>
              <a:rPr lang="en-GB" dirty="0"/>
              <a:t>Children: 30 mg twice x 5days (Age 1 year or older as adjusted doses)  </a:t>
            </a:r>
            <a:endParaRPr lang="en-US" sz="3200" dirty="0"/>
          </a:p>
          <a:p>
            <a:pPr lvl="0"/>
            <a:r>
              <a:rPr lang="en-GB" sz="3600" dirty="0"/>
              <a:t>Report.</a:t>
            </a:r>
            <a:endParaRPr lang="en-US" sz="3600" dirty="0"/>
          </a:p>
          <a:p>
            <a:pPr lvl="0"/>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Prevention and Control of Avian Influenza </a:t>
            </a:r>
            <a:br>
              <a:rPr lang="en-US" b="1" dirty="0"/>
            </a:br>
            <a:endParaRPr lang="en-US" dirty="0"/>
          </a:p>
        </p:txBody>
      </p:sp>
      <p:sp>
        <p:nvSpPr>
          <p:cNvPr id="3" name="Content Placeholder 2"/>
          <p:cNvSpPr>
            <a:spLocks noGrp="1"/>
          </p:cNvSpPr>
          <p:nvPr>
            <p:ph idx="1"/>
          </p:nvPr>
        </p:nvSpPr>
        <p:spPr/>
        <p:txBody>
          <a:bodyPr/>
          <a:lstStyle/>
          <a:p>
            <a:r>
              <a:rPr lang="en-GB" dirty="0"/>
              <a:t>Infection control measures</a:t>
            </a:r>
          </a:p>
          <a:p>
            <a:pPr lvl="1"/>
            <a:r>
              <a:rPr lang="en-GB" dirty="0"/>
              <a:t>Isolation</a:t>
            </a:r>
          </a:p>
          <a:p>
            <a:pPr lvl="1"/>
            <a:r>
              <a:rPr lang="en-GB" dirty="0"/>
              <a:t>Education</a:t>
            </a:r>
          </a:p>
          <a:p>
            <a:pPr lvl="1"/>
            <a:r>
              <a:rPr lang="en-GB" dirty="0"/>
              <a:t>Use of PPE by health workers</a:t>
            </a:r>
          </a:p>
          <a:p>
            <a:pPr lvl="1"/>
            <a:r>
              <a:rPr lang="en-GB" dirty="0"/>
              <a:t>Hand hygiene</a:t>
            </a:r>
          </a:p>
          <a:p>
            <a:pPr lvl="1"/>
            <a:r>
              <a:rPr lang="en-US" dirty="0"/>
              <a:t>Chemoprophylaxis (</a:t>
            </a:r>
            <a:r>
              <a:rPr lang="en-US" dirty="0" err="1"/>
              <a:t>Oseltamivir</a:t>
            </a:r>
            <a:r>
              <a:rPr lang="en-US" dirty="0"/>
              <a:t>) for high risk groups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09600" y="533400"/>
            <a:ext cx="8153400" cy="782638"/>
          </a:xfrm>
        </p:spPr>
        <p:txBody>
          <a:bodyPr>
            <a:normAutofit fontScale="90000"/>
          </a:bodyPr>
          <a:lstStyle/>
          <a:p>
            <a:pPr eaLnBrk="1" hangingPunct="1"/>
            <a:r>
              <a:rPr lang="en-US" sz="3700" dirty="0">
                <a:solidFill>
                  <a:srgbClr val="660066"/>
                </a:solidFill>
                <a:latin typeface="+mn-lt"/>
              </a:rPr>
              <a:t>1. Highly Pathogenic Avian Influenza (H5N1)</a:t>
            </a:r>
          </a:p>
        </p:txBody>
      </p:sp>
      <p:sp>
        <p:nvSpPr>
          <p:cNvPr id="34820" name="Rectangle 3"/>
          <p:cNvSpPr>
            <a:spLocks noGrp="1" noChangeArrowheads="1"/>
          </p:cNvSpPr>
          <p:nvPr>
            <p:ph type="body" idx="1"/>
          </p:nvPr>
        </p:nvSpPr>
        <p:spPr>
          <a:xfrm>
            <a:off x="381000" y="1511300"/>
            <a:ext cx="7924800" cy="4267200"/>
          </a:xfrm>
        </p:spPr>
        <p:txBody>
          <a:bodyPr/>
          <a:lstStyle/>
          <a:p>
            <a:pPr algn="just" eaLnBrk="1" hangingPunct="1">
              <a:lnSpc>
                <a:spcPct val="90000"/>
              </a:lnSpc>
            </a:pPr>
            <a:r>
              <a:rPr lang="en-US" sz="2800" dirty="0"/>
              <a:t>Started in Nov 2003, avian influenza H5N1 in birds affected 60 countries across Asia, Europe, Middle-East &amp; Africa</a:t>
            </a:r>
          </a:p>
          <a:p>
            <a:pPr algn="just" eaLnBrk="1" hangingPunct="1">
              <a:lnSpc>
                <a:spcPct val="90000"/>
              </a:lnSpc>
            </a:pPr>
            <a:endParaRPr lang="en-US" sz="2800" dirty="0"/>
          </a:p>
          <a:p>
            <a:pPr algn="just" eaLnBrk="1" hangingPunct="1">
              <a:lnSpc>
                <a:spcPct val="90000"/>
              </a:lnSpc>
            </a:pPr>
            <a:r>
              <a:rPr lang="en-US" sz="2800" dirty="0"/>
              <a:t>&gt;220 million birds killed by AI virus or culled to prevent further spread</a:t>
            </a:r>
          </a:p>
          <a:p>
            <a:pPr algn="just" eaLnBrk="1" hangingPunct="1">
              <a:lnSpc>
                <a:spcPct val="90000"/>
              </a:lnSpc>
            </a:pPr>
            <a:endParaRPr lang="en-US" sz="2800" dirty="0"/>
          </a:p>
          <a:p>
            <a:pPr algn="just" eaLnBrk="1" hangingPunct="1">
              <a:lnSpc>
                <a:spcPct val="90000"/>
              </a:lnSpc>
            </a:pPr>
            <a:r>
              <a:rPr lang="en-US" sz="2800" dirty="0"/>
              <a:t>Majority of human H5N1 infection due to direct contact with birds infected with virus</a:t>
            </a:r>
          </a:p>
          <a:p>
            <a:pPr algn="just" eaLnBrk="1" hangingPunct="1">
              <a:lnSpc>
                <a:spcPct val="90000"/>
              </a:lnSpc>
            </a:pPr>
            <a:endParaRPr lang="en-US" sz="2800" dirty="0">
              <a:latin typeface="Tahoma" charset="0"/>
            </a:endParaRPr>
          </a:p>
          <a:p>
            <a:pPr algn="just" eaLnBrk="1" hangingPunct="1">
              <a:lnSpc>
                <a:spcPct val="90000"/>
              </a:lnSpc>
            </a:pPr>
            <a:endParaRPr lang="en-US" sz="2800" dirty="0">
              <a:latin typeface="Tahoma" charset="0"/>
            </a:endParaRPr>
          </a:p>
        </p:txBody>
      </p:sp>
    </p:spTree>
    <p:extLst>
      <p:ext uri="{BB962C8B-B14F-4D97-AF65-F5344CB8AC3E}">
        <p14:creationId xmlns:p14="http://schemas.microsoft.com/office/powerpoint/2010/main" val="17773739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43"/>
          <p:cNvSpPr>
            <a:spLocks noGrp="1" noChangeArrowheads="1"/>
          </p:cNvSpPr>
          <p:nvPr>
            <p:ph type="title" idx="4294967295"/>
          </p:nvPr>
        </p:nvSpPr>
        <p:spPr>
          <a:xfrm>
            <a:off x="3996633" y="173038"/>
            <a:ext cx="5075943" cy="1143000"/>
          </a:xfrm>
        </p:spPr>
        <p:txBody>
          <a:bodyPr>
            <a:normAutofit/>
          </a:bodyPr>
          <a:lstStyle/>
          <a:p>
            <a:pPr>
              <a:lnSpc>
                <a:spcPct val="100000"/>
              </a:lnSpc>
            </a:pPr>
            <a:r>
              <a:rPr lang="en-US" sz="3200" b="1" dirty="0">
                <a:solidFill>
                  <a:srgbClr val="660066"/>
                </a:solidFill>
                <a:latin typeface="Arial Narrow" pitchFamily="34" charset="0"/>
              </a:rPr>
              <a:t>H5N1 Avian Influenza</a:t>
            </a:r>
            <a:br>
              <a:rPr lang="en-US" sz="3200" b="1" dirty="0">
                <a:solidFill>
                  <a:srgbClr val="660066"/>
                </a:solidFill>
                <a:latin typeface="Arial Narrow" pitchFamily="34" charset="0"/>
              </a:rPr>
            </a:br>
            <a:r>
              <a:rPr lang="en-US" sz="3200" b="1" dirty="0">
                <a:solidFill>
                  <a:srgbClr val="660066"/>
                </a:solidFill>
                <a:latin typeface="Arial Narrow" pitchFamily="34" charset="0"/>
              </a:rPr>
              <a:t>December 2003 – August 2012</a:t>
            </a:r>
          </a:p>
        </p:txBody>
      </p:sp>
      <p:pic>
        <p:nvPicPr>
          <p:cNvPr id="368644" name="Picture 46" descr="P1010051"/>
          <p:cNvPicPr>
            <a:picLocks noChangeAspect="1" noChangeArrowheads="1"/>
          </p:cNvPicPr>
          <p:nvPr/>
        </p:nvPicPr>
        <p:blipFill>
          <a:blip r:embed="rId2"/>
          <a:srcRect/>
          <a:stretch>
            <a:fillRect/>
          </a:stretch>
        </p:blipFill>
        <p:spPr bwMode="auto">
          <a:xfrm>
            <a:off x="2" y="0"/>
            <a:ext cx="3672837" cy="2286000"/>
          </a:xfrm>
          <a:prstGeom prst="rect">
            <a:avLst/>
          </a:prstGeom>
          <a:noFill/>
          <a:ln w="9525">
            <a:noFill/>
            <a:miter lim="800000"/>
            <a:headEnd/>
            <a:tailEnd/>
          </a:ln>
        </p:spPr>
      </p:pic>
      <p:sp>
        <p:nvSpPr>
          <p:cNvPr id="1215493" name="Rectangle 5"/>
          <p:cNvSpPr>
            <a:spLocks noChangeArrowheads="1"/>
          </p:cNvSpPr>
          <p:nvPr/>
        </p:nvSpPr>
        <p:spPr bwMode="auto">
          <a:xfrm>
            <a:off x="36508" y="2492377"/>
            <a:ext cx="3226827" cy="1200329"/>
          </a:xfrm>
          <a:prstGeom prst="rect">
            <a:avLst/>
          </a:prstGeom>
          <a:noFill/>
          <a:ln w="9525">
            <a:noFill/>
            <a:miter lim="800000"/>
            <a:headEnd/>
            <a:tailEnd/>
          </a:ln>
          <a:effectLst>
            <a:prstShdw prst="shdw17" dist="17961" dir="2700000">
              <a:srgbClr val="708688"/>
            </a:prstShdw>
          </a:effectLst>
        </p:spPr>
        <p:txBody>
          <a:bodyPr>
            <a:spAutoFit/>
          </a:bodyPr>
          <a:lstStyle/>
          <a:p>
            <a:pPr>
              <a:buFontTx/>
              <a:buChar char="•"/>
            </a:pPr>
            <a:r>
              <a:rPr lang="en-US" sz="2400" b="1" dirty="0">
                <a:solidFill>
                  <a:srgbClr val="000000"/>
                </a:solidFill>
                <a:latin typeface="Arial Narrow" pitchFamily="34" charset="0"/>
                <a:ea typeface="+mn-ea"/>
                <a:cs typeface="Arial" charset="0"/>
              </a:rPr>
              <a:t> 608 cases</a:t>
            </a:r>
          </a:p>
          <a:p>
            <a:pPr>
              <a:buFontTx/>
              <a:buChar char="•"/>
            </a:pPr>
            <a:r>
              <a:rPr lang="en-US" sz="2400" b="1" dirty="0">
                <a:solidFill>
                  <a:srgbClr val="000000"/>
                </a:solidFill>
                <a:latin typeface="Arial Narrow" pitchFamily="34" charset="0"/>
                <a:ea typeface="+mn-ea"/>
                <a:cs typeface="Arial" charset="0"/>
              </a:rPr>
              <a:t> including 359 deaths</a:t>
            </a:r>
          </a:p>
          <a:p>
            <a:pPr>
              <a:buFontTx/>
              <a:buChar char="•"/>
            </a:pPr>
            <a:r>
              <a:rPr lang="en-US" sz="2400" b="1" dirty="0">
                <a:solidFill>
                  <a:srgbClr val="000000"/>
                </a:solidFill>
                <a:latin typeface="Arial Narrow" pitchFamily="34" charset="0"/>
                <a:ea typeface="+mn-ea"/>
                <a:cs typeface="Arial" charset="0"/>
              </a:rPr>
              <a:t> in 15 countries</a:t>
            </a:r>
          </a:p>
        </p:txBody>
      </p:sp>
      <p:pic>
        <p:nvPicPr>
          <p:cNvPr id="368648" name="Picture 8" descr="01_AvianInfluenza_GlobalMap_2003_10Aug12"/>
          <p:cNvPicPr>
            <a:picLocks noChangeAspect="1" noChangeArrowheads="1"/>
          </p:cNvPicPr>
          <p:nvPr/>
        </p:nvPicPr>
        <p:blipFill>
          <a:blip r:embed="rId3"/>
          <a:srcRect/>
          <a:stretch>
            <a:fillRect/>
          </a:stretch>
        </p:blipFill>
        <p:spPr bwMode="auto">
          <a:xfrm>
            <a:off x="2699869" y="2255838"/>
            <a:ext cx="6444131" cy="4564062"/>
          </a:xfrm>
          <a:prstGeom prst="rect">
            <a:avLst/>
          </a:prstGeom>
          <a:noFill/>
        </p:spPr>
      </p:pic>
    </p:spTree>
    <p:extLst>
      <p:ext uri="{BB962C8B-B14F-4D97-AF65-F5344CB8AC3E}">
        <p14:creationId xmlns:p14="http://schemas.microsoft.com/office/powerpoint/2010/main" val="364665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326593"/>
            <a:ext cx="8229600" cy="1039091"/>
          </a:xfrm>
        </p:spPr>
        <p:txBody>
          <a:bodyPr>
            <a:noAutofit/>
          </a:bodyPr>
          <a:lstStyle/>
          <a:p>
            <a:pPr algn="l"/>
            <a:r>
              <a:rPr lang="en-US" sz="3200" b="1" dirty="0">
                <a:solidFill>
                  <a:srgbClr val="660066"/>
                </a:solidFill>
                <a:effectLst/>
              </a:rPr>
              <a:t>Characteristics of H5N1 Avian Influenza</a:t>
            </a:r>
          </a:p>
        </p:txBody>
      </p:sp>
      <p:sp>
        <p:nvSpPr>
          <p:cNvPr id="122883" name="Rectangle 3"/>
          <p:cNvSpPr>
            <a:spLocks noGrp="1" noChangeArrowheads="1"/>
          </p:cNvSpPr>
          <p:nvPr>
            <p:ph type="body" idx="1"/>
          </p:nvPr>
        </p:nvSpPr>
        <p:spPr>
          <a:xfrm>
            <a:off x="457200" y="1524000"/>
            <a:ext cx="8229600" cy="4343400"/>
          </a:xfrm>
        </p:spPr>
        <p:txBody>
          <a:bodyPr>
            <a:normAutofit fontScale="85000" lnSpcReduction="20000"/>
          </a:bodyPr>
          <a:lstStyle/>
          <a:p>
            <a:r>
              <a:rPr lang="en-US" dirty="0"/>
              <a:t>Highly infectious and pathogenic for domestic poultry</a:t>
            </a:r>
          </a:p>
          <a:p>
            <a:endParaRPr lang="en-US" dirty="0"/>
          </a:p>
          <a:p>
            <a:r>
              <a:rPr lang="en-US" dirty="0"/>
              <a:t>Wild fowl, ducks asymptomatic reservoir</a:t>
            </a:r>
          </a:p>
          <a:p>
            <a:endParaRPr lang="en-US" dirty="0"/>
          </a:p>
          <a:p>
            <a:r>
              <a:rPr lang="en-US" dirty="0"/>
              <a:t>Now endemic in poultry in Southeast Asia</a:t>
            </a:r>
          </a:p>
          <a:p>
            <a:endParaRPr lang="en-US" dirty="0"/>
          </a:p>
          <a:p>
            <a:r>
              <a:rPr lang="en-US" dirty="0"/>
              <a:t>Proportion of humans with subclinical infection unknown</a:t>
            </a:r>
          </a:p>
          <a:p>
            <a:endParaRPr lang="en-US" dirty="0"/>
          </a:p>
          <a:p>
            <a:r>
              <a:rPr lang="en-US" dirty="0"/>
              <a:t>Case fatality in humans is &gt;50%</a:t>
            </a:r>
          </a:p>
        </p:txBody>
      </p:sp>
    </p:spTree>
    <p:extLst>
      <p:ext uri="{BB962C8B-B14F-4D97-AF65-F5344CB8AC3E}">
        <p14:creationId xmlns:p14="http://schemas.microsoft.com/office/powerpoint/2010/main" val="2031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28600"/>
            <a:ext cx="8229600" cy="703263"/>
          </a:xfrm>
        </p:spPr>
        <p:txBody>
          <a:bodyPr>
            <a:noAutofit/>
          </a:bodyPr>
          <a:lstStyle/>
          <a:p>
            <a:r>
              <a:rPr lang="en-US" sz="3200" b="1" dirty="0">
                <a:solidFill>
                  <a:srgbClr val="660066"/>
                </a:solidFill>
              </a:rPr>
              <a:t>Intervention Strategies (H5N1)</a:t>
            </a:r>
          </a:p>
        </p:txBody>
      </p:sp>
      <p:sp>
        <p:nvSpPr>
          <p:cNvPr id="113667" name="Rectangle 3"/>
          <p:cNvSpPr>
            <a:spLocks noGrp="1" noChangeArrowheads="1"/>
          </p:cNvSpPr>
          <p:nvPr>
            <p:ph type="body" idx="1"/>
          </p:nvPr>
        </p:nvSpPr>
        <p:spPr>
          <a:xfrm>
            <a:off x="457200" y="1066800"/>
            <a:ext cx="8229600" cy="4948989"/>
          </a:xfrm>
        </p:spPr>
        <p:txBody>
          <a:bodyPr>
            <a:normAutofit lnSpcReduction="10000"/>
          </a:bodyPr>
          <a:lstStyle/>
          <a:p>
            <a:r>
              <a:rPr lang="en-US" sz="2800" dirty="0"/>
              <a:t>Culling (killing of infected flocks)</a:t>
            </a:r>
          </a:p>
          <a:p>
            <a:endParaRPr lang="en-US" sz="2800" dirty="0"/>
          </a:p>
          <a:p>
            <a:pPr>
              <a:spcBef>
                <a:spcPct val="40000"/>
              </a:spcBef>
            </a:pPr>
            <a:r>
              <a:rPr lang="en-US" sz="2800" dirty="0"/>
              <a:t>Innovative surveillance strategies</a:t>
            </a:r>
          </a:p>
          <a:p>
            <a:pPr lvl="1"/>
            <a:r>
              <a:rPr lang="en-US" sz="2400" dirty="0"/>
              <a:t>Identification and analysis of human to human clusters</a:t>
            </a:r>
          </a:p>
          <a:p>
            <a:pPr lvl="1">
              <a:spcBef>
                <a:spcPct val="0"/>
              </a:spcBef>
            </a:pPr>
            <a:r>
              <a:rPr lang="en-US" sz="2400" dirty="0"/>
              <a:t>Characterization of strains</a:t>
            </a:r>
          </a:p>
          <a:p>
            <a:pPr lvl="2"/>
            <a:r>
              <a:rPr lang="en-US" sz="1600" dirty="0"/>
              <a:t>Necessity for vaccine development </a:t>
            </a:r>
            <a:r>
              <a:rPr lang="en-US" sz="2000" dirty="0"/>
              <a:t>(</a:t>
            </a:r>
            <a:r>
              <a:rPr lang="en-US" sz="2000" i="1" dirty="0"/>
              <a:t>Science</a:t>
            </a:r>
            <a:r>
              <a:rPr lang="en-US" sz="2000" dirty="0"/>
              <a:t> 304:968-9, 5/2004)</a:t>
            </a:r>
          </a:p>
          <a:p>
            <a:pPr lvl="2"/>
            <a:endParaRPr lang="en-US" sz="2000" dirty="0"/>
          </a:p>
          <a:p>
            <a:pPr>
              <a:spcBef>
                <a:spcPct val="40000"/>
              </a:spcBef>
            </a:pPr>
            <a:r>
              <a:rPr lang="en-US" sz="2800" dirty="0"/>
              <a:t>Vaccination of bird handlers (vaccine developed)</a:t>
            </a:r>
          </a:p>
          <a:p>
            <a:pPr>
              <a:spcBef>
                <a:spcPct val="40000"/>
              </a:spcBef>
            </a:pPr>
            <a:endParaRPr lang="en-US" sz="2800" dirty="0"/>
          </a:p>
          <a:p>
            <a:pPr>
              <a:spcBef>
                <a:spcPct val="40000"/>
              </a:spcBef>
            </a:pPr>
            <a:r>
              <a:rPr lang="en-US" sz="2800" dirty="0"/>
              <a:t>Vaccination of commercial bird flocks</a:t>
            </a:r>
          </a:p>
        </p:txBody>
      </p:sp>
    </p:spTree>
    <p:extLst>
      <p:ext uri="{BB962C8B-B14F-4D97-AF65-F5344CB8AC3E}">
        <p14:creationId xmlns:p14="http://schemas.microsoft.com/office/powerpoint/2010/main" val="262529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17488"/>
            <a:ext cx="8229600" cy="1257300"/>
          </a:xfrm>
        </p:spPr>
        <p:txBody>
          <a:bodyPr>
            <a:normAutofit/>
          </a:bodyPr>
          <a:lstStyle/>
          <a:p>
            <a:r>
              <a:rPr lang="en-US" sz="3200" b="1" dirty="0">
                <a:solidFill>
                  <a:srgbClr val="660066"/>
                </a:solidFill>
                <a:effectLst/>
              </a:rPr>
              <a:t>Barriers to H5N1 Control</a:t>
            </a:r>
          </a:p>
        </p:txBody>
      </p:sp>
      <p:sp>
        <p:nvSpPr>
          <p:cNvPr id="115715" name="Rectangle 3"/>
          <p:cNvSpPr>
            <a:spLocks noGrp="1" noChangeArrowheads="1"/>
          </p:cNvSpPr>
          <p:nvPr>
            <p:ph type="body" idx="1"/>
          </p:nvPr>
        </p:nvSpPr>
        <p:spPr>
          <a:xfrm>
            <a:off x="457200" y="1371600"/>
            <a:ext cx="8229600" cy="4495800"/>
          </a:xfrm>
        </p:spPr>
        <p:txBody>
          <a:bodyPr/>
          <a:lstStyle/>
          <a:p>
            <a:r>
              <a:rPr lang="en-US" dirty="0"/>
              <a:t>Reservoir in wild birds and ducks</a:t>
            </a:r>
          </a:p>
          <a:p>
            <a:endParaRPr lang="en-US" dirty="0"/>
          </a:p>
          <a:p>
            <a:r>
              <a:rPr lang="en-US" dirty="0"/>
              <a:t>Economic impact of culling of poultry stocks</a:t>
            </a:r>
          </a:p>
          <a:p>
            <a:endParaRPr lang="en-US" dirty="0"/>
          </a:p>
          <a:p>
            <a:r>
              <a:rPr lang="en-US" dirty="0"/>
              <a:t>Resistance to antivirals and vaccines</a:t>
            </a:r>
          </a:p>
        </p:txBody>
      </p:sp>
    </p:spTree>
    <p:extLst>
      <p:ext uri="{BB962C8B-B14F-4D97-AF65-F5344CB8AC3E}">
        <p14:creationId xmlns:p14="http://schemas.microsoft.com/office/powerpoint/2010/main" val="2598161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p:txBody>
          <a:bodyPr anchor="ctr">
            <a:normAutofit/>
          </a:bodyPr>
          <a:lstStyle/>
          <a:p>
            <a:pPr eaLnBrk="1" hangingPunct="1"/>
            <a:r>
              <a:rPr lang="en-US" sz="3600" dirty="0">
                <a:solidFill>
                  <a:srgbClr val="660066"/>
                </a:solidFill>
                <a:latin typeface="+mn-lt"/>
              </a:rPr>
              <a:t>2. Novel Swine origin Influenza A (H1N1)</a:t>
            </a:r>
          </a:p>
        </p:txBody>
      </p:sp>
      <p:sp>
        <p:nvSpPr>
          <p:cNvPr id="35844" name="Rectangle 3"/>
          <p:cNvSpPr>
            <a:spLocks noGrp="1" noChangeArrowheads="1"/>
          </p:cNvSpPr>
          <p:nvPr>
            <p:ph type="body" idx="4294967295"/>
          </p:nvPr>
        </p:nvSpPr>
        <p:spPr>
          <a:xfrm>
            <a:off x="381000" y="1905000"/>
            <a:ext cx="7772400" cy="4114800"/>
          </a:xfrm>
        </p:spPr>
        <p:txBody>
          <a:bodyPr/>
          <a:lstStyle/>
          <a:p>
            <a:pPr eaLnBrk="1" hangingPunct="1">
              <a:lnSpc>
                <a:spcPct val="90000"/>
              </a:lnSpc>
            </a:pPr>
            <a:r>
              <a:rPr lang="en-US" sz="2800" dirty="0"/>
              <a:t>Swine flu causes respiratory disease in pigs – high level of illness, low death rates</a:t>
            </a:r>
          </a:p>
          <a:p>
            <a:pPr eaLnBrk="1" hangingPunct="1">
              <a:lnSpc>
                <a:spcPct val="90000"/>
              </a:lnSpc>
            </a:pPr>
            <a:endParaRPr lang="en-US" sz="2800" dirty="0"/>
          </a:p>
          <a:p>
            <a:pPr eaLnBrk="1" hangingPunct="1">
              <a:lnSpc>
                <a:spcPct val="90000"/>
              </a:lnSpc>
            </a:pPr>
            <a:r>
              <a:rPr lang="en-US" sz="2800" dirty="0"/>
              <a:t>Pigs can get infected by human, avian and swine influenza virus</a:t>
            </a:r>
          </a:p>
          <a:p>
            <a:pPr eaLnBrk="1" hangingPunct="1">
              <a:lnSpc>
                <a:spcPct val="90000"/>
              </a:lnSpc>
            </a:pPr>
            <a:endParaRPr lang="en-US" sz="2800" dirty="0"/>
          </a:p>
          <a:p>
            <a:pPr eaLnBrk="1" hangingPunct="1">
              <a:lnSpc>
                <a:spcPct val="90000"/>
              </a:lnSpc>
            </a:pPr>
            <a:r>
              <a:rPr lang="en-US" sz="2800" dirty="0"/>
              <a:t>Occasional human swine infection reported</a:t>
            </a:r>
          </a:p>
          <a:p>
            <a:pPr eaLnBrk="1" hangingPunct="1">
              <a:lnSpc>
                <a:spcPct val="90000"/>
              </a:lnSpc>
            </a:pPr>
            <a:endParaRPr lang="en-US" dirty="0">
              <a:latin typeface="Tahoma" charset="0"/>
            </a:endParaRPr>
          </a:p>
          <a:p>
            <a:pPr eaLnBrk="1" hangingPunct="1">
              <a:lnSpc>
                <a:spcPct val="90000"/>
              </a:lnSpc>
            </a:pPr>
            <a:endParaRPr lang="en-US" dirty="0">
              <a:latin typeface="Tahoma" charset="0"/>
            </a:endParaRPr>
          </a:p>
          <a:p>
            <a:pPr eaLnBrk="1" hangingPunct="1">
              <a:lnSpc>
                <a:spcPct val="90000"/>
              </a:lnSpc>
            </a:pPr>
            <a:endParaRPr lang="en-US" dirty="0">
              <a:latin typeface="Tahoma" charset="0"/>
            </a:endParaRPr>
          </a:p>
        </p:txBody>
      </p:sp>
    </p:spTree>
    <p:extLst>
      <p:ext uri="{BB962C8B-B14F-4D97-AF65-F5344CB8AC3E}">
        <p14:creationId xmlns:p14="http://schemas.microsoft.com/office/powerpoint/2010/main" val="799400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Dr. KANUPRIYA CHATURVEDI</a:t>
            </a:r>
          </a:p>
        </p:txBody>
      </p:sp>
      <p:sp>
        <p:nvSpPr>
          <p:cNvPr id="38915" name="Slide Number Placeholder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C66B4F29-A946-484C-92B3-897754EB06A1}" type="slidenum">
              <a:rPr lang="en-US" sz="1400"/>
              <a:pPr algn="r" eaLnBrk="1" hangingPunct="1"/>
              <a:t>28</a:t>
            </a:fld>
            <a:endParaRPr lang="en-US" sz="1400"/>
          </a:p>
        </p:txBody>
      </p:sp>
      <p:pic>
        <p:nvPicPr>
          <p:cNvPr id="38916" name="Picture 2" descr="http://www.who.int/entity/csr/don/h1n1_20090527_0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79450" y="2890391"/>
            <a:ext cx="7785100" cy="1077218"/>
          </a:xfrm>
          <a:prstGeom prst="rect">
            <a:avLst/>
          </a:prstGeom>
          <a:solidFill>
            <a:schemeClr val="accent6">
              <a:lumMod val="20000"/>
              <a:lumOff val="80000"/>
            </a:schemeClr>
          </a:solidFill>
        </p:spPr>
        <p:txBody>
          <a:bodyPr wrap="square">
            <a:spAutoFit/>
          </a:bodyPr>
          <a:lstStyle/>
          <a:p>
            <a:r>
              <a:rPr lang="en-US" sz="3200" dirty="0">
                <a:latin typeface="Tahoma" charset="0"/>
              </a:rPr>
              <a:t>Pandemic HINI (Swine flu)</a:t>
            </a:r>
          </a:p>
          <a:p>
            <a:r>
              <a:rPr lang="en-US" sz="3200" dirty="0">
                <a:latin typeface="Tahoma" charset="0"/>
              </a:rPr>
              <a:t>Worldwide: 162,380 cases</a:t>
            </a:r>
            <a:r>
              <a:rPr lang="en-US" sz="3200" dirty="0">
                <a:latin typeface="Tahoma" charset="0"/>
                <a:sym typeface="Wingdings"/>
              </a:rPr>
              <a:t> </a:t>
            </a:r>
            <a:r>
              <a:rPr lang="en-US" sz="3200" dirty="0">
                <a:latin typeface="Tahoma" charset="0"/>
              </a:rPr>
              <a:t>1154 deaths</a:t>
            </a:r>
          </a:p>
        </p:txBody>
      </p:sp>
    </p:spTree>
    <p:extLst>
      <p:ext uri="{BB962C8B-B14F-4D97-AF65-F5344CB8AC3E}">
        <p14:creationId xmlns:p14="http://schemas.microsoft.com/office/powerpoint/2010/main" val="99993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8606" cy="1143000"/>
          </a:xfrm>
        </p:spPr>
        <p:txBody>
          <a:bodyPr>
            <a:normAutofit fontScale="90000"/>
          </a:bodyPr>
          <a:lstStyle/>
          <a:p>
            <a:pPr algn="l"/>
            <a:br>
              <a:rPr lang="en-GB" b="1" i="1" dirty="0"/>
            </a:br>
            <a:br>
              <a:rPr lang="en-GB" b="1" i="1" dirty="0"/>
            </a:br>
            <a:r>
              <a:rPr lang="en-GB" sz="3600" b="1" dirty="0">
                <a:solidFill>
                  <a:srgbClr val="00B050"/>
                </a:solidFill>
              </a:rPr>
              <a:t>SEVERE ACUTE RESPIRATORY SYNDROME (SARS)</a:t>
            </a:r>
            <a:br>
              <a:rPr lang="en-US" b="1" i="1" dirty="0"/>
            </a:br>
            <a:r>
              <a:rPr lang="en-GB" dirty="0"/>
              <a:t> </a:t>
            </a:r>
            <a:br>
              <a:rPr lang="en-US" dirty="0"/>
            </a:br>
            <a:endParaRPr lang="en-US" dirty="0"/>
          </a:p>
        </p:txBody>
      </p:sp>
      <p:sp>
        <p:nvSpPr>
          <p:cNvPr id="3" name="Content Placeholder 2"/>
          <p:cNvSpPr>
            <a:spLocks noGrp="1"/>
          </p:cNvSpPr>
          <p:nvPr>
            <p:ph idx="1"/>
          </p:nvPr>
        </p:nvSpPr>
        <p:spPr/>
        <p:txBody>
          <a:bodyPr>
            <a:normAutofit fontScale="92500"/>
          </a:bodyPr>
          <a:lstStyle/>
          <a:p>
            <a:r>
              <a:rPr lang="en-GB" dirty="0"/>
              <a:t>Severe respiratory viral infection</a:t>
            </a:r>
          </a:p>
          <a:p>
            <a:endParaRPr lang="en-US" dirty="0"/>
          </a:p>
          <a:p>
            <a:r>
              <a:rPr lang="en-GB" b="1" dirty="0"/>
              <a:t>Cause: </a:t>
            </a:r>
            <a:r>
              <a:rPr lang="en-GB" dirty="0"/>
              <a:t>SARS corona virus (SARS- CoV) </a:t>
            </a:r>
          </a:p>
          <a:p>
            <a:pPr lvl="1"/>
            <a:r>
              <a:rPr lang="en-GB" dirty="0"/>
              <a:t>Similar to animal corona viruses.  </a:t>
            </a:r>
          </a:p>
          <a:p>
            <a:pPr lvl="1"/>
            <a:r>
              <a:rPr lang="en-GB" dirty="0"/>
              <a:t>Stable in faeces and urine at room temperature for at least 1-2 days and for up to 4 in stools from patient with diarrhoea.  </a:t>
            </a:r>
          </a:p>
          <a:p>
            <a:pPr lvl="1"/>
            <a:r>
              <a:rPr lang="en-GB" dirty="0"/>
              <a:t>Virus loses infectivity after exposure to disinfectants.  </a:t>
            </a:r>
          </a:p>
          <a:p>
            <a:pPr lvl="1"/>
            <a:r>
              <a:rPr lang="en-GB" dirty="0"/>
              <a:t>Destroyed by heat above 56 degrees C. </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131529"/>
            <a:ext cx="8686800" cy="975376"/>
          </a:xfrm>
          <a:solidFill>
            <a:srgbClr val="F2F2F2"/>
          </a:solidFill>
        </p:spPr>
        <p:txBody>
          <a:bodyPr>
            <a:normAutofit fontScale="90000"/>
          </a:bodyPr>
          <a:lstStyle/>
          <a:p>
            <a:r>
              <a:rPr lang="en-US" sz="3200" b="1" dirty="0">
                <a:solidFill>
                  <a:srgbClr val="660066"/>
                </a:solidFill>
                <a:latin typeface="Arial Narrow" panose="020B0606020202030204" pitchFamily="34" charset="0"/>
              </a:rPr>
              <a:t>Definition of terms: Emerging, re-emerging, endemic, pandemic</a:t>
            </a:r>
          </a:p>
        </p:txBody>
      </p:sp>
      <p:sp>
        <p:nvSpPr>
          <p:cNvPr id="55299" name="Rectangle 3"/>
          <p:cNvSpPr>
            <a:spLocks noGrp="1" noChangeArrowheads="1"/>
          </p:cNvSpPr>
          <p:nvPr>
            <p:ph type="body" idx="1"/>
          </p:nvPr>
        </p:nvSpPr>
        <p:spPr>
          <a:xfrm>
            <a:off x="4114800" y="1524000"/>
            <a:ext cx="4800600" cy="3568700"/>
          </a:xfrm>
          <a:solidFill>
            <a:schemeClr val="accent1">
              <a:lumMod val="20000"/>
              <a:lumOff val="80000"/>
            </a:schemeClr>
          </a:solidFill>
        </p:spPr>
        <p:txBody>
          <a:bodyPr/>
          <a:lstStyle/>
          <a:p>
            <a:pPr>
              <a:lnSpc>
                <a:spcPct val="90000"/>
              </a:lnSpc>
              <a:buFontTx/>
              <a:buNone/>
            </a:pPr>
            <a:r>
              <a:rPr lang="en-US" sz="2800" b="1" dirty="0"/>
              <a:t>Re-emerging</a:t>
            </a:r>
            <a:r>
              <a:rPr lang="en-US" sz="2400" dirty="0"/>
              <a:t>: diseases that once were major health problems globally or in a particular country, and then declined dramatically, but are again becoming health problems for a significant proportion of the population.</a:t>
            </a:r>
          </a:p>
          <a:p>
            <a:pPr>
              <a:lnSpc>
                <a:spcPct val="90000"/>
              </a:lnSpc>
            </a:pPr>
            <a:r>
              <a:rPr lang="en-US" sz="2400" dirty="0"/>
              <a:t>Diseases thought to be adequately controlled making a “comeback” are “re-emerging” </a:t>
            </a:r>
          </a:p>
        </p:txBody>
      </p:sp>
      <p:sp>
        <p:nvSpPr>
          <p:cNvPr id="55300" name="Rectangle 4"/>
          <p:cNvSpPr>
            <a:spLocks noChangeArrowheads="1"/>
          </p:cNvSpPr>
          <p:nvPr/>
        </p:nvSpPr>
        <p:spPr bwMode="auto">
          <a:xfrm>
            <a:off x="317500" y="1524000"/>
            <a:ext cx="3034164" cy="2369880"/>
          </a:xfrm>
          <a:prstGeom prst="rect">
            <a:avLst/>
          </a:prstGeom>
          <a:solidFill>
            <a:schemeClr val="bg2">
              <a:lumMod val="90000"/>
            </a:schemeClr>
          </a:solidFill>
          <a:ln w="9525">
            <a:noFill/>
            <a:miter lim="800000"/>
            <a:headEnd/>
            <a:tailEnd/>
          </a:ln>
          <a:effectLst/>
        </p:spPr>
        <p:txBody>
          <a:bodyPr wrap="none">
            <a:spAutoFit/>
          </a:bodyPr>
          <a:lstStyle/>
          <a:p>
            <a:r>
              <a:rPr lang="en-US" sz="2800" b="1" dirty="0"/>
              <a:t>Emerging: </a:t>
            </a:r>
            <a:r>
              <a:rPr lang="en-US" sz="2400" dirty="0"/>
              <a:t>diseases </a:t>
            </a:r>
          </a:p>
          <a:p>
            <a:r>
              <a:rPr lang="en-US" sz="2400" dirty="0"/>
              <a:t>that have not occurred</a:t>
            </a:r>
          </a:p>
          <a:p>
            <a:r>
              <a:rPr lang="en-US" sz="2400" dirty="0"/>
              <a:t>in humans before</a:t>
            </a:r>
          </a:p>
          <a:p>
            <a:r>
              <a:rPr lang="en-US" sz="2400" dirty="0"/>
              <a:t> or that occurred only</a:t>
            </a:r>
          </a:p>
          <a:p>
            <a:r>
              <a:rPr lang="en-US" sz="2400" dirty="0"/>
              <a:t>in small numbers</a:t>
            </a:r>
          </a:p>
          <a:p>
            <a:r>
              <a:rPr lang="en-US" sz="2400" dirty="0"/>
              <a:t>in isolated places.</a:t>
            </a:r>
          </a:p>
        </p:txBody>
      </p:sp>
      <p:sp>
        <p:nvSpPr>
          <p:cNvPr id="55301" name="Rectangle 5"/>
          <p:cNvSpPr>
            <a:spLocks noChangeArrowheads="1"/>
          </p:cNvSpPr>
          <p:nvPr/>
        </p:nvSpPr>
        <p:spPr bwMode="auto">
          <a:xfrm>
            <a:off x="228600" y="4724400"/>
            <a:ext cx="3505200" cy="1631216"/>
          </a:xfrm>
          <a:prstGeom prst="rect">
            <a:avLst/>
          </a:prstGeom>
          <a:solidFill>
            <a:schemeClr val="accent4">
              <a:lumMod val="20000"/>
              <a:lumOff val="80000"/>
            </a:schemeClr>
          </a:solidFill>
          <a:ln w="9525">
            <a:noFill/>
            <a:miter lim="800000"/>
            <a:headEnd/>
            <a:tailEnd/>
          </a:ln>
          <a:effectLst/>
        </p:spPr>
        <p:txBody>
          <a:bodyPr>
            <a:spAutoFit/>
          </a:bodyPr>
          <a:lstStyle/>
          <a:p>
            <a:r>
              <a:rPr lang="en-US" sz="2800" b="1" dirty="0"/>
              <a:t>Endemic: </a:t>
            </a:r>
            <a:r>
              <a:rPr lang="en-US" sz="2400" dirty="0"/>
              <a:t>a long-term problem. Never significantly declining</a:t>
            </a:r>
          </a:p>
          <a:p>
            <a:r>
              <a:rPr lang="en-US" sz="2400" dirty="0"/>
              <a:t>Eg. pneumonia</a:t>
            </a:r>
          </a:p>
        </p:txBody>
      </p:sp>
      <p:sp>
        <p:nvSpPr>
          <p:cNvPr id="6" name="Rectangle 5"/>
          <p:cNvSpPr>
            <a:spLocks noChangeArrowheads="1"/>
          </p:cNvSpPr>
          <p:nvPr/>
        </p:nvSpPr>
        <p:spPr bwMode="auto">
          <a:xfrm>
            <a:off x="4049230" y="5397500"/>
            <a:ext cx="4866170" cy="830997"/>
          </a:xfrm>
          <a:prstGeom prst="rect">
            <a:avLst/>
          </a:prstGeom>
          <a:solidFill>
            <a:schemeClr val="accent6">
              <a:lumMod val="20000"/>
              <a:lumOff val="80000"/>
            </a:schemeClr>
          </a:solidFill>
          <a:ln w="9525">
            <a:noFill/>
            <a:miter lim="800000"/>
            <a:headEnd/>
            <a:tailEnd/>
          </a:ln>
          <a:effectLst/>
        </p:spPr>
        <p:txBody>
          <a:bodyPr wrap="square">
            <a:spAutoFit/>
          </a:bodyPr>
          <a:lstStyle/>
          <a:p>
            <a:r>
              <a:rPr lang="en-US" sz="2400" b="1" dirty="0"/>
              <a:t>Pandemic</a:t>
            </a:r>
            <a:r>
              <a:rPr lang="en-US" sz="2400" b="1" i="1" dirty="0"/>
              <a:t>: (Panic and epidemic</a:t>
            </a:r>
            <a:r>
              <a:rPr lang="en-US" sz="2400" b="1" dirty="0"/>
              <a:t>)</a:t>
            </a:r>
            <a:r>
              <a:rPr lang="en-US" sz="2400" dirty="0"/>
              <a:t> is a global disease outbreak </a:t>
            </a:r>
          </a:p>
        </p:txBody>
      </p:sp>
    </p:spTree>
    <p:extLst>
      <p:ext uri="{BB962C8B-B14F-4D97-AF65-F5344CB8AC3E}">
        <p14:creationId xmlns:p14="http://schemas.microsoft.com/office/powerpoint/2010/main" val="104644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noAutofit/>
          </a:bodyPr>
          <a:lstStyle/>
          <a:p>
            <a:pPr>
              <a:lnSpc>
                <a:spcPct val="100000"/>
              </a:lnSpc>
            </a:pPr>
            <a:r>
              <a:rPr lang="en-GB" sz="3200" b="1" dirty="0">
                <a:solidFill>
                  <a:srgbClr val="660066"/>
                </a:solidFill>
                <a:latin typeface="Arial Narrow" pitchFamily="34" charset="0"/>
              </a:rPr>
              <a:t>Epidemiology.</a:t>
            </a:r>
          </a:p>
        </p:txBody>
      </p:sp>
      <p:sp>
        <p:nvSpPr>
          <p:cNvPr id="369672" name="Rectangle 8"/>
          <p:cNvSpPr>
            <a:spLocks noGrp="1" noChangeArrowheads="1"/>
          </p:cNvSpPr>
          <p:nvPr>
            <p:ph idx="1"/>
          </p:nvPr>
        </p:nvSpPr>
        <p:spPr/>
        <p:txBody>
          <a:bodyPr>
            <a:normAutofit/>
          </a:bodyPr>
          <a:lstStyle/>
          <a:p>
            <a:pPr lvl="1">
              <a:lnSpc>
                <a:spcPct val="120000"/>
              </a:lnSpc>
              <a:buClr>
                <a:schemeClr val="tx1"/>
              </a:buClr>
              <a:buFontTx/>
              <a:buChar char="•"/>
            </a:pPr>
            <a:r>
              <a:rPr lang="en-AU" sz="2000" dirty="0">
                <a:solidFill>
                  <a:schemeClr val="tx1"/>
                </a:solidFill>
                <a:latin typeface="Arial Narrow" pitchFamily="34" charset="0"/>
              </a:rPr>
              <a:t>SARS </a:t>
            </a:r>
            <a:r>
              <a:rPr lang="en-AU" sz="2000" dirty="0" err="1">
                <a:solidFill>
                  <a:schemeClr val="tx1"/>
                </a:solidFill>
                <a:latin typeface="Arial Narrow" pitchFamily="34" charset="0"/>
              </a:rPr>
              <a:t>CoV</a:t>
            </a:r>
            <a:r>
              <a:rPr lang="en-AU" sz="2000" dirty="0">
                <a:solidFill>
                  <a:schemeClr val="tx1"/>
                </a:solidFill>
                <a:latin typeface="Arial Narrow" pitchFamily="34" charset="0"/>
              </a:rPr>
              <a:t> identified on 27 March 2003</a:t>
            </a:r>
          </a:p>
          <a:p>
            <a:pPr lvl="1">
              <a:lnSpc>
                <a:spcPct val="120000"/>
              </a:lnSpc>
              <a:buClr>
                <a:schemeClr val="tx1"/>
              </a:buClr>
              <a:buFontTx/>
              <a:buChar char="•"/>
            </a:pPr>
            <a:r>
              <a:rPr lang="en-AU" sz="2000" dirty="0">
                <a:solidFill>
                  <a:schemeClr val="tx1"/>
                </a:solidFill>
                <a:latin typeface="Arial Narrow" pitchFamily="34" charset="0"/>
              </a:rPr>
              <a:t>Highly mutable</a:t>
            </a:r>
          </a:p>
          <a:p>
            <a:pPr lvl="1">
              <a:lnSpc>
                <a:spcPct val="120000"/>
              </a:lnSpc>
              <a:buClr>
                <a:schemeClr val="tx1"/>
              </a:buClr>
              <a:buFontTx/>
              <a:buChar char="•"/>
            </a:pPr>
            <a:r>
              <a:rPr lang="en-AU" sz="2000" dirty="0">
                <a:solidFill>
                  <a:schemeClr val="tx1"/>
                </a:solidFill>
                <a:latin typeface="Arial Narrow" pitchFamily="34" charset="0"/>
              </a:rPr>
              <a:t>Reservoir unknown</a:t>
            </a:r>
          </a:p>
          <a:p>
            <a:pPr lvl="1">
              <a:lnSpc>
                <a:spcPct val="120000"/>
              </a:lnSpc>
              <a:buClr>
                <a:schemeClr val="tx1"/>
              </a:buClr>
              <a:buFontTx/>
              <a:buChar char="•"/>
            </a:pPr>
            <a:r>
              <a:rPr lang="en-GB" sz="2000" dirty="0">
                <a:solidFill>
                  <a:schemeClr val="tx1"/>
                </a:solidFill>
                <a:latin typeface="Arial Narrow" pitchFamily="34" charset="0"/>
              </a:rPr>
              <a:t>8</a:t>
            </a:r>
            <a:r>
              <a:rPr lang="it-IT" sz="2000" dirty="0">
                <a:solidFill>
                  <a:schemeClr val="tx1"/>
                </a:solidFill>
                <a:latin typeface="Arial Narrow" pitchFamily="34" charset="0"/>
              </a:rPr>
              <a:t>,098</a:t>
            </a:r>
            <a:r>
              <a:rPr lang="en-GB" sz="2000" dirty="0">
                <a:solidFill>
                  <a:schemeClr val="tx1"/>
                </a:solidFill>
                <a:latin typeface="Arial Narrow" pitchFamily="34" charset="0"/>
              </a:rPr>
              <a:t> cases</a:t>
            </a:r>
            <a:r>
              <a:rPr lang="it-IT" sz="2000" dirty="0">
                <a:solidFill>
                  <a:schemeClr val="tx1"/>
                </a:solidFill>
                <a:latin typeface="Arial Narrow" pitchFamily="34" charset="0"/>
              </a:rPr>
              <a:t> with 774</a:t>
            </a:r>
            <a:r>
              <a:rPr lang="en-GB" sz="2000" dirty="0">
                <a:solidFill>
                  <a:schemeClr val="tx1"/>
                </a:solidFill>
                <a:latin typeface="Arial Narrow" pitchFamily="34" charset="0"/>
              </a:rPr>
              <a:t> deaths</a:t>
            </a:r>
            <a:r>
              <a:rPr lang="it-IT" sz="2000" dirty="0">
                <a:solidFill>
                  <a:schemeClr val="tx1"/>
                </a:solidFill>
                <a:latin typeface="Arial Narrow" pitchFamily="34" charset="0"/>
              </a:rPr>
              <a:t> (CFR% 9.5, </a:t>
            </a:r>
            <a:r>
              <a:rPr lang="it-IT" sz="2000" dirty="0" err="1">
                <a:solidFill>
                  <a:schemeClr val="tx1"/>
                </a:solidFill>
                <a:latin typeface="Arial Narrow" pitchFamily="34" charset="0"/>
              </a:rPr>
              <a:t>age</a:t>
            </a:r>
            <a:r>
              <a:rPr lang="it-IT" sz="2000" dirty="0">
                <a:solidFill>
                  <a:schemeClr val="tx1"/>
                </a:solidFill>
                <a:latin typeface="Arial Narrow" pitchFamily="34" charset="0"/>
              </a:rPr>
              <a:t> </a:t>
            </a:r>
            <a:r>
              <a:rPr lang="it-IT" sz="2000" dirty="0" err="1">
                <a:solidFill>
                  <a:schemeClr val="tx1"/>
                </a:solidFill>
                <a:latin typeface="Arial Narrow" pitchFamily="34" charset="0"/>
              </a:rPr>
              <a:t>related</a:t>
            </a:r>
            <a:r>
              <a:rPr lang="it-IT" sz="2000" dirty="0">
                <a:solidFill>
                  <a:schemeClr val="tx1"/>
                </a:solidFill>
                <a:latin typeface="Arial Narrow" pitchFamily="34" charset="0"/>
              </a:rPr>
              <a:t>)</a:t>
            </a:r>
          </a:p>
          <a:p>
            <a:pPr lvl="1">
              <a:lnSpc>
                <a:spcPct val="120000"/>
              </a:lnSpc>
              <a:buClr>
                <a:schemeClr val="tx1"/>
              </a:buClr>
              <a:buFontTx/>
              <a:buChar char="•"/>
            </a:pPr>
            <a:r>
              <a:rPr lang="it-IT" sz="2000" dirty="0">
                <a:solidFill>
                  <a:schemeClr val="tx1"/>
                </a:solidFill>
                <a:latin typeface="Arial Narrow" pitchFamily="34" charset="0"/>
              </a:rPr>
              <a:t>1,707 </a:t>
            </a:r>
            <a:r>
              <a:rPr lang="it-IT" sz="2000" dirty="0" err="1">
                <a:solidFill>
                  <a:schemeClr val="tx1"/>
                </a:solidFill>
                <a:latin typeface="Arial Narrow" pitchFamily="34" charset="0"/>
              </a:rPr>
              <a:t>HCWs</a:t>
            </a:r>
            <a:r>
              <a:rPr lang="it-IT" sz="2000" dirty="0">
                <a:solidFill>
                  <a:schemeClr val="tx1"/>
                </a:solidFill>
                <a:latin typeface="Arial Narrow" pitchFamily="34" charset="0"/>
              </a:rPr>
              <a:t> </a:t>
            </a:r>
            <a:r>
              <a:rPr lang="it-IT" sz="2000" dirty="0" err="1">
                <a:solidFill>
                  <a:schemeClr val="tx1"/>
                </a:solidFill>
                <a:latin typeface="Arial Narrow" pitchFamily="34" charset="0"/>
              </a:rPr>
              <a:t>affected</a:t>
            </a:r>
            <a:r>
              <a:rPr lang="it-IT" sz="2000" dirty="0">
                <a:solidFill>
                  <a:schemeClr val="tx1"/>
                </a:solidFill>
                <a:latin typeface="Arial Narrow" pitchFamily="34" charset="0"/>
              </a:rPr>
              <a:t> (21%)</a:t>
            </a:r>
          </a:p>
          <a:p>
            <a:pPr lvl="1">
              <a:lnSpc>
                <a:spcPct val="120000"/>
              </a:lnSpc>
              <a:buClr>
                <a:schemeClr val="tx1"/>
              </a:buClr>
              <a:buFontTx/>
              <a:buChar char="•"/>
            </a:pPr>
            <a:r>
              <a:rPr lang="en-GB" sz="2000" dirty="0">
                <a:solidFill>
                  <a:schemeClr val="tx1"/>
                </a:solidFill>
                <a:latin typeface="Arial Narrow" pitchFamily="34" charset="0"/>
              </a:rPr>
              <a:t>2</a:t>
            </a:r>
            <a:r>
              <a:rPr lang="it-IT" sz="2000" dirty="0">
                <a:solidFill>
                  <a:schemeClr val="tx1"/>
                </a:solidFill>
                <a:latin typeface="Arial Narrow" pitchFamily="34" charset="0"/>
              </a:rPr>
              <a:t>7</a:t>
            </a:r>
            <a:r>
              <a:rPr lang="en-GB" sz="2000" dirty="0">
                <a:solidFill>
                  <a:schemeClr val="tx1"/>
                </a:solidFill>
                <a:latin typeface="Arial Narrow" pitchFamily="34" charset="0"/>
              </a:rPr>
              <a:t> countries affected</a:t>
            </a:r>
            <a:r>
              <a:rPr lang="it-IT" sz="2000" dirty="0">
                <a:solidFill>
                  <a:schemeClr val="tx1"/>
                </a:solidFill>
                <a:latin typeface="Arial Narrow" pitchFamily="34" charset="0"/>
              </a:rPr>
              <a:t> with </a:t>
            </a:r>
            <a:r>
              <a:rPr lang="en-GB" sz="2000" dirty="0">
                <a:solidFill>
                  <a:schemeClr val="tx1"/>
                </a:solidFill>
                <a:latin typeface="Arial Narrow" pitchFamily="34" charset="0"/>
              </a:rPr>
              <a:t>92% of cases</a:t>
            </a:r>
            <a:r>
              <a:rPr lang="it-IT" sz="2000" dirty="0">
                <a:solidFill>
                  <a:schemeClr val="tx1"/>
                </a:solidFill>
                <a:latin typeface="Arial Narrow" pitchFamily="34" charset="0"/>
              </a:rPr>
              <a:t> </a:t>
            </a:r>
            <a:r>
              <a:rPr lang="en-GB" sz="2000" dirty="0">
                <a:solidFill>
                  <a:schemeClr val="tx1"/>
                </a:solidFill>
                <a:latin typeface="Arial Narrow" pitchFamily="34" charset="0"/>
              </a:rPr>
              <a:t>in mainland China, Hong Kong</a:t>
            </a:r>
            <a:r>
              <a:rPr lang="it-IT" sz="2000" dirty="0">
                <a:solidFill>
                  <a:schemeClr val="tx1"/>
                </a:solidFill>
                <a:latin typeface="Arial Narrow" pitchFamily="34" charset="0"/>
              </a:rPr>
              <a:t> SAR</a:t>
            </a:r>
            <a:r>
              <a:rPr lang="en-GB" sz="2000" dirty="0">
                <a:solidFill>
                  <a:schemeClr val="tx1"/>
                </a:solidFill>
                <a:latin typeface="Arial Narrow" pitchFamily="34" charset="0"/>
              </a:rPr>
              <a:t>, and Taiwan</a:t>
            </a:r>
            <a:r>
              <a:rPr lang="it-IT" sz="2000" dirty="0">
                <a:solidFill>
                  <a:schemeClr val="tx1"/>
                </a:solidFill>
                <a:latin typeface="Arial Narrow" pitchFamily="34" charset="0"/>
              </a:rPr>
              <a:t>, China</a:t>
            </a:r>
          </a:p>
          <a:p>
            <a:pPr lvl="1">
              <a:lnSpc>
                <a:spcPct val="120000"/>
              </a:lnSpc>
              <a:buClr>
                <a:schemeClr val="tx1"/>
              </a:buClr>
              <a:buFontTx/>
              <a:buChar char="•"/>
            </a:pPr>
            <a:r>
              <a:rPr lang="en-AU" sz="2000" dirty="0">
                <a:solidFill>
                  <a:schemeClr val="tx1"/>
                </a:solidFill>
                <a:latin typeface="Arial Narrow" pitchFamily="34" charset="0"/>
              </a:rPr>
              <a:t>Age range –  0-97 years; most cases 30-45 years</a:t>
            </a:r>
          </a:p>
          <a:p>
            <a:pPr lvl="1">
              <a:lnSpc>
                <a:spcPct val="120000"/>
              </a:lnSpc>
              <a:buClr>
                <a:schemeClr val="tx1"/>
              </a:buClr>
              <a:buFontTx/>
              <a:buChar char="•"/>
            </a:pPr>
            <a:r>
              <a:rPr lang="en-AU" sz="2000" dirty="0">
                <a:solidFill>
                  <a:schemeClr val="tx1"/>
                </a:solidFill>
                <a:latin typeface="Arial Narrow" pitchFamily="34" charset="0"/>
              </a:rPr>
              <a:t>Almost exceeded surge capacity of acute care facilities and public health services</a:t>
            </a:r>
          </a:p>
        </p:txBody>
      </p:sp>
    </p:spTree>
    <p:extLst>
      <p:ext uri="{BB962C8B-B14F-4D97-AF65-F5344CB8AC3E}">
        <p14:creationId xmlns:p14="http://schemas.microsoft.com/office/powerpoint/2010/main" val="3689270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Transmission</a:t>
            </a:r>
            <a:br>
              <a:rPr lang="en-US" b="1" dirty="0"/>
            </a:br>
            <a:endParaRPr lang="en-US" dirty="0"/>
          </a:p>
        </p:txBody>
      </p:sp>
      <p:sp>
        <p:nvSpPr>
          <p:cNvPr id="3" name="Content Placeholder 2"/>
          <p:cNvSpPr>
            <a:spLocks noGrp="1"/>
          </p:cNvSpPr>
          <p:nvPr>
            <p:ph idx="1"/>
          </p:nvPr>
        </p:nvSpPr>
        <p:spPr>
          <a:xfrm>
            <a:off x="457200" y="1123406"/>
            <a:ext cx="8229600" cy="5002757"/>
          </a:xfrm>
        </p:spPr>
        <p:txBody>
          <a:bodyPr>
            <a:normAutofit/>
          </a:bodyPr>
          <a:lstStyle/>
          <a:p>
            <a:pPr lvl="0"/>
            <a:r>
              <a:rPr lang="en-GB" dirty="0"/>
              <a:t>Droplets and fomites </a:t>
            </a:r>
          </a:p>
          <a:p>
            <a:pPr lvl="1"/>
            <a:r>
              <a:rPr lang="en-GB" dirty="0"/>
              <a:t>Close contact</a:t>
            </a:r>
          </a:p>
          <a:p>
            <a:pPr lvl="1"/>
            <a:r>
              <a:rPr lang="en-GB" dirty="0"/>
              <a:t>Direct contact with infected respiratory secretions or body fluids.</a:t>
            </a:r>
            <a:endParaRPr lang="en-US" dirty="0"/>
          </a:p>
          <a:p>
            <a:pPr lvl="0"/>
            <a:endParaRPr lang="en-GB" dirty="0"/>
          </a:p>
          <a:p>
            <a:pPr lvl="0"/>
            <a:r>
              <a:rPr lang="en-GB" dirty="0"/>
              <a:t>Health workers are at greatest risk</a:t>
            </a:r>
          </a:p>
          <a:p>
            <a:pPr lvl="1"/>
            <a:r>
              <a:rPr lang="en-GB" dirty="0"/>
              <a:t>They carryout pulmonary procedures like intubation.  </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Signs and Symptoms </a:t>
            </a:r>
          </a:p>
        </p:txBody>
      </p:sp>
      <p:sp>
        <p:nvSpPr>
          <p:cNvPr id="3" name="Content Placeholder 2"/>
          <p:cNvSpPr>
            <a:spLocks noGrp="1"/>
          </p:cNvSpPr>
          <p:nvPr>
            <p:ph idx="1"/>
          </p:nvPr>
        </p:nvSpPr>
        <p:spPr>
          <a:xfrm>
            <a:off x="457200" y="1417638"/>
            <a:ext cx="8229600" cy="5074602"/>
          </a:xfrm>
        </p:spPr>
        <p:txBody>
          <a:bodyPr>
            <a:normAutofit fontScale="92500" lnSpcReduction="20000"/>
          </a:bodyPr>
          <a:lstStyle/>
          <a:p>
            <a:r>
              <a:rPr lang="en-US" b="1" dirty="0">
                <a:solidFill>
                  <a:srgbClr val="FF0000"/>
                </a:solidFill>
              </a:rPr>
              <a:t>Initially</a:t>
            </a:r>
            <a:endParaRPr lang="en-US" dirty="0"/>
          </a:p>
          <a:p>
            <a:pPr lvl="1"/>
            <a:r>
              <a:rPr lang="en-US" dirty="0"/>
              <a:t>Influenza-like symptoms → Sudden onset of fever (temp. &gt; 38°C), malaise, headache and rigors.</a:t>
            </a:r>
          </a:p>
          <a:p>
            <a:pPr lvl="2"/>
            <a:endParaRPr lang="en-US" dirty="0"/>
          </a:p>
          <a:p>
            <a:r>
              <a:rPr lang="en-US" dirty="0"/>
              <a:t> </a:t>
            </a:r>
            <a:r>
              <a:rPr lang="en-US" b="1" dirty="0">
                <a:solidFill>
                  <a:srgbClr val="FF0000"/>
                </a:solidFill>
              </a:rPr>
              <a:t>Week later </a:t>
            </a:r>
          </a:p>
          <a:p>
            <a:pPr lvl="1"/>
            <a:r>
              <a:rPr lang="en-US" dirty="0"/>
              <a:t>Cough (initially dry), </a:t>
            </a:r>
          </a:p>
          <a:p>
            <a:pPr lvl="1"/>
            <a:r>
              <a:rPr lang="en-US" dirty="0"/>
              <a:t>Dyspnoea and </a:t>
            </a:r>
          </a:p>
          <a:p>
            <a:pPr lvl="1"/>
            <a:r>
              <a:rPr lang="en-US" dirty="0"/>
              <a:t>Diarrhea.</a:t>
            </a:r>
          </a:p>
          <a:p>
            <a:pPr lvl="1"/>
            <a:endParaRPr lang="en-US" dirty="0"/>
          </a:p>
          <a:p>
            <a:r>
              <a:rPr lang="en-US" dirty="0"/>
              <a:t> </a:t>
            </a:r>
            <a:r>
              <a:rPr lang="en-US" b="1" dirty="0">
                <a:solidFill>
                  <a:srgbClr val="FF0000"/>
                </a:solidFill>
              </a:rPr>
              <a:t>Severe cases</a:t>
            </a:r>
          </a:p>
          <a:p>
            <a:pPr lvl="1"/>
            <a:r>
              <a:rPr lang="en-US" dirty="0"/>
              <a:t>Respiratory distress</a:t>
            </a:r>
          </a:p>
          <a:p>
            <a:pPr lvl="1"/>
            <a:r>
              <a:rPr lang="en-US" dirty="0"/>
              <a:t>Watery diarrhea (70%).</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Diagnosis</a:t>
            </a:r>
            <a:br>
              <a:rPr lang="en-US" sz="3200" b="1" dirty="0"/>
            </a:br>
            <a:endParaRPr lang="en-US" sz="3200" dirty="0"/>
          </a:p>
        </p:txBody>
      </p:sp>
      <p:sp>
        <p:nvSpPr>
          <p:cNvPr id="3" name="Content Placeholder 2"/>
          <p:cNvSpPr>
            <a:spLocks noGrp="1"/>
          </p:cNvSpPr>
          <p:nvPr>
            <p:ph idx="1"/>
          </p:nvPr>
        </p:nvSpPr>
        <p:spPr>
          <a:xfrm>
            <a:off x="457200" y="1084217"/>
            <a:ext cx="8229600" cy="5303519"/>
          </a:xfrm>
        </p:spPr>
        <p:txBody>
          <a:bodyPr>
            <a:normAutofit fontScale="92500" lnSpcReduction="20000"/>
          </a:bodyPr>
          <a:lstStyle/>
          <a:p>
            <a:r>
              <a:rPr lang="en-GB" b="1" dirty="0">
                <a:solidFill>
                  <a:srgbClr val="FF0000"/>
                </a:solidFill>
              </a:rPr>
              <a:t>Clinical</a:t>
            </a:r>
            <a:r>
              <a:rPr lang="en-GB" b="1" dirty="0"/>
              <a:t> </a:t>
            </a:r>
            <a:endParaRPr lang="en-US" dirty="0"/>
          </a:p>
          <a:p>
            <a:pPr lvl="1"/>
            <a:r>
              <a:rPr lang="en-GB" dirty="0"/>
              <a:t>History of fever (&gt; 38°C) and one or more of the following</a:t>
            </a:r>
            <a:r>
              <a:rPr lang="en-GB" b="1" dirty="0"/>
              <a:t>: </a:t>
            </a:r>
            <a:endParaRPr lang="en-US" dirty="0"/>
          </a:p>
          <a:p>
            <a:pPr lvl="2"/>
            <a:r>
              <a:rPr lang="en-GB" dirty="0"/>
              <a:t>Cough; Difficulty in breathing, Shortness of breath. </a:t>
            </a:r>
          </a:p>
          <a:p>
            <a:pPr lvl="1"/>
            <a:r>
              <a:rPr lang="en-GB" dirty="0"/>
              <a:t>Plus history of positive exposure:</a:t>
            </a:r>
            <a:endParaRPr lang="en-US" dirty="0"/>
          </a:p>
          <a:p>
            <a:pPr lvl="2"/>
            <a:r>
              <a:rPr lang="en-GB" dirty="0"/>
              <a:t>Close contact with a suspected case</a:t>
            </a:r>
            <a:endParaRPr lang="en-US" dirty="0"/>
          </a:p>
          <a:p>
            <a:pPr lvl="2"/>
            <a:r>
              <a:rPr lang="en-GB" dirty="0"/>
              <a:t>Travel to an area with recent local transmission of SARS</a:t>
            </a:r>
            <a:endParaRPr lang="en-US" dirty="0"/>
          </a:p>
          <a:p>
            <a:pPr lvl="2"/>
            <a:r>
              <a:rPr lang="en-GB" dirty="0"/>
              <a:t>Residing in area with recent local transmission of SARS</a:t>
            </a:r>
          </a:p>
          <a:p>
            <a:pPr lvl="2"/>
            <a:endParaRPr lang="en-GB" dirty="0"/>
          </a:p>
          <a:p>
            <a:pPr lvl="0"/>
            <a:r>
              <a:rPr lang="en-GB" b="1" dirty="0">
                <a:solidFill>
                  <a:srgbClr val="FF0000"/>
                </a:solidFill>
              </a:rPr>
              <a:t>Laboratory</a:t>
            </a:r>
          </a:p>
          <a:p>
            <a:pPr lvl="1"/>
            <a:r>
              <a:rPr lang="en-GB" dirty="0"/>
              <a:t>PCR positive for SARS - CoV  </a:t>
            </a:r>
            <a:endParaRPr lang="en-US" sz="3200" dirty="0"/>
          </a:p>
          <a:p>
            <a:pPr lvl="1"/>
            <a:r>
              <a:rPr lang="en-US" dirty="0"/>
              <a:t>Seroconversion by Elisa</a:t>
            </a:r>
            <a:r>
              <a:rPr lang="en-GB" dirty="0"/>
              <a:t>. </a:t>
            </a:r>
            <a:endParaRPr lang="en-US" sz="3200" dirty="0"/>
          </a:p>
          <a:p>
            <a:pPr lvl="1"/>
            <a:r>
              <a:rPr lang="en-GB" dirty="0"/>
              <a:t>Virus isolation in cell culture of SARS -CoV. </a:t>
            </a:r>
            <a:endParaRPr lang="en-US" sz="3200" dirty="0"/>
          </a:p>
          <a:p>
            <a:pPr lvl="0"/>
            <a:endParaRPr lang="en-US" dirty="0"/>
          </a:p>
          <a:p>
            <a:pPr lvl="0"/>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1703"/>
          </a:xfrm>
        </p:spPr>
        <p:txBody>
          <a:bodyPr>
            <a:normAutofit fontScale="90000"/>
          </a:bodyPr>
          <a:lstStyle/>
          <a:p>
            <a:r>
              <a:rPr lang="en-GB" sz="3200" b="1" dirty="0"/>
              <a:t>Management</a:t>
            </a:r>
            <a:endParaRPr lang="en-US" sz="3200" b="1" dirty="0"/>
          </a:p>
        </p:txBody>
      </p:sp>
      <p:sp>
        <p:nvSpPr>
          <p:cNvPr id="3" name="Content Placeholder 2"/>
          <p:cNvSpPr>
            <a:spLocks noGrp="1"/>
          </p:cNvSpPr>
          <p:nvPr>
            <p:ph idx="1"/>
          </p:nvPr>
        </p:nvSpPr>
        <p:spPr>
          <a:xfrm>
            <a:off x="457200" y="561703"/>
            <a:ext cx="8229600" cy="6296297"/>
          </a:xfrm>
        </p:spPr>
        <p:txBody>
          <a:bodyPr>
            <a:normAutofit fontScale="62500" lnSpcReduction="20000"/>
          </a:bodyPr>
          <a:lstStyle/>
          <a:p>
            <a:r>
              <a:rPr lang="en-GB" dirty="0"/>
              <a:t>No proven treatment</a:t>
            </a:r>
          </a:p>
          <a:p>
            <a:endParaRPr lang="en-GB" dirty="0"/>
          </a:p>
          <a:p>
            <a:pPr lvl="0"/>
            <a:r>
              <a:rPr lang="en-GB" dirty="0"/>
              <a:t>Isolate. </a:t>
            </a:r>
          </a:p>
          <a:p>
            <a:pPr lvl="0"/>
            <a:endParaRPr lang="en-US" dirty="0"/>
          </a:p>
          <a:p>
            <a:pPr lvl="0"/>
            <a:r>
              <a:rPr lang="en-GB" dirty="0"/>
              <a:t>Put surgical mask on patient (if tolerated).</a:t>
            </a:r>
          </a:p>
          <a:p>
            <a:pPr lvl="0"/>
            <a:endParaRPr lang="en-US" dirty="0"/>
          </a:p>
          <a:p>
            <a:pPr lvl="0"/>
            <a:r>
              <a:rPr lang="en-GB" dirty="0"/>
              <a:t>Use PPE when handling patient</a:t>
            </a:r>
          </a:p>
          <a:p>
            <a:pPr lvl="0"/>
            <a:endParaRPr lang="en-GB" dirty="0"/>
          </a:p>
          <a:p>
            <a:pPr lvl="0"/>
            <a:r>
              <a:rPr lang="en-GB" dirty="0"/>
              <a:t>Wash hands frequently.</a:t>
            </a:r>
          </a:p>
          <a:p>
            <a:pPr lvl="0"/>
            <a:endParaRPr lang="en-GB" dirty="0"/>
          </a:p>
          <a:p>
            <a:pPr lvl="0"/>
            <a:r>
              <a:rPr lang="en-GB" dirty="0"/>
              <a:t>Administer antiviral Rivabirin</a:t>
            </a:r>
          </a:p>
          <a:p>
            <a:pPr lvl="0"/>
            <a:endParaRPr lang="en-GB" dirty="0"/>
          </a:p>
          <a:p>
            <a:pPr lvl="0"/>
            <a:r>
              <a:rPr lang="en-GB" dirty="0"/>
              <a:t>Antibiotics for secondary bacterial infections. </a:t>
            </a:r>
          </a:p>
          <a:p>
            <a:pPr lvl="0"/>
            <a:endParaRPr lang="en-US" dirty="0"/>
          </a:p>
          <a:p>
            <a:pPr lvl="0"/>
            <a:r>
              <a:rPr lang="en-GB" dirty="0"/>
              <a:t>Supportive measures→ pulmonary support with oxygen and mechanical ventilation for respiratory failure.</a:t>
            </a:r>
          </a:p>
          <a:p>
            <a:pPr lvl="0"/>
            <a:endParaRPr lang="en-US" dirty="0"/>
          </a:p>
          <a:p>
            <a:pPr lvl="0"/>
            <a:r>
              <a:rPr lang="en-GB" dirty="0"/>
              <a:t>Educate on risks of transmission.</a:t>
            </a:r>
          </a:p>
          <a:p>
            <a:pPr lvl="0"/>
            <a:endParaRPr lang="en-US" dirty="0"/>
          </a:p>
          <a:p>
            <a:r>
              <a:rPr lang="en-US" dirty="0"/>
              <a:t>Complete epidemic clinical case form and notify </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Prevention &amp; control</a:t>
            </a:r>
            <a:endParaRPr lang="en-US" sz="3200" b="1" dirty="0"/>
          </a:p>
        </p:txBody>
      </p:sp>
      <p:sp>
        <p:nvSpPr>
          <p:cNvPr id="3" name="Content Placeholder 2"/>
          <p:cNvSpPr>
            <a:spLocks noGrp="1"/>
          </p:cNvSpPr>
          <p:nvPr>
            <p:ph idx="1"/>
          </p:nvPr>
        </p:nvSpPr>
        <p:spPr/>
        <p:txBody>
          <a:bodyPr/>
          <a:lstStyle/>
          <a:p>
            <a:r>
              <a:rPr lang="en-US" dirty="0"/>
              <a:t>Identify and quarantine close contacts.</a:t>
            </a:r>
          </a:p>
          <a:p>
            <a:endParaRPr lang="en-US" dirty="0"/>
          </a:p>
          <a:p>
            <a:r>
              <a:rPr lang="en-US" dirty="0"/>
              <a:t>Investigation the source of infection</a:t>
            </a:r>
          </a:p>
          <a:p>
            <a:endParaRPr lang="en-US" dirty="0"/>
          </a:p>
          <a:p>
            <a:r>
              <a:rPr lang="en-US" dirty="0"/>
              <a:t>Massive public health awareness and education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current pandemic</a:t>
            </a:r>
          </a:p>
        </p:txBody>
      </p:sp>
      <p:sp>
        <p:nvSpPr>
          <p:cNvPr id="3" name="Content Placeholder 2"/>
          <p:cNvSpPr>
            <a:spLocks noGrp="1"/>
          </p:cNvSpPr>
          <p:nvPr>
            <p:ph idx="1"/>
          </p:nvPr>
        </p:nvSpPr>
        <p:spPr/>
        <p:txBody>
          <a:bodyPr>
            <a:normAutofit/>
          </a:bodyPr>
          <a:lstStyle/>
          <a:p>
            <a:r>
              <a:rPr lang="en-US" dirty="0"/>
              <a:t>SARS-CoV-2 is one of seven types of coronavirus, including the Middle East respiratory syndrome (MERS) and sudden acute respiratory syndrome (SARS)</a:t>
            </a:r>
          </a:p>
          <a:p>
            <a:endParaRPr lang="en-US" dirty="0"/>
          </a:p>
          <a:p>
            <a:r>
              <a:rPr lang="en-US" dirty="0"/>
              <a:t>The other coronaviruses cause most of the colds but aren’t a serious threat for healthy people</a:t>
            </a:r>
          </a:p>
          <a:p>
            <a:endParaRPr lang="en-US" dirty="0"/>
          </a:p>
        </p:txBody>
      </p:sp>
    </p:spTree>
    <p:extLst>
      <p:ext uri="{BB962C8B-B14F-4D97-AF65-F5344CB8AC3E}">
        <p14:creationId xmlns:p14="http://schemas.microsoft.com/office/powerpoint/2010/main" val="44451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Severe acute respiratory syndrome coronavirus 2 (SARS-CoV-2) is a new strain of coronavirus that has not been previously identified in humans</a:t>
            </a:r>
            <a:r>
              <a:rPr lang="en-AU" sz="2400" dirty="0"/>
              <a:t>. </a:t>
            </a:r>
          </a:p>
          <a:p>
            <a:endParaRPr lang="en-US" dirty="0"/>
          </a:p>
        </p:txBody>
      </p:sp>
    </p:spTree>
    <p:extLst>
      <p:ext uri="{BB962C8B-B14F-4D97-AF65-F5344CB8AC3E}">
        <p14:creationId xmlns:p14="http://schemas.microsoft.com/office/powerpoint/2010/main" val="140982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1620982"/>
            <a:ext cx="8229600" cy="5098473"/>
          </a:xfrm>
          <a:prstGeom prst="rect">
            <a:avLst/>
          </a:prstGeom>
        </p:spPr>
      </p:pic>
    </p:spTree>
    <p:extLst>
      <p:ext uri="{BB962C8B-B14F-4D97-AF65-F5344CB8AC3E}">
        <p14:creationId xmlns:p14="http://schemas.microsoft.com/office/powerpoint/2010/main" val="348736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AU" dirty="0"/>
              <a:t>Coronaviruses are a large family of viruses, some cause illness in humans, and others cause illness in animals, such as bats, camels, and civets. </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r>
              <a:rPr lang="en-AU" dirty="0"/>
              <a:t>Human coronaviruses cause mild illness, such as the common cold</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endParaRPr lang="en-AU" dirty="0"/>
          </a:p>
          <a:p>
            <a:endParaRPr lang="en-US" dirty="0"/>
          </a:p>
        </p:txBody>
      </p:sp>
    </p:spTree>
    <p:extLst>
      <p:ext uri="{BB962C8B-B14F-4D97-AF65-F5344CB8AC3E}">
        <p14:creationId xmlns:p14="http://schemas.microsoft.com/office/powerpoint/2010/main" val="395143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57200" y="838201"/>
            <a:ext cx="8153400" cy="2235200"/>
          </a:xfrm>
          <a:solidFill>
            <a:srgbClr val="E6E0EC"/>
          </a:solidFill>
        </p:spPr>
        <p:txBody>
          <a:bodyPr/>
          <a:lstStyle/>
          <a:p>
            <a:pPr>
              <a:lnSpc>
                <a:spcPct val="90000"/>
              </a:lnSpc>
            </a:pPr>
            <a:r>
              <a:rPr lang="en-US" sz="2800" b="1" dirty="0"/>
              <a:t>Emerging diseases </a:t>
            </a:r>
            <a:r>
              <a:rPr lang="en-US" sz="2800" dirty="0"/>
              <a:t>= new infections that arise from changes in existing organisms </a:t>
            </a:r>
          </a:p>
          <a:p>
            <a:pPr>
              <a:lnSpc>
                <a:spcPct val="90000"/>
              </a:lnSpc>
              <a:buFontTx/>
              <a:buNone/>
            </a:pPr>
            <a:r>
              <a:rPr lang="en-US" sz="2800" dirty="0"/>
              <a:t>or </a:t>
            </a:r>
          </a:p>
          <a:p>
            <a:pPr>
              <a:lnSpc>
                <a:spcPct val="90000"/>
              </a:lnSpc>
            </a:pPr>
            <a:r>
              <a:rPr lang="en-US" sz="2800" b="1" dirty="0"/>
              <a:t>known infections </a:t>
            </a:r>
            <a:r>
              <a:rPr lang="en-US" sz="2800" dirty="0"/>
              <a:t>that spread to new geographic areas or populations</a:t>
            </a:r>
          </a:p>
        </p:txBody>
      </p:sp>
      <p:sp>
        <p:nvSpPr>
          <p:cNvPr id="59398" name="Rectangle 6"/>
          <p:cNvSpPr>
            <a:spLocks noGrp="1" noChangeArrowheads="1"/>
          </p:cNvSpPr>
          <p:nvPr>
            <p:ph type="title"/>
          </p:nvPr>
        </p:nvSpPr>
        <p:spPr>
          <a:xfrm>
            <a:off x="457200" y="0"/>
            <a:ext cx="8229600" cy="639763"/>
          </a:xfrm>
        </p:spPr>
        <p:txBody>
          <a:bodyPr>
            <a:normAutofit/>
          </a:bodyPr>
          <a:lstStyle/>
          <a:p>
            <a:r>
              <a:rPr lang="en-US" sz="3200" b="1" dirty="0">
                <a:solidFill>
                  <a:srgbClr val="660066"/>
                </a:solidFill>
              </a:rPr>
              <a:t>New Diseases - Emerge</a:t>
            </a:r>
          </a:p>
        </p:txBody>
      </p:sp>
      <p:sp>
        <p:nvSpPr>
          <p:cNvPr id="59399" name="Rectangle 7"/>
          <p:cNvSpPr>
            <a:spLocks noChangeArrowheads="1"/>
          </p:cNvSpPr>
          <p:nvPr/>
        </p:nvSpPr>
        <p:spPr bwMode="auto">
          <a:xfrm>
            <a:off x="457200" y="3467100"/>
            <a:ext cx="8001000" cy="2000548"/>
          </a:xfrm>
          <a:prstGeom prst="rect">
            <a:avLst/>
          </a:prstGeom>
          <a:solidFill>
            <a:schemeClr val="accent3">
              <a:lumMod val="20000"/>
              <a:lumOff val="80000"/>
            </a:schemeClr>
          </a:solidFill>
          <a:ln w="9525">
            <a:noFill/>
            <a:miter lim="800000"/>
            <a:headEnd/>
            <a:tailEnd/>
          </a:ln>
          <a:effectLst/>
        </p:spPr>
        <p:txBody>
          <a:bodyPr>
            <a:spAutoFit/>
          </a:bodyPr>
          <a:lstStyle/>
          <a:p>
            <a:r>
              <a:rPr lang="en-US" sz="2800" b="1" dirty="0">
                <a:solidFill>
                  <a:srgbClr val="660066"/>
                </a:solidFill>
              </a:rPr>
              <a:t>Emerging disease hot spots’</a:t>
            </a:r>
          </a:p>
          <a:p>
            <a:pPr>
              <a:buFont typeface="Arial" pitchFamily="34" charset="0"/>
              <a:buChar char="•"/>
            </a:pPr>
            <a:r>
              <a:rPr lang="en-US" sz="2400" dirty="0"/>
              <a:t>Regions where new emerging infectious diseases are most likely to originate. </a:t>
            </a:r>
          </a:p>
          <a:p>
            <a:pPr>
              <a:buFont typeface="Arial" pitchFamily="34" charset="0"/>
              <a:buChar char="•"/>
            </a:pPr>
            <a:r>
              <a:rPr lang="en-US" sz="2400" dirty="0"/>
              <a:t>Usually tropical – developing countries </a:t>
            </a:r>
          </a:p>
          <a:p>
            <a:pPr>
              <a:buFont typeface="Arial" pitchFamily="34" charset="0"/>
              <a:buChar char="•"/>
            </a:pPr>
            <a:r>
              <a:rPr lang="en-US" sz="2400" dirty="0"/>
              <a:t>Ill equipped to cope</a:t>
            </a:r>
          </a:p>
        </p:txBody>
      </p:sp>
    </p:spTree>
    <p:extLst>
      <p:ext uri="{BB962C8B-B14F-4D97-AF65-F5344CB8AC3E}">
        <p14:creationId xmlns:p14="http://schemas.microsoft.com/office/powerpoint/2010/main" val="192765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AU" dirty="0"/>
              <a:t>The most likely ecological reservoirs for coronaviruses are bats, but it is believed that the virus jumped the species barrier to humans from another intermediate animal host. </a:t>
            </a:r>
          </a:p>
          <a:p>
            <a:endParaRPr lang="en-AU" dirty="0"/>
          </a:p>
          <a:p>
            <a:r>
              <a:rPr lang="en-AU" dirty="0"/>
              <a:t>This intermediate animal host could be a domestic food animal, a wild animal, or a domesticated wild animal which has not yet been identified. </a:t>
            </a:r>
          </a:p>
          <a:p>
            <a:endParaRPr lang="en-US" dirty="0"/>
          </a:p>
        </p:txBody>
      </p:sp>
      <p:pic>
        <p:nvPicPr>
          <p:cNvPr id="4" name="Picture 2" descr="Comet Supercomputer, TSCC Made Available for COVID-19 Resear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0"/>
            <a:ext cx="3379194"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41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600200"/>
            <a:ext cx="8229600" cy="4525963"/>
          </a:xfrm>
          <a:prstGeom prst="rect">
            <a:avLst/>
          </a:prstGeom>
        </p:spPr>
      </p:pic>
    </p:spTree>
    <p:extLst>
      <p:ext uri="{BB962C8B-B14F-4D97-AF65-F5344CB8AC3E}">
        <p14:creationId xmlns:p14="http://schemas.microsoft.com/office/powerpoint/2010/main" val="3561070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Pandemic timeline</a:t>
            </a:r>
          </a:p>
        </p:txBody>
      </p:sp>
      <p:pic>
        <p:nvPicPr>
          <p:cNvPr id="4" name="Content Placeholder 6"/>
          <p:cNvPicPr>
            <a:picLocks noGrp="1" noChangeAspect="1"/>
          </p:cNvPicPr>
          <p:nvPr>
            <p:ph idx="1"/>
          </p:nvPr>
        </p:nvPicPr>
        <p:blipFill rotWithShape="1">
          <a:blip r:embed="rId2"/>
          <a:srcRect l="7335" t="2863" b="4572"/>
          <a:stretch/>
        </p:blipFill>
        <p:spPr>
          <a:xfrm>
            <a:off x="0" y="1417638"/>
            <a:ext cx="9144000" cy="5440362"/>
          </a:xfrm>
          <a:prstGeom prst="rect">
            <a:avLst/>
          </a:prstGeom>
        </p:spPr>
      </p:pic>
    </p:spTree>
    <p:extLst>
      <p:ext uri="{BB962C8B-B14F-4D97-AF65-F5344CB8AC3E}">
        <p14:creationId xmlns:p14="http://schemas.microsoft.com/office/powerpoint/2010/main" val="3068982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524000"/>
            <a:ext cx="8229599" cy="5334000"/>
          </a:xfrm>
          <a:prstGeom prst="rect">
            <a:avLst/>
          </a:prstGeom>
        </p:spPr>
      </p:pic>
    </p:spTree>
    <p:extLst>
      <p:ext uri="{BB962C8B-B14F-4D97-AF65-F5344CB8AC3E}">
        <p14:creationId xmlns:p14="http://schemas.microsoft.com/office/powerpoint/2010/main" val="479927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417638"/>
            <a:ext cx="8229599" cy="3793332"/>
          </a:xfrm>
          <a:prstGeom prst="rect">
            <a:avLst/>
          </a:prstGeom>
        </p:spPr>
      </p:pic>
    </p:spTree>
    <p:extLst>
      <p:ext uri="{BB962C8B-B14F-4D97-AF65-F5344CB8AC3E}">
        <p14:creationId xmlns:p14="http://schemas.microsoft.com/office/powerpoint/2010/main" val="3425366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558893186"/>
              </p:ext>
            </p:extLst>
          </p:nvPr>
        </p:nvGraphicFramePr>
        <p:xfrm>
          <a:off x="381000" y="2286000"/>
          <a:ext cx="5884863" cy="4114800"/>
        </p:xfrm>
        <a:graphic>
          <a:graphicData uri="http://schemas.openxmlformats.org/presentationml/2006/ole">
            <mc:AlternateContent xmlns:mc="http://schemas.openxmlformats.org/markup-compatibility/2006">
              <mc:Choice xmlns:v="urn:schemas-microsoft-com:vml" Requires="v">
                <p:oleObj spid="_x0000_s883762" name="Slide" r:id="rId3" imgW="2624264" imgH="1969139" progId="PowerPoint.Show.8">
                  <p:embed/>
                </p:oleObj>
              </mc:Choice>
              <mc:Fallback>
                <p:oleObj name="Slide" r:id="rId3" imgW="2624264" imgH="1969139" progId="PowerPoint.Show.8">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0"/>
                        <a:ext cx="588486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738" y="2590800"/>
            <a:ext cx="2336800" cy="305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292100" y="494605"/>
            <a:ext cx="8580438" cy="584775"/>
          </a:xfrm>
          <a:prstGeom prst="rect">
            <a:avLst/>
          </a:prstGeom>
        </p:spPr>
        <p:txBody>
          <a:bodyPr wrap="square">
            <a:spAutoFit/>
          </a:bodyPr>
          <a:lstStyle/>
          <a:p>
            <a:pPr algn="ctr"/>
            <a:r>
              <a:rPr lang="en-US" sz="3200" b="1" dirty="0">
                <a:solidFill>
                  <a:srgbClr val="800000"/>
                </a:solidFill>
                <a:latin typeface="Calibri"/>
                <a:cs typeface="Calibri"/>
              </a:rPr>
              <a:t>SARS-CoV: Final thoughts</a:t>
            </a:r>
          </a:p>
        </p:txBody>
      </p:sp>
      <p:sp>
        <p:nvSpPr>
          <p:cNvPr id="7" name="Rectangle 6"/>
          <p:cNvSpPr/>
          <p:nvPr/>
        </p:nvSpPr>
        <p:spPr>
          <a:xfrm>
            <a:off x="563562" y="1325602"/>
            <a:ext cx="8580438" cy="461665"/>
          </a:xfrm>
          <a:prstGeom prst="rect">
            <a:avLst/>
          </a:prstGeom>
        </p:spPr>
        <p:txBody>
          <a:bodyPr wrap="square">
            <a:spAutoFit/>
          </a:bodyPr>
          <a:lstStyle/>
          <a:p>
            <a:r>
              <a:rPr lang="en-US" sz="2400" dirty="0">
                <a:latin typeface="Tahoma" charset="0"/>
              </a:rPr>
              <a:t>The First Emerging Infectious Disease Of The 21st Century </a:t>
            </a:r>
            <a:endParaRPr lang="en-US" sz="2400" dirty="0"/>
          </a:p>
        </p:txBody>
      </p:sp>
      <p:sp>
        <p:nvSpPr>
          <p:cNvPr id="8" name="Rectangle 3"/>
          <p:cNvSpPr txBox="1">
            <a:spLocks noChangeArrowheads="1"/>
          </p:cNvSpPr>
          <p:nvPr/>
        </p:nvSpPr>
        <p:spPr>
          <a:xfrm>
            <a:off x="521368" y="2171700"/>
            <a:ext cx="8339138" cy="3632200"/>
          </a:xfrm>
          <a:prstGeom prst="rect">
            <a:avLst/>
          </a:prstGeom>
          <a:solidFill>
            <a:schemeClr val="bg1"/>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90000"/>
              </a:lnSpc>
            </a:pPr>
            <a:r>
              <a:rPr lang="en-US" sz="2000" dirty="0">
                <a:latin typeface="Tahoma" charset="0"/>
              </a:rPr>
              <a:t>Lessons:</a:t>
            </a:r>
          </a:p>
          <a:p>
            <a:pPr lvl="1" algn="just">
              <a:lnSpc>
                <a:spcPct val="90000"/>
              </a:lnSpc>
            </a:pPr>
            <a:r>
              <a:rPr lang="en-US" sz="2000" dirty="0">
                <a:latin typeface="Tahoma" charset="0"/>
              </a:rPr>
              <a:t>An infectious disease in one country is a threat to all</a:t>
            </a:r>
          </a:p>
          <a:p>
            <a:pPr lvl="1" algn="just">
              <a:lnSpc>
                <a:spcPct val="90000"/>
              </a:lnSpc>
            </a:pPr>
            <a:r>
              <a:rPr lang="en-US" sz="2000" dirty="0">
                <a:latin typeface="Tahoma" charset="0"/>
              </a:rPr>
              <a:t>Important role of air travel in international spread </a:t>
            </a:r>
          </a:p>
          <a:p>
            <a:pPr lvl="1" algn="just">
              <a:lnSpc>
                <a:spcPct val="90000"/>
              </a:lnSpc>
            </a:pPr>
            <a:r>
              <a:rPr lang="en-US" sz="2000" dirty="0">
                <a:latin typeface="Tahoma" charset="0"/>
              </a:rPr>
              <a:t>Tremendous negative economic impact on trade, travel and tourism, estimated loss of $ 30 to $150 billion</a:t>
            </a:r>
          </a:p>
          <a:p>
            <a:pPr lvl="1" algn="just">
              <a:lnSpc>
                <a:spcPct val="90000"/>
              </a:lnSpc>
            </a:pPr>
            <a:r>
              <a:rPr lang="en-US" sz="2000" dirty="0">
                <a:latin typeface="Tahoma" charset="0"/>
              </a:rPr>
              <a:t>High level commitment is crucial for rapid containment </a:t>
            </a:r>
          </a:p>
          <a:p>
            <a:pPr lvl="1" algn="just">
              <a:lnSpc>
                <a:spcPct val="90000"/>
              </a:lnSpc>
            </a:pPr>
            <a:r>
              <a:rPr lang="en-US" sz="2000" dirty="0">
                <a:latin typeface="Tahoma" charset="0"/>
              </a:rPr>
              <a:t>WHO can play a critical role in catalyzing international cooperation and support</a:t>
            </a:r>
          </a:p>
          <a:p>
            <a:pPr lvl="1" algn="just">
              <a:lnSpc>
                <a:spcPct val="90000"/>
              </a:lnSpc>
            </a:pPr>
            <a:r>
              <a:rPr lang="en-US" sz="2000" dirty="0">
                <a:latin typeface="Tahoma" charset="0"/>
              </a:rPr>
              <a:t>Global partnerships &amp; rapid sharing of data/information enhances preparedness and response</a:t>
            </a:r>
          </a:p>
          <a:p>
            <a:pPr lvl="1" algn="just">
              <a:lnSpc>
                <a:spcPct val="90000"/>
              </a:lnSpc>
            </a:pPr>
            <a:endParaRPr lang="en-US" sz="2000" dirty="0">
              <a:latin typeface="Tahoma" charset="0"/>
            </a:endParaRPr>
          </a:p>
        </p:txBody>
      </p:sp>
    </p:spTree>
    <p:extLst>
      <p:ext uri="{BB962C8B-B14F-4D97-AF65-F5344CB8AC3E}">
        <p14:creationId xmlns:p14="http://schemas.microsoft.com/office/powerpoint/2010/main" val="405383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018"/>
            <a:ext cx="8229600" cy="4525963"/>
          </a:xfrm>
        </p:spPr>
        <p:txBody>
          <a:bodyPr/>
          <a:lstStyle/>
          <a:p>
            <a:r>
              <a:rPr lang="en-US" b="1" dirty="0">
                <a:solidFill>
                  <a:srgbClr val="660066"/>
                </a:solidFill>
                <a:latin typeface="Tahoma" charset="0"/>
              </a:rPr>
              <a:t>Re-Emerging Infectious Diseases</a:t>
            </a:r>
          </a:p>
          <a:p>
            <a:pPr lvl="1"/>
            <a:r>
              <a:rPr lang="en-GB" dirty="0">
                <a:solidFill>
                  <a:srgbClr val="660066"/>
                </a:solidFill>
                <a:latin typeface="Tahoma" charset="0"/>
              </a:rPr>
              <a:t>Diphtheria</a:t>
            </a:r>
          </a:p>
          <a:p>
            <a:pPr lvl="1"/>
            <a:r>
              <a:rPr lang="en-GB" dirty="0">
                <a:solidFill>
                  <a:srgbClr val="660066"/>
                </a:solidFill>
                <a:latin typeface="Tahoma" charset="0"/>
              </a:rPr>
              <a:t>Cholera</a:t>
            </a:r>
          </a:p>
          <a:p>
            <a:pPr lvl="1"/>
            <a:r>
              <a:rPr lang="en-GB" dirty="0">
                <a:solidFill>
                  <a:srgbClr val="660066"/>
                </a:solidFill>
                <a:latin typeface="Tahoma" charset="0"/>
              </a:rPr>
              <a:t>Human plague</a:t>
            </a:r>
          </a:p>
          <a:p>
            <a:pPr lvl="1"/>
            <a:r>
              <a:rPr lang="en-GB" dirty="0">
                <a:solidFill>
                  <a:srgbClr val="660066"/>
                </a:solidFill>
                <a:latin typeface="Tahoma" charset="0"/>
              </a:rPr>
              <a:t>Dengue (DHF)</a:t>
            </a:r>
          </a:p>
          <a:p>
            <a:endParaRPr lang="en-GB" b="1" dirty="0">
              <a:solidFill>
                <a:srgbClr val="660066"/>
              </a:solidFill>
              <a:latin typeface="Tahoma" charset="0"/>
            </a:endParaRPr>
          </a:p>
          <a:p>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Autofit/>
          </a:bodyPr>
          <a:lstStyle/>
          <a:p>
            <a:pPr eaLnBrk="1" hangingPunct="1"/>
            <a:r>
              <a:rPr lang="en-US" sz="3200" b="1" dirty="0">
                <a:solidFill>
                  <a:srgbClr val="660066"/>
                </a:solidFill>
                <a:latin typeface="Tahoma" charset="0"/>
              </a:rPr>
              <a:t>Examples of Re-Emerging Infectious Diseases</a:t>
            </a:r>
          </a:p>
        </p:txBody>
      </p:sp>
      <p:sp>
        <p:nvSpPr>
          <p:cNvPr id="40964" name="Rectangle 3"/>
          <p:cNvSpPr>
            <a:spLocks noGrp="1" noChangeArrowheads="1"/>
          </p:cNvSpPr>
          <p:nvPr>
            <p:ph type="body" idx="1"/>
          </p:nvPr>
        </p:nvSpPr>
        <p:spPr>
          <a:xfrm>
            <a:off x="304800" y="1856874"/>
            <a:ext cx="8650288" cy="4114800"/>
          </a:xfrm>
        </p:spPr>
        <p:txBody>
          <a:bodyPr>
            <a:normAutofit fontScale="92500" lnSpcReduction="20000"/>
          </a:bodyPr>
          <a:lstStyle/>
          <a:p>
            <a:pPr eaLnBrk="1" hangingPunct="1">
              <a:lnSpc>
                <a:spcPct val="90000"/>
              </a:lnSpc>
            </a:pPr>
            <a:r>
              <a:rPr lang="en-US" dirty="0">
                <a:latin typeface="Tahoma" charset="0"/>
              </a:rPr>
              <a:t>Diphtheria- Early 1990s epidemic in Eastern Europe(1980- 1% cases; 1994- 90% cases)</a:t>
            </a:r>
          </a:p>
          <a:p>
            <a:pPr eaLnBrk="1" hangingPunct="1">
              <a:lnSpc>
                <a:spcPct val="90000"/>
              </a:lnSpc>
            </a:pPr>
            <a:endParaRPr lang="en-US" dirty="0">
              <a:latin typeface="Tahoma" charset="0"/>
            </a:endParaRPr>
          </a:p>
          <a:p>
            <a:pPr eaLnBrk="1" hangingPunct="1">
              <a:lnSpc>
                <a:spcPct val="90000"/>
              </a:lnSpc>
            </a:pPr>
            <a:r>
              <a:rPr lang="en-US" dirty="0">
                <a:latin typeface="Tahoma" charset="0"/>
              </a:rPr>
              <a:t>Cholera- 100% increase worldwide in 1998 (new strain eltor, 0139)</a:t>
            </a:r>
          </a:p>
          <a:p>
            <a:pPr eaLnBrk="1" hangingPunct="1">
              <a:lnSpc>
                <a:spcPct val="90000"/>
              </a:lnSpc>
            </a:pPr>
            <a:endParaRPr lang="en-US" dirty="0">
              <a:latin typeface="Tahoma" charset="0"/>
            </a:endParaRPr>
          </a:p>
          <a:p>
            <a:pPr eaLnBrk="1" hangingPunct="1">
              <a:lnSpc>
                <a:spcPct val="90000"/>
              </a:lnSpc>
            </a:pPr>
            <a:r>
              <a:rPr lang="en-US" dirty="0">
                <a:latin typeface="Tahoma" charset="0"/>
              </a:rPr>
              <a:t>Human Plague- India (1994) after 15-30 years absence. </a:t>
            </a:r>
          </a:p>
          <a:p>
            <a:pPr eaLnBrk="1" hangingPunct="1">
              <a:lnSpc>
                <a:spcPct val="90000"/>
              </a:lnSpc>
            </a:pPr>
            <a:r>
              <a:rPr lang="en-US" dirty="0">
                <a:latin typeface="Tahoma" charset="0"/>
              </a:rPr>
              <a:t>Dengue/ DHF- Over past 40 years, 20-fold increase to nearly 0.5 million (between 1990-98) </a:t>
            </a:r>
          </a:p>
        </p:txBody>
      </p:sp>
    </p:spTree>
    <p:extLst>
      <p:ext uri="{BB962C8B-B14F-4D97-AF65-F5344CB8AC3E}">
        <p14:creationId xmlns:p14="http://schemas.microsoft.com/office/powerpoint/2010/main" val="4012353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323795" y="330203"/>
            <a:ext cx="8567837" cy="1196975"/>
          </a:xfrm>
        </p:spPr>
        <p:txBody>
          <a:bodyPr>
            <a:noAutofit/>
          </a:bodyPr>
          <a:lstStyle/>
          <a:p>
            <a:r>
              <a:rPr lang="en-US" sz="2800" b="1" dirty="0">
                <a:solidFill>
                  <a:srgbClr val="FF0000"/>
                </a:solidFill>
                <a:latin typeface="Arial Narrow" pitchFamily="34" charset="0"/>
              </a:rPr>
              <a:t>Nurses are uniquely positioned to identify events of potential public health significance…… </a:t>
            </a:r>
          </a:p>
        </p:txBody>
      </p:sp>
      <p:sp>
        <p:nvSpPr>
          <p:cNvPr id="400388" name="Text Box 4"/>
          <p:cNvSpPr txBox="1">
            <a:spLocks noGrp="1" noChangeArrowheads="1"/>
          </p:cNvSpPr>
          <p:nvPr>
            <p:ph type="body" idx="1"/>
          </p:nvPr>
        </p:nvSpPr>
        <p:spPr>
          <a:xfrm>
            <a:off x="612670" y="1689100"/>
            <a:ext cx="8277376" cy="4313238"/>
          </a:xfrm>
          <a:noFill/>
          <a:ln/>
        </p:spPr>
        <p:txBody>
          <a:bodyPr>
            <a:normAutofit fontScale="92500"/>
          </a:bodyPr>
          <a:lstStyle/>
          <a:p>
            <a:pPr>
              <a:lnSpc>
                <a:spcPct val="90000"/>
              </a:lnSpc>
            </a:pPr>
            <a:r>
              <a:rPr lang="en-GB" sz="2400" dirty="0">
                <a:solidFill>
                  <a:schemeClr val="tx1"/>
                </a:solidFill>
                <a:latin typeface="Arial Narrow" pitchFamily="34" charset="0"/>
              </a:rPr>
              <a:t>Any outbreak of disease</a:t>
            </a:r>
          </a:p>
          <a:p>
            <a:pPr>
              <a:lnSpc>
                <a:spcPct val="90000"/>
              </a:lnSpc>
            </a:pPr>
            <a:r>
              <a:rPr lang="en-GB" sz="2400" dirty="0">
                <a:solidFill>
                  <a:schemeClr val="tx1"/>
                </a:solidFill>
                <a:latin typeface="Arial Narrow" pitchFamily="34" charset="0"/>
              </a:rPr>
              <a:t>Any uncommon illness of potential public health significance</a:t>
            </a:r>
          </a:p>
          <a:p>
            <a:pPr>
              <a:lnSpc>
                <a:spcPct val="90000"/>
              </a:lnSpc>
            </a:pPr>
            <a:r>
              <a:rPr lang="en-GB" sz="2400" dirty="0">
                <a:solidFill>
                  <a:schemeClr val="tx1"/>
                </a:solidFill>
                <a:latin typeface="Arial Narrow" pitchFamily="34" charset="0"/>
              </a:rPr>
              <a:t>Any infectious or infectious-like syndrome considered unusual by HCWs, based on:</a:t>
            </a:r>
            <a:endParaRPr lang="en-GB" sz="2400" b="1" dirty="0">
              <a:solidFill>
                <a:schemeClr val="tx1"/>
              </a:solidFill>
              <a:latin typeface="Arial Narrow" pitchFamily="34" charset="0"/>
            </a:endParaRPr>
          </a:p>
          <a:p>
            <a:pPr lvl="2">
              <a:lnSpc>
                <a:spcPct val="90000"/>
              </a:lnSpc>
            </a:pPr>
            <a:r>
              <a:rPr lang="en-GB" sz="2400" b="1" dirty="0">
                <a:solidFill>
                  <a:schemeClr val="tx1"/>
                </a:solidFill>
                <a:latin typeface="Arial Narrow" pitchFamily="34" charset="0"/>
              </a:rPr>
              <a:t>Frequency</a:t>
            </a:r>
            <a:r>
              <a:rPr lang="en-GB" sz="2400" dirty="0">
                <a:solidFill>
                  <a:schemeClr val="tx1"/>
                </a:solidFill>
                <a:latin typeface="Arial Narrow" pitchFamily="34" charset="0"/>
              </a:rPr>
              <a:t> e.g., a sudden, unexplained, significant increase in the number of patients, especially when it occurs outside the normal season</a:t>
            </a:r>
            <a:endParaRPr lang="en-GB" sz="2400" b="1" dirty="0">
              <a:solidFill>
                <a:schemeClr val="tx1"/>
              </a:solidFill>
              <a:latin typeface="Arial Narrow" pitchFamily="34" charset="0"/>
            </a:endParaRPr>
          </a:p>
          <a:p>
            <a:pPr lvl="2">
              <a:lnSpc>
                <a:spcPct val="90000"/>
              </a:lnSpc>
            </a:pPr>
            <a:r>
              <a:rPr lang="en-GB" sz="2400" b="1" dirty="0">
                <a:solidFill>
                  <a:schemeClr val="tx1"/>
                </a:solidFill>
                <a:latin typeface="Arial Narrow" pitchFamily="34" charset="0"/>
              </a:rPr>
              <a:t>Circumstances of occurrence</a:t>
            </a:r>
            <a:r>
              <a:rPr lang="en-GB" sz="2400" dirty="0">
                <a:solidFill>
                  <a:schemeClr val="tx1"/>
                </a:solidFill>
                <a:latin typeface="Arial Narrow" pitchFamily="34" charset="0"/>
              </a:rPr>
              <a:t> e.g., many patients coming from the same location or participating in similar activities</a:t>
            </a:r>
            <a:endParaRPr lang="en-GB" sz="2400" b="1" dirty="0">
              <a:solidFill>
                <a:schemeClr val="tx1"/>
              </a:solidFill>
              <a:latin typeface="Arial Narrow" pitchFamily="34" charset="0"/>
            </a:endParaRPr>
          </a:p>
          <a:p>
            <a:pPr lvl="2">
              <a:lnSpc>
                <a:spcPct val="90000"/>
              </a:lnSpc>
            </a:pPr>
            <a:r>
              <a:rPr lang="en-GB" sz="2400" b="1" dirty="0">
                <a:solidFill>
                  <a:schemeClr val="tx1"/>
                </a:solidFill>
                <a:latin typeface="Arial Narrow" pitchFamily="34" charset="0"/>
              </a:rPr>
              <a:t>Clinical presentation</a:t>
            </a:r>
            <a:r>
              <a:rPr lang="en-GB" sz="2400" dirty="0">
                <a:solidFill>
                  <a:schemeClr val="tx1"/>
                </a:solidFill>
                <a:latin typeface="Arial Narrow" pitchFamily="34" charset="0"/>
              </a:rPr>
              <a:t> e.g., a patient’s health rapidly deteriorating out of proportion to the presenting symptoms and diagnosis</a:t>
            </a:r>
            <a:endParaRPr lang="en-GB" sz="2400" b="1" dirty="0">
              <a:solidFill>
                <a:schemeClr val="tx1"/>
              </a:solidFill>
              <a:latin typeface="Arial Narrow" pitchFamily="34" charset="0"/>
            </a:endParaRPr>
          </a:p>
          <a:p>
            <a:pPr lvl="2">
              <a:lnSpc>
                <a:spcPct val="90000"/>
              </a:lnSpc>
            </a:pPr>
            <a:r>
              <a:rPr lang="en-GB" sz="2400" b="1" dirty="0">
                <a:solidFill>
                  <a:schemeClr val="tx1"/>
                </a:solidFill>
                <a:latin typeface="Arial Narrow" pitchFamily="34" charset="0"/>
              </a:rPr>
              <a:t>Severity</a:t>
            </a:r>
            <a:r>
              <a:rPr lang="en-GB" sz="2400" dirty="0">
                <a:solidFill>
                  <a:schemeClr val="tx1"/>
                </a:solidFill>
                <a:latin typeface="Arial Narrow" pitchFamily="34" charset="0"/>
              </a:rPr>
              <a:t> e.g., a number of patients failing to respond to treatments</a:t>
            </a:r>
            <a:endParaRPr lang="en-GB" sz="2400" b="1" dirty="0">
              <a:solidFill>
                <a:schemeClr val="tx1"/>
              </a:solidFill>
              <a:latin typeface="Arial Narrow" pitchFamily="34" charset="0"/>
            </a:endParaRPr>
          </a:p>
          <a:p>
            <a:pPr eaLnBrk="1" hangingPunct="1">
              <a:lnSpc>
                <a:spcPct val="90000"/>
              </a:lnSpc>
              <a:spcBef>
                <a:spcPct val="0"/>
              </a:spcBef>
              <a:buClrTx/>
              <a:buFontTx/>
              <a:buNone/>
            </a:pPr>
            <a:endParaRPr lang="en-US" sz="2400" dirty="0">
              <a:solidFill>
                <a:schemeClr val="tx1"/>
              </a:solidFill>
              <a:latin typeface="Arial Narrow" pitchFamily="34" charset="0"/>
              <a:cs typeface="Arial" charset="0"/>
            </a:endParaRPr>
          </a:p>
        </p:txBody>
      </p:sp>
    </p:spTree>
    <p:extLst>
      <p:ext uri="{BB962C8B-B14F-4D97-AF65-F5344CB8AC3E}">
        <p14:creationId xmlns:p14="http://schemas.microsoft.com/office/powerpoint/2010/main" val="3139668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180944" y="188913"/>
            <a:ext cx="7772638" cy="1143000"/>
          </a:xfrm>
        </p:spPr>
        <p:txBody>
          <a:bodyPr>
            <a:noAutofit/>
          </a:bodyPr>
          <a:lstStyle/>
          <a:p>
            <a:pPr algn="l"/>
            <a:r>
              <a:rPr lang="en-GB" sz="3200" b="1" dirty="0">
                <a:solidFill>
                  <a:srgbClr val="FF0000"/>
                </a:solidFill>
                <a:latin typeface="Arial Narrow" pitchFamily="34" charset="0"/>
              </a:rPr>
              <a:t>Questions during </a:t>
            </a:r>
            <a:br>
              <a:rPr lang="en-GB" sz="3200" b="1" dirty="0">
                <a:solidFill>
                  <a:srgbClr val="FF0000"/>
                </a:solidFill>
                <a:latin typeface="Arial Narrow" pitchFamily="34" charset="0"/>
              </a:rPr>
            </a:br>
            <a:r>
              <a:rPr lang="en-GB" sz="3200" b="1" dirty="0">
                <a:solidFill>
                  <a:srgbClr val="FF0000"/>
                </a:solidFill>
                <a:latin typeface="Arial Narrow" pitchFamily="34" charset="0"/>
              </a:rPr>
              <a:t>Patient triage</a:t>
            </a:r>
            <a:endParaRPr lang="en-GB" sz="3200" b="1" i="1" dirty="0">
              <a:solidFill>
                <a:srgbClr val="FF0000"/>
              </a:solidFill>
              <a:latin typeface="Arial Narrow" pitchFamily="34" charset="0"/>
            </a:endParaRPr>
          </a:p>
        </p:txBody>
      </p:sp>
      <p:pic>
        <p:nvPicPr>
          <p:cNvPr id="361475" name="Picture 3" descr="PPE VHF triaging NMGH007"/>
          <p:cNvPicPr>
            <a:picLocks noGrp="1" noChangeAspect="1" noChangeArrowheads="1"/>
          </p:cNvPicPr>
          <p:nvPr>
            <p:ph idx="1"/>
          </p:nvPr>
        </p:nvPicPr>
        <p:blipFill>
          <a:blip r:embed="rId2"/>
          <a:srcRect/>
          <a:stretch>
            <a:fillRect/>
          </a:stretch>
        </p:blipFill>
        <p:spPr>
          <a:xfrm>
            <a:off x="2" y="1844678"/>
            <a:ext cx="2969697" cy="3960813"/>
          </a:xfrm>
          <a:noFill/>
          <a:ln>
            <a:solidFill>
              <a:schemeClr val="tx1"/>
            </a:solidFill>
          </a:ln>
        </p:spPr>
      </p:pic>
      <p:sp>
        <p:nvSpPr>
          <p:cNvPr id="361476" name="Text Box 4"/>
          <p:cNvSpPr txBox="1">
            <a:spLocks noChangeArrowheads="1"/>
          </p:cNvSpPr>
          <p:nvPr/>
        </p:nvSpPr>
        <p:spPr bwMode="auto">
          <a:xfrm>
            <a:off x="3058582" y="745541"/>
            <a:ext cx="5688612" cy="5588000"/>
          </a:xfrm>
          <a:prstGeom prst="rect">
            <a:avLst/>
          </a:prstGeom>
          <a:noFill/>
          <a:ln w="9525">
            <a:solidFill>
              <a:schemeClr val="accent2"/>
            </a:solidFill>
            <a:miter lim="800000"/>
            <a:headEnd/>
            <a:tailEnd/>
          </a:ln>
          <a:effectLst/>
        </p:spPr>
        <p:txBody>
          <a:bodyPr>
            <a:spAutoFit/>
          </a:bodyPr>
          <a:lstStyle/>
          <a:p>
            <a:pPr>
              <a:buFontTx/>
              <a:buChar char="•"/>
            </a:pPr>
            <a:r>
              <a:rPr lang="en-GB" sz="2000" b="1" dirty="0">
                <a:solidFill>
                  <a:srgbClr val="000000"/>
                </a:solidFill>
                <a:latin typeface="Arial Narrow" pitchFamily="34" charset="0"/>
                <a:ea typeface="+mn-ea"/>
                <a:cs typeface="Arial" charset="0"/>
              </a:rPr>
              <a:t>Thorough travel history</a:t>
            </a:r>
          </a:p>
          <a:p>
            <a:pPr>
              <a:buFontTx/>
              <a:buChar char="•"/>
            </a:pPr>
            <a:endParaRPr lang="en-GB" sz="2000" b="1" dirty="0">
              <a:solidFill>
                <a:srgbClr val="000000"/>
              </a:solidFill>
              <a:latin typeface="Arial Narrow" pitchFamily="34" charset="0"/>
              <a:ea typeface="+mn-ea"/>
              <a:cs typeface="Arial" charset="0"/>
            </a:endParaRPr>
          </a:p>
          <a:p>
            <a:pPr>
              <a:buFontTx/>
              <a:buChar char="•"/>
            </a:pPr>
            <a:r>
              <a:rPr lang="en-GB" sz="2000" b="1" dirty="0">
                <a:solidFill>
                  <a:srgbClr val="000000"/>
                </a:solidFill>
                <a:latin typeface="Arial Narrow" pitchFamily="34" charset="0"/>
                <a:ea typeface="+mn-ea"/>
                <a:cs typeface="Arial" charset="0"/>
              </a:rPr>
              <a:t>History of fever within 21/7 of travel to an at-risk country, check temperature</a:t>
            </a:r>
          </a:p>
          <a:p>
            <a:pPr>
              <a:buFontTx/>
              <a:buChar char="•"/>
            </a:pPr>
            <a:endParaRPr lang="en-GB" sz="2000" b="1" dirty="0">
              <a:solidFill>
                <a:srgbClr val="000000"/>
              </a:solidFill>
              <a:latin typeface="Arial Narrow" pitchFamily="34" charset="0"/>
              <a:ea typeface="+mn-ea"/>
              <a:cs typeface="Arial" charset="0"/>
            </a:endParaRPr>
          </a:p>
          <a:p>
            <a:pPr>
              <a:buFontTx/>
              <a:buChar char="•"/>
            </a:pPr>
            <a:r>
              <a:rPr lang="en-GB" sz="2000" b="1" dirty="0">
                <a:solidFill>
                  <a:srgbClr val="000000"/>
                </a:solidFill>
                <a:latin typeface="Arial Narrow" pitchFamily="34" charset="0"/>
                <a:ea typeface="+mn-ea"/>
                <a:cs typeface="Arial" charset="0"/>
              </a:rPr>
              <a:t>Fever and bleeding/bruising after a tick bite from an at-risk area or after killing livestock/abattoir work</a:t>
            </a:r>
          </a:p>
          <a:p>
            <a:pPr>
              <a:buFontTx/>
              <a:buChar char="•"/>
            </a:pPr>
            <a:endParaRPr lang="en-GB" sz="2000" b="1" dirty="0">
              <a:solidFill>
                <a:srgbClr val="000000"/>
              </a:solidFill>
              <a:latin typeface="Arial Narrow" pitchFamily="34" charset="0"/>
              <a:ea typeface="+mn-ea"/>
              <a:cs typeface="Arial" charset="0"/>
            </a:endParaRPr>
          </a:p>
          <a:p>
            <a:pPr>
              <a:buFontTx/>
              <a:buChar char="•"/>
            </a:pPr>
            <a:r>
              <a:rPr lang="en-GB" sz="2000" b="1" dirty="0">
                <a:solidFill>
                  <a:srgbClr val="000000"/>
                </a:solidFill>
                <a:latin typeface="Arial Narrow" pitchFamily="34" charset="0"/>
                <a:ea typeface="+mn-ea"/>
                <a:cs typeface="Arial" charset="0"/>
              </a:rPr>
              <a:t>Exposure history </a:t>
            </a:r>
          </a:p>
          <a:p>
            <a:pPr>
              <a:buFontTx/>
              <a:buChar char="•"/>
            </a:pPr>
            <a:r>
              <a:rPr lang="en-GB" sz="2000" b="1" dirty="0">
                <a:solidFill>
                  <a:srgbClr val="000000"/>
                </a:solidFill>
                <a:latin typeface="Arial Narrow" pitchFamily="34" charset="0"/>
                <a:ea typeface="+mn-ea"/>
                <a:cs typeface="Arial" charset="0"/>
              </a:rPr>
              <a:t>Clinical history &amp; vital signs</a:t>
            </a:r>
          </a:p>
          <a:p>
            <a:pPr>
              <a:buFontTx/>
              <a:buChar char="•"/>
            </a:pPr>
            <a:endParaRPr lang="en-GB" sz="2000" b="1" dirty="0">
              <a:solidFill>
                <a:srgbClr val="000000"/>
              </a:solidFill>
              <a:latin typeface="Arial Narrow" pitchFamily="34" charset="0"/>
              <a:ea typeface="+mn-ea"/>
              <a:cs typeface="Arial" charset="0"/>
            </a:endParaRPr>
          </a:p>
          <a:p>
            <a:pPr>
              <a:buFontTx/>
              <a:buChar char="•"/>
            </a:pPr>
            <a:r>
              <a:rPr lang="en-GB" sz="2000" b="1" dirty="0">
                <a:solidFill>
                  <a:srgbClr val="000000"/>
                </a:solidFill>
                <a:latin typeface="Arial Narrow" pitchFamily="34" charset="0"/>
                <a:ea typeface="+mn-ea"/>
                <a:cs typeface="Arial" charset="0"/>
              </a:rPr>
              <a:t>Airline flight numbers and stop over/transit </a:t>
            </a:r>
          </a:p>
          <a:p>
            <a:r>
              <a:rPr lang="en-GB" sz="2000" b="1" dirty="0">
                <a:solidFill>
                  <a:srgbClr val="000000"/>
                </a:solidFill>
                <a:latin typeface="Arial Narrow" pitchFamily="34" charset="0"/>
                <a:ea typeface="+mn-ea"/>
                <a:cs typeface="Arial" charset="0"/>
              </a:rPr>
              <a:t>documented.</a:t>
            </a:r>
          </a:p>
          <a:p>
            <a:pPr>
              <a:buFontTx/>
              <a:buChar char="•"/>
            </a:pPr>
            <a:r>
              <a:rPr lang="en-GB" sz="2000" b="1" dirty="0">
                <a:solidFill>
                  <a:srgbClr val="000000"/>
                </a:solidFill>
                <a:latin typeface="Arial Narrow" pitchFamily="34" charset="0"/>
                <a:ea typeface="+mn-ea"/>
                <a:cs typeface="Arial" charset="0"/>
              </a:rPr>
              <a:t>Illness during the journey.</a:t>
            </a:r>
          </a:p>
          <a:p>
            <a:pPr>
              <a:buFontTx/>
              <a:buChar char="•"/>
            </a:pPr>
            <a:r>
              <a:rPr lang="en-GB" sz="2000" b="1" dirty="0">
                <a:solidFill>
                  <a:srgbClr val="000000"/>
                </a:solidFill>
                <a:latin typeface="Arial Narrow" pitchFamily="34" charset="0"/>
                <a:ea typeface="+mn-ea"/>
                <a:cs typeface="Arial" charset="0"/>
              </a:rPr>
              <a:t>Illness during any stopover/s</a:t>
            </a:r>
          </a:p>
          <a:p>
            <a:pPr>
              <a:buFontTx/>
              <a:buChar char="•"/>
            </a:pPr>
            <a:endParaRPr lang="en-GB" sz="2000" b="1" dirty="0">
              <a:solidFill>
                <a:srgbClr val="000000"/>
              </a:solidFill>
              <a:latin typeface="Arial Narrow" pitchFamily="34" charset="0"/>
              <a:ea typeface="+mn-ea"/>
              <a:cs typeface="Arial" charset="0"/>
            </a:endParaRPr>
          </a:p>
          <a:p>
            <a:pPr>
              <a:buFontTx/>
              <a:buChar char="•"/>
            </a:pPr>
            <a:r>
              <a:rPr lang="en-GB" sz="2000" b="1" dirty="0">
                <a:solidFill>
                  <a:srgbClr val="000000"/>
                </a:solidFill>
                <a:latin typeface="Arial Narrow" pitchFamily="34" charset="0"/>
                <a:ea typeface="+mn-ea"/>
                <a:cs typeface="Arial" charset="0"/>
              </a:rPr>
              <a:t>Malaria test</a:t>
            </a:r>
            <a:endParaRPr lang="en-GB" sz="2000" dirty="0">
              <a:solidFill>
                <a:srgbClr val="000000"/>
              </a:solidFill>
              <a:latin typeface="Arial Narrow" pitchFamily="34" charset="0"/>
              <a:ea typeface="+mn-ea"/>
              <a:cs typeface="Arial" charset="0"/>
            </a:endParaRPr>
          </a:p>
          <a:p>
            <a:endParaRPr lang="en-GB" sz="2000" dirty="0">
              <a:solidFill>
                <a:srgbClr val="000000"/>
              </a:solidFill>
              <a:latin typeface="Arial Narrow" pitchFamily="34" charset="0"/>
              <a:ea typeface="+mn-ea"/>
              <a:cs typeface="Arial" charset="0"/>
            </a:endParaRPr>
          </a:p>
        </p:txBody>
      </p:sp>
    </p:spTree>
    <p:extLst>
      <p:ext uri="{BB962C8B-B14F-4D97-AF65-F5344CB8AC3E}">
        <p14:creationId xmlns:p14="http://schemas.microsoft.com/office/powerpoint/2010/main" val="395985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92163"/>
          </a:xfrm>
        </p:spPr>
        <p:txBody>
          <a:bodyPr>
            <a:normAutofit/>
          </a:bodyPr>
          <a:lstStyle/>
          <a:p>
            <a:r>
              <a:rPr lang="en-US" sz="3600" b="1" dirty="0">
                <a:solidFill>
                  <a:srgbClr val="660066"/>
                </a:solidFill>
              </a:rPr>
              <a:t>Old Diseases Re-Emerge</a:t>
            </a:r>
          </a:p>
        </p:txBody>
      </p:sp>
      <p:sp>
        <p:nvSpPr>
          <p:cNvPr id="64515" name="Rectangle 3"/>
          <p:cNvSpPr>
            <a:spLocks noGrp="1" noChangeArrowheads="1"/>
          </p:cNvSpPr>
          <p:nvPr>
            <p:ph type="body" idx="1"/>
          </p:nvPr>
        </p:nvSpPr>
        <p:spPr>
          <a:xfrm>
            <a:off x="457200" y="1231900"/>
            <a:ext cx="8229600" cy="4525963"/>
          </a:xfrm>
        </p:spPr>
        <p:txBody>
          <a:bodyPr>
            <a:normAutofit fontScale="92500" lnSpcReduction="10000"/>
          </a:bodyPr>
          <a:lstStyle/>
          <a:p>
            <a:pPr>
              <a:lnSpc>
                <a:spcPct val="80000"/>
              </a:lnSpc>
              <a:buFontTx/>
              <a:buNone/>
            </a:pPr>
            <a:r>
              <a:rPr lang="en-US" sz="2800" b="1" dirty="0">
                <a:latin typeface="Calibri"/>
                <a:cs typeface="Calibri"/>
              </a:rPr>
              <a:t>1. EVOLUTION OF THE INFECTIOUS AGENT</a:t>
            </a:r>
          </a:p>
          <a:p>
            <a:pPr>
              <a:lnSpc>
                <a:spcPct val="80000"/>
              </a:lnSpc>
            </a:pPr>
            <a:r>
              <a:rPr lang="en-US" sz="2800" dirty="0">
                <a:latin typeface="Calibri"/>
                <a:cs typeface="Calibri"/>
              </a:rPr>
              <a:t>Mutations in bacterial genes that confer resistance to antibiotics – 20%  </a:t>
            </a:r>
          </a:p>
          <a:p>
            <a:pPr>
              <a:lnSpc>
                <a:spcPct val="80000"/>
              </a:lnSpc>
            </a:pPr>
            <a:r>
              <a:rPr lang="en-US" sz="2400" dirty="0">
                <a:latin typeface="Calibri"/>
                <a:cs typeface="Calibri"/>
              </a:rPr>
              <a:t>Multidrug-resistant &amp; extremely drug-resistant TB </a:t>
            </a:r>
          </a:p>
          <a:p>
            <a:pPr>
              <a:lnSpc>
                <a:spcPct val="80000"/>
              </a:lnSpc>
            </a:pPr>
            <a:r>
              <a:rPr lang="en-US" sz="2400" dirty="0">
                <a:latin typeface="Calibri"/>
                <a:cs typeface="Calibri"/>
              </a:rPr>
              <a:t>Multi drug resistant </a:t>
            </a:r>
            <a:r>
              <a:rPr lang="en-US" sz="2400" i="1" dirty="0">
                <a:latin typeface="Calibri"/>
                <a:cs typeface="Calibri"/>
              </a:rPr>
              <a:t>P.falciparum</a:t>
            </a:r>
          </a:p>
          <a:p>
            <a:pPr>
              <a:lnSpc>
                <a:spcPct val="80000"/>
              </a:lnSpc>
              <a:buFontTx/>
              <a:buNone/>
            </a:pPr>
            <a:endParaRPr lang="en-US" sz="2800" b="1" dirty="0">
              <a:latin typeface="Calibri"/>
              <a:cs typeface="Calibri"/>
            </a:endParaRPr>
          </a:p>
          <a:p>
            <a:pPr>
              <a:lnSpc>
                <a:spcPct val="80000"/>
              </a:lnSpc>
              <a:buFontTx/>
              <a:buNone/>
            </a:pPr>
            <a:r>
              <a:rPr lang="en-US" sz="2800" b="1" dirty="0">
                <a:latin typeface="Calibri"/>
                <a:cs typeface="Calibri"/>
              </a:rPr>
              <a:t>2. REDUCED HUMAN IMMUNITY</a:t>
            </a:r>
          </a:p>
          <a:p>
            <a:pPr>
              <a:lnSpc>
                <a:spcPct val="80000"/>
              </a:lnSpc>
            </a:pPr>
            <a:r>
              <a:rPr lang="en-US" sz="2800" dirty="0">
                <a:latin typeface="Calibri"/>
                <a:cs typeface="Calibri"/>
              </a:rPr>
              <a:t>Immunization failure	(breakdowns in public health measures)</a:t>
            </a:r>
            <a:r>
              <a:rPr lang="en-US" sz="2800" dirty="0">
                <a:latin typeface="Calibri"/>
                <a:cs typeface="Calibri"/>
                <a:sym typeface="Wingdings"/>
              </a:rPr>
              <a:t> </a:t>
            </a:r>
            <a:r>
              <a:rPr lang="en-US" sz="2800" dirty="0">
                <a:latin typeface="Calibri"/>
                <a:cs typeface="Calibri"/>
              </a:rPr>
              <a:t>a greater proportion of susceptible individuals in a population and an increased reservoir of the infectious agent. </a:t>
            </a:r>
          </a:p>
          <a:p>
            <a:pPr>
              <a:lnSpc>
                <a:spcPct val="80000"/>
              </a:lnSpc>
            </a:pPr>
            <a:r>
              <a:rPr lang="en-US" sz="2800" dirty="0">
                <a:latin typeface="Calibri"/>
                <a:cs typeface="Calibri"/>
              </a:rPr>
              <a:t>Increased number of immunocompromised hosts - due to the stress of famine, war, or disease</a:t>
            </a:r>
          </a:p>
        </p:txBody>
      </p:sp>
    </p:spTree>
    <p:extLst>
      <p:ext uri="{BB962C8B-B14F-4D97-AF65-F5344CB8AC3E}">
        <p14:creationId xmlns:p14="http://schemas.microsoft.com/office/powerpoint/2010/main" val="2746623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rmAutofit/>
          </a:bodyPr>
          <a:lstStyle/>
          <a:p>
            <a:r>
              <a:rPr lang="en-GB" sz="3600" b="1" dirty="0">
                <a:solidFill>
                  <a:srgbClr val="FF0000"/>
                </a:solidFill>
                <a:latin typeface="Arial Narrow" pitchFamily="34" charset="0"/>
              </a:rPr>
              <a:t>Nurses and Infection Control</a:t>
            </a:r>
          </a:p>
        </p:txBody>
      </p:sp>
      <p:sp>
        <p:nvSpPr>
          <p:cNvPr id="363523" name="Rectangle 3"/>
          <p:cNvSpPr>
            <a:spLocks noGrp="1" noChangeArrowheads="1"/>
          </p:cNvSpPr>
          <p:nvPr>
            <p:ph type="body" idx="1"/>
          </p:nvPr>
        </p:nvSpPr>
        <p:spPr>
          <a:ln>
            <a:solidFill>
              <a:schemeClr val="tx1"/>
            </a:solidFill>
          </a:ln>
        </p:spPr>
        <p:txBody>
          <a:bodyPr/>
          <a:lstStyle/>
          <a:p>
            <a:pPr>
              <a:buFontTx/>
              <a:buChar char="-"/>
            </a:pPr>
            <a:r>
              <a:rPr lang="en-GB" sz="2400" b="1" dirty="0">
                <a:solidFill>
                  <a:schemeClr val="tx1"/>
                </a:solidFill>
                <a:latin typeface="Arial Narrow" pitchFamily="34" charset="0"/>
              </a:rPr>
              <a:t>HCWs may be the canaries!</a:t>
            </a:r>
          </a:p>
          <a:p>
            <a:pPr>
              <a:buFontTx/>
              <a:buChar char="-"/>
            </a:pPr>
            <a:r>
              <a:rPr lang="en-GB" sz="2400" b="1" dirty="0">
                <a:solidFill>
                  <a:schemeClr val="tx1"/>
                </a:solidFill>
                <a:latin typeface="Arial Narrow" pitchFamily="34" charset="0"/>
              </a:rPr>
              <a:t>21 % of the SARS probable cases were HCWs !</a:t>
            </a:r>
          </a:p>
          <a:p>
            <a:pPr>
              <a:buFontTx/>
              <a:buChar char="-"/>
            </a:pPr>
            <a:r>
              <a:rPr lang="en-GB" sz="2400" b="1" dirty="0">
                <a:solidFill>
                  <a:schemeClr val="tx1"/>
                </a:solidFill>
                <a:latin typeface="Arial Narrow" pitchFamily="34" charset="0"/>
              </a:rPr>
              <a:t>Pneumonic Plague, Peru 2010</a:t>
            </a:r>
          </a:p>
          <a:p>
            <a:pPr>
              <a:buFontTx/>
              <a:buNone/>
            </a:pPr>
            <a:endParaRPr lang="en-GB" sz="2400" dirty="0">
              <a:solidFill>
                <a:schemeClr val="tx1"/>
              </a:solidFill>
              <a:latin typeface="Arial Narrow" pitchFamily="34" charset="0"/>
            </a:endParaRPr>
          </a:p>
          <a:p>
            <a:pPr>
              <a:buFontTx/>
              <a:buNone/>
            </a:pPr>
            <a:r>
              <a:rPr lang="en-GB" sz="2400" dirty="0">
                <a:solidFill>
                  <a:schemeClr val="tx1"/>
                </a:solidFill>
                <a:latin typeface="Arial Narrow" pitchFamily="34" charset="0"/>
              </a:rPr>
              <a:t>They may be the first cluster of cases </a:t>
            </a:r>
          </a:p>
          <a:p>
            <a:pPr>
              <a:buFontTx/>
              <a:buNone/>
            </a:pPr>
            <a:r>
              <a:rPr lang="en-GB" sz="2400" dirty="0">
                <a:solidFill>
                  <a:schemeClr val="tx1"/>
                </a:solidFill>
                <a:latin typeface="Arial Narrow" pitchFamily="34" charset="0"/>
              </a:rPr>
              <a:t>that triggers an alarm bell that there is </a:t>
            </a:r>
          </a:p>
          <a:p>
            <a:pPr>
              <a:buFontTx/>
              <a:buNone/>
            </a:pPr>
            <a:r>
              <a:rPr lang="en-GB" sz="2400" dirty="0">
                <a:solidFill>
                  <a:schemeClr val="tx1"/>
                </a:solidFill>
                <a:latin typeface="Arial Narrow" pitchFamily="34" charset="0"/>
              </a:rPr>
              <a:t>something </a:t>
            </a:r>
            <a:r>
              <a:rPr lang="en-GB" sz="2400" u="sng" dirty="0">
                <a:solidFill>
                  <a:schemeClr val="tx1"/>
                </a:solidFill>
                <a:latin typeface="Arial Narrow" pitchFamily="34" charset="0"/>
              </a:rPr>
              <a:t>seriously</a:t>
            </a:r>
            <a:r>
              <a:rPr lang="en-GB" sz="2400" dirty="0">
                <a:solidFill>
                  <a:schemeClr val="tx1"/>
                </a:solidFill>
                <a:latin typeface="Arial Narrow" pitchFamily="34" charset="0"/>
              </a:rPr>
              <a:t> wrong.</a:t>
            </a:r>
          </a:p>
        </p:txBody>
      </p:sp>
      <p:pic>
        <p:nvPicPr>
          <p:cNvPr id="363524" name="Picture 4" descr="canyel8">
            <a:hlinkClick r:id="rId3"/>
          </p:cNvPr>
          <p:cNvPicPr>
            <a:picLocks noChangeAspect="1" noChangeArrowheads="1"/>
          </p:cNvPicPr>
          <p:nvPr/>
        </p:nvPicPr>
        <p:blipFill>
          <a:blip r:embed="rId4"/>
          <a:srcRect/>
          <a:stretch>
            <a:fillRect/>
          </a:stretch>
        </p:blipFill>
        <p:spPr bwMode="auto">
          <a:xfrm>
            <a:off x="6733006" y="1268416"/>
            <a:ext cx="2063392" cy="2447925"/>
          </a:xfrm>
          <a:prstGeom prst="rect">
            <a:avLst/>
          </a:prstGeom>
          <a:noFill/>
        </p:spPr>
      </p:pic>
    </p:spTree>
    <p:extLst>
      <p:ext uri="{BB962C8B-B14F-4D97-AF65-F5344CB8AC3E}">
        <p14:creationId xmlns:p14="http://schemas.microsoft.com/office/powerpoint/2010/main" val="444805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4096" y="260350"/>
            <a:ext cx="7772637" cy="1143000"/>
          </a:xfrm>
        </p:spPr>
        <p:txBody>
          <a:bodyPr>
            <a:normAutofit/>
          </a:bodyPr>
          <a:lstStyle/>
          <a:p>
            <a:r>
              <a:rPr lang="en-US" sz="3600" b="1" dirty="0">
                <a:solidFill>
                  <a:srgbClr val="FF0000"/>
                </a:solidFill>
                <a:latin typeface="Arial Narrow" pitchFamily="34" charset="0"/>
              </a:rPr>
              <a:t>Nurses and EID detection</a:t>
            </a:r>
          </a:p>
        </p:txBody>
      </p:sp>
      <p:sp>
        <p:nvSpPr>
          <p:cNvPr id="162819" name="Rectangle 3"/>
          <p:cNvSpPr>
            <a:spLocks noGrp="1" noChangeArrowheads="1"/>
          </p:cNvSpPr>
          <p:nvPr>
            <p:ph type="body" idx="1"/>
          </p:nvPr>
        </p:nvSpPr>
        <p:spPr>
          <a:xfrm>
            <a:off x="684096" y="1412875"/>
            <a:ext cx="7772637" cy="4114800"/>
          </a:xfrm>
        </p:spPr>
        <p:txBody>
          <a:bodyPr/>
          <a:lstStyle/>
          <a:p>
            <a:pPr>
              <a:buFontTx/>
              <a:buNone/>
            </a:pPr>
            <a:r>
              <a:rPr lang="en-US" sz="2800">
                <a:solidFill>
                  <a:schemeClr val="tx1"/>
                </a:solidFill>
                <a:latin typeface="Arial Narrow" pitchFamily="34" charset="0"/>
              </a:rPr>
              <a:t>“In remaining vigilant for the presence of a new disease, the individual nurse functions as a mini-surveillance system.”</a:t>
            </a:r>
          </a:p>
          <a:p>
            <a:endParaRPr lang="en-US" sz="2800">
              <a:solidFill>
                <a:schemeClr val="tx1"/>
              </a:solidFill>
              <a:latin typeface="Arial Narrow" pitchFamily="34" charset="0"/>
            </a:endParaRPr>
          </a:p>
        </p:txBody>
      </p:sp>
      <p:pic>
        <p:nvPicPr>
          <p:cNvPr id="162820" name="Picture 4" descr="P1030290"/>
          <p:cNvPicPr>
            <a:picLocks noChangeAspect="1" noChangeArrowheads="1"/>
          </p:cNvPicPr>
          <p:nvPr/>
        </p:nvPicPr>
        <p:blipFill>
          <a:blip r:embed="rId3"/>
          <a:srcRect/>
          <a:stretch>
            <a:fillRect/>
          </a:stretch>
        </p:blipFill>
        <p:spPr bwMode="auto">
          <a:xfrm>
            <a:off x="4495019" y="3409950"/>
            <a:ext cx="3887113" cy="2914650"/>
          </a:xfrm>
          <a:prstGeom prst="rect">
            <a:avLst/>
          </a:prstGeom>
          <a:noFill/>
        </p:spPr>
      </p:pic>
    </p:spTree>
    <p:extLst>
      <p:ext uri="{BB962C8B-B14F-4D97-AF65-F5344CB8AC3E}">
        <p14:creationId xmlns:p14="http://schemas.microsoft.com/office/powerpoint/2010/main" val="36573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685800"/>
          </a:xfrm>
        </p:spPr>
        <p:txBody>
          <a:bodyPr/>
          <a:lstStyle/>
          <a:p>
            <a:r>
              <a:rPr lang="en-US" sz="3700" b="1" dirty="0">
                <a:solidFill>
                  <a:srgbClr val="660066"/>
                </a:solidFill>
                <a:effectLst/>
              </a:rPr>
              <a:t>STRATEGIES TO REDUCE THREATS (1)</a:t>
            </a:r>
          </a:p>
        </p:txBody>
      </p:sp>
      <p:sp>
        <p:nvSpPr>
          <p:cNvPr id="12291" name="Rectangle 3"/>
          <p:cNvSpPr>
            <a:spLocks noGrp="1" noChangeArrowheads="1"/>
          </p:cNvSpPr>
          <p:nvPr>
            <p:ph type="body" idx="1"/>
          </p:nvPr>
        </p:nvSpPr>
        <p:spPr>
          <a:xfrm>
            <a:off x="457200" y="1219200"/>
            <a:ext cx="8229600" cy="4876800"/>
          </a:xfrm>
        </p:spPr>
        <p:txBody>
          <a:bodyPr/>
          <a:lstStyle/>
          <a:p>
            <a:r>
              <a:rPr lang="en-US" b="1" dirty="0">
                <a:solidFill>
                  <a:srgbClr val="FF0000"/>
                </a:solidFill>
              </a:rPr>
              <a:t>Use of vaccines</a:t>
            </a:r>
          </a:p>
          <a:p>
            <a:pPr lvl="1"/>
            <a:r>
              <a:rPr lang="en-US" dirty="0"/>
              <a:t>Increase coverage and acceptability (e.g. oral)</a:t>
            </a:r>
          </a:p>
          <a:p>
            <a:pPr lvl="1"/>
            <a:r>
              <a:rPr lang="en-US" dirty="0"/>
              <a:t>New strategies for delivery (e.g. nasal spray administration)</a:t>
            </a:r>
          </a:p>
          <a:p>
            <a:pPr lvl="1"/>
            <a:r>
              <a:rPr lang="en-US" dirty="0"/>
              <a:t>Develop new vaccines</a:t>
            </a:r>
          </a:p>
          <a:p>
            <a:pPr lvl="1"/>
            <a:r>
              <a:rPr lang="en-US" dirty="0"/>
              <a:t>Decrease cost</a:t>
            </a:r>
          </a:p>
          <a:p>
            <a:pPr lvl="1"/>
            <a:r>
              <a:rPr lang="en-US" dirty="0"/>
              <a:t>Decrease dependency on </a:t>
            </a:r>
            <a:r>
              <a:rPr lang="ja-JP" altLang="en-US" dirty="0">
                <a:latin typeface="Arial"/>
              </a:rPr>
              <a:t>“</a:t>
            </a:r>
            <a:r>
              <a:rPr lang="en-US" dirty="0"/>
              <a:t>cold chain</a:t>
            </a:r>
            <a:r>
              <a:rPr lang="ja-JP" altLang="en-US" dirty="0">
                <a:latin typeface="Arial"/>
              </a:rPr>
              <a:t>”</a:t>
            </a:r>
            <a:endParaRPr lang="en-GB" altLang="ja-JP" dirty="0">
              <a:latin typeface="Arial"/>
            </a:endParaRPr>
          </a:p>
          <a:p>
            <a:pPr lvl="1"/>
            <a:endParaRPr lang="en-US" dirty="0"/>
          </a:p>
          <a:p>
            <a:r>
              <a:rPr lang="en-US" b="1" dirty="0">
                <a:solidFill>
                  <a:srgbClr val="FF0000"/>
                </a:solidFill>
              </a:rPr>
              <a:t>New drug development </a:t>
            </a:r>
          </a:p>
        </p:txBody>
      </p:sp>
    </p:spTree>
    <p:extLst>
      <p:ext uri="{BB962C8B-B14F-4D97-AF65-F5344CB8AC3E}">
        <p14:creationId xmlns:p14="http://schemas.microsoft.com/office/powerpoint/2010/main" val="2674092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762000"/>
          </a:xfrm>
        </p:spPr>
        <p:txBody>
          <a:bodyPr/>
          <a:lstStyle/>
          <a:p>
            <a:r>
              <a:rPr lang="en-US" sz="3700" b="1" dirty="0">
                <a:solidFill>
                  <a:srgbClr val="660066"/>
                </a:solidFill>
                <a:effectLst/>
              </a:rPr>
              <a:t>STRATEGIES TO REDUCE THREATS (2)</a:t>
            </a:r>
          </a:p>
        </p:txBody>
      </p:sp>
      <p:sp>
        <p:nvSpPr>
          <p:cNvPr id="11267" name="Rectangle 3"/>
          <p:cNvSpPr>
            <a:spLocks noGrp="1" noChangeArrowheads="1"/>
          </p:cNvSpPr>
          <p:nvPr>
            <p:ph type="body" idx="1"/>
          </p:nvPr>
        </p:nvSpPr>
        <p:spPr>
          <a:xfrm>
            <a:off x="76200" y="990600"/>
            <a:ext cx="8991600" cy="5562600"/>
          </a:xfrm>
        </p:spPr>
        <p:txBody>
          <a:bodyPr>
            <a:normAutofit lnSpcReduction="10000"/>
          </a:bodyPr>
          <a:lstStyle/>
          <a:p>
            <a:pPr>
              <a:lnSpc>
                <a:spcPct val="80000"/>
              </a:lnSpc>
            </a:pPr>
            <a:r>
              <a:rPr lang="en-US" b="1" dirty="0">
                <a:solidFill>
                  <a:srgbClr val="FF0000"/>
                </a:solidFill>
              </a:rPr>
              <a:t>Decrease inappropriate drug use</a:t>
            </a:r>
          </a:p>
          <a:p>
            <a:pPr lvl="1">
              <a:lnSpc>
                <a:spcPct val="90000"/>
              </a:lnSpc>
            </a:pPr>
            <a:r>
              <a:rPr lang="en-US" dirty="0"/>
              <a:t>Improve education of clinicians and public</a:t>
            </a:r>
          </a:p>
          <a:p>
            <a:pPr lvl="1">
              <a:lnSpc>
                <a:spcPct val="90000"/>
              </a:lnSpc>
            </a:pPr>
            <a:r>
              <a:rPr lang="en-US" dirty="0"/>
              <a:t>Decrease antimicrobial use in agriculture and food production</a:t>
            </a:r>
          </a:p>
          <a:p>
            <a:pPr lvl="1">
              <a:lnSpc>
                <a:spcPct val="90000"/>
              </a:lnSpc>
            </a:pPr>
            <a:endParaRPr lang="en-US" dirty="0"/>
          </a:p>
          <a:p>
            <a:pPr>
              <a:lnSpc>
                <a:spcPct val="90000"/>
              </a:lnSpc>
            </a:pPr>
            <a:r>
              <a:rPr lang="en-US" b="1" dirty="0">
                <a:solidFill>
                  <a:srgbClr val="FF0000"/>
                </a:solidFill>
              </a:rPr>
              <a:t>Improve vector and zoonotic control</a:t>
            </a:r>
          </a:p>
          <a:p>
            <a:pPr lvl="1">
              <a:lnSpc>
                <a:spcPct val="90000"/>
              </a:lnSpc>
            </a:pPr>
            <a:r>
              <a:rPr lang="en-US" dirty="0"/>
              <a:t>Develop new safe insecticides</a:t>
            </a:r>
          </a:p>
          <a:p>
            <a:pPr lvl="1">
              <a:lnSpc>
                <a:spcPct val="90000"/>
              </a:lnSpc>
            </a:pPr>
            <a:r>
              <a:rPr lang="en-US" dirty="0"/>
              <a:t>Develop more non-chemical strategies e.g. organic strategies</a:t>
            </a:r>
          </a:p>
          <a:p>
            <a:pPr lvl="1">
              <a:lnSpc>
                <a:spcPct val="90000"/>
              </a:lnSpc>
            </a:pPr>
            <a:endParaRPr lang="en-US" dirty="0"/>
          </a:p>
          <a:p>
            <a:pPr>
              <a:lnSpc>
                <a:spcPct val="90000"/>
              </a:lnSpc>
            </a:pPr>
            <a:r>
              <a:rPr lang="en-US" b="1" dirty="0">
                <a:solidFill>
                  <a:srgbClr val="FF0000"/>
                </a:solidFill>
              </a:rPr>
              <a:t>Better and more widespread health education</a:t>
            </a:r>
          </a:p>
          <a:p>
            <a:pPr lvl="1">
              <a:lnSpc>
                <a:spcPct val="90000"/>
              </a:lnSpc>
            </a:pPr>
            <a:r>
              <a:rPr lang="en-US" b="1" dirty="0">
                <a:solidFill>
                  <a:srgbClr val="FF0000"/>
                </a:solidFill>
              </a:rPr>
              <a:t> </a:t>
            </a:r>
            <a:r>
              <a:rPr lang="en-US" dirty="0"/>
              <a:t>(e.g., west Nile virus; bed nets, mosquito repellent)</a:t>
            </a:r>
          </a:p>
        </p:txBody>
      </p:sp>
    </p:spTree>
    <p:extLst>
      <p:ext uri="{BB962C8B-B14F-4D97-AF65-F5344CB8AC3E}">
        <p14:creationId xmlns:p14="http://schemas.microsoft.com/office/powerpoint/2010/main" val="2084024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76200"/>
            <a:ext cx="9144000" cy="838200"/>
          </a:xfrm>
        </p:spPr>
        <p:txBody>
          <a:bodyPr/>
          <a:lstStyle/>
          <a:p>
            <a:r>
              <a:rPr lang="en-US" sz="3700" b="1" dirty="0">
                <a:solidFill>
                  <a:srgbClr val="660066"/>
                </a:solidFill>
                <a:effectLst/>
              </a:rPr>
              <a:t>STRATEGIES TO REDUCE THREATS (3)</a:t>
            </a:r>
          </a:p>
        </p:txBody>
      </p:sp>
      <p:sp>
        <p:nvSpPr>
          <p:cNvPr id="22531" name="Rectangle 3"/>
          <p:cNvSpPr>
            <a:spLocks noGrp="1" noChangeArrowheads="1"/>
          </p:cNvSpPr>
          <p:nvPr>
            <p:ph type="body" idx="1"/>
          </p:nvPr>
        </p:nvSpPr>
        <p:spPr>
          <a:xfrm>
            <a:off x="228600" y="914400"/>
            <a:ext cx="8763000" cy="5638800"/>
          </a:xfrm>
        </p:spPr>
        <p:txBody>
          <a:bodyPr>
            <a:normAutofit lnSpcReduction="10000"/>
          </a:bodyPr>
          <a:lstStyle/>
          <a:p>
            <a:pPr indent="0">
              <a:spcBef>
                <a:spcPct val="25000"/>
              </a:spcBef>
            </a:pPr>
            <a:r>
              <a:rPr lang="en-US" sz="2000" dirty="0"/>
              <a:t> </a:t>
            </a:r>
            <a:r>
              <a:rPr lang="en-US" sz="2400" b="1" dirty="0">
                <a:solidFill>
                  <a:srgbClr val="FF0000"/>
                </a:solidFill>
              </a:rPr>
              <a:t>Development of predictive models based on:</a:t>
            </a:r>
          </a:p>
          <a:p>
            <a:pPr indent="0">
              <a:spcBef>
                <a:spcPct val="25000"/>
              </a:spcBef>
              <a:buFont typeface="Arial" charset="0"/>
              <a:buChar char="–"/>
            </a:pPr>
            <a:r>
              <a:rPr lang="en-US" sz="1800" dirty="0"/>
              <a:t>	</a:t>
            </a:r>
            <a:r>
              <a:rPr lang="en-US" sz="2000" dirty="0"/>
              <a:t>Epidemiologic data</a:t>
            </a:r>
          </a:p>
          <a:p>
            <a:pPr indent="0">
              <a:spcBef>
                <a:spcPct val="25000"/>
              </a:spcBef>
              <a:buFont typeface="Arial" charset="0"/>
              <a:buChar char="–"/>
            </a:pPr>
            <a:r>
              <a:rPr lang="en-US" sz="2000" dirty="0"/>
              <a:t>	Climate change surveillance</a:t>
            </a:r>
          </a:p>
          <a:p>
            <a:pPr indent="0">
              <a:spcBef>
                <a:spcPct val="25000"/>
              </a:spcBef>
              <a:buFont typeface="Arial" charset="0"/>
              <a:buChar char="–"/>
            </a:pPr>
            <a:r>
              <a:rPr lang="en-US" sz="2000" dirty="0"/>
              <a:t>	Human behavior</a:t>
            </a:r>
            <a:r>
              <a:rPr lang="en-US" sz="1800" dirty="0"/>
              <a:t>	</a:t>
            </a:r>
          </a:p>
          <a:p>
            <a:pPr indent="0">
              <a:spcBef>
                <a:spcPct val="25000"/>
              </a:spcBef>
              <a:buFont typeface="Arial" charset="0"/>
              <a:buChar char="–"/>
            </a:pPr>
            <a:endParaRPr lang="en-US" sz="1800" dirty="0"/>
          </a:p>
          <a:p>
            <a:pPr indent="0">
              <a:spcBef>
                <a:spcPct val="25000"/>
              </a:spcBef>
            </a:pPr>
            <a:r>
              <a:rPr lang="en-US" sz="2000" dirty="0"/>
              <a:t> </a:t>
            </a:r>
            <a:r>
              <a:rPr lang="en-US" sz="2400" b="1" dirty="0">
                <a:solidFill>
                  <a:srgbClr val="FF0000"/>
                </a:solidFill>
              </a:rPr>
              <a:t>Establish priorities</a:t>
            </a:r>
            <a:r>
              <a:rPr lang="en-US" sz="2000" b="1" dirty="0">
                <a:solidFill>
                  <a:srgbClr val="FF0000"/>
                </a:solidFill>
              </a:rPr>
              <a:t> </a:t>
            </a:r>
          </a:p>
          <a:p>
            <a:pPr marL="746125" lvl="1" indent="-288925">
              <a:spcBef>
                <a:spcPct val="25000"/>
              </a:spcBef>
            </a:pPr>
            <a:r>
              <a:rPr lang="en-US" sz="2000" dirty="0"/>
              <a:t>The risk of disease</a:t>
            </a:r>
          </a:p>
          <a:p>
            <a:pPr marL="746125" lvl="1" indent="-288925">
              <a:spcBef>
                <a:spcPct val="25000"/>
              </a:spcBef>
            </a:pPr>
            <a:r>
              <a:rPr lang="en-US" sz="2000" dirty="0"/>
              <a:t>The magnitude of disease burden</a:t>
            </a:r>
          </a:p>
          <a:p>
            <a:pPr lvl="2">
              <a:spcBef>
                <a:spcPct val="25000"/>
              </a:spcBef>
            </a:pPr>
            <a:r>
              <a:rPr lang="en-US" sz="2000" dirty="0"/>
              <a:t>Morbidity/disability</a:t>
            </a:r>
          </a:p>
          <a:p>
            <a:pPr lvl="2">
              <a:spcBef>
                <a:spcPct val="25000"/>
              </a:spcBef>
            </a:pPr>
            <a:r>
              <a:rPr lang="en-US" sz="2000" dirty="0"/>
              <a:t>Mortality</a:t>
            </a:r>
          </a:p>
          <a:p>
            <a:pPr lvl="2">
              <a:spcBef>
                <a:spcPct val="25000"/>
              </a:spcBef>
            </a:pPr>
            <a:r>
              <a:rPr lang="en-US" sz="2000" dirty="0"/>
              <a:t>Economic cost</a:t>
            </a:r>
          </a:p>
          <a:p>
            <a:pPr marL="346075" indent="-288925">
              <a:spcBef>
                <a:spcPct val="25000"/>
              </a:spcBef>
            </a:pPr>
            <a:r>
              <a:rPr lang="en-US" sz="2400" b="1" dirty="0">
                <a:solidFill>
                  <a:srgbClr val="FF0000"/>
                </a:solidFill>
              </a:rPr>
              <a:t>Reduce potential for rapid spread</a:t>
            </a:r>
          </a:p>
          <a:p>
            <a:pPr marL="346075" indent="-288925">
              <a:spcBef>
                <a:spcPct val="25000"/>
              </a:spcBef>
            </a:pPr>
            <a:endParaRPr lang="en-US" sz="2400" b="1" dirty="0">
              <a:solidFill>
                <a:srgbClr val="FF0000"/>
              </a:solidFill>
            </a:endParaRPr>
          </a:p>
          <a:p>
            <a:pPr marL="346075" indent="-288925">
              <a:spcBef>
                <a:spcPct val="25000"/>
              </a:spcBef>
            </a:pPr>
            <a:r>
              <a:rPr lang="en-US" sz="2400" b="1" dirty="0">
                <a:solidFill>
                  <a:srgbClr val="FF0000"/>
                </a:solidFill>
              </a:rPr>
              <a:t>Develop more feasible  control strategies</a:t>
            </a:r>
          </a:p>
        </p:txBody>
      </p:sp>
    </p:spTree>
    <p:extLst>
      <p:ext uri="{BB962C8B-B14F-4D97-AF65-F5344CB8AC3E}">
        <p14:creationId xmlns:p14="http://schemas.microsoft.com/office/powerpoint/2010/main" val="1486880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ctrTitle" idx="4294967295"/>
          </p:nvPr>
        </p:nvSpPr>
        <p:spPr>
          <a:xfrm>
            <a:off x="-107931" y="415925"/>
            <a:ext cx="9144000" cy="636588"/>
          </a:xfrm>
        </p:spPr>
        <p:txBody>
          <a:bodyPr lIns="91424" tIns="45712" rIns="91424" bIns="45712" anchor="t">
            <a:normAutofit fontScale="90000"/>
          </a:bodyPr>
          <a:lstStyle/>
          <a:p>
            <a:pPr eaLnBrk="1" hangingPunct="1"/>
            <a:r>
              <a:rPr lang="en-US" b="1">
                <a:solidFill>
                  <a:schemeClr val="tx1"/>
                </a:solidFill>
                <a:latin typeface="Arial Narrow" pitchFamily="34" charset="0"/>
              </a:rPr>
              <a:t>Modeling EID events: Relative risk of an EID</a:t>
            </a:r>
            <a:endParaRPr lang="en-GB" b="1">
              <a:solidFill>
                <a:schemeClr val="tx1"/>
              </a:solidFill>
              <a:latin typeface="Arial Narrow" pitchFamily="34" charset="0"/>
            </a:endParaRPr>
          </a:p>
        </p:txBody>
      </p:sp>
      <p:pic>
        <p:nvPicPr>
          <p:cNvPr id="349187" name="Picture 3"/>
          <p:cNvPicPr>
            <a:picLocks noChangeAspect="1" noChangeArrowheads="1"/>
          </p:cNvPicPr>
          <p:nvPr/>
        </p:nvPicPr>
        <p:blipFill>
          <a:blip r:embed="rId2"/>
          <a:srcRect/>
          <a:stretch>
            <a:fillRect/>
          </a:stretch>
        </p:blipFill>
        <p:spPr bwMode="auto">
          <a:xfrm>
            <a:off x="420615" y="1008063"/>
            <a:ext cx="8401178" cy="4140200"/>
          </a:xfrm>
          <a:prstGeom prst="rect">
            <a:avLst/>
          </a:prstGeom>
          <a:noFill/>
          <a:ln w="9525">
            <a:solidFill>
              <a:schemeClr val="tx1"/>
            </a:solidFill>
            <a:miter lim="800000"/>
            <a:headEnd/>
            <a:tailEnd/>
          </a:ln>
        </p:spPr>
      </p:pic>
      <p:sp>
        <p:nvSpPr>
          <p:cNvPr id="349188" name="Text Box 4"/>
          <p:cNvSpPr txBox="1">
            <a:spLocks noChangeArrowheads="1"/>
          </p:cNvSpPr>
          <p:nvPr/>
        </p:nvSpPr>
        <p:spPr bwMode="auto">
          <a:xfrm>
            <a:off x="395220" y="5445125"/>
            <a:ext cx="8393242" cy="641350"/>
          </a:xfrm>
          <a:prstGeom prst="rect">
            <a:avLst/>
          </a:prstGeom>
          <a:noFill/>
          <a:ln w="9525">
            <a:noFill/>
            <a:miter lim="800000"/>
            <a:headEnd/>
            <a:tailEnd/>
          </a:ln>
        </p:spPr>
        <p:txBody>
          <a:bodyPr lIns="91424" tIns="45712" rIns="91424" bIns="45712">
            <a:spAutoFit/>
          </a:bodyPr>
          <a:lstStyle/>
          <a:p>
            <a:pPr eaLnBrk="0" hangingPunct="0"/>
            <a:r>
              <a:rPr lang="en-GB" sz="1800">
                <a:solidFill>
                  <a:srgbClr val="000000"/>
                </a:solidFill>
                <a:latin typeface="Arial Narrow" pitchFamily="34" charset="0"/>
                <a:ea typeface="+mn-ea"/>
                <a:cs typeface="Arial" charset="0"/>
              </a:rPr>
              <a:t>Hot Spots: global distribution of relative risk of an EID event caused by zoonotic pathogens from wildlife, (Jones et al,  Nature, 2008).</a:t>
            </a:r>
          </a:p>
        </p:txBody>
      </p:sp>
    </p:spTree>
    <p:extLst>
      <p:ext uri="{BB962C8B-B14F-4D97-AF65-F5344CB8AC3E}">
        <p14:creationId xmlns:p14="http://schemas.microsoft.com/office/powerpoint/2010/main" val="87613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noFill/>
        </p:spPr>
        <p:txBody>
          <a:bodyPr lIns="90488" tIns="44450" rIns="90488" bIns="44450" anchor="ctr">
            <a:normAutofit/>
          </a:bodyPr>
          <a:lstStyle/>
          <a:p>
            <a:pPr eaLnBrk="1" hangingPunct="1"/>
            <a:r>
              <a:rPr lang="en-GB" sz="3200" b="1" dirty="0">
                <a:solidFill>
                  <a:schemeClr val="folHlink"/>
                </a:solidFill>
                <a:latin typeface="+mn-lt"/>
              </a:rPr>
              <a:t>Key Tasks in Dealing with Emerging Diseases</a:t>
            </a:r>
          </a:p>
        </p:txBody>
      </p:sp>
      <p:sp>
        <p:nvSpPr>
          <p:cNvPr id="45060" name="Rectangle 3"/>
          <p:cNvSpPr>
            <a:spLocks noGrp="1" noChangeArrowheads="1"/>
          </p:cNvSpPr>
          <p:nvPr>
            <p:ph idx="1"/>
          </p:nvPr>
        </p:nvSpPr>
        <p:spPr/>
        <p:txBody>
          <a:bodyPr>
            <a:normAutofit lnSpcReduction="10000"/>
          </a:bodyPr>
          <a:lstStyle/>
          <a:p>
            <a:pPr eaLnBrk="1" hangingPunct="1">
              <a:lnSpc>
                <a:spcPct val="90000"/>
              </a:lnSpc>
            </a:pPr>
            <a:r>
              <a:rPr lang="en-GB" sz="2800" dirty="0"/>
              <a:t>Surveillance</a:t>
            </a:r>
            <a:r>
              <a:rPr lang="en-GB" sz="2800" b="1" dirty="0"/>
              <a:t> </a:t>
            </a:r>
            <a:r>
              <a:rPr lang="en-GB" sz="2800" dirty="0"/>
              <a:t>at national, regional, global level</a:t>
            </a:r>
          </a:p>
          <a:p>
            <a:pPr lvl="1" eaLnBrk="1" hangingPunct="1">
              <a:lnSpc>
                <a:spcPct val="60000"/>
              </a:lnSpc>
            </a:pPr>
            <a:r>
              <a:rPr lang="en-GB" dirty="0"/>
              <a:t>epidemiological, </a:t>
            </a:r>
          </a:p>
          <a:p>
            <a:pPr lvl="1" eaLnBrk="1" hangingPunct="1">
              <a:lnSpc>
                <a:spcPct val="60000"/>
              </a:lnSpc>
            </a:pPr>
            <a:r>
              <a:rPr lang="en-GB" dirty="0"/>
              <a:t>laboratory</a:t>
            </a:r>
          </a:p>
          <a:p>
            <a:pPr lvl="1" eaLnBrk="1" hangingPunct="1">
              <a:lnSpc>
                <a:spcPct val="60000"/>
              </a:lnSpc>
            </a:pPr>
            <a:r>
              <a:rPr lang="en-GB" dirty="0"/>
              <a:t>ecological</a:t>
            </a:r>
          </a:p>
          <a:p>
            <a:pPr lvl="1" eaLnBrk="1" hangingPunct="1">
              <a:lnSpc>
                <a:spcPct val="60000"/>
              </a:lnSpc>
            </a:pPr>
            <a:r>
              <a:rPr lang="en-GB" dirty="0"/>
              <a:t>Anthropological</a:t>
            </a:r>
          </a:p>
          <a:p>
            <a:pPr lvl="1" eaLnBrk="1" hangingPunct="1">
              <a:lnSpc>
                <a:spcPct val="60000"/>
              </a:lnSpc>
            </a:pPr>
            <a:endParaRPr lang="en-GB" dirty="0"/>
          </a:p>
          <a:p>
            <a:pPr eaLnBrk="1" hangingPunct="1">
              <a:lnSpc>
                <a:spcPct val="90000"/>
              </a:lnSpc>
            </a:pPr>
            <a:r>
              <a:rPr lang="en-GB" sz="2800" dirty="0"/>
              <a:t>Investigation and early control measures</a:t>
            </a:r>
          </a:p>
          <a:p>
            <a:pPr eaLnBrk="1" hangingPunct="1">
              <a:lnSpc>
                <a:spcPct val="90000"/>
              </a:lnSpc>
            </a:pPr>
            <a:endParaRPr lang="en-GB" sz="2800" dirty="0"/>
          </a:p>
          <a:p>
            <a:pPr eaLnBrk="1" hangingPunct="1">
              <a:lnSpc>
                <a:spcPct val="90000"/>
              </a:lnSpc>
            </a:pPr>
            <a:r>
              <a:rPr lang="en-GB" sz="2800" dirty="0"/>
              <a:t>Implement prevention measures</a:t>
            </a:r>
          </a:p>
          <a:p>
            <a:pPr lvl="1" eaLnBrk="1" hangingPunct="1">
              <a:lnSpc>
                <a:spcPct val="90000"/>
              </a:lnSpc>
            </a:pPr>
            <a:r>
              <a:rPr lang="en-GB" dirty="0"/>
              <a:t>behavioural, political, environmental</a:t>
            </a:r>
          </a:p>
          <a:p>
            <a:pPr lvl="1" eaLnBrk="1" hangingPunct="1">
              <a:lnSpc>
                <a:spcPct val="90000"/>
              </a:lnSpc>
            </a:pPr>
            <a:endParaRPr lang="en-GB" dirty="0"/>
          </a:p>
          <a:p>
            <a:pPr eaLnBrk="1" hangingPunct="1">
              <a:lnSpc>
                <a:spcPct val="90000"/>
              </a:lnSpc>
            </a:pPr>
            <a:r>
              <a:rPr lang="en-GB" sz="2800" dirty="0"/>
              <a:t>Monitoring, evaluation</a:t>
            </a:r>
          </a:p>
        </p:txBody>
      </p:sp>
    </p:spTree>
    <p:extLst>
      <p:ext uri="{BB962C8B-B14F-4D97-AF65-F5344CB8AC3E}">
        <p14:creationId xmlns:p14="http://schemas.microsoft.com/office/powerpoint/2010/main" val="1921347907"/>
      </p:ext>
    </p:extLst>
  </p:cSld>
  <p:clrMapOvr>
    <a:masterClrMapping/>
  </p:clrMapOvr>
  <p:transition advTm="1112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0" y="3"/>
            <a:ext cx="9144000" cy="1008063"/>
          </a:xfrm>
          <a:prstGeom prst="rect">
            <a:avLst/>
          </a:prstGeom>
          <a:noFill/>
          <a:ln w="9525">
            <a:noFill/>
            <a:miter lim="800000"/>
            <a:headEnd/>
            <a:tailEnd/>
          </a:ln>
        </p:spPr>
        <p:txBody>
          <a:bodyPr anchor="ctr"/>
          <a:lstStyle/>
          <a:p>
            <a:pPr algn="ctr"/>
            <a:r>
              <a:rPr lang="en-GB" altLang="en-GB" sz="3200" b="1" dirty="0">
                <a:solidFill>
                  <a:srgbClr val="000000"/>
                </a:solidFill>
                <a:latin typeface="Arial Narrow" pitchFamily="34" charset="0"/>
                <a:cs typeface="Arial" charset="0"/>
              </a:rPr>
              <a:t>E</a:t>
            </a:r>
            <a:r>
              <a:rPr lang="en-GB" altLang="en-GB" sz="3200" b="1" dirty="0">
                <a:solidFill>
                  <a:srgbClr val="000000"/>
                </a:solidFill>
                <a:latin typeface="Arial Narrow" pitchFamily="34" charset="0"/>
                <a:ea typeface="+mn-ea"/>
                <a:cs typeface="Arial" charset="0"/>
              </a:rPr>
              <a:t>merging/epidemic disease</a:t>
            </a:r>
          </a:p>
          <a:p>
            <a:pPr algn="ctr"/>
            <a:r>
              <a:rPr lang="en-GB" altLang="en-GB" sz="3200" b="1" dirty="0">
                <a:solidFill>
                  <a:srgbClr val="000000"/>
                </a:solidFill>
                <a:latin typeface="Arial Narrow" pitchFamily="34" charset="0"/>
                <a:ea typeface="+mn-ea"/>
                <a:cs typeface="Arial" charset="0"/>
              </a:rPr>
              <a:t>at the beginning of the 21st. Century:</a:t>
            </a:r>
          </a:p>
        </p:txBody>
      </p:sp>
      <p:pic>
        <p:nvPicPr>
          <p:cNvPr id="343043" name="Picture 4" descr="Ebola"/>
          <p:cNvPicPr>
            <a:picLocks noChangeAspect="1" noChangeArrowheads="1"/>
          </p:cNvPicPr>
          <p:nvPr/>
        </p:nvPicPr>
        <p:blipFill>
          <a:blip r:embed="rId3"/>
          <a:srcRect/>
          <a:stretch>
            <a:fillRect/>
          </a:stretch>
        </p:blipFill>
        <p:spPr bwMode="auto">
          <a:xfrm>
            <a:off x="6477463" y="1341438"/>
            <a:ext cx="2214177" cy="1858962"/>
          </a:xfrm>
          <a:prstGeom prst="rect">
            <a:avLst/>
          </a:prstGeom>
          <a:noFill/>
          <a:ln w="9525">
            <a:noFill/>
            <a:miter lim="800000"/>
            <a:headEnd/>
            <a:tailEnd/>
          </a:ln>
        </p:spPr>
      </p:pic>
      <p:pic>
        <p:nvPicPr>
          <p:cNvPr id="343044" name="Picture 5" descr="john8"/>
          <p:cNvPicPr>
            <a:picLocks noChangeAspect="1" noChangeArrowheads="1"/>
          </p:cNvPicPr>
          <p:nvPr/>
        </p:nvPicPr>
        <p:blipFill>
          <a:blip r:embed="rId4"/>
          <a:srcRect/>
          <a:stretch>
            <a:fillRect/>
          </a:stretch>
        </p:blipFill>
        <p:spPr bwMode="auto">
          <a:xfrm>
            <a:off x="6477465" y="3143253"/>
            <a:ext cx="2198305" cy="1825625"/>
          </a:xfrm>
          <a:prstGeom prst="rect">
            <a:avLst/>
          </a:prstGeom>
          <a:noFill/>
          <a:ln w="9525">
            <a:noFill/>
            <a:miter lim="800000"/>
            <a:headEnd/>
            <a:tailEnd/>
          </a:ln>
        </p:spPr>
      </p:pic>
      <p:pic>
        <p:nvPicPr>
          <p:cNvPr id="343045" name="Picture 6" descr="biowarfare"/>
          <p:cNvPicPr>
            <a:picLocks noChangeAspect="1" noChangeArrowheads="1"/>
          </p:cNvPicPr>
          <p:nvPr/>
        </p:nvPicPr>
        <p:blipFill>
          <a:blip r:embed="rId5"/>
          <a:srcRect/>
          <a:stretch>
            <a:fillRect/>
          </a:stretch>
        </p:blipFill>
        <p:spPr bwMode="auto">
          <a:xfrm>
            <a:off x="6477465" y="4714878"/>
            <a:ext cx="2198305" cy="1814513"/>
          </a:xfrm>
          <a:prstGeom prst="rect">
            <a:avLst/>
          </a:prstGeom>
          <a:noFill/>
          <a:ln w="9525">
            <a:noFill/>
            <a:miter lim="800000"/>
            <a:headEnd/>
            <a:tailEnd/>
          </a:ln>
        </p:spPr>
      </p:pic>
      <p:sp>
        <p:nvSpPr>
          <p:cNvPr id="104457" name="Rectangle 9"/>
          <p:cNvSpPr>
            <a:spLocks noChangeArrowheads="1"/>
          </p:cNvSpPr>
          <p:nvPr/>
        </p:nvSpPr>
        <p:spPr bwMode="auto">
          <a:xfrm>
            <a:off x="180945" y="1401763"/>
            <a:ext cx="6190175" cy="4893647"/>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marL="231775" indent="-231775">
              <a:buFontTx/>
              <a:buChar char="•"/>
            </a:pPr>
            <a:r>
              <a:rPr lang="en-US" sz="2400" b="1" dirty="0">
                <a:solidFill>
                  <a:srgbClr val="000000"/>
                </a:solidFill>
                <a:latin typeface="Arial Narrow" pitchFamily="34" charset="0"/>
                <a:ea typeface="+mn-ea"/>
                <a:cs typeface="Arial" charset="0"/>
              </a:rPr>
              <a:t>emergence of new or newly recognized pathogens </a:t>
            </a:r>
            <a:r>
              <a:rPr lang="en-US" sz="2400" dirty="0">
                <a:solidFill>
                  <a:srgbClr val="000000"/>
                </a:solidFill>
                <a:latin typeface="Arial Narrow" pitchFamily="34" charset="0"/>
                <a:ea typeface="+mn-ea"/>
                <a:cs typeface="Arial" charset="0"/>
              </a:rPr>
              <a:t>(e.g. Highly Pathogenic Avian Influenza [H5N1], SARS, Nipah, pandemic influenza [H1N1], novel coronavirus ……)</a:t>
            </a:r>
          </a:p>
          <a:p>
            <a:pPr marL="231775" indent="-231775">
              <a:buFontTx/>
              <a:buChar char="•"/>
            </a:pPr>
            <a:endParaRPr lang="en-US" sz="2400" dirty="0">
              <a:solidFill>
                <a:srgbClr val="000000"/>
              </a:solidFill>
              <a:latin typeface="Arial Narrow" pitchFamily="34" charset="0"/>
              <a:ea typeface="+mn-ea"/>
              <a:cs typeface="Arial" charset="0"/>
            </a:endParaRPr>
          </a:p>
          <a:p>
            <a:pPr marL="231775" indent="-231775">
              <a:buFontTx/>
              <a:buChar char="•"/>
            </a:pPr>
            <a:r>
              <a:rPr lang="en-US" sz="2400" b="1" dirty="0">
                <a:solidFill>
                  <a:srgbClr val="000000"/>
                </a:solidFill>
                <a:latin typeface="Arial Narrow" pitchFamily="34" charset="0"/>
                <a:ea typeface="+mn-ea"/>
                <a:cs typeface="Arial" charset="0"/>
              </a:rPr>
              <a:t>resurgence of well characterized outbreak-prone diseases </a:t>
            </a:r>
            <a:r>
              <a:rPr lang="en-US" sz="2400" dirty="0">
                <a:solidFill>
                  <a:srgbClr val="000000"/>
                </a:solidFill>
                <a:latin typeface="Arial Narrow" pitchFamily="34" charset="0"/>
                <a:ea typeface="+mn-ea"/>
                <a:cs typeface="Arial" charset="0"/>
              </a:rPr>
              <a:t>(e.g. dengue, measles, yellow fever, chickungunya - also cholera, TB, meningitis, shigellosis)</a:t>
            </a:r>
          </a:p>
          <a:p>
            <a:pPr marL="231775" indent="-231775">
              <a:buFontTx/>
              <a:buChar char="•"/>
            </a:pPr>
            <a:endParaRPr lang="en-US" sz="2400" dirty="0">
              <a:solidFill>
                <a:srgbClr val="000000"/>
              </a:solidFill>
              <a:latin typeface="Arial Narrow" pitchFamily="34" charset="0"/>
              <a:ea typeface="+mn-ea"/>
              <a:cs typeface="Arial" charset="0"/>
            </a:endParaRPr>
          </a:p>
          <a:p>
            <a:pPr marL="231775" indent="-231775">
              <a:buFontTx/>
              <a:buChar char="•"/>
            </a:pPr>
            <a:r>
              <a:rPr lang="en-US" sz="2400" dirty="0">
                <a:solidFill>
                  <a:srgbClr val="000000"/>
                </a:solidFill>
                <a:latin typeface="Arial Narrow" pitchFamily="34" charset="0"/>
                <a:ea typeface="+mn-ea"/>
                <a:cs typeface="Arial" charset="0"/>
              </a:rPr>
              <a:t>Human-made "bio-risk" also increasing: </a:t>
            </a:r>
            <a:r>
              <a:rPr lang="en-US" sz="2400" b="1" dirty="0">
                <a:solidFill>
                  <a:srgbClr val="000000"/>
                </a:solidFill>
                <a:latin typeface="Arial Narrow" pitchFamily="34" charset="0"/>
                <a:ea typeface="+mn-ea"/>
                <a:cs typeface="Arial" charset="0"/>
              </a:rPr>
              <a:t>accidental and deliberate release of infectious agents</a:t>
            </a:r>
            <a:r>
              <a:rPr lang="en-US" sz="2400" dirty="0">
                <a:solidFill>
                  <a:srgbClr val="000000"/>
                </a:solidFill>
                <a:latin typeface="Arial Narrow" pitchFamily="34" charset="0"/>
                <a:ea typeface="+mn-ea"/>
                <a:cs typeface="Arial" charset="0"/>
              </a:rPr>
              <a:t> as smallpox, SARS, Ebola, anthrax, tularaemia, etc. </a:t>
            </a:r>
          </a:p>
        </p:txBody>
      </p:sp>
    </p:spTree>
    <p:extLst>
      <p:ext uri="{BB962C8B-B14F-4D97-AF65-F5344CB8AC3E}">
        <p14:creationId xmlns:p14="http://schemas.microsoft.com/office/powerpoint/2010/main" val="4508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http://www.nature.com.ezproxy.library.uq.edu.au/nature/journal/v451/n7181/images/nature06536-f2.2.jpg"/>
          <p:cNvPicPr>
            <a:picLocks noChangeAspect="1" noChangeArrowheads="1"/>
          </p:cNvPicPr>
          <p:nvPr/>
        </p:nvPicPr>
        <p:blipFill>
          <a:blip r:embed="rId2"/>
          <a:srcRect/>
          <a:stretch>
            <a:fillRect/>
          </a:stretch>
        </p:blipFill>
        <p:spPr bwMode="auto">
          <a:xfrm>
            <a:off x="0" y="692150"/>
            <a:ext cx="9144000" cy="6165850"/>
          </a:xfrm>
          <a:prstGeom prst="rect">
            <a:avLst/>
          </a:prstGeom>
          <a:noFill/>
          <a:ln w="9525">
            <a:noFill/>
            <a:miter lim="800000"/>
            <a:headEnd/>
            <a:tailEnd/>
          </a:ln>
        </p:spPr>
      </p:pic>
      <p:sp>
        <p:nvSpPr>
          <p:cNvPr id="3" name="Rectangle 2"/>
          <p:cNvSpPr/>
          <p:nvPr/>
        </p:nvSpPr>
        <p:spPr>
          <a:xfrm>
            <a:off x="0" y="0"/>
            <a:ext cx="9144000" cy="69215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3200">
                <a:solidFill>
                  <a:srgbClr val="00005C"/>
                </a:solidFill>
                <a:latin typeface="Arial Narrow" pitchFamily="34" charset="0"/>
                <a:cs typeface="Arial" charset="0"/>
              </a:rPr>
              <a:t>Map of geographic origins of EID events, 1940-2004</a:t>
            </a:r>
            <a:r>
              <a:rPr lang="en-AU" sz="1800">
                <a:solidFill>
                  <a:srgbClr val="00005C"/>
                </a:solidFill>
                <a:latin typeface="Arial Narrow" pitchFamily="34" charset="0"/>
                <a:cs typeface="Arial" charset="0"/>
              </a:rPr>
              <a:t> </a:t>
            </a:r>
          </a:p>
          <a:p>
            <a:pPr algn="ctr">
              <a:defRPr/>
            </a:pPr>
            <a:r>
              <a:rPr lang="en-AU" sz="1800">
                <a:solidFill>
                  <a:srgbClr val="00005C"/>
                </a:solidFill>
                <a:latin typeface="Arial Narrow" pitchFamily="34" charset="0"/>
                <a:cs typeface="Arial" charset="0"/>
              </a:rPr>
              <a:t>(Jones et al, Nature 2008)</a:t>
            </a:r>
          </a:p>
        </p:txBody>
      </p:sp>
    </p:spTree>
    <p:extLst>
      <p:ext uri="{BB962C8B-B14F-4D97-AF65-F5344CB8AC3E}">
        <p14:creationId xmlns:p14="http://schemas.microsoft.com/office/powerpoint/2010/main" val="62435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2895600"/>
            <a:ext cx="8915400" cy="4454525"/>
          </a:xfrm>
          <a:prstGeom prst="rect">
            <a:avLst/>
          </a:prstGeom>
          <a:noFill/>
          <a:ln w="9525">
            <a:noFill/>
            <a:miter lim="800000"/>
            <a:headEnd/>
            <a:tailEnd/>
          </a:ln>
          <a:effectLst/>
        </p:spPr>
        <p:txBody>
          <a:bodyPr>
            <a:spAutoFit/>
          </a:bodyPr>
          <a:lstStyle/>
          <a:p>
            <a:endParaRPr lang="en-US"/>
          </a:p>
          <a:p>
            <a:pPr algn="ctr"/>
            <a:r>
              <a:rPr lang="en-US" sz="3600" b="1">
                <a:solidFill>
                  <a:srgbClr val="FF0000"/>
                </a:solidFill>
              </a:rPr>
              <a:t>ZOONOSES  </a:t>
            </a:r>
          </a:p>
          <a:p>
            <a:r>
              <a:rPr lang="en-US" sz="2800"/>
              <a:t>In most cases (60%) that’s an infection that’s already out there in nature – may be a virus that’s naturally infecting some other species.</a:t>
            </a:r>
          </a:p>
          <a:p>
            <a:endParaRPr lang="en-US" sz="2800"/>
          </a:p>
          <a:p>
            <a:r>
              <a:rPr lang="en-US" sz="2800"/>
              <a:t>Ecological changes - puts humans in contact with the virus. Usually due to human activities </a:t>
            </a:r>
          </a:p>
          <a:p>
            <a:endParaRPr lang="en-US" sz="2800"/>
          </a:p>
          <a:p>
            <a:endParaRPr lang="en-US"/>
          </a:p>
          <a:p>
            <a:endParaRPr lang="en-US"/>
          </a:p>
        </p:txBody>
      </p:sp>
      <p:sp>
        <p:nvSpPr>
          <p:cNvPr id="53253" name="Rectangle 5"/>
          <p:cNvSpPr>
            <a:spLocks noGrp="1" noChangeArrowheads="1"/>
          </p:cNvSpPr>
          <p:nvPr>
            <p:ph type="title"/>
          </p:nvPr>
        </p:nvSpPr>
        <p:spPr>
          <a:xfrm>
            <a:off x="0" y="176463"/>
            <a:ext cx="9144000" cy="657726"/>
          </a:xfrm>
          <a:noFill/>
        </p:spPr>
        <p:txBody>
          <a:bodyPr/>
          <a:lstStyle/>
          <a:p>
            <a:r>
              <a:rPr lang="en-US" sz="3200" b="1" dirty="0">
                <a:solidFill>
                  <a:srgbClr val="660066"/>
                </a:solidFill>
              </a:rPr>
              <a:t>FACTORS PREDISPOSING TO EMERGENCE</a:t>
            </a:r>
          </a:p>
        </p:txBody>
      </p:sp>
      <p:sp>
        <p:nvSpPr>
          <p:cNvPr id="53255" name="Rectangle 7"/>
          <p:cNvSpPr>
            <a:spLocks noChangeArrowheads="1"/>
          </p:cNvSpPr>
          <p:nvPr/>
        </p:nvSpPr>
        <p:spPr bwMode="auto">
          <a:xfrm>
            <a:off x="505968" y="1250950"/>
            <a:ext cx="8084440" cy="954107"/>
          </a:xfrm>
          <a:prstGeom prst="rect">
            <a:avLst/>
          </a:prstGeom>
          <a:solidFill>
            <a:schemeClr val="bg2">
              <a:lumMod val="90000"/>
            </a:schemeClr>
          </a:solidFill>
          <a:ln w="9525">
            <a:noFill/>
            <a:miter lim="800000"/>
            <a:headEnd/>
            <a:tailEnd/>
          </a:ln>
          <a:effectLst/>
        </p:spPr>
        <p:txBody>
          <a:bodyPr wrap="none">
            <a:spAutoFit/>
          </a:bodyPr>
          <a:lstStyle/>
          <a:p>
            <a:pPr algn="ctr"/>
            <a:r>
              <a:rPr lang="en-US" sz="2800" b="1" dirty="0">
                <a:solidFill>
                  <a:srgbClr val="FF0000"/>
                </a:solidFill>
              </a:rPr>
              <a:t>Introduction of an infection for the first time into the</a:t>
            </a:r>
          </a:p>
          <a:p>
            <a:pPr algn="ctr"/>
            <a:r>
              <a:rPr lang="en-US" sz="2800" b="1" dirty="0">
                <a:solidFill>
                  <a:srgbClr val="FF0000"/>
                </a:solidFill>
              </a:rPr>
              <a:t>human population</a:t>
            </a:r>
          </a:p>
        </p:txBody>
      </p:sp>
    </p:spTree>
    <p:extLst>
      <p:ext uri="{BB962C8B-B14F-4D97-AF65-F5344CB8AC3E}">
        <p14:creationId xmlns:p14="http://schemas.microsoft.com/office/powerpoint/2010/main" val="421348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pPr eaLnBrk="1" hangingPunct="1"/>
            <a:r>
              <a:rPr lang="en-US" sz="3600" dirty="0">
                <a:solidFill>
                  <a:srgbClr val="660066"/>
                </a:solidFill>
                <a:latin typeface="Tahoma" charset="0"/>
              </a:rPr>
              <a:t>Factors Contributing To Emergence</a:t>
            </a:r>
          </a:p>
        </p:txBody>
      </p:sp>
      <p:sp>
        <p:nvSpPr>
          <p:cNvPr id="15364" name="Rectangle 3"/>
          <p:cNvSpPr>
            <a:spLocks noGrp="1" noChangeArrowheads="1"/>
          </p:cNvSpPr>
          <p:nvPr>
            <p:ph type="body" idx="1"/>
          </p:nvPr>
        </p:nvSpPr>
        <p:spPr>
          <a:xfrm>
            <a:off x="457200" y="1293813"/>
            <a:ext cx="4406900" cy="1995487"/>
          </a:xfrm>
          <a:solidFill>
            <a:srgbClr val="FDEADA"/>
          </a:solidFill>
        </p:spPr>
        <p:txBody>
          <a:bodyPr>
            <a:noAutofit/>
          </a:bodyPr>
          <a:lstStyle/>
          <a:p>
            <a:pPr eaLnBrk="1" hangingPunct="1">
              <a:buFont typeface="Wingdings" charset="0"/>
              <a:buNone/>
            </a:pPr>
            <a:r>
              <a:rPr lang="en-US" sz="1800" dirty="0">
                <a:latin typeface="Calibri"/>
                <a:cs typeface="Calibri"/>
              </a:rPr>
              <a:t>AGENT</a:t>
            </a:r>
          </a:p>
          <a:p>
            <a:pPr eaLnBrk="1" hangingPunct="1"/>
            <a:r>
              <a:rPr lang="en-US" sz="1800" dirty="0">
                <a:latin typeface="Calibri"/>
                <a:cs typeface="Calibri"/>
              </a:rPr>
              <a:t>Evolution of pathogenic infectious agents </a:t>
            </a:r>
          </a:p>
          <a:p>
            <a:pPr eaLnBrk="1" hangingPunct="1">
              <a:buFont typeface="Wingdings" charset="0"/>
              <a:buNone/>
            </a:pPr>
            <a:r>
              <a:rPr lang="en-US" sz="1800" dirty="0">
                <a:latin typeface="Calibri"/>
                <a:cs typeface="Calibri"/>
              </a:rPr>
              <a:t>	(microbial adaptation &amp; change)</a:t>
            </a:r>
          </a:p>
          <a:p>
            <a:pPr eaLnBrk="1" hangingPunct="1"/>
            <a:r>
              <a:rPr lang="en-US" sz="1800" dirty="0">
                <a:latin typeface="Calibri"/>
                <a:cs typeface="Calibri"/>
              </a:rPr>
              <a:t>Development of resistance to drugs </a:t>
            </a:r>
          </a:p>
          <a:p>
            <a:pPr eaLnBrk="1" hangingPunct="1"/>
            <a:r>
              <a:rPr lang="en-US" sz="1800" dirty="0">
                <a:latin typeface="Calibri"/>
                <a:cs typeface="Calibri"/>
              </a:rPr>
              <a:t>Resistance of vectors to pesticides</a:t>
            </a:r>
          </a:p>
          <a:p>
            <a:endParaRPr lang="en-US" sz="1800" dirty="0">
              <a:latin typeface="Calibri"/>
              <a:cs typeface="Calibri"/>
            </a:endParaRPr>
          </a:p>
          <a:p>
            <a:endParaRPr lang="en-US" sz="1800" dirty="0">
              <a:latin typeface="Calibri"/>
              <a:cs typeface="Calibri"/>
            </a:endParaRPr>
          </a:p>
          <a:p>
            <a:pPr eaLnBrk="1" hangingPunct="1"/>
            <a:endParaRPr lang="en-US" sz="1800" dirty="0">
              <a:latin typeface="Calibri"/>
              <a:cs typeface="Calibri"/>
            </a:endParaRPr>
          </a:p>
          <a:p>
            <a:pPr eaLnBrk="1" hangingPunct="1">
              <a:buFont typeface="Wingdings" charset="0"/>
              <a:buNone/>
            </a:pPr>
            <a:r>
              <a:rPr lang="en-US" sz="1800" dirty="0">
                <a:latin typeface="Calibri"/>
                <a:cs typeface="Calibri"/>
              </a:rPr>
              <a:t> </a:t>
            </a:r>
          </a:p>
        </p:txBody>
      </p:sp>
      <p:sp>
        <p:nvSpPr>
          <p:cNvPr id="2" name="Rectangle 1"/>
          <p:cNvSpPr/>
          <p:nvPr/>
        </p:nvSpPr>
        <p:spPr>
          <a:xfrm>
            <a:off x="5130800" y="1293813"/>
            <a:ext cx="3822700" cy="2308324"/>
          </a:xfrm>
          <a:prstGeom prst="rect">
            <a:avLst/>
          </a:prstGeom>
          <a:solidFill>
            <a:schemeClr val="accent3">
              <a:lumMod val="20000"/>
              <a:lumOff val="80000"/>
            </a:schemeClr>
          </a:solidFill>
        </p:spPr>
        <p:txBody>
          <a:bodyPr wrap="square">
            <a:spAutoFit/>
          </a:bodyPr>
          <a:lstStyle/>
          <a:p>
            <a:pPr>
              <a:buNone/>
            </a:pPr>
            <a:r>
              <a:rPr lang="en-US" dirty="0">
                <a:cs typeface="Calibri"/>
              </a:rPr>
              <a:t>HOST</a:t>
            </a:r>
          </a:p>
          <a:p>
            <a:pPr marL="285750" indent="-285750">
              <a:buFont typeface="Arial"/>
              <a:buChar char="•"/>
            </a:pPr>
            <a:r>
              <a:rPr lang="en-US" dirty="0">
                <a:cs typeface="Calibri"/>
              </a:rPr>
              <a:t>Human demographic change (inhabiting new areas)</a:t>
            </a:r>
          </a:p>
          <a:p>
            <a:pPr marL="285750" indent="-285750">
              <a:buFont typeface="Arial"/>
              <a:buChar char="•"/>
            </a:pPr>
            <a:r>
              <a:rPr lang="en-US" dirty="0">
                <a:cs typeface="Calibri"/>
              </a:rPr>
              <a:t>Human behaviour (sexual &amp; drug use)</a:t>
            </a:r>
          </a:p>
          <a:p>
            <a:pPr marL="285750" indent="-285750">
              <a:buFont typeface="Arial"/>
              <a:buChar char="•"/>
            </a:pPr>
            <a:r>
              <a:rPr lang="en-US" dirty="0">
                <a:cs typeface="Calibri"/>
              </a:rPr>
              <a:t>Human susceptibility to infection (Immunosuppression)</a:t>
            </a:r>
          </a:p>
          <a:p>
            <a:pPr marL="285750" indent="-285750">
              <a:buFont typeface="Arial"/>
              <a:buChar char="•"/>
            </a:pPr>
            <a:r>
              <a:rPr lang="en-US" dirty="0">
                <a:cs typeface="Calibri"/>
              </a:rPr>
              <a:t>Poverty &amp; social inequality</a:t>
            </a:r>
          </a:p>
        </p:txBody>
      </p:sp>
      <p:sp>
        <p:nvSpPr>
          <p:cNvPr id="3" name="Rectangle 2"/>
          <p:cNvSpPr/>
          <p:nvPr/>
        </p:nvSpPr>
        <p:spPr>
          <a:xfrm>
            <a:off x="1225550" y="3790940"/>
            <a:ext cx="6692900" cy="2031325"/>
          </a:xfrm>
          <a:prstGeom prst="rect">
            <a:avLst/>
          </a:prstGeom>
          <a:solidFill>
            <a:schemeClr val="accent1">
              <a:lumMod val="20000"/>
              <a:lumOff val="80000"/>
            </a:schemeClr>
          </a:solidFill>
        </p:spPr>
        <p:txBody>
          <a:bodyPr wrap="square">
            <a:spAutoFit/>
          </a:bodyPr>
          <a:lstStyle/>
          <a:p>
            <a:pPr>
              <a:buNone/>
            </a:pPr>
            <a:r>
              <a:rPr lang="en-US" dirty="0">
                <a:cs typeface="Calibri"/>
              </a:rPr>
              <a:t>ENVIRONMENT</a:t>
            </a:r>
          </a:p>
          <a:p>
            <a:pPr marL="285750" indent="-285750">
              <a:buFont typeface="Arial"/>
              <a:buChar char="•"/>
            </a:pPr>
            <a:r>
              <a:rPr lang="en-US" dirty="0">
                <a:cs typeface="Calibri"/>
              </a:rPr>
              <a:t>Climate &amp; changing ecosystems</a:t>
            </a:r>
          </a:p>
          <a:p>
            <a:pPr marL="285750" indent="-285750">
              <a:buFont typeface="Arial"/>
              <a:buChar char="•"/>
            </a:pPr>
            <a:r>
              <a:rPr lang="en-US" dirty="0">
                <a:cs typeface="Calibri"/>
              </a:rPr>
              <a:t>Economic development &amp; Land use (urbanization, deforestation)</a:t>
            </a:r>
          </a:p>
          <a:p>
            <a:pPr marL="285750" indent="-285750">
              <a:buFont typeface="Arial"/>
              <a:buChar char="•"/>
            </a:pPr>
            <a:r>
              <a:rPr lang="en-US" dirty="0">
                <a:cs typeface="Calibri"/>
              </a:rPr>
              <a:t>Technology &amp; industry (food processing &amp; handling)</a:t>
            </a:r>
          </a:p>
          <a:p>
            <a:pPr marL="285750" indent="-285750">
              <a:buFont typeface="Arial"/>
              <a:buChar char="•"/>
            </a:pPr>
            <a:r>
              <a:rPr lang="en-US" dirty="0">
                <a:cs typeface="Calibri"/>
              </a:rPr>
              <a:t>International travel &amp; commerce </a:t>
            </a:r>
          </a:p>
          <a:p>
            <a:pPr marL="285750" indent="-285750">
              <a:buFont typeface="Arial"/>
              <a:buChar char="•"/>
            </a:pPr>
            <a:r>
              <a:rPr lang="en-US" dirty="0">
                <a:cs typeface="Calibri"/>
              </a:rPr>
              <a:t>Breakdown of public health measure (war, unrest, overcrowding)</a:t>
            </a:r>
          </a:p>
          <a:p>
            <a:pPr marL="285750" indent="-285750">
              <a:buFont typeface="Arial"/>
              <a:buChar char="•"/>
            </a:pPr>
            <a:r>
              <a:rPr lang="en-US" dirty="0">
                <a:cs typeface="Calibri"/>
              </a:rPr>
              <a:t>Deterioration in surveillance systems (lack of political will)</a:t>
            </a:r>
          </a:p>
        </p:txBody>
      </p:sp>
    </p:spTree>
    <p:extLst>
      <p:ext uri="{BB962C8B-B14F-4D97-AF65-F5344CB8AC3E}">
        <p14:creationId xmlns:p14="http://schemas.microsoft.com/office/powerpoint/2010/main" val="254941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41011</TotalTime>
  <Words>2999</Words>
  <Application>Microsoft Office PowerPoint</Application>
  <PresentationFormat>On-screen Show (4:3)</PresentationFormat>
  <Paragraphs>471</Paragraphs>
  <Slides>56</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Arial</vt:lpstr>
      <vt:lpstr>Arial Narrow</vt:lpstr>
      <vt:lpstr>Calibri</vt:lpstr>
      <vt:lpstr>Tahoma</vt:lpstr>
      <vt:lpstr>Times New Roman</vt:lpstr>
      <vt:lpstr>Verdana</vt:lpstr>
      <vt:lpstr>Wingdings</vt:lpstr>
      <vt:lpstr>Office Theme</vt:lpstr>
      <vt:lpstr>Slide</vt:lpstr>
      <vt:lpstr>PowerPoint Presentation</vt:lpstr>
      <vt:lpstr>Classification of CD</vt:lpstr>
      <vt:lpstr>Definition of terms: Emerging, re-emerging, endemic, pandemic</vt:lpstr>
      <vt:lpstr>New Diseases - Emerge</vt:lpstr>
      <vt:lpstr>Old Diseases Re-Emerge</vt:lpstr>
      <vt:lpstr>PowerPoint Presentation</vt:lpstr>
      <vt:lpstr>PowerPoint Presentation</vt:lpstr>
      <vt:lpstr>FACTORS PREDISPOSING TO EMERGENCE</vt:lpstr>
      <vt:lpstr>Factors Contributing To Emergence</vt:lpstr>
      <vt:lpstr>Global Warming</vt:lpstr>
      <vt:lpstr>PowerPoint Presentation</vt:lpstr>
      <vt:lpstr>Globally important Emerging &amp;  Re-emerging  Infectious Diseases</vt:lpstr>
      <vt:lpstr>Examples of recent emerging diseases</vt:lpstr>
      <vt:lpstr>Emerging Zoonoses: Human-animal interface</vt:lpstr>
      <vt:lpstr>PowerPoint Presentation</vt:lpstr>
      <vt:lpstr>AVIAN INFLUENZA(AI)</vt:lpstr>
      <vt:lpstr>Transmission </vt:lpstr>
      <vt:lpstr>Clinical signs and symptoms</vt:lpstr>
      <vt:lpstr>Diagnosis</vt:lpstr>
      <vt:lpstr> Management </vt:lpstr>
      <vt:lpstr>Prevention and Control of Avian Influenza  </vt:lpstr>
      <vt:lpstr>1. Highly Pathogenic Avian Influenza (H5N1)</vt:lpstr>
      <vt:lpstr>H5N1 Avian Influenza December 2003 – August 2012</vt:lpstr>
      <vt:lpstr>Characteristics of H5N1 Avian Influenza</vt:lpstr>
      <vt:lpstr>Intervention Strategies (H5N1)</vt:lpstr>
      <vt:lpstr>Barriers to H5N1 Control</vt:lpstr>
      <vt:lpstr>2. Novel Swine origin Influenza A (H1N1)</vt:lpstr>
      <vt:lpstr>PowerPoint Presentation</vt:lpstr>
      <vt:lpstr>  SEVERE ACUTE RESPIRATORY SYNDROME (SARS)   </vt:lpstr>
      <vt:lpstr>Epidemiology.</vt:lpstr>
      <vt:lpstr>Transmission </vt:lpstr>
      <vt:lpstr>Signs and Symptoms </vt:lpstr>
      <vt:lpstr>Diagnosis </vt:lpstr>
      <vt:lpstr>Management</vt:lpstr>
      <vt:lpstr>Prevention &amp; control</vt:lpstr>
      <vt:lpstr>The current pandemic</vt:lpstr>
      <vt:lpstr>PowerPoint Presentation</vt:lpstr>
      <vt:lpstr>PowerPoint Presentation</vt:lpstr>
      <vt:lpstr>PowerPoint Presentation</vt:lpstr>
      <vt:lpstr>PowerPoint Presentation</vt:lpstr>
      <vt:lpstr>PowerPoint Presentation</vt:lpstr>
      <vt:lpstr>Pandemic timeline</vt:lpstr>
      <vt:lpstr>PowerPoint Presentation</vt:lpstr>
      <vt:lpstr>PowerPoint Presentation</vt:lpstr>
      <vt:lpstr>PowerPoint Presentation</vt:lpstr>
      <vt:lpstr>PowerPoint Presentation</vt:lpstr>
      <vt:lpstr>Examples of Re-Emerging Infectious Diseases</vt:lpstr>
      <vt:lpstr>Nurses are uniquely positioned to identify events of potential public health significance…… </vt:lpstr>
      <vt:lpstr>Questions during  Patient triage</vt:lpstr>
      <vt:lpstr>Nurses and Infection Control</vt:lpstr>
      <vt:lpstr>Nurses and EID detection</vt:lpstr>
      <vt:lpstr>STRATEGIES TO REDUCE THREATS (1)</vt:lpstr>
      <vt:lpstr>STRATEGIES TO REDUCE THREATS (2)</vt:lpstr>
      <vt:lpstr>STRATEGIES TO REDUCE THREATS (3)</vt:lpstr>
      <vt:lpstr>Modeling EID events: Relative risk of an EID</vt:lpstr>
      <vt:lpstr>Key Tasks in Dealing with Emerging Diseases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Infectious disease Dynamics</dc:title>
  <dc:creator>Patrick Munywoki</dc:creator>
  <cp:lastModifiedBy>Patrick Mwangala</cp:lastModifiedBy>
  <cp:revision>830</cp:revision>
  <cp:lastPrinted>2015-03-02T12:28:10Z</cp:lastPrinted>
  <dcterms:created xsi:type="dcterms:W3CDTF">2014-03-05T12:26:38Z</dcterms:created>
  <dcterms:modified xsi:type="dcterms:W3CDTF">2021-08-02T08:31:11Z</dcterms:modified>
</cp:coreProperties>
</file>