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7" r:id="rId11"/>
    <p:sldId id="264" r:id="rId12"/>
    <p:sldId id="266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85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44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4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25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11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36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835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1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4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6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4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2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5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8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8CA202-0210-4EFB-BCB9-EE23AE944A6F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39E7F9C-C3D2-4856-8A70-244D59ECA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272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136F1-7AF0-4FD9-40B2-305B510E07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GENERAL SYMPTOMATOLOGY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48F65B-144F-99E4-0C56-4B8D918832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r>
              <a:rPr lang="en-US" b="1" dirty="0"/>
              <a:t>KIMATHI EDNA</a:t>
            </a:r>
          </a:p>
        </p:txBody>
      </p:sp>
    </p:spTree>
    <p:extLst>
      <p:ext uri="{BB962C8B-B14F-4D97-AF65-F5344CB8AC3E}">
        <p14:creationId xmlns:p14="http://schemas.microsoft.com/office/powerpoint/2010/main" val="2824809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81" y="138545"/>
            <a:ext cx="11928763" cy="6553200"/>
          </a:xfrm>
        </p:spPr>
        <p:txBody>
          <a:bodyPr numCol="2"/>
          <a:lstStyle/>
          <a:p>
            <a:pPr marL="0" indent="0">
              <a:buNone/>
            </a:pPr>
            <a:r>
              <a:rPr lang="en-GB" sz="3200" b="1" dirty="0"/>
              <a:t>6. Disorders of mood and affect </a:t>
            </a:r>
            <a:endParaRPr lang="en-US" sz="3200" dirty="0"/>
          </a:p>
          <a:p>
            <a:r>
              <a:rPr lang="en-GB" dirty="0"/>
              <a:t>They include:</a:t>
            </a:r>
            <a:endParaRPr lang="en-US" dirty="0"/>
          </a:p>
          <a:p>
            <a:pPr lvl="1"/>
            <a:r>
              <a:rPr lang="en-GB" sz="3200" dirty="0"/>
              <a:t>Anxiety</a:t>
            </a:r>
            <a:endParaRPr lang="en-US" sz="3200" dirty="0"/>
          </a:p>
          <a:p>
            <a:pPr lvl="1"/>
            <a:r>
              <a:rPr lang="en-GB" sz="3200" dirty="0"/>
              <a:t>Euphoria/elation</a:t>
            </a:r>
            <a:endParaRPr lang="en-US" sz="3200" dirty="0"/>
          </a:p>
          <a:p>
            <a:pPr lvl="1"/>
            <a:r>
              <a:rPr lang="en-GB" sz="3200" dirty="0"/>
              <a:t>Depression</a:t>
            </a:r>
            <a:endParaRPr lang="en-US" sz="3200" dirty="0"/>
          </a:p>
          <a:p>
            <a:pPr lvl="1"/>
            <a:r>
              <a:rPr lang="en-GB" sz="3200" dirty="0"/>
              <a:t>Inappropriate/incongruent affect</a:t>
            </a:r>
            <a:endParaRPr lang="en-US" sz="3200" dirty="0"/>
          </a:p>
          <a:p>
            <a:pPr lvl="1"/>
            <a:r>
              <a:rPr lang="en-GB" sz="3200" dirty="0"/>
              <a:t>Flat affect/apathy/emotional indifference</a:t>
            </a:r>
            <a:endParaRPr lang="en-US" sz="3200" dirty="0"/>
          </a:p>
          <a:p>
            <a:pPr lvl="1"/>
            <a:r>
              <a:rPr lang="en-GB" sz="3200" dirty="0"/>
              <a:t>Irritability</a:t>
            </a:r>
            <a:endParaRPr lang="en-US" sz="3200" dirty="0"/>
          </a:p>
          <a:p>
            <a:pPr lvl="1"/>
            <a:r>
              <a:rPr lang="en-GB" sz="3200" dirty="0"/>
              <a:t>Emotional ambivalence</a:t>
            </a:r>
            <a:endParaRPr lang="en-US" sz="3200" dirty="0"/>
          </a:p>
          <a:p>
            <a:pPr lvl="1"/>
            <a:r>
              <a:rPr lang="en-GB" sz="3200" dirty="0"/>
              <a:t>Emotional liability</a:t>
            </a:r>
            <a:endParaRPr lang="en-US" sz="3200" dirty="0"/>
          </a:p>
          <a:p>
            <a:pPr lvl="1"/>
            <a:r>
              <a:rPr lang="en-GB" sz="3200" dirty="0"/>
              <a:t>Emotional incontinence</a:t>
            </a:r>
            <a:r>
              <a:rPr lang="en-GB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4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C142F-7752-8D75-123B-FED00E94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Disorders of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9032E-9129-D80B-7607-1634801F5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Amnesia </a:t>
            </a:r>
          </a:p>
          <a:p>
            <a:pPr lvl="1"/>
            <a:r>
              <a:rPr lang="en-US" dirty="0"/>
              <a:t>Anterograde amnesia- recent</a:t>
            </a:r>
          </a:p>
          <a:p>
            <a:pPr lvl="1"/>
            <a:r>
              <a:rPr lang="en-US" dirty="0"/>
              <a:t>Total amnesia- recent and remote</a:t>
            </a:r>
          </a:p>
          <a:p>
            <a:pPr lvl="1"/>
            <a:r>
              <a:rPr lang="en-US" dirty="0"/>
              <a:t>Circumscribed amnesia- limited time</a:t>
            </a:r>
          </a:p>
          <a:p>
            <a:pPr lvl="1"/>
            <a:r>
              <a:rPr lang="en-US" dirty="0"/>
              <a:t>Retrograde amnesia- remote</a:t>
            </a:r>
          </a:p>
          <a:p>
            <a:pPr marL="0" indent="0">
              <a:buNone/>
            </a:pPr>
            <a:r>
              <a:rPr lang="en-US" b="1" dirty="0"/>
              <a:t>Paramnesia- </a:t>
            </a:r>
            <a:r>
              <a:rPr lang="en-US" dirty="0"/>
              <a:t>false recall</a:t>
            </a:r>
          </a:p>
          <a:p>
            <a:pPr lvl="1"/>
            <a:r>
              <a:rPr lang="en-US" dirty="0"/>
              <a:t>Confabulation- fil gap by fabrication</a:t>
            </a:r>
          </a:p>
          <a:p>
            <a:pPr lvl="1"/>
            <a:r>
              <a:rPr lang="en-US" dirty="0"/>
              <a:t>Falsification- false details to a true memory</a:t>
            </a:r>
          </a:p>
          <a:p>
            <a:pPr lvl="1"/>
            <a:r>
              <a:rPr lang="fr-FR" dirty="0" err="1"/>
              <a:t>Deja</a:t>
            </a:r>
            <a:r>
              <a:rPr lang="fr-FR" dirty="0"/>
              <a:t> vu phenomenon- </a:t>
            </a:r>
            <a:r>
              <a:rPr lang="en-US" dirty="0"/>
              <a:t>recognition of events as familiar when they have never been encountered.</a:t>
            </a:r>
            <a:endParaRPr lang="fr-FR" dirty="0"/>
          </a:p>
          <a:p>
            <a:pPr lvl="1"/>
            <a:r>
              <a:rPr lang="fr-FR" dirty="0"/>
              <a:t>Jamais vu-</a:t>
            </a:r>
            <a:r>
              <a:rPr lang="en-US" dirty="0"/>
              <a:t>failure to </a:t>
            </a:r>
            <a:r>
              <a:rPr lang="en-US" dirty="0" err="1"/>
              <a:t>recognise</a:t>
            </a:r>
            <a:r>
              <a:rPr lang="en-US" dirty="0"/>
              <a:t> events that have been encountered</a:t>
            </a:r>
          </a:p>
          <a:p>
            <a:pPr marL="0" indent="0">
              <a:buNone/>
            </a:pPr>
            <a:r>
              <a:rPr lang="en-US" b="1" dirty="0"/>
              <a:t>Hyper amnesia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78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429491"/>
            <a:ext cx="11513127" cy="61375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3400" b="1" dirty="0"/>
              <a:t>5. Disorders of motor activity </a:t>
            </a:r>
            <a:endParaRPr lang="en-US" sz="3400" dirty="0"/>
          </a:p>
          <a:p>
            <a:pPr lvl="0"/>
            <a:r>
              <a:rPr lang="en-GB" sz="3400" b="1" dirty="0"/>
              <a:t>Restlessness</a:t>
            </a:r>
            <a:r>
              <a:rPr lang="en-GB" sz="3400" dirty="0"/>
              <a:t>-inability to remain still</a:t>
            </a:r>
            <a:endParaRPr lang="en-US" sz="3400" dirty="0"/>
          </a:p>
          <a:p>
            <a:pPr lvl="0"/>
            <a:r>
              <a:rPr lang="en-GB" sz="3400" b="1" dirty="0"/>
              <a:t>Stereotypes-</a:t>
            </a:r>
            <a:r>
              <a:rPr lang="en-GB" sz="3400" dirty="0"/>
              <a:t> repeated movements that regular</a:t>
            </a:r>
            <a:endParaRPr lang="en-US" sz="3400" dirty="0"/>
          </a:p>
          <a:p>
            <a:pPr lvl="0"/>
            <a:r>
              <a:rPr lang="en-GB" sz="3400" b="1" dirty="0"/>
              <a:t>Mannerisms-</a:t>
            </a:r>
            <a:r>
              <a:rPr lang="en-GB" sz="3400" dirty="0"/>
              <a:t> repeated movements that appear to have some functional significance</a:t>
            </a:r>
            <a:endParaRPr lang="en-US" sz="3400" dirty="0"/>
          </a:p>
          <a:p>
            <a:pPr lvl="0"/>
            <a:r>
              <a:rPr lang="en-GB" sz="3400" b="1" dirty="0" err="1"/>
              <a:t>Echoplaxia</a:t>
            </a:r>
            <a:r>
              <a:rPr lang="en-GB" sz="3400" dirty="0"/>
              <a:t>- repeating another’s movements</a:t>
            </a:r>
            <a:endParaRPr lang="en-US" sz="3400" dirty="0"/>
          </a:p>
          <a:p>
            <a:pPr lvl="0"/>
            <a:r>
              <a:rPr lang="en-GB" sz="3400" b="1" dirty="0"/>
              <a:t>Posturing</a:t>
            </a:r>
            <a:r>
              <a:rPr lang="en-GB" sz="3400" dirty="0"/>
              <a:t>- adopting unusual posture continuously for a long time.</a:t>
            </a:r>
          </a:p>
          <a:p>
            <a:pPr lvl="0"/>
            <a:r>
              <a:rPr lang="en-GB" sz="3400" dirty="0"/>
              <a:t>Tics-</a:t>
            </a:r>
          </a:p>
          <a:p>
            <a:pPr lvl="0"/>
            <a:r>
              <a:rPr lang="en-GB" sz="3400" dirty="0"/>
              <a:t>Excitement-</a:t>
            </a:r>
          </a:p>
          <a:p>
            <a:pPr lvl="0"/>
            <a:r>
              <a:rPr lang="en-GB" sz="3400" dirty="0"/>
              <a:t>Avolition-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73278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346364"/>
            <a:ext cx="10938164" cy="6289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400" b="1" dirty="0"/>
              <a:t>8. Disorders of consciousness </a:t>
            </a:r>
            <a:endParaRPr lang="en-US" sz="3400" dirty="0"/>
          </a:p>
          <a:p>
            <a:r>
              <a:rPr lang="en-GB" sz="3400" dirty="0"/>
              <a:t>They include:</a:t>
            </a:r>
            <a:endParaRPr lang="en-US" sz="3400" dirty="0"/>
          </a:p>
          <a:p>
            <a:pPr lvl="1"/>
            <a:r>
              <a:rPr lang="en-GB" sz="3400" dirty="0"/>
              <a:t>Distractibility</a:t>
            </a:r>
            <a:endParaRPr lang="en-US" sz="3400" dirty="0"/>
          </a:p>
          <a:p>
            <a:pPr lvl="1"/>
            <a:r>
              <a:rPr lang="en-GB" sz="3400" dirty="0"/>
              <a:t>Inattention</a:t>
            </a:r>
            <a:endParaRPr lang="en-US" sz="3400" dirty="0"/>
          </a:p>
          <a:p>
            <a:pPr lvl="1"/>
            <a:r>
              <a:rPr lang="en-GB" sz="3400" dirty="0"/>
              <a:t>Confusion</a:t>
            </a:r>
            <a:endParaRPr lang="en-US" sz="3400" dirty="0"/>
          </a:p>
          <a:p>
            <a:pPr lvl="1"/>
            <a:r>
              <a:rPr lang="en-GB" sz="3400" dirty="0"/>
              <a:t>Clouding of consciousness</a:t>
            </a:r>
            <a:endParaRPr lang="en-US" sz="3400" dirty="0"/>
          </a:p>
          <a:p>
            <a:pPr lvl="1"/>
            <a:r>
              <a:rPr lang="en-GB" sz="3400" dirty="0"/>
              <a:t>Delirium</a:t>
            </a:r>
            <a:endParaRPr lang="en-US" sz="3400" dirty="0"/>
          </a:p>
          <a:p>
            <a:pPr lvl="1"/>
            <a:r>
              <a:rPr lang="en-GB" sz="3400" dirty="0"/>
              <a:t>Stupor</a:t>
            </a:r>
          </a:p>
          <a:p>
            <a:pPr lvl="1"/>
            <a:r>
              <a:rPr lang="en-GB" sz="3400" dirty="0"/>
              <a:t>Coma</a:t>
            </a:r>
          </a:p>
          <a:p>
            <a:pPr lvl="1"/>
            <a:r>
              <a:rPr lang="en-GB" sz="3400" dirty="0"/>
              <a:t>Dreamlike state</a:t>
            </a:r>
          </a:p>
          <a:p>
            <a:pPr lvl="1"/>
            <a:r>
              <a:rPr lang="en-GB" sz="3400" dirty="0"/>
              <a:t>Somnolence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874591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Disorders of orientation</a:t>
            </a:r>
            <a:endParaRPr lang="en-US" dirty="0"/>
          </a:p>
          <a:p>
            <a:r>
              <a:rPr lang="en-GB" dirty="0"/>
              <a:t>Is the awareness of time, person and place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262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2877-3A06-05C1-007C-CED28261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96D2DF-4CDF-BC5C-B0E6-E687735C01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43" y="573865"/>
            <a:ext cx="8158692" cy="5357156"/>
          </a:xfrm>
        </p:spPr>
      </p:pic>
    </p:spTree>
    <p:extLst>
      <p:ext uri="{BB962C8B-B14F-4D97-AF65-F5344CB8AC3E}">
        <p14:creationId xmlns:p14="http://schemas.microsoft.com/office/powerpoint/2010/main" val="1492024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8D7CB-699B-DCBD-D0D4-71E8C8AE7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A6E3AD-88A7-F6F5-31BB-713BF89F31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9176058" cy="5811838"/>
          </a:xfrm>
        </p:spPr>
      </p:pic>
    </p:spTree>
    <p:extLst>
      <p:ext uri="{BB962C8B-B14F-4D97-AF65-F5344CB8AC3E}">
        <p14:creationId xmlns:p14="http://schemas.microsoft.com/office/powerpoint/2010/main" val="3814428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A85A9-072E-1EA3-A8B1-2DF4B43F3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243349-6CAB-BD2B-E293-AADA2CABED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49" y="863950"/>
            <a:ext cx="7931143" cy="5313013"/>
          </a:xfrm>
        </p:spPr>
      </p:pic>
    </p:spTree>
    <p:extLst>
      <p:ext uri="{BB962C8B-B14F-4D97-AF65-F5344CB8AC3E}">
        <p14:creationId xmlns:p14="http://schemas.microsoft.com/office/powerpoint/2010/main" val="299167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BEEB1-09E7-AD93-7541-9AAB0DBC2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543"/>
          </a:xfrm>
        </p:spPr>
        <p:txBody>
          <a:bodyPr>
            <a:normAutofit/>
          </a:bodyPr>
          <a:lstStyle/>
          <a:p>
            <a:r>
              <a:rPr lang="en-US" dirty="0"/>
              <a:t>Psychiatric signs and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502E4-0AA7-4535-9770-400E30151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0524"/>
            <a:ext cx="10515600" cy="565036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Disorders of perception</a:t>
            </a:r>
          </a:p>
          <a:p>
            <a:pPr lvl="1"/>
            <a:r>
              <a:rPr lang="en-US" dirty="0"/>
              <a:t>Illusion</a:t>
            </a:r>
          </a:p>
          <a:p>
            <a:pPr lvl="1"/>
            <a:r>
              <a:rPr lang="en-US" dirty="0"/>
              <a:t>hallucination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Disorders of thought</a:t>
            </a:r>
          </a:p>
          <a:p>
            <a:pPr lvl="1"/>
            <a:r>
              <a:rPr lang="en-US" dirty="0"/>
              <a:t>Delusions </a:t>
            </a:r>
          </a:p>
          <a:p>
            <a:pPr lvl="1"/>
            <a:r>
              <a:rPr lang="en-US" dirty="0"/>
              <a:t>Obsessions</a:t>
            </a:r>
          </a:p>
          <a:p>
            <a:pPr lvl="1"/>
            <a:r>
              <a:rPr lang="en-US" dirty="0"/>
              <a:t>Phobias </a:t>
            </a:r>
          </a:p>
          <a:p>
            <a:pPr lvl="1"/>
            <a:r>
              <a:rPr lang="en-US" dirty="0"/>
              <a:t>Thought stream disorders</a:t>
            </a:r>
          </a:p>
          <a:p>
            <a:pPr lvl="1"/>
            <a:r>
              <a:rPr lang="en-US" dirty="0"/>
              <a:t>Thought content disorders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Disorders of motor activity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Disorders of mood and affect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Disorders of memory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Disorders of consciousness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Disorders of intelligence /cognition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Disorders of orientation</a:t>
            </a:r>
          </a:p>
        </p:txBody>
      </p:sp>
    </p:spTree>
    <p:extLst>
      <p:ext uri="{BB962C8B-B14F-4D97-AF65-F5344CB8AC3E}">
        <p14:creationId xmlns:p14="http://schemas.microsoft.com/office/powerpoint/2010/main" val="171732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A1BEC-6F7C-B021-9F6E-406D738D8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Disorders of perception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BFE1A-8CE5-4E7C-E856-F18CF0405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Perception is the process by which sensory stimuli are given a meaning. 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Hallucinations</a:t>
            </a:r>
            <a:r>
              <a:rPr lang="en-US" dirty="0"/>
              <a:t>- a false perception in the absence of any external stimuli</a:t>
            </a:r>
          </a:p>
          <a:p>
            <a:pPr lvl="2"/>
            <a:r>
              <a:rPr lang="en-US" dirty="0"/>
              <a:t>Visual –</a:t>
            </a:r>
          </a:p>
          <a:p>
            <a:pPr lvl="2"/>
            <a:r>
              <a:rPr lang="en-US" dirty="0"/>
              <a:t>Auditory-hearing voice when none is present</a:t>
            </a:r>
          </a:p>
          <a:p>
            <a:pPr lvl="2"/>
            <a:r>
              <a:rPr lang="en-US" dirty="0"/>
              <a:t>Somatic/ formication /tactile- feeling touch sensation in the absence of stimuli</a:t>
            </a:r>
          </a:p>
          <a:p>
            <a:pPr lvl="2"/>
            <a:r>
              <a:rPr lang="en-US" dirty="0"/>
              <a:t>Olfactory- smelling smells that do not exist</a:t>
            </a:r>
          </a:p>
          <a:p>
            <a:pPr lvl="2"/>
            <a:r>
              <a:rPr lang="en-US" dirty="0"/>
              <a:t>Gustatory- appreciating taste in the absence of stimuli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Illusions</a:t>
            </a:r>
            <a:r>
              <a:rPr lang="en-US" dirty="0"/>
              <a:t>- misinterpretation or real external stimuli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Depersonalization</a:t>
            </a:r>
            <a:r>
              <a:rPr lang="en-US" dirty="0"/>
              <a:t>-the person perceives himself, part of his body, or his body as different strange or unreal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Derealization</a:t>
            </a:r>
            <a:r>
              <a:rPr lang="en-US" dirty="0"/>
              <a:t>- the person perceives the external world, object or people as different , strange or unreal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38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2FA9-5E98-5938-ED5C-59DB61B46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Disorders of thought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49DF8-3755-25ED-949F-286244867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Thought stream disorders</a:t>
            </a:r>
          </a:p>
          <a:p>
            <a:r>
              <a:rPr lang="en-US" dirty="0"/>
              <a:t>Tangentiality- cant keep a track of something and tends to divert flow of thought</a:t>
            </a:r>
          </a:p>
          <a:p>
            <a:r>
              <a:rPr lang="en-US" dirty="0"/>
              <a:t>Circumstantiality-  giving irrelevant facts not related (unnecessary, excessive details)</a:t>
            </a:r>
          </a:p>
          <a:p>
            <a:r>
              <a:rPr lang="en-US" dirty="0"/>
              <a:t>Looseness of association- haphazard flow of thoughts</a:t>
            </a:r>
          </a:p>
          <a:p>
            <a:r>
              <a:rPr lang="en-US" dirty="0"/>
              <a:t>Flight of ideas- talks fast, doesn’t finish talking about an idea and doesn’t allow contribution</a:t>
            </a:r>
          </a:p>
          <a:p>
            <a:r>
              <a:rPr lang="en-US" dirty="0"/>
              <a:t>Poverty of speech- lacks words to speak out ;speech flows out slowly</a:t>
            </a:r>
          </a:p>
          <a:p>
            <a:r>
              <a:rPr lang="en-US" dirty="0"/>
              <a:t>Clang association- abnormal rhyming of words </a:t>
            </a:r>
          </a:p>
          <a:p>
            <a:r>
              <a:rPr lang="en-US" dirty="0"/>
              <a:t>Incoherence/ word salad- putting words together without meaning</a:t>
            </a:r>
          </a:p>
          <a:p>
            <a:r>
              <a:rPr lang="en-US" dirty="0"/>
              <a:t>Pressure of speech- hurry to speak, talking fast though not thinking faster</a:t>
            </a:r>
          </a:p>
          <a:p>
            <a:r>
              <a:rPr lang="en-US" dirty="0"/>
              <a:t>Though retardation- slowed thinking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8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EFAD9-5032-B581-6446-22D4FC4B5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FF616-2C02-8BD1-41B1-A08230EE4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Thought block- can remember half of the things in mind and later remember the forgotten things</a:t>
            </a:r>
          </a:p>
          <a:p>
            <a:r>
              <a:rPr lang="en-US" dirty="0"/>
              <a:t>Thought perseveration- talks about one thought, all answers revolving around the same thing</a:t>
            </a:r>
          </a:p>
          <a:p>
            <a:r>
              <a:rPr lang="en-US" dirty="0" err="1"/>
              <a:t>Pallilalia</a:t>
            </a:r>
            <a:r>
              <a:rPr lang="en-US" dirty="0"/>
              <a:t>- pathological repetition of the last word</a:t>
            </a:r>
          </a:p>
          <a:p>
            <a:r>
              <a:rPr lang="en-US" dirty="0"/>
              <a:t>Echolalia- pathological repetition of the whole phrase</a:t>
            </a:r>
          </a:p>
          <a:p>
            <a:r>
              <a:rPr lang="en-US" dirty="0"/>
              <a:t>Irrelevant answer- giving irrelevant answer, though one knows the correct answer</a:t>
            </a:r>
          </a:p>
          <a:p>
            <a:r>
              <a:rPr lang="en-US" dirty="0"/>
              <a:t>Confabulation- trying to cover up the memory loss</a:t>
            </a:r>
          </a:p>
          <a:p>
            <a:r>
              <a:rPr lang="en-US" dirty="0"/>
              <a:t>Neologism- comes up with new words that no one understands except self</a:t>
            </a:r>
          </a:p>
          <a:p>
            <a:r>
              <a:rPr lang="en-US" dirty="0" err="1"/>
              <a:t>Proxilimity</a:t>
            </a:r>
            <a:r>
              <a:rPr lang="en-US" dirty="0"/>
              <a:t>- cuts off an idea before speaking it all out</a:t>
            </a:r>
          </a:p>
        </p:txBody>
      </p:sp>
    </p:spTree>
    <p:extLst>
      <p:ext uri="{BB962C8B-B14F-4D97-AF65-F5344CB8AC3E}">
        <p14:creationId xmlns:p14="http://schemas.microsoft.com/office/powerpoint/2010/main" val="38770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3FEB-3665-3057-CCCC-6020C1BC9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Thought content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2C280-ADBC-6FA3-F74B-82E530043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1.Obsession/compulsion</a:t>
            </a:r>
          </a:p>
          <a:p>
            <a:r>
              <a:rPr lang="en-US" dirty="0"/>
              <a:t>Obsessions are </a:t>
            </a:r>
            <a:r>
              <a:rPr lang="en-US" dirty="0" err="1"/>
              <a:t>reccurent</a:t>
            </a:r>
            <a:r>
              <a:rPr lang="en-US" dirty="0"/>
              <a:t>, persistent </a:t>
            </a:r>
            <a:r>
              <a:rPr lang="en-US" dirty="0" err="1"/>
              <a:t>thoughts,impulses</a:t>
            </a:r>
            <a:r>
              <a:rPr lang="en-US" dirty="0"/>
              <a:t> or images that cannot be eliminated from </a:t>
            </a:r>
            <a:r>
              <a:rPr lang="en-US" dirty="0" err="1"/>
              <a:t>concioussness</a:t>
            </a:r>
            <a:r>
              <a:rPr lang="en-US" dirty="0"/>
              <a:t> by logic or reasoning, although the </a:t>
            </a:r>
            <a:r>
              <a:rPr lang="en-US" dirty="0" err="1"/>
              <a:t>perso</a:t>
            </a:r>
            <a:r>
              <a:rPr lang="en-US" dirty="0"/>
              <a:t> id aware that they are unreasonable, absurd and alien to him</a:t>
            </a:r>
          </a:p>
          <a:p>
            <a:r>
              <a:rPr lang="en-US" dirty="0"/>
              <a:t>They can take any kind but these four are common:</a:t>
            </a:r>
          </a:p>
          <a:p>
            <a:pPr lvl="1"/>
            <a:r>
              <a:rPr lang="en-US" dirty="0"/>
              <a:t>Cleaning rituals</a:t>
            </a:r>
          </a:p>
          <a:p>
            <a:pPr lvl="1"/>
            <a:r>
              <a:rPr lang="en-US" dirty="0"/>
              <a:t>Checking rituals</a:t>
            </a:r>
          </a:p>
          <a:p>
            <a:pPr lvl="1"/>
            <a:r>
              <a:rPr lang="en-US" dirty="0"/>
              <a:t>Counting rituals</a:t>
            </a:r>
          </a:p>
          <a:p>
            <a:pPr lvl="1"/>
            <a:r>
              <a:rPr lang="en-US" dirty="0"/>
              <a:t>Dressing rituals</a:t>
            </a:r>
          </a:p>
          <a:p>
            <a:r>
              <a:rPr lang="en-US" dirty="0"/>
              <a:t>Compulsions- if the thought urges the patient to perform a certain act, repetitive compulsion </a:t>
            </a:r>
            <a:r>
              <a:rPr lang="en-US" dirty="0" err="1"/>
              <a:t>resultseg</a:t>
            </a:r>
            <a:r>
              <a:rPr lang="en-US" dirty="0"/>
              <a:t> obsession of dirt leads to compulsive washing</a:t>
            </a:r>
          </a:p>
          <a:p>
            <a:r>
              <a:rPr lang="en-US" dirty="0"/>
              <a:t>Like obsessions, compulsions are recognized as senseless and alien</a:t>
            </a:r>
          </a:p>
        </p:txBody>
      </p:sp>
    </p:spTree>
    <p:extLst>
      <p:ext uri="{BB962C8B-B14F-4D97-AF65-F5344CB8AC3E}">
        <p14:creationId xmlns:p14="http://schemas.microsoft.com/office/powerpoint/2010/main" val="1757057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356AA-6563-67AB-D9A3-0100142FE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2.Delusions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71FBD-BA3E-C742-498B-55B9D2B9A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Delusion is a false belief/ bizarre thinking that is out of touch in reality </a:t>
            </a:r>
          </a:p>
          <a:p>
            <a:pPr marL="0" indent="0">
              <a:buNone/>
            </a:pPr>
            <a:r>
              <a:rPr lang="en-US" b="1" dirty="0"/>
              <a:t>a) Paranoid delusions</a:t>
            </a:r>
          </a:p>
          <a:p>
            <a:pPr lvl="1"/>
            <a:r>
              <a:rPr lang="en-US" dirty="0"/>
              <a:t>Delusion of grandeur- belief about nonexistent fame, wealth, powers </a:t>
            </a:r>
          </a:p>
          <a:p>
            <a:pPr lvl="1"/>
            <a:r>
              <a:rPr lang="en-US" dirty="0"/>
              <a:t>Delusion of persecution- false belief that one is chased by other</a:t>
            </a:r>
          </a:p>
          <a:p>
            <a:pPr lvl="1"/>
            <a:r>
              <a:rPr lang="en-US" dirty="0"/>
              <a:t>Delusion of reference- false belief that the behavior of other refer to oneself</a:t>
            </a:r>
          </a:p>
          <a:p>
            <a:pPr lvl="1"/>
            <a:r>
              <a:rPr lang="en-US" dirty="0"/>
              <a:t>Erotic delusion- false belief that there is a love story between one self and famous person</a:t>
            </a:r>
          </a:p>
          <a:p>
            <a:pPr lvl="1"/>
            <a:r>
              <a:rPr lang="en-US" dirty="0"/>
              <a:t>Delusion of jealousy- conviction that the spouse has some definitive relation with someone else</a:t>
            </a:r>
          </a:p>
          <a:p>
            <a:pPr lvl="1"/>
            <a:r>
              <a:rPr lang="en-US" dirty="0"/>
              <a:t>Delusion of infidelity- false belief that derives from pathological jealousy that ones lover is unfaithful</a:t>
            </a:r>
          </a:p>
          <a:p>
            <a:pPr lvl="1"/>
            <a:r>
              <a:rPr lang="en-US" dirty="0"/>
              <a:t>Litigious delusion- patient write complains and sends them to responsible persons</a:t>
            </a:r>
          </a:p>
        </p:txBody>
      </p:sp>
    </p:spTree>
    <p:extLst>
      <p:ext uri="{BB962C8B-B14F-4D97-AF65-F5344CB8AC3E}">
        <p14:creationId xmlns:p14="http://schemas.microsoft.com/office/powerpoint/2010/main" val="402784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48F0C-F906-EE9D-A87D-B40C8EA0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20D98-F364-C843-ACE8-CDD4C97DB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b)Delusion of influence-</a:t>
            </a:r>
            <a:r>
              <a:rPr lang="en-US" dirty="0"/>
              <a:t> false belief that one is being controlled by other agencies</a:t>
            </a:r>
          </a:p>
          <a:p>
            <a:pPr marL="0" indent="0">
              <a:buNone/>
            </a:pPr>
            <a:r>
              <a:rPr lang="en-US" b="1" dirty="0"/>
              <a:t>c)Depressive delusions</a:t>
            </a:r>
          </a:p>
          <a:p>
            <a:pPr lvl="1"/>
            <a:r>
              <a:rPr lang="en-US" dirty="0"/>
              <a:t>Delusion of self blame, guilt or sin – false belief that they are responsible for occurrence of any disaster</a:t>
            </a:r>
          </a:p>
          <a:p>
            <a:pPr lvl="1"/>
            <a:r>
              <a:rPr lang="en-US" dirty="0"/>
              <a:t>Delusion of poverty- belief that one is poor</a:t>
            </a:r>
          </a:p>
          <a:p>
            <a:pPr lvl="1"/>
            <a:r>
              <a:rPr lang="en-US" dirty="0"/>
              <a:t>Nihilistic delusion-denial of a part of self</a:t>
            </a:r>
          </a:p>
          <a:p>
            <a:pPr marL="0" indent="0">
              <a:buNone/>
            </a:pPr>
            <a:r>
              <a:rPr lang="en-US" b="1" dirty="0"/>
              <a:t>d)Hypochondriacal delusion- </a:t>
            </a:r>
            <a:r>
              <a:rPr lang="en-US" dirty="0"/>
              <a:t>patient has false belief that he has physical disease</a:t>
            </a:r>
          </a:p>
        </p:txBody>
      </p:sp>
    </p:spTree>
    <p:extLst>
      <p:ext uri="{BB962C8B-B14F-4D97-AF65-F5344CB8AC3E}">
        <p14:creationId xmlns:p14="http://schemas.microsoft.com/office/powerpoint/2010/main" val="3511672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45127" y="2646217"/>
          <a:ext cx="10169237" cy="3879273"/>
        </p:xfrm>
        <a:graphic>
          <a:graphicData uri="http://schemas.openxmlformats.org/drawingml/2006/table">
            <a:tbl>
              <a:tblPr firstRow="1" firstCol="1" bandRow="1"/>
              <a:tblGrid>
                <a:gridCol w="5471169">
                  <a:extLst>
                    <a:ext uri="{9D8B030D-6E8A-4147-A177-3AD203B41FA5}">
                      <a16:colId xmlns:a16="http://schemas.microsoft.com/office/drawing/2014/main" val="669453012"/>
                    </a:ext>
                  </a:extLst>
                </a:gridCol>
                <a:gridCol w="4698068">
                  <a:extLst>
                    <a:ext uri="{9D8B030D-6E8A-4147-A177-3AD203B41FA5}">
                      <a16:colId xmlns:a16="http://schemas.microsoft.com/office/drawing/2014/main" val="3970976688"/>
                    </a:ext>
                  </a:extLst>
                </a:gridCol>
              </a:tblGrid>
              <a:tr h="38792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hydrophobia-fear of water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pathophobia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-fear of disease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zoophobia-fear of animals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agoraphobia-fear of open spaces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5.claustrophobia-fear of closed places/spaces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6.gynophobia-fear of women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nyctophobia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-fear of darkness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acrophobia-fear of height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gamophobia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-fear of marriage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10.insectophobia-fear of insects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11.allurophobia-fear of cats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12.cynophobia-fear of dogs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13.mysophobia-fear of dirt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14.thenatophobia-fear of death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15.veophobiafear of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veneral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diseases.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9786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45127" y="389041"/>
            <a:ext cx="1134687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Phobias</a:t>
            </a:r>
            <a:endParaRPr lang="en-GB" alt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en-GB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Fear cued by the presence or anticipation of a specific object or situation, exposure to which almost invariably provokes an immediate anxiety response or panic attack: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0554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163</TotalTime>
  <Words>895</Words>
  <Application>Microsoft Office PowerPoint</Application>
  <PresentationFormat>Widescreen</PresentationFormat>
  <Paragraphs>141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Celestial</vt:lpstr>
      <vt:lpstr>GENERAL SYMPTOMATOLOGY</vt:lpstr>
      <vt:lpstr>Psychiatric signs and symptoms</vt:lpstr>
      <vt:lpstr>Disorders of perception</vt:lpstr>
      <vt:lpstr>Disorders of thought</vt:lpstr>
      <vt:lpstr>Cont…</vt:lpstr>
      <vt:lpstr>Thought content disorders</vt:lpstr>
      <vt:lpstr>2.Delusions </vt:lpstr>
      <vt:lpstr>PowerPoint Presentation</vt:lpstr>
      <vt:lpstr>PowerPoint Presentation</vt:lpstr>
      <vt:lpstr>PowerPoint Presentation</vt:lpstr>
      <vt:lpstr>Disorders of memory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SYMPTOMATOLOGY</dc:title>
  <dc:creator>edina kimathi</dc:creator>
  <cp:lastModifiedBy>edina kimathi</cp:lastModifiedBy>
  <cp:revision>1</cp:revision>
  <dcterms:created xsi:type="dcterms:W3CDTF">2023-08-02T09:52:58Z</dcterms:created>
  <dcterms:modified xsi:type="dcterms:W3CDTF">2023-08-02T12:36:39Z</dcterms:modified>
</cp:coreProperties>
</file>