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65"/>
  </p:notesMasterIdLst>
  <p:sldIdLst>
    <p:sldId id="345" r:id="rId2"/>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408" r:id="rId24"/>
    <p:sldId id="367"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1" r:id="rId38"/>
    <p:sldId id="382" r:id="rId39"/>
    <p:sldId id="384" r:id="rId40"/>
    <p:sldId id="385" r:id="rId41"/>
    <p:sldId id="386" r:id="rId42"/>
    <p:sldId id="387" r:id="rId43"/>
    <p:sldId id="388" r:id="rId44"/>
    <p:sldId id="389" r:id="rId45"/>
    <p:sldId id="390" r:id="rId46"/>
    <p:sldId id="391" r:id="rId47"/>
    <p:sldId id="392" r:id="rId48"/>
    <p:sldId id="393" r:id="rId49"/>
    <p:sldId id="394" r:id="rId50"/>
    <p:sldId id="395" r:id="rId51"/>
    <p:sldId id="396" r:id="rId52"/>
    <p:sldId id="397" r:id="rId53"/>
    <p:sldId id="398" r:id="rId54"/>
    <p:sldId id="399" r:id="rId55"/>
    <p:sldId id="400" r:id="rId56"/>
    <p:sldId id="401" r:id="rId57"/>
    <p:sldId id="402" r:id="rId58"/>
    <p:sldId id="403" r:id="rId59"/>
    <p:sldId id="410" r:id="rId60"/>
    <p:sldId id="404" r:id="rId61"/>
    <p:sldId id="405" r:id="rId62"/>
    <p:sldId id="406" r:id="rId63"/>
    <p:sldId id="40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autoAdjust="0"/>
    <p:restoredTop sz="94660"/>
  </p:normalViewPr>
  <p:slideViewPr>
    <p:cSldViewPr>
      <p:cViewPr varScale="1">
        <p:scale>
          <a:sx n="65" d="100"/>
          <a:sy n="65" d="100"/>
        </p:scale>
        <p:origin x="-120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012197-48BA-441C-89D4-660E718C8147}" type="datetimeFigureOut">
              <a:rPr lang="en-GB" smtClean="0"/>
              <a:t>20/01/2014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D8080-AB28-4028-B5AD-6C22393ECF35}" type="slidenum">
              <a:rPr lang="en-GB" smtClean="0"/>
              <a:t>‹#›</a:t>
            </a:fld>
            <a:endParaRPr lang="en-GB"/>
          </a:p>
        </p:txBody>
      </p:sp>
    </p:spTree>
    <p:extLst>
      <p:ext uri="{BB962C8B-B14F-4D97-AF65-F5344CB8AC3E}">
        <p14:creationId xmlns:p14="http://schemas.microsoft.com/office/powerpoint/2010/main" val="236333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Verdana" pitchFamily="34" charset="0"/>
              </a:defRPr>
            </a:lvl1pPr>
            <a:lvl2pPr marL="742950" indent="-285750" eaLnBrk="0" hangingPunct="0">
              <a:defRPr sz="3000">
                <a:solidFill>
                  <a:schemeClr val="tx1"/>
                </a:solidFill>
                <a:latin typeface="Verdana" pitchFamily="34" charset="0"/>
              </a:defRPr>
            </a:lvl2pPr>
            <a:lvl3pPr marL="1143000" indent="-228600" eaLnBrk="0" hangingPunct="0">
              <a:defRPr sz="3000">
                <a:solidFill>
                  <a:schemeClr val="tx1"/>
                </a:solidFill>
                <a:latin typeface="Verdana" pitchFamily="34" charset="0"/>
              </a:defRPr>
            </a:lvl3pPr>
            <a:lvl4pPr marL="1600200" indent="-228600" eaLnBrk="0" hangingPunct="0">
              <a:defRPr sz="3000">
                <a:solidFill>
                  <a:schemeClr val="tx1"/>
                </a:solidFill>
                <a:latin typeface="Verdana" pitchFamily="34" charset="0"/>
              </a:defRPr>
            </a:lvl4pPr>
            <a:lvl5pPr marL="2057400" indent="-228600" eaLnBrk="0" hangingPunct="0">
              <a:defRPr sz="3000">
                <a:solidFill>
                  <a:schemeClr val="tx1"/>
                </a:solidFill>
                <a:latin typeface="Verdana" pitchFamily="34" charset="0"/>
              </a:defRPr>
            </a:lvl5pPr>
            <a:lvl6pPr marL="2514600" indent="-228600" eaLnBrk="0" fontAlgn="base" hangingPunct="0">
              <a:spcBef>
                <a:spcPct val="20000"/>
              </a:spcBef>
              <a:spcAft>
                <a:spcPct val="0"/>
              </a:spcAft>
              <a:buClr>
                <a:schemeClr val="accent2"/>
              </a:buClr>
              <a:buFont typeface="Wingdings" pitchFamily="2" charset="2"/>
              <a:buChar char="o"/>
              <a:defRPr sz="3000">
                <a:solidFill>
                  <a:schemeClr val="tx1"/>
                </a:solidFill>
                <a:latin typeface="Verdana" pitchFamily="34" charset="0"/>
              </a:defRPr>
            </a:lvl6pPr>
            <a:lvl7pPr marL="2971800" indent="-228600" eaLnBrk="0" fontAlgn="base" hangingPunct="0">
              <a:spcBef>
                <a:spcPct val="20000"/>
              </a:spcBef>
              <a:spcAft>
                <a:spcPct val="0"/>
              </a:spcAft>
              <a:buClr>
                <a:schemeClr val="accent2"/>
              </a:buClr>
              <a:buFont typeface="Wingdings" pitchFamily="2" charset="2"/>
              <a:buChar char="o"/>
              <a:defRPr sz="3000">
                <a:solidFill>
                  <a:schemeClr val="tx1"/>
                </a:solidFill>
                <a:latin typeface="Verdana" pitchFamily="34" charset="0"/>
              </a:defRPr>
            </a:lvl7pPr>
            <a:lvl8pPr marL="3429000" indent="-228600" eaLnBrk="0" fontAlgn="base" hangingPunct="0">
              <a:spcBef>
                <a:spcPct val="20000"/>
              </a:spcBef>
              <a:spcAft>
                <a:spcPct val="0"/>
              </a:spcAft>
              <a:buClr>
                <a:schemeClr val="accent2"/>
              </a:buClr>
              <a:buFont typeface="Wingdings" pitchFamily="2" charset="2"/>
              <a:buChar char="o"/>
              <a:defRPr sz="3000">
                <a:solidFill>
                  <a:schemeClr val="tx1"/>
                </a:solidFill>
                <a:latin typeface="Verdana" pitchFamily="34" charset="0"/>
              </a:defRPr>
            </a:lvl8pPr>
            <a:lvl9pPr marL="3886200" indent="-228600" eaLnBrk="0" fontAlgn="base" hangingPunct="0">
              <a:spcBef>
                <a:spcPct val="20000"/>
              </a:spcBef>
              <a:spcAft>
                <a:spcPct val="0"/>
              </a:spcAft>
              <a:buClr>
                <a:schemeClr val="accent2"/>
              </a:buClr>
              <a:buFont typeface="Wingdings" pitchFamily="2" charset="2"/>
              <a:buChar char="o"/>
              <a:defRPr sz="3000">
                <a:solidFill>
                  <a:schemeClr val="tx1"/>
                </a:solidFill>
                <a:latin typeface="Verdana" pitchFamily="34" charset="0"/>
              </a:defRPr>
            </a:lvl9pPr>
          </a:lstStyle>
          <a:p>
            <a:pPr eaLnBrk="1" hangingPunct="1"/>
            <a:fld id="{73315B1E-F823-44C8-977F-3E5E32EF32D4}" type="slidenum">
              <a:rPr lang="en-US" altLang="en-US" sz="1200">
                <a:latin typeface="Arial" pitchFamily="34" charset="0"/>
              </a:rPr>
              <a:pPr eaLnBrk="1" hangingPunct="1"/>
              <a:t>6</a:t>
            </a:fld>
            <a:endParaRPr lang="en-US" altLang="en-US"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1B2EF-D2A1-40AF-B214-3F52CD4A6C56}" type="slidenum">
              <a:rPr lang="ar-SA" altLang="en-US"/>
              <a:pPr/>
              <a:t>60</a:t>
            </a:fld>
            <a:endParaRPr lang="en-US" alt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6627AF-872B-459C-9402-1A2B80EF825E}" type="slidenum">
              <a:rPr lang="ar-KW" smtClean="0"/>
              <a:pPr/>
              <a:t>63</a:t>
            </a:fld>
            <a:endParaRPr lang="ar-KW"/>
          </a:p>
        </p:txBody>
      </p:sp>
    </p:spTree>
    <p:extLst>
      <p:ext uri="{BB962C8B-B14F-4D97-AF65-F5344CB8AC3E}">
        <p14:creationId xmlns:p14="http://schemas.microsoft.com/office/powerpoint/2010/main" val="295941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2"/>
          <p:cNvSpPr>
            <a:spLocks noGrp="1" noChangeArrowheads="1"/>
          </p:cNvSpPr>
          <p:nvPr>
            <p:ph type="dt" sz="half" idx="10"/>
          </p:nvPr>
        </p:nvSpPr>
        <p:spPr/>
        <p:txBody>
          <a:bodyPr/>
          <a:lstStyle>
            <a:lvl1pPr>
              <a:defRPr>
                <a:solidFill>
                  <a:srgbClr val="FFFFCC"/>
                </a:solidFill>
              </a:defRPr>
            </a:lvl1pPr>
          </a:lstStyle>
          <a:p>
            <a:pPr>
              <a:defRPr/>
            </a:pPr>
            <a:endParaRPr lang="en-US"/>
          </a:p>
        </p:txBody>
      </p:sp>
      <p:sp>
        <p:nvSpPr>
          <p:cNvPr id="13" name="Rectangle 13"/>
          <p:cNvSpPr>
            <a:spLocks noGrp="1" noChangeArrowheads="1"/>
          </p:cNvSpPr>
          <p:nvPr>
            <p:ph type="ftr" sz="quarter" idx="11"/>
          </p:nvPr>
        </p:nvSpPr>
        <p:spPr/>
        <p:txBody>
          <a:bodyPr/>
          <a:lstStyle>
            <a:lvl1pPr>
              <a:defRPr>
                <a:solidFill>
                  <a:srgbClr val="FFFFCC"/>
                </a:solidFill>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solidFill>
                  <a:srgbClr val="FFFFCC"/>
                </a:solidFill>
              </a:defRPr>
            </a:lvl1pPr>
          </a:lstStyle>
          <a:p>
            <a:pPr>
              <a:defRPr/>
            </a:pPr>
            <a:fld id="{DA4ECD05-BF53-4B28-BB30-78FEB546C017}" type="slidenum">
              <a:rPr lang="en-US"/>
              <a:pPr>
                <a:defRPr/>
              </a:pPr>
              <a:t>‹#›</a:t>
            </a:fld>
            <a:endParaRPr lang="en-US"/>
          </a:p>
        </p:txBody>
      </p:sp>
    </p:spTree>
    <p:extLst>
      <p:ext uri="{BB962C8B-B14F-4D97-AF65-F5344CB8AC3E}">
        <p14:creationId xmlns:p14="http://schemas.microsoft.com/office/powerpoint/2010/main" val="41787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1C7580-A3ED-41E0-9436-A97A452196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255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C8357FB-4814-41F9-AAD3-528AD9D0943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7323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7"/>
          <p:cNvSpPr>
            <a:spLocks noGrp="1" noChangeArrowheads="1"/>
          </p:cNvSpPr>
          <p:nvPr>
            <p:ph type="sldNum" sz="quarter" idx="12"/>
          </p:nvPr>
        </p:nvSpPr>
        <p:spPr>
          <a:ln/>
        </p:spPr>
        <p:txBody>
          <a:bodyPr/>
          <a:lstStyle>
            <a:lvl1pPr>
              <a:defRPr/>
            </a:lvl1pPr>
          </a:lstStyle>
          <a:p>
            <a:fld id="{C2B551E0-50D6-476E-B17B-ED85AEB851DF}" type="slidenum">
              <a:rPr lang="ar-SA">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2952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GB">
              <a:solidFill>
                <a:srgbClr val="FFFFCC"/>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GB">
              <a:solidFill>
                <a:srgbClr val="FFFFCC"/>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DE1E7A72-E5F8-4A08-8307-B44A916123DC}" type="slidenum">
              <a:rPr lang="en-GB">
                <a:solidFill>
                  <a:srgbClr val="FFFFCC"/>
                </a:solidFill>
              </a:rPr>
              <a:pPr>
                <a:defRPr/>
              </a:pPr>
              <a:t>‹#›</a:t>
            </a:fld>
            <a:endParaRPr lang="en-GB">
              <a:solidFill>
                <a:srgbClr val="FFFFCC"/>
              </a:solidFill>
            </a:endParaRPr>
          </a:p>
        </p:txBody>
      </p:sp>
    </p:spTree>
    <p:extLst>
      <p:ext uri="{BB962C8B-B14F-4D97-AF65-F5344CB8AC3E}">
        <p14:creationId xmlns:p14="http://schemas.microsoft.com/office/powerpoint/2010/main" val="24983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GB">
              <a:solidFill>
                <a:srgbClr val="FFFFCC"/>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GB">
              <a:solidFill>
                <a:srgbClr val="FFFFCC"/>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8FF415CB-D21E-47A1-A1B4-B78202BA29EF}" type="slidenum">
              <a:rPr lang="en-GB">
                <a:solidFill>
                  <a:srgbClr val="FFFFCC"/>
                </a:solidFill>
              </a:rPr>
              <a:pPr>
                <a:defRPr/>
              </a:pPr>
              <a:t>‹#›</a:t>
            </a:fld>
            <a:endParaRPr lang="en-GB">
              <a:solidFill>
                <a:srgbClr val="FFFFCC"/>
              </a:solidFill>
            </a:endParaRPr>
          </a:p>
        </p:txBody>
      </p:sp>
    </p:spTree>
    <p:extLst>
      <p:ext uri="{BB962C8B-B14F-4D97-AF65-F5344CB8AC3E}">
        <p14:creationId xmlns:p14="http://schemas.microsoft.com/office/powerpoint/2010/main" val="298944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F7206D5-2BD9-4466-B0E8-5600C52120F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04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A79BBE-A784-4BD6-BB13-0AFE8269DF8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603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10A534-9D14-4032-9DC9-7B94C46025A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403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32A69695-303E-4636-B0AC-935A2CBB91A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497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B4F0713-9C33-4125-AF27-F24C23A6F0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800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E838C3F-F7AB-4389-9E72-49DCD61B4B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42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DCE950-8786-47FF-BAA9-8A57D57766D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4464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1C9F947-C3E9-4938-A9C2-65A14D8ABA4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8459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4"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6"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34" name="Rectangle 1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fontAlgn="base" hangingPunct="0">
              <a:spcAft>
                <a:spcPct val="0"/>
              </a:spcAft>
              <a:defRPr/>
            </a:pPr>
            <a:endParaRPr lang="en-US">
              <a:solidFill>
                <a:srgbClr val="FFFFCC"/>
              </a:solidFill>
            </a:endParaRP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fontAlgn="base" hangingPunct="0">
              <a:spcAft>
                <a:spcPct val="0"/>
              </a:spcAft>
              <a:defRPr/>
            </a:pPr>
            <a:endParaRPr lang="en-US">
              <a:solidFill>
                <a:srgbClr val="FFFFCC"/>
              </a:solidFill>
            </a:endParaRPr>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69402479-71D7-4A3C-8B7A-2E9F7D866F1C}" type="slidenum">
              <a:rPr lang="en-US">
                <a:solidFill>
                  <a:srgbClr val="FFFFCC"/>
                </a:solidFill>
              </a:rPr>
              <a:pPr eaLnBrk="0" fontAlgn="base" hangingPunct="0">
                <a:spcAft>
                  <a:spcPct val="0"/>
                </a:spcAft>
                <a:defRPr/>
              </a:pPr>
              <a:t>‹#›</a:t>
            </a:fld>
            <a:endParaRPr lang="en-US">
              <a:solidFill>
                <a:srgbClr val="FFFFCC"/>
              </a:solidFill>
            </a:endParaRPr>
          </a:p>
        </p:txBody>
      </p:sp>
    </p:spTree>
    <p:extLst>
      <p:ext uri="{BB962C8B-B14F-4D97-AF65-F5344CB8AC3E}">
        <p14:creationId xmlns:p14="http://schemas.microsoft.com/office/powerpoint/2010/main" val="2237284698"/>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0-#ppt_w/2"/>
                                          </p:val>
                                        </p:tav>
                                        <p:tav tm="100000">
                                          <p:val>
                                            <p:strVal val="#ppt_x"/>
                                          </p:val>
                                        </p:tav>
                                      </p:tavLst>
                                    </p:anim>
                                    <p:anim calcmode="lin" valueType="num">
                                      <p:cBhvr additive="base">
                                        <p:cTn id="8" dur="5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80728"/>
            <a:ext cx="8496944" cy="2880320"/>
          </a:xfrm>
        </p:spPr>
        <p:txBody>
          <a:bodyPr/>
          <a:lstStyle/>
          <a:p>
            <a:r>
              <a:rPr lang="en-US" sz="6000" b="1" dirty="0" smtClean="0"/>
              <a:t>LEISHMANIASIS</a:t>
            </a:r>
            <a:endParaRPr lang="en-US" sz="6000" b="1" dirty="0"/>
          </a:p>
        </p:txBody>
      </p:sp>
      <p:sp>
        <p:nvSpPr>
          <p:cNvPr id="3" name="Subtitle 2"/>
          <p:cNvSpPr>
            <a:spLocks noGrp="1"/>
          </p:cNvSpPr>
          <p:nvPr>
            <p:ph type="subTitle" idx="1"/>
          </p:nvPr>
        </p:nvSpPr>
        <p:spPr/>
        <p:txBody>
          <a:bodyPr/>
          <a:lstStyle/>
          <a:p>
            <a:r>
              <a:rPr lang="en-US" b="1" dirty="0" smtClean="0"/>
              <a:t>KIMAIGA H.O</a:t>
            </a:r>
          </a:p>
          <a:p>
            <a:r>
              <a:rPr lang="en-US" b="1" dirty="0" smtClean="0"/>
              <a:t>MBChB (University of Nairobi)</a:t>
            </a:r>
          </a:p>
        </p:txBody>
      </p:sp>
    </p:spTree>
    <p:extLst>
      <p:ext uri="{BB962C8B-B14F-4D97-AF65-F5344CB8AC3E}">
        <p14:creationId xmlns:p14="http://schemas.microsoft.com/office/powerpoint/2010/main" val="1034889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Prevalence in Kenya</a:t>
            </a:r>
            <a:endParaRPr lang="en-GB" dirty="0"/>
          </a:p>
        </p:txBody>
      </p:sp>
      <p:sp>
        <p:nvSpPr>
          <p:cNvPr id="3" name="Content Placeholder 2"/>
          <p:cNvSpPr>
            <a:spLocks noGrp="1"/>
          </p:cNvSpPr>
          <p:nvPr>
            <p:ph idx="1"/>
          </p:nvPr>
        </p:nvSpPr>
        <p:spPr/>
        <p:txBody>
          <a:bodyPr>
            <a:normAutofit fontScale="62500" lnSpcReduction="20000"/>
          </a:bodyPr>
          <a:lstStyle/>
          <a:p>
            <a:r>
              <a:rPr lang="en-GB" dirty="0" smtClean="0"/>
              <a:t>The estimated average visceral </a:t>
            </a:r>
            <a:r>
              <a:rPr lang="en-GB" dirty="0" err="1" smtClean="0"/>
              <a:t>leishmaniasis</a:t>
            </a:r>
            <a:r>
              <a:rPr lang="en-GB" dirty="0" smtClean="0"/>
              <a:t> caseload per  year is  about 600, according to the Ministry of Health , though this in the epidemic years the caseload surpasses 1000. </a:t>
            </a:r>
          </a:p>
          <a:p>
            <a:r>
              <a:rPr lang="en-GB" dirty="0"/>
              <a:t>T</a:t>
            </a:r>
            <a:r>
              <a:rPr lang="en-GB" dirty="0" smtClean="0"/>
              <a:t>he </a:t>
            </a:r>
            <a:r>
              <a:rPr lang="en-GB" dirty="0" err="1" smtClean="0"/>
              <a:t>occurence</a:t>
            </a:r>
            <a:r>
              <a:rPr lang="en-GB" dirty="0" smtClean="0"/>
              <a:t> of cutaneous </a:t>
            </a:r>
            <a:r>
              <a:rPr lang="en-GB" dirty="0" err="1" smtClean="0"/>
              <a:t>leishmaniasis</a:t>
            </a:r>
            <a:r>
              <a:rPr lang="en-GB" dirty="0" smtClean="0"/>
              <a:t> is rare compared to visceral </a:t>
            </a:r>
            <a:r>
              <a:rPr lang="en-GB" dirty="0" err="1" smtClean="0"/>
              <a:t>leishmaniasis</a:t>
            </a:r>
            <a:r>
              <a:rPr lang="en-GB" dirty="0" smtClean="0"/>
              <a:t>, and the 2 diseases do not tend to overlap geographically.</a:t>
            </a:r>
            <a:endParaRPr lang="en-US" dirty="0"/>
          </a:p>
          <a:p>
            <a:r>
              <a:rPr lang="en-GB" dirty="0" smtClean="0"/>
              <a:t>Visceral </a:t>
            </a:r>
            <a:r>
              <a:rPr lang="en-GB" dirty="0" err="1" smtClean="0"/>
              <a:t>leishmaniasis</a:t>
            </a:r>
            <a:r>
              <a:rPr lang="en-GB" dirty="0" smtClean="0"/>
              <a:t> is found predominantly in the arid low lying areas of the Rift Valley, Eastern and North Eastern Provinces. Cases have also been reported in the highlands. </a:t>
            </a:r>
            <a:r>
              <a:rPr lang="en-US" dirty="0" err="1"/>
              <a:t>Baringo</a:t>
            </a:r>
            <a:r>
              <a:rPr lang="en-US" dirty="0"/>
              <a:t>, </a:t>
            </a:r>
            <a:r>
              <a:rPr lang="en-US" dirty="0" err="1"/>
              <a:t>Machakos</a:t>
            </a:r>
            <a:r>
              <a:rPr lang="en-US" dirty="0"/>
              <a:t>, </a:t>
            </a:r>
            <a:r>
              <a:rPr lang="en-US" dirty="0" err="1"/>
              <a:t>Kitui</a:t>
            </a:r>
            <a:r>
              <a:rPr lang="en-US" dirty="0"/>
              <a:t>, </a:t>
            </a:r>
            <a:r>
              <a:rPr lang="en-US" dirty="0" err="1"/>
              <a:t>Meru</a:t>
            </a:r>
            <a:r>
              <a:rPr lang="en-US" dirty="0"/>
              <a:t>, </a:t>
            </a:r>
            <a:r>
              <a:rPr lang="en-US" dirty="0" err="1"/>
              <a:t>Tharaka</a:t>
            </a:r>
            <a:r>
              <a:rPr lang="en-US" dirty="0"/>
              <a:t>, </a:t>
            </a:r>
            <a:r>
              <a:rPr lang="en-US" dirty="0" err="1"/>
              <a:t>Samburu</a:t>
            </a:r>
            <a:r>
              <a:rPr lang="en-US" dirty="0"/>
              <a:t>, West </a:t>
            </a:r>
            <a:r>
              <a:rPr lang="en-US" dirty="0" err="1"/>
              <a:t>Pokot</a:t>
            </a:r>
            <a:r>
              <a:rPr lang="en-US" dirty="0"/>
              <a:t>, </a:t>
            </a:r>
            <a:r>
              <a:rPr lang="en-US" dirty="0" err="1" smtClean="0"/>
              <a:t>Nakuru</a:t>
            </a:r>
            <a:endParaRPr lang="en-GB" dirty="0" smtClean="0"/>
          </a:p>
          <a:p>
            <a:r>
              <a:rPr lang="en-GB" dirty="0" smtClean="0"/>
              <a:t>Cutaneous </a:t>
            </a:r>
            <a:r>
              <a:rPr lang="en-GB" dirty="0" err="1" smtClean="0"/>
              <a:t>leishmaniasis</a:t>
            </a:r>
            <a:r>
              <a:rPr lang="en-GB" dirty="0" smtClean="0"/>
              <a:t> occurs over a wide range of environmental conditions, from semi-arid lowlands to high plateaus in the Rift </a:t>
            </a:r>
            <a:r>
              <a:rPr lang="en-GB" dirty="0"/>
              <a:t>V</a:t>
            </a:r>
            <a:r>
              <a:rPr lang="en-GB" dirty="0" smtClean="0"/>
              <a:t>alley, Eastern ,North Eastern, Central and Western provinces.</a:t>
            </a:r>
            <a:endParaRPr lang="en-GB" dirty="0"/>
          </a:p>
        </p:txBody>
      </p:sp>
    </p:spTree>
    <p:extLst>
      <p:ext uri="{BB962C8B-B14F-4D97-AF65-F5344CB8AC3E}">
        <p14:creationId xmlns:p14="http://schemas.microsoft.com/office/powerpoint/2010/main" val="2433096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914400"/>
          </a:xfrm>
        </p:spPr>
        <p:txBody>
          <a:bodyPr/>
          <a:lstStyle/>
          <a:p>
            <a:r>
              <a:rPr lang="en-US" dirty="0" smtClean="0"/>
              <a:t>LIFE CYCLE OF LEISHMANIASIS </a:t>
            </a:r>
            <a:endParaRPr lang="en-US" dirty="0"/>
          </a:p>
        </p:txBody>
      </p:sp>
      <p:sp>
        <p:nvSpPr>
          <p:cNvPr id="2" name="Content Placeholder 1"/>
          <p:cNvSpPr>
            <a:spLocks noGrp="1"/>
          </p:cNvSpPr>
          <p:nvPr>
            <p:ph idx="1"/>
          </p:nvPr>
        </p:nvSpPr>
        <p:spPr>
          <a:xfrm>
            <a:off x="304800" y="1143000"/>
            <a:ext cx="8610600" cy="5410200"/>
          </a:xfrm>
        </p:spPr>
        <p:txBody>
          <a:bodyPr>
            <a:normAutofit/>
          </a:bodyPr>
          <a:lstStyle/>
          <a:p>
            <a:r>
              <a:rPr lang="en-US" dirty="0" err="1"/>
              <a:t>Leishmaniasis</a:t>
            </a:r>
            <a:r>
              <a:rPr lang="en-US" dirty="0"/>
              <a:t> is transmitted by the bite of infected female </a:t>
            </a:r>
            <a:r>
              <a:rPr lang="en-US" dirty="0" err="1"/>
              <a:t>phlebotomine</a:t>
            </a:r>
            <a:r>
              <a:rPr lang="en-US" dirty="0"/>
              <a:t> sandflies. </a:t>
            </a:r>
          </a:p>
          <a:p>
            <a:r>
              <a:rPr lang="en-US" dirty="0"/>
              <a:t>The sandflies bite </a:t>
            </a:r>
            <a:r>
              <a:rPr lang="en-US" altLang="ja-JP" dirty="0"/>
              <a:t>a person or animal and </a:t>
            </a:r>
            <a:r>
              <a:rPr lang="en-US" dirty="0"/>
              <a:t>inject the infective stage (</a:t>
            </a:r>
            <a:r>
              <a:rPr lang="en-US" dirty="0" err="1"/>
              <a:t>i.e</a:t>
            </a:r>
            <a:r>
              <a:rPr lang="en-US" dirty="0"/>
              <a:t> </a:t>
            </a:r>
            <a:r>
              <a:rPr lang="en-US" dirty="0" err="1"/>
              <a:t>promastigotes</a:t>
            </a:r>
            <a:r>
              <a:rPr lang="en-US" dirty="0"/>
              <a:t>) from their proboscis during blood meals.</a:t>
            </a:r>
          </a:p>
          <a:p>
            <a:r>
              <a:rPr lang="en-US" dirty="0"/>
              <a:t>Flagella, </a:t>
            </a:r>
            <a:r>
              <a:rPr lang="en-US" dirty="0" err="1"/>
              <a:t>sandfly</a:t>
            </a:r>
            <a:r>
              <a:rPr lang="en-US" dirty="0"/>
              <a:t> saliva enhances infectivity</a:t>
            </a:r>
          </a:p>
          <a:p>
            <a:r>
              <a:rPr lang="en-US" dirty="0"/>
              <a:t>The </a:t>
            </a:r>
            <a:r>
              <a:rPr lang="en-US" dirty="0" err="1"/>
              <a:t>promastigotes</a:t>
            </a:r>
            <a:r>
              <a:rPr lang="en-US" dirty="0"/>
              <a:t> are phagocytized by </a:t>
            </a:r>
            <a:r>
              <a:rPr lang="en-US" dirty="0" smtClean="0"/>
              <a:t>macrophages</a:t>
            </a:r>
            <a:endParaRPr lang="en-US" dirty="0"/>
          </a:p>
        </p:txBody>
      </p:sp>
    </p:spTree>
    <p:extLst>
      <p:ext uri="{BB962C8B-B14F-4D97-AF65-F5344CB8AC3E}">
        <p14:creationId xmlns:p14="http://schemas.microsoft.com/office/powerpoint/2010/main" val="1388767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496944" cy="6192688"/>
          </a:xfrm>
        </p:spPr>
        <p:txBody>
          <a:bodyPr>
            <a:normAutofit fontScale="85000" lnSpcReduction="10000"/>
          </a:bodyPr>
          <a:lstStyle/>
          <a:p>
            <a:r>
              <a:rPr lang="en-US" dirty="0" err="1"/>
              <a:t>Progmastigotes</a:t>
            </a:r>
            <a:r>
              <a:rPr lang="en-US" dirty="0"/>
              <a:t> transform in these cells into the tissue stage of the parasite (i.e., </a:t>
            </a:r>
            <a:r>
              <a:rPr lang="en-US" dirty="0" err="1"/>
              <a:t>amastigotes</a:t>
            </a:r>
            <a:r>
              <a:rPr lang="en-US" dirty="0"/>
              <a:t>) , which multiply by binary fusion and proceed to infect other mononuclear phagocytic cells</a:t>
            </a:r>
          </a:p>
          <a:p>
            <a:r>
              <a:rPr lang="en-US" dirty="0"/>
              <a:t>Parasite, host, and other factors affect whether the infection becomes symptomatic and whether cutaneous or visceral </a:t>
            </a:r>
            <a:r>
              <a:rPr lang="en-US" dirty="0" err="1"/>
              <a:t>leishmaniasis</a:t>
            </a:r>
            <a:r>
              <a:rPr lang="en-US" dirty="0"/>
              <a:t> results.  </a:t>
            </a:r>
          </a:p>
          <a:p>
            <a:pPr lvl="0"/>
            <a:r>
              <a:rPr lang="en-US" dirty="0"/>
              <a:t>In cutaneous </a:t>
            </a:r>
            <a:r>
              <a:rPr lang="en-US" dirty="0" err="1"/>
              <a:t>leishmaniasis</a:t>
            </a:r>
            <a:r>
              <a:rPr lang="en-US" dirty="0"/>
              <a:t> </a:t>
            </a:r>
            <a:r>
              <a:rPr lang="en-US" dirty="0" err="1"/>
              <a:t>promastigotes</a:t>
            </a:r>
            <a:r>
              <a:rPr lang="en-US" dirty="0"/>
              <a:t> are </a:t>
            </a:r>
            <a:r>
              <a:rPr lang="en-US" dirty="0" err="1"/>
              <a:t>aken</a:t>
            </a:r>
            <a:r>
              <a:rPr lang="en-US" dirty="0"/>
              <a:t> by skin </a:t>
            </a:r>
            <a:r>
              <a:rPr lang="en-US" dirty="0" err="1"/>
              <a:t>Reticuloendothelial</a:t>
            </a:r>
            <a:r>
              <a:rPr lang="en-US" dirty="0"/>
              <a:t> cells, transform to </a:t>
            </a:r>
            <a:r>
              <a:rPr lang="en-US" dirty="0" err="1"/>
              <a:t>amastigotes</a:t>
            </a:r>
            <a:r>
              <a:rPr lang="en-US" dirty="0"/>
              <a:t>, multiply by binary fission, rupture, release &amp; infection to other skin RE cells</a:t>
            </a:r>
            <a:endParaRPr lang="en-GB" dirty="0"/>
          </a:p>
          <a:p>
            <a:r>
              <a:rPr lang="en-US" dirty="0"/>
              <a:t>Sandflies become infected by ingesting infected cells during blood meals.  </a:t>
            </a:r>
          </a:p>
          <a:p>
            <a:r>
              <a:rPr lang="en-US" dirty="0"/>
              <a:t>In sandflies, </a:t>
            </a:r>
            <a:r>
              <a:rPr lang="en-US" dirty="0" err="1"/>
              <a:t>amastigotes</a:t>
            </a:r>
            <a:r>
              <a:rPr lang="en-US" dirty="0"/>
              <a:t> transform into </a:t>
            </a:r>
            <a:r>
              <a:rPr lang="en-US" dirty="0" err="1"/>
              <a:t>promastigotes</a:t>
            </a:r>
            <a:r>
              <a:rPr lang="en-US" dirty="0"/>
              <a:t>, develop in the gut and migrate to the proboscis</a:t>
            </a:r>
            <a:endParaRPr lang="en-GB" dirty="0"/>
          </a:p>
          <a:p>
            <a:endParaRPr lang="en-GB" dirty="0"/>
          </a:p>
        </p:txBody>
      </p:sp>
    </p:spTree>
    <p:extLst>
      <p:ext uri="{BB962C8B-B14F-4D97-AF65-F5344CB8AC3E}">
        <p14:creationId xmlns:p14="http://schemas.microsoft.com/office/powerpoint/2010/main" val="348423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eishmania_Life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689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7504" y="0"/>
            <a:ext cx="9036496" cy="404664"/>
          </a:xfrm>
        </p:spPr>
        <p:txBody>
          <a:bodyPr>
            <a:noAutofit/>
          </a:bodyPr>
          <a:lstStyle/>
          <a:p>
            <a:r>
              <a:rPr lang="en-US" sz="3600" b="1" dirty="0">
                <a:solidFill>
                  <a:srgbClr val="FF0000"/>
                </a:solidFill>
                <a:cs typeface="Times New Roman" pitchFamily="18" charset="0"/>
              </a:rPr>
              <a:t>Different stages of Haemoflagellates</a:t>
            </a:r>
          </a:p>
        </p:txBody>
      </p:sp>
      <p:pic>
        <p:nvPicPr>
          <p:cNvPr id="33808" name="Picture 16" descr="stag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IN" dirty="0" smtClean="0"/>
              <a:t>Dr.T.V.Rao MD</a:t>
            </a:r>
            <a:endParaRPr lang="en-IN" dirty="0"/>
          </a:p>
        </p:txBody>
      </p:sp>
      <p:sp>
        <p:nvSpPr>
          <p:cNvPr id="3" name="Slide Number Placeholder 2"/>
          <p:cNvSpPr>
            <a:spLocks noGrp="1"/>
          </p:cNvSpPr>
          <p:nvPr>
            <p:ph type="sldNum" sz="quarter" idx="12"/>
          </p:nvPr>
        </p:nvSpPr>
        <p:spPr/>
        <p:txBody>
          <a:bodyPr/>
          <a:lstStyle/>
          <a:p>
            <a:fld id="{1730B874-B0CF-498F-B4C4-164A950BE5EF}" type="slidenum">
              <a:rPr lang="en-IN" smtClean="0"/>
              <a:t>14</a:t>
            </a:fld>
            <a:endParaRPr lang="en-IN" dirty="0"/>
          </a:p>
        </p:txBody>
      </p:sp>
    </p:spTree>
    <p:extLst>
      <p:ext uri="{BB962C8B-B14F-4D97-AF65-F5344CB8AC3E}">
        <p14:creationId xmlns:p14="http://schemas.microsoft.com/office/powerpoint/2010/main" val="2427718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838200"/>
          </a:xfrm>
        </p:spPr>
        <p:txBody>
          <a:bodyPr/>
          <a:lstStyle/>
          <a:p>
            <a:r>
              <a:rPr lang="en-US" dirty="0" smtClean="0"/>
              <a:t>Types of </a:t>
            </a:r>
            <a:r>
              <a:rPr lang="en-US" dirty="0" err="1" smtClean="0"/>
              <a:t>Leishmanias</a:t>
            </a:r>
            <a:r>
              <a:rPr lang="en-US" dirty="0" smtClean="0"/>
              <a:t> Disease.</a:t>
            </a:r>
            <a:endParaRPr lang="en-US" dirty="0"/>
          </a:p>
        </p:txBody>
      </p:sp>
      <p:sp>
        <p:nvSpPr>
          <p:cNvPr id="3" name="Content Placeholder 2"/>
          <p:cNvSpPr>
            <a:spLocks noGrp="1"/>
          </p:cNvSpPr>
          <p:nvPr>
            <p:ph idx="1"/>
          </p:nvPr>
        </p:nvSpPr>
        <p:spPr>
          <a:xfrm>
            <a:off x="381000" y="1676400"/>
            <a:ext cx="8229600" cy="4648200"/>
          </a:xfrm>
        </p:spPr>
        <p:txBody>
          <a:bodyPr>
            <a:normAutofit lnSpcReduction="10000"/>
          </a:bodyPr>
          <a:lstStyle/>
          <a:p>
            <a:r>
              <a:rPr lang="en-US" dirty="0" smtClean="0"/>
              <a:t>Four main forms of </a:t>
            </a:r>
            <a:r>
              <a:rPr lang="en-US" dirty="0" err="1" smtClean="0"/>
              <a:t>Leishmaniasis</a:t>
            </a:r>
            <a:endParaRPr lang="en-US" dirty="0" smtClean="0"/>
          </a:p>
          <a:p>
            <a:pPr marL="971550" lvl="1" indent="-514350">
              <a:buFont typeface="+mj-lt"/>
              <a:buAutoNum type="arabicPeriod"/>
            </a:pPr>
            <a:r>
              <a:rPr lang="en-US" dirty="0"/>
              <a:t>Visceral </a:t>
            </a:r>
            <a:r>
              <a:rPr lang="en-US" dirty="0" err="1"/>
              <a:t>Leishmaniasis</a:t>
            </a:r>
            <a:r>
              <a:rPr lang="en-US" dirty="0"/>
              <a:t> : Involving liver, spleen, and bone marrow</a:t>
            </a:r>
          </a:p>
          <a:p>
            <a:pPr marL="971550" lvl="1" indent="-514350">
              <a:buFont typeface="+mj-lt"/>
              <a:buAutoNum type="arabicPeriod"/>
            </a:pPr>
            <a:r>
              <a:rPr lang="en-US" dirty="0" smtClean="0"/>
              <a:t>Cutaneous </a:t>
            </a:r>
            <a:r>
              <a:rPr lang="en-US" dirty="0" err="1" smtClean="0"/>
              <a:t>Leishmaniasis</a:t>
            </a:r>
            <a:r>
              <a:rPr lang="en-US" dirty="0" smtClean="0"/>
              <a:t> : Affects the skin and mucus membranes. Skin sores usually start at the site of the </a:t>
            </a:r>
            <a:r>
              <a:rPr lang="en-US" dirty="0" err="1" smtClean="0"/>
              <a:t>sandfly</a:t>
            </a:r>
            <a:r>
              <a:rPr lang="en-US" dirty="0" smtClean="0"/>
              <a:t> bite.</a:t>
            </a:r>
          </a:p>
          <a:p>
            <a:pPr marL="971550" lvl="1" indent="-514350">
              <a:buFont typeface="+mj-lt"/>
              <a:buAutoNum type="arabicPeriod"/>
            </a:pPr>
            <a:r>
              <a:rPr lang="en-US" dirty="0" err="1" smtClean="0"/>
              <a:t>Mucocutaneous</a:t>
            </a:r>
            <a:r>
              <a:rPr lang="en-US" dirty="0" smtClean="0"/>
              <a:t> </a:t>
            </a:r>
            <a:r>
              <a:rPr lang="en-US" dirty="0" err="1" smtClean="0"/>
              <a:t>Leishmaniasis</a:t>
            </a:r>
            <a:r>
              <a:rPr lang="en-US" dirty="0" smtClean="0"/>
              <a:t> : involving mucous membranes of the mouth and nose after spread from a nearby cutaneous lesion (very rare)</a:t>
            </a:r>
          </a:p>
          <a:p>
            <a:pPr marL="971550" lvl="1" indent="-514350">
              <a:buFont typeface="+mj-lt"/>
              <a:buAutoNum type="arabicPeriod"/>
            </a:pPr>
            <a:r>
              <a:rPr lang="en-US" dirty="0"/>
              <a:t>Disseminated </a:t>
            </a:r>
            <a:r>
              <a:rPr lang="en-US" dirty="0" err="1"/>
              <a:t>Leshmaniasis</a:t>
            </a:r>
            <a:r>
              <a:rPr lang="en-US" dirty="0"/>
              <a:t> </a:t>
            </a:r>
          </a:p>
        </p:txBody>
      </p:sp>
    </p:spTree>
    <p:extLst>
      <p:ext uri="{BB962C8B-B14F-4D97-AF65-F5344CB8AC3E}">
        <p14:creationId xmlns:p14="http://schemas.microsoft.com/office/powerpoint/2010/main" val="112003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914400"/>
          </a:xfrm>
        </p:spPr>
        <p:txBody>
          <a:bodyPr>
            <a:normAutofit/>
          </a:bodyPr>
          <a:lstStyle/>
          <a:p>
            <a:r>
              <a:rPr lang="en-US" sz="3200" b="1" u="sng" dirty="0" smtClean="0">
                <a:solidFill>
                  <a:srgbClr val="00B0F0"/>
                </a:solidFill>
              </a:rPr>
              <a:t>VISCERAL LEISHMANIASIS (VL)</a:t>
            </a:r>
            <a:endParaRPr lang="en-US" sz="3200" b="1" dirty="0">
              <a:solidFill>
                <a:srgbClr val="00B0F0"/>
              </a:solidFill>
            </a:endParaRPr>
          </a:p>
        </p:txBody>
      </p:sp>
      <p:sp>
        <p:nvSpPr>
          <p:cNvPr id="3" name="Content Placeholder 2"/>
          <p:cNvSpPr>
            <a:spLocks noGrp="1"/>
          </p:cNvSpPr>
          <p:nvPr>
            <p:ph idx="1"/>
          </p:nvPr>
        </p:nvSpPr>
        <p:spPr>
          <a:xfrm>
            <a:off x="457200" y="1219200"/>
            <a:ext cx="8382000" cy="5257800"/>
          </a:xfrm>
        </p:spPr>
        <p:txBody>
          <a:bodyPr>
            <a:normAutofit lnSpcReduction="10000"/>
          </a:bodyPr>
          <a:lstStyle/>
          <a:p>
            <a:r>
              <a:rPr lang="en-US" dirty="0" smtClean="0"/>
              <a:t>Also known in Asia as ' black fever/ '</a:t>
            </a:r>
            <a:r>
              <a:rPr lang="en-US" dirty="0" err="1" smtClean="0"/>
              <a:t>kala</a:t>
            </a:r>
            <a:r>
              <a:rPr lang="en-US" dirty="0" smtClean="0"/>
              <a:t> </a:t>
            </a:r>
            <a:r>
              <a:rPr lang="en-US" dirty="0" err="1" smtClean="0"/>
              <a:t>azar</a:t>
            </a:r>
            <a:r>
              <a:rPr lang="en-US" dirty="0" smtClean="0"/>
              <a:t>‘ and Dumdum fever. </a:t>
            </a:r>
            <a:r>
              <a:rPr lang="en-IN" dirty="0" smtClean="0"/>
              <a:t>Kala-</a:t>
            </a:r>
            <a:r>
              <a:rPr lang="en-IN" dirty="0" err="1" smtClean="0"/>
              <a:t>azar</a:t>
            </a:r>
            <a:r>
              <a:rPr lang="en-IN" dirty="0" smtClean="0"/>
              <a:t> </a:t>
            </a:r>
            <a:r>
              <a:rPr lang="en-IN" dirty="0"/>
              <a:t>means dark pigmentation which is characteristic of cases of visceral </a:t>
            </a:r>
            <a:endParaRPr lang="en-IN" dirty="0" smtClean="0"/>
          </a:p>
          <a:p>
            <a:r>
              <a:rPr lang="en-US" dirty="0" smtClean="0"/>
              <a:t>Caused by: </a:t>
            </a:r>
          </a:p>
          <a:p>
            <a:pPr lvl="1"/>
            <a:r>
              <a:rPr lang="en-US" dirty="0" smtClean="0">
                <a:solidFill>
                  <a:srgbClr val="C75102"/>
                </a:solidFill>
              </a:rPr>
              <a:t>L. </a:t>
            </a:r>
            <a:r>
              <a:rPr lang="en-US" dirty="0" err="1" smtClean="0">
                <a:solidFill>
                  <a:srgbClr val="C75102"/>
                </a:solidFill>
              </a:rPr>
              <a:t>donovani</a:t>
            </a:r>
            <a:r>
              <a:rPr lang="en-US" dirty="0" smtClean="0">
                <a:solidFill>
                  <a:srgbClr val="C75102"/>
                </a:solidFill>
              </a:rPr>
              <a:t> </a:t>
            </a:r>
            <a:r>
              <a:rPr lang="en-US" dirty="0" smtClean="0"/>
              <a:t>in East Africa and the Indian subcontinent</a:t>
            </a:r>
          </a:p>
          <a:p>
            <a:pPr lvl="1"/>
            <a:r>
              <a:rPr lang="en-US" dirty="0" smtClean="0">
                <a:solidFill>
                  <a:srgbClr val="C75102"/>
                </a:solidFill>
              </a:rPr>
              <a:t>L. </a:t>
            </a:r>
            <a:r>
              <a:rPr lang="en-US" dirty="0" err="1" smtClean="0">
                <a:solidFill>
                  <a:srgbClr val="C75102"/>
                </a:solidFill>
              </a:rPr>
              <a:t>infantum</a:t>
            </a:r>
            <a:r>
              <a:rPr lang="en-US" dirty="0" smtClean="0">
                <a:solidFill>
                  <a:srgbClr val="C75102"/>
                </a:solidFill>
              </a:rPr>
              <a:t> </a:t>
            </a:r>
            <a:r>
              <a:rPr lang="en-US" dirty="0" smtClean="0"/>
              <a:t>in </a:t>
            </a:r>
            <a:r>
              <a:rPr lang="en-US" dirty="0" err="1" smtClean="0"/>
              <a:t>Mediterrranean</a:t>
            </a:r>
            <a:r>
              <a:rPr lang="en-US" dirty="0" smtClean="0"/>
              <a:t> region-Europe, North Africa and Latin America</a:t>
            </a:r>
          </a:p>
          <a:p>
            <a:pPr lvl="1"/>
            <a:r>
              <a:rPr lang="en-US" dirty="0" smtClean="0">
                <a:solidFill>
                  <a:srgbClr val="C75102"/>
                </a:solidFill>
              </a:rPr>
              <a:t>L. </a:t>
            </a:r>
            <a:r>
              <a:rPr lang="en-US" dirty="0" err="1" smtClean="0">
                <a:solidFill>
                  <a:srgbClr val="C75102"/>
                </a:solidFill>
              </a:rPr>
              <a:t>chagasi</a:t>
            </a:r>
            <a:r>
              <a:rPr lang="en-US" dirty="0" smtClean="0">
                <a:solidFill>
                  <a:srgbClr val="57066B"/>
                </a:solidFill>
              </a:rPr>
              <a:t>.</a:t>
            </a:r>
            <a:r>
              <a:rPr lang="en-US" dirty="0" smtClean="0"/>
              <a:t> in South and Central America- Brazil, Peru and Paraguay </a:t>
            </a:r>
          </a:p>
        </p:txBody>
      </p:sp>
    </p:spTree>
    <p:extLst>
      <p:ext uri="{BB962C8B-B14F-4D97-AF65-F5344CB8AC3E}">
        <p14:creationId xmlns:p14="http://schemas.microsoft.com/office/powerpoint/2010/main" val="2062706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192688"/>
          </a:xfrm>
        </p:spPr>
        <p:txBody>
          <a:bodyPr>
            <a:normAutofit fontScale="92500" lnSpcReduction="20000"/>
          </a:bodyPr>
          <a:lstStyle/>
          <a:p>
            <a:pPr lvl="0"/>
            <a:r>
              <a:rPr lang="en-US" dirty="0"/>
              <a:t>Disease in </a:t>
            </a:r>
            <a:r>
              <a:rPr lang="en-US" dirty="0" err="1"/>
              <a:t>india</a:t>
            </a:r>
            <a:r>
              <a:rPr lang="en-US" dirty="0"/>
              <a:t> subcontinent similar to East African disease</a:t>
            </a:r>
            <a:endParaRPr lang="en-GB" dirty="0"/>
          </a:p>
          <a:p>
            <a:pPr lvl="0"/>
            <a:r>
              <a:rPr lang="en-US" dirty="0"/>
              <a:t>Disease in Mediterranean region similar to south &amp; central </a:t>
            </a:r>
            <a:r>
              <a:rPr lang="en-US" dirty="0" err="1"/>
              <a:t>ameriac</a:t>
            </a:r>
            <a:endParaRPr lang="en-GB" dirty="0"/>
          </a:p>
          <a:p>
            <a:pPr lvl="0"/>
            <a:r>
              <a:rPr lang="en-US" dirty="0"/>
              <a:t>Visceral </a:t>
            </a:r>
            <a:r>
              <a:rPr lang="en-US" dirty="0" err="1"/>
              <a:t>leishmaniasis</a:t>
            </a:r>
            <a:r>
              <a:rPr lang="en-US" dirty="0"/>
              <a:t> – </a:t>
            </a:r>
            <a:r>
              <a:rPr lang="en-US" dirty="0" err="1"/>
              <a:t>Baringo</a:t>
            </a:r>
            <a:r>
              <a:rPr lang="en-US" dirty="0"/>
              <a:t>, </a:t>
            </a:r>
            <a:r>
              <a:rPr lang="en-US" dirty="0" err="1"/>
              <a:t>machakos</a:t>
            </a:r>
            <a:r>
              <a:rPr lang="en-US" dirty="0"/>
              <a:t>, </a:t>
            </a:r>
            <a:r>
              <a:rPr lang="en-US" dirty="0" err="1"/>
              <a:t>kitui</a:t>
            </a:r>
            <a:r>
              <a:rPr lang="en-US" dirty="0"/>
              <a:t>, </a:t>
            </a:r>
            <a:r>
              <a:rPr lang="en-US" dirty="0" err="1"/>
              <a:t>meru</a:t>
            </a:r>
            <a:r>
              <a:rPr lang="en-US" dirty="0"/>
              <a:t>, </a:t>
            </a:r>
            <a:r>
              <a:rPr lang="en-US" dirty="0" err="1"/>
              <a:t>tharka</a:t>
            </a:r>
            <a:r>
              <a:rPr lang="en-US" dirty="0"/>
              <a:t>, </a:t>
            </a:r>
            <a:r>
              <a:rPr lang="en-US" dirty="0" err="1"/>
              <a:t>samburu</a:t>
            </a:r>
            <a:r>
              <a:rPr lang="en-US" dirty="0"/>
              <a:t>, west </a:t>
            </a:r>
            <a:r>
              <a:rPr lang="en-US" dirty="0" err="1"/>
              <a:t>pokot</a:t>
            </a:r>
            <a:r>
              <a:rPr lang="en-US" dirty="0"/>
              <a:t>, </a:t>
            </a:r>
            <a:r>
              <a:rPr lang="en-US" dirty="0" err="1"/>
              <a:t>nakuru</a:t>
            </a:r>
            <a:r>
              <a:rPr lang="en-US" dirty="0"/>
              <a:t>.</a:t>
            </a:r>
            <a:endParaRPr lang="en-US" dirty="0">
              <a:solidFill>
                <a:srgbClr val="57066B"/>
              </a:solidFill>
            </a:endParaRPr>
          </a:p>
          <a:p>
            <a:r>
              <a:rPr lang="en-GB" dirty="0"/>
              <a:t>It is purely a human disease. No animal reservoir.</a:t>
            </a:r>
          </a:p>
          <a:p>
            <a:pPr lvl="0"/>
            <a:r>
              <a:rPr lang="en-US" dirty="0"/>
              <a:t>Vector –</a:t>
            </a:r>
            <a:r>
              <a:rPr lang="en-US" b="1" dirty="0"/>
              <a:t> </a:t>
            </a:r>
            <a:r>
              <a:rPr lang="en-US" b="1" dirty="0" err="1"/>
              <a:t>sandfly</a:t>
            </a:r>
            <a:r>
              <a:rPr lang="en-US" dirty="0"/>
              <a:t> called </a:t>
            </a:r>
            <a:r>
              <a:rPr lang="en-US" dirty="0" err="1"/>
              <a:t>Phlebotomus</a:t>
            </a:r>
            <a:r>
              <a:rPr lang="en-US" dirty="0"/>
              <a:t> fly in Mediterranean region. In America vector is </a:t>
            </a:r>
            <a:r>
              <a:rPr lang="en-US" dirty="0" err="1"/>
              <a:t>lutzomyia</a:t>
            </a:r>
            <a:r>
              <a:rPr lang="en-US" dirty="0"/>
              <a:t> </a:t>
            </a:r>
            <a:r>
              <a:rPr lang="en-US" dirty="0" err="1"/>
              <a:t>sandfly</a:t>
            </a:r>
            <a:r>
              <a:rPr lang="en-US" dirty="0"/>
              <a:t>. </a:t>
            </a:r>
            <a:endParaRPr lang="en-US" dirty="0" smtClean="0"/>
          </a:p>
          <a:p>
            <a:r>
              <a:rPr lang="en-GB" dirty="0"/>
              <a:t>1% other causes may be transmitted by:-</a:t>
            </a:r>
          </a:p>
          <a:p>
            <a:pPr lvl="1"/>
            <a:r>
              <a:rPr lang="en-US" dirty="0"/>
              <a:t>Congenital – child infected in utero</a:t>
            </a:r>
            <a:endParaRPr lang="en-GB" dirty="0"/>
          </a:p>
          <a:p>
            <a:pPr lvl="1"/>
            <a:r>
              <a:rPr lang="en-US" dirty="0"/>
              <a:t>B/transfusion</a:t>
            </a:r>
            <a:endParaRPr lang="en-GB" dirty="0"/>
          </a:p>
          <a:p>
            <a:pPr lvl="1"/>
            <a:r>
              <a:rPr lang="en-US" dirty="0"/>
              <a:t>Accidental inoculation</a:t>
            </a:r>
            <a:endParaRPr lang="en-GB" dirty="0"/>
          </a:p>
          <a:p>
            <a:pPr lvl="1"/>
            <a:r>
              <a:rPr lang="en-US" dirty="0"/>
              <a:t>Sexual transmission</a:t>
            </a:r>
            <a:endParaRPr lang="en-GB" dirty="0"/>
          </a:p>
          <a:p>
            <a:pPr lvl="0"/>
            <a:endParaRPr lang="en-GB" dirty="0"/>
          </a:p>
          <a:p>
            <a:endParaRPr lang="en-GB" dirty="0"/>
          </a:p>
        </p:txBody>
      </p:sp>
    </p:spTree>
    <p:extLst>
      <p:ext uri="{BB962C8B-B14F-4D97-AF65-F5344CB8AC3E}">
        <p14:creationId xmlns:p14="http://schemas.microsoft.com/office/powerpoint/2010/main" val="360249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Morphology</a:t>
            </a:r>
            <a:endParaRPr lang="en-GB" dirty="0"/>
          </a:p>
        </p:txBody>
      </p:sp>
      <p:sp>
        <p:nvSpPr>
          <p:cNvPr id="3" name="Content Placeholder 2"/>
          <p:cNvSpPr>
            <a:spLocks noGrp="1"/>
          </p:cNvSpPr>
          <p:nvPr>
            <p:ph idx="1"/>
          </p:nvPr>
        </p:nvSpPr>
        <p:spPr>
          <a:xfrm>
            <a:off x="457200" y="1676400"/>
            <a:ext cx="8458200" cy="4876800"/>
          </a:xfrm>
        </p:spPr>
        <p:txBody>
          <a:bodyPr>
            <a:normAutofit fontScale="77500" lnSpcReduction="20000"/>
          </a:bodyPr>
          <a:lstStyle/>
          <a:p>
            <a:r>
              <a:rPr lang="en-US" dirty="0" err="1" smtClean="0"/>
              <a:t>Amastigotes</a:t>
            </a:r>
            <a:r>
              <a:rPr lang="en-US" dirty="0" smtClean="0"/>
              <a:t> </a:t>
            </a:r>
            <a:r>
              <a:rPr lang="en-GB" dirty="0" smtClean="0"/>
              <a:t>(</a:t>
            </a:r>
            <a:r>
              <a:rPr lang="en-GB" dirty="0"/>
              <a:t>pathogenic </a:t>
            </a:r>
            <a:r>
              <a:rPr lang="en-GB" dirty="0" smtClean="0"/>
              <a:t>stage/sometimes </a:t>
            </a:r>
            <a:r>
              <a:rPr lang="en-GB" dirty="0"/>
              <a:t>called </a:t>
            </a:r>
            <a:r>
              <a:rPr lang="en-GB" dirty="0" err="1" smtClean="0"/>
              <a:t>leishmania</a:t>
            </a:r>
            <a:r>
              <a:rPr lang="en-GB" dirty="0" smtClean="0"/>
              <a:t> </a:t>
            </a:r>
            <a:r>
              <a:rPr lang="en-GB" dirty="0" err="1"/>
              <a:t>donovani</a:t>
            </a:r>
            <a:r>
              <a:rPr lang="en-GB" dirty="0"/>
              <a:t> bodies)</a:t>
            </a:r>
            <a:endParaRPr lang="en-US" dirty="0" smtClean="0"/>
          </a:p>
          <a:p>
            <a:pPr lvl="1"/>
            <a:r>
              <a:rPr lang="en-US" dirty="0" smtClean="0"/>
              <a:t>Spherical </a:t>
            </a:r>
            <a:r>
              <a:rPr lang="en-US" dirty="0"/>
              <a:t>to ovoid and measure 1-5 µm long by 1-2 µm wide.  </a:t>
            </a:r>
            <a:endParaRPr lang="en-US" dirty="0" smtClean="0"/>
          </a:p>
          <a:p>
            <a:pPr lvl="1"/>
            <a:r>
              <a:rPr lang="en-US" dirty="0" smtClean="0"/>
              <a:t>They </a:t>
            </a:r>
            <a:r>
              <a:rPr lang="en-US" dirty="0"/>
              <a:t>possess a large </a:t>
            </a:r>
            <a:r>
              <a:rPr lang="en-US" dirty="0" smtClean="0"/>
              <a:t>nucleus</a:t>
            </a:r>
          </a:p>
          <a:p>
            <a:pPr lvl="1"/>
            <a:r>
              <a:rPr lang="en-US" dirty="0"/>
              <a:t>A</a:t>
            </a:r>
            <a:r>
              <a:rPr lang="en-US" dirty="0" smtClean="0"/>
              <a:t> </a:t>
            </a:r>
            <a:r>
              <a:rPr lang="en-US" dirty="0"/>
              <a:t>prominent </a:t>
            </a:r>
            <a:r>
              <a:rPr lang="en-US" dirty="0" err="1" smtClean="0"/>
              <a:t>kine</a:t>
            </a:r>
            <a:r>
              <a:rPr lang="en-GB" dirty="0" err="1" smtClean="0"/>
              <a:t>toplast</a:t>
            </a:r>
            <a:r>
              <a:rPr lang="en-GB" dirty="0" smtClean="0"/>
              <a:t> </a:t>
            </a:r>
            <a:r>
              <a:rPr lang="en-GB" dirty="0"/>
              <a:t>within the cytoplasm. (</a:t>
            </a:r>
            <a:r>
              <a:rPr lang="en-GB" b="1" dirty="0"/>
              <a:t>2 dots in the cytoplasm</a:t>
            </a:r>
            <a:r>
              <a:rPr lang="en-GB" dirty="0"/>
              <a:t> – nucleus &amp; </a:t>
            </a:r>
            <a:r>
              <a:rPr lang="en-GB" dirty="0" err="1" smtClean="0"/>
              <a:t>kinetoplast</a:t>
            </a:r>
            <a:r>
              <a:rPr lang="en-GB" dirty="0" smtClean="0"/>
              <a:t>) </a:t>
            </a:r>
            <a:r>
              <a:rPr lang="en-US" dirty="0" smtClean="0"/>
              <a:t>and </a:t>
            </a:r>
            <a:r>
              <a:rPr lang="en-US" dirty="0"/>
              <a:t>a short </a:t>
            </a:r>
            <a:r>
              <a:rPr lang="en-US" dirty="0" err="1"/>
              <a:t>axoneme</a:t>
            </a:r>
            <a:r>
              <a:rPr lang="en-US" dirty="0" smtClean="0"/>
              <a:t>.</a:t>
            </a:r>
            <a:endParaRPr lang="en-GB" dirty="0" smtClean="0"/>
          </a:p>
          <a:p>
            <a:pPr lvl="1"/>
            <a:r>
              <a:rPr lang="en-US" dirty="0" smtClean="0"/>
              <a:t>They </a:t>
            </a:r>
            <a:r>
              <a:rPr lang="en-US" dirty="0"/>
              <a:t>can be either intra/extracellular. Live in macrophages. </a:t>
            </a:r>
            <a:endParaRPr lang="en-GB" dirty="0"/>
          </a:p>
          <a:p>
            <a:pPr lvl="1"/>
            <a:r>
              <a:rPr lang="en-US" dirty="0" smtClean="0"/>
              <a:t>The </a:t>
            </a:r>
            <a:r>
              <a:rPr lang="en-US" dirty="0"/>
              <a:t>organisms reside in macrophages of the host and can be found throughout the body</a:t>
            </a:r>
            <a:r>
              <a:rPr lang="en-US" dirty="0" smtClean="0"/>
              <a:t>.</a:t>
            </a:r>
          </a:p>
          <a:p>
            <a:r>
              <a:rPr lang="en-US" dirty="0" err="1" smtClean="0"/>
              <a:t>Promastigotes</a:t>
            </a:r>
            <a:r>
              <a:rPr lang="en-US" dirty="0" smtClean="0"/>
              <a:t> (</a:t>
            </a:r>
            <a:r>
              <a:rPr lang="en-GB" dirty="0"/>
              <a:t>infective stage</a:t>
            </a:r>
            <a:r>
              <a:rPr lang="en-US" dirty="0" smtClean="0"/>
              <a:t>)</a:t>
            </a:r>
          </a:p>
          <a:p>
            <a:pPr lvl="1"/>
            <a:r>
              <a:rPr lang="en-US" dirty="0" smtClean="0"/>
              <a:t>Oval</a:t>
            </a:r>
          </a:p>
          <a:p>
            <a:pPr lvl="1"/>
            <a:r>
              <a:rPr lang="en-US" dirty="0" smtClean="0"/>
              <a:t>Nucleus</a:t>
            </a:r>
          </a:p>
          <a:p>
            <a:pPr lvl="1"/>
            <a:r>
              <a:rPr lang="en-US" dirty="0" err="1" smtClean="0"/>
              <a:t>Kinetoplast</a:t>
            </a:r>
            <a:endParaRPr lang="en-US" dirty="0" smtClean="0"/>
          </a:p>
          <a:p>
            <a:pPr lvl="1"/>
            <a:r>
              <a:rPr lang="en-US" dirty="0" smtClean="0"/>
              <a:t>Flagellum</a:t>
            </a:r>
            <a:r>
              <a:rPr lang="en-GB" dirty="0"/>
              <a:t>– since it’s found in blood = </a:t>
            </a:r>
            <a:r>
              <a:rPr lang="en-GB" dirty="0" err="1"/>
              <a:t>haemoflagellate</a:t>
            </a:r>
            <a:endParaRPr lang="en-US" dirty="0" smtClean="0"/>
          </a:p>
        </p:txBody>
      </p:sp>
    </p:spTree>
    <p:extLst>
      <p:ext uri="{BB962C8B-B14F-4D97-AF65-F5344CB8AC3E}">
        <p14:creationId xmlns:p14="http://schemas.microsoft.com/office/powerpoint/2010/main" val="117239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achelor of Medicine And Bachelor of Surgery (MBChB)  Year  2\MEDICAL MICROBIOLOGY\5. MICROBIOLOGY PRACTICALS AND DEMONSTRATIONS\Laboratry Pictures\Protozoology\Amastigote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792" y="466344"/>
            <a:ext cx="7900416" cy="592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585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254352" cy="1143000"/>
          </a:xfrm>
        </p:spPr>
        <p:txBody>
          <a:bodyPr/>
          <a:lstStyle/>
          <a:p>
            <a:r>
              <a:rPr lang="en-US" b="1" dirty="0"/>
              <a:t>Causal </a:t>
            </a:r>
            <a:r>
              <a:rPr lang="en-US" b="1" dirty="0" smtClean="0"/>
              <a:t>Agent</a:t>
            </a:r>
            <a:endParaRPr lang="en-GB" dirty="0"/>
          </a:p>
        </p:txBody>
      </p:sp>
      <p:sp>
        <p:nvSpPr>
          <p:cNvPr id="3" name="Content Placeholder 2"/>
          <p:cNvSpPr>
            <a:spLocks noGrp="1"/>
          </p:cNvSpPr>
          <p:nvPr>
            <p:ph idx="1"/>
          </p:nvPr>
        </p:nvSpPr>
        <p:spPr>
          <a:xfrm>
            <a:off x="326335" y="1818467"/>
            <a:ext cx="7772400" cy="1951856"/>
          </a:xfrm>
        </p:spPr>
        <p:txBody>
          <a:bodyPr>
            <a:normAutofit fontScale="92500"/>
          </a:bodyPr>
          <a:lstStyle/>
          <a:p>
            <a:r>
              <a:rPr lang="en-US" dirty="0" err="1" smtClean="0"/>
              <a:t>Leishmaniasis</a:t>
            </a:r>
            <a:r>
              <a:rPr lang="en-US" dirty="0" smtClean="0"/>
              <a:t> </a:t>
            </a:r>
            <a:r>
              <a:rPr lang="en-US" dirty="0"/>
              <a:t>is a vector-borne disease that is transmitted by infected female </a:t>
            </a:r>
            <a:r>
              <a:rPr lang="en-US" i="1" dirty="0" err="1"/>
              <a:t>Phlebotomus</a:t>
            </a:r>
            <a:r>
              <a:rPr lang="en-US" i="1" dirty="0"/>
              <a:t> </a:t>
            </a:r>
            <a:r>
              <a:rPr lang="en-US" dirty="0">
                <a:solidFill>
                  <a:srgbClr val="57066B"/>
                </a:solidFill>
              </a:rPr>
              <a:t>sand fly</a:t>
            </a:r>
            <a:r>
              <a:rPr lang="en-GB" dirty="0"/>
              <a:t> </a:t>
            </a:r>
            <a:r>
              <a:rPr lang="en-GB" dirty="0" smtClean="0"/>
              <a:t> </a:t>
            </a:r>
            <a:r>
              <a:rPr lang="en-US" dirty="0" smtClean="0"/>
              <a:t>and </a:t>
            </a:r>
            <a:r>
              <a:rPr lang="en-US" dirty="0"/>
              <a:t>caused by obligate intracellular protozoa of the genus </a:t>
            </a:r>
            <a:r>
              <a:rPr lang="en-US" i="1" dirty="0" err="1"/>
              <a:t>Leishmania</a:t>
            </a:r>
            <a:r>
              <a:rPr lang="en-US" dirty="0"/>
              <a:t>. </a:t>
            </a:r>
            <a:endParaRPr lang="en-US" dirty="0" smtClean="0"/>
          </a:p>
        </p:txBody>
      </p:sp>
      <p:pic>
        <p:nvPicPr>
          <p:cNvPr id="4" name="Picture 2" descr="https://encrypted-tbn1.gstatic.com/images?q=tbn:ANd9GcS3MNAggbEXEmyyWNbb91-sw2gWZeTTmWYh9X9qlBEOVl4Klc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8600"/>
            <a:ext cx="4495800" cy="28039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 name="Picture 4" descr="med206_112252sand fly one.jpg"/>
          <p:cNvPicPr>
            <a:picLocks noChangeAspect="1"/>
          </p:cNvPicPr>
          <p:nvPr/>
        </p:nvPicPr>
        <p:blipFill>
          <a:blip r:embed="rId3"/>
          <a:stretch>
            <a:fillRect/>
          </a:stretch>
        </p:blipFill>
        <p:spPr>
          <a:xfrm>
            <a:off x="1" y="4267200"/>
            <a:ext cx="2590799" cy="2590800"/>
          </a:xfrm>
          <a:prstGeom prst="rect">
            <a:avLst/>
          </a:prstGeom>
        </p:spPr>
      </p:pic>
      <p:pic>
        <p:nvPicPr>
          <p:cNvPr id="6" name="Picture 4" descr="sand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267199"/>
            <a:ext cx="1686610" cy="257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and 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235" y="4907112"/>
            <a:ext cx="1905000" cy="19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Toshiba\Pictures\sandfly_2.jpg"/>
          <p:cNvPicPr>
            <a:picLocks noChangeAspect="1" noChangeArrowheads="1"/>
          </p:cNvPicPr>
          <p:nvPr/>
        </p:nvPicPr>
        <p:blipFill>
          <a:blip r:embed="rId6"/>
          <a:srcRect/>
          <a:stretch>
            <a:fillRect/>
          </a:stretch>
        </p:blipFill>
        <p:spPr bwMode="auto">
          <a:xfrm>
            <a:off x="5791200" y="0"/>
            <a:ext cx="3352800" cy="1818467"/>
          </a:xfrm>
          <a:prstGeom prst="rect">
            <a:avLst/>
          </a:prstGeom>
          <a:noFill/>
        </p:spPr>
      </p:pic>
    </p:spTree>
    <p:extLst>
      <p:ext uri="{BB962C8B-B14F-4D97-AF65-F5344CB8AC3E}">
        <p14:creationId xmlns:p14="http://schemas.microsoft.com/office/powerpoint/2010/main" val="370618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achelor of Medicine And Bachelor of Surgery (MBChB)  Year  2\MEDICAL MICROBIOLOGY\5. MICROBIOLOGY PRACTICALS AND DEMONSTRATIONS\Laboratry Pictures\Malaria\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1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Laboratry Pictures\Protozoology\Promastigotes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6" y="-29716"/>
            <a:ext cx="5187686" cy="38907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Bachelor of Medicine And Bachelor of Surgery (MBChB)  Year  2\MEDICAL MICROBIOLOGY\5. MICROBIOLOGY PRACTICALS AND DEMONSTRATIONS\Virtual Laboratory 1.0\Palsoft Solutions\images\Leishmania_Promastig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568" y="27434"/>
            <a:ext cx="4631432" cy="34735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095" y="3224009"/>
            <a:ext cx="4495344" cy="646331"/>
          </a:xfrm>
          <a:prstGeom prst="rect">
            <a:avLst/>
          </a:prstGeom>
          <a:solidFill>
            <a:schemeClr val="accent2"/>
          </a:solidFill>
          <a:ln>
            <a:solidFill>
              <a:schemeClr val="accent1"/>
            </a:solidFill>
          </a:ln>
        </p:spPr>
        <p:txBody>
          <a:bodyPr wrap="square">
            <a:spAutoFit/>
          </a:bodyPr>
          <a:lstStyle/>
          <a:p>
            <a:r>
              <a:rPr lang="en-GB" dirty="0" err="1"/>
              <a:t>leishmania</a:t>
            </a:r>
            <a:r>
              <a:rPr lang="en-GB" dirty="0"/>
              <a:t> </a:t>
            </a:r>
            <a:r>
              <a:rPr lang="en-GB" dirty="0" err="1" smtClean="0"/>
              <a:t>promastigotes</a:t>
            </a:r>
            <a:r>
              <a:rPr lang="en-GB" dirty="0" smtClean="0"/>
              <a:t> </a:t>
            </a:r>
          </a:p>
          <a:p>
            <a:r>
              <a:rPr lang="en-US" altLang="en-US" b="1" dirty="0" smtClean="0">
                <a:solidFill>
                  <a:srgbClr val="FFFF00"/>
                </a:solidFill>
                <a:latin typeface="Arial" charset="0"/>
              </a:rPr>
              <a:t>(</a:t>
            </a:r>
            <a:r>
              <a:rPr lang="en-US" altLang="en-US" b="1" dirty="0">
                <a:solidFill>
                  <a:srgbClr val="FFFF00"/>
                </a:solidFill>
                <a:latin typeface="Arial" charset="0"/>
              </a:rPr>
              <a:t>form present in </a:t>
            </a:r>
            <a:r>
              <a:rPr lang="en-US" altLang="en-US" b="1" dirty="0" err="1">
                <a:solidFill>
                  <a:srgbClr val="FFFF00"/>
                </a:solidFill>
                <a:latin typeface="Arial" charset="0"/>
              </a:rPr>
              <a:t>sandfly</a:t>
            </a:r>
            <a:r>
              <a:rPr lang="en-US" altLang="en-US" b="1" dirty="0">
                <a:solidFill>
                  <a:srgbClr val="FFFF00"/>
                </a:solidFill>
                <a:latin typeface="Arial" charset="0"/>
              </a:rPr>
              <a:t> host</a:t>
            </a:r>
            <a:r>
              <a:rPr lang="en-US" altLang="en-US" b="1" dirty="0" smtClean="0">
                <a:solidFill>
                  <a:srgbClr val="FFFF00"/>
                </a:solidFill>
                <a:latin typeface="Arial" charset="0"/>
              </a:rPr>
              <a:t>)</a:t>
            </a:r>
            <a:endParaRPr lang="en-US" altLang="en-US" dirty="0"/>
          </a:p>
        </p:txBody>
      </p:sp>
      <p:pic>
        <p:nvPicPr>
          <p:cNvPr id="5124" name="Picture 4" descr="E:\Bachelor of Medicine And Bachelor of Surgery (MBChB)  Year  2\MEDICAL MICROBIOLOGY\5. MICROBIOLOGY PRACTICALS AND DEMONSTRATIONS\Laboratry Pictures\Protozoology\Promastigote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0840" y="3453317"/>
            <a:ext cx="3971918" cy="3404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Bachelor of Medicine And Bachelor of Surgery (MBChB)  Year  2\MEDICAL MICROBIOLOGY\5. MICROBIOLOGY PRACTICALS AND DEMONSTRATIONS\Laboratry Pictures\Protozoology\Promastigotes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 y="3870340"/>
            <a:ext cx="3696153" cy="2987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donovani-promas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8543" y="3870340"/>
            <a:ext cx="4426537" cy="298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5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838733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masou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179" y="1124744"/>
            <a:ext cx="4719995" cy="319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867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89DBA11-4D4F-4E0B-9C70-0ED9A52EF53F}" type="slidenum">
              <a:rPr lang="en-US" altLang="en-US"/>
              <a:pPr/>
              <a:t>23</a:t>
            </a:fld>
            <a:endParaRPr lang="en-US" altLang="en-US"/>
          </a:p>
        </p:txBody>
      </p:sp>
      <p:sp>
        <p:nvSpPr>
          <p:cNvPr id="132098" name="Text Box 2"/>
          <p:cNvSpPr txBox="1">
            <a:spLocks noChangeArrowheads="1"/>
          </p:cNvSpPr>
          <p:nvPr/>
        </p:nvSpPr>
        <p:spPr bwMode="auto">
          <a:xfrm>
            <a:off x="838200" y="5486400"/>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dirty="0" err="1">
                <a:solidFill>
                  <a:srgbClr val="FFFF00"/>
                </a:solidFill>
                <a:latin typeface="Arial" charset="0"/>
              </a:rPr>
              <a:t>Leishmania</a:t>
            </a:r>
            <a:r>
              <a:rPr lang="en-US" altLang="en-US" b="1" i="1" dirty="0">
                <a:solidFill>
                  <a:srgbClr val="FFFF00"/>
                </a:solidFill>
                <a:latin typeface="Arial" charset="0"/>
              </a:rPr>
              <a:t> </a:t>
            </a:r>
            <a:r>
              <a:rPr lang="en-US" altLang="en-US" b="1" i="1" dirty="0" err="1">
                <a:solidFill>
                  <a:srgbClr val="FFFF00"/>
                </a:solidFill>
                <a:latin typeface="Arial" charset="0"/>
              </a:rPr>
              <a:t>donovani</a:t>
            </a:r>
            <a:r>
              <a:rPr lang="en-US" altLang="en-US" b="1" dirty="0">
                <a:solidFill>
                  <a:srgbClr val="FFFF00"/>
                </a:solidFill>
                <a:latin typeface="Arial" charset="0"/>
              </a:rPr>
              <a:t> extracellular </a:t>
            </a:r>
            <a:r>
              <a:rPr lang="en-US" altLang="en-US" b="1" dirty="0" err="1">
                <a:solidFill>
                  <a:srgbClr val="FFFF00"/>
                </a:solidFill>
                <a:latin typeface="Arial" charset="0"/>
              </a:rPr>
              <a:t>amastigote</a:t>
            </a:r>
            <a:r>
              <a:rPr lang="en-US" altLang="en-US" b="1" dirty="0">
                <a:solidFill>
                  <a:srgbClr val="FFFF00"/>
                </a:solidFill>
                <a:latin typeface="Arial" charset="0"/>
              </a:rPr>
              <a:t> (form present in vertebrate host)</a:t>
            </a:r>
            <a:endParaRPr lang="en-US" altLang="en-US" dirty="0"/>
          </a:p>
        </p:txBody>
      </p:sp>
      <p:pic>
        <p:nvPicPr>
          <p:cNvPr id="132099" name="Picture 3" descr="Ldonovani-Xam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5562600" cy="375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156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achelor of Medicine And Bachelor of Surgery (MBChB)  Year  2\MEDICAL MICROBIOLOGY\5. MICROBIOLOGY PRACTICALS AND DEMONSTRATIONS\Laboratry Pictures\Malaria\leshmania amastigo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6237312"/>
            <a:ext cx="2268570" cy="369332"/>
          </a:xfrm>
          <a:prstGeom prst="rect">
            <a:avLst/>
          </a:prstGeom>
        </p:spPr>
        <p:txBody>
          <a:bodyPr wrap="none">
            <a:spAutoFit/>
          </a:bodyPr>
          <a:lstStyle/>
          <a:p>
            <a:r>
              <a:rPr lang="en-GB" dirty="0" err="1"/>
              <a:t>leshmania</a:t>
            </a:r>
            <a:r>
              <a:rPr lang="en-GB" dirty="0"/>
              <a:t> </a:t>
            </a:r>
            <a:r>
              <a:rPr lang="en-GB" dirty="0" err="1"/>
              <a:t>amastigotes</a:t>
            </a:r>
            <a:endParaRPr lang="en-GB" dirty="0"/>
          </a:p>
        </p:txBody>
      </p:sp>
    </p:spTree>
    <p:extLst>
      <p:ext uri="{BB962C8B-B14F-4D97-AF65-F5344CB8AC3E}">
        <p14:creationId xmlns:p14="http://schemas.microsoft.com/office/powerpoint/2010/main" val="1390889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964488" cy="1224136"/>
          </a:xfrm>
        </p:spPr>
        <p:txBody>
          <a:bodyPr/>
          <a:lstStyle/>
          <a:p>
            <a:r>
              <a:rPr lang="en-US" dirty="0">
                <a:solidFill>
                  <a:srgbClr val="00B0F0"/>
                </a:solidFill>
              </a:rPr>
              <a:t>Clinical </a:t>
            </a:r>
            <a:r>
              <a:rPr lang="en-US" dirty="0" smtClean="0">
                <a:solidFill>
                  <a:srgbClr val="00B0F0"/>
                </a:solidFill>
              </a:rPr>
              <a:t>presentation of </a:t>
            </a:r>
            <a:r>
              <a:rPr lang="en-US" dirty="0">
                <a:solidFill>
                  <a:srgbClr val="00B0F0"/>
                </a:solidFill>
              </a:rPr>
              <a:t>Visceral </a:t>
            </a:r>
            <a:r>
              <a:rPr lang="en-US" dirty="0" err="1">
                <a:solidFill>
                  <a:srgbClr val="00B0F0"/>
                </a:solidFill>
              </a:rPr>
              <a:t>leishmaniasis</a:t>
            </a:r>
            <a:endParaRPr lang="en-US" dirty="0">
              <a:solidFill>
                <a:srgbClr val="00B0F0"/>
              </a:solidFill>
            </a:endParaRPr>
          </a:p>
        </p:txBody>
      </p:sp>
      <p:sp>
        <p:nvSpPr>
          <p:cNvPr id="3" name="Content Placeholder 2"/>
          <p:cNvSpPr>
            <a:spLocks noGrp="1"/>
          </p:cNvSpPr>
          <p:nvPr>
            <p:ph idx="1"/>
          </p:nvPr>
        </p:nvSpPr>
        <p:spPr>
          <a:xfrm>
            <a:off x="395536" y="1484784"/>
            <a:ext cx="8519864" cy="5220816"/>
          </a:xfrm>
        </p:spPr>
        <p:txBody>
          <a:bodyPr>
            <a:normAutofit fontScale="92500" lnSpcReduction="20000"/>
          </a:bodyPr>
          <a:lstStyle/>
          <a:p>
            <a:r>
              <a:rPr lang="en-US" dirty="0"/>
              <a:t>Affects several organs such as the spleen, the bone marrow,  liver and lymph </a:t>
            </a:r>
            <a:r>
              <a:rPr lang="en-US" dirty="0" err="1"/>
              <a:t>nodes.It</a:t>
            </a:r>
            <a:r>
              <a:rPr lang="en-US" dirty="0"/>
              <a:t> can be life  threatening. The illness develops months or years after the sand fly bite. </a:t>
            </a:r>
          </a:p>
          <a:p>
            <a:pPr lvl="0"/>
            <a:r>
              <a:rPr lang="en-US" dirty="0" err="1" smtClean="0"/>
              <a:t>Leishmanioma</a:t>
            </a:r>
            <a:r>
              <a:rPr lang="en-US" dirty="0" smtClean="0"/>
              <a:t> </a:t>
            </a:r>
            <a:r>
              <a:rPr lang="en-US" dirty="0"/>
              <a:t>at site of bite that heals by itself (ulcer at site of bite)</a:t>
            </a:r>
            <a:endParaRPr lang="en-GB" dirty="0"/>
          </a:p>
          <a:p>
            <a:r>
              <a:rPr lang="en-US" dirty="0" smtClean="0"/>
              <a:t>Irregular/Undulating fever,</a:t>
            </a:r>
          </a:p>
          <a:p>
            <a:pPr lvl="0"/>
            <a:r>
              <a:rPr lang="en-US" dirty="0"/>
              <a:t>Pallor (look pale), bleeding easily from nose (epistaxis), gums etc</a:t>
            </a:r>
            <a:r>
              <a:rPr lang="en-US" dirty="0" smtClean="0"/>
              <a:t>.</a:t>
            </a:r>
          </a:p>
          <a:p>
            <a:r>
              <a:rPr lang="en-US" dirty="0"/>
              <a:t>Recurrent infections – respiratory including TB, GIT. Coz the WBC numbers go down</a:t>
            </a:r>
            <a:r>
              <a:rPr lang="en-US" dirty="0" smtClean="0"/>
              <a:t>.</a:t>
            </a:r>
            <a:endParaRPr lang="en-GB" dirty="0"/>
          </a:p>
          <a:p>
            <a:r>
              <a:rPr lang="en-US" dirty="0"/>
              <a:t>Opportunistic infection in AIDS patients </a:t>
            </a:r>
          </a:p>
          <a:p>
            <a:endParaRPr lang="en-US" dirty="0"/>
          </a:p>
        </p:txBody>
      </p:sp>
    </p:spTree>
    <p:extLst>
      <p:ext uri="{BB962C8B-B14F-4D97-AF65-F5344CB8AC3E}">
        <p14:creationId xmlns:p14="http://schemas.microsoft.com/office/powerpoint/2010/main" val="137158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568952" cy="6120680"/>
          </a:xfrm>
        </p:spPr>
        <p:txBody>
          <a:bodyPr>
            <a:normAutofit fontScale="92500" lnSpcReduction="10000"/>
          </a:bodyPr>
          <a:lstStyle/>
          <a:p>
            <a:r>
              <a:rPr lang="en-US" dirty="0"/>
              <a:t>Splenomegaly, Hepatomegaly (usually the spleen is bigger than the liver), </a:t>
            </a:r>
            <a:r>
              <a:rPr lang="en-GB" dirty="0"/>
              <a:t>lymphadenopathy </a:t>
            </a:r>
            <a:endParaRPr lang="en-US" dirty="0"/>
          </a:p>
          <a:p>
            <a:pPr lvl="0"/>
            <a:r>
              <a:rPr lang="en-US" dirty="0"/>
              <a:t>Cough – usually dry. The </a:t>
            </a:r>
            <a:r>
              <a:rPr lang="en-US" dirty="0" err="1"/>
              <a:t>amastigotes</a:t>
            </a:r>
            <a:r>
              <a:rPr lang="en-US" dirty="0"/>
              <a:t> line the respiratory tract, thus the dry cough</a:t>
            </a:r>
            <a:endParaRPr lang="en-GB" dirty="0"/>
          </a:p>
          <a:p>
            <a:pPr lvl="0"/>
            <a:r>
              <a:rPr lang="en-US" dirty="0" err="1"/>
              <a:t>Diarrhoea</a:t>
            </a:r>
            <a:r>
              <a:rPr lang="en-US" dirty="0"/>
              <a:t> – may include dysentery</a:t>
            </a:r>
            <a:endParaRPr lang="en-GB" dirty="0"/>
          </a:p>
          <a:p>
            <a:r>
              <a:rPr lang="en-US" dirty="0" err="1"/>
              <a:t>Anaemia</a:t>
            </a:r>
            <a:r>
              <a:rPr lang="en-US" dirty="0"/>
              <a:t>, Malaise, Fatigue, Loss of weight,</a:t>
            </a:r>
          </a:p>
          <a:p>
            <a:r>
              <a:rPr lang="en-US" dirty="0"/>
              <a:t>Thrombocytopenia, </a:t>
            </a:r>
            <a:r>
              <a:rPr lang="en-US" dirty="0" err="1"/>
              <a:t>Lecopenia</a:t>
            </a:r>
            <a:endParaRPr lang="en-US" dirty="0"/>
          </a:p>
          <a:p>
            <a:pPr lvl="0"/>
            <a:r>
              <a:rPr lang="en-US" dirty="0"/>
              <a:t>Hyper-pigmentation of the skin  known as </a:t>
            </a:r>
            <a:r>
              <a:rPr lang="en-US" dirty="0" err="1"/>
              <a:t>Kalazar</a:t>
            </a:r>
            <a:endParaRPr lang="en-GB" dirty="0"/>
          </a:p>
          <a:p>
            <a:pPr lvl="0"/>
            <a:r>
              <a:rPr lang="en-US" dirty="0"/>
              <a:t>Peripheral </a:t>
            </a:r>
            <a:r>
              <a:rPr lang="en-US" dirty="0" err="1"/>
              <a:t>oedema</a:t>
            </a:r>
            <a:r>
              <a:rPr lang="en-US" dirty="0"/>
              <a:t>, ascites coz of fluid accumulation in the </a:t>
            </a:r>
            <a:r>
              <a:rPr lang="en-US" dirty="0" err="1"/>
              <a:t>abd</a:t>
            </a:r>
            <a:r>
              <a:rPr lang="en-US" dirty="0"/>
              <a:t>.</a:t>
            </a:r>
            <a:endParaRPr lang="en-GB" dirty="0"/>
          </a:p>
          <a:p>
            <a:pPr lvl="0"/>
            <a:r>
              <a:rPr lang="en-US" dirty="0"/>
              <a:t>Body produces globulins in the </a:t>
            </a:r>
            <a:r>
              <a:rPr lang="en-US" dirty="0" err="1"/>
              <a:t>expence</a:t>
            </a:r>
            <a:r>
              <a:rPr lang="en-US" dirty="0"/>
              <a:t> of albumin – thus it interferes with electrolyte balance causing </a:t>
            </a:r>
            <a:r>
              <a:rPr lang="en-US" dirty="0" smtClean="0"/>
              <a:t>ascites</a:t>
            </a:r>
            <a:endParaRPr lang="en-GB" dirty="0"/>
          </a:p>
        </p:txBody>
      </p:sp>
    </p:spTree>
    <p:extLst>
      <p:ext uri="{BB962C8B-B14F-4D97-AF65-F5344CB8AC3E}">
        <p14:creationId xmlns:p14="http://schemas.microsoft.com/office/powerpoint/2010/main" val="241529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boy.jpg"/>
          <p:cNvPicPr>
            <a:picLocks noGrp="1" noChangeAspect="1"/>
          </p:cNvPicPr>
          <p:nvPr>
            <p:ph sz="half" idx="2"/>
          </p:nvPr>
        </p:nvPicPr>
        <p:blipFill>
          <a:blip r:embed="rId2"/>
          <a:stretch>
            <a:fillRect/>
          </a:stretch>
        </p:blipFill>
        <p:spPr>
          <a:xfrm>
            <a:off x="5181600" y="1676888"/>
            <a:ext cx="3695700" cy="4714387"/>
          </a:xfrm>
          <a:prstGeom prst="rect">
            <a:avLst/>
          </a:prstGeom>
        </p:spPr>
      </p:pic>
      <p:pic>
        <p:nvPicPr>
          <p:cNvPr id="8" name="Picture 4" descr="Image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854575" cy="413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1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Diagnosis of Visceral </a:t>
            </a:r>
            <a:r>
              <a:rPr lang="en-GB" dirty="0" err="1" smtClean="0"/>
              <a:t>Leishmaniasis</a:t>
            </a:r>
            <a:endParaRPr lang="en-GB" dirty="0"/>
          </a:p>
        </p:txBody>
      </p:sp>
      <p:sp>
        <p:nvSpPr>
          <p:cNvPr id="3" name="Content Placeholder 2"/>
          <p:cNvSpPr>
            <a:spLocks noGrp="1"/>
          </p:cNvSpPr>
          <p:nvPr>
            <p:ph idx="1"/>
          </p:nvPr>
        </p:nvSpPr>
        <p:spPr>
          <a:xfrm>
            <a:off x="395536" y="1700808"/>
            <a:ext cx="8496944" cy="4824536"/>
          </a:xfrm>
        </p:spPr>
        <p:txBody>
          <a:bodyPr>
            <a:normAutofit fontScale="92500" lnSpcReduction="10000"/>
          </a:bodyPr>
          <a:lstStyle/>
          <a:p>
            <a:pPr lvl="0"/>
            <a:r>
              <a:rPr lang="en-US" dirty="0"/>
              <a:t>Take history of patient – clinical &amp; geographical record coz it’s not worldwide distribution</a:t>
            </a:r>
            <a:endParaRPr lang="en-GB" dirty="0"/>
          </a:p>
          <a:p>
            <a:pPr lvl="0"/>
            <a:r>
              <a:rPr lang="en-US" b="1" dirty="0"/>
              <a:t>Aspirate</a:t>
            </a:r>
            <a:r>
              <a:rPr lang="en-US" dirty="0"/>
              <a:t> (splenic 1</a:t>
            </a:r>
            <a:r>
              <a:rPr lang="en-US" baseline="30000" dirty="0"/>
              <a:t>st</a:t>
            </a:r>
            <a:r>
              <a:rPr lang="en-US" dirty="0"/>
              <a:t> , BM 2</a:t>
            </a:r>
            <a:r>
              <a:rPr lang="en-US" baseline="30000" dirty="0"/>
              <a:t>nd – </a:t>
            </a:r>
            <a:r>
              <a:rPr lang="en-US" dirty="0"/>
              <a:t>iliac crest, Liver, LN) don’t go for blood coz they are anemic – smear, stain with </a:t>
            </a:r>
            <a:r>
              <a:rPr lang="en-US" dirty="0" err="1"/>
              <a:t>Giemsa</a:t>
            </a:r>
            <a:r>
              <a:rPr lang="en-US" dirty="0"/>
              <a:t>, microscopy (for </a:t>
            </a:r>
            <a:r>
              <a:rPr lang="en-US" b="1" dirty="0" err="1"/>
              <a:t>amastigotes</a:t>
            </a:r>
            <a:r>
              <a:rPr lang="en-US" b="1" dirty="0"/>
              <a:t> </a:t>
            </a:r>
            <a:r>
              <a:rPr lang="en-GB" b="1" dirty="0"/>
              <a:t>forms called </a:t>
            </a:r>
            <a:r>
              <a:rPr lang="en-GB" b="1" dirty="0" err="1"/>
              <a:t>Leishman-donovan</a:t>
            </a:r>
            <a:r>
              <a:rPr lang="en-GB" b="1" dirty="0"/>
              <a:t> (L-D) bodies.</a:t>
            </a:r>
            <a:r>
              <a:rPr lang="en-US" dirty="0"/>
              <a:t>)</a:t>
            </a:r>
            <a:endParaRPr lang="en-GB" dirty="0"/>
          </a:p>
          <a:p>
            <a:pPr lvl="0"/>
            <a:r>
              <a:rPr lang="en-GB" b="1" dirty="0"/>
              <a:t>Biopsy of the Bone marrow/ spleen and </a:t>
            </a:r>
            <a:r>
              <a:rPr lang="en-US" b="1" dirty="0"/>
              <a:t>Culture</a:t>
            </a:r>
            <a:r>
              <a:rPr lang="en-US" dirty="0"/>
              <a:t> – NNN (Nicole, </a:t>
            </a:r>
            <a:r>
              <a:rPr lang="en-US" dirty="0" err="1"/>
              <a:t>Novey</a:t>
            </a:r>
            <a:r>
              <a:rPr lang="en-US" dirty="0"/>
              <a:t>, McNeal), RPMI (</a:t>
            </a:r>
            <a:r>
              <a:rPr lang="en-US" dirty="0" err="1"/>
              <a:t>Roose</a:t>
            </a:r>
            <a:r>
              <a:rPr lang="en-US" dirty="0"/>
              <a:t>-Park Memorial Institute) or Schneider (for </a:t>
            </a:r>
            <a:r>
              <a:rPr lang="en-US" b="1" dirty="0" err="1"/>
              <a:t>promastigotes</a:t>
            </a:r>
            <a:r>
              <a:rPr lang="en-US" dirty="0"/>
              <a:t>)</a:t>
            </a:r>
            <a:endParaRPr lang="en-GB" dirty="0"/>
          </a:p>
        </p:txBody>
      </p:sp>
    </p:spTree>
    <p:extLst>
      <p:ext uri="{BB962C8B-B14F-4D97-AF65-F5344CB8AC3E}">
        <p14:creationId xmlns:p14="http://schemas.microsoft.com/office/powerpoint/2010/main" val="61861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bone marrow aspi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44824"/>
            <a:ext cx="3962400" cy="4098775"/>
          </a:xfrm>
          <a:prstGeom prst="rect">
            <a:avLst/>
          </a:prstGeom>
          <a:noFill/>
          <a:extLst>
            <a:ext uri="{909E8E84-426E-40DD-AFC4-6F175D3DCCD1}">
              <a14:hiddenFill xmlns:a14="http://schemas.microsoft.com/office/drawing/2010/main">
                <a:solidFill>
                  <a:srgbClr val="FFFFFF"/>
                </a:solidFill>
              </a14:hiddenFill>
            </a:ext>
          </a:extLst>
        </p:spPr>
      </p:pic>
      <p:pic>
        <p:nvPicPr>
          <p:cNvPr id="50181" name="Picture 5" descr="bone marrow amastig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44824"/>
            <a:ext cx="3956248" cy="3443139"/>
          </a:xfrm>
          <a:prstGeom prst="rect">
            <a:avLst/>
          </a:prstGeom>
          <a:noFill/>
          <a:extLst>
            <a:ext uri="{909E8E84-426E-40DD-AFC4-6F175D3DCCD1}">
              <a14:hiddenFill xmlns:a14="http://schemas.microsoft.com/office/drawing/2010/main">
                <a:solidFill>
                  <a:srgbClr val="FFFFFF"/>
                </a:solidFill>
              </a14:hiddenFill>
            </a:ext>
          </a:extLst>
        </p:spPr>
      </p:pic>
      <p:sp>
        <p:nvSpPr>
          <p:cNvPr id="50185" name="Text Box 9"/>
          <p:cNvSpPr txBox="1">
            <a:spLocks noChangeArrowheads="1"/>
          </p:cNvSpPr>
          <p:nvPr/>
        </p:nvSpPr>
        <p:spPr bwMode="auto">
          <a:xfrm>
            <a:off x="838200" y="609600"/>
            <a:ext cx="776624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en-US" sz="4400" b="1" dirty="0">
                <a:solidFill>
                  <a:srgbClr val="FF0000"/>
                </a:solidFill>
              </a:rPr>
              <a:t>Bone marrow aspiration</a:t>
            </a:r>
          </a:p>
        </p:txBody>
      </p:sp>
      <p:sp>
        <p:nvSpPr>
          <p:cNvPr id="50186" name="Text Box 10"/>
          <p:cNvSpPr txBox="1">
            <a:spLocks noChangeArrowheads="1"/>
          </p:cNvSpPr>
          <p:nvPr/>
        </p:nvSpPr>
        <p:spPr bwMode="auto">
          <a:xfrm>
            <a:off x="4724400" y="5486400"/>
            <a:ext cx="3429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pPr>
            <a:r>
              <a:rPr lang="en-US" dirty="0"/>
              <a:t>Bone marrow amastigotes</a:t>
            </a:r>
          </a:p>
        </p:txBody>
      </p:sp>
      <p:sp>
        <p:nvSpPr>
          <p:cNvPr id="2" name="Footer Placeholder 1"/>
          <p:cNvSpPr>
            <a:spLocks noGrp="1"/>
          </p:cNvSpPr>
          <p:nvPr>
            <p:ph type="ftr" sz="quarter" idx="11"/>
          </p:nvPr>
        </p:nvSpPr>
        <p:spPr/>
        <p:txBody>
          <a:bodyPr/>
          <a:lstStyle/>
          <a:p>
            <a:r>
              <a:rPr lang="en-IN" dirty="0" smtClean="0"/>
              <a:t>Dr.T.V.Rao MD</a:t>
            </a:r>
            <a:endParaRPr lang="en-IN" dirty="0"/>
          </a:p>
        </p:txBody>
      </p:sp>
      <p:sp>
        <p:nvSpPr>
          <p:cNvPr id="3" name="Slide Number Placeholder 2"/>
          <p:cNvSpPr>
            <a:spLocks noGrp="1"/>
          </p:cNvSpPr>
          <p:nvPr>
            <p:ph type="sldNum" sz="quarter" idx="12"/>
          </p:nvPr>
        </p:nvSpPr>
        <p:spPr/>
        <p:txBody>
          <a:bodyPr/>
          <a:lstStyle/>
          <a:p>
            <a:fld id="{1730B874-B0CF-498F-B4C4-164A950BE5EF}" type="slidenum">
              <a:rPr lang="en-IN" smtClean="0"/>
              <a:t>29</a:t>
            </a:fld>
            <a:endParaRPr lang="en-IN" dirty="0"/>
          </a:p>
        </p:txBody>
      </p:sp>
    </p:spTree>
    <p:extLst>
      <p:ext uri="{BB962C8B-B14F-4D97-AF65-F5344CB8AC3E}">
        <p14:creationId xmlns:p14="http://schemas.microsoft.com/office/powerpoint/2010/main" val="2201994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4016589" cy="271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7544" y="188641"/>
            <a:ext cx="6840760" cy="1200329"/>
          </a:xfrm>
          <a:prstGeom prst="rect">
            <a:avLst/>
          </a:prstGeom>
        </p:spPr>
        <p:txBody>
          <a:bodyPr wrap="square">
            <a:spAutoFit/>
          </a:bodyPr>
          <a:lstStyle/>
          <a:p>
            <a:r>
              <a:rPr lang="en-GB" dirty="0" err="1"/>
              <a:t>Phlebotomus</a:t>
            </a:r>
            <a:r>
              <a:rPr lang="en-GB" dirty="0"/>
              <a:t> (sand fly</a:t>
            </a:r>
            <a:r>
              <a:rPr lang="en-GB" dirty="0" smtClean="0"/>
              <a:t>):</a:t>
            </a:r>
          </a:p>
          <a:p>
            <a:pPr marL="285750" indent="-285750">
              <a:buFontTx/>
              <a:buChar char="-"/>
            </a:pPr>
            <a:r>
              <a:rPr lang="en-GB" dirty="0"/>
              <a:t>Hairy body</a:t>
            </a:r>
          </a:p>
          <a:p>
            <a:pPr marL="285750" indent="-285750">
              <a:buFontTx/>
              <a:buChar char="-"/>
            </a:pPr>
            <a:r>
              <a:rPr lang="en-GB" dirty="0" smtClean="0"/>
              <a:t>Long legs</a:t>
            </a:r>
          </a:p>
          <a:p>
            <a:pPr marL="285750" indent="-285750">
              <a:buFontTx/>
              <a:buChar char="-"/>
            </a:pPr>
            <a:r>
              <a:rPr lang="en-GB" dirty="0" smtClean="0"/>
              <a:t>Wings </a:t>
            </a:r>
            <a:r>
              <a:rPr lang="en-GB" dirty="0"/>
              <a:t>are </a:t>
            </a:r>
            <a:r>
              <a:rPr lang="en-GB" dirty="0" smtClean="0"/>
              <a:t>erect and </a:t>
            </a:r>
            <a:r>
              <a:rPr lang="en-US" dirty="0" smtClean="0"/>
              <a:t>V-shaped</a:t>
            </a:r>
            <a:endParaRPr lang="en-GB" dirty="0" smtClean="0"/>
          </a:p>
        </p:txBody>
      </p:sp>
      <p:pic>
        <p:nvPicPr>
          <p:cNvPr id="4" name="Picture 2" descr="E:\Bachelor of Medicine And Bachelor of Surgery (MBChB)  Year  2\MEDICAL MICROBIOLOGY\5. MICROBIOLOGY PRACTICALS AND DEMONSTRATIONS\Virtual Laboratory 1.0\Palsoft Solutions\images\Leishmania_Phlebotomus sandfly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06450"/>
            <a:ext cx="4539208" cy="3404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n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2164"/>
            <a:ext cx="2123728" cy="25558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hlebotominesand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486" y="3284984"/>
            <a:ext cx="4271514"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39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496944" cy="6336704"/>
          </a:xfrm>
        </p:spPr>
        <p:txBody>
          <a:bodyPr/>
          <a:lstStyle/>
          <a:p>
            <a:pPr lvl="0"/>
            <a:r>
              <a:rPr lang="en-US" dirty="0" err="1"/>
              <a:t>Leishmanin</a:t>
            </a:r>
            <a:r>
              <a:rPr lang="en-US" dirty="0"/>
              <a:t> skin test (Montenegro test) – it is –</a:t>
            </a:r>
            <a:r>
              <a:rPr lang="en-US" dirty="0" err="1"/>
              <a:t>ve</a:t>
            </a:r>
            <a:r>
              <a:rPr lang="en-US" dirty="0"/>
              <a:t> for visceral </a:t>
            </a:r>
            <a:r>
              <a:rPr lang="en-US" dirty="0" err="1"/>
              <a:t>leishmaniasis</a:t>
            </a:r>
            <a:r>
              <a:rPr lang="en-US" dirty="0"/>
              <a:t> coz of immunosuppression. It requires the body to mount a hypersensitivity </a:t>
            </a:r>
            <a:r>
              <a:rPr lang="en-US" dirty="0" err="1"/>
              <a:t>rxn</a:t>
            </a:r>
            <a:r>
              <a:rPr lang="en-US" dirty="0"/>
              <a:t> against antigen. It is done to test if patient is </a:t>
            </a:r>
            <a:r>
              <a:rPr lang="en-US" dirty="0" err="1"/>
              <a:t>recorvering</a:t>
            </a:r>
            <a:endParaRPr lang="en-GB" dirty="0"/>
          </a:p>
          <a:p>
            <a:pPr lvl="0"/>
            <a:r>
              <a:rPr lang="en-US" dirty="0"/>
              <a:t>Formal gel test – take serum &amp; add 40% </a:t>
            </a:r>
            <a:r>
              <a:rPr lang="en-US" dirty="0" err="1"/>
              <a:t>formaline</a:t>
            </a:r>
            <a:r>
              <a:rPr lang="en-US" dirty="0"/>
              <a:t>, it should form a gel in 20 </a:t>
            </a:r>
            <a:r>
              <a:rPr lang="en-US" dirty="0" err="1"/>
              <a:t>mins</a:t>
            </a:r>
            <a:r>
              <a:rPr lang="en-US" dirty="0"/>
              <a:t>. This indicates +</a:t>
            </a:r>
            <a:r>
              <a:rPr lang="en-US" dirty="0" err="1"/>
              <a:t>ve</a:t>
            </a:r>
            <a:endParaRPr lang="en-GB" dirty="0"/>
          </a:p>
          <a:p>
            <a:pPr lvl="0"/>
            <a:r>
              <a:rPr lang="en-US" dirty="0"/>
              <a:t>Serology looking for </a:t>
            </a:r>
            <a:r>
              <a:rPr lang="en-US" dirty="0" err="1"/>
              <a:t>immunoglobulins</a:t>
            </a:r>
            <a:r>
              <a:rPr lang="en-US" dirty="0"/>
              <a:t> – ELISA, IHA (indirect </a:t>
            </a:r>
            <a:r>
              <a:rPr lang="en-US" dirty="0" err="1"/>
              <a:t>heme</a:t>
            </a:r>
            <a:r>
              <a:rPr lang="en-US" dirty="0"/>
              <a:t> agglutination), IFAT (indirect fluorescent assay test)</a:t>
            </a:r>
            <a:endParaRPr lang="en-GB" dirty="0"/>
          </a:p>
          <a:p>
            <a:pPr lvl="0"/>
            <a:r>
              <a:rPr lang="en-US" dirty="0" err="1"/>
              <a:t>Haemogram</a:t>
            </a:r>
            <a:r>
              <a:rPr lang="en-US" dirty="0"/>
              <a:t> – </a:t>
            </a:r>
            <a:r>
              <a:rPr lang="en-US" dirty="0" smtClean="0"/>
              <a:t>pancytopenia</a:t>
            </a:r>
            <a:endParaRPr lang="en-GB" dirty="0"/>
          </a:p>
        </p:txBody>
      </p:sp>
    </p:spTree>
    <p:extLst>
      <p:ext uri="{BB962C8B-B14F-4D97-AF65-F5344CB8AC3E}">
        <p14:creationId xmlns:p14="http://schemas.microsoft.com/office/powerpoint/2010/main" val="405315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Virtual Laboratory 1.0\Palsoft Solutions\images\Leishmania_NNN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1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achelor of Medicine And Bachelor of Surgery (MBChB)  Year  2\MEDICAL MICROBIOLOGY\2. PARASITOLOGY\21st August...leishmaniasis\PICT0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34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achelor of Medicine And Bachelor of Surgery (MBChB)  Year  2\MEDICAL MICROBIOLOGY\2. PARASITOLOGY\21st August...leishmaniasis\PICT05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7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2. PARASITOLOGY\21st August...leishmaniasis\PICT05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48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N" sz="5400" b="1" dirty="0">
                <a:solidFill>
                  <a:srgbClr val="FF0000"/>
                </a:solidFill>
              </a:rPr>
              <a:t>L. donovani bodies </a:t>
            </a:r>
          </a:p>
        </p:txBody>
      </p:sp>
      <p:sp>
        <p:nvSpPr>
          <p:cNvPr id="3" name="Content Placeholder 2"/>
          <p:cNvSpPr>
            <a:spLocks noGrp="1"/>
          </p:cNvSpPr>
          <p:nvPr>
            <p:ph sz="half" idx="1"/>
          </p:nvPr>
        </p:nvSpPr>
        <p:spPr/>
        <p:txBody>
          <a:bodyPr/>
          <a:lstStyle/>
          <a:p>
            <a:r>
              <a:rPr lang="en-IN" dirty="0"/>
              <a:t>L. donovani bodies may be demonstrated in buffy coat preparations of blood and bone marrow aspirate. Aspirates taken from enlarged lymph nodes show parasites in 60 percent of cases.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28800"/>
            <a:ext cx="4098032" cy="46805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062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achelor of Medicine And Bachelor of Surgery (MBChB)  Year  2\MEDICAL MICROBIOLOGY\5. MICROBIOLOGY PRACTICALS AND DEMONSTRATIONS\Laboratry Pictures\Microbiology cdc pics\leishmania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2824758" cy="28247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Bachelor of Medicine And Bachelor of Surgery (MBChB)  Year  2\MEDICAL MICROBIOLOGY\5. MICROBIOLOGY PRACTICALS AND DEMONSTRATIONS\Laboratry Pictures\Microbiology cdc pics\leishamastigo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3" y="4581128"/>
            <a:ext cx="3408491" cy="22768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Bachelor of Medicine And Bachelor of Surgery (MBChB)  Year  2\MEDICAL MICROBIOLOGY\5. MICROBIOLOGY PRACTICALS AND DEMONSTRATIONS\Laboratry Pictures\Microbiology cdc pics\leishmani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0"/>
            <a:ext cx="4711452" cy="31409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Bachelor of Medicine And Bachelor of Surgery (MBChB)  Year  2\MEDICAL MICROBIOLOGY\5. MICROBIOLOGY PRACTICALS AND DEMONSTRATIONS\Laboratry Pictures\Microbiology cdc pics\leishmaniaamastigo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284" y="3047522"/>
            <a:ext cx="5715715" cy="38104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3928" y="6381328"/>
            <a:ext cx="2409634" cy="369332"/>
          </a:xfrm>
          <a:prstGeom prst="rect">
            <a:avLst/>
          </a:prstGeom>
          <a:solidFill>
            <a:schemeClr val="accent2"/>
          </a:solidFill>
        </p:spPr>
        <p:txBody>
          <a:bodyPr wrap="none" rtlCol="0">
            <a:spAutoFit/>
          </a:bodyPr>
          <a:lstStyle/>
          <a:p>
            <a:r>
              <a:rPr lang="en-GB" dirty="0" err="1" smtClean="0"/>
              <a:t>Leishmania</a:t>
            </a:r>
            <a:r>
              <a:rPr lang="en-GB" dirty="0" smtClean="0"/>
              <a:t> </a:t>
            </a:r>
            <a:r>
              <a:rPr lang="en-GB" dirty="0" err="1" smtClean="0"/>
              <a:t>amastigotes</a:t>
            </a:r>
            <a:endParaRPr lang="en-GB" dirty="0"/>
          </a:p>
        </p:txBody>
      </p:sp>
    </p:spTree>
    <p:extLst>
      <p:ext uri="{BB962C8B-B14F-4D97-AF65-F5344CB8AC3E}">
        <p14:creationId xmlns:p14="http://schemas.microsoft.com/office/powerpoint/2010/main" val="4179504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achelor of Medicine And Bachelor of Surgery (MBChB)  Year  2\MEDICAL MICROBIOLOGY\5. MICROBIOLOGY PRACTICALS AND DEMONSTRATIONS\Laboratry Pictures\Protozoology\Amastigote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792" y="466344"/>
            <a:ext cx="7900416" cy="592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44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Bachelor of Medicine And Bachelor of Surgery (MBChB)  Year  2\MEDICAL MICROBIOLOGY\5. MICROBIOLOGY PRACTICALS AND DEMONSTRATIONS\Laboratry Pictures\Protozoology\Amastigotes L.D Bod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792" y="466344"/>
            <a:ext cx="7900416" cy="592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743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Laboratry Pictures\Protozoology\Promastigotes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6" y="-29716"/>
            <a:ext cx="5187686" cy="38907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Bachelor of Medicine And Bachelor of Surgery (MBChB)  Year  2\MEDICAL MICROBIOLOGY\5. MICROBIOLOGY PRACTICALS AND DEMONSTRATIONS\Virtual Laboratory 1.0\Palsoft Solutions\images\Leishmania_Promastig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568" y="27434"/>
            <a:ext cx="4631432" cy="34735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123" y="3501008"/>
            <a:ext cx="2537874" cy="369332"/>
          </a:xfrm>
          <a:prstGeom prst="rect">
            <a:avLst/>
          </a:prstGeom>
          <a:solidFill>
            <a:schemeClr val="accent2"/>
          </a:solidFill>
          <a:ln>
            <a:solidFill>
              <a:schemeClr val="accent1"/>
            </a:solidFill>
          </a:ln>
        </p:spPr>
        <p:txBody>
          <a:bodyPr wrap="none">
            <a:spAutoFit/>
          </a:bodyPr>
          <a:lstStyle/>
          <a:p>
            <a:r>
              <a:rPr lang="en-GB" dirty="0" err="1"/>
              <a:t>leishmania</a:t>
            </a:r>
            <a:r>
              <a:rPr lang="en-GB" dirty="0"/>
              <a:t> </a:t>
            </a:r>
            <a:r>
              <a:rPr lang="en-GB" dirty="0" err="1"/>
              <a:t>promastigotes</a:t>
            </a:r>
            <a:endParaRPr lang="en-GB" dirty="0"/>
          </a:p>
        </p:txBody>
      </p:sp>
      <p:pic>
        <p:nvPicPr>
          <p:cNvPr id="5124" name="Picture 4" descr="E:\Bachelor of Medicine And Bachelor of Surgery (MBChB)  Year  2\MEDICAL MICROBIOLOGY\5. MICROBIOLOGY PRACTICALS AND DEMONSTRATIONS\Laboratry Pictures\Protozoology\Promastigote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0840" y="3453317"/>
            <a:ext cx="3971918" cy="3404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Bachelor of Medicine And Bachelor of Surgery (MBChB)  Year  2\MEDICAL MICROBIOLOGY\5. MICROBIOLOGY PRACTICALS AND DEMONSTRATIONS\Laboratry Pictures\Protozoology\Promastigotes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 y="3870340"/>
            <a:ext cx="3696153" cy="298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9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295400"/>
          </a:xfrm>
        </p:spPr>
        <p:txBody>
          <a:bodyPr/>
          <a:lstStyle/>
          <a:p>
            <a:r>
              <a:rPr lang="en-US" b="1" dirty="0" smtClean="0">
                <a:solidFill>
                  <a:srgbClr val="0070C0"/>
                </a:solidFill>
              </a:rPr>
              <a:t>Neglected tropical diseases</a:t>
            </a:r>
            <a:endParaRPr lang="en-US" dirty="0">
              <a:solidFill>
                <a:srgbClr val="0070C0"/>
              </a:solidFill>
            </a:endParaRPr>
          </a:p>
        </p:txBody>
      </p:sp>
      <p:sp>
        <p:nvSpPr>
          <p:cNvPr id="3" name="Content Placeholder 2"/>
          <p:cNvSpPr>
            <a:spLocks noGrp="1"/>
          </p:cNvSpPr>
          <p:nvPr>
            <p:ph idx="1"/>
          </p:nvPr>
        </p:nvSpPr>
        <p:spPr>
          <a:xfrm>
            <a:off x="457200" y="1371600"/>
            <a:ext cx="8229600" cy="4953000"/>
          </a:xfrm>
        </p:spPr>
        <p:txBody>
          <a:bodyPr/>
          <a:lstStyle/>
          <a:p>
            <a:r>
              <a:rPr lang="en-US" sz="2400" dirty="0" smtClean="0"/>
              <a:t>The neglected diseases are a group of tropical infections which are especially endemic in </a:t>
            </a:r>
            <a:r>
              <a:rPr lang="en-US" sz="2400" b="1" dirty="0" smtClean="0"/>
              <a:t>low-income populations </a:t>
            </a:r>
            <a:r>
              <a:rPr lang="en-US" sz="2400" dirty="0" smtClean="0"/>
              <a:t>in developing regions of Africa, Asia, and the Americas. </a:t>
            </a:r>
          </a:p>
          <a:p>
            <a:r>
              <a:rPr lang="en-US" sz="2400" dirty="0" smtClean="0"/>
              <a:t>Some of these diseases have known preventive measures or acute medical treatments which are available in the developed world but which are not universally available in poorer areas even in some cases where the treatments are relatively inexpensive </a:t>
            </a:r>
          </a:p>
          <a:p>
            <a:r>
              <a:rPr lang="en-US" sz="2400" dirty="0" smtClean="0"/>
              <a:t>Examples include </a:t>
            </a:r>
            <a:r>
              <a:rPr lang="en-US" sz="2400" dirty="0" err="1" smtClean="0"/>
              <a:t>helminths</a:t>
            </a:r>
            <a:r>
              <a:rPr lang="en-US" sz="2400" dirty="0" smtClean="0"/>
              <a:t>, </a:t>
            </a:r>
            <a:r>
              <a:rPr lang="en-US" sz="2400" dirty="0" err="1" smtClean="0"/>
              <a:t>Schistosomiasis</a:t>
            </a:r>
            <a:r>
              <a:rPr lang="en-US" sz="2400" dirty="0" smtClean="0"/>
              <a:t>, </a:t>
            </a:r>
            <a:r>
              <a:rPr lang="en-US" sz="2400" dirty="0" err="1" smtClean="0"/>
              <a:t>Elephantiasis,Trachoma,Onchocerciasis</a:t>
            </a:r>
            <a:r>
              <a:rPr lang="en-US" sz="2400" dirty="0" smtClean="0"/>
              <a:t>),</a:t>
            </a:r>
            <a:r>
              <a:rPr lang="en-US" sz="2400" dirty="0" err="1" smtClean="0"/>
              <a:t>Leishmaniasis</a:t>
            </a:r>
            <a:r>
              <a:rPr lang="en-US" sz="2400" dirty="0" smtClean="0"/>
              <a:t>, </a:t>
            </a:r>
            <a:r>
              <a:rPr lang="en-US" sz="2400" dirty="0" err="1" smtClean="0"/>
              <a:t>Trypanosomiasis</a:t>
            </a:r>
            <a:r>
              <a:rPr lang="en-US" sz="2400" dirty="0" smtClean="0"/>
              <a:t>, </a:t>
            </a:r>
            <a:r>
              <a:rPr lang="en-US" sz="2400" dirty="0" err="1" smtClean="0"/>
              <a:t>Leprosy,Buruli</a:t>
            </a:r>
            <a:r>
              <a:rPr lang="en-US" sz="2400" dirty="0" smtClean="0"/>
              <a:t> ulcer, elephantiasis, rabies and others.</a:t>
            </a:r>
          </a:p>
        </p:txBody>
      </p:sp>
    </p:spTree>
    <p:extLst>
      <p:ext uri="{BB962C8B-B14F-4D97-AF65-F5344CB8AC3E}">
        <p14:creationId xmlns:p14="http://schemas.microsoft.com/office/powerpoint/2010/main" val="4254346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achelor of Medicine And Bachelor of Surgery (MBChB)  Year  2\MEDICAL MICROBIOLOGY\5. MICROBIOLOGY PRACTICALS AND DEMONSTRATIONS\Laboratry Pictures\Malaria\L. D bod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650" y="3140968"/>
            <a:ext cx="4958916" cy="3718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2" y="5733256"/>
            <a:ext cx="2576346" cy="369332"/>
          </a:xfrm>
          <a:prstGeom prst="rect">
            <a:avLst/>
          </a:prstGeom>
        </p:spPr>
        <p:txBody>
          <a:bodyPr wrap="none">
            <a:spAutoFit/>
          </a:bodyPr>
          <a:lstStyle/>
          <a:p>
            <a:r>
              <a:rPr lang="en-GB" dirty="0" err="1"/>
              <a:t>Amastigotes</a:t>
            </a:r>
            <a:r>
              <a:rPr lang="en-GB" dirty="0"/>
              <a:t> (L.D bodies)</a:t>
            </a:r>
          </a:p>
        </p:txBody>
      </p:sp>
      <p:pic>
        <p:nvPicPr>
          <p:cNvPr id="4098" name="Picture 2" descr="E:\Bachelor of Medicine And Bachelor of Surgery (MBChB)  Year  2\MEDICAL MICROBIOLOGY\5. MICROBIOLOGY PRACTICALS AND DEMONSTRATIONS\Laboratry Pictures\Protozoology\Amastigotes (L.D bod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7" y="8012"/>
            <a:ext cx="4754487" cy="356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46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achelor of Medicine And Bachelor of Surgery (MBChB)  Year  2\MEDICAL MICROBIOLOGY\5. MICROBIOLOGY PRACTICALS AND DEMONSTRATIONS\Laboratry Pictures\microbiology practical week 30\130820104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4" y="1069866"/>
            <a:ext cx="4681728" cy="5806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Bachelor of Medicine And Bachelor of Surgery (MBChB)  Year  2\MEDICAL MICROBIOLOGY\5. MICROBIOLOGY PRACTICALS AND DEMONSTRATIONS\Laboratry Pictures\microbiology practical week 30\leishmania species,amastigotes and promastigotes(Giemsa sta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718" y="27434"/>
            <a:ext cx="4681728" cy="685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647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792088"/>
          </a:xfrm>
        </p:spPr>
        <p:txBody>
          <a:bodyPr>
            <a:normAutofit/>
          </a:bodyPr>
          <a:lstStyle/>
          <a:p>
            <a:r>
              <a:rPr lang="en-US" sz="3200" b="1" u="sng" dirty="0" smtClean="0">
                <a:solidFill>
                  <a:srgbClr val="00B0F0"/>
                </a:solidFill>
              </a:rPr>
              <a:t>CUTANEOUS LEISHMANIASIS (CL)</a:t>
            </a:r>
            <a:endParaRPr lang="en-US" sz="3200" b="1" u="sng" dirty="0">
              <a:solidFill>
                <a:srgbClr val="00B0F0"/>
              </a:solidFill>
            </a:endParaRPr>
          </a:p>
        </p:txBody>
      </p:sp>
      <p:sp>
        <p:nvSpPr>
          <p:cNvPr id="7" name="Content Placeholder 6"/>
          <p:cNvSpPr>
            <a:spLocks noGrp="1"/>
          </p:cNvSpPr>
          <p:nvPr>
            <p:ph idx="1"/>
          </p:nvPr>
        </p:nvSpPr>
        <p:spPr>
          <a:xfrm>
            <a:off x="381000" y="1447800"/>
            <a:ext cx="8534400" cy="5181600"/>
          </a:xfrm>
        </p:spPr>
        <p:txBody>
          <a:bodyPr>
            <a:normAutofit fontScale="92500" lnSpcReduction="20000"/>
          </a:bodyPr>
          <a:lstStyle/>
          <a:p>
            <a:r>
              <a:rPr lang="en-US" dirty="0"/>
              <a:t>Caused by </a:t>
            </a:r>
            <a:r>
              <a:rPr lang="en-US" dirty="0">
                <a:solidFill>
                  <a:srgbClr val="C75102"/>
                </a:solidFill>
              </a:rPr>
              <a:t>L. major, L. </a:t>
            </a:r>
            <a:r>
              <a:rPr lang="en-US" dirty="0" err="1">
                <a:solidFill>
                  <a:srgbClr val="C75102"/>
                </a:solidFill>
              </a:rPr>
              <a:t>tropica</a:t>
            </a:r>
            <a:r>
              <a:rPr lang="en-US" dirty="0">
                <a:solidFill>
                  <a:srgbClr val="C75102"/>
                </a:solidFill>
              </a:rPr>
              <a:t> &amp; L. </a:t>
            </a:r>
            <a:r>
              <a:rPr lang="en-US" dirty="0" err="1">
                <a:solidFill>
                  <a:srgbClr val="C75102"/>
                </a:solidFill>
              </a:rPr>
              <a:t>mexicana</a:t>
            </a:r>
            <a:r>
              <a:rPr lang="en-US" dirty="0"/>
              <a:t>.</a:t>
            </a:r>
          </a:p>
          <a:p>
            <a:r>
              <a:rPr lang="en-US" dirty="0"/>
              <a:t>This is the most common form of </a:t>
            </a:r>
            <a:r>
              <a:rPr lang="en-US" dirty="0" err="1"/>
              <a:t>Leishmaniasis</a:t>
            </a:r>
            <a:r>
              <a:rPr lang="en-US" dirty="0"/>
              <a:t>.</a:t>
            </a:r>
          </a:p>
          <a:p>
            <a:pPr lvl="0"/>
            <a:r>
              <a:rPr lang="en-US" dirty="0"/>
              <a:t>Worldwide distribution – 80 countries</a:t>
            </a:r>
            <a:endParaRPr lang="en-GB" dirty="0"/>
          </a:p>
          <a:p>
            <a:pPr lvl="0"/>
            <a:r>
              <a:rPr lang="en-US" dirty="0"/>
              <a:t>200 Million at risk, 300,000 new infections annually</a:t>
            </a:r>
            <a:endParaRPr lang="en-GB" dirty="0"/>
          </a:p>
          <a:p>
            <a:pPr lvl="0"/>
            <a:r>
              <a:rPr lang="en-US" dirty="0"/>
              <a:t>Americas, Europe, middle east, Asia, </a:t>
            </a:r>
            <a:r>
              <a:rPr lang="en-US" dirty="0" err="1"/>
              <a:t>Afica</a:t>
            </a:r>
            <a:endParaRPr lang="en-GB" dirty="0"/>
          </a:p>
          <a:p>
            <a:pPr lvl="0"/>
            <a:r>
              <a:rPr lang="en-US" dirty="0"/>
              <a:t>Occurs in 80 countries</a:t>
            </a:r>
            <a:endParaRPr lang="en-GB" dirty="0"/>
          </a:p>
          <a:p>
            <a:pPr lvl="0"/>
            <a:r>
              <a:rPr lang="en-US" dirty="0"/>
              <a:t>Epidemics – non-immune </a:t>
            </a:r>
            <a:r>
              <a:rPr lang="en-US" dirty="0" err="1"/>
              <a:t>popn</a:t>
            </a:r>
            <a:r>
              <a:rPr lang="en-US" dirty="0"/>
              <a:t> into endemic areas (tourists, soldiers, new settlers, </a:t>
            </a:r>
            <a:r>
              <a:rPr lang="en-US" dirty="0" err="1"/>
              <a:t>counstruvction</a:t>
            </a:r>
            <a:r>
              <a:rPr lang="en-US" dirty="0"/>
              <a:t> or agricultural workers)</a:t>
            </a:r>
            <a:endParaRPr lang="en-GB" dirty="0"/>
          </a:p>
          <a:p>
            <a:pPr lvl="0"/>
            <a:r>
              <a:rPr lang="en-US" dirty="0"/>
              <a:t>Social economic factors, </a:t>
            </a:r>
            <a:r>
              <a:rPr lang="en-US" dirty="0" err="1"/>
              <a:t>popn</a:t>
            </a:r>
            <a:r>
              <a:rPr lang="en-US" dirty="0"/>
              <a:t> growth, migration influence epidemiology of Cutaneous </a:t>
            </a:r>
            <a:r>
              <a:rPr lang="en-US" dirty="0" err="1"/>
              <a:t>leishmaniasis</a:t>
            </a:r>
            <a:r>
              <a:rPr lang="en-US" dirty="0"/>
              <a:t> </a:t>
            </a:r>
            <a:endParaRPr lang="en-GB" dirty="0"/>
          </a:p>
        </p:txBody>
      </p:sp>
    </p:spTree>
    <p:extLst>
      <p:ext uri="{BB962C8B-B14F-4D97-AF65-F5344CB8AC3E}">
        <p14:creationId xmlns:p14="http://schemas.microsoft.com/office/powerpoint/2010/main" val="3192130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640960" cy="6264696"/>
          </a:xfrm>
        </p:spPr>
        <p:txBody>
          <a:bodyPr>
            <a:normAutofit lnSpcReduction="10000"/>
          </a:bodyPr>
          <a:lstStyle/>
          <a:p>
            <a:pPr lvl="0"/>
            <a:r>
              <a:rPr lang="en-US" dirty="0" err="1"/>
              <a:t>Leishmania</a:t>
            </a:r>
            <a:r>
              <a:rPr lang="en-US" dirty="0"/>
              <a:t>, </a:t>
            </a:r>
            <a:r>
              <a:rPr lang="en-US" dirty="0" err="1"/>
              <a:t>haemoflagellates</a:t>
            </a:r>
            <a:r>
              <a:rPr lang="en-US" dirty="0"/>
              <a:t>, obligatory IC parasites</a:t>
            </a:r>
            <a:endParaRPr lang="en-GB" dirty="0"/>
          </a:p>
          <a:p>
            <a:pPr lvl="0"/>
            <a:r>
              <a:rPr lang="en-US" dirty="0"/>
              <a:t>Old </a:t>
            </a:r>
            <a:r>
              <a:rPr lang="en-US" dirty="0" smtClean="0"/>
              <a:t>world </a:t>
            </a:r>
            <a:r>
              <a:rPr lang="en-US" dirty="0"/>
              <a:t>– </a:t>
            </a:r>
            <a:r>
              <a:rPr lang="en-US" dirty="0" err="1"/>
              <a:t>Cutanueous</a:t>
            </a:r>
            <a:r>
              <a:rPr lang="en-US" dirty="0"/>
              <a:t> </a:t>
            </a:r>
            <a:r>
              <a:rPr lang="en-US" dirty="0" err="1"/>
              <a:t>leishmaniasis</a:t>
            </a:r>
            <a:r>
              <a:rPr lang="en-US" dirty="0"/>
              <a:t> – </a:t>
            </a:r>
            <a:endParaRPr lang="en-GB" dirty="0"/>
          </a:p>
          <a:p>
            <a:pPr lvl="1"/>
            <a:r>
              <a:rPr lang="en-US" dirty="0" err="1" smtClean="0"/>
              <a:t>Leishmania</a:t>
            </a:r>
            <a:r>
              <a:rPr lang="en-US" dirty="0" smtClean="0"/>
              <a:t> </a:t>
            </a:r>
            <a:r>
              <a:rPr lang="en-US" dirty="0"/>
              <a:t>major (rural, reservoir – rodents), </a:t>
            </a:r>
            <a:endParaRPr lang="en-GB" dirty="0"/>
          </a:p>
          <a:p>
            <a:pPr lvl="1"/>
            <a:r>
              <a:rPr lang="en-US" dirty="0"/>
              <a:t>L. </a:t>
            </a:r>
            <a:r>
              <a:rPr lang="en-US" dirty="0" err="1"/>
              <a:t>tropica</a:t>
            </a:r>
            <a:r>
              <a:rPr lang="en-US" dirty="0"/>
              <a:t> (urban, reservoir – dogs), </a:t>
            </a:r>
            <a:endParaRPr lang="en-GB" dirty="0"/>
          </a:p>
          <a:p>
            <a:pPr lvl="1"/>
            <a:r>
              <a:rPr lang="en-US" dirty="0"/>
              <a:t>L. </a:t>
            </a:r>
            <a:r>
              <a:rPr lang="en-US" dirty="0" err="1"/>
              <a:t>ethiopica</a:t>
            </a:r>
            <a:r>
              <a:rPr lang="en-US" dirty="0"/>
              <a:t> (reservoir – hyrax) – (Africa, Middle East, Europe, Asia)</a:t>
            </a:r>
            <a:endParaRPr lang="en-GB" dirty="0"/>
          </a:p>
          <a:p>
            <a:pPr lvl="0"/>
            <a:r>
              <a:rPr lang="en-US" dirty="0"/>
              <a:t>New </a:t>
            </a:r>
            <a:r>
              <a:rPr lang="en-US" dirty="0" err="1"/>
              <a:t>workd</a:t>
            </a:r>
            <a:r>
              <a:rPr lang="en-US" dirty="0"/>
              <a:t> CL – </a:t>
            </a:r>
            <a:endParaRPr lang="en-GB" dirty="0"/>
          </a:p>
          <a:p>
            <a:pPr lvl="1"/>
            <a:r>
              <a:rPr lang="en-US" dirty="0"/>
              <a:t>L. Mexicana complex (L.M. Mexicana, L. m. </a:t>
            </a:r>
            <a:r>
              <a:rPr lang="en-US" dirty="0" err="1"/>
              <a:t>amazonensis</a:t>
            </a:r>
            <a:r>
              <a:rPr lang="en-US" dirty="0"/>
              <a:t>, L. m. </a:t>
            </a:r>
            <a:r>
              <a:rPr lang="en-US" dirty="0" err="1"/>
              <a:t>venezuelensis</a:t>
            </a:r>
            <a:r>
              <a:rPr lang="en-US" dirty="0"/>
              <a:t>), </a:t>
            </a:r>
            <a:endParaRPr lang="en-GB" dirty="0"/>
          </a:p>
          <a:p>
            <a:pPr lvl="1"/>
            <a:r>
              <a:rPr lang="en-US" dirty="0"/>
              <a:t>L. </a:t>
            </a:r>
            <a:r>
              <a:rPr lang="en-US" dirty="0" err="1"/>
              <a:t>braziliensis</a:t>
            </a:r>
            <a:r>
              <a:rPr lang="en-US" dirty="0"/>
              <a:t> complex (</a:t>
            </a:r>
            <a:r>
              <a:rPr lang="en-US" dirty="0" err="1"/>
              <a:t>L.b</a:t>
            </a:r>
            <a:r>
              <a:rPr lang="en-US" dirty="0"/>
              <a:t>. </a:t>
            </a:r>
            <a:r>
              <a:rPr lang="en-US" dirty="0" err="1"/>
              <a:t>brazilliensis</a:t>
            </a:r>
            <a:r>
              <a:rPr lang="en-US" dirty="0"/>
              <a:t>, L. b. </a:t>
            </a:r>
            <a:r>
              <a:rPr lang="en-US" dirty="0" err="1"/>
              <a:t>peruviana</a:t>
            </a:r>
            <a:r>
              <a:rPr lang="en-US" dirty="0"/>
              <a:t>, L. b. </a:t>
            </a:r>
            <a:r>
              <a:rPr lang="en-US" dirty="0" err="1"/>
              <a:t>guyanensis</a:t>
            </a:r>
            <a:r>
              <a:rPr lang="en-US" dirty="0"/>
              <a:t>, L. b. </a:t>
            </a:r>
            <a:r>
              <a:rPr lang="en-US" dirty="0" err="1"/>
              <a:t>panamensis</a:t>
            </a:r>
            <a:r>
              <a:rPr lang="en-US" dirty="0"/>
              <a:t>) – Central &amp; South America</a:t>
            </a:r>
            <a:endParaRPr lang="en-GB" dirty="0"/>
          </a:p>
          <a:p>
            <a:endParaRPr lang="en-GB" dirty="0"/>
          </a:p>
        </p:txBody>
      </p:sp>
    </p:spTree>
    <p:extLst>
      <p:ext uri="{BB962C8B-B14F-4D97-AF65-F5344CB8AC3E}">
        <p14:creationId xmlns:p14="http://schemas.microsoft.com/office/powerpoint/2010/main" val="2321437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424936" cy="6048672"/>
          </a:xfrm>
        </p:spPr>
        <p:txBody>
          <a:bodyPr/>
          <a:lstStyle/>
          <a:p>
            <a:r>
              <a:rPr lang="en-GB" b="1" dirty="0"/>
              <a:t>In Kenya</a:t>
            </a:r>
            <a:endParaRPr lang="en-GB" dirty="0"/>
          </a:p>
          <a:p>
            <a:pPr lvl="1"/>
            <a:r>
              <a:rPr lang="en-US" dirty="0"/>
              <a:t>L. </a:t>
            </a:r>
            <a:r>
              <a:rPr lang="en-US" dirty="0" err="1"/>
              <a:t>tropica</a:t>
            </a:r>
            <a:r>
              <a:rPr lang="en-US" dirty="0"/>
              <a:t> – </a:t>
            </a:r>
            <a:r>
              <a:rPr lang="en-US" dirty="0" err="1"/>
              <a:t>Laikipia</a:t>
            </a:r>
            <a:r>
              <a:rPr lang="en-US" dirty="0"/>
              <a:t>, </a:t>
            </a:r>
            <a:r>
              <a:rPr lang="en-US" dirty="0" err="1"/>
              <a:t>Baringo</a:t>
            </a:r>
            <a:r>
              <a:rPr lang="en-US" dirty="0"/>
              <a:t>, </a:t>
            </a:r>
            <a:r>
              <a:rPr lang="en-US" dirty="0" err="1"/>
              <a:t>Nyandarua</a:t>
            </a:r>
            <a:r>
              <a:rPr lang="en-US" dirty="0"/>
              <a:t>, </a:t>
            </a:r>
            <a:r>
              <a:rPr lang="en-US" dirty="0" err="1"/>
              <a:t>Nakuru</a:t>
            </a:r>
            <a:endParaRPr lang="en-GB" dirty="0"/>
          </a:p>
          <a:p>
            <a:pPr lvl="1"/>
            <a:r>
              <a:rPr lang="en-US" dirty="0"/>
              <a:t>L. major – </a:t>
            </a:r>
            <a:r>
              <a:rPr lang="en-US" dirty="0" err="1"/>
              <a:t>Laikipia</a:t>
            </a:r>
            <a:r>
              <a:rPr lang="en-US" dirty="0"/>
              <a:t>, </a:t>
            </a:r>
            <a:r>
              <a:rPr lang="en-US" dirty="0" err="1"/>
              <a:t>Baringo</a:t>
            </a:r>
            <a:r>
              <a:rPr lang="en-US" dirty="0"/>
              <a:t>, </a:t>
            </a:r>
            <a:r>
              <a:rPr lang="en-US" dirty="0" err="1"/>
              <a:t>Nyandarua</a:t>
            </a:r>
            <a:r>
              <a:rPr lang="en-US" dirty="0"/>
              <a:t>, </a:t>
            </a:r>
            <a:r>
              <a:rPr lang="en-US" dirty="0" err="1"/>
              <a:t>Nakuru</a:t>
            </a:r>
            <a:r>
              <a:rPr lang="en-US" dirty="0"/>
              <a:t>, </a:t>
            </a:r>
            <a:r>
              <a:rPr lang="en-US" dirty="0" err="1"/>
              <a:t>Kajiado</a:t>
            </a:r>
            <a:endParaRPr lang="en-GB" dirty="0"/>
          </a:p>
          <a:p>
            <a:pPr lvl="1"/>
            <a:r>
              <a:rPr lang="en-US" dirty="0"/>
              <a:t>L. </a:t>
            </a:r>
            <a:r>
              <a:rPr lang="en-US" dirty="0" err="1"/>
              <a:t>ethiopica</a:t>
            </a:r>
            <a:r>
              <a:rPr lang="en-US" dirty="0"/>
              <a:t> – reservoir – Rock hyrax, Kenya (Mt. Elgon region), Ethiopia highlands</a:t>
            </a:r>
            <a:endParaRPr lang="en-GB" dirty="0"/>
          </a:p>
          <a:p>
            <a:endParaRPr lang="en-GB" dirty="0"/>
          </a:p>
        </p:txBody>
      </p:sp>
    </p:spTree>
    <p:extLst>
      <p:ext uri="{BB962C8B-B14F-4D97-AF65-F5344CB8AC3E}">
        <p14:creationId xmlns:p14="http://schemas.microsoft.com/office/powerpoint/2010/main" val="4156952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Morphology </a:t>
            </a:r>
            <a:endParaRPr lang="en-GB" dirty="0"/>
          </a:p>
        </p:txBody>
      </p:sp>
      <p:sp>
        <p:nvSpPr>
          <p:cNvPr id="3" name="Content Placeholder 2"/>
          <p:cNvSpPr>
            <a:spLocks noGrp="1"/>
          </p:cNvSpPr>
          <p:nvPr>
            <p:ph idx="1"/>
          </p:nvPr>
        </p:nvSpPr>
        <p:spPr/>
        <p:txBody>
          <a:bodyPr/>
          <a:lstStyle/>
          <a:p>
            <a:pPr lvl="0"/>
            <a:r>
              <a:rPr lang="en-US" dirty="0" err="1" smtClean="0"/>
              <a:t>Amastigotes</a:t>
            </a:r>
            <a:endParaRPr lang="en-GB" dirty="0"/>
          </a:p>
          <a:p>
            <a:pPr lvl="0"/>
            <a:r>
              <a:rPr lang="en-US" dirty="0" err="1"/>
              <a:t>Promastigotes</a:t>
            </a:r>
            <a:endParaRPr lang="en-GB" dirty="0"/>
          </a:p>
          <a:p>
            <a:endParaRPr lang="en-GB" dirty="0"/>
          </a:p>
        </p:txBody>
      </p:sp>
    </p:spTree>
    <p:extLst>
      <p:ext uri="{BB962C8B-B14F-4D97-AF65-F5344CB8AC3E}">
        <p14:creationId xmlns:p14="http://schemas.microsoft.com/office/powerpoint/2010/main" val="1966919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84976" cy="720080"/>
          </a:xfrm>
        </p:spPr>
        <p:txBody>
          <a:bodyPr/>
          <a:lstStyle/>
          <a:p>
            <a:r>
              <a:rPr lang="en-GB" dirty="0" smtClean="0"/>
              <a:t>Clinical presentation of CL</a:t>
            </a:r>
            <a:endParaRPr lang="en-GB" dirty="0"/>
          </a:p>
        </p:txBody>
      </p:sp>
      <p:sp>
        <p:nvSpPr>
          <p:cNvPr id="3" name="Content Placeholder 2"/>
          <p:cNvSpPr>
            <a:spLocks noGrp="1"/>
          </p:cNvSpPr>
          <p:nvPr>
            <p:ph idx="1"/>
          </p:nvPr>
        </p:nvSpPr>
        <p:spPr>
          <a:xfrm>
            <a:off x="179512" y="980728"/>
            <a:ext cx="8784976" cy="5688632"/>
          </a:xfrm>
        </p:spPr>
        <p:txBody>
          <a:bodyPr>
            <a:normAutofit fontScale="92500" lnSpcReduction="20000"/>
          </a:bodyPr>
          <a:lstStyle/>
          <a:p>
            <a:r>
              <a:rPr lang="en-US" dirty="0" smtClean="0"/>
              <a:t>Incubation period is few months (6) to years.</a:t>
            </a:r>
            <a:endParaRPr lang="en-US" dirty="0"/>
          </a:p>
          <a:p>
            <a:pPr lvl="0"/>
            <a:r>
              <a:rPr lang="en-US" dirty="0"/>
              <a:t>Temp </a:t>
            </a:r>
            <a:r>
              <a:rPr lang="en-US" dirty="0" smtClean="0"/>
              <a:t>sensitive </a:t>
            </a:r>
            <a:r>
              <a:rPr lang="en-US" dirty="0" err="1" smtClean="0"/>
              <a:t>promasitogotes</a:t>
            </a:r>
            <a:endParaRPr lang="en-GB" dirty="0"/>
          </a:p>
          <a:p>
            <a:r>
              <a:rPr lang="en-US" dirty="0" smtClean="0"/>
              <a:t>On </a:t>
            </a:r>
            <a:r>
              <a:rPr lang="en-US" dirty="0"/>
              <a:t>the extremities</a:t>
            </a:r>
          </a:p>
          <a:p>
            <a:r>
              <a:rPr lang="en-US" dirty="0"/>
              <a:t>Characterized by one or more cutaneous lesions on areas where sandflies have fed.  The volcano- like sores starts off as papules and nodules and may end up as ulcers. </a:t>
            </a:r>
          </a:p>
          <a:p>
            <a:pPr lvl="0"/>
            <a:r>
              <a:rPr lang="en-US" dirty="0" err="1"/>
              <a:t>Leishmanioma</a:t>
            </a:r>
            <a:r>
              <a:rPr lang="en-US" dirty="0"/>
              <a:t>, papules – crusts – skin ulcers with raised edges – L. troika (single, dry), L. major (multiple, wet); secondary bacterial infection; self-limiting (slow healing) – L. major (1-2 </a:t>
            </a:r>
            <a:r>
              <a:rPr lang="en-US" dirty="0" err="1"/>
              <a:t>yrs</a:t>
            </a:r>
            <a:r>
              <a:rPr lang="en-US" dirty="0"/>
              <a:t>), L. troika (1/2 to 1 </a:t>
            </a:r>
            <a:r>
              <a:rPr lang="en-US" dirty="0" err="1"/>
              <a:t>yr</a:t>
            </a:r>
            <a:r>
              <a:rPr lang="en-US" dirty="0"/>
              <a:t>). Life-long immunity. L. major (both major &amp; </a:t>
            </a:r>
            <a:r>
              <a:rPr lang="en-US" dirty="0" err="1"/>
              <a:t>tropica</a:t>
            </a:r>
            <a:r>
              <a:rPr lang="en-US" dirty="0"/>
              <a:t>), L. </a:t>
            </a:r>
            <a:r>
              <a:rPr lang="en-US" dirty="0" err="1"/>
              <a:t>tropica</a:t>
            </a:r>
            <a:r>
              <a:rPr lang="en-US" dirty="0"/>
              <a:t> (L. </a:t>
            </a:r>
            <a:r>
              <a:rPr lang="en-US" dirty="0" err="1"/>
              <a:t>tropica</a:t>
            </a:r>
            <a:r>
              <a:rPr lang="en-US" dirty="0"/>
              <a:t> only)</a:t>
            </a:r>
            <a:endParaRPr lang="en-GB" dirty="0"/>
          </a:p>
          <a:p>
            <a:endParaRPr lang="en-GB" dirty="0"/>
          </a:p>
        </p:txBody>
      </p:sp>
    </p:spTree>
    <p:extLst>
      <p:ext uri="{BB962C8B-B14F-4D97-AF65-F5344CB8AC3E}">
        <p14:creationId xmlns:p14="http://schemas.microsoft.com/office/powerpoint/2010/main" val="1321906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640960" cy="6264696"/>
          </a:xfrm>
        </p:spPr>
        <p:txBody>
          <a:bodyPr>
            <a:normAutofit/>
          </a:bodyPr>
          <a:lstStyle/>
          <a:p>
            <a:pPr lvl="0"/>
            <a:r>
              <a:rPr lang="en-US" dirty="0"/>
              <a:t>Nodules – L. </a:t>
            </a:r>
            <a:r>
              <a:rPr lang="en-US" dirty="0" err="1"/>
              <a:t>ethiopica</a:t>
            </a:r>
            <a:r>
              <a:rPr lang="en-US" dirty="0"/>
              <a:t>, not self-limiting, no immunity, diffuse cutaneous </a:t>
            </a:r>
            <a:r>
              <a:rPr lang="en-US" dirty="0" err="1"/>
              <a:t>leishmaniasis</a:t>
            </a:r>
            <a:endParaRPr lang="en-GB" dirty="0"/>
          </a:p>
          <a:p>
            <a:r>
              <a:rPr lang="en-US" dirty="0"/>
              <a:t>Skin ulcers may be covered by scab and crust. </a:t>
            </a:r>
          </a:p>
          <a:p>
            <a:r>
              <a:rPr lang="en-US" dirty="0"/>
              <a:t>The sores are usually painless but they can be painful. They take 2 to 3 weeks to appear. The sores heal in a few months  to an year.</a:t>
            </a:r>
          </a:p>
          <a:p>
            <a:r>
              <a:rPr lang="en-US" dirty="0"/>
              <a:t>Some people have swollen glands near the sores (for example, in the armpit if the sores are on the arm or hand).</a:t>
            </a:r>
            <a:endParaRPr lang="en-GB" dirty="0"/>
          </a:p>
          <a:p>
            <a:endParaRPr lang="en-GB" dirty="0"/>
          </a:p>
        </p:txBody>
      </p:sp>
    </p:spTree>
    <p:extLst>
      <p:ext uri="{BB962C8B-B14F-4D97-AF65-F5344CB8AC3E}">
        <p14:creationId xmlns:p14="http://schemas.microsoft.com/office/powerpoint/2010/main" val="988099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eishmani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559324"/>
            <a:ext cx="3588995" cy="32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age24"/>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19050" y="0"/>
            <a:ext cx="3393933" cy="2759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1010075"/>
          <p:cNvPicPr>
            <a:picLocks noChangeAspect="1" noChangeArrowheads="1"/>
          </p:cNvPicPr>
          <p:nvPr/>
        </p:nvPicPr>
        <p:blipFill>
          <a:blip r:embed="rId4" cstate="print">
            <a:lum bright="-6000" contrast="24000"/>
            <a:extLst>
              <a:ext uri="{28A0092B-C50C-407E-A947-70E740481C1C}">
                <a14:useLocalDpi xmlns:a14="http://schemas.microsoft.com/office/drawing/2010/main" val="0"/>
              </a:ext>
            </a:extLst>
          </a:blip>
          <a:srcRect/>
          <a:stretch>
            <a:fillRect/>
          </a:stretch>
        </p:blipFill>
        <p:spPr bwMode="auto">
          <a:xfrm>
            <a:off x="6119336" y="0"/>
            <a:ext cx="3060575" cy="22954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Hand.jpg"/>
          <p:cNvPicPr>
            <a:picLocks noGrp="1" noChangeAspect="1"/>
          </p:cNvPicPr>
          <p:nvPr>
            <p:ph sz="half" idx="2"/>
          </p:nvPr>
        </p:nvPicPr>
        <p:blipFill>
          <a:blip r:embed="rId5"/>
          <a:stretch>
            <a:fillRect/>
          </a:stretch>
        </p:blipFill>
        <p:spPr>
          <a:xfrm>
            <a:off x="2667000" y="3680162"/>
            <a:ext cx="3474720" cy="3145536"/>
          </a:xfrm>
          <a:prstGeom prst="rect">
            <a:avLst/>
          </a:prstGeom>
        </p:spPr>
      </p:pic>
      <p:pic>
        <p:nvPicPr>
          <p:cNvPr id="9" name="Picture 5" descr="oriental s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166" y="4653135"/>
            <a:ext cx="2935745" cy="2301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Image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518" y="2172114"/>
            <a:ext cx="2869393" cy="251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eishmaniamajorUlce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7837" y="279207"/>
            <a:ext cx="1880930"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089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t>Lab </a:t>
            </a:r>
            <a:r>
              <a:rPr lang="en-GB" b="1" dirty="0" smtClean="0"/>
              <a:t>diagnosis</a:t>
            </a:r>
            <a:endParaRPr lang="en-GB" dirty="0"/>
          </a:p>
        </p:txBody>
      </p:sp>
      <p:sp>
        <p:nvSpPr>
          <p:cNvPr id="6" name="Content Placeholder 5"/>
          <p:cNvSpPr>
            <a:spLocks noGrp="1"/>
          </p:cNvSpPr>
          <p:nvPr>
            <p:ph idx="1"/>
          </p:nvPr>
        </p:nvSpPr>
        <p:spPr/>
        <p:txBody>
          <a:bodyPr/>
          <a:lstStyle/>
          <a:p>
            <a:pPr lvl="0"/>
            <a:r>
              <a:rPr lang="en-US" dirty="0" smtClean="0"/>
              <a:t>Aspirate </a:t>
            </a:r>
            <a:r>
              <a:rPr lang="en-US" dirty="0"/>
              <a:t>from the lesions – smear, stain with </a:t>
            </a:r>
            <a:r>
              <a:rPr lang="en-US" dirty="0" err="1"/>
              <a:t>Giemsa</a:t>
            </a:r>
            <a:r>
              <a:rPr lang="en-US" dirty="0"/>
              <a:t>, look for </a:t>
            </a:r>
            <a:r>
              <a:rPr lang="en-US" b="1" dirty="0" err="1"/>
              <a:t>amastigotes</a:t>
            </a:r>
            <a:r>
              <a:rPr lang="en-US" dirty="0"/>
              <a:t>!</a:t>
            </a:r>
            <a:endParaRPr lang="en-GB" dirty="0"/>
          </a:p>
          <a:p>
            <a:pPr lvl="1"/>
            <a:r>
              <a:rPr lang="en-US" dirty="0"/>
              <a:t>Some </a:t>
            </a:r>
            <a:r>
              <a:rPr lang="en-US" dirty="0" err="1"/>
              <a:t>amastigotes</a:t>
            </a:r>
            <a:r>
              <a:rPr lang="en-US" dirty="0"/>
              <a:t> will be intracellular, others are extracellular (when the macrophages rupture</a:t>
            </a:r>
            <a:r>
              <a:rPr lang="en-US" dirty="0" smtClean="0"/>
              <a:t>).</a:t>
            </a:r>
          </a:p>
          <a:p>
            <a:r>
              <a:rPr lang="en-US" dirty="0"/>
              <a:t>Biopsy: microscopy for LD bodies or culture in NNN medium for </a:t>
            </a:r>
            <a:r>
              <a:rPr lang="en-US" dirty="0" err="1" smtClean="0"/>
              <a:t>promastigotes</a:t>
            </a:r>
            <a:endParaRPr lang="en-US" dirty="0"/>
          </a:p>
        </p:txBody>
      </p:sp>
    </p:spTree>
    <p:extLst>
      <p:ext uri="{BB962C8B-B14F-4D97-AF65-F5344CB8AC3E}">
        <p14:creationId xmlns:p14="http://schemas.microsoft.com/office/powerpoint/2010/main" val="349379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248400"/>
          </a:xfrm>
        </p:spPr>
        <p:txBody>
          <a:bodyPr>
            <a:normAutofit/>
          </a:bodyPr>
          <a:lstStyle/>
          <a:p>
            <a:pPr lvl="1"/>
            <a:r>
              <a:rPr lang="en-US" dirty="0" smtClean="0"/>
              <a:t>The </a:t>
            </a:r>
            <a:r>
              <a:rPr lang="en-US" i="1" dirty="0"/>
              <a:t>L. </a:t>
            </a:r>
            <a:r>
              <a:rPr lang="en-US" i="1" dirty="0" err="1"/>
              <a:t>donovani</a:t>
            </a:r>
            <a:r>
              <a:rPr lang="en-US" dirty="0"/>
              <a:t> complex with 3 species (</a:t>
            </a:r>
            <a:r>
              <a:rPr lang="en-US" i="1" dirty="0"/>
              <a:t>L. </a:t>
            </a:r>
            <a:r>
              <a:rPr lang="en-US" i="1" dirty="0" err="1"/>
              <a:t>donovani</a:t>
            </a:r>
            <a:r>
              <a:rPr lang="en-US" dirty="0"/>
              <a:t>, </a:t>
            </a:r>
            <a:r>
              <a:rPr lang="en-US" i="1" dirty="0"/>
              <a:t>L. </a:t>
            </a:r>
            <a:r>
              <a:rPr lang="en-US" i="1" dirty="0" err="1"/>
              <a:t>infantum</a:t>
            </a:r>
            <a:r>
              <a:rPr lang="en-US" dirty="0"/>
              <a:t>, and </a:t>
            </a:r>
            <a:r>
              <a:rPr lang="en-US" i="1" dirty="0"/>
              <a:t>L. </a:t>
            </a:r>
            <a:r>
              <a:rPr lang="en-US" i="1" dirty="0" err="1"/>
              <a:t>chagasi</a:t>
            </a:r>
            <a:r>
              <a:rPr lang="en-US" dirty="0"/>
              <a:t>); </a:t>
            </a:r>
          </a:p>
          <a:p>
            <a:pPr lvl="1"/>
            <a:r>
              <a:rPr lang="en-US" dirty="0"/>
              <a:t>The </a:t>
            </a:r>
            <a:r>
              <a:rPr lang="en-US" i="1" dirty="0"/>
              <a:t>L. </a:t>
            </a:r>
            <a:r>
              <a:rPr lang="en-US" i="1" dirty="0" err="1"/>
              <a:t>mexicana</a:t>
            </a:r>
            <a:r>
              <a:rPr lang="en-US" dirty="0"/>
              <a:t> complex with 3 main species (</a:t>
            </a:r>
            <a:r>
              <a:rPr lang="en-US" i="1" dirty="0"/>
              <a:t>L. </a:t>
            </a:r>
            <a:r>
              <a:rPr lang="en-US" i="1" dirty="0" err="1"/>
              <a:t>mexicana</a:t>
            </a:r>
            <a:r>
              <a:rPr lang="en-US" dirty="0"/>
              <a:t>, </a:t>
            </a:r>
            <a:r>
              <a:rPr lang="en-US" i="1" dirty="0"/>
              <a:t>L. </a:t>
            </a:r>
            <a:r>
              <a:rPr lang="en-US" i="1" dirty="0" err="1"/>
              <a:t>amazonensis</a:t>
            </a:r>
            <a:r>
              <a:rPr lang="en-US" dirty="0"/>
              <a:t>, and </a:t>
            </a:r>
            <a:r>
              <a:rPr lang="en-US" i="1" dirty="0"/>
              <a:t>L. </a:t>
            </a:r>
            <a:r>
              <a:rPr lang="en-US" i="1" dirty="0" err="1"/>
              <a:t>venezuelensis</a:t>
            </a:r>
            <a:r>
              <a:rPr lang="en-US" dirty="0"/>
              <a:t>); </a:t>
            </a:r>
          </a:p>
          <a:p>
            <a:pPr lvl="1"/>
            <a:r>
              <a:rPr lang="en-US" i="1" dirty="0"/>
              <a:t>L. </a:t>
            </a:r>
            <a:r>
              <a:rPr lang="en-US" i="1" dirty="0" err="1"/>
              <a:t>tropica</a:t>
            </a:r>
            <a:r>
              <a:rPr lang="en-US" dirty="0"/>
              <a:t>; </a:t>
            </a:r>
            <a:r>
              <a:rPr lang="en-US" i="1" dirty="0"/>
              <a:t>L. major</a:t>
            </a:r>
            <a:r>
              <a:rPr lang="en-US" dirty="0"/>
              <a:t>; </a:t>
            </a:r>
            <a:r>
              <a:rPr lang="en-US" i="1" dirty="0"/>
              <a:t>L. </a:t>
            </a:r>
            <a:r>
              <a:rPr lang="en-US" i="1" dirty="0" err="1"/>
              <a:t>aethiopica</a:t>
            </a:r>
            <a:r>
              <a:rPr lang="en-US" dirty="0"/>
              <a:t>; </a:t>
            </a:r>
          </a:p>
          <a:p>
            <a:pPr lvl="1"/>
            <a:r>
              <a:rPr lang="en-US" dirty="0"/>
              <a:t>The subgenus </a:t>
            </a:r>
            <a:r>
              <a:rPr lang="en-US" i="1" dirty="0" err="1"/>
              <a:t>Viannia</a:t>
            </a:r>
            <a:r>
              <a:rPr lang="en-US" dirty="0"/>
              <a:t> with 4 main species (</a:t>
            </a:r>
            <a:r>
              <a:rPr lang="en-US" i="1" dirty="0"/>
              <a:t>L. (V.) </a:t>
            </a:r>
            <a:r>
              <a:rPr lang="en-US" i="1" dirty="0" err="1"/>
              <a:t>braziliensis</a:t>
            </a:r>
            <a:r>
              <a:rPr lang="en-US" dirty="0"/>
              <a:t>, </a:t>
            </a:r>
            <a:r>
              <a:rPr lang="en-US" i="1" dirty="0"/>
              <a:t>L. (V.) </a:t>
            </a:r>
            <a:r>
              <a:rPr lang="en-US" i="1" dirty="0" err="1"/>
              <a:t>guyanensis</a:t>
            </a:r>
            <a:r>
              <a:rPr lang="en-US" dirty="0"/>
              <a:t>, </a:t>
            </a:r>
            <a:r>
              <a:rPr lang="en-US" i="1" dirty="0"/>
              <a:t>L. (V.) </a:t>
            </a:r>
            <a:r>
              <a:rPr lang="en-US" i="1" dirty="0" err="1"/>
              <a:t>panamensis</a:t>
            </a:r>
            <a:r>
              <a:rPr lang="en-US" dirty="0"/>
              <a:t>, and </a:t>
            </a:r>
            <a:r>
              <a:rPr lang="en-US" i="1" dirty="0"/>
              <a:t>L. (V.) </a:t>
            </a:r>
            <a:r>
              <a:rPr lang="en-US" i="1" dirty="0" err="1"/>
              <a:t>peruviana</a:t>
            </a:r>
            <a:r>
              <a:rPr lang="en-US" dirty="0"/>
              <a:t>).  </a:t>
            </a:r>
          </a:p>
          <a:p>
            <a:pPr lvl="1"/>
            <a:r>
              <a:rPr lang="en-US" dirty="0"/>
              <a:t>The different species are morphologically indistinguishable, but they can be differentiated by </a:t>
            </a:r>
            <a:r>
              <a:rPr lang="en-US" dirty="0" err="1"/>
              <a:t>isoenzyme</a:t>
            </a:r>
            <a:r>
              <a:rPr lang="en-US" dirty="0"/>
              <a:t> analysis, molecular methods, or monoclonal antibodies</a:t>
            </a:r>
            <a:endParaRPr lang="en-GB" dirty="0"/>
          </a:p>
          <a:p>
            <a:endParaRPr lang="en-GB" dirty="0"/>
          </a:p>
        </p:txBody>
      </p:sp>
    </p:spTree>
    <p:extLst>
      <p:ext uri="{BB962C8B-B14F-4D97-AF65-F5344CB8AC3E}">
        <p14:creationId xmlns:p14="http://schemas.microsoft.com/office/powerpoint/2010/main" val="3697603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124744"/>
            <a:ext cx="9095624" cy="5191125"/>
          </a:xfrm>
          <a:prstGeom prst="rect">
            <a:avLst/>
          </a:prstGeom>
          <a:solidFill>
            <a:srgbClr val="92D050"/>
          </a:solidFill>
          <a:ln>
            <a:noFill/>
          </a:ln>
          <a:effec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303" y="88627"/>
            <a:ext cx="4124697" cy="47525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015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40960" cy="1080120"/>
          </a:xfrm>
        </p:spPr>
        <p:txBody>
          <a:bodyPr>
            <a:normAutofit/>
          </a:bodyPr>
          <a:lstStyle/>
          <a:p>
            <a:r>
              <a:rPr lang="en-US" sz="3200" b="1" u="sng" dirty="0" smtClean="0">
                <a:solidFill>
                  <a:srgbClr val="00B0F0"/>
                </a:solidFill>
              </a:rPr>
              <a:t>MUCOCUTANEOUS LEISHMANIASIS (ML)</a:t>
            </a:r>
            <a:endParaRPr lang="en-US" sz="3200" b="1" u="sng" dirty="0">
              <a:solidFill>
                <a:srgbClr val="00B0F0"/>
              </a:solidFill>
            </a:endParaRPr>
          </a:p>
        </p:txBody>
      </p:sp>
      <p:sp>
        <p:nvSpPr>
          <p:cNvPr id="3" name="Content Placeholder 2"/>
          <p:cNvSpPr>
            <a:spLocks noGrp="1"/>
          </p:cNvSpPr>
          <p:nvPr>
            <p:ph idx="1"/>
          </p:nvPr>
        </p:nvSpPr>
        <p:spPr>
          <a:xfrm>
            <a:off x="685800" y="1676400"/>
            <a:ext cx="8153400" cy="4800600"/>
          </a:xfrm>
        </p:spPr>
        <p:txBody>
          <a:bodyPr>
            <a:normAutofit fontScale="85000" lnSpcReduction="20000"/>
          </a:bodyPr>
          <a:lstStyle/>
          <a:p>
            <a:r>
              <a:rPr lang="en-US" dirty="0" smtClean="0"/>
              <a:t>Caused by </a:t>
            </a:r>
            <a:r>
              <a:rPr lang="en-US" dirty="0" smtClean="0">
                <a:solidFill>
                  <a:srgbClr val="C75102"/>
                </a:solidFill>
              </a:rPr>
              <a:t>L. </a:t>
            </a:r>
            <a:r>
              <a:rPr lang="en-US" dirty="0" err="1" smtClean="0">
                <a:solidFill>
                  <a:srgbClr val="C75102"/>
                </a:solidFill>
              </a:rPr>
              <a:t>braziliensis</a:t>
            </a:r>
            <a:r>
              <a:rPr lang="en-US" dirty="0" smtClean="0"/>
              <a:t>.</a:t>
            </a:r>
          </a:p>
          <a:p>
            <a:r>
              <a:rPr lang="en-US" dirty="0"/>
              <a:t>This infection is limited to the mucous membranes. It might be the consequence of infection with some of the species that causes cutaneous </a:t>
            </a:r>
            <a:r>
              <a:rPr lang="en-US" dirty="0" err="1"/>
              <a:t>leishmania</a:t>
            </a:r>
            <a:r>
              <a:rPr lang="en-US" altLang="ja-JP" dirty="0" err="1"/>
              <a:t>sis</a:t>
            </a:r>
            <a:r>
              <a:rPr lang="en-US" altLang="ja-JP" dirty="0"/>
              <a:t>.</a:t>
            </a:r>
          </a:p>
          <a:p>
            <a:r>
              <a:rPr lang="en-US" dirty="0" smtClean="0"/>
              <a:t>Not treated cutaneous lesion on the face spreads to the nose or mouth causing </a:t>
            </a:r>
            <a:r>
              <a:rPr lang="en-US" dirty="0"/>
              <a:t>sores in the mucous membranes of the throat, nose, palate or mouth</a:t>
            </a:r>
            <a:r>
              <a:rPr lang="en-US" dirty="0" smtClean="0"/>
              <a:t>.</a:t>
            </a:r>
          </a:p>
          <a:p>
            <a:r>
              <a:rPr lang="en-US" dirty="0"/>
              <a:t>Epistaxis</a:t>
            </a:r>
          </a:p>
          <a:p>
            <a:r>
              <a:rPr lang="en-US" dirty="0" smtClean="0"/>
              <a:t>Months to years.</a:t>
            </a:r>
          </a:p>
          <a:p>
            <a:r>
              <a:rPr lang="en-US" dirty="0" smtClean="0"/>
              <a:t>Lesions can be very disfiguring</a:t>
            </a:r>
          </a:p>
          <a:p>
            <a:r>
              <a:rPr lang="en-US" dirty="0" smtClean="0"/>
              <a:t>Some </a:t>
            </a:r>
            <a:r>
              <a:rPr lang="en-US" dirty="0"/>
              <a:t>people may have a silent infection without any symptoms</a:t>
            </a:r>
            <a:r>
              <a:rPr lang="en-US" dirty="0" smtClean="0"/>
              <a:t>.</a:t>
            </a:r>
          </a:p>
          <a:p>
            <a:endParaRPr lang="en-US" dirty="0" smtClean="0"/>
          </a:p>
          <a:p>
            <a:endParaRPr lang="en-US" dirty="0" smtClean="0"/>
          </a:p>
        </p:txBody>
      </p:sp>
    </p:spTree>
    <p:extLst>
      <p:ext uri="{BB962C8B-B14F-4D97-AF65-F5344CB8AC3E}">
        <p14:creationId xmlns:p14="http://schemas.microsoft.com/office/powerpoint/2010/main" val="18238266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3886200"/>
            <a:ext cx="27813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2664183" cy="335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leish12"/>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4427984" y="3202685"/>
            <a:ext cx="4716016" cy="36362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Bachelor of Medicine And Bachelor of Surgery (MBChB)  Year  2\MEDICAL MICROBIOLOGY\5. MICROBIOLOGY PRACTICALS AND DEMONSTRATIONS\Laboratry Pictures\Microbiology cdc pics\mucocutaneous leishmania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758" y="0"/>
            <a:ext cx="247650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6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914400"/>
          </a:xfrm>
        </p:spPr>
        <p:txBody>
          <a:bodyPr>
            <a:normAutofit fontScale="90000"/>
          </a:bodyPr>
          <a:lstStyle/>
          <a:p>
            <a:r>
              <a:rPr lang="nn-NO" sz="3200" b="1" u="sng" dirty="0" smtClean="0">
                <a:solidFill>
                  <a:srgbClr val="00B0F0"/>
                </a:solidFill>
              </a:rPr>
              <a:t>POST KALA-AZAR DERMAL LEISHMANIASIS (PKDL)</a:t>
            </a:r>
            <a:br>
              <a:rPr lang="nn-NO" sz="3200" b="1" u="sng" dirty="0" smtClean="0">
                <a:solidFill>
                  <a:srgbClr val="00B0F0"/>
                </a:solidFill>
              </a:rPr>
            </a:br>
            <a:endParaRPr lang="en-US" sz="3200" b="1" u="sng" dirty="0">
              <a:solidFill>
                <a:srgbClr val="00B0F0"/>
              </a:solidFill>
            </a:endParaRPr>
          </a:p>
        </p:txBody>
      </p:sp>
      <p:sp>
        <p:nvSpPr>
          <p:cNvPr id="3" name="Content Placeholder 2"/>
          <p:cNvSpPr>
            <a:spLocks noGrp="1"/>
          </p:cNvSpPr>
          <p:nvPr>
            <p:ph sz="half" idx="1"/>
          </p:nvPr>
        </p:nvSpPr>
        <p:spPr>
          <a:xfrm>
            <a:off x="323528" y="1412776"/>
            <a:ext cx="5040560" cy="4824536"/>
          </a:xfrm>
        </p:spPr>
        <p:txBody>
          <a:bodyPr/>
          <a:lstStyle/>
          <a:p>
            <a:pPr lvl="0"/>
            <a:r>
              <a:rPr lang="en-GB" b="1" dirty="0"/>
              <a:t>DIFFUSE CUTANEOUS LEISHMANIASIS</a:t>
            </a:r>
            <a:endParaRPr lang="en-GB" dirty="0"/>
          </a:p>
          <a:p>
            <a:pPr lvl="0"/>
            <a:r>
              <a:rPr lang="en-US" b="1" dirty="0"/>
              <a:t>PKDL</a:t>
            </a:r>
            <a:r>
              <a:rPr lang="en-US" dirty="0"/>
              <a:t> occurs in 10% patient (India), 50% E. Africa</a:t>
            </a:r>
            <a:endParaRPr lang="en-GB" dirty="0"/>
          </a:p>
          <a:p>
            <a:pPr lvl="0"/>
            <a:r>
              <a:rPr lang="en-US" dirty="0"/>
              <a:t>In New World PKDL is extremely rare (South America)</a:t>
            </a:r>
            <a:endParaRPr lang="en-GB" dirty="0"/>
          </a:p>
          <a:p>
            <a:pPr lvl="0"/>
            <a:r>
              <a:rPr lang="en-US" dirty="0"/>
              <a:t>Usually after recovery from infection but may occur in those with no previous Kala </a:t>
            </a:r>
            <a:r>
              <a:rPr lang="en-US" dirty="0" err="1" smtClean="0"/>
              <a:t>azar</a:t>
            </a:r>
            <a:endParaRPr lang="en-US" dirty="0" smtClean="0"/>
          </a:p>
        </p:txBody>
      </p:sp>
      <p:pic>
        <p:nvPicPr>
          <p:cNvPr id="32771" name="Picture 3" descr="N:\1.jpg"/>
          <p:cNvPicPr>
            <a:picLocks noGrp="1" noChangeAspect="1" noChangeArrowheads="1"/>
          </p:cNvPicPr>
          <p:nvPr>
            <p:ph sz="half" idx="2"/>
          </p:nvPr>
        </p:nvPicPr>
        <p:blipFill>
          <a:blip r:embed="rId2"/>
          <a:srcRect/>
          <a:stretch>
            <a:fillRect/>
          </a:stretch>
        </p:blipFill>
        <p:spPr bwMode="auto">
          <a:xfrm>
            <a:off x="5527089" y="3933056"/>
            <a:ext cx="3607431" cy="2924944"/>
          </a:xfrm>
          <a:prstGeom prst="rect">
            <a:avLst/>
          </a:prstGeom>
          <a:noFill/>
        </p:spPr>
      </p:pic>
      <p:pic>
        <p:nvPicPr>
          <p:cNvPr id="5" name="Picture 5" descr="D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391" y="1052736"/>
            <a:ext cx="3584129"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01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323528" y="260648"/>
            <a:ext cx="8496944" cy="6264696"/>
          </a:xfrm>
        </p:spPr>
        <p:txBody>
          <a:bodyPr>
            <a:normAutofit lnSpcReduction="10000"/>
          </a:bodyPr>
          <a:lstStyle/>
          <a:p>
            <a:pPr lvl="0"/>
            <a:r>
              <a:rPr lang="en-US" dirty="0"/>
              <a:t>Begins with small </a:t>
            </a:r>
            <a:r>
              <a:rPr lang="en-US" dirty="0" err="1"/>
              <a:t>hypopigmented</a:t>
            </a:r>
            <a:r>
              <a:rPr lang="en-US" dirty="0"/>
              <a:t> macules, papules or nodules on face, gradually increase in size (rarely &gt;1cm in D),</a:t>
            </a:r>
            <a:r>
              <a:rPr lang="en-US" i="1" dirty="0"/>
              <a:t> </a:t>
            </a:r>
            <a:r>
              <a:rPr lang="en-US" dirty="0"/>
              <a:t>nodules or facial erythema a macular especially in a patient who has recovered from VL and is otherwise well,  then spread to upper trunk, arms, forearms, thighs, legs, </a:t>
            </a:r>
            <a:r>
              <a:rPr lang="en-US" dirty="0" err="1"/>
              <a:t>abd</a:t>
            </a:r>
            <a:r>
              <a:rPr lang="en-US" dirty="0"/>
              <a:t>, neck &amp; back</a:t>
            </a:r>
            <a:endParaRPr lang="en-GB" dirty="0"/>
          </a:p>
          <a:p>
            <a:pPr lvl="0"/>
            <a:r>
              <a:rPr lang="en-US" dirty="0"/>
              <a:t>Multiple lesions can join to form larger ones with gross enlargement of facial features similar to leprosy </a:t>
            </a:r>
            <a:endParaRPr lang="en-GB" dirty="0"/>
          </a:p>
          <a:p>
            <a:pPr lvl="0"/>
            <a:r>
              <a:rPr lang="en-US" dirty="0"/>
              <a:t>May be confused with leprosy, nodular cutaneous </a:t>
            </a:r>
            <a:r>
              <a:rPr lang="en-US" dirty="0" err="1"/>
              <a:t>leismaniasis</a:t>
            </a:r>
            <a:r>
              <a:rPr lang="en-US" dirty="0"/>
              <a:t>, secondary </a:t>
            </a:r>
            <a:r>
              <a:rPr lang="en-US" dirty="0" err="1"/>
              <a:t>syphillis</a:t>
            </a:r>
            <a:r>
              <a:rPr lang="en-US" dirty="0"/>
              <a:t>, </a:t>
            </a:r>
            <a:r>
              <a:rPr lang="en-GB" dirty="0" smtClean="0"/>
              <a:t>&amp; </a:t>
            </a:r>
            <a:r>
              <a:rPr lang="en-US" dirty="0" err="1" smtClean="0"/>
              <a:t>sarcoidosis</a:t>
            </a:r>
            <a:endParaRPr lang="en-GB" dirty="0"/>
          </a:p>
        </p:txBody>
      </p:sp>
    </p:spTree>
    <p:extLst>
      <p:ext uri="{BB962C8B-B14F-4D97-AF65-F5344CB8AC3E}">
        <p14:creationId xmlns:p14="http://schemas.microsoft.com/office/powerpoint/2010/main" val="1614202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323528" y="260648"/>
            <a:ext cx="8496944" cy="6264696"/>
          </a:xfrm>
        </p:spPr>
        <p:txBody>
          <a:bodyPr/>
          <a:lstStyle/>
          <a:p>
            <a:pPr lvl="0"/>
            <a:r>
              <a:rPr lang="en-US" dirty="0"/>
              <a:t>Disease particularly severe if lesions spread to mucosal surfaces of nasal septum, hard &amp; soft palate, larynx oropharynx, or eye lids &amp; cornea leading to blindness</a:t>
            </a:r>
            <a:endParaRPr lang="en-GB" dirty="0"/>
          </a:p>
          <a:p>
            <a:pPr lvl="0"/>
            <a:r>
              <a:rPr lang="en-US" dirty="0"/>
              <a:t>Potentially the lesions can appear on any part of body</a:t>
            </a:r>
            <a:endParaRPr lang="en-GB" dirty="0"/>
          </a:p>
          <a:p>
            <a:pPr lvl="0"/>
            <a:r>
              <a:rPr lang="en-US" dirty="0"/>
              <a:t>Reports of lesions occurring on glans penis &amp; genital mucosa, hence, there is possibility of PKDL being transmitted </a:t>
            </a:r>
            <a:r>
              <a:rPr lang="en-US" dirty="0" smtClean="0"/>
              <a:t>sexually</a:t>
            </a:r>
            <a:endParaRPr lang="en-GB" dirty="0"/>
          </a:p>
        </p:txBody>
      </p:sp>
    </p:spTree>
    <p:extLst>
      <p:ext uri="{BB962C8B-B14F-4D97-AF65-F5344CB8AC3E}">
        <p14:creationId xmlns:p14="http://schemas.microsoft.com/office/powerpoint/2010/main" val="1838838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323528" y="260648"/>
            <a:ext cx="8496944" cy="6264696"/>
          </a:xfrm>
        </p:spPr>
        <p:txBody>
          <a:bodyPr>
            <a:normAutofit fontScale="92500" lnSpcReduction="10000"/>
          </a:bodyPr>
          <a:lstStyle/>
          <a:p>
            <a:pPr lvl="0"/>
            <a:r>
              <a:rPr lang="en-US" dirty="0" err="1"/>
              <a:t>Sarcoidosis</a:t>
            </a:r>
            <a:r>
              <a:rPr lang="en-US" dirty="0"/>
              <a:t>. </a:t>
            </a:r>
            <a:endParaRPr lang="en-GB" dirty="0"/>
          </a:p>
          <a:p>
            <a:pPr lvl="0"/>
            <a:r>
              <a:rPr lang="en-US" dirty="0"/>
              <a:t>Lesions usually self-limiting, however those that do not heal within 6 months have to be treated</a:t>
            </a:r>
            <a:endParaRPr lang="en-GB" dirty="0"/>
          </a:p>
          <a:p>
            <a:pPr lvl="0"/>
            <a:r>
              <a:rPr lang="en-US" dirty="0"/>
              <a:t>IM Na </a:t>
            </a:r>
            <a:r>
              <a:rPr lang="en-US" dirty="0" err="1"/>
              <a:t>stibogluconate</a:t>
            </a:r>
            <a:r>
              <a:rPr lang="en-US" dirty="0"/>
              <a:t> (20 mg/kg body </a:t>
            </a:r>
            <a:r>
              <a:rPr lang="en-US" dirty="0" err="1"/>
              <a:t>wt</a:t>
            </a:r>
            <a:r>
              <a:rPr lang="en-US" dirty="0"/>
              <a:t>) 4-5 Moles</a:t>
            </a:r>
            <a:endParaRPr lang="en-GB" dirty="0"/>
          </a:p>
          <a:p>
            <a:pPr lvl="0"/>
            <a:r>
              <a:rPr lang="en-US" dirty="0"/>
              <a:t>+ ketoconazole (antifungal) &amp; allopurinol (gout Rx)can improve response</a:t>
            </a:r>
            <a:endParaRPr lang="en-GB" dirty="0"/>
          </a:p>
          <a:p>
            <a:pPr lvl="0"/>
            <a:r>
              <a:rPr lang="en-US" dirty="0"/>
              <a:t>For resistance cases use of Amp B is effective</a:t>
            </a:r>
            <a:endParaRPr lang="en-GB" dirty="0"/>
          </a:p>
          <a:p>
            <a:pPr lvl="0"/>
            <a:r>
              <a:rPr lang="en-US" dirty="0"/>
              <a:t>Indian PKDL appears 1- </a:t>
            </a:r>
            <a:r>
              <a:rPr lang="en-US" dirty="0" err="1"/>
              <a:t>yrs</a:t>
            </a:r>
            <a:r>
              <a:rPr lang="en-US" dirty="0"/>
              <a:t> after apparent </a:t>
            </a:r>
            <a:r>
              <a:rPr lang="en-US" dirty="0" err="1"/>
              <a:t>Kalazar</a:t>
            </a:r>
            <a:r>
              <a:rPr lang="en-US" dirty="0"/>
              <a:t> cure, although up to 20-30 </a:t>
            </a:r>
            <a:r>
              <a:rPr lang="en-US" dirty="0" err="1"/>
              <a:t>yrs</a:t>
            </a:r>
            <a:r>
              <a:rPr lang="en-US" dirty="0"/>
              <a:t> been reported</a:t>
            </a:r>
            <a:endParaRPr lang="en-GB" dirty="0"/>
          </a:p>
          <a:p>
            <a:pPr lvl="0"/>
            <a:r>
              <a:rPr lang="en-US" dirty="0"/>
              <a:t>African form usually appears with 6 months, but can occur during Rx (</a:t>
            </a:r>
            <a:r>
              <a:rPr lang="en-US" dirty="0" err="1"/>
              <a:t>para</a:t>
            </a:r>
            <a:r>
              <a:rPr lang="en-US" dirty="0"/>
              <a:t> </a:t>
            </a:r>
            <a:r>
              <a:rPr lang="en-US" dirty="0" err="1"/>
              <a:t>kalaazar</a:t>
            </a:r>
            <a:r>
              <a:rPr lang="en-US" dirty="0"/>
              <a:t> dermal </a:t>
            </a:r>
            <a:r>
              <a:rPr lang="en-US" dirty="0" err="1"/>
              <a:t>leishmaniasis</a:t>
            </a:r>
            <a:r>
              <a:rPr lang="en-US" dirty="0" smtClean="0"/>
              <a:t>)</a:t>
            </a:r>
            <a:endParaRPr lang="en-GB" dirty="0"/>
          </a:p>
        </p:txBody>
      </p:sp>
    </p:spTree>
    <p:extLst>
      <p:ext uri="{BB962C8B-B14F-4D97-AF65-F5344CB8AC3E}">
        <p14:creationId xmlns:p14="http://schemas.microsoft.com/office/powerpoint/2010/main" val="3120783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914400"/>
          </a:xfrm>
        </p:spPr>
        <p:txBody>
          <a:bodyPr/>
          <a:lstStyle/>
          <a:p>
            <a:r>
              <a:rPr lang="en-US" sz="3600" b="1" u="sng" dirty="0" smtClean="0">
                <a:solidFill>
                  <a:srgbClr val="00B0F0"/>
                </a:solidFill>
              </a:rPr>
              <a:t>DISSEMINATED LEISHMANIASIS</a:t>
            </a:r>
            <a:endParaRPr lang="en-GB" sz="3600" b="1" dirty="0">
              <a:solidFill>
                <a:srgbClr val="00B0F0"/>
              </a:solidFill>
            </a:endParaRPr>
          </a:p>
        </p:txBody>
      </p:sp>
      <p:sp>
        <p:nvSpPr>
          <p:cNvPr id="5" name="Content Placeholder 4"/>
          <p:cNvSpPr>
            <a:spLocks noGrp="1"/>
          </p:cNvSpPr>
          <p:nvPr>
            <p:ph idx="1"/>
          </p:nvPr>
        </p:nvSpPr>
        <p:spPr>
          <a:xfrm>
            <a:off x="304800" y="1524000"/>
            <a:ext cx="8534400" cy="5105400"/>
          </a:xfrm>
        </p:spPr>
        <p:txBody>
          <a:bodyPr>
            <a:normAutofit fontScale="92500" lnSpcReduction="20000"/>
          </a:bodyPr>
          <a:lstStyle/>
          <a:p>
            <a:r>
              <a:rPr lang="en-US" dirty="0"/>
              <a:t>This is  a new and emerging form of </a:t>
            </a:r>
            <a:r>
              <a:rPr lang="en-US" dirty="0" err="1"/>
              <a:t>leishmaniasis</a:t>
            </a:r>
            <a:r>
              <a:rPr lang="en-US" dirty="0"/>
              <a:t>. It is </a:t>
            </a:r>
            <a:r>
              <a:rPr lang="en-US" dirty="0" err="1"/>
              <a:t>characterised</a:t>
            </a:r>
            <a:r>
              <a:rPr lang="en-US" dirty="0"/>
              <a:t> by a large number of </a:t>
            </a:r>
            <a:r>
              <a:rPr lang="en-US" dirty="0" err="1"/>
              <a:t>acneform</a:t>
            </a:r>
            <a:r>
              <a:rPr lang="en-US" dirty="0"/>
              <a:t>, ulcerated and </a:t>
            </a:r>
            <a:r>
              <a:rPr lang="en-US" dirty="0" err="1"/>
              <a:t>papular</a:t>
            </a:r>
            <a:r>
              <a:rPr lang="en-US" dirty="0"/>
              <a:t> lesions distributed in more than 2 noncontiguous parts of the body.</a:t>
            </a:r>
          </a:p>
          <a:p>
            <a:r>
              <a:rPr lang="en-US" dirty="0"/>
              <a:t>It mainly occurs in Brazil.</a:t>
            </a:r>
          </a:p>
          <a:p>
            <a:r>
              <a:rPr lang="en-US" dirty="0"/>
              <a:t>Mucosal involvement is detected in  up to 44% of the cases.</a:t>
            </a:r>
          </a:p>
          <a:p>
            <a:r>
              <a:rPr lang="en-US" dirty="0"/>
              <a:t>The development of the disease involves a complex and poorly understood network involving the parasite, host immune response and the environment where </a:t>
            </a:r>
            <a:r>
              <a:rPr lang="en-US" i="1" dirty="0" err="1"/>
              <a:t>brazeliensis</a:t>
            </a:r>
            <a:r>
              <a:rPr lang="en-US" i="1" dirty="0"/>
              <a:t> </a:t>
            </a:r>
            <a:r>
              <a:rPr lang="en-US" dirty="0"/>
              <a:t>is the main parasite.</a:t>
            </a:r>
          </a:p>
          <a:p>
            <a:pPr>
              <a:buNone/>
            </a:pPr>
            <a:endParaRPr lang="en-US" dirty="0"/>
          </a:p>
          <a:p>
            <a:endParaRPr lang="en-GB" dirty="0"/>
          </a:p>
        </p:txBody>
      </p:sp>
    </p:spTree>
    <p:extLst>
      <p:ext uri="{BB962C8B-B14F-4D97-AF65-F5344CB8AC3E}">
        <p14:creationId xmlns:p14="http://schemas.microsoft.com/office/powerpoint/2010/main" val="4270722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772400" cy="1143000"/>
          </a:xfrm>
        </p:spPr>
        <p:txBody>
          <a:bodyPr/>
          <a:lstStyle/>
          <a:p>
            <a:r>
              <a:rPr lang="en-US" b="1" dirty="0"/>
              <a:t>Treatment of </a:t>
            </a:r>
            <a:r>
              <a:rPr lang="en-US" b="1" dirty="0" err="1"/>
              <a:t>Leishmaniasis</a:t>
            </a:r>
            <a:endParaRPr lang="en-GB" b="1" dirty="0"/>
          </a:p>
        </p:txBody>
      </p:sp>
      <p:sp>
        <p:nvSpPr>
          <p:cNvPr id="3" name="Content Placeholder 2"/>
          <p:cNvSpPr>
            <a:spLocks noGrp="1"/>
          </p:cNvSpPr>
          <p:nvPr>
            <p:ph idx="1"/>
          </p:nvPr>
        </p:nvSpPr>
        <p:spPr>
          <a:xfrm>
            <a:off x="395536" y="1412776"/>
            <a:ext cx="8640960" cy="5256584"/>
          </a:xfrm>
        </p:spPr>
        <p:txBody>
          <a:bodyPr>
            <a:normAutofit fontScale="92500" lnSpcReduction="20000"/>
          </a:bodyPr>
          <a:lstStyle/>
          <a:p>
            <a:r>
              <a:rPr lang="en-GB" dirty="0"/>
              <a:t>Human beings have no </a:t>
            </a:r>
            <a:r>
              <a:rPr lang="en-GB" dirty="0" err="1"/>
              <a:t>promastigotes</a:t>
            </a:r>
            <a:r>
              <a:rPr lang="en-GB" dirty="0"/>
              <a:t>! Thus drugs are used to treat </a:t>
            </a:r>
            <a:r>
              <a:rPr lang="en-GB" dirty="0" err="1"/>
              <a:t>amastigotes</a:t>
            </a:r>
            <a:endParaRPr lang="en-GB" dirty="0"/>
          </a:p>
          <a:p>
            <a:pPr lvl="0"/>
            <a:r>
              <a:rPr lang="en-US" dirty="0" smtClean="0"/>
              <a:t>Antimony-containing </a:t>
            </a:r>
            <a:r>
              <a:rPr lang="en-US" dirty="0"/>
              <a:t>compounds </a:t>
            </a:r>
            <a:r>
              <a:rPr lang="en-US" dirty="0" smtClean="0"/>
              <a:t>:</a:t>
            </a:r>
          </a:p>
          <a:p>
            <a:pPr lvl="1"/>
            <a:r>
              <a:rPr lang="en-US" dirty="0" err="1"/>
              <a:t>Meglumine</a:t>
            </a:r>
            <a:r>
              <a:rPr lang="en-US" dirty="0"/>
              <a:t> </a:t>
            </a:r>
            <a:r>
              <a:rPr lang="en-US" dirty="0" err="1"/>
              <a:t>antimonate</a:t>
            </a:r>
            <a:r>
              <a:rPr lang="en-US" dirty="0"/>
              <a:t>.</a:t>
            </a:r>
          </a:p>
          <a:p>
            <a:pPr lvl="1"/>
            <a:r>
              <a:rPr lang="en-US" dirty="0"/>
              <a:t>Sodium </a:t>
            </a:r>
            <a:r>
              <a:rPr lang="en-US" dirty="0" err="1"/>
              <a:t>stibogluconate</a:t>
            </a:r>
            <a:r>
              <a:rPr lang="en-US" dirty="0" smtClean="0"/>
              <a:t>. </a:t>
            </a:r>
          </a:p>
          <a:p>
            <a:pPr lvl="0"/>
            <a:r>
              <a:rPr lang="en-US" dirty="0" smtClean="0"/>
              <a:t>Other drugs</a:t>
            </a:r>
          </a:p>
          <a:p>
            <a:pPr lvl="1"/>
            <a:r>
              <a:rPr lang="en-US" dirty="0" err="1" smtClean="0"/>
              <a:t>Pentamidine</a:t>
            </a:r>
            <a:r>
              <a:rPr lang="en-US" dirty="0"/>
              <a:t>: CL</a:t>
            </a:r>
          </a:p>
          <a:p>
            <a:pPr lvl="1"/>
            <a:r>
              <a:rPr lang="en-US" dirty="0"/>
              <a:t>Amphotericin B</a:t>
            </a:r>
          </a:p>
          <a:p>
            <a:pPr lvl="1"/>
            <a:r>
              <a:rPr lang="en-US" dirty="0" err="1"/>
              <a:t>Aminosidine</a:t>
            </a:r>
            <a:r>
              <a:rPr lang="en-US" dirty="0"/>
              <a:t> (</a:t>
            </a:r>
            <a:r>
              <a:rPr lang="en-US" dirty="0" err="1"/>
              <a:t>Paromycin</a:t>
            </a:r>
            <a:r>
              <a:rPr lang="en-US" dirty="0" smtClean="0"/>
              <a:t>) - </a:t>
            </a:r>
            <a:r>
              <a:rPr lang="en-US" dirty="0"/>
              <a:t>Add allopurinol in unresponsive </a:t>
            </a:r>
            <a:r>
              <a:rPr lang="en-US" dirty="0" smtClean="0"/>
              <a:t>cases</a:t>
            </a:r>
            <a:endParaRPr lang="en-US" dirty="0"/>
          </a:p>
          <a:p>
            <a:pPr lvl="1"/>
            <a:r>
              <a:rPr lang="en-US" dirty="0" err="1"/>
              <a:t>Miltefosine</a:t>
            </a:r>
            <a:endParaRPr lang="en-US" dirty="0"/>
          </a:p>
          <a:p>
            <a:pPr lvl="1"/>
            <a:r>
              <a:rPr lang="en-US" dirty="0" err="1" smtClean="0"/>
              <a:t>Sitamaquine</a:t>
            </a:r>
            <a:r>
              <a:rPr lang="en-US" dirty="0" smtClean="0"/>
              <a:t> (</a:t>
            </a:r>
            <a:r>
              <a:rPr lang="en-US" dirty="0" err="1" smtClean="0"/>
              <a:t>Kalazaquine</a:t>
            </a:r>
            <a:r>
              <a:rPr lang="en-US" dirty="0" smtClean="0"/>
              <a:t>)</a:t>
            </a:r>
          </a:p>
        </p:txBody>
      </p:sp>
    </p:spTree>
    <p:extLst>
      <p:ext uri="{BB962C8B-B14F-4D97-AF65-F5344CB8AC3E}">
        <p14:creationId xmlns:p14="http://schemas.microsoft.com/office/powerpoint/2010/main" val="4194698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5090864" cy="6192688"/>
          </a:xfrm>
        </p:spPr>
        <p:txBody>
          <a:bodyPr>
            <a:normAutofit fontScale="85000" lnSpcReduction="20000"/>
          </a:bodyPr>
          <a:lstStyle/>
          <a:p>
            <a:r>
              <a:rPr lang="en-GB" dirty="0" err="1"/>
              <a:t>Miltefosine</a:t>
            </a:r>
            <a:endParaRPr lang="en-GB" dirty="0"/>
          </a:p>
          <a:p>
            <a:pPr lvl="1"/>
            <a:r>
              <a:rPr lang="en-GB" dirty="0"/>
              <a:t>An alkyl phospholipid, approved for the treatment of VL. </a:t>
            </a:r>
          </a:p>
          <a:p>
            <a:pPr lvl="1"/>
            <a:r>
              <a:rPr lang="en-GB" dirty="0" smtClean="0"/>
              <a:t>An oral daily </a:t>
            </a:r>
            <a:r>
              <a:rPr lang="en-GB" dirty="0"/>
              <a:t>dose of 50 mg (patient's body weight &lt; 25 kg) to 100 mg (≥ 25 kg), or 2.5 mg/kg body weight for children, for 28 days cures over 90%. </a:t>
            </a:r>
          </a:p>
          <a:p>
            <a:pPr lvl="1"/>
            <a:r>
              <a:rPr lang="en-GB" dirty="0"/>
              <a:t>Side-effects include mild to moderate vomiting /diarrhoea/ rarely skin allergy or nephrotoxicity. </a:t>
            </a:r>
          </a:p>
          <a:p>
            <a:pPr lvl="1"/>
            <a:r>
              <a:rPr lang="en-GB" dirty="0"/>
              <a:t>Since it is a </a:t>
            </a:r>
            <a:r>
              <a:rPr lang="en-GB" dirty="0" err="1"/>
              <a:t>teratogenic</a:t>
            </a:r>
            <a:r>
              <a:rPr lang="en-GB" dirty="0"/>
              <a:t> drug, it cannot be used in pregnancy; female patients are advised not to become pregnant for the duration of treatment &amp;another 2 months, because of its half-life of nearly 1 week. </a:t>
            </a:r>
          </a:p>
          <a:p>
            <a:pPr lvl="1"/>
            <a:endParaRPr lang="en-GB" dirty="0"/>
          </a:p>
        </p:txBody>
      </p:sp>
      <p:pic>
        <p:nvPicPr>
          <p:cNvPr id="4" name="Picture 3" descr="miltefos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68760"/>
            <a:ext cx="3657600" cy="542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27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6"/>
          <p:cNvSpPr>
            <a:spLocks noGrp="1"/>
          </p:cNvSpPr>
          <p:nvPr>
            <p:ph sz="half" idx="1"/>
          </p:nvPr>
        </p:nvSpPr>
        <p:spPr>
          <a:xfrm>
            <a:off x="457200" y="1905000"/>
            <a:ext cx="4038600" cy="4953000"/>
          </a:xfrm>
        </p:spPr>
        <p:txBody>
          <a:bodyPr/>
          <a:lstStyle/>
          <a:p>
            <a:r>
              <a:rPr lang="en-US" altLang="en-US" sz="1600" b="1" dirty="0" smtClean="0"/>
              <a:t>Species</a:t>
            </a:r>
            <a:r>
              <a:rPr lang="en-US" altLang="en-US" sz="1600" i="1" dirty="0" smtClean="0"/>
              <a:t>: </a:t>
            </a:r>
            <a:r>
              <a:rPr lang="en-US" altLang="en-US" sz="1600" i="1" dirty="0" err="1" smtClean="0"/>
              <a:t>Leishmania</a:t>
            </a:r>
            <a:r>
              <a:rPr lang="en-US" altLang="en-US" sz="1600" i="1" dirty="0" smtClean="0"/>
              <a:t> </a:t>
            </a:r>
            <a:r>
              <a:rPr lang="en-US" altLang="en-US" sz="1600" i="1" dirty="0" err="1" smtClean="0"/>
              <a:t>donovani</a:t>
            </a:r>
            <a:r>
              <a:rPr lang="en-US" altLang="en-US" sz="1600" i="1" dirty="0" smtClean="0"/>
              <a:t> </a:t>
            </a:r>
            <a:r>
              <a:rPr lang="en-US" altLang="en-US" sz="1600" dirty="0" smtClean="0"/>
              <a:t>complex:</a:t>
            </a:r>
          </a:p>
          <a:p>
            <a:r>
              <a:rPr lang="en-US" altLang="en-US" sz="1600" b="1" dirty="0" smtClean="0"/>
              <a:t>Subspecies:</a:t>
            </a:r>
          </a:p>
          <a:p>
            <a:pPr lvl="2"/>
            <a:r>
              <a:rPr lang="en-US" altLang="en-US" sz="1600" i="1" dirty="0" smtClean="0"/>
              <a:t>L. d. </a:t>
            </a:r>
            <a:r>
              <a:rPr lang="en-US" altLang="en-US" sz="1600" i="1" dirty="0" err="1" smtClean="0"/>
              <a:t>donovani</a:t>
            </a:r>
            <a:endParaRPr lang="en-US" altLang="en-US" sz="1600" i="1" dirty="0" smtClean="0"/>
          </a:p>
          <a:p>
            <a:pPr lvl="2"/>
            <a:r>
              <a:rPr lang="en-US" altLang="en-US" sz="1600" i="1" dirty="0" smtClean="0"/>
              <a:t>L. d. </a:t>
            </a:r>
            <a:r>
              <a:rPr lang="en-US" altLang="en-US" sz="1600" i="1" dirty="0" err="1" smtClean="0"/>
              <a:t>infantum</a:t>
            </a:r>
            <a:endParaRPr lang="en-US" altLang="en-US" sz="1600" i="1" dirty="0" smtClean="0"/>
          </a:p>
          <a:p>
            <a:pPr lvl="2"/>
            <a:r>
              <a:rPr lang="en-US" altLang="en-US" sz="1600" i="1" dirty="0" smtClean="0"/>
              <a:t>L. d </a:t>
            </a:r>
            <a:r>
              <a:rPr lang="en-US" altLang="en-US" sz="1600" i="1" dirty="0" err="1" smtClean="0"/>
              <a:t>chagasi</a:t>
            </a:r>
            <a:endParaRPr lang="en-US" altLang="en-US" sz="1600" i="1" dirty="0" smtClean="0"/>
          </a:p>
          <a:p>
            <a:pPr lvl="2"/>
            <a:r>
              <a:rPr lang="en-US" altLang="en-US" sz="1600" dirty="0" smtClean="0"/>
              <a:t>East African </a:t>
            </a:r>
            <a:r>
              <a:rPr lang="en-US" altLang="en-US" sz="1600" i="1" dirty="0" smtClean="0"/>
              <a:t>L. d. </a:t>
            </a:r>
            <a:r>
              <a:rPr lang="en-US" altLang="en-US" sz="1600" i="1" dirty="0" err="1" smtClean="0"/>
              <a:t>donovani</a:t>
            </a:r>
            <a:endParaRPr lang="en-US" altLang="en-US" sz="1600" i="1" dirty="0" smtClean="0"/>
          </a:p>
          <a:p>
            <a:pPr lvl="2"/>
            <a:r>
              <a:rPr lang="en-US" altLang="en-US" sz="1600" dirty="0" smtClean="0"/>
              <a:t>Sudanese </a:t>
            </a:r>
            <a:r>
              <a:rPr lang="en-US" altLang="en-US" sz="1600" i="1" dirty="0" smtClean="0"/>
              <a:t>L. d. </a:t>
            </a:r>
            <a:r>
              <a:rPr lang="en-US" altLang="en-US" sz="1600" i="1" dirty="0" err="1" smtClean="0"/>
              <a:t>donovani</a:t>
            </a:r>
            <a:endParaRPr lang="en-US" altLang="en-US" sz="1600" i="1" dirty="0" smtClean="0"/>
          </a:p>
          <a:p>
            <a:r>
              <a:rPr lang="en-US" altLang="en-US" sz="1600" b="1" dirty="0" smtClean="0"/>
              <a:t>Species: </a:t>
            </a:r>
            <a:r>
              <a:rPr lang="en-US" altLang="en-US" sz="1600" i="1" dirty="0" err="1" smtClean="0"/>
              <a:t>Leishmania</a:t>
            </a:r>
            <a:r>
              <a:rPr lang="en-US" altLang="en-US" sz="1600" i="1" dirty="0" smtClean="0"/>
              <a:t> </a:t>
            </a:r>
            <a:r>
              <a:rPr lang="en-US" altLang="en-US" sz="1600" i="1" dirty="0" err="1" smtClean="0"/>
              <a:t>brazilliensis</a:t>
            </a:r>
            <a:r>
              <a:rPr lang="en-US" altLang="en-US" sz="1600" i="1" dirty="0"/>
              <a:t> </a:t>
            </a:r>
            <a:r>
              <a:rPr lang="en-US" altLang="en-US" sz="1600" i="1" dirty="0" smtClean="0"/>
              <a:t>(</a:t>
            </a:r>
            <a:r>
              <a:rPr lang="en-US" altLang="en-US" sz="1600" i="1" dirty="0" err="1" smtClean="0"/>
              <a:t>Viannia</a:t>
            </a:r>
            <a:r>
              <a:rPr lang="en-US" altLang="en-US" sz="1600" i="1" dirty="0" smtClean="0"/>
              <a:t>) </a:t>
            </a:r>
            <a:r>
              <a:rPr lang="en-US" altLang="en-US" sz="1600" dirty="0" smtClean="0"/>
              <a:t>complex</a:t>
            </a:r>
          </a:p>
          <a:p>
            <a:r>
              <a:rPr lang="en-US" altLang="en-US" sz="1600" b="1" dirty="0" smtClean="0"/>
              <a:t>Subspecies</a:t>
            </a:r>
          </a:p>
          <a:p>
            <a:pPr lvl="1"/>
            <a:r>
              <a:rPr lang="en-US" altLang="en-US" sz="1600" i="1" dirty="0" smtClean="0"/>
              <a:t>L. b. </a:t>
            </a:r>
            <a:r>
              <a:rPr lang="en-US" altLang="en-US" sz="1600" i="1" dirty="0" err="1" smtClean="0"/>
              <a:t>brazilliensis</a:t>
            </a:r>
            <a:endParaRPr lang="en-US" altLang="en-US" sz="1600" i="1" dirty="0" smtClean="0"/>
          </a:p>
          <a:p>
            <a:pPr lvl="1"/>
            <a:r>
              <a:rPr lang="en-US" altLang="en-US" sz="1600" i="1" dirty="0" err="1" smtClean="0"/>
              <a:t>L.b</a:t>
            </a:r>
            <a:r>
              <a:rPr lang="en-US" altLang="en-US" sz="1600" i="1" dirty="0" smtClean="0"/>
              <a:t>. </a:t>
            </a:r>
            <a:r>
              <a:rPr lang="en-US" altLang="en-US" sz="1600" i="1" dirty="0" err="1" smtClean="0"/>
              <a:t>guyanensis</a:t>
            </a:r>
            <a:endParaRPr lang="en-US" altLang="en-US" sz="1600" i="1" dirty="0" smtClean="0"/>
          </a:p>
          <a:p>
            <a:pPr lvl="1"/>
            <a:r>
              <a:rPr lang="en-US" altLang="en-US" sz="1600" i="1" dirty="0" err="1" smtClean="0"/>
              <a:t>L.b</a:t>
            </a:r>
            <a:r>
              <a:rPr lang="en-US" altLang="en-US" sz="1600" i="1" dirty="0" smtClean="0"/>
              <a:t>. </a:t>
            </a:r>
            <a:r>
              <a:rPr lang="en-US" altLang="en-US" sz="1600" i="1" dirty="0" err="1" smtClean="0"/>
              <a:t>panamensis</a:t>
            </a:r>
            <a:endParaRPr lang="en-US" altLang="en-US" sz="1600" i="1" dirty="0" smtClean="0"/>
          </a:p>
          <a:p>
            <a:pPr lvl="1"/>
            <a:r>
              <a:rPr lang="en-US" altLang="en-US" sz="1600" i="1" dirty="0" smtClean="0"/>
              <a:t>L. b. </a:t>
            </a:r>
            <a:r>
              <a:rPr lang="en-US" altLang="en-US" sz="1600" i="1" dirty="0" err="1" smtClean="0"/>
              <a:t>peruviana</a:t>
            </a:r>
            <a:endParaRPr lang="en-US" altLang="en-US" sz="1600" i="1" dirty="0" smtClean="0"/>
          </a:p>
        </p:txBody>
      </p:sp>
      <p:sp>
        <p:nvSpPr>
          <p:cNvPr id="9220" name="Content Placeholder 7"/>
          <p:cNvSpPr>
            <a:spLocks noGrp="1"/>
          </p:cNvSpPr>
          <p:nvPr>
            <p:ph sz="half" idx="2"/>
          </p:nvPr>
        </p:nvSpPr>
        <p:spPr>
          <a:xfrm>
            <a:off x="4572000" y="1981200"/>
            <a:ext cx="4535557" cy="4876800"/>
          </a:xfrm>
        </p:spPr>
        <p:txBody>
          <a:bodyPr/>
          <a:lstStyle/>
          <a:p>
            <a:r>
              <a:rPr lang="en-US" altLang="en-US" sz="2400" b="1" dirty="0" smtClean="0"/>
              <a:t>Species</a:t>
            </a:r>
            <a:r>
              <a:rPr lang="en-US" altLang="en-US" sz="2400" dirty="0" smtClean="0"/>
              <a:t>: </a:t>
            </a:r>
            <a:r>
              <a:rPr lang="en-US" altLang="en-US" sz="2400" i="1" dirty="0" err="1" smtClean="0"/>
              <a:t>Leishmania</a:t>
            </a:r>
            <a:r>
              <a:rPr lang="en-US" altLang="en-US" sz="2400" i="1" dirty="0" smtClean="0"/>
              <a:t> </a:t>
            </a:r>
            <a:r>
              <a:rPr lang="en-US" altLang="en-US" sz="2400" i="1" dirty="0" err="1" smtClean="0"/>
              <a:t>mexicana</a:t>
            </a:r>
            <a:r>
              <a:rPr lang="en-US" altLang="en-US" sz="2400" i="1" dirty="0" smtClean="0"/>
              <a:t> </a:t>
            </a:r>
            <a:r>
              <a:rPr lang="en-US" altLang="en-US" sz="2400" dirty="0" smtClean="0"/>
              <a:t>complex</a:t>
            </a:r>
          </a:p>
          <a:p>
            <a:r>
              <a:rPr lang="en-US" altLang="en-US" sz="2400" b="1" dirty="0" smtClean="0"/>
              <a:t>Subspecies:</a:t>
            </a:r>
          </a:p>
          <a:p>
            <a:pPr lvl="1"/>
            <a:r>
              <a:rPr lang="en-US" altLang="en-US" i="1" dirty="0" smtClean="0"/>
              <a:t>L. m. </a:t>
            </a:r>
            <a:r>
              <a:rPr lang="en-US" altLang="en-US" i="1" dirty="0" err="1" smtClean="0"/>
              <a:t>mexicana</a:t>
            </a:r>
            <a:endParaRPr lang="en-US" altLang="en-US" i="1" dirty="0" smtClean="0"/>
          </a:p>
          <a:p>
            <a:pPr lvl="1"/>
            <a:r>
              <a:rPr lang="en-US" altLang="en-US" i="1" dirty="0" smtClean="0"/>
              <a:t>L. m. </a:t>
            </a:r>
            <a:r>
              <a:rPr lang="en-US" altLang="en-US" i="1" dirty="0" err="1" smtClean="0"/>
              <a:t>amazonensis</a:t>
            </a:r>
            <a:endParaRPr lang="en-US" altLang="en-US" i="1" dirty="0" smtClean="0"/>
          </a:p>
          <a:p>
            <a:pPr lvl="1"/>
            <a:r>
              <a:rPr lang="en-US" altLang="en-US" i="1" dirty="0" smtClean="0"/>
              <a:t>L. m. </a:t>
            </a:r>
            <a:r>
              <a:rPr lang="en-US" altLang="en-US" i="1" dirty="0" err="1" smtClean="0"/>
              <a:t>venezuelensis</a:t>
            </a:r>
            <a:endParaRPr lang="en-US" altLang="en-US" i="1" dirty="0" smtClean="0"/>
          </a:p>
          <a:p>
            <a:r>
              <a:rPr lang="en-US" altLang="en-US" sz="2400" b="1" dirty="0" smtClean="0"/>
              <a:t>Species: </a:t>
            </a:r>
          </a:p>
          <a:p>
            <a:pPr lvl="1"/>
            <a:r>
              <a:rPr lang="en-US" altLang="en-US" i="1" dirty="0" err="1" smtClean="0"/>
              <a:t>Leishmania</a:t>
            </a:r>
            <a:r>
              <a:rPr lang="en-US" altLang="en-US" i="1" dirty="0" smtClean="0"/>
              <a:t> major</a:t>
            </a:r>
          </a:p>
          <a:p>
            <a:pPr lvl="1"/>
            <a:r>
              <a:rPr lang="en-US" altLang="en-US" i="1" dirty="0" err="1" smtClean="0"/>
              <a:t>Leishmania</a:t>
            </a:r>
            <a:r>
              <a:rPr lang="en-US" altLang="en-US" i="1" dirty="0" smtClean="0"/>
              <a:t> </a:t>
            </a:r>
            <a:r>
              <a:rPr lang="en-US" altLang="en-US" i="1" dirty="0" err="1" smtClean="0"/>
              <a:t>tropica</a:t>
            </a:r>
            <a:endParaRPr lang="en-US" altLang="en-US" i="1" dirty="0" smtClean="0"/>
          </a:p>
          <a:p>
            <a:pPr lvl="1"/>
            <a:r>
              <a:rPr lang="en-US" altLang="en-US" i="1" dirty="0" err="1" smtClean="0"/>
              <a:t>Leishmania</a:t>
            </a:r>
            <a:r>
              <a:rPr lang="en-US" altLang="en-US" i="1" dirty="0" smtClean="0"/>
              <a:t> </a:t>
            </a:r>
            <a:r>
              <a:rPr lang="en-US" altLang="en-US" i="1" dirty="0" err="1" smtClean="0"/>
              <a:t>aethopica</a:t>
            </a:r>
            <a:endParaRPr lang="en-US" altLang="en-US" i="1" dirty="0" smtClean="0"/>
          </a:p>
        </p:txBody>
      </p:sp>
      <p:sp>
        <p:nvSpPr>
          <p:cNvPr id="2" name="Title 1"/>
          <p:cNvSpPr>
            <a:spLocks noGrp="1"/>
          </p:cNvSpPr>
          <p:nvPr>
            <p:ph type="title"/>
          </p:nvPr>
        </p:nvSpPr>
        <p:spPr>
          <a:xfrm>
            <a:off x="304800" y="304800"/>
            <a:ext cx="8320336" cy="1242864"/>
          </a:xfrm>
        </p:spPr>
        <p:txBody>
          <a:bodyPr/>
          <a:lstStyle/>
          <a:p>
            <a:pPr marL="457200" lvl="0" indent="-457200" algn="l">
              <a:spcBef>
                <a:spcPct val="20000"/>
              </a:spcBef>
              <a:buFont typeface="Arial" panose="020B0604020202020204" pitchFamily="34" charset="0"/>
              <a:buChar char="•"/>
            </a:pPr>
            <a:r>
              <a:rPr lang="en-US" sz="3000" dirty="0">
                <a:solidFill>
                  <a:schemeClr val="tx1"/>
                </a:solidFill>
                <a:latin typeface="Arial"/>
              </a:rPr>
              <a:t>Human infection is caused by about 21 of </a:t>
            </a:r>
            <a:r>
              <a:rPr lang="en-US" sz="3000" dirty="0" smtClean="0">
                <a:solidFill>
                  <a:schemeClr val="tx1"/>
                </a:solidFill>
                <a:latin typeface="Arial"/>
              </a:rPr>
              <a:t>30 species </a:t>
            </a:r>
            <a:r>
              <a:rPr lang="en-US" sz="3000" dirty="0">
                <a:solidFill>
                  <a:schemeClr val="tx1"/>
                </a:solidFill>
                <a:latin typeface="Arial"/>
              </a:rPr>
              <a:t>that infect </a:t>
            </a:r>
            <a:r>
              <a:rPr lang="en-US" sz="3000" dirty="0" smtClean="0">
                <a:solidFill>
                  <a:schemeClr val="tx1"/>
                </a:solidFill>
                <a:latin typeface="Arial"/>
              </a:rPr>
              <a:t>mammals.</a:t>
            </a:r>
            <a:br>
              <a:rPr lang="en-US" sz="3000" dirty="0" smtClean="0">
                <a:solidFill>
                  <a:schemeClr val="tx1"/>
                </a:solidFill>
                <a:latin typeface="Arial"/>
              </a:rPr>
            </a:br>
            <a:r>
              <a:rPr lang="en-US" sz="3000" dirty="0" smtClean="0">
                <a:solidFill>
                  <a:schemeClr val="tx1"/>
                </a:solidFill>
                <a:latin typeface="Arial"/>
              </a:rPr>
              <a:t>These </a:t>
            </a:r>
            <a:r>
              <a:rPr lang="en-US" sz="3000" dirty="0">
                <a:solidFill>
                  <a:schemeClr val="tx1"/>
                </a:solidFill>
                <a:latin typeface="Arial"/>
              </a:rPr>
              <a:t>include </a:t>
            </a:r>
            <a:endParaRPr lang="en-GB" dirty="0">
              <a:solidFill>
                <a:schemeClr val="tx1"/>
              </a:solidFill>
            </a:endParaRPr>
          </a:p>
        </p:txBody>
      </p:sp>
    </p:spTree>
    <p:extLst>
      <p:ext uri="{BB962C8B-B14F-4D97-AF65-F5344CB8AC3E}">
        <p14:creationId xmlns:p14="http://schemas.microsoft.com/office/powerpoint/2010/main" val="307576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323528" y="207963"/>
            <a:ext cx="8820472" cy="2788989"/>
          </a:xfrm>
        </p:spPr>
        <p:txBody>
          <a:bodyPr/>
          <a:lstStyle/>
          <a:p>
            <a:r>
              <a:rPr lang="en-US" altLang="en-US" dirty="0" err="1" smtClean="0"/>
              <a:t>Paromomycin</a:t>
            </a:r>
            <a:endParaRPr lang="en-US" altLang="en-US" dirty="0" smtClean="0"/>
          </a:p>
          <a:p>
            <a:pPr lvl="1"/>
            <a:r>
              <a:rPr lang="en-US" altLang="en-US" dirty="0" smtClean="0"/>
              <a:t>An aminoglycoside, highly effective if given intramuscularly at 15 mg/kg body weight daily for 3 weeks.</a:t>
            </a:r>
          </a:p>
          <a:p>
            <a:pPr lvl="1"/>
            <a:r>
              <a:rPr lang="en-US" altLang="en-US" dirty="0" smtClean="0"/>
              <a:t> No significant auditory or renal toxicity is seen.</a:t>
            </a:r>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3451006"/>
            <a:ext cx="4320480" cy="340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098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496944" cy="6336704"/>
          </a:xfrm>
        </p:spPr>
        <p:txBody>
          <a:bodyPr/>
          <a:lstStyle/>
          <a:p>
            <a:pPr lvl="0"/>
            <a:r>
              <a:rPr lang="en-US" dirty="0"/>
              <a:t>Surgery</a:t>
            </a:r>
          </a:p>
          <a:p>
            <a:pPr lvl="1"/>
            <a:r>
              <a:rPr lang="en-US" dirty="0"/>
              <a:t>Cryosurgery – heat therapy = use of very low temps (freezing to kill </a:t>
            </a:r>
            <a:r>
              <a:rPr lang="en-US" dirty="0" err="1"/>
              <a:t>amastigotes</a:t>
            </a:r>
            <a:r>
              <a:rPr lang="en-US" dirty="0"/>
              <a:t>).(CL)</a:t>
            </a:r>
            <a:endParaRPr lang="en-GB" dirty="0"/>
          </a:p>
          <a:p>
            <a:pPr lvl="1"/>
            <a:r>
              <a:rPr lang="en-US" dirty="0"/>
              <a:t>Plastic surgery and skin (ML and ML). </a:t>
            </a:r>
          </a:p>
          <a:p>
            <a:pPr lvl="1"/>
            <a:r>
              <a:rPr lang="en-US" dirty="0" err="1"/>
              <a:t>Splenectomy</a:t>
            </a:r>
            <a:r>
              <a:rPr lang="en-US" dirty="0"/>
              <a:t> in drug-resistant (VL). </a:t>
            </a:r>
          </a:p>
          <a:p>
            <a:pPr lvl="0"/>
            <a:r>
              <a:rPr lang="en-US" dirty="0" smtClean="0"/>
              <a:t>Oral (CL)</a:t>
            </a:r>
            <a:endParaRPr lang="en-GB" dirty="0" smtClean="0"/>
          </a:p>
          <a:p>
            <a:pPr lvl="1"/>
            <a:r>
              <a:rPr lang="en-US" dirty="0" smtClean="0"/>
              <a:t>Ketoconazole</a:t>
            </a:r>
            <a:r>
              <a:rPr lang="en-US" dirty="0"/>
              <a:t>, </a:t>
            </a:r>
            <a:r>
              <a:rPr lang="en-US" dirty="0" err="1"/>
              <a:t>Itraconazole</a:t>
            </a:r>
            <a:r>
              <a:rPr lang="en-US" dirty="0"/>
              <a:t>, </a:t>
            </a:r>
            <a:r>
              <a:rPr lang="en-US" dirty="0" err="1"/>
              <a:t>dapsone</a:t>
            </a:r>
            <a:r>
              <a:rPr lang="en-US" dirty="0"/>
              <a:t> (used for leprosy), allopurinol, rifampicin. Rx is reserved for </a:t>
            </a:r>
            <a:r>
              <a:rPr lang="en-US" i="1" dirty="0"/>
              <a:t>L. </a:t>
            </a:r>
            <a:r>
              <a:rPr lang="en-US" i="1" dirty="0" err="1"/>
              <a:t>ethiopica</a:t>
            </a:r>
            <a:r>
              <a:rPr lang="en-US" dirty="0"/>
              <a:t>. The others are not very intense. </a:t>
            </a:r>
            <a:endParaRPr lang="en-GB" dirty="0"/>
          </a:p>
          <a:p>
            <a:endParaRPr lang="en-GB" dirty="0"/>
          </a:p>
        </p:txBody>
      </p:sp>
    </p:spTree>
    <p:extLst>
      <p:ext uri="{BB962C8B-B14F-4D97-AF65-F5344CB8AC3E}">
        <p14:creationId xmlns:p14="http://schemas.microsoft.com/office/powerpoint/2010/main" val="3743595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762000"/>
          </a:xfrm>
        </p:spPr>
        <p:txBody>
          <a:bodyPr/>
          <a:lstStyle/>
          <a:p>
            <a:r>
              <a:rPr lang="en-US" dirty="0" smtClean="0"/>
              <a:t>PREVENTION AND CONTROL</a:t>
            </a:r>
            <a:endParaRPr lang="en-US" dirty="0"/>
          </a:p>
        </p:txBody>
      </p:sp>
      <p:sp>
        <p:nvSpPr>
          <p:cNvPr id="3" name="Content Placeholder 2"/>
          <p:cNvSpPr>
            <a:spLocks noGrp="1"/>
          </p:cNvSpPr>
          <p:nvPr>
            <p:ph idx="1"/>
          </p:nvPr>
        </p:nvSpPr>
        <p:spPr>
          <a:xfrm>
            <a:off x="685800" y="1676400"/>
            <a:ext cx="8077200" cy="4876800"/>
          </a:xfrm>
        </p:spPr>
        <p:txBody>
          <a:bodyPr>
            <a:normAutofit/>
          </a:bodyPr>
          <a:lstStyle/>
          <a:p>
            <a:r>
              <a:rPr lang="en-US" dirty="0" smtClean="0"/>
              <a:t>Vector control (Indirect Active Transmission)</a:t>
            </a:r>
          </a:p>
          <a:p>
            <a:pPr lvl="1"/>
            <a:r>
              <a:rPr lang="en-US" dirty="0" smtClean="0"/>
              <a:t>Insecticide spraying</a:t>
            </a:r>
          </a:p>
          <a:p>
            <a:pPr lvl="1"/>
            <a:r>
              <a:rPr lang="en-US" dirty="0" smtClean="0"/>
              <a:t>Genetic control</a:t>
            </a:r>
          </a:p>
          <a:p>
            <a:pPr lvl="1"/>
            <a:r>
              <a:rPr lang="en-US" dirty="0" smtClean="0"/>
              <a:t>Biological control</a:t>
            </a:r>
          </a:p>
          <a:p>
            <a:pPr lvl="1"/>
            <a:r>
              <a:rPr lang="en-US" dirty="0" smtClean="0"/>
              <a:t>Chemical control</a:t>
            </a:r>
          </a:p>
          <a:p>
            <a:r>
              <a:rPr lang="en-US" dirty="0" smtClean="0"/>
              <a:t>Public health measures to reduce the </a:t>
            </a:r>
            <a:r>
              <a:rPr lang="en-US" dirty="0" err="1" smtClean="0"/>
              <a:t>sandfly</a:t>
            </a:r>
            <a:r>
              <a:rPr lang="en-US" dirty="0" smtClean="0"/>
              <a:t> population and control of animal reservoirs </a:t>
            </a:r>
            <a:r>
              <a:rPr lang="en-US" dirty="0" err="1" smtClean="0"/>
              <a:t>e.g</a:t>
            </a:r>
            <a:r>
              <a:rPr lang="en-US" dirty="0" smtClean="0"/>
              <a:t> dogs </a:t>
            </a:r>
          </a:p>
          <a:p>
            <a:r>
              <a:rPr lang="en-US" dirty="0" smtClean="0"/>
              <a:t>Personal protection</a:t>
            </a:r>
            <a:endParaRPr lang="en-US" dirty="0"/>
          </a:p>
        </p:txBody>
      </p:sp>
    </p:spTree>
    <p:extLst>
      <p:ext uri="{BB962C8B-B14F-4D97-AF65-F5344CB8AC3E}">
        <p14:creationId xmlns:p14="http://schemas.microsoft.com/office/powerpoint/2010/main" val="620114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28" y="392966"/>
            <a:ext cx="8229600" cy="826234"/>
          </a:xfrm>
        </p:spPr>
        <p:txBody>
          <a:bodyPr>
            <a:normAutofit/>
          </a:bodyPr>
          <a:lstStyle/>
          <a:p>
            <a:r>
              <a:rPr lang="en-US" dirty="0" smtClean="0"/>
              <a:t>Personal protection</a:t>
            </a:r>
            <a:endParaRPr lang="ar-KW" dirty="0"/>
          </a:p>
        </p:txBody>
      </p:sp>
      <p:sp>
        <p:nvSpPr>
          <p:cNvPr id="3" name="Content Placeholder 2"/>
          <p:cNvSpPr>
            <a:spLocks noGrp="1"/>
          </p:cNvSpPr>
          <p:nvPr>
            <p:ph idx="1"/>
          </p:nvPr>
        </p:nvSpPr>
        <p:spPr>
          <a:xfrm>
            <a:off x="457200" y="1219200"/>
            <a:ext cx="8458200" cy="5334000"/>
          </a:xfrm>
        </p:spPr>
        <p:txBody>
          <a:bodyPr>
            <a:normAutofit fontScale="85000" lnSpcReduction="20000"/>
          </a:bodyPr>
          <a:lstStyle/>
          <a:p>
            <a:r>
              <a:rPr lang="en-US" dirty="0" smtClean="0"/>
              <a:t>Preventing sand fly bites is the most immediate form of protection. You can prevent a bite by</a:t>
            </a:r>
          </a:p>
          <a:p>
            <a:r>
              <a:rPr lang="en-US" dirty="0" smtClean="0"/>
              <a:t>Screening windows</a:t>
            </a:r>
          </a:p>
          <a:p>
            <a:r>
              <a:rPr lang="en-US" dirty="0" smtClean="0"/>
              <a:t>Putting fine mesh netting around the bed </a:t>
            </a:r>
            <a:r>
              <a:rPr lang="en-US" kern="1200" dirty="0" smtClean="0"/>
              <a:t>and tuck it under your mattress</a:t>
            </a:r>
            <a:endParaRPr lang="en-US" dirty="0" smtClean="0"/>
          </a:p>
          <a:p>
            <a:r>
              <a:rPr lang="en-US" kern="1200" dirty="0" smtClean="0"/>
              <a:t>If possible, use a bed net that has been soaked in or sprayed with a </a:t>
            </a:r>
            <a:r>
              <a:rPr lang="en-US" kern="1200" dirty="0" err="1" smtClean="0"/>
              <a:t>pyrethroid</a:t>
            </a:r>
            <a:r>
              <a:rPr lang="en-US" kern="1200" dirty="0" smtClean="0"/>
              <a:t>-containing insecticide (</a:t>
            </a:r>
            <a:r>
              <a:rPr lang="en-US" kern="1200" dirty="0" err="1" smtClean="0"/>
              <a:t>permethrin</a:t>
            </a:r>
            <a:r>
              <a:rPr lang="en-US" kern="1200" dirty="0" smtClean="0"/>
              <a:t> or </a:t>
            </a:r>
            <a:r>
              <a:rPr lang="en-US" kern="1200" dirty="0" err="1" smtClean="0"/>
              <a:t>deltamethrin</a:t>
            </a:r>
            <a:r>
              <a:rPr lang="en-US" kern="1200" dirty="0" smtClean="0"/>
              <a:t>). The same treatment can be applied to screens, curtains, sheets, and clothing (clothing should be retreated after five washings) </a:t>
            </a:r>
          </a:p>
          <a:p>
            <a:r>
              <a:rPr lang="en-US" dirty="0" smtClean="0"/>
              <a:t>Wearing insect repellent</a:t>
            </a:r>
          </a:p>
          <a:p>
            <a:r>
              <a:rPr lang="en-US" dirty="0" smtClean="0"/>
              <a:t>Wearing protective clothing</a:t>
            </a:r>
          </a:p>
          <a:p>
            <a:r>
              <a:rPr lang="en-US" dirty="0" smtClean="0"/>
              <a:t>There are no vaccines or drugs that prevent leishmaniasis</a:t>
            </a:r>
            <a:endParaRPr lang="en-US" dirty="0"/>
          </a:p>
        </p:txBody>
      </p:sp>
    </p:spTree>
    <p:extLst>
      <p:ext uri="{BB962C8B-B14F-4D97-AF65-F5344CB8AC3E}">
        <p14:creationId xmlns:p14="http://schemas.microsoft.com/office/powerpoint/2010/main" val="3990154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Geographic </a:t>
            </a:r>
            <a:r>
              <a:rPr lang="en-US" b="1" dirty="0" smtClean="0"/>
              <a:t>Distribution</a:t>
            </a:r>
            <a:endParaRPr lang="en-GB" dirty="0"/>
          </a:p>
        </p:txBody>
      </p:sp>
      <p:sp>
        <p:nvSpPr>
          <p:cNvPr id="3" name="Content Placeholder 2"/>
          <p:cNvSpPr>
            <a:spLocks noGrp="1"/>
          </p:cNvSpPr>
          <p:nvPr>
            <p:ph idx="1"/>
          </p:nvPr>
        </p:nvSpPr>
        <p:spPr>
          <a:xfrm>
            <a:off x="381000" y="1676400"/>
            <a:ext cx="8534400" cy="4953000"/>
          </a:xfrm>
        </p:spPr>
        <p:txBody>
          <a:bodyPr>
            <a:normAutofit fontScale="70000" lnSpcReduction="20000"/>
          </a:bodyPr>
          <a:lstStyle/>
          <a:p>
            <a:r>
              <a:rPr lang="en-US" dirty="0" err="1" smtClean="0"/>
              <a:t>Leishmaniasis</a:t>
            </a:r>
            <a:r>
              <a:rPr lang="en-US" dirty="0" smtClean="0"/>
              <a:t> </a:t>
            </a:r>
            <a:r>
              <a:rPr lang="en-US" dirty="0"/>
              <a:t>is found in parts of about </a:t>
            </a:r>
            <a:r>
              <a:rPr lang="en-US" dirty="0" smtClean="0"/>
              <a:t>88 </a:t>
            </a:r>
            <a:r>
              <a:rPr lang="en-US" dirty="0" err="1" smtClean="0"/>
              <a:t>countries</a:t>
            </a:r>
            <a:r>
              <a:rPr lang="en-US" dirty="0" err="1"/>
              <a:t>and</a:t>
            </a:r>
            <a:r>
              <a:rPr lang="en-US" dirty="0"/>
              <a:t> affecting 12 million people </a:t>
            </a:r>
            <a:r>
              <a:rPr lang="en-US" dirty="0" smtClean="0"/>
              <a:t>worldwide.</a:t>
            </a:r>
            <a:r>
              <a:rPr lang="en-US" dirty="0"/>
              <a:t>  </a:t>
            </a:r>
            <a:endParaRPr lang="en-US" dirty="0" smtClean="0"/>
          </a:p>
          <a:p>
            <a:r>
              <a:rPr lang="en-US" dirty="0" smtClean="0"/>
              <a:t>Most </a:t>
            </a:r>
            <a:r>
              <a:rPr lang="en-US" dirty="0"/>
              <a:t>of the affected countries are in the tropics and subtropics.  The settings in which </a:t>
            </a:r>
            <a:r>
              <a:rPr lang="en-US" dirty="0" err="1"/>
              <a:t>leishmaniasis</a:t>
            </a:r>
            <a:r>
              <a:rPr lang="en-US" dirty="0"/>
              <a:t> is found range from rain forests in Central and South America to deserts in West Asia.  </a:t>
            </a:r>
            <a:endParaRPr lang="en-US" dirty="0" smtClean="0"/>
          </a:p>
          <a:p>
            <a:pPr lvl="1"/>
            <a:r>
              <a:rPr lang="en-US" sz="2400" dirty="0"/>
              <a:t>90% of visceral </a:t>
            </a:r>
            <a:r>
              <a:rPr lang="en-US" sz="2400" dirty="0" err="1"/>
              <a:t>leishmaniasis</a:t>
            </a:r>
            <a:r>
              <a:rPr lang="en-US" sz="2400" dirty="0"/>
              <a:t> cases occur in parts of India, Bangladesh, Nepal, Sudan, Ethiopia and Brazil</a:t>
            </a:r>
          </a:p>
          <a:p>
            <a:pPr lvl="1"/>
            <a:r>
              <a:rPr lang="en-US" sz="2400" dirty="0"/>
              <a:t>90% of cutaneous </a:t>
            </a:r>
            <a:r>
              <a:rPr lang="en-US" sz="2400" dirty="0" err="1"/>
              <a:t>leishmaniasis</a:t>
            </a:r>
            <a:r>
              <a:rPr lang="en-US" sz="2400" dirty="0"/>
              <a:t> cases occur in parts of Afghanistan, Algeria, Iran, Saudi Arabia, Syria, Brazil, Colombia, Peru and Bolivia</a:t>
            </a:r>
          </a:p>
          <a:p>
            <a:r>
              <a:rPr lang="en-US" dirty="0" err="1" smtClean="0"/>
              <a:t>Leishmaniasis</a:t>
            </a:r>
            <a:r>
              <a:rPr lang="en-US" dirty="0" smtClean="0"/>
              <a:t> </a:t>
            </a:r>
            <a:r>
              <a:rPr lang="en-US" dirty="0"/>
              <a:t>is found in Mexico, Central America, and South America—from northern Argentina to Texas (not in Uruguay, Chile, or </a:t>
            </a:r>
            <a:r>
              <a:rPr lang="en-US" dirty="0" smtClean="0"/>
              <a:t>Canada)</a:t>
            </a:r>
          </a:p>
          <a:p>
            <a:r>
              <a:rPr lang="en-US" dirty="0" smtClean="0"/>
              <a:t>Southern </a:t>
            </a:r>
            <a:r>
              <a:rPr lang="en-US" dirty="0"/>
              <a:t>Europe (</a:t>
            </a:r>
            <a:r>
              <a:rPr lang="en-US" dirty="0" err="1"/>
              <a:t>leishmaniasis</a:t>
            </a:r>
            <a:r>
              <a:rPr lang="en-US" dirty="0"/>
              <a:t> is not common in travelers to southern Europe), Asia (not Southeast Asia), the Middle East, and Africa (particularly East and North </a:t>
            </a:r>
            <a:r>
              <a:rPr lang="en-US" dirty="0" smtClean="0"/>
              <a:t>Africa).</a:t>
            </a:r>
            <a:r>
              <a:rPr lang="en-US" dirty="0"/>
              <a:t> </a:t>
            </a:r>
            <a:endParaRPr lang="en-GB" dirty="0"/>
          </a:p>
          <a:p>
            <a:endParaRPr lang="en-GB" dirty="0"/>
          </a:p>
        </p:txBody>
      </p:sp>
    </p:spTree>
    <p:extLst>
      <p:ext uri="{BB962C8B-B14F-4D97-AF65-F5344CB8AC3E}">
        <p14:creationId xmlns:p14="http://schemas.microsoft.com/office/powerpoint/2010/main" val="784840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ars.els-cdn.com/content/image/1-s2.0-S1471492209001688-gr1.jpg"/>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8758" t="1097" r="10784" b="7039"/>
          <a:stretch/>
        </p:blipFill>
        <p:spPr bwMode="auto">
          <a:xfrm>
            <a:off x="250661" y="609600"/>
            <a:ext cx="874093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414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Risk factors</a:t>
            </a:r>
            <a:endParaRPr lang="en-US" dirty="0"/>
          </a:p>
        </p:txBody>
      </p:sp>
      <p:sp>
        <p:nvSpPr>
          <p:cNvPr id="6" name="Content Placeholder 5"/>
          <p:cNvSpPr>
            <a:spLocks noGrp="1"/>
          </p:cNvSpPr>
          <p:nvPr>
            <p:ph idx="1"/>
          </p:nvPr>
        </p:nvSpPr>
        <p:spPr>
          <a:xfrm>
            <a:off x="533400" y="1524000"/>
            <a:ext cx="7772400" cy="4114800"/>
          </a:xfrm>
        </p:spPr>
        <p:txBody>
          <a:bodyPr>
            <a:normAutofit/>
          </a:bodyPr>
          <a:lstStyle/>
          <a:p>
            <a:r>
              <a:rPr lang="en-US" dirty="0" smtClean="0"/>
              <a:t>The major risk factor is being exposed to infected sand flies. </a:t>
            </a:r>
          </a:p>
          <a:p>
            <a:r>
              <a:rPr lang="en-US" dirty="0" smtClean="0"/>
              <a:t>Infection is more common in adventure travelers, Corps workers, soldiers. </a:t>
            </a:r>
          </a:p>
        </p:txBody>
      </p:sp>
      <p:sp>
        <p:nvSpPr>
          <p:cNvPr id="7" name="AutoShape 4" descr="data:image/jpeg;base64,/9j/4AAQSkZJRgABAQAAAQABAAD/2wCEAAkGBhQSERUUExQWFRQVGSAaFxgYGBoYGxwcHR0fGhobGhoZICcgHCAjGxkcHy8gJCgpLCwsFx4xNTAqNSYrLCkBCQoKDgwOGg8PGiwkHyUtKiw0LCwsLCwsLCwsLCwsLCwsLCwsLCksLCksLCwsLCwsLCwsLCwsKSwsLCwsLCwsLP/AABEIALcBEwMBIgACEQEDEQH/xAAbAAACAwEBAQAAAAAAAAAAAAAEBQIDBgABB//EAEIQAAECAwYEBAQFBAECBQUBAAECEQADIQQFEjFBUSJhcYETMpGhBrHB0SNCUuHwFGKC8XIVMyRDc5KyFmOiwtIH/8QAGgEAAwEBAQEAAAAAAAAAAAAAAQIDBAAFBv/EACwRAAICAQMEAQIGAwEAAAAAAAABAhEDEiExBBNBUSJhoSMycYGRwbHR8AX/2gAMAwEAAhEDEQA/ANlPtHCrcAwZLtOFCOn2hVLZS1DQp+sGyElQTyAftnHwzqh0Rtis+v7wPJtDvXl9jFtqNIXWWlPX7xoi9SsR8judaCsISHNHPUmvyhxeqvKP7BGdk3oZSFADzKAKtQklj7t7w4tIKxLOyADGyck8Td+hkKbO+Omb/WHeFS1AJzJfkOcKrCwnV/V7OXjVhIlpPhpxKb1OlYODE80udl/JwDaSJkxMtJcyx7nfo3vHqyQMJJpAF3pVKtBK8yK/5OR8otmqKllb0VUD0hv/AEHUeXb8eKGiU2qbVt2HrBd4WoUIFAwUdwAfZ6d4UW+bUDcj5xO3TOHlHnxzSglFef6OYzk20rlqINQyhzoQR6iF4XuYquecMChTbsdPYxVb5lCBmaCHnNzyJM5GkQjBLLZH6ZxCzzxgJdlAqDb6+xMCz1qEpBDqGGv3pHWNYMrcqV6bxtb7U21xX/L+QDYTguS76e8IcJxKJzTn11+UGXSND+Z37H9orvFRExRUGxeXmw3hc0+5BZVzHb+A0I7JNfH/AOov5w/s9mwykrc1YltA+kZSzTWxj/7qh7xvTKCpACTTCGMVwYe5OU5LwAR21dVEfmLn6e0MEWfxLOAGBUQ/qH9hCucOEkZYmHQUhncs0EJSCaAkvoYTpJ3kp+QsleNrQhpZL4qEbcJw/ftCm7StQQGJKE/UtHt73ZhmqWpQCDxOTRNAO9XYRXd8wzZ+HiTLBciqVK5nUZekUz3knplsuAIZeGpMieVBuHfYOYBsk9paW1D+tYJv1btKSwSXcDcvn3LwGqUESwkF2AT7ARk6/TFRxLwGJcmdHpQVOkcR0B9flCuXa8Uxaf0t7/6g3x2Kf5yjDBaZh5CptmJl0zH0hMq8DKIcUXQnZX2MO7HagFrQTwFIUg6HQj1EB2qwBYIWKE17ZH6HrHtRjHPisVqj2ZP4EpDgAOp9zn8hAspThstohaLUADVLhWHC4cEVyzoCPUQDZLxHhJUSCtTtXKpPy0jx3Cct3sEbIQcP+afrA1qteIqL0xAezxG1qTNljjYO9Hzyq3eKLGjw6UVxODtRvWNSyJdOk+d/7A+S6zWRSkuUiqlGpYtiLUPKPYv8cmOjMupnXCG0gEhLTD/P5lDG7JoClA9fvAS1MomBBbiErUkaM+wJCT84hGLmxbovVaUqdjmMoCM1lJ2OcQZyCzBmfsIotszDnmadtTG2EUnSE5HZQUkPDuciZ4SFmhUa7s1Kc/tAt2yvGmlBohCQTzJy/nKArcVGaoFZLHMHMaN9ofS4Y3KXnYbgZJCSQSKjXKL5fxAEDDLTjJLuaJ276esZ+9LSTgCcl1PYs3r8oMs9qRLAOZ0A/b+VzEaeixyxfJvk048akrY0sipilKUtIc1LAn5n25RZbEYUFaRQAuNuYjI2+8/ErNICdBiYdGoIUpv9EtTy1LfdDj7JPTKNWXFHLGpFXiT4NXK/EmjZAxH6e8EXupsKQhsaSoHWj511bLnGVu6/gpSnScSg5pgPUDynsRGgReqZyA6nmSwUgEMrCQx6s2Y3jD2NGpy9GaeOSKbmcy5h2UG61iAm4pySSzHLLoedQ0G3RMThWn+4H51jN3iT4zZano7/AFiWJqcrJ8I+l3okrCUZBWfTWMpYrUZa1oUciQe2sOLTf3i4QhHAqhKhnUUDZQjtVjKppXLClBSiCACSCMjTce4jT1s45XUdwDWTaj/UygDQkv0yH85w/vazY5ShqOIdRX9u8Y6xD8VMw0MslxuaMOWVYcSJy56j+IARmHIaj5DKkL03UKEHiUW2/AedzLvh8T/1S3eNV8LWwKs+HE5SVU5GtPeFdpnykLVJny0HGopSpIZVB5iRu7A/MRVddm8PFnRXCdWI4ctftDrI8UdX7NHBs1f4YHMQTZbZ/T8RS4UNNyqnz9oUT7TQDmPrDaZaAoJDOBnz1MYsWZYPmxuSd4XhItBSArDOlEqSFCjs2eWo1oWgC7jinTSeEYA51DkhxzrFky6ZUucFJmEeIcJCg+ENv1b15RZckyRUrCcSSWWcmFQ/0j0XGWXItdf7F4KL0UoLG+HOudQ4fR4Bm2xWFL9erCJ2++fEWpRLhPlYNwnl0DwomXg8tJ1Ay5vGDPHVPbdI5MtutZ8RZOZD+8METipTsWTypXJ/eFdzgsZijVSsPYB/mfaNp8HkGXMP97dgB9zDYMXdzaQLgQoXhKx+pmHJqkd2g+wXuE4kzPL+U5nnTWF19WpBtBUhCQBwuMyNSRl0pA16KaWFOwFTz5DqBFY3hm1FhsZXhdclfizJZSpa0cLKFFDykg1D+VzTJ4yaJBGFCnSUJDgir9OkH8CpSFklMxILMHBycKqGzGTxC2WpapWIqxBKSQ7c9c+0Plmp/RiA92W5sD7kL6Gnzr2hnLtAEwjf7Zwr+HLsM4zCeGWlVVGg3YHesOJiZaVmZmgJJBGtGQA8SyY7g74sK9gf9WtVQSxyaOhVMvcgsnIUEdGbtv0DUaK1CpS78xqNx2j1FleyrGqksnq4b3gS+LAuR4eLzKBLbMaDqxgi5bQFqEunGQzlgD9HpTeGnBQpJb2nX9DXexVdiSuUksWAzamcJ77PERsPp+0fSLNdybJZFSxx5k0/Ucm5P7R86+I5IJSoFgXH++efWNL6WWGak/P2A+DRyCZdlmz/AMysQT7IB9S8KbLMI6YR7BoZW6zrMqRITUsFKHMhwPcGFd6oMsGU4xEhL6Mzqr0BENkjKSjGhlG5UUC2FSUuWSkEPqdX6PkOUI74+J8KsMuqsjqB19covvCeSGTRIDDm2sZiY5dxXfntHo44qjelSpDGUVLOJTrPr6DSLf63AoAgA51OkDWZYIYjtBVow4XCa/x4cdX4G9hmAzUpUn8pUCD+VtW0NIZz5WvlNC+ULrgthKXKWYYQpqtm3LcRpr6lFAClAUlggbgkj1BIPcRlzya2iRzZHHYHuq0fiLd6gV5g/UEwufHjVm5P1P1HpDf4dkpWlZPJPq5+gge57KEomBWSMTnk32jyVLS3+xiq0TuS2ES1BQ4gcIV9RzqzwzsU9Us43Y7b8jyhVYphAH9oA9oMBeIznLXqXgCCTNxKctxFzoHOcSuZeGaQcwo4tQX+jfSBELSQrUB/bT1i+4lCYnGCQpAqNxlF+nuClPyMge/LOZlpD/p9yYIswUlAUtwgqbLPMOO4/wDlE1HFaABoke5iN5W95YlpxBINQaOX294WE9nr9fcLR0uUlySxIy2j1drCX94HlTKPAwsqpisI0NdA5yrGN/iT+R1jK2oWrjTVISDliAVQFJH/ACHoYWoJxqH6q/WnuO8EWuRMs6QmalzMDJCCpVchUbAOTlCZFqUXVXhLO2oqBy27R7E4ODTFY+uy70KJlEoExeI8XEWyDVYcLHfPKEd0WMrFR/AWMOEoUoS1g0CsT7VfCf5WJ/DCZaZk1UxQShKglIOpAxFu6nPWEnUrguftQUii0WRpKVJqAsgtv/PlDe63kSFAllrBU2odgPQVj203rLC1GUHxHESrIHJwD9YXTZ5USVEkn3/lIn3MeGdY3b+36hHs24pSrKUuxKcWP8wLfLRv9xib6sx/DkgnCKE9tfWHN2W4qTMRgSkGgWnhJqDVI1pnAdoUlJWpRAAUznfKKdTNao6V4BVg1osqQhYI0CknUJq4bmw9I9s8kYQkkBOEP0w1iy954SpIqwlBPNWIVz6+0DzZoNVp2JSdjpAyS0zSAxay1rwpJCBNGHMhKQHOEZDL1MaG1SsYwAMCGbYMwEV2QeEVJLEzAFAAvhBUo1IoHBTTM12gxBAqSw3MYusySTUUMkjIyLDw1SXq/rHsLrf8QLMxZlEhDnCOW/fPvHsbljm0RtGyv9lLCku1SHzakKVjCpxQH2MN1l5eLVOnzhZaJZwuxAjze5KUm37Hkjc3DeyLTZziI8RFZgO/6uh9qxgrfI8WzqIZs/8AIH7fOFVrt5lYlZuKh2cU/wBw9saiuQUjLwgwY4sTOX5EEMdmj1p5MmWMaXH3BF2GSbxmIlhYPEumPMigy5kAB9oEt9zzTLE8pdOJhuQRVum+7wRZWNmkocElIUfQj32jVJm4bO02YirJlhwHbQbnSkJhcnqb5inRRfF2fOZ8hksxcHUN84T3tdikJx4SEnNwQNs9Y39qlDxQ4cHCSN2OvoB3hN8a/F8w2afKISUzJu4OFDpAZsmKXjX0mbvL6l+47MNKmNBbBTcREKwYIloerxs4Lp0bO5bAkhNQCDkFGoNKuWjQX7Z3swUoF0pASrkk5ehJ/wARGNsElSEpmy5igqWoFQLEKSSxDNH0i04Z8mWlIZRcsaDJiPlnpGXPinKWuPFcEeoVme+HZ5SpadCnEOqTT1BMWSEKMqYAGxzMJOwDFX27xdcVxzEzkBaSEJBJU4IYc0lniF5zvxVFJoZi/fCR848+WFxjra3+pl8FdnQhK0IJLE1UKnJyW9gOkMLsQlU+ch1KlIY8IqxBrTs8LLutTKmPQhNFAsQ2bHR+VYWzL9mJtYlIoZqa5uokuATFMMI8NW+QXQ8sKcKplUs6jxFizk0G9Wiy5560S0plpH4x4+F1ACnTDmXjOX1KV4a0guoGisqskkjv842XwbYCiSFTSfEVLTiUTkDWjauwJ/ti2PE5Pb6h8i9c1UudiQSpkAqOFmANd6ZV6xC32nxVKV+pR9NPaDLShImhEteaVJxkkOQQWppo2sJl2kN1+sY+ox6Uori/8Bkw6zLBBOic8st/5tA6p6iQfyip684Fsl6yZYUZhZSnCSxPDR8uY+e8SNoCkpKC6dPvEJQ0K6BexpLp+JFUSqrAAQnmzkVLpIUtRUwIL0Lq3qo5aVjrGjiChoC4+UJLRaGW/kLuwOTD9wWj0IZ3KEfocaWTwJUDQPQaMxPyMZ9FuUZIGQUtUw9SWFdmAgqz21akTFKU7uQ4BYeXbkT3hfLQSgA8m7xmy/mbRzew1kzThHP+D+c45ExQWMVEmnOpGTbxVZbUCsIEeDCtJCsRCs8NCH2O/wBoyY1pnbQV7HabIhBKkqcKGRAFWzcHesLrTdq1uKFLkgJqajioa59YZ2e5MEukwKQEhuGtABu1QIUPMUtnYAli5yYCvJ/nGvNjyJ3a/j/AXQTPnnwi5UJiSEjEHUpLOriagFMm7wvk3ccOKpY5EOMnY+kMLe6CEpmKWW4lYjQvk2lD7xCwKWtCi9AWOxateYFXjvk51JXXIKBFXgSpL0KiHbd/2gubLxAgmmrwltQaaFaE/wCohfd5KYS05qoe9G9YyZMeqa0C6qW5qbhskuXZ5aClLgF8Qq5JJfuY9hgqyWnaQeoL946PoI0lx9hrRnBKIK0p8rmnOIzyVSJreUOT0Bf9+0OrZZRKQScyXI+bk5UhBImn+jmg0Upakp51H7x4cunyQlTXoL4J2T4QJlJtE6bLTLSMRFVHCRk1A9RHS7ahKnlunhwgvUpZmpRm0EDTLYtNmMpVCFJBG4YqHyEASrICWYvkGJB5ZZxpzqMWlHbYnxwNpMxCSKUAZveLLTd820LBSFIlISkImLoKZlKRU5k/UQns05lcdQCwbMn7AZmNT/138JgklWDpyblHodN001H8V7fcootif4ivLwkrQkucNVnzcRAAAHlFecZH4jtcvEmRUKwqJoWLnEAD/M4LvLGpanT5gGrk3flBFssip0slg+EEHUHUjaoj0VCGOKUVSHSZlJMs6wVIScopRbFSlmXPSVBP/mDNmcEj81OhprDOXIBYjUAgjUHIiJTjTNWKSkhlKaXK8zksGGtRGguX4gNELCqYcKghWHFUEE/683KMuqgBUplH/t6VGajyEau65aRJU5KvL8hFYLSieSWph9mvfDMAWQ2Jt4vvGyImBMyWanMbmg+ghGu0tNYJA48z1gmfepTLQFAEYSadQYOeCyLTIjSoqCUpUUKLULuNB9aZQpvdP/iETQPKzHKgOXtnzhuL4E2Ssy/+7Lw4iQ7hmSo9DmYXTguas7ISSkaNwlhyciseM8Lwz5IyXgKwqtE5CGAdTAABsIqXVyFSdY0l7XhLkykIScYogAFgWbEpz1oMn3jL2CUqYWl5lOI6sAxJ5bd+cTMtM1SUqWQAGAZy9eeRVDRyKP7hsMtExPCymAV5jRgQC5gC2WZlkguCqjVd9B3guZKaaAo4yDQ5BsgSO1IgbSUWmWcYSkZvlWhc+vciM0puUu2znuL77+H5ipXiJGLCONIzTq7ajnoX0jy4rQ8hIOYEPpttQkuC+aVB6jT0r0rCWzSgkUo5yjup0qCiLST2HUiZQgbN9IzVvRiP5seIBi2oBYN2h4i0n/iMypnYZktrAkyUmszxAtS1uAAaOAM1AaAZb8oz9OmotjPdEpSSiWx/SRn3+sVqmsA+QSPmfv7QNJWZk1LVSEqFHb8rHaho2cXWiXiJAoBp0/eGk9MalyDwE/DqfEmqIFEj3OQ9jFUnTkYbXJZsErCnMnEs98IAhZNmJcgaEiM+TZtfoNWyNTdU7HIUFFglg+oBNfQGFF6yky5o8OalaTTNjXMHQ5vTaKEW0IlzAo8KkswzJCg31hBealBaUgslBz6ED7VjVGWuMPa2/gDdD21y5koANhdWIqKd660amcJ130pWMAuk16uGekbj4P8AiNS5IRMTxCgOhbIenyhV/wD6FYZCZSZssJlzSoOEhgsc21Gh6xsfTtJzhIErqxHJm+JLCmaqe1QIz1svJSJqZrPhWG9XH37RpLJZ8EhDl1LKSf8AIhQHYQCJS0YiA41SQ4UOYNCOUefglHuO/YrRpbNfiloCsRLjnHRkZM/CGQMCakJSpYAcvQPzeOj09b9htGhst5EcC+JBy/UOh1HLlHSkolqUtZdGLECn8z5AcySRyrCyWojsaR4bOVqTLD4VKyGdde0YMOeVqL39ATGs9rQmWoAAzDQDcA0HoYGvO0JsqFZeMaD+3dhvo/OkGzLdJsaFIQoKmglRUQGD5pQ3lJ9nJj59fV6G0TDoT+X9Lc9RHrdL0SjLXk3ZRqty9V+rwkgsMRz31I9IPua9lKIdWbppzqPtCiXKHhKeoIwo+/qPnFFyTCCQSKVHUafzaPRpNHanY8vFbNxKcOCOn+4uutYIAYnNOfcRG8ZQUCQdjloaRZc8kOcyygcvWDScB1diC9JOFQIdJyfNiDry+0F2WYpgKkny8txDT4guscbg5g+tIWXPZipfhhakuDhLOUlmcDXpHNRcQJyUtj2hmOcwAA+gzAHrGwsc4iSodPptGZn2Nl0QchnTIAfMGNNdalmWrhFUpIrhDtr3HODJpJBSfkAVLPi88ZgP4htJQZY2SMq/LqIazpKvE4lpQCXZFSX/ALmHy7xkviK1BFrAqzIp2c/eC5W0BqkNZdoNmtssE8C0YFbEfXMekN7ZZTKW1QmpSx9R2ID9oz98jGmWXbAGfof/AOTGuui0otMgS1DiSOBWrs1DzFD0EZOoh3I7co7TYFdYqcGJlFALkbkMyaHp02iq/pqDaSmVUSkhCtRiDux1Z2J3BgaTLwIU74g+GpDFRKCd8TE9CqKbTLIOEF0hRLAhgXOadwCBTIAx5PMGicuBrdclRClHJw3Z3+Yiu8lLQhS0gHE6MRDpDlycmdhR4uNvKZTYCkJoNjQl+7e8Pvha+AUiSsDEUHDRn0IO7vGXpoueS26CkqozKl0UXBYlLgAOyQUuBR6B2hfZ7WokBTfz/cH2u6F2YzAtJCCQEEBwQX15OA3I8oCIARi1AP0h8uzd+xHyXKtK5nC9AQQ3I5HkcoMk2ZUmYhalE8Jwu5KTuRyela8oU3S6lseEGjnTUw4s15CXgf8AGQlwDNFdnGGoGwJMNBxXx9Bj7YPZbyJVNUlJwlb5NkHL+sF2VINC+JQLK/uZx9YnbLUhcsKloCAXCsOLCVYmcYq5H2g1M0Wco8VJCZySEqLMCGUD3idKebix0gS5LQRKSBTSuZdTue9YVIHG+5c+rw6mpdYKKsBi5bewhVPDO2hV86fOJZNpMEuDyzTT4ilJrhoScg9IVWi3KKwGJSHoNWbXmYc3UgoQtLOtYfsH+pf0hTPkBKAQfxAoYxyUymHZqiL4YWxaCZPxlNlJwpCShLMlSAFAnTEKu9NYs+KLWZyUTEkMPMH8qhQiF9ns6Vni0I9dIjd4xBcpdHIL7F2PzftGjHO7QtvgPlzVYkAklIw58kxC9b7P/lmo132DaxbekgIUlKTm4fowJhZPkoW7KOFCSolOZOjPnVveMsIKck0gu6oPQgEAlLEirBx2eOgWyWoYE8emxjo06q2AM5lkwuCdHz0OREeLtwkyytM6XKmmgKyAQP8AMMXj22SvDRiUpCggYUlKgssnNyDm5c/8ozHxPealpRhCCzByjEoAmgY0zaraw3RYEs7vwOqRVeV+LX/3pVM0zZQcHmrCSHMeWKXLWHxdVfT+faLrrsEtEvHNnTELIJSULYncNkR1pTasJ78vSVi/CqN0JKQT/cyQg9U+8e7NXsOkxla7SAzf4dP1ft+8AXTbQhbkAgHPrnF103HOnTUS5qShMyrlhRsXC5pTQ7wZedzIlzDLkqK8CMRJpzp2MSWWCfbF43NFLtJweVNARU7VEWWG8mBqkUp6jnCqUkqQafpUO9DC6RKImBPUfT5xWMVTRTUzXXxeBJUxTVIPoX3hPd1qUJyTwirfWJTJJUiX+pimpFaNn21hfZkqSpBYhlA6bsdawYxTjQG3YffFsdbhRauX/JUF3Lb2R+YnA2exbWKbyugIATLOAByA75so+6jE7imJT58RooMA7l37R0ktAd7I/wDUSFJ4aEJLiusZj4uJ/q0K0KE1OjD9o0aJzzEYJfh5VWX1JZsniu9rKlVrQFDEmfZygEjyzEHECObE+8LKdLYDTFgt6VSAnVJoTr/GboRB/wAPWidLmgJHAag0yO38zEZW3IXZ1KlzAxS9Mssm66GG9mu5eBKiolJbExZNQ7D6wVS/c5Oz6BeVxePMSygkTUM6TTECFKI6j3PKM8LQAsgUBLDIt6keusFSZ6k2dPhOAkLHDkkEMz6PvELBcaJ6w81KAlIxqcFRJqyUnPvStdo8jNj+bQslvsTXbCuzp1ViAPoR/OsETbXgtEvCKJoAUkE7qcgapo2ldYX2ohM1aUKdIS7guHCkgGnL5xGx3thnSlrKigrxKLc6sCHKt6nXKMuDGl8lz/s5G8+JL3/8NhSMSprADZyDi7H6RlJtj4lDSp9S/wBId3zaRPTikLCghTukO1CwOorWEFpmLGIJd3DqwknZhz+TwOscpSSQGUJsMzEVS0FSQySBVmGoFaig0qY8QhRxJWCFByUqDFqVi2x2e0+IFolqBBdyGfkX0MR+J7aVzUKUPDVhKVaAFNSC3JQ9doMMbeO/IEti9Bb+nStQTLKxiUcgBVXuaw3+M7TiMtQOJGQKS4L7EFmjJ2tCRVv+TZk+4i+5paFJXLyRMLgs1RUFjrnlyi2OKgmN4GN3T/KR+bh7JcfURf4DODmznvX7RVMuubKWgYaOpSVgOkuAKc86Z65VhRe15lMwhJLYqkZnSmmmucYMuPVPTwDVS3DbJb8c0KFEjEkOakMatsSD0cQvsU0TVBMyuLU7g0+Tdoc3ZcCPCmzpRMxSwSkUSQqtC5oatX949ub4en48cxA8jBynPMMxNXDd434oadlwchPeJcqMkBksS1BQPDVNlQUCeFcSiMQ2fT0Lwot9gmFSghC+GpDEcWgL7B4JRbXQrhKCohBS2Rf6EnLQGFx7W5ASI29BLKdiUKDP/cygnrU+sA2C2AJAWkaJCwA7n9RJOZ5Q1tJl45XiKKUKxEqGmMlj0rWKp/wNNIZCpSi4KVglLgaEMfmYOFK7RzRnLTds5S1KlqIQSWct7CmcdGw/+mlazQDsAW946C5ZPCQmgz91ErmeCgO+IkH8wHE5G4w6QZfdiShIWzkULbajpp3MB3VYsU9wSaEq2ANGc82/ggm32GX4MxQYrBqTVg70ff6xNvtzjkv6BWy3MLPtvi2g4i4Tpp25Cg7RpLIqWpLMIeWC7ZMqWybNLVMnDCHlglm4mJyJGR3jOWu6VIWoAFCswgl6ciI3PPGVM1Ys0Y7MayJuBSC5IQXGpFGbpErLZwEiYokqWSiZqAnCEg939RCmzWkg4VBjz+kEzbSBq3uDA0p7orLDGfyiNLtEshji8pFDtUNCu04ETqYmoc35vnvE7ot5KyCxZQNKODT6RTbCSsEO4JHvT5xvgrZnltszTyJcsyycKuFTjPKn3gOeqUCWxbjPQ0iy7JpMtTFiUg0OZFHaKrxX5gDz6uBX1h4R3aDqGtvt6VqLSlcOEOoMC6SXSTmAzExZd1pqHwipDAB6jfOF9sthVZpZc0A+Y+hMV3OghVaJdJrQ/eDpWkGp2VW9YTMBGebnkYhe03DOlrLkIZaW0ahAPN4OvaxnEClOKpBOQ0MKb9tqUrAzIR24ks382hZNaRXaFl/2iVa7UFTFqCUEcJqADUUps5hrNs9nzxFQA4UjykCtNj6QstklMyWkEVAoWD1DM/VjA0u6wGAzJ15xmx5vitimLHqjZof+tKVKMlICZagyUoLEauWzL12oRDa67vezKmzCJRw0UrMIycDMkh2AqaNmIz0qxLQnEywk1BZqd+XONB4yJiZfnwqIQSSVFL0dXyz0jPOTnK2SbsEXLSJbJViBQ1cxxpDEVbducCzpBCVhRdQCQzAMwGnNhXlGk+Kbtly5CUS1JlsWSDTGwBUVHMk0DnJoQWm9pZwjAQohjUKcgBuJqnr0jPkxyUXQJcFdknqkgLCilTZgt/uGcv4snCXiOFaiogBmy3bmYqu21jw/DWn8REzFxAYglXWrgvTYiIT7CJnACPEMwlROqSA3/wCROQicccourFUa8jO4/jFcyYgTEpCVOCAC4LsGL/SCfim4xakpnSTiKc0gsVNSn9wqGP0EYW8LOZKyyiopokjMtm5HpTYQyum91yTjKuBYBWkqDj+4gsXHRzGuLodP2UTWKWIYBIxUJI65GjesMZkoYZJkErwjErhajiv0gC9pq1Tph8rgF07nXofrE7DbCGMoBDpAOEM5YYic8/oIhJqKbfsVvyPEXzMSk4g6EP4SakqWqgJJ0CeFg2ZzhDaLuWGUclUxYkgO3MvDeyXl5vEIJw8DsMgXZqA1EJbQJk1SCgpIQAnCoj/I5tUg0Ncogl3Z7bfUOnUtx/8ADFkxIWZUx1E4VEOCkjIVHvDKR8SSbNNUiapTqZ1OVI2qkB0n1HSMZLQpBOArxjJSHHPOmUNV3vKnompVKBnorKUTU/5DNq5u/rGjEknRyaRvbbMlzJRXKKFKIJQRUEjIOPRo+ZTBMCgVhSQxJcEVYtQ9TB9z2kypqk4hwpSFJej1JPu0EXnapqhMSlwH/MHCh5nSTlzjpx7i9AYpm2gLDfpSx7RWn4gmSjLlS3WqiQlzmdBEv6ZIVwqCipzSoCRWp60hbYT/AE84TMWJYNAOdC56RmxxWsnTs20y3FJYqrrR9N46MpbbzKpiycSeIjCwLAFhrsI6NfxG1HXWfBUpSmxKGFLKSc3egLjQVbMwytNkH9KtSvNMSyUkgEVCnbXy16iIyrCmTLM1Q4FnhXMKTTUISKk4tS33iVpOIqDlSSA9OJ6ENsC8JmrVF0FlVrmzp4kGSkgy0lsJLhmDuS5NCYDtU8rmpxkuHNTkFAAp7KBjydehTZvDQ4UtNVbJCiSA2pYV2hZLmgMCxJHB6uD6uIbSnCkKwu9pZUVBH5ZZW/QjL+awOZJATmXDkEZHr3GcFy7MklSmHFtTOmmVYvl2MOWcgMC+lKV7awuKSi+2hsc5QewDJkLlTk4wtAVQkpPUHnUQ7tyUKqFlKixqM6N/DFV92mfMROlS1pxJw4UghwHcqIqXYMAd4Huq0CdKwLJTNQkhiKEOGKX9xpHqY4vZl3PVuPLgDfnSpwoMRrQ7neKL0lLKgoBLYRp1EV3OopYHCQFEORXL65Qmve2hxwmjhnyIPTnFkmpCtqhzZ5UxUoDEkS0hQURmFaBmyYZvE7rtSEkgcZaj5UY/SALitw8KYlh5ga9R0gSxWRZmACgLjux2jlHlM5y4oe/E9vOu4OEZFxuOkCy7KmdL8QBLBBSoaipY9j0g63XUBKxTJgw4QWy8uYf+ZRnbttQmq/DThs6DVX6y9EjVVf4YVtKA0IOcqLZkpVE4RzIfIaV51id3LSickrPlNMs9KEjLOGKlb0b/AHCpSklRo4/KyX61jCltSNmSCxw0xLviS2TcQxzFFJyCA5L6Bj9Y03wZKJlFagRKIpioS39vbOMkiYydcg+2YdufOHPw9eU1TBSiZaakUyTVulAO8Bvfc86tMgv4+llU1FWCAARpWqvct2hROkyyQpAPDUHIDctDu+rQmaAcQJUAodNX7wvuu7PGTM4ykIzCRmN683jNkblPQmLVsjZLuVMC1yyTXMlwok4qHMMzdxBeEotBmKQrAPzZAZMXNIe/CF14bMQagrKhvontVJjK/E9/Y1LlpYS0K/8AcRR+juwjpKnqC3p5I/Ey0rmpKSW9akuB7iEFts4JGIEkaYi+m28MP6kzFJZ3bCkAjzONG2GnrAiLaElRGIqbCKAHOufLXnF8at6hopPcZTSpKEIS6T4aAaYlEeZq7E57dIssNqMmZLIIABZRIDe+TZ01i6dPwoLaJD5PRIzOsIcaXJUcRIrTPYnTOsTx/iXtwxqs0S5mJZJZwok9WL06gQrm3upKghKsCUnJOanzKuVcsoOsS8ydUe4hRarEsqKxLBSVPmHbdnfLWF6etTsWPG5fdM4rStS1YgFIZBL4nU5cbMB6x1jxTrScJRLViOEGic6JAAz23iuTd60pUUhjiSlJBBBJJU41FBqddIkq6igJUubKCzXCsqD/AOYFT/xfrF7TuvoNpsbW265ktSigAqIp11Y5KGVDo0UWm8JnCkLWkTEl0PwuOEhtMtPrHliveYZnhKVm4QrNj+XiOY0rvE59iMoImTleJ5iKhyTu9aClIjN1G0T2AJdmwlgrC5CX2/hMCTJapM3iZiaUcKrl3iVotTEKCccx3apAGZJAPOJ2i3Im0VKwrSWYGg3JHvV+sdgi1FyYYJxVgq7ZjJUTVRJPcx0CongBsKS2pVHsP2JehNDHPxDMCsDKxqlsWBAQC+WxPtAaL6xhAwthVXchiG+UQlpUlQSoA0zfNtaaRfJsaR+Y10Y5atp3iKcHGpeOBU+bFi7UTiwPiTQdSqDJVjV4fiBRISvDhIFHd67EUaA7cCFqUhJDkHDTIdRlQmm8XXReBEual8LpJCWzPXSNKj8LQUthjYbQAViYWJqjQAMKdXY94rnrXKWqYASFsWGrDWDrHYEISJs3hQA4SocX+8qRYL7lzSU4Any4cXmUVHQcg71iUcSjLWFoVXHbSmYqcQkhRUVJyLu4DHMMe8bIzLLaZYMohKxnoX2baMFbJjT8cklUssKsljkQX55HYwgvRZC2qK5g5gcxtkegj0MSsMZ6VR9PsSBQENxMdRQZiE18mWMgo8Sq4R8xHz9dvmgBpi6ZMoj5R1utCphfFMrUpJdIJzauTxo0y1WM5po08m3ykqImKwgkFsWFsNQ4FWfTVo9X8eIQolAJDuGepzzOVYxSbOoglsoMs1iOoP8AOsOoO7F1jy+fiGfbCE4ky5RJ4UluuIkvuwoIJkfECZMrEgMocMlGmxWeu+3WApElWHClI91FtiAD7nSCpV1g8K0pc5hIr6ucI7wJYbKQzuKZrbquxM6zKUolIDqWp/Mc1l3yGXaABKJRR3SCaEjg0FKEgfykDItcyVJElJ4FEggZEEPX0eJ3faZeJOIzHpkcKQTQUybSPPnFwlQXkc3ZKzSCokBJUVBqk0zcinev7h3Jk+DJXSrBPrxH/wCPvFNhtsmXiVLSQXYhaiTStASaHk2UFWa0FUslRBUQVmm5YeyfeEfIknbFEuclMkrIqlwD3FOfmhldM9AmoAWxSklbAu5OrhikZd3gGfJKZak5JfF1BH3QIFmKUigSQpNRStNRuGqN3iCh87BE+hS70TLCkjyqBUG7uKdI+foswmocuHrTOHl0TkzJIUt6EnZ8VFDk/wD+0K5C+E4yE5MAOpAAifUNqqBJWBTSJaklBZi4fJwffKLbH8PqUQtZ81alioHYa994GlICpqFFRGEKLAO5d+bGsFLtOMvm2Q2bID2jVFNbIrFPgItTKXMQSUAEAEOAWqQTmBl6QGizFCSoHidgBV83PbLesTmqAClPx4mDAFVTo/r2iiRaSEKZThVHVw0Ygul6HvvWJ42tNAT8DBEmZ4WKiUnDoAaKw1pWKJFhSJhWGcu9SMqVGWQzMF+I8vwRkkBWuRKSPr6iBLdbjLqAGGYzJ6axnlerRDlitW6Q4uC3JE7wacYxDqmuXT5R78dApQhqJZVdAeH6Qlui3BNpkqIAJWkEjZTpLvlnDj4xtgWuVJZyXPIOcLn0J7Rpx4tGzGjGmkZ65balE5YmJxJIYKaqVM4Irl9+UMATMnBYcy5kskvkKHQ5cQ94SrtCRNXUYQSTVtedRp6w/siAiWpiQlKSwObLZgeheOy7ROkqaE94YcOEAuS6iOFwMkE+9W0zaAbA5XiCeEdCdj27mOvOcULUDUpopJLEEHR9XpA9ntJKnSQCB/HfJidIrCNQHtNbjSXYUJDKKlEauK7e0dF9jSSgFS5bnehzoWfUVjoHyDZBa2CqP0GmrekRu6ekylkhWMNgCj5gSxG7gAmLTaHEvCXUpJejVb7wvm2XAlgsFSXJCHKnJDsXqd67RixRTTUjIohVo4C6E1wtkDq+RDPp3imTbvxUqXLSvXbqFU4miFptq8FCp1KFcs/ozPExPISpCyMIJCC++dWdR0fWL4rSqRyb4Gl6WzxUplsGY1ZSnw0alU1eohcJYExBYBhRnzz15GJT/wANR4ilQAADCj1xAnPPLcwDKmlziLsSNswYpvpseXBemXLQGSpUzInCQ3OpIHsYRXvKJWoVAd268oZyiEcKjhIYGhJDhxQVeuWdYGvGSyyD0OeYz7/eNuBKwSXxQlwtE5Shk+E+37RbNlVgdcqNxIcXcgFRcAOH0agMGqs8v85SOjnLtGZlWko6QTIv6YnJhWtMzlWAuRr2NLJs0tuFR6Vb0gxMsJFHroPuYS2K9lKzGezQ2s9q/KR36xQ4KlpKtNR/oPAsm1fl1Tkk7jloYLlzBlUR7dd3KnBSlKGMEpChmCKcWpOsYOpXyUiuOXhgE6Z+ITphpV9WPuYaIvRMtMzECWCEgAjk9T0MKJt3zJagF7s4cguRrk3vFFpnEklg7vXq8Y6+QH+cdLvJK3CTw+GoAHMEZDfSBLwtisSUpUFJUN8NSzh9WIiiwSSUKqFKGIhORbDUuwzgmXdbnGQ6UJdRcA4nyFaDmd4TSoyaC7sYXNegA8NeqqFJB82YPcAjvFFuVimLSlggKYKJcNvudsqRddt3WdJSRMcEjClWYq4Cmq4JPrFV+2BaDiSl0k6V5u/JvcQrgnNDJb7i6asIAJIICiEqqCTTerOPfnFl3TlLmBDVIxHkHp7n3i6xgFPh4C/mSaAEt5eT0rru7RXdV3rxqUgmpD1JpioK83pFXw0xpOim3TnmYQCNcT5V0EP3kTJaQT4akDj51Y4X8zhiO8KrZKZeBB/DDsCCSnfiOhi2x2hMqoSDsXL/AGhFGopArbY9sC8ExSZZBxAM9KD6sxblHXlZpiUg8DFnZi3Ikijj5x5NkFIUX4Qp01rkSC8Ljea8PGo9zX5V7mFxQuTn5OhfITdMgLnyksAoqctXIElz2hhLvGXOtCjwmmFBKiAfypBOhKTSmcJbstOCakgupYId3YqSUvXQE6bRZZSEcKkgJSXWCBiUR5U1ZgNGFd6RVxu7HTvdjpVilmYnDIBUmpJ+Rw0V3EMZktDK8SmJnYlzV/3gWw36JiVJwhK24GOZYlid2GcIpq1y2K3ALqIVm9cya/7iOVNIjK0L/iJKFTsinJ8NWDnJ3c4WcnWAxMS5wywaM5UokvzcAeghtLtoWGISZZJ/K5SXzDh8w2cDW2zJQrhwnmAz8lB8+caYP4qLHX1KSp9D/wC1/ePIbWezIKQSKkR0HuIIOTjmS5Q4GcY83CztRtu8MUXXMCcYrgV56BWez0GWR+0dHRnpEEK7cHOuTsQMuRHSL7BhUuWFkguTk9AHbuEtyjo6GS3CuUeWmzTSo4qqUcVGZiMTh9qUgW02QpsxahSscT1rRqdzHR0dY01sGXRZQ5K6iWlVdauH9IHvhXigKZjmAdhRtsgY6Oi0F8kCthIJRI/1FK7Kdn9I6Oj1ERA5kk7e8WWWxlSVrA8jemsdHRLK2lsFFllWQco0d2TsTAiOjosjkGzkEkNkM+XQRUm0TZMwrS7ZqDhqgZjWu2Tx5HRDP+Upj5HFgv6XaSqWtCklht7Ec4zlvs5HDnxMC7UG7R7HRgpazlvJBt0SlpagwqcYtRSuvOKbxvAhkJeqqvsMh7x0dE9Klm3Gf5yyTayqUoKlt4SknGCHKVEpIPTSNfc94BSfDWXUwc7083XfeOjoaaqS/wC8FZeBJ8RWVSFpIVUnE+TYagsDXoaQ6u9DJxsPLjLUqBRh1jo6DLgm3sZv4ltVU4EsSOI0FAzddYW3fPWtkJS68TaDVt48jorSULHgx7bLPhQUrphYKarEAmmT5jaEdrsCgzYmNQ5D+xPz1jyOjNg2b/U6JYbtKhtuzQ6vgJWJJSopUpFaVNdx8o9jotyxhbZ5RSrnm46u8W3zYSVhRdlZuXq/yjyOiWTkWaBg4FCwB68qP3z3iSJLua5Oct2AHq3eOjopLgeQVZ7PwjE5JzILD0jo6OjPpRI//9k="/>
          <p:cNvSpPr>
            <a:spLocks noChangeAspect="1" noChangeArrowheads="1"/>
          </p:cNvSpPr>
          <p:nvPr/>
        </p:nvSpPr>
        <p:spPr bwMode="auto">
          <a:xfrm>
            <a:off x="176213"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hQSERUUExQWFRQVGSAaFxgYGBoYGxwcHR0fGhobGhoZICcgHCAjGxkcHy8gJCgpLCwsFx4xNTAqNSYrLCkBCQoKDgwOGg8PGiwkHyUtKiw0LCwsLCwsLCwsLCwsLCwsLCwsLCksLCksLCwsLCwsLCwsLCwsKSwsLCwsLCwsLP/AABEIALcBEwMBIgACEQEDEQH/xAAbAAACAwEBAQAAAAAAAAAAAAAEBQIDBgABB//EAEIQAAECAwYEBAQFBAECBQUBAAECEQADIQQFEjFBUSJhcYETMpGhBrHB0SNCUuHwFGKC8XIVMyRDc5KyFmOiwtIH/8QAGgEAAwEBAQEAAAAAAAAAAAAAAQIDBAAFBv/EACwRAAICAQMEAQIGAwEAAAAAAAABAhEDEiExBBNBUSJhoSMycYGRwbHR8AX/2gAMAwEAAhEDEQA/ANlPtHCrcAwZLtOFCOn2hVLZS1DQp+sGyElQTyAftnHwzqh0Rtis+v7wPJtDvXl9jFtqNIXWWlPX7xoi9SsR8judaCsISHNHPUmvyhxeqvKP7BGdk3oZSFADzKAKtQklj7t7w4tIKxLOyADGyck8Td+hkKbO+Omb/WHeFS1AJzJfkOcKrCwnV/V7OXjVhIlpPhpxKb1OlYODE80udl/JwDaSJkxMtJcyx7nfo3vHqyQMJJpAF3pVKtBK8yK/5OR8otmqKllb0VUD0hv/AEHUeXb8eKGiU2qbVt2HrBd4WoUIFAwUdwAfZ6d4UW+bUDcj5xO3TOHlHnxzSglFef6OYzk20rlqINQyhzoQR6iF4XuYquecMChTbsdPYxVb5lCBmaCHnNzyJM5GkQjBLLZH6ZxCzzxgJdlAqDb6+xMCz1qEpBDqGGv3pHWNYMrcqV6bxtb7U21xX/L+QDYTguS76e8IcJxKJzTn11+UGXSND+Z37H9orvFRExRUGxeXmw3hc0+5BZVzHb+A0I7JNfH/AOov5w/s9mwykrc1YltA+kZSzTWxj/7qh7xvTKCpACTTCGMVwYe5OU5LwAR21dVEfmLn6e0MEWfxLOAGBUQ/qH9hCucOEkZYmHQUhncs0EJSCaAkvoYTpJ3kp+QsleNrQhpZL4qEbcJw/ftCm7StQQGJKE/UtHt73ZhmqWpQCDxOTRNAO9XYRXd8wzZ+HiTLBciqVK5nUZekUz3knplsuAIZeGpMieVBuHfYOYBsk9paW1D+tYJv1btKSwSXcDcvn3LwGqUESwkF2AT7ARk6/TFRxLwGJcmdHpQVOkcR0B9flCuXa8Uxaf0t7/6g3x2Kf5yjDBaZh5CptmJl0zH0hMq8DKIcUXQnZX2MO7HagFrQTwFIUg6HQj1EB2qwBYIWKE17ZH6HrHtRjHPisVqj2ZP4EpDgAOp9zn8hAspThstohaLUADVLhWHC4cEVyzoCPUQDZLxHhJUSCtTtXKpPy0jx3Cct3sEbIQcP+afrA1qteIqL0xAezxG1qTNljjYO9Hzyq3eKLGjw6UVxODtRvWNSyJdOk+d/7A+S6zWRSkuUiqlGpYtiLUPKPYv8cmOjMupnXCG0gEhLTD/P5lDG7JoClA9fvAS1MomBBbiErUkaM+wJCT84hGLmxbovVaUqdjmMoCM1lJ2OcQZyCzBmfsIotszDnmadtTG2EUnSE5HZQUkPDuciZ4SFmhUa7s1Kc/tAt2yvGmlBohCQTzJy/nKArcVGaoFZLHMHMaN9ofS4Y3KXnYbgZJCSQSKjXKL5fxAEDDLTjJLuaJ276esZ+9LSTgCcl1PYs3r8oMs9qRLAOZ0A/b+VzEaeixyxfJvk048akrY0sipilKUtIc1LAn5n25RZbEYUFaRQAuNuYjI2+8/ErNICdBiYdGoIUpv9EtTy1LfdDj7JPTKNWXFHLGpFXiT4NXK/EmjZAxH6e8EXupsKQhsaSoHWj511bLnGVu6/gpSnScSg5pgPUDynsRGgReqZyA6nmSwUgEMrCQx6s2Y3jD2NGpy9GaeOSKbmcy5h2UG61iAm4pySSzHLLoedQ0G3RMThWn+4H51jN3iT4zZano7/AFiWJqcrJ8I+l3okrCUZBWfTWMpYrUZa1oUciQe2sOLTf3i4QhHAqhKhnUUDZQjtVjKppXLClBSiCACSCMjTce4jT1s45XUdwDWTaj/UygDQkv0yH85w/vazY5ShqOIdRX9u8Y6xD8VMw0MslxuaMOWVYcSJy56j+IARmHIaj5DKkL03UKEHiUW2/AedzLvh8T/1S3eNV8LWwKs+HE5SVU5GtPeFdpnykLVJny0HGopSpIZVB5iRu7A/MRVddm8PFnRXCdWI4ctftDrI8UdX7NHBs1f4YHMQTZbZ/T8RS4UNNyqnz9oUT7TQDmPrDaZaAoJDOBnz1MYsWZYPmxuSd4XhItBSArDOlEqSFCjs2eWo1oWgC7jinTSeEYA51DkhxzrFky6ZUucFJmEeIcJCg+ENv1b15RZckyRUrCcSSWWcmFQ/0j0XGWXItdf7F4KL0UoLG+HOudQ4fR4Bm2xWFL9erCJ2++fEWpRLhPlYNwnl0DwomXg8tJ1Ay5vGDPHVPbdI5MtutZ8RZOZD+8METipTsWTypXJ/eFdzgsZijVSsPYB/mfaNp8HkGXMP97dgB9zDYMXdzaQLgQoXhKx+pmHJqkd2g+wXuE4kzPL+U5nnTWF19WpBtBUhCQBwuMyNSRl0pA16KaWFOwFTz5DqBFY3hm1FhsZXhdclfizJZSpa0cLKFFDykg1D+VzTJ4yaJBGFCnSUJDgir9OkH8CpSFklMxILMHBycKqGzGTxC2WpapWIqxBKSQ7c9c+0Plmp/RiA92W5sD7kL6Gnzr2hnLtAEwjf7Zwr+HLsM4zCeGWlVVGg3YHesOJiZaVmZmgJJBGtGQA8SyY7g74sK9gf9WtVQSxyaOhVMvcgsnIUEdGbtv0DUaK1CpS78xqNx2j1FleyrGqksnq4b3gS+LAuR4eLzKBLbMaDqxgi5bQFqEunGQzlgD9HpTeGnBQpJb2nX9DXexVdiSuUksWAzamcJ77PERsPp+0fSLNdybJZFSxx5k0/Ucm5P7R86+I5IJSoFgXH++efWNL6WWGak/P2A+DRyCZdlmz/AMysQT7IB9S8KbLMI6YR7BoZW6zrMqRITUsFKHMhwPcGFd6oMsGU4xEhL6Mzqr0BENkjKSjGhlG5UUC2FSUuWSkEPqdX6PkOUI74+J8KsMuqsjqB19covvCeSGTRIDDm2sZiY5dxXfntHo44qjelSpDGUVLOJTrPr6DSLf63AoAgA51OkDWZYIYjtBVow4XCa/x4cdX4G9hmAzUpUn8pUCD+VtW0NIZz5WvlNC+ULrgthKXKWYYQpqtm3LcRpr6lFAClAUlggbgkj1BIPcRlzya2iRzZHHYHuq0fiLd6gV5g/UEwufHjVm5P1P1HpDf4dkpWlZPJPq5+gge57KEomBWSMTnk32jyVLS3+xiq0TuS2ES1BQ4gcIV9RzqzwzsU9Us43Y7b8jyhVYphAH9oA9oMBeIznLXqXgCCTNxKctxFzoHOcSuZeGaQcwo4tQX+jfSBELSQrUB/bT1i+4lCYnGCQpAqNxlF+nuClPyMge/LOZlpD/p9yYIswUlAUtwgqbLPMOO4/wDlE1HFaABoke5iN5W95YlpxBINQaOX294WE9nr9fcLR0uUlySxIy2j1drCX94HlTKPAwsqpisI0NdA5yrGN/iT+R1jK2oWrjTVISDliAVQFJH/ACHoYWoJxqH6q/WnuO8EWuRMs6QmalzMDJCCpVchUbAOTlCZFqUXVXhLO2oqBy27R7E4ODTFY+uy70KJlEoExeI8XEWyDVYcLHfPKEd0WMrFR/AWMOEoUoS1g0CsT7VfCf5WJ/DCZaZk1UxQShKglIOpAxFu6nPWEnUrguftQUii0WRpKVJqAsgtv/PlDe63kSFAllrBU2odgPQVj203rLC1GUHxHESrIHJwD9YXTZ5USVEkn3/lIn3MeGdY3b+36hHs24pSrKUuxKcWP8wLfLRv9xib6sx/DkgnCKE9tfWHN2W4qTMRgSkGgWnhJqDVI1pnAdoUlJWpRAAUznfKKdTNao6V4BVg1osqQhYI0CknUJq4bmw9I9s8kYQkkBOEP0w1iy954SpIqwlBPNWIVz6+0DzZoNVp2JSdjpAyS0zSAxay1rwpJCBNGHMhKQHOEZDL1MaG1SsYwAMCGbYMwEV2QeEVJLEzAFAAvhBUo1IoHBTTM12gxBAqSw3MYusySTUUMkjIyLDw1SXq/rHsLrf8QLMxZlEhDnCOW/fPvHsbljm0RtGyv9lLCku1SHzakKVjCpxQH2MN1l5eLVOnzhZaJZwuxAjze5KUm37Hkjc3DeyLTZziI8RFZgO/6uh9qxgrfI8WzqIZs/8AIH7fOFVrt5lYlZuKh2cU/wBw9saiuQUjLwgwY4sTOX5EEMdmj1p5MmWMaXH3BF2GSbxmIlhYPEumPMigy5kAB9oEt9zzTLE8pdOJhuQRVum+7wRZWNmkocElIUfQj32jVJm4bO02YirJlhwHbQbnSkJhcnqb5inRRfF2fOZ8hksxcHUN84T3tdikJx4SEnNwQNs9Y39qlDxQ4cHCSN2OvoB3hN8a/F8w2afKISUzJu4OFDpAZsmKXjX0mbvL6l+47MNKmNBbBTcREKwYIloerxs4Lp0bO5bAkhNQCDkFGoNKuWjQX7Z3swUoF0pASrkk5ehJ/wARGNsElSEpmy5igqWoFQLEKSSxDNH0i04Z8mWlIZRcsaDJiPlnpGXPinKWuPFcEeoVme+HZ5SpadCnEOqTT1BMWSEKMqYAGxzMJOwDFX27xdcVxzEzkBaSEJBJU4IYc0lniF5zvxVFJoZi/fCR848+WFxjra3+pl8FdnQhK0IJLE1UKnJyW9gOkMLsQlU+ch1KlIY8IqxBrTs8LLutTKmPQhNFAsQ2bHR+VYWzL9mJtYlIoZqa5uokuATFMMI8NW+QXQ8sKcKplUs6jxFizk0G9Wiy5560S0plpH4x4+F1ACnTDmXjOX1KV4a0guoGisqskkjv842XwbYCiSFTSfEVLTiUTkDWjauwJ/ti2PE5Pb6h8i9c1UudiQSpkAqOFmANd6ZV6xC32nxVKV+pR9NPaDLShImhEteaVJxkkOQQWppo2sJl2kN1+sY+ox6Uori/8Bkw6zLBBOic8st/5tA6p6iQfyip684Fsl6yZYUZhZSnCSxPDR8uY+e8SNoCkpKC6dPvEJQ0K6BexpLp+JFUSqrAAQnmzkVLpIUtRUwIL0Lq3qo5aVjrGjiChoC4+UJLRaGW/kLuwOTD9wWj0IZ3KEfocaWTwJUDQPQaMxPyMZ9FuUZIGQUtUw9SWFdmAgqz21akTFKU7uQ4BYeXbkT3hfLQSgA8m7xmy/mbRzew1kzThHP+D+c45ExQWMVEmnOpGTbxVZbUCsIEeDCtJCsRCs8NCH2O/wBoyY1pnbQV7HabIhBKkqcKGRAFWzcHesLrTdq1uKFLkgJqajioa59YZ2e5MEukwKQEhuGtABu1QIUPMUtnYAli5yYCvJ/nGvNjyJ3a/j/AXQTPnnwi5UJiSEjEHUpLOriagFMm7wvk3ccOKpY5EOMnY+kMLe6CEpmKWW4lYjQvk2lD7xCwKWtCi9AWOxateYFXjvk51JXXIKBFXgSpL0KiHbd/2gubLxAgmmrwltQaaFaE/wCohfd5KYS05qoe9G9YyZMeqa0C6qW5qbhskuXZ5aClLgF8Qq5JJfuY9hgqyWnaQeoL946PoI0lx9hrRnBKIK0p8rmnOIzyVSJreUOT0Bf9+0OrZZRKQScyXI+bk5UhBImn+jmg0Upakp51H7x4cunyQlTXoL4J2T4QJlJtE6bLTLSMRFVHCRk1A9RHS7ahKnlunhwgvUpZmpRm0EDTLYtNmMpVCFJBG4YqHyEASrICWYvkGJB5ZZxpzqMWlHbYnxwNpMxCSKUAZveLLTd820LBSFIlISkImLoKZlKRU5k/UQns05lcdQCwbMn7AZmNT/138JgklWDpyblHodN001H8V7fcootif4ivLwkrQkucNVnzcRAAAHlFecZH4jtcvEmRUKwqJoWLnEAD/M4LvLGpanT5gGrk3flBFssip0slg+EEHUHUjaoj0VCGOKUVSHSZlJMs6wVIScopRbFSlmXPSVBP/mDNmcEj81OhprDOXIBYjUAgjUHIiJTjTNWKSkhlKaXK8zksGGtRGguX4gNELCqYcKghWHFUEE/683KMuqgBUplH/t6VGajyEau65aRJU5KvL8hFYLSieSWph9mvfDMAWQ2Jt4vvGyImBMyWanMbmg+ghGu0tNYJA48z1gmfepTLQFAEYSadQYOeCyLTIjSoqCUpUUKLULuNB9aZQpvdP/iETQPKzHKgOXtnzhuL4E2Ssy/+7Lw4iQ7hmSo9DmYXTguas7ISSkaNwlhyciseM8Lwz5IyXgKwqtE5CGAdTAABsIqXVyFSdY0l7XhLkykIScYogAFgWbEpz1oMn3jL2CUqYWl5lOI6sAxJ5bd+cTMtM1SUqWQAGAZy9eeRVDRyKP7hsMtExPCymAV5jRgQC5gC2WZlkguCqjVd9B3guZKaaAo4yDQ5BsgSO1IgbSUWmWcYSkZvlWhc+vciM0puUu2znuL77+H5ipXiJGLCONIzTq7ajnoX0jy4rQ8hIOYEPpttQkuC+aVB6jT0r0rCWzSgkUo5yjup0qCiLST2HUiZQgbN9IzVvRiP5seIBi2oBYN2h4i0n/iMypnYZktrAkyUmszxAtS1uAAaOAM1AaAZb8oz9OmotjPdEpSSiWx/SRn3+sVqmsA+QSPmfv7QNJWZk1LVSEqFHb8rHaho2cXWiXiJAoBp0/eGk9MalyDwE/DqfEmqIFEj3OQ9jFUnTkYbXJZsErCnMnEs98IAhZNmJcgaEiM+TZtfoNWyNTdU7HIUFFglg+oBNfQGFF6yky5o8OalaTTNjXMHQ5vTaKEW0IlzAo8KkswzJCg31hBealBaUgslBz6ED7VjVGWuMPa2/gDdD21y5koANhdWIqKd660amcJ130pWMAuk16uGekbj4P8AiNS5IRMTxCgOhbIenyhV/wD6FYZCZSZssJlzSoOEhgsc21Gh6xsfTtJzhIErqxHJm+JLCmaqe1QIz1svJSJqZrPhWG9XH37RpLJZ8EhDl1LKSf8AIhQHYQCJS0YiA41SQ4UOYNCOUefglHuO/YrRpbNfiloCsRLjnHRkZM/CGQMCakJSpYAcvQPzeOj09b9htGhst5EcC+JBy/UOh1HLlHSkolqUtZdGLECn8z5AcySRyrCyWojsaR4bOVqTLD4VKyGdde0YMOeVqL39ATGs9rQmWoAAzDQDcA0HoYGvO0JsqFZeMaD+3dhvo/OkGzLdJsaFIQoKmglRUQGD5pQ3lJ9nJj59fV6G0TDoT+X9Lc9RHrdL0SjLXk3ZRqty9V+rwkgsMRz31I9IPua9lKIdWbppzqPtCiXKHhKeoIwo+/qPnFFyTCCQSKVHUafzaPRpNHanY8vFbNxKcOCOn+4uutYIAYnNOfcRG8ZQUCQdjloaRZc8kOcyygcvWDScB1diC9JOFQIdJyfNiDry+0F2WYpgKkny8txDT4guscbg5g+tIWXPZipfhhakuDhLOUlmcDXpHNRcQJyUtj2hmOcwAA+gzAHrGwsc4iSodPptGZn2Nl0QchnTIAfMGNNdalmWrhFUpIrhDtr3HODJpJBSfkAVLPi88ZgP4htJQZY2SMq/LqIazpKvE4lpQCXZFSX/ALmHy7xkviK1BFrAqzIp2c/eC5W0BqkNZdoNmtssE8C0YFbEfXMekN7ZZTKW1QmpSx9R2ID9oz98jGmWXbAGfof/AOTGuui0otMgS1DiSOBWrs1DzFD0EZOoh3I7co7TYFdYqcGJlFALkbkMyaHp02iq/pqDaSmVUSkhCtRiDux1Z2J3BgaTLwIU74g+GpDFRKCd8TE9CqKbTLIOEF0hRLAhgXOadwCBTIAx5PMGicuBrdclRClHJw3Z3+Yiu8lLQhS0gHE6MRDpDlycmdhR4uNvKZTYCkJoNjQl+7e8Pvha+AUiSsDEUHDRn0IO7vGXpoueS26CkqozKl0UXBYlLgAOyQUuBR6B2hfZ7WokBTfz/cH2u6F2YzAtJCCQEEBwQX15OA3I8oCIARi1AP0h8uzd+xHyXKtK5nC9AQQ3I5HkcoMk2ZUmYhalE8Jwu5KTuRyela8oU3S6lseEGjnTUw4s15CXgf8AGQlwDNFdnGGoGwJMNBxXx9Bj7YPZbyJVNUlJwlb5NkHL+sF2VINC+JQLK/uZx9YnbLUhcsKloCAXCsOLCVYmcYq5H2g1M0Wco8VJCZySEqLMCGUD3idKebix0gS5LQRKSBTSuZdTue9YVIHG+5c+rw6mpdYKKsBi5bewhVPDO2hV86fOJZNpMEuDyzTT4ilJrhoScg9IVWi3KKwGJSHoNWbXmYc3UgoQtLOtYfsH+pf0hTPkBKAQfxAoYxyUymHZqiL4YWxaCZPxlNlJwpCShLMlSAFAnTEKu9NYs+KLWZyUTEkMPMH8qhQiF9ns6Vni0I9dIjd4xBcpdHIL7F2PzftGjHO7QtvgPlzVYkAklIw58kxC9b7P/lmo132DaxbekgIUlKTm4fowJhZPkoW7KOFCSolOZOjPnVveMsIKck0gu6oPQgEAlLEirBx2eOgWyWoYE8emxjo06q2AM5lkwuCdHz0OREeLtwkyytM6XKmmgKyAQP8AMMXj22SvDRiUpCggYUlKgssnNyDm5c/8ozHxPealpRhCCzByjEoAmgY0zaraw3RYEs7vwOqRVeV+LX/3pVM0zZQcHmrCSHMeWKXLWHxdVfT+faLrrsEtEvHNnTELIJSULYncNkR1pTasJ78vSVi/CqN0JKQT/cyQg9U+8e7NXsOkxla7SAzf4dP1ft+8AXTbQhbkAgHPrnF103HOnTUS5qShMyrlhRsXC5pTQ7wZedzIlzDLkqK8CMRJpzp2MSWWCfbF43NFLtJweVNARU7VEWWG8mBqkUp6jnCqUkqQafpUO9DC6RKImBPUfT5xWMVTRTUzXXxeBJUxTVIPoX3hPd1qUJyTwirfWJTJJUiX+pimpFaNn21hfZkqSpBYhlA6bsdawYxTjQG3YffFsdbhRauX/JUF3Lb2R+YnA2exbWKbyugIATLOAByA75so+6jE7imJT58RooMA7l37R0ktAd7I/wDUSFJ4aEJLiusZj4uJ/q0K0KE1OjD9o0aJzzEYJfh5VWX1JZsniu9rKlVrQFDEmfZygEjyzEHECObE+8LKdLYDTFgt6VSAnVJoTr/GboRB/wAPWidLmgJHAag0yO38zEZW3IXZ1KlzAxS9Mssm66GG9mu5eBKiolJbExZNQ7D6wVS/c5Oz6BeVxePMSygkTUM6TTECFKI6j3PKM8LQAsgUBLDIt6keusFSZ6k2dPhOAkLHDkkEMz6PvELBcaJ6w81KAlIxqcFRJqyUnPvStdo8jNj+bQslvsTXbCuzp1ViAPoR/OsETbXgtEvCKJoAUkE7qcgapo2ldYX2ohM1aUKdIS7guHCkgGnL5xGx3thnSlrKigrxKLc6sCHKt6nXKMuDGl8lz/s5G8+JL3/8NhSMSprADZyDi7H6RlJtj4lDSp9S/wBId3zaRPTikLCghTukO1CwOorWEFpmLGIJd3DqwknZhz+TwOscpSSQGUJsMzEVS0FSQySBVmGoFaig0qY8QhRxJWCFByUqDFqVi2x2e0+IFolqBBdyGfkX0MR+J7aVzUKUPDVhKVaAFNSC3JQ9doMMbeO/IEti9Bb+nStQTLKxiUcgBVXuaw3+M7TiMtQOJGQKS4L7EFmjJ2tCRVv+TZk+4i+5paFJXLyRMLgs1RUFjrnlyi2OKgmN4GN3T/KR+bh7JcfURf4DODmznvX7RVMuubKWgYaOpSVgOkuAKc86Z65VhRe15lMwhJLYqkZnSmmmucYMuPVPTwDVS3DbJb8c0KFEjEkOakMatsSD0cQvsU0TVBMyuLU7g0+Tdoc3ZcCPCmzpRMxSwSkUSQqtC5oatX949ub4en48cxA8jBynPMMxNXDd434oadlwchPeJcqMkBksS1BQPDVNlQUCeFcSiMQ2fT0Lwot9gmFSghC+GpDEcWgL7B4JRbXQrhKCohBS2Rf6EnLQGFx7W5ASI29BLKdiUKDP/cygnrU+sA2C2AJAWkaJCwA7n9RJOZ5Q1tJl45XiKKUKxEqGmMlj0rWKp/wNNIZCpSi4KVglLgaEMfmYOFK7RzRnLTds5S1KlqIQSWct7CmcdGw/+mlazQDsAW946C5ZPCQmgz91ErmeCgO+IkH8wHE5G4w6QZfdiShIWzkULbajpp3MB3VYsU9wSaEq2ANGc82/ggm32GX4MxQYrBqTVg70ff6xNvtzjkv6BWy3MLPtvi2g4i4Tpp25Cg7RpLIqWpLMIeWC7ZMqWybNLVMnDCHlglm4mJyJGR3jOWu6VIWoAFCswgl6ciI3PPGVM1Ys0Y7MayJuBSC5IQXGpFGbpErLZwEiYokqWSiZqAnCEg939RCmzWkg4VBjz+kEzbSBq3uDA0p7orLDGfyiNLtEshji8pFDtUNCu04ETqYmoc35vnvE7ot5KyCxZQNKODT6RTbCSsEO4JHvT5xvgrZnltszTyJcsyycKuFTjPKn3gOeqUCWxbjPQ0iy7JpMtTFiUg0OZFHaKrxX5gDz6uBX1h4R3aDqGtvt6VqLSlcOEOoMC6SXSTmAzExZd1pqHwipDAB6jfOF9sthVZpZc0A+Y+hMV3OghVaJdJrQ/eDpWkGp2VW9YTMBGebnkYhe03DOlrLkIZaW0ahAPN4OvaxnEClOKpBOQ0MKb9tqUrAzIR24ks382hZNaRXaFl/2iVa7UFTFqCUEcJqADUUps5hrNs9nzxFQA4UjykCtNj6QstklMyWkEVAoWD1DM/VjA0u6wGAzJ15xmx5vitimLHqjZof+tKVKMlICZagyUoLEauWzL12oRDa67vezKmzCJRw0UrMIycDMkh2AqaNmIz0qxLQnEywk1BZqd+XONB4yJiZfnwqIQSSVFL0dXyz0jPOTnK2SbsEXLSJbJViBQ1cxxpDEVbducCzpBCVhRdQCQzAMwGnNhXlGk+Kbtly5CUS1JlsWSDTGwBUVHMk0DnJoQWm9pZwjAQohjUKcgBuJqnr0jPkxyUXQJcFdknqkgLCilTZgt/uGcv4snCXiOFaiogBmy3bmYqu21jw/DWn8REzFxAYglXWrgvTYiIT7CJnACPEMwlROqSA3/wCROQicccourFUa8jO4/jFcyYgTEpCVOCAC4LsGL/SCfim4xakpnSTiKc0gsVNSn9wqGP0EYW8LOZKyyiopokjMtm5HpTYQyum91yTjKuBYBWkqDj+4gsXHRzGuLodP2UTWKWIYBIxUJI65GjesMZkoYZJkErwjErhajiv0gC9pq1Tph8rgF07nXofrE7DbCGMoBDpAOEM5YYic8/oIhJqKbfsVvyPEXzMSk4g6EP4SakqWqgJJ0CeFg2ZzhDaLuWGUclUxYkgO3MvDeyXl5vEIJw8DsMgXZqA1EJbQJk1SCgpIQAnCoj/I5tUg0Ncogl3Z7bfUOnUtx/8ADFkxIWZUx1E4VEOCkjIVHvDKR8SSbNNUiapTqZ1OVI2qkB0n1HSMZLQpBOArxjJSHHPOmUNV3vKnompVKBnorKUTU/5DNq5u/rGjEknRyaRvbbMlzJRXKKFKIJQRUEjIOPRo+ZTBMCgVhSQxJcEVYtQ9TB9z2kypqk4hwpSFJej1JPu0EXnapqhMSlwH/MHCh5nSTlzjpx7i9AYpm2gLDfpSx7RWn4gmSjLlS3WqiQlzmdBEv6ZIVwqCipzSoCRWp60hbYT/AE84TMWJYNAOdC56RmxxWsnTs20y3FJYqrrR9N46MpbbzKpiycSeIjCwLAFhrsI6NfxG1HXWfBUpSmxKGFLKSc3egLjQVbMwytNkH9KtSvNMSyUkgEVCnbXy16iIyrCmTLM1Q4FnhXMKTTUISKk4tS33iVpOIqDlSSA9OJ6ENsC8JmrVF0FlVrmzp4kGSkgy0lsJLhmDuS5NCYDtU8rmpxkuHNTkFAAp7KBjydehTZvDQ4UtNVbJCiSA2pYV2hZLmgMCxJHB6uD6uIbSnCkKwu9pZUVBH5ZZW/QjL+awOZJATmXDkEZHr3GcFy7MklSmHFtTOmmVYvl2MOWcgMC+lKV7awuKSi+2hsc5QewDJkLlTk4wtAVQkpPUHnUQ7tyUKqFlKixqM6N/DFV92mfMROlS1pxJw4UghwHcqIqXYMAd4Huq0CdKwLJTNQkhiKEOGKX9xpHqY4vZl3PVuPLgDfnSpwoMRrQ7neKL0lLKgoBLYRp1EV3OopYHCQFEORXL65Qmve2hxwmjhnyIPTnFkmpCtqhzZ5UxUoDEkS0hQURmFaBmyYZvE7rtSEkgcZaj5UY/SALitw8KYlh5ga9R0gSxWRZmACgLjux2jlHlM5y4oe/E9vOu4OEZFxuOkCy7KmdL8QBLBBSoaipY9j0g63XUBKxTJgw4QWy8uYf+ZRnbttQmq/DThs6DVX6y9EjVVf4YVtKA0IOcqLZkpVE4RzIfIaV51id3LSickrPlNMs9KEjLOGKlb0b/AHCpSklRo4/KyX61jCltSNmSCxw0xLviS2TcQxzFFJyCA5L6Bj9Y03wZKJlFagRKIpioS39vbOMkiYydcg+2YdufOHPw9eU1TBSiZaakUyTVulAO8Bvfc86tMgv4+llU1FWCAARpWqvct2hROkyyQpAPDUHIDctDu+rQmaAcQJUAodNX7wvuu7PGTM4ykIzCRmN683jNkblPQmLVsjZLuVMC1yyTXMlwok4qHMMzdxBeEotBmKQrAPzZAZMXNIe/CF14bMQagrKhvontVJjK/E9/Y1LlpYS0K/8AcRR+juwjpKnqC3p5I/Ey0rmpKSW9akuB7iEFts4JGIEkaYi+m28MP6kzFJZ3bCkAjzONG2GnrAiLaElRGIqbCKAHOufLXnF8at6hopPcZTSpKEIS6T4aAaYlEeZq7E57dIssNqMmZLIIABZRIDe+TZ01i6dPwoLaJD5PRIzOsIcaXJUcRIrTPYnTOsTx/iXtwxqs0S5mJZJZwok9WL06gQrm3upKghKsCUnJOanzKuVcsoOsS8ydUe4hRarEsqKxLBSVPmHbdnfLWF6etTsWPG5fdM4rStS1YgFIZBL4nU5cbMB6x1jxTrScJRLViOEGic6JAAz23iuTd60pUUhjiSlJBBBJJU41FBqddIkq6igJUubKCzXCsqD/AOYFT/xfrF7TuvoNpsbW265ktSigAqIp11Y5KGVDo0UWm8JnCkLWkTEl0PwuOEhtMtPrHliveYZnhKVm4QrNj+XiOY0rvE59iMoImTleJ5iKhyTu9aClIjN1G0T2AJdmwlgrC5CX2/hMCTJapM3iZiaUcKrl3iVotTEKCccx3apAGZJAPOJ2i3Im0VKwrSWYGg3JHvV+sdgi1FyYYJxVgq7ZjJUTVRJPcx0CongBsKS2pVHsP2JehNDHPxDMCsDKxqlsWBAQC+WxPtAaL6xhAwthVXchiG+UQlpUlQSoA0zfNtaaRfJsaR+Y10Y5atp3iKcHGpeOBU+bFi7UTiwPiTQdSqDJVjV4fiBRISvDhIFHd67EUaA7cCFqUhJDkHDTIdRlQmm8XXReBEual8LpJCWzPXSNKj8LQUthjYbQAViYWJqjQAMKdXY94rnrXKWqYASFsWGrDWDrHYEISJs3hQA4SocX+8qRYL7lzSU4Any4cXmUVHQcg71iUcSjLWFoVXHbSmYqcQkhRUVJyLu4DHMMe8bIzLLaZYMohKxnoX2baMFbJjT8cklUssKsljkQX55HYwgvRZC2qK5g5gcxtkegj0MSsMZ6VR9PsSBQENxMdRQZiE18mWMgo8Sq4R8xHz9dvmgBpi6ZMoj5R1utCphfFMrUpJdIJzauTxo0y1WM5po08m3ykqImKwgkFsWFsNQ4FWfTVo9X8eIQolAJDuGepzzOVYxSbOoglsoMs1iOoP8AOsOoO7F1jy+fiGfbCE4ky5RJ4UluuIkvuwoIJkfECZMrEgMocMlGmxWeu+3WApElWHClI91FtiAD7nSCpV1g8K0pc5hIr6ucI7wJYbKQzuKZrbquxM6zKUolIDqWp/Mc1l3yGXaABKJRR3SCaEjg0FKEgfykDItcyVJElJ4FEggZEEPX0eJ3faZeJOIzHpkcKQTQUybSPPnFwlQXkc3ZKzSCokBJUVBqk0zcinev7h3Jk+DJXSrBPrxH/wCPvFNhtsmXiVLSQXYhaiTStASaHk2UFWa0FUslRBUQVmm5YeyfeEfIknbFEuclMkrIqlwD3FOfmhldM9AmoAWxSklbAu5OrhikZd3gGfJKZak5JfF1BH3QIFmKUigSQpNRStNRuGqN3iCh87BE+hS70TLCkjyqBUG7uKdI+foswmocuHrTOHl0TkzJIUt6EnZ8VFDk/wD+0K5C+E4yE5MAOpAAifUNqqBJWBTSJaklBZi4fJwffKLbH8PqUQtZ81alioHYa994GlICpqFFRGEKLAO5d+bGsFLtOMvm2Q2bID2jVFNbIrFPgItTKXMQSUAEAEOAWqQTmBl6QGizFCSoHidgBV83PbLesTmqAClPx4mDAFVTo/r2iiRaSEKZThVHVw0Ygul6HvvWJ42tNAT8DBEmZ4WKiUnDoAaKw1pWKJFhSJhWGcu9SMqVGWQzMF+I8vwRkkBWuRKSPr6iBLdbjLqAGGYzJ6axnlerRDlitW6Q4uC3JE7wacYxDqmuXT5R78dApQhqJZVdAeH6Qlui3BNpkqIAJWkEjZTpLvlnDj4xtgWuVJZyXPIOcLn0J7Rpx4tGzGjGmkZ65balE5YmJxJIYKaqVM4Irl9+UMATMnBYcy5kskvkKHQ5cQ94SrtCRNXUYQSTVtedRp6w/siAiWpiQlKSwObLZgeheOy7ROkqaE94YcOEAuS6iOFwMkE+9W0zaAbA5XiCeEdCdj27mOvOcULUDUpopJLEEHR9XpA9ntJKnSQCB/HfJidIrCNQHtNbjSXYUJDKKlEauK7e0dF9jSSgFS5bnehzoWfUVjoHyDZBa2CqP0GmrekRu6ekylkhWMNgCj5gSxG7gAmLTaHEvCXUpJejVb7wvm2XAlgsFSXJCHKnJDsXqd67RixRTTUjIohVo4C6E1wtkDq+RDPp3imTbvxUqXLSvXbqFU4miFptq8FCp1KFcs/ozPExPISpCyMIJCC++dWdR0fWL4rSqRyb4Gl6WzxUplsGY1ZSnw0alU1eohcJYExBYBhRnzz15GJT/wANR4ilQAADCj1xAnPPLcwDKmlziLsSNswYpvpseXBemXLQGSpUzInCQ3OpIHsYRXvKJWoVAd268oZyiEcKjhIYGhJDhxQVeuWdYGvGSyyD0OeYz7/eNuBKwSXxQlwtE5Shk+E+37RbNlVgdcqNxIcXcgFRcAOH0agMGqs8v85SOjnLtGZlWko6QTIv6YnJhWtMzlWAuRr2NLJs0tuFR6Vb0gxMsJFHroPuYS2K9lKzGezQ2s9q/KR36xQ4KlpKtNR/oPAsm1fl1Tkk7jloYLlzBlUR7dd3KnBSlKGMEpChmCKcWpOsYOpXyUiuOXhgE6Z+ITphpV9WPuYaIvRMtMzECWCEgAjk9T0MKJt3zJagF7s4cguRrk3vFFpnEklg7vXq8Y6+QH+cdLvJK3CTw+GoAHMEZDfSBLwtisSUpUFJUN8NSzh9WIiiwSSUKqFKGIhORbDUuwzgmXdbnGQ6UJdRcA4nyFaDmd4TSoyaC7sYXNegA8NeqqFJB82YPcAjvFFuVimLSlggKYKJcNvudsqRddt3WdJSRMcEjClWYq4Cmq4JPrFV+2BaDiSl0k6V5u/JvcQrgnNDJb7i6asIAJIICiEqqCTTerOPfnFl3TlLmBDVIxHkHp7n3i6xgFPh4C/mSaAEt5eT0rru7RXdV3rxqUgmpD1JpioK83pFXw0xpOim3TnmYQCNcT5V0EP3kTJaQT4akDj51Y4X8zhiO8KrZKZeBB/DDsCCSnfiOhi2x2hMqoSDsXL/AGhFGopArbY9sC8ExSZZBxAM9KD6sxblHXlZpiUg8DFnZi3Ikijj5x5NkFIUX4Qp01rkSC8Ljea8PGo9zX5V7mFxQuTn5OhfITdMgLnyksAoqctXIElz2hhLvGXOtCjwmmFBKiAfypBOhKTSmcJbstOCakgupYId3YqSUvXQE6bRZZSEcKkgJSXWCBiUR5U1ZgNGFd6RVxu7HTvdjpVilmYnDIBUmpJ+Rw0V3EMZktDK8SmJnYlzV/3gWw36JiVJwhK24GOZYlid2GcIpq1y2K3ALqIVm9cya/7iOVNIjK0L/iJKFTsinJ8NWDnJ3c4WcnWAxMS5wywaM5UokvzcAeghtLtoWGISZZJ/K5SXzDh8w2cDW2zJQrhwnmAz8lB8+caYP4qLHX1KSp9D/wC1/ePIbWezIKQSKkR0HuIIOTjmS5Q4GcY83CztRtu8MUXXMCcYrgV56BWez0GWR+0dHRnpEEK7cHOuTsQMuRHSL7BhUuWFkguTk9AHbuEtyjo6GS3CuUeWmzTSo4qqUcVGZiMTh9qUgW02QpsxahSscT1rRqdzHR0dY01sGXRZQ5K6iWlVdauH9IHvhXigKZjmAdhRtsgY6Oi0F8kCthIJRI/1FK7Kdn9I6Oj1ERA5kk7e8WWWxlSVrA8jemsdHRLK2lsFFllWQco0d2TsTAiOjosjkGzkEkNkM+XQRUm0TZMwrS7ZqDhqgZjWu2Tx5HRDP+Upj5HFgv6XaSqWtCklht7Ec4zlvs5HDnxMC7UG7R7HRgpazlvJBt0SlpagwqcYtRSuvOKbxvAhkJeqqvsMh7x0dE9Klm3Gf5yyTayqUoKlt4SknGCHKVEpIPTSNfc94BSfDWXUwc7083XfeOjoaaqS/wC8FZeBJ8RWVSFpIVUnE+TYagsDXoaQ6u9DJxsPLjLUqBRh1jo6DLgm3sZv4ltVU4EsSOI0FAzddYW3fPWtkJS68TaDVt48jorSULHgx7bLPhQUrphYKarEAmmT5jaEdrsCgzYmNQ5D+xPz1jyOjNg2b/U6JYbtKhtuzQ6vgJWJJSopUpFaVNdx8o9jotyxhbZ5RSrnm46u8W3zYSVhRdlZuXq/yjyOiWTkWaBg4FCwB68qP3z3iSJLua5Oct2AHq3eOjopLgeQVZ7PwjE5JzILD0jo6OjPpRI//9k="/>
          <p:cNvSpPr>
            <a:spLocks noChangeAspect="1" noChangeArrowheads="1"/>
          </p:cNvSpPr>
          <p:nvPr/>
        </p:nvSpPr>
        <p:spPr bwMode="auto">
          <a:xfrm>
            <a:off x="328613" y="-6778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hQSERUUExQWFRQVGSAaFxgYGBoYGxwcHR0fGhobGhoZICcgHCAjGxkcHy8gJCgpLCwsFx4xNTAqNSYrLCkBCQoKDgwOGg8PGiwkHyUtKiw0LCwsLCwsLCwsLCwsLCwsLCwsLCksLCksLCwsLCwsLCwsLCwsKSwsLCwsLCwsLP/AABEIALcBEwMBIgACEQEDEQH/xAAbAAACAwEBAQAAAAAAAAAAAAAEBQIDBgABB//EAEIQAAECAwYEBAQFBAECBQUBAAECEQADIQQFEjFBUSJhcYETMpGhBrHB0SNCUuHwFGKC8XIVMyRDc5KyFmOiwtIH/8QAGgEAAwEBAQEAAAAAAAAAAAAAAQIDBAAFBv/EACwRAAICAQMEAQIGAwEAAAAAAAABAhEDEiExBBNBUSJhoSMycYGRwbHR8AX/2gAMAwEAAhEDEQA/ANlPtHCrcAwZLtOFCOn2hVLZS1DQp+sGyElQTyAftnHwzqh0Rtis+v7wPJtDvXl9jFtqNIXWWlPX7xoi9SsR8judaCsISHNHPUmvyhxeqvKP7BGdk3oZSFADzKAKtQklj7t7w4tIKxLOyADGyck8Td+hkKbO+Omb/WHeFS1AJzJfkOcKrCwnV/V7OXjVhIlpPhpxKb1OlYODE80udl/JwDaSJkxMtJcyx7nfo3vHqyQMJJpAF3pVKtBK8yK/5OR8otmqKllb0VUD0hv/AEHUeXb8eKGiU2qbVt2HrBd4WoUIFAwUdwAfZ6d4UW+bUDcj5xO3TOHlHnxzSglFef6OYzk20rlqINQyhzoQR6iF4XuYquecMChTbsdPYxVb5lCBmaCHnNzyJM5GkQjBLLZH6ZxCzzxgJdlAqDb6+xMCz1qEpBDqGGv3pHWNYMrcqV6bxtb7U21xX/L+QDYTguS76e8IcJxKJzTn11+UGXSND+Z37H9orvFRExRUGxeXmw3hc0+5BZVzHb+A0I7JNfH/AOov5w/s9mwykrc1YltA+kZSzTWxj/7qh7xvTKCpACTTCGMVwYe5OU5LwAR21dVEfmLn6e0MEWfxLOAGBUQ/qH9hCucOEkZYmHQUhncs0EJSCaAkvoYTpJ3kp+QsleNrQhpZL4qEbcJw/ftCm7StQQGJKE/UtHt73ZhmqWpQCDxOTRNAO9XYRXd8wzZ+HiTLBciqVK5nUZekUz3knplsuAIZeGpMieVBuHfYOYBsk9paW1D+tYJv1btKSwSXcDcvn3LwGqUESwkF2AT7ARk6/TFRxLwGJcmdHpQVOkcR0B9flCuXa8Uxaf0t7/6g3x2Kf5yjDBaZh5CptmJl0zH0hMq8DKIcUXQnZX2MO7HagFrQTwFIUg6HQj1EB2qwBYIWKE17ZH6HrHtRjHPisVqj2ZP4EpDgAOp9zn8hAspThstohaLUADVLhWHC4cEVyzoCPUQDZLxHhJUSCtTtXKpPy0jx3Cct3sEbIQcP+afrA1qteIqL0xAezxG1qTNljjYO9Hzyq3eKLGjw6UVxODtRvWNSyJdOk+d/7A+S6zWRSkuUiqlGpYtiLUPKPYv8cmOjMupnXCG0gEhLTD/P5lDG7JoClA9fvAS1MomBBbiErUkaM+wJCT84hGLmxbovVaUqdjmMoCM1lJ2OcQZyCzBmfsIotszDnmadtTG2EUnSE5HZQUkPDuciZ4SFmhUa7s1Kc/tAt2yvGmlBohCQTzJy/nKArcVGaoFZLHMHMaN9ofS4Y3KXnYbgZJCSQSKjXKL5fxAEDDLTjJLuaJ276esZ+9LSTgCcl1PYs3r8oMs9qRLAOZ0A/b+VzEaeixyxfJvk048akrY0sipilKUtIc1LAn5n25RZbEYUFaRQAuNuYjI2+8/ErNICdBiYdGoIUpv9EtTy1LfdDj7JPTKNWXFHLGpFXiT4NXK/EmjZAxH6e8EXupsKQhsaSoHWj511bLnGVu6/gpSnScSg5pgPUDynsRGgReqZyA6nmSwUgEMrCQx6s2Y3jD2NGpy9GaeOSKbmcy5h2UG61iAm4pySSzHLLoedQ0G3RMThWn+4H51jN3iT4zZano7/AFiWJqcrJ8I+l3okrCUZBWfTWMpYrUZa1oUciQe2sOLTf3i4QhHAqhKhnUUDZQjtVjKppXLClBSiCACSCMjTce4jT1s45XUdwDWTaj/UygDQkv0yH85w/vazY5ShqOIdRX9u8Y6xD8VMw0MslxuaMOWVYcSJy56j+IARmHIaj5DKkL03UKEHiUW2/AedzLvh8T/1S3eNV8LWwKs+HE5SVU5GtPeFdpnykLVJny0HGopSpIZVB5iRu7A/MRVddm8PFnRXCdWI4ctftDrI8UdX7NHBs1f4YHMQTZbZ/T8RS4UNNyqnz9oUT7TQDmPrDaZaAoJDOBnz1MYsWZYPmxuSd4XhItBSArDOlEqSFCjs2eWo1oWgC7jinTSeEYA51DkhxzrFky6ZUucFJmEeIcJCg+ENv1b15RZckyRUrCcSSWWcmFQ/0j0XGWXItdf7F4KL0UoLG+HOudQ4fR4Bm2xWFL9erCJ2++fEWpRLhPlYNwnl0DwomXg8tJ1Ay5vGDPHVPbdI5MtutZ8RZOZD+8METipTsWTypXJ/eFdzgsZijVSsPYB/mfaNp8HkGXMP97dgB9zDYMXdzaQLgQoXhKx+pmHJqkd2g+wXuE4kzPL+U5nnTWF19WpBtBUhCQBwuMyNSRl0pA16KaWFOwFTz5DqBFY3hm1FhsZXhdclfizJZSpa0cLKFFDykg1D+VzTJ4yaJBGFCnSUJDgir9OkH8CpSFklMxILMHBycKqGzGTxC2WpapWIqxBKSQ7c9c+0Plmp/RiA92W5sD7kL6Gnzr2hnLtAEwjf7Zwr+HLsM4zCeGWlVVGg3YHesOJiZaVmZmgJJBGtGQA8SyY7g74sK9gf9WtVQSxyaOhVMvcgsnIUEdGbtv0DUaK1CpS78xqNx2j1FleyrGqksnq4b3gS+LAuR4eLzKBLbMaDqxgi5bQFqEunGQzlgD9HpTeGnBQpJb2nX9DXexVdiSuUksWAzamcJ77PERsPp+0fSLNdybJZFSxx5k0/Ucm5P7R86+I5IJSoFgXH++efWNL6WWGak/P2A+DRyCZdlmz/AMysQT7IB9S8KbLMI6YR7BoZW6zrMqRITUsFKHMhwPcGFd6oMsGU4xEhL6Mzqr0BENkjKSjGhlG5UUC2FSUuWSkEPqdX6PkOUI74+J8KsMuqsjqB19covvCeSGTRIDDm2sZiY5dxXfntHo44qjelSpDGUVLOJTrPr6DSLf63AoAgA51OkDWZYIYjtBVow4XCa/x4cdX4G9hmAzUpUn8pUCD+VtW0NIZz5WvlNC+ULrgthKXKWYYQpqtm3LcRpr6lFAClAUlggbgkj1BIPcRlzya2iRzZHHYHuq0fiLd6gV5g/UEwufHjVm5P1P1HpDf4dkpWlZPJPq5+gge57KEomBWSMTnk32jyVLS3+xiq0TuS2ES1BQ4gcIV9RzqzwzsU9Us43Y7b8jyhVYphAH9oA9oMBeIznLXqXgCCTNxKctxFzoHOcSuZeGaQcwo4tQX+jfSBELSQrUB/bT1i+4lCYnGCQpAqNxlF+nuClPyMge/LOZlpD/p9yYIswUlAUtwgqbLPMOO4/wDlE1HFaABoke5iN5W95YlpxBINQaOX294WE9nr9fcLR0uUlySxIy2j1drCX94HlTKPAwsqpisI0NdA5yrGN/iT+R1jK2oWrjTVISDliAVQFJH/ACHoYWoJxqH6q/WnuO8EWuRMs6QmalzMDJCCpVchUbAOTlCZFqUXVXhLO2oqBy27R7E4ODTFY+uy70KJlEoExeI8XEWyDVYcLHfPKEd0WMrFR/AWMOEoUoS1g0CsT7VfCf5WJ/DCZaZk1UxQShKglIOpAxFu6nPWEnUrguftQUii0WRpKVJqAsgtv/PlDe63kSFAllrBU2odgPQVj203rLC1GUHxHESrIHJwD9YXTZ5USVEkn3/lIn3MeGdY3b+36hHs24pSrKUuxKcWP8wLfLRv9xib6sx/DkgnCKE9tfWHN2W4qTMRgSkGgWnhJqDVI1pnAdoUlJWpRAAUznfKKdTNao6V4BVg1osqQhYI0CknUJq4bmw9I9s8kYQkkBOEP0w1iy954SpIqwlBPNWIVz6+0DzZoNVp2JSdjpAyS0zSAxay1rwpJCBNGHMhKQHOEZDL1MaG1SsYwAMCGbYMwEV2QeEVJLEzAFAAvhBUo1IoHBTTM12gxBAqSw3MYusySTUUMkjIyLDw1SXq/rHsLrf8QLMxZlEhDnCOW/fPvHsbljm0RtGyv9lLCku1SHzakKVjCpxQH2MN1l5eLVOnzhZaJZwuxAjze5KUm37Hkjc3DeyLTZziI8RFZgO/6uh9qxgrfI8WzqIZs/8AIH7fOFVrt5lYlZuKh2cU/wBw9saiuQUjLwgwY4sTOX5EEMdmj1p5MmWMaXH3BF2GSbxmIlhYPEumPMigy5kAB9oEt9zzTLE8pdOJhuQRVum+7wRZWNmkocElIUfQj32jVJm4bO02YirJlhwHbQbnSkJhcnqb5inRRfF2fOZ8hksxcHUN84T3tdikJx4SEnNwQNs9Y39qlDxQ4cHCSN2OvoB3hN8a/F8w2afKISUzJu4OFDpAZsmKXjX0mbvL6l+47MNKmNBbBTcREKwYIloerxs4Lp0bO5bAkhNQCDkFGoNKuWjQX7Z3swUoF0pASrkk5ehJ/wARGNsElSEpmy5igqWoFQLEKSSxDNH0i04Z8mWlIZRcsaDJiPlnpGXPinKWuPFcEeoVme+HZ5SpadCnEOqTT1BMWSEKMqYAGxzMJOwDFX27xdcVxzEzkBaSEJBJU4IYc0lniF5zvxVFJoZi/fCR848+WFxjra3+pl8FdnQhK0IJLE1UKnJyW9gOkMLsQlU+ch1KlIY8IqxBrTs8LLutTKmPQhNFAsQ2bHR+VYWzL9mJtYlIoZqa5uokuATFMMI8NW+QXQ8sKcKplUs6jxFizk0G9Wiy5560S0plpH4x4+F1ACnTDmXjOX1KV4a0guoGisqskkjv842XwbYCiSFTSfEVLTiUTkDWjauwJ/ti2PE5Pb6h8i9c1UudiQSpkAqOFmANd6ZV6xC32nxVKV+pR9NPaDLShImhEteaVJxkkOQQWppo2sJl2kN1+sY+ox6Uori/8Bkw6zLBBOic8st/5tA6p6iQfyip684Fsl6yZYUZhZSnCSxPDR8uY+e8SNoCkpKC6dPvEJQ0K6BexpLp+JFUSqrAAQnmzkVLpIUtRUwIL0Lq3qo5aVjrGjiChoC4+UJLRaGW/kLuwOTD9wWj0IZ3KEfocaWTwJUDQPQaMxPyMZ9FuUZIGQUtUw9SWFdmAgqz21akTFKU7uQ4BYeXbkT3hfLQSgA8m7xmy/mbRzew1kzThHP+D+c45ExQWMVEmnOpGTbxVZbUCsIEeDCtJCsRCs8NCH2O/wBoyY1pnbQV7HabIhBKkqcKGRAFWzcHesLrTdq1uKFLkgJqajioa59YZ2e5MEukwKQEhuGtABu1QIUPMUtnYAli5yYCvJ/nGvNjyJ3a/j/AXQTPnnwi5UJiSEjEHUpLOriagFMm7wvk3ccOKpY5EOMnY+kMLe6CEpmKWW4lYjQvk2lD7xCwKWtCi9AWOxateYFXjvk51JXXIKBFXgSpL0KiHbd/2gubLxAgmmrwltQaaFaE/wCohfd5KYS05qoe9G9YyZMeqa0C6qW5qbhskuXZ5aClLgF8Qq5JJfuY9hgqyWnaQeoL946PoI0lx9hrRnBKIK0p8rmnOIzyVSJreUOT0Bf9+0OrZZRKQScyXI+bk5UhBImn+jmg0Upakp51H7x4cunyQlTXoL4J2T4QJlJtE6bLTLSMRFVHCRk1A9RHS7ahKnlunhwgvUpZmpRm0EDTLYtNmMpVCFJBG4YqHyEASrICWYvkGJB5ZZxpzqMWlHbYnxwNpMxCSKUAZveLLTd820LBSFIlISkImLoKZlKRU5k/UQns05lcdQCwbMn7AZmNT/138JgklWDpyblHodN001H8V7fcootif4ivLwkrQkucNVnzcRAAAHlFecZH4jtcvEmRUKwqJoWLnEAD/M4LvLGpanT5gGrk3flBFssip0slg+EEHUHUjaoj0VCGOKUVSHSZlJMs6wVIScopRbFSlmXPSVBP/mDNmcEj81OhprDOXIBYjUAgjUHIiJTjTNWKSkhlKaXK8zksGGtRGguX4gNELCqYcKghWHFUEE/683KMuqgBUplH/t6VGajyEau65aRJU5KvL8hFYLSieSWph9mvfDMAWQ2Jt4vvGyImBMyWanMbmg+ghGu0tNYJA48z1gmfepTLQFAEYSadQYOeCyLTIjSoqCUpUUKLULuNB9aZQpvdP/iETQPKzHKgOXtnzhuL4E2Ssy/+7Lw4iQ7hmSo9DmYXTguas7ISSkaNwlhyciseM8Lwz5IyXgKwqtE5CGAdTAABsIqXVyFSdY0l7XhLkykIScYogAFgWbEpz1oMn3jL2CUqYWl5lOI6sAxJ5bd+cTMtM1SUqWQAGAZy9eeRVDRyKP7hsMtExPCymAV5jRgQC5gC2WZlkguCqjVd9B3guZKaaAo4yDQ5BsgSO1IgbSUWmWcYSkZvlWhc+vciM0puUu2znuL77+H5ipXiJGLCONIzTq7ajnoX0jy4rQ8hIOYEPpttQkuC+aVB6jT0r0rCWzSgkUo5yjup0qCiLST2HUiZQgbN9IzVvRiP5seIBi2oBYN2h4i0n/iMypnYZktrAkyUmszxAtS1uAAaOAM1AaAZb8oz9OmotjPdEpSSiWx/SRn3+sVqmsA+QSPmfv7QNJWZk1LVSEqFHb8rHaho2cXWiXiJAoBp0/eGk9MalyDwE/DqfEmqIFEj3OQ9jFUnTkYbXJZsErCnMnEs98IAhZNmJcgaEiM+TZtfoNWyNTdU7HIUFFglg+oBNfQGFF6yky5o8OalaTTNjXMHQ5vTaKEW0IlzAo8KkswzJCg31hBealBaUgslBz6ED7VjVGWuMPa2/gDdD21y5koANhdWIqKd660amcJ130pWMAuk16uGekbj4P8AiNS5IRMTxCgOhbIenyhV/wD6FYZCZSZssJlzSoOEhgsc21Gh6xsfTtJzhIErqxHJm+JLCmaqe1QIz1svJSJqZrPhWG9XH37RpLJZ8EhDl1LKSf8AIhQHYQCJS0YiA41SQ4UOYNCOUefglHuO/YrRpbNfiloCsRLjnHRkZM/CGQMCakJSpYAcvQPzeOj09b9htGhst5EcC+JBy/UOh1HLlHSkolqUtZdGLECn8z5AcySRyrCyWojsaR4bOVqTLD4VKyGdde0YMOeVqL39ATGs9rQmWoAAzDQDcA0HoYGvO0JsqFZeMaD+3dhvo/OkGzLdJsaFIQoKmglRUQGD5pQ3lJ9nJj59fV6G0TDoT+X9Lc9RHrdL0SjLXk3ZRqty9V+rwkgsMRz31I9IPua9lKIdWbppzqPtCiXKHhKeoIwo+/qPnFFyTCCQSKVHUafzaPRpNHanY8vFbNxKcOCOn+4uutYIAYnNOfcRG8ZQUCQdjloaRZc8kOcyygcvWDScB1diC9JOFQIdJyfNiDry+0F2WYpgKkny8txDT4guscbg5g+tIWXPZipfhhakuDhLOUlmcDXpHNRcQJyUtj2hmOcwAA+gzAHrGwsc4iSodPptGZn2Nl0QchnTIAfMGNNdalmWrhFUpIrhDtr3HODJpJBSfkAVLPi88ZgP4htJQZY2SMq/LqIazpKvE4lpQCXZFSX/ALmHy7xkviK1BFrAqzIp2c/eC5W0BqkNZdoNmtssE8C0YFbEfXMekN7ZZTKW1QmpSx9R2ID9oz98jGmWXbAGfof/AOTGuui0otMgS1DiSOBWrs1DzFD0EZOoh3I7co7TYFdYqcGJlFALkbkMyaHp02iq/pqDaSmVUSkhCtRiDux1Z2J3BgaTLwIU74g+GpDFRKCd8TE9CqKbTLIOEF0hRLAhgXOadwCBTIAx5PMGicuBrdclRClHJw3Z3+Yiu8lLQhS0gHE6MRDpDlycmdhR4uNvKZTYCkJoNjQl+7e8Pvha+AUiSsDEUHDRn0IO7vGXpoueS26CkqozKl0UXBYlLgAOyQUuBR6B2hfZ7WokBTfz/cH2u6F2YzAtJCCQEEBwQX15OA3I8oCIARi1AP0h8uzd+xHyXKtK5nC9AQQ3I5HkcoMk2ZUmYhalE8Jwu5KTuRyela8oU3S6lseEGjnTUw4s15CXgf8AGQlwDNFdnGGoGwJMNBxXx9Bj7YPZbyJVNUlJwlb5NkHL+sF2VINC+JQLK/uZx9YnbLUhcsKloCAXCsOLCVYmcYq5H2g1M0Wco8VJCZySEqLMCGUD3idKebix0gS5LQRKSBTSuZdTue9YVIHG+5c+rw6mpdYKKsBi5bewhVPDO2hV86fOJZNpMEuDyzTT4ilJrhoScg9IVWi3KKwGJSHoNWbXmYc3UgoQtLOtYfsH+pf0hTPkBKAQfxAoYxyUymHZqiL4YWxaCZPxlNlJwpCShLMlSAFAnTEKu9NYs+KLWZyUTEkMPMH8qhQiF9ns6Vni0I9dIjd4xBcpdHIL7F2PzftGjHO7QtvgPlzVYkAklIw58kxC9b7P/lmo132DaxbekgIUlKTm4fowJhZPkoW7KOFCSolOZOjPnVveMsIKck0gu6oPQgEAlLEirBx2eOgWyWoYE8emxjo06q2AM5lkwuCdHz0OREeLtwkyytM6XKmmgKyAQP8AMMXj22SvDRiUpCggYUlKgssnNyDm5c/8ozHxPealpRhCCzByjEoAmgY0zaraw3RYEs7vwOqRVeV+LX/3pVM0zZQcHmrCSHMeWKXLWHxdVfT+faLrrsEtEvHNnTELIJSULYncNkR1pTasJ78vSVi/CqN0JKQT/cyQg9U+8e7NXsOkxla7SAzf4dP1ft+8AXTbQhbkAgHPrnF103HOnTUS5qShMyrlhRsXC5pTQ7wZedzIlzDLkqK8CMRJpzp2MSWWCfbF43NFLtJweVNARU7VEWWG8mBqkUp6jnCqUkqQafpUO9DC6RKImBPUfT5xWMVTRTUzXXxeBJUxTVIPoX3hPd1qUJyTwirfWJTJJUiX+pimpFaNn21hfZkqSpBYhlA6bsdawYxTjQG3YffFsdbhRauX/JUF3Lb2R+YnA2exbWKbyugIATLOAByA75so+6jE7imJT58RooMA7l37R0ktAd7I/wDUSFJ4aEJLiusZj4uJ/q0K0KE1OjD9o0aJzzEYJfh5VWX1JZsniu9rKlVrQFDEmfZygEjyzEHECObE+8LKdLYDTFgt6VSAnVJoTr/GboRB/wAPWidLmgJHAag0yO38zEZW3IXZ1KlzAxS9Mssm66GG9mu5eBKiolJbExZNQ7D6wVS/c5Oz6BeVxePMSygkTUM6TTECFKI6j3PKM8LQAsgUBLDIt6keusFSZ6k2dPhOAkLHDkkEMz6PvELBcaJ6w81KAlIxqcFRJqyUnPvStdo8jNj+bQslvsTXbCuzp1ViAPoR/OsETbXgtEvCKJoAUkE7qcgapo2ldYX2ohM1aUKdIS7guHCkgGnL5xGx3thnSlrKigrxKLc6sCHKt6nXKMuDGl8lz/s5G8+JL3/8NhSMSprADZyDi7H6RlJtj4lDSp9S/wBId3zaRPTikLCghTukO1CwOorWEFpmLGIJd3DqwknZhz+TwOscpSSQGUJsMzEVS0FSQySBVmGoFaig0qY8QhRxJWCFByUqDFqVi2x2e0+IFolqBBdyGfkX0MR+J7aVzUKUPDVhKVaAFNSC3JQ9doMMbeO/IEti9Bb+nStQTLKxiUcgBVXuaw3+M7TiMtQOJGQKS4L7EFmjJ2tCRVv+TZk+4i+5paFJXLyRMLgs1RUFjrnlyi2OKgmN4GN3T/KR+bh7JcfURf4DODmznvX7RVMuubKWgYaOpSVgOkuAKc86Z65VhRe15lMwhJLYqkZnSmmmucYMuPVPTwDVS3DbJb8c0KFEjEkOakMatsSD0cQvsU0TVBMyuLU7g0+Tdoc3ZcCPCmzpRMxSwSkUSQqtC5oatX949ub4en48cxA8jBynPMMxNXDd434oadlwchPeJcqMkBksS1BQPDVNlQUCeFcSiMQ2fT0Lwot9gmFSghC+GpDEcWgL7B4JRbXQrhKCohBS2Rf6EnLQGFx7W5ASI29BLKdiUKDP/cygnrU+sA2C2AJAWkaJCwA7n9RJOZ5Q1tJl45XiKKUKxEqGmMlj0rWKp/wNNIZCpSi4KVglLgaEMfmYOFK7RzRnLTds5S1KlqIQSWct7CmcdGw/+mlazQDsAW946C5ZPCQmgz91ErmeCgO+IkH8wHE5G4w6QZfdiShIWzkULbajpp3MB3VYsU9wSaEq2ANGc82/ggm32GX4MxQYrBqTVg70ff6xNvtzjkv6BWy3MLPtvi2g4i4Tpp25Cg7RpLIqWpLMIeWC7ZMqWybNLVMnDCHlglm4mJyJGR3jOWu6VIWoAFCswgl6ciI3PPGVM1Ys0Y7MayJuBSC5IQXGpFGbpErLZwEiYokqWSiZqAnCEg939RCmzWkg4VBjz+kEzbSBq3uDA0p7orLDGfyiNLtEshji8pFDtUNCu04ETqYmoc35vnvE7ot5KyCxZQNKODT6RTbCSsEO4JHvT5xvgrZnltszTyJcsyycKuFTjPKn3gOeqUCWxbjPQ0iy7JpMtTFiUg0OZFHaKrxX5gDz6uBX1h4R3aDqGtvt6VqLSlcOEOoMC6SXSTmAzExZd1pqHwipDAB6jfOF9sthVZpZc0A+Y+hMV3OghVaJdJrQ/eDpWkGp2VW9YTMBGebnkYhe03DOlrLkIZaW0ahAPN4OvaxnEClOKpBOQ0MKb9tqUrAzIR24ks382hZNaRXaFl/2iVa7UFTFqCUEcJqADUUps5hrNs9nzxFQA4UjykCtNj6QstklMyWkEVAoWD1DM/VjA0u6wGAzJ15xmx5vitimLHqjZof+tKVKMlICZagyUoLEauWzL12oRDa67vezKmzCJRw0UrMIycDMkh2AqaNmIz0qxLQnEywk1BZqd+XONB4yJiZfnwqIQSSVFL0dXyz0jPOTnK2SbsEXLSJbJViBQ1cxxpDEVbducCzpBCVhRdQCQzAMwGnNhXlGk+Kbtly5CUS1JlsWSDTGwBUVHMk0DnJoQWm9pZwjAQohjUKcgBuJqnr0jPkxyUXQJcFdknqkgLCilTZgt/uGcv4snCXiOFaiogBmy3bmYqu21jw/DWn8REzFxAYglXWrgvTYiIT7CJnACPEMwlROqSA3/wCROQicccourFUa8jO4/jFcyYgTEpCVOCAC4LsGL/SCfim4xakpnSTiKc0gsVNSn9wqGP0EYW8LOZKyyiopokjMtm5HpTYQyum91yTjKuBYBWkqDj+4gsXHRzGuLodP2UTWKWIYBIxUJI65GjesMZkoYZJkErwjErhajiv0gC9pq1Tph8rgF07nXofrE7DbCGMoBDpAOEM5YYic8/oIhJqKbfsVvyPEXzMSk4g6EP4SakqWqgJJ0CeFg2ZzhDaLuWGUclUxYkgO3MvDeyXl5vEIJw8DsMgXZqA1EJbQJk1SCgpIQAnCoj/I5tUg0Ncogl3Z7bfUOnUtx/8ADFkxIWZUx1E4VEOCkjIVHvDKR8SSbNNUiapTqZ1OVI2qkB0n1HSMZLQpBOArxjJSHHPOmUNV3vKnompVKBnorKUTU/5DNq5u/rGjEknRyaRvbbMlzJRXKKFKIJQRUEjIOPRo+ZTBMCgVhSQxJcEVYtQ9TB9z2kypqk4hwpSFJej1JPu0EXnapqhMSlwH/MHCh5nSTlzjpx7i9AYpm2gLDfpSx7RWn4gmSjLlS3WqiQlzmdBEv6ZIVwqCipzSoCRWp60hbYT/AE84TMWJYNAOdC56RmxxWsnTs20y3FJYqrrR9N46MpbbzKpiycSeIjCwLAFhrsI6NfxG1HXWfBUpSmxKGFLKSc3egLjQVbMwytNkH9KtSvNMSyUkgEVCnbXy16iIyrCmTLM1Q4FnhXMKTTUISKk4tS33iVpOIqDlSSA9OJ6ENsC8JmrVF0FlVrmzp4kGSkgy0lsJLhmDuS5NCYDtU8rmpxkuHNTkFAAp7KBjydehTZvDQ4UtNVbJCiSA2pYV2hZLmgMCxJHB6uD6uIbSnCkKwu9pZUVBH5ZZW/QjL+awOZJATmXDkEZHr3GcFy7MklSmHFtTOmmVYvl2MOWcgMC+lKV7awuKSi+2hsc5QewDJkLlTk4wtAVQkpPUHnUQ7tyUKqFlKixqM6N/DFV92mfMROlS1pxJw4UghwHcqIqXYMAd4Huq0CdKwLJTNQkhiKEOGKX9xpHqY4vZl3PVuPLgDfnSpwoMRrQ7neKL0lLKgoBLYRp1EV3OopYHCQFEORXL65Qmve2hxwmjhnyIPTnFkmpCtqhzZ5UxUoDEkS0hQURmFaBmyYZvE7rtSEkgcZaj5UY/SALitw8KYlh5ga9R0gSxWRZmACgLjux2jlHlM5y4oe/E9vOu4OEZFxuOkCy7KmdL8QBLBBSoaipY9j0g63XUBKxTJgw4QWy8uYf+ZRnbttQmq/DThs6DVX6y9EjVVf4YVtKA0IOcqLZkpVE4RzIfIaV51id3LSickrPlNMs9KEjLOGKlb0b/AHCpSklRo4/KyX61jCltSNmSCxw0xLviS2TcQxzFFJyCA5L6Bj9Y03wZKJlFagRKIpioS39vbOMkiYydcg+2YdufOHPw9eU1TBSiZaakUyTVulAO8Bvfc86tMgv4+llU1FWCAARpWqvct2hROkyyQpAPDUHIDctDu+rQmaAcQJUAodNX7wvuu7PGTM4ykIzCRmN683jNkblPQmLVsjZLuVMC1yyTXMlwok4qHMMzdxBeEotBmKQrAPzZAZMXNIe/CF14bMQagrKhvontVJjK/E9/Y1LlpYS0K/8AcRR+juwjpKnqC3p5I/Ey0rmpKSW9akuB7iEFts4JGIEkaYi+m28MP6kzFJZ3bCkAjzONG2GnrAiLaElRGIqbCKAHOufLXnF8at6hopPcZTSpKEIS6T4aAaYlEeZq7E57dIssNqMmZLIIABZRIDe+TZ01i6dPwoLaJD5PRIzOsIcaXJUcRIrTPYnTOsTx/iXtwxqs0S5mJZJZwok9WL06gQrm3upKghKsCUnJOanzKuVcsoOsS8ydUe4hRarEsqKxLBSVPmHbdnfLWF6etTsWPG5fdM4rStS1YgFIZBL4nU5cbMB6x1jxTrScJRLViOEGic6JAAz23iuTd60pUUhjiSlJBBBJJU41FBqddIkq6igJUubKCzXCsqD/AOYFT/xfrF7TuvoNpsbW265ktSigAqIp11Y5KGVDo0UWm8JnCkLWkTEl0PwuOEhtMtPrHliveYZnhKVm4QrNj+XiOY0rvE59iMoImTleJ5iKhyTu9aClIjN1G0T2AJdmwlgrC5CX2/hMCTJapM3iZiaUcKrl3iVotTEKCccx3apAGZJAPOJ2i3Im0VKwrSWYGg3JHvV+sdgi1FyYYJxVgq7ZjJUTVRJPcx0CongBsKS2pVHsP2JehNDHPxDMCsDKxqlsWBAQC+WxPtAaL6xhAwthVXchiG+UQlpUlQSoA0zfNtaaRfJsaR+Y10Y5atp3iKcHGpeOBU+bFi7UTiwPiTQdSqDJVjV4fiBRISvDhIFHd67EUaA7cCFqUhJDkHDTIdRlQmm8XXReBEual8LpJCWzPXSNKj8LQUthjYbQAViYWJqjQAMKdXY94rnrXKWqYASFsWGrDWDrHYEISJs3hQA4SocX+8qRYL7lzSU4Any4cXmUVHQcg71iUcSjLWFoVXHbSmYqcQkhRUVJyLu4DHMMe8bIzLLaZYMohKxnoX2baMFbJjT8cklUssKsljkQX55HYwgvRZC2qK5g5gcxtkegj0MSsMZ6VR9PsSBQENxMdRQZiE18mWMgo8Sq4R8xHz9dvmgBpi6ZMoj5R1utCphfFMrUpJdIJzauTxo0y1WM5po08m3ykqImKwgkFsWFsNQ4FWfTVo9X8eIQolAJDuGepzzOVYxSbOoglsoMs1iOoP8AOsOoO7F1jy+fiGfbCE4ky5RJ4UluuIkvuwoIJkfECZMrEgMocMlGmxWeu+3WApElWHClI91FtiAD7nSCpV1g8K0pc5hIr6ucI7wJYbKQzuKZrbquxM6zKUolIDqWp/Mc1l3yGXaABKJRR3SCaEjg0FKEgfykDItcyVJElJ4FEggZEEPX0eJ3faZeJOIzHpkcKQTQUybSPPnFwlQXkc3ZKzSCokBJUVBqk0zcinev7h3Jk+DJXSrBPrxH/wCPvFNhtsmXiVLSQXYhaiTStASaHk2UFWa0FUslRBUQVmm5YeyfeEfIknbFEuclMkrIqlwD3FOfmhldM9AmoAWxSklbAu5OrhikZd3gGfJKZak5JfF1BH3QIFmKUigSQpNRStNRuGqN3iCh87BE+hS70TLCkjyqBUG7uKdI+foswmocuHrTOHl0TkzJIUt6EnZ8VFDk/wD+0K5C+E4yE5MAOpAAifUNqqBJWBTSJaklBZi4fJwffKLbH8PqUQtZ81alioHYa994GlICpqFFRGEKLAO5d+bGsFLtOMvm2Q2bID2jVFNbIrFPgItTKXMQSUAEAEOAWqQTmBl6QGizFCSoHidgBV83PbLesTmqAClPx4mDAFVTo/r2iiRaSEKZThVHVw0Ygul6HvvWJ42tNAT8DBEmZ4WKiUnDoAaKw1pWKJFhSJhWGcu9SMqVGWQzMF+I8vwRkkBWuRKSPr6iBLdbjLqAGGYzJ6axnlerRDlitW6Q4uC3JE7wacYxDqmuXT5R78dApQhqJZVdAeH6Qlui3BNpkqIAJWkEjZTpLvlnDj4xtgWuVJZyXPIOcLn0J7Rpx4tGzGjGmkZ65balE5YmJxJIYKaqVM4Irl9+UMATMnBYcy5kskvkKHQ5cQ94SrtCRNXUYQSTVtedRp6w/siAiWpiQlKSwObLZgeheOy7ROkqaE94YcOEAuS6iOFwMkE+9W0zaAbA5XiCeEdCdj27mOvOcULUDUpopJLEEHR9XpA9ntJKnSQCB/HfJidIrCNQHtNbjSXYUJDKKlEauK7e0dF9jSSgFS5bnehzoWfUVjoHyDZBa2CqP0GmrekRu6ekylkhWMNgCj5gSxG7gAmLTaHEvCXUpJejVb7wvm2XAlgsFSXJCHKnJDsXqd67RixRTTUjIohVo4C6E1wtkDq+RDPp3imTbvxUqXLSvXbqFU4miFptq8FCp1KFcs/ozPExPISpCyMIJCC++dWdR0fWL4rSqRyb4Gl6WzxUplsGY1ZSnw0alU1eohcJYExBYBhRnzz15GJT/wANR4ilQAADCj1xAnPPLcwDKmlziLsSNswYpvpseXBemXLQGSpUzInCQ3OpIHsYRXvKJWoVAd268oZyiEcKjhIYGhJDhxQVeuWdYGvGSyyD0OeYz7/eNuBKwSXxQlwtE5Shk+E+37RbNlVgdcqNxIcXcgFRcAOH0agMGqs8v85SOjnLtGZlWko6QTIv6YnJhWtMzlWAuRr2NLJs0tuFR6Vb0gxMsJFHroPuYS2K9lKzGezQ2s9q/KR36xQ4KlpKtNR/oPAsm1fl1Tkk7jloYLlzBlUR7dd3KnBSlKGMEpChmCKcWpOsYOpXyUiuOXhgE6Z+ITphpV9WPuYaIvRMtMzECWCEgAjk9T0MKJt3zJagF7s4cguRrk3vFFpnEklg7vXq8Y6+QH+cdLvJK3CTw+GoAHMEZDfSBLwtisSUpUFJUN8NSzh9WIiiwSSUKqFKGIhORbDUuwzgmXdbnGQ6UJdRcA4nyFaDmd4TSoyaC7sYXNegA8NeqqFJB82YPcAjvFFuVimLSlggKYKJcNvudsqRddt3WdJSRMcEjClWYq4Cmq4JPrFV+2BaDiSl0k6V5u/JvcQrgnNDJb7i6asIAJIICiEqqCTTerOPfnFl3TlLmBDVIxHkHp7n3i6xgFPh4C/mSaAEt5eT0rru7RXdV3rxqUgmpD1JpioK83pFXw0xpOim3TnmYQCNcT5V0EP3kTJaQT4akDj51Y4X8zhiO8KrZKZeBB/DDsCCSnfiOhi2x2hMqoSDsXL/AGhFGopArbY9sC8ExSZZBxAM9KD6sxblHXlZpiUg8DFnZi3Ikijj5x5NkFIUX4Qp01rkSC8Ljea8PGo9zX5V7mFxQuTn5OhfITdMgLnyksAoqctXIElz2hhLvGXOtCjwmmFBKiAfypBOhKTSmcJbstOCakgupYId3YqSUvXQE6bRZZSEcKkgJSXWCBiUR5U1ZgNGFd6RVxu7HTvdjpVilmYnDIBUmpJ+Rw0V3EMZktDK8SmJnYlzV/3gWw36JiVJwhK24GOZYlid2GcIpq1y2K3ALqIVm9cya/7iOVNIjK0L/iJKFTsinJ8NWDnJ3c4WcnWAxMS5wywaM5UokvzcAeghtLtoWGISZZJ/K5SXzDh8w2cDW2zJQrhwnmAz8lB8+caYP4qLHX1KSp9D/wC1/ePIbWezIKQSKkR0HuIIOTjmS5Q4GcY83CztRtu8MUXXMCcYrgV56BWez0GWR+0dHRnpEEK7cHOuTsQMuRHSL7BhUuWFkguTk9AHbuEtyjo6GS3CuUeWmzTSo4qqUcVGZiMTh9qUgW02QpsxahSscT1rRqdzHR0dY01sGXRZQ5K6iWlVdauH9IHvhXigKZjmAdhRtsgY6Oi0F8kCthIJRI/1FK7Kdn9I6Oj1ERA5kk7e8WWWxlSVrA8jemsdHRLK2lsFFllWQco0d2TsTAiOjosjkGzkEkNkM+XQRUm0TZMwrS7ZqDhqgZjWu2Tx5HRDP+Upj5HFgv6XaSqWtCklht7Ec4zlvs5HDnxMC7UG7R7HRgpazlvJBt0SlpagwqcYtRSuvOKbxvAhkJeqqvsMh7x0dE9Klm3Gf5yyTayqUoKlt4SknGCHKVEpIPTSNfc94BSfDWXUwc7083XfeOjoaaqS/wC8FZeBJ8RWVSFpIVUnE+TYagsDXoaQ6u9DJxsPLjLUqBRh1jo6DLgm3sZv4ltVU4EsSOI0FAzddYW3fPWtkJS68TaDVt48jorSULHgx7bLPhQUrphYKarEAmmT5jaEdrsCgzYmNQ5D+xPz1jyOjNg2b/U6JYbtKhtuzQ6vgJWJJSopUpFaVNdx8o9jotyxhbZ5RSrnm46u8W3zYSVhRdlZuXq/yjyOiWTkWaBg4FCwB68qP3z3iSJLua5Oct2AHq3eOjopLgeQVZ7PwjE5JzILD0jo6OjPpRI//9k="/>
          <p:cNvSpPr>
            <a:spLocks noChangeAspect="1" noChangeArrowheads="1"/>
          </p:cNvSpPr>
          <p:nvPr/>
        </p:nvSpPr>
        <p:spPr bwMode="auto">
          <a:xfrm>
            <a:off x="481013" y="-5254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1" descr="data:image/jpeg;base64,/9j/4AAQSkZJRgABAQAAAQABAAD/2wCEAAkGBhMSERUUExMUFRUWGBwaFxcYGBsdHxocHCAaGyAfHhwgHSceHRkkHBoaIC8iJScpLC0tGB4xNTAqNSYrLCkBCQoKDgwOGg8PGiwlHyQsLC8sKSwsLCkpLCwsLCwsLCwsLCwsLCwsLCwsLCwpKSwsLCwsLCwsLCwsLCwsLCwsLP/AABEIAL4BCQMBIgACEQEDEQH/xAAbAAACAwEBAQAAAAAAAAAAAAAEBQIDBgEHAP/EAEUQAAIBAgQEBAMEBwcCBQUAAAECEQMhAAQSMQUiQVEGE2FxMoGRFEKhsSNSYpLB0fAHFTNTgtLhFnIkk5TT8RdDVKLC/8QAGQEAAwEBAQAAAAAAAAAAAAAAAQIDAAQF/8QAKBEAAgICAgIBAwQDAAAAAAAAAAECEQMhEjEiQVETMmEEFKHwcYHh/9oADAMBAAIRAxEAPwD2j7MLDeNp+77HE8vSCggdz/X0jGfzHiUrVAhiAzAgKBKzpBknaQQDMmLCMU5rxzTpvupWObmEg9hFjECb/e3tiSnBiWjWY4DhNkvE6ONTKaaASXcgL9TGFv8A9Q6EQtOrVImTTUaZHZmIBxS1VjWjT1KkKT2xXlsuEQD5n1O5PuTJwhqcXzNVA1KjRRNQOqrXXoZiEVhO3XBNWjnGB8ytQor10IXP1eFB/wBJwQWO1MYUZjxbllqeXrLtBMUwXiCBELJm/wCBwvXh2Ufmq5ipXWQD5tY6QenKCqQTA2gmIwyyWYooCMrR1A/5SBUP+uyH5EnGMcHHnb/CyuYb1YLTH/7kH8MAZvj2bLGlTytM1IuDWnQD1fSsKPTVJ6A4bHLVqvxsKS9VpsSx96kCB/2if2sF5PJJSXSihRvA79SepJ6k3OMESU+A5p1UVs4bASKdNN/+5wxPvAxenhxxAGczIAEADyQB8vKjDvFVbMqglmAjucY1Cn/pZW/xK+aqehrMo+lPTi2j4Vyqtq8lGbu8ufq5N8BZvxnTRjCkgCZ29rR1wBnf7QlQrpQMDve47WgW2wimn0B0jYooAgWA7Y7hFwDjtTMG9HSm4cNIPb8j7W74cDMrJE3EfiJ+dsOFOy3H2B1zilygkkC5AsPSdp9MRq8Rpq4RnUMdgTgJ2Es+zDVqvMR6fTFWbyi1FKtME3gx+R26x6YILgb4+1YFLoAv8pgg0yYGxjcRBtb0IHT13hQzaOQ0ar2HUdCY6wRHy98c4jxOnTRizgLfS4KmG3j3kSLEd/WqnnqQPmLUUpUtIK8jevYE99iexMTlG2l6MMqefU7Sd9lY7fKMQzVYGLPuAYRttzNtjEfPA3970qQVGcFjsouzHvpAtJvNhfHRnvMAPmJSVtoZSxHv8I+Wr0OGXXkAtq8ZpLaZbYIPiNpsDFv2jC+uBK/CBmVDV1UEEFfLYhl6x5oht/1Y+eDMrSoqIQqSbk6tRYjqSSSY9TbGa41nQ7FaRCkapgkEgAX5YMhibNIi98O/gzdBKUquVY+WUzSNeCyrXH+raqPeD74Y5PxFSqmEDyP8RSuk0/RwxGk/WZtOMvwfJV1/Svp0xYtpbeN1Xm2J9ZxzifEWZ1qIoWtTBWnVQNLLYhHQ3KGSrDmg3G2JPKk+PsyTZo6mZlwumeazC4CRYm4IIMj+rZ/jHD6lCr5+Vm6hiFJbUsgk6Y5pEgLJLQLYLrcSe9dhJVSrqBp0SFfVcEkoVBmIiYmLz4d4kKIqVaJGkQwMbD4YBtt0+Vzjnj57Wn80NTQVwvjdPMqUZPKrES9OoDJgRIBuVtt2keuK6VQ0arqCDTNwdUWvIMXBG3tGEXHeH6QKlE1QHu1FArFWMGaY1qOUmCB+OxIo+I2eiBWhaiMAGiNT8trxMhgGChpBtcYbk3cdJ/gFexxVzcErzNqCwNZBsf1ryL23Jv2wVp9T++f9uENPPijDMdU2VgQuolibSR2EHYBgSe8v+oKnfI/+oX/dgRwp25AdifO8ULa4piGUq2uuFjTBVQRSCqOXvuRcWnPUuK3TQlOjGzLLva12qk9CdgO/TDniWSCDW7rppyVAnmBIAi5BiREb82wwBTyWXLrLkswjQvKq6QWgsTGoKDZZNiLnE4ZVVoR6LjxCmwNSGrNt+nmppiJ5iSAvyB6XxyipZLoAT95Z1Ge14jrAHXBtSrSUqlJVjSbTqvYm6uo/ObzA3qFcyW8xwBMgQkwfhtz9YPNG2+Djmpbo1hGWopTPl1NSIeaDqk7Cw3IjcAHGg4r4hNem1OnTCqR8VS5MCYKKbA+rDfbpjFeausyNDG5UCCO5nqNiJxfRzQUameVvLdRPpYEbfTHSptC3uhnwniflMz1v0zRCIwUKrdwoAEjaYBjtjT5Dxhqy6s6fprgptt19BjLcO8PNX56LyDu7CFXuO5PoPqMarK+DKWka6lR+8HSPwv8Ajg836KcX6Bs74wcNKlVXtEk4U5vx5mEUgFSdwSl/kBaMaar4ZyxMNTSO5Zp+uqfxxm+P+CaMaqVcoxPwPJB9AwGoD1OoYWLd7ZnCRPhvjmp5R1tzzADRJ2M/dVR7z1PTBGe4maqsJR2kFlB1aQBI+GZmZi1o7483zNBjVKglyttKBqkR6oCoHzP8MM8ll0DaS1QmbqUKlW7Qw1BpMxax9cLkxyW7YsW0M/71Cs6uqAjVrDCQAPQXHrpPa/XFPCEouS4DlifvHlBBBkMBHsrAdbnYyzOXBiZD6ILKLmTZjaZAJX3PaDibeWRaYEA33gCYJJPfbGUkkZtGk4R4grUVFPyQ9MWUgwQJO5AIPTttJxbxvi7eYQgMkLYbyDpsD1l6Yn9k9RjFUaFMEQU0rdidOofMHb8cE5rPABCrABXEbnlmPh+KJvvB0jC5XKSpMZNDTN8ezVGFBeQdiQTFoPY2vMnAVSvmSQxkM1wGVpneZj5/L0wSVtpq1qo1Ty0SSNN7tJIUEDVp9u9qfsipPlP5cxzOy65jYsYJ9h16zhPrKv7RlsuzuSzNRp1h2gACWnnJvadK7mTFvcYjXY6yrVajMADp0kkEKoPxMo3E36nC7OZuvSUBIYAkklEJJ/WJ5lkm9gJgXgYryuUr1kQEMhNtVSANMgHSDcD19V9MTjKS8ptUYeVqFEqVeZ5WNwqkgxskwOaLdzfCnMcSpoXSnCobBVBG/KTJ5oIA3JG9hh5w6mNLKG1qsEjTqCjcQIvYzP7Jn1SZvI02qkGkumQA4XTeSJ5CJ+l4G2DjyRk6voZnyZiaZ1M7MbA6vigRJ0zYLHM1uhPXF9PLZhgpkCmYEjTMGBIC2JHvixclRpXpnQ46zrB+R0soPeDvgp3XTyfERKLGkEk/eBfmXljWNJ/a2kydu0FKyIyiICTqeIKleUwRMEXF/QzzDveCZgyRTTSCAbtJO4MD4oixgRHyxBOIrSaCApiJWGF5AAOmYFohSObfHKdcO7FqykaRpg+XLdZJYuYgD7u5tgQ5Xs2kTynEKhSRTYX5mYaRpEQL+5sJJ7YKao89GqQyl7MYOnTbdpGkAXggX2x1qygBgWTTF2EKVk2DGJaWWZMeu4I5d3E0jLFQSNa7tPwqHClYja8C+2ElB3ySDYqz2dzGWrO0KA6jUJ1aokSVYfEFIMGxCtvtgzLZlZQLUFQCEUCFLU+UrAk9GKyY23mcdz/B2KKpARyQdTLLKZEMYAAWN+l8KOHebRYJAamwX9ILCko0spaYF9J72Pcxjoi3xSRrRpq5Lgl6mhACwUDc7mS3QieQAfPfCbN5AIdQpOXgkUgeYyGuTI0nm6b6omxGGeS4nSqGp5SNUNMCKkSoNrA27SYAPYdqsvmKSopVVJktVYksSYAmS0RsYmem0jE1Pi2knYHYt8N8YTMSHBFYEDVuxAEBbi0H0v1xL7bV/Ub94/7MDcUoIKvn0qahgVDxNxMaomAxkSY6X9XunPf5qf8Al1f/AGsOpKauWhk6EmWqVHdAXcknlfYgX2PbpB7xsSMTzOeOqaoZrdlAEXEMZg/DIJ6iJjFBokPBmAAFbcsVg2G46nDIZ4rPNzGbkwZ6nbYW7bRhHiS6IUcUZY6gwljBDGeWQo3HKLqb9fkMAmh5F1NRiwgMTCkkkTAacTszKz6iSSNdwW2Jg9YF4NrzBGI/ZhUvPKTszBTtMsQClgCQAnQza+NGPBdgdMpfKGrW0mywt4CzImBeJnDbgPhIVhqqE06SxqO7G0wCNpWJ63tPQLO8PLba1TlVSbIR+yzWneBaSYAvjV8Hz6pkE02lakCZ5hUZTeBJBB6dIxSOS9x6KYsfKVM1GVr0VQKhCovKFAiIG0HbpgasVWmQHIbe1wZ/DtjGNxPUzXPoCDtB0jtvcnf17R8SeMFoUWKAPUAKhT93SLkiN5IMdh3Jink3SR2OCxq2yXEfEdSnUNOgGq1nkimBbSDGphHKo/WNugDERhNTPnMTmqtSrU/UDlKY9AFIdo7kjf4RtjH8H8TVUW1mZgajEAszDZtREwJgCQI9ziTcWqGoXLGR8P8AAet4HrIxRKn/AGxJPltmxObQaKeqnT0z5dMECZNwB6wP6nBvEl101rL8aDTUHUpsH9ShMH9l52WMeX+LXR6hkNq5SrLug0iQR1E9Lbb40PhXjGZeiUq1dIgiQh1sI6sSIkTsJMxOLuUdpnK4NqxzlKrsxZmZVQxpAubCRfa1vmMRzWbLEAKZYbp06WG4/l85JpVqKTTY+ZVk6iqsFVhNlYOBKxJ5SDBHQYvptTLBkphYgAEGL+tz0v0A98ee51uiaWhdlqWYWpTYjyoNtQIJEAEj7wkNvY7RvYrPVVYVAzam0sW1XMKJubE7bX3Axe+ZLaiagCc51qJurIWkSNJhlhfYG5jAGWroshRaoq6ne4udhFwLk2adjqsI25bf8BWmW5jO6SRq5p5goJ0m1uig2jY7Rcg4+NVyZJenoOokAgXNiZsZ6GBuTG+B04jqqPqlVpz0gLzbGLzItPcDDDKo1cE6Wb7uhlA0xIKqzAhSAZ3B3mBGNLxRt+gBs8KYcqDMw3MCx9QN7+gFhhpw56i02JquabAEMQVYgkDcnabACflqOCsrwnKSK00i4UkqaupQQb/F8RUA3AucH5nK5eoVICahMDUBPNtGoQJUmR33M4hLLGWkikYlFImH06VnTqXVptfm2M3JUi3xgjtji5dmKxraxIJYMYNjyttEXHpuYtI0gEBBTUZCtKqxI1QCSTDFiBE2Ek9sDZBmDqrNpOlYdDuTaWLWYTM6fl2A2txHZZm6DJBJgkG5AE3MC3LMAmACY9ARgKlX0wCAzgCVUS0melwoiRcrIsdzgypmKjIQGgCRYMWjUDqeDE6QOxnrAxDMVmamPLAMCTysLTc3XShIG5DbRbfDJti9dEzkadQEoFpvqYqDLL1F1JUTBnli5O+AVyGYbS76dABJa4AtElHAII3uAL2nFWRrG8DzQRzWLLcDUSFWB1AIINhvg/KcSR0bnios6VkyTuUZWAmAe1wYPTFKmtAq+xepozBFIELZgyg2JJNiWmNQkbE9L4+bPICGFYidgyO/oTJSYkERqH8C1ydMPT0hDJgtqEaYmTJI5JgRJ36dFzGkKilYqVSRBCzTp3gEAD9IVjpyg35pGDCFN2GqRCi1WnTYsaq02NxqnWRM6aVUAMN5MtEAgyIM6TqaVNmimdMBHnQSBY6mGk1IYwNTD2sMQqZZm1EnzDqh2MhvmYsnpMD3vi3KB6GaTyzcoxZYEGCAPTSdvbDOcWthSJ1KpZBSlhtYvCzuwkkzPNe9/fAlfgNItysUYrJ0NZdh/wBpEnaBse+DM7wcIqvQkfdbTZgYnSVUhCpgQT1E4T181VpOg8zS73JISxJFyY/M74HGn4iPxLWGYorZlrU3lSo/RuZt3uI9RsbWwD5j/q57/wAxf9uI1uPRqSVOljYpIlTpmNYm4mBbHf8AqB/80/vVf54fj8gTNIzHVqMg9rH26fmeuBVziammmtSQCWgEDcAaZIifbbEsylTRoYlZgQhBgAEzpi5+fW2BAwFN6aMgAEiDpLEXhwQOlt+uIumK2NMsxq/4ulV3EaeUEmDEwyMATP03xXnBqqRT1WmAVQIOuodouSSTOre1wqecPR2UkByDpOqOoa1vumLkT1uDKDNrZRTHmQWkQkQxImGC3ANwDf4gwk4nJSu0G70A+I+KPl6RbSq1CQF1PrCgJJfUNqagHSou1o3xzI+KcsvCcuDU5gDYLpN3ZpCjUAOYjf6ThN/aVl61bKqKVN2SmwJK8wINjGmxGoLcgN3kicZ3gnCa1TIg+RUhGiSIs06SJIldSuJ2lTjtxRThvRTG3HaLuLeOXcFKShREFmALbRYbC2EfDeJlKoZiWBgNNzH8h+U98MKfhR2qaSQCSRC80G/XbpNptjvGMnSov5RKgIADpgkkiTJ6tzXnYgjpiiaj9pVxlP7gSvWppUOltazICn8DY7fSMUvxmsxhQKUdd2FuhO1uwGInKgsALSAb9Zg/0MW1iAYEf89cZ5LfQ6xJLs+ylK0ttMMxN5tecNfDObdcyEZSLlWgcjCYmdomOsdsKxUIUnoCL9jf+ANsTyNClUpVfMfQFWaTyJVl3sXXUCALDU3LIG05XsWeqPS84lB1ZgHLHm1K5hpmdIEdZM32wozpM6tYAA5bQZvYdze56ThN4S8T6abeajOoVgxBA5hp0NcHU5GoNH6tMnYyfxLxPWyVbTSQUyUWRURWMc0QTcAi9t7dhhFjalTOWSsaJnqq+XTKhpYlovO4UdCTAk33K9sE5/K1TKlYDSF0kELbfQ228fEMIF/tDzFYeVpo09e9SmmlhFyQZIFhvEx2xpOCvUrUUq60JNMT0vCzJiWadUgbGMTyJwaFphfDsqtJ/MUlho0nlUFmAsQ2uZJE2HTa9+VSrAa6bU9RYKSCFhYJUDzCSdJLGNJsdtsEJTIT7zGxmNgQWjXYK1l6ibjYnFwztTQzcok6hzKY1dPMYimQNM8gaw2vjmmm3y/4VQqr0KDFqaalSmsEBAGmVJO7DtEDr7gnnJxNXSFVDsDEzYLqY6AR35QBGAznvMEh/L0iZCayUT9UsIWBJEKDp/V0maaTE6vMfXsQapYkCTAG7E3Jhb32w9dIZOgjMZwQv6RVYsSStTUZ5JH6MtCwNtQFowTlsyVYt53mKqksoQktcCec64W9jE3v2BzfFAiqtJRSsAJABgRqYnXKKT0uxj4umKa9ECgqc0swZmQEkjuQZMHVtsTfvhlL8AbCcrxYlW0U6QUcolUiRpMhQNJWxsGPvidV0aBXLMW+7qYooGwCaoUTe045TyVU3SmaayYNTSoIiJlgq33ja+BqzUr+bVL2/wAOj1Nhdiopgb/CGxlCyduio+HIaac1FMgGnqbYHlkqIa0xHT54vyHA6YB89ZqhmIpKVZ4MGXY6hTkC83AC2O+PqObYoApWjTYbAklgf121BmHpYbwMUpnIhdVJTqWAJB7aoue89f4NyHSDM1khXDBQlJAJ5Cbaiou7SzEqp3t2GOUuG1aVwyVIEFiCIAI2aII6bDfBoNRWCwCwgD9E2lRM6rKNJMneCCAbbDhR2PNTqq6jl004veLO8EdReR33xLnJ/FDkP7yKgLVpGmL3i3ya403i/fA1LiAQudAgxpbV90fgBqY/T2x2hSdaJKpUKQTzsBazEQJ3ib3nFOX4GdMEFC0ExUgzvdSNMiZ+WCoxfZgpeK1EAJHKw2ImNVxInqL/AJYk3BqFSotYU51Mp0kmFA9JACmzTEmIwLSylQC769NpIDge5QmPoNumPhxtqdRWYaB8JeSUZfhJ9Lfl0w6i1pM3a2JeJ+VDTSksebQDMt+rMHc7EdcQ+2r/AJb/AF/4w3zNVUNWFVmYAhRuR01N8J2gdowL9or/AKlP97Du1ok4bG/94vUVl0QFKwsGWjc6jtBtHS+Bq+cVOU6iNpuxk3Iv3ixiIHXfE61CpUMg6KekEuDpEWMyATpMAaZk4HpozAsgLlQAGJI1MSZkFjpEAfdHyviS6JlzZWm7EINA1c0vpBJ+5Ma99zt0nEsnnudlRKZCoJ8s6i7GfiNxpkmQJNhvhfxRqShlqVKlMiRAU7kLykEDTEd7SMVUg3L5d45lGoCxgatV5bqR2waYNn2SzpqMzGRrmBT+O1wPRTfv7Y0/hjMVKqVacl5XVqYXUqf/ALjkWlTI1GYU4z2UygXM63WV52NRb6ImTIhRsYvPX0LPhn9oCUK32Wqp8ukWswguZ5XboeUBhv8AGDeBDwqb42Ug6dgnE/CecoU6r0aRqmoF8t6Q1aQxliFjXYAD4dmkYwGijdpFVgt7hQW2uvxQD19Pljc+KOLHjFCrWqZv7Jk6ZOijpaaoUgancAguxnTTvFjBvjyOvlqZk0tbQb61CkDpYMw73npjocEjpWRsZVc6qhi5AbpBnr/xgLMcYEkopkzvsJ9O0dDivJ8O1tDW1Xnt9ffBWW4BTdyoqFgOwA/GThfFOynnJaBVSpVUjcA3C9T0t1In8cFca4PUpU6DaQVqahAbUdYPMrxs0aCB1BBGI57NijU8tBCpEd5jVv3Jti3K8VZoVXcASfiPoJ9zcn/SOgxVLpog9NpjHwvwiuzLqp+WoYMC3KLXvq+mCvEVKpVzdRyQSahHJVpFhAK3AYlbA/EBBwnruTMkn3uccj8v6/PB1dkwilwnMAgpTe0RClvToDqtaB3vh7kvF1fUKRrUaIG9Q5cOWKwIbTe87gDGbkdh9B/HH1PMFLrA9YGDYD0LJ+MsqAaeZV6zrKNVpmoFItOlS4KiRawMDpJGJv4j4eV5ambq1WhFWpCiWIHRdKINyADYbExjzBc0JPuf6+n546c2FKns38DgVB9oOz2k8NpUUZjWMUwXIhVsg1MT8diB+rewwDnvEq00Rky6qjqCmpmJCwpi2nTIg9zaSQBjzheNVKy+QrHn5SAFEgcxmBOy9Tjf5fgz0qdLVzghQDoYsp2EIVgEHkDPaQYUwGxz5VGNA2gej4grkKWighsgUKpexuFA1sCY5oIJ63xJxclnc1JCsTMFoi5Ek+0iMTpgs2mgo1mtpr1KoNRnUIx8xyxMfCwinFyBIgYZVqaheSCoJgmxMzzHvtHpAEDrGU6ehXfZR9lpKAI1OTFxAUbTMHr6TFpxUuXmoYRq0MLU/umSIhlkrFptGDUqroBuZUjppDTHMSCYiBy3vbBVHLB2aD5eocx2sdwAoAE7kCSRMmCRibbTdjqN7Jt5flkFhaC5iZAmdJjlEReZPS1yryuVLqWEUyWDRZRH3QGAkaRA7SCcMOI5Vlp6YOkkAteNMDfe5jr+tgFc1qqFGS33UU6dU+vYdcCO0Uk6GGXpuCNNNSNBkKYBk9GtJ6z74lVVpskqosdNjvYHqQN/fA/Ec+KUBEGsgcsaRcnYTJW/5XvAuTMvVOjUwXQpqECWUD7sWiQDYXtscKo+0hCOeG40VAOWNpI3JGw0jSxNp0hhbfFyZEhF5tZaQFUCelrDaIxbVqUdUKzMQ3xMRtbWeYWGwv2O04rr8cATTSKrJNypMwOwuQL3298FNj3RHPGEUF0ETubEdgN5joP+cKsvmE6kMHBGxA+c779cDcZrRTDay2qC0r1g3gbDc+nSMZrWfMGht2HKTNrX23/li2P5BKRoqtZGqyjKV0MoWL6RcxAggMW5ut++I6m/zEwVwLhystV7jSNIIIgsQZN9mEgWudQxntS9qn7xxVOwpmu45RZAzUCpLG/VjMkCIHMTBgC0wOuBfseYpUzUqMdUwRS1c5MNCgEck/fmDBjAdTidc15CVSggVTILC8EiwUWIN7bdsT8xFhlD6gSFTzKpZ0gjSTN0mTA03mJGOSpJcSGnslw3jgl2cMapA1F2VlGmZgaYa2922JjBGUzFHONUQUmJp2NSkpkgxLBY9LCIWeuEWSy66waKNTqTq0moEQKLyXqCYgGwvAJ6Tj1/w9RVUH6MBtMFzT8ssCSYEjUF6w0HqbnFXiXoeMeRgs74RzC0y1MulNFLN5zlQoHMSp39TKbjr1o4g/DGUeaftZCE61c06qBSAAknmJNTUVZtIFOw2GHXj/ia0qGaKB1NSn5UtMT8NoJE6SSCYkT8vDc9nOdADJvewmY9YFxjowxTWx5RUegrjYWkDTo+caYaVNSmqtEkwSlQq1zuVn22wkp5gAmATt6XBH4RI+ntg5s7YXN9/T+GOB7zjooCKMzVLCJIvNxB+eGeRzmhNKkA+39HEKeaYdsWfahbUq+uFcIvVjxyOL6Lsnkl1mtWGu0REzaPla14iZ6Y6tfKAEmg4qEGNDaQCTNhtA7G0T6QNXzTKCVYgyAImw9OnXcfPBQzzkQTq9wDhlBLVizm36FeYqlbqdY6gowI+cQdvT27VU+IybrGGFTMoTApU2I6gafyg4pqvS+9TZfZz/EnB4oSyj7eo3BHyx9UzqEbz8jgkVEJnzK4NrtDbAAbjYAAewjFVbKK5JNYGSSdSESSZOxN74FA0C5PIVKzQmgs0mNSrYb3YgbevTDrw1wKqcygqLppgjzXMFUXUNWoq1rBhuCenTHcjWrU58vMJeJk7xtOpenS9ukYs/Sgf4dJoOokGLi8mH29I7bRhJQk1o1no9Tw5ldZny2K05lAqhBGpoWmCSSLE6zY3JN8SbPozhEVdKidJfSo1AA9CxF5I3MCOs5FfF9XSQMpTUlVUMgJgRqEI8oSRckgkyTNoMKHHqElnoVQSphlUG7AwYkqbwRYXBMWC45P2+R/czNo2Vbgn6MKzKSQGVuaeW4UA2QQWEHmaTeBGCMnl9IGomZ5VO56GASBNpmYt1Njjcv4pRaisHStpkAVzVpCOW2lVbl3+N2st4JjDk+MVqlR5K8uxoZ6iCdxvUpLUFhPxrAYAwTGGWCdbCqNJk/LSHbTTBXkUgEMSbmHuWMRqj5Yi2acqRTJnTykaiReNwsEWAJBAEjucA8MZP8AESjWouxBDVk1HmMACurOASTHPpMi2J1UKMQwqaFN/M1A3tIMamVQBJFiTFwL808UovYbRTWzXNASXI087ADYwRBZusyOpHSMTyS5n9Gq+SCxAUEsZtBNyosO2/TFVKohLFABMABjpEGBtJn6g4b5IA0wx0ysKTp5V9oWbAxc9TgNgTcnRypwivzE5imTENNIxawv5hY7bmNpxXw7K5kBiGoMGEAOagIgk8sah1M+wt1xVW43EIuliZLMLwOp/ZMW3t3wM2b0UWqgstOI5WImLGLfCTt2iMa5j1SLs1xOrSYF0pR8R01F0tvYalAkHvMd8Zalxum2aFSk1MKxIYNKlSTdpltRgkWIO0Y01DKgBK3mQV3AJvIWwYtclelhhD41ywavTqimRTRZdwq/EbkkAajFvi6zeThlK3TROTCeJcPp13ILMxK8vKxIABvym09j82GFLeHQrKy+W6VGkOLA3n4jF4gyJ3G+NBnc4MvRUpUVDpUAIghtybEzcsCZI+E2tdNl6dBHQNTaVjUJGlmEFSGidMLtPexjCx5Lf8G42aEZcJRJpsjqxKIABMMEmbCKmsttcG5JtFflp/8AjUf3H/8AcwcjaQiAAtp1DlnSQNTcoI+8AARNxIF8Yz7E/f8Ar93Dyab2i6jSHPF85RW1KdIAHKkKtwAAAZYxcgrPU3wi4vxOo7FKYdyEmUpupbcmS19PW3bYYL4h5jKRrcAHQb7HSrCBqm5YL6Ge9ivBGbanWQU8q2aqwW1tmHCIFPM5DKygCUm0ibSTiuOMYqjmUeTofeCOCLRRTmTVJ1agvktTpnTdNdSqqarnVpBOwmdJGN9W4uhHxi+0GZnpvGMrXyVfOOvm5TLMDJ1LmaoMWkg/Zriw+gEzbEuJcJbK0A9OstFAw1PVd1IGwCqE5j0gGT6YMvhHfBQijC/2q+OaLCrlaVJi6lVepqsGBVmECxMgrPcHfHl+SzaCpqq0zUGkgKGK3IIBkXsTq9wPXHomf8AnOGocolUwSJZCoLTNzUrFtR67gT02xm8r/Z1nqdUCpl2BF9IZGaJgEKrlis9QIxeEopEp8tNguY8p0JXLNTJmCKzEC53VlYxFviHvjQ8K/s98zL0aj1mR61Mug0grvYHrJUq3sx7Y3eT/ALIDUp6KlYISIIprOmfVoM/6fnhHxXKrQIRM1Vii2lUdWI5ZX4dXLaREYRzb6E4v2ecZnJ1KbsjiGUwwPQjEPLeNvxH/ABjZcQpnO1FIFFWACkl4LXgcpEmDyiATcDsMKG4fpYqGBeQNAD6jM9Co9BHrh1k+ReMquhI42BMRcBhH47HFmpvT3xsOF8DBtUqCmOqgaj2uPhX2Jn0xoa/9kmWq0tdDMMpIkMNJQ/6YH5jDLKuh44ZyVnllKkRvi9Rh/nP7Ns/Tuq0q4703AP0fT+E4S5zh1ahArUatKRbWpv8AMSJ9MUUkxJY5R7QPUoalNh7wLScVfZPX88TqVjpIWCGiT1t6z39MSpExfDaYhBcsOpnBtGrAg7euKDgavzE7gCIv0gz6kzEfPG66B2NUZen5/L8sTWuywQzWIIv2mPw/4jCL7GR94i8dt5P8Pxx3yqo2b8Tgcmah9/eAWFFawFMQ9KRy62i2qVERtfVtY4JTiaFYZcnUAUbrpPKRUJmFOoq2idzEDacZVvMG47/iLbH+gccOYbqpE/8AHp6DA5DUa8ZeidWnKqG/SQaFc/EXCoLMZAnR+1IMnfB1PO+VdKufSXPlpUqakKxAMONJYH0jbbGBGakyfe/zP5nFq5uwAbZSBfv+Vxg8jUemI7LVArU6XmaZIRrqDtAU6ATB6dThrw/i6GmQjSVADKxblBPfXMWAtaI74854Nni9Q/8Ah3qyAxFEhCqgKLKBp3IO3X1w7z/FaUUgy5rLaJbmUg1VtZjKhltAtF2xyyxW9MVWmOuD8Rp+aqlKasxJDeYwnTzAc0pcjbrbDHPcaphiLgklQNOoGB2OixMmR9MJaXHslURVL01J3FUNYQAACB3vPrg/yaFVpSrSgfCVqgERYSDEyCfoO5OJPHL4GsYvmaflvLwNMIpBGmbHpcgSImI3J6JaFerUc06dRXLFRoHmc5JMsQB8QWfnPQYN4jQrj/BXUG5QEQRBglmqTC7b+kTiPDuFtRSKlNXrVY5qiOwQsV1EwyrpVixk76W6DC8F7Rm1QBxfhFaux1Pl9SsIK6j5YBiGKoQGsAwMmxxM+FlZ1LVKj85fRpAVpCkKOYcoE37WgQcc8PZaqNLFCF5gVc3k6ZtaS0TfYiRYgYb5/PANBOoaDzBTfliRNwPgtMyL9ZzdaQEwyhApgClOm0lhcHpHQ8xU9ip6RijyT3T60/8AZgHzboBUgSLE3MHrIg9DO0++Hf8ActT9Z/3V/wBuJyxOXVf7OiMlWzGZ/IBUAUuzQAG0ELcEAkn4SGhhE/O+PRvA/BHyvDkjS1apctuERjqIkfEAvNE3Z42M4zGa4GqajzEgAkUyATDBiBAnqxYDcMB7+i1qhoZQa4DLTmAQCzKutgCbfdPQ2BxRStaI41sWVvERy+WUkqatQ8qkgsVNwWYWIkk8toIC+uI4o9XT9prFqrqy6hrI0SeYJBim2mAG6Cd8DZni/wBpctWrFTpgFhMREAaVIJJJ3Iw3fIhkVsvTGYrsFDE2MCI1Kr3AiOaPxjBT3s6qfRPJLUWguYzdd1AH6OnPMZkgt1k3PznAzf2kCgoSggYg9e59uk4D4hw6tmKtUKmqTMAWkDaZNtjJPfCvP5P7Ot2pq0GQsNB7E9x9MCXk7Lfdo1WZ49WfK5atUYg1GOvTbZiLzY2j0wn8W0V1ly1rA26xYE9xBG20YAz/ABUnKZddXNpdiG7Gq8e9vzwj8eeIddVqawFCpsd2AuT0vtt0xoJ2DJuGx1wXieXpMWZQ8K2kQCQ0bRuZiLQfrgXhfGM1U8wVdFYVUKqa06gWlAF03B5jE8u1pAxiclWYuCOhkn2vhrTzek94aSpsGIvO+0/lik3WieNvjTNVwTi+YlqVPKZepT1EEeWr6hJMyL2kRtaMarI1dCGnUqMika7gKQTZgApiJiPfGB8M+MatB6g1kJWJ1VYBYXkEz0mSSD970wbRzzjMOS2oMCJe8zcH5+lsI6TOiD2N8/nKiCcu6tHRi0H6Xxl+KeM6rkLWpGmw2M6hPQ+o9pw0zvERTALgrqIUEEG5267W3Iwh4tkxVDKzcwIgjeY7bR/z6Q+ON7J/qMnHSF+drK7M4+8ZI29B+An547k8jUqf4dN39VUkD3b4R8yMK+O5DyqgA+FhI9vX16fLDzgGbFMKVzDp6GYHsdsdE5uK0cKjYTR8MvqTzqtKgjGC5OsKegbSQF1XAOqJEEiRhFmKIDtpdmXUdJgKWHQkX0yLxeMbfjHGfNyrhvLMlRrUiQNaSdMQbTcW6yYwk/6bZs0MutRGDFtFQXDALqHKJIYRB95EgGUhkvcjShXQsQI3lyLAEkEiSxPWABYYKq+VpJAk9ADv6b4o8R+E81kwHqqAjtCsDInt+sJgkSBgOlkc1+j006v6T/D5TDdeWRG1/a+2KrKmrF4MNy+QBBLPzG5tb5fl8sUV8iS4VYMAkn3t/wDycB1KtVSNSuCbi2/tbDXwjmkOdy4qjUpqAFWkqSZC6h1GrTbDc4hUG3QOeEtG3Xp9cVtwo/qn+vlj1XN5VauTrZVAANblAohQzAVFa0RDyvsABYYS+E+D0cxwyo2mK3mOuss2pGCqUAvAW9xF5M9ImssWro6JfppKVJiXwxxZssjJ9mU6hzOE5yO2sEHT1G/4DDnM8foVwq6PKYJpGoE6m6ajCgiY3uJuTjHZfjTj75HoQD/DB3/VDhGXlIbSD7AhvoSL3w7hBnI0zX1+F1KSTXZKiaRI1A3YQQtzAE77G2CuK8IyS0izZakGgMSEmx2uIuR1Ed4thHkvF9LSqkEQAPiPT02w1oeI8vUgMTBIm+8H17Yh+3fqQKYJkOA5epVOlKlJQFLGnUqqEJvEvK6vQjtgnP8AgvMTNLPVCrKD+lpmy6dYJIYo06iNuvUEEvuBCo+UpEBU80SxIAnzRq0kR+rYT+rPbBK5gJ+jrVmFRQHanBBCGRqXnOumGY9dlmDEYh9SaviwozfDuCZlWK1KlA0ilzRJViRIEgqunctIsCow3zOSptykyYEkdFmTJmTYP9cUZ+iBWcc/lgx5mmAJmZaCCVIbYxMbziVCqvlLzFGLWAWNSgkTAM3ABkn5DCSlKW2Mls5/035tUS2hABpDGISeYsZkORYG92Jiww08yj+u/wD6hv8A2MC5R/O1IkWDAvaeUnlDR8QmbmBe+ANC/wCbT+tP/fgRcmjNWMWdzXQKu5Un6qOXpYWN9iPfFXjHxfUqSisAEcsvrYrBttc7T1mBBxYYJRYizaiZcCAxWwkwd7Xmw6YBzeSywe55WDuW5JWRMCE+EAggRI3i04VOuhoS4mFzDjY8rWIAI36R3Hz7YaolRCPMnVAK3gjqL7j5EYa8Uy8toFNEPJIKiX1CpqgQBPw2B6TgbP5Cm5dleqlXUNSMJCgh41feDnyyY6T8hS9HVDOpOmPOFcfes4okFlqArveSF0w0y2xXm779p8e8LKlMRTK1CQANwXgFus6QTHXY9IxgOA+JBO5IB5uh023j6b4ZL4or0mPlVdRJBOoAhiNrNN4wJeJS9qnot8TjmSmsFqNJabjuevsJP4YxPGKM1v8AQs+hAuPljQ8T45UzFRqzQHIgnvcm/QRJiAMIM85MLuVJJ9fT5fxxWEt0ieR6OUqIX4TuOv8AXfBNJbzGBcodQPpsMH0hgvs5XJgtdgtxb2xyrmT5RZA4CkSwkCTYCRYA3PSYx3O0MFZDNKaT0yI1DS4JsRYgjrqDAMD/AAmXiothU5VQrTOuSrMxe9gSRpPQi8bjGkz+aR6rFSDB3E9gIg9owifJJScS4qXsFi8dSe23QTgymltKje8fw/rtirr0I2A8ezJlbA2IuOkiPmCSfngbIVuXpItP9XxZ4gJ5LRuPyOB6mQNKoyORbePqDBj6G42Im2Fe4lIDSitOzMWbvpMT2Hufrg3KLUZwk6SXmLRT3gHVcsBOxJ2G8wBwmodQc2CzoU9TsSY9JE9Om2HR4pBZgVBMeWiDQqEyC1/iYxAJJgM3fELrSOik2aPN5oKtGnW/8RFTUtNlp01AiA5VV5iJsGkABrHC2n4hL5+i1yKVN11EmWcoTPuX0j20jGYXPNrWp11iSb7kSSfX+GO8Qp1KdYVEmehHRgDH8sZreyiaSpD3jqIzpVptAU/4kkjzJLmSbmQQPYR0w+4bksrmArcq1BDb3VgZn1FpB64w7Zw10USVVdlA5V3kADr6/jifBsk9estKkTqZgAxJhR1J7AC/ywnXszmo7fRuq2dZaj9VYDa11JI/Bm+mK/DlJadN6acztWNXQLkSFBt0Egb98aH+4KSDSZIVQNbM2pio+IwbaipPz9Md4Rl6OWb9DSVSzDWDLNzAGCZ1EztJO5O+IqWhJfql6Rgch4KSlmicwhqrcinqgOWJjmU3UX2N/kcMf/pbTqVg3mOlJr+WizpO2kVGZpAJ3I2+uPQP70QVgqXEmDZibgSqCTEwdXYjrOPmp09DGqBLEwBM/Ebgk9L7i/rGA82ROrOac+SpIxVb+yLLEE062YAUHUeR1kTMEAdp9uuF9b+yqoCBTzUk/CHpFTMdwzbe2PROH0FIKEKLSAVkXjabgbXBn3jE83m9LlkI6c9iea4neDciPTGjmyL2Suz5sp5CJTltQRAB0AQBR7CB898L89wxXI5IcQZPQA7dNO5uO+G2Z1axbSpmSRCiSFWCeWCSWsdmPU4hRgMR5iAH7ksDJtOkAkTe8+2E4u7QaFlHLMHRah1EdXLXUCLgGDIP3o3mIGFfE1mussoJ1csQSDyybaaaqNy0m2xF8O36zVAXuocWiJBKiN+gntGB6/D6bqAeh7zzI0AwCAwED/5M4pB07H5WqKqWXlEVamqkAWhZ0736y4EWN53Axo9OR7j95v54RrldJUiVAnSCTDQzyT97mBA3Nm64h/fFDun7qYbkxaTIMfLADSGMEXIvvpLbrYsAe6ggAwcB1s6pCrsSOQMWMMQJDNcm9MzET872pVLVnQSwSREzzQNMx0kxa/z2ro8OjMK41FQ2sixOpFHLHTrJt8I73VP5EL3qMoZndTqJ0qFjSuyiIu5IsASdm3woz606mQq1WOio1QJyWRQZeCu5Y6iCzANzfdE4cV8mdCKWU6ZZdXc2ksoJtIFh0MC+Eni3hjUMnV1HUzvTqHSQF5WCjSNxvE7yCfTDQqwp0zy85VgKpXZxsBEqOc2m1x+GDxRNPSDqPwAjsWpl9+kEifbBlGg1TK18wBCKPKDG01KhUaR7KST2BHyJ4vSBl0Ih1Qgkfshb/T8Bjrl6s6MdvkLnaNpPa2/rHb3wPUpHfBRpySwBvvLH+t8XU6fpiS0yTk32LaVOGkYPpRIjr+B7YrrUdNxtjqI9RXcFY1QTIBVoBGpeojqO31p9woTUozgapkl3Ow9McbjaDoZ+UT7zig8ZViNSsFF+8npPYDfBUGAll8nEsRc9PyGDNBAtud8XUyGgjbfE62ZRBcyegG5PYYL/AAYz/H6baFLdGj6zgH7K1RQ5DW+JjOw9T9B8hhvxbLVqkDlgiYB+HrfHonhvgNFFo02VfNOVbWBolzVYLvc6VQssjs1zOM58Ijo89o0lsDcCwANvme3tiOYy9oUnUTt3G+w7H8sejN4MylTIpXNN1rGnTZdBK7nmsQQxht4nl9DhdW8EOEc0XWoUIkMQG0sFdTGxlHXeLhheJxy86KxmujCU6sQGUlSYJuIjqLbi+HOfqP5lNAQCanUxYAn5C8/LFfFuC1ANLUmS4MabHcyOhmdxOKsmQOU3ZRpuCGA7R2nr2wzkntFUVcRyYVwKN1gz6n06/wDxjU/2d0ilWFSXZJZmHKBK2P7MkXPWMIllG1FSSbgHpEmw3ieuPRPAWRK0nqVAUaqQACLrTF5g929rID1wk5+IuSuJoXSAdAYhRfl2iZkx3PpO+A8rl0kEK5rIzm8G67R0swBBlr95wzrqumdgJICgA3v+Mmw9BiuSWBTkEyxjrv8AvGSR/wBt8Qs41opp5VlWxnUQAqrCqVk8p0j5mNQ7iTi4ZBWVnPxEW6gHbeDDddtj64sgBgSZJO9zNxeep/5+US5APLDXgSIAud5jT39AcBPYQhajrTYjVIBhrn9owNicJ2rEMfjNp1P8QiCNxeIIuLR88HVMwAokDYHWVBaoLAgD4libA+m0RgajT1hX6xAm5EjsDpBmN5uN8M9IxW7PpDA7ExeI+MdbdhIiJPzHy+dEQQpMkDStyRCxqMBpIA3MXvfF+XpHUz1FOjy4JbsNQkREEsZ33J6iT8K4qEgBJlQCx2AO9vum6mOhPoMFNIwN9qABASQN5qWNhMBV9D1HU9RJIWqoJ1CmCSQsAEbknU0tYkC0fEOk4ozarThQGjUTJBEqNERO73J2B37YP4nxZFkxrhNFh6mWmepI+YEm+J5Mko1xVjxS9spq5IlUeL9Sbndoudh0+WJyven9F/3YIpZgeSlQE6SpIVivMSxYA3sOYTcWgdbLft2Z7P8A+ZS/lgRt/cLKvR3KZaXZipBZhq2JYAg3O52HTBdfItBQkK5kahFgwvA6Ge9unSMXUM11kX9CDdogfUC3YeuLA4TfYbAgxcEkyT1MkfW2GsCVgVbKimysVA7C0bdVAvHQSBa52GEXifKMcvmCynmUkNzSQFGgHVsZVjAhY+eHwpBqmpjC2abd4H5/ht1xXxR9dF6ZNiJ/0mABEdNR9/XDxbTsx5Fm82+YWjl0UBKdOpopU5INQ7ubktUJbUTsOgAwy4bwyu1Pnp+WosA7KO5iJ1GLdOmGfgJvLaqAF8wOoDbmyOsbfrIxt3xXmcyVqVEIJOqew6L2PVTjvlHkiim0qRna+QakTzK69FEyB2vv6DfA447S7kfI4bZkE3Ox3F9jb3wg4nkFVdQEHVzHvJIP43wVH0xQg8aU2VWb2GAM0JkgBe4mbjuBbr364dZaqWo0ydxY+62/hhbmqR1sINz+frg6iCt6F52Vu7MI6DSREfI4lRfXUnSWgEnSNgoJJt2H5Y+aiY0MCsMWmO4At9MaXwLkUVM7UbcUhTQGJ52kmOw8sAn9rFHNUO4urEOarjo1QT01f8YhRyjKyO0ySbNe0Egn3jbD4AajYb9hgXibAFBILTOn0hhPoL4nYgbSp2IHY/iP+cX5HxfVpZmnUBJ8hTSg6SGpmH03HLBAE3kDp15TETNvfbbv8oxns/lKnmslJWY2MKCxjSOgBMfzwqSCe45ukwp06C3VaWmZ6kCn7TpLMPfcxeFQaH0rqYPToEr3C1KqtEXnSAJ7CMTSNFIMACUQXB1A6Sw9d2IixBjHcrmy1esz200kVT7vXblPQ6dPbfHnp92Y7lqUIDBKWUgnVMQsxAk3Nu0G0YHr+CMpUZ28lC8GdOoCRAB5Wgz6D8MM6NaAp6Egz3Mu0xJgabe+KsjX0VSoMzdOoMmGBPYbx01egwkX7Am0CpwxKcihTpKAhAIpiSdixcsWIi4B9N5OD8zlZZgGVRErIEA7yx0yfz95xTn6bUwQuou7AyIvAg3PSZJ9vTBtIMI2EC/qRsd7JIEex723J+xQerWJOpTyII0gwZH3jAu3L0OxxaSNl1M3xE8vLNtpgTzC5+YtiqowCEHcXAG2/QdrfzwSEmmQpYzvJmAACT/Lf+ZuwgtFCAWMyWMGZJnSPp64+q1Sqwb7yRH7vaQJNuvTaCUXrAIAYk2Eg2JMXM9Y/UtviYzAJtcBWK2sGva4+AQDvFzvjezCxQzKq6uuhb7ASSxP+r5xa4xMIF1MYlhpkxHUT1G7R1ucGZalI5YIXSTYiI6bkSAWG2x62wHUywmGUkKLgW3ve15ATp0xgFFapr5GtYBuXaxhZAjUBaCIJMAGMWVcwRUpompgzDXAhRHST7LI3ED1xVWyTMAxEBuZj2KEtabli14HYTAjFtGo7GDoBmx5ZYGxueu0EegJNiS6oyLKrNBdysKZ3ErEwAJEAgDfbTMETpGNCpUKsCE1DfsLwwgQAYB5Y2tiGVIBAKl4PrMERG8xEzfBNJnp04gHUJAsQAOk2EyAY6aSZGxXk3HSG0+y1qjqmhQCEldW5gGZ1HYnVJ+UbYSfZD/mJ++P54cuAUgsApYDTtDLeTY9P4e+APL/AGl/cH88LYNph3nhJJksoWB92Zbe3vb8sdzdMJTUg6pINxu0iD78w9rxtgmpTCsoYbc1vY/KdgD033wC9YBZgwzKxHclgRPr674ZD1oiNRYSF5wdo6EekhQNQk9j3GCM3SnWEYhR5ht0Kqt46Q5kes4vyekoGj74B3uAwAA7bibnrijixcKwkKBTZoF+bma+0gECJ7YpDs1Ujy3wnUHmuDJUU9ZHwyFIJJgEAxUcCRu4FpwfxDKhdDhSL6NIgi+pr3JDTaIG4PXCbw64+0oBPPTcGfRb/UqfkcMM9mxpXfWbT6qbH6qMehyARzCcpkQYt3J6R32xnPENV15YWGNxE733/wCOow0zXGlQQqXI9P6OEVVzWMtaLC8+597DCfUXY8YNuyOU1HkJMGSIJAnrtbDPw+EGosrsZsZJ2kdr3E74hmMuq0hv1kj2jv2wV4fzEhxAAEEfx+uEbtNlq+Bnw7JKaoGnUQDoOkGCIIJBsYEmO4wJxHw8yPLMiknlGuCxMkx6mepE2icH065o1FqCCBPLtupHbDXiFZmNFTpVmOrUonTA1DSTttf3wilQVZkxw9udLsw7HtMgHebHCNqDay6rcMQRsRuP4fhjYrS8mpUZiXgVH7E6SwF+/LMgdThL5Wpw0y1UcxP6wgz7m0+x74ZSqzUmfZLjoCkOGvy6o2Pw3g2jG/8ABOQYLWrOGVKmhKfQsE+JgCLi4Atc3GM3T4VRA1+WsFCas3JAWbCwmR6bTIONpwHOsD5JZ2FNA6MTzaWMaWYDUxBEAk3WAe+EyPx0RlD4NBlqNmsZA5SBtAKg7R0EHqR9F1Er+laLVKxCKRutMJSa19mDxfrbFmaPlpWqFELIjVCImQiaokgmTB/ngfJ5MUkAaC9MxqFtX+HqJPq2o/6sctUrJP8AAZ5UhW3IkCfQKQI6DVY+5wUlAAKxJLARv96A3yPKD7oPXHcxlwpUgyAwNxc/EekbBR8ycDZwzoAJ5ag1T1LFqZ/03PywqdAoMprME7hhH6oBIJY7zIE36EDviD1QyCJvpBINwDuZNrDr6ziqtmRvpuBLGdx6etxv0nvivMVgQoI+8D3uVn+V+l/bG7CTamqyWIb2m8RM97gGw6YvpVIEmABc9BawB6m5HrbA+XNxJtLQAO5UTM7+wGLc2CSEmAxk/MU5+XOPxxjcX2Sq5gTB5i4vIEWG3oNjiunpPeSLCSeoO+/YepC3wPqYwSeWItvy/naBf/5+zOaFE7TMAm079GiRYm4jpa1yuzIKr0mSxYLEEhTAF9z06du+OZokzNtVoHQLyn2FjfrFomcQohtJNuYhSD3Jgz1KgrIH5TitswzAfsgAmb3AbbbqL9Ixn2BldJpYlgbjmgnpcLBnbVva/L3wbVjSWOi7CCYFoImA1j+cHqDhfQEKp1FeYgFdxCse4HT8Plgo8yrBK8kmGMyRJiIAvPT+QZuls3+ASnVZzoURMgMQfhAmTG6gxyjuBe2LhmRBZkYAHSFYghSLAftNa5uPcCME01VBUZJGlVLTvcAgDpGkxsNz6YHzTcwV+aCwiBETe0dffqcJqqYyfHZXWYsp6g1AZvEm1v1RYettsLP7rT/Lr/ut/LBvEKRopACgCWAExPNBv11R8vpgvTV/zG+v/GFpIWXZ/9k="/>
          <p:cNvSpPr>
            <a:spLocks noChangeAspect="1" noChangeArrowheads="1"/>
          </p:cNvSpPr>
          <p:nvPr/>
        </p:nvSpPr>
        <p:spPr bwMode="auto">
          <a:xfrm>
            <a:off x="176213" y="-868363"/>
            <a:ext cx="2524125"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1"/>
          <p:cNvGrpSpPr/>
          <p:nvPr/>
        </p:nvGrpSpPr>
        <p:grpSpPr>
          <a:xfrm>
            <a:off x="723900" y="3962400"/>
            <a:ext cx="7962900" cy="2590800"/>
            <a:chOff x="723900" y="4400549"/>
            <a:chExt cx="7600950" cy="1857376"/>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4400550"/>
              <a:ext cx="2457450" cy="1857375"/>
            </a:xfrm>
            <a:prstGeom prst="rect">
              <a:avLst/>
            </a:prstGeom>
            <a:ln w="28575">
              <a:solidFill>
                <a:schemeClr val="accent6">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4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4400551"/>
              <a:ext cx="2619375" cy="1857374"/>
            </a:xfrm>
            <a:prstGeom prst="rect">
              <a:avLst/>
            </a:prstGeom>
            <a:ln w="28575">
              <a:solidFill>
                <a:schemeClr val="accent6">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4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4400549"/>
              <a:ext cx="2524125" cy="1857375"/>
            </a:xfrm>
            <a:prstGeom prst="rect">
              <a:avLst/>
            </a:prstGeom>
            <a:ln w="28575">
              <a:solidFill>
                <a:schemeClr val="accent6">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614292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TotalTime>
  <Words>2560</Words>
  <Application>Microsoft Office PowerPoint</Application>
  <PresentationFormat>On-screen Show (4:3)</PresentationFormat>
  <Paragraphs>253</Paragraphs>
  <Slides>63</Slides>
  <Notes>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1_Ribbons</vt:lpstr>
      <vt:lpstr>LEISHMANIASIS</vt:lpstr>
      <vt:lpstr>Causal Agent</vt:lpstr>
      <vt:lpstr>PowerPoint Presentation</vt:lpstr>
      <vt:lpstr>Neglected tropical diseases</vt:lpstr>
      <vt:lpstr>PowerPoint Presentation</vt:lpstr>
      <vt:lpstr>Human infection is caused by about 21 of 30 species that infect mammals. These include </vt:lpstr>
      <vt:lpstr>Geographic Distribution</vt:lpstr>
      <vt:lpstr>PowerPoint Presentation</vt:lpstr>
      <vt:lpstr>Risk factors</vt:lpstr>
      <vt:lpstr>Prevalence in Kenya</vt:lpstr>
      <vt:lpstr>LIFE CYCLE OF LEISHMANIASIS </vt:lpstr>
      <vt:lpstr>PowerPoint Presentation</vt:lpstr>
      <vt:lpstr>PowerPoint Presentation</vt:lpstr>
      <vt:lpstr>Different stages of Haemoflagellates</vt:lpstr>
      <vt:lpstr>Types of Leishmanias Disease.</vt:lpstr>
      <vt:lpstr>VISCERAL LEISHMANIASIS (VL)</vt:lpstr>
      <vt:lpstr>PowerPoint Presentation</vt:lpstr>
      <vt:lpstr>Morphology</vt:lpstr>
      <vt:lpstr>PowerPoint Presentation</vt:lpstr>
      <vt:lpstr>PowerPoint Presentation</vt:lpstr>
      <vt:lpstr>PowerPoint Presentation</vt:lpstr>
      <vt:lpstr>PowerPoint Presentation</vt:lpstr>
      <vt:lpstr>PowerPoint Presentation</vt:lpstr>
      <vt:lpstr>PowerPoint Presentation</vt:lpstr>
      <vt:lpstr>Clinical presentation of Visceral leishmaniasis</vt:lpstr>
      <vt:lpstr>PowerPoint Presentation</vt:lpstr>
      <vt:lpstr>PowerPoint Presentation</vt:lpstr>
      <vt:lpstr>Diagnosis of Visceral Leishmaniasis</vt:lpstr>
      <vt:lpstr>PowerPoint Presentation</vt:lpstr>
      <vt:lpstr>PowerPoint Presentation</vt:lpstr>
      <vt:lpstr>PowerPoint Presentation</vt:lpstr>
      <vt:lpstr>PowerPoint Presentation</vt:lpstr>
      <vt:lpstr>PowerPoint Presentation</vt:lpstr>
      <vt:lpstr>PowerPoint Presentation</vt:lpstr>
      <vt:lpstr>L. donovani bodies </vt:lpstr>
      <vt:lpstr>PowerPoint Presentation</vt:lpstr>
      <vt:lpstr>PowerPoint Presentation</vt:lpstr>
      <vt:lpstr>PowerPoint Presentation</vt:lpstr>
      <vt:lpstr>PowerPoint Presentation</vt:lpstr>
      <vt:lpstr>PowerPoint Presentation</vt:lpstr>
      <vt:lpstr>PowerPoint Presentation</vt:lpstr>
      <vt:lpstr>CUTANEOUS LEISHMANIASIS (CL)</vt:lpstr>
      <vt:lpstr>PowerPoint Presentation</vt:lpstr>
      <vt:lpstr>PowerPoint Presentation</vt:lpstr>
      <vt:lpstr>Morphology </vt:lpstr>
      <vt:lpstr>Clinical presentation of CL</vt:lpstr>
      <vt:lpstr>PowerPoint Presentation</vt:lpstr>
      <vt:lpstr>PowerPoint Presentation</vt:lpstr>
      <vt:lpstr>Lab diagnosis</vt:lpstr>
      <vt:lpstr>PowerPoint Presentation</vt:lpstr>
      <vt:lpstr>MUCOCUTANEOUS LEISHMANIASIS (ML)</vt:lpstr>
      <vt:lpstr>PowerPoint Presentation</vt:lpstr>
      <vt:lpstr>POST KALA-AZAR DERMAL LEISHMANIASIS (PKDL) </vt:lpstr>
      <vt:lpstr>PowerPoint Presentation</vt:lpstr>
      <vt:lpstr>PowerPoint Presentation</vt:lpstr>
      <vt:lpstr>PowerPoint Presentation</vt:lpstr>
      <vt:lpstr>DISSEMINATED LEISHMANIASIS</vt:lpstr>
      <vt:lpstr>Treatment of Leishmaniasis</vt:lpstr>
      <vt:lpstr>PowerPoint Presentation</vt:lpstr>
      <vt:lpstr>PowerPoint Presentation</vt:lpstr>
      <vt:lpstr>PowerPoint Presentation</vt:lpstr>
      <vt:lpstr>PREVENTION AND CONTROL</vt:lpstr>
      <vt:lpstr>Personal protection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LEISHMANIASIS</dc:title>
  <dc:creator>Dr. Kimaiga H.O. MBChB (UoN)</dc:creator>
  <cp:lastModifiedBy>Dr. Kimaiga H.O. MBChB (UoN)</cp:lastModifiedBy>
  <cp:revision>23</cp:revision>
  <dcterms:created xsi:type="dcterms:W3CDTF">2013-09-09T20:14:26Z</dcterms:created>
  <dcterms:modified xsi:type="dcterms:W3CDTF">2014-01-20T20:35:38Z</dcterms:modified>
</cp:coreProperties>
</file>