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0"/>
  </p:notesMasterIdLst>
  <p:sldIdLst>
    <p:sldId id="256" r:id="rId2"/>
    <p:sldId id="257" r:id="rId3"/>
    <p:sldId id="264" r:id="rId4"/>
    <p:sldId id="309" r:id="rId5"/>
    <p:sldId id="310" r:id="rId6"/>
    <p:sldId id="311" r:id="rId7"/>
    <p:sldId id="312" r:id="rId8"/>
    <p:sldId id="313" r:id="rId9"/>
    <p:sldId id="31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276" r:id="rId29"/>
    <p:sldId id="278" r:id="rId30"/>
    <p:sldId id="279" r:id="rId31"/>
    <p:sldId id="280" r:id="rId32"/>
    <p:sldId id="281" r:id="rId33"/>
    <p:sldId id="282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84" r:id="rId43"/>
    <p:sldId id="294" r:id="rId44"/>
    <p:sldId id="295" r:id="rId45"/>
    <p:sldId id="296" r:id="rId46"/>
    <p:sldId id="297" r:id="rId47"/>
    <p:sldId id="298" r:id="rId48"/>
    <p:sldId id="299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23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95465-28E2-4022-BCDC-3982981FE10C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228BA6B-F8D3-497C-97A6-5060C43625A4}">
      <dgm:prSet/>
      <dgm:spPr/>
      <dgm:t>
        <a:bodyPr/>
        <a:lstStyle/>
        <a:p>
          <a:pPr rtl="0"/>
          <a:r>
            <a:rPr lang="en-GB" i="0" dirty="0"/>
            <a:t>Progressive relaxation training</a:t>
          </a:r>
        </a:p>
      </dgm:t>
    </dgm:pt>
    <dgm:pt modelId="{BEC0B004-63ED-4648-9EC8-97BA02E43E0E}" type="parTrans" cxnId="{D2BBD620-5CA8-4B93-834E-142A5B53AAF3}">
      <dgm:prSet/>
      <dgm:spPr/>
      <dgm:t>
        <a:bodyPr/>
        <a:lstStyle/>
        <a:p>
          <a:endParaRPr lang="en-GB"/>
        </a:p>
      </dgm:t>
    </dgm:pt>
    <dgm:pt modelId="{A254D1F7-B086-41B6-BD2A-AD053357E13B}" type="sibTrans" cxnId="{D2BBD620-5CA8-4B93-834E-142A5B53AAF3}">
      <dgm:prSet/>
      <dgm:spPr/>
      <dgm:t>
        <a:bodyPr/>
        <a:lstStyle/>
        <a:p>
          <a:endParaRPr lang="en-GB"/>
        </a:p>
      </dgm:t>
    </dgm:pt>
    <dgm:pt modelId="{509F9DF2-E9A1-4244-9A00-53A1F11A1424}">
      <dgm:prSet/>
      <dgm:spPr/>
      <dgm:t>
        <a:bodyPr/>
        <a:lstStyle/>
        <a:p>
          <a:pPr rtl="0"/>
          <a:r>
            <a:rPr lang="en-GB" i="0" dirty="0"/>
            <a:t>Desensitization hierarchy</a:t>
          </a:r>
        </a:p>
      </dgm:t>
    </dgm:pt>
    <dgm:pt modelId="{D1671CCE-1866-4275-A0B4-5CE31168B1A5}" type="parTrans" cxnId="{A7B43B8B-42C4-4DAC-A4B5-47F15855FF37}">
      <dgm:prSet/>
      <dgm:spPr/>
      <dgm:t>
        <a:bodyPr/>
        <a:lstStyle/>
        <a:p>
          <a:endParaRPr lang="en-GB"/>
        </a:p>
      </dgm:t>
    </dgm:pt>
    <dgm:pt modelId="{65D6D8E6-E32B-409C-A52D-08BAB4435B34}" type="sibTrans" cxnId="{A7B43B8B-42C4-4DAC-A4B5-47F15855FF37}">
      <dgm:prSet/>
      <dgm:spPr/>
      <dgm:t>
        <a:bodyPr/>
        <a:lstStyle/>
        <a:p>
          <a:endParaRPr lang="en-GB"/>
        </a:p>
      </dgm:t>
    </dgm:pt>
    <dgm:pt modelId="{06C2402C-B5C3-4152-901F-4C3BC3FB2F4C}">
      <dgm:prSet/>
      <dgm:spPr/>
      <dgm:t>
        <a:bodyPr/>
        <a:lstStyle/>
        <a:p>
          <a:pPr rtl="0"/>
          <a:r>
            <a:rPr lang="en-GB" dirty="0"/>
            <a:t>Desensitisation</a:t>
          </a:r>
        </a:p>
      </dgm:t>
    </dgm:pt>
    <dgm:pt modelId="{229BD0E2-0A3D-4804-9AD8-DF10BF36177D}" type="parTrans" cxnId="{B332AA45-3BF9-496F-9991-A0685D9936CC}">
      <dgm:prSet/>
      <dgm:spPr/>
      <dgm:t>
        <a:bodyPr/>
        <a:lstStyle/>
        <a:p>
          <a:endParaRPr lang="en-GB"/>
        </a:p>
      </dgm:t>
    </dgm:pt>
    <dgm:pt modelId="{6EDE9CB6-C037-4BBD-AF49-A2D2965012E6}" type="sibTrans" cxnId="{B332AA45-3BF9-496F-9991-A0685D9936CC}">
      <dgm:prSet/>
      <dgm:spPr/>
      <dgm:t>
        <a:bodyPr/>
        <a:lstStyle/>
        <a:p>
          <a:endParaRPr lang="en-GB"/>
        </a:p>
      </dgm:t>
    </dgm:pt>
    <dgm:pt modelId="{B0A91010-E278-444F-AB8F-B813486F1D8B}">
      <dgm:prSet/>
      <dgm:spPr/>
      <dgm:t>
        <a:bodyPr/>
        <a:lstStyle/>
        <a:p>
          <a:pPr rtl="0"/>
          <a:r>
            <a:rPr lang="en-GB" dirty="0"/>
            <a:t>presenting phobic items from the hierarchy in a graded way, while the patient inhibits the anxiety by relaxation</a:t>
          </a:r>
        </a:p>
      </dgm:t>
    </dgm:pt>
    <dgm:pt modelId="{A9713898-1F95-4E3C-BCFD-F58E06B9B8C9}" type="parTrans" cxnId="{47988744-4B1C-47C4-BE26-2C6994B25237}">
      <dgm:prSet/>
      <dgm:spPr/>
      <dgm:t>
        <a:bodyPr/>
        <a:lstStyle/>
        <a:p>
          <a:endParaRPr lang="en-GB"/>
        </a:p>
      </dgm:t>
    </dgm:pt>
    <dgm:pt modelId="{6F96E492-2EF6-4BF3-AF8E-DB8C1298E2A9}" type="sibTrans" cxnId="{47988744-4B1C-47C4-BE26-2C6994B25237}">
      <dgm:prSet/>
      <dgm:spPr/>
      <dgm:t>
        <a:bodyPr/>
        <a:lstStyle/>
        <a:p>
          <a:endParaRPr lang="en-GB"/>
        </a:p>
      </dgm:t>
    </dgm:pt>
    <dgm:pt modelId="{CB0EA2E2-D795-46DE-99C3-FF947E75D18D}">
      <dgm:prSet/>
      <dgm:spPr/>
      <dgm:t>
        <a:bodyPr/>
        <a:lstStyle/>
        <a:p>
          <a:pPr rtl="0"/>
          <a:r>
            <a:rPr lang="en-GB" dirty="0"/>
            <a:t>a hierarchy of anxiety-arousing situations </a:t>
          </a:r>
        </a:p>
      </dgm:t>
    </dgm:pt>
    <dgm:pt modelId="{E9FC1D3B-5563-496F-9010-6B1EFF5F8447}" type="parTrans" cxnId="{9061934F-0C95-4198-AB2D-CA8919B2F9E8}">
      <dgm:prSet/>
      <dgm:spPr/>
      <dgm:t>
        <a:bodyPr/>
        <a:lstStyle/>
        <a:p>
          <a:endParaRPr lang="en-US"/>
        </a:p>
      </dgm:t>
    </dgm:pt>
    <dgm:pt modelId="{D03DED4D-F6A2-4D4A-A486-DAC084C29E83}" type="sibTrans" cxnId="{9061934F-0C95-4198-AB2D-CA8919B2F9E8}">
      <dgm:prSet/>
      <dgm:spPr/>
      <dgm:t>
        <a:bodyPr/>
        <a:lstStyle/>
        <a:p>
          <a:endParaRPr lang="en-US"/>
        </a:p>
      </dgm:t>
    </dgm:pt>
    <dgm:pt modelId="{DF817097-6036-4331-A0F1-2187051C81DA}">
      <dgm:prSet/>
      <dgm:spPr/>
      <dgm:t>
        <a:bodyPr/>
        <a:lstStyle/>
        <a:p>
          <a:pPr rtl="0"/>
          <a:r>
            <a:rPr lang="en-GB" dirty="0"/>
            <a:t>teaching the patient to relax </a:t>
          </a:r>
        </a:p>
      </dgm:t>
    </dgm:pt>
    <dgm:pt modelId="{EB3BD81C-F49F-4317-AE0E-06F8EADB5116}" type="parTrans" cxnId="{CD2B5A92-6181-4137-87B7-556E3FCE7D59}">
      <dgm:prSet/>
      <dgm:spPr/>
      <dgm:t>
        <a:bodyPr/>
        <a:lstStyle/>
        <a:p>
          <a:endParaRPr lang="en-US"/>
        </a:p>
      </dgm:t>
    </dgm:pt>
    <dgm:pt modelId="{C48CB70B-708A-45C4-8259-0C8A44ADB1AE}" type="sibTrans" cxnId="{CD2B5A92-6181-4137-87B7-556E3FCE7D59}">
      <dgm:prSet/>
      <dgm:spPr/>
      <dgm:t>
        <a:bodyPr/>
        <a:lstStyle/>
        <a:p>
          <a:endParaRPr lang="en-US"/>
        </a:p>
      </dgm:t>
    </dgm:pt>
    <dgm:pt modelId="{C57E2B5B-BE03-42CA-A620-2984DCF2BAD7}" type="pres">
      <dgm:prSet presAssocID="{43695465-28E2-4022-BCDC-3982981FE10C}" presName="Name0" presStyleCnt="0">
        <dgm:presLayoutVars>
          <dgm:dir/>
          <dgm:animLvl val="lvl"/>
          <dgm:resizeHandles val="exact"/>
        </dgm:presLayoutVars>
      </dgm:prSet>
      <dgm:spPr/>
    </dgm:pt>
    <dgm:pt modelId="{66A2B229-0F3A-434B-AD2D-ACEC0A404250}" type="pres">
      <dgm:prSet presAssocID="{D228BA6B-F8D3-497C-97A6-5060C43625A4}" presName="linNode" presStyleCnt="0"/>
      <dgm:spPr/>
    </dgm:pt>
    <dgm:pt modelId="{B9AA1F2F-EAF0-4781-8A59-D5658D2297CD}" type="pres">
      <dgm:prSet presAssocID="{D228BA6B-F8D3-497C-97A6-5060C43625A4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355A243-1A91-4FF1-A543-FBE40C9F409E}" type="pres">
      <dgm:prSet presAssocID="{D228BA6B-F8D3-497C-97A6-5060C43625A4}" presName="descendantText" presStyleLbl="alignAccFollowNode1" presStyleIdx="0" presStyleCnt="3">
        <dgm:presLayoutVars>
          <dgm:bulletEnabled val="1"/>
        </dgm:presLayoutVars>
      </dgm:prSet>
      <dgm:spPr/>
    </dgm:pt>
    <dgm:pt modelId="{CF6359C3-0A01-4709-81AB-52CB8E93B051}" type="pres">
      <dgm:prSet presAssocID="{A254D1F7-B086-41B6-BD2A-AD053357E13B}" presName="sp" presStyleCnt="0"/>
      <dgm:spPr/>
    </dgm:pt>
    <dgm:pt modelId="{4EB94F27-1E42-41E0-BEED-10B04F6787BC}" type="pres">
      <dgm:prSet presAssocID="{509F9DF2-E9A1-4244-9A00-53A1F11A1424}" presName="linNode" presStyleCnt="0"/>
      <dgm:spPr/>
    </dgm:pt>
    <dgm:pt modelId="{F21CE70D-8B37-4E9A-B03B-E13A9B600B13}" type="pres">
      <dgm:prSet presAssocID="{509F9DF2-E9A1-4244-9A00-53A1F11A142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65B01B6-D919-4C53-8F5E-0C32181E5B63}" type="pres">
      <dgm:prSet presAssocID="{509F9DF2-E9A1-4244-9A00-53A1F11A1424}" presName="descendantText" presStyleLbl="alignAccFollowNode1" presStyleIdx="1" presStyleCnt="3">
        <dgm:presLayoutVars>
          <dgm:bulletEnabled val="1"/>
        </dgm:presLayoutVars>
      </dgm:prSet>
      <dgm:spPr/>
    </dgm:pt>
    <dgm:pt modelId="{2F6473BE-98B8-42BD-9051-CC21C11766BB}" type="pres">
      <dgm:prSet presAssocID="{65D6D8E6-E32B-409C-A52D-08BAB4435B34}" presName="sp" presStyleCnt="0"/>
      <dgm:spPr/>
    </dgm:pt>
    <dgm:pt modelId="{475D5FCB-EE1A-43A5-9B8B-5C07B20CC433}" type="pres">
      <dgm:prSet presAssocID="{06C2402C-B5C3-4152-901F-4C3BC3FB2F4C}" presName="linNode" presStyleCnt="0"/>
      <dgm:spPr/>
    </dgm:pt>
    <dgm:pt modelId="{9C92A57B-2100-48EE-A203-CAF45D2280C3}" type="pres">
      <dgm:prSet presAssocID="{06C2402C-B5C3-4152-901F-4C3BC3FB2F4C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5D51395-9737-4080-BD98-EFFA37B92D6F}" type="pres">
      <dgm:prSet presAssocID="{06C2402C-B5C3-4152-901F-4C3BC3FB2F4C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CAB7F11-A70B-4041-AC86-9F7ADC08867F}" type="presOf" srcId="{DF817097-6036-4331-A0F1-2187051C81DA}" destId="{E355A243-1A91-4FF1-A543-FBE40C9F409E}" srcOrd="0" destOrd="0" presId="urn:microsoft.com/office/officeart/2005/8/layout/vList5"/>
    <dgm:cxn modelId="{D2BBD620-5CA8-4B93-834E-142A5B53AAF3}" srcId="{43695465-28E2-4022-BCDC-3982981FE10C}" destId="{D228BA6B-F8D3-497C-97A6-5060C43625A4}" srcOrd="0" destOrd="0" parTransId="{BEC0B004-63ED-4648-9EC8-97BA02E43E0E}" sibTransId="{A254D1F7-B086-41B6-BD2A-AD053357E13B}"/>
    <dgm:cxn modelId="{44AB2F61-0517-43A5-9E3C-7A49D72FE028}" type="presOf" srcId="{06C2402C-B5C3-4152-901F-4C3BC3FB2F4C}" destId="{9C92A57B-2100-48EE-A203-CAF45D2280C3}" srcOrd="0" destOrd="0" presId="urn:microsoft.com/office/officeart/2005/8/layout/vList5"/>
    <dgm:cxn modelId="{47988744-4B1C-47C4-BE26-2C6994B25237}" srcId="{06C2402C-B5C3-4152-901F-4C3BC3FB2F4C}" destId="{B0A91010-E278-444F-AB8F-B813486F1D8B}" srcOrd="0" destOrd="0" parTransId="{A9713898-1F95-4E3C-BCFD-F58E06B9B8C9}" sibTransId="{6F96E492-2EF6-4BF3-AF8E-DB8C1298E2A9}"/>
    <dgm:cxn modelId="{B332AA45-3BF9-496F-9991-A0685D9936CC}" srcId="{43695465-28E2-4022-BCDC-3982981FE10C}" destId="{06C2402C-B5C3-4152-901F-4C3BC3FB2F4C}" srcOrd="2" destOrd="0" parTransId="{229BD0E2-0A3D-4804-9AD8-DF10BF36177D}" sibTransId="{6EDE9CB6-C037-4BBD-AF49-A2D2965012E6}"/>
    <dgm:cxn modelId="{9061934F-0C95-4198-AB2D-CA8919B2F9E8}" srcId="{509F9DF2-E9A1-4244-9A00-53A1F11A1424}" destId="{CB0EA2E2-D795-46DE-99C3-FF947E75D18D}" srcOrd="0" destOrd="0" parTransId="{E9FC1D3B-5563-496F-9010-6B1EFF5F8447}" sibTransId="{D03DED4D-F6A2-4D4A-A486-DAC084C29E83}"/>
    <dgm:cxn modelId="{8DF95288-F735-4EA9-B8B0-43940DE2DD60}" type="presOf" srcId="{509F9DF2-E9A1-4244-9A00-53A1F11A1424}" destId="{F21CE70D-8B37-4E9A-B03B-E13A9B600B13}" srcOrd="0" destOrd="0" presId="urn:microsoft.com/office/officeart/2005/8/layout/vList5"/>
    <dgm:cxn modelId="{A7B43B8B-42C4-4DAC-A4B5-47F15855FF37}" srcId="{43695465-28E2-4022-BCDC-3982981FE10C}" destId="{509F9DF2-E9A1-4244-9A00-53A1F11A1424}" srcOrd="1" destOrd="0" parTransId="{D1671CCE-1866-4275-A0B4-5CE31168B1A5}" sibTransId="{65D6D8E6-E32B-409C-A52D-08BAB4435B34}"/>
    <dgm:cxn modelId="{3818398E-6ADA-41DF-9828-F085CA852376}" type="presOf" srcId="{43695465-28E2-4022-BCDC-3982981FE10C}" destId="{C57E2B5B-BE03-42CA-A620-2984DCF2BAD7}" srcOrd="0" destOrd="0" presId="urn:microsoft.com/office/officeart/2005/8/layout/vList5"/>
    <dgm:cxn modelId="{CD2B5A92-6181-4137-87B7-556E3FCE7D59}" srcId="{D228BA6B-F8D3-497C-97A6-5060C43625A4}" destId="{DF817097-6036-4331-A0F1-2187051C81DA}" srcOrd="0" destOrd="0" parTransId="{EB3BD81C-F49F-4317-AE0E-06F8EADB5116}" sibTransId="{C48CB70B-708A-45C4-8259-0C8A44ADB1AE}"/>
    <dgm:cxn modelId="{6AF3A8BA-EF13-4789-88B8-C7C35379BE22}" type="presOf" srcId="{CB0EA2E2-D795-46DE-99C3-FF947E75D18D}" destId="{D65B01B6-D919-4C53-8F5E-0C32181E5B63}" srcOrd="0" destOrd="0" presId="urn:microsoft.com/office/officeart/2005/8/layout/vList5"/>
    <dgm:cxn modelId="{1AE301BB-4F1C-42C4-AC4D-B2E3EBB9DAB7}" type="presOf" srcId="{B0A91010-E278-444F-AB8F-B813486F1D8B}" destId="{95D51395-9737-4080-BD98-EFFA37B92D6F}" srcOrd="0" destOrd="0" presId="urn:microsoft.com/office/officeart/2005/8/layout/vList5"/>
    <dgm:cxn modelId="{3D3B94D2-2B42-433A-BDBE-5F1250BC4DA9}" type="presOf" srcId="{D228BA6B-F8D3-497C-97A6-5060C43625A4}" destId="{B9AA1F2F-EAF0-4781-8A59-D5658D2297CD}" srcOrd="0" destOrd="0" presId="urn:microsoft.com/office/officeart/2005/8/layout/vList5"/>
    <dgm:cxn modelId="{640C2CEC-81C4-44B0-805B-38A0D830F242}" type="presParOf" srcId="{C57E2B5B-BE03-42CA-A620-2984DCF2BAD7}" destId="{66A2B229-0F3A-434B-AD2D-ACEC0A404250}" srcOrd="0" destOrd="0" presId="urn:microsoft.com/office/officeart/2005/8/layout/vList5"/>
    <dgm:cxn modelId="{B8849562-5B87-457E-834B-DF2DCC8590A9}" type="presParOf" srcId="{66A2B229-0F3A-434B-AD2D-ACEC0A404250}" destId="{B9AA1F2F-EAF0-4781-8A59-D5658D2297CD}" srcOrd="0" destOrd="0" presId="urn:microsoft.com/office/officeart/2005/8/layout/vList5"/>
    <dgm:cxn modelId="{4CFD734C-3234-43D2-A4E2-130D4F69B929}" type="presParOf" srcId="{66A2B229-0F3A-434B-AD2D-ACEC0A404250}" destId="{E355A243-1A91-4FF1-A543-FBE40C9F409E}" srcOrd="1" destOrd="0" presId="urn:microsoft.com/office/officeart/2005/8/layout/vList5"/>
    <dgm:cxn modelId="{B9A0E0F6-A509-47D6-8F8A-592F96BE83BD}" type="presParOf" srcId="{C57E2B5B-BE03-42CA-A620-2984DCF2BAD7}" destId="{CF6359C3-0A01-4709-81AB-52CB8E93B051}" srcOrd="1" destOrd="0" presId="urn:microsoft.com/office/officeart/2005/8/layout/vList5"/>
    <dgm:cxn modelId="{B9CE6994-AF69-45D5-8682-8613928D9A00}" type="presParOf" srcId="{C57E2B5B-BE03-42CA-A620-2984DCF2BAD7}" destId="{4EB94F27-1E42-41E0-BEED-10B04F6787BC}" srcOrd="2" destOrd="0" presId="urn:microsoft.com/office/officeart/2005/8/layout/vList5"/>
    <dgm:cxn modelId="{38D0FDF7-8679-42CB-81B1-D866C34C7156}" type="presParOf" srcId="{4EB94F27-1E42-41E0-BEED-10B04F6787BC}" destId="{F21CE70D-8B37-4E9A-B03B-E13A9B600B13}" srcOrd="0" destOrd="0" presId="urn:microsoft.com/office/officeart/2005/8/layout/vList5"/>
    <dgm:cxn modelId="{7839DDC0-F0CF-481E-8CE9-27873C884166}" type="presParOf" srcId="{4EB94F27-1E42-41E0-BEED-10B04F6787BC}" destId="{D65B01B6-D919-4C53-8F5E-0C32181E5B63}" srcOrd="1" destOrd="0" presId="urn:microsoft.com/office/officeart/2005/8/layout/vList5"/>
    <dgm:cxn modelId="{45C5E0B8-E755-4CA8-86E1-A5CD25FD05A1}" type="presParOf" srcId="{C57E2B5B-BE03-42CA-A620-2984DCF2BAD7}" destId="{2F6473BE-98B8-42BD-9051-CC21C11766BB}" srcOrd="3" destOrd="0" presId="urn:microsoft.com/office/officeart/2005/8/layout/vList5"/>
    <dgm:cxn modelId="{E3417598-80AE-4F7A-A5B9-99AC84E7C41D}" type="presParOf" srcId="{C57E2B5B-BE03-42CA-A620-2984DCF2BAD7}" destId="{475D5FCB-EE1A-43A5-9B8B-5C07B20CC433}" srcOrd="4" destOrd="0" presId="urn:microsoft.com/office/officeart/2005/8/layout/vList5"/>
    <dgm:cxn modelId="{EBE08244-B71A-4A9B-8C01-3657A4CD75DF}" type="presParOf" srcId="{475D5FCB-EE1A-43A5-9B8B-5C07B20CC433}" destId="{9C92A57B-2100-48EE-A203-CAF45D2280C3}" srcOrd="0" destOrd="0" presId="urn:microsoft.com/office/officeart/2005/8/layout/vList5"/>
    <dgm:cxn modelId="{5A26BD7D-3114-47B0-943B-2A86D5A786E3}" type="presParOf" srcId="{475D5FCB-EE1A-43A5-9B8B-5C07B20CC433}" destId="{95D51395-9737-4080-BD98-EFFA37B92D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5A243-1A91-4FF1-A543-FBE40C9F409E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teaching the patient to relax </a:t>
          </a:r>
        </a:p>
      </dsp:txBody>
      <dsp:txXfrm rot="-5400000">
        <a:off x="2962656" y="205028"/>
        <a:ext cx="5209983" cy="1052927"/>
      </dsp:txXfrm>
    </dsp:sp>
    <dsp:sp modelId="{B9AA1F2F-EAF0-4781-8A59-D5658D2297CD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i="0" kern="1200" dirty="0"/>
            <a:t>Progressive relaxation training</a:t>
          </a:r>
        </a:p>
      </dsp:txBody>
      <dsp:txXfrm>
        <a:off x="71201" y="73410"/>
        <a:ext cx="2820254" cy="1316160"/>
      </dsp:txXfrm>
    </dsp:sp>
    <dsp:sp modelId="{D65B01B6-D919-4C53-8F5E-0C32181E5B63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a hierarchy of anxiety-arousing situations </a:t>
          </a:r>
        </a:p>
      </dsp:txBody>
      <dsp:txXfrm rot="-5400000">
        <a:off x="2962656" y="1736518"/>
        <a:ext cx="5209983" cy="1052927"/>
      </dsp:txXfrm>
    </dsp:sp>
    <dsp:sp modelId="{F21CE70D-8B37-4E9A-B03B-E13A9B600B13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i="0" kern="1200" dirty="0"/>
            <a:t>Desensitization hierarchy</a:t>
          </a:r>
        </a:p>
      </dsp:txBody>
      <dsp:txXfrm>
        <a:off x="71201" y="1604901"/>
        <a:ext cx="2820254" cy="1316160"/>
      </dsp:txXfrm>
    </dsp:sp>
    <dsp:sp modelId="{95D51395-9737-4080-BD98-EFFA37B92D6F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presenting phobic items from the hierarchy in a graded way, while the patient inhibits the anxiety by relaxation</a:t>
          </a:r>
        </a:p>
      </dsp:txBody>
      <dsp:txXfrm rot="-5400000">
        <a:off x="2962656" y="3268008"/>
        <a:ext cx="5209983" cy="1052927"/>
      </dsp:txXfrm>
    </dsp:sp>
    <dsp:sp modelId="{9C92A57B-2100-48EE-A203-CAF45D2280C3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Desensitisation</a:t>
          </a:r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6FEBD-CA94-4E7C-9CCB-F0B9A18F22F2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B6A25-E825-4AA5-B4DE-C06563B7C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5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1.1 </a:t>
            </a:r>
            <a:r>
              <a:rPr lang="en-US" b="1" dirty="0"/>
              <a:t>Atypical antipsychotics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E6640-4AB1-4434-B9F1-5088666974E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749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1.2 </a:t>
            </a:r>
            <a:r>
              <a:rPr lang="en-US" b="1" dirty="0"/>
              <a:t>Typical antipsychotics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E6640-4AB1-4434-B9F1-5088666974E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6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0536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8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874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53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60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3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4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2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8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3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1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8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9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2E9EB-78FA-4B7C-A7D4-2D5E8C0918A6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E870003-97F6-44A1-9471-720844415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0967-E99F-2357-ABF8-CAE317E78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TREATMENT MODALITIES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E5B6A-9A60-F549-CB2D-9CC46DECFF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dirty="0"/>
              <a:t>KIMATHI EDNA</a:t>
            </a:r>
          </a:p>
        </p:txBody>
      </p:sp>
    </p:spTree>
    <p:extLst>
      <p:ext uri="{BB962C8B-B14F-4D97-AF65-F5344CB8AC3E}">
        <p14:creationId xmlns:p14="http://schemas.microsoft.com/office/powerpoint/2010/main" val="2654043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096" y="365125"/>
            <a:ext cx="10619704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Electroconvulsive therapy is 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physical treatment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uses electric current to induce a convulsion with an accompanying therapeutic effect.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induction of a bilateral generalized seizure is necessary for both the beneficial effects and adverse effects of ECT.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dirty="0"/>
          </a:p>
          <a:p>
            <a:pPr algn="just"/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77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Theories explaining mechanism of action</a:t>
            </a:r>
            <a:b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</a:br>
            <a:endParaRPr lang="en-US" sz="3500" dirty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76104"/>
            <a:ext cx="10515600" cy="5172890"/>
          </a:xfrm>
        </p:spPr>
        <p:txBody>
          <a:bodyPr>
            <a:normAutofit/>
          </a:bodyPr>
          <a:lstStyle/>
          <a:p>
            <a:pPr marL="365760" indent="-283464" algn="just">
              <a:buNone/>
              <a:defRPr/>
            </a:pPr>
            <a:r>
              <a:rPr lang="en-US" dirty="0">
                <a:latin typeface="+mj-lt"/>
                <a:cs typeface="Times New Roman" pitchFamily="18" charset="0"/>
              </a:rPr>
              <a:t>a)     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Neurophysiological theory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shown that during seizures, cerebral blood flow, use of glucose and oxygen and permeability of the blood brain barrier increase.  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seizure blood flow and glucose metabolism is reduced.</a:t>
            </a:r>
          </a:p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theory indicates that the decrease in cerebral metabolism correlates with therapeutic response</a:t>
            </a:r>
          </a:p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 is anticonvulsant since it increases the seizure threshold as treatment progresses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dirty="0"/>
          </a:p>
          <a:p>
            <a:endParaRPr lang="en-US" altLang="en-US" dirty="0"/>
          </a:p>
          <a:p>
            <a:pPr marL="365760" indent="-283464">
              <a:buFont typeface="Wingdings 2"/>
              <a:buChar char=""/>
              <a:defRPr/>
            </a:pP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272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1201783"/>
          </a:xfrm>
        </p:spPr>
        <p:txBody>
          <a:bodyPr>
            <a:norm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      Neurochemical theory</a:t>
            </a:r>
            <a:b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Virtually every neurotransmitter is affected by ECT.  </a:t>
            </a:r>
          </a:p>
          <a:p>
            <a:pPr algn="just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ECT reduces the postsynaptic B-adrenergic receptors.  The same receptor change is observed in treatment with antidepressants.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45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593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Indications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1.     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depressive disorder</a:t>
            </a:r>
          </a:p>
          <a:p>
            <a:pPr marL="466725" indent="-466725"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Patients who have failed medication trials or have not tolerated medications</a:t>
            </a:r>
          </a:p>
          <a:p>
            <a:pPr algn="just">
              <a:buFontTx/>
              <a:buChar char="-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who are acutely suicidal or homicidal or have marked symptoms of agitation or stupor</a:t>
            </a:r>
          </a:p>
          <a:p>
            <a:pPr algn="just">
              <a:buFontTx/>
              <a:buChar char="-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Puerperium especially for breastfeeding mothers</a:t>
            </a:r>
          </a:p>
          <a:p>
            <a:pPr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     Schizophrenia</a:t>
            </a:r>
          </a:p>
          <a:p>
            <a:pPr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in acute schizophrenia especially patients with positive symptoms, catatonia or affective symptoms.</a:t>
            </a:r>
          </a:p>
          <a:p>
            <a:pPr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     Manic episodes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9794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229"/>
            <a:ext cx="10515600" cy="4674734"/>
          </a:xfrm>
        </p:spPr>
        <p:txBody>
          <a:bodyPr/>
          <a:lstStyle/>
          <a:p>
            <a:pPr algn="just">
              <a:buNone/>
            </a:pPr>
            <a:r>
              <a:rPr lang="en-US" alt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·</a:t>
            </a:r>
            <a:r>
              <a:rPr lang="en-US" altLang="en-US" dirty="0">
                <a:cs typeface="Times New Roman" panose="02020603050405020304" pitchFamily="18" charset="0"/>
              </a:rPr>
              <a:t> 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Catatonia</a:t>
            </a:r>
          </a:p>
          <a:p>
            <a:pPr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Depressed pregnant women who require 	 treatment but cannot take medication</a:t>
            </a:r>
          </a:p>
          <a:p>
            <a:pPr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  Geriatrics</a:t>
            </a:r>
          </a:p>
          <a:p>
            <a:pPr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 Medically ill who cannot tolerate other treatment</a:t>
            </a:r>
          </a:p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been tried in OCD, Personality disorder; but little evidence exist to support efficacy in this conditions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9789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503"/>
            <a:ext cx="10515600" cy="992777"/>
          </a:xfrm>
        </p:spPr>
        <p:txBody>
          <a:bodyPr/>
          <a:lstStyle/>
          <a:p>
            <a:r>
              <a:rPr lang="en-US" dirty="0"/>
              <a:t>CLINICAL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7097"/>
            <a:ext cx="10515600" cy="5238206"/>
          </a:xfrm>
        </p:spPr>
        <p:txBody>
          <a:bodyPr/>
          <a:lstStyle/>
          <a:p>
            <a:pPr marL="0" indent="0" algn="just">
              <a:buNone/>
              <a:tabLst>
                <a:tab pos="228600" algn="l"/>
                <a:tab pos="628650" algn="l"/>
              </a:tabLs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1.Obtain informed consent - This should include the discussion of the disorder, its natural course and the option of receiving no treatment</a:t>
            </a:r>
          </a:p>
          <a:p>
            <a:pPr marL="628650" indent="-628650" algn="just">
              <a:buNone/>
              <a:tabLst>
                <a:tab pos="228600" algn="l"/>
                <a:tab pos="628650" algn="l"/>
              </a:tabLs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2.Do a Standard physical neurological and pre-anesthesia examination should be done.  Complete medical history should be available.</a:t>
            </a:r>
          </a:p>
          <a:p>
            <a:pPr algn="just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3.On going medications should be assessed for possible interactions with the induction of seizure or with drugs used during ECT e.g.</a:t>
            </a:r>
          </a:p>
          <a:p>
            <a:pPr algn="just"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87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11495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5029200"/>
          </a:xfrm>
        </p:spPr>
        <p:txBody>
          <a:bodyPr/>
          <a:lstStyle/>
          <a:p>
            <a:pPr lvl="1"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Benzodiazepines should be withdrawn because of their anticonvulsant activity,</a:t>
            </a:r>
          </a:p>
          <a:p>
            <a:pPr lvl="1"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lithium should be withdrawn because it causes increased postictal delirium and prolonged seizure activity</a:t>
            </a:r>
          </a:p>
          <a:p>
            <a:pPr marL="171450" indent="0" algn="just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Pre-medication and pre-op preparations </a:t>
            </a:r>
          </a:p>
          <a:p>
            <a:pPr marL="171450" indent="0" algn="just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Nil by mouth for six hours before treatment</a:t>
            </a:r>
          </a:p>
          <a:p>
            <a:pPr marL="781050" indent="-609600" algn="just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dentures and other foreign objects in the mouth</a:t>
            </a:r>
          </a:p>
          <a:p>
            <a:pPr marL="171450" indent="0" algn="just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intravenous line…in case patient requires resuscitation</a:t>
            </a:r>
          </a:p>
          <a:p>
            <a:pPr marL="781050" indent="-609600" algn="just">
              <a:buFont typeface="Symbol" panose="05050102010706020507" pitchFamily="18" charset="2"/>
              <a:buChar char="·"/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 marL="781050" indent="-609600">
              <a:defRPr/>
            </a:pPr>
            <a:endParaRPr lang="en-US" dirty="0"/>
          </a:p>
          <a:p>
            <a:pPr lvl="1" algn="just"/>
            <a:endParaRPr lang="en-GB" altLang="en-US" sz="3200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63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817"/>
            <a:ext cx="10515600" cy="836023"/>
          </a:xfrm>
        </p:spPr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1783"/>
            <a:ext cx="10515600" cy="5368834"/>
          </a:xfrm>
        </p:spPr>
        <p:txBody>
          <a:bodyPr/>
          <a:lstStyle/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bite block just before procedure to avoid biting the tongue during seizure</a:t>
            </a:r>
          </a:p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Administer 100% oxygen at a rate of 5L    per minute except during electrical stimulation</a:t>
            </a:r>
          </a:p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Emergency equipment for establishing of an airway should be available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909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/>
          <a:lstStyle/>
          <a:p>
            <a:r>
              <a:rPr lang="en-US" dirty="0"/>
              <a:t>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0344"/>
            <a:ext cx="10515600" cy="5066619"/>
          </a:xfrm>
        </p:spPr>
        <p:txBody>
          <a:bodyPr>
            <a:normAutofit fontScale="85000" lnSpcReduction="10000"/>
          </a:bodyPr>
          <a:lstStyle/>
          <a:p>
            <a:pPr marL="82550" indent="0">
              <a:buNone/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1.Anticholinergic drugs - mainly atropine 0.3 -0.6 mg i.m. is given 30-60 minutes before procedure or 0.4 to 1 mg i.v. 2 - 3 mins before anesthesia </a:t>
            </a:r>
          </a:p>
          <a:p>
            <a:pPr>
              <a:buNone/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Reasons:</a:t>
            </a:r>
          </a:p>
          <a:p>
            <a:pPr algn="just"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secretions</a:t>
            </a:r>
          </a:p>
          <a:p>
            <a:pPr algn="just"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block bradycardias</a:t>
            </a:r>
          </a:p>
          <a:p>
            <a:pPr algn="just">
              <a:buNone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General anesthetics</a:t>
            </a:r>
          </a:p>
          <a:p>
            <a:pPr algn="just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acting anesthetic is given usually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Methohexital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Thiopental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Ketamine (sometimes) although may cause psychotic episodes after anesthesia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en-US" dirty="0"/>
          </a:p>
          <a:p>
            <a:pPr algn="just"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en-US" u="sng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95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3.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Muscle relaxants</a:t>
            </a:r>
          </a:p>
          <a:p>
            <a:pPr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-Succinylcholine fast acting depolarizing blocking agent is used to minimize the risk of bone fractures and other injuries resulting from motor activity during seizure.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74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5144E-12AC-B5EB-DC0B-05390E8C3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MODALITIES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7B4C9-DE71-FD1B-2DFD-6EE6107D4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Pharmacotherapy</a:t>
            </a:r>
          </a:p>
          <a:p>
            <a:r>
              <a:rPr lang="en-US" dirty="0"/>
              <a:t>2. ECT</a:t>
            </a:r>
          </a:p>
          <a:p>
            <a:r>
              <a:rPr lang="en-US" dirty="0"/>
              <a:t>3. Psychotherapies </a:t>
            </a:r>
          </a:p>
          <a:p>
            <a:r>
              <a:rPr lang="en-US" dirty="0"/>
              <a:t>4. Behavioral therapy</a:t>
            </a:r>
          </a:p>
          <a:p>
            <a:r>
              <a:rPr lang="en-US" dirty="0"/>
              <a:t>5. Cognitive behavioral therapy</a:t>
            </a:r>
          </a:p>
          <a:p>
            <a:r>
              <a:rPr lang="en-US" dirty="0"/>
              <a:t>6. Milieu therapy</a:t>
            </a:r>
          </a:p>
        </p:txBody>
      </p:sp>
    </p:spTree>
    <p:extLst>
      <p:ext uri="{BB962C8B-B14F-4D97-AF65-F5344CB8AC3E}">
        <p14:creationId xmlns:p14="http://schemas.microsoft.com/office/powerpoint/2010/main" val="3986937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502"/>
            <a:ext cx="10515600" cy="1084217"/>
          </a:xfrm>
        </p:spPr>
        <p:txBody>
          <a:bodyPr/>
          <a:lstStyle/>
          <a:p>
            <a:r>
              <a:rPr lang="en-US" b="1" dirty="0"/>
              <a:t>3.PSYCHOTHERAPIES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556477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i} INDIVIDUAL THERAPY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method of bringing about change in a person by exploring his or her I and behavior.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Therapy is conducted on one to one basis between the therapist and the patient.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AIMS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modify the maladaptive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interpersonal relationship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get relief from stress or unhappiness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personal changes</a:t>
            </a:r>
          </a:p>
        </p:txBody>
      </p:sp>
    </p:spTree>
    <p:extLst>
      <p:ext uri="{BB962C8B-B14F-4D97-AF65-F5344CB8AC3E}">
        <p14:creationId xmlns:p14="http://schemas.microsoft.com/office/powerpoint/2010/main" val="1001531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5AB0EA-6444-4363-9FFE-52BF115FA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/>
          <a:lstStyle/>
          <a:p>
            <a:r>
              <a:rPr lang="en-US" dirty="0"/>
              <a:t>TECHNIQUE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3A7752-119D-4463-A436-C8FDCCB86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252"/>
            <a:ext cx="10515600" cy="539624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assess whether client is indicated for psychotherapy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the physical status and exclude any physical illness of the client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 therapeutic relationship with the client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gaining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confidence,the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therapist explains theoretical information about principles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treatment,structure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mind,body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relationship,role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unconscious mind in determining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normal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person,influence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emotions over the body functions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the client to freely speak out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therapist plays an active listener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interaction,the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therapist analyses the situation and gives valuable suggestions when necessary</a:t>
            </a:r>
          </a:p>
        </p:txBody>
      </p:sp>
    </p:spTree>
    <p:extLst>
      <p:ext uri="{BB962C8B-B14F-4D97-AF65-F5344CB8AC3E}">
        <p14:creationId xmlns:p14="http://schemas.microsoft.com/office/powerpoint/2010/main" val="4025059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5815-96B0-4F9A-B419-D892BD5C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910"/>
            <a:ext cx="10515600" cy="5651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0C0A5-5E63-45CB-B25E-93F33959A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client is encouraged to discover reasons for his old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find a solution to a problematic situation.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Modify the procedure and ways of handling the problems according the clients needs</a:t>
            </a: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Grief or loss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life balance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trauma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issues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disoders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5726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F2BC-F283-4008-8A19-554A9C0F9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AA9EA-DB48-4E66-AAEE-75AFA0CDC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 issues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 and anxiety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related problems</a:t>
            </a:r>
          </a:p>
        </p:txBody>
      </p:sp>
    </p:spTree>
    <p:extLst>
      <p:ext uri="{BB962C8B-B14F-4D97-AF65-F5344CB8AC3E}">
        <p14:creationId xmlns:p14="http://schemas.microsoft.com/office/powerpoint/2010/main" val="1835272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4BA48-3563-4CE0-950B-28501AC9C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/>
          <a:lstStyle/>
          <a:p>
            <a:r>
              <a:rPr lang="en-US" dirty="0"/>
              <a:t>ii}GROUP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6BD28-EF87-46D4-A99B-51D0C0667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treatment in which a carefully selected people who are emotionally ill meet in a group guided by a trained therapist on ways to solve their problems.</a:t>
            </a:r>
          </a:p>
          <a:p>
            <a:pPr marL="0" indent="0">
              <a:buNone/>
            </a:pP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Homogenous groups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Adolescents and patients with personality disorders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Families and couples</a:t>
            </a:r>
          </a:p>
        </p:txBody>
      </p:sp>
    </p:spTree>
    <p:extLst>
      <p:ext uri="{BB962C8B-B14F-4D97-AF65-F5344CB8AC3E}">
        <p14:creationId xmlns:p14="http://schemas.microsoft.com/office/powerpoint/2010/main" val="1851250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2DAF-77B9-40EF-B9CC-634164655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EFEA6-845D-4B24-A951-C5F6848FF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individual therapy fails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drugs alone do not help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patient needs socialization</a:t>
            </a: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Antisocial patients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Actively suicidal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depressed patients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who are delusional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41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A7E18-63FE-4DDA-AA95-D3B7C8D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883"/>
          </a:xfrm>
        </p:spPr>
        <p:txBody>
          <a:bodyPr/>
          <a:lstStyle/>
          <a:p>
            <a:r>
              <a:rPr lang="en-US" dirty="0"/>
              <a:t>Approaches to Group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DB645-67FC-409E-872A-79967809A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490195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therapist is just a facilitator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the ‘here and now’ and not past or future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occurences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 the members from verbal abuse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positive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reinforment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hallucinating,delusional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circumstantial patients in a manner that protects the self esteem  of the individual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silence to encourage introspection and facilitate insight</a:t>
            </a:r>
          </a:p>
        </p:txBody>
      </p:sp>
    </p:spTree>
    <p:extLst>
      <p:ext uri="{BB962C8B-B14F-4D97-AF65-F5344CB8AC3E}">
        <p14:creationId xmlns:p14="http://schemas.microsoft.com/office/powerpoint/2010/main" val="1495719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7FEF8-DE32-4128-B8B0-5E41A19A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/>
          <a:lstStyle/>
          <a:p>
            <a:r>
              <a:rPr lang="en-US" dirty="0"/>
              <a:t>Factors Involved in Group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196ED-20E2-4AEE-BC6B-8769FC02B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experience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to and from group members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Socialization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Imitation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Interpersonal learning</a:t>
            </a:r>
          </a:p>
        </p:txBody>
      </p:sp>
    </p:spTree>
    <p:extLst>
      <p:ext uri="{BB962C8B-B14F-4D97-AF65-F5344CB8AC3E}">
        <p14:creationId xmlns:p14="http://schemas.microsoft.com/office/powerpoint/2010/main" val="22661326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 4.</a:t>
            </a:r>
            <a:r>
              <a:rPr lang="en-US" b="1" dirty="0"/>
              <a:t>BEHAVIOURAL THERAPY</a:t>
            </a:r>
            <a:br>
              <a:rPr lang="en-US" dirty="0"/>
            </a:br>
            <a:endParaRPr lang="en-US" altLang="en-US" b="1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Phobia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Alcoholism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0737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/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838200"/>
            <a:ext cx="9144000" cy="6019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Operant conditioning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 desensitization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Aversion therapy; Overt sensitization and Covert sensitization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Flooding (implosion)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Shaping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principle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Extinction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Contingency contracting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Token economy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out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 Inhibition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2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1.PHARMACOTHERAPY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2086"/>
            <a:ext cx="10515600" cy="52876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ANTIPSYCHOTIC DRUGS</a:t>
            </a:r>
          </a:p>
          <a:p>
            <a:pPr marL="0" indent="0">
              <a:buNone/>
            </a:pPr>
            <a:r>
              <a:rPr lang="en-US" dirty="0"/>
              <a:t>Antipsychotic drugs can control psychotic symptoms (delusions, hallucinations, and thought disorders) that can occur with schizophrenia, mania, and other psychoses. Drugs used to treat psychoses have several different names, include:</a:t>
            </a:r>
          </a:p>
          <a:p>
            <a:pPr marL="0" indent="0">
              <a:buNone/>
            </a:pPr>
            <a:r>
              <a:rPr lang="en-US" dirty="0"/>
              <a:t>• antipsychotic, because they can eliminate signs and symptoms of psychoses</a:t>
            </a:r>
          </a:p>
          <a:p>
            <a:pPr marL="0" indent="0">
              <a:buNone/>
            </a:pPr>
            <a:r>
              <a:rPr lang="en-US" dirty="0"/>
              <a:t>• major tranquilizer, because they can calm an agitated patient</a:t>
            </a:r>
          </a:p>
          <a:p>
            <a:pPr marL="0" indent="0">
              <a:buNone/>
            </a:pPr>
            <a:r>
              <a:rPr lang="en-US" dirty="0"/>
              <a:t>• neuroleptic, because they have an adverse neuro-biologic effect that causes abnormal body movements.</a:t>
            </a:r>
          </a:p>
          <a:p>
            <a:pPr marL="0" indent="0">
              <a:buNone/>
            </a:pPr>
            <a:r>
              <a:rPr lang="en-US" dirty="0"/>
              <a:t> All antipsychotic drugs belong to one of two major groups:</a:t>
            </a:r>
          </a:p>
          <a:p>
            <a:r>
              <a:rPr lang="en-US" dirty="0"/>
              <a:t>Atypical Antipsychotics</a:t>
            </a:r>
          </a:p>
          <a:p>
            <a:r>
              <a:rPr lang="en-US" dirty="0"/>
              <a:t>Typical Antipsychotics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53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85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 b="1" dirty="0"/>
              <a:t>Aversive Therapy</a:t>
            </a:r>
            <a:endParaRPr lang="en-US" b="1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524000" y="762000"/>
            <a:ext cx="8991600" cy="6096000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classical conditioning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associates physical or psychological discomfort with behaviours that the client wishes to stop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Alcoholism, sexual deviation, shoplifting, hallucinations, violent behavior, self-mutilating behavior,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Pairing a maladaptive behavior with a noxious stimulus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Punishment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punishment after 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had an alcoholic drink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Avoidance training;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avoids punishment by pushing a glass of alcohol away within a certain time limit</a:t>
            </a:r>
          </a:p>
        </p:txBody>
      </p:sp>
    </p:spTree>
    <p:extLst>
      <p:ext uri="{BB962C8B-B14F-4D97-AF65-F5344CB8AC3E}">
        <p14:creationId xmlns:p14="http://schemas.microsoft.com/office/powerpoint/2010/main" val="387424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Aversive Therapy cont..</a:t>
            </a:r>
            <a:endParaRPr lang="en-US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employed</a:t>
            </a:r>
          </a:p>
          <a:p>
            <a:pPr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Overt sensitization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antabuse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medication together alcohol- the pt ends up with severe nausea, vomiting,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dyspnea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palpitation, headache</a:t>
            </a:r>
          </a:p>
          <a:p>
            <a:pPr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Covert sensitization;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taking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antabuse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pt uses mental imagery to visualize nauseating scenes and even to induce mild feeling of nausea</a:t>
            </a:r>
          </a:p>
          <a:p>
            <a:pPr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out</a:t>
            </a:r>
          </a:p>
        </p:txBody>
      </p:sp>
    </p:spTree>
    <p:extLst>
      <p:ext uri="{BB962C8B-B14F-4D97-AF65-F5344CB8AC3E}">
        <p14:creationId xmlns:p14="http://schemas.microsoft.com/office/powerpoint/2010/main" val="41768209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b="1"/>
              <a:t>Biofeedback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838200"/>
            <a:ext cx="9144000" cy="6019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to control autonomic responses by visual/ auditory feedback from one’s functions</a:t>
            </a:r>
          </a:p>
          <a:p>
            <a:pPr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functions include; muscle activity, brain waves, BP, HR plus other body functions</a:t>
            </a:r>
          </a:p>
          <a:p>
            <a:pPr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can achieve greater voluntary control of a phenomena if he or she knows instantaneously whether a somatic activity is increasing or decreasing</a:t>
            </a:r>
          </a:p>
          <a:p>
            <a:pPr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affected by:</a:t>
            </a:r>
          </a:p>
          <a:p>
            <a:pPr lvl="1">
              <a:defRPr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</a:p>
          <a:p>
            <a:pPr lvl="1">
              <a:defRPr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Feelings</a:t>
            </a:r>
          </a:p>
          <a:p>
            <a:pPr lvl="1">
              <a:defRPr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Attitudes</a:t>
            </a:r>
          </a:p>
          <a:p>
            <a:pPr lvl="1">
              <a:defRPr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interpersonal relations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49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Systematic Desensitization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learning principle of counter-conditioning 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gradual approach to a feared situation in a psychophysiological state that inhibits anxiety leads to a reduction of the anxiety response)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3 stages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1899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Systematic Desensitization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360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Systematic Desensitization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 through classical conditioning of a new calmer response to the fear provoking stimulus – behaviour is inhibited by relaxation</a:t>
            </a:r>
          </a:p>
          <a:p>
            <a:pPr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 inhibition – the pairing of an anxiety provoking stimulus with a relaxing one</a:t>
            </a:r>
          </a:p>
          <a:p>
            <a:pPr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</a:t>
            </a:r>
          </a:p>
          <a:p>
            <a:pPr lvl="1">
              <a:defRPr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Progressive relaxation</a:t>
            </a:r>
          </a:p>
          <a:p>
            <a:pPr lvl="1">
              <a:defRPr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imagery  (imagining pleasant relaxed memories</a:t>
            </a:r>
            <a:r>
              <a:rPr lang="en-GB" dirty="0"/>
              <a:t>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73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Modeling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behaviour is learnt by observing and then imitating when the learner feels ready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in phobia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 rehearsal is a variant of this method</a:t>
            </a:r>
          </a:p>
          <a:p>
            <a:pPr lvl="1"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life problems are acted out under the guidance of a therapist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0645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Flooding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differs with systematic desensitization in that , instead of working up a hierarchy of anxiety-producing stimuli, the individual is “flooded” with a continuous presentation(through mental imagery) of the phobic stimulus until it no longer elicits anxiety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989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Contingency Contracting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054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contract is drawn among parties involved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behavior change that is desired is stated explicitly in writing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reinforcers to be given is also put down in writing when a patient when the desired behavior change is achieved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negative consequences is also agreed upon not fulfilling the terms of the contract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example; 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Token economy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0667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/>
              <a:t>Premack’s principle</a:t>
            </a:r>
            <a:endParaRPr lang="en-US" altLang="en-US" b="1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by David Premark 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“Grandma’s rule”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behaviour engaged in with higher frequency can be used to reinforce a low-frequency behaviour</a:t>
            </a:r>
          </a:p>
          <a:p>
            <a:pPr eaLnBrk="1" hangingPunct="1"/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“when clean you make your bed you can watch your favourite TV programme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165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257156A-868C-4720-8E2A-65D6CE8A2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809"/>
            <a:ext cx="10515600" cy="708992"/>
          </a:xfrm>
        </p:spPr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E1AB-185A-4B69-B7FD-12E222BB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757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Atypical antipsychotics</a:t>
            </a:r>
          </a:p>
          <a:p>
            <a:pPr marL="0" indent="0">
              <a:buNone/>
            </a:pPr>
            <a:r>
              <a:rPr lang="en-US" dirty="0"/>
              <a:t>Atypical antipsychotics are drugs designed to treat schizophrenia. They include:</a:t>
            </a:r>
          </a:p>
          <a:p>
            <a:pPr marL="0" indent="0">
              <a:buNone/>
            </a:pPr>
            <a:r>
              <a:rPr lang="en-US" dirty="0"/>
              <a:t>• Clozapine</a:t>
            </a:r>
          </a:p>
          <a:p>
            <a:pPr marL="0" indent="0">
              <a:buNone/>
            </a:pPr>
            <a:r>
              <a:rPr lang="en-US" dirty="0"/>
              <a:t>• Olanzapine</a:t>
            </a:r>
          </a:p>
          <a:p>
            <a:pPr marL="0" indent="0">
              <a:buNone/>
            </a:pPr>
            <a:r>
              <a:rPr lang="en-US" dirty="0"/>
              <a:t>• Risperidone</a:t>
            </a:r>
          </a:p>
          <a:p>
            <a:pPr marL="0" indent="0">
              <a:buNone/>
            </a:pPr>
            <a:r>
              <a:rPr lang="en-US" dirty="0"/>
              <a:t>• Quetiapine</a:t>
            </a:r>
          </a:p>
          <a:p>
            <a:pPr marL="0" indent="0">
              <a:buNone/>
            </a:pPr>
            <a:r>
              <a:rPr lang="en-US" dirty="0"/>
              <a:t>• Ziprasidone</a:t>
            </a:r>
          </a:p>
          <a:p>
            <a:pPr marL="0" indent="0">
              <a:buNone/>
            </a:pPr>
            <a:r>
              <a:rPr lang="en-US" dirty="0"/>
              <a:t>• Aripiprazole.</a:t>
            </a:r>
          </a:p>
        </p:txBody>
      </p:sp>
    </p:spTree>
    <p:extLst>
      <p:ext uri="{BB962C8B-B14F-4D97-AF65-F5344CB8AC3E}">
        <p14:creationId xmlns:p14="http://schemas.microsoft.com/office/powerpoint/2010/main" val="31752552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5.Cognitive </a:t>
            </a:r>
            <a:r>
              <a:rPr lang="en-US" b="1" dirty="0" err="1"/>
              <a:t>behavioural</a:t>
            </a:r>
            <a:r>
              <a:rPr lang="en-US" b="1" dirty="0"/>
              <a:t> therapy</a:t>
            </a:r>
            <a:endParaRPr lang="en-US" altLang="en-US" b="1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how one thinks (cognitive)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what one does (behavior)</a:t>
            </a:r>
          </a:p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dysfunctional emotions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reduce dysfunctional behavior</a:t>
            </a:r>
          </a:p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 behavior and thinking pattern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by Aaron Beck</a:t>
            </a:r>
          </a:p>
        </p:txBody>
      </p:sp>
    </p:spTree>
    <p:extLst>
      <p:ext uri="{BB962C8B-B14F-4D97-AF65-F5344CB8AC3E}">
        <p14:creationId xmlns:p14="http://schemas.microsoft.com/office/powerpoint/2010/main" val="40128043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Historical Background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Beck observed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Depressed pts experienced thoughts dimly aware of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 not report these thoughts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Thoughts tended to raise quickly &amp; automatic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subject to conscious control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Pts postulated “negative cognitive shift</a:t>
            </a:r>
            <a:r>
              <a:rPr lang="en-US" alt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50577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Panic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Phobia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Eating disorders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OCD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PTSD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Psychosexual disorders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Childhood emotional and conduct disorders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001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CBT Approach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Modify overt behavior by influencing thinking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Appeals to pts reasoning by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1. increasing awareness of dysfunctional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thought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2. intellectual explaining  S&amp;S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Persuade patient to adopt logical approach to life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emotional approach to life</a:t>
            </a:r>
          </a:p>
        </p:txBody>
      </p:sp>
    </p:spTree>
    <p:extLst>
      <p:ext uri="{BB962C8B-B14F-4D97-AF65-F5344CB8AC3E}">
        <p14:creationId xmlns:p14="http://schemas.microsoft.com/office/powerpoint/2010/main" val="30729616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CBT Structure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Educates and reinforces positive experiences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Trains patient on self management of problems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Pts develops action plan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carries “homework” in between sessions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discusses difficulties encountered in subsequent sessions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Therapist reviews outcomes of inter-session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59379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u="sng"/>
              <a:t>Treatment Planning</a:t>
            </a:r>
            <a:r>
              <a:rPr lang="en-US" altLang="en-US" b="1"/>
              <a:t> 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18186" y="762000"/>
            <a:ext cx="10049814" cy="6096000"/>
          </a:xfrm>
        </p:spPr>
        <p:txBody>
          <a:bodyPr>
            <a:normAutofit/>
          </a:bodyPr>
          <a:lstStyle/>
          <a:p>
            <a:pPr marL="109537" indent="0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CBT models vary somewhat in how they elicit patterns of maladaptive beliefs/schema, automatic thoughts and behaviors, and how they approach altering maladaptive cognitions and behaviors. </a:t>
            </a:r>
          </a:p>
          <a:p>
            <a:pPr marL="109537" indent="0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general, they utilize some form of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disputation,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collection, and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testing to alter cognitive errors.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Thought Record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cognitive errors.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restructuring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generating alternative beliefs,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thought stopping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distraction</a:t>
            </a:r>
          </a:p>
        </p:txBody>
      </p:sp>
    </p:spTree>
    <p:extLst>
      <p:ext uri="{BB962C8B-B14F-4D97-AF65-F5344CB8AC3E}">
        <p14:creationId xmlns:p14="http://schemas.microsoft.com/office/powerpoint/2010/main" val="12987865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Planning cont..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313644"/>
            <a:ext cx="9372600" cy="5239555"/>
          </a:xfrm>
        </p:spPr>
        <p:txBody>
          <a:bodyPr>
            <a:normAutofit/>
          </a:bodyPr>
          <a:lstStyle/>
          <a:p>
            <a:pPr marL="109537" indent="0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Behavioral methods include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stimulus control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contingency management (altering reinforcement schedules),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scheduling,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play,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teaching of skills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skills training or role play 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in stress management or assertiveness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problem solving</a:t>
            </a:r>
          </a:p>
          <a:p>
            <a:pPr marL="620713" lvl="1">
              <a:spcBef>
                <a:spcPts val="325"/>
              </a:spcBef>
              <a:buFont typeface="Verdana" panose="020B0604030504040204" pitchFamily="34" charset="0"/>
              <a:buChar char="◦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skills training.</a:t>
            </a:r>
          </a:p>
        </p:txBody>
      </p:sp>
    </p:spTree>
    <p:extLst>
      <p:ext uri="{BB962C8B-B14F-4D97-AF65-F5344CB8AC3E}">
        <p14:creationId xmlns:p14="http://schemas.microsoft.com/office/powerpoint/2010/main" val="2961758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6.MILIEU THERAPY</a:t>
            </a:r>
          </a:p>
        </p:txBody>
      </p:sp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1524000" y="609600"/>
            <a:ext cx="9144000" cy="5791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total environment to treat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-comfortable           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-understanding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-secure                     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climate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takes naturally occurring events in the environment and uses them as rich learning opportunities for pts</a:t>
            </a:r>
          </a:p>
          <a:p>
            <a:pPr eaLnBrk="1" hangingPunct="1"/>
            <a:endParaRPr lang="en-US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22505335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Milieu Therapy</a:t>
            </a:r>
          </a:p>
        </p:txBody>
      </p:sp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Implications/example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safe and effective environment for suicidal pts or pts with cognitive disorder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Alzheimer’s disease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Referring abused females to safe houses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Advocating for children suspected of being abused at home</a:t>
            </a:r>
          </a:p>
        </p:txBody>
      </p:sp>
    </p:spTree>
    <p:extLst>
      <p:ext uri="{BB962C8B-B14F-4D97-AF65-F5344CB8AC3E}">
        <p14:creationId xmlns:p14="http://schemas.microsoft.com/office/powerpoint/2010/main" val="398465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F4BFC69-F48C-4166-ADBE-ED9237B37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2284"/>
          </a:xfrm>
        </p:spPr>
        <p:txBody>
          <a:bodyPr>
            <a:normAutofit fontScale="90000"/>
          </a:bodyPr>
          <a:lstStyle/>
          <a:p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0CC34-D683-4DA2-9CC3-A82890899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8"/>
            <a:ext cx="10515600" cy="5771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Pharmacodynamics</a:t>
            </a:r>
          </a:p>
          <a:p>
            <a:pPr marL="0" indent="0">
              <a:buNone/>
            </a:pPr>
            <a:r>
              <a:rPr lang="en-US" b="1" dirty="0"/>
              <a:t>Atypical antipsychotics typically block the dopamine receptors, but to a lesser extent than the typical antipsychotics, </a:t>
            </a:r>
            <a:r>
              <a:rPr lang="en-US" dirty="0"/>
              <a:t>resulting in far fewer extrapyramidal adverse effects. </a:t>
            </a:r>
            <a:r>
              <a:rPr lang="en-US" u="sng" dirty="0"/>
              <a:t>Additionally, atypical antipsychotics block serotonin receptor activity. </a:t>
            </a:r>
          </a:p>
          <a:p>
            <a:pPr marL="0" indent="0">
              <a:buNone/>
            </a:pPr>
            <a:r>
              <a:rPr lang="en-US" dirty="0"/>
              <a:t>These combined actions account for the effectiveness of atypical antipsychotics against the positive and negative symptoms of schizophrenia.</a:t>
            </a:r>
          </a:p>
          <a:p>
            <a:pPr marL="0" indent="0">
              <a:buNone/>
            </a:pPr>
            <a:r>
              <a:rPr lang="en-US" b="1" dirty="0"/>
              <a:t>Pharmacotherapeutics</a:t>
            </a:r>
          </a:p>
          <a:p>
            <a:pPr marL="0" indent="0">
              <a:buNone/>
            </a:pPr>
            <a:r>
              <a:rPr lang="en-US" dirty="0"/>
              <a:t>Atypical antipsychotics are considered the first line of treatment for patients with schizophrenia because of equal or improved effectiveness and improved tolerability. </a:t>
            </a:r>
          </a:p>
          <a:p>
            <a:pPr marL="0" indent="0">
              <a:buNone/>
            </a:pPr>
            <a:r>
              <a:rPr lang="en-US" dirty="0"/>
              <a:t>They’re commonly used to treat behavioral and psychotic symptoms in patients with dementia, but dosages are significantly lower.</a:t>
            </a:r>
          </a:p>
        </p:txBody>
      </p:sp>
    </p:spTree>
    <p:extLst>
      <p:ext uri="{BB962C8B-B14F-4D97-AF65-F5344CB8AC3E}">
        <p14:creationId xmlns:p14="http://schemas.microsoft.com/office/powerpoint/2010/main" val="283297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ABC0209-38BD-44C8-9000-4774D93C2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476"/>
            <a:ext cx="10515600" cy="515767"/>
          </a:xfrm>
        </p:spPr>
        <p:txBody>
          <a:bodyPr>
            <a:normAutofit fontScale="90000"/>
          </a:bodyPr>
          <a:lstStyle/>
          <a:p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F4520-DFE5-4171-B7DC-6B8F379B5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166"/>
            <a:ext cx="10515600" cy="4061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Typical antipsychotics</a:t>
            </a:r>
          </a:p>
          <a:p>
            <a:pPr marL="0" indent="0">
              <a:buNone/>
            </a:pPr>
            <a:r>
              <a:rPr lang="en-US" sz="2400" dirty="0"/>
              <a:t>Typical antipsychotics, which include phenothiazines and non-phenothiazines, can be broken down into smaller classifications</a:t>
            </a:r>
          </a:p>
          <a:p>
            <a:pPr marL="0" indent="0">
              <a:buNone/>
            </a:pPr>
            <a:r>
              <a:rPr lang="en-US" sz="2400" dirty="0"/>
              <a:t>• Aliphatics primarily cause sedation and anticholinergic effects and are low-potency drugs. They include drugs such as chlorpromazine.</a:t>
            </a:r>
          </a:p>
          <a:p>
            <a:pPr marL="0" indent="0">
              <a:buNone/>
            </a:pPr>
            <a:r>
              <a:rPr lang="en-US" sz="2400" dirty="0"/>
              <a:t>• Piperazines primarily cause extrapyramidal reactions and include fluphenazine decanoate, fluphenazine hydrochloride, perphenazine, and trifluoperazine.</a:t>
            </a:r>
          </a:p>
          <a:p>
            <a:pPr marL="0" indent="0">
              <a:buNone/>
            </a:pPr>
            <a:r>
              <a:rPr lang="en-US" sz="2400" dirty="0"/>
              <a:t>• Piperidines primarily cause sedation and anticholinergic and cardiac effects and include mesoridazine besylate and thioridazine.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275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3E14189-4FB1-4C29-B507-AE877161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5658"/>
          </a:xfrm>
        </p:spPr>
        <p:txBody>
          <a:bodyPr>
            <a:normAutofit fontScale="90000"/>
          </a:bodyPr>
          <a:lstStyle/>
          <a:p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92DF9-A428-4C77-8CE4-982A72A89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37437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/>
              <a:t>Pharmacodynamics</a:t>
            </a:r>
          </a:p>
          <a:p>
            <a:pPr marL="0" indent="0">
              <a:buNone/>
            </a:pPr>
            <a:r>
              <a:rPr lang="en-US" sz="2400" i="1" dirty="0"/>
              <a:t>Blocking…</a:t>
            </a:r>
          </a:p>
          <a:p>
            <a:pPr marL="0" indent="0">
              <a:buNone/>
            </a:pPr>
            <a:r>
              <a:rPr lang="en-US" sz="2400" dirty="0"/>
              <a:t>The antipsychotic effect of phenothiazines and non-phenothiazines comes about from receptor blockade in the limbic system. Their antiemetic effects result from receptor blockade in the chemoreceptor trigger zone located in the brain’s medulla.</a:t>
            </a:r>
          </a:p>
          <a:p>
            <a:pPr marL="0" indent="0">
              <a:buNone/>
            </a:pPr>
            <a:r>
              <a:rPr lang="en-US" sz="2400" i="1" dirty="0"/>
              <a:t>…and stimulating</a:t>
            </a:r>
          </a:p>
          <a:p>
            <a:pPr marL="0" indent="0">
              <a:buNone/>
            </a:pPr>
            <a:r>
              <a:rPr lang="en-US" sz="2400" dirty="0"/>
              <a:t>Phenothiazines also stimulate the extrapyramidal system (motor pathways that connect the cerebral cortex with the spinal nerve pathways).</a:t>
            </a:r>
          </a:p>
        </p:txBody>
      </p:sp>
    </p:spTree>
    <p:extLst>
      <p:ext uri="{BB962C8B-B14F-4D97-AF65-F5344CB8AC3E}">
        <p14:creationId xmlns:p14="http://schemas.microsoft.com/office/powerpoint/2010/main" val="404818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30A90-6292-40E4-B619-638C36B16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1309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5E1AB-185A-4B69-B7FD-12E222BB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6"/>
            <a:ext cx="10515600" cy="55306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Pharmacotherapeutics</a:t>
            </a:r>
          </a:p>
          <a:p>
            <a:pPr marL="0" indent="0">
              <a:buNone/>
            </a:pPr>
            <a:r>
              <a:rPr lang="en-US" sz="2000" dirty="0"/>
              <a:t>Phenothiazines are used primarily to:</a:t>
            </a:r>
          </a:p>
          <a:p>
            <a:pPr marL="0" indent="0">
              <a:buNone/>
            </a:pPr>
            <a:r>
              <a:rPr lang="en-US" sz="2000" dirty="0"/>
              <a:t>• treat schizophrenia</a:t>
            </a:r>
          </a:p>
          <a:p>
            <a:pPr marL="0" indent="0">
              <a:buNone/>
            </a:pPr>
            <a:r>
              <a:rPr lang="en-US" sz="2000" dirty="0"/>
              <a:t>• calm anxious or agitated patients</a:t>
            </a:r>
          </a:p>
          <a:p>
            <a:pPr marL="0" indent="0">
              <a:buNone/>
            </a:pPr>
            <a:r>
              <a:rPr lang="en-US" sz="2000" dirty="0"/>
              <a:t>• improve a patient’s thought processes</a:t>
            </a:r>
          </a:p>
          <a:p>
            <a:pPr marL="0" indent="0">
              <a:buNone/>
            </a:pPr>
            <a:r>
              <a:rPr lang="en-US" sz="2000" dirty="0"/>
              <a:t>• alleviate delusions and hallucinations.</a:t>
            </a:r>
          </a:p>
          <a:p>
            <a:pPr marL="0" indent="0">
              <a:buNone/>
            </a:pPr>
            <a:r>
              <a:rPr lang="en-US" sz="2000" dirty="0"/>
              <a:t>Even more uses</a:t>
            </a:r>
          </a:p>
        </p:txBody>
      </p:sp>
    </p:spTree>
    <p:extLst>
      <p:ext uri="{BB962C8B-B14F-4D97-AF65-F5344CB8AC3E}">
        <p14:creationId xmlns:p14="http://schemas.microsoft.com/office/powerpoint/2010/main" val="1144237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BF196-ED44-6F2B-EF8E-EA1A406E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A4136-CE0C-1D2A-7CF7-1DC18845C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and make note on other drugs used in management of psychotic disorders i.e.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dirty="0"/>
              <a:t>Stimulants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dirty="0"/>
              <a:t>Sedatives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dirty="0"/>
              <a:t>Antidepressants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dirty="0"/>
              <a:t>Mood stabilizers</a:t>
            </a:r>
          </a:p>
        </p:txBody>
      </p:sp>
    </p:spTree>
    <p:extLst>
      <p:ext uri="{BB962C8B-B14F-4D97-AF65-F5344CB8AC3E}">
        <p14:creationId xmlns:p14="http://schemas.microsoft.com/office/powerpoint/2010/main" val="13256720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2255</Words>
  <Application>Microsoft Office PowerPoint</Application>
  <PresentationFormat>Widescreen</PresentationFormat>
  <Paragraphs>340</Paragraphs>
  <Slides>48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Arial</vt:lpstr>
      <vt:lpstr>Calibri</vt:lpstr>
      <vt:lpstr>Century Gothic</vt:lpstr>
      <vt:lpstr>Symbol</vt:lpstr>
      <vt:lpstr>Times New Roman</vt:lpstr>
      <vt:lpstr>Verdana</vt:lpstr>
      <vt:lpstr>Wingdings</vt:lpstr>
      <vt:lpstr>Wingdings 2</vt:lpstr>
      <vt:lpstr>Wingdings 3</vt:lpstr>
      <vt:lpstr>Wisp</vt:lpstr>
      <vt:lpstr>TREATMENT MODALITIES</vt:lpstr>
      <vt:lpstr>TREATMENT MODALITIES</vt:lpstr>
      <vt:lpstr>1.PHARMACOTHERAPY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ASSIGNMENT</vt:lpstr>
      <vt:lpstr>2.ECT</vt:lpstr>
      <vt:lpstr>Theories explaining mechanism of action </vt:lpstr>
      <vt:lpstr>b)      Neurochemical theory </vt:lpstr>
      <vt:lpstr>Indications</vt:lpstr>
      <vt:lpstr>Other Indications</vt:lpstr>
      <vt:lpstr>CLINICAL GUIDELINES</vt:lpstr>
      <vt:lpstr>PowerPoint Presentation</vt:lpstr>
      <vt:lpstr>PROCEDURE</vt:lpstr>
      <vt:lpstr>DRUGS</vt:lpstr>
      <vt:lpstr>PowerPoint Presentation</vt:lpstr>
      <vt:lpstr>3.PSYCHOTHERAPIES</vt:lpstr>
      <vt:lpstr>TECHNIQUE</vt:lpstr>
      <vt:lpstr>PowerPoint Presentation</vt:lpstr>
      <vt:lpstr>PowerPoint Presentation</vt:lpstr>
      <vt:lpstr>ii}GROUP THERAPY</vt:lpstr>
      <vt:lpstr>Indications</vt:lpstr>
      <vt:lpstr>Approaches to Group Therapy</vt:lpstr>
      <vt:lpstr>Factors Involved in Group Therapy</vt:lpstr>
      <vt:lpstr> 4.BEHAVIOURAL THERAPY </vt:lpstr>
      <vt:lpstr>Types</vt:lpstr>
      <vt:lpstr>Aversive Therapy</vt:lpstr>
      <vt:lpstr>Aversive Therapy cont..</vt:lpstr>
      <vt:lpstr>Biofeedback</vt:lpstr>
      <vt:lpstr>Systematic Desensitization </vt:lpstr>
      <vt:lpstr>Systematic Desensitization </vt:lpstr>
      <vt:lpstr>Systematic Desensitization </vt:lpstr>
      <vt:lpstr>Modeling</vt:lpstr>
      <vt:lpstr>Flooding</vt:lpstr>
      <vt:lpstr>Contingency Contracting</vt:lpstr>
      <vt:lpstr>Premack’s principle</vt:lpstr>
      <vt:lpstr>5.Cognitive behavioural therapy</vt:lpstr>
      <vt:lpstr>Historical Background</vt:lpstr>
      <vt:lpstr>INDICATIONS</vt:lpstr>
      <vt:lpstr>CBT Approach</vt:lpstr>
      <vt:lpstr>CBT Structure</vt:lpstr>
      <vt:lpstr>Treatment Planning  </vt:lpstr>
      <vt:lpstr>Treatment Planning cont..</vt:lpstr>
      <vt:lpstr>6.MILIEU THERAPY</vt:lpstr>
      <vt:lpstr>Milieu Therapy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MODALITIES</dc:title>
  <dc:creator>edina kimathi</dc:creator>
  <cp:lastModifiedBy>edina kimathi</cp:lastModifiedBy>
  <cp:revision>4</cp:revision>
  <dcterms:created xsi:type="dcterms:W3CDTF">2023-08-02T12:39:03Z</dcterms:created>
  <dcterms:modified xsi:type="dcterms:W3CDTF">2023-08-02T13:31:35Z</dcterms:modified>
</cp:coreProperties>
</file>