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7" r:id="rId2"/>
    <p:sldId id="258" r:id="rId3"/>
    <p:sldId id="351" r:id="rId4"/>
    <p:sldId id="260" r:id="rId5"/>
    <p:sldId id="348" r:id="rId6"/>
    <p:sldId id="350" r:id="rId7"/>
    <p:sldId id="261" r:id="rId8"/>
    <p:sldId id="262" r:id="rId9"/>
    <p:sldId id="263" r:id="rId10"/>
    <p:sldId id="264" r:id="rId11"/>
    <p:sldId id="265" r:id="rId12"/>
    <p:sldId id="267" r:id="rId13"/>
    <p:sldId id="268" r:id="rId14"/>
    <p:sldId id="271" r:id="rId15"/>
    <p:sldId id="273" r:id="rId16"/>
    <p:sldId id="274" r:id="rId17"/>
    <p:sldId id="355" r:id="rId18"/>
    <p:sldId id="356" r:id="rId19"/>
    <p:sldId id="357" r:id="rId20"/>
    <p:sldId id="275" r:id="rId21"/>
    <p:sldId id="276" r:id="rId22"/>
    <p:sldId id="277" r:id="rId23"/>
    <p:sldId id="279" r:id="rId24"/>
    <p:sldId id="280" r:id="rId25"/>
    <p:sldId id="281" r:id="rId26"/>
    <p:sldId id="282" r:id="rId27"/>
    <p:sldId id="283" r:id="rId28"/>
    <p:sldId id="284" r:id="rId29"/>
    <p:sldId id="285" r:id="rId30"/>
    <p:sldId id="287" r:id="rId31"/>
    <p:sldId id="288" r:id="rId32"/>
    <p:sldId id="289" r:id="rId33"/>
    <p:sldId id="290" r:id="rId34"/>
    <p:sldId id="291" r:id="rId35"/>
    <p:sldId id="292" r:id="rId36"/>
    <p:sldId id="293" r:id="rId37"/>
    <p:sldId id="294" r:id="rId38"/>
    <p:sldId id="352" r:id="rId39"/>
    <p:sldId id="353" r:id="rId40"/>
    <p:sldId id="354" r:id="rId41"/>
    <p:sldId id="311" r:id="rId42"/>
    <p:sldId id="312" r:id="rId43"/>
    <p:sldId id="313" r:id="rId44"/>
    <p:sldId id="314" r:id="rId45"/>
    <p:sldId id="315" r:id="rId46"/>
    <p:sldId id="316" r:id="rId47"/>
    <p:sldId id="317" r:id="rId48"/>
    <p:sldId id="318" r:id="rId49"/>
    <p:sldId id="319" r:id="rId50"/>
    <p:sldId id="321" r:id="rId51"/>
    <p:sldId id="322" r:id="rId52"/>
    <p:sldId id="359" r:id="rId53"/>
    <p:sldId id="358" r:id="rId54"/>
    <p:sldId id="324" r:id="rId55"/>
    <p:sldId id="325" r:id="rId56"/>
    <p:sldId id="326" r:id="rId57"/>
    <p:sldId id="328" r:id="rId58"/>
    <p:sldId id="329" r:id="rId59"/>
    <p:sldId id="331" r:id="rId60"/>
    <p:sldId id="332" r:id="rId61"/>
    <p:sldId id="333" r:id="rId62"/>
    <p:sldId id="334" r:id="rId63"/>
    <p:sldId id="335" r:id="rId64"/>
    <p:sldId id="336" r:id="rId65"/>
    <p:sldId id="337" r:id="rId66"/>
    <p:sldId id="342" r:id="rId67"/>
    <p:sldId id="34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C8D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7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254758-FDEE-45BC-BFE0-1720D97A8BFF}" type="datetimeFigureOut">
              <a:rPr lang="en-GB" smtClean="0"/>
              <a:pPr/>
              <a:t>14/06/2021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74AA5A-EE40-4EA1-A2AB-5764B02F94BA}" type="slidenum">
              <a:rPr lang="en-GB" smtClean="0"/>
              <a:pPr/>
              <a:t>‹#›</a:t>
            </a:fld>
            <a:endParaRPr lang="en-GB"/>
          </a:p>
        </p:txBody>
      </p:sp>
    </p:spTree>
    <p:extLst>
      <p:ext uri="{BB962C8B-B14F-4D97-AF65-F5344CB8AC3E}">
        <p14:creationId xmlns:p14="http://schemas.microsoft.com/office/powerpoint/2010/main" val="241165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0252EC-736A-470E-8D56-75511F217202}" type="slidenum">
              <a:rPr lang="en-US" smtClean="0"/>
              <a:pPr fontAlgn="base">
                <a:spcBef>
                  <a:spcPct val="0"/>
                </a:spcBef>
                <a:spcAft>
                  <a:spcPct val="0"/>
                </a:spcAft>
                <a:defRPr/>
              </a:pPr>
              <a:t>7</a:t>
            </a:fld>
            <a:endParaRPr lang="en-US" smtClean="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1762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C8E7CC4-5151-4978-A1D6-367CA3CEFDF5}" type="slidenum">
              <a:rPr lang="en-US" sz="1200">
                <a:latin typeface="Calibri" pitchFamily="34" charset="0"/>
              </a:rPr>
              <a:pPr algn="r" eaLnBrk="1" hangingPunct="1"/>
              <a:t>8</a:t>
            </a:fld>
            <a:endParaRPr lang="en-US" sz="1200">
              <a:latin typeface="Calibri"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4790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buFont typeface="Arial" charset="0"/>
              <a:buChar char="•"/>
              <a:defRPr/>
            </a:pPr>
            <a:r>
              <a:rPr lang="en-US" sz="9600" dirty="0" smtClean="0"/>
              <a:t>An efficient cold chain system requires </a:t>
            </a:r>
            <a:r>
              <a:rPr lang="en-US" sz="9600" dirty="0" smtClean="0">
                <a:solidFill>
                  <a:srgbClr val="FF0000"/>
                </a:solidFill>
              </a:rPr>
              <a:t>trained </a:t>
            </a:r>
            <a:r>
              <a:rPr lang="en-US" sz="9600" dirty="0" smtClean="0"/>
              <a:t>and </a:t>
            </a:r>
            <a:r>
              <a:rPr lang="en-US" sz="9600" dirty="0" smtClean="0">
                <a:solidFill>
                  <a:srgbClr val="FF0000"/>
                </a:solidFill>
              </a:rPr>
              <a:t>skilled staff</a:t>
            </a:r>
            <a:r>
              <a:rPr lang="en-US" sz="9600" dirty="0" smtClean="0"/>
              <a:t>, </a:t>
            </a:r>
            <a:r>
              <a:rPr lang="en-US" sz="9600" dirty="0" smtClean="0">
                <a:solidFill>
                  <a:schemeClr val="tx2">
                    <a:lumMod val="60000"/>
                    <a:lumOff val="40000"/>
                  </a:schemeClr>
                </a:solidFill>
              </a:rPr>
              <a:t>reliable equipment</a:t>
            </a:r>
            <a:r>
              <a:rPr lang="en-US" sz="9600" dirty="0" smtClean="0"/>
              <a:t> and </a:t>
            </a:r>
            <a:r>
              <a:rPr lang="en-US" sz="9600" dirty="0" smtClean="0">
                <a:solidFill>
                  <a:srgbClr val="00B050"/>
                </a:solidFill>
              </a:rPr>
              <a:t>adherence </a:t>
            </a:r>
            <a:r>
              <a:rPr lang="en-US" sz="9600" dirty="0" smtClean="0"/>
              <a:t>to set standards.</a:t>
            </a:r>
            <a:endParaRPr lang="en-US" sz="9600" kern="1200" dirty="0" smtClean="0">
              <a:solidFill>
                <a:schemeClr val="tx1"/>
              </a:solidFill>
              <a:latin typeface="+mn-lt"/>
              <a:ea typeface="+mn-ea"/>
              <a:cs typeface="+mn-cs"/>
            </a:endParaRPr>
          </a:p>
          <a:p>
            <a:pPr eaLnBrk="1" fontAlgn="auto" hangingPunct="1">
              <a:lnSpc>
                <a:spcPct val="120000"/>
              </a:lnSpc>
              <a:spcAft>
                <a:spcPts val="0"/>
              </a:spcAft>
              <a:buFontTx/>
              <a:buNone/>
              <a:defRPr/>
            </a:pPr>
            <a:r>
              <a:rPr lang="en-US" sz="96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374AA5A-EE40-4EA1-A2AB-5764B02F94BA}" type="slidenum">
              <a:rPr lang="en-GB" smtClean="0"/>
              <a:pPr/>
              <a:t>13</a:t>
            </a:fld>
            <a:endParaRPr lang="en-GB"/>
          </a:p>
        </p:txBody>
      </p:sp>
    </p:spTree>
    <p:extLst>
      <p:ext uri="{BB962C8B-B14F-4D97-AF65-F5344CB8AC3E}">
        <p14:creationId xmlns:p14="http://schemas.microsoft.com/office/powerpoint/2010/main" val="4250821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61ACCD-F3C4-4B9B-916F-11DC3C66C18F}" type="slidenum">
              <a:rPr lang="en-US" smtClean="0">
                <a:latin typeface="Arial" pitchFamily="34" charset="0"/>
              </a:rPr>
              <a:pPr>
                <a:defRPr/>
              </a:pPr>
              <a:t>35</a:t>
            </a:fld>
            <a:endParaRPr lang="en-US" smtClean="0">
              <a:latin typeface="Arial" pitchFamily="34"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3272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C546B4-77D4-4834-ABC5-D609DAF1665C}" type="slidenum">
              <a:rPr lang="en-US"/>
              <a:pPr eaLnBrk="1" hangingPunct="1"/>
              <a:t>38</a:t>
            </a:fld>
            <a:endParaRPr lang="en-US"/>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194018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5E2D44-AE47-490A-83C2-1A78D55AF5E7}" type="slidenum">
              <a:rPr lang="en-US"/>
              <a:pPr eaLnBrk="1" hangingPunct="1"/>
              <a:t>39</a:t>
            </a:fld>
            <a:endParaRPr lang="en-US"/>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3289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A1D889-71FF-4151-A26E-C8BF77955C9C}" type="slidenum">
              <a:rPr lang="en-US"/>
              <a:pPr eaLnBrk="1" hangingPunct="1"/>
              <a:t>40</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337493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6001E2-6CDB-420B-8BB8-20E40455D1B2}" type="datetimeFigureOut">
              <a:rPr lang="en-GB" smtClean="0"/>
              <a:pPr/>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3C206-221F-4788-84F5-8F3C121ACCC5}" type="slidenum">
              <a:rPr lang="en-GB" smtClean="0"/>
              <a:pPr/>
              <a:t>‹#›</a:t>
            </a:fld>
            <a:endParaRPr lang="en-GB"/>
          </a:p>
        </p:txBody>
      </p:sp>
    </p:spTree>
    <p:extLst>
      <p:ext uri="{BB962C8B-B14F-4D97-AF65-F5344CB8AC3E}">
        <p14:creationId xmlns:p14="http://schemas.microsoft.com/office/powerpoint/2010/main" val="161032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6001E2-6CDB-420B-8BB8-20E40455D1B2}" type="datetimeFigureOut">
              <a:rPr lang="en-GB" smtClean="0"/>
              <a:pPr/>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3C206-221F-4788-84F5-8F3C121ACCC5}" type="slidenum">
              <a:rPr lang="en-GB" smtClean="0"/>
              <a:pPr/>
              <a:t>‹#›</a:t>
            </a:fld>
            <a:endParaRPr lang="en-GB"/>
          </a:p>
        </p:txBody>
      </p:sp>
    </p:spTree>
    <p:extLst>
      <p:ext uri="{BB962C8B-B14F-4D97-AF65-F5344CB8AC3E}">
        <p14:creationId xmlns:p14="http://schemas.microsoft.com/office/powerpoint/2010/main" val="407364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6001E2-6CDB-420B-8BB8-20E40455D1B2}" type="datetimeFigureOut">
              <a:rPr lang="en-GB" smtClean="0"/>
              <a:pPr/>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3C206-221F-4788-84F5-8F3C121ACCC5}" type="slidenum">
              <a:rPr lang="en-GB" smtClean="0"/>
              <a:pPr/>
              <a:t>‹#›</a:t>
            </a:fld>
            <a:endParaRPr lang="en-GB"/>
          </a:p>
        </p:txBody>
      </p:sp>
    </p:spTree>
    <p:extLst>
      <p:ext uri="{BB962C8B-B14F-4D97-AF65-F5344CB8AC3E}">
        <p14:creationId xmlns:p14="http://schemas.microsoft.com/office/powerpoint/2010/main" val="4166550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p:txBody>
          <a:bodyPr/>
          <a:lstStyle>
            <a:lvl1pPr>
              <a:defRPr/>
            </a:lvl1pPr>
          </a:lstStyle>
          <a:p>
            <a:pPr>
              <a:defRPr/>
            </a:pPr>
            <a:endParaRPr lang="en-US"/>
          </a:p>
        </p:txBody>
      </p:sp>
      <p:sp>
        <p:nvSpPr>
          <p:cNvPr id="6" name="Rectangle 24"/>
          <p:cNvSpPr>
            <a:spLocks noGrp="1" noChangeArrowheads="1"/>
          </p:cNvSpPr>
          <p:nvPr>
            <p:ph type="ftr" sz="quarter" idx="11"/>
          </p:nvPr>
        </p:nvSpPr>
        <p:spPr/>
        <p:txBody>
          <a:bodyPr/>
          <a:lstStyle>
            <a:lvl1pPr>
              <a:defRPr/>
            </a:lvl1pPr>
          </a:lstStyle>
          <a:p>
            <a:pPr>
              <a:defRPr/>
            </a:pPr>
            <a:endParaRPr lang="en-US"/>
          </a:p>
        </p:txBody>
      </p:sp>
      <p:sp>
        <p:nvSpPr>
          <p:cNvPr id="7" name="Rectangle 25"/>
          <p:cNvSpPr>
            <a:spLocks noGrp="1" noChangeArrowheads="1"/>
          </p:cNvSpPr>
          <p:nvPr>
            <p:ph type="sldNum" sz="quarter" idx="12"/>
          </p:nvPr>
        </p:nvSpPr>
        <p:spPr/>
        <p:txBody>
          <a:bodyPr/>
          <a:lstStyle>
            <a:lvl1pPr>
              <a:defRPr/>
            </a:lvl1pPr>
          </a:lstStyle>
          <a:p>
            <a:pPr>
              <a:defRPr/>
            </a:pPr>
            <a:fld id="{D5AEF095-5E50-4307-B5B2-82249A6DC275}" type="slidenum">
              <a:rPr lang="ar-SA"/>
              <a:pPr>
                <a:defRPr/>
              </a:pPr>
              <a:t>‹#›</a:t>
            </a:fld>
            <a:endParaRPr lang="en-US"/>
          </a:p>
        </p:txBody>
      </p:sp>
    </p:spTree>
    <p:extLst>
      <p:ext uri="{BB962C8B-B14F-4D97-AF65-F5344CB8AC3E}">
        <p14:creationId xmlns:p14="http://schemas.microsoft.com/office/powerpoint/2010/main" val="305869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6001E2-6CDB-420B-8BB8-20E40455D1B2}" type="datetimeFigureOut">
              <a:rPr lang="en-GB" smtClean="0"/>
              <a:pPr/>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3C206-221F-4788-84F5-8F3C121ACCC5}" type="slidenum">
              <a:rPr lang="en-GB" smtClean="0"/>
              <a:pPr/>
              <a:t>‹#›</a:t>
            </a:fld>
            <a:endParaRPr lang="en-GB"/>
          </a:p>
        </p:txBody>
      </p:sp>
    </p:spTree>
    <p:extLst>
      <p:ext uri="{BB962C8B-B14F-4D97-AF65-F5344CB8AC3E}">
        <p14:creationId xmlns:p14="http://schemas.microsoft.com/office/powerpoint/2010/main" val="258442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6001E2-6CDB-420B-8BB8-20E40455D1B2}" type="datetimeFigureOut">
              <a:rPr lang="en-GB" smtClean="0"/>
              <a:pPr/>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3C206-221F-4788-84F5-8F3C121ACCC5}" type="slidenum">
              <a:rPr lang="en-GB" smtClean="0"/>
              <a:pPr/>
              <a:t>‹#›</a:t>
            </a:fld>
            <a:endParaRPr lang="en-GB"/>
          </a:p>
        </p:txBody>
      </p:sp>
    </p:spTree>
    <p:extLst>
      <p:ext uri="{BB962C8B-B14F-4D97-AF65-F5344CB8AC3E}">
        <p14:creationId xmlns:p14="http://schemas.microsoft.com/office/powerpoint/2010/main" val="356609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6001E2-6CDB-420B-8BB8-20E40455D1B2}" type="datetimeFigureOut">
              <a:rPr lang="en-GB" smtClean="0"/>
              <a:pPr/>
              <a:t>14/06/2021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33C206-221F-4788-84F5-8F3C121ACCC5}" type="slidenum">
              <a:rPr lang="en-GB" smtClean="0"/>
              <a:pPr/>
              <a:t>‹#›</a:t>
            </a:fld>
            <a:endParaRPr lang="en-GB"/>
          </a:p>
        </p:txBody>
      </p:sp>
    </p:spTree>
    <p:extLst>
      <p:ext uri="{BB962C8B-B14F-4D97-AF65-F5344CB8AC3E}">
        <p14:creationId xmlns:p14="http://schemas.microsoft.com/office/powerpoint/2010/main" val="345427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6001E2-6CDB-420B-8BB8-20E40455D1B2}" type="datetimeFigureOut">
              <a:rPr lang="en-GB" smtClean="0"/>
              <a:pPr/>
              <a:t>14/06/2021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33C206-221F-4788-84F5-8F3C121ACCC5}" type="slidenum">
              <a:rPr lang="en-GB" smtClean="0"/>
              <a:pPr/>
              <a:t>‹#›</a:t>
            </a:fld>
            <a:endParaRPr lang="en-GB"/>
          </a:p>
        </p:txBody>
      </p:sp>
    </p:spTree>
    <p:extLst>
      <p:ext uri="{BB962C8B-B14F-4D97-AF65-F5344CB8AC3E}">
        <p14:creationId xmlns:p14="http://schemas.microsoft.com/office/powerpoint/2010/main" val="716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6001E2-6CDB-420B-8BB8-20E40455D1B2}" type="datetimeFigureOut">
              <a:rPr lang="en-GB" smtClean="0"/>
              <a:pPr/>
              <a:t>14/06/2021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33C206-221F-4788-84F5-8F3C121ACCC5}" type="slidenum">
              <a:rPr lang="en-GB" smtClean="0"/>
              <a:pPr/>
              <a:t>‹#›</a:t>
            </a:fld>
            <a:endParaRPr lang="en-GB"/>
          </a:p>
        </p:txBody>
      </p:sp>
    </p:spTree>
    <p:extLst>
      <p:ext uri="{BB962C8B-B14F-4D97-AF65-F5344CB8AC3E}">
        <p14:creationId xmlns:p14="http://schemas.microsoft.com/office/powerpoint/2010/main" val="3684788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001E2-6CDB-420B-8BB8-20E40455D1B2}" type="datetimeFigureOut">
              <a:rPr lang="en-GB" smtClean="0"/>
              <a:pPr/>
              <a:t>14/06/2021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33C206-221F-4788-84F5-8F3C121ACCC5}" type="slidenum">
              <a:rPr lang="en-GB" smtClean="0"/>
              <a:pPr/>
              <a:t>‹#›</a:t>
            </a:fld>
            <a:endParaRPr lang="en-GB"/>
          </a:p>
        </p:txBody>
      </p:sp>
    </p:spTree>
    <p:extLst>
      <p:ext uri="{BB962C8B-B14F-4D97-AF65-F5344CB8AC3E}">
        <p14:creationId xmlns:p14="http://schemas.microsoft.com/office/powerpoint/2010/main" val="161140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6001E2-6CDB-420B-8BB8-20E40455D1B2}" type="datetimeFigureOut">
              <a:rPr lang="en-GB" smtClean="0"/>
              <a:pPr/>
              <a:t>14/06/2021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33C206-221F-4788-84F5-8F3C121ACCC5}" type="slidenum">
              <a:rPr lang="en-GB" smtClean="0"/>
              <a:pPr/>
              <a:t>‹#›</a:t>
            </a:fld>
            <a:endParaRPr lang="en-GB"/>
          </a:p>
        </p:txBody>
      </p:sp>
    </p:spTree>
    <p:extLst>
      <p:ext uri="{BB962C8B-B14F-4D97-AF65-F5344CB8AC3E}">
        <p14:creationId xmlns:p14="http://schemas.microsoft.com/office/powerpoint/2010/main" val="310175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6001E2-6CDB-420B-8BB8-20E40455D1B2}" type="datetimeFigureOut">
              <a:rPr lang="en-GB" smtClean="0"/>
              <a:pPr/>
              <a:t>14/06/2021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33C206-221F-4788-84F5-8F3C121ACCC5}" type="slidenum">
              <a:rPr lang="en-GB" smtClean="0"/>
              <a:pPr/>
              <a:t>‹#›</a:t>
            </a:fld>
            <a:endParaRPr lang="en-GB"/>
          </a:p>
        </p:txBody>
      </p:sp>
    </p:spTree>
    <p:extLst>
      <p:ext uri="{BB962C8B-B14F-4D97-AF65-F5344CB8AC3E}">
        <p14:creationId xmlns:p14="http://schemas.microsoft.com/office/powerpoint/2010/main" val="331987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001E2-6CDB-420B-8BB8-20E40455D1B2}" type="datetimeFigureOut">
              <a:rPr lang="en-GB" smtClean="0"/>
              <a:pPr/>
              <a:t>14/06/2021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3C206-221F-4788-84F5-8F3C121ACCC5}" type="slidenum">
              <a:rPr lang="en-GB" smtClean="0"/>
              <a:pPr/>
              <a:t>‹#›</a:t>
            </a:fld>
            <a:endParaRPr lang="en-GB"/>
          </a:p>
        </p:txBody>
      </p:sp>
    </p:spTree>
    <p:extLst>
      <p:ext uri="{BB962C8B-B14F-4D97-AF65-F5344CB8AC3E}">
        <p14:creationId xmlns:p14="http://schemas.microsoft.com/office/powerpoint/2010/main" val="719819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en-US" b="1" dirty="0" smtClean="0"/>
              <a:t>The Cold Chain</a:t>
            </a:r>
            <a:endParaRPr lang="en-US" dirty="0" smtClean="0"/>
          </a:p>
        </p:txBody>
      </p:sp>
      <p:sp>
        <p:nvSpPr>
          <p:cNvPr id="3" name="Subtitle 2"/>
          <p:cNvSpPr>
            <a:spLocks noGrp="1"/>
          </p:cNvSpPr>
          <p:nvPr>
            <p:ph type="subTitle" idx="1"/>
          </p:nvPr>
        </p:nvSpPr>
        <p:spPr>
          <a:xfrm>
            <a:off x="1371600" y="3886200"/>
            <a:ext cx="6400800" cy="762000"/>
          </a:xfr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eaLnBrk="1" fontAlgn="auto" hangingPunct="1">
              <a:spcAft>
                <a:spcPts val="0"/>
              </a:spcAft>
              <a:defRPr/>
            </a:pPr>
            <a:r>
              <a:rPr lang="en-US" sz="1400" dirty="0" smtClean="0">
                <a:solidFill>
                  <a:srgbClr val="FF0000"/>
                </a:solidFill>
              </a:rPr>
              <a:t>Sr. Muhatia</a:t>
            </a:r>
          </a:p>
          <a:p>
            <a:pPr eaLnBrk="1" fontAlgn="auto" hangingPunct="1">
              <a:spcAft>
                <a:spcPts val="0"/>
              </a:spcAft>
              <a:defRPr/>
            </a:pPr>
            <a:r>
              <a:rPr lang="en-US" sz="1400" dirty="0" smtClean="0">
                <a:solidFill>
                  <a:srgbClr val="FF0000"/>
                </a:solidFill>
              </a:rPr>
              <a:t>KMTC Webuye </a:t>
            </a:r>
          </a:p>
          <a:p>
            <a:pPr eaLnBrk="1" fontAlgn="auto" hangingPunct="1">
              <a:spcAft>
                <a:spcPts val="0"/>
              </a:spcAft>
              <a:defRPr/>
            </a:pPr>
            <a:endParaRPr lang="en-US" sz="1400" dirty="0" smtClean="0"/>
          </a:p>
        </p:txBody>
      </p:sp>
    </p:spTree>
    <p:extLst>
      <p:ext uri="{BB962C8B-B14F-4D97-AF65-F5344CB8AC3E}">
        <p14:creationId xmlns:p14="http://schemas.microsoft.com/office/powerpoint/2010/main" val="3786013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91"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55563"/>
            <a:ext cx="9144000" cy="6858001"/>
          </a:xfrm>
        </p:spPr>
      </p:pic>
      <p:sp>
        <p:nvSpPr>
          <p:cNvPr id="118794" name="Rectangle 10"/>
          <p:cNvSpPr>
            <a:spLocks noChangeArrowheads="1"/>
          </p:cNvSpPr>
          <p:nvPr/>
        </p:nvSpPr>
        <p:spPr bwMode="auto">
          <a:xfrm>
            <a:off x="0" y="0"/>
            <a:ext cx="4824413" cy="519113"/>
          </a:xfrm>
          <a:prstGeom prst="rect">
            <a:avLst/>
          </a:prstGeom>
          <a:noFill/>
          <a:ln w="9525" algn="ctr">
            <a:noFill/>
            <a:miter lim="800000"/>
            <a:headEnd/>
            <a:tailEnd/>
          </a:ln>
          <a:effectLst/>
        </p:spPr>
        <p:txBody>
          <a:bodyPr anchor="ctr">
            <a:spAutoFit/>
          </a:bodyPr>
          <a:lstStyle/>
          <a:p>
            <a:pPr algn="ctr" fontAlgn="auto">
              <a:spcBef>
                <a:spcPts val="0"/>
              </a:spcBef>
              <a:spcAft>
                <a:spcPts val="0"/>
              </a:spcAft>
              <a:defRPr/>
            </a:pPr>
            <a:r>
              <a:rPr lang="en-US" sz="2800" b="1" i="1">
                <a:solidFill>
                  <a:srgbClr val="000000"/>
                </a:solidFill>
                <a:effectLst>
                  <a:outerShdw blurRad="38100" dist="38100" dir="2700000" algn="tl">
                    <a:srgbClr val="FFFFFF"/>
                  </a:outerShdw>
                </a:effectLst>
                <a:latin typeface="+mn-lt"/>
                <a:cs typeface="Times New Roman" charset="0"/>
              </a:rPr>
              <a:t>The levels of cold chain</a:t>
            </a:r>
          </a:p>
        </p:txBody>
      </p:sp>
    </p:spTree>
    <p:extLst>
      <p:ext uri="{BB962C8B-B14F-4D97-AF65-F5344CB8AC3E}">
        <p14:creationId xmlns:p14="http://schemas.microsoft.com/office/powerpoint/2010/main" val="1548658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18791"/>
                                        </p:tgtEl>
                                        <p:attrNameLst>
                                          <p:attrName>style.visibility</p:attrName>
                                        </p:attrNameLst>
                                      </p:cBhvr>
                                      <p:to>
                                        <p:strVal val="visible"/>
                                      </p:to>
                                    </p:set>
                                    <p:animEffect transition="in" filter="checkerboard(across)">
                                      <p:cBhvr>
                                        <p:cTn id="7" dur="500"/>
                                        <p:tgtEl>
                                          <p:spTgt spid="118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457200"/>
            <a:ext cx="7696200" cy="6096000"/>
          </a:xfrm>
          <a:noFill/>
        </p:spPr>
      </p:pic>
    </p:spTree>
    <p:extLst>
      <p:ext uri="{BB962C8B-B14F-4D97-AF65-F5344CB8AC3E}">
        <p14:creationId xmlns:p14="http://schemas.microsoft.com/office/powerpoint/2010/main" val="1498356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8"/>
          <p:cNvSpPr>
            <a:spLocks noChangeArrowheads="1"/>
          </p:cNvSpPr>
          <p:nvPr/>
        </p:nvSpPr>
        <p:spPr bwMode="auto">
          <a:xfrm>
            <a:off x="1331913" y="2133600"/>
            <a:ext cx="338455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latin typeface="Calibri" pitchFamily="34" charset="0"/>
            </a:endParaRPr>
          </a:p>
        </p:txBody>
      </p:sp>
      <p:sp>
        <p:nvSpPr>
          <p:cNvPr id="234505" name="Oval 9"/>
          <p:cNvSpPr>
            <a:spLocks noChangeArrowheads="1"/>
          </p:cNvSpPr>
          <p:nvPr/>
        </p:nvSpPr>
        <p:spPr bwMode="auto">
          <a:xfrm>
            <a:off x="3200400" y="838201"/>
            <a:ext cx="3124200" cy="3245941"/>
          </a:xfrm>
          <a:prstGeom prst="ellipse">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nchor="ctr">
            <a:spAutoFit/>
          </a:bodyPr>
          <a:lstStyle/>
          <a:p>
            <a:pPr algn="ctr"/>
            <a:r>
              <a:rPr lang="en-US" sz="2400" dirty="0">
                <a:solidFill>
                  <a:schemeClr val="bg1"/>
                </a:solidFill>
                <a:latin typeface="Calibri" pitchFamily="34" charset="0"/>
                <a:cs typeface="Times New Roman" pitchFamily="18" charset="0"/>
              </a:rPr>
              <a:t>The equipment and </a:t>
            </a:r>
            <a:r>
              <a:rPr lang="en-US" sz="2400" dirty="0" smtClean="0">
                <a:solidFill>
                  <a:schemeClr val="bg1"/>
                </a:solidFill>
                <a:latin typeface="Calibri" pitchFamily="34" charset="0"/>
                <a:cs typeface="Times New Roman" pitchFamily="18" charset="0"/>
              </a:rPr>
              <a:t>tools:</a:t>
            </a:r>
          </a:p>
          <a:p>
            <a:pPr algn="ctr"/>
            <a:r>
              <a:rPr lang="en-US" sz="2400" i="1" dirty="0" smtClean="0">
                <a:solidFill>
                  <a:srgbClr val="FFFF00"/>
                </a:solidFill>
              </a:rPr>
              <a:t>vaccine carriers, ice packs, fridge books and thermometers</a:t>
            </a:r>
            <a:endParaRPr lang="en-US" sz="2400" dirty="0">
              <a:solidFill>
                <a:srgbClr val="FFFF00"/>
              </a:solidFill>
              <a:latin typeface="Calibri" pitchFamily="34" charset="0"/>
              <a:cs typeface="Times New Roman" pitchFamily="18" charset="0"/>
            </a:endParaRPr>
          </a:p>
        </p:txBody>
      </p:sp>
      <p:sp>
        <p:nvSpPr>
          <p:cNvPr id="234506" name="Oval 10"/>
          <p:cNvSpPr>
            <a:spLocks noChangeArrowheads="1"/>
          </p:cNvSpPr>
          <p:nvPr/>
        </p:nvSpPr>
        <p:spPr bwMode="auto">
          <a:xfrm>
            <a:off x="4876800" y="3048000"/>
            <a:ext cx="3962400" cy="3765292"/>
          </a:xfrm>
          <a:prstGeom prst="ellipse">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nchor="ctr">
            <a:spAutoFit/>
          </a:bodyPr>
          <a:lstStyle/>
          <a:p>
            <a:pPr algn="ctr"/>
            <a:r>
              <a:rPr lang="en-US" sz="2400" dirty="0" smtClean="0">
                <a:solidFill>
                  <a:schemeClr val="bg1"/>
                </a:solidFill>
                <a:latin typeface="Calibri" pitchFamily="34" charset="0"/>
                <a:cs typeface="Times New Roman" pitchFamily="18" charset="0"/>
              </a:rPr>
              <a:t>The procedures:</a:t>
            </a:r>
          </a:p>
          <a:p>
            <a:pPr lvl="0"/>
            <a:r>
              <a:rPr lang="en-US" sz="2400" i="1" dirty="0" smtClean="0">
                <a:solidFill>
                  <a:srgbClr val="FFFF00"/>
                </a:solidFill>
              </a:rPr>
              <a:t>process/techniques  e.g. vaccination, waste management ,injection  safety</a:t>
            </a:r>
            <a:endParaRPr lang="en-US" sz="2400" dirty="0" smtClean="0">
              <a:solidFill>
                <a:srgbClr val="FFFF00"/>
              </a:solidFill>
            </a:endParaRPr>
          </a:p>
          <a:p>
            <a:r>
              <a:rPr lang="en-US" sz="2400" i="1" dirty="0" smtClean="0">
                <a:solidFill>
                  <a:srgbClr val="FFFF00"/>
                </a:solidFill>
              </a:rPr>
              <a:t> </a:t>
            </a:r>
            <a:endParaRPr lang="en-US" sz="2400" dirty="0" smtClean="0">
              <a:solidFill>
                <a:srgbClr val="FFFF00"/>
              </a:solidFill>
            </a:endParaRPr>
          </a:p>
          <a:p>
            <a:pPr algn="ctr"/>
            <a:endParaRPr lang="en-US" sz="2400" dirty="0">
              <a:solidFill>
                <a:srgbClr val="FFFF00"/>
              </a:solidFill>
              <a:latin typeface="Calibri" pitchFamily="34" charset="0"/>
              <a:cs typeface="Times New Roman" pitchFamily="18" charset="0"/>
            </a:endParaRPr>
          </a:p>
        </p:txBody>
      </p:sp>
      <p:sp>
        <p:nvSpPr>
          <p:cNvPr id="234507" name="Oval 11"/>
          <p:cNvSpPr>
            <a:spLocks noChangeArrowheads="1"/>
          </p:cNvSpPr>
          <p:nvPr/>
        </p:nvSpPr>
        <p:spPr bwMode="auto">
          <a:xfrm>
            <a:off x="1676400" y="3429000"/>
            <a:ext cx="3200400" cy="3245941"/>
          </a:xfrm>
          <a:prstGeom prst="ellipse">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nchor="ctr">
            <a:spAutoFit/>
          </a:bodyPr>
          <a:lstStyle/>
          <a:p>
            <a:pPr algn="ctr"/>
            <a:r>
              <a:rPr lang="en-US" sz="2400" dirty="0">
                <a:solidFill>
                  <a:schemeClr val="bg1"/>
                </a:solidFill>
                <a:latin typeface="Calibri" pitchFamily="34" charset="0"/>
                <a:cs typeface="Times New Roman" pitchFamily="18" charset="0"/>
              </a:rPr>
              <a:t>The health </a:t>
            </a:r>
            <a:r>
              <a:rPr lang="en-US" sz="2400" dirty="0" smtClean="0">
                <a:solidFill>
                  <a:schemeClr val="bg1"/>
                </a:solidFill>
                <a:latin typeface="Calibri" pitchFamily="34" charset="0"/>
                <a:cs typeface="Times New Roman" pitchFamily="18" charset="0"/>
              </a:rPr>
              <a:t>staff:</a:t>
            </a:r>
          </a:p>
          <a:p>
            <a:pPr algn="ctr"/>
            <a:r>
              <a:rPr lang="en-US" sz="2400" i="1" dirty="0" smtClean="0">
                <a:solidFill>
                  <a:srgbClr val="FFFF00"/>
                </a:solidFill>
              </a:rPr>
              <a:t>should be trained for controlling vaccines</a:t>
            </a:r>
            <a:endParaRPr lang="en-US" sz="2400" dirty="0" smtClean="0">
              <a:solidFill>
                <a:srgbClr val="FFFF00"/>
              </a:solidFill>
              <a:latin typeface="Calibri" pitchFamily="34" charset="0"/>
              <a:cs typeface="Times New Roman" pitchFamily="18" charset="0"/>
            </a:endParaRPr>
          </a:p>
          <a:p>
            <a:pPr algn="ctr"/>
            <a:endParaRPr lang="en-US" sz="2400" dirty="0">
              <a:solidFill>
                <a:schemeClr val="bg1"/>
              </a:solidFill>
              <a:latin typeface="Calibri" pitchFamily="34" charset="0"/>
              <a:cs typeface="Times New Roman" pitchFamily="18" charset="0"/>
            </a:endParaRPr>
          </a:p>
        </p:txBody>
      </p:sp>
      <p:sp>
        <p:nvSpPr>
          <p:cNvPr id="234508" name="Text Box 12"/>
          <p:cNvSpPr txBox="1">
            <a:spLocks noChangeArrowheads="1"/>
          </p:cNvSpPr>
          <p:nvPr/>
        </p:nvSpPr>
        <p:spPr bwMode="auto">
          <a:xfrm>
            <a:off x="1187450" y="188913"/>
            <a:ext cx="68611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en-US" sz="3200" b="1" i="1">
                <a:solidFill>
                  <a:schemeClr val="tx2"/>
                </a:solidFill>
                <a:latin typeface="Calibri" pitchFamily="34" charset="0"/>
                <a:cs typeface="Times New Roman" pitchFamily="18" charset="0"/>
              </a:rPr>
              <a:t>The components of the cold chain :</a:t>
            </a:r>
            <a:r>
              <a:rPr lang="en-US" sz="3200" b="1">
                <a:solidFill>
                  <a:schemeClr val="tx2"/>
                </a:solidFill>
                <a:latin typeface="Calibri" pitchFamily="34" charset="0"/>
                <a:cs typeface="Times New Roman" pitchFamily="18" charset="0"/>
              </a:rPr>
              <a:t> </a:t>
            </a:r>
          </a:p>
          <a:p>
            <a:pPr eaLnBrk="1" hangingPunct="1">
              <a:buFontTx/>
              <a:buChar char="•"/>
            </a:pPr>
            <a:endParaRPr lang="en-US" sz="3200" b="1">
              <a:solidFill>
                <a:schemeClr val="tx2"/>
              </a:solidFill>
              <a:latin typeface="Calibri" pitchFamily="34" charset="0"/>
              <a:cs typeface="Times New Roman" pitchFamily="18" charset="0"/>
            </a:endParaRPr>
          </a:p>
        </p:txBody>
      </p:sp>
      <p:sp>
        <p:nvSpPr>
          <p:cNvPr id="13319" name="AutoShape 13"/>
          <p:cNvSpPr>
            <a:spLocks noChangeArrowheads="1"/>
          </p:cNvSpPr>
          <p:nvPr/>
        </p:nvSpPr>
        <p:spPr bwMode="auto">
          <a:xfrm>
            <a:off x="6877050" y="908050"/>
            <a:ext cx="1223963" cy="280828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13320" name="AutoShape 14"/>
          <p:cNvSpPr>
            <a:spLocks noChangeArrowheads="1"/>
          </p:cNvSpPr>
          <p:nvPr/>
        </p:nvSpPr>
        <p:spPr bwMode="auto">
          <a:xfrm>
            <a:off x="1619250" y="908050"/>
            <a:ext cx="215900" cy="2592388"/>
          </a:xfrm>
          <a:prstGeom prst="downArrow">
            <a:avLst>
              <a:gd name="adj1" fmla="val 50000"/>
              <a:gd name="adj2" fmla="val 30018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13321" name="Text Box 15"/>
          <p:cNvSpPr txBox="1">
            <a:spLocks noChangeArrowheads="1"/>
          </p:cNvSpPr>
          <p:nvPr/>
        </p:nvSpPr>
        <p:spPr bwMode="auto">
          <a:xfrm>
            <a:off x="1116013" y="981075"/>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FontTx/>
              <a:buChar char="•"/>
            </a:pPr>
            <a:endParaRPr lang="en-GB" sz="2400" b="1">
              <a:solidFill>
                <a:schemeClr val="tx2"/>
              </a:solidFill>
              <a:latin typeface="Calibri" pitchFamily="34" charset="0"/>
              <a:cs typeface="Times New Roman" pitchFamily="18" charset="0"/>
            </a:endParaRPr>
          </a:p>
        </p:txBody>
      </p:sp>
      <p:sp>
        <p:nvSpPr>
          <p:cNvPr id="13322" name="AutoShape 16"/>
          <p:cNvSpPr>
            <a:spLocks noChangeArrowheads="1"/>
          </p:cNvSpPr>
          <p:nvPr/>
        </p:nvSpPr>
        <p:spPr bwMode="auto">
          <a:xfrm>
            <a:off x="1187450" y="2205038"/>
            <a:ext cx="71438" cy="1439862"/>
          </a:xfrm>
          <a:prstGeom prst="downArrow">
            <a:avLst>
              <a:gd name="adj1" fmla="val 50000"/>
              <a:gd name="adj2" fmla="val 50388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13323" name="AutoShape 19"/>
          <p:cNvSpPr>
            <a:spLocks noChangeArrowheads="1"/>
          </p:cNvSpPr>
          <p:nvPr/>
        </p:nvSpPr>
        <p:spPr bwMode="auto">
          <a:xfrm>
            <a:off x="1763713" y="1052513"/>
            <a:ext cx="71437" cy="2881312"/>
          </a:xfrm>
          <a:prstGeom prst="downArrow">
            <a:avLst>
              <a:gd name="adj1" fmla="val 50000"/>
              <a:gd name="adj2" fmla="val 100834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13324" name="AutoShape 20"/>
          <p:cNvSpPr>
            <a:spLocks noChangeArrowheads="1"/>
          </p:cNvSpPr>
          <p:nvPr/>
        </p:nvSpPr>
        <p:spPr bwMode="auto">
          <a:xfrm>
            <a:off x="4356100" y="981075"/>
            <a:ext cx="71438" cy="936625"/>
          </a:xfrm>
          <a:prstGeom prst="downArrow">
            <a:avLst>
              <a:gd name="adj1" fmla="val 50000"/>
              <a:gd name="adj2" fmla="val 32777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latin typeface="Calibri" pitchFamily="34" charset="0"/>
            </a:endParaRPr>
          </a:p>
        </p:txBody>
      </p:sp>
    </p:spTree>
    <p:extLst>
      <p:ext uri="{BB962C8B-B14F-4D97-AF65-F5344CB8AC3E}">
        <p14:creationId xmlns:p14="http://schemas.microsoft.com/office/powerpoint/2010/main" val="4128494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34508">
                                            <p:txEl>
                                              <p:pRg st="0" end="0"/>
                                            </p:txEl>
                                          </p:spTgt>
                                        </p:tgtEl>
                                        <p:attrNameLst>
                                          <p:attrName>style.visibility</p:attrName>
                                        </p:attrNameLst>
                                      </p:cBhvr>
                                      <p:to>
                                        <p:strVal val="visible"/>
                                      </p:to>
                                    </p:set>
                                    <p:animEffect transition="in" filter="blinds(horizontal)">
                                      <p:cBhvr>
                                        <p:cTn id="7" dur="500"/>
                                        <p:tgtEl>
                                          <p:spTgt spid="2345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4505"/>
                                        </p:tgtEl>
                                        <p:attrNameLst>
                                          <p:attrName>style.visibility</p:attrName>
                                        </p:attrNameLst>
                                      </p:cBhvr>
                                      <p:to>
                                        <p:strVal val="visible"/>
                                      </p:to>
                                    </p:set>
                                    <p:animEffect transition="in" filter="blinds(horizontal)">
                                      <p:cBhvr>
                                        <p:cTn id="12" dur="500"/>
                                        <p:tgtEl>
                                          <p:spTgt spid="2345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4507"/>
                                        </p:tgtEl>
                                        <p:attrNameLst>
                                          <p:attrName>style.visibility</p:attrName>
                                        </p:attrNameLst>
                                      </p:cBhvr>
                                      <p:to>
                                        <p:strVal val="visible"/>
                                      </p:to>
                                    </p:set>
                                    <p:animEffect transition="in" filter="blinds(horizontal)">
                                      <p:cBhvr>
                                        <p:cTn id="17" dur="500"/>
                                        <p:tgtEl>
                                          <p:spTgt spid="2345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4506"/>
                                        </p:tgtEl>
                                        <p:attrNameLst>
                                          <p:attrName>style.visibility</p:attrName>
                                        </p:attrNameLst>
                                      </p:cBhvr>
                                      <p:to>
                                        <p:strVal val="visible"/>
                                      </p:to>
                                    </p:set>
                                    <p:animEffect transition="in" filter="blinds(horizontal)">
                                      <p:cBhvr>
                                        <p:cTn id="22" dur="500"/>
                                        <p:tgtEl>
                                          <p:spTgt spid="234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5" grpId="0" animBg="1"/>
      <p:bldP spid="234506" grpId="0" animBg="1"/>
      <p:bldP spid="23450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548680"/>
          </a:xfrm>
        </p:spPr>
        <p:txBody>
          <a:bodyPr>
            <a:noAutofit/>
          </a:bodyPr>
          <a:lstStyle/>
          <a:p>
            <a:pPr algn="l" eaLnBrk="1" hangingPunct="1"/>
            <a:r>
              <a:rPr lang="en-US" sz="3200" dirty="0" smtClean="0">
                <a:solidFill>
                  <a:srgbClr val="7030A0"/>
                </a:solidFill>
              </a:rPr>
              <a:t>Elements of an effective cold chain</a:t>
            </a:r>
          </a:p>
        </p:txBody>
      </p:sp>
      <p:sp>
        <p:nvSpPr>
          <p:cNvPr id="3" name="Content Placeholder 2"/>
          <p:cNvSpPr>
            <a:spLocks noGrp="1"/>
          </p:cNvSpPr>
          <p:nvPr>
            <p:ph idx="1"/>
          </p:nvPr>
        </p:nvSpPr>
        <p:spPr>
          <a:xfrm>
            <a:off x="457200" y="548680"/>
            <a:ext cx="8579296" cy="6120680"/>
          </a:xfrm>
        </p:spPr>
        <p:txBody>
          <a:bodyPr rtlCol="0">
            <a:normAutofit fontScale="85000" lnSpcReduction="20000"/>
          </a:bodyPr>
          <a:lstStyle/>
          <a:p>
            <a:pPr eaLnBrk="1" fontAlgn="auto" hangingPunct="1">
              <a:lnSpc>
                <a:spcPct val="110000"/>
              </a:lnSpc>
              <a:spcAft>
                <a:spcPts val="0"/>
              </a:spcAft>
              <a:defRPr/>
            </a:pPr>
            <a:r>
              <a:rPr lang="en-US" dirty="0" smtClean="0">
                <a:solidFill>
                  <a:schemeClr val="tx2"/>
                </a:solidFill>
              </a:rPr>
              <a:t>Health worker trained </a:t>
            </a:r>
            <a:r>
              <a:rPr lang="en-US" dirty="0" smtClean="0"/>
              <a:t>in cold chain maintenance and vaccine handling</a:t>
            </a:r>
          </a:p>
          <a:p>
            <a:pPr eaLnBrk="1" fontAlgn="auto" hangingPunct="1">
              <a:lnSpc>
                <a:spcPct val="110000"/>
              </a:lnSpc>
              <a:spcAft>
                <a:spcPts val="0"/>
              </a:spcAft>
              <a:defRPr/>
            </a:pPr>
            <a:r>
              <a:rPr lang="en-US" dirty="0" smtClean="0">
                <a:solidFill>
                  <a:schemeClr val="tx2"/>
                </a:solidFill>
              </a:rPr>
              <a:t>Adequate functional equipment</a:t>
            </a:r>
            <a:r>
              <a:rPr lang="en-US" dirty="0" smtClean="0"/>
              <a:t>: cold room, refrigerators, freezers, vaccine carriers and cold boxes, temperature monitors, refrigerator repair tools etc.</a:t>
            </a:r>
          </a:p>
          <a:p>
            <a:pPr eaLnBrk="1" fontAlgn="auto" hangingPunct="1">
              <a:lnSpc>
                <a:spcPct val="110000"/>
              </a:lnSpc>
              <a:spcAft>
                <a:spcPts val="0"/>
              </a:spcAft>
              <a:defRPr/>
            </a:pPr>
            <a:r>
              <a:rPr lang="en-US" dirty="0" smtClean="0">
                <a:solidFill>
                  <a:schemeClr val="tx2"/>
                </a:solidFill>
              </a:rPr>
              <a:t>Vaccine supply and transport </a:t>
            </a:r>
          </a:p>
          <a:p>
            <a:pPr>
              <a:lnSpc>
                <a:spcPct val="150000"/>
              </a:lnSpc>
              <a:buFont typeface="Wingdings" pitchFamily="2" charset="2"/>
              <a:buChar char="Ø"/>
              <a:defRPr/>
            </a:pPr>
            <a:r>
              <a:rPr lang="en-US" dirty="0"/>
              <a:t>EPI needs a well-established system of logistics to administer high quality and safe vaccines to women and children.</a:t>
            </a:r>
          </a:p>
          <a:p>
            <a:pPr>
              <a:lnSpc>
                <a:spcPct val="150000"/>
              </a:lnSpc>
              <a:buFont typeface="Wingdings" pitchFamily="2" charset="2"/>
              <a:buChar char="§"/>
              <a:defRPr/>
            </a:pPr>
            <a:r>
              <a:rPr lang="en-US" dirty="0"/>
              <a:t>This include: needles, syringes and sharps disposal boxes.</a:t>
            </a:r>
          </a:p>
          <a:p>
            <a:pPr>
              <a:lnSpc>
                <a:spcPct val="150000"/>
              </a:lnSpc>
              <a:buFont typeface="Wingdings" pitchFamily="2" charset="2"/>
              <a:buChar char="§"/>
              <a:defRPr/>
            </a:pPr>
            <a:r>
              <a:rPr lang="en-US" dirty="0"/>
              <a:t>Too often unsafe injections occur due to shortage of injection equipment.</a:t>
            </a:r>
          </a:p>
          <a:p>
            <a:pPr>
              <a:lnSpc>
                <a:spcPct val="150000"/>
              </a:lnSpc>
              <a:buFont typeface="Wingdings" pitchFamily="2" charset="2"/>
              <a:buChar char="Ø"/>
              <a:defRPr/>
            </a:pPr>
            <a:endParaRPr lang="en-US" dirty="0"/>
          </a:p>
          <a:p>
            <a:pPr eaLnBrk="1" fontAlgn="auto" hangingPunct="1">
              <a:lnSpc>
                <a:spcPct val="110000"/>
              </a:lnSpc>
              <a:spcAft>
                <a:spcPts val="0"/>
              </a:spcAft>
              <a:defRPr/>
            </a:pPr>
            <a:endParaRPr lang="en-US" dirty="0" smtClean="0"/>
          </a:p>
        </p:txBody>
      </p:sp>
    </p:spTree>
    <p:extLst>
      <p:ext uri="{BB962C8B-B14F-4D97-AF65-F5344CB8AC3E}">
        <p14:creationId xmlns:p14="http://schemas.microsoft.com/office/powerpoint/2010/main" val="4073585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418058"/>
          </a:xfrm>
        </p:spPr>
        <p:txBody>
          <a:bodyPr>
            <a:normAutofit fontScale="90000"/>
          </a:bodyPr>
          <a:lstStyle/>
          <a:p>
            <a:pPr algn="l" eaLnBrk="1" hangingPunct="1"/>
            <a:r>
              <a:rPr lang="en-US" sz="3200" b="1" dirty="0" smtClean="0"/>
              <a:t>Cold Chain Equipment</a:t>
            </a:r>
            <a:br>
              <a:rPr lang="en-US" sz="3200" b="1" dirty="0" smtClean="0"/>
            </a:br>
            <a:endParaRPr lang="en-US" sz="3200" dirty="0" smtClean="0"/>
          </a:p>
        </p:txBody>
      </p:sp>
      <p:sp>
        <p:nvSpPr>
          <p:cNvPr id="17411" name="Content Placeholder 2"/>
          <p:cNvSpPr>
            <a:spLocks noGrp="1"/>
          </p:cNvSpPr>
          <p:nvPr>
            <p:ph idx="1"/>
          </p:nvPr>
        </p:nvSpPr>
        <p:spPr>
          <a:xfrm>
            <a:off x="457200" y="548680"/>
            <a:ext cx="8229600" cy="6309320"/>
          </a:xfrm>
        </p:spPr>
        <p:txBody>
          <a:bodyPr>
            <a:normAutofit fontScale="92500" lnSpcReduction="20000"/>
          </a:bodyPr>
          <a:lstStyle/>
          <a:p>
            <a:pPr marL="0" indent="0" eaLnBrk="1" hangingPunct="1">
              <a:buNone/>
            </a:pPr>
            <a:r>
              <a:rPr lang="en-US" dirty="0" smtClean="0"/>
              <a:t>The equipment used in maintaining cold chain must meet standards set by WHO and UNICEF for safe vaccine storage. They vary depending on the level of use. </a:t>
            </a:r>
          </a:p>
          <a:p>
            <a:pPr marL="0" indent="0" eaLnBrk="1" hangingPunct="1">
              <a:buNone/>
            </a:pPr>
            <a:r>
              <a:rPr lang="en-US" dirty="0" smtClean="0"/>
              <a:t>Below is a list of the equipment currently used in Kenya.</a:t>
            </a:r>
          </a:p>
          <a:p>
            <a:pPr eaLnBrk="1" hangingPunct="1">
              <a:lnSpc>
                <a:spcPct val="110000"/>
              </a:lnSpc>
              <a:buFont typeface="Wingdings" pitchFamily="2" charset="2"/>
              <a:buChar char="ü"/>
            </a:pPr>
            <a:r>
              <a:rPr lang="en-US" dirty="0" smtClean="0"/>
              <a:t>Cold rooms and freezer rooms</a:t>
            </a:r>
          </a:p>
          <a:p>
            <a:pPr eaLnBrk="1" hangingPunct="1">
              <a:lnSpc>
                <a:spcPct val="110000"/>
              </a:lnSpc>
              <a:buFont typeface="Wingdings" pitchFamily="2" charset="2"/>
              <a:buChar char="ü"/>
            </a:pPr>
            <a:r>
              <a:rPr lang="en-US" dirty="0" smtClean="0"/>
              <a:t>Freezers and Ice-lined refrigerators</a:t>
            </a:r>
          </a:p>
          <a:p>
            <a:pPr eaLnBrk="1" hangingPunct="1">
              <a:lnSpc>
                <a:spcPct val="110000"/>
              </a:lnSpc>
              <a:buFont typeface="Wingdings" pitchFamily="2" charset="2"/>
              <a:buChar char="ü"/>
            </a:pPr>
            <a:r>
              <a:rPr lang="en-US" dirty="0" smtClean="0"/>
              <a:t>Gas electric refrigerators</a:t>
            </a:r>
          </a:p>
          <a:p>
            <a:pPr eaLnBrk="1" hangingPunct="1">
              <a:lnSpc>
                <a:spcPct val="110000"/>
              </a:lnSpc>
              <a:buFont typeface="Wingdings" pitchFamily="2" charset="2"/>
              <a:buChar char="ü"/>
            </a:pPr>
            <a:r>
              <a:rPr lang="en-US" dirty="0" smtClean="0"/>
              <a:t>Solar Refrigerators</a:t>
            </a:r>
          </a:p>
          <a:p>
            <a:pPr>
              <a:buFont typeface="Wingdings" pitchFamily="2" charset="2"/>
              <a:buChar char="ü"/>
            </a:pPr>
            <a:r>
              <a:rPr lang="en-US" dirty="0" smtClean="0"/>
              <a:t>Vaccine </a:t>
            </a:r>
            <a:r>
              <a:rPr lang="en-US" dirty="0"/>
              <a:t>carriers</a:t>
            </a:r>
          </a:p>
          <a:p>
            <a:pPr>
              <a:buFont typeface="Wingdings" pitchFamily="2" charset="2"/>
              <a:buChar char="ü"/>
            </a:pPr>
            <a:r>
              <a:rPr lang="en-US" dirty="0" smtClean="0"/>
              <a:t>Cold </a:t>
            </a:r>
            <a:r>
              <a:rPr lang="en-US" dirty="0"/>
              <a:t>boxes</a:t>
            </a:r>
          </a:p>
          <a:p>
            <a:pPr>
              <a:buFont typeface="Wingdings" pitchFamily="2" charset="2"/>
              <a:buChar char="ü"/>
            </a:pPr>
            <a:r>
              <a:rPr lang="en-US" dirty="0" smtClean="0"/>
              <a:t>Icepacks</a:t>
            </a:r>
            <a:endParaRPr lang="en-US" dirty="0"/>
          </a:p>
          <a:p>
            <a:pPr>
              <a:buFont typeface="Wingdings" pitchFamily="2" charset="2"/>
              <a:buChar char="ü"/>
            </a:pPr>
            <a:r>
              <a:rPr lang="en-US" dirty="0" smtClean="0"/>
              <a:t>Thermometers</a:t>
            </a:r>
            <a:endParaRPr lang="en-US" dirty="0"/>
          </a:p>
          <a:p>
            <a:pPr eaLnBrk="1" hangingPunct="1">
              <a:lnSpc>
                <a:spcPct val="110000"/>
              </a:lnSpc>
              <a:buFont typeface="Wingdings" pitchFamily="2" charset="2"/>
              <a:buChar char="ü"/>
            </a:pPr>
            <a:endParaRPr lang="en-US" dirty="0" smtClean="0"/>
          </a:p>
        </p:txBody>
      </p:sp>
    </p:spTree>
    <p:extLst>
      <p:ext uri="{BB962C8B-B14F-4D97-AF65-F5344CB8AC3E}">
        <p14:creationId xmlns:p14="http://schemas.microsoft.com/office/powerpoint/2010/main" val="989737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487362"/>
          </a:xfrm>
        </p:spPr>
        <p:txBody>
          <a:bodyPr>
            <a:normAutofit fontScale="90000"/>
          </a:bodyPr>
          <a:lstStyle/>
          <a:p>
            <a:pPr algn="l" eaLnBrk="1" hangingPunct="1">
              <a:defRPr/>
            </a:pPr>
            <a:r>
              <a:rPr lang="en-US" sz="3200" b="1" i="1" dirty="0" smtClean="0">
                <a:solidFill>
                  <a:srgbClr val="FFC000"/>
                </a:solidFill>
                <a:effectLst>
                  <a:outerShdw blurRad="38100" dist="38100" dir="2700000" algn="tl">
                    <a:srgbClr val="000000">
                      <a:alpha val="43137"/>
                    </a:srgbClr>
                  </a:outerShdw>
                </a:effectLst>
              </a:rPr>
              <a:t>Cold Rooms and Freezer Rooms</a:t>
            </a:r>
            <a:br>
              <a:rPr lang="en-US" sz="3200" b="1" i="1" dirty="0" smtClean="0">
                <a:solidFill>
                  <a:srgbClr val="FFC000"/>
                </a:solidFill>
                <a:effectLst>
                  <a:outerShdw blurRad="38100" dist="38100" dir="2700000" algn="tl">
                    <a:srgbClr val="000000">
                      <a:alpha val="43137"/>
                    </a:srgbClr>
                  </a:outerShdw>
                </a:effectLst>
              </a:rPr>
            </a:br>
            <a:endParaRPr lang="en-US" sz="3200" dirty="0" smtClean="0">
              <a:solidFill>
                <a:srgbClr val="FFC000"/>
              </a:solidFill>
              <a:effectLst>
                <a:outerShdw blurRad="38100" dist="38100" dir="2700000" algn="tl">
                  <a:srgbClr val="000000">
                    <a:alpha val="43137"/>
                  </a:srgbClr>
                </a:outerShdw>
              </a:effectLst>
            </a:endParaRPr>
          </a:p>
        </p:txBody>
      </p:sp>
      <p:sp>
        <p:nvSpPr>
          <p:cNvPr id="19459" name="Content Placeholder 2"/>
          <p:cNvSpPr>
            <a:spLocks noGrp="1"/>
          </p:cNvSpPr>
          <p:nvPr>
            <p:ph idx="1"/>
          </p:nvPr>
        </p:nvSpPr>
        <p:spPr>
          <a:xfrm>
            <a:off x="457200" y="762000"/>
            <a:ext cx="8229600" cy="5364163"/>
          </a:xfrm>
        </p:spPr>
        <p:txBody>
          <a:bodyPr>
            <a:normAutofit lnSpcReduction="10000"/>
          </a:bodyPr>
          <a:lstStyle/>
          <a:p>
            <a:r>
              <a:rPr lang="en-US" smtClean="0"/>
              <a:t>These are large rooms, specially constructed for storage of large quantities of vaccines.</a:t>
            </a:r>
          </a:p>
          <a:p>
            <a:r>
              <a:rPr lang="en-US" smtClean="0"/>
              <a:t>They have two cooling units; one running while the other is standby, a 24-hour temperature monitoring system with an alarm, a recorder, and a backup generator that will turn on automatically when the regular power is interrupted. </a:t>
            </a:r>
          </a:p>
          <a:p>
            <a:r>
              <a:rPr lang="en-US" smtClean="0"/>
              <a:t>Cold rooms are found at the national and regional levels while freezer rooms are only found at the national level.</a:t>
            </a:r>
          </a:p>
        </p:txBody>
      </p:sp>
    </p:spTree>
    <p:extLst>
      <p:ext uri="{BB962C8B-B14F-4D97-AF65-F5344CB8AC3E}">
        <p14:creationId xmlns:p14="http://schemas.microsoft.com/office/powerpoint/2010/main" val="3499041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l" eaLnBrk="1" hangingPunct="1"/>
            <a:r>
              <a:rPr lang="en-US" sz="3200" b="1" smtClean="0">
                <a:solidFill>
                  <a:srgbClr val="FFC000"/>
                </a:solidFill>
              </a:rPr>
              <a:t>The Cold/Freezer Room</a:t>
            </a:r>
            <a:br>
              <a:rPr lang="en-US" sz="3200" b="1" smtClean="0">
                <a:solidFill>
                  <a:srgbClr val="FFC000"/>
                </a:solidFill>
              </a:rPr>
            </a:br>
            <a:endParaRPr lang="en-US" sz="3200" smtClean="0">
              <a:solidFill>
                <a:srgbClr val="FFC000"/>
              </a:solidFill>
            </a:endParaRPr>
          </a:p>
        </p:txBody>
      </p:sp>
      <p:pic>
        <p:nvPicPr>
          <p:cNvPr id="2048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524000"/>
            <a:ext cx="6248400" cy="4724400"/>
          </a:xfrm>
          <a:noFill/>
        </p:spPr>
      </p:pic>
    </p:spTree>
    <p:extLst>
      <p:ext uri="{BB962C8B-B14F-4D97-AF65-F5344CB8AC3E}">
        <p14:creationId xmlns:p14="http://schemas.microsoft.com/office/powerpoint/2010/main" val="233579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b="1" dirty="0" smtClean="0">
                <a:solidFill>
                  <a:schemeClr val="accent2">
                    <a:lumMod val="60000"/>
                    <a:lumOff val="40000"/>
                  </a:schemeClr>
                </a:solidFill>
              </a:rPr>
              <a:t>Basic Principles Of Refrigeration</a:t>
            </a:r>
            <a:endParaRPr lang="en-US" sz="3200" dirty="0">
              <a:solidFill>
                <a:schemeClr val="accent2">
                  <a:lumMod val="60000"/>
                  <a:lumOff val="40000"/>
                </a:schemeClr>
              </a:solidFill>
            </a:endParaRPr>
          </a:p>
        </p:txBody>
      </p:sp>
      <p:sp>
        <p:nvSpPr>
          <p:cNvPr id="3" name="Content Placeholder 2"/>
          <p:cNvSpPr>
            <a:spLocks noGrp="1"/>
          </p:cNvSpPr>
          <p:nvPr>
            <p:ph idx="1"/>
          </p:nvPr>
        </p:nvSpPr>
        <p:spPr>
          <a:xfrm>
            <a:off x="457200" y="1295400"/>
            <a:ext cx="8229600" cy="5181600"/>
          </a:xfrm>
        </p:spPr>
        <p:txBody>
          <a:bodyPr>
            <a:normAutofit fontScale="92500"/>
          </a:bodyPr>
          <a:lstStyle/>
          <a:p>
            <a:pPr>
              <a:buFont typeface="Arial" pitchFamily="34" charset="0"/>
              <a:buNone/>
              <a:defRPr/>
            </a:pPr>
            <a:r>
              <a:rPr lang="en-US" b="1" dirty="0">
                <a:solidFill>
                  <a:srgbClr val="FF0000"/>
                </a:solidFill>
              </a:rPr>
              <a:t>Terminologies</a:t>
            </a:r>
          </a:p>
          <a:p>
            <a:pPr>
              <a:buFont typeface="Arial" pitchFamily="34" charset="0"/>
              <a:buNone/>
              <a:defRPr/>
            </a:pPr>
            <a:r>
              <a:rPr lang="en-US" dirty="0"/>
              <a:t>• Refrigeration - The process of removing heat from an insulated space to maintain </a:t>
            </a:r>
            <a:r>
              <a:rPr lang="en-US" dirty="0" smtClean="0"/>
              <a:t>cold temperature</a:t>
            </a:r>
            <a:r>
              <a:rPr lang="en-US" dirty="0"/>
              <a:t>.</a:t>
            </a:r>
          </a:p>
          <a:p>
            <a:pPr>
              <a:buFont typeface="Arial" pitchFamily="34" charset="0"/>
              <a:buNone/>
              <a:defRPr/>
            </a:pPr>
            <a:r>
              <a:rPr lang="en-US" dirty="0"/>
              <a:t>• Refrigerator - This is an airtight equipment connected to a power source which can either be</a:t>
            </a:r>
          </a:p>
          <a:p>
            <a:pPr>
              <a:buFont typeface="Arial" pitchFamily="34" charset="0"/>
              <a:buNone/>
              <a:defRPr/>
            </a:pPr>
            <a:r>
              <a:rPr lang="en-US" dirty="0"/>
              <a:t>gas or electricity to achieve cooling.</a:t>
            </a:r>
          </a:p>
          <a:p>
            <a:pPr>
              <a:buFont typeface="Arial" pitchFamily="34" charset="0"/>
              <a:buNone/>
              <a:defRPr/>
            </a:pPr>
            <a:r>
              <a:rPr lang="en-US" dirty="0"/>
              <a:t>• Refrigerant - A fluid with low boiling point which circulates in the refrigeration system </a:t>
            </a:r>
            <a:r>
              <a:rPr lang="en-US" dirty="0" smtClean="0"/>
              <a:t>to facilitate </a:t>
            </a:r>
            <a:r>
              <a:rPr lang="en-US" dirty="0"/>
              <a:t>cooling.</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2352773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92500" lnSpcReduction="20000"/>
          </a:bodyPr>
          <a:lstStyle/>
          <a:p>
            <a:pPr>
              <a:buFont typeface="Arial" pitchFamily="34" charset="0"/>
              <a:buNone/>
              <a:defRPr/>
            </a:pPr>
            <a:r>
              <a:rPr lang="en-US" b="1" dirty="0">
                <a:solidFill>
                  <a:schemeClr val="accent2">
                    <a:lumMod val="60000"/>
                    <a:lumOff val="40000"/>
                  </a:schemeClr>
                </a:solidFill>
              </a:rPr>
              <a:t>Types of refrigeration systems used in EPI</a:t>
            </a:r>
          </a:p>
          <a:p>
            <a:pPr>
              <a:buFont typeface="Arial" pitchFamily="34" charset="0"/>
              <a:buNone/>
              <a:defRPr/>
            </a:pPr>
            <a:r>
              <a:rPr lang="en-US" dirty="0" smtClean="0"/>
              <a:t>     • </a:t>
            </a:r>
            <a:r>
              <a:rPr lang="en-US" dirty="0"/>
              <a:t>Compression system</a:t>
            </a:r>
          </a:p>
          <a:p>
            <a:pPr>
              <a:buFont typeface="Arial" pitchFamily="34" charset="0"/>
              <a:buNone/>
              <a:defRPr/>
            </a:pPr>
            <a:r>
              <a:rPr lang="en-US" dirty="0" smtClean="0"/>
              <a:t>     • </a:t>
            </a:r>
            <a:r>
              <a:rPr lang="en-US" dirty="0"/>
              <a:t>Absorption system</a:t>
            </a:r>
          </a:p>
          <a:p>
            <a:pPr>
              <a:defRPr/>
            </a:pPr>
            <a:r>
              <a:rPr lang="en-US" b="1" dirty="0">
                <a:solidFill>
                  <a:srgbClr val="FF0000"/>
                </a:solidFill>
              </a:rPr>
              <a:t>Compression type: </a:t>
            </a:r>
            <a:r>
              <a:rPr lang="en-US" dirty="0"/>
              <a:t>This type of refrigeration system uses a compressor, which when </a:t>
            </a:r>
            <a:r>
              <a:rPr lang="en-US" dirty="0" smtClean="0"/>
              <a:t>connected to </a:t>
            </a:r>
            <a:r>
              <a:rPr lang="en-US" dirty="0"/>
              <a:t>electricity pumps the refrigerant through the pipes. </a:t>
            </a:r>
            <a:endParaRPr lang="en-US" dirty="0" smtClean="0"/>
          </a:p>
          <a:p>
            <a:pPr>
              <a:defRPr/>
            </a:pPr>
            <a:r>
              <a:rPr lang="en-US" dirty="0" smtClean="0"/>
              <a:t>The </a:t>
            </a:r>
            <a:r>
              <a:rPr lang="en-US" dirty="0"/>
              <a:t>pipes connect the inside of the </a:t>
            </a:r>
            <a:r>
              <a:rPr lang="en-US" dirty="0" smtClean="0"/>
              <a:t>refrigerator to </a:t>
            </a:r>
            <a:r>
              <a:rPr lang="en-US" dirty="0"/>
              <a:t>the outside. </a:t>
            </a:r>
            <a:endParaRPr lang="en-US" dirty="0" smtClean="0"/>
          </a:p>
          <a:p>
            <a:pPr>
              <a:defRPr/>
            </a:pPr>
            <a:r>
              <a:rPr lang="en-US" dirty="0" smtClean="0"/>
              <a:t>As </a:t>
            </a:r>
            <a:r>
              <a:rPr lang="en-US" dirty="0"/>
              <a:t>the refrigerant circulates, it absorbs heat from inside lowering </a:t>
            </a:r>
            <a:r>
              <a:rPr lang="en-US" dirty="0" smtClean="0"/>
              <a:t>the temperature </a:t>
            </a:r>
            <a:r>
              <a:rPr lang="en-US" dirty="0"/>
              <a:t>inside the refrigerator. </a:t>
            </a:r>
            <a:endParaRPr lang="en-US" dirty="0" smtClean="0"/>
          </a:p>
          <a:p>
            <a:pPr>
              <a:defRPr/>
            </a:pPr>
            <a:r>
              <a:rPr lang="en-US" dirty="0" smtClean="0"/>
              <a:t>The </a:t>
            </a:r>
            <a:r>
              <a:rPr lang="en-US" dirty="0"/>
              <a:t>refrigerator hums when in operation. </a:t>
            </a:r>
            <a:endParaRPr lang="en-US" dirty="0" smtClean="0"/>
          </a:p>
          <a:p>
            <a:pPr>
              <a:defRPr/>
            </a:pPr>
            <a:r>
              <a:rPr lang="en-US" dirty="0" smtClean="0"/>
              <a:t>An </a:t>
            </a:r>
            <a:r>
              <a:rPr lang="en-US" dirty="0"/>
              <a:t>example of </a:t>
            </a:r>
            <a:r>
              <a:rPr lang="en-US" dirty="0" smtClean="0"/>
              <a:t>this refrigerator </a:t>
            </a:r>
            <a:r>
              <a:rPr lang="en-US" dirty="0"/>
              <a:t>is TCW 1152</a:t>
            </a:r>
          </a:p>
        </p:txBody>
      </p:sp>
    </p:spTree>
    <p:extLst>
      <p:ext uri="{BB962C8B-B14F-4D97-AF65-F5344CB8AC3E}">
        <p14:creationId xmlns:p14="http://schemas.microsoft.com/office/powerpoint/2010/main" val="1334454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92500" lnSpcReduction="20000"/>
          </a:bodyPr>
          <a:lstStyle/>
          <a:p>
            <a:pPr>
              <a:buFont typeface="Arial" pitchFamily="34" charset="0"/>
              <a:buNone/>
              <a:defRPr/>
            </a:pPr>
            <a:r>
              <a:rPr lang="en-US" b="1" dirty="0">
                <a:solidFill>
                  <a:srgbClr val="FF0000"/>
                </a:solidFill>
              </a:rPr>
              <a:t>Absorption type: </a:t>
            </a:r>
            <a:endParaRPr lang="en-US" b="1" dirty="0" smtClean="0">
              <a:solidFill>
                <a:srgbClr val="FF0000"/>
              </a:solidFill>
            </a:endParaRPr>
          </a:p>
          <a:p>
            <a:pPr>
              <a:defRPr/>
            </a:pPr>
            <a:r>
              <a:rPr lang="en-US" dirty="0" smtClean="0"/>
              <a:t>This </a:t>
            </a:r>
            <a:r>
              <a:rPr lang="en-US" dirty="0"/>
              <a:t>type of refrigerator has a heating unit, which uses either gas or electricity.</a:t>
            </a:r>
          </a:p>
          <a:p>
            <a:pPr>
              <a:defRPr/>
            </a:pPr>
            <a:r>
              <a:rPr lang="en-US" dirty="0"/>
              <a:t>When the heating unit is supplied with a source of heat the refrigerant boils, evaporates and </a:t>
            </a:r>
            <a:r>
              <a:rPr lang="en-US" dirty="0" smtClean="0"/>
              <a:t>circulates through </a:t>
            </a:r>
            <a:r>
              <a:rPr lang="en-US" dirty="0"/>
              <a:t>the coiled pipes where it loses heat changing into liquid as it enters the pipe </a:t>
            </a:r>
            <a:r>
              <a:rPr lang="en-US" dirty="0" smtClean="0"/>
              <a:t>inside the </a:t>
            </a:r>
            <a:r>
              <a:rPr lang="en-US" dirty="0"/>
              <a:t>refrigerator. </a:t>
            </a:r>
            <a:endParaRPr lang="en-US" dirty="0" smtClean="0"/>
          </a:p>
          <a:p>
            <a:pPr>
              <a:defRPr/>
            </a:pPr>
            <a:r>
              <a:rPr lang="en-US" dirty="0" smtClean="0"/>
              <a:t>Due </a:t>
            </a:r>
            <a:r>
              <a:rPr lang="en-US" dirty="0"/>
              <a:t>to the low boiling properties of the refrigerant it evaporates again as it </a:t>
            </a:r>
            <a:r>
              <a:rPr lang="en-US" dirty="0" smtClean="0"/>
              <a:t>enters the </a:t>
            </a:r>
            <a:r>
              <a:rPr lang="en-US" dirty="0"/>
              <a:t>inside pipes and this results into </a:t>
            </a:r>
            <a:r>
              <a:rPr lang="en-US" dirty="0" smtClean="0"/>
              <a:t>cooling.</a:t>
            </a:r>
          </a:p>
          <a:p>
            <a:pPr>
              <a:defRPr/>
            </a:pPr>
            <a:r>
              <a:rPr lang="en-US" dirty="0" smtClean="0"/>
              <a:t>Absorption </a:t>
            </a:r>
            <a:r>
              <a:rPr lang="en-US" dirty="0"/>
              <a:t>refrigerator is quiet when in operation.</a:t>
            </a:r>
          </a:p>
          <a:p>
            <a:pPr>
              <a:defRPr/>
            </a:pPr>
            <a:r>
              <a:rPr lang="en-US" dirty="0"/>
              <a:t>An example of absorption type of refrigerator is RCW 42 EG.</a:t>
            </a:r>
          </a:p>
          <a:p>
            <a:pPr>
              <a:defRPr/>
            </a:pPr>
            <a:endParaRPr lang="en-US" dirty="0"/>
          </a:p>
        </p:txBody>
      </p:sp>
    </p:spTree>
    <p:extLst>
      <p:ext uri="{BB962C8B-B14F-4D97-AF65-F5344CB8AC3E}">
        <p14:creationId xmlns:p14="http://schemas.microsoft.com/office/powerpoint/2010/main" val="2597048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332656"/>
            <a:ext cx="8229600" cy="6525344"/>
          </a:xfrm>
        </p:spPr>
        <p:txBody>
          <a:bodyPr>
            <a:normAutofit fontScale="92500" lnSpcReduction="20000"/>
          </a:bodyPr>
          <a:lstStyle/>
          <a:p>
            <a:pPr marL="0" indent="0" eaLnBrk="1" hangingPunct="1">
              <a:buNone/>
            </a:pPr>
            <a:r>
              <a:rPr lang="en-US" b="1" dirty="0" smtClean="0"/>
              <a:t>Broad objectives</a:t>
            </a:r>
          </a:p>
          <a:p>
            <a:pPr marL="0" indent="0" eaLnBrk="1" hangingPunct="1">
              <a:buNone/>
            </a:pPr>
            <a:r>
              <a:rPr lang="en-US" dirty="0" smtClean="0"/>
              <a:t>The learner will manage cold chain effectively.</a:t>
            </a:r>
          </a:p>
          <a:p>
            <a:pPr marL="0" indent="0" eaLnBrk="1" hangingPunct="1">
              <a:buNone/>
            </a:pPr>
            <a:r>
              <a:rPr lang="en-US" b="1" dirty="0" smtClean="0"/>
              <a:t>Specific objectives:</a:t>
            </a:r>
          </a:p>
          <a:p>
            <a:pPr eaLnBrk="1" hangingPunct="1">
              <a:buFont typeface="Arial" pitchFamily="34" charset="0"/>
              <a:buNone/>
            </a:pPr>
            <a:r>
              <a:rPr lang="en-US" dirty="0" smtClean="0"/>
              <a:t>At the end of the session the learner will be expected to:</a:t>
            </a:r>
          </a:p>
          <a:p>
            <a:pPr eaLnBrk="1" hangingPunct="1">
              <a:buFont typeface="Arial" pitchFamily="34" charset="0"/>
              <a:buNone/>
            </a:pPr>
            <a:r>
              <a:rPr lang="en-US" dirty="0" smtClean="0"/>
              <a:t>1. Explain concept of cold chain system.</a:t>
            </a:r>
          </a:p>
          <a:p>
            <a:pPr eaLnBrk="1" hangingPunct="1">
              <a:buFont typeface="Arial" pitchFamily="34" charset="0"/>
              <a:buNone/>
            </a:pPr>
            <a:r>
              <a:rPr lang="en-US" dirty="0" smtClean="0"/>
              <a:t>2. List the cold chain equipment used in the country.</a:t>
            </a:r>
          </a:p>
          <a:p>
            <a:pPr eaLnBrk="1" hangingPunct="1">
              <a:buFont typeface="Arial" pitchFamily="34" charset="0"/>
              <a:buNone/>
            </a:pPr>
            <a:r>
              <a:rPr lang="en-US" dirty="0" smtClean="0"/>
              <a:t>3. Demonstrate packing of vaccines in the cold chain equipment.</a:t>
            </a:r>
          </a:p>
          <a:p>
            <a:pPr>
              <a:lnSpc>
                <a:spcPct val="120000"/>
              </a:lnSpc>
              <a:buNone/>
            </a:pPr>
            <a:r>
              <a:rPr lang="en-US" dirty="0"/>
              <a:t>4. Describe basic principles of refrigeration.</a:t>
            </a:r>
          </a:p>
          <a:p>
            <a:pPr>
              <a:lnSpc>
                <a:spcPct val="120000"/>
              </a:lnSpc>
              <a:buNone/>
            </a:pPr>
            <a:r>
              <a:rPr lang="en-US" dirty="0"/>
              <a:t>5. Monitor cold chain temperature.</a:t>
            </a:r>
          </a:p>
          <a:p>
            <a:pPr>
              <a:lnSpc>
                <a:spcPct val="120000"/>
              </a:lnSpc>
              <a:buNone/>
            </a:pPr>
            <a:r>
              <a:rPr lang="en-US" dirty="0"/>
              <a:t>7. Be able to take equipment inventory.</a:t>
            </a:r>
          </a:p>
          <a:p>
            <a:pPr>
              <a:lnSpc>
                <a:spcPct val="120000"/>
              </a:lnSpc>
              <a:buNone/>
            </a:pPr>
            <a:r>
              <a:rPr lang="en-US" dirty="0"/>
              <a:t>8. Know common cold chain emergencies.</a:t>
            </a:r>
          </a:p>
          <a:p>
            <a:pPr marL="0" indent="0">
              <a:lnSpc>
                <a:spcPct val="120000"/>
              </a:lnSpc>
              <a:buNone/>
            </a:pPr>
            <a:endParaRPr lang="en-US" dirty="0"/>
          </a:p>
          <a:p>
            <a:pPr eaLnBrk="1" hangingPunct="1">
              <a:lnSpc>
                <a:spcPct val="120000"/>
              </a:lnSpc>
              <a:buFont typeface="Arial" pitchFamily="34" charset="0"/>
              <a:buNone/>
            </a:pPr>
            <a:endParaRPr lang="en-US" dirty="0" smtClean="0"/>
          </a:p>
        </p:txBody>
      </p:sp>
    </p:spTree>
    <p:extLst>
      <p:ext uri="{BB962C8B-B14F-4D97-AF65-F5344CB8AC3E}">
        <p14:creationId xmlns:p14="http://schemas.microsoft.com/office/powerpoint/2010/main" val="3470032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algn="ctr">
              <a:buFont typeface="Arial" charset="0"/>
              <a:buNone/>
              <a:defRPr/>
            </a:pPr>
            <a:r>
              <a:rPr lang="en-US" b="1" dirty="0" smtClean="0">
                <a:solidFill>
                  <a:srgbClr val="FFC000"/>
                </a:solidFill>
                <a:effectLst>
                  <a:outerShdw blurRad="38100" dist="38100" dir="2700000" algn="tl">
                    <a:srgbClr val="000000">
                      <a:alpha val="43137"/>
                    </a:srgbClr>
                  </a:outerShdw>
                </a:effectLst>
              </a:rPr>
              <a:t>Freezers/ Ice-lined Refrigerators</a:t>
            </a:r>
          </a:p>
          <a:p>
            <a:pPr>
              <a:buFont typeface="Arial" charset="0"/>
              <a:buChar char="•"/>
              <a:defRPr/>
            </a:pPr>
            <a:r>
              <a:rPr lang="en-US" dirty="0" smtClean="0"/>
              <a:t>Freezers and ice-lined refrigerators are used at Central, Regional&amp; District stores</a:t>
            </a:r>
            <a:endParaRPr lang="en-US" b="1" dirty="0" smtClean="0">
              <a:solidFill>
                <a:srgbClr val="FFC000"/>
              </a:solidFill>
            </a:endParaRPr>
          </a:p>
          <a:p>
            <a:pPr>
              <a:buFont typeface="Arial" charset="0"/>
              <a:buNone/>
              <a:defRPr/>
            </a:pPr>
            <a:r>
              <a:rPr lang="en-US" b="1" dirty="0" smtClean="0">
                <a:solidFill>
                  <a:srgbClr val="FFC000"/>
                </a:solidFill>
              </a:rPr>
              <a:t>Freezer</a:t>
            </a:r>
            <a:endParaRPr lang="en-US" dirty="0" smtClean="0"/>
          </a:p>
          <a:p>
            <a:pPr>
              <a:buFont typeface="Arial" charset="0"/>
              <a:buChar char="•"/>
              <a:defRPr/>
            </a:pPr>
            <a:r>
              <a:rPr lang="en-US" dirty="0" smtClean="0"/>
              <a:t>Used for large storage of antigens and freezing of icepacks at the central, regional, district and sub district level</a:t>
            </a:r>
          </a:p>
          <a:p>
            <a:pPr>
              <a:buFont typeface="Arial" charset="0"/>
              <a:buNone/>
              <a:defRPr/>
            </a:pPr>
            <a:r>
              <a:rPr lang="en-US" b="1" dirty="0" smtClean="0">
                <a:solidFill>
                  <a:srgbClr val="FFC000"/>
                </a:solidFill>
              </a:rPr>
              <a:t>Ice-lined refrigerator </a:t>
            </a:r>
            <a:endParaRPr lang="en-US" dirty="0" smtClean="0"/>
          </a:p>
          <a:p>
            <a:pPr>
              <a:buFont typeface="Arial" charset="0"/>
              <a:buChar char="•"/>
              <a:defRPr/>
            </a:pPr>
            <a:r>
              <a:rPr lang="en-US" dirty="0" smtClean="0"/>
              <a:t>Used for large storage of antigens at the district and sub district level. </a:t>
            </a:r>
          </a:p>
          <a:p>
            <a:pPr>
              <a:buFont typeface="Arial" charset="0"/>
              <a:buChar char="•"/>
              <a:defRPr/>
            </a:pPr>
            <a:r>
              <a:rPr lang="en-US" dirty="0" smtClean="0"/>
              <a:t>It can be converted into either a refrigerator or a freezer based on need.</a:t>
            </a:r>
            <a:endParaRPr lang="en-US" dirty="0"/>
          </a:p>
        </p:txBody>
      </p:sp>
    </p:spTree>
    <p:extLst>
      <p:ext uri="{BB962C8B-B14F-4D97-AF65-F5344CB8AC3E}">
        <p14:creationId xmlns:p14="http://schemas.microsoft.com/office/powerpoint/2010/main" val="935496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algn="l"/>
            <a:r>
              <a:rPr lang="en-US" b="1" smtClean="0">
                <a:solidFill>
                  <a:srgbClr val="FFC000"/>
                </a:solidFill>
              </a:rPr>
              <a:t> Freezer MF314</a:t>
            </a:r>
            <a:br>
              <a:rPr lang="en-US" b="1" smtClean="0">
                <a:solidFill>
                  <a:srgbClr val="FFC000"/>
                </a:solidFill>
              </a:rPr>
            </a:br>
            <a:endParaRPr lang="en-US" smtClean="0">
              <a:solidFill>
                <a:srgbClr val="FFC000"/>
              </a:solidFill>
            </a:endParaRPr>
          </a:p>
        </p:txBody>
      </p:sp>
      <p:pic>
        <p:nvPicPr>
          <p:cNvPr id="225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752600"/>
            <a:ext cx="4800600" cy="4191000"/>
          </a:xfrm>
          <a:noFill/>
        </p:spPr>
      </p:pic>
    </p:spTree>
    <p:extLst>
      <p:ext uri="{BB962C8B-B14F-4D97-AF65-F5344CB8AC3E}">
        <p14:creationId xmlns:p14="http://schemas.microsoft.com/office/powerpoint/2010/main" val="809194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200" b="1" smtClean="0">
                <a:solidFill>
                  <a:srgbClr val="FFC000"/>
                </a:solidFill>
              </a:rPr>
              <a:t>Ice-lined refrigerator TCW3000AC</a:t>
            </a:r>
            <a:r>
              <a:rPr lang="en-US" sz="3200" smtClean="0">
                <a:solidFill>
                  <a:srgbClr val="FFC000"/>
                </a:solidFill>
              </a:rPr>
              <a:t/>
            </a:r>
            <a:br>
              <a:rPr lang="en-US" sz="3200" smtClean="0">
                <a:solidFill>
                  <a:srgbClr val="FFC000"/>
                </a:solidFill>
              </a:rPr>
            </a:br>
            <a:endParaRPr lang="en-US" sz="3200" smtClean="0">
              <a:solidFill>
                <a:srgbClr val="FFC000"/>
              </a:solidFill>
            </a:endParaRPr>
          </a:p>
        </p:txBody>
      </p:sp>
      <p:pic>
        <p:nvPicPr>
          <p:cNvPr id="235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371600"/>
            <a:ext cx="5562600" cy="5029200"/>
          </a:xfrm>
          <a:noFill/>
        </p:spPr>
      </p:pic>
    </p:spTree>
    <p:extLst>
      <p:ext uri="{BB962C8B-B14F-4D97-AF65-F5344CB8AC3E}">
        <p14:creationId xmlns:p14="http://schemas.microsoft.com/office/powerpoint/2010/main" val="536823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defRPr/>
            </a:pPr>
            <a:r>
              <a:rPr lang="en-US" sz="3200" b="1" i="1" dirty="0" smtClean="0">
                <a:solidFill>
                  <a:srgbClr val="FFC000"/>
                </a:solidFill>
                <a:effectLst>
                  <a:outerShdw blurRad="38100" dist="38100" dir="2700000" algn="tl">
                    <a:srgbClr val="000000">
                      <a:alpha val="43137"/>
                    </a:srgbClr>
                  </a:outerShdw>
                </a:effectLst>
              </a:rPr>
              <a:t>Gas Electric refrigerators</a:t>
            </a:r>
            <a:br>
              <a:rPr lang="en-US" sz="3200" b="1" i="1" dirty="0" smtClean="0">
                <a:solidFill>
                  <a:srgbClr val="FFC000"/>
                </a:solidFill>
                <a:effectLst>
                  <a:outerShdw blurRad="38100" dist="38100" dir="2700000" algn="tl">
                    <a:srgbClr val="000000">
                      <a:alpha val="43137"/>
                    </a:srgbClr>
                  </a:outerShdw>
                </a:effectLst>
              </a:rPr>
            </a:br>
            <a:endParaRPr lang="en-US" sz="3200"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762000"/>
            <a:ext cx="8610600" cy="5364163"/>
          </a:xfrm>
        </p:spPr>
        <p:txBody>
          <a:bodyPr>
            <a:normAutofit lnSpcReduction="10000"/>
          </a:bodyPr>
          <a:lstStyle/>
          <a:p>
            <a:pPr>
              <a:buFont typeface="Arial" charset="0"/>
              <a:buChar char="•"/>
              <a:defRPr/>
            </a:pPr>
            <a:r>
              <a:rPr lang="en-US" dirty="0" smtClean="0"/>
              <a:t>There are currently three major types of gas electric refrigerators used in the country; these are</a:t>
            </a:r>
          </a:p>
          <a:p>
            <a:pPr>
              <a:buFont typeface="Arial" charset="0"/>
              <a:buChar char="•"/>
              <a:defRPr/>
            </a:pPr>
            <a:r>
              <a:rPr lang="nn-NO" dirty="0" smtClean="0"/>
              <a:t>Sibir 170GE, RCW42EG and RCW50EG.</a:t>
            </a:r>
          </a:p>
          <a:p>
            <a:pPr>
              <a:buFont typeface="Arial" charset="0"/>
              <a:buNone/>
              <a:defRPr/>
            </a:pPr>
            <a:r>
              <a:rPr lang="en-US" sz="2400" b="1" dirty="0" smtClean="0">
                <a:solidFill>
                  <a:srgbClr val="FFC000"/>
                </a:solidFill>
                <a:effectLst>
                  <a:outerShdw blurRad="38100" dist="38100" dir="2700000" algn="tl">
                    <a:srgbClr val="000000">
                      <a:alpha val="43137"/>
                    </a:srgbClr>
                  </a:outerShdw>
                </a:effectLst>
              </a:rPr>
              <a:t>Sibir170GE</a:t>
            </a:r>
          </a:p>
          <a:p>
            <a:pPr>
              <a:buFont typeface="Arial" charset="0"/>
              <a:buChar char="•"/>
              <a:defRPr/>
            </a:pPr>
            <a:r>
              <a:rPr lang="en-US" dirty="0" smtClean="0"/>
              <a:t>Vaccines are placed in shelves in order of sensitivity with the most sensitive to heat (OPV) being on the first shelf below the evaporator. </a:t>
            </a:r>
          </a:p>
          <a:p>
            <a:pPr>
              <a:buFont typeface="Arial" charset="0"/>
              <a:buChar char="•"/>
              <a:defRPr/>
            </a:pPr>
            <a:r>
              <a:rPr lang="en-US" dirty="0" smtClean="0"/>
              <a:t>TT and </a:t>
            </a:r>
            <a:r>
              <a:rPr lang="en-US" dirty="0" err="1" smtClean="0"/>
              <a:t>DPT+HepB</a:t>
            </a:r>
            <a:r>
              <a:rPr lang="en-US" dirty="0" smtClean="0"/>
              <a:t> –</a:t>
            </a:r>
            <a:r>
              <a:rPr lang="en-US" dirty="0" err="1" smtClean="0"/>
              <a:t>HiB</a:t>
            </a:r>
            <a:r>
              <a:rPr lang="en-US" dirty="0" smtClean="0"/>
              <a:t> being most sensitive to freezing are placed on the second last shelf from the bottom. </a:t>
            </a:r>
          </a:p>
          <a:p>
            <a:pPr>
              <a:buFont typeface="Arial" charset="0"/>
              <a:buChar char="•"/>
              <a:defRPr/>
            </a:pPr>
            <a:endParaRPr lang="en-US" dirty="0" smtClean="0"/>
          </a:p>
          <a:p>
            <a:pPr>
              <a:buFont typeface="Arial" charset="0"/>
              <a:buChar char="•"/>
              <a:defRPr/>
            </a:pPr>
            <a:endParaRPr lang="en-US" dirty="0"/>
          </a:p>
        </p:txBody>
      </p:sp>
    </p:spTree>
    <p:extLst>
      <p:ext uri="{BB962C8B-B14F-4D97-AF65-F5344CB8AC3E}">
        <p14:creationId xmlns:p14="http://schemas.microsoft.com/office/powerpoint/2010/main" val="998422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762000"/>
            <a:ext cx="8229600" cy="5364163"/>
          </a:xfrm>
        </p:spPr>
        <p:txBody>
          <a:bodyPr/>
          <a:lstStyle/>
          <a:p>
            <a:r>
              <a:rPr lang="en-US" smtClean="0"/>
              <a:t>Vaccines are packed leaving space of about 5cm in between the packets for air circulation.</a:t>
            </a:r>
          </a:p>
          <a:p>
            <a:r>
              <a:rPr lang="en-US" smtClean="0"/>
              <a:t>The upper cabinet is used for freezing of icepacks.</a:t>
            </a:r>
          </a:p>
          <a:p>
            <a:r>
              <a:rPr lang="en-US" smtClean="0"/>
              <a:t>This fridge is used at the district vaccine store and at the immunizing facilities with high target population.</a:t>
            </a:r>
          </a:p>
        </p:txBody>
      </p:sp>
    </p:spTree>
    <p:extLst>
      <p:ext uri="{BB962C8B-B14F-4D97-AF65-F5344CB8AC3E}">
        <p14:creationId xmlns:p14="http://schemas.microsoft.com/office/powerpoint/2010/main" val="483164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457200"/>
            <a:ext cx="8229600" cy="5668963"/>
          </a:xfrm>
        </p:spPr>
        <p:txBody>
          <a:bodyPr/>
          <a:lstStyle/>
          <a:p>
            <a:pPr>
              <a:buFont typeface="Arial" pitchFamily="34" charset="0"/>
              <a:buNone/>
            </a:pPr>
            <a:r>
              <a:rPr lang="en-US" b="1" smtClean="0">
                <a:solidFill>
                  <a:srgbClr val="FFC000"/>
                </a:solidFill>
              </a:rPr>
              <a:t>Sibir V170GE</a:t>
            </a:r>
          </a:p>
          <a:p>
            <a:pPr>
              <a:buFont typeface="Arial" pitchFamily="34" charset="0"/>
              <a:buNone/>
            </a:pPr>
            <a:r>
              <a:rPr lang="en-US" b="1" smtClean="0"/>
              <a:t>Vaccines are packed upright refrigerator</a:t>
            </a:r>
          </a:p>
          <a:p>
            <a:pPr>
              <a:buFont typeface="Arial" pitchFamily="34" charset="0"/>
              <a:buNone/>
            </a:pPr>
            <a:endParaRPr lang="en-US" b="1" smtClean="0"/>
          </a:p>
          <a:p>
            <a:pPr>
              <a:buFont typeface="Arial" pitchFamily="34" charset="0"/>
              <a:buNone/>
            </a:pPr>
            <a:endParaRPr lang="en-US" b="1" smtClean="0"/>
          </a:p>
          <a:p>
            <a:endParaRPr lang="en-US" smtClean="0"/>
          </a:p>
          <a:p>
            <a:pPr>
              <a:buFont typeface="Arial" pitchFamily="34" charset="0"/>
              <a:buNone/>
            </a:pPr>
            <a:endParaRPr lang="en-US" smtClean="0"/>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1828800"/>
            <a:ext cx="55816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65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685800"/>
          </a:xfrm>
        </p:spPr>
        <p:txBody>
          <a:bodyPr/>
          <a:lstStyle/>
          <a:p>
            <a:pPr algn="l"/>
            <a:r>
              <a:rPr lang="en-US" sz="3200" b="1" smtClean="0">
                <a:solidFill>
                  <a:srgbClr val="FFC000"/>
                </a:solidFill>
              </a:rPr>
              <a:t>Sibir 170 GE</a:t>
            </a:r>
            <a:endParaRPr lang="en-US" sz="3200" smtClean="0">
              <a:solidFill>
                <a:srgbClr val="FFC000"/>
              </a:solidFill>
            </a:endParaRPr>
          </a:p>
        </p:txBody>
      </p:sp>
      <p:pic>
        <p:nvPicPr>
          <p:cNvPr id="286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143000"/>
            <a:ext cx="5867400" cy="5257800"/>
          </a:xfrm>
          <a:noFill/>
        </p:spPr>
      </p:pic>
    </p:spTree>
    <p:extLst>
      <p:ext uri="{BB962C8B-B14F-4D97-AF65-F5344CB8AC3E}">
        <p14:creationId xmlns:p14="http://schemas.microsoft.com/office/powerpoint/2010/main" val="1160338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57200" y="304800"/>
            <a:ext cx="8229600" cy="5821363"/>
          </a:xfrm>
        </p:spPr>
        <p:txBody>
          <a:bodyPr>
            <a:normAutofit lnSpcReduction="10000"/>
          </a:bodyPr>
          <a:lstStyle/>
          <a:p>
            <a:pPr>
              <a:buFont typeface="Arial" pitchFamily="34" charset="0"/>
              <a:buNone/>
            </a:pPr>
            <a:r>
              <a:rPr lang="en-US" b="1" smtClean="0">
                <a:solidFill>
                  <a:srgbClr val="FFC000"/>
                </a:solidFill>
              </a:rPr>
              <a:t>RCW 42 EG</a:t>
            </a:r>
          </a:p>
          <a:p>
            <a:r>
              <a:rPr lang="en-US" smtClean="0"/>
              <a:t>The refrigerator is designed for use at the service delivery point. </a:t>
            </a:r>
          </a:p>
          <a:p>
            <a:r>
              <a:rPr lang="en-US" smtClean="0"/>
              <a:t>It is operated either on electricity or gas and has top opening door. </a:t>
            </a:r>
          </a:p>
          <a:p>
            <a:r>
              <a:rPr lang="en-US" smtClean="0"/>
              <a:t>Trays of different colors are used to store each type of vaccine.</a:t>
            </a:r>
          </a:p>
          <a:p>
            <a:r>
              <a:rPr lang="en-US" smtClean="0"/>
              <a:t>The most sensitive to heat being oral polio vaccine is kept in blue tray that is placed at the bottom most part of the fridge while the most sensitive to freezing being DPT+HepB-HiB is kept in the red tray which is the top tray. </a:t>
            </a:r>
          </a:p>
        </p:txBody>
      </p:sp>
    </p:spTree>
    <p:extLst>
      <p:ext uri="{BB962C8B-B14F-4D97-AF65-F5344CB8AC3E}">
        <p14:creationId xmlns:p14="http://schemas.microsoft.com/office/powerpoint/2010/main" val="2917561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dirty="0" smtClean="0"/>
          </a:p>
        </p:txBody>
      </p:sp>
      <p:sp>
        <p:nvSpPr>
          <p:cNvPr id="30723" name="Content Placeholder 2"/>
          <p:cNvSpPr>
            <a:spLocks noGrp="1"/>
          </p:cNvSpPr>
          <p:nvPr>
            <p:ph idx="1"/>
          </p:nvPr>
        </p:nvSpPr>
        <p:spPr/>
        <p:txBody>
          <a:bodyPr/>
          <a:lstStyle/>
          <a:p>
            <a:r>
              <a:rPr lang="en-US" dirty="0" smtClean="0"/>
              <a:t>A sticker is pasted on the front side of the refrigerator to guide on the vaccine arrangement and the arrangement order must be observed at all the times.</a:t>
            </a:r>
          </a:p>
          <a:p>
            <a:endParaRPr lang="en-US" dirty="0" smtClean="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92080" y="3933056"/>
            <a:ext cx="3754760" cy="2758868"/>
          </a:xfrm>
          <a:noFill/>
        </p:spPr>
      </p:pic>
    </p:spTree>
    <p:extLst>
      <p:ext uri="{BB962C8B-B14F-4D97-AF65-F5344CB8AC3E}">
        <p14:creationId xmlns:p14="http://schemas.microsoft.com/office/powerpoint/2010/main" val="949356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b="1" dirty="0" smtClean="0"/>
              <a:t>RCW42EG</a:t>
            </a:r>
            <a:r>
              <a:rPr lang="en-US" dirty="0" smtClean="0"/>
              <a:t/>
            </a:r>
            <a:br>
              <a:rPr lang="en-US" dirty="0" smtClean="0"/>
            </a:br>
            <a:endParaRPr lang="en-US" dirty="0" smtClean="0"/>
          </a:p>
        </p:txBody>
      </p:sp>
      <p:pic>
        <p:nvPicPr>
          <p:cNvPr id="317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447800"/>
            <a:ext cx="4114800" cy="4038600"/>
          </a:xfrm>
          <a:noFill/>
        </p:spPr>
      </p:pic>
    </p:spTree>
    <p:extLst>
      <p:ext uri="{BB962C8B-B14F-4D97-AF65-F5344CB8AC3E}">
        <p14:creationId xmlns:p14="http://schemas.microsoft.com/office/powerpoint/2010/main" val="3775846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rmAutofit/>
          </a:bodyPr>
          <a:lstStyle/>
          <a:p>
            <a:pPr algn="l" eaLnBrk="1" fontAlgn="auto" hangingPunct="1">
              <a:spcAft>
                <a:spcPts val="0"/>
              </a:spcAft>
              <a:defRPr/>
            </a:pPr>
            <a:r>
              <a:rPr lang="en-US" b="1" dirty="0" smtClean="0">
                <a:solidFill>
                  <a:schemeClr val="accent2">
                    <a:lumMod val="75000"/>
                  </a:schemeClr>
                </a:solidFill>
              </a:rPr>
              <a:t>Definition</a:t>
            </a:r>
          </a:p>
        </p:txBody>
      </p:sp>
      <p:sp>
        <p:nvSpPr>
          <p:cNvPr id="6147" name="Rectangle 3"/>
          <p:cNvSpPr>
            <a:spLocks noGrp="1" noChangeArrowheads="1"/>
          </p:cNvSpPr>
          <p:nvPr>
            <p:ph type="body" idx="1"/>
          </p:nvPr>
        </p:nvSpPr>
        <p:spPr>
          <a:xfrm>
            <a:off x="457200" y="1524000"/>
            <a:ext cx="8229600" cy="4876800"/>
          </a:xfrm>
        </p:spPr>
        <p:txBody>
          <a:bodyPr/>
          <a:lstStyle/>
          <a:p>
            <a:pPr eaLnBrk="1" hangingPunct="1"/>
            <a:r>
              <a:rPr lang="en-US" smtClean="0"/>
              <a:t>The "cold chain" is a system of storage and transport of vaccines at low temperature from the manufacturer to the actual vaccination site/target population to be immunized. </a:t>
            </a:r>
          </a:p>
          <a:p>
            <a:pPr eaLnBrk="1" hangingPunct="1"/>
            <a:r>
              <a:rPr lang="en-US" smtClean="0"/>
              <a:t>The cold chain system is necessary because vaccine failure may occur due to failure to store and transport under strict temperature controls. </a:t>
            </a:r>
          </a:p>
        </p:txBody>
      </p:sp>
    </p:spTree>
    <p:extLst>
      <p:ext uri="{BB962C8B-B14F-4D97-AF65-F5344CB8AC3E}">
        <p14:creationId xmlns:p14="http://schemas.microsoft.com/office/powerpoint/2010/main" val="2105356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0" y="304800"/>
            <a:ext cx="8382000" cy="5821363"/>
          </a:xfrm>
        </p:spPr>
        <p:txBody>
          <a:bodyPr/>
          <a:lstStyle/>
          <a:p>
            <a:pPr>
              <a:buFont typeface="Arial" pitchFamily="34" charset="0"/>
              <a:buNone/>
            </a:pPr>
            <a:r>
              <a:rPr lang="en-US" b="1" smtClean="0"/>
              <a:t>RCW 50 EG</a:t>
            </a:r>
          </a:p>
          <a:p>
            <a:r>
              <a:rPr lang="en-US" smtClean="0"/>
              <a:t>This is similar to RCW42EG but has a double vaccine carrying capacity. </a:t>
            </a:r>
          </a:p>
          <a:p>
            <a:r>
              <a:rPr lang="en-US" smtClean="0"/>
              <a:t>It is suitable for use at places with higher target population or sub district depots. </a:t>
            </a:r>
          </a:p>
          <a:p>
            <a:r>
              <a:rPr lang="en-US" smtClean="0"/>
              <a:t>It also has higher fuel consumption.</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533775"/>
            <a:ext cx="31242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867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p>
        </p:txBody>
      </p:sp>
      <p:sp>
        <p:nvSpPr>
          <p:cNvPr id="34819" name="Content Placeholder 2"/>
          <p:cNvSpPr>
            <a:spLocks noGrp="1"/>
          </p:cNvSpPr>
          <p:nvPr>
            <p:ph idx="1"/>
          </p:nvPr>
        </p:nvSpPr>
        <p:spPr>
          <a:xfrm>
            <a:off x="457200" y="1600200"/>
            <a:ext cx="8458200" cy="4525963"/>
          </a:xfrm>
        </p:spPr>
        <p:txBody>
          <a:bodyPr/>
          <a:lstStyle/>
          <a:p>
            <a:pPr>
              <a:buFont typeface="Arial" pitchFamily="34" charset="0"/>
              <a:buNone/>
            </a:pPr>
            <a:r>
              <a:rPr lang="en-US" b="1" smtClean="0"/>
              <a:t>Cold Box</a:t>
            </a:r>
          </a:p>
          <a:p>
            <a:r>
              <a:rPr lang="en-US" smtClean="0"/>
              <a:t>Cold boxes are normally used for transportation of vaccines. </a:t>
            </a:r>
          </a:p>
          <a:p>
            <a:r>
              <a:rPr lang="en-US" smtClean="0"/>
              <a:t>They can also be used for temporary storage when a refrigerator breaks down. </a:t>
            </a:r>
          </a:p>
          <a:p>
            <a:r>
              <a:rPr lang="en-US" smtClean="0"/>
              <a:t>The cold life of a cold box varies depending on the type, the number of openings and the ambient temperature.</a:t>
            </a:r>
          </a:p>
        </p:txBody>
      </p:sp>
    </p:spTree>
    <p:extLst>
      <p:ext uri="{BB962C8B-B14F-4D97-AF65-F5344CB8AC3E}">
        <p14:creationId xmlns:p14="http://schemas.microsoft.com/office/powerpoint/2010/main" val="4170803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i="1" dirty="0" smtClean="0">
                <a:solidFill>
                  <a:schemeClr val="accent2">
                    <a:lumMod val="60000"/>
                    <a:lumOff val="40000"/>
                  </a:schemeClr>
                </a:solidFill>
              </a:rPr>
              <a:t>Packing ice packs in cold box</a:t>
            </a:r>
            <a:br>
              <a:rPr lang="en-US" sz="3200" b="1" i="1" dirty="0" smtClean="0">
                <a:solidFill>
                  <a:schemeClr val="accent2">
                    <a:lumMod val="60000"/>
                    <a:lumOff val="40000"/>
                  </a:schemeClr>
                </a:solidFill>
              </a:rPr>
            </a:br>
            <a:endParaRPr lang="en-US" sz="3200" dirty="0">
              <a:solidFill>
                <a:schemeClr val="accent2">
                  <a:lumMod val="60000"/>
                  <a:lumOff val="40000"/>
                </a:schemeClr>
              </a:solidFill>
            </a:endParaRPr>
          </a:p>
        </p:txBody>
      </p:sp>
      <p:pic>
        <p:nvPicPr>
          <p:cNvPr id="358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905000"/>
            <a:ext cx="5562600" cy="3124200"/>
          </a:xfrm>
          <a:noFill/>
        </p:spPr>
      </p:pic>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657600"/>
            <a:ext cx="21336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362200"/>
            <a:ext cx="205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015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686800" cy="5364163"/>
          </a:xfrm>
        </p:spPr>
        <p:txBody>
          <a:bodyPr/>
          <a:lstStyle/>
          <a:p>
            <a:pPr>
              <a:buFont typeface="Arial" pitchFamily="34" charset="0"/>
              <a:buNone/>
              <a:defRPr/>
            </a:pPr>
            <a:r>
              <a:rPr lang="en-US" b="1" dirty="0">
                <a:solidFill>
                  <a:schemeClr val="accent2">
                    <a:lumMod val="60000"/>
                    <a:lumOff val="40000"/>
                  </a:schemeClr>
                </a:solidFill>
              </a:rPr>
              <a:t>Vaccine </a:t>
            </a:r>
            <a:r>
              <a:rPr lang="en-US" b="1" dirty="0" smtClean="0">
                <a:solidFill>
                  <a:schemeClr val="accent2">
                    <a:lumMod val="60000"/>
                    <a:lumOff val="40000"/>
                  </a:schemeClr>
                </a:solidFill>
              </a:rPr>
              <a:t>Carrier</a:t>
            </a:r>
          </a:p>
          <a:p>
            <a:pPr>
              <a:defRPr/>
            </a:pPr>
            <a:r>
              <a:rPr lang="en-US" dirty="0"/>
              <a:t>Vaccine carriers are used to transport vaccines from district stores to service delivery </a:t>
            </a:r>
            <a:r>
              <a:rPr lang="en-US" dirty="0" smtClean="0"/>
              <a:t>points (outreach </a:t>
            </a:r>
            <a:r>
              <a:rPr lang="en-US" dirty="0"/>
              <a:t>/ mobile) and during </a:t>
            </a:r>
            <a:r>
              <a:rPr lang="en-US" dirty="0" smtClean="0"/>
              <a:t>immunization </a:t>
            </a:r>
            <a:r>
              <a:rPr lang="en-US" dirty="0"/>
              <a:t>sessions. </a:t>
            </a:r>
            <a:endParaRPr lang="en-US" dirty="0" smtClean="0"/>
          </a:p>
          <a:p>
            <a:pPr>
              <a:defRPr/>
            </a:pPr>
            <a:r>
              <a:rPr lang="en-US" dirty="0" smtClean="0"/>
              <a:t>The </a:t>
            </a:r>
            <a:r>
              <a:rPr lang="en-US" dirty="0"/>
              <a:t>cold life in a vaccine carrier </a:t>
            </a:r>
            <a:r>
              <a:rPr lang="en-US" dirty="0" smtClean="0"/>
              <a:t>is  approximately </a:t>
            </a:r>
            <a:r>
              <a:rPr lang="en-US" dirty="0"/>
              <a:t>8hours.</a:t>
            </a: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648200"/>
            <a:ext cx="251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970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57200" y="381000"/>
            <a:ext cx="8229600" cy="5745163"/>
          </a:xfrm>
        </p:spPr>
        <p:txBody>
          <a:bodyPr>
            <a:normAutofit fontScale="92500" lnSpcReduction="20000"/>
          </a:bodyPr>
          <a:lstStyle/>
          <a:p>
            <a:pPr>
              <a:buFont typeface="Arial" pitchFamily="34" charset="0"/>
              <a:buNone/>
            </a:pPr>
            <a:r>
              <a:rPr lang="en-US" b="1" smtClean="0"/>
              <a:t>Icepacks</a:t>
            </a:r>
          </a:p>
          <a:p>
            <a:r>
              <a:rPr lang="en-US" smtClean="0"/>
              <a:t>Icepacks are flat rectangular plastic containers filled with water or gel and frozen. </a:t>
            </a:r>
          </a:p>
          <a:p>
            <a:r>
              <a:rPr lang="en-US" smtClean="0"/>
              <a:t>They are used in vaccine carriers, cold boxes or refrigerators to maintain temperatures.</a:t>
            </a:r>
          </a:p>
          <a:p>
            <a:r>
              <a:rPr lang="en-US" smtClean="0"/>
              <a:t>The required number in a particular cold box or vaccine carrier varies.</a:t>
            </a:r>
          </a:p>
          <a:p>
            <a:r>
              <a:rPr lang="en-US" smtClean="0"/>
              <a:t>Always have at least an extra set of icepacks as a reserve while one set is in use.</a:t>
            </a:r>
          </a:p>
          <a:p>
            <a:r>
              <a:rPr lang="en-US" smtClean="0"/>
              <a:t>Every health centre should have two sets of ice packs, one being frozen while the other is in use.</a:t>
            </a:r>
          </a:p>
          <a:p>
            <a:pPr>
              <a:lnSpc>
                <a:spcPct val="150000"/>
              </a:lnSpc>
              <a:buFontTx/>
              <a:buNone/>
            </a:pPr>
            <a:r>
              <a:rPr lang="en-US" smtClean="0"/>
              <a:t>♦ Condition the ice packs before use</a:t>
            </a:r>
          </a:p>
          <a:p>
            <a:endParaRPr lang="en-US" smtClean="0"/>
          </a:p>
        </p:txBody>
      </p:sp>
    </p:spTree>
    <p:extLst>
      <p:ext uri="{BB962C8B-B14F-4D97-AF65-F5344CB8AC3E}">
        <p14:creationId xmlns:p14="http://schemas.microsoft.com/office/powerpoint/2010/main" val="522973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subTitle" idx="1"/>
          </p:nvPr>
        </p:nvSpPr>
        <p:spPr>
          <a:xfrm>
            <a:off x="2895600" y="228600"/>
            <a:ext cx="3352800" cy="609600"/>
          </a:xfrm>
        </p:spPr>
        <p:txBody>
          <a:bodyPr/>
          <a:lstStyle/>
          <a:p>
            <a:pPr eaLnBrk="1" hangingPunct="1">
              <a:lnSpc>
                <a:spcPct val="80000"/>
              </a:lnSpc>
              <a:spcBef>
                <a:spcPct val="0"/>
              </a:spcBef>
              <a:buFont typeface="Arial" charset="0"/>
              <a:buNone/>
              <a:defRPr/>
            </a:pPr>
            <a:r>
              <a:rPr lang="en-US" sz="3000" b="1" dirty="0" smtClean="0">
                <a:solidFill>
                  <a:srgbClr val="0000FF"/>
                </a:solidFill>
                <a:latin typeface="+mj-lt"/>
                <a:ea typeface="+mj-ea"/>
                <a:cs typeface="+mj-cs"/>
              </a:rPr>
              <a:t>Ice packs</a:t>
            </a:r>
          </a:p>
        </p:txBody>
      </p:sp>
      <p:sp>
        <p:nvSpPr>
          <p:cNvPr id="38915" name="Rectangle 3"/>
          <p:cNvSpPr>
            <a:spLocks noChangeArrowheads="1"/>
          </p:cNvSpPr>
          <p:nvPr/>
        </p:nvSpPr>
        <p:spPr bwMode="auto">
          <a:xfrm>
            <a:off x="0" y="1857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38916" name="Picture 4" descr="000020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90600"/>
            <a:ext cx="16383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fig3-G_icepa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219200"/>
            <a:ext cx="3733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7"/>
          <p:cNvSpPr txBox="1">
            <a:spLocks noChangeArrowheads="1"/>
          </p:cNvSpPr>
          <p:nvPr/>
        </p:nvSpPr>
        <p:spPr bwMode="auto">
          <a:xfrm>
            <a:off x="4038600" y="4800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sp>
        <p:nvSpPr>
          <p:cNvPr id="38919" name="Text Box 8"/>
          <p:cNvSpPr txBox="1">
            <a:spLocks noChangeArrowheads="1"/>
          </p:cNvSpPr>
          <p:nvPr/>
        </p:nvSpPr>
        <p:spPr bwMode="auto">
          <a:xfrm>
            <a:off x="4022725" y="476091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0.4 liters</a:t>
            </a:r>
          </a:p>
        </p:txBody>
      </p:sp>
      <p:sp>
        <p:nvSpPr>
          <p:cNvPr id="38920" name="Text Box 9"/>
          <p:cNvSpPr txBox="1">
            <a:spLocks noChangeArrowheads="1"/>
          </p:cNvSpPr>
          <p:nvPr/>
        </p:nvSpPr>
        <p:spPr bwMode="auto">
          <a:xfrm>
            <a:off x="6156325" y="468471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0.6 liters</a:t>
            </a:r>
          </a:p>
        </p:txBody>
      </p:sp>
      <p:sp>
        <p:nvSpPr>
          <p:cNvPr id="34825" name="Slide Number Placeholder 11"/>
          <p:cNvSpPr>
            <a:spLocks noGrp="1"/>
          </p:cNvSpPr>
          <p:nvPr>
            <p:ph type="sldNum" sz="quarter" idx="12"/>
          </p:nvPr>
        </p:nvSpPr>
        <p:spPr/>
        <p:txBody>
          <a:bodyPr/>
          <a:lstStyle/>
          <a:p>
            <a:pPr>
              <a:defRPr/>
            </a:pPr>
            <a:fld id="{E28C2858-2C54-4D6A-A8AB-BF90750875CD}" type="slidenum">
              <a:rPr lang="en-US" smtClean="0"/>
              <a:pPr>
                <a:defRPr/>
              </a:pPr>
              <a:t>35</a:t>
            </a:fld>
            <a:endParaRPr lang="en-US" smtClean="0"/>
          </a:p>
        </p:txBody>
      </p:sp>
    </p:spTree>
    <p:extLst>
      <p:ext uri="{BB962C8B-B14F-4D97-AF65-F5344CB8AC3E}">
        <p14:creationId xmlns:p14="http://schemas.microsoft.com/office/powerpoint/2010/main" val="685921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685800"/>
            <a:ext cx="8229600" cy="5440363"/>
          </a:xfrm>
        </p:spPr>
        <p:txBody>
          <a:bodyPr/>
          <a:lstStyle/>
          <a:p>
            <a:pPr>
              <a:buFont typeface="Arial" pitchFamily="34" charset="0"/>
              <a:buNone/>
            </a:pPr>
            <a:r>
              <a:rPr lang="en-US" b="1" dirty="0" smtClean="0"/>
              <a:t>Thermometers</a:t>
            </a:r>
          </a:p>
          <a:p>
            <a:r>
              <a:rPr lang="en-US" dirty="0" smtClean="0"/>
              <a:t>Different types of thermometers are used to monitor cold chain temperature. </a:t>
            </a:r>
          </a:p>
          <a:p>
            <a:r>
              <a:rPr lang="en-US" dirty="0" smtClean="0"/>
              <a:t>These are the dial and alcohol thermometers as shown below. </a:t>
            </a:r>
          </a:p>
          <a:p>
            <a:r>
              <a:rPr lang="en-US" dirty="0" smtClean="0"/>
              <a:t>They indicate the safe operating ranges of temperature of between +2OC to +8OC for refrigerators and –15</a:t>
            </a:r>
            <a:r>
              <a:rPr lang="en-US" sz="2800" dirty="0" smtClean="0"/>
              <a:t>O</a:t>
            </a:r>
            <a:r>
              <a:rPr lang="en-US" dirty="0" smtClean="0"/>
              <a:t>C to –25OC for freezers.</a:t>
            </a:r>
          </a:p>
        </p:txBody>
      </p:sp>
    </p:spTree>
    <p:extLst>
      <p:ext uri="{BB962C8B-B14F-4D97-AF65-F5344CB8AC3E}">
        <p14:creationId xmlns:p14="http://schemas.microsoft.com/office/powerpoint/2010/main" val="1307689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solidFill>
                  <a:schemeClr val="accent6">
                    <a:lumMod val="75000"/>
                  </a:schemeClr>
                </a:solidFill>
              </a:rPr>
              <a:t>Type of Vaccine Thermometer</a:t>
            </a:r>
          </a:p>
        </p:txBody>
      </p:sp>
      <p:pic>
        <p:nvPicPr>
          <p:cNvPr id="409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0" y="3695328"/>
            <a:ext cx="4608512" cy="3162672"/>
          </a:xfrm>
          <a:noFill/>
        </p:spPr>
      </p:pic>
      <p:pic>
        <p:nvPicPr>
          <p:cNvPr id="4" name="Picture 2" descr="D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581128"/>
            <a:ext cx="2592288"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64" y="2135287"/>
            <a:ext cx="712879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9376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667000"/>
            <a:ext cx="5943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2133600" y="1905000"/>
            <a:ext cx="487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400" b="1"/>
              <a:t>Dial type Thermometer</a:t>
            </a:r>
            <a:endParaRPr lang="en-US" sz="2400"/>
          </a:p>
        </p:txBody>
      </p:sp>
      <p:sp>
        <p:nvSpPr>
          <p:cNvPr id="56324" name="Rectangle 4"/>
          <p:cNvSpPr>
            <a:spLocks noChangeArrowheads="1"/>
          </p:cNvSpPr>
          <p:nvPr/>
        </p:nvSpPr>
        <p:spPr bwMode="auto">
          <a:xfrm>
            <a:off x="704850" y="609600"/>
            <a:ext cx="8229600" cy="873125"/>
          </a:xfrm>
          <a:prstGeom prst="rect">
            <a:avLst/>
          </a:prstGeom>
          <a:noFill/>
          <a:ln w="9525">
            <a:noFill/>
            <a:miter lim="800000"/>
            <a:headEnd/>
            <a:tailEnd/>
          </a:ln>
        </p:spPr>
        <p:txBody>
          <a:bodyPr anchor="ctr" anchorCtr="1"/>
          <a:lstStyle/>
          <a:p>
            <a:pPr algn="ctr">
              <a:defRPr/>
            </a:pPr>
            <a:r>
              <a:rPr lang="en-US" sz="3000" b="1" dirty="0">
                <a:solidFill>
                  <a:srgbClr val="0000FF"/>
                </a:solidFill>
                <a:latin typeface="+mj-lt"/>
                <a:ea typeface="+mj-ea"/>
                <a:cs typeface="+mj-cs"/>
              </a:rPr>
              <a:t>Type of Vaccine Thermometer</a:t>
            </a:r>
          </a:p>
        </p:txBody>
      </p:sp>
      <p:sp>
        <p:nvSpPr>
          <p:cNvPr id="24581" name="Slide Number Placeholder 7"/>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334B2D6-798E-444B-AF9B-1F5E6F9F6CD6}" type="slidenum">
              <a:rPr lang="en-US">
                <a:solidFill>
                  <a:srgbClr val="898989"/>
                </a:solidFill>
                <a:latin typeface="Calibri" panose="020F0502020204030204" pitchFamily="34" charset="0"/>
              </a:rPr>
              <a:pPr eaLnBrk="1" hangingPunct="1"/>
              <a:t>38</a:t>
            </a:fld>
            <a:endParaRPr 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264353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76600"/>
            <a:ext cx="739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1600200" y="2133600"/>
            <a:ext cx="65532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000" b="1"/>
              <a:t>Bar type Thermometer</a:t>
            </a:r>
          </a:p>
          <a:p>
            <a:pPr algn="ctr"/>
            <a:r>
              <a:rPr lang="en-US" sz="2000" b="1" i="1"/>
              <a:t>(read safety zone as 2</a:t>
            </a:r>
            <a:r>
              <a:rPr lang="en-US" sz="2000" b="1" i="1" baseline="30000"/>
              <a:t>0</a:t>
            </a:r>
            <a:r>
              <a:rPr lang="en-US" sz="2000" b="1" i="1"/>
              <a:t> to 8</a:t>
            </a:r>
            <a:r>
              <a:rPr lang="en-US" sz="2000" b="1" i="1" baseline="30000"/>
              <a:t>0</a:t>
            </a:r>
            <a:r>
              <a:rPr lang="en-US" sz="2000" b="1" i="1"/>
              <a:t> C &amp; not as 0</a:t>
            </a:r>
            <a:r>
              <a:rPr lang="en-US" sz="2000" b="1" i="1" baseline="30000"/>
              <a:t>0</a:t>
            </a:r>
            <a:r>
              <a:rPr lang="en-US" sz="2000" b="1" i="1"/>
              <a:t> to 8</a:t>
            </a:r>
            <a:r>
              <a:rPr lang="en-US" sz="2000" b="1" i="1" baseline="30000"/>
              <a:t>0</a:t>
            </a:r>
            <a:r>
              <a:rPr lang="en-US" sz="2000" b="1" i="1"/>
              <a:t>)</a:t>
            </a:r>
            <a:endParaRPr lang="en-US" sz="2000"/>
          </a:p>
        </p:txBody>
      </p:sp>
      <p:sp>
        <p:nvSpPr>
          <p:cNvPr id="57348" name="Rectangle 4"/>
          <p:cNvSpPr>
            <a:spLocks noChangeArrowheads="1"/>
          </p:cNvSpPr>
          <p:nvPr/>
        </p:nvSpPr>
        <p:spPr bwMode="auto">
          <a:xfrm>
            <a:off x="533400" y="609600"/>
            <a:ext cx="8229600" cy="873125"/>
          </a:xfrm>
          <a:prstGeom prst="rect">
            <a:avLst/>
          </a:prstGeom>
          <a:noFill/>
          <a:ln w="9525">
            <a:noFill/>
            <a:miter lim="800000"/>
            <a:headEnd/>
            <a:tailEnd/>
          </a:ln>
        </p:spPr>
        <p:txBody>
          <a:bodyPr anchor="ctr" anchorCtr="1"/>
          <a:lstStyle/>
          <a:p>
            <a:pPr algn="ctr">
              <a:defRPr/>
            </a:pPr>
            <a:r>
              <a:rPr lang="en-US" sz="3000" b="1" dirty="0">
                <a:solidFill>
                  <a:srgbClr val="0000FF"/>
                </a:solidFill>
                <a:latin typeface="+mj-lt"/>
                <a:ea typeface="+mj-ea"/>
                <a:cs typeface="+mj-cs"/>
              </a:rPr>
              <a:t>Type of Vaccine Thermometer</a:t>
            </a:r>
          </a:p>
        </p:txBody>
      </p:sp>
      <p:sp>
        <p:nvSpPr>
          <p:cNvPr id="25605" name="Slide Number Placeholder 7"/>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46D43B-E037-4137-9279-865C0DAB7D1F}" type="slidenum">
              <a:rPr lang="en-US">
                <a:solidFill>
                  <a:srgbClr val="898989"/>
                </a:solidFill>
                <a:latin typeface="Calibri" panose="020F0502020204030204" pitchFamily="34" charset="0"/>
              </a:rPr>
              <a:pPr eaLnBrk="1" hangingPunct="1"/>
              <a:t>39</a:t>
            </a:fld>
            <a:endParaRPr 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530492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457200"/>
            <a:ext cx="8382000" cy="6140152"/>
          </a:xfrm>
        </p:spPr>
        <p:txBody>
          <a:bodyPr>
            <a:normAutofit fontScale="92500" lnSpcReduction="20000"/>
          </a:bodyPr>
          <a:lstStyle/>
          <a:p>
            <a:pPr eaLnBrk="1" hangingPunct="1"/>
            <a:r>
              <a:rPr lang="en-US" dirty="0" smtClean="0">
                <a:latin typeface="BatangChe" pitchFamily="49" charset="-127"/>
                <a:ea typeface="BatangChe" pitchFamily="49" charset="-127"/>
              </a:rPr>
              <a:t>It is a system of different elements: human, material and financial resources, certain norms and standards that ensure high-quality vaccine. </a:t>
            </a:r>
          </a:p>
          <a:p>
            <a:pPr eaLnBrk="1" hangingPunct="1"/>
            <a:r>
              <a:rPr lang="en-US" dirty="0" smtClean="0">
                <a:latin typeface="BatangChe" pitchFamily="49" charset="-127"/>
                <a:ea typeface="BatangChe" pitchFamily="49" charset="-127"/>
              </a:rPr>
              <a:t>Cold chain consists of different levels called links, which deal with </a:t>
            </a:r>
            <a:r>
              <a:rPr lang="en-US" dirty="0" smtClean="0">
                <a:solidFill>
                  <a:schemeClr val="accent2"/>
                </a:solidFill>
                <a:latin typeface="BatangChe" pitchFamily="49" charset="-127"/>
                <a:ea typeface="BatangChe" pitchFamily="49" charset="-127"/>
              </a:rPr>
              <a:t>vaccine orders</a:t>
            </a:r>
            <a:r>
              <a:rPr lang="en-US" dirty="0" smtClean="0">
                <a:latin typeface="BatangChe" pitchFamily="49" charset="-127"/>
                <a:ea typeface="BatangChe" pitchFamily="49" charset="-127"/>
              </a:rPr>
              <a:t> and </a:t>
            </a:r>
            <a:r>
              <a:rPr lang="en-US" dirty="0" smtClean="0">
                <a:solidFill>
                  <a:schemeClr val="accent2"/>
                </a:solidFill>
                <a:latin typeface="BatangChe" pitchFamily="49" charset="-127"/>
                <a:ea typeface="BatangChe" pitchFamily="49" charset="-127"/>
              </a:rPr>
              <a:t>supplies</a:t>
            </a:r>
            <a:r>
              <a:rPr lang="en-US" dirty="0" smtClean="0">
                <a:latin typeface="BatangChe" pitchFamily="49" charset="-127"/>
                <a:ea typeface="BatangChe" pitchFamily="49" charset="-127"/>
              </a:rPr>
              <a:t>, their </a:t>
            </a:r>
            <a:r>
              <a:rPr lang="en-US" dirty="0" smtClean="0">
                <a:solidFill>
                  <a:schemeClr val="accent2"/>
                </a:solidFill>
                <a:latin typeface="BatangChe" pitchFamily="49" charset="-127"/>
                <a:ea typeface="BatangChe" pitchFamily="49" charset="-127"/>
              </a:rPr>
              <a:t>transportation, storage </a:t>
            </a:r>
            <a:r>
              <a:rPr lang="en-US" dirty="0" smtClean="0">
                <a:latin typeface="BatangChe" pitchFamily="49" charset="-127"/>
                <a:ea typeface="BatangChe" pitchFamily="49" charset="-127"/>
              </a:rPr>
              <a:t>and </a:t>
            </a:r>
            <a:r>
              <a:rPr lang="en-US" dirty="0" smtClean="0">
                <a:solidFill>
                  <a:schemeClr val="accent2"/>
                </a:solidFill>
                <a:latin typeface="BatangChe" pitchFamily="49" charset="-127"/>
                <a:ea typeface="BatangChe" pitchFamily="49" charset="-127"/>
              </a:rPr>
              <a:t>distribution </a:t>
            </a:r>
            <a:r>
              <a:rPr lang="en-US" dirty="0" smtClean="0">
                <a:latin typeface="BatangChe" pitchFamily="49" charset="-127"/>
                <a:ea typeface="BatangChe" pitchFamily="49" charset="-127"/>
              </a:rPr>
              <a:t>at low temperature from the manufacturer to the actual vaccination site/target population to be immunized. </a:t>
            </a:r>
          </a:p>
          <a:p>
            <a:pPr eaLnBrk="1" hangingPunct="1"/>
            <a:r>
              <a:rPr lang="en-US" dirty="0" smtClean="0">
                <a:latin typeface="BatangChe" pitchFamily="49" charset="-127"/>
                <a:ea typeface="BatangChe" pitchFamily="49" charset="-127"/>
              </a:rPr>
              <a:t>The cold chain is an integral part of any immunization and as such, it should be seen within the entire EPI management framework  (planning, monitoring and evaluation).</a:t>
            </a:r>
          </a:p>
        </p:txBody>
      </p:sp>
    </p:spTree>
    <p:extLst>
      <p:ext uri="{BB962C8B-B14F-4D97-AF65-F5344CB8AC3E}">
        <p14:creationId xmlns:p14="http://schemas.microsoft.com/office/powerpoint/2010/main" val="870230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herm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260350"/>
            <a:ext cx="3179763"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3391B2-29E0-4486-B849-3A6A74A5CC58}" type="slidenum">
              <a:rPr lang="en-US">
                <a:solidFill>
                  <a:srgbClr val="898989"/>
                </a:solidFill>
                <a:latin typeface="Calibri" panose="020F0502020204030204" pitchFamily="34" charset="0"/>
              </a:rPr>
              <a:pPr eaLnBrk="1" hangingPunct="1"/>
              <a:t>40</a:t>
            </a:fld>
            <a:endParaRPr 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1982166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rmAutofit/>
          </a:bodyPr>
          <a:lstStyle/>
          <a:p>
            <a:pPr>
              <a:defRPr/>
            </a:pPr>
            <a:r>
              <a:rPr lang="en-US" sz="3200" b="1" dirty="0" smtClean="0">
                <a:solidFill>
                  <a:schemeClr val="accent2">
                    <a:lumMod val="60000"/>
                    <a:lumOff val="40000"/>
                  </a:schemeClr>
                </a:solidFill>
              </a:rPr>
              <a:t>Monitoring Cold Chain Temperature</a:t>
            </a:r>
            <a:br>
              <a:rPr lang="en-US" sz="3200" b="1" dirty="0" smtClean="0">
                <a:solidFill>
                  <a:schemeClr val="accent2">
                    <a:lumMod val="60000"/>
                    <a:lumOff val="40000"/>
                  </a:schemeClr>
                </a:solidFill>
              </a:rPr>
            </a:br>
            <a:endParaRPr lang="en-US" sz="3200" dirty="0">
              <a:solidFill>
                <a:schemeClr val="accent2">
                  <a:lumMod val="60000"/>
                  <a:lumOff val="40000"/>
                </a:schemeClr>
              </a:solidFill>
            </a:endParaRPr>
          </a:p>
        </p:txBody>
      </p:sp>
      <p:sp>
        <p:nvSpPr>
          <p:cNvPr id="58371" name="Content Placeholder 2"/>
          <p:cNvSpPr>
            <a:spLocks noGrp="1"/>
          </p:cNvSpPr>
          <p:nvPr>
            <p:ph idx="1"/>
          </p:nvPr>
        </p:nvSpPr>
        <p:spPr/>
        <p:txBody>
          <a:bodyPr/>
          <a:lstStyle/>
          <a:p>
            <a:pPr>
              <a:buFont typeface="Arial" pitchFamily="34" charset="0"/>
              <a:buNone/>
            </a:pPr>
            <a:r>
              <a:rPr lang="en-US" sz="2800" b="1" i="1" smtClean="0"/>
              <a:t>   How to use the cold chain temperature-monitoring chart</a:t>
            </a:r>
          </a:p>
          <a:p>
            <a:r>
              <a:rPr lang="en-US" smtClean="0"/>
              <a:t>Read and record the refrigerator temperature twice daily; morning and evening including weekends and public holidays. </a:t>
            </a:r>
          </a:p>
          <a:p>
            <a:r>
              <a:rPr lang="en-US" smtClean="0"/>
              <a:t>Carefully record these temperature readings on the cold chain recording sheet.</a:t>
            </a:r>
          </a:p>
        </p:txBody>
      </p:sp>
    </p:spTree>
    <p:extLst>
      <p:ext uri="{BB962C8B-B14F-4D97-AF65-F5344CB8AC3E}">
        <p14:creationId xmlns:p14="http://schemas.microsoft.com/office/powerpoint/2010/main" val="9766228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85000" lnSpcReduction="20000"/>
          </a:bodyPr>
          <a:lstStyle/>
          <a:p>
            <a:pPr>
              <a:buFont typeface="Arial" pitchFamily="34" charset="0"/>
              <a:buNone/>
              <a:defRPr/>
            </a:pPr>
            <a:r>
              <a:rPr lang="en-US" dirty="0"/>
              <a:t>You must enter:</a:t>
            </a:r>
          </a:p>
          <a:p>
            <a:pPr>
              <a:buFont typeface="Arial" pitchFamily="34" charset="0"/>
              <a:buNone/>
              <a:defRPr/>
            </a:pPr>
            <a:r>
              <a:rPr lang="en-US" dirty="0"/>
              <a:t>• Name and type of refrigerator</a:t>
            </a:r>
          </a:p>
          <a:p>
            <a:pPr>
              <a:buFont typeface="Arial" pitchFamily="34" charset="0"/>
              <a:buNone/>
              <a:defRPr/>
            </a:pPr>
            <a:r>
              <a:rPr lang="en-US" dirty="0"/>
              <a:t>• Name of the district</a:t>
            </a:r>
          </a:p>
          <a:p>
            <a:pPr>
              <a:buFont typeface="Arial" pitchFamily="34" charset="0"/>
              <a:buNone/>
              <a:defRPr/>
            </a:pPr>
            <a:r>
              <a:rPr lang="en-US" dirty="0"/>
              <a:t>• Name of the health institution</a:t>
            </a:r>
          </a:p>
          <a:p>
            <a:pPr>
              <a:buFont typeface="Arial" pitchFamily="34" charset="0"/>
              <a:buNone/>
              <a:defRPr/>
            </a:pPr>
            <a:r>
              <a:rPr lang="en-US" dirty="0"/>
              <a:t>• Power Source (Normally operating on)</a:t>
            </a:r>
          </a:p>
          <a:p>
            <a:pPr>
              <a:buFont typeface="Arial" pitchFamily="34" charset="0"/>
              <a:buNone/>
              <a:defRPr/>
            </a:pPr>
            <a:r>
              <a:rPr lang="en-US" dirty="0"/>
              <a:t>• The date</a:t>
            </a:r>
          </a:p>
          <a:p>
            <a:pPr>
              <a:buFont typeface="Arial" pitchFamily="34" charset="0"/>
              <a:buNone/>
              <a:defRPr/>
            </a:pPr>
            <a:r>
              <a:rPr lang="en-US" dirty="0"/>
              <a:t>• The number of icepacks frozen today</a:t>
            </a:r>
          </a:p>
          <a:p>
            <a:pPr>
              <a:buFont typeface="Arial" pitchFamily="34" charset="0"/>
              <a:buNone/>
              <a:defRPr/>
            </a:pPr>
            <a:r>
              <a:rPr lang="en-US" dirty="0"/>
              <a:t>• The number of icepacks used today</a:t>
            </a:r>
          </a:p>
          <a:p>
            <a:pPr>
              <a:buFont typeface="Arial" pitchFamily="34" charset="0"/>
              <a:buNone/>
              <a:defRPr/>
            </a:pPr>
            <a:r>
              <a:rPr lang="en-US" dirty="0"/>
              <a:t>• The number of hours of electricity failure</a:t>
            </a:r>
          </a:p>
          <a:p>
            <a:pPr>
              <a:buFont typeface="Arial" pitchFamily="34" charset="0"/>
              <a:buNone/>
              <a:defRPr/>
            </a:pPr>
            <a:r>
              <a:rPr lang="en-US" dirty="0"/>
              <a:t>• Shortage of gas (Mark with X)</a:t>
            </a:r>
          </a:p>
          <a:p>
            <a:pPr>
              <a:buFont typeface="Arial" pitchFamily="34" charset="0"/>
              <a:buNone/>
              <a:defRPr/>
            </a:pPr>
            <a:r>
              <a:rPr lang="en-US" dirty="0"/>
              <a:t>• Gas cylinder renewed (Mark with X)</a:t>
            </a:r>
          </a:p>
          <a:p>
            <a:pPr>
              <a:buFont typeface="Arial" pitchFamily="34" charset="0"/>
              <a:buNone/>
              <a:defRPr/>
            </a:pPr>
            <a:r>
              <a:rPr lang="en-US" dirty="0"/>
              <a:t>• Plot the temperature morning and evening</a:t>
            </a:r>
          </a:p>
          <a:p>
            <a:pPr>
              <a:buFont typeface="Arial" pitchFamily="34" charset="0"/>
              <a:buNone/>
              <a:defRPr/>
            </a:pPr>
            <a:r>
              <a:rPr lang="en-US" dirty="0"/>
              <a:t>• Report on faults and problems at the bottom off the chart</a:t>
            </a:r>
          </a:p>
        </p:txBody>
      </p:sp>
    </p:spTree>
    <p:extLst>
      <p:ext uri="{BB962C8B-B14F-4D97-AF65-F5344CB8AC3E}">
        <p14:creationId xmlns:p14="http://schemas.microsoft.com/office/powerpoint/2010/main" val="2029743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457200" y="381000"/>
            <a:ext cx="8229600" cy="5745163"/>
          </a:xfrm>
        </p:spPr>
        <p:txBody>
          <a:bodyPr/>
          <a:lstStyle/>
          <a:p>
            <a:r>
              <a:rPr lang="en-US" smtClean="0"/>
              <a:t>Note that the bold line is for start of the day which is mid night and the broken line mid day.</a:t>
            </a:r>
          </a:p>
          <a:p>
            <a:r>
              <a:rPr lang="en-US" smtClean="0"/>
              <a:t>Charting should therefore be done at the centre of the bold and dotted line in the morning, and at the centre of the broken and bold line for the evening charting as shown below.</a:t>
            </a:r>
          </a:p>
          <a:p>
            <a:endParaRPr lang="en-US" smtClean="0"/>
          </a:p>
        </p:txBody>
      </p:sp>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048125"/>
            <a:ext cx="44196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421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z="3200" b="1" smtClean="0">
                <a:solidFill>
                  <a:srgbClr val="FFC000"/>
                </a:solidFill>
              </a:rPr>
              <a:t>Preventive Maintenance Activities</a:t>
            </a:r>
            <a:br>
              <a:rPr lang="en-US" sz="3200" b="1" smtClean="0">
                <a:solidFill>
                  <a:srgbClr val="FFC000"/>
                </a:solidFill>
              </a:rPr>
            </a:br>
            <a:endParaRPr lang="en-US" sz="3200" smtClean="0">
              <a:solidFill>
                <a:srgbClr val="FFC000"/>
              </a:solidFill>
            </a:endParaRPr>
          </a:p>
        </p:txBody>
      </p:sp>
      <p:sp>
        <p:nvSpPr>
          <p:cNvPr id="5" name="Content Placeholder 4"/>
          <p:cNvSpPr>
            <a:spLocks noGrp="1"/>
          </p:cNvSpPr>
          <p:nvPr>
            <p:ph idx="1"/>
          </p:nvPr>
        </p:nvSpPr>
        <p:spPr>
          <a:xfrm>
            <a:off x="457200" y="1143000"/>
            <a:ext cx="8229600" cy="5257800"/>
          </a:xfrm>
        </p:spPr>
        <p:txBody>
          <a:bodyPr>
            <a:normAutofit fontScale="70000" lnSpcReduction="20000"/>
          </a:bodyPr>
          <a:lstStyle/>
          <a:p>
            <a:pPr>
              <a:buFont typeface="Arial" pitchFamily="34" charset="0"/>
              <a:buNone/>
              <a:defRPr/>
            </a:pPr>
            <a:r>
              <a:rPr lang="en-US" sz="5100" b="1" i="1" dirty="0" smtClean="0">
                <a:solidFill>
                  <a:schemeClr val="accent2">
                    <a:lumMod val="60000"/>
                    <a:lumOff val="40000"/>
                  </a:schemeClr>
                </a:solidFill>
              </a:rPr>
              <a:t>Daily </a:t>
            </a:r>
            <a:r>
              <a:rPr lang="en-US" sz="5100" b="1" i="1" dirty="0">
                <a:solidFill>
                  <a:schemeClr val="accent2">
                    <a:lumMod val="60000"/>
                    <a:lumOff val="40000"/>
                  </a:schemeClr>
                </a:solidFill>
              </a:rPr>
              <a:t>activities</a:t>
            </a:r>
          </a:p>
          <a:p>
            <a:pPr>
              <a:defRPr/>
            </a:pPr>
            <a:r>
              <a:rPr lang="en-US" sz="3400" dirty="0" smtClean="0"/>
              <a:t>Check </a:t>
            </a:r>
            <a:r>
              <a:rPr lang="en-US" sz="3400" dirty="0"/>
              <a:t>temperature twice, in the morning and evening including public holidays and </a:t>
            </a:r>
            <a:r>
              <a:rPr lang="en-US" sz="3400" dirty="0" smtClean="0"/>
              <a:t>weekends and </a:t>
            </a:r>
            <a:r>
              <a:rPr lang="en-US" sz="3400" dirty="0"/>
              <a:t>chart on the temperature-monitoring </a:t>
            </a:r>
            <a:r>
              <a:rPr lang="en-US" sz="3400" dirty="0" smtClean="0"/>
              <a:t>chart.</a:t>
            </a:r>
          </a:p>
          <a:p>
            <a:pPr>
              <a:defRPr/>
            </a:pPr>
            <a:r>
              <a:rPr lang="en-US" sz="3400" dirty="0" smtClean="0"/>
              <a:t>Ensure </a:t>
            </a:r>
            <a:r>
              <a:rPr lang="en-US" sz="3400" dirty="0"/>
              <a:t>the temperature is </a:t>
            </a:r>
            <a:r>
              <a:rPr lang="en-US" sz="3400" dirty="0" smtClean="0"/>
              <a:t>between +</a:t>
            </a:r>
            <a:r>
              <a:rPr lang="en-US" sz="3400" dirty="0"/>
              <a:t>2°C to +8°C.</a:t>
            </a:r>
          </a:p>
          <a:p>
            <a:pPr>
              <a:defRPr/>
            </a:pPr>
            <a:r>
              <a:rPr lang="en-US" sz="3400" dirty="0" smtClean="0"/>
              <a:t>Check </a:t>
            </a:r>
            <a:r>
              <a:rPr lang="en-US" sz="3400" dirty="0"/>
              <a:t>that the refrigerator is operating and the burner flame is blue for gas refrigerator.</a:t>
            </a:r>
          </a:p>
          <a:p>
            <a:pPr>
              <a:defRPr/>
            </a:pPr>
            <a:r>
              <a:rPr lang="en-US" sz="3400" dirty="0" smtClean="0"/>
              <a:t> </a:t>
            </a:r>
            <a:r>
              <a:rPr lang="en-US" sz="3400" dirty="0"/>
              <a:t>Make sure that there is enough gas in the cylinder. </a:t>
            </a:r>
            <a:endParaRPr lang="en-US" sz="3400" dirty="0" smtClean="0"/>
          </a:p>
          <a:p>
            <a:pPr>
              <a:defRPr/>
            </a:pPr>
            <a:r>
              <a:rPr lang="en-US" sz="3400" dirty="0" smtClean="0"/>
              <a:t>Health </a:t>
            </a:r>
            <a:r>
              <a:rPr lang="en-US" sz="3400" dirty="0"/>
              <a:t>worker should know how long </a:t>
            </a:r>
            <a:r>
              <a:rPr lang="en-US" sz="3400" dirty="0" smtClean="0"/>
              <a:t>a cylinder </a:t>
            </a:r>
            <a:r>
              <a:rPr lang="en-US" sz="3400" dirty="0"/>
              <a:t>takes when running continuously.</a:t>
            </a:r>
          </a:p>
          <a:p>
            <a:pPr>
              <a:defRPr/>
            </a:pPr>
            <a:r>
              <a:rPr lang="en-US" sz="3400" dirty="0" smtClean="0"/>
              <a:t> </a:t>
            </a:r>
            <a:r>
              <a:rPr lang="en-US" sz="3400" dirty="0"/>
              <a:t>Ensure that vaccines are well arranged in the refrigerator</a:t>
            </a:r>
          </a:p>
          <a:p>
            <a:pPr>
              <a:buFont typeface="Arial" pitchFamily="34" charset="0"/>
              <a:buNone/>
              <a:defRPr/>
            </a:pPr>
            <a:r>
              <a:rPr lang="en-US" sz="3400" b="1" dirty="0"/>
              <a:t> </a:t>
            </a:r>
            <a:r>
              <a:rPr lang="en-US" sz="3400" b="1" dirty="0" smtClean="0"/>
              <a:t>   DO </a:t>
            </a:r>
            <a:r>
              <a:rPr lang="en-US" sz="3400" b="1" dirty="0"/>
              <a:t>NOT keep any other item in refrigerator apart from vaccines and diluents.</a:t>
            </a:r>
          </a:p>
          <a:p>
            <a:pPr>
              <a:defRPr/>
            </a:pPr>
            <a:r>
              <a:rPr lang="en-US" sz="3400" dirty="0" smtClean="0"/>
              <a:t> </a:t>
            </a:r>
            <a:r>
              <a:rPr lang="en-US" sz="3400" dirty="0"/>
              <a:t>Keep a spare gas cylinder available and always replace the gas cylinder before it is </a:t>
            </a:r>
            <a:r>
              <a:rPr lang="en-US" sz="3400" dirty="0" smtClean="0"/>
              <a:t>completely empty</a:t>
            </a:r>
            <a:r>
              <a:rPr lang="en-US" sz="3400" dirty="0"/>
              <a:t>.</a:t>
            </a:r>
          </a:p>
        </p:txBody>
      </p:sp>
    </p:spTree>
    <p:extLst>
      <p:ext uri="{BB962C8B-B14F-4D97-AF65-F5344CB8AC3E}">
        <p14:creationId xmlns:p14="http://schemas.microsoft.com/office/powerpoint/2010/main" val="10970227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457200" y="457200"/>
            <a:ext cx="8382000" cy="5668963"/>
          </a:xfrm>
        </p:spPr>
        <p:txBody>
          <a:bodyPr/>
          <a:lstStyle/>
          <a:p>
            <a:pPr>
              <a:buFont typeface="Arial" pitchFamily="34" charset="0"/>
              <a:buNone/>
              <a:defRPr/>
            </a:pPr>
            <a:r>
              <a:rPr lang="en-US" b="1" i="1" dirty="0" smtClean="0">
                <a:solidFill>
                  <a:schemeClr val="tx2">
                    <a:lumMod val="75000"/>
                  </a:schemeClr>
                </a:solidFill>
              </a:rPr>
              <a:t>Weekly activity</a:t>
            </a:r>
          </a:p>
          <a:p>
            <a:pPr>
              <a:defRPr/>
            </a:pPr>
            <a:r>
              <a:rPr lang="en-US" dirty="0" smtClean="0"/>
              <a:t>Check the ice formation on the evaporator. </a:t>
            </a:r>
          </a:p>
          <a:p>
            <a:pPr>
              <a:defRPr/>
            </a:pPr>
            <a:r>
              <a:rPr lang="en-US" dirty="0" smtClean="0"/>
              <a:t>If the ice is thicker than 6mm to 10mm defrost the refrigerator.</a:t>
            </a:r>
          </a:p>
          <a:p>
            <a:pPr>
              <a:defRPr/>
            </a:pPr>
            <a:r>
              <a:rPr lang="en-US" dirty="0" smtClean="0"/>
              <a:t>Check that the refrigerator is level.</a:t>
            </a:r>
          </a:p>
          <a:p>
            <a:pPr>
              <a:buFont typeface="Arial" pitchFamily="34" charset="0"/>
              <a:buNone/>
              <a:defRPr/>
            </a:pPr>
            <a:r>
              <a:rPr lang="en-US" b="1" i="1" dirty="0" smtClean="0">
                <a:solidFill>
                  <a:schemeClr val="tx2">
                    <a:lumMod val="75000"/>
                  </a:schemeClr>
                </a:solidFill>
              </a:rPr>
              <a:t>Monthly activity</a:t>
            </a:r>
          </a:p>
          <a:p>
            <a:pPr>
              <a:defRPr/>
            </a:pPr>
            <a:r>
              <a:rPr lang="en-US" dirty="0" smtClean="0"/>
              <a:t>Check that the condenser and cooling unit are clean. </a:t>
            </a:r>
          </a:p>
          <a:p>
            <a:pPr>
              <a:defRPr/>
            </a:pPr>
            <a:r>
              <a:rPr lang="en-US" dirty="0" smtClean="0"/>
              <a:t>Remove any dirt or dust with a soft brush or cloth.</a:t>
            </a:r>
          </a:p>
        </p:txBody>
      </p:sp>
    </p:spTree>
    <p:extLst>
      <p:ext uri="{BB962C8B-B14F-4D97-AF65-F5344CB8AC3E}">
        <p14:creationId xmlns:p14="http://schemas.microsoft.com/office/powerpoint/2010/main" val="4708194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457200" y="381000"/>
            <a:ext cx="8229600" cy="5745163"/>
          </a:xfrm>
        </p:spPr>
        <p:txBody>
          <a:bodyPr/>
          <a:lstStyle/>
          <a:p>
            <a:pPr>
              <a:defRPr/>
            </a:pPr>
            <a:r>
              <a:rPr lang="en-US" dirty="0" smtClean="0"/>
              <a:t>When necessary, clean inside and outside of the refrigerator with a damp cloth.</a:t>
            </a:r>
          </a:p>
          <a:p>
            <a:pPr>
              <a:defRPr/>
            </a:pPr>
            <a:r>
              <a:rPr lang="en-US" dirty="0" smtClean="0"/>
              <a:t>Clean door gasket and powder it with perfume free talcum.</a:t>
            </a:r>
          </a:p>
          <a:p>
            <a:pPr>
              <a:defRPr/>
            </a:pPr>
            <a:r>
              <a:rPr lang="en-US" dirty="0" smtClean="0"/>
              <a:t>Check the gas connections for leaks</a:t>
            </a:r>
          </a:p>
          <a:p>
            <a:pPr>
              <a:buFont typeface="Arial" pitchFamily="34" charset="0"/>
              <a:buNone/>
              <a:defRPr/>
            </a:pPr>
            <a:r>
              <a:rPr lang="en-US" b="1" i="1" dirty="0" err="1" smtClean="0">
                <a:solidFill>
                  <a:schemeClr val="tx2">
                    <a:lumMod val="75000"/>
                  </a:schemeClr>
                </a:solidFill>
              </a:rPr>
              <a:t>Yealy</a:t>
            </a:r>
            <a:r>
              <a:rPr lang="en-US" b="1" i="1" dirty="0" smtClean="0">
                <a:solidFill>
                  <a:schemeClr val="tx2">
                    <a:lumMod val="75000"/>
                  </a:schemeClr>
                </a:solidFill>
              </a:rPr>
              <a:t> activity</a:t>
            </a:r>
            <a:r>
              <a:rPr lang="en-US" b="1" i="1" dirty="0" smtClean="0"/>
              <a:t> – </a:t>
            </a:r>
          </a:p>
          <a:p>
            <a:pPr>
              <a:defRPr/>
            </a:pPr>
            <a:r>
              <a:rPr lang="en-US" dirty="0" smtClean="0"/>
              <a:t> done by the medical engineering technician</a:t>
            </a:r>
          </a:p>
          <a:p>
            <a:pPr>
              <a:defRPr/>
            </a:pPr>
            <a:r>
              <a:rPr lang="en-US" dirty="0" smtClean="0"/>
              <a:t>Clean the gas burner and gas jet</a:t>
            </a:r>
          </a:p>
          <a:p>
            <a:pPr>
              <a:defRPr/>
            </a:pPr>
            <a:r>
              <a:rPr lang="en-US" dirty="0" smtClean="0"/>
              <a:t>Clean the flue and baffle</a:t>
            </a:r>
          </a:p>
        </p:txBody>
      </p:sp>
    </p:spTree>
    <p:extLst>
      <p:ext uri="{BB962C8B-B14F-4D97-AF65-F5344CB8AC3E}">
        <p14:creationId xmlns:p14="http://schemas.microsoft.com/office/powerpoint/2010/main" val="40127195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r>
              <a:rPr lang="en-US" sz="3200" b="1" smtClean="0">
                <a:solidFill>
                  <a:srgbClr val="FF0000"/>
                </a:solidFill>
              </a:rPr>
              <a:t>What to do if the refrigerator is not working properly</a:t>
            </a:r>
            <a:br>
              <a:rPr lang="en-US" sz="3200" b="1" smtClean="0">
                <a:solidFill>
                  <a:srgbClr val="FF0000"/>
                </a:solidFill>
              </a:rPr>
            </a:br>
            <a:endParaRPr lang="en-US" sz="3200" smtClean="0">
              <a:solidFill>
                <a:srgbClr val="FF0000"/>
              </a:solidFill>
            </a:endParaRPr>
          </a:p>
        </p:txBody>
      </p:sp>
      <p:sp>
        <p:nvSpPr>
          <p:cNvPr id="64515" name="Content Placeholder 2"/>
          <p:cNvSpPr>
            <a:spLocks noGrp="1"/>
          </p:cNvSpPr>
          <p:nvPr>
            <p:ph idx="1"/>
          </p:nvPr>
        </p:nvSpPr>
        <p:spPr/>
        <p:txBody>
          <a:bodyPr/>
          <a:lstStyle/>
          <a:p>
            <a:pPr>
              <a:buFont typeface="Arial" pitchFamily="34" charset="0"/>
              <a:buNone/>
            </a:pPr>
            <a:r>
              <a:rPr lang="en-US" smtClean="0"/>
              <a:t>   The refrigerator is not working properly if any of the following happens:</a:t>
            </a:r>
          </a:p>
          <a:p>
            <a:r>
              <a:rPr lang="en-US" smtClean="0"/>
              <a:t>The refrigerator is not cooling at all</a:t>
            </a:r>
          </a:p>
          <a:p>
            <a:r>
              <a:rPr lang="en-US" smtClean="0"/>
              <a:t>The refrigerator is not cold enough above 8 degress centrigade</a:t>
            </a:r>
          </a:p>
          <a:p>
            <a:r>
              <a:rPr lang="en-US" smtClean="0"/>
              <a:t>The refrigerator is too cold below 2 degrees centigrade</a:t>
            </a:r>
          </a:p>
        </p:txBody>
      </p:sp>
    </p:spTree>
    <p:extLst>
      <p:ext uri="{BB962C8B-B14F-4D97-AF65-F5344CB8AC3E}">
        <p14:creationId xmlns:p14="http://schemas.microsoft.com/office/powerpoint/2010/main" val="18307634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a:defRPr/>
            </a:pPr>
            <a:r>
              <a:rPr lang="en-US" dirty="0"/>
              <a:t>Ensure that Vaccines are transferred into a vaccine carrier or cold box before determining </a:t>
            </a:r>
            <a:r>
              <a:rPr lang="en-US" dirty="0" smtClean="0"/>
              <a:t>the fault</a:t>
            </a:r>
            <a:r>
              <a:rPr lang="en-US" dirty="0"/>
              <a:t>.</a:t>
            </a:r>
          </a:p>
          <a:p>
            <a:pPr>
              <a:defRPr/>
            </a:pPr>
            <a:r>
              <a:rPr lang="en-US" dirty="0" smtClean="0"/>
              <a:t>Always </a:t>
            </a:r>
            <a:r>
              <a:rPr lang="en-US" dirty="0"/>
              <a:t>start with the first possible </a:t>
            </a:r>
            <a:r>
              <a:rPr lang="en-US" dirty="0" smtClean="0"/>
              <a:t>fault.</a:t>
            </a:r>
            <a:endParaRPr lang="en-US" dirty="0"/>
          </a:p>
          <a:p>
            <a:pPr>
              <a:defRPr/>
            </a:pPr>
            <a:r>
              <a:rPr lang="en-US" dirty="0" smtClean="0"/>
              <a:t>Make </a:t>
            </a:r>
            <a:r>
              <a:rPr lang="en-US" dirty="0"/>
              <a:t>sure that a fault does not exist before going on to the next one.</a:t>
            </a:r>
          </a:p>
          <a:p>
            <a:pPr>
              <a:defRPr/>
            </a:pPr>
            <a:r>
              <a:rPr lang="en-US" dirty="0" smtClean="0"/>
              <a:t>If</a:t>
            </a:r>
            <a:r>
              <a:rPr lang="en-US" dirty="0"/>
              <a:t>, after checking all the possible faults, the refrigerator is still not working properly, start </a:t>
            </a:r>
            <a:r>
              <a:rPr lang="en-US" dirty="0" smtClean="0"/>
              <a:t>at the </a:t>
            </a:r>
            <a:r>
              <a:rPr lang="en-US" dirty="0"/>
              <a:t>beginning and check everything again.</a:t>
            </a:r>
          </a:p>
          <a:p>
            <a:pPr>
              <a:defRPr/>
            </a:pPr>
            <a:r>
              <a:rPr lang="en-US" dirty="0" smtClean="0"/>
              <a:t> </a:t>
            </a:r>
            <a:r>
              <a:rPr lang="en-US" dirty="0"/>
              <a:t>If, after checking all the possible faults twice, the refrigerator is not working properly, r</a:t>
            </a:r>
            <a:r>
              <a:rPr lang="en-US" b="1" i="1" dirty="0"/>
              <a:t>efer </a:t>
            </a:r>
            <a:r>
              <a:rPr lang="en-US" b="1" i="1" dirty="0" smtClean="0"/>
              <a:t>to the </a:t>
            </a:r>
            <a:r>
              <a:rPr lang="en-US" b="1" i="1" dirty="0"/>
              <a:t>district for further action by a trained technician</a:t>
            </a:r>
            <a:endParaRPr lang="en-US" dirty="0"/>
          </a:p>
        </p:txBody>
      </p:sp>
    </p:spTree>
    <p:extLst>
      <p:ext uri="{BB962C8B-B14F-4D97-AF65-F5344CB8AC3E}">
        <p14:creationId xmlns:p14="http://schemas.microsoft.com/office/powerpoint/2010/main" val="7478911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457200" y="685800"/>
            <a:ext cx="8229600" cy="5638800"/>
          </a:xfrm>
        </p:spPr>
        <p:txBody>
          <a:bodyPr/>
          <a:lstStyle/>
          <a:p>
            <a:pPr>
              <a:buFont typeface="Arial" pitchFamily="34" charset="0"/>
              <a:buNone/>
            </a:pPr>
            <a:r>
              <a:rPr lang="en-US" b="1" i="1" smtClean="0">
                <a:solidFill>
                  <a:srgbClr val="FF0000"/>
                </a:solidFill>
              </a:rPr>
              <a:t>Checking the door sealing</a:t>
            </a:r>
          </a:p>
          <a:p>
            <a:r>
              <a:rPr lang="en-US" smtClean="0"/>
              <a:t>Place a thin paper (foolscap) strip in between the door and body of refrigerator</a:t>
            </a:r>
          </a:p>
          <a:p>
            <a:r>
              <a:rPr lang="en-US" smtClean="0"/>
              <a:t>Close the door.</a:t>
            </a:r>
          </a:p>
          <a:p>
            <a:r>
              <a:rPr lang="en-US" smtClean="0"/>
              <a:t>Pull the paper strip (Foolscap), if it moves easily or falls by itself, the door gasket is faulty, or the door hinges are loose or broken. </a:t>
            </a:r>
          </a:p>
          <a:p>
            <a:r>
              <a:rPr lang="en-US" smtClean="0"/>
              <a:t>Take necessary action and if unable, refer for further action by a skilled technician.</a:t>
            </a:r>
          </a:p>
          <a:p>
            <a:pPr>
              <a:buFont typeface="Arial" pitchFamily="34" charset="0"/>
              <a:buNone/>
            </a:pPr>
            <a:endParaRPr lang="en-US" smtClean="0"/>
          </a:p>
          <a:p>
            <a:pPr>
              <a:buFont typeface="Arial" pitchFamily="34" charset="0"/>
              <a:buNone/>
            </a:pPr>
            <a:endParaRPr lang="en-US" smtClean="0"/>
          </a:p>
        </p:txBody>
      </p:sp>
    </p:spTree>
    <p:extLst>
      <p:ext uri="{BB962C8B-B14F-4D97-AF65-F5344CB8AC3E}">
        <p14:creationId xmlns:p14="http://schemas.microsoft.com/office/powerpoint/2010/main" val="323228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435280" cy="6264696"/>
          </a:xfrm>
        </p:spPr>
        <p:txBody>
          <a:bodyPr>
            <a:normAutofit/>
          </a:bodyPr>
          <a:lstStyle/>
          <a:p>
            <a:pPr marL="0" indent="0">
              <a:buNone/>
            </a:pPr>
            <a:r>
              <a:rPr lang="en-GB" dirty="0" smtClean="0">
                <a:solidFill>
                  <a:srgbClr val="00B050"/>
                </a:solidFill>
              </a:rPr>
              <a:t>Cold chain options</a:t>
            </a:r>
          </a:p>
          <a:p>
            <a:pPr marL="0" indent="0">
              <a:buNone/>
            </a:pPr>
            <a:r>
              <a:rPr lang="en-GB" dirty="0" smtClean="0"/>
              <a:t>The cold chain structure is based on two options: fast and slow cold chain</a:t>
            </a:r>
          </a:p>
          <a:p>
            <a:pPr marL="0" indent="0">
              <a:buNone/>
            </a:pPr>
            <a:r>
              <a:rPr lang="en-GB" sz="2600" i="1" dirty="0" smtClean="0">
                <a:solidFill>
                  <a:srgbClr val="0070C0"/>
                </a:solidFill>
              </a:rPr>
              <a:t>Fast cold chain</a:t>
            </a:r>
          </a:p>
          <a:p>
            <a:pPr marL="0" indent="0">
              <a:buNone/>
            </a:pPr>
            <a:r>
              <a:rPr lang="en-GB" dirty="0" smtClean="0"/>
              <a:t>Is based on equipment that  retain cold through pre-frozen icepacks for transporting vaccines (vaccine carriers  and cold boxes) it does not generate cold. It has a </a:t>
            </a:r>
            <a:r>
              <a:rPr lang="en-GB" dirty="0" smtClean="0">
                <a:solidFill>
                  <a:srgbClr val="FF0000"/>
                </a:solidFill>
              </a:rPr>
              <a:t>hold over time of 8 hours.</a:t>
            </a:r>
          </a:p>
          <a:p>
            <a:pPr marL="0" indent="0">
              <a:buNone/>
            </a:pPr>
            <a:r>
              <a:rPr lang="en-GB" sz="2600" i="1" dirty="0" smtClean="0">
                <a:solidFill>
                  <a:srgbClr val="0070C0"/>
                </a:solidFill>
              </a:rPr>
              <a:t>Slow cold chain</a:t>
            </a:r>
          </a:p>
          <a:p>
            <a:pPr marL="0" indent="0">
              <a:buNone/>
            </a:pPr>
            <a:r>
              <a:rPr lang="en-GB" dirty="0" smtClean="0"/>
              <a:t>Relies on cold-generating equipment , it uses ice-making equipment like refrigerators, freezers and cold rooms. </a:t>
            </a:r>
            <a:r>
              <a:rPr lang="en-GB" dirty="0" smtClean="0">
                <a:solidFill>
                  <a:srgbClr val="FF0000"/>
                </a:solidFill>
              </a:rPr>
              <a:t>Hold over time is 72 ours</a:t>
            </a:r>
            <a:endParaRPr lang="en-GB" dirty="0">
              <a:solidFill>
                <a:srgbClr val="FF0000"/>
              </a:solidFill>
            </a:endParaRPr>
          </a:p>
        </p:txBody>
      </p:sp>
    </p:spTree>
    <p:extLst>
      <p:ext uri="{BB962C8B-B14F-4D97-AF65-F5344CB8AC3E}">
        <p14:creationId xmlns:p14="http://schemas.microsoft.com/office/powerpoint/2010/main" val="13246551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a:buFont typeface="Arial" pitchFamily="34" charset="0"/>
              <a:buNone/>
              <a:defRPr/>
            </a:pPr>
            <a:r>
              <a:rPr lang="en-US" b="1" i="1" dirty="0">
                <a:solidFill>
                  <a:schemeClr val="tx2"/>
                </a:solidFill>
              </a:rPr>
              <a:t>Checking gas supply</a:t>
            </a:r>
          </a:p>
          <a:p>
            <a:pPr>
              <a:buFont typeface="Arial" pitchFamily="34" charset="0"/>
              <a:buNone/>
              <a:defRPr/>
            </a:pPr>
            <a:r>
              <a:rPr lang="en-US" dirty="0"/>
              <a:t>• Always keep a spare gas supply tube.</a:t>
            </a:r>
          </a:p>
          <a:p>
            <a:pPr>
              <a:buFont typeface="Arial" pitchFamily="34" charset="0"/>
              <a:buNone/>
              <a:defRPr/>
            </a:pPr>
            <a:r>
              <a:rPr lang="en-US" dirty="0"/>
              <a:t>• Use soapy water to check for any gas leakage</a:t>
            </a:r>
          </a:p>
          <a:p>
            <a:pPr>
              <a:buFont typeface="Arial" pitchFamily="34" charset="0"/>
              <a:buNone/>
              <a:defRPr/>
            </a:pPr>
            <a:r>
              <a:rPr lang="en-US" dirty="0"/>
              <a:t>• If there is a leakage in the gas supply tube, replace it.</a:t>
            </a:r>
          </a:p>
          <a:p>
            <a:pPr>
              <a:buFont typeface="Arial" pitchFamily="34" charset="0"/>
              <a:buNone/>
              <a:defRPr/>
            </a:pPr>
            <a:r>
              <a:rPr lang="en-US" dirty="0"/>
              <a:t>• Does not use the refrigerator on gas operation if there is leaking connections, which you </a:t>
            </a:r>
            <a:r>
              <a:rPr lang="en-US" dirty="0" smtClean="0"/>
              <a:t>cannot repair</a:t>
            </a:r>
            <a:r>
              <a:rPr lang="en-US" dirty="0"/>
              <a:t>, refer to the district for further action by a skilled technician</a:t>
            </a:r>
            <a:r>
              <a:rPr lang="en-US" dirty="0" smtClean="0"/>
              <a:t>.</a:t>
            </a:r>
          </a:p>
          <a:p>
            <a:pPr>
              <a:buFont typeface="Arial" pitchFamily="34" charset="0"/>
              <a:buNone/>
              <a:defRPr/>
            </a:pPr>
            <a:r>
              <a:rPr lang="en-US" b="1" i="1" dirty="0">
                <a:solidFill>
                  <a:schemeClr val="tx2"/>
                </a:solidFill>
              </a:rPr>
              <a:t>Checking the gas thermostat</a:t>
            </a:r>
          </a:p>
          <a:p>
            <a:pPr>
              <a:defRPr/>
            </a:pPr>
            <a:r>
              <a:rPr lang="en-US" dirty="0" smtClean="0"/>
              <a:t>Remove </a:t>
            </a:r>
            <a:r>
              <a:rPr lang="en-US" dirty="0"/>
              <a:t>the capillary tube end from the evaporator.</a:t>
            </a:r>
          </a:p>
          <a:p>
            <a:pPr>
              <a:buFont typeface="Arial" pitchFamily="34" charset="0"/>
              <a:buNone/>
              <a:defRPr/>
            </a:pPr>
            <a:endParaRPr lang="en-US" dirty="0"/>
          </a:p>
        </p:txBody>
      </p:sp>
    </p:spTree>
    <p:extLst>
      <p:ext uri="{BB962C8B-B14F-4D97-AF65-F5344CB8AC3E}">
        <p14:creationId xmlns:p14="http://schemas.microsoft.com/office/powerpoint/2010/main" val="30977284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a:defRPr/>
            </a:pPr>
            <a:r>
              <a:rPr lang="en-US" dirty="0"/>
              <a:t>Put the capillary tube end into a glass of ice cubes.</a:t>
            </a:r>
          </a:p>
          <a:p>
            <a:pPr>
              <a:buFont typeface="Arial" pitchFamily="34" charset="0"/>
              <a:buNone/>
              <a:defRPr/>
            </a:pPr>
            <a:r>
              <a:rPr lang="en-US" dirty="0"/>
              <a:t>• Turn the thermostat control knob to “maximum” position.</a:t>
            </a:r>
          </a:p>
          <a:p>
            <a:pPr>
              <a:buFont typeface="Arial" pitchFamily="34" charset="0"/>
              <a:buNone/>
              <a:defRPr/>
            </a:pPr>
            <a:r>
              <a:rPr lang="en-US" dirty="0"/>
              <a:t>• Watch the flame in the sight glass and slowly turn the thermostat control knob towards </a:t>
            </a:r>
            <a:r>
              <a:rPr lang="en-US" dirty="0" smtClean="0"/>
              <a:t>the “minimum</a:t>
            </a:r>
            <a:r>
              <a:rPr lang="en-US" dirty="0"/>
              <a:t>” position. </a:t>
            </a:r>
            <a:endParaRPr lang="en-US" dirty="0" smtClean="0"/>
          </a:p>
          <a:p>
            <a:pPr>
              <a:defRPr/>
            </a:pPr>
            <a:r>
              <a:rPr lang="en-US" dirty="0" smtClean="0"/>
              <a:t>If </a:t>
            </a:r>
            <a:r>
              <a:rPr lang="en-US" dirty="0"/>
              <a:t>the flame gets smaller, the thermostat is working</a:t>
            </a:r>
            <a:r>
              <a:rPr lang="en-US" dirty="0" smtClean="0"/>
              <a:t>.</a:t>
            </a:r>
          </a:p>
          <a:p>
            <a:pPr>
              <a:defRPr/>
            </a:pPr>
            <a:r>
              <a:rPr lang="en-US" dirty="0" smtClean="0"/>
              <a:t> </a:t>
            </a:r>
            <a:r>
              <a:rPr lang="en-US" dirty="0"/>
              <a:t>If the flame </a:t>
            </a:r>
            <a:r>
              <a:rPr lang="en-US" dirty="0" smtClean="0"/>
              <a:t>does not </a:t>
            </a:r>
            <a:r>
              <a:rPr lang="en-US" dirty="0"/>
              <a:t>get smaller, the thermostat is faulty. </a:t>
            </a:r>
            <a:endParaRPr lang="en-US" dirty="0" smtClean="0"/>
          </a:p>
          <a:p>
            <a:pPr>
              <a:defRPr/>
            </a:pPr>
            <a:r>
              <a:rPr lang="en-US" dirty="0" smtClean="0"/>
              <a:t>Replace </a:t>
            </a:r>
            <a:r>
              <a:rPr lang="en-US" dirty="0"/>
              <a:t>the thermostat.</a:t>
            </a:r>
          </a:p>
        </p:txBody>
      </p:sp>
    </p:spTree>
    <p:extLst>
      <p:ext uri="{BB962C8B-B14F-4D97-AF65-F5344CB8AC3E}">
        <p14:creationId xmlns:p14="http://schemas.microsoft.com/office/powerpoint/2010/main" val="4204108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609600"/>
            <a:ext cx="8229600" cy="5867400"/>
          </a:xfrm>
        </p:spPr>
        <p:txBody>
          <a:bodyPr/>
          <a:lstStyle/>
          <a:p>
            <a:pPr>
              <a:buFont typeface="Arial" panose="020B0604020202020204" pitchFamily="34" charset="0"/>
              <a:buNone/>
            </a:pPr>
            <a:r>
              <a:rPr lang="en-US" b="1" i="1" smtClean="0">
                <a:solidFill>
                  <a:srgbClr val="FF0000"/>
                </a:solidFill>
              </a:rPr>
              <a:t>   Adjusting the temperature, ensure a 48hr observation period</a:t>
            </a:r>
          </a:p>
          <a:p>
            <a:pPr>
              <a:buFont typeface="Arial" panose="020B0604020202020204" pitchFamily="34" charset="0"/>
              <a:buNone/>
            </a:pPr>
            <a:r>
              <a:rPr lang="en-US" smtClean="0"/>
              <a:t>• After checking the inside temperature, the control knob can be turned towards a warmer or colder position if necessary.</a:t>
            </a:r>
          </a:p>
          <a:p>
            <a:pPr>
              <a:buFont typeface="Arial" panose="020B0604020202020204" pitchFamily="34" charset="0"/>
              <a:buNone/>
            </a:pPr>
            <a:r>
              <a:rPr lang="en-US" smtClean="0"/>
              <a:t>• The control knob is usually marked “1” to “7”, MIN”, “MED” and “MAX” or with an arrow</a:t>
            </a:r>
          </a:p>
          <a:p>
            <a:pPr>
              <a:buFont typeface="Arial" panose="020B0604020202020204" pitchFamily="34" charset="0"/>
              <a:buNone/>
            </a:pPr>
            <a:r>
              <a:rPr lang="en-US" smtClean="0"/>
              <a:t>indicating how to turn to colder temperature as shown below</a:t>
            </a:r>
            <a:r>
              <a:rPr lang="en-US" i="1" smtClean="0"/>
              <a:t>.</a:t>
            </a:r>
          </a:p>
          <a:p>
            <a:pPr>
              <a:buFont typeface="Arial" panose="020B0604020202020204" pitchFamily="34" charset="0"/>
              <a:buNone/>
            </a:pPr>
            <a:r>
              <a:rPr lang="en-US" smtClean="0"/>
              <a:t>• No. “1” or “MIN” gives the warmest and No. “7” or “MAX” gives the coldest temperature.</a:t>
            </a:r>
          </a:p>
        </p:txBody>
      </p:sp>
    </p:spTree>
    <p:extLst>
      <p:ext uri="{BB962C8B-B14F-4D97-AF65-F5344CB8AC3E}">
        <p14:creationId xmlns:p14="http://schemas.microsoft.com/office/powerpoint/2010/main" val="1105998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defRPr/>
            </a:pPr>
            <a:r>
              <a:rPr lang="en-US" sz="3200" b="1" dirty="0">
                <a:solidFill>
                  <a:schemeClr val="accent2">
                    <a:lumMod val="60000"/>
                    <a:lumOff val="40000"/>
                  </a:schemeClr>
                </a:solidFill>
              </a:rPr>
              <a:t>Types of control knobs</a:t>
            </a:r>
            <a:endParaRPr lang="en-US" sz="3200" dirty="0">
              <a:solidFill>
                <a:schemeClr val="accent2">
                  <a:lumMod val="60000"/>
                  <a:lumOff val="40000"/>
                </a:schemeClr>
              </a:solidFill>
            </a:endParaRPr>
          </a:p>
        </p:txBody>
      </p:sp>
      <p:pic>
        <p:nvPicPr>
          <p:cNvPr id="573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3200400"/>
            <a:ext cx="1600200" cy="1447800"/>
          </a:xfrm>
          <a:noFill/>
        </p:spPr>
      </p:pic>
      <p:pic>
        <p:nvPicPr>
          <p:cNvPr id="573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276600"/>
            <a:ext cx="1590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276600"/>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5307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10000"/>
          </a:bodyPr>
          <a:lstStyle/>
          <a:p>
            <a:pPr>
              <a:buFont typeface="Arial" pitchFamily="34" charset="0"/>
              <a:buNone/>
              <a:defRPr/>
            </a:pPr>
            <a:r>
              <a:rPr lang="en-US" b="1" i="1" dirty="0">
                <a:solidFill>
                  <a:schemeClr val="accent2">
                    <a:lumMod val="75000"/>
                  </a:schemeClr>
                </a:solidFill>
              </a:rPr>
              <a:t>Checking the flame failure device</a:t>
            </a:r>
          </a:p>
          <a:p>
            <a:pPr>
              <a:buFont typeface="Arial" pitchFamily="34" charset="0"/>
              <a:buNone/>
              <a:defRPr/>
            </a:pPr>
            <a:r>
              <a:rPr lang="en-US" dirty="0"/>
              <a:t>• Press the flame failure device button as far in as possible.</a:t>
            </a:r>
          </a:p>
          <a:p>
            <a:pPr>
              <a:buFont typeface="Arial" pitchFamily="34" charset="0"/>
              <a:buNone/>
              <a:defRPr/>
            </a:pPr>
            <a:r>
              <a:rPr lang="en-US" dirty="0"/>
              <a:t>• Light the burner and wait for 15 to 20 seconds.</a:t>
            </a:r>
          </a:p>
          <a:p>
            <a:pPr>
              <a:buFont typeface="Arial" pitchFamily="34" charset="0"/>
              <a:buNone/>
              <a:defRPr/>
            </a:pPr>
            <a:r>
              <a:rPr lang="en-US" dirty="0"/>
              <a:t>• Release the button and check the thermo-element. </a:t>
            </a:r>
            <a:endParaRPr lang="en-US" dirty="0" smtClean="0"/>
          </a:p>
          <a:p>
            <a:pPr>
              <a:defRPr/>
            </a:pPr>
            <a:r>
              <a:rPr lang="en-US" dirty="0" smtClean="0"/>
              <a:t>If </a:t>
            </a:r>
            <a:r>
              <a:rPr lang="en-US" dirty="0"/>
              <a:t>the flame is accidentally blown out, </a:t>
            </a:r>
            <a:r>
              <a:rPr lang="en-US" dirty="0" smtClean="0"/>
              <a:t>the  flame </a:t>
            </a:r>
            <a:r>
              <a:rPr lang="en-US" dirty="0"/>
              <a:t>failure device must shut off the gas supply within one minute.</a:t>
            </a:r>
          </a:p>
          <a:p>
            <a:pPr>
              <a:buFont typeface="Arial" pitchFamily="34" charset="0"/>
              <a:buNone/>
              <a:defRPr/>
            </a:pPr>
            <a:r>
              <a:rPr lang="en-US" dirty="0"/>
              <a:t>• Blow out the flame. Wait for one minute.</a:t>
            </a:r>
          </a:p>
          <a:p>
            <a:pPr>
              <a:buFont typeface="Arial" pitchFamily="34" charset="0"/>
              <a:buNone/>
              <a:defRPr/>
            </a:pPr>
            <a:r>
              <a:rPr lang="en-US" dirty="0"/>
              <a:t>• Try to light the burner without pressing the flame failure device button.</a:t>
            </a:r>
          </a:p>
          <a:p>
            <a:pPr>
              <a:buFont typeface="Arial" pitchFamily="34" charset="0"/>
              <a:buNone/>
              <a:defRPr/>
            </a:pPr>
            <a:r>
              <a:rPr lang="en-US" dirty="0"/>
              <a:t>• If the burner lights, the flame failure device is </a:t>
            </a:r>
            <a:r>
              <a:rPr lang="en-US" dirty="0" smtClean="0"/>
              <a:t>faulty. Replace </a:t>
            </a:r>
            <a:r>
              <a:rPr lang="en-US" dirty="0"/>
              <a:t>it.</a:t>
            </a:r>
          </a:p>
        </p:txBody>
      </p:sp>
    </p:spTree>
    <p:extLst>
      <p:ext uri="{BB962C8B-B14F-4D97-AF65-F5344CB8AC3E}">
        <p14:creationId xmlns:p14="http://schemas.microsoft.com/office/powerpoint/2010/main" val="38769747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endParaRPr lang="en-US" smtClean="0"/>
          </a:p>
        </p:txBody>
      </p:sp>
      <p:sp>
        <p:nvSpPr>
          <p:cNvPr id="72707" name="Content Placeholder 2"/>
          <p:cNvSpPr>
            <a:spLocks noGrp="1"/>
          </p:cNvSpPr>
          <p:nvPr>
            <p:ph idx="1"/>
          </p:nvPr>
        </p:nvSpPr>
        <p:spPr/>
        <p:txBody>
          <a:bodyPr/>
          <a:lstStyle/>
          <a:p>
            <a:pPr>
              <a:buFont typeface="Arial" pitchFamily="34" charset="0"/>
              <a:buNone/>
            </a:pPr>
            <a:r>
              <a:rPr lang="en-US" b="1" i="1" smtClean="0">
                <a:solidFill>
                  <a:schemeClr val="tx2"/>
                </a:solidFill>
              </a:rPr>
              <a:t>Defrosting</a:t>
            </a:r>
          </a:p>
          <a:p>
            <a:r>
              <a:rPr lang="en-US" smtClean="0"/>
              <a:t>It is quite normal for ice and frost to form on the evaporator. </a:t>
            </a:r>
          </a:p>
          <a:p>
            <a:r>
              <a:rPr lang="en-US" smtClean="0"/>
              <a:t>A thin layer of frost does not affect the cooling performance but if the frost grows thick approximately (6 to 10m (1/4 –3/8”) or more), it must be removed by defrosting.</a:t>
            </a:r>
          </a:p>
        </p:txBody>
      </p:sp>
    </p:spTree>
    <p:extLst>
      <p:ext uri="{BB962C8B-B14F-4D97-AF65-F5344CB8AC3E}">
        <p14:creationId xmlns:p14="http://schemas.microsoft.com/office/powerpoint/2010/main" val="28600086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85000" lnSpcReduction="20000"/>
          </a:bodyPr>
          <a:lstStyle/>
          <a:p>
            <a:pPr>
              <a:buFont typeface="Arial" pitchFamily="34" charset="0"/>
              <a:buNone/>
              <a:defRPr/>
            </a:pPr>
            <a:r>
              <a:rPr lang="en-US" b="1" i="1" dirty="0">
                <a:solidFill>
                  <a:schemeClr val="tx2"/>
                </a:solidFill>
              </a:rPr>
              <a:t>Defrosting Procedure</a:t>
            </a:r>
          </a:p>
          <a:p>
            <a:pPr>
              <a:buFont typeface="Arial" pitchFamily="34" charset="0"/>
              <a:buNone/>
              <a:defRPr/>
            </a:pPr>
            <a:r>
              <a:rPr lang="en-US" dirty="0"/>
              <a:t>• Move the vaccine into another refrigerator or store it in a cold box with icepacks</a:t>
            </a:r>
          </a:p>
          <a:p>
            <a:pPr>
              <a:buFont typeface="Arial" pitchFamily="34" charset="0"/>
              <a:buNone/>
              <a:defRPr/>
            </a:pPr>
            <a:r>
              <a:rPr lang="en-US" dirty="0"/>
              <a:t>• Turn off the gas supply (or remove plug from the wall socket if on electric operation).</a:t>
            </a:r>
          </a:p>
          <a:p>
            <a:pPr>
              <a:buFont typeface="Arial" pitchFamily="34" charset="0"/>
              <a:buNone/>
              <a:defRPr/>
            </a:pPr>
            <a:r>
              <a:rPr lang="en-US" dirty="0"/>
              <a:t>• Open the door of the refrigerator and leave it open for the ice to melt normally or use </a:t>
            </a:r>
            <a:r>
              <a:rPr lang="en-US" dirty="0" smtClean="0"/>
              <a:t>warm water </a:t>
            </a:r>
            <a:r>
              <a:rPr lang="en-US" dirty="0"/>
              <a:t>with a cloth to thaw the ice</a:t>
            </a:r>
          </a:p>
          <a:p>
            <a:pPr>
              <a:buFont typeface="Arial" pitchFamily="34" charset="0"/>
              <a:buNone/>
              <a:defRPr/>
            </a:pPr>
            <a:r>
              <a:rPr lang="en-US" dirty="0"/>
              <a:t>• Do not use knives or other sharp instruments.</a:t>
            </a:r>
          </a:p>
          <a:p>
            <a:pPr>
              <a:buFont typeface="Arial" pitchFamily="34" charset="0"/>
              <a:buNone/>
              <a:defRPr/>
            </a:pPr>
            <a:r>
              <a:rPr lang="en-US" dirty="0"/>
              <a:t>• Wipe the freezer compartment dry.</a:t>
            </a:r>
          </a:p>
          <a:p>
            <a:pPr>
              <a:buFont typeface="Arial" pitchFamily="34" charset="0"/>
              <a:buNone/>
              <a:defRPr/>
            </a:pPr>
            <a:r>
              <a:rPr lang="en-US" dirty="0"/>
              <a:t>• Clean and dry the refrigerator.</a:t>
            </a:r>
          </a:p>
          <a:p>
            <a:pPr>
              <a:buFont typeface="Arial" pitchFamily="34" charset="0"/>
              <a:buNone/>
              <a:defRPr/>
            </a:pPr>
            <a:r>
              <a:rPr lang="en-US" dirty="0"/>
              <a:t>• Light the burner (or plug in three pin top plug into the </a:t>
            </a:r>
            <a:r>
              <a:rPr lang="en-US" dirty="0" smtClean="0"/>
              <a:t>wall  socket </a:t>
            </a:r>
            <a:r>
              <a:rPr lang="en-US" dirty="0"/>
              <a:t>if on electric operation).</a:t>
            </a:r>
          </a:p>
          <a:p>
            <a:pPr>
              <a:buFont typeface="Arial" pitchFamily="34" charset="0"/>
              <a:buNone/>
              <a:defRPr/>
            </a:pPr>
            <a:r>
              <a:rPr lang="en-US" dirty="0"/>
              <a:t>• Wait until the </a:t>
            </a:r>
            <a:r>
              <a:rPr lang="en-US"/>
              <a:t>temperature </a:t>
            </a:r>
            <a:r>
              <a:rPr lang="en-US" smtClean="0"/>
              <a:t>stabilizes </a:t>
            </a:r>
            <a:r>
              <a:rPr lang="en-US" dirty="0"/>
              <a:t>between +2°C to +8°C.</a:t>
            </a:r>
          </a:p>
          <a:p>
            <a:pPr>
              <a:buFont typeface="Arial" pitchFamily="34" charset="0"/>
              <a:buNone/>
              <a:defRPr/>
            </a:pPr>
            <a:r>
              <a:rPr lang="en-US" dirty="0"/>
              <a:t>• Place the vaccine inside and close the door.</a:t>
            </a:r>
          </a:p>
        </p:txBody>
      </p:sp>
    </p:spTree>
    <p:extLst>
      <p:ext uri="{BB962C8B-B14F-4D97-AF65-F5344CB8AC3E}">
        <p14:creationId xmlns:p14="http://schemas.microsoft.com/office/powerpoint/2010/main" val="21247162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en-US" smtClean="0"/>
          </a:p>
        </p:txBody>
      </p:sp>
      <p:sp>
        <p:nvSpPr>
          <p:cNvPr id="75779" name="Content Placeholder 2"/>
          <p:cNvSpPr>
            <a:spLocks noGrp="1"/>
          </p:cNvSpPr>
          <p:nvPr>
            <p:ph idx="1"/>
          </p:nvPr>
        </p:nvSpPr>
        <p:spPr/>
        <p:txBody>
          <a:bodyPr/>
          <a:lstStyle/>
          <a:p>
            <a:pPr>
              <a:buFont typeface="Arial" pitchFamily="34" charset="0"/>
              <a:buNone/>
            </a:pPr>
            <a:r>
              <a:rPr lang="en-US" b="1" i="1" smtClean="0">
                <a:solidFill>
                  <a:schemeClr val="tx2"/>
                </a:solidFill>
              </a:rPr>
              <a:t>Cleaning the refrigerator</a:t>
            </a:r>
          </a:p>
          <a:p>
            <a:pPr>
              <a:buFont typeface="Arial" pitchFamily="34" charset="0"/>
              <a:buNone/>
            </a:pPr>
            <a:r>
              <a:rPr lang="en-US" smtClean="0"/>
              <a:t>• Always clean the inside of the refrigerator when defrosting.</a:t>
            </a:r>
          </a:p>
          <a:p>
            <a:pPr>
              <a:buFont typeface="Arial" pitchFamily="34" charset="0"/>
              <a:buNone/>
            </a:pPr>
            <a:r>
              <a:rPr lang="en-US" smtClean="0"/>
              <a:t>• Use warm water and soap.</a:t>
            </a:r>
          </a:p>
          <a:p>
            <a:pPr>
              <a:buFont typeface="Arial" pitchFamily="34" charset="0"/>
              <a:buNone/>
            </a:pPr>
            <a:r>
              <a:rPr lang="en-US" smtClean="0"/>
              <a:t>• Never use scouring powder, steel wool or abrasive cleaners on any refrigerator with a metallic surface paint.</a:t>
            </a:r>
          </a:p>
        </p:txBody>
      </p:sp>
    </p:spTree>
    <p:extLst>
      <p:ext uri="{BB962C8B-B14F-4D97-AF65-F5344CB8AC3E}">
        <p14:creationId xmlns:p14="http://schemas.microsoft.com/office/powerpoint/2010/main" val="32060910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a:bodyPr>
          <a:lstStyle/>
          <a:p>
            <a:pPr>
              <a:defRPr/>
            </a:pPr>
            <a:r>
              <a:rPr lang="en-US" dirty="0"/>
              <a:t>Clean the door gasket and put same talcum on it.</a:t>
            </a:r>
          </a:p>
          <a:p>
            <a:pPr>
              <a:buFont typeface="Arial" pitchFamily="34" charset="0"/>
              <a:buNone/>
              <a:defRPr/>
            </a:pPr>
            <a:r>
              <a:rPr lang="en-US" dirty="0"/>
              <a:t>• Wipe all parts dry before starting the refrigerator.</a:t>
            </a:r>
          </a:p>
          <a:p>
            <a:pPr>
              <a:buFont typeface="Arial" pitchFamily="34" charset="0"/>
              <a:buNone/>
              <a:defRPr/>
            </a:pPr>
            <a:r>
              <a:rPr lang="en-US" dirty="0"/>
              <a:t>• Clean the outside with a soft brush or a piece of cloth.</a:t>
            </a:r>
          </a:p>
          <a:p>
            <a:pPr>
              <a:buFont typeface="Arial" pitchFamily="34" charset="0"/>
              <a:buNone/>
              <a:defRPr/>
            </a:pPr>
            <a:r>
              <a:rPr lang="en-US" dirty="0"/>
              <a:t>• Clean the condenser and cooling unit with soft brush.</a:t>
            </a:r>
          </a:p>
          <a:p>
            <a:pPr>
              <a:buFont typeface="Arial" pitchFamily="34" charset="0"/>
              <a:buNone/>
              <a:defRPr/>
            </a:pPr>
            <a:r>
              <a:rPr lang="en-US" dirty="0"/>
              <a:t>• Light the burner (connect the power plug into the wal1 socket if on electric operation).</a:t>
            </a:r>
          </a:p>
          <a:p>
            <a:pPr>
              <a:buFont typeface="Arial" pitchFamily="34" charset="0"/>
              <a:buNone/>
              <a:defRPr/>
            </a:pPr>
            <a:r>
              <a:rPr lang="en-US" dirty="0"/>
              <a:t>• Wait until the temperature stabilizes between +2°C to +8°C to return vaccines.</a:t>
            </a:r>
          </a:p>
        </p:txBody>
      </p:sp>
    </p:spTree>
    <p:extLst>
      <p:ext uri="{BB962C8B-B14F-4D97-AF65-F5344CB8AC3E}">
        <p14:creationId xmlns:p14="http://schemas.microsoft.com/office/powerpoint/2010/main" val="17947683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solidFill>
                  <a:srgbClr val="FFC000"/>
                </a:solidFill>
              </a:rPr>
              <a:t>Cold Chain Emergencies</a:t>
            </a:r>
            <a:br>
              <a:rPr lang="en-US" b="1" dirty="0" smtClean="0">
                <a:solidFill>
                  <a:srgbClr val="FFC000"/>
                </a:solidFill>
              </a:rPr>
            </a:br>
            <a:endParaRPr lang="en-US" dirty="0">
              <a:solidFill>
                <a:srgbClr val="FFC000"/>
              </a:solidFill>
            </a:endParaRPr>
          </a:p>
        </p:txBody>
      </p:sp>
      <p:sp>
        <p:nvSpPr>
          <p:cNvPr id="78851" name="Content Placeholder 2"/>
          <p:cNvSpPr>
            <a:spLocks noGrp="1"/>
          </p:cNvSpPr>
          <p:nvPr>
            <p:ph idx="1"/>
          </p:nvPr>
        </p:nvSpPr>
        <p:spPr>
          <a:xfrm>
            <a:off x="457200" y="1340768"/>
            <a:ext cx="8229600" cy="5040560"/>
          </a:xfrm>
        </p:spPr>
        <p:txBody>
          <a:bodyPr/>
          <a:lstStyle/>
          <a:p>
            <a:pPr>
              <a:buFont typeface="Wingdings" pitchFamily="2" charset="2"/>
              <a:buChar char="v"/>
            </a:pPr>
            <a:r>
              <a:rPr lang="en-US" dirty="0" smtClean="0"/>
              <a:t>Emergencies can interrupt immunization services if not planned for. </a:t>
            </a:r>
          </a:p>
          <a:p>
            <a:pPr>
              <a:buFont typeface="Wingdings" pitchFamily="2" charset="2"/>
              <a:buChar char="v"/>
            </a:pPr>
            <a:r>
              <a:rPr lang="en-US" dirty="0" smtClean="0"/>
              <a:t>Some of the common cold chain emergencies include:</a:t>
            </a:r>
          </a:p>
          <a:p>
            <a:pPr>
              <a:buFont typeface="Arial" pitchFamily="34" charset="0"/>
              <a:buNone/>
            </a:pPr>
            <a:r>
              <a:rPr lang="en-US" dirty="0" smtClean="0"/>
              <a:t>• Equipment breakdown.</a:t>
            </a:r>
          </a:p>
          <a:p>
            <a:pPr>
              <a:buFont typeface="Arial" pitchFamily="34" charset="0"/>
              <a:buNone/>
            </a:pPr>
            <a:r>
              <a:rPr lang="en-US" dirty="0" smtClean="0"/>
              <a:t>• Electric power failure.</a:t>
            </a:r>
          </a:p>
          <a:p>
            <a:pPr>
              <a:buFont typeface="Arial" pitchFamily="34" charset="0"/>
              <a:buNone/>
            </a:pPr>
            <a:r>
              <a:rPr lang="en-US" dirty="0" smtClean="0"/>
              <a:t>• Shortage of gas.</a:t>
            </a:r>
          </a:p>
          <a:p>
            <a:pPr>
              <a:buFont typeface="Arial" pitchFamily="34" charset="0"/>
              <a:buNone/>
            </a:pPr>
            <a:r>
              <a:rPr lang="en-US" dirty="0" smtClean="0"/>
              <a:t>• Shortage of spare parts.</a:t>
            </a:r>
          </a:p>
        </p:txBody>
      </p:sp>
    </p:spTree>
    <p:extLst>
      <p:ext uri="{BB962C8B-B14F-4D97-AF65-F5344CB8AC3E}">
        <p14:creationId xmlns:p14="http://schemas.microsoft.com/office/powerpoint/2010/main" val="259287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00FF"/>
                </a:solidFill>
              </a:rPr>
              <a:t>Reverse Cold Chain</a:t>
            </a:r>
            <a:endParaRPr lang="en-GB" sz="3200" dirty="0"/>
          </a:p>
        </p:txBody>
      </p:sp>
      <p:sp>
        <p:nvSpPr>
          <p:cNvPr id="3" name="Content Placeholder 2"/>
          <p:cNvSpPr>
            <a:spLocks noGrp="1"/>
          </p:cNvSpPr>
          <p:nvPr>
            <p:ph idx="1"/>
          </p:nvPr>
        </p:nvSpPr>
        <p:spPr/>
        <p:txBody>
          <a:bodyPr/>
          <a:lstStyle/>
          <a:p>
            <a:r>
              <a:rPr lang="en-GB" dirty="0" smtClean="0"/>
              <a:t>This is a special chain that involves transportation of specimens from people who show signs and symptoms of disease.</a:t>
            </a:r>
          </a:p>
          <a:p>
            <a:r>
              <a:rPr lang="en-GB" dirty="0" smtClean="0"/>
              <a:t>It starts from taking specimens, preserving and transporting them from patient to the laboratory. </a:t>
            </a:r>
          </a:p>
          <a:p>
            <a:r>
              <a:rPr lang="en-GB" dirty="0" smtClean="0"/>
              <a:t>The fast cold chain is the recommended option for the reverse cold chain</a:t>
            </a:r>
            <a:endParaRPr lang="en-GB" dirty="0"/>
          </a:p>
        </p:txBody>
      </p:sp>
    </p:spTree>
    <p:extLst>
      <p:ext uri="{BB962C8B-B14F-4D97-AF65-F5344CB8AC3E}">
        <p14:creationId xmlns:p14="http://schemas.microsoft.com/office/powerpoint/2010/main" val="21840484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457200" y="685800"/>
            <a:ext cx="8229600" cy="5440363"/>
          </a:xfrm>
        </p:spPr>
        <p:txBody>
          <a:bodyPr/>
          <a:lstStyle/>
          <a:p>
            <a:r>
              <a:rPr lang="en-US" smtClean="0"/>
              <a:t>There should be a warning system for identifying equipment failure and make arrangements in advance for moving vaccines to the nearest health facility or location that has appropriate substitute equipment.</a:t>
            </a:r>
          </a:p>
          <a:p>
            <a:r>
              <a:rPr lang="en-US" smtClean="0"/>
              <a:t>The district should be notified as soon as possible of such failure.</a:t>
            </a:r>
          </a:p>
          <a:p>
            <a:r>
              <a:rPr lang="en-US" smtClean="0"/>
              <a:t>Wash the gas jet carefully in alcohol, kerosene or petrol. Blow through it to dry (Do not use any sharp object to clear the jet.</a:t>
            </a:r>
          </a:p>
          <a:p>
            <a:endParaRPr lang="en-US" smtClean="0"/>
          </a:p>
          <a:p>
            <a:endParaRPr lang="en-US" smtClean="0"/>
          </a:p>
        </p:txBody>
      </p:sp>
    </p:spTree>
    <p:extLst>
      <p:ext uri="{BB962C8B-B14F-4D97-AF65-F5344CB8AC3E}">
        <p14:creationId xmlns:p14="http://schemas.microsoft.com/office/powerpoint/2010/main" val="10115194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a:xfrm>
            <a:off x="457200" y="762000"/>
            <a:ext cx="8229600" cy="5364163"/>
          </a:xfrm>
        </p:spPr>
        <p:txBody>
          <a:bodyPr/>
          <a:lstStyle/>
          <a:p>
            <a:pPr>
              <a:buFont typeface="Arial" pitchFamily="34" charset="0"/>
              <a:buNone/>
            </a:pPr>
            <a:r>
              <a:rPr lang="en-US" smtClean="0"/>
              <a:t>• Check that the jet is completely clear by looking through it against the light.</a:t>
            </a:r>
          </a:p>
          <a:p>
            <a:pPr>
              <a:buFont typeface="Arial" pitchFamily="34" charset="0"/>
              <a:buNone/>
            </a:pPr>
            <a:r>
              <a:rPr lang="en-US" smtClean="0"/>
              <a:t>• If the jet is damaged or badly blocked that cannot be cleared, fit a new one.</a:t>
            </a:r>
          </a:p>
          <a:p>
            <a:pPr>
              <a:buFont typeface="Arial" pitchFamily="34" charset="0"/>
              <a:buNone/>
            </a:pPr>
            <a:r>
              <a:rPr lang="en-US" smtClean="0"/>
              <a:t>• Clean the gas burner with a soft brush and blow it free of dust.</a:t>
            </a:r>
          </a:p>
          <a:p>
            <a:pPr>
              <a:buFont typeface="Arial" pitchFamily="34" charset="0"/>
              <a:buNone/>
            </a:pPr>
            <a:r>
              <a:rPr lang="en-US" smtClean="0"/>
              <a:t>• Replace the parts and Check for leaks.</a:t>
            </a:r>
          </a:p>
          <a:p>
            <a:pPr>
              <a:buFont typeface="Arial" pitchFamily="34" charset="0"/>
              <a:buNone/>
            </a:pPr>
            <a:r>
              <a:rPr lang="en-US" smtClean="0"/>
              <a:t>• Light the burner and wait until the temperature inside has come down to +2°C to +8°C before replacing the vaccine.</a:t>
            </a:r>
          </a:p>
          <a:p>
            <a:endParaRPr lang="en-US" smtClean="0"/>
          </a:p>
        </p:txBody>
      </p:sp>
    </p:spTree>
    <p:extLst>
      <p:ext uri="{BB962C8B-B14F-4D97-AF65-F5344CB8AC3E}">
        <p14:creationId xmlns:p14="http://schemas.microsoft.com/office/powerpoint/2010/main" val="42797980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ormAutofit fontScale="90000"/>
          </a:bodyPr>
          <a:lstStyle/>
          <a:p>
            <a:r>
              <a:rPr lang="en-US" b="1" smtClean="0">
                <a:solidFill>
                  <a:schemeClr val="tx2"/>
                </a:solidFill>
                <a:latin typeface="Agency FB" pitchFamily="34" charset="0"/>
              </a:rPr>
              <a:t>Starting on electric operation</a:t>
            </a:r>
            <a:br>
              <a:rPr lang="en-US" b="1" smtClean="0">
                <a:solidFill>
                  <a:schemeClr val="tx2"/>
                </a:solidFill>
                <a:latin typeface="Agency FB" pitchFamily="34" charset="0"/>
              </a:rPr>
            </a:br>
            <a:endParaRPr lang="en-US" smtClean="0">
              <a:solidFill>
                <a:schemeClr val="tx2"/>
              </a:solidFill>
              <a:latin typeface="Agency FB" pitchFamily="34" charset="0"/>
            </a:endParaRPr>
          </a:p>
        </p:txBody>
      </p:sp>
      <p:sp>
        <p:nvSpPr>
          <p:cNvPr id="81923" name="Content Placeholder 2"/>
          <p:cNvSpPr>
            <a:spLocks noGrp="1"/>
          </p:cNvSpPr>
          <p:nvPr>
            <p:ph idx="1"/>
          </p:nvPr>
        </p:nvSpPr>
        <p:spPr>
          <a:xfrm>
            <a:off x="457200" y="1295400"/>
            <a:ext cx="8229600" cy="5029200"/>
          </a:xfrm>
        </p:spPr>
        <p:txBody>
          <a:bodyPr/>
          <a:lstStyle/>
          <a:p>
            <a:pPr>
              <a:buFont typeface="Arial" pitchFamily="34" charset="0"/>
              <a:buNone/>
            </a:pPr>
            <a:r>
              <a:rPr lang="en-US" smtClean="0"/>
              <a:t>• If the refrigerator has been on gas operation, take the following action:</a:t>
            </a:r>
          </a:p>
          <a:p>
            <a:pPr>
              <a:buFont typeface="Arial" pitchFamily="34" charset="0"/>
              <a:buNone/>
            </a:pPr>
            <a:r>
              <a:rPr lang="en-US" i="1" smtClean="0"/>
              <a:t>• Turn off the gas supply at the gas cylinder.</a:t>
            </a:r>
          </a:p>
          <a:p>
            <a:pPr>
              <a:buFont typeface="Arial" pitchFamily="34" charset="0"/>
              <a:buNone/>
            </a:pPr>
            <a:r>
              <a:rPr lang="en-US" i="1" smtClean="0"/>
              <a:t>Wait until the burner flame goes out.</a:t>
            </a:r>
          </a:p>
          <a:p>
            <a:pPr>
              <a:buFont typeface="Arial" pitchFamily="34" charset="0"/>
              <a:buNone/>
            </a:pPr>
            <a:r>
              <a:rPr lang="en-US" i="1" smtClean="0"/>
              <a:t>• Disconnect the gas supply regulator from the gas cylinder.</a:t>
            </a:r>
          </a:p>
          <a:p>
            <a:pPr>
              <a:buFont typeface="Arial" pitchFamily="34" charset="0"/>
              <a:buNone/>
            </a:pPr>
            <a:r>
              <a:rPr lang="en-US" smtClean="0"/>
              <a:t>• Check that the power supply voltage is correct (220V – 240V).</a:t>
            </a:r>
          </a:p>
          <a:p>
            <a:pPr>
              <a:buFont typeface="Arial" pitchFamily="34" charset="0"/>
              <a:buNone/>
            </a:pPr>
            <a:endParaRPr lang="en-US" smtClean="0"/>
          </a:p>
        </p:txBody>
      </p:sp>
    </p:spTree>
    <p:extLst>
      <p:ext uri="{BB962C8B-B14F-4D97-AF65-F5344CB8AC3E}">
        <p14:creationId xmlns:p14="http://schemas.microsoft.com/office/powerpoint/2010/main" val="26067081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endParaRPr lang="en-US" smtClean="0"/>
          </a:p>
        </p:txBody>
      </p:sp>
      <p:sp>
        <p:nvSpPr>
          <p:cNvPr id="82947" name="Content Placeholder 2"/>
          <p:cNvSpPr>
            <a:spLocks noGrp="1"/>
          </p:cNvSpPr>
          <p:nvPr>
            <p:ph idx="1"/>
          </p:nvPr>
        </p:nvSpPr>
        <p:spPr/>
        <p:txBody>
          <a:bodyPr>
            <a:normAutofit lnSpcReduction="10000"/>
          </a:bodyPr>
          <a:lstStyle/>
          <a:p>
            <a:r>
              <a:rPr lang="en-US" smtClean="0"/>
              <a:t>Plug in the top plug into the wall socket.</a:t>
            </a:r>
          </a:p>
          <a:p>
            <a:r>
              <a:rPr lang="en-US" smtClean="0"/>
              <a:t>Turn the thermometer control knob to medium or position 4, put a thermometer in the fridge and leave the refrigerator running for 3 to 4 hours. </a:t>
            </a:r>
          </a:p>
          <a:p>
            <a:r>
              <a:rPr lang="en-US" smtClean="0"/>
              <a:t>If it does not start, ensure that the plug is wired correctly.</a:t>
            </a:r>
          </a:p>
          <a:p>
            <a:r>
              <a:rPr lang="en-US" smtClean="0"/>
              <a:t>Read the temperature inside the refrigerator. It </a:t>
            </a:r>
            <a:r>
              <a:rPr lang="en-US" i="1" smtClean="0"/>
              <a:t>must be between +2oC to +8 oC.</a:t>
            </a:r>
            <a:endParaRPr lang="en-US" smtClean="0"/>
          </a:p>
          <a:p>
            <a:endParaRPr lang="en-US" smtClean="0"/>
          </a:p>
        </p:txBody>
      </p:sp>
    </p:spTree>
    <p:extLst>
      <p:ext uri="{BB962C8B-B14F-4D97-AF65-F5344CB8AC3E}">
        <p14:creationId xmlns:p14="http://schemas.microsoft.com/office/powerpoint/2010/main" val="5942773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normAutofit fontScale="90000"/>
          </a:bodyPr>
          <a:lstStyle/>
          <a:p>
            <a:r>
              <a:rPr lang="en-US" b="1" smtClean="0">
                <a:solidFill>
                  <a:schemeClr val="tx2"/>
                </a:solidFill>
              </a:rPr>
              <a:t>Adjusting the temperature</a:t>
            </a:r>
            <a:br>
              <a:rPr lang="en-US" b="1" smtClean="0">
                <a:solidFill>
                  <a:schemeClr val="tx2"/>
                </a:solidFill>
              </a:rPr>
            </a:br>
            <a:endParaRPr lang="en-US" smtClean="0">
              <a:solidFill>
                <a:schemeClr val="tx2"/>
              </a:solidFill>
            </a:endParaRPr>
          </a:p>
        </p:txBody>
      </p:sp>
      <p:sp>
        <p:nvSpPr>
          <p:cNvPr id="83971" name="Content Placeholder 2"/>
          <p:cNvSpPr>
            <a:spLocks noGrp="1"/>
          </p:cNvSpPr>
          <p:nvPr>
            <p:ph idx="1"/>
          </p:nvPr>
        </p:nvSpPr>
        <p:spPr>
          <a:xfrm>
            <a:off x="457200" y="1143000"/>
            <a:ext cx="8229600" cy="4983163"/>
          </a:xfrm>
        </p:spPr>
        <p:txBody>
          <a:bodyPr>
            <a:normAutofit lnSpcReduction="10000"/>
          </a:bodyPr>
          <a:lstStyle/>
          <a:p>
            <a:r>
              <a:rPr lang="en-US" sz="2800" smtClean="0"/>
              <a:t>After confirming that the refrigerator is working on electricity, it is important to check the temperature because the temperature setting for gas operation may give very low temperature for electric operation. </a:t>
            </a:r>
          </a:p>
          <a:p>
            <a:r>
              <a:rPr lang="en-US" sz="2800" smtClean="0"/>
              <a:t>Monitor the refrigerator and adjust the thermostat control knob accordingly depending on the temperatures inside the refrigerator. </a:t>
            </a:r>
          </a:p>
          <a:p>
            <a:r>
              <a:rPr lang="en-US" sz="2800" smtClean="0"/>
              <a:t>The temperature must stabilise between (+2oC to +8 oC).</a:t>
            </a:r>
          </a:p>
          <a:p>
            <a:r>
              <a:rPr lang="en-US" sz="2800" smtClean="0"/>
              <a:t>If the refrigerator does not cool, follow the  instructions below</a:t>
            </a:r>
          </a:p>
        </p:txBody>
      </p:sp>
    </p:spTree>
    <p:extLst>
      <p:ext uri="{BB962C8B-B14F-4D97-AF65-F5344CB8AC3E}">
        <p14:creationId xmlns:p14="http://schemas.microsoft.com/office/powerpoint/2010/main" val="28000202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z="3200" b="1" smtClean="0">
                <a:solidFill>
                  <a:schemeClr val="tx2"/>
                </a:solidFill>
              </a:rPr>
              <a:t>Refrigerator not cooling at all on (electrical operation)</a:t>
            </a:r>
            <a:endParaRPr lang="en-US" sz="3200" smtClean="0">
              <a:solidFill>
                <a:schemeClr val="tx2"/>
              </a:solidFill>
            </a:endParaRPr>
          </a:p>
        </p:txBody>
      </p:sp>
      <p:pic>
        <p:nvPicPr>
          <p:cNvPr id="849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905000"/>
            <a:ext cx="5867400" cy="4343400"/>
          </a:xfrm>
          <a:noFill/>
        </p:spPr>
      </p:pic>
    </p:spTree>
    <p:extLst>
      <p:ext uri="{BB962C8B-B14F-4D97-AF65-F5344CB8AC3E}">
        <p14:creationId xmlns:p14="http://schemas.microsoft.com/office/powerpoint/2010/main" val="30042999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1"/>
          </p:nvPr>
        </p:nvSpPr>
        <p:spPr>
          <a:xfrm>
            <a:off x="457200" y="381000"/>
            <a:ext cx="8229600" cy="5745163"/>
          </a:xfrm>
        </p:spPr>
        <p:txBody>
          <a:bodyPr>
            <a:normAutofit/>
          </a:bodyPr>
          <a:lstStyle/>
          <a:p>
            <a:pPr>
              <a:lnSpc>
                <a:spcPct val="150000"/>
              </a:lnSpc>
              <a:buFont typeface="Arial" pitchFamily="34" charset="0"/>
              <a:buNone/>
            </a:pPr>
            <a:r>
              <a:rPr lang="en-US" dirty="0" smtClean="0">
                <a:solidFill>
                  <a:srgbClr val="C00000"/>
                </a:solidFill>
              </a:rPr>
              <a:t> Stock management</a:t>
            </a:r>
          </a:p>
          <a:p>
            <a:pPr>
              <a:lnSpc>
                <a:spcPct val="150000"/>
              </a:lnSpc>
              <a:buFont typeface="Arial" pitchFamily="34" charset="0"/>
              <a:buNone/>
            </a:pPr>
            <a:r>
              <a:rPr lang="en-US" dirty="0" smtClean="0"/>
              <a:t>Always keep in stock:</a:t>
            </a:r>
          </a:p>
          <a:p>
            <a:pPr>
              <a:lnSpc>
                <a:spcPct val="150000"/>
              </a:lnSpc>
              <a:buFont typeface="Arial" pitchFamily="34" charset="0"/>
              <a:buNone/>
            </a:pPr>
            <a:r>
              <a:rPr lang="en-US" dirty="0" smtClean="0"/>
              <a:t>• One spare full gas cylinder.</a:t>
            </a:r>
          </a:p>
          <a:p>
            <a:pPr>
              <a:lnSpc>
                <a:spcPct val="150000"/>
              </a:lnSpc>
              <a:buFont typeface="Arial" pitchFamily="34" charset="0"/>
              <a:buNone/>
            </a:pPr>
            <a:r>
              <a:rPr lang="en-US" dirty="0" smtClean="0"/>
              <a:t>• One spare gas supply pipe.</a:t>
            </a:r>
          </a:p>
          <a:p>
            <a:pPr>
              <a:lnSpc>
                <a:spcPct val="150000"/>
              </a:lnSpc>
              <a:buFont typeface="Arial" pitchFamily="34" charset="0"/>
              <a:buNone/>
            </a:pPr>
            <a:r>
              <a:rPr lang="en-US" dirty="0" smtClean="0"/>
              <a:t>• One spare heater (for electric operation).</a:t>
            </a:r>
          </a:p>
          <a:p>
            <a:pPr>
              <a:lnSpc>
                <a:spcPct val="150000"/>
              </a:lnSpc>
              <a:buFont typeface="Arial" pitchFamily="34" charset="0"/>
              <a:buNone/>
            </a:pPr>
            <a:r>
              <a:rPr lang="en-US" dirty="0" smtClean="0"/>
              <a:t>• Spare fuses or fuse wire for electric operation).</a:t>
            </a:r>
          </a:p>
          <a:p>
            <a:pPr>
              <a:lnSpc>
                <a:spcPct val="150000"/>
              </a:lnSpc>
              <a:buFont typeface="Arial" pitchFamily="34" charset="0"/>
              <a:buNone/>
            </a:pPr>
            <a:endParaRPr lang="en-US" dirty="0" smtClean="0"/>
          </a:p>
        </p:txBody>
      </p:sp>
    </p:spTree>
    <p:extLst>
      <p:ext uri="{BB962C8B-B14F-4D97-AF65-F5344CB8AC3E}">
        <p14:creationId xmlns:p14="http://schemas.microsoft.com/office/powerpoint/2010/main" val="5469469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accent6">
                    <a:lumMod val="75000"/>
                  </a:schemeClr>
                </a:solidFill>
              </a:rPr>
              <a:t>Equipment Inventory</a:t>
            </a:r>
            <a:br>
              <a:rPr lang="en-US" sz="3200" b="1" dirty="0" smtClean="0">
                <a:solidFill>
                  <a:schemeClr val="accent6">
                    <a:lumMod val="75000"/>
                  </a:schemeClr>
                </a:solidFill>
              </a:rPr>
            </a:br>
            <a:endParaRPr lang="en-US" sz="3200" dirty="0">
              <a:solidFill>
                <a:schemeClr val="accent6">
                  <a:lumMod val="75000"/>
                </a:schemeClr>
              </a:solidFill>
            </a:endParaRPr>
          </a:p>
        </p:txBody>
      </p:sp>
      <p:sp>
        <p:nvSpPr>
          <p:cNvPr id="3" name="Content Placeholder 2"/>
          <p:cNvSpPr>
            <a:spLocks noGrp="1"/>
          </p:cNvSpPr>
          <p:nvPr>
            <p:ph idx="1"/>
          </p:nvPr>
        </p:nvSpPr>
        <p:spPr>
          <a:xfrm>
            <a:off x="457200" y="990600"/>
            <a:ext cx="8229600" cy="5135563"/>
          </a:xfrm>
        </p:spPr>
        <p:txBody>
          <a:bodyPr/>
          <a:lstStyle/>
          <a:p>
            <a:pPr>
              <a:defRPr/>
            </a:pPr>
            <a:r>
              <a:rPr lang="en-US" sz="2800" dirty="0" smtClean="0"/>
              <a:t>It is important to keep records of equipments. A good equipment inventory will provide the information needed to </a:t>
            </a:r>
            <a:r>
              <a:rPr lang="en-US" sz="2800" dirty="0" smtClean="0">
                <a:solidFill>
                  <a:schemeClr val="tx2">
                    <a:lumMod val="60000"/>
                    <a:lumOff val="40000"/>
                  </a:schemeClr>
                </a:solidFill>
              </a:rPr>
              <a:t>track the location,</a:t>
            </a:r>
            <a:r>
              <a:rPr lang="en-US" sz="2800" dirty="0" smtClean="0"/>
              <a:t> </a:t>
            </a:r>
            <a:r>
              <a:rPr lang="en-US" sz="2800" dirty="0" smtClean="0">
                <a:solidFill>
                  <a:srgbClr val="7030A0"/>
                </a:solidFill>
              </a:rPr>
              <a:t>maintenance schedule</a:t>
            </a:r>
            <a:r>
              <a:rPr lang="en-US" sz="2800" dirty="0" smtClean="0"/>
              <a:t>, </a:t>
            </a:r>
            <a:r>
              <a:rPr lang="en-US" sz="2800" dirty="0" smtClean="0">
                <a:solidFill>
                  <a:srgbClr val="FF0000"/>
                </a:solidFill>
              </a:rPr>
              <a:t>replacement</a:t>
            </a:r>
            <a:r>
              <a:rPr lang="en-US" sz="2800" dirty="0" smtClean="0"/>
              <a:t> and </a:t>
            </a:r>
            <a:r>
              <a:rPr lang="en-US" sz="2800" dirty="0" smtClean="0">
                <a:solidFill>
                  <a:schemeClr val="accent3">
                    <a:lumMod val="75000"/>
                  </a:schemeClr>
                </a:solidFill>
              </a:rPr>
              <a:t>evaluation of the adequacy</a:t>
            </a:r>
            <a:r>
              <a:rPr lang="en-US" sz="2800" dirty="0" smtClean="0"/>
              <a:t> of the equipment.</a:t>
            </a:r>
          </a:p>
          <a:p>
            <a:pPr>
              <a:defRPr/>
            </a:pPr>
            <a:r>
              <a:rPr lang="en-US" sz="2800" dirty="0" smtClean="0"/>
              <a:t>Records for each piece of equipment should include:</a:t>
            </a:r>
          </a:p>
          <a:p>
            <a:pPr>
              <a:buFont typeface="Arial" pitchFamily="34" charset="0"/>
              <a:buNone/>
              <a:defRPr/>
            </a:pPr>
            <a:r>
              <a:rPr lang="en-US" sz="2800" dirty="0" smtClean="0"/>
              <a:t>• Technical information (brand, model, serial number, date of entry into service and date of final removal from service)</a:t>
            </a:r>
          </a:p>
          <a:p>
            <a:pPr>
              <a:buFont typeface="Arial" pitchFamily="34" charset="0"/>
              <a:buNone/>
              <a:defRPr/>
            </a:pPr>
            <a:r>
              <a:rPr lang="en-US" sz="2800" dirty="0" smtClean="0"/>
              <a:t>• Specific location</a:t>
            </a:r>
          </a:p>
          <a:p>
            <a:pPr>
              <a:buFont typeface="Arial" pitchFamily="34" charset="0"/>
              <a:buNone/>
              <a:defRPr/>
            </a:pPr>
            <a:r>
              <a:rPr lang="en-US" sz="2800" dirty="0" smtClean="0"/>
              <a:t>• Current condition (working, in repair, un-repairable)</a:t>
            </a:r>
            <a:endParaRPr lang="en-US" sz="2800" dirty="0"/>
          </a:p>
        </p:txBody>
      </p:sp>
    </p:spTree>
    <p:extLst>
      <p:ext uri="{BB962C8B-B14F-4D97-AF65-F5344CB8AC3E}">
        <p14:creationId xmlns:p14="http://schemas.microsoft.com/office/powerpoint/2010/main" val="3402660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828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7171" name="Text Box 3"/>
          <p:cNvSpPr txBox="1">
            <a:spLocks noChangeArrowheads="1"/>
          </p:cNvSpPr>
          <p:nvPr/>
        </p:nvSpPr>
        <p:spPr bwMode="auto">
          <a:xfrm>
            <a:off x="6705600" y="1981200"/>
            <a:ext cx="1920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Calibri" pitchFamily="34" charset="0"/>
            </a:endParaRPr>
          </a:p>
        </p:txBody>
      </p:sp>
      <p:sp>
        <p:nvSpPr>
          <p:cNvPr id="7172" name="Text Box 4"/>
          <p:cNvSpPr txBox="1">
            <a:spLocks noChangeArrowheads="1"/>
          </p:cNvSpPr>
          <p:nvPr/>
        </p:nvSpPr>
        <p:spPr bwMode="auto">
          <a:xfrm>
            <a:off x="6461125" y="3313113"/>
            <a:ext cx="1997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Calibri" pitchFamily="34" charset="0"/>
            </a:endParaRPr>
          </a:p>
        </p:txBody>
      </p:sp>
      <p:sp>
        <p:nvSpPr>
          <p:cNvPr id="7173" name="Text Box 5"/>
          <p:cNvSpPr txBox="1">
            <a:spLocks noChangeArrowheads="1"/>
          </p:cNvSpPr>
          <p:nvPr/>
        </p:nvSpPr>
        <p:spPr bwMode="auto">
          <a:xfrm>
            <a:off x="6461125" y="3998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Calibri" pitchFamily="34" charset="0"/>
            </a:endParaRPr>
          </a:p>
        </p:txBody>
      </p:sp>
      <p:sp>
        <p:nvSpPr>
          <p:cNvPr id="7174" name="Rectangle 6"/>
          <p:cNvSpPr>
            <a:spLocks noGrp="1" noChangeArrowheads="1"/>
          </p:cNvSpPr>
          <p:nvPr>
            <p:ph type="ctrTitle"/>
          </p:nvPr>
        </p:nvSpPr>
        <p:spPr>
          <a:xfrm>
            <a:off x="609600" y="381000"/>
            <a:ext cx="7772400" cy="1143000"/>
          </a:xfrm>
        </p:spPr>
        <p:txBody>
          <a:bodyPr/>
          <a:lstStyle/>
          <a:p>
            <a:pPr eaLnBrk="1" hangingPunct="1"/>
            <a:r>
              <a:rPr lang="en-US" sz="3600" b="1" smtClean="0">
                <a:solidFill>
                  <a:srgbClr val="0000FF"/>
                </a:solidFill>
              </a:rPr>
              <a:t>Cold Chain system of EPI</a:t>
            </a:r>
          </a:p>
        </p:txBody>
      </p:sp>
      <p:sp>
        <p:nvSpPr>
          <p:cNvPr id="7175" name="Rectangle 7"/>
          <p:cNvSpPr>
            <a:spLocks noGrp="1" noChangeArrowheads="1"/>
          </p:cNvSpPr>
          <p:nvPr>
            <p:ph type="subTitle" idx="1"/>
          </p:nvPr>
        </p:nvSpPr>
        <p:spPr>
          <a:xfrm>
            <a:off x="1295400" y="1600200"/>
            <a:ext cx="6553200" cy="4419600"/>
          </a:xfrm>
        </p:spPr>
        <p:txBody>
          <a:bodyPr/>
          <a:lstStyle/>
          <a:p>
            <a:pPr eaLnBrk="1" hangingPunct="1"/>
            <a:r>
              <a:rPr lang="en-US" sz="2800" b="1" smtClean="0">
                <a:solidFill>
                  <a:schemeClr val="tx1"/>
                </a:solidFill>
              </a:rPr>
              <a:t>System that ensures</a:t>
            </a:r>
          </a:p>
          <a:p>
            <a:pPr eaLnBrk="1" hangingPunct="1"/>
            <a:endParaRPr lang="en-US" sz="2800" b="1" smtClean="0">
              <a:solidFill>
                <a:schemeClr val="tx1"/>
              </a:solidFill>
            </a:endParaRPr>
          </a:p>
          <a:p>
            <a:pPr eaLnBrk="1" hangingPunct="1"/>
            <a:r>
              <a:rPr lang="en-US" sz="2400" smtClean="0">
                <a:solidFill>
                  <a:schemeClr val="tx1"/>
                </a:solidFill>
              </a:rPr>
              <a:t>1.Potency</a:t>
            </a:r>
          </a:p>
          <a:p>
            <a:pPr eaLnBrk="1" hangingPunct="1"/>
            <a:r>
              <a:rPr lang="en-US" sz="2400" smtClean="0">
                <a:solidFill>
                  <a:schemeClr val="tx1"/>
                </a:solidFill>
              </a:rPr>
              <a:t>2.Quality</a:t>
            </a:r>
          </a:p>
          <a:p>
            <a:pPr eaLnBrk="1" hangingPunct="1"/>
            <a:r>
              <a:rPr lang="en-US" sz="2400" smtClean="0">
                <a:solidFill>
                  <a:schemeClr val="tx1"/>
                </a:solidFill>
              </a:rPr>
              <a:t>3.Safety</a:t>
            </a:r>
          </a:p>
          <a:p>
            <a:pPr eaLnBrk="1" hangingPunct="1"/>
            <a:endParaRPr lang="en-US" sz="2400" smtClean="0">
              <a:solidFill>
                <a:schemeClr val="tx1"/>
              </a:solidFill>
            </a:endParaRPr>
          </a:p>
          <a:p>
            <a:pPr eaLnBrk="1" hangingPunct="1"/>
            <a:r>
              <a:rPr lang="en-US" sz="2400" smtClean="0">
                <a:solidFill>
                  <a:schemeClr val="tx1"/>
                </a:solidFill>
              </a:rPr>
              <a:t>of Vaccines by maintaining the correct temperature from Manufacturer to </a:t>
            </a:r>
          </a:p>
          <a:p>
            <a:pPr eaLnBrk="1" hangingPunct="1"/>
            <a:r>
              <a:rPr lang="en-US" sz="2400" smtClean="0">
                <a:solidFill>
                  <a:schemeClr val="tx1"/>
                </a:solidFill>
              </a:rPr>
              <a:t>Children/Women</a:t>
            </a:r>
          </a:p>
        </p:txBody>
      </p:sp>
      <p:sp>
        <p:nvSpPr>
          <p:cNvPr id="6152" name="Slide Number Placeholder 10"/>
          <p:cNvSpPr>
            <a:spLocks noGrp="1"/>
          </p:cNvSpPr>
          <p:nvPr>
            <p:ph type="sldNum" sz="quarter" idx="12"/>
          </p:nvPr>
        </p:nvSpPr>
        <p:spPr/>
        <p:txBody>
          <a:bodyPr/>
          <a:lstStyle/>
          <a:p>
            <a:pPr>
              <a:defRPr/>
            </a:pPr>
            <a:fld id="{4FDA8B71-055E-4CE4-88AF-D0104A411FF1}" type="slidenum">
              <a:rPr lang="en-US"/>
              <a:pPr>
                <a:defRPr/>
              </a:pPr>
              <a:t>7</a:t>
            </a:fld>
            <a:endParaRPr lang="en-US"/>
          </a:p>
        </p:txBody>
      </p:sp>
    </p:spTree>
    <p:extLst>
      <p:ext uri="{BB962C8B-B14F-4D97-AF65-F5344CB8AC3E}">
        <p14:creationId xmlns:p14="http://schemas.microsoft.com/office/powerpoint/2010/main" val="375258444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194" name="Group 17"/>
          <p:cNvGrpSpPr>
            <a:grpSpLocks/>
          </p:cNvGrpSpPr>
          <p:nvPr/>
        </p:nvGrpSpPr>
        <p:grpSpPr bwMode="auto">
          <a:xfrm>
            <a:off x="0" y="0"/>
            <a:ext cx="9144000" cy="925513"/>
            <a:chOff x="0" y="0"/>
            <a:chExt cx="5760" cy="583"/>
          </a:xfrm>
        </p:grpSpPr>
        <p:pic>
          <p:nvPicPr>
            <p:cNvPr id="8205" name="Picture 207" descr="Picture10.png"/>
            <p:cNvPicPr>
              <a:picLocks noChangeAspect="1"/>
            </p:cNvPicPr>
            <p:nvPr/>
          </p:nvPicPr>
          <p:blipFill>
            <a:blip r:embed="rId3">
              <a:extLst>
                <a:ext uri="{28A0092B-C50C-407E-A947-70E740481C1C}">
                  <a14:useLocalDpi xmlns:a14="http://schemas.microsoft.com/office/drawing/2010/main" val="0"/>
                </a:ext>
              </a:extLst>
            </a:blip>
            <a:srcRect r="64275"/>
            <a:stretch>
              <a:fillRect/>
            </a:stretch>
          </p:blipFill>
          <p:spPr bwMode="auto">
            <a:xfrm>
              <a:off x="4286" y="0"/>
              <a:ext cx="1474"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6" name="Group 175"/>
            <p:cNvGrpSpPr>
              <a:grpSpLocks/>
            </p:cNvGrpSpPr>
            <p:nvPr/>
          </p:nvGrpSpPr>
          <p:grpSpPr bwMode="auto">
            <a:xfrm>
              <a:off x="0" y="0"/>
              <a:ext cx="4320" cy="583"/>
              <a:chOff x="-1" y="0"/>
              <a:chExt cx="9601201" cy="1838095"/>
            </a:xfrm>
          </p:grpSpPr>
          <p:pic>
            <p:nvPicPr>
              <p:cNvPr id="8207" name="Picture 176" descr="Picture10.png"/>
              <p:cNvPicPr>
                <a:picLocks noChangeAspect="1"/>
              </p:cNvPicPr>
              <p:nvPr/>
            </p:nvPicPr>
            <p:blipFill>
              <a:blip r:embed="rId4">
                <a:extLst>
                  <a:ext uri="{28A0092B-C50C-407E-A947-70E740481C1C}">
                    <a14:useLocalDpi xmlns:a14="http://schemas.microsoft.com/office/drawing/2010/main" val="0"/>
                  </a:ext>
                </a:extLst>
              </a:blip>
              <a:srcRect l="91692"/>
              <a:stretch>
                <a:fillRect/>
              </a:stretch>
            </p:blipFill>
            <p:spPr bwMode="auto">
              <a:xfrm rot="10800000">
                <a:off x="8839200" y="0"/>
                <a:ext cx="762000" cy="183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77" descr="Picture10.png"/>
              <p:cNvPicPr>
                <a:picLocks noChangeAspect="1"/>
              </p:cNvPicPr>
              <p:nvPr/>
            </p:nvPicPr>
            <p:blipFill>
              <a:blip r:embed="rId4">
                <a:extLst>
                  <a:ext uri="{28A0092B-C50C-407E-A947-70E740481C1C}">
                    <a14:useLocalDpi xmlns:a14="http://schemas.microsoft.com/office/drawing/2010/main" val="0"/>
                  </a:ext>
                </a:extLst>
              </a:blip>
              <a:srcRect l="2792"/>
              <a:stretch>
                <a:fillRect/>
              </a:stretch>
            </p:blipFill>
            <p:spPr bwMode="auto">
              <a:xfrm rot="10800000">
                <a:off x="-1" y="0"/>
                <a:ext cx="8915400" cy="183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195" name="Rectangle 8"/>
          <p:cNvSpPr>
            <a:spLocks noChangeArrowheads="1"/>
          </p:cNvSpPr>
          <p:nvPr/>
        </p:nvSpPr>
        <p:spPr bwMode="auto">
          <a:xfrm>
            <a:off x="5029200" y="3657600"/>
            <a:ext cx="457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4">
              <a:lnSpc>
                <a:spcPct val="90000"/>
              </a:lnSpc>
              <a:spcBef>
                <a:spcPct val="50000"/>
              </a:spcBef>
            </a:pPr>
            <a:r>
              <a:rPr lang="en-US" sz="2800">
                <a:latin typeface="Calibri" pitchFamily="34" charset="0"/>
              </a:rPr>
              <a:t>Cold</a:t>
            </a:r>
          </a:p>
        </p:txBody>
      </p:sp>
      <p:sp>
        <p:nvSpPr>
          <p:cNvPr id="8196" name="Rectangle 2"/>
          <p:cNvSpPr>
            <a:spLocks noGrp="1" noChangeArrowheads="1"/>
          </p:cNvSpPr>
          <p:nvPr>
            <p:ph type="title" idx="4294967295"/>
          </p:nvPr>
        </p:nvSpPr>
        <p:spPr>
          <a:xfrm>
            <a:off x="0" y="-228600"/>
            <a:ext cx="8229600" cy="1143000"/>
          </a:xfrm>
        </p:spPr>
        <p:txBody>
          <a:bodyPr/>
          <a:lstStyle/>
          <a:p>
            <a:pPr eaLnBrk="1" hangingPunct="1"/>
            <a:r>
              <a:rPr lang="en-US" b="1" smtClean="0"/>
              <a:t>Why have the Cold Chain?</a:t>
            </a:r>
          </a:p>
        </p:txBody>
      </p:sp>
      <p:sp>
        <p:nvSpPr>
          <p:cNvPr id="202755" name="Rectangle 3"/>
          <p:cNvSpPr>
            <a:spLocks noGrp="1" noChangeArrowheads="1"/>
          </p:cNvSpPr>
          <p:nvPr>
            <p:ph type="body" idx="4294967295"/>
          </p:nvPr>
        </p:nvSpPr>
        <p:spPr>
          <a:xfrm>
            <a:off x="381000" y="1371600"/>
            <a:ext cx="7772400" cy="609600"/>
          </a:xfrm>
        </p:spPr>
        <p:txBody>
          <a:bodyPr rtlCol="0">
            <a:noAutofit/>
          </a:bodyPr>
          <a:lstStyle/>
          <a:p>
            <a:pPr eaLnBrk="1" fontAlgn="auto" hangingPunct="1">
              <a:lnSpc>
                <a:spcPct val="90000"/>
              </a:lnSpc>
              <a:spcAft>
                <a:spcPts val="0"/>
              </a:spcAft>
              <a:buFontTx/>
              <a:buNone/>
              <a:defRPr/>
            </a:pPr>
            <a:r>
              <a:rPr lang="en-US" sz="3600" dirty="0" smtClean="0"/>
              <a:t>If vaccines are exposed to excessive</a:t>
            </a:r>
            <a:endParaRPr lang="en-US" dirty="0" smtClean="0"/>
          </a:p>
          <a:p>
            <a:pPr lvl="4" eaLnBrk="1" fontAlgn="auto" hangingPunct="1">
              <a:lnSpc>
                <a:spcPct val="90000"/>
              </a:lnSpc>
              <a:spcBef>
                <a:spcPct val="50000"/>
              </a:spcBef>
              <a:spcAft>
                <a:spcPts val="0"/>
              </a:spcAft>
              <a:buFontTx/>
              <a:buNone/>
              <a:defRPr/>
            </a:pPr>
            <a:r>
              <a:rPr lang="en-US" sz="1050" dirty="0" smtClean="0"/>
              <a:t>				</a:t>
            </a:r>
          </a:p>
          <a:p>
            <a:pPr lvl="4" eaLnBrk="1" fontAlgn="auto" hangingPunct="1">
              <a:lnSpc>
                <a:spcPct val="90000"/>
              </a:lnSpc>
              <a:spcBef>
                <a:spcPct val="50000"/>
              </a:spcBef>
              <a:spcAft>
                <a:spcPts val="0"/>
              </a:spcAft>
              <a:buFontTx/>
              <a:buNone/>
              <a:defRPr/>
            </a:pPr>
            <a:r>
              <a:rPr lang="en-US" sz="1050" dirty="0" smtClean="0"/>
              <a:t>				</a:t>
            </a:r>
            <a:endParaRPr lang="en-US" sz="1000" dirty="0" smtClean="0"/>
          </a:p>
          <a:p>
            <a:pPr eaLnBrk="1" fontAlgn="auto" hangingPunct="1">
              <a:lnSpc>
                <a:spcPct val="90000"/>
              </a:lnSpc>
              <a:spcAft>
                <a:spcPts val="0"/>
              </a:spcAft>
              <a:buFontTx/>
              <a:buNone/>
              <a:defRPr/>
            </a:pPr>
            <a:endParaRPr lang="en-US" sz="1100" dirty="0" smtClean="0"/>
          </a:p>
          <a:p>
            <a:pPr eaLnBrk="1" fontAlgn="auto" hangingPunct="1">
              <a:lnSpc>
                <a:spcPct val="90000"/>
              </a:lnSpc>
              <a:spcAft>
                <a:spcPts val="0"/>
              </a:spcAft>
              <a:buFontTx/>
              <a:buNone/>
              <a:defRPr/>
            </a:pPr>
            <a:endParaRPr lang="en-US" sz="1000" dirty="0" smtClean="0"/>
          </a:p>
          <a:p>
            <a:pPr eaLnBrk="1" fontAlgn="auto" hangingPunct="1">
              <a:lnSpc>
                <a:spcPct val="90000"/>
              </a:lnSpc>
              <a:spcAft>
                <a:spcPts val="0"/>
              </a:spcAft>
              <a:buFontTx/>
              <a:buNone/>
              <a:defRPr/>
            </a:pPr>
            <a:r>
              <a:rPr lang="en-US" sz="1000" dirty="0" smtClean="0"/>
              <a:t> </a:t>
            </a:r>
          </a:p>
        </p:txBody>
      </p:sp>
      <p:sp>
        <p:nvSpPr>
          <p:cNvPr id="8198" name="Rectangle 5"/>
          <p:cNvSpPr>
            <a:spLocks noChangeArrowheads="1"/>
          </p:cNvSpPr>
          <p:nvPr/>
        </p:nvSpPr>
        <p:spPr bwMode="auto">
          <a:xfrm>
            <a:off x="304800" y="6172200"/>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2800" b="1" dirty="0">
                <a:latin typeface="Calibri" pitchFamily="34" charset="0"/>
              </a:rPr>
              <a:t>they may lose their potency or effectiveness</a:t>
            </a:r>
            <a:r>
              <a:rPr lang="en-US" dirty="0">
                <a:latin typeface="Calibri" pitchFamily="34" charset="0"/>
              </a:rPr>
              <a:t>. </a:t>
            </a:r>
          </a:p>
        </p:txBody>
      </p:sp>
      <p:pic>
        <p:nvPicPr>
          <p:cNvPr id="8199" name="Picture 19" descr="C:\Documents and Settings\Administrator\Desktop\3239836.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2743200"/>
            <a:ext cx="26479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11"/>
          <p:cNvSpPr>
            <a:spLocks noChangeArrowheads="1"/>
          </p:cNvSpPr>
          <p:nvPr/>
        </p:nvSpPr>
        <p:spPr bwMode="auto">
          <a:xfrm>
            <a:off x="1371600" y="3505200"/>
            <a:ext cx="27654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4">
              <a:lnSpc>
                <a:spcPct val="90000"/>
              </a:lnSpc>
              <a:spcBef>
                <a:spcPct val="50000"/>
              </a:spcBef>
            </a:pPr>
            <a:r>
              <a:rPr lang="en-US" sz="2800" dirty="0">
                <a:latin typeface="Calibri" pitchFamily="34" charset="0"/>
              </a:rPr>
              <a:t>Heat</a:t>
            </a:r>
          </a:p>
        </p:txBody>
      </p:sp>
      <p:grpSp>
        <p:nvGrpSpPr>
          <p:cNvPr id="8201" name="Group 21"/>
          <p:cNvGrpSpPr>
            <a:grpSpLocks/>
          </p:cNvGrpSpPr>
          <p:nvPr/>
        </p:nvGrpSpPr>
        <p:grpSpPr bwMode="auto">
          <a:xfrm>
            <a:off x="4724400" y="4419600"/>
            <a:ext cx="2811463" cy="1724025"/>
            <a:chOff x="2976" y="2784"/>
            <a:chExt cx="1771" cy="1086"/>
          </a:xfrm>
        </p:grpSpPr>
        <p:sp>
          <p:nvSpPr>
            <p:cNvPr id="8203" name="Rectangle 14"/>
            <p:cNvSpPr>
              <a:spLocks noChangeArrowheads="1"/>
            </p:cNvSpPr>
            <p:nvPr/>
          </p:nvSpPr>
          <p:spPr bwMode="auto">
            <a:xfrm>
              <a:off x="2976" y="3264"/>
              <a:ext cx="1771"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4">
                <a:lnSpc>
                  <a:spcPct val="90000"/>
                </a:lnSpc>
                <a:spcBef>
                  <a:spcPct val="50000"/>
                </a:spcBef>
              </a:pPr>
              <a:r>
                <a:rPr lang="en-US" sz="2800">
                  <a:latin typeface="Calibri" pitchFamily="34" charset="0"/>
                </a:rPr>
                <a:t>Light</a:t>
              </a:r>
            </a:p>
          </p:txBody>
        </p:sp>
        <p:pic>
          <p:nvPicPr>
            <p:cNvPr id="8204" name="Picture 16" descr="C:\Documents and Settings\Administrator\Desktop\ligh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6" y="2784"/>
              <a:ext cx="1134" cy="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2" name="Picture 16" descr="Picture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3937" t="3246" r="10802" b="2637"/>
          <a:stretch>
            <a:fillRect/>
          </a:stretch>
        </p:blipFill>
        <p:spPr bwMode="auto">
          <a:xfrm>
            <a:off x="5410200" y="2057400"/>
            <a:ext cx="2057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791145"/>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944562"/>
          </a:xfrm>
        </p:spPr>
        <p:txBody>
          <a:bodyPr/>
          <a:lstStyle/>
          <a:p>
            <a:pPr eaLnBrk="1" hangingPunct="1"/>
            <a:r>
              <a:rPr lang="en-US" sz="3600" b="1" smtClean="0">
                <a:solidFill>
                  <a:srgbClr val="0000FF"/>
                </a:solidFill>
              </a:rPr>
              <a:t>How long is the cold chain?</a:t>
            </a:r>
          </a:p>
        </p:txBody>
      </p:sp>
      <p:sp>
        <p:nvSpPr>
          <p:cNvPr id="3" name="Content Placeholder 2"/>
          <p:cNvSpPr>
            <a:spLocks noGrp="1"/>
          </p:cNvSpPr>
          <p:nvPr>
            <p:ph idx="1"/>
          </p:nvPr>
        </p:nvSpPr>
        <p:spPr>
          <a:xfrm>
            <a:off x="457200" y="1066800"/>
            <a:ext cx="8229600" cy="5059363"/>
          </a:xfrm>
        </p:spPr>
        <p:txBody>
          <a:bodyPr rtlCol="0">
            <a:noAutofit/>
          </a:bodyPr>
          <a:lstStyle/>
          <a:p>
            <a:pPr eaLnBrk="1" fontAlgn="auto" hangingPunct="1">
              <a:lnSpc>
                <a:spcPct val="150000"/>
              </a:lnSpc>
              <a:spcAft>
                <a:spcPts val="0"/>
              </a:spcAft>
              <a:buFontTx/>
              <a:buNone/>
              <a:defRPr/>
            </a:pPr>
            <a:r>
              <a:rPr lang="en-US" sz="700" dirty="0" smtClean="0">
                <a:latin typeface="+mj-lt"/>
              </a:rPr>
              <a:t>♦</a:t>
            </a:r>
            <a:r>
              <a:rPr lang="en-US" dirty="0" smtClean="0">
                <a:latin typeface="+mj-lt"/>
              </a:rPr>
              <a:t> Manufacturer to airport; cold storage at airport</a:t>
            </a:r>
          </a:p>
          <a:p>
            <a:pPr eaLnBrk="1" fontAlgn="auto" hangingPunct="1">
              <a:lnSpc>
                <a:spcPct val="150000"/>
              </a:lnSpc>
              <a:spcAft>
                <a:spcPts val="0"/>
              </a:spcAft>
              <a:buFontTx/>
              <a:buNone/>
              <a:defRPr/>
            </a:pPr>
            <a:r>
              <a:rPr lang="en-US" dirty="0" smtClean="0">
                <a:latin typeface="+mj-lt"/>
              </a:rPr>
              <a:t>♦ Transport at the correct temperature from airport to storage in central, regional and district stores and in health centers</a:t>
            </a:r>
          </a:p>
          <a:p>
            <a:pPr eaLnBrk="1" fontAlgn="auto" hangingPunct="1">
              <a:lnSpc>
                <a:spcPct val="120000"/>
              </a:lnSpc>
              <a:spcAft>
                <a:spcPts val="0"/>
              </a:spcAft>
              <a:buFontTx/>
              <a:buNone/>
              <a:defRPr/>
            </a:pPr>
            <a:r>
              <a:rPr lang="en-US" dirty="0" smtClean="0">
                <a:latin typeface="+mj-lt"/>
              </a:rPr>
              <a:t>♦ Transported at the correct temperature to outreach sites</a:t>
            </a:r>
          </a:p>
          <a:p>
            <a:pPr eaLnBrk="1" fontAlgn="auto" hangingPunct="1">
              <a:lnSpc>
                <a:spcPct val="120000"/>
              </a:lnSpc>
              <a:spcAft>
                <a:spcPts val="0"/>
              </a:spcAft>
              <a:buFontTx/>
              <a:buNone/>
              <a:defRPr/>
            </a:pPr>
            <a:r>
              <a:rPr lang="en-US" dirty="0" smtClean="0">
                <a:latin typeface="+mj-lt"/>
              </a:rPr>
              <a:t>♦ Kept at correct temperature during immunization sessions.</a:t>
            </a:r>
          </a:p>
        </p:txBody>
      </p:sp>
    </p:spTree>
    <p:extLst>
      <p:ext uri="{BB962C8B-B14F-4D97-AF65-F5344CB8AC3E}">
        <p14:creationId xmlns:p14="http://schemas.microsoft.com/office/powerpoint/2010/main" val="1210488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3535</Words>
  <Application>Microsoft Office PowerPoint</Application>
  <PresentationFormat>On-screen Show (4:3)</PresentationFormat>
  <Paragraphs>334</Paragraphs>
  <Slides>67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Agency FB</vt:lpstr>
      <vt:lpstr>Arial</vt:lpstr>
      <vt:lpstr>BatangChe</vt:lpstr>
      <vt:lpstr>Calibri</vt:lpstr>
      <vt:lpstr>Times New Roman</vt:lpstr>
      <vt:lpstr>Wingdings</vt:lpstr>
      <vt:lpstr>Office Theme</vt:lpstr>
      <vt:lpstr>The Cold Chain</vt:lpstr>
      <vt:lpstr>PowerPoint Presentation</vt:lpstr>
      <vt:lpstr>Definition</vt:lpstr>
      <vt:lpstr>PowerPoint Presentation</vt:lpstr>
      <vt:lpstr>PowerPoint Presentation</vt:lpstr>
      <vt:lpstr>Reverse Cold Chain</vt:lpstr>
      <vt:lpstr>Cold Chain system of EPI</vt:lpstr>
      <vt:lpstr>Why have the Cold Chain?</vt:lpstr>
      <vt:lpstr>How long is the cold chain?</vt:lpstr>
      <vt:lpstr>PowerPoint Presentation</vt:lpstr>
      <vt:lpstr>PowerPoint Presentation</vt:lpstr>
      <vt:lpstr>PowerPoint Presentation</vt:lpstr>
      <vt:lpstr>Elements of an effective cold chain</vt:lpstr>
      <vt:lpstr>Cold Chain Equipment </vt:lpstr>
      <vt:lpstr>Cold Rooms and Freezer Rooms </vt:lpstr>
      <vt:lpstr>The Cold/Freezer Room </vt:lpstr>
      <vt:lpstr>Basic Principles Of Refrigeration</vt:lpstr>
      <vt:lpstr>PowerPoint Presentation</vt:lpstr>
      <vt:lpstr>PowerPoint Presentation</vt:lpstr>
      <vt:lpstr>PowerPoint Presentation</vt:lpstr>
      <vt:lpstr> Freezer MF314 </vt:lpstr>
      <vt:lpstr>Ice-lined refrigerator TCW3000AC </vt:lpstr>
      <vt:lpstr>Gas Electric refrigerators </vt:lpstr>
      <vt:lpstr>PowerPoint Presentation</vt:lpstr>
      <vt:lpstr>PowerPoint Presentation</vt:lpstr>
      <vt:lpstr>Sibir 170 GE</vt:lpstr>
      <vt:lpstr>PowerPoint Presentation</vt:lpstr>
      <vt:lpstr>PowerPoint Presentation</vt:lpstr>
      <vt:lpstr>RCW42EG </vt:lpstr>
      <vt:lpstr>PowerPoint Presentation</vt:lpstr>
      <vt:lpstr>PowerPoint Presentation</vt:lpstr>
      <vt:lpstr>Packing ice packs in cold box </vt:lpstr>
      <vt:lpstr>PowerPoint Presentation</vt:lpstr>
      <vt:lpstr>PowerPoint Presentation</vt:lpstr>
      <vt:lpstr>PowerPoint Presentation</vt:lpstr>
      <vt:lpstr>PowerPoint Presentation</vt:lpstr>
      <vt:lpstr>Type of Vaccine Thermometer</vt:lpstr>
      <vt:lpstr>PowerPoint Presentation</vt:lpstr>
      <vt:lpstr>PowerPoint Presentation</vt:lpstr>
      <vt:lpstr>PowerPoint Presentation</vt:lpstr>
      <vt:lpstr>Monitoring Cold Chain Temperature </vt:lpstr>
      <vt:lpstr>PowerPoint Presentation</vt:lpstr>
      <vt:lpstr>PowerPoint Presentation</vt:lpstr>
      <vt:lpstr>Preventive Maintenance Activities </vt:lpstr>
      <vt:lpstr>PowerPoint Presentation</vt:lpstr>
      <vt:lpstr>PowerPoint Presentation</vt:lpstr>
      <vt:lpstr>What to do if the refrigerator is not working properly </vt:lpstr>
      <vt:lpstr>PowerPoint Presentation</vt:lpstr>
      <vt:lpstr>PowerPoint Presentation</vt:lpstr>
      <vt:lpstr>PowerPoint Presentation</vt:lpstr>
      <vt:lpstr>PowerPoint Presentation</vt:lpstr>
      <vt:lpstr>PowerPoint Presentation</vt:lpstr>
      <vt:lpstr>Types of control knobs</vt:lpstr>
      <vt:lpstr>PowerPoint Presentation</vt:lpstr>
      <vt:lpstr>PowerPoint Presentation</vt:lpstr>
      <vt:lpstr>PowerPoint Presentation</vt:lpstr>
      <vt:lpstr>PowerPoint Presentation</vt:lpstr>
      <vt:lpstr>PowerPoint Presentation</vt:lpstr>
      <vt:lpstr>Cold Chain Emergencies </vt:lpstr>
      <vt:lpstr>PowerPoint Presentation</vt:lpstr>
      <vt:lpstr>PowerPoint Presentation</vt:lpstr>
      <vt:lpstr>Starting on electric operation </vt:lpstr>
      <vt:lpstr>PowerPoint Presentation</vt:lpstr>
      <vt:lpstr>Adjusting the temperature </vt:lpstr>
      <vt:lpstr>Refrigerator not cooling at all on (electrical operation)</vt:lpstr>
      <vt:lpstr>PowerPoint Presentation</vt:lpstr>
      <vt:lpstr>Equipment Inventory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Chain</dc:title>
  <dc:creator>user</dc:creator>
  <cp:lastModifiedBy>Windows User</cp:lastModifiedBy>
  <cp:revision>33</cp:revision>
  <dcterms:created xsi:type="dcterms:W3CDTF">2014-03-13T19:35:57Z</dcterms:created>
  <dcterms:modified xsi:type="dcterms:W3CDTF">2021-06-14T10:34:55Z</dcterms:modified>
</cp:coreProperties>
</file>