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3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9D5F-C56D-4964-BC2B-B02E14C94DE6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D60B-81AC-4F63-883F-216C753D94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9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37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13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4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82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7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84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98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73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39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4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34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5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175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79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582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54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4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95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15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00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71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9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036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5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80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076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310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849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963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977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891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391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6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0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76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45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41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73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D60B-81AC-4F63-883F-216C753D94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42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55D9-DA08-42CB-A0DD-BABE49E83550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CA72-ECEB-48FF-8787-A2B64A897378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1B79-5258-476F-8540-7A5D4730F96D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8E5-6414-4D54-B6D8-102E27631C42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4336-2B6D-4675-B768-7ADB046997E7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5BD1-4E87-46DF-91BA-FBC14F571899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F325-C36A-41A3-A844-21892E470A16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1FD5-6ABB-453B-875E-3ED7452E5D0E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C5-42FE-4AAA-AE7F-B140F2BF95A0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1A5F-2613-4227-A47D-A24F1E883DDD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539-1C7B-466D-B3E8-904990D2E06A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59519-CEF0-4E75-AC02-A10C05E716DF}" type="datetime1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IMMUNIZATIONS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2F13-6DB5-4C9D-9EA0-3B5DD5A3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IMMUNIZATION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7200" dirty="0" err="1" smtClean="0">
                <a:solidFill>
                  <a:srgbClr val="0070C0"/>
                </a:solidFill>
                <a:latin typeface="Brush Script MT" pitchFamily="66" charset="0"/>
              </a:rPr>
              <a:t>Noa</a:t>
            </a:r>
            <a:r>
              <a:rPr lang="en-GB" sz="7200" dirty="0" smtClean="0">
                <a:solidFill>
                  <a:srgbClr val="0070C0"/>
                </a:solidFill>
                <a:latin typeface="Brush Script MT" pitchFamily="66" charset="0"/>
              </a:rPr>
              <a:t>  </a:t>
            </a:r>
            <a:r>
              <a:rPr lang="en-GB" sz="7200" dirty="0" err="1" smtClean="0">
                <a:solidFill>
                  <a:srgbClr val="0070C0"/>
                </a:solidFill>
                <a:latin typeface="Brush Script MT" pitchFamily="66" charset="0"/>
              </a:rPr>
              <a:t>nyaberi</a:t>
            </a:r>
            <a:endParaRPr lang="en-US" sz="7200" dirty="0">
              <a:solidFill>
                <a:srgbClr val="0070C0"/>
              </a:solidFill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Commonly used 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4857784"/>
          </a:xfrm>
        </p:spPr>
        <p:txBody>
          <a:bodyPr anchor="ctr">
            <a:normAutofit fontScale="85000" lnSpcReduction="20000"/>
          </a:bodyPr>
          <a:lstStyle/>
          <a:p>
            <a:r>
              <a:rPr lang="en-US" dirty="0"/>
              <a:t>BCG </a:t>
            </a:r>
            <a:r>
              <a:rPr lang="en-US" dirty="0" smtClean="0"/>
              <a:t>– against TB, </a:t>
            </a:r>
            <a:r>
              <a:rPr lang="en-US" dirty="0"/>
              <a:t>especially </a:t>
            </a:r>
            <a:r>
              <a:rPr lang="en-US" dirty="0" err="1" smtClean="0"/>
              <a:t>tuberculous</a:t>
            </a:r>
            <a:r>
              <a:rPr lang="en-US" dirty="0" smtClean="0"/>
              <a:t> meningitis </a:t>
            </a:r>
            <a:r>
              <a:rPr lang="en-US" dirty="0"/>
              <a:t>and </a:t>
            </a:r>
            <a:r>
              <a:rPr lang="en-US" dirty="0" err="1"/>
              <a:t>miliary</a:t>
            </a:r>
            <a:r>
              <a:rPr lang="en-US" dirty="0"/>
              <a:t> tuberculosis </a:t>
            </a:r>
            <a:r>
              <a:rPr lang="en-US" dirty="0" smtClean="0"/>
              <a:t>in children.</a:t>
            </a:r>
          </a:p>
          <a:p>
            <a:r>
              <a:rPr lang="en-US" dirty="0"/>
              <a:t>A live polio virus </a:t>
            </a:r>
            <a:r>
              <a:rPr lang="en-US" dirty="0" smtClean="0"/>
              <a:t>vaccine -- against poliomyelitis.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DPT-- against </a:t>
            </a:r>
            <a:r>
              <a:rPr lang="en-US" dirty="0"/>
              <a:t>the </a:t>
            </a:r>
            <a:r>
              <a:rPr lang="en-US" dirty="0" smtClean="0"/>
              <a:t>effects of diphtheria, </a:t>
            </a:r>
            <a:r>
              <a:rPr lang="en-US" dirty="0" err="1" smtClean="0"/>
              <a:t>Pertussisand</a:t>
            </a:r>
            <a:r>
              <a:rPr lang="en-US" dirty="0" smtClean="0"/>
              <a:t> </a:t>
            </a:r>
            <a:r>
              <a:rPr lang="en-US" dirty="0"/>
              <a:t>tetanus infections.</a:t>
            </a:r>
          </a:p>
          <a:p>
            <a:pPr lvl="1"/>
            <a:r>
              <a:rPr lang="en-US" dirty="0"/>
              <a:t>Diphtheria infection can cause </a:t>
            </a:r>
            <a:r>
              <a:rPr lang="en-US" dirty="0" smtClean="0"/>
              <a:t>airway obstruction </a:t>
            </a:r>
            <a:r>
              <a:rPr lang="en-US" dirty="0"/>
              <a:t>and damage to the </a:t>
            </a:r>
            <a:r>
              <a:rPr lang="en-US" dirty="0" smtClean="0"/>
              <a:t>heart and </a:t>
            </a:r>
            <a:r>
              <a:rPr lang="en-US" dirty="0"/>
              <a:t>nerves. </a:t>
            </a:r>
            <a:endParaRPr lang="en-US" dirty="0" smtClean="0"/>
          </a:p>
          <a:p>
            <a:pPr lvl="1"/>
            <a:r>
              <a:rPr lang="en-GB" dirty="0" err="1" smtClean="0"/>
              <a:t>Pertusis</a:t>
            </a:r>
            <a:r>
              <a:rPr lang="en-GB" dirty="0" smtClean="0"/>
              <a:t> causes whooping cough</a:t>
            </a:r>
            <a:endParaRPr lang="en-US" dirty="0" smtClean="0"/>
          </a:p>
          <a:p>
            <a:pPr lvl="1"/>
            <a:r>
              <a:rPr lang="en-US" dirty="0" smtClean="0"/>
              <a:t>Tetanus </a:t>
            </a:r>
            <a:r>
              <a:rPr lang="en-US" dirty="0"/>
              <a:t>infection </a:t>
            </a:r>
            <a:r>
              <a:rPr lang="en-US" dirty="0" smtClean="0"/>
              <a:t>causes convulsions </a:t>
            </a:r>
            <a:r>
              <a:rPr lang="en-US" dirty="0"/>
              <a:t>and muscle spasms</a:t>
            </a:r>
            <a:r>
              <a:rPr lang="en-US" dirty="0" smtClean="0"/>
              <a:t>.</a:t>
            </a:r>
          </a:p>
          <a:p>
            <a:r>
              <a:rPr lang="en-US" i="1" dirty="0" err="1"/>
              <a:t>Haemophilus</a:t>
            </a:r>
            <a:r>
              <a:rPr lang="en-US" i="1" dirty="0"/>
              <a:t> </a:t>
            </a:r>
            <a:r>
              <a:rPr lang="en-US" i="1" dirty="0" err="1"/>
              <a:t>influenzae</a:t>
            </a:r>
            <a:r>
              <a:rPr lang="en-US" i="1" dirty="0"/>
              <a:t> B vaccine (</a:t>
            </a:r>
            <a:r>
              <a:rPr lang="en-US" i="1" dirty="0" err="1"/>
              <a:t>Hib</a:t>
            </a:r>
            <a:r>
              <a:rPr lang="en-US" i="1" dirty="0" smtClean="0"/>
              <a:t>) -- </a:t>
            </a:r>
            <a:r>
              <a:rPr lang="en-US" dirty="0"/>
              <a:t>against </a:t>
            </a:r>
            <a:r>
              <a:rPr lang="en-US" dirty="0" smtClean="0"/>
              <a:t>serious meningitis</a:t>
            </a:r>
            <a:r>
              <a:rPr lang="en-US" dirty="0"/>
              <a:t>,</a:t>
            </a:r>
            <a:endParaRPr lang="en-US" dirty="0" smtClean="0"/>
          </a:p>
          <a:p>
            <a:r>
              <a:rPr lang="en-US" dirty="0"/>
              <a:t>A live measles vaccine </a:t>
            </a:r>
            <a:r>
              <a:rPr lang="en-US" dirty="0" smtClean="0"/>
              <a:t>--- </a:t>
            </a:r>
            <a:r>
              <a:rPr lang="en-US" dirty="0"/>
              <a:t>against </a:t>
            </a:r>
            <a:r>
              <a:rPr lang="en-US" dirty="0" smtClean="0"/>
              <a:t>measles</a:t>
            </a:r>
          </a:p>
          <a:p>
            <a:r>
              <a:rPr lang="en-US" dirty="0"/>
              <a:t>Hepatitis B vaccine </a:t>
            </a:r>
            <a:r>
              <a:rPr lang="en-US" dirty="0" smtClean="0"/>
              <a:t>-- against </a:t>
            </a:r>
            <a:r>
              <a:rPr lang="en-US" dirty="0"/>
              <a:t>hepatitis 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KEPI SCHEDULE</a:t>
            </a:r>
            <a:endParaRPr lang="en-US" sz="4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71546"/>
            <a:ext cx="7286676" cy="5572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786182" y="1285860"/>
            <a:ext cx="677108" cy="3571900"/>
          </a:xfrm>
          <a:prstGeom prst="rect">
            <a:avLst/>
          </a:prstGeom>
          <a:solidFill>
            <a:srgbClr val="FF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3200" b="1" dirty="0" smtClean="0">
                <a:cs typeface="Andalus" pitchFamily="2" charset="-78"/>
              </a:rPr>
              <a:t>MOST IMPORTANT</a:t>
            </a:r>
            <a:endParaRPr lang="en-US" sz="3200" b="1" dirty="0">
              <a:cs typeface="Andalus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857760"/>
            <a:ext cx="615553" cy="1785950"/>
          </a:xfrm>
          <a:prstGeom prst="rect">
            <a:avLst/>
          </a:prstGeom>
          <a:solidFill>
            <a:srgbClr val="FFFF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2800" b="1" dirty="0" smtClean="0"/>
              <a:t>BOOSTERS</a:t>
            </a:r>
            <a:endParaRPr lang="en-US" sz="2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</a:t>
            </a:r>
            <a:r>
              <a:rPr lang="en-US" dirty="0" err="1"/>
              <a:t>immunisations</a:t>
            </a:r>
            <a:r>
              <a:rPr lang="en-US" dirty="0"/>
              <a:t> </a:t>
            </a:r>
            <a:r>
              <a:rPr lang="en-US" dirty="0" smtClean="0"/>
              <a:t>need only </a:t>
            </a:r>
            <a:r>
              <a:rPr lang="en-US" dirty="0"/>
              <a:t>be given once while others have to </a:t>
            </a:r>
            <a:r>
              <a:rPr lang="en-US" dirty="0" smtClean="0"/>
              <a:t>be repeated </a:t>
            </a:r>
            <a:r>
              <a:rPr lang="en-US" dirty="0"/>
              <a:t>a number of times.</a:t>
            </a:r>
            <a:endParaRPr lang="en-US" dirty="0" smtClean="0"/>
          </a:p>
          <a:p>
            <a:r>
              <a:rPr lang="en-US" dirty="0" smtClean="0">
                <a:solidFill>
                  <a:srgbClr val="FF0066"/>
                </a:solidFill>
              </a:rPr>
              <a:t>The </a:t>
            </a:r>
            <a:r>
              <a:rPr lang="en-US" dirty="0">
                <a:solidFill>
                  <a:srgbClr val="FF0066"/>
                </a:solidFill>
              </a:rPr>
              <a:t>primary </a:t>
            </a:r>
            <a:r>
              <a:rPr lang="en-US" dirty="0" err="1">
                <a:solidFill>
                  <a:srgbClr val="FF0066"/>
                </a:solidFill>
              </a:rPr>
              <a:t>immunisations</a:t>
            </a:r>
            <a:r>
              <a:rPr lang="en-US" dirty="0">
                <a:solidFill>
                  <a:srgbClr val="FF0066"/>
                </a:solidFill>
              </a:rPr>
              <a:t> are given </a:t>
            </a:r>
            <a:r>
              <a:rPr lang="en-US" dirty="0" smtClean="0">
                <a:solidFill>
                  <a:srgbClr val="FF0066"/>
                </a:solidFill>
              </a:rPr>
              <a:t>between birth </a:t>
            </a:r>
            <a:r>
              <a:rPr lang="en-US" dirty="0">
                <a:solidFill>
                  <a:srgbClr val="FF0066"/>
                </a:solidFill>
              </a:rPr>
              <a:t>and 9 months. </a:t>
            </a:r>
            <a:r>
              <a:rPr lang="en-US" dirty="0" smtClean="0">
                <a:solidFill>
                  <a:srgbClr val="FF0066"/>
                </a:solidFill>
              </a:rPr>
              <a:t>ARE THE MOST IMPORTANT</a:t>
            </a:r>
          </a:p>
          <a:p>
            <a:r>
              <a:rPr lang="en-US" dirty="0" smtClean="0"/>
              <a:t>The </a:t>
            </a:r>
            <a:r>
              <a:rPr lang="en-US" dirty="0" err="1"/>
              <a:t>immunisations</a:t>
            </a:r>
            <a:r>
              <a:rPr lang="en-US" dirty="0"/>
              <a:t> </a:t>
            </a:r>
            <a:r>
              <a:rPr lang="en-US" dirty="0" smtClean="0"/>
              <a:t>given at </a:t>
            </a:r>
            <a:r>
              <a:rPr lang="en-US" dirty="0"/>
              <a:t>18 months and 5 years (polio, measles</a:t>
            </a:r>
            <a:r>
              <a:rPr lang="en-US" dirty="0" smtClean="0"/>
              <a:t>, diphtheria </a:t>
            </a:r>
            <a:r>
              <a:rPr lang="en-US" dirty="0"/>
              <a:t>and tetanus) are often </a:t>
            </a:r>
            <a:r>
              <a:rPr lang="en-US" dirty="0" smtClean="0"/>
              <a:t>called ‘</a:t>
            </a:r>
            <a:r>
              <a:rPr lang="en-US" dirty="0"/>
              <a:t>boosters’ as they help to improve the </a:t>
            </a:r>
            <a:r>
              <a:rPr lang="en-US" dirty="0" smtClean="0"/>
              <a:t>immune response </a:t>
            </a:r>
            <a:r>
              <a:rPr lang="en-US" dirty="0"/>
              <a:t>produced by the initial course </a:t>
            </a:r>
            <a:r>
              <a:rPr lang="en-US" dirty="0" smtClean="0"/>
              <a:t>of </a:t>
            </a:r>
            <a:r>
              <a:rPr lang="en-US" dirty="0" err="1" smtClean="0"/>
              <a:t>immunisation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/>
              <a:t>In future, MMR (measles, mumps and rubella</a:t>
            </a:r>
            <a:r>
              <a:rPr lang="en-US" dirty="0" smtClean="0"/>
              <a:t>) vaccine </a:t>
            </a:r>
            <a:r>
              <a:rPr lang="en-US" dirty="0"/>
              <a:t>will replace measles </a:t>
            </a:r>
            <a:r>
              <a:rPr lang="en-US" dirty="0" err="1" smtClean="0"/>
              <a:t>immunisation</a:t>
            </a:r>
            <a:r>
              <a:rPr lang="en-US" dirty="0" smtClean="0"/>
              <a:t> alone</a:t>
            </a:r>
            <a:r>
              <a:rPr lang="en-US" dirty="0"/>
              <a:t>, while hepatitis A, pneumococcal </a:t>
            </a:r>
            <a:r>
              <a:rPr lang="en-US" dirty="0" smtClean="0"/>
              <a:t>and chickenpox </a:t>
            </a:r>
            <a:r>
              <a:rPr lang="en-US" dirty="0"/>
              <a:t>(</a:t>
            </a:r>
            <a:r>
              <a:rPr lang="en-US" dirty="0" err="1"/>
              <a:t>varicella</a:t>
            </a:r>
            <a:r>
              <a:rPr lang="en-US" dirty="0"/>
              <a:t>) </a:t>
            </a:r>
            <a:r>
              <a:rPr lang="en-US" dirty="0" err="1"/>
              <a:t>immunisations</a:t>
            </a:r>
            <a:r>
              <a:rPr lang="en-US" dirty="0"/>
              <a:t> </a:t>
            </a:r>
            <a:r>
              <a:rPr lang="en-US" dirty="0" smtClean="0"/>
              <a:t>should be </a:t>
            </a:r>
            <a:r>
              <a:rPr lang="en-US" dirty="0"/>
              <a:t>added to the routine </a:t>
            </a:r>
            <a:r>
              <a:rPr lang="en-US" dirty="0" err="1"/>
              <a:t>immunisations</a:t>
            </a:r>
            <a:r>
              <a:rPr lang="en-US" dirty="0"/>
              <a:t>.</a:t>
            </a:r>
          </a:p>
          <a:p>
            <a:r>
              <a:rPr lang="en-US" dirty="0"/>
              <a:t>Yellow fever </a:t>
            </a:r>
            <a:r>
              <a:rPr lang="en-US" dirty="0" err="1"/>
              <a:t>immunisation</a:t>
            </a:r>
            <a:r>
              <a:rPr lang="en-US" dirty="0"/>
              <a:t> is routinely </a:t>
            </a:r>
            <a:r>
              <a:rPr lang="en-US" dirty="0" smtClean="0"/>
              <a:t>given in </a:t>
            </a:r>
            <a:r>
              <a:rPr lang="en-US" dirty="0"/>
              <a:t>countries where yellow fever occurs. </a:t>
            </a:r>
            <a:endParaRPr lang="en-US" dirty="0" smtClean="0"/>
          </a:p>
          <a:p>
            <a:r>
              <a:rPr lang="en-US" dirty="0" smtClean="0"/>
              <a:t>New vaccines</a:t>
            </a:r>
            <a:r>
              <a:rPr lang="en-US" dirty="0"/>
              <a:t>, such as the Rota virus vaccine, </a:t>
            </a:r>
            <a:r>
              <a:rPr lang="en-US" dirty="0" smtClean="0"/>
              <a:t>could be </a:t>
            </a:r>
            <a:r>
              <a:rPr lang="en-US" dirty="0"/>
              <a:t>very important, but are expensive.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72518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WHY STICK TO THE RECOMMENDED TIME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r>
              <a:rPr lang="en-US" dirty="0"/>
              <a:t>If an </a:t>
            </a:r>
            <a:r>
              <a:rPr lang="en-US" dirty="0" err="1"/>
              <a:t>immunisation</a:t>
            </a:r>
            <a:r>
              <a:rPr lang="en-US" dirty="0"/>
              <a:t> is given too </a:t>
            </a:r>
            <a:r>
              <a:rPr lang="en-US" dirty="0" smtClean="0"/>
              <a:t>early (</a:t>
            </a:r>
            <a:r>
              <a:rPr lang="en-US" dirty="0"/>
              <a:t>e.g. if measles </a:t>
            </a:r>
            <a:r>
              <a:rPr lang="en-US" dirty="0" err="1"/>
              <a:t>immunisation</a:t>
            </a:r>
            <a:r>
              <a:rPr lang="en-US" dirty="0"/>
              <a:t> is given at </a:t>
            </a:r>
            <a:r>
              <a:rPr lang="en-US" dirty="0" smtClean="0"/>
              <a:t>3 months</a:t>
            </a:r>
            <a:r>
              <a:rPr lang="en-US" dirty="0"/>
              <a:t>), the infant may not develop </a:t>
            </a:r>
            <a:r>
              <a:rPr lang="en-US" dirty="0" smtClean="0"/>
              <a:t>the expected </a:t>
            </a:r>
            <a:r>
              <a:rPr lang="en-US" dirty="0"/>
              <a:t>resistance to the illness due to </a:t>
            </a:r>
            <a:r>
              <a:rPr lang="en-US" dirty="0" smtClean="0"/>
              <a:t>the immune </a:t>
            </a:r>
            <a:r>
              <a:rPr lang="en-US" dirty="0"/>
              <a:t>system still being too immature </a:t>
            </a:r>
            <a:r>
              <a:rPr lang="en-US" dirty="0" smtClean="0"/>
              <a:t>to respond </a:t>
            </a:r>
            <a:r>
              <a:rPr lang="en-US" dirty="0"/>
              <a:t>fully</a:t>
            </a:r>
            <a:r>
              <a:rPr lang="en-US" dirty="0" smtClean="0"/>
              <a:t>.</a:t>
            </a:r>
          </a:p>
          <a:p>
            <a:r>
              <a:rPr lang="en-US" dirty="0"/>
              <a:t>If an </a:t>
            </a:r>
            <a:r>
              <a:rPr lang="en-US" dirty="0" err="1"/>
              <a:t>immunisation</a:t>
            </a:r>
            <a:r>
              <a:rPr lang="en-US" dirty="0"/>
              <a:t> is given too late (e.g. </a:t>
            </a:r>
            <a:r>
              <a:rPr lang="en-US" dirty="0" smtClean="0"/>
              <a:t>not giving </a:t>
            </a:r>
            <a:r>
              <a:rPr lang="en-US" dirty="0"/>
              <a:t>measles </a:t>
            </a:r>
            <a:r>
              <a:rPr lang="en-US" dirty="0" err="1"/>
              <a:t>immunisation</a:t>
            </a:r>
            <a:r>
              <a:rPr lang="en-US" dirty="0"/>
              <a:t> at 9 months</a:t>
            </a:r>
            <a:r>
              <a:rPr lang="en-US" dirty="0" smtClean="0"/>
              <a:t>),the </a:t>
            </a:r>
            <a:r>
              <a:rPr lang="en-US" dirty="0"/>
              <a:t>infant may develop that illness </a:t>
            </a:r>
            <a:r>
              <a:rPr lang="en-US" dirty="0" smtClean="0"/>
              <a:t>before the </a:t>
            </a:r>
            <a:r>
              <a:rPr lang="en-US" dirty="0" err="1"/>
              <a:t>immunisation</a:t>
            </a:r>
            <a:r>
              <a:rPr lang="en-US" dirty="0"/>
              <a:t> can be given</a:t>
            </a:r>
            <a:r>
              <a:rPr lang="en-US" dirty="0" smtClean="0"/>
              <a:t>.</a:t>
            </a:r>
          </a:p>
          <a:p>
            <a:r>
              <a:rPr lang="en-US" dirty="0"/>
              <a:t>If </a:t>
            </a:r>
            <a:r>
              <a:rPr lang="en-US" dirty="0" err="1"/>
              <a:t>immunisations</a:t>
            </a:r>
            <a:r>
              <a:rPr lang="en-US" dirty="0"/>
              <a:t> are given too soon </a:t>
            </a:r>
            <a:r>
              <a:rPr lang="en-US" dirty="0" smtClean="0"/>
              <a:t>after the </a:t>
            </a:r>
            <a:r>
              <a:rPr lang="en-US" dirty="0"/>
              <a:t>previous </a:t>
            </a:r>
            <a:r>
              <a:rPr lang="en-US" dirty="0" err="1"/>
              <a:t>immunisation</a:t>
            </a:r>
            <a:r>
              <a:rPr lang="en-US" dirty="0"/>
              <a:t> (e.g. if </a:t>
            </a:r>
            <a:r>
              <a:rPr lang="en-US" dirty="0" smtClean="0"/>
              <a:t>DPT </a:t>
            </a:r>
            <a:r>
              <a:rPr lang="en-US" dirty="0" err="1" smtClean="0"/>
              <a:t>immunisations</a:t>
            </a:r>
            <a:r>
              <a:rPr lang="en-US" dirty="0" smtClean="0"/>
              <a:t> </a:t>
            </a:r>
            <a:r>
              <a:rPr lang="en-US" dirty="0"/>
              <a:t>are given a week apart</a:t>
            </a:r>
            <a:r>
              <a:rPr lang="en-US" dirty="0" smtClean="0"/>
              <a:t>), the </a:t>
            </a:r>
            <a:r>
              <a:rPr lang="en-US" dirty="0"/>
              <a:t>infant may not develop the </a:t>
            </a:r>
            <a:r>
              <a:rPr lang="en-US" dirty="0" smtClean="0"/>
              <a:t>expected resistance </a:t>
            </a:r>
            <a:r>
              <a:rPr lang="en-US" dirty="0"/>
              <a:t>to the illness.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What if missed?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 smtClean="0"/>
              <a:t>Depends on </a:t>
            </a:r>
            <a:r>
              <a:rPr lang="en-US" dirty="0"/>
              <a:t>how old the child is and </a:t>
            </a:r>
            <a:r>
              <a:rPr lang="en-US" dirty="0" smtClean="0"/>
              <a:t>what immunizations </a:t>
            </a:r>
            <a:r>
              <a:rPr lang="en-US" dirty="0"/>
              <a:t>have been missed</a:t>
            </a:r>
            <a:r>
              <a:rPr lang="en-US" dirty="0" smtClean="0"/>
              <a:t>.</a:t>
            </a:r>
          </a:p>
          <a:p>
            <a:r>
              <a:rPr lang="en-GB" dirty="0" smtClean="0"/>
              <a:t>If schedule not started at the right time,</a:t>
            </a:r>
            <a:r>
              <a:rPr lang="en-US" dirty="0" smtClean="0"/>
              <a:t> it can be </a:t>
            </a:r>
            <a:r>
              <a:rPr lang="en-US" dirty="0"/>
              <a:t>started immediately with the normal </a:t>
            </a:r>
            <a:r>
              <a:rPr lang="en-US" dirty="0" smtClean="0"/>
              <a:t>time intervals </a:t>
            </a:r>
            <a:r>
              <a:rPr lang="en-US" dirty="0"/>
              <a:t>between </a:t>
            </a:r>
            <a:r>
              <a:rPr lang="en-US" dirty="0" smtClean="0"/>
              <a:t>immunizations, </a:t>
            </a:r>
            <a:r>
              <a:rPr lang="en-US" dirty="0"/>
              <a:t>e.g. </a:t>
            </a:r>
            <a:r>
              <a:rPr lang="en-US" dirty="0" smtClean="0"/>
              <a:t>the second </a:t>
            </a:r>
            <a:r>
              <a:rPr lang="en-US" dirty="0"/>
              <a:t>DPT would follow 4 weeks after </a:t>
            </a:r>
            <a:r>
              <a:rPr lang="en-US" dirty="0" smtClean="0"/>
              <a:t>the first.</a:t>
            </a:r>
          </a:p>
          <a:p>
            <a:r>
              <a:rPr lang="en-US" dirty="0" smtClean="0"/>
              <a:t>Some immunizations </a:t>
            </a:r>
            <a:r>
              <a:rPr lang="en-US" dirty="0"/>
              <a:t>may not </a:t>
            </a:r>
            <a:r>
              <a:rPr lang="en-US" dirty="0" smtClean="0"/>
              <a:t>be given </a:t>
            </a:r>
            <a:r>
              <a:rPr lang="en-US" dirty="0"/>
              <a:t>as they are no longer needed or they </a:t>
            </a:r>
            <a:r>
              <a:rPr lang="en-US" dirty="0" smtClean="0"/>
              <a:t>are not </a:t>
            </a:r>
            <a:r>
              <a:rPr lang="en-US" dirty="0"/>
              <a:t>safe in an older child: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 anchor="ctr">
            <a:normAutofit/>
          </a:bodyPr>
          <a:lstStyle/>
          <a:p>
            <a:r>
              <a:rPr lang="en-US" dirty="0" err="1"/>
              <a:t>Pertussis</a:t>
            </a:r>
            <a:r>
              <a:rPr lang="en-US" dirty="0"/>
              <a:t> vaccine is not given after </a:t>
            </a:r>
            <a:r>
              <a:rPr lang="en-US" dirty="0" smtClean="0"/>
              <a:t>18 months</a:t>
            </a:r>
            <a:r>
              <a:rPr lang="en-US" dirty="0"/>
              <a:t>.</a:t>
            </a:r>
          </a:p>
          <a:p>
            <a:r>
              <a:rPr lang="en-US" dirty="0" err="1"/>
              <a:t>Hib</a:t>
            </a:r>
            <a:r>
              <a:rPr lang="en-US" dirty="0"/>
              <a:t> and BCG are not given over 1 year.</a:t>
            </a:r>
          </a:p>
          <a:p>
            <a:r>
              <a:rPr lang="en-US" dirty="0"/>
              <a:t>Measles need not be repeated if it is </a:t>
            </a:r>
            <a:r>
              <a:rPr lang="en-US" dirty="0" smtClean="0"/>
              <a:t>given after </a:t>
            </a:r>
            <a:r>
              <a:rPr lang="en-US" dirty="0"/>
              <a:t>18 months</a:t>
            </a:r>
            <a:r>
              <a:rPr lang="en-US" dirty="0" smtClean="0"/>
              <a:t>.</a:t>
            </a:r>
          </a:p>
          <a:p>
            <a:r>
              <a:rPr lang="en-US" dirty="0"/>
              <a:t>If </a:t>
            </a:r>
            <a:r>
              <a:rPr lang="en-US" dirty="0" err="1"/>
              <a:t>immunisations</a:t>
            </a:r>
            <a:r>
              <a:rPr lang="en-US" dirty="0"/>
              <a:t> were started correctly, </a:t>
            </a:r>
            <a:r>
              <a:rPr lang="en-US" dirty="0" smtClean="0"/>
              <a:t>but later </a:t>
            </a:r>
            <a:r>
              <a:rPr lang="en-US" dirty="0" err="1"/>
              <a:t>immunisations</a:t>
            </a:r>
            <a:r>
              <a:rPr lang="en-US" dirty="0"/>
              <a:t> were missed, these can </a:t>
            </a:r>
            <a:r>
              <a:rPr lang="en-US" dirty="0" smtClean="0"/>
              <a:t>be given </a:t>
            </a:r>
            <a:r>
              <a:rPr lang="en-US" dirty="0"/>
              <a:t>using the normal time intervals </a:t>
            </a:r>
            <a:r>
              <a:rPr lang="en-US" dirty="0" err="1" smtClean="0"/>
              <a:t>btn</a:t>
            </a:r>
            <a:r>
              <a:rPr lang="en-US" dirty="0" smtClean="0"/>
              <a:t> </a:t>
            </a:r>
            <a:r>
              <a:rPr lang="en-US" dirty="0" err="1" smtClean="0"/>
              <a:t>immunisations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immunisation</a:t>
            </a:r>
            <a:r>
              <a:rPr lang="en-US" dirty="0"/>
              <a:t> </a:t>
            </a:r>
            <a:r>
              <a:rPr lang="en-US" dirty="0" smtClean="0"/>
              <a:t>schedule is </a:t>
            </a:r>
            <a:r>
              <a:rPr lang="en-US" dirty="0"/>
              <a:t>interrupted it need not be started again </a:t>
            </a:r>
            <a:r>
              <a:rPr lang="en-US" dirty="0" smtClean="0"/>
              <a:t>from the </a:t>
            </a:r>
            <a:r>
              <a:rPr lang="en-US" dirty="0"/>
              <a:t>beginning.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</a:t>
            </a:r>
            <a:r>
              <a:rPr lang="en-US" b="1" dirty="0"/>
              <a:t>are </a:t>
            </a:r>
            <a:r>
              <a:rPr lang="en-US" b="1" dirty="0" smtClean="0"/>
              <a:t>immunizations opportunities often </a:t>
            </a:r>
            <a:r>
              <a:rPr lang="en-US" b="1" dirty="0"/>
              <a:t>missed?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Stock shortages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Child’s immunization </a:t>
            </a:r>
            <a:r>
              <a:rPr lang="en-US" dirty="0"/>
              <a:t>status is </a:t>
            </a:r>
            <a:r>
              <a:rPr lang="en-US" dirty="0" smtClean="0"/>
              <a:t>not checked </a:t>
            </a:r>
            <a:r>
              <a:rPr lang="en-US" dirty="0"/>
              <a:t>on the </a:t>
            </a:r>
            <a:r>
              <a:rPr lang="en-US" dirty="0" smtClean="0"/>
              <a:t>Card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 because it is too </a:t>
            </a:r>
            <a:r>
              <a:rPr lang="en-US" dirty="0" smtClean="0"/>
              <a:t>much trouble </a:t>
            </a:r>
            <a:r>
              <a:rPr lang="en-US" dirty="0"/>
              <a:t>to give the correct </a:t>
            </a:r>
            <a:r>
              <a:rPr lang="en-US" dirty="0" smtClean="0"/>
              <a:t>immunizations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health </a:t>
            </a:r>
            <a:r>
              <a:rPr lang="en-US" dirty="0"/>
              <a:t>facilities do not </a:t>
            </a:r>
            <a:r>
              <a:rPr lang="en-US" dirty="0" smtClean="0"/>
              <a:t>offer immunization </a:t>
            </a:r>
            <a:r>
              <a:rPr lang="en-US" dirty="0"/>
              <a:t>services every day</a:t>
            </a:r>
            <a:endParaRPr lang="en-US" dirty="0" smtClean="0"/>
          </a:p>
          <a:p>
            <a:r>
              <a:rPr lang="en-US" dirty="0">
                <a:latin typeface="Forte" pitchFamily="66" charset="0"/>
              </a:rPr>
              <a:t>Outstanding </a:t>
            </a:r>
            <a:r>
              <a:rPr lang="en-US" dirty="0" smtClean="0">
                <a:latin typeface="Forte" pitchFamily="66" charset="0"/>
              </a:rPr>
              <a:t>immunizations </a:t>
            </a:r>
            <a:r>
              <a:rPr lang="en-US" dirty="0">
                <a:latin typeface="Forte" pitchFamily="66" charset="0"/>
              </a:rPr>
              <a:t>must be </a:t>
            </a:r>
            <a:r>
              <a:rPr lang="en-US" dirty="0" smtClean="0">
                <a:latin typeface="Forte" pitchFamily="66" charset="0"/>
              </a:rPr>
              <a:t>given immediately </a:t>
            </a:r>
            <a:r>
              <a:rPr lang="en-US" dirty="0">
                <a:latin typeface="Forte" pitchFamily="66" charset="0"/>
              </a:rPr>
              <a:t>before the child goes home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RECORDING IMMUNIZATIONS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on the infant’s </a:t>
            </a:r>
            <a:r>
              <a:rPr lang="en-US" dirty="0" smtClean="0"/>
              <a:t>Road-to-Health </a:t>
            </a:r>
            <a:r>
              <a:rPr lang="en-US" dirty="0"/>
              <a:t>Card. </a:t>
            </a:r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/>
              <a:t>the type and the </a:t>
            </a:r>
            <a:r>
              <a:rPr lang="en-US" dirty="0" smtClean="0"/>
              <a:t>date of </a:t>
            </a:r>
            <a:r>
              <a:rPr lang="en-US" dirty="0"/>
              <a:t>the </a:t>
            </a:r>
            <a:r>
              <a:rPr lang="en-US" dirty="0" err="1"/>
              <a:t>immunisation</a:t>
            </a:r>
            <a:r>
              <a:rPr lang="en-US" dirty="0"/>
              <a:t> must be </a:t>
            </a:r>
            <a:r>
              <a:rPr lang="en-US" dirty="0" smtClean="0"/>
              <a:t>recorded</a:t>
            </a:r>
          </a:p>
          <a:p>
            <a:r>
              <a:rPr lang="en-US" dirty="0"/>
              <a:t>Even though DPT and </a:t>
            </a:r>
            <a:r>
              <a:rPr lang="en-US" dirty="0" err="1"/>
              <a:t>Hib</a:t>
            </a:r>
            <a:r>
              <a:rPr lang="en-US" dirty="0"/>
              <a:t> are </a:t>
            </a:r>
            <a:r>
              <a:rPr lang="en-US" dirty="0" smtClean="0"/>
              <a:t>given as </a:t>
            </a:r>
            <a:r>
              <a:rPr lang="en-US" dirty="0"/>
              <a:t>a single injection, they must be </a:t>
            </a:r>
            <a:r>
              <a:rPr lang="en-US" dirty="0" smtClean="0"/>
              <a:t>recorded separately </a:t>
            </a:r>
            <a:r>
              <a:rPr lang="en-US" dirty="0"/>
              <a:t>on the card</a:t>
            </a:r>
            <a:r>
              <a:rPr lang="en-US" dirty="0" smtClean="0"/>
              <a:t>.</a:t>
            </a:r>
          </a:p>
          <a:p>
            <a:r>
              <a:rPr lang="en-US" sz="3600" b="1" dirty="0">
                <a:latin typeface="Brush Script MT" pitchFamily="66" charset="0"/>
              </a:rPr>
              <a:t>The </a:t>
            </a:r>
            <a:r>
              <a:rPr lang="en-US" sz="3600" b="1" dirty="0" smtClean="0">
                <a:latin typeface="Brush Script MT" pitchFamily="66" charset="0"/>
              </a:rPr>
              <a:t>Road-to-Health Card </a:t>
            </a:r>
            <a:r>
              <a:rPr lang="en-US" sz="3600" b="1" dirty="0">
                <a:latin typeface="Brush Script MT" pitchFamily="66" charset="0"/>
              </a:rPr>
              <a:t>is the official </a:t>
            </a:r>
            <a:r>
              <a:rPr lang="en-US" sz="3600" b="1" dirty="0" err="1">
                <a:latin typeface="Brush Script MT" pitchFamily="66" charset="0"/>
              </a:rPr>
              <a:t>immunisation</a:t>
            </a:r>
            <a:r>
              <a:rPr lang="en-US" sz="3600" b="1" dirty="0">
                <a:latin typeface="Brush Script MT" pitchFamily="66" charset="0"/>
              </a:rPr>
              <a:t> </a:t>
            </a:r>
            <a:r>
              <a:rPr lang="en-US" sz="3600" b="1" dirty="0" smtClean="0">
                <a:latin typeface="Brush Script MT" pitchFamily="66" charset="0"/>
              </a:rPr>
              <a:t>record needed </a:t>
            </a:r>
            <a:r>
              <a:rPr lang="en-US" sz="3600" b="1" dirty="0">
                <a:latin typeface="Brush Script MT" pitchFamily="66" charset="0"/>
              </a:rPr>
              <a:t>for clinic visits, hospital admission </a:t>
            </a:r>
            <a:r>
              <a:rPr lang="en-US" sz="3600" b="1" dirty="0" smtClean="0">
                <a:latin typeface="Brush Script MT" pitchFamily="66" charset="0"/>
              </a:rPr>
              <a:t>and attendance </a:t>
            </a:r>
            <a:r>
              <a:rPr lang="en-US" sz="3600" b="1" dirty="0">
                <a:latin typeface="Brush Script MT" pitchFamily="66" charset="0"/>
              </a:rPr>
              <a:t>at </a:t>
            </a:r>
            <a:r>
              <a:rPr lang="en-US" sz="3600" b="1" dirty="0" err="1">
                <a:latin typeface="Brush Script MT" pitchFamily="66" charset="0"/>
              </a:rPr>
              <a:t>creche</a:t>
            </a:r>
            <a:r>
              <a:rPr lang="en-US" sz="3600" b="1" dirty="0">
                <a:latin typeface="Brush Script MT" pitchFamily="66" charset="0"/>
              </a:rPr>
              <a:t> and school</a:t>
            </a:r>
            <a:r>
              <a:rPr lang="en-US" sz="3600" b="1" dirty="0" smtClean="0">
                <a:latin typeface="Brush Script MT" pitchFamily="66" charset="0"/>
              </a:rPr>
              <a:t>.</a:t>
            </a:r>
          </a:p>
          <a:p>
            <a:r>
              <a:rPr lang="en-GB" sz="3600" b="1" dirty="0" smtClean="0">
                <a:latin typeface="Brush Script MT" pitchFamily="66" charset="0"/>
              </a:rPr>
              <a:t>If lost, give a new card &amp; rerecord if she can give good account or use clinic record.</a:t>
            </a:r>
          </a:p>
          <a:p>
            <a:r>
              <a:rPr lang="en-GB" sz="3600" b="1" dirty="0" smtClean="0">
                <a:latin typeface="Brush Script MT" pitchFamily="66" charset="0"/>
              </a:rPr>
              <a:t>If not certain repeat  missing immunisations as long as the child is not too old.</a:t>
            </a:r>
            <a:endParaRPr lang="en-US" sz="3600" b="1" dirty="0"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Not contraindicated in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Malnutrition (</a:t>
            </a:r>
            <a:r>
              <a:rPr lang="en-US" dirty="0" err="1"/>
              <a:t>undernutrition</a:t>
            </a:r>
            <a:r>
              <a:rPr lang="en-US" dirty="0" smtClean="0"/>
              <a:t>) – even in severe malnutrition  i.e. kwashiorkor </a:t>
            </a:r>
            <a:r>
              <a:rPr lang="en-US" dirty="0"/>
              <a:t>or </a:t>
            </a:r>
            <a:r>
              <a:rPr lang="en-US" dirty="0" err="1" smtClean="0"/>
              <a:t>marasmus</a:t>
            </a:r>
            <a:endParaRPr lang="en-US" dirty="0" smtClean="0"/>
          </a:p>
          <a:p>
            <a:r>
              <a:rPr lang="en-US" dirty="0"/>
              <a:t>small or sick newborn </a:t>
            </a:r>
            <a:r>
              <a:rPr lang="en-US" dirty="0" smtClean="0"/>
              <a:t>infants are immunized when stable  to be discharged</a:t>
            </a:r>
          </a:p>
          <a:p>
            <a:r>
              <a:rPr lang="en-US" dirty="0"/>
              <a:t>Allergic reactions to </a:t>
            </a:r>
            <a:r>
              <a:rPr lang="en-US" dirty="0" smtClean="0"/>
              <a:t>immunizations are rare</a:t>
            </a:r>
            <a:r>
              <a:rPr lang="en-US" dirty="0"/>
              <a:t>, even in children with signs of allergy </a:t>
            </a:r>
            <a:r>
              <a:rPr lang="en-US" dirty="0" smtClean="0"/>
              <a:t>(e.g. eczema).</a:t>
            </a:r>
          </a:p>
          <a:p>
            <a:r>
              <a:rPr lang="en-GB" dirty="0" smtClean="0"/>
              <a:t>Sick children with minor/</a:t>
            </a:r>
            <a:r>
              <a:rPr lang="en-US" dirty="0" smtClean="0"/>
              <a:t>Mild illness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</a:t>
            </a:r>
            <a:r>
              <a:rPr lang="en-US" dirty="0" err="1"/>
              <a:t>immunisation</a:t>
            </a:r>
            <a:r>
              <a:rPr lang="en-US" dirty="0"/>
              <a:t>.</a:t>
            </a:r>
          </a:p>
          <a:p>
            <a:r>
              <a:rPr lang="en-US" dirty="0"/>
              <a:t>Write the </a:t>
            </a:r>
            <a:r>
              <a:rPr lang="en-US" dirty="0" err="1"/>
              <a:t>immunisation</a:t>
            </a:r>
            <a:r>
              <a:rPr lang="en-US" dirty="0"/>
              <a:t> schedule.</a:t>
            </a:r>
          </a:p>
          <a:p>
            <a:r>
              <a:rPr lang="en-US" dirty="0"/>
              <a:t>Understand the advantages </a:t>
            </a:r>
            <a:r>
              <a:rPr lang="en-US" dirty="0" smtClean="0"/>
              <a:t>of </a:t>
            </a:r>
            <a:r>
              <a:rPr lang="en-US" dirty="0" err="1" smtClean="0"/>
              <a:t>immunisation</a:t>
            </a:r>
            <a:r>
              <a:rPr lang="en-US" dirty="0"/>
              <a:t>.</a:t>
            </a:r>
          </a:p>
          <a:p>
            <a:r>
              <a:rPr lang="en-US" dirty="0"/>
              <a:t>List the contraindications </a:t>
            </a:r>
            <a:r>
              <a:rPr lang="en-US" dirty="0" smtClean="0"/>
              <a:t>and complications </a:t>
            </a:r>
            <a:r>
              <a:rPr lang="en-US" dirty="0"/>
              <a:t>of </a:t>
            </a:r>
            <a:r>
              <a:rPr lang="en-US" dirty="0" err="1"/>
              <a:t>immunisation</a:t>
            </a:r>
            <a:r>
              <a:rPr lang="en-US" dirty="0"/>
              <a:t>.</a:t>
            </a:r>
          </a:p>
          <a:p>
            <a:r>
              <a:rPr lang="en-US" dirty="0"/>
              <a:t>Give </a:t>
            </a:r>
            <a:r>
              <a:rPr lang="en-US" dirty="0" err="1"/>
              <a:t>immunisations</a:t>
            </a:r>
            <a:r>
              <a:rPr lang="en-US" dirty="0"/>
              <a:t> safely.</a:t>
            </a:r>
          </a:p>
          <a:p>
            <a:r>
              <a:rPr lang="en-US" dirty="0"/>
              <a:t>Store vaccines safely in a clinic </a:t>
            </a:r>
            <a:r>
              <a:rPr lang="en-US" dirty="0" smtClean="0"/>
              <a:t>or hospital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CONTRAINDICATIONS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A seriously ill child who </a:t>
            </a:r>
            <a:r>
              <a:rPr lang="en-US" sz="2400" dirty="0" smtClean="0"/>
              <a:t>needs hospitalization </a:t>
            </a:r>
            <a:r>
              <a:rPr lang="en-US" sz="2400" dirty="0"/>
              <a:t>can be given </a:t>
            </a:r>
            <a:r>
              <a:rPr lang="en-US" sz="2400" dirty="0" smtClean="0"/>
              <a:t>measles immunization </a:t>
            </a:r>
            <a:r>
              <a:rPr lang="en-US" sz="2400" dirty="0"/>
              <a:t>on admission. The </a:t>
            </a:r>
            <a:r>
              <a:rPr lang="en-US" sz="2400" dirty="0" smtClean="0"/>
              <a:t>other immunizations </a:t>
            </a:r>
            <a:r>
              <a:rPr lang="en-US" sz="2400" dirty="0"/>
              <a:t>can be postponed </a:t>
            </a:r>
            <a:r>
              <a:rPr lang="en-US" sz="2400" dirty="0" smtClean="0"/>
              <a:t>and given </a:t>
            </a:r>
            <a:r>
              <a:rPr lang="en-US" sz="2400" dirty="0"/>
              <a:t>when the child has recovered, </a:t>
            </a:r>
            <a:r>
              <a:rPr lang="en-US" sz="2400" dirty="0" smtClean="0"/>
              <a:t>but before </a:t>
            </a:r>
            <a:r>
              <a:rPr lang="en-US" sz="2400" dirty="0"/>
              <a:t>discharge from </a:t>
            </a:r>
            <a:r>
              <a:rPr lang="en-US" sz="2400" dirty="0" smtClean="0"/>
              <a:t>hospital.</a:t>
            </a:r>
          </a:p>
          <a:p>
            <a:r>
              <a:rPr lang="en-US" sz="2400" dirty="0"/>
              <a:t>Live viruses (polio, measles and BCG</a:t>
            </a:r>
            <a:r>
              <a:rPr lang="en-US" sz="2400" dirty="0" smtClean="0"/>
              <a:t>) should </a:t>
            </a:r>
            <a:r>
              <a:rPr lang="en-US" sz="2400" dirty="0"/>
              <a:t>not be given in infants </a:t>
            </a:r>
            <a:r>
              <a:rPr lang="en-US" sz="2400" dirty="0" smtClean="0"/>
              <a:t>with clinical </a:t>
            </a:r>
            <a:r>
              <a:rPr lang="en-US" sz="2400" dirty="0"/>
              <a:t>signs of HIV infection (or a </a:t>
            </a:r>
            <a:r>
              <a:rPr lang="en-US" sz="2400" dirty="0" smtClean="0"/>
              <a:t>low CD4 </a:t>
            </a:r>
            <a:r>
              <a:rPr lang="en-US" sz="2400" dirty="0"/>
              <a:t>count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Live viruses should not be given </a:t>
            </a:r>
            <a:r>
              <a:rPr lang="en-US" sz="2400" dirty="0" smtClean="0"/>
              <a:t>to children </a:t>
            </a:r>
            <a:r>
              <a:rPr lang="en-US" sz="2400" dirty="0"/>
              <a:t>with </a:t>
            </a:r>
            <a:r>
              <a:rPr lang="en-US" sz="2400" dirty="0" err="1"/>
              <a:t>immunosuppression</a:t>
            </a:r>
            <a:r>
              <a:rPr lang="en-US" sz="2400" dirty="0"/>
              <a:t> </a:t>
            </a:r>
            <a:r>
              <a:rPr lang="en-US" sz="2400" dirty="0" smtClean="0"/>
              <a:t>such as </a:t>
            </a:r>
            <a:r>
              <a:rPr lang="en-US" sz="2400" dirty="0"/>
              <a:t>children with leukaemia or </a:t>
            </a:r>
            <a:r>
              <a:rPr lang="en-US" sz="2400" dirty="0" smtClean="0"/>
              <a:t>receiving cytotoxic </a:t>
            </a:r>
            <a:r>
              <a:rPr lang="en-US" sz="2400" dirty="0"/>
              <a:t>drugs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Use DT instead of DPT </a:t>
            </a:r>
            <a:r>
              <a:rPr lang="en-US" sz="2400" dirty="0"/>
              <a:t>vaccine </a:t>
            </a:r>
            <a:r>
              <a:rPr lang="en-US" sz="2400" dirty="0" smtClean="0"/>
              <a:t>in infants with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A high temperature (38 °C or above</a:t>
            </a:r>
            <a:r>
              <a:rPr lang="en-US" sz="2400" dirty="0" smtClean="0"/>
              <a:t>); Fits </a:t>
            </a:r>
            <a:r>
              <a:rPr lang="en-US" sz="2400" dirty="0"/>
              <a:t>or collapse within 3 days of </a:t>
            </a:r>
            <a:r>
              <a:rPr lang="en-US" sz="2400" dirty="0" smtClean="0"/>
              <a:t>a previous </a:t>
            </a:r>
            <a:r>
              <a:rPr lang="en-US" sz="2400" dirty="0"/>
              <a:t>DPT </a:t>
            </a:r>
            <a:r>
              <a:rPr lang="en-US" sz="2400" dirty="0" smtClean="0"/>
              <a:t>immunization; A </a:t>
            </a:r>
            <a:r>
              <a:rPr lang="en-US" sz="2400" dirty="0"/>
              <a:t>serious progressive </a:t>
            </a:r>
            <a:r>
              <a:rPr lang="en-US" sz="2400" dirty="0" smtClean="0"/>
              <a:t>neurological abnormality </a:t>
            </a:r>
            <a:r>
              <a:rPr lang="en-US" sz="2400" dirty="0"/>
              <a:t>such as repeated </a:t>
            </a:r>
            <a:r>
              <a:rPr lang="en-US" sz="2400" dirty="0" smtClean="0"/>
              <a:t>fits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Immunization is safe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Serious complications of </a:t>
            </a:r>
            <a:r>
              <a:rPr lang="en-US" dirty="0" smtClean="0"/>
              <a:t>immunization are </a:t>
            </a:r>
            <a:r>
              <a:rPr lang="en-US" dirty="0"/>
              <a:t>rare.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mild fever and </a:t>
            </a:r>
            <a:r>
              <a:rPr lang="en-US" dirty="0" smtClean="0"/>
              <a:t>irritability are </a:t>
            </a:r>
            <a:r>
              <a:rPr lang="en-US" dirty="0"/>
              <a:t>common, especially 6 to 12 hours </a:t>
            </a:r>
            <a:r>
              <a:rPr lang="en-US" dirty="0" smtClean="0"/>
              <a:t>after DPT immunization.</a:t>
            </a:r>
          </a:p>
          <a:p>
            <a:r>
              <a:rPr lang="en-US" dirty="0" smtClean="0"/>
              <a:t> </a:t>
            </a:r>
            <a:r>
              <a:rPr lang="en-US" dirty="0"/>
              <a:t>A mild fever, </a:t>
            </a:r>
            <a:r>
              <a:rPr lang="en-US" dirty="0" smtClean="0"/>
              <a:t>irritability and </a:t>
            </a:r>
            <a:r>
              <a:rPr lang="en-US" dirty="0"/>
              <a:t>slight rash are common about a week </a:t>
            </a:r>
            <a:r>
              <a:rPr lang="en-US" dirty="0" smtClean="0"/>
              <a:t>after measles </a:t>
            </a:r>
            <a:r>
              <a:rPr lang="en-US" dirty="0"/>
              <a:t>and MMR </a:t>
            </a:r>
            <a:r>
              <a:rPr lang="en-US" dirty="0" smtClean="0"/>
              <a:t>immunization. </a:t>
            </a:r>
          </a:p>
          <a:p>
            <a:r>
              <a:rPr lang="en-US" dirty="0" smtClean="0"/>
              <a:t>These mild side </a:t>
            </a:r>
            <a:r>
              <a:rPr lang="en-US" dirty="0"/>
              <a:t>effects can be treated with </a:t>
            </a:r>
            <a:r>
              <a:rPr lang="en-US" dirty="0" smtClean="0"/>
              <a:t>paracetamol (</a:t>
            </a:r>
            <a:r>
              <a:rPr lang="en-US" dirty="0" err="1" smtClean="0"/>
              <a:t>Panadol</a:t>
            </a:r>
            <a:r>
              <a:rPr lang="en-US" dirty="0" smtClean="0"/>
              <a:t>) </a:t>
            </a:r>
            <a:r>
              <a:rPr lang="en-US" dirty="0"/>
              <a:t>6 hourly for 4 doses if needed (</a:t>
            </a:r>
            <a:r>
              <a:rPr lang="en-US" dirty="0" smtClean="0"/>
              <a:t>2.5 ml </a:t>
            </a:r>
            <a:r>
              <a:rPr lang="en-US" dirty="0"/>
              <a:t>if under 1 year and 5 ml if 1 to 5 years</a:t>
            </a:r>
            <a:r>
              <a:rPr lang="en-US" dirty="0" smtClean="0"/>
              <a:t>).</a:t>
            </a:r>
          </a:p>
          <a:p>
            <a:r>
              <a:rPr lang="en-GB" sz="5200" b="1" dirty="0" smtClean="0">
                <a:latin typeface="Brush Script MT" pitchFamily="66" charset="0"/>
              </a:rPr>
              <a:t>The benefits outweighs  the risks</a:t>
            </a:r>
            <a:endParaRPr lang="en-US" sz="5200" b="1" dirty="0"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BCG 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(Bacillus </a:t>
            </a:r>
            <a:r>
              <a:rPr lang="en-US" b="1" dirty="0" err="1" smtClean="0"/>
              <a:t>Calmette</a:t>
            </a:r>
            <a:r>
              <a:rPr lang="en-US" b="1" dirty="0" smtClean="0"/>
              <a:t> Guerin) </a:t>
            </a:r>
            <a:r>
              <a:rPr lang="en-US" dirty="0" smtClean="0"/>
              <a:t>is a freeze-dried, live but weakened (attenuated) form of Mycobacterium</a:t>
            </a:r>
          </a:p>
          <a:p>
            <a:r>
              <a:rPr lang="en-US" dirty="0" smtClean="0"/>
              <a:t>reduces the risk of TB meningitis and disseminated (</a:t>
            </a:r>
            <a:r>
              <a:rPr lang="en-US" dirty="0" err="1" smtClean="0"/>
              <a:t>miliary</a:t>
            </a:r>
            <a:r>
              <a:rPr lang="en-US" dirty="0" smtClean="0"/>
              <a:t>) TB in young children. Unfortunately it is less effective in preventing pulmonary TB</a:t>
            </a:r>
          </a:p>
          <a:p>
            <a:r>
              <a:rPr lang="en-US" dirty="0" smtClean="0"/>
              <a:t>Stored between 2 and 8 °C and must not be frozen</a:t>
            </a:r>
          </a:p>
          <a:p>
            <a:r>
              <a:rPr lang="en-US" dirty="0" smtClean="0"/>
              <a:t>Keep it and the </a:t>
            </a:r>
            <a:r>
              <a:rPr lang="en-US" dirty="0" err="1" smtClean="0"/>
              <a:t>diluent</a:t>
            </a:r>
            <a:r>
              <a:rPr lang="en-US" dirty="0" smtClean="0"/>
              <a:t> on the middle shelf</a:t>
            </a:r>
          </a:p>
          <a:p>
            <a:r>
              <a:rPr lang="en-US" dirty="0" smtClean="0"/>
              <a:t>out of direct sunlight</a:t>
            </a:r>
          </a:p>
          <a:p>
            <a:r>
              <a:rPr lang="en-US" dirty="0" smtClean="0"/>
              <a:t>Do not use alcohol or ether swap – it kills BCG</a:t>
            </a:r>
          </a:p>
          <a:p>
            <a:r>
              <a:rPr lang="en-GB" dirty="0" smtClean="0"/>
              <a:t>After dilution, viable up to 6 hrs if in cool box/refrigerator</a:t>
            </a:r>
          </a:p>
          <a:p>
            <a:r>
              <a:rPr lang="en-US" dirty="0" smtClean="0"/>
              <a:t>0.05 ml intra-dermal injection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Polio 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Both live, </a:t>
            </a:r>
            <a:r>
              <a:rPr lang="en-US" u="sng" dirty="0" smtClean="0">
                <a:solidFill>
                  <a:srgbClr val="FF0000"/>
                </a:solidFill>
              </a:rPr>
              <a:t>oral (Sabin)</a:t>
            </a:r>
            <a:r>
              <a:rPr lang="en-US" dirty="0" smtClean="0"/>
              <a:t> and killed, intramuscular (Salk) vaccines can be used to protect against polio.</a:t>
            </a:r>
          </a:p>
          <a:p>
            <a:r>
              <a:rPr lang="en-US" dirty="0" smtClean="0"/>
              <a:t>Give immunity against all 3 strains of polio virus</a:t>
            </a:r>
          </a:p>
          <a:p>
            <a:r>
              <a:rPr lang="en-US" dirty="0" smtClean="0"/>
              <a:t>The Salk vaccine avoids the rare cases of oral polio vaccine induced paralysis.</a:t>
            </a:r>
          </a:p>
          <a:p>
            <a:r>
              <a:rPr lang="en-US" dirty="0" smtClean="0"/>
              <a:t>Store at 2-8 °C, out of direct sunlight kills up to 3o days</a:t>
            </a:r>
          </a:p>
          <a:p>
            <a:r>
              <a:rPr lang="en-GB" dirty="0" smtClean="0"/>
              <a:t>2 oral drops, repeated if spat out or vomited immediately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Immunization against diphtheria, </a:t>
            </a:r>
            <a:r>
              <a:rPr lang="en-US" sz="3600" b="1" dirty="0" err="1" smtClean="0"/>
              <a:t>pertussis</a:t>
            </a:r>
            <a:r>
              <a:rPr lang="en-US" sz="3600" b="1" dirty="0" smtClean="0"/>
              <a:t> and tetanus (DPT)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both diphtheria and tetanus </a:t>
            </a:r>
            <a:r>
              <a:rPr lang="en-US" dirty="0" err="1" smtClean="0"/>
              <a:t>toxoids</a:t>
            </a:r>
            <a:r>
              <a:rPr lang="en-US" dirty="0" smtClean="0"/>
              <a:t>, as well as killed </a:t>
            </a:r>
            <a:r>
              <a:rPr lang="en-US" dirty="0" err="1" smtClean="0"/>
              <a:t>pertussis</a:t>
            </a:r>
            <a:r>
              <a:rPr lang="en-US" dirty="0" smtClean="0"/>
              <a:t> (whooping cough) bacteria.</a:t>
            </a:r>
          </a:p>
          <a:p>
            <a:r>
              <a:rPr lang="en-US" dirty="0" smtClean="0"/>
              <a:t>at 2 to 8 °C, Do not freeze, Avoid direct sunlight, middle shelf of a fridge</a:t>
            </a:r>
          </a:p>
          <a:p>
            <a:r>
              <a:rPr lang="en-US" dirty="0" smtClean="0"/>
              <a:t>0.5 ml intramuscularly, minor side effects</a:t>
            </a:r>
          </a:p>
          <a:p>
            <a:r>
              <a:rPr lang="en-US" sz="3400" dirty="0" err="1" smtClean="0">
                <a:solidFill>
                  <a:srgbClr val="FF0066"/>
                </a:solidFill>
                <a:latin typeface="Brush Script MT" pitchFamily="66" charset="0"/>
              </a:rPr>
              <a:t>Pertussis</a:t>
            </a:r>
            <a:r>
              <a:rPr lang="en-US" sz="3400" dirty="0" smtClean="0">
                <a:solidFill>
                  <a:srgbClr val="FF0066"/>
                </a:solidFill>
                <a:latin typeface="Brush Script MT" pitchFamily="66" charset="0"/>
              </a:rPr>
              <a:t> vaccine should not be given if the child had a severe reaction to a previous DPT immunization.</a:t>
            </a:r>
            <a:endParaRPr lang="en-US" sz="3400" dirty="0">
              <a:solidFill>
                <a:srgbClr val="FF0066"/>
              </a:solidFill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Measles 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freeze-dried preparation of a weakened (attenuated) virus</a:t>
            </a:r>
          </a:p>
          <a:p>
            <a:r>
              <a:rPr lang="en-US" dirty="0" smtClean="0"/>
              <a:t>vaccine and its </a:t>
            </a:r>
            <a:r>
              <a:rPr lang="en-US" dirty="0" err="1" smtClean="0"/>
              <a:t>diluent</a:t>
            </a:r>
            <a:r>
              <a:rPr lang="en-US" dirty="0" smtClean="0"/>
              <a:t> are kept </a:t>
            </a:r>
            <a:r>
              <a:rPr lang="da-DK" dirty="0" smtClean="0"/>
              <a:t>at 2 to 8 °C, </a:t>
            </a:r>
            <a:r>
              <a:rPr lang="en-US" dirty="0" smtClean="0"/>
              <a:t>on the top shelf just under the freezer compartment.</a:t>
            </a:r>
          </a:p>
          <a:p>
            <a:r>
              <a:rPr lang="en-GB" dirty="0" smtClean="0"/>
              <a:t>No exposure to direct sunlight</a:t>
            </a:r>
          </a:p>
          <a:p>
            <a:r>
              <a:rPr lang="en-US" dirty="0" smtClean="0"/>
              <a:t>Do not use alcohol or ether swab</a:t>
            </a:r>
          </a:p>
          <a:p>
            <a:r>
              <a:rPr lang="en-US" dirty="0" smtClean="0"/>
              <a:t>0.5 ml IM into outer side (lateral aspect) of the left upper arm.</a:t>
            </a:r>
          </a:p>
          <a:p>
            <a:r>
              <a:rPr lang="en-GB" dirty="0" smtClean="0"/>
              <a:t>Remnant discarded after dilution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MMR vaccine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dirty="0" smtClean="0"/>
              <a:t>Given at </a:t>
            </a:r>
            <a:r>
              <a:rPr lang="en-US" dirty="0" smtClean="0"/>
              <a:t>18 months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Offers important protection against meningitis, which may complicate mumps, and serious congenital abnormalities in the fetus, which may complicate maternal rubella during pregnancy.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Immunization against</a:t>
            </a:r>
            <a:br>
              <a:rPr lang="en-US" b="1" dirty="0" smtClean="0"/>
            </a:br>
            <a:r>
              <a:rPr lang="en-US" b="1" dirty="0" smtClean="0"/>
              <a:t>Hepatitis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Hepatitis B is common in poor countries.</a:t>
            </a:r>
          </a:p>
          <a:p>
            <a:r>
              <a:rPr lang="en-US" dirty="0" smtClean="0"/>
              <a:t>may also cause chronic liver infection resulting in cirrhosis or cancer</a:t>
            </a:r>
          </a:p>
          <a:p>
            <a:r>
              <a:rPr lang="en-US" dirty="0" smtClean="0"/>
              <a:t>0.5 ml is given by </a:t>
            </a:r>
            <a:r>
              <a:rPr lang="en-US" dirty="0" err="1" smtClean="0"/>
              <a:t>I.m</a:t>
            </a:r>
            <a:r>
              <a:rPr lang="en-US" dirty="0" smtClean="0"/>
              <a:t> injection into the right thigh in 3 doses</a:t>
            </a:r>
          </a:p>
          <a:p>
            <a:r>
              <a:rPr lang="en-GB" dirty="0" smtClean="0"/>
              <a:t>Refrigerate at </a:t>
            </a:r>
            <a:r>
              <a:rPr lang="da-DK" dirty="0" smtClean="0"/>
              <a:t>2 to 8 °C</a:t>
            </a:r>
          </a:p>
          <a:p>
            <a:r>
              <a:rPr lang="da-DK" dirty="0" smtClean="0"/>
              <a:t>What about if the infant is born with HepB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Immunization against</a:t>
            </a:r>
            <a:br>
              <a:rPr lang="en-US" b="1" dirty="0" smtClean="0"/>
            </a:br>
            <a:r>
              <a:rPr lang="en-US" b="1" dirty="0" err="1" smtClean="0"/>
              <a:t>Haemophilus</a:t>
            </a:r>
            <a:r>
              <a:rPr lang="en-US" b="1" dirty="0" smtClean="0"/>
              <a:t> </a:t>
            </a:r>
            <a:r>
              <a:rPr lang="en-US" b="1" dirty="0" err="1" smtClean="0"/>
              <a:t>influenzae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i="1" dirty="0" err="1" smtClean="0"/>
              <a:t>Haemophilus</a:t>
            </a:r>
            <a:r>
              <a:rPr lang="en-US" i="1" dirty="0" smtClean="0"/>
              <a:t> </a:t>
            </a:r>
            <a:r>
              <a:rPr lang="en-US" i="1" dirty="0" err="1" smtClean="0"/>
              <a:t>influenzae</a:t>
            </a:r>
            <a:r>
              <a:rPr lang="en-US" i="1" dirty="0" smtClean="0"/>
              <a:t> B (</a:t>
            </a:r>
            <a:r>
              <a:rPr lang="en-US" i="1" dirty="0" err="1" smtClean="0"/>
              <a:t>Hib</a:t>
            </a:r>
            <a:r>
              <a:rPr lang="en-US" i="1" dirty="0" smtClean="0"/>
              <a:t>) </a:t>
            </a:r>
            <a:r>
              <a:rPr lang="en-US" dirty="0" smtClean="0"/>
              <a:t>can cause serious and often fatal infections in childhood, especially meningitis, pneumonia and </a:t>
            </a:r>
            <a:r>
              <a:rPr lang="en-US" dirty="0" err="1" smtClean="0"/>
              <a:t>epiglottitis</a:t>
            </a:r>
            <a:r>
              <a:rPr lang="en-US" dirty="0" smtClean="0"/>
              <a:t>, </a:t>
            </a:r>
            <a:r>
              <a:rPr lang="en-US" dirty="0" err="1" smtClean="0"/>
              <a:t>esp</a:t>
            </a:r>
            <a:r>
              <a:rPr lang="en-US" dirty="0" smtClean="0"/>
              <a:t> &lt;2yrs</a:t>
            </a:r>
          </a:p>
          <a:p>
            <a:r>
              <a:rPr lang="en-GB" dirty="0" smtClean="0"/>
              <a:t>Refrigerate at </a:t>
            </a:r>
            <a:r>
              <a:rPr lang="da-DK" dirty="0" smtClean="0"/>
              <a:t>2 to 8 °C</a:t>
            </a:r>
          </a:p>
          <a:p>
            <a:r>
              <a:rPr lang="da-DK" dirty="0" smtClean="0"/>
              <a:t>Part of the pentavalent vaccine</a:t>
            </a:r>
          </a:p>
          <a:p>
            <a:r>
              <a:rPr lang="en-US" dirty="0" smtClean="0"/>
              <a:t>0.5 ml </a:t>
            </a:r>
            <a:r>
              <a:rPr lang="en-US" dirty="0" err="1" smtClean="0"/>
              <a:t>im</a:t>
            </a:r>
            <a:r>
              <a:rPr lang="en-US" dirty="0" smtClean="0"/>
              <a:t> injection into the outer part of the thigh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immunizations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Pneumococcal, </a:t>
            </a:r>
            <a:r>
              <a:rPr lang="en-US" dirty="0" err="1" smtClean="0"/>
              <a:t>varicella</a:t>
            </a:r>
            <a:r>
              <a:rPr lang="en-US" dirty="0" smtClean="0"/>
              <a:t> (chicken pox) and hepatitis A vaccines</a:t>
            </a:r>
          </a:p>
          <a:p>
            <a:r>
              <a:rPr lang="en-US" dirty="0" smtClean="0"/>
              <a:t>Yellow fever vaccine is needed for international travel while rabies vaccine is given to children exposed to a bite from a rabid animal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immunity?</a:t>
            </a:r>
          </a:p>
          <a:p>
            <a:pPr lvl="1"/>
            <a:r>
              <a:rPr lang="en-US" dirty="0" smtClean="0"/>
              <a:t>Immunity </a:t>
            </a:r>
            <a:r>
              <a:rPr lang="en-US" dirty="0"/>
              <a:t>is the protection which the </a:t>
            </a:r>
            <a:r>
              <a:rPr lang="en-US" dirty="0" smtClean="0"/>
              <a:t>body develops </a:t>
            </a:r>
            <a:r>
              <a:rPr lang="en-US" dirty="0"/>
              <a:t>against further damage by an </a:t>
            </a:r>
            <a:r>
              <a:rPr lang="en-US" dirty="0" smtClean="0"/>
              <a:t>organism or </a:t>
            </a:r>
            <a:r>
              <a:rPr lang="en-US" dirty="0"/>
              <a:t>toxin</a:t>
            </a:r>
            <a:r>
              <a:rPr lang="en-US" dirty="0" smtClean="0"/>
              <a:t>.</a:t>
            </a:r>
          </a:p>
          <a:p>
            <a:r>
              <a:rPr lang="en-US" dirty="0"/>
              <a:t>What is </a:t>
            </a:r>
            <a:r>
              <a:rPr lang="en-US" dirty="0" err="1"/>
              <a:t>immunisation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Immunisation</a:t>
            </a:r>
            <a:r>
              <a:rPr lang="en-US" dirty="0"/>
              <a:t> is a method of </a:t>
            </a:r>
            <a:r>
              <a:rPr lang="en-US" dirty="0" smtClean="0"/>
              <a:t>artificially stimulating </a:t>
            </a:r>
            <a:r>
              <a:rPr lang="en-US" dirty="0"/>
              <a:t>the immune system to </a:t>
            </a:r>
            <a:r>
              <a:rPr lang="en-US" dirty="0" smtClean="0"/>
              <a:t>provide protection </a:t>
            </a:r>
            <a:r>
              <a:rPr lang="en-US" dirty="0"/>
              <a:t>against specific serious infections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done by giving a vaccine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‘herd immunity’?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protection against infection exposure to few non-immunized children as result of the many immunized in the community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mass immunization</a:t>
            </a:r>
            <a:br>
              <a:rPr lang="en-US" dirty="0" smtClean="0"/>
            </a:br>
            <a:r>
              <a:rPr lang="en-US" dirty="0" smtClean="0"/>
              <a:t>campaigns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once-off events to increase the number of immunized children in a region and, thereby, help to eradicate the disease.</a:t>
            </a:r>
          </a:p>
          <a:p>
            <a:r>
              <a:rPr lang="en-GB" dirty="0" smtClean="0"/>
              <a:t>Why?</a:t>
            </a:r>
            <a:endParaRPr lang="en-US" dirty="0" smtClean="0"/>
          </a:p>
          <a:p>
            <a:pPr lvl="1"/>
            <a:r>
              <a:rPr lang="en-US" dirty="0" smtClean="0"/>
              <a:t>where the immunization rates are low and</a:t>
            </a:r>
          </a:p>
          <a:p>
            <a:pPr lvl="1"/>
            <a:r>
              <a:rPr lang="en-US" dirty="0" smtClean="0"/>
              <a:t>also to control unexpected outbreaks of one of the important infectious diseases e.g. measles and polio.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Handling 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All live vaccines (BCG, polio, measles, MMR vaccines) must be kept correctly stored or they will be damaged.</a:t>
            </a:r>
          </a:p>
          <a:p>
            <a:r>
              <a:rPr lang="en-US" dirty="0" smtClean="0"/>
              <a:t>Sunlight, the incorrect temperature and antiseptics damage vaccines</a:t>
            </a:r>
          </a:p>
          <a:p>
            <a:r>
              <a:rPr lang="en-US" dirty="0" smtClean="0"/>
              <a:t>In a clinic, all should be stored in a refrigerator between 2 and 8 °C (not in the freezer compartment) and kept in a cool bag during handling.</a:t>
            </a:r>
          </a:p>
          <a:p>
            <a:r>
              <a:rPr lang="en-US" dirty="0" smtClean="0">
                <a:solidFill>
                  <a:srgbClr val="FF0066"/>
                </a:solidFill>
                <a:latin typeface="Comic Sans MS" pitchFamily="66" charset="0"/>
              </a:rPr>
              <a:t>Only polio vaccine can be safely kept frozen during storage for long periods.</a:t>
            </a:r>
          </a:p>
          <a:p>
            <a:r>
              <a:rPr lang="en-US" dirty="0" smtClean="0"/>
              <a:t> Freezing damages other vaccines.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 anchor="ctr"/>
          <a:lstStyle/>
          <a:p>
            <a:r>
              <a:rPr lang="en-US" dirty="0" smtClean="0"/>
              <a:t>The vaccines often come in brown vials to protect them from the light. </a:t>
            </a:r>
          </a:p>
          <a:p>
            <a:r>
              <a:rPr lang="en-US" dirty="0" smtClean="0"/>
              <a:t>All vaccines have an expiry date, and must not be used after the expiry date.</a:t>
            </a:r>
          </a:p>
          <a:p>
            <a:r>
              <a:rPr lang="en-US" dirty="0" smtClean="0"/>
              <a:t>Polio vaccine has a heat sensitive spot on each vial.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424379"/>
            <a:ext cx="3776370" cy="186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‘the cold chain?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chain of travel from factory to store to health clinic to patient is called the cold chain.</a:t>
            </a:r>
          </a:p>
          <a:p>
            <a:r>
              <a:rPr lang="en-US" dirty="0" smtClean="0"/>
              <a:t>From the time the vaccine is produced to the time it is given it must be kept cold.</a:t>
            </a:r>
          </a:p>
          <a:p>
            <a:r>
              <a:rPr lang="en-US" dirty="0" smtClean="0"/>
              <a:t>Must be kept cold during storage but they must also be kept cold during handling.</a:t>
            </a:r>
          </a:p>
          <a:p>
            <a:r>
              <a:rPr lang="en-US" dirty="0" smtClean="0"/>
              <a:t>Vaccines must be kept cool continuously at 2–8 °C.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CORRECT USE OF A VACCINE FRIDGE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A dedicated fridge with a freezer compartment and 3 shelves</a:t>
            </a:r>
          </a:p>
          <a:p>
            <a:r>
              <a:rPr lang="en-US" dirty="0" smtClean="0"/>
              <a:t>Main section must be kept at 2–8 °C while the freezer compartment will be below 0 °C.</a:t>
            </a:r>
          </a:p>
          <a:p>
            <a:r>
              <a:rPr lang="en-US" dirty="0" smtClean="0"/>
              <a:t>coolest part(below the freezer compartment)--best place to store polio and measles vaccines</a:t>
            </a:r>
          </a:p>
          <a:p>
            <a:r>
              <a:rPr lang="en-US" dirty="0" smtClean="0"/>
              <a:t>Other vaccines (BCG, </a:t>
            </a:r>
            <a:r>
              <a:rPr lang="en-US" dirty="0" err="1" smtClean="0"/>
              <a:t>Hib</a:t>
            </a:r>
            <a:r>
              <a:rPr lang="en-US" dirty="0" smtClean="0"/>
              <a:t>, DPT, DT, TT, </a:t>
            </a:r>
            <a:r>
              <a:rPr lang="en-US" dirty="0" err="1" smtClean="0"/>
              <a:t>HepB</a:t>
            </a:r>
            <a:r>
              <a:rPr lang="en-US" dirty="0" smtClean="0"/>
              <a:t> and diluents) are best stored on the middle shelf.</a:t>
            </a:r>
          </a:p>
          <a:p>
            <a:r>
              <a:rPr lang="en-US" dirty="0" smtClean="0"/>
              <a:t>A fridge thermometer must be kept on the middle shelf</a:t>
            </a:r>
          </a:p>
          <a:p>
            <a:r>
              <a:rPr lang="en-US" dirty="0" smtClean="0"/>
              <a:t>The thermostat of the fridge must be adjusted to keep the temperature between 2 and 8 °C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Bottles of water should be stored on the bottom shelf as this helps to maintain the correct temperature in the fridge if there is a power failure. </a:t>
            </a:r>
          </a:p>
          <a:p>
            <a:r>
              <a:rPr lang="en-US" dirty="0" smtClean="0"/>
              <a:t>The freezer compartment can be used to freeze and store ice packs and ice cubes for use in cool boxes.</a:t>
            </a:r>
          </a:p>
          <a:p>
            <a:r>
              <a:rPr lang="en-US" dirty="0" smtClean="0"/>
              <a:t>The door must be kept closed at all times except when removing or replacing vaccines.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OPENED MULTIDOSE VIAL</a:t>
            </a:r>
            <a:br>
              <a:rPr lang="en-US" b="1" dirty="0" smtClean="0"/>
            </a:br>
            <a:r>
              <a:rPr lang="en-US" b="1" dirty="0" smtClean="0"/>
              <a:t>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 anchor="b">
            <a:normAutofit fontScale="92500" lnSpcReduction="20000"/>
          </a:bodyPr>
          <a:lstStyle/>
          <a:p>
            <a:r>
              <a:rPr lang="en-GB" dirty="0" smtClean="0"/>
              <a:t>AIM: </a:t>
            </a:r>
            <a:r>
              <a:rPr lang="en-US" dirty="0" smtClean="0"/>
              <a:t>vaccines remain effective with as little wastage as possible</a:t>
            </a:r>
          </a:p>
          <a:p>
            <a:r>
              <a:rPr lang="en-US" dirty="0" smtClean="0"/>
              <a:t>Open vials of DPT, DT, TT, </a:t>
            </a:r>
            <a:r>
              <a:rPr lang="en-US" dirty="0" err="1" smtClean="0"/>
              <a:t>HepB</a:t>
            </a:r>
            <a:r>
              <a:rPr lang="en-US" dirty="0" smtClean="0"/>
              <a:t> &amp; OPV may be stored for up to 1 month provided the expiry date is not past, cold chain conditions have been maintained, &amp; aseptic technique is used to withdraw doses.</a:t>
            </a:r>
          </a:p>
          <a:p>
            <a:r>
              <a:rPr lang="en-US" dirty="0" smtClean="0"/>
              <a:t>Open vials of combined DPT and </a:t>
            </a:r>
            <a:r>
              <a:rPr lang="en-US" dirty="0" err="1" smtClean="0"/>
              <a:t>Hib</a:t>
            </a:r>
            <a:r>
              <a:rPr lang="en-US" dirty="0" smtClean="0"/>
              <a:t> vaccine can be kept for 7 days if the above conditions are met and the vaccine vial monitor has not reached discard point.</a:t>
            </a:r>
          </a:p>
          <a:p>
            <a:r>
              <a:rPr lang="en-US" dirty="0" smtClean="0"/>
              <a:t>Open vials of measles and BCG must not be kept for more than 6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SUMMARY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30000" contrast="20000"/>
          </a:blip>
          <a:srcRect/>
          <a:stretch>
            <a:fillRect/>
          </a:stretch>
        </p:blipFill>
        <p:spPr bwMode="auto">
          <a:xfrm rot="5400000">
            <a:off x="1719359" y="-257578"/>
            <a:ext cx="5562405" cy="81439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GB" sz="11500" b="1" dirty="0" smtClean="0"/>
              <a:t>THANK YOU</a:t>
            </a:r>
            <a:endParaRPr lang="en-US" sz="115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 </a:t>
            </a:r>
            <a:r>
              <a:rPr lang="en-US" sz="3600" b="1" dirty="0" smtClean="0"/>
              <a:t>vaccine may </a:t>
            </a:r>
            <a:r>
              <a:rPr lang="en-US" sz="3600" b="1" dirty="0"/>
              <a:t>be any one of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 live, but </a:t>
            </a:r>
            <a:r>
              <a:rPr lang="en-US" dirty="0" smtClean="0"/>
              <a:t>attenuated, organism </a:t>
            </a:r>
            <a:r>
              <a:rPr lang="en-US" dirty="0" err="1" smtClean="0"/>
              <a:t>e.g.oral</a:t>
            </a:r>
            <a:r>
              <a:rPr lang="en-US" dirty="0" smtClean="0"/>
              <a:t> polio.</a:t>
            </a:r>
          </a:p>
          <a:p>
            <a:r>
              <a:rPr lang="en-US" dirty="0"/>
              <a:t>A dead organism such as </a:t>
            </a:r>
            <a:r>
              <a:rPr lang="en-US" dirty="0" smtClean="0"/>
              <a:t>I.M polio vaccine.</a:t>
            </a:r>
          </a:p>
          <a:p>
            <a:r>
              <a:rPr lang="en-US" dirty="0"/>
              <a:t>An inactivated substance (a </a:t>
            </a:r>
            <a:r>
              <a:rPr lang="en-US" dirty="0" err="1"/>
              <a:t>toxoid</a:t>
            </a:r>
            <a:r>
              <a:rPr lang="en-US" dirty="0" smtClean="0"/>
              <a:t>) produced </a:t>
            </a:r>
            <a:r>
              <a:rPr lang="en-US" dirty="0"/>
              <a:t>by an organism such </a:t>
            </a:r>
            <a:r>
              <a:rPr lang="en-US" dirty="0" smtClean="0"/>
              <a:t>as diphtheria </a:t>
            </a:r>
            <a:r>
              <a:rPr lang="en-US" dirty="0"/>
              <a:t>vaccine</a:t>
            </a:r>
            <a:r>
              <a:rPr lang="en-US" dirty="0" smtClean="0"/>
              <a:t>.</a:t>
            </a:r>
          </a:p>
          <a:p>
            <a:r>
              <a:rPr lang="en-US" dirty="0"/>
              <a:t>Part of an organism such as hepatitis </a:t>
            </a:r>
            <a:r>
              <a:rPr lang="en-US" dirty="0" smtClean="0"/>
              <a:t>B vaccine.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Advantages of </a:t>
            </a:r>
            <a:r>
              <a:rPr lang="en-US" b="1" dirty="0" err="1" smtClean="0"/>
              <a:t>immunisation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prevent </a:t>
            </a:r>
            <a:r>
              <a:rPr lang="en-US" dirty="0"/>
              <a:t>many serious </a:t>
            </a:r>
            <a:r>
              <a:rPr lang="en-US" dirty="0" smtClean="0"/>
              <a:t>infections</a:t>
            </a:r>
          </a:p>
          <a:p>
            <a:pPr lvl="1"/>
            <a:r>
              <a:rPr lang="en-US" dirty="0"/>
              <a:t>It is far better to prevent an infectious </a:t>
            </a:r>
            <a:r>
              <a:rPr lang="en-US" dirty="0" smtClean="0"/>
              <a:t>illness than </a:t>
            </a:r>
            <a:r>
              <a:rPr lang="en-US" dirty="0"/>
              <a:t>to treat the illness and its complications</a:t>
            </a:r>
            <a:r>
              <a:rPr lang="en-US" dirty="0" smtClean="0"/>
              <a:t>.</a:t>
            </a:r>
          </a:p>
          <a:p>
            <a:r>
              <a:rPr lang="en-US" dirty="0"/>
              <a:t>very cost </a:t>
            </a:r>
            <a:r>
              <a:rPr lang="en-US" dirty="0" smtClean="0"/>
              <a:t>effective</a:t>
            </a:r>
          </a:p>
          <a:p>
            <a:r>
              <a:rPr lang="en-US" dirty="0"/>
              <a:t>has greatly reduced the </a:t>
            </a:r>
            <a:r>
              <a:rPr lang="en-US" dirty="0" smtClean="0"/>
              <a:t>mortality rate </a:t>
            </a:r>
            <a:r>
              <a:rPr lang="en-US" dirty="0"/>
              <a:t>of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8 routine </a:t>
            </a:r>
            <a:r>
              <a:rPr lang="en-US" b="1" dirty="0" err="1" smtClean="0"/>
              <a:t>immunisations</a:t>
            </a:r>
            <a:r>
              <a:rPr lang="en-US" b="1" dirty="0" smtClean="0"/>
              <a:t> for young children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r>
              <a:rPr lang="en-US" dirty="0"/>
              <a:t>Tuberculosis</a:t>
            </a:r>
          </a:p>
          <a:p>
            <a:r>
              <a:rPr lang="en-US" dirty="0"/>
              <a:t>Polio (poliomyelitis)</a:t>
            </a:r>
          </a:p>
          <a:p>
            <a:r>
              <a:rPr lang="en-US" dirty="0"/>
              <a:t>Diphtheria</a:t>
            </a:r>
          </a:p>
          <a:p>
            <a:r>
              <a:rPr lang="en-US" dirty="0"/>
              <a:t>Whooping cough (</a:t>
            </a:r>
            <a:r>
              <a:rPr lang="en-US" dirty="0" err="1"/>
              <a:t>pertussis</a:t>
            </a:r>
            <a:r>
              <a:rPr lang="en-US" dirty="0"/>
              <a:t>)</a:t>
            </a:r>
          </a:p>
          <a:p>
            <a:r>
              <a:rPr lang="en-US" dirty="0"/>
              <a:t>Tetanus</a:t>
            </a:r>
          </a:p>
          <a:p>
            <a:r>
              <a:rPr lang="en-US" dirty="0"/>
              <a:t>Hepatitis B</a:t>
            </a:r>
          </a:p>
          <a:p>
            <a:r>
              <a:rPr lang="en-US" dirty="0"/>
              <a:t>Measles</a:t>
            </a:r>
          </a:p>
          <a:p>
            <a:r>
              <a:rPr lang="en-US" i="1" dirty="0" err="1"/>
              <a:t>Haemophilus</a:t>
            </a:r>
            <a:r>
              <a:rPr lang="en-US" i="1" dirty="0"/>
              <a:t> </a:t>
            </a:r>
            <a:r>
              <a:rPr lang="en-US" i="1" dirty="0" err="1" smtClean="0"/>
              <a:t>influenzae</a:t>
            </a:r>
            <a:endParaRPr lang="en-US" i="1" dirty="0" smtClean="0"/>
          </a:p>
          <a:p>
            <a:pPr lvl="1"/>
            <a:r>
              <a:rPr lang="en-US" dirty="0" smtClean="0"/>
              <a:t>In future</a:t>
            </a:r>
            <a:r>
              <a:rPr lang="en-US" dirty="0"/>
              <a:t>, additional </a:t>
            </a:r>
            <a:r>
              <a:rPr lang="en-US" dirty="0" err="1"/>
              <a:t>immunisations</a:t>
            </a:r>
            <a:r>
              <a:rPr lang="en-US" dirty="0"/>
              <a:t> are likely </a:t>
            </a:r>
            <a:r>
              <a:rPr lang="en-US" dirty="0" smtClean="0"/>
              <a:t>to be </a:t>
            </a:r>
            <a:r>
              <a:rPr lang="en-US" dirty="0"/>
              <a:t>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Additional vaccines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additional </a:t>
            </a:r>
            <a:r>
              <a:rPr lang="en-US" dirty="0" err="1"/>
              <a:t>immunisations</a:t>
            </a:r>
            <a:r>
              <a:rPr lang="en-US" dirty="0"/>
              <a:t> may </a:t>
            </a:r>
            <a:r>
              <a:rPr lang="en-US" dirty="0" smtClean="0"/>
              <a:t>be given </a:t>
            </a:r>
            <a:r>
              <a:rPr lang="en-US" dirty="0"/>
              <a:t>to specific children when indicated, e.g</a:t>
            </a:r>
            <a:r>
              <a:rPr lang="en-US" dirty="0" smtClean="0"/>
              <a:t>. viral </a:t>
            </a:r>
            <a:r>
              <a:rPr lang="en-US" dirty="0"/>
              <a:t>influenza, polyvalent pneumococcal</a:t>
            </a:r>
            <a:r>
              <a:rPr lang="en-US" dirty="0" smtClean="0"/>
              <a:t>, </a:t>
            </a:r>
            <a:r>
              <a:rPr lang="en-US" dirty="0" err="1" smtClean="0"/>
              <a:t>meningoccal</a:t>
            </a:r>
            <a:r>
              <a:rPr lang="en-US" dirty="0" smtClean="0"/>
              <a:t> </a:t>
            </a:r>
            <a:r>
              <a:rPr lang="en-US" dirty="0"/>
              <a:t>and yellow fever vaccine.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What is the expanded </a:t>
            </a:r>
            <a:r>
              <a:rPr lang="en-US" sz="3600" b="1" dirty="0" err="1"/>
              <a:t>programme</a:t>
            </a:r>
            <a:r>
              <a:rPr lang="en-US" sz="3600" b="1" dirty="0"/>
              <a:t> </a:t>
            </a:r>
            <a:r>
              <a:rPr lang="en-US" sz="3600" b="1" dirty="0" smtClean="0"/>
              <a:t>on </a:t>
            </a:r>
            <a:r>
              <a:rPr lang="en-US" sz="3600" b="1" dirty="0" err="1" smtClean="0"/>
              <a:t>immunisation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dirty="0" smtClean="0"/>
              <a:t>WHO initiative(1974), recommends that all children be </a:t>
            </a:r>
            <a:r>
              <a:rPr lang="en-US" dirty="0"/>
              <a:t>be </a:t>
            </a:r>
            <a:r>
              <a:rPr lang="en-US" dirty="0" err="1" smtClean="0"/>
              <a:t>immunised</a:t>
            </a:r>
            <a:r>
              <a:rPr lang="en-US" dirty="0" smtClean="0"/>
              <a:t>  against </a:t>
            </a:r>
            <a:r>
              <a:rPr lang="en-US" dirty="0"/>
              <a:t>these </a:t>
            </a:r>
            <a:r>
              <a:rPr lang="en-US" dirty="0" smtClean="0"/>
              <a:t>infections.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The purpose of EPI is to </a:t>
            </a:r>
            <a:r>
              <a:rPr lang="en-US" dirty="0" smtClean="0"/>
              <a:t>prevent the </a:t>
            </a:r>
            <a:r>
              <a:rPr lang="en-US" dirty="0"/>
              <a:t>childhood diseases for which vaccines exist</a:t>
            </a:r>
            <a:r>
              <a:rPr lang="en-US" dirty="0" smtClean="0"/>
              <a:t>, to </a:t>
            </a:r>
            <a:r>
              <a:rPr lang="en-US" dirty="0"/>
              <a:t>provide high quality vaccines, and </a:t>
            </a:r>
            <a:r>
              <a:rPr lang="en-US" dirty="0" smtClean="0"/>
              <a:t>surveillance of </a:t>
            </a:r>
            <a:r>
              <a:rPr lang="en-US" dirty="0"/>
              <a:t>these diseases.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are </a:t>
            </a:r>
            <a:r>
              <a:rPr lang="en-US" b="1" dirty="0" err="1"/>
              <a:t>immunisations</a:t>
            </a:r>
            <a:r>
              <a:rPr lang="en-US" b="1" dirty="0"/>
              <a:t> given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may be given as drops by mouth, </a:t>
            </a:r>
            <a:r>
              <a:rPr lang="en-US" dirty="0" smtClean="0"/>
              <a:t>as with </a:t>
            </a:r>
            <a:r>
              <a:rPr lang="en-US" dirty="0"/>
              <a:t>polio </a:t>
            </a:r>
            <a:r>
              <a:rPr lang="en-US" dirty="0" err="1"/>
              <a:t>immunisation</a:t>
            </a:r>
            <a:r>
              <a:rPr lang="en-US" dirty="0"/>
              <a:t>, or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by intramuscular injection</a:t>
            </a:r>
            <a:r>
              <a:rPr lang="en-US" dirty="0"/>
              <a:t>, as with hepatitis B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BCG </a:t>
            </a:r>
            <a:r>
              <a:rPr lang="en-US" dirty="0" err="1" smtClean="0"/>
              <a:t>immunisation</a:t>
            </a:r>
            <a:r>
              <a:rPr lang="en-US" dirty="0" smtClean="0"/>
              <a:t> </a:t>
            </a:r>
            <a:r>
              <a:rPr lang="en-US" dirty="0"/>
              <a:t>is injected into the skin.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2F13-6DB5-4C9D-9EA0-3B5DD5A3562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IMMUNIZATIONS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A TEMPLATE">
      <a:majorFont>
        <a:latin typeface="Consolas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2397</Words>
  <Application>Microsoft Office PowerPoint</Application>
  <PresentationFormat>On-screen Show (4:3)</PresentationFormat>
  <Paragraphs>311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Andalus</vt:lpstr>
      <vt:lpstr>Arial</vt:lpstr>
      <vt:lpstr>Arial Narrow</vt:lpstr>
      <vt:lpstr>Brush Script MT</vt:lpstr>
      <vt:lpstr>Calibri</vt:lpstr>
      <vt:lpstr>Comic Sans MS</vt:lpstr>
      <vt:lpstr>Consolas</vt:lpstr>
      <vt:lpstr>Forte</vt:lpstr>
      <vt:lpstr>Office Theme</vt:lpstr>
      <vt:lpstr>IMMUNIZATION</vt:lpstr>
      <vt:lpstr>Objectives</vt:lpstr>
      <vt:lpstr>INTRODUCTION</vt:lpstr>
      <vt:lpstr>A vaccine may be any one of the following:</vt:lpstr>
      <vt:lpstr>Advantages of immunisation</vt:lpstr>
      <vt:lpstr>8 routine immunisations for young children</vt:lpstr>
      <vt:lpstr>Additional vaccines </vt:lpstr>
      <vt:lpstr>What is the expanded programme on immunisation</vt:lpstr>
      <vt:lpstr>How are immunisations given</vt:lpstr>
      <vt:lpstr>Commonly used vaccines</vt:lpstr>
      <vt:lpstr>KEPI SCHEDULE</vt:lpstr>
      <vt:lpstr>NOTE</vt:lpstr>
      <vt:lpstr>NOTE</vt:lpstr>
      <vt:lpstr>WHY STICK TO THE RECOMMENDED TIME</vt:lpstr>
      <vt:lpstr>What if missed?</vt:lpstr>
      <vt:lpstr>PowerPoint Presentation</vt:lpstr>
      <vt:lpstr>How are immunizations opportunities often missed?</vt:lpstr>
      <vt:lpstr>RECORDING IMMUNIZATIONS</vt:lpstr>
      <vt:lpstr>Not contraindicated in </vt:lpstr>
      <vt:lpstr> CONTRAINDICATIONS </vt:lpstr>
      <vt:lpstr>Immunization is safe</vt:lpstr>
      <vt:lpstr>BCG immunization</vt:lpstr>
      <vt:lpstr>Polio immunization</vt:lpstr>
      <vt:lpstr>Immunization against diphtheria, pertussis and tetanus (DPT)</vt:lpstr>
      <vt:lpstr>Measles immunization</vt:lpstr>
      <vt:lpstr>MMR vaccine</vt:lpstr>
      <vt:lpstr>Immunization against Hepatitis B</vt:lpstr>
      <vt:lpstr>Immunization against Haemophilus influenzae</vt:lpstr>
      <vt:lpstr>Other immunizations</vt:lpstr>
      <vt:lpstr>What is ‘herd immunity’?</vt:lpstr>
      <vt:lpstr>mass immunization campaigns</vt:lpstr>
      <vt:lpstr>Handling vaccines</vt:lpstr>
      <vt:lpstr>PowerPoint Presentation</vt:lpstr>
      <vt:lpstr>What is ‘the cold chain?</vt:lpstr>
      <vt:lpstr>CORRECT USE OF A VACCINE FRIDGE</vt:lpstr>
      <vt:lpstr>PowerPoint Presentation</vt:lpstr>
      <vt:lpstr>OPENED MULTIDOSE VIAL POLICY</vt:lpstr>
      <vt:lpstr>SUMMARY</vt:lpstr>
      <vt:lpstr>PowerPoint Presentation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IMMUNIZATION</dc:title>
  <dc:creator>Valued Acer Customer</dc:creator>
  <cp:lastModifiedBy>Microsoft account</cp:lastModifiedBy>
  <cp:revision>16</cp:revision>
  <dcterms:created xsi:type="dcterms:W3CDTF">2010-06-06T07:06:47Z</dcterms:created>
  <dcterms:modified xsi:type="dcterms:W3CDTF">2020-07-30T20:48:45Z</dcterms:modified>
</cp:coreProperties>
</file>