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8" r:id="rId8"/>
    <p:sldId id="269" r:id="rId9"/>
    <p:sldId id="262" r:id="rId10"/>
    <p:sldId id="263" r:id="rId11"/>
    <p:sldId id="264" r:id="rId12"/>
    <p:sldId id="265" r:id="rId13"/>
    <p:sldId id="270" r:id="rId14"/>
    <p:sldId id="271" r:id="rId15"/>
    <p:sldId id="272" r:id="rId16"/>
    <p:sldId id="273" r:id="rId17"/>
    <p:sldId id="274" r:id="rId18"/>
    <p:sldId id="266" r:id="rId19"/>
    <p:sldId id="275" r:id="rId20"/>
    <p:sldId id="276" r:id="rId21"/>
    <p:sldId id="277" r:id="rId22"/>
    <p:sldId id="278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CAF1-60C9-7E7A-E220-023C488BA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02BF5-C1F2-9D2E-F58B-1DE080CE5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243D1-1FF5-3727-47A2-863BF5F9F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63CD-7A7B-E4F9-D1E2-890BCC21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3783B-FE36-5534-6DE1-559ACF4E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4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40F9-2F95-A72F-CBBE-324BE7C95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33602-AC0A-F39D-0211-CA71560A7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994A-AE65-FDB5-5D47-8BB76D25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98A8-A07B-B0A9-1D0B-8D9DB932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0D2F-3275-E6AE-9056-B7C9A37B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6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0AC8A-D8E5-C8A4-D40A-EC66ECA80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8B8C3-B4D3-1B84-EC36-D9653BC82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1615C-FF9D-C275-EC27-67096EC07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7370D-3055-E6A2-1034-AC5132D7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7F210-D878-2173-4A6C-3247CC5F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3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8C7C-929D-E598-7012-248F2875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962E-D165-9EBB-8215-83644001B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CC40D-4742-3425-2822-36893C058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24718-1EE6-B3F5-48EA-7975C535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FE0A-DDC5-2736-FE01-F8A183B2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2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7E1F-2CB7-B756-D54F-DAFF434D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23CDD-4952-41C4-69D1-384A66510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E34E9-EA58-515C-51AF-B4E33C85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FFFEC-2190-35B0-6617-D97DEC3B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39BE-13C6-4E4B-D384-5330AA10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969C-B52E-2F55-31C5-B71EC2D0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F7EE1-0DBF-96B0-90A1-D7DFF036E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2E2C8-7822-CE83-46CB-AD970DDD5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6F6B6-FF32-75EE-47EC-6FA8860D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BE4E6-0A8C-D93E-EA2F-9BC7FBD1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F4C10-14ED-D974-857E-AF688D56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1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E50AF-CC56-C7FF-3F05-213A9792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FD069-9DB8-F686-F303-825192026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C7BC3-4C88-779E-FCCC-663055C52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2DCD3-36FC-01AE-92B1-DD0F2A6AE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33FCD-C1B0-5097-3ACA-B7435F561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17589-6113-4514-1AED-DBAADD92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7030D-5035-F150-C231-348F65D8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A49C2-15F3-4AB8-7AF3-EE0B04F7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B68F9-4A36-022C-916B-45BCBD970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E661C-A784-3826-776D-C8439432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CDF37-7559-ABFF-0D2A-7962A71B6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83FDB-3A72-D9FB-2254-DA3DD83F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7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3B722-B0A4-B459-AD48-0542334B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88AB49-7D87-0265-7198-D45BABF7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3075-D6FF-FC7B-8D26-49FB8306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9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92F6-15EC-69D6-2A7C-E293ED9E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297EB-E0B1-18AE-03FA-B7719CD72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F9416-1FDC-4E76-DCD2-2F7AFADC6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80E09-9BB1-2AC1-74B6-AEDBC1F2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44534-755E-DD38-BE86-2409B2FD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933AD-4BF5-CC82-E217-8722ADDE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8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A4B5D-D898-6320-83C0-6E24F0A4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CCCD7-06E2-4280-E002-90D1D5E4F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50A72-DA65-3C9C-4BD9-2A5EE41E3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412EE-01F7-9E7A-0E58-FE1A277F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02FFE-2A79-980C-CC96-BEB09E53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ACBD4-84CE-D115-9FB9-187B0612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4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47FE5D-D9C5-29DC-8373-01C125E09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B5319-430C-518A-29A6-783C0C419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FB68-FA1F-ECB8-C824-A2DB6068E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6AFC-6FB1-41A5-848B-40D0C7ECC15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F12AD-FE4C-BDDC-F92A-7C38B7A27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0F15-BC96-3C93-4EBA-068943B0D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738F5-9512-486B-8142-09FCDC031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6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C8AF-42CD-830F-A6BD-9E833EFA5E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ANXIETY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DCA73-AE71-D7E7-3980-2147390FAE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b="1" dirty="0"/>
              <a:t>KIMATHI EDNA</a:t>
            </a:r>
          </a:p>
        </p:txBody>
      </p:sp>
    </p:spTree>
    <p:extLst>
      <p:ext uri="{BB962C8B-B14F-4D97-AF65-F5344CB8AC3E}">
        <p14:creationId xmlns:p14="http://schemas.microsoft.com/office/powerpoint/2010/main" val="1137266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92E35-5989-AA4D-6885-9A3ADEF4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372322-3FB1-C9F1-3BEF-E5113E0E5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967448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74AA-35DB-EAE4-E819-EB207EFF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84A9E3-151C-6E80-5469-F3BBA197DA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58877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F72F-4305-019F-9E77-F12D2BDB4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3122CD-8A38-B288-CEF0-EA19DDC37E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04765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E7C1-D0EA-73A7-C1FD-FC7904B0D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b="1" dirty="0"/>
              <a:t>Separation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BCA7B-E1CD-B484-42DB-CA62A25B9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922"/>
            <a:ext cx="10515600" cy="513004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developmentally inappropriate and excessive fear or anxiety concerning separation to whom the individual is attached</a:t>
            </a:r>
          </a:p>
          <a:p>
            <a:pPr marL="0" indent="0">
              <a:buNone/>
            </a:pPr>
            <a:r>
              <a:rPr lang="en-US" b="1" dirty="0"/>
              <a:t>A. Symptoms </a:t>
            </a:r>
          </a:p>
          <a:p>
            <a:r>
              <a:rPr lang="en-US" dirty="0"/>
              <a:t>Recurrent excessive distress when anticipating or experiencing separation from home or from major attachment figures</a:t>
            </a:r>
          </a:p>
          <a:p>
            <a:r>
              <a:rPr lang="en-US" dirty="0"/>
              <a:t>Persistent and excessive worry about losing major attachment figures or possible harm to them</a:t>
            </a:r>
          </a:p>
          <a:p>
            <a:r>
              <a:rPr lang="en-US" dirty="0"/>
              <a:t>Persistent and excessive worry about experiencing an untoward event </a:t>
            </a:r>
            <a:r>
              <a:rPr lang="en-US" dirty="0" err="1"/>
              <a:t>eg</a:t>
            </a:r>
            <a:r>
              <a:rPr lang="en-US" dirty="0"/>
              <a:t> being lost, being kidnapped</a:t>
            </a:r>
          </a:p>
          <a:p>
            <a:r>
              <a:rPr lang="en-US" dirty="0"/>
              <a:t>Persistence reluctance or refusal to go out, away from home, to school, to work</a:t>
            </a:r>
          </a:p>
          <a:p>
            <a:r>
              <a:rPr lang="en-US" dirty="0"/>
              <a:t>Persistent and excessive fear of or reluctance about being alone</a:t>
            </a:r>
          </a:p>
          <a:p>
            <a:r>
              <a:rPr lang="en-US" dirty="0" err="1"/>
              <a:t>Persistant</a:t>
            </a:r>
            <a:r>
              <a:rPr lang="en-US" dirty="0"/>
              <a:t> reluctance or refusal to sleep away from home or to go to sleep without being near a major attachment figure</a:t>
            </a:r>
          </a:p>
          <a:p>
            <a:r>
              <a:rPr lang="en-US" dirty="0"/>
              <a:t>Repeated nightmares involving the theme of separation</a:t>
            </a:r>
          </a:p>
          <a:p>
            <a:r>
              <a:rPr lang="en-US" dirty="0"/>
              <a:t>Repeated complaints of physical symptoms </a:t>
            </a:r>
            <a:r>
              <a:rPr lang="en-US" dirty="0" err="1"/>
              <a:t>eg</a:t>
            </a:r>
            <a:r>
              <a:rPr lang="en-US" dirty="0"/>
              <a:t> headaches when separation from major attachment figures occurs </a:t>
            </a:r>
            <a:r>
              <a:rPr lang="en-US" dirty="0" err="1"/>
              <a:t>ar</a:t>
            </a:r>
            <a:r>
              <a:rPr lang="en-US" dirty="0"/>
              <a:t> is anticipated</a:t>
            </a:r>
          </a:p>
        </p:txBody>
      </p:sp>
    </p:spTree>
    <p:extLst>
      <p:ext uri="{BB962C8B-B14F-4D97-AF65-F5344CB8AC3E}">
        <p14:creationId xmlns:p14="http://schemas.microsoft.com/office/powerpoint/2010/main" val="3565663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AD7D-52A1-CD18-2A5B-64185E09D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2D016-5EA7-C1AA-590E-F6B5D9713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B. </a:t>
            </a:r>
            <a:r>
              <a:rPr lang="en-US" dirty="0"/>
              <a:t>The fear, anxiety or avoidance is persistent, lasting at least 4 weeks in children and adolescents and typically 6 months or more in adults</a:t>
            </a:r>
          </a:p>
          <a:p>
            <a:pPr marL="0" indent="0">
              <a:buNone/>
            </a:pPr>
            <a:r>
              <a:rPr lang="en-US" b="1" dirty="0"/>
              <a:t>C. </a:t>
            </a:r>
            <a:r>
              <a:rPr lang="en-US" dirty="0"/>
              <a:t>The disturbance causes clinically significant distress or impairment in social, academic or other important areas of functioning</a:t>
            </a:r>
          </a:p>
          <a:p>
            <a:pPr marL="0" indent="0">
              <a:buNone/>
            </a:pPr>
            <a:r>
              <a:rPr lang="en-US" b="1" dirty="0"/>
              <a:t>D. </a:t>
            </a:r>
            <a:r>
              <a:rPr lang="en-US" dirty="0"/>
              <a:t>The disturbance is not better explained by another mental disorder</a:t>
            </a:r>
          </a:p>
        </p:txBody>
      </p:sp>
    </p:spTree>
    <p:extLst>
      <p:ext uri="{BB962C8B-B14F-4D97-AF65-F5344CB8AC3E}">
        <p14:creationId xmlns:p14="http://schemas.microsoft.com/office/powerpoint/2010/main" val="4151413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4F37D-0E62-2DF5-30B2-FF89DE7EB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SELECTIVE MUTISM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3C922-5A03-60FD-6F19-AAA9A2D4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consistent failure to speak in specific social situations in which there is an exception for speaking despite speaking in other situations</a:t>
            </a:r>
          </a:p>
          <a:p>
            <a:r>
              <a:rPr lang="en-US" dirty="0"/>
              <a:t>The disturbance interferes with educational or occupational achievement or with social exception</a:t>
            </a:r>
          </a:p>
          <a:p>
            <a:r>
              <a:rPr lang="en-US" dirty="0"/>
              <a:t>The duration of the disturbance is at least 1 month </a:t>
            </a:r>
          </a:p>
          <a:p>
            <a:r>
              <a:rPr lang="en-US" dirty="0"/>
              <a:t>The failure to speak is not attributable to a lack of knowledge the spoken language required in the social situation</a:t>
            </a:r>
          </a:p>
          <a:p>
            <a:r>
              <a:rPr lang="en-US" dirty="0"/>
              <a:t>The disturbance is not better explained by a communication disorder ( </a:t>
            </a:r>
            <a:r>
              <a:rPr lang="en-US" dirty="0" err="1"/>
              <a:t>eg</a:t>
            </a:r>
            <a:r>
              <a:rPr lang="en-US" dirty="0"/>
              <a:t> childhood onset fluency disorder) and does not occur exclusively during the course of autism spectrum disorder, or another psychotic disorder</a:t>
            </a:r>
          </a:p>
        </p:txBody>
      </p:sp>
    </p:spTree>
    <p:extLst>
      <p:ext uri="{BB962C8B-B14F-4D97-AF65-F5344CB8AC3E}">
        <p14:creationId xmlns:p14="http://schemas.microsoft.com/office/powerpoint/2010/main" val="2708137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2F4F5-F63B-10D8-1509-7A79534D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SPECIFIC PHOBIA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E8BDF-A787-E85D-1249-19574256E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marked </a:t>
            </a:r>
            <a:r>
              <a:rPr lang="en-US" dirty="0" err="1"/>
              <a:t>fera</a:t>
            </a:r>
            <a:r>
              <a:rPr lang="en-US" dirty="0"/>
              <a:t> or anxiety about a specific object or situation</a:t>
            </a:r>
          </a:p>
          <a:p>
            <a:r>
              <a:rPr lang="en-US" dirty="0"/>
              <a:t>The phobic object or situation </a:t>
            </a:r>
            <a:r>
              <a:rPr lang="en-US" dirty="0" err="1"/>
              <a:t>almst</a:t>
            </a:r>
            <a:r>
              <a:rPr lang="en-US" dirty="0"/>
              <a:t> always provokes immediate fear or anxiety</a:t>
            </a:r>
          </a:p>
          <a:p>
            <a:r>
              <a:rPr lang="en-US" dirty="0"/>
              <a:t>The phobic object or situation is actively avoided or endured with intense </a:t>
            </a:r>
            <a:r>
              <a:rPr lang="en-US" dirty="0" err="1"/>
              <a:t>fera</a:t>
            </a:r>
            <a:r>
              <a:rPr lang="en-US" dirty="0"/>
              <a:t> or anxiety</a:t>
            </a:r>
          </a:p>
          <a:p>
            <a:r>
              <a:rPr lang="en-US" dirty="0"/>
              <a:t>The fear or anxiety is out of proportion to the actual danger paused </a:t>
            </a:r>
          </a:p>
          <a:p>
            <a:r>
              <a:rPr lang="en-US" dirty="0"/>
              <a:t>The fear, anxiety, or avoidance is persistent typically lasting for 6 months or more</a:t>
            </a:r>
          </a:p>
          <a:p>
            <a:r>
              <a:rPr lang="en-US" dirty="0"/>
              <a:t>If causes clinically significant distress or impairment in social, occupational or other important areas of functioning</a:t>
            </a:r>
          </a:p>
          <a:p>
            <a:r>
              <a:rPr lang="en-US" dirty="0"/>
              <a:t>The disturbance is not better explained by the symptoms of another mental disorder </a:t>
            </a:r>
          </a:p>
        </p:txBody>
      </p:sp>
    </p:spTree>
    <p:extLst>
      <p:ext uri="{BB962C8B-B14F-4D97-AF65-F5344CB8AC3E}">
        <p14:creationId xmlns:p14="http://schemas.microsoft.com/office/powerpoint/2010/main" val="2967695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F676-28FC-A29B-37EC-46BA7593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078"/>
            <a:ext cx="10515600" cy="661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SOCIAL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50A0-C9C1-2354-8E11-B5C992E70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1026"/>
            <a:ext cx="10515600" cy="525593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Marked fear or anxiety about one or more social situations in which the individual is exposed to possible scrutiny by others</a:t>
            </a:r>
          </a:p>
          <a:p>
            <a:r>
              <a:rPr lang="en-US" dirty="0"/>
              <a:t>The individual fears that he/ she will act in a way or show anxiety symptoms that will be negatively evaluated</a:t>
            </a:r>
          </a:p>
          <a:p>
            <a:r>
              <a:rPr lang="en-US" dirty="0"/>
              <a:t>The social situations almost always provoke fear or anxiety</a:t>
            </a:r>
          </a:p>
          <a:p>
            <a:r>
              <a:rPr lang="en-US" dirty="0"/>
              <a:t>The social situations are avoided or endured with intense fear or anxiety</a:t>
            </a:r>
          </a:p>
          <a:p>
            <a:r>
              <a:rPr lang="en-US" dirty="0"/>
              <a:t>The fear or anxiety is out of proportion to the actual threat posed by the social situation and the social cultural context</a:t>
            </a:r>
          </a:p>
          <a:p>
            <a:r>
              <a:rPr lang="en-US" dirty="0"/>
              <a:t>The fear, anxiety, or avoidance is persistent typically lasting for 6 months or more</a:t>
            </a:r>
          </a:p>
          <a:p>
            <a:r>
              <a:rPr lang="en-US" dirty="0"/>
              <a:t>If causes clinically significant distress or impairment in social, occupational or other important areas of functioning</a:t>
            </a:r>
          </a:p>
          <a:p>
            <a:r>
              <a:rPr lang="en-US" dirty="0"/>
              <a:t>The fear or anxiety is not attributable to a medical condition </a:t>
            </a:r>
          </a:p>
          <a:p>
            <a:r>
              <a:rPr lang="en-US" dirty="0"/>
              <a:t>The disturbance is not better explained by the symptoms of another mental disorder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92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553D-E49C-AADC-5F94-602D3EF6D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169C11-7CE7-D8A5-2C0D-04D73829F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1510404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47D1-074E-9BA1-7D3C-77336ACB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94DFA-54AD-C824-FCF1-8D2BF91AE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least one of the attacks has been followed by 1 month (or more) of one of the following:</a:t>
            </a:r>
          </a:p>
          <a:p>
            <a:r>
              <a:rPr lang="en-US" dirty="0"/>
              <a:t>Persistent concern or worry about additional panic attacks or their consequences</a:t>
            </a:r>
          </a:p>
          <a:p>
            <a:r>
              <a:rPr lang="en-US" dirty="0"/>
              <a:t>A significant maladaptive change in behavior related to the attacks.</a:t>
            </a:r>
          </a:p>
          <a:p>
            <a:r>
              <a:rPr lang="en-US" dirty="0"/>
              <a:t>The disturbance is not attributable to the physiological effects of a substance or another medical condition</a:t>
            </a:r>
          </a:p>
          <a:p>
            <a:r>
              <a:rPr lang="en-US" dirty="0"/>
              <a:t>The disturbance is not better explained by any other metal disorder</a:t>
            </a:r>
          </a:p>
        </p:txBody>
      </p:sp>
    </p:spTree>
    <p:extLst>
      <p:ext uri="{BB962C8B-B14F-4D97-AF65-F5344CB8AC3E}">
        <p14:creationId xmlns:p14="http://schemas.microsoft.com/office/powerpoint/2010/main" val="84094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D8E54-7502-344A-0D60-25C522FAD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5247"/>
            <a:ext cx="10515600" cy="132556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37CF-EA12-976E-8AB9-9F7341643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Anxiety is usually considered a normal reaction to a realistic danger or threat to biological integrity or self concept</a:t>
            </a:r>
          </a:p>
          <a:p>
            <a:r>
              <a:rPr lang="en-US" dirty="0"/>
              <a:t>Normal anxiety dissipates when the danger or threat is no longer present</a:t>
            </a:r>
          </a:p>
          <a:p>
            <a:r>
              <a:rPr lang="en-US" dirty="0"/>
              <a:t>Anxiety can be considered abnormal or pathological if:</a:t>
            </a:r>
          </a:p>
          <a:p>
            <a:r>
              <a:rPr lang="en-US" dirty="0"/>
              <a:t>It is out of </a:t>
            </a:r>
            <a:r>
              <a:rPr lang="en-US" dirty="0" err="1"/>
              <a:t>propotion</a:t>
            </a:r>
            <a:r>
              <a:rPr lang="en-US" dirty="0"/>
              <a:t> to the situation that is </a:t>
            </a:r>
            <a:r>
              <a:rPr lang="en-US" dirty="0" err="1"/>
              <a:t>ceating</a:t>
            </a:r>
            <a:r>
              <a:rPr lang="en-US" dirty="0"/>
              <a:t> it</a:t>
            </a:r>
          </a:p>
          <a:p>
            <a:r>
              <a:rPr lang="en-US" dirty="0"/>
              <a:t>The anxiety interferes with social, occupational or other important areas of functioning</a:t>
            </a:r>
          </a:p>
        </p:txBody>
      </p:sp>
    </p:spTree>
    <p:extLst>
      <p:ext uri="{BB962C8B-B14F-4D97-AF65-F5344CB8AC3E}">
        <p14:creationId xmlns:p14="http://schemas.microsoft.com/office/powerpoint/2010/main" val="405370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6D596-F68E-E7B1-6C10-54F777CF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AGORAPHOBIA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B9990-0698-DB50-46E5-0C1923974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marked fear or anxiety about two or more of the following:</a:t>
            </a:r>
          </a:p>
          <a:p>
            <a:pPr lvl="1"/>
            <a:r>
              <a:rPr lang="en-US" dirty="0"/>
              <a:t>Using public transportation</a:t>
            </a:r>
          </a:p>
          <a:p>
            <a:pPr lvl="1"/>
            <a:r>
              <a:rPr lang="en-US" dirty="0"/>
              <a:t>Being in open spaces </a:t>
            </a:r>
          </a:p>
          <a:p>
            <a:pPr lvl="1"/>
            <a:r>
              <a:rPr lang="en-US" dirty="0"/>
              <a:t>Being in enclosed spaces </a:t>
            </a:r>
          </a:p>
          <a:p>
            <a:pPr lvl="1"/>
            <a:r>
              <a:rPr lang="en-US" dirty="0"/>
              <a:t>Standing in line or being in a crowd</a:t>
            </a:r>
          </a:p>
          <a:p>
            <a:pPr lvl="1"/>
            <a:r>
              <a:rPr lang="en-US" dirty="0"/>
              <a:t>Being outside of the home alone</a:t>
            </a:r>
          </a:p>
          <a:p>
            <a:r>
              <a:rPr lang="en-US" dirty="0"/>
              <a:t>The individual fears or avoids these situations because of thought that escape might be difficult or help might not be available  in the event of developing panic like symptoms</a:t>
            </a:r>
          </a:p>
          <a:p>
            <a:r>
              <a:rPr lang="en-US" dirty="0"/>
              <a:t>The agoraphobic situations almost always provoke fear or anxiety</a:t>
            </a:r>
          </a:p>
          <a:p>
            <a:r>
              <a:rPr lang="en-US" dirty="0"/>
              <a:t>The agoraphobic situations require the presence of a companion or are endured with intense fear or anxiety</a:t>
            </a:r>
          </a:p>
        </p:txBody>
      </p:sp>
    </p:spTree>
    <p:extLst>
      <p:ext uri="{BB962C8B-B14F-4D97-AF65-F5344CB8AC3E}">
        <p14:creationId xmlns:p14="http://schemas.microsoft.com/office/powerpoint/2010/main" val="3347439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31DF-3F2A-7CFA-89ED-8E1AAFCE5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BB9B3-6299-9DE5-8470-693AE896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fear, anxiety, or avoidance is persistent typically lasting for 6 months or more</a:t>
            </a:r>
          </a:p>
          <a:p>
            <a:r>
              <a:rPr lang="en-US" dirty="0"/>
              <a:t>If causes clinically significant distress or impairment in social, occupational or other important areas of functioning</a:t>
            </a:r>
          </a:p>
          <a:p>
            <a:r>
              <a:rPr lang="en-US" dirty="0"/>
              <a:t>The fear or anxiety is not attributable to a medical condition </a:t>
            </a:r>
          </a:p>
          <a:p>
            <a:r>
              <a:rPr lang="en-US" dirty="0"/>
              <a:t>The disturbance is not better explained by the symptoms of another mental disorder </a:t>
            </a:r>
          </a:p>
          <a:p>
            <a:r>
              <a:rPr lang="en-US" dirty="0"/>
              <a:t>The fear or anxiety is out of proportion to the actual danger posed by the agoraphobic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58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6382-5F48-73C8-2065-1CA82492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SUBSTANCE/ MEDICATION  INDUCED ANXIETY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3CCDB-4D01-5F44-929F-643FE3623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Druga are a common cause of anxiety symptoms</a:t>
            </a:r>
          </a:p>
          <a:p>
            <a:r>
              <a:rPr lang="en-US" dirty="0"/>
              <a:t>Anxiety occurs during the use of CNS stimulants in a dose </a:t>
            </a:r>
            <a:r>
              <a:rPr lang="en-US" dirty="0" err="1"/>
              <a:t>depedant</a:t>
            </a:r>
            <a:r>
              <a:rPr lang="en-US" dirty="0"/>
              <a:t> manner</a:t>
            </a:r>
          </a:p>
          <a:p>
            <a:r>
              <a:rPr lang="en-US" dirty="0"/>
              <a:t>Anxiety complaints are more common </a:t>
            </a:r>
            <a:r>
              <a:rPr lang="en-US" dirty="0" err="1"/>
              <a:t>iin</a:t>
            </a:r>
            <a:r>
              <a:rPr lang="en-US" dirty="0"/>
              <a:t> case of withdrawal of the agents or abrupt discontinuation</a:t>
            </a:r>
          </a:p>
          <a:p>
            <a:r>
              <a:rPr lang="en-US" dirty="0"/>
              <a:t>There is evidence from the history, physical examination lab findings or all of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01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A822D-09B1-AEBA-4014-844FB57A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OBSESSIVE COMPULSIVE DISORDER (OCD)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47DAE-7AC9-3CDF-EE17-225C7A1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OBSESSIONS</a:t>
            </a:r>
          </a:p>
          <a:p>
            <a:pPr lvl="1"/>
            <a:r>
              <a:rPr lang="en-US" dirty="0"/>
              <a:t>Repetitive thoughts</a:t>
            </a:r>
          </a:p>
          <a:p>
            <a:pPr lvl="1"/>
            <a:r>
              <a:rPr lang="en-US" dirty="0"/>
              <a:t>Repetitive images</a:t>
            </a:r>
          </a:p>
          <a:p>
            <a:pPr lvl="1"/>
            <a:r>
              <a:rPr lang="en-US" dirty="0"/>
              <a:t>Repetitive impulses</a:t>
            </a:r>
          </a:p>
          <a:p>
            <a:pPr marL="0" indent="0">
              <a:buNone/>
            </a:pPr>
            <a:r>
              <a:rPr lang="en-US" b="1" dirty="0"/>
              <a:t>Compulsions</a:t>
            </a:r>
          </a:p>
          <a:p>
            <a:pPr lvl="1"/>
            <a:r>
              <a:rPr lang="en-US" dirty="0"/>
              <a:t>Repetitive activities </a:t>
            </a:r>
          </a:p>
          <a:p>
            <a:pPr lvl="1"/>
            <a:r>
              <a:rPr lang="en-US" dirty="0" err="1"/>
              <a:t>Repetititve</a:t>
            </a:r>
            <a:r>
              <a:rPr lang="en-US" dirty="0"/>
              <a:t> mental acts</a:t>
            </a:r>
          </a:p>
          <a:p>
            <a:r>
              <a:rPr lang="en-US" dirty="0"/>
              <a:t>Patients with OCD experience significant </a:t>
            </a:r>
            <a:r>
              <a:rPr lang="en-US" dirty="0" err="1"/>
              <a:t>impairement</a:t>
            </a:r>
            <a:r>
              <a:rPr lang="en-US" dirty="0"/>
              <a:t> in their quality of life</a:t>
            </a:r>
          </a:p>
        </p:txBody>
      </p:sp>
    </p:spTree>
    <p:extLst>
      <p:ext uri="{BB962C8B-B14F-4D97-AF65-F5344CB8AC3E}">
        <p14:creationId xmlns:p14="http://schemas.microsoft.com/office/powerpoint/2010/main" val="3852419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765B-4DE8-7CDB-8D5E-4841AEF8C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Assignment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3B7F-92E0-2708-AE00-695F57CF9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and make notes on post traumatic stress disorder</a:t>
            </a:r>
          </a:p>
        </p:txBody>
      </p:sp>
    </p:spTree>
    <p:extLst>
      <p:ext uri="{BB962C8B-B14F-4D97-AF65-F5344CB8AC3E}">
        <p14:creationId xmlns:p14="http://schemas.microsoft.com/office/powerpoint/2010/main" val="282844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31B8-0FAD-46C3-C522-B18A71E3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OF ANXIETY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B7E0A-5FE1-FA0F-DB88-7795AAC71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ICD10 CLASSIFICATION</a:t>
            </a:r>
          </a:p>
          <a:p>
            <a:pPr marL="0" indent="0">
              <a:buNone/>
            </a:pPr>
            <a:r>
              <a:rPr lang="en-US" b="1" dirty="0"/>
              <a:t>F40 phobic anxiety disorder</a:t>
            </a:r>
          </a:p>
          <a:p>
            <a:r>
              <a:rPr lang="en-US" dirty="0"/>
              <a:t>Agoraphobia, social phobia, specific phobias</a:t>
            </a:r>
          </a:p>
          <a:p>
            <a:pPr marL="0" indent="0">
              <a:buNone/>
            </a:pPr>
            <a:r>
              <a:rPr lang="en-US" b="1" dirty="0"/>
              <a:t>F41 other anxiety disorders</a:t>
            </a:r>
          </a:p>
          <a:p>
            <a:r>
              <a:rPr lang="en-US" dirty="0"/>
              <a:t>Panic disorder </a:t>
            </a:r>
          </a:p>
          <a:p>
            <a:r>
              <a:rPr lang="en-US" dirty="0"/>
              <a:t>Generalized anxiety disorder</a:t>
            </a:r>
          </a:p>
          <a:p>
            <a:r>
              <a:rPr lang="en-US" dirty="0"/>
              <a:t>Mixed anxiety and depressive disorder</a:t>
            </a:r>
          </a:p>
          <a:p>
            <a:r>
              <a:rPr lang="en-US" dirty="0"/>
              <a:t>Others ( mixed and unspecified)</a:t>
            </a:r>
          </a:p>
        </p:txBody>
      </p:sp>
    </p:spTree>
    <p:extLst>
      <p:ext uri="{BB962C8B-B14F-4D97-AF65-F5344CB8AC3E}">
        <p14:creationId xmlns:p14="http://schemas.microsoft.com/office/powerpoint/2010/main" val="354175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C60A2-36CC-F6DF-709D-5B4F7B425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074"/>
          </a:xfrm>
        </p:spPr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817B-1976-CB24-DF79-5F331C886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567"/>
            <a:ext cx="10515600" cy="49913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DSM-V CLASSIFICATION</a:t>
            </a:r>
          </a:p>
          <a:p>
            <a:r>
              <a:rPr lang="en-US" dirty="0"/>
              <a:t>Separation anxiety disorder </a:t>
            </a:r>
          </a:p>
          <a:p>
            <a:r>
              <a:rPr lang="en-US" dirty="0"/>
              <a:t>Selective mutism</a:t>
            </a:r>
          </a:p>
          <a:p>
            <a:r>
              <a:rPr lang="en-US" dirty="0"/>
              <a:t>Specific phobias</a:t>
            </a:r>
          </a:p>
          <a:p>
            <a:r>
              <a:rPr lang="en-US" dirty="0"/>
              <a:t>Social anxiety disorder</a:t>
            </a:r>
          </a:p>
          <a:p>
            <a:r>
              <a:rPr lang="en-US" dirty="0"/>
              <a:t>Panic disorder</a:t>
            </a:r>
          </a:p>
          <a:p>
            <a:r>
              <a:rPr lang="en-US" dirty="0"/>
              <a:t>Agoraphobia</a:t>
            </a:r>
          </a:p>
          <a:p>
            <a:r>
              <a:rPr lang="en-US" dirty="0"/>
              <a:t>Generalized anxiety disorder</a:t>
            </a:r>
          </a:p>
          <a:p>
            <a:r>
              <a:rPr lang="en-US" dirty="0"/>
              <a:t>Substance/medication induced anxiety disorder</a:t>
            </a:r>
          </a:p>
          <a:p>
            <a:r>
              <a:rPr lang="en-US" dirty="0"/>
              <a:t>Anxiety disorder due to another medical condition</a:t>
            </a:r>
          </a:p>
          <a:p>
            <a:r>
              <a:rPr lang="en-US" dirty="0"/>
              <a:t>Other specified anxiety disorder</a:t>
            </a:r>
          </a:p>
          <a:p>
            <a:r>
              <a:rPr lang="en-US" dirty="0"/>
              <a:t>Unspecified anxiety disorder</a:t>
            </a:r>
          </a:p>
        </p:txBody>
      </p:sp>
    </p:spTree>
    <p:extLst>
      <p:ext uri="{BB962C8B-B14F-4D97-AF65-F5344CB8AC3E}">
        <p14:creationId xmlns:p14="http://schemas.microsoft.com/office/powerpoint/2010/main" val="407826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D3604-F3BE-7B23-0B17-849692B4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 of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E1E7-6C93-AB46-5618-27A132FC1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Physical symptoms</a:t>
            </a:r>
          </a:p>
          <a:p>
            <a:r>
              <a:rPr lang="en-US" dirty="0"/>
              <a:t>Dry mouth</a:t>
            </a:r>
          </a:p>
          <a:p>
            <a:r>
              <a:rPr lang="en-US" dirty="0"/>
              <a:t>Difficulty in swallowing</a:t>
            </a:r>
          </a:p>
          <a:p>
            <a:r>
              <a:rPr lang="en-US" dirty="0"/>
              <a:t>Palpitation</a:t>
            </a:r>
          </a:p>
          <a:p>
            <a:r>
              <a:rPr lang="en-US" dirty="0"/>
              <a:t>Restlessness, tremor</a:t>
            </a:r>
          </a:p>
          <a:p>
            <a:r>
              <a:rPr lang="en-US" dirty="0"/>
              <a:t>Gastrointestinal disturbance</a:t>
            </a:r>
          </a:p>
          <a:p>
            <a:r>
              <a:rPr lang="en-US" dirty="0"/>
              <a:t>Headache </a:t>
            </a:r>
          </a:p>
          <a:p>
            <a:r>
              <a:rPr lang="en-US" dirty="0"/>
              <a:t>Choking sensation</a:t>
            </a:r>
          </a:p>
          <a:p>
            <a:r>
              <a:rPr lang="en-US" dirty="0"/>
              <a:t>Chest tightness</a:t>
            </a:r>
          </a:p>
          <a:p>
            <a:r>
              <a:rPr lang="en-US" dirty="0"/>
              <a:t>Excessive thirst</a:t>
            </a:r>
          </a:p>
        </p:txBody>
      </p:sp>
    </p:spTree>
    <p:extLst>
      <p:ext uri="{BB962C8B-B14F-4D97-AF65-F5344CB8AC3E}">
        <p14:creationId xmlns:p14="http://schemas.microsoft.com/office/powerpoint/2010/main" val="381526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7702D-6DEB-5E91-B182-08620DD6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C5A9C-C338-368A-86D8-65B489743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Psychological symptoms</a:t>
            </a:r>
          </a:p>
          <a:p>
            <a:r>
              <a:rPr lang="en-US" dirty="0"/>
              <a:t>Withdrawal </a:t>
            </a:r>
          </a:p>
          <a:p>
            <a:r>
              <a:rPr lang="en-US" dirty="0"/>
              <a:t>Irritability</a:t>
            </a:r>
          </a:p>
          <a:p>
            <a:r>
              <a:rPr lang="en-US" dirty="0"/>
              <a:t>Insomnia</a:t>
            </a:r>
          </a:p>
          <a:p>
            <a:r>
              <a:rPr lang="en-US" dirty="0"/>
              <a:t>Inability to concentrate</a:t>
            </a:r>
          </a:p>
          <a:p>
            <a:r>
              <a:rPr lang="en-US" dirty="0"/>
              <a:t>Fear of losing control</a:t>
            </a:r>
          </a:p>
          <a:p>
            <a:r>
              <a:rPr lang="en-US" dirty="0"/>
              <a:t>Lack of interest or apathy</a:t>
            </a:r>
          </a:p>
          <a:p>
            <a:r>
              <a:rPr lang="en-US" dirty="0"/>
              <a:t>Feeling of worthlessness</a:t>
            </a:r>
          </a:p>
        </p:txBody>
      </p:sp>
    </p:spTree>
    <p:extLst>
      <p:ext uri="{BB962C8B-B14F-4D97-AF65-F5344CB8AC3E}">
        <p14:creationId xmlns:p14="http://schemas.microsoft.com/office/powerpoint/2010/main" val="314822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8446B-74A6-3415-6B71-5100AD37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CAUSES AND 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7151B-2B3C-AFA6-2421-40AFCA5E0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Genetics- inheritance predisposition</a:t>
            </a:r>
          </a:p>
          <a:p>
            <a:r>
              <a:rPr lang="en-US" dirty="0"/>
              <a:t>Chemical substances such as drugs, medicines and alterations in the levels of neurotransmitters</a:t>
            </a:r>
          </a:p>
          <a:p>
            <a:r>
              <a:rPr lang="en-US" dirty="0"/>
              <a:t>Environmental factors such as pandemics, wars and disasters</a:t>
            </a:r>
          </a:p>
          <a:p>
            <a:r>
              <a:rPr lang="en-US" dirty="0"/>
              <a:t>Physical conditions such as hyperthyroidism</a:t>
            </a:r>
          </a:p>
          <a:p>
            <a:r>
              <a:rPr lang="en-US" dirty="0"/>
              <a:t>Traumatic events such as child abuse</a:t>
            </a:r>
          </a:p>
          <a:p>
            <a:r>
              <a:rPr lang="en-US" dirty="0"/>
              <a:t>Personality traits such as low self esteem</a:t>
            </a:r>
          </a:p>
        </p:txBody>
      </p:sp>
    </p:spTree>
    <p:extLst>
      <p:ext uri="{BB962C8B-B14F-4D97-AF65-F5344CB8AC3E}">
        <p14:creationId xmlns:p14="http://schemas.microsoft.com/office/powerpoint/2010/main" val="296569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DB6F-E439-6401-A590-A15FA072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OF ANXIETY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5FE86-9484-AA8F-4530-CDCCC5D35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Biopsychosocial model</a:t>
            </a:r>
          </a:p>
          <a:p>
            <a:r>
              <a:rPr lang="en-US" dirty="0"/>
              <a:t>Pharmacological</a:t>
            </a:r>
          </a:p>
          <a:p>
            <a:r>
              <a:rPr lang="en-US" dirty="0"/>
              <a:t>Psychotherapy</a:t>
            </a:r>
          </a:p>
          <a:p>
            <a:r>
              <a:rPr lang="en-US" dirty="0"/>
              <a:t>Cognitive </a:t>
            </a:r>
            <a:r>
              <a:rPr lang="en-US" dirty="0" err="1"/>
              <a:t>behavioural</a:t>
            </a:r>
            <a:r>
              <a:rPr lang="en-US" dirty="0"/>
              <a:t> therapy</a:t>
            </a:r>
          </a:p>
          <a:p>
            <a:r>
              <a:rPr lang="en-US" dirty="0"/>
              <a:t>Counselling to advice the patients about responses in situations</a:t>
            </a:r>
          </a:p>
          <a:p>
            <a:r>
              <a:rPr lang="en-US" dirty="0"/>
              <a:t>Distractions so that they don’t focus on the threatening stimuli</a:t>
            </a:r>
          </a:p>
          <a:p>
            <a:r>
              <a:rPr lang="en-US" dirty="0"/>
              <a:t>Systemic desensitization- gradual exposure to </a:t>
            </a:r>
            <a:r>
              <a:rPr lang="en-US" dirty="0" err="1"/>
              <a:t>threatning</a:t>
            </a:r>
            <a:r>
              <a:rPr lang="en-US" dirty="0"/>
              <a:t> </a:t>
            </a:r>
            <a:r>
              <a:rPr lang="en-US" dirty="0" err="1"/>
              <a:t>situatins</a:t>
            </a:r>
            <a:r>
              <a:rPr lang="en-US" dirty="0"/>
              <a:t> from lowest intensity as  you increase step by step</a:t>
            </a:r>
          </a:p>
          <a:p>
            <a:r>
              <a:rPr lang="en-US" dirty="0"/>
              <a:t>Flooding or implosion- expose the client to the phobic </a:t>
            </a:r>
            <a:r>
              <a:rPr lang="en-US" dirty="0" err="1"/>
              <a:t>stimulis</a:t>
            </a:r>
            <a:r>
              <a:rPr lang="en-US" dirty="0"/>
              <a:t> at the maximum intensity</a:t>
            </a:r>
          </a:p>
          <a:p>
            <a:r>
              <a:rPr lang="en-US" dirty="0"/>
              <a:t>Imitation/ modelling- therapist expose themselves to the phobic stimuli </a:t>
            </a:r>
            <a:r>
              <a:rPr lang="en-US" dirty="0" err="1"/>
              <a:t>whle</a:t>
            </a:r>
            <a:r>
              <a:rPr lang="en-US" dirty="0"/>
              <a:t> the patient imitates him/her</a:t>
            </a:r>
          </a:p>
          <a:p>
            <a:r>
              <a:rPr lang="en-US" dirty="0"/>
              <a:t>Thought stopping- for patients with obsessional thoughts, they are stopped by saying STOP, either loud or </a:t>
            </a:r>
            <a:r>
              <a:rPr lang="en-US" dirty="0" err="1"/>
              <a:t>subvocally</a:t>
            </a:r>
            <a:endParaRPr lang="en-US" dirty="0"/>
          </a:p>
          <a:p>
            <a:r>
              <a:rPr lang="en-US" dirty="0"/>
              <a:t>Relaxation techniques- good for the insomnia that accompanies anxiety </a:t>
            </a:r>
            <a:r>
              <a:rPr lang="en-US" dirty="0" err="1"/>
              <a:t>eg</a:t>
            </a:r>
            <a:r>
              <a:rPr lang="en-US" dirty="0"/>
              <a:t> deep breathing, music therapy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0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7793-4E46-9EA0-1454-95253A12D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TYPES OF ANXIETY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69AA9C-E6C8-E5B8-B353-A25D307571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4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1235</Words>
  <Application>Microsoft Office PowerPoint</Application>
  <PresentationFormat>Widescreen</PresentationFormat>
  <Paragraphs>148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ANXIETY DISORDERS</vt:lpstr>
      <vt:lpstr>INTRODUCTION</vt:lpstr>
      <vt:lpstr>CLASSIFICATION OF ANXIETY DISORDERS</vt:lpstr>
      <vt:lpstr>Cont…</vt:lpstr>
      <vt:lpstr>Symptoms of anxiety</vt:lpstr>
      <vt:lpstr>Cont…</vt:lpstr>
      <vt:lpstr>CAUSES AND RISK FACTORS</vt:lpstr>
      <vt:lpstr>TREATMENT OF ANXIETY DISORDERS</vt:lpstr>
      <vt:lpstr>TYPES OF ANXIETY DISORDERS</vt:lpstr>
      <vt:lpstr>PowerPoint Presentation</vt:lpstr>
      <vt:lpstr>PowerPoint Presentation</vt:lpstr>
      <vt:lpstr>PowerPoint Presentation</vt:lpstr>
      <vt:lpstr>Separation anxiety disorder</vt:lpstr>
      <vt:lpstr>PowerPoint Presentation</vt:lpstr>
      <vt:lpstr>SELECTIVE MUTISM</vt:lpstr>
      <vt:lpstr>SPECIFIC PHOBIA</vt:lpstr>
      <vt:lpstr>SOCIAL ANXIETY DISORDER</vt:lpstr>
      <vt:lpstr>PowerPoint Presentation</vt:lpstr>
      <vt:lpstr>PowerPoint Presentation</vt:lpstr>
      <vt:lpstr>AGORAPHOBIA</vt:lpstr>
      <vt:lpstr>Cont…</vt:lpstr>
      <vt:lpstr>SUBSTANCE/ MEDICATION  INDUCED ANXIETY DISORDER</vt:lpstr>
      <vt:lpstr>OBSESSIVE COMPULSIVE DISORDER (OCD)</vt:lpstr>
      <vt:lpstr>Assignment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</dc:title>
  <dc:creator>edina kimathi</dc:creator>
  <cp:lastModifiedBy>edina kimathi</cp:lastModifiedBy>
  <cp:revision>3</cp:revision>
  <dcterms:created xsi:type="dcterms:W3CDTF">2023-08-03T06:50:14Z</dcterms:created>
  <dcterms:modified xsi:type="dcterms:W3CDTF">2023-08-04T09:22:00Z</dcterms:modified>
</cp:coreProperties>
</file>