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Absorption and bioavailability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P. J.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D578CD-08EC-461E-9787-B971D45A93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4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A61D1B-A5D4-4E13-8212-C0F37193C472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3F277E3-81A1-45A2-B939-5B8F50F5C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24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39579-4576-4F19-AD1B-E14ADCCE581D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A15C1-6944-4B9A-81E6-E17303384DA1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8743-AD9E-43B3-9A15-14A47F159B4B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4806B-BEB1-49E3-AEA4-F84B34E1C15F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6B28-1C03-4A39-B575-0E92C77589EE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3FE13-EA64-40A3-842E-08A7625516DC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1A2A-6F3B-4565-B65D-F97627F1286D}" type="datetime1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889CE-677C-499C-AE86-FF99F394C488}" type="datetime1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E9326-326F-46BF-A6D3-260358316D5B}" type="datetime1">
              <a:rPr lang="en-US" smtClean="0"/>
              <a:t>6/21/2018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10B6-74E3-486B-9DC5-B10623B595B6}" type="datetime1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17FB829-5BB5-46EA-B9B3-ACE623C07E63}" type="datetime1">
              <a:rPr lang="en-US" smtClean="0"/>
              <a:t>6/21/2018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5C414F8-CAD3-49D0-A213-110C2759F37C}" type="datetime1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ABSORPTION AND BIOAVAILABILITY OF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Pharmacokinetics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Ionization:</a:t>
            </a:r>
          </a:p>
          <a:p>
            <a:r>
              <a:rPr lang="en-US" dirty="0" smtClean="0"/>
              <a:t>The mucosal lining of the gastrointestinal tract is impermeable to the ionized form of a weak acid or a weak base.</a:t>
            </a:r>
          </a:p>
          <a:p>
            <a:r>
              <a:rPr lang="en-US" dirty="0" smtClean="0"/>
              <a:t>Weakly acidic and basic drugs exist in two forms: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An un-ionized component, predominantly lipid soluble, and absorbed rapidly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An ionized and often water-soluble component, absorbed poorly.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Ionization …</a:t>
            </a:r>
          </a:p>
          <a:p>
            <a:r>
              <a:rPr lang="en-US" dirty="0" smtClean="0"/>
              <a:t>The un-ionized fraction can cross the cell membrane, which contains lipid.</a:t>
            </a:r>
          </a:p>
          <a:p>
            <a:r>
              <a:rPr lang="en-US" dirty="0" smtClean="0"/>
              <a:t>The amount of drug that crosses the gut wall is determined by the gradient of concentration between the lumen of the gut and the portal venous blood.</a:t>
            </a:r>
          </a:p>
          <a:p>
            <a:r>
              <a:rPr lang="en-US" dirty="0" smtClean="0"/>
              <a:t>If the plasma concentration of a drug present in free form is rapidly reduced by binding with plasma proteins, the drug absorption from the gut lumen is enhanced.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Ionization …</a:t>
            </a:r>
          </a:p>
          <a:p>
            <a:r>
              <a:rPr lang="en-US" dirty="0" smtClean="0"/>
              <a:t>Acidic drugs are rapidly absorbed from the stomach. They exist in the acidic medium of the stomach in a non-ionized form, which favors their absorption.</a:t>
            </a:r>
          </a:p>
          <a:p>
            <a:r>
              <a:rPr lang="en-US" dirty="0" smtClean="0"/>
              <a:t>These drugs act rapidly on oral administration (e.g. </a:t>
            </a:r>
            <a:r>
              <a:rPr lang="en-US" dirty="0" err="1" smtClean="0"/>
              <a:t>salicylates</a:t>
            </a:r>
            <a:r>
              <a:rPr lang="en-US" dirty="0" smtClean="0"/>
              <a:t> and barbiturates)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Ionization …</a:t>
            </a:r>
          </a:p>
          <a:p>
            <a:r>
              <a:rPr lang="en-US" dirty="0" smtClean="0"/>
              <a:t>Basic drugs are not absorbed until they reach the alkaline medium of the small intestine.</a:t>
            </a:r>
          </a:p>
          <a:p>
            <a:r>
              <a:rPr lang="en-US" dirty="0" smtClean="0"/>
              <a:t>The alkaline medium in which they exist in the un-ionized form favors their absorption.</a:t>
            </a:r>
          </a:p>
          <a:p>
            <a:r>
              <a:rPr lang="en-US" dirty="0" smtClean="0"/>
              <a:t>The actions of these drugs are delayed when they are given orally (e.g. </a:t>
            </a:r>
            <a:r>
              <a:rPr lang="en-US" dirty="0" err="1" smtClean="0"/>
              <a:t>pethidine</a:t>
            </a:r>
            <a:r>
              <a:rPr lang="en-US" dirty="0" smtClean="0"/>
              <a:t>, ephedrine)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Formulation:</a:t>
            </a:r>
          </a:p>
          <a:p>
            <a:r>
              <a:rPr lang="en-US" dirty="0" smtClean="0"/>
              <a:t>The method of formulation can markedly influence the drug absorption and thus determine biological availability.</a:t>
            </a:r>
          </a:p>
          <a:p>
            <a:r>
              <a:rPr lang="en-US" dirty="0" smtClean="0"/>
              <a:t>A faulty formulation can render a useful drug totally useless therapeutically.</a:t>
            </a:r>
          </a:p>
          <a:p>
            <a:r>
              <a:rPr lang="en-US" dirty="0" smtClean="0"/>
              <a:t>Particle size, diluting substances, tablet size and pressure used in the tabletting machine can affect disintegration and dissolution and so the bioavailability of the drug.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of absorption of drugs from the gastrointestinal 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Simple diffusion:</a:t>
            </a:r>
          </a:p>
          <a:p>
            <a:r>
              <a:rPr lang="en-US" dirty="0" smtClean="0"/>
              <a:t>Directly via the </a:t>
            </a:r>
            <a:r>
              <a:rPr lang="en-US" dirty="0" err="1" smtClean="0"/>
              <a:t>lipo</a:t>
            </a:r>
            <a:r>
              <a:rPr lang="en-US" dirty="0" smtClean="0"/>
              <a:t>-protein structure of the cell membrane as occurs with lipid soluble drugs.</a:t>
            </a:r>
          </a:p>
          <a:p>
            <a:r>
              <a:rPr lang="en-US" dirty="0" smtClean="0"/>
              <a:t>This is the most common method by which drugs gain access, are distributed within and are, eliminated from the body.</a:t>
            </a:r>
          </a:p>
          <a:p>
            <a:r>
              <a:rPr lang="en-US" dirty="0" smtClean="0"/>
              <a:t>Diffusion also occurs through aqueous pores of the membrane e.g. water-soluble drugs of low molecular weight like alcohol.</a:t>
            </a:r>
          </a:p>
          <a:p>
            <a:r>
              <a:rPr lang="en-US" dirty="0" smtClean="0"/>
              <a:t>In simple diffusion, the rate of transfer across a membrane is proportionate to the concentration gradient (first-order kinetics)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of absorption of drugs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Facilitated diffusion:</a:t>
            </a:r>
          </a:p>
          <a:p>
            <a:r>
              <a:rPr lang="en-US" dirty="0" smtClean="0"/>
              <a:t>Proceeds more rapidly than simple diffusion due to the intervention of a specific, </a:t>
            </a:r>
            <a:r>
              <a:rPr lang="en-US" dirty="0" err="1" smtClean="0"/>
              <a:t>saturable</a:t>
            </a:r>
            <a:r>
              <a:rPr lang="en-US" dirty="0" smtClean="0"/>
              <a:t> carrier system, but cannot occur against concentration gradient.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Mechanisms of absorption of drugs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Active transport:</a:t>
            </a:r>
          </a:p>
          <a:p>
            <a:r>
              <a:rPr lang="en-US" dirty="0" smtClean="0"/>
              <a:t>This is a specialized process requiring energy and is independent of the physical properties of the membrane.</a:t>
            </a:r>
          </a:p>
          <a:p>
            <a:r>
              <a:rPr lang="en-US" dirty="0" smtClean="0"/>
              <a:t>Drugs with large molecular size need an active transport system to assist their absorption.</a:t>
            </a:r>
          </a:p>
          <a:p>
            <a:r>
              <a:rPr lang="en-US" dirty="0" smtClean="0"/>
              <a:t>Some synthetic drugs are absorbed by active transport because of their structural similarity to natural substances e.g. alpha methyldopa.</a:t>
            </a:r>
          </a:p>
          <a:p>
            <a:r>
              <a:rPr lang="en-US" dirty="0" smtClean="0"/>
              <a:t>Drugs related to glucose, steroids and amino acids may be absorbed by active transport processes that are normally involved in the absorption of dietary and endogenous substances.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Absorption is the movement of drug from its site of administration into the circulation.</a:t>
            </a:r>
          </a:p>
          <a:p>
            <a:r>
              <a:rPr lang="en-US" dirty="0" smtClean="0"/>
              <a:t>It is important to know the manner in which a drug is absorbed, the fraction of the administered dose that gets absorbed and the rate of absorption.</a:t>
            </a:r>
          </a:p>
          <a:p>
            <a:r>
              <a:rPr lang="en-US" dirty="0" smtClean="0"/>
              <a:t>The route of administration largely determines the latent period between administration and onset of action (biological lag)</a:t>
            </a:r>
          </a:p>
          <a:p>
            <a:r>
              <a:rPr lang="en-US" dirty="0" smtClean="0"/>
              <a:t>The route of administration also determines the bioavailability of a drug.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given by mouth might be inactive for the following reasons: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Enzymatic degradation</a:t>
            </a:r>
            <a:r>
              <a:rPr lang="en-US" dirty="0" smtClean="0"/>
              <a:t> within the lumen of the gastrointestinal tract, e.g. insulin, </a:t>
            </a:r>
            <a:r>
              <a:rPr lang="en-US" dirty="0" err="1" smtClean="0"/>
              <a:t>adrenocorticotrophic</a:t>
            </a:r>
            <a:r>
              <a:rPr lang="en-US" dirty="0" smtClean="0"/>
              <a:t> hormone (ACTH). These are polypeptides and are broken down by the enzymes.</a:t>
            </a:r>
          </a:p>
          <a:p>
            <a:r>
              <a:rPr lang="en-US" b="1" dirty="0" smtClean="0"/>
              <a:t>Poor absorption</a:t>
            </a:r>
            <a:r>
              <a:rPr lang="en-US" dirty="0" smtClean="0"/>
              <a:t> from the gastrointestinal tract, e.g. </a:t>
            </a:r>
            <a:r>
              <a:rPr lang="en-US" dirty="0" err="1" smtClean="0"/>
              <a:t>aminoglycoside</a:t>
            </a:r>
            <a:r>
              <a:rPr lang="en-US" dirty="0" smtClean="0"/>
              <a:t> antibiotics.</a:t>
            </a:r>
          </a:p>
          <a:p>
            <a:r>
              <a:rPr lang="en-US" b="1" dirty="0" smtClean="0"/>
              <a:t>Inactivation</a:t>
            </a:r>
            <a:r>
              <a:rPr lang="en-US" dirty="0" smtClean="0"/>
              <a:t>: by degradation in the gut wall or in the liver before reaching the site of action, e.g. testosterone and </a:t>
            </a:r>
            <a:r>
              <a:rPr lang="en-US" dirty="0" err="1" smtClean="0"/>
              <a:t>aldosterone</a:t>
            </a:r>
            <a:r>
              <a:rPr lang="en-US" dirty="0" smtClean="0"/>
              <a:t>. These drugs are readily absorbed but are readily metabolized in a single passage through the gut wall and (principally) the liver [first-pass metabolism].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determining the bioavailability of a drug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Bioavailability of a drug is the fraction of the drug dose that reaches the systemic circulation.</a:t>
            </a:r>
          </a:p>
          <a:p>
            <a:r>
              <a:rPr lang="en-US" dirty="0" smtClean="0"/>
              <a:t>Factors determining the bioavailability of a drug are: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G.I.T. absorption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Rapid degradation by the liver during the first pass, e.g. </a:t>
            </a:r>
            <a:r>
              <a:rPr lang="en-US" dirty="0" err="1" smtClean="0"/>
              <a:t>propranolol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Rapid degradation by gut wall, e.g. </a:t>
            </a:r>
            <a:r>
              <a:rPr lang="en-US" dirty="0" err="1" smtClean="0"/>
              <a:t>isoprenaline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Route of drug administration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None/>
            </a:pPr>
            <a:r>
              <a:rPr lang="en-US" b="1" dirty="0" smtClean="0"/>
              <a:t>Particle size:</a:t>
            </a:r>
          </a:p>
          <a:p>
            <a:r>
              <a:rPr lang="en-US" dirty="0" smtClean="0"/>
              <a:t>The smaller the size of the particles the more the absorption</a:t>
            </a:r>
          </a:p>
          <a:p>
            <a:r>
              <a:rPr lang="en-US" dirty="0" smtClean="0"/>
              <a:t>Thus the dose of the active drug can be reduced without losing efficacy simply by reducing the particle size.</a:t>
            </a:r>
          </a:p>
          <a:p>
            <a:r>
              <a:rPr lang="en-US" dirty="0" smtClean="0"/>
              <a:t>On the other hand, in the case of anthelmintics, the particle size should be large enough to reduce its absorption, thus making the treatment more effective and less toxic.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Lipid or water solubility:</a:t>
            </a:r>
          </a:p>
          <a:p>
            <a:r>
              <a:rPr lang="en-US" dirty="0" smtClean="0"/>
              <a:t>High lipid solubility of non-ionized drug form favors its absorption from the GIT.</a:t>
            </a:r>
          </a:p>
          <a:p>
            <a:r>
              <a:rPr lang="en-US" dirty="0" smtClean="0"/>
              <a:t>As a rule, drugs which are neither lipid nor water-soluble e.g. barium </a:t>
            </a:r>
            <a:r>
              <a:rPr lang="en-US" dirty="0" err="1" smtClean="0"/>
              <a:t>sulphate</a:t>
            </a:r>
            <a:r>
              <a:rPr lang="en-US" dirty="0" smtClean="0"/>
              <a:t>, are not absorbed from the gut.</a:t>
            </a:r>
          </a:p>
          <a:p>
            <a:pPr>
              <a:buNone/>
            </a:pPr>
            <a:r>
              <a:rPr lang="en-US" b="1" dirty="0" smtClean="0"/>
              <a:t>Concentration:</a:t>
            </a:r>
          </a:p>
          <a:p>
            <a:r>
              <a:rPr lang="en-US" dirty="0" smtClean="0"/>
              <a:t>Higher concentration favors rapid absorption as passive transport depends on concentration gradient. </a:t>
            </a:r>
          </a:p>
          <a:p>
            <a:r>
              <a:rPr lang="en-US" dirty="0" smtClean="0"/>
              <a:t>Concentrated solution is absorbed faster than dilute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Area of absorbing surface and local circulation:</a:t>
            </a:r>
          </a:p>
          <a:p>
            <a:r>
              <a:rPr lang="en-US" dirty="0" smtClean="0"/>
              <a:t>Absorption is better in the small intestine because of large surface area than in the stomach.</a:t>
            </a:r>
          </a:p>
          <a:p>
            <a:r>
              <a:rPr lang="en-US" dirty="0" smtClean="0"/>
              <a:t>Reduction in area of absorbing surface as in gut resection, reduces drug absorption.</a:t>
            </a:r>
          </a:p>
          <a:p>
            <a:r>
              <a:rPr lang="en-US" dirty="0" smtClean="0"/>
              <a:t>Increased vascularity increases absorption. Blood circulation removes the drug from the site of absorption and maintains concentration gradient across the membrane. Increased blood flow hastens drug absorption.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pH of gastrointestinal fluid and the blood:</a:t>
            </a:r>
          </a:p>
          <a:p>
            <a:r>
              <a:rPr lang="en-US" dirty="0" smtClean="0"/>
              <a:t>Acidic drugs are rapidly absorbed from the stomach</a:t>
            </a:r>
          </a:p>
          <a:p>
            <a:r>
              <a:rPr lang="en-US" dirty="0" smtClean="0"/>
              <a:t>Basic drugs are not absorbed until they reach the alkaline environment of the small intestine.</a:t>
            </a:r>
          </a:p>
          <a:p>
            <a:pPr>
              <a:buNone/>
            </a:pPr>
            <a:r>
              <a:rPr lang="en-US" b="1" dirty="0" smtClean="0"/>
              <a:t>Physical state of the drug:</a:t>
            </a:r>
          </a:p>
          <a:p>
            <a:r>
              <a:rPr lang="en-US" dirty="0" smtClean="0"/>
              <a:t>Liquids are better absorbed than solids</a:t>
            </a:r>
          </a:p>
          <a:p>
            <a:r>
              <a:rPr lang="en-US" dirty="0" smtClean="0"/>
              <a:t>Crystalloids are better absorbed than colloids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drug absorption from the gastrointestinal tract…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Functional integrity of the gastrointestinal tract:</a:t>
            </a:r>
          </a:p>
          <a:p>
            <a:r>
              <a:rPr lang="en-US" dirty="0" smtClean="0"/>
              <a:t>Excessive peristaltic activity as in </a:t>
            </a:r>
            <a:r>
              <a:rPr lang="en-US" dirty="0" err="1" smtClean="0"/>
              <a:t>diarrhoea</a:t>
            </a:r>
            <a:r>
              <a:rPr lang="en-US" dirty="0" smtClean="0"/>
              <a:t> reduces absorption (due to intestinal hurry especially for slowly absorbed drugs)</a:t>
            </a:r>
          </a:p>
          <a:p>
            <a:r>
              <a:rPr lang="en-US" dirty="0" smtClean="0"/>
              <a:t>Decreased gut motility can impair absorption</a:t>
            </a:r>
          </a:p>
          <a:p>
            <a:pPr>
              <a:buNone/>
            </a:pPr>
            <a:r>
              <a:rPr lang="en-US" b="1" dirty="0" smtClean="0"/>
              <a:t>Presence of other agents:</a:t>
            </a:r>
          </a:p>
          <a:p>
            <a:r>
              <a:rPr lang="en-US" dirty="0" smtClean="0"/>
              <a:t>Vitamin C enhances the absorption of iron, while </a:t>
            </a:r>
            <a:r>
              <a:rPr lang="en-US" dirty="0" err="1" smtClean="0"/>
              <a:t>phytates</a:t>
            </a:r>
            <a:r>
              <a:rPr lang="en-US" dirty="0" smtClean="0"/>
              <a:t> retard it.</a:t>
            </a:r>
          </a:p>
          <a:p>
            <a:r>
              <a:rPr lang="en-US" dirty="0" smtClean="0"/>
              <a:t>Tetracycline antibiotics form insoluble complexes with calcium in milk, iron in ferrous </a:t>
            </a:r>
            <a:r>
              <a:rPr lang="en-US" dirty="0" err="1" smtClean="0"/>
              <a:t>sulphate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156</TotalTime>
  <Words>1188</Words>
  <Application>Microsoft Office PowerPoint</Application>
  <PresentationFormat>On-screen Show (4:3)</PresentationFormat>
  <Paragraphs>108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ABSORPTION AND BIOAVAILABILITY OF DRUGS</vt:lpstr>
      <vt:lpstr>Introduction  </vt:lpstr>
      <vt:lpstr>Drugs given by mouth might be inactive for the following reasons:</vt:lpstr>
      <vt:lpstr>Factors determining the bioavailability of a drug</vt:lpstr>
      <vt:lpstr>Factors affecting drug absorption from the gastrointestinal tract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Factors affecting drug absorption from the gastrointestinal tract…</vt:lpstr>
      <vt:lpstr>Mechanisms of absorption of drugs from the gastrointestinal tract</vt:lpstr>
      <vt:lpstr>Mechanisms of absorption of drugs from the gastrointestinal tract…</vt:lpstr>
      <vt:lpstr>Mechanisms of absorption of drugs from the gastrointestinal tract…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ABSORPTION AND BIOAVAILABILITY OF DRUGS</dc:title>
  <dc:creator>peter juma</dc:creator>
  <cp:lastModifiedBy>HP</cp:lastModifiedBy>
  <cp:revision>16</cp:revision>
  <cp:lastPrinted>2018-06-07T11:32:54Z</cp:lastPrinted>
  <dcterms:created xsi:type="dcterms:W3CDTF">2006-08-16T00:00:00Z</dcterms:created>
  <dcterms:modified xsi:type="dcterms:W3CDTF">2018-06-21T08:29:37Z</dcterms:modified>
</cp:coreProperties>
</file>