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5" r:id="rId2"/>
    <p:sldId id="376" r:id="rId3"/>
    <p:sldId id="377" r:id="rId4"/>
    <p:sldId id="378" r:id="rId5"/>
    <p:sldId id="379" r:id="rId6"/>
    <p:sldId id="380" r:id="rId7"/>
    <p:sldId id="381" r:id="rId8"/>
    <p:sldId id="382" r:id="rId9"/>
    <p:sldId id="383" r:id="rId10"/>
    <p:sldId id="384" r:id="rId11"/>
    <p:sldId id="385" r:id="rId12"/>
    <p:sldId id="386" r:id="rId13"/>
    <p:sldId id="387" r:id="rId14"/>
    <p:sldId id="388" r:id="rId15"/>
    <p:sldId id="389" r:id="rId16"/>
    <p:sldId id="309" r:id="rId17"/>
    <p:sldId id="310" r:id="rId18"/>
    <p:sldId id="311" r:id="rId19"/>
    <p:sldId id="312" r:id="rId20"/>
    <p:sldId id="313" r:id="rId21"/>
    <p:sldId id="314" r:id="rId22"/>
    <p:sldId id="315" r:id="rId23"/>
    <p:sldId id="316" r:id="rId24"/>
    <p:sldId id="317" r:id="rId25"/>
    <p:sldId id="318" r:id="rId26"/>
    <p:sldId id="319" r:id="rId27"/>
    <p:sldId id="320" r:id="rId28"/>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FF145D1-95A6-431E-AC68-9100B0CC38B0}" type="datetime3">
              <a:rPr lang="en-US" smtClean="0"/>
              <a:t>2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2824966464"/>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44AFA5-8E26-45F5-84DE-C541308E6E09}" type="datetime3">
              <a:rPr lang="en-US" smtClean="0"/>
              <a:t>2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2726913691"/>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1A53B1-1B8B-41F3-9A1E-7EF877E95E92}" type="datetime3">
              <a:rPr lang="en-US" smtClean="0"/>
              <a:t>2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2788335582"/>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8066" y="1"/>
            <a:ext cx="12133943" cy="6879771"/>
          </a:xfrm>
          <a:prstGeom prst="rect">
            <a:avLst/>
          </a:prstGeom>
        </p:spPr>
      </p:pic>
      <p:sp>
        <p:nvSpPr>
          <p:cNvPr id="2" name="Title 1"/>
          <p:cNvSpPr>
            <a:spLocks noGrp="1"/>
          </p:cNvSpPr>
          <p:nvPr>
            <p:ph type="ctrTitle" hasCustomPrompt="1"/>
          </p:nvPr>
        </p:nvSpPr>
        <p:spPr>
          <a:xfrm>
            <a:off x="3454402" y="2286010"/>
            <a:ext cx="8240298" cy="1470025"/>
          </a:xfrm>
        </p:spPr>
        <p:txBody>
          <a:bodyPr anchor="t"/>
          <a:lstStyle>
            <a:lvl1pPr algn="r">
              <a:defRPr b="1" cap="small" baseline="0">
                <a:solidFill>
                  <a:srgbClr val="003300"/>
                </a:solidFill>
              </a:defRPr>
            </a:lvl1pPr>
          </a:lstStyle>
          <a:p>
            <a:r>
              <a:rPr lang="en-US" dirty="0"/>
              <a:t>Click to edit master title style</a:t>
            </a:r>
          </a:p>
        </p:txBody>
      </p:sp>
      <p:sp>
        <p:nvSpPr>
          <p:cNvPr id="3" name="Subtitle 2"/>
          <p:cNvSpPr>
            <a:spLocks noGrp="1"/>
          </p:cNvSpPr>
          <p:nvPr>
            <p:ph type="subTitle" idx="1"/>
          </p:nvPr>
        </p:nvSpPr>
        <p:spPr>
          <a:xfrm>
            <a:off x="5283200" y="4038600"/>
            <a:ext cx="6363370"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 y="1251"/>
            <a:ext cx="4962158" cy="6858000"/>
          </a:xfrm>
          <a:prstGeom prst="rect">
            <a:avLst/>
          </a:prstGeom>
        </p:spPr>
      </p:pic>
      <p:sp>
        <p:nvSpPr>
          <p:cNvPr id="10" name="Picture Placeholder 9"/>
          <p:cNvSpPr>
            <a:spLocks noGrp="1"/>
          </p:cNvSpPr>
          <p:nvPr>
            <p:ph type="pic" sz="quarter" idx="13" hasCustomPrompt="1"/>
          </p:nvPr>
        </p:nvSpPr>
        <p:spPr>
          <a:xfrm>
            <a:off x="9144000" y="5105400"/>
            <a:ext cx="2438400" cy="990600"/>
          </a:xfrm>
        </p:spPr>
        <p:txBody>
          <a:bodyPr>
            <a:normAutofit/>
          </a:bodyPr>
          <a:lstStyle>
            <a:lvl1pPr marL="0" indent="0" algn="ctr">
              <a:buNone/>
              <a:defRPr sz="2000" baseline="0"/>
            </a:lvl1pPr>
          </a:lstStyle>
          <a:p>
            <a:r>
              <a:rPr lang="en-US" dirty="0"/>
              <a:t>Company Logo</a:t>
            </a:r>
          </a:p>
        </p:txBody>
      </p:sp>
    </p:spTree>
    <p:extLst>
      <p:ext uri="{BB962C8B-B14F-4D97-AF65-F5344CB8AC3E}">
        <p14:creationId xmlns:p14="http://schemas.microsoft.com/office/powerpoint/2010/main" val="3123746781"/>
      </p:ext>
    </p:ext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AC1117-B8DA-45BA-9080-B25D75228DB0}" type="datetime3">
              <a:rPr lang="en-US" smtClean="0"/>
              <a:t>2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3558780806"/>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513EDA-51C0-4893-9CD5-E19269A348C9}" type="datetime3">
              <a:rPr lang="en-US" smtClean="0"/>
              <a:t>2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3073058993"/>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B8E411-7D6F-49CD-B245-92B01098F680}" type="datetime3">
              <a:rPr lang="en-US" smtClean="0"/>
              <a:t>2 December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2341581226"/>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C782D0-2EF7-4AA9-99EE-4BDDD7EC162D}" type="datetime3">
              <a:rPr lang="en-US" smtClean="0"/>
              <a:t>2 December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3471454045"/>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62BF2E8-D8DB-4170-8530-26CD4401F446}" type="datetime3">
              <a:rPr lang="en-US" smtClean="0"/>
              <a:t>2 December 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4237400054"/>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011D8-F0C9-4D6B-9C4B-862693FB8408}" type="datetime3">
              <a:rPr lang="en-US" smtClean="0"/>
              <a:t>2 December 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1294869608"/>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F39E2C-2916-47A2-A9AA-89D11E38D636}" type="datetime3">
              <a:rPr lang="en-US" smtClean="0"/>
              <a:t>2 December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1803857344"/>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F2D7C1-C974-4663-B3F0-8585D9F9570E}" type="datetime3">
              <a:rPr lang="en-US" smtClean="0"/>
              <a:t>2 December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A597F8-4C7B-4C0C-BD20-F8889DC49BC1}" type="slidenum">
              <a:rPr lang="en-US" smtClean="0"/>
              <a:pPr/>
              <a:t>‹#›</a:t>
            </a:fld>
            <a:endParaRPr lang="en-US" dirty="0"/>
          </a:p>
        </p:txBody>
      </p:sp>
    </p:spTree>
    <p:extLst>
      <p:ext uri="{BB962C8B-B14F-4D97-AF65-F5344CB8AC3E}">
        <p14:creationId xmlns:p14="http://schemas.microsoft.com/office/powerpoint/2010/main" val="1731727364"/>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54DD88-2F2C-417A-89B1-0085B4DD5C1E}" type="datetimeFigureOut">
              <a:rPr lang="en-US" smtClean="0"/>
              <a:t>12/2/2020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54B80-01A8-4315-A62C-61347E8B6916}" type="slidenum">
              <a:rPr lang="en-US" smtClean="0"/>
              <a:t>‹#›</a:t>
            </a:fld>
            <a:endParaRPr lang="en-US"/>
          </a:p>
        </p:txBody>
      </p:sp>
    </p:spTree>
    <p:extLst>
      <p:ext uri="{BB962C8B-B14F-4D97-AF65-F5344CB8AC3E}">
        <p14:creationId xmlns:p14="http://schemas.microsoft.com/office/powerpoint/2010/main" val="1087286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91547" y="897076"/>
            <a:ext cx="11542643" cy="2387600"/>
          </a:xfrm>
        </p:spPr>
        <p:txBody>
          <a:bodyPr>
            <a:normAutofit fontScale="90000"/>
          </a:bodyPr>
          <a:lstStyle/>
          <a:p>
            <a:r>
              <a:rPr lang="en-US" b="1" dirty="0">
                <a:solidFill>
                  <a:srgbClr val="FF0000"/>
                </a:solidFill>
                <a:latin typeface="Arial Rounded MT Bold" panose="020F0704030504030204" pitchFamily="34" charset="0"/>
              </a:rPr>
              <a:t>ANATOMY AND PHYSIOLOGY OF THE MALE REPRODUCTIVE SYSTEM</a:t>
            </a:r>
          </a:p>
        </p:txBody>
      </p:sp>
    </p:spTree>
    <p:extLst>
      <p:ext uri="{BB962C8B-B14F-4D97-AF65-F5344CB8AC3E}">
        <p14:creationId xmlns:p14="http://schemas.microsoft.com/office/powerpoint/2010/main" val="3916893645"/>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765" y="0"/>
            <a:ext cx="10515600" cy="874643"/>
          </a:xfrm>
        </p:spPr>
        <p:txBody>
          <a:bodyPr/>
          <a:lstStyle/>
          <a:p>
            <a:pPr algn="ctr"/>
            <a:r>
              <a:rPr lang="en-US" b="1" dirty="0">
                <a:solidFill>
                  <a:srgbClr val="FF0000"/>
                </a:solidFill>
                <a:latin typeface="Arial Rounded MT Bold" panose="020F0704030504030204" pitchFamily="34" charset="0"/>
              </a:rPr>
              <a:t>The seminal vesicles</a:t>
            </a:r>
          </a:p>
        </p:txBody>
      </p:sp>
      <p:sp>
        <p:nvSpPr>
          <p:cNvPr id="3" name="Content Placeholder 2"/>
          <p:cNvSpPr>
            <a:spLocks noGrp="1"/>
          </p:cNvSpPr>
          <p:nvPr>
            <p:ph idx="1"/>
          </p:nvPr>
        </p:nvSpPr>
        <p:spPr>
          <a:xfrm>
            <a:off x="212035" y="874643"/>
            <a:ext cx="11767930" cy="5751444"/>
          </a:xfrm>
        </p:spPr>
        <p:txBody>
          <a:bodyPr>
            <a:normAutofit/>
          </a:bodyPr>
          <a:lstStyle/>
          <a:p>
            <a:pPr algn="just"/>
            <a:r>
              <a:rPr lang="en-US" sz="3200" dirty="0"/>
              <a:t>They are a pair of simple tubular glands</a:t>
            </a:r>
          </a:p>
          <a:p>
            <a:pPr marL="0" indent="0" algn="just">
              <a:buNone/>
            </a:pPr>
            <a:r>
              <a:rPr lang="en-US" sz="3200" b="1" dirty="0"/>
              <a:t>Function</a:t>
            </a:r>
          </a:p>
          <a:p>
            <a:pPr algn="just"/>
            <a:r>
              <a:rPr lang="en-US" sz="3200" dirty="0"/>
              <a:t>Production of a viscous secretion to keep the sperm alive and motile. This secretion ultimately becomes semen.</a:t>
            </a:r>
          </a:p>
          <a:p>
            <a:pPr marL="0" indent="0" algn="just">
              <a:buNone/>
            </a:pPr>
            <a:r>
              <a:rPr lang="en-US" sz="3200" b="1" dirty="0"/>
              <a:t>Structure</a:t>
            </a:r>
          </a:p>
          <a:p>
            <a:pPr algn="just"/>
            <a:r>
              <a:rPr lang="en-US" sz="3200" dirty="0"/>
              <a:t>They are 5cm long and pyramid shaped.</a:t>
            </a:r>
          </a:p>
          <a:p>
            <a:pPr algn="just"/>
            <a:endParaRPr lang="en-US" sz="3200" dirty="0"/>
          </a:p>
        </p:txBody>
      </p:sp>
    </p:spTree>
    <p:extLst>
      <p:ext uri="{BB962C8B-B14F-4D97-AF65-F5344CB8AC3E}">
        <p14:creationId xmlns:p14="http://schemas.microsoft.com/office/powerpoint/2010/main" val="196490494"/>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912" y="0"/>
            <a:ext cx="10359887" cy="662609"/>
          </a:xfrm>
        </p:spPr>
        <p:txBody>
          <a:bodyPr>
            <a:normAutofit fontScale="90000"/>
          </a:bodyPr>
          <a:lstStyle/>
          <a:p>
            <a:pPr algn="ctr"/>
            <a:r>
              <a:rPr lang="en-US" b="1" dirty="0">
                <a:solidFill>
                  <a:srgbClr val="FF0000"/>
                </a:solidFill>
                <a:latin typeface="Arial Rounded MT Bold" panose="020F0704030504030204" pitchFamily="34" charset="0"/>
              </a:rPr>
              <a:t>The ejaculatory ducts</a:t>
            </a:r>
          </a:p>
        </p:txBody>
      </p:sp>
      <p:sp>
        <p:nvSpPr>
          <p:cNvPr id="3" name="Content Placeholder 2"/>
          <p:cNvSpPr>
            <a:spLocks noGrp="1"/>
          </p:cNvSpPr>
          <p:nvPr>
            <p:ph idx="1"/>
          </p:nvPr>
        </p:nvSpPr>
        <p:spPr>
          <a:xfrm>
            <a:off x="357809" y="662609"/>
            <a:ext cx="11608904" cy="5989982"/>
          </a:xfrm>
        </p:spPr>
        <p:txBody>
          <a:bodyPr>
            <a:normAutofit/>
          </a:bodyPr>
          <a:lstStyle/>
          <a:p>
            <a:pPr algn="just"/>
            <a:r>
              <a:rPr lang="en-US" sz="3200" dirty="0"/>
              <a:t>They are small muscular ducts that carry the spermatozoa and the seminal fluid to the urethra</a:t>
            </a:r>
          </a:p>
          <a:p>
            <a:pPr marL="0" indent="0" algn="just">
              <a:buNone/>
            </a:pPr>
            <a:r>
              <a:rPr lang="en-US" sz="3200" b="1" dirty="0"/>
              <a:t>The prostate gland</a:t>
            </a:r>
          </a:p>
          <a:p>
            <a:pPr algn="just"/>
            <a:r>
              <a:rPr lang="en-US" sz="3200" dirty="0"/>
              <a:t>This is an exocrine gland of the male reproductive system. Its function is to produce lubricating fluid that enters the urethra through the ducts. </a:t>
            </a:r>
          </a:p>
          <a:p>
            <a:pPr algn="just"/>
            <a:r>
              <a:rPr lang="en-US" sz="3200" dirty="0"/>
              <a:t> it surrounds the urethra at the base of the bladder, lying between the rectum and the symphysis pubis.</a:t>
            </a:r>
          </a:p>
        </p:txBody>
      </p:sp>
    </p:spTree>
    <p:extLst>
      <p:ext uri="{BB962C8B-B14F-4D97-AF65-F5344CB8AC3E}">
        <p14:creationId xmlns:p14="http://schemas.microsoft.com/office/powerpoint/2010/main" val="1558187219"/>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7896"/>
          </a:xfrm>
        </p:spPr>
        <p:txBody>
          <a:bodyPr>
            <a:normAutofit/>
          </a:bodyPr>
          <a:lstStyle/>
          <a:p>
            <a:pPr algn="ctr"/>
            <a:r>
              <a:rPr lang="en-US" sz="4800" dirty="0">
                <a:solidFill>
                  <a:srgbClr val="FF0000"/>
                </a:solidFill>
                <a:latin typeface="Arial Rounded MT Bold" panose="020F0704030504030204" pitchFamily="34" charset="0"/>
              </a:rPr>
              <a:t>The penis</a:t>
            </a:r>
          </a:p>
        </p:txBody>
      </p:sp>
      <p:sp>
        <p:nvSpPr>
          <p:cNvPr id="3" name="Content Placeholder 2"/>
          <p:cNvSpPr>
            <a:spLocks noGrp="1"/>
          </p:cNvSpPr>
          <p:nvPr>
            <p:ph idx="1"/>
          </p:nvPr>
        </p:nvSpPr>
        <p:spPr>
          <a:xfrm>
            <a:off x="344557" y="795130"/>
            <a:ext cx="11555895" cy="5870713"/>
          </a:xfrm>
        </p:spPr>
        <p:txBody>
          <a:bodyPr>
            <a:normAutofit fontScale="92500" lnSpcReduction="10000"/>
          </a:bodyPr>
          <a:lstStyle/>
          <a:p>
            <a:pPr algn="just"/>
            <a:r>
              <a:rPr lang="en-US" sz="3200" dirty="0"/>
              <a:t>The penis is the male reproductive organ and also serves as the external male organ of urination.</a:t>
            </a:r>
          </a:p>
          <a:p>
            <a:pPr marL="0" indent="0" algn="just">
              <a:buNone/>
            </a:pPr>
            <a:r>
              <a:rPr lang="en-US" sz="3200" b="1" dirty="0"/>
              <a:t>Functions</a:t>
            </a:r>
          </a:p>
          <a:p>
            <a:pPr algn="just"/>
            <a:r>
              <a:rPr lang="en-US" sz="3200" dirty="0"/>
              <a:t>The penis carries the urethra, a passage for both urine and semen.</a:t>
            </a:r>
          </a:p>
          <a:p>
            <a:pPr marL="0" indent="0" algn="just">
              <a:buNone/>
            </a:pPr>
            <a:r>
              <a:rPr lang="en-US" sz="3200" b="1" dirty="0"/>
              <a:t>Structure</a:t>
            </a:r>
          </a:p>
          <a:p>
            <a:pPr algn="just"/>
            <a:r>
              <a:rPr lang="en-US" sz="3200" dirty="0"/>
              <a:t>Has three columns of erectile tissue:</a:t>
            </a:r>
          </a:p>
          <a:p>
            <a:pPr algn="just"/>
            <a:r>
              <a:rPr lang="en-US" sz="3200" dirty="0"/>
              <a:t>The corpora carvenosa- are two lateral columns that lie on either side in front of the urethra.</a:t>
            </a:r>
          </a:p>
          <a:p>
            <a:pPr algn="just"/>
            <a:r>
              <a:rPr lang="en-US" sz="3200" dirty="0"/>
              <a:t>The corpus </a:t>
            </a:r>
            <a:r>
              <a:rPr lang="en-US" sz="3200" dirty="0" err="1"/>
              <a:t>spongiosum</a:t>
            </a:r>
            <a:r>
              <a:rPr lang="en-US" sz="3200" dirty="0"/>
              <a:t>- is the posterior column that contains the urethra. The tip is expanded to form the glans penis</a:t>
            </a:r>
          </a:p>
          <a:p>
            <a:pPr algn="just"/>
            <a:r>
              <a:rPr lang="en-US" sz="3200" dirty="0"/>
              <a:t>The lower two-thirds of the penis are covered in skin. At the end, the skin in folded back on itself above the glans penis to form the prepuce of the foreskin</a:t>
            </a:r>
          </a:p>
        </p:txBody>
      </p:sp>
    </p:spTree>
    <p:extLst>
      <p:ext uri="{BB962C8B-B14F-4D97-AF65-F5344CB8AC3E}">
        <p14:creationId xmlns:p14="http://schemas.microsoft.com/office/powerpoint/2010/main" val="1004424394"/>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u="sng" dirty="0"/>
              <a:t>Structure of spermatozoon</a:t>
            </a:r>
          </a:p>
        </p:txBody>
      </p:sp>
      <p:pic>
        <p:nvPicPr>
          <p:cNvPr id="2050" name="Picture 2" descr="Image result for structure of spermatozo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8714" y="1138000"/>
            <a:ext cx="9170504" cy="54483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460032"/>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1270" y="1"/>
            <a:ext cx="10515600" cy="622852"/>
          </a:xfrm>
        </p:spPr>
        <p:txBody>
          <a:bodyPr>
            <a:noAutofit/>
          </a:bodyPr>
          <a:lstStyle/>
          <a:p>
            <a:pPr algn="ctr"/>
            <a:r>
              <a:rPr lang="en-US" b="1" dirty="0">
                <a:solidFill>
                  <a:srgbClr val="FF0000"/>
                </a:solidFill>
              </a:rPr>
              <a:t>The male hormones</a:t>
            </a:r>
          </a:p>
        </p:txBody>
      </p:sp>
      <p:sp>
        <p:nvSpPr>
          <p:cNvPr id="3" name="Content Placeholder 2"/>
          <p:cNvSpPr>
            <a:spLocks noGrp="1"/>
          </p:cNvSpPr>
          <p:nvPr>
            <p:ph idx="1"/>
          </p:nvPr>
        </p:nvSpPr>
        <p:spPr>
          <a:xfrm>
            <a:off x="304801" y="622853"/>
            <a:ext cx="11542642" cy="5936973"/>
          </a:xfrm>
        </p:spPr>
        <p:txBody>
          <a:bodyPr>
            <a:normAutofit/>
          </a:bodyPr>
          <a:lstStyle/>
          <a:p>
            <a:pPr algn="just"/>
            <a:r>
              <a:rPr lang="en-US" sz="3200" dirty="0"/>
              <a:t>The control of the male gonads is similar to that of female, though not cyclical. </a:t>
            </a:r>
          </a:p>
          <a:p>
            <a:pPr algn="just"/>
            <a:r>
              <a:rPr lang="en-US" sz="3200" dirty="0"/>
              <a:t>Hypothalamus produces gonadotrophin releasing factors which stimulate anterior pituitary gland to produce FSH ( Follicle stimulating hormone) and LH (</a:t>
            </a:r>
            <a:r>
              <a:rPr lang="en-US" sz="3200" dirty="0" err="1"/>
              <a:t>Lutenizing</a:t>
            </a:r>
            <a:r>
              <a:rPr lang="en-US" sz="3200" dirty="0"/>
              <a:t> hormone)</a:t>
            </a:r>
          </a:p>
          <a:p>
            <a:pPr algn="just"/>
            <a:r>
              <a:rPr lang="en-US" sz="3200" b="1" dirty="0"/>
              <a:t>FSH</a:t>
            </a:r>
            <a:r>
              <a:rPr lang="en-US" sz="3200" dirty="0"/>
              <a:t> acts on seminiferous tubules to </a:t>
            </a:r>
            <a:r>
              <a:rPr lang="en-US" sz="3200" b="1" dirty="0"/>
              <a:t>enhance spermatogenesis</a:t>
            </a:r>
          </a:p>
          <a:p>
            <a:pPr algn="just"/>
            <a:r>
              <a:rPr lang="en-US" sz="3200" b="1" dirty="0"/>
              <a:t>LH</a:t>
            </a:r>
            <a:r>
              <a:rPr lang="en-US" sz="3200" dirty="0"/>
              <a:t>  acts on the interstitial cells to produce </a:t>
            </a:r>
            <a:r>
              <a:rPr lang="en-US" sz="3200" b="1" dirty="0"/>
              <a:t>testosterone</a:t>
            </a:r>
            <a:r>
              <a:rPr lang="en-US" sz="3200" dirty="0"/>
              <a:t>, responsible for secondary sex characteristics in the male</a:t>
            </a:r>
          </a:p>
        </p:txBody>
      </p:sp>
    </p:spTree>
    <p:extLst>
      <p:ext uri="{BB962C8B-B14F-4D97-AF65-F5344CB8AC3E}">
        <p14:creationId xmlns:p14="http://schemas.microsoft.com/office/powerpoint/2010/main" val="1600162353"/>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0903" y="100082"/>
            <a:ext cx="10429461" cy="907083"/>
          </a:xfrm>
        </p:spPr>
        <p:txBody>
          <a:bodyPr>
            <a:normAutofit/>
          </a:bodyPr>
          <a:lstStyle/>
          <a:p>
            <a:pPr algn="ctr"/>
            <a:r>
              <a:rPr lang="en-US" sz="4800" b="1" dirty="0">
                <a:solidFill>
                  <a:srgbClr val="FF0000"/>
                </a:solidFill>
              </a:rPr>
              <a:t>Formation of spermatozoa</a:t>
            </a:r>
          </a:p>
        </p:txBody>
      </p:sp>
      <p:sp>
        <p:nvSpPr>
          <p:cNvPr id="3" name="Content Placeholder 2"/>
          <p:cNvSpPr>
            <a:spLocks noGrp="1"/>
          </p:cNvSpPr>
          <p:nvPr>
            <p:ph idx="1"/>
          </p:nvPr>
        </p:nvSpPr>
        <p:spPr>
          <a:xfrm>
            <a:off x="556591" y="901148"/>
            <a:ext cx="11357113" cy="5275815"/>
          </a:xfrm>
        </p:spPr>
        <p:txBody>
          <a:bodyPr>
            <a:normAutofit/>
          </a:bodyPr>
          <a:lstStyle/>
          <a:p>
            <a:pPr algn="just"/>
            <a:r>
              <a:rPr lang="en-US" sz="3200" dirty="0"/>
              <a:t>Spermatogenesis takes place in the seminiferous tubules, under the influence of FSH and testosterone.</a:t>
            </a:r>
          </a:p>
          <a:p>
            <a:pPr algn="just"/>
            <a:r>
              <a:rPr lang="en-US" sz="3200" dirty="0"/>
              <a:t>Process of sperm maturation takes some weeks. The mature sperms are stored in the epididymis and the deferent duct until ejaculation. </a:t>
            </a:r>
          </a:p>
        </p:txBody>
      </p:sp>
    </p:spTree>
    <p:extLst>
      <p:ext uri="{BB962C8B-B14F-4D97-AF65-F5344CB8AC3E}">
        <p14:creationId xmlns:p14="http://schemas.microsoft.com/office/powerpoint/2010/main" val="796256958"/>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11125200" cy="2399506"/>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solidFill>
                  <a:srgbClr val="0000CC"/>
                </a:solidFill>
                <a:effectLst>
                  <a:outerShdw blurRad="38100" dist="38100" dir="2700000" algn="tl">
                    <a:srgbClr val="000000">
                      <a:alpha val="43137"/>
                    </a:srgbClr>
                  </a:outerShdw>
                </a:effectLst>
                <a:latin typeface="Berlin Sans FB Demi" panose="020E0802020502020306" pitchFamily="34" charset="0"/>
                <a:cs typeface="Aharoni" panose="02010803020104030203" pitchFamily="2" charset="-79"/>
              </a:rPr>
              <a:t>BASIC ANATOMY&amp; PHYSIOLOGY OF THE FEMALE REPRODUCTIVE SYSTEM</a:t>
            </a:r>
          </a:p>
        </p:txBody>
      </p:sp>
      <p:sp>
        <p:nvSpPr>
          <p:cNvPr id="3" name="Content Placeholder 2"/>
          <p:cNvSpPr>
            <a:spLocks noGrp="1"/>
          </p:cNvSpPr>
          <p:nvPr>
            <p:ph sz="quarter" idx="4294967295"/>
          </p:nvPr>
        </p:nvSpPr>
        <p:spPr>
          <a:xfrm>
            <a:off x="952500" y="2362200"/>
            <a:ext cx="10287000" cy="4343400"/>
          </a:xfrm>
          <a:prstGeom prst="rect">
            <a:avLst/>
          </a:prstGeom>
        </p:spPr>
        <p:txBody>
          <a:bodyPr>
            <a:normAutofit/>
          </a:bodyPr>
          <a:lstStyle/>
          <a:p>
            <a:pPr>
              <a:buNone/>
            </a:pPr>
            <a:endParaRPr lang="en-US" sz="3600" b="1" u="sng" dirty="0">
              <a:latin typeface="Times New Roman" pitchFamily="18" charset="0"/>
              <a:cs typeface="Times New Roman" pitchFamily="18" charset="0"/>
            </a:endParaRPr>
          </a:p>
          <a:p>
            <a:r>
              <a:rPr lang="en-US" sz="3600" b="1" dirty="0">
                <a:solidFill>
                  <a:srgbClr val="FF0000"/>
                </a:solidFill>
              </a:rPr>
              <a:t>It’s grouped into 2 (two) namely:-</a:t>
            </a:r>
          </a:p>
          <a:p>
            <a:pPr lvl="1"/>
            <a:r>
              <a:rPr lang="en-US" sz="3600" b="1" dirty="0"/>
              <a:t>External genitalia</a:t>
            </a:r>
          </a:p>
          <a:p>
            <a:pPr lvl="1"/>
            <a:r>
              <a:rPr lang="en-US" sz="3600" b="1" dirty="0"/>
              <a:t>Internal genitalia</a:t>
            </a:r>
          </a:p>
          <a:p>
            <a:endParaRPr lang="en-US" sz="3600" dirty="0"/>
          </a:p>
        </p:txBody>
      </p:sp>
    </p:spTree>
    <p:extLst>
      <p:ext uri="{BB962C8B-B14F-4D97-AF65-F5344CB8AC3E}">
        <p14:creationId xmlns:p14="http://schemas.microsoft.com/office/powerpoint/2010/main" val="339520268"/>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10287000" cy="1666526"/>
          </a:xfrm>
        </p:spPr>
        <p:txBody>
          <a:bodyPr/>
          <a:lstStyle/>
          <a:p>
            <a:pPr algn="ctr"/>
            <a:r>
              <a:rPr lang="en-US" b="1" dirty="0">
                <a:solidFill>
                  <a:srgbClr val="FF0000"/>
                </a:solidFill>
                <a:latin typeface="AR JULIAN" pitchFamily="2" charset="0"/>
              </a:rPr>
              <a:t>DIAGRAM OF THE VULVA</a:t>
            </a:r>
          </a:p>
        </p:txBody>
      </p:sp>
      <p:sp>
        <p:nvSpPr>
          <p:cNvPr id="3" name="Content Placeholder 2"/>
          <p:cNvSpPr>
            <a:spLocks noGrp="1"/>
          </p:cNvSpPr>
          <p:nvPr>
            <p:ph idx="1"/>
          </p:nvPr>
        </p:nvSpPr>
        <p:spPr/>
        <p:txBody>
          <a:bodyPr/>
          <a:lstStyle/>
          <a:p>
            <a:pPr lvl="3"/>
            <a:endParaRPr lang="en-US" dirty="0"/>
          </a:p>
          <a:p>
            <a:pPr lvl="3"/>
            <a:endParaRPr lang="en-US" dirty="0"/>
          </a:p>
          <a:p>
            <a:pPr lvl="3">
              <a:buNone/>
            </a:pPr>
            <a:endParaRPr lang="en-US" dirty="0"/>
          </a:p>
          <a:p>
            <a:pPr lvl="3"/>
            <a:endParaRPr lang="en-US" dirty="0"/>
          </a:p>
          <a:p>
            <a:pPr lvl="3">
              <a:buNone/>
            </a:pPr>
            <a:endParaRPr lang="en-US" dirty="0"/>
          </a:p>
        </p:txBody>
      </p:sp>
      <p:pic>
        <p:nvPicPr>
          <p:cNvPr id="4" name="ia_el_25_innerEl" descr="The female external genital organs"/>
          <p:cNvPicPr/>
          <p:nvPr/>
        </p:nvPicPr>
        <p:blipFill>
          <a:blip r:embed="rId2" cstate="print"/>
          <a:srcRect/>
          <a:stretch>
            <a:fillRect/>
          </a:stretch>
        </p:blipFill>
        <p:spPr bwMode="auto">
          <a:xfrm>
            <a:off x="685800" y="1600200"/>
            <a:ext cx="10820400" cy="48768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911190251"/>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11430000" cy="1143000"/>
          </a:xfrm>
        </p:spPr>
        <p:txBody>
          <a:bodyPr>
            <a:normAutofit/>
          </a:bodyPr>
          <a:lstStyle/>
          <a:p>
            <a:pPr algn="ctr"/>
            <a:r>
              <a:rPr lang="en-US" b="1" u="sng" dirty="0">
                <a:solidFill>
                  <a:srgbClr val="0000CC"/>
                </a:solidFill>
                <a:latin typeface="Times New Roman" pitchFamily="18" charset="0"/>
                <a:cs typeface="Times New Roman" pitchFamily="18" charset="0"/>
              </a:rPr>
              <a:t>1.EXTERNAL GENITALIA/ VULVA</a:t>
            </a:r>
            <a:endParaRPr lang="en-US" b="1" u="sng" dirty="0">
              <a:solidFill>
                <a:srgbClr val="0000CC"/>
              </a:solidFill>
            </a:endParaRPr>
          </a:p>
        </p:txBody>
      </p:sp>
      <p:sp>
        <p:nvSpPr>
          <p:cNvPr id="3" name="Content Placeholder 2"/>
          <p:cNvSpPr>
            <a:spLocks noGrp="1"/>
          </p:cNvSpPr>
          <p:nvPr>
            <p:ph sz="quarter" idx="4294967295"/>
          </p:nvPr>
        </p:nvSpPr>
        <p:spPr>
          <a:xfrm>
            <a:off x="533400" y="838200"/>
            <a:ext cx="10991850" cy="5616608"/>
          </a:xfrm>
          <a:prstGeom prst="rect">
            <a:avLst/>
          </a:prstGeom>
        </p:spPr>
        <p:txBody>
          <a:bodyPr>
            <a:noAutofit/>
          </a:bodyPr>
          <a:lstStyle/>
          <a:p>
            <a:pPr algn="just">
              <a:buFont typeface="Wingdings" pitchFamily="2" charset="2"/>
              <a:buChar char="q"/>
            </a:pPr>
            <a:r>
              <a:rPr lang="en-US" sz="3200" b="1" dirty="0">
                <a:latin typeface="Calibri" panose="020F0502020204030204" pitchFamily="34" charset="0"/>
                <a:cs typeface="Calibri" panose="020F0502020204030204" pitchFamily="34" charset="0"/>
              </a:rPr>
              <a:t>Vulva</a:t>
            </a:r>
            <a:r>
              <a:rPr lang="en-US" sz="3200" dirty="0">
                <a:latin typeface="Calibri" panose="020F0502020204030204" pitchFamily="34" charset="0"/>
                <a:cs typeface="Calibri" panose="020F0502020204030204" pitchFamily="34" charset="0"/>
              </a:rPr>
              <a:t> Is the collective term given/applied to the external structures of the female genitalia.</a:t>
            </a:r>
          </a:p>
          <a:p>
            <a:pPr algn="just">
              <a:buFont typeface="Wingdings" pitchFamily="2" charset="2"/>
              <a:buChar char="q"/>
            </a:pPr>
            <a:r>
              <a:rPr lang="en-US" sz="3200" dirty="0">
                <a:latin typeface="Calibri" panose="020F0502020204030204" pitchFamily="34" charset="0"/>
                <a:cs typeface="Calibri" panose="020F0502020204030204" pitchFamily="34" charset="0"/>
              </a:rPr>
              <a:t>Specific structures are:-</a:t>
            </a:r>
          </a:p>
          <a:p>
            <a:pPr marL="571500" indent="-571500" algn="just">
              <a:buFont typeface="+mj-lt"/>
              <a:buAutoNum type="romanLcPeriod"/>
            </a:pPr>
            <a:r>
              <a:rPr lang="en-US" sz="3200" dirty="0">
                <a:latin typeface="Calibri" panose="020F0502020204030204" pitchFamily="34" charset="0"/>
                <a:cs typeface="Calibri" panose="020F0502020204030204" pitchFamily="34" charset="0"/>
              </a:rPr>
              <a:t> </a:t>
            </a:r>
            <a:r>
              <a:rPr lang="en-US" sz="3200" b="1" u="sng" dirty="0">
                <a:latin typeface="Calibri" panose="020F0502020204030204" pitchFamily="34" charset="0"/>
                <a:cs typeface="Calibri" panose="020F0502020204030204" pitchFamily="34" charset="0"/>
              </a:rPr>
              <a:t>Mons </a:t>
            </a:r>
            <a:r>
              <a:rPr lang="en-US" sz="3200" b="1" u="sng" dirty="0" err="1">
                <a:latin typeface="Calibri" panose="020F0502020204030204" pitchFamily="34" charset="0"/>
                <a:cs typeface="Calibri" panose="020F0502020204030204" pitchFamily="34" charset="0"/>
              </a:rPr>
              <a:t>veneris</a:t>
            </a:r>
            <a:r>
              <a:rPr lang="en-US" sz="3200" b="1" u="sng" dirty="0">
                <a:latin typeface="Calibri" panose="020F0502020204030204" pitchFamily="34" charset="0"/>
                <a:cs typeface="Calibri" panose="020F0502020204030204" pitchFamily="34" charset="0"/>
              </a:rPr>
              <a:t>/pubis</a:t>
            </a:r>
          </a:p>
          <a:p>
            <a:pPr marL="971550" lvl="1" indent="-571500" algn="just"/>
            <a:r>
              <a:rPr lang="en-US" sz="3200" dirty="0">
                <a:latin typeface="Calibri" panose="020F0502020204030204" pitchFamily="34" charset="0"/>
                <a:cs typeface="Calibri" panose="020F0502020204030204" pitchFamily="34" charset="0"/>
              </a:rPr>
              <a:t>It’s a firm, cushion like formation (i.e. Pad of fat) over the symphysis pubis</a:t>
            </a:r>
          </a:p>
          <a:p>
            <a:pPr marL="971550" lvl="1" indent="-571500" algn="just"/>
            <a:r>
              <a:rPr lang="en-US" sz="3200" dirty="0">
                <a:latin typeface="Calibri" panose="020F0502020204030204" pitchFamily="34" charset="0"/>
                <a:cs typeface="Calibri" panose="020F0502020204030204" pitchFamily="34" charset="0"/>
              </a:rPr>
              <a:t>The area is covered by hair as from puberty</a:t>
            </a:r>
          </a:p>
          <a:p>
            <a:pPr marL="971550" lvl="1" indent="-571500" algn="just"/>
            <a:r>
              <a:rPr lang="en-US" sz="3200" dirty="0">
                <a:latin typeface="Calibri" panose="020F0502020204030204" pitchFamily="34" charset="0"/>
                <a:cs typeface="Calibri" panose="020F0502020204030204" pitchFamily="34" charset="0"/>
              </a:rPr>
              <a:t>The mons role is sensuality and also protects the symphysis pubis during copulation</a:t>
            </a:r>
          </a:p>
          <a:p>
            <a:pPr algn="just"/>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3858612"/>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533400" y="152400"/>
            <a:ext cx="10991850" cy="6302408"/>
          </a:xfrm>
          <a:prstGeom prst="rect">
            <a:avLst/>
          </a:prstGeom>
        </p:spPr>
        <p:txBody>
          <a:bodyPr>
            <a:noAutofit/>
          </a:bodyPr>
          <a:lstStyle/>
          <a:p>
            <a:pPr marL="571500" indent="-571500" algn="just">
              <a:buNone/>
            </a:pPr>
            <a:r>
              <a:rPr lang="en-US" sz="3200" dirty="0">
                <a:latin typeface="Calibri" panose="020F0502020204030204" pitchFamily="34" charset="0"/>
                <a:cs typeface="Calibri" panose="020F0502020204030204" pitchFamily="34" charset="0"/>
              </a:rPr>
              <a:t>   </a:t>
            </a:r>
            <a:r>
              <a:rPr lang="en-US" sz="3200" b="1" u="sng" dirty="0" err="1">
                <a:solidFill>
                  <a:srgbClr val="0000CC"/>
                </a:solidFill>
                <a:latin typeface="Calibri" panose="020F0502020204030204" pitchFamily="34" charset="0"/>
                <a:cs typeface="Calibri" panose="020F0502020204030204" pitchFamily="34" charset="0"/>
              </a:rPr>
              <a:t>ii.Labia</a:t>
            </a:r>
            <a:r>
              <a:rPr lang="en-US" sz="3200" b="1" u="sng" dirty="0">
                <a:solidFill>
                  <a:srgbClr val="0000CC"/>
                </a:solidFill>
                <a:latin typeface="Calibri" panose="020F0502020204030204" pitchFamily="34" charset="0"/>
                <a:cs typeface="Calibri" panose="020F0502020204030204" pitchFamily="34" charset="0"/>
              </a:rPr>
              <a:t> majora/</a:t>
            </a:r>
            <a:r>
              <a:rPr lang="en-US" sz="3200" b="1" u="sng" dirty="0" err="1">
                <a:solidFill>
                  <a:srgbClr val="0000CC"/>
                </a:solidFill>
                <a:latin typeface="Calibri" panose="020F0502020204030204" pitchFamily="34" charset="0"/>
                <a:cs typeface="Calibri" panose="020F0502020204030204" pitchFamily="34" charset="0"/>
              </a:rPr>
              <a:t>majus</a:t>
            </a:r>
            <a:r>
              <a:rPr lang="en-US" sz="3200" b="1" u="sng" dirty="0">
                <a:solidFill>
                  <a:srgbClr val="0000CC"/>
                </a:solidFill>
                <a:latin typeface="Calibri" panose="020F0502020204030204" pitchFamily="34" charset="0"/>
                <a:cs typeface="Calibri" panose="020F0502020204030204" pitchFamily="34" charset="0"/>
              </a:rPr>
              <a:t> or greater lips</a:t>
            </a:r>
          </a:p>
          <a:p>
            <a:pPr lvl="0" algn="just"/>
            <a:r>
              <a:rPr lang="en-US" sz="3200" dirty="0">
                <a:latin typeface="Calibri" panose="020F0502020204030204" pitchFamily="34" charset="0"/>
                <a:cs typeface="Calibri" panose="020F0502020204030204" pitchFamily="34" charset="0"/>
              </a:rPr>
              <a:t>They are two (2) prominent, </a:t>
            </a:r>
            <a:r>
              <a:rPr lang="en-US" sz="3200" dirty="0" err="1">
                <a:latin typeface="Calibri" panose="020F0502020204030204" pitchFamily="34" charset="0"/>
                <a:cs typeface="Calibri" panose="020F0502020204030204" pitchFamily="34" charset="0"/>
              </a:rPr>
              <a:t>longitudal</a:t>
            </a:r>
            <a:r>
              <a:rPr lang="en-US" sz="3200" dirty="0">
                <a:latin typeface="Calibri" panose="020F0502020204030204" pitchFamily="34" charset="0"/>
                <a:cs typeface="Calibri" panose="020F0502020204030204" pitchFamily="34" charset="0"/>
              </a:rPr>
              <a:t> folds of fat and areolar tissue</a:t>
            </a:r>
          </a:p>
          <a:p>
            <a:pPr lvl="0" algn="just"/>
            <a:r>
              <a:rPr lang="en-US" sz="3200" dirty="0">
                <a:latin typeface="Calibri" panose="020F0502020204030204" pitchFamily="34" charset="0"/>
                <a:cs typeface="Calibri" panose="020F0502020204030204" pitchFamily="34" charset="0"/>
              </a:rPr>
              <a:t>They arise from the lower margin of the mons veneris, extends/runs downwards and backwards to merge into the perineum posteriorly.</a:t>
            </a:r>
          </a:p>
          <a:p>
            <a:pPr lvl="0" algn="just"/>
            <a:r>
              <a:rPr lang="en-US" sz="3200" dirty="0">
                <a:latin typeface="Calibri" panose="020F0502020204030204" pitchFamily="34" charset="0"/>
                <a:cs typeface="Calibri" panose="020F0502020204030204" pitchFamily="34" charset="0"/>
              </a:rPr>
              <a:t>Pubic hair covers their outer aspect/surface as from puberty while the inner surface /aspect is smooth and moist.</a:t>
            </a:r>
          </a:p>
          <a:p>
            <a:pPr lvl="0" algn="just"/>
            <a:r>
              <a:rPr lang="en-US" sz="3200" dirty="0">
                <a:latin typeface="Calibri" panose="020F0502020204030204" pitchFamily="34" charset="0"/>
                <a:cs typeface="Calibri" panose="020F0502020204030204" pitchFamily="34" charset="0"/>
              </a:rPr>
              <a:t>Precisely, the labia majora forms the anterior border of the perineal body and protects the inner surfaces of the vulva.</a:t>
            </a:r>
          </a:p>
          <a:p>
            <a:pPr algn="just">
              <a:buNone/>
            </a:pPr>
            <a:r>
              <a:rPr lang="en-US" sz="3200" dirty="0">
                <a:latin typeface="Calibri" panose="020F0502020204030204" pitchFamily="34" charset="0"/>
                <a:cs typeface="Calibri" panose="020F0502020204030204" pitchFamily="34" charset="0"/>
              </a:rPr>
              <a:t> </a:t>
            </a:r>
          </a:p>
          <a:p>
            <a:pPr algn="just"/>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1790896"/>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765" y="0"/>
            <a:ext cx="10515600" cy="1325563"/>
          </a:xfrm>
        </p:spPr>
        <p:txBody>
          <a:bodyPr/>
          <a:lstStyle/>
          <a:p>
            <a:pPr algn="ctr"/>
            <a:r>
              <a:rPr lang="en-US" b="1" dirty="0">
                <a:latin typeface="Arial Black" panose="020B0A04020102020204" pitchFamily="34" charset="0"/>
              </a:rPr>
              <a:t>THE MALE REPRODUCTIVE SYSTEM </a:t>
            </a:r>
          </a:p>
        </p:txBody>
      </p:sp>
      <p:pic>
        <p:nvPicPr>
          <p:cNvPr id="1026" name="Picture 2" descr="Image result for clear diagrams of The male reproductive syste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54765" y="1431235"/>
            <a:ext cx="9879496" cy="5115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6637285"/>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09600" y="381000"/>
            <a:ext cx="11010900" cy="6073808"/>
          </a:xfrm>
          <a:prstGeom prst="rect">
            <a:avLst/>
          </a:prstGeom>
        </p:spPr>
        <p:txBody>
          <a:bodyPr>
            <a:normAutofit/>
          </a:bodyPr>
          <a:lstStyle/>
          <a:p>
            <a:pPr lvl="0" algn="just">
              <a:buNone/>
            </a:pPr>
            <a:r>
              <a:rPr lang="en-US" sz="3200" b="1" u="sng" dirty="0" err="1">
                <a:solidFill>
                  <a:srgbClr val="0000CC"/>
                </a:solidFill>
                <a:latin typeface="Calibri" panose="020F0502020204030204" pitchFamily="34" charset="0"/>
                <a:cs typeface="Calibri" panose="020F0502020204030204" pitchFamily="34" charset="0"/>
              </a:rPr>
              <a:t>iii.Labia</a:t>
            </a:r>
            <a:r>
              <a:rPr lang="en-US" sz="3200" b="1" u="sng" dirty="0">
                <a:solidFill>
                  <a:srgbClr val="0000CC"/>
                </a:solidFill>
                <a:latin typeface="Calibri" panose="020F0502020204030204" pitchFamily="34" charset="0"/>
                <a:cs typeface="Calibri" panose="020F0502020204030204" pitchFamily="34" charset="0"/>
              </a:rPr>
              <a:t> </a:t>
            </a:r>
            <a:r>
              <a:rPr lang="en-US" sz="3200" b="1" u="sng" dirty="0" err="1">
                <a:solidFill>
                  <a:srgbClr val="0000CC"/>
                </a:solidFill>
                <a:latin typeface="Calibri" panose="020F0502020204030204" pitchFamily="34" charset="0"/>
                <a:cs typeface="Calibri" panose="020F0502020204030204" pitchFamily="34" charset="0"/>
              </a:rPr>
              <a:t>minora</a:t>
            </a:r>
            <a:r>
              <a:rPr lang="en-US" sz="3200" b="1" u="sng" dirty="0">
                <a:solidFill>
                  <a:srgbClr val="0000CC"/>
                </a:solidFill>
                <a:latin typeface="Calibri" panose="020F0502020204030204" pitchFamily="34" charset="0"/>
                <a:cs typeface="Calibri" panose="020F0502020204030204" pitchFamily="34" charset="0"/>
              </a:rPr>
              <a:t>/minus or lesser lips</a:t>
            </a:r>
          </a:p>
          <a:p>
            <a:pPr lvl="0" algn="just"/>
            <a:r>
              <a:rPr lang="en-US" sz="3200" dirty="0">
                <a:latin typeface="Calibri" panose="020F0502020204030204" pitchFamily="34" charset="0"/>
                <a:cs typeface="Calibri" panose="020F0502020204030204" pitchFamily="34" charset="0"/>
              </a:rPr>
              <a:t>Are two (2) thin longitudinal folds of </a:t>
            </a:r>
            <a:r>
              <a:rPr lang="en-US" sz="3200" b="1" dirty="0">
                <a:latin typeface="Calibri" panose="020F0502020204030204" pitchFamily="34" charset="0"/>
                <a:cs typeface="Calibri" panose="020F0502020204030204" pitchFamily="34" charset="0"/>
              </a:rPr>
              <a:t>hairless </a:t>
            </a:r>
            <a:r>
              <a:rPr lang="en-US" sz="3200" dirty="0">
                <a:latin typeface="Calibri" panose="020F0502020204030204" pitchFamily="34" charset="0"/>
                <a:cs typeface="Calibri" panose="020F0502020204030204" pitchFamily="34" charset="0"/>
              </a:rPr>
              <a:t>skin entirely covered with a thin membrane.</a:t>
            </a:r>
          </a:p>
          <a:p>
            <a:pPr lvl="0" algn="just"/>
            <a:r>
              <a:rPr lang="en-US" sz="3200" dirty="0">
                <a:latin typeface="Calibri" panose="020F0502020204030204" pitchFamily="34" charset="0"/>
                <a:cs typeface="Calibri" panose="020F0502020204030204" pitchFamily="34" charset="0"/>
              </a:rPr>
              <a:t>Their outer surface joins with the inner edge of the l. Majora, such that they lie between the L. Majora.</a:t>
            </a:r>
          </a:p>
          <a:p>
            <a:pPr lvl="0" algn="just"/>
            <a:r>
              <a:rPr lang="en-US" sz="3200" dirty="0">
                <a:latin typeface="Calibri" panose="020F0502020204030204" pitchFamily="34" charset="0"/>
                <a:cs typeface="Calibri" panose="020F0502020204030204" pitchFamily="34" charset="0"/>
              </a:rPr>
              <a:t>Anteriorly and superiorly they separate to enclose the clitoris, while posteriorly they fuse to form the </a:t>
            </a:r>
            <a:r>
              <a:rPr lang="en-US" sz="3200" dirty="0" err="1">
                <a:latin typeface="Calibri" panose="020F0502020204030204" pitchFamily="34" charset="0"/>
                <a:cs typeface="Calibri" panose="020F0502020204030204" pitchFamily="34" charset="0"/>
              </a:rPr>
              <a:t>fourchette</a:t>
            </a:r>
            <a:r>
              <a:rPr lang="en-US" sz="3200" dirty="0">
                <a:latin typeface="Calibri" panose="020F0502020204030204" pitchFamily="34" charset="0"/>
                <a:cs typeface="Calibri" panose="020F0502020204030204" pitchFamily="34" charset="0"/>
              </a:rPr>
              <a:t>.</a:t>
            </a:r>
          </a:p>
          <a:p>
            <a:pPr algn="just">
              <a:buNone/>
            </a:pPr>
            <a:r>
              <a:rPr lang="en-US" sz="3200" b="1" u="sng" dirty="0">
                <a:solidFill>
                  <a:srgbClr val="FF0000"/>
                </a:solidFill>
                <a:latin typeface="Calibri" panose="020F0502020204030204" pitchFamily="34" charset="0"/>
                <a:cs typeface="Calibri" panose="020F0502020204030204" pitchFamily="34" charset="0"/>
              </a:rPr>
              <a:t>NB</a:t>
            </a:r>
            <a:r>
              <a:rPr lang="en-US" sz="3200" dirty="0">
                <a:latin typeface="Calibri" panose="020F0502020204030204" pitchFamily="34" charset="0"/>
                <a:cs typeface="Calibri" panose="020F0502020204030204" pitchFamily="34" charset="0"/>
              </a:rPr>
              <a:t>: Fourchette is the posterior part of the vaginal orifice (opening).</a:t>
            </a:r>
          </a:p>
          <a:p>
            <a:pPr algn="just">
              <a:buNone/>
            </a:pPr>
            <a:r>
              <a:rPr lang="en-US" sz="3200" dirty="0">
                <a:latin typeface="Calibri" panose="020F0502020204030204" pitchFamily="34" charset="0"/>
                <a:cs typeface="Calibri" panose="020F0502020204030204" pitchFamily="34" charset="0"/>
              </a:rPr>
              <a:t> </a:t>
            </a:r>
          </a:p>
          <a:p>
            <a:pPr algn="just"/>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76705519"/>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0"/>
            <a:ext cx="11010900" cy="5769008"/>
          </a:xfrm>
        </p:spPr>
        <p:txBody>
          <a:bodyPr>
            <a:normAutofit/>
          </a:bodyPr>
          <a:lstStyle/>
          <a:p>
            <a:pPr marL="514350" indent="-514350" algn="just">
              <a:buFont typeface="+mj-lt"/>
              <a:buAutoNum type="romanLcPeriod" startAt="4"/>
            </a:pPr>
            <a:r>
              <a:rPr lang="en-US" sz="3200" b="1" u="sng" dirty="0">
                <a:latin typeface="Tahoma" panose="020B0604030504040204" pitchFamily="34" charset="0"/>
                <a:ea typeface="Tahoma" panose="020B0604030504040204" pitchFamily="34" charset="0"/>
                <a:cs typeface="Tahoma" panose="020B0604030504040204" pitchFamily="34" charset="0"/>
              </a:rPr>
              <a:t>Vestibule</a:t>
            </a:r>
          </a:p>
          <a:p>
            <a:pPr lvl="0" algn="just"/>
            <a:r>
              <a:rPr lang="en-US" sz="3200" dirty="0">
                <a:latin typeface="Tahoma" panose="020B0604030504040204" pitchFamily="34" charset="0"/>
                <a:ea typeface="Tahoma" panose="020B0604030504040204" pitchFamily="34" charset="0"/>
                <a:cs typeface="Tahoma" panose="020B0604030504040204" pitchFamily="34" charset="0"/>
              </a:rPr>
              <a:t>It is an oval-shaped area enclosed by the L. </a:t>
            </a:r>
            <a:r>
              <a:rPr lang="en-US" sz="3200" dirty="0" err="1">
                <a:latin typeface="Tahoma" panose="020B0604030504040204" pitchFamily="34" charset="0"/>
                <a:ea typeface="Tahoma" panose="020B0604030504040204" pitchFamily="34" charset="0"/>
                <a:cs typeface="Tahoma" panose="020B0604030504040204" pitchFamily="34" charset="0"/>
              </a:rPr>
              <a:t>minora</a:t>
            </a:r>
            <a:r>
              <a:rPr lang="en-US" sz="3200" dirty="0">
                <a:latin typeface="Tahoma" panose="020B0604030504040204" pitchFamily="34" charset="0"/>
                <a:ea typeface="Tahoma" panose="020B0604030504040204" pitchFamily="34" charset="0"/>
                <a:cs typeface="Tahoma" panose="020B0604030504040204" pitchFamily="34" charset="0"/>
              </a:rPr>
              <a:t>.</a:t>
            </a:r>
          </a:p>
          <a:p>
            <a:pPr lvl="0" algn="just"/>
            <a:r>
              <a:rPr lang="en-US" sz="3200" dirty="0">
                <a:latin typeface="Tahoma" panose="020B0604030504040204" pitchFamily="34" charset="0"/>
                <a:ea typeface="Tahoma" panose="020B0604030504040204" pitchFamily="34" charset="0"/>
                <a:cs typeface="Tahoma" panose="020B0604030504040204" pitchFamily="34" charset="0"/>
              </a:rPr>
              <a:t>Extends from the clitoris site superiorly to the </a:t>
            </a:r>
            <a:r>
              <a:rPr lang="en-US" sz="3200" dirty="0" err="1">
                <a:latin typeface="Tahoma" panose="020B0604030504040204" pitchFamily="34" charset="0"/>
                <a:ea typeface="Tahoma" panose="020B0604030504040204" pitchFamily="34" charset="0"/>
                <a:cs typeface="Tahoma" panose="020B0604030504040204" pitchFamily="34" charset="0"/>
              </a:rPr>
              <a:t>fourchette</a:t>
            </a:r>
            <a:r>
              <a:rPr lang="en-US" sz="3200" dirty="0">
                <a:latin typeface="Tahoma" panose="020B0604030504040204" pitchFamily="34" charset="0"/>
                <a:ea typeface="Tahoma" panose="020B0604030504040204" pitchFamily="34" charset="0"/>
                <a:cs typeface="Tahoma" panose="020B0604030504040204" pitchFamily="34" charset="0"/>
              </a:rPr>
              <a:t> inferiorly.</a:t>
            </a:r>
          </a:p>
          <a:p>
            <a:pPr lvl="0" algn="just"/>
            <a:r>
              <a:rPr lang="en-US" sz="3200" dirty="0">
                <a:latin typeface="Tahoma" panose="020B0604030504040204" pitchFamily="34" charset="0"/>
                <a:ea typeface="Tahoma" panose="020B0604030504040204" pitchFamily="34" charset="0"/>
                <a:cs typeface="Tahoma" panose="020B0604030504040204" pitchFamily="34" charset="0"/>
              </a:rPr>
              <a:t>The external urethra </a:t>
            </a:r>
            <a:r>
              <a:rPr lang="en-US" sz="3200" dirty="0" err="1">
                <a:latin typeface="Tahoma" panose="020B0604030504040204" pitchFamily="34" charset="0"/>
                <a:ea typeface="Tahoma" panose="020B0604030504040204" pitchFamily="34" charset="0"/>
                <a:cs typeface="Tahoma" panose="020B0604030504040204" pitchFamily="34" charset="0"/>
              </a:rPr>
              <a:t>meatus</a:t>
            </a:r>
            <a:r>
              <a:rPr lang="en-US" sz="3200" dirty="0">
                <a:latin typeface="Tahoma" panose="020B0604030504040204" pitchFamily="34" charset="0"/>
                <a:ea typeface="Tahoma" panose="020B0604030504040204" pitchFamily="34" charset="0"/>
                <a:cs typeface="Tahoma" panose="020B0604030504040204" pitchFamily="34" charset="0"/>
              </a:rPr>
              <a:t> , vagina </a:t>
            </a:r>
            <a:r>
              <a:rPr lang="en-US" sz="3200" dirty="0" err="1">
                <a:latin typeface="Tahoma" panose="020B0604030504040204" pitchFamily="34" charset="0"/>
                <a:ea typeface="Tahoma" panose="020B0604030504040204" pitchFamily="34" charset="0"/>
                <a:cs typeface="Tahoma" panose="020B0604030504040204" pitchFamily="34" charset="0"/>
              </a:rPr>
              <a:t>introitus</a:t>
            </a:r>
            <a:r>
              <a:rPr lang="en-US" sz="3200" dirty="0">
                <a:latin typeface="Tahoma" panose="020B0604030504040204" pitchFamily="34" charset="0"/>
                <a:ea typeface="Tahoma" panose="020B0604030504040204" pitchFamily="34" charset="0"/>
                <a:cs typeface="Tahoma" panose="020B0604030504040204" pitchFamily="34" charset="0"/>
              </a:rPr>
              <a:t> and </a:t>
            </a:r>
            <a:r>
              <a:rPr lang="en-US" sz="3200" dirty="0" err="1">
                <a:latin typeface="Tahoma" panose="020B0604030504040204" pitchFamily="34" charset="0"/>
                <a:ea typeface="Tahoma" panose="020B0604030504040204" pitchFamily="34" charset="0"/>
                <a:cs typeface="Tahoma" panose="020B0604030504040204" pitchFamily="34" charset="0"/>
              </a:rPr>
              <a:t>bartholin</a:t>
            </a:r>
            <a:r>
              <a:rPr lang="en-US" sz="3200" dirty="0">
                <a:latin typeface="Tahoma" panose="020B0604030504040204" pitchFamily="34" charset="0"/>
                <a:ea typeface="Tahoma" panose="020B0604030504040204" pitchFamily="34" charset="0"/>
                <a:cs typeface="Tahoma" panose="020B0604030504040204" pitchFamily="34" charset="0"/>
              </a:rPr>
              <a:t> glands outer opening are located on it.</a:t>
            </a:r>
          </a:p>
          <a:p>
            <a:pPr algn="just">
              <a:buNone/>
            </a:pPr>
            <a:r>
              <a:rPr lang="en-US" sz="3200" dirty="0">
                <a:latin typeface="Tahoma" panose="020B0604030504040204" pitchFamily="34" charset="0"/>
                <a:ea typeface="Tahoma" panose="020B0604030504040204" pitchFamily="34" charset="0"/>
                <a:cs typeface="Tahoma" panose="020B0604030504040204" pitchFamily="34" charset="0"/>
              </a:rPr>
              <a:t>NB: </a:t>
            </a:r>
            <a:r>
              <a:rPr lang="en-US" sz="3200" dirty="0" err="1">
                <a:latin typeface="Tahoma" panose="020B0604030504040204" pitchFamily="34" charset="0"/>
                <a:ea typeface="Tahoma" panose="020B0604030504040204" pitchFamily="34" charset="0"/>
                <a:cs typeface="Tahoma" panose="020B0604030504040204" pitchFamily="34" charset="0"/>
              </a:rPr>
              <a:t>Bartholin</a:t>
            </a:r>
            <a:r>
              <a:rPr lang="en-US" sz="3200" dirty="0">
                <a:latin typeface="Tahoma" panose="020B0604030504040204" pitchFamily="34" charset="0"/>
                <a:ea typeface="Tahoma" panose="020B0604030504040204" pitchFamily="34" charset="0"/>
                <a:cs typeface="Tahoma" panose="020B0604030504040204" pitchFamily="34" charset="0"/>
              </a:rPr>
              <a:t> glands secretions lubricate the vulva.</a:t>
            </a:r>
          </a:p>
          <a:p>
            <a:pPr algn="just">
              <a:buNone/>
            </a:pP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Skene’s</a:t>
            </a:r>
            <a:r>
              <a:rPr lang="en-US" sz="3200" dirty="0">
                <a:latin typeface="Tahoma" panose="020B0604030504040204" pitchFamily="34" charset="0"/>
                <a:ea typeface="Tahoma" panose="020B0604030504040204" pitchFamily="34" charset="0"/>
                <a:cs typeface="Tahoma" panose="020B0604030504040204" pitchFamily="34" charset="0"/>
              </a:rPr>
              <a:t> glands ducts, opens on either side of the urethra, just above the </a:t>
            </a:r>
            <a:r>
              <a:rPr lang="en-US" sz="3200" dirty="0" err="1">
                <a:latin typeface="Tahoma" panose="020B0604030504040204" pitchFamily="34" charset="0"/>
                <a:ea typeface="Tahoma" panose="020B0604030504040204" pitchFamily="34" charset="0"/>
                <a:cs typeface="Tahoma" panose="020B0604030504040204" pitchFamily="34" charset="0"/>
              </a:rPr>
              <a:t>meatus</a:t>
            </a:r>
            <a:r>
              <a:rPr lang="en-US" sz="3200" dirty="0">
                <a:latin typeface="Tahoma" panose="020B0604030504040204" pitchFamily="34" charset="0"/>
                <a:ea typeface="Tahoma" panose="020B0604030504040204" pitchFamily="34" charset="0"/>
                <a:cs typeface="Tahoma" panose="020B0604030504040204" pitchFamily="34" charset="0"/>
              </a:rPr>
              <a:t>, hence lubricate the urethra opening.</a:t>
            </a:r>
          </a:p>
          <a:p>
            <a:pPr algn="just">
              <a:buNone/>
            </a:pPr>
            <a:endParaRPr lang="en-US" sz="3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47212743"/>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304800"/>
            <a:ext cx="10953750" cy="6248400"/>
          </a:xfrm>
        </p:spPr>
        <p:txBody>
          <a:bodyPr>
            <a:normAutofit/>
          </a:bodyPr>
          <a:lstStyle/>
          <a:p>
            <a:pPr marL="857250" indent="-857250" algn="just">
              <a:buFont typeface="+mj-lt"/>
              <a:buAutoNum type="romanLcPeriod" startAt="5"/>
            </a:pPr>
            <a:r>
              <a:rPr lang="en-US" sz="3600" b="1" u="sng" dirty="0">
                <a:latin typeface="Calibri" panose="020F0502020204030204" pitchFamily="34" charset="0"/>
                <a:cs typeface="Times New Roman" pitchFamily="18" charset="0"/>
              </a:rPr>
              <a:t>Clitoris</a:t>
            </a:r>
          </a:p>
          <a:p>
            <a:pPr lvl="0" algn="just"/>
            <a:r>
              <a:rPr lang="en-US" sz="3600" dirty="0">
                <a:latin typeface="Calibri" panose="020F0502020204030204" pitchFamily="34" charset="0"/>
                <a:cs typeface="Times New Roman" pitchFamily="18" charset="0"/>
              </a:rPr>
              <a:t>It’s a small undeveloped/rudimentary sexual organ.</a:t>
            </a:r>
          </a:p>
          <a:p>
            <a:pPr lvl="0" algn="just"/>
            <a:r>
              <a:rPr lang="en-US" sz="3600" dirty="0">
                <a:latin typeface="Calibri" panose="020F0502020204030204" pitchFamily="34" charset="0"/>
                <a:cs typeface="Times New Roman" pitchFamily="18" charset="0"/>
              </a:rPr>
              <a:t>Comprises of erectile tissues, covered by a thin epidermis and highly vascular, hence extremely sensitive.</a:t>
            </a:r>
          </a:p>
          <a:p>
            <a:pPr lvl="0" algn="just"/>
            <a:r>
              <a:rPr lang="en-US" sz="3600" dirty="0">
                <a:latin typeface="Calibri" panose="020F0502020204030204" pitchFamily="34" charset="0"/>
                <a:cs typeface="Times New Roman" pitchFamily="18" charset="0"/>
              </a:rPr>
              <a:t>The visible knob-like part is located above the urethra </a:t>
            </a:r>
            <a:r>
              <a:rPr lang="en-US" sz="3600" dirty="0" err="1">
                <a:latin typeface="Calibri" panose="020F0502020204030204" pitchFamily="34" charset="0"/>
                <a:cs typeface="Times New Roman" pitchFamily="18" charset="0"/>
              </a:rPr>
              <a:t>meatus</a:t>
            </a:r>
            <a:r>
              <a:rPr lang="en-US" sz="3600" dirty="0">
                <a:latin typeface="Calibri" panose="020F0502020204030204" pitchFamily="34" charset="0"/>
                <a:cs typeface="Times New Roman" pitchFamily="18" charset="0"/>
              </a:rPr>
              <a:t> near the anterior junction of labia </a:t>
            </a:r>
            <a:r>
              <a:rPr lang="en-US" sz="3600" dirty="0" err="1">
                <a:latin typeface="Calibri" panose="020F0502020204030204" pitchFamily="34" charset="0"/>
                <a:cs typeface="Times New Roman" pitchFamily="18" charset="0"/>
              </a:rPr>
              <a:t>minora</a:t>
            </a:r>
            <a:r>
              <a:rPr lang="en-US" sz="3600" dirty="0">
                <a:latin typeface="Calibri" panose="020F0502020204030204" pitchFamily="34" charset="0"/>
                <a:cs typeface="Times New Roman" pitchFamily="18" charset="0"/>
              </a:rPr>
              <a:t>.</a:t>
            </a:r>
          </a:p>
          <a:p>
            <a:pPr lvl="0" algn="just"/>
            <a:r>
              <a:rPr lang="en-US" sz="3600" dirty="0">
                <a:latin typeface="Calibri" panose="020F0502020204030204" pitchFamily="34" charset="0"/>
                <a:cs typeface="Times New Roman" pitchFamily="18" charset="0"/>
              </a:rPr>
              <a:t>It comprises of a </a:t>
            </a:r>
            <a:r>
              <a:rPr lang="en-US" sz="3600" b="1" dirty="0">
                <a:latin typeface="Calibri" panose="020F0502020204030204" pitchFamily="34" charset="0"/>
                <a:cs typeface="Times New Roman" pitchFamily="18" charset="0"/>
              </a:rPr>
              <a:t>prepuce superiorly</a:t>
            </a:r>
            <a:r>
              <a:rPr lang="en-US" sz="3600" dirty="0">
                <a:latin typeface="Calibri" panose="020F0502020204030204" pitchFamily="34" charset="0"/>
                <a:cs typeface="Times New Roman" pitchFamily="18" charset="0"/>
              </a:rPr>
              <a:t> and </a:t>
            </a:r>
            <a:r>
              <a:rPr lang="en-US" sz="3600" b="1" dirty="0" err="1">
                <a:latin typeface="Calibri" panose="020F0502020204030204" pitchFamily="34" charset="0"/>
                <a:cs typeface="Times New Roman" pitchFamily="18" charset="0"/>
              </a:rPr>
              <a:t>frenulum</a:t>
            </a:r>
            <a:r>
              <a:rPr lang="en-US" sz="3600" b="1" dirty="0">
                <a:latin typeface="Calibri" panose="020F0502020204030204" pitchFamily="34" charset="0"/>
                <a:cs typeface="Times New Roman" pitchFamily="18" charset="0"/>
              </a:rPr>
              <a:t>/</a:t>
            </a:r>
            <a:r>
              <a:rPr lang="en-US" sz="3600" b="1" dirty="0" err="1">
                <a:latin typeface="Calibri" panose="020F0502020204030204" pitchFamily="34" charset="0"/>
                <a:cs typeface="Times New Roman" pitchFamily="18" charset="0"/>
              </a:rPr>
              <a:t>frenum</a:t>
            </a:r>
            <a:r>
              <a:rPr lang="en-US" sz="3600" b="1" dirty="0">
                <a:latin typeface="Calibri" panose="020F0502020204030204" pitchFamily="34" charset="0"/>
                <a:cs typeface="Times New Roman" pitchFamily="18" charset="0"/>
              </a:rPr>
              <a:t> inferiorly.</a:t>
            </a:r>
          </a:p>
        </p:txBody>
      </p:sp>
    </p:spTree>
    <p:extLst>
      <p:ext uri="{BB962C8B-B14F-4D97-AF65-F5344CB8AC3E}">
        <p14:creationId xmlns:p14="http://schemas.microsoft.com/office/powerpoint/2010/main" val="3279022759"/>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304801"/>
            <a:ext cx="10668000" cy="5821364"/>
          </a:xfrm>
        </p:spPr>
        <p:txBody>
          <a:bodyPr>
            <a:normAutofit fontScale="85000" lnSpcReduction="20000"/>
          </a:bodyPr>
          <a:lstStyle/>
          <a:p>
            <a:pPr lvl="0" algn="just">
              <a:buNone/>
            </a:pPr>
            <a:endParaRPr lang="en-US" sz="4600" dirty="0">
              <a:latin typeface="Calibri" panose="020F0502020204030204" pitchFamily="34" charset="0"/>
              <a:cs typeface="Times New Roman" pitchFamily="18" charset="0"/>
            </a:endParaRPr>
          </a:p>
          <a:p>
            <a:pPr lvl="0" algn="just"/>
            <a:r>
              <a:rPr lang="en-US" sz="4600" dirty="0">
                <a:latin typeface="Calibri" panose="020F0502020204030204" pitchFamily="34" charset="0"/>
                <a:cs typeface="Times New Roman" pitchFamily="18" charset="0"/>
              </a:rPr>
              <a:t>Each results from the separation of the respective labia </a:t>
            </a:r>
            <a:r>
              <a:rPr lang="en-US" sz="4600" dirty="0" err="1">
                <a:latin typeface="Calibri" panose="020F0502020204030204" pitchFamily="34" charset="0"/>
                <a:cs typeface="Times New Roman" pitchFamily="18" charset="0"/>
              </a:rPr>
              <a:t>minora</a:t>
            </a:r>
            <a:r>
              <a:rPr lang="en-US" sz="4600" dirty="0">
                <a:latin typeface="Calibri" panose="020F0502020204030204" pitchFamily="34" charset="0"/>
                <a:cs typeface="Times New Roman" pitchFamily="18" charset="0"/>
              </a:rPr>
              <a:t> into 2 pairs of folds, grouped as upper and lower folds.</a:t>
            </a:r>
          </a:p>
          <a:p>
            <a:pPr lvl="0" algn="just">
              <a:buNone/>
            </a:pPr>
            <a:r>
              <a:rPr lang="en-US" sz="4600" dirty="0">
                <a:latin typeface="Calibri" panose="020F0502020204030204" pitchFamily="34" charset="0"/>
                <a:cs typeface="Times New Roman" pitchFamily="18" charset="0"/>
              </a:rPr>
              <a:t>    *The two (2) i.e. right and left, upper folds forms the prepuce while the lower folds forms the </a:t>
            </a:r>
            <a:r>
              <a:rPr lang="en-US" sz="4600" dirty="0" err="1">
                <a:latin typeface="Calibri" panose="020F0502020204030204" pitchFamily="34" charset="0"/>
                <a:cs typeface="Times New Roman" pitchFamily="18" charset="0"/>
              </a:rPr>
              <a:t>frenulum</a:t>
            </a:r>
            <a:r>
              <a:rPr lang="en-US" sz="4600" dirty="0">
                <a:latin typeface="Calibri" panose="020F0502020204030204" pitchFamily="34" charset="0"/>
                <a:cs typeface="Times New Roman" pitchFamily="18" charset="0"/>
              </a:rPr>
              <a:t>.</a:t>
            </a:r>
          </a:p>
          <a:p>
            <a:pPr lvl="0" algn="just"/>
            <a:r>
              <a:rPr lang="en-US" sz="4600" dirty="0">
                <a:latin typeface="Calibri" panose="020F0502020204030204" pitchFamily="34" charset="0"/>
                <a:cs typeface="Times New Roman" pitchFamily="18" charset="0"/>
              </a:rPr>
              <a:t>The main purpose of the structure / organ is:-</a:t>
            </a:r>
          </a:p>
          <a:p>
            <a:pPr algn="just">
              <a:buNone/>
            </a:pPr>
            <a:r>
              <a:rPr lang="en-US" sz="4600" dirty="0">
                <a:latin typeface="Calibri" panose="020F0502020204030204" pitchFamily="34" charset="0"/>
                <a:cs typeface="Times New Roman" pitchFamily="18" charset="0"/>
              </a:rPr>
              <a:t>     *Sexual excitement (arousal) and response (orgasm).</a:t>
            </a:r>
          </a:p>
          <a:p>
            <a:pPr algn="just">
              <a:buNone/>
            </a:pPr>
            <a:r>
              <a:rPr lang="en-US" sz="4600" dirty="0">
                <a:latin typeface="Calibri" panose="020F0502020204030204" pitchFamily="34" charset="0"/>
                <a:cs typeface="Times New Roman" pitchFamily="18" charset="0"/>
              </a:rPr>
              <a:t>      *Facilitates maximum stretching of the vulva during childbirth hence tears rarely occur.</a:t>
            </a:r>
          </a:p>
          <a:p>
            <a:pPr algn="just"/>
            <a:endParaRPr lang="en-US" dirty="0">
              <a:latin typeface="Calibri" panose="020F0502020204030204" pitchFamily="34" charset="0"/>
            </a:endParaRPr>
          </a:p>
        </p:txBody>
      </p:sp>
    </p:spTree>
    <p:extLst>
      <p:ext uri="{BB962C8B-B14F-4D97-AF65-F5344CB8AC3E}">
        <p14:creationId xmlns:p14="http://schemas.microsoft.com/office/powerpoint/2010/main" val="3236114433"/>
      </p:ext>
    </p:extLst>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914400"/>
            <a:ext cx="10668000" cy="5540408"/>
          </a:xfrm>
        </p:spPr>
        <p:txBody>
          <a:bodyPr>
            <a:noAutofit/>
          </a:bodyPr>
          <a:lstStyle/>
          <a:p>
            <a:pPr marL="514350" indent="-514350" algn="just">
              <a:buFont typeface="+mj-lt"/>
              <a:buAutoNum type="romanLcPeriod" startAt="6"/>
            </a:pPr>
            <a:r>
              <a:rPr lang="en-US" sz="3200" b="1" u="sng" dirty="0">
                <a:latin typeface="Calibri" panose="020F0502020204030204" pitchFamily="34" charset="0"/>
                <a:cs typeface="Calibri" panose="020F0502020204030204" pitchFamily="34" charset="0"/>
              </a:rPr>
              <a:t>Hymen.</a:t>
            </a:r>
          </a:p>
          <a:p>
            <a:pPr lvl="0" algn="just"/>
            <a:r>
              <a:rPr lang="en-US" sz="3200" dirty="0">
                <a:latin typeface="Calibri" panose="020F0502020204030204" pitchFamily="34" charset="0"/>
                <a:cs typeface="Calibri" panose="020F0502020204030204" pitchFamily="34" charset="0"/>
              </a:rPr>
              <a:t>It is a thin membrane which partly occludes (closes)the vaginal opening.</a:t>
            </a:r>
          </a:p>
          <a:p>
            <a:pPr lvl="0" algn="just"/>
            <a:r>
              <a:rPr lang="en-US" sz="3200" dirty="0">
                <a:latin typeface="Calibri" panose="020F0502020204030204" pitchFamily="34" charset="0"/>
                <a:cs typeface="Calibri" panose="020F0502020204030204" pitchFamily="34" charset="0"/>
              </a:rPr>
              <a:t>Its presence in adulthood indicates virginity.</a:t>
            </a:r>
          </a:p>
          <a:p>
            <a:pPr lvl="0" algn="just"/>
            <a:r>
              <a:rPr lang="en-US" sz="3200" dirty="0">
                <a:latin typeface="Calibri" panose="020F0502020204030204" pitchFamily="34" charset="0"/>
                <a:cs typeface="Calibri" panose="020F0502020204030204" pitchFamily="34" charset="0"/>
              </a:rPr>
              <a:t>Normally torn during first copulation experience, vigorous exercises and use of tampon.</a:t>
            </a:r>
          </a:p>
          <a:p>
            <a:pPr lvl="0" algn="just"/>
            <a:r>
              <a:rPr lang="en-US" sz="3200" dirty="0">
                <a:latin typeface="Calibri" panose="020F0502020204030204" pitchFamily="34" charset="0"/>
                <a:cs typeface="Calibri" panose="020F0502020204030204" pitchFamily="34" charset="0"/>
              </a:rPr>
              <a:t>The remaining tags following the tear are referred to as </a:t>
            </a:r>
            <a:r>
              <a:rPr lang="en-US" sz="3200" dirty="0" err="1">
                <a:latin typeface="Calibri" panose="020F0502020204030204" pitchFamily="34" charset="0"/>
                <a:cs typeface="Calibri" panose="020F0502020204030204" pitchFamily="34" charset="0"/>
              </a:rPr>
              <a:t>Carunculae</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myrtiformes</a:t>
            </a:r>
            <a:r>
              <a:rPr lang="en-US" sz="3200" dirty="0">
                <a:latin typeface="Calibri" panose="020F0502020204030204" pitchFamily="34" charset="0"/>
                <a:cs typeface="Calibri" panose="020F0502020204030204" pitchFamily="34" charset="0"/>
              </a:rPr>
              <a:t> or </a:t>
            </a:r>
            <a:r>
              <a:rPr lang="en-US" sz="3200" dirty="0" err="1">
                <a:latin typeface="Calibri" panose="020F0502020204030204" pitchFamily="34" charset="0"/>
                <a:cs typeface="Calibri" panose="020F0502020204030204" pitchFamily="34" charset="0"/>
              </a:rPr>
              <a:t>hymenal</a:t>
            </a:r>
            <a:r>
              <a:rPr lang="en-US" sz="3200" dirty="0">
                <a:latin typeface="Calibri" panose="020F0502020204030204" pitchFamily="34" charset="0"/>
                <a:cs typeface="Calibri" panose="020F0502020204030204" pitchFamily="34" charset="0"/>
              </a:rPr>
              <a:t>  </a:t>
            </a:r>
            <a:r>
              <a:rPr lang="en-US" sz="3200" dirty="0" err="1">
                <a:latin typeface="Calibri" panose="020F0502020204030204" pitchFamily="34" charset="0"/>
                <a:cs typeface="Calibri" panose="020F0502020204030204" pitchFamily="34" charset="0"/>
              </a:rPr>
              <a:t>caruncies</a:t>
            </a:r>
            <a:r>
              <a:rPr lang="en-US" sz="3200" dirty="0">
                <a:latin typeface="Calibri" panose="020F0502020204030204" pitchFamily="34" charset="0"/>
                <a:cs typeface="Calibri" panose="020F0502020204030204" pitchFamily="34" charset="0"/>
              </a:rPr>
              <a:t>.</a:t>
            </a:r>
          </a:p>
          <a:p>
            <a:pPr algn="just">
              <a:buNone/>
            </a:pPr>
            <a:r>
              <a:rPr lang="en-US" sz="3200" dirty="0">
                <a:latin typeface="Calibri" panose="020F0502020204030204" pitchFamily="34" charset="0"/>
                <a:cs typeface="Calibri" panose="020F0502020204030204" pitchFamily="34" charset="0"/>
              </a:rPr>
              <a:t> </a:t>
            </a:r>
          </a:p>
          <a:p>
            <a:pPr algn="just"/>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5103656"/>
      </p:ext>
    </p:extLst>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0" y="304802"/>
            <a:ext cx="10572750" cy="5821363"/>
          </a:xfrm>
        </p:spPr>
        <p:txBody>
          <a:bodyPr>
            <a:normAutofit/>
          </a:bodyPr>
          <a:lstStyle/>
          <a:p>
            <a:pPr marL="514350" indent="-514350" algn="just">
              <a:buFont typeface="+mj-lt"/>
              <a:buAutoNum type="romanLcPeriod" startAt="7"/>
            </a:pPr>
            <a:r>
              <a:rPr lang="en-US" sz="3600" b="1" dirty="0">
                <a:latin typeface="Times New Roman" pitchFamily="18" charset="0"/>
                <a:cs typeface="Times New Roman" pitchFamily="18" charset="0"/>
              </a:rPr>
              <a:t>Perineum.</a:t>
            </a:r>
          </a:p>
          <a:p>
            <a:pPr lvl="0" algn="just"/>
            <a:r>
              <a:rPr lang="en-US" sz="3600" dirty="0">
                <a:latin typeface="Times New Roman" pitchFamily="18" charset="0"/>
                <a:cs typeface="Times New Roman" pitchFamily="18" charset="0"/>
              </a:rPr>
              <a:t>It is a triangularly shaped area.  On the anterior, superior aspect is the </a:t>
            </a:r>
            <a:r>
              <a:rPr lang="en-US" sz="3600" dirty="0" err="1">
                <a:latin typeface="Times New Roman" pitchFamily="18" charset="0"/>
                <a:cs typeface="Times New Roman" pitchFamily="18" charset="0"/>
              </a:rPr>
              <a:t>fourchette</a:t>
            </a:r>
            <a:r>
              <a:rPr lang="en-US" sz="3600" dirty="0">
                <a:latin typeface="Times New Roman" pitchFamily="18" charset="0"/>
                <a:cs typeface="Times New Roman" pitchFamily="18" charset="0"/>
              </a:rPr>
              <a:t> while posteriorly - inferiorly is the anus.</a:t>
            </a:r>
          </a:p>
          <a:p>
            <a:pPr lvl="0" algn="just"/>
            <a:r>
              <a:rPr lang="en-US" sz="3600" dirty="0">
                <a:latin typeface="Times New Roman" pitchFamily="18" charset="0"/>
                <a:cs typeface="Times New Roman" pitchFamily="18" charset="0"/>
              </a:rPr>
              <a:t>Comprises of muscles which make the pelvic floor, fat and connective tissues.</a:t>
            </a:r>
          </a:p>
          <a:p>
            <a:pPr algn="just"/>
            <a:r>
              <a:rPr lang="en-US" sz="3600" dirty="0">
                <a:latin typeface="Times New Roman" pitchFamily="18" charset="0"/>
                <a:cs typeface="Times New Roman" pitchFamily="18" charset="0"/>
              </a:rPr>
              <a:t>Injury/trauma is almost inevitable during delivery.</a:t>
            </a:r>
          </a:p>
        </p:txBody>
      </p:sp>
    </p:spTree>
    <p:extLst>
      <p:ext uri="{BB962C8B-B14F-4D97-AF65-F5344CB8AC3E}">
        <p14:creationId xmlns:p14="http://schemas.microsoft.com/office/powerpoint/2010/main" val="64616369"/>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228602"/>
            <a:ext cx="10668000" cy="5897563"/>
          </a:xfrm>
        </p:spPr>
        <p:txBody>
          <a:bodyPr>
            <a:normAutofit/>
          </a:bodyPr>
          <a:lstStyle/>
          <a:p>
            <a:pPr>
              <a:buNone/>
            </a:pPr>
            <a:r>
              <a:rPr lang="en-US" sz="3600" b="1" u="sng" dirty="0">
                <a:latin typeface="Times New Roman" pitchFamily="18" charset="0"/>
                <a:cs typeface="Times New Roman" pitchFamily="18" charset="0"/>
              </a:rPr>
              <a:t>BLOOD SUPPLY</a:t>
            </a:r>
            <a:r>
              <a:rPr lang="en-US" sz="3600" u="sng" dirty="0">
                <a:latin typeface="Times New Roman" pitchFamily="18" charset="0"/>
                <a:cs typeface="Times New Roman" pitchFamily="18" charset="0"/>
              </a:rPr>
              <a:t>	</a:t>
            </a:r>
            <a:endParaRPr lang="en-US" sz="3600" dirty="0">
              <a:latin typeface="Times New Roman" pitchFamily="18" charset="0"/>
              <a:cs typeface="Times New Roman" pitchFamily="18" charset="0"/>
            </a:endParaRPr>
          </a:p>
          <a:p>
            <a:pPr lvl="0" algn="just"/>
            <a:r>
              <a:rPr lang="en-US" sz="3600" dirty="0">
                <a:latin typeface="Times New Roman" pitchFamily="18" charset="0"/>
                <a:cs typeface="Times New Roman" pitchFamily="18" charset="0"/>
              </a:rPr>
              <a:t>Main source is internal and external </a:t>
            </a:r>
            <a:r>
              <a:rPr lang="en-US" sz="3600" dirty="0" err="1">
                <a:latin typeface="Times New Roman" pitchFamily="18" charset="0"/>
                <a:cs typeface="Times New Roman" pitchFamily="18" charset="0"/>
              </a:rPr>
              <a:t>pudendal</a:t>
            </a:r>
            <a:r>
              <a:rPr lang="en-US" sz="3600" dirty="0">
                <a:latin typeface="Times New Roman" pitchFamily="18" charset="0"/>
                <a:cs typeface="Times New Roman" pitchFamily="18" charset="0"/>
              </a:rPr>
              <a:t> arteries, drainage is through corresponding veins.</a:t>
            </a:r>
          </a:p>
          <a:p>
            <a:pPr algn="just">
              <a:buNone/>
            </a:pPr>
            <a:r>
              <a:rPr lang="en-US" sz="3600" b="1" u="sng" dirty="0">
                <a:latin typeface="Times New Roman" pitchFamily="18" charset="0"/>
                <a:cs typeface="Times New Roman" pitchFamily="18" charset="0"/>
              </a:rPr>
              <a:t>LYMPHATIC DRAINAGE</a:t>
            </a:r>
            <a:endParaRPr lang="en-US" sz="3600" b="1" dirty="0">
              <a:latin typeface="Times New Roman" pitchFamily="18" charset="0"/>
              <a:cs typeface="Times New Roman" pitchFamily="18" charset="0"/>
            </a:endParaRPr>
          </a:p>
          <a:p>
            <a:pPr lvl="0" algn="just"/>
            <a:r>
              <a:rPr lang="en-US" sz="3600" dirty="0">
                <a:latin typeface="Times New Roman" pitchFamily="18" charset="0"/>
                <a:cs typeface="Times New Roman" pitchFamily="18" charset="0"/>
              </a:rPr>
              <a:t>Main route is through the inguinal glands which later join the iliac glands.</a:t>
            </a:r>
          </a:p>
          <a:p>
            <a:pPr lvl="0"/>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10139792"/>
      </p:ext>
    </p:extLst>
  </p:cSld>
  <p:clrMapOvr>
    <a:masterClrMapping/>
  </p:clrMapOvr>
  <p:transition spd="med">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0" y="457200"/>
            <a:ext cx="10287000" cy="5997608"/>
          </a:xfrm>
        </p:spPr>
        <p:txBody>
          <a:bodyPr>
            <a:normAutofit/>
          </a:bodyPr>
          <a:lstStyle/>
          <a:p>
            <a:pPr algn="just">
              <a:buNone/>
            </a:pPr>
            <a:r>
              <a:rPr lang="en-US" sz="3600" b="1" u="sng" dirty="0">
                <a:latin typeface="Times New Roman" pitchFamily="18" charset="0"/>
                <a:cs typeface="Times New Roman" pitchFamily="18" charset="0"/>
              </a:rPr>
              <a:t>NERVE SUPPLY</a:t>
            </a:r>
          </a:p>
          <a:p>
            <a:pPr algn="just">
              <a:buNone/>
            </a:pPr>
            <a:r>
              <a:rPr lang="en-US" sz="3600" dirty="0">
                <a:latin typeface="Times New Roman" pitchFamily="18" charset="0"/>
                <a:cs typeface="Times New Roman" pitchFamily="18" charset="0"/>
              </a:rPr>
              <a:t>Derived from branches of pudendal nerve.</a:t>
            </a:r>
          </a:p>
          <a:p>
            <a:pPr lvl="0" algn="just"/>
            <a:r>
              <a:rPr lang="en-US" sz="3600" dirty="0">
                <a:latin typeface="Times New Roman" pitchFamily="18" charset="0"/>
                <a:cs typeface="Times New Roman" pitchFamily="18" charset="0"/>
              </a:rPr>
              <a:t>The vaginal nerves supplies the erectile tissue of the vestibular bulbs and clitoris.  The nerves have parasympathetic </a:t>
            </a:r>
            <a:r>
              <a:rPr lang="en-US" sz="3600" dirty="0" err="1">
                <a:latin typeface="Times New Roman" pitchFamily="18" charset="0"/>
                <a:cs typeface="Times New Roman" pitchFamily="18" charset="0"/>
              </a:rPr>
              <a:t>fibres</a:t>
            </a:r>
            <a:r>
              <a:rPr lang="en-US" sz="3600" dirty="0">
                <a:latin typeface="Times New Roman" pitchFamily="18" charset="0"/>
                <a:cs typeface="Times New Roman" pitchFamily="18" charset="0"/>
              </a:rPr>
              <a:t> hence have vasodilator effect.</a:t>
            </a:r>
          </a:p>
          <a:p>
            <a:pPr lvl="0" algn="just"/>
            <a:r>
              <a:rPr lang="en-US" sz="3600" dirty="0">
                <a:latin typeface="Times New Roman" pitchFamily="18" charset="0"/>
                <a:cs typeface="Times New Roman" pitchFamily="18" charset="0"/>
              </a:rPr>
              <a:t>Other back up is from lumbar 1 (one) nerve root.</a:t>
            </a:r>
          </a:p>
          <a:p>
            <a:pPr algn="just"/>
            <a:endParaRPr lang="en-US" sz="3600" dirty="0"/>
          </a:p>
        </p:txBody>
      </p:sp>
    </p:spTree>
    <p:extLst>
      <p:ext uri="{BB962C8B-B14F-4D97-AF65-F5344CB8AC3E}">
        <p14:creationId xmlns:p14="http://schemas.microsoft.com/office/powerpoint/2010/main" val="2258308695"/>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290" y="346841"/>
            <a:ext cx="11550869" cy="5830122"/>
          </a:xfrm>
        </p:spPr>
        <p:txBody>
          <a:bodyPr>
            <a:normAutofit/>
          </a:bodyPr>
          <a:lstStyle/>
          <a:p>
            <a:pPr algn="just"/>
            <a:r>
              <a:rPr lang="en-US" sz="3200" dirty="0"/>
              <a:t>The male reproductive system consists of a set of organs that are partly visible and partly hidden within the body.</a:t>
            </a:r>
          </a:p>
          <a:p>
            <a:pPr algn="just"/>
            <a:r>
              <a:rPr lang="en-US" sz="3200" dirty="0"/>
              <a:t>The visible parts are the scrotum and the penis. </a:t>
            </a:r>
          </a:p>
          <a:p>
            <a:pPr algn="just"/>
            <a:r>
              <a:rPr lang="en-US" sz="3200" dirty="0"/>
              <a:t>Inside the body are the prostate gland and tubes that link the system together. The male organs produce and transfer sperm to the female for fertilization. </a:t>
            </a:r>
          </a:p>
          <a:p>
            <a:pPr algn="just"/>
            <a:r>
              <a:rPr lang="en-US" sz="3200" dirty="0"/>
              <a:t>The organs are the scrotum, testis, rete and epididymis, ductus deferens, seminal vesicles, prostate gland, bulbourethral glands and penis with the urethra.</a:t>
            </a:r>
          </a:p>
          <a:p>
            <a:endParaRPr lang="en-US" sz="3200" dirty="0"/>
          </a:p>
        </p:txBody>
      </p:sp>
    </p:spTree>
    <p:extLst>
      <p:ext uri="{BB962C8B-B14F-4D97-AF65-F5344CB8AC3E}">
        <p14:creationId xmlns:p14="http://schemas.microsoft.com/office/powerpoint/2010/main" val="3924254181"/>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348" y="0"/>
            <a:ext cx="10747513" cy="622852"/>
          </a:xfrm>
        </p:spPr>
        <p:txBody>
          <a:bodyPr>
            <a:normAutofit fontScale="90000"/>
          </a:bodyPr>
          <a:lstStyle/>
          <a:p>
            <a:pPr algn="ctr"/>
            <a:r>
              <a:rPr lang="en-US" sz="5400" b="1" dirty="0">
                <a:solidFill>
                  <a:srgbClr val="FF0000"/>
                </a:solidFill>
                <a:latin typeface="Arial Rounded MT Bold" panose="020F0704030504030204" pitchFamily="34" charset="0"/>
              </a:rPr>
              <a:t>The scrotum </a:t>
            </a:r>
          </a:p>
        </p:txBody>
      </p:sp>
      <p:sp>
        <p:nvSpPr>
          <p:cNvPr id="3" name="Content Placeholder 2"/>
          <p:cNvSpPr>
            <a:spLocks noGrp="1"/>
          </p:cNvSpPr>
          <p:nvPr>
            <p:ph idx="1"/>
          </p:nvPr>
        </p:nvSpPr>
        <p:spPr>
          <a:xfrm>
            <a:off x="318052" y="622852"/>
            <a:ext cx="11661913" cy="5976731"/>
          </a:xfrm>
        </p:spPr>
        <p:txBody>
          <a:bodyPr>
            <a:normAutofit lnSpcReduction="10000"/>
          </a:bodyPr>
          <a:lstStyle/>
          <a:p>
            <a:pPr algn="just"/>
            <a:r>
              <a:rPr lang="en-US" sz="3200" dirty="0"/>
              <a:t>Also known as the </a:t>
            </a:r>
            <a:r>
              <a:rPr lang="en-US" sz="3200" b="1" dirty="0"/>
              <a:t>scrotal sac</a:t>
            </a:r>
            <a:r>
              <a:rPr lang="en-US" sz="3200" dirty="0"/>
              <a:t>.</a:t>
            </a:r>
          </a:p>
          <a:p>
            <a:pPr algn="just"/>
            <a:r>
              <a:rPr lang="en-US" sz="3200" dirty="0"/>
              <a:t>The scrotum is part of the external genitalia</a:t>
            </a:r>
          </a:p>
          <a:p>
            <a:pPr algn="just"/>
            <a:r>
              <a:rPr lang="en-US" sz="3200" dirty="0"/>
              <a:t>It’s a thin walled, soft, muscular pouch located below the symphysis pubis, between the upper parts of the thighs behind the penis.</a:t>
            </a:r>
          </a:p>
          <a:p>
            <a:pPr marL="0" indent="0" algn="ctr">
              <a:buNone/>
            </a:pPr>
            <a:r>
              <a:rPr lang="en-US" sz="3600" b="1" dirty="0"/>
              <a:t>FUNCTION</a:t>
            </a:r>
            <a:endParaRPr lang="en-US" sz="3200" b="1" dirty="0"/>
          </a:p>
          <a:p>
            <a:pPr algn="just"/>
            <a:r>
              <a:rPr lang="en-US" sz="3200" dirty="0"/>
              <a:t>Forms a pouch in which the testes are suspended outside the body, keeping them at a temperature slightly lower than that of the rest of the body. A temperature around 34.4 degrees Celsius enables  production of viable sperm, whereas a temperature above 36.7 degrees Celsius can be damaging to sperm count. </a:t>
            </a:r>
          </a:p>
          <a:p>
            <a:pPr marL="0" indent="0" algn="ctr">
              <a:buNone/>
            </a:pPr>
            <a:r>
              <a:rPr lang="en-US" sz="3200" b="1" dirty="0"/>
              <a:t>SRUCTURE</a:t>
            </a:r>
          </a:p>
          <a:p>
            <a:pPr algn="just"/>
            <a:r>
              <a:rPr lang="en-US" sz="3200" dirty="0"/>
              <a:t>Formed of pigmented skin and has two compartments, one for each testis. </a:t>
            </a:r>
          </a:p>
          <a:p>
            <a:pPr algn="just"/>
            <a:endParaRPr lang="en-US" sz="3200" dirty="0"/>
          </a:p>
        </p:txBody>
      </p:sp>
    </p:spTree>
    <p:extLst>
      <p:ext uri="{BB962C8B-B14F-4D97-AF65-F5344CB8AC3E}">
        <p14:creationId xmlns:p14="http://schemas.microsoft.com/office/powerpoint/2010/main" val="3085430942"/>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809" y="100083"/>
            <a:ext cx="10995991" cy="960092"/>
          </a:xfrm>
        </p:spPr>
        <p:txBody>
          <a:bodyPr>
            <a:normAutofit/>
          </a:bodyPr>
          <a:lstStyle/>
          <a:p>
            <a:pPr algn="ctr"/>
            <a:r>
              <a:rPr lang="en-US" sz="6000" b="1" dirty="0">
                <a:solidFill>
                  <a:srgbClr val="FF0000"/>
                </a:solidFill>
              </a:rPr>
              <a:t>The testes</a:t>
            </a:r>
          </a:p>
        </p:txBody>
      </p:sp>
      <p:sp>
        <p:nvSpPr>
          <p:cNvPr id="3" name="Content Placeholder 2"/>
          <p:cNvSpPr>
            <a:spLocks noGrp="1"/>
          </p:cNvSpPr>
          <p:nvPr>
            <p:ph idx="1"/>
          </p:nvPr>
        </p:nvSpPr>
        <p:spPr>
          <a:xfrm>
            <a:off x="185529" y="808382"/>
            <a:ext cx="11728175" cy="5910469"/>
          </a:xfrm>
        </p:spPr>
        <p:txBody>
          <a:bodyPr>
            <a:normAutofit/>
          </a:bodyPr>
          <a:lstStyle/>
          <a:p>
            <a:pPr algn="just"/>
            <a:r>
              <a:rPr lang="en-US" dirty="0"/>
              <a:t>Also known as the </a:t>
            </a:r>
            <a:r>
              <a:rPr lang="en-US" b="1" dirty="0"/>
              <a:t>testicles</a:t>
            </a:r>
          </a:p>
          <a:p>
            <a:pPr algn="just"/>
            <a:r>
              <a:rPr lang="en-US" dirty="0"/>
              <a:t>They are components of both the reproductive system and the endocrine system</a:t>
            </a:r>
          </a:p>
          <a:p>
            <a:pPr algn="just"/>
            <a:r>
              <a:rPr lang="en-US" dirty="0"/>
              <a:t>Each testis weighs 25 g.</a:t>
            </a:r>
          </a:p>
          <a:p>
            <a:pPr marL="0" indent="0" algn="just">
              <a:buNone/>
            </a:pPr>
            <a:r>
              <a:rPr lang="en-US" b="1" dirty="0"/>
              <a:t>Function</a:t>
            </a:r>
          </a:p>
          <a:p>
            <a:pPr algn="just"/>
            <a:r>
              <a:rPr lang="en-US" dirty="0"/>
              <a:t>Produce and store </a:t>
            </a:r>
            <a:r>
              <a:rPr lang="en-US" b="1" dirty="0"/>
              <a:t>spermatozoa</a:t>
            </a:r>
            <a:r>
              <a:rPr lang="en-US" dirty="0"/>
              <a:t>, and the body’s main source of the male hormone, </a:t>
            </a:r>
            <a:r>
              <a:rPr lang="en-US" b="1" dirty="0"/>
              <a:t>testosterone</a:t>
            </a:r>
            <a:r>
              <a:rPr lang="en-US" dirty="0"/>
              <a:t> which is responsible for </a:t>
            </a:r>
            <a:r>
              <a:rPr lang="en-US" dirty="0" err="1"/>
              <a:t>devpt</a:t>
            </a:r>
            <a:r>
              <a:rPr lang="en-US" dirty="0"/>
              <a:t> of secondary sex characteristics</a:t>
            </a:r>
          </a:p>
          <a:p>
            <a:pPr marL="0" indent="0" algn="just">
              <a:buNone/>
            </a:pPr>
            <a:r>
              <a:rPr lang="en-US" b="1" dirty="0"/>
              <a:t>Position of the testes</a:t>
            </a:r>
          </a:p>
          <a:p>
            <a:pPr algn="just"/>
            <a:r>
              <a:rPr lang="en-US" dirty="0"/>
              <a:t>In the embryo, the testis develop high up in the lumbar region of the abdominal cavity. In the last few months of fetal life, they descend through the abdomen, over the pelvic brim and down the inguinal canal into the scrotum outside the body. They are contained within the scrotum. </a:t>
            </a:r>
          </a:p>
          <a:p>
            <a:pPr marL="0" indent="0" algn="just">
              <a:buNone/>
            </a:pPr>
            <a:endParaRPr lang="en-US" dirty="0"/>
          </a:p>
        </p:txBody>
      </p:sp>
    </p:spTree>
    <p:extLst>
      <p:ext uri="{BB962C8B-B14F-4D97-AF65-F5344CB8AC3E}">
        <p14:creationId xmlns:p14="http://schemas.microsoft.com/office/powerpoint/2010/main" val="753725626"/>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0"/>
            <a:ext cx="10624930" cy="675861"/>
          </a:xfrm>
        </p:spPr>
        <p:txBody>
          <a:bodyPr>
            <a:normAutofit fontScale="90000"/>
          </a:bodyPr>
          <a:lstStyle/>
          <a:p>
            <a:pPr algn="ctr"/>
            <a:r>
              <a:rPr lang="en-US" b="1" dirty="0">
                <a:latin typeface="Arial Rounded MT Bold" panose="020F0704030504030204" pitchFamily="34" charset="0"/>
              </a:rPr>
              <a:t>Structure of the testis</a:t>
            </a:r>
          </a:p>
        </p:txBody>
      </p:sp>
      <p:sp>
        <p:nvSpPr>
          <p:cNvPr id="3" name="Content Placeholder 2"/>
          <p:cNvSpPr>
            <a:spLocks noGrp="1"/>
          </p:cNvSpPr>
          <p:nvPr>
            <p:ph idx="1"/>
          </p:nvPr>
        </p:nvSpPr>
        <p:spPr>
          <a:xfrm>
            <a:off x="278295" y="675861"/>
            <a:ext cx="11688417" cy="5989982"/>
          </a:xfrm>
        </p:spPr>
        <p:txBody>
          <a:bodyPr>
            <a:normAutofit/>
          </a:bodyPr>
          <a:lstStyle/>
          <a:p>
            <a:pPr algn="just"/>
            <a:r>
              <a:rPr lang="en-US" sz="3200" dirty="0"/>
              <a:t>Each testis is an oval structure about 5cm long and 3cm in diameter.</a:t>
            </a:r>
          </a:p>
          <a:p>
            <a:pPr marL="0" indent="0" algn="just">
              <a:buNone/>
            </a:pPr>
            <a:r>
              <a:rPr lang="en-US" sz="3200" b="1" dirty="0"/>
              <a:t>LAYERS</a:t>
            </a:r>
          </a:p>
          <a:p>
            <a:pPr algn="just"/>
            <a:r>
              <a:rPr lang="en-US" sz="3200" dirty="0"/>
              <a:t>There are three layers to the testis:</a:t>
            </a:r>
          </a:p>
          <a:p>
            <a:pPr algn="just">
              <a:buFont typeface="Wingdings" panose="05000000000000000000" pitchFamily="2" charset="2"/>
              <a:buChar char="ü"/>
            </a:pPr>
            <a:r>
              <a:rPr lang="en-US" sz="3200" b="1" dirty="0"/>
              <a:t>The tunica </a:t>
            </a:r>
            <a:r>
              <a:rPr lang="en-US" sz="3200" b="1" dirty="0" err="1"/>
              <a:t>vasculosa</a:t>
            </a:r>
            <a:r>
              <a:rPr lang="en-US" sz="3200" b="1" dirty="0"/>
              <a:t>- </a:t>
            </a:r>
            <a:r>
              <a:rPr lang="en-US" sz="3200" dirty="0"/>
              <a:t>is an inner layer of connective tissue containing a fine network of capillaries.</a:t>
            </a:r>
          </a:p>
          <a:p>
            <a:pPr algn="just">
              <a:buFont typeface="Wingdings" panose="05000000000000000000" pitchFamily="2" charset="2"/>
              <a:buChar char="ü"/>
            </a:pPr>
            <a:r>
              <a:rPr lang="en-US" sz="3200" b="1" dirty="0"/>
              <a:t>The tunica albuginea- </a:t>
            </a:r>
            <a:r>
              <a:rPr lang="en-US" sz="3200" dirty="0"/>
              <a:t>is a fibrous covering, ingrowths of which divide the testis into 200-300 lobules.</a:t>
            </a:r>
          </a:p>
          <a:p>
            <a:pPr algn="just">
              <a:buFont typeface="Wingdings" panose="05000000000000000000" pitchFamily="2" charset="2"/>
              <a:buChar char="ü"/>
            </a:pPr>
            <a:r>
              <a:rPr lang="en-US" sz="3200" b="1" dirty="0"/>
              <a:t>The tunica vaginalis- </a:t>
            </a:r>
            <a:r>
              <a:rPr lang="en-US" sz="3200" dirty="0"/>
              <a:t>is the outer layer, which is made of peritoneum brought down with the descending testis when it migrated from the lumbar region in fetal life.</a:t>
            </a:r>
          </a:p>
        </p:txBody>
      </p:sp>
    </p:spTree>
    <p:extLst>
      <p:ext uri="{BB962C8B-B14F-4D97-AF65-F5344CB8AC3E}">
        <p14:creationId xmlns:p14="http://schemas.microsoft.com/office/powerpoint/2010/main" val="180061203"/>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817" y="371061"/>
            <a:ext cx="11396870" cy="5805902"/>
          </a:xfrm>
        </p:spPr>
        <p:txBody>
          <a:bodyPr>
            <a:normAutofit/>
          </a:bodyPr>
          <a:lstStyle/>
          <a:p>
            <a:pPr algn="just"/>
            <a:r>
              <a:rPr lang="en-US" sz="3200" dirty="0"/>
              <a:t>Within the testis are seminiferous tubules where </a:t>
            </a:r>
            <a:r>
              <a:rPr lang="en-US" sz="3200" b="1" dirty="0"/>
              <a:t>spermatogenesis</a:t>
            </a:r>
            <a:r>
              <a:rPr lang="en-US" sz="3200" dirty="0"/>
              <a:t> takes place. There are three of them in each lobule.</a:t>
            </a:r>
          </a:p>
          <a:p>
            <a:pPr algn="just"/>
            <a:r>
              <a:rPr lang="en-US" sz="3200" dirty="0"/>
              <a:t>Between the lobules are interstitial cells that secrete </a:t>
            </a:r>
            <a:r>
              <a:rPr lang="en-US" sz="3200" b="1" dirty="0"/>
              <a:t>testosterone</a:t>
            </a:r>
            <a:r>
              <a:rPr lang="en-US" sz="3200" dirty="0"/>
              <a:t>. The tubules join to form a system of channels that lead to the epididymis.</a:t>
            </a:r>
          </a:p>
          <a:p>
            <a:pPr algn="just"/>
            <a:r>
              <a:rPr lang="en-US" sz="3200" dirty="0"/>
              <a:t>The epididymis is a comma-shaped, coiled tube that lies on the superior surface and travels down the posterior aspect of the lower pole of the testis. </a:t>
            </a:r>
          </a:p>
        </p:txBody>
      </p:sp>
    </p:spTree>
    <p:extLst>
      <p:ext uri="{BB962C8B-B14F-4D97-AF65-F5344CB8AC3E}">
        <p14:creationId xmlns:p14="http://schemas.microsoft.com/office/powerpoint/2010/main" val="823769390"/>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7" y="153090"/>
            <a:ext cx="10681252" cy="668545"/>
          </a:xfrm>
        </p:spPr>
        <p:txBody>
          <a:bodyPr>
            <a:normAutofit fontScale="90000"/>
          </a:bodyPr>
          <a:lstStyle/>
          <a:p>
            <a:pPr algn="ctr"/>
            <a:r>
              <a:rPr lang="en-US" b="1" dirty="0">
                <a:solidFill>
                  <a:srgbClr val="FF0000"/>
                </a:solidFill>
                <a:latin typeface="Arial Rounded MT Bold" panose="020F0704030504030204" pitchFamily="34" charset="0"/>
              </a:rPr>
              <a:t>The spermatic cord</a:t>
            </a:r>
          </a:p>
        </p:txBody>
      </p:sp>
      <p:sp>
        <p:nvSpPr>
          <p:cNvPr id="3" name="Content Placeholder 2"/>
          <p:cNvSpPr>
            <a:spLocks noGrp="1"/>
          </p:cNvSpPr>
          <p:nvPr>
            <p:ph idx="1"/>
          </p:nvPr>
        </p:nvSpPr>
        <p:spPr>
          <a:xfrm>
            <a:off x="185530" y="821634"/>
            <a:ext cx="11714922" cy="5764695"/>
          </a:xfrm>
        </p:spPr>
        <p:txBody>
          <a:bodyPr>
            <a:noAutofit/>
          </a:bodyPr>
          <a:lstStyle/>
          <a:p>
            <a:pPr algn="just"/>
            <a:r>
              <a:rPr lang="en-US" sz="3200" dirty="0"/>
              <a:t>This is he name given to the cord like structure consisting of the vas deferens and its accompanying arteries, veins, nerves and lymphatic vessels.</a:t>
            </a:r>
          </a:p>
          <a:p>
            <a:pPr marL="0" indent="0" algn="just">
              <a:buNone/>
            </a:pPr>
            <a:r>
              <a:rPr lang="en-US" sz="4000" b="1" dirty="0"/>
              <a:t>Function</a:t>
            </a:r>
            <a:endParaRPr lang="en-US" sz="3200" b="1" dirty="0"/>
          </a:p>
          <a:p>
            <a:pPr algn="just"/>
            <a:r>
              <a:rPr lang="en-US" sz="3200" dirty="0"/>
              <a:t>To carry the sperm to the ejaculatory duct</a:t>
            </a:r>
          </a:p>
          <a:p>
            <a:pPr marL="0" indent="0" algn="just">
              <a:buNone/>
            </a:pPr>
            <a:r>
              <a:rPr lang="en-US" sz="3600" b="1" dirty="0"/>
              <a:t>Position</a:t>
            </a:r>
            <a:endParaRPr lang="en-US" sz="3200" b="1" dirty="0"/>
          </a:p>
          <a:p>
            <a:pPr algn="just"/>
            <a:r>
              <a:rPr lang="en-US" sz="3200" dirty="0"/>
              <a:t>The cord passes upwards through the inguinal canal, where the different structures diverge. The deferent duct then continues upwards over the symphysis pubis and arches backwards beside the bladder. Behind the bladder, it emerges with the duct from the seminal vesicle and passes through the prostate gland as the ejaculatory duct to join the urethra.</a:t>
            </a:r>
          </a:p>
        </p:txBody>
      </p:sp>
    </p:spTree>
    <p:extLst>
      <p:ext uri="{BB962C8B-B14F-4D97-AF65-F5344CB8AC3E}">
        <p14:creationId xmlns:p14="http://schemas.microsoft.com/office/powerpoint/2010/main" val="3660563315"/>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96" y="0"/>
            <a:ext cx="10664687" cy="874643"/>
          </a:xfrm>
        </p:spPr>
        <p:txBody>
          <a:bodyPr/>
          <a:lstStyle/>
          <a:p>
            <a:pPr algn="ctr"/>
            <a:r>
              <a:rPr lang="en-US" b="1" dirty="0">
                <a:solidFill>
                  <a:srgbClr val="FF0000"/>
                </a:solidFill>
                <a:latin typeface="Arial Rounded MT Bold" panose="020F0704030504030204" pitchFamily="34" charset="0"/>
              </a:rPr>
              <a:t>Blood supply</a:t>
            </a:r>
          </a:p>
        </p:txBody>
      </p:sp>
      <p:sp>
        <p:nvSpPr>
          <p:cNvPr id="3" name="Content Placeholder 2"/>
          <p:cNvSpPr>
            <a:spLocks noGrp="1"/>
          </p:cNvSpPr>
          <p:nvPr>
            <p:ph idx="1"/>
          </p:nvPr>
        </p:nvSpPr>
        <p:spPr>
          <a:xfrm>
            <a:off x="357809" y="874643"/>
            <a:ext cx="11357113" cy="5302320"/>
          </a:xfrm>
        </p:spPr>
        <p:txBody>
          <a:bodyPr>
            <a:normAutofit/>
          </a:bodyPr>
          <a:lstStyle/>
          <a:p>
            <a:pPr algn="just"/>
            <a:r>
              <a:rPr lang="en-US" sz="3200" dirty="0"/>
              <a:t>The testicular artery, a branch of the abdominal aorta supplies the testes, scrotum and attachments</a:t>
            </a:r>
          </a:p>
          <a:p>
            <a:pPr algn="just"/>
            <a:r>
              <a:rPr lang="en-US" sz="3200" dirty="0"/>
              <a:t>The testicular veins drain in the same manner as the ovarian veins</a:t>
            </a:r>
          </a:p>
          <a:p>
            <a:pPr marL="0" indent="0" algn="just">
              <a:buNone/>
            </a:pPr>
            <a:r>
              <a:rPr lang="en-US" sz="3600" b="1" dirty="0"/>
              <a:t>Lymphatic drainage</a:t>
            </a:r>
          </a:p>
          <a:p>
            <a:pPr algn="just"/>
            <a:r>
              <a:rPr lang="en-US" sz="3200" dirty="0"/>
              <a:t>Is to the lymph nodes round the aorta</a:t>
            </a:r>
          </a:p>
          <a:p>
            <a:pPr marL="0" indent="0" algn="just">
              <a:buNone/>
            </a:pPr>
            <a:r>
              <a:rPr lang="en-US" sz="3600" b="1" dirty="0"/>
              <a:t>Nerve supply</a:t>
            </a:r>
          </a:p>
          <a:p>
            <a:pPr algn="just"/>
            <a:r>
              <a:rPr lang="en-US" sz="3200" dirty="0"/>
              <a:t>From the 10</a:t>
            </a:r>
            <a:r>
              <a:rPr lang="en-US" sz="3200" baseline="30000" dirty="0"/>
              <a:t>th</a:t>
            </a:r>
            <a:r>
              <a:rPr lang="en-US" sz="3200" dirty="0"/>
              <a:t> and 11</a:t>
            </a:r>
            <a:r>
              <a:rPr lang="en-US" sz="3200" baseline="30000" dirty="0"/>
              <a:t>th</a:t>
            </a:r>
            <a:r>
              <a:rPr lang="en-US" sz="3200" dirty="0"/>
              <a:t> thoracic nerves</a:t>
            </a:r>
          </a:p>
        </p:txBody>
      </p:sp>
    </p:spTree>
    <p:extLst>
      <p:ext uri="{BB962C8B-B14F-4D97-AF65-F5344CB8AC3E}">
        <p14:creationId xmlns:p14="http://schemas.microsoft.com/office/powerpoint/2010/main" val="1371081368"/>
      </p:ext>
    </p:extLst>
  </p:cSld>
  <p:clrMapOvr>
    <a:masterClrMapping/>
  </p:clrMapOvr>
  <p:transition spd="med">
    <p:pull/>
  </p:transition>
</p:sld>
</file>

<file path=ppt/theme/theme1.xml><?xml version="1.0" encoding="utf-8"?>
<a:theme xmlns:a="http://schemas.openxmlformats.org/drawingml/2006/main" name="Theme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D2D716FB-B2D2-4813-9643-461030CD12A6}" vid="{4824EBC9-700D-40FE-9B1F-D0B37244AE84}"/>
    </a:ext>
  </a:extLst>
</a:theme>
</file>

<file path=docProps/app.xml><?xml version="1.0" encoding="utf-8"?>
<Properties xmlns="http://schemas.openxmlformats.org/officeDocument/2006/extended-properties" xmlns:vt="http://schemas.openxmlformats.org/officeDocument/2006/docPropsVTypes">
  <TotalTime>94</TotalTime>
  <Words>1663</Words>
  <Application>Microsoft Office PowerPoint</Application>
  <PresentationFormat>Widescreen</PresentationFormat>
  <Paragraphs>137</Paragraphs>
  <Slides>27</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27</vt:i4>
      </vt:variant>
    </vt:vector>
  </HeadingPairs>
  <TitlesOfParts>
    <vt:vector size="39" baseType="lpstr">
      <vt:lpstr>AR JULIAN</vt:lpstr>
      <vt:lpstr>Arial</vt:lpstr>
      <vt:lpstr>Arial Black</vt:lpstr>
      <vt:lpstr>Arial Rounded MT Bold</vt:lpstr>
      <vt:lpstr>Berlin Sans FB Demi</vt:lpstr>
      <vt:lpstr>Calibri</vt:lpstr>
      <vt:lpstr>Calibri Light</vt:lpstr>
      <vt:lpstr>Georgia</vt:lpstr>
      <vt:lpstr>Tahoma</vt:lpstr>
      <vt:lpstr>Times New Roman</vt:lpstr>
      <vt:lpstr>Wingdings</vt:lpstr>
      <vt:lpstr>Theme3</vt:lpstr>
      <vt:lpstr>ANATOMY AND PHYSIOLOGY OF THE MALE REPRODUCTIVE SYSTEM</vt:lpstr>
      <vt:lpstr>THE MALE REPRODUCTIVE SYSTEM </vt:lpstr>
      <vt:lpstr>PowerPoint Presentation</vt:lpstr>
      <vt:lpstr>The scrotum </vt:lpstr>
      <vt:lpstr>The testes</vt:lpstr>
      <vt:lpstr>Structure of the testis</vt:lpstr>
      <vt:lpstr>PowerPoint Presentation</vt:lpstr>
      <vt:lpstr>The spermatic cord</vt:lpstr>
      <vt:lpstr>Blood supply</vt:lpstr>
      <vt:lpstr>The seminal vesicles</vt:lpstr>
      <vt:lpstr>The ejaculatory ducts</vt:lpstr>
      <vt:lpstr>The penis</vt:lpstr>
      <vt:lpstr>Structure of spermatozoon</vt:lpstr>
      <vt:lpstr>The male hormones</vt:lpstr>
      <vt:lpstr>Formation of spermatozoa</vt:lpstr>
      <vt:lpstr>BASIC ANATOMY&amp; PHYSIOLOGY OF THE FEMALE REPRODUCTIVE SYSTEM</vt:lpstr>
      <vt:lpstr>DIAGRAM OF THE VULVA</vt:lpstr>
      <vt:lpstr>1.EXTERNAL GENITALIA/ VULVA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AND PHYSIOLOGY OF THE MALE REPRODUCTIVE SYSTEM</dc:title>
  <dc:creator>Martha Kairu</dc:creator>
  <cp:lastModifiedBy>Martha Kairu</cp:lastModifiedBy>
  <cp:revision>3</cp:revision>
  <dcterms:created xsi:type="dcterms:W3CDTF">2020-12-02T06:30:17Z</dcterms:created>
  <dcterms:modified xsi:type="dcterms:W3CDTF">2020-12-02T08:05:09Z</dcterms:modified>
</cp:coreProperties>
</file>