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8" r:id="rId4"/>
    <p:sldId id="260" r:id="rId5"/>
    <p:sldId id="277" r:id="rId6"/>
    <p:sldId id="261" r:id="rId7"/>
    <p:sldId id="271" r:id="rId8"/>
    <p:sldId id="276" r:id="rId9"/>
    <p:sldId id="278" r:id="rId10"/>
    <p:sldId id="263" r:id="rId11"/>
    <p:sldId id="275" r:id="rId12"/>
    <p:sldId id="264" r:id="rId13"/>
    <p:sldId id="265" r:id="rId14"/>
    <p:sldId id="266" r:id="rId15"/>
    <p:sldId id="267" r:id="rId16"/>
    <p:sldId id="268" r:id="rId17"/>
    <p:sldId id="269" r:id="rId18"/>
    <p:sldId id="270"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102"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562266-FD67-4266-800A-0A33FC4BE837}" type="datetimeFigureOut">
              <a:rPr lang="en-US" smtClean="0"/>
              <a:t>10/24/2021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EACDA0-F1AC-4A6B-85CB-C30D26FD3939}" type="slidenum">
              <a:rPr lang="en-US" smtClean="0"/>
              <a:t>‹#›</a:t>
            </a:fld>
            <a:endParaRPr lang="en-US"/>
          </a:p>
        </p:txBody>
      </p:sp>
    </p:spTree>
    <p:extLst>
      <p:ext uri="{BB962C8B-B14F-4D97-AF65-F5344CB8AC3E}">
        <p14:creationId xmlns:p14="http://schemas.microsoft.com/office/powerpoint/2010/main" val="60701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EACDA0-F1AC-4A6B-85CB-C30D26FD3939}" type="slidenum">
              <a:rPr lang="en-US" smtClean="0"/>
              <a:t>2</a:t>
            </a:fld>
            <a:endParaRPr lang="en-US"/>
          </a:p>
        </p:txBody>
      </p:sp>
    </p:spTree>
    <p:extLst>
      <p:ext uri="{BB962C8B-B14F-4D97-AF65-F5344CB8AC3E}">
        <p14:creationId xmlns:p14="http://schemas.microsoft.com/office/powerpoint/2010/main" val="3666333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h6SUIof6Z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1824" y="2404534"/>
            <a:ext cx="8834907" cy="1646302"/>
          </a:xfrm>
        </p:spPr>
        <p:txBody>
          <a:bodyPr/>
          <a:lstStyle/>
          <a:p>
            <a:r>
              <a:rPr lang="en-US" b="1" dirty="0"/>
              <a:t>ABDOMINAL PARACENTESIS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04834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Nursing responsibilities</a:t>
            </a:r>
            <a:endParaRPr lang="en-US" dirty="0"/>
          </a:p>
        </p:txBody>
      </p:sp>
      <p:sp>
        <p:nvSpPr>
          <p:cNvPr id="3" name="Content Placeholder 2"/>
          <p:cNvSpPr>
            <a:spLocks noGrp="1"/>
          </p:cNvSpPr>
          <p:nvPr>
            <p:ph idx="1"/>
          </p:nvPr>
        </p:nvSpPr>
        <p:spPr/>
        <p:txBody>
          <a:bodyPr/>
          <a:lstStyle/>
          <a:p>
            <a:endParaRPr lang="en-US" dirty="0" smtClean="0"/>
          </a:p>
          <a:p>
            <a:r>
              <a:rPr lang="en-US" dirty="0"/>
              <a:t>Check rate of drainage and adjust to the required rate of flow</a:t>
            </a:r>
          </a:p>
          <a:p>
            <a:r>
              <a:rPr lang="en-US" dirty="0"/>
              <a:t>Return patient to bed or to a comfortable sitting position</a:t>
            </a:r>
          </a:p>
          <a:p>
            <a:r>
              <a:rPr lang="en-US" dirty="0"/>
              <a:t>Measure, describe and record the fluid collected</a:t>
            </a:r>
          </a:p>
          <a:p>
            <a:r>
              <a:rPr lang="en-US" dirty="0"/>
              <a:t>Label samples of fluid and send them to lab</a:t>
            </a:r>
          </a:p>
          <a:p>
            <a:r>
              <a:rPr lang="en-US" dirty="0"/>
              <a:t>Monitor vital signs every 25 minutes for 1hr, every 30 minutes for 2hrs, every hour for 2hrs and then every 4hrs</a:t>
            </a:r>
          </a:p>
          <a:p>
            <a:r>
              <a:rPr lang="en-US" dirty="0"/>
              <a:t>Measure the abdominal girth-for comparison</a:t>
            </a:r>
          </a:p>
          <a:p>
            <a:endParaRPr lang="en-US" dirty="0"/>
          </a:p>
        </p:txBody>
      </p:sp>
    </p:spTree>
    <p:extLst>
      <p:ext uri="{BB962C8B-B14F-4D97-AF65-F5344CB8AC3E}">
        <p14:creationId xmlns:p14="http://schemas.microsoft.com/office/powerpoint/2010/main" val="3541681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150" y="200167"/>
            <a:ext cx="8596668" cy="946245"/>
          </a:xfrm>
        </p:spPr>
        <p:txBody>
          <a:bodyPr/>
          <a:lstStyle/>
          <a:p>
            <a:endParaRPr lang="en-US"/>
          </a:p>
        </p:txBody>
      </p:sp>
      <p:sp>
        <p:nvSpPr>
          <p:cNvPr id="3" name="Content Placeholder 2"/>
          <p:cNvSpPr>
            <a:spLocks noGrp="1"/>
          </p:cNvSpPr>
          <p:nvPr>
            <p:ph idx="1"/>
          </p:nvPr>
        </p:nvSpPr>
        <p:spPr>
          <a:xfrm>
            <a:off x="504967" y="1419367"/>
            <a:ext cx="8769035" cy="5186149"/>
          </a:xfrm>
        </p:spPr>
        <p:txBody>
          <a:bodyPr>
            <a:normAutofit/>
          </a:bodyPr>
          <a:lstStyle/>
          <a:p>
            <a:r>
              <a:rPr lang="en-US" dirty="0"/>
              <a:t>Reassure the </a:t>
            </a:r>
            <a:r>
              <a:rPr lang="en-US" dirty="0" err="1"/>
              <a:t>pt</a:t>
            </a:r>
            <a:r>
              <a:rPr lang="en-US" dirty="0"/>
              <a:t> during the procedure</a:t>
            </a:r>
          </a:p>
          <a:p>
            <a:r>
              <a:rPr lang="en-US" dirty="0"/>
              <a:t>Observe the vital signs</a:t>
            </a:r>
          </a:p>
          <a:p>
            <a:r>
              <a:rPr lang="en-US" dirty="0"/>
              <a:t>Check rate of drainage and frequency</a:t>
            </a:r>
          </a:p>
          <a:p>
            <a:r>
              <a:rPr lang="en-US" dirty="0"/>
              <a:t>Record the amount of output of fluid chart</a:t>
            </a:r>
          </a:p>
          <a:p>
            <a:r>
              <a:rPr lang="en-US" dirty="0"/>
              <a:t>Ensure </a:t>
            </a:r>
            <a:r>
              <a:rPr lang="en-US" dirty="0" err="1"/>
              <a:t>pts</a:t>
            </a:r>
            <a:r>
              <a:rPr lang="en-US" dirty="0"/>
              <a:t> comfort</a:t>
            </a:r>
          </a:p>
          <a:p>
            <a:r>
              <a:rPr lang="en-US" dirty="0"/>
              <a:t>On completion remove </a:t>
            </a:r>
            <a:r>
              <a:rPr lang="en-US" dirty="0" err="1"/>
              <a:t>cannular</a:t>
            </a:r>
            <a:r>
              <a:rPr lang="en-US" dirty="0"/>
              <a:t> and apply sterile dressing</a:t>
            </a:r>
          </a:p>
          <a:p>
            <a:r>
              <a:rPr lang="en-US" dirty="0"/>
              <a:t>Monitor for complications e.g. </a:t>
            </a:r>
            <a:r>
              <a:rPr lang="en-US" dirty="0" smtClean="0"/>
              <a:t>infections</a:t>
            </a:r>
          </a:p>
          <a:p>
            <a:r>
              <a:rPr lang="en-US" dirty="0"/>
              <a:t>Dispose off the equipment appropriately.</a:t>
            </a:r>
          </a:p>
          <a:p>
            <a:r>
              <a:rPr lang="en-US" dirty="0"/>
              <a:t>Dispatch the labelled specimen bottles immediately to the lab with completed forms</a:t>
            </a:r>
          </a:p>
          <a:p>
            <a:r>
              <a:rPr lang="en-US" dirty="0"/>
              <a:t>Document the procedure</a:t>
            </a:r>
          </a:p>
          <a:p>
            <a:endParaRPr lang="en-US" dirty="0"/>
          </a:p>
          <a:p>
            <a:endParaRPr lang="en-US" dirty="0"/>
          </a:p>
        </p:txBody>
      </p:sp>
    </p:spTree>
    <p:extLst>
      <p:ext uri="{BB962C8B-B14F-4D97-AF65-F5344CB8AC3E}">
        <p14:creationId xmlns:p14="http://schemas.microsoft.com/office/powerpoint/2010/main" val="1503610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Note: </a:t>
            </a:r>
          </a:p>
          <a:p>
            <a:r>
              <a:rPr lang="en-US" dirty="0" smtClean="0"/>
              <a:t>BP </a:t>
            </a:r>
            <a:r>
              <a:rPr lang="en-US" dirty="0"/>
              <a:t>and pulse may change as fluid shift occurs after removal of fluid</a:t>
            </a:r>
            <a:r>
              <a:rPr lang="en-US" dirty="0" smtClean="0"/>
              <a:t>.</a:t>
            </a:r>
            <a:endParaRPr lang="en-US" dirty="0"/>
          </a:p>
          <a:p>
            <a:r>
              <a:rPr lang="en-US" dirty="0"/>
              <a:t>An elevated temperature is a sign of </a:t>
            </a:r>
            <a:r>
              <a:rPr lang="en-US" dirty="0" smtClean="0"/>
              <a:t>infection</a:t>
            </a:r>
            <a:endParaRPr lang="en-US" dirty="0"/>
          </a:p>
          <a:p>
            <a:r>
              <a:rPr lang="en-US" dirty="0"/>
              <a:t>Assess for hypovolemia, electrolyte shifts, changes in mental status and encephalopathy which may occur with removal of fluid and fluid shifts and should be reported.</a:t>
            </a:r>
          </a:p>
          <a:p>
            <a:r>
              <a:rPr lang="en-US" dirty="0"/>
              <a:t>Check puncture site for leakage or bleeding , leakage of fluid may occur because of changes in abdominal pressure and may contribute to further loss of fluid if undetected</a:t>
            </a:r>
          </a:p>
          <a:p>
            <a:r>
              <a:rPr lang="en-US" dirty="0"/>
              <a:t>Leakage suggests a possible site of infection and bleeding may occur in patients with altered clotting secondary to liver disease.</a:t>
            </a:r>
          </a:p>
          <a:p>
            <a:endParaRPr lang="en-US" dirty="0"/>
          </a:p>
        </p:txBody>
      </p:sp>
    </p:spTree>
    <p:extLst>
      <p:ext uri="{BB962C8B-B14F-4D97-AF65-F5344CB8AC3E}">
        <p14:creationId xmlns:p14="http://schemas.microsoft.com/office/powerpoint/2010/main" val="3561900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Have IV fluids and albumin on hand if hypotension results from the fluid shift from the </a:t>
            </a:r>
            <a:r>
              <a:rPr lang="en-US" dirty="0" smtClean="0"/>
              <a:t>vascular space</a:t>
            </a:r>
            <a:r>
              <a:rPr lang="en-US" dirty="0"/>
              <a:t>.</a:t>
            </a:r>
          </a:p>
          <a:p>
            <a:r>
              <a:rPr lang="en-US" dirty="0"/>
              <a:t>Note severe abdominal pain. Rigid </a:t>
            </a:r>
            <a:r>
              <a:rPr lang="en-US" dirty="0" err="1"/>
              <a:t>abdominaL</a:t>
            </a:r>
            <a:r>
              <a:rPr lang="en-US" dirty="0"/>
              <a:t> muscles indicate that peritonitis is developing from the </a:t>
            </a:r>
            <a:r>
              <a:rPr lang="en-US" dirty="0" err="1"/>
              <a:t>paracentesis</a:t>
            </a:r>
            <a:r>
              <a:rPr lang="en-US" dirty="0"/>
              <a:t>.</a:t>
            </a:r>
          </a:p>
          <a:p>
            <a:r>
              <a:rPr lang="en-US" dirty="0"/>
              <a:t>Notify physician immediately of a positive Gram stain or culture.</a:t>
            </a:r>
          </a:p>
          <a:p>
            <a:endParaRPr lang="en-US" dirty="0"/>
          </a:p>
        </p:txBody>
      </p:sp>
    </p:spTree>
    <p:extLst>
      <p:ext uri="{BB962C8B-B14F-4D97-AF65-F5344CB8AC3E}">
        <p14:creationId xmlns:p14="http://schemas.microsoft.com/office/powerpoint/2010/main" val="423203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Provide patient teaching regarding:</a:t>
            </a:r>
          </a:p>
          <a:p>
            <a:r>
              <a:rPr lang="en-US" dirty="0"/>
              <a:t> need to monitor for bleeding or excessive drainage from puncture site.</a:t>
            </a:r>
          </a:p>
          <a:p>
            <a:r>
              <a:rPr lang="en-US" dirty="0"/>
              <a:t>Importance of avoiding heavy lifting or straining.</a:t>
            </a:r>
          </a:p>
          <a:p>
            <a:r>
              <a:rPr lang="en-US" dirty="0"/>
              <a:t>Need to change position slowly </a:t>
            </a:r>
          </a:p>
          <a:p>
            <a:r>
              <a:rPr lang="en-US" dirty="0"/>
              <a:t>Frequency of monitoring for fever </a:t>
            </a:r>
          </a:p>
          <a:p>
            <a:endParaRPr lang="en-US" dirty="0"/>
          </a:p>
        </p:txBody>
      </p:sp>
    </p:spTree>
    <p:extLst>
      <p:ext uri="{BB962C8B-B14F-4D97-AF65-F5344CB8AC3E}">
        <p14:creationId xmlns:p14="http://schemas.microsoft.com/office/powerpoint/2010/main" val="2685706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tx1"/>
                </a:solidFill>
              </a:rPr>
              <a:t>NB:</a:t>
            </a:r>
          </a:p>
          <a:p>
            <a:r>
              <a:rPr lang="en-US" dirty="0" smtClean="0">
                <a:solidFill>
                  <a:srgbClr val="FF0000"/>
                </a:solidFill>
              </a:rPr>
              <a:t>No </a:t>
            </a:r>
            <a:r>
              <a:rPr lang="en-US" dirty="0">
                <a:solidFill>
                  <a:srgbClr val="FF0000"/>
                </a:solidFill>
              </a:rPr>
              <a:t>more than 1000 to 1500 mL of fluid should be removed at any one time to avoid complications such as hypovolemia and shock resulting from abdominal pressure changes and massive fluid shifts into the space that has been drained by </a:t>
            </a:r>
            <a:r>
              <a:rPr lang="en-US" dirty="0" err="1">
                <a:solidFill>
                  <a:srgbClr val="FF0000"/>
                </a:solidFill>
              </a:rPr>
              <a:t>paracentesis</a:t>
            </a:r>
            <a:r>
              <a:rPr lang="en-US" dirty="0">
                <a:solidFill>
                  <a:srgbClr val="FF0000"/>
                </a:solidFill>
              </a:rPr>
              <a:t>.</a:t>
            </a:r>
          </a:p>
          <a:p>
            <a:endParaRPr lang="en-US" dirty="0"/>
          </a:p>
        </p:txBody>
      </p:sp>
    </p:spTree>
    <p:extLst>
      <p:ext uri="{BB962C8B-B14F-4D97-AF65-F5344CB8AC3E}">
        <p14:creationId xmlns:p14="http://schemas.microsoft.com/office/powerpoint/2010/main" val="3139173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lstStyle/>
          <a:p>
            <a:pPr marL="0" indent="0">
              <a:buNone/>
            </a:pPr>
            <a:r>
              <a:rPr lang="en-US" dirty="0"/>
              <a:t>Absolute:</a:t>
            </a:r>
          </a:p>
          <a:p>
            <a:r>
              <a:rPr lang="en-US" dirty="0"/>
              <a:t>An acute abdomen that requires surgery</a:t>
            </a:r>
          </a:p>
          <a:p>
            <a:r>
              <a:rPr lang="en-US" dirty="0"/>
              <a:t>Severe thrombocytopenia-  infuse platelets prior to the procedure</a:t>
            </a:r>
          </a:p>
          <a:p>
            <a:r>
              <a:rPr lang="en-US" dirty="0"/>
              <a:t>Coagulopathy- INR greater than 2.0 sec, infuse fresh frozen plasma prior to the procedure</a:t>
            </a:r>
          </a:p>
          <a:p>
            <a:endParaRPr lang="en-US" dirty="0"/>
          </a:p>
        </p:txBody>
      </p:sp>
    </p:spTree>
    <p:extLst>
      <p:ext uri="{BB962C8B-B14F-4D97-AF65-F5344CB8AC3E}">
        <p14:creationId xmlns:p14="http://schemas.microsoft.com/office/powerpoint/2010/main" val="56671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Relative:</a:t>
            </a:r>
          </a:p>
          <a:p>
            <a:r>
              <a:rPr lang="en-US" dirty="0"/>
              <a:t>Pregnancy</a:t>
            </a:r>
          </a:p>
          <a:p>
            <a:r>
              <a:rPr lang="en-US" dirty="0"/>
              <a:t>Abdominal wall cellulitis</a:t>
            </a:r>
          </a:p>
          <a:p>
            <a:r>
              <a:rPr lang="en-US" dirty="0"/>
              <a:t> intra abdominal adhesions</a:t>
            </a:r>
          </a:p>
          <a:p>
            <a:r>
              <a:rPr lang="en-US" dirty="0"/>
              <a:t>Distended bowel</a:t>
            </a:r>
          </a:p>
          <a:p>
            <a:r>
              <a:rPr lang="en-US" dirty="0"/>
              <a:t>distended urinary bladder</a:t>
            </a:r>
          </a:p>
          <a:p>
            <a:endParaRPr lang="en-US" dirty="0"/>
          </a:p>
        </p:txBody>
      </p:sp>
    </p:spTree>
    <p:extLst>
      <p:ext uri="{BB962C8B-B14F-4D97-AF65-F5344CB8AC3E}">
        <p14:creationId xmlns:p14="http://schemas.microsoft.com/office/powerpoint/2010/main" val="1041964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r>
              <a:rPr lang="en-US" dirty="0"/>
              <a:t>persistent leak from the puncture site</a:t>
            </a:r>
          </a:p>
          <a:p>
            <a:r>
              <a:rPr lang="en-US" dirty="0"/>
              <a:t>wound infection</a:t>
            </a:r>
          </a:p>
          <a:p>
            <a:r>
              <a:rPr lang="en-US" dirty="0"/>
              <a:t>abdominal wall hematoma</a:t>
            </a:r>
          </a:p>
          <a:p>
            <a:r>
              <a:rPr lang="en-US" dirty="0"/>
              <a:t>hollow </a:t>
            </a:r>
            <a:r>
              <a:rPr lang="en-US" dirty="0" smtClean="0"/>
              <a:t>viscous </a:t>
            </a:r>
            <a:r>
              <a:rPr lang="en-US" dirty="0"/>
              <a:t>perforation (small or large bowel, stomach, bladder)</a:t>
            </a:r>
          </a:p>
          <a:p>
            <a:r>
              <a:rPr lang="en-US" dirty="0"/>
              <a:t>catheter laceration and loss in abdominal cavity</a:t>
            </a:r>
          </a:p>
          <a:p>
            <a:r>
              <a:rPr lang="en-US" dirty="0"/>
              <a:t>laceration of major blood vessel (hypotension</a:t>
            </a:r>
          </a:p>
          <a:p>
            <a:r>
              <a:rPr lang="en-US" dirty="0"/>
              <a:t> </a:t>
            </a:r>
            <a:r>
              <a:rPr lang="en-US" dirty="0" err="1"/>
              <a:t>hyponatremia</a:t>
            </a:r>
            <a:endParaRPr lang="en-US" dirty="0"/>
          </a:p>
          <a:p>
            <a:endParaRPr lang="en-US" dirty="0"/>
          </a:p>
        </p:txBody>
      </p:sp>
    </p:spTree>
    <p:extLst>
      <p:ext uri="{BB962C8B-B14F-4D97-AF65-F5344CB8AC3E}">
        <p14:creationId xmlns:p14="http://schemas.microsoft.com/office/powerpoint/2010/main" val="2554723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Diagnoses </a:t>
            </a:r>
            <a:endParaRPr lang="en-US" dirty="0"/>
          </a:p>
        </p:txBody>
      </p:sp>
      <p:sp>
        <p:nvSpPr>
          <p:cNvPr id="3" name="Content Placeholder 2"/>
          <p:cNvSpPr>
            <a:spLocks noGrp="1"/>
          </p:cNvSpPr>
          <p:nvPr>
            <p:ph idx="1"/>
          </p:nvPr>
        </p:nvSpPr>
        <p:spPr/>
        <p:txBody>
          <a:bodyPr/>
          <a:lstStyle/>
          <a:p>
            <a:r>
              <a:rPr lang="en-US" dirty="0"/>
              <a:t>Activity intolerance </a:t>
            </a:r>
            <a:r>
              <a:rPr lang="en-US" dirty="0" err="1"/>
              <a:t>rltd</a:t>
            </a:r>
            <a:r>
              <a:rPr lang="en-US" dirty="0"/>
              <a:t> to fatigue</a:t>
            </a:r>
          </a:p>
          <a:p>
            <a:r>
              <a:rPr lang="en-US" dirty="0"/>
              <a:t>Imbalanced nutrition, less than body requirement </a:t>
            </a:r>
            <a:r>
              <a:rPr lang="en-US" dirty="0" err="1"/>
              <a:t>rltd</a:t>
            </a:r>
            <a:r>
              <a:rPr lang="en-US" dirty="0"/>
              <a:t> to </a:t>
            </a:r>
            <a:r>
              <a:rPr lang="en-US" dirty="0" err="1"/>
              <a:t>abdn</a:t>
            </a:r>
            <a:r>
              <a:rPr lang="en-US" dirty="0"/>
              <a:t> distention&amp; anorexia</a:t>
            </a:r>
          </a:p>
          <a:p>
            <a:r>
              <a:rPr lang="en-US" dirty="0"/>
              <a:t>Impaired skin integrity </a:t>
            </a:r>
            <a:r>
              <a:rPr lang="en-US" dirty="0" err="1"/>
              <a:t>rltd</a:t>
            </a:r>
            <a:r>
              <a:rPr lang="en-US" dirty="0"/>
              <a:t> to surgical incision ,edema, </a:t>
            </a:r>
            <a:r>
              <a:rPr lang="en-US" dirty="0" err="1"/>
              <a:t>pruritis</a:t>
            </a:r>
            <a:endParaRPr lang="en-US" dirty="0"/>
          </a:p>
          <a:p>
            <a:r>
              <a:rPr lang="en-US" dirty="0"/>
              <a:t>High risk for injury </a:t>
            </a:r>
            <a:r>
              <a:rPr lang="en-US" dirty="0" err="1"/>
              <a:t>rltd</a:t>
            </a:r>
            <a:r>
              <a:rPr lang="en-US" dirty="0"/>
              <a:t> to altered clotting mechanisms</a:t>
            </a:r>
          </a:p>
          <a:p>
            <a:r>
              <a:rPr lang="en-US" dirty="0"/>
              <a:t>Disturbed body images </a:t>
            </a:r>
            <a:r>
              <a:rPr lang="en-US" dirty="0" err="1"/>
              <a:t>rltd</a:t>
            </a:r>
            <a:r>
              <a:rPr lang="en-US" dirty="0"/>
              <a:t> to changes in appearance</a:t>
            </a:r>
          </a:p>
          <a:p>
            <a:r>
              <a:rPr lang="en-US" dirty="0"/>
              <a:t>Discomfort </a:t>
            </a:r>
            <a:r>
              <a:rPr lang="en-US" dirty="0" err="1"/>
              <a:t>rltd</a:t>
            </a:r>
            <a:r>
              <a:rPr lang="en-US" dirty="0"/>
              <a:t> to enlarged liver.</a:t>
            </a:r>
          </a:p>
          <a:p>
            <a:r>
              <a:rPr lang="en-US" dirty="0"/>
              <a:t>Fluid </a:t>
            </a:r>
            <a:r>
              <a:rPr lang="en-US" dirty="0" err="1"/>
              <a:t>vol</a:t>
            </a:r>
            <a:r>
              <a:rPr lang="en-US" dirty="0"/>
              <a:t> . Excess </a:t>
            </a:r>
            <a:r>
              <a:rPr lang="en-US" dirty="0" err="1"/>
              <a:t>rltd</a:t>
            </a:r>
            <a:r>
              <a:rPr lang="en-US" dirty="0"/>
              <a:t> to edema &amp; ascites</a:t>
            </a:r>
          </a:p>
        </p:txBody>
      </p:sp>
    </p:spTree>
    <p:extLst>
      <p:ext uri="{BB962C8B-B14F-4D97-AF65-F5344CB8AC3E}">
        <p14:creationId xmlns:p14="http://schemas.microsoft.com/office/powerpoint/2010/main" val="2812274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is the puncture of the abdomen and the withdrawal of fluid that has collected in the peritoneal cavity. </a:t>
            </a:r>
          </a:p>
          <a:p>
            <a:r>
              <a:rPr lang="en-US" dirty="0"/>
              <a:t>The fluid build up is called </a:t>
            </a:r>
            <a:r>
              <a:rPr lang="en-US" b="1" dirty="0" smtClean="0">
                <a:solidFill>
                  <a:schemeClr val="tx1"/>
                </a:solidFill>
              </a:rPr>
              <a:t>ascites</a:t>
            </a:r>
          </a:p>
          <a:p>
            <a:r>
              <a:rPr lang="en-US" dirty="0"/>
              <a:t>It is a procedure in which a needle / catheter is inserted into the peritoneal cavity to obtain </a:t>
            </a:r>
            <a:r>
              <a:rPr lang="en-US" dirty="0" err="1"/>
              <a:t>ascitic</a:t>
            </a:r>
            <a:r>
              <a:rPr lang="en-US" dirty="0"/>
              <a:t> fluid for diagnostic or therapeutic </a:t>
            </a:r>
            <a:r>
              <a:rPr lang="en-US" dirty="0" smtClean="0"/>
              <a:t>purposes</a:t>
            </a:r>
            <a:endParaRPr lang="en-US" b="1" dirty="0">
              <a:solidFill>
                <a:schemeClr val="tx1"/>
              </a:solidFill>
            </a:endParaRPr>
          </a:p>
          <a:p>
            <a:r>
              <a:rPr lang="en-US" dirty="0"/>
              <a:t>It relieves abdominal pressure and obtains specimen for laboratory analysis</a:t>
            </a:r>
            <a:r>
              <a:rPr lang="en-US" dirty="0" smtClean="0"/>
              <a:t>.</a:t>
            </a:r>
          </a:p>
          <a:p>
            <a:endParaRPr lang="en-US" dirty="0"/>
          </a:p>
        </p:txBody>
      </p:sp>
    </p:spTree>
    <p:extLst>
      <p:ext uri="{BB962C8B-B14F-4D97-AF65-F5344CB8AC3E}">
        <p14:creationId xmlns:p14="http://schemas.microsoft.com/office/powerpoint/2010/main" val="2295654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https://www.youtube.com/watch?v=-</a:t>
            </a:r>
            <a:r>
              <a:rPr lang="en-US" dirty="0" smtClean="0">
                <a:hlinkClick r:id="rId2"/>
              </a:rPr>
              <a:t>h6SUIof6Z4</a:t>
            </a:r>
            <a:endParaRPr lang="en-US" dirty="0" smtClean="0"/>
          </a:p>
          <a:p>
            <a:endParaRPr lang="en-US" dirty="0"/>
          </a:p>
        </p:txBody>
      </p:sp>
    </p:spTree>
    <p:extLst>
      <p:ext uri="{BB962C8B-B14F-4D97-AF65-F5344CB8AC3E}">
        <p14:creationId xmlns:p14="http://schemas.microsoft.com/office/powerpoint/2010/main" val="237345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677334" y="609600"/>
            <a:ext cx="8596668" cy="5431762"/>
          </a:xfrm>
          <a:prstGeom prst="rect">
            <a:avLst/>
          </a:prstGeom>
        </p:spPr>
      </p:pic>
    </p:spTree>
    <p:extLst>
      <p:ext uri="{BB962C8B-B14F-4D97-AF65-F5344CB8AC3E}">
        <p14:creationId xmlns:p14="http://schemas.microsoft.com/office/powerpoint/2010/main" val="254109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a:t>
            </a:r>
          </a:p>
        </p:txBody>
      </p:sp>
      <p:sp>
        <p:nvSpPr>
          <p:cNvPr id="3" name="Content Placeholder 2"/>
          <p:cNvSpPr>
            <a:spLocks noGrp="1"/>
          </p:cNvSpPr>
          <p:nvPr>
            <p:ph idx="1"/>
          </p:nvPr>
        </p:nvSpPr>
        <p:spPr/>
        <p:txBody>
          <a:bodyPr/>
          <a:lstStyle/>
          <a:p>
            <a:r>
              <a:rPr lang="en-US" dirty="0"/>
              <a:t>To determine the etiology of new onset ascites</a:t>
            </a:r>
          </a:p>
          <a:p>
            <a:r>
              <a:rPr lang="en-US" dirty="0"/>
              <a:t>To diagnose infection in peritoneal fluid</a:t>
            </a:r>
          </a:p>
          <a:p>
            <a:r>
              <a:rPr lang="en-US" dirty="0"/>
              <a:t>To detect cancerous cells such as in liver cancer</a:t>
            </a:r>
          </a:p>
          <a:p>
            <a:r>
              <a:rPr lang="en-US" dirty="0"/>
              <a:t>To remove large amounts of fluid that causes pain or difficulty in breathing or that affects kidney or bowel(intestine) functioning.</a:t>
            </a:r>
          </a:p>
          <a:p>
            <a:endParaRPr lang="en-US" dirty="0"/>
          </a:p>
        </p:txBody>
      </p:sp>
    </p:spTree>
    <p:extLst>
      <p:ext uri="{BB962C8B-B14F-4D97-AF65-F5344CB8AC3E}">
        <p14:creationId xmlns:p14="http://schemas.microsoft.com/office/powerpoint/2010/main" val="1247311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sample of </a:t>
            </a:r>
            <a:r>
              <a:rPr lang="en-US" dirty="0" err="1"/>
              <a:t>ascitic</a:t>
            </a:r>
            <a:r>
              <a:rPr lang="en-US" dirty="0"/>
              <a:t> fluid may be sent to lab for diagnosis e.g. cell count, albumin level ,total protein, culture</a:t>
            </a:r>
          </a:p>
          <a:p>
            <a:r>
              <a:rPr lang="en-US" dirty="0"/>
              <a:t>Large volumes 5-6ltr may be removed to treat massive ascites</a:t>
            </a:r>
          </a:p>
          <a:p>
            <a:r>
              <a:rPr lang="en-US" dirty="0"/>
              <a:t>This technique is combined with IV infusion of albumin; it corrects decreases in effective arterial blood vol. that led to sodium retention</a:t>
            </a:r>
          </a:p>
          <a:p>
            <a:r>
              <a:rPr lang="en-US" dirty="0"/>
              <a:t>Colloids; decrease incident of post </a:t>
            </a:r>
            <a:r>
              <a:rPr lang="en-US" dirty="0" err="1"/>
              <a:t>paracentesis</a:t>
            </a:r>
            <a:r>
              <a:rPr lang="en-US" dirty="0"/>
              <a:t> circulation dysfunction with renal </a:t>
            </a:r>
            <a:r>
              <a:rPr lang="en-US" dirty="0" err="1"/>
              <a:t>dysfuction,hyponatrimia</a:t>
            </a:r>
            <a:r>
              <a:rPr lang="en-US" dirty="0"/>
              <a:t> and rapid </a:t>
            </a:r>
            <a:r>
              <a:rPr lang="en-US" dirty="0" err="1"/>
              <a:t>reaccumulation</a:t>
            </a:r>
            <a:r>
              <a:rPr lang="en-US" dirty="0"/>
              <a:t> of ascites with decreased effective arterial vol.</a:t>
            </a:r>
          </a:p>
          <a:p>
            <a:endParaRPr lang="en-US" dirty="0"/>
          </a:p>
        </p:txBody>
      </p:sp>
    </p:spTree>
    <p:extLst>
      <p:ext uri="{BB962C8B-B14F-4D97-AF65-F5344CB8AC3E}">
        <p14:creationId xmlns:p14="http://schemas.microsoft.com/office/powerpoint/2010/main" val="157587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5702"/>
            <a:ext cx="8596668" cy="1000837"/>
          </a:xfrm>
        </p:spPr>
        <p:txBody>
          <a:bodyPr/>
          <a:lstStyle/>
          <a:p>
            <a:r>
              <a:rPr lang="en-US" b="1" dirty="0"/>
              <a:t>Preparation</a:t>
            </a:r>
            <a:endParaRPr lang="en-US" dirty="0"/>
          </a:p>
        </p:txBody>
      </p:sp>
      <p:sp>
        <p:nvSpPr>
          <p:cNvPr id="3" name="Content Placeholder 2"/>
          <p:cNvSpPr>
            <a:spLocks noGrp="1"/>
          </p:cNvSpPr>
          <p:nvPr>
            <p:ph idx="1"/>
          </p:nvPr>
        </p:nvSpPr>
        <p:spPr>
          <a:xfrm>
            <a:off x="677334" y="1610437"/>
            <a:ext cx="8596668" cy="4926842"/>
          </a:xfrm>
        </p:spPr>
        <p:txBody>
          <a:bodyPr>
            <a:normAutofit/>
          </a:bodyPr>
          <a:lstStyle/>
          <a:p>
            <a:r>
              <a:rPr lang="en-US" dirty="0" smtClean="0"/>
              <a:t>Ensure </a:t>
            </a:r>
            <a:r>
              <a:rPr lang="en-US" dirty="0" err="1"/>
              <a:t>pt</a:t>
            </a:r>
            <a:r>
              <a:rPr lang="en-US" dirty="0"/>
              <a:t> understand the procedure </a:t>
            </a:r>
            <a:r>
              <a:rPr lang="en-US" dirty="0" smtClean="0"/>
              <a:t>and signed </a:t>
            </a:r>
            <a:r>
              <a:rPr lang="en-US" dirty="0"/>
              <a:t>consent form</a:t>
            </a:r>
          </a:p>
          <a:p>
            <a:r>
              <a:rPr lang="en-US" dirty="0"/>
              <a:t>Prepare patient by providing the necessary information and instructions by offering re-assurance</a:t>
            </a:r>
            <a:r>
              <a:rPr lang="en-US" dirty="0" smtClean="0"/>
              <a:t>.</a:t>
            </a:r>
          </a:p>
          <a:p>
            <a:r>
              <a:rPr lang="en-US" dirty="0" smtClean="0"/>
              <a:t>Ensure privacy </a:t>
            </a:r>
            <a:endParaRPr lang="en-US" dirty="0"/>
          </a:p>
          <a:p>
            <a:r>
              <a:rPr lang="en-US" dirty="0"/>
              <a:t>Instruct the patient to void.</a:t>
            </a:r>
          </a:p>
          <a:p>
            <a:r>
              <a:rPr lang="en-US" dirty="0"/>
              <a:t>Gather appropriate sterile equipment and collection of receptacles.</a:t>
            </a:r>
          </a:p>
          <a:p>
            <a:r>
              <a:rPr lang="en-US" dirty="0"/>
              <a:t>Place the patient in upright position on the edge of the bed or in a chair with feet supported on a stool.</a:t>
            </a:r>
          </a:p>
          <a:p>
            <a:r>
              <a:rPr lang="en-US" dirty="0"/>
              <a:t>If the patient is confined in bed use fowlers position</a:t>
            </a:r>
            <a:r>
              <a:rPr lang="en-US" dirty="0" smtClean="0"/>
              <a:t>.</a:t>
            </a:r>
          </a:p>
          <a:p>
            <a:r>
              <a:rPr lang="en-US" dirty="0"/>
              <a:t>Record baseline vital signs, weight and abdominal girth before the </a:t>
            </a:r>
            <a:r>
              <a:rPr lang="en-US" dirty="0" smtClean="0"/>
              <a:t>procedure</a:t>
            </a:r>
            <a:endParaRPr lang="en-US" dirty="0"/>
          </a:p>
          <a:p>
            <a:r>
              <a:rPr lang="en-US" dirty="0"/>
              <a:t>Place sphygmomanometer cuff around patients </a:t>
            </a:r>
            <a:r>
              <a:rPr lang="en-US" dirty="0" smtClean="0"/>
              <a:t>arm</a:t>
            </a:r>
          </a:p>
          <a:p>
            <a:r>
              <a:rPr lang="en-US" dirty="0"/>
              <a:t>Withhold anticoagulants as ordered</a:t>
            </a:r>
          </a:p>
          <a:p>
            <a:endParaRPr lang="en-US" dirty="0"/>
          </a:p>
          <a:p>
            <a:pPr>
              <a:buNone/>
            </a:pPr>
            <a:endParaRPr lang="en-US" dirty="0"/>
          </a:p>
          <a:p>
            <a:endParaRPr lang="en-US" dirty="0"/>
          </a:p>
        </p:txBody>
      </p:sp>
    </p:spTree>
    <p:extLst>
      <p:ext uri="{BB962C8B-B14F-4D97-AF65-F5344CB8AC3E}">
        <p14:creationId xmlns:p14="http://schemas.microsoft.com/office/powerpoint/2010/main" val="284122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2" y="177422"/>
            <a:ext cx="6892119" cy="816719"/>
          </a:xfrm>
        </p:spPr>
        <p:txBody>
          <a:bodyPr>
            <a:normAutofit/>
          </a:bodyPr>
          <a:lstStyle/>
          <a:p>
            <a:r>
              <a:rPr lang="en-US" sz="2400" dirty="0" smtClean="0"/>
              <a:t>Recommended areas of abdominal entry</a:t>
            </a:r>
            <a:endParaRPr lang="en-US" sz="2400" dirty="0"/>
          </a:p>
        </p:txBody>
      </p:sp>
      <p:sp>
        <p:nvSpPr>
          <p:cNvPr id="4" name="Text Placeholder 3"/>
          <p:cNvSpPr>
            <a:spLocks noGrp="1"/>
          </p:cNvSpPr>
          <p:nvPr>
            <p:ph type="body" sz="half" idx="2"/>
          </p:nvPr>
        </p:nvSpPr>
        <p:spPr>
          <a:xfrm>
            <a:off x="7315201" y="1295401"/>
            <a:ext cx="2655105" cy="4444701"/>
          </a:xfrm>
        </p:spPr>
        <p:txBody>
          <a:bodyPr>
            <a:normAutofit fontScale="92500" lnSpcReduction="10000"/>
          </a:bodyPr>
          <a:lstStyle/>
          <a:p>
            <a:pPr marL="342900" indent="-342900">
              <a:buFont typeface="+mj-lt"/>
              <a:buAutoNum type="arabicPeriod"/>
            </a:pPr>
            <a:r>
              <a:rPr lang="en-US" sz="2800" dirty="0"/>
              <a:t>2 cm below the umbilicus in the midline ( thru the </a:t>
            </a:r>
            <a:r>
              <a:rPr lang="en-US" sz="2800" dirty="0" err="1"/>
              <a:t>linea</a:t>
            </a:r>
            <a:r>
              <a:rPr lang="en-US" sz="2800" dirty="0"/>
              <a:t> alba)</a:t>
            </a:r>
          </a:p>
          <a:p>
            <a:pPr marL="342900" indent="-342900">
              <a:buFont typeface="+mj-lt"/>
              <a:buAutoNum type="arabicPeriod"/>
            </a:pPr>
            <a:r>
              <a:rPr lang="en-US" sz="2800" dirty="0"/>
              <a:t>5cm superior and medial to the anterior superior iliac lines on either sides</a:t>
            </a:r>
          </a:p>
        </p:txBody>
      </p:sp>
      <p:sp>
        <p:nvSpPr>
          <p:cNvPr id="6" name="Slide Number Placeholder 5"/>
          <p:cNvSpPr>
            <a:spLocks noGrp="1"/>
          </p:cNvSpPr>
          <p:nvPr>
            <p:ph type="sldNum" sz="quarter" idx="12"/>
          </p:nvPr>
        </p:nvSpPr>
        <p:spPr/>
        <p:txBody>
          <a:bodyPr/>
          <a:lstStyle/>
          <a:p>
            <a:fld id="{CA167557-82CA-435B-BEDF-704036BCE9AA}" type="slidenum">
              <a:rPr lang="en-US" smtClean="0"/>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76400"/>
            <a:ext cx="5562601"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9922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Procedure</a:t>
            </a:r>
            <a:endParaRPr lang="en-US" dirty="0"/>
          </a:p>
        </p:txBody>
      </p:sp>
      <p:sp>
        <p:nvSpPr>
          <p:cNvPr id="6" name="Content Placeholder 5"/>
          <p:cNvSpPr>
            <a:spLocks noGrp="1"/>
          </p:cNvSpPr>
          <p:nvPr>
            <p:ph idx="1"/>
          </p:nvPr>
        </p:nvSpPr>
        <p:spPr/>
        <p:txBody>
          <a:bodyPr/>
          <a:lstStyle/>
          <a:p>
            <a:r>
              <a:rPr lang="en-US" dirty="0"/>
              <a:t>Identify the site for aspiration</a:t>
            </a:r>
          </a:p>
          <a:p>
            <a:r>
              <a:rPr lang="en-US" dirty="0"/>
              <a:t>Clean and drape the </a:t>
            </a:r>
            <a:r>
              <a:rPr lang="en-US" dirty="0" err="1"/>
              <a:t>pt</a:t>
            </a:r>
            <a:r>
              <a:rPr lang="en-US" dirty="0"/>
              <a:t> with sterile towel</a:t>
            </a:r>
          </a:p>
          <a:p>
            <a:r>
              <a:rPr lang="en-US" dirty="0"/>
              <a:t>Inject local anesthesia as instructed and wait 4 the effect to take place.</a:t>
            </a:r>
          </a:p>
          <a:p>
            <a:r>
              <a:rPr lang="en-US" dirty="0"/>
              <a:t>The physician using aseptic techniques ,inserts the trocar and cannula, removes the trocar and leaves the </a:t>
            </a:r>
            <a:r>
              <a:rPr lang="en-US" dirty="0" err="1"/>
              <a:t>cannular</a:t>
            </a:r>
            <a:r>
              <a:rPr lang="en-US" dirty="0"/>
              <a:t> in situ.</a:t>
            </a:r>
          </a:p>
          <a:p>
            <a:r>
              <a:rPr lang="en-US" dirty="0"/>
              <a:t>If a specimen is required ,it is collected at this stage.</a:t>
            </a:r>
          </a:p>
          <a:p>
            <a:r>
              <a:rPr lang="en-US" dirty="0"/>
              <a:t>Cannula is removed at the end of the procedure and adhesive bandage or pressure dressing is applied over the site</a:t>
            </a:r>
          </a:p>
          <a:p>
            <a:endParaRPr lang="en-US" dirty="0"/>
          </a:p>
        </p:txBody>
      </p:sp>
    </p:spTree>
    <p:extLst>
      <p:ext uri="{BB962C8B-B14F-4D97-AF65-F5344CB8AC3E}">
        <p14:creationId xmlns:p14="http://schemas.microsoft.com/office/powerpoint/2010/main" val="280594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442949" y="2115403"/>
            <a:ext cx="5459105" cy="3630304"/>
          </a:xfrm>
          <a:prstGeom prst="rect">
            <a:avLst/>
          </a:prstGeom>
        </p:spPr>
      </p:pic>
    </p:spTree>
    <p:extLst>
      <p:ext uri="{BB962C8B-B14F-4D97-AF65-F5344CB8AC3E}">
        <p14:creationId xmlns:p14="http://schemas.microsoft.com/office/powerpoint/2010/main" val="20065733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126</TotalTime>
  <Words>920</Words>
  <Application>Microsoft Office PowerPoint</Application>
  <PresentationFormat>Widescreen</PresentationFormat>
  <Paragraphs>100</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ABDOMINAL PARACENTESIS</vt:lpstr>
      <vt:lpstr>PowerPoint Presentation</vt:lpstr>
      <vt:lpstr>PowerPoint Presentation</vt:lpstr>
      <vt:lpstr>Indications </vt:lpstr>
      <vt:lpstr>PowerPoint Presentation</vt:lpstr>
      <vt:lpstr>Preparation</vt:lpstr>
      <vt:lpstr>Recommended areas of abdominal entry</vt:lpstr>
      <vt:lpstr>Procedure</vt:lpstr>
      <vt:lpstr>PowerPoint Presentation</vt:lpstr>
      <vt:lpstr>Nursing responsibilities</vt:lpstr>
      <vt:lpstr>PowerPoint Presentation</vt:lpstr>
      <vt:lpstr>PowerPoint Presentation</vt:lpstr>
      <vt:lpstr>PowerPoint Presentation</vt:lpstr>
      <vt:lpstr>PowerPoint Presentation</vt:lpstr>
      <vt:lpstr>PowerPoint Presentation</vt:lpstr>
      <vt:lpstr>Contraindications</vt:lpstr>
      <vt:lpstr>PowerPoint Presentation</vt:lpstr>
      <vt:lpstr>Complications</vt:lpstr>
      <vt:lpstr>Nursing Diagnoses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ABDOMINAL PARACENTESIS</dc:title>
  <dc:creator>Nelly Jongwo</dc:creator>
  <cp:lastModifiedBy>Nelly Jongwo</cp:lastModifiedBy>
  <cp:revision>8</cp:revision>
  <dcterms:created xsi:type="dcterms:W3CDTF">2020-10-22T17:39:22Z</dcterms:created>
  <dcterms:modified xsi:type="dcterms:W3CDTF">2021-10-24T15:22:57Z</dcterms:modified>
</cp:coreProperties>
</file>