
<file path=[Content_Types].xml><?xml version="1.0" encoding="utf-8"?>
<Types xmlns="http://schemas.openxmlformats.org/package/2006/content-types">
  <Default Extension="emf" ContentType="image/x-emf"/>
  <Default Extension="png" ContentType="image/png"/>
  <Default Extension="font" ContentType="application/x-fontdata"/>
  <Default Extension="fntdata" ContentType="application/x-fontdata"/>
  <Default Extension="rels" ContentType="application/vnd.openxmlformats-package.relationships+xml"/>
  <Default Extension="xml" ContentType="application/xml"/>
  <Default Extension="jpeg" ContentType="image/jpeg"/>
  <Override PartName="/ppt/slides/slide31.xml" ContentType="application/vnd.openxmlformats-officedocument.presentationml.slide+xml"/>
  <Override PartName="/ppt/slides/slide129.xml" ContentType="application/vnd.openxmlformats-officedocument.presentationml.slide+xml"/>
  <Override PartName="/ppt/slides/slide348.xml" ContentType="application/vnd.openxmlformats-officedocument.presentationml.slide+xml"/>
  <Override PartName="/ppt/slides/slide320.xml" ContentType="application/vnd.openxmlformats-officedocument.presentationml.slide+xml"/>
  <Override PartName="/ppt/slides/slide296.xml" ContentType="application/vnd.openxmlformats-officedocument.presentationml.slide+xml"/>
  <Override PartName="/ppt/slides/slide254.xml" ContentType="application/vnd.openxmlformats-officedocument.presentationml.slide+xml"/>
  <Override PartName="/ppt/slides/slide13.xml" ContentType="application/vnd.openxmlformats-officedocument.presentationml.slide+xml"/>
  <Override PartName="/ppt/slides/slide79.xml" ContentType="application/vnd.openxmlformats-officedocument.presentationml.slide+xml"/>
  <Override PartName="/ppt/slides/slide14.xml" ContentType="application/vnd.openxmlformats-officedocument.presentationml.slide+xml"/>
  <Override PartName="/ppt/slides/slide195.xml" ContentType="application/vnd.openxmlformats-officedocument.presentationml.slide+xml"/>
  <Override PartName="/ppt/slides/slide100.xml" ContentType="application/vnd.openxmlformats-officedocument.presentationml.slide+xml"/>
  <Override PartName="/ppt/slides/slide36.xml" ContentType="application/vnd.openxmlformats-officedocument.presentationml.slide+xml"/>
  <Override PartName="/ppt/slides/slide301.xml" ContentType="application/vnd.openxmlformats-officedocument.presentationml.slide+xml"/>
  <Override PartName="/ppt/slides/slide264.xml" ContentType="application/vnd.openxmlformats-officedocument.presentationml.slide+xml"/>
  <Override PartName="/ppt/slideLayouts/slideLayout1.xml" ContentType="application/vnd.openxmlformats-officedocument.presentationml.slideLayout+xml"/>
  <Override PartName="/ppt/slides/slide274.xml" ContentType="application/vnd.openxmlformats-officedocument.presentationml.slide+xml"/>
  <Override PartName="/ppt/slides/slide127.xml" ContentType="application/vnd.openxmlformats-officedocument.presentationml.slide+xml"/>
  <Override PartName="/ppt/slides/slide118.xml" ContentType="application/vnd.openxmlformats-officedocument.presentationml.slide+xml"/>
  <Override PartName="/ppt/slides/slide61.xml" ContentType="application/vnd.openxmlformats-officedocument.presentationml.slide+xml"/>
  <Override PartName="/ppt/slides/slide352.xml" ContentType="application/vnd.openxmlformats-officedocument.presentationml.slide+xml"/>
  <Override PartName="/ppt/slides/slide244.xml" ContentType="application/vnd.openxmlformats-officedocument.presentationml.slide+xml"/>
  <Override PartName="/ppt/slides/slide109.xml" ContentType="application/vnd.openxmlformats-officedocument.presentationml.slide+xml"/>
  <Override PartName="/ppt/slides/slide119.xml" ContentType="application/vnd.openxmlformats-officedocument.presentationml.slide+xml"/>
  <Override PartName="/ppt/slides/slide26.xml" ContentType="application/vnd.openxmlformats-officedocument.presentationml.slide+xml"/>
  <Override PartName="/ppt/slides/slide198.xml" ContentType="application/vnd.openxmlformats-officedocument.presentationml.slide+xml"/>
  <Override PartName="/ppt/slides/slide295.xml" ContentType="application/vnd.openxmlformats-officedocument.presentationml.slide+xml"/>
  <Override PartName="/ppt/slides/slide242.xml" ContentType="application/vnd.openxmlformats-officedocument.presentationml.slide+xml"/>
  <Override PartName="/ppt/slides/slide277.xml" ContentType="application/vnd.openxmlformats-officedocument.presentationml.slide+xml"/>
  <Override PartName="/ppt/slides/slide287.xml" ContentType="application/vnd.openxmlformats-officedocument.presentationml.slide+xml"/>
  <Override PartName="/ppt/slides/slide233.xml" ContentType="application/vnd.openxmlformats-officedocument.presentationml.slide+xml"/>
  <Override PartName="/ppt/slides/slide222.xml" ContentType="application/vnd.openxmlformats-officedocument.presentationml.slide+xml"/>
  <Override PartName="/ppt/slides/slide197.xml" ContentType="application/vnd.openxmlformats-officedocument.presentationml.slide+xml"/>
  <Override PartName="/ppt/slides/slide10.xml" ContentType="application/vnd.openxmlformats-officedocument.presentationml.slide+xml"/>
  <Override PartName="/ppt/slides/slide115.xml" ContentType="application/vnd.openxmlformats-officedocument.presentationml.slide+xml"/>
  <Override PartName="/ppt/slides/slide69.xml" ContentType="application/vnd.openxmlformats-officedocument.presentationml.slide+xml"/>
  <Override PartName="/ppt/slides/slide39.xml" ContentType="application/vnd.openxmlformats-officedocument.presentationml.slide+xml"/>
  <Override PartName="/ppt/slides/slide360.xml" ContentType="application/vnd.openxmlformats-officedocument.presentationml.slide+xml"/>
  <Override PartName="/ppt/slides/slide317.xml" ContentType="application/vnd.openxmlformats-officedocument.presentationml.slide+xml"/>
  <Override PartName="/ppt/tableStyles.xml" ContentType="application/vnd.openxmlformats-officedocument.presentationml.tableStyles+xml"/>
  <Override PartName="/ppt/slides/slide26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252.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Override PartName="/ppt/slides/slide309.xml" ContentType="application/vnd.openxmlformats-officedocument.presentationml.slide+xml"/>
  <Override PartName="/ppt/slides/slide188.xml" ContentType="application/vnd.openxmlformats-officedocument.presentationml.slide+xml"/>
  <Override PartName="/ppt/slides/slide232.xml" ContentType="application/vnd.openxmlformats-officedocument.presentationml.slide+xml"/>
  <Override PartName="/ppt/slides/slide179.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02.xml" ContentType="application/vnd.openxmlformats-officedocument.presentationml.slide+xml"/>
  <Override PartName="/ppt/slides/slide356.xml" ContentType="application/vnd.openxmlformats-officedocument.presentationml.slide+xml"/>
  <Override PartName="/ppt/slides/slide51.xml" ContentType="application/vnd.openxmlformats-officedocument.presentationml.slide+xml"/>
  <Override PartName="/ppt/slides/slide116.xml" ContentType="application/vnd.openxmlformats-officedocument.presentationml.slide+xml"/>
  <Override PartName="/ppt/slides/slide111.xml" ContentType="application/vnd.openxmlformats-officedocument.presentationml.slide+xml"/>
  <Override PartName="/ppt/slides/slide355.xml" ContentType="application/vnd.openxmlformats-officedocument.presentationml.slide+xml"/>
  <Override PartName="/ppt/slides/slide52.xml" ContentType="application/vnd.openxmlformats-officedocument.presentationml.slide+xml"/>
  <Override PartName="/ppt/slides/slide12.xml" ContentType="application/vnd.openxmlformats-officedocument.presentationml.slide+xml"/>
  <Override PartName="/ppt/viewProps.xml" ContentType="application/vnd.openxmlformats-officedocument.presentationml.viewProps+xml"/>
  <Override PartName="/ppt/slides/slide243.xml" ContentType="application/vnd.openxmlformats-officedocument.presentationml.slide+xml"/>
  <Override PartName="/ppt/slides/slide178.xml" ContentType="application/vnd.openxmlformats-officedocument.presentationml.slide+xml"/>
  <Override PartName="/ppt/slides/slide237.xml" ContentType="application/vnd.openxmlformats-officedocument.presentationml.slide+xml"/>
  <Override PartName="/ppt/slides/slide353.xml" ContentType="application/vnd.openxmlformats-officedocument.presentationml.slide+xml"/>
  <Override PartName="/ppt/slides/slide99.xml" ContentType="application/vnd.openxmlformats-officedocument.presentationml.slide+xml"/>
  <Override PartName="/ppt/slides/slide19.xml" ContentType="application/vnd.openxmlformats-officedocument.presentationml.slide+xml"/>
  <Override PartName="/ppt/slides/slide58.xml" ContentType="application/vnd.openxmlformats-officedocument.presentationml.slide+xml"/>
  <Override PartName="/ppt/slides/slide174.xml" ContentType="application/vnd.openxmlformats-officedocument.presentationml.slide+xml"/>
  <Override PartName="/ppt/slides/slide155.xml" ContentType="application/vnd.openxmlformats-officedocument.presentationml.slide+xml"/>
  <Override PartName="/ppt/slides/slide357.xml" ContentType="application/vnd.openxmlformats-officedocument.presentationml.slide+xml"/>
  <Override PartName="/ppt/slides/slide300.xml" ContentType="application/vnd.openxmlformats-officedocument.presentationml.slide+xml"/>
  <Override PartName="/ppt/slides/slide323.xml" ContentType="application/vnd.openxmlformats-officedocument.presentationml.slide+xml"/>
  <Override PartName="/ppt/slides/slide307.xml" ContentType="application/vnd.openxmlformats-officedocument.presentationml.slide+xml"/>
  <Override PartName="/ppt/slides/slide9.xml" ContentType="application/vnd.openxmlformats-officedocument.presentationml.slide+xml"/>
  <Override PartName="/ppt/slides/slide281.xml" ContentType="application/vnd.openxmlformats-officedocument.presentationml.slide+xml"/>
  <Override PartName="/ppt/slides/slide248.xml" ContentType="application/vnd.openxmlformats-officedocument.presentationml.slide+xml"/>
  <Override PartName="/ppt/slides/slide133.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313.xml" ContentType="application/vnd.openxmlformats-officedocument.presentationml.slide+xml"/>
  <Override PartName="/ppt/slides/slide82.xml" ContentType="application/vnd.openxmlformats-officedocument.presentationml.slide+xml"/>
  <Override PartName="/ppt/slides/slide210.xml" ContentType="application/vnd.openxmlformats-officedocument.presentationml.slide+xml"/>
  <Override PartName="/ppt/slides/slide318.xml" ContentType="application/vnd.openxmlformats-officedocument.presentationml.slide+xml"/>
  <Override PartName="/ppt/slides/slide176.xml" ContentType="application/vnd.openxmlformats-officedocument.presentationml.slide+xml"/>
  <Override PartName="/ppt/slides/slide201.xml" ContentType="application/vnd.openxmlformats-officedocument.presentationml.slide+xml"/>
  <Override PartName="/ppt/slides/slide186.xml" ContentType="application/vnd.openxmlformats-officedocument.presentationml.slide+xml"/>
  <Override PartName="/ppt/slides/slide95.xml" ContentType="application/vnd.openxmlformats-officedocument.presentationml.slide+xml"/>
  <Override PartName="/ppt/slides/slide30.xml" ContentType="application/vnd.openxmlformats-officedocument.presentationml.slide+xml"/>
  <Override PartName="/ppt/slideLayouts/slideLayout0.xml" ContentType="application/vnd.openxmlformats-officedocument.presentationml.slideLayout+xml"/>
  <Override PartName="/ppt/slides/slide333.xml" ContentType="application/vnd.openxmlformats-officedocument.presentationml.slide+xml"/>
  <Override PartName="/ppt/slides/slide137.xml" ContentType="application/vnd.openxmlformats-officedocument.presentationml.slide+xml"/>
  <Override PartName="/ppt/slides/slide272.xml" ContentType="application/vnd.openxmlformats-officedocument.presentationml.slide+xml"/>
  <Override PartName="/ppt/slides/slide284.xml" ContentType="application/vnd.openxmlformats-officedocument.presentationml.slide+xml"/>
  <Override PartName="/ppt/slides/slide339.xml" ContentType="application/vnd.openxmlformats-officedocument.presentationml.slide+xml"/>
  <Override PartName="/ppt/slides/slide12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113.xml" ContentType="application/vnd.openxmlformats-officedocument.presentationml.slide+xml"/>
  <Override PartName="/ppt/slides/slide42.xml" ContentType="application/vnd.openxmlformats-officedocument.presentationml.slide+xml"/>
  <Override PartName="/ppt/slides/slide144.xml" ContentType="application/vnd.openxmlformats-officedocument.presentationml.slide+xml"/>
  <Override PartName="/ppt/slides/slide299.xml" ContentType="application/vnd.openxmlformats-officedocument.presentationml.slide+xml"/>
  <Override PartName="/ppt/slides/slide136.xml" ContentType="application/vnd.openxmlformats-officedocument.presentationml.slide+xml"/>
  <Override PartName="/ppt/slides/slide121.xml" ContentType="application/vnd.openxmlformats-officedocument.presentationml.slide+xml"/>
  <Override PartName="/ppt/slideLayouts/slideLayout8.xml" ContentType="application/vnd.openxmlformats-officedocument.presentationml.slideLayout+xml"/>
  <Override PartName="/ppt/slides/slide183.xml" ContentType="application/vnd.openxmlformats-officedocument.presentationml.slide+xml"/>
  <Override PartName="/ppt/slides/slide230.xml" ContentType="application/vnd.openxmlformats-officedocument.presentationml.slide+xml"/>
  <Override PartName="/ppt/slides/slide219.xml" ContentType="application/vnd.openxmlformats-officedocument.presentationml.slide+xml"/>
  <Override PartName="/ppt/slides/slide67.xml" ContentType="application/vnd.openxmlformats-officedocument.presentationml.slide+xml"/>
  <Override PartName="/ppt/slides/slide207.xml" ContentType="application/vnd.openxmlformats-officedocument.presentationml.slide+xml"/>
  <Override PartName="/ppt/slides/slide308.xml" ContentType="application/vnd.openxmlformats-officedocument.presentationml.slide+xml"/>
  <Override PartName="/ppt/slides/slide266.xml" ContentType="application/vnd.openxmlformats-officedocument.presentationml.slide+xml"/>
  <Override PartName="/ppt/slides/slide196.xml" ContentType="application/vnd.openxmlformats-officedocument.presentationml.slide+xml"/>
  <Override PartName="/ppt/slides/slide132.xml" ContentType="application/vnd.openxmlformats-officedocument.presentationml.slide+xml"/>
  <Override PartName="/ppt/slides/slide18.xml" ContentType="application/vnd.openxmlformats-officedocument.presentationml.slide+xml"/>
  <Override PartName="/ppt/slides/slide283.xml" ContentType="application/vnd.openxmlformats-officedocument.presentationml.slide+xml"/>
  <Override PartName="/ppt/slides/slide245.xml" ContentType="application/vnd.openxmlformats-officedocument.presentationml.slide+xml"/>
  <Override PartName="/ppt/slides/slide76.xml" ContentType="application/vnd.openxmlformats-officedocument.presentationml.slide+xml"/>
  <Override PartName="/ppt/slides/slide114.xml" ContentType="application/vnd.openxmlformats-officedocument.presentationml.slide+xml"/>
  <Override PartName="/ppt/slides/slide259.xml" ContentType="application/vnd.openxmlformats-officedocument.presentationml.slide+xml"/>
  <Override PartName="/ppt/slides/slide180.xml" ContentType="application/vnd.openxmlformats-officedocument.presentationml.slide+xml"/>
  <Override PartName="/ppt/slides/slide282.xml" ContentType="application/vnd.openxmlformats-officedocument.presentationml.slide+xml"/>
  <Override PartName="/ppt/slides/slide238.xml" ContentType="application/vnd.openxmlformats-officedocument.presentationml.slide+xml"/>
  <Override PartName="/ppt/slides/slide223.xml" ContentType="application/vnd.openxmlformats-officedocument.presentationml.slide+xml"/>
  <Override PartName="/ppt/slides/slide146.xml" ContentType="application/vnd.openxmlformats-officedocument.presentationml.slide+xml"/>
  <Override PartName="/ppt/slides/slide211.xml" ContentType="application/vnd.openxmlformats-officedocument.presentationml.slide+xml"/>
  <Override PartName="/ppt/slides/slide66.xml" ContentType="application/vnd.openxmlformats-officedocument.presentationml.slide+xml"/>
  <Override PartName="/ppt/slides/slide231.xml" ContentType="application/vnd.openxmlformats-officedocument.presentationml.slide+xml"/>
  <Override PartName="/ppt/slides/slide191.xml" ContentType="application/vnd.openxmlformats-officedocument.presentationml.slide+xml"/>
  <Override PartName="/ppt/slides/slide0.xml" ContentType="application/vnd.openxmlformats-officedocument.presentationml.slide+xml"/>
  <Override PartName="/ppt/slides/slide96.xml" ContentType="application/vnd.openxmlformats-officedocument.presentationml.slide+xml"/>
  <Override PartName="/ppt/slides/slide177.xml" ContentType="application/vnd.openxmlformats-officedocument.presentationml.slide+xml"/>
  <Override PartName="/ppt/slides/slide338.xml" ContentType="application/vnd.openxmlformats-officedocument.presentationml.slide+xml"/>
  <Override PartName="/ppt/slides/slide89.xml" ContentType="application/vnd.openxmlformats-officedocument.presentationml.slide+xml"/>
  <Override PartName="/ppt/slides/slide268.xml" ContentType="application/vnd.openxmlformats-officedocument.presentationml.slide+xml"/>
  <Override PartName="/ppt/slides/slide93.xml" ContentType="application/vnd.openxmlformats-officedocument.presentationml.slide+xml"/>
  <Override PartName="/ppt/slides/slide285.xml" ContentType="application/vnd.openxmlformats-officedocument.presentationml.slide+xml"/>
  <Override PartName="/ppt/slides/slide98.xml" ContentType="application/vnd.openxmlformats-officedocument.presentationml.slide+xml"/>
  <Override PartName="/ppt/slides/slide255.xml" ContentType="application/vnd.openxmlformats-officedocument.presentationml.slide+xml"/>
  <Override PartName="/ppt/slides/slide7.xml" ContentType="application/vnd.openxmlformats-officedocument.presentationml.slide+xml"/>
  <Override PartName="/ppt/slides/slide289.xml" ContentType="application/vnd.openxmlformats-officedocument.presentationml.slide+xml"/>
  <Override PartName="/ppt/slides/slide184.xml" ContentType="application/vnd.openxmlformats-officedocument.presentationml.slide+xml"/>
  <Override PartName="/ppt/slides/slide250.xml" ContentType="application/vnd.openxmlformats-officedocument.presentationml.slide+xml"/>
  <Override PartName="/ppt/slides/slide279.xml" ContentType="application/vnd.openxmlformats-officedocument.presentationml.slide+xml"/>
  <Override PartName="/ppt/slides/slide97.xml" ContentType="application/vnd.openxmlformats-officedocument.presentationml.slide+xml"/>
  <Override PartName="/ppt/slides/slide34.xml" ContentType="application/vnd.openxmlformats-officedocument.presentationml.slide+xml"/>
  <Override PartName="/ppt/slides/slide150.xml" ContentType="application/vnd.openxmlformats-officedocument.presentationml.slide+xml"/>
  <Override PartName="/ppt/slides/slide130.xml" ContentType="application/vnd.openxmlformats-officedocument.presentationml.slide+xml"/>
  <Override PartName="/ppt/slides/slide108.xml" ContentType="application/vnd.openxmlformats-officedocument.presentationml.slide+xml"/>
  <Override PartName="/ppt/slides/slide91.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3.xml" ContentType="application/vnd.openxmlformats-officedocument.presentationml.slideLayout+xml"/>
  <Override PartName="/ppt/slides/slide74.xml" ContentType="application/vnd.openxmlformats-officedocument.presentationml.slide+xml"/>
  <Override PartName="/ppt/slides/slide104.xml" ContentType="application/vnd.openxmlformats-officedocument.presentationml.slide+xml"/>
  <Override PartName="/ppt/slides/slide246.xml" ContentType="application/vnd.openxmlformats-officedocument.presentationml.slide+xml"/>
  <Override PartName="/ppt/slides/slide208.xml" ContentType="application/vnd.openxmlformats-officedocument.presentationml.slide+xml"/>
  <Override PartName="/ppt/slides/slide228.xml" ContentType="application/vnd.openxmlformats-officedocument.presentationml.slide+xml"/>
  <Override PartName="/ppt/slides/slide297.xml" ContentType="application/vnd.openxmlformats-officedocument.presentationml.slide+xml"/>
  <Override PartName="/ppt/slides/slide306.xml" ContentType="application/vnd.openxmlformats-officedocument.presentationml.slide+xml"/>
  <Override PartName="/ppt/slides/slide81.xml" ContentType="application/vnd.openxmlformats-officedocument.presentationml.slide+xml"/>
  <Override PartName="/ppt/slides/slide141.xml" ContentType="application/vnd.openxmlformats-officedocument.presentationml.slide+xml"/>
  <Override PartName="/ppt/slides/slide143.xml" ContentType="application/vnd.openxmlformats-officedocument.presentationml.slide+xml"/>
  <Override PartName="/ppt/slides/slide59.xml" ContentType="application/vnd.openxmlformats-officedocument.presentationml.slide+xml"/>
  <Override PartName="/ppt/slides/slide147.xml" ContentType="application/vnd.openxmlformats-officedocument.presentationml.slide+xml"/>
  <Override PartName="/ppt/slides/slide275.xml" ContentType="application/vnd.openxmlformats-officedocument.presentationml.slide+xml"/>
  <Override PartName="/ppt/slides/slide48.xml" ContentType="application/vnd.openxmlformats-officedocument.presentationml.slide+xml"/>
  <Override PartName="/ppt/slides/slide169.xml" ContentType="application/vnd.openxmlformats-officedocument.presentationml.slide+xml"/>
  <Override PartName="/ppt/slides/slide20.xml" ContentType="application/vnd.openxmlformats-officedocument.presentationml.slide+xml"/>
  <Override PartName="/ppt/slides/slide303.xml" ContentType="application/vnd.openxmlformats-officedocument.presentationml.slide+xml"/>
  <Override PartName="/ppt/slides/slide263.xml" ContentType="application/vnd.openxmlformats-officedocument.presentationml.slide+xml"/>
  <Override PartName="/ppt/slides/slide206.xml" ContentType="application/vnd.openxmlformats-officedocument.presentationml.slide+xml"/>
  <Override PartName="/ppt/theme/theme0.xml" ContentType="application/vnd.openxmlformats-officedocument.theme+xml"/>
  <Override PartName="/ppt/slides/slide240.xml" ContentType="application/vnd.openxmlformats-officedocument.presentationml.slide+xml"/>
  <Override PartName="/ppt/slides/slide200.xml" ContentType="application/vnd.openxmlformats-officedocument.presentationml.slide+xml"/>
  <Override PartName="/ppt/slides/slide159.xml" ContentType="application/vnd.openxmlformats-officedocument.presentationml.slide+xml"/>
  <Override PartName="/ppt/slides/slide216.xml" ContentType="application/vnd.openxmlformats-officedocument.presentationml.slide+xml"/>
  <Override PartName="/ppt/slides/slide167.xml" ContentType="application/vnd.openxmlformats-officedocument.presentationml.slide+xml"/>
  <Override PartName="/ppt/slides/slide332.xml" ContentType="application/vnd.openxmlformats-officedocument.presentationml.slide+xml"/>
  <Override PartName="/ppt/slides/slide328.xml" ContentType="application/vnd.openxmlformats-officedocument.presentationml.slide+xml"/>
  <Override PartName="/ppt/slides/slide156.xml" ContentType="application/vnd.openxmlformats-officedocument.presentationml.slide+xml"/>
  <Override PartName="/ppt/slides/slide304.xml" ContentType="application/vnd.openxmlformats-officedocument.presentationml.slide+xml"/>
  <Override PartName="/ppt/slides/slide241.xml" ContentType="application/vnd.openxmlformats-officedocument.presentationml.slide+xml"/>
  <Override PartName="/ppt/slides/slide2.xml" ContentType="application/vnd.openxmlformats-officedocument.presentationml.slide+xml"/>
  <Override PartName="/ppt/slides/slide171.xml" ContentType="application/vnd.openxmlformats-officedocument.presentationml.slide+xml"/>
  <Override PartName="/ppt/slides/slide290.xml" ContentType="application/vnd.openxmlformats-officedocument.presentationml.slide+xml"/>
  <Override PartName="/ppt/slides/slide47.xml" ContentType="application/vnd.openxmlformats-officedocument.presentationml.slide+xml"/>
  <Override PartName="/ppt/slides/slide29.xml" ContentType="application/vnd.openxmlformats-officedocument.presentationml.slide+xml"/>
  <Override PartName="/ppt/slides/slide229.xml" ContentType="application/vnd.openxmlformats-officedocument.presentationml.slide+xml"/>
  <Override PartName="/ppt/slides/slide138.xml" ContentType="application/vnd.openxmlformats-officedocument.presentationml.slide+xml"/>
  <Override PartName="/ppt/slides/slide271.xml" ContentType="application/vnd.openxmlformats-officedocument.presentationml.slide+xml"/>
  <Override PartName="/ppt/slides/slide145.xml" ContentType="application/vnd.openxmlformats-officedocument.presentationml.slide+xml"/>
  <Override PartName="/ppt/slides/slide354.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56.xml" ContentType="application/vnd.openxmlformats-officedocument.presentationml.slide+xml"/>
  <Override PartName="/ppt/slides/slide15.xml" ContentType="application/vnd.openxmlformats-officedocument.presentationml.slide+xml"/>
  <Override PartName="/ppt/slides/slide288.xml" ContentType="application/vnd.openxmlformats-officedocument.presentationml.slide+xml"/>
  <Override PartName="/ppt/slides/slide192.xml" ContentType="application/vnd.openxmlformats-officedocument.presentationml.slide+xml"/>
  <Override PartName="/ppt/slides/slide173.xml" ContentType="application/vnd.openxmlformats-officedocument.presentationml.slide+xml"/>
  <Override PartName="/ppt/slides/slide234.xml" ContentType="application/vnd.openxmlformats-officedocument.presentationml.slide+xml"/>
  <Override PartName="/ppt/slides/slide57.xml" ContentType="application/vnd.openxmlformats-officedocument.presentationml.slide+xml"/>
  <Override PartName="/ppt/slides/slide311.xml" ContentType="application/vnd.openxmlformats-officedocument.presentationml.slide+xml"/>
  <Override PartName="/ppt/slides/slide327.xml" ContentType="application/vnd.openxmlformats-officedocument.presentationml.slide+xml"/>
  <Override PartName="/ppt/slides/slide70.xml" ContentType="application/vnd.openxmlformats-officedocument.presentationml.slide+xml"/>
  <Override PartName="/ppt/slides/slide163.xml" ContentType="application/vnd.openxmlformats-officedocument.presentationml.slide+xml"/>
  <Override PartName="/ppt/slides/slide218.xml" ContentType="application/vnd.openxmlformats-officedocument.presentationml.slide+xml"/>
  <Override PartName="/ppt/slides/slide292.xml" ContentType="application/vnd.openxmlformats-officedocument.presentationml.slide+xml"/>
  <Override PartName="/ppt/slides/slide278.xml" ContentType="application/vnd.openxmlformats-officedocument.presentationml.slide+xml"/>
  <Override PartName="/ppt/slides/slide72.xml" ContentType="application/vnd.openxmlformats-officedocument.presentationml.slide+xml"/>
  <Override PartName="/ppt/slides/slide294.xml" ContentType="application/vnd.openxmlformats-officedocument.presentationml.slide+xml"/>
  <Override PartName="/ppt/slides/slide8.xml" ContentType="application/vnd.openxmlformats-officedocument.presentationml.slide+xml"/>
  <Override PartName="/ppt/slides/slide166.xml" ContentType="application/vnd.openxmlformats-officedocument.presentationml.slide+xml"/>
  <Override PartName="/ppt/slides/slide258.xml" ContentType="application/vnd.openxmlformats-officedocument.presentationml.slide+xml"/>
  <Override PartName="/ppt/slides/slide153.xml" ContentType="application/vnd.openxmlformats-officedocument.presentationml.slide+xml"/>
  <Override PartName="/ppt/slides/slide38.xml" ContentType="application/vnd.openxmlformats-officedocument.presentationml.slide+xml"/>
  <Override PartName="/ppt/slideLayouts/slideLayout5.xml" ContentType="application/vnd.openxmlformats-officedocument.presentationml.slideLayout+xml"/>
  <Override PartName="/ppt/slides/slide189.xml" ContentType="application/vnd.openxmlformats-officedocument.presentationml.slide+xml"/>
  <Override PartName="/ppt/slides/slide165.xml" ContentType="application/vnd.openxmlformats-officedocument.presentationml.slide+xml"/>
  <Override PartName="/ppt/slides/slide43.xml" ContentType="application/vnd.openxmlformats-officedocument.presentationml.slide+xml"/>
  <Override PartName="/ppt/slideLayouts/slideLayout10.xml" ContentType="application/vnd.openxmlformats-officedocument.presentationml.slideLayout+xml"/>
  <Override PartName="/ppt/slides/slide83.xml" ContentType="application/vnd.openxmlformats-officedocument.presentationml.slide+xml"/>
  <Override PartName="/ppt/slides/slide335.xml" ContentType="application/vnd.openxmlformats-officedocument.presentationml.slide+xml"/>
  <Override PartName="/ppt/slides/slide329.xml" ContentType="application/vnd.openxmlformats-officedocument.presentationml.slide+xml"/>
  <Override PartName="/ppt/slides/slide260.xml" ContentType="application/vnd.openxmlformats-officedocument.presentationml.slide+xml"/>
  <Override PartName="/ppt/slides/slide77.xml" ContentType="application/vnd.openxmlformats-officedocument.presentationml.slide+xml"/>
  <Override PartName="/ppt/slides/slide64.xml" ContentType="application/vnd.openxmlformats-officedocument.presentationml.slide+xml"/>
  <Override PartName="/ppt/slides/slide280.xml" ContentType="application/vnd.openxmlformats-officedocument.presentationml.slide+xml"/>
  <Override PartName="/ppt/slides/slide269.xml" ContentType="application/vnd.openxmlformats-officedocument.presentationml.slide+xml"/>
  <Override PartName="/ppt/slides/slide236.xml" ContentType="application/vnd.openxmlformats-officedocument.presentationml.slide+xml"/>
  <Override PartName="/ppt/slides/slide212.xml" ContentType="application/vnd.openxmlformats-officedocument.presentationml.slide+xml"/>
  <Override PartName="/ppt/slides/slide126.xml" ContentType="application/vnd.openxmlformats-officedocument.presentationml.slide+xml"/>
  <Override PartName="/ppt/slides/slide349.xml" ContentType="application/vnd.openxmlformats-officedocument.presentationml.slide+xml"/>
  <Override PartName="/ppt/slides/slide276.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343.xml" ContentType="application/vnd.openxmlformats-officedocument.presentationml.slide+xml"/>
  <Override PartName="/ppt/slides/slide209.xml" ContentType="application/vnd.openxmlformats-officedocument.presentationml.slide+xml"/>
  <Override PartName="/ppt/slides/slide205.xml" ContentType="application/vnd.openxmlformats-officedocument.presentationml.slide+xml"/>
  <Override PartName="/ppt/slides/slide157.xml" ContentType="application/vnd.openxmlformats-officedocument.presentationml.slide+xml"/>
  <Override PartName="/ppt/slides/slide187.xml" ContentType="application/vnd.openxmlformats-officedocument.presentationml.slide+xml"/>
  <Override PartName="/ppt/slides/slide321.xml" ContentType="application/vnd.openxmlformats-officedocument.presentationml.slide+xml"/>
  <Override PartName="/ppt/slides/slide286.xml" ContentType="application/vnd.openxmlformats-officedocument.presentationml.slide+xml"/>
  <Override PartName="/ppt/slides/slide86.xml" ContentType="application/vnd.openxmlformats-officedocument.presentationml.slide+xml"/>
  <Override PartName="/ppt/slides/slide44.xml" ContentType="application/vnd.openxmlformats-officedocument.presentationml.slide+xml"/>
  <Override PartName="/ppt/slides/slide154.xml" ContentType="application/vnd.openxmlformats-officedocument.presentationml.slide+xml"/>
  <Override PartName="/ppt/slides/slide325.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90.xml" ContentType="application/vnd.openxmlformats-officedocument.presentationml.slide+xml"/>
  <Override PartName="/ppt/slides/slide224.xml" ContentType="application/vnd.openxmlformats-officedocument.presentationml.slide+xml"/>
  <Override PartName="/ppt/slides/slide358.xml" ContentType="application/vnd.openxmlformats-officedocument.presentationml.slide+xml"/>
  <Override PartName="/ppt/slides/slide160.xml" ContentType="application/vnd.openxmlformats-officedocument.presentationml.slide+xml"/>
  <Override PartName="/ppt/slides/slide125.xml" ContentType="application/vnd.openxmlformats-officedocument.presentationml.slide+xml"/>
  <Override PartName="/ppt/slides/slide40.xml" ContentType="application/vnd.openxmlformats-officedocument.presentationml.slide+xml"/>
  <Override PartName="/ppt/slides/slide273.xml" ContentType="application/vnd.openxmlformats-officedocument.presentationml.slide+xml"/>
  <Override PartName="/ppt/slides/slide351.xml" ContentType="application/vnd.openxmlformats-officedocument.presentationml.slide+xml"/>
  <Override PartName="/ppt/slides/slide193.xml" ContentType="application/vnd.openxmlformats-officedocument.presentationml.slide+xml"/>
  <Override PartName="/ppt/slides/slide151.xml" ContentType="application/vnd.openxmlformats-officedocument.presentationml.slide+xml"/>
  <Override PartName="/ppt/slides/slide94.xml" ContentType="application/vnd.openxmlformats-officedocument.presentationml.slide+xml"/>
  <Override PartName="/ppt/slides/slide359.xml" ContentType="application/vnd.openxmlformats-officedocument.presentationml.slide+xml"/>
  <Override PartName="/ppt/slides/slide319.xml" ContentType="application/vnd.openxmlformats-officedocument.presentationml.slide+xml"/>
  <Override PartName="/docProps/core.xml" ContentType="application/vnd.openxmlformats-package.core-properties+xml"/>
  <Override PartName="/ppt/slides/slide226.xml" ContentType="application/vnd.openxmlformats-officedocument.presentationml.slide+xml"/>
  <Override PartName="/ppt/slides/slide220.xml" ContentType="application/vnd.openxmlformats-officedocument.presentationml.slide+xml"/>
  <Override PartName="/ppt/slides/slide161.xml" ContentType="application/vnd.openxmlformats-officedocument.presentationml.slide+xml"/>
  <Override PartName="/ppt/slides/slide107.xml" ContentType="application/vnd.openxmlformats-officedocument.presentationml.slide+xml"/>
  <Override PartName="/ppt/slides/slide6.xml" ContentType="application/vnd.openxmlformats-officedocument.presentationml.slide+xml"/>
  <Override PartName="/ppt/slides/slide261.xml" ContentType="application/vnd.openxmlformats-officedocument.presentationml.slide+xml"/>
  <Override PartName="/ppt/slides/slide101.xml" ContentType="application/vnd.openxmlformats-officedocument.presentationml.slide+xml"/>
  <Override PartName="/ppt/slides/slide324.xml" ContentType="application/vnd.openxmlformats-officedocument.presentationml.slide+xml"/>
  <Override PartName="/ppt/slides/slide110.xml" ContentType="application/vnd.openxmlformats-officedocument.presentationml.slide+xml"/>
  <Override PartName="/ppt/slides/slide204.xml" ContentType="application/vnd.openxmlformats-officedocument.presentationml.slide+xml"/>
  <Override PartName="/ppt/slides/slide22.xml" ContentType="application/vnd.openxmlformats-officedocument.presentationml.slide+xml"/>
  <Override PartName="/ppt/slides/slide342.xml" ContentType="application/vnd.openxmlformats-officedocument.presentationml.slide+xml"/>
  <Override PartName="/ppt/slides/slide336.xml" ContentType="application/vnd.openxmlformats-officedocument.presentationml.slide+xml"/>
  <Override PartName="/ppt/slides/slide331.xml" ContentType="application/vnd.openxmlformats-officedocument.presentationml.slide+xml"/>
  <Override PartName="/ppt/slides/slide63.xml" ContentType="application/vnd.openxmlformats-officedocument.presentationml.slide+xml"/>
  <Override PartName="/ppt/slides/slide340.xml" ContentType="application/vnd.openxmlformats-officedocument.presentationml.slide+xml"/>
  <Override PartName="/ppt/slides/slide46.xml" ContentType="application/vnd.openxmlformats-officedocument.presentationml.slide+xml"/>
  <Override PartName="/ppt/slides/slide265.xml" ContentType="application/vnd.openxmlformats-officedocument.presentationml.slide+xml"/>
  <Override PartName="/ppt/slides/slide213.xml" ContentType="application/vnd.openxmlformats-officedocument.presentationml.slide+xml"/>
  <Override PartName="/ppt/slides/slide158.xml" ContentType="application/vnd.openxmlformats-officedocument.presentationml.slide+xml"/>
  <Override PartName="/ppt/slides/slide326.xml" ContentType="application/vnd.openxmlformats-officedocument.presentationml.slide+xml"/>
  <Override PartName="/ppt/slides/slide103.xml" ContentType="application/vnd.openxmlformats-officedocument.presentationml.slide+xml"/>
  <Override PartName="/ppt/slides/slide215.xml" ContentType="application/vnd.openxmlformats-officedocument.presentationml.slide+xml"/>
  <Override PartName="/ppt/slides/slide249.xml" ContentType="application/vnd.openxmlformats-officedocument.presentationml.slide+xml"/>
  <Override PartName="/ppt/slides/slide302.xml" ContentType="application/vnd.openxmlformats-officedocument.presentationml.slide+xml"/>
  <Override PartName="/ppt/slideLayouts/slideLayoutmaster0.xml" ContentType="application/vnd.openxmlformats-officedocument.presentationml.slideLayout+xml"/>
  <Override PartName="/ppt/slides/slide172.xml" ContentType="application/vnd.openxmlformats-officedocument.presentationml.slide+xml"/>
  <Override PartName="/ppt/slides/slide152.xml" ContentType="application/vnd.openxmlformats-officedocument.presentationml.slide+xml"/>
  <Override PartName="/ppt/slides/slide315.xml" ContentType="application/vnd.openxmlformats-officedocument.presentationml.slide+xml"/>
  <Override PartName="/ppt/slides/slide168.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88.xml" ContentType="application/vnd.openxmlformats-officedocument.presentationml.slide+xml"/>
  <Override PartName="/ppt/slides/slide85.xml" ContentType="application/vnd.openxmlformats-officedocument.presentationml.slide+xml"/>
  <Override PartName="/ppt/slides/slide175.xml" ContentType="application/vnd.openxmlformats-officedocument.presentationml.slide+xml"/>
  <Override PartName="/ppt/slides/slide344.xml" ContentType="application/vnd.openxmlformats-officedocument.presentationml.slide+xml"/>
  <Override PartName="/ppt/slides/slide239.xml" ContentType="application/vnd.openxmlformats-officedocument.presentationml.slide+xml"/>
  <Override PartName="/ppt/slides/slide164.xml" ContentType="application/vnd.openxmlformats-officedocument.presentationml.slide+xml"/>
  <Override PartName="/ppt/slides/slide140.xml" ContentType="application/vnd.openxmlformats-officedocument.presentationml.slide+xml"/>
  <Override PartName="/ppt/slides/slide334.xml" ContentType="application/vnd.openxmlformats-officedocument.presentationml.slide+xml"/>
  <Override PartName="/ppt/slides/slide120.xml" ContentType="application/vnd.openxmlformats-officedocument.presentationml.slide+xml"/>
  <Override PartName="/ppt/slides/slide293.xml" ContentType="application/vnd.openxmlformats-officedocument.presentationml.slide+xml"/>
  <Override PartName="/ppt/slides/slide24.xml" ContentType="application/vnd.openxmlformats-officedocument.presentationml.slide+xml"/>
  <Override PartName="/ppt/slides/slide134.xml" ContentType="application/vnd.openxmlformats-officedocument.presentationml.slide+xml"/>
  <Override PartName="/ppt/slides/slide262.xml" ContentType="application/vnd.openxmlformats-officedocument.presentationml.slide+xml"/>
  <Override PartName="/ppt/slides/slide123.xml" ContentType="application/vnd.openxmlformats-officedocument.presentationml.slide+xml"/>
  <Override PartName="/ppt/slides/slide142.xml" ContentType="application/vnd.openxmlformats-officedocument.presentationml.slide+xml"/>
  <Override PartName="/ppt/slides/slide312.xml" ContentType="application/vnd.openxmlformats-officedocument.presentationml.slide+xml"/>
  <Override PartName="/ppt/slides/slide131.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190.xml" ContentType="application/vnd.openxmlformats-officedocument.presentationml.slide+xml"/>
  <Override PartName="/ppt/slides/slide346.xml" ContentType="application/vnd.openxmlformats-officedocument.presentationml.slide+xml"/>
  <Override PartName="/ppt/slides/slide322.xml" ContentType="application/vnd.openxmlformats-officedocument.presentationml.slide+xml"/>
  <Override PartName="/ppt/slides/slide106.xml" ContentType="application/vnd.openxmlformats-officedocument.presentationml.slide+xml"/>
  <Override PartName="/ppt/slides/slide87.xml" ContentType="application/vnd.openxmlformats-officedocument.presentationml.slide+xml"/>
  <Override PartName="/ppt/slides/slide316.xml" ContentType="application/vnd.openxmlformats-officedocument.presentationml.slide+xml"/>
  <Override PartName="/ppt/slides/slide105.xml" ContentType="application/vnd.openxmlformats-officedocument.presentationml.slide+xml"/>
  <Override PartName="/ppt/slides/slide112.xml" ContentType="application/vnd.openxmlformats-officedocument.presentationml.slide+xml"/>
  <Override PartName="/ppt/slideLayouts/slideLayout4.xml" ContentType="application/vnd.openxmlformats-officedocument.presentationml.slideLayout+xml"/>
  <Override PartName="/ppt/slides/slide305.xml" ContentType="application/vnd.openxmlformats-officedocument.presentationml.slide+xml"/>
  <Override PartName="/ppt/slides/slide257.xml" ContentType="application/vnd.openxmlformats-officedocument.presentationml.slide+xml"/>
  <Override PartName="/ppt/slides/slide53.xml" ContentType="application/vnd.openxmlformats-officedocument.presentationml.slide+xml"/>
  <Override PartName="/ppt/slides/slide337.xml" ContentType="application/vnd.openxmlformats-officedocument.presentationml.slide+xml"/>
  <Override PartName="/ppt/slides/slide345.xml" ContentType="application/vnd.openxmlformats-officedocument.presentationml.slide+xml"/>
  <Override PartName="/ppt/slides/slide4.xml" ContentType="application/vnd.openxmlformats-officedocument.presentationml.slide+xml"/>
  <Override PartName="/ppt/slides/slide341.xml" ContentType="application/vnd.openxmlformats-officedocument.presentationml.slide+xml"/>
  <Override PartName="/ppt/slides/slide194.xml" ContentType="application/vnd.openxmlformats-officedocument.presentationml.slide+xml"/>
  <Override PartName="/ppt/slides/slide84.xml" ContentType="application/vnd.openxmlformats-officedocument.presentationml.slide+xml"/>
  <Override PartName="/ppt/slides/slide170.xml" ContentType="application/vnd.openxmlformats-officedocument.presentationml.slide+xml"/>
  <Override PartName="/ppt/slides/slide235.xml" ContentType="application/vnd.openxmlformats-officedocument.presentationml.slide+xml"/>
  <Override PartName="/ppt/slides/slide314.xml" ContentType="application/vnd.openxmlformats-officedocument.presentationml.slide+xml"/>
  <Override PartName="/ppt/slides/slide253.xml" ContentType="application/vnd.openxmlformats-officedocument.presentationml.slide+xml"/>
  <Override PartName="/ppt/slides/slide199.xml" ContentType="application/vnd.openxmlformats-officedocument.presentationml.slide+xml"/>
  <Override PartName="/ppt/slides/slide214.xml" ContentType="application/vnd.openxmlformats-officedocument.presentationml.slide+xml"/>
  <Override PartName="/ppt/slides/slide73.xml" ContentType="application/vnd.openxmlformats-officedocument.presentationml.slide+xml"/>
  <Override PartName="/ppt/slides/slide298.xml" ContentType="application/vnd.openxmlformats-officedocument.presentationml.slide+xml"/>
  <Override PartName="/ppt/slides/slide182.xml" ContentType="application/vnd.openxmlformats-officedocument.presentationml.slide+xml"/>
  <Override PartName="/ppt/slides/slide75.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291.xml" ContentType="application/vnd.openxmlformats-officedocument.presentationml.slide+xml"/>
  <Override PartName="/ppt/slides/slide251.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78.xml" ContentType="application/vnd.openxmlformats-officedocument.presentationml.slide+xml"/>
  <Override PartName="/ppt/slideLayouts/slideLayout9.xml" ContentType="application/vnd.openxmlformats-officedocument.presentationml.slideLayout+xml"/>
  <Override PartName="/ppt/slides/slide221.xml" ContentType="application/vnd.openxmlformats-officedocument.presentationml.slide+xml"/>
  <Override PartName="/ppt/slides/slide122.xml" ContentType="application/vnd.openxmlformats-officedocument.presentationml.slide+xml"/>
  <Override PartName="/ppt/slides/slide347.xml" ContentType="application/vnd.openxmlformats-officedocument.presentationml.slide+xml"/>
  <Override PartName="/ppt/slides/slide330.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slides/slide217.xml" ContentType="application/vnd.openxmlformats-officedocument.presentationml.slide+xml"/>
  <Override PartName="/ppt/slides/slide124.xml" ContentType="application/vnd.openxmlformats-officedocument.presentationml.slide+xml"/>
  <Override PartName="/ppt/slides/slide139.xml" ContentType="application/vnd.openxmlformats-officedocument.presentationml.slide+xml"/>
  <Override PartName="/ppt/slides/slide350.xml" ContentType="application/vnd.openxmlformats-officedocument.presentationml.slide+xml"/>
  <Override PartName="/ppt/slides/slide185.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48.xml" ContentType="application/vnd.openxmlformats-officedocument.presentationml.slide+xml"/>
  <Override PartName="/ppt/slides/slide225.xml" ContentType="application/vnd.openxmlformats-officedocument.presentationml.slide+xml"/>
  <Override PartName="/ppt/slides/slide162.xml" ContentType="application/vnd.openxmlformats-officedocument.presentationml.slide+xml"/>
  <Override PartName="/ppt/slides/slide92.xml" ContentType="application/vnd.openxmlformats-officedocument.presentationml.slide+xml"/>
  <Override PartName="/ppt/slides/slide310.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Layouts/slideLayout7.xml" ContentType="application/vnd.openxmlformats-officedocument.presentationml.slideLayout+xml"/>
  <Override PartName="/ppt/slides/slide181.xml" ContentType="application/vnd.openxmlformats-officedocument.presentationml.slide+xml"/>
  <Override PartName="/ppt/slides/slide117.xml" ContentType="application/vnd.openxmlformats-officedocument.presentationml.slide+xml"/>
  <Override PartName="/ppt/slides/slide270.xml" ContentType="application/vnd.openxmlformats-officedocument.presentationml.slide+xml"/>
  <Override PartName="/ppt/slides/slide68.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Masters/slideMaster0.xml" ContentType="application/vnd.openxmlformats-officedocument.presentationml.slideMaster+xml"/>
  <Override PartName="/ppt/slides/slide20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embedTrueTypeFonts="1">
  <p:sldMasterIdLst>
    <p:sldMasterId r:id="rId4" id="2147483648"/>
  </p:sldMasterIdLst>
  <p:sldIdLst>
    <p:sldId r:id="rIds619" id="619"/>
    <p:sldId r:id="rIds267" id="267"/>
    <p:sldId r:id="rIds268" id="268"/>
    <p:sldId r:id="rIds269" id="269"/>
    <p:sldId r:id="rIds270" id="270"/>
    <p:sldId r:id="rIds271" id="271"/>
    <p:sldId r:id="rIds272" id="272"/>
    <p:sldId r:id="rIds620" id="620"/>
    <p:sldId r:id="rIds621" id="621"/>
    <p:sldId r:id="rIds622" id="622"/>
    <p:sldId r:id="rIds623" id="623"/>
    <p:sldId r:id="rIds624" id="624"/>
    <p:sldId r:id="rIds625" id="625"/>
    <p:sldId r:id="rIds626" id="626"/>
    <p:sldId r:id="rIds627" id="627"/>
    <p:sldId r:id="rIds273" id="273"/>
    <p:sldId r:id="rIds274" id="274"/>
    <p:sldId r:id="rIds275" id="275"/>
    <p:sldId r:id="rIds276" id="276"/>
    <p:sldId r:id="rIds277" id="277"/>
    <p:sldId r:id="rIds278" id="278"/>
    <p:sldId r:id="rIds279" id="279"/>
    <p:sldId r:id="rIds280" id="280"/>
    <p:sldId r:id="rIds281" id="281"/>
    <p:sldId r:id="rIds282" id="282"/>
    <p:sldId r:id="rIds283" id="283"/>
    <p:sldId r:id="rIds284" id="284"/>
    <p:sldId r:id="rIds285" id="285"/>
    <p:sldId r:id="rIds286" id="286"/>
    <p:sldId r:id="rIds287" id="287"/>
    <p:sldId r:id="rIds288" id="288"/>
    <p:sldId r:id="rIds289" id="289"/>
    <p:sldId r:id="rIds290" id="290"/>
    <p:sldId r:id="rIds291" id="291"/>
    <p:sldId r:id="rIds292" id="292"/>
    <p:sldId r:id="rIds293" id="293"/>
    <p:sldId r:id="rIds294" id="294"/>
    <p:sldId r:id="rIds295" id="295"/>
    <p:sldId r:id="rIds296" id="296"/>
    <p:sldId r:id="rIds297" id="297"/>
    <p:sldId r:id="rIds298" id="298"/>
    <p:sldId r:id="rIds299" id="299"/>
    <p:sldId r:id="rIds300" id="300"/>
    <p:sldId r:id="rIds301" id="301"/>
    <p:sldId r:id="rIds302" id="302"/>
    <p:sldId r:id="rIds303" id="303"/>
    <p:sldId r:id="rIds304" id="304"/>
    <p:sldId r:id="rIds305" id="305"/>
    <p:sldId r:id="rIds306" id="306"/>
    <p:sldId r:id="rIds307" id="307"/>
    <p:sldId r:id="rIds308" id="308"/>
    <p:sldId r:id="rIds309" id="309"/>
    <p:sldId r:id="rIds310" id="310"/>
    <p:sldId r:id="rIds311" id="311"/>
    <p:sldId r:id="rIds312" id="312"/>
    <p:sldId r:id="rIds313" id="313"/>
    <p:sldId r:id="rIds314" id="314"/>
    <p:sldId r:id="rIds315" id="315"/>
    <p:sldId r:id="rIds316" id="316"/>
    <p:sldId r:id="rIds317" id="317"/>
    <p:sldId r:id="rIds318" id="318"/>
    <p:sldId r:id="rIds319" id="319"/>
    <p:sldId r:id="rIds320" id="320"/>
    <p:sldId r:id="rIds321" id="321"/>
    <p:sldId r:id="rIds322" id="322"/>
    <p:sldId r:id="rIds323" id="323"/>
    <p:sldId r:id="rIds324" id="324"/>
    <p:sldId r:id="rIds325" id="325"/>
    <p:sldId r:id="rIds326" id="326"/>
    <p:sldId r:id="rIds327" id="327"/>
    <p:sldId r:id="rIds328" id="328"/>
    <p:sldId r:id="rIds329" id="329"/>
    <p:sldId r:id="rIds330" id="330"/>
    <p:sldId r:id="rIds331" id="331"/>
    <p:sldId r:id="rIds332" id="332"/>
    <p:sldId r:id="rIds333" id="333"/>
    <p:sldId r:id="rIds334" id="334"/>
    <p:sldId r:id="rIds335" id="335"/>
    <p:sldId r:id="rIds336" id="336"/>
    <p:sldId r:id="rIds337" id="337"/>
    <p:sldId r:id="rIds338" id="338"/>
    <p:sldId r:id="rIds339" id="339"/>
    <p:sldId r:id="rIds340" id="340"/>
    <p:sldId r:id="rIds341" id="341"/>
    <p:sldId r:id="rIds342" id="342"/>
    <p:sldId r:id="rIds343" id="343"/>
    <p:sldId r:id="rIds344" id="344"/>
    <p:sldId r:id="rIds345" id="345"/>
    <p:sldId r:id="rIds346" id="346"/>
    <p:sldId r:id="rIds347" id="347"/>
    <p:sldId r:id="rIds348" id="348"/>
    <p:sldId r:id="rIds349" id="349"/>
    <p:sldId r:id="rIds350" id="350"/>
    <p:sldId r:id="rIds351" id="351"/>
    <p:sldId r:id="rIds352" id="352"/>
    <p:sldId r:id="rIds353" id="353"/>
    <p:sldId r:id="rIds354" id="354"/>
    <p:sldId r:id="rIds355" id="355"/>
    <p:sldId r:id="rIds356" id="356"/>
    <p:sldId r:id="rIds357" id="357"/>
    <p:sldId r:id="rIds358" id="358"/>
    <p:sldId r:id="rIds359" id="359"/>
    <p:sldId r:id="rIds360" id="360"/>
    <p:sldId r:id="rIds361" id="361"/>
    <p:sldId r:id="rIds362" id="362"/>
    <p:sldId r:id="rIds363" id="363"/>
    <p:sldId r:id="rIds364" id="364"/>
    <p:sldId r:id="rIds365" id="365"/>
    <p:sldId r:id="rIds366" id="366"/>
    <p:sldId r:id="rIds367" id="367"/>
    <p:sldId r:id="rIds368" id="368"/>
    <p:sldId r:id="rIds369" id="369"/>
    <p:sldId r:id="rIds370" id="370"/>
    <p:sldId r:id="rIds371" id="371"/>
    <p:sldId r:id="rIds372" id="372"/>
    <p:sldId r:id="rIds373" id="373"/>
    <p:sldId r:id="rIds374" id="374"/>
    <p:sldId r:id="rIds375" id="375"/>
    <p:sldId r:id="rIds376" id="376"/>
    <p:sldId r:id="rIds377" id="377"/>
    <p:sldId r:id="rIds378" id="378"/>
    <p:sldId r:id="rIds379" id="379"/>
    <p:sldId r:id="rIds380" id="380"/>
    <p:sldId r:id="rIds381" id="381"/>
    <p:sldId r:id="rIds382" id="382"/>
    <p:sldId r:id="rIds383" id="383"/>
    <p:sldId r:id="rIds384" id="384"/>
    <p:sldId r:id="rIds385" id="385"/>
    <p:sldId r:id="rIds386" id="386"/>
    <p:sldId r:id="rIds387" id="387"/>
    <p:sldId r:id="rIds388" id="388"/>
    <p:sldId r:id="rIds389" id="389"/>
    <p:sldId r:id="rIds390" id="390"/>
    <p:sldId r:id="rIds391" id="391"/>
    <p:sldId r:id="rIds392" id="392"/>
    <p:sldId r:id="rIds393" id="393"/>
    <p:sldId r:id="rIds394" id="394"/>
    <p:sldId r:id="rIds395" id="395"/>
    <p:sldId r:id="rIds396" id="396"/>
    <p:sldId r:id="rIds397" id="397"/>
    <p:sldId r:id="rIds398" id="398"/>
    <p:sldId r:id="rIds399" id="399"/>
    <p:sldId r:id="rIds400" id="400"/>
    <p:sldId r:id="rIds401" id="401"/>
    <p:sldId r:id="rIds402" id="402"/>
    <p:sldId r:id="rIds403" id="403"/>
    <p:sldId r:id="rIds404" id="404"/>
    <p:sldId r:id="rIds405" id="405"/>
    <p:sldId r:id="rIds406" id="406"/>
    <p:sldId r:id="rIds407" id="407"/>
    <p:sldId r:id="rIds408" id="408"/>
    <p:sldId r:id="rIds409" id="409"/>
    <p:sldId r:id="rIds410" id="410"/>
    <p:sldId r:id="rIds411" id="411"/>
    <p:sldId r:id="rIds412" id="412"/>
    <p:sldId r:id="rIds413" id="413"/>
    <p:sldId r:id="rIds414" id="414"/>
    <p:sldId r:id="rIds415" id="415"/>
    <p:sldId r:id="rIds416" id="416"/>
    <p:sldId r:id="rIds417" id="417"/>
    <p:sldId r:id="rIds418" id="418"/>
    <p:sldId r:id="rIds419" id="419"/>
    <p:sldId r:id="rIds420" id="420"/>
    <p:sldId r:id="rIds421" id="421"/>
    <p:sldId r:id="rIds422" id="422"/>
    <p:sldId r:id="rIds423" id="423"/>
    <p:sldId r:id="rIds424" id="424"/>
    <p:sldId r:id="rIds425" id="425"/>
    <p:sldId r:id="rIds426" id="426"/>
    <p:sldId r:id="rIds427" id="427"/>
    <p:sldId r:id="rIds428" id="428"/>
    <p:sldId r:id="rIds429" id="429"/>
    <p:sldId r:id="rIds430" id="430"/>
    <p:sldId r:id="rIds431" id="431"/>
    <p:sldId r:id="rIds432" id="432"/>
    <p:sldId r:id="rIds433" id="433"/>
    <p:sldId r:id="rIds434" id="434"/>
    <p:sldId r:id="rIds435" id="435"/>
    <p:sldId r:id="rIds436" id="436"/>
    <p:sldId r:id="rIds437" id="437"/>
    <p:sldId r:id="rIds438" id="438"/>
    <p:sldId r:id="rIds439" id="439"/>
    <p:sldId r:id="rIds440" id="440"/>
    <p:sldId r:id="rIds441" id="441"/>
    <p:sldId r:id="rIds442" id="442"/>
    <p:sldId r:id="rIds443" id="443"/>
    <p:sldId r:id="rIds444" id="444"/>
    <p:sldId r:id="rIds445" id="445"/>
    <p:sldId r:id="rIds446" id="446"/>
    <p:sldId r:id="rIds447" id="447"/>
    <p:sldId r:id="rIds448" id="448"/>
    <p:sldId r:id="rIds449" id="449"/>
    <p:sldId r:id="rIds450" id="450"/>
    <p:sldId r:id="rIds451" id="451"/>
    <p:sldId r:id="rIds452" id="452"/>
    <p:sldId r:id="rIds453" id="453"/>
    <p:sldId r:id="rIds454" id="454"/>
    <p:sldId r:id="rIds455" id="455"/>
    <p:sldId r:id="rIds456" id="456"/>
    <p:sldId r:id="rIds457" id="457"/>
    <p:sldId r:id="rIds458" id="458"/>
    <p:sldId r:id="rIds459" id="459"/>
    <p:sldId r:id="rIds460" id="460"/>
    <p:sldId r:id="rIds461" id="461"/>
    <p:sldId r:id="rIds462" id="462"/>
    <p:sldId r:id="rIds463" id="463"/>
    <p:sldId r:id="rIds464" id="464"/>
    <p:sldId r:id="rIds465" id="465"/>
    <p:sldId r:id="rIds466" id="466"/>
    <p:sldId r:id="rIds467" id="467"/>
    <p:sldId r:id="rIds468" id="468"/>
    <p:sldId r:id="rIds469" id="469"/>
    <p:sldId r:id="rIds470" id="470"/>
    <p:sldId r:id="rIds471" id="471"/>
    <p:sldId r:id="rIds472" id="472"/>
    <p:sldId r:id="rIds473" id="473"/>
    <p:sldId r:id="rIds474" id="474"/>
    <p:sldId r:id="rIds475" id="475"/>
    <p:sldId r:id="rIds476" id="476"/>
    <p:sldId r:id="rIds477" id="477"/>
    <p:sldId r:id="rIds478" id="478"/>
    <p:sldId r:id="rIds479" id="479"/>
    <p:sldId r:id="rIds480" id="480"/>
    <p:sldId r:id="rIds481" id="481"/>
    <p:sldId r:id="rIds482" id="482"/>
    <p:sldId r:id="rIds483" id="483"/>
    <p:sldId r:id="rIds484" id="484"/>
    <p:sldId r:id="rIds485" id="485"/>
    <p:sldId r:id="rIds486" id="486"/>
    <p:sldId r:id="rIds487" id="487"/>
    <p:sldId r:id="rIds488" id="488"/>
    <p:sldId r:id="rIds489" id="489"/>
    <p:sldId r:id="rIds490" id="490"/>
    <p:sldId r:id="rIds491" id="491"/>
    <p:sldId r:id="rIds492" id="492"/>
    <p:sldId r:id="rIds493" id="493"/>
    <p:sldId r:id="rIds494" id="494"/>
    <p:sldId r:id="rIds495" id="495"/>
    <p:sldId r:id="rIds496" id="496"/>
    <p:sldId r:id="rIds497" id="497"/>
    <p:sldId r:id="rIds498" id="498"/>
    <p:sldId r:id="rIds499" id="499"/>
    <p:sldId r:id="rIds500" id="500"/>
    <p:sldId r:id="rIds501" id="501"/>
    <p:sldId r:id="rIds502" id="502"/>
    <p:sldId r:id="rIds503" id="503"/>
    <p:sldId r:id="rIds504" id="504"/>
    <p:sldId r:id="rIds505" id="505"/>
    <p:sldId r:id="rIds506" id="506"/>
    <p:sldId r:id="rIds507" id="507"/>
    <p:sldId r:id="rIds508" id="508"/>
    <p:sldId r:id="rIds509" id="509"/>
    <p:sldId r:id="rIds510" id="510"/>
    <p:sldId r:id="rIds511" id="511"/>
    <p:sldId r:id="rIds512" id="512"/>
    <p:sldId r:id="rIds513" id="513"/>
    <p:sldId r:id="rIds514" id="514"/>
    <p:sldId r:id="rIds515" id="515"/>
    <p:sldId r:id="rIds516" id="516"/>
    <p:sldId r:id="rIds517" id="517"/>
    <p:sldId r:id="rIds518" id="518"/>
    <p:sldId r:id="rIds519" id="519"/>
    <p:sldId r:id="rIds520" id="520"/>
    <p:sldId r:id="rIds521" id="521"/>
    <p:sldId r:id="rIds522" id="522"/>
    <p:sldId r:id="rIds523" id="523"/>
    <p:sldId r:id="rIds524" id="524"/>
    <p:sldId r:id="rIds525" id="525"/>
    <p:sldId r:id="rIds526" id="526"/>
    <p:sldId r:id="rIds527" id="527"/>
    <p:sldId r:id="rIds528" id="528"/>
    <p:sldId r:id="rIds529" id="529"/>
    <p:sldId r:id="rIds530" id="530"/>
    <p:sldId r:id="rIds531" id="531"/>
    <p:sldId r:id="rIds532" id="532"/>
    <p:sldId r:id="rIds533" id="533"/>
    <p:sldId r:id="rIds534" id="534"/>
    <p:sldId r:id="rIds535" id="535"/>
    <p:sldId r:id="rIds536" id="536"/>
    <p:sldId r:id="rIds537" id="537"/>
    <p:sldId r:id="rIds538" id="538"/>
    <p:sldId r:id="rIds539" id="539"/>
    <p:sldId r:id="rIds540" id="540"/>
    <p:sldId r:id="rIds541" id="541"/>
    <p:sldId r:id="rIds542" id="542"/>
    <p:sldId r:id="rIds543" id="543"/>
    <p:sldId r:id="rIds544" id="544"/>
    <p:sldId r:id="rIds545" id="545"/>
    <p:sldId r:id="rIds546" id="546"/>
    <p:sldId r:id="rIds547" id="547"/>
    <p:sldId r:id="rIds548" id="548"/>
    <p:sldId r:id="rIds549" id="549"/>
    <p:sldId r:id="rIds550" id="550"/>
    <p:sldId r:id="rIds551" id="551"/>
    <p:sldId r:id="rIds552" id="552"/>
    <p:sldId r:id="rIds553" id="553"/>
    <p:sldId r:id="rIds554" id="554"/>
    <p:sldId r:id="rIds555" id="555"/>
    <p:sldId r:id="rIds556" id="556"/>
    <p:sldId r:id="rIds557" id="557"/>
    <p:sldId r:id="rIds558" id="558"/>
    <p:sldId r:id="rIds559" id="559"/>
    <p:sldId r:id="rIds560" id="560"/>
    <p:sldId r:id="rIds561" id="561"/>
    <p:sldId r:id="rIds562" id="562"/>
    <p:sldId r:id="rIds563" id="563"/>
    <p:sldId r:id="rIds564" id="564"/>
    <p:sldId r:id="rIds565" id="565"/>
    <p:sldId r:id="rIds566" id="566"/>
    <p:sldId r:id="rIds567" id="567"/>
    <p:sldId r:id="rIds568" id="568"/>
    <p:sldId r:id="rIds569" id="569"/>
    <p:sldId r:id="rIds570" id="570"/>
    <p:sldId r:id="rIds571" id="571"/>
    <p:sldId r:id="rIds572" id="572"/>
    <p:sldId r:id="rIds573" id="573"/>
    <p:sldId r:id="rIds574" id="574"/>
    <p:sldId r:id="rIds575" id="575"/>
    <p:sldId r:id="rIds576" id="576"/>
    <p:sldId r:id="rIds577" id="577"/>
    <p:sldId r:id="rIds578" id="578"/>
    <p:sldId r:id="rIds579" id="579"/>
    <p:sldId r:id="rIds580" id="580"/>
    <p:sldId r:id="rIds581" id="581"/>
    <p:sldId r:id="rIds582" id="582"/>
    <p:sldId r:id="rIds583" id="583"/>
    <p:sldId r:id="rIds584" id="584"/>
    <p:sldId r:id="rIds585" id="585"/>
    <p:sldId r:id="rIds586" id="586"/>
    <p:sldId r:id="rIds587" id="587"/>
    <p:sldId r:id="rIds588" id="588"/>
    <p:sldId r:id="rIds589" id="589"/>
    <p:sldId r:id="rIds590" id="590"/>
    <p:sldId r:id="rIds591" id="591"/>
    <p:sldId r:id="rIds592" id="592"/>
    <p:sldId r:id="rIds593" id="593"/>
    <p:sldId r:id="rIds594" id="594"/>
    <p:sldId r:id="rIds595" id="595"/>
    <p:sldId r:id="rIds596" id="596"/>
    <p:sldId r:id="rIds597" id="597"/>
    <p:sldId r:id="rIds598" id="598"/>
    <p:sldId r:id="rIds599" id="599"/>
    <p:sldId r:id="rIds600" id="600"/>
    <p:sldId r:id="rIds601" id="601"/>
    <p:sldId r:id="rIds602" id="602"/>
    <p:sldId r:id="rIds603" id="603"/>
    <p:sldId r:id="rIds604" id="604"/>
    <p:sldId r:id="rIds605" id="605"/>
    <p:sldId r:id="rIds606" id="606"/>
    <p:sldId r:id="rIds607" id="607"/>
    <p:sldId r:id="rIds608" id="608"/>
    <p:sldId r:id="rIds609" id="609"/>
    <p:sldId r:id="rIds610" id="610"/>
    <p:sldId r:id="rIds611" id="611"/>
    <p:sldId r:id="rIds612" id="612"/>
    <p:sldId r:id="rIds613" id="613"/>
    <p:sldId r:id="rIds614" id="614"/>
    <p:sldId r:id="rIds615" id="615"/>
    <p:sldId r:id="rIds616" id="616"/>
    <p:sldId r:id="rIds617" id="617"/>
    <p:sldId r:id="rIds618" id="618"/>
  </p:sldIdLst>
  <p:sldSz cx="9144000" cy="6858000" type="screen4x3"/>
  <p:notesSz cx="6858000" cy="9144000"/>
  <p:embeddedFontLst>
    <p:embeddedFont>
      <p:font typeface="WPS Special 1"/>
      <p:regular r:id="rId366"/>
    </p:embeddedFont>
  </p:embeddedFontLst>
  <p:defaultTextStyle>
    <a:lvl1pPr indent="0" algn="l" fontAlgn="base" marL="0" eaLnBrk="0" hangingPunct="false" rtl="false">
      <a:lnSpc>
        <a:spcPct val="100000"/>
      </a:lnSpc>
      <a:spcBef>
        <a:spcPct val="0"/>
      </a:spcBef>
      <a:spcAft>
        <a:spcPct val="0"/>
      </a:spcAft>
      <a:buNone/>
      <a:defRPr sz="1800">
        <a:solidFill>
          <a:schemeClr val="tx1"/>
        </a:solidFill>
        <a:latin charset="0" typeface="Arial"/>
      </a:defRPr>
    </a:lvl1pPr>
    <a:lvl2pPr indent="0" algn="l" fontAlgn="base" marL="457200" eaLnBrk="0" hangingPunct="false" rtl="false">
      <a:lnSpc>
        <a:spcPct val="100000"/>
      </a:lnSpc>
      <a:spcBef>
        <a:spcPct val="0"/>
      </a:spcBef>
      <a:spcAft>
        <a:spcPct val="0"/>
      </a:spcAft>
      <a:buNone/>
      <a:defRPr sz="1800">
        <a:solidFill>
          <a:schemeClr val="tx1"/>
        </a:solidFill>
        <a:latin charset="0" typeface="Arial"/>
      </a:defRPr>
    </a:lvl2pPr>
    <a:lvl3pPr indent="0" algn="l" fontAlgn="base" marL="914400" eaLnBrk="0" hangingPunct="false" rtl="false">
      <a:lnSpc>
        <a:spcPct val="100000"/>
      </a:lnSpc>
      <a:spcBef>
        <a:spcPct val="0"/>
      </a:spcBef>
      <a:spcAft>
        <a:spcPct val="0"/>
      </a:spcAft>
      <a:buNone/>
      <a:defRPr sz="1800">
        <a:solidFill>
          <a:schemeClr val="tx1"/>
        </a:solidFill>
        <a:latin charset="0" typeface="Arial"/>
      </a:defRPr>
    </a:lvl3pPr>
    <a:lvl4pPr indent="0" algn="l" fontAlgn="base" marL="1371600" eaLnBrk="0" hangingPunct="false" rtl="false">
      <a:lnSpc>
        <a:spcPct val="100000"/>
      </a:lnSpc>
      <a:spcBef>
        <a:spcPct val="0"/>
      </a:spcBef>
      <a:spcAft>
        <a:spcPct val="0"/>
      </a:spcAft>
      <a:buNone/>
      <a:defRPr sz="1800">
        <a:solidFill>
          <a:schemeClr val="tx1"/>
        </a:solidFill>
        <a:latin charset="0" typeface="Arial"/>
      </a:defRPr>
    </a:lvl4pPr>
    <a:lvl5pPr indent="0" algn="l" fontAlgn="base" marL="1828800" eaLnBrk="0" hangingPunct="false" rtl="false">
      <a:lnSpc>
        <a:spcPct val="100000"/>
      </a:lnSpc>
      <a:spcBef>
        <a:spcPct val="0"/>
      </a:spcBef>
      <a:spcAft>
        <a:spcPct val="0"/>
      </a:spcAft>
      <a:buNone/>
      <a:defRPr sz="180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 Type="http://schemas.openxmlformats.org/officeDocument/2006/relationships/slideMaster" Target="slideMasters/slideMaster0.xml" /><Relationship Id="rIds619" Type="http://schemas.openxmlformats.org/officeDocument/2006/relationships/slide" Target="slides/slide0.xml" /><Relationship Id="rIds267" Type="http://schemas.openxmlformats.org/officeDocument/2006/relationships/slide" Target="slides/slide1.xml" /><Relationship Id="rIds268" Type="http://schemas.openxmlformats.org/officeDocument/2006/relationships/slide" Target="slides/slide2.xml" /><Relationship Id="rIds269" Type="http://schemas.openxmlformats.org/officeDocument/2006/relationships/slide" Target="slides/slide3.xml" /><Relationship Id="rIds270" Type="http://schemas.openxmlformats.org/officeDocument/2006/relationships/slide" Target="slides/slide4.xml" /><Relationship Id="rIds271" Type="http://schemas.openxmlformats.org/officeDocument/2006/relationships/slide" Target="slides/slide5.xml" /><Relationship Id="rIds272" Type="http://schemas.openxmlformats.org/officeDocument/2006/relationships/slide" Target="slides/slide6.xml" /><Relationship Id="rIds620" Type="http://schemas.openxmlformats.org/officeDocument/2006/relationships/slide" Target="slides/slide7.xml" /><Relationship Id="rIds621" Type="http://schemas.openxmlformats.org/officeDocument/2006/relationships/slide" Target="slides/slide8.xml" /><Relationship Id="rIds622" Type="http://schemas.openxmlformats.org/officeDocument/2006/relationships/slide" Target="slides/slide9.xml" /><Relationship Id="rIds623" Type="http://schemas.openxmlformats.org/officeDocument/2006/relationships/slide" Target="slides/slide10.xml" /><Relationship Id="rIds624" Type="http://schemas.openxmlformats.org/officeDocument/2006/relationships/slide" Target="slides/slide11.xml" /><Relationship Id="rIds625" Type="http://schemas.openxmlformats.org/officeDocument/2006/relationships/slide" Target="slides/slide12.xml" /><Relationship Id="rIds626" Type="http://schemas.openxmlformats.org/officeDocument/2006/relationships/slide" Target="slides/slide13.xml" /><Relationship Id="rIds627" Type="http://schemas.openxmlformats.org/officeDocument/2006/relationships/slide" Target="slides/slide14.xml" /><Relationship Id="rIds273" Type="http://schemas.openxmlformats.org/officeDocument/2006/relationships/slide" Target="slides/slide15.xml" /><Relationship Id="rIds274" Type="http://schemas.openxmlformats.org/officeDocument/2006/relationships/slide" Target="slides/slide16.xml" /><Relationship Id="rIds275" Type="http://schemas.openxmlformats.org/officeDocument/2006/relationships/slide" Target="slides/slide17.xml" /><Relationship Id="rIds276" Type="http://schemas.openxmlformats.org/officeDocument/2006/relationships/slide" Target="slides/slide18.xml" /><Relationship Id="rIds277" Type="http://schemas.openxmlformats.org/officeDocument/2006/relationships/slide" Target="slides/slide19.xml" /><Relationship Id="rIds278" Type="http://schemas.openxmlformats.org/officeDocument/2006/relationships/slide" Target="slides/slide20.xml" /><Relationship Id="rIds279" Type="http://schemas.openxmlformats.org/officeDocument/2006/relationships/slide" Target="slides/slide21.xml" /><Relationship Id="rIds280" Type="http://schemas.openxmlformats.org/officeDocument/2006/relationships/slide" Target="slides/slide22.xml" /><Relationship Id="rIds281" Type="http://schemas.openxmlformats.org/officeDocument/2006/relationships/slide" Target="slides/slide23.xml" /><Relationship Id="rIds282" Type="http://schemas.openxmlformats.org/officeDocument/2006/relationships/slide" Target="slides/slide24.xml" /><Relationship Id="rIds283" Type="http://schemas.openxmlformats.org/officeDocument/2006/relationships/slide" Target="slides/slide25.xml" /><Relationship Id="rIds284" Type="http://schemas.openxmlformats.org/officeDocument/2006/relationships/slide" Target="slides/slide26.xml" /><Relationship Id="rIds285" Type="http://schemas.openxmlformats.org/officeDocument/2006/relationships/slide" Target="slides/slide27.xml" /><Relationship Id="rIds286" Type="http://schemas.openxmlformats.org/officeDocument/2006/relationships/slide" Target="slides/slide28.xml" /><Relationship Id="rIds287" Type="http://schemas.openxmlformats.org/officeDocument/2006/relationships/slide" Target="slides/slide29.xml" /><Relationship Id="rIds288" Type="http://schemas.openxmlformats.org/officeDocument/2006/relationships/slide" Target="slides/slide30.xml" /><Relationship Id="rIds289" Type="http://schemas.openxmlformats.org/officeDocument/2006/relationships/slide" Target="slides/slide31.xml" /><Relationship Id="rIds290" Type="http://schemas.openxmlformats.org/officeDocument/2006/relationships/slide" Target="slides/slide32.xml" /><Relationship Id="rIds291" Type="http://schemas.openxmlformats.org/officeDocument/2006/relationships/slide" Target="slides/slide33.xml" /><Relationship Id="rIds292" Type="http://schemas.openxmlformats.org/officeDocument/2006/relationships/slide" Target="slides/slide34.xml" /><Relationship Id="rIds293" Type="http://schemas.openxmlformats.org/officeDocument/2006/relationships/slide" Target="slides/slide35.xml" /><Relationship Id="rIds294" Type="http://schemas.openxmlformats.org/officeDocument/2006/relationships/slide" Target="slides/slide36.xml" /><Relationship Id="rIds295" Type="http://schemas.openxmlformats.org/officeDocument/2006/relationships/slide" Target="slides/slide37.xml" /><Relationship Id="rIds296" Type="http://schemas.openxmlformats.org/officeDocument/2006/relationships/slide" Target="slides/slide38.xml" /><Relationship Id="rIds297" Type="http://schemas.openxmlformats.org/officeDocument/2006/relationships/slide" Target="slides/slide39.xml" /><Relationship Id="rIds298" Type="http://schemas.openxmlformats.org/officeDocument/2006/relationships/slide" Target="slides/slide40.xml" /><Relationship Id="rIds299" Type="http://schemas.openxmlformats.org/officeDocument/2006/relationships/slide" Target="slides/slide41.xml" /><Relationship Id="rIds300" Type="http://schemas.openxmlformats.org/officeDocument/2006/relationships/slide" Target="slides/slide42.xml" /><Relationship Id="rIds301" Type="http://schemas.openxmlformats.org/officeDocument/2006/relationships/slide" Target="slides/slide43.xml" /><Relationship Id="rIds302" Type="http://schemas.openxmlformats.org/officeDocument/2006/relationships/slide" Target="slides/slide44.xml" /><Relationship Id="rIds303" Type="http://schemas.openxmlformats.org/officeDocument/2006/relationships/slide" Target="slides/slide45.xml" /><Relationship Id="rIds304" Type="http://schemas.openxmlformats.org/officeDocument/2006/relationships/slide" Target="slides/slide46.xml" /><Relationship Id="rIds305" Type="http://schemas.openxmlformats.org/officeDocument/2006/relationships/slide" Target="slides/slide47.xml" /><Relationship Id="rIds306" Type="http://schemas.openxmlformats.org/officeDocument/2006/relationships/slide" Target="slides/slide48.xml" /><Relationship Id="rIds307" Type="http://schemas.openxmlformats.org/officeDocument/2006/relationships/slide" Target="slides/slide49.xml" /><Relationship Id="rIds308" Type="http://schemas.openxmlformats.org/officeDocument/2006/relationships/slide" Target="slides/slide50.xml" /><Relationship Id="rIds309" Type="http://schemas.openxmlformats.org/officeDocument/2006/relationships/slide" Target="slides/slide51.xml" /><Relationship Id="rIds310" Type="http://schemas.openxmlformats.org/officeDocument/2006/relationships/slide" Target="slides/slide52.xml" /><Relationship Id="rIds311" Type="http://schemas.openxmlformats.org/officeDocument/2006/relationships/slide" Target="slides/slide53.xml" /><Relationship Id="rIds312" Type="http://schemas.openxmlformats.org/officeDocument/2006/relationships/slide" Target="slides/slide54.xml" /><Relationship Id="rIds313" Type="http://schemas.openxmlformats.org/officeDocument/2006/relationships/slide" Target="slides/slide55.xml" /><Relationship Id="rIds314" Type="http://schemas.openxmlformats.org/officeDocument/2006/relationships/slide" Target="slides/slide56.xml" /><Relationship Id="rIds315" Type="http://schemas.openxmlformats.org/officeDocument/2006/relationships/slide" Target="slides/slide57.xml" /><Relationship Id="rIds316" Type="http://schemas.openxmlformats.org/officeDocument/2006/relationships/slide" Target="slides/slide58.xml" /><Relationship Id="rIds317" Type="http://schemas.openxmlformats.org/officeDocument/2006/relationships/slide" Target="slides/slide59.xml" /><Relationship Id="rIds318" Type="http://schemas.openxmlformats.org/officeDocument/2006/relationships/slide" Target="slides/slide60.xml" /><Relationship Id="rIds319" Type="http://schemas.openxmlformats.org/officeDocument/2006/relationships/slide" Target="slides/slide61.xml" /><Relationship Id="rIds320" Type="http://schemas.openxmlformats.org/officeDocument/2006/relationships/slide" Target="slides/slide62.xml" /><Relationship Id="rIds321" Type="http://schemas.openxmlformats.org/officeDocument/2006/relationships/slide" Target="slides/slide63.xml" /><Relationship Id="rIds322" Type="http://schemas.openxmlformats.org/officeDocument/2006/relationships/slide" Target="slides/slide64.xml" /><Relationship Id="rIds323" Type="http://schemas.openxmlformats.org/officeDocument/2006/relationships/slide" Target="slides/slide65.xml" /><Relationship Id="rIds324" Type="http://schemas.openxmlformats.org/officeDocument/2006/relationships/slide" Target="slides/slide66.xml" /><Relationship Id="rIds325" Type="http://schemas.openxmlformats.org/officeDocument/2006/relationships/slide" Target="slides/slide67.xml" /><Relationship Id="rIds326" Type="http://schemas.openxmlformats.org/officeDocument/2006/relationships/slide" Target="slides/slide68.xml" /><Relationship Id="rIds327" Type="http://schemas.openxmlformats.org/officeDocument/2006/relationships/slide" Target="slides/slide69.xml" /><Relationship Id="rIds328" Type="http://schemas.openxmlformats.org/officeDocument/2006/relationships/slide" Target="slides/slide70.xml" /><Relationship Id="rIds329" Type="http://schemas.openxmlformats.org/officeDocument/2006/relationships/slide" Target="slides/slide71.xml" /><Relationship Id="rIds330" Type="http://schemas.openxmlformats.org/officeDocument/2006/relationships/slide" Target="slides/slide72.xml" /><Relationship Id="rIds331" Type="http://schemas.openxmlformats.org/officeDocument/2006/relationships/slide" Target="slides/slide73.xml" /><Relationship Id="rIds332" Type="http://schemas.openxmlformats.org/officeDocument/2006/relationships/slide" Target="slides/slide74.xml" /><Relationship Id="rIds333" Type="http://schemas.openxmlformats.org/officeDocument/2006/relationships/slide" Target="slides/slide75.xml" /><Relationship Id="rIds334" Type="http://schemas.openxmlformats.org/officeDocument/2006/relationships/slide" Target="slides/slide76.xml" /><Relationship Id="rIds335" Type="http://schemas.openxmlformats.org/officeDocument/2006/relationships/slide" Target="slides/slide77.xml" /><Relationship Id="rIds336" Type="http://schemas.openxmlformats.org/officeDocument/2006/relationships/slide" Target="slides/slide78.xml" /><Relationship Id="rIds337" Type="http://schemas.openxmlformats.org/officeDocument/2006/relationships/slide" Target="slides/slide79.xml" /><Relationship Id="rIds338" Type="http://schemas.openxmlformats.org/officeDocument/2006/relationships/slide" Target="slides/slide80.xml" /><Relationship Id="rIds339" Type="http://schemas.openxmlformats.org/officeDocument/2006/relationships/slide" Target="slides/slide81.xml" /><Relationship Id="rIds340" Type="http://schemas.openxmlformats.org/officeDocument/2006/relationships/slide" Target="slides/slide82.xml" /><Relationship Id="rIds341" Type="http://schemas.openxmlformats.org/officeDocument/2006/relationships/slide" Target="slides/slide83.xml" /><Relationship Id="rIds342" Type="http://schemas.openxmlformats.org/officeDocument/2006/relationships/slide" Target="slides/slide84.xml" /><Relationship Id="rIds343" Type="http://schemas.openxmlformats.org/officeDocument/2006/relationships/slide" Target="slides/slide85.xml" /><Relationship Id="rIds344" Type="http://schemas.openxmlformats.org/officeDocument/2006/relationships/slide" Target="slides/slide86.xml" /><Relationship Id="rIds345" Type="http://schemas.openxmlformats.org/officeDocument/2006/relationships/slide" Target="slides/slide87.xml" /><Relationship Id="rIds346" Type="http://schemas.openxmlformats.org/officeDocument/2006/relationships/slide" Target="slides/slide88.xml" /><Relationship Id="rIds347" Type="http://schemas.openxmlformats.org/officeDocument/2006/relationships/slide" Target="slides/slide89.xml" /><Relationship Id="rIds348" Type="http://schemas.openxmlformats.org/officeDocument/2006/relationships/slide" Target="slides/slide90.xml" /><Relationship Id="rIds349" Type="http://schemas.openxmlformats.org/officeDocument/2006/relationships/slide" Target="slides/slide91.xml" /><Relationship Id="rIds350" Type="http://schemas.openxmlformats.org/officeDocument/2006/relationships/slide" Target="slides/slide92.xml" /><Relationship Id="rIds351" Type="http://schemas.openxmlformats.org/officeDocument/2006/relationships/slide" Target="slides/slide93.xml" /><Relationship Id="rIds352" Type="http://schemas.openxmlformats.org/officeDocument/2006/relationships/slide" Target="slides/slide94.xml" /><Relationship Id="rIds353" Type="http://schemas.openxmlformats.org/officeDocument/2006/relationships/slide" Target="slides/slide95.xml" /><Relationship Id="rIds354" Type="http://schemas.openxmlformats.org/officeDocument/2006/relationships/slide" Target="slides/slide96.xml" /><Relationship Id="rIds355" Type="http://schemas.openxmlformats.org/officeDocument/2006/relationships/slide" Target="slides/slide97.xml" /><Relationship Id="rIds356" Type="http://schemas.openxmlformats.org/officeDocument/2006/relationships/slide" Target="slides/slide98.xml" /><Relationship Id="rIds357" Type="http://schemas.openxmlformats.org/officeDocument/2006/relationships/slide" Target="slides/slide99.xml" /><Relationship Id="rIds358" Type="http://schemas.openxmlformats.org/officeDocument/2006/relationships/slide" Target="slides/slide100.xml" /><Relationship Id="rIds359" Type="http://schemas.openxmlformats.org/officeDocument/2006/relationships/slide" Target="slides/slide101.xml" /><Relationship Id="rIds360" Type="http://schemas.openxmlformats.org/officeDocument/2006/relationships/slide" Target="slides/slide102.xml" /><Relationship Id="rIds361" Type="http://schemas.openxmlformats.org/officeDocument/2006/relationships/slide" Target="slides/slide103.xml" /><Relationship Id="rIds362" Type="http://schemas.openxmlformats.org/officeDocument/2006/relationships/slide" Target="slides/slide104.xml" /><Relationship Id="rIds363" Type="http://schemas.openxmlformats.org/officeDocument/2006/relationships/slide" Target="slides/slide105.xml" /><Relationship Id="rIds364" Type="http://schemas.openxmlformats.org/officeDocument/2006/relationships/slide" Target="slides/slide106.xml" /><Relationship Id="rIds365" Type="http://schemas.openxmlformats.org/officeDocument/2006/relationships/slide" Target="slides/slide107.xml" /><Relationship Id="rIds366" Type="http://schemas.openxmlformats.org/officeDocument/2006/relationships/slide" Target="slides/slide108.xml" /><Relationship Id="rIds367" Type="http://schemas.openxmlformats.org/officeDocument/2006/relationships/slide" Target="slides/slide109.xml" /><Relationship Id="rIds368" Type="http://schemas.openxmlformats.org/officeDocument/2006/relationships/slide" Target="slides/slide110.xml" /><Relationship Id="rIds369" Type="http://schemas.openxmlformats.org/officeDocument/2006/relationships/slide" Target="slides/slide111.xml" /><Relationship Id="rIds370" Type="http://schemas.openxmlformats.org/officeDocument/2006/relationships/slide" Target="slides/slide112.xml" /><Relationship Id="rIds371" Type="http://schemas.openxmlformats.org/officeDocument/2006/relationships/slide" Target="slides/slide113.xml" /><Relationship Id="rIds372" Type="http://schemas.openxmlformats.org/officeDocument/2006/relationships/slide" Target="slides/slide114.xml" /><Relationship Id="rIds373" Type="http://schemas.openxmlformats.org/officeDocument/2006/relationships/slide" Target="slides/slide115.xml" /><Relationship Id="rIds374" Type="http://schemas.openxmlformats.org/officeDocument/2006/relationships/slide" Target="slides/slide116.xml" /><Relationship Id="rIds375" Type="http://schemas.openxmlformats.org/officeDocument/2006/relationships/slide" Target="slides/slide117.xml" /><Relationship Id="rIds376" Type="http://schemas.openxmlformats.org/officeDocument/2006/relationships/slide" Target="slides/slide118.xml" /><Relationship Id="rIds377" Type="http://schemas.openxmlformats.org/officeDocument/2006/relationships/slide" Target="slides/slide119.xml" /><Relationship Id="rIds378" Type="http://schemas.openxmlformats.org/officeDocument/2006/relationships/slide" Target="slides/slide120.xml" /><Relationship Id="rIds379" Type="http://schemas.openxmlformats.org/officeDocument/2006/relationships/slide" Target="slides/slide121.xml" /><Relationship Id="rIds380" Type="http://schemas.openxmlformats.org/officeDocument/2006/relationships/slide" Target="slides/slide122.xml" /><Relationship Id="rIds381" Type="http://schemas.openxmlformats.org/officeDocument/2006/relationships/slide" Target="slides/slide123.xml" /><Relationship Id="rIds382" Type="http://schemas.openxmlformats.org/officeDocument/2006/relationships/slide" Target="slides/slide124.xml" /><Relationship Id="rIds383" Type="http://schemas.openxmlformats.org/officeDocument/2006/relationships/slide" Target="slides/slide125.xml" /><Relationship Id="rIds384" Type="http://schemas.openxmlformats.org/officeDocument/2006/relationships/slide" Target="slides/slide126.xml" /><Relationship Id="rIds385" Type="http://schemas.openxmlformats.org/officeDocument/2006/relationships/slide" Target="slides/slide127.xml" /><Relationship Id="rIds386" Type="http://schemas.openxmlformats.org/officeDocument/2006/relationships/slide" Target="slides/slide128.xml" /><Relationship Id="rIds387" Type="http://schemas.openxmlformats.org/officeDocument/2006/relationships/slide" Target="slides/slide129.xml" /><Relationship Id="rIds388" Type="http://schemas.openxmlformats.org/officeDocument/2006/relationships/slide" Target="slides/slide130.xml" /><Relationship Id="rIds389" Type="http://schemas.openxmlformats.org/officeDocument/2006/relationships/slide" Target="slides/slide131.xml" /><Relationship Id="rIds390" Type="http://schemas.openxmlformats.org/officeDocument/2006/relationships/slide" Target="slides/slide132.xml" /><Relationship Id="rIds391" Type="http://schemas.openxmlformats.org/officeDocument/2006/relationships/slide" Target="slides/slide133.xml" /><Relationship Id="rIds392" Type="http://schemas.openxmlformats.org/officeDocument/2006/relationships/slide" Target="slides/slide134.xml" /><Relationship Id="rIds393" Type="http://schemas.openxmlformats.org/officeDocument/2006/relationships/slide" Target="slides/slide135.xml" /><Relationship Id="rIds394" Type="http://schemas.openxmlformats.org/officeDocument/2006/relationships/slide" Target="slides/slide136.xml" /><Relationship Id="rIds395" Type="http://schemas.openxmlformats.org/officeDocument/2006/relationships/slide" Target="slides/slide137.xml" /><Relationship Id="rIds396" Type="http://schemas.openxmlformats.org/officeDocument/2006/relationships/slide" Target="slides/slide138.xml" /><Relationship Id="rIds397" Type="http://schemas.openxmlformats.org/officeDocument/2006/relationships/slide" Target="slides/slide139.xml" /><Relationship Id="rIds398" Type="http://schemas.openxmlformats.org/officeDocument/2006/relationships/slide" Target="slides/slide140.xml" /><Relationship Id="rIds399" Type="http://schemas.openxmlformats.org/officeDocument/2006/relationships/slide" Target="slides/slide141.xml" /><Relationship Id="rIds400" Type="http://schemas.openxmlformats.org/officeDocument/2006/relationships/slide" Target="slides/slide142.xml" /><Relationship Id="rIds401" Type="http://schemas.openxmlformats.org/officeDocument/2006/relationships/slide" Target="slides/slide143.xml" /><Relationship Id="rIds402" Type="http://schemas.openxmlformats.org/officeDocument/2006/relationships/slide" Target="slides/slide144.xml" /><Relationship Id="rIds403" Type="http://schemas.openxmlformats.org/officeDocument/2006/relationships/slide" Target="slides/slide145.xml" /><Relationship Id="rIds404" Type="http://schemas.openxmlformats.org/officeDocument/2006/relationships/slide" Target="slides/slide146.xml" /><Relationship Id="rIds405" Type="http://schemas.openxmlformats.org/officeDocument/2006/relationships/slide" Target="slides/slide147.xml" /><Relationship Id="rIds406" Type="http://schemas.openxmlformats.org/officeDocument/2006/relationships/slide" Target="slides/slide148.xml" /><Relationship Id="rIds407" Type="http://schemas.openxmlformats.org/officeDocument/2006/relationships/slide" Target="slides/slide149.xml" /><Relationship Id="rIds408" Type="http://schemas.openxmlformats.org/officeDocument/2006/relationships/slide" Target="slides/slide150.xml" /><Relationship Id="rIds409" Type="http://schemas.openxmlformats.org/officeDocument/2006/relationships/slide" Target="slides/slide151.xml" /><Relationship Id="rIds410" Type="http://schemas.openxmlformats.org/officeDocument/2006/relationships/slide" Target="slides/slide152.xml" /><Relationship Id="rIds411" Type="http://schemas.openxmlformats.org/officeDocument/2006/relationships/slide" Target="slides/slide153.xml" /><Relationship Id="rIds412" Type="http://schemas.openxmlformats.org/officeDocument/2006/relationships/slide" Target="slides/slide154.xml" /><Relationship Id="rIds413" Type="http://schemas.openxmlformats.org/officeDocument/2006/relationships/slide" Target="slides/slide155.xml" /><Relationship Id="rIds414" Type="http://schemas.openxmlformats.org/officeDocument/2006/relationships/slide" Target="slides/slide156.xml" /><Relationship Id="rIds415" Type="http://schemas.openxmlformats.org/officeDocument/2006/relationships/slide" Target="slides/slide157.xml" /><Relationship Id="rIds416" Type="http://schemas.openxmlformats.org/officeDocument/2006/relationships/slide" Target="slides/slide158.xml" /><Relationship Id="rIds417" Type="http://schemas.openxmlformats.org/officeDocument/2006/relationships/slide" Target="slides/slide159.xml" /><Relationship Id="rIds418" Type="http://schemas.openxmlformats.org/officeDocument/2006/relationships/slide" Target="slides/slide160.xml" /><Relationship Id="rIds419" Type="http://schemas.openxmlformats.org/officeDocument/2006/relationships/slide" Target="slides/slide161.xml" /><Relationship Id="rIds420" Type="http://schemas.openxmlformats.org/officeDocument/2006/relationships/slide" Target="slides/slide162.xml" /><Relationship Id="rIds421" Type="http://schemas.openxmlformats.org/officeDocument/2006/relationships/slide" Target="slides/slide163.xml" /><Relationship Id="rIds422" Type="http://schemas.openxmlformats.org/officeDocument/2006/relationships/slide" Target="slides/slide164.xml" /><Relationship Id="rIds423" Type="http://schemas.openxmlformats.org/officeDocument/2006/relationships/slide" Target="slides/slide165.xml" /><Relationship Id="rIds424" Type="http://schemas.openxmlformats.org/officeDocument/2006/relationships/slide" Target="slides/slide166.xml" /><Relationship Id="rIds425" Type="http://schemas.openxmlformats.org/officeDocument/2006/relationships/slide" Target="slides/slide167.xml" /><Relationship Id="rIds426" Type="http://schemas.openxmlformats.org/officeDocument/2006/relationships/slide" Target="slides/slide168.xml" /><Relationship Id="rIds427" Type="http://schemas.openxmlformats.org/officeDocument/2006/relationships/slide" Target="slides/slide169.xml" /><Relationship Id="rIds428" Type="http://schemas.openxmlformats.org/officeDocument/2006/relationships/slide" Target="slides/slide170.xml" /><Relationship Id="rIds429" Type="http://schemas.openxmlformats.org/officeDocument/2006/relationships/slide" Target="slides/slide171.xml" /><Relationship Id="rIds430" Type="http://schemas.openxmlformats.org/officeDocument/2006/relationships/slide" Target="slides/slide172.xml" /><Relationship Id="rIds431" Type="http://schemas.openxmlformats.org/officeDocument/2006/relationships/slide" Target="slides/slide173.xml" /><Relationship Id="rIds432" Type="http://schemas.openxmlformats.org/officeDocument/2006/relationships/slide" Target="slides/slide174.xml" /><Relationship Id="rIds433" Type="http://schemas.openxmlformats.org/officeDocument/2006/relationships/slide" Target="slides/slide175.xml" /><Relationship Id="rIds434" Type="http://schemas.openxmlformats.org/officeDocument/2006/relationships/slide" Target="slides/slide176.xml" /><Relationship Id="rIds435" Type="http://schemas.openxmlformats.org/officeDocument/2006/relationships/slide" Target="slides/slide177.xml" /><Relationship Id="rIds436" Type="http://schemas.openxmlformats.org/officeDocument/2006/relationships/slide" Target="slides/slide178.xml" /><Relationship Id="rIds437" Type="http://schemas.openxmlformats.org/officeDocument/2006/relationships/slide" Target="slides/slide179.xml" /><Relationship Id="rIds438" Type="http://schemas.openxmlformats.org/officeDocument/2006/relationships/slide" Target="slides/slide180.xml" /><Relationship Id="rIds439" Type="http://schemas.openxmlformats.org/officeDocument/2006/relationships/slide" Target="slides/slide181.xml" /><Relationship Id="rIds440" Type="http://schemas.openxmlformats.org/officeDocument/2006/relationships/slide" Target="slides/slide182.xml" /><Relationship Id="rIds441" Type="http://schemas.openxmlformats.org/officeDocument/2006/relationships/slide" Target="slides/slide183.xml" /><Relationship Id="rIds442" Type="http://schemas.openxmlformats.org/officeDocument/2006/relationships/slide" Target="slides/slide184.xml" /><Relationship Id="rIds443" Type="http://schemas.openxmlformats.org/officeDocument/2006/relationships/slide" Target="slides/slide185.xml" /><Relationship Id="rIds444" Type="http://schemas.openxmlformats.org/officeDocument/2006/relationships/slide" Target="slides/slide186.xml" /><Relationship Id="rIds445" Type="http://schemas.openxmlformats.org/officeDocument/2006/relationships/slide" Target="slides/slide187.xml" /><Relationship Id="rIds446" Type="http://schemas.openxmlformats.org/officeDocument/2006/relationships/slide" Target="slides/slide188.xml" /><Relationship Id="rIds447" Type="http://schemas.openxmlformats.org/officeDocument/2006/relationships/slide" Target="slides/slide189.xml" /><Relationship Id="rIds448" Type="http://schemas.openxmlformats.org/officeDocument/2006/relationships/slide" Target="slides/slide190.xml" /><Relationship Id="rIds449" Type="http://schemas.openxmlformats.org/officeDocument/2006/relationships/slide" Target="slides/slide191.xml" /><Relationship Id="rIds450" Type="http://schemas.openxmlformats.org/officeDocument/2006/relationships/slide" Target="slides/slide192.xml" /><Relationship Id="rIds451" Type="http://schemas.openxmlformats.org/officeDocument/2006/relationships/slide" Target="slides/slide193.xml" /><Relationship Id="rIds452" Type="http://schemas.openxmlformats.org/officeDocument/2006/relationships/slide" Target="slides/slide194.xml" /><Relationship Id="rIds453" Type="http://schemas.openxmlformats.org/officeDocument/2006/relationships/slide" Target="slides/slide195.xml" /><Relationship Id="rIds454" Type="http://schemas.openxmlformats.org/officeDocument/2006/relationships/slide" Target="slides/slide196.xml" /><Relationship Id="rIds455" Type="http://schemas.openxmlformats.org/officeDocument/2006/relationships/slide" Target="slides/slide197.xml" /><Relationship Id="rIds456" Type="http://schemas.openxmlformats.org/officeDocument/2006/relationships/slide" Target="slides/slide198.xml" /><Relationship Id="rIds457" Type="http://schemas.openxmlformats.org/officeDocument/2006/relationships/slide" Target="slides/slide199.xml" /><Relationship Id="rIds458" Type="http://schemas.openxmlformats.org/officeDocument/2006/relationships/slide" Target="slides/slide200.xml" /><Relationship Id="rIds459" Type="http://schemas.openxmlformats.org/officeDocument/2006/relationships/slide" Target="slides/slide201.xml" /><Relationship Id="rIds460" Type="http://schemas.openxmlformats.org/officeDocument/2006/relationships/slide" Target="slides/slide202.xml" /><Relationship Id="rIds461" Type="http://schemas.openxmlformats.org/officeDocument/2006/relationships/slide" Target="slides/slide203.xml" /><Relationship Id="rIds462" Type="http://schemas.openxmlformats.org/officeDocument/2006/relationships/slide" Target="slides/slide204.xml" /><Relationship Id="rIds463" Type="http://schemas.openxmlformats.org/officeDocument/2006/relationships/slide" Target="slides/slide205.xml" /><Relationship Id="rIds464" Type="http://schemas.openxmlformats.org/officeDocument/2006/relationships/slide" Target="slides/slide206.xml" /><Relationship Id="rIds465" Type="http://schemas.openxmlformats.org/officeDocument/2006/relationships/slide" Target="slides/slide207.xml" /><Relationship Id="rIds466" Type="http://schemas.openxmlformats.org/officeDocument/2006/relationships/slide" Target="slides/slide208.xml" /><Relationship Id="rIds467" Type="http://schemas.openxmlformats.org/officeDocument/2006/relationships/slide" Target="slides/slide209.xml" /><Relationship Id="rIds468" Type="http://schemas.openxmlformats.org/officeDocument/2006/relationships/slide" Target="slides/slide210.xml" /><Relationship Id="rIds469" Type="http://schemas.openxmlformats.org/officeDocument/2006/relationships/slide" Target="slides/slide211.xml" /><Relationship Id="rIds470" Type="http://schemas.openxmlformats.org/officeDocument/2006/relationships/slide" Target="slides/slide212.xml" /><Relationship Id="rIds471" Type="http://schemas.openxmlformats.org/officeDocument/2006/relationships/slide" Target="slides/slide213.xml" /><Relationship Id="rIds472" Type="http://schemas.openxmlformats.org/officeDocument/2006/relationships/slide" Target="slides/slide214.xml" /><Relationship Id="rIds473" Type="http://schemas.openxmlformats.org/officeDocument/2006/relationships/slide" Target="slides/slide215.xml" /><Relationship Id="rIds474" Type="http://schemas.openxmlformats.org/officeDocument/2006/relationships/slide" Target="slides/slide216.xml" /><Relationship Id="rIds475" Type="http://schemas.openxmlformats.org/officeDocument/2006/relationships/slide" Target="slides/slide217.xml" /><Relationship Id="rIds476" Type="http://schemas.openxmlformats.org/officeDocument/2006/relationships/slide" Target="slides/slide218.xml" /><Relationship Id="rIds477" Type="http://schemas.openxmlformats.org/officeDocument/2006/relationships/slide" Target="slides/slide219.xml" /><Relationship Id="rIds478" Type="http://schemas.openxmlformats.org/officeDocument/2006/relationships/slide" Target="slides/slide220.xml" /><Relationship Id="rIds479" Type="http://schemas.openxmlformats.org/officeDocument/2006/relationships/slide" Target="slides/slide221.xml" /><Relationship Id="rIds480" Type="http://schemas.openxmlformats.org/officeDocument/2006/relationships/slide" Target="slides/slide222.xml" /><Relationship Id="rIds481" Type="http://schemas.openxmlformats.org/officeDocument/2006/relationships/slide" Target="slides/slide223.xml" /><Relationship Id="rIds482" Type="http://schemas.openxmlformats.org/officeDocument/2006/relationships/slide" Target="slides/slide224.xml" /><Relationship Id="rIds483" Type="http://schemas.openxmlformats.org/officeDocument/2006/relationships/slide" Target="slides/slide225.xml" /><Relationship Id="rIds484" Type="http://schemas.openxmlformats.org/officeDocument/2006/relationships/slide" Target="slides/slide226.xml" /><Relationship Id="rIds485" Type="http://schemas.openxmlformats.org/officeDocument/2006/relationships/slide" Target="slides/slide227.xml" /><Relationship Id="rIds486" Type="http://schemas.openxmlformats.org/officeDocument/2006/relationships/slide" Target="slides/slide228.xml" /><Relationship Id="rIds487" Type="http://schemas.openxmlformats.org/officeDocument/2006/relationships/slide" Target="slides/slide229.xml" /><Relationship Id="rIds488" Type="http://schemas.openxmlformats.org/officeDocument/2006/relationships/slide" Target="slides/slide230.xml" /><Relationship Id="rIds489" Type="http://schemas.openxmlformats.org/officeDocument/2006/relationships/slide" Target="slides/slide231.xml" /><Relationship Id="rIds490" Type="http://schemas.openxmlformats.org/officeDocument/2006/relationships/slide" Target="slides/slide232.xml" /><Relationship Id="rIds491" Type="http://schemas.openxmlformats.org/officeDocument/2006/relationships/slide" Target="slides/slide233.xml" /><Relationship Id="rIds492" Type="http://schemas.openxmlformats.org/officeDocument/2006/relationships/slide" Target="slides/slide234.xml" /><Relationship Id="rIds493" Type="http://schemas.openxmlformats.org/officeDocument/2006/relationships/slide" Target="slides/slide235.xml" /><Relationship Id="rIds494" Type="http://schemas.openxmlformats.org/officeDocument/2006/relationships/slide" Target="slides/slide236.xml" /><Relationship Id="rIds495" Type="http://schemas.openxmlformats.org/officeDocument/2006/relationships/slide" Target="slides/slide237.xml" /><Relationship Id="rIds496" Type="http://schemas.openxmlformats.org/officeDocument/2006/relationships/slide" Target="slides/slide238.xml" /><Relationship Id="rIds497" Type="http://schemas.openxmlformats.org/officeDocument/2006/relationships/slide" Target="slides/slide239.xml" /><Relationship Id="rIds498" Type="http://schemas.openxmlformats.org/officeDocument/2006/relationships/slide" Target="slides/slide240.xml" /><Relationship Id="rIds499" Type="http://schemas.openxmlformats.org/officeDocument/2006/relationships/slide" Target="slides/slide241.xml" /><Relationship Id="rIds500" Type="http://schemas.openxmlformats.org/officeDocument/2006/relationships/slide" Target="slides/slide242.xml" /><Relationship Id="rIds501" Type="http://schemas.openxmlformats.org/officeDocument/2006/relationships/slide" Target="slides/slide243.xml" /><Relationship Id="rIds502" Type="http://schemas.openxmlformats.org/officeDocument/2006/relationships/slide" Target="slides/slide244.xml" /><Relationship Id="rIds503" Type="http://schemas.openxmlformats.org/officeDocument/2006/relationships/slide" Target="slides/slide245.xml" /><Relationship Id="rIds504" Type="http://schemas.openxmlformats.org/officeDocument/2006/relationships/slide" Target="slides/slide246.xml" /><Relationship Id="rIds505" Type="http://schemas.openxmlformats.org/officeDocument/2006/relationships/slide" Target="slides/slide247.xml" /><Relationship Id="rIds506" Type="http://schemas.openxmlformats.org/officeDocument/2006/relationships/slide" Target="slides/slide248.xml" /><Relationship Id="rIds507" Type="http://schemas.openxmlformats.org/officeDocument/2006/relationships/slide" Target="slides/slide249.xml" /><Relationship Id="rIds508" Type="http://schemas.openxmlformats.org/officeDocument/2006/relationships/slide" Target="slides/slide250.xml" /><Relationship Id="rIds509" Type="http://schemas.openxmlformats.org/officeDocument/2006/relationships/slide" Target="slides/slide251.xml" /><Relationship Id="rIds510" Type="http://schemas.openxmlformats.org/officeDocument/2006/relationships/slide" Target="slides/slide252.xml" /><Relationship Id="rIds511" Type="http://schemas.openxmlformats.org/officeDocument/2006/relationships/slide" Target="slides/slide253.xml" /><Relationship Id="rIds512" Type="http://schemas.openxmlformats.org/officeDocument/2006/relationships/slide" Target="slides/slide254.xml" /><Relationship Id="rIds513" Type="http://schemas.openxmlformats.org/officeDocument/2006/relationships/slide" Target="slides/slide255.xml" /><Relationship Id="rIds514" Type="http://schemas.openxmlformats.org/officeDocument/2006/relationships/slide" Target="slides/slide256.xml" /><Relationship Id="rIds515" Type="http://schemas.openxmlformats.org/officeDocument/2006/relationships/slide" Target="slides/slide257.xml" /><Relationship Id="rIds516" Type="http://schemas.openxmlformats.org/officeDocument/2006/relationships/slide" Target="slides/slide258.xml" /><Relationship Id="rIds517" Type="http://schemas.openxmlformats.org/officeDocument/2006/relationships/slide" Target="slides/slide259.xml" /><Relationship Id="rIds518" Type="http://schemas.openxmlformats.org/officeDocument/2006/relationships/slide" Target="slides/slide260.xml" /><Relationship Id="rIds519" Type="http://schemas.openxmlformats.org/officeDocument/2006/relationships/slide" Target="slides/slide261.xml" /><Relationship Id="rIds520" Type="http://schemas.openxmlformats.org/officeDocument/2006/relationships/slide" Target="slides/slide262.xml" /><Relationship Id="rIds521" Type="http://schemas.openxmlformats.org/officeDocument/2006/relationships/slide" Target="slides/slide263.xml" /><Relationship Id="rIds522" Type="http://schemas.openxmlformats.org/officeDocument/2006/relationships/slide" Target="slides/slide264.xml" /><Relationship Id="rIds523" Type="http://schemas.openxmlformats.org/officeDocument/2006/relationships/slide" Target="slides/slide265.xml" /><Relationship Id="rIds524" Type="http://schemas.openxmlformats.org/officeDocument/2006/relationships/slide" Target="slides/slide266.xml" /><Relationship Id="rIds525" Type="http://schemas.openxmlformats.org/officeDocument/2006/relationships/slide" Target="slides/slide267.xml" /><Relationship Id="rIds526" Type="http://schemas.openxmlformats.org/officeDocument/2006/relationships/slide" Target="slides/slide268.xml" /><Relationship Id="rIds527" Type="http://schemas.openxmlformats.org/officeDocument/2006/relationships/slide" Target="slides/slide269.xml" /><Relationship Id="rIds528" Type="http://schemas.openxmlformats.org/officeDocument/2006/relationships/slide" Target="slides/slide270.xml" /><Relationship Id="rIds529" Type="http://schemas.openxmlformats.org/officeDocument/2006/relationships/slide" Target="slides/slide271.xml" /><Relationship Id="rIds530" Type="http://schemas.openxmlformats.org/officeDocument/2006/relationships/slide" Target="slides/slide272.xml" /><Relationship Id="rIds531" Type="http://schemas.openxmlformats.org/officeDocument/2006/relationships/slide" Target="slides/slide273.xml" /><Relationship Id="rIds532" Type="http://schemas.openxmlformats.org/officeDocument/2006/relationships/slide" Target="slides/slide274.xml" /><Relationship Id="rIds533" Type="http://schemas.openxmlformats.org/officeDocument/2006/relationships/slide" Target="slides/slide275.xml" /><Relationship Id="rIds534" Type="http://schemas.openxmlformats.org/officeDocument/2006/relationships/slide" Target="slides/slide276.xml" /><Relationship Id="rIds535" Type="http://schemas.openxmlformats.org/officeDocument/2006/relationships/slide" Target="slides/slide277.xml" /><Relationship Id="rIds536" Type="http://schemas.openxmlformats.org/officeDocument/2006/relationships/slide" Target="slides/slide278.xml" /><Relationship Id="rIds537" Type="http://schemas.openxmlformats.org/officeDocument/2006/relationships/slide" Target="slides/slide279.xml" /><Relationship Id="rIds538" Type="http://schemas.openxmlformats.org/officeDocument/2006/relationships/slide" Target="slides/slide280.xml" /><Relationship Id="rIds539" Type="http://schemas.openxmlformats.org/officeDocument/2006/relationships/slide" Target="slides/slide281.xml" /><Relationship Id="rIds540" Type="http://schemas.openxmlformats.org/officeDocument/2006/relationships/slide" Target="slides/slide282.xml" /><Relationship Id="rIds541" Type="http://schemas.openxmlformats.org/officeDocument/2006/relationships/slide" Target="slides/slide283.xml" /><Relationship Id="rIds542" Type="http://schemas.openxmlformats.org/officeDocument/2006/relationships/slide" Target="slides/slide284.xml" /><Relationship Id="rIds543" Type="http://schemas.openxmlformats.org/officeDocument/2006/relationships/slide" Target="slides/slide285.xml" /><Relationship Id="rIds544" Type="http://schemas.openxmlformats.org/officeDocument/2006/relationships/slide" Target="slides/slide286.xml" /><Relationship Id="rIds545" Type="http://schemas.openxmlformats.org/officeDocument/2006/relationships/slide" Target="slides/slide287.xml" /><Relationship Id="rIds546" Type="http://schemas.openxmlformats.org/officeDocument/2006/relationships/slide" Target="slides/slide288.xml" /><Relationship Id="rIds547" Type="http://schemas.openxmlformats.org/officeDocument/2006/relationships/slide" Target="slides/slide289.xml" /><Relationship Id="rIds548" Type="http://schemas.openxmlformats.org/officeDocument/2006/relationships/slide" Target="slides/slide290.xml" /><Relationship Id="rIds549" Type="http://schemas.openxmlformats.org/officeDocument/2006/relationships/slide" Target="slides/slide291.xml" /><Relationship Id="rIds550" Type="http://schemas.openxmlformats.org/officeDocument/2006/relationships/slide" Target="slides/slide292.xml" /><Relationship Id="rIds551" Type="http://schemas.openxmlformats.org/officeDocument/2006/relationships/slide" Target="slides/slide293.xml" /><Relationship Id="rIds552" Type="http://schemas.openxmlformats.org/officeDocument/2006/relationships/slide" Target="slides/slide294.xml" /><Relationship Id="rIds553" Type="http://schemas.openxmlformats.org/officeDocument/2006/relationships/slide" Target="slides/slide295.xml" /><Relationship Id="rIds554" Type="http://schemas.openxmlformats.org/officeDocument/2006/relationships/slide" Target="slides/slide296.xml" /><Relationship Id="rIds555" Type="http://schemas.openxmlformats.org/officeDocument/2006/relationships/slide" Target="slides/slide297.xml" /><Relationship Id="rIds556" Type="http://schemas.openxmlformats.org/officeDocument/2006/relationships/slide" Target="slides/slide298.xml" /><Relationship Id="rIds557" Type="http://schemas.openxmlformats.org/officeDocument/2006/relationships/slide" Target="slides/slide299.xml" /><Relationship Id="rIds558" Type="http://schemas.openxmlformats.org/officeDocument/2006/relationships/slide" Target="slides/slide300.xml" /><Relationship Id="rIds559" Type="http://schemas.openxmlformats.org/officeDocument/2006/relationships/slide" Target="slides/slide301.xml" /><Relationship Id="rIds560" Type="http://schemas.openxmlformats.org/officeDocument/2006/relationships/slide" Target="slides/slide302.xml" /><Relationship Id="rIds561" Type="http://schemas.openxmlformats.org/officeDocument/2006/relationships/slide" Target="slides/slide303.xml" /><Relationship Id="rIds562" Type="http://schemas.openxmlformats.org/officeDocument/2006/relationships/slide" Target="slides/slide304.xml" /><Relationship Id="rIds563" Type="http://schemas.openxmlformats.org/officeDocument/2006/relationships/slide" Target="slides/slide305.xml" /><Relationship Id="rIds564" Type="http://schemas.openxmlformats.org/officeDocument/2006/relationships/slide" Target="slides/slide306.xml" /><Relationship Id="rIds565" Type="http://schemas.openxmlformats.org/officeDocument/2006/relationships/slide" Target="slides/slide307.xml" /><Relationship Id="rIds566" Type="http://schemas.openxmlformats.org/officeDocument/2006/relationships/slide" Target="slides/slide308.xml" /><Relationship Id="rIds567" Type="http://schemas.openxmlformats.org/officeDocument/2006/relationships/slide" Target="slides/slide309.xml" /><Relationship Id="rIds568" Type="http://schemas.openxmlformats.org/officeDocument/2006/relationships/slide" Target="slides/slide310.xml" /><Relationship Id="rIds569" Type="http://schemas.openxmlformats.org/officeDocument/2006/relationships/slide" Target="slides/slide311.xml" /><Relationship Id="rIds570" Type="http://schemas.openxmlformats.org/officeDocument/2006/relationships/slide" Target="slides/slide312.xml" /><Relationship Id="rIds571" Type="http://schemas.openxmlformats.org/officeDocument/2006/relationships/slide" Target="slides/slide313.xml" /><Relationship Id="rIds572" Type="http://schemas.openxmlformats.org/officeDocument/2006/relationships/slide" Target="slides/slide314.xml" /><Relationship Id="rIds573" Type="http://schemas.openxmlformats.org/officeDocument/2006/relationships/slide" Target="slides/slide315.xml" /><Relationship Id="rIds574" Type="http://schemas.openxmlformats.org/officeDocument/2006/relationships/slide" Target="slides/slide316.xml" /><Relationship Id="rIds575" Type="http://schemas.openxmlformats.org/officeDocument/2006/relationships/slide" Target="slides/slide317.xml" /><Relationship Id="rIds576" Type="http://schemas.openxmlformats.org/officeDocument/2006/relationships/slide" Target="slides/slide318.xml" /><Relationship Id="rIds577" Type="http://schemas.openxmlformats.org/officeDocument/2006/relationships/slide" Target="slides/slide319.xml" /><Relationship Id="rIds578" Type="http://schemas.openxmlformats.org/officeDocument/2006/relationships/slide" Target="slides/slide320.xml" /><Relationship Id="rIds579" Type="http://schemas.openxmlformats.org/officeDocument/2006/relationships/slide" Target="slides/slide321.xml" /><Relationship Id="rIds580" Type="http://schemas.openxmlformats.org/officeDocument/2006/relationships/slide" Target="slides/slide322.xml" /><Relationship Id="rIds581" Type="http://schemas.openxmlformats.org/officeDocument/2006/relationships/slide" Target="slides/slide323.xml" /><Relationship Id="rIds582" Type="http://schemas.openxmlformats.org/officeDocument/2006/relationships/slide" Target="slides/slide324.xml" /><Relationship Id="rIds583" Type="http://schemas.openxmlformats.org/officeDocument/2006/relationships/slide" Target="slides/slide325.xml" /><Relationship Id="rIds584" Type="http://schemas.openxmlformats.org/officeDocument/2006/relationships/slide" Target="slides/slide326.xml" /><Relationship Id="rIds585" Type="http://schemas.openxmlformats.org/officeDocument/2006/relationships/slide" Target="slides/slide327.xml" /><Relationship Id="rIds586" Type="http://schemas.openxmlformats.org/officeDocument/2006/relationships/slide" Target="slides/slide328.xml" /><Relationship Id="rIds587" Type="http://schemas.openxmlformats.org/officeDocument/2006/relationships/slide" Target="slides/slide329.xml" /><Relationship Id="rIds588" Type="http://schemas.openxmlformats.org/officeDocument/2006/relationships/slide" Target="slides/slide330.xml" /><Relationship Id="rIds589" Type="http://schemas.openxmlformats.org/officeDocument/2006/relationships/slide" Target="slides/slide331.xml" /><Relationship Id="rIds590" Type="http://schemas.openxmlformats.org/officeDocument/2006/relationships/slide" Target="slides/slide332.xml" /><Relationship Id="rIds591" Type="http://schemas.openxmlformats.org/officeDocument/2006/relationships/slide" Target="slides/slide333.xml" /><Relationship Id="rIds592" Type="http://schemas.openxmlformats.org/officeDocument/2006/relationships/slide" Target="slides/slide334.xml" /><Relationship Id="rIds593" Type="http://schemas.openxmlformats.org/officeDocument/2006/relationships/slide" Target="slides/slide335.xml" /><Relationship Id="rIds594" Type="http://schemas.openxmlformats.org/officeDocument/2006/relationships/slide" Target="slides/slide336.xml" /><Relationship Id="rIds595" Type="http://schemas.openxmlformats.org/officeDocument/2006/relationships/slide" Target="slides/slide337.xml" /><Relationship Id="rIds596" Type="http://schemas.openxmlformats.org/officeDocument/2006/relationships/slide" Target="slides/slide338.xml" /><Relationship Id="rIds597" Type="http://schemas.openxmlformats.org/officeDocument/2006/relationships/slide" Target="slides/slide339.xml" /><Relationship Id="rIds598" Type="http://schemas.openxmlformats.org/officeDocument/2006/relationships/slide" Target="slides/slide340.xml" /><Relationship Id="rIds599" Type="http://schemas.openxmlformats.org/officeDocument/2006/relationships/slide" Target="slides/slide341.xml" /><Relationship Id="rIds600" Type="http://schemas.openxmlformats.org/officeDocument/2006/relationships/slide" Target="slides/slide342.xml" /><Relationship Id="rIds601" Type="http://schemas.openxmlformats.org/officeDocument/2006/relationships/slide" Target="slides/slide343.xml" /><Relationship Id="rIds602" Type="http://schemas.openxmlformats.org/officeDocument/2006/relationships/slide" Target="slides/slide344.xml" /><Relationship Id="rIds603" Type="http://schemas.openxmlformats.org/officeDocument/2006/relationships/slide" Target="slides/slide345.xml" /><Relationship Id="rIds604" Type="http://schemas.openxmlformats.org/officeDocument/2006/relationships/slide" Target="slides/slide346.xml" /><Relationship Id="rIds605" Type="http://schemas.openxmlformats.org/officeDocument/2006/relationships/slide" Target="slides/slide347.xml" /><Relationship Id="rIds606" Type="http://schemas.openxmlformats.org/officeDocument/2006/relationships/slide" Target="slides/slide348.xml" /><Relationship Id="rIds607" Type="http://schemas.openxmlformats.org/officeDocument/2006/relationships/slide" Target="slides/slide349.xml" /><Relationship Id="rIds608" Type="http://schemas.openxmlformats.org/officeDocument/2006/relationships/slide" Target="slides/slide350.xml" /><Relationship Id="rIds609" Type="http://schemas.openxmlformats.org/officeDocument/2006/relationships/slide" Target="slides/slide351.xml" /><Relationship Id="rIds610" Type="http://schemas.openxmlformats.org/officeDocument/2006/relationships/slide" Target="slides/slide352.xml" /><Relationship Id="rIds611" Type="http://schemas.openxmlformats.org/officeDocument/2006/relationships/slide" Target="slides/slide353.xml" /><Relationship Id="rIds612" Type="http://schemas.openxmlformats.org/officeDocument/2006/relationships/slide" Target="slides/slide354.xml" /><Relationship Id="rIds613" Type="http://schemas.openxmlformats.org/officeDocument/2006/relationships/slide" Target="slides/slide355.xml" /><Relationship Id="rIds614" Type="http://schemas.openxmlformats.org/officeDocument/2006/relationships/slide" Target="slides/slide356.xml" /><Relationship Id="rIds615" Type="http://schemas.openxmlformats.org/officeDocument/2006/relationships/slide" Target="slides/slide357.xml" /><Relationship Id="rIds616" Type="http://schemas.openxmlformats.org/officeDocument/2006/relationships/slide" Target="slides/slide358.xml" /><Relationship Id="rIds617" Type="http://schemas.openxmlformats.org/officeDocument/2006/relationships/slide" Target="slides/slide359.xml" /><Relationship Id="rIds618" Type="http://schemas.openxmlformats.org/officeDocument/2006/relationships/slide" Target="slides/slide360.xml" /><Relationship Id="rIdp363" Type="http://schemas.openxmlformats.org/officeDocument/2006/relationships/presProps" Target="presProps.xml" /><Relationship Id="rIdp364" Type="http://schemas.openxmlformats.org/officeDocument/2006/relationships/tableStyles" Target="tableStyles.xml" /><Relationship Id="rIdp365" Type="http://schemas.openxmlformats.org/officeDocument/2006/relationships/viewProps" Target="viewProps.xml" /><Relationship Id="rId366" Type="http://schemas.openxmlformats.org/officeDocument/2006/relationships/font" Target="fonts/WPS_Specail_1.fntdata" /><Relationship Id="rIdt368" Type="http://schemas.openxmlformats.org/officeDocument/2006/relationships/theme" Target="theme/theme0.xml" /></Relationships>
</file>

<file path=ppt/slideLayouts/_rels/slideLayout0.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0.xml" /></Relationships>
</file>

<file path=ppt/slideLayouts/_rels/slideLayoutmaster0.xml.rels><?xml version="1.0" encoding="UTF-8" standalone="yes" ?><Relationships xmlns="http://schemas.openxmlformats.org/package/2006/relationships"><Relationship Id="rId0" Type="http://schemas.openxmlformats.org/officeDocument/2006/relationships/slideMaster" Target="../slideMasters/slideMaster0.xml" /><Relationship Id="rID1" Type="http://schemas.openxmlformats.org/officeDocument/2006/relationships/image" Target="../media/picture1.jpeg" /></Relationships>
</file>

<file path=ppt/slideLayouts/slideLayout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master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 name=""/>
        <p:cNvGrpSpPr>
          <a:grpSpLocks/>
        </p:cNvGrpSpPr>
        <p:nvPr/>
      </p:nvGrpSpPr>
      <p:grpSpPr>
        <a:xfrm/>
      </p:grpSpPr>
      <p:sp>
        <p:nvSpPr>
          <p:cNvPr id="1026" name=""/>
          <p:cNvSpPr>
            <a:spLocks noGrp="1" noChangeAspect="0"/>
          </p:cNvSpPr>
          <p:nvPr>
            <p:ph type="title" sz="full" idx="4294967295"/>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
          <p:cNvSpPr>
            <a:spLocks noGrp="1" noChangeAspect="0"/>
          </p:cNvSpPr>
          <p:nvPr>
            <p:ph type="body" sz="full"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
          <p:cNvSpPr>
            <a:spLocks noGrp="1" noChangeAspect="0"/>
          </p:cNvSpPr>
          <p:nvPr>
            <p:ph type="dt" sz="half" idx="2"/>
          </p:nvPr>
        </p:nvSpPr>
        <p:spPr>
          <a:xfrm>
            <a:off x="457200" y="6245225"/>
            <a:ext cx="2133600" cy="476250"/>
          </a:xfrm>
          <a:prstGeom prst="rect">
            <a:avLst/>
          </a:prstGeom>
          <a:noFill/>
          <a:ln>
            <a:noFill/>
          </a:ln>
        </p:spPr>
        <p:txBody>
          <a:bodyPr/>
          <a:lstStyle/>
          <a:p>
            <a:pPr/>
            <a:endParaRPr lang="en-US" altLang="en-US" sz="1400" dirty="0"/>
          </a:p>
        </p:txBody>
      </p:sp>
      <p:sp>
        <p:nvSpPr>
          <p:cNvPr id="1029" name=""/>
          <p:cNvSpPr>
            <a:spLocks noGrp="1" noChangeAspect="0"/>
          </p:cNvSpPr>
          <p:nvPr>
            <p:ph type="ftr" sz="quarter" idx="3"/>
          </p:nvPr>
        </p:nvSpPr>
        <p:spPr>
          <a:xfrm>
            <a:off x="3124200" y="6245225"/>
            <a:ext cx="2895600" cy="476250"/>
          </a:xfrm>
          <a:prstGeom prst="rect">
            <a:avLst/>
          </a:prstGeom>
          <a:noFill/>
          <a:ln>
            <a:noFill/>
          </a:ln>
        </p:spPr>
        <p:txBody>
          <a:bodyPr/>
          <a:lstStyle/>
          <a:p>
            <a:pPr algn="ctr"/>
            <a:endParaRPr lang="en-US" altLang="en-US" sz="1400" dirty="0"/>
          </a:p>
        </p:txBody>
      </p:sp>
      <p:sp>
        <p:nvSpPr>
          <p:cNvPr id="1030" name=""/>
          <p:cNvSpPr>
            <a:spLocks noGrp="1" noChangeAspect="0"/>
          </p:cNvSpPr>
          <p:nvPr>
            <p:ph type="sldNum" sz="quarter" idx="4"/>
          </p:nvPr>
        </p:nvSpPr>
        <p:spPr>
          <a:xfrm>
            <a:off x="6553200" y="6245225"/>
            <a:ext cx="2133600" cy="476250"/>
          </a:xfrm>
          <a:prstGeom prst="rect">
            <a:avLst/>
          </a:prstGeom>
          <a:noFill/>
          <a:ln>
            <a:noFill/>
          </a:ln>
        </p:spPr>
        <p:txBody>
          <a:bodyPr/>
          <a:lstStyle/>
          <a:p>
            <a:pPr algn="r"/>
            <a:fld type="slidenum" id="{12FF1C42-D199-2030-1000-587298610EC3}">
              <a:rPr lang="en-US" altLang="en-US" sz="1400" dirty="0"/>
              <a:t>0</a:t>
            </a:fld>
          </a:p>
        </p:txBody>
      </p:sp>
    </p:spTree>
  </p:cSld>
</p:sldLayout>
</file>

<file path=ppt/slideMasters/_rels/slideMaster0.xml.rels><?xml version="1.0" encoding="UTF-8" standalone="yes" ?><Relationships xmlns="http://schemas.openxmlformats.org/package/2006/relationships"><Relationship Id="rId1" Type="http://schemas.openxmlformats.org/officeDocument/2006/relationships/theme" Target="../theme/theme0.xml" /><Relationship Id="rID1" Type="http://schemas.openxmlformats.org/officeDocument/2006/relationships/image" Target="../media/picture1.jpeg" /><Relationship Id="rId3" Type="http://schemas.openxmlformats.org/officeDocument/2006/relationships/slideLayout" Target="../slideLayouts/slideLayout0.xml" /><Relationship Id="rId4" Type="http://schemas.openxmlformats.org/officeDocument/2006/relationships/slideLayout" Target="../slideLayouts/slideLayout1.xml" /><Relationship Id="rId5" Type="http://schemas.openxmlformats.org/officeDocument/2006/relationships/slideLayout" Target="../slideLayouts/slideLayout2.xml" /><Relationship Id="rId6" Type="http://schemas.openxmlformats.org/officeDocument/2006/relationships/slideLayout" Target="../slideLayouts/slideLayout3.xml" /><Relationship Id="rId7" Type="http://schemas.openxmlformats.org/officeDocument/2006/relationships/slideLayout" Target="../slideLayouts/slideLayout4.xml" /><Relationship Id="rId8" Type="http://schemas.openxmlformats.org/officeDocument/2006/relationships/slideLayout" Target="../slideLayouts/slideLayout5.xml" /><Relationship Id="rId9" Type="http://schemas.openxmlformats.org/officeDocument/2006/relationships/slideLayout" Target="../slideLayouts/slideLayout6.xml" /><Relationship Id="rId10" Type="http://schemas.openxmlformats.org/officeDocument/2006/relationships/slideLayout" Target="../slideLayouts/slideLayout7.xml" /><Relationship Id="rId11" Type="http://schemas.openxmlformats.org/officeDocument/2006/relationships/slideLayout" Target="../slideLayouts/slideLayout8.xml" /><Relationship Id="rId12" Type="http://schemas.openxmlformats.org/officeDocument/2006/relationships/slideLayout" Target="../slideLayouts/slideLayout9.xml" /><Relationship Id="rId13" Type="http://schemas.openxmlformats.org/officeDocument/2006/relationships/slideLayout" Target="../slideLayouts/slideLayout10.xml" /><Relationship Id="rId14" Type="http://schemas.openxmlformats.org/officeDocument/2006/relationships/slideLayout" Target="../slideLayouts/slideLayoutmaster0.xml" /></Relationships>
</file>

<file path=ppt/slideMasters/slideMaster0.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 name=""/>
        <p:cNvGrpSpPr>
          <a:grpSpLocks/>
        </p:cNvGrpSpPr>
        <p:nvPr/>
      </p:nvGrpSpPr>
      <p:grpSpPr>
        <a:xfrm/>
      </p:grpSpPr>
      <p:sp>
        <p:nvSpPr>
          <p:cNvPr id="1026" name=""/>
          <p:cNvSpPr>
            <a:spLocks noGrp="1" noChangeAspect="0"/>
          </p:cNvSpPr>
          <p:nvPr>
            <p:ph type="title" sz="full" idx="4294967295"/>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1027" name=""/>
          <p:cNvSpPr>
            <a:spLocks noGrp="1" noChangeAspect="0"/>
          </p:cNvSpPr>
          <p:nvPr>
            <p:ph type="body" sz="full"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
          <p:cNvSpPr>
            <a:spLocks noGrp="1" noChangeAspect="0"/>
          </p:cNvSpPr>
          <p:nvPr>
            <p:ph type="dt" sz="half" idx="2"/>
          </p:nvPr>
        </p:nvSpPr>
        <p:spPr>
          <a:xfrm>
            <a:off x="457200" y="6245225"/>
            <a:ext cx="2133600" cy="476250"/>
          </a:xfrm>
          <a:prstGeom prst="rect">
            <a:avLst/>
          </a:prstGeom>
          <a:noFill/>
          <a:ln>
            <a:noFill/>
          </a:ln>
        </p:spPr>
        <p:txBody>
          <a:bodyPr/>
          <a:lstStyle/>
          <a:p>
            <a:pPr/>
            <a:endParaRPr lang="en-US" altLang="en-US" sz="1400" dirty="0"/>
          </a:p>
        </p:txBody>
      </p:sp>
      <p:sp>
        <p:nvSpPr>
          <p:cNvPr id="1029" name=""/>
          <p:cNvSpPr>
            <a:spLocks noGrp="1" noChangeAspect="0"/>
          </p:cNvSpPr>
          <p:nvPr>
            <p:ph type="ftr" sz="quarter" idx="3"/>
          </p:nvPr>
        </p:nvSpPr>
        <p:spPr>
          <a:xfrm>
            <a:off x="3124200" y="6245225"/>
            <a:ext cx="2895600" cy="476250"/>
          </a:xfrm>
          <a:prstGeom prst="rect">
            <a:avLst/>
          </a:prstGeom>
          <a:noFill/>
          <a:ln>
            <a:noFill/>
          </a:ln>
        </p:spPr>
        <p:txBody>
          <a:bodyPr/>
          <a:lstStyle/>
          <a:p>
            <a:pPr algn="ctr"/>
            <a:endParaRPr lang="en-US" altLang="en-US" sz="1400" dirty="0"/>
          </a:p>
        </p:txBody>
      </p:sp>
      <p:sp>
        <p:nvSpPr>
          <p:cNvPr id="1030" name=""/>
          <p:cNvSpPr>
            <a:spLocks noGrp="1" noChangeAspect="0"/>
          </p:cNvSpPr>
          <p:nvPr>
            <p:ph type="sldNum" sz="quarter" idx="4"/>
          </p:nvPr>
        </p:nvSpPr>
        <p:spPr>
          <a:xfrm>
            <a:off x="6553200" y="6245225"/>
            <a:ext cx="2133600" cy="476250"/>
          </a:xfrm>
          <a:prstGeom prst="rect">
            <a:avLst/>
          </a:prstGeom>
          <a:noFill/>
          <a:ln>
            <a:noFill/>
          </a:ln>
        </p:spPr>
        <p:txBody>
          <a:bodyPr/>
          <a:lstStyle/>
          <a:p>
            <a:pPr algn="r"/>
            <a:fld type="slidenum" id="{12FF1C42-D199-2030-1000-587298610EC3}">
              <a:rPr lang="en-US" altLang="en-US" sz="1400" dirty="0"/>
              <a:t>0</a:t>
            </a:fld>
          </a:p>
        </p:txBody>
      </p:sp>
    </p:spTree>
  </p:cSld>
  <p:clrMap bg1="dk1" tx1="lt1" bg2="dk2" tx2="lt2" accent1="accent1" accent2="accent2" accent3="accent3" accent4="accent4" accent5="accent5" accent6="accent6" hlink="hlink" folHlink="folHlink"/>
  <p:sldLayoutIdLst>
    <p:sldLayoutId id="2147489124" r:id="rId3"/>
    <p:sldLayoutId id="2147489125" r:id="rId4"/>
    <p:sldLayoutId id="2147489126" r:id="rId5"/>
    <p:sldLayoutId id="2147489127" r:id="rId6"/>
    <p:sldLayoutId id="2147489128" r:id="rId7"/>
    <p:sldLayoutId id="2147489129" r:id="rId8"/>
    <p:sldLayoutId id="2147489130" r:id="rId9"/>
    <p:sldLayoutId id="2147489131" r:id="rId10"/>
    <p:sldLayoutId id="2147489132" r:id="rId11"/>
    <p:sldLayoutId id="2147489133" r:id="rId12"/>
    <p:sldLayoutId id="2147489134" r:id="rId13"/>
    <p:sldLayoutId id="2147489135" r:id="rId14"/>
  </p:sldLayoutIdLst>
  <p:txStyles>
    <p:titleStyle>
      <a:lvl1pPr indent="0" algn="ctr" fontAlgn="base" marL="0" eaLnBrk="0" hangingPunct="false" rtl="false">
        <a:lnSpc>
          <a:spcPct val="100000"/>
        </a:lnSpc>
        <a:spcBef>
          <a:spcPct val="0"/>
        </a:spcBef>
        <a:spcAft>
          <a:spcPct val="0"/>
        </a:spcAft>
        <a:buNone/>
        <a:defRPr sz="4400">
          <a:solidFill>
            <a:srgbClr val="000000"/>
          </a:solidFill>
          <a:latin charset="0" typeface="Arial"/>
        </a:defRPr>
      </a:lvl1pPr>
    </p:titleStyle>
    <p:bodyStyle>
      <a:lvl1pPr indent="-342900" algn="l" fontAlgn="base" marL="342900" eaLnBrk="0" hangingPunct="false" rtl="false">
        <a:lnSpc>
          <a:spcPct val="100000"/>
        </a:lnSpc>
        <a:spcBef>
          <a:spcPct val="20000"/>
        </a:spcBef>
        <a:spcAft>
          <a:spcPct val="0"/>
        </a:spcAft>
        <a:buChar char="•"/>
        <a:defRPr sz="3200">
          <a:solidFill>
            <a:srgbClr val="000000"/>
          </a:solidFill>
          <a:latin charset="0" typeface="Arial"/>
        </a:defRPr>
      </a:lvl1pPr>
      <a:lvl2pPr indent="-285750" algn="l" fontAlgn="base" marL="742950" eaLnBrk="0" hangingPunct="false" rtl="false">
        <a:lnSpc>
          <a:spcPct val="100000"/>
        </a:lnSpc>
        <a:spcBef>
          <a:spcPct val="20000"/>
        </a:spcBef>
        <a:spcAft>
          <a:spcPct val="0"/>
        </a:spcAft>
        <a:buChar char="–"/>
        <a:defRPr sz="2800">
          <a:solidFill>
            <a:srgbClr val="000000"/>
          </a:solidFill>
          <a:latin charset="0" typeface="Arial"/>
        </a:defRPr>
      </a:lvl2pPr>
      <a:lvl3pPr indent="-228600" algn="l" fontAlgn="base" marL="1143000" eaLnBrk="0" hangingPunct="false" rtl="false">
        <a:lnSpc>
          <a:spcPct val="100000"/>
        </a:lnSpc>
        <a:spcBef>
          <a:spcPct val="20000"/>
        </a:spcBef>
        <a:spcAft>
          <a:spcPct val="0"/>
        </a:spcAft>
        <a:buChar char="•"/>
        <a:defRPr sz="2400">
          <a:solidFill>
            <a:srgbClr val="000000"/>
          </a:solidFill>
          <a:latin charset="0" typeface="Arial"/>
        </a:defRPr>
      </a:lvl3pPr>
      <a:lvl4pPr indent="-228600" algn="l" fontAlgn="base" marL="1600200" eaLnBrk="0" hangingPunct="false" rtl="false">
        <a:lnSpc>
          <a:spcPct val="100000"/>
        </a:lnSpc>
        <a:spcBef>
          <a:spcPct val="20000"/>
        </a:spcBef>
        <a:spcAft>
          <a:spcPct val="0"/>
        </a:spcAft>
        <a:buChar char="–"/>
        <a:defRPr sz="2000">
          <a:solidFill>
            <a:srgbClr val="000000"/>
          </a:solidFill>
          <a:latin charset="0" typeface="Arial"/>
        </a:defRPr>
      </a:lvl4pPr>
      <a:lvl5pPr indent="-228600" algn="l" fontAlgn="base" marL="2057400" eaLnBrk="0" hangingPunct="false" rtl="false">
        <a:lnSpc>
          <a:spcPct val="100000"/>
        </a:lnSpc>
        <a:spcBef>
          <a:spcPct val="20000"/>
        </a:spcBef>
        <a:spcAft>
          <a:spcPct val="0"/>
        </a:spcAft>
        <a:buChar char="»"/>
        <a:defRPr sz="2000">
          <a:solidFill>
            <a:srgbClr val="000000"/>
          </a:solidFill>
          <a:latin charset="0" typeface="Arial"/>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Arial"/>
        </a:defRPr>
      </a:lvl1pPr>
      <a:lvl2pPr indent="0" algn="l" fontAlgn="base" marL="457200" eaLnBrk="1" hangingPunct="true" rtl="false">
        <a:lnSpc>
          <a:spcPct val="100000"/>
        </a:lnSpc>
        <a:spcBef>
          <a:spcPct val="0"/>
        </a:spcBef>
        <a:spcAft>
          <a:spcPct val="0"/>
        </a:spcAft>
        <a:buNone/>
        <a:defRPr sz="1800">
          <a:solidFill>
            <a:srgbClr val="000000"/>
          </a:solidFill>
          <a:latin charset="0" typeface="Arial"/>
        </a:defRPr>
      </a:lvl2pPr>
      <a:lvl3pPr indent="0" algn="l" fontAlgn="base" marL="914400" eaLnBrk="1" hangingPunct="true" rtl="false">
        <a:lnSpc>
          <a:spcPct val="100000"/>
        </a:lnSpc>
        <a:spcBef>
          <a:spcPct val="0"/>
        </a:spcBef>
        <a:spcAft>
          <a:spcPct val="0"/>
        </a:spcAft>
        <a:buNone/>
        <a:defRPr sz="1800">
          <a:solidFill>
            <a:srgbClr val="000000"/>
          </a:solidFill>
          <a:latin charset="0" typeface="Arial"/>
        </a:defRPr>
      </a:lvl3pPr>
      <a:lvl4pPr indent="0" algn="l" fontAlgn="base" marL="1371600" eaLnBrk="1" hangingPunct="true" rtl="false">
        <a:lnSpc>
          <a:spcPct val="100000"/>
        </a:lnSpc>
        <a:spcBef>
          <a:spcPct val="0"/>
        </a:spcBef>
        <a:spcAft>
          <a:spcPct val="0"/>
        </a:spcAft>
        <a:buNone/>
        <a:defRPr sz="1800">
          <a:solidFill>
            <a:srgbClr val="000000"/>
          </a:solidFill>
          <a:latin charset="0" typeface="Arial"/>
        </a:defRPr>
      </a:lvl4pPr>
      <a:lvl5pPr indent="0" algn="l" fontAlgn="base" marL="1828800" eaLnBrk="1" hangingPunct="true" rtl="false">
        <a:lnSpc>
          <a:spcPct val="100000"/>
        </a:lnSpc>
        <a:spcBef>
          <a:spcPct val="0"/>
        </a:spcBef>
        <a:spcAft>
          <a:spcPct val="0"/>
        </a:spcAft>
        <a:buNone/>
        <a:defRPr sz="1800">
          <a:solidFill>
            <a:srgbClr val="000000"/>
          </a:solidFill>
          <a:latin charset="0" typeface="Arial"/>
        </a:defRPr>
      </a:lvl5pPr>
    </p:otherStyle>
  </p:txStyles>
</p:sldMaster>
</file>

<file path=ppt/slides/_rels/slide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xml.rels><?xml version="1.0" encoding="UTF-8" standalone="yes" ?><Relationships xmlns="http://schemas.openxmlformats.org/package/2006/relationships"><Relationship Id="rId0" Type="http://schemas.openxmlformats.org/officeDocument/2006/relationships/slideLayout" Target="../slideLayouts/slideLayoutmaster0.xml" /><Relationship Id="rID2" Type="http://schemas.openxmlformats.org/officeDocument/2006/relationships/image" Target="../media/picture2.png" /></Relationships>
</file>

<file path=ppt/slides/_rels/slide10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08.xml.rels><?xml version="1.0" encoding="UTF-8" standalone="yes" ?><Relationships xmlns="http://schemas.openxmlformats.org/package/2006/relationships"><Relationship Id="rId0" Type="http://schemas.openxmlformats.org/officeDocument/2006/relationships/slideLayout" Target="../slideLayouts/slideLayoutmaster0.xml" /><Relationship Id="rID7" Type="http://schemas.openxmlformats.org/officeDocument/2006/relationships/image" Target="../media/picture7.emf" /></Relationships>
</file>

<file path=ppt/slides/_rels/slide10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19.xml.rels><?xml version="1.0" encoding="UTF-8" standalone="yes" ?><Relationships xmlns="http://schemas.openxmlformats.org/package/2006/relationships"><Relationship Id="rId0" Type="http://schemas.openxmlformats.org/officeDocument/2006/relationships/slideLayout" Target="../slideLayouts/slideLayoutmaster0.xml" /><Relationship Id="rID8" Type="http://schemas.openxmlformats.org/officeDocument/2006/relationships/image" Target="../media/picture8.png" /></Relationships>
</file>

<file path=ppt/slides/_rels/slide1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2.xml.rels><?xml version="1.0" encoding="UTF-8" standalone="yes" ?><Relationships xmlns="http://schemas.openxmlformats.org/package/2006/relationships"><Relationship Id="rId0" Type="http://schemas.openxmlformats.org/officeDocument/2006/relationships/slideLayout" Target="../slideLayouts/slideLayoutmaster0.xml" /><Relationship Id="rID9" Type="http://schemas.openxmlformats.org/officeDocument/2006/relationships/image" Target="../media/picture9.png" /><Relationship Id="rID10" Type="http://schemas.openxmlformats.org/officeDocument/2006/relationships/image" Target="../media/picture10.png" /></Relationships>
</file>

<file path=ppt/slides/_rels/slide12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4.xml.rels><?xml version="1.0" encoding="UTF-8" standalone="yes" ?><Relationships xmlns="http://schemas.openxmlformats.org/package/2006/relationships"><Relationship Id="rId0" Type="http://schemas.openxmlformats.org/officeDocument/2006/relationships/slideLayout" Target="../slideLayouts/slideLayoutmaster0.xml" /><Relationship Id="rID11" Type="http://schemas.openxmlformats.org/officeDocument/2006/relationships/image" Target="../media/picture11.jpeg" /></Relationships>
</file>

<file path=ppt/slides/_rels/slide12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2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3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0.xml.rels><?xml version="1.0" encoding="UTF-8" standalone="yes" ?><Relationships xmlns="http://schemas.openxmlformats.org/package/2006/relationships"><Relationship Id="rId0" Type="http://schemas.openxmlformats.org/officeDocument/2006/relationships/slideLayout" Target="../slideLayouts/slideLayoutmaster0.xml" /><Relationship Id="ridHyperlink26" Type="http://schemas.openxmlformats.org/officeDocument/2006/relationships/hyperlink" Target="" TargetMode="External" /><Relationship Id="ridHyperlink28" Type="http://schemas.openxmlformats.org/officeDocument/2006/relationships/hyperlink" Target="" TargetMode="External" /></Relationships>
</file>

<file path=ppt/slides/_rels/slide14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4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5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67.xml.rels><?xml version="1.0" encoding="UTF-8" standalone="yes" ?><Relationships xmlns="http://schemas.openxmlformats.org/package/2006/relationships"><Relationship Id="rId0" Type="http://schemas.openxmlformats.org/officeDocument/2006/relationships/slideLayout" Target="../slideLayouts/slideLayoutmaster0.xml" /><Relationship Id="rID12" Type="http://schemas.openxmlformats.org/officeDocument/2006/relationships/image" Target="../media/picture12.jpeg" /></Relationships>
</file>

<file path=ppt/slides/_rels/slide168.xml.rels><?xml version="1.0" encoding="UTF-8" standalone="yes" ?><Relationships xmlns="http://schemas.openxmlformats.org/package/2006/relationships"><Relationship Id="rId0" Type="http://schemas.openxmlformats.org/officeDocument/2006/relationships/slideLayout" Target="../slideLayouts/slideLayoutmaster0.xml" /><Relationship Id="rID13" Type="http://schemas.openxmlformats.org/officeDocument/2006/relationships/image" Target="../media/picture13.jpeg" /></Relationships>
</file>

<file path=ppt/slides/_rels/slide16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7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8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1.xml.rels><?xml version="1.0" encoding="UTF-8" standalone="yes" ?><Relationships xmlns="http://schemas.openxmlformats.org/package/2006/relationships"><Relationship Id="rId0" Type="http://schemas.openxmlformats.org/officeDocument/2006/relationships/slideLayout" Target="../slideLayouts/slideLayoutmaster0.xml" /><Relationship Id="ridHyperlink39" Type="http://schemas.openxmlformats.org/officeDocument/2006/relationships/hyperlink" Target="" TargetMode="External" /><Relationship Id="ridHyperlink41" Type="http://schemas.openxmlformats.org/officeDocument/2006/relationships/hyperlink" Target="" TargetMode="External" /></Relationships>
</file>

<file path=ppt/slides/_rels/slide192.xml.rels><?xml version="1.0" encoding="UTF-8" standalone="yes" ?><Relationships xmlns="http://schemas.openxmlformats.org/package/2006/relationships"><Relationship Id="rId0" Type="http://schemas.openxmlformats.org/officeDocument/2006/relationships/slideLayout" Target="../slideLayouts/slideLayoutmaster0.xml" /><Relationship Id="rID14" Type="http://schemas.openxmlformats.org/officeDocument/2006/relationships/image" Target="../media/picture14.jpeg" /></Relationships>
</file>

<file path=ppt/slides/_rels/slide19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198.xml.rels><?xml version="1.0" encoding="UTF-8" standalone="yes" ?><Relationships xmlns="http://schemas.openxmlformats.org/package/2006/relationships"><Relationship Id="rId0" Type="http://schemas.openxmlformats.org/officeDocument/2006/relationships/slideLayout" Target="../slideLayouts/slideLayoutmaster0.xml" /><Relationship Id="rID15" Type="http://schemas.openxmlformats.org/officeDocument/2006/relationships/image" Target="../media/picture15.png" /></Relationships>
</file>

<file path=ppt/slides/_rels/slide19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0.xml.rels><?xml version="1.0" encoding="UTF-8" standalone="yes" ?><Relationships xmlns="http://schemas.openxmlformats.org/package/2006/relationships"><Relationship Id="rId0" Type="http://schemas.openxmlformats.org/officeDocument/2006/relationships/slideLayout" Target="../slideLayouts/slideLayoutmaster0.xml" /><Relationship Id="rID16" Type="http://schemas.openxmlformats.org/officeDocument/2006/relationships/image" Target="../media/picture16.png" /><Relationship Id="rID17" Type="http://schemas.openxmlformats.org/officeDocument/2006/relationships/image" Target="../media/picture17.png" /></Relationships>
</file>

<file path=ppt/slides/_rels/slide20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3.xml.rels><?xml version="1.0" encoding="UTF-8" standalone="yes" ?><Relationships xmlns="http://schemas.openxmlformats.org/package/2006/relationships"><Relationship Id="rId0" Type="http://schemas.openxmlformats.org/officeDocument/2006/relationships/slideLayout" Target="../slideLayouts/slideLayoutmaster0.xml" /><Relationship Id="rID18" Type="http://schemas.openxmlformats.org/officeDocument/2006/relationships/image" Target="../media/picture18.png" /></Relationships>
</file>

<file path=ppt/slides/_rels/slide20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5.xml.rels><?xml version="1.0" encoding="UTF-8" standalone="yes" ?><Relationships xmlns="http://schemas.openxmlformats.org/package/2006/relationships"><Relationship Id="rId0" Type="http://schemas.openxmlformats.org/officeDocument/2006/relationships/slideLayout" Target="../slideLayouts/slideLayoutmaster0.xml" /><Relationship Id="rID19" Type="http://schemas.openxmlformats.org/officeDocument/2006/relationships/image" Target="../media/picture19.jpeg" /></Relationships>
</file>

<file path=ppt/slides/_rels/slide20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07.xml.rels><?xml version="1.0" encoding="UTF-8" standalone="yes" ?><Relationships xmlns="http://schemas.openxmlformats.org/package/2006/relationships"><Relationship Id="rId0" Type="http://schemas.openxmlformats.org/officeDocument/2006/relationships/slideLayout" Target="../slideLayouts/slideLayoutmaster0.xml" /><Relationship Id="rID20" Type="http://schemas.openxmlformats.org/officeDocument/2006/relationships/image" Target="../media/picture20.jpeg" /></Relationships>
</file>

<file path=ppt/slides/_rels/slide208.xml.rels><?xml version="1.0" encoding="UTF-8" standalone="yes" ?><Relationships xmlns="http://schemas.openxmlformats.org/package/2006/relationships"><Relationship Id="rId0" Type="http://schemas.openxmlformats.org/officeDocument/2006/relationships/slideLayout" Target="../slideLayouts/slideLayoutmaster0.xml" /><Relationship Id="rID21" Type="http://schemas.openxmlformats.org/officeDocument/2006/relationships/image" Target="../media/picture21.jpeg" /></Relationships>
</file>

<file path=ppt/slides/_rels/slide209.xml.rels><?xml version="1.0" encoding="UTF-8" standalone="yes" ?><Relationships xmlns="http://schemas.openxmlformats.org/package/2006/relationships"><Relationship Id="rId0" Type="http://schemas.openxmlformats.org/officeDocument/2006/relationships/slideLayout" Target="../slideLayouts/slideLayoutmaster0.xml" /><Relationship Id="rID22" Type="http://schemas.openxmlformats.org/officeDocument/2006/relationships/image" Target="../media/picture22.jpeg" /></Relationships>
</file>

<file path=ppt/slides/_rels/slide2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0.xml.rels><?xml version="1.0" encoding="UTF-8" standalone="yes" ?><Relationships xmlns="http://schemas.openxmlformats.org/package/2006/relationships"><Relationship Id="rId0" Type="http://schemas.openxmlformats.org/officeDocument/2006/relationships/slideLayout" Target="../slideLayouts/slideLayoutmaster0.xml" /><Relationship Id="rID23" Type="http://schemas.openxmlformats.org/officeDocument/2006/relationships/image" Target="../media/picture23.jpeg" /></Relationships>
</file>

<file path=ppt/slides/_rels/slide211.xml.rels><?xml version="1.0" encoding="UTF-8" standalone="yes" ?><Relationships xmlns="http://schemas.openxmlformats.org/package/2006/relationships"><Relationship Id="rId0" Type="http://schemas.openxmlformats.org/officeDocument/2006/relationships/slideLayout" Target="../slideLayouts/slideLayoutmaster0.xml" /><Relationship Id="rID24" Type="http://schemas.openxmlformats.org/officeDocument/2006/relationships/image" Target="../media/picture24.jpeg" /></Relationships>
</file>

<file path=ppt/slides/_rels/slide21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1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1.xml.rels><?xml version="1.0" encoding="UTF-8" standalone="yes" ?><Relationships xmlns="http://schemas.openxmlformats.org/package/2006/relationships"><Relationship Id="rId0" Type="http://schemas.openxmlformats.org/officeDocument/2006/relationships/slideLayout" Target="../slideLayouts/slideLayoutmaster0.xml" /><Relationship Id="rID25" Type="http://schemas.openxmlformats.org/officeDocument/2006/relationships/image" Target="../media/picture25.png" /></Relationships>
</file>

<file path=ppt/slides/_rels/slide222.xml.rels><?xml version="1.0" encoding="UTF-8" standalone="yes" ?><Relationships xmlns="http://schemas.openxmlformats.org/package/2006/relationships"><Relationship Id="rId0" Type="http://schemas.openxmlformats.org/officeDocument/2006/relationships/slideLayout" Target="../slideLayouts/slideLayoutmaster0.xml" /><Relationship Id="rID26" Type="http://schemas.openxmlformats.org/officeDocument/2006/relationships/image" Target="../media/picture26.png" /></Relationships>
</file>

<file path=ppt/slides/_rels/slide223.xml.rels><?xml version="1.0" encoding="UTF-8" standalone="yes" ?><Relationships xmlns="http://schemas.openxmlformats.org/package/2006/relationships"><Relationship Id="rId0" Type="http://schemas.openxmlformats.org/officeDocument/2006/relationships/slideLayout" Target="../slideLayouts/slideLayoutmaster0.xml" /><Relationship Id="rID27" Type="http://schemas.openxmlformats.org/officeDocument/2006/relationships/image" Target="../media/picture27.png" /></Relationships>
</file>

<file path=ppt/slides/_rels/slide22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2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5.xml.rels><?xml version="1.0" encoding="UTF-8" standalone="yes" ?><Relationships xmlns="http://schemas.openxmlformats.org/package/2006/relationships"><Relationship Id="rId0" Type="http://schemas.openxmlformats.org/officeDocument/2006/relationships/slideLayout" Target="../slideLayouts/slideLayoutmaster0.xml" /><Relationship Id="rID28" Type="http://schemas.openxmlformats.org/officeDocument/2006/relationships/image" Target="../media/picture28.png" /></Relationships>
</file>

<file path=ppt/slides/_rels/slide236.xml.rels><?xml version="1.0" encoding="UTF-8" standalone="yes" ?><Relationships xmlns="http://schemas.openxmlformats.org/package/2006/relationships"><Relationship Id="rId0" Type="http://schemas.openxmlformats.org/officeDocument/2006/relationships/slideLayout" Target="../slideLayouts/slideLayoutmaster0.xml" /><Relationship Id="rID29" Type="http://schemas.openxmlformats.org/officeDocument/2006/relationships/image" Target="../media/picture29.png" /></Relationships>
</file>

<file path=ppt/slides/_rels/slide23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3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2.xml.rels><?xml version="1.0" encoding="UTF-8" standalone="yes" ?><Relationships xmlns="http://schemas.openxmlformats.org/package/2006/relationships"><Relationship Id="rId0" Type="http://schemas.openxmlformats.org/officeDocument/2006/relationships/slideLayout" Target="../slideLayouts/slideLayoutmaster0.xml" /><Relationship Id="rID30" Type="http://schemas.openxmlformats.org/officeDocument/2006/relationships/image" Target="../media/picture30.jpeg" /></Relationships>
</file>

<file path=ppt/slides/_rels/slide24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4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7.xml.rels><?xml version="1.0" encoding="UTF-8" standalone="yes" ?><Relationships xmlns="http://schemas.openxmlformats.org/package/2006/relationships"><Relationship Id="rId0" Type="http://schemas.openxmlformats.org/officeDocument/2006/relationships/slideLayout" Target="../slideLayouts/slideLayoutmaster0.xml" /><Relationship Id="rID31" Type="http://schemas.openxmlformats.org/officeDocument/2006/relationships/image" Target="../media/picture31.png" /></Relationships>
</file>

<file path=ppt/slides/_rels/slide25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5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5.xml.rels><?xml version="1.0" encoding="UTF-8" standalone="yes" ?><Relationships xmlns="http://schemas.openxmlformats.org/package/2006/relationships"><Relationship Id="rId0" Type="http://schemas.openxmlformats.org/officeDocument/2006/relationships/slideLayout" Target="../slideLayouts/slideLayoutmaster0.xml" /><Relationship Id="rID32" Type="http://schemas.openxmlformats.org/officeDocument/2006/relationships/image" Target="../media/picture32.png" /></Relationships>
</file>

<file path=ppt/slides/_rels/slide26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6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7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2.xml.rels><?xml version="1.0" encoding="UTF-8" standalone="yes" ?><Relationships xmlns="http://schemas.openxmlformats.org/package/2006/relationships"><Relationship Id="rId0" Type="http://schemas.openxmlformats.org/officeDocument/2006/relationships/slideLayout" Target="../slideLayouts/slideLayoutmaster0.xml" /><Relationship Id="rID33" Type="http://schemas.openxmlformats.org/officeDocument/2006/relationships/image" Target="../media/picture33.png" /></Relationships>
</file>

<file path=ppt/slides/_rels/slide283.xml.rels><?xml version="1.0" encoding="UTF-8" standalone="yes" ?><Relationships xmlns="http://schemas.openxmlformats.org/package/2006/relationships"><Relationship Id="rId0" Type="http://schemas.openxmlformats.org/officeDocument/2006/relationships/slideLayout" Target="../slideLayouts/slideLayoutmaster0.xml" /><Relationship Id="rID34" Type="http://schemas.openxmlformats.org/officeDocument/2006/relationships/image" Target="../media/picture34.png" /></Relationships>
</file>

<file path=ppt/slides/_rels/slide284.xml.rels><?xml version="1.0" encoding="UTF-8" standalone="yes" ?><Relationships xmlns="http://schemas.openxmlformats.org/package/2006/relationships"><Relationship Id="rId0" Type="http://schemas.openxmlformats.org/officeDocument/2006/relationships/slideLayout" Target="../slideLayouts/slideLayoutmaster0.xml" /><Relationship Id="rID35" Type="http://schemas.openxmlformats.org/officeDocument/2006/relationships/image" Target="../media/picture35.png" /></Relationships>
</file>

<file path=ppt/slides/_rels/slide285.xml.rels><?xml version="1.0" encoding="UTF-8" standalone="yes" ?><Relationships xmlns="http://schemas.openxmlformats.org/package/2006/relationships"><Relationship Id="rId0" Type="http://schemas.openxmlformats.org/officeDocument/2006/relationships/slideLayout" Target="../slideLayouts/slideLayoutmaster0.xml" /><Relationship Id="rID36" Type="http://schemas.openxmlformats.org/officeDocument/2006/relationships/image" Target="../media/picture36.png" /></Relationships>
</file>

<file path=ppt/slides/_rels/slide28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8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1.xml.rels><?xml version="1.0" encoding="UTF-8" standalone="yes" ?><Relationships xmlns="http://schemas.openxmlformats.org/package/2006/relationships"><Relationship Id="rId0" Type="http://schemas.openxmlformats.org/officeDocument/2006/relationships/slideLayout" Target="../slideLayouts/slideLayoutmaster0.xml" /><Relationship Id="rID37" Type="http://schemas.openxmlformats.org/officeDocument/2006/relationships/image" Target="../media/picture37.jpeg" /></Relationships>
</file>

<file path=ppt/slides/_rels/slide292.xml.rels><?xml version="1.0" encoding="UTF-8" standalone="yes" ?><Relationships xmlns="http://schemas.openxmlformats.org/package/2006/relationships"><Relationship Id="rId0" Type="http://schemas.openxmlformats.org/officeDocument/2006/relationships/slideLayout" Target="../slideLayouts/slideLayoutmaster0.xml" /><Relationship Id="rID38" Type="http://schemas.openxmlformats.org/officeDocument/2006/relationships/image" Target="../media/picture38.jpeg" /></Relationships>
</file>

<file path=ppt/slides/_rels/slide293.xml.rels><?xml version="1.0" encoding="UTF-8" standalone="yes" ?><Relationships xmlns="http://schemas.openxmlformats.org/package/2006/relationships"><Relationship Id="rId0" Type="http://schemas.openxmlformats.org/officeDocument/2006/relationships/slideLayout" Target="../slideLayouts/slideLayoutmaster0.xml" /><Relationship Id="rID39" Type="http://schemas.openxmlformats.org/officeDocument/2006/relationships/image" Target="../media/picture39.jpeg" /></Relationships>
</file>

<file path=ppt/slides/_rels/slide29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29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0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1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2.xml.rels><?xml version="1.0" encoding="UTF-8" standalone="yes" ?><Relationships xmlns="http://schemas.openxmlformats.org/package/2006/relationships"><Relationship Id="rId0" Type="http://schemas.openxmlformats.org/officeDocument/2006/relationships/slideLayout" Target="../slideLayouts/slideLayoutmaster0.xml" /><Relationship Id="rID40" Type="http://schemas.openxmlformats.org/officeDocument/2006/relationships/image" Target="../media/picture40.png" /></Relationships>
</file>

<file path=ppt/slides/_rels/slide32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5.xml.rels><?xml version="1.0" encoding="UTF-8" standalone="yes" ?><Relationships xmlns="http://schemas.openxmlformats.org/package/2006/relationships"><Relationship Id="rId0" Type="http://schemas.openxmlformats.org/officeDocument/2006/relationships/slideLayout" Target="../slideLayouts/slideLayoutmaster0.xml" /><Relationship Id="rID41" Type="http://schemas.openxmlformats.org/officeDocument/2006/relationships/image" Target="../media/picture41.png" /></Relationships>
</file>

<file path=ppt/slides/_rels/slide326.xml.rels><?xml version="1.0" encoding="UTF-8" standalone="yes" ?><Relationships xmlns="http://schemas.openxmlformats.org/package/2006/relationships"><Relationship Id="rId0" Type="http://schemas.openxmlformats.org/officeDocument/2006/relationships/slideLayout" Target="../slideLayouts/slideLayoutmaster0.xml" /><Relationship Id="rID42" Type="http://schemas.openxmlformats.org/officeDocument/2006/relationships/image" Target="../media/picture42.png" /></Relationships>
</file>

<file path=ppt/slides/_rels/slide327.xml.rels><?xml version="1.0" encoding="UTF-8" standalone="yes" ?><Relationships xmlns="http://schemas.openxmlformats.org/package/2006/relationships"><Relationship Id="rId0" Type="http://schemas.openxmlformats.org/officeDocument/2006/relationships/slideLayout" Target="../slideLayouts/slideLayoutmaster0.xml" /><Relationship Id="rID43" Type="http://schemas.openxmlformats.org/officeDocument/2006/relationships/image" Target="../media/picture43.png" /></Relationships>
</file>

<file path=ppt/slides/_rels/slide32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29.xml.rels><?xml version="1.0" encoding="UTF-8" standalone="yes" ?><Relationships xmlns="http://schemas.openxmlformats.org/package/2006/relationships"><Relationship Id="rId0" Type="http://schemas.openxmlformats.org/officeDocument/2006/relationships/slideLayout" Target="../slideLayouts/slideLayoutmaster0.xml" /><Relationship Id="rID44" Type="http://schemas.openxmlformats.org/officeDocument/2006/relationships/image" Target="../media/picture44.png" /></Relationships>
</file>

<file path=ppt/slides/_rels/slide3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0.xml.rels><?xml version="1.0" encoding="UTF-8" standalone="yes" ?><Relationships xmlns="http://schemas.openxmlformats.org/package/2006/relationships"><Relationship Id="rId0" Type="http://schemas.openxmlformats.org/officeDocument/2006/relationships/slideLayout" Target="../slideLayouts/slideLayoutmaster0.xml" /><Relationship Id="rID45" Type="http://schemas.openxmlformats.org/officeDocument/2006/relationships/image" Target="../media/picture45.jpeg" /></Relationships>
</file>

<file path=ppt/slides/_rels/slide33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3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4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5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60.xml.rels><?xml version="1.0" encoding="UTF-8" standalone="yes" ?><Relationships xmlns="http://schemas.openxmlformats.org/package/2006/relationships"><Relationship Id="rId0" Type="http://schemas.openxmlformats.org/officeDocument/2006/relationships/slideLayout" Target="../slideLayouts/slideLayoutmaster0.xml" /><Relationship Id="rID46" Type="http://schemas.openxmlformats.org/officeDocument/2006/relationships/image" Target="../media/picture46.jpeg" /><Relationship Id="rID47" Type="http://schemas.openxmlformats.org/officeDocument/2006/relationships/image" Target="../media/picture47.png" /></Relationships>
</file>

<file path=ppt/slides/_rels/slide3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3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4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5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5.xml.rels><?xml version="1.0" encoding="UTF-8" standalone="yes" ?><Relationships xmlns="http://schemas.openxmlformats.org/package/2006/relationships"><Relationship Id="rId0" Type="http://schemas.openxmlformats.org/officeDocument/2006/relationships/slideLayout" Target="../slideLayouts/slideLayoutmaster0.xml" /><Relationship Id="rID3" Type="http://schemas.openxmlformats.org/officeDocument/2006/relationships/image" Target="../media/picture3.png" /></Relationships>
</file>

<file path=ppt/slides/_rels/slide6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6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7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1.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88.xml.rels><?xml version="1.0" encoding="UTF-8" standalone="yes" ?><Relationships xmlns="http://schemas.openxmlformats.org/package/2006/relationships"><Relationship Id="rId0" Type="http://schemas.openxmlformats.org/officeDocument/2006/relationships/slideLayout" Target="../slideLayouts/slideLayoutmaster0.xml" /><Relationship Id="rID4" Type="http://schemas.openxmlformats.org/officeDocument/2006/relationships/image" Target="../media/picture4.png" /></Relationships>
</file>

<file path=ppt/slides/_rels/slide8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0.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1.xml.rels><?xml version="1.0" encoding="UTF-8" standalone="yes" ?><Relationships xmlns="http://schemas.openxmlformats.org/package/2006/relationships"><Relationship Id="rId0" Type="http://schemas.openxmlformats.org/officeDocument/2006/relationships/slideLayout" Target="../slideLayouts/slideLayoutmaster0.xml" /><Relationship Id="rID5" Type="http://schemas.openxmlformats.org/officeDocument/2006/relationships/image" Target="../media/picture5.emf" /></Relationships>
</file>

<file path=ppt/slides/_rels/slide92.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3.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4.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5.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6.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7.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_rels/slide98.xml.rels><?xml version="1.0" encoding="UTF-8" standalone="yes" ?><Relationships xmlns="http://schemas.openxmlformats.org/package/2006/relationships"><Relationship Id="rId0" Type="http://schemas.openxmlformats.org/officeDocument/2006/relationships/slideLayout" Target="../slideLayouts/slideLayoutmaster0.xml" /><Relationship Id="rID6" Type="http://schemas.openxmlformats.org/officeDocument/2006/relationships/image" Target="../media/picture6.emf" /></Relationships>
</file>

<file path=ppt/slides/_rels/slide99.xml.rels><?xml version="1.0" encoding="UTF-8" standalone="yes" ?><Relationships xmlns="http://schemas.openxmlformats.org/package/2006/relationships"><Relationship Id="rId0" Type="http://schemas.openxmlformats.org/officeDocument/2006/relationships/slideLayout" Target="../slideLayouts/slideLayoutmaster0.xml" /></Relationships>
</file>

<file path=ppt/slides/slide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48" name=""/>
        <p:cNvGrpSpPr>
          <a:grpSpLocks/>
        </p:cNvGrpSpPr>
        <p:nvPr/>
      </p:nvGrpSpPr>
      <p:grpSpPr>
        <a:xfrm/>
      </p:grpSpPr>
      <p:sp>
        <p:nvSpPr>
          <p:cNvPr id="2050" name=""/>
          <p:cNvSpPr>
            <a:spLocks noGrp="1" noChangeAspect="0"/>
          </p:cNvSpPr>
          <p:nvPr>
            <p:ph type="ctrTitle" sz="full" idx="4294967295"/>
          </p:nvPr>
        </p:nvSpPr>
        <p:spPr>
          <a:xfrm rot="0">
            <a:off x="0" y="2130425"/>
            <a:ext cx="8763000" cy="1470025"/>
          </a:xfrm>
          <a:ln/>
        </p:spPr>
        <p:txBody>
          <a:bodyPr wrap="square" lIns="91440" rIns="91440" tIns="45720" bIns="45720" anchor="ctr"/>
          <a:lstStyle>
            <a:lvl1pPr>
              <a:defRPr/>
            </a:lvl1pPr>
          </a:lstStyle>
          <a:p>
            <a:pPr/>
            <a:r>
              <a:rPr lang="en-US" altLang="en-US" sz="4800" dirty="0" b="1">
                <a:solidFill>
                  <a:srgbClr val="c00000"/>
                </a:solidFill>
              </a:rPr>
              <a:t>ABNORMAL PREGNANCY AND LABOR </a:t>
            </a:r>
            <a:r>
              <a:rPr lang="en-US" altLang="en-US" sz="4800" dirty="0" b="1">
                <a:solidFill>
                  <a:srgbClr val="c00000"/>
                </a:solidFill>
              </a:rPr>
              <a:t/>
            </a:r>
            <a:br/>
          </a:p>
        </p:txBody>
      </p:sp>
      <p:sp>
        <p:nvSpPr>
          <p:cNvPr id="2051" name=""/>
          <p:cNvSpPr>
            <a:spLocks noGrp="1" noChangeAspect="0"/>
          </p:cNvSpPr>
          <p:nvPr>
            <p:ph type="subTitle" sz="full" idx="4294967295"/>
          </p:nvPr>
        </p:nvSpPr>
        <p:spPr>
          <a:xfrm rot="0">
            <a:off x="1371600" y="3886200"/>
            <a:ext cx="6400800" cy="1752600"/>
          </a:xfrm>
          <a:ln/>
        </p:spPr>
        <p:txBody>
          <a:bodyPr wrap="square" lIns="91440" rIns="91440" tIns="45720" bIns="45720" anchor="t" anchorCtr="false"/>
          <a:lstStyle>
            <a:lvl1pPr algn="ctr" marL="0">
              <a:buNone/>
              <a:defRPr/>
            </a:lvl1pPr>
            <a:lvl2pPr algn="ctr" marL="457200">
              <a:buNone/>
              <a:defRPr/>
            </a:lvl2pPr>
            <a:lvl3pPr algn="ctr" marL="914400">
              <a:buNone/>
              <a:defRPr/>
            </a:lvl3pPr>
            <a:lvl4pPr algn="ctr" marL="1371600">
              <a:buNone/>
              <a:defRPr/>
            </a:lvl4pPr>
            <a:lvl5pPr algn="ctr" marL="1828800">
              <a:buNone/>
              <a:defRPr/>
            </a:lvl5pPr>
          </a:lstStyle>
          <a:p>
            <a:pPr/>
            <a:r>
              <a:rPr lang="en-US" altLang="en-US" dirty="0"/>
              <a:t>Nr. M.C.W</a:t>
            </a:r>
          </a:p>
          <a:p>
            <a:pPr/>
            <a:r>
              <a:rPr lang="en-US" altLang="en-US" dirty="0"/>
              <a:t>Karibuni sana</a:t>
            </a:r>
          </a:p>
        </p:txBody>
      </p:sp>
    </p:spTree>
  </p:cSld>
  <p:timing/>
</p:sld>
</file>

<file path=ppt/slides/slide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72" name=""/>
        <p:cNvGrpSpPr>
          <a:grpSpLocks/>
        </p:cNvGrpSpPr>
        <p:nvPr/>
      </p:nvGrpSpPr>
      <p:grpSpPr>
        <a:xfrm/>
      </p:grpSpPr>
      <p:sp>
        <p:nvSpPr>
          <p:cNvPr id="3074"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buFont charset="0" typeface="Arial"/>
              <a:buChar char="•"/>
            </a:pPr>
            <a:r>
              <a:rPr lang="en-US" altLang="en-US" sz="2800" dirty="0">
                <a:latin charset="0" typeface="Calibri"/>
              </a:rPr>
              <a:t>Prolonged pregnancy and labor</a:t>
            </a:r>
          </a:p>
          <a:p>
            <a:pPr>
              <a:buFont charset="0" typeface="Arial"/>
              <a:buChar char="•"/>
            </a:pPr>
            <a:r>
              <a:rPr lang="en-US" altLang="en-US" sz="2800" dirty="0">
                <a:latin charset="0" typeface="Calibri"/>
              </a:rPr>
              <a:t>Abnormal labour</a:t>
            </a:r>
          </a:p>
          <a:p>
            <a:pPr lvl="1"/>
            <a:r>
              <a:rPr lang="en-US" altLang="en-US" sz="2400" dirty="0">
                <a:latin charset="0" typeface="Calibri"/>
              </a:rPr>
              <a:t>Trial of labour</a:t>
            </a:r>
          </a:p>
          <a:p>
            <a:pPr lvl="1"/>
            <a:r>
              <a:rPr lang="en-US" altLang="en-US" sz="2400" dirty="0">
                <a:latin charset="0" typeface="Calibri"/>
              </a:rPr>
              <a:t>Obstructed labour</a:t>
            </a:r>
          </a:p>
          <a:p>
            <a:pPr>
              <a:buFont charset="0" typeface="Arial"/>
              <a:buChar char="•"/>
            </a:pPr>
            <a:r>
              <a:rPr lang="en-US" altLang="en-US" sz="2800" dirty="0" b="1" u="sng">
                <a:latin charset="0" typeface="Calibri"/>
              </a:rPr>
              <a:t>OBSTETRIC EMERGENCIES:</a:t>
            </a:r>
          </a:p>
          <a:p>
            <a:pPr lvl="1">
              <a:buFont charset="0" typeface="Arial"/>
              <a:buChar char="–"/>
            </a:pPr>
            <a:r>
              <a:rPr lang="en-US" altLang="en-US" dirty="0">
                <a:latin charset="0" typeface="Calibri"/>
              </a:rPr>
              <a:t>Ruptured uterus           vii. Obstetric shock</a:t>
            </a:r>
          </a:p>
          <a:p>
            <a:pPr lvl="1">
              <a:buNone/>
            </a:pPr>
            <a:r>
              <a:rPr lang="en-US" altLang="en-US" dirty="0">
                <a:latin charset="0" typeface="Calibri"/>
              </a:rPr>
              <a:t>ii.   Cord presentation</a:t>
            </a:r>
          </a:p>
          <a:p>
            <a:pPr lvl="1">
              <a:buFont charset="0" typeface="Arial"/>
              <a:buChar char="–"/>
            </a:pPr>
            <a:r>
              <a:rPr lang="en-US" altLang="en-US" dirty="0">
                <a:latin charset="0" typeface="Calibri"/>
              </a:rPr>
              <a:t>Cord prolapse</a:t>
            </a:r>
          </a:p>
          <a:p>
            <a:pPr lvl="1">
              <a:buFont charset="0" typeface="Arial"/>
              <a:buChar char="–"/>
            </a:pPr>
            <a:r>
              <a:rPr lang="en-US" altLang="en-US" dirty="0">
                <a:latin charset="0" typeface="Calibri"/>
              </a:rPr>
              <a:t>Vasa praevia</a:t>
            </a:r>
          </a:p>
          <a:p>
            <a:pPr lvl="1">
              <a:buFont charset="0" typeface="Arial"/>
              <a:buChar char="–"/>
            </a:pPr>
            <a:r>
              <a:rPr lang="en-US" altLang="en-US" dirty="0">
                <a:latin charset="0" typeface="Calibri"/>
              </a:rPr>
              <a:t>Shoulder dystocia</a:t>
            </a:r>
          </a:p>
          <a:p>
            <a:pPr lvl="1">
              <a:buFont charset="0" typeface="Arial"/>
              <a:buChar char="–"/>
            </a:pPr>
            <a:r>
              <a:rPr lang="en-US" altLang="en-US" dirty="0">
                <a:latin charset="0" typeface="Calibri"/>
              </a:rPr>
              <a:t>Amniotic fluid embolism</a:t>
            </a:r>
          </a:p>
          <a:p>
            <a:pPr lvl="1">
              <a:buFont charset="0" typeface="Arial"/>
              <a:buChar char="–"/>
            </a:pPr>
            <a:r>
              <a:rPr lang="en-US" altLang="en-US" dirty="0">
                <a:latin charset="0" typeface="Calibri"/>
              </a:rPr>
              <a:t>Acute uterine inversion</a:t>
            </a:r>
          </a:p>
        </p:txBody>
      </p:sp>
      <p:sp>
        <p:nvSpPr>
          <p:cNvPr id="3075" name=""/>
          <p:cNvSpPr>
            <a:spLocks noGrp="1" noChangeAspect="0"/>
          </p:cNvSpPr>
          <p:nvPr>
            <p:ph type="title" sz="full" idx="4294967295"/>
          </p:nvPr>
        </p:nvSpPr>
        <p:spPr>
          <a:xfrm rot="0">
            <a:off x="0" y="0"/>
            <a:ext cx="9144000" cy="838200"/>
          </a:xfrm>
          <a:solidFill>
            <a:srgbClr val="7030a0">
              <a:alpha val="100000"/>
            </a:srgbClr>
          </a:solidFill>
          <a:ln/>
        </p:spPr>
        <p:txBody>
          <a:bodyPr wrap="square" lIns="91440" rIns="91440" tIns="45720" bIns="45720" anchor="ctr"/>
          <a:lstStyle/>
          <a:p>
            <a:pPr/>
            <a:r>
              <a:rPr lang="en-US" altLang="en-US" sz="4000" dirty="0">
                <a:solidFill>
                  <a:srgbClr val="ffff00"/>
                </a:solidFill>
                <a:latin charset="0" typeface="Algerian"/>
              </a:rPr>
              <a:t/>
            </a:r>
            <a:br/>
            <a:r>
              <a:rPr lang="en-US" altLang="en-US" sz="4000" dirty="0">
                <a:solidFill>
                  <a:srgbClr val="ffff00"/>
                </a:solidFill>
                <a:latin charset="0" typeface="Algerian"/>
              </a:rPr>
              <a:t>COURSE OUTLINE:</a:t>
            </a:r>
            <a:r>
              <a:rPr lang="en-US" altLang="en-US" sz="4000" dirty="0">
                <a:solidFill>
                  <a:srgbClr val="ffff00"/>
                </a:solidFill>
                <a:latin charset="0" typeface="Algerian"/>
              </a:rPr>
              <a:t/>
            </a:r>
            <a:br/>
          </a:p>
        </p:txBody>
      </p:sp>
    </p:spTree>
  </p:cSld>
  <p:transition spd="fas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288" name=""/>
        <p:cNvGrpSpPr>
          <a:grpSpLocks/>
        </p:cNvGrpSpPr>
        <p:nvPr/>
      </p:nvGrpSpPr>
      <p:grpSpPr>
        <a:xfrm/>
      </p:grpSpPr>
      <p:sp>
        <p:nvSpPr>
          <p:cNvPr id="12290"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pic>
        <p:nvPicPr>
          <p:cNvPr id="12291" name=""/>
          <p:cNvPicPr>
            <a:picLocks noGrp="1" noChangeAspect="1"/>
          </p:cNvPicPr>
          <p:nvPr>
            <p:ph type="obj" sz="full" idx="4294967295"/>
          </p:nvPr>
        </p:nvPicPr>
        <p:blipFill>
          <a:blip r:embed="rID2">
            <a:extLst/>
          </a:blip>
          <a:srcRect t="0" r="0" b="0" l="0"/>
          <a:stretch>
            <a:fillRect/>
          </a:stretch>
        </p:blipFill>
        <p:spPr>
          <a:xfrm rot="0">
            <a:off x="0" y="0"/>
            <a:ext cx="9144000" cy="6858000"/>
          </a:xfrm>
          <a:prstGeom prst="rect">
            <a:avLst/>
          </a:prstGeom>
          <a:noFill/>
          <a:ln/>
        </p:spPr>
      </p:pic>
    </p:spTree>
  </p:cSld>
  <p:timing/>
</p:sld>
</file>

<file path=ppt/slides/slide10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4448" name=""/>
        <p:cNvGrpSpPr>
          <a:grpSpLocks/>
        </p:cNvGrpSpPr>
        <p:nvPr/>
      </p:nvGrpSpPr>
      <p:grpSpPr>
        <a:xfrm/>
      </p:grpSpPr>
      <p:sp>
        <p:nvSpPr>
          <p:cNvPr id="10445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a:solidFill>
                  <a:srgbClr val="7030a0"/>
                </a:solidFill>
              </a:rPr>
              <a:t>If the cord is pulsating and patient is in second stage of labour: </a:t>
            </a:r>
          </a:p>
          <a:p>
            <a:pPr/>
            <a:r>
              <a:rPr lang="en-US" altLang="en-US" sz="2800" dirty="0"/>
              <a:t>Rule out cephalopelvic disproportion and other malpresentations </a:t>
            </a:r>
          </a:p>
          <a:p>
            <a:pPr/>
            <a:r>
              <a:rPr lang="en-US" altLang="en-US" sz="2800" dirty="0"/>
              <a:t>If in doubt about pelvic capacity, perform emergency caesarean section </a:t>
            </a:r>
          </a:p>
          <a:p>
            <a:pPr/>
            <a:r>
              <a:rPr lang="en-US" altLang="en-US" sz="2800" dirty="0"/>
              <a:t>If pelvis and presentation are normal, deliver by assisted vacuum extraction ( hasten 2</a:t>
            </a:r>
            <a:r>
              <a:rPr lang="en-US" altLang="en-US" sz="2800" dirty="0"/>
              <a:t>nd</a:t>
            </a:r>
            <a:r>
              <a:rPr lang="en-US" altLang="en-US" sz="2800" dirty="0"/>
              <a:t> stage by giving an episiotomy). </a:t>
            </a:r>
          </a:p>
          <a:p>
            <a:pPr>
              <a:buNone/>
            </a:pPr>
            <a:r>
              <a:rPr lang="en-US" altLang="en-US" sz="2800" dirty="0" b="1">
                <a:solidFill>
                  <a:srgbClr val="7030a0"/>
                </a:solidFill>
              </a:rPr>
              <a:t>If the cord is not pulsating and patient is in first or second stage of labour: </a:t>
            </a:r>
          </a:p>
          <a:p>
            <a:pPr/>
            <a:r>
              <a:rPr lang="en-US" altLang="en-US" sz="2800" dirty="0"/>
              <a:t>Rule out any contraindication to vaginal delivery (e.g. CPD, mal-presentation) </a:t>
            </a:r>
          </a:p>
          <a:p>
            <a:pPr/>
            <a:r>
              <a:rPr lang="en-US" altLang="en-US" sz="2800" dirty="0"/>
              <a:t>Allow normal labour to progress &amp; she delivers a fresh still birth. </a:t>
            </a:r>
          </a:p>
        </p:txBody>
      </p:sp>
    </p:spTree>
  </p:cSl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5472" name=""/>
        <p:cNvGrpSpPr>
          <a:grpSpLocks/>
        </p:cNvGrpSpPr>
        <p:nvPr/>
      </p:nvGrpSpPr>
      <p:grpSpPr>
        <a:xfrm/>
      </p:grpSpPr>
      <p:sp>
        <p:nvSpPr>
          <p:cNvPr id="105474"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r>
              <a:rPr lang="en-US" altLang="en-US" sz="2800" dirty="0"/>
              <a:t>Postpartum and neonatal care as appropriate </a:t>
            </a:r>
          </a:p>
          <a:p>
            <a:pPr/>
            <a:r>
              <a:rPr lang="en-US" altLang="en-US" sz="2800" dirty="0"/>
              <a:t>Counsel mother on infant feeding and care, diet, family planning and sexual relationships </a:t>
            </a:r>
          </a:p>
          <a:p>
            <a:pPr/>
            <a:r>
              <a:rPr lang="en-US" altLang="en-US" sz="2800" dirty="0"/>
              <a:t>Provide supportive counselling if baby is dead. </a:t>
            </a:r>
          </a:p>
        </p:txBody>
      </p:sp>
      <p:sp>
        <p:nvSpPr>
          <p:cNvPr id="1054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i="1"/>
              <a:t>Subsequent Management </a:t>
            </a:r>
          </a:p>
        </p:txBody>
      </p:sp>
    </p:spTree>
  </p:cSl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6496" name=""/>
        <p:cNvGrpSpPr>
          <a:grpSpLocks/>
        </p:cNvGrpSpPr>
        <p:nvPr/>
      </p:nvGrpSpPr>
      <p:grpSpPr>
        <a:xfrm/>
      </p:grpSpPr>
      <p:sp>
        <p:nvSpPr>
          <p:cNvPr id="106498"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buNone/>
            </a:pPr>
            <a:r>
              <a:rPr lang="en-US" altLang="en-US" sz="2800" dirty="0"/>
              <a:t>Apply any of the following principles prior to definitive management: </a:t>
            </a:r>
          </a:p>
          <a:p>
            <a:pPr/>
            <a:r>
              <a:rPr lang="en-US" altLang="en-US" sz="2800" dirty="0"/>
              <a:t>Avoid iatrogenic cord prolapse (correct skill for artificial rupture of membranes –ARM ) </a:t>
            </a:r>
          </a:p>
          <a:p>
            <a:pPr/>
            <a:r>
              <a:rPr lang="en-US" altLang="en-US" sz="2800" dirty="0"/>
              <a:t>Remove pressure from the cord </a:t>
            </a:r>
          </a:p>
          <a:p>
            <a:pPr/>
            <a:r>
              <a:rPr lang="en-US" altLang="en-US" sz="2800" dirty="0"/>
              <a:t>Keep the cord warm </a:t>
            </a:r>
          </a:p>
          <a:p>
            <a:pPr/>
            <a:r>
              <a:rPr lang="en-US" altLang="en-US" sz="2800" dirty="0"/>
              <a:t>Refer promptly </a:t>
            </a:r>
          </a:p>
          <a:p>
            <a:pPr/>
            <a:r>
              <a:rPr lang="en-US" altLang="en-US" sz="2800" dirty="0"/>
              <a:t>Deliver quickly </a:t>
            </a:r>
          </a:p>
          <a:p>
            <a:pPr/>
            <a:r>
              <a:rPr lang="en-US" altLang="en-US" sz="2800" dirty="0"/>
              <a:t>Be prepared for neonatal resuscitation. </a:t>
            </a:r>
          </a:p>
        </p:txBody>
      </p:sp>
      <p:sp>
        <p:nvSpPr>
          <p:cNvPr id="106499" name=""/>
          <p:cNvSpPr>
            <a:spLocks noGrp="1" noChangeAspect="0"/>
          </p:cNvSpPr>
          <p:nvPr>
            <p:ph type="title" sz="full" idx="4294967295"/>
          </p:nvPr>
        </p:nvSpPr>
        <p:spPr>
          <a:xfrm rot="0">
            <a:off x="0" y="277813"/>
            <a:ext cx="9144000" cy="1139825"/>
          </a:xfrm>
          <a:ln/>
        </p:spPr>
        <p:txBody>
          <a:bodyPr wrap="square" lIns="91440" rIns="91440" tIns="45720" bIns="45720" anchor="ctr"/>
          <a:lstStyle/>
          <a:p>
            <a:pPr/>
            <a:r>
              <a:rPr lang="en-US" altLang="en-US" sz="4000" dirty="0" b="1" i="1"/>
              <a:t>Precautions to take in order to avoid complications </a:t>
            </a:r>
          </a:p>
        </p:txBody>
      </p:sp>
    </p:spTree>
  </p:cSl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7520" name=""/>
        <p:cNvGrpSpPr>
          <a:grpSpLocks/>
        </p:cNvGrpSpPr>
        <p:nvPr/>
      </p:nvGrpSpPr>
      <p:grpSpPr>
        <a:xfrm/>
      </p:grpSpPr>
      <p:sp>
        <p:nvSpPr>
          <p:cNvPr id="107522"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This condition occurs when there is a velamentous insertion and the blood vessel from the cord lies over the os, in front of the presenting part. This endangers the life of the foetus. </a:t>
            </a:r>
          </a:p>
          <a:p>
            <a:pPr/>
            <a:r>
              <a:rPr lang="en-US" altLang="en-US" sz="2800" dirty="0"/>
              <a:t>Vasa praevia may be diagnosed antenatally using ultrasound</a:t>
            </a:r>
          </a:p>
          <a:p>
            <a:pPr/>
            <a:r>
              <a:rPr lang="en-US" altLang="en-US" sz="2800" dirty="0"/>
              <a:t>Vasa praevia can be felt on virginal examination when the membranes are still intact. A speculum examination should be undertaken if this is suspected</a:t>
            </a:r>
          </a:p>
        </p:txBody>
      </p:sp>
      <p:sp>
        <p:nvSpPr>
          <p:cNvPr id="107523" name=""/>
          <p:cNvSpPr>
            <a:spLocks noGrp="1" noChangeAspect="0"/>
          </p:cNvSpPr>
          <p:nvPr>
            <p:ph type="title" sz="full" idx="4294967295"/>
          </p:nvPr>
        </p:nvSpPr>
        <p:spPr>
          <a:xfrm rot="0">
            <a:off x="0" y="0"/>
            <a:ext cx="9144000" cy="1066800"/>
          </a:xfrm>
          <a:solidFill>
            <a:srgbClr val="bbe0e3">
              <a:alpha val="100000"/>
            </a:srgbClr>
          </a:solidFill>
          <a:ln/>
        </p:spPr>
        <p:txBody>
          <a:bodyPr wrap="square" lIns="91440" rIns="91440" tIns="45720" bIns="45720" anchor="ctr"/>
          <a:lstStyle/>
          <a:p>
            <a:pPr/>
            <a:r>
              <a:rPr lang="en-US" altLang="en-US" dirty="0" b="1">
                <a:solidFill>
                  <a:srgbClr val="ffff00"/>
                </a:solidFill>
              </a:rPr>
              <a:t>VASA PRAEVIA</a:t>
            </a:r>
          </a:p>
        </p:txBody>
      </p:sp>
    </p:spTree>
  </p:cSl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8544" name=""/>
        <p:cNvGrpSpPr>
          <a:grpSpLocks/>
        </p:cNvGrpSpPr>
        <p:nvPr/>
      </p:nvGrpSpPr>
      <p:grpSpPr>
        <a:xfrm/>
      </p:grpSpPr>
      <p:sp>
        <p:nvSpPr>
          <p:cNvPr id="10854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When the membranes rupture in a case of vasa praevia, a foetal vessel may also rupture. This leads to exsanguination ( bloodloss to a degree sufficient to cause death) of the foetus unless birth occurs within minutes</a:t>
            </a:r>
          </a:p>
        </p:txBody>
      </p:sp>
      <p:sp>
        <p:nvSpPr>
          <p:cNvPr id="10854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Ruptured vasa praevia</a:t>
            </a:r>
          </a:p>
        </p:txBody>
      </p:sp>
    </p:spTree>
  </p:cSl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9568" name=""/>
        <p:cNvGrpSpPr>
          <a:grpSpLocks/>
        </p:cNvGrpSpPr>
        <p:nvPr/>
      </p:nvGrpSpPr>
      <p:grpSpPr>
        <a:xfrm/>
      </p:grpSpPr>
      <p:sp>
        <p:nvSpPr>
          <p:cNvPr id="109570"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r>
              <a:rPr lang="en-US" altLang="en-US" sz="2800" dirty="0"/>
              <a:t>Fresh vaginal bleeding, especially if it commences at the same time as rupture of the membranes</a:t>
            </a:r>
          </a:p>
          <a:p>
            <a:pPr/>
            <a:r>
              <a:rPr lang="en-US" altLang="en-US" sz="2800" dirty="0"/>
              <a:t>Fetal compromise dispropotionate to blood loss may be suggestive of vasa praevia</a:t>
            </a:r>
          </a:p>
        </p:txBody>
      </p:sp>
      <p:sp>
        <p:nvSpPr>
          <p:cNvPr id="109571" name=""/>
          <p:cNvSpPr>
            <a:spLocks noGrp="1" noChangeAspect="0"/>
          </p:cNvSpPr>
          <p:nvPr>
            <p:ph type="title" sz="full" idx="4294967295"/>
          </p:nvPr>
        </p:nvSpPr>
        <p:spPr>
          <a:xfrm rot="0">
            <a:off x="457200" y="0"/>
            <a:ext cx="8229600" cy="838200"/>
          </a:xfrm>
          <a:ln/>
        </p:spPr>
        <p:txBody>
          <a:bodyPr wrap="square" lIns="91440" rIns="91440" tIns="45720" bIns="45720" anchor="ctr"/>
          <a:lstStyle/>
          <a:p>
            <a:pPr/>
            <a:r>
              <a:rPr lang="en-US" altLang="en-US" dirty="0" b="1">
                <a:solidFill>
                  <a:srgbClr val="7030a0"/>
                </a:solidFill>
              </a:rPr>
              <a:t>DIAGNOSIS</a:t>
            </a:r>
          </a:p>
        </p:txBody>
      </p:sp>
    </p:spTree>
  </p:cSl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0592" name=""/>
        <p:cNvGrpSpPr>
          <a:grpSpLocks/>
        </p:cNvGrpSpPr>
        <p:nvPr/>
      </p:nvGrpSpPr>
      <p:grpSpPr>
        <a:xfrm/>
      </p:grpSpPr>
      <p:sp>
        <p:nvSpPr>
          <p:cNvPr id="110594" name=""/>
          <p:cNvSpPr>
            <a:spLocks noGrp="1" noChangeAspect="0"/>
          </p:cNvSpPr>
          <p:nvPr>
            <p:ph type="obj" sz="full" idx="4294967295"/>
          </p:nvPr>
        </p:nvSpPr>
        <p:spPr>
          <a:xfrm rot="0">
            <a:off x="0" y="1371600"/>
            <a:ext cx="8686800" cy="4922838"/>
          </a:xfrm>
          <a:ln/>
        </p:spPr>
        <p:txBody>
          <a:bodyPr wrap="square" lIns="91440" rIns="91440" tIns="45720" bIns="45720" anchor="t" anchorCtr="false"/>
          <a:lstStyle/>
          <a:p>
            <a:pPr>
              <a:lnSpc>
                <a:spcPct val="90000"/>
              </a:lnSpc>
            </a:pPr>
            <a:r>
              <a:rPr lang="en-US" altLang="en-US" sz="3000" dirty="0"/>
              <a:t>inform the doctor immediately. </a:t>
            </a:r>
          </a:p>
          <a:p>
            <a:pPr>
              <a:lnSpc>
                <a:spcPct val="90000"/>
              </a:lnSpc>
            </a:pPr>
            <a:r>
              <a:rPr lang="en-US" altLang="en-US" sz="3000" dirty="0"/>
              <a:t>Take the foetal heartbeat and, if the foetus is alive, administer oxygen and prepare the mother for  an emergency caesarean section.</a:t>
            </a:r>
          </a:p>
          <a:p>
            <a:pPr>
              <a:lnSpc>
                <a:spcPct val="90000"/>
              </a:lnSpc>
            </a:pPr>
            <a:r>
              <a:rPr lang="en-US" altLang="en-US" sz="3000" dirty="0"/>
              <a:t>A paediatrician should be present at the time of delivery of the baby. </a:t>
            </a:r>
          </a:p>
          <a:p>
            <a:pPr>
              <a:lnSpc>
                <a:spcPct val="90000"/>
              </a:lnSpc>
            </a:pPr>
            <a:r>
              <a:rPr lang="en-US" altLang="en-US" sz="3000" dirty="0"/>
              <a:t>The baby's haemoglobin level should be estimated and transfused as necessary.</a:t>
            </a:r>
          </a:p>
          <a:p>
            <a:pPr>
              <a:lnSpc>
                <a:spcPct val="90000"/>
              </a:lnSpc>
            </a:pPr>
            <a:r>
              <a:rPr lang="en-US" altLang="en-US" sz="3000" dirty="0"/>
              <a:t> There is high mortality associated with this condition</a:t>
            </a:r>
          </a:p>
        </p:txBody>
      </p:sp>
      <p:sp>
        <p:nvSpPr>
          <p:cNvPr id="1105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Management of Vasa Praevia</a:t>
            </a:r>
          </a:p>
        </p:txBody>
      </p:sp>
    </p:spTree>
  </p:cSl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1616" name=""/>
        <p:cNvGrpSpPr>
          <a:grpSpLocks/>
        </p:cNvGrpSpPr>
        <p:nvPr/>
      </p:nvGrpSpPr>
      <p:grpSpPr>
        <a:xfrm/>
      </p:grpSpPr>
      <p:sp>
        <p:nvSpPr>
          <p:cNvPr id="111618" name=""/>
          <p:cNvSpPr>
            <a:spLocks noGrp="1" noChangeAspect="0"/>
          </p:cNvSpPr>
          <p:nvPr>
            <p:ph type="obj" sz="full" idx="4294967295"/>
          </p:nvPr>
        </p:nvSpPr>
        <p:spPr>
          <a:xfrm rot="0">
            <a:off x="0" y="1219200"/>
            <a:ext cx="9144000" cy="5715000"/>
          </a:xfrm>
          <a:ln/>
        </p:spPr>
        <p:txBody>
          <a:bodyPr wrap="square" lIns="91440" rIns="91440" tIns="45720" bIns="45720" anchor="t" anchorCtr="false"/>
          <a:lstStyle/>
          <a:p>
            <a:pPr>
              <a:buNone/>
            </a:pPr>
            <a:r>
              <a:rPr lang="en-US" altLang="en-US" sz="2800" dirty="0" u="sng"/>
              <a:t>DEFINITION: </a:t>
            </a:r>
            <a:r>
              <a:rPr lang="en-US" altLang="en-US" sz="2800" dirty="0"/>
              <a:t>This describes the Impaction of the anterior shoulder against the symphysis pubis after delivery of the fetal head. </a:t>
            </a:r>
          </a:p>
          <a:p>
            <a:pPr>
              <a:buNone/>
            </a:pPr>
            <a:r>
              <a:rPr lang="en-US" altLang="en-US" sz="2800" dirty="0"/>
              <a:t>Shoulder dystocia is said to have occurred when there is:</a:t>
            </a:r>
          </a:p>
          <a:p>
            <a:pPr/>
            <a:r>
              <a:rPr lang="en-US" altLang="en-US" sz="2800" dirty="0"/>
              <a:t>Failure of the shoulder to rotate spontaneously into anterior, posterior diameter of the pelvis outlet after delivery of the head</a:t>
            </a:r>
          </a:p>
          <a:p>
            <a:pPr/>
            <a:r>
              <a:rPr lang="en-US" altLang="en-US" sz="2800" dirty="0"/>
              <a:t>The anterior shoulder becomes trapped behind or on the symphysis pubis while the posterior shoulder may be in the hollow of the sacrum or high above the sacral promontory</a:t>
            </a:r>
          </a:p>
        </p:txBody>
      </p:sp>
      <p:sp>
        <p:nvSpPr>
          <p:cNvPr id="111619" name=""/>
          <p:cNvSpPr>
            <a:spLocks noGrp="1" noChangeAspect="0"/>
          </p:cNvSpPr>
          <p:nvPr>
            <p:ph type="title" sz="full" idx="4294967295"/>
          </p:nvPr>
        </p:nvSpPr>
        <p:spPr>
          <a:xfrm rot="0">
            <a:off x="0" y="0"/>
            <a:ext cx="9144000" cy="1143000"/>
          </a:xfrm>
          <a:solidFill>
            <a:srgbClr val="bbe0e3">
              <a:alpha val="100000"/>
            </a:srgbClr>
          </a:solidFill>
          <a:ln/>
        </p:spPr>
        <p:txBody>
          <a:bodyPr wrap="square" lIns="91440" rIns="91440" tIns="45720" bIns="45720" anchor="ctr"/>
          <a:lstStyle/>
          <a:p>
            <a:pPr/>
            <a:r>
              <a:rPr lang="en-US" altLang="en-US" dirty="0" b="1">
                <a:solidFill>
                  <a:srgbClr val="ffff00"/>
                </a:solidFill>
                <a:latin charset="0" typeface="Calibri"/>
              </a:rPr>
              <a:t>SHOULDER DYSTOCIA</a:t>
            </a:r>
          </a:p>
        </p:txBody>
      </p:sp>
    </p:spTree>
  </p:cSl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2640" name=""/>
        <p:cNvGrpSpPr>
          <a:grpSpLocks/>
        </p:cNvGrpSpPr>
        <p:nvPr/>
      </p:nvGrpSpPr>
      <p:grpSpPr>
        <a:xfrm/>
      </p:grpSpPr>
      <p:pic>
        <p:nvPicPr>
          <p:cNvPr id="112642" name=""/>
          <p:cNvPicPr>
            <a:picLocks noGrp="1" noChangeAspect="0"/>
          </p:cNvPicPr>
          <p:nvPr>
            <p:ph type="obj" sz="full" idx="4294967295"/>
          </p:nvPr>
        </p:nvPicPr>
        <p:blipFill>
          <a:blip r:embed="rID7">
            <a:extLst/>
          </a:blip>
          <a:srcRect t="0" r="0" b="0" l="0"/>
          <a:stretch>
            <a:fillRect/>
          </a:stretch>
        </p:blipFill>
        <p:spPr>
          <a:xfrm rot="0">
            <a:off x="0" y="0"/>
            <a:ext cx="9144000" cy="6858000"/>
          </a:xfrm>
          <a:prstGeom prst="rect">
            <a:avLst/>
          </a:prstGeom>
          <a:ln/>
        </p:spPr>
      </p:pic>
    </p:spTree>
  </p:cSl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3664" name=""/>
        <p:cNvGrpSpPr>
          <a:grpSpLocks/>
        </p:cNvGrpSpPr>
        <p:nvPr/>
      </p:nvGrpSpPr>
      <p:grpSpPr>
        <a:xfrm/>
      </p:grpSpPr>
      <p:sp>
        <p:nvSpPr>
          <p:cNvPr id="11366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Shoulder dystocia is not a common emergency. The incidence is reported as varying between 0.37% and 1.1%</a:t>
            </a:r>
          </a:p>
        </p:txBody>
      </p:sp>
      <p:sp>
        <p:nvSpPr>
          <p:cNvPr id="11366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INCIDENCE</a:t>
            </a:r>
          </a:p>
        </p:txBody>
      </p:sp>
    </p:spTree>
  </p:cSl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312" name=""/>
        <p:cNvGrpSpPr>
          <a:grpSpLocks/>
        </p:cNvGrpSpPr>
        <p:nvPr/>
      </p:nvGrpSpPr>
      <p:grpSpPr>
        <a:xfrm/>
      </p:grpSpPr>
      <p:sp>
        <p:nvSpPr>
          <p:cNvPr id="13314" name=""/>
          <p:cNvSpPr>
            <a:spLocks noGrp="1" noChangeAspect="0"/>
          </p:cNvSpPr>
          <p:nvPr>
            <p:ph type="title" sz="full" idx="4294967295"/>
          </p:nvPr>
        </p:nvSpPr>
        <p:spPr>
          <a:xfrm rot="0">
            <a:off x="381000" y="0"/>
            <a:ext cx="8229600" cy="639763"/>
          </a:xfrm>
          <a:ln/>
        </p:spPr>
        <p:txBody>
          <a:bodyPr wrap="square" lIns="91440" rIns="91440" tIns="45720" bIns="45720" anchor="ctr"/>
          <a:lstStyle/>
          <a:p>
            <a:pPr/>
            <a:r>
              <a:rPr lang="en-US" altLang="en-US" dirty="0" b="1" u="sng">
                <a:solidFill>
                  <a:srgbClr val="c00000"/>
                </a:solidFill>
              </a:rPr>
              <a:t>Methods for IOL</a:t>
            </a:r>
          </a:p>
        </p:txBody>
      </p:sp>
      <p:sp>
        <p:nvSpPr>
          <p:cNvPr id="13315" name=""/>
          <p:cNvSpPr>
            <a:spLocks noGrp="1" noChangeAspect="0"/>
          </p:cNvSpPr>
          <p:nvPr>
            <p:ph type="obj" sz="full" idx="4294967295"/>
          </p:nvPr>
        </p:nvSpPr>
        <p:spPr>
          <a:xfrm rot="0">
            <a:off x="152400" y="762000"/>
            <a:ext cx="8839200" cy="5364163"/>
          </a:xfrm>
          <a:ln/>
        </p:spPr>
        <p:txBody>
          <a:bodyPr wrap="square" lIns="91440" rIns="91440" tIns="45720" bIns="45720" anchor="t" anchorCtr="false"/>
          <a:lstStyle/>
          <a:p>
            <a:pPr>
              <a:buFont charset="0" typeface="Arial"/>
              <a:buChar char="•"/>
            </a:pPr>
            <a:r>
              <a:rPr lang="en-US" altLang="en-US" dirty="0"/>
              <a:t>Membrane sweep. Induces production of oxytocin.</a:t>
            </a:r>
          </a:p>
          <a:p>
            <a:pPr>
              <a:buFont charset="0" typeface="Arial"/>
              <a:buChar char="•"/>
            </a:pPr>
            <a:r>
              <a:rPr lang="en-US" altLang="en-US" dirty="0"/>
              <a:t>Prostagladins E2 eg dinoprostone, cytotec (misoprostol PGE1). place on the posterior fonix of the vagina and absobed by the epithelium. Leads to relaxation and dilation of the muscles of the cervix and subsequent contraction of the uterus</a:t>
            </a:r>
          </a:p>
          <a:p>
            <a:pPr>
              <a:buNone/>
            </a:pPr>
            <a:r>
              <a:rPr lang="en-US" altLang="en-US" dirty="0"/>
              <a:t>Risk of PGE2 includes..hypertonic uterus, placental abruptio, fetal hypoxia, pulmonary or amniotic embolism, rarely uterine rupture,</a:t>
            </a:r>
          </a:p>
        </p:txBody>
      </p:sp>
    </p:spTree>
  </p:cSld>
  <p:timing/>
</p:sld>
</file>

<file path=ppt/slides/slide1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4688" name=""/>
        <p:cNvGrpSpPr>
          <a:grpSpLocks/>
        </p:cNvGrpSpPr>
        <p:nvPr/>
      </p:nvGrpSpPr>
      <p:grpSpPr>
        <a:xfrm/>
      </p:grpSpPr>
      <p:sp>
        <p:nvSpPr>
          <p:cNvPr id="114690"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buNone/>
            </a:pPr>
            <a:r>
              <a:rPr lang="en-US" altLang="en-US" sz="2800" dirty="0" b="1" u="sng"/>
              <a:t>Maternal: </a:t>
            </a:r>
            <a:r>
              <a:rPr lang="en-US" altLang="en-US" sz="2800" dirty="0" b="1"/>
              <a:t> </a:t>
            </a:r>
          </a:p>
          <a:p>
            <a:pPr/>
            <a:r>
              <a:rPr lang="en-US" altLang="en-US" sz="2800" dirty="0"/>
              <a:t>Abnormal pelvic anatomy </a:t>
            </a:r>
          </a:p>
          <a:p>
            <a:pPr/>
            <a:r>
              <a:rPr lang="en-US" altLang="en-US" sz="2800" dirty="0"/>
              <a:t>Gestational diabetes </a:t>
            </a:r>
          </a:p>
          <a:p>
            <a:pPr/>
            <a:r>
              <a:rPr lang="en-US" altLang="en-US" sz="2800" dirty="0"/>
              <a:t>Post-dates pregnancy </a:t>
            </a:r>
          </a:p>
          <a:p>
            <a:pPr/>
            <a:r>
              <a:rPr lang="en-US" altLang="en-US" sz="2800" dirty="0"/>
              <a:t>Previous shoulder dystocia </a:t>
            </a:r>
          </a:p>
          <a:p>
            <a:pPr/>
            <a:r>
              <a:rPr lang="en-US" altLang="en-US" sz="2800" dirty="0"/>
              <a:t>Short stature </a:t>
            </a:r>
          </a:p>
          <a:p>
            <a:pPr/>
            <a:r>
              <a:rPr lang="en-US" altLang="en-US" sz="2800" dirty="0"/>
              <a:t>High pre pregnancy weight and increased weight gain.</a:t>
            </a:r>
          </a:p>
        </p:txBody>
      </p:sp>
      <p:sp>
        <p:nvSpPr>
          <p:cNvPr id="114691" name=""/>
          <p:cNvSpPr>
            <a:spLocks noGrp="1" noChangeAspect="0"/>
          </p:cNvSpPr>
          <p:nvPr>
            <p:ph type="title" sz="full" idx="4294967295"/>
          </p:nvPr>
        </p:nvSpPr>
        <p:spPr>
          <a:xfrm rot="0">
            <a:off x="0" y="0"/>
            <a:ext cx="9144000" cy="762000"/>
          </a:xfrm>
          <a:ln/>
        </p:spPr>
        <p:txBody>
          <a:bodyPr wrap="square" lIns="91440" rIns="91440" tIns="45720" bIns="45720" anchor="ctr"/>
          <a:lstStyle/>
          <a:p>
            <a:pPr/>
            <a:r>
              <a:rPr lang="en-US" altLang="en-US" dirty="0" b="1">
                <a:solidFill>
                  <a:srgbClr val="ffff00"/>
                </a:solidFill>
              </a:rPr>
              <a:t>PREDISPOSING FACTORS</a:t>
            </a:r>
          </a:p>
        </p:txBody>
      </p:sp>
    </p:spTree>
  </p:cSl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5712" name=""/>
        <p:cNvGrpSpPr>
          <a:grpSpLocks/>
        </p:cNvGrpSpPr>
        <p:nvPr/>
      </p:nvGrpSpPr>
      <p:grpSpPr>
        <a:xfrm/>
      </p:grpSpPr>
      <p:sp>
        <p:nvSpPr>
          <p:cNvPr id="11571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buNone/>
            </a:pPr>
            <a:r>
              <a:rPr lang="en-US" altLang="en-US" sz="2800" dirty="0" b="1" u="sng"/>
              <a:t>Fetal; </a:t>
            </a:r>
            <a:r>
              <a:rPr lang="en-US" altLang="en-US" sz="2800" dirty="0" b="1"/>
              <a:t> </a:t>
            </a:r>
          </a:p>
          <a:p>
            <a:pPr>
              <a:lnSpc>
                <a:spcPct val="90000"/>
              </a:lnSpc>
              <a:buNone/>
            </a:pPr>
            <a:r>
              <a:rPr lang="en-US" altLang="en-US" sz="2800" dirty="0"/>
              <a:t> Suspected macrosomia  </a:t>
            </a:r>
          </a:p>
          <a:p>
            <a:pPr>
              <a:lnSpc>
                <a:spcPct val="90000"/>
              </a:lnSpc>
              <a:buNone/>
            </a:pPr>
            <a:r>
              <a:rPr lang="en-US" altLang="en-US" sz="2800" dirty="0" b="1" u="sng"/>
              <a:t>Labor related ;</a:t>
            </a:r>
            <a:r>
              <a:rPr lang="en-US" altLang="en-US" sz="2800" dirty="0" b="1"/>
              <a:t> </a:t>
            </a:r>
          </a:p>
          <a:p>
            <a:pPr lvl="1">
              <a:lnSpc>
                <a:spcPct val="90000"/>
              </a:lnSpc>
            </a:pPr>
            <a:r>
              <a:rPr lang="en-US" altLang="en-US" sz="2400" dirty="0"/>
              <a:t>Assisted vaginal delivery (forceps or vacuum) </a:t>
            </a:r>
          </a:p>
          <a:p>
            <a:pPr lvl="1">
              <a:lnSpc>
                <a:spcPct val="90000"/>
              </a:lnSpc>
            </a:pPr>
            <a:r>
              <a:rPr lang="en-US" altLang="en-US" sz="2400" dirty="0"/>
              <a:t>Protracted active phase of first-stage labor </a:t>
            </a:r>
          </a:p>
          <a:p>
            <a:pPr lvl="1">
              <a:lnSpc>
                <a:spcPct val="90000"/>
              </a:lnSpc>
            </a:pPr>
            <a:r>
              <a:rPr lang="en-US" altLang="en-US" sz="2400" dirty="0"/>
              <a:t>Protracted second-stage labour </a:t>
            </a:r>
          </a:p>
          <a:p>
            <a:pPr lvl="1">
              <a:lnSpc>
                <a:spcPct val="90000"/>
              </a:lnSpc>
            </a:pPr>
            <a:r>
              <a:rPr lang="en-US" altLang="en-US" sz="2400" dirty="0"/>
              <a:t>Prior shoulder dystocia</a:t>
            </a:r>
          </a:p>
          <a:p>
            <a:pPr>
              <a:lnSpc>
                <a:spcPct val="90000"/>
              </a:lnSpc>
              <a:buNone/>
            </a:pPr>
            <a:r>
              <a:rPr lang="en-US" altLang="en-US" sz="2800" dirty="0" b="1" u="sng"/>
              <a:t>DIAGNOSIS</a:t>
            </a:r>
          </a:p>
          <a:p>
            <a:pPr>
              <a:lnSpc>
                <a:spcPct val="90000"/>
              </a:lnSpc>
              <a:buNone/>
            </a:pPr>
            <a:r>
              <a:rPr lang="en-US" altLang="en-US" sz="2800" dirty="0"/>
              <a:t>The following signs are indicative of possible shoulder dystocia:</a:t>
            </a:r>
          </a:p>
          <a:p>
            <a:pPr lvl="1">
              <a:lnSpc>
                <a:spcPct val="90000"/>
              </a:lnSpc>
            </a:pPr>
            <a:r>
              <a:rPr lang="en-US" altLang="en-US" sz="2400" dirty="0"/>
              <a:t>The shoulders fail to deliver shortly after the foetal head. </a:t>
            </a:r>
          </a:p>
          <a:p>
            <a:pPr lvl="1">
              <a:lnSpc>
                <a:spcPct val="90000"/>
              </a:lnSpc>
            </a:pPr>
            <a:r>
              <a:rPr lang="en-US" altLang="en-US" sz="2400" dirty="0"/>
              <a:t>The fetal head retracts against perineum </a:t>
            </a:r>
            <a:r>
              <a:rPr lang="en-US" altLang="en-US" sz="2400" dirty="0" b="1" i="1"/>
              <a:t>(“turtle sign”) </a:t>
            </a:r>
          </a:p>
          <a:p>
            <a:pPr lvl="1">
              <a:lnSpc>
                <a:spcPct val="90000"/>
              </a:lnSpc>
            </a:pPr>
            <a:r>
              <a:rPr lang="en-US" altLang="en-US" sz="2400" dirty="0"/>
              <a:t>The face of the baby becomes erythematous, red and puffy - indicative of facial flushing. </a:t>
            </a:r>
          </a:p>
          <a:p>
            <a:pPr lvl="1">
              <a:lnSpc>
                <a:spcPct val="90000"/>
              </a:lnSpc>
            </a:pPr>
            <a:r>
              <a:rPr lang="en-US" altLang="en-US" sz="2400" dirty="0"/>
              <a:t>Gentle traction does not effect delivery </a:t>
            </a:r>
          </a:p>
          <a:p>
            <a:pPr>
              <a:lnSpc>
                <a:spcPct val="90000"/>
              </a:lnSpc>
              <a:buNone/>
            </a:pPr>
            <a:r>
              <a:rPr lang="en-US" altLang="en-US" sz="2800" dirty="0" u="sng"/>
              <a:t> </a:t>
            </a:r>
          </a:p>
        </p:txBody>
      </p:sp>
    </p:spTree>
  </p:cSl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6736" name=""/>
        <p:cNvGrpSpPr>
          <a:grpSpLocks/>
        </p:cNvGrpSpPr>
        <p:nvPr/>
      </p:nvGrpSpPr>
      <p:grpSpPr>
        <a:xfrm/>
      </p:grpSpPr>
      <p:sp>
        <p:nvSpPr>
          <p:cNvPr id="11673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There is slow advance of the head and failure of the head to rotate externally following restitution</a:t>
            </a:r>
          </a:p>
          <a:p>
            <a:pPr/>
            <a:r>
              <a:rPr lang="en-US" altLang="en-US" dirty="0"/>
              <a:t>Slow crowning of the head</a:t>
            </a:r>
          </a:p>
          <a:p>
            <a:pPr/>
            <a:r>
              <a:rPr lang="en-US" altLang="en-US" dirty="0"/>
              <a:t>There are difficulties in extension of the face during delivery of the head</a:t>
            </a:r>
          </a:p>
          <a:p>
            <a:pPr/>
            <a:r>
              <a:rPr lang="en-US" altLang="en-US" dirty="0"/>
              <a:t>There is slow restitution of the occiput to the lateral position</a:t>
            </a:r>
          </a:p>
        </p:txBody>
      </p:sp>
      <p:sp>
        <p:nvSpPr>
          <p:cNvPr id="1167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Warning signs </a:t>
            </a:r>
          </a:p>
        </p:txBody>
      </p:sp>
    </p:spTree>
  </p:cSl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7760" name=""/>
        <p:cNvGrpSpPr>
          <a:grpSpLocks/>
        </p:cNvGrpSpPr>
        <p:nvPr/>
      </p:nvGrpSpPr>
      <p:grpSpPr>
        <a:xfrm/>
      </p:grpSpPr>
      <p:sp>
        <p:nvSpPr>
          <p:cNvPr id="117762"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lnSpc>
                <a:spcPct val="90000"/>
              </a:lnSpc>
            </a:pPr>
            <a:r>
              <a:rPr lang="en-US" altLang="en-US" sz="2800" dirty="0"/>
              <a:t>Shoulder dystocia is an obstetrical emergency, with foetal demise occurring within about 5 minutes if the infant is not delivered, due to compression of the umbilical cord within the birth canal. Several algorithms have been proffered to facilitate rapid delivery in case of shoulder dystocia. The basic principles are similar. </a:t>
            </a:r>
          </a:p>
          <a:p>
            <a:pPr>
              <a:lnSpc>
                <a:spcPct val="90000"/>
              </a:lnSpc>
            </a:pPr>
            <a:r>
              <a:rPr lang="en-US" altLang="en-US" sz="2800" dirty="0"/>
              <a:t>A common treatment algorithm is </a:t>
            </a:r>
            <a:r>
              <a:rPr lang="en-US" altLang="en-US" sz="2800" dirty="0" b="1" u="sng">
                <a:solidFill>
                  <a:srgbClr val="7030a0"/>
                </a:solidFill>
              </a:rPr>
              <a:t>ALARMER</a:t>
            </a:r>
            <a:r>
              <a:rPr lang="en-US" altLang="en-US" sz="2800" dirty="0" b="1"/>
              <a:t>; </a:t>
            </a:r>
            <a:r>
              <a:rPr lang="en-US" altLang="en-US" sz="2800" dirty="0"/>
              <a:t>which stands for: </a:t>
            </a:r>
          </a:p>
          <a:p>
            <a:pPr>
              <a:lnSpc>
                <a:spcPct val="90000"/>
              </a:lnSpc>
            </a:pPr>
            <a:r>
              <a:rPr lang="en-US" altLang="en-US" sz="2800" dirty="0" b="1">
                <a:solidFill>
                  <a:srgbClr val="7030a0"/>
                </a:solidFill>
              </a:rPr>
              <a:t>A</a:t>
            </a:r>
            <a:r>
              <a:rPr lang="en-US" altLang="en-US" sz="2800" dirty="0"/>
              <a:t>sk for help. This involves requesting the help of an obstetrician, a paediatrician for subsequent resuscitation of the infant and anaesthesia in case if surgical intervention. </a:t>
            </a:r>
          </a:p>
        </p:txBody>
      </p:sp>
      <p:sp>
        <p:nvSpPr>
          <p:cNvPr id="117763" name=""/>
          <p:cNvSpPr>
            <a:spLocks noGrp="1" noChangeAspect="0"/>
          </p:cNvSpPr>
          <p:nvPr>
            <p:ph type="title" sz="full" idx="4294967295"/>
          </p:nvPr>
        </p:nvSpPr>
        <p:spPr>
          <a:xfrm rot="0">
            <a:off x="0" y="0"/>
            <a:ext cx="9144000" cy="1143000"/>
          </a:xfrm>
          <a:ln/>
        </p:spPr>
        <p:txBody>
          <a:bodyPr wrap="square" lIns="91440" rIns="91440" tIns="45720" bIns="45720" anchor="ctr"/>
          <a:lstStyle/>
          <a:p>
            <a:pPr/>
            <a:r>
              <a:rPr lang="en-US" altLang="en-US" sz="4000" dirty="0" b="1">
                <a:solidFill>
                  <a:srgbClr val="7030a0"/>
                </a:solidFill>
              </a:rPr>
              <a:t>MANAGEMENT OF SHOULDER DYSTOCIA</a:t>
            </a:r>
          </a:p>
        </p:txBody>
      </p:sp>
    </p:spTree>
  </p:cSl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8784" name=""/>
        <p:cNvGrpSpPr>
          <a:grpSpLocks/>
        </p:cNvGrpSpPr>
        <p:nvPr/>
      </p:nvGrpSpPr>
      <p:grpSpPr>
        <a:xfrm/>
      </p:grpSpPr>
      <p:sp>
        <p:nvSpPr>
          <p:cNvPr id="118786" name=""/>
          <p:cNvSpPr>
            <a:spLocks noGrp="1" noChangeAspect="0"/>
          </p:cNvSpPr>
          <p:nvPr>
            <p:ph type="obj" sz="full" idx="4294967295"/>
          </p:nvPr>
        </p:nvSpPr>
        <p:spPr>
          <a:xfrm rot="0">
            <a:off x="0" y="152400"/>
            <a:ext cx="8686800" cy="5978525"/>
          </a:xfrm>
          <a:ln/>
        </p:spPr>
        <p:txBody>
          <a:bodyPr wrap="square" lIns="91440" rIns="91440" tIns="45720" bIns="45720" anchor="t" anchorCtr="false"/>
          <a:lstStyle/>
          <a:p>
            <a:pPr/>
            <a:r>
              <a:rPr lang="en-US" altLang="en-US" dirty="0" b="1">
                <a:solidFill>
                  <a:srgbClr val="7030a0"/>
                </a:solidFill>
              </a:rPr>
              <a:t>L</a:t>
            </a:r>
            <a:r>
              <a:rPr lang="en-US" altLang="en-US" dirty="0"/>
              <a:t>eg hyper flexion (</a:t>
            </a:r>
            <a:r>
              <a:rPr lang="en-US" altLang="en-US" dirty="0" b="1"/>
              <a:t>McRobert’s manoeuvre</a:t>
            </a:r>
            <a:r>
              <a:rPr lang="en-US" altLang="en-US" dirty="0"/>
              <a:t>) </a:t>
            </a:r>
          </a:p>
          <a:p>
            <a:pPr/>
            <a:r>
              <a:rPr lang="en-US" altLang="en-US" dirty="0" b="1">
                <a:solidFill>
                  <a:srgbClr val="7030a0"/>
                </a:solidFill>
              </a:rPr>
              <a:t>A</a:t>
            </a:r>
            <a:r>
              <a:rPr lang="en-US" altLang="en-US" dirty="0"/>
              <a:t>nterior shoulder disimpaction (apply suprapubic pressure) </a:t>
            </a:r>
          </a:p>
          <a:p>
            <a:pPr/>
            <a:r>
              <a:rPr lang="en-US" altLang="en-US" dirty="0" b="1">
                <a:solidFill>
                  <a:srgbClr val="7030a0"/>
                </a:solidFill>
              </a:rPr>
              <a:t>R</a:t>
            </a:r>
            <a:r>
              <a:rPr lang="en-US" altLang="en-US" dirty="0" b="1"/>
              <a:t>ubin</a:t>
            </a:r>
            <a:r>
              <a:rPr lang="en-US" altLang="en-US" dirty="0"/>
              <a:t> manoeuvre </a:t>
            </a:r>
          </a:p>
          <a:p>
            <a:pPr/>
            <a:r>
              <a:rPr lang="en-US" altLang="en-US" dirty="0" b="1">
                <a:solidFill>
                  <a:srgbClr val="7030a0"/>
                </a:solidFill>
              </a:rPr>
              <a:t>M</a:t>
            </a:r>
            <a:r>
              <a:rPr lang="en-US" altLang="en-US" dirty="0"/>
              <a:t>anual delivery of posterior arm </a:t>
            </a:r>
          </a:p>
          <a:p>
            <a:pPr/>
            <a:r>
              <a:rPr lang="en-US" altLang="en-US" dirty="0" b="1">
                <a:solidFill>
                  <a:srgbClr val="7030a0"/>
                </a:solidFill>
              </a:rPr>
              <a:t>E</a:t>
            </a:r>
            <a:r>
              <a:rPr lang="en-US" altLang="en-US" dirty="0"/>
              <a:t>pisiotomy </a:t>
            </a:r>
          </a:p>
          <a:p>
            <a:pPr/>
            <a:r>
              <a:rPr lang="en-US" altLang="en-US" dirty="0" b="1">
                <a:solidFill>
                  <a:srgbClr val="7030a0"/>
                </a:solidFill>
              </a:rPr>
              <a:t>R</a:t>
            </a:r>
            <a:r>
              <a:rPr lang="en-US" altLang="en-US" dirty="0"/>
              <a:t>oll over on all fours (</a:t>
            </a:r>
            <a:r>
              <a:rPr lang="en-US" altLang="en-US" dirty="0" b="1"/>
              <a:t>Gaskin Manoeuvre</a:t>
            </a:r>
            <a:r>
              <a:rPr lang="en-US" altLang="en-US" dirty="0"/>
              <a:t>) </a:t>
            </a:r>
          </a:p>
        </p:txBody>
      </p:sp>
    </p:spTree>
  </p:cSl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9808" name=""/>
        <p:cNvGrpSpPr>
          <a:grpSpLocks/>
        </p:cNvGrpSpPr>
        <p:nvPr/>
      </p:nvGrpSpPr>
      <p:grpSpPr>
        <a:xfrm/>
      </p:grpSpPr>
      <p:sp>
        <p:nvSpPr>
          <p:cNvPr id="11981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Also commonly used is the </a:t>
            </a:r>
            <a:r>
              <a:rPr lang="en-US" altLang="en-US" sz="2800" dirty="0" b="1" u="sng">
                <a:solidFill>
                  <a:srgbClr val="7030a0"/>
                </a:solidFill>
              </a:rPr>
              <a:t>HELPERR</a:t>
            </a:r>
            <a:r>
              <a:rPr lang="en-US" altLang="en-US" sz="2800" dirty="0" b="1" u="sng">
                <a:solidFill>
                  <a:srgbClr val="ffff00"/>
                </a:solidFill>
              </a:rPr>
              <a:t> </a:t>
            </a:r>
            <a:r>
              <a:rPr lang="en-US" altLang="en-US" sz="2800" dirty="0"/>
              <a:t>Mnemonic. This is a clinical tool that offers a structured framework for coping with shoulder dystocia. These manoeuvres are designed to do one of three things:</a:t>
            </a:r>
          </a:p>
          <a:p>
            <a:pPr lvl="1"/>
            <a:r>
              <a:rPr lang="en-US" altLang="en-US" sz="2400" dirty="0"/>
              <a:t>Increase the functional size of the bony pelvis through flattening of the lumbar lordosis and cephalad rotation of the symphysis (i.e., the McRobert's manoeuvre); </a:t>
            </a:r>
          </a:p>
          <a:p>
            <a:pPr lvl="1"/>
            <a:r>
              <a:rPr lang="en-US" altLang="en-US" sz="2400" dirty="0"/>
              <a:t>Decrease the bisacromial diameter (i.e., the breadth of the shoulders) of the foetus through application of suprapubic pressure (i.e., internal pressure on the posterior aspect of the impacted shoulder); </a:t>
            </a:r>
          </a:p>
          <a:p>
            <a:pPr lvl="1"/>
            <a:r>
              <a:rPr lang="en-US" altLang="en-US" sz="2400" dirty="0"/>
              <a:t>Change the relationship of the bisacromial diameter within the bony pelvis through internal rotation manoeuvres. </a:t>
            </a:r>
          </a:p>
        </p:txBody>
      </p:sp>
    </p:spTree>
  </p:cSl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0832" name=""/>
        <p:cNvGrpSpPr>
          <a:grpSpLocks/>
        </p:cNvGrpSpPr>
        <p:nvPr/>
      </p:nvGrpSpPr>
      <p:grpSpPr>
        <a:xfrm/>
      </p:grpSpPr>
      <p:sp>
        <p:nvSpPr>
          <p:cNvPr id="12083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buNone/>
            </a:pPr>
            <a:r>
              <a:rPr lang="en-US" altLang="en-US" dirty="0" b="1" u="sng">
                <a:solidFill>
                  <a:srgbClr val="7030a0"/>
                </a:solidFill>
              </a:rPr>
              <a:t>THE HELPERR MNEMONIC </a:t>
            </a:r>
          </a:p>
          <a:p>
            <a:pPr>
              <a:lnSpc>
                <a:spcPct val="90000"/>
              </a:lnSpc>
              <a:buFont charset="2" typeface="Wingdings"/>
              <a:buChar char="ü"/>
            </a:pPr>
            <a:r>
              <a:rPr lang="en-US" altLang="en-US" sz="2800" dirty="0" b="1">
                <a:solidFill>
                  <a:srgbClr val="7030a0"/>
                </a:solidFill>
              </a:rPr>
              <a:t>H</a:t>
            </a:r>
            <a:r>
              <a:rPr lang="en-US" altLang="en-US" sz="2800" dirty="0" b="1"/>
              <a:t>  Call for help.  </a:t>
            </a:r>
          </a:p>
          <a:p>
            <a:pPr>
              <a:lnSpc>
                <a:spcPct val="90000"/>
              </a:lnSpc>
            </a:pPr>
            <a:r>
              <a:rPr lang="en-US" altLang="en-US" sz="2800" dirty="0"/>
              <a:t>This refers to activating the pre-arranged protocol or requesting the appropriate personnel to respond with necessary equipment to the labor and delivery unit. </a:t>
            </a:r>
          </a:p>
          <a:p>
            <a:pPr>
              <a:lnSpc>
                <a:spcPct val="90000"/>
              </a:lnSpc>
              <a:buFont charset="2" typeface="Wingdings"/>
              <a:buChar char="ü"/>
            </a:pPr>
            <a:r>
              <a:rPr lang="en-US" altLang="en-US" sz="2800" dirty="0" b="1">
                <a:solidFill>
                  <a:srgbClr val="7030a0"/>
                </a:solidFill>
              </a:rPr>
              <a:t>E </a:t>
            </a:r>
            <a:r>
              <a:rPr lang="en-US" altLang="en-US" sz="2800" dirty="0" b="1"/>
              <a:t> Evaluate for episiotomy.  </a:t>
            </a:r>
          </a:p>
          <a:p>
            <a:pPr>
              <a:lnSpc>
                <a:spcPct val="90000"/>
              </a:lnSpc>
            </a:pPr>
            <a:r>
              <a:rPr lang="en-US" altLang="en-US" sz="2800" dirty="0"/>
              <a:t>Episiotomy should be considered throughout the management of shoulder dystocia but is necessary only to make more room if rotation maneuvers are required. Shoulder dystocia is a bony impaction, so episiotomy alone will not release the shoulder. Because most cases of shoulder dystocia can be relieved with the McRobert's maneuver and suprapubic pressure, many women can be spared a surgical incision.  </a:t>
            </a:r>
          </a:p>
        </p:txBody>
      </p:sp>
    </p:spTree>
  </p:cSl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1856" name=""/>
        <p:cNvGrpSpPr>
          <a:grpSpLocks/>
        </p:cNvGrpSpPr>
        <p:nvPr/>
      </p:nvGrpSpPr>
      <p:grpSpPr>
        <a:xfrm/>
      </p:grpSpPr>
      <p:sp>
        <p:nvSpPr>
          <p:cNvPr id="12185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Font charset="2" typeface="Wingdings"/>
              <a:buChar char="v"/>
            </a:pPr>
            <a:r>
              <a:rPr lang="en-US" altLang="en-US" sz="2800" dirty="0" b="1">
                <a:solidFill>
                  <a:srgbClr val="7030a0"/>
                </a:solidFill>
              </a:rPr>
              <a:t>L </a:t>
            </a:r>
            <a:r>
              <a:rPr lang="en-US" altLang="en-US" sz="2800" dirty="0" b="1"/>
              <a:t> Legs (the McRobert's maneuver)  </a:t>
            </a:r>
          </a:p>
          <a:p>
            <a:pPr/>
            <a:r>
              <a:rPr lang="en-US" altLang="en-US" sz="2800" dirty="0"/>
              <a:t>This procedure involves flexing and abducting the maternal hips, positioning the maternal thighs up onto the maternal abdomen. This in effect straightens the lumbosacral lordosis, Increases AP diameter of pelvis, Flexes the fetal spine and as a result Reduces &lt;40% of shoulder dystocia. </a:t>
            </a:r>
          </a:p>
          <a:p>
            <a:pPr/>
            <a:r>
              <a:rPr lang="en-US" altLang="en-US" sz="2800" dirty="0"/>
              <a:t>Nurses and family members present at the delivery can provide assistance for this maneuver  </a:t>
            </a:r>
          </a:p>
          <a:p>
            <a:pPr>
              <a:buFont charset="2" typeface="Wingdings"/>
              <a:buChar char="v"/>
            </a:pPr>
          </a:p>
        </p:txBody>
      </p:sp>
    </p:spTree>
  </p:cSl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2880" name=""/>
        <p:cNvGrpSpPr>
          <a:grpSpLocks/>
        </p:cNvGrpSpPr>
        <p:nvPr/>
      </p:nvGrpSpPr>
      <p:grpSpPr>
        <a:xfrm/>
      </p:grpSpPr>
      <p:sp>
        <p:nvSpPr>
          <p:cNvPr id="12288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Font charset="2" typeface="Wingdings"/>
              <a:buChar char="v"/>
            </a:pPr>
            <a:r>
              <a:rPr lang="en-US" altLang="en-US" sz="2800" dirty="0" b="1">
                <a:solidFill>
                  <a:srgbClr val="7030a0"/>
                </a:solidFill>
              </a:rPr>
              <a:t>P </a:t>
            </a:r>
            <a:r>
              <a:rPr lang="en-US" altLang="en-US" sz="2800" dirty="0" b="1"/>
              <a:t> Suprapubic pressure  </a:t>
            </a:r>
          </a:p>
          <a:p>
            <a:pPr/>
            <a:r>
              <a:rPr lang="en-US" altLang="en-US" sz="2800" dirty="0"/>
              <a:t>The hand of an assistant should be placed suprapubically over the fetal anterior shoulder, applying pressure in a cardiopulmonary resuscitation style with a downward and lateral motion on the posterior aspect of the fetal shoulder. The aim is to adduct the anterior shoulder. This maneuver should be attempted while continuing downward traction. Initially this is continuous, but may involve a rocking motion  </a:t>
            </a:r>
          </a:p>
          <a:p>
            <a:pPr>
              <a:buNone/>
            </a:pPr>
            <a:r>
              <a:rPr lang="en-US" altLang="en-US" sz="2800" dirty="0"/>
              <a:t> </a:t>
            </a:r>
          </a:p>
        </p:txBody>
      </p:sp>
    </p:spTree>
  </p:cSl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3904" name=""/>
        <p:cNvGrpSpPr>
          <a:grpSpLocks/>
        </p:cNvGrpSpPr>
        <p:nvPr/>
      </p:nvGrpSpPr>
      <p:grpSpPr>
        <a:xfrm/>
      </p:grpSpPr>
      <p:pic>
        <p:nvPicPr>
          <p:cNvPr id="123906" name=""/>
          <p:cNvPicPr>
            <a:picLocks noGrp="1" noChangeAspect="1"/>
          </p:cNvPicPr>
          <p:nvPr>
            <p:ph type="obj" sz="full" idx="4294967295"/>
          </p:nvPr>
        </p:nvPicPr>
        <p:blipFill>
          <a:blip r:embed="rID8">
            <a:extLst/>
          </a:blip>
          <a:srcRect t="0" r="0" b="0" l="0"/>
          <a:stretch>
            <a:fillRect/>
          </a:stretch>
        </p:blipFill>
        <p:spPr>
          <a:xfrm rot="0">
            <a:off x="304800" y="304800"/>
            <a:ext cx="8382000" cy="6096000"/>
          </a:xfrm>
          <a:prstGeom prst="rect">
            <a:avLst/>
          </a:prstGeom>
          <a:ln/>
        </p:spPr>
      </p:pic>
    </p:spTree>
  </p:cSl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336" name=""/>
        <p:cNvGrpSpPr>
          <a:grpSpLocks/>
        </p:cNvGrpSpPr>
        <p:nvPr/>
      </p:nvGrpSpPr>
      <p:grpSpPr>
        <a:xfrm/>
      </p:grpSpPr>
      <p:sp>
        <p:nvSpPr>
          <p:cNvPr id="14338"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
        <p:nvSpPr>
          <p:cNvPr id="14339" name=""/>
          <p:cNvSpPr>
            <a:spLocks noGrp="1" noChangeAspect="0"/>
          </p:cNvSpPr>
          <p:nvPr>
            <p:ph type="obj" sz="full" idx="4294967295"/>
          </p:nvPr>
        </p:nvSpPr>
        <p:spPr>
          <a:xfrm rot="0">
            <a:off x="457200" y="304800"/>
            <a:ext cx="8229600" cy="5821363"/>
          </a:xfrm>
          <a:ln/>
        </p:spPr>
        <p:txBody>
          <a:bodyPr wrap="square" lIns="91440" rIns="91440" tIns="45720" bIns="45720" anchor="t" anchorCtr="false"/>
          <a:lstStyle/>
          <a:p>
            <a:pPr>
              <a:buNone/>
            </a:pPr>
            <a:r>
              <a:rPr lang="en-US" altLang="en-US" dirty="0"/>
              <a:t>c) </a:t>
            </a:r>
            <a:r>
              <a:rPr lang="en-US" altLang="en-US" dirty="0" b="1"/>
              <a:t>Artifitial rupture of the membrane (AROM)/amniotomy</a:t>
            </a:r>
            <a:r>
              <a:rPr lang="en-US" altLang="en-US" dirty="0"/>
              <a:t>. </a:t>
            </a:r>
          </a:p>
          <a:p>
            <a:pPr/>
            <a:r>
              <a:rPr lang="en-US" altLang="en-US" dirty="0"/>
              <a:t>VE done first to exclude cord presentation or vasa previa</a:t>
            </a:r>
          </a:p>
          <a:p>
            <a:pPr/>
            <a:r>
              <a:rPr lang="en-US" altLang="en-US" dirty="0"/>
              <a:t>The bag of membranes lying infront of the presenting part are ruptured using amniohook or any other devise for the purpose. The fluid is assessed for colour and volume</a:t>
            </a:r>
          </a:p>
          <a:p>
            <a:pPr/>
            <a:r>
              <a:rPr lang="en-US" altLang="en-US" dirty="0"/>
              <a:t>It is common practice to start oxytocin following AROM why??</a:t>
            </a:r>
          </a:p>
          <a:p>
            <a:pPr/>
            <a:r>
              <a:rPr lang="en-US" altLang="en-US" dirty="0"/>
              <a:t>Prevent ascending infections</a:t>
            </a:r>
          </a:p>
        </p:txBody>
      </p:sp>
    </p:spTree>
  </p:cSld>
  <p:timing/>
</p:sld>
</file>

<file path=ppt/slides/slide1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4928" name=""/>
        <p:cNvGrpSpPr>
          <a:grpSpLocks/>
        </p:cNvGrpSpPr>
        <p:nvPr/>
      </p:nvGrpSpPr>
      <p:grpSpPr>
        <a:xfrm/>
      </p:grpSpPr>
      <p:sp>
        <p:nvSpPr>
          <p:cNvPr id="12493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b="1">
                <a:solidFill>
                  <a:srgbClr val="7030a0"/>
                </a:solidFill>
              </a:rPr>
              <a:t>E</a:t>
            </a:r>
            <a:r>
              <a:rPr lang="en-US" altLang="en-US" sz="2800" dirty="0" b="1">
                <a:solidFill>
                  <a:srgbClr val="ffff00"/>
                </a:solidFill>
              </a:rPr>
              <a:t>  </a:t>
            </a:r>
            <a:r>
              <a:rPr lang="en-US" altLang="en-US" sz="2800" dirty="0" b="1"/>
              <a:t>Enter maneuvers (internal rotation) </a:t>
            </a:r>
            <a:r>
              <a:rPr lang="en-US" altLang="en-US" sz="2800" dirty="0"/>
              <a:t> </a:t>
            </a:r>
          </a:p>
          <a:p>
            <a:pPr/>
            <a:r>
              <a:rPr lang="en-US" altLang="en-US" sz="2800" dirty="0"/>
              <a:t>These maneuvers attempt to manipulate the fetus to rotate the anterior shoulder into an oblique plane and under the maternal symphysis.</a:t>
            </a:r>
          </a:p>
          <a:p>
            <a:pPr/>
            <a:r>
              <a:rPr lang="en-US" altLang="en-US" sz="2800" dirty="0"/>
              <a:t>In the </a:t>
            </a:r>
            <a:r>
              <a:rPr lang="en-US" altLang="en-US" sz="2800" dirty="0" u="sng">
                <a:solidFill>
                  <a:srgbClr val="7030a0"/>
                </a:solidFill>
              </a:rPr>
              <a:t>Rubin maneuver</a:t>
            </a:r>
            <a:r>
              <a:rPr lang="en-US" altLang="en-US" sz="2800" dirty="0"/>
              <a:t>, the anterior shoulder should be approached from behind and the scapula adducted and rotated to oblique position. </a:t>
            </a:r>
          </a:p>
          <a:p>
            <a:pPr/>
            <a:r>
              <a:rPr lang="en-US" altLang="en-US" sz="2800" dirty="0"/>
              <a:t>If the above fails, </a:t>
            </a:r>
            <a:r>
              <a:rPr lang="en-US" altLang="en-US" sz="2800" dirty="0">
                <a:solidFill>
                  <a:srgbClr val="7030a0"/>
                </a:solidFill>
              </a:rPr>
              <a:t>the </a:t>
            </a:r>
            <a:r>
              <a:rPr lang="en-US" altLang="en-US" sz="2800" dirty="0" u="sng">
                <a:solidFill>
                  <a:srgbClr val="7030a0"/>
                </a:solidFill>
              </a:rPr>
              <a:t>Woodscrew maneuver </a:t>
            </a:r>
            <a:r>
              <a:rPr lang="en-US" altLang="en-US" sz="2800" dirty="0">
                <a:solidFill>
                  <a:srgbClr val="7030a0"/>
                </a:solidFill>
              </a:rPr>
              <a:t> </a:t>
            </a:r>
            <a:r>
              <a:rPr lang="en-US" altLang="en-US" sz="2800" dirty="0"/>
              <a:t>may be applied. In this case the posterior shoulder is approached from the front and gently rotated towards the symphysis pubis. </a:t>
            </a:r>
          </a:p>
          <a:p>
            <a:pPr/>
            <a:r>
              <a:rPr lang="en-US" altLang="en-US" sz="2800" dirty="0"/>
              <a:t>When this fails, the </a:t>
            </a:r>
            <a:r>
              <a:rPr lang="en-US" altLang="en-US" sz="2800" dirty="0" u="sng">
                <a:solidFill>
                  <a:srgbClr val="7030a0"/>
                </a:solidFill>
              </a:rPr>
              <a:t>Reverse woodscrew maneuver </a:t>
            </a:r>
            <a:r>
              <a:rPr lang="en-US" altLang="en-US" sz="2800" dirty="0"/>
              <a:t>may be applied; In this instance the posterior shoulder is approached from behind and rotated In the opposite direction from Rubin or woodscrew maneuver</a:t>
            </a:r>
          </a:p>
        </p:txBody>
      </p:sp>
    </p:spTree>
  </p:cSl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5952" name=""/>
        <p:cNvGrpSpPr>
          <a:grpSpLocks/>
        </p:cNvGrpSpPr>
        <p:nvPr/>
      </p:nvGrpSpPr>
      <p:grpSpPr>
        <a:xfrm/>
      </p:grpSpPr>
      <p:sp>
        <p:nvSpPr>
          <p:cNvPr id="1259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These maneuvers can be difficult to perform when the anterior shoulder is wedged beneath the symphysis. At times, it is necessary to push the fetus up into the pelvis slightly to accomplish the maneuvers. McRobert's maneuver should continue throughout this process. </a:t>
            </a:r>
          </a:p>
          <a:p>
            <a:pPr>
              <a:buFont charset="2" typeface="Wingdings"/>
              <a:buChar char="v"/>
            </a:pPr>
            <a:r>
              <a:rPr lang="en-US" altLang="en-US" sz="2800" dirty="0" b="1">
                <a:solidFill>
                  <a:srgbClr val="7030a0"/>
                </a:solidFill>
              </a:rPr>
              <a:t>R  </a:t>
            </a:r>
            <a:r>
              <a:rPr lang="en-US" altLang="en-US" sz="2800" dirty="0" b="1"/>
              <a:t>Remove the posterior arm.  </a:t>
            </a:r>
          </a:p>
          <a:p>
            <a:pPr/>
            <a:r>
              <a:rPr lang="en-US" altLang="en-US" sz="2800" dirty="0"/>
              <a:t>Removing the posterior arm from the birth canal also shortens the bisacromial diameter, allowing the fetus to drop into the sacral hollow, freeing the impaction. The elbow then should be flexed and the forearm delivered in a sweeping motion over the fetal anterior chest wall. Grasping and pulling directly on the fetal arm may fracture the humerus.  </a:t>
            </a:r>
          </a:p>
          <a:p>
            <a:pPr/>
            <a:r>
              <a:rPr lang="en-US" altLang="en-US" sz="2800" dirty="0"/>
              <a:t> </a:t>
            </a:r>
          </a:p>
        </p:txBody>
      </p:sp>
    </p:spTree>
  </p:cSl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6976" name=""/>
        <p:cNvGrpSpPr>
          <a:grpSpLocks/>
        </p:cNvGrpSpPr>
        <p:nvPr/>
      </p:nvGrpSpPr>
      <p:grpSpPr>
        <a:xfrm/>
      </p:grpSpPr>
      <p:pic>
        <p:nvPicPr>
          <p:cNvPr id="126978" name=""/>
          <p:cNvPicPr>
            <a:picLocks noGrp="1" noChangeAspect="1"/>
          </p:cNvPicPr>
          <p:nvPr>
            <p:ph type="obj" sz="quarter" idx="4294967295"/>
          </p:nvPr>
        </p:nvPicPr>
        <p:blipFill>
          <a:blip r:embed="rID9">
            <a:extLst/>
          </a:blip>
          <a:srcRect t="0" r="0" b="0" l="0"/>
          <a:stretch>
            <a:fillRect/>
          </a:stretch>
        </p:blipFill>
        <p:spPr>
          <a:xfrm rot="0">
            <a:off x="0" y="0"/>
            <a:ext cx="4497388" cy="6858000"/>
          </a:xfrm>
          <a:prstGeom prst="rect">
            <a:avLst/>
          </a:prstGeom>
          <a:ln/>
        </p:spPr>
      </p:pic>
      <p:pic>
        <p:nvPicPr>
          <p:cNvPr id="126979" name=""/>
          <p:cNvPicPr>
            <a:picLocks noGrp="1" noChangeAspect="1"/>
          </p:cNvPicPr>
          <p:nvPr>
            <p:ph type="obj" sz="quarter" idx="4294967295"/>
          </p:nvPr>
        </p:nvPicPr>
        <p:blipFill>
          <a:blip r:embed="rID10">
            <a:extLst/>
          </a:blip>
          <a:srcRect t="0" r="0" b="0" l="0"/>
          <a:stretch>
            <a:fillRect/>
          </a:stretch>
        </p:blipFill>
        <p:spPr>
          <a:xfrm rot="0">
            <a:off x="4689475" y="0"/>
            <a:ext cx="4454525" cy="6858000"/>
          </a:xfrm>
          <a:prstGeom prst="rect">
            <a:avLst/>
          </a:prstGeom>
          <a:ln/>
        </p:spPr>
      </p:pic>
    </p:spTree>
  </p:cSl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8000" name=""/>
        <p:cNvGrpSpPr>
          <a:grpSpLocks/>
        </p:cNvGrpSpPr>
        <p:nvPr/>
      </p:nvGrpSpPr>
      <p:grpSpPr>
        <a:xfrm/>
      </p:grpSpPr>
      <p:sp>
        <p:nvSpPr>
          <p:cNvPr id="12800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Font charset="2" typeface="Wingdings"/>
              <a:buChar char="v"/>
            </a:pPr>
            <a:r>
              <a:rPr lang="en-US" altLang="en-US" sz="2800" dirty="0" b="1">
                <a:solidFill>
                  <a:srgbClr val="7030a0"/>
                </a:solidFill>
              </a:rPr>
              <a:t>R</a:t>
            </a:r>
            <a:r>
              <a:rPr lang="en-US" altLang="en-US" sz="2800" dirty="0" b="1">
                <a:solidFill>
                  <a:srgbClr val="ffff00"/>
                </a:solidFill>
              </a:rPr>
              <a:t> </a:t>
            </a:r>
            <a:r>
              <a:rPr lang="en-US" altLang="en-US" sz="2800" dirty="0" b="1"/>
              <a:t> Roll the patient.  </a:t>
            </a:r>
          </a:p>
          <a:p>
            <a:pPr/>
            <a:r>
              <a:rPr lang="en-US" altLang="en-US" sz="2800" dirty="0"/>
              <a:t>The patient rolls from her existing position to the all-fours position. This usually increases the pelvic diameters. Often, the shoulder will dislodge during the act of turning, so that this movement alone may be sufficient to dislodge the impaction. In addition, once the position change is completed, gravitational forces may aid in the disimpaction of the fetal shoulders.  </a:t>
            </a:r>
          </a:p>
        </p:txBody>
      </p:sp>
    </p:spTree>
  </p:cSl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9024" name=""/>
        <p:cNvGrpSpPr>
          <a:grpSpLocks/>
        </p:cNvGrpSpPr>
        <p:nvPr/>
      </p:nvGrpSpPr>
      <p:grpSpPr>
        <a:xfrm/>
      </p:grpSpPr>
      <p:pic>
        <p:nvPicPr>
          <p:cNvPr id="129026" name=""/>
          <p:cNvPicPr>
            <a:picLocks noGrp="1" noChangeAspect="1"/>
          </p:cNvPicPr>
          <p:nvPr>
            <p:ph type="obj" sz="full" idx="4294967295"/>
          </p:nvPr>
        </p:nvPicPr>
        <p:blipFill>
          <a:blip r:embed="rID11">
            <a:extLst/>
          </a:blip>
          <a:srcRect t="0" r="0" b="0" l="0"/>
          <a:stretch>
            <a:fillRect/>
          </a:stretch>
        </p:blipFill>
        <p:spPr>
          <a:xfrm rot="0">
            <a:off x="0" y="0"/>
            <a:ext cx="9144000" cy="6858000"/>
          </a:xfrm>
          <a:prstGeom prst="rect">
            <a:avLst/>
          </a:prstGeom>
          <a:ln/>
        </p:spPr>
      </p:pic>
    </p:spTree>
  </p:cSl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0048" name=""/>
        <p:cNvGrpSpPr>
          <a:grpSpLocks/>
        </p:cNvGrpSpPr>
        <p:nvPr/>
      </p:nvGrpSpPr>
      <p:grpSpPr>
        <a:xfrm/>
      </p:grpSpPr>
      <p:sp>
        <p:nvSpPr>
          <p:cNvPr id="130050"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buNone/>
            </a:pPr>
            <a:r>
              <a:rPr lang="en-US" altLang="en-US" sz="2800" dirty="0" b="1" u="sng"/>
              <a:t>Deliberate clavicle fracture </a:t>
            </a:r>
            <a:r>
              <a:rPr lang="en-US" altLang="en-US" sz="2800" dirty="0" b="1"/>
              <a:t> </a:t>
            </a:r>
          </a:p>
          <a:p>
            <a:pPr/>
            <a:r>
              <a:rPr lang="en-US" altLang="en-US" sz="2800" dirty="0"/>
              <a:t>Direct upward pressure on the mid-portion of the fetal clavicle; reduces the shoulder-to-shoulder distance.</a:t>
            </a:r>
          </a:p>
          <a:p>
            <a:pPr>
              <a:buNone/>
            </a:pPr>
            <a:r>
              <a:rPr lang="en-US" altLang="en-US" sz="2800" dirty="0" b="1" u="sng"/>
              <a:t>Zavanelli maneuver </a:t>
            </a:r>
            <a:r>
              <a:rPr lang="en-US" altLang="en-US" sz="2800" dirty="0" b="1"/>
              <a:t> </a:t>
            </a:r>
          </a:p>
          <a:p>
            <a:pPr/>
            <a:r>
              <a:rPr lang="en-US" altLang="en-US" sz="2800" dirty="0"/>
              <a:t>Cephalic replacement followed by cesarean delivery; involves rotating the fetal head into a direct occiput anterior position, then flexing and pushing the vertex back into the birth canal, while holding continuous upward pressure until cesarean delivery is accomplished. </a:t>
            </a:r>
          </a:p>
        </p:txBody>
      </p:sp>
      <p:sp>
        <p:nvSpPr>
          <p:cNvPr id="130051" name=""/>
          <p:cNvSpPr>
            <a:spLocks noGrp="1" noChangeAspect="0"/>
          </p:cNvSpPr>
          <p:nvPr>
            <p:ph type="title" sz="full" idx="4294967295"/>
          </p:nvPr>
        </p:nvSpPr>
        <p:spPr>
          <a:xfrm rot="0">
            <a:off x="0" y="0"/>
            <a:ext cx="9144000" cy="1143000"/>
          </a:xfrm>
          <a:ln/>
        </p:spPr>
        <p:txBody>
          <a:bodyPr wrap="square" lIns="91440" rIns="91440" tIns="45720" bIns="45720" anchor="ctr"/>
          <a:lstStyle/>
          <a:p>
            <a:pPr/>
            <a:r>
              <a:rPr lang="en-US" altLang="en-US" sz="4000" dirty="0" b="1"/>
              <a:t>MANOEUVRES OF LAST RESORT FOR SHOULDER DYSTOCIA </a:t>
            </a:r>
          </a:p>
        </p:txBody>
      </p:sp>
    </p:spTree>
  </p:cSl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1072" name=""/>
        <p:cNvGrpSpPr>
          <a:grpSpLocks/>
        </p:cNvGrpSpPr>
        <p:nvPr/>
      </p:nvGrpSpPr>
      <p:grpSpPr>
        <a:xfrm/>
      </p:grpSpPr>
      <p:sp>
        <p:nvSpPr>
          <p:cNvPr id="13107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Tocolysis(inhibition of uterine contraction by ritodrine or tarbutaline) may be a helpful adjunct to this procedure, although it has not been proved to enhance success over cases in which it was not used. An operating team, anesthesiologist, and physicians capable of performing a cesarean delivery must be present, and this maneuver should never be attempted if a nuchal cord previously has been clamped and cut.  </a:t>
            </a:r>
          </a:p>
          <a:p>
            <a:pPr>
              <a:buNone/>
            </a:pPr>
            <a:r>
              <a:rPr lang="en-US" altLang="en-US" sz="2800" dirty="0" b="1" u="sng"/>
              <a:t>Use of General anesthesia </a:t>
            </a:r>
            <a:r>
              <a:rPr lang="en-US" altLang="en-US" sz="2800" dirty="0" b="1"/>
              <a:t> </a:t>
            </a:r>
          </a:p>
          <a:p>
            <a:pPr/>
            <a:r>
              <a:rPr lang="en-US" altLang="en-US" sz="2800" dirty="0"/>
              <a:t>Musculoskeletal or uterine relaxation with halothane (Fluothane) or another general anesthetic may bring about enough uterine relaxation to affect delivery. Oral or intravenous nitroglycerin may be used as an alternative to general anesthesia.  </a:t>
            </a:r>
          </a:p>
        </p:txBody>
      </p:sp>
    </p:spTree>
  </p:cSl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2096" name=""/>
        <p:cNvGrpSpPr>
          <a:grpSpLocks/>
        </p:cNvGrpSpPr>
        <p:nvPr/>
      </p:nvGrpSpPr>
      <p:grpSpPr>
        <a:xfrm/>
      </p:grpSpPr>
      <p:sp>
        <p:nvSpPr>
          <p:cNvPr id="13209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ABDOMINAL SURGERY WITH HYSTERECTOMY </a:t>
            </a:r>
            <a:r>
              <a:rPr lang="en-US" altLang="en-US" sz="2800" dirty="0" b="1"/>
              <a:t> </a:t>
            </a:r>
          </a:p>
          <a:p>
            <a:pPr/>
            <a:r>
              <a:rPr lang="en-US" altLang="en-US" sz="2800" dirty="0"/>
              <a:t>General anesthesia is induced and cesarean incision performed, after which the surgeon rotates the infant transabdominally through the hysterotomy incision, allowing the shoulders to rotate, much like a woods corkscrew maneuver. Vaginal extraction is then accomplished by another physician.  </a:t>
            </a:r>
          </a:p>
          <a:p>
            <a:pPr>
              <a:buNone/>
            </a:pPr>
            <a:r>
              <a:rPr lang="en-US" altLang="en-US" sz="2800" dirty="0" b="1" u="sng"/>
              <a:t>SYMPHYSIOTOMY </a:t>
            </a:r>
            <a:r>
              <a:rPr lang="en-US" altLang="en-US" sz="2800" dirty="0" b="1"/>
              <a:t> </a:t>
            </a:r>
          </a:p>
          <a:p>
            <a:pPr/>
            <a:r>
              <a:rPr lang="en-US" altLang="en-US" sz="2800" dirty="0"/>
              <a:t>Intentional division of the fibrous cartilage of the symphysis pubis under local anesthesia has been used more widely in developing countries. It should be used only when all other maneuvers have failed and capability of cesarean delivery is unavailable  </a:t>
            </a:r>
          </a:p>
          <a:p>
            <a:pPr/>
            <a:r>
              <a:rPr lang="en-US" altLang="en-US" sz="2800" dirty="0"/>
              <a:t> </a:t>
            </a:r>
          </a:p>
        </p:txBody>
      </p:sp>
    </p:spTree>
  </p:cSl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3120" name=""/>
        <p:cNvGrpSpPr>
          <a:grpSpLocks/>
        </p:cNvGrpSpPr>
        <p:nvPr/>
      </p:nvGrpSpPr>
      <p:grpSpPr>
        <a:xfrm/>
      </p:grpSpPr>
      <p:sp>
        <p:nvSpPr>
          <p:cNvPr id="133122"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buNone/>
            </a:pPr>
            <a:r>
              <a:rPr lang="en-US" altLang="en-US" sz="2800" dirty="0" b="1" u="sng"/>
              <a:t>Maternal</a:t>
            </a:r>
            <a:r>
              <a:rPr lang="en-US" altLang="en-US" sz="2800" dirty="0" b="1"/>
              <a:t>  </a:t>
            </a:r>
          </a:p>
          <a:p>
            <a:pPr/>
            <a:r>
              <a:rPr lang="en-US" altLang="en-US" sz="2800" dirty="0"/>
              <a:t>Postpartum hemorrhage –commonest (11%)  </a:t>
            </a:r>
          </a:p>
          <a:p>
            <a:pPr/>
            <a:r>
              <a:rPr lang="en-US" altLang="en-US" sz="2800" dirty="0"/>
              <a:t>Rectovaginal fistula  </a:t>
            </a:r>
          </a:p>
          <a:p>
            <a:pPr/>
            <a:r>
              <a:rPr lang="en-US" altLang="en-US" sz="2800" dirty="0"/>
              <a:t>Symphyseal separation or diathesis, with or without transient femoral neuropathy  </a:t>
            </a:r>
          </a:p>
          <a:p>
            <a:pPr/>
            <a:r>
              <a:rPr lang="en-US" altLang="en-US" sz="2800" dirty="0"/>
              <a:t>Third- or fourth-degree episiotomy or tear with anal sphincter damage  </a:t>
            </a:r>
          </a:p>
          <a:p>
            <a:pPr/>
            <a:r>
              <a:rPr lang="en-US" altLang="en-US" sz="2800" dirty="0"/>
              <a:t>Uterine rupture </a:t>
            </a:r>
          </a:p>
          <a:p>
            <a:pPr/>
            <a:r>
              <a:rPr lang="en-US" altLang="en-US" sz="2800" dirty="0"/>
              <a:t>Soft tissue injuries  </a:t>
            </a:r>
          </a:p>
        </p:txBody>
      </p:sp>
      <p:sp>
        <p:nvSpPr>
          <p:cNvPr id="133123" name=""/>
          <p:cNvSpPr>
            <a:spLocks noGrp="1" noChangeAspect="0"/>
          </p:cNvSpPr>
          <p:nvPr>
            <p:ph type="title" sz="full" idx="4294967295"/>
          </p:nvPr>
        </p:nvSpPr>
        <p:spPr>
          <a:xfrm rot="0">
            <a:off x="0" y="0"/>
            <a:ext cx="9144000" cy="1066800"/>
          </a:xfrm>
          <a:ln/>
        </p:spPr>
        <p:txBody>
          <a:bodyPr wrap="square" lIns="91440" rIns="91440" tIns="45720" bIns="45720" anchor="ctr"/>
          <a:lstStyle/>
          <a:p>
            <a:pPr/>
            <a:r>
              <a:rPr lang="en-US" altLang="en-US" sz="4000" dirty="0" b="1">
                <a:solidFill>
                  <a:srgbClr val="ffff00"/>
                </a:solidFill>
              </a:rPr>
              <a:t>COMPLICATIONS OF SHOULDER DYSTOCIA: </a:t>
            </a:r>
          </a:p>
        </p:txBody>
      </p:sp>
    </p:spTree>
  </p:cSl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4144" name=""/>
        <p:cNvGrpSpPr>
          <a:grpSpLocks/>
        </p:cNvGrpSpPr>
        <p:nvPr/>
      </p:nvGrpSpPr>
      <p:grpSpPr>
        <a:xfrm/>
      </p:grpSpPr>
      <p:sp>
        <p:nvSpPr>
          <p:cNvPr id="13414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Fetal</a:t>
            </a:r>
            <a:r>
              <a:rPr lang="en-US" altLang="en-US" sz="2800" dirty="0" b="1"/>
              <a:t>  </a:t>
            </a:r>
          </a:p>
          <a:p>
            <a:pPr/>
            <a:r>
              <a:rPr lang="en-US" altLang="en-US" sz="2800" dirty="0"/>
              <a:t>Brachial plexus palsy- commonest 3-15%  </a:t>
            </a:r>
          </a:p>
          <a:p>
            <a:pPr/>
            <a:r>
              <a:rPr lang="en-US" altLang="en-US" sz="2800" dirty="0"/>
              <a:t>Clavicle fracture  </a:t>
            </a:r>
          </a:p>
          <a:p>
            <a:pPr/>
            <a:r>
              <a:rPr lang="en-US" altLang="en-US" sz="2800" dirty="0"/>
              <a:t>Fetal death  </a:t>
            </a:r>
          </a:p>
          <a:p>
            <a:pPr/>
            <a:r>
              <a:rPr lang="en-US" altLang="en-US" sz="2800" dirty="0"/>
              <a:t>Fetal hypoxia, with or without permanent neurologic damage  </a:t>
            </a:r>
          </a:p>
          <a:p>
            <a:pPr/>
            <a:r>
              <a:rPr lang="en-US" altLang="en-US" sz="2800" dirty="0"/>
              <a:t>Fracture of the humerus  </a:t>
            </a:r>
          </a:p>
        </p:txBody>
      </p:sp>
    </p:spTree>
  </p:cSl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360" name=""/>
        <p:cNvGrpSpPr>
          <a:grpSpLocks/>
        </p:cNvGrpSpPr>
        <p:nvPr/>
      </p:nvGrpSpPr>
      <p:grpSpPr>
        <a:xfrm/>
      </p:grpSpPr>
      <p:sp>
        <p:nvSpPr>
          <p:cNvPr id="15362"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
        <p:nvSpPr>
          <p:cNvPr id="15363" name=""/>
          <p:cNvSpPr>
            <a:spLocks noGrp="1" noChangeAspect="0"/>
          </p:cNvSpPr>
          <p:nvPr>
            <p:ph type="obj" sz="full" idx="4294967295"/>
          </p:nvPr>
        </p:nvSpPr>
        <p:spPr>
          <a:xfrm rot="0">
            <a:off x="381000" y="228600"/>
            <a:ext cx="8229600" cy="6126163"/>
          </a:xfrm>
          <a:ln/>
        </p:spPr>
        <p:txBody>
          <a:bodyPr wrap="square" lIns="91440" rIns="91440" tIns="45720" bIns="45720" anchor="t" anchorCtr="false"/>
          <a:lstStyle/>
          <a:p>
            <a:pPr>
              <a:buNone/>
            </a:pPr>
            <a:r>
              <a:rPr lang="en-US" altLang="en-US" dirty="0"/>
              <a:t>d) oxytocin: synthetic form (syntocinon). A a uterotonic agent used for induction following AROM </a:t>
            </a:r>
          </a:p>
          <a:p>
            <a:pPr/>
            <a:r>
              <a:rPr lang="en-US" altLang="en-US" dirty="0"/>
              <a:t>Given as IV infusion diluted in 500ml NS</a:t>
            </a:r>
          </a:p>
          <a:p>
            <a:pPr/>
            <a:r>
              <a:rPr lang="en-US" altLang="en-US" dirty="0"/>
              <a:t>Continuous monitoring of fetal heart and uterine activity</a:t>
            </a:r>
          </a:p>
          <a:p>
            <a:pPr/>
            <a:r>
              <a:rPr lang="en-US" altLang="en-US" dirty="0"/>
              <a:t>Risk involved includes:</a:t>
            </a:r>
          </a:p>
          <a:p>
            <a:pPr/>
            <a:r>
              <a:rPr lang="en-US" altLang="en-US" dirty="0"/>
              <a:t> uterine hyper stimulation, fetal hypoxia, uterine rupture, PPH, amniotic fluid embolism fluid retention due to antidiuretic effect of oxytocin</a:t>
            </a:r>
          </a:p>
        </p:txBody>
      </p:sp>
    </p:spTree>
  </p:cSld>
  <p:timing/>
</p:sld>
</file>

<file path=ppt/slides/slide1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5168" name=""/>
        <p:cNvGrpSpPr>
          <a:grpSpLocks/>
        </p:cNvGrpSpPr>
        <p:nvPr/>
      </p:nvGrpSpPr>
      <p:grpSpPr>
        <a:xfrm/>
      </p:grpSpPr>
      <p:sp>
        <p:nvSpPr>
          <p:cNvPr id="135170" name=""/>
          <p:cNvSpPr>
            <a:spLocks noGrp="1" noChangeAspect="0"/>
          </p:cNvSpPr>
          <p:nvPr>
            <p:ph type="obj" sz="full" idx="4294967295"/>
          </p:nvPr>
        </p:nvSpPr>
        <p:spPr>
          <a:xfrm rot="0">
            <a:off x="0" y="609600"/>
            <a:ext cx="9144000" cy="6248400"/>
          </a:xfrm>
          <a:ln/>
        </p:spPr>
        <p:txBody>
          <a:bodyPr wrap="square" lIns="91440" rIns="91440" tIns="45720" bIns="45720" anchor="t" anchorCtr="false"/>
          <a:lstStyle/>
          <a:p>
            <a:pPr/>
            <a:r>
              <a:rPr lang="en-US" altLang="en-US" sz="2800" dirty="0"/>
              <a:t>If shoulder dystocia is anticipated on the basis of risk factors, preparatory tasks can be accomplished before delivery. Key personnel can be alerted, and the patient and her family can be educated about the steps that will be taken in the event of a difficult delivery. </a:t>
            </a:r>
          </a:p>
          <a:p>
            <a:pPr/>
            <a:r>
              <a:rPr lang="en-US" altLang="en-US" sz="2800" dirty="0"/>
              <a:t>The patient's bladder should be emptied, and the delivery room cleared of unnecessary clutter to make room for additional personnel and equipment. </a:t>
            </a:r>
          </a:p>
          <a:p>
            <a:pPr/>
            <a:r>
              <a:rPr lang="en-US" altLang="en-US" sz="2800" dirty="0"/>
              <a:t>Glycaemia control and weight control for at risk patients is also helpful in preventing foetal macrosomia. Patients may also be encouraged to deliver in alternative positions that favour increased pelvic diameters. </a:t>
            </a:r>
          </a:p>
        </p:txBody>
      </p:sp>
      <p:sp>
        <p:nvSpPr>
          <p:cNvPr id="135171" name=""/>
          <p:cNvSpPr>
            <a:spLocks noGrp="1" noChangeAspect="0"/>
          </p:cNvSpPr>
          <p:nvPr>
            <p:ph type="title" sz="full" idx="4294967295"/>
          </p:nvPr>
        </p:nvSpPr>
        <p:spPr>
          <a:xfrm rot="0">
            <a:off x="457200" y="0"/>
            <a:ext cx="8229600" cy="685800"/>
          </a:xfrm>
          <a:ln/>
        </p:spPr>
        <p:txBody>
          <a:bodyPr wrap="square" lIns="91440" rIns="91440" tIns="45720" bIns="45720" anchor="ctr"/>
          <a:lstStyle/>
          <a:p>
            <a:pPr/>
            <a:r>
              <a:rPr lang="en-US" altLang="en-US" sz="4000" dirty="0" b="1">
                <a:solidFill>
                  <a:srgbClr val="ffff00"/>
                </a:solidFill>
              </a:rPr>
              <a:t>Prevention </a:t>
            </a:r>
          </a:p>
        </p:txBody>
      </p:sp>
    </p:spTree>
  </p:cSl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6192" name=""/>
        <p:cNvGrpSpPr>
          <a:grpSpLocks/>
        </p:cNvGrpSpPr>
        <p:nvPr/>
      </p:nvGrpSpPr>
      <p:grpSpPr>
        <a:xfrm/>
      </p:grpSpPr>
      <p:sp>
        <p:nvSpPr>
          <p:cNvPr id="136194"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sz="2800" dirty="0"/>
              <a:t>This is a very rare catastrophic condition.</a:t>
            </a:r>
          </a:p>
          <a:p>
            <a:pPr/>
            <a:r>
              <a:rPr lang="en-US" altLang="en-US" sz="2800" dirty="0"/>
              <a:t>Amniotic fluid embolism occurs when amniotic fluid enters the maternal circulation via the uterus or placental site</a:t>
            </a:r>
          </a:p>
          <a:p>
            <a:pPr/>
            <a:r>
              <a:rPr lang="en-US" altLang="en-US" sz="2800" dirty="0"/>
              <a:t>An emboli is formed which obstructs one of the pulmonary arteries or alveolar capillaries. </a:t>
            </a:r>
          </a:p>
          <a:p>
            <a:pPr/>
            <a:r>
              <a:rPr lang="en-US" altLang="en-US" sz="2800" dirty="0"/>
              <a:t>It is associated with strong contractions, the membranes having ruptured.</a:t>
            </a:r>
          </a:p>
        </p:txBody>
      </p:sp>
      <p:sp>
        <p:nvSpPr>
          <p:cNvPr id="136195" name=""/>
          <p:cNvSpPr>
            <a:spLocks noGrp="1" noChangeAspect="0"/>
          </p:cNvSpPr>
          <p:nvPr>
            <p:ph type="title" sz="full" idx="4294967295"/>
          </p:nvPr>
        </p:nvSpPr>
        <p:spPr>
          <a:xfrm rot="0">
            <a:off x="0" y="0"/>
            <a:ext cx="9144000" cy="838200"/>
          </a:xfrm>
          <a:solidFill>
            <a:srgbClr val="bbe0e3">
              <a:alpha val="100000"/>
            </a:srgbClr>
          </a:solidFill>
          <a:ln/>
        </p:spPr>
        <p:txBody>
          <a:bodyPr wrap="square" lIns="91440" rIns="91440" tIns="45720" bIns="45720" anchor="ctr"/>
          <a:lstStyle/>
          <a:p>
            <a:pPr/>
            <a:r>
              <a:rPr lang="en-US" altLang="en-US" dirty="0" b="1">
                <a:solidFill>
                  <a:srgbClr val="ffff00"/>
                </a:solidFill>
                <a:latin charset="0" typeface="Calibri"/>
              </a:rPr>
              <a:t>AMNIOTIC FLUID EMBOLISM</a:t>
            </a:r>
          </a:p>
        </p:txBody>
      </p:sp>
    </p:spTree>
  </p:cSl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7216" name=""/>
        <p:cNvGrpSpPr>
          <a:grpSpLocks/>
        </p:cNvGrpSpPr>
        <p:nvPr/>
      </p:nvGrpSpPr>
      <p:grpSpPr>
        <a:xfrm/>
      </p:grpSpPr>
      <p:sp>
        <p:nvSpPr>
          <p:cNvPr id="137218" name=""/>
          <p:cNvSpPr>
            <a:spLocks noGrp="1" noChangeAspect="0"/>
          </p:cNvSpPr>
          <p:nvPr>
            <p:ph type="obj" sz="full" idx="4294967295"/>
          </p:nvPr>
        </p:nvSpPr>
        <p:spPr>
          <a:xfrm rot="0">
            <a:off x="0" y="0"/>
            <a:ext cx="8686800" cy="6130925"/>
          </a:xfrm>
          <a:ln/>
        </p:spPr>
        <p:txBody>
          <a:bodyPr wrap="square" lIns="91440" rIns="91440" tIns="45720" bIns="45720" anchor="t" anchorCtr="false"/>
          <a:lstStyle/>
          <a:p>
            <a:pPr/>
            <a:r>
              <a:rPr lang="en-US" altLang="en-US" dirty="0"/>
              <a:t>The body responds into two phases;</a:t>
            </a:r>
          </a:p>
          <a:p>
            <a:pPr>
              <a:buNone/>
            </a:pPr>
            <a:r>
              <a:rPr lang="en-US" altLang="en-US" dirty="0"/>
              <a:t>In the </a:t>
            </a:r>
            <a:r>
              <a:rPr lang="en-US" altLang="en-US" dirty="0">
                <a:solidFill>
                  <a:srgbClr val="c00000"/>
                </a:solidFill>
              </a:rPr>
              <a:t>initial phase</a:t>
            </a:r>
            <a:r>
              <a:rPr lang="en-US" altLang="en-US" dirty="0"/>
              <a:t>, the pulmonary artery goes into vaso spasm causing hypoxia, hypotension, pulmonary oedema &amp; cardiovascular collapse </a:t>
            </a:r>
          </a:p>
          <a:p>
            <a:pPr>
              <a:buNone/>
            </a:pPr>
            <a:r>
              <a:rPr lang="en-US" altLang="en-US" dirty="0"/>
              <a:t>In the </a:t>
            </a:r>
            <a:r>
              <a:rPr lang="en-US" altLang="en-US" dirty="0">
                <a:solidFill>
                  <a:srgbClr val="c00000"/>
                </a:solidFill>
              </a:rPr>
              <a:t>second phase</a:t>
            </a:r>
            <a:r>
              <a:rPr lang="en-US" altLang="en-US" dirty="0"/>
              <a:t>, there is left ventricular failure, haemorrhage, and blood coagulation disorders followed by pulmonary oedema</a:t>
            </a:r>
          </a:p>
          <a:p>
            <a:pPr>
              <a:buNone/>
            </a:pPr>
            <a:r>
              <a:rPr lang="en-US" altLang="en-US" dirty="0"/>
              <a:t>Mortality &amp; morbidity rates are high though early diagnosis may lead to better outcome</a:t>
            </a:r>
          </a:p>
        </p:txBody>
      </p:sp>
    </p:spTree>
  </p:cSl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8240" name=""/>
        <p:cNvGrpSpPr>
          <a:grpSpLocks/>
        </p:cNvGrpSpPr>
        <p:nvPr/>
      </p:nvGrpSpPr>
      <p:grpSpPr>
        <a:xfrm/>
      </p:grpSpPr>
      <p:sp>
        <p:nvSpPr>
          <p:cNvPr id="138242"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r>
              <a:rPr lang="en-US" altLang="en-US" dirty="0"/>
              <a:t>Hypertonic uterine action</a:t>
            </a:r>
          </a:p>
          <a:p>
            <a:pPr/>
            <a:r>
              <a:rPr lang="en-US" altLang="en-US" dirty="0"/>
              <a:t>Placenta abruptio, where the barrier between maternal circulation and amniotic sack is breached and the placenta bed is disrupted</a:t>
            </a:r>
          </a:p>
          <a:p>
            <a:pPr/>
            <a:r>
              <a:rPr lang="en-US" altLang="en-US" dirty="0"/>
              <a:t>Procedures like insertion of intrauterine catheter</a:t>
            </a:r>
          </a:p>
          <a:p>
            <a:pPr/>
            <a:r>
              <a:rPr lang="en-US" altLang="en-US" dirty="0"/>
              <a:t>Rupture of membranes i.e artificial rupture of membranes( ARM)</a:t>
            </a:r>
          </a:p>
          <a:p>
            <a:pPr/>
            <a:r>
              <a:rPr lang="en-US" altLang="en-US" dirty="0"/>
              <a:t>Caesarean section</a:t>
            </a:r>
          </a:p>
        </p:txBody>
      </p:sp>
      <p:sp>
        <p:nvSpPr>
          <p:cNvPr id="1382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solidFill>
                  <a:srgbClr val="ffff00"/>
                </a:solidFill>
              </a:rPr>
              <a:t>Predisposing factors to amniotic fluid embolism</a:t>
            </a:r>
          </a:p>
        </p:txBody>
      </p:sp>
    </p:spTree>
  </p:cSl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9264" name=""/>
        <p:cNvGrpSpPr>
          <a:grpSpLocks/>
        </p:cNvGrpSpPr>
        <p:nvPr/>
      </p:nvGrpSpPr>
      <p:grpSpPr>
        <a:xfrm/>
      </p:grpSpPr>
      <p:sp>
        <p:nvSpPr>
          <p:cNvPr id="139266" name=""/>
          <p:cNvSpPr>
            <a:spLocks noGrp="1" noChangeAspect="0"/>
          </p:cNvSpPr>
          <p:nvPr>
            <p:ph type="obj" sz="full" idx="4294967295"/>
          </p:nvPr>
        </p:nvSpPr>
        <p:spPr>
          <a:xfrm rot="0">
            <a:off x="0" y="1143000"/>
            <a:ext cx="9144000" cy="4987925"/>
          </a:xfrm>
          <a:ln/>
        </p:spPr>
        <p:txBody>
          <a:bodyPr wrap="square" lIns="91440" rIns="91440" tIns="45720" bIns="45720" anchor="t" anchorCtr="false"/>
          <a:lstStyle/>
          <a:p>
            <a:pPr>
              <a:lnSpc>
                <a:spcPct val="90000"/>
              </a:lnSpc>
            </a:pPr>
            <a:r>
              <a:rPr lang="en-US" altLang="en-US" dirty="0"/>
              <a:t>Foetal compromise</a:t>
            </a:r>
          </a:p>
          <a:p>
            <a:pPr>
              <a:lnSpc>
                <a:spcPct val="90000"/>
              </a:lnSpc>
            </a:pPr>
            <a:r>
              <a:rPr lang="en-US" altLang="en-US" dirty="0"/>
              <a:t>Respiratory;</a:t>
            </a:r>
          </a:p>
          <a:p>
            <a:pPr lvl="1">
              <a:lnSpc>
                <a:spcPct val="90000"/>
              </a:lnSpc>
              <a:buFont charset="2" typeface="Wingdings"/>
              <a:buChar char="Ø"/>
            </a:pPr>
            <a:r>
              <a:rPr lang="en-US" altLang="en-US" dirty="0"/>
              <a:t>Cyanosis</a:t>
            </a:r>
          </a:p>
          <a:p>
            <a:pPr lvl="1">
              <a:lnSpc>
                <a:spcPct val="90000"/>
              </a:lnSpc>
              <a:buFont charset="2" typeface="Wingdings"/>
              <a:buChar char="Ø"/>
            </a:pPr>
            <a:r>
              <a:rPr lang="en-US" altLang="en-US" dirty="0"/>
              <a:t>Dyspnoea</a:t>
            </a:r>
          </a:p>
          <a:p>
            <a:pPr lvl="1">
              <a:lnSpc>
                <a:spcPct val="90000"/>
              </a:lnSpc>
              <a:buFont charset="2" typeface="Wingdings"/>
              <a:buChar char="Ø"/>
            </a:pPr>
            <a:r>
              <a:rPr lang="en-US" altLang="en-US" dirty="0"/>
              <a:t>Respiratory arrest</a:t>
            </a:r>
          </a:p>
          <a:p>
            <a:pPr>
              <a:lnSpc>
                <a:spcPct val="90000"/>
              </a:lnSpc>
            </a:pPr>
            <a:r>
              <a:rPr lang="en-US" altLang="en-US" dirty="0"/>
              <a:t>Cardiovascular</a:t>
            </a:r>
          </a:p>
          <a:p>
            <a:pPr lvl="1">
              <a:lnSpc>
                <a:spcPct val="90000"/>
              </a:lnSpc>
              <a:buFont charset="2" typeface="Wingdings"/>
              <a:buChar char="Ø"/>
            </a:pPr>
            <a:r>
              <a:rPr lang="en-US" altLang="en-US" dirty="0"/>
              <a:t>Tachycardia</a:t>
            </a:r>
          </a:p>
          <a:p>
            <a:pPr lvl="1">
              <a:lnSpc>
                <a:spcPct val="90000"/>
              </a:lnSpc>
              <a:buFont charset="2" typeface="Wingdings"/>
              <a:buChar char="Ø"/>
            </a:pPr>
            <a:r>
              <a:rPr lang="en-US" altLang="en-US" dirty="0"/>
              <a:t>Hypotension</a:t>
            </a:r>
          </a:p>
          <a:p>
            <a:pPr lvl="1">
              <a:lnSpc>
                <a:spcPct val="90000"/>
              </a:lnSpc>
              <a:buFont charset="2" typeface="Wingdings"/>
              <a:buChar char="Ø"/>
            </a:pPr>
            <a:r>
              <a:rPr lang="en-US" altLang="en-US" dirty="0"/>
              <a:t>Pale clammy skin/ shivering</a:t>
            </a:r>
          </a:p>
          <a:p>
            <a:pPr lvl="1">
              <a:lnSpc>
                <a:spcPct val="90000"/>
              </a:lnSpc>
              <a:buFont charset="2" typeface="Wingdings"/>
              <a:buChar char="Ø"/>
            </a:pPr>
            <a:r>
              <a:rPr lang="en-US" altLang="en-US" dirty="0"/>
              <a:t>Cardiac  arrest</a:t>
            </a:r>
          </a:p>
        </p:txBody>
      </p:sp>
      <p:sp>
        <p:nvSpPr>
          <p:cNvPr id="139267" name=""/>
          <p:cNvSpPr>
            <a:spLocks noGrp="1" noChangeAspect="0"/>
          </p:cNvSpPr>
          <p:nvPr>
            <p:ph type="title" sz="full" idx="4294967295"/>
          </p:nvPr>
        </p:nvSpPr>
        <p:spPr>
          <a:xfrm rot="0">
            <a:off x="0" y="0"/>
            <a:ext cx="9144000" cy="1143000"/>
          </a:xfrm>
          <a:ln/>
        </p:spPr>
        <p:txBody>
          <a:bodyPr wrap="square" lIns="91440" rIns="91440" tIns="45720" bIns="45720" anchor="ctr"/>
          <a:lstStyle/>
          <a:p>
            <a:pPr/>
            <a:r>
              <a:rPr lang="en-US" altLang="en-US" sz="4000" dirty="0" b="1">
                <a:solidFill>
                  <a:srgbClr val="ffff00"/>
                </a:solidFill>
              </a:rPr>
              <a:t>Signs &amp; symptoms of amniotic fluid embolism</a:t>
            </a:r>
          </a:p>
        </p:txBody>
      </p:sp>
    </p:spTree>
  </p:cSl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0288" name=""/>
        <p:cNvGrpSpPr>
          <a:grpSpLocks/>
        </p:cNvGrpSpPr>
        <p:nvPr/>
      </p:nvGrpSpPr>
      <p:grpSpPr>
        <a:xfrm/>
      </p:grpSpPr>
      <p:sp>
        <p:nvSpPr>
          <p:cNvPr id="140290" name=""/>
          <p:cNvSpPr>
            <a:spLocks noGrp="1" noChangeAspect="0"/>
          </p:cNvSpPr>
          <p:nvPr>
            <p:ph type="obj" sz="full" idx="4294967295"/>
          </p:nvPr>
        </p:nvSpPr>
        <p:spPr>
          <a:xfrm rot="0">
            <a:off x="0" y="1600200"/>
            <a:ext cx="9144000" cy="4530725"/>
          </a:xfrm>
          <a:ln/>
        </p:spPr>
        <p:txBody>
          <a:bodyPr wrap="square" lIns="91440" rIns="91440" tIns="45720" bIns="45720" anchor="t" anchorCtr="false"/>
          <a:lstStyle/>
          <a:p>
            <a:pPr/>
            <a:r>
              <a:rPr lang="en-US" altLang="en-US" dirty="0"/>
              <a:t>Haematological</a:t>
            </a:r>
          </a:p>
          <a:p>
            <a:pPr lvl="1">
              <a:buFont charset="2" typeface="Wingdings"/>
              <a:buChar char="Ø"/>
            </a:pPr>
            <a:r>
              <a:rPr lang="en-US" altLang="en-US" dirty="0"/>
              <a:t>Haemorrhage from placental site</a:t>
            </a:r>
          </a:p>
          <a:p>
            <a:pPr lvl="1">
              <a:buFont charset="2" typeface="Wingdings"/>
              <a:buChar char="Ø"/>
            </a:pPr>
            <a:r>
              <a:rPr lang="en-US" altLang="en-US" dirty="0"/>
              <a:t>Coagulation disorders, DIC(disseminated intravascular coagulopathy)</a:t>
            </a:r>
          </a:p>
          <a:p>
            <a:pPr/>
            <a:r>
              <a:rPr lang="en-US" altLang="en-US" dirty="0"/>
              <a:t>Neurological</a:t>
            </a:r>
          </a:p>
          <a:p>
            <a:pPr lvl="1">
              <a:buFont charset="2" typeface="Wingdings"/>
              <a:buChar char="Ø"/>
            </a:pPr>
            <a:r>
              <a:rPr lang="en-US" altLang="en-US" dirty="0"/>
              <a:t>Restlessness, panic</a:t>
            </a:r>
          </a:p>
          <a:p>
            <a:pPr lvl="1">
              <a:buFont charset="2" typeface="Wingdings"/>
              <a:buChar char="Ø"/>
            </a:pPr>
            <a:r>
              <a:rPr lang="en-US" altLang="en-US" dirty="0"/>
              <a:t>Convulsions</a:t>
            </a:r>
          </a:p>
          <a:p>
            <a:pPr lvl="1">
              <a:buFont charset="2" typeface="Wingdings"/>
              <a:buChar char="Ø"/>
            </a:pPr>
            <a:r>
              <a:rPr lang="en-US" altLang="en-US" dirty="0"/>
              <a:t>Pain less likely</a:t>
            </a:r>
          </a:p>
        </p:txBody>
      </p:sp>
      <p:sp>
        <p:nvSpPr>
          <p:cNvPr id="1402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1312" name=""/>
        <p:cNvGrpSpPr>
          <a:grpSpLocks/>
        </p:cNvGrpSpPr>
        <p:nvPr/>
      </p:nvGrpSpPr>
      <p:grpSpPr>
        <a:xfrm/>
      </p:grpSpPr>
      <p:sp>
        <p:nvSpPr>
          <p:cNvPr id="141314" name=""/>
          <p:cNvSpPr>
            <a:spLocks noGrp="1" noChangeAspect="0"/>
          </p:cNvSpPr>
          <p:nvPr>
            <p:ph type="obj" sz="full" idx="4294967295"/>
          </p:nvPr>
        </p:nvSpPr>
        <p:spPr>
          <a:xfrm rot="0">
            <a:off x="0" y="1600200"/>
            <a:ext cx="9144000" cy="4530725"/>
          </a:xfrm>
          <a:ln/>
        </p:spPr>
        <p:txBody>
          <a:bodyPr wrap="square" lIns="91440" rIns="91440" tIns="45720" bIns="45720" anchor="t" anchorCtr="false"/>
          <a:lstStyle/>
          <a:p>
            <a:pPr/>
            <a:r>
              <a:rPr lang="en-US" altLang="en-US" dirty="0"/>
              <a:t>Premonitory signs &amp; symptoms( restlessness, abnormal behaviour, respiratory distress &amp; cyanosis) may occur before collapse</a:t>
            </a:r>
          </a:p>
          <a:p>
            <a:pPr/>
            <a:r>
              <a:rPr lang="en-US" altLang="en-US" dirty="0"/>
              <a:t>Maternal hypotension</a:t>
            </a:r>
          </a:p>
          <a:p>
            <a:pPr/>
            <a:r>
              <a:rPr lang="en-US" altLang="en-US" dirty="0"/>
              <a:t>Hypertonic uterus</a:t>
            </a:r>
          </a:p>
          <a:p>
            <a:pPr/>
            <a:r>
              <a:rPr lang="en-US" altLang="en-US" dirty="0"/>
              <a:t>Uterine hypoxia</a:t>
            </a:r>
          </a:p>
          <a:p>
            <a:pPr/>
            <a:r>
              <a:rPr lang="en-US" altLang="en-US" dirty="0"/>
              <a:t>Cardiopulmonary arrest</a:t>
            </a:r>
          </a:p>
          <a:p>
            <a:pPr/>
            <a:r>
              <a:rPr lang="en-US" altLang="en-US" dirty="0"/>
              <a:t>Blood coagulopathy</a:t>
            </a:r>
          </a:p>
        </p:txBody>
      </p:sp>
      <p:sp>
        <p:nvSpPr>
          <p:cNvPr id="14131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Clinical signs &amp; symptoms</a:t>
            </a:r>
          </a:p>
        </p:txBody>
      </p:sp>
    </p:spTree>
  </p:cSl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2336" name=""/>
        <p:cNvGrpSpPr>
          <a:grpSpLocks/>
        </p:cNvGrpSpPr>
        <p:nvPr/>
      </p:nvGrpSpPr>
      <p:grpSpPr>
        <a:xfrm/>
      </p:grpSpPr>
      <p:sp>
        <p:nvSpPr>
          <p:cNvPr id="142338"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lnSpc>
                <a:spcPct val="90000"/>
              </a:lnSpc>
              <a:buNone/>
            </a:pPr>
            <a:r>
              <a:rPr lang="en-US" altLang="en-US" sz="2700" dirty="0" u="sng"/>
              <a:t>Emergency action:</a:t>
            </a:r>
          </a:p>
          <a:p>
            <a:pPr>
              <a:lnSpc>
                <a:spcPct val="90000"/>
              </a:lnSpc>
              <a:buNone/>
            </a:pPr>
            <a:r>
              <a:rPr lang="en-US" altLang="en-US" sz="2700" dirty="0"/>
              <a:t>The following procedures should be followed when trying to manage the condition:</a:t>
            </a:r>
          </a:p>
          <a:p>
            <a:pPr>
              <a:lnSpc>
                <a:spcPct val="90000"/>
              </a:lnSpc>
            </a:pPr>
            <a:r>
              <a:rPr lang="en-US" altLang="en-US" sz="2700" dirty="0"/>
              <a:t>Call the Dr. and the resuscitation team</a:t>
            </a:r>
          </a:p>
          <a:p>
            <a:pPr>
              <a:lnSpc>
                <a:spcPct val="90000"/>
              </a:lnSpc>
            </a:pPr>
            <a:r>
              <a:rPr lang="en-US" altLang="en-US" sz="2700" dirty="0"/>
              <a:t>Administer oxygen</a:t>
            </a:r>
          </a:p>
          <a:p>
            <a:pPr>
              <a:lnSpc>
                <a:spcPct val="90000"/>
              </a:lnSpc>
            </a:pPr>
            <a:r>
              <a:rPr lang="en-US" altLang="en-US" sz="2700" dirty="0"/>
              <a:t>Commence resuscitation at once</a:t>
            </a:r>
          </a:p>
          <a:p>
            <a:pPr>
              <a:lnSpc>
                <a:spcPct val="90000"/>
              </a:lnSpc>
            </a:pPr>
            <a:r>
              <a:rPr lang="en-US" altLang="en-US" sz="2700" dirty="0"/>
              <a:t>Give aminophylline slowly to reduce bronchial spasm</a:t>
            </a:r>
          </a:p>
          <a:p>
            <a:pPr>
              <a:lnSpc>
                <a:spcPct val="90000"/>
              </a:lnSpc>
            </a:pPr>
            <a:r>
              <a:rPr lang="en-US" altLang="en-US" sz="2700" dirty="0"/>
              <a:t>Give fresh blood or fibrinogen to combat hypofibrinogen anaemia</a:t>
            </a:r>
          </a:p>
          <a:p>
            <a:pPr>
              <a:lnSpc>
                <a:spcPct val="90000"/>
              </a:lnSpc>
            </a:pPr>
            <a:r>
              <a:rPr lang="en-US" altLang="en-US" sz="2700" dirty="0"/>
              <a:t>Maintain an intake and output chart, checking on urinary output</a:t>
            </a:r>
          </a:p>
          <a:p>
            <a:pPr>
              <a:lnSpc>
                <a:spcPct val="90000"/>
              </a:lnSpc>
            </a:pPr>
            <a:r>
              <a:rPr lang="en-US" altLang="en-US" sz="2700" dirty="0"/>
              <a:t>Assisted delivery</a:t>
            </a:r>
          </a:p>
        </p:txBody>
      </p:sp>
      <p:sp>
        <p:nvSpPr>
          <p:cNvPr id="1423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Management of Amniotic Fluid Embolism</a:t>
            </a:r>
          </a:p>
        </p:txBody>
      </p:sp>
    </p:spTree>
  </p:cSl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3360" name=""/>
        <p:cNvGrpSpPr>
          <a:grpSpLocks/>
        </p:cNvGrpSpPr>
        <p:nvPr/>
      </p:nvGrpSpPr>
      <p:grpSpPr>
        <a:xfrm/>
      </p:grpSpPr>
      <p:sp>
        <p:nvSpPr>
          <p:cNvPr id="14336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DIC( disseminated intravascular coagulopathy)</a:t>
            </a:r>
          </a:p>
          <a:p>
            <a:pPr/>
            <a:r>
              <a:rPr lang="en-US" altLang="en-US" dirty="0"/>
              <a:t>Severe haemorrhage</a:t>
            </a:r>
          </a:p>
          <a:p>
            <a:pPr/>
            <a:r>
              <a:rPr lang="en-US" altLang="en-US" dirty="0"/>
              <a:t>Uterine atony</a:t>
            </a:r>
          </a:p>
          <a:p>
            <a:pPr/>
            <a:r>
              <a:rPr lang="en-US" altLang="en-US" dirty="0"/>
              <a:t>Acute renal failure</a:t>
            </a:r>
          </a:p>
          <a:p>
            <a:pPr/>
            <a:r>
              <a:rPr lang="en-US" altLang="en-US" dirty="0"/>
              <a:t>Hypovolaemic hypotension</a:t>
            </a:r>
          </a:p>
          <a:p>
            <a:pPr/>
            <a:r>
              <a:rPr lang="en-US" altLang="en-US" dirty="0"/>
              <a:t>Perinatal morbidity &amp; mortality</a:t>
            </a:r>
          </a:p>
        </p:txBody>
      </p:sp>
      <p:sp>
        <p:nvSpPr>
          <p:cNvPr id="14336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Complications of amniotic fluid embolism</a:t>
            </a:r>
          </a:p>
        </p:txBody>
      </p:sp>
    </p:spTree>
  </p:cSl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4384" name=""/>
        <p:cNvGrpSpPr>
          <a:grpSpLocks/>
        </p:cNvGrpSpPr>
        <p:nvPr/>
      </p:nvGrpSpPr>
      <p:grpSpPr>
        <a:xfrm/>
      </p:grpSpPr>
      <p:sp>
        <p:nvSpPr>
          <p:cNvPr id="14438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Perinatal morbidity &amp; mortality are high where amniotic fluid embolism occurs before birth of the baby</a:t>
            </a:r>
          </a:p>
        </p:txBody>
      </p:sp>
      <p:sp>
        <p:nvSpPr>
          <p:cNvPr id="14438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Effect of amniotic fluid embolism on the foetus</a:t>
            </a:r>
          </a:p>
        </p:txBody>
      </p:sp>
    </p:spTree>
  </p:cSl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384" name=""/>
        <p:cNvGrpSpPr>
          <a:grpSpLocks/>
        </p:cNvGrpSpPr>
        <p:nvPr/>
      </p:nvGrpSpPr>
      <p:grpSpPr>
        <a:xfrm/>
      </p:grpSpPr>
      <p:sp>
        <p:nvSpPr>
          <p:cNvPr id="16386"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Nurses responsibility during induction</a:t>
            </a:r>
          </a:p>
        </p:txBody>
      </p:sp>
      <p:sp>
        <p:nvSpPr>
          <p:cNvPr id="16387" name=""/>
          <p:cNvSpPr>
            <a:spLocks noGrp="1" noChangeAspect="0"/>
          </p:cNvSpPr>
          <p:nvPr>
            <p:ph type="obj" sz="full" idx="4294967295"/>
          </p:nvPr>
        </p:nvSpPr>
        <p:spPr>
          <a:xfrm rot="0">
            <a:off x="228600" y="1524000"/>
            <a:ext cx="8458200" cy="4602163"/>
          </a:xfrm>
          <a:ln/>
        </p:spPr>
        <p:txBody>
          <a:bodyPr wrap="square" lIns="91440" rIns="91440" tIns="45720" bIns="45720" anchor="t" anchorCtr="false"/>
          <a:lstStyle/>
          <a:p>
            <a:pPr/>
            <a:r>
              <a:rPr lang="en-US" altLang="en-US" dirty="0"/>
              <a:t>Care during antenatal and intrapartum period</a:t>
            </a:r>
          </a:p>
          <a:p>
            <a:pPr/>
            <a:r>
              <a:rPr lang="en-US" altLang="en-US" dirty="0"/>
              <a:t>Ensure full information to the woman and partner</a:t>
            </a:r>
          </a:p>
          <a:p>
            <a:pPr/>
            <a:r>
              <a:rPr lang="en-US" altLang="en-US" dirty="0"/>
              <a:t>Reason for induction</a:t>
            </a:r>
          </a:p>
          <a:p>
            <a:pPr/>
            <a:r>
              <a:rPr lang="en-US" altLang="en-US" dirty="0"/>
              <a:t>Explain that induction may be unsuccessful</a:t>
            </a:r>
          </a:p>
          <a:p>
            <a:pPr/>
            <a:r>
              <a:rPr lang="en-US" altLang="en-US" dirty="0"/>
              <a:t>The woman to give consent to the treatment</a:t>
            </a:r>
          </a:p>
          <a:p>
            <a:pPr/>
            <a:r>
              <a:rPr lang="en-US" altLang="en-US" dirty="0"/>
              <a:t>Maternal and fetal observations taken</a:t>
            </a:r>
          </a:p>
        </p:txBody>
      </p:sp>
    </p:spTree>
  </p:cSld>
  <p:timing/>
</p:sld>
</file>

<file path=ppt/slides/slide14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5408" name=""/>
        <p:cNvGrpSpPr>
          <a:grpSpLocks/>
        </p:cNvGrpSpPr>
        <p:nvPr/>
      </p:nvGrpSpPr>
      <p:grpSpPr>
        <a:xfrm/>
      </p:grpSpPr>
      <p:sp>
        <p:nvSpPr>
          <p:cNvPr id="145410"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sz="2800" dirty="0"/>
              <a:t>This is rare but potentially life threatening complication of the 3</a:t>
            </a:r>
            <a:r>
              <a:rPr lang="en-US" altLang="en-US" sz="2800" dirty="0"/>
              <a:t>rd</a:t>
            </a:r>
            <a:r>
              <a:rPr lang="en-US" altLang="en-US" sz="2800" dirty="0"/>
              <a:t> stage of labour. Occurs in approximately 1:20,000 births</a:t>
            </a:r>
          </a:p>
          <a:p>
            <a:pPr/>
            <a:r>
              <a:rPr lang="en-US" altLang="en-US" sz="2800" dirty="0"/>
              <a:t>Inversion of the uterus refers to when the uterus has turned inside out. It occurs when the </a:t>
            </a:r>
            <a:r>
              <a:rPr lang="en-US" altLang="en-US" sz="2800" dirty="0">
                <a:hlinkClick r:id="ridHyperlink26" action="ppaction://hlinkfile"/>
              </a:rPr>
              <a:t>placenta</a:t>
            </a:r>
            <a:r>
              <a:rPr lang="en-US" altLang="en-US" sz="2800" dirty="0"/>
              <a:t> fails to detach from the </a:t>
            </a:r>
            <a:r>
              <a:rPr lang="en-US" altLang="en-US" sz="2800" dirty="0">
                <a:hlinkClick r:id="ridHyperlink28" action="ppaction://hlinkfile"/>
              </a:rPr>
              <a:t>uterus</a:t>
            </a:r>
            <a:r>
              <a:rPr lang="en-US" altLang="en-US" sz="2800" dirty="0"/>
              <a:t> as it exits, pulls on the inside surface, and turns the organ inside out</a:t>
            </a:r>
          </a:p>
          <a:p>
            <a:pPr/>
            <a:r>
              <a:rPr lang="en-US" altLang="en-US" sz="2800" dirty="0"/>
              <a:t>A midwife’s awareness of the precipitating factors enables her to take preventive measures to avoid this emergency</a:t>
            </a:r>
          </a:p>
        </p:txBody>
      </p:sp>
      <p:sp>
        <p:nvSpPr>
          <p:cNvPr id="145411" name=""/>
          <p:cNvSpPr>
            <a:spLocks noGrp="1" noChangeAspect="0"/>
          </p:cNvSpPr>
          <p:nvPr>
            <p:ph type="title" sz="full" idx="4294967295"/>
          </p:nvPr>
        </p:nvSpPr>
        <p:spPr>
          <a:xfrm rot="0">
            <a:off x="0" y="0"/>
            <a:ext cx="9144000" cy="1143000"/>
          </a:xfrm>
          <a:solidFill>
            <a:srgbClr val="bbe0e3">
              <a:alpha val="100000"/>
            </a:srgbClr>
          </a:solidFill>
          <a:ln/>
        </p:spPr>
        <p:txBody>
          <a:bodyPr wrap="square" lIns="91440" rIns="91440" tIns="45720" bIns="45720" anchor="ctr"/>
          <a:lstStyle/>
          <a:p>
            <a:pPr/>
            <a:r>
              <a:rPr lang="en-US" altLang="en-US" sz="4000" dirty="0" b="1">
                <a:solidFill>
                  <a:srgbClr val="ffff00"/>
                </a:solidFill>
                <a:latin charset="0" typeface="Calibri"/>
              </a:rPr>
              <a:t/>
            </a:r>
            <a:br/>
            <a:r>
              <a:rPr lang="en-US" altLang="en-US" sz="4000" dirty="0" b="1">
                <a:solidFill>
                  <a:srgbClr val="ffff00"/>
                </a:solidFill>
                <a:latin charset="0" typeface="Calibri"/>
              </a:rPr>
              <a:t>ACUTE INVERSION OF THE UTERUS</a:t>
            </a:r>
            <a:r>
              <a:rPr lang="en-US" altLang="en-US" sz="4000" dirty="0" b="1">
                <a:solidFill>
                  <a:srgbClr val="ffff00"/>
                </a:solidFill>
                <a:latin charset="0" typeface="Calibri"/>
              </a:rPr>
              <a:t/>
            </a:r>
            <a:br/>
          </a:p>
        </p:txBody>
      </p:sp>
    </p:spTree>
  </p:cSl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6432" name=""/>
        <p:cNvGrpSpPr>
          <a:grpSpLocks/>
        </p:cNvGrpSpPr>
        <p:nvPr/>
      </p:nvGrpSpPr>
      <p:grpSpPr>
        <a:xfrm/>
      </p:grpSpPr>
      <p:sp>
        <p:nvSpPr>
          <p:cNvPr id="146434" name=""/>
          <p:cNvSpPr>
            <a:spLocks noGrp="1" noChangeAspect="0"/>
          </p:cNvSpPr>
          <p:nvPr>
            <p:ph type="obj" sz="full" idx="4294967295"/>
          </p:nvPr>
        </p:nvSpPr>
        <p:spPr>
          <a:xfrm rot="0">
            <a:off x="0" y="1600200"/>
            <a:ext cx="9144000" cy="5257800"/>
          </a:xfrm>
          <a:ln/>
        </p:spPr>
        <p:txBody>
          <a:bodyPr wrap="square" lIns="91440" rIns="91440" tIns="45720" bIns="45720" anchor="t" anchorCtr="false"/>
          <a:lstStyle/>
          <a:p>
            <a:pPr/>
            <a:r>
              <a:rPr lang="en-US" altLang="en-US" sz="2800" dirty="0" b="1"/>
              <a:t>First degree; </a:t>
            </a:r>
            <a:r>
              <a:rPr lang="en-US" altLang="en-US" sz="2800" dirty="0"/>
              <a:t>where the fundus reaches the internal os.</a:t>
            </a:r>
          </a:p>
          <a:p>
            <a:pPr/>
            <a:r>
              <a:rPr lang="en-US" altLang="en-US" sz="2800" dirty="0" b="1"/>
              <a:t>Second degree</a:t>
            </a:r>
            <a:r>
              <a:rPr lang="en-US" altLang="en-US" sz="2800" dirty="0"/>
              <a:t>; where the corpus of the uterus is inverted to internal os.</a:t>
            </a:r>
          </a:p>
          <a:p>
            <a:pPr/>
            <a:r>
              <a:rPr lang="en-US" altLang="en-US" sz="2800" dirty="0" b="1"/>
              <a:t>Third degree</a:t>
            </a:r>
            <a:r>
              <a:rPr lang="en-US" altLang="en-US" sz="2800" dirty="0"/>
              <a:t>; where both the uterus, cervix and vagina are inverted and rare visible at the vagina.</a:t>
            </a:r>
          </a:p>
        </p:txBody>
      </p:sp>
      <p:sp>
        <p:nvSpPr>
          <p:cNvPr id="146435" name=""/>
          <p:cNvSpPr>
            <a:spLocks noGrp="1" noChangeAspect="0"/>
          </p:cNvSpPr>
          <p:nvPr>
            <p:ph type="title" sz="full" idx="4294967295"/>
          </p:nvPr>
        </p:nvSpPr>
        <p:spPr>
          <a:xfrm rot="0">
            <a:off x="0" y="0"/>
            <a:ext cx="9144000" cy="1417638"/>
          </a:xfrm>
          <a:ln/>
        </p:spPr>
        <p:txBody>
          <a:bodyPr wrap="square" lIns="91440" rIns="91440" tIns="45720" bIns="45720" anchor="ctr"/>
          <a:lstStyle/>
          <a:p>
            <a:pPr/>
            <a:r>
              <a:rPr lang="en-US" altLang="en-US" sz="4000" dirty="0" b="1"/>
              <a:t>Inversion can be classified as follows:</a:t>
            </a:r>
          </a:p>
        </p:txBody>
      </p:sp>
    </p:spTree>
  </p:cSl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7456" name=""/>
        <p:cNvGrpSpPr>
          <a:grpSpLocks/>
        </p:cNvGrpSpPr>
        <p:nvPr/>
      </p:nvGrpSpPr>
      <p:grpSpPr>
        <a:xfrm/>
      </p:grpSpPr>
      <p:sp>
        <p:nvSpPr>
          <p:cNvPr id="147458" name=""/>
          <p:cNvSpPr>
            <a:spLocks noGrp="1" noChangeAspect="0"/>
          </p:cNvSpPr>
          <p:nvPr>
            <p:ph type="obj" sz="full" idx="4294967295"/>
          </p:nvPr>
        </p:nvSpPr>
        <p:spPr>
          <a:xfrm rot="0">
            <a:off x="0" y="0"/>
            <a:ext cx="8686800" cy="6130925"/>
          </a:xfrm>
          <a:ln/>
        </p:spPr>
        <p:txBody>
          <a:bodyPr wrap="square" lIns="91440" rIns="91440" tIns="45720" bIns="45720" anchor="t" anchorCtr="false"/>
          <a:lstStyle/>
          <a:p>
            <a:pPr>
              <a:buNone/>
            </a:pPr>
            <a:r>
              <a:rPr lang="en-US" altLang="en-US" dirty="0"/>
              <a:t>Classification of inversions is also based on the time they occur;</a:t>
            </a:r>
          </a:p>
          <a:p>
            <a:pPr/>
            <a:r>
              <a:rPr lang="en-US" altLang="en-US" dirty="0" b="1"/>
              <a:t>Acute inversion</a:t>
            </a:r>
            <a:r>
              <a:rPr lang="en-US" altLang="en-US" dirty="0"/>
              <a:t>; refers to immediate prolapsed after delivery while the placenta is still attached. Occurs within the first 24hrs</a:t>
            </a:r>
          </a:p>
          <a:p>
            <a:pPr/>
            <a:r>
              <a:rPr lang="en-US" altLang="en-US" dirty="0" b="1"/>
              <a:t>Sub acute inversion</a:t>
            </a:r>
            <a:r>
              <a:rPr lang="en-US" altLang="en-US" dirty="0"/>
              <a:t>; occurs after the first 24hrs &amp; within 4 weeks</a:t>
            </a:r>
          </a:p>
          <a:p>
            <a:pPr/>
            <a:r>
              <a:rPr lang="en-US" altLang="en-US" dirty="0" b="1"/>
              <a:t>Chronic inversion</a:t>
            </a:r>
            <a:r>
              <a:rPr lang="en-US" altLang="en-US" dirty="0"/>
              <a:t>; occurs after 4 weeks &amp; is rare</a:t>
            </a:r>
          </a:p>
        </p:txBody>
      </p:sp>
    </p:spTree>
  </p:cSl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8480" name=""/>
        <p:cNvGrpSpPr>
          <a:grpSpLocks/>
        </p:cNvGrpSpPr>
        <p:nvPr/>
      </p:nvGrpSpPr>
      <p:grpSpPr>
        <a:xfrm/>
      </p:grpSpPr>
      <p:sp>
        <p:nvSpPr>
          <p:cNvPr id="148482"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sz="2800" dirty="0"/>
              <a:t>Mismanagement in the 3</a:t>
            </a:r>
            <a:r>
              <a:rPr lang="en-US" altLang="en-US" sz="2800" dirty="0"/>
              <a:t>rd</a:t>
            </a:r>
            <a:r>
              <a:rPr lang="en-US" altLang="en-US" sz="2800" dirty="0"/>
              <a:t> stage of labour involving excessive cord traction to manage the delivery of the placenta actively</a:t>
            </a:r>
          </a:p>
          <a:p>
            <a:pPr/>
            <a:r>
              <a:rPr lang="en-US" altLang="en-US" sz="2800" dirty="0"/>
              <a:t>Combining fundal pressure &amp; cord traction to deliver the placenta</a:t>
            </a:r>
          </a:p>
          <a:p>
            <a:pPr/>
            <a:r>
              <a:rPr lang="en-US" altLang="en-US" sz="2800" dirty="0"/>
              <a:t>Use of fundal pressure while the uterus is atonic to deliver the placenta</a:t>
            </a:r>
          </a:p>
          <a:p>
            <a:pPr/>
            <a:r>
              <a:rPr lang="en-US" altLang="en-US" sz="2800" dirty="0"/>
              <a:t>Pathologically adherent placenta</a:t>
            </a:r>
          </a:p>
        </p:txBody>
      </p:sp>
      <p:sp>
        <p:nvSpPr>
          <p:cNvPr id="148483" name=""/>
          <p:cNvSpPr>
            <a:spLocks noGrp="1" noChangeAspect="0"/>
          </p:cNvSpPr>
          <p:nvPr>
            <p:ph type="title" sz="full" idx="4294967295"/>
          </p:nvPr>
        </p:nvSpPr>
        <p:spPr>
          <a:xfrm rot="0">
            <a:off x="0" y="277813"/>
            <a:ext cx="9144000" cy="712787"/>
          </a:xfrm>
          <a:ln/>
        </p:spPr>
        <p:txBody>
          <a:bodyPr wrap="square" lIns="91440" rIns="91440" tIns="45720" bIns="45720" anchor="ctr"/>
          <a:lstStyle/>
          <a:p>
            <a:pPr/>
            <a:r>
              <a:rPr lang="en-US" altLang="en-US" sz="4000" dirty="0" b="1">
                <a:solidFill>
                  <a:srgbClr val="7030a0"/>
                </a:solidFill>
              </a:rPr>
              <a:t>Causes of acute uterine inversion</a:t>
            </a:r>
          </a:p>
        </p:txBody>
      </p:sp>
    </p:spTree>
  </p:cSl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9504" name=""/>
        <p:cNvGrpSpPr>
          <a:grpSpLocks/>
        </p:cNvGrpSpPr>
        <p:nvPr/>
      </p:nvGrpSpPr>
      <p:grpSpPr>
        <a:xfrm/>
      </p:grpSpPr>
      <p:sp>
        <p:nvSpPr>
          <p:cNvPr id="149506" name=""/>
          <p:cNvSpPr>
            <a:spLocks noGrp="1" noChangeAspect="0"/>
          </p:cNvSpPr>
          <p:nvPr>
            <p:ph type="obj" sz="full" idx="4294967295"/>
          </p:nvPr>
        </p:nvSpPr>
        <p:spPr>
          <a:xfrm rot="0">
            <a:off x="0" y="990600"/>
            <a:ext cx="8686800" cy="5140325"/>
          </a:xfrm>
          <a:ln/>
        </p:spPr>
        <p:txBody>
          <a:bodyPr wrap="square" lIns="91440" rIns="91440" tIns="45720" bIns="45720" anchor="t" anchorCtr="false"/>
          <a:lstStyle/>
          <a:p>
            <a:pPr/>
            <a:r>
              <a:rPr lang="en-US" altLang="en-US" dirty="0"/>
              <a:t>Spontaneous occurrence of unknown cause</a:t>
            </a:r>
          </a:p>
          <a:p>
            <a:pPr/>
            <a:r>
              <a:rPr lang="en-US" altLang="en-US" dirty="0"/>
              <a:t>Primiparity</a:t>
            </a:r>
          </a:p>
          <a:p>
            <a:pPr/>
            <a:r>
              <a:rPr lang="en-US" altLang="en-US" dirty="0"/>
              <a:t>Foetal macrosomia</a:t>
            </a:r>
          </a:p>
          <a:p>
            <a:pPr/>
            <a:r>
              <a:rPr lang="en-US" altLang="en-US" dirty="0"/>
              <a:t>Short umbilical cord</a:t>
            </a:r>
          </a:p>
          <a:p>
            <a:pPr/>
            <a:r>
              <a:rPr lang="en-US" altLang="en-US" dirty="0"/>
              <a:t>Sudden emptying of a distended uterus</a:t>
            </a:r>
          </a:p>
        </p:txBody>
      </p:sp>
      <p:sp>
        <p:nvSpPr>
          <p:cNvPr id="149507"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sz="4000" dirty="0"/>
              <a:t>Causes of acute uterine inversion ctd…</a:t>
            </a:r>
          </a:p>
        </p:txBody>
      </p:sp>
    </p:spTree>
  </p:cSl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0528" name=""/>
        <p:cNvGrpSpPr>
          <a:grpSpLocks/>
        </p:cNvGrpSpPr>
        <p:nvPr/>
      </p:nvGrpSpPr>
      <p:grpSpPr>
        <a:xfrm/>
      </p:grpSpPr>
      <p:sp>
        <p:nvSpPr>
          <p:cNvPr id="150530" name=""/>
          <p:cNvSpPr>
            <a:spLocks noGrp="1" noChangeAspect="0"/>
          </p:cNvSpPr>
          <p:nvPr>
            <p:ph type="obj" sz="full" idx="4294967295"/>
          </p:nvPr>
        </p:nvSpPr>
        <p:spPr>
          <a:xfrm rot="0">
            <a:off x="0" y="1600200"/>
            <a:ext cx="8686800" cy="4530725"/>
          </a:xfrm>
          <a:ln/>
        </p:spPr>
        <p:txBody>
          <a:bodyPr wrap="square" lIns="91440" rIns="91440" tIns="45720" bIns="45720" anchor="t" anchorCtr="false"/>
          <a:lstStyle/>
          <a:p>
            <a:pPr>
              <a:lnSpc>
                <a:spcPct val="90000"/>
              </a:lnSpc>
              <a:buNone/>
            </a:pPr>
            <a:r>
              <a:rPr lang="en-US" altLang="en-US" sz="2700" dirty="0" b="1"/>
              <a:t>How to diagnose acute inversion of the uterus;</a:t>
            </a:r>
          </a:p>
          <a:p>
            <a:pPr>
              <a:lnSpc>
                <a:spcPct val="90000"/>
              </a:lnSpc>
            </a:pPr>
            <a:r>
              <a:rPr lang="en-US" altLang="en-US" sz="2700" dirty="0"/>
              <a:t>Haemorrhage between 800ml –1,880ml, which depends on the degree of placenta adherent on the uterine wall</a:t>
            </a:r>
          </a:p>
          <a:p>
            <a:pPr>
              <a:lnSpc>
                <a:spcPct val="90000"/>
              </a:lnSpc>
            </a:pPr>
            <a:r>
              <a:rPr lang="en-US" altLang="en-US" sz="2700" dirty="0"/>
              <a:t>Shock due to pain, which is caused by the stretching of peritoneal nerves and the ovaries being pulled</a:t>
            </a:r>
          </a:p>
          <a:p>
            <a:pPr>
              <a:lnSpc>
                <a:spcPct val="90000"/>
              </a:lnSpc>
            </a:pPr>
            <a:r>
              <a:rPr lang="en-US" altLang="en-US" sz="2700" dirty="0"/>
              <a:t>No fundus is palpable abdominally</a:t>
            </a:r>
          </a:p>
          <a:p>
            <a:pPr>
              <a:lnSpc>
                <a:spcPct val="90000"/>
              </a:lnSpc>
            </a:pPr>
            <a:r>
              <a:rPr lang="en-US" altLang="en-US" sz="2700" dirty="0"/>
              <a:t>If inversion is partial, the fundus will not be visible per vagina</a:t>
            </a:r>
          </a:p>
          <a:p>
            <a:pPr>
              <a:lnSpc>
                <a:spcPct val="90000"/>
              </a:lnSpc>
            </a:pPr>
            <a:r>
              <a:rPr lang="en-US" altLang="en-US" sz="2700" dirty="0"/>
              <a:t>On vaginal examination a mass may be felt</a:t>
            </a:r>
          </a:p>
        </p:txBody>
      </p:sp>
      <p:sp>
        <p:nvSpPr>
          <p:cNvPr id="1505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Warning signs &amp; diagnosis</a:t>
            </a:r>
          </a:p>
        </p:txBody>
      </p:sp>
    </p:spTree>
  </p:cSl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1552" name=""/>
        <p:cNvGrpSpPr>
          <a:grpSpLocks/>
        </p:cNvGrpSpPr>
        <p:nvPr/>
      </p:nvGrpSpPr>
      <p:grpSpPr>
        <a:xfrm/>
      </p:grpSpPr>
      <p:sp>
        <p:nvSpPr>
          <p:cNvPr id="151554" name=""/>
          <p:cNvSpPr>
            <a:spLocks noGrp="1" noChangeAspect="0"/>
          </p:cNvSpPr>
          <p:nvPr>
            <p:ph type="obj" sz="full" idx="4294967295"/>
          </p:nvPr>
        </p:nvSpPr>
        <p:spPr>
          <a:xfrm rot="0">
            <a:off x="0" y="1600200"/>
            <a:ext cx="8686800" cy="4530725"/>
          </a:xfrm>
          <a:ln/>
        </p:spPr>
        <p:txBody>
          <a:bodyPr wrap="square" lIns="91440" rIns="91440" tIns="45720" bIns="45720" anchor="t" anchorCtr="false"/>
          <a:lstStyle/>
          <a:p>
            <a:pPr>
              <a:lnSpc>
                <a:spcPct val="90000"/>
              </a:lnSpc>
            </a:pPr>
            <a:r>
              <a:rPr lang="en-US" altLang="en-US" sz="3000" dirty="0"/>
              <a:t>The hydrostatic method of replacement involves the instillation of several litres of warm saline infused though a giving set into the vagina. The pressure of the fluid builds up in the vagina &amp; restores the uterus to the normal position</a:t>
            </a:r>
          </a:p>
          <a:p>
            <a:pPr>
              <a:lnSpc>
                <a:spcPct val="90000"/>
              </a:lnSpc>
            </a:pPr>
            <a:r>
              <a:rPr lang="en-US" altLang="en-US" sz="3000" dirty="0"/>
              <a:t>If the inversion not replaceable manually, a cervical constriction ring may be developed. Drugs can be given to relax the constriction &amp; facilitate the return of the uterus to its normal position</a:t>
            </a:r>
          </a:p>
        </p:txBody>
      </p:sp>
      <p:sp>
        <p:nvSpPr>
          <p:cNvPr id="15155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Management of acute uterine inversion</a:t>
            </a:r>
          </a:p>
        </p:txBody>
      </p:sp>
    </p:spTree>
  </p:cSl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2576" name=""/>
        <p:cNvGrpSpPr>
          <a:grpSpLocks/>
        </p:cNvGrpSpPr>
        <p:nvPr/>
      </p:nvGrpSpPr>
      <p:grpSpPr>
        <a:xfrm/>
      </p:grpSpPr>
      <p:sp>
        <p:nvSpPr>
          <p:cNvPr id="152578"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sz="2800" dirty="0"/>
              <a:t>BLS refers to the maintenance of an airway &amp; support for breathing</a:t>
            </a:r>
          </a:p>
        </p:txBody>
      </p:sp>
      <p:sp>
        <p:nvSpPr>
          <p:cNvPr id="152579" name=""/>
          <p:cNvSpPr>
            <a:spLocks noGrp="1" noChangeAspect="0"/>
          </p:cNvSpPr>
          <p:nvPr>
            <p:ph type="title" sz="full" idx="4294967295"/>
          </p:nvPr>
        </p:nvSpPr>
        <p:spPr>
          <a:xfrm rot="0">
            <a:off x="0" y="0"/>
            <a:ext cx="9144000" cy="1143000"/>
          </a:xfrm>
          <a:solidFill>
            <a:srgbClr val="000000">
              <a:alpha val="100000"/>
            </a:srgbClr>
          </a:solidFill>
          <a:ln/>
        </p:spPr>
        <p:txBody>
          <a:bodyPr wrap="square" lIns="91440" rIns="91440" tIns="45720" bIns="45720" anchor="ctr"/>
          <a:lstStyle/>
          <a:p>
            <a:pPr/>
            <a:r>
              <a:rPr lang="en-US" altLang="en-US" sz="4000" dirty="0" b="1">
                <a:solidFill>
                  <a:srgbClr val="ffff00"/>
                </a:solidFill>
              </a:rPr>
              <a:t>BASIC LIFE SUPPORT MEASURES</a:t>
            </a:r>
          </a:p>
        </p:txBody>
      </p:sp>
    </p:spTree>
  </p:cSl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3600" name=""/>
        <p:cNvGrpSpPr>
          <a:grpSpLocks/>
        </p:cNvGrpSpPr>
        <p:nvPr/>
      </p:nvGrpSpPr>
      <p:grpSpPr>
        <a:xfrm/>
      </p:grpSpPr>
      <p:sp>
        <p:nvSpPr>
          <p:cNvPr id="15360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basic principles are</a:t>
            </a:r>
          </a:p>
          <a:p>
            <a:pPr lvl="1">
              <a:buFont charset="2" typeface="Wingdings"/>
              <a:buChar char="Ø"/>
            </a:pPr>
            <a:r>
              <a:rPr lang="en-US" altLang="en-US" dirty="0" b="1"/>
              <a:t>A</a:t>
            </a:r>
            <a:r>
              <a:rPr lang="en-US" altLang="en-US" dirty="0"/>
              <a:t>IRWAY</a:t>
            </a:r>
          </a:p>
          <a:p>
            <a:pPr lvl="1">
              <a:buFont charset="2" typeface="Wingdings"/>
              <a:buChar char="Ø"/>
            </a:pPr>
            <a:r>
              <a:rPr lang="en-US" altLang="en-US" dirty="0" b="1"/>
              <a:t>B</a:t>
            </a:r>
            <a:r>
              <a:rPr lang="en-US" altLang="en-US" dirty="0"/>
              <a:t>REATHING</a:t>
            </a:r>
          </a:p>
          <a:p>
            <a:pPr lvl="1">
              <a:buFont charset="2" typeface="Wingdings"/>
              <a:buChar char="Ø"/>
            </a:pPr>
            <a:r>
              <a:rPr lang="en-US" altLang="en-US" dirty="0" b="1"/>
              <a:t>C</a:t>
            </a:r>
            <a:r>
              <a:rPr lang="en-US" altLang="en-US" dirty="0"/>
              <a:t>IRCULATION</a:t>
            </a:r>
          </a:p>
        </p:txBody>
      </p:sp>
    </p:spTree>
  </p:cSl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4624" name=""/>
        <p:cNvGrpSpPr>
          <a:grpSpLocks/>
        </p:cNvGrpSpPr>
        <p:nvPr/>
      </p:nvGrpSpPr>
      <p:grpSpPr>
        <a:xfrm/>
      </p:grpSpPr>
      <p:sp>
        <p:nvSpPr>
          <p:cNvPr id="154626"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dirty="0"/>
              <a:t>Shock refers to the collapse of the circulation system, which results in the reduction of blood flow to the tissue. This causes dysfunction of organs and cells. In obstetric shock, the condition may be due to complications of pregnancy and labor</a:t>
            </a:r>
          </a:p>
          <a:p>
            <a:pPr>
              <a:buNone/>
            </a:pPr>
          </a:p>
        </p:txBody>
      </p:sp>
      <p:sp>
        <p:nvSpPr>
          <p:cNvPr id="154627" name=""/>
          <p:cNvSpPr>
            <a:spLocks noGrp="1" noChangeAspect="0"/>
          </p:cNvSpPr>
          <p:nvPr>
            <p:ph type="title" sz="full" idx="4294967295"/>
          </p:nvPr>
        </p:nvSpPr>
        <p:spPr>
          <a:xfrm rot="0">
            <a:off x="0" y="0"/>
            <a:ext cx="9144000" cy="990600"/>
          </a:xfrm>
          <a:solidFill>
            <a:srgbClr val="000000">
              <a:alpha val="100000"/>
            </a:srgbClr>
          </a:solidFill>
          <a:ln/>
        </p:spPr>
        <p:txBody>
          <a:bodyPr wrap="square" lIns="91440" rIns="91440" tIns="45720" bIns="45720" anchor="ctr"/>
          <a:lstStyle/>
          <a:p>
            <a:pPr/>
            <a:r>
              <a:rPr lang="en-US" altLang="en-US" dirty="0" b="1">
                <a:solidFill>
                  <a:srgbClr val="ffff00"/>
                </a:solidFill>
              </a:rPr>
              <a:t>OBSTETRIC SHOCK</a:t>
            </a:r>
          </a:p>
        </p:txBody>
      </p:sp>
    </p:spTree>
  </p:cSl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408" name=""/>
        <p:cNvGrpSpPr>
          <a:grpSpLocks/>
        </p:cNvGrpSpPr>
        <p:nvPr/>
      </p:nvGrpSpPr>
      <p:grpSpPr>
        <a:xfrm/>
      </p:grpSpPr>
      <p:sp>
        <p:nvSpPr>
          <p:cNvPr id="17410"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spcBef>
                <a:spcPts val="800"/>
              </a:spcBef>
              <a:buNone/>
            </a:pPr>
            <a:r>
              <a:rPr lang="en-US" altLang="en-US" dirty="0" b="1" u="sng">
                <a:solidFill>
                  <a:srgbClr val="000000"/>
                </a:solidFill>
                <a:latin charset="0" typeface="Calibri"/>
                <a:ea charset="-122" typeface="Microsoft YaHei"/>
              </a:rPr>
              <a:t>DEFINITION:</a:t>
            </a:r>
          </a:p>
          <a:p>
            <a:pPr>
              <a:spcBef>
                <a:spcPts val="800"/>
              </a:spcBef>
            </a:pPr>
            <a:r>
              <a:rPr lang="en-US" altLang="en-US" dirty="0">
                <a:solidFill>
                  <a:srgbClr val="000000"/>
                </a:solidFill>
                <a:latin charset="0" typeface="Calibri"/>
                <a:ea charset="-122" typeface="Microsoft YaHei"/>
              </a:rPr>
              <a:t>a pathophysiological process in the conduct of labour</a:t>
            </a:r>
          </a:p>
          <a:p>
            <a:pPr>
              <a:spcBef>
                <a:spcPts val="800"/>
              </a:spcBef>
              <a:buNone/>
            </a:pPr>
            <a:r>
              <a:rPr lang="en-US" altLang="en-US" dirty="0" b="1" u="sng">
                <a:solidFill>
                  <a:srgbClr val="000000"/>
                </a:solidFill>
                <a:latin charset="0" typeface="Calibri"/>
                <a:ea charset="-122" typeface="Microsoft YaHei"/>
              </a:rPr>
              <a:t>PROLONGED LABOUR</a:t>
            </a:r>
          </a:p>
          <a:p>
            <a:pPr>
              <a:spcBef>
                <a:spcPts val="800"/>
              </a:spcBef>
              <a:buNone/>
            </a:pPr>
            <a:r>
              <a:rPr lang="en-US" altLang="en-US" dirty="0" b="1">
                <a:solidFill>
                  <a:srgbClr val="000000"/>
                </a:solidFill>
                <a:latin charset="0" typeface="Calibri"/>
                <a:ea charset="-122" typeface="Microsoft YaHei"/>
              </a:rPr>
              <a:t>definition</a:t>
            </a:r>
          </a:p>
          <a:p>
            <a:pPr>
              <a:spcBef>
                <a:spcPts val="800"/>
              </a:spcBef>
            </a:pPr>
            <a:r>
              <a:rPr lang="en-US" altLang="en-US" dirty="0"/>
              <a:t>Prolonged labour is active labour with regular uterine contractions and progressive cervical dilatation, which lasts for more than 12 hours in both multiparas and primigravidas. </a:t>
            </a:r>
          </a:p>
          <a:p>
            <a:pPr>
              <a:spcBef>
                <a:spcPts val="800"/>
              </a:spcBef>
            </a:pPr>
            <a:r>
              <a:rPr lang="en-US" altLang="en-US" dirty="0" b="1">
                <a:solidFill>
                  <a:srgbClr val="000000"/>
                </a:solidFill>
                <a:latin charset="0" typeface="Calibri"/>
                <a:ea charset="-122" typeface="Microsoft YaHei"/>
              </a:rPr>
              <a:t>Dystocia</a:t>
            </a:r>
            <a:r>
              <a:rPr lang="en-US" altLang="en-US" dirty="0">
                <a:solidFill>
                  <a:srgbClr val="000000"/>
                </a:solidFill>
                <a:latin charset="0" typeface="Calibri"/>
                <a:ea charset="-122" typeface="Microsoft YaHei"/>
              </a:rPr>
              <a:t> is the term used to mean failure to progress or prolonged labour</a:t>
            </a:r>
          </a:p>
        </p:txBody>
      </p:sp>
      <p:sp>
        <p:nvSpPr>
          <p:cNvPr id="17411" name=""/>
          <p:cNvSpPr>
            <a:spLocks noGrp="1" noChangeAspect="0"/>
          </p:cNvSpPr>
          <p:nvPr>
            <p:ph type="title" sz="full" idx="4294967295"/>
          </p:nvPr>
        </p:nvSpPr>
        <p:spPr>
          <a:xfrm rot="0">
            <a:off x="0" y="0"/>
            <a:ext cx="9144000" cy="838200"/>
          </a:xfrm>
          <a:solidFill>
            <a:srgbClr val="72bfc5">
              <a:alpha val="100000"/>
            </a:srgbClr>
          </a:solidFill>
          <a:ln/>
        </p:spPr>
        <p:txBody>
          <a:bodyPr wrap="square" lIns="91440" rIns="91440" tIns="45720" bIns="45720" anchor="ctr"/>
          <a:lstStyle/>
          <a:p>
            <a:pPr/>
            <a:r>
              <a:rPr lang="en-US" altLang="en-US" sz="4000" dirty="0">
                <a:solidFill>
                  <a:srgbClr val="ffff00"/>
                </a:solidFill>
                <a:latin charset="0" typeface="Calibri"/>
                <a:ea charset="-122" typeface="Microsoft YaHei"/>
              </a:rPr>
              <a:t/>
            </a:r>
            <a:br/>
            <a:r>
              <a:rPr lang="en-US" altLang="en-US" sz="4000" dirty="0" b="1">
                <a:solidFill>
                  <a:srgbClr val="ffff00"/>
                </a:solidFill>
                <a:latin charset="0" typeface="Calibri"/>
                <a:ea charset="-122" typeface="Microsoft YaHei"/>
              </a:rPr>
              <a:t>ABNORMAL LABOUR</a:t>
            </a:r>
            <a:r>
              <a:rPr lang="en-US" altLang="en-US" sz="4000" dirty="0" b="1">
                <a:solidFill>
                  <a:srgbClr val="ffff00"/>
                </a:solidFill>
                <a:latin charset="0" typeface="Calibri"/>
                <a:ea charset="-122" typeface="Microsoft YaHei"/>
              </a:rPr>
              <a:t/>
            </a:r>
            <a:br/>
          </a:p>
        </p:txBody>
      </p:sp>
    </p:spTree>
  </p:cSld>
  <p:transition spd="fas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5648" name=""/>
        <p:cNvGrpSpPr>
          <a:grpSpLocks/>
        </p:cNvGrpSpPr>
        <p:nvPr/>
      </p:nvGrpSpPr>
      <p:grpSpPr>
        <a:xfrm/>
      </p:grpSpPr>
      <p:sp>
        <p:nvSpPr>
          <p:cNvPr id="155650"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sz="2800" dirty="0" b="1"/>
              <a:t>Hypovolaemic</a:t>
            </a:r>
            <a:r>
              <a:rPr lang="en-US" altLang="en-US" sz="2800" dirty="0"/>
              <a:t>, which is as a result of reduction in intravascular volume.</a:t>
            </a:r>
          </a:p>
          <a:p>
            <a:pPr/>
            <a:r>
              <a:rPr lang="en-US" altLang="en-US" sz="2800" dirty="0" b="1"/>
              <a:t>Cardiogenic</a:t>
            </a:r>
            <a:r>
              <a:rPr lang="en-US" altLang="en-US" sz="2800" dirty="0"/>
              <a:t>, which is due to the inability of the heart to pump blood.</a:t>
            </a:r>
          </a:p>
          <a:p>
            <a:pPr/>
            <a:r>
              <a:rPr lang="en-US" altLang="en-US" sz="2800" dirty="0" b="1"/>
              <a:t>Neurogenic</a:t>
            </a:r>
            <a:r>
              <a:rPr lang="en-US" altLang="en-US" sz="2800" dirty="0"/>
              <a:t>; results from an insult to the nervous system as in uterine inversion</a:t>
            </a:r>
          </a:p>
          <a:p>
            <a:pPr/>
            <a:r>
              <a:rPr lang="en-US" altLang="en-US" sz="2800" dirty="0" b="1"/>
              <a:t>Septic/toxic;</a:t>
            </a:r>
            <a:r>
              <a:rPr lang="en-US" altLang="en-US" sz="2800" dirty="0"/>
              <a:t> occurs with a severe generalized infection</a:t>
            </a:r>
          </a:p>
          <a:p>
            <a:pPr/>
            <a:r>
              <a:rPr lang="en-US" altLang="en-US" sz="2800" dirty="0" b="1"/>
              <a:t>Anaphylactic</a:t>
            </a:r>
            <a:r>
              <a:rPr lang="en-US" altLang="en-US" sz="2800" dirty="0"/>
              <a:t>;  may occur as a result of severe allergy or drug reaction</a:t>
            </a:r>
          </a:p>
        </p:txBody>
      </p:sp>
      <p:sp>
        <p:nvSpPr>
          <p:cNvPr id="155651"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dirty="0"/>
              <a:t>Classification/types of shock</a:t>
            </a:r>
          </a:p>
        </p:txBody>
      </p:sp>
    </p:spTree>
  </p:cSl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6672" name=""/>
        <p:cNvGrpSpPr>
          <a:grpSpLocks/>
        </p:cNvGrpSpPr>
        <p:nvPr/>
      </p:nvGrpSpPr>
      <p:grpSpPr>
        <a:xfrm/>
      </p:grpSpPr>
      <p:sp>
        <p:nvSpPr>
          <p:cNvPr id="156674" name=""/>
          <p:cNvSpPr>
            <a:spLocks noGrp="1" noChangeAspect="0"/>
          </p:cNvSpPr>
          <p:nvPr>
            <p:ph type="obj" sz="full" idx="4294967295"/>
          </p:nvPr>
        </p:nvSpPr>
        <p:spPr>
          <a:xfrm rot="0">
            <a:off x="0" y="1219200"/>
            <a:ext cx="8991600" cy="5410200"/>
          </a:xfrm>
          <a:ln/>
        </p:spPr>
        <p:txBody>
          <a:bodyPr wrap="square" lIns="91440" rIns="91440" tIns="45720" bIns="45720" anchor="t" anchorCtr="false"/>
          <a:lstStyle/>
          <a:p>
            <a:pPr>
              <a:lnSpc>
                <a:spcPct val="80000"/>
              </a:lnSpc>
            </a:pPr>
            <a:r>
              <a:rPr lang="en-US" altLang="en-US" sz="3000" dirty="0"/>
              <a:t>Haemorrhage during pregnancy, labor and puerperium</a:t>
            </a:r>
          </a:p>
          <a:p>
            <a:pPr>
              <a:lnSpc>
                <a:spcPct val="80000"/>
              </a:lnSpc>
            </a:pPr>
            <a:r>
              <a:rPr lang="en-US" altLang="en-US" sz="3000" dirty="0"/>
              <a:t>Obstetric trauma such as difficult instrumental delivery, forcible breech extraction, manual removal of placenta or caesarean section</a:t>
            </a:r>
          </a:p>
          <a:p>
            <a:pPr>
              <a:lnSpc>
                <a:spcPct val="80000"/>
              </a:lnSpc>
            </a:pPr>
            <a:r>
              <a:rPr lang="en-US" altLang="en-US" sz="3000" dirty="0"/>
              <a:t>Prolonged labour</a:t>
            </a:r>
          </a:p>
          <a:p>
            <a:pPr>
              <a:lnSpc>
                <a:spcPct val="80000"/>
              </a:lnSpc>
            </a:pPr>
            <a:r>
              <a:rPr lang="en-US" altLang="en-US" sz="3000" dirty="0"/>
              <a:t>Fluid loss, for instance, excessive diuresis or hyperemesis gravidarum</a:t>
            </a:r>
          </a:p>
          <a:p>
            <a:pPr>
              <a:lnSpc>
                <a:spcPct val="80000"/>
              </a:lnSpc>
            </a:pPr>
            <a:r>
              <a:rPr lang="en-US" altLang="en-US" sz="3000" dirty="0"/>
              <a:t>Supine hypotensive syndrome</a:t>
            </a:r>
          </a:p>
          <a:p>
            <a:pPr>
              <a:lnSpc>
                <a:spcPct val="80000"/>
              </a:lnSpc>
            </a:pPr>
            <a:r>
              <a:rPr lang="en-US" altLang="en-US" sz="3000" dirty="0"/>
              <a:t>Pulmonary embolism, which may dislodge and cause oxygen deprivation</a:t>
            </a:r>
          </a:p>
          <a:p>
            <a:pPr>
              <a:lnSpc>
                <a:spcPct val="80000"/>
              </a:lnSpc>
            </a:pPr>
            <a:r>
              <a:rPr lang="en-US" altLang="en-US" sz="3000" dirty="0"/>
              <a:t>Reaction due to blood transfusion or drugs</a:t>
            </a:r>
          </a:p>
        </p:txBody>
      </p:sp>
      <p:sp>
        <p:nvSpPr>
          <p:cNvPr id="1566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The causes of obstetric shock</a:t>
            </a:r>
          </a:p>
        </p:txBody>
      </p:sp>
    </p:spTree>
  </p:cSl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7696" name=""/>
        <p:cNvGrpSpPr>
          <a:grpSpLocks/>
        </p:cNvGrpSpPr>
        <p:nvPr/>
      </p:nvGrpSpPr>
      <p:grpSpPr>
        <a:xfrm/>
      </p:grpSpPr>
      <p:sp>
        <p:nvSpPr>
          <p:cNvPr id="157698" name=""/>
          <p:cNvSpPr>
            <a:spLocks noGrp="1" noChangeAspect="0"/>
          </p:cNvSpPr>
          <p:nvPr>
            <p:ph type="obj" sz="full" idx="4294967295"/>
          </p:nvPr>
        </p:nvSpPr>
        <p:spPr>
          <a:xfrm rot="0">
            <a:off x="0" y="1447800"/>
            <a:ext cx="9144000" cy="4683125"/>
          </a:xfrm>
          <a:ln/>
        </p:spPr>
        <p:txBody>
          <a:bodyPr wrap="square" lIns="91440" rIns="91440" tIns="45720" bIns="45720" anchor="t" anchorCtr="false"/>
          <a:lstStyle/>
          <a:p>
            <a:pPr/>
            <a:r>
              <a:rPr lang="en-US" altLang="en-US" sz="2800" dirty="0"/>
              <a:t>Urgent resuscitation measures should be applied to prevent irreversible damage to the patient.</a:t>
            </a:r>
          </a:p>
          <a:p>
            <a:pPr/>
            <a:r>
              <a:rPr lang="en-US" altLang="en-US" sz="2800" dirty="0"/>
              <a:t>The first thing you should do is to maintain a clear airway by turning her on one side. If she is unconscious, insert an airway by turning her on one side and administer oxygen</a:t>
            </a:r>
          </a:p>
        </p:txBody>
      </p:sp>
      <p:sp>
        <p:nvSpPr>
          <p:cNvPr id="1576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Management of Hypovolaemic Shock</a:t>
            </a:r>
          </a:p>
        </p:txBody>
      </p:sp>
    </p:spTree>
  </p:cSl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8720" name=""/>
        <p:cNvGrpSpPr>
          <a:grpSpLocks/>
        </p:cNvGrpSpPr>
        <p:nvPr/>
      </p:nvGrpSpPr>
      <p:grpSpPr>
        <a:xfrm/>
      </p:grpSpPr>
      <p:sp>
        <p:nvSpPr>
          <p:cNvPr id="158722" name=""/>
          <p:cNvSpPr>
            <a:spLocks noGrp="1" noChangeAspect="0"/>
          </p:cNvSpPr>
          <p:nvPr>
            <p:ph type="obj" sz="full" idx="4294967295"/>
          </p:nvPr>
        </p:nvSpPr>
        <p:spPr>
          <a:xfrm rot="0">
            <a:off x="0" y="1295400"/>
            <a:ext cx="9144000" cy="4835525"/>
          </a:xfrm>
          <a:ln/>
        </p:spPr>
        <p:txBody>
          <a:bodyPr wrap="square" lIns="91440" rIns="91440" tIns="45720" bIns="45720" anchor="t" anchorCtr="false"/>
          <a:lstStyle/>
          <a:p>
            <a:pPr/>
            <a:r>
              <a:rPr lang="en-US" altLang="en-US" sz="2800" dirty="0"/>
              <a:t>Find the source of bleeding, whenever possible and try to stop the bleeding. Replace fluid immediately. </a:t>
            </a:r>
          </a:p>
          <a:p>
            <a:pPr/>
            <a:r>
              <a:rPr lang="en-US" altLang="en-US" sz="2800" dirty="0"/>
              <a:t>Take blood for a cross match and give blood transfusion as and when ready.</a:t>
            </a:r>
          </a:p>
          <a:p>
            <a:pPr/>
            <a:r>
              <a:rPr lang="en-US" altLang="en-US" sz="2800" dirty="0"/>
              <a:t>Meanwhile a plasma expander such as dextran, haemocel or glucose saline (1 litre) should be administered as soon as possible</a:t>
            </a:r>
          </a:p>
        </p:txBody>
      </p:sp>
      <p:sp>
        <p:nvSpPr>
          <p:cNvPr id="15872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 ctd…</a:t>
            </a:r>
          </a:p>
        </p:txBody>
      </p:sp>
    </p:spTree>
  </p:cSl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9744" name=""/>
        <p:cNvGrpSpPr>
          <a:grpSpLocks/>
        </p:cNvGrpSpPr>
        <p:nvPr/>
      </p:nvGrpSpPr>
      <p:grpSpPr>
        <a:xfrm/>
      </p:grpSpPr>
      <p:sp>
        <p:nvSpPr>
          <p:cNvPr id="15974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When the blood is ready, the first 1,200mls should be given rapidly (within 30 minutes). The doctor should remain with the patient during this exercise. Avoid excessive warmth as it will interfere with the constriction of the peripheral blood vessels, which usually occurs in response to shock.</a:t>
            </a:r>
          </a:p>
        </p:txBody>
      </p:sp>
    </p:spTree>
  </p:cSl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0768" name=""/>
        <p:cNvGrpSpPr>
          <a:grpSpLocks/>
        </p:cNvGrpSpPr>
        <p:nvPr/>
      </p:nvGrpSpPr>
      <p:grpSpPr>
        <a:xfrm/>
      </p:grpSpPr>
      <p:sp>
        <p:nvSpPr>
          <p:cNvPr id="160770" name=""/>
          <p:cNvSpPr>
            <a:spLocks noGrp="1" noChangeAspect="0"/>
          </p:cNvSpPr>
          <p:nvPr>
            <p:ph type="obj" sz="full" idx="4294967295"/>
          </p:nvPr>
        </p:nvSpPr>
        <p:spPr>
          <a:xfrm rot="0">
            <a:off x="0" y="0"/>
            <a:ext cx="8991600" cy="6130925"/>
          </a:xfrm>
          <a:ln/>
        </p:spPr>
        <p:txBody>
          <a:bodyPr wrap="square" lIns="91440" rIns="91440" tIns="45720" bIns="45720" anchor="t" anchorCtr="false"/>
          <a:lstStyle/>
          <a:p>
            <a:pPr/>
            <a:r>
              <a:rPr lang="en-US" altLang="en-US" sz="2800" dirty="0"/>
              <a:t>Elevate the foot of the bed by 30cm. This will raise blood pressure 10mm Hg by gravity. This allows the blood to flow to vital centres in the brain.</a:t>
            </a:r>
          </a:p>
          <a:p>
            <a:pPr/>
            <a:r>
              <a:rPr lang="en-US" altLang="en-US" sz="2800" dirty="0"/>
              <a:t>Hydrocortisone 100-500mg is given slowly in cases of suparenal failure. A sedative may be necessary in the case of restlessness to calm an apprehensive patient.</a:t>
            </a:r>
          </a:p>
        </p:txBody>
      </p:sp>
    </p:spTree>
  </p:cSl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1792" name=""/>
        <p:cNvGrpSpPr>
          <a:grpSpLocks/>
        </p:cNvGrpSpPr>
        <p:nvPr/>
      </p:nvGrpSpPr>
      <p:grpSpPr>
        <a:xfrm/>
      </p:grpSpPr>
      <p:sp>
        <p:nvSpPr>
          <p:cNvPr id="161794" name=""/>
          <p:cNvSpPr>
            <a:spLocks noGrp="1" noChangeAspect="0"/>
          </p:cNvSpPr>
          <p:nvPr>
            <p:ph type="obj" sz="full" idx="4294967295"/>
          </p:nvPr>
        </p:nvSpPr>
        <p:spPr>
          <a:xfrm rot="0">
            <a:off x="0" y="1219200"/>
            <a:ext cx="9144000" cy="4911725"/>
          </a:xfrm>
          <a:ln/>
        </p:spPr>
        <p:txBody>
          <a:bodyPr wrap="square" lIns="91440" rIns="91440" tIns="45720" bIns="45720" anchor="t" anchorCtr="false"/>
          <a:lstStyle/>
          <a:p>
            <a:pPr/>
            <a:r>
              <a:rPr lang="en-US" altLang="en-US" dirty="0"/>
              <a:t>This is also known as endotoxic or bactereamic shock. The main cause of septic shock is gram negative organism such as Escherichia coli &amp; Bacillus Proteus </a:t>
            </a:r>
          </a:p>
        </p:txBody>
      </p:sp>
      <p:sp>
        <p:nvSpPr>
          <p:cNvPr id="1617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Septic Shock</a:t>
            </a:r>
          </a:p>
        </p:txBody>
      </p:sp>
    </p:spTree>
  </p:cSld>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2816" name=""/>
        <p:cNvGrpSpPr>
          <a:grpSpLocks/>
        </p:cNvGrpSpPr>
        <p:nvPr/>
      </p:nvGrpSpPr>
      <p:grpSpPr>
        <a:xfrm/>
      </p:grpSpPr>
      <p:sp>
        <p:nvSpPr>
          <p:cNvPr id="162818" name=""/>
          <p:cNvSpPr>
            <a:spLocks noGrp="1" noChangeAspect="0"/>
          </p:cNvSpPr>
          <p:nvPr>
            <p:ph type="obj" sz="full" idx="4294967295"/>
          </p:nvPr>
        </p:nvSpPr>
        <p:spPr>
          <a:xfrm rot="0">
            <a:off x="0" y="1066800"/>
            <a:ext cx="8915400" cy="5064125"/>
          </a:xfrm>
          <a:ln/>
        </p:spPr>
        <p:txBody>
          <a:bodyPr wrap="square" lIns="91440" rIns="91440" tIns="45720" bIns="45720" anchor="t" anchorCtr="false"/>
          <a:lstStyle/>
          <a:p>
            <a:pPr/>
            <a:r>
              <a:rPr lang="en-US" altLang="en-US" sz="2800" dirty="0"/>
              <a:t>Use quick fluid therapy including glucose, saline, Ringers lactate or whole. </a:t>
            </a:r>
          </a:p>
          <a:p>
            <a:pPr/>
            <a:r>
              <a:rPr lang="en-US" altLang="en-US" sz="2800" dirty="0"/>
              <a:t>An injection of dopamine 20mg per kilogram, is infused in the vasodilation stage. Hydrocortisone is given, 100mgs IV stat, followed by 100mg six hourly until the pulse and blood pressure are stabilised</a:t>
            </a:r>
          </a:p>
        </p:txBody>
      </p:sp>
      <p:sp>
        <p:nvSpPr>
          <p:cNvPr id="16281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Drug therapy for septic shock</a:t>
            </a:r>
          </a:p>
        </p:txBody>
      </p:sp>
    </p:spTree>
  </p:cSl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3840" name=""/>
        <p:cNvGrpSpPr>
          <a:grpSpLocks/>
        </p:cNvGrpSpPr>
        <p:nvPr/>
      </p:nvGrpSpPr>
      <p:grpSpPr>
        <a:xfrm/>
      </p:grpSpPr>
      <p:sp>
        <p:nvSpPr>
          <p:cNvPr id="163842" name=""/>
          <p:cNvSpPr>
            <a:spLocks noGrp="1" noChangeAspect="0"/>
          </p:cNvSpPr>
          <p:nvPr>
            <p:ph type="obj" sz="full" idx="4294967295"/>
          </p:nvPr>
        </p:nvSpPr>
        <p:spPr>
          <a:xfrm rot="0">
            <a:off x="0" y="228600"/>
            <a:ext cx="8686800" cy="5902325"/>
          </a:xfrm>
          <a:ln/>
        </p:spPr>
        <p:txBody>
          <a:bodyPr wrap="square" lIns="91440" rIns="91440" tIns="45720" bIns="45720" anchor="t" anchorCtr="false"/>
          <a:lstStyle/>
          <a:p>
            <a:pPr/>
            <a:r>
              <a:rPr lang="en-US" altLang="en-US" sz="2800" dirty="0"/>
              <a:t>Antibiotics are commenced immediately after the specimens for culture and other investigations are completed. These include:</a:t>
            </a:r>
          </a:p>
          <a:p>
            <a:pPr lvl="1">
              <a:buFont charset="2" typeface="Wingdings"/>
              <a:buChar char="Ø"/>
            </a:pPr>
            <a:r>
              <a:rPr lang="en-US" altLang="en-US" dirty="0"/>
              <a:t>Gentamycin 80mg IV eight hourly</a:t>
            </a:r>
          </a:p>
          <a:p>
            <a:pPr lvl="1">
              <a:buFont charset="2" typeface="Wingdings"/>
              <a:buChar char="Ø"/>
            </a:pPr>
            <a:r>
              <a:rPr lang="en-US" altLang="en-US" dirty="0"/>
              <a:t>Metronidazole 500mg IV eight hourly</a:t>
            </a:r>
          </a:p>
          <a:p>
            <a:pPr lvl="1">
              <a:buFont charset="2" typeface="Wingdings"/>
              <a:buChar char="Ø"/>
            </a:pPr>
            <a:r>
              <a:rPr lang="en-US" altLang="en-US" dirty="0"/>
              <a:t>Ampicillin 500mg IV six hourly</a:t>
            </a:r>
          </a:p>
          <a:p>
            <a:pPr/>
            <a:r>
              <a:rPr lang="en-US" altLang="en-US" sz="2800" dirty="0"/>
              <a:t>These should be administered until the bowel sound returns. You should then continue with 400mg metronidazole orally eight hourly for 10 days</a:t>
            </a:r>
          </a:p>
          <a:p>
            <a:pPr>
              <a:buNone/>
            </a:pPr>
            <a:r>
              <a:rPr lang="en-US" altLang="en-US" sz="2800" dirty="0"/>
              <a:t>     </a:t>
            </a:r>
            <a:r>
              <a:rPr lang="en-US" altLang="en-US" sz="4800" dirty="0" b="1">
                <a:solidFill>
                  <a:srgbClr val="7575d1"/>
                </a:solidFill>
              </a:rPr>
              <a:t>END</a:t>
            </a:r>
          </a:p>
        </p:txBody>
      </p:sp>
    </p:spTree>
  </p:cSld>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4864" name=""/>
        <p:cNvGrpSpPr>
          <a:grpSpLocks/>
        </p:cNvGrpSpPr>
        <p:nvPr/>
      </p:nvGrpSpPr>
      <p:grpSpPr>
        <a:xfrm/>
      </p:grpSpPr>
      <p:sp>
        <p:nvSpPr>
          <p:cNvPr id="164866" name=""/>
          <p:cNvSpPr>
            <a:spLocks noGrp="1" noChangeAspect="0"/>
          </p:cNvSpPr>
          <p:nvPr>
            <p:ph type="ctrTitle" sz="full" idx="4294967295"/>
          </p:nvPr>
        </p:nvSpPr>
        <p:spPr>
          <a:xfrm rot="0">
            <a:off x="685800" y="762000"/>
            <a:ext cx="7772400" cy="3581400"/>
          </a:xfrm>
          <a:solidFill>
            <a:srgbClr val="00b050">
              <a:alpha val="100000"/>
            </a:srgbClr>
          </a:solidFill>
          <a:ln/>
        </p:spPr>
        <p:txBody>
          <a:bodyPr wrap="square" lIns="91440" rIns="91440" tIns="45720" bIns="45720" anchor="ctr"/>
          <a:lstStyle>
            <a:lvl1pPr>
              <a:defRPr/>
            </a:lvl1pPr>
          </a:lstStyle>
          <a:p>
            <a:pPr/>
            <a:r>
              <a:rPr lang="en-US" altLang="en-US" sz="6600" dirty="0" b="1">
                <a:solidFill>
                  <a:srgbClr val="ffff00"/>
                </a:solidFill>
              </a:rPr>
              <a:t>OBSTETRIC OPERATIONS</a:t>
            </a:r>
            <a:r>
              <a:rPr lang="en-US" altLang="en-US" sz="6600" dirty="0" b="1">
                <a:solidFill>
                  <a:srgbClr val="ffff00"/>
                </a:solidFill>
              </a:rPr>
              <a:t/>
            </a:r>
            <a:br/>
          </a:p>
        </p:txBody>
      </p:sp>
    </p:spTree>
  </p:cSld>
  <p:transition spd="fas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432" name=""/>
        <p:cNvGrpSpPr>
          <a:grpSpLocks/>
        </p:cNvGrpSpPr>
        <p:nvPr/>
      </p:nvGrpSpPr>
      <p:grpSpPr>
        <a:xfrm/>
      </p:grpSpPr>
      <p:sp>
        <p:nvSpPr>
          <p:cNvPr id="1843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solidFill>
                  <a:srgbClr val="000000"/>
                </a:solidFill>
                <a:latin charset="0" typeface="Calibri"/>
                <a:ea charset="-122" typeface="Microsoft YaHei"/>
              </a:rPr>
              <a:t>Labour is prolonged when it exceeds the number of hours considered to be normal for a nulliparous or a multiparous woman. </a:t>
            </a:r>
          </a:p>
          <a:p>
            <a:pPr/>
            <a:r>
              <a:rPr lang="en-US" altLang="en-US" dirty="0">
                <a:solidFill>
                  <a:srgbClr val="000000"/>
                </a:solidFill>
                <a:latin charset="0" typeface="Calibri"/>
                <a:ea charset="-122" typeface="Microsoft YaHei"/>
              </a:rPr>
              <a:t>WHO defines prolonged labour as one that exceeds 18hrs in a primiparous woman</a:t>
            </a:r>
          </a:p>
          <a:p>
            <a:pPr/>
            <a:r>
              <a:rPr lang="en-US" altLang="en-US" dirty="0">
                <a:solidFill>
                  <a:srgbClr val="000000"/>
                </a:solidFill>
                <a:latin charset="0" typeface="Calibri"/>
                <a:ea charset="-122" typeface="Microsoft YaHei"/>
              </a:rPr>
              <a:t>Different terms are used for prolonged labour at different times or for different reasons.</a:t>
            </a:r>
          </a:p>
          <a:p>
            <a:pPr>
              <a:buNone/>
            </a:pPr>
            <a:r>
              <a:rPr lang="en-US" altLang="en-US" dirty="0" b="1" u="sng">
                <a:solidFill>
                  <a:srgbClr val="000000"/>
                </a:solidFill>
                <a:latin charset="0" typeface="Calibri"/>
                <a:ea charset="-122" typeface="Microsoft YaHei"/>
              </a:rPr>
              <a:t>CLASSIFICATION PER STAGE</a:t>
            </a:r>
          </a:p>
          <a:p>
            <a:pPr>
              <a:spcBef>
                <a:spcPts val="800"/>
              </a:spcBef>
              <a:buFont charset="2" typeface="Wingdings"/>
              <a:buChar char="ü"/>
            </a:pPr>
            <a:r>
              <a:rPr lang="en-US" altLang="en-US" dirty="0" b="1" u="sng">
                <a:solidFill>
                  <a:srgbClr val="000000"/>
                </a:solidFill>
                <a:latin charset="0" typeface="Calibri"/>
                <a:ea charset="-122" typeface="Microsoft YaHei"/>
              </a:rPr>
              <a:t>Delay in latent phase of labour</a:t>
            </a:r>
          </a:p>
          <a:p>
            <a:pPr>
              <a:spcBef>
                <a:spcPts val="800"/>
              </a:spcBef>
            </a:pPr>
            <a:r>
              <a:rPr lang="en-US" altLang="en-US" dirty="0">
                <a:solidFill>
                  <a:srgbClr val="000000"/>
                </a:solidFill>
                <a:latin charset="0" typeface="Calibri"/>
                <a:ea charset="-122" typeface="Microsoft YaHei"/>
              </a:rPr>
              <a:t>The latent phase lasts from the onset of labour to 3cm dilatation of the cervical os. </a:t>
            </a:r>
          </a:p>
        </p:txBody>
      </p:sp>
    </p:spTree>
  </p:cSld>
  <p:transition spd="fas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5888" name=""/>
        <p:cNvGrpSpPr>
          <a:grpSpLocks/>
        </p:cNvGrpSpPr>
        <p:nvPr/>
      </p:nvGrpSpPr>
      <p:grpSpPr>
        <a:xfrm/>
      </p:grpSpPr>
      <p:sp>
        <p:nvSpPr>
          <p:cNvPr id="165890" name=""/>
          <p:cNvSpPr>
            <a:spLocks noGrp="1" noChangeAspect="0"/>
          </p:cNvSpPr>
          <p:nvPr>
            <p:ph type="obj" sz="full" idx="4294967295"/>
          </p:nvPr>
        </p:nvSpPr>
        <p:spPr>
          <a:xfrm rot="0">
            <a:off x="0" y="0"/>
            <a:ext cx="8991600" cy="6096000"/>
          </a:xfrm>
          <a:ln/>
        </p:spPr>
        <p:txBody>
          <a:bodyPr wrap="square" lIns="91440" rIns="91440" tIns="45720" bIns="45720" anchor="t" anchorCtr="false"/>
          <a:lstStyle/>
          <a:p>
            <a:pPr>
              <a:buNone/>
            </a:pPr>
            <a:r>
              <a:rPr lang="en-US" altLang="en-US" dirty="0" b="1" u="sng">
                <a:solidFill>
                  <a:srgbClr val="7030a0"/>
                </a:solidFill>
              </a:rPr>
              <a:t>GENERAL OBJECTIVE:</a:t>
            </a:r>
          </a:p>
          <a:p>
            <a:pPr/>
            <a:r>
              <a:rPr lang="en-US" altLang="en-US" dirty="0"/>
              <a:t>By the end of this session, the student nurse should be able to describe and manage the various obstetric operations</a:t>
            </a:r>
          </a:p>
          <a:p>
            <a:pPr>
              <a:buNone/>
            </a:pPr>
            <a:r>
              <a:rPr lang="en-US" altLang="en-US" dirty="0" b="1" u="sng">
                <a:solidFill>
                  <a:srgbClr val="7030a0"/>
                </a:solidFill>
              </a:rPr>
              <a:t>SPECIFIC OBJECTIVES:</a:t>
            </a:r>
          </a:p>
          <a:p>
            <a:pPr>
              <a:buNone/>
            </a:pPr>
            <a:r>
              <a:rPr lang="en-US" altLang="en-US" dirty="0"/>
              <a:t>To describe and manage clients undergoing the following procedures/operations:</a:t>
            </a:r>
          </a:p>
          <a:p>
            <a:pPr lvl="1"/>
            <a:r>
              <a:rPr lang="en-US" altLang="en-US" dirty="0"/>
              <a:t>Caesarean section</a:t>
            </a:r>
          </a:p>
          <a:p>
            <a:pPr lvl="1"/>
            <a:r>
              <a:rPr lang="en-US" altLang="en-US" dirty="0"/>
              <a:t>Vacuum extraction</a:t>
            </a:r>
          </a:p>
          <a:p>
            <a:pPr lvl="1"/>
            <a:r>
              <a:rPr lang="en-US" altLang="en-US" dirty="0"/>
              <a:t>Forceps delivery</a:t>
            </a:r>
          </a:p>
          <a:p>
            <a:pPr lvl="1"/>
            <a:r>
              <a:rPr lang="en-US" altLang="en-US" dirty="0"/>
              <a:t>symphysiotomy</a:t>
            </a:r>
          </a:p>
          <a:p>
            <a:pPr>
              <a:buNone/>
            </a:pPr>
          </a:p>
        </p:txBody>
      </p:sp>
    </p:spTree>
  </p:cSld>
  <p:transition spd="fas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6912" name=""/>
        <p:cNvGrpSpPr>
          <a:grpSpLocks/>
        </p:cNvGrpSpPr>
        <p:nvPr/>
      </p:nvGrpSpPr>
      <p:grpSpPr>
        <a:xfrm/>
      </p:grpSpPr>
      <p:sp>
        <p:nvSpPr>
          <p:cNvPr id="166914"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dirty="0" b="1" u="sng"/>
              <a:t>DEFINITION:</a:t>
            </a:r>
          </a:p>
          <a:p>
            <a:pPr/>
            <a:r>
              <a:rPr lang="en-US" altLang="en-US" dirty="0"/>
              <a:t>A Caesarean section also C-section, etc., is a surgical procedure in which one or more incisions are made through a mother's abdomen (laparotomy) and uterus (hysterotomy-incising to wall of uterus) to deliver one or more babies, or, rarely, to remove a dead foetus. </a:t>
            </a:r>
          </a:p>
          <a:p>
            <a:pPr/>
            <a:r>
              <a:rPr lang="en-US" altLang="en-US" dirty="0"/>
              <a:t>Surgical delivery of a previable foetus using Caesarean section procedures is termed </a:t>
            </a:r>
            <a:r>
              <a:rPr lang="en-US" altLang="en-US" dirty="0" b="1"/>
              <a:t>hysterotomy. </a:t>
            </a:r>
          </a:p>
        </p:txBody>
      </p:sp>
      <p:sp>
        <p:nvSpPr>
          <p:cNvPr id="166915" name=""/>
          <p:cNvSpPr>
            <a:spLocks noGrp="1" noChangeAspect="0"/>
          </p:cNvSpPr>
          <p:nvPr>
            <p:ph type="title" sz="full" idx="4294967295"/>
          </p:nvPr>
        </p:nvSpPr>
        <p:spPr>
          <a:xfrm rot="0">
            <a:off x="0" y="0"/>
            <a:ext cx="9144000" cy="1143000"/>
          </a:xfrm>
          <a:solidFill>
            <a:srgbClr val="72bfc5">
              <a:alpha val="100000"/>
            </a:srgbClr>
          </a:solidFill>
          <a:ln/>
        </p:spPr>
        <p:txBody>
          <a:bodyPr wrap="square" lIns="91440" rIns="91440" tIns="45720" bIns="45720" anchor="ctr"/>
          <a:lstStyle/>
          <a:p>
            <a:pPr/>
            <a:r>
              <a:rPr lang="en-US" altLang="en-US" dirty="0" b="1">
                <a:solidFill>
                  <a:srgbClr val="ffff00"/>
                </a:solidFill>
              </a:rPr>
              <a:t>CAESAREAN SECTION</a:t>
            </a:r>
          </a:p>
        </p:txBody>
      </p:sp>
    </p:spTree>
  </p:cSld>
  <p:transition spd="fas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7936" name=""/>
        <p:cNvGrpSpPr>
          <a:grpSpLocks/>
        </p:cNvGrpSpPr>
        <p:nvPr/>
      </p:nvGrpSpPr>
      <p:grpSpPr>
        <a:xfrm/>
      </p:grpSpPr>
      <p:sp>
        <p:nvSpPr>
          <p:cNvPr id="167938" name=""/>
          <p:cNvSpPr>
            <a:spLocks noGrp="1" noChangeAspect="0"/>
          </p:cNvSpPr>
          <p:nvPr>
            <p:ph type="obj" sz="full" idx="4294967295"/>
          </p:nvPr>
        </p:nvSpPr>
        <p:spPr>
          <a:xfrm rot="0">
            <a:off x="0" y="533400"/>
            <a:ext cx="9144000" cy="6324600"/>
          </a:xfrm>
          <a:ln/>
        </p:spPr>
        <p:txBody>
          <a:bodyPr wrap="square" lIns="91440" rIns="91440" tIns="45720" bIns="45720" anchor="t" anchorCtr="false"/>
          <a:lstStyle/>
          <a:p>
            <a:pPr/>
            <a:r>
              <a:rPr lang="en-US" altLang="en-US" sz="2800" dirty="0"/>
              <a:t>These may be divided into maternal, foetal or combined. </a:t>
            </a:r>
          </a:p>
          <a:p>
            <a:pPr>
              <a:buNone/>
            </a:pPr>
            <a:r>
              <a:rPr lang="en-US" altLang="en-US" sz="2800" dirty="0" b="1" i="1" u="sng"/>
              <a:t>A) Maternal Indications </a:t>
            </a:r>
          </a:p>
          <a:p>
            <a:pPr/>
            <a:r>
              <a:rPr lang="en-US" altLang="en-US" sz="2800" dirty="0"/>
              <a:t>Previous uterine scar </a:t>
            </a:r>
          </a:p>
          <a:p>
            <a:pPr/>
            <a:r>
              <a:rPr lang="en-US" altLang="en-US" sz="2800" dirty="0"/>
              <a:t>Previous Lower Uterine Segment C/S due to a recurring reason e.g. contracted pelvis or a previous scar with a concomitant obstetric complication </a:t>
            </a:r>
          </a:p>
          <a:p>
            <a:pPr/>
            <a:r>
              <a:rPr lang="en-US" altLang="en-US" sz="2800" dirty="0"/>
              <a:t>History of two (2) or more previous C/S </a:t>
            </a:r>
          </a:p>
          <a:p>
            <a:pPr/>
            <a:r>
              <a:rPr lang="en-US" altLang="en-US" sz="2800" dirty="0"/>
              <a:t>After High vertical /classical C/S </a:t>
            </a:r>
          </a:p>
          <a:p>
            <a:pPr/>
            <a:r>
              <a:rPr lang="en-US" altLang="en-US" sz="2800" dirty="0"/>
              <a:t>Previous ruptured uterus </a:t>
            </a:r>
          </a:p>
          <a:p>
            <a:pPr/>
            <a:r>
              <a:rPr lang="en-US" altLang="en-US" sz="2800" dirty="0"/>
              <a:t>Previous myomectomy </a:t>
            </a:r>
          </a:p>
          <a:p>
            <a:pPr/>
            <a:r>
              <a:rPr lang="en-US" altLang="en-US" sz="2800" dirty="0"/>
              <a:t>Severe Pre ecclampsia (PET) or eclampsia with unfavourable cervix </a:t>
            </a:r>
          </a:p>
        </p:txBody>
      </p:sp>
      <p:sp>
        <p:nvSpPr>
          <p:cNvPr id="167939" name=""/>
          <p:cNvSpPr>
            <a:spLocks noGrp="1" noChangeAspect="0"/>
          </p:cNvSpPr>
          <p:nvPr>
            <p:ph type="title" sz="full" idx="4294967295"/>
          </p:nvPr>
        </p:nvSpPr>
        <p:spPr>
          <a:xfrm rot="0">
            <a:off x="0" y="0"/>
            <a:ext cx="9144000" cy="914400"/>
          </a:xfrm>
          <a:ln/>
        </p:spPr>
        <p:txBody>
          <a:bodyPr wrap="square" lIns="91440" rIns="91440" tIns="45720" bIns="45720" anchor="ctr"/>
          <a:lstStyle/>
          <a:p>
            <a:pPr/>
            <a:r>
              <a:rPr lang="en-US" altLang="en-US" dirty="0" b="1">
                <a:solidFill>
                  <a:srgbClr val="ff0000"/>
                </a:solidFill>
              </a:rPr>
              <a:t>INDICATIONS OF A C/S</a:t>
            </a:r>
          </a:p>
        </p:txBody>
      </p:sp>
    </p:spTree>
  </p:cSld>
  <p:transition spd="fas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8960" name=""/>
        <p:cNvGrpSpPr>
          <a:grpSpLocks/>
        </p:cNvGrpSpPr>
        <p:nvPr/>
      </p:nvGrpSpPr>
      <p:grpSpPr>
        <a:xfrm/>
      </p:grpSpPr>
      <p:sp>
        <p:nvSpPr>
          <p:cNvPr id="16896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pPr>
            <a:r>
              <a:rPr lang="en-US" altLang="en-US" sz="2800" dirty="0"/>
              <a:t>Life-threatening antepartum haemorrhage (APH) or Placenta praevia type IIb-IV </a:t>
            </a:r>
          </a:p>
          <a:p>
            <a:pPr>
              <a:lnSpc>
                <a:spcPct val="90000"/>
              </a:lnSpc>
            </a:pPr>
            <a:r>
              <a:rPr lang="en-US" altLang="en-US" sz="2800" dirty="0"/>
              <a:t>Contracted pelvis (congenital, fracture) </a:t>
            </a:r>
          </a:p>
          <a:p>
            <a:pPr>
              <a:lnSpc>
                <a:spcPct val="90000"/>
              </a:lnSpc>
            </a:pPr>
            <a:r>
              <a:rPr lang="en-US" altLang="en-US" sz="2800" dirty="0"/>
              <a:t>Following repair of obstetric fistula (VVF, RVF) </a:t>
            </a:r>
          </a:p>
          <a:p>
            <a:pPr>
              <a:lnSpc>
                <a:spcPct val="90000"/>
              </a:lnSpc>
            </a:pPr>
            <a:r>
              <a:rPr lang="en-US" altLang="en-US" sz="2800" dirty="0"/>
              <a:t>Medical illness; severe heart or respiratory disease, severe hypertension, cerebral aneurysm, musculoskeletal disorders, severe neurological disorders (C/S is then safer than vaginal delivery). </a:t>
            </a:r>
          </a:p>
          <a:p>
            <a:pPr>
              <a:lnSpc>
                <a:spcPct val="90000"/>
              </a:lnSpc>
            </a:pPr>
            <a:r>
              <a:rPr lang="en-US" altLang="en-US" sz="2800" dirty="0"/>
              <a:t>Prolonged labour, uterine inertia, cervical dystocia and failed induction </a:t>
            </a:r>
          </a:p>
          <a:p>
            <a:pPr>
              <a:lnSpc>
                <a:spcPct val="90000"/>
              </a:lnSpc>
            </a:pPr>
            <a:r>
              <a:rPr lang="en-US" altLang="en-US" sz="2800" dirty="0"/>
              <a:t>Pelvic tumours obstructing labour (fibroids, entrapped ovarian tumour, genital warts) </a:t>
            </a:r>
          </a:p>
          <a:p>
            <a:pPr>
              <a:lnSpc>
                <a:spcPct val="90000"/>
              </a:lnSpc>
            </a:pPr>
            <a:r>
              <a:rPr lang="en-US" altLang="en-US" sz="2800" dirty="0"/>
              <a:t>Invasive carcinoma of the cervix </a:t>
            </a:r>
          </a:p>
          <a:p>
            <a:pPr>
              <a:lnSpc>
                <a:spcPct val="90000"/>
              </a:lnSpc>
            </a:pPr>
            <a:r>
              <a:rPr lang="en-US" altLang="en-US" sz="2800" dirty="0"/>
              <a:t>Infections: (HIV, active Herpes Simplex Virus II, Human Papilloma Virus, Hepatitis B Virus) </a:t>
            </a:r>
          </a:p>
        </p:txBody>
      </p:sp>
    </p:spTree>
  </p:cSld>
  <p:transition spd="fas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9984" name=""/>
        <p:cNvGrpSpPr>
          <a:grpSpLocks/>
        </p:cNvGrpSpPr>
        <p:nvPr/>
      </p:nvGrpSpPr>
      <p:grpSpPr>
        <a:xfrm/>
      </p:grpSpPr>
      <p:sp>
        <p:nvSpPr>
          <p:cNvPr id="16998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80000"/>
              </a:lnSpc>
              <a:buNone/>
            </a:pPr>
            <a:r>
              <a:rPr lang="en-US" altLang="en-US" sz="2400" dirty="0" b="1" u="sng"/>
              <a:t>Relative indications </a:t>
            </a:r>
          </a:p>
          <a:p>
            <a:pPr>
              <a:lnSpc>
                <a:spcPct val="80000"/>
              </a:lnSpc>
              <a:buNone/>
            </a:pPr>
            <a:r>
              <a:rPr lang="en-US" altLang="en-US" sz="2400" dirty="0"/>
              <a:t>C/ Section may also be considered in the following conditions </a:t>
            </a:r>
          </a:p>
          <a:p>
            <a:pPr>
              <a:lnSpc>
                <a:spcPct val="80000"/>
              </a:lnSpc>
            </a:pPr>
            <a:r>
              <a:rPr lang="en-US" altLang="en-US" sz="2400" dirty="0"/>
              <a:t>Postdatism </a:t>
            </a:r>
          </a:p>
          <a:p>
            <a:pPr>
              <a:lnSpc>
                <a:spcPct val="80000"/>
              </a:lnSpc>
            </a:pPr>
            <a:r>
              <a:rPr lang="en-US" altLang="en-US" sz="2400" dirty="0"/>
              <a:t>Elderly primigravida </a:t>
            </a:r>
          </a:p>
          <a:p>
            <a:pPr>
              <a:lnSpc>
                <a:spcPct val="80000"/>
              </a:lnSpc>
            </a:pPr>
            <a:r>
              <a:rPr lang="en-US" altLang="en-US" sz="2400" dirty="0"/>
              <a:t>Prior infertility</a:t>
            </a:r>
          </a:p>
          <a:p>
            <a:pPr>
              <a:lnSpc>
                <a:spcPct val="80000"/>
              </a:lnSpc>
            </a:pPr>
            <a:r>
              <a:rPr lang="en-US" altLang="en-US" sz="2400" dirty="0"/>
              <a:t>Bad obstetric history </a:t>
            </a:r>
          </a:p>
          <a:p>
            <a:pPr>
              <a:lnSpc>
                <a:spcPct val="80000"/>
              </a:lnSpc>
              <a:buNone/>
            </a:pPr>
            <a:r>
              <a:rPr lang="en-US" altLang="en-US" sz="2400" dirty="0" b="1" u="sng"/>
              <a:t>B) Foetal </a:t>
            </a:r>
          </a:p>
          <a:p>
            <a:pPr>
              <a:lnSpc>
                <a:spcPct val="80000"/>
              </a:lnSpc>
            </a:pPr>
            <a:r>
              <a:rPr lang="en-US" altLang="en-US" sz="2400" dirty="0"/>
              <a:t>Foetal distress /Poor biophysical profile score (Myles pg276 and 553)</a:t>
            </a:r>
          </a:p>
          <a:p>
            <a:pPr>
              <a:lnSpc>
                <a:spcPct val="80000"/>
              </a:lnSpc>
            </a:pPr>
            <a:r>
              <a:rPr lang="en-US" altLang="en-US" sz="2400" dirty="0"/>
              <a:t>Malpresentation and malposition; </a:t>
            </a:r>
          </a:p>
          <a:p>
            <a:pPr>
              <a:lnSpc>
                <a:spcPct val="80000"/>
              </a:lnSpc>
            </a:pPr>
            <a:r>
              <a:rPr lang="en-US" altLang="en-US" sz="2400" dirty="0"/>
              <a:t>Cord presentation and/or cord prolapse </a:t>
            </a:r>
          </a:p>
          <a:p>
            <a:pPr>
              <a:lnSpc>
                <a:spcPct val="80000"/>
              </a:lnSpc>
            </a:pPr>
            <a:r>
              <a:rPr lang="en-US" altLang="en-US" sz="2400" dirty="0"/>
              <a:t>Multiple pregnancy: (1st non-cephalic, retained 2nd twin, extreme prematurity, discordant foetal growth, single amniotic sac, conjoined twins, &lt;2 foetuses) </a:t>
            </a:r>
          </a:p>
          <a:p>
            <a:pPr>
              <a:lnSpc>
                <a:spcPct val="80000"/>
              </a:lnSpc>
            </a:pPr>
            <a:r>
              <a:rPr lang="en-US" altLang="en-US" sz="2400" dirty="0"/>
              <a:t>Foetal Macrosomia: estimated weight &lt; 4000g </a:t>
            </a:r>
          </a:p>
          <a:p>
            <a:pPr>
              <a:lnSpc>
                <a:spcPct val="80000"/>
              </a:lnSpc>
            </a:pPr>
            <a:r>
              <a:rPr lang="en-US" altLang="en-US" sz="2400" dirty="0"/>
              <a:t>Foetal anomalies: (e.g. hydrocephalus, sacral tumour, Conjoined twins) </a:t>
            </a:r>
          </a:p>
          <a:p>
            <a:pPr>
              <a:lnSpc>
                <a:spcPct val="80000"/>
              </a:lnSpc>
            </a:pPr>
            <a:r>
              <a:rPr lang="en-US" altLang="en-US" sz="2400" dirty="0"/>
              <a:t>Others: (e.g. Intrauterine Growth Retardation, oligohydramnios) </a:t>
            </a:r>
          </a:p>
          <a:p>
            <a:pPr>
              <a:lnSpc>
                <a:spcPct val="80000"/>
              </a:lnSpc>
              <a:buNone/>
            </a:pPr>
          </a:p>
        </p:txBody>
      </p:sp>
    </p:spTree>
  </p:cSld>
  <p:transition spd="fas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1008" name=""/>
        <p:cNvGrpSpPr>
          <a:grpSpLocks/>
        </p:cNvGrpSpPr>
        <p:nvPr/>
      </p:nvGrpSpPr>
      <p:grpSpPr>
        <a:xfrm/>
      </p:grpSpPr>
      <p:sp>
        <p:nvSpPr>
          <p:cNvPr id="171010" name=""/>
          <p:cNvSpPr>
            <a:spLocks noGrp="1" noChangeAspect="0"/>
          </p:cNvSpPr>
          <p:nvPr>
            <p:ph type="obj" sz="full" idx="4294967295"/>
          </p:nvPr>
        </p:nvSpPr>
        <p:spPr>
          <a:xfrm rot="0">
            <a:off x="0" y="304800"/>
            <a:ext cx="9144000" cy="6553200"/>
          </a:xfrm>
          <a:ln/>
        </p:spPr>
        <p:txBody>
          <a:bodyPr wrap="square" lIns="91440" rIns="91440" tIns="45720" bIns="45720" anchor="t" anchorCtr="false"/>
          <a:lstStyle/>
          <a:p>
            <a:pPr>
              <a:buNone/>
            </a:pPr>
            <a:r>
              <a:rPr lang="en-US" altLang="en-US" dirty="0" b="1" u="sng"/>
              <a:t>C) Feto-maternal </a:t>
            </a:r>
          </a:p>
          <a:p>
            <a:pPr/>
            <a:r>
              <a:rPr lang="en-US" altLang="en-US" dirty="0"/>
              <a:t>Failure to progress in labour </a:t>
            </a:r>
          </a:p>
          <a:p>
            <a:pPr/>
            <a:r>
              <a:rPr lang="en-US" altLang="en-US" dirty="0"/>
              <a:t>Peri mortem C/ Section </a:t>
            </a:r>
          </a:p>
          <a:p>
            <a:pPr/>
            <a:r>
              <a:rPr lang="en-US" altLang="en-US" dirty="0"/>
              <a:t>Lack of competency by service provider in assisted delivery techniques </a:t>
            </a:r>
          </a:p>
        </p:txBody>
      </p:sp>
    </p:spTree>
  </p:cSld>
  <p:transition spd="fas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2032" name=""/>
        <p:cNvGrpSpPr>
          <a:grpSpLocks/>
        </p:cNvGrpSpPr>
        <p:nvPr/>
      </p:nvGrpSpPr>
      <p:grpSpPr>
        <a:xfrm/>
      </p:grpSpPr>
      <p:sp>
        <p:nvSpPr>
          <p:cNvPr id="172034" name=""/>
          <p:cNvSpPr>
            <a:spLocks noGrp="1" noChangeAspect="0"/>
          </p:cNvSpPr>
          <p:nvPr>
            <p:ph type="obj" sz="full" idx="4294967295"/>
          </p:nvPr>
        </p:nvSpPr>
        <p:spPr>
          <a:xfrm rot="0">
            <a:off x="0" y="1524000"/>
            <a:ext cx="9144000" cy="5334000"/>
          </a:xfrm>
          <a:ln/>
        </p:spPr>
        <p:txBody>
          <a:bodyPr wrap="square" lIns="91440" rIns="91440" tIns="45720" bIns="45720" anchor="t" anchorCtr="false"/>
          <a:lstStyle/>
          <a:p>
            <a:pPr>
              <a:buNone/>
            </a:pPr>
            <a:r>
              <a:rPr lang="en-US" altLang="en-US" dirty="0" b="1"/>
              <a:t>Based on uterine incision ;</a:t>
            </a:r>
          </a:p>
          <a:p>
            <a:pPr/>
            <a:r>
              <a:rPr lang="en-US" altLang="en-US" dirty="0"/>
              <a:t>Lower segment section, which is the operation of choice. The lower segment of the uterus forms after 32 weeks gestation &amp; is less muscular than the upper segment of the uterus</a:t>
            </a:r>
          </a:p>
          <a:p>
            <a:pPr/>
            <a:r>
              <a:rPr lang="en-US" altLang="en-US" dirty="0"/>
              <a:t>Classical section</a:t>
            </a:r>
          </a:p>
          <a:p>
            <a:pPr/>
            <a:r>
              <a:rPr lang="en-US" altLang="en-US" dirty="0"/>
              <a:t>Extraperitonial caesarean section</a:t>
            </a:r>
          </a:p>
          <a:p>
            <a:pPr/>
            <a:r>
              <a:rPr lang="en-US" altLang="en-US" dirty="0"/>
              <a:t>Caesarean hysterectomy</a:t>
            </a:r>
          </a:p>
        </p:txBody>
      </p:sp>
      <p:sp>
        <p:nvSpPr>
          <p:cNvPr id="172035" name=""/>
          <p:cNvSpPr>
            <a:spLocks noGrp="1" noChangeAspect="0"/>
          </p:cNvSpPr>
          <p:nvPr>
            <p:ph type="title" sz="full" idx="4294967295"/>
          </p:nvPr>
        </p:nvSpPr>
        <p:spPr>
          <a:xfrm rot="0">
            <a:off x="0" y="76200"/>
            <a:ext cx="8915400" cy="838200"/>
          </a:xfrm>
          <a:ln/>
        </p:spPr>
        <p:txBody>
          <a:bodyPr wrap="square" lIns="91440" rIns="91440" tIns="45720" bIns="45720" anchor="ctr"/>
          <a:lstStyle/>
          <a:p>
            <a:pPr/>
            <a:r>
              <a:rPr lang="en-US" altLang="en-US" dirty="0" b="1">
                <a:solidFill>
                  <a:srgbClr val="3c8c93"/>
                </a:solidFill>
              </a:rPr>
              <a:t>Types of Caesarean Section</a:t>
            </a:r>
          </a:p>
        </p:txBody>
      </p:sp>
    </p:spTree>
  </p:cSld>
  <p:transition spd="fas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3056" name=""/>
        <p:cNvGrpSpPr>
          <a:grpSpLocks/>
        </p:cNvGrpSpPr>
        <p:nvPr/>
      </p:nvGrpSpPr>
      <p:grpSpPr>
        <a:xfrm/>
      </p:grpSpPr>
      <p:pic>
        <p:nvPicPr>
          <p:cNvPr id="173058" name=""/>
          <p:cNvPicPr>
            <a:picLocks noGrp="1" noChangeAspect="0"/>
          </p:cNvPicPr>
          <p:nvPr>
            <p:ph type="obj" sz="full" idx="4294967295"/>
          </p:nvPr>
        </p:nvPicPr>
        <p:blipFill>
          <a:blip r:embed="rID12">
            <a:extLst/>
          </a:blip>
          <a:srcRect t="0" r="0" b="0" l="0"/>
          <a:stretch>
            <a:fillRect/>
          </a:stretch>
        </p:blipFill>
        <p:spPr>
          <a:xfrm rot="0">
            <a:off x="381000" y="0"/>
            <a:ext cx="8534400" cy="6858000"/>
          </a:xfrm>
          <a:prstGeom prst="rect">
            <a:avLst/>
          </a:prstGeom>
          <a:ln/>
        </p:spPr>
      </p:pic>
    </p:spTree>
  </p:cSld>
  <p:transition spd="fas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4080" name=""/>
        <p:cNvGrpSpPr>
          <a:grpSpLocks/>
        </p:cNvGrpSpPr>
        <p:nvPr/>
      </p:nvGrpSpPr>
      <p:grpSpPr>
        <a:xfrm/>
      </p:grpSpPr>
      <p:pic>
        <p:nvPicPr>
          <p:cNvPr id="174082" name=""/>
          <p:cNvPicPr>
            <a:picLocks noGrp="1" noChangeAspect="0"/>
          </p:cNvPicPr>
          <p:nvPr>
            <p:ph type="obj" sz="full" idx="4294967295"/>
          </p:nvPr>
        </p:nvPicPr>
        <p:blipFill>
          <a:blip r:embed="rID13">
            <a:extLst/>
          </a:blip>
          <a:srcRect t="0" r="0" b="0" l="0"/>
          <a:stretch>
            <a:fillRect/>
          </a:stretch>
        </p:blipFill>
        <p:spPr>
          <a:xfrm rot="0">
            <a:off x="0" y="228600"/>
            <a:ext cx="9144000" cy="6629400"/>
          </a:xfrm>
          <a:prstGeom prst="rect">
            <a:avLst/>
          </a:prstGeom>
          <a:ln/>
        </p:spPr>
      </p:pic>
    </p:spTree>
  </p:cSld>
  <p:transition spd="fas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5104" name=""/>
        <p:cNvGrpSpPr>
          <a:grpSpLocks/>
        </p:cNvGrpSpPr>
        <p:nvPr/>
      </p:nvGrpSpPr>
      <p:grpSpPr>
        <a:xfrm/>
      </p:grpSpPr>
      <p:sp>
        <p:nvSpPr>
          <p:cNvPr id="175106"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r>
              <a:rPr lang="en-US" altLang="en-US" dirty="0"/>
              <a:t>Blood loss is minimal</a:t>
            </a:r>
          </a:p>
          <a:p>
            <a:pPr/>
            <a:r>
              <a:rPr lang="en-US" altLang="en-US" dirty="0"/>
              <a:t>Incision is easy to repair</a:t>
            </a:r>
          </a:p>
          <a:p>
            <a:pPr/>
            <a:r>
              <a:rPr lang="en-US" altLang="en-US" dirty="0"/>
              <a:t>The risk of rupture during labour is lessened as the lower uterine segment has less uterine activity</a:t>
            </a:r>
          </a:p>
          <a:p>
            <a:pPr/>
            <a:r>
              <a:rPr lang="en-US" altLang="en-US" dirty="0"/>
              <a:t>The operation is associated with lower incidence of postoperative infection</a:t>
            </a:r>
          </a:p>
        </p:txBody>
      </p:sp>
      <p:sp>
        <p:nvSpPr>
          <p:cNvPr id="175107" name=""/>
          <p:cNvSpPr>
            <a:spLocks noGrp="1" noChangeAspect="0"/>
          </p:cNvSpPr>
          <p:nvPr>
            <p:ph type="title" sz="full" idx="4294967295"/>
          </p:nvPr>
        </p:nvSpPr>
        <p:spPr>
          <a:xfrm rot="0">
            <a:off x="228600" y="0"/>
            <a:ext cx="8915400" cy="1295400"/>
          </a:xfrm>
          <a:ln/>
        </p:spPr>
        <p:txBody>
          <a:bodyPr wrap="square" lIns="91440" rIns="91440" tIns="45720" bIns="45720" anchor="ctr"/>
          <a:lstStyle/>
          <a:p>
            <a:pPr/>
            <a:r>
              <a:rPr lang="en-US" altLang="en-US" sz="4000" dirty="0"/>
              <a:t>Advantages of lower segment section are;</a:t>
            </a:r>
          </a:p>
        </p:txBody>
      </p:sp>
    </p:spTree>
  </p:cSld>
  <p:transition spd="fas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456" name=""/>
        <p:cNvGrpSpPr>
          <a:grpSpLocks/>
        </p:cNvGrpSpPr>
        <p:nvPr/>
      </p:nvGrpSpPr>
      <p:grpSpPr>
        <a:xfrm/>
      </p:grpSpPr>
      <p:sp>
        <p:nvSpPr>
          <p:cNvPr id="19458" name=""/>
          <p:cNvSpPr>
            <a:spLocks noGrp="1" noChangeAspect="0"/>
          </p:cNvSpPr>
          <p:nvPr>
            <p:ph type="obj" sz="full" idx="4294967295"/>
          </p:nvPr>
        </p:nvSpPr>
        <p:spPr>
          <a:xfrm rot="0">
            <a:off x="0" y="0"/>
            <a:ext cx="8991600" cy="6096000"/>
          </a:xfrm>
          <a:ln/>
        </p:spPr>
        <p:txBody>
          <a:bodyPr wrap="square" lIns="91440" rIns="91440" tIns="45720" bIns="45720" anchor="t" anchorCtr="false"/>
          <a:lstStyle/>
          <a:p>
            <a:pPr/>
            <a:r>
              <a:rPr lang="en-US" altLang="en-US" dirty="0">
                <a:solidFill>
                  <a:srgbClr val="000000"/>
                </a:solidFill>
                <a:latin charset="0" typeface="Calibri"/>
                <a:ea charset="-122" typeface="Microsoft YaHei"/>
              </a:rPr>
              <a:t>This is the period when structural changes occur in the cervix and it becomes softer and shorter( from 3cm to &lt;0.5cm), its position more central in relation to the presenting part. </a:t>
            </a:r>
          </a:p>
          <a:p>
            <a:pPr/>
            <a:r>
              <a:rPr lang="en-US" altLang="en-US" dirty="0">
                <a:solidFill>
                  <a:srgbClr val="000000"/>
                </a:solidFill>
                <a:latin charset="0" typeface="Calibri"/>
                <a:ea charset="-122" typeface="Microsoft YaHei"/>
              </a:rPr>
              <a:t>This takes place in 8-10 hrs </a:t>
            </a:r>
          </a:p>
          <a:p>
            <a:pPr/>
            <a:r>
              <a:rPr lang="en-US" altLang="en-US" dirty="0">
                <a:solidFill>
                  <a:srgbClr val="000000"/>
                </a:solidFill>
                <a:latin charset="0" typeface="Calibri"/>
                <a:ea charset="-122" typeface="Microsoft YaHei"/>
              </a:rPr>
              <a:t>During this time, a woman needs support &amp; encouragement from those caring for her, making sure there is adequate food and fluid intake</a:t>
            </a:r>
          </a:p>
          <a:p>
            <a:pPr>
              <a:spcBef>
                <a:spcPts val="800"/>
              </a:spcBef>
              <a:buFont charset="2" typeface="Wingdings"/>
              <a:buChar char="ü"/>
            </a:pPr>
            <a:r>
              <a:rPr lang="en-US" altLang="en-US" dirty="0" b="1" u="sng">
                <a:solidFill>
                  <a:srgbClr val="000000"/>
                </a:solidFill>
                <a:latin charset="0" typeface="Calibri"/>
                <a:ea charset="-122" typeface="Microsoft YaHei"/>
              </a:rPr>
              <a:t>Delay in active phase of labour</a:t>
            </a:r>
          </a:p>
          <a:p>
            <a:pPr>
              <a:spcBef>
                <a:spcPts val="800"/>
              </a:spcBef>
            </a:pPr>
            <a:r>
              <a:rPr lang="en-US" altLang="en-US" dirty="0">
                <a:solidFill>
                  <a:srgbClr val="000000"/>
                </a:solidFill>
                <a:latin charset="0" typeface="Calibri"/>
                <a:ea charset="-122" typeface="Microsoft YaHei"/>
              </a:rPr>
              <a:t>This is the period of time when the cervix dilates from 3cm-10cm with rotation and descent of the presenting part</a:t>
            </a:r>
          </a:p>
        </p:txBody>
      </p:sp>
    </p:spTree>
  </p:cSld>
  <p:transition spd="fas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6128" name=""/>
        <p:cNvGrpSpPr>
          <a:grpSpLocks/>
        </p:cNvGrpSpPr>
        <p:nvPr/>
      </p:nvGrpSpPr>
      <p:grpSpPr>
        <a:xfrm/>
      </p:grpSpPr>
      <p:sp>
        <p:nvSpPr>
          <p:cNvPr id="176130" name=""/>
          <p:cNvSpPr>
            <a:spLocks noGrp="1" noChangeAspect="0"/>
          </p:cNvSpPr>
          <p:nvPr>
            <p:ph type="obj" sz="full" idx="4294967295"/>
          </p:nvPr>
        </p:nvSpPr>
        <p:spPr>
          <a:xfrm rot="0">
            <a:off x="152400" y="1981200"/>
            <a:ext cx="8305800" cy="4114800"/>
          </a:xfrm>
          <a:ln/>
        </p:spPr>
        <p:txBody>
          <a:bodyPr wrap="square" lIns="91440" rIns="91440" tIns="45720" bIns="45720" anchor="t" anchorCtr="false"/>
          <a:lstStyle/>
          <a:p>
            <a:pPr>
              <a:lnSpc>
                <a:spcPct val="80000"/>
              </a:lnSpc>
            </a:pPr>
            <a:r>
              <a:rPr lang="en-US" altLang="en-US" sz="3000" dirty="0"/>
              <a:t>The incision is made directly into the wall of the body of the uterus. The procedure is rarely performed</a:t>
            </a:r>
          </a:p>
          <a:p>
            <a:pPr>
              <a:lnSpc>
                <a:spcPct val="80000"/>
              </a:lnSpc>
            </a:pPr>
            <a:r>
              <a:rPr lang="en-US" altLang="en-US" sz="3000" dirty="0"/>
              <a:t> its indications are:</a:t>
            </a:r>
          </a:p>
          <a:p>
            <a:pPr lvl="1">
              <a:lnSpc>
                <a:spcPct val="80000"/>
              </a:lnSpc>
              <a:buFont charset="2" typeface="Wingdings"/>
              <a:buChar char="Ø"/>
            </a:pPr>
            <a:r>
              <a:rPr lang="en-US" altLang="en-US" sz="2600" dirty="0"/>
              <a:t>Gestation of less than 32 weeks (i.e before the lower segment has formed)</a:t>
            </a:r>
          </a:p>
          <a:p>
            <a:pPr lvl="1">
              <a:lnSpc>
                <a:spcPct val="80000"/>
              </a:lnSpc>
              <a:buFont charset="2" typeface="Wingdings"/>
              <a:buChar char="Ø"/>
            </a:pPr>
            <a:r>
              <a:rPr lang="en-US" altLang="en-US" sz="2600" dirty="0"/>
              <a:t>Placenta previa which is Anteriorly situated</a:t>
            </a:r>
          </a:p>
          <a:p>
            <a:pPr lvl="1">
              <a:lnSpc>
                <a:spcPct val="80000"/>
              </a:lnSpc>
              <a:buFont charset="2" typeface="Wingdings"/>
              <a:buChar char="Ø"/>
            </a:pPr>
            <a:r>
              <a:rPr lang="en-US" altLang="en-US" sz="2600" dirty="0"/>
              <a:t>An hour glass contraction (constriction ring)</a:t>
            </a:r>
          </a:p>
          <a:p>
            <a:pPr>
              <a:lnSpc>
                <a:spcPct val="80000"/>
              </a:lnSpc>
            </a:pPr>
            <a:r>
              <a:rPr lang="en-US" altLang="en-US" sz="3000" dirty="0"/>
              <a:t>It is always performed through a midline incision</a:t>
            </a:r>
          </a:p>
        </p:txBody>
      </p:sp>
      <p:sp>
        <p:nvSpPr>
          <p:cNvPr id="1761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solidFill>
                  <a:srgbClr val="3c8c93"/>
                </a:solidFill>
              </a:rPr>
              <a:t>Classical Caesarean Section</a:t>
            </a:r>
          </a:p>
        </p:txBody>
      </p:sp>
    </p:spTree>
  </p:cSld>
  <p:transition spd="fas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7152" name=""/>
        <p:cNvGrpSpPr>
          <a:grpSpLocks/>
        </p:cNvGrpSpPr>
        <p:nvPr/>
      </p:nvGrpSpPr>
      <p:grpSpPr>
        <a:xfrm/>
      </p:grpSpPr>
      <p:sp>
        <p:nvSpPr>
          <p:cNvPr id="177154" name=""/>
          <p:cNvSpPr>
            <a:spLocks noGrp="1" noChangeAspect="0"/>
          </p:cNvSpPr>
          <p:nvPr>
            <p:ph type="obj" sz="full" idx="4294967295"/>
          </p:nvPr>
        </p:nvSpPr>
        <p:spPr>
          <a:xfrm rot="0">
            <a:off x="152400" y="1981200"/>
            <a:ext cx="8305800" cy="4114800"/>
          </a:xfrm>
          <a:ln/>
        </p:spPr>
        <p:txBody>
          <a:bodyPr wrap="square" lIns="91440" rIns="91440" tIns="45720" bIns="45720" anchor="t" anchorCtr="false"/>
          <a:lstStyle/>
          <a:p>
            <a:pPr>
              <a:buNone/>
            </a:pPr>
            <a:r>
              <a:rPr lang="en-US" altLang="en-US" dirty="0"/>
              <a:t>Access to the lower uterine segment is secured by appropriate dissection of tissues around the bladder to by pass the peritoneal cavity and the baby is extracted. </a:t>
            </a:r>
          </a:p>
          <a:p>
            <a:pPr>
              <a:buNone/>
            </a:pPr>
            <a:r>
              <a:rPr lang="en-US" altLang="en-US" dirty="0"/>
              <a:t>As the peritoneal cavity is not disturbed there is no risk of introducing infection from infected liquor or infection from the uterus</a:t>
            </a:r>
          </a:p>
        </p:txBody>
      </p:sp>
      <p:sp>
        <p:nvSpPr>
          <p:cNvPr id="17715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solidFill>
                  <a:srgbClr val="3c8c93"/>
                </a:solidFill>
              </a:rPr>
              <a:t>Extra Peritoneal Caesarean Section Procedure</a:t>
            </a:r>
          </a:p>
        </p:txBody>
      </p:sp>
    </p:spTree>
  </p:cSld>
  <p:transition spd="fas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8176" name=""/>
        <p:cNvGrpSpPr>
          <a:grpSpLocks/>
        </p:cNvGrpSpPr>
        <p:nvPr/>
      </p:nvGrpSpPr>
      <p:grpSpPr>
        <a:xfrm/>
      </p:grpSpPr>
      <p:sp>
        <p:nvSpPr>
          <p:cNvPr id="178178" name=""/>
          <p:cNvSpPr>
            <a:spLocks noGrp="1" noChangeAspect="0"/>
          </p:cNvSpPr>
          <p:nvPr>
            <p:ph type="obj" sz="full" idx="4294967295"/>
          </p:nvPr>
        </p:nvSpPr>
        <p:spPr>
          <a:xfrm rot="0">
            <a:off x="0" y="1981200"/>
            <a:ext cx="8458200" cy="4114800"/>
          </a:xfrm>
          <a:ln/>
        </p:spPr>
        <p:txBody>
          <a:bodyPr wrap="square" lIns="91440" rIns="91440" tIns="45720" bIns="45720" anchor="t" anchorCtr="false"/>
          <a:lstStyle/>
          <a:p>
            <a:pPr>
              <a:buNone/>
            </a:pPr>
            <a:r>
              <a:rPr lang="en-US" altLang="en-US" sz="3000" dirty="0"/>
              <a:t>This is also known as Porro’s Operation. </a:t>
            </a:r>
          </a:p>
          <a:p>
            <a:pPr/>
            <a:r>
              <a:rPr lang="en-US" altLang="en-US" sz="3000" dirty="0"/>
              <a:t>The removal of the uterus follows after caesarean section, due to other conditions of the uterus; such as placenta accreta, multiple fibroids, tumours of the uterus and so on. </a:t>
            </a:r>
          </a:p>
          <a:p>
            <a:pPr/>
            <a:r>
              <a:rPr lang="en-US" altLang="en-US" sz="3000" dirty="0"/>
              <a:t>On rare occasions and in conjuction with other gynaecological disorders this operation may be used for sterilisation purposes</a:t>
            </a:r>
          </a:p>
        </p:txBody>
      </p:sp>
      <p:sp>
        <p:nvSpPr>
          <p:cNvPr id="17817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Caesarean Section Hysterectomy</a:t>
            </a:r>
          </a:p>
        </p:txBody>
      </p:sp>
    </p:spTree>
  </p:cSld>
  <p:transition spd="fas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9200" name=""/>
        <p:cNvGrpSpPr>
          <a:grpSpLocks/>
        </p:cNvGrpSpPr>
        <p:nvPr/>
      </p:nvGrpSpPr>
      <p:grpSpPr>
        <a:xfrm/>
      </p:grpSpPr>
      <p:sp>
        <p:nvSpPr>
          <p:cNvPr id="179202"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lnSpc>
                <a:spcPct val="90000"/>
              </a:lnSpc>
            </a:pPr>
            <a:r>
              <a:rPr lang="en-US" altLang="en-US" sz="2700" dirty="0" b="1"/>
              <a:t>Based on timing of the operation, C Section maybe: </a:t>
            </a:r>
          </a:p>
          <a:p>
            <a:pPr lvl="1">
              <a:lnSpc>
                <a:spcPct val="90000"/>
              </a:lnSpc>
            </a:pPr>
            <a:r>
              <a:rPr lang="en-US" altLang="en-US" sz="2400" dirty="0"/>
              <a:t>Elective C/S (planned procedure) or </a:t>
            </a:r>
          </a:p>
          <a:p>
            <a:pPr lvl="1">
              <a:lnSpc>
                <a:spcPct val="90000"/>
              </a:lnSpc>
            </a:pPr>
            <a:r>
              <a:rPr lang="en-US" altLang="en-US" sz="2400" dirty="0"/>
              <a:t>Emergency C/S </a:t>
            </a:r>
          </a:p>
          <a:p>
            <a:pPr>
              <a:lnSpc>
                <a:spcPct val="90000"/>
              </a:lnSpc>
              <a:buNone/>
            </a:pPr>
            <a:r>
              <a:rPr lang="en-US" altLang="en-US" sz="2700" dirty="0"/>
              <a:t>The decision to deliver by caesarean section is made during pregnancy before the onset of labour (Elective c/s)</a:t>
            </a:r>
          </a:p>
          <a:p>
            <a:pPr>
              <a:lnSpc>
                <a:spcPct val="90000"/>
              </a:lnSpc>
              <a:buNone/>
            </a:pPr>
            <a:r>
              <a:rPr lang="en-US" altLang="en-US" sz="2700" dirty="0"/>
              <a:t>Some reasons for this decision are absolute while others depend on combination of factors and the opinion of the obstetrician</a:t>
            </a:r>
          </a:p>
          <a:p>
            <a:pPr>
              <a:lnSpc>
                <a:spcPct val="90000"/>
              </a:lnSpc>
              <a:buNone/>
            </a:pPr>
            <a:r>
              <a:rPr lang="en-US" altLang="en-US" sz="2700" dirty="0" b="1" u="sng"/>
              <a:t>Definite indications</a:t>
            </a:r>
            <a:r>
              <a:rPr lang="en-US" altLang="en-US" sz="2700" dirty="0" b="1"/>
              <a:t> </a:t>
            </a:r>
            <a:r>
              <a:rPr lang="en-US" altLang="en-US" sz="2700" dirty="0"/>
              <a:t>of an elective c/section are;</a:t>
            </a:r>
          </a:p>
          <a:p>
            <a:pPr lvl="1">
              <a:lnSpc>
                <a:spcPct val="90000"/>
              </a:lnSpc>
            </a:pPr>
            <a:r>
              <a:rPr lang="en-US" altLang="en-US" sz="2400" dirty="0"/>
              <a:t>CPD</a:t>
            </a:r>
          </a:p>
          <a:p>
            <a:pPr lvl="1">
              <a:lnSpc>
                <a:spcPct val="90000"/>
              </a:lnSpc>
            </a:pPr>
            <a:r>
              <a:rPr lang="en-US" altLang="en-US" sz="2400" dirty="0"/>
              <a:t>Major degree of placenta praevia</a:t>
            </a:r>
          </a:p>
          <a:p>
            <a:pPr lvl="1">
              <a:lnSpc>
                <a:spcPct val="90000"/>
              </a:lnSpc>
            </a:pPr>
            <a:r>
              <a:rPr lang="en-US" altLang="en-US" sz="2400" dirty="0"/>
              <a:t>High order multiple pregnancy with three or more foetuses</a:t>
            </a:r>
          </a:p>
        </p:txBody>
      </p:sp>
      <p:sp>
        <p:nvSpPr>
          <p:cNvPr id="179203" name=""/>
          <p:cNvSpPr>
            <a:spLocks noGrp="1" noChangeAspect="0"/>
          </p:cNvSpPr>
          <p:nvPr>
            <p:ph type="title" sz="full" idx="4294967295"/>
          </p:nvPr>
        </p:nvSpPr>
        <p:spPr>
          <a:xfrm rot="0">
            <a:off x="685800" y="0"/>
            <a:ext cx="7772400" cy="1752600"/>
          </a:xfrm>
          <a:ln/>
        </p:spPr>
        <p:txBody>
          <a:bodyPr wrap="square" lIns="91440" rIns="91440" tIns="45720" bIns="45720" anchor="ctr"/>
          <a:lstStyle/>
          <a:p>
            <a:pPr/>
            <a:r>
              <a:rPr lang="en-US" altLang="en-US" dirty="0" b="1"/>
              <a:t>Elective Caesarean Section</a:t>
            </a:r>
            <a:r>
              <a:rPr lang="en-US" altLang="en-US" dirty="0" b="1"/>
              <a:t/>
            </a:r>
            <a:br/>
          </a:p>
        </p:txBody>
      </p:sp>
    </p:spTree>
  </p:cSld>
  <p:transition spd="fas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0224" name=""/>
        <p:cNvGrpSpPr>
          <a:grpSpLocks/>
        </p:cNvGrpSpPr>
        <p:nvPr/>
      </p:nvGrpSpPr>
      <p:grpSpPr>
        <a:xfrm/>
      </p:grpSpPr>
      <p:sp>
        <p:nvSpPr>
          <p:cNvPr id="180226" name=""/>
          <p:cNvSpPr>
            <a:spLocks noGrp="1" noChangeAspect="0"/>
          </p:cNvSpPr>
          <p:nvPr>
            <p:ph type="obj" sz="full" idx="4294967295"/>
          </p:nvPr>
        </p:nvSpPr>
        <p:spPr>
          <a:xfrm rot="0">
            <a:off x="0" y="381000"/>
            <a:ext cx="8458200" cy="5715000"/>
          </a:xfrm>
          <a:ln/>
        </p:spPr>
        <p:txBody>
          <a:bodyPr wrap="square" lIns="91440" rIns="91440" tIns="45720" bIns="45720" anchor="t" anchorCtr="false"/>
          <a:lstStyle/>
          <a:p>
            <a:pPr>
              <a:buNone/>
            </a:pPr>
            <a:r>
              <a:rPr lang="en-US" altLang="en-US" sz="2800" dirty="0"/>
              <a:t>Other possible indications of an elective c/s are;</a:t>
            </a:r>
          </a:p>
          <a:p>
            <a:pPr/>
            <a:r>
              <a:rPr lang="en-US" altLang="en-US" sz="2800" dirty="0"/>
              <a:t>Breech presentation</a:t>
            </a:r>
          </a:p>
          <a:p>
            <a:pPr/>
            <a:r>
              <a:rPr lang="en-US" altLang="en-US" sz="2800" dirty="0"/>
              <a:t>Moderate to severe pre-eclampsia</a:t>
            </a:r>
          </a:p>
          <a:p>
            <a:pPr/>
            <a:r>
              <a:rPr lang="en-US" altLang="en-US" sz="2800" dirty="0"/>
              <a:t>A medical condition that warrants the exclusion of maternal effort</a:t>
            </a:r>
          </a:p>
          <a:p>
            <a:pPr/>
            <a:r>
              <a:rPr lang="en-US" altLang="en-US" sz="2800" dirty="0"/>
              <a:t>DM</a:t>
            </a:r>
          </a:p>
          <a:p>
            <a:pPr/>
            <a:r>
              <a:rPr lang="en-US" altLang="en-US" sz="2800" dirty="0"/>
              <a:t>Intrauterine growth restriction</a:t>
            </a:r>
          </a:p>
          <a:p>
            <a:pPr/>
            <a:r>
              <a:rPr lang="en-US" altLang="en-US" sz="2800" dirty="0"/>
              <a:t>APH</a:t>
            </a:r>
          </a:p>
          <a:p>
            <a:pPr/>
            <a:r>
              <a:rPr lang="en-US" altLang="en-US" sz="2800" dirty="0"/>
              <a:t>Certain foetal abnormalities e.g. hydrocephalus</a:t>
            </a:r>
          </a:p>
          <a:p>
            <a:pPr/>
          </a:p>
          <a:p>
            <a:pPr>
              <a:buNone/>
            </a:pPr>
            <a:r>
              <a:rPr lang="en-US" altLang="en-US" sz="2800" dirty="0"/>
              <a:t> </a:t>
            </a:r>
          </a:p>
        </p:txBody>
      </p:sp>
    </p:spTree>
  </p:cSld>
  <p:transition spd="fas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1248" name=""/>
        <p:cNvGrpSpPr>
          <a:grpSpLocks/>
        </p:cNvGrpSpPr>
        <p:nvPr/>
      </p:nvGrpSpPr>
      <p:grpSpPr>
        <a:xfrm/>
      </p:grpSpPr>
      <p:sp>
        <p:nvSpPr>
          <p:cNvPr id="181250"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buNone/>
            </a:pPr>
            <a:r>
              <a:rPr lang="en-US" altLang="en-US" dirty="0"/>
              <a:t>If the indication for c/s pertains specifically to one pregnancy, such as placenta praevia, vaginal delivery may be expected on subsequent occasions</a:t>
            </a:r>
          </a:p>
          <a:p>
            <a:pPr>
              <a:buNone/>
            </a:pPr>
            <a:r>
              <a:rPr lang="en-US" altLang="en-US" dirty="0"/>
              <a:t>Certain conditions warrant repeated c/s. CPD due to contracted pelvis will recur &amp; a uterus which has been scared twice or more carries a greater risk of uterine rupture</a:t>
            </a:r>
          </a:p>
        </p:txBody>
      </p:sp>
    </p:spTree>
  </p:cSld>
  <p:transition spd="fas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2272" name=""/>
        <p:cNvGrpSpPr>
          <a:grpSpLocks/>
        </p:cNvGrpSpPr>
        <p:nvPr/>
      </p:nvGrpSpPr>
      <p:grpSpPr>
        <a:xfrm/>
      </p:grpSpPr>
      <p:sp>
        <p:nvSpPr>
          <p:cNvPr id="182274" name=""/>
          <p:cNvSpPr>
            <a:spLocks noGrp="1" noChangeAspect="0"/>
          </p:cNvSpPr>
          <p:nvPr>
            <p:ph type="obj" sz="full" idx="4294967295"/>
          </p:nvPr>
        </p:nvSpPr>
        <p:spPr>
          <a:xfrm rot="0">
            <a:off x="0" y="1981200"/>
            <a:ext cx="8458200" cy="4114800"/>
          </a:xfrm>
          <a:ln/>
        </p:spPr>
        <p:txBody>
          <a:bodyPr wrap="square" lIns="91440" rIns="91440" tIns="45720" bIns="45720" anchor="t" anchorCtr="false"/>
          <a:lstStyle/>
          <a:p>
            <a:pPr/>
            <a:r>
              <a:rPr lang="en-US" altLang="en-US" dirty="0"/>
              <a:t>This is carried out when adverse conditions develop during pregnancy or labour</a:t>
            </a:r>
          </a:p>
          <a:p>
            <a:pPr/>
            <a:r>
              <a:rPr lang="en-US" altLang="en-US" dirty="0"/>
              <a:t>The psychological preparation of the mother for the operation is of paramount importance. You should be prepared to deal with the different feelings of different mothers.</a:t>
            </a:r>
          </a:p>
        </p:txBody>
      </p:sp>
      <p:sp>
        <p:nvSpPr>
          <p:cNvPr id="1822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Emergency caesarean section</a:t>
            </a:r>
          </a:p>
        </p:txBody>
      </p:sp>
    </p:spTree>
  </p:cSld>
  <p:transition spd="fas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3296" name=""/>
        <p:cNvGrpSpPr>
          <a:grpSpLocks/>
        </p:cNvGrpSpPr>
        <p:nvPr/>
      </p:nvGrpSpPr>
      <p:grpSpPr>
        <a:xfrm/>
      </p:grpSpPr>
      <p:sp>
        <p:nvSpPr>
          <p:cNvPr id="183298" name=""/>
          <p:cNvSpPr>
            <a:spLocks noGrp="1" noChangeAspect="0"/>
          </p:cNvSpPr>
          <p:nvPr>
            <p:ph type="obj" sz="full" idx="4294967295"/>
          </p:nvPr>
        </p:nvSpPr>
        <p:spPr>
          <a:xfrm rot="0">
            <a:off x="0" y="1981200"/>
            <a:ext cx="9144000" cy="4114800"/>
          </a:xfrm>
          <a:ln/>
        </p:spPr>
        <p:txBody>
          <a:bodyPr wrap="square" lIns="91440" rIns="91440" tIns="45720" bIns="45720" anchor="t" anchorCtr="false"/>
          <a:lstStyle/>
          <a:p>
            <a:pPr>
              <a:lnSpc>
                <a:spcPct val="90000"/>
              </a:lnSpc>
            </a:pPr>
            <a:r>
              <a:rPr lang="en-US" altLang="en-US" sz="2700" dirty="0"/>
              <a:t>APH</a:t>
            </a:r>
          </a:p>
          <a:p>
            <a:pPr>
              <a:lnSpc>
                <a:spcPct val="90000"/>
              </a:lnSpc>
            </a:pPr>
            <a:r>
              <a:rPr lang="en-US" altLang="en-US" sz="2700" dirty="0"/>
              <a:t>Cord prolapse</a:t>
            </a:r>
          </a:p>
          <a:p>
            <a:pPr>
              <a:lnSpc>
                <a:spcPct val="90000"/>
              </a:lnSpc>
            </a:pPr>
            <a:r>
              <a:rPr lang="en-US" altLang="en-US" sz="2700" dirty="0"/>
              <a:t>Uterine rupture</a:t>
            </a:r>
          </a:p>
          <a:p>
            <a:pPr>
              <a:lnSpc>
                <a:spcPct val="90000"/>
              </a:lnSpc>
            </a:pPr>
            <a:r>
              <a:rPr lang="en-US" altLang="en-US" sz="2700" dirty="0"/>
              <a:t>CPD diagnosed in labour</a:t>
            </a:r>
          </a:p>
          <a:p>
            <a:pPr>
              <a:lnSpc>
                <a:spcPct val="90000"/>
              </a:lnSpc>
            </a:pPr>
            <a:r>
              <a:rPr lang="en-US" altLang="en-US" sz="2700" dirty="0"/>
              <a:t>Fulminating PET</a:t>
            </a:r>
          </a:p>
          <a:p>
            <a:pPr>
              <a:lnSpc>
                <a:spcPct val="90000"/>
              </a:lnSpc>
            </a:pPr>
            <a:r>
              <a:rPr lang="en-US" altLang="en-US" sz="2700" dirty="0"/>
              <a:t>Eclampsia</a:t>
            </a:r>
          </a:p>
          <a:p>
            <a:pPr>
              <a:lnSpc>
                <a:spcPct val="90000"/>
              </a:lnSpc>
            </a:pPr>
            <a:r>
              <a:rPr lang="en-US" altLang="en-US" sz="2700" dirty="0"/>
              <a:t>Failure to progress in the first or second stage of labour</a:t>
            </a:r>
          </a:p>
          <a:p>
            <a:pPr>
              <a:lnSpc>
                <a:spcPct val="90000"/>
              </a:lnSpc>
            </a:pPr>
            <a:r>
              <a:rPr lang="en-US" altLang="en-US" sz="2700" dirty="0"/>
              <a:t>Foetal compromise/distress if delivery is not imminent</a:t>
            </a:r>
          </a:p>
        </p:txBody>
      </p:sp>
      <p:sp>
        <p:nvSpPr>
          <p:cNvPr id="1832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Definite Indications of an emergency caesarean section</a:t>
            </a:r>
          </a:p>
        </p:txBody>
      </p:sp>
    </p:spTree>
  </p:cSld>
  <p:transition spd="fas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4320" name=""/>
        <p:cNvGrpSpPr>
          <a:grpSpLocks/>
        </p:cNvGrpSpPr>
        <p:nvPr/>
      </p:nvGrpSpPr>
      <p:grpSpPr>
        <a:xfrm/>
      </p:grpSpPr>
      <p:sp>
        <p:nvSpPr>
          <p:cNvPr id="184322" name=""/>
          <p:cNvSpPr>
            <a:spLocks noGrp="1" noChangeAspect="0"/>
          </p:cNvSpPr>
          <p:nvPr>
            <p:ph type="obj" sz="full" idx="4294967295"/>
          </p:nvPr>
        </p:nvSpPr>
        <p:spPr>
          <a:xfrm rot="0">
            <a:off x="0" y="1981200"/>
            <a:ext cx="9144000" cy="4876800"/>
          </a:xfrm>
          <a:ln/>
        </p:spPr>
        <p:txBody>
          <a:bodyPr wrap="square" lIns="91440" rIns="91440" tIns="45720" bIns="45720" anchor="t" anchorCtr="false"/>
          <a:lstStyle/>
          <a:p>
            <a:pPr>
              <a:lnSpc>
                <a:spcPct val="80000"/>
              </a:lnSpc>
              <a:buNone/>
            </a:pPr>
            <a:r>
              <a:rPr lang="en-US" altLang="en-US" sz="2500" dirty="0"/>
              <a:t>The following are characteristic of pre-operative care during an elective caesarean section:</a:t>
            </a:r>
          </a:p>
          <a:p>
            <a:pPr>
              <a:lnSpc>
                <a:spcPct val="80000"/>
              </a:lnSpc>
            </a:pPr>
            <a:r>
              <a:rPr lang="en-US" altLang="en-US" sz="2500" dirty="0"/>
              <a:t>The doctor explains the procedure to the mother and her partner and consent is obtained.</a:t>
            </a:r>
          </a:p>
          <a:p>
            <a:pPr>
              <a:lnSpc>
                <a:spcPct val="80000"/>
              </a:lnSpc>
            </a:pPr>
            <a:r>
              <a:rPr lang="en-US" altLang="en-US" sz="2500" dirty="0"/>
              <a:t>Physical examination is carried out to make sure the mother is fit for general anaesthesia</a:t>
            </a:r>
          </a:p>
          <a:p>
            <a:pPr>
              <a:lnSpc>
                <a:spcPct val="80000"/>
              </a:lnSpc>
            </a:pPr>
            <a:r>
              <a:rPr lang="en-US" altLang="en-US" sz="2500" dirty="0"/>
              <a:t>Blood for haemoglobin, cross match and two pints of blood are kept ready.</a:t>
            </a:r>
          </a:p>
          <a:p>
            <a:pPr>
              <a:lnSpc>
                <a:spcPct val="80000"/>
              </a:lnSpc>
            </a:pPr>
            <a:r>
              <a:rPr lang="en-US" altLang="en-US" sz="2500" dirty="0"/>
              <a:t>Antacid therapy. It is a common practice for women with any risk factors to receive antacid therapy throughout labour &amp; if not given, it should be administered immediately a decision for c/s is made. In order to minimize the secretion of gastric acid the anaesthetist may also prescribe preparations such as ranitidine</a:t>
            </a:r>
          </a:p>
        </p:txBody>
      </p:sp>
      <p:sp>
        <p:nvSpPr>
          <p:cNvPr id="18432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Pre-Operative Care For Elective Caesarean Section</a:t>
            </a:r>
          </a:p>
        </p:txBody>
      </p:sp>
    </p:spTree>
  </p:cSld>
  <p:transition spd="fas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5344" name=""/>
        <p:cNvGrpSpPr>
          <a:grpSpLocks/>
        </p:cNvGrpSpPr>
        <p:nvPr/>
      </p:nvGrpSpPr>
      <p:grpSpPr>
        <a:xfrm/>
      </p:grpSpPr>
      <p:sp>
        <p:nvSpPr>
          <p:cNvPr id="185346" name=""/>
          <p:cNvSpPr>
            <a:spLocks noGrp="1" noChangeAspect="0"/>
          </p:cNvSpPr>
          <p:nvPr>
            <p:ph type="obj" sz="full" idx="4294967295"/>
          </p:nvPr>
        </p:nvSpPr>
        <p:spPr>
          <a:xfrm rot="0">
            <a:off x="0" y="228600"/>
            <a:ext cx="8915400" cy="5867400"/>
          </a:xfrm>
          <a:ln/>
        </p:spPr>
        <p:txBody>
          <a:bodyPr wrap="square" lIns="91440" rIns="91440" tIns="45720" bIns="45720" anchor="t" anchorCtr="false"/>
          <a:lstStyle/>
          <a:p>
            <a:pPr/>
            <a:r>
              <a:rPr lang="en-US" altLang="en-US" dirty="0"/>
              <a:t>Mother is admitted and not fed overnight</a:t>
            </a:r>
          </a:p>
          <a:p>
            <a:pPr/>
            <a:r>
              <a:rPr lang="en-US" altLang="en-US" dirty="0"/>
              <a:t>A bath is taken in the morning.</a:t>
            </a:r>
          </a:p>
          <a:p>
            <a:pPr/>
            <a:r>
              <a:rPr lang="en-US" altLang="en-US" dirty="0"/>
              <a:t>Pubic shave is also done</a:t>
            </a:r>
          </a:p>
          <a:p>
            <a:pPr/>
            <a:r>
              <a:rPr lang="en-US" altLang="en-US" dirty="0"/>
              <a:t>Bowel care. If c/s is elective, two glycerine suppositories are administered on the evening b4 operation in order to empty the rectum</a:t>
            </a:r>
          </a:p>
          <a:p>
            <a:pPr/>
            <a:r>
              <a:rPr lang="en-US" altLang="en-US" dirty="0"/>
              <a:t>A retention catheter is inserted to ensure an empty bladder throughout the operation.</a:t>
            </a:r>
          </a:p>
          <a:p>
            <a:pPr/>
            <a:r>
              <a:rPr lang="en-US" altLang="en-US" dirty="0"/>
              <a:t>An intravenous infusion is started as per prescription.</a:t>
            </a:r>
          </a:p>
          <a:p>
            <a:pPr/>
            <a:r>
              <a:rPr lang="en-US" altLang="en-US" dirty="0"/>
              <a:t>Valuables are kept safely.</a:t>
            </a:r>
          </a:p>
          <a:p>
            <a:pPr/>
            <a:r>
              <a:rPr lang="en-US" altLang="en-US" dirty="0"/>
              <a:t>Nail polish, dentures, glasses or contact lenses are removed.</a:t>
            </a:r>
          </a:p>
        </p:txBody>
      </p:sp>
    </p:spTree>
  </p:cSld>
  <p:transition spd="fas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480" name=""/>
        <p:cNvGrpSpPr>
          <a:grpSpLocks/>
        </p:cNvGrpSpPr>
        <p:nvPr/>
      </p:nvGrpSpPr>
      <p:grpSpPr>
        <a:xfrm/>
      </p:grpSpPr>
      <p:sp>
        <p:nvSpPr>
          <p:cNvPr id="20482" name=""/>
          <p:cNvSpPr>
            <a:spLocks noGrp="1" noChangeAspect="0"/>
          </p:cNvSpPr>
          <p:nvPr>
            <p:ph type="obj" sz="full" idx="4294967295"/>
          </p:nvPr>
        </p:nvSpPr>
        <p:spPr>
          <a:xfrm rot="0">
            <a:off x="0" y="0"/>
            <a:ext cx="8991600" cy="6858000"/>
          </a:xfrm>
          <a:ln/>
        </p:spPr>
        <p:txBody>
          <a:bodyPr wrap="square" lIns="91440" rIns="91440" tIns="45720" bIns="45720" anchor="t" anchorCtr="false"/>
          <a:lstStyle/>
          <a:p>
            <a:pPr/>
            <a:r>
              <a:rPr lang="en-US" altLang="en-US" dirty="0">
                <a:solidFill>
                  <a:srgbClr val="000000"/>
                </a:solidFill>
                <a:ea charset="-122" typeface="Microsoft YaHei"/>
              </a:rPr>
              <a:t>This part is most contentious bcoz the expectation is that progress once labour is diagnosed is a cervical dilatation of 1cm/hr</a:t>
            </a:r>
          </a:p>
          <a:p>
            <a:pPr>
              <a:spcBef>
                <a:spcPts val="600"/>
              </a:spcBef>
              <a:buFont charset="2" typeface="Wingdings"/>
              <a:buChar char="ü"/>
            </a:pPr>
            <a:r>
              <a:rPr lang="en-US" altLang="en-US" dirty="0" b="1" u="sng">
                <a:solidFill>
                  <a:srgbClr val="000000"/>
                </a:solidFill>
                <a:ea charset="-122" typeface="Microsoft YaHei"/>
              </a:rPr>
              <a:t>Delay in second stage of labour</a:t>
            </a:r>
          </a:p>
          <a:p>
            <a:pPr>
              <a:spcBef>
                <a:spcPts val="600"/>
              </a:spcBef>
            </a:pPr>
            <a:r>
              <a:rPr lang="en-US" altLang="en-US" dirty="0">
                <a:solidFill>
                  <a:srgbClr val="000000"/>
                </a:solidFill>
                <a:ea charset="-122" typeface="Microsoft YaHei"/>
              </a:rPr>
              <a:t>The second stage of labour can be divided into passive( pelvic) phase &amp; active(perineal) phase</a:t>
            </a:r>
          </a:p>
          <a:p>
            <a:pPr>
              <a:spcBef>
                <a:spcPts val="600"/>
              </a:spcBef>
            </a:pPr>
            <a:r>
              <a:rPr lang="en-US" altLang="en-US" sz="2800" dirty="0">
                <a:solidFill>
                  <a:srgbClr val="000000"/>
                </a:solidFill>
                <a:ea charset="-122" typeface="Microsoft YaHei"/>
              </a:rPr>
              <a:t>Delay in this stage may be due to </a:t>
            </a:r>
            <a:r>
              <a:rPr lang="en-US" altLang="en-US" sz="2800" dirty="0" i="1">
                <a:solidFill>
                  <a:srgbClr val="c00000"/>
                </a:solidFill>
                <a:ea charset="-122" typeface="Microsoft YaHei"/>
              </a:rPr>
              <a:t>malposition causing failure of the vertex to descend and rotate</a:t>
            </a:r>
            <a:r>
              <a:rPr lang="en-US" altLang="en-US" sz="2800" dirty="0" i="1">
                <a:solidFill>
                  <a:srgbClr val="002060"/>
                </a:solidFill>
                <a:ea charset="-122" typeface="Microsoft YaHei"/>
              </a:rPr>
              <a:t>, </a:t>
            </a:r>
            <a:r>
              <a:rPr lang="en-US" altLang="en-US" sz="2800" dirty="0" i="1">
                <a:solidFill>
                  <a:srgbClr val="0070c0"/>
                </a:solidFill>
                <a:ea charset="-122" typeface="Microsoft YaHei"/>
              </a:rPr>
              <a:t>ineffective contractions due to prolonged first stage, </a:t>
            </a:r>
            <a:r>
              <a:rPr lang="en-US" altLang="en-US" sz="2800" dirty="0" i="1">
                <a:solidFill>
                  <a:srgbClr val="ff0000"/>
                </a:solidFill>
                <a:ea charset="-122" typeface="Microsoft YaHei"/>
              </a:rPr>
              <a:t>large foetus </a:t>
            </a:r>
            <a:r>
              <a:rPr lang="en-US" altLang="en-US" sz="2800" dirty="0" i="1">
                <a:solidFill>
                  <a:srgbClr val="7030a0"/>
                </a:solidFill>
                <a:ea charset="-122" typeface="Microsoft YaHei"/>
              </a:rPr>
              <a:t>&amp; large vertex or absence of desire to push with epidural analgesia</a:t>
            </a:r>
          </a:p>
          <a:p>
            <a:pPr>
              <a:spcBef>
                <a:spcPts val="600"/>
              </a:spcBef>
            </a:pPr>
            <a:r>
              <a:rPr lang="en-US" altLang="en-US" sz="2800" dirty="0" i="1">
                <a:solidFill>
                  <a:srgbClr val="002060"/>
                </a:solidFill>
                <a:ea charset="-122" typeface="Microsoft YaHei"/>
              </a:rPr>
              <a:t>A full bladder or a full rectum can also impede progress</a:t>
            </a:r>
          </a:p>
        </p:txBody>
      </p:sp>
    </p:spTree>
  </p:cSld>
  <p:transition spd="fas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6368" name=""/>
        <p:cNvGrpSpPr>
          <a:grpSpLocks/>
        </p:cNvGrpSpPr>
        <p:nvPr/>
      </p:nvGrpSpPr>
      <p:grpSpPr>
        <a:xfrm/>
      </p:grpSpPr>
      <p:sp>
        <p:nvSpPr>
          <p:cNvPr id="18637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t>Theatre gown, leggings and scarf are put on the mother.</a:t>
            </a:r>
          </a:p>
          <a:p>
            <a:pPr/>
            <a:r>
              <a:rPr lang="en-US" altLang="en-US" dirty="0"/>
              <a:t>Pre-operative medication is usually administered half an hour before the operation (1m atropine and analgesic).</a:t>
            </a:r>
          </a:p>
          <a:p>
            <a:pPr/>
            <a:r>
              <a:rPr lang="en-US" altLang="en-US" dirty="0"/>
              <a:t>Foetal heart, foetal position, and presentation are determined.</a:t>
            </a:r>
          </a:p>
          <a:p>
            <a:pPr/>
            <a:r>
              <a:rPr lang="en-US" altLang="en-US" dirty="0"/>
              <a:t>Maternal observations are recorded: pulse, respiration, blood pressure and temperature.</a:t>
            </a:r>
          </a:p>
          <a:p>
            <a:pPr/>
            <a:r>
              <a:rPr lang="en-US" altLang="en-US" dirty="0"/>
              <a:t>A urinalysis is carried out for albumin</a:t>
            </a:r>
          </a:p>
        </p:txBody>
      </p:sp>
    </p:spTree>
  </p:cSld>
  <p:transition spd="fas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7392" name=""/>
        <p:cNvGrpSpPr>
          <a:grpSpLocks/>
        </p:cNvGrpSpPr>
        <p:nvPr/>
      </p:nvGrpSpPr>
      <p:grpSpPr>
        <a:xfrm/>
      </p:grpSpPr>
      <p:sp>
        <p:nvSpPr>
          <p:cNvPr id="187394" name=""/>
          <p:cNvSpPr>
            <a:spLocks noGrp="1" noChangeAspect="0"/>
          </p:cNvSpPr>
          <p:nvPr>
            <p:ph type="obj" sz="full" idx="4294967295"/>
          </p:nvPr>
        </p:nvSpPr>
        <p:spPr>
          <a:xfrm rot="0">
            <a:off x="0" y="1981200"/>
            <a:ext cx="9144000" cy="4876800"/>
          </a:xfrm>
          <a:ln/>
        </p:spPr>
        <p:txBody>
          <a:bodyPr wrap="square" lIns="91440" rIns="91440" tIns="45720" bIns="45720" anchor="t" anchorCtr="false"/>
          <a:lstStyle/>
          <a:p>
            <a:pPr>
              <a:lnSpc>
                <a:spcPct val="90000"/>
              </a:lnSpc>
            </a:pPr>
            <a:r>
              <a:rPr lang="en-US" altLang="en-US" sz="2700" dirty="0"/>
              <a:t>This is the same care given to any woman who has undergone a major abdominal operation.</a:t>
            </a:r>
          </a:p>
          <a:p>
            <a:pPr>
              <a:lnSpc>
                <a:spcPct val="90000"/>
              </a:lnSpc>
            </a:pPr>
            <a:r>
              <a:rPr lang="en-US" altLang="en-US" sz="2700" dirty="0"/>
              <a:t>Observations. Bp &amp; pulse are recorded every ¼ hour in the immediate recovery period</a:t>
            </a:r>
          </a:p>
          <a:p>
            <a:pPr>
              <a:lnSpc>
                <a:spcPct val="90000"/>
              </a:lnSpc>
            </a:pPr>
            <a:r>
              <a:rPr lang="en-US" altLang="en-US" sz="2700" dirty="0"/>
              <a:t>Temperature is recorded every 2 hrs</a:t>
            </a:r>
          </a:p>
          <a:p>
            <a:pPr>
              <a:lnSpc>
                <a:spcPct val="90000"/>
              </a:lnSpc>
            </a:pPr>
            <a:r>
              <a:rPr lang="en-US" altLang="en-US" sz="2700" dirty="0"/>
              <a:t>Inspect the wound every ½ hour to detect any bloodloss</a:t>
            </a:r>
          </a:p>
          <a:p>
            <a:pPr>
              <a:lnSpc>
                <a:spcPct val="90000"/>
              </a:lnSpc>
            </a:pPr>
            <a:r>
              <a:rPr lang="en-US" altLang="en-US" sz="2700" dirty="0"/>
              <a:t>Inspect the lochia. Drainage should be small initially</a:t>
            </a:r>
          </a:p>
          <a:p>
            <a:pPr>
              <a:lnSpc>
                <a:spcPct val="90000"/>
              </a:lnSpc>
            </a:pPr>
            <a:r>
              <a:rPr lang="en-US" altLang="en-US" sz="2700" dirty="0"/>
              <a:t>Nurse the pt in the left lateral/recovery position until she is fully conscious since the risk of airway obstruction or regurgitation &amp; silent aspiration of the stomach contents are still present</a:t>
            </a:r>
          </a:p>
        </p:txBody>
      </p:sp>
      <p:sp>
        <p:nvSpPr>
          <p:cNvPr id="1873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Post Operative Care</a:t>
            </a:r>
          </a:p>
        </p:txBody>
      </p:sp>
    </p:spTree>
  </p:cSld>
  <p:transition spd="fas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8416" name=""/>
        <p:cNvGrpSpPr>
          <a:grpSpLocks/>
        </p:cNvGrpSpPr>
        <p:nvPr/>
      </p:nvGrpSpPr>
      <p:grpSpPr>
        <a:xfrm/>
      </p:grpSpPr>
      <p:sp>
        <p:nvSpPr>
          <p:cNvPr id="188418" name=""/>
          <p:cNvSpPr>
            <a:spLocks noGrp="1" noChangeAspect="0"/>
          </p:cNvSpPr>
          <p:nvPr>
            <p:ph type="obj" sz="full" idx="4294967295"/>
          </p:nvPr>
        </p:nvSpPr>
        <p:spPr>
          <a:xfrm rot="0">
            <a:off x="0" y="1219200"/>
            <a:ext cx="9144000" cy="4876800"/>
          </a:xfrm>
          <a:ln/>
        </p:spPr>
        <p:txBody>
          <a:bodyPr wrap="square" lIns="91440" rIns="91440" tIns="45720" bIns="45720" anchor="t" anchorCtr="false"/>
          <a:lstStyle/>
          <a:p>
            <a:pPr>
              <a:lnSpc>
                <a:spcPct val="80000"/>
              </a:lnSpc>
            </a:pPr>
            <a:r>
              <a:rPr lang="en-US" altLang="en-US" sz="3000" dirty="0"/>
              <a:t>Analgesia is prescribed &amp; is given as required</a:t>
            </a:r>
          </a:p>
          <a:p>
            <a:pPr>
              <a:lnSpc>
                <a:spcPct val="80000"/>
              </a:lnSpc>
            </a:pPr>
            <a:r>
              <a:rPr lang="en-US" altLang="en-US" sz="3000" dirty="0"/>
              <a:t>Fluids are introduced gradually followed by a light diet </a:t>
            </a:r>
          </a:p>
          <a:p>
            <a:pPr>
              <a:lnSpc>
                <a:spcPct val="80000"/>
              </a:lnSpc>
            </a:pPr>
            <a:r>
              <a:rPr lang="en-US" altLang="en-US" sz="3000" dirty="0"/>
              <a:t>The mother should breast feed as soon as her condition permits. If for any reason she cannot breast feed, the breast should manually be expressed from the third day to prevent engorgement of the breasts. </a:t>
            </a:r>
          </a:p>
          <a:p>
            <a:pPr>
              <a:lnSpc>
                <a:spcPct val="80000"/>
              </a:lnSpc>
            </a:pPr>
            <a:r>
              <a:rPr lang="en-US" altLang="en-US" sz="3000" dirty="0"/>
              <a:t>Four hourly vulva swabbing should be taken if the patient is confined to bed</a:t>
            </a:r>
          </a:p>
          <a:p>
            <a:pPr>
              <a:lnSpc>
                <a:spcPct val="80000"/>
              </a:lnSpc>
            </a:pPr>
            <a:r>
              <a:rPr lang="en-US" altLang="en-US" sz="3000" dirty="0"/>
              <a:t>Prophylactic antibiotics should be administered to prevent infections</a:t>
            </a:r>
          </a:p>
        </p:txBody>
      </p:sp>
    </p:spTree>
  </p:cSld>
  <p:transition spd="fas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9440" name=""/>
        <p:cNvGrpSpPr>
          <a:grpSpLocks/>
        </p:cNvGrpSpPr>
        <p:nvPr/>
      </p:nvGrpSpPr>
      <p:grpSpPr>
        <a:xfrm/>
      </p:grpSpPr>
      <p:sp>
        <p:nvSpPr>
          <p:cNvPr id="189442" name=""/>
          <p:cNvSpPr>
            <a:spLocks noGrp="1" noChangeAspect="0"/>
          </p:cNvSpPr>
          <p:nvPr>
            <p:ph type="obj" sz="full" idx="4294967295"/>
          </p:nvPr>
        </p:nvSpPr>
        <p:spPr>
          <a:xfrm rot="0">
            <a:off x="0" y="1600200"/>
            <a:ext cx="9144000" cy="5257800"/>
          </a:xfrm>
          <a:ln/>
        </p:spPr>
        <p:txBody>
          <a:bodyPr wrap="square" lIns="91440" rIns="91440" tIns="45720" bIns="45720" anchor="t" anchorCtr="false"/>
          <a:lstStyle/>
          <a:p>
            <a:pPr/>
            <a:r>
              <a:rPr lang="en-US" altLang="en-US" dirty="0"/>
              <a:t>When mother &amp; baby are transferred to the postnatal ward, check BP, pulse &amp; temp every 4hrs</a:t>
            </a:r>
          </a:p>
          <a:p>
            <a:pPr/>
            <a:r>
              <a:rPr lang="en-US" altLang="en-US" dirty="0"/>
              <a:t>Ct intravenous infusion</a:t>
            </a:r>
          </a:p>
          <a:p>
            <a:pPr/>
            <a:r>
              <a:rPr lang="en-US" altLang="en-US" dirty="0"/>
              <a:t>The urinary catheter remains in situ until the woman is ambulant</a:t>
            </a:r>
          </a:p>
          <a:p>
            <a:pPr/>
            <a:r>
              <a:rPr lang="en-US" altLang="en-US" dirty="0"/>
              <a:t>Observe the lochia &amp; the wound every 4 hrs initially</a:t>
            </a:r>
          </a:p>
          <a:p>
            <a:pPr>
              <a:buNone/>
            </a:pPr>
            <a:r>
              <a:rPr lang="en-US" altLang="en-US" dirty="0"/>
              <a:t> </a:t>
            </a:r>
          </a:p>
        </p:txBody>
      </p:sp>
      <p:sp>
        <p:nvSpPr>
          <p:cNvPr id="1894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Care in the postnatal ward</a:t>
            </a:r>
          </a:p>
        </p:txBody>
      </p:sp>
    </p:spTree>
  </p:cSld>
  <p:transition spd="fas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0464" name=""/>
        <p:cNvGrpSpPr>
          <a:grpSpLocks/>
        </p:cNvGrpSpPr>
        <p:nvPr/>
      </p:nvGrpSpPr>
      <p:grpSpPr>
        <a:xfrm/>
      </p:grpSpPr>
      <p:sp>
        <p:nvSpPr>
          <p:cNvPr id="190466" name=""/>
          <p:cNvSpPr>
            <a:spLocks noGrp="1" noChangeAspect="0"/>
          </p:cNvSpPr>
          <p:nvPr>
            <p:ph type="obj" sz="full" idx="4294967295"/>
          </p:nvPr>
        </p:nvSpPr>
        <p:spPr>
          <a:xfrm rot="0">
            <a:off x="0" y="0"/>
            <a:ext cx="8991600" cy="6096000"/>
          </a:xfrm>
          <a:ln/>
        </p:spPr>
        <p:txBody>
          <a:bodyPr wrap="square" lIns="91440" rIns="91440" tIns="45720" bIns="45720" anchor="t" anchorCtr="false"/>
          <a:lstStyle/>
          <a:p>
            <a:pPr/>
            <a:r>
              <a:rPr lang="en-US" altLang="en-US" dirty="0"/>
              <a:t>Ensure that the mother has adequate rest</a:t>
            </a:r>
          </a:p>
          <a:p>
            <a:pPr/>
            <a:r>
              <a:rPr lang="en-US" altLang="en-US" dirty="0"/>
              <a:t>Encourage the woman to move her legs &amp; perform legs &amp; breathing exercises</a:t>
            </a:r>
          </a:p>
          <a:p>
            <a:pPr/>
            <a:r>
              <a:rPr lang="en-US" altLang="en-US" dirty="0"/>
              <a:t>The physiotherapist should teach chest physiotherapy</a:t>
            </a:r>
          </a:p>
          <a:p>
            <a:pPr/>
            <a:r>
              <a:rPr lang="en-US" altLang="en-US" dirty="0"/>
              <a:t>Prophylactic low dose heparin is often prescribed</a:t>
            </a:r>
          </a:p>
        </p:txBody>
      </p:sp>
    </p:spTree>
  </p:cSld>
  <p:transition spd="fas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1488" name=""/>
        <p:cNvGrpSpPr>
          <a:grpSpLocks/>
        </p:cNvGrpSpPr>
        <p:nvPr/>
      </p:nvGrpSpPr>
      <p:grpSpPr>
        <a:xfrm/>
      </p:grpSpPr>
      <p:sp>
        <p:nvSpPr>
          <p:cNvPr id="191490" name=""/>
          <p:cNvSpPr>
            <a:spLocks noGrp="1" noChangeAspect="0"/>
          </p:cNvSpPr>
          <p:nvPr>
            <p:ph type="obj" sz="full" idx="4294967295"/>
          </p:nvPr>
        </p:nvSpPr>
        <p:spPr>
          <a:xfrm rot="0">
            <a:off x="0" y="0"/>
            <a:ext cx="8915400" cy="6096000"/>
          </a:xfrm>
          <a:ln/>
        </p:spPr>
        <p:txBody>
          <a:bodyPr wrap="square" lIns="91440" rIns="91440" tIns="45720" bIns="45720" anchor="t" anchorCtr="false"/>
          <a:lstStyle/>
          <a:p>
            <a:pPr/>
            <a:r>
              <a:rPr lang="en-US" altLang="en-US" dirty="0"/>
              <a:t>Monitor urinary output carefully both b4 &amp; after removal of catheter. Women may have difficulty in micturition initially &amp; the bladder may be incompletely emptied. Any haematuria must be reported to the doctor</a:t>
            </a:r>
          </a:p>
          <a:p>
            <a:pPr/>
            <a:r>
              <a:rPr lang="en-US" altLang="en-US" dirty="0"/>
              <a:t>Give appropriate analgesia as frequently as possible. Intramuscular  opiates are given within the 1</a:t>
            </a:r>
            <a:r>
              <a:rPr lang="en-US" altLang="en-US" dirty="0"/>
              <a:t>st</a:t>
            </a:r>
            <a:r>
              <a:rPr lang="en-US" altLang="en-US" dirty="0"/>
              <a:t> 48hrs &amp; thereafter oral analgesics</a:t>
            </a:r>
          </a:p>
          <a:p>
            <a:pPr/>
            <a:r>
              <a:rPr lang="en-US" altLang="en-US" dirty="0"/>
              <a:t>Observe the mother when breastfeeding &amp; assist where necessary</a:t>
            </a:r>
          </a:p>
        </p:txBody>
      </p:sp>
    </p:spTree>
  </p:cSld>
  <p:transition spd="fas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2512" name=""/>
        <p:cNvGrpSpPr>
          <a:grpSpLocks/>
        </p:cNvGrpSpPr>
        <p:nvPr/>
      </p:nvGrpSpPr>
      <p:grpSpPr>
        <a:xfrm/>
      </p:grpSpPr>
      <p:sp>
        <p:nvSpPr>
          <p:cNvPr id="192514"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buNone/>
            </a:pPr>
            <a:r>
              <a:rPr lang="en-US" altLang="en-US" sz="2800" dirty="0" b="1" i="1" u="sng"/>
              <a:t>Maternal Complications </a:t>
            </a:r>
          </a:p>
          <a:p>
            <a:pPr/>
            <a:r>
              <a:rPr lang="en-US" altLang="en-US" sz="2800" dirty="0" i="1"/>
              <a:t>Immediate: </a:t>
            </a:r>
          </a:p>
          <a:p>
            <a:pPr lvl="1"/>
            <a:r>
              <a:rPr lang="en-US" altLang="en-US" sz="2400" dirty="0"/>
              <a:t>Anaesthetic - difficult intubation, Mendelson’s syndrome, hypotension, spinal headache </a:t>
            </a:r>
          </a:p>
          <a:p>
            <a:pPr lvl="1"/>
            <a:r>
              <a:rPr lang="en-US" altLang="en-US" sz="2400" dirty="0"/>
              <a:t>Haemorrhage – lacerations, uterine atony, placenta praevia or accreta </a:t>
            </a:r>
          </a:p>
          <a:p>
            <a:pPr lvl="1"/>
            <a:r>
              <a:rPr lang="en-US" altLang="en-US" sz="2400" dirty="0"/>
              <a:t>Complications of blood transfusion </a:t>
            </a:r>
          </a:p>
          <a:p>
            <a:pPr lvl="1"/>
            <a:r>
              <a:rPr lang="en-US" altLang="en-US" sz="2400" dirty="0"/>
              <a:t>GI and urinary tract injuries </a:t>
            </a:r>
          </a:p>
          <a:p>
            <a:pPr lvl="1"/>
            <a:r>
              <a:rPr lang="en-US" altLang="en-US" sz="2400" dirty="0"/>
              <a:t>Death (risk of death is 7x that of vaginal delivery) </a:t>
            </a:r>
          </a:p>
          <a:p>
            <a:pPr/>
            <a:r>
              <a:rPr lang="en-US" altLang="en-US" sz="2800" dirty="0" i="1"/>
              <a:t>Late </a:t>
            </a:r>
          </a:p>
          <a:p>
            <a:pPr lvl="1"/>
            <a:r>
              <a:rPr lang="en-US" altLang="en-US" sz="2400" dirty="0"/>
              <a:t>General post-op. complications; atelectasis, pneumonia, paralytic ileus, UTI, thromboembolism </a:t>
            </a:r>
          </a:p>
          <a:p>
            <a:pPr lvl="1"/>
            <a:r>
              <a:rPr lang="en-US" altLang="en-US" sz="2400" dirty="0"/>
              <a:t>Infection (endometritis, wound infection) </a:t>
            </a:r>
          </a:p>
          <a:p>
            <a:pPr lvl="1"/>
            <a:r>
              <a:rPr lang="en-US" altLang="en-US" sz="2400" dirty="0"/>
              <a:t>Intestinal obstruction (adhesions especially after classical) </a:t>
            </a:r>
          </a:p>
          <a:p>
            <a:pPr lvl="1"/>
          </a:p>
        </p:txBody>
      </p:sp>
      <p:sp>
        <p:nvSpPr>
          <p:cNvPr id="192515" name=""/>
          <p:cNvSpPr>
            <a:spLocks noGrp="1" noChangeAspect="0"/>
          </p:cNvSpPr>
          <p:nvPr>
            <p:ph type="title" sz="full" idx="4294967295"/>
          </p:nvPr>
        </p:nvSpPr>
        <p:spPr>
          <a:xfrm rot="0">
            <a:off x="0" y="0"/>
            <a:ext cx="9144000" cy="685800"/>
          </a:xfrm>
          <a:solidFill>
            <a:srgbClr val="7030a0">
              <a:alpha val="100000"/>
            </a:srgbClr>
          </a:solidFill>
          <a:ln/>
        </p:spPr>
        <p:txBody>
          <a:bodyPr wrap="square" lIns="91440" rIns="91440" tIns="45720" bIns="45720" anchor="ctr"/>
          <a:lstStyle/>
          <a:p>
            <a:pPr/>
            <a:r>
              <a:rPr lang="en-US" altLang="en-US" sz="4000" dirty="0" b="1">
                <a:solidFill>
                  <a:srgbClr val="ffff00"/>
                </a:solidFill>
              </a:rPr>
              <a:t>Complications </a:t>
            </a:r>
          </a:p>
        </p:txBody>
      </p:sp>
    </p:spTree>
  </p:cSld>
  <p:transition spd="fas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3536" name=""/>
        <p:cNvGrpSpPr>
          <a:grpSpLocks/>
        </p:cNvGrpSpPr>
        <p:nvPr/>
      </p:nvGrpSpPr>
      <p:grpSpPr>
        <a:xfrm/>
      </p:grpSpPr>
      <p:sp>
        <p:nvSpPr>
          <p:cNvPr id="19353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lvl="1"/>
            <a:r>
              <a:rPr lang="en-US" altLang="en-US" sz="2400" dirty="0"/>
              <a:t>Uterine scar dehiscence /rupture in subsequent pregnancy (10x more likely in classical than LUSCS) </a:t>
            </a:r>
          </a:p>
          <a:p>
            <a:pPr lvl="1"/>
            <a:r>
              <a:rPr lang="en-US" altLang="en-US" sz="2400" dirty="0"/>
              <a:t>Chronic abdominal pain</a:t>
            </a:r>
          </a:p>
          <a:p>
            <a:pPr/>
            <a:r>
              <a:rPr lang="en-US" altLang="en-US" sz="2800" dirty="0" b="1" i="1" u="sng"/>
              <a:t>Fetal Complications </a:t>
            </a:r>
          </a:p>
          <a:p>
            <a:pPr lvl="1"/>
            <a:r>
              <a:rPr lang="en-US" altLang="en-US" sz="2400" dirty="0"/>
              <a:t>Prematurity </a:t>
            </a:r>
          </a:p>
          <a:p>
            <a:pPr lvl="1"/>
            <a:r>
              <a:rPr lang="en-US" altLang="en-US" sz="2400" dirty="0"/>
              <a:t>Respiratory depression </a:t>
            </a:r>
          </a:p>
          <a:p>
            <a:pPr lvl="1"/>
            <a:r>
              <a:rPr lang="en-US" altLang="en-US" sz="2400" dirty="0"/>
              <a:t>Intracranial haemorrhage (due to small incision)</a:t>
            </a:r>
          </a:p>
        </p:txBody>
      </p:sp>
    </p:spTree>
  </p:cSld>
  <p:transition spd="fas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4560" name=""/>
        <p:cNvGrpSpPr>
          <a:grpSpLocks/>
        </p:cNvGrpSpPr>
        <p:nvPr/>
      </p:nvGrpSpPr>
      <p:grpSpPr>
        <a:xfrm/>
      </p:grpSpPr>
      <p:sp>
        <p:nvSpPr>
          <p:cNvPr id="194562" name=""/>
          <p:cNvSpPr>
            <a:spLocks noGrp="1" noChangeAspect="0"/>
          </p:cNvSpPr>
          <p:nvPr>
            <p:ph type="obj" sz="full" idx="4294967295"/>
          </p:nvPr>
        </p:nvSpPr>
        <p:spPr>
          <a:xfrm rot="0">
            <a:off x="0" y="1676400"/>
            <a:ext cx="9144000" cy="5181600"/>
          </a:xfrm>
          <a:ln/>
        </p:spPr>
        <p:txBody>
          <a:bodyPr wrap="square" lIns="91440" rIns="91440" tIns="45720" bIns="45720" anchor="t" anchorCtr="false"/>
          <a:lstStyle/>
          <a:p>
            <a:pPr>
              <a:buNone/>
            </a:pPr>
            <a:r>
              <a:rPr lang="en-US" altLang="en-US" sz="2400" dirty="0"/>
              <a:t>Younge invented the basic idea for the vacuum extractor in 1706 when he used a glass suction cup. In 1849, Simpson designed the instrument, but at the time it was hardly used. </a:t>
            </a:r>
          </a:p>
          <a:p>
            <a:pPr>
              <a:buNone/>
            </a:pPr>
            <a:r>
              <a:rPr lang="en-US" altLang="en-US" sz="2400" dirty="0"/>
              <a:t>In 1874, Mostron introduced the modern vacuum extractor. </a:t>
            </a:r>
          </a:p>
          <a:p>
            <a:pPr>
              <a:buNone/>
            </a:pPr>
            <a:r>
              <a:rPr lang="en-US" altLang="en-US" sz="2400" dirty="0"/>
              <a:t>There are opinions about the value in assisting delivery by this method and it is rarely used these days. However, it is still useful in remote areas</a:t>
            </a:r>
          </a:p>
          <a:p>
            <a:pPr>
              <a:buNone/>
            </a:pPr>
            <a:r>
              <a:rPr lang="en-US" altLang="en-US" sz="2400" dirty="0" b="1"/>
              <a:t> </a:t>
            </a:r>
          </a:p>
        </p:txBody>
      </p:sp>
      <p:sp>
        <p:nvSpPr>
          <p:cNvPr id="194563" name=""/>
          <p:cNvSpPr>
            <a:spLocks noGrp="1" noChangeAspect="0"/>
          </p:cNvSpPr>
          <p:nvPr>
            <p:ph type="title" sz="full" idx="4294967295"/>
          </p:nvPr>
        </p:nvSpPr>
        <p:spPr>
          <a:xfrm rot="0">
            <a:off x="0" y="0"/>
            <a:ext cx="9144000" cy="1676400"/>
          </a:xfrm>
          <a:solidFill>
            <a:srgbClr val="7030a0">
              <a:alpha val="100000"/>
            </a:srgbClr>
          </a:solidFill>
          <a:ln/>
        </p:spPr>
        <p:txBody>
          <a:bodyPr wrap="square" lIns="91440" rIns="91440" tIns="45720" bIns="45720" anchor="ctr"/>
          <a:lstStyle/>
          <a:p>
            <a:pPr/>
            <a:r>
              <a:rPr lang="en-US" altLang="en-US" dirty="0">
                <a:solidFill>
                  <a:srgbClr val="ffff00"/>
                </a:solidFill>
              </a:rPr>
              <a:t>INTRODUCTION TO VACUUM EXTRACTION( VENTOUSE DELIVERY)</a:t>
            </a:r>
          </a:p>
        </p:txBody>
      </p:sp>
    </p:spTree>
  </p:cSld>
  <p:transition spd="fas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5584" name=""/>
        <p:cNvGrpSpPr>
          <a:grpSpLocks/>
        </p:cNvGrpSpPr>
        <p:nvPr/>
      </p:nvGrpSpPr>
      <p:grpSpPr>
        <a:xfrm/>
      </p:grpSpPr>
      <p:sp>
        <p:nvSpPr>
          <p:cNvPr id="19558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a:t>DEFINITION:</a:t>
            </a:r>
          </a:p>
          <a:p>
            <a:pPr/>
            <a:r>
              <a:rPr lang="en-US" altLang="en-US" sz="2800" dirty="0" b="1"/>
              <a:t>Ventouse</a:t>
            </a:r>
            <a:r>
              <a:rPr lang="en-US" altLang="en-US" sz="2800" dirty="0"/>
              <a:t> is a vacuum device used to assist the delivery of a baby when the second stage of labour has not progressed adequately. It is an alternative to a forceps delivery and caesarean section. It cannot be used when the baby is in the breech position or for premature births. </a:t>
            </a:r>
          </a:p>
          <a:p>
            <a:pPr/>
            <a:r>
              <a:rPr lang="en-US" altLang="en-US" sz="2800" dirty="0"/>
              <a:t>This technique is also called </a:t>
            </a:r>
            <a:r>
              <a:rPr lang="en-US" altLang="en-US" sz="2800" dirty="0" b="1"/>
              <a:t>vacuum-assisted vaginal delivery</a:t>
            </a:r>
            <a:r>
              <a:rPr lang="en-US" altLang="en-US" sz="2800" dirty="0"/>
              <a:t> or </a:t>
            </a:r>
            <a:r>
              <a:rPr lang="en-US" altLang="en-US" sz="2800" dirty="0" b="1"/>
              <a:t>vacuum extraction</a:t>
            </a:r>
            <a:r>
              <a:rPr lang="en-US" altLang="en-US" sz="2800" dirty="0"/>
              <a:t> (VE). The use of VE is generally safe, but it can occasionally have negative effects on either the mother and the child</a:t>
            </a:r>
          </a:p>
          <a:p>
            <a:pPr/>
            <a:r>
              <a:rPr lang="en-US" altLang="en-US" sz="2800" dirty="0"/>
              <a:t>The ventouse or vacuum extractor consists of a cup which is attached to the foetal scalp by suction, &amp; the means of providing the vacuum</a:t>
            </a:r>
          </a:p>
        </p:txBody>
      </p:sp>
    </p:spTree>
  </p:cSld>
  <p:transition spd="fas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504" name=""/>
        <p:cNvGrpSpPr>
          <a:grpSpLocks/>
        </p:cNvGrpSpPr>
        <p:nvPr/>
      </p:nvGrpSpPr>
      <p:grpSpPr>
        <a:xfrm/>
      </p:grpSpPr>
      <p:sp>
        <p:nvSpPr>
          <p:cNvPr id="21506" name=""/>
          <p:cNvSpPr>
            <a:spLocks noGrp="1" noChangeAspect="0"/>
          </p:cNvSpPr>
          <p:nvPr>
            <p:ph type="obj" sz="full" idx="4294967295"/>
          </p:nvPr>
        </p:nvSpPr>
        <p:spPr>
          <a:xfrm rot="0">
            <a:off x="0" y="1447800"/>
            <a:ext cx="9144000" cy="5410200"/>
          </a:xfrm>
          <a:ln/>
        </p:spPr>
        <p:txBody>
          <a:bodyPr wrap="square" lIns="91440" rIns="91440" tIns="45720" bIns="45720" anchor="t" anchorCtr="false"/>
          <a:lstStyle/>
          <a:p>
            <a:pPr/>
            <a:r>
              <a:rPr lang="en-US" altLang="en-US" sz="2600" dirty="0"/>
              <a:t>Findings from history and physical examination or as interpreted from the partograph that is correctly charted will guide in the diagnosis of prolonged labour.</a:t>
            </a:r>
          </a:p>
          <a:p>
            <a:pPr>
              <a:buNone/>
            </a:pPr>
            <a:r>
              <a:rPr lang="en-US" altLang="en-US" sz="2600" dirty="0" b="1"/>
              <a:t>History </a:t>
            </a:r>
          </a:p>
          <a:p>
            <a:pPr lvl="1"/>
            <a:r>
              <a:rPr lang="en-US" altLang="en-US" sz="2200" dirty="0"/>
              <a:t>At what time did the contractions begin? </a:t>
            </a:r>
          </a:p>
          <a:p>
            <a:pPr lvl="1"/>
            <a:r>
              <a:rPr lang="en-US" altLang="en-US" sz="2200" dirty="0"/>
              <a:t>How frequent are the contractions? </a:t>
            </a:r>
          </a:p>
          <a:p>
            <a:pPr lvl="1"/>
            <a:r>
              <a:rPr lang="en-US" altLang="en-US" sz="2200" dirty="0"/>
              <a:t>When did the membranes (water) break? </a:t>
            </a:r>
          </a:p>
          <a:p>
            <a:pPr>
              <a:buNone/>
            </a:pPr>
            <a:r>
              <a:rPr lang="en-US" altLang="en-US" sz="2600" dirty="0" b="1"/>
              <a:t>Examination </a:t>
            </a:r>
          </a:p>
          <a:p>
            <a:pPr/>
            <a:r>
              <a:rPr lang="en-US" altLang="en-US" sz="2600" dirty="0"/>
              <a:t>The frequency, duration and intensity of the contractions </a:t>
            </a:r>
          </a:p>
          <a:p>
            <a:pPr/>
            <a:r>
              <a:rPr lang="en-US" altLang="en-US" sz="2600" dirty="0"/>
              <a:t>Determine the foetal position and identify any evidence of cephalopelvic disproportion and /or foetal malposition </a:t>
            </a:r>
          </a:p>
        </p:txBody>
      </p:sp>
      <p:sp>
        <p:nvSpPr>
          <p:cNvPr id="21507" name=""/>
          <p:cNvSpPr>
            <a:spLocks noGrp="1" noChangeAspect="0"/>
          </p:cNvSpPr>
          <p:nvPr>
            <p:ph type="title" sz="full" idx="4294967295"/>
          </p:nvPr>
        </p:nvSpPr>
        <p:spPr>
          <a:xfrm rot="0">
            <a:off x="0" y="304800"/>
            <a:ext cx="9144000" cy="990600"/>
          </a:xfrm>
          <a:ln/>
        </p:spPr>
        <p:txBody>
          <a:bodyPr wrap="square" lIns="91440" rIns="91440" tIns="45720" bIns="45720" anchor="ctr"/>
          <a:lstStyle/>
          <a:p>
            <a:pPr/>
            <a:r>
              <a:rPr lang="en-US" altLang="en-US" sz="4000" dirty="0" b="1">
                <a:solidFill>
                  <a:srgbClr val="7030a0"/>
                </a:solidFill>
              </a:rPr>
              <a:t>DIAGNOSIS OF PROLONGED LABOUR</a:t>
            </a:r>
          </a:p>
        </p:txBody>
      </p:sp>
    </p:spTree>
  </p:cSld>
  <p:transition spd="fas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6608" name=""/>
        <p:cNvGrpSpPr>
          <a:grpSpLocks/>
        </p:cNvGrpSpPr>
        <p:nvPr/>
      </p:nvGrpSpPr>
      <p:grpSpPr>
        <a:xfrm/>
      </p:grpSpPr>
      <p:sp>
        <p:nvSpPr>
          <p:cNvPr id="196610" name=""/>
          <p:cNvSpPr>
            <a:spLocks noGrp="1" noChangeAspect="0"/>
          </p:cNvSpPr>
          <p:nvPr>
            <p:ph type="obj" sz="full" idx="4294967295"/>
          </p:nvPr>
        </p:nvSpPr>
        <p:spPr>
          <a:xfrm rot="0">
            <a:off x="0" y="685800"/>
            <a:ext cx="8458200" cy="5410200"/>
          </a:xfrm>
          <a:ln/>
        </p:spPr>
        <p:txBody>
          <a:bodyPr wrap="square" lIns="91440" rIns="91440" tIns="45720" bIns="45720" anchor="t" anchorCtr="false"/>
          <a:lstStyle/>
          <a:p>
            <a:pPr/>
            <a:r>
              <a:rPr lang="en-US" altLang="en-US" dirty="0"/>
              <a:t>It does not add to the presenting diameters</a:t>
            </a:r>
          </a:p>
          <a:p>
            <a:pPr/>
            <a:r>
              <a:rPr lang="en-US" altLang="en-US" dirty="0"/>
              <a:t>If correctly positioned brings about flexion of the head &amp; natural rotation</a:t>
            </a:r>
          </a:p>
          <a:p>
            <a:pPr/>
            <a:r>
              <a:rPr lang="en-US" altLang="en-US" dirty="0"/>
              <a:t>An episiotomy may not be required.</a:t>
            </a:r>
          </a:p>
          <a:p>
            <a:pPr/>
            <a:r>
              <a:rPr lang="en-US" altLang="en-US" dirty="0"/>
              <a:t>The mother still takes an active role in the birth.</a:t>
            </a:r>
          </a:p>
          <a:p>
            <a:pPr/>
            <a:r>
              <a:rPr lang="en-US" altLang="en-US" dirty="0"/>
              <a:t>No special anesthesia is required.</a:t>
            </a:r>
          </a:p>
          <a:p>
            <a:pPr/>
            <a:r>
              <a:rPr lang="en-US" altLang="en-US" dirty="0"/>
              <a:t>The force applied to the baby can be less than that of a forceps delivery, and leaves no marks on the face.</a:t>
            </a:r>
          </a:p>
          <a:p>
            <a:pPr/>
            <a:r>
              <a:rPr lang="en-US" altLang="en-US" dirty="0"/>
              <a:t>There is less potential for maternal trauma compared to forceps and caesarean section.</a:t>
            </a:r>
          </a:p>
        </p:txBody>
      </p:sp>
      <p:sp>
        <p:nvSpPr>
          <p:cNvPr id="196611" name=""/>
          <p:cNvSpPr>
            <a:spLocks noGrp="1" noChangeAspect="0"/>
          </p:cNvSpPr>
          <p:nvPr>
            <p:ph type="title" sz="full" idx="4294967295"/>
          </p:nvPr>
        </p:nvSpPr>
        <p:spPr>
          <a:xfrm rot="0">
            <a:off x="0" y="0"/>
            <a:ext cx="9144000" cy="685800"/>
          </a:xfrm>
          <a:solidFill>
            <a:srgbClr val="7030a0">
              <a:alpha val="100000"/>
            </a:srgbClr>
          </a:solidFill>
          <a:ln/>
        </p:spPr>
        <p:txBody>
          <a:bodyPr wrap="square" lIns="91440" rIns="91440" tIns="45720" bIns="45720" anchor="ctr"/>
          <a:lstStyle/>
          <a:p>
            <a:pPr/>
            <a:r>
              <a:rPr lang="en-US" altLang="en-US" sz="4000" dirty="0" b="1">
                <a:solidFill>
                  <a:srgbClr val="ffff00"/>
                </a:solidFill>
              </a:rPr>
              <a:t>advantages</a:t>
            </a:r>
          </a:p>
        </p:txBody>
      </p:sp>
    </p:spTree>
  </p:cSld>
  <p:transition spd="fas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7632" name=""/>
        <p:cNvGrpSpPr>
          <a:grpSpLocks/>
        </p:cNvGrpSpPr>
        <p:nvPr/>
      </p:nvGrpSpPr>
      <p:grpSpPr>
        <a:xfrm/>
      </p:grpSpPr>
      <p:sp>
        <p:nvSpPr>
          <p:cNvPr id="197634" name=""/>
          <p:cNvSpPr>
            <a:spLocks noGrp="1" noChangeAspect="0"/>
          </p:cNvSpPr>
          <p:nvPr>
            <p:ph type="obj" sz="full" idx="4294967295"/>
          </p:nvPr>
        </p:nvSpPr>
        <p:spPr>
          <a:xfrm rot="0">
            <a:off x="0" y="838200"/>
            <a:ext cx="8458200" cy="5257800"/>
          </a:xfrm>
          <a:ln/>
        </p:spPr>
        <p:txBody>
          <a:bodyPr wrap="square" lIns="91440" rIns="91440" tIns="45720" bIns="45720" anchor="t" anchorCtr="false"/>
          <a:lstStyle/>
          <a:p>
            <a:pPr/>
            <a:r>
              <a:rPr lang="en-US" altLang="en-US" dirty="0"/>
              <a:t>The operator may be too hasty in applying traction b4 the suction has been built up, so that the cup comes off</a:t>
            </a:r>
          </a:p>
          <a:p>
            <a:pPr/>
            <a:r>
              <a:rPr lang="en-US" altLang="en-US" dirty="0"/>
              <a:t>The baby will be left with a temporary lump on its head, known as a </a:t>
            </a:r>
            <a:r>
              <a:rPr lang="en-US" altLang="en-US" dirty="0">
                <a:hlinkClick r:id="ridHyperlink39" action="ppaction://hlinkfile"/>
              </a:rPr>
              <a:t>chignon</a:t>
            </a:r>
            <a:r>
              <a:rPr lang="en-US" altLang="en-US" dirty="0"/>
              <a:t>.</a:t>
            </a:r>
          </a:p>
          <a:p>
            <a:pPr/>
            <a:r>
              <a:rPr lang="en-US" altLang="en-US" dirty="0"/>
              <a:t>There is a possibility of </a:t>
            </a:r>
            <a:r>
              <a:rPr lang="en-US" altLang="en-US" dirty="0">
                <a:hlinkClick r:id="ridHyperlink41" action="ppaction://hlinkfile"/>
              </a:rPr>
              <a:t>cephalohematoma</a:t>
            </a:r>
            <a:r>
              <a:rPr lang="en-US" altLang="en-US" dirty="0"/>
              <a:t> formation</a:t>
            </a:r>
          </a:p>
        </p:txBody>
      </p:sp>
      <p:sp>
        <p:nvSpPr>
          <p:cNvPr id="197635" name=""/>
          <p:cNvSpPr>
            <a:spLocks noGrp="1" noChangeAspect="0"/>
          </p:cNvSpPr>
          <p:nvPr>
            <p:ph type="title" sz="full" idx="4294967295"/>
          </p:nvPr>
        </p:nvSpPr>
        <p:spPr>
          <a:xfrm rot="0">
            <a:off x="0" y="0"/>
            <a:ext cx="9144000" cy="762000"/>
          </a:xfrm>
          <a:ln/>
        </p:spPr>
        <p:txBody>
          <a:bodyPr wrap="square" lIns="91440" rIns="91440" tIns="45720" bIns="45720" anchor="ctr"/>
          <a:lstStyle/>
          <a:p>
            <a:pPr/>
            <a:r>
              <a:rPr lang="en-US" altLang="en-US" dirty="0" b="1">
                <a:solidFill>
                  <a:srgbClr val="7030a0"/>
                </a:solidFill>
              </a:rPr>
              <a:t>disadvantages</a:t>
            </a:r>
          </a:p>
        </p:txBody>
      </p:sp>
    </p:spTree>
  </p:cSld>
  <p:transition spd="fas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8656" name=""/>
        <p:cNvGrpSpPr>
          <a:grpSpLocks/>
        </p:cNvGrpSpPr>
        <p:nvPr/>
      </p:nvGrpSpPr>
      <p:grpSpPr>
        <a:xfrm/>
      </p:grpSpPr>
      <p:pic>
        <p:nvPicPr>
          <p:cNvPr id="198658" name=""/>
          <p:cNvPicPr>
            <a:picLocks noGrp="1" noChangeAspect="0"/>
          </p:cNvPicPr>
          <p:nvPr>
            <p:ph type="obj" sz="full" idx="4294967295"/>
          </p:nvPr>
        </p:nvPicPr>
        <p:blipFill>
          <a:blip r:embed="rID14">
            <a:extLst/>
          </a:blip>
          <a:srcRect t="0" r="0" b="0" l="0"/>
          <a:stretch>
            <a:fillRect/>
          </a:stretch>
        </p:blipFill>
        <p:spPr>
          <a:xfrm rot="0">
            <a:off x="228600" y="1524000"/>
            <a:ext cx="8382000" cy="5105400"/>
          </a:xfrm>
          <a:prstGeom prst="rect">
            <a:avLst/>
          </a:prstGeom>
          <a:ln/>
        </p:spPr>
      </p:pic>
      <p:sp>
        <p:nvSpPr>
          <p:cNvPr id="198659" name=""/>
          <p:cNvSpPr>
            <a:spLocks noGrp="1" noChangeAspect="0"/>
          </p:cNvSpPr>
          <p:nvPr>
            <p:ph type="title" sz="full" idx="4294967295"/>
          </p:nvPr>
        </p:nvSpPr>
        <p:spPr>
          <a:xfrm rot="0">
            <a:off x="685800" y="0"/>
            <a:ext cx="7772400" cy="762000"/>
          </a:xfrm>
          <a:ln/>
        </p:spPr>
        <p:txBody>
          <a:bodyPr wrap="square" lIns="91440" rIns="91440" tIns="45720" bIns="45720" anchor="ctr"/>
          <a:lstStyle/>
          <a:p>
            <a:pPr/>
            <a:r>
              <a:rPr lang="en-US" altLang="en-US" dirty="0"/>
              <a:t>chignon</a:t>
            </a:r>
          </a:p>
        </p:txBody>
      </p:sp>
    </p:spTree>
  </p:cSld>
  <p:transition spd="fas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9680" name=""/>
        <p:cNvGrpSpPr>
          <a:grpSpLocks/>
        </p:cNvGrpSpPr>
        <p:nvPr/>
      </p:nvGrpSpPr>
      <p:grpSpPr>
        <a:xfrm/>
      </p:grpSpPr>
      <p:sp>
        <p:nvSpPr>
          <p:cNvPr id="199682" name=""/>
          <p:cNvSpPr>
            <a:spLocks noGrp="1" noChangeAspect="0"/>
          </p:cNvSpPr>
          <p:nvPr>
            <p:ph type="obj" sz="full" idx="4294967295"/>
          </p:nvPr>
        </p:nvSpPr>
        <p:spPr>
          <a:xfrm rot="0">
            <a:off x="0" y="762000"/>
            <a:ext cx="9144000" cy="5334000"/>
          </a:xfrm>
          <a:ln/>
        </p:spPr>
        <p:txBody>
          <a:bodyPr wrap="square" lIns="91440" rIns="91440" tIns="45720" bIns="45720" anchor="t" anchorCtr="false"/>
          <a:lstStyle/>
          <a:p>
            <a:pPr/>
            <a:r>
              <a:rPr lang="en-US" altLang="en-US" sz="2800" dirty="0"/>
              <a:t>Modern extractors are constructed of varied materials including polyethylene or silastic and stainless steel. Several features are found in all VE designs. These include: </a:t>
            </a:r>
          </a:p>
          <a:p>
            <a:pPr lvl="1"/>
            <a:r>
              <a:rPr lang="en-US" altLang="en-US" sz="2400" dirty="0"/>
              <a:t>A mushroom shaped vacuum cup of varied composition and depth </a:t>
            </a:r>
          </a:p>
          <a:p>
            <a:pPr lvl="1"/>
            <a:r>
              <a:rPr lang="en-US" altLang="en-US" sz="2400" dirty="0"/>
              <a:t>A cup including a fixed internal vacuum grid or guard </a:t>
            </a:r>
          </a:p>
          <a:p>
            <a:pPr lvl="1"/>
            <a:r>
              <a:rPr lang="en-US" altLang="en-US" sz="2400" dirty="0"/>
              <a:t>A combined vacuum pump / handle or a vacuum port to permit a vacuum hose attachment </a:t>
            </a:r>
          </a:p>
          <a:p>
            <a:pPr lvl="1"/>
            <a:r>
              <a:rPr lang="en-US" altLang="en-US" sz="2400" dirty="0"/>
              <a:t>A handle, wire or chain for traction </a:t>
            </a:r>
          </a:p>
        </p:txBody>
      </p:sp>
      <p:sp>
        <p:nvSpPr>
          <p:cNvPr id="199683" name=""/>
          <p:cNvSpPr>
            <a:spLocks noGrp="1" noChangeAspect="0"/>
          </p:cNvSpPr>
          <p:nvPr>
            <p:ph type="title" sz="full" idx="4294967295"/>
          </p:nvPr>
        </p:nvSpPr>
        <p:spPr>
          <a:xfrm rot="0">
            <a:off x="0" y="0"/>
            <a:ext cx="9144000" cy="762000"/>
          </a:xfrm>
          <a:solidFill>
            <a:srgbClr val="7030a0">
              <a:alpha val="100000"/>
            </a:srgbClr>
          </a:solidFill>
          <a:ln/>
        </p:spPr>
        <p:txBody>
          <a:bodyPr wrap="square" lIns="91440" rIns="91440" tIns="45720" bIns="45720" anchor="ctr"/>
          <a:lstStyle/>
          <a:p>
            <a:pPr/>
            <a:r>
              <a:rPr lang="en-US" altLang="en-US" dirty="0" b="1">
                <a:solidFill>
                  <a:srgbClr val="ffff00"/>
                </a:solidFill>
              </a:rPr>
              <a:t>The vacuum Extractor</a:t>
            </a:r>
          </a:p>
        </p:txBody>
      </p:sp>
    </p:spTree>
  </p:cSld>
  <p:transition spd="fas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0704" name=""/>
        <p:cNvGrpSpPr>
          <a:grpSpLocks/>
        </p:cNvGrpSpPr>
        <p:nvPr/>
      </p:nvGrpSpPr>
      <p:grpSpPr>
        <a:xfrm/>
      </p:grpSpPr>
      <p:sp>
        <p:nvSpPr>
          <p:cNvPr id="200706"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lnSpc>
                <a:spcPct val="90000"/>
              </a:lnSpc>
            </a:pPr>
            <a:r>
              <a:rPr lang="en-US" altLang="en-US" sz="2800" dirty="0"/>
              <a:t>Informed consent is required for any surgical procedure, including an instrumental delivery </a:t>
            </a:r>
          </a:p>
          <a:p>
            <a:pPr>
              <a:lnSpc>
                <a:spcPct val="90000"/>
              </a:lnSpc>
            </a:pPr>
            <a:r>
              <a:rPr lang="en-US" altLang="en-US" sz="2800" dirty="0"/>
              <a:t>The clinician must be competent in the use of the vacuum extractor and knowledgeable of the VE indications. Most importantly, they must be prepared to reconsider or abandon any operation that proves difficult </a:t>
            </a:r>
          </a:p>
          <a:p>
            <a:pPr>
              <a:lnSpc>
                <a:spcPct val="90000"/>
              </a:lnSpc>
            </a:pPr>
            <a:r>
              <a:rPr lang="en-US" altLang="en-US" sz="2800" dirty="0"/>
              <a:t>The pregnancy should be term, the foetus alive or FSB (foetal heart stopped during labour) and in vertex presentation </a:t>
            </a:r>
          </a:p>
          <a:p>
            <a:pPr>
              <a:lnSpc>
                <a:spcPct val="90000"/>
              </a:lnSpc>
            </a:pPr>
            <a:r>
              <a:rPr lang="en-US" altLang="en-US" sz="2800" dirty="0"/>
              <a:t>The patient should have an empty bladder either by catheterization or spontaneous voiding, full cervical dilation, ruptured membranes, an engaged foetal head, and no suspicion of cephalopelvic disproportion. </a:t>
            </a:r>
          </a:p>
          <a:p>
            <a:pPr>
              <a:lnSpc>
                <a:spcPct val="90000"/>
              </a:lnSpc>
            </a:pPr>
          </a:p>
        </p:txBody>
      </p:sp>
      <p:sp>
        <p:nvSpPr>
          <p:cNvPr id="200707" name=""/>
          <p:cNvSpPr>
            <a:spLocks noGrp="1" noChangeAspect="0"/>
          </p:cNvSpPr>
          <p:nvPr>
            <p:ph type="title" sz="full" idx="4294967295"/>
          </p:nvPr>
        </p:nvSpPr>
        <p:spPr>
          <a:xfrm rot="0">
            <a:off x="0" y="0"/>
            <a:ext cx="9144000" cy="762000"/>
          </a:xfrm>
          <a:ln/>
        </p:spPr>
        <p:txBody>
          <a:bodyPr wrap="square" lIns="91440" rIns="91440" tIns="45720" bIns="45720" anchor="ctr"/>
          <a:lstStyle/>
          <a:p>
            <a:pPr/>
            <a:r>
              <a:rPr lang="en-US" altLang="en-US" dirty="0" b="1"/>
              <a:t>Prerequisites for vacuum</a:t>
            </a:r>
          </a:p>
        </p:txBody>
      </p:sp>
    </p:spTree>
  </p:cSld>
  <p:transition spd="fas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1728" name=""/>
        <p:cNvGrpSpPr>
          <a:grpSpLocks/>
        </p:cNvGrpSpPr>
        <p:nvPr/>
      </p:nvGrpSpPr>
      <p:grpSpPr>
        <a:xfrm/>
      </p:grpSpPr>
      <p:sp>
        <p:nvSpPr>
          <p:cNvPr id="201730"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buNone/>
            </a:pPr>
            <a:r>
              <a:rPr lang="en-US" altLang="en-US" sz="2800" dirty="0" b="1" u="sng"/>
              <a:t>Maternal indications </a:t>
            </a:r>
          </a:p>
          <a:p>
            <a:pPr/>
            <a:r>
              <a:rPr lang="en-US" altLang="en-US" sz="2800" dirty="0"/>
              <a:t>Prolonged second stage of labour (In general, second stages of more than 2 hours without epidural anaesthesia and 3 hours which are the acceptable measures for nulliparas</a:t>
            </a:r>
          </a:p>
          <a:p>
            <a:pPr/>
            <a:r>
              <a:rPr lang="en-US" altLang="en-US" sz="2800" dirty="0"/>
              <a:t>Shortening of the second stage of labour: This may be necessary in case of Maternal illness (e.g. cardio-respiratory, neuromuscular, cerebrovascular when voluntary expulsive efforts are contraindicated); Haemorrhage; Severe Pre eclampsia. </a:t>
            </a:r>
          </a:p>
          <a:p>
            <a:pPr/>
            <a:r>
              <a:rPr lang="en-US" altLang="en-US" sz="2800" dirty="0"/>
              <a:t>Presumed foetal jeopardy/foetal distress: That is in case of Foetal compromise necessitating immediate delivery in 2nd stage or Non-reassuring FHR tracing. </a:t>
            </a:r>
          </a:p>
        </p:txBody>
      </p:sp>
      <p:sp>
        <p:nvSpPr>
          <p:cNvPr id="201731" name=""/>
          <p:cNvSpPr>
            <a:spLocks noGrp="1" noChangeAspect="0"/>
          </p:cNvSpPr>
          <p:nvPr>
            <p:ph type="title" sz="full" idx="4294967295"/>
          </p:nvPr>
        </p:nvSpPr>
        <p:spPr>
          <a:xfrm rot="0">
            <a:off x="0" y="76200"/>
            <a:ext cx="9144000" cy="838200"/>
          </a:xfrm>
          <a:solidFill>
            <a:srgbClr val="7030a0">
              <a:alpha val="100000"/>
            </a:srgbClr>
          </a:solidFill>
          <a:ln/>
        </p:spPr>
        <p:txBody>
          <a:bodyPr wrap="square" lIns="91440" rIns="91440" tIns="45720" bIns="45720" anchor="ctr"/>
          <a:lstStyle/>
          <a:p>
            <a:pPr/>
            <a:r>
              <a:rPr lang="en-US" altLang="en-US" sz="4000" dirty="0">
                <a:solidFill>
                  <a:srgbClr val="ffff00"/>
                </a:solidFill>
              </a:rPr>
              <a:t/>
            </a:r>
            <a:br/>
            <a:r>
              <a:rPr lang="en-US" altLang="en-US" sz="4000" dirty="0">
                <a:solidFill>
                  <a:srgbClr val="ffff00"/>
                </a:solidFill>
              </a:rPr>
              <a:t>Indications for vacuum delivery:</a:t>
            </a:r>
            <a:r>
              <a:rPr lang="en-US" altLang="en-US" sz="4000" dirty="0">
                <a:solidFill>
                  <a:srgbClr val="ffff00"/>
                </a:solidFill>
              </a:rPr>
              <a:t/>
            </a:r>
            <a:br/>
          </a:p>
        </p:txBody>
      </p:sp>
    </p:spTree>
  </p:cSld>
  <p:transition spd="fas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2752" name=""/>
        <p:cNvGrpSpPr>
          <a:grpSpLocks/>
        </p:cNvGrpSpPr>
        <p:nvPr/>
      </p:nvGrpSpPr>
      <p:grpSpPr>
        <a:xfrm/>
      </p:grpSpPr>
      <p:sp>
        <p:nvSpPr>
          <p:cNvPr id="202754"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Vacuum operation is contraindicated in the following instances: </a:t>
            </a:r>
          </a:p>
          <a:p>
            <a:pPr lvl="1"/>
            <a:r>
              <a:rPr lang="en-US" altLang="en-US" sz="2400" dirty="0"/>
              <a:t>Operator inexperience </a:t>
            </a:r>
          </a:p>
          <a:p>
            <a:pPr lvl="1"/>
            <a:r>
              <a:rPr lang="en-US" altLang="en-US" sz="2400" dirty="0"/>
              <a:t>Inability to achieve a correct application </a:t>
            </a:r>
          </a:p>
          <a:p>
            <a:pPr lvl="1"/>
            <a:r>
              <a:rPr lang="en-US" altLang="en-US" sz="2400" dirty="0"/>
              <a:t>An inadequate trial of labour </a:t>
            </a:r>
          </a:p>
          <a:p>
            <a:pPr lvl="1"/>
            <a:r>
              <a:rPr lang="en-US" altLang="en-US" sz="2400" dirty="0"/>
              <a:t>Lack of a standard indication </a:t>
            </a:r>
          </a:p>
          <a:p>
            <a:pPr lvl="1"/>
            <a:r>
              <a:rPr lang="en-US" altLang="en-US" sz="2400" dirty="0"/>
              <a:t>Gestational age less than 37 weeks </a:t>
            </a:r>
          </a:p>
          <a:p>
            <a:pPr lvl="1"/>
            <a:r>
              <a:rPr lang="en-US" altLang="en-US" sz="2400" dirty="0"/>
              <a:t>Uncertainty concerning foetal position and station </a:t>
            </a:r>
          </a:p>
          <a:p>
            <a:pPr lvl="1"/>
            <a:r>
              <a:rPr lang="en-US" altLang="en-US" sz="2400" dirty="0"/>
              <a:t>Known or suspected foetal coagulation defects </a:t>
            </a:r>
          </a:p>
          <a:p>
            <a:pPr lvl="1"/>
            <a:r>
              <a:rPr lang="en-US" altLang="en-US" sz="2400" dirty="0"/>
              <a:t>Suspicion of cephalopelvic disproportion </a:t>
            </a:r>
          </a:p>
          <a:p>
            <a:pPr lvl="1"/>
            <a:r>
              <a:rPr lang="en-US" altLang="en-US" sz="2400" dirty="0"/>
              <a:t>Non-vertex presentation(e.g. breech, face, brow) </a:t>
            </a:r>
          </a:p>
          <a:p>
            <a:pPr lvl="1"/>
            <a:r>
              <a:rPr lang="en-US" altLang="en-US" sz="2400" dirty="0"/>
              <a:t>Absence of contractions </a:t>
            </a:r>
          </a:p>
          <a:p>
            <a:pPr lvl="1"/>
            <a:r>
              <a:rPr lang="en-US" altLang="en-US" sz="2400" dirty="0"/>
              <a:t>Incomplete cervical dilation &amp; Unengaged head </a:t>
            </a:r>
          </a:p>
        </p:txBody>
      </p:sp>
      <p:sp>
        <p:nvSpPr>
          <p:cNvPr id="202755" name=""/>
          <p:cNvSpPr>
            <a:spLocks noGrp="1" noChangeAspect="0"/>
          </p:cNvSpPr>
          <p:nvPr>
            <p:ph type="title" sz="full" idx="4294967295"/>
          </p:nvPr>
        </p:nvSpPr>
        <p:spPr>
          <a:xfrm rot="0">
            <a:off x="0" y="228600"/>
            <a:ext cx="9144000" cy="533400"/>
          </a:xfrm>
          <a:ln/>
        </p:spPr>
        <p:txBody>
          <a:bodyPr wrap="square" lIns="91440" rIns="91440" tIns="45720" bIns="45720" anchor="ctr"/>
          <a:lstStyle/>
          <a:p>
            <a:pPr/>
            <a:r>
              <a:rPr lang="en-US" altLang="en-US" sz="4000" dirty="0" b="1"/>
              <a:t>Contraindications to Vacuum Extraction</a:t>
            </a:r>
          </a:p>
        </p:txBody>
      </p:sp>
    </p:spTree>
  </p:cSld>
  <p:transition spd="fas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3776" name=""/>
        <p:cNvGrpSpPr>
          <a:grpSpLocks/>
        </p:cNvGrpSpPr>
        <p:nvPr/>
      </p:nvGrpSpPr>
      <p:grpSpPr>
        <a:xfrm/>
      </p:grpSpPr>
      <p:sp>
        <p:nvSpPr>
          <p:cNvPr id="203778"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r>
              <a:rPr lang="en-US" altLang="en-US" sz="2800" dirty="0"/>
              <a:t>The </a:t>
            </a:r>
            <a:r>
              <a:rPr lang="en-US" altLang="en-US" sz="2800" dirty="0" b="1" u="sng"/>
              <a:t>ABCEFGHIJ </a:t>
            </a:r>
            <a:r>
              <a:rPr lang="en-US" altLang="en-US" sz="2800" dirty="0"/>
              <a:t>Mnemonic has been used to facilitate the remembering of the steps in VE</a:t>
            </a:r>
          </a:p>
          <a:p>
            <a:pPr/>
            <a:r>
              <a:rPr lang="en-US" altLang="en-US" sz="2800" dirty="0" b="1"/>
              <a:t>A: </a:t>
            </a:r>
            <a:r>
              <a:rPr lang="en-US" altLang="en-US" sz="2800" dirty="0"/>
              <a:t>Ask for help; Address the patient (counsel on procedure and obtain informed consent); ensure adequate Anaesthesia as necessary </a:t>
            </a:r>
          </a:p>
          <a:p>
            <a:pPr/>
            <a:r>
              <a:rPr lang="en-US" altLang="en-US" sz="2800" dirty="0" b="1"/>
              <a:t>B</a:t>
            </a:r>
            <a:r>
              <a:rPr lang="en-US" altLang="en-US" sz="2800" dirty="0"/>
              <a:t>: Empty the Bladder </a:t>
            </a:r>
          </a:p>
          <a:p>
            <a:pPr/>
            <a:r>
              <a:rPr lang="en-US" altLang="en-US" sz="2800" dirty="0" b="1"/>
              <a:t>C:</a:t>
            </a:r>
            <a:r>
              <a:rPr lang="en-US" altLang="en-US" sz="2800" dirty="0"/>
              <a:t> Confirm that the Cervix is fully dilated </a:t>
            </a:r>
          </a:p>
          <a:p>
            <a:pPr/>
            <a:r>
              <a:rPr lang="en-US" altLang="en-US" sz="2800" dirty="0" b="1"/>
              <a:t>E</a:t>
            </a:r>
            <a:r>
              <a:rPr lang="en-US" altLang="en-US" sz="2800" dirty="0"/>
              <a:t>: Prepare the Equipment and Extractor ensuring that they are ready to use</a:t>
            </a:r>
          </a:p>
          <a:p>
            <a:pPr/>
            <a:r>
              <a:rPr lang="en-US" altLang="en-US" sz="2800" dirty="0" b="1"/>
              <a:t>F: </a:t>
            </a:r>
            <a:r>
              <a:rPr lang="en-US" altLang="en-US" sz="2800" dirty="0"/>
              <a:t>Apply the vacuum cup over sagittal suture 3cm in front of posterior Fontanel. This is known as the “Flexion point” – (proper application results in flexion of foetal head when traction applied)</a:t>
            </a:r>
          </a:p>
        </p:txBody>
      </p:sp>
      <p:sp>
        <p:nvSpPr>
          <p:cNvPr id="203779" name=""/>
          <p:cNvSpPr>
            <a:spLocks noGrp="1" noChangeAspect="0"/>
          </p:cNvSpPr>
          <p:nvPr>
            <p:ph type="title" sz="full" idx="4294967295"/>
          </p:nvPr>
        </p:nvSpPr>
        <p:spPr>
          <a:xfrm rot="0">
            <a:off x="0" y="0"/>
            <a:ext cx="9144000" cy="914400"/>
          </a:xfrm>
          <a:ln/>
        </p:spPr>
        <p:txBody>
          <a:bodyPr wrap="square" lIns="91440" rIns="91440" tIns="45720" bIns="45720" anchor="ctr"/>
          <a:lstStyle/>
          <a:p>
            <a:pPr/>
            <a:r>
              <a:rPr lang="en-US" altLang="en-US" dirty="0" b="1">
                <a:solidFill>
                  <a:srgbClr val="7030a0"/>
                </a:solidFill>
              </a:rPr>
              <a:t>THE PROCEDURE</a:t>
            </a:r>
          </a:p>
        </p:txBody>
      </p:sp>
    </p:spTree>
  </p:cSld>
  <p:transition spd="fas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4800" name=""/>
        <p:cNvGrpSpPr>
          <a:grpSpLocks/>
        </p:cNvGrpSpPr>
        <p:nvPr/>
      </p:nvGrpSpPr>
      <p:grpSpPr>
        <a:xfrm/>
      </p:grpSpPr>
      <p:pic>
        <p:nvPicPr>
          <p:cNvPr id="204802" name=""/>
          <p:cNvPicPr>
            <a:picLocks noGrp="1" noChangeAspect="1"/>
          </p:cNvPicPr>
          <p:nvPr>
            <p:ph type="obj" sz="full" idx="4294967295"/>
          </p:nvPr>
        </p:nvPicPr>
        <p:blipFill>
          <a:blip r:embed="rID15">
            <a:extLst/>
          </a:blip>
          <a:srcRect t="0" r="0" b="0" l="0"/>
          <a:stretch>
            <a:fillRect/>
          </a:stretch>
        </p:blipFill>
        <p:spPr>
          <a:xfrm rot="0">
            <a:off x="0" y="0"/>
            <a:ext cx="9144000" cy="6858000"/>
          </a:xfrm>
          <a:prstGeom prst="rect">
            <a:avLst/>
          </a:prstGeom>
          <a:ln/>
        </p:spPr>
      </p:pic>
    </p:spTree>
  </p:cSld>
  <p:transition spd="fas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5824" name=""/>
        <p:cNvGrpSpPr>
          <a:grpSpLocks/>
        </p:cNvGrpSpPr>
        <p:nvPr/>
      </p:nvGrpSpPr>
      <p:grpSpPr>
        <a:xfrm/>
      </p:grpSpPr>
      <p:sp>
        <p:nvSpPr>
          <p:cNvPr id="205826" name=""/>
          <p:cNvSpPr>
            <a:spLocks noGrp="1" noChangeAspect="0"/>
          </p:cNvSpPr>
          <p:nvPr>
            <p:ph type="obj" sz="full" idx="4294967295"/>
          </p:nvPr>
        </p:nvSpPr>
        <p:spPr>
          <a:xfrm rot="0">
            <a:off x="0" y="0"/>
            <a:ext cx="8458200" cy="6096000"/>
          </a:xfrm>
          <a:ln/>
        </p:spPr>
        <p:txBody>
          <a:bodyPr wrap="square" lIns="91440" rIns="91440" tIns="45720" bIns="45720" anchor="t" anchorCtr="false"/>
          <a:lstStyle/>
          <a:p>
            <a:pPr/>
            <a:r>
              <a:rPr lang="en-US" altLang="en-US" dirty="0" b="1"/>
              <a:t>G: </a:t>
            </a:r>
            <a:r>
              <a:rPr lang="en-US" altLang="en-US" dirty="0"/>
              <a:t>Apply Gentle traction at right angles to plane of cup only during contractions. </a:t>
            </a:r>
            <a:r>
              <a:rPr lang="en-US" altLang="en-US" dirty="0" b="1" u="sng"/>
              <a:t>Note </a:t>
            </a:r>
            <a:r>
              <a:rPr lang="en-US" altLang="en-US" dirty="0"/>
              <a:t>that Bending, rotary force, or paramedian application will cause detachment</a:t>
            </a:r>
            <a:r>
              <a:rPr lang="en-US" altLang="en-US" dirty="0" b="1"/>
              <a:t>!</a:t>
            </a:r>
          </a:p>
        </p:txBody>
      </p:sp>
    </p:spTree>
  </p:cSld>
  <p:transition spd="fas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096" name=""/>
        <p:cNvGrpSpPr>
          <a:grpSpLocks/>
        </p:cNvGrpSpPr>
        <p:nvPr/>
      </p:nvGrpSpPr>
      <p:grpSpPr>
        <a:xfrm/>
      </p:grpSpPr>
      <p:sp>
        <p:nvSpPr>
          <p:cNvPr id="4098" name=""/>
          <p:cNvSpPr>
            <a:spLocks noGrp="1" noChangeAspect="0"/>
          </p:cNvSpPr>
          <p:nvPr>
            <p:ph type="obj" sz="full" idx="4294967295"/>
          </p:nvPr>
        </p:nvSpPr>
        <p:spPr>
          <a:xfrm rot="0">
            <a:off x="0" y="0"/>
            <a:ext cx="8991600" cy="6858000"/>
          </a:xfrm>
          <a:ln/>
        </p:spPr>
        <p:txBody>
          <a:bodyPr wrap="square" lIns="91440" rIns="91440" tIns="45720" bIns="45720" anchor="t" anchorCtr="false"/>
          <a:lstStyle/>
          <a:p>
            <a:pPr>
              <a:buFont charset="0" typeface="Arial"/>
              <a:buChar char="•"/>
            </a:pPr>
            <a:r>
              <a:rPr lang="en-US" altLang="en-US" sz="2800" dirty="0" b="1" u="sng">
                <a:latin charset="0" typeface="Calibri"/>
              </a:rPr>
              <a:t>OBSTETRIC OPERATIONS:</a:t>
            </a:r>
          </a:p>
          <a:p>
            <a:pPr lvl="1">
              <a:buFont charset="0" typeface="Arial"/>
              <a:buChar char="–"/>
            </a:pPr>
            <a:r>
              <a:rPr lang="en-US" altLang="en-US" sz="2400" dirty="0">
                <a:latin charset="0" typeface="Calibri"/>
              </a:rPr>
              <a:t>Caesarean section</a:t>
            </a:r>
          </a:p>
          <a:p>
            <a:pPr lvl="1">
              <a:buFont charset="0" typeface="Arial"/>
              <a:buChar char="–"/>
            </a:pPr>
            <a:r>
              <a:rPr lang="en-US" altLang="en-US" sz="2400" dirty="0">
                <a:latin charset="0" typeface="Calibri"/>
              </a:rPr>
              <a:t>Vacuum extraction</a:t>
            </a:r>
          </a:p>
          <a:p>
            <a:pPr lvl="1">
              <a:buFont charset="0" typeface="Arial"/>
              <a:buChar char="–"/>
            </a:pPr>
            <a:r>
              <a:rPr lang="en-US" altLang="en-US" sz="2400" dirty="0">
                <a:latin charset="0" typeface="Calibri"/>
              </a:rPr>
              <a:t>Forceps delivery</a:t>
            </a:r>
          </a:p>
          <a:p>
            <a:pPr lvl="1">
              <a:buFont charset="0" typeface="Arial"/>
              <a:buChar char="–"/>
            </a:pPr>
            <a:r>
              <a:rPr lang="en-US" altLang="en-US" sz="2400" dirty="0">
                <a:latin charset="0" typeface="Calibri"/>
              </a:rPr>
              <a:t>Symphysiotomy</a:t>
            </a:r>
          </a:p>
          <a:p>
            <a:pPr>
              <a:buFont charset="0" typeface="Arial"/>
              <a:buChar char="•"/>
            </a:pPr>
            <a:r>
              <a:rPr lang="en-US" altLang="en-US" sz="2800" dirty="0" b="1" u="sng">
                <a:latin charset="0" typeface="Calibri"/>
              </a:rPr>
              <a:t>MALPOSITIONS AND MALPRESENTATIONS OF THE OCCIPUT;</a:t>
            </a:r>
          </a:p>
          <a:p>
            <a:pPr lvl="1">
              <a:buFont charset="0" typeface="Arial"/>
              <a:buChar char="–"/>
            </a:pPr>
            <a:r>
              <a:rPr lang="en-US" altLang="en-US" sz="2400" dirty="0">
                <a:latin charset="0" typeface="Calibri"/>
              </a:rPr>
              <a:t>Occipito posterior position</a:t>
            </a:r>
          </a:p>
          <a:p>
            <a:pPr lvl="1">
              <a:buFont charset="0" typeface="Arial"/>
              <a:buChar char="–"/>
            </a:pPr>
            <a:r>
              <a:rPr lang="en-US" altLang="en-US" sz="2400" dirty="0">
                <a:latin charset="0" typeface="Calibri"/>
              </a:rPr>
              <a:t>Deep transvese arrest</a:t>
            </a:r>
          </a:p>
          <a:p>
            <a:pPr lvl="1">
              <a:buFont charset="0" typeface="Arial"/>
              <a:buChar char="–"/>
            </a:pPr>
            <a:r>
              <a:rPr lang="en-US" altLang="en-US" sz="2400" dirty="0">
                <a:latin charset="0" typeface="Calibri"/>
              </a:rPr>
              <a:t>Breech presentation</a:t>
            </a:r>
          </a:p>
          <a:p>
            <a:pPr lvl="1">
              <a:buFont charset="0" typeface="Arial"/>
              <a:buChar char="–"/>
            </a:pPr>
            <a:r>
              <a:rPr lang="en-US" altLang="en-US" sz="2400" dirty="0">
                <a:latin charset="0" typeface="Calibri"/>
              </a:rPr>
              <a:t>Face presentation</a:t>
            </a:r>
          </a:p>
          <a:p>
            <a:pPr lvl="1">
              <a:buFont charset="0" typeface="Arial"/>
              <a:buChar char="–"/>
            </a:pPr>
            <a:r>
              <a:rPr lang="en-US" altLang="en-US" sz="2400" dirty="0">
                <a:latin charset="0" typeface="Calibri"/>
              </a:rPr>
              <a:t>Shoulder presentation</a:t>
            </a:r>
          </a:p>
          <a:p>
            <a:pPr lvl="1">
              <a:buFont charset="0" typeface="Arial"/>
              <a:buChar char="–"/>
            </a:pPr>
            <a:r>
              <a:rPr lang="en-US" altLang="en-US" sz="2400" dirty="0">
                <a:latin charset="0" typeface="Calibri"/>
              </a:rPr>
              <a:t>Brow presentation</a:t>
            </a:r>
          </a:p>
          <a:p>
            <a:pPr lvl="1">
              <a:buFont charset="0" typeface="Arial"/>
              <a:buChar char="–"/>
            </a:pPr>
            <a:r>
              <a:rPr lang="en-US" altLang="en-US" sz="2400" dirty="0">
                <a:latin charset="0" typeface="Calibri"/>
              </a:rPr>
              <a:t>Compound lie</a:t>
            </a:r>
          </a:p>
          <a:p>
            <a:pPr lvl="1">
              <a:buFont charset="0" typeface="Arial"/>
              <a:buChar char="–"/>
            </a:pPr>
            <a:r>
              <a:rPr lang="en-US" altLang="en-US" sz="2400" dirty="0">
                <a:latin charset="0" typeface="Calibri"/>
              </a:rPr>
              <a:t>Unstable lie</a:t>
            </a:r>
          </a:p>
        </p:txBody>
      </p:sp>
    </p:spTree>
  </p:cSld>
  <p:transition spd="fas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528" name=""/>
        <p:cNvGrpSpPr>
          <a:grpSpLocks/>
        </p:cNvGrpSpPr>
        <p:nvPr/>
      </p:nvGrpSpPr>
      <p:grpSpPr>
        <a:xfrm/>
      </p:grpSpPr>
      <p:sp>
        <p:nvSpPr>
          <p:cNvPr id="2253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Evaluate foetal heart rate </a:t>
            </a:r>
          </a:p>
          <a:p>
            <a:pPr/>
            <a:r>
              <a:rPr lang="en-US" altLang="en-US" sz="2800" dirty="0"/>
              <a:t>Determine whether the mother’s bladder is full. Encourage the woman to empty the bladder frequently. If not able to pass urine then catheterize </a:t>
            </a:r>
          </a:p>
          <a:p>
            <a:pPr/>
            <a:r>
              <a:rPr lang="en-US" altLang="en-US" sz="2800" dirty="0"/>
              <a:t>Inspect the external genitalia to determine the presence of liquid and /or blood </a:t>
            </a:r>
          </a:p>
          <a:p>
            <a:pPr/>
            <a:r>
              <a:rPr lang="en-US" altLang="en-US" sz="2800" dirty="0"/>
              <a:t>Vaginal exam with sterile gloves every four hours (or at a different frequency when indicated. </a:t>
            </a:r>
          </a:p>
          <a:p>
            <a:pPr/>
          </a:p>
          <a:p>
            <a:pPr>
              <a:buNone/>
            </a:pPr>
            <a:r>
              <a:rPr lang="en-US" altLang="en-US" sz="2800" dirty="0" b="1" u="sng"/>
              <a:t>Criteria for referral </a:t>
            </a:r>
          </a:p>
          <a:p>
            <a:pPr/>
            <a:r>
              <a:rPr lang="en-US" altLang="en-US" sz="2800" dirty="0"/>
              <a:t>Refer all patients with prolonged labour to a comprehensive facility if not available in your facility. </a:t>
            </a:r>
          </a:p>
        </p:txBody>
      </p:sp>
    </p:spTree>
  </p:cSld>
  <p:transition spd="fas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6848" name=""/>
        <p:cNvGrpSpPr>
          <a:grpSpLocks/>
        </p:cNvGrpSpPr>
        <p:nvPr/>
      </p:nvGrpSpPr>
      <p:grpSpPr>
        <a:xfrm/>
      </p:grpSpPr>
      <p:pic>
        <p:nvPicPr>
          <p:cNvPr id="206850" name=""/>
          <p:cNvPicPr>
            <a:picLocks noGrp="1" noChangeAspect="1"/>
          </p:cNvPicPr>
          <p:nvPr>
            <p:ph type="obj" sz="quarter" idx="4294967295"/>
          </p:nvPr>
        </p:nvPicPr>
        <p:blipFill>
          <a:blip r:embed="rID16">
            <a:extLst/>
          </a:blip>
          <a:srcRect t="0" r="0" b="0" l="0"/>
          <a:stretch>
            <a:fillRect/>
          </a:stretch>
        </p:blipFill>
        <p:spPr>
          <a:xfrm rot="0">
            <a:off x="0" y="0"/>
            <a:ext cx="4406900" cy="6858000"/>
          </a:xfrm>
          <a:prstGeom prst="rect">
            <a:avLst/>
          </a:prstGeom>
          <a:ln/>
        </p:spPr>
      </p:pic>
      <p:pic>
        <p:nvPicPr>
          <p:cNvPr id="206851" name=""/>
          <p:cNvPicPr>
            <a:picLocks noGrp="1" noChangeAspect="1"/>
          </p:cNvPicPr>
          <p:nvPr>
            <p:ph type="obj" sz="quarter" idx="4294967295"/>
          </p:nvPr>
        </p:nvPicPr>
        <p:blipFill>
          <a:blip r:embed="rID17">
            <a:extLst/>
          </a:blip>
          <a:srcRect t="0" r="0" b="0" l="0"/>
          <a:stretch>
            <a:fillRect/>
          </a:stretch>
        </p:blipFill>
        <p:spPr>
          <a:xfrm rot="0">
            <a:off x="4665663" y="0"/>
            <a:ext cx="4478337" cy="6858000"/>
          </a:xfrm>
          <a:prstGeom prst="rect">
            <a:avLst/>
          </a:prstGeom>
          <a:ln/>
        </p:spPr>
      </p:pic>
    </p:spTree>
  </p:cSld>
  <p:transition spd="fas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7872" name=""/>
        <p:cNvGrpSpPr>
          <a:grpSpLocks/>
        </p:cNvGrpSpPr>
        <p:nvPr/>
      </p:nvGrpSpPr>
      <p:grpSpPr>
        <a:xfrm/>
      </p:grpSpPr>
      <p:sp>
        <p:nvSpPr>
          <p:cNvPr id="20787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b="1"/>
              <a:t>H= Halt </a:t>
            </a:r>
          </a:p>
          <a:p>
            <a:pPr/>
            <a:r>
              <a:rPr lang="en-US" altLang="en-US" sz="2800" dirty="0"/>
              <a:t>Further attempts at vacuum extraction should be stopped in the following circumstances: Halt traction after a contraction and Reduce pressure between contractions </a:t>
            </a:r>
          </a:p>
          <a:p>
            <a:pPr lvl="1"/>
            <a:r>
              <a:rPr lang="en-US" altLang="en-US" sz="2400" dirty="0"/>
              <a:t>Halt procedure if there is: </a:t>
            </a:r>
          </a:p>
          <a:p>
            <a:pPr lvl="1"/>
            <a:r>
              <a:rPr lang="en-US" altLang="en-US" sz="2400" dirty="0"/>
              <a:t>Disengagement of cup 3 times </a:t>
            </a:r>
          </a:p>
          <a:p>
            <a:pPr lvl="1"/>
            <a:r>
              <a:rPr lang="en-US" altLang="en-US" sz="2400" dirty="0"/>
              <a:t>No progress in 3 consecutive pulls </a:t>
            </a:r>
          </a:p>
          <a:p>
            <a:pPr lvl="1"/>
            <a:r>
              <a:rPr lang="en-US" altLang="en-US" sz="2400" dirty="0"/>
              <a:t>Total time that has elapsed after application is more than 20 minutes– foetal injuries increase after 10 minutes of application time </a:t>
            </a:r>
          </a:p>
          <a:p>
            <a:pPr/>
            <a:r>
              <a:rPr lang="en-US" altLang="en-US" sz="2800" dirty="0" b="1"/>
              <a:t>I= Incision </a:t>
            </a:r>
          </a:p>
          <a:p>
            <a:pPr/>
            <a:r>
              <a:rPr lang="en-US" altLang="en-US" sz="2800" dirty="0"/>
              <a:t>Evaluate for Incision (episiotomy) when the head is being delivered. An episiotomy may not be necessary for vacuum per se, but in case of subsequent shoulder dystocia or difficult delivery</a:t>
            </a:r>
          </a:p>
        </p:txBody>
      </p:sp>
    </p:spTree>
  </p:cSld>
  <p:transition spd="fas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8896" name=""/>
        <p:cNvGrpSpPr>
          <a:grpSpLocks/>
        </p:cNvGrpSpPr>
        <p:nvPr/>
      </p:nvGrpSpPr>
      <p:grpSpPr>
        <a:xfrm/>
      </p:grpSpPr>
      <p:sp>
        <p:nvSpPr>
          <p:cNvPr id="208898" name=""/>
          <p:cNvSpPr>
            <a:spLocks noGrp="1" noChangeAspect="0"/>
          </p:cNvSpPr>
          <p:nvPr>
            <p:ph type="obj" sz="full" idx="4294967295"/>
          </p:nvPr>
        </p:nvSpPr>
        <p:spPr>
          <a:xfrm rot="0">
            <a:off x="228600" y="1219200"/>
            <a:ext cx="8229600" cy="4876800"/>
          </a:xfrm>
          <a:ln/>
        </p:spPr>
        <p:txBody>
          <a:bodyPr wrap="square" lIns="91440" rIns="91440" tIns="45720" bIns="45720" anchor="t" anchorCtr="false"/>
          <a:lstStyle/>
          <a:p>
            <a:pPr/>
            <a:r>
              <a:rPr lang="en-US" altLang="en-US" dirty="0" b="1"/>
              <a:t>J= Jaw </a:t>
            </a:r>
          </a:p>
          <a:p>
            <a:pPr>
              <a:buNone/>
            </a:pPr>
            <a:r>
              <a:rPr lang="en-US" altLang="en-US" dirty="0"/>
              <a:t>It is recommended that the vacuum cup is removed when the </a:t>
            </a:r>
            <a:r>
              <a:rPr lang="en-US" altLang="en-US" dirty="0" b="1"/>
              <a:t>Jaw is reachable</a:t>
            </a:r>
          </a:p>
        </p:txBody>
      </p:sp>
    </p:spTree>
  </p:cSld>
  <p:transition spd="fas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9920" name=""/>
        <p:cNvGrpSpPr>
          <a:grpSpLocks/>
        </p:cNvGrpSpPr>
        <p:nvPr/>
      </p:nvGrpSpPr>
      <p:grpSpPr>
        <a:xfrm/>
      </p:grpSpPr>
      <p:pic>
        <p:nvPicPr>
          <p:cNvPr id="209922" name=""/>
          <p:cNvPicPr>
            <a:picLocks noGrp="1" noChangeAspect="1"/>
          </p:cNvPicPr>
          <p:nvPr>
            <p:ph type="obj" sz="full" idx="4294967295"/>
          </p:nvPr>
        </p:nvPicPr>
        <p:blipFill>
          <a:blip r:embed="rID18">
            <a:extLst/>
          </a:blip>
          <a:srcRect t="0" r="0" b="0" l="0"/>
          <a:stretch>
            <a:fillRect/>
          </a:stretch>
        </p:blipFill>
        <p:spPr>
          <a:xfrm rot="0">
            <a:off x="152400" y="304800"/>
            <a:ext cx="8991600" cy="6400800"/>
          </a:xfrm>
          <a:prstGeom prst="rect">
            <a:avLst/>
          </a:prstGeom>
          <a:ln/>
        </p:spPr>
      </p:pic>
    </p:spTree>
  </p:cSld>
  <p:transition spd="fas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0944" name=""/>
        <p:cNvGrpSpPr>
          <a:grpSpLocks/>
        </p:cNvGrpSpPr>
        <p:nvPr/>
      </p:nvGrpSpPr>
      <p:grpSpPr>
        <a:xfrm/>
      </p:grpSpPr>
      <p:sp>
        <p:nvSpPr>
          <p:cNvPr id="210946"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buNone/>
            </a:pPr>
            <a:r>
              <a:rPr lang="en-US" altLang="en-US" sz="2800" dirty="0"/>
              <a:t>These complications occur mainly due to some degree of disproportion where the cup has been applied for long period and forceful traction used</a:t>
            </a:r>
          </a:p>
          <a:p>
            <a:pPr/>
            <a:r>
              <a:rPr lang="en-US" altLang="en-US" sz="2800" dirty="0"/>
              <a:t>Failure of the procedure</a:t>
            </a:r>
          </a:p>
          <a:p>
            <a:pPr/>
            <a:r>
              <a:rPr lang="en-US" altLang="en-US" sz="2800" dirty="0"/>
              <a:t>Trauma to the foetal scalp</a:t>
            </a:r>
          </a:p>
          <a:p>
            <a:pPr/>
            <a:r>
              <a:rPr lang="en-US" altLang="en-US" sz="2800" dirty="0"/>
              <a:t>Chignon, that is, oedema and bruising where the cup had been applied, which can occasionally get infected</a:t>
            </a:r>
          </a:p>
          <a:p>
            <a:pPr/>
            <a:r>
              <a:rPr lang="en-US" altLang="en-US" sz="2800" dirty="0"/>
              <a:t>Some babies develop cephallohaematoma</a:t>
            </a:r>
          </a:p>
          <a:p>
            <a:pPr/>
            <a:r>
              <a:rPr lang="en-US" altLang="en-US" sz="2800" dirty="0"/>
              <a:t>Intracranial haemorrhage</a:t>
            </a:r>
          </a:p>
          <a:p>
            <a:pPr/>
            <a:r>
              <a:rPr lang="en-US" altLang="en-US" sz="2800" dirty="0"/>
              <a:t>Necrosis of the scalp</a:t>
            </a:r>
          </a:p>
          <a:p>
            <a:pPr/>
            <a:r>
              <a:rPr lang="en-US" altLang="en-US" sz="2800" dirty="0"/>
              <a:t>Aponeurotic haematoma</a:t>
            </a:r>
          </a:p>
        </p:txBody>
      </p:sp>
      <p:sp>
        <p:nvSpPr>
          <p:cNvPr id="210947" name=""/>
          <p:cNvSpPr>
            <a:spLocks noGrp="1" noChangeAspect="0"/>
          </p:cNvSpPr>
          <p:nvPr>
            <p:ph type="title" sz="full" idx="4294967295"/>
          </p:nvPr>
        </p:nvSpPr>
        <p:spPr>
          <a:xfrm rot="0">
            <a:off x="0" y="0"/>
            <a:ext cx="9144000" cy="762000"/>
          </a:xfrm>
          <a:ln/>
        </p:spPr>
        <p:txBody>
          <a:bodyPr wrap="square" lIns="91440" rIns="91440" tIns="45720" bIns="45720" anchor="ctr"/>
          <a:lstStyle/>
          <a:p>
            <a:pPr/>
            <a:r>
              <a:rPr lang="en-US" altLang="en-US" sz="4000" dirty="0" b="1">
                <a:solidFill>
                  <a:srgbClr val="7030a0"/>
                </a:solidFill>
              </a:rPr>
              <a:t>Complications of vacuum extraction</a:t>
            </a:r>
          </a:p>
        </p:txBody>
      </p:sp>
    </p:spTree>
  </p:cSld>
  <p:transition spd="fas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1968" name=""/>
        <p:cNvGrpSpPr>
          <a:grpSpLocks/>
        </p:cNvGrpSpPr>
        <p:nvPr/>
      </p:nvGrpSpPr>
      <p:grpSpPr>
        <a:xfrm/>
      </p:grpSpPr>
      <p:pic>
        <p:nvPicPr>
          <p:cNvPr id="211970" name=""/>
          <p:cNvPicPr>
            <a:picLocks noGrp="1" noChangeAspect="0"/>
          </p:cNvPicPr>
          <p:nvPr>
            <p:ph type="obj" sz="full" idx="4294967295"/>
          </p:nvPr>
        </p:nvPicPr>
        <p:blipFill>
          <a:blip r:embed="rID19">
            <a:extLst/>
          </a:blip>
          <a:srcRect t="0" r="0" b="0" l="0"/>
          <a:stretch>
            <a:fillRect/>
          </a:stretch>
        </p:blipFill>
        <p:spPr>
          <a:xfrm rot="0">
            <a:off x="0" y="838200"/>
            <a:ext cx="9144000" cy="6019800"/>
          </a:xfrm>
          <a:prstGeom prst="rect">
            <a:avLst/>
          </a:prstGeom>
          <a:ln/>
        </p:spPr>
      </p:pic>
      <p:sp>
        <p:nvSpPr>
          <p:cNvPr id="211971" name=""/>
          <p:cNvSpPr>
            <a:spLocks noGrp="1" noChangeAspect="0"/>
          </p:cNvSpPr>
          <p:nvPr>
            <p:ph type="title" sz="full" idx="4294967295"/>
          </p:nvPr>
        </p:nvSpPr>
        <p:spPr>
          <a:xfrm rot="0">
            <a:off x="685800" y="0"/>
            <a:ext cx="7772400" cy="838200"/>
          </a:xfrm>
          <a:ln/>
        </p:spPr>
        <p:txBody>
          <a:bodyPr wrap="square" lIns="91440" rIns="91440" tIns="45720" bIns="45720" anchor="ctr"/>
          <a:lstStyle/>
          <a:p>
            <a:pPr/>
            <a:r>
              <a:rPr lang="en-US" altLang="en-US" dirty="0" b="1">
                <a:solidFill>
                  <a:srgbClr val="7030a0"/>
                </a:solidFill>
              </a:rPr>
              <a:t>cephallhaematoma</a:t>
            </a:r>
          </a:p>
        </p:txBody>
      </p:sp>
    </p:spTree>
  </p:cSld>
  <p:transition spd="fas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2992" name=""/>
        <p:cNvGrpSpPr>
          <a:grpSpLocks/>
        </p:cNvGrpSpPr>
        <p:nvPr/>
      </p:nvGrpSpPr>
      <p:grpSpPr>
        <a:xfrm/>
      </p:grpSpPr>
      <p:sp>
        <p:nvSpPr>
          <p:cNvPr id="212994"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lnSpc>
                <a:spcPct val="90000"/>
              </a:lnSpc>
            </a:pPr>
            <a:r>
              <a:rPr lang="en-US" altLang="en-US" sz="2600" dirty="0"/>
              <a:t>Forceps delivery is a means of extracting the foetus with the aid of obstetric forceps when it is inadvisable or impossible for the mother to complete the delivery by her own effort</a:t>
            </a:r>
          </a:p>
          <a:p>
            <a:pPr>
              <a:lnSpc>
                <a:spcPct val="90000"/>
              </a:lnSpc>
            </a:pPr>
            <a:r>
              <a:rPr lang="en-US" altLang="en-US" sz="2600" dirty="0"/>
              <a:t>This procedure is performed by a forceps which is an instrument that has two parts that cross each other like scissors and lock at the intersection. The lock may be of sliding type that of screw type. </a:t>
            </a:r>
          </a:p>
          <a:p>
            <a:pPr>
              <a:lnSpc>
                <a:spcPct val="90000"/>
              </a:lnSpc>
            </a:pPr>
            <a:r>
              <a:rPr lang="en-US" altLang="en-US" sz="2600" dirty="0"/>
              <a:t>Each part consists of a handle, a lock, a shank and a blade.</a:t>
            </a:r>
          </a:p>
          <a:p>
            <a:pPr>
              <a:lnSpc>
                <a:spcPct val="90000"/>
              </a:lnSpc>
            </a:pPr>
            <a:r>
              <a:rPr lang="en-US" altLang="en-US" sz="2600" dirty="0"/>
              <a:t>The blade is joined to the handle by a shank.</a:t>
            </a:r>
          </a:p>
          <a:p>
            <a:pPr>
              <a:lnSpc>
                <a:spcPct val="90000"/>
              </a:lnSpc>
            </a:pPr>
            <a:r>
              <a:rPr lang="en-US" altLang="en-US" sz="2600" dirty="0"/>
              <a:t>The blade has two curves, cephalic curve to fit the head, and pelvic curve that correspond with the curved axis of the pelvis. </a:t>
            </a:r>
          </a:p>
        </p:txBody>
      </p:sp>
      <p:sp>
        <p:nvSpPr>
          <p:cNvPr id="212995" name=""/>
          <p:cNvSpPr>
            <a:spLocks noGrp="1" noChangeAspect="0"/>
          </p:cNvSpPr>
          <p:nvPr>
            <p:ph type="title" sz="full" idx="4294967295"/>
          </p:nvPr>
        </p:nvSpPr>
        <p:spPr>
          <a:xfrm rot="0">
            <a:off x="0" y="0"/>
            <a:ext cx="9144000" cy="1066800"/>
          </a:xfrm>
          <a:solidFill>
            <a:srgbClr val="7f7f7f">
              <a:alpha val="100000"/>
            </a:srgbClr>
          </a:solidFill>
          <a:ln/>
        </p:spPr>
        <p:txBody>
          <a:bodyPr wrap="square" lIns="91440" rIns="91440" tIns="45720" bIns="45720" anchor="ctr"/>
          <a:lstStyle/>
          <a:p>
            <a:pPr/>
            <a:r>
              <a:rPr lang="en-US" altLang="en-US" sz="4000" dirty="0" b="1">
                <a:solidFill>
                  <a:srgbClr val="ffff00"/>
                </a:solidFill>
              </a:rPr>
              <a:t>INTRODUCTION TO FORCEPS DELIVERY</a:t>
            </a:r>
          </a:p>
        </p:txBody>
      </p:sp>
    </p:spTree>
  </p:cSld>
  <p:transition spd="fas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4016" name=""/>
        <p:cNvGrpSpPr>
          <a:grpSpLocks/>
        </p:cNvGrpSpPr>
        <p:nvPr/>
      </p:nvGrpSpPr>
      <p:grpSpPr>
        <a:xfrm/>
      </p:grpSpPr>
      <p:pic>
        <p:nvPicPr>
          <p:cNvPr id="214018" name=""/>
          <p:cNvPicPr>
            <a:picLocks noGrp="1" noChangeAspect="0"/>
          </p:cNvPicPr>
          <p:nvPr>
            <p:ph type="obj" sz="full" idx="4294967295"/>
          </p:nvPr>
        </p:nvPicPr>
        <p:blipFill>
          <a:blip r:embed="rID20">
            <a:extLst/>
          </a:blip>
          <a:srcRect t="0" r="0" b="0" l="0"/>
          <a:stretch>
            <a:fillRect/>
          </a:stretch>
        </p:blipFill>
        <p:spPr>
          <a:xfrm rot="0">
            <a:off x="0" y="0"/>
            <a:ext cx="9144000" cy="6858000"/>
          </a:xfrm>
          <a:prstGeom prst="rect">
            <a:avLst/>
          </a:prstGeom>
          <a:ln/>
        </p:spPr>
      </p:pic>
    </p:spTree>
  </p:cSld>
  <p:transition spd="fas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5040" name=""/>
        <p:cNvGrpSpPr>
          <a:grpSpLocks/>
        </p:cNvGrpSpPr>
        <p:nvPr/>
      </p:nvGrpSpPr>
      <p:grpSpPr>
        <a:xfrm/>
      </p:grpSpPr>
      <p:pic>
        <p:nvPicPr>
          <p:cNvPr id="215042" name=""/>
          <p:cNvPicPr>
            <a:picLocks noGrp="1" noChangeAspect="1"/>
          </p:cNvPicPr>
          <p:nvPr>
            <p:ph type="obj" sz="full" idx="4294967295"/>
          </p:nvPr>
        </p:nvPicPr>
        <p:blipFill>
          <a:blip r:embed="rID21">
            <a:extLst/>
          </a:blip>
          <a:srcRect t="0" r="0" b="0" l="0"/>
          <a:stretch>
            <a:fillRect/>
          </a:stretch>
        </p:blipFill>
        <p:spPr>
          <a:xfrm rot="0">
            <a:off x="0" y="914400"/>
            <a:ext cx="9144000" cy="5943600"/>
          </a:xfrm>
          <a:prstGeom prst="rect">
            <a:avLst/>
          </a:prstGeom>
          <a:ln/>
        </p:spPr>
      </p:pic>
      <p:sp>
        <p:nvSpPr>
          <p:cNvPr id="215043" name=""/>
          <p:cNvSpPr>
            <a:spLocks noGrp="1" noChangeAspect="0"/>
          </p:cNvSpPr>
          <p:nvPr>
            <p:ph type="title" sz="full" idx="4294967295"/>
          </p:nvPr>
        </p:nvSpPr>
        <p:spPr>
          <a:xfrm rot="0">
            <a:off x="685800" y="0"/>
            <a:ext cx="7772400" cy="914400"/>
          </a:xfrm>
          <a:ln/>
        </p:spPr>
        <p:txBody>
          <a:bodyPr wrap="square" lIns="91440" rIns="91440" tIns="45720" bIns="45720" anchor="ctr"/>
          <a:lstStyle/>
          <a:p>
            <a:pPr/>
            <a:r>
              <a:rPr lang="en-US" altLang="en-US" dirty="0"/>
              <a:t>forceps</a:t>
            </a:r>
          </a:p>
        </p:txBody>
      </p:sp>
    </p:spTree>
  </p:cSld>
  <p:transition spd="fas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6064" name=""/>
        <p:cNvGrpSpPr>
          <a:grpSpLocks/>
        </p:cNvGrpSpPr>
        <p:nvPr/>
      </p:nvGrpSpPr>
      <p:grpSpPr>
        <a:xfrm/>
      </p:grpSpPr>
      <p:pic>
        <p:nvPicPr>
          <p:cNvPr id="216066" name=""/>
          <p:cNvPicPr>
            <a:picLocks noGrp="1" noChangeAspect="0"/>
          </p:cNvPicPr>
          <p:nvPr>
            <p:ph type="obj" sz="full" idx="4294967295"/>
          </p:nvPr>
        </p:nvPicPr>
        <p:blipFill>
          <a:blip r:embed="rID22">
            <a:extLst/>
          </a:blip>
          <a:srcRect t="0" r="0" b="0" l="0"/>
          <a:stretch>
            <a:fillRect/>
          </a:stretch>
        </p:blipFill>
        <p:spPr>
          <a:xfrm rot="0">
            <a:off x="0" y="0"/>
            <a:ext cx="9144000" cy="6858000"/>
          </a:xfrm>
          <a:prstGeom prst="rect">
            <a:avLst/>
          </a:prstGeom>
          <a:ln/>
        </p:spPr>
      </p:pic>
    </p:spTree>
  </p:cSld>
  <p:transition spd="fas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552" name=""/>
        <p:cNvGrpSpPr>
          <a:grpSpLocks/>
        </p:cNvGrpSpPr>
        <p:nvPr/>
      </p:nvGrpSpPr>
      <p:grpSpPr>
        <a:xfrm/>
      </p:grpSpPr>
      <p:sp>
        <p:nvSpPr>
          <p:cNvPr id="235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Referral process </a:t>
            </a:r>
          </a:p>
          <a:p>
            <a:pPr/>
            <a:r>
              <a:rPr lang="en-US" altLang="en-US" sz="2800" dirty="0"/>
              <a:t>Explain the dangers of prolonged labour to the family </a:t>
            </a:r>
          </a:p>
          <a:p>
            <a:pPr/>
            <a:r>
              <a:rPr lang="en-US" altLang="en-US" sz="2800" dirty="0"/>
              <a:t>Write a referral note and refer immediately to the hospital. </a:t>
            </a:r>
          </a:p>
          <a:p>
            <a:pPr/>
            <a:r>
              <a:rPr lang="en-US" altLang="en-US" sz="2800" dirty="0"/>
              <a:t>A skilled health care provider must escort the woman and continue to monitor her condition. </a:t>
            </a:r>
          </a:p>
          <a:p>
            <a:pPr/>
            <a:r>
              <a:rPr lang="en-US" altLang="en-US" sz="2800" dirty="0"/>
              <a:t>Monitor maternal vital signs 1/2 hourly </a:t>
            </a:r>
          </a:p>
          <a:p>
            <a:pPr/>
            <a:r>
              <a:rPr lang="en-US" altLang="en-US" sz="2800" dirty="0"/>
              <a:t>Monitor foetal heart rate 1/2 hourly </a:t>
            </a:r>
          </a:p>
          <a:p>
            <a:pPr/>
            <a:r>
              <a:rPr lang="en-US" altLang="en-US" sz="2800" dirty="0"/>
              <a:t>Measure the urine volume </a:t>
            </a:r>
          </a:p>
          <a:p>
            <a:pPr/>
            <a:r>
              <a:rPr lang="en-US" altLang="en-US" sz="2800" dirty="0"/>
              <a:t>Ensure IV fluids (5% dextrose) continue during transfer </a:t>
            </a:r>
          </a:p>
          <a:p>
            <a:pPr/>
            <a:r>
              <a:rPr lang="en-US" altLang="en-US" sz="2800" dirty="0"/>
              <a:t>Broad-spectrum antibiotics should be started before departure. </a:t>
            </a:r>
          </a:p>
        </p:txBody>
      </p:sp>
    </p:spTree>
  </p:cSld>
  <p:transition spd="fas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7088" name=""/>
        <p:cNvGrpSpPr>
          <a:grpSpLocks/>
        </p:cNvGrpSpPr>
        <p:nvPr/>
      </p:nvGrpSpPr>
      <p:grpSpPr>
        <a:xfrm/>
      </p:grpSpPr>
      <p:pic>
        <p:nvPicPr>
          <p:cNvPr id="217090" name=""/>
          <p:cNvPicPr>
            <a:picLocks noGrp="1" noChangeAspect="0"/>
          </p:cNvPicPr>
          <p:nvPr>
            <p:ph type="obj" sz="full" idx="4294967295"/>
          </p:nvPr>
        </p:nvPicPr>
        <p:blipFill>
          <a:blip r:embed="rID23">
            <a:extLst/>
          </a:blip>
          <a:srcRect t="0" r="0" b="0" l="0"/>
          <a:stretch>
            <a:fillRect/>
          </a:stretch>
        </p:blipFill>
        <p:spPr>
          <a:xfrm rot="0">
            <a:off x="0" y="0"/>
            <a:ext cx="9144000" cy="6858000"/>
          </a:xfrm>
          <a:prstGeom prst="rect">
            <a:avLst/>
          </a:prstGeom>
          <a:ln/>
        </p:spPr>
      </p:pic>
    </p:spTree>
  </p:cSld>
  <p:transition spd="fas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8112" name=""/>
        <p:cNvGrpSpPr>
          <a:grpSpLocks/>
        </p:cNvGrpSpPr>
        <p:nvPr/>
      </p:nvGrpSpPr>
      <p:grpSpPr>
        <a:xfrm/>
      </p:grpSpPr>
      <p:pic>
        <p:nvPicPr>
          <p:cNvPr id="218114" name=""/>
          <p:cNvPicPr>
            <a:picLocks noGrp="1" noChangeAspect="1"/>
          </p:cNvPicPr>
          <p:nvPr>
            <p:ph type="obj" sz="full" idx="4294967295"/>
          </p:nvPr>
        </p:nvPicPr>
        <p:blipFill>
          <a:blip r:embed="rID24">
            <a:extLst/>
          </a:blip>
          <a:srcRect t="0" r="0" b="0" l="0"/>
          <a:stretch>
            <a:fillRect/>
          </a:stretch>
        </p:blipFill>
        <p:spPr>
          <a:xfrm rot="0">
            <a:off x="0" y="0"/>
            <a:ext cx="9144000" cy="6858000"/>
          </a:xfrm>
          <a:prstGeom prst="rect">
            <a:avLst/>
          </a:prstGeom>
          <a:ln/>
        </p:spPr>
      </p:pic>
      <p:sp>
        <p:nvSpPr>
          <p:cNvPr id="21811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9136" name=""/>
        <p:cNvGrpSpPr>
          <a:grpSpLocks/>
        </p:cNvGrpSpPr>
        <p:nvPr/>
      </p:nvGrpSpPr>
      <p:grpSpPr>
        <a:xfrm/>
      </p:grpSpPr>
      <p:sp>
        <p:nvSpPr>
          <p:cNvPr id="21913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buNone/>
            </a:pPr>
            <a:r>
              <a:rPr lang="en-US" altLang="en-US" dirty="0"/>
              <a:t>There are several types of forceps including;</a:t>
            </a:r>
          </a:p>
          <a:p>
            <a:pPr/>
            <a:r>
              <a:rPr lang="en-US" altLang="en-US" dirty="0"/>
              <a:t>Kielland’s, Simpson’s, Wrigley’s, Neville- Barne’s, Haig-Fwerguson’s, Milne-Murray and Diper forceps among others.</a:t>
            </a:r>
          </a:p>
        </p:txBody>
      </p:sp>
      <p:sp>
        <p:nvSpPr>
          <p:cNvPr id="2191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types of forceps</a:t>
            </a:r>
          </a:p>
        </p:txBody>
      </p:sp>
    </p:spTree>
  </p:cSld>
  <p:transition spd="fas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0160" name=""/>
        <p:cNvGrpSpPr>
          <a:grpSpLocks/>
        </p:cNvGrpSpPr>
        <p:nvPr/>
      </p:nvGrpSpPr>
      <p:grpSpPr>
        <a:xfrm/>
      </p:grpSpPr>
      <p:sp>
        <p:nvSpPr>
          <p:cNvPr id="220162" name=""/>
          <p:cNvSpPr>
            <a:spLocks noGrp="1" noChangeAspect="0"/>
          </p:cNvSpPr>
          <p:nvPr>
            <p:ph type="obj" sz="full" idx="4294967295"/>
          </p:nvPr>
        </p:nvSpPr>
        <p:spPr>
          <a:xfrm rot="0">
            <a:off x="152400" y="228600"/>
            <a:ext cx="8305800" cy="5867400"/>
          </a:xfrm>
          <a:ln/>
        </p:spPr>
        <p:txBody>
          <a:bodyPr wrap="square" lIns="91440" rIns="91440" tIns="45720" bIns="45720" anchor="t" anchorCtr="false"/>
          <a:lstStyle/>
          <a:p>
            <a:pPr>
              <a:lnSpc>
                <a:spcPct val="80000"/>
              </a:lnSpc>
            </a:pPr>
            <a:r>
              <a:rPr lang="en-US" altLang="en-US" sz="2700" dirty="0" b="1"/>
              <a:t>Simpson forceps</a:t>
            </a:r>
            <a:r>
              <a:rPr lang="en-US" altLang="en-US" sz="2700" dirty="0"/>
              <a:t>  are the most commonly used among the types of forceps and has an elongated cephalic curve. These are used when there is substantial molding, that is, temporary elongation of the fetal head as it moves through the birth canal</a:t>
            </a:r>
          </a:p>
          <a:p>
            <a:pPr>
              <a:lnSpc>
                <a:spcPct val="80000"/>
              </a:lnSpc>
            </a:pPr>
            <a:r>
              <a:rPr lang="en-US" altLang="en-US" sz="2700" dirty="0" b="1"/>
              <a:t>Elliot forceps</a:t>
            </a:r>
            <a:r>
              <a:rPr lang="en-US" altLang="en-US" sz="2700" dirty="0"/>
              <a:t>  are similar to Simpson forceps but with an adjustable pin in the end of the handles which can be drawn out as a means of regulating the lateral pressure on the handles when the instrument is positioned for use. They are used most often with women who have had at least one previous vaginal delivery because the muscles and ligaments of the birth canal provide less resistance during second and subsequent deliveries. In these cases the fetal head may thus remain rounder. </a:t>
            </a:r>
          </a:p>
        </p:txBody>
      </p:sp>
    </p:spTree>
  </p:cSld>
  <p:transition spd="fas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1184" name=""/>
        <p:cNvGrpSpPr>
          <a:grpSpLocks/>
        </p:cNvGrpSpPr>
        <p:nvPr/>
      </p:nvGrpSpPr>
      <p:grpSpPr>
        <a:xfrm/>
      </p:grpSpPr>
      <p:sp>
        <p:nvSpPr>
          <p:cNvPr id="221186"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r>
              <a:rPr lang="en-US" altLang="en-US" dirty="0" b="1"/>
              <a:t>Kielland forceps</a:t>
            </a:r>
            <a:r>
              <a:rPr lang="en-US" altLang="en-US" dirty="0"/>
              <a:t>  are distinguished by an extremely small pelvic curve and a sliding lock. They are the most common forceps used for rotation. The sliding mechanism at the articulation can be helpful in asynclitic births (when the fetal head is tilted to the side), since the fetal head is no longer in line with the birth canal </a:t>
            </a:r>
          </a:p>
          <a:p>
            <a:pPr/>
            <a:r>
              <a:rPr lang="en-US" altLang="en-US" dirty="0" b="1"/>
              <a:t>Wrigley's forceps</a:t>
            </a:r>
            <a:r>
              <a:rPr lang="en-US" altLang="en-US" dirty="0"/>
              <a:t> are used in </a:t>
            </a:r>
            <a:r>
              <a:rPr lang="en-US" altLang="en-US" dirty="0" i="1"/>
              <a:t>low</a:t>
            </a:r>
            <a:r>
              <a:rPr lang="en-US" altLang="en-US" dirty="0"/>
              <a:t> or </a:t>
            </a:r>
            <a:r>
              <a:rPr lang="en-US" altLang="en-US" dirty="0" i="1"/>
              <a:t>outlet delivery</a:t>
            </a:r>
            <a:r>
              <a:rPr lang="en-US" altLang="en-US" dirty="0"/>
              <a:t>, when the maximum diameter is about 2.5 cm above the vulva</a:t>
            </a:r>
          </a:p>
          <a:p>
            <a:pPr/>
            <a:r>
              <a:rPr lang="en-US" altLang="en-US" dirty="0" b="1"/>
              <a:t>Piper's forceps</a:t>
            </a:r>
            <a:r>
              <a:rPr lang="en-US" altLang="en-US" dirty="0"/>
              <a:t> have a perineal curve to allow application to the after-coming head in breech delivery.</a:t>
            </a:r>
          </a:p>
        </p:txBody>
      </p:sp>
    </p:spTree>
  </p:cSld>
  <p:transition spd="fas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2208" name=""/>
        <p:cNvGrpSpPr>
          <a:grpSpLocks/>
        </p:cNvGrpSpPr>
        <p:nvPr/>
      </p:nvGrpSpPr>
      <p:grpSpPr>
        <a:xfrm/>
      </p:grpSpPr>
      <p:sp>
        <p:nvSpPr>
          <p:cNvPr id="22221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b="1"/>
              <a:t>Low Forceps</a:t>
            </a:r>
          </a:p>
          <a:p>
            <a:pPr>
              <a:buNone/>
            </a:pPr>
            <a:r>
              <a:rPr lang="en-US" altLang="en-US" dirty="0"/>
              <a:t>Today the majority of forceps delivery is carried out when the foetal head is on the perineal floor whereby the internal rotation may have already occurred. This is called outlet forceps or low forceps delivery</a:t>
            </a:r>
          </a:p>
        </p:txBody>
      </p:sp>
      <p:sp>
        <p:nvSpPr>
          <p:cNvPr id="22221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Types of Forceps Delivery</a:t>
            </a:r>
          </a:p>
        </p:txBody>
      </p:sp>
    </p:spTree>
  </p:cSld>
  <p:transition spd="fas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3232" name=""/>
        <p:cNvGrpSpPr>
          <a:grpSpLocks/>
        </p:cNvGrpSpPr>
        <p:nvPr/>
      </p:nvGrpSpPr>
      <p:grpSpPr>
        <a:xfrm/>
      </p:grpSpPr>
      <p:sp>
        <p:nvSpPr>
          <p:cNvPr id="22323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b="1"/>
              <a:t>Mid Forceps</a:t>
            </a:r>
          </a:p>
          <a:p>
            <a:pPr>
              <a:buNone/>
            </a:pPr>
            <a:r>
              <a:rPr lang="en-US" altLang="en-US" dirty="0"/>
              <a:t>This is when the head is higher in the pelvis but engaged and the greater diameter has passed the inlet. This is known as mid forceps.</a:t>
            </a:r>
          </a:p>
        </p:txBody>
      </p:sp>
      <p:sp>
        <p:nvSpPr>
          <p:cNvPr id="22323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transition spd="fas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4256" name=""/>
        <p:cNvGrpSpPr>
          <a:grpSpLocks/>
        </p:cNvGrpSpPr>
        <p:nvPr/>
      </p:nvGrpSpPr>
      <p:grpSpPr>
        <a:xfrm/>
      </p:grpSpPr>
      <p:sp>
        <p:nvSpPr>
          <p:cNvPr id="22425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b="1"/>
              <a:t>High Forceps</a:t>
            </a:r>
          </a:p>
          <a:p>
            <a:pPr>
              <a:buNone/>
            </a:pPr>
            <a:r>
              <a:rPr lang="en-US" altLang="en-US" dirty="0"/>
              <a:t>If the head is not engaged, the procedure is termed high forceps. This is an extremely difficult and dangerous operation. A caesarean section is usually preferred to mid/high forceps.</a:t>
            </a:r>
          </a:p>
        </p:txBody>
      </p:sp>
    </p:spTree>
  </p:cSld>
  <p:transition spd="fas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5280" name=""/>
        <p:cNvGrpSpPr>
          <a:grpSpLocks/>
        </p:cNvGrpSpPr>
        <p:nvPr/>
      </p:nvGrpSpPr>
      <p:grpSpPr>
        <a:xfrm/>
      </p:grpSpPr>
      <p:sp>
        <p:nvSpPr>
          <p:cNvPr id="225282"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buNone/>
            </a:pPr>
            <a:r>
              <a:rPr lang="en-US" altLang="en-US" dirty="0" b="1"/>
              <a:t>Prerequisites for forceps delivery include:</a:t>
            </a:r>
          </a:p>
          <a:p>
            <a:pPr/>
            <a:r>
              <a:rPr lang="en-US" altLang="en-US" dirty="0"/>
              <a:t>Presentation must be suitable</a:t>
            </a:r>
          </a:p>
          <a:p>
            <a:pPr/>
            <a:r>
              <a:rPr lang="en-US" altLang="en-US" dirty="0"/>
              <a:t>Head has to be engaged</a:t>
            </a:r>
          </a:p>
          <a:p>
            <a:pPr/>
            <a:r>
              <a:rPr lang="en-US" altLang="en-US" dirty="0"/>
              <a:t>The pelvic outlet needs to be adequate</a:t>
            </a:r>
          </a:p>
          <a:p>
            <a:pPr/>
            <a:r>
              <a:rPr lang="en-US" altLang="en-US" dirty="0"/>
              <a:t>Good uterine contraction</a:t>
            </a:r>
          </a:p>
          <a:p>
            <a:pPr/>
            <a:r>
              <a:rPr lang="en-US" altLang="en-US" dirty="0"/>
              <a:t>Membranes should be ruptured</a:t>
            </a:r>
          </a:p>
          <a:p>
            <a:pPr/>
            <a:r>
              <a:rPr lang="en-US" altLang="en-US" dirty="0"/>
              <a:t>Bladder must be empty</a:t>
            </a:r>
          </a:p>
          <a:p>
            <a:pPr/>
            <a:r>
              <a:rPr lang="en-US" altLang="en-US" dirty="0"/>
              <a:t>Cervix must be fully dilated</a:t>
            </a:r>
          </a:p>
        </p:txBody>
      </p:sp>
      <p:sp>
        <p:nvSpPr>
          <p:cNvPr id="225283" name=""/>
          <p:cNvSpPr>
            <a:spLocks noGrp="1" noChangeAspect="0"/>
          </p:cNvSpPr>
          <p:nvPr>
            <p:ph type="title" sz="full" idx="4294967295"/>
          </p:nvPr>
        </p:nvSpPr>
        <p:spPr>
          <a:xfrm rot="0">
            <a:off x="0" y="0"/>
            <a:ext cx="9144000" cy="1219200"/>
          </a:xfrm>
          <a:ln/>
        </p:spPr>
        <p:txBody>
          <a:bodyPr wrap="square" lIns="91440" rIns="91440" tIns="45720" bIns="45720" anchor="ctr"/>
          <a:lstStyle/>
          <a:p>
            <a:pPr/>
            <a:r>
              <a:rPr lang="en-US" altLang="en-US" dirty="0" b="1">
                <a:solidFill>
                  <a:srgbClr val="7030a0"/>
                </a:solidFill>
              </a:rPr>
              <a:t>Pre-requisites for forceps delivery</a:t>
            </a:r>
          </a:p>
        </p:txBody>
      </p:sp>
    </p:spTree>
  </p:cSld>
  <p:transition spd="fas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6304" name=""/>
        <p:cNvGrpSpPr>
          <a:grpSpLocks/>
        </p:cNvGrpSpPr>
        <p:nvPr/>
      </p:nvGrpSpPr>
      <p:grpSpPr>
        <a:xfrm/>
      </p:grpSpPr>
      <p:sp>
        <p:nvSpPr>
          <p:cNvPr id="226306" name=""/>
          <p:cNvSpPr>
            <a:spLocks noGrp="1" noChangeAspect="0"/>
          </p:cNvSpPr>
          <p:nvPr>
            <p:ph type="obj" sz="full" idx="4294967295"/>
          </p:nvPr>
        </p:nvSpPr>
        <p:spPr>
          <a:xfrm rot="0">
            <a:off x="0" y="1447800"/>
            <a:ext cx="8458200" cy="4648200"/>
          </a:xfrm>
          <a:ln/>
        </p:spPr>
        <p:txBody>
          <a:bodyPr wrap="square" lIns="91440" rIns="91440" tIns="45720" bIns="45720" anchor="t" anchorCtr="false"/>
          <a:lstStyle/>
          <a:p>
            <a:pPr/>
            <a:r>
              <a:rPr lang="en-US" altLang="en-US" dirty="0"/>
              <a:t>The mother is given analgesia and placed in the lithotomy position.</a:t>
            </a:r>
          </a:p>
          <a:p>
            <a:pPr/>
            <a:r>
              <a:rPr lang="en-US" altLang="en-US" dirty="0"/>
              <a:t>The vulva is swabbed and draped.</a:t>
            </a:r>
          </a:p>
          <a:p>
            <a:pPr/>
            <a:r>
              <a:rPr lang="en-US" altLang="en-US" dirty="0"/>
              <a:t>Catheterisation is done.</a:t>
            </a:r>
          </a:p>
          <a:p>
            <a:pPr/>
            <a:r>
              <a:rPr lang="en-US" altLang="en-US" dirty="0"/>
              <a:t>The physician checks the exact position of the foetal head by vaginal examination.</a:t>
            </a:r>
          </a:p>
          <a:p>
            <a:pPr/>
            <a:r>
              <a:rPr lang="en-US" altLang="en-US" dirty="0"/>
              <a:t>The fingers of the right hand are passed in the vagina.</a:t>
            </a:r>
          </a:p>
        </p:txBody>
      </p:sp>
      <p:sp>
        <p:nvSpPr>
          <p:cNvPr id="226307" name=""/>
          <p:cNvSpPr>
            <a:spLocks noGrp="1" noChangeAspect="0"/>
          </p:cNvSpPr>
          <p:nvPr>
            <p:ph type="title" sz="full" idx="4294967295"/>
          </p:nvPr>
        </p:nvSpPr>
        <p:spPr>
          <a:xfrm rot="0">
            <a:off x="0" y="0"/>
            <a:ext cx="9144000" cy="1143000"/>
          </a:xfrm>
          <a:ln/>
        </p:spPr>
        <p:txBody>
          <a:bodyPr wrap="square" lIns="91440" rIns="91440" tIns="45720" bIns="45720" anchor="ctr"/>
          <a:lstStyle/>
          <a:p>
            <a:pPr/>
            <a:r>
              <a:rPr lang="en-US" altLang="en-US" dirty="0" b="1">
                <a:solidFill>
                  <a:srgbClr val="7030a0"/>
                </a:solidFill>
              </a:rPr>
              <a:t>procedure</a:t>
            </a:r>
          </a:p>
        </p:txBody>
      </p:sp>
    </p:spTree>
  </p:cSld>
  <p:transition spd="fas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576" name=""/>
        <p:cNvGrpSpPr>
          <a:grpSpLocks/>
        </p:cNvGrpSpPr>
        <p:nvPr/>
      </p:nvGrpSpPr>
      <p:grpSpPr>
        <a:xfrm/>
      </p:grpSpPr>
      <p:sp>
        <p:nvSpPr>
          <p:cNvPr id="2457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LABORATORY INVESTIGATIONS </a:t>
            </a:r>
          </a:p>
          <a:p>
            <a:pPr/>
            <a:r>
              <a:rPr lang="en-US" altLang="en-US" sz="2800" dirty="0"/>
              <a:t>Blood grouping and cross match two units </a:t>
            </a:r>
          </a:p>
          <a:p>
            <a:pPr/>
            <a:r>
              <a:rPr lang="en-US" altLang="en-US" sz="2800" dirty="0"/>
              <a:t>Urine for albumin, sugar, acetone </a:t>
            </a:r>
          </a:p>
        </p:txBody>
      </p:sp>
    </p:spTree>
  </p:cSld>
  <p:transition spd="fas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7328" name=""/>
        <p:cNvGrpSpPr>
          <a:grpSpLocks/>
        </p:cNvGrpSpPr>
        <p:nvPr/>
      </p:nvGrpSpPr>
      <p:grpSpPr>
        <a:xfrm/>
      </p:grpSpPr>
      <p:sp>
        <p:nvSpPr>
          <p:cNvPr id="227330"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r>
              <a:rPr lang="en-US" altLang="en-US" dirty="0"/>
              <a:t>The left blade is applied first and held by the left hand between the fingers and thumbs of the left hand.</a:t>
            </a:r>
          </a:p>
          <a:p>
            <a:pPr/>
            <a:r>
              <a:rPr lang="en-US" altLang="en-US" dirty="0"/>
              <a:t>The blade is then passed between the head and the palm or surface of the right fingers. The handle is carried backwards towards the middle well over the mother’s abdomen to the right side almost parallel with her right inguinal ligament.</a:t>
            </a:r>
          </a:p>
          <a:p>
            <a:pPr/>
            <a:r>
              <a:rPr lang="en-US" altLang="en-US" dirty="0"/>
              <a:t>The above position of the blade will ensure the instrument follows the directions of both the pelvic and cephalic curve.</a:t>
            </a:r>
          </a:p>
          <a:p>
            <a:pPr/>
            <a:r>
              <a:rPr lang="en-US" altLang="en-US" dirty="0"/>
              <a:t>After ascertaining it lies in the correct position next to the head, the fingers of the right hand are withdrawn.</a:t>
            </a:r>
          </a:p>
        </p:txBody>
      </p:sp>
    </p:spTree>
  </p:cSld>
  <p:transition spd="fas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8352" name=""/>
        <p:cNvGrpSpPr>
          <a:grpSpLocks/>
        </p:cNvGrpSpPr>
        <p:nvPr/>
      </p:nvGrpSpPr>
      <p:grpSpPr>
        <a:xfrm/>
      </p:grpSpPr>
      <p:pic>
        <p:nvPicPr>
          <p:cNvPr id="228354" name=""/>
          <p:cNvPicPr>
            <a:picLocks noGrp="1" noChangeAspect="0"/>
          </p:cNvPicPr>
          <p:nvPr>
            <p:ph type="obj" sz="full" idx="4294967295"/>
          </p:nvPr>
        </p:nvPicPr>
        <p:blipFill>
          <a:blip r:embed="rID25">
            <a:extLst/>
          </a:blip>
          <a:srcRect t="0" r="0" b="0" l="0"/>
          <a:stretch>
            <a:fillRect/>
          </a:stretch>
        </p:blipFill>
        <p:spPr>
          <a:xfrm rot="0">
            <a:off x="0" y="0"/>
            <a:ext cx="9144000" cy="6477000"/>
          </a:xfrm>
          <a:prstGeom prst="rect">
            <a:avLst/>
          </a:prstGeom>
          <a:ln/>
        </p:spPr>
      </p:pic>
    </p:spTree>
  </p:cSld>
  <p:transition spd="fas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9376" name=""/>
        <p:cNvGrpSpPr>
          <a:grpSpLocks/>
        </p:cNvGrpSpPr>
        <p:nvPr/>
      </p:nvGrpSpPr>
      <p:grpSpPr>
        <a:xfrm/>
      </p:grpSpPr>
      <p:pic>
        <p:nvPicPr>
          <p:cNvPr id="229378" name=""/>
          <p:cNvPicPr>
            <a:picLocks noGrp="1" noChangeAspect="0"/>
          </p:cNvPicPr>
          <p:nvPr>
            <p:ph type="obj" sz="full" idx="4294967295"/>
          </p:nvPr>
        </p:nvPicPr>
        <p:blipFill>
          <a:blip r:embed="rID26">
            <a:extLst/>
          </a:blip>
          <a:srcRect t="0" r="0" b="0" l="0"/>
          <a:stretch>
            <a:fillRect/>
          </a:stretch>
        </p:blipFill>
        <p:spPr>
          <a:xfrm rot="0">
            <a:off x="0" y="0"/>
            <a:ext cx="9144000" cy="6858000"/>
          </a:xfrm>
          <a:prstGeom prst="rect">
            <a:avLst/>
          </a:prstGeom>
          <a:ln/>
        </p:spPr>
      </p:pic>
    </p:spTree>
  </p:cSld>
  <p:transition spd="fas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0400" name=""/>
        <p:cNvGrpSpPr>
          <a:grpSpLocks/>
        </p:cNvGrpSpPr>
        <p:nvPr/>
      </p:nvGrpSpPr>
      <p:grpSpPr>
        <a:xfrm/>
      </p:grpSpPr>
      <p:pic>
        <p:nvPicPr>
          <p:cNvPr id="230402" name=""/>
          <p:cNvPicPr>
            <a:picLocks noGrp="1" noChangeAspect="0"/>
          </p:cNvPicPr>
          <p:nvPr>
            <p:ph type="obj" sz="full" idx="4294967295"/>
          </p:nvPr>
        </p:nvPicPr>
        <p:blipFill>
          <a:blip r:embed="rID27">
            <a:extLst/>
          </a:blip>
          <a:srcRect t="0" r="0" b="0" l="0"/>
          <a:stretch>
            <a:fillRect/>
          </a:stretch>
        </p:blipFill>
        <p:spPr>
          <a:xfrm rot="0">
            <a:off x="0" y="685800"/>
            <a:ext cx="9144000" cy="6172200"/>
          </a:xfrm>
          <a:prstGeom prst="rect">
            <a:avLst/>
          </a:prstGeom>
          <a:ln/>
        </p:spPr>
      </p:pic>
    </p:spTree>
  </p:cSld>
  <p:transition spd="fas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1424" name=""/>
        <p:cNvGrpSpPr>
          <a:grpSpLocks/>
        </p:cNvGrpSpPr>
        <p:nvPr/>
      </p:nvGrpSpPr>
      <p:grpSpPr>
        <a:xfrm/>
      </p:grpSpPr>
      <p:sp>
        <p:nvSpPr>
          <p:cNvPr id="231426" name=""/>
          <p:cNvSpPr>
            <a:spLocks noGrp="1" noChangeAspect="0"/>
          </p:cNvSpPr>
          <p:nvPr>
            <p:ph type="obj" sz="full" idx="4294967295"/>
          </p:nvPr>
        </p:nvSpPr>
        <p:spPr>
          <a:xfrm rot="0">
            <a:off x="0" y="1981200"/>
            <a:ext cx="8458200" cy="4114800"/>
          </a:xfrm>
          <a:ln/>
        </p:spPr>
        <p:txBody>
          <a:bodyPr wrap="square" lIns="91440" rIns="91440" tIns="45720" bIns="45720" anchor="t" anchorCtr="false"/>
          <a:lstStyle/>
          <a:p>
            <a:pPr/>
            <a:r>
              <a:rPr lang="en-US" altLang="en-US" dirty="0"/>
              <a:t>Delay in second stage of labour</a:t>
            </a:r>
          </a:p>
          <a:p>
            <a:pPr/>
            <a:r>
              <a:rPr lang="en-US" altLang="en-US" dirty="0"/>
              <a:t>Foetal compromise/distress in 2</a:t>
            </a:r>
            <a:r>
              <a:rPr lang="en-US" altLang="en-US" dirty="0"/>
              <a:t>nd</a:t>
            </a:r>
            <a:r>
              <a:rPr lang="en-US" altLang="en-US" dirty="0"/>
              <a:t> stage of labour</a:t>
            </a:r>
          </a:p>
          <a:p>
            <a:pPr/>
            <a:r>
              <a:rPr lang="en-US" altLang="en-US" dirty="0"/>
              <a:t>Maternal distress/exhaustion</a:t>
            </a:r>
          </a:p>
          <a:p>
            <a:pPr/>
            <a:r>
              <a:rPr lang="en-US" altLang="en-US" dirty="0"/>
              <a:t>Malposition e.g. OPP</a:t>
            </a:r>
          </a:p>
          <a:p>
            <a:pPr/>
            <a:r>
              <a:rPr lang="en-US" altLang="en-US" dirty="0"/>
              <a:t>Breech presentation: forceps are usually used to deliver the after-coming head in a controlled fashion</a:t>
            </a:r>
          </a:p>
          <a:p>
            <a:pPr>
              <a:buNone/>
            </a:pPr>
          </a:p>
        </p:txBody>
      </p:sp>
      <p:sp>
        <p:nvSpPr>
          <p:cNvPr id="23142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Indications for use of forceps delivery</a:t>
            </a:r>
          </a:p>
        </p:txBody>
      </p:sp>
    </p:spTree>
  </p:cSld>
  <p:transition spd="fas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2448" name=""/>
        <p:cNvGrpSpPr>
          <a:grpSpLocks/>
        </p:cNvGrpSpPr>
        <p:nvPr/>
      </p:nvGrpSpPr>
      <p:grpSpPr>
        <a:xfrm/>
      </p:grpSpPr>
      <p:sp>
        <p:nvSpPr>
          <p:cNvPr id="232450" name=""/>
          <p:cNvSpPr>
            <a:spLocks noGrp="1" noChangeAspect="0"/>
          </p:cNvSpPr>
          <p:nvPr>
            <p:ph type="obj" sz="full" idx="4294967295"/>
          </p:nvPr>
        </p:nvSpPr>
        <p:spPr>
          <a:xfrm rot="0">
            <a:off x="0" y="1524000"/>
            <a:ext cx="9144000" cy="5410200"/>
          </a:xfrm>
          <a:ln/>
        </p:spPr>
        <p:txBody>
          <a:bodyPr wrap="square" lIns="91440" rIns="91440" tIns="45720" bIns="45720" anchor="t" anchorCtr="false"/>
          <a:lstStyle/>
          <a:p>
            <a:pPr>
              <a:lnSpc>
                <a:spcPct val="80000"/>
              </a:lnSpc>
              <a:buNone/>
            </a:pPr>
            <a:r>
              <a:rPr lang="en-US" altLang="en-US" sz="2700" dirty="0"/>
              <a:t>The following are contraindications to forceps-assisted vaginal deliveries:</a:t>
            </a:r>
          </a:p>
          <a:p>
            <a:pPr>
              <a:lnSpc>
                <a:spcPct val="80000"/>
              </a:lnSpc>
            </a:pPr>
            <a:r>
              <a:rPr lang="en-US" altLang="en-US" sz="2700" dirty="0"/>
              <a:t>Any contraindication to vaginal delivery </a:t>
            </a:r>
          </a:p>
          <a:p>
            <a:pPr>
              <a:lnSpc>
                <a:spcPct val="80000"/>
              </a:lnSpc>
            </a:pPr>
            <a:r>
              <a:rPr lang="en-US" altLang="en-US" sz="2700" dirty="0"/>
              <a:t>Inability to obtain adequate informed consent</a:t>
            </a:r>
          </a:p>
          <a:p>
            <a:pPr>
              <a:lnSpc>
                <a:spcPct val="80000"/>
              </a:lnSpc>
            </a:pPr>
            <a:r>
              <a:rPr lang="en-US" altLang="en-US" sz="2700" dirty="0"/>
              <a:t>A cervix that is not fully dilated or retracted</a:t>
            </a:r>
          </a:p>
          <a:p>
            <a:pPr>
              <a:lnSpc>
                <a:spcPct val="80000"/>
              </a:lnSpc>
            </a:pPr>
            <a:r>
              <a:rPr lang="en-US" altLang="en-US" sz="2700" dirty="0"/>
              <a:t>Inability to determine the presentation and fetal head position</a:t>
            </a:r>
          </a:p>
          <a:p>
            <a:pPr>
              <a:lnSpc>
                <a:spcPct val="80000"/>
              </a:lnSpc>
            </a:pPr>
            <a:r>
              <a:rPr lang="en-US" altLang="en-US" sz="2700" dirty="0"/>
              <a:t>Inadequate pelvic size</a:t>
            </a:r>
          </a:p>
          <a:p>
            <a:pPr>
              <a:lnSpc>
                <a:spcPct val="80000"/>
              </a:lnSpc>
            </a:pPr>
            <a:r>
              <a:rPr lang="en-US" altLang="en-US" sz="2700" dirty="0"/>
              <a:t>Confirmed cephalopelvic disproportion</a:t>
            </a:r>
          </a:p>
          <a:p>
            <a:pPr>
              <a:lnSpc>
                <a:spcPct val="80000"/>
              </a:lnSpc>
            </a:pPr>
            <a:r>
              <a:rPr lang="en-US" altLang="en-US" sz="2700" dirty="0"/>
              <a:t>Unsuccessful trial of vacuum extraction (relative contraindication)</a:t>
            </a:r>
          </a:p>
          <a:p>
            <a:pPr>
              <a:lnSpc>
                <a:spcPct val="80000"/>
              </a:lnSpc>
            </a:pPr>
            <a:r>
              <a:rPr lang="en-US" altLang="en-US" sz="2700" dirty="0"/>
              <a:t>Inadequate facilities and support staff</a:t>
            </a:r>
          </a:p>
          <a:p>
            <a:pPr>
              <a:lnSpc>
                <a:spcPct val="80000"/>
              </a:lnSpc>
            </a:pPr>
            <a:r>
              <a:rPr lang="en-US" altLang="en-US" sz="2700" dirty="0"/>
              <a:t>An insufficiently experienced operator</a:t>
            </a:r>
          </a:p>
        </p:txBody>
      </p:sp>
      <p:sp>
        <p:nvSpPr>
          <p:cNvPr id="23245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contraindications</a:t>
            </a:r>
          </a:p>
        </p:txBody>
      </p:sp>
    </p:spTree>
  </p:cSld>
  <p:transition spd="fas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3472" name=""/>
        <p:cNvGrpSpPr>
          <a:grpSpLocks/>
        </p:cNvGrpSpPr>
        <p:nvPr/>
      </p:nvGrpSpPr>
      <p:grpSpPr>
        <a:xfrm/>
      </p:grpSpPr>
      <p:sp>
        <p:nvSpPr>
          <p:cNvPr id="23347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buNone/>
            </a:pPr>
            <a:r>
              <a:rPr lang="en-US" altLang="en-US" dirty="0" b="1" u="sng"/>
              <a:t>Maternal complications</a:t>
            </a:r>
            <a:r>
              <a:rPr lang="en-US" altLang="en-US" dirty="0" b="1"/>
              <a:t>;</a:t>
            </a:r>
          </a:p>
          <a:p>
            <a:pPr>
              <a:buFont charset="2" typeface="Wingdings"/>
              <a:buChar char="Ø"/>
            </a:pPr>
            <a:r>
              <a:rPr lang="en-US" altLang="en-US" dirty="0"/>
              <a:t>Trauma or soft tissue damage</a:t>
            </a:r>
          </a:p>
          <a:p>
            <a:pPr>
              <a:buFont charset="2" typeface="Wingdings"/>
              <a:buChar char="Ø"/>
            </a:pPr>
            <a:r>
              <a:rPr lang="en-US" altLang="en-US" dirty="0"/>
              <a:t>Haemorrhage from the above</a:t>
            </a:r>
          </a:p>
          <a:p>
            <a:pPr>
              <a:buFont charset="2" typeface="Wingdings"/>
              <a:buChar char="Ø"/>
            </a:pPr>
            <a:r>
              <a:rPr lang="en-US" altLang="en-US" dirty="0"/>
              <a:t>Dysuria or urinary retension which may result from bruising or oedema to the urethra</a:t>
            </a:r>
          </a:p>
          <a:p>
            <a:pPr>
              <a:buFont charset="2" typeface="Wingdings"/>
              <a:buChar char="Ø"/>
            </a:pPr>
            <a:r>
              <a:rPr lang="en-US" altLang="en-US" dirty="0"/>
              <a:t>Painful perineum</a:t>
            </a:r>
          </a:p>
          <a:p>
            <a:pPr>
              <a:buFont charset="2" typeface="Wingdings"/>
              <a:buChar char="Ø"/>
            </a:pPr>
            <a:r>
              <a:rPr lang="en-US" altLang="en-US" dirty="0"/>
              <a:t>Postnatal morbidity</a:t>
            </a:r>
          </a:p>
        </p:txBody>
      </p:sp>
      <p:sp>
        <p:nvSpPr>
          <p:cNvPr id="2334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Complications of forceps delivery</a:t>
            </a:r>
            <a:r>
              <a:rPr lang="en-US" altLang="en-US" sz="4000" dirty="0"/>
              <a:t/>
            </a:r>
            <a:br/>
          </a:p>
        </p:txBody>
      </p:sp>
    </p:spTree>
  </p:cSld>
  <p:transition spd="fas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4496" name=""/>
        <p:cNvGrpSpPr>
          <a:grpSpLocks/>
        </p:cNvGrpSpPr>
        <p:nvPr/>
      </p:nvGrpSpPr>
      <p:grpSpPr>
        <a:xfrm/>
      </p:grpSpPr>
      <p:sp>
        <p:nvSpPr>
          <p:cNvPr id="234498" name=""/>
          <p:cNvSpPr>
            <a:spLocks noGrp="1" noChangeAspect="0"/>
          </p:cNvSpPr>
          <p:nvPr>
            <p:ph type="obj" sz="full" idx="4294967295"/>
          </p:nvPr>
        </p:nvSpPr>
        <p:spPr>
          <a:xfrm rot="0">
            <a:off x="685800" y="0"/>
            <a:ext cx="7772400" cy="6096000"/>
          </a:xfrm>
          <a:ln/>
        </p:spPr>
        <p:txBody>
          <a:bodyPr wrap="square" lIns="91440" rIns="91440" tIns="45720" bIns="45720" anchor="t" anchorCtr="false"/>
          <a:lstStyle/>
          <a:p>
            <a:pPr>
              <a:buNone/>
            </a:pPr>
            <a:r>
              <a:rPr lang="en-US" altLang="en-US" dirty="0" b="1" u="sng"/>
              <a:t>neonatal complications</a:t>
            </a:r>
          </a:p>
          <a:p>
            <a:pPr>
              <a:buFont charset="2" typeface="Wingdings"/>
              <a:buChar char="Ø"/>
            </a:pPr>
            <a:r>
              <a:rPr lang="en-US" altLang="en-US" dirty="0"/>
              <a:t>Marks on the baby’s face caused by the pressure of the forceps</a:t>
            </a:r>
          </a:p>
          <a:p>
            <a:pPr>
              <a:buFont charset="2" typeface="Wingdings"/>
              <a:buChar char="Ø"/>
            </a:pPr>
            <a:r>
              <a:rPr lang="en-US" altLang="en-US" dirty="0"/>
              <a:t>Excessive bruising from the forceps</a:t>
            </a:r>
          </a:p>
          <a:p>
            <a:pPr>
              <a:buFont charset="2" typeface="Wingdings"/>
              <a:buChar char="Ø"/>
            </a:pPr>
            <a:r>
              <a:rPr lang="en-US" altLang="en-US" dirty="0"/>
              <a:t>Facial palsy, resulting from pressure from a blade compressing a facial nerve</a:t>
            </a:r>
          </a:p>
          <a:p>
            <a:pPr>
              <a:buFont charset="2" typeface="Wingdings"/>
              <a:buChar char="Ø"/>
            </a:pPr>
            <a:r>
              <a:rPr lang="en-US" altLang="en-US" dirty="0"/>
              <a:t>Cephalhaematoma: an effusion of blood under the periosteum which covers the skull bones secondary to rupture of blood vessels crossing the periosteum </a:t>
            </a:r>
          </a:p>
          <a:p>
            <a:pPr>
              <a:buFont charset="2" typeface="Wingdings"/>
              <a:buChar char="Ø"/>
            </a:pPr>
            <a:r>
              <a:rPr lang="en-US" altLang="en-US" dirty="0"/>
              <a:t>Cerebral irritability-causing cerebral oedema or haemorrhage</a:t>
            </a:r>
          </a:p>
          <a:p>
            <a:pPr>
              <a:buNone/>
            </a:pPr>
          </a:p>
        </p:txBody>
      </p:sp>
    </p:spTree>
  </p:cSld>
  <p:transition spd="fas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5520" name=""/>
        <p:cNvGrpSpPr>
          <a:grpSpLocks/>
        </p:cNvGrpSpPr>
        <p:nvPr/>
      </p:nvGrpSpPr>
      <p:grpSpPr>
        <a:xfrm/>
      </p:grpSpPr>
      <p:sp>
        <p:nvSpPr>
          <p:cNvPr id="235522"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buNone/>
            </a:pPr>
            <a:r>
              <a:rPr lang="en-US" altLang="en-US" dirty="0" b="1" u="sng"/>
              <a:t>DEFINITION</a:t>
            </a:r>
          </a:p>
          <a:p>
            <a:pPr>
              <a:buNone/>
            </a:pPr>
            <a:r>
              <a:rPr lang="en-US" altLang="en-US" dirty="0" b="1"/>
              <a:t>Symphysiotomy</a:t>
            </a:r>
            <a:r>
              <a:rPr lang="en-US" altLang="en-US" dirty="0"/>
              <a:t> is a surgical procedure in which the cartilage of the pubic symphysis is divided to widen the pelvis allowing childbirth when there is a mechanical problem. It is also known as </a:t>
            </a:r>
            <a:r>
              <a:rPr lang="en-US" altLang="en-US" dirty="0" b="1"/>
              <a:t>pelviotomy</a:t>
            </a:r>
            <a:r>
              <a:rPr lang="en-US" altLang="en-US" dirty="0"/>
              <a:t>, </a:t>
            </a:r>
            <a:r>
              <a:rPr lang="en-US" altLang="en-US" dirty="0" b="1"/>
              <a:t>synchondrotomy,</a:t>
            </a:r>
            <a:r>
              <a:rPr lang="en-US" altLang="en-US" dirty="0"/>
              <a:t> </a:t>
            </a:r>
            <a:r>
              <a:rPr lang="en-US" altLang="en-US" dirty="0" b="1"/>
              <a:t>pubiotomy</a:t>
            </a:r>
            <a:r>
              <a:rPr lang="en-US" altLang="en-US" dirty="0"/>
              <a:t>, and </a:t>
            </a:r>
            <a:r>
              <a:rPr lang="en-US" altLang="en-US" dirty="0" b="1"/>
              <a:t>Gigli's operation</a:t>
            </a:r>
            <a:r>
              <a:rPr lang="en-US" altLang="en-US" dirty="0"/>
              <a:t> after Leonardo Gigli, who invented a saw commonly used in Europe to accomplish the operation</a:t>
            </a:r>
          </a:p>
        </p:txBody>
      </p:sp>
      <p:sp>
        <p:nvSpPr>
          <p:cNvPr id="235523" name=""/>
          <p:cNvSpPr>
            <a:spLocks noGrp="1" noChangeAspect="0"/>
          </p:cNvSpPr>
          <p:nvPr>
            <p:ph type="title" sz="full" idx="4294967295"/>
          </p:nvPr>
        </p:nvSpPr>
        <p:spPr>
          <a:xfrm rot="0">
            <a:off x="0" y="0"/>
            <a:ext cx="9144000" cy="914400"/>
          </a:xfrm>
          <a:solidFill>
            <a:srgbClr val="7f7f7f">
              <a:alpha val="100000"/>
            </a:srgbClr>
          </a:solidFill>
          <a:ln/>
        </p:spPr>
        <p:txBody>
          <a:bodyPr wrap="square" lIns="91440" rIns="91440" tIns="45720" bIns="45720" anchor="ctr"/>
          <a:lstStyle/>
          <a:p>
            <a:pPr/>
            <a:r>
              <a:rPr lang="en-US" altLang="en-US" dirty="0" b="1">
                <a:solidFill>
                  <a:srgbClr val="ffff00"/>
                </a:solidFill>
              </a:rPr>
              <a:t>SYMPHYSIOTOMY</a:t>
            </a:r>
          </a:p>
        </p:txBody>
      </p:sp>
    </p:spTree>
  </p:cSld>
  <p:transition spd="fas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6544" name=""/>
        <p:cNvGrpSpPr>
          <a:grpSpLocks/>
        </p:cNvGrpSpPr>
        <p:nvPr/>
      </p:nvGrpSpPr>
      <p:grpSpPr>
        <a:xfrm/>
      </p:grpSpPr>
      <p:sp>
        <p:nvSpPr>
          <p:cNvPr id="236546"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buNone/>
            </a:pPr>
            <a:r>
              <a:rPr lang="en-US" altLang="en-US" sz="2800" dirty="0"/>
              <a:t>The most common indications are; </a:t>
            </a:r>
          </a:p>
          <a:p>
            <a:pPr/>
            <a:r>
              <a:rPr lang="en-US" altLang="en-US" sz="2800" dirty="0"/>
              <a:t>a trapped head of a breech baby</a:t>
            </a:r>
          </a:p>
          <a:p>
            <a:pPr/>
            <a:r>
              <a:rPr lang="en-US" altLang="en-US" sz="2800" dirty="0"/>
              <a:t>shoulder dystocia which does not resolve with routine manoeuvres </a:t>
            </a:r>
          </a:p>
          <a:p>
            <a:pPr/>
            <a:r>
              <a:rPr lang="en-US" altLang="en-US" sz="2800" dirty="0"/>
              <a:t>obstructed labour at full cervical dilation when there is no option of a caesarean section. </a:t>
            </a:r>
          </a:p>
          <a:p>
            <a:pPr>
              <a:buNone/>
            </a:pPr>
            <a:r>
              <a:rPr lang="en-US" altLang="en-US" sz="2800" dirty="0" b="1" i="1"/>
              <a:t>Currently the procedure is rarely performed in developed countries, but is still routine in developing countries where caesarean section is not always an option</a:t>
            </a:r>
          </a:p>
        </p:txBody>
      </p:sp>
      <p:sp>
        <p:nvSpPr>
          <p:cNvPr id="236547" name=""/>
          <p:cNvSpPr>
            <a:spLocks noGrp="1" noChangeAspect="0"/>
          </p:cNvSpPr>
          <p:nvPr>
            <p:ph type="title" sz="full" idx="4294967295"/>
          </p:nvPr>
        </p:nvSpPr>
        <p:spPr>
          <a:xfrm rot="0">
            <a:off x="0" y="0"/>
            <a:ext cx="9144000" cy="914400"/>
          </a:xfrm>
          <a:ln/>
        </p:spPr>
        <p:txBody>
          <a:bodyPr wrap="square" lIns="91440" rIns="91440" tIns="45720" bIns="45720" anchor="ctr"/>
          <a:lstStyle/>
          <a:p>
            <a:pPr/>
            <a:r>
              <a:rPr lang="en-US" altLang="en-US" sz="3600" dirty="0"/>
              <a:t/>
            </a:r>
            <a:br/>
            <a:r>
              <a:rPr lang="en-US" altLang="en-US" sz="3600" dirty="0"/>
              <a:t>Indications for symphysiotomy</a:t>
            </a:r>
            <a:r>
              <a:rPr lang="en-US" altLang="en-US" sz="3600" dirty="0"/>
              <a:t/>
            </a:r>
            <a:br/>
          </a:p>
        </p:txBody>
      </p:sp>
    </p:spTree>
  </p:cSld>
  <p:transition spd="fas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600" name=""/>
        <p:cNvGrpSpPr>
          <a:grpSpLocks/>
        </p:cNvGrpSpPr>
        <p:nvPr/>
      </p:nvGrpSpPr>
      <p:grpSpPr>
        <a:xfrm/>
      </p:grpSpPr>
      <p:sp>
        <p:nvSpPr>
          <p:cNvPr id="25602"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spcBef>
                <a:spcPts val="600"/>
              </a:spcBef>
            </a:pPr>
            <a:r>
              <a:rPr lang="en-US" altLang="en-US" dirty="0">
                <a:solidFill>
                  <a:srgbClr val="000000"/>
                </a:solidFill>
                <a:latin charset="0" typeface="Calibri"/>
                <a:ea charset="-122" typeface="Microsoft YaHei"/>
              </a:rPr>
              <a:t>There are </a:t>
            </a:r>
            <a:r>
              <a:rPr lang="en-US" altLang="en-US" dirty="0" b="1">
                <a:solidFill>
                  <a:srgbClr val="000000"/>
                </a:solidFill>
                <a:latin charset="0" typeface="Calibri"/>
                <a:ea charset="-122" typeface="Microsoft YaHei"/>
              </a:rPr>
              <a:t>7 cardinal Ps </a:t>
            </a:r>
            <a:r>
              <a:rPr lang="en-US" altLang="en-US" dirty="0">
                <a:solidFill>
                  <a:srgbClr val="000000"/>
                </a:solidFill>
                <a:latin charset="0" typeface="Calibri"/>
                <a:ea charset="-122" typeface="Microsoft YaHei"/>
              </a:rPr>
              <a:t>with regard to causes of abnormal/prolonged labour</a:t>
            </a:r>
          </a:p>
          <a:p>
            <a:pPr>
              <a:spcBef>
                <a:spcPts val="600"/>
              </a:spcBef>
              <a:buNone/>
            </a:pPr>
            <a:r>
              <a:rPr lang="en-US" altLang="en-US" dirty="0" b="1">
                <a:solidFill>
                  <a:srgbClr val="000000"/>
                </a:solidFill>
                <a:latin charset="0" typeface="Calibri"/>
                <a:ea charset="-122" typeface="Microsoft YaHei"/>
              </a:rPr>
              <a:t>1). </a:t>
            </a:r>
            <a:r>
              <a:rPr lang="en-US" altLang="en-US" dirty="0" b="1" u="sng">
                <a:solidFill>
                  <a:srgbClr val="000000"/>
                </a:solidFill>
                <a:latin charset="0" typeface="Calibri"/>
                <a:ea charset="-122" typeface="Microsoft YaHei"/>
              </a:rPr>
              <a:t>Patient:</a:t>
            </a:r>
            <a:r>
              <a:rPr lang="en-US" altLang="en-US" dirty="0">
                <a:solidFill>
                  <a:srgbClr val="000000"/>
                </a:solidFill>
                <a:latin charset="0" typeface="Calibri"/>
                <a:ea charset="-122" typeface="Microsoft YaHei"/>
              </a:rPr>
              <a:t> certain factors in the patient may contribute to prolonged labour namely, a full bladder, dehydration, keto-acidoses, inadequate pain relief, anxiety and tension.</a:t>
            </a:r>
          </a:p>
          <a:p>
            <a:pPr>
              <a:spcBef>
                <a:spcPts val="600"/>
              </a:spcBef>
            </a:pPr>
            <a:r>
              <a:rPr lang="en-US" altLang="en-US" dirty="0">
                <a:solidFill>
                  <a:srgbClr val="000000"/>
                </a:solidFill>
                <a:latin charset="0" typeface="Calibri"/>
                <a:ea charset="-122" typeface="Microsoft YaHei"/>
              </a:rPr>
              <a:t>An exhausted mother may not be prepared well for labour because of the metabolic changes</a:t>
            </a:r>
          </a:p>
          <a:p>
            <a:pPr>
              <a:spcBef>
                <a:spcPts val="600"/>
              </a:spcBef>
            </a:pPr>
            <a:r>
              <a:rPr lang="en-US" altLang="en-US" dirty="0">
                <a:solidFill>
                  <a:srgbClr val="000000"/>
                </a:solidFill>
                <a:latin charset="0" typeface="Calibri"/>
                <a:ea charset="-122" typeface="Microsoft YaHei"/>
              </a:rPr>
              <a:t>Psychological causes, for instance; tension and fear of the unknown tend to prolong labour, most commonly in women who are primigravidae</a:t>
            </a:r>
          </a:p>
        </p:txBody>
      </p:sp>
      <p:sp>
        <p:nvSpPr>
          <p:cNvPr id="25603" name=""/>
          <p:cNvSpPr>
            <a:spLocks noGrp="1" noChangeAspect="0"/>
          </p:cNvSpPr>
          <p:nvPr>
            <p:ph type="title" sz="full" idx="4294967295"/>
          </p:nvPr>
        </p:nvSpPr>
        <p:spPr>
          <a:xfrm rot="0">
            <a:off x="0" y="0"/>
            <a:ext cx="9144000" cy="1066800"/>
          </a:xfrm>
          <a:solidFill>
            <a:srgbClr val="333399">
              <a:alpha val="100000"/>
            </a:srgbClr>
          </a:solidFill>
          <a:ln/>
        </p:spPr>
        <p:txBody>
          <a:bodyPr wrap="square" lIns="91440" rIns="91440" tIns="45720" bIns="45720" anchor="ctr"/>
          <a:lstStyle/>
          <a:p>
            <a:pPr/>
            <a:r>
              <a:rPr lang="en-US" altLang="en-US" sz="4000" dirty="0" b="1">
                <a:solidFill>
                  <a:srgbClr val="ff0000"/>
                </a:solidFill>
                <a:latin charset="0" typeface="Calibri"/>
                <a:ea charset="-122" typeface="Microsoft YaHei"/>
              </a:rPr>
              <a:t>CAUSES</a:t>
            </a:r>
            <a:r>
              <a:rPr lang="en-US" altLang="en-US" sz="4000" dirty="0" b="1">
                <a:solidFill>
                  <a:srgbClr val="cccccc"/>
                </a:solidFill>
                <a:latin charset="0" typeface="Calibri"/>
                <a:ea charset="-122" typeface="Microsoft YaHei"/>
              </a:rPr>
              <a:t/>
            </a:r>
            <a:br/>
          </a:p>
        </p:txBody>
      </p:sp>
    </p:spTree>
  </p:cSld>
  <p:transition spd="fas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7568" name=""/>
        <p:cNvGrpSpPr>
          <a:grpSpLocks/>
        </p:cNvGrpSpPr>
        <p:nvPr/>
      </p:nvGrpSpPr>
      <p:grpSpPr>
        <a:xfrm/>
      </p:grpSpPr>
      <p:sp>
        <p:nvSpPr>
          <p:cNvPr id="237570"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r>
              <a:rPr lang="en-US" altLang="en-US" dirty="0"/>
              <a:t>Symphysiotomy results in a temporary increase in pelvic diameter (up to 2 cm) by surgically dividing the ligaments of the symphysis under local anaesthesia. This procedure should be carried out only in combination with vacuum extraction. </a:t>
            </a:r>
          </a:p>
          <a:p>
            <a:pPr/>
            <a:r>
              <a:rPr lang="en-US" altLang="en-US" dirty="0"/>
              <a:t>Symphysiotomy in combination with vacuum extraction can be a life-saving procedure in areas of the world where caesarean section is not feasible or immediately available. </a:t>
            </a:r>
          </a:p>
        </p:txBody>
      </p:sp>
    </p:spTree>
  </p:cSld>
  <p:transition spd="fas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8592" name=""/>
        <p:cNvGrpSpPr>
          <a:grpSpLocks/>
        </p:cNvGrpSpPr>
        <p:nvPr/>
      </p:nvGrpSpPr>
      <p:grpSpPr>
        <a:xfrm/>
      </p:grpSpPr>
      <p:sp>
        <p:nvSpPr>
          <p:cNvPr id="238594" name=""/>
          <p:cNvSpPr>
            <a:spLocks noGrp="1" noChangeAspect="0"/>
          </p:cNvSpPr>
          <p:nvPr>
            <p:ph type="obj" sz="full" idx="4294967295"/>
          </p:nvPr>
        </p:nvSpPr>
        <p:spPr>
          <a:xfrm rot="0">
            <a:off x="0" y="1447800"/>
            <a:ext cx="8458200" cy="4648200"/>
          </a:xfrm>
          <a:ln/>
        </p:spPr>
        <p:txBody>
          <a:bodyPr wrap="square" lIns="91440" rIns="91440" tIns="45720" bIns="45720" anchor="t" anchorCtr="false"/>
          <a:lstStyle/>
          <a:p>
            <a:pPr>
              <a:lnSpc>
                <a:spcPct val="80000"/>
              </a:lnSpc>
            </a:pPr>
            <a:r>
              <a:rPr lang="en-US" altLang="en-US" sz="3000" dirty="0"/>
              <a:t>urethral and bladder injury</a:t>
            </a:r>
          </a:p>
          <a:p>
            <a:pPr>
              <a:lnSpc>
                <a:spcPct val="80000"/>
              </a:lnSpc>
            </a:pPr>
            <a:r>
              <a:rPr lang="en-US" altLang="en-US" sz="3000" dirty="0"/>
              <a:t>Infection</a:t>
            </a:r>
          </a:p>
          <a:p>
            <a:pPr>
              <a:lnSpc>
                <a:spcPct val="80000"/>
              </a:lnSpc>
            </a:pPr>
            <a:r>
              <a:rPr lang="en-US" altLang="en-US" sz="3000" dirty="0"/>
              <a:t>pain and </a:t>
            </a:r>
          </a:p>
          <a:p>
            <a:pPr>
              <a:lnSpc>
                <a:spcPct val="80000"/>
              </a:lnSpc>
            </a:pPr>
            <a:r>
              <a:rPr lang="en-US" altLang="en-US" sz="3000" dirty="0"/>
              <a:t>long-term walking difficulty. </a:t>
            </a:r>
          </a:p>
          <a:p>
            <a:pPr>
              <a:lnSpc>
                <a:spcPct val="80000"/>
              </a:lnSpc>
              <a:buNone/>
            </a:pPr>
            <a:r>
              <a:rPr lang="en-US" altLang="en-US" sz="3000" dirty="0"/>
              <a:t>Symphysiotomy should, therefore, be carried out only when there is no safe alternative. It is advised that this procedure should not be repeated due to the risk of gait problems and continual pain</a:t>
            </a:r>
          </a:p>
          <a:p>
            <a:pPr>
              <a:lnSpc>
                <a:spcPct val="80000"/>
              </a:lnSpc>
              <a:buNone/>
            </a:pPr>
            <a:r>
              <a:rPr lang="en-US" altLang="en-US" sz="3000" dirty="0"/>
              <a:t>     </a:t>
            </a:r>
            <a:r>
              <a:rPr lang="en-US" altLang="en-US" sz="4400" dirty="0" b="1">
                <a:solidFill>
                  <a:srgbClr val="7575d1"/>
                </a:solidFill>
              </a:rPr>
              <a:t>END</a:t>
            </a:r>
          </a:p>
        </p:txBody>
      </p:sp>
      <p:sp>
        <p:nvSpPr>
          <p:cNvPr id="2385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Complications of symphysiotomy</a:t>
            </a:r>
          </a:p>
        </p:txBody>
      </p:sp>
    </p:spTree>
  </p:cSld>
  <p:transition spd="fas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9616" name=""/>
        <p:cNvGrpSpPr>
          <a:grpSpLocks/>
        </p:cNvGrpSpPr>
        <p:nvPr/>
      </p:nvGrpSpPr>
      <p:grpSpPr>
        <a:xfrm/>
      </p:grpSpPr>
      <p:sp>
        <p:nvSpPr>
          <p:cNvPr id="239618" name=""/>
          <p:cNvSpPr>
            <a:spLocks noGrp="1" noChangeAspect="0"/>
          </p:cNvSpPr>
          <p:nvPr>
            <p:ph type="ctrTitle" sz="full" idx="4294967295"/>
          </p:nvPr>
        </p:nvSpPr>
        <p:spPr>
          <a:xfrm rot="0">
            <a:off x="0" y="0"/>
            <a:ext cx="9144000" cy="3429000"/>
          </a:xfrm>
          <a:solidFill>
            <a:srgbClr val="7030a0">
              <a:alpha val="100000"/>
            </a:srgbClr>
          </a:solidFill>
          <a:ln/>
        </p:spPr>
        <p:txBody>
          <a:bodyPr wrap="square" lIns="91440" rIns="91440" tIns="45720" bIns="45720" anchor="ctr"/>
          <a:lstStyle>
            <a:lvl1pPr>
              <a:defRPr/>
            </a:lvl1pPr>
          </a:lstStyle>
          <a:p>
            <a:pPr/>
            <a:r>
              <a:rPr lang="en-US" altLang="en-US" sz="6000" dirty="0" b="1">
                <a:solidFill>
                  <a:srgbClr val="ffff00"/>
                </a:solidFill>
              </a:rPr>
              <a:t>MALPOSITIONS OF THE OCCIPUT &amp; MALPRESENTATIONS</a:t>
            </a:r>
          </a:p>
        </p:txBody>
      </p:sp>
    </p:spTree>
  </p:cSld>
  <p:transition spd="fas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0640" name=""/>
        <p:cNvGrpSpPr>
          <a:grpSpLocks/>
        </p:cNvGrpSpPr>
        <p:nvPr/>
      </p:nvGrpSpPr>
      <p:grpSpPr>
        <a:xfrm/>
      </p:grpSpPr>
      <p:sp>
        <p:nvSpPr>
          <p:cNvPr id="24064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GENERAL OBJECTIVE:</a:t>
            </a:r>
          </a:p>
          <a:p>
            <a:pPr>
              <a:buNone/>
            </a:pPr>
            <a:r>
              <a:rPr lang="en-US" altLang="en-US" sz="2800" dirty="0"/>
              <a:t>By the end of this session, the student nurse should be able to describe and manage the major malpresentations of the occiput and occipitoposterior position</a:t>
            </a:r>
          </a:p>
          <a:p>
            <a:pPr>
              <a:buNone/>
            </a:pPr>
            <a:r>
              <a:rPr lang="en-US" altLang="en-US" sz="2800" dirty="0" b="1" u="sng"/>
              <a:t>SPECIFIC OBJECTIVES:</a:t>
            </a:r>
          </a:p>
          <a:p>
            <a:pPr/>
            <a:r>
              <a:rPr lang="en-US" altLang="en-US" sz="2800" dirty="0"/>
              <a:t>Describe and manage the following;</a:t>
            </a:r>
          </a:p>
          <a:p>
            <a:pPr lvl="1">
              <a:buFont charset="0" typeface="Arial"/>
              <a:buChar char="–"/>
            </a:pPr>
            <a:r>
              <a:rPr lang="en-US" altLang="en-US" sz="2400" dirty="0"/>
              <a:t>Occipito posterior position</a:t>
            </a:r>
          </a:p>
          <a:p>
            <a:pPr lvl="1">
              <a:buFont charset="0" typeface="Arial"/>
              <a:buChar char="–"/>
            </a:pPr>
            <a:r>
              <a:rPr lang="en-US" altLang="en-US" sz="2400" dirty="0"/>
              <a:t>Deep transvese arrest</a:t>
            </a:r>
          </a:p>
          <a:p>
            <a:pPr lvl="1">
              <a:buFont charset="0" typeface="Arial"/>
              <a:buChar char="–"/>
            </a:pPr>
            <a:r>
              <a:rPr lang="en-US" altLang="en-US" sz="2400" dirty="0"/>
              <a:t>Breech presentation</a:t>
            </a:r>
          </a:p>
          <a:p>
            <a:pPr lvl="1">
              <a:buFont charset="0" typeface="Arial"/>
              <a:buChar char="–"/>
            </a:pPr>
            <a:r>
              <a:rPr lang="en-US" altLang="en-US" sz="2400" dirty="0"/>
              <a:t>Face presentation</a:t>
            </a:r>
          </a:p>
          <a:p>
            <a:pPr lvl="1">
              <a:buFont charset="0" typeface="Arial"/>
              <a:buChar char="–"/>
            </a:pPr>
            <a:r>
              <a:rPr lang="en-US" altLang="en-US" sz="2400" dirty="0"/>
              <a:t>Shoulder presentation</a:t>
            </a:r>
          </a:p>
          <a:p>
            <a:pPr lvl="1">
              <a:buFont charset="0" typeface="Arial"/>
              <a:buChar char="–"/>
            </a:pPr>
            <a:r>
              <a:rPr lang="en-US" altLang="en-US" sz="2400" dirty="0"/>
              <a:t>Brow presentation</a:t>
            </a:r>
          </a:p>
          <a:p>
            <a:pPr lvl="1">
              <a:buFont charset="0" typeface="Arial"/>
              <a:buChar char="–"/>
            </a:pPr>
            <a:r>
              <a:rPr lang="en-US" altLang="en-US" sz="2400" dirty="0"/>
              <a:t>Compound lie</a:t>
            </a:r>
          </a:p>
          <a:p>
            <a:pPr lvl="1">
              <a:buFont charset="0" typeface="Arial"/>
              <a:buChar char="–"/>
            </a:pPr>
            <a:r>
              <a:rPr lang="en-US" altLang="en-US" sz="2400" dirty="0"/>
              <a:t>Unstable lie</a:t>
            </a:r>
          </a:p>
        </p:txBody>
      </p:sp>
    </p:spTree>
  </p:cSld>
  <p:transition spd="fas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1664" name=""/>
        <p:cNvGrpSpPr>
          <a:grpSpLocks/>
        </p:cNvGrpSpPr>
        <p:nvPr/>
      </p:nvGrpSpPr>
      <p:grpSpPr>
        <a:xfrm/>
      </p:grpSpPr>
      <p:sp>
        <p:nvSpPr>
          <p:cNvPr id="241666"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r>
              <a:rPr lang="en-US" altLang="en-US" sz="2800" dirty="0"/>
              <a:t>OPPs are the most common type of malposition of the occiput &amp; occur in approximately 10% of labours.</a:t>
            </a:r>
          </a:p>
          <a:p>
            <a:pPr/>
            <a:r>
              <a:rPr lang="en-US" altLang="en-US" sz="2800" dirty="0"/>
              <a:t>Occipito posterior position is a malposition of the occiput. In this position, the vertex is present but it occupies the posterior position instead of the anterior part of the pelvis. As a consequence, the foetal head is deflexed &amp; larger diameters of the foetal skull present</a:t>
            </a:r>
          </a:p>
          <a:p>
            <a:pPr/>
            <a:r>
              <a:rPr lang="en-US" altLang="en-US" sz="2800" dirty="0"/>
              <a:t> The occipito posterior position can be either left or right. The cause is not clear but it is associated with abnormalities of the pelvis.</a:t>
            </a:r>
          </a:p>
        </p:txBody>
      </p:sp>
      <p:sp>
        <p:nvSpPr>
          <p:cNvPr id="241667" name=""/>
          <p:cNvSpPr>
            <a:spLocks noGrp="1" noChangeAspect="0"/>
          </p:cNvSpPr>
          <p:nvPr>
            <p:ph type="title" sz="full" idx="4294967295"/>
          </p:nvPr>
        </p:nvSpPr>
        <p:spPr>
          <a:xfrm rot="0">
            <a:off x="0" y="0"/>
            <a:ext cx="9144000" cy="990600"/>
          </a:xfrm>
          <a:solidFill>
            <a:srgbClr val="333399">
              <a:alpha val="100000"/>
            </a:srgbClr>
          </a:solidFill>
          <a:ln/>
        </p:spPr>
        <p:txBody>
          <a:bodyPr wrap="square" lIns="91440" rIns="91440" tIns="45720" bIns="45720" anchor="ctr"/>
          <a:lstStyle/>
          <a:p>
            <a:pPr/>
            <a:r>
              <a:rPr lang="en-US" altLang="en-US" sz="4000" dirty="0" b="1">
                <a:solidFill>
                  <a:srgbClr val="ffff00"/>
                </a:solidFill>
              </a:rPr>
              <a:t>OCCIPITO POSTERIOR POSITION(OPP)</a:t>
            </a:r>
          </a:p>
        </p:txBody>
      </p:sp>
    </p:spTree>
  </p:cSld>
  <p:transition spd="fas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2688" name=""/>
        <p:cNvGrpSpPr>
          <a:grpSpLocks/>
        </p:cNvGrpSpPr>
        <p:nvPr/>
      </p:nvGrpSpPr>
      <p:grpSpPr>
        <a:xfrm/>
      </p:grpSpPr>
      <p:sp>
        <p:nvSpPr>
          <p:cNvPr id="24269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dirty="0" b="1"/>
              <a:t>Right (A) and left (B) occipito posterior position</a:t>
            </a:r>
          </a:p>
        </p:txBody>
      </p:sp>
      <p:pic>
        <p:nvPicPr>
          <p:cNvPr id="242691" name=""/>
          <p:cNvPicPr>
            <a:picLocks noChangeAspect="1"/>
          </p:cNvPicPr>
          <p:nvPr/>
        </p:nvPicPr>
        <p:blipFill>
          <a:blip r:embed="rID28">
            <a:extLst/>
          </a:blip>
          <a:srcRect/>
          <a:stretch>
            <a:fillRect/>
          </a:stretch>
        </p:blipFill>
        <p:spPr>
          <a:xfrm>
            <a:off x="0" y="685800"/>
            <a:ext cx="9144000" cy="6172200"/>
          </a:xfrm>
          <a:prstGeom prst="rect">
            <a:avLst/>
          </a:prstGeom>
          <a:noFill/>
          <a:ln>
            <a:noFill/>
          </a:ln>
        </p:spPr>
      </p:pic>
    </p:spTree>
  </p:cSld>
  <p:transition spd="fast"/>
</p:sld>
</file>

<file path=ppt/slides/slide2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3712" name=""/>
        <p:cNvGrpSpPr>
          <a:grpSpLocks/>
        </p:cNvGrpSpPr>
        <p:nvPr/>
      </p:nvGrpSpPr>
      <p:grpSpPr>
        <a:xfrm/>
      </p:grpSpPr>
      <p:pic>
        <p:nvPicPr>
          <p:cNvPr id="243714" name=""/>
          <p:cNvPicPr>
            <a:picLocks noGrp="1" noChangeAspect="0"/>
          </p:cNvPicPr>
          <p:nvPr>
            <p:ph type="obj" sz="full" idx="4294967295"/>
          </p:nvPr>
        </p:nvPicPr>
        <p:blipFill>
          <a:blip r:embed="rID29">
            <a:extLst/>
          </a:blip>
          <a:srcRect t="0" r="0" b="0" l="0"/>
          <a:stretch>
            <a:fillRect/>
          </a:stretch>
        </p:blipFill>
        <p:spPr>
          <a:xfrm rot="0">
            <a:off x="0" y="533400"/>
            <a:ext cx="9144000" cy="6477000"/>
          </a:xfrm>
          <a:prstGeom prst="rect">
            <a:avLst/>
          </a:prstGeom>
          <a:ln/>
        </p:spPr>
      </p:pic>
      <p:sp>
        <p:nvSpPr>
          <p:cNvPr id="243715" name=""/>
          <p:cNvSpPr>
            <a:spLocks noChangeAspect="0"/>
          </p:cNvSpPr>
          <p:nvPr/>
        </p:nvSpPr>
        <p:spPr>
          <a:xfrm>
            <a:off x="0" y="103188"/>
            <a:ext cx="9144000" cy="708025"/>
          </a:xfrm>
          <a:prstGeom prst="rect">
            <a:avLst/>
          </a:prstGeom>
          <a:noFill/>
          <a:ln>
            <a:noFill/>
          </a:ln>
        </p:spPr>
        <p:txBody>
          <a:bodyPr anchor="ctr">
            <a:spAutoFit/>
          </a:bodyPr>
          <a:lstStyle/>
          <a:p>
            <a:pPr algn="just"/>
            <a:r>
              <a:rPr lang="en-US" altLang="en-US" sz="2000" dirty="0" b="1">
                <a:ea charset="0" typeface="Times New Roman"/>
              </a:rPr>
              <a:t>Illustration of baby in mothers womb </a:t>
            </a:r>
          </a:p>
          <a:p>
            <a:pPr algn="just"/>
            <a:r>
              <a:rPr lang="en-US" altLang="en-US" sz="2000" dirty="0" b="1">
                <a:ea charset="0" typeface="Times New Roman"/>
              </a:rPr>
              <a:t>Showing normal presentation</a:t>
            </a:r>
          </a:p>
        </p:txBody>
      </p:sp>
    </p:spTree>
  </p:cSld>
  <p:transition spd="fast"/>
</p:sld>
</file>

<file path=ppt/slides/slide23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4736" name=""/>
        <p:cNvGrpSpPr>
          <a:grpSpLocks/>
        </p:cNvGrpSpPr>
        <p:nvPr/>
      </p:nvGrpSpPr>
      <p:grpSpPr>
        <a:xfrm/>
      </p:grpSpPr>
      <p:sp>
        <p:nvSpPr>
          <p:cNvPr id="244738"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sz="2800" dirty="0"/>
              <a:t>Direct cause unknown but may be associated with an abnormally shaped pelvis</a:t>
            </a:r>
          </a:p>
          <a:p>
            <a:pPr/>
            <a:r>
              <a:rPr lang="en-US" altLang="en-US" sz="2800" dirty="0"/>
              <a:t>In an android pelvis, the forepelvis is narrow &amp; the occiput tends to occupy the roomier hindpelvis. The oval shape of the anthropoid pelvis, with its narrow transverse diameter, favours a direct opp</a:t>
            </a:r>
          </a:p>
        </p:txBody>
      </p:sp>
      <p:sp>
        <p:nvSpPr>
          <p:cNvPr id="2447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a:t>
            </a:r>
          </a:p>
        </p:txBody>
      </p:sp>
    </p:spTree>
  </p:cSld>
  <p:transition spd="fas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5760" name=""/>
        <p:cNvGrpSpPr>
          <a:grpSpLocks/>
        </p:cNvGrpSpPr>
        <p:nvPr/>
      </p:nvGrpSpPr>
      <p:grpSpPr>
        <a:xfrm/>
      </p:grpSpPr>
      <p:sp>
        <p:nvSpPr>
          <p:cNvPr id="245762"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lnSpc>
                <a:spcPct val="90000"/>
              </a:lnSpc>
              <a:buNone/>
            </a:pPr>
            <a:r>
              <a:rPr lang="en-US" altLang="en-US" sz="2800" dirty="0" b="1" u="sng"/>
              <a:t>Abdominal examination</a:t>
            </a:r>
          </a:p>
          <a:p>
            <a:pPr>
              <a:lnSpc>
                <a:spcPct val="90000"/>
              </a:lnSpc>
            </a:pPr>
            <a:r>
              <a:rPr lang="en-US" altLang="en-US" sz="2800" dirty="0" b="1"/>
              <a:t>Listen</a:t>
            </a:r>
            <a:r>
              <a:rPr lang="en-US" altLang="en-US" sz="2800" dirty="0"/>
              <a:t> to the mother. The mother may complain of backache and she may feel that her baby’s bottom is very high up against her ribs. She may report feeling movements across both sides of her abdomen</a:t>
            </a:r>
          </a:p>
          <a:p>
            <a:pPr>
              <a:lnSpc>
                <a:spcPct val="90000"/>
              </a:lnSpc>
            </a:pPr>
            <a:r>
              <a:rPr lang="en-US" altLang="en-US" sz="2800" dirty="0"/>
              <a:t>On </a:t>
            </a:r>
            <a:r>
              <a:rPr lang="en-US" altLang="en-US" sz="2800" dirty="0" b="1"/>
              <a:t>inspection,</a:t>
            </a:r>
            <a:r>
              <a:rPr lang="en-US" altLang="en-US" sz="2800" dirty="0"/>
              <a:t> there is a sauser-shaped depression at or just below the umbilicus. The depression is created by the ‘dip’ between the head &amp; the lower limbs of the foetus</a:t>
            </a:r>
          </a:p>
          <a:p>
            <a:pPr>
              <a:lnSpc>
                <a:spcPct val="90000"/>
              </a:lnSpc>
            </a:pPr>
            <a:r>
              <a:rPr lang="en-US" altLang="en-US" sz="2800" dirty="0"/>
              <a:t>On </a:t>
            </a:r>
            <a:r>
              <a:rPr lang="en-US" altLang="en-US" sz="2800" dirty="0" b="1"/>
              <a:t>palpation,</a:t>
            </a:r>
            <a:r>
              <a:rPr lang="en-US" altLang="en-US" sz="2800" dirty="0"/>
              <a:t> the head is high, as the engaged diameter of 11.5cm cannot enter the brim until flexion takes place. The head feels large and the occiput and sinciput are on the same level. The back is difficult to palpate. Limbs are felt on both sides of the abdomen</a:t>
            </a:r>
          </a:p>
        </p:txBody>
      </p:sp>
      <p:sp>
        <p:nvSpPr>
          <p:cNvPr id="245763" name=""/>
          <p:cNvSpPr>
            <a:spLocks noGrp="1" noChangeAspect="0"/>
          </p:cNvSpPr>
          <p:nvPr>
            <p:ph type="title" sz="full" idx="4294967295"/>
          </p:nvPr>
        </p:nvSpPr>
        <p:spPr>
          <a:xfrm rot="0">
            <a:off x="457200" y="0"/>
            <a:ext cx="8229600" cy="838200"/>
          </a:xfrm>
          <a:ln/>
        </p:spPr>
        <p:txBody>
          <a:bodyPr wrap="square" lIns="91440" rIns="91440" tIns="45720" bIns="45720" anchor="ctr"/>
          <a:lstStyle/>
          <a:p>
            <a:pPr/>
            <a:r>
              <a:rPr lang="en-US" altLang="en-US" dirty="0"/>
              <a:t>Antenatal diagnosis</a:t>
            </a:r>
          </a:p>
        </p:txBody>
      </p:sp>
    </p:spTree>
  </p:cSld>
  <p:transition spd="fas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6784" name=""/>
        <p:cNvGrpSpPr>
          <a:grpSpLocks/>
        </p:cNvGrpSpPr>
        <p:nvPr/>
      </p:nvGrpSpPr>
      <p:grpSpPr>
        <a:xfrm/>
      </p:grpSpPr>
      <p:sp>
        <p:nvSpPr>
          <p:cNvPr id="246786" name=""/>
          <p:cNvSpPr>
            <a:spLocks noGrp="1" noChangeAspect="0"/>
          </p:cNvSpPr>
          <p:nvPr>
            <p:ph type="obj" sz="full" idx="4294967295"/>
          </p:nvPr>
        </p:nvSpPr>
        <p:spPr>
          <a:xfrm rot="0">
            <a:off x="0" y="381000"/>
            <a:ext cx="9144000" cy="6477000"/>
          </a:xfrm>
          <a:ln/>
        </p:spPr>
        <p:txBody>
          <a:bodyPr wrap="square" lIns="91440" rIns="91440" tIns="45720" bIns="45720" anchor="t" anchorCtr="false"/>
          <a:lstStyle/>
          <a:p>
            <a:pPr/>
            <a:r>
              <a:rPr lang="en-US" altLang="en-US" dirty="0"/>
              <a:t>On </a:t>
            </a:r>
            <a:r>
              <a:rPr lang="en-US" altLang="en-US" dirty="0" b="1"/>
              <a:t>auscultation</a:t>
            </a:r>
            <a:r>
              <a:rPr lang="en-US" altLang="en-US" dirty="0"/>
              <a:t>, the foetal heart is heard on the right flank. It could also be heard at the umbilicus, either at the middle line or slightly to the left.</a:t>
            </a:r>
          </a:p>
        </p:txBody>
      </p:sp>
    </p:spTree>
  </p:cSld>
  <p:transition spd="fas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624" name=""/>
        <p:cNvGrpSpPr>
          <a:grpSpLocks/>
        </p:cNvGrpSpPr>
        <p:nvPr/>
      </p:nvGrpSpPr>
      <p:grpSpPr>
        <a:xfrm/>
      </p:grpSpPr>
      <p:sp>
        <p:nvSpPr>
          <p:cNvPr id="2662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80000"/>
              </a:lnSpc>
              <a:spcBef>
                <a:spcPts val="625"/>
              </a:spcBef>
              <a:buNone/>
            </a:pPr>
            <a:r>
              <a:rPr lang="en-US" altLang="en-US" dirty="0" b="1">
                <a:solidFill>
                  <a:srgbClr val="000000"/>
                </a:solidFill>
                <a:latin charset="0" typeface="Calibri"/>
                <a:ea charset="-122" typeface="Microsoft YaHei"/>
              </a:rPr>
              <a:t>2).</a:t>
            </a:r>
            <a:r>
              <a:rPr lang="en-US" altLang="en-US" dirty="0" b="1" u="sng">
                <a:solidFill>
                  <a:srgbClr val="000000"/>
                </a:solidFill>
                <a:latin charset="0" typeface="Calibri"/>
                <a:ea charset="-122" typeface="Microsoft YaHei"/>
              </a:rPr>
              <a:t>Power</a:t>
            </a:r>
            <a:r>
              <a:rPr lang="en-US" altLang="en-US" dirty="0" u="sng">
                <a:solidFill>
                  <a:srgbClr val="000000"/>
                </a:solidFill>
                <a:latin charset="0" typeface="Calibri"/>
                <a:ea charset="-122" typeface="Microsoft YaHei"/>
              </a:rPr>
              <a:t>:</a:t>
            </a:r>
            <a:r>
              <a:rPr lang="en-US" altLang="en-US" dirty="0">
                <a:solidFill>
                  <a:srgbClr val="000000"/>
                </a:solidFill>
                <a:latin charset="0" typeface="Calibri"/>
                <a:ea charset="-122" typeface="Microsoft YaHei"/>
              </a:rPr>
              <a:t> the contractions</a:t>
            </a:r>
          </a:p>
          <a:p>
            <a:pPr>
              <a:lnSpc>
                <a:spcPct val="80000"/>
              </a:lnSpc>
              <a:spcBef>
                <a:spcPts val="625"/>
              </a:spcBef>
            </a:pPr>
            <a:r>
              <a:rPr lang="en-US" altLang="en-US" dirty="0">
                <a:solidFill>
                  <a:srgbClr val="000000"/>
                </a:solidFill>
                <a:latin charset="0" typeface="Calibri"/>
                <a:ea charset="-122" typeface="Microsoft YaHei"/>
              </a:rPr>
              <a:t>Uterine powers; although the uterus has prepared itself metabolically for labour, as labour continues, the smooth muscle uses up its metabolic reserves and becomes tired</a:t>
            </a:r>
          </a:p>
          <a:p>
            <a:pPr>
              <a:lnSpc>
                <a:spcPct val="80000"/>
              </a:lnSpc>
              <a:spcBef>
                <a:spcPts val="625"/>
              </a:spcBef>
            </a:pPr>
            <a:r>
              <a:rPr lang="en-US" altLang="en-US" dirty="0">
                <a:solidFill>
                  <a:srgbClr val="000000"/>
                </a:solidFill>
                <a:latin charset="0" typeface="Calibri"/>
                <a:ea charset="-122" typeface="Microsoft YaHei"/>
              </a:rPr>
              <a:t>Excess contraction( hypertonia) makes the uterus too exhausted</a:t>
            </a:r>
          </a:p>
          <a:p>
            <a:pPr>
              <a:lnSpc>
                <a:spcPct val="80000"/>
              </a:lnSpc>
              <a:spcBef>
                <a:spcPts val="625"/>
              </a:spcBef>
            </a:pPr>
            <a:r>
              <a:rPr lang="en-US" altLang="en-US" dirty="0">
                <a:solidFill>
                  <a:srgbClr val="000000"/>
                </a:solidFill>
                <a:latin charset="0" typeface="Calibri"/>
                <a:ea charset="-122" typeface="Microsoft YaHei"/>
              </a:rPr>
              <a:t>Hypotonia( contractions that are too mild)may result from an exausted uterus or because the receptors are not strong enough to signal enough contraction</a:t>
            </a:r>
          </a:p>
          <a:p>
            <a:pPr>
              <a:lnSpc>
                <a:spcPct val="80000"/>
              </a:lnSpc>
              <a:spcBef>
                <a:spcPts val="625"/>
              </a:spcBef>
            </a:pPr>
            <a:r>
              <a:rPr lang="en-US" altLang="en-US" dirty="0">
                <a:solidFill>
                  <a:srgbClr val="000000"/>
                </a:solidFill>
                <a:latin charset="0" typeface="Calibri"/>
                <a:ea charset="-122" typeface="Microsoft YaHei"/>
              </a:rPr>
              <a:t>Atonic uterus: a uterus that is not contracting at all</a:t>
            </a:r>
          </a:p>
          <a:p>
            <a:pPr>
              <a:lnSpc>
                <a:spcPct val="80000"/>
              </a:lnSpc>
              <a:spcBef>
                <a:spcPts val="625"/>
              </a:spcBef>
            </a:pPr>
            <a:r>
              <a:rPr lang="en-US" altLang="en-US" dirty="0">
                <a:solidFill>
                  <a:srgbClr val="000000"/>
                </a:solidFill>
                <a:latin charset="0" typeface="Calibri"/>
                <a:ea charset="-122" typeface="Microsoft YaHei"/>
              </a:rPr>
              <a:t>Incoordinate uterus: uterus that is not contracting uniformly</a:t>
            </a:r>
          </a:p>
        </p:txBody>
      </p:sp>
    </p:spTree>
  </p:cSld>
  <p:transition spd="fas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7808" name=""/>
        <p:cNvGrpSpPr>
          <a:grpSpLocks/>
        </p:cNvGrpSpPr>
        <p:nvPr/>
      </p:nvGrpSpPr>
      <p:grpSpPr>
        <a:xfrm/>
      </p:grpSpPr>
      <p:sp>
        <p:nvSpPr>
          <p:cNvPr id="247810"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r>
              <a:rPr lang="en-US" altLang="en-US" sz="2800" dirty="0"/>
              <a:t>The woman may complain of continous &amp; severe backache worsening with contractions. The absence of backache does not necessarily indicate an anteriorly positioned foetus</a:t>
            </a:r>
          </a:p>
          <a:p>
            <a:pPr/>
            <a:r>
              <a:rPr lang="en-US" altLang="en-US" sz="2800" dirty="0"/>
              <a:t>There is slow descent of the presenting part in spite of good contractions becoz the large &amp; irregularly shaped presenting circumference does not fit well onto the cervix. Early rupture of membranes also occurs &amp; the contractions may be incoordinate</a:t>
            </a:r>
          </a:p>
        </p:txBody>
      </p:sp>
      <p:sp>
        <p:nvSpPr>
          <p:cNvPr id="247811" name=""/>
          <p:cNvSpPr>
            <a:spLocks noGrp="1" noChangeAspect="0"/>
          </p:cNvSpPr>
          <p:nvPr>
            <p:ph type="title" sz="full" idx="4294967295"/>
          </p:nvPr>
        </p:nvSpPr>
        <p:spPr>
          <a:xfrm rot="0">
            <a:off x="0" y="0"/>
            <a:ext cx="9144000" cy="685800"/>
          </a:xfrm>
          <a:ln/>
        </p:spPr>
        <p:txBody>
          <a:bodyPr wrap="square" lIns="91440" rIns="91440" tIns="45720" bIns="45720" anchor="ctr"/>
          <a:lstStyle/>
          <a:p>
            <a:pPr/>
            <a:r>
              <a:rPr lang="en-US" altLang="en-US" sz="4000" dirty="0"/>
              <a:t>Diagnosis during labour</a:t>
            </a:r>
          </a:p>
        </p:txBody>
      </p:sp>
    </p:spTree>
  </p:cSld>
  <p:transition spd="fas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8832" name=""/>
        <p:cNvGrpSpPr>
          <a:grpSpLocks/>
        </p:cNvGrpSpPr>
        <p:nvPr/>
      </p:nvGrpSpPr>
      <p:grpSpPr>
        <a:xfrm/>
      </p:grpSpPr>
      <p:sp>
        <p:nvSpPr>
          <p:cNvPr id="248834" name=""/>
          <p:cNvSpPr>
            <a:spLocks noGrp="1" noChangeAspect="0"/>
          </p:cNvSpPr>
          <p:nvPr>
            <p:ph type="obj" sz="full" idx="4294967295"/>
          </p:nvPr>
        </p:nvSpPr>
        <p:spPr>
          <a:xfrm rot="0">
            <a:off x="0" y="228600"/>
            <a:ext cx="9144000" cy="5902325"/>
          </a:xfrm>
          <a:ln/>
        </p:spPr>
        <p:txBody>
          <a:bodyPr wrap="square" lIns="91440" rIns="91440" tIns="45720" bIns="45720" anchor="t" anchorCtr="false"/>
          <a:lstStyle/>
          <a:p>
            <a:pPr/>
            <a:r>
              <a:rPr lang="en-US" altLang="en-US" dirty="0"/>
              <a:t>On </a:t>
            </a:r>
            <a:r>
              <a:rPr lang="en-US" altLang="en-US" dirty="0" b="1"/>
              <a:t>vaginal examination, </a:t>
            </a:r>
            <a:r>
              <a:rPr lang="en-US" altLang="en-US" dirty="0"/>
              <a:t>findings depend upon the degree of flexion of the head. Locating the anterior fontanelle in the anterior part of the pelvis is diagnostic but this may be difficult if caput succedaneum is present. The Sagittal sutures will be in the right oblique of the pelvis</a:t>
            </a:r>
          </a:p>
        </p:txBody>
      </p:sp>
    </p:spTree>
  </p:cSld>
  <p:transition spd="fas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9856" name=""/>
        <p:cNvGrpSpPr>
          <a:grpSpLocks/>
        </p:cNvGrpSpPr>
        <p:nvPr/>
      </p:nvGrpSpPr>
      <p:grpSpPr>
        <a:xfrm/>
      </p:grpSpPr>
      <p:pic>
        <p:nvPicPr>
          <p:cNvPr id="249858" name=""/>
          <p:cNvPicPr>
            <a:picLocks noGrp="1" noChangeAspect="0"/>
          </p:cNvPicPr>
          <p:nvPr>
            <p:ph type="obj" sz="full" idx="4294967295"/>
          </p:nvPr>
        </p:nvPicPr>
        <p:blipFill>
          <a:blip r:embed="rID30">
            <a:extLst/>
          </a:blip>
          <a:srcRect t="0" r="0" b="0" l="0"/>
          <a:stretch>
            <a:fillRect/>
          </a:stretch>
        </p:blipFill>
        <p:spPr>
          <a:xfrm rot="0">
            <a:off x="0" y="0"/>
            <a:ext cx="9144000" cy="6858000"/>
          </a:xfrm>
          <a:prstGeom prst="rect">
            <a:avLst/>
          </a:prstGeom>
          <a:ln/>
        </p:spPr>
      </p:pic>
    </p:spTree>
  </p:cSld>
  <p:transition spd="fast"/>
</p:sld>
</file>

<file path=ppt/slides/slide24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0880" name=""/>
        <p:cNvGrpSpPr>
          <a:grpSpLocks/>
        </p:cNvGrpSpPr>
        <p:nvPr/>
      </p:nvGrpSpPr>
      <p:grpSpPr>
        <a:xfrm/>
      </p:grpSpPr>
      <p:sp>
        <p:nvSpPr>
          <p:cNvPr id="250882"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r>
              <a:rPr lang="en-US" altLang="en-US" sz="2800" dirty="0"/>
              <a:t>In the occipito posterior position you should expect prolonged, painful labour due to poor fitting of the presenting part, the deflexed head does not fit well onto the cervix therefore does not produce optimum stimulation for uterine contractions</a:t>
            </a:r>
          </a:p>
          <a:p>
            <a:pPr/>
            <a:r>
              <a:rPr lang="en-US" altLang="en-US" sz="2800" dirty="0"/>
              <a:t>The midwife can help to provide physical support such as massage and other comfort measures and suggest changes of posture and position. The all-fours position may relieve some discomfort</a:t>
            </a:r>
          </a:p>
        </p:txBody>
      </p:sp>
      <p:sp>
        <p:nvSpPr>
          <p:cNvPr id="250883" name=""/>
          <p:cNvSpPr>
            <a:spLocks noGrp="1" noChangeAspect="0"/>
          </p:cNvSpPr>
          <p:nvPr>
            <p:ph type="title" sz="full" idx="4294967295"/>
          </p:nvPr>
        </p:nvSpPr>
        <p:spPr>
          <a:xfrm rot="0">
            <a:off x="457200" y="0"/>
            <a:ext cx="8229600" cy="914400"/>
          </a:xfrm>
          <a:ln/>
        </p:spPr>
        <p:txBody>
          <a:bodyPr wrap="square" lIns="91440" rIns="91440" tIns="45720" bIns="45720" anchor="ctr"/>
          <a:lstStyle/>
          <a:p>
            <a:pPr/>
            <a:r>
              <a:rPr lang="en-US" altLang="en-US" dirty="0"/>
              <a:t>Care in labour</a:t>
            </a:r>
          </a:p>
        </p:txBody>
      </p:sp>
    </p:spTree>
  </p:cSld>
  <p:transition spd="fas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1904" name=""/>
        <p:cNvGrpSpPr>
          <a:grpSpLocks/>
        </p:cNvGrpSpPr>
        <p:nvPr/>
      </p:nvGrpSpPr>
      <p:grpSpPr>
        <a:xfrm/>
      </p:grpSpPr>
      <p:sp>
        <p:nvSpPr>
          <p:cNvPr id="251906"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buNone/>
            </a:pPr>
          </a:p>
          <a:p>
            <a:pPr/>
            <a:r>
              <a:rPr lang="en-US" altLang="en-US" sz="2800" dirty="0"/>
              <a:t>Pain relieving and is also believed to aid in the rotation of the foetal head. Labour is prolonged with incoordinate uterine action. </a:t>
            </a:r>
          </a:p>
          <a:p>
            <a:pPr/>
            <a:r>
              <a:rPr lang="en-US" altLang="en-US" sz="2800" dirty="0"/>
              <a:t>Give intravenous fluid to ensure that the mother is not dehydrated</a:t>
            </a:r>
          </a:p>
        </p:txBody>
      </p:sp>
      <p:sp>
        <p:nvSpPr>
          <p:cNvPr id="251907" name=""/>
          <p:cNvSpPr>
            <a:spLocks noGrp="1" noChangeAspect="0"/>
          </p:cNvSpPr>
          <p:nvPr>
            <p:ph type="title" sz="full" idx="4294967295"/>
          </p:nvPr>
        </p:nvSpPr>
        <p:spPr>
          <a:xfrm rot="0">
            <a:off x="0" y="0"/>
            <a:ext cx="9144000" cy="914400"/>
          </a:xfrm>
          <a:ln/>
        </p:spPr>
        <p:txBody>
          <a:bodyPr wrap="square" lIns="91440" rIns="91440" tIns="45720" bIns="45720" anchor="ctr"/>
          <a:lstStyle/>
          <a:p>
            <a:pPr/>
            <a:r>
              <a:rPr lang="en-US" altLang="en-US" dirty="0"/>
              <a:t>Care during first stage of labour</a:t>
            </a:r>
          </a:p>
        </p:txBody>
      </p:sp>
    </p:spTree>
  </p:cSld>
  <p:transition spd="fas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2928" name=""/>
        <p:cNvGrpSpPr>
          <a:grpSpLocks/>
        </p:cNvGrpSpPr>
        <p:nvPr/>
      </p:nvGrpSpPr>
      <p:grpSpPr>
        <a:xfrm/>
      </p:grpSpPr>
      <p:sp>
        <p:nvSpPr>
          <p:cNvPr id="252930" name=""/>
          <p:cNvSpPr>
            <a:spLocks noGrp="1" noChangeAspect="0"/>
          </p:cNvSpPr>
          <p:nvPr>
            <p:ph type="obj" sz="full" idx="4294967295"/>
          </p:nvPr>
        </p:nvSpPr>
        <p:spPr>
          <a:xfrm rot="0">
            <a:off x="0" y="1143000"/>
            <a:ext cx="9144000" cy="5867400"/>
          </a:xfrm>
          <a:ln/>
        </p:spPr>
        <p:txBody>
          <a:bodyPr wrap="square" lIns="91440" rIns="91440" tIns="45720" bIns="45720" anchor="t" anchorCtr="false"/>
          <a:lstStyle/>
          <a:p>
            <a:pPr>
              <a:lnSpc>
                <a:spcPct val="80000"/>
              </a:lnSpc>
            </a:pPr>
            <a:r>
              <a:rPr lang="en-US" altLang="en-US" sz="3000" dirty="0"/>
              <a:t>Uterine action should be regulated by the use of syntocinon infusion</a:t>
            </a:r>
          </a:p>
          <a:p>
            <a:pPr>
              <a:lnSpc>
                <a:spcPct val="80000"/>
              </a:lnSpc>
            </a:pPr>
            <a:r>
              <a:rPr lang="en-US" altLang="en-US" sz="3000" dirty="0"/>
              <a:t> Keep accurate records by plotting half-hourly observations of the foetal heart, contractions every four hours, and blood pressure in the partograph.</a:t>
            </a:r>
          </a:p>
          <a:p>
            <a:pPr>
              <a:lnSpc>
                <a:spcPct val="80000"/>
              </a:lnSpc>
            </a:pPr>
            <a:r>
              <a:rPr lang="en-US" altLang="en-US" sz="3000" dirty="0"/>
              <a:t> Maintain a strict intake and output chart. </a:t>
            </a:r>
          </a:p>
          <a:p>
            <a:pPr>
              <a:lnSpc>
                <a:spcPct val="80000"/>
              </a:lnSpc>
            </a:pPr>
            <a:r>
              <a:rPr lang="en-US" altLang="en-US" sz="3000" dirty="0"/>
              <a:t>The mother may have the urge of early pushing due to the occiput pressing on the rectum. You should discourage her from pushing at this stage as this will cause the cervix to be oedematous and delay the onset of the second stage. Encourage her to change her position and use breathing techniques, as these will control the urge of early pushing</a:t>
            </a:r>
          </a:p>
        </p:txBody>
      </p:sp>
      <p:sp>
        <p:nvSpPr>
          <p:cNvPr id="2529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 ctd…</a:t>
            </a:r>
          </a:p>
        </p:txBody>
      </p:sp>
    </p:spTree>
  </p:cSld>
  <p:transition spd="fas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3952" name=""/>
        <p:cNvGrpSpPr>
          <a:grpSpLocks/>
        </p:cNvGrpSpPr>
        <p:nvPr/>
      </p:nvGrpSpPr>
      <p:grpSpPr>
        <a:xfrm/>
      </p:grpSpPr>
      <p:sp>
        <p:nvSpPr>
          <p:cNvPr id="253954"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lnSpc>
                <a:spcPct val="80000"/>
              </a:lnSpc>
            </a:pPr>
            <a:r>
              <a:rPr lang="en-US" altLang="en-US" sz="2500" dirty="0"/>
              <a:t>The second stage/ full dilatation of the cervix should be confirmed by vaginal examination as the caput may be seen at the vulva with the anterior lip of the cervix.</a:t>
            </a:r>
          </a:p>
          <a:p>
            <a:pPr>
              <a:lnSpc>
                <a:spcPct val="80000"/>
              </a:lnSpc>
            </a:pPr>
            <a:r>
              <a:rPr lang="en-US" altLang="en-US" sz="2500" dirty="0"/>
              <a:t>If head is not visible at the onset of second stage, then the midwife could encourage the woman to remain upright. This position may shorten the length of 2</a:t>
            </a:r>
            <a:r>
              <a:rPr lang="en-US" altLang="en-US" sz="2500" dirty="0"/>
              <a:t>nd</a:t>
            </a:r>
            <a:r>
              <a:rPr lang="en-US" altLang="en-US" sz="2500" dirty="0"/>
              <a:t> stage &amp; may reduce the need for operative delivery</a:t>
            </a:r>
          </a:p>
          <a:p>
            <a:pPr>
              <a:lnSpc>
                <a:spcPct val="80000"/>
              </a:lnSpc>
            </a:pPr>
            <a:r>
              <a:rPr lang="en-US" altLang="en-US" sz="2500" dirty="0"/>
              <a:t>Where contractions are weak &amp; ineffective, syntocinon infusions may be commenced to stimulate adequate contractions &amp; achieve advance</a:t>
            </a:r>
          </a:p>
          <a:p>
            <a:pPr>
              <a:lnSpc>
                <a:spcPct val="80000"/>
              </a:lnSpc>
            </a:pPr>
            <a:r>
              <a:rPr lang="en-US" altLang="en-US" sz="2500" dirty="0"/>
              <a:t>Maternal &amp; foetal conditions are closely observed throughout 2</a:t>
            </a:r>
            <a:r>
              <a:rPr lang="en-US" altLang="en-US" sz="2500" dirty="0"/>
              <a:t>nd</a:t>
            </a:r>
            <a:r>
              <a:rPr lang="en-US" altLang="en-US" sz="2500" dirty="0"/>
              <a:t> stage. Length of 2</a:t>
            </a:r>
            <a:r>
              <a:rPr lang="en-US" altLang="en-US" sz="2500" dirty="0"/>
              <a:t>nd</a:t>
            </a:r>
            <a:r>
              <a:rPr lang="en-US" altLang="en-US" sz="2500" dirty="0"/>
              <a:t> stage is increased in opp &amp; chances of c/section are high</a:t>
            </a:r>
          </a:p>
          <a:p>
            <a:pPr>
              <a:lnSpc>
                <a:spcPct val="80000"/>
              </a:lnSpc>
            </a:pPr>
            <a:r>
              <a:rPr lang="en-US" altLang="en-US" sz="2500" dirty="0"/>
              <a:t>During labour, one of the following may occur:</a:t>
            </a:r>
          </a:p>
          <a:p>
            <a:pPr lvl="1">
              <a:lnSpc>
                <a:spcPct val="80000"/>
              </a:lnSpc>
              <a:buFont charset="2" typeface="Wingdings"/>
              <a:buChar char="Ø"/>
            </a:pPr>
            <a:r>
              <a:rPr lang="en-US" altLang="en-US" sz="2200" dirty="0"/>
              <a:t>Long internal rotation</a:t>
            </a:r>
          </a:p>
          <a:p>
            <a:pPr lvl="1">
              <a:lnSpc>
                <a:spcPct val="80000"/>
              </a:lnSpc>
              <a:buFont charset="2" typeface="Wingdings"/>
              <a:buChar char="Ø"/>
            </a:pPr>
            <a:r>
              <a:rPr lang="en-US" altLang="en-US" sz="2200" dirty="0"/>
              <a:t>Short internal rotation</a:t>
            </a:r>
          </a:p>
          <a:p>
            <a:pPr lvl="1">
              <a:lnSpc>
                <a:spcPct val="80000"/>
              </a:lnSpc>
              <a:buFont charset="2" typeface="Wingdings"/>
              <a:buChar char="Ø"/>
            </a:pPr>
            <a:r>
              <a:rPr lang="en-US" altLang="en-US" sz="2200" dirty="0"/>
              <a:t>Deep transverse arrest</a:t>
            </a:r>
          </a:p>
        </p:txBody>
      </p:sp>
      <p:sp>
        <p:nvSpPr>
          <p:cNvPr id="253955" name=""/>
          <p:cNvSpPr>
            <a:spLocks noGrp="1" noChangeAspect="0"/>
          </p:cNvSpPr>
          <p:nvPr>
            <p:ph type="title" sz="full" idx="4294967295"/>
          </p:nvPr>
        </p:nvSpPr>
        <p:spPr>
          <a:xfrm rot="0">
            <a:off x="457200" y="0"/>
            <a:ext cx="8229600" cy="990600"/>
          </a:xfrm>
          <a:ln/>
        </p:spPr>
        <p:txBody>
          <a:bodyPr wrap="square" lIns="91440" rIns="91440" tIns="45720" bIns="45720" anchor="ctr"/>
          <a:lstStyle/>
          <a:p>
            <a:pPr/>
            <a:r>
              <a:rPr lang="en-US" altLang="en-US" sz="4000" dirty="0"/>
              <a:t>Care during second stage of labour</a:t>
            </a:r>
          </a:p>
        </p:txBody>
      </p:sp>
    </p:spTree>
  </p:cSld>
  <p:transition spd="fas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4976" name=""/>
        <p:cNvGrpSpPr>
          <a:grpSpLocks/>
        </p:cNvGrpSpPr>
        <p:nvPr/>
      </p:nvGrpSpPr>
      <p:grpSpPr>
        <a:xfrm/>
      </p:grpSpPr>
      <p:sp>
        <p:nvSpPr>
          <p:cNvPr id="254978"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The lie is longitudinal</a:t>
            </a:r>
          </a:p>
          <a:p>
            <a:pPr/>
            <a:r>
              <a:rPr lang="en-US" altLang="en-US" sz="2800" dirty="0"/>
              <a:t>The attitude is one of deflexion</a:t>
            </a:r>
          </a:p>
          <a:p>
            <a:pPr/>
            <a:r>
              <a:rPr lang="en-US" altLang="en-US" sz="2800" dirty="0"/>
              <a:t>The presentation is vertex</a:t>
            </a:r>
          </a:p>
          <a:p>
            <a:pPr/>
            <a:r>
              <a:rPr lang="en-US" altLang="en-US" sz="2800" dirty="0"/>
              <a:t>The presenting part is the middle or anterior area of the left pariental bone</a:t>
            </a:r>
          </a:p>
          <a:p>
            <a:pPr/>
            <a:r>
              <a:rPr lang="en-US" altLang="en-US" sz="2800" dirty="0"/>
              <a:t>The position is right occipito posterior</a:t>
            </a:r>
          </a:p>
          <a:p>
            <a:pPr/>
            <a:r>
              <a:rPr lang="en-US" altLang="en-US" sz="2800" dirty="0"/>
              <a:t>The denominator is the occiput</a:t>
            </a:r>
          </a:p>
          <a:p>
            <a:pPr/>
            <a:r>
              <a:rPr lang="en-US" altLang="en-US" sz="2800" dirty="0"/>
              <a:t>The occipito frontal diameter 11.5cm lies in the right oblique diameter of the pelvic brim. The occiput points to the right sacroiliac joint &amp; the sinciput to the left iliopectineal eminence</a:t>
            </a:r>
          </a:p>
        </p:txBody>
      </p:sp>
      <p:sp>
        <p:nvSpPr>
          <p:cNvPr id="254979" name=""/>
          <p:cNvSpPr>
            <a:spLocks noGrp="1" noChangeAspect="0"/>
          </p:cNvSpPr>
          <p:nvPr>
            <p:ph type="title" sz="full" idx="4294967295"/>
          </p:nvPr>
        </p:nvSpPr>
        <p:spPr>
          <a:xfrm rot="0">
            <a:off x="0" y="0"/>
            <a:ext cx="9144000" cy="1066800"/>
          </a:xfrm>
          <a:solidFill>
            <a:srgbClr val="333399">
              <a:alpha val="100000"/>
            </a:srgbClr>
          </a:solidFill>
          <a:ln/>
        </p:spPr>
        <p:txBody>
          <a:bodyPr wrap="square" lIns="91440" rIns="91440" tIns="45720" bIns="45720" anchor="ctr"/>
          <a:lstStyle/>
          <a:p>
            <a:pPr/>
            <a:r>
              <a:rPr lang="en-US" altLang="en-US" sz="4000" dirty="0" b="1">
                <a:solidFill>
                  <a:srgbClr val="ffffff"/>
                </a:solidFill>
              </a:rPr>
              <a:t>Characteristics of Long Internal Rotation( mechanism of right opp)</a:t>
            </a:r>
          </a:p>
        </p:txBody>
      </p:sp>
    </p:spTree>
  </p:cSld>
  <p:transition spd="fas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6000" name=""/>
        <p:cNvGrpSpPr>
          <a:grpSpLocks/>
        </p:cNvGrpSpPr>
        <p:nvPr/>
      </p:nvGrpSpPr>
      <p:grpSpPr>
        <a:xfrm/>
      </p:grpSpPr>
      <p:sp>
        <p:nvSpPr>
          <p:cNvPr id="256002" name=""/>
          <p:cNvSpPr>
            <a:spLocks noGrp="1" noChangeAspect="0"/>
          </p:cNvSpPr>
          <p:nvPr>
            <p:ph type="obj" sz="full" idx="4294967295"/>
          </p:nvPr>
        </p:nvSpPr>
        <p:spPr>
          <a:xfrm rot="0">
            <a:off x="0" y="0"/>
            <a:ext cx="8686800" cy="6130925"/>
          </a:xfrm>
          <a:ln/>
        </p:spPr>
        <p:txBody>
          <a:bodyPr wrap="square" lIns="91440" rIns="91440" tIns="45720" bIns="45720" anchor="t" anchorCtr="false"/>
          <a:lstStyle/>
          <a:p>
            <a:pPr>
              <a:buNone/>
            </a:pPr>
            <a:r>
              <a:rPr lang="en-US" altLang="en-US" sz="2800" dirty="0" b="1"/>
              <a:t>flexion</a:t>
            </a:r>
          </a:p>
          <a:p>
            <a:pPr/>
            <a:r>
              <a:rPr lang="en-US" altLang="en-US" sz="2800" dirty="0"/>
              <a:t>There is increased flexion and descent takes place with increasing flexion. The occiput becomes the leading  part</a:t>
            </a:r>
          </a:p>
          <a:p>
            <a:pPr>
              <a:buNone/>
            </a:pPr>
            <a:r>
              <a:rPr lang="en-US" altLang="en-US" sz="2800" dirty="0" b="1"/>
              <a:t>Internal rotation of the head</a:t>
            </a:r>
          </a:p>
          <a:p>
            <a:pPr/>
            <a:r>
              <a:rPr lang="en-US" altLang="en-US" sz="2800" dirty="0"/>
              <a:t>The occiput reaches the pelvic floor first &amp; rotates forwards 3/8 of a circle along the right side of the pelvis to lie under the symphysis pubis. The shoulders follow, turning 2/8 of a circle from the left to the right oblique diameter</a:t>
            </a:r>
          </a:p>
        </p:txBody>
      </p:sp>
    </p:spTree>
  </p:cSld>
  <p:transition spd="fas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7024" name=""/>
        <p:cNvGrpSpPr>
          <a:grpSpLocks/>
        </p:cNvGrpSpPr>
        <p:nvPr/>
      </p:nvGrpSpPr>
      <p:grpSpPr>
        <a:xfrm/>
      </p:grpSpPr>
      <p:sp>
        <p:nvSpPr>
          <p:cNvPr id="257026" name=""/>
          <p:cNvSpPr>
            <a:spLocks noGrp="1" noChangeAspect="0"/>
          </p:cNvSpPr>
          <p:nvPr>
            <p:ph type="obj" sz="full" idx="4294967295"/>
          </p:nvPr>
        </p:nvSpPr>
        <p:spPr>
          <a:xfrm rot="0">
            <a:off x="457200" y="152400"/>
            <a:ext cx="8229600" cy="5978525"/>
          </a:xfrm>
          <a:ln/>
        </p:spPr>
        <p:txBody>
          <a:bodyPr wrap="square" lIns="91440" rIns="91440" tIns="45720" bIns="45720" anchor="t" anchorCtr="false"/>
          <a:lstStyle/>
          <a:p>
            <a:pPr>
              <a:buNone/>
            </a:pPr>
            <a:r>
              <a:rPr lang="en-US" altLang="en-US" dirty="0" b="1"/>
              <a:t>Crowning</a:t>
            </a:r>
          </a:p>
          <a:p>
            <a:pPr/>
            <a:r>
              <a:rPr lang="en-US" altLang="en-US" dirty="0"/>
              <a:t>The occiput escapes under the symphysis pubis &amp; the head is crowned</a:t>
            </a:r>
          </a:p>
          <a:p>
            <a:pPr>
              <a:buNone/>
            </a:pPr>
            <a:r>
              <a:rPr lang="en-US" altLang="en-US" dirty="0" b="1"/>
              <a:t>Extension</a:t>
            </a:r>
          </a:p>
          <a:p>
            <a:pPr/>
            <a:r>
              <a:rPr lang="en-US" altLang="en-US" dirty="0"/>
              <a:t>The sinciput, face and chin sweep the perineum, the head is born by extension</a:t>
            </a:r>
          </a:p>
        </p:txBody>
      </p:sp>
    </p:spTree>
  </p:cSld>
  <p:transition spd="fas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648" name=""/>
        <p:cNvGrpSpPr>
          <a:grpSpLocks/>
        </p:cNvGrpSpPr>
        <p:nvPr/>
      </p:nvGrpSpPr>
      <p:grpSpPr>
        <a:xfrm/>
      </p:grpSpPr>
      <p:sp>
        <p:nvSpPr>
          <p:cNvPr id="2765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spcBef>
                <a:spcPts val="800"/>
              </a:spcBef>
              <a:buNone/>
            </a:pPr>
            <a:r>
              <a:rPr lang="en-US" altLang="en-US" sz="2800" dirty="0" b="1">
                <a:solidFill>
                  <a:srgbClr val="000000"/>
                </a:solidFill>
                <a:latin charset="0" typeface="Calibri"/>
                <a:ea charset="-122" typeface="Microsoft YaHei"/>
              </a:rPr>
              <a:t>3). </a:t>
            </a:r>
            <a:r>
              <a:rPr lang="en-US" altLang="en-US" sz="2800" dirty="0" b="1" u="sng">
                <a:solidFill>
                  <a:srgbClr val="000000"/>
                </a:solidFill>
                <a:latin charset="0" typeface="Calibri"/>
                <a:ea charset="-122" typeface="Microsoft YaHei"/>
              </a:rPr>
              <a:t>passage</a:t>
            </a:r>
          </a:p>
          <a:p>
            <a:pPr>
              <a:spcBef>
                <a:spcPts val="800"/>
              </a:spcBef>
            </a:pPr>
            <a:r>
              <a:rPr lang="en-US" altLang="en-US" sz="2800" dirty="0">
                <a:solidFill>
                  <a:srgbClr val="000000"/>
                </a:solidFill>
                <a:latin charset="0" typeface="Calibri"/>
                <a:ea charset="-122" typeface="Microsoft YaHei"/>
              </a:rPr>
              <a:t>Pelvic abnormalities (passage), where contracted pelvis and tumours of the pelvis cause poor progress in labour</a:t>
            </a:r>
          </a:p>
          <a:p>
            <a:pPr>
              <a:lnSpc>
                <a:spcPct val="80000"/>
              </a:lnSpc>
              <a:spcBef>
                <a:spcPts val="550"/>
              </a:spcBef>
              <a:buNone/>
            </a:pPr>
            <a:r>
              <a:rPr lang="en-US" altLang="en-US" sz="2800" dirty="0">
                <a:solidFill>
                  <a:srgbClr val="000000"/>
                </a:solidFill>
                <a:latin charset="0" typeface="Calibri"/>
                <a:ea charset="-122" typeface="Microsoft YaHei"/>
              </a:rPr>
              <a:t>4). </a:t>
            </a:r>
            <a:r>
              <a:rPr lang="en-US" altLang="en-US" sz="2800" dirty="0" b="1">
                <a:solidFill>
                  <a:srgbClr val="000000"/>
                </a:solidFill>
                <a:latin charset="0" typeface="Calibri"/>
                <a:ea charset="-122" typeface="Microsoft YaHei"/>
              </a:rPr>
              <a:t>Passanger. </a:t>
            </a:r>
            <a:r>
              <a:rPr lang="en-US" altLang="en-US" sz="2800" dirty="0">
                <a:solidFill>
                  <a:srgbClr val="000000"/>
                </a:solidFill>
                <a:latin charset="0" typeface="Calibri"/>
                <a:ea charset="-122" typeface="Microsoft YaHei"/>
              </a:rPr>
              <a:t>The passangers are:</a:t>
            </a:r>
          </a:p>
          <a:p>
            <a:pPr>
              <a:lnSpc>
                <a:spcPct val="80000"/>
              </a:lnSpc>
              <a:spcBef>
                <a:spcPts val="550"/>
              </a:spcBef>
              <a:buFont charset="2" typeface="Wingdings"/>
              <a:buChar char=""/>
            </a:pPr>
            <a:r>
              <a:rPr lang="en-US" altLang="en-US" sz="2800" dirty="0">
                <a:solidFill>
                  <a:srgbClr val="000000"/>
                </a:solidFill>
                <a:latin charset="0" typeface="Calibri"/>
                <a:ea charset="-122" typeface="Microsoft YaHei"/>
              </a:rPr>
              <a:t>The foetus</a:t>
            </a:r>
          </a:p>
          <a:p>
            <a:pPr>
              <a:lnSpc>
                <a:spcPct val="80000"/>
              </a:lnSpc>
              <a:spcBef>
                <a:spcPts val="550"/>
              </a:spcBef>
              <a:buFont charset="2" typeface="Wingdings"/>
              <a:buChar char=""/>
            </a:pPr>
            <a:r>
              <a:rPr lang="en-US" altLang="en-US" sz="2800" dirty="0">
                <a:solidFill>
                  <a:srgbClr val="000000"/>
                </a:solidFill>
                <a:latin charset="0" typeface="Calibri"/>
                <a:ea charset="-122" typeface="Microsoft YaHei"/>
              </a:rPr>
              <a:t>Placenta</a:t>
            </a:r>
          </a:p>
          <a:p>
            <a:pPr>
              <a:lnSpc>
                <a:spcPct val="80000"/>
              </a:lnSpc>
              <a:spcBef>
                <a:spcPts val="550"/>
              </a:spcBef>
              <a:buFont charset="2" typeface="Wingdings"/>
              <a:buChar char=""/>
            </a:pPr>
            <a:r>
              <a:rPr lang="en-US" altLang="en-US" sz="2800" dirty="0">
                <a:solidFill>
                  <a:srgbClr val="000000"/>
                </a:solidFill>
                <a:latin charset="0" typeface="Calibri"/>
                <a:ea charset="-122" typeface="Microsoft YaHei"/>
              </a:rPr>
              <a:t>Amniotic fluid</a:t>
            </a:r>
          </a:p>
          <a:p>
            <a:pPr>
              <a:lnSpc>
                <a:spcPct val="80000"/>
              </a:lnSpc>
              <a:spcBef>
                <a:spcPts val="550"/>
              </a:spcBef>
              <a:buFont charset="2" typeface="Wingdings"/>
              <a:buChar char=""/>
            </a:pPr>
            <a:r>
              <a:rPr lang="en-US" altLang="en-US" sz="2800" dirty="0">
                <a:solidFill>
                  <a:srgbClr val="000000"/>
                </a:solidFill>
                <a:latin charset="0" typeface="Calibri"/>
                <a:ea charset="-122" typeface="Microsoft YaHei"/>
              </a:rPr>
              <a:t>The cord</a:t>
            </a:r>
          </a:p>
          <a:p>
            <a:pPr>
              <a:lnSpc>
                <a:spcPct val="80000"/>
              </a:lnSpc>
              <a:spcBef>
                <a:spcPts val="550"/>
              </a:spcBef>
              <a:buNone/>
            </a:pPr>
            <a:r>
              <a:rPr lang="en-US" altLang="en-US" sz="2800" dirty="0" u="sng">
                <a:solidFill>
                  <a:srgbClr val="000000"/>
                </a:solidFill>
                <a:latin charset="0" typeface="Calibri"/>
                <a:ea charset="-122" typeface="Microsoft YaHei"/>
              </a:rPr>
              <a:t>For the foetus;</a:t>
            </a:r>
          </a:p>
          <a:p>
            <a:pPr>
              <a:lnSpc>
                <a:spcPct val="80000"/>
              </a:lnSpc>
              <a:spcBef>
                <a:spcPts val="550"/>
              </a:spcBef>
            </a:pPr>
            <a:r>
              <a:rPr lang="en-US" altLang="en-US" sz="2800" dirty="0">
                <a:solidFill>
                  <a:srgbClr val="000000"/>
                </a:solidFill>
                <a:latin charset="0" typeface="Calibri"/>
                <a:ea charset="-122" typeface="Microsoft YaHei"/>
              </a:rPr>
              <a:t>Conjoined twins</a:t>
            </a:r>
          </a:p>
          <a:p>
            <a:pPr>
              <a:lnSpc>
                <a:spcPct val="80000"/>
              </a:lnSpc>
              <a:spcBef>
                <a:spcPts val="550"/>
              </a:spcBef>
            </a:pPr>
            <a:r>
              <a:rPr lang="en-US" altLang="en-US" sz="2800" dirty="0">
                <a:solidFill>
                  <a:srgbClr val="000000"/>
                </a:solidFill>
                <a:latin charset="0" typeface="Calibri"/>
                <a:ea charset="-122" typeface="Microsoft YaHei"/>
              </a:rPr>
              <a:t>Premature labour</a:t>
            </a:r>
          </a:p>
          <a:p>
            <a:pPr>
              <a:lnSpc>
                <a:spcPct val="80000"/>
              </a:lnSpc>
              <a:spcBef>
                <a:spcPts val="550"/>
              </a:spcBef>
            </a:pPr>
            <a:r>
              <a:rPr lang="en-US" altLang="en-US" sz="2800" dirty="0">
                <a:solidFill>
                  <a:srgbClr val="000000"/>
                </a:solidFill>
                <a:latin charset="0" typeface="Calibri"/>
                <a:ea charset="-122" typeface="Microsoft YaHei"/>
              </a:rPr>
              <a:t>Post mature labour</a:t>
            </a:r>
          </a:p>
          <a:p>
            <a:pPr>
              <a:lnSpc>
                <a:spcPct val="80000"/>
              </a:lnSpc>
              <a:spcBef>
                <a:spcPts val="550"/>
              </a:spcBef>
            </a:pPr>
            <a:r>
              <a:rPr lang="en-US" altLang="en-US" sz="2800" dirty="0">
                <a:solidFill>
                  <a:srgbClr val="000000"/>
                </a:solidFill>
                <a:latin charset="0" typeface="Calibri"/>
                <a:ea charset="-122" typeface="Microsoft YaHei"/>
              </a:rPr>
              <a:t>Foetal distress</a:t>
            </a:r>
          </a:p>
          <a:p>
            <a:pPr>
              <a:lnSpc>
                <a:spcPct val="80000"/>
              </a:lnSpc>
              <a:spcBef>
                <a:spcPts val="550"/>
              </a:spcBef>
            </a:pPr>
            <a:r>
              <a:rPr lang="en-US" altLang="en-US" sz="2800" dirty="0">
                <a:solidFill>
                  <a:srgbClr val="000000"/>
                </a:solidFill>
                <a:latin charset="0" typeface="Calibri"/>
                <a:ea charset="-122" typeface="Microsoft YaHei"/>
              </a:rPr>
              <a:t>Malpresentation and malposition</a:t>
            </a:r>
          </a:p>
          <a:p>
            <a:pPr>
              <a:lnSpc>
                <a:spcPct val="80000"/>
              </a:lnSpc>
              <a:spcBef>
                <a:spcPts val="550"/>
              </a:spcBef>
            </a:pPr>
            <a:r>
              <a:rPr lang="en-US" altLang="en-US" sz="2800" dirty="0">
                <a:solidFill>
                  <a:srgbClr val="000000"/>
                </a:solidFill>
                <a:latin charset="0" typeface="Calibri"/>
                <a:ea charset="-122" typeface="Microsoft YaHei"/>
              </a:rPr>
              <a:t>Macrosomia and microsomia</a:t>
            </a:r>
          </a:p>
          <a:p>
            <a:pPr>
              <a:spcBef>
                <a:spcPts val="800"/>
              </a:spcBef>
            </a:pPr>
          </a:p>
        </p:txBody>
      </p:sp>
    </p:spTree>
  </p:cSld>
  <p:transition spd="fas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8048" name=""/>
        <p:cNvGrpSpPr>
          <a:grpSpLocks/>
        </p:cNvGrpSpPr>
        <p:nvPr/>
      </p:nvGrpSpPr>
      <p:grpSpPr>
        <a:xfrm/>
      </p:grpSpPr>
      <p:sp>
        <p:nvSpPr>
          <p:cNvPr id="25805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400" dirty="0" b="1"/>
              <a:t>restitution</a:t>
            </a:r>
          </a:p>
          <a:p>
            <a:pPr/>
            <a:r>
              <a:rPr lang="en-US" altLang="en-US" sz="2400" dirty="0"/>
              <a:t>the occiput turns 1/8 of a circle to the right, undoes the twist at the neck and the head rights itself with the shoulders</a:t>
            </a:r>
          </a:p>
          <a:p>
            <a:pPr>
              <a:buNone/>
            </a:pPr>
            <a:r>
              <a:rPr lang="en-US" altLang="en-US" sz="2400" dirty="0" b="1"/>
              <a:t>Internal rotation of the shoulders</a:t>
            </a:r>
          </a:p>
          <a:p>
            <a:pPr/>
            <a:r>
              <a:rPr lang="en-US" altLang="en-US" sz="2400" dirty="0"/>
              <a:t> The shoulder enters in the same oblique diameter of the pelvis. Anterior shoulder reaches the pelvic floor first and rotates 1/8 of a circle forward and lies under the symphysis pubis</a:t>
            </a:r>
          </a:p>
          <a:p>
            <a:pPr>
              <a:buNone/>
            </a:pPr>
            <a:r>
              <a:rPr lang="en-US" altLang="en-US" sz="2400" dirty="0" b="1"/>
              <a:t>External rotation of the head</a:t>
            </a:r>
          </a:p>
          <a:p>
            <a:pPr/>
            <a:r>
              <a:rPr lang="en-US" altLang="en-US" sz="2400" dirty="0"/>
              <a:t>accompanies the internal rotation of the shoulders. The occiput turns a further 1/8 of a circle to the right</a:t>
            </a:r>
          </a:p>
          <a:p>
            <a:pPr>
              <a:buNone/>
            </a:pPr>
            <a:r>
              <a:rPr lang="en-US" altLang="en-US" sz="2400" dirty="0" b="1"/>
              <a:t>Lateral flexion</a:t>
            </a:r>
          </a:p>
          <a:p>
            <a:pPr/>
            <a:r>
              <a:rPr lang="en-US" altLang="en-US" sz="2400" dirty="0"/>
              <a:t>Anterior shoulder escapes under the symphysis pubis, while the posterior shoulder sweeps the perineum &amp; The body is born by movement of lateral flexion</a:t>
            </a:r>
          </a:p>
        </p:txBody>
      </p:sp>
    </p:spTree>
  </p:cSld>
  <p:transition spd="fas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9072" name=""/>
        <p:cNvGrpSpPr>
          <a:grpSpLocks/>
        </p:cNvGrpSpPr>
        <p:nvPr/>
      </p:nvGrpSpPr>
      <p:grpSpPr>
        <a:xfrm/>
      </p:grpSpPr>
      <p:sp>
        <p:nvSpPr>
          <p:cNvPr id="259074"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As with all labours, complicated or otherwise, the mother should be kept informed of her progress and proposed interventions so that she can make informed choices and give informed consent, ensuring the optimum outcome for herself and her baby.</a:t>
            </a:r>
          </a:p>
          <a:p>
            <a:pPr>
              <a:buNone/>
            </a:pPr>
            <a:r>
              <a:rPr lang="en-US" altLang="en-US" sz="2800" dirty="0" b="1" u="sng"/>
              <a:t>Long internal rotation</a:t>
            </a:r>
          </a:p>
          <a:p>
            <a:pPr/>
            <a:r>
              <a:rPr lang="en-US" altLang="en-US" sz="2800" dirty="0"/>
              <a:t>This is the commonest outcome, with good uterine contractions producing flexion and descent of the head so that the occiput rotates forward 3/8 of a circle as described above</a:t>
            </a:r>
          </a:p>
        </p:txBody>
      </p:sp>
      <p:sp>
        <p:nvSpPr>
          <p:cNvPr id="259075" name=""/>
          <p:cNvSpPr>
            <a:spLocks noGrp="1" noChangeAspect="0"/>
          </p:cNvSpPr>
          <p:nvPr>
            <p:ph type="title" sz="full" idx="4294967295"/>
          </p:nvPr>
        </p:nvSpPr>
        <p:spPr>
          <a:xfrm rot="0">
            <a:off x="0" y="0"/>
            <a:ext cx="9144000" cy="1066800"/>
          </a:xfrm>
          <a:solidFill>
            <a:srgbClr val="333399">
              <a:alpha val="100000"/>
            </a:srgbClr>
          </a:solidFill>
          <a:ln/>
        </p:spPr>
        <p:txBody>
          <a:bodyPr wrap="square" lIns="91440" rIns="91440" tIns="45720" bIns="45720" anchor="ctr"/>
          <a:lstStyle/>
          <a:p>
            <a:pPr/>
            <a:r>
              <a:rPr lang="en-US" altLang="en-US" sz="4000" dirty="0" b="1">
                <a:solidFill>
                  <a:srgbClr val="ffff00"/>
                </a:solidFill>
              </a:rPr>
              <a:t>Possible course and outcomes of labour</a:t>
            </a:r>
          </a:p>
        </p:txBody>
      </p:sp>
    </p:spTree>
  </p:cSld>
  <p:transition spd="fas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0096" name=""/>
        <p:cNvGrpSpPr>
          <a:grpSpLocks/>
        </p:cNvGrpSpPr>
        <p:nvPr/>
      </p:nvGrpSpPr>
      <p:grpSpPr>
        <a:xfrm/>
      </p:grpSpPr>
      <p:sp>
        <p:nvSpPr>
          <p:cNvPr id="260098"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In cases of short internal rotation or persistent occipito posterior position, the occiput fails to rotate forward. It persists with the same position. The sinciput reaches the pelvic floor first and rotates forwards, while the occiput sinks in the hollow of the sacrum.</a:t>
            </a:r>
          </a:p>
          <a:p>
            <a:pPr/>
            <a:r>
              <a:rPr lang="en-US" altLang="en-US" sz="2800" dirty="0"/>
              <a:t>The baby is </a:t>
            </a:r>
            <a:r>
              <a:rPr lang="en-US" altLang="en-US" sz="2800" dirty="0" i="1"/>
              <a:t>born face to pubis</a:t>
            </a:r>
          </a:p>
          <a:p>
            <a:pPr>
              <a:buNone/>
            </a:pPr>
            <a:r>
              <a:rPr lang="en-US" altLang="en-US" sz="2800" dirty="0" u="sng"/>
              <a:t>Cause</a:t>
            </a:r>
          </a:p>
          <a:p>
            <a:pPr/>
            <a:r>
              <a:rPr lang="en-US" altLang="en-US" sz="2800" dirty="0" i="1"/>
              <a:t>Failure of flexion</a:t>
            </a:r>
            <a:r>
              <a:rPr lang="en-US" altLang="en-US" sz="2800" dirty="0"/>
              <a:t>. The head descends without increased flexion and the sinciput becomes the leading part. It reaches the pelvic floor first and rotates forwards to lie under the symphysis pubis</a:t>
            </a:r>
          </a:p>
        </p:txBody>
      </p:sp>
      <p:sp>
        <p:nvSpPr>
          <p:cNvPr id="260099" name=""/>
          <p:cNvSpPr>
            <a:spLocks noGrp="1" noChangeAspect="0"/>
          </p:cNvSpPr>
          <p:nvPr>
            <p:ph type="title" sz="full" idx="4294967295"/>
          </p:nvPr>
        </p:nvSpPr>
        <p:spPr>
          <a:xfrm rot="0">
            <a:off x="0" y="0"/>
            <a:ext cx="9144000" cy="1066800"/>
          </a:xfrm>
          <a:solidFill>
            <a:srgbClr val="333399">
              <a:alpha val="100000"/>
            </a:srgbClr>
          </a:solidFill>
          <a:ln/>
        </p:spPr>
        <p:txBody>
          <a:bodyPr wrap="square" lIns="91440" rIns="91440" tIns="45720" bIns="45720" anchor="ctr"/>
          <a:lstStyle/>
          <a:p>
            <a:pPr/>
            <a:r>
              <a:rPr lang="en-US" altLang="en-US" sz="4000" dirty="0" b="1">
                <a:solidFill>
                  <a:srgbClr val="ffff00"/>
                </a:solidFill>
              </a:rPr>
              <a:t>Short internal Rotation-persistent opp</a:t>
            </a:r>
          </a:p>
        </p:txBody>
      </p:sp>
    </p:spTree>
  </p:cSld>
  <p:transition spd="fas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1120" name=""/>
        <p:cNvGrpSpPr>
          <a:grpSpLocks/>
        </p:cNvGrpSpPr>
        <p:nvPr/>
      </p:nvGrpSpPr>
      <p:grpSpPr>
        <a:xfrm/>
      </p:grpSpPr>
      <p:sp>
        <p:nvSpPr>
          <p:cNvPr id="261122" name=""/>
          <p:cNvSpPr>
            <a:spLocks noGrp="1" noChangeAspect="0"/>
          </p:cNvSpPr>
          <p:nvPr>
            <p:ph type="obj" sz="full" idx="4294967295"/>
          </p:nvPr>
        </p:nvSpPr>
        <p:spPr>
          <a:xfrm rot="0">
            <a:off x="0" y="609600"/>
            <a:ext cx="9144000" cy="6248400"/>
          </a:xfrm>
          <a:ln/>
        </p:spPr>
        <p:txBody>
          <a:bodyPr wrap="square" lIns="91440" rIns="91440" tIns="45720" bIns="45720" anchor="t" anchorCtr="false"/>
          <a:lstStyle/>
          <a:p>
            <a:pPr/>
            <a:r>
              <a:rPr lang="en-US" altLang="en-US" sz="2800" dirty="0"/>
              <a:t>In </a:t>
            </a:r>
            <a:r>
              <a:rPr lang="en-US" altLang="en-US" sz="2800" dirty="0" b="1"/>
              <a:t>first stage of labour,Signs </a:t>
            </a:r>
            <a:r>
              <a:rPr lang="en-US" altLang="en-US" sz="2800" dirty="0"/>
              <a:t>are mainly a deflexed head &amp; foetal heart heard in the flank or in the midline. Descent is slow</a:t>
            </a:r>
          </a:p>
          <a:p>
            <a:pPr/>
            <a:r>
              <a:rPr lang="en-US" altLang="en-US" sz="2800" dirty="0" b="1"/>
              <a:t>In 2</a:t>
            </a:r>
            <a:r>
              <a:rPr lang="en-US" altLang="en-US" sz="2800" dirty="0" b="1"/>
              <a:t>nd</a:t>
            </a:r>
            <a:r>
              <a:rPr lang="en-US" altLang="en-US" sz="2800" dirty="0" b="1"/>
              <a:t> stage of labour</a:t>
            </a:r>
            <a:r>
              <a:rPr lang="en-US" altLang="en-US" sz="2800" dirty="0"/>
              <a:t>, there is delayed 2</a:t>
            </a:r>
            <a:r>
              <a:rPr lang="en-US" altLang="en-US" sz="2800" dirty="0"/>
              <a:t>nd</a:t>
            </a:r>
            <a:r>
              <a:rPr lang="en-US" altLang="en-US" sz="2800" dirty="0"/>
              <a:t> stage. On VE, the anterior fontanelle is felt behind the symphysis pubis but a large caput succedaneum may mask this. If the pinna of the ear is felt pointing towards the mother’s sacrum, this indicates a posterior position</a:t>
            </a:r>
          </a:p>
        </p:txBody>
      </p:sp>
      <p:sp>
        <p:nvSpPr>
          <p:cNvPr id="261123"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dirty="0"/>
              <a:t>diagnosis</a:t>
            </a:r>
          </a:p>
        </p:txBody>
      </p:sp>
    </p:spTree>
  </p:cSld>
  <p:transition spd="fas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2144" name=""/>
        <p:cNvGrpSpPr>
          <a:grpSpLocks/>
        </p:cNvGrpSpPr>
        <p:nvPr/>
      </p:nvGrpSpPr>
      <p:grpSpPr>
        <a:xfrm/>
      </p:grpSpPr>
      <p:sp>
        <p:nvSpPr>
          <p:cNvPr id="26214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long occipitalfrontal diameter,11.5cm, causes considerable dilatation of the anus &amp; gaping of the vagina while the foetal head is barely visible &amp; the broad biparietal diameter distends the perineum &amp; may cause excessive bulging</a:t>
            </a:r>
          </a:p>
        </p:txBody>
      </p:sp>
      <p:sp>
        <p:nvSpPr>
          <p:cNvPr id="26214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sld>
</file>

<file path=ppt/slides/slide25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3168" name=""/>
        <p:cNvGrpSpPr>
          <a:grpSpLocks/>
        </p:cNvGrpSpPr>
        <p:nvPr/>
      </p:nvGrpSpPr>
      <p:grpSpPr>
        <a:xfrm/>
      </p:grpSpPr>
      <p:sp>
        <p:nvSpPr>
          <p:cNvPr id="263170" name=""/>
          <p:cNvSpPr>
            <a:spLocks noGrp="1" noChangeAspect="0"/>
          </p:cNvSpPr>
          <p:nvPr>
            <p:ph type="obj" sz="full" idx="4294967295"/>
          </p:nvPr>
        </p:nvSpPr>
        <p:spPr>
          <a:xfrm rot="0">
            <a:off x="0" y="609600"/>
            <a:ext cx="9144000" cy="6324600"/>
          </a:xfrm>
          <a:ln/>
        </p:spPr>
        <p:txBody>
          <a:bodyPr wrap="square" lIns="91440" rIns="91440" tIns="45720" bIns="45720" anchor="t" anchorCtr="false"/>
          <a:lstStyle/>
          <a:p>
            <a:pPr/>
            <a:r>
              <a:rPr lang="en-US" altLang="en-US" sz="2800" dirty="0"/>
              <a:t>The sinciput emerges first from under the symphysis pubis &amp; the midwife should maintain flexion by restraining it from escaping further, allowing the occiput to sweep the perineum &amp; be born first </a:t>
            </a:r>
          </a:p>
          <a:p>
            <a:pPr/>
            <a:r>
              <a:rPr lang="en-US" altLang="en-US" sz="2800" dirty="0"/>
              <a:t>Give an episiotomy when necessary: You should watch for signs of buttonhole tear due to the large presenting diameter. A buttonhole tear is a rupture at the centre of the perineum.</a:t>
            </a:r>
          </a:p>
          <a:p>
            <a:pPr/>
            <a:r>
              <a:rPr lang="en-US" altLang="en-US" sz="2800" dirty="0"/>
              <a:t>If you failed to diagnose this earlier you may be extending the head thinking it is a vertex delivery, until you see the hairless forehead escaping under the pubis arch. You should then flex the head towards the symphysis pubis</a:t>
            </a:r>
          </a:p>
        </p:txBody>
      </p:sp>
      <p:sp>
        <p:nvSpPr>
          <p:cNvPr id="263171" name=""/>
          <p:cNvSpPr>
            <a:spLocks noGrp="1" noChangeAspect="0"/>
          </p:cNvSpPr>
          <p:nvPr>
            <p:ph type="title" sz="full" idx="4294967295"/>
          </p:nvPr>
        </p:nvSpPr>
        <p:spPr>
          <a:xfrm rot="0">
            <a:off x="0" y="-304800"/>
            <a:ext cx="9144000" cy="1143000"/>
          </a:xfrm>
          <a:ln/>
        </p:spPr>
        <p:txBody>
          <a:bodyPr wrap="square" lIns="91440" rIns="91440" tIns="45720" bIns="45720" anchor="ctr"/>
          <a:lstStyle/>
          <a:p>
            <a:pPr/>
            <a:r>
              <a:rPr lang="en-US" altLang="en-US" sz="4000" dirty="0" b="1"/>
              <a:t>Management of Face to Pubis Delivery</a:t>
            </a:r>
          </a:p>
        </p:txBody>
      </p:sp>
    </p:spTree>
  </p:cSld>
  <p:transition spd="fas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4192" name=""/>
        <p:cNvGrpSpPr>
          <a:grpSpLocks/>
        </p:cNvGrpSpPr>
        <p:nvPr/>
      </p:nvGrpSpPr>
      <p:grpSpPr>
        <a:xfrm/>
      </p:grpSpPr>
      <p:sp>
        <p:nvSpPr>
          <p:cNvPr id="26419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The mother must be kept informed of progress and participate in decisions. Pushing at this time may not resolve the problem; the midwife and the woman’s partner can help by encouraging SOS breathing . A change of position may help to overcome the urge to bear down.</a:t>
            </a:r>
          </a:p>
          <a:p>
            <a:pPr/>
            <a:r>
              <a:rPr lang="en-US" altLang="en-US" sz="2800" dirty="0"/>
              <a:t>If an operative delivery is required for the safe delivery of a healthy baby then the mother’s informed consent is required/obtained</a:t>
            </a:r>
          </a:p>
          <a:p>
            <a:pPr/>
            <a:r>
              <a:rPr lang="en-US" altLang="en-US" sz="2800" dirty="0"/>
              <a:t>Assisted delivery via vacuum extraction is necessary &amp; is associated with lower incidence of trauma to both the mother and the infant</a:t>
            </a:r>
          </a:p>
        </p:txBody>
      </p:sp>
    </p:spTree>
  </p:cSld>
  <p:transition spd="fas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5216" name=""/>
        <p:cNvGrpSpPr>
          <a:grpSpLocks/>
        </p:cNvGrpSpPr>
        <p:nvPr/>
      </p:nvGrpSpPr>
      <p:grpSpPr>
        <a:xfrm/>
      </p:grpSpPr>
      <p:pic>
        <p:nvPicPr>
          <p:cNvPr id="265218" name=""/>
          <p:cNvPicPr>
            <a:picLocks noGrp="1" noChangeAspect="0"/>
          </p:cNvPicPr>
          <p:nvPr>
            <p:ph type="obj" sz="full" idx="4294967295"/>
          </p:nvPr>
        </p:nvPicPr>
        <p:blipFill>
          <a:blip r:embed="rID31">
            <a:alphaModFix amt="100000"/>
            <a:extLst/>
          </a:blip>
          <a:srcRect t="0" r="0" b="0" l="0"/>
          <a:stretch>
            <a:fillRect/>
          </a:stretch>
        </p:blipFill>
        <p:spPr>
          <a:xfrm rot="0">
            <a:off x="0" y="0"/>
            <a:ext cx="9144000" cy="6858000"/>
          </a:xfrm>
          <a:prstGeom prst="rect">
            <a:avLst/>
          </a:prstGeom>
          <a:solidFill>
            <a:srgbClr val="ffff00">
              <a:alpha val="100000"/>
            </a:srgbClr>
          </a:solidFill>
          <a:ln/>
        </p:spPr>
      </p:pic>
    </p:spTree>
  </p:cSld>
  <p:transition spd="fast"/>
</p:sld>
</file>

<file path=ppt/slides/slide25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6240" name=""/>
        <p:cNvGrpSpPr>
          <a:grpSpLocks/>
        </p:cNvGrpSpPr>
        <p:nvPr/>
      </p:nvGrpSpPr>
      <p:grpSpPr>
        <a:xfrm/>
      </p:grpSpPr>
      <p:sp>
        <p:nvSpPr>
          <p:cNvPr id="266242"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r>
              <a:rPr lang="en-US" altLang="en-US" sz="2800" dirty="0"/>
              <a:t>This is where the occiput fails to rotate forward. This forces the sinciput to reach the pelvic floor first and rotate forwards. The occiput then goes into the hollow of the sacrum, which results in the face to pubis delivery. At first there is good flexion. The occipit reaches the pelvic floor and begins to rotate but flexion is not maintained &amp; the OF diameter becomes caught at the narrow bispinous diameter of the outlet. This arrest may be due to poor contractions, a straight sacrum or prominent ischial spines.</a:t>
            </a:r>
          </a:p>
        </p:txBody>
      </p:sp>
      <p:sp>
        <p:nvSpPr>
          <p:cNvPr id="266243"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dirty="0"/>
              <a:t>Deep transverse arrest</a:t>
            </a:r>
          </a:p>
        </p:txBody>
      </p:sp>
    </p:spTree>
  </p:cSld>
  <p:transition spd="fas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7264" name=""/>
        <p:cNvGrpSpPr>
          <a:grpSpLocks/>
        </p:cNvGrpSpPr>
        <p:nvPr/>
      </p:nvGrpSpPr>
      <p:grpSpPr>
        <a:xfrm/>
      </p:grpSpPr>
      <p:sp>
        <p:nvSpPr>
          <p:cNvPr id="26726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On vaginal examination the sagittal suture is on the transverse diameter of the pelvis and both anterior and posterior fontanels are palpable.</a:t>
            </a:r>
          </a:p>
          <a:p>
            <a:pPr/>
            <a:r>
              <a:rPr lang="en-US" altLang="en-US" dirty="0"/>
              <a:t>The head is caught at the ischial spines.</a:t>
            </a:r>
          </a:p>
        </p:txBody>
      </p:sp>
      <p:sp>
        <p:nvSpPr>
          <p:cNvPr id="26726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diagnosis</a:t>
            </a:r>
          </a:p>
        </p:txBody>
      </p:sp>
    </p:spTree>
  </p:cSld>
  <p:transition spd="fas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672" name=""/>
        <p:cNvGrpSpPr>
          <a:grpSpLocks/>
        </p:cNvGrpSpPr>
        <p:nvPr/>
      </p:nvGrpSpPr>
      <p:grpSpPr>
        <a:xfrm/>
      </p:grpSpPr>
      <p:sp>
        <p:nvSpPr>
          <p:cNvPr id="2867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spcBef>
                <a:spcPts val="675"/>
              </a:spcBef>
              <a:buNone/>
            </a:pPr>
            <a:r>
              <a:rPr lang="en-US" altLang="en-US" dirty="0" b="1" u="sng">
                <a:solidFill>
                  <a:srgbClr val="000000"/>
                </a:solidFill>
                <a:latin charset="0" typeface="Calibri"/>
                <a:ea charset="-122" typeface="Microsoft YaHei"/>
              </a:rPr>
              <a:t>For the placenta:</a:t>
            </a:r>
          </a:p>
          <a:p>
            <a:pPr>
              <a:lnSpc>
                <a:spcPct val="90000"/>
              </a:lnSpc>
              <a:spcBef>
                <a:spcPts val="675"/>
              </a:spcBef>
            </a:pPr>
            <a:r>
              <a:rPr lang="en-US" altLang="en-US" dirty="0">
                <a:solidFill>
                  <a:srgbClr val="000000"/>
                </a:solidFill>
                <a:latin charset="0" typeface="Calibri"/>
                <a:ea charset="-122" typeface="Microsoft YaHei"/>
              </a:rPr>
              <a:t>Abruptio placenta</a:t>
            </a:r>
          </a:p>
          <a:p>
            <a:pPr>
              <a:lnSpc>
                <a:spcPct val="90000"/>
              </a:lnSpc>
              <a:spcBef>
                <a:spcPts val="675"/>
              </a:spcBef>
            </a:pPr>
            <a:r>
              <a:rPr lang="en-US" altLang="en-US" dirty="0">
                <a:solidFill>
                  <a:srgbClr val="000000"/>
                </a:solidFill>
                <a:latin charset="0" typeface="Calibri"/>
                <a:ea charset="-122" typeface="Microsoft YaHei"/>
              </a:rPr>
              <a:t>Placenta previa</a:t>
            </a:r>
          </a:p>
          <a:p>
            <a:pPr>
              <a:lnSpc>
                <a:spcPct val="90000"/>
              </a:lnSpc>
              <a:spcBef>
                <a:spcPts val="675"/>
              </a:spcBef>
            </a:pPr>
            <a:r>
              <a:rPr lang="en-US" altLang="en-US" dirty="0">
                <a:solidFill>
                  <a:srgbClr val="000000"/>
                </a:solidFill>
                <a:latin charset="0" typeface="Calibri"/>
                <a:ea charset="-122" typeface="Microsoft YaHei"/>
              </a:rPr>
              <a:t>Infections eg TB, syphyllis affect the placenta</a:t>
            </a:r>
          </a:p>
          <a:p>
            <a:pPr>
              <a:lnSpc>
                <a:spcPct val="90000"/>
              </a:lnSpc>
              <a:spcBef>
                <a:spcPts val="675"/>
              </a:spcBef>
              <a:buNone/>
            </a:pPr>
            <a:r>
              <a:rPr lang="en-US" altLang="en-US" dirty="0" b="1">
                <a:solidFill>
                  <a:srgbClr val="000000"/>
                </a:solidFill>
                <a:latin charset="0" typeface="Calibri"/>
                <a:ea charset="-122" typeface="Microsoft YaHei"/>
              </a:rPr>
              <a:t>For the amniotic fluid</a:t>
            </a:r>
            <a:r>
              <a:rPr lang="en-US" altLang="en-US" dirty="0">
                <a:solidFill>
                  <a:srgbClr val="000000"/>
                </a:solidFill>
                <a:latin charset="0" typeface="Calibri"/>
                <a:ea charset="-122" typeface="Microsoft YaHei"/>
              </a:rPr>
              <a:t>;</a:t>
            </a:r>
          </a:p>
          <a:p>
            <a:pPr>
              <a:lnSpc>
                <a:spcPct val="90000"/>
              </a:lnSpc>
              <a:spcBef>
                <a:spcPts val="675"/>
              </a:spcBef>
            </a:pPr>
            <a:r>
              <a:rPr lang="en-US" altLang="en-US" dirty="0">
                <a:solidFill>
                  <a:srgbClr val="000000"/>
                </a:solidFill>
                <a:latin charset="0" typeface="Calibri"/>
                <a:ea charset="-122" typeface="Microsoft YaHei"/>
              </a:rPr>
              <a:t>Amniotic fluid embolism. Occurs when the amniotic fluid enters the maternal circulation via the uterus or the placental site leading to maternal collapse</a:t>
            </a:r>
          </a:p>
          <a:p>
            <a:pPr>
              <a:lnSpc>
                <a:spcPct val="90000"/>
              </a:lnSpc>
              <a:spcBef>
                <a:spcPts val="675"/>
              </a:spcBef>
            </a:pPr>
            <a:r>
              <a:rPr lang="en-US" altLang="en-US" dirty="0">
                <a:solidFill>
                  <a:srgbClr val="000000"/>
                </a:solidFill>
                <a:latin charset="0" typeface="Calibri"/>
                <a:ea charset="-122" typeface="Microsoft YaHei"/>
              </a:rPr>
              <a:t>Chorioamnionitis( infection to the amniotic fluid)</a:t>
            </a:r>
          </a:p>
          <a:p>
            <a:pPr>
              <a:lnSpc>
                <a:spcPct val="90000"/>
              </a:lnSpc>
              <a:spcBef>
                <a:spcPts val="675"/>
              </a:spcBef>
            </a:pPr>
            <a:r>
              <a:rPr lang="en-US" altLang="en-US" dirty="0">
                <a:solidFill>
                  <a:srgbClr val="000000"/>
                </a:solidFill>
                <a:latin charset="0" typeface="Calibri"/>
                <a:ea charset="-122" typeface="Microsoft YaHei"/>
              </a:rPr>
              <a:t>Oligohydramnios and polyhydramnios</a:t>
            </a:r>
          </a:p>
        </p:txBody>
      </p:sp>
    </p:spTree>
  </p:cSld>
  <p:transition spd="fas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8288" name=""/>
        <p:cNvGrpSpPr>
          <a:grpSpLocks/>
        </p:cNvGrpSpPr>
        <p:nvPr/>
      </p:nvGrpSpPr>
      <p:grpSpPr>
        <a:xfrm/>
      </p:grpSpPr>
      <p:sp>
        <p:nvSpPr>
          <p:cNvPr id="268290"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lnSpc>
                <a:spcPct val="90000"/>
              </a:lnSpc>
            </a:pPr>
            <a:r>
              <a:rPr lang="en-US" altLang="en-US" sz="2700" dirty="0"/>
              <a:t>Reassure the mother while explaining the position of her labour. Take her consent for the operative procedures which will be necessary.</a:t>
            </a:r>
          </a:p>
          <a:p>
            <a:pPr>
              <a:lnSpc>
                <a:spcPct val="90000"/>
              </a:lnSpc>
            </a:pPr>
            <a:r>
              <a:rPr lang="en-US" altLang="en-US" sz="2700" dirty="0"/>
              <a:t>Pushing at this time may not resolve the problem &amp; the MW should encourage on breathing exercises. A change in position may help overcome the urge to bear down</a:t>
            </a:r>
          </a:p>
          <a:p>
            <a:pPr>
              <a:lnSpc>
                <a:spcPct val="90000"/>
              </a:lnSpc>
            </a:pPr>
            <a:r>
              <a:rPr lang="en-US" altLang="en-US" sz="2700" dirty="0"/>
              <a:t>Inform the doctor of her situation. Encourage her to breathe slowly and change her position to discourage pushing.</a:t>
            </a:r>
          </a:p>
          <a:p>
            <a:pPr>
              <a:lnSpc>
                <a:spcPct val="90000"/>
              </a:lnSpc>
            </a:pPr>
            <a:r>
              <a:rPr lang="en-US" altLang="en-US" sz="2700" dirty="0"/>
              <a:t>A vacuum extraction may be performed or the head may be rotated with forceps and the baby delivered. Vacuum extraction is associated with a lower incidence of trauma to both the mother &amp; the infant</a:t>
            </a:r>
          </a:p>
        </p:txBody>
      </p:sp>
      <p:sp>
        <p:nvSpPr>
          <p:cNvPr id="2682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Management of Deep Transverse Arrest</a:t>
            </a:r>
          </a:p>
        </p:txBody>
      </p:sp>
    </p:spTree>
  </p:cSld>
  <p:transition spd="fas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9312" name=""/>
        <p:cNvGrpSpPr>
          <a:grpSpLocks/>
        </p:cNvGrpSpPr>
        <p:nvPr/>
      </p:nvGrpSpPr>
      <p:grpSpPr>
        <a:xfrm/>
      </p:grpSpPr>
      <p:sp>
        <p:nvSpPr>
          <p:cNvPr id="269314"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sz="2800" dirty="0"/>
              <a:t>At the onset of labour with a deflexed head, an extension ocassionally occurs instead of flexion. When there is complete extension, the baby will be born as face presentation but when there is incomplete extension (this is refered to as ’military attitude‘), the presenting part turns to brow. A delivery by caesarean section is recommended.</a:t>
            </a:r>
          </a:p>
          <a:p>
            <a:pPr/>
            <a:r>
              <a:rPr lang="en-US" altLang="en-US" sz="2800" dirty="0"/>
              <a:t>This is a rare complication of posterior positions &amp; is more commonly found in multiparous women</a:t>
            </a:r>
          </a:p>
        </p:txBody>
      </p:sp>
      <p:sp>
        <p:nvSpPr>
          <p:cNvPr id="26931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Conversion to Face or Brow presentation</a:t>
            </a:r>
            <a:r>
              <a:rPr lang="en-US" altLang="en-US" sz="4000" dirty="0" b="1"/>
              <a:t/>
            </a:r>
            <a:br/>
          </a:p>
        </p:txBody>
      </p:sp>
    </p:spTree>
  </p:cSld>
  <p:transition spd="fas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0336" name=""/>
        <p:cNvGrpSpPr>
          <a:grpSpLocks/>
        </p:cNvGrpSpPr>
        <p:nvPr/>
      </p:nvGrpSpPr>
      <p:grpSpPr>
        <a:xfrm/>
      </p:grpSpPr>
      <p:sp>
        <p:nvSpPr>
          <p:cNvPr id="270338"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Font charset="2" typeface="Wingdings"/>
              <a:buChar char="v"/>
            </a:pPr>
            <a:r>
              <a:rPr lang="en-US" altLang="en-US" sz="2400" dirty="0"/>
              <a:t>Obstructed labour, as a result of deflexed or partially extended head that is impacted in the pelvis</a:t>
            </a:r>
          </a:p>
          <a:p>
            <a:pPr>
              <a:buFont charset="2" typeface="Wingdings"/>
              <a:buChar char="v"/>
            </a:pPr>
            <a:r>
              <a:rPr lang="en-US" altLang="en-US" sz="2400" dirty="0"/>
              <a:t>Maternal trauma, as a result of prolonged labour, or instrumental delivery causing perineum tears. In undiagnosed OPP, instrumental delivery may cause third degree tears</a:t>
            </a:r>
          </a:p>
          <a:p>
            <a:pPr>
              <a:buFont charset="2" typeface="Wingdings"/>
              <a:buChar char="v"/>
            </a:pPr>
            <a:r>
              <a:rPr lang="en-US" altLang="en-US" sz="2400" dirty="0"/>
              <a:t>Neonatal trauma to the baby, if forceps or vacuum extraction are used</a:t>
            </a:r>
          </a:p>
          <a:p>
            <a:pPr>
              <a:buFont charset="2" typeface="Wingdings"/>
              <a:buChar char="v"/>
            </a:pPr>
            <a:r>
              <a:rPr lang="en-US" altLang="en-US" sz="2400" dirty="0"/>
              <a:t>Cord prolapse which may cause hypoxia, that may result in stillbirth</a:t>
            </a:r>
          </a:p>
          <a:p>
            <a:pPr>
              <a:buFont charset="2" typeface="Wingdings"/>
              <a:buChar char="v"/>
            </a:pPr>
            <a:r>
              <a:rPr lang="en-US" altLang="en-US" sz="2400" dirty="0"/>
              <a:t>Cerebral haemorrhage, due to the compression of a large presenting part</a:t>
            </a:r>
          </a:p>
          <a:p>
            <a:pPr>
              <a:buFont charset="2" typeface="Wingdings"/>
              <a:buChar char="v"/>
            </a:pPr>
            <a:r>
              <a:rPr lang="en-US" altLang="en-US" sz="2400" dirty="0"/>
              <a:t>Asphyxia, leading to brain damage</a:t>
            </a:r>
          </a:p>
        </p:txBody>
      </p:sp>
      <p:sp>
        <p:nvSpPr>
          <p:cNvPr id="270339" name=""/>
          <p:cNvSpPr>
            <a:spLocks noGrp="1" noChangeAspect="0"/>
          </p:cNvSpPr>
          <p:nvPr>
            <p:ph type="title" sz="full" idx="4294967295"/>
          </p:nvPr>
        </p:nvSpPr>
        <p:spPr>
          <a:xfrm rot="0">
            <a:off x="0" y="0"/>
            <a:ext cx="9144000" cy="1066800"/>
          </a:xfrm>
          <a:ln/>
        </p:spPr>
        <p:txBody>
          <a:bodyPr wrap="square" lIns="91440" rIns="91440" tIns="45720" bIns="45720" anchor="ctr"/>
          <a:lstStyle/>
          <a:p>
            <a:pPr/>
            <a:r>
              <a:rPr lang="en-US" altLang="en-US" dirty="0" b="1">
                <a:solidFill>
                  <a:srgbClr val="7030a0"/>
                </a:solidFill>
              </a:rPr>
              <a:t>Complications associated with OPP</a:t>
            </a:r>
          </a:p>
        </p:txBody>
      </p:sp>
    </p:spTree>
  </p:cSld>
  <p:transition spd="fas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1360" name=""/>
        <p:cNvGrpSpPr>
          <a:grpSpLocks/>
        </p:cNvGrpSpPr>
        <p:nvPr/>
      </p:nvGrpSpPr>
      <p:grpSpPr>
        <a:xfrm/>
      </p:grpSpPr>
      <p:sp>
        <p:nvSpPr>
          <p:cNvPr id="271362"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r>
              <a:rPr lang="en-US" altLang="en-US" sz="2800" dirty="0"/>
              <a:t>Face presentation occurs when the  head is one of complete extension, the occiput of the foetus being in contact with the spine</a:t>
            </a:r>
          </a:p>
          <a:p>
            <a:pPr/>
            <a:r>
              <a:rPr lang="en-US" altLang="en-US" sz="2800" dirty="0"/>
              <a:t>Incidence about &lt;1:500 &amp; the majority develop during labour from vertex presentations with the occiput posterior( secondary face presentation). Less commonly, the face presents before labour( primary face presentation)</a:t>
            </a:r>
          </a:p>
        </p:txBody>
      </p:sp>
      <p:sp>
        <p:nvSpPr>
          <p:cNvPr id="271363" name=""/>
          <p:cNvSpPr>
            <a:spLocks noGrp="1" noChangeAspect="0"/>
          </p:cNvSpPr>
          <p:nvPr>
            <p:ph type="title" sz="full" idx="4294967295"/>
          </p:nvPr>
        </p:nvSpPr>
        <p:spPr>
          <a:xfrm rot="0">
            <a:off x="0" y="0"/>
            <a:ext cx="9144000" cy="990600"/>
          </a:xfrm>
          <a:solidFill>
            <a:srgbClr val="7030a0">
              <a:alpha val="100000"/>
            </a:srgbClr>
          </a:solidFill>
          <a:ln/>
        </p:spPr>
        <p:txBody>
          <a:bodyPr wrap="square" lIns="91440" rIns="91440" tIns="45720" bIns="45720" anchor="ctr"/>
          <a:lstStyle/>
          <a:p>
            <a:pPr/>
            <a:r>
              <a:rPr lang="en-US" altLang="en-US" dirty="0" b="1">
                <a:solidFill>
                  <a:srgbClr val="ffff00"/>
                </a:solidFill>
              </a:rPr>
              <a:t>FACE PRESENTATION</a:t>
            </a:r>
          </a:p>
        </p:txBody>
      </p:sp>
    </p:spTree>
  </p:cSld>
  <p:transition spd="fas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2384" name=""/>
        <p:cNvGrpSpPr>
          <a:grpSpLocks/>
        </p:cNvGrpSpPr>
        <p:nvPr/>
      </p:nvGrpSpPr>
      <p:grpSpPr>
        <a:xfrm/>
      </p:grpSpPr>
      <p:sp>
        <p:nvSpPr>
          <p:cNvPr id="27238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In face presentation, the denominator is the mentum &amp; the presenting diameters are submentobregmatic(9.5cm) &amp; bitemporal(8.2cm)</a:t>
            </a:r>
          </a:p>
        </p:txBody>
      </p:sp>
    </p:spTree>
  </p:cSld>
  <p:transition spd="fas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3408" name=""/>
        <p:cNvGrpSpPr>
          <a:grpSpLocks/>
        </p:cNvGrpSpPr>
        <p:nvPr/>
      </p:nvGrpSpPr>
      <p:grpSpPr>
        <a:xfrm/>
      </p:grpSpPr>
      <p:pic>
        <p:nvPicPr>
          <p:cNvPr id="273410" name=""/>
          <p:cNvPicPr>
            <a:picLocks noGrp="1" noChangeAspect="0"/>
          </p:cNvPicPr>
          <p:nvPr>
            <p:ph type="obj" sz="full" idx="4294967295"/>
          </p:nvPr>
        </p:nvPicPr>
        <p:blipFill>
          <a:blip r:embed="rID32">
            <a:extLst/>
          </a:blip>
          <a:srcRect t="0" r="0" b="0" l="0"/>
          <a:stretch>
            <a:fillRect/>
          </a:stretch>
        </p:blipFill>
        <p:spPr>
          <a:xfrm rot="0">
            <a:off x="228600" y="228600"/>
            <a:ext cx="8915400" cy="6400800"/>
          </a:xfrm>
          <a:prstGeom prst="rect">
            <a:avLst/>
          </a:prstGeom>
          <a:ln/>
        </p:spPr>
      </p:pic>
    </p:spTree>
  </p:cSld>
  <p:transition spd="fast"/>
</p:sld>
</file>

<file path=ppt/slides/slide26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4432" name=""/>
        <p:cNvGrpSpPr>
          <a:grpSpLocks/>
        </p:cNvGrpSpPr>
        <p:nvPr/>
      </p:nvGrpSpPr>
      <p:grpSpPr>
        <a:xfrm/>
      </p:grpSpPr>
      <p:sp>
        <p:nvSpPr>
          <p:cNvPr id="274434"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r>
              <a:rPr lang="en-US" altLang="en-US" dirty="0" b="1"/>
              <a:t>Anterior  obliquity of the uterus</a:t>
            </a:r>
          </a:p>
          <a:p>
            <a:pPr>
              <a:buNone/>
            </a:pPr>
            <a:r>
              <a:rPr lang="en-US" altLang="en-US" dirty="0"/>
              <a:t>The pendulous abdomen of a multiparous woman leans forward resulting in the alteration of the direction of the uterine axis. This causes the foetal buttocks to also lean forward and the force of the contractions to be directed in a line towards the chin, rather than occiput, which usually results in extension of the head.</a:t>
            </a:r>
          </a:p>
        </p:txBody>
      </p:sp>
      <p:sp>
        <p:nvSpPr>
          <p:cNvPr id="274435" name=""/>
          <p:cNvSpPr>
            <a:spLocks noGrp="1" noChangeAspect="0"/>
          </p:cNvSpPr>
          <p:nvPr>
            <p:ph type="title" sz="full" idx="4294967295"/>
          </p:nvPr>
        </p:nvSpPr>
        <p:spPr>
          <a:xfrm rot="0">
            <a:off x="457200" y="0"/>
            <a:ext cx="8229600" cy="990600"/>
          </a:xfrm>
          <a:ln/>
        </p:spPr>
        <p:txBody>
          <a:bodyPr wrap="square" lIns="91440" rIns="91440" tIns="45720" bIns="45720" anchor="ctr"/>
          <a:lstStyle/>
          <a:p>
            <a:pPr/>
            <a:r>
              <a:rPr lang="en-US" altLang="en-US" dirty="0"/>
              <a:t>causes</a:t>
            </a:r>
          </a:p>
        </p:txBody>
      </p:sp>
    </p:spTree>
  </p:cSld>
  <p:transition spd="fas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5456" name=""/>
        <p:cNvGrpSpPr>
          <a:grpSpLocks/>
        </p:cNvGrpSpPr>
        <p:nvPr/>
      </p:nvGrpSpPr>
      <p:grpSpPr>
        <a:xfrm/>
      </p:grpSpPr>
      <p:sp>
        <p:nvSpPr>
          <p:cNvPr id="275458" name=""/>
          <p:cNvSpPr>
            <a:spLocks noGrp="1" noChangeAspect="0"/>
          </p:cNvSpPr>
          <p:nvPr>
            <p:ph type="obj" sz="full" idx="4294967295"/>
          </p:nvPr>
        </p:nvSpPr>
        <p:spPr>
          <a:xfrm rot="0">
            <a:off x="0" y="1143000"/>
            <a:ext cx="9144000" cy="5486400"/>
          </a:xfrm>
          <a:ln/>
        </p:spPr>
        <p:txBody>
          <a:bodyPr wrap="square" lIns="91440" rIns="91440" tIns="45720" bIns="45720" anchor="t" anchorCtr="false"/>
          <a:lstStyle/>
          <a:p>
            <a:pPr/>
            <a:r>
              <a:rPr lang="en-US" altLang="en-US" dirty="0" b="1"/>
              <a:t>Contracted Pelvis</a:t>
            </a:r>
          </a:p>
          <a:p>
            <a:pPr>
              <a:buNone/>
            </a:pPr>
            <a:r>
              <a:rPr lang="en-US" altLang="en-US" dirty="0"/>
              <a:t>In the flat pelvis, the head enters in the transverse diameter of the brim &amp; the parietal eminences may be held up in the obstetrical conjugate, the head becomes extended &amp; face presentation develops</a:t>
            </a:r>
          </a:p>
          <a:p>
            <a:pPr/>
            <a:r>
              <a:rPr lang="en-US" altLang="en-US" dirty="0" b="1"/>
              <a:t>Polyhydramnios</a:t>
            </a:r>
          </a:p>
          <a:p>
            <a:pPr>
              <a:buNone/>
            </a:pPr>
            <a:r>
              <a:rPr lang="en-US" altLang="en-US" dirty="0"/>
              <a:t>If the vertex is presenting &amp; the membranes rupture spontaneously, the resulting rush of fluid may cause the head to extend as it sinks into the lower uterine segment</a:t>
            </a:r>
          </a:p>
        </p:txBody>
      </p:sp>
      <p:sp>
        <p:nvSpPr>
          <p:cNvPr id="27545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ctd…</a:t>
            </a:r>
          </a:p>
        </p:txBody>
      </p:sp>
    </p:spTree>
  </p:cSld>
  <p:transition spd="fas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6480" name=""/>
        <p:cNvGrpSpPr>
          <a:grpSpLocks/>
        </p:cNvGrpSpPr>
        <p:nvPr/>
      </p:nvGrpSpPr>
      <p:grpSpPr>
        <a:xfrm/>
      </p:grpSpPr>
      <p:sp>
        <p:nvSpPr>
          <p:cNvPr id="276482"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b="1"/>
              <a:t>Congenital Abnormality</a:t>
            </a:r>
          </a:p>
          <a:p>
            <a:pPr>
              <a:buNone/>
            </a:pPr>
            <a:r>
              <a:rPr lang="en-US" altLang="en-US" dirty="0"/>
              <a:t>Anencephaly can be a foetal cause of face presentation. In a cephalic presentation, becoz the vertex is absent, the face is thrust forward &amp; presents. A tumour of the foetal neck may cause extension of the head</a:t>
            </a:r>
          </a:p>
        </p:txBody>
      </p:sp>
      <p:sp>
        <p:nvSpPr>
          <p:cNvPr id="27648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ctd…</a:t>
            </a:r>
          </a:p>
        </p:txBody>
      </p:sp>
    </p:spTree>
  </p:cSld>
  <p:transition spd="fas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7504" name=""/>
        <p:cNvGrpSpPr>
          <a:grpSpLocks/>
        </p:cNvGrpSpPr>
        <p:nvPr/>
      </p:nvGrpSpPr>
      <p:grpSpPr>
        <a:xfrm/>
      </p:grpSpPr>
      <p:sp>
        <p:nvSpPr>
          <p:cNvPr id="277506"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buNone/>
            </a:pPr>
            <a:r>
              <a:rPr lang="en-US" altLang="en-US" sz="2800" dirty="0" b="1" u="sng"/>
              <a:t>Antenatal dx</a:t>
            </a:r>
          </a:p>
          <a:p>
            <a:pPr/>
            <a:r>
              <a:rPr lang="en-US" altLang="en-US" sz="2800" dirty="0"/>
              <a:t>Antenatal diagnosis is rare since face presentation develops during labour in the majority of cases.</a:t>
            </a:r>
          </a:p>
          <a:p>
            <a:pPr/>
            <a:r>
              <a:rPr lang="en-US" altLang="en-US" sz="2800" dirty="0"/>
              <a:t>A cephalic presentation in a known anencephalic fetus may be presumed to be a face presentation.</a:t>
            </a:r>
          </a:p>
          <a:p>
            <a:pPr>
              <a:buNone/>
            </a:pPr>
            <a:r>
              <a:rPr lang="en-US" altLang="en-US" sz="2800" dirty="0" b="1" u="sng"/>
              <a:t>Intrapartum dx</a:t>
            </a:r>
          </a:p>
          <a:p>
            <a:pPr/>
            <a:r>
              <a:rPr lang="en-US" altLang="en-US" sz="2800" dirty="0"/>
              <a:t>On abdominal palpation, Face presentation may not be detected, especially if </a:t>
            </a:r>
            <a:r>
              <a:rPr lang="en-US" altLang="en-US" sz="2400" dirty="0"/>
              <a:t>the mentum is anterior. The occiput feels prominent, </a:t>
            </a:r>
            <a:r>
              <a:rPr lang="en-US" altLang="en-US" sz="2800" dirty="0"/>
              <a:t>with a groove between head and back, but it may be mistaken for the sinciput. </a:t>
            </a:r>
          </a:p>
        </p:txBody>
      </p:sp>
      <p:sp>
        <p:nvSpPr>
          <p:cNvPr id="277507"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sz="4000" dirty="0" b="1"/>
              <a:t>Abdominal and Per Vaginal Diagnosis of a Face Presentation</a:t>
            </a:r>
          </a:p>
        </p:txBody>
      </p:sp>
    </p:spTree>
  </p:cSld>
  <p:transition spd="fas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696" name=""/>
        <p:cNvGrpSpPr>
          <a:grpSpLocks/>
        </p:cNvGrpSpPr>
        <p:nvPr/>
      </p:nvGrpSpPr>
      <p:grpSpPr>
        <a:xfrm/>
      </p:grpSpPr>
      <p:sp>
        <p:nvSpPr>
          <p:cNvPr id="2969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spcBef>
                <a:spcPts val="800"/>
              </a:spcBef>
              <a:buNone/>
            </a:pPr>
            <a:r>
              <a:rPr lang="en-US" altLang="en-US" dirty="0" b="1" u="sng">
                <a:solidFill>
                  <a:srgbClr val="000000"/>
                </a:solidFill>
                <a:latin charset="0" typeface="Calibri"/>
                <a:ea charset="-122" typeface="Microsoft YaHei"/>
              </a:rPr>
              <a:t>For the cord:</a:t>
            </a:r>
          </a:p>
          <a:p>
            <a:pPr>
              <a:spcBef>
                <a:spcPts val="800"/>
              </a:spcBef>
            </a:pPr>
            <a:r>
              <a:rPr lang="en-US" altLang="en-US" dirty="0">
                <a:solidFill>
                  <a:srgbClr val="000000"/>
                </a:solidFill>
                <a:latin charset="0" typeface="Calibri"/>
                <a:ea charset="-122" typeface="Microsoft YaHei"/>
              </a:rPr>
              <a:t>Cord prolapse: where the cord lies infront of the presenting part and the membranes are ruptured</a:t>
            </a:r>
          </a:p>
          <a:p>
            <a:pPr>
              <a:spcBef>
                <a:spcPts val="800"/>
              </a:spcBef>
            </a:pPr>
            <a:r>
              <a:rPr lang="en-US" altLang="en-US" dirty="0">
                <a:solidFill>
                  <a:srgbClr val="000000"/>
                </a:solidFill>
                <a:latin charset="0" typeface="Calibri"/>
                <a:ea charset="-122" typeface="Microsoft YaHei"/>
              </a:rPr>
              <a:t>A short cord causing placental separation</a:t>
            </a:r>
          </a:p>
          <a:p>
            <a:pPr>
              <a:spcBef>
                <a:spcPts val="800"/>
              </a:spcBef>
            </a:pPr>
            <a:r>
              <a:rPr lang="en-US" altLang="en-US" dirty="0">
                <a:solidFill>
                  <a:srgbClr val="000000"/>
                </a:solidFill>
                <a:latin charset="0" typeface="Calibri"/>
                <a:ea charset="-122" typeface="Microsoft YaHei"/>
              </a:rPr>
              <a:t>Knotting of the cord</a:t>
            </a:r>
          </a:p>
          <a:p>
            <a:pPr>
              <a:spcBef>
                <a:spcPts val="800"/>
              </a:spcBef>
            </a:pPr>
            <a:r>
              <a:rPr lang="en-US" altLang="en-US" dirty="0">
                <a:solidFill>
                  <a:srgbClr val="000000"/>
                </a:solidFill>
                <a:latin charset="0" typeface="Calibri"/>
                <a:ea charset="-122" typeface="Microsoft YaHei"/>
              </a:rPr>
              <a:t>Cord around the neck of the foetus</a:t>
            </a:r>
          </a:p>
        </p:txBody>
      </p:sp>
    </p:spTree>
  </p:cSld>
  <p:transition spd="fas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8528" name=""/>
        <p:cNvGrpSpPr>
          <a:grpSpLocks/>
        </p:cNvGrpSpPr>
        <p:nvPr/>
      </p:nvGrpSpPr>
      <p:grpSpPr>
        <a:xfrm/>
      </p:grpSpPr>
      <p:sp>
        <p:nvSpPr>
          <p:cNvPr id="278530" name=""/>
          <p:cNvSpPr>
            <a:spLocks noGrp="1" noChangeAspect="0"/>
          </p:cNvSpPr>
          <p:nvPr>
            <p:ph type="obj" sz="full" idx="4294967295"/>
          </p:nvPr>
        </p:nvSpPr>
        <p:spPr>
          <a:xfrm rot="0">
            <a:off x="0" y="228600"/>
            <a:ext cx="9144000" cy="6629400"/>
          </a:xfrm>
          <a:ln/>
        </p:spPr>
        <p:txBody>
          <a:bodyPr wrap="square" lIns="91440" rIns="91440" tIns="45720" bIns="45720" anchor="t" anchorCtr="false"/>
          <a:lstStyle/>
          <a:p>
            <a:pPr/>
            <a:r>
              <a:rPr lang="en-US" altLang="en-US" sz="2800" dirty="0"/>
              <a:t>The limbs may be palpated on the side opposite to the occiput and the fetal heart is best heard through the fetal chest on the same side as the limbs. In a mentoposterior position the fetal heart is difficult to hear because the fetal chest is in contact with the maternal spine</a:t>
            </a:r>
          </a:p>
          <a:p>
            <a:pPr/>
            <a:r>
              <a:rPr lang="en-US" altLang="en-US" sz="2800" dirty="0" u="sng"/>
              <a:t>On vaginal examination;  </a:t>
            </a:r>
            <a:r>
              <a:rPr lang="en-US" altLang="en-US" sz="2800" dirty="0"/>
              <a:t>The presenting part is high, soft and irregular. When the cervix is sufficiently dilated, the orbital ridges, eyes, nose and mouth may be felt. Confusion between the mouth and anus could arise, however. The mouth may be open, and the hard gums are diagnostic. The fetus may suck the examining finger.</a:t>
            </a:r>
          </a:p>
        </p:txBody>
      </p:sp>
    </p:spTree>
  </p:cSld>
  <p:transition spd="fas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9552" name=""/>
        <p:cNvGrpSpPr>
          <a:grpSpLocks/>
        </p:cNvGrpSpPr>
        <p:nvPr/>
      </p:nvGrpSpPr>
      <p:grpSpPr>
        <a:xfrm/>
      </p:grpSpPr>
      <p:sp>
        <p:nvSpPr>
          <p:cNvPr id="279554" name=""/>
          <p:cNvSpPr>
            <a:spLocks noGrp="1" noChangeAspect="0"/>
          </p:cNvSpPr>
          <p:nvPr>
            <p:ph type="obj" sz="full" idx="4294967295"/>
          </p:nvPr>
        </p:nvSpPr>
        <p:spPr>
          <a:xfrm rot="0">
            <a:off x="0" y="-304800"/>
            <a:ext cx="9144000" cy="7162800"/>
          </a:xfrm>
          <a:ln/>
        </p:spPr>
        <p:txBody>
          <a:bodyPr wrap="square" lIns="91440" rIns="91440" tIns="45720" bIns="45720" anchor="t" anchorCtr="false"/>
          <a:lstStyle/>
          <a:p>
            <a:pPr/>
          </a:p>
          <a:p>
            <a:pPr/>
            <a:r>
              <a:rPr lang="en-US" altLang="en-US" sz="2800" dirty="0"/>
              <a:t>As labour progresses the face becomes oedematous, making it more difficult to distinguish from a breech presentation. To determine position the mentum must be located; if it is posterior, the midwife should decide whether it is lower than the sinciput; if so, it will rotate forwards if it can advance. </a:t>
            </a:r>
          </a:p>
          <a:p>
            <a:pPr/>
            <a:r>
              <a:rPr lang="en-US" altLang="en-US" sz="2800" dirty="0"/>
              <a:t>In a left mentoanterior position, the orbital ridges will be in the left oblique diameter of the pelvis. Care must be taken not to injure or infect the eyes with the examining finger.</a:t>
            </a:r>
          </a:p>
        </p:txBody>
      </p:sp>
    </p:spTree>
  </p:cSld>
  <p:transition spd="fas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0576" name=""/>
        <p:cNvGrpSpPr>
          <a:grpSpLocks/>
        </p:cNvGrpSpPr>
        <p:nvPr/>
      </p:nvGrpSpPr>
      <p:grpSpPr>
        <a:xfrm/>
      </p:grpSpPr>
      <p:sp>
        <p:nvSpPr>
          <p:cNvPr id="280578" name=""/>
          <p:cNvSpPr>
            <a:spLocks noGrp="1" noChangeAspect="0"/>
          </p:cNvSpPr>
          <p:nvPr>
            <p:ph type="obj" sz="full" idx="4294967295"/>
          </p:nvPr>
        </p:nvSpPr>
        <p:spPr>
          <a:xfrm rot="0">
            <a:off x="0" y="0"/>
            <a:ext cx="8686800" cy="6130925"/>
          </a:xfrm>
          <a:ln/>
        </p:spPr>
        <p:txBody>
          <a:bodyPr wrap="square" lIns="91440" rIns="91440" tIns="45720" bIns="45720" anchor="t" anchorCtr="false"/>
          <a:lstStyle/>
          <a:p>
            <a:pPr>
              <a:buNone/>
            </a:pPr>
            <a:r>
              <a:rPr lang="en-US" altLang="en-US" dirty="0"/>
              <a:t>There are six positions in a face presentation, namely:</a:t>
            </a:r>
          </a:p>
          <a:p>
            <a:pPr/>
            <a:r>
              <a:rPr lang="en-US" altLang="en-US" dirty="0"/>
              <a:t>Right mento-posterior</a:t>
            </a:r>
          </a:p>
          <a:p>
            <a:pPr/>
            <a:r>
              <a:rPr lang="en-US" altLang="en-US" dirty="0"/>
              <a:t>Left mento-posterior</a:t>
            </a:r>
          </a:p>
          <a:p>
            <a:pPr/>
            <a:r>
              <a:rPr lang="en-US" altLang="en-US" dirty="0"/>
              <a:t>Right mento-lateral</a:t>
            </a:r>
          </a:p>
          <a:p>
            <a:pPr/>
            <a:r>
              <a:rPr lang="en-US" altLang="en-US" dirty="0"/>
              <a:t>Left mento-lateral</a:t>
            </a:r>
          </a:p>
          <a:p>
            <a:pPr/>
            <a:r>
              <a:rPr lang="en-US" altLang="en-US" dirty="0"/>
              <a:t>Right mento-anterior</a:t>
            </a:r>
          </a:p>
          <a:p>
            <a:pPr/>
            <a:r>
              <a:rPr lang="en-US" altLang="en-US" dirty="0"/>
              <a:t>Left mento-anterior</a:t>
            </a:r>
          </a:p>
        </p:txBody>
      </p:sp>
    </p:spTree>
  </p:cSld>
  <p:transition spd="fas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1600" name=""/>
        <p:cNvGrpSpPr>
          <a:grpSpLocks/>
        </p:cNvGrpSpPr>
        <p:nvPr/>
      </p:nvGrpSpPr>
      <p:grpSpPr>
        <a:xfrm/>
      </p:grpSpPr>
      <p:sp>
        <p:nvSpPr>
          <p:cNvPr id="28160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denominator is the mentum, the presenting diameters are the submento bregmatic (9.5cm) and the bi-temporal (8.2cm).</a:t>
            </a:r>
          </a:p>
        </p:txBody>
      </p:sp>
    </p:spTree>
  </p:cSld>
  <p:transition spd="fas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2624" name=""/>
        <p:cNvGrpSpPr>
          <a:grpSpLocks/>
        </p:cNvGrpSpPr>
        <p:nvPr/>
      </p:nvGrpSpPr>
      <p:grpSpPr>
        <a:xfrm/>
      </p:grpSpPr>
      <p:sp>
        <p:nvSpPr>
          <p:cNvPr id="282626"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r>
              <a:rPr lang="en-US" altLang="en-US" dirty="0"/>
              <a:t>Lie is longitudinal</a:t>
            </a:r>
          </a:p>
          <a:p>
            <a:pPr/>
            <a:r>
              <a:rPr lang="en-US" altLang="en-US" dirty="0"/>
              <a:t>Attitude is one of extension of the head and the back</a:t>
            </a:r>
          </a:p>
          <a:p>
            <a:pPr/>
            <a:r>
              <a:rPr lang="en-US" altLang="en-US" dirty="0"/>
              <a:t>The presentation is face</a:t>
            </a:r>
          </a:p>
          <a:p>
            <a:pPr/>
            <a:r>
              <a:rPr lang="en-US" altLang="en-US" dirty="0"/>
              <a:t>The position is left mento anterior. In a left mento anterior position the orbital ridges will be in the left oblique diameter of the pelvis</a:t>
            </a:r>
          </a:p>
          <a:p>
            <a:pPr/>
            <a:r>
              <a:rPr lang="en-US" altLang="en-US" dirty="0"/>
              <a:t>The denominator is the mentum</a:t>
            </a:r>
          </a:p>
          <a:p>
            <a:pPr/>
            <a:r>
              <a:rPr lang="en-US" altLang="en-US" dirty="0"/>
              <a:t>The presenting part is the left molar bone</a:t>
            </a:r>
          </a:p>
        </p:txBody>
      </p:sp>
      <p:sp>
        <p:nvSpPr>
          <p:cNvPr id="28262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Mechanism of a left mentoanterior position</a:t>
            </a:r>
          </a:p>
        </p:txBody>
      </p:sp>
    </p:spTree>
  </p:cSld>
  <p:transition spd="fas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3648" name=""/>
        <p:cNvGrpSpPr>
          <a:grpSpLocks/>
        </p:cNvGrpSpPr>
        <p:nvPr/>
      </p:nvGrpSpPr>
      <p:grpSpPr>
        <a:xfrm/>
      </p:grpSpPr>
      <p:sp>
        <p:nvSpPr>
          <p:cNvPr id="28365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80000"/>
              </a:lnSpc>
            </a:pPr>
            <a:r>
              <a:rPr lang="en-US" altLang="en-US" sz="3000" dirty="0" b="1"/>
              <a:t>Extension</a:t>
            </a:r>
          </a:p>
          <a:p>
            <a:pPr>
              <a:lnSpc>
                <a:spcPct val="80000"/>
              </a:lnSpc>
              <a:buNone/>
            </a:pPr>
            <a:r>
              <a:rPr lang="en-US" altLang="en-US" sz="3000" dirty="0"/>
              <a:t>Descent takes place throughout and with increasing extension and thus the mentum becomes the leading part</a:t>
            </a:r>
          </a:p>
          <a:p>
            <a:pPr>
              <a:lnSpc>
                <a:spcPct val="80000"/>
              </a:lnSpc>
            </a:pPr>
            <a:r>
              <a:rPr lang="en-US" altLang="en-US" sz="3000" dirty="0" b="1"/>
              <a:t>Internal Rotation of the Head</a:t>
            </a:r>
          </a:p>
          <a:p>
            <a:pPr>
              <a:lnSpc>
                <a:spcPct val="80000"/>
              </a:lnSpc>
              <a:buNone/>
            </a:pPr>
            <a:r>
              <a:rPr lang="en-US" altLang="en-US" sz="3000" dirty="0"/>
              <a:t>This occurs when the chin reaches the pelvic floor and rotates forwards 1/8 of a circle. The chin escapes under the symphysis pubis.</a:t>
            </a:r>
          </a:p>
          <a:p>
            <a:pPr>
              <a:lnSpc>
                <a:spcPct val="80000"/>
              </a:lnSpc>
            </a:pPr>
            <a:r>
              <a:rPr lang="en-US" altLang="en-US" sz="3000" dirty="0" b="1"/>
              <a:t> Flexion </a:t>
            </a:r>
            <a:r>
              <a:rPr lang="en-US" altLang="en-US" sz="3000" dirty="0"/>
              <a:t>takes place and the sinciput, vertex and occiput sweep the perineum, the head is born</a:t>
            </a:r>
          </a:p>
        </p:txBody>
      </p:sp>
    </p:spTree>
  </p:cSld>
  <p:transition spd="fas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4672" name=""/>
        <p:cNvGrpSpPr>
          <a:grpSpLocks/>
        </p:cNvGrpSpPr>
        <p:nvPr/>
      </p:nvGrpSpPr>
      <p:grpSpPr>
        <a:xfrm/>
      </p:grpSpPr>
      <p:sp>
        <p:nvSpPr>
          <p:cNvPr id="28467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b="1"/>
              <a:t>Restitution</a:t>
            </a:r>
          </a:p>
          <a:p>
            <a:pPr>
              <a:buNone/>
            </a:pPr>
            <a:r>
              <a:rPr lang="en-US" altLang="en-US" dirty="0"/>
              <a:t>This occurs when the chin turns 1/8 of a circle to the mother’s left.</a:t>
            </a:r>
          </a:p>
          <a:p>
            <a:pPr/>
            <a:r>
              <a:rPr lang="en-US" altLang="en-US" dirty="0" b="1"/>
              <a:t>Internal Rotation of Shoulders</a:t>
            </a:r>
          </a:p>
          <a:p>
            <a:pPr>
              <a:buNone/>
            </a:pPr>
            <a:r>
              <a:rPr lang="en-US" altLang="en-US" dirty="0"/>
              <a:t>The shoulders enter the pelvis in the left oblique diameter and the anterior shoulder reaches the pelvis floor first and rotates forward 1/8 of a circle along the right side of the pelvis.</a:t>
            </a:r>
          </a:p>
        </p:txBody>
      </p:sp>
    </p:spTree>
  </p:cSld>
  <p:transition spd="fas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5696" name=""/>
        <p:cNvGrpSpPr>
          <a:grpSpLocks/>
        </p:cNvGrpSpPr>
        <p:nvPr/>
      </p:nvGrpSpPr>
      <p:grpSpPr>
        <a:xfrm/>
      </p:grpSpPr>
      <p:sp>
        <p:nvSpPr>
          <p:cNvPr id="28569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b="1"/>
              <a:t>External Rotation of the Head</a:t>
            </a:r>
          </a:p>
          <a:p>
            <a:pPr>
              <a:buNone/>
            </a:pPr>
            <a:r>
              <a:rPr lang="en-US" altLang="en-US" dirty="0"/>
              <a:t>This occurs simultaneously and the chin moves a further 1/8 of a circle to the left</a:t>
            </a:r>
          </a:p>
          <a:p>
            <a:pPr/>
            <a:r>
              <a:rPr lang="en-US" altLang="en-US" dirty="0" b="1"/>
              <a:t>Lateral Flexion</a:t>
            </a:r>
          </a:p>
          <a:p>
            <a:pPr>
              <a:buNone/>
            </a:pPr>
            <a:r>
              <a:rPr lang="en-US" altLang="en-US" dirty="0"/>
              <a:t>The anterior shoulder escapes under the symphysis pubis, the posterior shoulder sweeps the perineum and the body is born by a movement of lateral flexion</a:t>
            </a:r>
          </a:p>
        </p:txBody>
      </p:sp>
    </p:spTree>
  </p:cSld>
  <p:transition spd="fas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6720" name=""/>
        <p:cNvGrpSpPr>
          <a:grpSpLocks/>
        </p:cNvGrpSpPr>
        <p:nvPr/>
      </p:nvGrpSpPr>
      <p:grpSpPr>
        <a:xfrm/>
      </p:grpSpPr>
      <p:sp>
        <p:nvSpPr>
          <p:cNvPr id="286722"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b="1"/>
              <a:t>Prolonged labour- </a:t>
            </a:r>
            <a:r>
              <a:rPr lang="en-US" altLang="en-US" dirty="0"/>
              <a:t>labour is usually prolonged because the face is an illfitting presenting part &amp; does not usually stimulate effective uterine contractions</a:t>
            </a:r>
          </a:p>
          <a:p>
            <a:pPr/>
            <a:r>
              <a:rPr lang="en-US" altLang="en-US" dirty="0" b="1"/>
              <a:t>Mentoanterior positions- </a:t>
            </a:r>
            <a:r>
              <a:rPr lang="en-US" altLang="en-US" dirty="0"/>
              <a:t>with good uterine contractions, descent &amp; rotation of the head occurs &amp; labour progresses to a spontaneous delivery</a:t>
            </a:r>
          </a:p>
          <a:p>
            <a:pPr/>
            <a:r>
              <a:rPr lang="en-US" altLang="en-US" dirty="0" b="1"/>
              <a:t>Mentoposterior positions- </a:t>
            </a:r>
            <a:r>
              <a:rPr lang="en-US" altLang="en-US" dirty="0"/>
              <a:t>if head is completely extended, so that the mentum reaches the pelvic floor first, &amp; the contractions are effective, the mentum will rotate forwards &amp; the position becomes anterior</a:t>
            </a:r>
          </a:p>
        </p:txBody>
      </p:sp>
      <p:sp>
        <p:nvSpPr>
          <p:cNvPr id="28672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Possible course &amp; outcome of labour</a:t>
            </a:r>
          </a:p>
        </p:txBody>
      </p:sp>
    </p:spTree>
  </p:cSld>
  <p:transition spd="fas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7744" name=""/>
        <p:cNvGrpSpPr>
          <a:grpSpLocks/>
        </p:cNvGrpSpPr>
        <p:nvPr/>
      </p:nvGrpSpPr>
      <p:grpSpPr>
        <a:xfrm/>
      </p:grpSpPr>
      <p:sp>
        <p:nvSpPr>
          <p:cNvPr id="287746" name=""/>
          <p:cNvSpPr>
            <a:spLocks noGrp="1" noChangeAspect="0"/>
          </p:cNvSpPr>
          <p:nvPr>
            <p:ph type="obj" sz="full" idx="4294967295"/>
          </p:nvPr>
        </p:nvSpPr>
        <p:spPr>
          <a:xfrm rot="0">
            <a:off x="0" y="1600200"/>
            <a:ext cx="9144000" cy="5257800"/>
          </a:xfrm>
          <a:ln/>
        </p:spPr>
        <p:txBody>
          <a:bodyPr wrap="square" lIns="91440" rIns="91440" tIns="45720" bIns="45720" anchor="t" anchorCtr="false"/>
          <a:lstStyle/>
          <a:p>
            <a:pPr>
              <a:buNone/>
            </a:pPr>
            <a:r>
              <a:rPr lang="en-US" altLang="en-US" dirty="0" b="1"/>
              <a:t>First stage</a:t>
            </a:r>
          </a:p>
          <a:p>
            <a:pPr/>
            <a:r>
              <a:rPr lang="en-US" altLang="en-US" dirty="0"/>
              <a:t>Upon diagnosing the condition the first action you must take is to inform the doctor about the face presentation.</a:t>
            </a:r>
          </a:p>
          <a:p>
            <a:pPr/>
            <a:r>
              <a:rPr lang="en-US" altLang="en-US" dirty="0"/>
              <a:t> Routine maternal and foetal condition observations are done as in normal labour (maternal pulse, foetal heart rate and contraction) half hourly. Blood pressure and temperature is done two hourly.</a:t>
            </a:r>
          </a:p>
          <a:p>
            <a:pPr/>
            <a:r>
              <a:rPr lang="en-US" altLang="en-US" dirty="0"/>
              <a:t>Care should be taken not to infect or injure the foetal eyes during VEs  </a:t>
            </a:r>
          </a:p>
        </p:txBody>
      </p:sp>
      <p:sp>
        <p:nvSpPr>
          <p:cNvPr id="28774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Management of Labour in Face Presentation</a:t>
            </a:r>
          </a:p>
        </p:txBody>
      </p:sp>
    </p:spTree>
  </p:cSld>
  <p:transition spd="fas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720" name=""/>
        <p:cNvGrpSpPr>
          <a:grpSpLocks/>
        </p:cNvGrpSpPr>
        <p:nvPr/>
      </p:nvGrpSpPr>
      <p:grpSpPr>
        <a:xfrm/>
      </p:grpSpPr>
      <p:sp>
        <p:nvSpPr>
          <p:cNvPr id="30722" name=""/>
          <p:cNvSpPr>
            <a:spLocks noGrp="1" noChangeAspect="0"/>
          </p:cNvSpPr>
          <p:nvPr>
            <p:ph type="obj" sz="full" idx="4294967295"/>
          </p:nvPr>
        </p:nvSpPr>
        <p:spPr>
          <a:xfrm rot="0">
            <a:off x="0" y="0"/>
            <a:ext cx="9144000" cy="6629400"/>
          </a:xfrm>
          <a:ln/>
        </p:spPr>
        <p:txBody>
          <a:bodyPr wrap="square" lIns="91440" rIns="91440" tIns="45720" bIns="45720" anchor="t" anchorCtr="false"/>
          <a:lstStyle/>
          <a:p>
            <a:pPr>
              <a:lnSpc>
                <a:spcPct val="80000"/>
              </a:lnSpc>
              <a:spcBef>
                <a:spcPts val="750"/>
              </a:spcBef>
              <a:buNone/>
            </a:pPr>
          </a:p>
          <a:p>
            <a:pPr>
              <a:lnSpc>
                <a:spcPct val="80000"/>
              </a:lnSpc>
              <a:spcBef>
                <a:spcPts val="750"/>
              </a:spcBef>
              <a:buNone/>
            </a:pPr>
            <a:r>
              <a:rPr lang="en-US" altLang="en-US" sz="2600" dirty="0" b="1">
                <a:solidFill>
                  <a:srgbClr val="000000"/>
                </a:solidFill>
                <a:latin charset="0" typeface="Calibri"/>
                <a:ea charset="-122" typeface="Microsoft YaHei"/>
              </a:rPr>
              <a:t>5). </a:t>
            </a:r>
            <a:r>
              <a:rPr lang="en-US" altLang="en-US" sz="2600" dirty="0" b="1" u="sng">
                <a:solidFill>
                  <a:srgbClr val="000000"/>
                </a:solidFill>
                <a:latin charset="0" typeface="Calibri"/>
                <a:ea charset="-122" typeface="Microsoft YaHei"/>
              </a:rPr>
              <a:t>Place of delivery</a:t>
            </a:r>
          </a:p>
          <a:p>
            <a:pPr>
              <a:lnSpc>
                <a:spcPct val="80000"/>
              </a:lnSpc>
              <a:spcBef>
                <a:spcPts val="750"/>
              </a:spcBef>
            </a:pPr>
            <a:r>
              <a:rPr lang="en-US" altLang="en-US" sz="2600" dirty="0">
                <a:solidFill>
                  <a:srgbClr val="000000"/>
                </a:solidFill>
                <a:latin charset="0" typeface="Calibri"/>
                <a:ea charset="-122" typeface="Microsoft YaHei"/>
              </a:rPr>
              <a:t>Delivery units/ hospitals must be easily accessible, affordable &amp; available for the patient to facilitate normal labour and delivery</a:t>
            </a:r>
          </a:p>
          <a:p>
            <a:pPr>
              <a:lnSpc>
                <a:spcPct val="80000"/>
              </a:lnSpc>
              <a:spcBef>
                <a:spcPts val="750"/>
              </a:spcBef>
            </a:pPr>
            <a:r>
              <a:rPr lang="en-US" altLang="en-US" sz="2600" dirty="0">
                <a:solidFill>
                  <a:srgbClr val="000000"/>
                </a:solidFill>
                <a:latin charset="0" typeface="Calibri"/>
                <a:ea charset="-122" typeface="Microsoft YaHei"/>
              </a:rPr>
              <a:t>They must also be equipped with all the necessary apparatus to handle an obstetric emergency including prompt referral systems</a:t>
            </a:r>
          </a:p>
          <a:p>
            <a:pPr>
              <a:lnSpc>
                <a:spcPct val="80000"/>
              </a:lnSpc>
              <a:spcBef>
                <a:spcPts val="750"/>
              </a:spcBef>
              <a:buNone/>
            </a:pPr>
            <a:r>
              <a:rPr lang="en-US" altLang="en-US" sz="2600" dirty="0" b="1">
                <a:solidFill>
                  <a:srgbClr val="000000"/>
                </a:solidFill>
                <a:latin charset="0" typeface="Calibri"/>
                <a:ea charset="-122" typeface="Microsoft YaHei"/>
              </a:rPr>
              <a:t>6). </a:t>
            </a:r>
            <a:r>
              <a:rPr lang="en-US" altLang="en-US" sz="2600" dirty="0" b="1" u="sng">
                <a:solidFill>
                  <a:srgbClr val="000000"/>
                </a:solidFill>
                <a:latin charset="0" typeface="Calibri"/>
                <a:ea charset="-122" typeface="Microsoft YaHei"/>
              </a:rPr>
              <a:t>Person attending</a:t>
            </a:r>
          </a:p>
          <a:p>
            <a:pPr>
              <a:lnSpc>
                <a:spcPct val="80000"/>
              </a:lnSpc>
              <a:spcBef>
                <a:spcPts val="750"/>
              </a:spcBef>
            </a:pPr>
            <a:r>
              <a:rPr lang="en-US" altLang="en-US" sz="2600" dirty="0">
                <a:solidFill>
                  <a:srgbClr val="000000"/>
                </a:solidFill>
                <a:latin charset="0" typeface="Calibri"/>
                <a:ea charset="-122" typeface="Microsoft YaHei"/>
              </a:rPr>
              <a:t>Lack of adequate skills, knowledge and competence can cause labour to be abnormal eg when a caregiver ruptures the membranes prematurely causing card prolapse can change labour from normal to abnormal</a:t>
            </a:r>
          </a:p>
          <a:p>
            <a:pPr>
              <a:lnSpc>
                <a:spcPct val="80000"/>
              </a:lnSpc>
              <a:spcBef>
                <a:spcPts val="750"/>
              </a:spcBef>
            </a:pPr>
            <a:r>
              <a:rPr lang="en-US" altLang="en-US" sz="2600" dirty="0">
                <a:solidFill>
                  <a:srgbClr val="000000"/>
                </a:solidFill>
                <a:latin charset="0" typeface="Calibri"/>
                <a:ea charset="-122" typeface="Microsoft YaHei"/>
              </a:rPr>
              <a:t>Lack of knowledge on to interpret a partograph</a:t>
            </a:r>
          </a:p>
          <a:p>
            <a:pPr>
              <a:lnSpc>
                <a:spcPct val="90000"/>
              </a:lnSpc>
              <a:spcBef>
                <a:spcPts val="800"/>
              </a:spcBef>
              <a:buNone/>
            </a:pPr>
            <a:r>
              <a:rPr lang="en-US" altLang="en-US" sz="2600" dirty="0" b="1" u="sng">
                <a:solidFill>
                  <a:srgbClr val="000000"/>
                </a:solidFill>
                <a:latin charset="0" typeface="Calibri"/>
                <a:ea charset="-122" typeface="Microsoft YaHei"/>
              </a:rPr>
              <a:t>7).The partograph</a:t>
            </a:r>
          </a:p>
          <a:p>
            <a:pPr>
              <a:lnSpc>
                <a:spcPct val="90000"/>
              </a:lnSpc>
              <a:spcBef>
                <a:spcPts val="800"/>
              </a:spcBef>
            </a:pPr>
            <a:r>
              <a:rPr lang="en-US" altLang="en-US" sz="2600" dirty="0">
                <a:solidFill>
                  <a:srgbClr val="000000"/>
                </a:solidFill>
                <a:latin charset="0" typeface="Calibri"/>
                <a:ea charset="-122" typeface="Microsoft YaHei"/>
              </a:rPr>
              <a:t>This is a graphical presentation of the progress of labour. Lack of knowledge on how to chart and interprete it may cause ‘delay’ causing abnormal labour</a:t>
            </a:r>
          </a:p>
        </p:txBody>
      </p:sp>
    </p:spTree>
  </p:cSld>
  <p:transition spd="fas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8768" name=""/>
        <p:cNvGrpSpPr>
          <a:grpSpLocks/>
        </p:cNvGrpSpPr>
        <p:nvPr/>
      </p:nvGrpSpPr>
      <p:grpSpPr>
        <a:xfrm/>
      </p:grpSpPr>
      <p:sp>
        <p:nvSpPr>
          <p:cNvPr id="288770" name=""/>
          <p:cNvSpPr>
            <a:spLocks noGrp="1" noChangeAspect="0"/>
          </p:cNvSpPr>
          <p:nvPr>
            <p:ph type="obj" sz="full" idx="4294967295"/>
          </p:nvPr>
        </p:nvSpPr>
        <p:spPr>
          <a:xfrm rot="0">
            <a:off x="0" y="0"/>
            <a:ext cx="9144000" cy="6477000"/>
          </a:xfrm>
          <a:ln/>
        </p:spPr>
        <p:txBody>
          <a:bodyPr wrap="square" lIns="91440" rIns="91440" tIns="45720" bIns="45720" anchor="t" anchorCtr="false"/>
          <a:lstStyle/>
          <a:p>
            <a:pPr/>
            <a:r>
              <a:rPr lang="en-US" altLang="en-US" dirty="0"/>
              <a:t>Empty the urinary bladder every two hours.</a:t>
            </a:r>
          </a:p>
          <a:p>
            <a:pPr/>
            <a:r>
              <a:rPr lang="en-US" altLang="en-US" dirty="0"/>
              <a:t>Vaginal examination to determine cervical dilation and descent of the head, is done every four hours to monitor progress of labour. </a:t>
            </a:r>
          </a:p>
          <a:p>
            <a:pPr/>
            <a:r>
              <a:rPr lang="en-US" altLang="en-US" dirty="0"/>
              <a:t>Immediately following rupture of the membranes, a VE should be performed to exclude cord prolapse as such an occurrence is more likely becoz the face is an illfitting presenting part </a:t>
            </a:r>
          </a:p>
          <a:p>
            <a:pPr/>
            <a:r>
              <a:rPr lang="en-US" altLang="en-US" dirty="0"/>
              <a:t>In mentoposterior positions, the midwife should note whether the mentum is lower than the sinciput since rotation and descent depends on this. If the head remains high despite good uterine contractions, the mother is prepared for caesarean section</a:t>
            </a:r>
          </a:p>
        </p:txBody>
      </p:sp>
    </p:spTree>
  </p:cSld>
  <p:transition spd="fas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9792" name=""/>
        <p:cNvGrpSpPr>
          <a:grpSpLocks/>
        </p:cNvGrpSpPr>
        <p:nvPr/>
      </p:nvGrpSpPr>
      <p:grpSpPr>
        <a:xfrm/>
      </p:grpSpPr>
      <p:sp>
        <p:nvSpPr>
          <p:cNvPr id="289794" name=""/>
          <p:cNvSpPr>
            <a:spLocks noGrp="1" noChangeAspect="0"/>
          </p:cNvSpPr>
          <p:nvPr>
            <p:ph type="obj" sz="full" idx="4294967295"/>
          </p:nvPr>
        </p:nvSpPr>
        <p:spPr>
          <a:xfrm rot="0">
            <a:off x="0" y="1143000"/>
            <a:ext cx="9144000" cy="5486400"/>
          </a:xfrm>
          <a:ln/>
        </p:spPr>
        <p:txBody>
          <a:bodyPr wrap="square" lIns="91440" rIns="91440" tIns="45720" bIns="45720" anchor="t" anchorCtr="false"/>
          <a:lstStyle/>
          <a:p>
            <a:pPr>
              <a:buNone/>
            </a:pPr>
            <a:r>
              <a:rPr lang="en-US" altLang="en-US" dirty="0" b="1"/>
              <a:t>Delivery</a:t>
            </a:r>
          </a:p>
          <a:p>
            <a:pPr/>
            <a:r>
              <a:rPr lang="en-US" altLang="en-US" dirty="0"/>
              <a:t>When the face appears at the vulva, extension must be maintained by holding back the sinciput &amp; permitting the mentum to escape under the symphysis pubis before the occiput is allowed to sweep the perineum. This way, the submentovertical diameter(11.5cm) distends the vaginal orifice instead of the mentovertical diameter(13.5cm)</a:t>
            </a:r>
          </a:p>
          <a:p>
            <a:pPr/>
            <a:r>
              <a:rPr lang="en-US" altLang="en-US" dirty="0"/>
              <a:t>Episiotomy is performed to avoid extensive perineal lacerations</a:t>
            </a:r>
          </a:p>
        </p:txBody>
      </p:sp>
      <p:sp>
        <p:nvSpPr>
          <p:cNvPr id="2897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ctd…</a:t>
            </a:r>
          </a:p>
        </p:txBody>
      </p:sp>
    </p:spTree>
  </p:cSld>
  <p:transition spd="fas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0816" name=""/>
        <p:cNvGrpSpPr>
          <a:grpSpLocks/>
        </p:cNvGrpSpPr>
        <p:nvPr/>
      </p:nvGrpSpPr>
      <p:grpSpPr>
        <a:xfrm/>
      </p:grpSpPr>
      <p:pic>
        <p:nvPicPr>
          <p:cNvPr id="290818" name=""/>
          <p:cNvPicPr>
            <a:picLocks noGrp="1" noChangeAspect="0"/>
          </p:cNvPicPr>
          <p:nvPr>
            <p:ph type="obj" sz="full" idx="4294967295"/>
          </p:nvPr>
        </p:nvPicPr>
        <p:blipFill>
          <a:blip r:embed="rID33">
            <a:extLst/>
          </a:blip>
          <a:srcRect t="0" r="0" b="0" l="0"/>
          <a:stretch>
            <a:fillRect/>
          </a:stretch>
        </p:blipFill>
        <p:spPr>
          <a:xfrm rot="0">
            <a:off x="228600" y="152400"/>
            <a:ext cx="8686800" cy="6705600"/>
          </a:xfrm>
          <a:prstGeom prst="rect">
            <a:avLst/>
          </a:prstGeom>
          <a:ln/>
        </p:spPr>
      </p:pic>
    </p:spTree>
  </p:cSld>
  <p:transition spd="fast"/>
</p:sld>
</file>

<file path=ppt/slides/slide28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1840" name=""/>
        <p:cNvGrpSpPr>
          <a:grpSpLocks/>
        </p:cNvGrpSpPr>
        <p:nvPr/>
      </p:nvGrpSpPr>
      <p:grpSpPr>
        <a:xfrm/>
      </p:grpSpPr>
      <p:pic>
        <p:nvPicPr>
          <p:cNvPr id="291842" name=""/>
          <p:cNvPicPr>
            <a:picLocks noGrp="1" noChangeAspect="0"/>
          </p:cNvPicPr>
          <p:nvPr>
            <p:ph type="obj" sz="full" idx="4294967295"/>
          </p:nvPr>
        </p:nvPicPr>
        <p:blipFill>
          <a:blip r:embed="rID34">
            <a:extLst/>
          </a:blip>
          <a:srcRect t="0" r="0" b="0" l="0"/>
          <a:stretch>
            <a:fillRect/>
          </a:stretch>
        </p:blipFill>
        <p:spPr>
          <a:xfrm rot="0">
            <a:off x="228600" y="762000"/>
            <a:ext cx="8763000" cy="5791200"/>
          </a:xfrm>
          <a:prstGeom prst="rect">
            <a:avLst/>
          </a:prstGeom>
          <a:ln/>
        </p:spPr>
      </p:pic>
      <p:sp>
        <p:nvSpPr>
          <p:cNvPr id="2918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transition spd="fast"/>
</p:sld>
</file>

<file path=ppt/slides/slide28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2864" name=""/>
        <p:cNvGrpSpPr>
          <a:grpSpLocks/>
        </p:cNvGrpSpPr>
        <p:nvPr/>
      </p:nvGrpSpPr>
      <p:grpSpPr>
        <a:xfrm/>
      </p:grpSpPr>
      <p:pic>
        <p:nvPicPr>
          <p:cNvPr id="292866" name=""/>
          <p:cNvPicPr>
            <a:picLocks noGrp="1" noChangeAspect="0"/>
          </p:cNvPicPr>
          <p:nvPr>
            <p:ph type="obj" sz="full" idx="4294967295"/>
          </p:nvPr>
        </p:nvPicPr>
        <p:blipFill>
          <a:blip r:embed="rID35">
            <a:extLst/>
          </a:blip>
          <a:srcRect t="0" r="0" b="0" l="0"/>
          <a:stretch>
            <a:fillRect/>
          </a:stretch>
        </p:blipFill>
        <p:spPr>
          <a:xfrm rot="0">
            <a:off x="0" y="457200"/>
            <a:ext cx="9144000" cy="6172200"/>
          </a:xfrm>
          <a:prstGeom prst="rect">
            <a:avLst/>
          </a:prstGeom>
          <a:ln/>
        </p:spPr>
      </p:pic>
      <p:sp>
        <p:nvSpPr>
          <p:cNvPr id="29286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transition spd="fast"/>
</p:sld>
</file>

<file path=ppt/slides/slide28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3888" name=""/>
        <p:cNvGrpSpPr>
          <a:grpSpLocks/>
        </p:cNvGrpSpPr>
        <p:nvPr/>
      </p:nvGrpSpPr>
      <p:grpSpPr>
        <a:xfrm/>
      </p:grpSpPr>
      <p:pic>
        <p:nvPicPr>
          <p:cNvPr id="293890" name=""/>
          <p:cNvPicPr>
            <a:picLocks noGrp="1" noChangeAspect="0"/>
          </p:cNvPicPr>
          <p:nvPr>
            <p:ph type="obj" sz="full" idx="4294967295"/>
          </p:nvPr>
        </p:nvPicPr>
        <p:blipFill>
          <a:blip r:embed="rID36">
            <a:extLst/>
          </a:blip>
          <a:srcRect t="0" r="0" b="0" l="0"/>
          <a:stretch>
            <a:fillRect/>
          </a:stretch>
        </p:blipFill>
        <p:spPr>
          <a:xfrm rot="0">
            <a:off x="0" y="0"/>
            <a:ext cx="8763000" cy="6858000"/>
          </a:xfrm>
          <a:prstGeom prst="rect">
            <a:avLst/>
          </a:prstGeom>
          <a:ln/>
        </p:spPr>
      </p:pic>
      <p:sp>
        <p:nvSpPr>
          <p:cNvPr id="2938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Ct…</a:t>
            </a:r>
          </a:p>
        </p:txBody>
      </p:sp>
    </p:spTree>
  </p:cSld>
  <p:transition spd="fast"/>
</p:sld>
</file>

<file path=ppt/slides/slide28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4912" name=""/>
        <p:cNvGrpSpPr>
          <a:grpSpLocks/>
        </p:cNvGrpSpPr>
        <p:nvPr/>
      </p:nvGrpSpPr>
      <p:grpSpPr>
        <a:xfrm/>
      </p:grpSpPr>
      <p:sp>
        <p:nvSpPr>
          <p:cNvPr id="294914"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sz="2800" dirty="0" i="1"/>
              <a:t>Obstructed labour</a:t>
            </a:r>
            <a:r>
              <a:rPr lang="en-US" altLang="en-US" sz="2800" dirty="0"/>
              <a:t>; Because the face, unlike the vertex, does not mould, a minor degree of pelvic contraction may result in obstructed labour</a:t>
            </a:r>
          </a:p>
          <a:p>
            <a:pPr/>
            <a:r>
              <a:rPr lang="en-US" altLang="en-US" sz="2800" dirty="0" i="1"/>
              <a:t>Cord prolapse;</a:t>
            </a:r>
            <a:r>
              <a:rPr lang="en-US" altLang="en-US" sz="2800" dirty="0"/>
              <a:t> A prolapsed cord is more common when the membranes rupture because the face is an ill-fitting presenting part.</a:t>
            </a:r>
          </a:p>
          <a:p>
            <a:pPr/>
            <a:r>
              <a:rPr lang="en-US" altLang="en-US" sz="2800" dirty="0" i="1"/>
              <a:t>Facial bruising;</a:t>
            </a:r>
            <a:r>
              <a:rPr lang="en-US" altLang="en-US" sz="2800" dirty="0"/>
              <a:t>The baby’s face is always bruised and swollen at birth with oedematous eyelids and lips;</a:t>
            </a:r>
          </a:p>
          <a:p>
            <a:pPr/>
            <a:r>
              <a:rPr lang="en-US" altLang="en-US" sz="2800" dirty="0" i="1"/>
              <a:t>Cerebral haemorrhage</a:t>
            </a:r>
            <a:r>
              <a:rPr lang="en-US" altLang="en-US" sz="2800" dirty="0"/>
              <a:t>;The lack of moulding of the facial bones can lead to intracranial haemorrhage caused by excessive compression of the fetal skull or by rearward compression, in the typical moulding of the fetal skull found in this presentation;</a:t>
            </a:r>
          </a:p>
        </p:txBody>
      </p:sp>
      <p:sp>
        <p:nvSpPr>
          <p:cNvPr id="294915" name=""/>
          <p:cNvSpPr>
            <a:spLocks noGrp="1" noChangeAspect="0"/>
          </p:cNvSpPr>
          <p:nvPr>
            <p:ph type="title" sz="full" idx="4294967295"/>
          </p:nvPr>
        </p:nvSpPr>
        <p:spPr>
          <a:xfrm rot="0">
            <a:off x="457200" y="277813"/>
            <a:ext cx="8229600" cy="941387"/>
          </a:xfrm>
          <a:ln/>
        </p:spPr>
        <p:txBody>
          <a:bodyPr wrap="square" lIns="91440" rIns="91440" tIns="45720" bIns="45720" anchor="ctr"/>
          <a:lstStyle/>
          <a:p>
            <a:pPr/>
            <a:r>
              <a:rPr lang="en-US" altLang="en-US" sz="4000" dirty="0"/>
              <a:t>Complications of face presentation</a:t>
            </a:r>
          </a:p>
        </p:txBody>
      </p:sp>
    </p:spTree>
  </p:cSld>
  <p:transition spd="fas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5936" name=""/>
        <p:cNvGrpSpPr>
          <a:grpSpLocks/>
        </p:cNvGrpSpPr>
        <p:nvPr/>
      </p:nvGrpSpPr>
      <p:grpSpPr>
        <a:xfrm/>
      </p:grpSpPr>
      <p:sp>
        <p:nvSpPr>
          <p:cNvPr id="29593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i="1"/>
              <a:t>Maternal trauma;</a:t>
            </a:r>
            <a:r>
              <a:rPr lang="en-US" altLang="en-US" sz="2800" dirty="0"/>
              <a:t> Extensive perineal lacerations may occur at birth owing to the large submentovertical and biparietal diameters distending the vagina and perineum.There is an increased incidence of operative delivery, either forceps delivery or caesarean section, both of which increase maternal morbidity.</a:t>
            </a:r>
          </a:p>
        </p:txBody>
      </p:sp>
    </p:spTree>
  </p:cSld>
  <p:transition spd="fas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6960" name=""/>
        <p:cNvGrpSpPr>
          <a:grpSpLocks/>
        </p:cNvGrpSpPr>
        <p:nvPr/>
      </p:nvGrpSpPr>
      <p:grpSpPr>
        <a:xfrm/>
      </p:grpSpPr>
      <p:sp>
        <p:nvSpPr>
          <p:cNvPr id="296962"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buNone/>
            </a:pPr>
            <a:r>
              <a:rPr lang="en-US" altLang="en-US" sz="2800" dirty="0"/>
              <a:t>Breech presentation occurs in about three percent of labour . Due to the high risks to both the mother and the baby, the present practice is to book all mothers with breech presentation for caesarean section.</a:t>
            </a:r>
          </a:p>
          <a:p>
            <a:pPr>
              <a:buNone/>
            </a:pPr>
            <a:r>
              <a:rPr lang="en-US" altLang="en-US" sz="2800" dirty="0"/>
              <a:t>In breech presentation, the foetus lies with the buttocks in the lower pole of the uterus, after 34 weeks of pregnancy</a:t>
            </a:r>
          </a:p>
        </p:txBody>
      </p:sp>
      <p:sp>
        <p:nvSpPr>
          <p:cNvPr id="296963" name=""/>
          <p:cNvSpPr>
            <a:spLocks noGrp="1" noChangeAspect="0"/>
          </p:cNvSpPr>
          <p:nvPr>
            <p:ph type="title" sz="full" idx="4294967295"/>
          </p:nvPr>
        </p:nvSpPr>
        <p:spPr>
          <a:xfrm rot="0">
            <a:off x="0" y="0"/>
            <a:ext cx="9144000" cy="914400"/>
          </a:xfrm>
          <a:solidFill>
            <a:srgbClr val="7030a0">
              <a:alpha val="100000"/>
            </a:srgbClr>
          </a:solidFill>
          <a:ln/>
        </p:spPr>
        <p:txBody>
          <a:bodyPr wrap="square" lIns="91440" rIns="91440" tIns="45720" bIns="45720" anchor="ctr"/>
          <a:lstStyle/>
          <a:p>
            <a:pPr/>
            <a:r>
              <a:rPr lang="en-US" altLang="en-US" dirty="0" b="1">
                <a:solidFill>
                  <a:srgbClr val="ffff00"/>
                </a:solidFill>
              </a:rPr>
              <a:t>BREECH PRESENTATION</a:t>
            </a:r>
          </a:p>
        </p:txBody>
      </p:sp>
    </p:spTree>
  </p:cSld>
  <p:transition spd="fas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7984" name=""/>
        <p:cNvGrpSpPr>
          <a:grpSpLocks/>
        </p:cNvGrpSpPr>
        <p:nvPr/>
      </p:nvGrpSpPr>
      <p:grpSpPr>
        <a:xfrm/>
      </p:grpSpPr>
      <p:sp>
        <p:nvSpPr>
          <p:cNvPr id="29798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Maternal causes include contracted pelvis, polyhydramnios and multiple pregnancy</a:t>
            </a:r>
          </a:p>
          <a:p>
            <a:pPr/>
            <a:r>
              <a:rPr lang="en-US" altLang="en-US" dirty="0"/>
              <a:t>Foetal causes include pre-term labour, hydrocephalus, extended legs</a:t>
            </a:r>
          </a:p>
        </p:txBody>
      </p:sp>
      <p:sp>
        <p:nvSpPr>
          <p:cNvPr id="29798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Factors contributing to breech presentation are</a:t>
            </a:r>
          </a:p>
        </p:txBody>
      </p:sp>
    </p:spTree>
  </p:cSld>
  <p:transition spd="fas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744" name=""/>
        <p:cNvGrpSpPr>
          <a:grpSpLocks/>
        </p:cNvGrpSpPr>
        <p:nvPr/>
      </p:nvGrpSpPr>
      <p:grpSpPr>
        <a:xfrm/>
      </p:grpSpPr>
      <p:sp>
        <p:nvSpPr>
          <p:cNvPr id="31746"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sz="2800" dirty="0"/>
              <a:t>Monitor maternal vital signs: Temperature 2-4 hourly, Pulse ½ hourly, Respirations 4 hourly </a:t>
            </a:r>
          </a:p>
          <a:p>
            <a:pPr/>
            <a:r>
              <a:rPr lang="en-US" altLang="en-US" sz="2800" dirty="0"/>
              <a:t>Monitor foetal heart rate ½ hourly </a:t>
            </a:r>
          </a:p>
          <a:p>
            <a:pPr/>
            <a:r>
              <a:rPr lang="en-US" altLang="en-US" sz="2800" dirty="0"/>
              <a:t>Measure the urine volume every 2-4 hours (encourage mother to void regularly) </a:t>
            </a:r>
          </a:p>
          <a:p>
            <a:pPr/>
            <a:r>
              <a:rPr lang="en-US" altLang="en-US" sz="2800" dirty="0"/>
              <a:t>Start I.V fluid (5% dextrose) </a:t>
            </a:r>
          </a:p>
          <a:p>
            <a:pPr/>
            <a:r>
              <a:rPr lang="en-US" altLang="en-US" sz="2800" dirty="0"/>
              <a:t>Start broad spectrum antibiotics </a:t>
            </a:r>
          </a:p>
          <a:p>
            <a:pPr/>
            <a:r>
              <a:rPr lang="en-US" altLang="en-US" sz="2800" dirty="0"/>
              <a:t>Oxygen by mask </a:t>
            </a:r>
          </a:p>
          <a:p>
            <a:pPr/>
            <a:r>
              <a:rPr lang="en-US" altLang="en-US" sz="2800" dirty="0" u="sng"/>
              <a:t>First choice antibiotics: </a:t>
            </a:r>
          </a:p>
          <a:p>
            <a:pPr lvl="1"/>
            <a:r>
              <a:rPr lang="en-US" altLang="en-US" sz="2400" dirty="0"/>
              <a:t>IV Ampicillin 500mg 6 hourly for 3 days </a:t>
            </a:r>
          </a:p>
          <a:p>
            <a:pPr lvl="1"/>
            <a:r>
              <a:rPr lang="en-US" altLang="en-US" sz="2400" dirty="0"/>
              <a:t>IV Gentamicin 80 mg 8 hourly for 7 days </a:t>
            </a:r>
          </a:p>
          <a:p>
            <a:pPr lvl="1"/>
            <a:r>
              <a:rPr lang="en-US" altLang="en-US" sz="2400" dirty="0"/>
              <a:t>Followed by Amoxicillin 500mg oral 8 hourly for 7 days </a:t>
            </a:r>
          </a:p>
        </p:txBody>
      </p:sp>
      <p:sp>
        <p:nvSpPr>
          <p:cNvPr id="31747" name=""/>
          <p:cNvSpPr>
            <a:spLocks noGrp="1" noChangeAspect="0"/>
          </p:cNvSpPr>
          <p:nvPr>
            <p:ph type="title" sz="full" idx="4294967295"/>
          </p:nvPr>
        </p:nvSpPr>
        <p:spPr>
          <a:xfrm rot="0">
            <a:off x="0" y="0"/>
            <a:ext cx="9144000" cy="914400"/>
          </a:xfrm>
          <a:solidFill>
            <a:srgbClr val="d1d1f0">
              <a:alpha val="100000"/>
            </a:srgbClr>
          </a:solidFill>
          <a:ln/>
        </p:spPr>
        <p:txBody>
          <a:bodyPr wrap="square" lIns="91440" rIns="91440" tIns="45720" bIns="45720" anchor="ctr"/>
          <a:lstStyle/>
          <a:p>
            <a:pPr/>
            <a:r>
              <a:rPr lang="en-US" altLang="en-US" sz="4000" dirty="0" b="1">
                <a:solidFill>
                  <a:srgbClr val="000000"/>
                </a:solidFill>
                <a:latin charset="0" typeface="Calibri"/>
                <a:ea charset="-122" typeface="Microsoft YaHei"/>
              </a:rPr>
              <a:t/>
            </a:r>
            <a:br/>
            <a:r>
              <a:rPr lang="en-US" altLang="en-US" sz="4000" dirty="0" b="1">
                <a:solidFill>
                  <a:srgbClr val="000000"/>
                </a:solidFill>
                <a:latin charset="0" typeface="Calibri"/>
                <a:ea charset="-122" typeface="Microsoft YaHei"/>
              </a:rPr>
              <a:t>MGT OF PROLONGED LABOUR</a:t>
            </a:r>
            <a:r>
              <a:rPr lang="en-US" altLang="en-US" sz="4000" dirty="0" b="1">
                <a:solidFill>
                  <a:srgbClr val="000000"/>
                </a:solidFill>
                <a:latin charset="0" typeface="Calibri"/>
                <a:ea charset="-122" typeface="Microsoft YaHei"/>
              </a:rPr>
              <a:t/>
            </a:r>
            <a:br/>
          </a:p>
        </p:txBody>
      </p:sp>
    </p:spTree>
  </p:cSld>
  <p:transition spd="fas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9008" name=""/>
        <p:cNvGrpSpPr>
          <a:grpSpLocks/>
        </p:cNvGrpSpPr>
        <p:nvPr/>
      </p:nvGrpSpPr>
      <p:grpSpPr>
        <a:xfrm/>
      </p:grpSpPr>
      <p:sp>
        <p:nvSpPr>
          <p:cNvPr id="299010"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lnSpc>
                <a:spcPct val="80000"/>
              </a:lnSpc>
            </a:pPr>
            <a:r>
              <a:rPr lang="en-US" altLang="en-US" sz="2700" dirty="0" b="1"/>
              <a:t>Complete breech</a:t>
            </a:r>
          </a:p>
          <a:p>
            <a:pPr>
              <a:lnSpc>
                <a:spcPct val="80000"/>
              </a:lnSpc>
              <a:buNone/>
            </a:pPr>
            <a:r>
              <a:rPr lang="en-US" altLang="en-US" sz="2700" dirty="0"/>
              <a:t>Foetal attitude is one of complete flexion, with hips &amp; knees both flexed &amp; feet tucked in beside the buttocks</a:t>
            </a:r>
          </a:p>
          <a:p>
            <a:pPr>
              <a:lnSpc>
                <a:spcPct val="80000"/>
              </a:lnSpc>
            </a:pPr>
            <a:r>
              <a:rPr lang="en-US" altLang="en-US" sz="2700" dirty="0" b="1"/>
              <a:t>Breech with extended legs( frank breech)</a:t>
            </a:r>
          </a:p>
          <a:p>
            <a:pPr>
              <a:lnSpc>
                <a:spcPct val="80000"/>
              </a:lnSpc>
              <a:buNone/>
            </a:pPr>
            <a:r>
              <a:rPr lang="en-US" altLang="en-US" sz="2700" dirty="0"/>
              <a:t>the buttocks present with the hips flexed and the legs extended against the abdomen and chest; this is the most common type of breech presentation</a:t>
            </a:r>
          </a:p>
          <a:p>
            <a:pPr>
              <a:lnSpc>
                <a:spcPct val="80000"/>
              </a:lnSpc>
            </a:pPr>
            <a:r>
              <a:rPr lang="en-US" altLang="en-US" sz="2700" dirty="0" b="1"/>
              <a:t>Footling breech</a:t>
            </a:r>
          </a:p>
          <a:p>
            <a:pPr>
              <a:lnSpc>
                <a:spcPct val="80000"/>
              </a:lnSpc>
              <a:buNone/>
            </a:pPr>
            <a:r>
              <a:rPr lang="en-US" altLang="en-US" sz="2700" dirty="0"/>
              <a:t>Rare. One or both feet present because neither hips nor knees are fully flexed. The feet are lower than the buttocks</a:t>
            </a:r>
          </a:p>
          <a:p>
            <a:pPr>
              <a:lnSpc>
                <a:spcPct val="80000"/>
              </a:lnSpc>
            </a:pPr>
            <a:r>
              <a:rPr lang="en-US" altLang="en-US" sz="2700" dirty="0" b="1"/>
              <a:t>Knee presentation</a:t>
            </a:r>
          </a:p>
          <a:p>
            <a:pPr>
              <a:lnSpc>
                <a:spcPct val="80000"/>
              </a:lnSpc>
              <a:buNone/>
            </a:pPr>
            <a:r>
              <a:rPr lang="en-US" altLang="en-US" sz="2700" dirty="0"/>
              <a:t>Very rare. One or both hips are extended with the knees flexed</a:t>
            </a:r>
          </a:p>
        </p:txBody>
      </p:sp>
      <p:sp>
        <p:nvSpPr>
          <p:cNvPr id="29901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Types of breech presentation &amp; position</a:t>
            </a:r>
          </a:p>
        </p:txBody>
      </p:sp>
    </p:spTree>
  </p:cSld>
  <p:transition spd="fas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0032" name=""/>
        <p:cNvGrpSpPr>
          <a:grpSpLocks/>
        </p:cNvGrpSpPr>
        <p:nvPr/>
      </p:nvGrpSpPr>
      <p:grpSpPr>
        <a:xfrm/>
      </p:grpSpPr>
      <p:pic>
        <p:nvPicPr>
          <p:cNvPr id="300034" name=""/>
          <p:cNvPicPr>
            <a:picLocks noGrp="1" noChangeAspect="0"/>
          </p:cNvPicPr>
          <p:nvPr>
            <p:ph type="obj" sz="full" idx="4294967295"/>
          </p:nvPr>
        </p:nvPicPr>
        <p:blipFill>
          <a:blip r:embed="rID37">
            <a:extLst/>
          </a:blip>
          <a:srcRect t="0" r="0" b="0" l="0"/>
          <a:stretch>
            <a:fillRect/>
          </a:stretch>
        </p:blipFill>
        <p:spPr>
          <a:xfrm rot="0">
            <a:off x="0" y="0"/>
            <a:ext cx="9144000" cy="6858000"/>
          </a:xfrm>
          <a:prstGeom prst="rect">
            <a:avLst/>
          </a:prstGeom>
          <a:ln/>
        </p:spPr>
      </p:pic>
    </p:spTree>
  </p:cSld>
  <p:transition spd="fast"/>
</p:sld>
</file>

<file path=ppt/slides/slide29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1056" name=""/>
        <p:cNvGrpSpPr>
          <a:grpSpLocks/>
        </p:cNvGrpSpPr>
        <p:nvPr/>
      </p:nvGrpSpPr>
      <p:grpSpPr>
        <a:xfrm/>
      </p:grpSpPr>
      <p:pic>
        <p:nvPicPr>
          <p:cNvPr id="301058" name=""/>
          <p:cNvPicPr>
            <a:picLocks noGrp="1" noChangeAspect="0"/>
          </p:cNvPicPr>
          <p:nvPr>
            <p:ph type="obj" sz="full" idx="4294967295"/>
          </p:nvPr>
        </p:nvPicPr>
        <p:blipFill>
          <a:blip r:embed="rID38">
            <a:extLst/>
          </a:blip>
          <a:srcRect t="0" r="0" b="0" l="0"/>
          <a:stretch>
            <a:fillRect/>
          </a:stretch>
        </p:blipFill>
        <p:spPr>
          <a:xfrm rot="0">
            <a:off x="0" y="0"/>
            <a:ext cx="8763000" cy="6705600"/>
          </a:xfrm>
          <a:prstGeom prst="rect">
            <a:avLst/>
          </a:prstGeom>
          <a:ln/>
        </p:spPr>
      </p:pic>
      <p:sp>
        <p:nvSpPr>
          <p:cNvPr id="30105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29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2080" name=""/>
        <p:cNvGrpSpPr>
          <a:grpSpLocks/>
        </p:cNvGrpSpPr>
        <p:nvPr/>
      </p:nvGrpSpPr>
      <p:grpSpPr>
        <a:xfrm/>
      </p:grpSpPr>
      <p:pic>
        <p:nvPicPr>
          <p:cNvPr id="302082" name=""/>
          <p:cNvPicPr>
            <a:picLocks noGrp="1" noChangeAspect="0"/>
          </p:cNvPicPr>
          <p:nvPr>
            <p:ph type="obj" sz="full" idx="4294967295"/>
          </p:nvPr>
        </p:nvPicPr>
        <p:blipFill>
          <a:blip r:embed="rID39">
            <a:extLst/>
          </a:blip>
          <a:srcRect t="0" r="0" b="0" l="0"/>
          <a:stretch>
            <a:fillRect/>
          </a:stretch>
        </p:blipFill>
        <p:spPr>
          <a:xfrm rot="0">
            <a:off x="0" y="0"/>
            <a:ext cx="9144000" cy="6858000"/>
          </a:xfrm>
          <a:prstGeom prst="rect">
            <a:avLst/>
          </a:prstGeom>
          <a:ln/>
        </p:spPr>
      </p:pic>
      <p:sp>
        <p:nvSpPr>
          <p:cNvPr id="30208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29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3104" name=""/>
        <p:cNvGrpSpPr>
          <a:grpSpLocks/>
        </p:cNvGrpSpPr>
        <p:nvPr/>
      </p:nvGrpSpPr>
      <p:grpSpPr>
        <a:xfrm/>
      </p:grpSpPr>
      <p:sp>
        <p:nvSpPr>
          <p:cNvPr id="30310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Extended legs</a:t>
            </a:r>
          </a:p>
          <a:p>
            <a:pPr/>
            <a:r>
              <a:rPr lang="en-US" altLang="en-US" dirty="0"/>
              <a:t>Preterm labour</a:t>
            </a:r>
          </a:p>
          <a:p>
            <a:pPr/>
            <a:r>
              <a:rPr lang="en-US" altLang="en-US" dirty="0"/>
              <a:t>Multiple pregnancy</a:t>
            </a:r>
          </a:p>
          <a:p>
            <a:pPr/>
            <a:r>
              <a:rPr lang="en-US" altLang="en-US" dirty="0"/>
              <a:t>Polyhydramnios</a:t>
            </a:r>
          </a:p>
          <a:p>
            <a:pPr/>
            <a:r>
              <a:rPr lang="en-US" altLang="en-US" dirty="0"/>
              <a:t>Hydrocephaly</a:t>
            </a:r>
          </a:p>
          <a:p>
            <a:pPr/>
            <a:r>
              <a:rPr lang="en-US" altLang="en-US" dirty="0"/>
              <a:t>Uterine abnormalities</a:t>
            </a:r>
          </a:p>
          <a:p>
            <a:pPr/>
            <a:r>
              <a:rPr lang="en-US" altLang="en-US" dirty="0"/>
              <a:t>Placenta praevia</a:t>
            </a:r>
          </a:p>
        </p:txBody>
      </p:sp>
      <p:sp>
        <p:nvSpPr>
          <p:cNvPr id="30310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of breech presentation</a:t>
            </a:r>
          </a:p>
        </p:txBody>
      </p:sp>
    </p:spTree>
  </p:cSld>
  <p:transition spd="fas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4128" name=""/>
        <p:cNvGrpSpPr>
          <a:grpSpLocks/>
        </p:cNvGrpSpPr>
        <p:nvPr/>
      </p:nvGrpSpPr>
      <p:grpSpPr>
        <a:xfrm/>
      </p:grpSpPr>
      <p:sp>
        <p:nvSpPr>
          <p:cNvPr id="304130" name=""/>
          <p:cNvSpPr>
            <a:spLocks noGrp="1" noChangeAspect="0"/>
          </p:cNvSpPr>
          <p:nvPr>
            <p:ph type="obj" sz="full" idx="4294967295"/>
          </p:nvPr>
        </p:nvSpPr>
        <p:spPr>
          <a:xfrm rot="0">
            <a:off x="0" y="1295400"/>
            <a:ext cx="9144000" cy="5181600"/>
          </a:xfrm>
          <a:ln/>
        </p:spPr>
        <p:txBody>
          <a:bodyPr wrap="square" lIns="91440" rIns="91440" tIns="45720" bIns="45720" anchor="t" anchorCtr="false"/>
          <a:lstStyle/>
          <a:p>
            <a:pPr>
              <a:buNone/>
            </a:pPr>
            <a:r>
              <a:rPr lang="en-US" altLang="en-US" sz="2800" dirty="0" u="sng"/>
              <a:t>Antenatal dx:</a:t>
            </a:r>
          </a:p>
          <a:p>
            <a:pPr>
              <a:buFont charset="2" typeface="Wingdings"/>
              <a:buChar char="Ø"/>
            </a:pPr>
            <a:r>
              <a:rPr lang="en-US" altLang="en-US" sz="2800" dirty="0"/>
              <a:t>Abdominal examination;</a:t>
            </a:r>
          </a:p>
          <a:p>
            <a:pPr/>
            <a:r>
              <a:rPr lang="en-US" altLang="en-US" sz="2800" dirty="0"/>
              <a:t>Listen to the mother: She may tell you that she can feel that there is something very hard and uncomfortable under her ribs that makes breathing uncomfortable at times. If her baby’s feet are in the lower pole of the uterus she may feel some very hard kicks on her bladder</a:t>
            </a:r>
          </a:p>
          <a:p>
            <a:pPr>
              <a:buFont charset="2" typeface="Wingdings"/>
              <a:buChar char="Ø"/>
            </a:pPr>
            <a:r>
              <a:rPr lang="en-US" altLang="en-US" sz="2800" dirty="0"/>
              <a:t>Palpation: In primigravidae, diagnosis is more difficult because of their firm abdominal muscles. On palpation the lie is longitudinal with a soft presentation</a:t>
            </a:r>
          </a:p>
        </p:txBody>
      </p:sp>
      <p:sp>
        <p:nvSpPr>
          <p:cNvPr id="3041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Diagnosis of breech presentation</a:t>
            </a:r>
          </a:p>
        </p:txBody>
      </p:sp>
    </p:spTree>
  </p:cSld>
  <p:transition spd="fas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5152" name=""/>
        <p:cNvGrpSpPr>
          <a:grpSpLocks/>
        </p:cNvGrpSpPr>
        <p:nvPr/>
      </p:nvGrpSpPr>
      <p:grpSpPr>
        <a:xfrm/>
      </p:grpSpPr>
      <p:sp>
        <p:nvSpPr>
          <p:cNvPr id="3051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600" dirty="0"/>
              <a:t>The head can usually be felt in the fundus as a round hard mass, which may be made to move independently of the back by balloting it with one or both hands</a:t>
            </a:r>
          </a:p>
          <a:p>
            <a:pPr>
              <a:buFont charset="2" typeface="Wingdings"/>
              <a:buChar char="Ø"/>
            </a:pPr>
            <a:r>
              <a:rPr lang="en-US" altLang="en-US" sz="2600" dirty="0" u="sng"/>
              <a:t>Auscultation</a:t>
            </a:r>
          </a:p>
          <a:p>
            <a:pPr/>
            <a:r>
              <a:rPr lang="en-US" altLang="en-US" sz="2600" dirty="0"/>
              <a:t>When the breech has not passed through the pelvic brim the fetal heart is heard most clearly above the umbilicus. When the legs are extended the breech descends into the pelvis easily. The fetal heart is then heard at a lower level</a:t>
            </a:r>
          </a:p>
          <a:p>
            <a:pPr>
              <a:buFont charset="2" typeface="Wingdings"/>
              <a:buChar char="Ø"/>
            </a:pPr>
            <a:r>
              <a:rPr lang="en-US" altLang="en-US" sz="2600" dirty="0" u="sng"/>
              <a:t>Ultrasound examination</a:t>
            </a:r>
          </a:p>
          <a:p>
            <a:pPr/>
            <a:r>
              <a:rPr lang="en-US" altLang="en-US" sz="2600" dirty="0"/>
              <a:t>This may be used to demonstrate a breech presentation.</a:t>
            </a:r>
          </a:p>
          <a:p>
            <a:pPr>
              <a:buFont charset="2" typeface="Wingdings"/>
              <a:buChar char="Ø"/>
            </a:pPr>
            <a:r>
              <a:rPr lang="en-US" altLang="en-US" sz="2600" dirty="0" u="sng"/>
              <a:t>X-ray examination</a:t>
            </a:r>
          </a:p>
          <a:p>
            <a:pPr/>
            <a:r>
              <a:rPr lang="en-US" altLang="en-US" sz="2600" dirty="0"/>
              <a:t>Although largely superseded by ultrasound, X-ray has the added advantage of allowing pelvimetry to be performed at the same time.</a:t>
            </a:r>
          </a:p>
        </p:txBody>
      </p:sp>
    </p:spTree>
  </p:cSld>
  <p:transition spd="fas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6176" name=""/>
        <p:cNvGrpSpPr>
          <a:grpSpLocks/>
        </p:cNvGrpSpPr>
        <p:nvPr/>
      </p:nvGrpSpPr>
      <p:grpSpPr>
        <a:xfrm/>
      </p:grpSpPr>
      <p:sp>
        <p:nvSpPr>
          <p:cNvPr id="30617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u="sng"/>
              <a:t>DX during labour:</a:t>
            </a:r>
          </a:p>
          <a:p>
            <a:pPr/>
            <a:r>
              <a:rPr lang="en-US" altLang="en-US" sz="2800" dirty="0"/>
              <a:t>Abdominal examination;</a:t>
            </a:r>
          </a:p>
          <a:p>
            <a:pPr lvl="1"/>
            <a:r>
              <a:rPr lang="en-US" altLang="en-US" sz="2400" dirty="0"/>
              <a:t>Breech presentation may be diagnosed on admission in labour.</a:t>
            </a:r>
          </a:p>
          <a:p>
            <a:pPr/>
            <a:r>
              <a:rPr lang="en-US" altLang="en-US" sz="2800" dirty="0"/>
              <a:t>Vaginal examination</a:t>
            </a:r>
          </a:p>
          <a:p>
            <a:pPr lvl="1"/>
            <a:r>
              <a:rPr lang="en-US" altLang="en-US" sz="2400" dirty="0"/>
              <a:t>The breech feels soft and irregular with no sutures </a:t>
            </a:r>
            <a:r>
              <a:rPr lang="en-US" altLang="en-US" dirty="0"/>
              <a:t>palpable, although occasionally the sacrum may be mistaken for a hard head and the buttocks mistaken for caput succedaneum. The anus may be felt and fresh meconium on the examining finger is usually diagnostic. If the legs are extended the external genitalia are very evident</a:t>
            </a:r>
          </a:p>
        </p:txBody>
      </p:sp>
    </p:spTree>
  </p:cSld>
  <p:transition spd="fas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7200" name=""/>
        <p:cNvGrpSpPr>
          <a:grpSpLocks/>
        </p:cNvGrpSpPr>
        <p:nvPr/>
      </p:nvGrpSpPr>
      <p:grpSpPr>
        <a:xfrm/>
      </p:grpSpPr>
      <p:sp>
        <p:nvSpPr>
          <p:cNvPr id="307202" name=""/>
          <p:cNvSpPr>
            <a:spLocks noGrp="1" noChangeAspect="0"/>
          </p:cNvSpPr>
          <p:nvPr>
            <p:ph type="obj" sz="full" idx="4294967295"/>
          </p:nvPr>
        </p:nvSpPr>
        <p:spPr>
          <a:xfrm rot="0">
            <a:off x="0" y="1143000"/>
            <a:ext cx="9144000" cy="5410200"/>
          </a:xfrm>
          <a:ln/>
        </p:spPr>
        <p:txBody>
          <a:bodyPr wrap="square" lIns="91440" rIns="91440" tIns="45720" bIns="45720" anchor="t" anchorCtr="false"/>
          <a:lstStyle/>
          <a:p>
            <a:pPr/>
          </a:p>
          <a:p>
            <a:pPr/>
            <a:r>
              <a:rPr lang="en-US" altLang="en-US" dirty="0"/>
              <a:t>The midwife refers the mother to a doctor at thirty two weeks if the breech presentation persists.</a:t>
            </a:r>
          </a:p>
          <a:p>
            <a:pPr/>
            <a:r>
              <a:rPr lang="en-US" altLang="en-US" dirty="0"/>
              <a:t>An x-ray may be done should there be any doubts in diagnosis. It may reveal the following:</a:t>
            </a:r>
          </a:p>
          <a:p>
            <a:pPr lvl="1">
              <a:buFont charset="2" typeface="Wingdings"/>
              <a:buChar char="Ø"/>
            </a:pPr>
            <a:r>
              <a:rPr lang="en-US" altLang="en-US" dirty="0"/>
              <a:t>Shape and size of the pelvis</a:t>
            </a:r>
          </a:p>
          <a:p>
            <a:pPr lvl="1">
              <a:buFont charset="2" typeface="Wingdings"/>
              <a:buChar char="Ø"/>
            </a:pPr>
            <a:r>
              <a:rPr lang="en-US" altLang="en-US" dirty="0"/>
              <a:t>Size of foetus</a:t>
            </a:r>
          </a:p>
          <a:p>
            <a:pPr lvl="1">
              <a:buFont charset="2" typeface="Wingdings"/>
              <a:buChar char="Ø"/>
            </a:pPr>
            <a:r>
              <a:rPr lang="en-US" altLang="en-US" dirty="0"/>
              <a:t>Foetal abnormalities, for example; hydrocephally</a:t>
            </a:r>
          </a:p>
          <a:p>
            <a:pPr lvl="1">
              <a:buFont charset="2" typeface="Wingdings"/>
              <a:buChar char="Ø"/>
            </a:pPr>
            <a:r>
              <a:rPr lang="en-US" altLang="en-US" dirty="0"/>
              <a:t>Whether the legs are extended or flexed</a:t>
            </a:r>
          </a:p>
        </p:txBody>
      </p:sp>
      <p:sp>
        <p:nvSpPr>
          <p:cNvPr id="307203" name=""/>
          <p:cNvSpPr>
            <a:spLocks noGrp="1" noChangeAspect="0"/>
          </p:cNvSpPr>
          <p:nvPr>
            <p:ph type="title" sz="full" idx="4294967295"/>
          </p:nvPr>
        </p:nvSpPr>
        <p:spPr>
          <a:xfrm rot="0">
            <a:off x="0" y="0"/>
            <a:ext cx="9144000" cy="1219200"/>
          </a:xfrm>
          <a:ln/>
        </p:spPr>
        <p:txBody>
          <a:bodyPr wrap="square" lIns="91440" rIns="91440" tIns="45720" bIns="45720" anchor="ctr"/>
          <a:lstStyle/>
          <a:p>
            <a:pPr/>
            <a:r>
              <a:rPr lang="en-US" altLang="en-US" sz="4000" dirty="0" b="1"/>
              <a:t>Pre-Natal Management of Breech</a:t>
            </a:r>
            <a:r>
              <a:rPr lang="en-US" altLang="en-US" sz="4000" dirty="0" b="1"/>
              <a:t/>
            </a:r>
            <a:br/>
            <a:r>
              <a:rPr lang="en-US" altLang="en-US" sz="4000" dirty="0" b="1"/>
              <a:t>Presentation</a:t>
            </a:r>
          </a:p>
        </p:txBody>
      </p:sp>
    </p:spTree>
  </p:cSld>
  <p:transition spd="fas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8224" name=""/>
        <p:cNvGrpSpPr>
          <a:grpSpLocks/>
        </p:cNvGrpSpPr>
        <p:nvPr/>
      </p:nvGrpSpPr>
      <p:grpSpPr>
        <a:xfrm/>
      </p:grpSpPr>
      <p:sp>
        <p:nvSpPr>
          <p:cNvPr id="308226"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r>
              <a:rPr lang="en-US" altLang="en-US" dirty="0"/>
              <a:t>If the MW suspects or detects breech presentation at 36weeks’ gestation or later, she should refer the woman to a doctor</a:t>
            </a:r>
          </a:p>
          <a:p>
            <a:pPr/>
            <a:r>
              <a:rPr lang="en-US" altLang="en-US" dirty="0"/>
              <a:t>The presentation may be confirmed by ultrasound scan or occasionally by abdominal xray</a:t>
            </a:r>
          </a:p>
        </p:txBody>
      </p:sp>
      <p:sp>
        <p:nvSpPr>
          <p:cNvPr id="308227" name=""/>
          <p:cNvSpPr>
            <a:spLocks noGrp="1" noChangeAspect="0"/>
          </p:cNvSpPr>
          <p:nvPr>
            <p:ph type="title" sz="full" idx="4294967295"/>
          </p:nvPr>
        </p:nvSpPr>
        <p:spPr>
          <a:xfrm rot="0">
            <a:off x="0" y="0"/>
            <a:ext cx="9144000" cy="762000"/>
          </a:xfrm>
          <a:solidFill>
            <a:srgbClr val="7030a0">
              <a:alpha val="100000"/>
            </a:srgbClr>
          </a:solidFill>
          <a:ln/>
        </p:spPr>
        <p:txBody>
          <a:bodyPr wrap="square" lIns="91440" rIns="91440" tIns="45720" bIns="45720" anchor="ctr"/>
          <a:lstStyle/>
          <a:p>
            <a:pPr/>
            <a:r>
              <a:rPr lang="en-US" altLang="en-US" dirty="0">
                <a:solidFill>
                  <a:srgbClr val="ffff00"/>
                </a:solidFill>
              </a:rPr>
              <a:t>ANTENATAL MANAGEMENT</a:t>
            </a:r>
          </a:p>
        </p:txBody>
      </p:sp>
    </p:spTree>
  </p:cSld>
  <p:transition spd="fas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120" name=""/>
        <p:cNvGrpSpPr>
          <a:grpSpLocks/>
        </p:cNvGrpSpPr>
        <p:nvPr/>
      </p:nvGrpSpPr>
      <p:grpSpPr>
        <a:xfrm/>
      </p:grpSpPr>
      <p:sp>
        <p:nvSpPr>
          <p:cNvPr id="5122"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spcBef>
                <a:spcPts val="800"/>
              </a:spcBef>
            </a:pPr>
            <a:r>
              <a:rPr lang="en-US" altLang="en-US" dirty="0">
                <a:solidFill>
                  <a:srgbClr val="000000"/>
                </a:solidFill>
                <a:latin charset="0" typeface="Calibri"/>
                <a:ea charset="-122" typeface="Microsoft YaHei"/>
              </a:rPr>
              <a:t>Pregnancy equal to or more than 42 completed weeks( 294 days from the first day of the last menstrual period, LMP)</a:t>
            </a:r>
          </a:p>
          <a:p>
            <a:pPr>
              <a:spcBef>
                <a:spcPts val="800"/>
              </a:spcBef>
            </a:pPr>
            <a:r>
              <a:rPr lang="en-US" altLang="en-US" dirty="0">
                <a:solidFill>
                  <a:srgbClr val="000000"/>
                </a:solidFill>
                <a:latin charset="0" typeface="Calibri"/>
                <a:ea charset="-122" typeface="Microsoft YaHei"/>
              </a:rPr>
              <a:t>Post term pregnancy</a:t>
            </a:r>
          </a:p>
          <a:p>
            <a:pPr>
              <a:spcBef>
                <a:spcPts val="800"/>
              </a:spcBef>
            </a:pPr>
            <a:r>
              <a:rPr lang="en-US" altLang="en-US" dirty="0">
                <a:solidFill>
                  <a:srgbClr val="000000"/>
                </a:solidFill>
                <a:latin charset="0" typeface="Calibri"/>
                <a:ea charset="-122" typeface="Microsoft YaHei"/>
              </a:rPr>
              <a:t>The expected date of delivery( EDD) is calculated on the basis of Naegele’s rule, the assumption being that the cycle is 28 days and that ovulation occurs on the 14</a:t>
            </a:r>
            <a:r>
              <a:rPr lang="en-US" altLang="en-US" dirty="0">
                <a:solidFill>
                  <a:srgbClr val="000000"/>
                </a:solidFill>
                <a:latin charset="0" typeface="Calibri"/>
                <a:ea charset="-122" typeface="Microsoft YaHei"/>
              </a:rPr>
              <a:t>th</a:t>
            </a:r>
            <a:r>
              <a:rPr lang="en-US" altLang="en-US" dirty="0">
                <a:solidFill>
                  <a:srgbClr val="000000"/>
                </a:solidFill>
                <a:latin charset="0" typeface="Calibri"/>
                <a:ea charset="-122" typeface="Microsoft YaHei"/>
              </a:rPr>
              <a:t> day</a:t>
            </a:r>
          </a:p>
        </p:txBody>
      </p:sp>
      <p:sp>
        <p:nvSpPr>
          <p:cNvPr id="5123" name=""/>
          <p:cNvSpPr>
            <a:spLocks noGrp="1" noChangeAspect="0"/>
          </p:cNvSpPr>
          <p:nvPr>
            <p:ph type="title" sz="full" idx="4294967295"/>
          </p:nvPr>
        </p:nvSpPr>
        <p:spPr>
          <a:xfrm rot="0">
            <a:off x="0" y="152400"/>
            <a:ext cx="9144000" cy="1143000"/>
          </a:xfrm>
          <a:solidFill>
            <a:srgbClr val="6b6bcf">
              <a:alpha val="100000"/>
            </a:srgbClr>
          </a:solidFill>
          <a:ln/>
        </p:spPr>
        <p:txBody>
          <a:bodyPr wrap="square" lIns="91440" rIns="91440" tIns="45720" bIns="45720" anchor="ctr"/>
          <a:lstStyle/>
          <a:p>
            <a:pPr/>
            <a:r>
              <a:rPr lang="en-US" altLang="en-US" sz="4000" dirty="0" b="1">
                <a:solidFill>
                  <a:srgbClr val="000000"/>
                </a:solidFill>
                <a:latin charset="0" typeface="Calibri"/>
                <a:ea charset="-122" typeface="Microsoft YaHei"/>
              </a:rPr>
              <a:t/>
            </a:r>
            <a:br/>
            <a:r>
              <a:rPr lang="en-US" altLang="en-US" sz="4000" dirty="0" b="1">
                <a:solidFill>
                  <a:srgbClr val="ff0000"/>
                </a:solidFill>
                <a:latin charset="0" typeface="Calibri"/>
                <a:ea charset="-122" typeface="Microsoft YaHei"/>
              </a:rPr>
              <a:t>PROLONGED PREGNANCY</a:t>
            </a:r>
            <a:r>
              <a:rPr lang="en-US" altLang="en-US" sz="2500" dirty="0" b="1">
                <a:solidFill>
                  <a:srgbClr val="ff0000"/>
                </a:solidFill>
                <a:latin charset="0" typeface="Calibri"/>
                <a:ea charset="-122" typeface="Microsoft YaHei"/>
              </a:rPr>
              <a:t/>
            </a:r>
            <a:br/>
          </a:p>
        </p:txBody>
      </p:sp>
    </p:spTree>
  </p:cSld>
  <p:transition spd="fas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768" name=""/>
        <p:cNvGrpSpPr>
          <a:grpSpLocks/>
        </p:cNvGrpSpPr>
        <p:nvPr/>
      </p:nvGrpSpPr>
      <p:grpSpPr>
        <a:xfrm/>
      </p:grpSpPr>
      <p:sp>
        <p:nvSpPr>
          <p:cNvPr id="3277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buNone/>
            </a:pPr>
            <a:r>
              <a:rPr lang="en-US" altLang="en-US" sz="2800" dirty="0" u="sng"/>
              <a:t>Second choice line antibiotics </a:t>
            </a:r>
          </a:p>
          <a:p>
            <a:pPr>
              <a:lnSpc>
                <a:spcPct val="90000"/>
              </a:lnSpc>
            </a:pPr>
            <a:r>
              <a:rPr lang="en-US" altLang="en-US" sz="2800" dirty="0"/>
              <a:t>IV second generation Cephalosporin </a:t>
            </a:r>
          </a:p>
          <a:p>
            <a:pPr>
              <a:lnSpc>
                <a:spcPct val="90000"/>
              </a:lnSpc>
            </a:pPr>
            <a:r>
              <a:rPr lang="en-US" altLang="en-US" sz="2800" dirty="0"/>
              <a:t>IV amoxicillin/clavulanic acid 1.2g stat dose followed by oral preparation </a:t>
            </a:r>
          </a:p>
          <a:p>
            <a:pPr>
              <a:lnSpc>
                <a:spcPct val="90000"/>
              </a:lnSpc>
              <a:buNone/>
            </a:pPr>
            <a:r>
              <a:rPr lang="en-US" altLang="en-US" sz="2800" dirty="0" b="1" u="sng"/>
              <a:t>Second stage </a:t>
            </a:r>
          </a:p>
          <a:p>
            <a:pPr>
              <a:lnSpc>
                <a:spcPct val="90000"/>
              </a:lnSpc>
            </a:pPr>
            <a:r>
              <a:rPr lang="en-US" altLang="en-US" sz="2800" dirty="0"/>
              <a:t>Maternal expulsive efforts increase fetal risk by reducing the delivery of oxygen to the placenta. While spontaneous maternal “pushing” should be allowed, prolonged effort and holding the breath should not be encouraged. </a:t>
            </a:r>
          </a:p>
          <a:p>
            <a:pPr>
              <a:lnSpc>
                <a:spcPct val="90000"/>
              </a:lnSpc>
            </a:pPr>
            <a:r>
              <a:rPr lang="en-US" altLang="en-US" sz="2800" dirty="0"/>
              <a:t>If malpresentation and obvious obstruction have been ruled out, labor should be augmented with oxytocin. </a:t>
            </a:r>
          </a:p>
          <a:p>
            <a:pPr>
              <a:lnSpc>
                <a:spcPct val="90000"/>
              </a:lnSpc>
            </a:pPr>
            <a:r>
              <a:rPr lang="en-US" altLang="en-US" sz="2800" dirty="0"/>
              <a:t>If there is no descent after augmentation and: </a:t>
            </a:r>
          </a:p>
          <a:p>
            <a:pPr lvl="1">
              <a:lnSpc>
                <a:spcPct val="90000"/>
              </a:lnSpc>
            </a:pPr>
            <a:r>
              <a:rPr lang="en-US" altLang="en-US" sz="2400" dirty="0"/>
              <a:t>If the head is not more than 1/5 above the symphysis pubis or the leading bony edge of the fetal head is at the 0 station, delivery should be by </a:t>
            </a:r>
            <a:r>
              <a:rPr lang="en-US" altLang="en-US" sz="2400" dirty="0" b="1">
                <a:solidFill>
                  <a:srgbClr val="ff0000"/>
                </a:solidFill>
              </a:rPr>
              <a:t>vacuum extraction or forceps </a:t>
            </a:r>
          </a:p>
        </p:txBody>
      </p:sp>
    </p:spTree>
  </p:cSld>
  <p:transition spd="fas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9248" name=""/>
        <p:cNvGrpSpPr>
          <a:grpSpLocks/>
        </p:cNvGrpSpPr>
        <p:nvPr/>
      </p:nvGrpSpPr>
      <p:grpSpPr>
        <a:xfrm/>
      </p:grpSpPr>
      <p:sp>
        <p:nvSpPr>
          <p:cNvPr id="309250" name=""/>
          <p:cNvSpPr>
            <a:spLocks noGrp="1" noChangeAspect="0"/>
          </p:cNvSpPr>
          <p:nvPr>
            <p:ph type="obj" sz="full" idx="4294967295"/>
          </p:nvPr>
        </p:nvSpPr>
        <p:spPr>
          <a:xfrm rot="0">
            <a:off x="0" y="914400"/>
            <a:ext cx="9144000" cy="6019800"/>
          </a:xfrm>
          <a:ln/>
        </p:spPr>
        <p:txBody>
          <a:bodyPr wrap="square" lIns="91440" rIns="91440" tIns="45720" bIns="45720" anchor="t" anchorCtr="false"/>
          <a:lstStyle/>
          <a:p>
            <a:pPr/>
            <a:r>
              <a:rPr lang="en-US" altLang="en-US" dirty="0"/>
              <a:t>ECV is the use of external manipulation on the mother’s abdomen to convert a breech to a cephalic presentation. ECV is offered at term by an experienced &amp; skilled practitioner</a:t>
            </a:r>
          </a:p>
          <a:p>
            <a:pPr/>
            <a:r>
              <a:rPr lang="en-US" altLang="en-US" dirty="0"/>
              <a:t>The success of the procedure not only depends on the skills &amp; experience of the practitioner, but also the position &amp; engagement of the foetus, liquor volume &amp; maternal parity</a:t>
            </a:r>
          </a:p>
          <a:p>
            <a:pPr/>
            <a:r>
              <a:rPr lang="en-US" altLang="en-US" dirty="0"/>
              <a:t>Ecv can reduce the number of babies presenting by breech at term by 2/3 thus reducing the c/section rates </a:t>
            </a:r>
          </a:p>
        </p:txBody>
      </p:sp>
      <p:sp>
        <p:nvSpPr>
          <p:cNvPr id="309251" name=""/>
          <p:cNvSpPr>
            <a:spLocks noGrp="1" noChangeAspect="0"/>
          </p:cNvSpPr>
          <p:nvPr>
            <p:ph type="title" sz="full" idx="4294967295"/>
          </p:nvPr>
        </p:nvSpPr>
        <p:spPr>
          <a:xfrm rot="0">
            <a:off x="0" y="0"/>
            <a:ext cx="9144000" cy="762000"/>
          </a:xfrm>
          <a:solidFill>
            <a:srgbClr val="000000">
              <a:alpha val="100000"/>
            </a:srgbClr>
          </a:solidFill>
          <a:ln/>
        </p:spPr>
        <p:txBody>
          <a:bodyPr wrap="square" lIns="91440" rIns="91440" tIns="45720" bIns="45720" anchor="ctr"/>
          <a:lstStyle/>
          <a:p>
            <a:pPr/>
            <a:r>
              <a:rPr lang="en-US" altLang="en-US" dirty="0" b="1">
                <a:solidFill>
                  <a:srgbClr val="ffffff"/>
                </a:solidFill>
              </a:rPr>
              <a:t>External cephalic version(ECV)</a:t>
            </a:r>
          </a:p>
        </p:txBody>
      </p:sp>
    </p:spTree>
  </p:cSld>
  <p:transition spd="fas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0272" name=""/>
        <p:cNvGrpSpPr>
          <a:grpSpLocks/>
        </p:cNvGrpSpPr>
        <p:nvPr/>
      </p:nvGrpSpPr>
      <p:grpSpPr>
        <a:xfrm/>
      </p:grpSpPr>
      <p:sp>
        <p:nvSpPr>
          <p:cNvPr id="310274" name=""/>
          <p:cNvSpPr>
            <a:spLocks noGrp="1" noChangeAspect="0"/>
          </p:cNvSpPr>
          <p:nvPr>
            <p:ph type="obj" sz="full" idx="4294967295"/>
          </p:nvPr>
        </p:nvSpPr>
        <p:spPr>
          <a:xfrm rot="0">
            <a:off x="0" y="1143000"/>
            <a:ext cx="9144000" cy="4987925"/>
          </a:xfrm>
          <a:ln/>
        </p:spPr>
        <p:txBody>
          <a:bodyPr wrap="square" lIns="91440" rIns="91440" tIns="45720" bIns="45720" anchor="t" anchorCtr="false"/>
          <a:lstStyle/>
          <a:p>
            <a:pPr>
              <a:lnSpc>
                <a:spcPct val="80000"/>
              </a:lnSpc>
            </a:pPr>
            <a:r>
              <a:rPr lang="en-US" altLang="en-US" sz="2700" dirty="0"/>
              <a:t>Ultrasound scan is performed to localise the placenta &amp; confirm the position &amp; presentation of the foetus</a:t>
            </a:r>
          </a:p>
          <a:p>
            <a:pPr>
              <a:lnSpc>
                <a:spcPct val="80000"/>
              </a:lnSpc>
            </a:pPr>
            <a:r>
              <a:rPr lang="en-US" altLang="en-US" sz="2700" dirty="0"/>
              <a:t>A 3o minute CTG is performed to establish that the foetus is not distressed at the start of the procedure &amp; maternal bp &amp; pulse are recorded</a:t>
            </a:r>
          </a:p>
          <a:p>
            <a:pPr>
              <a:lnSpc>
                <a:spcPct val="80000"/>
              </a:lnSpc>
            </a:pPr>
            <a:r>
              <a:rPr lang="en-US" altLang="en-US" sz="2700" dirty="0"/>
              <a:t>Patient is asked to empty the bladder. The MW assists the patient into a comfortable supine position</a:t>
            </a:r>
          </a:p>
          <a:p>
            <a:pPr>
              <a:lnSpc>
                <a:spcPct val="80000"/>
              </a:lnSpc>
            </a:pPr>
            <a:r>
              <a:rPr lang="en-US" altLang="en-US" sz="2700" dirty="0"/>
              <a:t>Elevate the foot of the bed to help free the breech from the pelvic brim</a:t>
            </a:r>
          </a:p>
          <a:p>
            <a:pPr>
              <a:lnSpc>
                <a:spcPct val="80000"/>
              </a:lnSpc>
            </a:pPr>
            <a:r>
              <a:rPr lang="en-US" altLang="en-US" sz="2700" dirty="0"/>
              <a:t>The breech is displaced from the pelvic brim towards the iliac fossa. simultaneous force is then used as with one hand on each pole the operator makes the foetus perform a forward somersault   </a:t>
            </a:r>
          </a:p>
        </p:txBody>
      </p:sp>
      <p:sp>
        <p:nvSpPr>
          <p:cNvPr id="310275"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4000" dirty="0" b="1"/>
              <a:t>Procedure of performing ECV</a:t>
            </a:r>
          </a:p>
        </p:txBody>
      </p:sp>
    </p:spTree>
  </p:cSld>
  <p:transition spd="fas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1296" name=""/>
        <p:cNvGrpSpPr>
          <a:grpSpLocks/>
        </p:cNvGrpSpPr>
        <p:nvPr/>
      </p:nvGrpSpPr>
      <p:grpSpPr>
        <a:xfrm/>
      </p:grpSpPr>
      <p:sp>
        <p:nvSpPr>
          <p:cNvPr id="31129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If the woman is rhesus negative, an injection of anti-D immunoglobulin is given as prophylaxis against iso-immunisation caused by any placental separation. If the version is performed immediately prior to the onset of labour, this should be delayed until after delivery when the blood grp of the baby is known</a:t>
            </a:r>
          </a:p>
        </p:txBody>
      </p:sp>
      <p:sp>
        <p:nvSpPr>
          <p:cNvPr id="3112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2320" name=""/>
        <p:cNvGrpSpPr>
          <a:grpSpLocks/>
        </p:cNvGrpSpPr>
        <p:nvPr/>
      </p:nvGrpSpPr>
      <p:grpSpPr>
        <a:xfrm/>
      </p:grpSpPr>
      <p:sp>
        <p:nvSpPr>
          <p:cNvPr id="312322" name=""/>
          <p:cNvSpPr>
            <a:spLocks noGrp="1" noChangeAspect="0"/>
          </p:cNvSpPr>
          <p:nvPr>
            <p:ph type="obj" sz="full" idx="4294967295"/>
          </p:nvPr>
        </p:nvSpPr>
        <p:spPr>
          <a:xfrm rot="0">
            <a:off x="0" y="1066800"/>
            <a:ext cx="9144000" cy="5064125"/>
          </a:xfrm>
          <a:ln/>
        </p:spPr>
        <p:txBody>
          <a:bodyPr wrap="square" lIns="91440" rIns="91440" tIns="45720" bIns="45720" anchor="t" anchorCtr="false"/>
          <a:lstStyle/>
          <a:p>
            <a:pPr/>
            <a:r>
              <a:rPr lang="en-US" altLang="en-US" dirty="0" u="sng"/>
              <a:t>Knotting</a:t>
            </a:r>
            <a:r>
              <a:rPr lang="en-US" altLang="en-US" dirty="0"/>
              <a:t> of the umbilical cord-this should be suspected if bradycardia occurs &amp; persists. The foetus is immediately turned back to a breech presentation</a:t>
            </a:r>
          </a:p>
          <a:p>
            <a:pPr/>
            <a:r>
              <a:rPr lang="en-US" altLang="en-US" dirty="0" u="sng"/>
              <a:t>Separation of the placenta</a:t>
            </a:r>
            <a:r>
              <a:rPr lang="en-US" altLang="en-US" dirty="0"/>
              <a:t>-the MW should ask the woman to report pain or vaginal bleeding during and after the procedure</a:t>
            </a:r>
          </a:p>
          <a:p>
            <a:pPr/>
            <a:r>
              <a:rPr lang="en-US" altLang="en-US" dirty="0" u="sng"/>
              <a:t>Rupture of the membranes</a:t>
            </a:r>
            <a:r>
              <a:rPr lang="en-US" altLang="en-US" dirty="0"/>
              <a:t>-if this occurs the cord may prolapse becoz neither the head nor breech is engaged</a:t>
            </a:r>
          </a:p>
        </p:txBody>
      </p:sp>
      <p:sp>
        <p:nvSpPr>
          <p:cNvPr id="312323" name=""/>
          <p:cNvSpPr>
            <a:spLocks noGrp="1" noChangeAspect="0"/>
          </p:cNvSpPr>
          <p:nvPr>
            <p:ph type="title" sz="full" idx="4294967295"/>
          </p:nvPr>
        </p:nvSpPr>
        <p:spPr>
          <a:xfrm rot="0">
            <a:off x="457200" y="0"/>
            <a:ext cx="8229600" cy="838200"/>
          </a:xfrm>
          <a:ln/>
        </p:spPr>
        <p:txBody>
          <a:bodyPr wrap="square" lIns="91440" rIns="91440" tIns="45720" bIns="45720" anchor="ctr"/>
          <a:lstStyle/>
          <a:p>
            <a:pPr/>
            <a:r>
              <a:rPr lang="en-US" altLang="en-US" dirty="0" b="1"/>
              <a:t>Complications of ECV</a:t>
            </a:r>
          </a:p>
        </p:txBody>
      </p:sp>
    </p:spTree>
  </p:cSld>
  <p:transition spd="fas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3344" name=""/>
        <p:cNvGrpSpPr>
          <a:grpSpLocks/>
        </p:cNvGrpSpPr>
        <p:nvPr/>
      </p:nvGrpSpPr>
      <p:grpSpPr>
        <a:xfrm/>
      </p:grpSpPr>
      <p:sp>
        <p:nvSpPr>
          <p:cNvPr id="313346"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dirty="0"/>
              <a:t>Presence of a previous uterine scar</a:t>
            </a:r>
          </a:p>
          <a:p>
            <a:pPr/>
            <a:r>
              <a:rPr lang="en-US" altLang="en-US" dirty="0"/>
              <a:t>P.E.T or hypertension- becoz of the increased risk of placenta abruption</a:t>
            </a:r>
          </a:p>
          <a:p>
            <a:pPr/>
            <a:r>
              <a:rPr lang="en-US" altLang="en-US" dirty="0"/>
              <a:t>Multiple pregnancy</a:t>
            </a:r>
          </a:p>
          <a:p>
            <a:pPr/>
            <a:r>
              <a:rPr lang="en-US" altLang="en-US" dirty="0"/>
              <a:t>Oligohydramnios- becoz too much force has to be applied directly to the foetus &amp; the version is likely to be unsuccessful</a:t>
            </a:r>
          </a:p>
          <a:p>
            <a:pPr/>
            <a:r>
              <a:rPr lang="en-US" altLang="en-US" dirty="0"/>
              <a:t>Ruptured membranes</a:t>
            </a:r>
          </a:p>
          <a:p>
            <a:pPr/>
            <a:r>
              <a:rPr lang="en-US" altLang="en-US" dirty="0"/>
              <a:t>A hydrocephalic foetus</a:t>
            </a:r>
          </a:p>
          <a:p>
            <a:pPr/>
            <a:r>
              <a:rPr lang="en-US" altLang="en-US" dirty="0"/>
              <a:t>Any condition which would require delivery by cs</a:t>
            </a:r>
          </a:p>
        </p:txBody>
      </p:sp>
      <p:sp>
        <p:nvSpPr>
          <p:cNvPr id="313347" name=""/>
          <p:cNvSpPr>
            <a:spLocks noGrp="1" noChangeAspect="0"/>
          </p:cNvSpPr>
          <p:nvPr>
            <p:ph type="title" sz="full" idx="4294967295"/>
          </p:nvPr>
        </p:nvSpPr>
        <p:spPr>
          <a:xfrm rot="0">
            <a:off x="457200" y="0"/>
            <a:ext cx="8229600" cy="914400"/>
          </a:xfrm>
          <a:ln/>
        </p:spPr>
        <p:txBody>
          <a:bodyPr wrap="square" lIns="91440" rIns="91440" tIns="45720" bIns="45720" anchor="ctr"/>
          <a:lstStyle/>
          <a:p>
            <a:pPr/>
            <a:r>
              <a:rPr lang="en-US" altLang="en-US" dirty="0" b="1"/>
              <a:t>Contraindications of ECV</a:t>
            </a:r>
          </a:p>
        </p:txBody>
      </p:sp>
    </p:spTree>
  </p:cSld>
  <p:transition spd="fas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4368" name=""/>
        <p:cNvGrpSpPr>
          <a:grpSpLocks/>
        </p:cNvGrpSpPr>
        <p:nvPr/>
      </p:nvGrpSpPr>
      <p:grpSpPr>
        <a:xfrm/>
      </p:grpSpPr>
      <p:sp>
        <p:nvSpPr>
          <p:cNvPr id="314370" name=""/>
          <p:cNvSpPr>
            <a:spLocks noGrp="1" noChangeAspect="0"/>
          </p:cNvSpPr>
          <p:nvPr>
            <p:ph type="obj" sz="full" idx="4294967295"/>
          </p:nvPr>
        </p:nvSpPr>
        <p:spPr>
          <a:xfrm rot="0">
            <a:off x="0" y="1600200"/>
            <a:ext cx="9144000" cy="4530725"/>
          </a:xfrm>
          <a:ln/>
        </p:spPr>
        <p:txBody>
          <a:bodyPr wrap="square" lIns="91440" rIns="91440" tIns="45720" bIns="45720" anchor="t" anchorCtr="false"/>
          <a:lstStyle/>
          <a:p>
            <a:pPr/>
            <a:r>
              <a:rPr lang="en-US" altLang="en-US" dirty="0"/>
              <a:t>The bitrochanteric diameter (10cm) enters in the left oblique diameter of the pelvic brim. The sacrum points to the left ilio-pectineal eminence</a:t>
            </a:r>
          </a:p>
        </p:txBody>
      </p:sp>
      <p:sp>
        <p:nvSpPr>
          <p:cNvPr id="31437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Mechanism of Labour in a Left Sacro Anterior (LSA) Position</a:t>
            </a:r>
          </a:p>
        </p:txBody>
      </p:sp>
    </p:spTree>
  </p:cSld>
  <p:transition spd="fas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5392" name=""/>
        <p:cNvGrpSpPr>
          <a:grpSpLocks/>
        </p:cNvGrpSpPr>
        <p:nvPr/>
      </p:nvGrpSpPr>
      <p:grpSpPr>
        <a:xfrm/>
      </p:grpSpPr>
      <p:sp>
        <p:nvSpPr>
          <p:cNvPr id="31539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Position :Left Sacro-Anterior, LSA</a:t>
            </a:r>
          </a:p>
          <a:p>
            <a:pPr/>
            <a:r>
              <a:rPr lang="en-US" altLang="en-US" dirty="0"/>
              <a:t>Lie :Longitudinal</a:t>
            </a:r>
          </a:p>
          <a:p>
            <a:pPr/>
            <a:r>
              <a:rPr lang="en-US" altLang="en-US" dirty="0"/>
              <a:t>Attitude :Complete flexion</a:t>
            </a:r>
          </a:p>
          <a:p>
            <a:pPr/>
            <a:r>
              <a:rPr lang="en-US" altLang="en-US" dirty="0"/>
              <a:t>Presentation :Breech</a:t>
            </a:r>
          </a:p>
          <a:p>
            <a:pPr/>
            <a:r>
              <a:rPr lang="en-US" altLang="en-US" dirty="0"/>
              <a:t>Denominator :Sacrum</a:t>
            </a:r>
          </a:p>
          <a:p>
            <a:pPr/>
            <a:r>
              <a:rPr lang="en-US" altLang="en-US" dirty="0"/>
              <a:t>Presenting part :Anterior left buttock</a:t>
            </a:r>
          </a:p>
        </p:txBody>
      </p:sp>
      <p:sp>
        <p:nvSpPr>
          <p:cNvPr id="3153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Summary of LSA Position</a:t>
            </a:r>
          </a:p>
        </p:txBody>
      </p:sp>
    </p:spTree>
  </p:cSld>
  <p:transition spd="fas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6416" name=""/>
        <p:cNvGrpSpPr>
          <a:grpSpLocks/>
        </p:cNvGrpSpPr>
        <p:nvPr/>
      </p:nvGrpSpPr>
      <p:grpSpPr>
        <a:xfrm/>
      </p:grpSpPr>
      <p:sp>
        <p:nvSpPr>
          <p:cNvPr id="31641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This takes place with increasing compaction due to increased flexion of limbs</a:t>
            </a:r>
          </a:p>
        </p:txBody>
      </p:sp>
      <p:sp>
        <p:nvSpPr>
          <p:cNvPr id="31641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Descent</a:t>
            </a:r>
          </a:p>
        </p:txBody>
      </p:sp>
    </p:spTree>
  </p:cSld>
  <p:transition spd="fas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7440" name=""/>
        <p:cNvGrpSpPr>
          <a:grpSpLocks/>
        </p:cNvGrpSpPr>
        <p:nvPr/>
      </p:nvGrpSpPr>
      <p:grpSpPr>
        <a:xfrm/>
      </p:grpSpPr>
      <p:sp>
        <p:nvSpPr>
          <p:cNvPr id="31744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anterior buttock reaches the pelvic floor first and rotates one eighth of a circle (1/8) forwards along the right side of pelvis to lie </a:t>
            </a:r>
          </a:p>
          <a:p>
            <a:pPr>
              <a:buNone/>
            </a:pPr>
            <a:r>
              <a:rPr lang="en-US" altLang="en-US" dirty="0"/>
              <a:t>  underneath the symphysis pubis. The bitrochanteric diameter is now in the antero-posterior diameter of the outlet</a:t>
            </a:r>
          </a:p>
        </p:txBody>
      </p:sp>
      <p:sp>
        <p:nvSpPr>
          <p:cNvPr id="3174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Internal Rotation of the Buttocks</a:t>
            </a:r>
          </a:p>
        </p:txBody>
      </p:sp>
    </p:spTree>
  </p:cSld>
  <p:transition spd="fas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8464" name=""/>
        <p:cNvGrpSpPr>
          <a:grpSpLocks/>
        </p:cNvGrpSpPr>
        <p:nvPr/>
      </p:nvGrpSpPr>
      <p:grpSpPr>
        <a:xfrm/>
      </p:grpSpPr>
      <p:sp>
        <p:nvSpPr>
          <p:cNvPr id="31846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anterior buttock escapes under the symphysis pubis. The posterior buttock sweeps the perineum and the buttocks are born by a movement of lateral flexion</a:t>
            </a:r>
          </a:p>
        </p:txBody>
      </p:sp>
      <p:sp>
        <p:nvSpPr>
          <p:cNvPr id="31846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Lateral Flexion of the Body</a:t>
            </a:r>
            <a:r>
              <a:rPr lang="en-US" altLang="en-US" sz="4000" dirty="0" b="1"/>
              <a:t/>
            </a:r>
            <a:br/>
          </a:p>
        </p:txBody>
      </p:sp>
    </p:spTree>
  </p:cSld>
  <p:transition spd="fas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792" name=""/>
        <p:cNvGrpSpPr>
          <a:grpSpLocks/>
        </p:cNvGrpSpPr>
        <p:nvPr/>
      </p:nvGrpSpPr>
      <p:grpSpPr>
        <a:xfrm/>
      </p:grpSpPr>
      <p:sp>
        <p:nvSpPr>
          <p:cNvPr id="33794" name=""/>
          <p:cNvSpPr>
            <a:spLocks noGrp="1" noChangeAspect="0"/>
          </p:cNvSpPr>
          <p:nvPr>
            <p:ph type="obj" sz="full" idx="4294967295"/>
          </p:nvPr>
        </p:nvSpPr>
        <p:spPr>
          <a:xfrm rot="0">
            <a:off x="0" y="304800"/>
            <a:ext cx="9144000" cy="6553200"/>
          </a:xfrm>
          <a:ln/>
        </p:spPr>
        <p:txBody>
          <a:bodyPr wrap="square" lIns="91440" rIns="91440" tIns="45720" bIns="45720" anchor="t" anchorCtr="false"/>
          <a:lstStyle/>
          <a:p>
            <a:pPr lvl="1"/>
            <a:r>
              <a:rPr lang="en-US" altLang="en-US" sz="2400" dirty="0"/>
              <a:t>If the head is between 1/5 and 3/5 above the symphysis pubis or the leading bony edge of the fetal head is between 0 station and -2 station, and birth is taking place in a facility where safe caesarean section is not possible, delivery should be by vacuum extraction and symphysiotomy </a:t>
            </a:r>
          </a:p>
          <a:p>
            <a:pPr lvl="1"/>
            <a:r>
              <a:rPr lang="en-US" altLang="en-US" sz="2400" dirty="0"/>
              <a:t>If the service provider is not proficient in symphysiotomy, immediate referral is required for delivery by caesarean section </a:t>
            </a:r>
          </a:p>
          <a:p>
            <a:pPr lvl="1"/>
            <a:r>
              <a:rPr lang="en-US" altLang="en-US" sz="2400" dirty="0"/>
              <a:t>If the head is more than 3/5 above the symphysis pubis or the leading bony edge of the fetal head is above -2 station, delivery must be by caesarean section. </a:t>
            </a:r>
          </a:p>
          <a:p>
            <a:pPr lvl="1"/>
            <a:r>
              <a:rPr lang="en-US" altLang="en-US" sz="2400" dirty="0"/>
              <a:t>If the woman arrived very late and the foetus is dead, do destructive obstetric procedure </a:t>
            </a:r>
          </a:p>
        </p:txBody>
      </p:sp>
    </p:spTree>
  </p:cSld>
  <p:transition spd="fas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9488" name=""/>
        <p:cNvGrpSpPr>
          <a:grpSpLocks/>
        </p:cNvGrpSpPr>
        <p:nvPr/>
      </p:nvGrpSpPr>
      <p:grpSpPr>
        <a:xfrm/>
      </p:grpSpPr>
      <p:sp>
        <p:nvSpPr>
          <p:cNvPr id="31949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anterior buttock turns slightly to the patient’s right side</a:t>
            </a:r>
          </a:p>
        </p:txBody>
      </p:sp>
      <p:sp>
        <p:nvSpPr>
          <p:cNvPr id="3194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Restitution of the Buttock</a:t>
            </a:r>
          </a:p>
        </p:txBody>
      </p:sp>
    </p:spTree>
  </p:cSld>
  <p:transition spd="fas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0512" name=""/>
        <p:cNvGrpSpPr>
          <a:grpSpLocks/>
        </p:cNvGrpSpPr>
        <p:nvPr/>
      </p:nvGrpSpPr>
      <p:grpSpPr>
        <a:xfrm/>
      </p:grpSpPr>
      <p:sp>
        <p:nvSpPr>
          <p:cNvPr id="32051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shoulders enter in the same oblique diameter of the brim as the buttocks. The anterior shoulder rotates forwards one eighth of a circle along the right side of the pelvis and escapes under the symphysis pubis. The posterior shoulder sweeps the perineum and the shoulders are born.</a:t>
            </a:r>
          </a:p>
        </p:txBody>
      </p:sp>
      <p:sp>
        <p:nvSpPr>
          <p:cNvPr id="32051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Internal Rotation of the Shoulders</a:t>
            </a:r>
          </a:p>
        </p:txBody>
      </p:sp>
    </p:spTree>
  </p:cSld>
  <p:transition spd="fas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1536" name=""/>
        <p:cNvGrpSpPr>
          <a:grpSpLocks/>
        </p:cNvGrpSpPr>
        <p:nvPr/>
      </p:nvGrpSpPr>
      <p:grpSpPr>
        <a:xfrm/>
      </p:grpSpPr>
      <p:sp>
        <p:nvSpPr>
          <p:cNvPr id="32153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head enters in the transverse diameter of the pelvic brim. The occiput rotates along the left or right side of the pelvis. The sub-occipital region (nape of the neck) impinges under surface of the symphysis pubis</a:t>
            </a:r>
          </a:p>
        </p:txBody>
      </p:sp>
      <p:sp>
        <p:nvSpPr>
          <p:cNvPr id="3215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Internal Rotation of the Head</a:t>
            </a:r>
          </a:p>
        </p:txBody>
      </p:sp>
    </p:spTree>
  </p:cSld>
  <p:transition spd="fas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2560" name=""/>
        <p:cNvGrpSpPr>
          <a:grpSpLocks/>
        </p:cNvGrpSpPr>
        <p:nvPr/>
      </p:nvGrpSpPr>
      <p:grpSpPr>
        <a:xfrm/>
      </p:grpSpPr>
      <p:sp>
        <p:nvSpPr>
          <p:cNvPr id="32256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body turns so that the back is uppermost, a movement which accompanies internal rotation of the head.</a:t>
            </a:r>
          </a:p>
        </p:txBody>
      </p:sp>
      <p:sp>
        <p:nvSpPr>
          <p:cNvPr id="32256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External Rotation of the Body</a:t>
            </a:r>
          </a:p>
        </p:txBody>
      </p:sp>
    </p:spTree>
  </p:cSld>
  <p:transition spd="fas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3584" name=""/>
        <p:cNvGrpSpPr>
          <a:grpSpLocks/>
        </p:cNvGrpSpPr>
        <p:nvPr/>
      </p:nvGrpSpPr>
      <p:grpSpPr>
        <a:xfrm/>
      </p:grpSpPr>
      <p:sp>
        <p:nvSpPr>
          <p:cNvPr id="32358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chin, face and sinciput sweep the perineum and the head is born in flexed attitude</a:t>
            </a:r>
          </a:p>
        </p:txBody>
      </p:sp>
      <p:sp>
        <p:nvSpPr>
          <p:cNvPr id="32358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Birth of the Head</a:t>
            </a:r>
          </a:p>
        </p:txBody>
      </p:sp>
    </p:spTree>
  </p:cSld>
  <p:transition spd="fas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4608" name=""/>
        <p:cNvGrpSpPr>
          <a:grpSpLocks/>
        </p:cNvGrpSpPr>
        <p:nvPr/>
      </p:nvGrpSpPr>
      <p:grpSpPr>
        <a:xfrm/>
      </p:grpSpPr>
      <p:sp>
        <p:nvSpPr>
          <p:cNvPr id="324610" name=""/>
          <p:cNvSpPr>
            <a:spLocks noGrp="1" noChangeAspect="0"/>
          </p:cNvSpPr>
          <p:nvPr>
            <p:ph type="obj" sz="full" idx="4294967295"/>
          </p:nvPr>
        </p:nvSpPr>
        <p:spPr>
          <a:xfrm rot="0">
            <a:off x="0" y="1143000"/>
            <a:ext cx="9144000" cy="4987925"/>
          </a:xfrm>
          <a:ln/>
        </p:spPr>
        <p:txBody>
          <a:bodyPr wrap="square" lIns="91440" rIns="91440" tIns="45720" bIns="45720" anchor="t" anchorCtr="false"/>
          <a:lstStyle/>
          <a:p>
            <a:pPr>
              <a:buNone/>
            </a:pPr>
            <a:r>
              <a:rPr lang="en-US" altLang="en-US" dirty="0" b="1"/>
              <a:t>1</a:t>
            </a:r>
            <a:r>
              <a:rPr lang="en-US" altLang="en-US" dirty="0" b="1"/>
              <a:t>st</a:t>
            </a:r>
            <a:r>
              <a:rPr lang="en-US" altLang="en-US" dirty="0" b="1"/>
              <a:t> stage of labour</a:t>
            </a:r>
          </a:p>
          <a:p>
            <a:pPr/>
            <a:r>
              <a:rPr lang="en-US" altLang="en-US" dirty="0"/>
              <a:t>Basic care at this stage is same as in normal labour. In complete breech, there is a less well-fitting presenting part &amp; the membranes tend to rupture early. A VE should be performed to exclude cord prolapse</a:t>
            </a:r>
          </a:p>
          <a:p>
            <a:pPr/>
            <a:r>
              <a:rPr lang="en-US" altLang="en-US" dirty="0"/>
              <a:t>An epidural block(analgesia) is offered to a woman with breech presentation as it inhibits the urge to push prematurely</a:t>
            </a:r>
          </a:p>
        </p:txBody>
      </p:sp>
      <p:sp>
        <p:nvSpPr>
          <p:cNvPr id="324611" name=""/>
          <p:cNvSpPr>
            <a:spLocks noGrp="1" noChangeAspect="0"/>
          </p:cNvSpPr>
          <p:nvPr>
            <p:ph type="title" sz="full" idx="4294967295"/>
          </p:nvPr>
        </p:nvSpPr>
        <p:spPr>
          <a:xfrm rot="0">
            <a:off x="457200" y="0"/>
            <a:ext cx="8229600" cy="914400"/>
          </a:xfrm>
          <a:ln/>
        </p:spPr>
        <p:txBody>
          <a:bodyPr wrap="square" lIns="91440" rIns="91440" tIns="45720" bIns="45720" anchor="ctr"/>
          <a:lstStyle/>
          <a:p>
            <a:pPr/>
            <a:r>
              <a:rPr lang="en-US" altLang="en-US" dirty="0" b="1"/>
              <a:t>Management of labour</a:t>
            </a:r>
          </a:p>
        </p:txBody>
      </p:sp>
    </p:spTree>
  </p:cSld>
  <p:transition spd="fas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5632" name=""/>
        <p:cNvGrpSpPr>
          <a:grpSpLocks/>
        </p:cNvGrpSpPr>
        <p:nvPr/>
      </p:nvGrpSpPr>
      <p:grpSpPr>
        <a:xfrm/>
      </p:grpSpPr>
      <p:sp>
        <p:nvSpPr>
          <p:cNvPr id="32563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Confirm full dilatation of the cervix thru a VE b4 the woman commences active pushing&amp; reassure the mother</a:t>
            </a:r>
          </a:p>
          <a:p>
            <a:pPr/>
            <a:r>
              <a:rPr lang="en-US" altLang="en-US" dirty="0"/>
              <a:t>Inform the obstetrician of the onset of 2</a:t>
            </a:r>
            <a:r>
              <a:rPr lang="en-US" altLang="en-US" dirty="0"/>
              <a:t>nd</a:t>
            </a:r>
            <a:r>
              <a:rPr lang="en-US" altLang="en-US" dirty="0"/>
              <a:t> stage &amp; a paediatrician should be present at the time of delivery</a:t>
            </a:r>
          </a:p>
        </p:txBody>
      </p:sp>
      <p:sp>
        <p:nvSpPr>
          <p:cNvPr id="32563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2</a:t>
            </a:r>
            <a:r>
              <a:rPr lang="en-US" altLang="en-US" dirty="0"/>
              <a:t>nd</a:t>
            </a:r>
            <a:r>
              <a:rPr lang="en-US" altLang="en-US" dirty="0"/>
              <a:t> stage</a:t>
            </a:r>
          </a:p>
        </p:txBody>
      </p:sp>
    </p:spTree>
  </p:cSld>
  <p:transition spd="fas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6656" name=""/>
        <p:cNvGrpSpPr>
          <a:grpSpLocks/>
        </p:cNvGrpSpPr>
        <p:nvPr/>
      </p:nvGrpSpPr>
      <p:grpSpPr>
        <a:xfrm/>
      </p:grpSpPr>
      <p:sp>
        <p:nvSpPr>
          <p:cNvPr id="326658" name=""/>
          <p:cNvSpPr>
            <a:spLocks noGrp="1" noChangeAspect="0"/>
          </p:cNvSpPr>
          <p:nvPr>
            <p:ph type="obj" sz="full" idx="4294967295"/>
          </p:nvPr>
        </p:nvSpPr>
        <p:spPr>
          <a:xfrm rot="0">
            <a:off x="0" y="0"/>
            <a:ext cx="8991600" cy="6130925"/>
          </a:xfrm>
          <a:ln/>
        </p:spPr>
        <p:txBody>
          <a:bodyPr wrap="square" lIns="91440" rIns="91440" tIns="45720" bIns="45720" anchor="t" anchorCtr="false"/>
          <a:lstStyle/>
          <a:p>
            <a:pPr>
              <a:buNone/>
            </a:pPr>
            <a:r>
              <a:rPr lang="en-US" altLang="en-US" dirty="0"/>
              <a:t>The following procedure should be followed when delivering the complete breech:</a:t>
            </a:r>
          </a:p>
          <a:p>
            <a:pPr/>
            <a:r>
              <a:rPr lang="en-US" altLang="en-US" dirty="0"/>
              <a:t>Mother’s buttocks are positioned at the edge of the bed to allow the baby to hang and apply supra-pubic pressure to the head if required</a:t>
            </a:r>
          </a:p>
          <a:p>
            <a:pPr/>
            <a:r>
              <a:rPr lang="en-US" altLang="en-US" dirty="0"/>
              <a:t>Give episiotomy when the buttocks extend the perineum, to avoid compression of a moulded head</a:t>
            </a:r>
          </a:p>
          <a:p>
            <a:pPr/>
            <a:r>
              <a:rPr lang="en-US" altLang="en-US" dirty="0"/>
              <a:t>The buttocks should be expelled by an aided bearing down effort of the mother</a:t>
            </a:r>
          </a:p>
        </p:txBody>
      </p:sp>
    </p:spTree>
  </p:cSld>
  <p:transition spd="fas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7680" name=""/>
        <p:cNvGrpSpPr>
          <a:grpSpLocks/>
        </p:cNvGrpSpPr>
        <p:nvPr/>
      </p:nvGrpSpPr>
      <p:grpSpPr>
        <a:xfrm/>
      </p:grpSpPr>
      <p:sp>
        <p:nvSpPr>
          <p:cNvPr id="327682" name=""/>
          <p:cNvSpPr>
            <a:spLocks noGrp="1" noChangeAspect="0"/>
          </p:cNvSpPr>
          <p:nvPr>
            <p:ph type="obj" sz="full" idx="4294967295"/>
          </p:nvPr>
        </p:nvSpPr>
        <p:spPr>
          <a:xfrm rot="0">
            <a:off x="0" y="0"/>
            <a:ext cx="9144000" cy="6130925"/>
          </a:xfrm>
          <a:ln/>
        </p:spPr>
        <p:txBody>
          <a:bodyPr wrap="square" lIns="91440" rIns="91440" tIns="45720" bIns="45720" anchor="t" anchorCtr="false"/>
          <a:lstStyle/>
          <a:p>
            <a:pPr/>
            <a:r>
              <a:rPr lang="en-US" altLang="en-US" dirty="0"/>
              <a:t>With the same contraction the baby is born up to the umbilicus</a:t>
            </a:r>
          </a:p>
          <a:p>
            <a:pPr/>
            <a:r>
              <a:rPr lang="en-US" altLang="en-US" dirty="0"/>
              <a:t>Pull a loop of cord to prevent traction of the cord. The cord should be handled gently to avoid inducing spasm and should be nipped under the pubic arch to avoid anoxia(hypoxia).</a:t>
            </a:r>
          </a:p>
          <a:p>
            <a:pPr/>
            <a:r>
              <a:rPr lang="en-US" altLang="en-US" dirty="0"/>
              <a:t>Check if elbows are on the chest as is the case with complete breech</a:t>
            </a:r>
          </a:p>
          <a:p>
            <a:pPr/>
            <a:r>
              <a:rPr lang="en-US" altLang="en-US" dirty="0"/>
              <a:t>The midwife can assist the expulsion of the shoulder by wrapping a small towel around the baby's hips as it is slippery and loses heat</a:t>
            </a:r>
          </a:p>
          <a:p>
            <a:pPr/>
            <a:r>
              <a:rPr lang="en-US" altLang="en-US" dirty="0"/>
              <a:t>Hold the baby by the iliac crest to avoid crushing of liver and spleen</a:t>
            </a:r>
          </a:p>
        </p:txBody>
      </p:sp>
    </p:spTree>
  </p:cSld>
  <p:transition spd="fas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8704" name=""/>
        <p:cNvGrpSpPr>
          <a:grpSpLocks/>
        </p:cNvGrpSpPr>
        <p:nvPr/>
      </p:nvGrpSpPr>
      <p:grpSpPr>
        <a:xfrm/>
      </p:grpSpPr>
      <p:sp>
        <p:nvSpPr>
          <p:cNvPr id="328706" name=""/>
          <p:cNvSpPr>
            <a:spLocks noGrp="1" noChangeAspect="0"/>
          </p:cNvSpPr>
          <p:nvPr>
            <p:ph type="obj" sz="full" idx="4294967295"/>
          </p:nvPr>
        </p:nvSpPr>
        <p:spPr>
          <a:xfrm rot="0">
            <a:off x="0" y="0"/>
            <a:ext cx="8686800" cy="6130925"/>
          </a:xfrm>
          <a:ln/>
        </p:spPr>
        <p:txBody>
          <a:bodyPr wrap="square" lIns="91440" rIns="91440" tIns="45720" bIns="45720" anchor="t" anchorCtr="false"/>
          <a:lstStyle/>
          <a:p>
            <a:pPr/>
            <a:r>
              <a:rPr lang="en-US" altLang="en-US" dirty="0"/>
              <a:t>While the uterus is contracting and the woman pushing, the anterior shoulder escapes under the symphysis pubis</a:t>
            </a:r>
          </a:p>
          <a:p>
            <a:pPr/>
            <a:r>
              <a:rPr lang="en-US" altLang="en-US" dirty="0"/>
              <a:t>Elevate the buttocks to allow the posterior shoulder to sweep the perineum</a:t>
            </a:r>
          </a:p>
          <a:p>
            <a:pPr/>
            <a:r>
              <a:rPr lang="en-US" altLang="en-US" dirty="0"/>
              <a:t>The back should be in the uppermost position until the shoulders are born</a:t>
            </a:r>
          </a:p>
          <a:p>
            <a:pPr/>
            <a:r>
              <a:rPr lang="en-US" altLang="en-US" dirty="0"/>
              <a:t>As soon as the shoulders are born, let the baby hang by its weight for one or two minutes</a:t>
            </a:r>
          </a:p>
        </p:txBody>
      </p:sp>
    </p:spTree>
  </p:cSld>
  <p:transition spd="fas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816" name=""/>
        <p:cNvGrpSpPr>
          <a:grpSpLocks/>
        </p:cNvGrpSpPr>
        <p:nvPr/>
      </p:nvGrpSpPr>
      <p:grpSpPr>
        <a:xfrm/>
      </p:grpSpPr>
      <p:sp>
        <p:nvSpPr>
          <p:cNvPr id="3481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Third Stage </a:t>
            </a:r>
          </a:p>
          <a:p>
            <a:pPr/>
            <a:r>
              <a:rPr lang="en-US" altLang="en-US" sz="2800" dirty="0"/>
              <a:t>Perform active management of third stage of labour:</a:t>
            </a:r>
          </a:p>
          <a:p>
            <a:pPr lvl="1"/>
            <a:r>
              <a:rPr lang="en-US" altLang="en-US" dirty="0"/>
              <a:t>Cutting and clampng of the cord</a:t>
            </a:r>
          </a:p>
          <a:p>
            <a:pPr lvl="1"/>
            <a:r>
              <a:rPr lang="en-US" altLang="en-US" dirty="0"/>
              <a:t>CCT. Controlled cord traction</a:t>
            </a:r>
          </a:p>
          <a:p>
            <a:pPr lvl="1"/>
            <a:r>
              <a:rPr lang="en-US" altLang="en-US" dirty="0"/>
              <a:t>Administration of an oxytocic agent </a:t>
            </a:r>
          </a:p>
          <a:p>
            <a:pPr>
              <a:buNone/>
            </a:pPr>
            <a:r>
              <a:rPr lang="en-US" altLang="en-US" sz="2800" dirty="0" b="1" u="sng"/>
              <a:t>Management of prolonged labour when there is uterine dysfunction </a:t>
            </a:r>
          </a:p>
          <a:p>
            <a:pPr/>
            <a:r>
              <a:rPr lang="en-US" altLang="en-US" sz="2800" dirty="0" b="1" i="1"/>
              <a:t>Hypotonic dysfunction </a:t>
            </a:r>
          </a:p>
          <a:p>
            <a:pPr lvl="1"/>
            <a:r>
              <a:rPr lang="en-US" altLang="en-US" sz="2400" dirty="0"/>
              <a:t>If the foetal heart rate is normal, the cervical Os is ≥4cm and there is no evidence of foetal malpresentation or CPD, perform ARM then wait for 1-2 hours for improvement of contractions. </a:t>
            </a:r>
          </a:p>
          <a:p>
            <a:pPr lvl="1"/>
            <a:r>
              <a:rPr lang="en-US" altLang="en-US" sz="2400" dirty="0"/>
              <a:t>If contractions do not pick up, start on 5IU oxytocin in 500ml of physiologic solution such as Normal Saline, Ringer’s lactate or 5% dextrose at a rate of 10 drops per minute. </a:t>
            </a:r>
          </a:p>
        </p:txBody>
      </p:sp>
    </p:spTree>
  </p:cSld>
  <p:transition spd="fast"/>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9728" name=""/>
        <p:cNvGrpSpPr>
          <a:grpSpLocks/>
        </p:cNvGrpSpPr>
        <p:nvPr/>
      </p:nvGrpSpPr>
      <p:grpSpPr>
        <a:xfrm/>
      </p:grpSpPr>
      <p:sp>
        <p:nvSpPr>
          <p:cNvPr id="329730" name=""/>
          <p:cNvSpPr>
            <a:spLocks noGrp="1" noChangeAspect="0"/>
          </p:cNvSpPr>
          <p:nvPr>
            <p:ph type="obj" sz="full" idx="4294967295"/>
          </p:nvPr>
        </p:nvSpPr>
        <p:spPr>
          <a:xfrm rot="0">
            <a:off x="0" y="838200"/>
            <a:ext cx="9144000" cy="5867400"/>
          </a:xfrm>
          <a:ln/>
        </p:spPr>
        <p:txBody>
          <a:bodyPr wrap="square" lIns="91440" rIns="91440" tIns="45720" bIns="45720" anchor="t" anchorCtr="false"/>
          <a:lstStyle/>
          <a:p>
            <a:pPr/>
            <a:r>
              <a:rPr lang="en-US" altLang="en-US" dirty="0" b="1"/>
              <a:t>Spontaneous breech delivery(SBD)- </a:t>
            </a:r>
            <a:r>
              <a:rPr lang="en-US" altLang="en-US" dirty="0"/>
              <a:t>occurs with little assistance from the attendant</a:t>
            </a:r>
          </a:p>
          <a:p>
            <a:pPr/>
            <a:r>
              <a:rPr lang="en-US" altLang="en-US" dirty="0" b="1"/>
              <a:t>Assisted breech delivery</a:t>
            </a:r>
            <a:r>
              <a:rPr lang="en-US" altLang="en-US" dirty="0"/>
              <a:t>-the buttocks are born spontaneously, but some assistance is required for delivery of extended legs or arms &amp; the head</a:t>
            </a:r>
          </a:p>
          <a:p>
            <a:pPr/>
            <a:r>
              <a:rPr lang="en-US" altLang="en-US" dirty="0" b="1"/>
              <a:t>Breech extraction</a:t>
            </a:r>
            <a:r>
              <a:rPr lang="en-US" altLang="en-US" dirty="0"/>
              <a:t>-this is a manipulative delivery carried out usually by an obstetrician &amp; is performed to hasten delivery in an emergency situation such as foetal distress</a:t>
            </a:r>
          </a:p>
        </p:txBody>
      </p:sp>
      <p:sp>
        <p:nvSpPr>
          <p:cNvPr id="329731" name=""/>
          <p:cNvSpPr>
            <a:spLocks noGrp="1" noChangeAspect="0"/>
          </p:cNvSpPr>
          <p:nvPr>
            <p:ph type="title" sz="full" idx="4294967295"/>
          </p:nvPr>
        </p:nvSpPr>
        <p:spPr>
          <a:xfrm rot="0">
            <a:off x="457200" y="0"/>
            <a:ext cx="8229600" cy="914400"/>
          </a:xfrm>
          <a:ln/>
        </p:spPr>
        <p:txBody>
          <a:bodyPr wrap="square" lIns="91440" rIns="91440" tIns="45720" bIns="45720" anchor="ctr"/>
          <a:lstStyle/>
          <a:p>
            <a:pPr/>
            <a:r>
              <a:rPr lang="en-US" altLang="en-US" dirty="0"/>
              <a:t>Types of delivery</a:t>
            </a:r>
          </a:p>
        </p:txBody>
      </p:sp>
    </p:spTree>
  </p:cSld>
  <p:transition spd="fas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0752" name=""/>
        <p:cNvGrpSpPr>
          <a:grpSpLocks/>
        </p:cNvGrpSpPr>
        <p:nvPr/>
      </p:nvGrpSpPr>
      <p:grpSpPr>
        <a:xfrm/>
      </p:grpSpPr>
      <p:sp>
        <p:nvSpPr>
          <p:cNvPr id="3307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80000"/>
              </a:lnSpc>
              <a:buNone/>
            </a:pPr>
            <a:r>
              <a:rPr lang="en-US" altLang="en-US" sz="3000" dirty="0" b="1">
                <a:solidFill>
                  <a:srgbClr val="0070c0"/>
                </a:solidFill>
              </a:rPr>
              <a:t>Delivery of the head</a:t>
            </a:r>
          </a:p>
          <a:p>
            <a:pPr>
              <a:lnSpc>
                <a:spcPct val="80000"/>
              </a:lnSpc>
              <a:buNone/>
            </a:pPr>
            <a:r>
              <a:rPr lang="en-US" altLang="en-US" sz="3000" dirty="0" b="1">
                <a:solidFill>
                  <a:srgbClr val="7030a0"/>
                </a:solidFill>
              </a:rPr>
              <a:t>Burns marshall method</a:t>
            </a:r>
          </a:p>
          <a:p>
            <a:pPr>
              <a:lnSpc>
                <a:spcPct val="80000"/>
              </a:lnSpc>
            </a:pPr>
            <a:r>
              <a:rPr lang="en-US" altLang="en-US" sz="3000" dirty="0"/>
              <a:t>The mw or the doctor stands facing away from the mother, and with the left hand, grasps the baby’s ankles from behind with forefingers between the two ankles and hold the stretch, applying sufficient traction to prevent fracture of the neck</a:t>
            </a:r>
          </a:p>
          <a:p>
            <a:pPr>
              <a:lnSpc>
                <a:spcPct val="80000"/>
              </a:lnSpc>
            </a:pPr>
            <a:r>
              <a:rPr lang="en-US" altLang="en-US" sz="3000" dirty="0"/>
              <a:t>Move the feet through an arch of 180° until the mouth and nose are free at the vulva</a:t>
            </a:r>
          </a:p>
          <a:p>
            <a:pPr>
              <a:lnSpc>
                <a:spcPct val="80000"/>
              </a:lnSpc>
            </a:pPr>
            <a:r>
              <a:rPr lang="en-US" altLang="en-US" sz="3000" dirty="0"/>
              <a:t>You are now holding the baby upside down and mechanical suction can be used to clear the airway to avoid asphyxia</a:t>
            </a:r>
          </a:p>
          <a:p>
            <a:pPr>
              <a:lnSpc>
                <a:spcPct val="80000"/>
              </a:lnSpc>
            </a:pPr>
            <a:r>
              <a:rPr lang="en-US" altLang="en-US" sz="3000" dirty="0"/>
              <a:t>At this stage, ask the mother to pant through an open mouth, 'breathing out the head'. One or two minutes should elapse to allow slow delivery of the vault</a:t>
            </a:r>
          </a:p>
          <a:p>
            <a:pPr>
              <a:lnSpc>
                <a:spcPct val="80000"/>
              </a:lnSpc>
              <a:buNone/>
            </a:pPr>
            <a:r>
              <a:rPr lang="en-US" altLang="en-US" sz="3000" dirty="0"/>
              <a:t>of the head to prevent a tentorial tear</a:t>
            </a:r>
          </a:p>
        </p:txBody>
      </p:sp>
    </p:spTree>
  </p:cSld>
  <p:transition spd="fas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1776" name=""/>
        <p:cNvGrpSpPr>
          <a:grpSpLocks/>
        </p:cNvGrpSpPr>
        <p:nvPr/>
      </p:nvGrpSpPr>
      <p:grpSpPr>
        <a:xfrm/>
      </p:grpSpPr>
      <p:pic>
        <p:nvPicPr>
          <p:cNvPr id="331778" name=""/>
          <p:cNvPicPr>
            <a:picLocks noGrp="1" noChangeAspect="0"/>
          </p:cNvPicPr>
          <p:nvPr>
            <p:ph type="obj" sz="full" idx="4294967295"/>
          </p:nvPr>
        </p:nvPicPr>
        <p:blipFill>
          <a:blip r:embed="rID40">
            <a:extLst/>
          </a:blip>
          <a:srcRect t="0" r="0" b="0" l="0"/>
          <a:stretch>
            <a:fillRect/>
          </a:stretch>
        </p:blipFill>
        <p:spPr>
          <a:xfrm rot="0">
            <a:off x="0" y="0"/>
            <a:ext cx="9144000" cy="6858000"/>
          </a:xfrm>
          <a:prstGeom prst="rect">
            <a:avLst/>
          </a:prstGeom>
          <a:ln/>
        </p:spPr>
      </p:pic>
      <p:sp>
        <p:nvSpPr>
          <p:cNvPr id="33177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3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2800" name=""/>
        <p:cNvGrpSpPr>
          <a:grpSpLocks/>
        </p:cNvGrpSpPr>
        <p:nvPr/>
      </p:nvGrpSpPr>
      <p:grpSpPr>
        <a:xfrm/>
      </p:grpSpPr>
      <p:sp>
        <p:nvSpPr>
          <p:cNvPr id="332802" name=""/>
          <p:cNvSpPr>
            <a:spLocks noGrp="1" noChangeAspect="0"/>
          </p:cNvSpPr>
          <p:nvPr>
            <p:ph type="obj" sz="full" idx="4294967295"/>
          </p:nvPr>
        </p:nvSpPr>
        <p:spPr>
          <a:xfrm rot="0">
            <a:off x="0" y="1219200"/>
            <a:ext cx="9144000" cy="4911725"/>
          </a:xfrm>
          <a:ln/>
        </p:spPr>
        <p:txBody>
          <a:bodyPr wrap="square" lIns="91440" rIns="91440" tIns="45720" bIns="45720" anchor="t" anchorCtr="false"/>
          <a:lstStyle/>
          <a:p>
            <a:pPr/>
            <a:r>
              <a:rPr lang="en-US" altLang="en-US" dirty="0"/>
              <a:t>Apply downward traction until popliteal fossae appear at the vulva</a:t>
            </a:r>
          </a:p>
          <a:p>
            <a:pPr/>
            <a:r>
              <a:rPr lang="en-US" altLang="en-US" dirty="0"/>
              <a:t>An episiotomy is made when the buttocks extend the perineum</a:t>
            </a:r>
          </a:p>
          <a:p>
            <a:pPr/>
            <a:r>
              <a:rPr lang="en-US" altLang="en-US" dirty="0"/>
              <a:t>Pressure is applied at the popliteal fossae with abduction of the thigh</a:t>
            </a:r>
          </a:p>
          <a:p>
            <a:pPr/>
            <a:r>
              <a:rPr lang="en-US" altLang="en-US" dirty="0"/>
              <a:t>The knee will flex and this will aid extraction of the feet and avoid fractures of lower limbs</a:t>
            </a:r>
          </a:p>
        </p:txBody>
      </p:sp>
      <p:sp>
        <p:nvSpPr>
          <p:cNvPr id="33280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2</a:t>
            </a:r>
            <a:r>
              <a:rPr lang="en-US" altLang="en-US" sz="4000" dirty="0"/>
              <a:t>nd</a:t>
            </a:r>
            <a:r>
              <a:rPr lang="en-US" altLang="en-US" sz="4000" dirty="0"/>
              <a:t> stage breech with extended legs</a:t>
            </a:r>
          </a:p>
        </p:txBody>
      </p:sp>
    </p:spTree>
  </p:cSld>
  <p:transition spd="fas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3824" name=""/>
        <p:cNvGrpSpPr>
          <a:grpSpLocks/>
        </p:cNvGrpSpPr>
        <p:nvPr/>
      </p:nvGrpSpPr>
      <p:grpSpPr>
        <a:xfrm/>
      </p:grpSpPr>
      <p:sp>
        <p:nvSpPr>
          <p:cNvPr id="33382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t>The foot will be swept over the baby’s abdomen and the feet are born</a:t>
            </a:r>
          </a:p>
          <a:p>
            <a:pPr/>
            <a:r>
              <a:rPr lang="en-US" altLang="en-US" dirty="0"/>
              <a:t>You should now wait until the baby is delivered up to the umbilicus, pull a loop of cord</a:t>
            </a:r>
          </a:p>
          <a:p>
            <a:pPr/>
            <a:r>
              <a:rPr lang="en-US" altLang="en-US" dirty="0"/>
              <a:t>Feel for the elbow at the chest, which should not be felt with extended hands</a:t>
            </a:r>
          </a:p>
        </p:txBody>
      </p:sp>
    </p:spTree>
  </p:cSld>
  <p:transition spd="fas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4848" name=""/>
        <p:cNvGrpSpPr>
          <a:grpSpLocks/>
        </p:cNvGrpSpPr>
        <p:nvPr/>
      </p:nvGrpSpPr>
      <p:grpSpPr>
        <a:xfrm/>
      </p:grpSpPr>
      <p:pic>
        <p:nvPicPr>
          <p:cNvPr id="334850" name=""/>
          <p:cNvPicPr>
            <a:picLocks noGrp="1" noChangeAspect="0"/>
          </p:cNvPicPr>
          <p:nvPr>
            <p:ph type="obj" sz="full" idx="4294967295"/>
          </p:nvPr>
        </p:nvPicPr>
        <p:blipFill>
          <a:blip r:embed="rID41">
            <a:extLst/>
          </a:blip>
          <a:srcRect t="0" r="0" b="0" l="0"/>
          <a:stretch>
            <a:fillRect/>
          </a:stretch>
        </p:blipFill>
        <p:spPr>
          <a:xfrm rot="0">
            <a:off x="0" y="152400"/>
            <a:ext cx="9144000" cy="6400800"/>
          </a:xfrm>
          <a:prstGeom prst="rect">
            <a:avLst/>
          </a:prstGeom>
          <a:ln/>
        </p:spPr>
      </p:pic>
      <p:sp>
        <p:nvSpPr>
          <p:cNvPr id="33485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3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5872" name=""/>
        <p:cNvGrpSpPr>
          <a:grpSpLocks/>
        </p:cNvGrpSpPr>
        <p:nvPr/>
      </p:nvGrpSpPr>
      <p:grpSpPr>
        <a:xfrm/>
      </p:grpSpPr>
      <p:pic>
        <p:nvPicPr>
          <p:cNvPr id="335874" name=""/>
          <p:cNvPicPr>
            <a:picLocks noGrp="1" noChangeAspect="0"/>
          </p:cNvPicPr>
          <p:nvPr>
            <p:ph type="obj" sz="full" idx="4294967295"/>
          </p:nvPr>
        </p:nvPicPr>
        <p:blipFill>
          <a:blip r:embed="rID42">
            <a:extLst/>
          </a:blip>
          <a:srcRect t="0" r="0" b="0" l="0"/>
          <a:stretch>
            <a:fillRect/>
          </a:stretch>
        </p:blipFill>
        <p:spPr>
          <a:xfrm rot="0">
            <a:off x="304800" y="228600"/>
            <a:ext cx="8686800" cy="6629400"/>
          </a:xfrm>
          <a:prstGeom prst="rect">
            <a:avLst/>
          </a:prstGeom>
          <a:ln/>
        </p:spPr>
      </p:pic>
      <p:sp>
        <p:nvSpPr>
          <p:cNvPr id="3358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3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6896" name=""/>
        <p:cNvGrpSpPr>
          <a:grpSpLocks/>
        </p:cNvGrpSpPr>
        <p:nvPr/>
      </p:nvGrpSpPr>
      <p:grpSpPr>
        <a:xfrm/>
      </p:grpSpPr>
      <p:pic>
        <p:nvPicPr>
          <p:cNvPr id="336898" name=""/>
          <p:cNvPicPr>
            <a:picLocks noGrp="1" noChangeAspect="0"/>
          </p:cNvPicPr>
          <p:nvPr>
            <p:ph type="obj" sz="full" idx="4294967295"/>
          </p:nvPr>
        </p:nvPicPr>
        <p:blipFill>
          <a:blip r:embed="rID43">
            <a:extLst/>
          </a:blip>
          <a:srcRect t="0" r="0" b="0" l="0"/>
          <a:stretch>
            <a:fillRect/>
          </a:stretch>
        </p:blipFill>
        <p:spPr>
          <a:xfrm rot="0">
            <a:off x="304800" y="228600"/>
            <a:ext cx="8229600" cy="6629400"/>
          </a:xfrm>
          <a:prstGeom prst="rect">
            <a:avLst/>
          </a:prstGeom>
          <a:ln/>
        </p:spPr>
      </p:pic>
      <p:sp>
        <p:nvSpPr>
          <p:cNvPr id="3368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3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7920" name=""/>
        <p:cNvGrpSpPr>
          <a:grpSpLocks/>
        </p:cNvGrpSpPr>
        <p:nvPr/>
      </p:nvGrpSpPr>
      <p:grpSpPr>
        <a:xfrm/>
      </p:grpSpPr>
      <p:sp>
        <p:nvSpPr>
          <p:cNvPr id="337922"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buNone/>
            </a:pPr>
            <a:r>
              <a:rPr lang="en-US" altLang="en-US" dirty="0"/>
              <a:t>( jaw flexion &amp; shoulder traction)</a:t>
            </a:r>
          </a:p>
          <a:p>
            <a:pPr/>
            <a:r>
              <a:rPr lang="en-US" altLang="en-US" dirty="0"/>
              <a:t>Mainly used where there is delay in descent of the head because of extension</a:t>
            </a:r>
          </a:p>
          <a:p>
            <a:pPr/>
            <a:r>
              <a:rPr lang="en-US" altLang="en-US" dirty="0"/>
              <a:t>The baby is laid astride the right arm with the palm supporting the chest. Two fingers are inserted well back into the mouth to pull the jaw downwards &amp; flex the head</a:t>
            </a:r>
          </a:p>
          <a:p>
            <a:pPr/>
            <a:r>
              <a:rPr lang="en-US" altLang="en-US" dirty="0"/>
              <a:t>2 fingers of the left hand are hooked over the shoulders with the middle finger pushing up the occiput to aid flexion. Traction is applied to draw the head out of the vagina</a:t>
            </a:r>
          </a:p>
        </p:txBody>
      </p:sp>
      <p:sp>
        <p:nvSpPr>
          <p:cNvPr id="337923" name=""/>
          <p:cNvSpPr>
            <a:spLocks noGrp="1" noChangeAspect="0"/>
          </p:cNvSpPr>
          <p:nvPr>
            <p:ph type="title" sz="full" idx="4294967295"/>
          </p:nvPr>
        </p:nvSpPr>
        <p:spPr>
          <a:xfrm rot="0">
            <a:off x="0" y="0"/>
            <a:ext cx="9144000" cy="1417638"/>
          </a:xfrm>
          <a:ln/>
        </p:spPr>
        <p:txBody>
          <a:bodyPr wrap="square" lIns="91440" rIns="91440" tIns="45720" bIns="45720" anchor="ctr"/>
          <a:lstStyle/>
          <a:p>
            <a:pPr/>
            <a:r>
              <a:rPr lang="en-US" altLang="en-US" dirty="0" b="1"/>
              <a:t>Mauriceau-smellie-veit manoeuvre</a:t>
            </a:r>
          </a:p>
        </p:txBody>
      </p:sp>
    </p:spTree>
  </p:cSld>
  <p:transition spd="fas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8944" name=""/>
        <p:cNvGrpSpPr>
          <a:grpSpLocks/>
        </p:cNvGrpSpPr>
        <p:nvPr/>
      </p:nvGrpSpPr>
      <p:grpSpPr>
        <a:xfrm/>
      </p:grpSpPr>
      <p:pic>
        <p:nvPicPr>
          <p:cNvPr id="338946" name=""/>
          <p:cNvPicPr>
            <a:picLocks noGrp="1" noChangeAspect="0"/>
          </p:cNvPicPr>
          <p:nvPr>
            <p:ph type="obj" sz="full" idx="4294967295"/>
          </p:nvPr>
        </p:nvPicPr>
        <p:blipFill>
          <a:blip r:embed="rID44">
            <a:extLst/>
          </a:blip>
          <a:srcRect t="0" r="0" b="0" l="0"/>
          <a:stretch>
            <a:fillRect/>
          </a:stretch>
        </p:blipFill>
        <p:spPr>
          <a:xfrm rot="0">
            <a:off x="0" y="0"/>
            <a:ext cx="8991600" cy="6858000"/>
          </a:xfrm>
          <a:prstGeom prst="rect">
            <a:avLst/>
          </a:prstGeom>
          <a:ln/>
        </p:spPr>
      </p:pic>
      <p:sp>
        <p:nvSpPr>
          <p:cNvPr id="33894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a:t>
            </a:r>
          </a:p>
        </p:txBody>
      </p:sp>
    </p:spTree>
  </p:cSld>
  <p:transition spd="fast"/>
</p:sld>
</file>

<file path=ppt/slides/slide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840" name=""/>
        <p:cNvGrpSpPr>
          <a:grpSpLocks/>
        </p:cNvGrpSpPr>
        <p:nvPr/>
      </p:nvGrpSpPr>
      <p:grpSpPr>
        <a:xfrm/>
      </p:grpSpPr>
      <p:sp>
        <p:nvSpPr>
          <p:cNvPr id="3584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sz="2800" dirty="0"/>
              <a:t>Increase the rate of oxytocin administration at 10 drops per minute every 30 minutes to maximum 60 drops per minute or until 3 contractions every 10 minutes each lasting 20-40 minutes are achieved. </a:t>
            </a:r>
          </a:p>
          <a:p>
            <a:pPr/>
            <a:r>
              <a:rPr lang="en-US" altLang="en-US" sz="2800" dirty="0"/>
              <a:t>If the liquor is meconium stained, deliver by caesarean section if she is not fully dilated or there is evidence of Cephalo -Pelvic Disproportion (CPD). </a:t>
            </a:r>
          </a:p>
        </p:txBody>
      </p:sp>
    </p:spTree>
  </p:cSld>
  <p:transition spd="fast"/>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9968" name=""/>
        <p:cNvGrpSpPr>
          <a:grpSpLocks/>
        </p:cNvGrpSpPr>
        <p:nvPr/>
      </p:nvGrpSpPr>
      <p:grpSpPr>
        <a:xfrm/>
      </p:grpSpPr>
      <p:pic>
        <p:nvPicPr>
          <p:cNvPr id="339970" name=""/>
          <p:cNvPicPr>
            <a:picLocks noGrp="1" noChangeAspect="0"/>
          </p:cNvPicPr>
          <p:nvPr>
            <p:ph type="obj" sz="full" idx="4294967295"/>
          </p:nvPr>
        </p:nvPicPr>
        <p:blipFill>
          <a:blip r:embed="rID45">
            <a:extLst/>
          </a:blip>
          <a:srcRect t="0" r="0" b="0" l="0"/>
          <a:stretch>
            <a:fillRect/>
          </a:stretch>
        </p:blipFill>
        <p:spPr>
          <a:xfrm rot="0">
            <a:off x="0" y="-228600"/>
            <a:ext cx="9372600" cy="7086600"/>
          </a:xfrm>
          <a:prstGeom prst="rect">
            <a:avLst/>
          </a:prstGeom>
          <a:ln/>
        </p:spPr>
      </p:pic>
    </p:spTree>
  </p:cSld>
  <p:transition spd="fast"/>
</p:sld>
</file>

<file path=ppt/slides/slide3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0992" name=""/>
        <p:cNvGrpSpPr>
          <a:grpSpLocks/>
        </p:cNvGrpSpPr>
        <p:nvPr/>
      </p:nvGrpSpPr>
      <p:grpSpPr>
        <a:xfrm/>
      </p:grpSpPr>
      <p:sp>
        <p:nvSpPr>
          <p:cNvPr id="340994"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r>
              <a:rPr lang="en-US" altLang="en-US" dirty="0"/>
              <a:t>Extended arms are diagnosed when the elbows are not felt on the chest after the umbilicus is born</a:t>
            </a:r>
          </a:p>
          <a:p>
            <a:pPr/>
            <a:r>
              <a:rPr lang="en-US" altLang="en-US" dirty="0"/>
              <a:t>Prompt action should be taken to prevent hypoxia. This can be dealt with using </a:t>
            </a:r>
            <a:r>
              <a:rPr lang="en-US" altLang="en-US" dirty="0" b="1"/>
              <a:t>lovset manoeuvre</a:t>
            </a:r>
            <a:r>
              <a:rPr lang="en-US" altLang="en-US" dirty="0"/>
              <a:t>( a combination of rotation&amp; downward traction) employed to deliver the arms whatever position they are in</a:t>
            </a:r>
          </a:p>
          <a:p>
            <a:pPr/>
            <a:r>
              <a:rPr lang="en-US" altLang="en-US" dirty="0"/>
              <a:t>When the umbilicus is born &amp; the shoulders are in AP diameter, the baby is grasped by the iliac crests with the thumbs over the sacrum. Downward traction is applied until the axilla is visible</a:t>
            </a:r>
          </a:p>
        </p:txBody>
      </p:sp>
      <p:sp>
        <p:nvSpPr>
          <p:cNvPr id="3409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Delivery of extended arms </a:t>
            </a:r>
            <a:r>
              <a:rPr lang="en-US" altLang="en-US" sz="4000" dirty="0" b="1"/>
              <a:t>(lovset manoeuvre)</a:t>
            </a:r>
          </a:p>
        </p:txBody>
      </p:sp>
    </p:spTree>
  </p:cSld>
  <p:transition spd="fas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2016" name=""/>
        <p:cNvGrpSpPr>
          <a:grpSpLocks/>
        </p:cNvGrpSpPr>
        <p:nvPr/>
      </p:nvGrpSpPr>
      <p:grpSpPr>
        <a:xfrm/>
      </p:grpSpPr>
      <p:sp>
        <p:nvSpPr>
          <p:cNvPr id="34201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t>Maintain a downward traction throughout. Body is rotated through half a circle, 180 degrees, start by turning the back uppermost</a:t>
            </a:r>
          </a:p>
          <a:p>
            <a:pPr/>
            <a:r>
              <a:rPr lang="en-US" altLang="en-US" dirty="0"/>
              <a:t>Friction of the posterior arm against the pubic bone as the shoulder becomes anterior sweeps the arm infront of the face. This movement allows the shoulders to enter the pelvis in the transverse diameter</a:t>
            </a:r>
          </a:p>
          <a:p>
            <a:pPr/>
            <a:r>
              <a:rPr lang="en-US" altLang="en-US" dirty="0"/>
              <a:t>The arm which is now anterior is delivered</a:t>
            </a:r>
          </a:p>
          <a:p>
            <a:pPr/>
            <a:r>
              <a:rPr lang="en-US" altLang="en-US" dirty="0"/>
              <a:t>Body is rotated back in the opposite direction &amp; the 2</a:t>
            </a:r>
            <a:r>
              <a:rPr lang="en-US" altLang="en-US" dirty="0"/>
              <a:t>nd</a:t>
            </a:r>
            <a:r>
              <a:rPr lang="en-US" altLang="en-US" dirty="0"/>
              <a:t> arm is delivered in a similar fashion</a:t>
            </a:r>
          </a:p>
        </p:txBody>
      </p:sp>
    </p:spTree>
  </p:cSld>
  <p:transition spd="fas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3040" name=""/>
        <p:cNvGrpSpPr>
          <a:grpSpLocks/>
        </p:cNvGrpSpPr>
        <p:nvPr/>
      </p:nvGrpSpPr>
      <p:grpSpPr>
        <a:xfrm/>
      </p:grpSpPr>
      <p:sp>
        <p:nvSpPr>
          <p:cNvPr id="34304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Delay in the first stage is rare, though it may be caused by impaction due to a large baby, a small pelvis or weak contractions in which case a caesarean section is done</a:t>
            </a:r>
          </a:p>
          <a:p>
            <a:pPr/>
            <a:r>
              <a:rPr lang="en-US" altLang="en-US" dirty="0"/>
              <a:t>Delay during the second stage is usually caused by extended legs</a:t>
            </a:r>
          </a:p>
        </p:txBody>
      </p:sp>
      <p:sp>
        <p:nvSpPr>
          <p:cNvPr id="3430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of Delayed Breech</a:t>
            </a:r>
          </a:p>
        </p:txBody>
      </p:sp>
    </p:spTree>
  </p:cSld>
  <p:transition spd="fas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4064" name=""/>
        <p:cNvGrpSpPr>
          <a:grpSpLocks/>
        </p:cNvGrpSpPr>
        <p:nvPr/>
      </p:nvGrpSpPr>
      <p:grpSpPr>
        <a:xfrm/>
      </p:grpSpPr>
      <p:sp>
        <p:nvSpPr>
          <p:cNvPr id="344066"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a:t>If an insufficiently dilated cervix holds up the head, the baby will make gasping movements.</a:t>
            </a:r>
          </a:p>
          <a:p>
            <a:pPr/>
            <a:r>
              <a:rPr lang="en-US" altLang="en-US" dirty="0"/>
              <a:t>You should mop the vaginal wall in contact with the baby’s face and inserting two fingers make a channel through which you can meet the baby.</a:t>
            </a:r>
          </a:p>
          <a:p>
            <a:pPr/>
            <a:r>
              <a:rPr lang="en-US" altLang="en-US" dirty="0"/>
              <a:t>If the head is arrested high in the cavity, disproportion may exist. Suprapubic pressure may help, but application of forceps is necessary. The doctor will use piper’s forceps for the delivery of the coming head.</a:t>
            </a:r>
          </a:p>
        </p:txBody>
      </p:sp>
      <p:sp>
        <p:nvSpPr>
          <p:cNvPr id="34406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Delay in the Birth of the Head</a:t>
            </a:r>
          </a:p>
        </p:txBody>
      </p:sp>
    </p:spTree>
  </p:cSld>
  <p:transition spd="fas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5088" name=""/>
        <p:cNvGrpSpPr>
          <a:grpSpLocks/>
        </p:cNvGrpSpPr>
        <p:nvPr/>
      </p:nvGrpSpPr>
      <p:grpSpPr>
        <a:xfrm/>
      </p:grpSpPr>
      <p:sp>
        <p:nvSpPr>
          <p:cNvPr id="345090"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a:t>Impacted breech- labour becomes obstructed when the foetus is disproportionately large for the size of the maternal pelvis</a:t>
            </a:r>
          </a:p>
          <a:p>
            <a:pPr/>
            <a:r>
              <a:rPr lang="en-US" altLang="en-US" dirty="0"/>
              <a:t>Cord prolapse-more common in a flexed or footling breech</a:t>
            </a:r>
          </a:p>
          <a:p>
            <a:pPr/>
            <a:r>
              <a:rPr lang="en-US" altLang="en-US" dirty="0"/>
              <a:t>Birth injury</a:t>
            </a:r>
          </a:p>
          <a:p>
            <a:pPr lvl="1"/>
            <a:r>
              <a:rPr lang="en-US" altLang="en-US" dirty="0"/>
              <a:t>Superficial tissue damage</a:t>
            </a:r>
          </a:p>
          <a:p>
            <a:pPr lvl="1"/>
            <a:r>
              <a:rPr lang="en-US" altLang="en-US" dirty="0"/>
              <a:t>Fractures of the humerus, clavicle or femur or dilocation of the shoulder or hip caused during delivery of extended arms or legs</a:t>
            </a:r>
          </a:p>
          <a:p>
            <a:pPr lvl="1"/>
            <a:r>
              <a:rPr lang="en-US" altLang="en-US" dirty="0"/>
              <a:t>Erb’s palsy-caused by brachial plexus being damaged by twisting the neck</a:t>
            </a:r>
          </a:p>
        </p:txBody>
      </p:sp>
      <p:sp>
        <p:nvSpPr>
          <p:cNvPr id="3450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Complications of breech presentation</a:t>
            </a:r>
          </a:p>
        </p:txBody>
      </p:sp>
    </p:spTree>
  </p:cSld>
  <p:transition spd="fas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6112" name=""/>
        <p:cNvGrpSpPr>
          <a:grpSpLocks/>
        </p:cNvGrpSpPr>
        <p:nvPr/>
      </p:nvGrpSpPr>
      <p:grpSpPr>
        <a:xfrm/>
      </p:grpSpPr>
      <p:sp>
        <p:nvSpPr>
          <p:cNvPr id="346114" name=""/>
          <p:cNvSpPr>
            <a:spLocks noGrp="1" noChangeAspect="0"/>
          </p:cNvSpPr>
          <p:nvPr>
            <p:ph type="obj" sz="full" idx="4294967295"/>
          </p:nvPr>
        </p:nvSpPr>
        <p:spPr>
          <a:xfrm rot="0">
            <a:off x="0" y="0"/>
            <a:ext cx="9144000" cy="6130925"/>
          </a:xfrm>
          <a:ln/>
        </p:spPr>
        <p:txBody>
          <a:bodyPr wrap="square" lIns="91440" rIns="91440" tIns="45720" bIns="45720" anchor="t" anchorCtr="false"/>
          <a:lstStyle/>
          <a:p>
            <a:pPr lvl="1"/>
            <a:r>
              <a:rPr lang="en-US" altLang="en-US" dirty="0">
                <a:latin charset="0" typeface="Calibri"/>
              </a:rPr>
              <a:t>Trauma to internal organs- especially a ruptured liver or spleen produced by grasping the abdomen</a:t>
            </a:r>
          </a:p>
          <a:p>
            <a:pPr lvl="1"/>
            <a:r>
              <a:rPr lang="en-US" altLang="en-US" dirty="0">
                <a:latin charset="0" typeface="Calibri"/>
              </a:rPr>
              <a:t>Damage to the adrenals- by grasping the baby’s abdomen, leading to shock caused by adrenaline release</a:t>
            </a:r>
          </a:p>
          <a:p>
            <a:pPr lvl="1"/>
            <a:r>
              <a:rPr lang="en-US" altLang="en-US" dirty="0">
                <a:latin charset="0" typeface="Calibri"/>
              </a:rPr>
              <a:t>Spinal cord damage or fracture of the spine</a:t>
            </a:r>
          </a:p>
          <a:p>
            <a:pPr lvl="1"/>
            <a:r>
              <a:rPr lang="en-US" altLang="en-US" dirty="0">
                <a:latin charset="0" typeface="Calibri"/>
              </a:rPr>
              <a:t>Intracranial haemorrhage- caused by rapid delivery of the head which has had no opportunity to mould. Hypoxia may also cause intracranial haemorrhage</a:t>
            </a:r>
          </a:p>
        </p:txBody>
      </p:sp>
    </p:spTree>
  </p:cSld>
  <p:transition spd="fas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7136" name=""/>
        <p:cNvGrpSpPr>
          <a:grpSpLocks/>
        </p:cNvGrpSpPr>
        <p:nvPr/>
      </p:nvGrpSpPr>
      <p:grpSpPr>
        <a:xfrm/>
      </p:grpSpPr>
      <p:sp>
        <p:nvSpPr>
          <p:cNvPr id="34713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Foetal hypoxia- due to cord prolapse or cord compression or due to premature separation of the placenta</a:t>
            </a:r>
          </a:p>
          <a:p>
            <a:pPr/>
            <a:r>
              <a:rPr lang="en-US" altLang="en-US" dirty="0"/>
              <a:t>Premature separation of the placenta</a:t>
            </a:r>
          </a:p>
          <a:p>
            <a:pPr/>
            <a:r>
              <a:rPr lang="en-US" altLang="en-US" dirty="0"/>
              <a:t>Maternal trauma</a:t>
            </a:r>
          </a:p>
        </p:txBody>
      </p:sp>
      <p:sp>
        <p:nvSpPr>
          <p:cNvPr id="34713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Complications ctd…</a:t>
            </a:r>
          </a:p>
        </p:txBody>
      </p:sp>
    </p:spTree>
  </p:cSld>
  <p:transition spd="fas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8160" name=""/>
        <p:cNvGrpSpPr>
          <a:grpSpLocks/>
        </p:cNvGrpSpPr>
        <p:nvPr/>
      </p:nvGrpSpPr>
      <p:grpSpPr>
        <a:xfrm/>
      </p:grpSpPr>
      <p:sp>
        <p:nvSpPr>
          <p:cNvPr id="348162"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a:t>Occurs when the  foetus lies with its long axis across the long axis of the uterus( transverse lie)</a:t>
            </a:r>
          </a:p>
          <a:p>
            <a:pPr/>
            <a:r>
              <a:rPr lang="en-US" altLang="en-US" dirty="0"/>
              <a:t>Occurs in approximately 1:300 pregnancies near term. Only 17% of these cases remain as a transverse lie at the onset of labour, the majority are multigravidae</a:t>
            </a:r>
          </a:p>
          <a:p>
            <a:pPr/>
            <a:r>
              <a:rPr lang="en-US" altLang="en-US" dirty="0"/>
              <a:t>The head lies on one side of the abdomen, with the breech at a slightly higher level on the other. The foetal back may be anterior or posterior &amp; the leading part is the arm, shoulder or the trunk</a:t>
            </a:r>
          </a:p>
        </p:txBody>
      </p:sp>
      <p:sp>
        <p:nvSpPr>
          <p:cNvPr id="348163" name=""/>
          <p:cNvSpPr>
            <a:spLocks noGrp="1" noChangeAspect="0"/>
          </p:cNvSpPr>
          <p:nvPr>
            <p:ph type="title" sz="full" idx="4294967295"/>
          </p:nvPr>
        </p:nvSpPr>
        <p:spPr>
          <a:xfrm rot="0">
            <a:off x="0" y="0"/>
            <a:ext cx="9144000" cy="1066800"/>
          </a:xfrm>
          <a:solidFill>
            <a:srgbClr val="7030a0">
              <a:alpha val="100000"/>
            </a:srgbClr>
          </a:solidFill>
          <a:ln/>
        </p:spPr>
        <p:txBody>
          <a:bodyPr wrap="square" lIns="91440" rIns="91440" tIns="45720" bIns="45720" anchor="ctr"/>
          <a:lstStyle/>
          <a:p>
            <a:pPr/>
            <a:r>
              <a:rPr lang="en-US" altLang="en-US" dirty="0" b="1">
                <a:solidFill>
                  <a:srgbClr val="ffff00"/>
                </a:solidFill>
              </a:rPr>
              <a:t>SHOULDER PRESENTATION</a:t>
            </a:r>
          </a:p>
        </p:txBody>
      </p:sp>
    </p:spTree>
  </p:cSld>
  <p:transition spd="fas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9184" name=""/>
        <p:cNvGrpSpPr>
          <a:grpSpLocks/>
        </p:cNvGrpSpPr>
        <p:nvPr/>
      </p:nvGrpSpPr>
      <p:grpSpPr>
        <a:xfrm/>
      </p:grpSpPr>
      <p:sp>
        <p:nvSpPr>
          <p:cNvPr id="349186"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sz="2800" dirty="0" b="1"/>
              <a:t>Maternal causes</a:t>
            </a:r>
          </a:p>
          <a:p>
            <a:pPr lvl="1"/>
            <a:r>
              <a:rPr lang="en-US" altLang="en-US" dirty="0"/>
              <a:t>Lax abdominal &amp; uterine muscles especially in multiparity. This is the most common cause &amp; is found in the multigravidae</a:t>
            </a:r>
          </a:p>
          <a:p>
            <a:pPr lvl="1"/>
            <a:r>
              <a:rPr lang="en-US" altLang="en-US" dirty="0"/>
              <a:t>Uterine abnormality eg bicornuate or subseptate uterus as well as uterine fibroids</a:t>
            </a:r>
          </a:p>
          <a:p>
            <a:pPr lvl="1"/>
            <a:r>
              <a:rPr lang="en-US" altLang="en-US" dirty="0"/>
              <a:t>Contracted pelvis. This may prevent the head from entering the pelvic brim</a:t>
            </a:r>
          </a:p>
        </p:txBody>
      </p:sp>
      <p:sp>
        <p:nvSpPr>
          <p:cNvPr id="349187" name=""/>
          <p:cNvSpPr>
            <a:spLocks noGrp="1" noChangeAspect="0"/>
          </p:cNvSpPr>
          <p:nvPr>
            <p:ph type="title" sz="full" idx="4294967295"/>
          </p:nvPr>
        </p:nvSpPr>
        <p:spPr>
          <a:xfrm rot="0">
            <a:off x="0" y="304800"/>
            <a:ext cx="9144000" cy="838200"/>
          </a:xfrm>
          <a:ln/>
        </p:spPr>
        <p:txBody>
          <a:bodyPr wrap="square" lIns="91440" rIns="91440" tIns="45720" bIns="45720" anchor="ctr"/>
          <a:lstStyle/>
          <a:p>
            <a:pPr/>
            <a:r>
              <a:rPr lang="en-US" altLang="en-US" dirty="0"/>
              <a:t>Causes of shoulder presentation</a:t>
            </a:r>
          </a:p>
        </p:txBody>
      </p:sp>
    </p:spTree>
  </p:cSld>
  <p:transition spd="fas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864" name=""/>
        <p:cNvGrpSpPr>
          <a:grpSpLocks/>
        </p:cNvGrpSpPr>
        <p:nvPr/>
      </p:nvGrpSpPr>
      <p:grpSpPr>
        <a:xfrm/>
      </p:grpSpPr>
      <p:sp>
        <p:nvSpPr>
          <p:cNvPr id="36866"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buNone/>
            </a:pPr>
            <a:r>
              <a:rPr lang="en-US" altLang="en-US" dirty="0" b="1" u="sng">
                <a:solidFill>
                  <a:srgbClr val="000000"/>
                </a:solidFill>
                <a:latin charset="0" typeface="Calibri"/>
                <a:ea charset="-122" typeface="Microsoft YaHei"/>
              </a:rPr>
              <a:t>DEFINITION;</a:t>
            </a:r>
            <a:r>
              <a:rPr lang="en-US" altLang="en-US" dirty="0" u="sng">
                <a:solidFill>
                  <a:srgbClr val="000000"/>
                </a:solidFill>
                <a:latin charset="0" typeface="Calibri"/>
                <a:ea charset="-122" typeface="Microsoft YaHei"/>
              </a:rPr>
              <a:t> </a:t>
            </a:r>
          </a:p>
          <a:p>
            <a:pPr/>
            <a:r>
              <a:rPr lang="en-US" altLang="en-US" dirty="0">
                <a:solidFill>
                  <a:srgbClr val="000000"/>
                </a:solidFill>
                <a:latin charset="0" typeface="Calibri"/>
                <a:ea charset="-122" typeface="Microsoft YaHei"/>
              </a:rPr>
              <a:t>Trial of labour is a test of labour conducted where there is a minor or moderate degree of Cephalopelvic Disproportion (CPD) in which it is difficult to decide whether delivery per vagina is possible because of a previous caesarean section</a:t>
            </a:r>
          </a:p>
          <a:p>
            <a:pPr/>
            <a:r>
              <a:rPr lang="en-US" altLang="en-US" dirty="0" b="1"/>
              <a:t>VAGINAL BIRTH AFTER CAESAREAN SECTION (VBAC) - </a:t>
            </a:r>
            <a:r>
              <a:rPr lang="en-US" altLang="en-US" dirty="0"/>
              <a:t>Also commonly referred to as </a:t>
            </a:r>
            <a:r>
              <a:rPr lang="en-US" altLang="en-US" dirty="0" b="1"/>
              <a:t>Trial of scar </a:t>
            </a:r>
          </a:p>
          <a:p>
            <a:pPr/>
          </a:p>
        </p:txBody>
      </p:sp>
      <p:sp>
        <p:nvSpPr>
          <p:cNvPr id="36867" name=""/>
          <p:cNvSpPr>
            <a:spLocks noGrp="1" noChangeAspect="0"/>
          </p:cNvSpPr>
          <p:nvPr>
            <p:ph type="title" sz="full" idx="4294967295"/>
          </p:nvPr>
        </p:nvSpPr>
        <p:spPr>
          <a:xfrm rot="0">
            <a:off x="0" y="228600"/>
            <a:ext cx="9144000" cy="1066800"/>
          </a:xfrm>
          <a:solidFill>
            <a:srgbClr val="7575d1">
              <a:alpha val="100000"/>
            </a:srgbClr>
          </a:solidFill>
          <a:ln/>
        </p:spPr>
        <p:txBody>
          <a:bodyPr wrap="square" lIns="91440" rIns="91440" tIns="45720" bIns="45720" anchor="ctr"/>
          <a:lstStyle/>
          <a:p>
            <a:pPr/>
            <a:r>
              <a:rPr lang="en-US" altLang="en-US" sz="4000" dirty="0" b="1">
                <a:solidFill>
                  <a:srgbClr val="ffff00"/>
                </a:solidFill>
                <a:latin charset="0" typeface="Calibri"/>
                <a:ea charset="-122" typeface="Microsoft YaHei"/>
              </a:rPr>
              <a:t/>
            </a:r>
            <a:br/>
            <a:r>
              <a:rPr lang="en-US" altLang="en-US" sz="4000" dirty="0" b="1">
                <a:solidFill>
                  <a:srgbClr val="ffff00"/>
                </a:solidFill>
                <a:latin charset="0" typeface="Calibri"/>
                <a:ea charset="-122" typeface="Microsoft YaHei"/>
              </a:rPr>
              <a:t>TRIAL OF LABOUR</a:t>
            </a:r>
            <a:r>
              <a:rPr lang="en-US" altLang="en-US" sz="4000" dirty="0" b="1">
                <a:solidFill>
                  <a:srgbClr val="ffff00"/>
                </a:solidFill>
                <a:latin charset="0" typeface="Calibri"/>
                <a:ea charset="-122" typeface="Microsoft YaHei"/>
              </a:rPr>
              <a:t/>
            </a:r>
            <a:br/>
          </a:p>
        </p:txBody>
      </p:sp>
    </p:spTree>
  </p:cSld>
  <p:transition spd="fast"/>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0208" name=""/>
        <p:cNvGrpSpPr>
          <a:grpSpLocks/>
        </p:cNvGrpSpPr>
        <p:nvPr/>
      </p:nvGrpSpPr>
      <p:grpSpPr>
        <a:xfrm/>
      </p:grpSpPr>
      <p:sp>
        <p:nvSpPr>
          <p:cNvPr id="350210" name=""/>
          <p:cNvSpPr>
            <a:spLocks noGrp="1" noChangeAspect="0"/>
          </p:cNvSpPr>
          <p:nvPr>
            <p:ph type="obj" sz="full" idx="4294967295"/>
          </p:nvPr>
        </p:nvSpPr>
        <p:spPr>
          <a:xfrm rot="0">
            <a:off x="0" y="1600200"/>
            <a:ext cx="9144000" cy="5257800"/>
          </a:xfrm>
          <a:ln/>
        </p:spPr>
        <p:txBody>
          <a:bodyPr wrap="square" lIns="91440" rIns="91440" tIns="45720" bIns="45720" anchor="t" anchorCtr="false"/>
          <a:lstStyle/>
          <a:p>
            <a:pPr/>
            <a:r>
              <a:rPr lang="en-US" altLang="en-US" dirty="0" b="1"/>
              <a:t>Foetal causes</a:t>
            </a:r>
          </a:p>
          <a:p>
            <a:pPr lvl="1"/>
            <a:r>
              <a:rPr lang="en-US" altLang="en-US" dirty="0"/>
              <a:t>Preterm pregnancy: the amount of more amniotic fluid in relation to the foetus is greater, allowing the foetus more mobility than at term</a:t>
            </a:r>
          </a:p>
          <a:p>
            <a:pPr lvl="1"/>
            <a:r>
              <a:rPr lang="en-US" altLang="en-US" dirty="0"/>
              <a:t>Multiple pregnancy:  this is a possibility of polyhydramnios but the presence of more than one foetus reduces the room for manoeuvre when amounts of liquor are normal</a:t>
            </a:r>
          </a:p>
          <a:p>
            <a:pPr lvl="1"/>
            <a:r>
              <a:rPr lang="en-US" altLang="en-US" dirty="0"/>
              <a:t>Polyhydramnios: the distended uterus is globular &amp; the foetus can move freely in the excessive liquor</a:t>
            </a:r>
          </a:p>
          <a:p>
            <a:pPr lvl="1"/>
            <a:r>
              <a:rPr lang="en-US" altLang="en-US" dirty="0"/>
              <a:t>Macerated foetus: lack of muscle tone causes the foetus to slump down into the lower pole of the uterus</a:t>
            </a:r>
          </a:p>
          <a:p>
            <a:pPr lvl="1"/>
            <a:r>
              <a:rPr lang="en-US" altLang="en-US" dirty="0"/>
              <a:t>Placenta praevia: may prevent the head from entering the pelvic brim</a:t>
            </a:r>
          </a:p>
        </p:txBody>
      </p:sp>
      <p:sp>
        <p:nvSpPr>
          <p:cNvPr id="35021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Causes of shoulder presentation cntd…</a:t>
            </a:r>
          </a:p>
        </p:txBody>
      </p:sp>
    </p:spTree>
  </p:cSld>
  <p:transition spd="fas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1232" name=""/>
        <p:cNvGrpSpPr>
          <a:grpSpLocks/>
        </p:cNvGrpSpPr>
        <p:nvPr/>
      </p:nvGrpSpPr>
      <p:grpSpPr>
        <a:xfrm/>
      </p:grpSpPr>
      <p:sp>
        <p:nvSpPr>
          <p:cNvPr id="351234"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dirty="0" b="1"/>
              <a:t>Antenatal</a:t>
            </a:r>
          </a:p>
          <a:p>
            <a:pPr/>
            <a:r>
              <a:rPr lang="en-US" altLang="en-US" dirty="0"/>
              <a:t>On abdominal palpation</a:t>
            </a:r>
            <a:r>
              <a:rPr lang="en-US" altLang="en-US" dirty="0" b="1"/>
              <a:t> </a:t>
            </a:r>
            <a:r>
              <a:rPr lang="en-US" altLang="en-US" dirty="0"/>
              <a:t>, the uterus appears broad &amp; the fundal height is less than expected for the period of gestation</a:t>
            </a:r>
          </a:p>
          <a:p>
            <a:pPr/>
            <a:r>
              <a:rPr lang="en-US" altLang="en-US" dirty="0"/>
              <a:t>On pelvic &amp; fundal palpation, neither head nor breech is felt. The mobile head is found on one side of the abdomen &amp; the breech at a slightly higher level on the other</a:t>
            </a:r>
          </a:p>
          <a:p>
            <a:pPr/>
            <a:r>
              <a:rPr lang="en-US" altLang="en-US" dirty="0"/>
              <a:t>Auscultation: FHS are best heard on one side of the umbilicus towards the foetal head</a:t>
            </a:r>
          </a:p>
          <a:p>
            <a:pPr/>
            <a:r>
              <a:rPr lang="en-US" altLang="en-US" dirty="0"/>
              <a:t>An ultrasound scan may be used to confirm the lie &amp; presentation</a:t>
            </a:r>
          </a:p>
        </p:txBody>
      </p:sp>
      <p:sp>
        <p:nvSpPr>
          <p:cNvPr id="35123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Diagnosis of shoulder presentation</a:t>
            </a:r>
          </a:p>
        </p:txBody>
      </p:sp>
    </p:spTree>
  </p:cSld>
  <p:transition spd="fas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2256" name=""/>
        <p:cNvGrpSpPr>
          <a:grpSpLocks/>
        </p:cNvGrpSpPr>
        <p:nvPr/>
      </p:nvGrpSpPr>
      <p:grpSpPr>
        <a:xfrm/>
      </p:grpSpPr>
      <p:sp>
        <p:nvSpPr>
          <p:cNvPr id="352258"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r>
              <a:rPr lang="en-US" altLang="en-US" sz="2800" dirty="0"/>
              <a:t>On abdominal palpation, findings are as above but with membranes ruptured, the irregular outline of the uterus is more marked. If the uterus is contracting strongly &amp; becomes moulded around the foetus, palpation is very difficult </a:t>
            </a:r>
          </a:p>
          <a:p>
            <a:pPr/>
            <a:r>
              <a:rPr lang="en-US" altLang="en-US" sz="2800" dirty="0"/>
              <a:t>On VE, the shoulder is felt as a soft irregular mass</a:t>
            </a:r>
          </a:p>
          <a:p>
            <a:pPr>
              <a:buNone/>
            </a:pPr>
            <a:r>
              <a:rPr lang="en-US" altLang="en-US" sz="2800" dirty="0" b="1" i="1"/>
              <a:t>Note; vaginal examination should not be performed without first excluding placenta praevia </a:t>
            </a:r>
          </a:p>
        </p:txBody>
      </p:sp>
      <p:sp>
        <p:nvSpPr>
          <p:cNvPr id="35225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Intrapartum diagnosis</a:t>
            </a:r>
          </a:p>
        </p:txBody>
      </p:sp>
    </p:spTree>
  </p:cSld>
  <p:transition spd="fas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3280" name=""/>
        <p:cNvGrpSpPr>
          <a:grpSpLocks/>
        </p:cNvGrpSpPr>
        <p:nvPr/>
      </p:nvGrpSpPr>
      <p:grpSpPr>
        <a:xfrm/>
      </p:grpSpPr>
      <p:sp>
        <p:nvSpPr>
          <p:cNvPr id="35328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t>In early labour, the presenting part may not be felt. The membranes usually rupture early becoz of the ill-fitting presenting part with a high risk of cord prolapse</a:t>
            </a:r>
          </a:p>
          <a:p>
            <a:pPr/>
            <a:r>
              <a:rPr lang="en-US" altLang="en-US" dirty="0"/>
              <a:t>When the cervix is sufficiently dilated particularly after rupture of the membranes, the scapula, acromion, clavicle, ribs and axilla can be felt. </a:t>
            </a:r>
          </a:p>
        </p:txBody>
      </p:sp>
    </p:spTree>
  </p:cSld>
  <p:transition spd="fas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4304" name=""/>
        <p:cNvGrpSpPr>
          <a:grpSpLocks/>
        </p:cNvGrpSpPr>
        <p:nvPr/>
      </p:nvGrpSpPr>
      <p:grpSpPr>
        <a:xfrm/>
      </p:grpSpPr>
      <p:sp>
        <p:nvSpPr>
          <p:cNvPr id="35430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There is no mechanism for delivery of shoulder presentation. If this persists in labour, delivery should be via c/section to avoid obstructed labour &amp; subsequent uterine rupture</a:t>
            </a:r>
          </a:p>
        </p:txBody>
      </p:sp>
      <p:sp>
        <p:nvSpPr>
          <p:cNvPr id="35430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Possible outcome</a:t>
            </a:r>
          </a:p>
        </p:txBody>
      </p:sp>
    </p:spTree>
  </p:cSld>
  <p:transition spd="fas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5328" name=""/>
        <p:cNvGrpSpPr>
          <a:grpSpLocks/>
        </p:cNvGrpSpPr>
        <p:nvPr/>
      </p:nvGrpSpPr>
      <p:grpSpPr>
        <a:xfrm/>
      </p:grpSpPr>
      <p:sp>
        <p:nvSpPr>
          <p:cNvPr id="355330"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dirty="0" b="1"/>
              <a:t>Antenatal</a:t>
            </a:r>
            <a:r>
              <a:rPr lang="en-US" altLang="en-US" dirty="0"/>
              <a:t>;</a:t>
            </a:r>
          </a:p>
          <a:p>
            <a:pPr/>
            <a:r>
              <a:rPr lang="en-US" altLang="en-US" dirty="0"/>
              <a:t>Ultrasound examination to detect&amp; rule out placenta praevia &amp; uterine abnormalities</a:t>
            </a:r>
          </a:p>
          <a:p>
            <a:pPr/>
            <a:r>
              <a:rPr lang="en-US" altLang="en-US" dirty="0"/>
              <a:t>Pelvic x-ray to detect a contracted pelvis</a:t>
            </a:r>
          </a:p>
          <a:p>
            <a:pPr/>
            <a:r>
              <a:rPr lang="en-US" altLang="en-US" dirty="0"/>
              <a:t>Plan for Elective c/section</a:t>
            </a:r>
          </a:p>
          <a:p>
            <a:pPr/>
            <a:r>
              <a:rPr lang="en-US" altLang="en-US" dirty="0"/>
              <a:t>Admit the patient for further investigations </a:t>
            </a:r>
          </a:p>
        </p:txBody>
      </p:sp>
      <p:sp>
        <p:nvSpPr>
          <p:cNvPr id="3553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management</a:t>
            </a:r>
          </a:p>
        </p:txBody>
      </p:sp>
    </p:spTree>
  </p:cSld>
  <p:transition spd="fas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6352" name=""/>
        <p:cNvGrpSpPr>
          <a:grpSpLocks/>
        </p:cNvGrpSpPr>
        <p:nvPr/>
      </p:nvGrpSpPr>
      <p:grpSpPr>
        <a:xfrm/>
      </p:grpSpPr>
      <p:sp>
        <p:nvSpPr>
          <p:cNvPr id="3563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dirty="0" b="1"/>
              <a:t>Intrapartum management;</a:t>
            </a:r>
          </a:p>
          <a:p>
            <a:pPr/>
            <a:r>
              <a:rPr lang="en-US" altLang="en-US" dirty="0"/>
              <a:t>If membranes still intact, external cephalic version may be performed. Can be done in late pregnancy or even early in labour if the membranes are intact and vaginal delivery is feasible. In early labour, if version succeeded apply abdominal binder and rupture the membranes as if there are uterine contractions</a:t>
            </a:r>
          </a:p>
          <a:p>
            <a:pPr/>
            <a:r>
              <a:rPr lang="en-US" altLang="en-US" dirty="0"/>
              <a:t>If membranes already ruptured spontaneously, a VE should be done to detect possible cord prolapse</a:t>
            </a:r>
          </a:p>
          <a:p>
            <a:pPr/>
            <a:r>
              <a:rPr lang="en-US" altLang="en-US" dirty="0"/>
              <a:t>Emergency c/section should be performed if;</a:t>
            </a:r>
          </a:p>
          <a:p>
            <a:pPr lvl="1"/>
            <a:r>
              <a:rPr lang="en-US" altLang="en-US" dirty="0"/>
              <a:t>The cord prolapses</a:t>
            </a:r>
          </a:p>
          <a:p>
            <a:pPr lvl="1"/>
            <a:r>
              <a:rPr lang="en-US" altLang="en-US" dirty="0"/>
              <a:t>When membranes already ruptured</a:t>
            </a:r>
          </a:p>
          <a:p>
            <a:pPr lvl="1"/>
            <a:r>
              <a:rPr lang="en-US" altLang="en-US" dirty="0"/>
              <a:t>When external version is unsuccessful</a:t>
            </a:r>
          </a:p>
          <a:p>
            <a:pPr lvl="1"/>
            <a:r>
              <a:rPr lang="en-US" altLang="en-US" dirty="0"/>
              <a:t>When labour has been in progress for some hours</a:t>
            </a:r>
          </a:p>
          <a:p>
            <a:pPr/>
          </a:p>
          <a:p>
            <a:pPr/>
          </a:p>
        </p:txBody>
      </p:sp>
    </p:spTree>
  </p:cSld>
  <p:transition spd="fas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7376" name=""/>
        <p:cNvGrpSpPr>
          <a:grpSpLocks/>
        </p:cNvGrpSpPr>
        <p:nvPr/>
      </p:nvGrpSpPr>
      <p:grpSpPr>
        <a:xfrm/>
      </p:grpSpPr>
      <p:sp>
        <p:nvSpPr>
          <p:cNvPr id="35737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buNone/>
            </a:pPr>
            <a:r>
              <a:rPr lang="en-US" altLang="en-US" dirty="0" b="1"/>
              <a:t>Internal podalic version</a:t>
            </a:r>
          </a:p>
          <a:p>
            <a:pPr/>
            <a:r>
              <a:rPr lang="en-US" altLang="en-US" dirty="0"/>
              <a:t>It is mainly indicated in 2nd twin of transverse lie and followed by breech extraction.</a:t>
            </a:r>
          </a:p>
          <a:p>
            <a:pPr>
              <a:buNone/>
            </a:pPr>
            <a:r>
              <a:rPr lang="en-US" altLang="en-US" dirty="0"/>
              <a:t>Prerequisites:</a:t>
            </a:r>
          </a:p>
          <a:p>
            <a:pPr/>
            <a:r>
              <a:rPr lang="en-US" altLang="en-US" dirty="0"/>
              <a:t>General or epidural anaesthesia. </a:t>
            </a:r>
          </a:p>
          <a:p>
            <a:pPr/>
            <a:r>
              <a:rPr lang="en-US" altLang="en-US" dirty="0"/>
              <a:t>Fully dilated cervix. </a:t>
            </a:r>
          </a:p>
          <a:p>
            <a:pPr/>
            <a:r>
              <a:rPr lang="en-US" altLang="en-US" dirty="0"/>
              <a:t>Intact membranes or just ruptured. </a:t>
            </a:r>
          </a:p>
        </p:txBody>
      </p:sp>
      <p:sp>
        <p:nvSpPr>
          <p:cNvPr id="35737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Mgt cntd…</a:t>
            </a:r>
          </a:p>
        </p:txBody>
      </p:sp>
    </p:spTree>
  </p:cSld>
  <p:transition spd="fas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8400" name=""/>
        <p:cNvGrpSpPr>
          <a:grpSpLocks/>
        </p:cNvGrpSpPr>
        <p:nvPr/>
      </p:nvGrpSpPr>
      <p:grpSpPr>
        <a:xfrm/>
      </p:grpSpPr>
      <p:sp>
        <p:nvSpPr>
          <p:cNvPr id="358402"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lnSpc>
                <a:spcPct val="90000"/>
              </a:lnSpc>
            </a:pPr>
            <a:r>
              <a:rPr lang="en-US" altLang="en-US" sz="2700" dirty="0" b="1"/>
              <a:t>Cord prolapse</a:t>
            </a:r>
          </a:p>
          <a:p>
            <a:pPr>
              <a:lnSpc>
                <a:spcPct val="90000"/>
              </a:lnSpc>
            </a:pPr>
            <a:r>
              <a:rPr lang="en-US" altLang="en-US" sz="2700" dirty="0" b="1"/>
              <a:t>Prolapsed arm</a:t>
            </a:r>
          </a:p>
          <a:p>
            <a:pPr>
              <a:lnSpc>
                <a:spcPct val="90000"/>
              </a:lnSpc>
            </a:pPr>
            <a:r>
              <a:rPr lang="en-US" altLang="en-US" sz="2700" dirty="0" b="1"/>
              <a:t>Neglected shoulder presentation- </a:t>
            </a:r>
            <a:r>
              <a:rPr lang="en-US" altLang="en-US" sz="2700" dirty="0"/>
              <a:t>the shoulder becomes impacted, having been forced down &amp; wedged into the pelvic brim. The membranes have ruptured spontaneously &amp; if the arm has prolapsed, it becomes blue &amp; oedematous. The uterus goes into a state of tonic contraction, the overstreched lower segment is tender to touch &amp; the foetal heart may be absent. All the maternal signs of obstructed labour are present &amp; the outcome if not treated in time is a ruptured uterus &amp; a still birth</a:t>
            </a:r>
          </a:p>
          <a:p>
            <a:pPr>
              <a:lnSpc>
                <a:spcPct val="90000"/>
              </a:lnSpc>
              <a:buNone/>
            </a:pPr>
            <a:r>
              <a:rPr lang="en-US" altLang="en-US" sz="2700" dirty="0" b="1" i="1"/>
              <a:t>With adequate supervision both antenatally &amp; during labour, this should never occur</a:t>
            </a:r>
          </a:p>
        </p:txBody>
      </p:sp>
      <p:sp>
        <p:nvSpPr>
          <p:cNvPr id="35840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complications</a:t>
            </a:r>
          </a:p>
        </p:txBody>
      </p:sp>
    </p:spTree>
  </p:cSld>
  <p:transition spd="fas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9424" name=""/>
        <p:cNvGrpSpPr>
          <a:grpSpLocks/>
        </p:cNvGrpSpPr>
        <p:nvPr/>
      </p:nvGrpSpPr>
      <p:grpSpPr>
        <a:xfrm/>
      </p:grpSpPr>
      <p:sp>
        <p:nvSpPr>
          <p:cNvPr id="359426"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dirty="0"/>
              <a:t>In brow presentation, the foetal head is partially extended with the frontal bone, which is bounded by the anterior fontanelle &amp; the orbital ridges, lying at the pelvic brim </a:t>
            </a:r>
          </a:p>
          <a:p>
            <a:pPr/>
            <a:r>
              <a:rPr lang="en-US" altLang="en-US" dirty="0"/>
              <a:t>The presenting diameter is mentovertical (13.5cm), which exceeds all diameters in an average pelvis</a:t>
            </a:r>
          </a:p>
          <a:p>
            <a:pPr/>
            <a:r>
              <a:rPr lang="en-US" altLang="en-US" dirty="0"/>
              <a:t>Occurs in 1:1000 deliveries</a:t>
            </a:r>
          </a:p>
        </p:txBody>
      </p:sp>
      <p:sp>
        <p:nvSpPr>
          <p:cNvPr id="359427" name=""/>
          <p:cNvSpPr>
            <a:spLocks noGrp="1" noChangeAspect="0"/>
          </p:cNvSpPr>
          <p:nvPr>
            <p:ph type="title" sz="full" idx="4294967295"/>
          </p:nvPr>
        </p:nvSpPr>
        <p:spPr>
          <a:xfrm rot="0">
            <a:off x="0" y="0"/>
            <a:ext cx="9144000" cy="1143000"/>
          </a:xfrm>
          <a:solidFill>
            <a:srgbClr val="7030a0">
              <a:alpha val="100000"/>
            </a:srgbClr>
          </a:solidFill>
          <a:ln/>
        </p:spPr>
        <p:txBody>
          <a:bodyPr wrap="square" lIns="91440" rIns="91440" tIns="45720" bIns="45720" anchor="ctr"/>
          <a:lstStyle/>
          <a:p>
            <a:pPr/>
            <a:r>
              <a:rPr lang="en-US" altLang="en-US" dirty="0" b="1">
                <a:solidFill>
                  <a:srgbClr val="ffff00"/>
                </a:solidFill>
              </a:rPr>
              <a:t>BROW PRESENTATION</a:t>
            </a:r>
          </a:p>
        </p:txBody>
      </p:sp>
    </p:spTree>
  </p:cSld>
  <p:transition spd="fas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7888" name=""/>
        <p:cNvGrpSpPr>
          <a:grpSpLocks/>
        </p:cNvGrpSpPr>
        <p:nvPr/>
      </p:nvGrpSpPr>
      <p:grpSpPr>
        <a:xfrm/>
      </p:grpSpPr>
      <p:sp>
        <p:nvSpPr>
          <p:cNvPr id="37890"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lnSpc>
                <a:spcPct val="90000"/>
              </a:lnSpc>
              <a:buFont charset="0" typeface="Arial"/>
              <a:buChar char="•"/>
            </a:pPr>
            <a:r>
              <a:rPr lang="en-US" altLang="en-US" sz="2800" dirty="0"/>
              <a:t>Only one previous C/S which must be LUSCS </a:t>
            </a:r>
          </a:p>
          <a:p>
            <a:pPr>
              <a:lnSpc>
                <a:spcPct val="90000"/>
              </a:lnSpc>
              <a:buFont charset="0" typeface="Arial"/>
              <a:buChar char="•"/>
            </a:pPr>
            <a:r>
              <a:rPr lang="en-US" altLang="en-US" sz="2800" dirty="0"/>
              <a:t>Non-recurring indication for previous C/S; foetal distress, cord prolapse, malpresentation, placenta praevia etc. </a:t>
            </a:r>
          </a:p>
          <a:p>
            <a:pPr>
              <a:lnSpc>
                <a:spcPct val="90000"/>
              </a:lnSpc>
              <a:buFont charset="0" typeface="Arial"/>
              <a:buChar char="•"/>
            </a:pPr>
            <a:r>
              <a:rPr lang="en-US" altLang="en-US" sz="2800" dirty="0"/>
              <a:t>No post-operative sepsis after previous C/S </a:t>
            </a:r>
          </a:p>
          <a:p>
            <a:pPr>
              <a:lnSpc>
                <a:spcPct val="90000"/>
              </a:lnSpc>
              <a:buFont charset="0" typeface="Arial"/>
              <a:buChar char="•"/>
            </a:pPr>
            <a:r>
              <a:rPr lang="en-US" altLang="en-US" sz="2800" dirty="0"/>
              <a:t>Parity &lt;5, where previous delivery was via SVD </a:t>
            </a:r>
          </a:p>
          <a:p>
            <a:pPr>
              <a:lnSpc>
                <a:spcPct val="90000"/>
              </a:lnSpc>
              <a:buFont charset="0" typeface="Arial"/>
              <a:buChar char="•"/>
            </a:pPr>
            <a:r>
              <a:rPr lang="en-US" altLang="en-US" sz="2800" dirty="0"/>
              <a:t>Cephalic presentation </a:t>
            </a:r>
          </a:p>
          <a:p>
            <a:pPr>
              <a:lnSpc>
                <a:spcPct val="90000"/>
              </a:lnSpc>
              <a:buFont charset="0" typeface="Arial"/>
              <a:buChar char="•"/>
            </a:pPr>
            <a:r>
              <a:rPr lang="en-US" altLang="en-US" sz="2800" dirty="0"/>
              <a:t>Estimated foetal weight ≤3500g </a:t>
            </a:r>
          </a:p>
          <a:p>
            <a:pPr>
              <a:lnSpc>
                <a:spcPct val="90000"/>
              </a:lnSpc>
              <a:buFont charset="0" typeface="Arial"/>
              <a:buChar char="•"/>
            </a:pPr>
            <a:r>
              <a:rPr lang="en-US" altLang="en-US" sz="2800" dirty="0"/>
              <a:t>Adequate pelvis with true conjugate 10.5cm </a:t>
            </a:r>
          </a:p>
          <a:p>
            <a:pPr>
              <a:lnSpc>
                <a:spcPct val="90000"/>
              </a:lnSpc>
              <a:buFont charset="0" typeface="Arial"/>
              <a:buChar char="•"/>
            </a:pPr>
            <a:r>
              <a:rPr lang="en-US" altLang="en-US" sz="2800" dirty="0"/>
              <a:t>No other indication for C/S </a:t>
            </a:r>
          </a:p>
          <a:p>
            <a:pPr>
              <a:lnSpc>
                <a:spcPct val="90000"/>
              </a:lnSpc>
              <a:buFont charset="0" typeface="Arial"/>
              <a:buChar char="•"/>
            </a:pPr>
            <a:r>
              <a:rPr lang="en-US" altLang="en-US" sz="2800" dirty="0"/>
              <a:t>Facilities for blood transfusion available </a:t>
            </a:r>
          </a:p>
          <a:p>
            <a:pPr>
              <a:lnSpc>
                <a:spcPct val="90000"/>
              </a:lnSpc>
              <a:buFont charset="0" typeface="Arial"/>
              <a:buChar char="•"/>
            </a:pPr>
            <a:r>
              <a:rPr lang="en-US" altLang="en-US" sz="2800" dirty="0"/>
              <a:t>Ready theatre, available immediately </a:t>
            </a:r>
          </a:p>
        </p:txBody>
      </p:sp>
      <p:sp>
        <p:nvSpPr>
          <p:cNvPr id="37891" name=""/>
          <p:cNvSpPr>
            <a:spLocks noGrp="1" noChangeAspect="0"/>
          </p:cNvSpPr>
          <p:nvPr>
            <p:ph type="title" sz="full" idx="4294967295"/>
          </p:nvPr>
        </p:nvSpPr>
        <p:spPr>
          <a:xfrm rot="0">
            <a:off x="228600" y="152400"/>
            <a:ext cx="8686800" cy="914400"/>
          </a:xfrm>
          <a:ln/>
        </p:spPr>
        <p:txBody>
          <a:bodyPr wrap="square" lIns="91440" rIns="91440" tIns="45720" bIns="45720" anchor="ctr"/>
          <a:lstStyle/>
          <a:p>
            <a:pPr/>
            <a:r>
              <a:rPr lang="en-US" altLang="en-US" dirty="0" b="1">
                <a:solidFill>
                  <a:srgbClr val="000000"/>
                </a:solidFill>
              </a:rPr>
              <a:t>Conditions for trial of scar </a:t>
            </a:r>
          </a:p>
        </p:txBody>
      </p:sp>
    </p:spTree>
  </p:cSld>
  <p:transition spd="fast"/>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0448" name=""/>
        <p:cNvGrpSpPr>
          <a:grpSpLocks/>
        </p:cNvGrpSpPr>
        <p:nvPr/>
      </p:nvGrpSpPr>
      <p:grpSpPr>
        <a:xfrm/>
      </p:grpSpPr>
      <p:sp>
        <p:nvSpPr>
          <p:cNvPr id="360450"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Maternal.These include:</a:t>
            </a:r>
          </a:p>
          <a:p>
            <a:pPr lvl="1"/>
            <a:r>
              <a:rPr lang="en-US" altLang="en-US" sz="2400" dirty="0"/>
              <a:t>lax uterine muscles in multigravidae</a:t>
            </a:r>
          </a:p>
          <a:p>
            <a:pPr lvl="1"/>
            <a:r>
              <a:rPr lang="en-US" altLang="en-US" sz="2400" dirty="0"/>
              <a:t>contracted pelvis.</a:t>
            </a:r>
          </a:p>
          <a:p>
            <a:pPr/>
            <a:r>
              <a:rPr lang="en-US" altLang="en-US" sz="2800" dirty="0"/>
              <a:t>Fetal. These include:</a:t>
            </a:r>
          </a:p>
          <a:p>
            <a:pPr lvl="1"/>
            <a:r>
              <a:rPr lang="en-US" altLang="en-US" sz="2400" dirty="0"/>
              <a:t>polyhydramnios</a:t>
            </a:r>
          </a:p>
          <a:p>
            <a:pPr lvl="1"/>
            <a:r>
              <a:rPr lang="en-US" altLang="en-US" sz="2400" dirty="0"/>
              <a:t>placenta praevia.</a:t>
            </a:r>
          </a:p>
        </p:txBody>
      </p:sp>
      <p:sp>
        <p:nvSpPr>
          <p:cNvPr id="36045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of brow presentation </a:t>
            </a:r>
          </a:p>
        </p:txBody>
      </p:sp>
    </p:spTree>
  </p:cSld>
  <p:transition spd="fas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1472" name=""/>
        <p:cNvGrpSpPr>
          <a:grpSpLocks/>
        </p:cNvGrpSpPr>
        <p:nvPr/>
      </p:nvGrpSpPr>
      <p:grpSpPr>
        <a:xfrm/>
      </p:grpSpPr>
      <p:sp>
        <p:nvSpPr>
          <p:cNvPr id="36147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On abdominal palpation, the head is high, appers undully large &amp; does not descend into the pelvis despite good contractions</a:t>
            </a:r>
          </a:p>
          <a:p>
            <a:pPr/>
            <a:r>
              <a:rPr lang="en-US" altLang="en-US" dirty="0"/>
              <a:t>On vaginal examination, the presenting part is high &amp; may be diffucult to reach. The anterior fontanelle may be found on the side of the pelvis &amp; on the orbital ridges</a:t>
            </a:r>
          </a:p>
        </p:txBody>
      </p:sp>
      <p:sp>
        <p:nvSpPr>
          <p:cNvPr id="3614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Diagnosis of brow presentation</a:t>
            </a:r>
          </a:p>
        </p:txBody>
      </p:sp>
    </p:spTree>
  </p:cSld>
  <p:transition spd="fas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2496" name=""/>
        <p:cNvGrpSpPr>
          <a:grpSpLocks/>
        </p:cNvGrpSpPr>
        <p:nvPr/>
      </p:nvGrpSpPr>
      <p:grpSpPr>
        <a:xfrm/>
      </p:grpSpPr>
      <p:sp>
        <p:nvSpPr>
          <p:cNvPr id="362498"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dirty="0"/>
              <a:t>Inform the doctor immediately this presentation is suspected</a:t>
            </a:r>
          </a:p>
          <a:p>
            <a:pPr/>
            <a:r>
              <a:rPr lang="en-US" altLang="en-US" dirty="0"/>
              <a:t>Inform the mother about the possible outcome of labour</a:t>
            </a:r>
          </a:p>
          <a:p>
            <a:pPr/>
            <a:r>
              <a:rPr lang="en-US" altLang="en-US" dirty="0"/>
              <a:t>Vaginal delivery is extremely rare &amp; obstructed labour usually results</a:t>
            </a:r>
          </a:p>
          <a:p>
            <a:pPr/>
            <a:r>
              <a:rPr lang="en-US" altLang="en-US" dirty="0"/>
              <a:t>c/section</a:t>
            </a:r>
          </a:p>
        </p:txBody>
      </p:sp>
      <p:sp>
        <p:nvSpPr>
          <p:cNvPr id="3624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Management</a:t>
            </a:r>
          </a:p>
        </p:txBody>
      </p:sp>
    </p:spTree>
  </p:cSld>
  <p:transition spd="fas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3520" name=""/>
        <p:cNvGrpSpPr>
          <a:grpSpLocks/>
        </p:cNvGrpSpPr>
        <p:nvPr/>
      </p:nvGrpSpPr>
      <p:grpSpPr>
        <a:xfrm/>
      </p:grpSpPr>
      <p:sp>
        <p:nvSpPr>
          <p:cNvPr id="36352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Same as in face presentation with marked obstructed labour</a:t>
            </a:r>
          </a:p>
        </p:txBody>
      </p:sp>
      <p:sp>
        <p:nvSpPr>
          <p:cNvPr id="36352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complications</a:t>
            </a:r>
          </a:p>
        </p:txBody>
      </p:sp>
    </p:spTree>
  </p:cSld>
  <p:transition spd="fas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4544" name=""/>
        <p:cNvGrpSpPr>
          <a:grpSpLocks/>
        </p:cNvGrpSpPr>
        <p:nvPr/>
      </p:nvGrpSpPr>
      <p:grpSpPr>
        <a:xfrm/>
      </p:grpSpPr>
      <p:sp>
        <p:nvSpPr>
          <p:cNvPr id="36454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The lie is defined as unstable when after 36 weeks’ gestation, instead of remaining longitudinal, it varies from one examination to another between longitudinal &amp; oblique or transverse</a:t>
            </a:r>
          </a:p>
        </p:txBody>
      </p:sp>
      <p:sp>
        <p:nvSpPr>
          <p:cNvPr id="364547" name=""/>
          <p:cNvSpPr>
            <a:spLocks noGrp="1" noChangeAspect="0"/>
          </p:cNvSpPr>
          <p:nvPr>
            <p:ph type="title" sz="full" idx="4294967295"/>
          </p:nvPr>
        </p:nvSpPr>
        <p:spPr>
          <a:xfrm rot="0">
            <a:off x="0" y="0"/>
            <a:ext cx="9144000" cy="990600"/>
          </a:xfrm>
          <a:solidFill>
            <a:srgbClr val="7030a0">
              <a:alpha val="100000"/>
            </a:srgbClr>
          </a:solidFill>
          <a:ln/>
        </p:spPr>
        <p:txBody>
          <a:bodyPr wrap="square" lIns="91440" rIns="91440" tIns="45720" bIns="45720" anchor="ctr"/>
          <a:lstStyle/>
          <a:p>
            <a:pPr/>
            <a:r>
              <a:rPr lang="en-US" altLang="en-US" dirty="0" b="1">
                <a:solidFill>
                  <a:srgbClr val="ffff00"/>
                </a:solidFill>
              </a:rPr>
              <a:t>UNSTABLE LIE</a:t>
            </a:r>
          </a:p>
        </p:txBody>
      </p:sp>
    </p:spTree>
  </p:cSld>
  <p:transition spd="fas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5568" name=""/>
        <p:cNvGrpSpPr>
          <a:grpSpLocks/>
        </p:cNvGrpSpPr>
        <p:nvPr/>
      </p:nvGrpSpPr>
      <p:grpSpPr>
        <a:xfrm/>
      </p:grpSpPr>
      <p:sp>
        <p:nvSpPr>
          <p:cNvPr id="365570" name=""/>
          <p:cNvSpPr>
            <a:spLocks noGrp="1" noChangeAspect="0"/>
          </p:cNvSpPr>
          <p:nvPr>
            <p:ph type="obj" sz="full" idx="4294967295"/>
          </p:nvPr>
        </p:nvSpPr>
        <p:spPr>
          <a:xfrm rot="0">
            <a:off x="0" y="1295400"/>
            <a:ext cx="9144000" cy="4835525"/>
          </a:xfrm>
          <a:ln/>
        </p:spPr>
        <p:txBody>
          <a:bodyPr wrap="square" lIns="91440" rIns="91440" tIns="45720" bIns="45720" anchor="t" anchorCtr="false"/>
          <a:lstStyle/>
          <a:p>
            <a:pPr>
              <a:buNone/>
            </a:pPr>
            <a:r>
              <a:rPr lang="en-US" altLang="en-US" dirty="0"/>
              <a:t>Any condition in late pregnancy that increases the mobility of the foetus or prevents the head from entering the pelvic brim may cause this</a:t>
            </a:r>
          </a:p>
          <a:p>
            <a:pPr/>
            <a:r>
              <a:rPr lang="en-US" altLang="en-US" dirty="0"/>
              <a:t>Maternal causes;</a:t>
            </a:r>
          </a:p>
          <a:p>
            <a:pPr lvl="1"/>
            <a:r>
              <a:rPr lang="en-US" altLang="en-US" dirty="0"/>
              <a:t>Lax uterine muscles in multigravudae</a:t>
            </a:r>
          </a:p>
          <a:p>
            <a:pPr lvl="1"/>
            <a:r>
              <a:rPr lang="en-US" altLang="en-US" dirty="0"/>
              <a:t>Contracted pelvis</a:t>
            </a:r>
          </a:p>
          <a:p>
            <a:pPr/>
            <a:r>
              <a:rPr lang="en-US" altLang="en-US" dirty="0"/>
              <a:t>Foetal causes;</a:t>
            </a:r>
          </a:p>
          <a:p>
            <a:pPr lvl="1"/>
            <a:r>
              <a:rPr lang="en-US" altLang="en-US" dirty="0"/>
              <a:t>Polyhydramnios</a:t>
            </a:r>
          </a:p>
          <a:p>
            <a:pPr lvl="1"/>
            <a:r>
              <a:rPr lang="en-US" altLang="en-US" dirty="0"/>
              <a:t>Placenta praevia</a:t>
            </a:r>
          </a:p>
        </p:txBody>
      </p:sp>
      <p:sp>
        <p:nvSpPr>
          <p:cNvPr id="36557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Causes of unstable lie</a:t>
            </a:r>
          </a:p>
        </p:txBody>
      </p:sp>
    </p:spTree>
  </p:cSld>
  <p:transition spd="fas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6592" name=""/>
        <p:cNvGrpSpPr>
          <a:grpSpLocks/>
        </p:cNvGrpSpPr>
        <p:nvPr/>
      </p:nvGrpSpPr>
      <p:grpSpPr>
        <a:xfrm/>
      </p:grpSpPr>
      <p:sp>
        <p:nvSpPr>
          <p:cNvPr id="366594"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dirty="0">
                <a:solidFill>
                  <a:srgbClr val="00b0f0"/>
                </a:solidFill>
              </a:rPr>
              <a:t>Antenatal mgt;</a:t>
            </a:r>
          </a:p>
          <a:p>
            <a:pPr/>
            <a:r>
              <a:rPr lang="en-US" altLang="en-US" dirty="0"/>
              <a:t>Admit the patient to hospital to avoid unsupervised onset of labour. Alternatively, advice the woman to come to hopspital as soon as labour commences</a:t>
            </a:r>
          </a:p>
          <a:p>
            <a:pPr/>
            <a:r>
              <a:rPr lang="en-US" altLang="en-US" dirty="0"/>
              <a:t>Ultrasonography to rule out placenta praevia</a:t>
            </a:r>
          </a:p>
          <a:p>
            <a:pPr>
              <a:buNone/>
            </a:pPr>
            <a:r>
              <a:rPr lang="en-US" altLang="en-US" dirty="0">
                <a:solidFill>
                  <a:srgbClr val="00b0f0"/>
                </a:solidFill>
              </a:rPr>
              <a:t>Intrapartum mgt;</a:t>
            </a:r>
          </a:p>
          <a:p>
            <a:pPr/>
            <a:r>
              <a:rPr lang="en-US" altLang="en-US" dirty="0"/>
              <a:t>Induction of labour after 36 weeks’ gestation when lie is longitudinal. The induction is performed by commencing an intravenous infusion of oxytocin to stimulate contractions. A controlled rupture of the membranes is performed so that the head enters the pelvis</a:t>
            </a:r>
          </a:p>
        </p:txBody>
      </p:sp>
      <p:sp>
        <p:nvSpPr>
          <p:cNvPr id="36659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Management of unstable lie</a:t>
            </a:r>
          </a:p>
        </p:txBody>
      </p:sp>
    </p:spTree>
  </p:cSld>
  <p:transition spd="fas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7616" name=""/>
        <p:cNvGrpSpPr>
          <a:grpSpLocks/>
        </p:cNvGrpSpPr>
        <p:nvPr/>
      </p:nvGrpSpPr>
      <p:grpSpPr>
        <a:xfrm/>
      </p:grpSpPr>
      <p:sp>
        <p:nvSpPr>
          <p:cNvPr id="36761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Ensure that the woman has an empty rectum &amp; bladder before the procedure, as a loaded rectum or a full bladder can prevent the presenting part from entering the pelvis</a:t>
            </a:r>
          </a:p>
        </p:txBody>
      </p:sp>
    </p:spTree>
  </p:cSld>
  <p:transition spd="fast"/>
</p:sld>
</file>

<file path=ppt/slides/slide35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8640" name=""/>
        <p:cNvGrpSpPr>
          <a:grpSpLocks/>
        </p:cNvGrpSpPr>
        <p:nvPr/>
      </p:nvGrpSpPr>
      <p:grpSpPr>
        <a:xfrm/>
      </p:grpSpPr>
      <p:sp>
        <p:nvSpPr>
          <p:cNvPr id="36864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If labour commences with a lie other than longitudinal, the complications are the same as for a transverse lie</a:t>
            </a:r>
          </a:p>
        </p:txBody>
      </p:sp>
      <p:sp>
        <p:nvSpPr>
          <p:cNvPr id="3686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complications</a:t>
            </a:r>
          </a:p>
        </p:txBody>
      </p:sp>
    </p:spTree>
  </p:cSld>
  <p:transition spd="fast"/>
</p:sld>
</file>

<file path=ppt/slides/slide35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9664" name=""/>
        <p:cNvGrpSpPr>
          <a:grpSpLocks/>
        </p:cNvGrpSpPr>
        <p:nvPr/>
      </p:nvGrpSpPr>
      <p:grpSpPr>
        <a:xfrm/>
      </p:grpSpPr>
      <p:sp>
        <p:nvSpPr>
          <p:cNvPr id="369666"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r>
              <a:rPr lang="en-US" altLang="en-US" dirty="0"/>
              <a:t>When a hand, or occasionally a foot, lies alongside the head, the presentation is said to be </a:t>
            </a:r>
            <a:r>
              <a:rPr lang="en-US" altLang="en-US" dirty="0">
                <a:solidFill>
                  <a:srgbClr val="00b0f0"/>
                </a:solidFill>
              </a:rPr>
              <a:t>compound</a:t>
            </a:r>
          </a:p>
          <a:p>
            <a:pPr/>
            <a:r>
              <a:rPr lang="en-US" altLang="en-US" dirty="0"/>
              <a:t>Occurs with a small foetus or a roomy pelvis &amp; seldom is difficulty encountered except in cases where it is associated with a flat pelvis</a:t>
            </a:r>
          </a:p>
          <a:p>
            <a:pPr/>
            <a:r>
              <a:rPr lang="en-US" altLang="en-US" dirty="0"/>
              <a:t>On rare occasions, the head, hand &amp; foot are felt in the vagina, a serious situation which may occur with a dead foetus</a:t>
            </a:r>
          </a:p>
          <a:p>
            <a:pPr/>
            <a:r>
              <a:rPr lang="en-US" altLang="en-US" dirty="0"/>
              <a:t>If diagnosed during first stage, medical aid must be sought. If during 2</a:t>
            </a:r>
            <a:r>
              <a:rPr lang="en-US" altLang="en-US" dirty="0"/>
              <a:t>nd</a:t>
            </a:r>
            <a:r>
              <a:rPr lang="en-US" altLang="en-US" dirty="0"/>
              <a:t> stage the midwife sees a hand presenting alongside the vertex, she should try to hold the hand back</a:t>
            </a:r>
          </a:p>
        </p:txBody>
      </p:sp>
      <p:sp>
        <p:nvSpPr>
          <p:cNvPr id="369667" name=""/>
          <p:cNvSpPr>
            <a:spLocks noGrp="1" noChangeAspect="0"/>
          </p:cNvSpPr>
          <p:nvPr>
            <p:ph type="title" sz="full" idx="4294967295"/>
          </p:nvPr>
        </p:nvSpPr>
        <p:spPr>
          <a:xfrm rot="0">
            <a:off x="0" y="0"/>
            <a:ext cx="9144000" cy="838200"/>
          </a:xfrm>
          <a:solidFill>
            <a:srgbClr val="7030a0">
              <a:alpha val="100000"/>
            </a:srgbClr>
          </a:solidFill>
          <a:ln/>
        </p:spPr>
        <p:txBody>
          <a:bodyPr wrap="square" lIns="91440" rIns="91440" tIns="45720" bIns="45720" anchor="ctr"/>
          <a:lstStyle/>
          <a:p>
            <a:pPr/>
            <a:r>
              <a:rPr lang="en-US" altLang="en-US" dirty="0" b="1">
                <a:solidFill>
                  <a:srgbClr val="ffff00"/>
                </a:solidFill>
              </a:rPr>
              <a:t>COMPOUND PRESENTATION</a:t>
            </a:r>
          </a:p>
        </p:txBody>
      </p:sp>
    </p:spTree>
  </p:cSld>
  <p:transition spd="fas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8912" name=""/>
        <p:cNvGrpSpPr>
          <a:grpSpLocks/>
        </p:cNvGrpSpPr>
        <p:nvPr/>
      </p:nvGrpSpPr>
      <p:grpSpPr>
        <a:xfrm/>
      </p:grpSpPr>
      <p:sp>
        <p:nvSpPr>
          <p:cNvPr id="38914"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sz="2800" dirty="0"/>
              <a:t>After adequate supervision, it is established that the presenting part is capable of flexing adequately to pass thru the pelvic brim</a:t>
            </a:r>
          </a:p>
          <a:p>
            <a:pPr/>
            <a:r>
              <a:rPr lang="en-US" altLang="en-US" sz="2800" dirty="0"/>
              <a:t>All the facilities for assisted birth are readily available</a:t>
            </a:r>
          </a:p>
          <a:p>
            <a:pPr/>
            <a:r>
              <a:rPr lang="en-US" altLang="en-US" sz="2800" dirty="0"/>
              <a:t>Progress of labour is sufficient, both in descent of the presenting part and the dilatation of the cervix</a:t>
            </a:r>
          </a:p>
          <a:p>
            <a:pPr/>
            <a:r>
              <a:rPr lang="en-US" altLang="en-US" sz="2800" dirty="0"/>
              <a:t>Time limits as to the duration of the trial are set</a:t>
            </a:r>
          </a:p>
        </p:txBody>
      </p:sp>
      <p:sp>
        <p:nvSpPr>
          <p:cNvPr id="38915" name=""/>
          <p:cNvSpPr>
            <a:spLocks noGrp="1" noChangeAspect="0"/>
          </p:cNvSpPr>
          <p:nvPr>
            <p:ph type="title" sz="full" idx="4294967295"/>
          </p:nvPr>
        </p:nvSpPr>
        <p:spPr>
          <a:xfrm rot="0">
            <a:off x="0" y="0"/>
            <a:ext cx="8915400" cy="1676400"/>
          </a:xfrm>
          <a:ln/>
        </p:spPr>
        <p:txBody>
          <a:bodyPr wrap="square" lIns="91440" rIns="91440" tIns="45720" bIns="45720" anchor="ctr"/>
          <a:lstStyle/>
          <a:p>
            <a:pPr/>
            <a:r>
              <a:rPr lang="en-US" altLang="en-US" dirty="0" b="1">
                <a:solidFill>
                  <a:srgbClr val="ff0000"/>
                </a:solidFill>
              </a:rPr>
              <a:t>CRITERIA</a:t>
            </a:r>
          </a:p>
        </p:txBody>
      </p:sp>
    </p:spTree>
  </p:cSld>
  <p:transition spd="fas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70688" name=""/>
        <p:cNvGrpSpPr>
          <a:grpSpLocks/>
        </p:cNvGrpSpPr>
        <p:nvPr/>
      </p:nvGrpSpPr>
      <p:grpSpPr>
        <a:xfrm/>
      </p:grpSpPr>
      <p:pic>
        <p:nvPicPr>
          <p:cNvPr id="370690" name=""/>
          <p:cNvPicPr>
            <a:picLocks noGrp="1" noChangeAspect="0"/>
          </p:cNvPicPr>
          <p:nvPr>
            <p:ph type="obj" sz="full" idx="4294967295"/>
          </p:nvPr>
        </p:nvPicPr>
        <p:blipFill>
          <a:blip r:embed="rID46">
            <a:extLst/>
          </a:blip>
          <a:srcRect t="0" r="0" b="0" l="0"/>
          <a:stretch>
            <a:fillRect/>
          </a:stretch>
        </p:blipFill>
        <p:spPr>
          <a:xfrm rot="0">
            <a:off x="0" y="685800"/>
            <a:ext cx="9144000" cy="6172200"/>
          </a:xfrm>
          <a:prstGeom prst="rect">
            <a:avLst/>
          </a:prstGeom>
          <a:ln/>
        </p:spPr>
      </p:pic>
      <p:pic>
        <p:nvPicPr>
          <p:cNvPr id="370691" name=""/>
          <p:cNvPicPr>
            <a:picLocks noChangeAspect="0"/>
          </p:cNvPicPr>
          <p:nvPr/>
        </p:nvPicPr>
        <p:blipFill>
          <a:blip r:embed="rID47">
            <a:extLst/>
          </a:blip>
          <a:srcRect/>
          <a:stretch>
            <a:fillRect/>
          </a:stretch>
        </p:blipFill>
        <p:spPr>
          <a:xfrm>
            <a:off x="-6350" y="-171450"/>
            <a:ext cx="9156700" cy="1098550"/>
          </a:xfrm>
          <a:prstGeom prst="rect">
            <a:avLst/>
          </a:prstGeom>
          <a:ln/>
        </p:spPr>
      </p:pic>
    </p:spTree>
  </p:cSl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9936" name=""/>
        <p:cNvGrpSpPr>
          <a:grpSpLocks/>
        </p:cNvGrpSpPr>
        <p:nvPr/>
      </p:nvGrpSpPr>
      <p:grpSpPr>
        <a:xfrm/>
      </p:grpSpPr>
      <p:sp>
        <p:nvSpPr>
          <p:cNvPr id="39938" name=""/>
          <p:cNvSpPr>
            <a:spLocks noGrp="1" noChangeAspect="0"/>
          </p:cNvSpPr>
          <p:nvPr>
            <p:ph type="obj" sz="full" idx="4294967295"/>
          </p:nvPr>
        </p:nvSpPr>
        <p:spPr>
          <a:xfrm rot="0">
            <a:off x="0" y="990600"/>
            <a:ext cx="8991600" cy="5867400"/>
          </a:xfrm>
          <a:ln/>
        </p:spPr>
        <p:txBody>
          <a:bodyPr wrap="square" lIns="91440" rIns="91440" tIns="45720" bIns="45720" anchor="t" anchorCtr="false"/>
          <a:lstStyle/>
          <a:p>
            <a:pPr/>
            <a:r>
              <a:rPr lang="en-US" altLang="en-US" sz="2800" dirty="0"/>
              <a:t>Maternal obesity </a:t>
            </a:r>
          </a:p>
          <a:p>
            <a:pPr/>
            <a:r>
              <a:rPr lang="en-US" altLang="en-US" sz="2800" dirty="0"/>
              <a:t>Short maternal stature </a:t>
            </a:r>
          </a:p>
          <a:p>
            <a:pPr/>
            <a:r>
              <a:rPr lang="en-US" altLang="en-US" sz="2800" dirty="0"/>
              <a:t> Macrosomia </a:t>
            </a:r>
          </a:p>
          <a:p>
            <a:pPr/>
            <a:r>
              <a:rPr lang="en-US" altLang="en-US" sz="2800" dirty="0"/>
              <a:t>Increase maternal age&lt;40yrs </a:t>
            </a:r>
          </a:p>
          <a:p>
            <a:pPr/>
            <a:r>
              <a:rPr lang="en-US" altLang="en-US" sz="2800" dirty="0"/>
              <a:t>Recurring indications e.g. CPD, failed second stage </a:t>
            </a:r>
          </a:p>
          <a:p>
            <a:pPr/>
            <a:r>
              <a:rPr lang="en-US" altLang="en-US" sz="2800" dirty="0"/>
              <a:t>Gestational age &lt;41wks </a:t>
            </a:r>
          </a:p>
          <a:p>
            <a:pPr/>
            <a:r>
              <a:rPr lang="en-US" altLang="en-US" sz="2800" dirty="0"/>
              <a:t>Pre-conceptional or gestational diabetes mellitus </a:t>
            </a:r>
          </a:p>
          <a:p>
            <a:pPr/>
            <a:r>
              <a:rPr lang="en-US" altLang="en-US" sz="2800" dirty="0"/>
              <a:t>Increased inter-pregnancy weight gain </a:t>
            </a:r>
          </a:p>
        </p:txBody>
      </p:sp>
      <p:sp>
        <p:nvSpPr>
          <p:cNvPr id="39939" name=""/>
          <p:cNvSpPr>
            <a:spLocks noGrp="1" noChangeAspect="0"/>
          </p:cNvSpPr>
          <p:nvPr>
            <p:ph type="title" sz="full" idx="4294967295"/>
          </p:nvPr>
        </p:nvSpPr>
        <p:spPr>
          <a:xfrm rot="0">
            <a:off x="0" y="-381000"/>
            <a:ext cx="9144000" cy="1905000"/>
          </a:xfrm>
          <a:ln/>
        </p:spPr>
        <p:txBody>
          <a:bodyPr wrap="square" lIns="91440" rIns="91440" tIns="45720" bIns="45720" anchor="ctr"/>
          <a:lstStyle/>
          <a:p>
            <a:pPr/>
            <a:r>
              <a:rPr lang="en-US" altLang="en-US" dirty="0" b="1">
                <a:solidFill>
                  <a:srgbClr val="000000"/>
                </a:solidFill>
              </a:rPr>
              <a:t>Predictors of decreased chances of success </a:t>
            </a:r>
          </a:p>
        </p:txBody>
      </p:sp>
    </p:spTree>
  </p:cSld>
  <p:transition spd="fas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0960" name=""/>
        <p:cNvGrpSpPr>
          <a:grpSpLocks/>
        </p:cNvGrpSpPr>
        <p:nvPr/>
      </p:nvGrpSpPr>
      <p:grpSpPr>
        <a:xfrm/>
      </p:grpSpPr>
      <p:sp>
        <p:nvSpPr>
          <p:cNvPr id="40962" name=""/>
          <p:cNvSpPr>
            <a:spLocks noGrp="1" noChangeAspect="0"/>
          </p:cNvSpPr>
          <p:nvPr>
            <p:ph type="obj" sz="full" idx="4294967295"/>
          </p:nvPr>
        </p:nvSpPr>
        <p:spPr>
          <a:xfrm rot="0">
            <a:off x="0" y="1066800"/>
            <a:ext cx="8991600" cy="5029200"/>
          </a:xfrm>
          <a:ln/>
        </p:spPr>
        <p:txBody>
          <a:bodyPr wrap="square" lIns="91440" rIns="91440" tIns="45720" bIns="45720" anchor="t" anchorCtr="false"/>
          <a:lstStyle/>
          <a:p>
            <a:pPr/>
          </a:p>
          <a:p>
            <a:pPr/>
            <a:r>
              <a:rPr lang="en-US" altLang="en-US" sz="2800" dirty="0"/>
              <a:t>Classical hysterotomy </a:t>
            </a:r>
          </a:p>
          <a:p>
            <a:pPr/>
            <a:r>
              <a:rPr lang="en-US" altLang="en-US" sz="2800" dirty="0"/>
              <a:t>Single layer closure </a:t>
            </a:r>
          </a:p>
          <a:p>
            <a:pPr/>
            <a:r>
              <a:rPr lang="en-US" altLang="en-US" sz="2800" dirty="0"/>
              <a:t>Induction of labour </a:t>
            </a:r>
          </a:p>
          <a:p>
            <a:pPr/>
            <a:r>
              <a:rPr lang="en-US" altLang="en-US" sz="2800" dirty="0"/>
              <a:t>Use of prostaglandins </a:t>
            </a:r>
          </a:p>
          <a:p>
            <a:pPr/>
            <a:r>
              <a:rPr lang="en-US" altLang="en-US" sz="2800" dirty="0"/>
              <a:t>Short inter-pregnancy interval </a:t>
            </a:r>
          </a:p>
          <a:p>
            <a:pPr/>
            <a:r>
              <a:rPr lang="en-US" altLang="en-US" sz="2800" dirty="0"/>
              <a:t>Infection at prior C/S </a:t>
            </a:r>
          </a:p>
        </p:txBody>
      </p:sp>
      <p:sp>
        <p:nvSpPr>
          <p:cNvPr id="40963" name=""/>
          <p:cNvSpPr>
            <a:spLocks noGrp="1" noChangeAspect="0"/>
          </p:cNvSpPr>
          <p:nvPr>
            <p:ph type="title" sz="full" idx="4294967295"/>
          </p:nvPr>
        </p:nvSpPr>
        <p:spPr>
          <a:xfrm rot="0">
            <a:off x="0" y="0"/>
            <a:ext cx="8915400" cy="1676400"/>
          </a:xfrm>
          <a:ln/>
        </p:spPr>
        <p:txBody>
          <a:bodyPr wrap="square" lIns="91440" rIns="91440" tIns="45720" bIns="45720" anchor="ctr"/>
          <a:lstStyle/>
          <a:p>
            <a:pPr/>
            <a:r>
              <a:rPr lang="en-US" altLang="en-US" dirty="0" b="1">
                <a:solidFill>
                  <a:srgbClr val="7030a0"/>
                </a:solidFill>
              </a:rPr>
              <a:t>Increased rate of uterine rupture </a:t>
            </a:r>
          </a:p>
        </p:txBody>
      </p:sp>
    </p:spTree>
  </p:cSld>
  <p:transition spd="fas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1984" name=""/>
        <p:cNvGrpSpPr>
          <a:grpSpLocks/>
        </p:cNvGrpSpPr>
        <p:nvPr/>
      </p:nvGrpSpPr>
      <p:grpSpPr>
        <a:xfrm/>
      </p:grpSpPr>
      <p:sp>
        <p:nvSpPr>
          <p:cNvPr id="41986"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spcBef>
                <a:spcPts val="800"/>
              </a:spcBef>
            </a:pPr>
            <a:r>
              <a:rPr lang="en-US" altLang="en-US" dirty="0">
                <a:solidFill>
                  <a:srgbClr val="000000"/>
                </a:solidFill>
                <a:latin charset="0" typeface="Calibri"/>
                <a:ea charset="-122" typeface="Microsoft YaHei"/>
              </a:rPr>
              <a:t>Borderline obstruction with a favourable outcome. After adequate supervision,it is established that the presenting part is capable of flexing adequately to pass through the pelvic brim</a:t>
            </a:r>
          </a:p>
          <a:p>
            <a:pPr>
              <a:spcBef>
                <a:spcPts val="800"/>
              </a:spcBef>
            </a:pPr>
            <a:r>
              <a:rPr lang="en-US" altLang="en-US" dirty="0">
                <a:solidFill>
                  <a:srgbClr val="000000"/>
                </a:solidFill>
                <a:latin charset="0" typeface="Calibri"/>
                <a:ea charset="-122" typeface="Microsoft YaHei"/>
              </a:rPr>
              <a:t>When the progress of labour is sufficient, as observed both in the descent of the presenting part and by dilatation of the cervix</a:t>
            </a:r>
          </a:p>
        </p:txBody>
      </p:sp>
      <p:sp>
        <p:nvSpPr>
          <p:cNvPr id="41987" name=""/>
          <p:cNvSpPr>
            <a:spLocks noGrp="1" noChangeAspect="0"/>
          </p:cNvSpPr>
          <p:nvPr>
            <p:ph type="title" sz="full" idx="4294967295"/>
          </p:nvPr>
        </p:nvSpPr>
        <p:spPr>
          <a:xfrm rot="0">
            <a:off x="0" y="533400"/>
            <a:ext cx="8915400" cy="609600"/>
          </a:xfrm>
          <a:ln/>
        </p:spPr>
        <p:txBody>
          <a:bodyPr wrap="square" lIns="91440" rIns="91440" tIns="45720" bIns="45720" anchor="ctr"/>
          <a:lstStyle/>
          <a:p>
            <a:pPr/>
            <a:r>
              <a:rPr lang="en-US" altLang="en-US" sz="4000" dirty="0" b="1">
                <a:solidFill>
                  <a:srgbClr val="72bfc5"/>
                </a:solidFill>
                <a:latin charset="0" typeface="Calibri"/>
                <a:ea charset="-122" typeface="Microsoft YaHei"/>
              </a:rPr>
              <a:t>INDICATIONS FOR TRIAL OF LABOUR</a:t>
            </a:r>
            <a:r>
              <a:rPr lang="en-US" altLang="en-US" sz="4000" dirty="0" b="1">
                <a:solidFill>
                  <a:srgbClr val="000000"/>
                </a:solidFill>
                <a:latin charset="0" typeface="Calibri"/>
                <a:ea charset="-122" typeface="Microsoft YaHei"/>
              </a:rPr>
              <a:t/>
            </a:r>
            <a:br/>
          </a:p>
        </p:txBody>
      </p:sp>
    </p:spTree>
  </p:cSld>
  <p:transition spd="fas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144" name=""/>
        <p:cNvGrpSpPr>
          <a:grpSpLocks/>
        </p:cNvGrpSpPr>
        <p:nvPr/>
      </p:nvGrpSpPr>
      <p:grpSpPr>
        <a:xfrm/>
      </p:grpSpPr>
      <p:sp>
        <p:nvSpPr>
          <p:cNvPr id="6146"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r>
              <a:rPr lang="en-US" altLang="en-US" dirty="0">
                <a:solidFill>
                  <a:srgbClr val="000000"/>
                </a:solidFill>
                <a:latin charset="0" typeface="Calibri"/>
                <a:ea charset="-122" typeface="Microsoft YaHei"/>
              </a:rPr>
              <a:t>The frequency or incidence of prolonged pregnancy is quoted as anything from 5-10%</a:t>
            </a:r>
          </a:p>
          <a:p>
            <a:pPr>
              <a:buNone/>
            </a:pPr>
            <a:r>
              <a:rPr lang="en-US" altLang="en-US" dirty="0" b="1" u="sng">
                <a:solidFill>
                  <a:srgbClr val="000000"/>
                </a:solidFill>
                <a:latin charset="0" typeface="Calibri"/>
                <a:ea charset="-122" typeface="Microsoft YaHei"/>
              </a:rPr>
              <a:t>ASSOCIATED RISKS</a:t>
            </a:r>
          </a:p>
          <a:p>
            <a:pPr>
              <a:spcBef>
                <a:spcPts val="600"/>
              </a:spcBef>
            </a:pPr>
            <a:r>
              <a:rPr lang="en-US" altLang="en-US" dirty="0">
                <a:solidFill>
                  <a:srgbClr val="000000"/>
                </a:solidFill>
                <a:latin charset="0" typeface="Calibri"/>
                <a:ea charset="-122" typeface="Microsoft YaHei"/>
              </a:rPr>
              <a:t>Viewed from the perspective of the mother, foetus, and neonate with regard to morbidity and mortality</a:t>
            </a:r>
          </a:p>
          <a:p>
            <a:pPr>
              <a:spcBef>
                <a:spcPts val="600"/>
              </a:spcBef>
            </a:pPr>
            <a:r>
              <a:rPr lang="en-US" altLang="en-US" dirty="0" u="sng">
                <a:solidFill>
                  <a:srgbClr val="000000"/>
                </a:solidFill>
                <a:latin charset="0" typeface="Calibri"/>
                <a:ea charset="-122" typeface="Microsoft YaHei"/>
              </a:rPr>
              <a:t>For the mother:</a:t>
            </a:r>
          </a:p>
          <a:p>
            <a:pPr algn="just" lvl="1">
              <a:spcBef>
                <a:spcPts val="600"/>
              </a:spcBef>
              <a:buFont charset="2" typeface="Wingdings"/>
              <a:buChar char=""/>
            </a:pPr>
            <a:r>
              <a:rPr lang="en-US" altLang="en-US" dirty="0">
                <a:solidFill>
                  <a:srgbClr val="000000"/>
                </a:solidFill>
                <a:latin charset="0" typeface="Calibri"/>
                <a:ea charset="-122" typeface="Microsoft YaHei"/>
              </a:rPr>
              <a:t>Large for gestational age</a:t>
            </a:r>
          </a:p>
          <a:p>
            <a:pPr algn="just" lvl="1">
              <a:spcBef>
                <a:spcPts val="600"/>
              </a:spcBef>
              <a:buFont charset="2" typeface="Wingdings"/>
              <a:buChar char=""/>
            </a:pPr>
            <a:r>
              <a:rPr lang="en-US" altLang="en-US" dirty="0">
                <a:solidFill>
                  <a:srgbClr val="000000"/>
                </a:solidFill>
                <a:latin charset="0" typeface="Calibri"/>
                <a:ea charset="-122" typeface="Microsoft YaHei"/>
              </a:rPr>
              <a:t>Macrosomic infant... can lead to shoulder dystocia</a:t>
            </a:r>
          </a:p>
          <a:p>
            <a:pPr algn="just" lvl="1">
              <a:spcBef>
                <a:spcPts val="600"/>
              </a:spcBef>
              <a:buFont charset="2" typeface="Wingdings"/>
              <a:buChar char=""/>
            </a:pPr>
            <a:r>
              <a:rPr lang="en-US" altLang="en-US" dirty="0">
                <a:solidFill>
                  <a:srgbClr val="000000"/>
                </a:solidFill>
                <a:latin charset="0" typeface="Calibri"/>
                <a:ea charset="-122" typeface="Microsoft YaHei"/>
              </a:rPr>
              <a:t>Genital tract trauma</a:t>
            </a:r>
          </a:p>
          <a:p>
            <a:pPr algn="just" lvl="1">
              <a:spcBef>
                <a:spcPts val="600"/>
              </a:spcBef>
              <a:buFont charset="2" typeface="Wingdings"/>
              <a:buChar char=""/>
            </a:pPr>
            <a:r>
              <a:rPr lang="en-US" altLang="en-US" dirty="0">
                <a:solidFill>
                  <a:srgbClr val="000000"/>
                </a:solidFill>
                <a:latin charset="0" typeface="Calibri"/>
                <a:ea charset="-122" typeface="Microsoft YaHei"/>
              </a:rPr>
              <a:t>PPH and operative birth</a:t>
            </a:r>
          </a:p>
        </p:txBody>
      </p:sp>
      <p:sp>
        <p:nvSpPr>
          <p:cNvPr id="6147" name=""/>
          <p:cNvSpPr>
            <a:spLocks noGrp="1" noChangeAspect="0"/>
          </p:cNvSpPr>
          <p:nvPr>
            <p:ph type="title" sz="full" idx="4294967295"/>
          </p:nvPr>
        </p:nvSpPr>
        <p:spPr>
          <a:xfrm rot="0">
            <a:off x="0" y="228600"/>
            <a:ext cx="9144000" cy="914400"/>
          </a:xfrm>
          <a:solidFill>
            <a:srgbClr val="00b050">
              <a:alpha val="100000"/>
            </a:srgbClr>
          </a:solidFill>
          <a:ln/>
        </p:spPr>
        <p:txBody>
          <a:bodyPr wrap="square" lIns="91440" rIns="91440" tIns="45720" bIns="45720" anchor="ctr"/>
          <a:lstStyle/>
          <a:p>
            <a:pPr/>
            <a:r>
              <a:rPr lang="en-US" altLang="en-US" dirty="0" b="1">
                <a:solidFill>
                  <a:srgbClr val="e6e6e6"/>
                </a:solidFill>
              </a:rPr>
              <a:t>INCIDENCE</a:t>
            </a:r>
          </a:p>
        </p:txBody>
      </p:sp>
    </p:spTree>
  </p:cSld>
  <p:transition spd="fas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3008" name=""/>
        <p:cNvGrpSpPr>
          <a:grpSpLocks/>
        </p:cNvGrpSpPr>
        <p:nvPr/>
      </p:nvGrpSpPr>
      <p:grpSpPr>
        <a:xfrm/>
      </p:grpSpPr>
      <p:sp>
        <p:nvSpPr>
          <p:cNvPr id="43010" name=""/>
          <p:cNvSpPr>
            <a:spLocks noGrp="1" noChangeAspect="0"/>
          </p:cNvSpPr>
          <p:nvPr>
            <p:ph type="obj" sz="full" idx="4294967295"/>
          </p:nvPr>
        </p:nvSpPr>
        <p:spPr>
          <a:xfrm rot="0">
            <a:off x="0" y="1447800"/>
            <a:ext cx="9144000" cy="5410200"/>
          </a:xfrm>
          <a:ln/>
        </p:spPr>
        <p:txBody>
          <a:bodyPr wrap="square" lIns="91440" rIns="91440" tIns="45720" bIns="45720" anchor="t" anchorCtr="false"/>
          <a:lstStyle/>
          <a:p>
            <a:pPr>
              <a:spcBef>
                <a:spcPts val="800"/>
              </a:spcBef>
              <a:buFont charset="2" typeface="Wingdings"/>
              <a:buChar char=""/>
            </a:pPr>
            <a:r>
              <a:rPr lang="en-US" altLang="en-US" sz="2800" dirty="0">
                <a:solidFill>
                  <a:srgbClr val="000000"/>
                </a:solidFill>
                <a:latin charset="0" typeface="Calibri"/>
                <a:ea charset="-122" typeface="Microsoft YaHei"/>
              </a:rPr>
              <a:t>Grossly contracted pelvis</a:t>
            </a:r>
          </a:p>
          <a:p>
            <a:pPr>
              <a:spcBef>
                <a:spcPts val="800"/>
              </a:spcBef>
              <a:buFont charset="2" typeface="Wingdings"/>
              <a:buChar char=""/>
            </a:pPr>
            <a:r>
              <a:rPr lang="en-US" altLang="en-US" sz="2800" dirty="0">
                <a:solidFill>
                  <a:srgbClr val="000000"/>
                </a:solidFill>
                <a:latin charset="0" typeface="Calibri"/>
                <a:ea charset="-122" typeface="Microsoft YaHei"/>
              </a:rPr>
              <a:t> Medical or obstetrical complications</a:t>
            </a:r>
          </a:p>
          <a:p>
            <a:pPr>
              <a:spcBef>
                <a:spcPts val="800"/>
              </a:spcBef>
              <a:buFont charset="2" typeface="Wingdings"/>
              <a:buChar char=""/>
            </a:pPr>
            <a:r>
              <a:rPr lang="en-US" altLang="en-US" sz="2800" dirty="0">
                <a:solidFill>
                  <a:srgbClr val="000000"/>
                </a:solidFill>
                <a:latin charset="0" typeface="Calibri"/>
                <a:ea charset="-122" typeface="Microsoft YaHei"/>
              </a:rPr>
              <a:t> Malpresentations, for example, breech</a:t>
            </a:r>
          </a:p>
          <a:p>
            <a:pPr>
              <a:spcBef>
                <a:spcPts val="800"/>
              </a:spcBef>
              <a:buFont charset="2" typeface="Wingdings"/>
              <a:buChar char=""/>
            </a:pPr>
            <a:r>
              <a:rPr lang="en-US" altLang="en-US" sz="2800" dirty="0">
                <a:solidFill>
                  <a:srgbClr val="000000"/>
                </a:solidFill>
                <a:latin charset="0" typeface="Calibri"/>
                <a:ea charset="-122" typeface="Microsoft YaHei"/>
              </a:rPr>
              <a:t>Elderly primigravida</a:t>
            </a:r>
          </a:p>
          <a:p>
            <a:pPr>
              <a:spcBef>
                <a:spcPts val="800"/>
              </a:spcBef>
              <a:buFont charset="2" typeface="Wingdings"/>
              <a:buChar char=""/>
            </a:pPr>
            <a:r>
              <a:rPr lang="en-US" altLang="en-US" sz="2800" dirty="0">
                <a:solidFill>
                  <a:srgbClr val="000000"/>
                </a:solidFill>
                <a:latin charset="0" typeface="Calibri"/>
                <a:ea charset="-122" typeface="Microsoft YaHei"/>
              </a:rPr>
              <a:t> Cases where trial of labour failed before</a:t>
            </a:r>
          </a:p>
          <a:p>
            <a:pPr>
              <a:spcBef>
                <a:spcPts val="800"/>
              </a:spcBef>
              <a:buFont charset="2" typeface="Wingdings"/>
              <a:buChar char=""/>
            </a:pPr>
            <a:r>
              <a:rPr lang="en-US" altLang="en-US" sz="2800" dirty="0">
                <a:solidFill>
                  <a:srgbClr val="000000"/>
                </a:solidFill>
                <a:latin charset="0" typeface="Calibri"/>
                <a:ea charset="-122" typeface="Microsoft YaHei"/>
              </a:rPr>
              <a:t>Cases of two previous caesarean Sections</a:t>
            </a:r>
          </a:p>
          <a:p>
            <a:pPr>
              <a:spcBef>
                <a:spcPts val="800"/>
              </a:spcBef>
              <a:buFont charset="2" typeface="Wingdings"/>
              <a:buChar char=""/>
            </a:pPr>
            <a:r>
              <a:rPr lang="en-US" altLang="en-US" sz="2800" dirty="0">
                <a:solidFill>
                  <a:srgbClr val="000000"/>
                </a:solidFill>
                <a:latin charset="0" typeface="Calibri"/>
                <a:ea charset="-122" typeface="Microsoft YaHei"/>
              </a:rPr>
              <a:t>Where the reason for the first scar is likely to be repeated, for example, in cephalopelvic disproportion</a:t>
            </a:r>
          </a:p>
          <a:p>
            <a:pPr>
              <a:spcBef>
                <a:spcPts val="800"/>
              </a:spcBef>
              <a:buFont charset="2" typeface="Wingdings"/>
              <a:buChar char=""/>
            </a:pPr>
            <a:r>
              <a:rPr lang="en-US" altLang="en-US" sz="2800" dirty="0">
                <a:solidFill>
                  <a:srgbClr val="000000"/>
                </a:solidFill>
                <a:latin charset="0" typeface="Calibri"/>
                <a:ea charset="-122" typeface="Microsoft YaHei"/>
              </a:rPr>
              <a:t>Two previous caesarean section scars,regardless of the causes</a:t>
            </a:r>
          </a:p>
        </p:txBody>
      </p:sp>
      <p:sp>
        <p:nvSpPr>
          <p:cNvPr id="43011" name=""/>
          <p:cNvSpPr>
            <a:spLocks noGrp="1" noChangeAspect="0"/>
          </p:cNvSpPr>
          <p:nvPr>
            <p:ph type="title" sz="full" idx="4294967295"/>
          </p:nvPr>
        </p:nvSpPr>
        <p:spPr>
          <a:xfrm rot="0">
            <a:off x="0" y="152400"/>
            <a:ext cx="9144000" cy="1295400"/>
          </a:xfrm>
          <a:ln/>
        </p:spPr>
        <p:txBody>
          <a:bodyPr wrap="square" lIns="91440" rIns="91440" tIns="45720" bIns="45720" anchor="ctr"/>
          <a:lstStyle/>
          <a:p>
            <a:pPr/>
            <a:r>
              <a:rPr lang="en-US" altLang="en-US" sz="4000" dirty="0">
                <a:solidFill>
                  <a:srgbClr val="000000"/>
                </a:solidFill>
                <a:latin charset="0" typeface="Calibri"/>
                <a:ea charset="-122" typeface="Microsoft YaHei"/>
              </a:rPr>
              <a:t/>
            </a:r>
            <a:br/>
            <a:r>
              <a:rPr lang="en-US" altLang="en-US" sz="4000" dirty="0">
                <a:solidFill>
                  <a:srgbClr val="72bfc5"/>
                </a:solidFill>
                <a:latin charset="0" typeface="Calibri"/>
                <a:ea charset="-122" typeface="Microsoft YaHei"/>
              </a:rPr>
              <a:t>CONTRAINDICATING FACTORS TO TRIAL OF LABOUR</a:t>
            </a:r>
            <a:r>
              <a:rPr lang="en-US" altLang="en-US" sz="4000" dirty="0">
                <a:solidFill>
                  <a:srgbClr val="000000"/>
                </a:solidFill>
                <a:latin charset="0" typeface="Calibri"/>
                <a:ea charset="-122" typeface="Microsoft YaHei"/>
              </a:rPr>
              <a:t/>
            </a:r>
            <a:br/>
          </a:p>
        </p:txBody>
      </p:sp>
    </p:spTree>
  </p:cSld>
  <p:transition spd="fas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4032" name=""/>
        <p:cNvGrpSpPr>
          <a:grpSpLocks/>
        </p:cNvGrpSpPr>
        <p:nvPr/>
      </p:nvGrpSpPr>
      <p:grpSpPr>
        <a:xfrm/>
      </p:grpSpPr>
      <p:sp>
        <p:nvSpPr>
          <p:cNvPr id="44034"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spcBef>
                <a:spcPts val="800"/>
              </a:spcBef>
              <a:buFont charset="2" typeface="Wingdings"/>
              <a:buChar char=""/>
            </a:pPr>
            <a:r>
              <a:rPr lang="en-US" altLang="en-US" dirty="0">
                <a:solidFill>
                  <a:srgbClr val="000000"/>
                </a:solidFill>
                <a:latin charset="0" typeface="Calibri"/>
                <a:ea charset="-122" typeface="Microsoft YaHei"/>
              </a:rPr>
              <a:t>Where the previous scar wound did not heal with the first intension</a:t>
            </a:r>
          </a:p>
          <a:p>
            <a:pPr>
              <a:spcBef>
                <a:spcPts val="800"/>
              </a:spcBef>
              <a:buFont charset="2" typeface="Wingdings"/>
              <a:buChar char="Ø"/>
            </a:pPr>
            <a:r>
              <a:rPr lang="en-US" altLang="en-US" dirty="0">
                <a:solidFill>
                  <a:srgbClr val="000000"/>
                </a:solidFill>
                <a:latin charset="0" typeface="Calibri"/>
                <a:ea charset="-122" typeface="Microsoft YaHei"/>
              </a:rPr>
              <a:t>Where pregnancy occurs within six months of a caesarean section</a:t>
            </a:r>
          </a:p>
          <a:p>
            <a:pPr>
              <a:spcBef>
                <a:spcPts val="800"/>
              </a:spcBef>
              <a:buFont charset="2" typeface="Wingdings"/>
              <a:buChar char=""/>
            </a:pPr>
            <a:r>
              <a:rPr lang="en-US" altLang="en-US" dirty="0">
                <a:solidFill>
                  <a:srgbClr val="000000"/>
                </a:solidFill>
                <a:latin charset="0" typeface="Calibri"/>
                <a:ea charset="-122" typeface="Microsoft YaHei"/>
              </a:rPr>
              <a:t>Where there is over-distension due to multiple pregnancy or polyhydramnios</a:t>
            </a:r>
          </a:p>
          <a:p>
            <a:pPr>
              <a:spcBef>
                <a:spcPts val="800"/>
              </a:spcBef>
              <a:buFont charset="2" typeface="Wingdings"/>
              <a:buChar char=""/>
            </a:pPr>
            <a:r>
              <a:rPr lang="en-US" altLang="en-US" dirty="0">
                <a:solidFill>
                  <a:srgbClr val="000000"/>
                </a:solidFill>
                <a:latin charset="0" typeface="Calibri"/>
                <a:ea charset="-122" typeface="Microsoft YaHei"/>
              </a:rPr>
              <a:t>Multiparty</a:t>
            </a:r>
          </a:p>
        </p:txBody>
      </p:sp>
    </p:spTree>
  </p:cSld>
  <p:transition spd="fas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5056" name=""/>
        <p:cNvGrpSpPr>
          <a:grpSpLocks/>
        </p:cNvGrpSpPr>
        <p:nvPr/>
      </p:nvGrpSpPr>
      <p:grpSpPr>
        <a:xfrm/>
      </p:grpSpPr>
      <p:sp>
        <p:nvSpPr>
          <p:cNvPr id="45058" name=""/>
          <p:cNvSpPr>
            <a:spLocks noGrp="1" noChangeAspect="0"/>
          </p:cNvSpPr>
          <p:nvPr>
            <p:ph type="obj" sz="full" idx="4294967295"/>
          </p:nvPr>
        </p:nvSpPr>
        <p:spPr>
          <a:xfrm rot="0">
            <a:off x="0" y="1219200"/>
            <a:ext cx="9144000" cy="4876800"/>
          </a:xfrm>
          <a:ln/>
        </p:spPr>
        <p:txBody>
          <a:bodyPr wrap="square" lIns="91440" rIns="91440" tIns="45720" bIns="45720" anchor="t" anchorCtr="false"/>
          <a:lstStyle/>
          <a:p>
            <a:pPr>
              <a:lnSpc>
                <a:spcPct val="70000"/>
              </a:lnSpc>
              <a:spcBef>
                <a:spcPts val="550"/>
              </a:spcBef>
              <a:buNone/>
            </a:pPr>
            <a:r>
              <a:rPr lang="en-US" altLang="en-US" sz="2800" dirty="0">
                <a:solidFill>
                  <a:srgbClr val="000000"/>
                </a:solidFill>
                <a:latin charset="0" typeface="Calibri"/>
                <a:ea charset="-122" typeface="Microsoft YaHei"/>
              </a:rPr>
              <a:t>Explain the situation to the mother and prepare her for possible operative intervention.</a:t>
            </a:r>
          </a:p>
          <a:p>
            <a:pPr>
              <a:lnSpc>
                <a:spcPct val="70000"/>
              </a:lnSpc>
              <a:spcBef>
                <a:spcPts val="550"/>
              </a:spcBef>
              <a:buNone/>
            </a:pPr>
            <a:r>
              <a:rPr lang="en-US" altLang="en-US" sz="2800" dirty="0">
                <a:solidFill>
                  <a:srgbClr val="000000"/>
                </a:solidFill>
                <a:latin charset="0" typeface="Calibri"/>
                <a:ea charset="-122" typeface="Microsoft YaHei"/>
              </a:rPr>
              <a:t>Assess patient carefully on admission to ascertain the following:</a:t>
            </a:r>
          </a:p>
          <a:p>
            <a:pPr>
              <a:lnSpc>
                <a:spcPct val="70000"/>
              </a:lnSpc>
              <a:spcBef>
                <a:spcPts val="550"/>
              </a:spcBef>
            </a:pPr>
            <a:r>
              <a:rPr lang="en-US" altLang="en-US" sz="2800" dirty="0">
                <a:solidFill>
                  <a:srgbClr val="000000"/>
                </a:solidFill>
                <a:latin charset="0" typeface="Calibri"/>
                <a:ea charset="-122" typeface="Microsoft YaHei"/>
              </a:rPr>
              <a:t>Whether the mother is in established labour</a:t>
            </a:r>
          </a:p>
          <a:p>
            <a:pPr>
              <a:lnSpc>
                <a:spcPct val="70000"/>
              </a:lnSpc>
              <a:spcBef>
                <a:spcPts val="550"/>
              </a:spcBef>
            </a:pPr>
            <a:r>
              <a:rPr lang="en-US" altLang="en-US" sz="2800" dirty="0">
                <a:solidFill>
                  <a:srgbClr val="000000"/>
                </a:solidFill>
                <a:latin charset="0" typeface="Calibri"/>
                <a:ea charset="-122" typeface="Microsoft YaHei"/>
              </a:rPr>
              <a:t> Presentation of foetus</a:t>
            </a:r>
          </a:p>
          <a:p>
            <a:pPr>
              <a:lnSpc>
                <a:spcPct val="70000"/>
              </a:lnSpc>
              <a:spcBef>
                <a:spcPts val="550"/>
              </a:spcBef>
            </a:pPr>
            <a:r>
              <a:rPr lang="en-US" altLang="en-US" sz="2800" dirty="0">
                <a:solidFill>
                  <a:srgbClr val="000000"/>
                </a:solidFill>
                <a:latin charset="0" typeface="Calibri"/>
                <a:ea charset="-122" typeface="Microsoft YaHei"/>
              </a:rPr>
              <a:t>Check for flexion of the head</a:t>
            </a:r>
          </a:p>
          <a:p>
            <a:pPr>
              <a:lnSpc>
                <a:spcPct val="70000"/>
              </a:lnSpc>
              <a:spcBef>
                <a:spcPts val="550"/>
              </a:spcBef>
            </a:pPr>
            <a:r>
              <a:rPr lang="en-US" altLang="en-US" sz="2800" dirty="0">
                <a:solidFill>
                  <a:srgbClr val="000000"/>
                </a:solidFill>
                <a:latin charset="0" typeface="Calibri"/>
                <a:ea charset="-122" typeface="Microsoft YaHei"/>
              </a:rPr>
              <a:t>State of foetal heart; that is, rate, rhythm and volume</a:t>
            </a:r>
          </a:p>
          <a:p>
            <a:pPr>
              <a:lnSpc>
                <a:spcPct val="70000"/>
              </a:lnSpc>
              <a:spcBef>
                <a:spcPts val="550"/>
              </a:spcBef>
            </a:pPr>
            <a:r>
              <a:rPr lang="en-US" altLang="en-US" sz="2800" dirty="0">
                <a:solidFill>
                  <a:srgbClr val="000000"/>
                </a:solidFill>
                <a:latin charset="0" typeface="Calibri"/>
                <a:ea charset="-122" typeface="Microsoft YaHei"/>
              </a:rPr>
              <a:t>General condition of mother physically and emotionally</a:t>
            </a:r>
          </a:p>
          <a:p>
            <a:pPr>
              <a:lnSpc>
                <a:spcPct val="70000"/>
              </a:lnSpc>
              <a:spcBef>
                <a:spcPts val="550"/>
              </a:spcBef>
            </a:pPr>
            <a:r>
              <a:rPr lang="en-US" altLang="en-US" sz="2800" dirty="0">
                <a:solidFill>
                  <a:srgbClr val="000000"/>
                </a:solidFill>
                <a:latin charset="0" typeface="Calibri"/>
                <a:ea charset="-122" typeface="Microsoft YaHei"/>
              </a:rPr>
              <a:t>Confine the mother to bed to prevent early rupture of membranes</a:t>
            </a:r>
          </a:p>
          <a:p>
            <a:pPr>
              <a:lnSpc>
                <a:spcPct val="70000"/>
              </a:lnSpc>
              <a:spcBef>
                <a:spcPts val="550"/>
              </a:spcBef>
            </a:pPr>
            <a:r>
              <a:rPr lang="en-US" altLang="en-US" sz="2800" dirty="0">
                <a:solidFill>
                  <a:srgbClr val="000000"/>
                </a:solidFill>
                <a:latin charset="0" typeface="Calibri"/>
                <a:ea charset="-122" typeface="Microsoft YaHei"/>
              </a:rPr>
              <a:t>Close observations of temperature and blood pressure every four hours</a:t>
            </a:r>
          </a:p>
        </p:txBody>
      </p:sp>
      <p:sp>
        <p:nvSpPr>
          <p:cNvPr id="45059" name=""/>
          <p:cNvSpPr>
            <a:spLocks noGrp="1" noChangeAspect="0"/>
          </p:cNvSpPr>
          <p:nvPr>
            <p:ph type="title" sz="full" idx="4294967295"/>
          </p:nvPr>
        </p:nvSpPr>
        <p:spPr>
          <a:xfrm rot="0">
            <a:off x="0" y="0"/>
            <a:ext cx="9144000" cy="1219200"/>
          </a:xfrm>
          <a:solidFill>
            <a:srgbClr val="ffff00">
              <a:alpha val="100000"/>
            </a:srgbClr>
          </a:solidFill>
          <a:ln/>
        </p:spPr>
        <p:txBody>
          <a:bodyPr wrap="square" lIns="91440" rIns="91440" tIns="45720" bIns="45720" anchor="ctr"/>
          <a:lstStyle/>
          <a:p>
            <a:pPr/>
            <a:r>
              <a:rPr lang="en-US" altLang="en-US" sz="4000" dirty="0" b="1">
                <a:solidFill>
                  <a:srgbClr val="72bfc5"/>
                </a:solidFill>
                <a:latin charset="0" typeface="Calibri"/>
                <a:ea charset="-122" typeface="Microsoft YaHei"/>
              </a:rPr>
              <a:t>Mgt of trial of labour</a:t>
            </a:r>
            <a:r>
              <a:rPr lang="en-US" altLang="en-US" sz="4000" dirty="0" b="1">
                <a:solidFill>
                  <a:srgbClr val="72bfc5"/>
                </a:solidFill>
                <a:latin charset="0" typeface="Calibri"/>
                <a:ea charset="-122" typeface="Microsoft YaHei"/>
              </a:rPr>
              <a:t/>
            </a:r>
            <a:br/>
          </a:p>
        </p:txBody>
      </p:sp>
    </p:spTree>
  </p:cSld>
  <p:transition spd="fas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6080" name=""/>
        <p:cNvGrpSpPr>
          <a:grpSpLocks/>
        </p:cNvGrpSpPr>
        <p:nvPr/>
      </p:nvGrpSpPr>
      <p:grpSpPr>
        <a:xfrm/>
      </p:grpSpPr>
      <p:sp>
        <p:nvSpPr>
          <p:cNvPr id="4608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r>
              <a:rPr lang="en-US" altLang="en-US" dirty="0">
                <a:solidFill>
                  <a:srgbClr val="000000"/>
                </a:solidFill>
                <a:latin charset="0" typeface="Calibri"/>
                <a:ea charset="-122" typeface="Microsoft YaHei"/>
              </a:rPr>
              <a:t>Observe foetal heart rate and maternal pulse quarterly to half hourly</a:t>
            </a:r>
          </a:p>
          <a:p>
            <a:pPr>
              <a:lnSpc>
                <a:spcPct val="90000"/>
              </a:lnSpc>
              <a:spcBef>
                <a:spcPts val="750"/>
              </a:spcBef>
            </a:pPr>
            <a:r>
              <a:rPr lang="en-US" altLang="en-US" dirty="0">
                <a:solidFill>
                  <a:srgbClr val="000000"/>
                </a:solidFill>
                <a:latin charset="0" typeface="Calibri"/>
                <a:ea charset="-122" typeface="Microsoft YaHei"/>
              </a:rPr>
              <a:t>You should always observe for signs of foetal and maternal distress. </a:t>
            </a:r>
          </a:p>
          <a:p>
            <a:pPr>
              <a:lnSpc>
                <a:spcPct val="90000"/>
              </a:lnSpc>
              <a:spcBef>
                <a:spcPts val="750"/>
              </a:spcBef>
            </a:pPr>
            <a:r>
              <a:rPr lang="en-US" altLang="en-US" dirty="0">
                <a:solidFill>
                  <a:srgbClr val="000000"/>
                </a:solidFill>
                <a:latin charset="0" typeface="Calibri"/>
                <a:ea charset="-122" typeface="Microsoft YaHei"/>
              </a:rPr>
              <a:t>Accurately observe and record for onset,strength, frequency and duration of the contractions. </a:t>
            </a:r>
          </a:p>
          <a:p>
            <a:pPr>
              <a:lnSpc>
                <a:spcPct val="90000"/>
              </a:lnSpc>
              <a:spcBef>
                <a:spcPts val="750"/>
              </a:spcBef>
            </a:pPr>
            <a:r>
              <a:rPr lang="en-US" altLang="en-US" dirty="0">
                <a:solidFill>
                  <a:srgbClr val="000000"/>
                </a:solidFill>
                <a:latin charset="0" typeface="Calibri"/>
                <a:ea charset="-122" typeface="Microsoft YaHei"/>
              </a:rPr>
              <a:t>Closely observe the descent of the head every one to two hours per abdominal palpation by the same midwife if possible. </a:t>
            </a:r>
          </a:p>
          <a:p>
            <a:pPr>
              <a:lnSpc>
                <a:spcPct val="90000"/>
              </a:lnSpc>
              <a:spcBef>
                <a:spcPts val="750"/>
              </a:spcBef>
            </a:pPr>
            <a:r>
              <a:rPr lang="en-US" altLang="en-US" dirty="0">
                <a:solidFill>
                  <a:srgbClr val="000000"/>
                </a:solidFill>
                <a:latin charset="0" typeface="Calibri"/>
                <a:ea charset="-122" typeface="Microsoft YaHei"/>
              </a:rPr>
              <a:t>Encourage the mother to pass urine every two hours and test for acetone to exclude acidosis</a:t>
            </a:r>
          </a:p>
        </p:txBody>
      </p:sp>
    </p:spTree>
  </p:cSld>
  <p:transition spd="fas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7104" name=""/>
        <p:cNvGrpSpPr>
          <a:grpSpLocks/>
        </p:cNvGrpSpPr>
        <p:nvPr/>
      </p:nvGrpSpPr>
      <p:grpSpPr>
        <a:xfrm/>
      </p:grpSpPr>
      <p:sp>
        <p:nvSpPr>
          <p:cNvPr id="4710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80000"/>
              </a:lnSpc>
              <a:spcBef>
                <a:spcPts val="750"/>
              </a:spcBef>
            </a:pPr>
            <a:r>
              <a:rPr lang="en-US" altLang="en-US" dirty="0">
                <a:solidFill>
                  <a:srgbClr val="000000"/>
                </a:solidFill>
                <a:latin charset="0" typeface="Calibri"/>
                <a:ea charset="-122" typeface="Microsoft YaHei"/>
              </a:rPr>
              <a:t>A vaginal examination should be done every four hours to assess the level of the presenting part, the degree moulding and flexion, the dilation of the cervix (whether progressive or not), the consistency of the cervix and the presence or absence of caput.</a:t>
            </a:r>
          </a:p>
          <a:p>
            <a:pPr>
              <a:lnSpc>
                <a:spcPct val="80000"/>
              </a:lnSpc>
              <a:spcBef>
                <a:spcPts val="750"/>
              </a:spcBef>
            </a:pPr>
            <a:r>
              <a:rPr lang="en-US" altLang="en-US" dirty="0">
                <a:solidFill>
                  <a:srgbClr val="000000"/>
                </a:solidFill>
                <a:latin charset="0" typeface="Calibri"/>
                <a:ea charset="-122" typeface="Microsoft YaHei"/>
              </a:rPr>
              <a:t>You should also check whether the membranes are intact or ruptured. </a:t>
            </a:r>
          </a:p>
          <a:p>
            <a:pPr>
              <a:lnSpc>
                <a:spcPct val="80000"/>
              </a:lnSpc>
              <a:spcBef>
                <a:spcPts val="750"/>
              </a:spcBef>
            </a:pPr>
            <a:r>
              <a:rPr lang="en-US" altLang="en-US" dirty="0">
                <a:solidFill>
                  <a:srgbClr val="000000"/>
                </a:solidFill>
                <a:latin charset="0" typeface="Calibri"/>
                <a:ea charset="-122" typeface="Microsoft YaHei"/>
              </a:rPr>
              <a:t>Encourage adequate hydration by giving intravenous 5% dextrose</a:t>
            </a:r>
          </a:p>
          <a:p>
            <a:pPr>
              <a:lnSpc>
                <a:spcPct val="80000"/>
              </a:lnSpc>
              <a:spcBef>
                <a:spcPts val="750"/>
              </a:spcBef>
            </a:pPr>
            <a:r>
              <a:rPr lang="en-US" altLang="en-US" dirty="0">
                <a:solidFill>
                  <a:srgbClr val="000000"/>
                </a:solidFill>
                <a:latin charset="0" typeface="Calibri"/>
                <a:ea charset="-122" typeface="Microsoft YaHei"/>
              </a:rPr>
              <a:t>early labour to promote rest, and reduce anxiety</a:t>
            </a:r>
          </a:p>
        </p:txBody>
      </p:sp>
    </p:spTree>
  </p:cSld>
  <p:transition spd="fas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8128" name=""/>
        <p:cNvGrpSpPr>
          <a:grpSpLocks/>
        </p:cNvGrpSpPr>
        <p:nvPr/>
      </p:nvGrpSpPr>
      <p:grpSpPr>
        <a:xfrm/>
      </p:grpSpPr>
      <p:sp>
        <p:nvSpPr>
          <p:cNvPr id="48130" name=""/>
          <p:cNvSpPr>
            <a:spLocks noGrp="1" noChangeAspect="0"/>
          </p:cNvSpPr>
          <p:nvPr>
            <p:ph type="obj" sz="full" idx="4294967295"/>
          </p:nvPr>
        </p:nvSpPr>
        <p:spPr>
          <a:xfrm rot="0">
            <a:off x="0" y="0"/>
            <a:ext cx="8991600" cy="6858000"/>
          </a:xfrm>
          <a:ln/>
        </p:spPr>
        <p:txBody>
          <a:bodyPr wrap="square" lIns="91440" rIns="91440" tIns="45720" bIns="45720" anchor="t" anchorCtr="false"/>
          <a:lstStyle/>
          <a:p>
            <a:pPr/>
            <a:r>
              <a:rPr lang="en-US" altLang="en-US" sz="2800" dirty="0"/>
              <a:t>Early ANC (first half of pregnancy) </a:t>
            </a:r>
          </a:p>
          <a:p>
            <a:pPr/>
            <a:r>
              <a:rPr lang="en-US" altLang="en-US" sz="2800" dirty="0"/>
              <a:t>Review history </a:t>
            </a:r>
          </a:p>
          <a:p>
            <a:pPr/>
            <a:r>
              <a:rPr lang="en-US" altLang="en-US" sz="2800" dirty="0"/>
              <a:t>Obstetric U/S scan in first half of pregnancy </a:t>
            </a:r>
          </a:p>
          <a:p>
            <a:pPr/>
            <a:r>
              <a:rPr lang="en-US" altLang="en-US" sz="2800" dirty="0"/>
              <a:t>ANP </a:t>
            </a:r>
          </a:p>
          <a:p>
            <a:pPr/>
            <a:r>
              <a:rPr lang="en-US" altLang="en-US" sz="2800" dirty="0"/>
              <a:t>Counsel patient on the risks and benefits of undergoing trial of scar </a:t>
            </a:r>
          </a:p>
          <a:p>
            <a:pPr/>
            <a:r>
              <a:rPr lang="en-US" altLang="en-US" sz="2800" dirty="0"/>
              <a:t>Pelvic assessment at 36 weeks; clinical/radiological </a:t>
            </a:r>
          </a:p>
          <a:p>
            <a:pPr/>
            <a:r>
              <a:rPr lang="en-US" altLang="en-US" sz="2800" dirty="0"/>
              <a:t>Estimate weight of baby </a:t>
            </a:r>
          </a:p>
          <a:p>
            <a:pPr/>
            <a:r>
              <a:rPr lang="en-US" altLang="en-US" sz="2800" dirty="0"/>
              <a:t>Admit in early labour </a:t>
            </a:r>
          </a:p>
          <a:p>
            <a:pPr/>
            <a:r>
              <a:rPr lang="en-US" altLang="en-US" sz="2800" dirty="0"/>
              <a:t>IV line and GXM </a:t>
            </a:r>
          </a:p>
          <a:p>
            <a:pPr/>
            <a:r>
              <a:rPr lang="en-US" altLang="en-US" sz="2800" dirty="0"/>
              <a:t>Consent for C/S </a:t>
            </a:r>
          </a:p>
          <a:p>
            <a:pPr/>
            <a:r>
              <a:rPr lang="en-US" altLang="en-US" sz="2800" dirty="0"/>
              <a:t>Partograph (pulse, BP, FHR, contractions, descent, cervical dilatation, colour of liquor, PV bleed) </a:t>
            </a:r>
          </a:p>
          <a:p>
            <a:pPr/>
          </a:p>
        </p:txBody>
      </p:sp>
    </p:spTree>
  </p:cSld>
  <p:transition spd="fas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9152" name=""/>
        <p:cNvGrpSpPr>
          <a:grpSpLocks/>
        </p:cNvGrpSpPr>
        <p:nvPr/>
      </p:nvGrpSpPr>
      <p:grpSpPr>
        <a:xfrm/>
      </p:grpSpPr>
      <p:sp>
        <p:nvSpPr>
          <p:cNvPr id="49154"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buNone/>
            </a:pPr>
            <a:r>
              <a:rPr lang="en-US" altLang="en-US" sz="2600" dirty="0" b="1" u="sng"/>
              <a:t>DEFINITION:</a:t>
            </a:r>
          </a:p>
          <a:p>
            <a:pPr/>
            <a:r>
              <a:rPr lang="en-US" altLang="en-US" sz="2600" dirty="0"/>
              <a:t>Obstructed labour means that, in spite of strong uterine contraction, the foetus cannot descend because of mechanical factors. Obstruction usually occurs at the brim, but it may occur in the mid cavity or pelvic outlet. </a:t>
            </a:r>
          </a:p>
          <a:p>
            <a:pPr>
              <a:buNone/>
            </a:pPr>
            <a:r>
              <a:rPr lang="en-US" altLang="en-US" sz="2600" dirty="0" b="1" u="sng"/>
              <a:t>DEFINITION OF CEPHALOPELVIC DISPROPORTION (CPD): </a:t>
            </a:r>
          </a:p>
          <a:p>
            <a:pPr/>
            <a:r>
              <a:rPr lang="en-US" altLang="en-US" sz="2600" dirty="0"/>
              <a:t>This occurs when foetal head is large in comparison with the pelvis. Cephalopelvic disproportion may be due to a small pelvis with a normal sized head, or a normal pelvis with a large foetus or a combination of a large baby and small pelvis. This means it is difficult or impossible for the foetus to pass safely through the pelvis. </a:t>
            </a:r>
          </a:p>
        </p:txBody>
      </p:sp>
      <p:sp>
        <p:nvSpPr>
          <p:cNvPr id="49155" name=""/>
          <p:cNvSpPr>
            <a:spLocks noGrp="1" noChangeAspect="0"/>
          </p:cNvSpPr>
          <p:nvPr>
            <p:ph type="title" sz="full" idx="4294967295"/>
          </p:nvPr>
        </p:nvSpPr>
        <p:spPr>
          <a:xfrm rot="0">
            <a:off x="0" y="0"/>
            <a:ext cx="9144000" cy="1143000"/>
          </a:xfrm>
          <a:solidFill>
            <a:srgbClr val="ffff00">
              <a:alpha val="100000"/>
            </a:srgbClr>
          </a:solidFill>
          <a:ln/>
        </p:spPr>
        <p:txBody>
          <a:bodyPr wrap="square" lIns="91440" rIns="91440" tIns="45720" bIns="45720" anchor="ctr"/>
          <a:lstStyle/>
          <a:p>
            <a:pPr/>
            <a:r>
              <a:rPr lang="en-US" altLang="en-US" dirty="0" b="1">
                <a:solidFill>
                  <a:srgbClr val="000000"/>
                </a:solidFill>
              </a:rPr>
              <a:t>OBSTRUCTED LABOUR</a:t>
            </a:r>
          </a:p>
        </p:txBody>
      </p:sp>
    </p:spTree>
  </p:cSld>
  <p:transition spd="fas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0176" name=""/>
        <p:cNvGrpSpPr>
          <a:grpSpLocks/>
        </p:cNvGrpSpPr>
        <p:nvPr/>
      </p:nvGrpSpPr>
      <p:grpSpPr>
        <a:xfrm/>
      </p:grpSpPr>
      <p:sp>
        <p:nvSpPr>
          <p:cNvPr id="50178" name=""/>
          <p:cNvSpPr>
            <a:spLocks noGrp="1" noChangeAspect="0"/>
          </p:cNvSpPr>
          <p:nvPr>
            <p:ph type="obj" sz="full" idx="4294967295"/>
          </p:nvPr>
        </p:nvSpPr>
        <p:spPr>
          <a:xfrm rot="0">
            <a:off x="0" y="0"/>
            <a:ext cx="8991600" cy="6858000"/>
          </a:xfrm>
          <a:ln/>
        </p:spPr>
        <p:txBody>
          <a:bodyPr wrap="square" lIns="91440" rIns="91440" tIns="45720" bIns="45720" anchor="t" anchorCtr="false"/>
          <a:lstStyle/>
          <a:p>
            <a:pPr/>
            <a:r>
              <a:rPr lang="en-US" altLang="en-US" sz="2800" dirty="0"/>
              <a:t>Cephalopelvic disproportion may be: </a:t>
            </a:r>
          </a:p>
          <a:p>
            <a:pPr/>
            <a:r>
              <a:rPr lang="en-US" altLang="en-US" sz="2800" dirty="0" b="1" i="1" u="sng"/>
              <a:t>Marginal CPD, </a:t>
            </a:r>
            <a:r>
              <a:rPr lang="en-US" altLang="en-US" sz="2800" dirty="0"/>
              <a:t>which means that the problem may be overcome during labour. The relaxation of the pelvic joints and moulding of the foetal skull may enable vaginal delivery. Half of these patients will need an operative delivery. </a:t>
            </a:r>
          </a:p>
          <a:p>
            <a:pPr/>
          </a:p>
          <a:p>
            <a:pPr/>
            <a:r>
              <a:rPr lang="en-US" altLang="en-US" sz="2800" dirty="0" b="1" i="1" u="sng"/>
              <a:t>True CPD: </a:t>
            </a:r>
            <a:r>
              <a:rPr lang="en-US" altLang="en-US" sz="2800" dirty="0"/>
              <a:t>This means the pelvis is small or abnormally shaped and/or foetus is unusually large or abnormal e.g. hydrocephalus. Operative delivery will be needed. </a:t>
            </a:r>
          </a:p>
        </p:txBody>
      </p:sp>
    </p:spTree>
  </p:cSld>
  <p:transition spd="fas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1200" name=""/>
        <p:cNvGrpSpPr>
          <a:grpSpLocks/>
        </p:cNvGrpSpPr>
        <p:nvPr/>
      </p:nvGrpSpPr>
      <p:grpSpPr>
        <a:xfrm/>
      </p:grpSpPr>
      <p:sp>
        <p:nvSpPr>
          <p:cNvPr id="51202"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r>
              <a:rPr lang="en-US" altLang="en-US" sz="2800" dirty="0"/>
              <a:t>Childhood malnutrition leading to contracted pelvis </a:t>
            </a:r>
          </a:p>
          <a:p>
            <a:pPr/>
            <a:r>
              <a:rPr lang="en-US" altLang="en-US" sz="2800" dirty="0"/>
              <a:t>History of previous still birth, or previous prolonged labour </a:t>
            </a:r>
          </a:p>
          <a:p>
            <a:pPr/>
            <a:r>
              <a:rPr lang="en-US" altLang="en-US" sz="2800" dirty="0"/>
              <a:t>Young age of mother (under 17 years) </a:t>
            </a:r>
          </a:p>
          <a:p>
            <a:pPr/>
            <a:r>
              <a:rPr lang="en-US" altLang="en-US" sz="2800" dirty="0"/>
              <a:t>Female genital mutilation/cutting </a:t>
            </a:r>
          </a:p>
          <a:p>
            <a:pPr/>
            <a:r>
              <a:rPr lang="en-US" altLang="en-US" sz="2800" dirty="0"/>
              <a:t>Some medical illnesses like diabetes mellitus </a:t>
            </a:r>
          </a:p>
          <a:p>
            <a:pPr/>
            <a:r>
              <a:rPr lang="en-US" altLang="en-US" sz="2800" dirty="0"/>
              <a:t>Pelvic abnormalities following childhood illnesses like polio or pelvic injuries </a:t>
            </a:r>
          </a:p>
        </p:txBody>
      </p:sp>
      <p:sp>
        <p:nvSpPr>
          <p:cNvPr id="51203" name=""/>
          <p:cNvSpPr>
            <a:spLocks noGrp="1" noChangeAspect="0"/>
          </p:cNvSpPr>
          <p:nvPr>
            <p:ph type="title" sz="full" idx="4294967295"/>
          </p:nvPr>
        </p:nvSpPr>
        <p:spPr>
          <a:xfrm rot="0">
            <a:off x="0" y="0"/>
            <a:ext cx="9144000" cy="1066800"/>
          </a:xfrm>
          <a:solidFill>
            <a:srgbClr val="ffff00">
              <a:alpha val="100000"/>
            </a:srgbClr>
          </a:solidFill>
          <a:ln/>
        </p:spPr>
        <p:txBody>
          <a:bodyPr wrap="square" lIns="91440" rIns="91440" tIns="45720" bIns="45720" anchor="ctr"/>
          <a:lstStyle/>
          <a:p>
            <a:pPr/>
            <a:r>
              <a:rPr lang="en-US" altLang="en-US" sz="4000" dirty="0" b="1">
                <a:solidFill>
                  <a:srgbClr val="000000"/>
                </a:solidFill>
              </a:rPr>
              <a:t>Factors associated with obstructed labour </a:t>
            </a:r>
          </a:p>
        </p:txBody>
      </p:sp>
    </p:spTree>
  </p:cSld>
  <p:transition spd="fas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2224" name=""/>
        <p:cNvGrpSpPr>
          <a:grpSpLocks/>
        </p:cNvGrpSpPr>
        <p:nvPr/>
      </p:nvGrpSpPr>
      <p:grpSpPr>
        <a:xfrm/>
      </p:grpSpPr>
      <p:sp>
        <p:nvSpPr>
          <p:cNvPr id="52226"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sz="2800" dirty="0"/>
              <a:t>Common factors predisposing to obstructed labour include: </a:t>
            </a:r>
          </a:p>
          <a:p>
            <a:pPr/>
            <a:r>
              <a:rPr lang="en-US" altLang="en-US" sz="2400" dirty="0"/>
              <a:t>Cephalopelvic disproportion </a:t>
            </a:r>
          </a:p>
          <a:p>
            <a:pPr/>
            <a:r>
              <a:rPr lang="en-US" altLang="en-US" sz="2400" dirty="0"/>
              <a:t>Foetal macrosomia e.g. in poorly controlled diabetes mellitus in pregnancy </a:t>
            </a:r>
          </a:p>
          <a:p>
            <a:pPr/>
            <a:r>
              <a:rPr lang="en-US" altLang="en-US" sz="2400" dirty="0"/>
              <a:t>Malpresentation e.g. brow, shoulder, face with mentoposterior, breech </a:t>
            </a:r>
          </a:p>
          <a:p>
            <a:pPr/>
            <a:r>
              <a:rPr lang="en-US" altLang="en-US" sz="2400" dirty="0"/>
              <a:t>Foetal abnormalities e.g. hydrocephalus </a:t>
            </a:r>
          </a:p>
          <a:p>
            <a:pPr/>
            <a:r>
              <a:rPr lang="en-US" altLang="en-US" sz="2400" dirty="0"/>
              <a:t>Multiple gestation with locked twins </a:t>
            </a:r>
          </a:p>
          <a:p>
            <a:pPr/>
            <a:r>
              <a:rPr lang="en-US" altLang="en-US" sz="2400" dirty="0"/>
              <a:t>Abnormalities of the reproductive tract e.g. pelvic tumour, cervical or vaginal stenosis, tight perineum and FGM/FGC scar. </a:t>
            </a:r>
          </a:p>
          <a:p>
            <a:pPr/>
            <a:r>
              <a:rPr lang="en-US" altLang="en-US" sz="2400" dirty="0"/>
              <a:t>Underdeveloped pelvis e.g. adolescent pregnancy </a:t>
            </a:r>
          </a:p>
          <a:p>
            <a:pPr/>
            <a:r>
              <a:rPr lang="en-US" altLang="en-US" sz="2400" dirty="0"/>
              <a:t>Childhood malnutrition leading to contracted pelvis </a:t>
            </a:r>
          </a:p>
        </p:txBody>
      </p:sp>
      <p:sp>
        <p:nvSpPr>
          <p:cNvPr id="52227" name=""/>
          <p:cNvSpPr>
            <a:spLocks noGrp="1" noChangeAspect="0"/>
          </p:cNvSpPr>
          <p:nvPr>
            <p:ph type="title" sz="full" idx="4294967295"/>
          </p:nvPr>
        </p:nvSpPr>
        <p:spPr>
          <a:xfrm rot="0">
            <a:off x="0" y="228600"/>
            <a:ext cx="9144000" cy="914400"/>
          </a:xfrm>
          <a:solidFill>
            <a:srgbClr val="92d050">
              <a:alpha val="100000"/>
            </a:srgbClr>
          </a:solidFill>
          <a:ln/>
        </p:spPr>
        <p:txBody>
          <a:bodyPr wrap="square" lIns="91440" rIns="91440" tIns="45720" bIns="45720" anchor="ctr"/>
          <a:lstStyle/>
          <a:p>
            <a:pPr/>
            <a:r>
              <a:rPr lang="en-US" altLang="en-US" dirty="0" b="1">
                <a:solidFill>
                  <a:srgbClr val="000000"/>
                </a:solidFill>
              </a:rPr>
              <a:t>Causes of obstructed labour </a:t>
            </a:r>
          </a:p>
        </p:txBody>
      </p:sp>
    </p:spTree>
  </p:cSld>
  <p:transition spd="fas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168" name=""/>
        <p:cNvGrpSpPr>
          <a:grpSpLocks/>
        </p:cNvGrpSpPr>
        <p:nvPr/>
      </p:nvGrpSpPr>
      <p:grpSpPr>
        <a:xfrm/>
      </p:grpSpPr>
      <p:sp>
        <p:nvSpPr>
          <p:cNvPr id="7170" name=""/>
          <p:cNvSpPr>
            <a:spLocks noGrp="1" noChangeAspect="0"/>
          </p:cNvSpPr>
          <p:nvPr>
            <p:ph type="obj" sz="full" idx="4294967295"/>
          </p:nvPr>
        </p:nvSpPr>
        <p:spPr>
          <a:xfrm rot="0">
            <a:off x="0" y="0"/>
            <a:ext cx="9144000" cy="6096000"/>
          </a:xfrm>
          <a:ln/>
        </p:spPr>
        <p:txBody>
          <a:bodyPr wrap="square" lIns="91440" rIns="91440" tIns="45720" bIns="45720" anchor="t" anchorCtr="false"/>
          <a:lstStyle/>
          <a:p>
            <a:pPr>
              <a:spcBef>
                <a:spcPts val="800"/>
              </a:spcBef>
            </a:pPr>
            <a:r>
              <a:rPr lang="en-US" altLang="en-US" dirty="0" u="sng">
                <a:solidFill>
                  <a:srgbClr val="000000"/>
                </a:solidFill>
                <a:latin charset="0" typeface="Calibri"/>
                <a:ea charset="-122" typeface="Microsoft YaHei"/>
              </a:rPr>
              <a:t>For the foetus:</a:t>
            </a:r>
          </a:p>
          <a:p>
            <a:pPr lvl="1">
              <a:spcBef>
                <a:spcPts val="800"/>
              </a:spcBef>
              <a:buFont charset="2" typeface="Wingdings"/>
              <a:buChar char=""/>
            </a:pPr>
            <a:r>
              <a:rPr lang="en-US" altLang="en-US" dirty="0">
                <a:solidFill>
                  <a:srgbClr val="000000"/>
                </a:solidFill>
                <a:latin charset="0" typeface="Calibri"/>
                <a:ea charset="-122" typeface="Microsoft YaHei"/>
              </a:rPr>
              <a:t>Decrease in liquor volume( oligohydramnios)</a:t>
            </a:r>
          </a:p>
          <a:p>
            <a:pPr lvl="1">
              <a:spcBef>
                <a:spcPts val="800"/>
              </a:spcBef>
              <a:buFont charset="2" typeface="Wingdings"/>
              <a:buChar char=""/>
            </a:pPr>
            <a:r>
              <a:rPr lang="en-US" altLang="en-US" dirty="0">
                <a:solidFill>
                  <a:srgbClr val="000000"/>
                </a:solidFill>
                <a:latin charset="0" typeface="Calibri"/>
                <a:ea charset="-122" typeface="Microsoft YaHei"/>
              </a:rPr>
              <a:t>Placental insufficiency( placental dysfuction) due to aging</a:t>
            </a:r>
          </a:p>
          <a:p>
            <a:pPr>
              <a:buNone/>
            </a:pPr>
            <a:r>
              <a:rPr lang="en-US" altLang="en-US" dirty="0" b="1" u="sng">
                <a:solidFill>
                  <a:srgbClr val="000000"/>
                </a:solidFill>
                <a:latin charset="0" typeface="Calibri"/>
                <a:ea charset="-122" typeface="Microsoft YaHei"/>
              </a:rPr>
              <a:t>PREDISPOSING FACTORS:</a:t>
            </a:r>
          </a:p>
          <a:p>
            <a:pPr>
              <a:spcBef>
                <a:spcPts val="800"/>
              </a:spcBef>
              <a:buFont charset="2" typeface="Wingdings"/>
              <a:buChar char=""/>
            </a:pPr>
            <a:r>
              <a:rPr lang="en-US" altLang="en-US" dirty="0">
                <a:solidFill>
                  <a:srgbClr val="000000"/>
                </a:solidFill>
                <a:latin charset="0" typeface="Calibri"/>
                <a:ea charset="-122" typeface="Microsoft YaHei"/>
              </a:rPr>
              <a:t>Nulliparity</a:t>
            </a:r>
          </a:p>
          <a:p>
            <a:pPr>
              <a:spcBef>
                <a:spcPts val="800"/>
              </a:spcBef>
              <a:buFont charset="2" typeface="Wingdings"/>
              <a:buChar char=""/>
            </a:pPr>
            <a:r>
              <a:rPr lang="en-US" altLang="en-US" dirty="0">
                <a:solidFill>
                  <a:srgbClr val="000000"/>
                </a:solidFill>
                <a:latin charset="0" typeface="Calibri"/>
                <a:ea charset="-122" typeface="Microsoft YaHei"/>
              </a:rPr>
              <a:t>Previous prolonged pregnancy</a:t>
            </a:r>
          </a:p>
          <a:p>
            <a:pPr>
              <a:spcBef>
                <a:spcPts val="800"/>
              </a:spcBef>
              <a:buFont charset="2" typeface="Wingdings"/>
              <a:buChar char=""/>
            </a:pPr>
            <a:r>
              <a:rPr lang="en-US" altLang="en-US" dirty="0">
                <a:solidFill>
                  <a:srgbClr val="000000"/>
                </a:solidFill>
                <a:latin charset="0" typeface="Calibri"/>
                <a:ea charset="-122" typeface="Microsoft YaHei"/>
              </a:rPr>
              <a:t>Male foetus</a:t>
            </a:r>
          </a:p>
          <a:p>
            <a:pPr>
              <a:spcBef>
                <a:spcPts val="800"/>
              </a:spcBef>
              <a:buFont charset="2" typeface="Wingdings"/>
              <a:buChar char=""/>
            </a:pPr>
            <a:r>
              <a:rPr lang="en-US" altLang="en-US" dirty="0">
                <a:solidFill>
                  <a:srgbClr val="000000"/>
                </a:solidFill>
                <a:latin charset="0" typeface="Calibri"/>
                <a:ea charset="-122" typeface="Microsoft YaHei"/>
              </a:rPr>
              <a:t>Pre-pregnancy BMI&lt;25Kg/M2</a:t>
            </a:r>
          </a:p>
          <a:p>
            <a:pPr>
              <a:spcBef>
                <a:spcPts val="800"/>
              </a:spcBef>
              <a:buFont charset="2" typeface="Wingdings"/>
              <a:buChar char=""/>
            </a:pPr>
            <a:r>
              <a:rPr lang="en-US" altLang="en-US" dirty="0">
                <a:solidFill>
                  <a:srgbClr val="000000"/>
                </a:solidFill>
                <a:latin charset="0" typeface="Calibri"/>
                <a:ea charset="-122" typeface="Microsoft YaHei"/>
              </a:rPr>
              <a:t>Anencephaly.....absence of some parts of the brain eg skull, scalp which occur during embryonic development</a:t>
            </a:r>
          </a:p>
        </p:txBody>
      </p:sp>
    </p:spTree>
  </p:cSld>
  <p:transition spd="fas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3248" name=""/>
        <p:cNvGrpSpPr>
          <a:grpSpLocks/>
        </p:cNvGrpSpPr>
        <p:nvPr/>
      </p:nvGrpSpPr>
      <p:grpSpPr>
        <a:xfrm/>
      </p:grpSpPr>
      <p:sp>
        <p:nvSpPr>
          <p:cNvPr id="53250"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buNone/>
            </a:pPr>
            <a:r>
              <a:rPr lang="en-US" altLang="en-US" sz="2800" dirty="0" b="1" u="sng"/>
              <a:t>History </a:t>
            </a:r>
          </a:p>
          <a:p>
            <a:pPr>
              <a:buNone/>
            </a:pPr>
            <a:r>
              <a:rPr lang="en-US" altLang="en-US" sz="2800" dirty="0"/>
              <a:t>Relevant points to find out from the woman or her family are:</a:t>
            </a:r>
          </a:p>
          <a:p>
            <a:pPr/>
            <a:r>
              <a:rPr lang="en-US" altLang="en-US" sz="2800" dirty="0"/>
              <a:t>Her age, parity, gravidity </a:t>
            </a:r>
          </a:p>
          <a:p>
            <a:pPr/>
            <a:r>
              <a:rPr lang="en-US" altLang="en-US" sz="2800" dirty="0"/>
              <a:t>History of previous operative delivery </a:t>
            </a:r>
          </a:p>
          <a:p>
            <a:pPr/>
            <a:r>
              <a:rPr lang="en-US" altLang="en-US" sz="2800" dirty="0"/>
              <a:t>History of previous stillbirth </a:t>
            </a:r>
          </a:p>
          <a:p>
            <a:pPr/>
            <a:r>
              <a:rPr lang="en-US" altLang="en-US" sz="2800" dirty="0"/>
              <a:t>Duration of previous labour and outcome </a:t>
            </a:r>
          </a:p>
          <a:p>
            <a:pPr/>
            <a:r>
              <a:rPr lang="en-US" altLang="en-US" sz="2800" dirty="0"/>
              <a:t>Duration of current labour </a:t>
            </a:r>
          </a:p>
          <a:p>
            <a:pPr/>
            <a:r>
              <a:rPr lang="en-US" altLang="en-US" sz="2800" dirty="0"/>
              <a:t>Duration of ruptured membranes </a:t>
            </a:r>
          </a:p>
        </p:txBody>
      </p:sp>
      <p:sp>
        <p:nvSpPr>
          <p:cNvPr id="53251" name=""/>
          <p:cNvSpPr>
            <a:spLocks noGrp="1" noChangeAspect="0"/>
          </p:cNvSpPr>
          <p:nvPr>
            <p:ph type="title" sz="full" idx="4294967295"/>
          </p:nvPr>
        </p:nvSpPr>
        <p:spPr>
          <a:xfrm rot="0">
            <a:off x="0" y="0"/>
            <a:ext cx="9144000" cy="1143000"/>
          </a:xfrm>
          <a:solidFill>
            <a:srgbClr val="92d050">
              <a:alpha val="100000"/>
            </a:srgbClr>
          </a:solidFill>
          <a:ln/>
        </p:spPr>
        <p:txBody>
          <a:bodyPr wrap="square" lIns="91440" rIns="91440" tIns="45720" bIns="45720" anchor="ctr"/>
          <a:lstStyle/>
          <a:p>
            <a:pPr/>
            <a:r>
              <a:rPr lang="en-US" altLang="en-US" dirty="0" b="1">
                <a:solidFill>
                  <a:srgbClr val="000000"/>
                </a:solidFill>
              </a:rPr>
              <a:t>Diagnosis of obstructed labour </a:t>
            </a:r>
          </a:p>
        </p:txBody>
      </p:sp>
    </p:spTree>
  </p:cSld>
  <p:transition spd="fas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4272" name=""/>
        <p:cNvGrpSpPr>
          <a:grpSpLocks/>
        </p:cNvGrpSpPr>
        <p:nvPr/>
      </p:nvGrpSpPr>
      <p:grpSpPr>
        <a:xfrm/>
      </p:grpSpPr>
      <p:sp>
        <p:nvSpPr>
          <p:cNvPr id="5427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Physical Examination </a:t>
            </a:r>
          </a:p>
          <a:p>
            <a:pPr/>
            <a:r>
              <a:rPr lang="en-US" altLang="en-US" sz="2800" dirty="0" i="1"/>
              <a:t>General examination </a:t>
            </a:r>
          </a:p>
          <a:p>
            <a:pPr>
              <a:buNone/>
            </a:pPr>
            <a:r>
              <a:rPr lang="en-US" altLang="en-US" sz="2800" dirty="0"/>
              <a:t>The following may be observed: </a:t>
            </a:r>
          </a:p>
          <a:p>
            <a:pPr/>
            <a:r>
              <a:rPr lang="en-US" altLang="en-US" sz="2800" dirty="0"/>
              <a:t>Signs of physical and mental exhaustion </a:t>
            </a:r>
          </a:p>
          <a:p>
            <a:pPr/>
            <a:r>
              <a:rPr lang="en-US" altLang="en-US" sz="2800" dirty="0"/>
              <a:t>Dehydration- dry mouth, </a:t>
            </a:r>
          </a:p>
          <a:p>
            <a:pPr/>
            <a:r>
              <a:rPr lang="en-US" altLang="en-US" sz="2800" dirty="0"/>
              <a:t>Acetone breath due to ketoacidosis. </a:t>
            </a:r>
          </a:p>
          <a:p>
            <a:pPr/>
            <a:r>
              <a:rPr lang="en-US" altLang="en-US" sz="2800" dirty="0"/>
              <a:t>Fever </a:t>
            </a:r>
          </a:p>
          <a:p>
            <a:pPr/>
            <a:r>
              <a:rPr lang="en-US" altLang="en-US" sz="2800" dirty="0"/>
              <a:t>Shock - rapid pulse, anuria or oliguria, cold extremities, pale complexion, low blood pressure. </a:t>
            </a:r>
          </a:p>
          <a:p>
            <a:pPr/>
          </a:p>
          <a:p>
            <a:pPr/>
            <a:r>
              <a:rPr lang="en-US" altLang="en-US" sz="2800" dirty="0" b="1" i="1"/>
              <a:t>NB: </a:t>
            </a:r>
            <a:r>
              <a:rPr lang="en-US" altLang="en-US" sz="2800" dirty="0"/>
              <a:t>Shock may be due to a ruptured uterus or sepsis </a:t>
            </a:r>
          </a:p>
        </p:txBody>
      </p:sp>
    </p:spTree>
  </p:cSld>
  <p:transition spd="fas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5296" name=""/>
        <p:cNvGrpSpPr>
          <a:grpSpLocks/>
        </p:cNvGrpSpPr>
        <p:nvPr/>
      </p:nvGrpSpPr>
      <p:grpSpPr>
        <a:xfrm/>
      </p:grpSpPr>
      <p:sp>
        <p:nvSpPr>
          <p:cNvPr id="5529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i="1" u="sng"/>
              <a:t>Abdominal examination </a:t>
            </a:r>
          </a:p>
          <a:p>
            <a:pPr/>
            <a:r>
              <a:rPr lang="en-US" altLang="en-US" sz="2800" dirty="0"/>
              <a:t>The foetal head may be palpable above the pelvic brim </a:t>
            </a:r>
          </a:p>
          <a:p>
            <a:pPr/>
            <a:r>
              <a:rPr lang="en-US" altLang="en-US" sz="2800" dirty="0"/>
              <a:t>There may be frequent and strong uterine contractions </a:t>
            </a:r>
          </a:p>
          <a:p>
            <a:pPr/>
            <a:r>
              <a:rPr lang="en-US" altLang="en-US" sz="2800" dirty="0"/>
              <a:t>The uterus may have gone into tetanic contractions and sits tightly moulded around the foetus </a:t>
            </a:r>
          </a:p>
          <a:p>
            <a:pPr/>
            <a:r>
              <a:rPr lang="en-US" altLang="en-US" sz="2800" dirty="0"/>
              <a:t>Bandl’s ring may be evident. This is when the border of upper and lower uterine segments becomes visible and/</a:t>
            </a:r>
            <a:r>
              <a:rPr lang="en-US" altLang="en-US" sz="2800" dirty="0" i="1"/>
              <a:t>or palpable during labour. It is usually seen as a depression across the abdomen at about the level of the umbilicus. This is a late sign of obstructed labour occurring mostly in primigravida. </a:t>
            </a:r>
          </a:p>
          <a:p>
            <a:pPr/>
            <a:r>
              <a:rPr lang="en-US" altLang="en-US" sz="2800" dirty="0"/>
              <a:t>The uterus may stop contracting especially in primigravidas </a:t>
            </a:r>
          </a:p>
        </p:txBody>
      </p:sp>
    </p:spTree>
  </p:cSld>
  <p:transition spd="fas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6320" name=""/>
        <p:cNvGrpSpPr>
          <a:grpSpLocks/>
        </p:cNvGrpSpPr>
        <p:nvPr/>
      </p:nvGrpSpPr>
      <p:grpSpPr>
        <a:xfrm/>
      </p:grpSpPr>
      <p:sp>
        <p:nvSpPr>
          <p:cNvPr id="56322"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lnSpc>
                <a:spcPct val="90000"/>
              </a:lnSpc>
              <a:buNone/>
            </a:pPr>
            <a:r>
              <a:rPr lang="en-US" altLang="en-US" sz="2800" dirty="0" b="1" i="1" u="sng"/>
              <a:t>Vaginal examination </a:t>
            </a:r>
          </a:p>
          <a:p>
            <a:pPr>
              <a:lnSpc>
                <a:spcPct val="90000"/>
              </a:lnSpc>
              <a:buNone/>
            </a:pPr>
            <a:r>
              <a:rPr lang="en-US" altLang="en-US" sz="2800" dirty="0"/>
              <a:t>Signs of obstruction include: </a:t>
            </a:r>
          </a:p>
          <a:p>
            <a:pPr>
              <a:lnSpc>
                <a:spcPct val="90000"/>
              </a:lnSpc>
            </a:pPr>
            <a:r>
              <a:rPr lang="en-US" altLang="en-US" sz="2800" dirty="0"/>
              <a:t>Oedema of the vulva present, especially if the woman has been pushing for a long time </a:t>
            </a:r>
          </a:p>
          <a:p>
            <a:pPr>
              <a:lnSpc>
                <a:spcPct val="90000"/>
              </a:lnSpc>
            </a:pPr>
            <a:r>
              <a:rPr lang="en-US" altLang="en-US" sz="2800" dirty="0"/>
              <a:t>Foul smelling - meconium stained liquor </a:t>
            </a:r>
          </a:p>
          <a:p>
            <a:pPr>
              <a:lnSpc>
                <a:spcPct val="90000"/>
              </a:lnSpc>
            </a:pPr>
            <a:r>
              <a:rPr lang="en-US" altLang="en-US" sz="2800" dirty="0"/>
              <a:t>Absence of amniotic fluid (fluid has already drained away) </a:t>
            </a:r>
          </a:p>
          <a:p>
            <a:pPr>
              <a:lnSpc>
                <a:spcPct val="90000"/>
              </a:lnSpc>
            </a:pPr>
            <a:r>
              <a:rPr lang="en-US" altLang="en-US" sz="2800" dirty="0"/>
              <a:t>Catheterization will produce concentrated urine which may contain blood </a:t>
            </a:r>
          </a:p>
          <a:p>
            <a:pPr>
              <a:lnSpc>
                <a:spcPct val="90000"/>
              </a:lnSpc>
            </a:pPr>
            <a:r>
              <a:rPr lang="en-US" altLang="en-US" sz="2800" dirty="0"/>
              <a:t>Hot and dry vagina </a:t>
            </a:r>
          </a:p>
          <a:p>
            <a:pPr>
              <a:lnSpc>
                <a:spcPct val="90000"/>
              </a:lnSpc>
            </a:pPr>
            <a:r>
              <a:rPr lang="en-US" altLang="en-US" sz="2800" dirty="0"/>
              <a:t>Oedema of the cervix. </a:t>
            </a:r>
          </a:p>
          <a:p>
            <a:pPr>
              <a:lnSpc>
                <a:spcPct val="90000"/>
              </a:lnSpc>
            </a:pPr>
            <a:r>
              <a:rPr lang="en-US" altLang="en-US" sz="2800" dirty="0"/>
              <a:t>Incomplete dilatation of the cervix </a:t>
            </a:r>
          </a:p>
          <a:p>
            <a:pPr>
              <a:lnSpc>
                <a:spcPct val="90000"/>
              </a:lnSpc>
            </a:pPr>
            <a:r>
              <a:rPr lang="en-US" altLang="en-US" sz="2800" dirty="0"/>
              <a:t>Large caput succedaneum can be felt </a:t>
            </a:r>
          </a:p>
          <a:p>
            <a:pPr>
              <a:lnSpc>
                <a:spcPct val="90000"/>
              </a:lnSpc>
            </a:pPr>
            <a:r>
              <a:rPr lang="en-US" altLang="en-US" sz="2800" dirty="0"/>
              <a:t>May palpate a severely moulded head, or a shoulder presentation or prolapsed arm </a:t>
            </a:r>
          </a:p>
        </p:txBody>
      </p:sp>
    </p:spTree>
  </p:cSld>
  <p:transition spd="fas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7344" name=""/>
        <p:cNvGrpSpPr>
          <a:grpSpLocks/>
        </p:cNvGrpSpPr>
        <p:nvPr/>
      </p:nvGrpSpPr>
      <p:grpSpPr>
        <a:xfrm/>
      </p:grpSpPr>
      <p:sp>
        <p:nvSpPr>
          <p:cNvPr id="5734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Partograph reading </a:t>
            </a:r>
          </a:p>
          <a:p>
            <a:pPr>
              <a:buNone/>
            </a:pPr>
            <a:r>
              <a:rPr lang="en-US" altLang="en-US" sz="2800" dirty="0"/>
              <a:t>Examination of the partograph may reveal: </a:t>
            </a:r>
          </a:p>
          <a:p>
            <a:pPr/>
            <a:r>
              <a:rPr lang="en-US" altLang="en-US" sz="2800" dirty="0"/>
              <a:t>Foetal heart rate of more than 160/minute or less than 120/minute indicating foetal distress </a:t>
            </a:r>
          </a:p>
          <a:p>
            <a:pPr/>
            <a:r>
              <a:rPr lang="en-US" altLang="en-US" sz="2800" dirty="0"/>
              <a:t>Foul smelling meconium-stained liquor </a:t>
            </a:r>
          </a:p>
          <a:p>
            <a:pPr/>
            <a:r>
              <a:rPr lang="en-US" altLang="en-US" sz="2800" dirty="0"/>
              <a:t>Severe moulding </a:t>
            </a:r>
          </a:p>
          <a:p>
            <a:pPr/>
            <a:r>
              <a:rPr lang="en-US" altLang="en-US" sz="2800" dirty="0"/>
              <a:t>Severe caput formation </a:t>
            </a:r>
          </a:p>
          <a:p>
            <a:pPr/>
            <a:r>
              <a:rPr lang="en-US" altLang="en-US" sz="2800" dirty="0"/>
              <a:t>The rate of cervical dilatation slow or remains static in spite of strong contraction </a:t>
            </a:r>
          </a:p>
          <a:p>
            <a:pPr/>
            <a:r>
              <a:rPr lang="en-US" altLang="en-US" sz="2800" dirty="0"/>
              <a:t>Maternal tachycardia and pyrexia </a:t>
            </a:r>
          </a:p>
          <a:p>
            <a:pPr/>
            <a:r>
              <a:rPr lang="en-US" altLang="en-US" sz="2800" dirty="0"/>
              <a:t>Scanty urine with ketonuria. </a:t>
            </a:r>
          </a:p>
          <a:p>
            <a:pPr/>
          </a:p>
        </p:txBody>
      </p:sp>
    </p:spTree>
  </p:cSld>
  <p:transition spd="fas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8368" name=""/>
        <p:cNvGrpSpPr>
          <a:grpSpLocks/>
        </p:cNvGrpSpPr>
        <p:nvPr/>
      </p:nvGrpSpPr>
      <p:grpSpPr>
        <a:xfrm/>
      </p:grpSpPr>
      <p:sp>
        <p:nvSpPr>
          <p:cNvPr id="58370" name=""/>
          <p:cNvSpPr>
            <a:spLocks noGrp="1" noChangeAspect="0"/>
          </p:cNvSpPr>
          <p:nvPr>
            <p:ph type="obj" sz="full" idx="4294967295"/>
          </p:nvPr>
        </p:nvSpPr>
        <p:spPr>
          <a:xfrm rot="0">
            <a:off x="0" y="1143000"/>
            <a:ext cx="9144000" cy="5715000"/>
          </a:xfrm>
          <a:ln/>
        </p:spPr>
        <p:txBody>
          <a:bodyPr wrap="square" lIns="91440" rIns="91440" tIns="45720" bIns="45720" anchor="t" anchorCtr="false"/>
          <a:lstStyle/>
          <a:p>
            <a:pPr>
              <a:lnSpc>
                <a:spcPct val="90000"/>
              </a:lnSpc>
              <a:buNone/>
            </a:pPr>
            <a:r>
              <a:rPr lang="en-US" altLang="en-US" sz="2800" dirty="0" b="1"/>
              <a:t>a) Resuscitation of the Mother </a:t>
            </a:r>
          </a:p>
          <a:p>
            <a:pPr>
              <a:lnSpc>
                <a:spcPct val="90000"/>
              </a:lnSpc>
            </a:pPr>
            <a:r>
              <a:rPr lang="en-US" altLang="en-US" sz="2800" dirty="0"/>
              <a:t>Perform a rapid assessment of the airway, breathing and circulation and manage as appropriate</a:t>
            </a:r>
            <a:r>
              <a:rPr lang="en-US" altLang="en-US" sz="2800" dirty="0" i="1"/>
              <a:t>. </a:t>
            </a:r>
          </a:p>
          <a:p>
            <a:pPr>
              <a:lnSpc>
                <a:spcPct val="90000"/>
              </a:lnSpc>
              <a:buNone/>
            </a:pPr>
            <a:r>
              <a:rPr lang="en-US" altLang="en-US" sz="2800" dirty="0" b="1"/>
              <a:t>b) Rehydrate the patient </a:t>
            </a:r>
          </a:p>
          <a:p>
            <a:pPr>
              <a:lnSpc>
                <a:spcPct val="90000"/>
              </a:lnSpc>
            </a:pPr>
            <a:r>
              <a:rPr lang="en-US" altLang="en-US" sz="2800" dirty="0"/>
              <a:t>Aim to maintain normal plasma volume and to prevent or treat dehydration and ketosis. Put up an intravenous infusion; use a large bore needle or cannula. </a:t>
            </a:r>
          </a:p>
          <a:p>
            <a:pPr>
              <a:lnSpc>
                <a:spcPct val="90000"/>
              </a:lnSpc>
            </a:pPr>
            <a:r>
              <a:rPr lang="en-US" altLang="en-US" sz="2800" dirty="0"/>
              <a:t>If the woman is in shock give IV fluids e.g. normal saline. Run 1 litre in the first 15 minutes or as quickly as possible. If the woman is mainly starved and exhausted, give 1-2 litres 5 or 10% dextrose in 6 hours. </a:t>
            </a:r>
          </a:p>
        </p:txBody>
      </p:sp>
      <p:sp>
        <p:nvSpPr>
          <p:cNvPr id="58371" name=""/>
          <p:cNvSpPr>
            <a:spLocks noGrp="1" noChangeAspect="0"/>
          </p:cNvSpPr>
          <p:nvPr>
            <p:ph type="title" sz="full" idx="4294967295"/>
          </p:nvPr>
        </p:nvSpPr>
        <p:spPr>
          <a:xfrm rot="0">
            <a:off x="0" y="0"/>
            <a:ext cx="9144000" cy="1219200"/>
          </a:xfrm>
          <a:solidFill>
            <a:srgbClr val="00b0f0">
              <a:alpha val="100000"/>
            </a:srgbClr>
          </a:solidFill>
          <a:ln/>
        </p:spPr>
        <p:txBody>
          <a:bodyPr wrap="square" lIns="91440" rIns="91440" tIns="45720" bIns="45720" anchor="ctr"/>
          <a:lstStyle/>
          <a:p>
            <a:pPr/>
            <a:r>
              <a:rPr lang="en-US" altLang="en-US" sz="4000" dirty="0" b="1">
                <a:solidFill>
                  <a:srgbClr val="2d2d8a"/>
                </a:solidFill>
              </a:rPr>
              <a:t>MANAGEMENT OF OBSTRUCTED LABOUR </a:t>
            </a:r>
          </a:p>
        </p:txBody>
      </p:sp>
    </p:spTree>
  </p:cSld>
  <p:transition spd="fas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9392" name=""/>
        <p:cNvGrpSpPr>
          <a:grpSpLocks/>
        </p:cNvGrpSpPr>
        <p:nvPr/>
      </p:nvGrpSpPr>
      <p:grpSpPr>
        <a:xfrm/>
      </p:grpSpPr>
      <p:sp>
        <p:nvSpPr>
          <p:cNvPr id="5939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a:t>c) Catheterize </a:t>
            </a:r>
          </a:p>
          <a:p>
            <a:pPr/>
            <a:r>
              <a:rPr lang="en-US" altLang="en-US" sz="2800" dirty="0"/>
              <a:t>Insert an indwelling urinary catheter using aseptic technique and monitor urine output. </a:t>
            </a:r>
          </a:p>
          <a:p>
            <a:pPr>
              <a:buNone/>
            </a:pPr>
            <a:r>
              <a:rPr lang="en-US" altLang="en-US" sz="2800" dirty="0" b="1"/>
              <a:t>d) Give antibiotics </a:t>
            </a:r>
          </a:p>
          <a:p>
            <a:pPr/>
            <a:r>
              <a:rPr lang="en-US" altLang="en-US" sz="2800" dirty="0"/>
              <a:t>If there are signs of infection, or the membranes have been ruptured for 18 hours or more, or the period of gestation is 37 weeks or less, give antibiotics as follows: </a:t>
            </a:r>
          </a:p>
          <a:p>
            <a:pPr/>
            <a:r>
              <a:rPr lang="en-US" altLang="en-US" sz="2800" dirty="0"/>
              <a:t>Ampicillin 2 g every 6 hours, and </a:t>
            </a:r>
          </a:p>
          <a:p>
            <a:pPr/>
            <a:r>
              <a:rPr lang="en-US" altLang="en-US" sz="2800" dirty="0"/>
              <a:t>Gentamicin 5 mg/body weight IV every 24 hours. </a:t>
            </a:r>
          </a:p>
          <a:p>
            <a:pPr/>
            <a:r>
              <a:rPr lang="en-US" altLang="en-US" sz="2800" dirty="0"/>
              <a:t>If the woman is delivered by caesarean section, continue antibiotics and give Metronidazole 500 mg IV every 8 hours until the woman is fever-free for 48 hours. </a:t>
            </a:r>
          </a:p>
        </p:txBody>
      </p:sp>
    </p:spTree>
  </p:cSld>
  <p:transition spd="fas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0416" name=""/>
        <p:cNvGrpSpPr>
          <a:grpSpLocks/>
        </p:cNvGrpSpPr>
        <p:nvPr/>
      </p:nvGrpSpPr>
      <p:grpSpPr>
        <a:xfrm/>
      </p:grpSpPr>
      <p:sp>
        <p:nvSpPr>
          <p:cNvPr id="6041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600" dirty="0" b="1" u="sng"/>
              <a:t>(e.) Deliver the baby </a:t>
            </a:r>
          </a:p>
          <a:p>
            <a:pPr>
              <a:buNone/>
            </a:pPr>
            <a:r>
              <a:rPr lang="en-US" altLang="en-US" sz="2600" dirty="0" u="sng"/>
              <a:t>Cephalo -pelvic disproportion: </a:t>
            </a:r>
          </a:p>
          <a:p>
            <a:pPr/>
            <a:r>
              <a:rPr lang="en-US" altLang="en-US" sz="2600" dirty="0"/>
              <a:t>If cephalo -pelvic disproportion is confirmed, delivery should be by caesarean section </a:t>
            </a:r>
          </a:p>
          <a:p>
            <a:pPr/>
            <a:r>
              <a:rPr lang="en-US" altLang="en-US" sz="2600" dirty="0"/>
              <a:t>If the fetus is dead: - delivery should be by craniotomy - if this is not possible, delivery should be by caesarean section. </a:t>
            </a:r>
          </a:p>
          <a:p>
            <a:pPr>
              <a:buNone/>
            </a:pPr>
            <a:r>
              <a:rPr lang="en-US" altLang="en-US" sz="2600" dirty="0" u="sng"/>
              <a:t>Obstruction: </a:t>
            </a:r>
          </a:p>
          <a:p>
            <a:pPr/>
            <a:r>
              <a:rPr lang="en-US" altLang="en-US" sz="2600" dirty="0"/>
              <a:t>If the fetus is alive, the cervix is fully dilated and the head is at 0 station or below, deliver by vacuum extraction </a:t>
            </a:r>
          </a:p>
          <a:p>
            <a:pPr/>
            <a:r>
              <a:rPr lang="en-US" altLang="en-US" sz="2600" dirty="0"/>
              <a:t>If the fetus is alive and the cervix is fully dilated and there is evidence of or indication for symphysiotomy for relatively minor obstruction (if safe caesarean section is not possible) and the fetal head is at -2 station, then delivery should be by symphysiotomy and vacuum extraction. </a:t>
            </a:r>
          </a:p>
        </p:txBody>
      </p:sp>
    </p:spTree>
  </p:cSld>
  <p:transition spd="fas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1440" name=""/>
        <p:cNvGrpSpPr>
          <a:grpSpLocks/>
        </p:cNvGrpSpPr>
        <p:nvPr/>
      </p:nvGrpSpPr>
      <p:grpSpPr>
        <a:xfrm/>
      </p:grpSpPr>
      <p:sp>
        <p:nvSpPr>
          <p:cNvPr id="61442" name=""/>
          <p:cNvSpPr>
            <a:spLocks noGrp="1" noChangeAspect="0"/>
          </p:cNvSpPr>
          <p:nvPr>
            <p:ph type="obj" sz="full" idx="4294967295"/>
          </p:nvPr>
        </p:nvSpPr>
        <p:spPr>
          <a:xfrm rot="0">
            <a:off x="0" y="0"/>
            <a:ext cx="8991600" cy="6096000"/>
          </a:xfrm>
          <a:ln/>
        </p:spPr>
        <p:txBody>
          <a:bodyPr wrap="square" lIns="91440" rIns="91440" tIns="45720" bIns="45720" anchor="t" anchorCtr="false"/>
          <a:lstStyle/>
          <a:p>
            <a:pPr/>
            <a:r>
              <a:rPr lang="en-US" altLang="en-US" dirty="0"/>
              <a:t>If the fetus is alive but the cervix is not fully dilated or if the fetal head is too high for vacuum extraction, referral should be made immediately for delivery by caesarean section </a:t>
            </a:r>
          </a:p>
          <a:p>
            <a:pPr/>
            <a:r>
              <a:rPr lang="en-US" altLang="en-US" dirty="0"/>
              <a:t>If the fetus is dead: - delivery should be by craniotomy - if this is not possible, delivery should be by caesarean section. Destructive obstetric procedures such as craniotomy should be performed by a competent health provider using the appropriate equipment. </a:t>
            </a:r>
          </a:p>
        </p:txBody>
      </p:sp>
    </p:spTree>
  </p:cSld>
  <p:transition spd="fas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2464" name=""/>
        <p:cNvGrpSpPr>
          <a:grpSpLocks/>
        </p:cNvGrpSpPr>
        <p:nvPr/>
      </p:nvGrpSpPr>
      <p:grpSpPr>
        <a:xfrm/>
      </p:grpSpPr>
      <p:sp>
        <p:nvSpPr>
          <p:cNvPr id="62466"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buNone/>
            </a:pPr>
            <a:r>
              <a:rPr lang="en-US" altLang="en-US" sz="2800" dirty="0" b="1" u="sng"/>
              <a:t>Maternal complications </a:t>
            </a:r>
          </a:p>
          <a:p>
            <a:pPr/>
            <a:r>
              <a:rPr lang="en-US" altLang="en-US" sz="2800" dirty="0"/>
              <a:t>Maternal death </a:t>
            </a:r>
          </a:p>
          <a:p>
            <a:pPr/>
            <a:r>
              <a:rPr lang="en-US" altLang="en-US" sz="2800" dirty="0"/>
              <a:t>Chorioamnionitis </a:t>
            </a:r>
          </a:p>
          <a:p>
            <a:pPr/>
            <a:r>
              <a:rPr lang="en-US" altLang="en-US" sz="2800" dirty="0"/>
              <a:t>Uterine rupture </a:t>
            </a:r>
          </a:p>
          <a:p>
            <a:pPr/>
            <a:r>
              <a:rPr lang="en-US" altLang="en-US" sz="2800" dirty="0"/>
              <a:t>Obstetric fistula </a:t>
            </a:r>
          </a:p>
          <a:p>
            <a:pPr/>
            <a:r>
              <a:rPr lang="en-US" altLang="en-US" sz="2800" dirty="0"/>
              <a:t>Puerperal sepsis </a:t>
            </a:r>
          </a:p>
          <a:p>
            <a:pPr/>
            <a:r>
              <a:rPr lang="en-US" altLang="en-US" sz="2800" dirty="0"/>
              <a:t>Neurological injury e.g. foot drop </a:t>
            </a:r>
          </a:p>
          <a:p>
            <a:pPr/>
            <a:r>
              <a:rPr lang="en-US" altLang="en-US" sz="2800" dirty="0"/>
              <a:t>Spontaneous symphysiotomy and/or osteitis pubis </a:t>
            </a:r>
          </a:p>
        </p:txBody>
      </p:sp>
      <p:sp>
        <p:nvSpPr>
          <p:cNvPr id="62467" name=""/>
          <p:cNvSpPr>
            <a:spLocks noGrp="1" noChangeAspect="0"/>
          </p:cNvSpPr>
          <p:nvPr>
            <p:ph type="title" sz="full" idx="4294967295"/>
          </p:nvPr>
        </p:nvSpPr>
        <p:spPr>
          <a:xfrm rot="0">
            <a:off x="0" y="228600"/>
            <a:ext cx="9144000" cy="990600"/>
          </a:xfrm>
          <a:solidFill>
            <a:srgbClr val="00b0f0">
              <a:alpha val="100000"/>
            </a:srgbClr>
          </a:solidFill>
          <a:ln/>
        </p:spPr>
        <p:txBody>
          <a:bodyPr wrap="square" lIns="91440" rIns="91440" tIns="45720" bIns="45720" anchor="ctr"/>
          <a:lstStyle/>
          <a:p>
            <a:pPr/>
            <a:r>
              <a:rPr lang="en-US" altLang="en-US" sz="4000" dirty="0" b="1">
                <a:solidFill>
                  <a:srgbClr val="2d2d8a"/>
                </a:solidFill>
              </a:rPr>
              <a:t>Complications of obstructed labour </a:t>
            </a:r>
          </a:p>
        </p:txBody>
      </p:sp>
    </p:spTree>
  </p:cSld>
  <p:transition spd="fas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192" name=""/>
        <p:cNvGrpSpPr>
          <a:grpSpLocks/>
        </p:cNvGrpSpPr>
        <p:nvPr/>
      </p:nvGrpSpPr>
      <p:grpSpPr>
        <a:xfrm/>
      </p:grpSpPr>
      <p:sp>
        <p:nvSpPr>
          <p:cNvPr id="8194" name=""/>
          <p:cNvSpPr>
            <a:spLocks noGrp="1" noChangeAspect="0"/>
          </p:cNvSpPr>
          <p:nvPr>
            <p:ph type="obj" sz="full" idx="4294967295"/>
          </p:nvPr>
        </p:nvSpPr>
        <p:spPr>
          <a:xfrm rot="0">
            <a:off x="0" y="1295400"/>
            <a:ext cx="9144000" cy="5562600"/>
          </a:xfrm>
          <a:ln/>
        </p:spPr>
        <p:txBody>
          <a:bodyPr wrap="square" lIns="91440" rIns="91440" tIns="45720" bIns="45720" anchor="t" anchorCtr="false"/>
          <a:lstStyle/>
          <a:p>
            <a:pPr>
              <a:lnSpc>
                <a:spcPct val="80000"/>
              </a:lnSpc>
              <a:spcBef>
                <a:spcPts val="550"/>
              </a:spcBef>
            </a:pPr>
            <a:r>
              <a:rPr lang="en-US" altLang="en-US" sz="2800" dirty="0" u="sng">
                <a:solidFill>
                  <a:srgbClr val="000000"/>
                </a:solidFill>
                <a:latin charset="0" typeface="Calibri"/>
                <a:ea charset="-122" typeface="Microsoft YaHei"/>
              </a:rPr>
              <a:t>Purpose:</a:t>
            </a:r>
            <a:r>
              <a:rPr lang="en-US" altLang="en-US" sz="2800" dirty="0">
                <a:solidFill>
                  <a:srgbClr val="000000"/>
                </a:solidFill>
                <a:latin charset="0" typeface="Calibri"/>
                <a:ea charset="-122" typeface="Microsoft YaHei"/>
              </a:rPr>
              <a:t> to ensure optimum outcome for the mother and the baby</a:t>
            </a:r>
          </a:p>
          <a:p>
            <a:pPr>
              <a:lnSpc>
                <a:spcPct val="80000"/>
              </a:lnSpc>
              <a:spcBef>
                <a:spcPts val="550"/>
              </a:spcBef>
            </a:pPr>
            <a:r>
              <a:rPr lang="en-US" altLang="en-US" sz="2800" dirty="0">
                <a:solidFill>
                  <a:srgbClr val="000000"/>
                </a:solidFill>
                <a:latin charset="0" typeface="Calibri"/>
                <a:ea charset="-122" typeface="Microsoft YaHei"/>
              </a:rPr>
              <a:t>Increased antenatal surveillance including a non stress test (NST) and ultrasound estimation of amniotic fluid volume(AFV)</a:t>
            </a:r>
          </a:p>
          <a:p>
            <a:pPr>
              <a:lnSpc>
                <a:spcPct val="80000"/>
              </a:lnSpc>
              <a:spcBef>
                <a:spcPts val="550"/>
              </a:spcBef>
            </a:pPr>
            <a:r>
              <a:rPr lang="en-US" altLang="en-US" sz="2800" dirty="0">
                <a:solidFill>
                  <a:srgbClr val="000000"/>
                </a:solidFill>
                <a:latin charset="0" typeface="Calibri"/>
                <a:ea charset="-122" typeface="Microsoft YaHei"/>
              </a:rPr>
              <a:t>A biophysical profile (BPP)..( AFV, Foetal breathing mvts, foetal mvts, heart rate, foetal muscle tone and NST)</a:t>
            </a:r>
          </a:p>
          <a:p>
            <a:pPr>
              <a:lnSpc>
                <a:spcPct val="80000"/>
              </a:lnSpc>
              <a:spcBef>
                <a:spcPts val="550"/>
              </a:spcBef>
            </a:pPr>
            <a:r>
              <a:rPr lang="en-US" altLang="en-US" sz="2800" dirty="0">
                <a:solidFill>
                  <a:srgbClr val="000000"/>
                </a:solidFill>
                <a:latin charset="0" typeface="Calibri"/>
                <a:ea charset="-122" typeface="Microsoft YaHei"/>
              </a:rPr>
              <a:t>Membrane sweep: to attempt initiate the onset of labour physiologically. Sweeping membranes is designed to separate the membranes from their cervical attachment by introducing the examining fingers into the cervical os and passing them circumferentially around the cervix</a:t>
            </a:r>
          </a:p>
          <a:p>
            <a:pPr>
              <a:lnSpc>
                <a:spcPct val="80000"/>
              </a:lnSpc>
              <a:spcBef>
                <a:spcPts val="550"/>
              </a:spcBef>
            </a:pPr>
            <a:r>
              <a:rPr lang="en-US" altLang="en-US" sz="2800" dirty="0">
                <a:solidFill>
                  <a:srgbClr val="000000"/>
                </a:solidFill>
                <a:latin charset="0" typeface="Calibri"/>
                <a:ea charset="-122" typeface="Microsoft YaHei"/>
              </a:rPr>
              <a:t>Active mgt: induction of labour at 41 or 42 completed weeks </a:t>
            </a:r>
          </a:p>
        </p:txBody>
      </p:sp>
      <p:sp>
        <p:nvSpPr>
          <p:cNvPr id="8195" name=""/>
          <p:cNvSpPr>
            <a:spLocks noGrp="1" noChangeAspect="0"/>
          </p:cNvSpPr>
          <p:nvPr>
            <p:ph type="title" sz="full" idx="4294967295"/>
          </p:nvPr>
        </p:nvSpPr>
        <p:spPr>
          <a:xfrm rot="0">
            <a:off x="0" y="228600"/>
            <a:ext cx="9144000" cy="1066800"/>
          </a:xfrm>
          <a:solidFill>
            <a:srgbClr val="72bfc5">
              <a:alpha val="100000"/>
            </a:srgbClr>
          </a:solidFill>
          <a:ln/>
        </p:spPr>
        <p:txBody>
          <a:bodyPr wrap="square" lIns="91440" rIns="91440" tIns="45720" bIns="45720" anchor="ctr"/>
          <a:lstStyle/>
          <a:p>
            <a:pPr/>
            <a:r>
              <a:rPr lang="en-US" altLang="en-US" sz="4000" dirty="0" b="1">
                <a:solidFill>
                  <a:srgbClr val="e6e6e6"/>
                </a:solidFill>
                <a:latin charset="0" typeface="Calibri"/>
                <a:ea charset="-122" typeface="Microsoft YaHei"/>
              </a:rPr>
              <a:t> </a:t>
            </a:r>
            <a:r>
              <a:rPr lang="en-US" altLang="en-US" sz="4000" dirty="0" b="1">
                <a:solidFill>
                  <a:srgbClr val="e6e6e6"/>
                </a:solidFill>
                <a:latin charset="0" typeface="Calibri"/>
                <a:ea charset="-122" typeface="Microsoft YaHei"/>
              </a:rPr>
              <a:t/>
            </a:r>
            <a:br/>
            <a:r>
              <a:rPr lang="en-US" altLang="en-US" sz="4000" dirty="0" b="1">
                <a:solidFill>
                  <a:srgbClr val="e6e6e6"/>
                </a:solidFill>
                <a:latin charset="0" typeface="Calibri"/>
                <a:ea charset="-122" typeface="Microsoft YaHei"/>
              </a:rPr>
              <a:t>SPECIFIC MANAGEMENT</a:t>
            </a:r>
            <a:r>
              <a:rPr lang="en-US" altLang="en-US" sz="4000" dirty="0" b="1">
                <a:solidFill>
                  <a:srgbClr val="e6e6e6"/>
                </a:solidFill>
                <a:latin charset="0" typeface="Calibri"/>
                <a:ea charset="-122" typeface="Microsoft YaHei"/>
              </a:rPr>
              <a:t/>
            </a:r>
            <a:br/>
          </a:p>
        </p:txBody>
      </p:sp>
    </p:spTree>
  </p:cSld>
  <p:transition spd="fas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3488" name=""/>
        <p:cNvGrpSpPr>
          <a:grpSpLocks/>
        </p:cNvGrpSpPr>
        <p:nvPr/>
      </p:nvGrpSpPr>
      <p:grpSpPr>
        <a:xfrm/>
      </p:grpSpPr>
      <p:sp>
        <p:nvSpPr>
          <p:cNvPr id="63490"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t>Foetal complications </a:t>
            </a:r>
          </a:p>
          <a:p>
            <a:pPr/>
            <a:r>
              <a:rPr lang="en-US" altLang="en-US" sz="2800" dirty="0"/>
              <a:t>Intrauterine foetal death </a:t>
            </a:r>
          </a:p>
          <a:p>
            <a:pPr/>
            <a:r>
              <a:rPr lang="en-US" altLang="en-US" sz="2800" dirty="0"/>
              <a:t>Foetal distress </a:t>
            </a:r>
          </a:p>
          <a:p>
            <a:pPr/>
            <a:r>
              <a:rPr lang="en-US" altLang="en-US" sz="2800" dirty="0"/>
              <a:t>Foetal injury </a:t>
            </a:r>
          </a:p>
          <a:p>
            <a:pPr/>
            <a:r>
              <a:rPr lang="en-US" altLang="en-US" sz="2800" dirty="0"/>
              <a:t>Birth asphyxia </a:t>
            </a:r>
          </a:p>
          <a:p>
            <a:pPr/>
            <a:r>
              <a:rPr lang="en-US" altLang="en-US" sz="2800" dirty="0"/>
              <a:t>Neonatal sepsis </a:t>
            </a:r>
          </a:p>
        </p:txBody>
      </p:sp>
    </p:spTree>
  </p:cSld>
  <p:transition spd="fas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4512" name=""/>
        <p:cNvGrpSpPr>
          <a:grpSpLocks/>
        </p:cNvGrpSpPr>
        <p:nvPr/>
      </p:nvGrpSpPr>
      <p:grpSpPr>
        <a:xfrm/>
      </p:grpSpPr>
      <p:sp>
        <p:nvSpPr>
          <p:cNvPr id="64514"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lnSpc>
                <a:spcPct val="90000"/>
              </a:lnSpc>
            </a:pPr>
            <a:r>
              <a:rPr lang="en-US" altLang="en-US" sz="2800" dirty="0"/>
              <a:t>Explain the dangers of obstructed labour to the family  members.</a:t>
            </a:r>
          </a:p>
          <a:p>
            <a:pPr>
              <a:lnSpc>
                <a:spcPct val="90000"/>
              </a:lnSpc>
            </a:pPr>
            <a:r>
              <a:rPr lang="en-US" altLang="en-US" sz="2800" dirty="0"/>
              <a:t>Write a referral note and refer immediately to a hospital with comprehensive obstetric care. </a:t>
            </a:r>
          </a:p>
          <a:p>
            <a:pPr>
              <a:lnSpc>
                <a:spcPct val="90000"/>
              </a:lnSpc>
            </a:pPr>
            <a:r>
              <a:rPr lang="en-US" altLang="en-US" sz="2800" dirty="0"/>
              <a:t>A skilled health care provider must escort the woman and continue to monitor her condition. </a:t>
            </a:r>
          </a:p>
          <a:p>
            <a:pPr>
              <a:lnSpc>
                <a:spcPct val="90000"/>
              </a:lnSpc>
            </a:pPr>
            <a:r>
              <a:rPr lang="en-US" altLang="en-US" sz="2800" dirty="0"/>
              <a:t>Monitor maternal vital signs 1/2 hourly </a:t>
            </a:r>
          </a:p>
          <a:p>
            <a:pPr>
              <a:lnSpc>
                <a:spcPct val="90000"/>
              </a:lnSpc>
            </a:pPr>
            <a:r>
              <a:rPr lang="en-US" altLang="en-US" sz="2800" dirty="0"/>
              <a:t>Monitor foetal heart rate 1/2 hourly </a:t>
            </a:r>
          </a:p>
          <a:p>
            <a:pPr>
              <a:lnSpc>
                <a:spcPct val="90000"/>
              </a:lnSpc>
            </a:pPr>
            <a:r>
              <a:rPr lang="en-US" altLang="en-US" sz="2800" dirty="0"/>
              <a:t>Ensure IV fluids (5% dextrose) continue during transfer </a:t>
            </a:r>
          </a:p>
          <a:p>
            <a:pPr>
              <a:lnSpc>
                <a:spcPct val="90000"/>
              </a:lnSpc>
            </a:pPr>
            <a:r>
              <a:rPr lang="en-US" altLang="en-US" sz="2800" dirty="0"/>
              <a:t>Start on intravenous antibiotics (Ampicillin 500mg and Gentamicin 80mg)</a:t>
            </a:r>
          </a:p>
          <a:p>
            <a:pPr>
              <a:lnSpc>
                <a:spcPct val="90000"/>
              </a:lnSpc>
              <a:buNone/>
            </a:pPr>
            <a:r>
              <a:rPr lang="en-US" altLang="en-US" sz="2800" dirty="0"/>
              <a:t>    </a:t>
            </a:r>
            <a:r>
              <a:rPr lang="en-US" altLang="en-US" sz="3600" dirty="0" b="1">
                <a:solidFill>
                  <a:srgbClr val="00b050"/>
                </a:solidFill>
              </a:rPr>
              <a:t>END </a:t>
            </a:r>
          </a:p>
        </p:txBody>
      </p:sp>
      <p:sp>
        <p:nvSpPr>
          <p:cNvPr id="64515" name=""/>
          <p:cNvSpPr>
            <a:spLocks noGrp="1" noChangeAspect="0"/>
          </p:cNvSpPr>
          <p:nvPr>
            <p:ph type="title" sz="full" idx="4294967295"/>
          </p:nvPr>
        </p:nvSpPr>
        <p:spPr>
          <a:xfrm rot="0">
            <a:off x="0" y="228600"/>
            <a:ext cx="9144000" cy="838200"/>
          </a:xfrm>
          <a:ln/>
        </p:spPr>
        <p:txBody>
          <a:bodyPr wrap="square" lIns="91440" rIns="91440" tIns="45720" bIns="45720" anchor="ctr"/>
          <a:lstStyle/>
          <a:p>
            <a:pPr/>
            <a:r>
              <a:rPr lang="en-US" altLang="en-US" dirty="0" b="1">
                <a:solidFill>
                  <a:srgbClr val="7030a0"/>
                </a:solidFill>
              </a:rPr>
              <a:t>REFERRAL PROCESS </a:t>
            </a:r>
          </a:p>
        </p:txBody>
      </p:sp>
    </p:spTree>
  </p:cSld>
  <p:transition spd="fast"/>
</p:sld>
</file>

<file path=ppt/slides/slide6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5536" name=""/>
        <p:cNvGrpSpPr>
          <a:grpSpLocks/>
        </p:cNvGrpSpPr>
        <p:nvPr/>
      </p:nvGrpSpPr>
      <p:grpSpPr>
        <a:xfrm/>
      </p:grpSpPr>
      <p:sp>
        <p:nvSpPr>
          <p:cNvPr id="65538" name=""/>
          <p:cNvSpPr>
            <a:spLocks noGrp="1" noChangeAspect="0"/>
          </p:cNvSpPr>
          <p:nvPr>
            <p:ph type="ctrTitle" sz="full" idx="4294967295"/>
          </p:nvPr>
        </p:nvSpPr>
        <p:spPr>
          <a:xfrm rot="0">
            <a:off x="0" y="685800"/>
            <a:ext cx="9142412" cy="3352800"/>
          </a:xfrm>
          <a:ln/>
        </p:spPr>
        <p:txBody>
          <a:bodyPr wrap="square" lIns="91440" rIns="91440" tIns="45720" bIns="45720" anchor="ctr"/>
          <a:lstStyle>
            <a:lvl1pPr>
              <a:defRPr/>
            </a:lvl1pPr>
          </a:lstStyle>
          <a:p>
            <a:pPr/>
            <a:r>
              <a:rPr lang="en-US" altLang="en-US" sz="7200" dirty="0">
                <a:solidFill>
                  <a:srgbClr val="ff0000"/>
                </a:solidFill>
              </a:rPr>
              <a:t>OBSTETRIC EMERGENCIES</a:t>
            </a:r>
          </a:p>
        </p:txBody>
      </p:sp>
    </p:spTree>
  </p:cSl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6560" name=""/>
        <p:cNvGrpSpPr>
          <a:grpSpLocks/>
        </p:cNvGrpSpPr>
        <p:nvPr/>
      </p:nvGrpSpPr>
      <p:grpSpPr>
        <a:xfrm/>
      </p:grpSpPr>
      <p:sp>
        <p:nvSpPr>
          <p:cNvPr id="66562"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r>
              <a:rPr lang="en-US" altLang="en-US" sz="2800" dirty="0">
                <a:latin charset="0" typeface="Calibri"/>
              </a:rPr>
              <a:t>By the end of this session, the KRCHN student will be able to describe and manage various obstetric emergencies to include;</a:t>
            </a:r>
          </a:p>
          <a:p>
            <a:pPr>
              <a:buNone/>
            </a:pPr>
            <a:r>
              <a:rPr lang="en-US" altLang="en-US" sz="2400" dirty="0" u="sng">
                <a:latin charset="0" typeface="Calibri"/>
              </a:rPr>
              <a:t>Specific objectives; </a:t>
            </a:r>
            <a:r>
              <a:rPr lang="en-US" altLang="en-US" sz="2400" dirty="0">
                <a:latin charset="0" typeface="Calibri"/>
              </a:rPr>
              <a:t>the student should be able to describe and manage the following:</a:t>
            </a:r>
          </a:p>
          <a:p>
            <a:pPr lvl="1">
              <a:buFont charset="0" typeface="Arial"/>
              <a:buChar char="–"/>
            </a:pPr>
            <a:r>
              <a:rPr lang="en-US" altLang="en-US" sz="2400" dirty="0">
                <a:latin charset="0" typeface="Calibri"/>
              </a:rPr>
              <a:t>Ruptured uterus</a:t>
            </a:r>
          </a:p>
          <a:p>
            <a:pPr lvl="1">
              <a:buFont charset="0" typeface="Arial"/>
              <a:buChar char="–"/>
            </a:pPr>
            <a:r>
              <a:rPr lang="en-US" altLang="en-US" sz="2400" dirty="0">
                <a:latin charset="0" typeface="Calibri"/>
              </a:rPr>
              <a:t>Cord presentation</a:t>
            </a:r>
          </a:p>
          <a:p>
            <a:pPr lvl="1">
              <a:buFont charset="0" typeface="Arial"/>
              <a:buChar char="–"/>
            </a:pPr>
            <a:r>
              <a:rPr lang="en-US" altLang="en-US" sz="2400" dirty="0">
                <a:latin charset="0" typeface="Calibri"/>
              </a:rPr>
              <a:t>Cord prolapse</a:t>
            </a:r>
          </a:p>
          <a:p>
            <a:pPr lvl="1">
              <a:buFont charset="0" typeface="Arial"/>
              <a:buChar char="–"/>
            </a:pPr>
            <a:r>
              <a:rPr lang="en-US" altLang="en-US" sz="2400" dirty="0">
                <a:latin charset="0" typeface="Calibri"/>
              </a:rPr>
              <a:t>Vasa praevia</a:t>
            </a:r>
          </a:p>
          <a:p>
            <a:pPr lvl="1">
              <a:buFont charset="0" typeface="Arial"/>
              <a:buChar char="–"/>
            </a:pPr>
            <a:r>
              <a:rPr lang="en-US" altLang="en-US" sz="2400" dirty="0">
                <a:latin charset="0" typeface="Calibri"/>
              </a:rPr>
              <a:t>Shoulder dystocia</a:t>
            </a:r>
          </a:p>
          <a:p>
            <a:pPr lvl="1">
              <a:buFont charset="0" typeface="Arial"/>
              <a:buChar char="–"/>
            </a:pPr>
            <a:r>
              <a:rPr lang="en-US" altLang="en-US" sz="2400" dirty="0">
                <a:latin charset="0" typeface="Calibri"/>
              </a:rPr>
              <a:t>Amniotic fluid embolism</a:t>
            </a:r>
          </a:p>
          <a:p>
            <a:pPr lvl="1">
              <a:buFont charset="0" typeface="Arial"/>
              <a:buChar char="–"/>
            </a:pPr>
            <a:r>
              <a:rPr lang="en-US" altLang="en-US" sz="2400" dirty="0">
                <a:latin charset="0" typeface="Calibri"/>
              </a:rPr>
              <a:t>Acute uterine inversion</a:t>
            </a:r>
          </a:p>
          <a:p>
            <a:pPr lvl="1">
              <a:buFont charset="0" typeface="Arial"/>
              <a:buChar char="–"/>
            </a:pPr>
            <a:r>
              <a:rPr lang="en-US" altLang="en-US" sz="2400" dirty="0">
                <a:latin charset="0" typeface="Calibri"/>
              </a:rPr>
              <a:t>Obstetric shock</a:t>
            </a:r>
          </a:p>
        </p:txBody>
      </p:sp>
      <p:sp>
        <p:nvSpPr>
          <p:cNvPr id="66563"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dirty="0" u="sng"/>
              <a:t>Broad objective</a:t>
            </a:r>
            <a:r>
              <a:rPr lang="en-US" altLang="en-US" dirty="0"/>
              <a:t>:</a:t>
            </a:r>
          </a:p>
        </p:txBody>
      </p:sp>
    </p:spTree>
  </p:cSld>
</p:sld>
</file>

<file path=ppt/slides/slide6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7584" name=""/>
        <p:cNvGrpSpPr>
          <a:grpSpLocks/>
        </p:cNvGrpSpPr>
        <p:nvPr/>
      </p:nvGrpSpPr>
      <p:grpSpPr>
        <a:xfrm/>
      </p:grpSpPr>
      <p:sp>
        <p:nvSpPr>
          <p:cNvPr id="67586" name=""/>
          <p:cNvSpPr>
            <a:spLocks noGrp="1" noChangeAspect="0"/>
          </p:cNvSpPr>
          <p:nvPr>
            <p:ph type="obj" sz="full" idx="4294967295"/>
          </p:nvPr>
        </p:nvSpPr>
        <p:spPr>
          <a:xfrm rot="0">
            <a:off x="0" y="1447800"/>
            <a:ext cx="9144000" cy="5410200"/>
          </a:xfrm>
          <a:ln/>
        </p:spPr>
        <p:txBody>
          <a:bodyPr wrap="square" lIns="91440" rIns="91440" tIns="45720" bIns="45720" anchor="t" anchorCtr="false"/>
          <a:lstStyle/>
          <a:p>
            <a:pPr>
              <a:lnSpc>
                <a:spcPct val="90000"/>
              </a:lnSpc>
              <a:buNone/>
            </a:pPr>
            <a:r>
              <a:rPr lang="en-US" altLang="en-US" sz="2400" dirty="0" b="1" u="sng">
                <a:latin charset="0" typeface="Calibri"/>
              </a:rPr>
              <a:t>INTRODUCTION:</a:t>
            </a:r>
          </a:p>
          <a:p>
            <a:pPr>
              <a:lnSpc>
                <a:spcPct val="90000"/>
              </a:lnSpc>
            </a:pPr>
            <a:r>
              <a:rPr lang="en-US" altLang="en-US" sz="2400" dirty="0">
                <a:latin charset="0" typeface="Calibri"/>
              </a:rPr>
              <a:t>This is a serious complication, which should not occur in today’s obstetric care where there is good prenatal and intra partum care</a:t>
            </a:r>
          </a:p>
          <a:p>
            <a:pPr>
              <a:lnSpc>
                <a:spcPct val="90000"/>
              </a:lnSpc>
            </a:pPr>
            <a:r>
              <a:rPr lang="en-US" altLang="en-US" sz="2400" dirty="0">
                <a:latin charset="0" typeface="Calibri"/>
              </a:rPr>
              <a:t>This is one of the most serious complications in midwifery &amp; obstetrics. It is often fatal for the foetus &amp; may also be responsible for the death of the mother</a:t>
            </a:r>
          </a:p>
          <a:p>
            <a:pPr>
              <a:lnSpc>
                <a:spcPct val="90000"/>
              </a:lnSpc>
              <a:buNone/>
            </a:pPr>
            <a:r>
              <a:rPr lang="en-US" altLang="en-US" sz="2400" dirty="0" b="1" u="sng">
                <a:latin charset="0" typeface="Calibri"/>
              </a:rPr>
              <a:t>DEFINITION:</a:t>
            </a:r>
          </a:p>
          <a:p>
            <a:pPr>
              <a:lnSpc>
                <a:spcPct val="90000"/>
              </a:lnSpc>
            </a:pPr>
            <a:r>
              <a:rPr lang="en-US" altLang="en-US" sz="2400" dirty="0">
                <a:latin charset="0" typeface="Calibri"/>
              </a:rPr>
              <a:t>Rupture of the uterus is defined as a complete separation or tear in the wall of the uterus with or without expulsion of the foetus. It may be complete when the visceral peritoneum is involved or incomplete when the visceral peritoneum is intact. In complete uterine rupture, the uterus communicates directly with the peritoneal cavity and bleeding occurs into the peritoneal cavity. In incomplete rupture, bleeding occurs behind the visceral peritoneum. </a:t>
            </a:r>
          </a:p>
        </p:txBody>
      </p:sp>
      <p:sp>
        <p:nvSpPr>
          <p:cNvPr id="67587" name=""/>
          <p:cNvSpPr>
            <a:spLocks noGrp="1" noChangeAspect="0"/>
          </p:cNvSpPr>
          <p:nvPr>
            <p:ph type="title" sz="full" idx="4294967295"/>
          </p:nvPr>
        </p:nvSpPr>
        <p:spPr>
          <a:xfrm rot="0">
            <a:off x="0" y="277813"/>
            <a:ext cx="9144000" cy="1139825"/>
          </a:xfrm>
          <a:solidFill>
            <a:srgbClr val="bbe0e3">
              <a:alpha val="100000"/>
            </a:srgbClr>
          </a:solidFill>
          <a:ln/>
        </p:spPr>
        <p:txBody>
          <a:bodyPr wrap="square" lIns="91440" rIns="91440" tIns="45720" bIns="45720" anchor="ctr"/>
          <a:lstStyle/>
          <a:p>
            <a:pPr/>
            <a:r>
              <a:rPr lang="en-US" altLang="en-US" dirty="0" b="1">
                <a:solidFill>
                  <a:srgbClr val="ffff00"/>
                </a:solidFill>
              </a:rPr>
              <a:t>RUPTURE OF THE UTERUS</a:t>
            </a:r>
          </a:p>
        </p:txBody>
      </p:sp>
    </p:spTree>
  </p:cSl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8608" name=""/>
        <p:cNvGrpSpPr>
          <a:grpSpLocks/>
        </p:cNvGrpSpPr>
        <p:nvPr/>
      </p:nvGrpSpPr>
      <p:grpSpPr>
        <a:xfrm/>
      </p:grpSpPr>
      <p:pic>
        <p:nvPicPr>
          <p:cNvPr id="68610" name=""/>
          <p:cNvPicPr>
            <a:picLocks noGrp="1" noChangeAspect="0"/>
          </p:cNvPicPr>
          <p:nvPr>
            <p:ph type="obj" sz="full" idx="4294967295"/>
          </p:nvPr>
        </p:nvPicPr>
        <p:blipFill>
          <a:blip r:embed="rID3">
            <a:extLst/>
          </a:blip>
          <a:srcRect t="0" r="0" b="0" l="0"/>
          <a:stretch>
            <a:fillRect/>
          </a:stretch>
        </p:blipFill>
        <p:spPr>
          <a:xfrm rot="0">
            <a:off x="0" y="0"/>
            <a:ext cx="9144000" cy="6858000"/>
          </a:xfrm>
          <a:prstGeom prst="rect">
            <a:avLst/>
          </a:prstGeom>
          <a:ln/>
        </p:spPr>
      </p:pic>
    </p:spTree>
  </p:cSl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9632" name=""/>
        <p:cNvGrpSpPr>
          <a:grpSpLocks/>
        </p:cNvGrpSpPr>
        <p:nvPr/>
      </p:nvGrpSpPr>
      <p:grpSpPr>
        <a:xfrm/>
      </p:grpSpPr>
      <p:sp>
        <p:nvSpPr>
          <p:cNvPr id="6963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Rupture of the uterus is defined as being complete or incomplete</a:t>
            </a:r>
          </a:p>
        </p:txBody>
      </p:sp>
      <p:sp>
        <p:nvSpPr>
          <p:cNvPr id="6963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endParaRPr lang="en-US" altLang="en-US" dirty="0"/>
          </a:p>
        </p:txBody>
      </p:sp>
    </p:spTree>
  </p:cSl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0656" name=""/>
        <p:cNvGrpSpPr>
          <a:grpSpLocks/>
        </p:cNvGrpSpPr>
        <p:nvPr/>
      </p:nvGrpSpPr>
      <p:grpSpPr>
        <a:xfrm/>
      </p:grpSpPr>
      <p:sp>
        <p:nvSpPr>
          <p:cNvPr id="70658" name=""/>
          <p:cNvSpPr>
            <a:spLocks noGrp="1" noChangeAspect="0"/>
          </p:cNvSpPr>
          <p:nvPr>
            <p:ph type="obj" sz="full" idx="4294967295"/>
          </p:nvPr>
        </p:nvSpPr>
        <p:spPr>
          <a:xfrm rot="0">
            <a:off x="0" y="1143000"/>
            <a:ext cx="9144000" cy="4987925"/>
          </a:xfrm>
          <a:ln/>
        </p:spPr>
        <p:txBody>
          <a:bodyPr wrap="square" lIns="91440" rIns="91440" tIns="45720" bIns="45720" anchor="t" anchorCtr="false"/>
          <a:lstStyle/>
          <a:p>
            <a:pPr/>
            <a:r>
              <a:rPr lang="en-US" altLang="en-US" dirty="0"/>
              <a:t>Also known as intraperitoneal</a:t>
            </a:r>
          </a:p>
          <a:p>
            <a:pPr/>
            <a:r>
              <a:rPr lang="en-US" altLang="en-US" dirty="0"/>
              <a:t>This is a tear in the wall of the uterus, which involves the endometrium,myometrium and perimetrium/peritoneum</a:t>
            </a:r>
          </a:p>
          <a:p>
            <a:pPr/>
            <a:r>
              <a:rPr lang="en-US" altLang="en-US" dirty="0"/>
              <a:t>This involves a tear in the wall of the uterus, with or without expulsion of the foetus</a:t>
            </a:r>
          </a:p>
        </p:txBody>
      </p:sp>
      <p:sp>
        <p:nvSpPr>
          <p:cNvPr id="7065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Complete rupture</a:t>
            </a:r>
          </a:p>
        </p:txBody>
      </p:sp>
    </p:spTree>
  </p:cSl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1680" name=""/>
        <p:cNvGrpSpPr>
          <a:grpSpLocks/>
        </p:cNvGrpSpPr>
        <p:nvPr/>
      </p:nvGrpSpPr>
      <p:grpSpPr>
        <a:xfrm/>
      </p:grpSpPr>
      <p:sp>
        <p:nvSpPr>
          <p:cNvPr id="7168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This is the tearing of the uterus, which involves the endometrium and myometrium. Tears can occur parentally, during labour or delivery and may endanger the lives of both mother and foetus</a:t>
            </a:r>
          </a:p>
        </p:txBody>
      </p:sp>
      <p:sp>
        <p:nvSpPr>
          <p:cNvPr id="7168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Incomplete or Extra Peritoneal</a:t>
            </a:r>
          </a:p>
        </p:txBody>
      </p:sp>
    </p:spTree>
  </p:cSl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2704" name=""/>
        <p:cNvGrpSpPr>
          <a:grpSpLocks/>
        </p:cNvGrpSpPr>
        <p:nvPr/>
      </p:nvGrpSpPr>
      <p:grpSpPr>
        <a:xfrm/>
      </p:grpSpPr>
      <p:sp>
        <p:nvSpPr>
          <p:cNvPr id="72706" name=""/>
          <p:cNvSpPr>
            <a:spLocks noGrp="1" noChangeAspect="0"/>
          </p:cNvSpPr>
          <p:nvPr>
            <p:ph type="obj" sz="full" idx="4294967295"/>
          </p:nvPr>
        </p:nvSpPr>
        <p:spPr>
          <a:xfrm rot="0">
            <a:off x="0" y="1447800"/>
            <a:ext cx="9144000" cy="5410200"/>
          </a:xfrm>
          <a:ln/>
        </p:spPr>
        <p:txBody>
          <a:bodyPr wrap="square" lIns="91440" rIns="91440" tIns="45720" bIns="45720" anchor="t" anchorCtr="false"/>
          <a:lstStyle/>
          <a:p>
            <a:pPr>
              <a:buNone/>
            </a:pPr>
            <a:r>
              <a:rPr lang="en-US" altLang="en-US" sz="2600" dirty="0" u="sng"/>
              <a:t>Predisposing factors </a:t>
            </a:r>
            <a:r>
              <a:rPr lang="en-US" altLang="en-US" sz="2600" dirty="0"/>
              <a:t>include those that contribute to over distension of the uterus such as:</a:t>
            </a:r>
          </a:p>
          <a:p>
            <a:pPr/>
            <a:r>
              <a:rPr lang="en-US" altLang="en-US" sz="2600" dirty="0"/>
              <a:t>Neglected obstructed labour </a:t>
            </a:r>
          </a:p>
          <a:p>
            <a:pPr/>
            <a:r>
              <a:rPr lang="en-US" altLang="en-US" sz="2600" dirty="0"/>
              <a:t>Previous operations on the uterus ( e.g. caesarean section, myomectomy, previous uterine rupture) </a:t>
            </a:r>
          </a:p>
          <a:p>
            <a:pPr/>
            <a:r>
              <a:rPr lang="en-US" altLang="en-US" sz="2600" dirty="0"/>
              <a:t>Obstetric manoeuvres on the uterus (e.g. external cephalic version, breech extraction, internal podalic version) </a:t>
            </a:r>
          </a:p>
          <a:p>
            <a:pPr/>
            <a:r>
              <a:rPr lang="en-US" altLang="en-US" sz="2600" dirty="0"/>
              <a:t>Harmful obstetric practice e.g. Application of fundal pressure </a:t>
            </a:r>
          </a:p>
          <a:p>
            <a:pPr/>
            <a:r>
              <a:rPr lang="en-US" altLang="en-US" sz="2600" dirty="0"/>
              <a:t>High parity </a:t>
            </a:r>
          </a:p>
          <a:p>
            <a:pPr/>
            <a:r>
              <a:rPr lang="en-US" altLang="en-US" sz="2600" dirty="0"/>
              <a:t>Multiple pregnancies </a:t>
            </a:r>
          </a:p>
          <a:p>
            <a:pPr/>
            <a:r>
              <a:rPr lang="en-US" altLang="en-US" sz="2600" dirty="0"/>
              <a:t>Large foetus </a:t>
            </a:r>
          </a:p>
        </p:txBody>
      </p:sp>
      <p:sp>
        <p:nvSpPr>
          <p:cNvPr id="7270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solidFill>
                  <a:srgbClr val="000000"/>
                </a:solidFill>
              </a:rPr>
              <a:t>PREDISPOSING FACTORS</a:t>
            </a:r>
          </a:p>
        </p:txBody>
      </p:sp>
    </p:spTree>
  </p:cSl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216" name=""/>
        <p:cNvGrpSpPr>
          <a:grpSpLocks/>
        </p:cNvGrpSpPr>
        <p:nvPr/>
      </p:nvGrpSpPr>
      <p:grpSpPr>
        <a:xfrm/>
      </p:grpSpPr>
      <p:sp>
        <p:nvSpPr>
          <p:cNvPr id="9218" name=""/>
          <p:cNvSpPr>
            <a:spLocks noGrp="1" noChangeAspect="0"/>
          </p:cNvSpPr>
          <p:nvPr>
            <p:ph type="title" sz="full" idx="4294967295"/>
          </p:nvPr>
        </p:nvSpPr>
        <p:spPr>
          <a:xfrm rot="0">
            <a:off x="457200" y="0"/>
            <a:ext cx="8229600" cy="792163"/>
          </a:xfrm>
          <a:ln/>
        </p:spPr>
        <p:txBody>
          <a:bodyPr wrap="square" lIns="91440" rIns="91440" tIns="45720" bIns="45720" anchor="ctr"/>
          <a:lstStyle/>
          <a:p>
            <a:pPr/>
            <a:r>
              <a:rPr lang="en-US" altLang="en-US" dirty="0"/>
              <a:t>Induction of labor</a:t>
            </a:r>
          </a:p>
        </p:txBody>
      </p:sp>
      <p:sp>
        <p:nvSpPr>
          <p:cNvPr id="9219" name=""/>
          <p:cNvSpPr>
            <a:spLocks noGrp="1" noChangeAspect="0"/>
          </p:cNvSpPr>
          <p:nvPr>
            <p:ph type="obj" sz="full" idx="4294967295"/>
          </p:nvPr>
        </p:nvSpPr>
        <p:spPr>
          <a:xfrm rot="0">
            <a:off x="152400" y="609600"/>
            <a:ext cx="8686800" cy="5516563"/>
          </a:xfrm>
          <a:ln/>
        </p:spPr>
        <p:txBody>
          <a:bodyPr wrap="square" lIns="91440" rIns="91440" tIns="45720" bIns="45720" anchor="t" anchorCtr="false"/>
          <a:lstStyle/>
          <a:p>
            <a:pPr>
              <a:buNone/>
            </a:pPr>
            <a:r>
              <a:rPr lang="en-US" altLang="en-US" dirty="0"/>
              <a:t>Interventions done to initiate process of labor by artificial means</a:t>
            </a:r>
          </a:p>
          <a:p>
            <a:pPr>
              <a:buNone/>
            </a:pPr>
            <a:r>
              <a:rPr lang="en-US" altLang="en-US" dirty="0" b="1"/>
              <a:t>Indications</a:t>
            </a:r>
            <a:r>
              <a:rPr lang="en-US" altLang="en-US" dirty="0"/>
              <a:t> </a:t>
            </a:r>
            <a:r>
              <a:rPr lang="en-US" altLang="en-US" dirty="0" b="1"/>
              <a:t>include:</a:t>
            </a:r>
          </a:p>
          <a:p>
            <a:pPr/>
            <a:r>
              <a:rPr lang="en-US" altLang="en-US" dirty="0"/>
              <a:t>Prolonged pregnancy</a:t>
            </a:r>
          </a:p>
          <a:p>
            <a:pPr/>
            <a:r>
              <a:rPr lang="en-US" altLang="en-US" dirty="0"/>
              <a:t>Pre-labor rupture of membranes</a:t>
            </a:r>
          </a:p>
          <a:p>
            <a:pPr/>
            <a:r>
              <a:rPr lang="en-US" altLang="en-US" dirty="0"/>
              <a:t>Hypertension</a:t>
            </a:r>
          </a:p>
          <a:p>
            <a:pPr/>
            <a:r>
              <a:rPr lang="en-US" altLang="en-US" dirty="0"/>
              <a:t>Diabetes</a:t>
            </a:r>
          </a:p>
          <a:p>
            <a:pPr/>
            <a:r>
              <a:rPr lang="en-US" altLang="en-US" dirty="0"/>
              <a:t>maternal request</a:t>
            </a:r>
          </a:p>
          <a:p>
            <a:pPr/>
            <a:r>
              <a:rPr lang="en-US" altLang="en-US" dirty="0"/>
              <a:t>Macrosomia</a:t>
            </a:r>
          </a:p>
          <a:p>
            <a:pPr/>
            <a:r>
              <a:rPr lang="en-US" altLang="en-US" dirty="0"/>
              <a:t>Fetal death</a:t>
            </a:r>
          </a:p>
          <a:p>
            <a:pPr/>
            <a:r>
              <a:rPr lang="en-US" altLang="en-US" dirty="0"/>
              <a:t>Intrauterine growth restriction</a:t>
            </a:r>
          </a:p>
          <a:p>
            <a:pPr/>
            <a:r>
              <a:rPr lang="en-US" altLang="en-US" dirty="0"/>
              <a:t>Fetal anormally not compartible with life</a:t>
            </a:r>
          </a:p>
        </p:txBody>
      </p:sp>
    </p:spTree>
  </p:cSld>
  <p:timing/>
</p:sld>
</file>

<file path=ppt/slides/slide7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3728" name=""/>
        <p:cNvGrpSpPr>
          <a:grpSpLocks/>
        </p:cNvGrpSpPr>
        <p:nvPr/>
      </p:nvGrpSpPr>
      <p:grpSpPr>
        <a:xfrm/>
      </p:grpSpPr>
      <p:sp>
        <p:nvSpPr>
          <p:cNvPr id="73730"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r>
              <a:rPr lang="en-US" altLang="en-US" sz="2800" dirty="0"/>
              <a:t>A patient with ruptured uterus may present with hemorrhagic or neurogenic shock from bleeding or vasovagal stimulation, respectively. </a:t>
            </a:r>
          </a:p>
          <a:p>
            <a:pPr/>
            <a:r>
              <a:rPr lang="en-US" altLang="en-US" sz="2800" dirty="0"/>
              <a:t>Resuscitate and manage maternal shock expeditiously as per guidelines. It is important to note that even though rupture of the uterus is more commonly associated with labour, it can occur before onset labour or even long before term pregnancy especially when the uterus has been scarred</a:t>
            </a:r>
            <a:r>
              <a:rPr lang="en-US" altLang="en-US" sz="2800" dirty="0" i="1"/>
              <a:t>. </a:t>
            </a:r>
          </a:p>
        </p:txBody>
      </p:sp>
      <p:sp>
        <p:nvSpPr>
          <p:cNvPr id="73731" name=""/>
          <p:cNvSpPr>
            <a:spLocks noGrp="1" noChangeAspect="0"/>
          </p:cNvSpPr>
          <p:nvPr>
            <p:ph type="title" sz="full" idx="4294967295"/>
          </p:nvPr>
        </p:nvSpPr>
        <p:spPr>
          <a:xfrm rot="0">
            <a:off x="0" y="0"/>
            <a:ext cx="9144000" cy="1219200"/>
          </a:xfrm>
          <a:ln/>
        </p:spPr>
        <p:txBody>
          <a:bodyPr wrap="square" lIns="91440" rIns="91440" tIns="45720" bIns="45720" anchor="ctr"/>
          <a:lstStyle/>
          <a:p>
            <a:pPr/>
            <a:r>
              <a:rPr lang="en-US" altLang="en-US" dirty="0" b="1"/>
              <a:t>Diagnosis of ruptured uterus </a:t>
            </a:r>
          </a:p>
        </p:txBody>
      </p:sp>
    </p:spTree>
  </p:cSl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4752" name=""/>
        <p:cNvGrpSpPr>
          <a:grpSpLocks/>
        </p:cNvGrpSpPr>
        <p:nvPr/>
      </p:nvGrpSpPr>
      <p:grpSpPr>
        <a:xfrm/>
      </p:grpSpPr>
      <p:sp>
        <p:nvSpPr>
          <p:cNvPr id="74754"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u="sng">
                <a:latin charset="0" typeface="Calibri"/>
              </a:rPr>
              <a:t>History </a:t>
            </a:r>
          </a:p>
          <a:p>
            <a:pPr/>
            <a:r>
              <a:rPr lang="en-US" altLang="en-US" sz="2800" dirty="0">
                <a:latin charset="0" typeface="Calibri"/>
              </a:rPr>
              <a:t>During history taking, explore the presence of risk factors  </a:t>
            </a:r>
          </a:p>
          <a:p>
            <a:pPr/>
            <a:r>
              <a:rPr lang="en-US" altLang="en-US" sz="2800" dirty="0">
                <a:latin charset="0" typeface="Calibri"/>
              </a:rPr>
              <a:t>Suspect rupture of the uterus if the following signs and symptoms are present: </a:t>
            </a:r>
          </a:p>
          <a:p>
            <a:pPr lvl="1"/>
            <a:r>
              <a:rPr lang="en-US" altLang="en-US" sz="2400" dirty="0">
                <a:latin charset="0" typeface="Calibri"/>
              </a:rPr>
              <a:t>Shock (Signs of hypovolemia and shock include: tachycardia, hypotension, cold clammy extremities, sweating, restlessness and confusion). </a:t>
            </a:r>
          </a:p>
          <a:p>
            <a:pPr lvl="1"/>
            <a:r>
              <a:rPr lang="en-US" altLang="en-US" sz="2400" dirty="0">
                <a:latin charset="0" typeface="Calibri"/>
              </a:rPr>
              <a:t>Abdominal distension/free fluid (Paracentesis may be positive in the presence of haemoperitoneum but its absence does rule out ruptured uterus. </a:t>
            </a:r>
          </a:p>
          <a:p>
            <a:pPr lvl="1"/>
            <a:r>
              <a:rPr lang="en-US" altLang="en-US" sz="2400" dirty="0">
                <a:latin charset="0" typeface="Calibri"/>
              </a:rPr>
              <a:t>Abnormal uterine contour (Bandl’s ring) </a:t>
            </a:r>
          </a:p>
          <a:p>
            <a:pPr lvl="1"/>
            <a:r>
              <a:rPr lang="en-US" altLang="en-US" sz="2400" dirty="0">
                <a:latin charset="0" typeface="Calibri"/>
              </a:rPr>
              <a:t>Tender abdomen and especially tenderness over the lower segment of the uterus and abdominal distension. </a:t>
            </a:r>
          </a:p>
          <a:p>
            <a:pPr lvl="1"/>
            <a:r>
              <a:rPr lang="en-US" altLang="en-US" sz="2400" dirty="0">
                <a:latin charset="0" typeface="Calibri"/>
              </a:rPr>
              <a:t>Easily palpable fetal parts or dislodged presenting part </a:t>
            </a:r>
          </a:p>
        </p:txBody>
      </p:sp>
    </p:spTree>
  </p:cSl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5776" name=""/>
        <p:cNvGrpSpPr>
          <a:grpSpLocks/>
        </p:cNvGrpSpPr>
        <p:nvPr/>
      </p:nvGrpSpPr>
      <p:grpSpPr>
        <a:xfrm/>
      </p:grpSpPr>
      <p:sp>
        <p:nvSpPr>
          <p:cNvPr id="7577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p>
          <a:p>
            <a:pPr/>
            <a:r>
              <a:rPr lang="en-US" altLang="en-US" sz="2800" dirty="0"/>
              <a:t>Absent fetal movements and fetal heart sounds </a:t>
            </a:r>
          </a:p>
          <a:p>
            <a:pPr/>
            <a:r>
              <a:rPr lang="en-US" altLang="en-US" sz="2800" dirty="0"/>
              <a:t>Rapid maternal pulse (Suspect rupture if the fetus suddenly becomes distressed and the mother’s pulse starts rising). </a:t>
            </a:r>
          </a:p>
          <a:p>
            <a:pPr/>
            <a:r>
              <a:rPr lang="en-US" altLang="en-US" sz="2800" dirty="0"/>
              <a:t>Speculum vaginal examination may reveal vaginal bleeding. (Digital vaginal examination must be avoided unless placenta previa has been ruled out). </a:t>
            </a:r>
          </a:p>
          <a:p>
            <a:pPr>
              <a:buNone/>
            </a:pPr>
            <a:r>
              <a:rPr lang="en-US" altLang="en-US" sz="2800" dirty="0" b="1" i="1" u="sng"/>
              <a:t>Investigations </a:t>
            </a:r>
          </a:p>
          <a:p>
            <a:pPr/>
            <a:r>
              <a:rPr lang="en-US" altLang="en-US" sz="2800" dirty="0"/>
              <a:t>Blood for grouping and cross matching </a:t>
            </a:r>
          </a:p>
          <a:p>
            <a:pPr/>
            <a:r>
              <a:rPr lang="en-US" altLang="en-US" sz="2800" dirty="0"/>
              <a:t>Urinalysis for Haematuria, protein, sugar and acetone. </a:t>
            </a:r>
          </a:p>
        </p:txBody>
      </p:sp>
    </p:spTree>
  </p:cSl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6800" name=""/>
        <p:cNvGrpSpPr>
          <a:grpSpLocks/>
        </p:cNvGrpSpPr>
        <p:nvPr/>
      </p:nvGrpSpPr>
      <p:grpSpPr>
        <a:xfrm/>
      </p:grpSpPr>
      <p:sp>
        <p:nvSpPr>
          <p:cNvPr id="7680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90000"/>
              </a:lnSpc>
              <a:buNone/>
            </a:pPr>
            <a:r>
              <a:rPr lang="en-US" altLang="en-US" sz="2700" dirty="0"/>
              <a:t>Signs of ruptured uterus include:</a:t>
            </a:r>
          </a:p>
          <a:p>
            <a:pPr>
              <a:lnSpc>
                <a:spcPct val="90000"/>
              </a:lnSpc>
            </a:pPr>
            <a:r>
              <a:rPr lang="en-US" altLang="en-US" sz="2700" dirty="0"/>
              <a:t>Rupture may be gradual with vaginal bleeding</a:t>
            </a:r>
          </a:p>
          <a:p>
            <a:pPr>
              <a:lnSpc>
                <a:spcPct val="90000"/>
              </a:lnSpc>
            </a:pPr>
            <a:r>
              <a:rPr lang="en-US" altLang="en-US" sz="2700" dirty="0"/>
              <a:t>Pain and tenderness at the central region/abdomen are present or pain over previous c/s scar</a:t>
            </a:r>
          </a:p>
          <a:p>
            <a:pPr>
              <a:lnSpc>
                <a:spcPct val="90000"/>
              </a:lnSpc>
            </a:pPr>
            <a:r>
              <a:rPr lang="en-US" altLang="en-US" sz="2700" dirty="0"/>
              <a:t>Abnormalities of the foetal heart rate &amp; pattern</a:t>
            </a:r>
          </a:p>
          <a:p>
            <a:pPr>
              <a:lnSpc>
                <a:spcPct val="90000"/>
              </a:lnSpc>
            </a:pPr>
            <a:r>
              <a:rPr lang="en-US" altLang="en-US" sz="2700" dirty="0"/>
              <a:t>Maternal tachycardia &amp; Poor progress in labour</a:t>
            </a:r>
          </a:p>
          <a:p>
            <a:pPr>
              <a:lnSpc>
                <a:spcPct val="90000"/>
              </a:lnSpc>
            </a:pPr>
            <a:r>
              <a:rPr lang="en-US" altLang="en-US" sz="2700" dirty="0"/>
              <a:t>Diagnosis is difficult; therefore close monitoring is very important</a:t>
            </a:r>
          </a:p>
        </p:txBody>
      </p:sp>
      <p:sp>
        <p:nvSpPr>
          <p:cNvPr id="7680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Signs of ruptured uterus</a:t>
            </a:r>
          </a:p>
        </p:txBody>
      </p:sp>
    </p:spTree>
  </p:cSl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7824" name=""/>
        <p:cNvGrpSpPr>
          <a:grpSpLocks/>
        </p:cNvGrpSpPr>
        <p:nvPr/>
      </p:nvGrpSpPr>
      <p:grpSpPr>
        <a:xfrm/>
      </p:grpSpPr>
      <p:sp>
        <p:nvSpPr>
          <p:cNvPr id="7782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80000"/>
              </a:lnSpc>
              <a:buNone/>
            </a:pPr>
            <a:r>
              <a:rPr lang="en-US" altLang="en-US" sz="3000" dirty="0"/>
              <a:t>Prenatally, a ruptured uterus may occur due to a weak scar. During labour and delivery or when not in labour a ruptured uterus may occur as a  result of:</a:t>
            </a:r>
          </a:p>
          <a:p>
            <a:pPr>
              <a:lnSpc>
                <a:spcPct val="80000"/>
              </a:lnSpc>
            </a:pPr>
            <a:r>
              <a:rPr lang="en-US" altLang="en-US" sz="3000" dirty="0"/>
              <a:t>Obstructed labour, for example in malpresentation, cephalopelvic disproportion, contracted pelvis</a:t>
            </a:r>
          </a:p>
          <a:p>
            <a:pPr>
              <a:lnSpc>
                <a:spcPct val="80000"/>
              </a:lnSpc>
            </a:pPr>
            <a:r>
              <a:rPr lang="en-US" altLang="en-US" sz="3000" dirty="0"/>
              <a:t>Excessive or injudicious use of oxytocin</a:t>
            </a:r>
          </a:p>
          <a:p>
            <a:pPr>
              <a:lnSpc>
                <a:spcPct val="80000"/>
              </a:lnSpc>
            </a:pPr>
            <a:r>
              <a:rPr lang="en-US" altLang="en-US" sz="3000" dirty="0"/>
              <a:t>Intrauterine manipulation, for example, internal cephalic version of second twin</a:t>
            </a:r>
          </a:p>
          <a:p>
            <a:pPr>
              <a:lnSpc>
                <a:spcPct val="80000"/>
              </a:lnSpc>
            </a:pPr>
            <a:r>
              <a:rPr lang="en-US" altLang="en-US" sz="3000" dirty="0"/>
              <a:t>Forceps delivery and vacuum extraction</a:t>
            </a:r>
          </a:p>
        </p:txBody>
      </p:sp>
      <p:sp>
        <p:nvSpPr>
          <p:cNvPr id="77827" name=""/>
          <p:cNvSpPr>
            <a:spLocks noGrp="1" noChangeAspect="0"/>
          </p:cNvSpPr>
          <p:nvPr>
            <p:ph type="title" sz="full" idx="4294967295"/>
          </p:nvPr>
        </p:nvSpPr>
        <p:spPr>
          <a:xfrm rot="0">
            <a:off x="457200" y="762000"/>
            <a:ext cx="8229600" cy="1143000"/>
          </a:xfrm>
          <a:ln/>
        </p:spPr>
        <p:txBody>
          <a:bodyPr wrap="square" lIns="91440" rIns="91440" tIns="45720" bIns="45720" anchor="ctr"/>
          <a:lstStyle/>
          <a:p>
            <a:pPr/>
            <a:r>
              <a:rPr lang="en-US" altLang="en-US" sz="4000" dirty="0" b="1"/>
              <a:t>The Causes of Ruptured Uterus</a:t>
            </a:r>
            <a:r>
              <a:rPr lang="en-US" altLang="en-US" sz="4000" dirty="0" b="1"/>
              <a:t/>
            </a:r>
            <a:br/>
          </a:p>
        </p:txBody>
      </p:sp>
    </p:spTree>
  </p:cSl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8848" name=""/>
        <p:cNvGrpSpPr>
          <a:grpSpLocks/>
        </p:cNvGrpSpPr>
        <p:nvPr/>
      </p:nvGrpSpPr>
      <p:grpSpPr>
        <a:xfrm/>
      </p:grpSpPr>
      <p:sp>
        <p:nvSpPr>
          <p:cNvPr id="7885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Rigid cervix</a:t>
            </a:r>
          </a:p>
          <a:p>
            <a:pPr/>
            <a:r>
              <a:rPr lang="en-US" altLang="en-US" dirty="0"/>
              <a:t>Breech delivery</a:t>
            </a:r>
          </a:p>
          <a:p>
            <a:pPr/>
            <a:r>
              <a:rPr lang="en-US" altLang="en-US" dirty="0"/>
              <a:t>Multiparity, due to the degeneration of the uterine muscle</a:t>
            </a:r>
          </a:p>
          <a:p>
            <a:pPr/>
            <a:r>
              <a:rPr lang="en-US" altLang="en-US" dirty="0"/>
              <a:t>Previous scar</a:t>
            </a:r>
          </a:p>
          <a:p>
            <a:pPr/>
            <a:r>
              <a:rPr lang="en-US" altLang="en-US" dirty="0"/>
              <a:t>Manual removal of placenta</a:t>
            </a:r>
          </a:p>
          <a:p>
            <a:pPr/>
            <a:r>
              <a:rPr lang="en-US" altLang="en-US" dirty="0"/>
              <a:t>Perforation of uterus</a:t>
            </a:r>
          </a:p>
        </p:txBody>
      </p:sp>
      <p:sp>
        <p:nvSpPr>
          <p:cNvPr id="7885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The Causes of Ruptured Uterus ctd</a:t>
            </a:r>
          </a:p>
        </p:txBody>
      </p:sp>
    </p:spTree>
  </p:cSl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9872" name=""/>
        <p:cNvGrpSpPr>
          <a:grpSpLocks/>
        </p:cNvGrpSpPr>
        <p:nvPr/>
      </p:nvGrpSpPr>
      <p:grpSpPr>
        <a:xfrm/>
      </p:grpSpPr>
      <p:sp>
        <p:nvSpPr>
          <p:cNvPr id="7987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80000"/>
              </a:lnSpc>
            </a:pPr>
            <a:r>
              <a:rPr lang="en-US" altLang="en-US" sz="2500" dirty="0"/>
              <a:t>Early signs of scar rupture include a constant lower abnormal pain. This pain worsens during a contraction. There is fresh vaginal bleeding, which may be mistaken for show. </a:t>
            </a:r>
          </a:p>
          <a:p>
            <a:pPr>
              <a:lnSpc>
                <a:spcPct val="80000"/>
              </a:lnSpc>
            </a:pPr>
            <a:r>
              <a:rPr lang="en-US" altLang="en-US" sz="2500" dirty="0"/>
              <a:t>Contractions may continue but the cervical os fails to dilate. Pulse rate is raised due to shock and tends to increase slowly.</a:t>
            </a:r>
          </a:p>
          <a:p>
            <a:pPr>
              <a:lnSpc>
                <a:spcPct val="80000"/>
              </a:lnSpc>
            </a:pPr>
            <a:r>
              <a:rPr lang="en-US" altLang="en-US" sz="2500" dirty="0"/>
              <a:t>Vigilant observation is required for a mother with a uterine scar showing the above signs so that she can be sectioned before rupture occurs.</a:t>
            </a:r>
          </a:p>
          <a:p>
            <a:pPr>
              <a:lnSpc>
                <a:spcPct val="80000"/>
              </a:lnSpc>
            </a:pPr>
            <a:r>
              <a:rPr lang="en-US" altLang="en-US" sz="2500" dirty="0"/>
              <a:t>Epidural analgesia masks the early signs, and is therefore contraindicated in the mother with a caesarean scar. </a:t>
            </a:r>
          </a:p>
        </p:txBody>
      </p:sp>
      <p:sp>
        <p:nvSpPr>
          <p:cNvPr id="7987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Early Signs of Scar Rupture</a:t>
            </a:r>
          </a:p>
        </p:txBody>
      </p:sp>
    </p:spTree>
  </p:cSl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0896" name=""/>
        <p:cNvGrpSpPr>
          <a:grpSpLocks/>
        </p:cNvGrpSpPr>
        <p:nvPr/>
      </p:nvGrpSpPr>
      <p:grpSpPr>
        <a:xfrm/>
      </p:grpSpPr>
      <p:sp>
        <p:nvSpPr>
          <p:cNvPr id="80898"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80000"/>
              </a:lnSpc>
            </a:pPr>
            <a:r>
              <a:rPr lang="en-US" altLang="en-US" sz="2500" dirty="0"/>
              <a:t>In the advanced stage, the mother complains of severe and drastic pain, which is continuous and does not correspond to the uterine action. When the scar rupture contraction ceases, the mother rapidly becomes shocked. Rupture through a scar has less chance of infection than a rupture due to obstructed labour.</a:t>
            </a:r>
          </a:p>
          <a:p>
            <a:pPr>
              <a:lnSpc>
                <a:spcPct val="80000"/>
              </a:lnSpc>
            </a:pPr>
            <a:r>
              <a:rPr lang="en-US" altLang="en-US" sz="2500" dirty="0"/>
              <a:t>The presenting part does not descend to the pelvic brim in spite of strong contraction. </a:t>
            </a:r>
          </a:p>
          <a:p>
            <a:pPr>
              <a:lnSpc>
                <a:spcPct val="80000"/>
              </a:lnSpc>
            </a:pPr>
            <a:r>
              <a:rPr lang="en-US" altLang="en-US" sz="2500" dirty="0"/>
              <a:t>The cervical os dilates slowly and hangs loosely like an empty sleeve and the membranes rupture early or the bag of water is elongated like a sausage</a:t>
            </a:r>
          </a:p>
        </p:txBody>
      </p:sp>
      <p:sp>
        <p:nvSpPr>
          <p:cNvPr id="8089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Early Signs of Scar Rupture ctd</a:t>
            </a:r>
          </a:p>
        </p:txBody>
      </p:sp>
    </p:spTree>
  </p:cSl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1920" name=""/>
        <p:cNvGrpSpPr>
          <a:grpSpLocks/>
        </p:cNvGrpSpPr>
        <p:nvPr/>
      </p:nvGrpSpPr>
      <p:grpSpPr>
        <a:xfrm/>
      </p:grpSpPr>
      <p:sp>
        <p:nvSpPr>
          <p:cNvPr id="81922"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Mother  is dehydrated, shows ketosis and is in severe pain</a:t>
            </a:r>
          </a:p>
          <a:p>
            <a:pPr/>
            <a:r>
              <a:rPr lang="en-US" altLang="en-US" dirty="0"/>
              <a:t>Rapid pulse and pyrexia of over 38°C</a:t>
            </a:r>
          </a:p>
          <a:p>
            <a:pPr/>
            <a:r>
              <a:rPr lang="en-US" altLang="en-US" dirty="0"/>
              <a:t>Poor urinary output, concentrated with ketosis and often blood stained</a:t>
            </a:r>
          </a:p>
          <a:p>
            <a:pPr/>
            <a:r>
              <a:rPr lang="en-US" altLang="en-US" dirty="0"/>
              <a:t>Uterus gets moulded round the foetus</a:t>
            </a:r>
          </a:p>
          <a:p>
            <a:pPr/>
            <a:r>
              <a:rPr lang="en-US" altLang="en-US" dirty="0"/>
              <a:t>Strong uterine contraction, which does not relax between contractions</a:t>
            </a:r>
          </a:p>
        </p:txBody>
      </p:sp>
      <p:sp>
        <p:nvSpPr>
          <p:cNvPr id="8192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The Late Signs of Scar Rupture</a:t>
            </a:r>
          </a:p>
        </p:txBody>
      </p:sp>
    </p:spTree>
  </p:cSl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2944" name=""/>
        <p:cNvGrpSpPr>
          <a:grpSpLocks/>
        </p:cNvGrpSpPr>
        <p:nvPr/>
      </p:nvGrpSpPr>
      <p:grpSpPr>
        <a:xfrm/>
      </p:grpSpPr>
      <p:sp>
        <p:nvSpPr>
          <p:cNvPr id="82946"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90000"/>
              </a:lnSpc>
            </a:pPr>
            <a:r>
              <a:rPr lang="en-US" altLang="en-US" sz="2700" dirty="0"/>
              <a:t>A Bundle's ring</a:t>
            </a:r>
          </a:p>
          <a:p>
            <a:pPr>
              <a:lnSpc>
                <a:spcPct val="90000"/>
              </a:lnSpc>
            </a:pPr>
            <a:r>
              <a:rPr lang="en-US" altLang="en-US" sz="2700" dirty="0"/>
              <a:t>On vaginal examination, the vagina is hot and dry</a:t>
            </a:r>
          </a:p>
          <a:p>
            <a:pPr>
              <a:lnSpc>
                <a:spcPct val="90000"/>
              </a:lnSpc>
            </a:pPr>
            <a:r>
              <a:rPr lang="en-US" altLang="en-US" sz="2700" dirty="0"/>
              <a:t>Presenting part is high, wedged and immovable</a:t>
            </a:r>
          </a:p>
          <a:p>
            <a:pPr>
              <a:lnSpc>
                <a:spcPct val="90000"/>
              </a:lnSpc>
            </a:pPr>
            <a:r>
              <a:rPr lang="en-US" altLang="en-US" sz="2700" dirty="0"/>
              <a:t>There is over lapping of foetal bones and big caput succedaneum</a:t>
            </a:r>
          </a:p>
          <a:p>
            <a:pPr>
              <a:lnSpc>
                <a:spcPct val="90000"/>
              </a:lnSpc>
            </a:pPr>
            <a:r>
              <a:rPr lang="en-US" altLang="en-US" sz="2700" dirty="0"/>
              <a:t>The mother is exhausted before the rupture, and she will probably cry out during the rupture and complain of a sharp pain in the lower abdomen</a:t>
            </a:r>
          </a:p>
          <a:p>
            <a:pPr>
              <a:lnSpc>
                <a:spcPct val="90000"/>
              </a:lnSpc>
            </a:pPr>
            <a:r>
              <a:rPr lang="en-US" altLang="en-US" sz="2700" dirty="0"/>
              <a:t>She feels something has given way and</a:t>
            </a:r>
          </a:p>
          <a:p>
            <a:pPr>
              <a:lnSpc>
                <a:spcPct val="90000"/>
              </a:lnSpc>
            </a:pPr>
            <a:r>
              <a:rPr lang="en-US" altLang="en-US" sz="2700" dirty="0"/>
              <a:t>soon presents with shock</a:t>
            </a:r>
          </a:p>
        </p:txBody>
      </p:sp>
      <p:sp>
        <p:nvSpPr>
          <p:cNvPr id="8294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The Late Signs of Scar Rupture ctd</a:t>
            </a:r>
          </a:p>
        </p:txBody>
      </p:sp>
    </p:spTree>
  </p:cSl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240" name=""/>
        <p:cNvGrpSpPr>
          <a:grpSpLocks/>
        </p:cNvGrpSpPr>
        <p:nvPr/>
      </p:nvGrpSpPr>
      <p:grpSpPr>
        <a:xfrm/>
      </p:grpSpPr>
      <p:sp>
        <p:nvSpPr>
          <p:cNvPr id="10242"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Contraindication of IOL</a:t>
            </a:r>
          </a:p>
        </p:txBody>
      </p:sp>
      <p:sp>
        <p:nvSpPr>
          <p:cNvPr id="10243"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a:t>Placenta previa</a:t>
            </a:r>
          </a:p>
          <a:p>
            <a:pPr/>
            <a:r>
              <a:rPr lang="en-US" altLang="en-US" dirty="0"/>
              <a:t>Transverse lie or compound presentation</a:t>
            </a:r>
          </a:p>
          <a:p>
            <a:pPr/>
            <a:r>
              <a:rPr lang="en-US" altLang="en-US" dirty="0"/>
              <a:t>HIV positive women not on HAART</a:t>
            </a:r>
          </a:p>
          <a:p>
            <a:pPr/>
            <a:r>
              <a:rPr lang="en-US" altLang="en-US" dirty="0"/>
              <a:t>Active genital herpes</a:t>
            </a:r>
          </a:p>
          <a:p>
            <a:pPr/>
            <a:r>
              <a:rPr lang="en-US" altLang="en-US" dirty="0"/>
              <a:t>Cord presentation or prolapse</a:t>
            </a:r>
          </a:p>
          <a:p>
            <a:pPr/>
            <a:r>
              <a:rPr lang="en-US" altLang="en-US" dirty="0"/>
              <a:t>Known CPD</a:t>
            </a:r>
          </a:p>
          <a:p>
            <a:pPr/>
            <a:r>
              <a:rPr lang="en-US" altLang="en-US" dirty="0"/>
              <a:t>Severe acute fetal compromise</a:t>
            </a:r>
          </a:p>
        </p:txBody>
      </p:sp>
    </p:spTree>
  </p:cSld>
  <p:timing/>
</p:sld>
</file>

<file path=ppt/slides/slide8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3968" name=""/>
        <p:cNvGrpSpPr>
          <a:grpSpLocks/>
        </p:cNvGrpSpPr>
        <p:nvPr/>
      </p:nvGrpSpPr>
      <p:grpSpPr>
        <a:xfrm/>
      </p:grpSpPr>
      <p:sp>
        <p:nvSpPr>
          <p:cNvPr id="8397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buNone/>
            </a:pPr>
            <a:r>
              <a:rPr lang="en-US" altLang="en-US" dirty="0" b="1"/>
              <a:t>Rupture Secondary to Manipulation</a:t>
            </a:r>
          </a:p>
          <a:p>
            <a:pPr/>
            <a:r>
              <a:rPr lang="en-US" altLang="en-US" dirty="0"/>
              <a:t>The general condition of the mother will change, and this could be discovered when the hand is still in the uterus. After any difficult manipulation, the uterus must be explored to rule out injury or rupture. Caesarean section is preferred to difficult manipulation</a:t>
            </a:r>
          </a:p>
        </p:txBody>
      </p:sp>
    </p:spTree>
  </p:cSl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4992" name=""/>
        <p:cNvGrpSpPr>
          <a:grpSpLocks/>
        </p:cNvGrpSpPr>
        <p:nvPr/>
      </p:nvGrpSpPr>
      <p:grpSpPr>
        <a:xfrm/>
      </p:grpSpPr>
      <p:sp>
        <p:nvSpPr>
          <p:cNvPr id="84994"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buNone/>
            </a:pPr>
            <a:r>
              <a:rPr lang="en-US" altLang="en-US" dirty="0" b="1"/>
              <a:t>Rupture Secondary to Oxytocic Drugs</a:t>
            </a:r>
          </a:p>
          <a:p>
            <a:pPr/>
            <a:r>
              <a:rPr lang="en-US" altLang="en-US" dirty="0"/>
              <a:t>This is common when close monitoring is not done. There is less danger when these drugs are used as a dilute in an intravenous drip. The risk is much greater in multipara where many cases of rupture have followed unmonitored use of oxytocic drugs</a:t>
            </a:r>
          </a:p>
        </p:txBody>
      </p:sp>
    </p:spTree>
  </p:cSl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6016" name=""/>
        <p:cNvGrpSpPr>
          <a:grpSpLocks/>
        </p:cNvGrpSpPr>
        <p:nvPr/>
      </p:nvGrpSpPr>
      <p:grpSpPr>
        <a:xfrm/>
      </p:grpSpPr>
      <p:sp>
        <p:nvSpPr>
          <p:cNvPr id="86018" name=""/>
          <p:cNvSpPr>
            <a:spLocks noGrp="1" noChangeAspect="0"/>
          </p:cNvSpPr>
          <p:nvPr>
            <p:ph type="obj" sz="full" idx="4294967295"/>
          </p:nvPr>
        </p:nvSpPr>
        <p:spPr>
          <a:xfrm rot="0">
            <a:off x="0" y="1066800"/>
            <a:ext cx="9144000" cy="5791200"/>
          </a:xfrm>
          <a:ln/>
        </p:spPr>
        <p:txBody>
          <a:bodyPr wrap="square" lIns="91440" rIns="91440" tIns="45720" bIns="45720" anchor="t" anchorCtr="false"/>
          <a:lstStyle/>
          <a:p>
            <a:pPr>
              <a:buNone/>
            </a:pPr>
            <a:r>
              <a:rPr lang="en-US" altLang="en-US" sz="2800" dirty="0" b="1" i="1"/>
              <a:t>a) Emergency Treatment </a:t>
            </a:r>
          </a:p>
          <a:p>
            <a:pPr/>
            <a:r>
              <a:rPr lang="en-US" altLang="en-US" sz="2800" dirty="0"/>
              <a:t>Start resuscitation. </a:t>
            </a:r>
          </a:p>
          <a:p>
            <a:pPr/>
            <a:r>
              <a:rPr lang="en-US" altLang="en-US" sz="2800" dirty="0"/>
              <a:t>Set up IV line with a wide bore branula and start Ringer’s lactate solution or normal saline </a:t>
            </a:r>
          </a:p>
          <a:p>
            <a:pPr/>
            <a:r>
              <a:rPr lang="en-US" altLang="en-US" sz="2800" dirty="0"/>
              <a:t>Give oxygen by face mask </a:t>
            </a:r>
          </a:p>
          <a:p>
            <a:pPr/>
            <a:r>
              <a:rPr lang="en-US" altLang="en-US" sz="2800" dirty="0"/>
              <a:t>Transfuse blood </a:t>
            </a:r>
          </a:p>
          <a:p>
            <a:pPr/>
            <a:r>
              <a:rPr lang="en-US" altLang="en-US" sz="2800" dirty="0"/>
              <a:t>Catheterise for continuous bladder drainage </a:t>
            </a:r>
          </a:p>
          <a:p>
            <a:pPr/>
            <a:r>
              <a:rPr lang="en-US" altLang="en-US" sz="2800" dirty="0"/>
              <a:t>Provide loading dose of parenteral antibiotics </a:t>
            </a:r>
          </a:p>
          <a:p>
            <a:pPr/>
            <a:r>
              <a:rPr lang="en-US" altLang="en-US" sz="2800" dirty="0"/>
              <a:t>Monitor vital signs </a:t>
            </a:r>
          </a:p>
        </p:txBody>
      </p:sp>
      <p:sp>
        <p:nvSpPr>
          <p:cNvPr id="86019"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The management of a ruptured uterus</a:t>
            </a:r>
            <a:r>
              <a:rPr lang="en-US" altLang="en-US" sz="4000" dirty="0" b="1"/>
              <a:t/>
            </a:r>
            <a:br/>
          </a:p>
        </p:txBody>
      </p:sp>
    </p:spTree>
  </p:cSl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7040" name=""/>
        <p:cNvGrpSpPr>
          <a:grpSpLocks/>
        </p:cNvGrpSpPr>
        <p:nvPr/>
      </p:nvGrpSpPr>
      <p:grpSpPr>
        <a:xfrm/>
      </p:grpSpPr>
      <p:sp>
        <p:nvSpPr>
          <p:cNvPr id="87042" name=""/>
          <p:cNvSpPr>
            <a:spLocks noGrp="1" noChangeAspect="0"/>
          </p:cNvSpPr>
          <p:nvPr>
            <p:ph type="obj" sz="full" idx="4294967295"/>
          </p:nvPr>
        </p:nvSpPr>
        <p:spPr>
          <a:xfrm rot="0">
            <a:off x="0" y="1371600"/>
            <a:ext cx="9144000" cy="5486400"/>
          </a:xfrm>
          <a:ln/>
        </p:spPr>
        <p:txBody>
          <a:bodyPr wrap="square" lIns="91440" rIns="91440" tIns="45720" bIns="45720" anchor="t" anchorCtr="false"/>
          <a:lstStyle/>
          <a:p>
            <a:pPr>
              <a:buNone/>
            </a:pPr>
            <a:r>
              <a:rPr lang="en-US" altLang="en-US" sz="2800" dirty="0" b="1" i="1"/>
              <a:t>b) Definitive management </a:t>
            </a:r>
          </a:p>
          <a:p>
            <a:pPr/>
            <a:r>
              <a:rPr lang="en-US" altLang="en-US" sz="2800" dirty="0"/>
              <a:t>Surgery-laparotomy </a:t>
            </a:r>
          </a:p>
          <a:p>
            <a:pPr/>
            <a:r>
              <a:rPr lang="en-US" altLang="en-US" sz="2800" dirty="0"/>
              <a:t>Perform the quickest and safest operative procedure (e.g. repair with or without tubal ligation, or subtotal hysterectomy) </a:t>
            </a:r>
          </a:p>
          <a:p>
            <a:pPr/>
            <a:r>
              <a:rPr lang="en-US" altLang="en-US" sz="2800" dirty="0"/>
              <a:t>Continue with IV fluids </a:t>
            </a:r>
          </a:p>
          <a:p>
            <a:pPr/>
            <a:r>
              <a:rPr lang="en-US" altLang="en-US" sz="2800" dirty="0"/>
              <a:t>Broad-spectrum parenteral antibiotics </a:t>
            </a:r>
          </a:p>
          <a:p>
            <a:pPr/>
            <a:r>
              <a:rPr lang="en-US" altLang="en-US" sz="2800" dirty="0"/>
              <a:t>Continuous bladder drainage (keep bladder catheter for 10-14 days) </a:t>
            </a:r>
          </a:p>
        </p:txBody>
      </p:sp>
      <p:sp>
        <p:nvSpPr>
          <p:cNvPr id="87043"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b="1"/>
              <a:t>The management of a ruptured uterus ctd</a:t>
            </a:r>
          </a:p>
        </p:txBody>
      </p:sp>
    </p:spTree>
  </p:cSl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8064" name=""/>
        <p:cNvGrpSpPr>
          <a:grpSpLocks/>
        </p:cNvGrpSpPr>
        <p:nvPr/>
      </p:nvGrpSpPr>
      <p:grpSpPr>
        <a:xfrm/>
      </p:grpSpPr>
      <p:sp>
        <p:nvSpPr>
          <p:cNvPr id="8806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i="1"/>
              <a:t>c) </a:t>
            </a:r>
            <a:r>
              <a:rPr lang="en-US" altLang="en-US" sz="2800" dirty="0" b="1" i="1" u="sng"/>
              <a:t>Precautions to take in order to avoid complications </a:t>
            </a:r>
          </a:p>
          <a:p>
            <a:pPr/>
            <a:r>
              <a:rPr lang="en-US" altLang="en-US" sz="2800" dirty="0"/>
              <a:t>Resuscitate patient adequately before surgery </a:t>
            </a:r>
          </a:p>
          <a:p>
            <a:pPr/>
            <a:r>
              <a:rPr lang="en-US" altLang="en-US" sz="2800" dirty="0"/>
              <a:t>Cross match enough blood </a:t>
            </a:r>
          </a:p>
          <a:p>
            <a:pPr/>
            <a:r>
              <a:rPr lang="en-US" altLang="en-US" sz="2800" dirty="0"/>
              <a:t>Administer parenteral broad spectrum antibiotics </a:t>
            </a:r>
          </a:p>
          <a:p>
            <a:pPr/>
            <a:r>
              <a:rPr lang="en-US" altLang="en-US" sz="2800" dirty="0"/>
              <a:t>If the uterus was repaired and tubal ligation was not performed for desired for future fertility, counsel the patient on need for both future antenatal care and delivery by elective caesarean section in a level 4 or above health care facility. If hysterectomy was done, counsel woman on consequences (amenorrhea, infertility). </a:t>
            </a:r>
          </a:p>
          <a:p>
            <a:pPr>
              <a:buNone/>
            </a:pPr>
            <a:r>
              <a:rPr lang="en-US" altLang="en-US" sz="2800" dirty="0" b="1"/>
              <a:t>d) </a:t>
            </a:r>
            <a:r>
              <a:rPr lang="en-US" altLang="en-US" sz="2800" dirty="0" b="1" i="1"/>
              <a:t>Follow up </a:t>
            </a:r>
          </a:p>
          <a:p>
            <a:pPr lvl="1"/>
            <a:r>
              <a:rPr lang="en-US" altLang="en-US" sz="2400" dirty="0"/>
              <a:t>Postpartum care: Review within one week, and as may be appropriate. </a:t>
            </a:r>
          </a:p>
        </p:txBody>
      </p:sp>
    </p:spTree>
  </p:cSl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9088" name=""/>
        <p:cNvGrpSpPr>
          <a:grpSpLocks/>
        </p:cNvGrpSpPr>
        <p:nvPr/>
      </p:nvGrpSpPr>
      <p:grpSpPr>
        <a:xfrm/>
      </p:grpSpPr>
      <p:sp>
        <p:nvSpPr>
          <p:cNvPr id="89090"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lnSpc>
                <a:spcPct val="90000"/>
              </a:lnSpc>
            </a:pPr>
            <a:r>
              <a:rPr lang="en-US" altLang="en-US" sz="3000" dirty="0"/>
              <a:t>Paralytic ileus</a:t>
            </a:r>
          </a:p>
          <a:p>
            <a:pPr>
              <a:lnSpc>
                <a:spcPct val="90000"/>
              </a:lnSpc>
            </a:pPr>
            <a:r>
              <a:rPr lang="en-US" altLang="en-US" sz="3000" dirty="0"/>
              <a:t>Peritonitis</a:t>
            </a:r>
          </a:p>
          <a:p>
            <a:pPr>
              <a:lnSpc>
                <a:spcPct val="90000"/>
              </a:lnSpc>
            </a:pPr>
            <a:r>
              <a:rPr lang="en-US" altLang="en-US" sz="3000" dirty="0"/>
              <a:t>Septicaemia</a:t>
            </a:r>
          </a:p>
          <a:p>
            <a:pPr>
              <a:lnSpc>
                <a:spcPct val="90000"/>
              </a:lnSpc>
            </a:pPr>
            <a:r>
              <a:rPr lang="en-US" altLang="en-US" sz="3000" dirty="0"/>
              <a:t>Urinary tract infection</a:t>
            </a:r>
          </a:p>
          <a:p>
            <a:pPr>
              <a:lnSpc>
                <a:spcPct val="90000"/>
              </a:lnSpc>
            </a:pPr>
            <a:r>
              <a:rPr lang="en-US" altLang="en-US" sz="3000" dirty="0"/>
              <a:t>Renal failure</a:t>
            </a:r>
          </a:p>
          <a:p>
            <a:pPr>
              <a:lnSpc>
                <a:spcPct val="90000"/>
              </a:lnSpc>
            </a:pPr>
            <a:r>
              <a:rPr lang="en-US" altLang="en-US" sz="3000" dirty="0"/>
              <a:t>Death</a:t>
            </a:r>
          </a:p>
          <a:p>
            <a:pPr>
              <a:lnSpc>
                <a:spcPct val="90000"/>
              </a:lnSpc>
            </a:pPr>
            <a:r>
              <a:rPr lang="en-US" altLang="en-US" sz="3000" dirty="0"/>
              <a:t>The foetus may experience complications such as birth asphyxia, stillbirths in complete rupture and neonatal death.</a:t>
            </a:r>
          </a:p>
        </p:txBody>
      </p:sp>
      <p:sp>
        <p:nvSpPr>
          <p:cNvPr id="8909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4000" dirty="0"/>
              <a:t>Complications of ruptured uterus</a:t>
            </a:r>
          </a:p>
        </p:txBody>
      </p:sp>
    </p:spTree>
  </p:cSl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0112" name=""/>
        <p:cNvGrpSpPr>
          <a:grpSpLocks/>
        </p:cNvGrpSpPr>
        <p:nvPr/>
      </p:nvGrpSpPr>
      <p:grpSpPr>
        <a:xfrm/>
      </p:grpSpPr>
      <p:sp>
        <p:nvSpPr>
          <p:cNvPr id="90114" name=""/>
          <p:cNvSpPr>
            <a:spLocks noGrp="1" noChangeAspect="0"/>
          </p:cNvSpPr>
          <p:nvPr>
            <p:ph type="obj" sz="full" idx="4294967295"/>
          </p:nvPr>
        </p:nvSpPr>
        <p:spPr>
          <a:xfrm rot="0">
            <a:off x="0" y="1143000"/>
            <a:ext cx="9144000" cy="5562600"/>
          </a:xfrm>
          <a:ln/>
        </p:spPr>
        <p:txBody>
          <a:bodyPr wrap="square" lIns="91440" rIns="91440" tIns="45720" bIns="45720" anchor="t" anchorCtr="false"/>
          <a:lstStyle/>
          <a:p>
            <a:pPr>
              <a:lnSpc>
                <a:spcPct val="80000"/>
              </a:lnSpc>
            </a:pPr>
            <a:r>
              <a:rPr lang="en-US" altLang="en-US" sz="3000" dirty="0">
                <a:latin charset="0" typeface="Calibri"/>
              </a:rPr>
              <a:t>Prevention is possible through good antenatal care after  a thorough history taking. </a:t>
            </a:r>
          </a:p>
          <a:p>
            <a:pPr>
              <a:lnSpc>
                <a:spcPct val="80000"/>
              </a:lnSpc>
            </a:pPr>
            <a:r>
              <a:rPr lang="en-US" altLang="en-US" sz="3000" dirty="0">
                <a:latin charset="0" typeface="Calibri"/>
              </a:rPr>
              <a:t>Refer high risk patients with previous scars and contracted pelvis for assessment. </a:t>
            </a:r>
          </a:p>
          <a:p>
            <a:pPr>
              <a:lnSpc>
                <a:spcPct val="80000"/>
              </a:lnSpc>
            </a:pPr>
            <a:r>
              <a:rPr lang="en-US" altLang="en-US" sz="3000" dirty="0">
                <a:latin charset="0" typeface="Calibri"/>
              </a:rPr>
              <a:t>Vigilant observations in labour, especially in trial and induction of labour are necessary. You should be able to recognise,at an early stage, signs of obstructed labour and ruptured uterus. </a:t>
            </a:r>
          </a:p>
          <a:p>
            <a:pPr>
              <a:lnSpc>
                <a:spcPct val="80000"/>
              </a:lnSpc>
            </a:pPr>
            <a:r>
              <a:rPr lang="en-US" altLang="en-US" sz="3000" dirty="0">
                <a:latin charset="0" typeface="Calibri"/>
              </a:rPr>
              <a:t>Maternal education is important in case of risk factors such as a previous scar.</a:t>
            </a:r>
          </a:p>
          <a:p>
            <a:pPr>
              <a:lnSpc>
                <a:spcPct val="80000"/>
              </a:lnSpc>
            </a:pPr>
            <a:r>
              <a:rPr lang="en-US" altLang="en-US" sz="3000" dirty="0">
                <a:latin charset="0" typeface="Calibri"/>
              </a:rPr>
              <a:t>The community should be educated on pregnancy and childbirth complications. They should be advised on the need to deliver in a hospital rather than at home.</a:t>
            </a:r>
          </a:p>
        </p:txBody>
      </p:sp>
      <p:sp>
        <p:nvSpPr>
          <p:cNvPr id="9011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Prevention of Uterus Rupture</a:t>
            </a:r>
          </a:p>
        </p:txBody>
      </p:sp>
    </p:spTree>
  </p:cSl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1136" name=""/>
        <p:cNvGrpSpPr>
          <a:grpSpLocks/>
        </p:cNvGrpSpPr>
        <p:nvPr/>
      </p:nvGrpSpPr>
      <p:grpSpPr>
        <a:xfrm/>
      </p:grpSpPr>
      <p:sp>
        <p:nvSpPr>
          <p:cNvPr id="91138"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r>
              <a:rPr lang="en-US" altLang="en-US" sz="2800" dirty="0"/>
              <a:t>This is a condition where the cord lies in front of the presenting part </a:t>
            </a:r>
            <a:r>
              <a:rPr lang="en-US" altLang="en-US" sz="2800" dirty="0" b="1"/>
              <a:t>BEFORE</a:t>
            </a:r>
            <a:r>
              <a:rPr lang="en-US" altLang="en-US" sz="2800" dirty="0"/>
              <a:t> the membranes have ruptured</a:t>
            </a:r>
          </a:p>
          <a:p>
            <a:pPr/>
            <a:r>
              <a:rPr lang="en-US" altLang="en-US" sz="2800" dirty="0"/>
              <a:t>This is diagnosed on vaginal examination when the cord is felt behind intact membranes</a:t>
            </a:r>
          </a:p>
        </p:txBody>
      </p:sp>
      <p:sp>
        <p:nvSpPr>
          <p:cNvPr id="91139" name=""/>
          <p:cNvSpPr>
            <a:spLocks noGrp="1" noChangeAspect="0"/>
          </p:cNvSpPr>
          <p:nvPr>
            <p:ph type="title" sz="full" idx="4294967295"/>
          </p:nvPr>
        </p:nvSpPr>
        <p:spPr>
          <a:xfrm rot="0">
            <a:off x="0" y="0"/>
            <a:ext cx="9144000" cy="990600"/>
          </a:xfrm>
          <a:solidFill>
            <a:srgbClr val="bbe0e3">
              <a:alpha val="100000"/>
            </a:srgbClr>
          </a:solidFill>
          <a:ln/>
        </p:spPr>
        <p:txBody>
          <a:bodyPr wrap="square" lIns="91440" rIns="91440" tIns="45720" bIns="45720" anchor="ctr"/>
          <a:lstStyle/>
          <a:p>
            <a:pPr/>
            <a:r>
              <a:rPr lang="en-US" altLang="en-US" dirty="0" b="1">
                <a:solidFill>
                  <a:srgbClr val="ffff00"/>
                </a:solidFill>
              </a:rPr>
              <a:t> CORD PRESENTATION</a:t>
            </a:r>
          </a:p>
        </p:txBody>
      </p:sp>
    </p:spTree>
  </p:cSl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2160" name=""/>
        <p:cNvGrpSpPr>
          <a:grpSpLocks/>
        </p:cNvGrpSpPr>
        <p:nvPr/>
      </p:nvGrpSpPr>
      <p:grpSpPr>
        <a:xfrm/>
      </p:grpSpPr>
      <p:pic>
        <p:nvPicPr>
          <p:cNvPr id="92162" name=""/>
          <p:cNvPicPr>
            <a:picLocks noGrp="1" noChangeAspect="0"/>
          </p:cNvPicPr>
          <p:nvPr>
            <p:ph type="obj" sz="full" idx="4294967295"/>
          </p:nvPr>
        </p:nvPicPr>
        <p:blipFill>
          <a:blip r:embed="rID4">
            <a:extLst/>
          </a:blip>
          <a:srcRect t="0" r="0" b="0" l="0"/>
          <a:stretch>
            <a:fillRect/>
          </a:stretch>
        </p:blipFill>
        <p:spPr>
          <a:xfrm rot="0">
            <a:off x="228600" y="1600200"/>
            <a:ext cx="8458200" cy="5257800"/>
          </a:xfrm>
          <a:prstGeom prst="rect">
            <a:avLst/>
          </a:prstGeom>
          <a:ln/>
        </p:spPr>
      </p:pic>
    </p:spTree>
  </p:cSl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3184" name=""/>
        <p:cNvGrpSpPr>
          <a:grpSpLocks/>
        </p:cNvGrpSpPr>
        <p:nvPr/>
      </p:nvGrpSpPr>
      <p:grpSpPr>
        <a:xfrm/>
      </p:grpSpPr>
      <p:sp>
        <p:nvSpPr>
          <p:cNvPr id="93186" name=""/>
          <p:cNvSpPr>
            <a:spLocks noGrp="1" noChangeAspect="0"/>
          </p:cNvSpPr>
          <p:nvPr>
            <p:ph type="obj" sz="full" idx="4294967295"/>
          </p:nvPr>
        </p:nvSpPr>
        <p:spPr>
          <a:xfrm rot="0">
            <a:off x="0" y="1219200"/>
            <a:ext cx="9144000" cy="4911725"/>
          </a:xfrm>
          <a:ln/>
        </p:spPr>
        <p:txBody>
          <a:bodyPr wrap="square" lIns="91440" rIns="91440" tIns="45720" bIns="45720" anchor="t" anchorCtr="false"/>
          <a:lstStyle/>
          <a:p>
            <a:pPr/>
            <a:r>
              <a:rPr lang="en-US" altLang="en-US" dirty="0"/>
              <a:t>Under no circumstance should the membranes be ruptured. </a:t>
            </a:r>
          </a:p>
          <a:p>
            <a:pPr/>
            <a:r>
              <a:rPr lang="en-US" altLang="en-US" dirty="0"/>
              <a:t>The midwife should discontinue the vaginal examination in order to reduce the risk of rupturing the membranes</a:t>
            </a:r>
          </a:p>
          <a:p>
            <a:pPr/>
            <a:r>
              <a:rPr lang="en-US" altLang="en-US" dirty="0"/>
              <a:t>Continuous foetal heart monitoring</a:t>
            </a:r>
          </a:p>
          <a:p>
            <a:pPr/>
            <a:r>
              <a:rPr lang="en-US" altLang="en-US" dirty="0"/>
              <a:t>Help the mother adopt a position that will reduce the likelihood of cord compression</a:t>
            </a:r>
          </a:p>
        </p:txBody>
      </p:sp>
      <p:sp>
        <p:nvSpPr>
          <p:cNvPr id="9318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Mgt of cord presentation</a:t>
            </a:r>
          </a:p>
        </p:txBody>
      </p:sp>
    </p:spTree>
  </p:cSl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264" name=""/>
        <p:cNvGrpSpPr>
          <a:grpSpLocks/>
        </p:cNvGrpSpPr>
        <p:nvPr/>
      </p:nvGrpSpPr>
      <p:grpSpPr>
        <a:xfrm/>
      </p:grpSpPr>
      <p:sp>
        <p:nvSpPr>
          <p:cNvPr id="11266"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sz="7200" dirty="0" b="1"/>
              <a:t>.</a:t>
            </a:r>
          </a:p>
        </p:txBody>
      </p:sp>
      <p:sp>
        <p:nvSpPr>
          <p:cNvPr id="11267" name=""/>
          <p:cNvSpPr>
            <a:spLocks noGrp="1" noChangeAspect="0"/>
          </p:cNvSpPr>
          <p:nvPr>
            <p:ph type="obj" sz="full" idx="4294967295"/>
          </p:nvPr>
        </p:nvSpPr>
        <p:spPr>
          <a:xfrm rot="0">
            <a:off x="457200" y="1600200"/>
            <a:ext cx="8229600" cy="4525963"/>
          </a:xfrm>
          <a:ln/>
        </p:spPr>
        <p:txBody>
          <a:bodyPr wrap="square" lIns="91440" rIns="91440" tIns="45720" bIns="45720" anchor="t" anchorCtr="false"/>
          <a:lstStyle/>
          <a:p>
            <a:pPr/>
            <a:r>
              <a:rPr lang="en-US" altLang="en-US" dirty="0" i="1"/>
              <a:t>Assessing the success rate</a:t>
            </a:r>
            <a:r>
              <a:rPr lang="en-US" altLang="en-US" dirty="0"/>
              <a:t> of IOL is done using the </a:t>
            </a:r>
            <a:r>
              <a:rPr lang="en-US" altLang="en-US" dirty="0" i="1"/>
              <a:t>bishop score</a:t>
            </a:r>
            <a:r>
              <a:rPr lang="en-US" altLang="en-US" dirty="0"/>
              <a:t> to assess the </a:t>
            </a:r>
            <a:r>
              <a:rPr lang="en-US" altLang="en-US" dirty="0" i="1"/>
              <a:t>ripeness of the cervix</a:t>
            </a:r>
          </a:p>
          <a:p>
            <a:pPr/>
            <a:r>
              <a:rPr lang="en-US" altLang="en-US" dirty="0"/>
              <a:t>A score of 8 or more equates to a ripe cervix and suitable for induction</a:t>
            </a:r>
          </a:p>
        </p:txBody>
      </p:sp>
    </p:spTree>
  </p:cSld>
  <p:timing/>
</p:sld>
</file>

<file path=ppt/slides/slide9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4208" name=""/>
        <p:cNvGrpSpPr>
          <a:grpSpLocks/>
        </p:cNvGrpSpPr>
        <p:nvPr/>
      </p:nvGrpSpPr>
      <p:grpSpPr>
        <a:xfrm/>
      </p:grpSpPr>
      <p:sp>
        <p:nvSpPr>
          <p:cNvPr id="94210" name=""/>
          <p:cNvSpPr>
            <a:spLocks noGrp="1" noChangeAspect="0"/>
          </p:cNvSpPr>
          <p:nvPr>
            <p:ph type="obj" sz="full" idx="4294967295"/>
          </p:nvPr>
        </p:nvSpPr>
        <p:spPr>
          <a:xfrm rot="0">
            <a:off x="0" y="1600200"/>
            <a:ext cx="9144000" cy="4530725"/>
          </a:xfrm>
          <a:ln/>
        </p:spPr>
        <p:txBody>
          <a:bodyPr wrap="square" lIns="91440" rIns="91440" tIns="45720" bIns="45720" anchor="t" anchorCtr="false"/>
          <a:lstStyle/>
          <a:p>
            <a:pPr/>
            <a:r>
              <a:rPr lang="en-US" altLang="en-US" dirty="0"/>
              <a:t>Cord prolapse is a term used when the umbilical cord lies in front of the presenting part </a:t>
            </a:r>
            <a:r>
              <a:rPr lang="en-US" altLang="en-US" dirty="0" b="1"/>
              <a:t>AFTER</a:t>
            </a:r>
            <a:r>
              <a:rPr lang="en-US" altLang="en-US" dirty="0"/>
              <a:t> the membranes have ruptured.</a:t>
            </a:r>
          </a:p>
        </p:txBody>
      </p:sp>
      <p:sp>
        <p:nvSpPr>
          <p:cNvPr id="94211" name=""/>
          <p:cNvSpPr>
            <a:spLocks noGrp="1" noChangeAspect="0"/>
          </p:cNvSpPr>
          <p:nvPr>
            <p:ph type="title" sz="full" idx="4294967295"/>
          </p:nvPr>
        </p:nvSpPr>
        <p:spPr>
          <a:xfrm rot="0">
            <a:off x="0" y="0"/>
            <a:ext cx="9144000" cy="1143000"/>
          </a:xfrm>
          <a:solidFill>
            <a:srgbClr val="bbe0e3">
              <a:alpha val="100000"/>
            </a:srgbClr>
          </a:solidFill>
          <a:ln/>
        </p:spPr>
        <p:txBody>
          <a:bodyPr wrap="square" lIns="91440" rIns="91440" tIns="45720" bIns="45720" anchor="ctr"/>
          <a:lstStyle/>
          <a:p>
            <a:pPr/>
            <a:r>
              <a:rPr lang="en-US" altLang="en-US" dirty="0" b="1">
                <a:solidFill>
                  <a:srgbClr val="ffff00"/>
                </a:solidFill>
              </a:rPr>
              <a:t>CORD PROLAPSE</a:t>
            </a:r>
          </a:p>
        </p:txBody>
      </p:sp>
    </p:spTree>
  </p:cSl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5232" name=""/>
        <p:cNvGrpSpPr>
          <a:grpSpLocks/>
        </p:cNvGrpSpPr>
        <p:nvPr/>
      </p:nvGrpSpPr>
      <p:grpSpPr>
        <a:xfrm/>
      </p:grpSpPr>
      <p:pic>
        <p:nvPicPr>
          <p:cNvPr id="95234" name=""/>
          <p:cNvPicPr>
            <a:picLocks noGrp="1" noChangeAspect="0"/>
          </p:cNvPicPr>
          <p:nvPr>
            <p:ph type="obj" sz="full" idx="4294967295"/>
          </p:nvPr>
        </p:nvPicPr>
        <p:blipFill>
          <a:blip r:embed="rID5">
            <a:extLst/>
          </a:blip>
          <a:srcRect t="0" r="0" b="0" l="0"/>
          <a:stretch>
            <a:fillRect/>
          </a:stretch>
        </p:blipFill>
        <p:spPr>
          <a:xfrm rot="0">
            <a:off x="381000" y="152400"/>
            <a:ext cx="8229600" cy="6705600"/>
          </a:xfrm>
          <a:prstGeom prst="rect">
            <a:avLst/>
          </a:prstGeom>
          <a:ln/>
        </p:spPr>
      </p:pic>
    </p:spTree>
  </p:cSl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6256" name=""/>
        <p:cNvGrpSpPr>
          <a:grpSpLocks/>
        </p:cNvGrpSpPr>
        <p:nvPr/>
      </p:nvGrpSpPr>
      <p:grpSpPr>
        <a:xfrm/>
      </p:grpSpPr>
      <p:sp>
        <p:nvSpPr>
          <p:cNvPr id="96258"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dirty="0" b="1">
                <a:solidFill>
                  <a:srgbClr val="7030a0"/>
                </a:solidFill>
              </a:rPr>
              <a:t>Diagnosis of cord presentation and cord prolapse is made on: </a:t>
            </a:r>
          </a:p>
          <a:p>
            <a:pPr/>
            <a:r>
              <a:rPr lang="en-US" altLang="en-US" dirty="0"/>
              <a:t>Vaginal examination by palpating cord under the intact membranes (cord presentation) </a:t>
            </a:r>
          </a:p>
          <a:p>
            <a:pPr/>
            <a:r>
              <a:rPr lang="en-US" altLang="en-US" dirty="0"/>
              <a:t>Vaginal examination after rupture of the membranes reveals loops of the cord in the birth canal (cord prolapse). </a:t>
            </a:r>
          </a:p>
          <a:p>
            <a:pPr>
              <a:buNone/>
            </a:pPr>
          </a:p>
        </p:txBody>
      </p:sp>
    </p:spTree>
  </p:cSl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7280" name=""/>
        <p:cNvGrpSpPr>
          <a:grpSpLocks/>
        </p:cNvGrpSpPr>
        <p:nvPr/>
      </p:nvGrpSpPr>
      <p:grpSpPr>
        <a:xfrm/>
      </p:grpSpPr>
      <p:sp>
        <p:nvSpPr>
          <p:cNvPr id="97282" name=""/>
          <p:cNvSpPr>
            <a:spLocks noGrp="1" noChangeAspect="0"/>
          </p:cNvSpPr>
          <p:nvPr>
            <p:ph type="obj" sz="full" idx="4294967295"/>
          </p:nvPr>
        </p:nvSpPr>
        <p:spPr>
          <a:xfrm rot="0">
            <a:off x="0" y="1219200"/>
            <a:ext cx="9144000" cy="5638800"/>
          </a:xfrm>
          <a:ln/>
        </p:spPr>
        <p:txBody>
          <a:bodyPr wrap="square" lIns="91440" rIns="91440" tIns="45720" bIns="45720" anchor="t" anchorCtr="false"/>
          <a:lstStyle/>
          <a:p>
            <a:pPr/>
            <a:r>
              <a:rPr lang="en-US" altLang="en-US" sz="2800" dirty="0"/>
              <a:t>Premature rupture of the amniotic sac </a:t>
            </a:r>
          </a:p>
          <a:p>
            <a:pPr/>
            <a:r>
              <a:rPr lang="en-US" altLang="en-US" sz="2800" dirty="0"/>
              <a:t>Polyhydramnios (having a large volume of amniotic fluid. The cord may be forced out with the more forceful gush of waters. </a:t>
            </a:r>
          </a:p>
          <a:p>
            <a:pPr/>
            <a:r>
              <a:rPr lang="en-US" altLang="en-US" sz="2800" dirty="0"/>
              <a:t>Long umbilical cord </a:t>
            </a:r>
          </a:p>
          <a:p>
            <a:pPr/>
            <a:r>
              <a:rPr lang="en-US" altLang="en-US" sz="2800" dirty="0"/>
              <a:t>Foetal malpresentation </a:t>
            </a:r>
          </a:p>
          <a:p>
            <a:pPr/>
            <a:r>
              <a:rPr lang="en-US" altLang="en-US" sz="2800" dirty="0"/>
              <a:t>Multiparity </a:t>
            </a:r>
          </a:p>
          <a:p>
            <a:pPr/>
            <a:r>
              <a:rPr lang="en-US" altLang="en-US" sz="2800" dirty="0"/>
              <a:t>Multiple gestation </a:t>
            </a:r>
          </a:p>
        </p:txBody>
      </p:sp>
      <p:sp>
        <p:nvSpPr>
          <p:cNvPr id="97283" name=""/>
          <p:cNvSpPr>
            <a:spLocks noGrp="1" noChangeAspect="0"/>
          </p:cNvSpPr>
          <p:nvPr>
            <p:ph type="title" sz="full" idx="4294967295"/>
          </p:nvPr>
        </p:nvSpPr>
        <p:spPr>
          <a:xfrm rot="0">
            <a:off x="0" y="0"/>
            <a:ext cx="9144000" cy="1219200"/>
          </a:xfrm>
          <a:ln/>
        </p:spPr>
        <p:txBody>
          <a:bodyPr wrap="square" lIns="91440" rIns="91440" tIns="45720" bIns="45720" anchor="ctr"/>
          <a:lstStyle/>
          <a:p>
            <a:pPr/>
            <a:r>
              <a:rPr lang="en-US" altLang="en-US" dirty="0" b="1"/>
              <a:t>Potential predisposing risk factors </a:t>
            </a:r>
          </a:p>
        </p:txBody>
      </p:sp>
    </p:spTree>
  </p:cSl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8304" name=""/>
        <p:cNvGrpSpPr>
          <a:grpSpLocks/>
        </p:cNvGrpSpPr>
        <p:nvPr/>
      </p:nvGrpSpPr>
      <p:grpSpPr>
        <a:xfrm/>
      </p:grpSpPr>
      <p:sp>
        <p:nvSpPr>
          <p:cNvPr id="98306" name=""/>
          <p:cNvSpPr>
            <a:spLocks noGrp="1" noChangeAspect="0"/>
          </p:cNvSpPr>
          <p:nvPr>
            <p:ph type="obj" sz="full" idx="4294967295"/>
          </p:nvPr>
        </p:nvSpPr>
        <p:spPr>
          <a:xfrm rot="0">
            <a:off x="0" y="1600200"/>
            <a:ext cx="9144000" cy="4530725"/>
          </a:xfrm>
          <a:ln/>
        </p:spPr>
        <p:txBody>
          <a:bodyPr wrap="square" lIns="91440" rIns="91440" tIns="45720" bIns="45720" anchor="t" anchorCtr="false"/>
          <a:lstStyle/>
          <a:p>
            <a:pPr>
              <a:buNone/>
            </a:pPr>
            <a:r>
              <a:rPr lang="en-US" altLang="en-US" dirty="0" b="1"/>
              <a:t>Differential Diagnosis </a:t>
            </a:r>
          </a:p>
          <a:p>
            <a:pPr/>
            <a:r>
              <a:rPr lang="en-US" altLang="en-US" dirty="0"/>
              <a:t>Foetal membranes </a:t>
            </a:r>
          </a:p>
          <a:p>
            <a:pPr/>
            <a:r>
              <a:rPr lang="en-US" altLang="en-US" dirty="0"/>
              <a:t>Footling breech or compound presentations. </a:t>
            </a:r>
          </a:p>
        </p:txBody>
      </p:sp>
      <p:sp>
        <p:nvSpPr>
          <p:cNvPr id="98307"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a:t>CONT…</a:t>
            </a:r>
          </a:p>
        </p:txBody>
      </p:sp>
    </p:spTree>
  </p:cSl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9328" name=""/>
        <p:cNvGrpSpPr>
          <a:grpSpLocks/>
        </p:cNvGrpSpPr>
        <p:nvPr/>
      </p:nvGrpSpPr>
      <p:grpSpPr>
        <a:xfrm/>
      </p:grpSpPr>
      <p:sp>
        <p:nvSpPr>
          <p:cNvPr id="99330" name=""/>
          <p:cNvSpPr>
            <a:spLocks noGrp="1" noChangeAspect="0"/>
          </p:cNvSpPr>
          <p:nvPr>
            <p:ph type="obj" sz="full" idx="4294967295"/>
          </p:nvPr>
        </p:nvSpPr>
        <p:spPr>
          <a:xfrm rot="0">
            <a:off x="0" y="1481138"/>
            <a:ext cx="9144000" cy="4525962"/>
          </a:xfrm>
          <a:ln/>
        </p:spPr>
        <p:txBody>
          <a:bodyPr wrap="square" lIns="91440" rIns="91440" tIns="45720" bIns="45720" anchor="t" anchorCtr="false"/>
          <a:lstStyle/>
          <a:p>
            <a:pPr/>
            <a:r>
              <a:rPr lang="en-US" altLang="en-US" dirty="0"/>
              <a:t>Any condition in which the presenting part does not fit well into the lower uterine segment will permit the umbilical cord to slip down in front of the presenting part, for example, malpresentation and malposition, breech presentation, face and brow presentation, shoulder presentation resulting from transverse lie and occipito posterior position</a:t>
            </a:r>
          </a:p>
        </p:txBody>
      </p:sp>
      <p:sp>
        <p:nvSpPr>
          <p:cNvPr id="99331"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Causes of Cord Prolapse</a:t>
            </a:r>
          </a:p>
        </p:txBody>
      </p:sp>
    </p:spTree>
  </p:cSl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0352" name=""/>
        <p:cNvGrpSpPr>
          <a:grpSpLocks/>
        </p:cNvGrpSpPr>
        <p:nvPr/>
      </p:nvGrpSpPr>
      <p:grpSpPr>
        <a:xfrm/>
      </p:grpSpPr>
      <p:sp>
        <p:nvSpPr>
          <p:cNvPr id="100354" name=""/>
          <p:cNvSpPr>
            <a:spLocks noGrp="1" noChangeAspect="0"/>
          </p:cNvSpPr>
          <p:nvPr>
            <p:ph type="obj" sz="full" idx="4294967295"/>
          </p:nvPr>
        </p:nvSpPr>
        <p:spPr>
          <a:xfrm rot="0">
            <a:off x="0" y="1219200"/>
            <a:ext cx="9144000" cy="5029200"/>
          </a:xfrm>
          <a:ln/>
        </p:spPr>
        <p:txBody>
          <a:bodyPr wrap="square" lIns="91440" rIns="91440" tIns="45720" bIns="45720" anchor="t" anchorCtr="false"/>
          <a:lstStyle/>
          <a:p>
            <a:pPr>
              <a:lnSpc>
                <a:spcPct val="80000"/>
              </a:lnSpc>
            </a:pPr>
            <a:r>
              <a:rPr lang="en-US" altLang="en-US" sz="3000" dirty="0"/>
              <a:t>Contracted pelvis: because the membranes may rupture before the head has engaged.</a:t>
            </a:r>
          </a:p>
          <a:p>
            <a:pPr>
              <a:lnSpc>
                <a:spcPct val="80000"/>
              </a:lnSpc>
            </a:pPr>
            <a:r>
              <a:rPr lang="en-US" altLang="en-US" sz="3000" dirty="0"/>
              <a:t>Certain placental and cord conditions like low implantation of the placenta,</a:t>
            </a:r>
          </a:p>
          <a:p>
            <a:pPr>
              <a:lnSpc>
                <a:spcPct val="80000"/>
              </a:lnSpc>
            </a:pPr>
            <a:r>
              <a:rPr lang="en-US" altLang="en-US" sz="3000" dirty="0"/>
              <a:t>marginal insertion of the cord and a long cord.</a:t>
            </a:r>
          </a:p>
          <a:p>
            <a:pPr>
              <a:lnSpc>
                <a:spcPct val="80000"/>
              </a:lnSpc>
            </a:pPr>
            <a:r>
              <a:rPr lang="en-US" altLang="en-US" sz="3000" dirty="0"/>
              <a:t>High head: the membranes rupture spontaneously when the foetal still high</a:t>
            </a:r>
          </a:p>
          <a:p>
            <a:pPr>
              <a:lnSpc>
                <a:spcPct val="80000"/>
              </a:lnSpc>
            </a:pPr>
            <a:r>
              <a:rPr lang="en-US" altLang="en-US" sz="3000" dirty="0"/>
              <a:t>Prematurity: there is more room between the small foetal head and the maternal pelvis.</a:t>
            </a:r>
          </a:p>
          <a:p>
            <a:pPr>
              <a:lnSpc>
                <a:spcPct val="80000"/>
              </a:lnSpc>
            </a:pPr>
            <a:r>
              <a:rPr lang="en-US" altLang="en-US" sz="3000" dirty="0"/>
              <a:t>Polyhydramnios: the cord is likely to be swept down in a gush of liquor when the membranes rupture spontaneously.</a:t>
            </a:r>
          </a:p>
        </p:txBody>
      </p:sp>
      <p:sp>
        <p:nvSpPr>
          <p:cNvPr id="100355" name=""/>
          <p:cNvSpPr>
            <a:spLocks noGrp="1" noChangeAspect="0"/>
          </p:cNvSpPr>
          <p:nvPr>
            <p:ph type="title" sz="full" idx="4294967295"/>
          </p:nvPr>
        </p:nvSpPr>
        <p:spPr>
          <a:xfrm rot="0">
            <a:off x="457200" y="274638"/>
            <a:ext cx="8229600" cy="1143000"/>
          </a:xfrm>
          <a:ln/>
        </p:spPr>
        <p:txBody>
          <a:bodyPr wrap="square" lIns="91440" rIns="91440" tIns="45720" bIns="45720" anchor="ctr"/>
          <a:lstStyle/>
          <a:p>
            <a:pPr/>
            <a:r>
              <a:rPr lang="en-US" altLang="en-US" dirty="0" b="1"/>
              <a:t> ct…</a:t>
            </a:r>
          </a:p>
        </p:txBody>
      </p:sp>
    </p:spTree>
  </p:cSl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1376" name=""/>
        <p:cNvGrpSpPr>
          <a:grpSpLocks/>
        </p:cNvGrpSpPr>
        <p:nvPr/>
      </p:nvGrpSpPr>
      <p:grpSpPr>
        <a:xfrm/>
      </p:grpSpPr>
      <p:sp>
        <p:nvSpPr>
          <p:cNvPr id="101378" name=""/>
          <p:cNvSpPr>
            <a:spLocks noGrp="1" noChangeAspect="0"/>
          </p:cNvSpPr>
          <p:nvPr>
            <p:ph type="obj" sz="full" idx="4294967295"/>
          </p:nvPr>
        </p:nvSpPr>
        <p:spPr>
          <a:xfrm rot="0">
            <a:off x="0" y="990600"/>
            <a:ext cx="9144000" cy="5867400"/>
          </a:xfrm>
          <a:ln/>
        </p:spPr>
        <p:txBody>
          <a:bodyPr wrap="square" lIns="91440" rIns="91440" tIns="45720" bIns="45720" anchor="t" anchorCtr="false"/>
          <a:lstStyle/>
          <a:p>
            <a:pPr>
              <a:buNone/>
            </a:pPr>
            <a:r>
              <a:rPr lang="en-US" altLang="en-US" sz="2800" dirty="0" b="1" i="1" u="sng"/>
              <a:t>Emergency Treatment </a:t>
            </a:r>
          </a:p>
          <a:p>
            <a:pPr/>
            <a:r>
              <a:rPr lang="en-US" altLang="en-US" sz="2800" dirty="0"/>
              <a:t>The aim of management is to deliver the foetus as quickly as possible before hypoxia and death occurs due to cord compression. </a:t>
            </a:r>
          </a:p>
          <a:p>
            <a:pPr/>
            <a:r>
              <a:rPr lang="en-US" altLang="en-US" sz="2800" dirty="0"/>
              <a:t>Remove pressure by elevating the buttocks or putting patient in knee chest or exaggerated left lateral position </a:t>
            </a:r>
          </a:p>
          <a:p>
            <a:pPr/>
            <a:r>
              <a:rPr lang="en-US" altLang="en-US" sz="2800" dirty="0"/>
              <a:t>Give oxygen to the mother by mask </a:t>
            </a:r>
          </a:p>
          <a:p>
            <a:pPr/>
            <a:r>
              <a:rPr lang="en-US" altLang="en-US" sz="2800" dirty="0"/>
              <a:t>Establish IV line with 5% dextrose </a:t>
            </a:r>
          </a:p>
          <a:p>
            <a:pPr/>
            <a:r>
              <a:rPr lang="en-US" altLang="en-US" sz="2800" dirty="0"/>
              <a:t>Monitor the foetal heart appropriately, every 5 minutes </a:t>
            </a:r>
          </a:p>
          <a:p>
            <a:pPr/>
            <a:r>
              <a:rPr lang="en-US" altLang="en-US" sz="2800" dirty="0"/>
              <a:t>Counsel mother on the condition of the foetus. </a:t>
            </a:r>
          </a:p>
        </p:txBody>
      </p:sp>
      <p:sp>
        <p:nvSpPr>
          <p:cNvPr id="101379" name=""/>
          <p:cNvSpPr>
            <a:spLocks noGrp="1" noChangeAspect="0"/>
          </p:cNvSpPr>
          <p:nvPr>
            <p:ph type="title" sz="full" idx="4294967295"/>
          </p:nvPr>
        </p:nvSpPr>
        <p:spPr>
          <a:xfrm rot="0">
            <a:off x="0" y="277813"/>
            <a:ext cx="9144000" cy="636587"/>
          </a:xfrm>
          <a:ln/>
        </p:spPr>
        <p:txBody>
          <a:bodyPr wrap="square" lIns="91440" rIns="91440" tIns="45720" bIns="45720" anchor="ctr"/>
          <a:lstStyle/>
          <a:p>
            <a:pPr/>
            <a:r>
              <a:rPr lang="en-US" altLang="en-US" sz="4000" dirty="0" b="1"/>
              <a:t>Management of Cord Prolapse</a:t>
            </a:r>
          </a:p>
        </p:txBody>
      </p:sp>
    </p:spTree>
  </p:cSl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2400" name=""/>
        <p:cNvGrpSpPr>
          <a:grpSpLocks/>
        </p:cNvGrpSpPr>
        <p:nvPr/>
      </p:nvGrpSpPr>
      <p:grpSpPr>
        <a:xfrm/>
      </p:grpSpPr>
      <p:pic>
        <p:nvPicPr>
          <p:cNvPr id="102402" name=""/>
          <p:cNvPicPr>
            <a:picLocks noGrp="1" noChangeAspect="0"/>
          </p:cNvPicPr>
          <p:nvPr>
            <p:ph type="obj" sz="full" idx="4294967295"/>
          </p:nvPr>
        </p:nvPicPr>
        <p:blipFill>
          <a:blip r:embed="rID6">
            <a:extLst/>
          </a:blip>
          <a:srcRect t="0" r="0" b="0" l="0"/>
          <a:stretch>
            <a:fillRect/>
          </a:stretch>
        </p:blipFill>
        <p:spPr>
          <a:xfrm rot="0">
            <a:off x="511175" y="1652588"/>
            <a:ext cx="8121651" cy="4421187"/>
          </a:xfrm>
          <a:prstGeom prst="rect">
            <a:avLst/>
          </a:prstGeom>
          <a:ln/>
        </p:spPr>
      </p:pic>
      <p:sp>
        <p:nvSpPr>
          <p:cNvPr id="102403" name=""/>
          <p:cNvSpPr>
            <a:spLocks noGrp="1" noChangeAspect="0"/>
          </p:cNvSpPr>
          <p:nvPr>
            <p:ph type="title" sz="full" idx="4294967295"/>
          </p:nvPr>
        </p:nvSpPr>
        <p:spPr>
          <a:xfrm rot="0">
            <a:off x="0" y="0"/>
            <a:ext cx="9144000" cy="914400"/>
          </a:xfrm>
          <a:ln/>
        </p:spPr>
        <p:txBody>
          <a:bodyPr wrap="square" lIns="91440" rIns="91440" tIns="45720" bIns="45720" anchor="ctr"/>
          <a:lstStyle/>
          <a:p>
            <a:pPr/>
            <a:r>
              <a:rPr lang="en-US" altLang="en-US" dirty="0"/>
              <a:t>Knee chest position</a:t>
            </a:r>
          </a:p>
        </p:txBody>
      </p:sp>
    </p:spTree>
  </p:cSl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3424" name=""/>
        <p:cNvGrpSpPr>
          <a:grpSpLocks/>
        </p:cNvGrpSpPr>
        <p:nvPr/>
      </p:nvGrpSpPr>
      <p:grpSpPr>
        <a:xfrm/>
      </p:grpSpPr>
      <p:sp>
        <p:nvSpPr>
          <p:cNvPr id="103426" name=""/>
          <p:cNvSpPr>
            <a:spLocks noGrp="1" noChangeAspect="0"/>
          </p:cNvSpPr>
          <p:nvPr>
            <p:ph type="obj" sz="full" idx="4294967295"/>
          </p:nvPr>
        </p:nvSpPr>
        <p:spPr>
          <a:xfrm rot="0">
            <a:off x="0" y="0"/>
            <a:ext cx="9144000" cy="6858000"/>
          </a:xfrm>
          <a:ln/>
        </p:spPr>
        <p:txBody>
          <a:bodyPr wrap="square" lIns="91440" rIns="91440" tIns="45720" bIns="45720" anchor="t" anchorCtr="false"/>
          <a:lstStyle/>
          <a:p>
            <a:pPr>
              <a:buNone/>
            </a:pPr>
            <a:r>
              <a:rPr lang="en-US" altLang="en-US" sz="2800" dirty="0" b="1">
                <a:solidFill>
                  <a:srgbClr val="7030a0"/>
                </a:solidFill>
              </a:rPr>
              <a:t>If the cord is pulsating and patient is in first stage of labour: </a:t>
            </a:r>
          </a:p>
          <a:p>
            <a:pPr/>
            <a:r>
              <a:rPr lang="en-US" altLang="en-US" sz="2800" dirty="0"/>
              <a:t>Replace the cord into the vagina. </a:t>
            </a:r>
          </a:p>
          <a:p>
            <a:pPr/>
            <a:r>
              <a:rPr lang="en-US" altLang="en-US" sz="2800" dirty="0"/>
              <a:t>Transfer the mother to a healthcare facility capable of providing comprehensive emergency obstetric care for urgent caesarean section. </a:t>
            </a:r>
          </a:p>
          <a:p>
            <a:pPr/>
            <a:r>
              <a:rPr lang="en-US" altLang="en-US" sz="2800" dirty="0"/>
              <a:t>Carry a delivery kit during transfer and maintain knee chest position during transfer. </a:t>
            </a:r>
          </a:p>
          <a:p>
            <a:pPr/>
            <a:r>
              <a:rPr lang="en-US" altLang="en-US" sz="2800" dirty="0"/>
              <a:t>In the comprehensive Emergency Obstetric Care facility, deliver by </a:t>
            </a:r>
            <a:r>
              <a:rPr lang="en-US" altLang="en-US" sz="2800" dirty="0" u="sng"/>
              <a:t>emergency caesarean section</a:t>
            </a:r>
            <a:r>
              <a:rPr lang="en-US" altLang="en-US" sz="2800" dirty="0"/>
              <a:t> if the baby is alive and the patient is not in second stage of labour. </a:t>
            </a:r>
          </a:p>
        </p:txBody>
      </p:sp>
    </p:spTree>
  </p:cSld>
  <p:timing>
    <p:tnLst>
      <p:par>
        <p:cTn id="1" dur="indefinite" restart="never" nodeType="tmRoot"/>
      </p:par>
    </p:tnLst>
  </p:timing>
</p:sld>
</file>

<file path=ppt/theme/theme0.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808080"/>
      </a:dk2>
      <a:lt2>
        <a:srgbClr val="000000"/>
      </a:lt2>
      <a:accent1>
        <a:srgbClr val="bbe0e3"/>
      </a:accent1>
      <a:accent2>
        <a:srgbClr val="333399"/>
      </a:accent2>
      <a:accent3>
        <a:srgbClr val="000000"/>
      </a:accent3>
      <a:accent4>
        <a:srgbClr val="000000"/>
      </a:accent4>
      <a:accent5>
        <a:srgbClr val="000000"/>
      </a:accent5>
      <a:accent6>
        <a:srgbClr val="000000"/>
      </a:accent6>
      <a:hlink>
        <a:srgbClr val="009999"/>
      </a:hlink>
      <a:folHlink>
        <a:srgbClr val="99cc0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2016-11-14T16:48:54Z</dcterms:created>
  <dc:creator>Generated by Kingsoft Office</dc:creator>
</coreProperties>
</file>