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2" r:id="rId6"/>
    <p:sldId id="261" r:id="rId7"/>
    <p:sldId id="264" r:id="rId8"/>
    <p:sldId id="265" r:id="rId9"/>
    <p:sldId id="266" r:id="rId10"/>
    <p:sldId id="260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DB684-6B90-4E6E-A900-FAC01AA553A7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F5AF7-27F2-4F53-99E9-6BD76578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501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F5AF7-27F2-4F53-99E9-6BD765787B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9021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079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4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438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56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546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828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01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833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119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199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637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79E59-4FF8-42AF-9E6D-0DBFFC8C4664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149C4-6F50-48A7-AE4E-42996B842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291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ABNORMAL LABOR 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smtClean="0"/>
              <a:t>REPRODUCTIVE HEALTH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72227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abnormal labor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Abnormal patterns relate to slower or faster than normal progress</a:t>
            </a:r>
          </a:p>
          <a:p>
            <a:r>
              <a:rPr lang="en-US" dirty="0" smtClean="0"/>
              <a:t>Include:</a:t>
            </a:r>
          </a:p>
          <a:p>
            <a:pPr lvl="1"/>
            <a:r>
              <a:rPr lang="en-US" dirty="0" smtClean="0"/>
              <a:t>Prolonged latent phase</a:t>
            </a:r>
          </a:p>
          <a:p>
            <a:pPr lvl="1"/>
            <a:r>
              <a:rPr lang="en-US" dirty="0" smtClean="0"/>
              <a:t>Protracted active phase dilatation/descent</a:t>
            </a:r>
          </a:p>
          <a:p>
            <a:pPr lvl="1"/>
            <a:r>
              <a:rPr lang="en-US" dirty="0" smtClean="0"/>
              <a:t>Prolonged deceleration phase</a:t>
            </a:r>
          </a:p>
          <a:p>
            <a:pPr lvl="1"/>
            <a:r>
              <a:rPr lang="en-US" dirty="0" smtClean="0"/>
              <a:t>Secondary arrest of dilatation</a:t>
            </a:r>
          </a:p>
          <a:p>
            <a:pPr lvl="1"/>
            <a:r>
              <a:rPr lang="en-US" dirty="0" smtClean="0"/>
              <a:t>Arrest of descent/failure of descent</a:t>
            </a:r>
          </a:p>
          <a:p>
            <a:pPr lvl="1"/>
            <a:r>
              <a:rPr lang="en-US" dirty="0" smtClean="0"/>
              <a:t>Precipitate labor disorders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6118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Prolonged Latent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onset of regular uterine contraction to beginning of active phase of cervical dilatation</a:t>
            </a:r>
          </a:p>
          <a:p>
            <a:r>
              <a:rPr lang="en-US" dirty="0" smtClean="0"/>
              <a:t>Average – 6.4 hours in </a:t>
            </a:r>
            <a:r>
              <a:rPr lang="en-US" dirty="0" err="1" smtClean="0"/>
              <a:t>primis</a:t>
            </a:r>
            <a:r>
              <a:rPr lang="en-US" dirty="0" smtClean="0"/>
              <a:t>, 4.8 hours in multipara</a:t>
            </a:r>
          </a:p>
          <a:p>
            <a:r>
              <a:rPr lang="en-US" dirty="0" smtClean="0"/>
              <a:t>Prolonged if more than 20 hours in a </a:t>
            </a:r>
            <a:r>
              <a:rPr lang="en-US" dirty="0" err="1" smtClean="0"/>
              <a:t>primigravida</a:t>
            </a:r>
            <a:r>
              <a:rPr lang="en-US" dirty="0" smtClean="0"/>
              <a:t> and 14 hours in a multipara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460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prolonged latent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Excessive sedation/given too early</a:t>
            </a:r>
          </a:p>
          <a:p>
            <a:r>
              <a:rPr lang="en-US" dirty="0" smtClean="0"/>
              <a:t>Labor that begins with an unfavorable cervix</a:t>
            </a:r>
          </a:p>
          <a:p>
            <a:r>
              <a:rPr lang="en-US" dirty="0" smtClean="0"/>
              <a:t>Ineffective uterine action – weak, irregular, uncoordinated</a:t>
            </a:r>
          </a:p>
          <a:p>
            <a:r>
              <a:rPr lang="en-US" dirty="0" err="1" smtClean="0"/>
              <a:t>Feto</a:t>
            </a:r>
            <a:r>
              <a:rPr lang="en-US" dirty="0" smtClean="0"/>
              <a:t>-pelvic disproportion – lack of engagement/descent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7431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of prolonged latent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Allow rest for 6-12 hours in absence of risk factors – PROM, </a:t>
            </a:r>
            <a:r>
              <a:rPr lang="en-US" dirty="0" err="1" smtClean="0"/>
              <a:t>amnionitis</a:t>
            </a:r>
            <a:r>
              <a:rPr lang="en-US" dirty="0" smtClean="0"/>
              <a:t>, PET</a:t>
            </a:r>
          </a:p>
          <a:p>
            <a:r>
              <a:rPr lang="en-US" dirty="0" smtClean="0"/>
              <a:t>Achieved by narcotic analgesic – Morphine, </a:t>
            </a:r>
            <a:r>
              <a:rPr lang="en-US" dirty="0" err="1" smtClean="0"/>
              <a:t>Pethidine</a:t>
            </a:r>
            <a:endParaRPr lang="en-US" dirty="0" smtClean="0"/>
          </a:p>
          <a:p>
            <a:r>
              <a:rPr lang="en-US" dirty="0" smtClean="0"/>
              <a:t>Provide hydration to those dehydrated – dextrose infusion</a:t>
            </a:r>
          </a:p>
          <a:p>
            <a:r>
              <a:rPr lang="en-US" dirty="0" smtClean="0"/>
              <a:t>86% will enter active phase after 6-12 hours. </a:t>
            </a:r>
          </a:p>
          <a:p>
            <a:r>
              <a:rPr lang="en-US" dirty="0" smtClean="0"/>
              <a:t>10% go off contractions – may be allowed home</a:t>
            </a:r>
          </a:p>
          <a:p>
            <a:r>
              <a:rPr lang="en-US" dirty="0" smtClean="0"/>
              <a:t>5% go back into ineffective contractions  - augmentation/induction indicated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6873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Protraction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Protracted dilatation/descent in active phase = slow progress</a:t>
            </a:r>
          </a:p>
          <a:p>
            <a:r>
              <a:rPr lang="en-US" dirty="0" smtClean="0"/>
              <a:t>Dilatation &lt; 1.2 cm/</a:t>
            </a:r>
            <a:r>
              <a:rPr lang="en-US" dirty="0" err="1" smtClean="0"/>
              <a:t>hr</a:t>
            </a:r>
            <a:r>
              <a:rPr lang="en-US" dirty="0" smtClean="0"/>
              <a:t> and &lt; 1.5cm/</a:t>
            </a:r>
            <a:r>
              <a:rPr lang="en-US" dirty="0" err="1" smtClean="0"/>
              <a:t>hr</a:t>
            </a:r>
            <a:r>
              <a:rPr lang="en-US" dirty="0" smtClean="0"/>
              <a:t> in </a:t>
            </a:r>
            <a:r>
              <a:rPr lang="en-US" dirty="0" err="1" smtClean="0"/>
              <a:t>primigravida</a:t>
            </a:r>
            <a:r>
              <a:rPr lang="en-US" dirty="0" smtClean="0"/>
              <a:t> and multipara respectively</a:t>
            </a:r>
          </a:p>
          <a:p>
            <a:r>
              <a:rPr lang="en-US" dirty="0" smtClean="0"/>
              <a:t>Due to:</a:t>
            </a:r>
          </a:p>
          <a:p>
            <a:pPr lvl="1"/>
            <a:r>
              <a:rPr lang="en-US" dirty="0" err="1" smtClean="0"/>
              <a:t>Fetopelvic</a:t>
            </a:r>
            <a:r>
              <a:rPr lang="en-US" dirty="0" smtClean="0"/>
              <a:t> disproportion</a:t>
            </a:r>
          </a:p>
          <a:p>
            <a:pPr lvl="1"/>
            <a:r>
              <a:rPr lang="en-US" dirty="0" err="1" smtClean="0"/>
              <a:t>Malposistions</a:t>
            </a:r>
            <a:endParaRPr lang="en-US" dirty="0" smtClean="0"/>
          </a:p>
          <a:p>
            <a:pPr lvl="1"/>
            <a:r>
              <a:rPr lang="en-US" dirty="0" smtClean="0"/>
              <a:t>Inappropriately applied epidural – high/early</a:t>
            </a:r>
          </a:p>
          <a:p>
            <a:pPr lvl="1"/>
            <a:r>
              <a:rPr lang="en-US" dirty="0" smtClean="0"/>
              <a:t>Excessive sedation</a:t>
            </a:r>
          </a:p>
          <a:p>
            <a:pPr lvl="1"/>
            <a:r>
              <a:rPr lang="en-US" dirty="0" smtClean="0"/>
              <a:t>Obstructive Pelvic </a:t>
            </a:r>
            <a:r>
              <a:rPr lang="en-US" dirty="0" err="1" smtClean="0"/>
              <a:t>lessions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8255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of protraction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Re-evaluate </a:t>
            </a:r>
            <a:r>
              <a:rPr lang="en-US" dirty="0" err="1" smtClean="0"/>
              <a:t>feto</a:t>
            </a:r>
            <a:r>
              <a:rPr lang="en-US" dirty="0" smtClean="0"/>
              <a:t>-pelvic relationships, state of fetus, contractions</a:t>
            </a:r>
          </a:p>
          <a:p>
            <a:r>
              <a:rPr lang="en-US" dirty="0" smtClean="0"/>
              <a:t>C/section if CPD, fetal compromise diagnosed</a:t>
            </a:r>
          </a:p>
          <a:p>
            <a:r>
              <a:rPr lang="en-US" dirty="0" smtClean="0"/>
              <a:t>Oxytocin where contractions inadequate, no CPD</a:t>
            </a:r>
          </a:p>
          <a:p>
            <a:r>
              <a:rPr lang="en-US" dirty="0" smtClean="0"/>
              <a:t>Conservative management – supportive care – encouragement, pain relief, fluids  - where no </a:t>
            </a:r>
            <a:r>
              <a:rPr lang="en-US" smtClean="0"/>
              <a:t>risk factor identified 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9519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Arrest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Include:</a:t>
            </a:r>
          </a:p>
          <a:p>
            <a:pPr lvl="1"/>
            <a:r>
              <a:rPr lang="en-US" dirty="0" smtClean="0"/>
              <a:t>Prolonged deceleration – lasting &gt; 1 hour in multipara and 3 hours in </a:t>
            </a:r>
            <a:r>
              <a:rPr lang="en-US" dirty="0" err="1" smtClean="0"/>
              <a:t>nullipara</a:t>
            </a:r>
            <a:endParaRPr lang="en-US" dirty="0" smtClean="0"/>
          </a:p>
          <a:p>
            <a:pPr lvl="1"/>
            <a:r>
              <a:rPr lang="en-US" dirty="0" smtClean="0"/>
              <a:t>Secondary arrest of dilatation – no change in dilation for &gt; 2 hours in active phase</a:t>
            </a:r>
          </a:p>
          <a:p>
            <a:pPr lvl="1"/>
            <a:r>
              <a:rPr lang="en-US" dirty="0" smtClean="0"/>
              <a:t>Arrest of descent – no change in descent for &gt;1 hour</a:t>
            </a:r>
          </a:p>
          <a:p>
            <a:pPr lvl="1"/>
            <a:r>
              <a:rPr lang="en-US" dirty="0" smtClean="0"/>
              <a:t>Failure of descent – no descent in deceleration phase/2</a:t>
            </a:r>
            <a:r>
              <a:rPr lang="en-US" baseline="30000" dirty="0" smtClean="0"/>
              <a:t>nd</a:t>
            </a:r>
            <a:r>
              <a:rPr lang="en-US" dirty="0" smtClean="0"/>
              <a:t> 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5524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arrest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About 50% due to disproportion</a:t>
            </a:r>
          </a:p>
          <a:p>
            <a:r>
              <a:rPr lang="en-US" dirty="0" smtClean="0"/>
              <a:t>Other causes – mal-positions, mal-presentations, excessive sedation</a:t>
            </a:r>
          </a:p>
          <a:p>
            <a:r>
              <a:rPr lang="en-US" dirty="0" smtClean="0"/>
              <a:t>Thorough evaluation of </a:t>
            </a:r>
            <a:r>
              <a:rPr lang="en-US" dirty="0" err="1" smtClean="0"/>
              <a:t>feto</a:t>
            </a:r>
            <a:r>
              <a:rPr lang="en-US" dirty="0" smtClean="0"/>
              <a:t>-pelvic relationships </a:t>
            </a:r>
          </a:p>
          <a:p>
            <a:r>
              <a:rPr lang="en-US" dirty="0" smtClean="0"/>
              <a:t>C/section for CPD, mal-positions </a:t>
            </a:r>
          </a:p>
          <a:p>
            <a:r>
              <a:rPr lang="en-US" dirty="0" smtClean="0"/>
              <a:t>Sedation – allow to wear off, oxytocin</a:t>
            </a:r>
          </a:p>
          <a:p>
            <a:r>
              <a:rPr lang="en-US" dirty="0" smtClean="0"/>
              <a:t>Vacuum/forceps if very good descent achieved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7004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Precipitate labor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Rate of =/&gt; 5cm and =/&gt; 10cm per hour in phase of maximum slope – </a:t>
            </a:r>
            <a:r>
              <a:rPr lang="en-US" dirty="0" err="1" smtClean="0"/>
              <a:t>primi</a:t>
            </a:r>
            <a:r>
              <a:rPr lang="en-US" dirty="0" smtClean="0"/>
              <a:t> vs. multipara</a:t>
            </a:r>
          </a:p>
          <a:p>
            <a:r>
              <a:rPr lang="en-US" dirty="0" smtClean="0"/>
              <a:t>May result from very strong contractions or low birth canal resistance</a:t>
            </a:r>
          </a:p>
          <a:p>
            <a:r>
              <a:rPr lang="en-US" dirty="0" smtClean="0"/>
              <a:t>Strong contractions – Oxytocin use, </a:t>
            </a:r>
            <a:r>
              <a:rPr lang="en-US" dirty="0" err="1" smtClean="0"/>
              <a:t>abruptio</a:t>
            </a:r>
            <a:r>
              <a:rPr lang="en-US" dirty="0" smtClean="0"/>
              <a:t> placenta</a:t>
            </a:r>
          </a:p>
          <a:p>
            <a:r>
              <a:rPr lang="en-US" dirty="0" smtClean="0"/>
              <a:t>Allow little time for diagnosis/intervention</a:t>
            </a:r>
          </a:p>
          <a:p>
            <a:r>
              <a:rPr lang="en-US" dirty="0" smtClean="0"/>
              <a:t>Use of </a:t>
            </a:r>
            <a:r>
              <a:rPr lang="en-US" dirty="0" err="1" smtClean="0"/>
              <a:t>tocolytics</a:t>
            </a:r>
            <a:r>
              <a:rPr lang="en-US" dirty="0" smtClean="0"/>
              <a:t> not established, analgesics/anesthetics - contraindicated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7522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precipitate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Postpartum hemorrhage – hypotonic uterus, injuries</a:t>
            </a:r>
          </a:p>
          <a:p>
            <a:r>
              <a:rPr lang="en-US" dirty="0" smtClean="0"/>
              <a:t>Uterine rupture, lacerations of the genital tract</a:t>
            </a:r>
          </a:p>
          <a:p>
            <a:r>
              <a:rPr lang="en-US" dirty="0" smtClean="0"/>
              <a:t>Amniotic fluid embolism</a:t>
            </a:r>
          </a:p>
          <a:p>
            <a:r>
              <a:rPr lang="en-US" dirty="0" smtClean="0"/>
              <a:t>Birth injuries (fetal) – intracranial hemorrhage, unattended delivery</a:t>
            </a:r>
          </a:p>
          <a:p>
            <a:r>
              <a:rPr lang="en-US" dirty="0" smtClean="0"/>
              <a:t>Hypoxic injury to fetus</a:t>
            </a:r>
          </a:p>
          <a:p>
            <a:r>
              <a:rPr lang="en-US" dirty="0" smtClean="0"/>
              <a:t>Increased </a:t>
            </a:r>
            <a:r>
              <a:rPr lang="en-US" smtClean="0"/>
              <a:t>perinatal mortality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416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</a:p>
          <a:p>
            <a:r>
              <a:rPr lang="en-US" dirty="0" smtClean="0"/>
              <a:t>Causes </a:t>
            </a:r>
          </a:p>
          <a:p>
            <a:r>
              <a:rPr lang="en-US" dirty="0" smtClean="0"/>
              <a:t>Types </a:t>
            </a:r>
          </a:p>
          <a:p>
            <a:r>
              <a:rPr lang="en-US" dirty="0" smtClean="0"/>
              <a:t>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680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 process characterized by uterine contractions which increase in regularity, intensity and duration and causes progressive dilatation and effacement of the cervix and descent of the fetus down the birth canal.</a:t>
            </a:r>
          </a:p>
          <a:p>
            <a:pPr>
              <a:lnSpc>
                <a:spcPct val="90000"/>
              </a:lnSpc>
            </a:pPr>
            <a:r>
              <a:rPr lang="en-US" dirty="0"/>
              <a:t>Cervical dilatation and descent of the presenting part used to monitor the progress of </a:t>
            </a:r>
            <a:r>
              <a:rPr lang="en-US" dirty="0" err="1"/>
              <a:t>labour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Sigmoid curve described: latent/active phases, acceleration, maximum slope, Deceleration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857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Latent phase 4.8 hours in multiparous, 6.4 hours in </a:t>
            </a:r>
            <a:r>
              <a:rPr lang="en-US" dirty="0" err="1"/>
              <a:t>primegravida</a:t>
            </a:r>
            <a:endParaRPr lang="en-US" dirty="0"/>
          </a:p>
          <a:p>
            <a:r>
              <a:rPr lang="en-US" dirty="0" smtClean="0"/>
              <a:t>Maximum </a:t>
            </a:r>
            <a:r>
              <a:rPr lang="en-US" dirty="0"/>
              <a:t>slope – 3cm per hour for prime </a:t>
            </a:r>
            <a:r>
              <a:rPr lang="en-US" dirty="0" err="1" smtClean="0"/>
              <a:t>gravidas</a:t>
            </a:r>
            <a:endParaRPr lang="en-US" dirty="0" smtClean="0"/>
          </a:p>
          <a:p>
            <a:r>
              <a:rPr lang="en-US" dirty="0" smtClean="0"/>
              <a:t>Average duration of 1</a:t>
            </a:r>
            <a:r>
              <a:rPr lang="en-US" baseline="30000" dirty="0" smtClean="0"/>
              <a:t>st</a:t>
            </a:r>
            <a:r>
              <a:rPr lang="en-US" dirty="0" smtClean="0"/>
              <a:t> stage – 8 hours in </a:t>
            </a:r>
            <a:r>
              <a:rPr lang="en-US" dirty="0" err="1" smtClean="0"/>
              <a:t>primigravida</a:t>
            </a:r>
            <a:r>
              <a:rPr lang="en-US" dirty="0" smtClean="0"/>
              <a:t>, 6 hours in multipara</a:t>
            </a:r>
          </a:p>
          <a:p>
            <a:r>
              <a:rPr lang="en-US" dirty="0" smtClean="0"/>
              <a:t>Median duration of 2</a:t>
            </a:r>
            <a:r>
              <a:rPr lang="en-US" baseline="30000" dirty="0" smtClean="0"/>
              <a:t>nd</a:t>
            </a:r>
            <a:r>
              <a:rPr lang="en-US" dirty="0" smtClean="0"/>
              <a:t> stage – 50 min in </a:t>
            </a:r>
            <a:r>
              <a:rPr lang="en-US" dirty="0" err="1" smtClean="0"/>
              <a:t>primis</a:t>
            </a:r>
            <a:r>
              <a:rPr lang="en-US" dirty="0" smtClean="0"/>
              <a:t>,  20 min in multipara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081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contd.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Abnormal patterns = deviations from normal</a:t>
            </a:r>
          </a:p>
          <a:p>
            <a:r>
              <a:rPr lang="en-US" dirty="0" smtClean="0"/>
              <a:t>May include failure of initiation, slower than normal progress, arrested progress or faster than normal progress</a:t>
            </a:r>
          </a:p>
          <a:p>
            <a:r>
              <a:rPr lang="en-US" dirty="0" smtClean="0"/>
              <a:t>Difficult labor is also referred to as dystocia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55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Abnormal patterns result from:</a:t>
            </a:r>
          </a:p>
          <a:p>
            <a:pPr lvl="1"/>
            <a:r>
              <a:rPr lang="en-US" dirty="0" smtClean="0"/>
              <a:t>Abnormalities of the pelvis (Passage)</a:t>
            </a:r>
          </a:p>
          <a:p>
            <a:pPr lvl="1"/>
            <a:r>
              <a:rPr lang="en-US" dirty="0" smtClean="0"/>
              <a:t>Abnormalities of the fetus (Passenger)</a:t>
            </a:r>
          </a:p>
          <a:p>
            <a:pPr lvl="1"/>
            <a:r>
              <a:rPr lang="en-US" dirty="0" smtClean="0"/>
              <a:t>Abnormalities of contractions (Powers)</a:t>
            </a:r>
          </a:p>
          <a:p>
            <a:r>
              <a:rPr lang="en-US" dirty="0" smtClean="0"/>
              <a:t>? Abnormalities of the porter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3153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Abnormalities of the Passage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Pelvic dystocia</a:t>
            </a:r>
          </a:p>
          <a:p>
            <a:r>
              <a:rPr lang="en-US" dirty="0" smtClean="0"/>
              <a:t>Results from architecture or relationship between pelvis and presenting part</a:t>
            </a:r>
          </a:p>
          <a:p>
            <a:r>
              <a:rPr lang="en-US" dirty="0" smtClean="0"/>
              <a:t>Include: </a:t>
            </a:r>
          </a:p>
          <a:p>
            <a:pPr lvl="1"/>
            <a:r>
              <a:rPr lang="en-US" dirty="0" smtClean="0"/>
              <a:t>Abnormal size</a:t>
            </a:r>
          </a:p>
          <a:p>
            <a:pPr lvl="1"/>
            <a:r>
              <a:rPr lang="en-US" dirty="0" smtClean="0"/>
              <a:t>Abnormal configuration</a:t>
            </a:r>
          </a:p>
          <a:p>
            <a:pPr lvl="1"/>
            <a:r>
              <a:rPr lang="en-US" dirty="0" smtClean="0"/>
              <a:t>Soft tissue abnormalities of birth canal</a:t>
            </a:r>
          </a:p>
          <a:p>
            <a:pPr lvl="1"/>
            <a:r>
              <a:rPr lang="en-US" dirty="0" smtClean="0"/>
              <a:t>Reproductive tract masses or </a:t>
            </a:r>
            <a:r>
              <a:rPr lang="en-US" dirty="0" err="1" smtClean="0"/>
              <a:t>neoplasia</a:t>
            </a:r>
            <a:endParaRPr lang="en-US" dirty="0" smtClean="0"/>
          </a:p>
          <a:p>
            <a:pPr lvl="1"/>
            <a:r>
              <a:rPr lang="en-US" dirty="0" smtClean="0"/>
              <a:t>Abnormal placental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1087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Abnormalities of the Passenger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Fetal dystocia</a:t>
            </a:r>
          </a:p>
          <a:p>
            <a:r>
              <a:rPr lang="en-US" dirty="0" smtClean="0"/>
              <a:t>Abnormalities related to fetus include:</a:t>
            </a:r>
          </a:p>
          <a:p>
            <a:pPr lvl="1"/>
            <a:r>
              <a:rPr lang="en-US" dirty="0" err="1" smtClean="0"/>
              <a:t>Macrosomia</a:t>
            </a:r>
            <a:endParaRPr lang="en-US" dirty="0" smtClean="0"/>
          </a:p>
          <a:p>
            <a:pPr lvl="1"/>
            <a:r>
              <a:rPr lang="en-US" dirty="0" err="1" smtClean="0"/>
              <a:t>Malpresentations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Malpositions</a:t>
            </a:r>
            <a:endParaRPr lang="en-US" dirty="0" smtClean="0"/>
          </a:p>
          <a:p>
            <a:pPr lvl="1"/>
            <a:r>
              <a:rPr lang="en-US" dirty="0" smtClean="0"/>
              <a:t>Congenital anomalies e.g. hydrocephalus</a:t>
            </a:r>
          </a:p>
          <a:p>
            <a:pPr lvl="1"/>
            <a:r>
              <a:rPr lang="en-US" dirty="0" smtClean="0"/>
              <a:t>Multiple gestation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829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Abnormalities of the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Uterine dystocia</a:t>
            </a:r>
          </a:p>
          <a:p>
            <a:r>
              <a:rPr lang="en-US" dirty="0" smtClean="0"/>
              <a:t>Uterine activity that is ineffective in producing normal labor progress</a:t>
            </a:r>
          </a:p>
          <a:p>
            <a:r>
              <a:rPr lang="en-US" dirty="0" smtClean="0"/>
              <a:t>Includes:</a:t>
            </a:r>
          </a:p>
          <a:p>
            <a:pPr lvl="1"/>
            <a:r>
              <a:rPr lang="en-US" dirty="0" smtClean="0"/>
              <a:t>Hypertonic uterine action</a:t>
            </a:r>
          </a:p>
          <a:p>
            <a:pPr lvl="1"/>
            <a:r>
              <a:rPr lang="en-US" dirty="0" smtClean="0"/>
              <a:t>Hypotonic activity</a:t>
            </a:r>
          </a:p>
          <a:p>
            <a:pPr lvl="1"/>
            <a:r>
              <a:rPr lang="en-US" dirty="0" err="1" smtClean="0"/>
              <a:t>Discoordinated</a:t>
            </a:r>
            <a:r>
              <a:rPr lang="en-US" dirty="0" smtClean="0"/>
              <a:t> uterine action</a:t>
            </a:r>
          </a:p>
          <a:p>
            <a:pPr lvl="1"/>
            <a:r>
              <a:rPr lang="en-US" dirty="0" smtClean="0"/>
              <a:t>Lack of voluntary expulsive effort in 2</a:t>
            </a:r>
            <a:r>
              <a:rPr lang="en-US" baseline="30000" dirty="0" smtClean="0"/>
              <a:t>nd</a:t>
            </a:r>
            <a:r>
              <a:rPr lang="en-US" dirty="0" smtClean="0"/>
              <a:t> stage of labor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933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746</Words>
  <Application>Microsoft Office PowerPoint</Application>
  <PresentationFormat>On-screen Show (4:3)</PresentationFormat>
  <Paragraphs>118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ABNORMAL LABOR PATTERNS</vt:lpstr>
      <vt:lpstr>Outline </vt:lpstr>
      <vt:lpstr>Definitions </vt:lpstr>
      <vt:lpstr>Definition contd.</vt:lpstr>
      <vt:lpstr>Definition contd. 2</vt:lpstr>
      <vt:lpstr>Pathogenesis </vt:lpstr>
      <vt:lpstr>Abnormalities of the Passage</vt:lpstr>
      <vt:lpstr>Abnormalities of the Passenger</vt:lpstr>
      <vt:lpstr>Abnormalities of the Powers</vt:lpstr>
      <vt:lpstr>Types of abnormal labor patterns</vt:lpstr>
      <vt:lpstr>Prolonged Latent Phase</vt:lpstr>
      <vt:lpstr>Causes of prolonged latent phase</vt:lpstr>
      <vt:lpstr>Management of prolonged latent phase</vt:lpstr>
      <vt:lpstr>Protraction disorders</vt:lpstr>
      <vt:lpstr>Management of protraction disorders</vt:lpstr>
      <vt:lpstr>Arrest disorders</vt:lpstr>
      <vt:lpstr>Management of arrest disorders</vt:lpstr>
      <vt:lpstr>Precipitate labor disorder</vt:lpstr>
      <vt:lpstr>Complications of precipitate labor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ABNORMAL LABOR PATTERNS</dc:title>
  <dc:creator>Dr. Aswani</dc:creator>
  <cp:lastModifiedBy>lenovo</cp:lastModifiedBy>
  <cp:revision>21</cp:revision>
  <dcterms:created xsi:type="dcterms:W3CDTF">2017-03-23T18:21:58Z</dcterms:created>
  <dcterms:modified xsi:type="dcterms:W3CDTF">2021-04-19T17:52:52Z</dcterms:modified>
</cp:coreProperties>
</file>