
<file path=[Content_Types].xml><?xml version="1.0" encoding="utf-8"?>
<Types xmlns="http://schemas.openxmlformats.org/package/2006/content-types">
  <Default Extension="vml" ContentType="application/vnd.openxmlformats-officedocument.vmlDrawing"/>
  <Default Extension="doc" ContentType="application/msword"/>
  <Default Extension="bin" ContentType="application/vnd.openxmlformats-officedocument.oleObject"/>
  <Default Extension="jpeg" ContentType="image/jpeg"/>
  <Default Extension="JPG" ContentType="image/.jpg"/>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6" r:id="rId5"/>
    <p:sldMasterId id="2147483700" r:id="rId6"/>
  </p:sldMasterIdLst>
  <p:notesMasterIdLst>
    <p:notesMasterId r:id="rId292"/>
  </p:notesMasterIdLst>
  <p:handoutMasterIdLst>
    <p:handoutMasterId r:id="rId457"/>
  </p:handoutMasterIdLst>
  <p:sldIdLst>
    <p:sldId id="259" r:id="rId7"/>
    <p:sldId id="684" r:id="rId8"/>
    <p:sldId id="687" r:id="rId9"/>
    <p:sldId id="685" r:id="rId10"/>
    <p:sldId id="686" r:id="rId11"/>
    <p:sldId id="688" r:id="rId12"/>
    <p:sldId id="257" r:id="rId13"/>
    <p:sldId id="258" r:id="rId14"/>
    <p:sldId id="636" r:id="rId15"/>
    <p:sldId id="260" r:id="rId16"/>
    <p:sldId id="261" r:id="rId17"/>
    <p:sldId id="262" r:id="rId18"/>
    <p:sldId id="263" r:id="rId19"/>
    <p:sldId id="638" r:id="rId20"/>
    <p:sldId id="264" r:id="rId21"/>
    <p:sldId id="265" r:id="rId22"/>
    <p:sldId id="266" r:id="rId23"/>
    <p:sldId id="267" r:id="rId24"/>
    <p:sldId id="639" r:id="rId25"/>
    <p:sldId id="284" r:id="rId26"/>
    <p:sldId id="285" r:id="rId27"/>
    <p:sldId id="268" r:id="rId28"/>
    <p:sldId id="269" r:id="rId29"/>
    <p:sldId id="270" r:id="rId30"/>
    <p:sldId id="271" r:id="rId31"/>
    <p:sldId id="272" r:id="rId32"/>
    <p:sldId id="273" r:id="rId33"/>
    <p:sldId id="640" r:id="rId34"/>
    <p:sldId id="641" r:id="rId35"/>
    <p:sldId id="642" r:id="rId36"/>
    <p:sldId id="274" r:id="rId37"/>
    <p:sldId id="275" r:id="rId38"/>
    <p:sldId id="288" r:id="rId39"/>
    <p:sldId id="289" r:id="rId40"/>
    <p:sldId id="290" r:id="rId41"/>
    <p:sldId id="611" r:id="rId42"/>
    <p:sldId id="612" r:id="rId43"/>
    <p:sldId id="613" r:id="rId44"/>
    <p:sldId id="614" r:id="rId45"/>
    <p:sldId id="615" r:id="rId46"/>
    <p:sldId id="616" r:id="rId47"/>
    <p:sldId id="617" r:id="rId48"/>
    <p:sldId id="618" r:id="rId49"/>
    <p:sldId id="619" r:id="rId50"/>
    <p:sldId id="620" r:id="rId51"/>
    <p:sldId id="621" r:id="rId52"/>
    <p:sldId id="622" r:id="rId53"/>
    <p:sldId id="623" r:id="rId54"/>
    <p:sldId id="624" r:id="rId55"/>
    <p:sldId id="625" r:id="rId56"/>
    <p:sldId id="626" r:id="rId57"/>
    <p:sldId id="627" r:id="rId58"/>
    <p:sldId id="628" r:id="rId59"/>
    <p:sldId id="629" r:id="rId60"/>
    <p:sldId id="643" r:id="rId61"/>
    <p:sldId id="644" r:id="rId62"/>
    <p:sldId id="645" r:id="rId63"/>
    <p:sldId id="646" r:id="rId64"/>
    <p:sldId id="276" r:id="rId65"/>
    <p:sldId id="307" r:id="rId66"/>
    <p:sldId id="306" r:id="rId67"/>
    <p:sldId id="308" r:id="rId68"/>
    <p:sldId id="309" r:id="rId69"/>
    <p:sldId id="277" r:id="rId70"/>
    <p:sldId id="278" r:id="rId71"/>
    <p:sldId id="279" r:id="rId72"/>
    <p:sldId id="280" r:id="rId73"/>
    <p:sldId id="281" r:id="rId74"/>
    <p:sldId id="282" r:id="rId75"/>
    <p:sldId id="310" r:id="rId76"/>
    <p:sldId id="683" r:id="rId77"/>
    <p:sldId id="312" r:id="rId78"/>
    <p:sldId id="313" r:id="rId79"/>
    <p:sldId id="630" r:id="rId80"/>
    <p:sldId id="676" r:id="rId81"/>
    <p:sldId id="631" r:id="rId82"/>
    <p:sldId id="314" r:id="rId83"/>
    <p:sldId id="610" r:id="rId84"/>
    <p:sldId id="677" r:id="rId85"/>
    <p:sldId id="316" r:id="rId86"/>
    <p:sldId id="317" r:id="rId87"/>
    <p:sldId id="318" r:id="rId88"/>
    <p:sldId id="319" r:id="rId89"/>
    <p:sldId id="320" r:id="rId90"/>
    <p:sldId id="321" r:id="rId91"/>
    <p:sldId id="322" r:id="rId92"/>
    <p:sldId id="323" r:id="rId93"/>
    <p:sldId id="324" r:id="rId94"/>
    <p:sldId id="325" r:id="rId95"/>
    <p:sldId id="326" r:id="rId96"/>
    <p:sldId id="327" r:id="rId97"/>
    <p:sldId id="328" r:id="rId98"/>
    <p:sldId id="329" r:id="rId99"/>
    <p:sldId id="330" r:id="rId100"/>
    <p:sldId id="331" r:id="rId101"/>
    <p:sldId id="332" r:id="rId102"/>
    <p:sldId id="333" r:id="rId103"/>
    <p:sldId id="334" r:id="rId104"/>
    <p:sldId id="335" r:id="rId105"/>
    <p:sldId id="336" r:id="rId106"/>
    <p:sldId id="337" r:id="rId107"/>
    <p:sldId id="338" r:id="rId108"/>
    <p:sldId id="339" r:id="rId109"/>
    <p:sldId id="340" r:id="rId110"/>
    <p:sldId id="341" r:id="rId111"/>
    <p:sldId id="632" r:id="rId112"/>
    <p:sldId id="342" r:id="rId113"/>
    <p:sldId id="343" r:id="rId114"/>
    <p:sldId id="344" r:id="rId115"/>
    <p:sldId id="345" r:id="rId116"/>
    <p:sldId id="346" r:id="rId117"/>
    <p:sldId id="347" r:id="rId118"/>
    <p:sldId id="647" r:id="rId119"/>
    <p:sldId id="348" r:id="rId120"/>
    <p:sldId id="349" r:id="rId121"/>
    <p:sldId id="350" r:id="rId122"/>
    <p:sldId id="351" r:id="rId123"/>
    <p:sldId id="352" r:id="rId124"/>
    <p:sldId id="353" r:id="rId125"/>
    <p:sldId id="354" r:id="rId126"/>
    <p:sldId id="355" r:id="rId127"/>
    <p:sldId id="356" r:id="rId128"/>
    <p:sldId id="357" r:id="rId129"/>
    <p:sldId id="358" r:id="rId130"/>
    <p:sldId id="633" r:id="rId131"/>
    <p:sldId id="634" r:id="rId132"/>
    <p:sldId id="359" r:id="rId133"/>
    <p:sldId id="360" r:id="rId134"/>
    <p:sldId id="361" r:id="rId135"/>
    <p:sldId id="362" r:id="rId136"/>
    <p:sldId id="635" r:id="rId137"/>
    <p:sldId id="363" r:id="rId138"/>
    <p:sldId id="364" r:id="rId139"/>
    <p:sldId id="365" r:id="rId140"/>
    <p:sldId id="366" r:id="rId141"/>
    <p:sldId id="367" r:id="rId142"/>
    <p:sldId id="368" r:id="rId143"/>
    <p:sldId id="369" r:id="rId144"/>
    <p:sldId id="370" r:id="rId145"/>
    <p:sldId id="371" r:id="rId146"/>
    <p:sldId id="372" r:id="rId147"/>
    <p:sldId id="373" r:id="rId148"/>
    <p:sldId id="374" r:id="rId149"/>
    <p:sldId id="375" r:id="rId150"/>
    <p:sldId id="376" r:id="rId151"/>
    <p:sldId id="377" r:id="rId152"/>
    <p:sldId id="378" r:id="rId153"/>
    <p:sldId id="379" r:id="rId154"/>
    <p:sldId id="380" r:id="rId155"/>
    <p:sldId id="690" r:id="rId156"/>
    <p:sldId id="691" r:id="rId157"/>
    <p:sldId id="692" r:id="rId158"/>
    <p:sldId id="693" r:id="rId159"/>
    <p:sldId id="694" r:id="rId160"/>
    <p:sldId id="695" r:id="rId161"/>
    <p:sldId id="696" r:id="rId162"/>
    <p:sldId id="697" r:id="rId163"/>
    <p:sldId id="698" r:id="rId164"/>
    <p:sldId id="699" r:id="rId165"/>
    <p:sldId id="700" r:id="rId166"/>
    <p:sldId id="753" r:id="rId167"/>
    <p:sldId id="701" r:id="rId168"/>
    <p:sldId id="702" r:id="rId169"/>
    <p:sldId id="703" r:id="rId170"/>
    <p:sldId id="704" r:id="rId171"/>
    <p:sldId id="705" r:id="rId172"/>
    <p:sldId id="706" r:id="rId173"/>
    <p:sldId id="707" r:id="rId174"/>
    <p:sldId id="754" r:id="rId175"/>
    <p:sldId id="708" r:id="rId176"/>
    <p:sldId id="709" r:id="rId177"/>
    <p:sldId id="710" r:id="rId178"/>
    <p:sldId id="711" r:id="rId179"/>
    <p:sldId id="712" r:id="rId180"/>
    <p:sldId id="713" r:id="rId181"/>
    <p:sldId id="717" r:id="rId182"/>
    <p:sldId id="718" r:id="rId183"/>
    <p:sldId id="719" r:id="rId184"/>
    <p:sldId id="720" r:id="rId185"/>
    <p:sldId id="721" r:id="rId186"/>
    <p:sldId id="722" r:id="rId187"/>
    <p:sldId id="723" r:id="rId188"/>
    <p:sldId id="724" r:id="rId189"/>
    <p:sldId id="725" r:id="rId190"/>
    <p:sldId id="726" r:id="rId191"/>
    <p:sldId id="728" r:id="rId192"/>
    <p:sldId id="729" r:id="rId193"/>
    <p:sldId id="730" r:id="rId194"/>
    <p:sldId id="731" r:id="rId195"/>
    <p:sldId id="732" r:id="rId196"/>
    <p:sldId id="733" r:id="rId197"/>
    <p:sldId id="734" r:id="rId198"/>
    <p:sldId id="735" r:id="rId199"/>
    <p:sldId id="409" r:id="rId200"/>
    <p:sldId id="410" r:id="rId201"/>
    <p:sldId id="689" r:id="rId202"/>
    <p:sldId id="744" r:id="rId203"/>
    <p:sldId id="745" r:id="rId204"/>
    <p:sldId id="746" r:id="rId205"/>
    <p:sldId id="747" r:id="rId206"/>
    <p:sldId id="748" r:id="rId207"/>
    <p:sldId id="750" r:id="rId208"/>
    <p:sldId id="751" r:id="rId209"/>
    <p:sldId id="752" r:id="rId210"/>
    <p:sldId id="736" r:id="rId211"/>
    <p:sldId id="737" r:id="rId212"/>
    <p:sldId id="738" r:id="rId213"/>
    <p:sldId id="739" r:id="rId214"/>
    <p:sldId id="740" r:id="rId215"/>
    <p:sldId id="755" r:id="rId216"/>
    <p:sldId id="756" r:id="rId217"/>
    <p:sldId id="757" r:id="rId218"/>
    <p:sldId id="742" r:id="rId219"/>
    <p:sldId id="758" r:id="rId220"/>
    <p:sldId id="759" r:id="rId221"/>
    <p:sldId id="760" r:id="rId222"/>
    <p:sldId id="761" r:id="rId223"/>
    <p:sldId id="762" r:id="rId224"/>
    <p:sldId id="763" r:id="rId225"/>
    <p:sldId id="411" r:id="rId226"/>
    <p:sldId id="412" r:id="rId227"/>
    <p:sldId id="413" r:id="rId228"/>
    <p:sldId id="414" r:id="rId229"/>
    <p:sldId id="415" r:id="rId230"/>
    <p:sldId id="416" r:id="rId231"/>
    <p:sldId id="417" r:id="rId232"/>
    <p:sldId id="418" r:id="rId233"/>
    <p:sldId id="419" r:id="rId234"/>
    <p:sldId id="420" r:id="rId235"/>
    <p:sldId id="421" r:id="rId236"/>
    <p:sldId id="422" r:id="rId237"/>
    <p:sldId id="423" r:id="rId238"/>
    <p:sldId id="424" r:id="rId239"/>
    <p:sldId id="425" r:id="rId240"/>
    <p:sldId id="426" r:id="rId241"/>
    <p:sldId id="427" r:id="rId242"/>
    <p:sldId id="428" r:id="rId243"/>
    <p:sldId id="429" r:id="rId244"/>
    <p:sldId id="430" r:id="rId245"/>
    <p:sldId id="431" r:id="rId246"/>
    <p:sldId id="432" r:id="rId247"/>
    <p:sldId id="433" r:id="rId248"/>
    <p:sldId id="434" r:id="rId249"/>
    <p:sldId id="435" r:id="rId250"/>
    <p:sldId id="436" r:id="rId251"/>
    <p:sldId id="437" r:id="rId252"/>
    <p:sldId id="438" r:id="rId253"/>
    <p:sldId id="439" r:id="rId254"/>
    <p:sldId id="440" r:id="rId255"/>
    <p:sldId id="441" r:id="rId256"/>
    <p:sldId id="442" r:id="rId257"/>
    <p:sldId id="443" r:id="rId258"/>
    <p:sldId id="444" r:id="rId259"/>
    <p:sldId id="675" r:id="rId260"/>
    <p:sldId id="445" r:id="rId261"/>
    <p:sldId id="446" r:id="rId262"/>
    <p:sldId id="447" r:id="rId263"/>
    <p:sldId id="448" r:id="rId264"/>
    <p:sldId id="449" r:id="rId265"/>
    <p:sldId id="450" r:id="rId266"/>
    <p:sldId id="451" r:id="rId267"/>
    <p:sldId id="452" r:id="rId268"/>
    <p:sldId id="453" r:id="rId269"/>
    <p:sldId id="454" r:id="rId270"/>
    <p:sldId id="455" r:id="rId271"/>
    <p:sldId id="456" r:id="rId272"/>
    <p:sldId id="457" r:id="rId273"/>
    <p:sldId id="458" r:id="rId274"/>
    <p:sldId id="459" r:id="rId275"/>
    <p:sldId id="460" r:id="rId276"/>
    <p:sldId id="461" r:id="rId277"/>
    <p:sldId id="462" r:id="rId278"/>
    <p:sldId id="463" r:id="rId279"/>
    <p:sldId id="464" r:id="rId280"/>
    <p:sldId id="465" r:id="rId281"/>
    <p:sldId id="466" r:id="rId282"/>
    <p:sldId id="467" r:id="rId283"/>
    <p:sldId id="468" r:id="rId284"/>
    <p:sldId id="469" r:id="rId285"/>
    <p:sldId id="470" r:id="rId286"/>
    <p:sldId id="471" r:id="rId287"/>
    <p:sldId id="472" r:id="rId288"/>
    <p:sldId id="473" r:id="rId289"/>
    <p:sldId id="474" r:id="rId290"/>
    <p:sldId id="475" r:id="rId291"/>
    <p:sldId id="476" r:id="rId293"/>
    <p:sldId id="477" r:id="rId294"/>
    <p:sldId id="478" r:id="rId295"/>
    <p:sldId id="479" r:id="rId296"/>
    <p:sldId id="480" r:id="rId297"/>
    <p:sldId id="481" r:id="rId298"/>
    <p:sldId id="482" r:id="rId299"/>
    <p:sldId id="483" r:id="rId300"/>
    <p:sldId id="648" r:id="rId301"/>
    <p:sldId id="649" r:id="rId302"/>
    <p:sldId id="650" r:id="rId303"/>
    <p:sldId id="651" r:id="rId304"/>
    <p:sldId id="652" r:id="rId305"/>
    <p:sldId id="653" r:id="rId306"/>
    <p:sldId id="484" r:id="rId307"/>
    <p:sldId id="654" r:id="rId308"/>
    <p:sldId id="485" r:id="rId309"/>
    <p:sldId id="487" r:id="rId310"/>
    <p:sldId id="488" r:id="rId311"/>
    <p:sldId id="489" r:id="rId312"/>
    <p:sldId id="490" r:id="rId313"/>
    <p:sldId id="491" r:id="rId314"/>
    <p:sldId id="492" r:id="rId315"/>
    <p:sldId id="655" r:id="rId316"/>
    <p:sldId id="493" r:id="rId317"/>
    <p:sldId id="494" r:id="rId318"/>
    <p:sldId id="495" r:id="rId319"/>
    <p:sldId id="496" r:id="rId320"/>
    <p:sldId id="497" r:id="rId321"/>
    <p:sldId id="498" r:id="rId322"/>
    <p:sldId id="499" r:id="rId323"/>
    <p:sldId id="500" r:id="rId324"/>
    <p:sldId id="669" r:id="rId325"/>
    <p:sldId id="501" r:id="rId326"/>
    <p:sldId id="670" r:id="rId327"/>
    <p:sldId id="502" r:id="rId328"/>
    <p:sldId id="671" r:id="rId329"/>
    <p:sldId id="503" r:id="rId330"/>
    <p:sldId id="609" r:id="rId331"/>
    <p:sldId id="504" r:id="rId332"/>
    <p:sldId id="505" r:id="rId333"/>
    <p:sldId id="506" r:id="rId334"/>
    <p:sldId id="507" r:id="rId335"/>
    <p:sldId id="508" r:id="rId336"/>
    <p:sldId id="509" r:id="rId337"/>
    <p:sldId id="510" r:id="rId338"/>
    <p:sldId id="656" r:id="rId339"/>
    <p:sldId id="657" r:id="rId340"/>
    <p:sldId id="658" r:id="rId341"/>
    <p:sldId id="511" r:id="rId342"/>
    <p:sldId id="659" r:id="rId343"/>
    <p:sldId id="512" r:id="rId344"/>
    <p:sldId id="513" r:id="rId345"/>
    <p:sldId id="514" r:id="rId346"/>
    <p:sldId id="515" r:id="rId347"/>
    <p:sldId id="516" r:id="rId348"/>
    <p:sldId id="517" r:id="rId349"/>
    <p:sldId id="518" r:id="rId350"/>
    <p:sldId id="519" r:id="rId351"/>
    <p:sldId id="520" r:id="rId352"/>
    <p:sldId id="521" r:id="rId353"/>
    <p:sldId id="522" r:id="rId354"/>
    <p:sldId id="523" r:id="rId355"/>
    <p:sldId id="524" r:id="rId356"/>
    <p:sldId id="525" r:id="rId357"/>
    <p:sldId id="526" r:id="rId358"/>
    <p:sldId id="527" r:id="rId359"/>
    <p:sldId id="528" r:id="rId360"/>
    <p:sldId id="529" r:id="rId361"/>
    <p:sldId id="530" r:id="rId362"/>
    <p:sldId id="531" r:id="rId363"/>
    <p:sldId id="532" r:id="rId364"/>
    <p:sldId id="533" r:id="rId365"/>
    <p:sldId id="534" r:id="rId366"/>
    <p:sldId id="535" r:id="rId367"/>
    <p:sldId id="536" r:id="rId368"/>
    <p:sldId id="537" r:id="rId369"/>
    <p:sldId id="672" r:id="rId370"/>
    <p:sldId id="538" r:id="rId371"/>
    <p:sldId id="539" r:id="rId372"/>
    <p:sldId id="540" r:id="rId373"/>
    <p:sldId id="541" r:id="rId374"/>
    <p:sldId id="542" r:id="rId375"/>
    <p:sldId id="661" r:id="rId376"/>
    <p:sldId id="543" r:id="rId377"/>
    <p:sldId id="663" r:id="rId378"/>
    <p:sldId id="664" r:id="rId379"/>
    <p:sldId id="544" r:id="rId380"/>
    <p:sldId id="545" r:id="rId381"/>
    <p:sldId id="546" r:id="rId382"/>
    <p:sldId id="547" r:id="rId383"/>
    <p:sldId id="665" r:id="rId384"/>
    <p:sldId id="666" r:id="rId385"/>
    <p:sldId id="667" r:id="rId386"/>
    <p:sldId id="548" r:id="rId387"/>
    <p:sldId id="549" r:id="rId388"/>
    <p:sldId id="550" r:id="rId389"/>
    <p:sldId id="551" r:id="rId390"/>
    <p:sldId id="552" r:id="rId391"/>
    <p:sldId id="553" r:id="rId392"/>
    <p:sldId id="554" r:id="rId393"/>
    <p:sldId id="555" r:id="rId394"/>
    <p:sldId id="662" r:id="rId395"/>
    <p:sldId id="556" r:id="rId396"/>
    <p:sldId id="557" r:id="rId397"/>
    <p:sldId id="558" r:id="rId398"/>
    <p:sldId id="559" r:id="rId399"/>
    <p:sldId id="560" r:id="rId400"/>
    <p:sldId id="561" r:id="rId401"/>
    <p:sldId id="562" r:id="rId402"/>
    <p:sldId id="563" r:id="rId403"/>
    <p:sldId id="564" r:id="rId404"/>
    <p:sldId id="681" r:id="rId405"/>
    <p:sldId id="565" r:id="rId406"/>
    <p:sldId id="566" r:id="rId407"/>
    <p:sldId id="567" r:id="rId408"/>
    <p:sldId id="568" r:id="rId409"/>
    <p:sldId id="569" r:id="rId410"/>
    <p:sldId id="570" r:id="rId411"/>
    <p:sldId id="571" r:id="rId412"/>
    <p:sldId id="572" r:id="rId413"/>
    <p:sldId id="573" r:id="rId414"/>
    <p:sldId id="574" r:id="rId415"/>
    <p:sldId id="575" r:id="rId416"/>
    <p:sldId id="576" r:id="rId417"/>
    <p:sldId id="577" r:id="rId418"/>
    <p:sldId id="578" r:id="rId419"/>
    <p:sldId id="579" r:id="rId420"/>
    <p:sldId id="580" r:id="rId421"/>
    <p:sldId id="581" r:id="rId422"/>
    <p:sldId id="582" r:id="rId423"/>
    <p:sldId id="583" r:id="rId424"/>
    <p:sldId id="584" r:id="rId425"/>
    <p:sldId id="585" r:id="rId426"/>
    <p:sldId id="586" r:id="rId427"/>
    <p:sldId id="587" r:id="rId428"/>
    <p:sldId id="680" r:id="rId429"/>
    <p:sldId id="588" r:id="rId430"/>
    <p:sldId id="589" r:id="rId431"/>
    <p:sldId id="590" r:id="rId432"/>
    <p:sldId id="591" r:id="rId433"/>
    <p:sldId id="592" r:id="rId434"/>
    <p:sldId id="593" r:id="rId435"/>
    <p:sldId id="594" r:id="rId436"/>
    <p:sldId id="595" r:id="rId437"/>
    <p:sldId id="596" r:id="rId438"/>
    <p:sldId id="597" r:id="rId439"/>
    <p:sldId id="682" r:id="rId440"/>
    <p:sldId id="598" r:id="rId441"/>
    <p:sldId id="660" r:id="rId442"/>
    <p:sldId id="599" r:id="rId443"/>
    <p:sldId id="600" r:id="rId444"/>
    <p:sldId id="601" r:id="rId445"/>
    <p:sldId id="602" r:id="rId446"/>
    <p:sldId id="603" r:id="rId447"/>
    <p:sldId id="604" r:id="rId448"/>
    <p:sldId id="605" r:id="rId449"/>
    <p:sldId id="606" r:id="rId450"/>
    <p:sldId id="607" r:id="rId451"/>
    <p:sldId id="608" r:id="rId452"/>
    <p:sldId id="637" r:id="rId453"/>
    <p:sldId id="678" r:id="rId454"/>
    <p:sldId id="679" r:id="rId455"/>
    <p:sldId id="311" r:id="rId456"/>
  </p:sldIdLst>
  <p:sldSz cx="9144000" cy="6858000" type="screen4x3"/>
  <p:notesSz cx="6797675" cy="992632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16CC"/>
    <a:srgbClr val="0C0600"/>
    <a:srgbClr val="9B7D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48" autoAdjust="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3.xml"/><Relationship Id="rId98" Type="http://schemas.openxmlformats.org/officeDocument/2006/relationships/slide" Target="slides/slide92.xml"/><Relationship Id="rId97" Type="http://schemas.openxmlformats.org/officeDocument/2006/relationships/slide" Target="slides/slide91.xml"/><Relationship Id="rId96" Type="http://schemas.openxmlformats.org/officeDocument/2006/relationships/slide" Target="slides/slide90.xml"/><Relationship Id="rId95" Type="http://schemas.openxmlformats.org/officeDocument/2006/relationships/slide" Target="slides/slide89.xml"/><Relationship Id="rId94" Type="http://schemas.openxmlformats.org/officeDocument/2006/relationships/slide" Target="slides/slide88.xml"/><Relationship Id="rId93" Type="http://schemas.openxmlformats.org/officeDocument/2006/relationships/slide" Target="slides/slide87.xml"/><Relationship Id="rId92" Type="http://schemas.openxmlformats.org/officeDocument/2006/relationships/slide" Target="slides/slide86.xml"/><Relationship Id="rId91" Type="http://schemas.openxmlformats.org/officeDocument/2006/relationships/slide" Target="slides/slide85.xml"/><Relationship Id="rId90" Type="http://schemas.openxmlformats.org/officeDocument/2006/relationships/slide" Target="slides/slide84.xml"/><Relationship Id="rId9" Type="http://schemas.openxmlformats.org/officeDocument/2006/relationships/slide" Target="slides/slide3.xml"/><Relationship Id="rId89" Type="http://schemas.openxmlformats.org/officeDocument/2006/relationships/slide" Target="slides/slide83.xml"/><Relationship Id="rId88" Type="http://schemas.openxmlformats.org/officeDocument/2006/relationships/slide" Target="slides/slide82.xml"/><Relationship Id="rId87" Type="http://schemas.openxmlformats.org/officeDocument/2006/relationships/slide" Target="slides/slide81.xml"/><Relationship Id="rId86" Type="http://schemas.openxmlformats.org/officeDocument/2006/relationships/slide" Target="slides/slide80.xml"/><Relationship Id="rId85" Type="http://schemas.openxmlformats.org/officeDocument/2006/relationships/slide" Target="slides/slide79.xml"/><Relationship Id="rId84" Type="http://schemas.openxmlformats.org/officeDocument/2006/relationships/slide" Target="slides/slide78.xml"/><Relationship Id="rId83" Type="http://schemas.openxmlformats.org/officeDocument/2006/relationships/slide" Target="slides/slide77.xml"/><Relationship Id="rId82" Type="http://schemas.openxmlformats.org/officeDocument/2006/relationships/slide" Target="slides/slide76.xml"/><Relationship Id="rId81" Type="http://schemas.openxmlformats.org/officeDocument/2006/relationships/slide" Target="slides/slide75.xml"/><Relationship Id="rId80" Type="http://schemas.openxmlformats.org/officeDocument/2006/relationships/slide" Target="slides/slide74.xml"/><Relationship Id="rId8" Type="http://schemas.openxmlformats.org/officeDocument/2006/relationships/slide" Target="slides/slide2.xml"/><Relationship Id="rId79" Type="http://schemas.openxmlformats.org/officeDocument/2006/relationships/slide" Target="slides/slide73.xml"/><Relationship Id="rId78" Type="http://schemas.openxmlformats.org/officeDocument/2006/relationships/slide" Target="slides/slide72.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slide" Target="slides/slide1.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Master" Target="slideMasters/slideMaster5.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0" Type="http://schemas.openxmlformats.org/officeDocument/2006/relationships/tableStyles" Target="tableStyles.xml"/><Relationship Id="rId46" Type="http://schemas.openxmlformats.org/officeDocument/2006/relationships/slide" Target="slides/slide40.xml"/><Relationship Id="rId459" Type="http://schemas.openxmlformats.org/officeDocument/2006/relationships/viewProps" Target="viewProps.xml"/><Relationship Id="rId458" Type="http://schemas.openxmlformats.org/officeDocument/2006/relationships/presProps" Target="presProps.xml"/><Relationship Id="rId457" Type="http://schemas.openxmlformats.org/officeDocument/2006/relationships/handoutMaster" Target="handoutMasters/handoutMaster1.xml"/><Relationship Id="rId456" Type="http://schemas.openxmlformats.org/officeDocument/2006/relationships/slide" Target="slides/slide449.xml"/><Relationship Id="rId455" Type="http://schemas.openxmlformats.org/officeDocument/2006/relationships/slide" Target="slides/slide448.xml"/><Relationship Id="rId454" Type="http://schemas.openxmlformats.org/officeDocument/2006/relationships/slide" Target="slides/slide447.xml"/><Relationship Id="rId453" Type="http://schemas.openxmlformats.org/officeDocument/2006/relationships/slide" Target="slides/slide446.xml"/><Relationship Id="rId452" Type="http://schemas.openxmlformats.org/officeDocument/2006/relationships/slide" Target="slides/slide445.xml"/><Relationship Id="rId451" Type="http://schemas.openxmlformats.org/officeDocument/2006/relationships/slide" Target="slides/slide444.xml"/><Relationship Id="rId450" Type="http://schemas.openxmlformats.org/officeDocument/2006/relationships/slide" Target="slides/slide443.xml"/><Relationship Id="rId45" Type="http://schemas.openxmlformats.org/officeDocument/2006/relationships/slide" Target="slides/slide39.xml"/><Relationship Id="rId449" Type="http://schemas.openxmlformats.org/officeDocument/2006/relationships/slide" Target="slides/slide442.xml"/><Relationship Id="rId448" Type="http://schemas.openxmlformats.org/officeDocument/2006/relationships/slide" Target="slides/slide441.xml"/><Relationship Id="rId447" Type="http://schemas.openxmlformats.org/officeDocument/2006/relationships/slide" Target="slides/slide440.xml"/><Relationship Id="rId446" Type="http://schemas.openxmlformats.org/officeDocument/2006/relationships/slide" Target="slides/slide439.xml"/><Relationship Id="rId445" Type="http://schemas.openxmlformats.org/officeDocument/2006/relationships/slide" Target="slides/slide438.xml"/><Relationship Id="rId444" Type="http://schemas.openxmlformats.org/officeDocument/2006/relationships/slide" Target="slides/slide437.xml"/><Relationship Id="rId443" Type="http://schemas.openxmlformats.org/officeDocument/2006/relationships/slide" Target="slides/slide436.xml"/><Relationship Id="rId442" Type="http://schemas.openxmlformats.org/officeDocument/2006/relationships/slide" Target="slides/slide435.xml"/><Relationship Id="rId441" Type="http://schemas.openxmlformats.org/officeDocument/2006/relationships/slide" Target="slides/slide434.xml"/><Relationship Id="rId440" Type="http://schemas.openxmlformats.org/officeDocument/2006/relationships/slide" Target="slides/slide433.xml"/><Relationship Id="rId44" Type="http://schemas.openxmlformats.org/officeDocument/2006/relationships/slide" Target="slides/slide38.xml"/><Relationship Id="rId439" Type="http://schemas.openxmlformats.org/officeDocument/2006/relationships/slide" Target="slides/slide432.xml"/><Relationship Id="rId438" Type="http://schemas.openxmlformats.org/officeDocument/2006/relationships/slide" Target="slides/slide431.xml"/><Relationship Id="rId437" Type="http://schemas.openxmlformats.org/officeDocument/2006/relationships/slide" Target="slides/slide430.xml"/><Relationship Id="rId436" Type="http://schemas.openxmlformats.org/officeDocument/2006/relationships/slide" Target="slides/slide429.xml"/><Relationship Id="rId435" Type="http://schemas.openxmlformats.org/officeDocument/2006/relationships/slide" Target="slides/slide428.xml"/><Relationship Id="rId434" Type="http://schemas.openxmlformats.org/officeDocument/2006/relationships/slide" Target="slides/slide427.xml"/><Relationship Id="rId433" Type="http://schemas.openxmlformats.org/officeDocument/2006/relationships/slide" Target="slides/slide426.xml"/><Relationship Id="rId432" Type="http://schemas.openxmlformats.org/officeDocument/2006/relationships/slide" Target="slides/slide425.xml"/><Relationship Id="rId431" Type="http://schemas.openxmlformats.org/officeDocument/2006/relationships/slide" Target="slides/slide424.xml"/><Relationship Id="rId430" Type="http://schemas.openxmlformats.org/officeDocument/2006/relationships/slide" Target="slides/slide423.xml"/><Relationship Id="rId43" Type="http://schemas.openxmlformats.org/officeDocument/2006/relationships/slide" Target="slides/slide37.xml"/><Relationship Id="rId429" Type="http://schemas.openxmlformats.org/officeDocument/2006/relationships/slide" Target="slides/slide422.xml"/><Relationship Id="rId428" Type="http://schemas.openxmlformats.org/officeDocument/2006/relationships/slide" Target="slides/slide421.xml"/><Relationship Id="rId427" Type="http://schemas.openxmlformats.org/officeDocument/2006/relationships/slide" Target="slides/slide420.xml"/><Relationship Id="rId426" Type="http://schemas.openxmlformats.org/officeDocument/2006/relationships/slide" Target="slides/slide419.xml"/><Relationship Id="rId425" Type="http://schemas.openxmlformats.org/officeDocument/2006/relationships/slide" Target="slides/slide418.xml"/><Relationship Id="rId424" Type="http://schemas.openxmlformats.org/officeDocument/2006/relationships/slide" Target="slides/slide417.xml"/><Relationship Id="rId423" Type="http://schemas.openxmlformats.org/officeDocument/2006/relationships/slide" Target="slides/slide416.xml"/><Relationship Id="rId422" Type="http://schemas.openxmlformats.org/officeDocument/2006/relationships/slide" Target="slides/slide415.xml"/><Relationship Id="rId421" Type="http://schemas.openxmlformats.org/officeDocument/2006/relationships/slide" Target="slides/slide414.xml"/><Relationship Id="rId420" Type="http://schemas.openxmlformats.org/officeDocument/2006/relationships/slide" Target="slides/slide413.xml"/><Relationship Id="rId42" Type="http://schemas.openxmlformats.org/officeDocument/2006/relationships/slide" Target="slides/slide36.xml"/><Relationship Id="rId419" Type="http://schemas.openxmlformats.org/officeDocument/2006/relationships/slide" Target="slides/slide412.xml"/><Relationship Id="rId418" Type="http://schemas.openxmlformats.org/officeDocument/2006/relationships/slide" Target="slides/slide411.xml"/><Relationship Id="rId417" Type="http://schemas.openxmlformats.org/officeDocument/2006/relationships/slide" Target="slides/slide410.xml"/><Relationship Id="rId416" Type="http://schemas.openxmlformats.org/officeDocument/2006/relationships/slide" Target="slides/slide409.xml"/><Relationship Id="rId415" Type="http://schemas.openxmlformats.org/officeDocument/2006/relationships/slide" Target="slides/slide408.xml"/><Relationship Id="rId414" Type="http://schemas.openxmlformats.org/officeDocument/2006/relationships/slide" Target="slides/slide407.xml"/><Relationship Id="rId413" Type="http://schemas.openxmlformats.org/officeDocument/2006/relationships/slide" Target="slides/slide406.xml"/><Relationship Id="rId412" Type="http://schemas.openxmlformats.org/officeDocument/2006/relationships/slide" Target="slides/slide405.xml"/><Relationship Id="rId411" Type="http://schemas.openxmlformats.org/officeDocument/2006/relationships/slide" Target="slides/slide404.xml"/><Relationship Id="rId410" Type="http://schemas.openxmlformats.org/officeDocument/2006/relationships/slide" Target="slides/slide403.xml"/><Relationship Id="rId41" Type="http://schemas.openxmlformats.org/officeDocument/2006/relationships/slide" Target="slides/slide35.xml"/><Relationship Id="rId409" Type="http://schemas.openxmlformats.org/officeDocument/2006/relationships/slide" Target="slides/slide402.xml"/><Relationship Id="rId408" Type="http://schemas.openxmlformats.org/officeDocument/2006/relationships/slide" Target="slides/slide401.xml"/><Relationship Id="rId407" Type="http://schemas.openxmlformats.org/officeDocument/2006/relationships/slide" Target="slides/slide400.xml"/><Relationship Id="rId406" Type="http://schemas.openxmlformats.org/officeDocument/2006/relationships/slide" Target="slides/slide399.xml"/><Relationship Id="rId405" Type="http://schemas.openxmlformats.org/officeDocument/2006/relationships/slide" Target="slides/slide398.xml"/><Relationship Id="rId404" Type="http://schemas.openxmlformats.org/officeDocument/2006/relationships/slide" Target="slides/slide397.xml"/><Relationship Id="rId403" Type="http://schemas.openxmlformats.org/officeDocument/2006/relationships/slide" Target="slides/slide396.xml"/><Relationship Id="rId402" Type="http://schemas.openxmlformats.org/officeDocument/2006/relationships/slide" Target="slides/slide395.xml"/><Relationship Id="rId401" Type="http://schemas.openxmlformats.org/officeDocument/2006/relationships/slide" Target="slides/slide394.xml"/><Relationship Id="rId400" Type="http://schemas.openxmlformats.org/officeDocument/2006/relationships/slide" Target="slides/slide393.xml"/><Relationship Id="rId40" Type="http://schemas.openxmlformats.org/officeDocument/2006/relationships/slide" Target="slides/slide34.xml"/><Relationship Id="rId4" Type="http://schemas.openxmlformats.org/officeDocument/2006/relationships/slideMaster" Target="slideMasters/slideMaster3.xml"/><Relationship Id="rId399" Type="http://schemas.openxmlformats.org/officeDocument/2006/relationships/slide" Target="slides/slide392.xml"/><Relationship Id="rId398" Type="http://schemas.openxmlformats.org/officeDocument/2006/relationships/slide" Target="slides/slide391.xml"/><Relationship Id="rId397" Type="http://schemas.openxmlformats.org/officeDocument/2006/relationships/slide" Target="slides/slide390.xml"/><Relationship Id="rId396" Type="http://schemas.openxmlformats.org/officeDocument/2006/relationships/slide" Target="slides/slide389.xml"/><Relationship Id="rId395" Type="http://schemas.openxmlformats.org/officeDocument/2006/relationships/slide" Target="slides/slide388.xml"/><Relationship Id="rId394" Type="http://schemas.openxmlformats.org/officeDocument/2006/relationships/slide" Target="slides/slide387.xml"/><Relationship Id="rId393" Type="http://schemas.openxmlformats.org/officeDocument/2006/relationships/slide" Target="slides/slide386.xml"/><Relationship Id="rId392" Type="http://schemas.openxmlformats.org/officeDocument/2006/relationships/slide" Target="slides/slide385.xml"/><Relationship Id="rId391" Type="http://schemas.openxmlformats.org/officeDocument/2006/relationships/slide" Target="slides/slide384.xml"/><Relationship Id="rId390" Type="http://schemas.openxmlformats.org/officeDocument/2006/relationships/slide" Target="slides/slide383.xml"/><Relationship Id="rId39" Type="http://schemas.openxmlformats.org/officeDocument/2006/relationships/slide" Target="slides/slide33.xml"/><Relationship Id="rId389" Type="http://schemas.openxmlformats.org/officeDocument/2006/relationships/slide" Target="slides/slide382.xml"/><Relationship Id="rId388" Type="http://schemas.openxmlformats.org/officeDocument/2006/relationships/slide" Target="slides/slide381.xml"/><Relationship Id="rId387" Type="http://schemas.openxmlformats.org/officeDocument/2006/relationships/slide" Target="slides/slide380.xml"/><Relationship Id="rId386" Type="http://schemas.openxmlformats.org/officeDocument/2006/relationships/slide" Target="slides/slide379.xml"/><Relationship Id="rId385" Type="http://schemas.openxmlformats.org/officeDocument/2006/relationships/slide" Target="slides/slide378.xml"/><Relationship Id="rId384" Type="http://schemas.openxmlformats.org/officeDocument/2006/relationships/slide" Target="slides/slide377.xml"/><Relationship Id="rId383" Type="http://schemas.openxmlformats.org/officeDocument/2006/relationships/slide" Target="slides/slide376.xml"/><Relationship Id="rId382" Type="http://schemas.openxmlformats.org/officeDocument/2006/relationships/slide" Target="slides/slide375.xml"/><Relationship Id="rId381" Type="http://schemas.openxmlformats.org/officeDocument/2006/relationships/slide" Target="slides/slide374.xml"/><Relationship Id="rId380" Type="http://schemas.openxmlformats.org/officeDocument/2006/relationships/slide" Target="slides/slide373.xml"/><Relationship Id="rId38" Type="http://schemas.openxmlformats.org/officeDocument/2006/relationships/slide" Target="slides/slide32.xml"/><Relationship Id="rId379" Type="http://schemas.openxmlformats.org/officeDocument/2006/relationships/slide" Target="slides/slide372.xml"/><Relationship Id="rId378" Type="http://schemas.openxmlformats.org/officeDocument/2006/relationships/slide" Target="slides/slide371.xml"/><Relationship Id="rId377" Type="http://schemas.openxmlformats.org/officeDocument/2006/relationships/slide" Target="slides/slide370.xml"/><Relationship Id="rId376" Type="http://schemas.openxmlformats.org/officeDocument/2006/relationships/slide" Target="slides/slide369.xml"/><Relationship Id="rId375" Type="http://schemas.openxmlformats.org/officeDocument/2006/relationships/slide" Target="slides/slide368.xml"/><Relationship Id="rId374" Type="http://schemas.openxmlformats.org/officeDocument/2006/relationships/slide" Target="slides/slide367.xml"/><Relationship Id="rId373" Type="http://schemas.openxmlformats.org/officeDocument/2006/relationships/slide" Target="slides/slide366.xml"/><Relationship Id="rId372" Type="http://schemas.openxmlformats.org/officeDocument/2006/relationships/slide" Target="slides/slide365.xml"/><Relationship Id="rId371" Type="http://schemas.openxmlformats.org/officeDocument/2006/relationships/slide" Target="slides/slide364.xml"/><Relationship Id="rId370" Type="http://schemas.openxmlformats.org/officeDocument/2006/relationships/slide" Target="slides/slide363.xml"/><Relationship Id="rId37" Type="http://schemas.openxmlformats.org/officeDocument/2006/relationships/slide" Target="slides/slide31.xml"/><Relationship Id="rId369" Type="http://schemas.openxmlformats.org/officeDocument/2006/relationships/slide" Target="slides/slide362.xml"/><Relationship Id="rId368" Type="http://schemas.openxmlformats.org/officeDocument/2006/relationships/slide" Target="slides/slide361.xml"/><Relationship Id="rId367" Type="http://schemas.openxmlformats.org/officeDocument/2006/relationships/slide" Target="slides/slide360.xml"/><Relationship Id="rId366" Type="http://schemas.openxmlformats.org/officeDocument/2006/relationships/slide" Target="slides/slide359.xml"/><Relationship Id="rId365" Type="http://schemas.openxmlformats.org/officeDocument/2006/relationships/slide" Target="slides/slide358.xml"/><Relationship Id="rId364" Type="http://schemas.openxmlformats.org/officeDocument/2006/relationships/slide" Target="slides/slide357.xml"/><Relationship Id="rId363" Type="http://schemas.openxmlformats.org/officeDocument/2006/relationships/slide" Target="slides/slide356.xml"/><Relationship Id="rId362" Type="http://schemas.openxmlformats.org/officeDocument/2006/relationships/slide" Target="slides/slide355.xml"/><Relationship Id="rId361" Type="http://schemas.openxmlformats.org/officeDocument/2006/relationships/slide" Target="slides/slide354.xml"/><Relationship Id="rId360" Type="http://schemas.openxmlformats.org/officeDocument/2006/relationships/slide" Target="slides/slide353.xml"/><Relationship Id="rId36" Type="http://schemas.openxmlformats.org/officeDocument/2006/relationships/slide" Target="slides/slide30.xml"/><Relationship Id="rId359" Type="http://schemas.openxmlformats.org/officeDocument/2006/relationships/slide" Target="slides/slide352.xml"/><Relationship Id="rId358" Type="http://schemas.openxmlformats.org/officeDocument/2006/relationships/slide" Target="slides/slide351.xml"/><Relationship Id="rId357" Type="http://schemas.openxmlformats.org/officeDocument/2006/relationships/slide" Target="slides/slide350.xml"/><Relationship Id="rId356" Type="http://schemas.openxmlformats.org/officeDocument/2006/relationships/slide" Target="slides/slide349.xml"/><Relationship Id="rId355" Type="http://schemas.openxmlformats.org/officeDocument/2006/relationships/slide" Target="slides/slide348.xml"/><Relationship Id="rId354" Type="http://schemas.openxmlformats.org/officeDocument/2006/relationships/slide" Target="slides/slide347.xml"/><Relationship Id="rId353" Type="http://schemas.openxmlformats.org/officeDocument/2006/relationships/slide" Target="slides/slide346.xml"/><Relationship Id="rId352" Type="http://schemas.openxmlformats.org/officeDocument/2006/relationships/slide" Target="slides/slide345.xml"/><Relationship Id="rId351" Type="http://schemas.openxmlformats.org/officeDocument/2006/relationships/slide" Target="slides/slide344.xml"/><Relationship Id="rId350" Type="http://schemas.openxmlformats.org/officeDocument/2006/relationships/slide" Target="slides/slide343.xml"/><Relationship Id="rId35" Type="http://schemas.openxmlformats.org/officeDocument/2006/relationships/slide" Target="slides/slide29.xml"/><Relationship Id="rId349" Type="http://schemas.openxmlformats.org/officeDocument/2006/relationships/slide" Target="slides/slide342.xml"/><Relationship Id="rId348" Type="http://schemas.openxmlformats.org/officeDocument/2006/relationships/slide" Target="slides/slide341.xml"/><Relationship Id="rId347" Type="http://schemas.openxmlformats.org/officeDocument/2006/relationships/slide" Target="slides/slide340.xml"/><Relationship Id="rId346" Type="http://schemas.openxmlformats.org/officeDocument/2006/relationships/slide" Target="slides/slide339.xml"/><Relationship Id="rId345" Type="http://schemas.openxmlformats.org/officeDocument/2006/relationships/slide" Target="slides/slide338.xml"/><Relationship Id="rId344" Type="http://schemas.openxmlformats.org/officeDocument/2006/relationships/slide" Target="slides/slide337.xml"/><Relationship Id="rId343" Type="http://schemas.openxmlformats.org/officeDocument/2006/relationships/slide" Target="slides/slide336.xml"/><Relationship Id="rId342" Type="http://schemas.openxmlformats.org/officeDocument/2006/relationships/slide" Target="slides/slide335.xml"/><Relationship Id="rId341" Type="http://schemas.openxmlformats.org/officeDocument/2006/relationships/slide" Target="slides/slide334.xml"/><Relationship Id="rId340" Type="http://schemas.openxmlformats.org/officeDocument/2006/relationships/slide" Target="slides/slide333.xml"/><Relationship Id="rId34" Type="http://schemas.openxmlformats.org/officeDocument/2006/relationships/slide" Target="slides/slide28.xml"/><Relationship Id="rId339" Type="http://schemas.openxmlformats.org/officeDocument/2006/relationships/slide" Target="slides/slide332.xml"/><Relationship Id="rId338" Type="http://schemas.openxmlformats.org/officeDocument/2006/relationships/slide" Target="slides/slide331.xml"/><Relationship Id="rId337" Type="http://schemas.openxmlformats.org/officeDocument/2006/relationships/slide" Target="slides/slide330.xml"/><Relationship Id="rId336" Type="http://schemas.openxmlformats.org/officeDocument/2006/relationships/slide" Target="slides/slide329.xml"/><Relationship Id="rId335" Type="http://schemas.openxmlformats.org/officeDocument/2006/relationships/slide" Target="slides/slide328.xml"/><Relationship Id="rId334" Type="http://schemas.openxmlformats.org/officeDocument/2006/relationships/slide" Target="slides/slide327.xml"/><Relationship Id="rId333" Type="http://schemas.openxmlformats.org/officeDocument/2006/relationships/slide" Target="slides/slide326.xml"/><Relationship Id="rId332" Type="http://schemas.openxmlformats.org/officeDocument/2006/relationships/slide" Target="slides/slide325.xml"/><Relationship Id="rId331" Type="http://schemas.openxmlformats.org/officeDocument/2006/relationships/slide" Target="slides/slide324.xml"/><Relationship Id="rId330" Type="http://schemas.openxmlformats.org/officeDocument/2006/relationships/slide" Target="slides/slide323.xml"/><Relationship Id="rId33" Type="http://schemas.openxmlformats.org/officeDocument/2006/relationships/slide" Target="slides/slide27.xml"/><Relationship Id="rId329" Type="http://schemas.openxmlformats.org/officeDocument/2006/relationships/slide" Target="slides/slide322.xml"/><Relationship Id="rId328" Type="http://schemas.openxmlformats.org/officeDocument/2006/relationships/slide" Target="slides/slide321.xml"/><Relationship Id="rId327" Type="http://schemas.openxmlformats.org/officeDocument/2006/relationships/slide" Target="slides/slide320.xml"/><Relationship Id="rId326" Type="http://schemas.openxmlformats.org/officeDocument/2006/relationships/slide" Target="slides/slide319.xml"/><Relationship Id="rId325" Type="http://schemas.openxmlformats.org/officeDocument/2006/relationships/slide" Target="slides/slide318.xml"/><Relationship Id="rId324" Type="http://schemas.openxmlformats.org/officeDocument/2006/relationships/slide" Target="slides/slide317.xml"/><Relationship Id="rId323" Type="http://schemas.openxmlformats.org/officeDocument/2006/relationships/slide" Target="slides/slide316.xml"/><Relationship Id="rId322" Type="http://schemas.openxmlformats.org/officeDocument/2006/relationships/slide" Target="slides/slide315.xml"/><Relationship Id="rId321" Type="http://schemas.openxmlformats.org/officeDocument/2006/relationships/slide" Target="slides/slide314.xml"/><Relationship Id="rId320" Type="http://schemas.openxmlformats.org/officeDocument/2006/relationships/slide" Target="slides/slide313.xml"/><Relationship Id="rId32" Type="http://schemas.openxmlformats.org/officeDocument/2006/relationships/slide" Target="slides/slide26.xml"/><Relationship Id="rId319" Type="http://schemas.openxmlformats.org/officeDocument/2006/relationships/slide" Target="slides/slide312.xml"/><Relationship Id="rId318" Type="http://schemas.openxmlformats.org/officeDocument/2006/relationships/slide" Target="slides/slide311.xml"/><Relationship Id="rId317" Type="http://schemas.openxmlformats.org/officeDocument/2006/relationships/slide" Target="slides/slide310.xml"/><Relationship Id="rId316" Type="http://schemas.openxmlformats.org/officeDocument/2006/relationships/slide" Target="slides/slide309.xml"/><Relationship Id="rId315" Type="http://schemas.openxmlformats.org/officeDocument/2006/relationships/slide" Target="slides/slide308.xml"/><Relationship Id="rId314" Type="http://schemas.openxmlformats.org/officeDocument/2006/relationships/slide" Target="slides/slide307.xml"/><Relationship Id="rId313" Type="http://schemas.openxmlformats.org/officeDocument/2006/relationships/slide" Target="slides/slide306.xml"/><Relationship Id="rId312" Type="http://schemas.openxmlformats.org/officeDocument/2006/relationships/slide" Target="slides/slide305.xml"/><Relationship Id="rId311" Type="http://schemas.openxmlformats.org/officeDocument/2006/relationships/slide" Target="slides/slide304.xml"/><Relationship Id="rId310" Type="http://schemas.openxmlformats.org/officeDocument/2006/relationships/slide" Target="slides/slide303.xml"/><Relationship Id="rId31" Type="http://schemas.openxmlformats.org/officeDocument/2006/relationships/slide" Target="slides/slide25.xml"/><Relationship Id="rId309" Type="http://schemas.openxmlformats.org/officeDocument/2006/relationships/slide" Target="slides/slide302.xml"/><Relationship Id="rId308" Type="http://schemas.openxmlformats.org/officeDocument/2006/relationships/slide" Target="slides/slide301.xml"/><Relationship Id="rId307" Type="http://schemas.openxmlformats.org/officeDocument/2006/relationships/slide" Target="slides/slide300.xml"/><Relationship Id="rId306" Type="http://schemas.openxmlformats.org/officeDocument/2006/relationships/slide" Target="slides/slide299.xml"/><Relationship Id="rId305" Type="http://schemas.openxmlformats.org/officeDocument/2006/relationships/slide" Target="slides/slide298.xml"/><Relationship Id="rId304" Type="http://schemas.openxmlformats.org/officeDocument/2006/relationships/slide" Target="slides/slide297.xml"/><Relationship Id="rId303" Type="http://schemas.openxmlformats.org/officeDocument/2006/relationships/slide" Target="slides/slide296.xml"/><Relationship Id="rId302" Type="http://schemas.openxmlformats.org/officeDocument/2006/relationships/slide" Target="slides/slide295.xml"/><Relationship Id="rId301" Type="http://schemas.openxmlformats.org/officeDocument/2006/relationships/slide" Target="slides/slide294.xml"/><Relationship Id="rId300" Type="http://schemas.openxmlformats.org/officeDocument/2006/relationships/slide" Target="slides/slide293.xml"/><Relationship Id="rId30" Type="http://schemas.openxmlformats.org/officeDocument/2006/relationships/slide" Target="slides/slide24.xml"/><Relationship Id="rId3" Type="http://schemas.openxmlformats.org/officeDocument/2006/relationships/slideMaster" Target="slideMasters/slideMaster2.xml"/><Relationship Id="rId299" Type="http://schemas.openxmlformats.org/officeDocument/2006/relationships/slide" Target="slides/slide292.xml"/><Relationship Id="rId298" Type="http://schemas.openxmlformats.org/officeDocument/2006/relationships/slide" Target="slides/slide291.xml"/><Relationship Id="rId297" Type="http://schemas.openxmlformats.org/officeDocument/2006/relationships/slide" Target="slides/slide290.xml"/><Relationship Id="rId296" Type="http://schemas.openxmlformats.org/officeDocument/2006/relationships/slide" Target="slides/slide289.xml"/><Relationship Id="rId295" Type="http://schemas.openxmlformats.org/officeDocument/2006/relationships/slide" Target="slides/slide288.xml"/><Relationship Id="rId294" Type="http://schemas.openxmlformats.org/officeDocument/2006/relationships/slide" Target="slides/slide287.xml"/><Relationship Id="rId293" Type="http://schemas.openxmlformats.org/officeDocument/2006/relationships/slide" Target="slides/slide286.xml"/><Relationship Id="rId292" Type="http://schemas.openxmlformats.org/officeDocument/2006/relationships/notesMaster" Target="notesMasters/notesMaster1.xml"/><Relationship Id="rId291" Type="http://schemas.openxmlformats.org/officeDocument/2006/relationships/slide" Target="slides/slide285.xml"/><Relationship Id="rId290" Type="http://schemas.openxmlformats.org/officeDocument/2006/relationships/slide" Target="slides/slide284.xml"/><Relationship Id="rId29" Type="http://schemas.openxmlformats.org/officeDocument/2006/relationships/slide" Target="slides/slide23.xml"/><Relationship Id="rId289" Type="http://schemas.openxmlformats.org/officeDocument/2006/relationships/slide" Target="slides/slide283.xml"/><Relationship Id="rId288" Type="http://schemas.openxmlformats.org/officeDocument/2006/relationships/slide" Target="slides/slide282.xml"/><Relationship Id="rId287" Type="http://schemas.openxmlformats.org/officeDocument/2006/relationships/slide" Target="slides/slide281.xml"/><Relationship Id="rId286" Type="http://schemas.openxmlformats.org/officeDocument/2006/relationships/slide" Target="slides/slide280.xml"/><Relationship Id="rId285" Type="http://schemas.openxmlformats.org/officeDocument/2006/relationships/slide" Target="slides/slide279.xml"/><Relationship Id="rId284" Type="http://schemas.openxmlformats.org/officeDocument/2006/relationships/slide" Target="slides/slide278.xml"/><Relationship Id="rId283" Type="http://schemas.openxmlformats.org/officeDocument/2006/relationships/slide" Target="slides/slide277.xml"/><Relationship Id="rId282" Type="http://schemas.openxmlformats.org/officeDocument/2006/relationships/slide" Target="slides/slide276.xml"/><Relationship Id="rId281" Type="http://schemas.openxmlformats.org/officeDocument/2006/relationships/slide" Target="slides/slide275.xml"/><Relationship Id="rId280" Type="http://schemas.openxmlformats.org/officeDocument/2006/relationships/slide" Target="slides/slide274.xml"/><Relationship Id="rId28" Type="http://schemas.openxmlformats.org/officeDocument/2006/relationships/slide" Target="slides/slide22.xml"/><Relationship Id="rId279" Type="http://schemas.openxmlformats.org/officeDocument/2006/relationships/slide" Target="slides/slide273.xml"/><Relationship Id="rId278" Type="http://schemas.openxmlformats.org/officeDocument/2006/relationships/slide" Target="slides/slide272.xml"/><Relationship Id="rId277" Type="http://schemas.openxmlformats.org/officeDocument/2006/relationships/slide" Target="slides/slide271.xml"/><Relationship Id="rId276" Type="http://schemas.openxmlformats.org/officeDocument/2006/relationships/slide" Target="slides/slide270.xml"/><Relationship Id="rId275" Type="http://schemas.openxmlformats.org/officeDocument/2006/relationships/slide" Target="slides/slide269.xml"/><Relationship Id="rId274" Type="http://schemas.openxmlformats.org/officeDocument/2006/relationships/slide" Target="slides/slide268.xml"/><Relationship Id="rId273" Type="http://schemas.openxmlformats.org/officeDocument/2006/relationships/slide" Target="slides/slide267.xml"/><Relationship Id="rId272" Type="http://schemas.openxmlformats.org/officeDocument/2006/relationships/slide" Target="slides/slide266.xml"/><Relationship Id="rId271" Type="http://schemas.openxmlformats.org/officeDocument/2006/relationships/slide" Target="slides/slide265.xml"/><Relationship Id="rId270" Type="http://schemas.openxmlformats.org/officeDocument/2006/relationships/slide" Target="slides/slide264.xml"/><Relationship Id="rId27" Type="http://schemas.openxmlformats.org/officeDocument/2006/relationships/slide" Target="slides/slide21.xml"/><Relationship Id="rId269" Type="http://schemas.openxmlformats.org/officeDocument/2006/relationships/slide" Target="slides/slide263.xml"/><Relationship Id="rId268" Type="http://schemas.openxmlformats.org/officeDocument/2006/relationships/slide" Target="slides/slide262.xml"/><Relationship Id="rId267" Type="http://schemas.openxmlformats.org/officeDocument/2006/relationships/slide" Target="slides/slide261.xml"/><Relationship Id="rId266" Type="http://schemas.openxmlformats.org/officeDocument/2006/relationships/slide" Target="slides/slide260.xml"/><Relationship Id="rId265" Type="http://schemas.openxmlformats.org/officeDocument/2006/relationships/slide" Target="slides/slide259.xml"/><Relationship Id="rId264" Type="http://schemas.openxmlformats.org/officeDocument/2006/relationships/slide" Target="slides/slide258.xml"/><Relationship Id="rId263" Type="http://schemas.openxmlformats.org/officeDocument/2006/relationships/slide" Target="slides/slide257.xml"/><Relationship Id="rId262" Type="http://schemas.openxmlformats.org/officeDocument/2006/relationships/slide" Target="slides/slide256.xml"/><Relationship Id="rId261" Type="http://schemas.openxmlformats.org/officeDocument/2006/relationships/slide" Target="slides/slide255.xml"/><Relationship Id="rId260" Type="http://schemas.openxmlformats.org/officeDocument/2006/relationships/slide" Target="slides/slide254.xml"/><Relationship Id="rId26" Type="http://schemas.openxmlformats.org/officeDocument/2006/relationships/slide" Target="slides/slide20.xml"/><Relationship Id="rId259" Type="http://schemas.openxmlformats.org/officeDocument/2006/relationships/slide" Target="slides/slide253.xml"/><Relationship Id="rId258" Type="http://schemas.openxmlformats.org/officeDocument/2006/relationships/slide" Target="slides/slide252.xml"/><Relationship Id="rId257" Type="http://schemas.openxmlformats.org/officeDocument/2006/relationships/slide" Target="slides/slide251.xml"/><Relationship Id="rId256" Type="http://schemas.openxmlformats.org/officeDocument/2006/relationships/slide" Target="slides/slide250.xml"/><Relationship Id="rId255" Type="http://schemas.openxmlformats.org/officeDocument/2006/relationships/slide" Target="slides/slide249.xml"/><Relationship Id="rId254" Type="http://schemas.openxmlformats.org/officeDocument/2006/relationships/slide" Target="slides/slide248.xml"/><Relationship Id="rId253" Type="http://schemas.openxmlformats.org/officeDocument/2006/relationships/slide" Target="slides/slide247.xml"/><Relationship Id="rId252" Type="http://schemas.openxmlformats.org/officeDocument/2006/relationships/slide" Target="slides/slide246.xml"/><Relationship Id="rId251" Type="http://schemas.openxmlformats.org/officeDocument/2006/relationships/slide" Target="slides/slide245.xml"/><Relationship Id="rId250" Type="http://schemas.openxmlformats.org/officeDocument/2006/relationships/slide" Target="slides/slide244.xml"/><Relationship Id="rId25" Type="http://schemas.openxmlformats.org/officeDocument/2006/relationships/slide" Target="slides/slide19.xml"/><Relationship Id="rId249" Type="http://schemas.openxmlformats.org/officeDocument/2006/relationships/slide" Target="slides/slide243.xml"/><Relationship Id="rId248" Type="http://schemas.openxmlformats.org/officeDocument/2006/relationships/slide" Target="slides/slide242.xml"/><Relationship Id="rId247" Type="http://schemas.openxmlformats.org/officeDocument/2006/relationships/slide" Target="slides/slide241.xml"/><Relationship Id="rId246" Type="http://schemas.openxmlformats.org/officeDocument/2006/relationships/slide" Target="slides/slide240.xml"/><Relationship Id="rId245" Type="http://schemas.openxmlformats.org/officeDocument/2006/relationships/slide" Target="slides/slide239.xml"/><Relationship Id="rId244" Type="http://schemas.openxmlformats.org/officeDocument/2006/relationships/slide" Target="slides/slide238.xml"/><Relationship Id="rId243" Type="http://schemas.openxmlformats.org/officeDocument/2006/relationships/slide" Target="slides/slide237.xml"/><Relationship Id="rId242" Type="http://schemas.openxmlformats.org/officeDocument/2006/relationships/slide" Target="slides/slide236.xml"/><Relationship Id="rId241" Type="http://schemas.openxmlformats.org/officeDocument/2006/relationships/slide" Target="slides/slide235.xml"/><Relationship Id="rId240" Type="http://schemas.openxmlformats.org/officeDocument/2006/relationships/slide" Target="slides/slide234.xml"/><Relationship Id="rId24" Type="http://schemas.openxmlformats.org/officeDocument/2006/relationships/slide" Target="slides/slide18.xml"/><Relationship Id="rId239" Type="http://schemas.openxmlformats.org/officeDocument/2006/relationships/slide" Target="slides/slide233.xml"/><Relationship Id="rId238" Type="http://schemas.openxmlformats.org/officeDocument/2006/relationships/slide" Target="slides/slide232.xml"/><Relationship Id="rId237" Type="http://schemas.openxmlformats.org/officeDocument/2006/relationships/slide" Target="slides/slide231.xml"/><Relationship Id="rId236" Type="http://schemas.openxmlformats.org/officeDocument/2006/relationships/slide" Target="slides/slide230.xml"/><Relationship Id="rId235" Type="http://schemas.openxmlformats.org/officeDocument/2006/relationships/slide" Target="slides/slide229.xml"/><Relationship Id="rId234" Type="http://schemas.openxmlformats.org/officeDocument/2006/relationships/slide" Target="slides/slide228.xml"/><Relationship Id="rId233" Type="http://schemas.openxmlformats.org/officeDocument/2006/relationships/slide" Target="slides/slide227.xml"/><Relationship Id="rId232" Type="http://schemas.openxmlformats.org/officeDocument/2006/relationships/slide" Target="slides/slide226.xml"/><Relationship Id="rId231" Type="http://schemas.openxmlformats.org/officeDocument/2006/relationships/slide" Target="slides/slide225.xml"/><Relationship Id="rId230" Type="http://schemas.openxmlformats.org/officeDocument/2006/relationships/slide" Target="slides/slide224.xml"/><Relationship Id="rId23" Type="http://schemas.openxmlformats.org/officeDocument/2006/relationships/slide" Target="slides/slide17.xml"/><Relationship Id="rId229" Type="http://schemas.openxmlformats.org/officeDocument/2006/relationships/slide" Target="slides/slide223.xml"/><Relationship Id="rId228" Type="http://schemas.openxmlformats.org/officeDocument/2006/relationships/slide" Target="slides/slide222.xml"/><Relationship Id="rId227" Type="http://schemas.openxmlformats.org/officeDocument/2006/relationships/slide" Target="slides/slide221.xml"/><Relationship Id="rId226" Type="http://schemas.openxmlformats.org/officeDocument/2006/relationships/slide" Target="slides/slide220.xml"/><Relationship Id="rId225" Type="http://schemas.openxmlformats.org/officeDocument/2006/relationships/slide" Target="slides/slide219.xml"/><Relationship Id="rId224" Type="http://schemas.openxmlformats.org/officeDocument/2006/relationships/slide" Target="slides/slide218.xml"/><Relationship Id="rId223" Type="http://schemas.openxmlformats.org/officeDocument/2006/relationships/slide" Target="slides/slide217.xml"/><Relationship Id="rId222" Type="http://schemas.openxmlformats.org/officeDocument/2006/relationships/slide" Target="slides/slide216.xml"/><Relationship Id="rId221" Type="http://schemas.openxmlformats.org/officeDocument/2006/relationships/slide" Target="slides/slide215.xml"/><Relationship Id="rId220" Type="http://schemas.openxmlformats.org/officeDocument/2006/relationships/slide" Target="slides/slide214.xml"/><Relationship Id="rId22" Type="http://schemas.openxmlformats.org/officeDocument/2006/relationships/slide" Target="slides/slide16.xml"/><Relationship Id="rId219" Type="http://schemas.openxmlformats.org/officeDocument/2006/relationships/slide" Target="slides/slide213.xml"/><Relationship Id="rId218" Type="http://schemas.openxmlformats.org/officeDocument/2006/relationships/slide" Target="slides/slide212.xml"/><Relationship Id="rId217" Type="http://schemas.openxmlformats.org/officeDocument/2006/relationships/slide" Target="slides/slide211.xml"/><Relationship Id="rId216" Type="http://schemas.openxmlformats.org/officeDocument/2006/relationships/slide" Target="slides/slide210.xml"/><Relationship Id="rId215" Type="http://schemas.openxmlformats.org/officeDocument/2006/relationships/slide" Target="slides/slide209.xml"/><Relationship Id="rId214" Type="http://schemas.openxmlformats.org/officeDocument/2006/relationships/slide" Target="slides/slide208.xml"/><Relationship Id="rId213" Type="http://schemas.openxmlformats.org/officeDocument/2006/relationships/slide" Target="slides/slide207.xml"/><Relationship Id="rId212" Type="http://schemas.openxmlformats.org/officeDocument/2006/relationships/slide" Target="slides/slide206.xml"/><Relationship Id="rId211" Type="http://schemas.openxmlformats.org/officeDocument/2006/relationships/slide" Target="slides/slide205.xml"/><Relationship Id="rId210" Type="http://schemas.openxmlformats.org/officeDocument/2006/relationships/slide" Target="slides/slide204.xml"/><Relationship Id="rId21" Type="http://schemas.openxmlformats.org/officeDocument/2006/relationships/slide" Target="slides/slide15.xml"/><Relationship Id="rId209" Type="http://schemas.openxmlformats.org/officeDocument/2006/relationships/slide" Target="slides/slide203.xml"/><Relationship Id="rId208" Type="http://schemas.openxmlformats.org/officeDocument/2006/relationships/slide" Target="slides/slide202.xml"/><Relationship Id="rId207" Type="http://schemas.openxmlformats.org/officeDocument/2006/relationships/slide" Target="slides/slide201.xml"/><Relationship Id="rId206" Type="http://schemas.openxmlformats.org/officeDocument/2006/relationships/slide" Target="slides/slide200.xml"/><Relationship Id="rId205" Type="http://schemas.openxmlformats.org/officeDocument/2006/relationships/slide" Target="slides/slide199.xml"/><Relationship Id="rId204" Type="http://schemas.openxmlformats.org/officeDocument/2006/relationships/slide" Target="slides/slide198.xml"/><Relationship Id="rId203" Type="http://schemas.openxmlformats.org/officeDocument/2006/relationships/slide" Target="slides/slide197.xml"/><Relationship Id="rId202" Type="http://schemas.openxmlformats.org/officeDocument/2006/relationships/slide" Target="slides/slide196.xml"/><Relationship Id="rId201" Type="http://schemas.openxmlformats.org/officeDocument/2006/relationships/slide" Target="slides/slide195.xml"/><Relationship Id="rId200" Type="http://schemas.openxmlformats.org/officeDocument/2006/relationships/slide" Target="slides/slide194.xml"/><Relationship Id="rId20" Type="http://schemas.openxmlformats.org/officeDocument/2006/relationships/slide" Target="slides/slide14.xml"/><Relationship Id="rId2" Type="http://schemas.openxmlformats.org/officeDocument/2006/relationships/theme" Target="theme/theme1.xml"/><Relationship Id="rId199" Type="http://schemas.openxmlformats.org/officeDocument/2006/relationships/slide" Target="slides/slide193.xml"/><Relationship Id="rId198" Type="http://schemas.openxmlformats.org/officeDocument/2006/relationships/slide" Target="slides/slide192.xml"/><Relationship Id="rId197" Type="http://schemas.openxmlformats.org/officeDocument/2006/relationships/slide" Target="slides/slide191.xml"/><Relationship Id="rId196" Type="http://schemas.openxmlformats.org/officeDocument/2006/relationships/slide" Target="slides/slide190.xml"/><Relationship Id="rId195" Type="http://schemas.openxmlformats.org/officeDocument/2006/relationships/slide" Target="slides/slide189.xml"/><Relationship Id="rId194" Type="http://schemas.openxmlformats.org/officeDocument/2006/relationships/slide" Target="slides/slide188.xml"/><Relationship Id="rId193" Type="http://schemas.openxmlformats.org/officeDocument/2006/relationships/slide" Target="slides/slide187.xml"/><Relationship Id="rId192" Type="http://schemas.openxmlformats.org/officeDocument/2006/relationships/slide" Target="slides/slide186.xml"/><Relationship Id="rId191" Type="http://schemas.openxmlformats.org/officeDocument/2006/relationships/slide" Target="slides/slide185.xml"/><Relationship Id="rId190" Type="http://schemas.openxmlformats.org/officeDocument/2006/relationships/slide" Target="slides/slide184.xml"/><Relationship Id="rId19" Type="http://schemas.openxmlformats.org/officeDocument/2006/relationships/slide" Target="slides/slide13.xml"/><Relationship Id="rId189" Type="http://schemas.openxmlformats.org/officeDocument/2006/relationships/slide" Target="slides/slide183.xml"/><Relationship Id="rId188" Type="http://schemas.openxmlformats.org/officeDocument/2006/relationships/slide" Target="slides/slide182.xml"/><Relationship Id="rId187" Type="http://schemas.openxmlformats.org/officeDocument/2006/relationships/slide" Target="slides/slide181.xml"/><Relationship Id="rId186" Type="http://schemas.openxmlformats.org/officeDocument/2006/relationships/slide" Target="slides/slide180.xml"/><Relationship Id="rId185" Type="http://schemas.openxmlformats.org/officeDocument/2006/relationships/slide" Target="slides/slide179.xml"/><Relationship Id="rId184" Type="http://schemas.openxmlformats.org/officeDocument/2006/relationships/slide" Target="slides/slide178.xml"/><Relationship Id="rId183" Type="http://schemas.openxmlformats.org/officeDocument/2006/relationships/slide" Target="slides/slide177.xml"/><Relationship Id="rId182" Type="http://schemas.openxmlformats.org/officeDocument/2006/relationships/slide" Target="slides/slide176.xml"/><Relationship Id="rId181" Type="http://schemas.openxmlformats.org/officeDocument/2006/relationships/slide" Target="slides/slide175.xml"/><Relationship Id="rId180" Type="http://schemas.openxmlformats.org/officeDocument/2006/relationships/slide" Target="slides/slide174.xml"/><Relationship Id="rId18" Type="http://schemas.openxmlformats.org/officeDocument/2006/relationships/slide" Target="slides/slide12.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176" Type="http://schemas.openxmlformats.org/officeDocument/2006/relationships/slide" Target="slides/slide170.xml"/><Relationship Id="rId175" Type="http://schemas.openxmlformats.org/officeDocument/2006/relationships/slide" Target="slides/slide169.xml"/><Relationship Id="rId174" Type="http://schemas.openxmlformats.org/officeDocument/2006/relationships/slide" Target="slides/slide168.xml"/><Relationship Id="rId173" Type="http://schemas.openxmlformats.org/officeDocument/2006/relationships/slide" Target="slides/slide167.xml"/><Relationship Id="rId172" Type="http://schemas.openxmlformats.org/officeDocument/2006/relationships/slide" Target="slides/slide166.xml"/><Relationship Id="rId171" Type="http://schemas.openxmlformats.org/officeDocument/2006/relationships/slide" Target="slides/slide165.xml"/><Relationship Id="rId170" Type="http://schemas.openxmlformats.org/officeDocument/2006/relationships/slide" Target="slides/slide164.xml"/><Relationship Id="rId17" Type="http://schemas.openxmlformats.org/officeDocument/2006/relationships/slide" Target="slides/slide11.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165" Type="http://schemas.openxmlformats.org/officeDocument/2006/relationships/slide" Target="slides/slide159.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1" Type="http://schemas.openxmlformats.org/officeDocument/2006/relationships/slide" Target="slides/slide155.xml"/><Relationship Id="rId160" Type="http://schemas.openxmlformats.org/officeDocument/2006/relationships/slide" Target="slides/slide154.xml"/><Relationship Id="rId16" Type="http://schemas.openxmlformats.org/officeDocument/2006/relationships/slide" Target="slides/slide10.xml"/><Relationship Id="rId159" Type="http://schemas.openxmlformats.org/officeDocument/2006/relationships/slide" Target="slides/slide153.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54" Type="http://schemas.openxmlformats.org/officeDocument/2006/relationships/slide" Target="slides/slide148.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0" Type="http://schemas.openxmlformats.org/officeDocument/2006/relationships/slide" Target="slides/slide144.xml"/><Relationship Id="rId15" Type="http://schemas.openxmlformats.org/officeDocument/2006/relationships/slide" Target="slides/slide9.xml"/><Relationship Id="rId149" Type="http://schemas.openxmlformats.org/officeDocument/2006/relationships/slide" Target="slides/slide143.xml"/><Relationship Id="rId148" Type="http://schemas.openxmlformats.org/officeDocument/2006/relationships/slide" Target="slides/slide142.xml"/><Relationship Id="rId147" Type="http://schemas.openxmlformats.org/officeDocument/2006/relationships/slide" Target="slides/slide141.xml"/><Relationship Id="rId146" Type="http://schemas.openxmlformats.org/officeDocument/2006/relationships/slide" Target="slides/slide140.xml"/><Relationship Id="rId145" Type="http://schemas.openxmlformats.org/officeDocument/2006/relationships/slide" Target="slides/slide139.xml"/><Relationship Id="rId144" Type="http://schemas.openxmlformats.org/officeDocument/2006/relationships/slide" Target="slides/slide138.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14" Type="http://schemas.openxmlformats.org/officeDocument/2006/relationships/slide" Target="slides/slide8.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 Type="http://schemas.openxmlformats.org/officeDocument/2006/relationships/slide" Target="slides/slide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121" Type="http://schemas.openxmlformats.org/officeDocument/2006/relationships/slide" Target="slides/slide115.xml"/><Relationship Id="rId120" Type="http://schemas.openxmlformats.org/officeDocument/2006/relationships/slide" Target="slides/slide114.xml"/><Relationship Id="rId12" Type="http://schemas.openxmlformats.org/officeDocument/2006/relationships/slide" Target="slides/slide6.xml"/><Relationship Id="rId119" Type="http://schemas.openxmlformats.org/officeDocument/2006/relationships/slide" Target="slides/slide113.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4" Type="http://schemas.openxmlformats.org/officeDocument/2006/relationships/slide" Target="slides/slide108.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110" Type="http://schemas.openxmlformats.org/officeDocument/2006/relationships/slide" Target="slides/slide104.xml"/><Relationship Id="rId11" Type="http://schemas.openxmlformats.org/officeDocument/2006/relationships/slide" Target="slides/slide5.xml"/><Relationship Id="rId109" Type="http://schemas.openxmlformats.org/officeDocument/2006/relationships/slide" Target="slides/slide103.xml"/><Relationship Id="rId108" Type="http://schemas.openxmlformats.org/officeDocument/2006/relationships/slide" Target="slides/slide102.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2B7FB56-BD07-40BF-9759-DAA52C758583}" type="doc">
      <dgm:prSet loTypeId="urn:microsoft.com/office/officeart/2005/8/layout/process1" loCatId="process" qsTypeId="urn:microsoft.com/office/officeart/2005/8/quickstyle/simple1" qsCatId="simple" csTypeId="urn:microsoft.com/office/officeart/2005/8/colors/accent1_2" csCatId="accent1" phldr="1"/>
      <dgm:spPr>
        <a:scene3d>
          <a:camera prst="orthographicFront">
            <a:rot lat="0" lon="0" rev="0"/>
          </a:camera>
          <a:lightRig rig="glow" dir="t">
            <a:rot lat="0" lon="0" rev="14100000"/>
          </a:lightRig>
        </a:scene3d>
      </dgm:spPr>
      <dgm:t>
        <a:bodyPr/>
        <a:lstStyle/>
        <a:p>
          <a:endParaRPr lang="en-US"/>
        </a:p>
      </dgm:t>
    </dgm:pt>
    <dgm:pt modelId="{6BAE3AF6-1752-498C-AB56-C168D0FC212A}">
      <dgm:prSet custT="1"/>
      <dgm:spPr>
        <a:solidFill>
          <a:schemeClr val="bg2"/>
        </a:solidFill>
        <a:ln>
          <a:noFill/>
        </a:ln>
        <a:effectLst/>
        <a:scene3d>
          <a:camera prst="orthographicFront">
            <a:rot lat="0" lon="0" rev="0"/>
          </a:camera>
          <a:lightRig rig="glow" dir="t">
            <a:rot lat="0" lon="0" rev="14100000"/>
          </a:lightRig>
        </a:scene3d>
        <a:sp3d prstMaterial="softEdge">
          <a:bevelT w="127000" prst="artDeco"/>
        </a:sp3d>
      </dgm:spPr>
      <dgm:t>
        <a:bodyPr/>
        <a:lstStyle/>
        <a:p>
          <a:pPr rtl="0"/>
          <a:r>
            <a:rPr lang="en-US" sz="7200" b="1" i="1" dirty="0" smtClean="0">
              <a:solidFill>
                <a:srgbClr val="FFFF00"/>
              </a:solidFill>
              <a:effectLst>
                <a:outerShdw blurRad="38100" dist="38100" dir="2700000" algn="tl">
                  <a:srgbClr val="000000">
                    <a:alpha val="43137"/>
                  </a:srgbClr>
                </a:outerShdw>
              </a:effectLst>
              <a:latin typeface="Andalus" pitchFamily="18" charset="-78"/>
              <a:cs typeface="Andalus" pitchFamily="18" charset="-78"/>
            </a:rPr>
            <a:t>ABNORMAL </a:t>
          </a:r>
          <a:r>
            <a:rPr lang="en-US" sz="7200" b="1" i="1" smtClean="0">
              <a:solidFill>
                <a:srgbClr val="FFFF00"/>
              </a:solidFill>
              <a:effectLst>
                <a:outerShdw blurRad="38100" dist="38100" dir="2700000" algn="tl">
                  <a:srgbClr val="000000">
                    <a:alpha val="43137"/>
                  </a:srgbClr>
                </a:outerShdw>
              </a:effectLst>
              <a:latin typeface="Andalus" pitchFamily="18" charset="-78"/>
              <a:cs typeface="Andalus" pitchFamily="18" charset="-78"/>
            </a:rPr>
            <a:t>LABOUR </a:t>
          </a:r>
          <a:endParaRPr lang="en-US" sz="7200" b="1" i="1" dirty="0">
            <a:solidFill>
              <a:srgbClr val="FFFF00"/>
            </a:solidFill>
            <a:effectLst>
              <a:outerShdw blurRad="38100" dist="38100" dir="2700000" algn="tl">
                <a:srgbClr val="000000">
                  <a:alpha val="43137"/>
                </a:srgbClr>
              </a:outerShdw>
            </a:effectLst>
            <a:latin typeface="Andalus" pitchFamily="18" charset="-78"/>
            <a:cs typeface="Andalus" pitchFamily="18" charset="-78"/>
          </a:endParaRPr>
        </a:p>
      </dgm:t>
    </dgm:pt>
    <dgm:pt modelId="{B04BD0AF-0E65-4E6E-BDA1-AC63B5E184A9}" cxnId="{3EB91E2D-D3F0-4C9E-B0F7-8D2BE16E61AC}" type="parTrans">
      <dgm:prSet/>
      <dgm:spPr/>
      <dgm:t>
        <a:bodyPr/>
        <a:lstStyle/>
        <a:p>
          <a:endParaRPr lang="en-US" sz="7200" b="1" i="1">
            <a:solidFill>
              <a:srgbClr val="FFFF00"/>
            </a:solidFill>
            <a:effectLst>
              <a:outerShdw blurRad="38100" dist="38100" dir="2700000" algn="tl">
                <a:srgbClr val="000000">
                  <a:alpha val="43137"/>
                </a:srgbClr>
              </a:outerShdw>
            </a:effectLst>
          </a:endParaRPr>
        </a:p>
      </dgm:t>
    </dgm:pt>
    <dgm:pt modelId="{CD183F9E-861D-4D96-B1AD-6233B82E279B}" cxnId="{3EB91E2D-D3F0-4C9E-B0F7-8D2BE16E61AC}" type="sibTrans">
      <dgm:prSet/>
      <dgm:spPr/>
      <dgm:t>
        <a:bodyPr/>
        <a:lstStyle/>
        <a:p>
          <a:endParaRPr lang="en-US" sz="7200" b="1" i="1">
            <a:solidFill>
              <a:srgbClr val="FFFF00"/>
            </a:solidFill>
            <a:effectLst>
              <a:outerShdw blurRad="38100" dist="38100" dir="2700000" algn="tl">
                <a:srgbClr val="000000">
                  <a:alpha val="43137"/>
                </a:srgbClr>
              </a:outerShdw>
            </a:effectLst>
          </a:endParaRPr>
        </a:p>
      </dgm:t>
    </dgm:pt>
    <dgm:pt modelId="{78E3E91C-29DA-46AB-AD6E-35AD569ADA5B}" type="pres">
      <dgm:prSet presAssocID="{12B7FB56-BD07-40BF-9759-DAA52C758583}" presName="Name0" presStyleCnt="0">
        <dgm:presLayoutVars>
          <dgm:dir/>
          <dgm:resizeHandles val="exact"/>
        </dgm:presLayoutVars>
      </dgm:prSet>
      <dgm:spPr/>
      <dgm:t>
        <a:bodyPr/>
        <a:lstStyle/>
        <a:p>
          <a:endParaRPr lang="en-US"/>
        </a:p>
      </dgm:t>
    </dgm:pt>
    <dgm:pt modelId="{76CEC62C-44FD-466A-9D22-63B0FA3A3535}" type="pres">
      <dgm:prSet presAssocID="{6BAE3AF6-1752-498C-AB56-C168D0FC212A}" presName="node" presStyleLbl="node1" presStyleIdx="0" presStyleCnt="1" custLinFactNeighborX="4780" custLinFactNeighborY="22642">
        <dgm:presLayoutVars>
          <dgm:bulletEnabled val="1"/>
        </dgm:presLayoutVars>
      </dgm:prSet>
      <dgm:spPr/>
      <dgm:t>
        <a:bodyPr/>
        <a:lstStyle/>
        <a:p>
          <a:endParaRPr lang="en-US"/>
        </a:p>
      </dgm:t>
    </dgm:pt>
  </dgm:ptLst>
  <dgm:cxnLst>
    <dgm:cxn modelId="{3EB91E2D-D3F0-4C9E-B0F7-8D2BE16E61AC}" srcId="{12B7FB56-BD07-40BF-9759-DAA52C758583}" destId="{6BAE3AF6-1752-498C-AB56-C168D0FC212A}" srcOrd="0" destOrd="0" parTransId="{B04BD0AF-0E65-4E6E-BDA1-AC63B5E184A9}" sibTransId="{CD183F9E-861D-4D96-B1AD-6233B82E279B}"/>
    <dgm:cxn modelId="{FEE19EE4-9DF9-4BD6-8799-5DBF0D855541}" type="presOf" srcId="{12B7FB56-BD07-40BF-9759-DAA52C758583}" destId="{78E3E91C-29DA-46AB-AD6E-35AD569ADA5B}" srcOrd="0" destOrd="0" presId="urn:microsoft.com/office/officeart/2005/8/layout/process1"/>
    <dgm:cxn modelId="{396031DB-AF02-44F0-8245-8951B77F0AD5}" type="presOf" srcId="{6BAE3AF6-1752-498C-AB56-C168D0FC212A}" destId="{76CEC62C-44FD-466A-9D22-63B0FA3A3535}" srcOrd="0" destOrd="0" presId="urn:microsoft.com/office/officeart/2005/8/layout/process1"/>
    <dgm:cxn modelId="{A75A20B9-D0C1-46FC-8A4A-9CF20C9768DF}" type="presParOf" srcId="{78E3E91C-29DA-46AB-AD6E-35AD569ADA5B}" destId="{76CEC62C-44FD-466A-9D22-63B0FA3A3535}" srcOrd="0" destOrd="0" presId="urn:microsoft.com/office/officeart/2005/8/layout/process1"/>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08830A-1C11-41CB-A7FC-8E6C3802EE9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81D48AD-AC73-482D-8087-47F515291F3F}">
      <dgm:prSet/>
      <dgm:spPr>
        <a:solidFill>
          <a:srgbClr val="FFFF00">
            <a:alpha val="50000"/>
          </a:srgbClr>
        </a:solidFill>
        <a:ln>
          <a:noFill/>
        </a:ln>
        <a:effectLst/>
        <a:scene3d>
          <a:camera prst="orthographicFront">
            <a:rot lat="0" lon="0" rev="0"/>
          </a:camera>
          <a:lightRig rig="contrasting" dir="t">
            <a:rot lat="0" lon="0" rev="7800000"/>
          </a:lightRig>
        </a:scene3d>
        <a:sp3d>
          <a:bevelT w="139700" h="139700"/>
        </a:sp3d>
      </dgm:spPr>
      <dgm:t>
        <a:bodyPr/>
        <a:lstStyle/>
        <a:p>
          <a:endParaRPr lang="en-US" i="1" dirty="0">
            <a:solidFill>
              <a:srgbClr val="4616CC"/>
            </a:solidFill>
          </a:endParaRPr>
        </a:p>
      </dgm:t>
    </dgm:pt>
    <dgm:pt modelId="{2B17EDB3-8F5D-484B-BD92-DEB0A1F80D68}" cxnId="{9E14FF16-F225-4E65-BE9E-0D1AA9A6728C}" type="parTrans">
      <dgm:prSet/>
      <dgm:spPr/>
      <dgm:t>
        <a:bodyPr/>
        <a:lstStyle/>
        <a:p>
          <a:endParaRPr lang="en-US"/>
        </a:p>
      </dgm:t>
    </dgm:pt>
    <dgm:pt modelId="{DC550BA5-ECBA-4A10-95A9-316339E9B1BB}" cxnId="{9E14FF16-F225-4E65-BE9E-0D1AA9A6728C}" type="sibTrans">
      <dgm:prSet/>
      <dgm:spPr/>
      <dgm:t>
        <a:bodyPr/>
        <a:lstStyle/>
        <a:p>
          <a:endParaRPr lang="en-US"/>
        </a:p>
      </dgm:t>
    </dgm:pt>
    <dgm:pt modelId="{A9253E85-A9C7-48DA-A06C-559CD61D1068}" type="pres">
      <dgm:prSet presAssocID="{F208830A-1C11-41CB-A7FC-8E6C3802EE91}" presName="compositeShape" presStyleCnt="0">
        <dgm:presLayoutVars>
          <dgm:chMax val="7"/>
          <dgm:dir/>
          <dgm:resizeHandles val="exact"/>
        </dgm:presLayoutVars>
      </dgm:prSet>
      <dgm:spPr/>
      <dgm:t>
        <a:bodyPr/>
        <a:lstStyle/>
        <a:p>
          <a:endParaRPr lang="en-US"/>
        </a:p>
      </dgm:t>
    </dgm:pt>
    <dgm:pt modelId="{A6D42483-C145-472D-B656-D3C088347EBD}" type="pres">
      <dgm:prSet presAssocID="{A81D48AD-AC73-482D-8087-47F515291F3F}" presName="circ1TxSh" presStyleLbl="vennNode1" presStyleIdx="0" presStyleCnt="1"/>
      <dgm:spPr/>
      <dgm:t>
        <a:bodyPr/>
        <a:lstStyle/>
        <a:p>
          <a:endParaRPr lang="en-US"/>
        </a:p>
      </dgm:t>
    </dgm:pt>
  </dgm:ptLst>
  <dgm:cxnLst>
    <dgm:cxn modelId="{9E14FF16-F225-4E65-BE9E-0D1AA9A6728C}" srcId="{F208830A-1C11-41CB-A7FC-8E6C3802EE91}" destId="{A81D48AD-AC73-482D-8087-47F515291F3F}" srcOrd="0" destOrd="0" parTransId="{2B17EDB3-8F5D-484B-BD92-DEB0A1F80D68}" sibTransId="{DC550BA5-ECBA-4A10-95A9-316339E9B1BB}"/>
    <dgm:cxn modelId="{A7C29D58-8963-4282-BA40-829896C5F92C}" type="presOf" srcId="{F208830A-1C11-41CB-A7FC-8E6C3802EE91}" destId="{A9253E85-A9C7-48DA-A06C-559CD61D1068}" srcOrd="0" destOrd="0" presId="urn:microsoft.com/office/officeart/2005/8/layout/venn1"/>
    <dgm:cxn modelId="{74F6C2CA-E198-4FBD-80BD-48F0ACDE06DA}" type="presOf" srcId="{A81D48AD-AC73-482D-8087-47F515291F3F}" destId="{A6D42483-C145-472D-B656-D3C088347EBD}" srcOrd="0" destOrd="0" presId="urn:microsoft.com/office/officeart/2005/8/layout/venn1"/>
    <dgm:cxn modelId="{0F0D479E-CB9D-4957-B3B6-9EFA31272328}" type="presParOf" srcId="{A9253E85-A9C7-48DA-A06C-559CD61D1068}" destId="{A6D42483-C145-472D-B656-D3C088347EBD}" srcOrd="0" destOrd="0" presId="urn:microsoft.com/office/officeart/2005/8/layout/venn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EC62C-44FD-466A-9D22-63B0FA3A3535}">
      <dsp:nvSpPr>
        <dsp:cNvPr id="0" name=""/>
        <dsp:cNvSpPr/>
      </dsp:nvSpPr>
      <dsp:spPr>
        <a:xfrm>
          <a:off x="8632" y="0"/>
          <a:ext cx="8830567" cy="4038600"/>
        </a:xfrm>
        <a:prstGeom prst="roundRect">
          <a:avLst>
            <a:gd name="adj" fmla="val 10000"/>
          </a:avLst>
        </a:prstGeom>
        <a:solidFill>
          <a:schemeClr val="bg2"/>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lvl="0" algn="ctr" defTabSz="3200400" rtl="0">
            <a:lnSpc>
              <a:spcPct val="90000"/>
            </a:lnSpc>
            <a:spcBef>
              <a:spcPct val="0"/>
            </a:spcBef>
            <a:spcAft>
              <a:spcPct val="35000"/>
            </a:spcAft>
          </a:pPr>
          <a:r>
            <a:rPr lang="en-US" sz="7200" b="1" i="1" kern="1200" dirty="0" smtClean="0">
              <a:solidFill>
                <a:srgbClr val="FFFF00"/>
              </a:solidFill>
              <a:effectLst>
                <a:outerShdw blurRad="38100" dist="38100" dir="2700000" algn="tl">
                  <a:srgbClr val="000000">
                    <a:alpha val="43137"/>
                  </a:srgbClr>
                </a:outerShdw>
              </a:effectLst>
              <a:latin typeface="Andalus" pitchFamily="18" charset="-78"/>
              <a:cs typeface="Andalus" pitchFamily="18" charset="-78"/>
            </a:rPr>
            <a:t>ABNORMAL </a:t>
          </a:r>
          <a:r>
            <a:rPr lang="en-US" sz="7200" b="1" i="1" kern="1200" smtClean="0">
              <a:solidFill>
                <a:srgbClr val="FFFF00"/>
              </a:solidFill>
              <a:effectLst>
                <a:outerShdw blurRad="38100" dist="38100" dir="2700000" algn="tl">
                  <a:srgbClr val="000000">
                    <a:alpha val="43137"/>
                  </a:srgbClr>
                </a:outerShdw>
              </a:effectLst>
              <a:latin typeface="Andalus" pitchFamily="18" charset="-78"/>
              <a:cs typeface="Andalus" pitchFamily="18" charset="-78"/>
            </a:rPr>
            <a:t>LABOUR </a:t>
          </a:r>
          <a:endParaRPr lang="en-US" sz="7200" b="1" i="1" kern="1200" dirty="0">
            <a:solidFill>
              <a:srgbClr val="FFFF00"/>
            </a:solidFill>
            <a:effectLst>
              <a:outerShdw blurRad="38100" dist="38100" dir="2700000" algn="tl">
                <a:srgbClr val="000000">
                  <a:alpha val="43137"/>
                </a:srgbClr>
              </a:outerShdw>
            </a:effectLst>
            <a:latin typeface="Andalus" pitchFamily="18" charset="-78"/>
            <a:cs typeface="Andalus" pitchFamily="18" charset="-78"/>
          </a:endParaRPr>
        </a:p>
      </dsp:txBody>
      <dsp:txXfrm>
        <a:off x="126919" y="118287"/>
        <a:ext cx="8593993" cy="3802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42483-C145-472D-B656-D3C088347EBD}">
      <dsp:nvSpPr>
        <dsp:cNvPr id="0" name=""/>
        <dsp:cNvSpPr/>
      </dsp:nvSpPr>
      <dsp:spPr>
        <a:xfrm>
          <a:off x="1523999" y="0"/>
          <a:ext cx="1066800" cy="1066800"/>
        </a:xfrm>
        <a:prstGeom prst="ellipse">
          <a:avLst/>
        </a:prstGeom>
        <a:solidFill>
          <a:srgbClr val="FFFF00">
            <a:alpha val="50000"/>
          </a:srgb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533650">
            <a:lnSpc>
              <a:spcPct val="90000"/>
            </a:lnSpc>
            <a:spcBef>
              <a:spcPct val="0"/>
            </a:spcBef>
            <a:spcAft>
              <a:spcPct val="35000"/>
            </a:spcAft>
          </a:pPr>
          <a:endParaRPr lang="en-US" sz="5700" i="1" kern="1200" dirty="0">
            <a:solidFill>
              <a:srgbClr val="4616CC"/>
            </a:solidFill>
          </a:endParaRPr>
        </a:p>
      </dsp:txBody>
      <dsp:txXfrm>
        <a:off x="1680228" y="156229"/>
        <a:ext cx="754342" cy="7543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7F08DA4-324B-4C45-B9F3-E5F884C0C376}" type="datetimeFigureOut">
              <a:rPr lang="fr-FR" smtClean="0"/>
            </a:fld>
            <a:endParaRPr lang="fr-F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73DFDA1-9BB0-408E-AECA-EEF0283BA50B}" type="slidenum">
              <a:rPr lang="fr-FR" smtClean="0"/>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59F7856-35A3-4D38-BF3C-6823B44D6C6B}" type="datetimeFigureOut">
              <a:rPr lang="en-US" smtClean="0"/>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1F2A172-57FD-43F9-A404-33F29ACDFD9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BE8B0C-C0CF-4BFD-A67F-A77C53E941ED}"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20C69175-74F7-435D-8A3C-9BDAEC4C51D2}" type="datetimeFigureOut">
              <a:rPr lang="en-US" smtClean="0"/>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BD719634-FDAB-4931-A01A-DCB9078E559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20C69175-74F7-435D-8A3C-9BDAEC4C51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20C69175-74F7-435D-8A3C-9BDAEC4C51D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69175-74F7-435D-8A3C-9BDAEC4C51D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69175-74F7-435D-8A3C-9BDAEC4C51D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0C69175-74F7-435D-8A3C-9BDAEC4C51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0C69175-74F7-435D-8A3C-9BDAEC4C51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srcRect/>
          <a:stretch>
            <a:fill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rotWithShape="1">
          <a:blip r:embed="rId3" cstate="email"/>
          <a:srcRect/>
          <a:stretch>
            <a:fill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srcRect/>
          <a:stretch>
            <a:fillRect/>
          </a:stretch>
        </p:blipFill>
        <p:spPr>
          <a:xfrm>
            <a:off x="43543" y="0"/>
            <a:ext cx="9100457" cy="6879771"/>
          </a:xfrm>
          <a:prstGeom prst="rect">
            <a:avLst/>
          </a:prstGeom>
        </p:spPr>
      </p:pic>
      <p:pic>
        <p:nvPicPr>
          <p:cNvPr id="8" name="Picture 7"/>
          <p:cNvPicPr>
            <a:picLocks noChangeAspect="1"/>
          </p:cNvPicPr>
          <p:nvPr/>
        </p:nvPicPr>
        <p:blipFill rotWithShape="1">
          <a:blip r:embed="rId3" cstate="email"/>
          <a:srcRect/>
          <a:stretch>
            <a:fill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05600" y="6356350"/>
            <a:ext cx="2133600" cy="365125"/>
          </a:xfrm>
        </p:spPr>
        <p:txBody>
          <a:bodyPr/>
          <a:lstStyle/>
          <a:p>
            <a:fld id="{BD719634-FDAB-4931-A01A-DCB9078E5593}" type="slidenum">
              <a:rPr lang="en-US" smtClean="0"/>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20C69175-74F7-435D-8A3C-9BDAEC4C51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20C69175-74F7-435D-8A3C-9BDAEC4C51D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0C69175-74F7-435D-8A3C-9BDAEC4C51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0C69175-74F7-435D-8A3C-9BDAEC4C51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5" name="Date Placeholder 3"/>
          <p:cNvSpPr>
            <a:spLocks noGrp="1"/>
          </p:cNvSpPr>
          <p:nvPr>
            <p:ph type="dt" sz="half" idx="10"/>
          </p:nvPr>
        </p:nvSpPr>
        <p:spPr>
          <a:xfrm>
            <a:off x="762000" y="6356350"/>
            <a:ext cx="2133600" cy="365125"/>
          </a:xfrm>
        </p:spPr>
        <p:txBody>
          <a:bodyPr/>
          <a:lstStyle/>
          <a:p>
            <a:fld id="{20C69175-74F7-435D-8A3C-9BDAEC4C51D2}" type="datetimeFigureOut">
              <a:rPr lang="en-US" smtClean="0"/>
            </a:fld>
            <a:endParaRPr lang="en-US"/>
          </a:p>
        </p:txBody>
      </p:sp>
      <p:sp>
        <p:nvSpPr>
          <p:cNvPr id="6" name="Footer Placeholder 4"/>
          <p:cNvSpPr>
            <a:spLocks noGrp="1"/>
          </p:cNvSpPr>
          <p:nvPr>
            <p:ph type="ftr" sz="quarter" idx="11"/>
          </p:nvPr>
        </p:nvSpPr>
        <p:spPr>
          <a:xfrm>
            <a:off x="3352800" y="6356350"/>
            <a:ext cx="2895600" cy="365125"/>
          </a:xfrm>
        </p:spPr>
        <p:txBody>
          <a:bodyPr/>
          <a:lstStyle/>
          <a:p>
            <a:endParaRPr lang="en-US"/>
          </a:p>
        </p:txBody>
      </p:sp>
      <p:sp>
        <p:nvSpPr>
          <p:cNvPr id="7" name="Slide Number Placeholder 5"/>
          <p:cNvSpPr>
            <a:spLocks noGrp="1"/>
          </p:cNvSpPr>
          <p:nvPr>
            <p:ph type="sldNum" sz="quarter" idx="12"/>
          </p:nvPr>
        </p:nvSpPr>
        <p:spPr>
          <a:xfrm>
            <a:off x="6705600" y="6356350"/>
            <a:ext cx="2133600" cy="365125"/>
          </a:xfrm>
        </p:spPr>
        <p:txBody>
          <a:bodyPr/>
          <a:lstStyle/>
          <a:p>
            <a:fld id="{BD719634-FDAB-4931-A01A-DCB9078E5593}" type="slidenum">
              <a:rPr lang="en-US" smtClean="0"/>
            </a:fld>
            <a:endParaRPr lang="en-US"/>
          </a:p>
        </p:txBody>
      </p:sp>
    </p:spTree>
  </p:cSld>
  <p:clrMapOvr>
    <a:masterClrMapping/>
  </p:clrMapOvr>
  <p:transition spd="slow">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69175-74F7-435D-8A3C-9BDAEC4C51D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69175-74F7-435D-8A3C-9BDAEC4C51D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srcRect/>
          <a:stretch>
            <a:fill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20C69175-74F7-435D-8A3C-9BDAEC4C51D2}" type="datetimeFigureOut">
              <a:rPr lang="en-US" smtClean="0"/>
            </a:fld>
            <a:endParaRPr lang="en-US"/>
          </a:p>
        </p:txBody>
      </p:sp>
      <p:sp>
        <p:nvSpPr>
          <p:cNvPr id="4" name="Footer Placeholder 4"/>
          <p:cNvSpPr>
            <a:spLocks noGrp="1"/>
          </p:cNvSpPr>
          <p:nvPr>
            <p:ph type="ftr" sz="quarter" idx="11"/>
          </p:nvPr>
        </p:nvSpPr>
        <p:spPr>
          <a:xfrm>
            <a:off x="3352800" y="6356350"/>
            <a:ext cx="2895600" cy="365125"/>
          </a:xfrm>
        </p:spPr>
        <p:txBody>
          <a:bodyPr/>
          <a:lstStyle/>
          <a:p>
            <a:endParaRPr lang="en-US"/>
          </a:p>
        </p:txBody>
      </p:sp>
      <p:sp>
        <p:nvSpPr>
          <p:cNvPr id="5" name="Slide Number Placeholder 5"/>
          <p:cNvSpPr>
            <a:spLocks noGrp="1"/>
          </p:cNvSpPr>
          <p:nvPr>
            <p:ph type="sldNum" sz="quarter" idx="12"/>
          </p:nvPr>
        </p:nvSpPr>
        <p:spPr>
          <a:xfrm>
            <a:off x="6705600" y="6356350"/>
            <a:ext cx="2133600" cy="365125"/>
          </a:xfrm>
        </p:spPr>
        <p:txBody>
          <a:bodyPr/>
          <a:lstStyle/>
          <a:p>
            <a:fld id="{BD719634-FDAB-4931-A01A-DCB9078E5593}" type="slidenum">
              <a:rPr lang="en-US" smtClean="0"/>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srcRect/>
          <a:stretch>
            <a:fill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rotWithShape="1">
          <a:blip r:embed="rId3" cstate="email"/>
          <a:srcRect/>
          <a:stretch>
            <a:fill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srcRect/>
          <a:stretch>
            <a:fillRect/>
          </a:stretch>
        </p:blipFill>
        <p:spPr>
          <a:xfrm>
            <a:off x="43543" y="0"/>
            <a:ext cx="9100457" cy="6879771"/>
          </a:xfrm>
          <a:prstGeom prst="rect">
            <a:avLst/>
          </a:prstGeom>
        </p:spPr>
      </p:pic>
      <p:pic>
        <p:nvPicPr>
          <p:cNvPr id="8" name="Picture 7"/>
          <p:cNvPicPr>
            <a:picLocks noChangeAspect="1"/>
          </p:cNvPicPr>
          <p:nvPr/>
        </p:nvPicPr>
        <p:blipFill rotWithShape="1">
          <a:blip r:embed="rId3" cstate="email"/>
          <a:srcRect/>
          <a:stretch>
            <a:fill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05600" y="6356350"/>
            <a:ext cx="2133600" cy="365125"/>
          </a:xfrm>
        </p:spPr>
        <p:txBody>
          <a:bodyPr/>
          <a:lstStyle/>
          <a:p>
            <a:fld id="{BD719634-FDAB-4931-A01A-DCB9078E5593}" type="slidenum">
              <a:rPr lang="en-US" smtClean="0"/>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20C69175-74F7-435D-8A3C-9BDAEC4C51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C69175-74F7-435D-8A3C-9BDAEC4C51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19634-FDAB-4931-A01A-DCB9078E5593}" type="slidenum">
              <a:rPr lang="en-US" smtClean="0"/>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20C69175-74F7-435D-8A3C-9BDAEC4C51D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0C69175-74F7-435D-8A3C-9BDAEC4C51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0C69175-74F7-435D-8A3C-9BDAEC4C51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5" name="Date Placeholder 3"/>
          <p:cNvSpPr>
            <a:spLocks noGrp="1"/>
          </p:cNvSpPr>
          <p:nvPr>
            <p:ph type="dt" sz="half" idx="10"/>
          </p:nvPr>
        </p:nvSpPr>
        <p:spPr>
          <a:xfrm>
            <a:off x="762000" y="6356350"/>
            <a:ext cx="2133600" cy="365125"/>
          </a:xfrm>
        </p:spPr>
        <p:txBody>
          <a:bodyPr/>
          <a:lstStyle/>
          <a:p>
            <a:fld id="{20C69175-74F7-435D-8A3C-9BDAEC4C51D2}" type="datetimeFigureOut">
              <a:rPr lang="en-US" smtClean="0"/>
            </a:fld>
            <a:endParaRPr lang="en-US"/>
          </a:p>
        </p:txBody>
      </p:sp>
      <p:sp>
        <p:nvSpPr>
          <p:cNvPr id="6" name="Footer Placeholder 4"/>
          <p:cNvSpPr>
            <a:spLocks noGrp="1"/>
          </p:cNvSpPr>
          <p:nvPr>
            <p:ph type="ftr" sz="quarter" idx="11"/>
          </p:nvPr>
        </p:nvSpPr>
        <p:spPr>
          <a:xfrm>
            <a:off x="3352800" y="6356350"/>
            <a:ext cx="2895600" cy="365125"/>
          </a:xfrm>
        </p:spPr>
        <p:txBody>
          <a:bodyPr/>
          <a:lstStyle/>
          <a:p>
            <a:endParaRPr lang="en-US"/>
          </a:p>
        </p:txBody>
      </p:sp>
      <p:sp>
        <p:nvSpPr>
          <p:cNvPr id="7" name="Slide Number Placeholder 5"/>
          <p:cNvSpPr>
            <a:spLocks noGrp="1"/>
          </p:cNvSpPr>
          <p:nvPr>
            <p:ph type="sldNum" sz="quarter" idx="12"/>
          </p:nvPr>
        </p:nvSpPr>
        <p:spPr>
          <a:xfrm>
            <a:off x="6705600" y="6356350"/>
            <a:ext cx="2133600" cy="365125"/>
          </a:xfrm>
        </p:spPr>
        <p:txBody>
          <a:bodyPr/>
          <a:lstStyle/>
          <a:p>
            <a:fld id="{BD719634-FDAB-4931-A01A-DCB9078E5593}" type="slidenum">
              <a:rPr lang="en-US" smtClean="0"/>
            </a:fld>
            <a:endParaRPr lang="en-US"/>
          </a:p>
        </p:txBody>
      </p:sp>
    </p:spTree>
  </p:cSld>
  <p:clrMapOvr>
    <a:masterClrMapping/>
  </p:clrMapOvr>
  <p:transition spd="slow">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69175-74F7-435D-8A3C-9BDAEC4C51D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69175-74F7-435D-8A3C-9BDAEC4C51D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srcRect/>
          <a:stretch>
            <a:fill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20C69175-74F7-435D-8A3C-9BDAEC4C51D2}" type="datetimeFigureOut">
              <a:rPr lang="en-US" smtClean="0"/>
            </a:fld>
            <a:endParaRPr lang="en-US"/>
          </a:p>
        </p:txBody>
      </p:sp>
      <p:sp>
        <p:nvSpPr>
          <p:cNvPr id="4" name="Footer Placeholder 4"/>
          <p:cNvSpPr>
            <a:spLocks noGrp="1"/>
          </p:cNvSpPr>
          <p:nvPr>
            <p:ph type="ftr" sz="quarter" idx="11"/>
          </p:nvPr>
        </p:nvSpPr>
        <p:spPr>
          <a:xfrm>
            <a:off x="3352800" y="6356350"/>
            <a:ext cx="2895600" cy="365125"/>
          </a:xfrm>
        </p:spPr>
        <p:txBody>
          <a:bodyPr/>
          <a:lstStyle/>
          <a:p>
            <a:endParaRPr lang="en-US"/>
          </a:p>
        </p:txBody>
      </p:sp>
      <p:sp>
        <p:nvSpPr>
          <p:cNvPr id="5" name="Slide Number Placeholder 5"/>
          <p:cNvSpPr>
            <a:spLocks noGrp="1"/>
          </p:cNvSpPr>
          <p:nvPr>
            <p:ph type="sldNum" sz="quarter" idx="12"/>
          </p:nvPr>
        </p:nvSpPr>
        <p:spPr>
          <a:xfrm>
            <a:off x="6705600" y="6356350"/>
            <a:ext cx="2133600" cy="365125"/>
          </a:xfrm>
        </p:spPr>
        <p:txBody>
          <a:bodyPr/>
          <a:lstStyle/>
          <a:p>
            <a:fld id="{BD719634-FDAB-4931-A01A-DCB9078E5593}" type="slidenum">
              <a:rPr lang="en-US" smtClean="0"/>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20C69175-74F7-435D-8A3C-9BDAEC4C51D2}" type="datetimeFigureOut">
              <a:rPr lang="en-US" smtClean="0"/>
            </a:fld>
            <a:endParaRPr lang="en-US"/>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D719634-FDAB-4931-A01A-DCB9078E5593}" type="slidenum">
              <a:rPr lang="en-US" smtClean="0"/>
            </a:fld>
            <a:endParaRPr lang="en-US"/>
          </a:p>
        </p:txBody>
      </p:sp>
    </p:spTree>
  </p:cSld>
  <p:clrMapOvr>
    <a:masterClrMapping/>
  </p:clrMapOvr>
  <p:transition>
    <p:fade thruBlk="1"/>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0C69175-74F7-435D-8A3C-9BDAEC4C51D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19634-FDAB-4931-A01A-DCB9078E5593}"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D719634-FDAB-4931-A01A-DCB9078E5593}" type="slidenum">
              <a:rPr lang="en-US" smtClean="0"/>
            </a:fld>
            <a:endParaRPr lang="en-US"/>
          </a:p>
        </p:txBody>
      </p:sp>
    </p:spTree>
  </p:cSld>
  <p:clrMapOvr>
    <a:masterClrMapping/>
  </p:clrMapOvr>
  <p:transition>
    <p:fade thruBlk="1"/>
  </p:transition>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D719634-FDAB-4931-A01A-DCB9078E5593}" type="slidenum">
              <a:rPr lang="en-US" smtClean="0"/>
            </a:fld>
            <a:endParaRPr lang="en-US"/>
          </a:p>
        </p:txBody>
      </p:sp>
    </p:spTree>
  </p:cSld>
  <p:clrMapOvr>
    <a:masterClrMapping/>
  </p:clrMapOvr>
  <p:transition>
    <p:fade thruBlk="1"/>
  </p:transition>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20C69175-74F7-435D-8A3C-9BDAEC4C51D2}"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D719634-FDAB-4931-A01A-DCB9078E5593}" type="slidenum">
              <a:rPr lang="en-US" smtClean="0"/>
            </a:fld>
            <a:endParaRPr lang="en-US"/>
          </a:p>
        </p:txBody>
      </p:sp>
    </p:spTree>
  </p:cSld>
  <p:clrMapOvr>
    <a:masterClrMapping/>
  </p:clrMapOvr>
  <p:transition>
    <p:fade thruBlk="1"/>
  </p:transition>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20C69175-74F7-435D-8A3C-9BDAEC4C51D2}"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BD719634-FDAB-4931-A01A-DCB9078E5593}" type="slidenum">
              <a:rPr lang="en-US" smtClean="0"/>
            </a:fld>
            <a:endParaRPr lang="en-US"/>
          </a:p>
        </p:txBody>
      </p:sp>
    </p:spTree>
  </p:cSld>
  <p:clrMapOvr>
    <a:masterClrMapping/>
  </p:clrMapOvr>
  <p:transition>
    <p:fade thruBlk="1"/>
  </p:transition>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20C69175-74F7-435D-8A3C-9BDAEC4C51D2}"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BD719634-FDAB-4931-A01A-DCB9078E5593}" type="slidenum">
              <a:rPr lang="en-US" smtClean="0"/>
            </a:fld>
            <a:endParaRPr lang="en-US"/>
          </a:p>
        </p:txBody>
      </p:sp>
    </p:spTree>
  </p:cSld>
  <p:clrMapOvr>
    <a:masterClrMapping/>
  </p:clrMapOvr>
  <p:transition>
    <p:fade thruBlk="1"/>
  </p:transition>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20C69175-74F7-435D-8A3C-9BDAEC4C51D2}"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BD719634-FDAB-4931-A01A-DCB9078E5593}" type="slidenum">
              <a:rPr lang="en-US" smtClean="0"/>
            </a:fld>
            <a:endParaRPr lang="en-US"/>
          </a:p>
        </p:txBody>
      </p:sp>
    </p:spTree>
  </p:cSld>
  <p:clrMapOvr>
    <a:masterClrMapping/>
  </p:clrMapOvr>
  <p:transition>
    <p:fade thruBlk="1"/>
  </p:transition>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20C69175-74F7-435D-8A3C-9BDAEC4C51D2}"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D719634-FDAB-4931-A01A-DCB9078E5593}" type="slidenum">
              <a:rPr lang="en-US" smtClean="0"/>
            </a:fld>
            <a:endParaRPr lang="en-US"/>
          </a:p>
        </p:txBody>
      </p:sp>
    </p:spTree>
  </p:cSld>
  <p:clrMapOvr>
    <a:masterClrMapping/>
  </p:clrMapOvr>
  <p:transition>
    <p:fade thruBlk="1"/>
  </p:transition>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20C69175-74F7-435D-8A3C-9BDAEC4C51D2}"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D719634-FDAB-4931-A01A-DCB9078E5593}" type="slidenum">
              <a:rPr lang="en-US" smtClean="0"/>
            </a:fld>
            <a:endParaRPr lang="en-US"/>
          </a:p>
        </p:txBody>
      </p:sp>
    </p:spTree>
  </p:cSld>
  <p:clrMapOvr>
    <a:masterClrMapping/>
  </p:clrMapOvr>
  <p:transition>
    <p:fade thruBlk="1"/>
  </p:transition>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D719634-FDAB-4931-A01A-DCB9078E5593}" type="slidenum">
              <a:rPr lang="en-US" smtClean="0"/>
            </a:fld>
            <a:endParaRPr lang="en-US"/>
          </a:p>
        </p:txBody>
      </p:sp>
    </p:spTree>
  </p:cSld>
  <p:clrMapOvr>
    <a:masterClrMapping/>
  </p:clrMapOvr>
  <p:transition>
    <p:fade thruBlk="1"/>
  </p:transition>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20C69175-74F7-435D-8A3C-9BDAEC4C51D2}"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D719634-FDAB-4931-A01A-DCB9078E5593}" type="slidenum">
              <a:rPr lang="en-US" smtClean="0"/>
            </a:fld>
            <a:endParaRPr lang="en-US"/>
          </a:p>
        </p:txBody>
      </p:sp>
    </p:spTree>
  </p:cSld>
  <p:clrMapOvr>
    <a:masterClrMapping/>
  </p:clrMapOvr>
  <p:transition>
    <p:fade thruBlk="1"/>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C69175-74F7-435D-8A3C-9BDAEC4C51D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19634-FDAB-4931-A01A-DCB9078E5593}" type="slidenum">
              <a:rPr lang="en-US" smtClean="0"/>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69175-74F7-435D-8A3C-9BDAEC4C51D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19634-FDAB-4931-A01A-DCB9078E559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endParaRPr kumimoji="0" lang="en-US" smtClean="0"/>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0C69175-74F7-435D-8A3C-9BDAEC4C51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19634-FDAB-4931-A01A-DCB9078E5593}"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endParaRPr kumimoji="0" lang="en-US" smtClean="0"/>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20C69175-74F7-435D-8A3C-9BDAEC4C51D2}" type="datetimeFigureOut">
              <a:rPr lang="en-US" smtClean="0"/>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D719634-FDAB-4931-A01A-DCB9078E5593}" type="slidenum">
              <a:rPr lang="en-US" smtClean="0"/>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6" Type="http://schemas.openxmlformats.org/officeDocument/2006/relationships/theme" Target="../theme/theme3.xml"/><Relationship Id="rId15" Type="http://schemas.openxmlformats.org/officeDocument/2006/relationships/image" Target="../media/image6.png"/><Relationship Id="rId14" Type="http://schemas.openxmlformats.org/officeDocument/2006/relationships/image" Target="../media/image2.jpeg"/><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6" Type="http://schemas.openxmlformats.org/officeDocument/2006/relationships/theme" Target="../theme/theme4.xml"/><Relationship Id="rId15" Type="http://schemas.openxmlformats.org/officeDocument/2006/relationships/image" Target="../media/image6.png"/><Relationship Id="rId14" Type="http://schemas.openxmlformats.org/officeDocument/2006/relationships/image" Target="../media/image2.jpe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3" Type="http://schemas.openxmlformats.org/officeDocument/2006/relationships/theme" Target="../theme/theme5.xml"/><Relationship Id="rId12" Type="http://schemas.openxmlformats.org/officeDocument/2006/relationships/image" Target="../media/image8.jpeg"/><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20C69175-74F7-435D-8A3C-9BDAEC4C51D2}" type="datetimeFigureOut">
              <a:rPr lang="en-US" smtClean="0"/>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BD719634-FDAB-4931-A01A-DCB9078E559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69175-74F7-435D-8A3C-9BDAEC4C51D2}"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19634-FDAB-4931-A01A-DCB9078E559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srcRect/>
          <a:stretch>
            <a:fill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69175-74F7-435D-8A3C-9BDAEC4C51D2}" type="datetimeFigureOut">
              <a:rPr lang="en-US" smtClean="0"/>
            </a:fld>
            <a:endParaRPr lang="en-U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19634-FDAB-4931-A01A-DCB9078E5593}" type="slidenum">
              <a:rPr lang="en-US" smtClean="0"/>
            </a:fld>
            <a:endParaRPr lang="en-US"/>
          </a:p>
        </p:txBody>
      </p:sp>
      <p:pic>
        <p:nvPicPr>
          <p:cNvPr id="8" name="Picture 7"/>
          <p:cNvPicPr>
            <a:picLocks noChangeAspect="1"/>
          </p:cNvPicPr>
          <p:nvPr/>
        </p:nvPicPr>
        <p:blipFill rotWithShape="1">
          <a:blip r:embed="rId15" cstate="email"/>
          <a:srcRect/>
          <a:stretch>
            <a:fill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srcRect/>
          <a:stretch>
            <a:fill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69175-74F7-435D-8A3C-9BDAEC4C51D2}" type="datetimeFigureOut">
              <a:rPr lang="en-US" smtClean="0"/>
            </a:fld>
            <a:endParaRPr lang="en-U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19634-FDAB-4931-A01A-DCB9078E5593}" type="slidenum">
              <a:rPr lang="en-US" smtClean="0"/>
            </a:fld>
            <a:endParaRPr lang="en-US"/>
          </a:p>
        </p:txBody>
      </p:sp>
      <p:pic>
        <p:nvPicPr>
          <p:cNvPr id="8" name="Picture 7"/>
          <p:cNvPicPr>
            <a:picLocks noChangeAspect="1"/>
          </p:cNvPicPr>
          <p:nvPr/>
        </p:nvPicPr>
        <p:blipFill rotWithShape="1">
          <a:blip r:embed="rId15" cstate="email"/>
          <a:srcRect/>
          <a:stretch>
            <a:fill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20C69175-74F7-435D-8A3C-9BDAEC4C51D2}" type="datetimeFigureOut">
              <a:rPr lang="en-US" smtClean="0"/>
            </a:fld>
            <a:endParaRPr 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D719634-FDAB-4931-A01A-DCB9078E559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fade thruBlk="1"/>
  </p:transition>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49.xml"/><Relationship Id="rId10" Type="http://schemas.microsoft.com/office/2007/relationships/diagramDrawing" Target="../diagrams/drawing2.xml"/><Relationship Id="rId1"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e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e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9.png"/><Relationship Id="rId1" Type="http://schemas.openxmlformats.org/officeDocument/2006/relationships/image" Target="../media/image18.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9.emf"/><Relationship Id="rId1" Type="http://schemas.openxmlformats.org/officeDocument/2006/relationships/oleObject" Target="../embeddings/Document1.doc"/></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jpe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hyperlink" Target="https://en.wikipedia.org/wiki/Cervical_incompetence" TargetMode="External"/></Relationships>
</file>

<file path=ppt/slides/_rels/slide19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hyperlink" Target="https://en.wikipedia.org/wiki/Obstetrics_and_gynaecology" TargetMode="External"/><Relationship Id="rId3" Type="http://schemas.openxmlformats.org/officeDocument/2006/relationships/hyperlink" Target="https://en.wikipedia.org/wiki/Spinal_anaesthesia" TargetMode="External"/><Relationship Id="rId2" Type="http://schemas.openxmlformats.org/officeDocument/2006/relationships/hyperlink" Target="https://en.wikipedia.org/wiki/Anesthesia" TargetMode="External"/><Relationship Id="rId1" Type="http://schemas.openxmlformats.org/officeDocument/2006/relationships/hyperlink" Target="https://en.wikipedia.org/wiki/Surgical_suture" TargetMode="External"/></Relationships>
</file>

<file path=ppt/slides/_rels/slide19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hyperlink" Target="https://en.wikipedia.org/wiki/Preterm_birt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hyperlink" Target="https://en.wikipedia.org/wiki/Bombay" TargetMode="External"/><Relationship Id="rId2" Type="http://schemas.openxmlformats.org/officeDocument/2006/relationships/hyperlink" Target="https://en.wikipedia.org/wiki/V._N._Shirodkar" TargetMode="External"/><Relationship Id="rId1" Type="http://schemas.openxmlformats.org/officeDocument/2006/relationships/hyperlink" Target="https://en.wikipedia.org/wiki/Caesarean_section" TargetMode="Externa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hyperlink" Target="https://en.wikipedia.org/wiki/Induction_(birth)" TargetMode="External"/><Relationship Id="rId1" Type="http://schemas.openxmlformats.org/officeDocument/2006/relationships/hyperlink" Target="https://en.wikipedia.org/wiki/Childbirth" TargetMode="External"/></Relationships>
</file>

<file path=ppt/slides/_rels/slide21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hyperlink" Target="https://en.wikipedia.org/wiki/Fetus" TargetMode="External"/><Relationship Id="rId3" Type="http://schemas.openxmlformats.org/officeDocument/2006/relationships/hyperlink" Target="https://en.wikipedia.org/wiki/Cervical_effacement" TargetMode="External"/><Relationship Id="rId2" Type="http://schemas.openxmlformats.org/officeDocument/2006/relationships/hyperlink" Target="https://en.wikipedia.org/wiki/Cervix" TargetMode="External"/><Relationship Id="rId1" Type="http://schemas.openxmlformats.org/officeDocument/2006/relationships/hyperlink" Target="https://en.wikipedia.org/wiki/Pelvic_examination" TargetMode="Externa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hyperlink" Target="https://teachmeobgyn.com/operations-procedures/obstetric/chorionic-villus-sampling/" TargetMode="Externa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hyperlink" Target="http://en.wikipedia.org/wiki/File:Cesarean_section_scar_and_linea_nigra.JPG" TargetMode="External"/></Relationships>
</file>

<file path=ppt/slides/_rels/slide2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en.wikipedia.org/wiki/Cephalohematoma" TargetMode="External"/><Relationship Id="rId1" Type="http://schemas.openxmlformats.org/officeDocument/2006/relationships/hyperlink" Target="http://en.wikipedia.org/wiki/Chignon_(medical_term)" TargetMode="External"/></Relationships>
</file>

<file path=ppt/slides/_rels/slide2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7.png"/><Relationship Id="rId1" Type="http://schemas.openxmlformats.org/officeDocument/2006/relationships/image" Target="../media/image26.pn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2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hyperlink" Target="http://en.wikipedia.org/wiki/File:Smellie_forceps.jp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2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2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2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38.png"/></Relationships>
</file>

<file path=ppt/slides/_rels/slide2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2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5.xml"/><Relationship Id="rId4" Type="http://schemas.openxmlformats.org/officeDocument/2006/relationships/image" Target="../media/image43.png"/><Relationship Id="rId3" Type="http://schemas.openxmlformats.org/officeDocument/2006/relationships/oleObject" Target="../embeddings/oleObject2.bin"/><Relationship Id="rId2" Type="http://schemas.openxmlformats.org/officeDocument/2006/relationships/image" Target="../media/image42.png"/><Relationship Id="rId1" Type="http://schemas.openxmlformats.org/officeDocument/2006/relationships/oleObject" Target="../embeddings/oleObject1.bin"/></Relationships>
</file>

<file path=ppt/slides/_rels/slide302.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5.xml"/><Relationship Id="rId3" Type="http://schemas.openxmlformats.org/officeDocument/2006/relationships/image" Target="../media/image42.png"/><Relationship Id="rId2" Type="http://schemas.openxmlformats.org/officeDocument/2006/relationships/oleObject" Target="../embeddings/oleObject3.bin"/><Relationship Id="rId1" Type="http://schemas.openxmlformats.org/officeDocument/2006/relationships/image" Target="../media/image44.pn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309.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5.xml"/><Relationship Id="rId3" Type="http://schemas.openxmlformats.org/officeDocument/2006/relationships/image" Target="../media/image47.png"/><Relationship Id="rId2" Type="http://schemas.openxmlformats.org/officeDocument/2006/relationships/oleObject" Target="../embeddings/oleObject4.bin"/><Relationship Id="rId1"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image" Target="../media/image46.png"/></Relationships>
</file>

<file path=ppt/slides/_rels/slide3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3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png"/></Relationships>
</file>

<file path=ppt/slides/_rels/slide3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png"/></Relationships>
</file>

<file path=ppt/slides/_rels/slide3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6.jpeg"/></Relationships>
</file>

<file path=ppt/slides/_rels/slide3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7.jpeg"/></Relationships>
</file>

<file path=ppt/slides/_rels/slide3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jpeg"/></Relationships>
</file>

<file path=ppt/slides/_rels/slide3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1.jpeg"/><Relationship Id="rId1" Type="http://schemas.openxmlformats.org/officeDocument/2006/relationships/image" Target="../media/image60.jpeg"/></Relationships>
</file>

<file path=ppt/slides/_rels/slide3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0.jpeg"/><Relationship Id="rId1" Type="http://schemas.openxmlformats.org/officeDocument/2006/relationships/image" Target="../media/image6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3.jpeg"/></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5.png"/></Relationships>
</file>

<file path=ppt/slides/_rels/slide40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7.png"/></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8.png"/></Relationships>
</file>

<file path=ppt/slides/_rels/slide4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9.jpeg"/></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1.GIF"/><Relationship Id="rId1" Type="http://schemas.openxmlformats.org/officeDocument/2006/relationships/image" Target="../media/image70.jpeg"/></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2.GIF"/></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3.jpeg"/></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7" name="Diagram 6"/>
          <p:cNvGraphicFramePr/>
          <p:nvPr/>
        </p:nvGraphicFramePr>
        <p:xfrm>
          <a:off x="152400" y="228600"/>
          <a:ext cx="8839200" cy="4038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8" name="Diagram 7"/>
          <p:cNvGraphicFramePr/>
          <p:nvPr/>
        </p:nvGraphicFramePr>
        <p:xfrm>
          <a:off x="5029200" y="5791200"/>
          <a:ext cx="4114800" cy="106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pPr>
              <a:buNone/>
            </a:pPr>
            <a:r>
              <a:rPr lang="en-US" b="1" u="sng" dirty="0" smtClean="0">
                <a:latin typeface="Andalus" pitchFamily="18" charset="-78"/>
                <a:cs typeface="Andalus" pitchFamily="18" charset="-78"/>
              </a:rPr>
              <a:t>SYNONYMS:</a:t>
            </a:r>
            <a:endParaRPr lang="en-US" b="1" u="sng" dirty="0" smtClean="0">
              <a:latin typeface="Andalus" pitchFamily="18" charset="-78"/>
              <a:cs typeface="Andalus" pitchFamily="18" charset="-78"/>
            </a:endParaRPr>
          </a:p>
          <a:p>
            <a:r>
              <a:rPr lang="en-US" dirty="0" smtClean="0">
                <a:latin typeface="Andalus" pitchFamily="18" charset="-78"/>
                <a:cs typeface="Andalus" pitchFamily="18" charset="-78"/>
              </a:rPr>
              <a:t>Post-term, postdatism, and postmaturity</a:t>
            </a:r>
            <a:endParaRPr lang="en-US" b="1" u="sng" dirty="0" smtClean="0">
              <a:latin typeface="Andalus" pitchFamily="18" charset="-78"/>
              <a:cs typeface="Andalus" pitchFamily="18" charset="-78"/>
            </a:endParaRPr>
          </a:p>
          <a:p>
            <a:pPr>
              <a:buNone/>
            </a:pPr>
            <a:r>
              <a:rPr lang="en-US" b="1" u="sng" dirty="0" smtClean="0">
                <a:latin typeface="Andalus" pitchFamily="18" charset="-78"/>
                <a:cs typeface="Andalus" pitchFamily="18" charset="-78"/>
              </a:rPr>
              <a:t>DEFINITION</a:t>
            </a:r>
            <a:endParaRPr lang="en-US" b="1" u="sng" dirty="0" smtClean="0">
              <a:latin typeface="Andalus" pitchFamily="18" charset="-78"/>
              <a:cs typeface="Andalus" pitchFamily="18" charset="-78"/>
            </a:endParaRPr>
          </a:p>
          <a:p>
            <a:pPr marL="341630" indent="-341630">
              <a:spcBef>
                <a:spcPts val="8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Pregnancy equal to or more than 42 completed weeks( 294 days from the first day of the last menstrual period, LMP). </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The expected date of delivery( EDD) is calculated on the basis of Naegele’s rule, the assumption being that the cycle is 28 days and that ovulation occurs on the 14</a:t>
            </a:r>
            <a:r>
              <a:rPr lang="en-GB" baseline="30000" dirty="0" smtClean="0">
                <a:solidFill>
                  <a:srgbClr val="000000"/>
                </a:solidFill>
                <a:latin typeface="Andalus" pitchFamily="18" charset="-78"/>
                <a:ea typeface="Microsoft YaHei" panose="020B0503020204020204" charset="-122"/>
                <a:cs typeface="Andalus" pitchFamily="18" charset="-78"/>
              </a:rPr>
              <a:t>th</a:t>
            </a:r>
            <a:r>
              <a:rPr lang="en-GB" dirty="0" smtClean="0">
                <a:solidFill>
                  <a:srgbClr val="000000"/>
                </a:solidFill>
                <a:latin typeface="Andalus" pitchFamily="18" charset="-78"/>
                <a:ea typeface="Microsoft YaHei" panose="020B0503020204020204" charset="-122"/>
                <a:cs typeface="Andalus" pitchFamily="18" charset="-78"/>
              </a:rPr>
              <a:t> day</a:t>
            </a:r>
            <a:endParaRPr lang="en-GB" dirty="0" smtClean="0">
              <a:solidFill>
                <a:srgbClr val="000000"/>
              </a:solidFill>
              <a:latin typeface="Andalus" pitchFamily="18" charset="-78"/>
              <a:ea typeface="Microsoft YaHei" panose="020B0503020204020204" charset="-122"/>
              <a:cs typeface="Andalus" pitchFamily="18" charset="-78"/>
            </a:endParaRPr>
          </a:p>
          <a:p>
            <a:pPr>
              <a:buNone/>
            </a:pPr>
            <a:endParaRPr lang="en-US" b="1" u="sng" dirty="0">
              <a:latin typeface="Andalus" pitchFamily="18" charset="-78"/>
              <a:cs typeface="Andalus" pitchFamily="18" charset="-78"/>
            </a:endParaRPr>
          </a:p>
        </p:txBody>
      </p:sp>
      <p:sp>
        <p:nvSpPr>
          <p:cNvPr id="2" name="Title 1"/>
          <p:cNvSpPr>
            <a:spLocks noGrp="1"/>
          </p:cNvSpPr>
          <p:nvPr>
            <p:ph type="title"/>
          </p:nvPr>
        </p:nvSpPr>
        <p:spPr>
          <a:xfrm>
            <a:off x="0" y="0"/>
            <a:ext cx="9144000" cy="1143000"/>
          </a:xfr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scene3d>
              <a:camera prst="orthographicFront"/>
              <a:lightRig rig="soft" dir="t"/>
            </a:scene3d>
            <a:sp3d prstMaterial="softEdge">
              <a:bevelT w="25400" h="25400"/>
            </a:sp3d>
          </a:bodyPr>
          <a:lstStyle/>
          <a:p>
            <a:br>
              <a:rPr lang="en-GB" b="1" dirty="0" smtClean="0">
                <a:solidFill>
                  <a:schemeClr val="bg1"/>
                </a:solidFill>
                <a:latin typeface="Andalus" pitchFamily="18" charset="-78"/>
                <a:ea typeface="Microsoft YaHei" panose="020B0503020204020204" charset="-122"/>
                <a:cs typeface="Andalus" pitchFamily="18" charset="-78"/>
              </a:rPr>
            </a:br>
            <a:r>
              <a:rPr lang="en-GB" b="1" dirty="0" smtClean="0">
                <a:solidFill>
                  <a:schemeClr val="bg1"/>
                </a:solidFill>
                <a:latin typeface="Andalus" pitchFamily="18" charset="-78"/>
                <a:ea typeface="Microsoft YaHei" panose="020B0503020204020204" charset="-122"/>
                <a:cs typeface="Andalus" pitchFamily="18" charset="-78"/>
              </a:rPr>
              <a:t>PROLONGED PREGNANCY</a:t>
            </a:r>
            <a:br>
              <a:rPr lang="en-GB" sz="2800" b="1" dirty="0" smtClean="0">
                <a:solidFill>
                  <a:schemeClr val="bg1"/>
                </a:solidFill>
                <a:latin typeface="Andalus" pitchFamily="18" charset="-78"/>
                <a:ea typeface="Microsoft YaHei" panose="020B0503020204020204" charset="-122"/>
                <a:cs typeface="Andalus" pitchFamily="18" charset="-78"/>
              </a:rPr>
            </a:br>
            <a:endParaRPr lang="en-US" b="1" dirty="0">
              <a:solidFill>
                <a:schemeClr val="bg1"/>
              </a:solidFill>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562600"/>
          </a:xfrm>
        </p:spPr>
        <p:txBody>
          <a:bodyPr>
            <a:normAutofit lnSpcReduction="10000"/>
          </a:bodyPr>
          <a:lstStyle/>
          <a:p>
            <a:r>
              <a:rPr lang="en-US" dirty="0" smtClean="0">
                <a:latin typeface="Calibri" panose="020F0502020204030204" charset="0"/>
              </a:rPr>
              <a:t>Prevention is possible through good antenatal care after  a thorough history taking. </a:t>
            </a:r>
            <a:endParaRPr lang="en-US" dirty="0" smtClean="0">
              <a:latin typeface="Calibri" panose="020F0502020204030204" charset="0"/>
            </a:endParaRPr>
          </a:p>
          <a:p>
            <a:r>
              <a:rPr lang="en-US" dirty="0" smtClean="0">
                <a:latin typeface="Calibri" panose="020F0502020204030204" charset="0"/>
              </a:rPr>
              <a:t>Refer high risk patients with previous scars and contracted pelvis for assessment. </a:t>
            </a:r>
            <a:endParaRPr lang="en-US" dirty="0" smtClean="0">
              <a:latin typeface="Calibri" panose="020F0502020204030204" charset="0"/>
            </a:endParaRPr>
          </a:p>
          <a:p>
            <a:r>
              <a:rPr lang="en-US" dirty="0" smtClean="0">
                <a:latin typeface="Calibri" panose="020F0502020204030204" charset="0"/>
              </a:rPr>
              <a:t>Vigilant observations in labour, especially in trial and induction of labour are necessary. You should be able to recognise,at an early stage, signs of obstructed labour and ruptured uterus. </a:t>
            </a:r>
            <a:endParaRPr lang="en-US" dirty="0" smtClean="0">
              <a:latin typeface="Calibri" panose="020F0502020204030204" charset="0"/>
            </a:endParaRPr>
          </a:p>
          <a:p>
            <a:r>
              <a:rPr lang="en-US" dirty="0" smtClean="0">
                <a:latin typeface="Calibri" panose="020F0502020204030204" charset="0"/>
              </a:rPr>
              <a:t>Maternal education is important in case of risk factors such as a previous scar.</a:t>
            </a:r>
            <a:endParaRPr lang="en-US" dirty="0" smtClean="0">
              <a:latin typeface="Calibri" panose="020F0502020204030204" charset="0"/>
            </a:endParaRPr>
          </a:p>
          <a:p>
            <a:r>
              <a:rPr lang="en-US" dirty="0" smtClean="0">
                <a:latin typeface="Calibri" panose="020F0502020204030204" charset="0"/>
              </a:rPr>
              <a:t>The community should be educated on pregnancy and childbirth complications. They should be advised on the need to deliver in a hospital rather than at home.</a:t>
            </a:r>
            <a:endParaRPr lang="en-US" dirty="0" smtClean="0">
              <a:latin typeface="Calibri" panose="020F0502020204030204" charset="0"/>
            </a:endParaRPr>
          </a:p>
          <a:p>
            <a:pPr>
              <a:buNone/>
            </a:pPr>
            <a:r>
              <a:rPr lang="en-US" dirty="0" smtClean="0">
                <a:latin typeface="Calibri" panose="020F0502020204030204" charset="0"/>
              </a:rPr>
              <a:t>						</a:t>
            </a:r>
            <a:r>
              <a:rPr lang="en-US" b="1" dirty="0" smtClean="0">
                <a:solidFill>
                  <a:srgbClr val="00B0F0"/>
                </a:solidFill>
                <a:latin typeface="Calibri" panose="020F0502020204030204" charset="0"/>
              </a:rPr>
              <a:t>END</a:t>
            </a:r>
            <a:endParaRPr lang="en-US" b="1" dirty="0" smtClean="0">
              <a:solidFill>
                <a:srgbClr val="00B0F0"/>
              </a:solidFill>
              <a:latin typeface="Calibri" panose="020F0502020204030204" charset="0"/>
            </a:endParaRPr>
          </a:p>
          <a:p>
            <a:pPr>
              <a:buNone/>
            </a:pPr>
            <a:endParaRPr lang="en-US" b="1" dirty="0" smtClean="0">
              <a:latin typeface="Calibri" panose="020F0502020204030204" charset="0"/>
            </a:endParaRPr>
          </a:p>
        </p:txBody>
      </p:sp>
      <p:sp>
        <p:nvSpPr>
          <p:cNvPr id="2" name="Title 1"/>
          <p:cNvSpPr>
            <a:spLocks noGrp="1"/>
          </p:cNvSpPr>
          <p:nvPr>
            <p:ph type="title"/>
          </p:nvPr>
        </p:nvSpPr>
        <p:spPr/>
        <p:txBody>
          <a:bodyPr/>
          <a:lstStyle/>
          <a:p>
            <a:r>
              <a:rPr lang="en-US" b="1" dirty="0" smtClean="0"/>
              <a:t>Prevention of Uterus Rupture</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lstStyle/>
          <a:p>
            <a:r>
              <a:rPr lang="en-US" sz="2800" dirty="0" smtClean="0"/>
              <a:t>This is a condition where the cord lies in front of the presenting part </a:t>
            </a:r>
            <a:r>
              <a:rPr lang="en-US" sz="2800" b="1" dirty="0" smtClean="0"/>
              <a:t>BEFORE</a:t>
            </a:r>
            <a:r>
              <a:rPr lang="en-US" sz="2800" dirty="0" smtClean="0"/>
              <a:t> the membranes have ruptured</a:t>
            </a:r>
            <a:endParaRPr lang="en-US" sz="2800" dirty="0" smtClean="0"/>
          </a:p>
          <a:p>
            <a:r>
              <a:rPr lang="en-US" sz="2800" dirty="0" smtClean="0"/>
              <a:t>This is diagnosed on vaginal examination when the cord is felt behind intact membranes.</a:t>
            </a:r>
            <a:endParaRPr lang="en-US" sz="2800" dirty="0" smtClean="0"/>
          </a:p>
          <a:p>
            <a:r>
              <a:rPr lang="en-US" sz="2800" dirty="0" smtClean="0"/>
              <a:t>A </a:t>
            </a:r>
            <a:r>
              <a:rPr lang="en-US" sz="2800" b="1" dirty="0" smtClean="0"/>
              <a:t>soft </a:t>
            </a:r>
            <a:r>
              <a:rPr lang="en-US" sz="2800" dirty="0" smtClean="0"/>
              <a:t>pulsating mass is felt behind intact membranes, either directly in front of the presenting part or slightly laterally, thereby signifying cord presentation.</a:t>
            </a:r>
            <a:endParaRPr lang="en-US" sz="2800" dirty="0" smtClean="0"/>
          </a:p>
          <a:p>
            <a:pPr>
              <a:buNone/>
            </a:pPr>
            <a:endParaRPr lang="en-US" sz="2800" dirty="0"/>
          </a:p>
        </p:txBody>
      </p:sp>
      <p:sp>
        <p:nvSpPr>
          <p:cNvPr id="2" name="Title 1"/>
          <p:cNvSpPr>
            <a:spLocks noGrp="1"/>
          </p:cNvSpPr>
          <p:nvPr>
            <p:ph type="title"/>
          </p:nvPr>
        </p:nvSpPr>
        <p:spPr>
          <a:xfrm>
            <a:off x="0" y="1"/>
            <a:ext cx="9144000" cy="990599"/>
          </a:xfr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cene3d>
              <a:camera prst="orthographicFront"/>
              <a:lightRig rig="soft" dir="t"/>
            </a:scene3d>
            <a:sp3d prstMaterial="softEdge">
              <a:bevelT w="25400" h="25400"/>
            </a:sp3d>
          </a:bodyPr>
          <a:lstStyle/>
          <a:p>
            <a:r>
              <a:rPr lang="en-US" b="1" dirty="0" smtClean="0">
                <a:solidFill>
                  <a:srgbClr val="FFFF00"/>
                </a:solidFill>
              </a:rPr>
              <a:t> CORD PRESENTATION</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3_innerEl" descr="Diagram showing Cord Prolapse"/>
          <p:cNvPicPr>
            <a:picLocks noGrp="1"/>
          </p:cNvPicPr>
          <p:nvPr>
            <p:ph idx="1"/>
          </p:nvPr>
        </p:nvPicPr>
        <p:blipFill>
          <a:blip r:embed="rId1" cstate="print"/>
          <a:srcRect/>
          <a:stretch>
            <a:fillRect/>
          </a:stretch>
        </p:blipFill>
        <p:spPr bwMode="auto">
          <a:xfrm>
            <a:off x="228603" y="1600200"/>
            <a:ext cx="8458199"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911725"/>
          </a:xfrm>
        </p:spPr>
        <p:txBody>
          <a:bodyPr/>
          <a:lstStyle/>
          <a:p>
            <a:r>
              <a:rPr lang="en-US" dirty="0" smtClean="0"/>
              <a:t>Under no circumstance should the membranes be ruptured. </a:t>
            </a:r>
            <a:endParaRPr lang="en-US" dirty="0" smtClean="0"/>
          </a:p>
          <a:p>
            <a:r>
              <a:rPr lang="en-US" dirty="0" smtClean="0"/>
              <a:t>The midwife should discontinue the vaginal examination in order to reduce the risk of rupturing the membranes</a:t>
            </a:r>
            <a:endParaRPr lang="en-US" dirty="0" smtClean="0"/>
          </a:p>
          <a:p>
            <a:r>
              <a:rPr lang="en-US" dirty="0" smtClean="0"/>
              <a:t>Continuous electronic foetal heart monitoring should be commenced or the </a:t>
            </a:r>
            <a:r>
              <a:rPr lang="en-US" dirty="0" err="1" smtClean="0"/>
              <a:t>foetal</a:t>
            </a:r>
            <a:r>
              <a:rPr lang="en-US" dirty="0" smtClean="0"/>
              <a:t> heart rate should be </a:t>
            </a:r>
            <a:r>
              <a:rPr lang="en-US" dirty="0" err="1" smtClean="0"/>
              <a:t>auscultated</a:t>
            </a:r>
            <a:r>
              <a:rPr lang="en-US" dirty="0" smtClean="0"/>
              <a:t> as </a:t>
            </a:r>
            <a:r>
              <a:rPr lang="en-US" dirty="0" err="1" smtClean="0"/>
              <a:t>continously</a:t>
            </a:r>
            <a:r>
              <a:rPr lang="en-US" dirty="0" smtClean="0"/>
              <a:t> as possible</a:t>
            </a:r>
            <a:endParaRPr lang="en-US" dirty="0" smtClean="0"/>
          </a:p>
          <a:p>
            <a:r>
              <a:rPr lang="en-US" dirty="0" smtClean="0"/>
              <a:t>Help the mother adopt a position that will reduce the likelihood of cord compression</a:t>
            </a:r>
            <a:endParaRPr lang="en-US" dirty="0" smtClean="0"/>
          </a:p>
          <a:p>
            <a:r>
              <a:rPr lang="en-US" dirty="0" smtClean="0"/>
              <a:t>Emergency caesarean section is performed</a:t>
            </a:r>
            <a:endParaRPr lang="en-US" dirty="0"/>
          </a:p>
        </p:txBody>
      </p:sp>
      <p:sp>
        <p:nvSpPr>
          <p:cNvPr id="2" name="Title 1"/>
          <p:cNvSpPr>
            <a:spLocks noGrp="1"/>
          </p:cNvSpPr>
          <p:nvPr>
            <p:ph type="title"/>
          </p:nvPr>
        </p:nvSpPr>
        <p:spPr/>
        <p:txBody>
          <a:bodyPr>
            <a:normAutofit fontScale="90000"/>
          </a:bodyPr>
          <a:lstStyle/>
          <a:p>
            <a:r>
              <a:rPr lang="en-US" dirty="0" smtClean="0"/>
              <a:t>Specific Mgt of cord presentation</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lstStyle/>
          <a:p>
            <a:pPr>
              <a:buNone/>
            </a:pPr>
            <a:r>
              <a:rPr lang="en-US" b="1" u="sng" dirty="0" smtClean="0"/>
              <a:t>DEFINITION</a:t>
            </a:r>
            <a:endParaRPr lang="en-US" b="1" u="sng" dirty="0" smtClean="0"/>
          </a:p>
          <a:p>
            <a:r>
              <a:rPr lang="en-US" dirty="0" smtClean="0"/>
              <a:t>Cord prolapse is a term used when the umbilical cord lies in front of the presenting part </a:t>
            </a:r>
            <a:r>
              <a:rPr lang="en-US" b="1" dirty="0" smtClean="0"/>
              <a:t>AFTER</a:t>
            </a:r>
            <a:r>
              <a:rPr lang="en-US" dirty="0" smtClean="0"/>
              <a:t> the membranes have ruptured.</a:t>
            </a:r>
            <a:endParaRPr lang="en-US" dirty="0" smtClean="0"/>
          </a:p>
          <a:p>
            <a:r>
              <a:rPr lang="en-US" dirty="0" smtClean="0"/>
              <a:t>The fetal cord may be </a:t>
            </a:r>
            <a:r>
              <a:rPr lang="en-US" b="1" dirty="0" smtClean="0"/>
              <a:t>visualized</a:t>
            </a:r>
            <a:r>
              <a:rPr lang="en-US" dirty="0" smtClean="0"/>
              <a:t> outside the vagina on inspection, either pulsating or not pulsating, after spontaneous rupture of the membranes.</a:t>
            </a:r>
            <a:endParaRPr lang="en-US" dirty="0" smtClean="0"/>
          </a:p>
          <a:p>
            <a:r>
              <a:rPr lang="en-US" dirty="0" smtClean="0"/>
              <a:t>Following spontaneous rupture of the membranes, a vaginal examination should always be performed to rule out cord </a:t>
            </a:r>
            <a:r>
              <a:rPr lang="en-US" dirty="0" err="1" smtClean="0"/>
              <a:t>prolapse</a:t>
            </a:r>
            <a:endParaRPr lang="en-US" dirty="0" smtClean="0"/>
          </a:p>
          <a:p>
            <a:pPr>
              <a:buNone/>
            </a:pPr>
            <a:endParaRPr lang="en-US" dirty="0"/>
          </a:p>
        </p:txBody>
      </p:sp>
      <p:sp>
        <p:nvSpPr>
          <p:cNvPr id="2" name="Title 1"/>
          <p:cNvSpPr>
            <a:spLocks noGrp="1"/>
          </p:cNvSpPr>
          <p:nvPr>
            <p:ph type="title"/>
          </p:nvPr>
        </p:nvSpPr>
        <p:spPr>
          <a:xfrm>
            <a:off x="0" y="1"/>
            <a:ext cx="9144000" cy="1142999"/>
          </a:xfr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cene3d>
              <a:camera prst="orthographicFront"/>
              <a:lightRig rig="soft" dir="t"/>
            </a:scene3d>
            <a:sp3d prstMaterial="softEdge">
              <a:bevelT w="25400" h="25400"/>
            </a:sp3d>
          </a:bodyPr>
          <a:lstStyle/>
          <a:p>
            <a:r>
              <a:rPr lang="en-US" b="1" dirty="0" smtClean="0">
                <a:solidFill>
                  <a:srgbClr val="FFFF00"/>
                </a:solidFill>
              </a:rPr>
              <a:t>CORD PROLAPSE</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1" cstate="print"/>
          <a:srcRect/>
          <a:stretch>
            <a:fillRect/>
          </a:stretch>
        </p:blipFill>
        <p:spPr bwMode="auto">
          <a:xfrm>
            <a:off x="381000" y="152400"/>
            <a:ext cx="8229599"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RD"/>
          <p:cNvPicPr>
            <a:picLocks noGrp="1" noChangeAspect="1" noChangeArrowheads="1"/>
          </p:cNvPicPr>
          <p:nvPr>
            <p:ph idx="1"/>
          </p:nvPr>
        </p:nvPicPr>
        <p:blipFill>
          <a:blip r:embed="rId1" cstate="print"/>
          <a:srcRect l="8356" t="2579" r="488"/>
          <a:stretch>
            <a:fillRect/>
          </a:stretch>
        </p:blipFill>
        <p:spPr bwMode="auto">
          <a:xfrm>
            <a:off x="533401" y="228600"/>
            <a:ext cx="8229600" cy="6629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7030A0"/>
                </a:solidFill>
              </a:rPr>
              <a:t>Diagnosis of cord presentation and cord prolapse is made on: </a:t>
            </a:r>
            <a:endParaRPr lang="en-US" b="1" dirty="0" smtClean="0">
              <a:solidFill>
                <a:srgbClr val="7030A0"/>
              </a:solidFill>
            </a:endParaRPr>
          </a:p>
          <a:p>
            <a:r>
              <a:rPr lang="en-US" dirty="0" smtClean="0"/>
              <a:t>Vaginal examination by palpating a </a:t>
            </a:r>
            <a:r>
              <a:rPr lang="en-US" dirty="0" err="1" smtClean="0"/>
              <a:t>sof</a:t>
            </a:r>
            <a:r>
              <a:rPr lang="en-US" dirty="0" smtClean="0"/>
              <a:t> mass under the intact membranes (cord presentation) </a:t>
            </a:r>
            <a:endParaRPr lang="en-US" dirty="0" smtClean="0"/>
          </a:p>
          <a:p>
            <a:r>
              <a:rPr lang="en-US" dirty="0" smtClean="0"/>
              <a:t>Vaginal examination after rupture of the membranes reveals a loop of the cord in the birth canal (cord </a:t>
            </a:r>
            <a:r>
              <a:rPr lang="en-US" dirty="0" err="1" smtClean="0"/>
              <a:t>prolapse</a:t>
            </a:r>
            <a:r>
              <a:rPr lang="en-US" dirty="0" smtClean="0"/>
              <a:t>)</a:t>
            </a:r>
            <a:endParaRPr lang="en-US" dirty="0" smtClean="0"/>
          </a:p>
          <a:p>
            <a:pPr>
              <a:buNone/>
            </a:pPr>
            <a:endParaRPr lang="en-US" b="1" dirty="0" smtClean="0">
              <a:solidFill>
                <a:srgbClr val="FFFF00"/>
              </a:solidFill>
            </a:endParaRPr>
          </a:p>
          <a:p>
            <a:pPr>
              <a:buNone/>
            </a:pPr>
            <a:endParaRPr lang="en-US" dirty="0">
              <a:solidFill>
                <a:srgbClr val="FFFF00"/>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lstStyle/>
          <a:p>
            <a:r>
              <a:rPr lang="en-US" sz="2800" dirty="0" smtClean="0"/>
              <a:t>Premature rupture of the amniotic sac </a:t>
            </a:r>
            <a:endParaRPr lang="en-US" sz="2800" dirty="0" smtClean="0"/>
          </a:p>
          <a:p>
            <a:r>
              <a:rPr lang="en-US" sz="2800" dirty="0" err="1" smtClean="0"/>
              <a:t>Polyhydramnios</a:t>
            </a:r>
            <a:r>
              <a:rPr lang="en-US" sz="2800" dirty="0" smtClean="0"/>
              <a:t> (having a large volume of amniotic fluid. The cord may be forced out with the more forceful gush of waters. </a:t>
            </a:r>
            <a:endParaRPr lang="en-US" sz="2800" dirty="0" smtClean="0"/>
          </a:p>
          <a:p>
            <a:r>
              <a:rPr lang="en-US" sz="2800" dirty="0" smtClean="0"/>
              <a:t>Long umbilical cord </a:t>
            </a:r>
            <a:endParaRPr lang="en-US" sz="2800" dirty="0" smtClean="0"/>
          </a:p>
          <a:p>
            <a:r>
              <a:rPr lang="en-US" sz="2800" dirty="0" smtClean="0"/>
              <a:t>Foetal </a:t>
            </a:r>
            <a:r>
              <a:rPr lang="en-US" sz="2800" dirty="0" err="1" smtClean="0"/>
              <a:t>malpresentation</a:t>
            </a:r>
            <a:r>
              <a:rPr lang="en-US" sz="2800" dirty="0" smtClean="0"/>
              <a:t> </a:t>
            </a:r>
            <a:endParaRPr lang="en-US" sz="2800" dirty="0" smtClean="0"/>
          </a:p>
          <a:p>
            <a:r>
              <a:rPr lang="en-US" sz="2800" dirty="0" err="1" smtClean="0"/>
              <a:t>Multiparity</a:t>
            </a:r>
            <a:r>
              <a:rPr lang="en-US" sz="2800" dirty="0" smtClean="0"/>
              <a:t> </a:t>
            </a:r>
            <a:endParaRPr lang="en-US" sz="2800" dirty="0" smtClean="0"/>
          </a:p>
          <a:p>
            <a:r>
              <a:rPr lang="en-US" sz="2800" dirty="0" smtClean="0"/>
              <a:t>Multiple gestation </a:t>
            </a:r>
            <a:endParaRPr lang="en-US" sz="2800" dirty="0" smtClean="0"/>
          </a:p>
          <a:p>
            <a:endParaRPr lang="en-US" sz="2800" dirty="0"/>
          </a:p>
        </p:txBody>
      </p:sp>
      <p:sp>
        <p:nvSpPr>
          <p:cNvPr id="2" name="Title 1"/>
          <p:cNvSpPr>
            <a:spLocks noGrp="1"/>
          </p:cNvSpPr>
          <p:nvPr>
            <p:ph type="title"/>
          </p:nvPr>
        </p:nvSpPr>
        <p:spPr>
          <a:xfrm>
            <a:off x="0" y="1"/>
            <a:ext cx="9144000" cy="1219199"/>
          </a:xfrm>
        </p:spPr>
        <p:txBody>
          <a:bodyPr/>
          <a:lstStyle/>
          <a:p>
            <a:r>
              <a:rPr lang="en-US" b="1" dirty="0" smtClean="0"/>
              <a:t>Potential predisposing risk factors </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30725"/>
          </a:xfrm>
        </p:spPr>
        <p:txBody>
          <a:bodyPr/>
          <a:lstStyle/>
          <a:p>
            <a:pPr>
              <a:buNone/>
            </a:pPr>
            <a:r>
              <a:rPr lang="en-US" b="1" dirty="0" smtClean="0"/>
              <a:t>Differential Diagnosis </a:t>
            </a:r>
            <a:endParaRPr lang="en-US" b="1" dirty="0" smtClean="0"/>
          </a:p>
          <a:p>
            <a:r>
              <a:rPr lang="en-US" dirty="0" smtClean="0"/>
              <a:t>Foetal membranes </a:t>
            </a:r>
            <a:endParaRPr lang="en-US" dirty="0" smtClean="0"/>
          </a:p>
          <a:p>
            <a:r>
              <a:rPr lang="en-US" dirty="0" smtClean="0"/>
              <a:t>Footling breech or compound presentations. </a:t>
            </a:r>
            <a:endParaRPr lang="en-US" dirty="0" smtClean="0"/>
          </a:p>
          <a:p>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fontScale="92500"/>
          </a:bodyPr>
          <a:lstStyle/>
          <a:p>
            <a:r>
              <a:rPr lang="en-GB" dirty="0" smtClean="0">
                <a:solidFill>
                  <a:srgbClr val="000000"/>
                </a:solidFill>
                <a:latin typeface="Andalus" pitchFamily="18" charset="-78"/>
                <a:ea typeface="Microsoft YaHei" panose="020B0503020204020204" charset="-122"/>
                <a:cs typeface="Andalus" pitchFamily="18" charset="-78"/>
              </a:rPr>
              <a:t>The frequency or incidence of prolonged pregnancy is quoted as anything from 5-10%. Incidence in England is given at 4%</a:t>
            </a:r>
            <a:endParaRPr lang="en-GB" dirty="0" smtClean="0">
              <a:solidFill>
                <a:srgbClr val="000000"/>
              </a:solidFill>
              <a:latin typeface="Andalus" pitchFamily="18" charset="-78"/>
              <a:ea typeface="Microsoft YaHei" panose="020B0503020204020204" charset="-122"/>
              <a:cs typeface="Andalus" pitchFamily="18" charset="-78"/>
            </a:endParaRPr>
          </a:p>
          <a:p>
            <a:pPr>
              <a:buNone/>
            </a:pPr>
            <a:r>
              <a:rPr lang="en-GB" b="1" u="sng" dirty="0" smtClean="0">
                <a:solidFill>
                  <a:srgbClr val="000000"/>
                </a:solidFill>
                <a:latin typeface="Andalus" pitchFamily="18" charset="-78"/>
                <a:ea typeface="Microsoft YaHei" panose="020B0503020204020204" charset="-122"/>
                <a:cs typeface="Andalus" pitchFamily="18" charset="-78"/>
              </a:rPr>
              <a:t>ASSOCIATED RISKS</a:t>
            </a:r>
            <a:endParaRPr lang="en-GB" b="1" u="sng"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These are problems that the mother and/ or the foetus are likely to experience as a result of prolonged pregnancy</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Viewed from the perspective of the mother, foetus, and neonate with regard to morbidity and mortality</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dirty="0" smtClean="0">
                <a:solidFill>
                  <a:srgbClr val="000000"/>
                </a:solidFill>
                <a:latin typeface="Andalus" pitchFamily="18" charset="-78"/>
                <a:ea typeface="Microsoft YaHei" panose="020B0503020204020204" charset="-122"/>
                <a:cs typeface="Andalus" pitchFamily="18" charset="-78"/>
              </a:rPr>
              <a:t>For the mother:</a:t>
            </a:r>
            <a:endParaRPr lang="en-GB" u="sng" dirty="0" smtClean="0">
              <a:solidFill>
                <a:srgbClr val="000000"/>
              </a:solidFill>
              <a:latin typeface="Andalus" pitchFamily="18" charset="-78"/>
              <a:ea typeface="Microsoft YaHei" panose="020B0503020204020204" charset="-122"/>
              <a:cs typeface="Andalus" pitchFamily="18" charset="-78"/>
            </a:endParaRPr>
          </a:p>
          <a:p>
            <a:pPr marL="741680" lvl="1" indent="-341630" algn="just">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Large for gestational age</a:t>
            </a:r>
            <a:endParaRPr lang="en-GB" dirty="0" smtClean="0">
              <a:solidFill>
                <a:srgbClr val="000000"/>
              </a:solidFill>
              <a:latin typeface="Andalus" pitchFamily="18" charset="-78"/>
              <a:ea typeface="Microsoft YaHei" panose="020B0503020204020204" charset="-122"/>
              <a:cs typeface="Andalus" pitchFamily="18" charset="-78"/>
            </a:endParaRPr>
          </a:p>
          <a:p>
            <a:pPr marL="741680" lvl="1" indent="-341630" algn="just">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Macrosomic infant eg shoulder dystocia</a:t>
            </a:r>
            <a:endParaRPr lang="en-GB" dirty="0" smtClean="0">
              <a:solidFill>
                <a:srgbClr val="000000"/>
              </a:solidFill>
              <a:latin typeface="Andalus" pitchFamily="18" charset="-78"/>
              <a:ea typeface="Microsoft YaHei" panose="020B0503020204020204" charset="-122"/>
              <a:cs typeface="Andalus" pitchFamily="18" charset="-78"/>
            </a:endParaRPr>
          </a:p>
          <a:p>
            <a:pPr marL="741680" lvl="1" indent="-341630" algn="just">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Genital tract trauma</a:t>
            </a:r>
            <a:endParaRPr lang="en-GB" dirty="0" smtClean="0">
              <a:solidFill>
                <a:srgbClr val="000000"/>
              </a:solidFill>
              <a:latin typeface="Andalus" pitchFamily="18" charset="-78"/>
              <a:ea typeface="Microsoft YaHei" panose="020B0503020204020204" charset="-122"/>
              <a:cs typeface="Andalus" pitchFamily="18" charset="-78"/>
            </a:endParaRPr>
          </a:p>
          <a:p>
            <a:pPr marL="741680" lvl="1" indent="-341630" algn="just">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P.P.H and operative birth (increased chances of caesarean section)</a:t>
            </a:r>
            <a:endParaRPr lang="en-GB" dirty="0" smtClean="0">
              <a:solidFill>
                <a:srgbClr val="000000"/>
              </a:solidFill>
              <a:latin typeface="Andalus" pitchFamily="18" charset="-78"/>
              <a:ea typeface="Microsoft YaHei" panose="020B0503020204020204" charset="-122"/>
              <a:cs typeface="Andalus" pitchFamily="18" charset="-78"/>
            </a:endParaRPr>
          </a:p>
          <a:p>
            <a:endParaRPr lang="en-US" dirty="0">
              <a:latin typeface="Andalus" pitchFamily="18" charset="-78"/>
              <a:cs typeface="Andalus" pitchFamily="18" charset="-78"/>
            </a:endParaRPr>
          </a:p>
        </p:txBody>
      </p:sp>
      <p:sp>
        <p:nvSpPr>
          <p:cNvPr id="2" name="Title 1"/>
          <p:cNvSpPr>
            <a:spLocks noGrp="1"/>
          </p:cNvSpPr>
          <p:nvPr>
            <p:ph type="title"/>
          </p:nvPr>
        </p:nvSpPr>
        <p:spPr>
          <a:xfrm>
            <a:off x="0" y="228600"/>
            <a:ext cx="9144000" cy="914400"/>
          </a:xfrm>
          <a:solidFill>
            <a:srgbClr val="00B050"/>
          </a:solidFill>
        </p:spPr>
        <p:txBody>
          <a:bodyPr/>
          <a:lstStyle/>
          <a:p>
            <a:r>
              <a:rPr lang="en-US" b="1" dirty="0" smtClean="0">
                <a:solidFill>
                  <a:schemeClr val="bg2">
                    <a:lumMod val="20000"/>
                    <a:lumOff val="80000"/>
                  </a:schemeClr>
                </a:solidFill>
                <a:latin typeface="Andalus" pitchFamily="18" charset="-78"/>
                <a:cs typeface="Andalus" pitchFamily="18" charset="-78"/>
              </a:rPr>
              <a:t>INCIDENCE</a:t>
            </a:r>
            <a:endParaRPr lang="en-US" b="1" dirty="0">
              <a:solidFill>
                <a:schemeClr val="bg2">
                  <a:lumMod val="20000"/>
                  <a:lumOff val="80000"/>
                </a:schemeClr>
              </a:solidFill>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9144000" cy="4525963"/>
          </a:xfrm>
        </p:spPr>
        <p:txBody>
          <a:bodyPr>
            <a:normAutofit/>
          </a:bodyPr>
          <a:lstStyle/>
          <a:p>
            <a:r>
              <a:rPr lang="en-US" dirty="0" smtClean="0"/>
              <a:t>Any condition in which the presenting part does not fit well into the lower uterine segment will permit the umbilical cord to slip down in front of the presenting part, for example, malpresentation and malposition, breech presentation, face and brow presentation, shoulder presentation resulting from transverse lie and </a:t>
            </a:r>
            <a:r>
              <a:rPr lang="en-US" dirty="0" err="1" smtClean="0"/>
              <a:t>occipito</a:t>
            </a:r>
            <a:r>
              <a:rPr lang="en-US" dirty="0" smtClean="0"/>
              <a:t> posterior position</a:t>
            </a:r>
            <a:endParaRPr lang="en-US" dirty="0"/>
          </a:p>
        </p:txBody>
      </p:sp>
      <p:sp>
        <p:nvSpPr>
          <p:cNvPr id="2" name="Title 1"/>
          <p:cNvSpPr>
            <a:spLocks noGrp="1"/>
          </p:cNvSpPr>
          <p:nvPr>
            <p:ph type="title"/>
          </p:nvPr>
        </p:nvSpPr>
        <p:spPr/>
        <p:txBody>
          <a:bodyPr/>
          <a:lstStyle/>
          <a:p>
            <a:r>
              <a:rPr lang="en-US" b="1" dirty="0" smtClean="0"/>
              <a:t>Causes of Cord Prolapse</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 of Cord Prolapse ctd</a:t>
            </a:r>
            <a:endParaRPr lang="en-US" dirty="0"/>
          </a:p>
        </p:txBody>
      </p:sp>
      <p:sp>
        <p:nvSpPr>
          <p:cNvPr id="3" name="Content Placeholder 2"/>
          <p:cNvSpPr>
            <a:spLocks noGrp="1"/>
          </p:cNvSpPr>
          <p:nvPr>
            <p:ph idx="1"/>
          </p:nvPr>
        </p:nvSpPr>
        <p:spPr>
          <a:xfrm>
            <a:off x="0" y="1219200"/>
            <a:ext cx="9144000" cy="5029200"/>
          </a:xfrm>
        </p:spPr>
        <p:txBody>
          <a:bodyPr>
            <a:normAutofit fontScale="92500" lnSpcReduction="20000"/>
          </a:bodyPr>
          <a:lstStyle/>
          <a:p>
            <a:r>
              <a:rPr lang="en-US" dirty="0" smtClean="0"/>
              <a:t>Contracted pelvis: because the membranes may rupture before the head has engaged.</a:t>
            </a:r>
            <a:endParaRPr lang="en-US" dirty="0" smtClean="0"/>
          </a:p>
          <a:p>
            <a:r>
              <a:rPr lang="en-US" dirty="0" smtClean="0"/>
              <a:t>Certain placental and cord conditions like low implantation of the placenta,</a:t>
            </a:r>
            <a:endParaRPr lang="en-US" dirty="0" smtClean="0"/>
          </a:p>
          <a:p>
            <a:r>
              <a:rPr lang="en-US" dirty="0" smtClean="0"/>
              <a:t>marginal insertion of the cord and a long cord.</a:t>
            </a:r>
            <a:endParaRPr lang="en-US" dirty="0" smtClean="0"/>
          </a:p>
          <a:p>
            <a:r>
              <a:rPr lang="en-US" dirty="0" smtClean="0"/>
              <a:t>High head: the membranes rupture spontaneously when the foetal still high</a:t>
            </a:r>
            <a:endParaRPr lang="en-US" dirty="0" smtClean="0"/>
          </a:p>
          <a:p>
            <a:r>
              <a:rPr lang="en-US" dirty="0" smtClean="0"/>
              <a:t>Prematurity: there is more room between the small foetal head and the maternal pelvis.</a:t>
            </a:r>
            <a:endParaRPr lang="en-US" dirty="0" smtClean="0"/>
          </a:p>
          <a:p>
            <a:r>
              <a:rPr lang="en-US" dirty="0" smtClean="0"/>
              <a:t>Polyhydramnios: the cord is likely to be swept down in a gush of liquor when the membranes rupture spontaneously.</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636587"/>
          </a:xfrm>
        </p:spPr>
        <p:txBody>
          <a:bodyPr>
            <a:normAutofit fontScale="90000"/>
          </a:bodyPr>
          <a:lstStyle/>
          <a:p>
            <a:r>
              <a:rPr lang="en-US" b="1" dirty="0" smtClean="0"/>
              <a:t>Management of Cord Prolapse</a:t>
            </a:r>
            <a:endParaRPr lang="en-US" dirty="0"/>
          </a:p>
        </p:txBody>
      </p:sp>
      <p:sp>
        <p:nvSpPr>
          <p:cNvPr id="4" name="Content Placeholder 3"/>
          <p:cNvSpPr>
            <a:spLocks noGrp="1"/>
          </p:cNvSpPr>
          <p:nvPr>
            <p:ph idx="1"/>
          </p:nvPr>
        </p:nvSpPr>
        <p:spPr>
          <a:xfrm>
            <a:off x="0" y="990600"/>
            <a:ext cx="9144000" cy="5867400"/>
          </a:xfrm>
        </p:spPr>
        <p:txBody>
          <a:bodyPr>
            <a:normAutofit/>
          </a:bodyPr>
          <a:lstStyle/>
          <a:p>
            <a:pPr>
              <a:buNone/>
            </a:pPr>
            <a:r>
              <a:rPr lang="en-US" sz="2800" b="1" i="1" u="sng" dirty="0" smtClean="0"/>
              <a:t>Emergency Treatment </a:t>
            </a:r>
            <a:endParaRPr lang="en-US" sz="2800" b="1" i="1" u="sng" dirty="0" smtClean="0"/>
          </a:p>
          <a:p>
            <a:r>
              <a:rPr lang="en-US" sz="2800" dirty="0" smtClean="0"/>
              <a:t>Inform the DR as soon as cord </a:t>
            </a:r>
            <a:r>
              <a:rPr lang="en-US" sz="2800" dirty="0" err="1" smtClean="0"/>
              <a:t>prolapse</a:t>
            </a:r>
            <a:r>
              <a:rPr lang="en-US" sz="2800" dirty="0" smtClean="0"/>
              <a:t> is noted &amp; note the time when the </a:t>
            </a:r>
            <a:r>
              <a:rPr lang="en-US" sz="2800" dirty="0" err="1" smtClean="0"/>
              <a:t>prolapse</a:t>
            </a:r>
            <a:r>
              <a:rPr lang="en-US" sz="2800" dirty="0" smtClean="0"/>
              <a:t> is also noted</a:t>
            </a:r>
            <a:endParaRPr lang="en-US" sz="2800" dirty="0" smtClean="0"/>
          </a:p>
          <a:p>
            <a:r>
              <a:rPr lang="en-US" sz="2800" dirty="0" smtClean="0"/>
              <a:t>Explain the findings and the emergency measures to the mother so as to obtain her consent for emergency caesarean section</a:t>
            </a:r>
            <a:endParaRPr lang="en-US" sz="2800" dirty="0" smtClean="0"/>
          </a:p>
          <a:p>
            <a:r>
              <a:rPr lang="en-US" sz="2800" dirty="0" smtClean="0"/>
              <a:t>If </a:t>
            </a:r>
            <a:r>
              <a:rPr lang="en-US" sz="2800" dirty="0" err="1" smtClean="0"/>
              <a:t>oxytocin</a:t>
            </a:r>
            <a:r>
              <a:rPr lang="en-US" sz="2800" dirty="0" smtClean="0"/>
              <a:t> infusion was on progress, it should be stopped</a:t>
            </a:r>
            <a:endParaRPr lang="en-US" sz="2800" dirty="0" smtClean="0"/>
          </a:p>
          <a:p>
            <a:r>
              <a:rPr lang="en-US" sz="2800" dirty="0" smtClean="0"/>
              <a:t>The aim of management is to deliver the </a:t>
            </a:r>
            <a:r>
              <a:rPr lang="en-US" sz="2800" dirty="0" err="1" smtClean="0"/>
              <a:t>foetus</a:t>
            </a:r>
            <a:r>
              <a:rPr lang="en-US" sz="2800" dirty="0" smtClean="0"/>
              <a:t> as quickly as possible before hypoxia and death occurs due to cord compression. </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458200" cy="5440363"/>
          </a:xfrm>
        </p:spPr>
        <p:txBody>
          <a:bodyPr>
            <a:normAutofit/>
          </a:bodyPr>
          <a:lstStyle/>
          <a:p>
            <a:r>
              <a:rPr lang="en-US" dirty="0" smtClean="0"/>
              <a:t>Remove pressure by elevating the buttocks or putting patient in knee chest or exaggerated left lateral position </a:t>
            </a:r>
            <a:endParaRPr lang="en-US" dirty="0" smtClean="0"/>
          </a:p>
          <a:p>
            <a:r>
              <a:rPr lang="en-US" dirty="0" smtClean="0"/>
              <a:t>Give oxygen to the mother by mask </a:t>
            </a:r>
            <a:endParaRPr lang="en-US" dirty="0" smtClean="0"/>
          </a:p>
          <a:p>
            <a:r>
              <a:rPr lang="en-US" dirty="0" smtClean="0"/>
              <a:t>Establish IV line with 5% dextrose </a:t>
            </a:r>
            <a:endParaRPr lang="en-US" dirty="0" smtClean="0"/>
          </a:p>
          <a:p>
            <a:r>
              <a:rPr lang="en-US" dirty="0" smtClean="0"/>
              <a:t>Monitor the </a:t>
            </a:r>
            <a:r>
              <a:rPr lang="en-US" dirty="0" err="1" smtClean="0"/>
              <a:t>foetal</a:t>
            </a:r>
            <a:r>
              <a:rPr lang="en-US" dirty="0" smtClean="0"/>
              <a:t> heart appropriately, every 5 minutes </a:t>
            </a:r>
            <a:endParaRPr lang="en-US" dirty="0" smtClean="0"/>
          </a:p>
          <a:p>
            <a:r>
              <a:rPr lang="en-US" dirty="0" smtClean="0"/>
              <a:t>Counsel mother on the condition of the </a:t>
            </a:r>
            <a:r>
              <a:rPr lang="en-US" dirty="0" err="1" smtClean="0"/>
              <a:t>foetus</a:t>
            </a:r>
            <a:r>
              <a:rPr lang="en-US"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1" cstate="print"/>
          <a:stretch>
            <a:fillRect/>
          </a:stretch>
        </p:blipFill>
        <p:spPr bwMode="auto">
          <a:xfrm>
            <a:off x="510749" y="1652837"/>
            <a:ext cx="8122501" cy="4420688"/>
          </a:xfrm>
          <a:prstGeom prst="rect">
            <a:avLst/>
          </a:prstGeom>
          <a:noFill/>
          <a:ln w="9525">
            <a:noFill/>
            <a:miter lim="800000"/>
            <a:headEnd/>
            <a:tailEnd/>
          </a:ln>
        </p:spPr>
      </p:pic>
      <p:sp>
        <p:nvSpPr>
          <p:cNvPr id="4" name="Title 3"/>
          <p:cNvSpPr>
            <a:spLocks noGrp="1"/>
          </p:cNvSpPr>
          <p:nvPr>
            <p:ph type="title"/>
          </p:nvPr>
        </p:nvSpPr>
        <p:spPr>
          <a:xfrm>
            <a:off x="0" y="1"/>
            <a:ext cx="9144000" cy="914399"/>
          </a:xfrm>
        </p:spPr>
        <p:txBody>
          <a:bodyPr/>
          <a:lstStyle/>
          <a:p>
            <a:r>
              <a:rPr lang="en-US" dirty="0" smtClean="0"/>
              <a:t>Knee chest position</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lstStyle/>
          <a:p>
            <a:pPr>
              <a:buNone/>
            </a:pPr>
            <a:r>
              <a:rPr lang="en-US" sz="2800" b="1" dirty="0" smtClean="0">
                <a:solidFill>
                  <a:srgbClr val="7030A0"/>
                </a:solidFill>
              </a:rPr>
              <a:t>If the cord is pulsating and patient is in first stage of labour: </a:t>
            </a:r>
            <a:endParaRPr lang="en-US" sz="2800" b="1" dirty="0" smtClean="0">
              <a:solidFill>
                <a:srgbClr val="7030A0"/>
              </a:solidFill>
            </a:endParaRPr>
          </a:p>
          <a:p>
            <a:r>
              <a:rPr lang="en-US" sz="2800" dirty="0" smtClean="0"/>
              <a:t>Replace the cord into the vagina. </a:t>
            </a:r>
            <a:endParaRPr lang="en-US" sz="2800" dirty="0" smtClean="0"/>
          </a:p>
          <a:p>
            <a:r>
              <a:rPr lang="en-US" sz="2800" dirty="0" smtClean="0"/>
              <a:t>Transfer the mother to a healthcare facility capable of providing comprehensive emergency obstetric care for urgent caesarean section. </a:t>
            </a:r>
            <a:endParaRPr lang="en-US" sz="2800" dirty="0" smtClean="0"/>
          </a:p>
          <a:p>
            <a:r>
              <a:rPr lang="en-US" sz="2800" dirty="0" smtClean="0"/>
              <a:t>Carry a delivery kit during transfer and maintain knee chest position during transfer. </a:t>
            </a:r>
            <a:endParaRPr lang="en-US" sz="2800" dirty="0" smtClean="0"/>
          </a:p>
          <a:p>
            <a:r>
              <a:rPr lang="en-US" sz="2800" dirty="0" smtClean="0"/>
              <a:t>In the comprehensive Emergency Obstetric Care facility, deliver by </a:t>
            </a:r>
            <a:r>
              <a:rPr lang="en-US" sz="2800" u="sng" dirty="0" smtClean="0"/>
              <a:t>emergency caesarean section</a:t>
            </a:r>
            <a:r>
              <a:rPr lang="en-US" sz="2800" dirty="0" smtClean="0"/>
              <a:t> if the baby is alive and the patient is not in second stage of labour. </a:t>
            </a:r>
            <a:endParaRPr lang="en-US" sz="28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lnSpcReduction="10000"/>
          </a:bodyPr>
          <a:lstStyle/>
          <a:p>
            <a:pPr>
              <a:buNone/>
            </a:pPr>
            <a:r>
              <a:rPr lang="en-US" sz="2800" b="1" dirty="0" smtClean="0">
                <a:solidFill>
                  <a:srgbClr val="7030A0"/>
                </a:solidFill>
              </a:rPr>
              <a:t>If the cord is pulsating and patient is in second stage of labour: </a:t>
            </a:r>
            <a:endParaRPr lang="en-US" sz="2800" b="1" dirty="0" smtClean="0">
              <a:solidFill>
                <a:srgbClr val="7030A0"/>
              </a:solidFill>
            </a:endParaRPr>
          </a:p>
          <a:p>
            <a:r>
              <a:rPr lang="en-US" sz="2800" dirty="0" smtClean="0"/>
              <a:t>Rule out cephalopelvic disproportion and other malpresentations </a:t>
            </a:r>
            <a:endParaRPr lang="en-US" sz="2800" dirty="0" smtClean="0"/>
          </a:p>
          <a:p>
            <a:r>
              <a:rPr lang="en-US" sz="2800" dirty="0" smtClean="0"/>
              <a:t>If in doubt about pelvic capacity, perform emergency caesarean section </a:t>
            </a:r>
            <a:endParaRPr lang="en-US" sz="2800" dirty="0" smtClean="0"/>
          </a:p>
          <a:p>
            <a:r>
              <a:rPr lang="en-US" sz="2800" dirty="0" smtClean="0"/>
              <a:t>If pelvis and presentation are normal, deliver by assisted vacuum extraction ( hasten 2</a:t>
            </a:r>
            <a:r>
              <a:rPr lang="en-US" sz="2800" baseline="30000" dirty="0" smtClean="0"/>
              <a:t>nd</a:t>
            </a:r>
            <a:r>
              <a:rPr lang="en-US" sz="2800" dirty="0" smtClean="0"/>
              <a:t> stage by giving an episiotomy). </a:t>
            </a:r>
            <a:endParaRPr lang="en-US" sz="2800" dirty="0" smtClean="0"/>
          </a:p>
          <a:p>
            <a:pPr>
              <a:buNone/>
            </a:pPr>
            <a:r>
              <a:rPr lang="en-US" sz="2800" b="1" dirty="0" smtClean="0">
                <a:solidFill>
                  <a:srgbClr val="7030A0"/>
                </a:solidFill>
              </a:rPr>
              <a:t>If the cord is not pulsating and patient is in first or second stage of labour: </a:t>
            </a:r>
            <a:endParaRPr lang="en-US" sz="2800" b="1" dirty="0" smtClean="0">
              <a:solidFill>
                <a:srgbClr val="7030A0"/>
              </a:solidFill>
            </a:endParaRPr>
          </a:p>
          <a:p>
            <a:r>
              <a:rPr lang="en-US" sz="2800" dirty="0" smtClean="0"/>
              <a:t>Rule out any contraindication to vaginal delivery (e.g. CPD, mal-presentation) </a:t>
            </a:r>
            <a:endParaRPr lang="en-US" sz="2800" dirty="0" smtClean="0"/>
          </a:p>
          <a:p>
            <a:r>
              <a:rPr lang="en-US" sz="2800" dirty="0" smtClean="0"/>
              <a:t>Allow normal labour to progress &amp; she delivers a fresh still birth. </a:t>
            </a:r>
            <a:endParaRPr lang="en-US" sz="2800" dirty="0" smtClean="0"/>
          </a:p>
          <a:p>
            <a:pPr>
              <a:buNone/>
            </a:pPr>
            <a:endParaRPr lang="en-US" sz="28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Subsequent Management </a:t>
            </a:r>
            <a:endParaRPr lang="en-US" dirty="0"/>
          </a:p>
        </p:txBody>
      </p:sp>
      <p:sp>
        <p:nvSpPr>
          <p:cNvPr id="3" name="Content Placeholder 2"/>
          <p:cNvSpPr>
            <a:spLocks noGrp="1"/>
          </p:cNvSpPr>
          <p:nvPr>
            <p:ph idx="1"/>
          </p:nvPr>
        </p:nvSpPr>
        <p:spPr>
          <a:xfrm>
            <a:off x="0" y="1295400"/>
            <a:ext cx="9144000" cy="5562600"/>
          </a:xfrm>
        </p:spPr>
        <p:txBody>
          <a:bodyPr/>
          <a:lstStyle/>
          <a:p>
            <a:r>
              <a:rPr lang="en-US" sz="2800" dirty="0" smtClean="0"/>
              <a:t>Postpartum and neonatal care as appropriate </a:t>
            </a:r>
            <a:endParaRPr lang="en-US" sz="2800" dirty="0" smtClean="0"/>
          </a:p>
          <a:p>
            <a:r>
              <a:rPr lang="en-US" sz="2800" dirty="0" smtClean="0"/>
              <a:t>Counsel mother on infant feeding and care, diet, family planning and sexual relationships </a:t>
            </a:r>
            <a:endParaRPr lang="en-US" sz="2800" dirty="0" smtClean="0"/>
          </a:p>
          <a:p>
            <a:r>
              <a:rPr lang="en-US" sz="2800" dirty="0" smtClean="0"/>
              <a:t>Provide supportive </a:t>
            </a:r>
            <a:r>
              <a:rPr lang="en-US" sz="2800" dirty="0" err="1" smtClean="0"/>
              <a:t>counselling</a:t>
            </a:r>
            <a:r>
              <a:rPr lang="en-US" sz="2800" dirty="0" smtClean="0"/>
              <a:t> if baby is dead. </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39825"/>
          </a:xfrm>
        </p:spPr>
        <p:txBody>
          <a:bodyPr>
            <a:normAutofit fontScale="90000"/>
          </a:bodyPr>
          <a:lstStyle/>
          <a:p>
            <a:r>
              <a:rPr lang="en-US" b="1" i="1" dirty="0" smtClean="0"/>
              <a:t>Precautions to take in order to avoid complications </a:t>
            </a:r>
            <a:endParaRPr lang="en-US" dirty="0"/>
          </a:p>
        </p:txBody>
      </p:sp>
      <p:sp>
        <p:nvSpPr>
          <p:cNvPr id="3" name="Content Placeholder 2"/>
          <p:cNvSpPr>
            <a:spLocks noGrp="1"/>
          </p:cNvSpPr>
          <p:nvPr>
            <p:ph idx="1"/>
          </p:nvPr>
        </p:nvSpPr>
        <p:spPr>
          <a:xfrm>
            <a:off x="0" y="1371600"/>
            <a:ext cx="9144000" cy="5486400"/>
          </a:xfrm>
        </p:spPr>
        <p:txBody>
          <a:bodyPr>
            <a:normAutofit lnSpcReduction="10000"/>
          </a:bodyPr>
          <a:lstStyle/>
          <a:p>
            <a:pPr>
              <a:buNone/>
            </a:pPr>
            <a:r>
              <a:rPr lang="en-US" sz="2800" dirty="0" smtClean="0"/>
              <a:t>Apply any of the following principles prior to definitive management: </a:t>
            </a:r>
            <a:endParaRPr lang="en-US" sz="2800" dirty="0" smtClean="0"/>
          </a:p>
          <a:p>
            <a:r>
              <a:rPr lang="en-US" sz="2800" dirty="0" smtClean="0"/>
              <a:t>Avoid iatrogenic cord prolapse (correct skill for artificial rupture of membranes –ARM ) </a:t>
            </a:r>
            <a:endParaRPr lang="en-US" sz="2800" dirty="0" smtClean="0"/>
          </a:p>
          <a:p>
            <a:r>
              <a:rPr lang="en-US" sz="2800" dirty="0" smtClean="0"/>
              <a:t>Remove pressure from the cord </a:t>
            </a:r>
            <a:endParaRPr lang="en-US" sz="2800" dirty="0" smtClean="0"/>
          </a:p>
          <a:p>
            <a:r>
              <a:rPr lang="en-US" sz="2800" dirty="0" smtClean="0"/>
              <a:t>Keep the cord warm </a:t>
            </a:r>
            <a:endParaRPr lang="en-US" sz="2800" dirty="0" smtClean="0"/>
          </a:p>
          <a:p>
            <a:r>
              <a:rPr lang="en-US" sz="2800" dirty="0" smtClean="0"/>
              <a:t>Refer promptly </a:t>
            </a:r>
            <a:endParaRPr lang="en-US" sz="2800" dirty="0" smtClean="0"/>
          </a:p>
          <a:p>
            <a:r>
              <a:rPr lang="en-US" sz="2800" dirty="0" smtClean="0"/>
              <a:t>Deliver quickly </a:t>
            </a:r>
            <a:endParaRPr lang="en-US" sz="2800" dirty="0" smtClean="0"/>
          </a:p>
          <a:p>
            <a:r>
              <a:rPr lang="en-US" sz="2800" dirty="0" smtClean="0"/>
              <a:t>Be prepared for neonatal resuscitation</a:t>
            </a:r>
            <a:endParaRPr lang="en-US" sz="2800" dirty="0" smtClean="0"/>
          </a:p>
          <a:p>
            <a:pPr>
              <a:buNone/>
            </a:pPr>
            <a:r>
              <a:rPr lang="en-US" sz="2800" dirty="0" smtClean="0"/>
              <a:t>						</a:t>
            </a:r>
            <a:endParaRPr lang="en-US" sz="2800" dirty="0" smtClean="0"/>
          </a:p>
          <a:p>
            <a:pPr>
              <a:buNone/>
            </a:pPr>
            <a:r>
              <a:rPr lang="en-US" sz="2800" dirty="0" smtClean="0"/>
              <a:t>					</a:t>
            </a:r>
            <a:r>
              <a:rPr lang="en-US" b="1" dirty="0" smtClean="0">
                <a:solidFill>
                  <a:srgbClr val="00B0F0"/>
                </a:solidFill>
              </a:rPr>
              <a:t>END</a:t>
            </a:r>
            <a:endParaRPr lang="en-US" b="1" dirty="0" smtClean="0">
              <a:solidFill>
                <a:srgbClr val="00B0F0"/>
              </a:solidFill>
            </a:endParaRPr>
          </a:p>
          <a:p>
            <a:endParaRPr lang="en-US" sz="28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6799"/>
          </a:xfr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b="1" dirty="0" smtClean="0">
                <a:solidFill>
                  <a:srgbClr val="FFFF00"/>
                </a:solidFill>
              </a:rPr>
              <a:t>VASA PRAEVIA</a:t>
            </a:r>
            <a:endParaRPr lang="en-US" b="1" dirty="0">
              <a:solidFill>
                <a:srgbClr val="FFFF00"/>
              </a:solidFill>
            </a:endParaRPr>
          </a:p>
        </p:txBody>
      </p:sp>
      <p:sp>
        <p:nvSpPr>
          <p:cNvPr id="3" name="Content Placeholder 2"/>
          <p:cNvSpPr>
            <a:spLocks noGrp="1"/>
          </p:cNvSpPr>
          <p:nvPr>
            <p:ph idx="1"/>
          </p:nvPr>
        </p:nvSpPr>
        <p:spPr>
          <a:xfrm>
            <a:off x="0" y="1066800"/>
            <a:ext cx="9144000" cy="5791200"/>
          </a:xfrm>
        </p:spPr>
        <p:txBody>
          <a:bodyPr>
            <a:normAutofit/>
          </a:bodyPr>
          <a:lstStyle/>
          <a:p>
            <a:r>
              <a:rPr lang="en-US" sz="2800" dirty="0" smtClean="0"/>
              <a:t>This condition occurs when there is a velamentous insertion and the blood vessel from the cord lies over the os, in front of the presenting part. This endangers the life of the foetus. </a:t>
            </a:r>
            <a:endParaRPr lang="en-US" sz="2800" dirty="0" smtClean="0"/>
          </a:p>
          <a:p>
            <a:r>
              <a:rPr lang="en-US" sz="2800" dirty="0" smtClean="0"/>
              <a:t>Vasa praevia may be diagnosed antenatally using ultrasound</a:t>
            </a:r>
            <a:endParaRPr lang="en-US" sz="2800" dirty="0" smtClean="0"/>
          </a:p>
          <a:p>
            <a:r>
              <a:rPr lang="en-US" sz="2800" dirty="0" smtClean="0"/>
              <a:t>Vasa praevia can be felt on virginal examination when the membranes are still intact. A speculum examination should be undertaken if this is suspected</a:t>
            </a:r>
            <a:endParaRPr lang="en-US" sz="28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341630" indent="-341630">
              <a:spcBef>
                <a:spcPts val="8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dirty="0" smtClean="0">
                <a:solidFill>
                  <a:srgbClr val="000000"/>
                </a:solidFill>
                <a:latin typeface="Andalus" pitchFamily="18" charset="-78"/>
                <a:ea typeface="Microsoft YaHei" panose="020B0503020204020204" charset="-122"/>
                <a:cs typeface="Andalus" pitchFamily="18" charset="-78"/>
              </a:rPr>
              <a:t>For the foetus:</a:t>
            </a:r>
            <a:endParaRPr lang="en-GB" u="sng" dirty="0" smtClean="0">
              <a:solidFill>
                <a:srgbClr val="000000"/>
              </a:solidFill>
              <a:latin typeface="Andalus" pitchFamily="18" charset="-78"/>
              <a:ea typeface="Microsoft YaHei" panose="020B0503020204020204" charset="-122"/>
              <a:cs typeface="Andalus" pitchFamily="18" charset="-78"/>
            </a:endParaRPr>
          </a:p>
          <a:p>
            <a:pPr marL="741680" lvl="1"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Decrease in liquor volume( oligohydramnios)</a:t>
            </a:r>
            <a:endParaRPr lang="en-GB" dirty="0" smtClean="0">
              <a:solidFill>
                <a:srgbClr val="000000"/>
              </a:solidFill>
              <a:latin typeface="Andalus" pitchFamily="18" charset="-78"/>
              <a:ea typeface="Microsoft YaHei" panose="020B0503020204020204" charset="-122"/>
              <a:cs typeface="Andalus" pitchFamily="18" charset="-78"/>
            </a:endParaRPr>
          </a:p>
          <a:p>
            <a:pPr marL="741680" lvl="1"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Placental insufficiency( placental </a:t>
            </a:r>
            <a:r>
              <a:rPr lang="en-GB" dirty="0" err="1" smtClean="0">
                <a:solidFill>
                  <a:srgbClr val="000000"/>
                </a:solidFill>
                <a:latin typeface="Andalus" pitchFamily="18" charset="-78"/>
                <a:ea typeface="Microsoft YaHei" panose="020B0503020204020204" charset="-122"/>
                <a:cs typeface="Andalus" pitchFamily="18" charset="-78"/>
              </a:rPr>
              <a:t>dysfuction</a:t>
            </a:r>
            <a:r>
              <a:rPr lang="en-GB" dirty="0" smtClean="0">
                <a:solidFill>
                  <a:srgbClr val="000000"/>
                </a:solidFill>
                <a:latin typeface="Andalus" pitchFamily="18" charset="-78"/>
                <a:ea typeface="Microsoft YaHei" panose="020B0503020204020204" charset="-122"/>
                <a:cs typeface="Andalus" pitchFamily="18" charset="-78"/>
              </a:rPr>
              <a:t>)</a:t>
            </a:r>
            <a:endParaRPr lang="en-GB" dirty="0" smtClean="0">
              <a:solidFill>
                <a:srgbClr val="000000"/>
              </a:solidFill>
              <a:latin typeface="Andalus" pitchFamily="18" charset="-78"/>
              <a:ea typeface="Microsoft YaHei" panose="020B0503020204020204" charset="-122"/>
              <a:cs typeface="Andalus" pitchFamily="18" charset="-78"/>
            </a:endParaRPr>
          </a:p>
          <a:p>
            <a:pPr marL="741680" lvl="1"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Still birth &amp; neonatal death</a:t>
            </a:r>
            <a:endParaRPr lang="en-GB" dirty="0" smtClean="0">
              <a:solidFill>
                <a:srgbClr val="000000"/>
              </a:solidFill>
              <a:latin typeface="Andalus" pitchFamily="18" charset="-78"/>
              <a:ea typeface="Microsoft YaHei" panose="020B0503020204020204" charset="-122"/>
              <a:cs typeface="Andalus" pitchFamily="18" charset="-78"/>
            </a:endParaRPr>
          </a:p>
          <a:p>
            <a:pPr marL="741680" lvl="1"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latin typeface="Andalus" pitchFamily="18" charset="-78"/>
                <a:cs typeface="Andalus" pitchFamily="18" charset="-78"/>
              </a:rPr>
              <a:t>Fetal </a:t>
            </a:r>
            <a:r>
              <a:rPr lang="en-US" dirty="0" err="1" smtClean="0">
                <a:latin typeface="Andalus" pitchFamily="18" charset="-78"/>
                <a:cs typeface="Andalus" pitchFamily="18" charset="-78"/>
              </a:rPr>
              <a:t>dysmaturity</a:t>
            </a:r>
            <a:r>
              <a:rPr lang="en-US" dirty="0" smtClean="0">
                <a:latin typeface="Andalus" pitchFamily="18" charset="-78"/>
                <a:cs typeface="Andalus" pitchFamily="18" charset="-78"/>
              </a:rPr>
              <a:t> — Also called "</a:t>
            </a:r>
            <a:r>
              <a:rPr lang="en-US" dirty="0" err="1" smtClean="0">
                <a:latin typeface="Andalus" pitchFamily="18" charset="-78"/>
                <a:cs typeface="Andalus" pitchFamily="18" charset="-78"/>
              </a:rPr>
              <a:t>postmaturity</a:t>
            </a:r>
            <a:r>
              <a:rPr lang="en-US" dirty="0" smtClean="0">
                <a:latin typeface="Andalus" pitchFamily="18" charset="-78"/>
                <a:cs typeface="Andalus" pitchFamily="18" charset="-78"/>
              </a:rPr>
              <a:t> syndrome," this refers to a fetus whose growth in the uterus after the due date has been restricted, usually due to a problem with delivery of blood to the fetus through the placenta</a:t>
            </a:r>
            <a:endParaRPr lang="en-GB" dirty="0" smtClean="0">
              <a:solidFill>
                <a:srgbClr val="000000"/>
              </a:solidFill>
              <a:latin typeface="Andalus" pitchFamily="18" charset="-78"/>
              <a:ea typeface="Microsoft YaHei" panose="020B0503020204020204" charset="-122"/>
              <a:cs typeface="Andalus" pitchFamily="18" charset="-78"/>
            </a:endParaRPr>
          </a:p>
          <a:p>
            <a:pPr>
              <a:buNone/>
            </a:pPr>
            <a:r>
              <a:rPr lang="en-GB" b="1" u="sng" dirty="0" smtClean="0">
                <a:solidFill>
                  <a:srgbClr val="000000"/>
                </a:solidFill>
                <a:latin typeface="Andalus" pitchFamily="18" charset="-78"/>
                <a:ea typeface="Microsoft YaHei" panose="020B0503020204020204" charset="-122"/>
                <a:cs typeface="Andalus" pitchFamily="18" charset="-78"/>
              </a:rPr>
              <a:t>PREDISPOSING FACTORS TO POST-DATISM INCLUDE:</a:t>
            </a:r>
            <a:endParaRPr lang="en-GB" b="1" u="sng"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Nulliparity</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Previous prolonged pregnancy</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Male foetus???</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Pre-pregnancy BMI&gt;25Kg/M2</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anencephaly</a:t>
            </a:r>
            <a:endParaRPr lang="en-GB" dirty="0" smtClean="0">
              <a:solidFill>
                <a:srgbClr val="000000"/>
              </a:solidFill>
              <a:latin typeface="Andalus" pitchFamily="18" charset="-78"/>
              <a:ea typeface="Microsoft YaHei" panose="020B0503020204020204" charset="-122"/>
              <a:cs typeface="Andalus" pitchFamily="18" charset="-78"/>
            </a:endParaRPr>
          </a:p>
          <a:p>
            <a:pPr>
              <a:buNone/>
            </a:pPr>
            <a:endParaRPr lang="en-US"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When the membranes rupture in a case of </a:t>
            </a:r>
            <a:r>
              <a:rPr lang="en-US" dirty="0" err="1" smtClean="0"/>
              <a:t>vasa</a:t>
            </a:r>
            <a:r>
              <a:rPr lang="en-US" dirty="0" smtClean="0"/>
              <a:t> praevia, a foetal vessel may also rupture. This leads to </a:t>
            </a:r>
            <a:r>
              <a:rPr lang="en-US" dirty="0" err="1" smtClean="0"/>
              <a:t>exsanguination</a:t>
            </a:r>
            <a:r>
              <a:rPr lang="en-US" dirty="0" smtClean="0"/>
              <a:t> ( </a:t>
            </a:r>
            <a:r>
              <a:rPr lang="en-US" dirty="0" err="1" smtClean="0"/>
              <a:t>bloodloss</a:t>
            </a:r>
            <a:r>
              <a:rPr lang="en-US" dirty="0" smtClean="0"/>
              <a:t> to a degree sufficient to cause death) of the </a:t>
            </a:r>
            <a:r>
              <a:rPr lang="en-US" dirty="0" err="1" smtClean="0"/>
              <a:t>foetus</a:t>
            </a:r>
            <a:r>
              <a:rPr lang="en-US" dirty="0" smtClean="0"/>
              <a:t> unless birth occurs within minutes</a:t>
            </a:r>
            <a:endParaRPr lang="en-US" dirty="0"/>
          </a:p>
        </p:txBody>
      </p:sp>
      <p:sp>
        <p:nvSpPr>
          <p:cNvPr id="2" name="Title 1"/>
          <p:cNvSpPr>
            <a:spLocks noGrp="1"/>
          </p:cNvSpPr>
          <p:nvPr>
            <p:ph type="title"/>
          </p:nvPr>
        </p:nvSpPr>
        <p:spPr/>
        <p:txBody>
          <a:bodyPr/>
          <a:lstStyle/>
          <a:p>
            <a:r>
              <a:rPr lang="en-US" dirty="0" smtClean="0"/>
              <a:t>Ruptured </a:t>
            </a:r>
            <a:r>
              <a:rPr lang="en-US" dirty="0" err="1" smtClean="0"/>
              <a:t>vasa</a:t>
            </a:r>
            <a:r>
              <a:rPr lang="en-US" dirty="0" smtClean="0"/>
              <a:t> praevia</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lstStyle/>
          <a:p>
            <a:r>
              <a:rPr lang="en-US" sz="2800" dirty="0" smtClean="0"/>
              <a:t>Fresh vaginal bleeding, especially if it commences at the same time as rupture of the membranes</a:t>
            </a:r>
            <a:endParaRPr lang="en-US" sz="2800" dirty="0" smtClean="0"/>
          </a:p>
          <a:p>
            <a:r>
              <a:rPr lang="en-US" sz="2800" dirty="0" smtClean="0"/>
              <a:t>Fetal compromise </a:t>
            </a:r>
            <a:r>
              <a:rPr lang="en-US" sz="2800" dirty="0" err="1" smtClean="0"/>
              <a:t>dispropotionate</a:t>
            </a:r>
            <a:r>
              <a:rPr lang="en-US" sz="2800" dirty="0" smtClean="0"/>
              <a:t> to blood loss may be suggestive of </a:t>
            </a:r>
            <a:r>
              <a:rPr lang="en-US" sz="2800" dirty="0" err="1" smtClean="0"/>
              <a:t>vasa</a:t>
            </a:r>
            <a:r>
              <a:rPr lang="en-US" sz="2800" dirty="0" smtClean="0"/>
              <a:t> praevia</a:t>
            </a:r>
            <a:endParaRPr lang="en-US" sz="2800" dirty="0"/>
          </a:p>
        </p:txBody>
      </p:sp>
      <p:sp>
        <p:nvSpPr>
          <p:cNvPr id="2" name="Title 1"/>
          <p:cNvSpPr>
            <a:spLocks noGrp="1"/>
          </p:cNvSpPr>
          <p:nvPr>
            <p:ph type="title"/>
          </p:nvPr>
        </p:nvSpPr>
        <p:spPr>
          <a:xfrm>
            <a:off x="152400" y="0"/>
            <a:ext cx="8229600" cy="838199"/>
          </a:xfrm>
        </p:spPr>
        <p:txBody>
          <a:bodyPr/>
          <a:lstStyle/>
          <a:p>
            <a:r>
              <a:rPr lang="en-US" b="1" dirty="0" smtClean="0">
                <a:solidFill>
                  <a:srgbClr val="7030A0"/>
                </a:solidFill>
              </a:rPr>
              <a:t>DIAGNOSIS</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686800" cy="4922520"/>
          </a:xfrm>
        </p:spPr>
        <p:txBody>
          <a:bodyPr>
            <a:normAutofit lnSpcReduction="10000"/>
          </a:bodyPr>
          <a:lstStyle/>
          <a:p>
            <a:r>
              <a:rPr lang="en-US" dirty="0" smtClean="0"/>
              <a:t>inform the doctor immediately. </a:t>
            </a:r>
            <a:endParaRPr lang="en-US" dirty="0" smtClean="0"/>
          </a:p>
          <a:p>
            <a:r>
              <a:rPr lang="en-US" dirty="0" smtClean="0"/>
              <a:t>Take the foetal heartbeat and, if the foetus is alive, administer oxygen and prepare the mother for  an emergency caesarean section.</a:t>
            </a:r>
            <a:endParaRPr lang="en-US" dirty="0" smtClean="0"/>
          </a:p>
          <a:p>
            <a:r>
              <a:rPr lang="en-US" dirty="0" smtClean="0"/>
              <a:t>A paediatrician should be present at the time of delivery of the baby. </a:t>
            </a:r>
            <a:endParaRPr lang="en-US" dirty="0" smtClean="0"/>
          </a:p>
          <a:p>
            <a:r>
              <a:rPr lang="en-US" dirty="0" smtClean="0"/>
              <a:t>The baby's haemoglobin level should be estimated and transfused as necessary.</a:t>
            </a:r>
            <a:endParaRPr lang="en-US" dirty="0" smtClean="0"/>
          </a:p>
          <a:p>
            <a:r>
              <a:rPr lang="en-US" dirty="0" smtClean="0"/>
              <a:t> There is high mortality associated with this condition</a:t>
            </a:r>
            <a:endParaRPr lang="en-US" dirty="0" smtClean="0"/>
          </a:p>
          <a:p>
            <a:pPr>
              <a:buNone/>
            </a:pPr>
            <a:r>
              <a:rPr lang="en-US" dirty="0" smtClean="0"/>
              <a:t>					</a:t>
            </a:r>
            <a:r>
              <a:rPr lang="en-US" sz="3600" b="1" dirty="0" smtClean="0">
                <a:solidFill>
                  <a:srgbClr val="4616CC"/>
                </a:solidFill>
              </a:rPr>
              <a:t>END</a:t>
            </a:r>
            <a:endParaRPr lang="en-US" sz="3600" b="1" dirty="0">
              <a:solidFill>
                <a:srgbClr val="4616CC"/>
              </a:solidFill>
            </a:endParaRPr>
          </a:p>
        </p:txBody>
      </p:sp>
      <p:sp>
        <p:nvSpPr>
          <p:cNvPr id="2" name="Title 1"/>
          <p:cNvSpPr>
            <a:spLocks noGrp="1"/>
          </p:cNvSpPr>
          <p:nvPr>
            <p:ph type="title"/>
          </p:nvPr>
        </p:nvSpPr>
        <p:spPr/>
        <p:txBody>
          <a:bodyPr>
            <a:normAutofit fontScale="90000"/>
          </a:bodyPr>
          <a:lstStyle/>
          <a:p>
            <a:r>
              <a:rPr lang="en-US" b="1" dirty="0" smtClean="0"/>
              <a:t>Specific Management of Vasa Praevia</a:t>
            </a:r>
            <a:endParaRPr lang="en-US" b="1"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715000"/>
          </a:xfrm>
        </p:spPr>
        <p:txBody>
          <a:bodyPr>
            <a:normAutofit/>
          </a:bodyPr>
          <a:lstStyle/>
          <a:p>
            <a:pPr>
              <a:buNone/>
            </a:pPr>
            <a:r>
              <a:rPr lang="en-US" sz="2800" b="1" u="sng" dirty="0" smtClean="0">
                <a:latin typeface="Calibri" panose="020F0502020204030204" charset="0"/>
              </a:rPr>
              <a:t>DEFINITION: </a:t>
            </a:r>
            <a:r>
              <a:rPr lang="en-US" sz="2800" dirty="0" smtClean="0">
                <a:latin typeface="Calibri" panose="020F0502020204030204" charset="0"/>
              </a:rPr>
              <a:t>This describes the </a:t>
            </a:r>
            <a:r>
              <a:rPr lang="en-US" sz="2800" b="1" dirty="0" smtClean="0">
                <a:latin typeface="Calibri" panose="020F0502020204030204" charset="0"/>
              </a:rPr>
              <a:t>Impaction </a:t>
            </a:r>
            <a:r>
              <a:rPr lang="en-US" sz="2800" dirty="0" smtClean="0">
                <a:latin typeface="Calibri" panose="020F0502020204030204" charset="0"/>
              </a:rPr>
              <a:t>of the anterior shoulder against the </a:t>
            </a:r>
            <a:r>
              <a:rPr lang="en-US" sz="2800" dirty="0" err="1" smtClean="0">
                <a:latin typeface="Calibri" panose="020F0502020204030204" charset="0"/>
              </a:rPr>
              <a:t>symphysis</a:t>
            </a:r>
            <a:r>
              <a:rPr lang="en-US" sz="2800" dirty="0" smtClean="0">
                <a:latin typeface="Calibri" panose="020F0502020204030204" charset="0"/>
              </a:rPr>
              <a:t> pubis </a:t>
            </a:r>
            <a:r>
              <a:rPr lang="en-US" sz="2800" b="1" dirty="0" smtClean="0">
                <a:latin typeface="Calibri" panose="020F0502020204030204" charset="0"/>
              </a:rPr>
              <a:t>after delivery of the fetal head. </a:t>
            </a:r>
            <a:endParaRPr lang="en-US" sz="2800" b="1" u="sng" dirty="0" smtClean="0">
              <a:latin typeface="Calibri" panose="020F0502020204030204" charset="0"/>
            </a:endParaRPr>
          </a:p>
          <a:p>
            <a:pPr>
              <a:buNone/>
            </a:pPr>
            <a:r>
              <a:rPr lang="en-US" sz="2800" dirty="0" smtClean="0">
                <a:latin typeface="Calibri" panose="020F0502020204030204" charset="0"/>
              </a:rPr>
              <a:t>Shoulder dystocia is said to have occurred when there is:</a:t>
            </a:r>
            <a:endParaRPr lang="en-US" sz="2800" dirty="0" smtClean="0">
              <a:latin typeface="Calibri" panose="020F0502020204030204" charset="0"/>
            </a:endParaRPr>
          </a:p>
          <a:p>
            <a:r>
              <a:rPr lang="en-US" sz="2800" dirty="0" smtClean="0">
                <a:latin typeface="Calibri" panose="020F0502020204030204" charset="0"/>
              </a:rPr>
              <a:t>Failure of the shoulder to rotate spontaneously into anterior, posterior diameter of the pelvis outlet after delivery of the head</a:t>
            </a:r>
            <a:endParaRPr lang="en-US" sz="2800" dirty="0" smtClean="0">
              <a:latin typeface="Calibri" panose="020F0502020204030204" charset="0"/>
            </a:endParaRPr>
          </a:p>
          <a:p>
            <a:r>
              <a:rPr lang="en-US" sz="2800" dirty="0" smtClean="0">
                <a:latin typeface="Calibri" panose="020F0502020204030204" charset="0"/>
              </a:rPr>
              <a:t>The anterior shoulder becomes trapped behind or on the symphysis pubis while the posterior shoulder may be in the hollow of the sacrum or high above the sacral promontory</a:t>
            </a:r>
            <a:endParaRPr lang="en-US" sz="2800" dirty="0">
              <a:latin typeface="Calibri" panose="020F0502020204030204" charset="0"/>
            </a:endParaRPr>
          </a:p>
        </p:txBody>
      </p:sp>
      <p:sp>
        <p:nvSpPr>
          <p:cNvPr id="2" name="Title 1"/>
          <p:cNvSpPr>
            <a:spLocks noGrp="1"/>
          </p:cNvSpPr>
          <p:nvPr>
            <p:ph type="title"/>
          </p:nvPr>
        </p:nvSpPr>
        <p:spPr>
          <a:xfrm>
            <a:off x="0" y="0"/>
            <a:ext cx="9144000" cy="1142999"/>
          </a:xfr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cene3d>
              <a:camera prst="orthographicFront"/>
              <a:lightRig rig="soft" dir="t"/>
            </a:scene3d>
            <a:sp3d prstMaterial="softEdge">
              <a:bevelT w="25400" h="25400"/>
            </a:sp3d>
          </a:bodyPr>
          <a:lstStyle/>
          <a:p>
            <a:r>
              <a:rPr lang="en-US" b="1" dirty="0" smtClean="0">
                <a:solidFill>
                  <a:srgbClr val="FFFF00"/>
                </a:solidFill>
                <a:latin typeface="Calibri" panose="020F0502020204030204" charset="0"/>
              </a:rPr>
              <a:t>SHOULDER DYSTOCIA</a:t>
            </a:r>
            <a:endParaRPr lang="en-US" b="1" dirty="0">
              <a:solidFill>
                <a:srgbClr val="FFFF00"/>
              </a:solidFill>
              <a:latin typeface="Calibri" panose="020F050202020403020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991600" cy="6553200"/>
          </a:xfrm>
        </p:spPr>
        <p:txBody>
          <a:bodyPr/>
          <a:lstStyle/>
          <a:p>
            <a:r>
              <a:rPr lang="en-US" dirty="0" smtClean="0"/>
              <a:t>Usually the shoulders enter the pelvis in an oblique diameter and as labour progresses, the shoulders descend and the </a:t>
            </a:r>
            <a:r>
              <a:rPr lang="en-US" dirty="0" err="1" smtClean="0"/>
              <a:t>bisacromial</a:t>
            </a:r>
            <a:r>
              <a:rPr lang="en-US" dirty="0" smtClean="0"/>
              <a:t> diameter rotates into the </a:t>
            </a:r>
            <a:r>
              <a:rPr lang="en-US" dirty="0" err="1" smtClean="0"/>
              <a:t>anteroposterior</a:t>
            </a:r>
            <a:r>
              <a:rPr lang="en-US" dirty="0" smtClean="0"/>
              <a:t> diameter of pelvis. </a:t>
            </a:r>
            <a:endParaRPr lang="en-US" dirty="0" smtClean="0"/>
          </a:p>
          <a:p>
            <a:r>
              <a:rPr lang="en-US" dirty="0" smtClean="0"/>
              <a:t>Shoulder dystocia occurs when the shoulders attempt to enter the pelvis with the </a:t>
            </a:r>
            <a:r>
              <a:rPr lang="en-US" dirty="0" err="1" smtClean="0"/>
              <a:t>bisacromial</a:t>
            </a:r>
            <a:r>
              <a:rPr lang="en-US" dirty="0" smtClean="0"/>
              <a:t> diameter in the </a:t>
            </a:r>
            <a:r>
              <a:rPr lang="en-US" dirty="0" err="1" smtClean="0"/>
              <a:t>anteroposterior</a:t>
            </a:r>
            <a:r>
              <a:rPr lang="en-US" dirty="0" smtClean="0"/>
              <a:t> diameter of the inlet instead of the oblique diameter. </a:t>
            </a:r>
            <a:endParaRPr lang="en-US" dirty="0" smtClean="0"/>
          </a:p>
          <a:p>
            <a:r>
              <a:rPr lang="en-US" dirty="0" smtClean="0"/>
              <a:t>Only very rarely do both shoulders impact above the brim. Usually the posterior shoulder can negotiate past the sacral promontory but the anterior one gets impacted against the pubic </a:t>
            </a:r>
            <a:r>
              <a:rPr lang="en-US" dirty="0" err="1" smtClean="0"/>
              <a:t>symphysis</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8200"/>
          </a:xfrm>
        </p:spPr>
        <p:txBody>
          <a:bodyPr/>
          <a:lstStyle/>
          <a:p>
            <a:r>
              <a:rPr lang="en-US" dirty="0" smtClean="0"/>
              <a:t>Shoulder dystocia</a:t>
            </a:r>
            <a:endParaRPr lang="en-US" dirty="0"/>
          </a:p>
        </p:txBody>
      </p:sp>
      <p:pic>
        <p:nvPicPr>
          <p:cNvPr id="1027" name="Picture 3"/>
          <p:cNvPicPr>
            <a:picLocks noGrp="1" noChangeAspect="1" noChangeArrowheads="1"/>
          </p:cNvPicPr>
          <p:nvPr>
            <p:ph idx="1"/>
          </p:nvPr>
        </p:nvPicPr>
        <p:blipFill>
          <a:blip r:embed="rId1" cstate="print"/>
          <a:srcRect/>
          <a:stretch>
            <a:fillRect/>
          </a:stretch>
        </p:blipFill>
        <p:spPr bwMode="auto">
          <a:xfrm>
            <a:off x="762000" y="762001"/>
            <a:ext cx="7924800" cy="5943600"/>
          </a:xfrm>
          <a:prstGeom prst="rect">
            <a:avLst/>
          </a:prstGeom>
          <a:noFill/>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Shoulder dystocia is not a common emergency. The incidence is reported as varying between 0.37% and 1.1%</a:t>
            </a:r>
            <a:endParaRPr lang="en-US" dirty="0"/>
          </a:p>
        </p:txBody>
      </p:sp>
      <p:sp>
        <p:nvSpPr>
          <p:cNvPr id="2" name="Title 1"/>
          <p:cNvSpPr>
            <a:spLocks noGrp="1"/>
          </p:cNvSpPr>
          <p:nvPr>
            <p:ph type="title"/>
          </p:nvPr>
        </p:nvSpPr>
        <p:spPr/>
        <p:txBody>
          <a:bodyPr/>
          <a:lstStyle/>
          <a:p>
            <a:r>
              <a:rPr lang="en-US" dirty="0" smtClean="0"/>
              <a:t>INCIDENCE</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685800"/>
            <a:ext cx="9144000" cy="6172200"/>
          </a:xfrm>
        </p:spPr>
        <p:txBody>
          <a:bodyPr/>
          <a:lstStyle/>
          <a:p>
            <a:pPr>
              <a:buNone/>
            </a:pPr>
            <a:r>
              <a:rPr lang="en-US" sz="2800" b="1" u="sng" dirty="0" smtClean="0"/>
              <a:t>Maternal: </a:t>
            </a:r>
            <a:r>
              <a:rPr lang="en-US" sz="2800" b="1" dirty="0" smtClean="0"/>
              <a:t>	</a:t>
            </a:r>
            <a:endParaRPr lang="en-US" sz="2800" b="1" dirty="0" smtClean="0"/>
          </a:p>
          <a:p>
            <a:r>
              <a:rPr lang="en-US" sz="2800" dirty="0" smtClean="0"/>
              <a:t>Abnormal pelvic anatomy </a:t>
            </a:r>
            <a:endParaRPr lang="en-US" sz="2800" dirty="0" smtClean="0"/>
          </a:p>
          <a:p>
            <a:r>
              <a:rPr lang="en-US" sz="2800" dirty="0" smtClean="0"/>
              <a:t>Gestational diabetes/ maternal obesity </a:t>
            </a:r>
            <a:endParaRPr lang="en-US" sz="2800" dirty="0" smtClean="0"/>
          </a:p>
          <a:p>
            <a:r>
              <a:rPr lang="en-US" sz="2800" dirty="0" smtClean="0"/>
              <a:t>Post-dates pregnancy </a:t>
            </a:r>
            <a:endParaRPr lang="en-US" sz="2800" dirty="0" smtClean="0"/>
          </a:p>
          <a:p>
            <a:r>
              <a:rPr lang="en-US" sz="2800" dirty="0" smtClean="0"/>
              <a:t>Previous shoulder dystocia </a:t>
            </a:r>
            <a:endParaRPr lang="en-US" sz="2800" dirty="0" smtClean="0"/>
          </a:p>
          <a:p>
            <a:r>
              <a:rPr lang="en-US" sz="2800" dirty="0" smtClean="0"/>
              <a:t>Short stature= contracted pelvis </a:t>
            </a:r>
            <a:endParaRPr lang="en-US" sz="2800" dirty="0" smtClean="0"/>
          </a:p>
          <a:p>
            <a:r>
              <a:rPr lang="en-US" sz="2800" dirty="0" smtClean="0"/>
              <a:t>High pre pregnancy weight and increased weight gain (BMI &gt;25)  </a:t>
            </a:r>
            <a:endParaRPr lang="en-US" sz="2800" dirty="0" smtClean="0"/>
          </a:p>
          <a:p>
            <a:pPr>
              <a:buNone/>
            </a:pPr>
            <a:endParaRPr lang="en-US" sz="2800" dirty="0" smtClean="0"/>
          </a:p>
        </p:txBody>
      </p:sp>
      <p:sp>
        <p:nvSpPr>
          <p:cNvPr id="2" name="Title 1"/>
          <p:cNvSpPr>
            <a:spLocks noGrp="1"/>
          </p:cNvSpPr>
          <p:nvPr>
            <p:ph type="title"/>
          </p:nvPr>
        </p:nvSpPr>
        <p:spPr>
          <a:xfrm>
            <a:off x="0" y="1"/>
            <a:ext cx="9144000" cy="761999"/>
          </a:xfrm>
        </p:spPr>
        <p:txBody>
          <a:bodyPr>
            <a:normAutofit/>
          </a:bodyPr>
          <a:lstStyle/>
          <a:p>
            <a:r>
              <a:rPr lang="en-US" b="1" dirty="0" smtClean="0">
                <a:solidFill>
                  <a:srgbClr val="7030A0"/>
                </a:solidFill>
              </a:rPr>
              <a:t>PREDISPOSING FACTORS</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b="1" u="sng" dirty="0" smtClean="0">
                <a:latin typeface="Calibri" panose="020F0502020204030204" charset="0"/>
              </a:rPr>
              <a:t>Fetal; </a:t>
            </a:r>
            <a:r>
              <a:rPr lang="en-US" sz="2800" b="1" dirty="0" smtClean="0">
                <a:latin typeface="Calibri" panose="020F0502020204030204" charset="0"/>
              </a:rPr>
              <a:t>	</a:t>
            </a:r>
            <a:endParaRPr lang="en-US" sz="2800" b="1" dirty="0" smtClean="0">
              <a:latin typeface="Calibri" panose="020F0502020204030204" charset="0"/>
            </a:endParaRPr>
          </a:p>
          <a:p>
            <a:pPr>
              <a:buNone/>
            </a:pPr>
            <a:r>
              <a:rPr lang="en-US" sz="2800" dirty="0" smtClean="0">
                <a:latin typeface="Calibri" panose="020F0502020204030204" charset="0"/>
              </a:rPr>
              <a:t>	Suspected </a:t>
            </a:r>
            <a:r>
              <a:rPr lang="en-US" sz="2800" dirty="0" err="1" smtClean="0">
                <a:latin typeface="Calibri" panose="020F0502020204030204" charset="0"/>
              </a:rPr>
              <a:t>macrosomia</a:t>
            </a:r>
            <a:r>
              <a:rPr lang="en-US" sz="2800" dirty="0" smtClean="0">
                <a:latin typeface="Calibri" panose="020F0502020204030204" charset="0"/>
              </a:rPr>
              <a:t> 	</a:t>
            </a:r>
            <a:endParaRPr lang="en-US" sz="2800" dirty="0" smtClean="0">
              <a:latin typeface="Calibri" panose="020F0502020204030204" charset="0"/>
            </a:endParaRPr>
          </a:p>
          <a:p>
            <a:pPr>
              <a:buNone/>
            </a:pPr>
            <a:r>
              <a:rPr lang="en-US" sz="2800" b="1" u="sng" dirty="0" smtClean="0">
                <a:latin typeface="Calibri" panose="020F0502020204030204" charset="0"/>
              </a:rPr>
              <a:t>Labor related ;</a:t>
            </a:r>
            <a:r>
              <a:rPr lang="en-US" sz="2800" b="1" dirty="0" smtClean="0">
                <a:latin typeface="Calibri" panose="020F0502020204030204" charset="0"/>
              </a:rPr>
              <a:t>	</a:t>
            </a:r>
            <a:endParaRPr lang="en-US" sz="2800" b="1" dirty="0" smtClean="0">
              <a:latin typeface="Calibri" panose="020F0502020204030204" charset="0"/>
            </a:endParaRPr>
          </a:p>
          <a:p>
            <a:pPr lvl="1"/>
            <a:r>
              <a:rPr lang="en-US" sz="2400" dirty="0" smtClean="0">
                <a:latin typeface="Calibri" panose="020F0502020204030204" charset="0"/>
              </a:rPr>
              <a:t>Assisted vaginal delivery (forceps or vacuum) </a:t>
            </a:r>
            <a:endParaRPr lang="en-US" sz="2400" dirty="0" smtClean="0">
              <a:latin typeface="Calibri" panose="020F0502020204030204" charset="0"/>
            </a:endParaRPr>
          </a:p>
          <a:p>
            <a:pPr lvl="1"/>
            <a:r>
              <a:rPr lang="en-US" sz="2400" dirty="0" smtClean="0">
                <a:latin typeface="Calibri" panose="020F0502020204030204" charset="0"/>
              </a:rPr>
              <a:t>Protracted active phase of first-stage labor </a:t>
            </a:r>
            <a:endParaRPr lang="en-US" sz="2400" dirty="0" smtClean="0">
              <a:latin typeface="Calibri" panose="020F0502020204030204" charset="0"/>
            </a:endParaRPr>
          </a:p>
          <a:p>
            <a:pPr lvl="1"/>
            <a:r>
              <a:rPr lang="en-US" sz="2400" dirty="0" smtClean="0">
                <a:latin typeface="Calibri" panose="020F0502020204030204" charset="0"/>
              </a:rPr>
              <a:t>Protracted second-stage labour </a:t>
            </a:r>
            <a:endParaRPr lang="en-US" sz="2400" dirty="0" smtClean="0">
              <a:latin typeface="Calibri" panose="020F0502020204030204" charset="0"/>
            </a:endParaRPr>
          </a:p>
          <a:p>
            <a:pPr lvl="1"/>
            <a:r>
              <a:rPr lang="en-US" sz="2400" dirty="0" smtClean="0">
                <a:latin typeface="Calibri" panose="020F0502020204030204" charset="0"/>
              </a:rPr>
              <a:t>Prior shoulder dystocia</a:t>
            </a:r>
            <a:endParaRPr lang="en-US" sz="2400" dirty="0" smtClean="0">
              <a:latin typeface="Calibri" panose="020F0502020204030204" charset="0"/>
            </a:endParaRPr>
          </a:p>
          <a:p>
            <a:pPr>
              <a:buNone/>
            </a:pPr>
            <a:r>
              <a:rPr lang="en-US" sz="2800" b="1" u="sng" dirty="0" smtClean="0">
                <a:latin typeface="Calibri" panose="020F0502020204030204" charset="0"/>
              </a:rPr>
              <a:t>DIAGNOSIS</a:t>
            </a:r>
            <a:endParaRPr lang="en-US" sz="2800" b="1" u="sng" dirty="0" smtClean="0">
              <a:latin typeface="Calibri" panose="020F0502020204030204" charset="0"/>
            </a:endParaRPr>
          </a:p>
          <a:p>
            <a:pPr>
              <a:buNone/>
            </a:pPr>
            <a:r>
              <a:rPr lang="en-US" sz="2800" dirty="0" smtClean="0">
                <a:latin typeface="Calibri" panose="020F0502020204030204" charset="0"/>
              </a:rPr>
              <a:t>The following signs are indicative of possible shoulder dystocia:</a:t>
            </a:r>
            <a:endParaRPr lang="en-US" sz="2800" dirty="0" smtClean="0">
              <a:latin typeface="Calibri" panose="020F0502020204030204" charset="0"/>
            </a:endParaRPr>
          </a:p>
          <a:p>
            <a:pPr lvl="1"/>
            <a:r>
              <a:rPr lang="en-US" sz="2400" dirty="0" smtClean="0">
                <a:latin typeface="Calibri" panose="020F0502020204030204" charset="0"/>
              </a:rPr>
              <a:t>The shoulders fail to deliver shortly after the foetal head. </a:t>
            </a:r>
            <a:endParaRPr lang="en-US" sz="2400" dirty="0" smtClean="0">
              <a:latin typeface="Calibri" panose="020F0502020204030204" charset="0"/>
            </a:endParaRPr>
          </a:p>
          <a:p>
            <a:pPr lvl="1"/>
            <a:r>
              <a:rPr lang="en-US" sz="2400" dirty="0" smtClean="0">
                <a:latin typeface="Calibri" panose="020F0502020204030204" charset="0"/>
              </a:rPr>
              <a:t>The fetal head retracts against perineum </a:t>
            </a:r>
            <a:r>
              <a:rPr lang="en-US" sz="2400" b="1" i="1" dirty="0" smtClean="0">
                <a:latin typeface="Calibri" panose="020F0502020204030204" charset="0"/>
              </a:rPr>
              <a:t>(“turtle sign”) </a:t>
            </a:r>
            <a:endParaRPr lang="en-US" sz="2400" b="1" i="1" dirty="0" smtClean="0">
              <a:latin typeface="Calibri" panose="020F0502020204030204" charset="0"/>
            </a:endParaRPr>
          </a:p>
          <a:p>
            <a:pPr lvl="1"/>
            <a:r>
              <a:rPr lang="en-US" sz="2400" dirty="0" smtClean="0">
                <a:latin typeface="Calibri" panose="020F0502020204030204" charset="0"/>
              </a:rPr>
              <a:t>The face of the baby becomes </a:t>
            </a:r>
            <a:r>
              <a:rPr lang="en-US" sz="2400" dirty="0" err="1" smtClean="0">
                <a:latin typeface="Calibri" panose="020F0502020204030204" charset="0"/>
              </a:rPr>
              <a:t>erythematous</a:t>
            </a:r>
            <a:r>
              <a:rPr lang="en-US" sz="2400" dirty="0" smtClean="0">
                <a:latin typeface="Calibri" panose="020F0502020204030204" charset="0"/>
              </a:rPr>
              <a:t>, red and puffy - indicative of facial flushing. </a:t>
            </a:r>
            <a:endParaRPr lang="en-US" sz="2400" dirty="0" smtClean="0">
              <a:latin typeface="Calibri" panose="020F0502020204030204" charset="0"/>
            </a:endParaRPr>
          </a:p>
          <a:p>
            <a:pPr lvl="1"/>
            <a:r>
              <a:rPr lang="en-US" sz="2400" dirty="0" smtClean="0">
                <a:latin typeface="Calibri" panose="020F0502020204030204" charset="0"/>
              </a:rPr>
              <a:t>Gentle traction does not effect delivery </a:t>
            </a:r>
            <a:endParaRPr lang="en-US" sz="2400" dirty="0" smtClean="0">
              <a:latin typeface="Calibri" panose="020F0502020204030204" charset="0"/>
            </a:endParaRPr>
          </a:p>
          <a:p>
            <a:pPr>
              <a:buNone/>
            </a:pPr>
            <a:r>
              <a:rPr lang="en-US" sz="2800" u="sng" dirty="0" smtClean="0">
                <a:latin typeface="Calibri" panose="020F0502020204030204" charset="0"/>
              </a:rPr>
              <a:t> </a:t>
            </a:r>
            <a:endParaRPr lang="en-US" sz="2800" u="sng" dirty="0" smtClean="0">
              <a:latin typeface="Calibri" panose="020F0502020204030204" charset="0"/>
            </a:endParaRPr>
          </a:p>
          <a:p>
            <a:pPr>
              <a:buNone/>
            </a:pPr>
            <a:endParaRPr lang="en-US" sz="2800" dirty="0" smtClean="0">
              <a:latin typeface="Calibri" panose="020F050202020403020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pPr marL="341630" indent="-341630">
              <a:lnSpc>
                <a:spcPct val="80000"/>
              </a:lnSpc>
              <a:spcBef>
                <a:spcPts val="5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u="sng" dirty="0" smtClean="0">
                <a:solidFill>
                  <a:srgbClr val="000000"/>
                </a:solidFill>
                <a:latin typeface="Andalus" pitchFamily="18" charset="-78"/>
                <a:ea typeface="Microsoft YaHei" panose="020B0503020204020204" charset="-122"/>
                <a:cs typeface="Andalus" pitchFamily="18" charset="-78"/>
              </a:rPr>
              <a:t>Purpose:</a:t>
            </a:r>
            <a:r>
              <a:rPr lang="en-GB" sz="2800" dirty="0" smtClean="0">
                <a:solidFill>
                  <a:srgbClr val="000000"/>
                </a:solidFill>
                <a:latin typeface="Andalus" pitchFamily="18" charset="-78"/>
                <a:ea typeface="Microsoft YaHei" panose="020B0503020204020204" charset="-122"/>
                <a:cs typeface="Andalus" pitchFamily="18" charset="-78"/>
              </a:rPr>
              <a:t> to ensure optimum outcome for the mother and the baby</a:t>
            </a:r>
            <a:endParaRPr lang="en-GB" sz="2800"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80000"/>
              </a:lnSpc>
              <a:spcBef>
                <a:spcPts val="5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Admit the mother at 41 wks and discuss the appropriate mgt</a:t>
            </a:r>
            <a:endParaRPr lang="en-GB" sz="2800"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80000"/>
              </a:lnSpc>
              <a:spcBef>
                <a:spcPts val="5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0000"/>
                </a:solidFill>
                <a:latin typeface="Andalus" pitchFamily="18" charset="-78"/>
                <a:ea typeface="Microsoft YaHei" panose="020B0503020204020204" charset="-122"/>
                <a:cs typeface="Andalus" pitchFamily="18" charset="-78"/>
              </a:rPr>
              <a:t>Initiate discussion regarding the management options of prolonged pregnancy. This should  include: </a:t>
            </a:r>
            <a:endParaRPr lang="en-US" sz="2800" dirty="0" smtClean="0">
              <a:solidFill>
                <a:srgbClr val="000000"/>
              </a:solidFill>
              <a:latin typeface="Andalus" pitchFamily="18" charset="-78"/>
              <a:ea typeface="Microsoft YaHei" panose="020B0503020204020204" charset="-122"/>
              <a:cs typeface="Andalus" pitchFamily="18" charset="-78"/>
            </a:endParaRPr>
          </a:p>
          <a:p>
            <a:pPr marL="597535" lvl="1" indent="-341630">
              <a:lnSpc>
                <a:spcPct val="80000"/>
              </a:lnSpc>
              <a:spcBef>
                <a:spcPts val="5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0000"/>
                </a:solidFill>
                <a:latin typeface="Andalus" pitchFamily="18" charset="-78"/>
                <a:ea typeface="Microsoft YaHei" panose="020B0503020204020204" charset="-122"/>
                <a:cs typeface="Andalus" pitchFamily="18" charset="-78"/>
              </a:rPr>
              <a:t>maternal and fetal risks </a:t>
            </a:r>
            <a:endParaRPr lang="en-US" sz="2800" dirty="0" smtClean="0">
              <a:solidFill>
                <a:srgbClr val="000000"/>
              </a:solidFill>
              <a:latin typeface="Andalus" pitchFamily="18" charset="-78"/>
              <a:ea typeface="Microsoft YaHei" panose="020B0503020204020204" charset="-122"/>
              <a:cs typeface="Andalus" pitchFamily="18" charset="-78"/>
            </a:endParaRPr>
          </a:p>
          <a:p>
            <a:pPr marL="597535" lvl="1" indent="-341630">
              <a:lnSpc>
                <a:spcPct val="80000"/>
              </a:lnSpc>
              <a:spcBef>
                <a:spcPts val="5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0000"/>
                </a:solidFill>
                <a:latin typeface="Andalus" pitchFamily="18" charset="-78"/>
                <a:ea typeface="Microsoft YaHei" panose="020B0503020204020204" charset="-122"/>
                <a:cs typeface="Andalus" pitchFamily="18" charset="-78"/>
              </a:rPr>
              <a:t>options of management </a:t>
            </a:r>
            <a:endParaRPr lang="en-US" sz="2800" dirty="0" smtClean="0">
              <a:solidFill>
                <a:srgbClr val="000000"/>
              </a:solidFill>
              <a:latin typeface="Andalus" pitchFamily="18" charset="-78"/>
              <a:ea typeface="Microsoft YaHei" panose="020B0503020204020204" charset="-122"/>
              <a:cs typeface="Andalus" pitchFamily="18" charset="-78"/>
            </a:endParaRPr>
          </a:p>
          <a:p>
            <a:pPr marL="597535" lvl="1" indent="-341630">
              <a:lnSpc>
                <a:spcPct val="80000"/>
              </a:lnSpc>
              <a:spcBef>
                <a:spcPts val="5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0000"/>
                </a:solidFill>
                <a:latin typeface="Andalus" pitchFamily="18" charset="-78"/>
                <a:ea typeface="Microsoft YaHei" panose="020B0503020204020204" charset="-122"/>
                <a:cs typeface="Andalus" pitchFamily="18" charset="-78"/>
              </a:rPr>
              <a:t>fetal surveillance is recommended after 41 and a half weeks </a:t>
            </a:r>
            <a:endParaRPr lang="en-US" sz="2800" dirty="0" smtClean="0">
              <a:solidFill>
                <a:srgbClr val="000000"/>
              </a:solidFill>
              <a:latin typeface="Andalus" pitchFamily="18" charset="-78"/>
              <a:ea typeface="Microsoft YaHei" panose="020B0503020204020204" charset="-122"/>
              <a:cs typeface="Andalus" pitchFamily="18" charset="-78"/>
            </a:endParaRPr>
          </a:p>
          <a:p>
            <a:pPr marL="597535" lvl="1" indent="-341630">
              <a:lnSpc>
                <a:spcPct val="80000"/>
              </a:lnSpc>
              <a:spcBef>
                <a:spcPts val="5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0000"/>
                </a:solidFill>
                <a:latin typeface="Andalus" pitchFamily="18" charset="-78"/>
                <a:ea typeface="Microsoft YaHei" panose="020B0503020204020204" charset="-122"/>
                <a:cs typeface="Andalus" pitchFamily="18" charset="-78"/>
              </a:rPr>
              <a:t>the woman’s expectations and preferred options. </a:t>
            </a:r>
            <a:endParaRPr lang="en-US" sz="2800" dirty="0" smtClean="0">
              <a:solidFill>
                <a:srgbClr val="000000"/>
              </a:solidFill>
              <a:latin typeface="Andalus" pitchFamily="18" charset="-78"/>
              <a:ea typeface="Microsoft YaHei" panose="020B0503020204020204" charset="-122"/>
              <a:cs typeface="Andalus" pitchFamily="18" charset="-78"/>
            </a:endParaRPr>
          </a:p>
          <a:p>
            <a:pPr marL="597535" lvl="1" indent="-341630">
              <a:lnSpc>
                <a:spcPct val="80000"/>
              </a:lnSpc>
              <a:spcBef>
                <a:spcPts val="5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0000"/>
                </a:solidFill>
                <a:latin typeface="Andalus" pitchFamily="18" charset="-78"/>
                <a:ea typeface="Microsoft YaHei" panose="020B0503020204020204" charset="-122"/>
                <a:cs typeface="Andalus" pitchFamily="18" charset="-78"/>
              </a:rPr>
              <a:t>Offer the woman a cervical examination and a membranes sweep. </a:t>
            </a:r>
            <a:endParaRPr lang="en-US" sz="2800"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80000"/>
              </a:lnSpc>
              <a:spcBef>
                <a:spcPts val="5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smtClean="0">
              <a:solidFill>
                <a:srgbClr val="000000"/>
              </a:solidFill>
              <a:latin typeface="Andalus" pitchFamily="18" charset="-78"/>
              <a:ea typeface="Microsoft YaHei" panose="020B0503020204020204" charset="-122"/>
              <a:cs typeface="Andalus" pitchFamily="18" charset="-78"/>
            </a:endParaRPr>
          </a:p>
          <a:p>
            <a:endParaRPr lang="en-US" dirty="0">
              <a:latin typeface="Andalus" pitchFamily="18" charset="-78"/>
              <a:cs typeface="Andalus" pitchFamily="18" charset="-78"/>
            </a:endParaRPr>
          </a:p>
        </p:txBody>
      </p:sp>
      <p:sp>
        <p:nvSpPr>
          <p:cNvPr id="2" name="Title 1"/>
          <p:cNvSpPr>
            <a:spLocks noGrp="1"/>
          </p:cNvSpPr>
          <p:nvPr>
            <p:ph type="title"/>
          </p:nvPr>
        </p:nvSpPr>
        <p:spPr>
          <a:xfrm>
            <a:off x="0" y="0"/>
            <a:ext cx="9144000" cy="1066800"/>
          </a:xfr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scene3d>
              <a:camera prst="orthographicFront"/>
              <a:lightRig rig="soft" dir="t"/>
            </a:scene3d>
            <a:sp3d prstMaterial="softEdge">
              <a:bevelT w="25400" h="25400"/>
            </a:sp3d>
          </a:bodyPr>
          <a:lstStyle/>
          <a:p>
            <a:r>
              <a:rPr lang="en-GB" b="1" dirty="0" smtClean="0">
                <a:solidFill>
                  <a:schemeClr val="bg2">
                    <a:lumMod val="20000"/>
                    <a:lumOff val="80000"/>
                  </a:schemeClr>
                </a:solidFill>
                <a:latin typeface="Andalus" pitchFamily="18" charset="-78"/>
                <a:ea typeface="Microsoft YaHei" panose="020B0503020204020204" charset="-122"/>
                <a:cs typeface="Andalus" pitchFamily="18" charset="-78"/>
              </a:rPr>
              <a:t> </a:t>
            </a:r>
            <a:br>
              <a:rPr lang="en-GB" b="1" dirty="0" smtClean="0">
                <a:solidFill>
                  <a:schemeClr val="bg2">
                    <a:lumMod val="20000"/>
                    <a:lumOff val="80000"/>
                  </a:schemeClr>
                </a:solidFill>
                <a:latin typeface="Andalus" pitchFamily="18" charset="-78"/>
                <a:ea typeface="Microsoft YaHei" panose="020B0503020204020204" charset="-122"/>
                <a:cs typeface="Andalus" pitchFamily="18" charset="-78"/>
              </a:rPr>
            </a:br>
            <a:r>
              <a:rPr lang="en-GB" b="1" dirty="0" smtClean="0">
                <a:solidFill>
                  <a:schemeClr val="bg2">
                    <a:lumMod val="20000"/>
                    <a:lumOff val="80000"/>
                  </a:schemeClr>
                </a:solidFill>
                <a:latin typeface="Andalus" pitchFamily="18" charset="-78"/>
                <a:ea typeface="Microsoft YaHei" panose="020B0503020204020204" charset="-122"/>
                <a:cs typeface="Andalus" pitchFamily="18" charset="-78"/>
              </a:rPr>
              <a:t>SPECIFIC MGT OF PROLONGED PREGNANCY</a:t>
            </a:r>
            <a:br>
              <a:rPr lang="en-GB" b="1" dirty="0" smtClean="0">
                <a:solidFill>
                  <a:schemeClr val="bg2">
                    <a:lumMod val="20000"/>
                    <a:lumOff val="80000"/>
                  </a:schemeClr>
                </a:solidFill>
                <a:latin typeface="Andalus" pitchFamily="18" charset="-78"/>
                <a:ea typeface="Microsoft YaHei" panose="020B0503020204020204" charset="-122"/>
                <a:cs typeface="Andalus" pitchFamily="18" charset="-78"/>
              </a:rPr>
            </a:br>
            <a:endParaRPr lang="en-US" b="1" dirty="0">
              <a:solidFill>
                <a:schemeClr val="bg2">
                  <a:lumMod val="20000"/>
                  <a:lumOff val="80000"/>
                </a:schemeClr>
              </a:solidFill>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Calibri" panose="020F0502020204030204" charset="0"/>
              </a:rPr>
              <a:t>There is slow advance of the head and failure of the head to rotate externally following restitution</a:t>
            </a:r>
            <a:endParaRPr lang="en-US" dirty="0" smtClean="0">
              <a:latin typeface="Calibri" panose="020F0502020204030204" charset="0"/>
            </a:endParaRPr>
          </a:p>
          <a:p>
            <a:r>
              <a:rPr lang="en-US" dirty="0" smtClean="0">
                <a:latin typeface="Calibri" panose="020F0502020204030204" charset="0"/>
              </a:rPr>
              <a:t>Slow crowning of the head</a:t>
            </a:r>
            <a:endParaRPr lang="en-US" dirty="0" smtClean="0">
              <a:latin typeface="Calibri" panose="020F0502020204030204" charset="0"/>
            </a:endParaRPr>
          </a:p>
          <a:p>
            <a:r>
              <a:rPr lang="en-US" dirty="0" smtClean="0">
                <a:latin typeface="Calibri" panose="020F0502020204030204" charset="0"/>
              </a:rPr>
              <a:t>There are difficulties in extension of the face during delivery of the head</a:t>
            </a:r>
            <a:endParaRPr lang="en-US" dirty="0" smtClean="0">
              <a:latin typeface="Calibri" panose="020F0502020204030204" charset="0"/>
            </a:endParaRPr>
          </a:p>
          <a:p>
            <a:r>
              <a:rPr lang="en-US" dirty="0" smtClean="0">
                <a:latin typeface="Calibri" panose="020F0502020204030204" charset="0"/>
              </a:rPr>
              <a:t>There is slow restitution of the occiput to the lateral position</a:t>
            </a:r>
            <a:endParaRPr lang="en-US" dirty="0" smtClean="0">
              <a:latin typeface="Calibri" panose="020F0502020204030204" charset="0"/>
            </a:endParaRPr>
          </a:p>
          <a:p>
            <a:r>
              <a:rPr lang="en-US" dirty="0" smtClean="0">
                <a:latin typeface="Calibri" panose="020F0502020204030204" charset="0"/>
              </a:rPr>
              <a:t>Recoil of the head back against the perineum</a:t>
            </a:r>
            <a:endParaRPr lang="en-US" dirty="0">
              <a:latin typeface="Calibri" panose="020F0502020204030204" charset="0"/>
            </a:endParaRPr>
          </a:p>
        </p:txBody>
      </p:sp>
      <p:sp>
        <p:nvSpPr>
          <p:cNvPr id="2" name="Title 1"/>
          <p:cNvSpPr>
            <a:spLocks noGrp="1"/>
          </p:cNvSpPr>
          <p:nvPr>
            <p:ph type="title"/>
          </p:nvPr>
        </p:nvSpPr>
        <p:spPr/>
        <p:txBody>
          <a:bodyPr/>
          <a:lstStyle/>
          <a:p>
            <a:r>
              <a:rPr lang="en-US" dirty="0" smtClean="0"/>
              <a:t>Warning signs in </a:t>
            </a:r>
            <a:r>
              <a:rPr lang="en-US" dirty="0" err="1" smtClean="0"/>
              <a:t>labour</a:t>
            </a:r>
            <a:r>
              <a:rPr lang="en-US" dirty="0" smtClean="0"/>
              <a:t> </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Autofit/>
          </a:bodyPr>
          <a:lstStyle/>
          <a:p>
            <a:pPr>
              <a:buFont typeface="Tahoma" panose="020B0604030504040204" pitchFamily="34" charset="0"/>
              <a:buChar char="•"/>
            </a:pPr>
            <a:r>
              <a:rPr lang="en-US" sz="3200" dirty="0" smtClean="0">
                <a:latin typeface="Calibri" panose="020F0502020204030204" charset="0"/>
              </a:rPr>
              <a:t>Two main signs of shoulder dystocia are:</a:t>
            </a:r>
            <a:endParaRPr lang="en-US" sz="3200" dirty="0" smtClean="0">
              <a:latin typeface="Calibri" panose="020F0502020204030204" charset="0"/>
            </a:endParaRPr>
          </a:p>
          <a:p>
            <a:pPr lvl="1">
              <a:buFont typeface="Tahoma" panose="020B0604030504040204" pitchFamily="34" charset="0"/>
              <a:buChar char="–"/>
            </a:pPr>
            <a:r>
              <a:rPr lang="en-US" sz="3200" dirty="0" smtClean="0">
                <a:latin typeface="Calibri" panose="020F0502020204030204" charset="0"/>
              </a:rPr>
              <a:t>Baby’s body does not emerge with standard moderate traction &amp; maternal pushing after delivery of baby’s head</a:t>
            </a:r>
            <a:endParaRPr lang="en-US" sz="3200" dirty="0" smtClean="0">
              <a:latin typeface="Calibri" panose="020F0502020204030204" charset="0"/>
            </a:endParaRPr>
          </a:p>
          <a:p>
            <a:pPr lvl="1">
              <a:buFont typeface="Tahoma" panose="020B0604030504040204" pitchFamily="34" charset="0"/>
              <a:buChar char="–"/>
            </a:pPr>
            <a:r>
              <a:rPr lang="en-US" sz="3200" dirty="0" smtClean="0">
                <a:latin typeface="Calibri" panose="020F0502020204030204" charset="0"/>
              </a:rPr>
              <a:t>“Turtle Sign” –head suddenly retracts back against mother’s perineum after it emerges from vagina</a:t>
            </a:r>
            <a:endParaRPr lang="en-US" sz="3200" dirty="0">
              <a:latin typeface="Calibri" panose="020F0502020204030204"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2999"/>
          </a:xfrm>
        </p:spPr>
        <p:txBody>
          <a:bodyPr>
            <a:normAutofit fontScale="90000"/>
          </a:bodyPr>
          <a:lstStyle/>
          <a:p>
            <a:r>
              <a:rPr lang="en-US" b="1" dirty="0" smtClean="0">
                <a:solidFill>
                  <a:srgbClr val="7030A0"/>
                </a:solidFill>
              </a:rPr>
              <a:t>SPECIFIC MANAGEMENT OF SHOULDER DYSTOCIA</a:t>
            </a:r>
            <a:endParaRPr lang="en-US" b="1" dirty="0">
              <a:solidFill>
                <a:srgbClr val="7030A0"/>
              </a:solidFill>
            </a:endParaRPr>
          </a:p>
        </p:txBody>
      </p:sp>
      <p:sp>
        <p:nvSpPr>
          <p:cNvPr id="4" name="Content Placeholder 3"/>
          <p:cNvSpPr>
            <a:spLocks noGrp="1"/>
          </p:cNvSpPr>
          <p:nvPr>
            <p:ph idx="1"/>
          </p:nvPr>
        </p:nvSpPr>
        <p:spPr>
          <a:xfrm>
            <a:off x="0" y="1143000"/>
            <a:ext cx="9144000" cy="5715000"/>
          </a:xfrm>
        </p:spPr>
        <p:txBody>
          <a:bodyPr>
            <a:normAutofit/>
          </a:bodyPr>
          <a:lstStyle/>
          <a:p>
            <a:r>
              <a:rPr lang="en-US" sz="2800" dirty="0" smtClean="0"/>
              <a:t>Shoulder dystocia is an obstetrical emergency, with foetal demise occurring within about 5 minutes if the infant is not delivered, due to compression of the umbilical cord within the birth canal. Several algorithms have been proffered to facilitate rapid delivery in case of shoulder dystocia. The basic principles are similar. </a:t>
            </a:r>
            <a:endParaRPr lang="en-US" sz="2800" dirty="0" smtClean="0"/>
          </a:p>
          <a:p>
            <a:r>
              <a:rPr lang="en-US" sz="2800" dirty="0" smtClean="0"/>
              <a:t>A common treatment algorithm is </a:t>
            </a:r>
            <a:r>
              <a:rPr lang="en-US" sz="2800" b="1" u="sng" dirty="0" smtClean="0">
                <a:solidFill>
                  <a:srgbClr val="7030A0"/>
                </a:solidFill>
              </a:rPr>
              <a:t>ALARMER</a:t>
            </a:r>
            <a:r>
              <a:rPr lang="en-US" sz="2800" b="1" dirty="0" smtClean="0"/>
              <a:t>; </a:t>
            </a:r>
            <a:r>
              <a:rPr lang="en-US" sz="2800" dirty="0" smtClean="0"/>
              <a:t>which stands for: </a:t>
            </a:r>
            <a:endParaRPr lang="en-US" sz="2800" dirty="0" smtClean="0"/>
          </a:p>
          <a:p>
            <a:r>
              <a:rPr lang="en-US" sz="2800" b="1" dirty="0" smtClean="0">
                <a:solidFill>
                  <a:srgbClr val="7030A0"/>
                </a:solidFill>
              </a:rPr>
              <a:t>A</a:t>
            </a:r>
            <a:r>
              <a:rPr lang="en-US" sz="2800" dirty="0" smtClean="0"/>
              <a:t>sk for help. This involves requesting the help of an obstetrician, a </a:t>
            </a:r>
            <a:r>
              <a:rPr lang="en-US" sz="2800" dirty="0" err="1" smtClean="0"/>
              <a:t>paediatrician</a:t>
            </a:r>
            <a:r>
              <a:rPr lang="en-US" sz="2800" dirty="0" smtClean="0"/>
              <a:t> for subsequent resuscitation of the infant and </a:t>
            </a:r>
            <a:r>
              <a:rPr lang="en-US" sz="2800" dirty="0" err="1" smtClean="0"/>
              <a:t>anaesthesia</a:t>
            </a:r>
            <a:r>
              <a:rPr lang="en-US" sz="2800" dirty="0" smtClean="0"/>
              <a:t> in case if surgical intervention. </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52400"/>
            <a:ext cx="8686800" cy="5978525"/>
          </a:xfrm>
        </p:spPr>
        <p:txBody>
          <a:bodyPr/>
          <a:lstStyle/>
          <a:p>
            <a:r>
              <a:rPr lang="en-US" b="1" dirty="0" smtClean="0">
                <a:solidFill>
                  <a:srgbClr val="7030A0"/>
                </a:solidFill>
              </a:rPr>
              <a:t>L</a:t>
            </a:r>
            <a:r>
              <a:rPr lang="en-US" dirty="0" smtClean="0"/>
              <a:t>eg hyper flexion (</a:t>
            </a:r>
            <a:r>
              <a:rPr lang="en-US" b="1" dirty="0" err="1" smtClean="0"/>
              <a:t>McRobert’s</a:t>
            </a:r>
            <a:r>
              <a:rPr lang="en-US" b="1" dirty="0" smtClean="0"/>
              <a:t> </a:t>
            </a:r>
            <a:r>
              <a:rPr lang="en-US" b="1" dirty="0" err="1" smtClean="0"/>
              <a:t>manoeuvre</a:t>
            </a:r>
            <a:r>
              <a:rPr lang="en-US" dirty="0" smtClean="0"/>
              <a:t>) </a:t>
            </a:r>
            <a:endParaRPr lang="en-US" dirty="0" smtClean="0"/>
          </a:p>
          <a:p>
            <a:r>
              <a:rPr lang="en-US" b="1" dirty="0" smtClean="0">
                <a:solidFill>
                  <a:srgbClr val="7030A0"/>
                </a:solidFill>
              </a:rPr>
              <a:t>A</a:t>
            </a:r>
            <a:r>
              <a:rPr lang="en-US" dirty="0" smtClean="0"/>
              <a:t>nterior shoulder </a:t>
            </a:r>
            <a:r>
              <a:rPr lang="en-US" dirty="0" err="1" smtClean="0"/>
              <a:t>disimpaction</a:t>
            </a:r>
            <a:r>
              <a:rPr lang="en-US" dirty="0" smtClean="0"/>
              <a:t> (apply </a:t>
            </a:r>
            <a:r>
              <a:rPr lang="en-US" dirty="0" err="1" smtClean="0"/>
              <a:t>suprapubic</a:t>
            </a:r>
            <a:r>
              <a:rPr lang="en-US" dirty="0" smtClean="0"/>
              <a:t> pressure) </a:t>
            </a:r>
            <a:endParaRPr lang="en-US" dirty="0" smtClean="0"/>
          </a:p>
          <a:p>
            <a:r>
              <a:rPr lang="en-US" b="1" dirty="0" smtClean="0">
                <a:solidFill>
                  <a:srgbClr val="7030A0"/>
                </a:solidFill>
              </a:rPr>
              <a:t>R</a:t>
            </a:r>
            <a:r>
              <a:rPr lang="en-US" b="1" dirty="0" smtClean="0"/>
              <a:t>ubin</a:t>
            </a:r>
            <a:r>
              <a:rPr lang="en-US" dirty="0" smtClean="0"/>
              <a:t> </a:t>
            </a:r>
            <a:r>
              <a:rPr lang="en-US" dirty="0" err="1" smtClean="0"/>
              <a:t>manoeuvre</a:t>
            </a:r>
            <a:r>
              <a:rPr lang="en-US" dirty="0" smtClean="0"/>
              <a:t> </a:t>
            </a:r>
            <a:endParaRPr lang="en-US" dirty="0" smtClean="0"/>
          </a:p>
          <a:p>
            <a:r>
              <a:rPr lang="en-US" b="1" dirty="0" smtClean="0">
                <a:solidFill>
                  <a:srgbClr val="7030A0"/>
                </a:solidFill>
              </a:rPr>
              <a:t>M</a:t>
            </a:r>
            <a:r>
              <a:rPr lang="en-US" dirty="0" smtClean="0"/>
              <a:t>anual delivery of posterior arm </a:t>
            </a:r>
            <a:endParaRPr lang="en-US" dirty="0" smtClean="0"/>
          </a:p>
          <a:p>
            <a:r>
              <a:rPr lang="en-US" b="1" dirty="0" smtClean="0">
                <a:solidFill>
                  <a:srgbClr val="7030A0"/>
                </a:solidFill>
              </a:rPr>
              <a:t>E</a:t>
            </a:r>
            <a:r>
              <a:rPr lang="en-US" dirty="0" smtClean="0"/>
              <a:t>pisiotomy </a:t>
            </a:r>
            <a:endParaRPr lang="en-US" dirty="0" smtClean="0"/>
          </a:p>
          <a:p>
            <a:r>
              <a:rPr lang="en-US" b="1" dirty="0" smtClean="0">
                <a:solidFill>
                  <a:srgbClr val="7030A0"/>
                </a:solidFill>
              </a:rPr>
              <a:t>R</a:t>
            </a:r>
            <a:r>
              <a:rPr lang="en-US" dirty="0" smtClean="0"/>
              <a:t>oll over on all fours (</a:t>
            </a:r>
            <a:r>
              <a:rPr lang="en-US" b="1" dirty="0" smtClean="0"/>
              <a:t>Gaskin </a:t>
            </a:r>
            <a:r>
              <a:rPr lang="en-US" b="1" dirty="0" err="1" smtClean="0"/>
              <a:t>Manoeuvre</a:t>
            </a:r>
            <a:r>
              <a:rPr lang="en-US"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r>
              <a:rPr lang="en-US" sz="2800" dirty="0" smtClean="0"/>
              <a:t>Also commonly used is the </a:t>
            </a:r>
            <a:r>
              <a:rPr lang="en-US" sz="2800" b="1" u="sng" dirty="0" smtClean="0">
                <a:solidFill>
                  <a:srgbClr val="7030A0"/>
                </a:solidFill>
              </a:rPr>
              <a:t>HELPERR</a:t>
            </a:r>
            <a:r>
              <a:rPr lang="en-US" sz="2800" b="1" u="sng" dirty="0" smtClean="0">
                <a:solidFill>
                  <a:srgbClr val="FFFF00"/>
                </a:solidFill>
              </a:rPr>
              <a:t> </a:t>
            </a:r>
            <a:r>
              <a:rPr lang="en-US" sz="2800" dirty="0" smtClean="0"/>
              <a:t>Mnemonic. This is a clinical tool that offers a structured framework for coping with shoulder dystocia. These </a:t>
            </a:r>
            <a:r>
              <a:rPr lang="en-US" sz="2800" dirty="0" err="1" smtClean="0"/>
              <a:t>manoeuvres</a:t>
            </a:r>
            <a:r>
              <a:rPr lang="en-US" sz="2800" dirty="0" smtClean="0"/>
              <a:t> are designed to do one of three things:</a:t>
            </a:r>
            <a:endParaRPr lang="en-US" sz="2800" dirty="0" smtClean="0"/>
          </a:p>
          <a:p>
            <a:pPr lvl="1"/>
            <a:r>
              <a:rPr lang="en-US" sz="2400" dirty="0" smtClean="0"/>
              <a:t>Increase the functional size of the bony pelvis through flattening of the lumbar </a:t>
            </a:r>
            <a:r>
              <a:rPr lang="en-US" sz="2400" dirty="0" err="1" smtClean="0"/>
              <a:t>lordosis</a:t>
            </a:r>
            <a:r>
              <a:rPr lang="en-US" sz="2400" dirty="0" smtClean="0"/>
              <a:t> and </a:t>
            </a:r>
            <a:r>
              <a:rPr lang="en-US" sz="2400" dirty="0" err="1" smtClean="0"/>
              <a:t>cephalad</a:t>
            </a:r>
            <a:r>
              <a:rPr lang="en-US" sz="2400" dirty="0" smtClean="0"/>
              <a:t> rotation of the </a:t>
            </a:r>
            <a:r>
              <a:rPr lang="en-US" sz="2400" dirty="0" err="1" smtClean="0"/>
              <a:t>symphysis</a:t>
            </a:r>
            <a:r>
              <a:rPr lang="en-US" sz="2400" dirty="0" smtClean="0"/>
              <a:t> (i.e., the </a:t>
            </a:r>
            <a:r>
              <a:rPr lang="en-US" sz="2400" dirty="0" err="1" smtClean="0"/>
              <a:t>McRobert's</a:t>
            </a:r>
            <a:r>
              <a:rPr lang="en-US" sz="2400" dirty="0" smtClean="0"/>
              <a:t> </a:t>
            </a:r>
            <a:r>
              <a:rPr lang="en-US" sz="2400" dirty="0" err="1" smtClean="0"/>
              <a:t>manoeuvre</a:t>
            </a:r>
            <a:r>
              <a:rPr lang="en-US" sz="2400" dirty="0" smtClean="0"/>
              <a:t>); </a:t>
            </a:r>
            <a:endParaRPr lang="en-US" sz="2400" dirty="0" smtClean="0"/>
          </a:p>
          <a:p>
            <a:pPr lvl="1"/>
            <a:r>
              <a:rPr lang="en-US" sz="2400" dirty="0" smtClean="0"/>
              <a:t>Decrease the </a:t>
            </a:r>
            <a:r>
              <a:rPr lang="en-US" sz="2400" dirty="0" err="1" smtClean="0"/>
              <a:t>bisacromial</a:t>
            </a:r>
            <a:r>
              <a:rPr lang="en-US" sz="2400" dirty="0" smtClean="0"/>
              <a:t> diameter (i.e., the breadth of the shoulders) of the </a:t>
            </a:r>
            <a:r>
              <a:rPr lang="en-US" sz="2400" dirty="0" err="1" smtClean="0"/>
              <a:t>foetus</a:t>
            </a:r>
            <a:r>
              <a:rPr lang="en-US" sz="2400" dirty="0" smtClean="0"/>
              <a:t> through application of </a:t>
            </a:r>
            <a:r>
              <a:rPr lang="en-US" sz="2400" dirty="0" err="1" smtClean="0"/>
              <a:t>suprapubic</a:t>
            </a:r>
            <a:r>
              <a:rPr lang="en-US" sz="2400" dirty="0" smtClean="0"/>
              <a:t> pressure (i.e., internal pressure on the posterior aspect of the impacted shoulder); </a:t>
            </a:r>
            <a:endParaRPr lang="en-US" sz="2400" dirty="0" smtClean="0"/>
          </a:p>
          <a:p>
            <a:pPr lvl="1"/>
            <a:r>
              <a:rPr lang="en-US" sz="2400" dirty="0" smtClean="0"/>
              <a:t>Change the relationship of the </a:t>
            </a:r>
            <a:r>
              <a:rPr lang="en-US" sz="2400" dirty="0" err="1" smtClean="0"/>
              <a:t>bisacromial</a:t>
            </a:r>
            <a:r>
              <a:rPr lang="en-US" sz="2400" dirty="0" smtClean="0"/>
              <a:t> diameter within the bony pelvis through internal rotation </a:t>
            </a:r>
            <a:r>
              <a:rPr lang="en-US" sz="2400" dirty="0" err="1" smtClean="0"/>
              <a:t>manoeuvres</a:t>
            </a:r>
            <a:r>
              <a:rPr lang="en-US" sz="2400" dirty="0" smtClean="0"/>
              <a:t>. </a:t>
            </a:r>
            <a:endParaRPr lang="en-US" sz="2400" dirty="0" smtClean="0"/>
          </a:p>
          <a:p>
            <a:pPr lvl="2">
              <a:buNone/>
            </a:pPr>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a:bodyPr>
          <a:lstStyle/>
          <a:p>
            <a:pPr>
              <a:buNone/>
            </a:pPr>
            <a:r>
              <a:rPr lang="en-US" b="1" u="sng" dirty="0" smtClean="0">
                <a:solidFill>
                  <a:srgbClr val="7030A0"/>
                </a:solidFill>
              </a:rPr>
              <a:t>THE HELPERR MNEMONIC </a:t>
            </a:r>
            <a:endParaRPr lang="en-US" b="1" u="sng" dirty="0" smtClean="0">
              <a:solidFill>
                <a:srgbClr val="7030A0"/>
              </a:solidFill>
            </a:endParaRPr>
          </a:p>
          <a:p>
            <a:pPr>
              <a:buFont typeface="Wingdings" panose="05000000000000000000" pitchFamily="2" charset="2"/>
              <a:buChar char="ü"/>
            </a:pPr>
            <a:r>
              <a:rPr lang="en-US" sz="2800" b="1" dirty="0" smtClean="0">
                <a:solidFill>
                  <a:srgbClr val="7030A0"/>
                </a:solidFill>
              </a:rPr>
              <a:t>H</a:t>
            </a:r>
            <a:r>
              <a:rPr lang="en-US" sz="2800" b="1" dirty="0" smtClean="0"/>
              <a:t> 	Call for help. 	</a:t>
            </a:r>
            <a:endParaRPr lang="en-US" sz="2800" b="1" dirty="0" smtClean="0"/>
          </a:p>
          <a:p>
            <a:r>
              <a:rPr lang="en-US" sz="2800" dirty="0" smtClean="0"/>
              <a:t>This refers to activating the pre-arranged protocol or requesting the appropriate personnel to respond with necessary equipment to the labor and delivery unit. </a:t>
            </a:r>
            <a:endParaRPr lang="en-US" sz="2800" dirty="0" smtClean="0"/>
          </a:p>
          <a:p>
            <a:pPr>
              <a:buFont typeface="Wingdings" panose="05000000000000000000" pitchFamily="2" charset="2"/>
              <a:buChar char="ü"/>
            </a:pPr>
            <a:r>
              <a:rPr lang="en-US" sz="2800" b="1" dirty="0" smtClean="0">
                <a:solidFill>
                  <a:srgbClr val="7030A0"/>
                </a:solidFill>
              </a:rPr>
              <a:t>E </a:t>
            </a:r>
            <a:r>
              <a:rPr lang="en-US" sz="2800" b="1" dirty="0" smtClean="0"/>
              <a:t>	Evaluate for episiotomy. 	</a:t>
            </a:r>
            <a:endParaRPr lang="en-US" sz="2800" b="1" dirty="0" smtClean="0"/>
          </a:p>
          <a:p>
            <a:r>
              <a:rPr lang="en-US" sz="2800" dirty="0" smtClean="0"/>
              <a:t>Episiotomy should be considered throughout the management of shoulder dystocia but is necessary only to make more room if rotation maneuvers are required. Shoulder dystocia is a bony impaction, so episiotomy alone will not release the shoulder. Because most cases of shoulder dystocia can be relieved with the </a:t>
            </a:r>
            <a:r>
              <a:rPr lang="en-US" sz="2800" dirty="0" err="1" smtClean="0"/>
              <a:t>McRobert's</a:t>
            </a:r>
            <a:r>
              <a:rPr lang="en-US" sz="2800" dirty="0" smtClean="0"/>
              <a:t> maneuver and </a:t>
            </a:r>
            <a:r>
              <a:rPr lang="en-US" sz="2800" dirty="0" err="1" smtClean="0"/>
              <a:t>suprapubic</a:t>
            </a:r>
            <a:r>
              <a:rPr lang="en-US" sz="2800" dirty="0" smtClean="0"/>
              <a:t> pressure, many women can be spared a surgical incision. 	</a:t>
            </a:r>
            <a:endParaRPr lang="en-US" sz="2800" dirty="0" smtClean="0"/>
          </a:p>
          <a:p>
            <a:pPr>
              <a:buNone/>
            </a:pPr>
            <a:endParaRPr lang="en-US" u="sng" dirty="0">
              <a:solidFill>
                <a:srgbClr val="FFFF00"/>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pPr>
              <a:buFont typeface="Wingdings" panose="05000000000000000000" pitchFamily="2" charset="2"/>
              <a:buChar char="v"/>
            </a:pPr>
            <a:r>
              <a:rPr lang="en-US" sz="2800" b="1" dirty="0" smtClean="0">
                <a:solidFill>
                  <a:srgbClr val="7030A0"/>
                </a:solidFill>
              </a:rPr>
              <a:t>L </a:t>
            </a:r>
            <a:r>
              <a:rPr lang="en-US" sz="2800" b="1" dirty="0" smtClean="0"/>
              <a:t>	Legs (the </a:t>
            </a:r>
            <a:r>
              <a:rPr lang="en-US" sz="2800" b="1" dirty="0" err="1" smtClean="0"/>
              <a:t>McRobert's</a:t>
            </a:r>
            <a:r>
              <a:rPr lang="en-US" sz="2800" b="1" dirty="0" smtClean="0"/>
              <a:t> maneuver) 	</a:t>
            </a:r>
            <a:endParaRPr lang="en-US" sz="2800" b="1" dirty="0" smtClean="0"/>
          </a:p>
          <a:p>
            <a:r>
              <a:rPr lang="en-US" sz="2800" dirty="0" smtClean="0"/>
              <a:t>This procedure involves </a:t>
            </a:r>
            <a:r>
              <a:rPr lang="en-US" sz="2800" dirty="0" err="1" smtClean="0"/>
              <a:t>hyperflexing</a:t>
            </a:r>
            <a:r>
              <a:rPr lang="en-US" sz="2800" dirty="0" smtClean="0"/>
              <a:t> and abducting the maternal hips, positioning the maternal thighs up onto the maternal abdomen. This in effect straightens the </a:t>
            </a:r>
            <a:r>
              <a:rPr lang="en-US" sz="2800" dirty="0" err="1" smtClean="0"/>
              <a:t>lumbosacral</a:t>
            </a:r>
            <a:r>
              <a:rPr lang="en-US" sz="2800" dirty="0" smtClean="0"/>
              <a:t> </a:t>
            </a:r>
            <a:r>
              <a:rPr lang="en-US" sz="2800" dirty="0" err="1" smtClean="0"/>
              <a:t>lordosis</a:t>
            </a:r>
            <a:r>
              <a:rPr lang="en-US" sz="2800" dirty="0" smtClean="0"/>
              <a:t>, Increases AP diameter of pelvis, Flexes the fetal spine &amp; gives more room laterally and as a result Reduces &gt;40% of shoulder dystocia. </a:t>
            </a:r>
            <a:endParaRPr lang="en-US" sz="2800" dirty="0" smtClean="0"/>
          </a:p>
          <a:p>
            <a:r>
              <a:rPr lang="en-US" sz="2800" dirty="0" smtClean="0"/>
              <a:t>Nurses and family members present at the delivery can provide assistance for this maneuver 	</a:t>
            </a:r>
            <a:endParaRPr lang="en-US" sz="2800" dirty="0" smtClean="0"/>
          </a:p>
          <a:p>
            <a:pPr>
              <a:buFont typeface="Wingdings" panose="05000000000000000000" pitchFamily="2" charset="2"/>
              <a:buChar char="v"/>
            </a:pP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pPr>
              <a:buFont typeface="Wingdings" panose="05000000000000000000" pitchFamily="2" charset="2"/>
              <a:buChar char="v"/>
            </a:pPr>
            <a:r>
              <a:rPr lang="en-US" sz="2800" b="1" dirty="0" smtClean="0">
                <a:solidFill>
                  <a:srgbClr val="7030A0"/>
                </a:solidFill>
              </a:rPr>
              <a:t>P </a:t>
            </a:r>
            <a:r>
              <a:rPr lang="en-US" sz="2800" b="1" dirty="0" smtClean="0"/>
              <a:t>	</a:t>
            </a:r>
            <a:r>
              <a:rPr lang="en-US" sz="2800" b="1" dirty="0" err="1" smtClean="0"/>
              <a:t>Suprapubic</a:t>
            </a:r>
            <a:r>
              <a:rPr lang="en-US" sz="2800" b="1" dirty="0" smtClean="0"/>
              <a:t> pressure 	</a:t>
            </a:r>
            <a:endParaRPr lang="en-US" sz="2800" b="1" dirty="0" smtClean="0"/>
          </a:p>
          <a:p>
            <a:r>
              <a:rPr lang="en-US" sz="2800" dirty="0" smtClean="0"/>
              <a:t>The hand of an assistant should be placed </a:t>
            </a:r>
            <a:r>
              <a:rPr lang="en-US" sz="2800" dirty="0" err="1" smtClean="0"/>
              <a:t>suprapubically</a:t>
            </a:r>
            <a:r>
              <a:rPr lang="en-US" sz="2800" dirty="0" smtClean="0"/>
              <a:t> over the fetal anterior shoulder, applying pressure in a cardiopulmonary resuscitation style with a downward and lateral motion on the posterior aspect of the fetal shoulder. The aim is to adduct the anterior shoulder. This maneuver should be attempted while continuing downward traction. Initially this is continuous, but may involve a rocking motion 	</a:t>
            </a:r>
            <a:endParaRPr lang="en-US" sz="2800" dirty="0" smtClean="0"/>
          </a:p>
          <a:p>
            <a:pPr>
              <a:buNone/>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1" cstate="print"/>
          <a:srcRect/>
          <a:stretch>
            <a:fillRect/>
          </a:stretch>
        </p:blipFill>
        <p:spPr bwMode="auto">
          <a:xfrm>
            <a:off x="304800" y="304800"/>
            <a:ext cx="8382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a:bodyPr>
          <a:lstStyle/>
          <a:p>
            <a:r>
              <a:rPr lang="en-US" sz="2800" b="1" dirty="0" smtClean="0">
                <a:solidFill>
                  <a:srgbClr val="7030A0"/>
                </a:solidFill>
              </a:rPr>
              <a:t>E</a:t>
            </a:r>
            <a:r>
              <a:rPr lang="en-US" sz="2800" b="1" dirty="0" smtClean="0">
                <a:solidFill>
                  <a:srgbClr val="FFFF00"/>
                </a:solidFill>
              </a:rPr>
              <a:t> 	</a:t>
            </a:r>
            <a:r>
              <a:rPr lang="en-US" sz="2800" b="1" dirty="0" smtClean="0"/>
              <a:t>Enter maneuvers (internal rotation) </a:t>
            </a:r>
            <a:r>
              <a:rPr lang="en-US" sz="2800" dirty="0" smtClean="0"/>
              <a:t>	</a:t>
            </a:r>
            <a:endParaRPr lang="en-US" sz="2800" dirty="0" smtClean="0"/>
          </a:p>
          <a:p>
            <a:r>
              <a:rPr lang="en-US" sz="2800" dirty="0" smtClean="0"/>
              <a:t>These maneuvers attempt to manipulate the fetus to rotate the anterior shoulder into an oblique plane and under the maternal </a:t>
            </a:r>
            <a:r>
              <a:rPr lang="en-US" sz="2800" dirty="0" err="1" smtClean="0"/>
              <a:t>symphysis</a:t>
            </a:r>
            <a:r>
              <a:rPr lang="en-US" sz="2800" dirty="0" smtClean="0"/>
              <a:t>.</a:t>
            </a:r>
            <a:endParaRPr lang="en-US" sz="2800" dirty="0" smtClean="0"/>
          </a:p>
          <a:p>
            <a:r>
              <a:rPr lang="en-US" sz="2800" dirty="0" smtClean="0"/>
              <a:t>In the </a:t>
            </a:r>
            <a:r>
              <a:rPr lang="en-US" sz="2800" u="sng" dirty="0" smtClean="0">
                <a:solidFill>
                  <a:srgbClr val="7030A0"/>
                </a:solidFill>
              </a:rPr>
              <a:t>Rubin maneuver</a:t>
            </a:r>
            <a:r>
              <a:rPr lang="en-US" sz="2800" dirty="0" smtClean="0"/>
              <a:t>, the anterior shoulder should be approached from behind and the scapula adducted and rotated to oblique position. </a:t>
            </a:r>
            <a:endParaRPr lang="en-US" sz="2800" dirty="0" smtClean="0"/>
          </a:p>
          <a:p>
            <a:r>
              <a:rPr lang="en-US" sz="2800" dirty="0" smtClean="0"/>
              <a:t>If the above fails, </a:t>
            </a:r>
            <a:r>
              <a:rPr lang="en-US" sz="2800" dirty="0" smtClean="0">
                <a:solidFill>
                  <a:srgbClr val="7030A0"/>
                </a:solidFill>
              </a:rPr>
              <a:t>the </a:t>
            </a:r>
            <a:r>
              <a:rPr lang="en-US" sz="2800" u="sng" dirty="0" smtClean="0">
                <a:solidFill>
                  <a:srgbClr val="7030A0"/>
                </a:solidFill>
              </a:rPr>
              <a:t>Woodscrew maneuver </a:t>
            </a:r>
            <a:r>
              <a:rPr lang="en-US" sz="2800" dirty="0" smtClean="0">
                <a:solidFill>
                  <a:srgbClr val="7030A0"/>
                </a:solidFill>
              </a:rPr>
              <a:t> </a:t>
            </a:r>
            <a:r>
              <a:rPr lang="en-US" sz="2800" dirty="0" smtClean="0"/>
              <a:t>may be applied. In this case the posterior shoulder is approached from the front and gently rotated towards the </a:t>
            </a:r>
            <a:r>
              <a:rPr lang="en-US" sz="2800" dirty="0" err="1" smtClean="0"/>
              <a:t>symphysis</a:t>
            </a:r>
            <a:r>
              <a:rPr lang="en-US" sz="2800" dirty="0" smtClean="0"/>
              <a:t> pubis. </a:t>
            </a:r>
            <a:endParaRPr lang="en-US" sz="2800" dirty="0" smtClean="0"/>
          </a:p>
          <a:p>
            <a:r>
              <a:rPr lang="en-US" sz="2800" dirty="0" smtClean="0"/>
              <a:t>When this fails, the </a:t>
            </a:r>
            <a:r>
              <a:rPr lang="en-US" sz="2800" u="sng" dirty="0" smtClean="0">
                <a:solidFill>
                  <a:srgbClr val="7030A0"/>
                </a:solidFill>
              </a:rPr>
              <a:t>Reverse woodscrew maneuver </a:t>
            </a:r>
            <a:r>
              <a:rPr lang="en-US" sz="2800" dirty="0" smtClean="0"/>
              <a:t>may be applied; In this instance the posterior shoulder is approached from behind and rotated In the opposite direction from Rubin or woodscrew maneuver</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686800" cy="6007291"/>
          </a:xfrm>
        </p:spPr>
        <p:txBody>
          <a:bodyPr>
            <a:normAutofit/>
          </a:bodyPr>
          <a:lstStyle/>
          <a:p>
            <a:pPr marL="341630" indent="-341630">
              <a:lnSpc>
                <a:spcPct val="80000"/>
              </a:lnSpc>
              <a:spcBef>
                <a:spcPts val="5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Increased antenatal surveillance including a non stress test (NST) and ultrasound estimation of amniotic fluid volume(AFV)</a:t>
            </a:r>
            <a:endParaRPr lang="en-GB" sz="2800"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80000"/>
              </a:lnSpc>
              <a:spcBef>
                <a:spcPts val="5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A biophysical profile( AFV, Foetal breathing </a:t>
            </a:r>
            <a:r>
              <a:rPr lang="en-GB" sz="2800" dirty="0" err="1" smtClean="0">
                <a:solidFill>
                  <a:srgbClr val="000000"/>
                </a:solidFill>
                <a:latin typeface="Andalus" pitchFamily="18" charset="-78"/>
                <a:ea typeface="Microsoft YaHei" panose="020B0503020204020204" charset="-122"/>
                <a:cs typeface="Andalus" pitchFamily="18" charset="-78"/>
              </a:rPr>
              <a:t>mvts</a:t>
            </a:r>
            <a:r>
              <a:rPr lang="en-GB" sz="2800" dirty="0" smtClean="0">
                <a:solidFill>
                  <a:srgbClr val="000000"/>
                </a:solidFill>
                <a:latin typeface="Andalus" pitchFamily="18" charset="-78"/>
                <a:ea typeface="Microsoft YaHei" panose="020B0503020204020204" charset="-122"/>
                <a:cs typeface="Andalus" pitchFamily="18" charset="-78"/>
              </a:rPr>
              <a:t>, foetal </a:t>
            </a:r>
            <a:r>
              <a:rPr lang="en-GB" sz="2800" dirty="0" err="1" smtClean="0">
                <a:solidFill>
                  <a:srgbClr val="000000"/>
                </a:solidFill>
                <a:latin typeface="Andalus" pitchFamily="18" charset="-78"/>
                <a:ea typeface="Microsoft YaHei" panose="020B0503020204020204" charset="-122"/>
                <a:cs typeface="Andalus" pitchFamily="18" charset="-78"/>
              </a:rPr>
              <a:t>mvts</a:t>
            </a:r>
            <a:r>
              <a:rPr lang="en-GB" sz="2800" dirty="0" smtClean="0">
                <a:solidFill>
                  <a:srgbClr val="000000"/>
                </a:solidFill>
                <a:latin typeface="Andalus" pitchFamily="18" charset="-78"/>
                <a:ea typeface="Microsoft YaHei" panose="020B0503020204020204" charset="-122"/>
                <a:cs typeface="Andalus" pitchFamily="18" charset="-78"/>
              </a:rPr>
              <a:t>, foetal tone and NST)</a:t>
            </a:r>
            <a:endParaRPr lang="en-GB" sz="2800"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80000"/>
              </a:lnSpc>
              <a:spcBef>
                <a:spcPts val="5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Membrane sweep: to attempt initiate the onset of labour physiologically. Sweeping membranes is designed to separate the membranes from their cervical attachment by introducing the examining fingers into the cervical </a:t>
            </a:r>
            <a:r>
              <a:rPr lang="en-GB" sz="2800" dirty="0" err="1" smtClean="0">
                <a:solidFill>
                  <a:srgbClr val="000000"/>
                </a:solidFill>
                <a:latin typeface="Andalus" pitchFamily="18" charset="-78"/>
                <a:ea typeface="Microsoft YaHei" panose="020B0503020204020204" charset="-122"/>
                <a:cs typeface="Andalus" pitchFamily="18" charset="-78"/>
              </a:rPr>
              <a:t>os</a:t>
            </a:r>
            <a:r>
              <a:rPr lang="en-GB" sz="2800" dirty="0" smtClean="0">
                <a:solidFill>
                  <a:srgbClr val="000000"/>
                </a:solidFill>
                <a:latin typeface="Andalus" pitchFamily="18" charset="-78"/>
                <a:ea typeface="Microsoft YaHei" panose="020B0503020204020204" charset="-122"/>
                <a:cs typeface="Andalus" pitchFamily="18" charset="-78"/>
              </a:rPr>
              <a:t> and passing them </a:t>
            </a:r>
            <a:r>
              <a:rPr lang="en-GB" sz="2800" dirty="0" err="1" smtClean="0">
                <a:solidFill>
                  <a:srgbClr val="000000"/>
                </a:solidFill>
                <a:latin typeface="Andalus" pitchFamily="18" charset="-78"/>
                <a:ea typeface="Microsoft YaHei" panose="020B0503020204020204" charset="-122"/>
                <a:cs typeface="Andalus" pitchFamily="18" charset="-78"/>
              </a:rPr>
              <a:t>circumferencialy</a:t>
            </a:r>
            <a:r>
              <a:rPr lang="en-GB" sz="2800" dirty="0" smtClean="0">
                <a:solidFill>
                  <a:srgbClr val="000000"/>
                </a:solidFill>
                <a:latin typeface="Andalus" pitchFamily="18" charset="-78"/>
                <a:ea typeface="Microsoft YaHei" panose="020B0503020204020204" charset="-122"/>
                <a:cs typeface="Andalus" pitchFamily="18" charset="-78"/>
              </a:rPr>
              <a:t> around the cervix</a:t>
            </a:r>
            <a:endParaRPr lang="en-GB" sz="2800"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80000"/>
              </a:lnSpc>
              <a:spcBef>
                <a:spcPts val="5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Active mgt: induction of labour at 41 or 42 completed weeks </a:t>
            </a:r>
            <a:endParaRPr lang="en-GB" sz="2800"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80000"/>
              </a:lnSpc>
              <a:spcBef>
                <a:spcPts val="5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		</a:t>
            </a:r>
            <a:endParaRPr lang="en-GB" sz="2800"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80000"/>
              </a:lnSpc>
              <a:spcBef>
                <a:spcPts val="5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		(</a:t>
            </a:r>
            <a:r>
              <a:rPr lang="en-GB" sz="2800" b="1" dirty="0" smtClean="0">
                <a:solidFill>
                  <a:srgbClr val="FF0000"/>
                </a:solidFill>
                <a:latin typeface="Andalus" pitchFamily="18" charset="-78"/>
                <a:ea typeface="Microsoft YaHei" panose="020B0503020204020204" charset="-122"/>
                <a:cs typeface="Andalus" pitchFamily="18" charset="-78"/>
              </a:rPr>
              <a:t>refer to your notes on induction of labour)</a:t>
            </a:r>
            <a:endParaRPr lang="en-GB" sz="2800" b="1" dirty="0" smtClean="0">
              <a:solidFill>
                <a:srgbClr val="FF0000"/>
              </a:solidFill>
              <a:latin typeface="Andalus" pitchFamily="18" charset="-78"/>
              <a:ea typeface="Microsoft YaHei" panose="020B0503020204020204" charset="-122"/>
              <a:cs typeface="Andalus" pitchFamily="18" charset="-78"/>
            </a:endParaRPr>
          </a:p>
          <a:p>
            <a:endParaRPr lang="en-US" sz="28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a:bodyPr>
          <a:lstStyle/>
          <a:p>
            <a:r>
              <a:rPr lang="en-US" sz="2800" dirty="0" smtClean="0"/>
              <a:t>These maneuvers can be difficult to perform when the anterior shoulder is wedged beneath the </a:t>
            </a:r>
            <a:r>
              <a:rPr lang="en-US" sz="2800" dirty="0" err="1" smtClean="0"/>
              <a:t>symphysis</a:t>
            </a:r>
            <a:r>
              <a:rPr lang="en-US" sz="2800" dirty="0" smtClean="0"/>
              <a:t>. At times, it is necessary to push the fetus up into the pelvis slightly to accomplish the maneuvers. </a:t>
            </a:r>
            <a:r>
              <a:rPr lang="en-US" sz="2800" dirty="0" err="1" smtClean="0"/>
              <a:t>McRobert's</a:t>
            </a:r>
            <a:r>
              <a:rPr lang="en-US" sz="2800" dirty="0" smtClean="0"/>
              <a:t> maneuver should continue throughout this process. </a:t>
            </a:r>
            <a:endParaRPr lang="en-US" sz="2800" dirty="0" smtClean="0"/>
          </a:p>
          <a:p>
            <a:pPr>
              <a:buFont typeface="Wingdings" panose="05000000000000000000" pitchFamily="2" charset="2"/>
              <a:buChar char="v"/>
            </a:pPr>
            <a:r>
              <a:rPr lang="en-US" sz="2800" b="1" dirty="0" smtClean="0">
                <a:solidFill>
                  <a:srgbClr val="7030A0"/>
                </a:solidFill>
              </a:rPr>
              <a:t>R 	</a:t>
            </a:r>
            <a:r>
              <a:rPr lang="en-US" sz="2800" b="1" dirty="0" smtClean="0"/>
              <a:t>Remove the posterior arm. 	</a:t>
            </a:r>
            <a:endParaRPr lang="en-US" sz="2800" b="1" dirty="0" smtClean="0"/>
          </a:p>
          <a:p>
            <a:r>
              <a:rPr lang="en-US" sz="2800" dirty="0" smtClean="0"/>
              <a:t>Removing the posterior arm from the birth canal also shortens the </a:t>
            </a:r>
            <a:r>
              <a:rPr lang="en-US" sz="2800" dirty="0" err="1" smtClean="0"/>
              <a:t>bisacromial</a:t>
            </a:r>
            <a:r>
              <a:rPr lang="en-US" sz="2800" dirty="0" smtClean="0"/>
              <a:t> diameter, allowing the fetus to drop into the sacral hollow, freeing the impaction. The elbow then should be flexed and the forearm delivered in a sweeping motion over the fetal anterior chest wall. Grasping and pulling directly on the fetal arm may fracture the </a:t>
            </a:r>
            <a:r>
              <a:rPr lang="en-US" sz="2800" dirty="0" err="1" smtClean="0"/>
              <a:t>humerus</a:t>
            </a:r>
            <a:r>
              <a:rPr lang="en-US" sz="2800" dirty="0" smtClean="0"/>
              <a:t>. 	</a:t>
            </a:r>
            <a:endParaRPr lang="en-US" sz="2800" dirty="0" smtClean="0"/>
          </a:p>
          <a:p>
            <a:r>
              <a:rPr lang="en-US" sz="2800" dirty="0" smtClean="0"/>
              <a:t>	</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sz="quarter" idx="2"/>
          </p:nvPr>
        </p:nvPicPr>
        <p:blipFill>
          <a:blip r:embed="rId1" cstate="print"/>
          <a:srcRect/>
          <a:stretch>
            <a:fillRect/>
          </a:stretch>
        </p:blipFill>
        <p:spPr bwMode="auto">
          <a:xfrm>
            <a:off x="0" y="0"/>
            <a:ext cx="4497388" cy="6858000"/>
          </a:xfrm>
          <a:prstGeom prst="rect">
            <a:avLst/>
          </a:prstGeom>
          <a:noFill/>
          <a:ln w="9525">
            <a:noFill/>
            <a:miter lim="800000"/>
            <a:headEnd/>
            <a:tailEnd/>
          </a:ln>
        </p:spPr>
      </p:pic>
      <p:pic>
        <p:nvPicPr>
          <p:cNvPr id="3074" name="Picture 2"/>
          <p:cNvPicPr>
            <a:picLocks noGrp="1" noChangeAspect="1" noChangeArrowheads="1"/>
          </p:cNvPicPr>
          <p:nvPr>
            <p:ph sz="quarter" idx="4"/>
          </p:nvPr>
        </p:nvPicPr>
        <p:blipFill>
          <a:blip r:embed="rId2" cstate="print"/>
          <a:srcRect/>
          <a:stretch>
            <a:fillRect/>
          </a:stretch>
        </p:blipFill>
        <p:spPr bwMode="auto">
          <a:xfrm>
            <a:off x="4689475" y="0"/>
            <a:ext cx="4454525"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pPr>
              <a:buFont typeface="Wingdings" panose="05000000000000000000" pitchFamily="2" charset="2"/>
              <a:buChar char="v"/>
            </a:pPr>
            <a:r>
              <a:rPr lang="en-US" sz="2800" b="1" dirty="0" smtClean="0">
                <a:solidFill>
                  <a:srgbClr val="7030A0"/>
                </a:solidFill>
              </a:rPr>
              <a:t>R</a:t>
            </a:r>
            <a:r>
              <a:rPr lang="en-US" sz="2800" b="1" dirty="0" smtClean="0">
                <a:solidFill>
                  <a:srgbClr val="FFFF00"/>
                </a:solidFill>
              </a:rPr>
              <a:t> </a:t>
            </a:r>
            <a:r>
              <a:rPr lang="en-US" sz="2800" b="1" dirty="0" smtClean="0"/>
              <a:t>	Roll the patient. 	</a:t>
            </a:r>
            <a:endParaRPr lang="en-US" sz="2800" b="1" dirty="0" smtClean="0"/>
          </a:p>
          <a:p>
            <a:r>
              <a:rPr lang="en-US" sz="2800" dirty="0" smtClean="0"/>
              <a:t>The patient rolls from her existing position to the all-fours position. This usually increases the pelvic diameters. Often, the shoulder will dislodge during the act of turning, so that this movement alone may be sufficient to dislodge the impaction. In addition, once the position change is completed, gravitational forces may aid in the </a:t>
            </a:r>
            <a:r>
              <a:rPr lang="en-US" sz="2800" dirty="0" err="1" smtClean="0"/>
              <a:t>disimpaction</a:t>
            </a:r>
            <a:r>
              <a:rPr lang="en-US" sz="2800" dirty="0" smtClean="0"/>
              <a:t> of the fetal shoulders. 	</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1"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2999"/>
          </a:xfrm>
        </p:spPr>
        <p:txBody>
          <a:bodyPr>
            <a:normAutofit fontScale="90000"/>
          </a:bodyPr>
          <a:lstStyle/>
          <a:p>
            <a:r>
              <a:rPr lang="en-US" b="1" dirty="0" smtClean="0"/>
              <a:t>MANOEUVRES OF LAST RESORT FOR SHOULDER DYSTOCIA </a:t>
            </a:r>
            <a:endParaRPr lang="en-US" dirty="0"/>
          </a:p>
        </p:txBody>
      </p:sp>
      <p:sp>
        <p:nvSpPr>
          <p:cNvPr id="3" name="Content Placeholder 2"/>
          <p:cNvSpPr>
            <a:spLocks noGrp="1"/>
          </p:cNvSpPr>
          <p:nvPr>
            <p:ph idx="1"/>
          </p:nvPr>
        </p:nvSpPr>
        <p:spPr>
          <a:xfrm>
            <a:off x="0" y="1066800"/>
            <a:ext cx="9144000" cy="5791200"/>
          </a:xfrm>
        </p:spPr>
        <p:txBody>
          <a:bodyPr/>
          <a:lstStyle/>
          <a:p>
            <a:pPr>
              <a:buNone/>
            </a:pPr>
            <a:r>
              <a:rPr lang="en-US" sz="2800" b="1" u="sng" dirty="0" smtClean="0"/>
              <a:t>Deliberate clavicle fracture </a:t>
            </a:r>
            <a:r>
              <a:rPr lang="en-US" sz="2800" b="1" dirty="0" smtClean="0"/>
              <a:t>	</a:t>
            </a:r>
            <a:endParaRPr lang="en-US" sz="2800" b="1" dirty="0" smtClean="0"/>
          </a:p>
          <a:p>
            <a:r>
              <a:rPr lang="en-US" sz="2800" dirty="0" smtClean="0"/>
              <a:t>Direct upward pressure on the mid-portion of the fetal clavicle; reduces the shoulder-to-shoulder distance.</a:t>
            </a:r>
            <a:endParaRPr lang="en-US" sz="2800" dirty="0" smtClean="0"/>
          </a:p>
          <a:p>
            <a:pPr>
              <a:buNone/>
            </a:pPr>
            <a:r>
              <a:rPr lang="en-US" sz="2800" b="1" u="sng" dirty="0" err="1" smtClean="0"/>
              <a:t>Zavanelli</a:t>
            </a:r>
            <a:r>
              <a:rPr lang="en-US" sz="2800" b="1" u="sng" dirty="0" smtClean="0"/>
              <a:t> maneuver </a:t>
            </a:r>
            <a:r>
              <a:rPr lang="en-US" sz="2800" b="1" dirty="0" smtClean="0"/>
              <a:t>	</a:t>
            </a:r>
            <a:endParaRPr lang="en-US" sz="2800" b="1" dirty="0" smtClean="0"/>
          </a:p>
          <a:p>
            <a:r>
              <a:rPr lang="en-US" sz="2800" dirty="0" smtClean="0"/>
              <a:t>Cephalic replacement followed by cesarean delivery; involves rotating the fetal head into a direct occiput anterior position, then flexing and pushing the vertex back into the birth canal, while holding continuous upward pressure until cesarean delivery is accomplished. </a:t>
            </a:r>
            <a:endParaRPr lang="en-US" sz="2800" dirty="0"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dirty="0" err="1" smtClean="0"/>
              <a:t>Tocolysis</a:t>
            </a:r>
            <a:r>
              <a:rPr lang="en-US" sz="2800" dirty="0" smtClean="0"/>
              <a:t> may be a helpful adjunct to this procedure, although it has not been proved to enhance success over cases in which it was not used. An operating team, anesthesiologist, and physicians capable of performing a cesarean delivery must be present, and this maneuver should never be attempted if a </a:t>
            </a:r>
            <a:r>
              <a:rPr lang="en-US" sz="2800" dirty="0" err="1" smtClean="0"/>
              <a:t>nuchal</a:t>
            </a:r>
            <a:r>
              <a:rPr lang="en-US" sz="2800" dirty="0" smtClean="0"/>
              <a:t> cord previously has been clamped and cut. 	</a:t>
            </a:r>
            <a:endParaRPr lang="en-US" sz="2800" dirty="0" smtClean="0"/>
          </a:p>
          <a:p>
            <a:pPr>
              <a:buNone/>
            </a:pPr>
            <a:r>
              <a:rPr lang="en-US" sz="2800" b="1" u="sng" dirty="0" smtClean="0"/>
              <a:t>Use of General anesthesia </a:t>
            </a:r>
            <a:r>
              <a:rPr lang="en-US" sz="2800" b="1" dirty="0" smtClean="0"/>
              <a:t>	</a:t>
            </a:r>
            <a:endParaRPr lang="en-US" sz="2800" b="1" dirty="0" smtClean="0"/>
          </a:p>
          <a:p>
            <a:r>
              <a:rPr lang="en-US" sz="2800" dirty="0" smtClean="0"/>
              <a:t>Musculoskeletal or uterine relaxation with halothane (</a:t>
            </a:r>
            <a:r>
              <a:rPr lang="en-US" sz="2800" dirty="0" err="1" smtClean="0"/>
              <a:t>Fluothane</a:t>
            </a:r>
            <a:r>
              <a:rPr lang="en-US" sz="2800" dirty="0" smtClean="0"/>
              <a:t>) or another general anesthetic may bring about enough uterine relaxation to affect delivery. Oral or intravenous nitroglycerin may be used as an alternative to general anesthesia. 	</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b="1" u="sng" dirty="0" smtClean="0"/>
              <a:t>ABDOMINAL SURGERY WITH HYSTEROTOMY </a:t>
            </a:r>
            <a:r>
              <a:rPr lang="en-US" sz="2800" b="1" dirty="0" smtClean="0"/>
              <a:t>	</a:t>
            </a:r>
            <a:endParaRPr lang="en-US" sz="2800" b="1" dirty="0" smtClean="0"/>
          </a:p>
          <a:p>
            <a:r>
              <a:rPr lang="en-US" sz="2800" dirty="0" smtClean="0"/>
              <a:t>General anesthesia is induced and cesarean incision performed, after which the surgeon rotates the infant </a:t>
            </a:r>
            <a:r>
              <a:rPr lang="en-US" sz="2800" dirty="0" err="1" smtClean="0"/>
              <a:t>transabdominally</a:t>
            </a:r>
            <a:r>
              <a:rPr lang="en-US" sz="2800" dirty="0" smtClean="0"/>
              <a:t> through the </a:t>
            </a:r>
            <a:r>
              <a:rPr lang="en-US" sz="2800" dirty="0" err="1" smtClean="0"/>
              <a:t>hysterotomy</a:t>
            </a:r>
            <a:r>
              <a:rPr lang="en-US" sz="2800" dirty="0" smtClean="0"/>
              <a:t> incision, allowing the shoulders to rotate, much like a woods corkscrew maneuver. Vaginal extraction is then accomplished by another physician. 	</a:t>
            </a:r>
            <a:endParaRPr lang="en-US" sz="2800" dirty="0" smtClean="0"/>
          </a:p>
          <a:p>
            <a:pPr>
              <a:buNone/>
            </a:pPr>
            <a:r>
              <a:rPr lang="en-US" sz="2800" b="1" u="sng" dirty="0" smtClean="0"/>
              <a:t>SYMPHYSIOTOMY </a:t>
            </a:r>
            <a:r>
              <a:rPr lang="en-US" sz="2800" b="1" dirty="0" smtClean="0"/>
              <a:t>	</a:t>
            </a:r>
            <a:endParaRPr lang="en-US" sz="2800" b="1" dirty="0" smtClean="0"/>
          </a:p>
          <a:p>
            <a:r>
              <a:rPr lang="en-US" sz="2800" dirty="0" smtClean="0"/>
              <a:t>Intentional division of the fibrous cartilage of the </a:t>
            </a:r>
            <a:r>
              <a:rPr lang="en-US" sz="2800" dirty="0" err="1" smtClean="0"/>
              <a:t>symphysis</a:t>
            </a:r>
            <a:r>
              <a:rPr lang="en-US" sz="2800" dirty="0" smtClean="0"/>
              <a:t> pubis under local anesthesia has been used more widely in developing countries. It should be used only when all other maneuvers have failed and capability of cesarean delivery is unavailable 	</a:t>
            </a:r>
            <a:endParaRPr lang="en-US" sz="2800" dirty="0" smtClean="0"/>
          </a:p>
          <a:p>
            <a:r>
              <a:rPr lang="en-US" sz="2800" dirty="0" smtClean="0"/>
              <a:t>	</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6799"/>
          </a:xfr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en-US" b="1" dirty="0" smtClean="0">
                <a:solidFill>
                  <a:srgbClr val="FFFF00"/>
                </a:solidFill>
              </a:rPr>
              <a:t>COMPLICATIONS OF SHOULDER DYSTOCIA: </a:t>
            </a:r>
            <a:endParaRPr lang="en-US" dirty="0">
              <a:solidFill>
                <a:srgbClr val="FFFF00"/>
              </a:solidFill>
            </a:endParaRPr>
          </a:p>
        </p:txBody>
      </p:sp>
      <p:sp>
        <p:nvSpPr>
          <p:cNvPr id="3" name="Content Placeholder 2"/>
          <p:cNvSpPr>
            <a:spLocks noGrp="1"/>
          </p:cNvSpPr>
          <p:nvPr>
            <p:ph idx="1"/>
          </p:nvPr>
        </p:nvSpPr>
        <p:spPr>
          <a:xfrm>
            <a:off x="0" y="1066800"/>
            <a:ext cx="9144000" cy="5791200"/>
          </a:xfrm>
        </p:spPr>
        <p:txBody>
          <a:bodyPr/>
          <a:lstStyle/>
          <a:p>
            <a:pPr>
              <a:buNone/>
            </a:pPr>
            <a:r>
              <a:rPr lang="en-US" sz="2800" b="1" u="sng" dirty="0" smtClean="0"/>
              <a:t>Maternal</a:t>
            </a:r>
            <a:r>
              <a:rPr lang="en-US" sz="2800" b="1" dirty="0" smtClean="0"/>
              <a:t> 	</a:t>
            </a:r>
            <a:endParaRPr lang="en-US" sz="2800" b="1" dirty="0" smtClean="0"/>
          </a:p>
          <a:p>
            <a:r>
              <a:rPr lang="en-US" sz="2800" dirty="0" smtClean="0"/>
              <a:t>Postpartum hemorrhage –commonest (11%) 	</a:t>
            </a:r>
            <a:endParaRPr lang="en-US" sz="2800" dirty="0" smtClean="0"/>
          </a:p>
          <a:p>
            <a:r>
              <a:rPr lang="en-US" sz="2800" dirty="0" err="1" smtClean="0"/>
              <a:t>Rectovaginal</a:t>
            </a:r>
            <a:r>
              <a:rPr lang="en-US" sz="2800" dirty="0" smtClean="0"/>
              <a:t> fistula 	</a:t>
            </a:r>
            <a:endParaRPr lang="en-US" sz="2800" dirty="0" smtClean="0"/>
          </a:p>
          <a:p>
            <a:r>
              <a:rPr lang="en-US" sz="2800" dirty="0" err="1" smtClean="0"/>
              <a:t>Symphyseal</a:t>
            </a:r>
            <a:r>
              <a:rPr lang="en-US" sz="2800" dirty="0" smtClean="0"/>
              <a:t> separation or diathesis, with or without transient femoral neuropathy 	</a:t>
            </a:r>
            <a:endParaRPr lang="en-US" sz="2800" dirty="0" smtClean="0"/>
          </a:p>
          <a:p>
            <a:r>
              <a:rPr lang="en-US" sz="2800" dirty="0" smtClean="0"/>
              <a:t>Third- or fourth-degree episiotomy or tear with anal sphincter damage 	</a:t>
            </a:r>
            <a:endParaRPr lang="en-US" sz="2800" dirty="0" smtClean="0"/>
          </a:p>
          <a:p>
            <a:r>
              <a:rPr lang="en-US" sz="2800" dirty="0" smtClean="0"/>
              <a:t>Uterine rupture </a:t>
            </a:r>
            <a:endParaRPr lang="en-US" sz="2800" dirty="0" smtClean="0"/>
          </a:p>
          <a:p>
            <a:r>
              <a:rPr lang="en-US" sz="2800" dirty="0" smtClean="0"/>
              <a:t>Soft tissue injuries 	</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smtClean="0"/>
              <a:t>Fetal</a:t>
            </a:r>
            <a:r>
              <a:rPr lang="en-US" sz="2800" b="1" dirty="0" smtClean="0"/>
              <a:t> 	</a:t>
            </a:r>
            <a:endParaRPr lang="en-US" sz="2800" b="1" dirty="0" smtClean="0"/>
          </a:p>
          <a:p>
            <a:r>
              <a:rPr lang="en-US" sz="2800" dirty="0" smtClean="0"/>
              <a:t>Brachial plexus palsy- commonest 3-15% especially </a:t>
            </a:r>
            <a:r>
              <a:rPr lang="en-US" sz="2800" dirty="0" err="1" smtClean="0"/>
              <a:t>erb’s</a:t>
            </a:r>
            <a:r>
              <a:rPr lang="en-US" sz="2800" dirty="0" smtClean="0"/>
              <a:t> palsy &amp; </a:t>
            </a:r>
            <a:r>
              <a:rPr lang="en-US" sz="2800" dirty="0" err="1" smtClean="0"/>
              <a:t>klumpke’s</a:t>
            </a:r>
            <a:r>
              <a:rPr lang="en-US" sz="2800" dirty="0" smtClean="0"/>
              <a:t> paralysis 	</a:t>
            </a:r>
            <a:endParaRPr lang="en-US" sz="2800" dirty="0" smtClean="0"/>
          </a:p>
          <a:p>
            <a:r>
              <a:rPr lang="en-US" sz="2800" dirty="0" smtClean="0"/>
              <a:t>Clavicle fracture 	</a:t>
            </a:r>
            <a:endParaRPr lang="en-US" sz="2800" dirty="0" smtClean="0"/>
          </a:p>
          <a:p>
            <a:r>
              <a:rPr lang="en-US" sz="2800" dirty="0" smtClean="0"/>
              <a:t>Fetal death 	</a:t>
            </a:r>
            <a:endParaRPr lang="en-US" sz="2800" dirty="0" smtClean="0"/>
          </a:p>
          <a:p>
            <a:r>
              <a:rPr lang="en-US" sz="2800" dirty="0" smtClean="0"/>
              <a:t>Fetal hypoxia, with or without permanent neurologic damage 	</a:t>
            </a:r>
            <a:endParaRPr lang="en-US" sz="2800" dirty="0" smtClean="0"/>
          </a:p>
          <a:p>
            <a:r>
              <a:rPr lang="en-US" sz="2800" dirty="0" smtClean="0"/>
              <a:t>Fracture of the </a:t>
            </a:r>
            <a:r>
              <a:rPr lang="en-US" sz="2800" dirty="0" err="1" smtClean="0"/>
              <a:t>humerus</a:t>
            </a:r>
            <a:r>
              <a:rPr lang="en-US" sz="2800" dirty="0" smtClean="0"/>
              <a:t> 	</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799"/>
          </a:xfrm>
        </p:spPr>
        <p:txBody>
          <a:bodyPr>
            <a:normAutofit fontScale="90000"/>
          </a:bodyPr>
          <a:lstStyle/>
          <a:p>
            <a:r>
              <a:rPr lang="en-US" b="1" dirty="0" smtClean="0">
                <a:solidFill>
                  <a:srgbClr val="7030A0"/>
                </a:solidFill>
              </a:rPr>
              <a:t>Prevention </a:t>
            </a:r>
            <a:endParaRPr lang="en-US" dirty="0">
              <a:solidFill>
                <a:srgbClr val="7030A0"/>
              </a:solidFill>
            </a:endParaRPr>
          </a:p>
        </p:txBody>
      </p:sp>
      <p:sp>
        <p:nvSpPr>
          <p:cNvPr id="3" name="Content Placeholder 2"/>
          <p:cNvSpPr>
            <a:spLocks noGrp="1"/>
          </p:cNvSpPr>
          <p:nvPr>
            <p:ph idx="1"/>
          </p:nvPr>
        </p:nvSpPr>
        <p:spPr>
          <a:xfrm>
            <a:off x="0" y="609600"/>
            <a:ext cx="9144000" cy="6248400"/>
          </a:xfrm>
        </p:spPr>
        <p:txBody>
          <a:bodyPr>
            <a:normAutofit/>
          </a:bodyPr>
          <a:lstStyle/>
          <a:p>
            <a:r>
              <a:rPr lang="en-US" sz="2800" dirty="0" smtClean="0">
                <a:latin typeface="Calibri" panose="020F0502020204030204" charset="0"/>
              </a:rPr>
              <a:t>If shoulder dystocia is anticipated on the basis of risk factors, preparatory tasks can be accomplished before delivery. Key personnel can be alerted, and the patient and her family can be educated about the steps that will be taken in the event of a difficult delivery. </a:t>
            </a:r>
            <a:endParaRPr lang="en-US" sz="2800" dirty="0" smtClean="0">
              <a:latin typeface="Calibri" panose="020F0502020204030204" charset="0"/>
            </a:endParaRPr>
          </a:p>
          <a:p>
            <a:r>
              <a:rPr lang="en-US" sz="2800" dirty="0" smtClean="0">
                <a:latin typeface="Calibri" panose="020F0502020204030204" charset="0"/>
              </a:rPr>
              <a:t>The patient's bladder should be emptied, and the delivery room cleared of unnecessary clutter to make room for additional personnel and equipment. </a:t>
            </a:r>
            <a:endParaRPr lang="en-US" sz="2800" dirty="0" smtClean="0">
              <a:latin typeface="Calibri" panose="020F0502020204030204" charset="0"/>
            </a:endParaRPr>
          </a:p>
          <a:p>
            <a:r>
              <a:rPr lang="en-US" sz="2800" dirty="0" err="1" smtClean="0">
                <a:latin typeface="Calibri" panose="020F0502020204030204" charset="0"/>
              </a:rPr>
              <a:t>Glycaemia</a:t>
            </a:r>
            <a:r>
              <a:rPr lang="en-US" sz="2800" dirty="0" smtClean="0">
                <a:latin typeface="Calibri" panose="020F0502020204030204" charset="0"/>
              </a:rPr>
              <a:t> control and weight control for at risk patients is also helpful in preventing foetal </a:t>
            </a:r>
            <a:r>
              <a:rPr lang="en-US" sz="2800" dirty="0" err="1" smtClean="0">
                <a:latin typeface="Calibri" panose="020F0502020204030204" charset="0"/>
              </a:rPr>
              <a:t>macrosomia</a:t>
            </a:r>
            <a:r>
              <a:rPr lang="en-US" sz="2800" dirty="0" smtClean="0">
                <a:latin typeface="Calibri" panose="020F0502020204030204" charset="0"/>
              </a:rPr>
              <a:t>. Patients may also be encouraged to deliver in alternative positions that </a:t>
            </a:r>
            <a:r>
              <a:rPr lang="en-US" sz="2800" dirty="0" err="1" smtClean="0">
                <a:latin typeface="Calibri" panose="020F0502020204030204" charset="0"/>
              </a:rPr>
              <a:t>favour</a:t>
            </a:r>
            <a:r>
              <a:rPr lang="en-US" sz="2800" dirty="0" smtClean="0">
                <a:latin typeface="Calibri" panose="020F0502020204030204" charset="0"/>
              </a:rPr>
              <a:t> increased pelvic diameters. </a:t>
            </a:r>
            <a:endParaRPr lang="en-US" sz="2400" dirty="0">
              <a:latin typeface="Calibri" panose="020F0502020204030204" charset="0"/>
            </a:endParaRPr>
          </a:p>
          <a:p>
            <a:pPr>
              <a:buNone/>
            </a:pPr>
            <a:r>
              <a:rPr lang="en-US" sz="2400" dirty="0" smtClean="0">
                <a:latin typeface="Calibri" panose="020F0502020204030204" charset="0"/>
              </a:rPr>
              <a:t>						</a:t>
            </a:r>
            <a:r>
              <a:rPr lang="en-US" sz="3600" b="1" dirty="0" smtClean="0">
                <a:solidFill>
                  <a:srgbClr val="4616CC"/>
                </a:solidFill>
                <a:latin typeface="Calibri" panose="020F0502020204030204" charset="0"/>
              </a:rPr>
              <a:t>END</a:t>
            </a:r>
            <a:endParaRPr lang="en-US" sz="3600" b="1" dirty="0" smtClean="0">
              <a:solidFill>
                <a:srgbClr val="4616CC"/>
              </a:solidFill>
              <a:latin typeface="Calibri" panose="020F050202020403020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pPr indent="-341630">
              <a:spcBef>
                <a:spcPts val="800"/>
              </a:spcBef>
              <a:buClrTx/>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b="1" u="sng" dirty="0" smtClean="0">
                <a:solidFill>
                  <a:srgbClr val="000000"/>
                </a:solidFill>
                <a:latin typeface="Andalus" pitchFamily="18" charset="-78"/>
                <a:ea typeface="Microsoft YaHei" panose="020B0503020204020204" charset="-122"/>
                <a:cs typeface="Andalus" pitchFamily="18" charset="-78"/>
              </a:rPr>
              <a:t>DEFINITION:</a:t>
            </a:r>
            <a:endParaRPr lang="en-GB" b="1" u="sng"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smtClean="0">
                <a:solidFill>
                  <a:srgbClr val="000000"/>
                </a:solidFill>
                <a:latin typeface="Andalus" pitchFamily="18" charset="-78"/>
                <a:ea typeface="Microsoft YaHei" panose="020B0503020204020204" charset="-122"/>
                <a:cs typeface="Andalus" pitchFamily="18" charset="-78"/>
              </a:rPr>
              <a:t>a pathophysiological process in the conduct of labour (from 1</a:t>
            </a:r>
            <a:r>
              <a:rPr lang="en-GB" baseline="30000" dirty="0" smtClean="0">
                <a:solidFill>
                  <a:srgbClr val="000000"/>
                </a:solidFill>
                <a:latin typeface="Andalus" pitchFamily="18" charset="-78"/>
                <a:ea typeface="Microsoft YaHei" panose="020B0503020204020204" charset="-122"/>
                <a:cs typeface="Andalus" pitchFamily="18" charset="-78"/>
              </a:rPr>
              <a:t>st</a:t>
            </a:r>
            <a:r>
              <a:rPr lang="en-GB" dirty="0" smtClean="0">
                <a:solidFill>
                  <a:srgbClr val="000000"/>
                </a:solidFill>
                <a:latin typeface="Andalus" pitchFamily="18" charset="-78"/>
                <a:ea typeface="Microsoft YaHei" panose="020B0503020204020204" charset="-122"/>
                <a:cs typeface="Andalus" pitchFamily="18" charset="-78"/>
              </a:rPr>
              <a:t> stage to 4</a:t>
            </a:r>
            <a:r>
              <a:rPr lang="en-GB" baseline="30000" dirty="0" smtClean="0">
                <a:solidFill>
                  <a:srgbClr val="000000"/>
                </a:solidFill>
                <a:latin typeface="Andalus" pitchFamily="18" charset="-78"/>
                <a:ea typeface="Microsoft YaHei" panose="020B0503020204020204" charset="-122"/>
                <a:cs typeface="Andalus" pitchFamily="18" charset="-78"/>
              </a:rPr>
              <a:t>th</a:t>
            </a:r>
            <a:r>
              <a:rPr lang="en-GB" dirty="0" smtClean="0">
                <a:solidFill>
                  <a:srgbClr val="000000"/>
                </a:solidFill>
                <a:latin typeface="Andalus" pitchFamily="18" charset="-78"/>
                <a:ea typeface="Microsoft YaHei" panose="020B0503020204020204" charset="-122"/>
                <a:cs typeface="Andalus" pitchFamily="18" charset="-78"/>
              </a:rPr>
              <a:t> stage of labour)</a:t>
            </a:r>
            <a:endParaRPr lang="en-GB"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b="1" dirty="0" smtClean="0">
                <a:solidFill>
                  <a:srgbClr val="00B0F0"/>
                </a:solidFill>
                <a:latin typeface="Andalus" pitchFamily="18" charset="-78"/>
                <a:ea typeface="Microsoft YaHei" panose="020B0503020204020204" charset="-122"/>
                <a:cs typeface="Andalus" pitchFamily="18" charset="-78"/>
              </a:rPr>
              <a:t>FORMS OF ABNORMAL LABOUR:</a:t>
            </a:r>
            <a:endParaRPr lang="en-GB" b="1" dirty="0" smtClean="0">
              <a:solidFill>
                <a:srgbClr val="00B0F0"/>
              </a:solidFill>
              <a:latin typeface="Andalus" pitchFamily="18" charset="-78"/>
              <a:ea typeface="Microsoft YaHei" panose="020B0503020204020204" charset="-122"/>
              <a:cs typeface="Andalus" pitchFamily="18" charset="-78"/>
            </a:endParaRPr>
          </a:p>
          <a:p>
            <a:pPr indent="-341630">
              <a:spcBef>
                <a:spcPts val="800"/>
              </a:spcBef>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b="1" u="sng" dirty="0" smtClean="0">
                <a:solidFill>
                  <a:srgbClr val="000000"/>
                </a:solidFill>
                <a:latin typeface="Andalus" pitchFamily="18" charset="-78"/>
                <a:ea typeface="Microsoft YaHei" panose="020B0503020204020204" charset="-122"/>
                <a:cs typeface="Andalus" pitchFamily="18" charset="-78"/>
              </a:rPr>
              <a:t>1.PROLONGED LABOUR</a:t>
            </a:r>
            <a:endParaRPr lang="en-GB" b="1" u="sng"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ClrTx/>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b="1" dirty="0" smtClean="0">
                <a:solidFill>
                  <a:srgbClr val="000000"/>
                </a:solidFill>
                <a:latin typeface="Andalus" pitchFamily="18" charset="-78"/>
                <a:ea typeface="Microsoft YaHei" panose="020B0503020204020204" charset="-122"/>
                <a:cs typeface="Andalus" pitchFamily="18" charset="-78"/>
              </a:rPr>
              <a:t>definition</a:t>
            </a:r>
            <a:endParaRPr lang="en-GB" b="1"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tabLst>
                <a:tab pos="912495" algn="l"/>
                <a:tab pos="1826895" algn="l"/>
                <a:tab pos="2741295" algn="l"/>
                <a:tab pos="3655695" algn="l"/>
                <a:tab pos="4570095" algn="l"/>
                <a:tab pos="5484495" algn="l"/>
                <a:tab pos="6398895" algn="l"/>
                <a:tab pos="7313295" algn="l"/>
                <a:tab pos="8227695" algn="l"/>
                <a:tab pos="9142095" algn="l"/>
                <a:tab pos="10056495" algn="l"/>
              </a:tabLst>
            </a:pPr>
            <a:r>
              <a:rPr lang="en-US" dirty="0" smtClean="0">
                <a:latin typeface="Andalus" pitchFamily="18" charset="-78"/>
                <a:cs typeface="Andalus" pitchFamily="18" charset="-78"/>
              </a:rPr>
              <a:t>Prolonged labour </a:t>
            </a:r>
            <a:r>
              <a:rPr lang="en-US" u="sng" dirty="0" smtClean="0">
                <a:latin typeface="Andalus" pitchFamily="18" charset="-78"/>
                <a:cs typeface="Andalus" pitchFamily="18" charset="-78"/>
              </a:rPr>
              <a:t>is active labour </a:t>
            </a:r>
            <a:r>
              <a:rPr lang="en-US" dirty="0" smtClean="0">
                <a:latin typeface="Andalus" pitchFamily="18" charset="-78"/>
                <a:cs typeface="Andalus" pitchFamily="18" charset="-78"/>
              </a:rPr>
              <a:t>with regular uterine contractions and progressive cervical dilatation, which lasts for </a:t>
            </a:r>
            <a:r>
              <a:rPr lang="en-US" b="1" dirty="0" smtClean="0">
                <a:latin typeface="Andalus" pitchFamily="18" charset="-78"/>
                <a:cs typeface="Andalus" pitchFamily="18" charset="-78"/>
              </a:rPr>
              <a:t>more than 18 hours</a:t>
            </a:r>
            <a:r>
              <a:rPr lang="en-US" dirty="0" smtClean="0">
                <a:latin typeface="Andalus" pitchFamily="18" charset="-78"/>
                <a:cs typeface="Andalus" pitchFamily="18" charset="-78"/>
              </a:rPr>
              <a:t> in primigravidas &amp; </a:t>
            </a:r>
            <a:r>
              <a:rPr lang="en-US" b="1" dirty="0" smtClean="0">
                <a:latin typeface="Andalus" pitchFamily="18" charset="-78"/>
                <a:cs typeface="Andalus" pitchFamily="18" charset="-78"/>
              </a:rPr>
              <a:t>12 hrs </a:t>
            </a:r>
            <a:r>
              <a:rPr lang="en-US" dirty="0" smtClean="0">
                <a:latin typeface="Andalus" pitchFamily="18" charset="-78"/>
                <a:cs typeface="Andalus" pitchFamily="18" charset="-78"/>
              </a:rPr>
              <a:t>in multiparous women( WHO, 1994). </a:t>
            </a:r>
            <a:endParaRPr lang="en-GB" dirty="0" smtClean="0">
              <a:solidFill>
                <a:srgbClr val="000000"/>
              </a:solidFill>
              <a:latin typeface="Andalus" pitchFamily="18" charset="-78"/>
              <a:ea typeface="Microsoft YaHei" panose="020B0503020204020204" charset="-122"/>
              <a:cs typeface="Andalus" pitchFamily="18" charset="-78"/>
            </a:endParaRPr>
          </a:p>
          <a:p>
            <a:endParaRPr lang="en-US" dirty="0">
              <a:latin typeface="Andalus" pitchFamily="18" charset="-78"/>
              <a:cs typeface="Andalus" pitchFamily="18" charset="-78"/>
            </a:endParaRPr>
          </a:p>
        </p:txBody>
      </p:sp>
      <p:sp>
        <p:nvSpPr>
          <p:cNvPr id="2" name="Title 1"/>
          <p:cNvSpPr>
            <a:spLocks noGrp="1"/>
          </p:cNvSpPr>
          <p:nvPr>
            <p:ph type="title"/>
          </p:nvPr>
        </p:nvSpPr>
        <p:spPr>
          <a:xfrm>
            <a:off x="0" y="0"/>
            <a:ext cx="9144000" cy="1066800"/>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scene3d>
              <a:camera prst="orthographicFront"/>
              <a:lightRig rig="soft" dir="t"/>
            </a:scene3d>
            <a:sp3d prstMaterial="softEdge">
              <a:bevelT w="25400" h="25400"/>
            </a:sp3d>
          </a:bodyPr>
          <a:lstStyle/>
          <a:p>
            <a:br>
              <a:rPr lang="en-GB" dirty="0" smtClean="0">
                <a:solidFill>
                  <a:srgbClr val="FFFF00"/>
                </a:solidFill>
                <a:effectLst>
                  <a:outerShdw blurRad="38100" dist="38100" dir="2700000" algn="tl">
                    <a:srgbClr val="000000">
                      <a:alpha val="43137"/>
                    </a:srgbClr>
                  </a:outerShdw>
                </a:effectLst>
                <a:latin typeface="Andalus" pitchFamily="18" charset="-78"/>
                <a:ea typeface="Microsoft YaHei" panose="020B0503020204020204" charset="-122"/>
                <a:cs typeface="Andalus" pitchFamily="18" charset="-78"/>
              </a:rPr>
            </a:br>
            <a:r>
              <a:rPr lang="en-GB" dirty="0" smtClean="0">
                <a:solidFill>
                  <a:srgbClr val="FFFF00"/>
                </a:solidFill>
                <a:effectLst>
                  <a:outerShdw blurRad="38100" dist="38100" dir="2700000" algn="tl">
                    <a:srgbClr val="000000">
                      <a:alpha val="43137"/>
                    </a:srgbClr>
                  </a:outerShdw>
                </a:effectLst>
                <a:latin typeface="Andalus" pitchFamily="18" charset="-78"/>
                <a:ea typeface="Microsoft YaHei" panose="020B0503020204020204" charset="-122"/>
                <a:cs typeface="Andalus" pitchFamily="18" charset="-78"/>
              </a:rPr>
              <a:t>ABNORMAL LABOUR</a:t>
            </a:r>
            <a:br>
              <a:rPr lang="en-GB" dirty="0" smtClean="0">
                <a:solidFill>
                  <a:srgbClr val="FFFF00"/>
                </a:solidFill>
                <a:effectLst>
                  <a:outerShdw blurRad="38100" dist="38100" dir="2700000" algn="tl">
                    <a:srgbClr val="000000">
                      <a:alpha val="43137"/>
                    </a:srgbClr>
                  </a:outerShdw>
                </a:effectLst>
                <a:latin typeface="Andalus" pitchFamily="18" charset="-78"/>
                <a:ea typeface="Microsoft YaHei" panose="020B0503020204020204" charset="-122"/>
                <a:cs typeface="Andalus" pitchFamily="18" charset="-78"/>
              </a:rPr>
            </a:br>
            <a:endParaRPr lang="en-US" dirty="0">
              <a:solidFill>
                <a:srgbClr val="FFFF00"/>
              </a:solidFill>
              <a:effectLst>
                <a:outerShdw blurRad="38100" dist="38100" dir="2700000" algn="tl">
                  <a:srgbClr val="000000">
                    <a:alpha val="43137"/>
                  </a:srgbClr>
                </a:outerShdw>
              </a:effectLst>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Andalus"/>
              </a:rPr>
              <a:t>AMNIOTIC FLUID EMBOLISM</a:t>
            </a:r>
            <a:endParaRPr lang="en-US" dirty="0">
              <a:solidFill>
                <a:schemeClr val="accent2"/>
              </a:solidFill>
              <a:latin typeface="Andalus"/>
            </a:endParaRPr>
          </a:p>
        </p:txBody>
      </p:sp>
      <p:sp>
        <p:nvSpPr>
          <p:cNvPr id="3" name="Content Placeholder 2"/>
          <p:cNvSpPr>
            <a:spLocks noGrp="1"/>
          </p:cNvSpPr>
          <p:nvPr>
            <p:ph idx="1"/>
          </p:nvPr>
        </p:nvSpPr>
        <p:spPr/>
        <p:txBody>
          <a:bodyPr/>
          <a:lstStyle/>
          <a:p>
            <a:r>
              <a:rPr lang="en-US" dirty="0" smtClean="0">
                <a:latin typeface="Andalus"/>
                <a:cs typeface="Andalus"/>
              </a:rPr>
              <a:t>Amniotic fluid embolism (AFE) is rare, unpredictable and unpreventable.</a:t>
            </a:r>
            <a:endParaRPr lang="en-US" dirty="0" smtClean="0">
              <a:latin typeface="Andalus"/>
              <a:cs typeface="Andalus"/>
            </a:endParaRPr>
          </a:p>
          <a:p>
            <a:r>
              <a:rPr lang="en-US" dirty="0" smtClean="0">
                <a:latin typeface="Andalus"/>
                <a:cs typeface="Andalus"/>
              </a:rPr>
              <a:t>Amniotic fluid embolism occurs when amniotic fluid enters the maternal circulation via the uterus or placental site such that the maternal collapse can progress rapidly.</a:t>
            </a:r>
            <a:endParaRPr lang="en-US" dirty="0">
              <a:latin typeface="Andalus"/>
              <a:cs typeface="Andalus"/>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latin typeface="+mj-lt"/>
                <a:cs typeface="Andalus"/>
              </a:rPr>
              <a:t>The body respond to AFE in two phase:</a:t>
            </a:r>
            <a:endParaRPr lang="en-US" b="1" dirty="0" smtClean="0">
              <a:latin typeface="+mj-lt"/>
              <a:cs typeface="Andalus"/>
            </a:endParaRPr>
          </a:p>
          <a:p>
            <a:pPr marL="571500" indent="-571500">
              <a:buFont typeface="+mj-lt"/>
              <a:buAutoNum type="romanLcPeriod"/>
            </a:pPr>
            <a:r>
              <a:rPr lang="en-US" b="1" dirty="0" smtClean="0">
                <a:latin typeface="+mj-lt"/>
                <a:cs typeface="Andalus"/>
              </a:rPr>
              <a:t>The initial phase is one of pulmonary vasospasm causing </a:t>
            </a:r>
            <a:r>
              <a:rPr lang="en-US" b="1" dirty="0" err="1" smtClean="0">
                <a:latin typeface="+mj-lt"/>
                <a:cs typeface="Andalus"/>
              </a:rPr>
              <a:t>hypoxia,hypotension,pulmonary</a:t>
            </a:r>
            <a:r>
              <a:rPr lang="en-US" b="1" dirty="0" smtClean="0">
                <a:latin typeface="+mj-lt"/>
                <a:cs typeface="Andalus"/>
              </a:rPr>
              <a:t> edema and cardiovascular collapse.</a:t>
            </a:r>
            <a:endParaRPr lang="en-US" b="1" dirty="0" smtClean="0">
              <a:latin typeface="+mj-lt"/>
              <a:cs typeface="Andalus"/>
            </a:endParaRPr>
          </a:p>
          <a:p>
            <a:pPr marL="571500" indent="-571500">
              <a:buFont typeface="+mj-lt"/>
              <a:buAutoNum type="romanLcPeriod"/>
            </a:pPr>
            <a:r>
              <a:rPr lang="en-US" b="1" dirty="0" smtClean="0">
                <a:latin typeface="+mj-lt"/>
                <a:cs typeface="Andalus"/>
              </a:rPr>
              <a:t>The second phase is the development of left ventricular failure ,with hemorrhage and coagulation disorders and further uncontrollable hemorrhage.</a:t>
            </a:r>
            <a:endParaRPr lang="en-US" b="1" dirty="0">
              <a:latin typeface="+mj-lt"/>
              <a:cs typeface="Andalus"/>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Predisposing factors</a:t>
            </a:r>
            <a:endParaRPr lang="en-US" dirty="0"/>
          </a:p>
        </p:txBody>
      </p:sp>
      <p:sp>
        <p:nvSpPr>
          <p:cNvPr id="3" name="Content Placeholder 2"/>
          <p:cNvSpPr>
            <a:spLocks noGrp="1"/>
          </p:cNvSpPr>
          <p:nvPr>
            <p:ph idx="1"/>
          </p:nvPr>
        </p:nvSpPr>
        <p:spPr/>
        <p:txBody>
          <a:bodyPr/>
          <a:lstStyle/>
          <a:p>
            <a:r>
              <a:rPr lang="en-US" b="1" dirty="0" smtClean="0">
                <a:cs typeface="Andalus"/>
              </a:rPr>
              <a:t>Termination of pregnancy or during placental abruption</a:t>
            </a:r>
            <a:endParaRPr lang="en-US" b="1" dirty="0" smtClean="0">
              <a:cs typeface="Andalus"/>
            </a:endParaRPr>
          </a:p>
          <a:p>
            <a:r>
              <a:rPr lang="en-US" b="1" dirty="0" smtClean="0">
                <a:cs typeface="Andalus"/>
              </a:rPr>
              <a:t>Artificial rupture of membranes</a:t>
            </a:r>
            <a:endParaRPr lang="en-US" b="1" dirty="0" smtClean="0">
              <a:cs typeface="Andalus"/>
            </a:endParaRPr>
          </a:p>
          <a:p>
            <a:r>
              <a:rPr lang="en-US" b="1" dirty="0" smtClean="0">
                <a:cs typeface="Andalus"/>
              </a:rPr>
              <a:t>Insertion of intra-uterine catheter</a:t>
            </a:r>
            <a:endParaRPr lang="en-US" b="1" dirty="0" smtClean="0">
              <a:cs typeface="Andalus"/>
            </a:endParaRPr>
          </a:p>
          <a:p>
            <a:r>
              <a:rPr lang="en-US" b="1" dirty="0" smtClean="0">
                <a:cs typeface="Andalus"/>
              </a:rPr>
              <a:t>Intrauterine manipulation</a:t>
            </a:r>
            <a:endParaRPr lang="en-US" b="1" dirty="0" smtClean="0">
              <a:cs typeface="Andalus"/>
            </a:endParaRPr>
          </a:p>
          <a:p>
            <a:r>
              <a:rPr lang="en-US" b="1" dirty="0" smtClean="0">
                <a:cs typeface="Andalus"/>
              </a:rPr>
              <a:t>During </a:t>
            </a:r>
            <a:r>
              <a:rPr lang="en-US" b="1" dirty="0" err="1" smtClean="0">
                <a:cs typeface="Andalus"/>
              </a:rPr>
              <a:t>caeserian</a:t>
            </a:r>
            <a:r>
              <a:rPr lang="en-US" b="1" dirty="0" smtClean="0">
                <a:cs typeface="Andalus"/>
              </a:rPr>
              <a:t> section</a:t>
            </a:r>
            <a:endParaRPr lang="en-US" b="1" dirty="0">
              <a:cs typeface="Andalus"/>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signs and symptoms</a:t>
            </a:r>
            <a:endParaRPr lang="en-US" dirty="0"/>
          </a:p>
        </p:txBody>
      </p:sp>
      <p:sp>
        <p:nvSpPr>
          <p:cNvPr id="3" name="Content Placeholder 2"/>
          <p:cNvSpPr>
            <a:spLocks noGrp="1"/>
          </p:cNvSpPr>
          <p:nvPr>
            <p:ph idx="1"/>
          </p:nvPr>
        </p:nvSpPr>
        <p:spPr/>
        <p:txBody>
          <a:bodyPr/>
          <a:lstStyle/>
          <a:p>
            <a:r>
              <a:rPr lang="en-US" dirty="0" smtClean="0">
                <a:latin typeface="Andalus"/>
              </a:rPr>
              <a:t>Respiratory system (</a:t>
            </a:r>
            <a:r>
              <a:rPr lang="en-US" dirty="0" err="1" smtClean="0">
                <a:latin typeface="Andalus"/>
              </a:rPr>
              <a:t>cyanosis,dyspnoea</a:t>
            </a:r>
            <a:r>
              <a:rPr lang="en-US" dirty="0" smtClean="0">
                <a:latin typeface="Andalus"/>
              </a:rPr>
              <a:t> and respiratory arrest)</a:t>
            </a:r>
            <a:endParaRPr lang="en-US" dirty="0" smtClean="0">
              <a:latin typeface="Andalus"/>
            </a:endParaRPr>
          </a:p>
          <a:p>
            <a:r>
              <a:rPr lang="en-US" dirty="0" smtClean="0">
                <a:latin typeface="Andalus"/>
              </a:rPr>
              <a:t>Cardiovascular system (</a:t>
            </a:r>
            <a:r>
              <a:rPr lang="en-US" dirty="0" err="1" smtClean="0">
                <a:latin typeface="Andalus"/>
              </a:rPr>
              <a:t>tachycardia,hypotension,shivering</a:t>
            </a:r>
            <a:r>
              <a:rPr lang="en-US" dirty="0" smtClean="0">
                <a:latin typeface="Andalus"/>
              </a:rPr>
              <a:t> and cardiac arrest)</a:t>
            </a:r>
            <a:endParaRPr lang="en-US" dirty="0" smtClean="0">
              <a:latin typeface="Andalus"/>
            </a:endParaRPr>
          </a:p>
          <a:p>
            <a:r>
              <a:rPr lang="en-US" dirty="0" err="1" smtClean="0">
                <a:latin typeface="Andalus"/>
              </a:rPr>
              <a:t>Haematological</a:t>
            </a:r>
            <a:r>
              <a:rPr lang="en-US" dirty="0" smtClean="0">
                <a:latin typeface="Andalus"/>
              </a:rPr>
              <a:t> (</a:t>
            </a:r>
            <a:r>
              <a:rPr lang="en-US" dirty="0" err="1" smtClean="0">
                <a:latin typeface="Andalus"/>
              </a:rPr>
              <a:t>haemorrhage</a:t>
            </a:r>
            <a:r>
              <a:rPr lang="en-US" dirty="0" smtClean="0">
                <a:latin typeface="Andalus"/>
              </a:rPr>
              <a:t> from placental </a:t>
            </a:r>
            <a:r>
              <a:rPr lang="en-US" dirty="0" err="1" smtClean="0">
                <a:latin typeface="Andalus"/>
              </a:rPr>
              <a:t>site,coagulation</a:t>
            </a:r>
            <a:r>
              <a:rPr lang="en-US" dirty="0" smtClean="0">
                <a:latin typeface="Andalus"/>
              </a:rPr>
              <a:t> disorders and disseminated intravascular coagulation)</a:t>
            </a:r>
            <a:endParaRPr lang="en-US" dirty="0">
              <a:latin typeface="Andalus"/>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Andalus"/>
              </a:rPr>
              <a:t>Neurological system( </a:t>
            </a:r>
            <a:r>
              <a:rPr lang="en-US" dirty="0" err="1" smtClean="0">
                <a:latin typeface="Andalus"/>
              </a:rPr>
              <a:t>restlessness,panic</a:t>
            </a:r>
            <a:r>
              <a:rPr lang="en-US" dirty="0" smtClean="0">
                <a:latin typeface="Andalus"/>
              </a:rPr>
              <a:t> and convulsions)</a:t>
            </a:r>
            <a:endParaRPr lang="en-US" dirty="0" smtClean="0">
              <a:latin typeface="Andalus"/>
            </a:endParaRPr>
          </a:p>
          <a:p>
            <a:r>
              <a:rPr lang="en-US" dirty="0" smtClean="0">
                <a:latin typeface="Andalus"/>
              </a:rPr>
              <a:t>Fetal compromise.</a:t>
            </a:r>
            <a:endParaRPr lang="en-US" dirty="0">
              <a:latin typeface="Andalus"/>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amniotic fluid embolism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Andalus"/>
              </a:rPr>
              <a:t>Disseminated intravascular coagulation is likely to occur within 30 minutes of the initial collapse</a:t>
            </a:r>
            <a:endParaRPr lang="en-US" dirty="0" smtClean="0">
              <a:latin typeface="Andalus"/>
            </a:endParaRPr>
          </a:p>
          <a:p>
            <a:r>
              <a:rPr lang="en-US" dirty="0" smtClean="0">
                <a:latin typeface="Andalus"/>
              </a:rPr>
              <a:t>Excessive bleeding prior to developing amniotic fluid embolism</a:t>
            </a:r>
            <a:endParaRPr lang="en-US" dirty="0" smtClean="0">
              <a:latin typeface="Andalus"/>
            </a:endParaRPr>
          </a:p>
          <a:p>
            <a:r>
              <a:rPr lang="en-US" dirty="0" smtClean="0">
                <a:latin typeface="Andalus"/>
              </a:rPr>
              <a:t>Suppression of </a:t>
            </a:r>
            <a:r>
              <a:rPr lang="en-US" dirty="0" err="1" smtClean="0">
                <a:latin typeface="Andalus"/>
              </a:rPr>
              <a:t>myometrium,resulting</a:t>
            </a:r>
            <a:r>
              <a:rPr lang="en-US" dirty="0" smtClean="0">
                <a:latin typeface="Andalus"/>
              </a:rPr>
              <a:t> in uterine atony</a:t>
            </a:r>
            <a:endParaRPr lang="en-US" dirty="0" smtClean="0">
              <a:latin typeface="Andalus"/>
            </a:endParaRPr>
          </a:p>
          <a:p>
            <a:r>
              <a:rPr lang="en-US" dirty="0" smtClean="0">
                <a:latin typeface="Andalus"/>
              </a:rPr>
              <a:t>Acute renal failure as a result of excessive blood loss and prolonged </a:t>
            </a:r>
            <a:r>
              <a:rPr lang="en-US" dirty="0" err="1" smtClean="0">
                <a:latin typeface="Andalus"/>
              </a:rPr>
              <a:t>hypovoleamic</a:t>
            </a:r>
            <a:r>
              <a:rPr lang="en-US" dirty="0" smtClean="0">
                <a:latin typeface="Andalus"/>
              </a:rPr>
              <a:t> hypotension.</a:t>
            </a:r>
            <a:endParaRPr lang="en-US" dirty="0">
              <a:latin typeface="Andalus"/>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amniotic fluid embolism to the fetus</a:t>
            </a:r>
            <a:endParaRPr lang="en-US" dirty="0"/>
          </a:p>
        </p:txBody>
      </p:sp>
      <p:sp>
        <p:nvSpPr>
          <p:cNvPr id="3" name="Content Placeholder 2"/>
          <p:cNvSpPr>
            <a:spLocks noGrp="1"/>
          </p:cNvSpPr>
          <p:nvPr>
            <p:ph idx="1"/>
          </p:nvPr>
        </p:nvSpPr>
        <p:spPr/>
        <p:txBody>
          <a:bodyPr/>
          <a:lstStyle/>
          <a:p>
            <a:r>
              <a:rPr lang="en-US" dirty="0" smtClean="0">
                <a:latin typeface="Andalus"/>
              </a:rPr>
              <a:t>Perinatal mortality and morbidity are high if it occurs before the birth of the baby</a:t>
            </a:r>
            <a:endParaRPr lang="en-US" dirty="0" smtClean="0">
              <a:latin typeface="Andalus"/>
            </a:endParaRPr>
          </a:p>
          <a:p>
            <a:endParaRPr lang="en-US" dirty="0">
              <a:latin typeface="Andalus"/>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ACUTE INVERSION OF THE UTERUS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latin typeface="Andalus"/>
              </a:rPr>
              <a:t>It’s a rare but potentially life threatening complication of third stage of </a:t>
            </a:r>
            <a:r>
              <a:rPr lang="en-US" dirty="0" err="1" smtClean="0">
                <a:latin typeface="Andalus"/>
              </a:rPr>
              <a:t>labour</a:t>
            </a:r>
            <a:r>
              <a:rPr lang="en-US" dirty="0" smtClean="0">
                <a:latin typeface="Andalus"/>
              </a:rPr>
              <a:t>.</a:t>
            </a:r>
            <a:endParaRPr lang="en-US" dirty="0" smtClean="0">
              <a:latin typeface="Andalus"/>
            </a:endParaRPr>
          </a:p>
          <a:p>
            <a:pPr marL="0" indent="0">
              <a:buNone/>
            </a:pPr>
            <a:endParaRPr lang="en-US" dirty="0">
              <a:latin typeface="Andalus"/>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inversion</a:t>
            </a:r>
            <a:endParaRPr lang="en-US" dirty="0"/>
          </a:p>
        </p:txBody>
      </p:sp>
      <p:sp>
        <p:nvSpPr>
          <p:cNvPr id="3" name="Content Placeholder 2"/>
          <p:cNvSpPr>
            <a:spLocks noGrp="1"/>
          </p:cNvSpPr>
          <p:nvPr>
            <p:ph idx="1"/>
          </p:nvPr>
        </p:nvSpPr>
        <p:spPr/>
        <p:txBody>
          <a:bodyPr/>
          <a:lstStyle/>
          <a:p>
            <a:pPr marL="0" indent="0">
              <a:buNone/>
            </a:pPr>
            <a:r>
              <a:rPr lang="en-US" dirty="0" smtClean="0">
                <a:latin typeface="Andalus"/>
              </a:rPr>
              <a:t>Inversion can be classified according to severity as follows:</a:t>
            </a:r>
            <a:endParaRPr lang="en-US" dirty="0" smtClean="0">
              <a:latin typeface="Andalus"/>
            </a:endParaRPr>
          </a:p>
          <a:p>
            <a:pPr marL="571500" indent="-571500">
              <a:buFont typeface="+mj-lt"/>
              <a:buAutoNum type="romanLcPeriod"/>
            </a:pPr>
            <a:r>
              <a:rPr lang="en-US" dirty="0" smtClean="0">
                <a:latin typeface="Andalus"/>
              </a:rPr>
              <a:t>First </a:t>
            </a:r>
            <a:r>
              <a:rPr lang="en-US" dirty="0" err="1" smtClean="0">
                <a:latin typeface="Andalus"/>
              </a:rPr>
              <a:t>degree:the</a:t>
            </a:r>
            <a:r>
              <a:rPr lang="en-US" dirty="0" smtClean="0">
                <a:latin typeface="Andalus"/>
              </a:rPr>
              <a:t> fundus reaches the internal </a:t>
            </a:r>
            <a:r>
              <a:rPr lang="en-US" dirty="0" err="1" smtClean="0">
                <a:latin typeface="Andalus"/>
              </a:rPr>
              <a:t>os</a:t>
            </a:r>
            <a:endParaRPr lang="en-US" dirty="0" smtClean="0">
              <a:latin typeface="Andalus"/>
            </a:endParaRPr>
          </a:p>
          <a:p>
            <a:pPr marL="571500" indent="-571500">
              <a:buFont typeface="+mj-lt"/>
              <a:buAutoNum type="romanLcPeriod"/>
            </a:pPr>
            <a:r>
              <a:rPr lang="en-US" dirty="0" smtClean="0">
                <a:latin typeface="Andalus"/>
              </a:rPr>
              <a:t>Second </a:t>
            </a:r>
            <a:r>
              <a:rPr lang="en-US" dirty="0" err="1" smtClean="0">
                <a:latin typeface="Andalus"/>
              </a:rPr>
              <a:t>degree:the</a:t>
            </a:r>
            <a:r>
              <a:rPr lang="en-US" dirty="0" smtClean="0">
                <a:latin typeface="Andalus"/>
              </a:rPr>
              <a:t> body or corpus of the uterus is inverted to the internal </a:t>
            </a:r>
            <a:r>
              <a:rPr lang="en-US" dirty="0" err="1" smtClean="0">
                <a:latin typeface="Andalus"/>
              </a:rPr>
              <a:t>os</a:t>
            </a:r>
            <a:endParaRPr lang="en-US" dirty="0" smtClean="0">
              <a:latin typeface="Andalus"/>
            </a:endParaRPr>
          </a:p>
          <a:p>
            <a:pPr marL="571500" indent="-571500">
              <a:buFont typeface="+mj-lt"/>
              <a:buAutoNum type="romanLcPeriod"/>
            </a:pPr>
            <a:r>
              <a:rPr lang="en-US" dirty="0" smtClean="0">
                <a:latin typeface="Andalus"/>
              </a:rPr>
              <a:t>Third </a:t>
            </a:r>
            <a:r>
              <a:rPr lang="en-US" dirty="0" err="1" smtClean="0">
                <a:latin typeface="Andalus"/>
              </a:rPr>
              <a:t>degree:the</a:t>
            </a:r>
            <a:r>
              <a:rPr lang="en-US" dirty="0" smtClean="0">
                <a:latin typeface="Andalus"/>
              </a:rPr>
              <a:t> fundus protrudes to or beyond the </a:t>
            </a:r>
            <a:r>
              <a:rPr lang="en-US" dirty="0" err="1" smtClean="0">
                <a:latin typeface="Andalus"/>
              </a:rPr>
              <a:t>introitus</a:t>
            </a:r>
            <a:r>
              <a:rPr lang="en-US" dirty="0" smtClean="0">
                <a:latin typeface="Andalus"/>
              </a:rPr>
              <a:t> and is visible.</a:t>
            </a:r>
            <a:endParaRPr lang="en-US" dirty="0">
              <a:latin typeface="Andalus"/>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smtClean="0">
                <a:latin typeface="Andalus"/>
              </a:rPr>
              <a:t>iv.Fourth</a:t>
            </a:r>
            <a:r>
              <a:rPr lang="en-US" dirty="0" smtClean="0">
                <a:latin typeface="Andalus"/>
              </a:rPr>
              <a:t> </a:t>
            </a:r>
            <a:r>
              <a:rPr lang="en-US" dirty="0" err="1" smtClean="0">
                <a:latin typeface="Andalus"/>
              </a:rPr>
              <a:t>degree:this</a:t>
            </a:r>
            <a:r>
              <a:rPr lang="en-US" dirty="0" smtClean="0">
                <a:latin typeface="Andalus"/>
              </a:rPr>
              <a:t> is a total uterine and vaginal inversion where both the uterus and vagina are inverted  beyond the </a:t>
            </a:r>
            <a:r>
              <a:rPr lang="en-US" dirty="0" err="1" smtClean="0">
                <a:latin typeface="Andalus"/>
              </a:rPr>
              <a:t>introitus</a:t>
            </a:r>
            <a:r>
              <a:rPr lang="en-US" dirty="0" smtClean="0">
                <a:latin typeface="Andalus"/>
              </a:rPr>
              <a:t>.</a:t>
            </a:r>
            <a:endParaRPr lang="en-US" dirty="0" smtClean="0">
              <a:latin typeface="Andalus"/>
            </a:endParaRPr>
          </a:p>
          <a:p>
            <a:pPr marL="0" indent="0">
              <a:buNone/>
            </a:pPr>
            <a:r>
              <a:rPr lang="en-US" dirty="0" smtClean="0">
                <a:latin typeface="Andalus"/>
              </a:rPr>
              <a:t>Inversion is also classified according to the timing of the event:</a:t>
            </a:r>
            <a:endParaRPr lang="en-US" dirty="0" smtClean="0">
              <a:latin typeface="Andalus"/>
            </a:endParaRPr>
          </a:p>
          <a:p>
            <a:pPr marL="571500" indent="-571500">
              <a:buFont typeface="+mj-lt"/>
              <a:buAutoNum type="romanLcPeriod"/>
            </a:pPr>
            <a:r>
              <a:rPr lang="en-US" dirty="0" smtClean="0">
                <a:latin typeface="Andalus"/>
              </a:rPr>
              <a:t>Acute </a:t>
            </a:r>
            <a:r>
              <a:rPr lang="en-US" dirty="0" err="1" smtClean="0">
                <a:latin typeface="Andalus"/>
              </a:rPr>
              <a:t>inversion:occurs</a:t>
            </a:r>
            <a:r>
              <a:rPr lang="en-US" dirty="0" smtClean="0">
                <a:latin typeface="Andalus"/>
              </a:rPr>
              <a:t> within the first 24 </a:t>
            </a:r>
            <a:r>
              <a:rPr lang="en-US" dirty="0" err="1" smtClean="0">
                <a:latin typeface="Andalus"/>
              </a:rPr>
              <a:t>hrs</a:t>
            </a:r>
            <a:endParaRPr lang="en-US" dirty="0" smtClean="0">
              <a:latin typeface="Andalus"/>
            </a:endParaRPr>
          </a:p>
          <a:p>
            <a:pPr marL="571500" indent="-571500">
              <a:buFont typeface="+mj-lt"/>
              <a:buAutoNum type="romanLcPeriod"/>
            </a:pPr>
            <a:r>
              <a:rPr lang="en-US" dirty="0" smtClean="0">
                <a:latin typeface="Andalus"/>
              </a:rPr>
              <a:t>Subacute </a:t>
            </a:r>
            <a:r>
              <a:rPr lang="en-US" dirty="0" err="1" smtClean="0">
                <a:latin typeface="Andalus"/>
              </a:rPr>
              <a:t>inversion:occurs</a:t>
            </a:r>
            <a:r>
              <a:rPr lang="en-US" dirty="0" smtClean="0">
                <a:latin typeface="Andalus"/>
              </a:rPr>
              <a:t> after the first 24 </a:t>
            </a:r>
            <a:r>
              <a:rPr lang="en-US" dirty="0" err="1" smtClean="0">
                <a:latin typeface="Andalus"/>
              </a:rPr>
              <a:t>hrs</a:t>
            </a:r>
            <a:r>
              <a:rPr lang="en-US" dirty="0" smtClean="0">
                <a:latin typeface="Andalus"/>
              </a:rPr>
              <a:t> and within 4 weeks</a:t>
            </a:r>
            <a:endParaRPr lang="en-US" dirty="0" smtClean="0">
              <a:latin typeface="Andalus"/>
            </a:endParaRPr>
          </a:p>
          <a:p>
            <a:pPr marL="571500" indent="-571500">
              <a:buFont typeface="+mj-lt"/>
              <a:buAutoNum type="romanLcPeriod"/>
            </a:pPr>
            <a:r>
              <a:rPr lang="en-US" dirty="0" smtClean="0">
                <a:latin typeface="Andalus"/>
              </a:rPr>
              <a:t>Chronic </a:t>
            </a:r>
            <a:r>
              <a:rPr lang="en-US" dirty="0" err="1" smtClean="0">
                <a:latin typeface="Andalus"/>
              </a:rPr>
              <a:t>inversion:occurs</a:t>
            </a:r>
            <a:r>
              <a:rPr lang="en-US" dirty="0" smtClean="0">
                <a:latin typeface="Andalus"/>
              </a:rPr>
              <a:t> after 4 weeks and is rare.</a:t>
            </a:r>
            <a:endParaRPr lang="en-US" dirty="0" smtClean="0">
              <a:latin typeface="Andalus"/>
            </a:endParaRPr>
          </a:p>
          <a:p>
            <a:pPr marL="0" indent="0">
              <a:buNone/>
            </a:pPr>
            <a:endParaRPr lang="en-US" dirty="0">
              <a:latin typeface="Andalu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GB" dirty="0" smtClean="0">
                <a:solidFill>
                  <a:srgbClr val="000000"/>
                </a:solidFill>
                <a:latin typeface="Andalus" pitchFamily="18" charset="-78"/>
                <a:ea typeface="Microsoft YaHei" panose="020B0503020204020204" charset="-122"/>
                <a:cs typeface="Andalus" pitchFamily="18" charset="-78"/>
              </a:rPr>
              <a:t>Labour is prolonged when it exceeds the number of hours considered to be normal for a nulliparous or a multiparous woman</a:t>
            </a:r>
            <a:endParaRPr lang="en-GB" dirty="0" smtClean="0">
              <a:solidFill>
                <a:srgbClr val="000000"/>
              </a:solidFill>
              <a:latin typeface="Andalus" pitchFamily="18" charset="-78"/>
              <a:ea typeface="Microsoft YaHei" panose="020B0503020204020204" charset="-122"/>
              <a:cs typeface="Andalus" pitchFamily="18" charset="-78"/>
            </a:endParaRPr>
          </a:p>
          <a:p>
            <a:r>
              <a:rPr lang="en-GB" dirty="0" smtClean="0">
                <a:solidFill>
                  <a:srgbClr val="000000"/>
                </a:solidFill>
                <a:latin typeface="Andalus" pitchFamily="18" charset="-78"/>
                <a:ea typeface="Microsoft YaHei" panose="020B0503020204020204" charset="-122"/>
                <a:cs typeface="Andalus" pitchFamily="18" charset="-78"/>
              </a:rPr>
              <a:t>Different terms are used for prolonged labour at different times or for different reasons.</a:t>
            </a:r>
            <a:endParaRPr lang="en-GB" dirty="0" smtClean="0">
              <a:solidFill>
                <a:srgbClr val="000000"/>
              </a:solidFill>
              <a:latin typeface="Andalus" pitchFamily="18" charset="-78"/>
              <a:ea typeface="Microsoft YaHei" panose="020B0503020204020204" charset="-122"/>
              <a:cs typeface="Andalus" pitchFamily="18" charset="-78"/>
            </a:endParaRPr>
          </a:p>
          <a:p>
            <a:r>
              <a:rPr lang="en-GB" dirty="0" err="1" smtClean="0">
                <a:solidFill>
                  <a:srgbClr val="000000"/>
                </a:solidFill>
                <a:latin typeface="Andalus" pitchFamily="18" charset="-78"/>
                <a:ea typeface="Microsoft YaHei" panose="020B0503020204020204" charset="-122"/>
                <a:cs typeface="Andalus" pitchFamily="18" charset="-78"/>
              </a:rPr>
              <a:t>Dystocia</a:t>
            </a:r>
            <a:r>
              <a:rPr lang="en-GB" dirty="0" smtClean="0">
                <a:solidFill>
                  <a:srgbClr val="000000"/>
                </a:solidFill>
                <a:latin typeface="Andalus" pitchFamily="18" charset="-78"/>
                <a:ea typeface="Microsoft YaHei" panose="020B0503020204020204" charset="-122"/>
                <a:cs typeface="Andalus" pitchFamily="18" charset="-78"/>
              </a:rPr>
              <a:t> is the term used for difficult or slow labour &amp; thus includes both failure to progress &amp; prolonged labour</a:t>
            </a:r>
            <a:endParaRPr lang="en-GB" dirty="0" smtClean="0">
              <a:solidFill>
                <a:srgbClr val="000000"/>
              </a:solidFill>
              <a:latin typeface="Andalus" pitchFamily="18" charset="-78"/>
              <a:ea typeface="Microsoft YaHei" panose="020B0503020204020204" charset="-122"/>
              <a:cs typeface="Andalus" pitchFamily="18" charset="-78"/>
            </a:endParaRPr>
          </a:p>
          <a:p>
            <a:pPr>
              <a:buNone/>
            </a:pPr>
            <a:r>
              <a:rPr lang="en-GB" b="1" u="sng" dirty="0" smtClean="0">
                <a:solidFill>
                  <a:srgbClr val="000000"/>
                </a:solidFill>
                <a:latin typeface="Andalus" pitchFamily="18" charset="-78"/>
                <a:ea typeface="Microsoft YaHei" panose="020B0503020204020204" charset="-122"/>
                <a:cs typeface="Andalus" pitchFamily="18" charset="-78"/>
              </a:rPr>
              <a:t>CLASSIFICATION PER STAGE</a:t>
            </a:r>
            <a:endParaRPr lang="en-GB" b="1" u="sng"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ClrTx/>
              <a:buFont typeface="Wingdings" panose="05000000000000000000" pitchFamily="2" charset="2"/>
              <a:buChar char="ü"/>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b="1" dirty="0" smtClean="0">
                <a:solidFill>
                  <a:srgbClr val="000000"/>
                </a:solidFill>
                <a:latin typeface="Andalus" pitchFamily="18" charset="-78"/>
                <a:ea typeface="Microsoft YaHei" panose="020B0503020204020204" charset="-122"/>
                <a:cs typeface="Andalus" pitchFamily="18" charset="-78"/>
              </a:rPr>
              <a:t>Delay in latent phase of labour</a:t>
            </a:r>
            <a:endParaRPr lang="en-GB" b="1"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smtClean="0">
                <a:solidFill>
                  <a:srgbClr val="000000"/>
                </a:solidFill>
                <a:latin typeface="Andalus" pitchFamily="18" charset="-78"/>
                <a:ea typeface="Microsoft YaHei" panose="020B0503020204020204" charset="-122"/>
                <a:cs typeface="Andalus" pitchFamily="18" charset="-78"/>
              </a:rPr>
              <a:t>The latent phase lasts from the onset of labour to Four centimetre dilatation of the cervical os. </a:t>
            </a:r>
            <a:endParaRPr lang="en-US"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Andalus"/>
              </a:rPr>
              <a:t>Causes of acute inversion are associated with uterine atony and cervical dilatation and include:</a:t>
            </a:r>
            <a:endParaRPr lang="en-US" dirty="0" smtClean="0">
              <a:latin typeface="Andalus"/>
            </a:endParaRPr>
          </a:p>
          <a:p>
            <a:pPr marL="571500" indent="-571500">
              <a:buFont typeface="+mj-lt"/>
              <a:buAutoNum type="romanLcPeriod"/>
            </a:pPr>
            <a:r>
              <a:rPr lang="en-US" dirty="0" smtClean="0">
                <a:latin typeface="Andalus"/>
              </a:rPr>
              <a:t>Mismanagement in the third stage of </a:t>
            </a:r>
            <a:r>
              <a:rPr lang="en-US" dirty="0" err="1" smtClean="0">
                <a:latin typeface="Andalus"/>
              </a:rPr>
              <a:t>labour</a:t>
            </a:r>
            <a:endParaRPr lang="en-US" dirty="0" smtClean="0">
              <a:latin typeface="Andalus"/>
            </a:endParaRPr>
          </a:p>
          <a:p>
            <a:pPr marL="571500" indent="-571500">
              <a:buFont typeface="+mj-lt"/>
              <a:buAutoNum type="romanLcPeriod"/>
            </a:pPr>
            <a:r>
              <a:rPr lang="en-US" dirty="0" smtClean="0">
                <a:latin typeface="Andalus"/>
              </a:rPr>
              <a:t>Combining fundal pressure and cord traction to expel the placenta</a:t>
            </a:r>
            <a:endParaRPr lang="en-US" dirty="0" smtClean="0">
              <a:latin typeface="Andalus"/>
            </a:endParaRPr>
          </a:p>
          <a:p>
            <a:pPr marL="571500" indent="-571500">
              <a:buFont typeface="+mj-lt"/>
              <a:buAutoNum type="romanLcPeriod"/>
            </a:pPr>
            <a:r>
              <a:rPr lang="en-US" dirty="0" smtClean="0">
                <a:latin typeface="Andalus"/>
              </a:rPr>
              <a:t>Use of fundal pressure to expel the placenta while the uterus is atonic</a:t>
            </a:r>
            <a:endParaRPr lang="en-US" dirty="0" smtClean="0">
              <a:latin typeface="Andalus"/>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71500" indent="-571500">
              <a:buFont typeface="+mj-lt"/>
              <a:buAutoNum type="romanLcPeriod"/>
            </a:pPr>
            <a:r>
              <a:rPr lang="en-US" dirty="0">
                <a:latin typeface="Andalus"/>
              </a:rPr>
              <a:t>Pathologically adherent placenta</a:t>
            </a:r>
            <a:endParaRPr lang="en-US" dirty="0">
              <a:latin typeface="Andalus"/>
            </a:endParaRPr>
          </a:p>
          <a:p>
            <a:pPr marL="571500" indent="-571500">
              <a:buFont typeface="+mj-lt"/>
              <a:buAutoNum type="romanLcPeriod"/>
            </a:pPr>
            <a:r>
              <a:rPr lang="en-US" dirty="0">
                <a:latin typeface="Andalus"/>
              </a:rPr>
              <a:t>Spontaneous occurrence of unknown cause</a:t>
            </a:r>
            <a:endParaRPr lang="en-US" dirty="0">
              <a:latin typeface="Andalus"/>
            </a:endParaRPr>
          </a:p>
          <a:p>
            <a:pPr marL="571500" indent="-571500">
              <a:buFont typeface="+mj-lt"/>
              <a:buAutoNum type="romanLcPeriod"/>
            </a:pPr>
            <a:r>
              <a:rPr lang="en-US" dirty="0" err="1">
                <a:latin typeface="Andalus"/>
              </a:rPr>
              <a:t>Primiparity</a:t>
            </a:r>
            <a:endParaRPr lang="en-US" dirty="0">
              <a:latin typeface="Andalus"/>
            </a:endParaRPr>
          </a:p>
          <a:p>
            <a:pPr marL="571500" indent="-571500">
              <a:buFont typeface="+mj-lt"/>
              <a:buAutoNum type="romanLcPeriod"/>
            </a:pPr>
            <a:r>
              <a:rPr lang="en-US" dirty="0">
                <a:latin typeface="Andalus"/>
              </a:rPr>
              <a:t>Fetal macrosomia</a:t>
            </a:r>
            <a:endParaRPr lang="en-US" dirty="0">
              <a:latin typeface="Andalus"/>
            </a:endParaRPr>
          </a:p>
          <a:p>
            <a:pPr marL="571500" indent="-571500">
              <a:buFont typeface="+mj-lt"/>
              <a:buAutoNum type="romanLcPeriod"/>
            </a:pPr>
            <a:r>
              <a:rPr lang="en-US" dirty="0">
                <a:latin typeface="Andalus"/>
              </a:rPr>
              <a:t>Short umbilical cord</a:t>
            </a:r>
            <a:endParaRPr lang="en-US" dirty="0">
              <a:latin typeface="Andalus"/>
            </a:endParaRPr>
          </a:p>
          <a:p>
            <a:pPr marL="571500" indent="-571500">
              <a:buFont typeface="+mj-lt"/>
              <a:buAutoNum type="romanLcPeriod"/>
            </a:pPr>
            <a:r>
              <a:rPr lang="en-US" dirty="0">
                <a:latin typeface="Andalus"/>
              </a:rPr>
              <a:t>Sudden emptying of a distended </a:t>
            </a:r>
            <a:r>
              <a:rPr lang="en-US" dirty="0" smtClean="0">
                <a:latin typeface="Andalus"/>
              </a:rPr>
              <a:t>uterus</a:t>
            </a:r>
            <a:endParaRPr lang="en-US" dirty="0">
              <a:latin typeface="Andalus"/>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signs</a:t>
            </a:r>
            <a:endParaRPr lang="en-US" dirty="0"/>
          </a:p>
        </p:txBody>
      </p:sp>
      <p:sp>
        <p:nvSpPr>
          <p:cNvPr id="3" name="Content Placeholder 2"/>
          <p:cNvSpPr>
            <a:spLocks noGrp="1"/>
          </p:cNvSpPr>
          <p:nvPr>
            <p:ph idx="1"/>
          </p:nvPr>
        </p:nvSpPr>
        <p:spPr/>
        <p:txBody>
          <a:bodyPr/>
          <a:lstStyle/>
          <a:p>
            <a:r>
              <a:rPr lang="en-US" dirty="0" smtClean="0">
                <a:latin typeface="Andalus"/>
              </a:rPr>
              <a:t>Profound shock </a:t>
            </a:r>
            <a:r>
              <a:rPr lang="en-US" dirty="0" err="1" smtClean="0">
                <a:latin typeface="Andalus"/>
              </a:rPr>
              <a:t>haemorrhage</a:t>
            </a:r>
            <a:endParaRPr lang="en-US" dirty="0" smtClean="0">
              <a:latin typeface="Andalus"/>
            </a:endParaRPr>
          </a:p>
          <a:p>
            <a:r>
              <a:rPr lang="en-US" dirty="0" smtClean="0">
                <a:latin typeface="Andalus"/>
              </a:rPr>
              <a:t>Blood loss is within range of 800-1800 ml</a:t>
            </a:r>
            <a:endParaRPr lang="en-US" dirty="0" smtClean="0">
              <a:latin typeface="Andalus"/>
            </a:endParaRPr>
          </a:p>
          <a:p>
            <a:r>
              <a:rPr lang="en-US" dirty="0" smtClean="0">
                <a:latin typeface="Andalus"/>
              </a:rPr>
              <a:t>Severe abdominal pain</a:t>
            </a:r>
            <a:endParaRPr lang="en-US" dirty="0" smtClean="0">
              <a:latin typeface="Andalus"/>
            </a:endParaRPr>
          </a:p>
          <a:p>
            <a:r>
              <a:rPr lang="en-US" dirty="0" smtClean="0">
                <a:latin typeface="Andalus"/>
              </a:rPr>
              <a:t>On palpation of the </a:t>
            </a:r>
            <a:r>
              <a:rPr lang="en-US" dirty="0" err="1" smtClean="0">
                <a:latin typeface="Andalus"/>
              </a:rPr>
              <a:t>uterus,you</a:t>
            </a:r>
            <a:r>
              <a:rPr lang="en-US" dirty="0" smtClean="0">
                <a:latin typeface="Andalus"/>
              </a:rPr>
              <a:t> feel an indentation of the fundus.</a:t>
            </a:r>
            <a:endParaRPr lang="en-US" dirty="0" smtClean="0">
              <a:latin typeface="Andalus"/>
            </a:endParaRPr>
          </a:p>
          <a:p>
            <a:r>
              <a:rPr lang="en-US" dirty="0" smtClean="0">
                <a:latin typeface="Andalus"/>
              </a:rPr>
              <a:t>Presence of the uterus at the vulva</a:t>
            </a:r>
            <a:endParaRPr lang="en-US" dirty="0" smtClean="0">
              <a:latin typeface="Andalus"/>
            </a:endParaRPr>
          </a:p>
          <a:p>
            <a:pPr marL="0" indent="0">
              <a:buNone/>
            </a:pPr>
            <a:endParaRPr lang="en-US" dirty="0" smtClean="0">
              <a:latin typeface="Andalus"/>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v"/>
            </a:pPr>
            <a:r>
              <a:rPr lang="en-US" dirty="0" smtClean="0">
                <a:latin typeface="Andalus"/>
              </a:rPr>
              <a:t>Immediate action;</a:t>
            </a:r>
            <a:endParaRPr lang="en-US" dirty="0" smtClean="0">
              <a:latin typeface="Andalus"/>
            </a:endParaRPr>
          </a:p>
          <a:p>
            <a:pPr marL="571500" indent="-571500">
              <a:buFont typeface="+mj-lt"/>
              <a:buAutoNum type="romanLcPeriod"/>
            </a:pPr>
            <a:r>
              <a:rPr lang="en-US" dirty="0" smtClean="0">
                <a:latin typeface="Andalus"/>
              </a:rPr>
              <a:t>Urgent medical help is summoned.</a:t>
            </a:r>
            <a:endParaRPr lang="en-US" dirty="0" smtClean="0">
              <a:latin typeface="Andalus"/>
            </a:endParaRPr>
          </a:p>
          <a:p>
            <a:pPr marL="571500" indent="-571500">
              <a:buFont typeface="+mj-lt"/>
              <a:buAutoNum type="romanLcPeriod"/>
            </a:pPr>
            <a:r>
              <a:rPr lang="en-US" dirty="0" smtClean="0">
                <a:latin typeface="Andalus"/>
              </a:rPr>
              <a:t>Immediate replacement of the uterus</a:t>
            </a:r>
            <a:endParaRPr lang="en-US" dirty="0" smtClean="0">
              <a:latin typeface="Andalus"/>
            </a:endParaRPr>
          </a:p>
          <a:p>
            <a:pPr marL="571500" indent="-571500">
              <a:buFont typeface="+mj-lt"/>
              <a:buAutoNum type="romanLcPeriod"/>
            </a:pPr>
            <a:r>
              <a:rPr lang="en-US" dirty="0" smtClean="0">
                <a:latin typeface="Andalus"/>
              </a:rPr>
              <a:t>An intravenous cannula should be inserted and blood taken for cross-matching prior to commencing an infusion</a:t>
            </a:r>
            <a:endParaRPr lang="en-US" dirty="0" smtClean="0">
              <a:latin typeface="Andalus"/>
            </a:endParaRPr>
          </a:p>
          <a:p>
            <a:pPr marL="571500" indent="-571500">
              <a:buFont typeface="+mj-lt"/>
              <a:buAutoNum type="romanLcPeriod"/>
            </a:pPr>
            <a:r>
              <a:rPr lang="en-US" dirty="0" smtClean="0">
                <a:latin typeface="Andalus"/>
              </a:rPr>
              <a:t>Analgesia such as morphine may be given to the woman</a:t>
            </a:r>
            <a:endParaRPr lang="en-US" dirty="0" smtClean="0">
              <a:latin typeface="Andalus"/>
            </a:endParaRPr>
          </a:p>
          <a:p>
            <a:pPr marL="571500" indent="-571500">
              <a:buFont typeface="+mj-lt"/>
              <a:buAutoNum type="romanLcPeriod"/>
            </a:pPr>
            <a:r>
              <a:rPr lang="en-US" dirty="0" smtClean="0">
                <a:latin typeface="Andalus"/>
              </a:rPr>
              <a:t>If placenta is still </a:t>
            </a:r>
            <a:r>
              <a:rPr lang="en-US" dirty="0" err="1" smtClean="0">
                <a:latin typeface="Andalus"/>
              </a:rPr>
              <a:t>attached,it</a:t>
            </a:r>
            <a:r>
              <a:rPr lang="en-US" dirty="0" smtClean="0">
                <a:latin typeface="Andalus"/>
              </a:rPr>
              <a:t> should be left in situ as attempts to remove it at this stage may result in </a:t>
            </a:r>
            <a:r>
              <a:rPr lang="en-US" dirty="0" err="1" smtClean="0">
                <a:latin typeface="Andalus"/>
              </a:rPr>
              <a:t>uncontrallable</a:t>
            </a:r>
            <a:r>
              <a:rPr lang="en-US" dirty="0" smtClean="0">
                <a:latin typeface="Andalus"/>
              </a:rPr>
              <a:t> </a:t>
            </a:r>
            <a:r>
              <a:rPr lang="en-US" dirty="0" err="1" smtClean="0">
                <a:latin typeface="Andalus"/>
              </a:rPr>
              <a:t>haemorrhage</a:t>
            </a:r>
            <a:r>
              <a:rPr lang="en-US" dirty="0" smtClean="0">
                <a:latin typeface="Andalus"/>
              </a:rPr>
              <a:t>.</a:t>
            </a:r>
            <a:endParaRPr lang="en-US" dirty="0" smtClean="0">
              <a:latin typeface="Andalus"/>
            </a:endParaRPr>
          </a:p>
          <a:p>
            <a:pPr marL="0" indent="0">
              <a:buNone/>
            </a:pPr>
            <a:endParaRPr lang="en-US" dirty="0">
              <a:latin typeface="Andalus"/>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latin typeface="Andalus"/>
              </a:rPr>
              <a:t>Medical management;</a:t>
            </a:r>
            <a:endParaRPr lang="en-US" dirty="0" smtClean="0">
              <a:latin typeface="Andalus"/>
            </a:endParaRPr>
          </a:p>
          <a:p>
            <a:pPr marL="571500" indent="-571500">
              <a:buFont typeface="+mj-lt"/>
              <a:buAutoNum type="romanLcPeriod"/>
            </a:pPr>
            <a:r>
              <a:rPr lang="en-US" dirty="0" smtClean="0">
                <a:latin typeface="Andalus"/>
              </a:rPr>
              <a:t>The hydrostatic method of replacement involves the instillation of several </a:t>
            </a:r>
            <a:r>
              <a:rPr lang="en-US" dirty="0" err="1" smtClean="0">
                <a:latin typeface="Andalus"/>
              </a:rPr>
              <a:t>litres</a:t>
            </a:r>
            <a:r>
              <a:rPr lang="en-US" dirty="0" smtClean="0">
                <a:latin typeface="Andalus"/>
              </a:rPr>
              <a:t> of warm saline infused through a giving set into the vagina.</a:t>
            </a:r>
            <a:endParaRPr lang="en-US" dirty="0" smtClean="0">
              <a:latin typeface="Andalus"/>
            </a:endParaRPr>
          </a:p>
          <a:p>
            <a:pPr marL="571500" indent="-571500">
              <a:buFont typeface="+mj-lt"/>
              <a:buAutoNum type="romanLcPeriod"/>
            </a:pPr>
            <a:r>
              <a:rPr lang="en-US" dirty="0" smtClean="0">
                <a:latin typeface="Andalus"/>
              </a:rPr>
              <a:t>Surgical correction via a laparotomy may be done to correct inversion.</a:t>
            </a:r>
            <a:endParaRPr lang="en-US" dirty="0">
              <a:latin typeface="Andalus"/>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POSTPARTUM HAEMORRHAGE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latin typeface="Andalus"/>
              </a:rPr>
              <a:t>PPH is defined as bleeding from the genital tract in excess of 500 ml at any time following the </a:t>
            </a:r>
            <a:r>
              <a:rPr lang="en-US" dirty="0" err="1" smtClean="0">
                <a:latin typeface="Andalus"/>
              </a:rPr>
              <a:t>babys</a:t>
            </a:r>
            <a:r>
              <a:rPr lang="en-US" dirty="0" smtClean="0">
                <a:latin typeface="Andalus"/>
              </a:rPr>
              <a:t> birth.</a:t>
            </a:r>
            <a:endParaRPr lang="en-US" dirty="0" smtClean="0">
              <a:latin typeface="Andalus"/>
            </a:endParaRPr>
          </a:p>
          <a:p>
            <a:r>
              <a:rPr lang="en-US" dirty="0" smtClean="0">
                <a:latin typeface="Andalus"/>
              </a:rPr>
              <a:t>A loss of 500-999 ml in a healthy woman is considered a mild </a:t>
            </a:r>
            <a:r>
              <a:rPr lang="en-US" dirty="0" err="1" smtClean="0">
                <a:latin typeface="Andalus"/>
              </a:rPr>
              <a:t>pph,and</a:t>
            </a:r>
            <a:r>
              <a:rPr lang="en-US" dirty="0" smtClean="0">
                <a:latin typeface="Andalus"/>
              </a:rPr>
              <a:t> severe </a:t>
            </a:r>
            <a:r>
              <a:rPr lang="en-US" dirty="0" err="1" smtClean="0">
                <a:latin typeface="Andalus"/>
              </a:rPr>
              <a:t>haemorrhage</a:t>
            </a:r>
            <a:r>
              <a:rPr lang="en-US" dirty="0" smtClean="0">
                <a:latin typeface="Andalus"/>
              </a:rPr>
              <a:t> is deemed to be a loss of greater than 1000ml.</a:t>
            </a:r>
            <a:endParaRPr lang="en-US" dirty="0">
              <a:latin typeface="Andalus"/>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Andalus"/>
              </a:rPr>
              <a:t>PPH can be:</a:t>
            </a:r>
            <a:endParaRPr lang="en-US" dirty="0" smtClean="0">
              <a:latin typeface="Andalus"/>
            </a:endParaRPr>
          </a:p>
          <a:p>
            <a:pPr marL="571500" indent="-571500">
              <a:buFont typeface="+mj-lt"/>
              <a:buAutoNum type="romanLcPeriod"/>
            </a:pPr>
            <a:r>
              <a:rPr lang="en-US" dirty="0" smtClean="0">
                <a:latin typeface="Andalus"/>
              </a:rPr>
              <a:t>Primary  </a:t>
            </a:r>
            <a:r>
              <a:rPr lang="en-US" dirty="0" err="1" smtClean="0">
                <a:latin typeface="Andalus"/>
              </a:rPr>
              <a:t>pph</a:t>
            </a:r>
            <a:endParaRPr lang="en-US" dirty="0" smtClean="0">
              <a:latin typeface="Andalus"/>
            </a:endParaRPr>
          </a:p>
          <a:p>
            <a:pPr marL="571500" indent="-571500">
              <a:buFont typeface="+mj-lt"/>
              <a:buAutoNum type="romanLcPeriod"/>
            </a:pPr>
            <a:r>
              <a:rPr lang="en-US" dirty="0" smtClean="0">
                <a:latin typeface="Andalus"/>
              </a:rPr>
              <a:t>Secondary </a:t>
            </a:r>
            <a:r>
              <a:rPr lang="en-US" dirty="0" err="1" smtClean="0">
                <a:latin typeface="Andalus"/>
              </a:rPr>
              <a:t>pph</a:t>
            </a:r>
            <a:endParaRPr lang="en-US" dirty="0">
              <a:latin typeface="Andalus"/>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i.Primary</a:t>
            </a:r>
            <a:r>
              <a:rPr lang="en-US" dirty="0" smtClean="0"/>
              <a:t> postpartum </a:t>
            </a:r>
            <a:r>
              <a:rPr lang="en-US" dirty="0" err="1" smtClean="0"/>
              <a:t>haemorrhage</a:t>
            </a:r>
            <a:endParaRPr lang="en-US" dirty="0"/>
          </a:p>
        </p:txBody>
      </p:sp>
      <p:sp>
        <p:nvSpPr>
          <p:cNvPr id="3" name="Content Placeholder 2"/>
          <p:cNvSpPr>
            <a:spLocks noGrp="1"/>
          </p:cNvSpPr>
          <p:nvPr>
            <p:ph idx="1"/>
          </p:nvPr>
        </p:nvSpPr>
        <p:spPr/>
        <p:txBody>
          <a:bodyPr/>
          <a:lstStyle/>
          <a:p>
            <a:r>
              <a:rPr lang="en-US" dirty="0" smtClean="0">
                <a:latin typeface="Andalus"/>
              </a:rPr>
              <a:t>Its bleeding from the genital tract in excess of 500 ml at any time following the </a:t>
            </a:r>
            <a:r>
              <a:rPr lang="en-US" dirty="0" err="1" smtClean="0">
                <a:latin typeface="Andalus"/>
              </a:rPr>
              <a:t>babys</a:t>
            </a:r>
            <a:r>
              <a:rPr lang="en-US" dirty="0" smtClean="0">
                <a:latin typeface="Andalus"/>
              </a:rPr>
              <a:t> birth </a:t>
            </a:r>
            <a:r>
              <a:rPr lang="en-US" dirty="0" err="1" smtClean="0">
                <a:latin typeface="Andalus"/>
              </a:rPr>
              <a:t>upto</a:t>
            </a:r>
            <a:r>
              <a:rPr lang="en-US" dirty="0" smtClean="0">
                <a:latin typeface="Andalus"/>
              </a:rPr>
              <a:t> 24hrs postpartum.</a:t>
            </a:r>
            <a:endParaRPr lang="en-US" dirty="0" smtClean="0">
              <a:latin typeface="Andalus"/>
            </a:endParaRPr>
          </a:p>
          <a:p>
            <a:pPr marL="0" indent="0">
              <a:buNone/>
            </a:pPr>
            <a:r>
              <a:rPr lang="en-US" dirty="0" smtClean="0">
                <a:latin typeface="Andalus"/>
              </a:rPr>
              <a:t>Causes;4T</a:t>
            </a:r>
            <a:endParaRPr lang="en-US" dirty="0" smtClean="0">
              <a:latin typeface="Andalus"/>
            </a:endParaRPr>
          </a:p>
          <a:p>
            <a:pPr marL="514350" indent="-514350">
              <a:buFont typeface="+mj-lt"/>
              <a:buAutoNum type="alphaLcParenR"/>
            </a:pPr>
            <a:r>
              <a:rPr lang="en-US" dirty="0" smtClean="0">
                <a:latin typeface="Andalus"/>
              </a:rPr>
              <a:t>Atonic uterus (tone)</a:t>
            </a:r>
            <a:endParaRPr lang="en-US" dirty="0" smtClean="0">
              <a:latin typeface="Andalus"/>
            </a:endParaRPr>
          </a:p>
          <a:p>
            <a:pPr marL="514350" indent="-514350">
              <a:buFont typeface="+mj-lt"/>
              <a:buAutoNum type="alphaLcParenR"/>
            </a:pPr>
            <a:r>
              <a:rPr lang="en-US" dirty="0" smtClean="0">
                <a:latin typeface="Andalus"/>
              </a:rPr>
              <a:t>Retained placenta (tissues)</a:t>
            </a:r>
            <a:endParaRPr lang="en-US" dirty="0" smtClean="0">
              <a:latin typeface="Andalus"/>
            </a:endParaRPr>
          </a:p>
          <a:p>
            <a:pPr marL="514350" indent="-514350">
              <a:buFont typeface="+mj-lt"/>
              <a:buAutoNum type="alphaLcParenR"/>
            </a:pPr>
            <a:r>
              <a:rPr lang="en-US" dirty="0" smtClean="0">
                <a:latin typeface="Andalus"/>
              </a:rPr>
              <a:t>Trauma</a:t>
            </a:r>
            <a:endParaRPr lang="en-US" dirty="0" smtClean="0">
              <a:latin typeface="Andalus"/>
            </a:endParaRPr>
          </a:p>
          <a:p>
            <a:pPr marL="514350" indent="-514350">
              <a:buFont typeface="+mj-lt"/>
              <a:buAutoNum type="alphaLcParenR"/>
            </a:pPr>
            <a:r>
              <a:rPr lang="en-US" dirty="0" smtClean="0">
                <a:latin typeface="Andalus"/>
              </a:rPr>
              <a:t>Blood coagulation disorders.(thrombus)</a:t>
            </a:r>
            <a:endParaRPr lang="en-US" dirty="0">
              <a:latin typeface="Andalus"/>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Predisposing factors that might increase the risk of postpartum </a:t>
            </a:r>
            <a:r>
              <a:rPr lang="en-US" sz="2800" dirty="0" err="1" smtClean="0"/>
              <a:t>haemorrhage</a:t>
            </a:r>
            <a:endParaRPr lang="en-US" sz="2800" dirty="0"/>
          </a:p>
        </p:txBody>
      </p:sp>
      <p:sp>
        <p:nvSpPr>
          <p:cNvPr id="3" name="Content Placeholder 2"/>
          <p:cNvSpPr>
            <a:spLocks noGrp="1"/>
          </p:cNvSpPr>
          <p:nvPr>
            <p:ph idx="1"/>
          </p:nvPr>
        </p:nvSpPr>
        <p:spPr/>
        <p:txBody>
          <a:bodyPr>
            <a:normAutofit fontScale="92500" lnSpcReduction="20000"/>
          </a:bodyPr>
          <a:lstStyle/>
          <a:p>
            <a:pPr marL="571500" indent="-571500">
              <a:buFont typeface="+mj-lt"/>
              <a:buAutoNum type="romanLcPeriod"/>
            </a:pPr>
            <a:r>
              <a:rPr lang="en-US" dirty="0" smtClean="0">
                <a:latin typeface="Andalus"/>
              </a:rPr>
              <a:t>Precipitate </a:t>
            </a:r>
            <a:r>
              <a:rPr lang="en-US" dirty="0" err="1" smtClean="0">
                <a:latin typeface="Andalus"/>
              </a:rPr>
              <a:t>labour</a:t>
            </a:r>
            <a:endParaRPr lang="en-US" dirty="0" smtClean="0">
              <a:latin typeface="Andalus"/>
            </a:endParaRPr>
          </a:p>
          <a:p>
            <a:pPr marL="571500" indent="-571500">
              <a:buFont typeface="+mj-lt"/>
              <a:buAutoNum type="romanLcPeriod"/>
            </a:pPr>
            <a:r>
              <a:rPr lang="en-US" dirty="0" smtClean="0">
                <a:latin typeface="Andalus"/>
              </a:rPr>
              <a:t>Prolonged </a:t>
            </a:r>
            <a:r>
              <a:rPr lang="en-US" dirty="0" err="1" smtClean="0">
                <a:latin typeface="Andalus"/>
              </a:rPr>
              <a:t>labour</a:t>
            </a:r>
            <a:endParaRPr lang="en-US" dirty="0" smtClean="0">
              <a:latin typeface="Andalus"/>
            </a:endParaRPr>
          </a:p>
          <a:p>
            <a:pPr marL="571500" indent="-571500">
              <a:buFont typeface="+mj-lt"/>
              <a:buAutoNum type="romanLcPeriod"/>
            </a:pPr>
            <a:r>
              <a:rPr lang="en-US" dirty="0" err="1" smtClean="0">
                <a:latin typeface="Andalus"/>
              </a:rPr>
              <a:t>Polyhydramnios,macrosomia</a:t>
            </a:r>
            <a:r>
              <a:rPr lang="en-US" dirty="0" smtClean="0">
                <a:latin typeface="Andalus"/>
              </a:rPr>
              <a:t> or multiple pregnancy</a:t>
            </a:r>
            <a:endParaRPr lang="en-US" dirty="0" smtClean="0">
              <a:latin typeface="Andalus"/>
            </a:endParaRPr>
          </a:p>
          <a:p>
            <a:pPr marL="571500" indent="-571500">
              <a:buFont typeface="+mj-lt"/>
              <a:buAutoNum type="romanLcPeriod"/>
            </a:pPr>
            <a:r>
              <a:rPr lang="en-US" dirty="0" smtClean="0">
                <a:latin typeface="Andalus"/>
              </a:rPr>
              <a:t>Placenta </a:t>
            </a:r>
            <a:r>
              <a:rPr lang="en-US" dirty="0" err="1" smtClean="0">
                <a:latin typeface="Andalus"/>
              </a:rPr>
              <a:t>preavia</a:t>
            </a:r>
            <a:endParaRPr lang="en-US" dirty="0" smtClean="0">
              <a:latin typeface="Andalus"/>
            </a:endParaRPr>
          </a:p>
          <a:p>
            <a:pPr marL="571500" indent="-571500">
              <a:buFont typeface="+mj-lt"/>
              <a:buAutoNum type="romanLcPeriod"/>
            </a:pPr>
            <a:r>
              <a:rPr lang="en-US" dirty="0" smtClean="0">
                <a:latin typeface="Andalus"/>
              </a:rPr>
              <a:t>Placental abruption</a:t>
            </a:r>
            <a:endParaRPr lang="en-US" dirty="0" smtClean="0">
              <a:latin typeface="Andalus"/>
            </a:endParaRPr>
          </a:p>
          <a:p>
            <a:pPr marL="571500" indent="-571500">
              <a:buFont typeface="+mj-lt"/>
              <a:buAutoNum type="romanLcPeriod"/>
            </a:pPr>
            <a:r>
              <a:rPr lang="en-US" dirty="0" smtClean="0">
                <a:latin typeface="Andalus"/>
              </a:rPr>
              <a:t>Induction or augmentation of </a:t>
            </a:r>
            <a:r>
              <a:rPr lang="en-US" dirty="0" err="1" smtClean="0">
                <a:latin typeface="Andalus"/>
              </a:rPr>
              <a:t>labour</a:t>
            </a:r>
            <a:r>
              <a:rPr lang="en-US" dirty="0" smtClean="0">
                <a:latin typeface="Andalus"/>
              </a:rPr>
              <a:t> with oxytocin</a:t>
            </a:r>
            <a:endParaRPr lang="en-US" dirty="0" smtClean="0">
              <a:latin typeface="Andalus"/>
            </a:endParaRPr>
          </a:p>
          <a:p>
            <a:pPr marL="571500" indent="-571500">
              <a:buFont typeface="+mj-lt"/>
              <a:buAutoNum type="romanLcPeriod"/>
            </a:pPr>
            <a:r>
              <a:rPr lang="en-US" dirty="0" smtClean="0">
                <a:latin typeface="Andalus"/>
              </a:rPr>
              <a:t>Episiotomy</a:t>
            </a:r>
            <a:endParaRPr lang="en-US" dirty="0" smtClean="0">
              <a:latin typeface="Andalus"/>
            </a:endParaRPr>
          </a:p>
          <a:p>
            <a:pPr marL="571500" indent="-571500">
              <a:buFont typeface="+mj-lt"/>
              <a:buAutoNum type="romanLcPeriod"/>
            </a:pPr>
            <a:r>
              <a:rPr lang="en-US" dirty="0" smtClean="0">
                <a:latin typeface="Andalus"/>
              </a:rPr>
              <a:t>General </a:t>
            </a:r>
            <a:r>
              <a:rPr lang="en-US" dirty="0" err="1" smtClean="0">
                <a:latin typeface="Andalus"/>
              </a:rPr>
              <a:t>anaesthesia</a:t>
            </a:r>
            <a:endParaRPr lang="en-US" dirty="0" smtClean="0">
              <a:latin typeface="Andalus"/>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571500" indent="-571500">
              <a:buFont typeface="+mj-lt"/>
              <a:buAutoNum type="romanLcPeriod"/>
            </a:pPr>
            <a:r>
              <a:rPr lang="en-US" dirty="0">
                <a:latin typeface="Andalus"/>
              </a:rPr>
              <a:t>Mismanagement of third stage of </a:t>
            </a:r>
            <a:r>
              <a:rPr lang="en-US" dirty="0" err="1">
                <a:latin typeface="Andalus"/>
              </a:rPr>
              <a:t>labour</a:t>
            </a:r>
            <a:endParaRPr lang="en-US" dirty="0">
              <a:latin typeface="Andalus"/>
            </a:endParaRPr>
          </a:p>
          <a:p>
            <a:pPr marL="571500" indent="-571500">
              <a:buFont typeface="+mj-lt"/>
              <a:buAutoNum type="romanLcPeriod"/>
            </a:pPr>
            <a:r>
              <a:rPr lang="en-US" dirty="0">
                <a:latin typeface="Andalus"/>
              </a:rPr>
              <a:t>A full bladder</a:t>
            </a:r>
            <a:endParaRPr lang="en-US" dirty="0">
              <a:latin typeface="Andalus"/>
            </a:endParaRPr>
          </a:p>
          <a:p>
            <a:pPr marL="571500" indent="-571500">
              <a:buFont typeface="+mj-lt"/>
              <a:buAutoNum type="romanLcPeriod"/>
            </a:pPr>
            <a:r>
              <a:rPr lang="en-US" dirty="0">
                <a:latin typeface="Andalus"/>
              </a:rPr>
              <a:t>Previous history of </a:t>
            </a:r>
            <a:r>
              <a:rPr lang="en-US" dirty="0" err="1">
                <a:latin typeface="Andalus"/>
              </a:rPr>
              <a:t>pph</a:t>
            </a:r>
            <a:r>
              <a:rPr lang="en-US" dirty="0">
                <a:latin typeface="Andalus"/>
              </a:rPr>
              <a:t> or retained placenta</a:t>
            </a:r>
            <a:endParaRPr lang="en-US" dirty="0">
              <a:latin typeface="Andalus"/>
            </a:endParaRPr>
          </a:p>
          <a:p>
            <a:pPr marL="571500" indent="-571500">
              <a:buFont typeface="+mj-lt"/>
              <a:buAutoNum type="romanLcPeriod"/>
            </a:pPr>
            <a:r>
              <a:rPr lang="en-US" dirty="0">
                <a:latin typeface="Andalus"/>
              </a:rPr>
              <a:t>Fibroids</a:t>
            </a:r>
            <a:endParaRPr lang="en-US" dirty="0">
              <a:latin typeface="Andalus"/>
            </a:endParaRPr>
          </a:p>
          <a:p>
            <a:pPr marL="571500" indent="-571500">
              <a:buFont typeface="+mj-lt"/>
              <a:buAutoNum type="romanLcPeriod"/>
            </a:pPr>
            <a:r>
              <a:rPr lang="en-US" dirty="0" err="1">
                <a:latin typeface="Andalus"/>
              </a:rPr>
              <a:t>Anaemia</a:t>
            </a:r>
            <a:endParaRPr lang="en-US" dirty="0">
              <a:latin typeface="Andalus"/>
            </a:endParaRPr>
          </a:p>
          <a:p>
            <a:pPr marL="571500" indent="-571500">
              <a:buFont typeface="+mj-lt"/>
              <a:buAutoNum type="romanLcPeriod"/>
            </a:pPr>
            <a:r>
              <a:rPr lang="en-US" dirty="0" err="1">
                <a:latin typeface="Andalus"/>
              </a:rPr>
              <a:t>Hiv</a:t>
            </a:r>
            <a:r>
              <a:rPr lang="en-US" dirty="0">
                <a:latin typeface="Andalus"/>
              </a:rPr>
              <a:t>/aids </a:t>
            </a:r>
            <a:endParaRPr lang="en-US" dirty="0">
              <a:latin typeface="Andalus"/>
            </a:endParaRPr>
          </a:p>
          <a:p>
            <a:pPr marL="571500" indent="-571500">
              <a:buFont typeface="+mj-lt"/>
              <a:buAutoNum type="romanLcPeriod"/>
            </a:pPr>
            <a:r>
              <a:rPr lang="en-US" dirty="0">
                <a:latin typeface="Andalus"/>
              </a:rPr>
              <a:t>Ketosis</a:t>
            </a:r>
            <a:endParaRPr lang="en-US" dirty="0">
              <a:latin typeface="Andalus"/>
            </a:endParaRPr>
          </a:p>
          <a:p>
            <a:pPr marL="571500" indent="-571500">
              <a:buFont typeface="+mj-lt"/>
              <a:buAutoNum type="romanLcPeriod"/>
            </a:pPr>
            <a:r>
              <a:rPr lang="en-US" dirty="0" err="1">
                <a:latin typeface="Andalus"/>
              </a:rPr>
              <a:t>Caeserean</a:t>
            </a:r>
            <a:r>
              <a:rPr lang="en-US" dirty="0">
                <a:latin typeface="Andalus"/>
              </a:rPr>
              <a:t> section</a:t>
            </a:r>
            <a:endParaRPr lang="en-US" dirty="0">
              <a:latin typeface="Andalus"/>
            </a:endParaRPr>
          </a:p>
          <a:p>
            <a:endParaRPr lang="en-US" dirty="0">
              <a:latin typeface="Andalu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lstStyle/>
          <a:p>
            <a:r>
              <a:rPr lang="en-GB" dirty="0" smtClean="0">
                <a:solidFill>
                  <a:srgbClr val="000000"/>
                </a:solidFill>
                <a:latin typeface="Andalus" pitchFamily="18" charset="-78"/>
                <a:ea typeface="Microsoft YaHei" panose="020B0503020204020204" charset="-122"/>
                <a:cs typeface="Andalus" pitchFamily="18" charset="-78"/>
              </a:rPr>
              <a:t>This is the period when structural changes occur in the cervix and it becomes softer and shorter( from 4cm to &lt;0.5cm), its position more central in relation to the presenting part. This takes place in 8-10 hrs </a:t>
            </a:r>
            <a:endParaRPr lang="en-GB" dirty="0" smtClean="0">
              <a:solidFill>
                <a:srgbClr val="000000"/>
              </a:solidFill>
              <a:latin typeface="Andalus" pitchFamily="18" charset="-78"/>
              <a:ea typeface="Microsoft YaHei" panose="020B0503020204020204" charset="-122"/>
              <a:cs typeface="Andalus" pitchFamily="18" charset="-78"/>
            </a:endParaRPr>
          </a:p>
          <a:p>
            <a:r>
              <a:rPr lang="en-GB" dirty="0" smtClean="0">
                <a:solidFill>
                  <a:srgbClr val="000000"/>
                </a:solidFill>
                <a:latin typeface="Andalus" pitchFamily="18" charset="-78"/>
                <a:ea typeface="Microsoft YaHei" panose="020B0503020204020204" charset="-122"/>
                <a:cs typeface="Andalus" pitchFamily="18" charset="-78"/>
              </a:rPr>
              <a:t>During this time, a woman needs support &amp; encouragement from those caring for her, making sure there is adequate food and fluid intake</a:t>
            </a:r>
            <a:endParaRPr lang="en-GB"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ClrTx/>
              <a:buFont typeface="Wingdings" panose="05000000000000000000" pitchFamily="2" charset="2"/>
              <a:buChar char="ü"/>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b="1" dirty="0" smtClean="0">
                <a:solidFill>
                  <a:srgbClr val="000000"/>
                </a:solidFill>
                <a:latin typeface="Andalus" pitchFamily="18" charset="-78"/>
                <a:ea typeface="Microsoft YaHei" panose="020B0503020204020204" charset="-122"/>
                <a:cs typeface="Andalus" pitchFamily="18" charset="-78"/>
              </a:rPr>
              <a:t>Delay in active phase of labour &amp; the use of the partogram</a:t>
            </a:r>
            <a:endParaRPr lang="en-GB" b="1"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smtClean="0">
                <a:solidFill>
                  <a:srgbClr val="000000"/>
                </a:solidFill>
                <a:latin typeface="Andalus" pitchFamily="18" charset="-78"/>
                <a:ea typeface="Microsoft YaHei" panose="020B0503020204020204" charset="-122"/>
                <a:cs typeface="Andalus" pitchFamily="18" charset="-78"/>
              </a:rPr>
              <a:t>This is the period of time when the cervix dilates from 4cm-10cm with rotation and furtherdescent of the presenting part</a:t>
            </a:r>
            <a:endParaRPr lang="en-GB" dirty="0" smtClean="0">
              <a:solidFill>
                <a:srgbClr val="000000"/>
              </a:solidFill>
              <a:latin typeface="Andalus" pitchFamily="18" charset="-78"/>
              <a:ea typeface="Microsoft YaHei" panose="020B0503020204020204" charset="-122"/>
              <a:cs typeface="Andalus" pitchFamily="18" charset="-78"/>
            </a:endParaRPr>
          </a:p>
          <a:p>
            <a:endParaRPr lang="en-US"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a:t>
            </a:r>
            <a:r>
              <a:rPr lang="en-US" dirty="0" err="1" smtClean="0"/>
              <a:t>pph</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Andalus"/>
              </a:rPr>
              <a:t>Visible bleeding</a:t>
            </a:r>
            <a:endParaRPr lang="en-US" dirty="0" smtClean="0">
              <a:latin typeface="Andalus"/>
            </a:endParaRPr>
          </a:p>
          <a:p>
            <a:r>
              <a:rPr lang="en-US" dirty="0" smtClean="0">
                <a:latin typeface="Andalus"/>
              </a:rPr>
              <a:t>Maternal collapse</a:t>
            </a:r>
            <a:endParaRPr lang="en-US" dirty="0" smtClean="0">
              <a:latin typeface="Andalus"/>
            </a:endParaRPr>
          </a:p>
          <a:p>
            <a:r>
              <a:rPr lang="en-US" dirty="0" smtClean="0">
                <a:latin typeface="Andalus"/>
              </a:rPr>
              <a:t>Pallor</a:t>
            </a:r>
            <a:endParaRPr lang="en-US" dirty="0" smtClean="0">
              <a:latin typeface="Andalus"/>
            </a:endParaRPr>
          </a:p>
          <a:p>
            <a:r>
              <a:rPr lang="en-US" dirty="0" smtClean="0">
                <a:latin typeface="Andalus"/>
              </a:rPr>
              <a:t>Rising pulse rate</a:t>
            </a:r>
            <a:endParaRPr lang="en-US" dirty="0" smtClean="0">
              <a:latin typeface="Andalus"/>
            </a:endParaRPr>
          </a:p>
          <a:p>
            <a:r>
              <a:rPr lang="en-US" dirty="0" smtClean="0">
                <a:latin typeface="Andalus"/>
              </a:rPr>
              <a:t>Falling blood pressure</a:t>
            </a:r>
            <a:endParaRPr lang="en-US" dirty="0" smtClean="0">
              <a:latin typeface="Andalus"/>
            </a:endParaRPr>
          </a:p>
          <a:p>
            <a:r>
              <a:rPr lang="en-US" dirty="0" smtClean="0">
                <a:latin typeface="Andalus"/>
              </a:rPr>
              <a:t>Altered level of </a:t>
            </a:r>
            <a:r>
              <a:rPr lang="en-US" dirty="0" err="1" smtClean="0">
                <a:latin typeface="Andalus"/>
              </a:rPr>
              <a:t>conciousness</a:t>
            </a:r>
            <a:r>
              <a:rPr lang="en-US" dirty="0" smtClean="0">
                <a:latin typeface="Andalus"/>
              </a:rPr>
              <a:t> </a:t>
            </a:r>
            <a:endParaRPr lang="en-US" dirty="0" smtClean="0">
              <a:latin typeface="Andalus"/>
            </a:endParaRPr>
          </a:p>
          <a:p>
            <a:r>
              <a:rPr lang="en-US" dirty="0" smtClean="0">
                <a:latin typeface="Andalus"/>
              </a:rPr>
              <a:t>An enlarged uterus as it fills with blood or blood clot</a:t>
            </a:r>
            <a:endParaRPr lang="en-US" dirty="0">
              <a:latin typeface="Andalus"/>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PPH</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Andalus"/>
              </a:rPr>
              <a:t>Three basic principles of care should be applied immediately upon observation of excessive bleeding, using the mnemonic ABC:</a:t>
            </a:r>
            <a:endParaRPr lang="en-US" dirty="0" smtClean="0">
              <a:latin typeface="Andalus"/>
            </a:endParaRPr>
          </a:p>
          <a:p>
            <a:pPr marL="514350" indent="-514350">
              <a:buFont typeface="+mj-lt"/>
              <a:buAutoNum type="arabicParenR"/>
            </a:pPr>
            <a:r>
              <a:rPr lang="en-US" dirty="0" smtClean="0">
                <a:latin typeface="Andalus"/>
              </a:rPr>
              <a:t>Call for medical aid</a:t>
            </a:r>
            <a:endParaRPr lang="en-US" dirty="0" smtClean="0">
              <a:latin typeface="Andalus"/>
            </a:endParaRPr>
          </a:p>
          <a:p>
            <a:pPr marL="514350" indent="-514350">
              <a:buFont typeface="+mj-lt"/>
              <a:buAutoNum type="arabicParenR"/>
            </a:pPr>
            <a:r>
              <a:rPr lang="en-US" dirty="0" smtClean="0">
                <a:latin typeface="Andalus"/>
              </a:rPr>
              <a:t>Stop the bleeding by rubbing up a contraction, giving an </a:t>
            </a:r>
            <a:r>
              <a:rPr lang="en-US" dirty="0" err="1" smtClean="0">
                <a:latin typeface="Andalus"/>
              </a:rPr>
              <a:t>uterotonic</a:t>
            </a:r>
            <a:r>
              <a:rPr lang="en-US" dirty="0" smtClean="0">
                <a:latin typeface="Andalus"/>
              </a:rPr>
              <a:t> and emptying the uterus</a:t>
            </a:r>
            <a:endParaRPr lang="en-US" dirty="0" smtClean="0">
              <a:latin typeface="Andalus"/>
            </a:endParaRPr>
          </a:p>
          <a:p>
            <a:pPr marL="514350" indent="-514350">
              <a:buFont typeface="+mj-lt"/>
              <a:buAutoNum type="arabicParenR"/>
            </a:pPr>
            <a:r>
              <a:rPr lang="en-US" dirty="0" smtClean="0">
                <a:latin typeface="Andalus"/>
              </a:rPr>
              <a:t>Resuscitate the mother as necessary</a:t>
            </a:r>
            <a:endParaRPr lang="en-US" dirty="0">
              <a:latin typeface="Andalus"/>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ii.Secondary</a:t>
            </a:r>
            <a:r>
              <a:rPr lang="en-US" dirty="0" smtClean="0"/>
              <a:t> PPH</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Andalus"/>
              </a:rPr>
              <a:t>Secondary PPH is any abnormal or excessive bleeding from the genital tract </a:t>
            </a:r>
            <a:r>
              <a:rPr lang="en-US" dirty="0" err="1" smtClean="0">
                <a:latin typeface="Andalus"/>
              </a:rPr>
              <a:t>occuring</a:t>
            </a:r>
            <a:r>
              <a:rPr lang="en-US" dirty="0" smtClean="0">
                <a:latin typeface="Andalus"/>
              </a:rPr>
              <a:t> between 24 </a:t>
            </a:r>
            <a:r>
              <a:rPr lang="en-US" dirty="0" err="1" smtClean="0">
                <a:latin typeface="Andalus"/>
              </a:rPr>
              <a:t>hrs</a:t>
            </a:r>
            <a:r>
              <a:rPr lang="en-US" dirty="0" smtClean="0">
                <a:latin typeface="Andalus"/>
              </a:rPr>
              <a:t> and 12 weeks postnatally.</a:t>
            </a:r>
            <a:endParaRPr lang="en-US" dirty="0" smtClean="0">
              <a:latin typeface="Andalus"/>
            </a:endParaRPr>
          </a:p>
          <a:p>
            <a:r>
              <a:rPr lang="en-US" dirty="0" smtClean="0">
                <a:latin typeface="Andalus"/>
              </a:rPr>
              <a:t>Its most likely to occur between 10 to 14 days after birth.</a:t>
            </a:r>
            <a:endParaRPr lang="en-US" dirty="0" smtClean="0">
              <a:latin typeface="Andalus"/>
            </a:endParaRPr>
          </a:p>
          <a:p>
            <a:r>
              <a:rPr lang="en-US" dirty="0" smtClean="0">
                <a:latin typeface="Andalus"/>
              </a:rPr>
              <a:t>Bleeding is usually due to retention of a fragment of the placenta or </a:t>
            </a:r>
            <a:r>
              <a:rPr lang="en-US" dirty="0" err="1" smtClean="0">
                <a:latin typeface="Andalus"/>
              </a:rPr>
              <a:t>membranes,or</a:t>
            </a:r>
            <a:r>
              <a:rPr lang="en-US" dirty="0" smtClean="0">
                <a:latin typeface="Andalus"/>
              </a:rPr>
              <a:t> the presence of a large uterine blood clot</a:t>
            </a:r>
            <a:endParaRPr lang="en-US" dirty="0" smtClean="0">
              <a:latin typeface="Andalus"/>
            </a:endParaRPr>
          </a:p>
          <a:p>
            <a:pPr marL="0" indent="0">
              <a:buNone/>
            </a:pPr>
            <a:endParaRPr lang="en-US" dirty="0">
              <a:latin typeface="Andalus"/>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Andalus"/>
              </a:rPr>
              <a:t>Typically </a:t>
            </a:r>
            <a:r>
              <a:rPr lang="en-US" dirty="0" err="1" smtClean="0">
                <a:latin typeface="Andalus"/>
              </a:rPr>
              <a:t>occuring</a:t>
            </a:r>
            <a:r>
              <a:rPr lang="en-US" dirty="0" smtClean="0">
                <a:latin typeface="Andalus"/>
              </a:rPr>
              <a:t> during the second </a:t>
            </a:r>
            <a:r>
              <a:rPr lang="en-US" dirty="0" err="1" smtClean="0">
                <a:latin typeface="Andalus"/>
              </a:rPr>
              <a:t>week,the</a:t>
            </a:r>
            <a:r>
              <a:rPr lang="en-US" dirty="0" smtClean="0">
                <a:latin typeface="Andalus"/>
              </a:rPr>
              <a:t> lochia is heavier than normal and will have changed from a serous pink or </a:t>
            </a:r>
            <a:r>
              <a:rPr lang="en-US" dirty="0" err="1" smtClean="0">
                <a:latin typeface="Andalus"/>
              </a:rPr>
              <a:t>browinsh</a:t>
            </a:r>
            <a:r>
              <a:rPr lang="en-US" dirty="0" smtClean="0">
                <a:latin typeface="Andalus"/>
              </a:rPr>
              <a:t> loss to a red blood loss.</a:t>
            </a:r>
            <a:endParaRPr lang="en-US" dirty="0" smtClean="0">
              <a:latin typeface="Andalus"/>
            </a:endParaRPr>
          </a:p>
          <a:p>
            <a:r>
              <a:rPr lang="en-US" dirty="0" smtClean="0">
                <a:latin typeface="Andalus"/>
              </a:rPr>
              <a:t>The lochia may also be offensive if infection is a contributory factor.</a:t>
            </a:r>
            <a:endParaRPr lang="en-US" dirty="0" smtClean="0">
              <a:latin typeface="Andalus"/>
            </a:endParaRPr>
          </a:p>
          <a:p>
            <a:r>
              <a:rPr lang="en-US" dirty="0" err="1" smtClean="0">
                <a:latin typeface="Andalus"/>
              </a:rPr>
              <a:t>Subinvolution,pyrexia</a:t>
            </a:r>
            <a:r>
              <a:rPr lang="en-US" dirty="0" smtClean="0">
                <a:latin typeface="Andalus"/>
              </a:rPr>
              <a:t> and tachycardia are usually present.</a:t>
            </a:r>
            <a:endParaRPr lang="en-US" dirty="0">
              <a:latin typeface="Andalus"/>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a:bodyPr>
          <a:lstStyle/>
          <a:p>
            <a:r>
              <a:rPr lang="en-US" dirty="0" smtClean="0">
                <a:latin typeface="Andalus"/>
              </a:rPr>
              <a:t>The following steps should be taken;</a:t>
            </a:r>
            <a:endParaRPr lang="en-US" dirty="0" smtClean="0">
              <a:latin typeface="Andalus"/>
            </a:endParaRPr>
          </a:p>
          <a:p>
            <a:pPr>
              <a:buFont typeface="Wingdings" panose="05000000000000000000" pitchFamily="2" charset="2"/>
              <a:buChar char="ü"/>
            </a:pPr>
            <a:r>
              <a:rPr lang="en-US" dirty="0" smtClean="0">
                <a:latin typeface="Andalus"/>
              </a:rPr>
              <a:t>Call a doctor</a:t>
            </a:r>
            <a:endParaRPr lang="en-US" dirty="0" smtClean="0">
              <a:latin typeface="Andalus"/>
            </a:endParaRPr>
          </a:p>
          <a:p>
            <a:pPr>
              <a:buFont typeface="Wingdings" panose="05000000000000000000" pitchFamily="2" charset="2"/>
              <a:buChar char="ü"/>
            </a:pPr>
            <a:r>
              <a:rPr lang="en-US" dirty="0" err="1" smtClean="0">
                <a:latin typeface="Andalus"/>
              </a:rPr>
              <a:t>Reasure</a:t>
            </a:r>
            <a:r>
              <a:rPr lang="en-US" dirty="0" smtClean="0">
                <a:latin typeface="Andalus"/>
              </a:rPr>
              <a:t> the woman and her support person</a:t>
            </a:r>
            <a:endParaRPr lang="en-US" dirty="0" smtClean="0">
              <a:latin typeface="Andalus"/>
            </a:endParaRPr>
          </a:p>
          <a:p>
            <a:pPr>
              <a:buFont typeface="Wingdings" panose="05000000000000000000" pitchFamily="2" charset="2"/>
              <a:buChar char="ü"/>
            </a:pPr>
            <a:r>
              <a:rPr lang="en-US" dirty="0" smtClean="0">
                <a:latin typeface="Andalus"/>
              </a:rPr>
              <a:t>Rub up a contraction by massaging the uterus if it is still palpable</a:t>
            </a:r>
            <a:endParaRPr lang="en-US" dirty="0" smtClean="0">
              <a:latin typeface="Andalus"/>
            </a:endParaRPr>
          </a:p>
          <a:p>
            <a:pPr>
              <a:buFont typeface="Wingdings" panose="05000000000000000000" pitchFamily="2" charset="2"/>
              <a:buChar char="ü"/>
            </a:pPr>
            <a:r>
              <a:rPr lang="en-US" dirty="0" err="1" smtClean="0">
                <a:latin typeface="Andalus"/>
              </a:rPr>
              <a:t>Expell</a:t>
            </a:r>
            <a:r>
              <a:rPr lang="en-US" dirty="0" smtClean="0">
                <a:latin typeface="Andalus"/>
              </a:rPr>
              <a:t> any clots</a:t>
            </a:r>
            <a:endParaRPr lang="en-US" dirty="0" smtClean="0">
              <a:latin typeface="Andalus"/>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dirty="0" smtClean="0">
                <a:latin typeface="Andalus"/>
              </a:rPr>
              <a:t>Encourage the woman to empty her bladder</a:t>
            </a:r>
            <a:endParaRPr lang="en-US" dirty="0" smtClean="0">
              <a:latin typeface="Andalus"/>
            </a:endParaRPr>
          </a:p>
          <a:p>
            <a:pPr>
              <a:buFont typeface="Wingdings" panose="05000000000000000000" pitchFamily="2" charset="2"/>
              <a:buChar char="ü"/>
            </a:pPr>
            <a:r>
              <a:rPr lang="en-US" dirty="0" smtClean="0">
                <a:latin typeface="Andalus"/>
              </a:rPr>
              <a:t>Give a </a:t>
            </a:r>
            <a:r>
              <a:rPr lang="en-US" dirty="0" err="1" smtClean="0">
                <a:latin typeface="Andalus"/>
              </a:rPr>
              <a:t>uterotonic</a:t>
            </a:r>
            <a:r>
              <a:rPr lang="en-US" dirty="0" smtClean="0">
                <a:latin typeface="Andalus"/>
              </a:rPr>
              <a:t> drug either by the intravenous or intramuscular route</a:t>
            </a:r>
            <a:endParaRPr lang="en-US" dirty="0" smtClean="0">
              <a:latin typeface="Andalus"/>
            </a:endParaRPr>
          </a:p>
          <a:p>
            <a:pPr>
              <a:buFont typeface="Wingdings" panose="05000000000000000000" pitchFamily="2" charset="2"/>
              <a:buChar char="ü"/>
            </a:pPr>
            <a:r>
              <a:rPr lang="en-US" dirty="0" smtClean="0">
                <a:latin typeface="Andalus"/>
              </a:rPr>
              <a:t>Keep all pads and linen to assess the volume of blood lost</a:t>
            </a:r>
            <a:endParaRPr lang="en-US" dirty="0" smtClean="0">
              <a:latin typeface="Andalus"/>
            </a:endParaRPr>
          </a:p>
          <a:p>
            <a:pPr>
              <a:buFont typeface="Wingdings" panose="05000000000000000000" pitchFamily="2" charset="2"/>
              <a:buChar char="ü"/>
            </a:pPr>
            <a:r>
              <a:rPr lang="en-US" dirty="0" smtClean="0">
                <a:latin typeface="Andalus"/>
              </a:rPr>
              <a:t>If bleeding </a:t>
            </a:r>
            <a:r>
              <a:rPr lang="en-US" dirty="0" err="1" smtClean="0">
                <a:latin typeface="Andalus"/>
              </a:rPr>
              <a:t>persists,discuss</a:t>
            </a:r>
            <a:r>
              <a:rPr lang="en-US" dirty="0" smtClean="0">
                <a:latin typeface="Andalus"/>
              </a:rPr>
              <a:t> a range of treatment options with the woman and if appropriate prepare her for theatre.</a:t>
            </a:r>
            <a:endParaRPr lang="en-US" dirty="0" smtClean="0">
              <a:latin typeface="Andalus"/>
            </a:endParaRPr>
          </a:p>
          <a:p>
            <a:pPr>
              <a:buFont typeface="Wingdings" panose="05000000000000000000" pitchFamily="2" charset="2"/>
              <a:buChar char="ü"/>
            </a:pPr>
            <a:endParaRPr lang="en-US" dirty="0">
              <a:latin typeface="Andalus"/>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FETAL DISTRESS</a:t>
            </a:r>
            <a:endParaRPr lang="en-US" dirty="0">
              <a:solidFill>
                <a:srgbClr val="FF0000"/>
              </a:solidFill>
            </a:endParaRPr>
          </a:p>
        </p:txBody>
      </p:sp>
      <p:sp>
        <p:nvSpPr>
          <p:cNvPr id="3" name="Content Placeholder 2"/>
          <p:cNvSpPr>
            <a:spLocks noGrp="1"/>
          </p:cNvSpPr>
          <p:nvPr>
            <p:ph idx="1"/>
          </p:nvPr>
        </p:nvSpPr>
        <p:spPr/>
        <p:txBody>
          <a:bodyPr/>
          <a:lstStyle/>
          <a:p>
            <a:r>
              <a:rPr lang="en-US" altLang="zh-CN" dirty="0">
                <a:latin typeface="Andalus"/>
              </a:rPr>
              <a:t>Fetus encountering acute or chronic hypoxia intrauterine causing threat to its life and health, is known as fetal distress</a:t>
            </a:r>
            <a:endParaRPr lang="en-US" altLang="zh-CN" dirty="0">
              <a:latin typeface="Andalus"/>
            </a:endParaRPr>
          </a:p>
          <a:p>
            <a:r>
              <a:rPr lang="en-US" altLang="zh-CN" dirty="0">
                <a:latin typeface="Andalus"/>
              </a:rPr>
              <a:t>Fetal distress may be acute or chronic.</a:t>
            </a:r>
            <a:endParaRPr lang="en-US" altLang="zh-CN" dirty="0">
              <a:latin typeface="Andalus"/>
            </a:endParaRPr>
          </a:p>
          <a:p>
            <a:endParaRPr lang="en-US" dirty="0">
              <a:latin typeface="Andalus"/>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Etiology of </a:t>
            </a:r>
            <a:r>
              <a:rPr lang="en-US" altLang="zh-CN" b="1" dirty="0">
                <a:solidFill>
                  <a:srgbClr val="FF3300"/>
                </a:solidFill>
              </a:rPr>
              <a:t>acute</a:t>
            </a:r>
            <a:r>
              <a:rPr lang="en-US" altLang="zh-CN" b="1" dirty="0"/>
              <a:t> fetal distress</a:t>
            </a:r>
            <a:endParaRPr lang="en-US" dirty="0"/>
          </a:p>
        </p:txBody>
      </p:sp>
      <p:sp>
        <p:nvSpPr>
          <p:cNvPr id="3" name="Content Placeholder 2"/>
          <p:cNvSpPr>
            <a:spLocks noGrp="1"/>
          </p:cNvSpPr>
          <p:nvPr>
            <p:ph idx="1"/>
          </p:nvPr>
        </p:nvSpPr>
        <p:spPr/>
        <p:txBody>
          <a:bodyPr/>
          <a:lstStyle/>
          <a:p>
            <a:pPr>
              <a:lnSpc>
                <a:spcPct val="120000"/>
              </a:lnSpc>
            </a:pPr>
            <a:r>
              <a:rPr lang="en-US" altLang="zh-CN" dirty="0">
                <a:latin typeface="Andalus"/>
              </a:rPr>
              <a:t>Placenta </a:t>
            </a:r>
            <a:r>
              <a:rPr lang="en-US" altLang="zh-CN" dirty="0" err="1">
                <a:latin typeface="Andalus"/>
              </a:rPr>
              <a:t>previa</a:t>
            </a:r>
            <a:r>
              <a:rPr lang="en-US" altLang="zh-CN" dirty="0">
                <a:latin typeface="Andalus"/>
              </a:rPr>
              <a:t>, placental </a:t>
            </a:r>
            <a:r>
              <a:rPr lang="en-US" altLang="zh-CN" dirty="0" err="1">
                <a:latin typeface="Andalus"/>
              </a:rPr>
              <a:t>abruptio</a:t>
            </a:r>
            <a:endParaRPr lang="en-US" altLang="zh-CN" dirty="0">
              <a:latin typeface="Andalus"/>
            </a:endParaRPr>
          </a:p>
          <a:p>
            <a:pPr>
              <a:lnSpc>
                <a:spcPct val="120000"/>
              </a:lnSpc>
            </a:pPr>
            <a:r>
              <a:rPr lang="en-US" altLang="zh-CN" dirty="0">
                <a:latin typeface="Andalus"/>
              </a:rPr>
              <a:t>Inappropriate use of oxytocin: too strong, too frequent and uncoordinated uterine contraction</a:t>
            </a:r>
            <a:endParaRPr lang="en-US" altLang="zh-CN" dirty="0">
              <a:latin typeface="Andalus"/>
            </a:endParaRPr>
          </a:p>
          <a:p>
            <a:pPr>
              <a:lnSpc>
                <a:spcPct val="120000"/>
              </a:lnSpc>
            </a:pPr>
            <a:r>
              <a:rPr lang="en-US" altLang="zh-CN" dirty="0">
                <a:latin typeface="Andalus"/>
              </a:rPr>
              <a:t>Cord prolapse, true entanglement, torsion </a:t>
            </a:r>
            <a:endParaRPr lang="en-US" altLang="zh-CN" dirty="0">
              <a:latin typeface="Andalus"/>
            </a:endParaRPr>
          </a:p>
          <a:p>
            <a:pPr>
              <a:lnSpc>
                <a:spcPct val="120000"/>
              </a:lnSpc>
            </a:pPr>
            <a:r>
              <a:rPr lang="en-US" altLang="zh-CN" dirty="0">
                <a:latin typeface="Andalus"/>
              </a:rPr>
              <a:t>Shock of mother   </a:t>
            </a:r>
            <a:endParaRPr lang="en-US" altLang="zh-CN" dirty="0">
              <a:latin typeface="Andalus"/>
            </a:endParaRPr>
          </a:p>
          <a:p>
            <a:endParaRPr lang="en-US" dirty="0">
              <a:latin typeface="Andalus"/>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Etiology of </a:t>
            </a:r>
            <a:r>
              <a:rPr lang="en-US" altLang="zh-CN" b="1" dirty="0">
                <a:solidFill>
                  <a:srgbClr val="FF3300"/>
                </a:solidFill>
              </a:rPr>
              <a:t>chronic</a:t>
            </a:r>
            <a:r>
              <a:rPr lang="en-US" altLang="zh-CN" b="1" dirty="0"/>
              <a:t> fetal distress</a:t>
            </a:r>
            <a:endParaRPr lang="en-US" dirty="0"/>
          </a:p>
        </p:txBody>
      </p:sp>
      <p:sp>
        <p:nvSpPr>
          <p:cNvPr id="3" name="Content Placeholder 2"/>
          <p:cNvSpPr>
            <a:spLocks noGrp="1"/>
          </p:cNvSpPr>
          <p:nvPr>
            <p:ph idx="1"/>
          </p:nvPr>
        </p:nvSpPr>
        <p:spPr/>
        <p:txBody>
          <a:bodyPr>
            <a:normAutofit lnSpcReduction="10000"/>
          </a:bodyPr>
          <a:lstStyle/>
          <a:p>
            <a:pPr>
              <a:lnSpc>
                <a:spcPct val="110000"/>
              </a:lnSpc>
            </a:pPr>
            <a:r>
              <a:rPr lang="en-US" altLang="zh-CN" dirty="0">
                <a:latin typeface="Andalus"/>
              </a:rPr>
              <a:t>Inadequate maternal blood oxygen saturation</a:t>
            </a:r>
            <a:endParaRPr lang="en-US" altLang="zh-CN" dirty="0">
              <a:latin typeface="Andalus"/>
            </a:endParaRPr>
          </a:p>
          <a:p>
            <a:pPr>
              <a:lnSpc>
                <a:spcPct val="110000"/>
              </a:lnSpc>
            </a:pPr>
            <a:r>
              <a:rPr lang="en-US" altLang="zh-CN" dirty="0">
                <a:latin typeface="Andalus"/>
              </a:rPr>
              <a:t>Utero-placental vascular sclerosis, stenosis</a:t>
            </a:r>
            <a:endParaRPr lang="en-US" altLang="zh-CN" dirty="0">
              <a:latin typeface="Andalus"/>
            </a:endParaRPr>
          </a:p>
          <a:p>
            <a:pPr>
              <a:lnSpc>
                <a:spcPct val="110000"/>
              </a:lnSpc>
            </a:pPr>
            <a:r>
              <a:rPr lang="en-US" altLang="zh-CN" dirty="0">
                <a:latin typeface="Andalus"/>
              </a:rPr>
              <a:t>Placental pathological changes</a:t>
            </a:r>
            <a:endParaRPr lang="en-US" altLang="zh-CN" dirty="0">
              <a:latin typeface="Andalus"/>
            </a:endParaRPr>
          </a:p>
          <a:p>
            <a:pPr>
              <a:lnSpc>
                <a:spcPct val="110000"/>
              </a:lnSpc>
            </a:pPr>
            <a:r>
              <a:rPr lang="en-US" altLang="zh-CN" dirty="0">
                <a:latin typeface="Andalus"/>
              </a:rPr>
              <a:t>Fetal factor: severe cardiovascular deformity, all causes leading to hemolytic anemia, </a:t>
            </a:r>
            <a:r>
              <a:rPr lang="en-US" altLang="zh-CN" dirty="0" err="1">
                <a:latin typeface="Andalus"/>
              </a:rPr>
              <a:t>etc</a:t>
            </a:r>
            <a:endParaRPr lang="en-US" altLang="zh-CN" dirty="0">
              <a:latin typeface="Andalus"/>
            </a:endParaRPr>
          </a:p>
          <a:p>
            <a:endParaRPr lang="en-US" dirty="0">
              <a:latin typeface="Andalus"/>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b="1" dirty="0"/>
              <a:t>Clinical presentations and diagnosis</a:t>
            </a:r>
            <a:endParaRPr lang="en-US" dirty="0"/>
          </a:p>
        </p:txBody>
      </p:sp>
      <p:sp>
        <p:nvSpPr>
          <p:cNvPr id="3" name="Content Placeholder 2"/>
          <p:cNvSpPr>
            <a:spLocks noGrp="1"/>
          </p:cNvSpPr>
          <p:nvPr>
            <p:ph idx="1"/>
          </p:nvPr>
        </p:nvSpPr>
        <p:spPr/>
        <p:txBody>
          <a:bodyPr/>
          <a:lstStyle/>
          <a:p>
            <a:pPr>
              <a:lnSpc>
                <a:spcPct val="130000"/>
              </a:lnSpc>
            </a:pPr>
            <a:r>
              <a:rPr lang="en-US" altLang="zh-CN" dirty="0">
                <a:latin typeface="Andalus"/>
              </a:rPr>
              <a:t>Fetal heart rate abnormality </a:t>
            </a:r>
            <a:endParaRPr lang="en-US" altLang="zh-CN" dirty="0">
              <a:latin typeface="Andalus"/>
            </a:endParaRPr>
          </a:p>
          <a:p>
            <a:pPr>
              <a:lnSpc>
                <a:spcPct val="130000"/>
              </a:lnSpc>
            </a:pPr>
            <a:r>
              <a:rPr lang="en-US" altLang="zh-CN" dirty="0">
                <a:latin typeface="Andalus"/>
              </a:rPr>
              <a:t>Meconium stained amniotic fluid</a:t>
            </a:r>
            <a:endParaRPr lang="en-US" altLang="zh-CN" dirty="0">
              <a:latin typeface="Andalus"/>
            </a:endParaRPr>
          </a:p>
          <a:p>
            <a:pPr>
              <a:lnSpc>
                <a:spcPct val="130000"/>
              </a:lnSpc>
            </a:pPr>
            <a:r>
              <a:rPr lang="en-US" altLang="zh-CN" dirty="0">
                <a:latin typeface="Andalus"/>
              </a:rPr>
              <a:t>Reduced or absent fetal movement</a:t>
            </a:r>
            <a:endParaRPr lang="en-US" altLang="zh-CN" dirty="0">
              <a:latin typeface="Andalus"/>
            </a:endParaRPr>
          </a:p>
          <a:p>
            <a:endParaRPr lang="en-US" dirty="0">
              <a:latin typeface="Andalu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lstStyle/>
          <a:p>
            <a:r>
              <a:rPr lang="en-GB" dirty="0" smtClean="0">
                <a:solidFill>
                  <a:srgbClr val="000000"/>
                </a:solidFill>
                <a:latin typeface="Andalus" pitchFamily="18" charset="-78"/>
                <a:ea typeface="Microsoft YaHei" panose="020B0503020204020204" charset="-122"/>
                <a:cs typeface="Andalus" pitchFamily="18" charset="-78"/>
              </a:rPr>
              <a:t>This part is most contentious bcoz the expectation is that progress once labour is diagnosed is a cervical dilatation of 1cm/hr for a primigravida &amp; 1.5 cm/hr for a multiparous</a:t>
            </a:r>
            <a:endParaRPr lang="en-GB" dirty="0" smtClean="0">
              <a:solidFill>
                <a:srgbClr val="000000"/>
              </a:solidFill>
              <a:latin typeface="Andalus" pitchFamily="18" charset="-78"/>
              <a:ea typeface="Microsoft YaHei" panose="020B0503020204020204" charset="-122"/>
              <a:cs typeface="Andalus" pitchFamily="18" charset="-78"/>
            </a:endParaRPr>
          </a:p>
          <a:p>
            <a:pPr indent="-341630">
              <a:spcBef>
                <a:spcPts val="600"/>
              </a:spcBef>
              <a:buClrTx/>
              <a:buFont typeface="Wingdings" panose="05000000000000000000" pitchFamily="2" charset="2"/>
              <a:buChar char="ü"/>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b="1" dirty="0" smtClean="0">
                <a:solidFill>
                  <a:srgbClr val="000000"/>
                </a:solidFill>
                <a:latin typeface="Andalus" pitchFamily="18" charset="-78"/>
                <a:ea typeface="Microsoft YaHei" panose="020B0503020204020204" charset="-122"/>
                <a:cs typeface="Andalus" pitchFamily="18" charset="-78"/>
              </a:rPr>
              <a:t>Delay in second stage of labour</a:t>
            </a:r>
            <a:endParaRPr lang="en-GB" b="1" dirty="0" smtClean="0">
              <a:solidFill>
                <a:srgbClr val="000000"/>
              </a:solidFill>
              <a:latin typeface="Andalus" pitchFamily="18" charset="-78"/>
              <a:ea typeface="Microsoft YaHei" panose="020B0503020204020204" charset="-122"/>
              <a:cs typeface="Andalus" pitchFamily="18" charset="-78"/>
            </a:endParaRPr>
          </a:p>
          <a:p>
            <a:pPr indent="-341630">
              <a:spcBef>
                <a:spcPts val="60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smtClean="0">
                <a:solidFill>
                  <a:srgbClr val="000000"/>
                </a:solidFill>
                <a:latin typeface="Andalus" pitchFamily="18" charset="-78"/>
                <a:ea typeface="Microsoft YaHei" panose="020B0503020204020204" charset="-122"/>
                <a:cs typeface="Andalus" pitchFamily="18" charset="-78"/>
              </a:rPr>
              <a:t>The second stage of labour can be divided into passive( pelvic) phase &amp; active(perineal) phase</a:t>
            </a:r>
            <a:endParaRPr lang="en-GB" dirty="0" smtClean="0">
              <a:solidFill>
                <a:srgbClr val="000000"/>
              </a:solidFill>
              <a:latin typeface="Andalus" pitchFamily="18" charset="-78"/>
              <a:ea typeface="Microsoft YaHei" panose="020B0503020204020204" charset="-122"/>
              <a:cs typeface="Andalus" pitchFamily="18" charset="-78"/>
            </a:endParaRPr>
          </a:p>
          <a:p>
            <a:pPr indent="-341630">
              <a:spcBef>
                <a:spcPts val="60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smtClean="0">
                <a:solidFill>
                  <a:srgbClr val="000000"/>
                </a:solidFill>
                <a:latin typeface="Andalus" pitchFamily="18" charset="-78"/>
                <a:ea typeface="Microsoft YaHei" panose="020B0503020204020204" charset="-122"/>
                <a:cs typeface="Andalus" pitchFamily="18" charset="-78"/>
              </a:rPr>
              <a:t>Delay in this stage may be due to malposition causing failure of the vertex to descend and rotate, ineffective contractions due to prolonged first stage, large foetus &amp; large vertex or absence of desire to push when a  mother has been given epidural analgesia as part of pain relief in labour</a:t>
            </a:r>
            <a:endParaRPr lang="en-GB" dirty="0" smtClean="0">
              <a:solidFill>
                <a:srgbClr val="000000"/>
              </a:solidFill>
              <a:latin typeface="Andalus" pitchFamily="18" charset="-78"/>
              <a:ea typeface="Microsoft YaHei" panose="020B0503020204020204" charset="-122"/>
              <a:cs typeface="Andalus" pitchFamily="18" charset="-78"/>
            </a:endParaRPr>
          </a:p>
          <a:p>
            <a:pPr indent="-341630">
              <a:spcBef>
                <a:spcPts val="60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smtClean="0">
                <a:solidFill>
                  <a:srgbClr val="000000"/>
                </a:solidFill>
                <a:latin typeface="Andalus" pitchFamily="18" charset="-78"/>
                <a:ea typeface="Microsoft YaHei" panose="020B0503020204020204" charset="-122"/>
                <a:cs typeface="Andalus" pitchFamily="18" charset="-78"/>
              </a:rPr>
              <a:t>A full bladder or a full rectum can also impede progress of 2</a:t>
            </a:r>
            <a:r>
              <a:rPr lang="en-GB" baseline="30000" dirty="0" smtClean="0">
                <a:solidFill>
                  <a:srgbClr val="000000"/>
                </a:solidFill>
                <a:latin typeface="Andalus" pitchFamily="18" charset="-78"/>
                <a:ea typeface="Microsoft YaHei" panose="020B0503020204020204" charset="-122"/>
                <a:cs typeface="Andalus" pitchFamily="18" charset="-78"/>
              </a:rPr>
              <a:t>nd</a:t>
            </a:r>
            <a:r>
              <a:rPr lang="en-GB" dirty="0" smtClean="0">
                <a:solidFill>
                  <a:srgbClr val="000000"/>
                </a:solidFill>
                <a:latin typeface="Andalus" pitchFamily="18" charset="-78"/>
                <a:ea typeface="Microsoft YaHei" panose="020B0503020204020204" charset="-122"/>
                <a:cs typeface="Andalus" pitchFamily="18" charset="-78"/>
              </a:rPr>
              <a:t> stage of labour</a:t>
            </a:r>
            <a:endParaRPr lang="en-GB" dirty="0" smtClean="0">
              <a:solidFill>
                <a:srgbClr val="000000"/>
              </a:solidFill>
              <a:latin typeface="Andalus" pitchFamily="18" charset="-78"/>
              <a:ea typeface="Microsoft YaHei" panose="020B0503020204020204" charset="-122"/>
              <a:cs typeface="Andalus" pitchFamily="18" charset="-78"/>
            </a:endParaRPr>
          </a:p>
          <a:p>
            <a:endParaRPr lang="en-US"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Diagnosis of </a:t>
            </a:r>
            <a:r>
              <a:rPr lang="en-US" altLang="zh-CN" b="1" dirty="0">
                <a:solidFill>
                  <a:srgbClr val="FF3300"/>
                </a:solidFill>
              </a:rPr>
              <a:t>acute</a:t>
            </a:r>
            <a:r>
              <a:rPr lang="en-US" altLang="zh-CN" b="1" dirty="0"/>
              <a:t> fetal distress</a:t>
            </a:r>
            <a:endParaRPr lang="en-US" dirty="0"/>
          </a:p>
        </p:txBody>
      </p:sp>
      <p:sp>
        <p:nvSpPr>
          <p:cNvPr id="3" name="Content Placeholder 2"/>
          <p:cNvSpPr>
            <a:spLocks noGrp="1"/>
          </p:cNvSpPr>
          <p:nvPr>
            <p:ph idx="1"/>
          </p:nvPr>
        </p:nvSpPr>
        <p:spPr/>
        <p:txBody>
          <a:bodyPr/>
          <a:lstStyle/>
          <a:p>
            <a:r>
              <a:rPr lang="en-US" altLang="zh-CN" dirty="0">
                <a:latin typeface="Andalus"/>
              </a:rPr>
              <a:t>Fetal heart rate abnormality</a:t>
            </a:r>
            <a:endParaRPr lang="en-US" altLang="zh-CN" dirty="0">
              <a:latin typeface="Andalus"/>
            </a:endParaRPr>
          </a:p>
          <a:p>
            <a:pPr>
              <a:buFont typeface="Wingdings" panose="05000000000000000000" pitchFamily="2" charset="2"/>
              <a:buChar char="p"/>
            </a:pPr>
            <a:r>
              <a:rPr lang="en-US" altLang="zh-CN" dirty="0">
                <a:latin typeface="Andalus"/>
              </a:rPr>
              <a:t>early stage </a:t>
            </a:r>
            <a:r>
              <a:rPr lang="en-US" altLang="zh-CN" dirty="0" smtClean="0">
                <a:latin typeface="Andalus"/>
              </a:rPr>
              <a:t>tachycardia&gt;160bpm</a:t>
            </a:r>
            <a:r>
              <a:rPr lang="en-US" altLang="zh-CN" dirty="0">
                <a:latin typeface="Andalus"/>
              </a:rPr>
              <a:t>; during severe hypoxia &lt;120bpm</a:t>
            </a:r>
            <a:endParaRPr lang="en-US" altLang="zh-CN" dirty="0">
              <a:latin typeface="Andalus"/>
            </a:endParaRPr>
          </a:p>
          <a:p>
            <a:pPr>
              <a:buFont typeface="Wingdings" panose="05000000000000000000" pitchFamily="2" charset="2"/>
              <a:buChar char="p"/>
            </a:pPr>
            <a:r>
              <a:rPr lang="en-US" altLang="zh-CN" dirty="0" smtClean="0">
                <a:latin typeface="Andalus"/>
              </a:rPr>
              <a:t>fetal </a:t>
            </a:r>
            <a:r>
              <a:rPr lang="en-US" altLang="zh-CN" dirty="0">
                <a:latin typeface="Andalus"/>
              </a:rPr>
              <a:t>heart rate &lt;100bpm, with frequent late </a:t>
            </a:r>
            <a:r>
              <a:rPr lang="en-US" altLang="zh-CN" dirty="0" err="1">
                <a:latin typeface="Andalus"/>
              </a:rPr>
              <a:t>decelrations</a:t>
            </a:r>
            <a:r>
              <a:rPr lang="en-US" altLang="zh-CN" dirty="0">
                <a:latin typeface="Andalus"/>
              </a:rPr>
              <a:t> indicating severe fetal hypoxia, may die intrauterine any moment</a:t>
            </a:r>
            <a:endParaRPr lang="en-US" altLang="zh-CN" dirty="0">
              <a:latin typeface="Andalus"/>
            </a:endParaRPr>
          </a:p>
          <a:p>
            <a:endParaRPr lang="en-US" dirty="0">
              <a:latin typeface="Andalus"/>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Diagnosis of </a:t>
            </a:r>
            <a:r>
              <a:rPr lang="en-US" altLang="zh-CN" b="1" dirty="0">
                <a:solidFill>
                  <a:srgbClr val="FF3300"/>
                </a:solidFill>
              </a:rPr>
              <a:t>acut</a:t>
            </a:r>
            <a:r>
              <a:rPr lang="en-US" altLang="zh-CN" b="1" dirty="0"/>
              <a:t>e fetal distress</a:t>
            </a:r>
            <a:endParaRPr lang="en-US" dirty="0"/>
          </a:p>
        </p:txBody>
      </p:sp>
      <p:sp>
        <p:nvSpPr>
          <p:cNvPr id="3" name="Content Placeholder 2"/>
          <p:cNvSpPr>
            <a:spLocks noGrp="1"/>
          </p:cNvSpPr>
          <p:nvPr>
            <p:ph idx="1"/>
          </p:nvPr>
        </p:nvSpPr>
        <p:spPr/>
        <p:txBody>
          <a:bodyPr/>
          <a:lstStyle/>
          <a:p>
            <a:pPr>
              <a:lnSpc>
                <a:spcPct val="110000"/>
              </a:lnSpc>
            </a:pPr>
            <a:r>
              <a:rPr lang="en-US" altLang="zh-CN" dirty="0">
                <a:latin typeface="Andalus"/>
              </a:rPr>
              <a:t>Meconium stained amniotic fluid: green color, dirty, thick and little volume</a:t>
            </a:r>
            <a:endParaRPr lang="en-US" altLang="zh-CN" dirty="0">
              <a:latin typeface="Andalus"/>
            </a:endParaRPr>
          </a:p>
          <a:p>
            <a:pPr>
              <a:buFontTx/>
              <a:buNone/>
            </a:pPr>
            <a:r>
              <a:rPr lang="en-US" altLang="zh-CN" dirty="0">
                <a:latin typeface="Andalus"/>
              </a:rPr>
              <a:t>I degree: light green, </a:t>
            </a:r>
            <a:endParaRPr lang="en-US" altLang="zh-CN" dirty="0">
              <a:latin typeface="Andalus"/>
            </a:endParaRPr>
          </a:p>
          <a:p>
            <a:pPr>
              <a:buFontTx/>
              <a:buNone/>
            </a:pPr>
            <a:r>
              <a:rPr lang="en-US" altLang="zh-CN" dirty="0">
                <a:latin typeface="Andalus"/>
              </a:rPr>
              <a:t>II degree: yellowish green, dirty, </a:t>
            </a:r>
            <a:endParaRPr lang="en-US" altLang="zh-CN" dirty="0">
              <a:latin typeface="Andalus"/>
            </a:endParaRPr>
          </a:p>
          <a:p>
            <a:pPr>
              <a:buFontTx/>
              <a:buNone/>
            </a:pPr>
            <a:r>
              <a:rPr lang="en-US" altLang="zh-CN" dirty="0">
                <a:latin typeface="Andalus"/>
              </a:rPr>
              <a:t>III </a:t>
            </a:r>
            <a:r>
              <a:rPr lang="en-US" altLang="zh-CN" dirty="0" err="1">
                <a:latin typeface="Andalus"/>
              </a:rPr>
              <a:t>degree:brownish</a:t>
            </a:r>
            <a:r>
              <a:rPr lang="en-US" altLang="zh-CN" dirty="0">
                <a:latin typeface="Andalus"/>
              </a:rPr>
              <a:t> yellow, thick</a:t>
            </a:r>
            <a:endParaRPr lang="en-US" altLang="zh-CN" dirty="0">
              <a:latin typeface="Andalus"/>
            </a:endParaRPr>
          </a:p>
          <a:p>
            <a:pPr>
              <a:buFontTx/>
              <a:buNone/>
            </a:pPr>
            <a:r>
              <a:rPr lang="en-US" altLang="zh-CN" dirty="0">
                <a:latin typeface="Andalus"/>
              </a:rPr>
              <a:t>	</a:t>
            </a:r>
            <a:endParaRPr lang="zh-CN" altLang="en-US" dirty="0">
              <a:latin typeface="Andalus"/>
            </a:endParaRPr>
          </a:p>
          <a:p>
            <a:endParaRPr lang="en-US" dirty="0">
              <a:latin typeface="Andalus"/>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Diagnosis of </a:t>
            </a:r>
            <a:r>
              <a:rPr lang="en-US" altLang="zh-CN" b="1" dirty="0">
                <a:solidFill>
                  <a:srgbClr val="FF3300"/>
                </a:solidFill>
              </a:rPr>
              <a:t>acute</a:t>
            </a:r>
            <a:r>
              <a:rPr lang="en-US" altLang="zh-CN" b="1" dirty="0"/>
              <a:t> fetal distress</a:t>
            </a:r>
            <a:endParaRPr lang="en-US" dirty="0"/>
          </a:p>
        </p:txBody>
      </p:sp>
      <p:sp>
        <p:nvSpPr>
          <p:cNvPr id="3" name="Content Placeholder 2"/>
          <p:cNvSpPr>
            <a:spLocks noGrp="1"/>
          </p:cNvSpPr>
          <p:nvPr>
            <p:ph idx="1"/>
          </p:nvPr>
        </p:nvSpPr>
        <p:spPr/>
        <p:txBody>
          <a:bodyPr/>
          <a:lstStyle/>
          <a:p>
            <a:r>
              <a:rPr lang="en-US" altLang="zh-CN" dirty="0">
                <a:latin typeface="Andalus"/>
              </a:rPr>
              <a:t>Fetal movement: early stage frequent fetal movement, subsequently reduced to </a:t>
            </a:r>
            <a:r>
              <a:rPr lang="en-US" altLang="zh-CN" dirty="0" smtClean="0">
                <a:latin typeface="Andalus"/>
              </a:rPr>
              <a:t>absent</a:t>
            </a:r>
            <a:endParaRPr lang="en-US" altLang="zh-CN" dirty="0">
              <a:latin typeface="Andalus"/>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Diagnosis of </a:t>
            </a:r>
            <a:r>
              <a:rPr lang="en-US" altLang="zh-CN" b="1" dirty="0">
                <a:solidFill>
                  <a:srgbClr val="FF3300"/>
                </a:solidFill>
              </a:rPr>
              <a:t>chronic</a:t>
            </a:r>
            <a:r>
              <a:rPr lang="en-US" altLang="zh-CN" b="1" dirty="0">
                <a:solidFill>
                  <a:schemeClr val="accent2"/>
                </a:solidFill>
              </a:rPr>
              <a:t> </a:t>
            </a:r>
            <a:r>
              <a:rPr lang="en-US" altLang="zh-CN" b="1" dirty="0"/>
              <a:t>fetal distress</a:t>
            </a:r>
            <a:endParaRPr lang="en-US" dirty="0"/>
          </a:p>
        </p:txBody>
      </p:sp>
      <p:sp>
        <p:nvSpPr>
          <p:cNvPr id="3" name="Content Placeholder 2"/>
          <p:cNvSpPr>
            <a:spLocks noGrp="1"/>
          </p:cNvSpPr>
          <p:nvPr>
            <p:ph idx="1"/>
          </p:nvPr>
        </p:nvSpPr>
        <p:spPr/>
        <p:txBody>
          <a:bodyPr>
            <a:normAutofit lnSpcReduction="10000"/>
          </a:bodyPr>
          <a:lstStyle/>
          <a:p>
            <a:pPr>
              <a:lnSpc>
                <a:spcPct val="120000"/>
              </a:lnSpc>
            </a:pPr>
            <a:r>
              <a:rPr lang="en-US" altLang="zh-CN" dirty="0">
                <a:latin typeface="Andalus"/>
              </a:rPr>
              <a:t>Reduced or absent fetal movement</a:t>
            </a:r>
            <a:endParaRPr lang="en-US" altLang="zh-CN" dirty="0">
              <a:latin typeface="Andalus"/>
            </a:endParaRPr>
          </a:p>
          <a:p>
            <a:pPr>
              <a:lnSpc>
                <a:spcPct val="120000"/>
              </a:lnSpc>
            </a:pPr>
            <a:r>
              <a:rPr lang="en-US" altLang="zh-CN" dirty="0">
                <a:latin typeface="Andalus"/>
              </a:rPr>
              <a:t>Abnormal fetal monitoring</a:t>
            </a:r>
            <a:endParaRPr lang="en-US" altLang="zh-CN" dirty="0">
              <a:latin typeface="Andalus"/>
            </a:endParaRPr>
          </a:p>
          <a:p>
            <a:pPr>
              <a:lnSpc>
                <a:spcPct val="120000"/>
              </a:lnSpc>
            </a:pPr>
            <a:r>
              <a:rPr lang="en-US" altLang="zh-CN" dirty="0">
                <a:latin typeface="Andalus"/>
              </a:rPr>
              <a:t>Low fetal biophysical profile scoring</a:t>
            </a:r>
            <a:endParaRPr lang="en-US" altLang="zh-CN" dirty="0">
              <a:latin typeface="Andalus"/>
            </a:endParaRPr>
          </a:p>
          <a:p>
            <a:pPr>
              <a:lnSpc>
                <a:spcPct val="120000"/>
              </a:lnSpc>
            </a:pPr>
            <a:r>
              <a:rPr lang="en-US" altLang="zh-CN" dirty="0">
                <a:latin typeface="Andalus"/>
              </a:rPr>
              <a:t>Fetal retardation</a:t>
            </a:r>
            <a:endParaRPr lang="en-US" altLang="zh-CN" dirty="0">
              <a:latin typeface="Andalus"/>
            </a:endParaRPr>
          </a:p>
          <a:p>
            <a:pPr>
              <a:lnSpc>
                <a:spcPct val="120000"/>
              </a:lnSpc>
            </a:pPr>
            <a:r>
              <a:rPr lang="en-US" altLang="zh-CN" dirty="0">
                <a:latin typeface="Andalus"/>
              </a:rPr>
              <a:t>Reduced placental function</a:t>
            </a:r>
            <a:endParaRPr lang="en-US" altLang="zh-CN" dirty="0">
              <a:latin typeface="Andalus"/>
            </a:endParaRPr>
          </a:p>
          <a:p>
            <a:pPr>
              <a:lnSpc>
                <a:spcPct val="120000"/>
              </a:lnSpc>
            </a:pPr>
            <a:r>
              <a:rPr lang="en-US" altLang="zh-CN" dirty="0">
                <a:latin typeface="Andalus"/>
              </a:rPr>
              <a:t>Meconium stained amniotic fluid</a:t>
            </a:r>
            <a:endParaRPr lang="en-US" altLang="zh-CN" dirty="0">
              <a:latin typeface="Andalus"/>
            </a:endParaRPr>
          </a:p>
          <a:p>
            <a:pPr>
              <a:lnSpc>
                <a:spcPct val="120000"/>
              </a:lnSpc>
            </a:pPr>
            <a:r>
              <a:rPr lang="en-US" altLang="zh-CN" dirty="0">
                <a:latin typeface="Andalus"/>
              </a:rPr>
              <a:t>Abnormal fetal pulse </a:t>
            </a:r>
            <a:r>
              <a:rPr lang="en-US" altLang="zh-CN" dirty="0" err="1">
                <a:latin typeface="Andalus"/>
              </a:rPr>
              <a:t>oxymetry</a:t>
            </a:r>
            <a:endParaRPr lang="en-US" altLang="zh-CN" dirty="0">
              <a:latin typeface="Andalus"/>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b="1" dirty="0"/>
              <a:t>Reduced or absent fetal movement</a:t>
            </a:r>
            <a:endParaRPr lang="en-US" dirty="0"/>
          </a:p>
        </p:txBody>
      </p:sp>
      <p:sp>
        <p:nvSpPr>
          <p:cNvPr id="3" name="Content Placeholder 2"/>
          <p:cNvSpPr>
            <a:spLocks noGrp="1"/>
          </p:cNvSpPr>
          <p:nvPr>
            <p:ph idx="1"/>
          </p:nvPr>
        </p:nvSpPr>
        <p:spPr/>
        <p:txBody>
          <a:bodyPr/>
          <a:lstStyle/>
          <a:p>
            <a:r>
              <a:rPr lang="en-US" altLang="zh-CN" dirty="0">
                <a:latin typeface="Andalus"/>
              </a:rPr>
              <a:t>Reduced fetal movement &lt;10 times/12hours, is an important manifestation of fetal hypoxia</a:t>
            </a:r>
            <a:endParaRPr lang="en-US" altLang="zh-CN" dirty="0">
              <a:latin typeface="Andalus"/>
            </a:endParaRPr>
          </a:p>
          <a:p>
            <a:r>
              <a:rPr lang="en-US" altLang="zh-CN" dirty="0">
                <a:latin typeface="Andalus"/>
              </a:rPr>
              <a:t>Usually 24 hours after absent of fetal movement fetal heart beat disappears </a:t>
            </a:r>
            <a:endParaRPr lang="en-US" altLang="zh-CN" dirty="0">
              <a:latin typeface="Andalus"/>
            </a:endParaRPr>
          </a:p>
          <a:p>
            <a:r>
              <a:rPr lang="en-US" altLang="zh-CN" dirty="0">
                <a:latin typeface="Andalus"/>
              </a:rPr>
              <a:t>Normal fetal movement count: 30-100 times/12hours                      </a:t>
            </a:r>
            <a:endParaRPr lang="en-US" altLang="zh-CN" dirty="0">
              <a:latin typeface="Andalus"/>
            </a:endParaRPr>
          </a:p>
          <a:p>
            <a:endParaRPr lang="en-US" dirty="0">
              <a:latin typeface="Andalus"/>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Fetal retardation</a:t>
            </a:r>
            <a:endParaRPr lang="en-US" dirty="0"/>
          </a:p>
        </p:txBody>
      </p:sp>
      <p:sp>
        <p:nvSpPr>
          <p:cNvPr id="3" name="Content Placeholder 2"/>
          <p:cNvSpPr>
            <a:spLocks noGrp="1"/>
          </p:cNvSpPr>
          <p:nvPr>
            <p:ph idx="1"/>
          </p:nvPr>
        </p:nvSpPr>
        <p:spPr/>
        <p:txBody>
          <a:bodyPr/>
          <a:lstStyle/>
          <a:p>
            <a:pPr>
              <a:lnSpc>
                <a:spcPct val="90000"/>
              </a:lnSpc>
            </a:pPr>
            <a:r>
              <a:rPr lang="en-US" altLang="zh-CN" dirty="0">
                <a:latin typeface="Andalus"/>
              </a:rPr>
              <a:t>Sustained chronic fetal hypoxia, cause fetal intrauterine growth retardation</a:t>
            </a:r>
            <a:endParaRPr lang="en-US" altLang="zh-CN" dirty="0">
              <a:latin typeface="Andalus"/>
            </a:endParaRPr>
          </a:p>
          <a:p>
            <a:pPr>
              <a:lnSpc>
                <a:spcPct val="90000"/>
              </a:lnSpc>
              <a:buFont typeface="Wingdings" panose="05000000000000000000" pitchFamily="2" charset="2"/>
              <a:buChar char="q"/>
            </a:pPr>
            <a:r>
              <a:rPr lang="en-US" altLang="zh-CN" dirty="0">
                <a:latin typeface="Andalus"/>
              </a:rPr>
              <a:t>reduced cells number in organs,</a:t>
            </a:r>
            <a:endParaRPr lang="en-US" altLang="zh-CN" dirty="0">
              <a:latin typeface="Andalus"/>
            </a:endParaRPr>
          </a:p>
          <a:p>
            <a:pPr>
              <a:lnSpc>
                <a:spcPct val="90000"/>
              </a:lnSpc>
              <a:buFont typeface="Wingdings" panose="05000000000000000000" pitchFamily="2" charset="2"/>
              <a:buChar char="q"/>
            </a:pPr>
            <a:r>
              <a:rPr lang="en-US" altLang="zh-CN" dirty="0">
                <a:latin typeface="Andalus"/>
              </a:rPr>
              <a:t>reduced organ volume,</a:t>
            </a:r>
            <a:endParaRPr lang="en-US" altLang="zh-CN" dirty="0">
              <a:latin typeface="Andalus"/>
            </a:endParaRPr>
          </a:p>
          <a:p>
            <a:pPr>
              <a:lnSpc>
                <a:spcPct val="90000"/>
              </a:lnSpc>
              <a:buFont typeface="Wingdings" panose="05000000000000000000" pitchFamily="2" charset="2"/>
              <a:buChar char="q"/>
            </a:pPr>
            <a:r>
              <a:rPr lang="en-US" altLang="zh-CN" dirty="0">
                <a:latin typeface="Andalus"/>
              </a:rPr>
              <a:t>low fetal weight</a:t>
            </a:r>
            <a:endParaRPr lang="en-US" altLang="zh-CN" dirty="0">
              <a:latin typeface="Andalus"/>
            </a:endParaRPr>
          </a:p>
          <a:p>
            <a:pPr>
              <a:lnSpc>
                <a:spcPct val="90000"/>
              </a:lnSpc>
              <a:buFont typeface="Wingdings" panose="05000000000000000000" pitchFamily="2" charset="2"/>
              <a:buChar char="q"/>
            </a:pPr>
            <a:r>
              <a:rPr lang="en-US" altLang="zh-CN" dirty="0">
                <a:latin typeface="Andalus"/>
              </a:rPr>
              <a:t>presenting as fundal height and abdominal girth being lower than 10</a:t>
            </a:r>
            <a:r>
              <a:rPr lang="en-US" altLang="zh-CN" baseline="30000" dirty="0">
                <a:latin typeface="Andalus"/>
              </a:rPr>
              <a:t>th</a:t>
            </a:r>
            <a:r>
              <a:rPr lang="en-US" altLang="zh-CN" dirty="0">
                <a:latin typeface="Andalus"/>
              </a:rPr>
              <a:t> percentile of the same gestational age</a:t>
            </a:r>
            <a:endParaRPr lang="en-US" altLang="zh-CN" dirty="0">
              <a:latin typeface="Andalus"/>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Meconium stained amniotic fluid</a:t>
            </a:r>
            <a:endParaRPr lang="en-US" dirty="0"/>
          </a:p>
        </p:txBody>
      </p:sp>
      <p:sp>
        <p:nvSpPr>
          <p:cNvPr id="3" name="Content Placeholder 2"/>
          <p:cNvSpPr>
            <a:spLocks noGrp="1"/>
          </p:cNvSpPr>
          <p:nvPr>
            <p:ph idx="1"/>
          </p:nvPr>
        </p:nvSpPr>
        <p:spPr/>
        <p:txBody>
          <a:bodyPr/>
          <a:lstStyle/>
          <a:p>
            <a:r>
              <a:rPr lang="en-US" altLang="zh-CN" dirty="0" err="1">
                <a:latin typeface="Andalus"/>
              </a:rPr>
              <a:t>Amnioscopy</a:t>
            </a:r>
            <a:r>
              <a:rPr lang="en-US" altLang="zh-CN" dirty="0">
                <a:latin typeface="Andalus"/>
              </a:rPr>
              <a:t> examination shows dirty amniotic fluid in light green or brownish yellow color</a:t>
            </a:r>
            <a:endParaRPr lang="en-US" altLang="zh-CN" dirty="0">
              <a:latin typeface="Andalus"/>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Management</a:t>
            </a:r>
            <a:r>
              <a:rPr lang="en-US" altLang="zh-CN" sz="3200" dirty="0"/>
              <a:t> </a:t>
            </a:r>
            <a:endParaRPr lang="en-US" dirty="0"/>
          </a:p>
        </p:txBody>
      </p:sp>
      <p:sp>
        <p:nvSpPr>
          <p:cNvPr id="3" name="Content Placeholder 2"/>
          <p:cNvSpPr>
            <a:spLocks noGrp="1"/>
          </p:cNvSpPr>
          <p:nvPr>
            <p:ph idx="1"/>
          </p:nvPr>
        </p:nvSpPr>
        <p:spPr/>
        <p:txBody>
          <a:bodyPr/>
          <a:lstStyle/>
          <a:p>
            <a:r>
              <a:rPr lang="en-US" altLang="zh-CN" dirty="0">
                <a:solidFill>
                  <a:srgbClr val="FF3300"/>
                </a:solidFill>
                <a:latin typeface="Andalus"/>
              </a:rPr>
              <a:t>Acute</a:t>
            </a:r>
            <a:r>
              <a:rPr lang="en-US" altLang="zh-CN" dirty="0">
                <a:latin typeface="Andalus"/>
              </a:rPr>
              <a:t> fetal distress: emergent treatment</a:t>
            </a:r>
            <a:endParaRPr lang="en-US" altLang="zh-CN" dirty="0">
              <a:latin typeface="Andalus"/>
            </a:endParaRPr>
          </a:p>
          <a:p>
            <a:r>
              <a:rPr lang="en-US" altLang="zh-CN" dirty="0">
                <a:solidFill>
                  <a:srgbClr val="FF3300"/>
                </a:solidFill>
                <a:latin typeface="Andalus"/>
              </a:rPr>
              <a:t>Chronic</a:t>
            </a:r>
            <a:r>
              <a:rPr lang="en-US" altLang="zh-CN" dirty="0">
                <a:latin typeface="Andalus"/>
              </a:rPr>
              <a:t> fetal distress: management plan depends on severity of the pregnancy complications, gestational age, fetal maturity, fetal distress condition</a:t>
            </a:r>
            <a:endParaRPr lang="en-US" altLang="zh-CN" dirty="0">
              <a:latin typeface="Andalus"/>
            </a:endParaRPr>
          </a:p>
          <a:p>
            <a:endParaRPr lang="en-US" dirty="0">
              <a:latin typeface="Andalus"/>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b="1" dirty="0"/>
              <a:t>Management of acute fetal distress</a:t>
            </a:r>
            <a:endParaRPr lang="en-US" dirty="0"/>
          </a:p>
        </p:txBody>
      </p:sp>
      <p:sp>
        <p:nvSpPr>
          <p:cNvPr id="3" name="Content Placeholder 2"/>
          <p:cNvSpPr>
            <a:spLocks noGrp="1"/>
          </p:cNvSpPr>
          <p:nvPr>
            <p:ph idx="1"/>
          </p:nvPr>
        </p:nvSpPr>
        <p:spPr/>
        <p:txBody>
          <a:bodyPr>
            <a:normAutofit lnSpcReduction="10000"/>
          </a:bodyPr>
          <a:lstStyle/>
          <a:p>
            <a:r>
              <a:rPr lang="en-US" altLang="zh-CN" b="1" dirty="0">
                <a:latin typeface="Andalus"/>
              </a:rPr>
              <a:t>Give oxygen</a:t>
            </a:r>
            <a:r>
              <a:rPr lang="en-US" altLang="zh-CN" dirty="0">
                <a:latin typeface="Andalus"/>
              </a:rPr>
              <a:t>: face mask or nasal prong continuous oxygen at 10L/min flow</a:t>
            </a:r>
            <a:endParaRPr lang="en-US" altLang="zh-CN" dirty="0">
              <a:latin typeface="Andalus"/>
            </a:endParaRPr>
          </a:p>
          <a:p>
            <a:r>
              <a:rPr lang="en-US" altLang="zh-CN" b="1" dirty="0">
                <a:latin typeface="Andalus"/>
              </a:rPr>
              <a:t>Search for cause</a:t>
            </a:r>
            <a:r>
              <a:rPr lang="en-US" altLang="zh-CN" dirty="0">
                <a:latin typeface="Andalus"/>
              </a:rPr>
              <a:t>, active management: if patient has supine hypotensive syndrome, lie the patient on left lateral position; if excessive oxytocin leading to uterine </a:t>
            </a:r>
            <a:r>
              <a:rPr lang="en-US" altLang="zh-CN" dirty="0" err="1">
                <a:latin typeface="Andalus"/>
              </a:rPr>
              <a:t>hyperstimulation</a:t>
            </a:r>
            <a:r>
              <a:rPr lang="en-US" altLang="zh-CN" dirty="0">
                <a:latin typeface="Andalus"/>
              </a:rPr>
              <a:t>, stop oxytocin immediately, use </a:t>
            </a:r>
            <a:r>
              <a:rPr lang="en-US" altLang="zh-CN" dirty="0" err="1">
                <a:latin typeface="Andalus"/>
              </a:rPr>
              <a:t>tocolytics</a:t>
            </a:r>
            <a:r>
              <a:rPr lang="en-US" altLang="zh-CN" dirty="0">
                <a:latin typeface="Andalus"/>
              </a:rPr>
              <a:t> when </a:t>
            </a:r>
            <a:r>
              <a:rPr lang="en-US" altLang="zh-CN" dirty="0" smtClean="0">
                <a:latin typeface="Andalus"/>
              </a:rPr>
              <a:t>necessary</a:t>
            </a:r>
            <a:endParaRPr lang="en-US" dirty="0">
              <a:latin typeface="Andalus"/>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609600" indent="-609600">
              <a:buFont typeface="Wingdings" panose="05000000000000000000" pitchFamily="2" charset="2"/>
              <a:buChar char="§"/>
            </a:pPr>
            <a:r>
              <a:rPr lang="en-US" altLang="zh-CN" sz="2800" b="1" dirty="0">
                <a:latin typeface="Andalus"/>
              </a:rPr>
              <a:t>Terminate pregnancy soonest possible:</a:t>
            </a:r>
            <a:endParaRPr lang="en-US" altLang="zh-CN" sz="2800" b="1" dirty="0">
              <a:latin typeface="Andalus"/>
            </a:endParaRPr>
          </a:p>
          <a:p>
            <a:pPr marL="609600" indent="-609600">
              <a:buClr>
                <a:schemeClr val="hlink"/>
              </a:buClr>
              <a:buFont typeface="Wingdings" panose="05000000000000000000" pitchFamily="2" charset="2"/>
              <a:buChar char="q"/>
            </a:pPr>
            <a:r>
              <a:rPr lang="en-US" altLang="zh-CN" sz="2400" b="1" dirty="0">
                <a:latin typeface="Andalus"/>
              </a:rPr>
              <a:t>Cervix not fully dilated with the following conditions,</a:t>
            </a:r>
            <a:r>
              <a:rPr lang="en-US" altLang="zh-CN" sz="2800" b="1" dirty="0">
                <a:latin typeface="Andalus"/>
              </a:rPr>
              <a:t> </a:t>
            </a:r>
            <a:endParaRPr lang="en-US" altLang="zh-CN" sz="2800" b="1" dirty="0">
              <a:latin typeface="Andalus"/>
            </a:endParaRPr>
          </a:p>
          <a:p>
            <a:pPr marL="990600" lvl="1" indent="-533400">
              <a:buFontTx/>
              <a:buNone/>
            </a:pPr>
            <a:r>
              <a:rPr lang="en-US" altLang="zh-CN" sz="2400" b="1" dirty="0">
                <a:latin typeface="Andalus"/>
              </a:rPr>
              <a:t>       immediate caesarean section</a:t>
            </a:r>
            <a:r>
              <a:rPr lang="en-US" altLang="zh-CN" sz="2400" dirty="0">
                <a:latin typeface="Andalus"/>
              </a:rPr>
              <a:t>:</a:t>
            </a:r>
            <a:endParaRPr lang="en-US" altLang="zh-CN" sz="2400" dirty="0">
              <a:latin typeface="Andalus"/>
            </a:endParaRPr>
          </a:p>
          <a:p>
            <a:pPr marL="990600" lvl="1" indent="-533400">
              <a:buFontTx/>
              <a:buNone/>
            </a:pPr>
            <a:r>
              <a:rPr lang="en-US" altLang="zh-CN" sz="2400" dirty="0">
                <a:latin typeface="Andalus"/>
              </a:rPr>
              <a:t>(1)fetal heart rate &lt;120bpm or &gt;180bpm, accompanied by II </a:t>
            </a:r>
            <a:endParaRPr lang="en-US" altLang="zh-CN" sz="2400" dirty="0">
              <a:latin typeface="Andalus"/>
            </a:endParaRPr>
          </a:p>
          <a:p>
            <a:pPr marL="990600" lvl="1" indent="-533400">
              <a:buFontTx/>
              <a:buNone/>
            </a:pPr>
            <a:r>
              <a:rPr lang="en-US" altLang="zh-CN" sz="2400" dirty="0">
                <a:latin typeface="Andalus"/>
              </a:rPr>
              <a:t>    degree meconium stained amniotic fluid;</a:t>
            </a:r>
            <a:endParaRPr lang="en-US" altLang="zh-CN" sz="2400" dirty="0">
              <a:latin typeface="Andalus"/>
            </a:endParaRPr>
          </a:p>
          <a:p>
            <a:pPr marL="990600" lvl="1" indent="-533400">
              <a:buFontTx/>
              <a:buNone/>
            </a:pPr>
            <a:r>
              <a:rPr lang="en-US" altLang="zh-CN" sz="2400" dirty="0">
                <a:latin typeface="Andalus"/>
              </a:rPr>
              <a:t>(2) III degree meconium stained amniotic fluid, with low </a:t>
            </a:r>
            <a:endParaRPr lang="en-US" altLang="zh-CN" sz="2400" dirty="0">
              <a:latin typeface="Andalus"/>
            </a:endParaRPr>
          </a:p>
          <a:p>
            <a:pPr marL="990600" lvl="1" indent="-533400">
              <a:buFontTx/>
              <a:buNone/>
            </a:pPr>
            <a:r>
              <a:rPr lang="en-US" altLang="zh-CN" sz="2400" dirty="0">
                <a:latin typeface="Andalus"/>
              </a:rPr>
              <a:t>    amniotic fluid amount; </a:t>
            </a:r>
            <a:endParaRPr lang="en-US" altLang="zh-CN" sz="2400" dirty="0">
              <a:latin typeface="Andalus"/>
            </a:endParaRPr>
          </a:p>
          <a:p>
            <a:pPr marL="990600" lvl="1" indent="-533400">
              <a:buFontTx/>
              <a:buNone/>
            </a:pPr>
            <a:r>
              <a:rPr lang="en-US" altLang="zh-CN" sz="2400" dirty="0">
                <a:latin typeface="Andalus"/>
              </a:rPr>
              <a:t>(3) </a:t>
            </a:r>
            <a:r>
              <a:rPr lang="en-US" altLang="zh-CN" sz="2400" dirty="0" smtClean="0">
                <a:latin typeface="Andalus"/>
              </a:rPr>
              <a:t>frequent </a:t>
            </a:r>
            <a:r>
              <a:rPr lang="en-US" altLang="zh-CN" sz="2400" dirty="0">
                <a:latin typeface="Andalus"/>
              </a:rPr>
              <a:t>late decelerations or severe </a:t>
            </a:r>
            <a:endParaRPr lang="en-US" altLang="zh-CN" sz="2400" dirty="0">
              <a:latin typeface="Andalus"/>
            </a:endParaRPr>
          </a:p>
          <a:p>
            <a:pPr marL="990600" lvl="1" indent="-533400">
              <a:buFontTx/>
              <a:buNone/>
            </a:pPr>
            <a:r>
              <a:rPr lang="en-US" altLang="zh-CN" sz="2400" dirty="0">
                <a:latin typeface="Andalus"/>
              </a:rPr>
              <a:t>    variable decelerations</a:t>
            </a:r>
            <a:r>
              <a:rPr lang="en-US" altLang="zh-CN" sz="2400" dirty="0" smtClean="0">
                <a:latin typeface="Andalus"/>
              </a:rPr>
              <a:t>;</a:t>
            </a:r>
            <a:endParaRPr lang="en-US" altLang="zh-CN" sz="2400" dirty="0">
              <a:latin typeface="Andalus"/>
            </a:endParaRPr>
          </a:p>
          <a:p>
            <a:endParaRPr lang="en-US" dirty="0">
              <a:latin typeface="Andalu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838200"/>
          </a:xfrm>
        </p:spPr>
        <p:txBody>
          <a:bodyPr>
            <a:normAutofit fontScale="90000"/>
          </a:bodyPr>
          <a:lstStyle/>
          <a:p>
            <a:r>
              <a:rPr lang="en-US" altLang="zh-CN" sz="4400" dirty="0" smtClean="0">
                <a:solidFill>
                  <a:srgbClr val="7030A0"/>
                </a:solidFill>
                <a:latin typeface="Andalus" pitchFamily="18" charset="-78"/>
                <a:cs typeface="Andalus" pitchFamily="18" charset="-78"/>
              </a:rPr>
              <a:t>The diagnostic criteria of abnormal labor</a:t>
            </a:r>
            <a:endParaRPr lang="en-US" dirty="0">
              <a:solidFill>
                <a:srgbClr val="7030A0"/>
              </a:solidFill>
              <a:latin typeface="Andalus" pitchFamily="18" charset="-78"/>
              <a:cs typeface="Andalus" pitchFamily="18" charset="-78"/>
            </a:endParaRPr>
          </a:p>
        </p:txBody>
      </p:sp>
      <p:graphicFrame>
        <p:nvGraphicFramePr>
          <p:cNvPr id="1026" name="Object 2"/>
          <p:cNvGraphicFramePr>
            <a:graphicFrameLocks noGrp="1" noChangeAspect="1"/>
          </p:cNvGraphicFramePr>
          <p:nvPr>
            <p:ph idx="1"/>
          </p:nvPr>
        </p:nvGraphicFramePr>
        <p:xfrm>
          <a:off x="1" y="1524000"/>
          <a:ext cx="9095834" cy="5334000"/>
        </p:xfrm>
        <a:graphic>
          <a:graphicData uri="http://schemas.openxmlformats.org/presentationml/2006/ole">
            <mc:AlternateContent xmlns:mc="http://schemas.openxmlformats.org/markup-compatibility/2006">
              <mc:Choice xmlns:v="urn:schemas-microsoft-com:vml" Requires="v">
                <p:oleObj spid="_x0000_s1053" name="文档" r:id="rId1" imgW="5432425" imgH="1739265" progId="Word.Document.8">
                  <p:embed/>
                </p:oleObj>
              </mc:Choice>
              <mc:Fallback>
                <p:oleObj name="文档" r:id="rId1" imgW="5432425" imgH="1739265" progId="Word.Document.8">
                  <p:embed/>
                  <p:pic>
                    <p:nvPicPr>
                      <p:cNvPr id="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0"/>
                        <a:ext cx="9095834" cy="533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990600" lvl="1" indent="-533400">
              <a:buSzPct val="85000"/>
              <a:buFont typeface="Wingdings" panose="05000000000000000000" pitchFamily="2" charset="2"/>
              <a:buChar char="q"/>
            </a:pPr>
            <a:r>
              <a:rPr lang="en-US" altLang="zh-CN" b="1" dirty="0">
                <a:latin typeface="Andalus"/>
              </a:rPr>
              <a:t>Fully dilated cervix:</a:t>
            </a:r>
            <a:endParaRPr lang="en-US" altLang="zh-CN" b="1" dirty="0">
              <a:latin typeface="Andalus"/>
            </a:endParaRPr>
          </a:p>
          <a:p>
            <a:pPr marL="990600" lvl="1" indent="-533400">
              <a:buFontTx/>
              <a:buNone/>
            </a:pPr>
            <a:r>
              <a:rPr lang="en-US" altLang="zh-CN" dirty="0">
                <a:latin typeface="Andalus"/>
              </a:rPr>
              <a:t> fetal </a:t>
            </a:r>
            <a:r>
              <a:rPr lang="en-US" altLang="zh-CN" dirty="0" err="1">
                <a:latin typeface="Andalus"/>
              </a:rPr>
              <a:t>biparietal</a:t>
            </a:r>
            <a:r>
              <a:rPr lang="en-US" altLang="zh-CN" dirty="0">
                <a:latin typeface="Andalus"/>
              </a:rPr>
              <a:t> diameter, has descend below </a:t>
            </a:r>
            <a:endParaRPr lang="en-US" altLang="zh-CN" dirty="0">
              <a:latin typeface="Andalus"/>
            </a:endParaRPr>
          </a:p>
          <a:p>
            <a:pPr marL="990600" lvl="1" indent="-533400">
              <a:buFontTx/>
              <a:buNone/>
            </a:pPr>
            <a:r>
              <a:rPr lang="en-US" altLang="zh-CN" dirty="0">
                <a:latin typeface="Andalus"/>
              </a:rPr>
              <a:t>ischial spines, perform assisted vaginal delivery</a:t>
            </a:r>
            <a:endParaRPr lang="en-US" altLang="zh-CN" dirty="0">
              <a:latin typeface="Andalus"/>
            </a:endParaRPr>
          </a:p>
          <a:p>
            <a:pPr marL="609600" indent="-609600"/>
            <a:r>
              <a:rPr lang="en-US" altLang="zh-CN" sz="2800" dirty="0">
                <a:latin typeface="Andalus"/>
              </a:rPr>
              <a:t>Prepare for newborn resuscitation </a:t>
            </a:r>
            <a:endParaRPr lang="en-US" altLang="zh-CN" sz="2800" dirty="0">
              <a:latin typeface="Andalus"/>
            </a:endParaRPr>
          </a:p>
          <a:p>
            <a:pPr marL="0" indent="0">
              <a:buNone/>
            </a:pPr>
            <a:endParaRPr lang="en-US" dirty="0">
              <a:latin typeface="Andalus"/>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b="1" dirty="0"/>
              <a:t>Management of chronic fetal distress</a:t>
            </a:r>
            <a:endParaRPr lang="en-US" dirty="0"/>
          </a:p>
        </p:txBody>
      </p:sp>
      <p:sp>
        <p:nvSpPr>
          <p:cNvPr id="3" name="Content Placeholder 2"/>
          <p:cNvSpPr>
            <a:spLocks noGrp="1"/>
          </p:cNvSpPr>
          <p:nvPr>
            <p:ph idx="1"/>
          </p:nvPr>
        </p:nvSpPr>
        <p:spPr/>
        <p:txBody>
          <a:bodyPr>
            <a:normAutofit lnSpcReduction="10000"/>
          </a:bodyPr>
          <a:lstStyle/>
          <a:p>
            <a:r>
              <a:rPr lang="en-US" altLang="zh-CN" b="1" dirty="0">
                <a:latin typeface="Andalus"/>
              </a:rPr>
              <a:t>Routine management: </a:t>
            </a:r>
            <a:r>
              <a:rPr lang="en-US" altLang="zh-CN" dirty="0">
                <a:latin typeface="Andalus"/>
              </a:rPr>
              <a:t>left lateral position, give oxygen regularly (30mins, 2-3times/day)</a:t>
            </a:r>
            <a:endParaRPr lang="en-US" altLang="zh-CN" dirty="0">
              <a:latin typeface="Andalus"/>
            </a:endParaRPr>
          </a:p>
          <a:p>
            <a:r>
              <a:rPr lang="en-US" altLang="zh-CN" b="1" dirty="0">
                <a:latin typeface="Andalus"/>
              </a:rPr>
              <a:t>Active treatment of pregnancy complications </a:t>
            </a:r>
            <a:endParaRPr lang="en-US" altLang="zh-CN" b="1" dirty="0">
              <a:latin typeface="Andalus"/>
            </a:endParaRPr>
          </a:p>
          <a:p>
            <a:r>
              <a:rPr lang="en-US" altLang="zh-CN" b="1" dirty="0">
                <a:latin typeface="Andalus"/>
              </a:rPr>
              <a:t>Terminate pregnancy: </a:t>
            </a:r>
            <a:r>
              <a:rPr lang="en-US" altLang="zh-CN" dirty="0">
                <a:latin typeface="Andalus"/>
              </a:rPr>
              <a:t>pregnancy nearing term with less fetal movement or </a:t>
            </a:r>
            <a:r>
              <a:rPr lang="en-US" altLang="zh-CN" dirty="0" smtClean="0">
                <a:latin typeface="Andalus"/>
              </a:rPr>
              <a:t>late </a:t>
            </a:r>
            <a:r>
              <a:rPr lang="en-US" altLang="zh-CN" dirty="0">
                <a:latin typeface="Andalus"/>
              </a:rPr>
              <a:t>decelerations, severe variable decelerations, </a:t>
            </a:r>
            <a:r>
              <a:rPr lang="en-US" altLang="zh-CN" dirty="0" smtClean="0">
                <a:latin typeface="Andalus"/>
              </a:rPr>
              <a:t>caesarean </a:t>
            </a:r>
            <a:r>
              <a:rPr lang="en-US" altLang="zh-CN" dirty="0">
                <a:latin typeface="Andalus"/>
              </a:rPr>
              <a:t>is indicated</a:t>
            </a:r>
            <a:endParaRPr lang="en-US" altLang="zh-CN" dirty="0">
              <a:latin typeface="Andalus"/>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altLang="zh-CN" b="1" dirty="0">
                <a:latin typeface="Andalus"/>
              </a:rPr>
              <a:t>Expectant treatment: </a:t>
            </a:r>
            <a:r>
              <a:rPr lang="en-US" altLang="zh-CN" dirty="0">
                <a:latin typeface="Andalus"/>
              </a:rPr>
              <a:t>early gestation, low chance of survival if delivered, prolong pregnancy while inducing fetal lung maturation</a:t>
            </a:r>
            <a:endParaRPr lang="en-US" altLang="zh-CN" dirty="0">
              <a:latin typeface="Andalus"/>
            </a:endParaRPr>
          </a:p>
          <a:p>
            <a:r>
              <a:rPr lang="en-US" altLang="zh-CN" b="1" dirty="0">
                <a:latin typeface="Andalus"/>
              </a:rPr>
              <a:t>Must explain to the family </a:t>
            </a:r>
            <a:r>
              <a:rPr lang="en-US" altLang="zh-CN" dirty="0">
                <a:latin typeface="Andalus"/>
              </a:rPr>
              <a:t>that during the process of expectant treatment, there is risk of sudden fetal death, poor placental function might affect fetal growth, poor outcome</a:t>
            </a:r>
            <a:endParaRPr lang="en-US" dirty="0">
              <a:latin typeface="Andalus"/>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56cceaab7afa1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252662" y="1958181"/>
            <a:ext cx="4638675"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3581400"/>
          </a:xfrm>
          <a:solidFill>
            <a:srgbClr val="00B050"/>
          </a:solidFill>
        </p:spPr>
        <p:txBody>
          <a:bodyPr>
            <a:noAutofit/>
          </a:bodyPr>
          <a:lstStyle/>
          <a:p>
            <a:r>
              <a:rPr lang="en-US" sz="6600" b="1" dirty="0" smtClean="0">
                <a:solidFill>
                  <a:srgbClr val="FFFF00"/>
                </a:solidFill>
              </a:rPr>
              <a:t>OBSTETRIC OPERATIONS</a:t>
            </a:r>
            <a:br>
              <a:rPr lang="en-US" sz="6600" b="1" dirty="0" smtClean="0">
                <a:solidFill>
                  <a:srgbClr val="FFFF00"/>
                </a:solidFill>
              </a:rPr>
            </a:br>
            <a:endParaRPr lang="en-US" sz="6600" b="1" dirty="0">
              <a:solidFill>
                <a:srgbClr val="FFFF00"/>
              </a:solidFill>
            </a:endParaRPr>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lstStyle/>
          <a:p>
            <a:pPr>
              <a:buNone/>
            </a:pPr>
            <a:r>
              <a:rPr lang="en-US" b="1" u="sng" dirty="0" smtClean="0">
                <a:solidFill>
                  <a:srgbClr val="7030A0"/>
                </a:solidFill>
              </a:rPr>
              <a:t>GENERAL OBJECTIVE:</a:t>
            </a:r>
            <a:endParaRPr lang="en-US" b="1" u="sng" dirty="0" smtClean="0">
              <a:solidFill>
                <a:srgbClr val="7030A0"/>
              </a:solidFill>
            </a:endParaRPr>
          </a:p>
          <a:p>
            <a:r>
              <a:rPr lang="en-US" dirty="0" smtClean="0"/>
              <a:t>By the end of this session, the student nurse should be able to describe and manage the various obstetric operations</a:t>
            </a:r>
            <a:endParaRPr lang="en-US" dirty="0" smtClean="0"/>
          </a:p>
          <a:p>
            <a:pPr>
              <a:buNone/>
            </a:pPr>
            <a:r>
              <a:rPr lang="en-US" b="1" u="sng" dirty="0" smtClean="0">
                <a:solidFill>
                  <a:srgbClr val="7030A0"/>
                </a:solidFill>
              </a:rPr>
              <a:t>SPECIFIC OBJECTIVES:</a:t>
            </a:r>
            <a:endParaRPr lang="en-US" b="1" u="sng" dirty="0" smtClean="0">
              <a:solidFill>
                <a:srgbClr val="7030A0"/>
              </a:solidFill>
            </a:endParaRPr>
          </a:p>
          <a:p>
            <a:pPr>
              <a:buNone/>
            </a:pPr>
            <a:r>
              <a:rPr lang="en-US" dirty="0" smtClean="0"/>
              <a:t>To describe and manage clients undergoing the following procedures/operations:</a:t>
            </a:r>
            <a:endParaRPr lang="en-US" dirty="0" smtClean="0"/>
          </a:p>
          <a:p>
            <a:pPr lvl="1"/>
            <a:r>
              <a:rPr lang="en-US" dirty="0" smtClean="0"/>
              <a:t>Caesarean section</a:t>
            </a:r>
            <a:endParaRPr lang="en-US" dirty="0" smtClean="0"/>
          </a:p>
          <a:p>
            <a:pPr lvl="1"/>
            <a:r>
              <a:rPr lang="en-US" dirty="0" smtClean="0"/>
              <a:t>Vacuum extraction</a:t>
            </a:r>
            <a:endParaRPr lang="en-US" dirty="0" smtClean="0"/>
          </a:p>
          <a:p>
            <a:pPr lvl="1"/>
            <a:r>
              <a:rPr lang="en-US" dirty="0" smtClean="0"/>
              <a:t>Forceps delivery</a:t>
            </a:r>
            <a:endParaRPr lang="en-US" dirty="0" smtClean="0"/>
          </a:p>
          <a:p>
            <a:pPr lvl="1"/>
            <a:r>
              <a:rPr lang="en-US" dirty="0" err="1" smtClean="0"/>
              <a:t>symphysiotomy</a:t>
            </a:r>
            <a:endParaRPr lang="en-US" dirty="0" smtClean="0"/>
          </a:p>
          <a:p>
            <a:pPr>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Amniocentesis</a:t>
            </a:r>
            <a:endParaRPr lang="en-US" dirty="0" smtClean="0"/>
          </a:p>
          <a:p>
            <a:r>
              <a:rPr lang="en-US" dirty="0" smtClean="0"/>
              <a:t>Macdonald stitch</a:t>
            </a:r>
            <a:endParaRPr lang="en-US" dirty="0" smtClean="0"/>
          </a:p>
          <a:p>
            <a:r>
              <a:rPr lang="en-US" dirty="0" smtClean="0"/>
              <a:t>Induction of </a:t>
            </a:r>
            <a:r>
              <a:rPr lang="en-US" dirty="0" err="1" smtClean="0"/>
              <a:t>labour</a:t>
            </a:r>
            <a:endParaRPr lang="en-US" dirty="0" smtClean="0"/>
          </a:p>
          <a:p>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CERVICAL STITCH</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a:t>Cervical cerclage, also known as a cervical stitch, is a treatment for </a:t>
            </a:r>
            <a:r>
              <a:rPr lang="en-US" dirty="0">
                <a:hlinkClick r:id="rId1" tooltip="Cervical incompetence"/>
              </a:rPr>
              <a:t>cervical incompetence or insufficiency</a:t>
            </a:r>
            <a:r>
              <a:rPr lang="en-US" dirty="0"/>
              <a:t>, when the cervix starts to shorten and open too early during a pregnancy causing either a late miscarriage or preterm birth. </a:t>
            </a:r>
            <a:endParaRPr lang="en-US" dirty="0" smtClean="0"/>
          </a:p>
          <a:p>
            <a:r>
              <a:rPr lang="en-US" dirty="0" smtClean="0"/>
              <a:t>Usually </a:t>
            </a:r>
            <a:r>
              <a:rPr lang="en-US" dirty="0"/>
              <a:t>the treatment is done in the first or second trimester of pregnancy, for a woman who has had one or more late miscarriages in the past</a:t>
            </a:r>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The treatment consists of a strong </a:t>
            </a:r>
            <a:r>
              <a:rPr lang="en-US" u="sng" dirty="0">
                <a:hlinkClick r:id="rId1" tooltip="Surgical suture"/>
              </a:rPr>
              <a:t>suture</a:t>
            </a:r>
            <a:r>
              <a:rPr lang="en-US" dirty="0"/>
              <a:t> sewn into and around the cervix early in the pregnancy, usually between weeks 12 to 14, and then removed towards the end of the pregnancy when the greatest risk of miscarriage has passed</a:t>
            </a:r>
            <a:r>
              <a:rPr lang="en-US" dirty="0" smtClean="0"/>
              <a:t>.</a:t>
            </a:r>
            <a:endParaRPr lang="en-US" dirty="0" smtClean="0"/>
          </a:p>
          <a:p>
            <a:r>
              <a:rPr lang="en-US" dirty="0" smtClean="0"/>
              <a:t> </a:t>
            </a:r>
            <a:r>
              <a:rPr lang="en-US" dirty="0"/>
              <a:t>The procedure is performed under local </a:t>
            </a:r>
            <a:r>
              <a:rPr lang="en-US" u="sng" dirty="0" err="1">
                <a:hlinkClick r:id="rId2" tooltip="Anesthesia"/>
              </a:rPr>
              <a:t>anaesthesia</a:t>
            </a:r>
            <a:r>
              <a:rPr lang="en-US" dirty="0"/>
              <a:t>, usually by way of a </a:t>
            </a:r>
            <a:r>
              <a:rPr lang="en-US" u="sng" dirty="0">
                <a:hlinkClick r:id="rId3" tooltip="Spinal anaesthesia"/>
              </a:rPr>
              <a:t>spinal block</a:t>
            </a:r>
            <a:r>
              <a:rPr lang="en-US" dirty="0"/>
              <a:t>. </a:t>
            </a:r>
            <a:endParaRPr lang="en-US" dirty="0" smtClean="0"/>
          </a:p>
          <a:p>
            <a:r>
              <a:rPr lang="en-US" dirty="0" smtClean="0"/>
              <a:t>It </a:t>
            </a:r>
            <a:r>
              <a:rPr lang="en-US" dirty="0"/>
              <a:t>is typically performed on an outpatient basis by an </a:t>
            </a:r>
            <a:r>
              <a:rPr lang="en-US" u="sng" dirty="0">
                <a:hlinkClick r:id="rId4" tooltip="Obstetrics and gynaecology"/>
              </a:rPr>
              <a:t>obstetrician-gynecologist</a:t>
            </a:r>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In women with a prior spontaneous preterm birth and who are pregnant with one baby, and have shortening of the cervical length less than 25 mm, a cerclage prevents a </a:t>
            </a:r>
            <a:r>
              <a:rPr lang="en-US" u="sng" dirty="0">
                <a:hlinkClick r:id="rId1" tooltip="Preterm birth"/>
              </a:rPr>
              <a:t>preterm birth</a:t>
            </a:r>
            <a:r>
              <a:rPr lang="en-US" dirty="0"/>
              <a:t> and reduces death and illness in the </a:t>
            </a:r>
            <a:r>
              <a:rPr lang="en-US" dirty="0" smtClean="0"/>
              <a:t>baby.</a:t>
            </a:r>
            <a:endParaRPr lang="en-US" u="sng" baseline="30000" dirty="0"/>
          </a:p>
          <a:p>
            <a:r>
              <a:rPr lang="en-US" dirty="0" smtClean="0"/>
              <a:t>There </a:t>
            </a:r>
            <a:r>
              <a:rPr lang="en-US" dirty="0"/>
              <a:t>is no evidence that cerclage is effective in a multiple gestation pregnancy for preventing preterm births and reducing perinatal deaths or neonatal morbidity</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br>
              <a:rPr lang="en-US" dirty="0" smtClean="0"/>
            </a:br>
            <a:r>
              <a:rPr lang="en-US" dirty="0" smtClean="0"/>
              <a:t>LABOUR</a:t>
            </a:r>
            <a:endParaRPr lang="en-US" dirty="0"/>
          </a:p>
        </p:txBody>
      </p:sp>
      <p:sp>
        <p:nvSpPr>
          <p:cNvPr id="3" name="Content Placeholder 2"/>
          <p:cNvSpPr>
            <a:spLocks noGrp="1"/>
          </p:cNvSpPr>
          <p:nvPr>
            <p:ph idx="1"/>
          </p:nvPr>
        </p:nvSpPr>
        <p:spPr/>
        <p:txBody>
          <a:bodyPr/>
          <a:lstStyle/>
          <a:p>
            <a:r>
              <a:rPr lang="en-US" b="1" dirty="0" smtClean="0">
                <a:latin typeface="Andalus" pitchFamily="18" charset="-78"/>
                <a:cs typeface="Andalus" pitchFamily="18" charset="-78"/>
              </a:rPr>
              <a:t>LABOUR</a:t>
            </a:r>
            <a:r>
              <a:rPr lang="en-US" dirty="0" smtClean="0">
                <a:latin typeface="Andalus" pitchFamily="18" charset="-78"/>
                <a:cs typeface="Andalus" pitchFamily="18" charset="-78"/>
              </a:rPr>
              <a:t> is described as the process whereby the </a:t>
            </a:r>
            <a:r>
              <a:rPr lang="en-US" dirty="0" err="1" smtClean="0">
                <a:latin typeface="Andalus" pitchFamily="18" charset="-78"/>
                <a:cs typeface="Andalus" pitchFamily="18" charset="-78"/>
              </a:rPr>
              <a:t>foetus</a:t>
            </a:r>
            <a:r>
              <a:rPr lang="en-US" dirty="0" smtClean="0">
                <a:latin typeface="Andalus" pitchFamily="18" charset="-78"/>
                <a:cs typeface="Andalus" pitchFamily="18" charset="-78"/>
              </a:rPr>
              <a:t>, placenta and membranes are expelled through the birth canal after 28 weeks of gestation.</a:t>
            </a:r>
            <a:endParaRPr lang="en-US" dirty="0" smtClean="0">
              <a:latin typeface="Andalus" pitchFamily="18" charset="-78"/>
              <a:cs typeface="Andalus" pitchFamily="18" charset="-78"/>
            </a:endParaRPr>
          </a:p>
          <a:p>
            <a:r>
              <a:rPr lang="en-US" dirty="0" err="1" smtClean="0">
                <a:latin typeface="Andalus" pitchFamily="18" charset="-78"/>
                <a:cs typeface="Andalus" pitchFamily="18" charset="-78"/>
              </a:rPr>
              <a:t>Labour</a:t>
            </a:r>
            <a:r>
              <a:rPr lang="en-US" dirty="0" smtClean="0">
                <a:latin typeface="Andalus" pitchFamily="18" charset="-78"/>
                <a:cs typeface="Andalus" pitchFamily="18" charset="-78"/>
              </a:rPr>
              <a:t>, can be either </a:t>
            </a:r>
            <a:r>
              <a:rPr lang="en-US" b="1" dirty="0" smtClean="0">
                <a:latin typeface="Andalus" pitchFamily="18" charset="-78"/>
                <a:cs typeface="Andalus" pitchFamily="18" charset="-78"/>
              </a:rPr>
              <a:t>normal or abnormal</a:t>
            </a:r>
            <a:r>
              <a:rPr lang="en-US" dirty="0" smtClean="0">
                <a:latin typeface="Andalus" pitchFamily="18" charset="-78"/>
                <a:cs typeface="Andalus" pitchFamily="18" charset="-78"/>
              </a:rPr>
              <a:t>.</a:t>
            </a:r>
            <a:endParaRPr lang="en-US" dirty="0" smtClean="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2800" dirty="0" smtClean="0">
                <a:latin typeface="Andalus" pitchFamily="18" charset="-78"/>
                <a:cs typeface="Andalus" pitchFamily="18" charset="-78"/>
              </a:rPr>
              <a:t>Findings from </a:t>
            </a:r>
            <a:r>
              <a:rPr lang="en-US" sz="2800" u="sng" dirty="0" smtClean="0">
                <a:latin typeface="Andalus" pitchFamily="18" charset="-78"/>
                <a:cs typeface="Andalus" pitchFamily="18" charset="-78"/>
              </a:rPr>
              <a:t>history and physical examination </a:t>
            </a:r>
            <a:r>
              <a:rPr lang="en-US" sz="2800" dirty="0" smtClean="0">
                <a:latin typeface="Andalus" pitchFamily="18" charset="-78"/>
                <a:cs typeface="Andalus" pitchFamily="18" charset="-78"/>
              </a:rPr>
              <a:t>or as interpreted from the partograph that is correctly charted will guide in the diagnosis of prolonged labour.</a:t>
            </a:r>
            <a:endParaRPr lang="en-US" sz="2800" dirty="0" smtClean="0">
              <a:latin typeface="Andalus" pitchFamily="18" charset="-78"/>
              <a:cs typeface="Andalus" pitchFamily="18" charset="-78"/>
            </a:endParaRPr>
          </a:p>
          <a:p>
            <a:pPr>
              <a:buNone/>
            </a:pPr>
            <a:r>
              <a:rPr lang="en-US" sz="2800" b="1" dirty="0" smtClean="0">
                <a:latin typeface="Andalus" pitchFamily="18" charset="-78"/>
                <a:cs typeface="Andalus" pitchFamily="18" charset="-78"/>
              </a:rPr>
              <a:t>History </a:t>
            </a:r>
            <a:endParaRPr lang="en-US" sz="2800" b="1" dirty="0" smtClean="0">
              <a:latin typeface="Andalus" pitchFamily="18" charset="-78"/>
              <a:cs typeface="Andalus" pitchFamily="18" charset="-78"/>
            </a:endParaRPr>
          </a:p>
          <a:p>
            <a:pPr lvl="1"/>
            <a:r>
              <a:rPr lang="en-US" sz="2400" dirty="0" smtClean="0">
                <a:latin typeface="Andalus" pitchFamily="18" charset="-78"/>
                <a:cs typeface="Andalus" pitchFamily="18" charset="-78"/>
              </a:rPr>
              <a:t>At what time did the contractions begin? </a:t>
            </a:r>
            <a:endParaRPr lang="en-US" sz="2400" dirty="0" smtClean="0">
              <a:latin typeface="Andalus" pitchFamily="18" charset="-78"/>
              <a:cs typeface="Andalus" pitchFamily="18" charset="-78"/>
            </a:endParaRPr>
          </a:p>
          <a:p>
            <a:pPr lvl="1"/>
            <a:r>
              <a:rPr lang="en-US" sz="2400" dirty="0" smtClean="0">
                <a:latin typeface="Andalus" pitchFamily="18" charset="-78"/>
                <a:cs typeface="Andalus" pitchFamily="18" charset="-78"/>
              </a:rPr>
              <a:t>How frequent are the contractions? </a:t>
            </a:r>
            <a:endParaRPr lang="en-US" sz="2400" dirty="0" smtClean="0">
              <a:latin typeface="Andalus" pitchFamily="18" charset="-78"/>
              <a:cs typeface="Andalus" pitchFamily="18" charset="-78"/>
            </a:endParaRPr>
          </a:p>
          <a:p>
            <a:pPr lvl="1"/>
            <a:r>
              <a:rPr lang="en-US" sz="2400" dirty="0" smtClean="0">
                <a:latin typeface="Andalus" pitchFamily="18" charset="-78"/>
                <a:cs typeface="Andalus" pitchFamily="18" charset="-78"/>
              </a:rPr>
              <a:t>When did the membranes  rupture? </a:t>
            </a:r>
            <a:endParaRPr lang="en-US" sz="2400" dirty="0" smtClean="0">
              <a:latin typeface="Andalus" pitchFamily="18" charset="-78"/>
              <a:cs typeface="Andalus" pitchFamily="18" charset="-78"/>
            </a:endParaRPr>
          </a:p>
          <a:p>
            <a:pPr>
              <a:buNone/>
            </a:pPr>
            <a:r>
              <a:rPr lang="en-US" sz="2800" b="1" dirty="0" smtClean="0">
                <a:latin typeface="Andalus" pitchFamily="18" charset="-78"/>
                <a:cs typeface="Andalus" pitchFamily="18" charset="-78"/>
              </a:rPr>
              <a:t>Examination </a:t>
            </a:r>
            <a:endParaRPr lang="en-US" sz="2800" b="1" dirty="0" smtClean="0">
              <a:latin typeface="Andalus" pitchFamily="18" charset="-78"/>
              <a:cs typeface="Andalus" pitchFamily="18" charset="-78"/>
            </a:endParaRPr>
          </a:p>
          <a:p>
            <a:r>
              <a:rPr lang="en-US" sz="2800" dirty="0" smtClean="0">
                <a:latin typeface="Andalus" pitchFamily="18" charset="-78"/>
                <a:cs typeface="Andalus" pitchFamily="18" charset="-78"/>
              </a:rPr>
              <a:t>The frequency, duration and intensity of the contractions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Determine the foetal position and identify any evidence of cephalopelvic disproportion and /or foetal malposition </a:t>
            </a:r>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
        <p:nvSpPr>
          <p:cNvPr id="2" name="Title 1"/>
          <p:cNvSpPr>
            <a:spLocks noGrp="1"/>
          </p:cNvSpPr>
          <p:nvPr>
            <p:ph type="title"/>
          </p:nvPr>
        </p:nvSpPr>
        <p:spPr>
          <a:xfrm>
            <a:off x="0" y="0"/>
            <a:ext cx="9144000" cy="1066800"/>
          </a:xfrm>
        </p:spPr>
        <p:txBody>
          <a:bodyPr>
            <a:normAutofit fontScale="90000"/>
          </a:bodyPr>
          <a:lstStyle/>
          <a:p>
            <a:r>
              <a:rPr lang="en-US" b="1" dirty="0" smtClean="0">
                <a:solidFill>
                  <a:srgbClr val="7030A0"/>
                </a:solidFill>
                <a:latin typeface="Andalus" pitchFamily="18" charset="-78"/>
                <a:cs typeface="Andalus" pitchFamily="18" charset="-78"/>
              </a:rPr>
              <a:t>DIAGNOSIS OF PROLONGED LABOUR</a:t>
            </a:r>
            <a:endParaRPr lang="en-US" b="1" dirty="0">
              <a:solidFill>
                <a:srgbClr val="7030A0"/>
              </a:solidFill>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r>
              <a:rPr lang="en-US" dirty="0"/>
              <a:t>There are </a:t>
            </a:r>
            <a:r>
              <a:rPr lang="en-US" dirty="0" smtClean="0"/>
              <a:t>two </a:t>
            </a:r>
            <a:r>
              <a:rPr lang="en-US" dirty="0"/>
              <a:t>types of cerclage</a:t>
            </a:r>
            <a:r>
              <a:rPr lang="en-US" dirty="0" smtClean="0"/>
              <a:t>:</a:t>
            </a:r>
            <a:endParaRPr lang="en-US" dirty="0"/>
          </a:p>
          <a:p>
            <a:pPr marL="514350" indent="-514350">
              <a:buFont typeface="+mj-lt"/>
              <a:buAutoNum type="arabicParenR"/>
            </a:pPr>
            <a:r>
              <a:rPr lang="en-US" dirty="0"/>
              <a:t>A </a:t>
            </a:r>
            <a:r>
              <a:rPr lang="en-US" b="1" dirty="0"/>
              <a:t>McDonald cerclage</a:t>
            </a:r>
            <a:r>
              <a:rPr lang="en-US" dirty="0" smtClean="0"/>
              <a:t>,</a:t>
            </a:r>
            <a:endParaRPr lang="en-US" dirty="0" smtClean="0"/>
          </a:p>
          <a:p>
            <a:pPr>
              <a:buFont typeface="Wingdings" panose="05000000000000000000" pitchFamily="2" charset="2"/>
              <a:buChar char="ü"/>
            </a:pPr>
            <a:r>
              <a:rPr lang="en-US" dirty="0" smtClean="0"/>
              <a:t> </a:t>
            </a:r>
            <a:r>
              <a:rPr lang="en-US" dirty="0"/>
              <a:t>described in 1957, is the most common, and is essentially a </a:t>
            </a:r>
            <a:r>
              <a:rPr lang="en-US" dirty="0" err="1"/>
              <a:t>pursestring</a:t>
            </a:r>
            <a:r>
              <a:rPr lang="en-US" dirty="0"/>
              <a:t> stitch used to cinch the cervix shut</a:t>
            </a:r>
            <a:r>
              <a:rPr lang="en-US" dirty="0" smtClean="0"/>
              <a:t>;</a:t>
            </a:r>
            <a:endParaRPr lang="en-US" dirty="0" smtClean="0"/>
          </a:p>
          <a:p>
            <a:pPr>
              <a:buFont typeface="Wingdings" panose="05000000000000000000" pitchFamily="2" charset="2"/>
              <a:buChar char="ü"/>
            </a:pPr>
            <a:r>
              <a:rPr lang="en-US" dirty="0" smtClean="0"/>
              <a:t> </a:t>
            </a:r>
            <a:r>
              <a:rPr lang="en-US" dirty="0"/>
              <a:t>the cervix stitching involves a band of suture at the upper part of the cervix while the lower part has already started to </a:t>
            </a:r>
            <a:r>
              <a:rPr lang="en-US" dirty="0" smtClean="0"/>
              <a:t>efface.</a:t>
            </a:r>
            <a:endParaRPr lang="en-US" u="sng" baseline="30000" dirty="0" smtClean="0"/>
          </a:p>
          <a:p>
            <a:pPr>
              <a:buFont typeface="Wingdings" panose="05000000000000000000" pitchFamily="2" charset="2"/>
              <a:buChar char="ü"/>
            </a:pPr>
            <a:r>
              <a:rPr lang="en-US" dirty="0" smtClean="0"/>
              <a:t>This </a:t>
            </a:r>
            <a:r>
              <a:rPr lang="en-US" dirty="0"/>
              <a:t>cerclage is usually placed between 16 weeks and 18 weeks of pregnancy. </a:t>
            </a:r>
            <a:endParaRPr lang="en-US" dirty="0" smtClean="0"/>
          </a:p>
          <a:p>
            <a:pPr>
              <a:buFont typeface="Wingdings" panose="05000000000000000000" pitchFamily="2" charset="2"/>
              <a:buChar char="ü"/>
            </a:pPr>
            <a:r>
              <a:rPr lang="en-US" dirty="0" smtClean="0"/>
              <a:t>The </a:t>
            </a:r>
            <a:r>
              <a:rPr lang="en-US" dirty="0"/>
              <a:t>stitch is generally removed around the 37th week of gestation or earlier if needed</a:t>
            </a:r>
            <a:r>
              <a:rPr lang="en-US" dirty="0" smtClean="0"/>
              <a:t>.</a:t>
            </a:r>
            <a:endParaRPr lang="en-US" u="sng" baseline="30000" dirty="0"/>
          </a:p>
          <a:p>
            <a:pPr>
              <a:buFont typeface="Wingdings" panose="05000000000000000000" pitchFamily="2" charset="2"/>
              <a:buChar char="ü"/>
            </a:pPr>
            <a:r>
              <a:rPr lang="en-US" dirty="0" smtClean="0"/>
              <a:t> </a:t>
            </a:r>
            <a:r>
              <a:rPr lang="en-US" dirty="0"/>
              <a:t>This procedure was developed by the Australian Gynecologist and Obstetrician, I.A. McDonald</a:t>
            </a:r>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2.A </a:t>
            </a:r>
            <a:r>
              <a:rPr lang="en-US" b="1" dirty="0" err="1"/>
              <a:t>Shirodkar</a:t>
            </a:r>
            <a:r>
              <a:rPr lang="en-US" b="1" dirty="0"/>
              <a:t> cerclage</a:t>
            </a:r>
            <a:r>
              <a:rPr lang="en-US" dirty="0"/>
              <a:t> </a:t>
            </a:r>
            <a:endParaRPr lang="en-US" dirty="0" smtClean="0"/>
          </a:p>
          <a:p>
            <a:pPr>
              <a:buFont typeface="Wingdings" panose="05000000000000000000" pitchFamily="2" charset="2"/>
              <a:buChar char="ü"/>
            </a:pPr>
            <a:r>
              <a:rPr lang="en-US" dirty="0" smtClean="0"/>
              <a:t>is </a:t>
            </a:r>
            <a:r>
              <a:rPr lang="en-US" dirty="0"/>
              <a:t>very similar, but the sutures pass through the walls of the cervix so they're not </a:t>
            </a:r>
            <a:r>
              <a:rPr lang="en-US" dirty="0" smtClean="0"/>
              <a:t>exposed.</a:t>
            </a:r>
            <a:endParaRPr lang="en-US" u="sng" baseline="30000" dirty="0" smtClean="0"/>
          </a:p>
          <a:p>
            <a:pPr>
              <a:buFont typeface="Wingdings" panose="05000000000000000000" pitchFamily="2" charset="2"/>
              <a:buChar char="ü"/>
            </a:pPr>
            <a:r>
              <a:rPr lang="en-US" dirty="0" smtClean="0"/>
              <a:t>This </a:t>
            </a:r>
            <a:r>
              <a:rPr lang="en-US" dirty="0"/>
              <a:t>type of cerclage is less common and technically more difficult than a McDonald, and is thought (though not proven) to reduce the risk of infection</a:t>
            </a:r>
            <a:r>
              <a:rPr lang="en-US" dirty="0" smtClean="0"/>
              <a:t>.</a:t>
            </a:r>
            <a:endParaRPr lang="en-US" dirty="0" smtClean="0"/>
          </a:p>
          <a:p>
            <a:pPr>
              <a:buFont typeface="Wingdings" panose="05000000000000000000" pitchFamily="2" charset="2"/>
              <a:buChar char="ü"/>
            </a:pPr>
            <a:r>
              <a:rPr lang="en-US" dirty="0" smtClean="0"/>
              <a:t> </a:t>
            </a:r>
            <a:r>
              <a:rPr lang="en-US" dirty="0"/>
              <a:t>The </a:t>
            </a:r>
            <a:r>
              <a:rPr lang="en-US" dirty="0" err="1"/>
              <a:t>Shirodkar</a:t>
            </a:r>
            <a:r>
              <a:rPr lang="en-US" dirty="0"/>
              <a:t> procedure sometimes involves a permanent stitch around the cervix which will not be removed and therefore a </a:t>
            </a:r>
            <a:r>
              <a:rPr lang="en-US" u="sng" dirty="0">
                <a:hlinkClick r:id="rId1" tooltip="Caesarean section"/>
              </a:rPr>
              <a:t>Caesarean section</a:t>
            </a:r>
            <a:r>
              <a:rPr lang="en-US" dirty="0"/>
              <a:t> will be necessary to deliver the baby</a:t>
            </a:r>
            <a:r>
              <a:rPr lang="en-US" dirty="0" smtClean="0"/>
              <a:t>.</a:t>
            </a:r>
            <a:endParaRPr lang="en-US" dirty="0" smtClean="0"/>
          </a:p>
          <a:p>
            <a:pPr>
              <a:buFont typeface="Wingdings" panose="05000000000000000000" pitchFamily="2" charset="2"/>
              <a:buChar char="ü"/>
            </a:pPr>
            <a:r>
              <a:rPr lang="en-US" dirty="0" smtClean="0"/>
              <a:t> </a:t>
            </a:r>
            <a:r>
              <a:rPr lang="en-US" dirty="0"/>
              <a:t>The </a:t>
            </a:r>
            <a:r>
              <a:rPr lang="en-US" dirty="0" err="1"/>
              <a:t>Shirodkar</a:t>
            </a:r>
            <a:r>
              <a:rPr lang="en-US" dirty="0"/>
              <a:t> technique was first described by </a:t>
            </a:r>
            <a:r>
              <a:rPr lang="en-US" u="sng" dirty="0">
                <a:hlinkClick r:id="rId2" tooltip="V. N. Shirodkar"/>
              </a:rPr>
              <a:t>V. N. </a:t>
            </a:r>
            <a:r>
              <a:rPr lang="en-US" u="sng" dirty="0" err="1">
                <a:hlinkClick r:id="rId2" tooltip="V. N. Shirodkar"/>
              </a:rPr>
              <a:t>Shirodkar</a:t>
            </a:r>
            <a:r>
              <a:rPr lang="en-US" dirty="0"/>
              <a:t> in </a:t>
            </a:r>
            <a:r>
              <a:rPr lang="en-US" u="sng" dirty="0">
                <a:hlinkClick r:id="rId3" tooltip="Bombay"/>
              </a:rPr>
              <a:t>Bombay</a:t>
            </a:r>
            <a:r>
              <a:rPr lang="en-US" dirty="0"/>
              <a:t> in 1955</a:t>
            </a:r>
            <a:r>
              <a:rPr lang="en-US" dirty="0" smtClean="0"/>
              <a:t>.</a:t>
            </a:r>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Aftercare</a:t>
            </a:r>
            <a:endParaRPr lang="en-US" dirty="0"/>
          </a:p>
          <a:p>
            <a:r>
              <a:rPr lang="en-US" dirty="0"/>
              <a:t>After the cerclage has been placed, the patient will be observed for at least several hours (sometimes overnight) to ensure that she does not go into premature labor. </a:t>
            </a:r>
            <a:endParaRPr lang="en-US" dirty="0" smtClean="0"/>
          </a:p>
          <a:p>
            <a:r>
              <a:rPr lang="en-US" dirty="0" smtClean="0"/>
              <a:t>The </a:t>
            </a:r>
            <a:r>
              <a:rPr lang="en-US" dirty="0"/>
              <a:t>patient will then be allowed to return home, but will be instructed to remain in bed or avoid physical activity (including sexual intercourse) for two to three days, or up to two weeks. </a:t>
            </a:r>
            <a:endParaRPr lang="en-US" dirty="0" smtClean="0"/>
          </a:p>
          <a:p>
            <a:r>
              <a:rPr lang="en-US" dirty="0" smtClean="0"/>
              <a:t>Follow-up </a:t>
            </a:r>
            <a:r>
              <a:rPr lang="en-US" dirty="0"/>
              <a:t>appointments will usually take place so that her doctor can monitor the cervix and stitch and watch for signs of premature labor. </a:t>
            </a:r>
            <a:endParaRPr lang="en-US" dirty="0"/>
          </a:p>
          <a:p>
            <a:endParaRPr lang="en-US"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Risks</a:t>
            </a:r>
            <a:endParaRPr lang="en-US" dirty="0"/>
          </a:p>
          <a:p>
            <a:r>
              <a:rPr lang="en-US" dirty="0"/>
              <a:t>While cerclage is generally a safe procedure, there are a number of potential complications that may arise during or after surgery. These include: </a:t>
            </a:r>
            <a:endParaRPr lang="en-US" dirty="0"/>
          </a:p>
          <a:p>
            <a:pPr lvl="0"/>
            <a:r>
              <a:rPr lang="en-US" dirty="0"/>
              <a:t>risks associated with regional or general anesthesia</a:t>
            </a:r>
            <a:endParaRPr lang="en-US" dirty="0"/>
          </a:p>
          <a:p>
            <a:pPr lvl="0"/>
            <a:r>
              <a:rPr lang="en-US" dirty="0"/>
              <a:t>premature labor</a:t>
            </a:r>
            <a:endParaRPr lang="en-US" dirty="0"/>
          </a:p>
          <a:p>
            <a:pPr lvl="0"/>
            <a:r>
              <a:rPr lang="en-US" dirty="0"/>
              <a:t>premature rupture of </a:t>
            </a:r>
            <a:r>
              <a:rPr lang="en-US" dirty="0" smtClean="0"/>
              <a:t>membranes</a:t>
            </a:r>
            <a:endParaRPr 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lvl="0"/>
            <a:r>
              <a:rPr lang="en-US" dirty="0"/>
              <a:t>infection of the cervix</a:t>
            </a:r>
            <a:endParaRPr lang="en-US" dirty="0"/>
          </a:p>
          <a:p>
            <a:pPr lvl="0"/>
            <a:r>
              <a:rPr lang="en-US" dirty="0"/>
              <a:t>infection of the amniotic sac (</a:t>
            </a:r>
            <a:r>
              <a:rPr lang="en-US" dirty="0" err="1"/>
              <a:t>chorioamnionitis</a:t>
            </a:r>
            <a:r>
              <a:rPr lang="en-US" dirty="0"/>
              <a:t>)</a:t>
            </a:r>
            <a:endParaRPr lang="en-US" dirty="0"/>
          </a:p>
          <a:p>
            <a:pPr lvl="0"/>
            <a:r>
              <a:rPr lang="en-US" dirty="0"/>
              <a:t>cervical rupture (may occur if the stitch is not removed before onset of labor)</a:t>
            </a:r>
            <a:endParaRPr lang="en-US" dirty="0"/>
          </a:p>
          <a:p>
            <a:pPr lvl="0"/>
            <a:r>
              <a:rPr lang="en-US" dirty="0"/>
              <a:t>injury to the cervix or bladder</a:t>
            </a:r>
            <a:endParaRPr lang="en-US" dirty="0"/>
          </a:p>
          <a:p>
            <a:pPr lvl="0"/>
            <a:r>
              <a:rPr lang="en-US" dirty="0"/>
              <a:t>bleeding</a:t>
            </a:r>
            <a:endParaRPr lang="en-US" dirty="0"/>
          </a:p>
          <a:p>
            <a:pPr lvl="0"/>
            <a:r>
              <a:rPr lang="en-US" dirty="0"/>
              <a:t>Cervical Dystocia with failure to dilate requiring Cesarean Section</a:t>
            </a:r>
            <a:endParaRPr lang="en-US" dirty="0"/>
          </a:p>
          <a:p>
            <a:pPr lvl="0"/>
            <a:r>
              <a:rPr lang="en-US" dirty="0"/>
              <a:t>displacement of the cervix</a:t>
            </a:r>
            <a:endParaRPr lang="en-US" dirty="0"/>
          </a:p>
          <a:p>
            <a:endParaRPr lang="en-US" dirty="0"/>
          </a:p>
          <a:p>
            <a:endParaRPr 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INDUCTION OF LABOUR</a:t>
            </a:r>
            <a:endParaRPr lang="en-US" dirty="0">
              <a:solidFill>
                <a:srgbClr val="FF0000"/>
              </a:solidFill>
            </a:endParaRPr>
          </a:p>
        </p:txBody>
      </p:sp>
      <p:sp>
        <p:nvSpPr>
          <p:cNvPr id="3" name="Content Placeholder 2"/>
          <p:cNvSpPr>
            <a:spLocks noGrp="1"/>
          </p:cNvSpPr>
          <p:nvPr>
            <p:ph idx="1"/>
          </p:nvPr>
        </p:nvSpPr>
        <p:spPr/>
        <p:txBody>
          <a:bodyPr/>
          <a:lstStyle/>
          <a:p>
            <a:r>
              <a:rPr lang="en-US" b="1" dirty="0"/>
              <a:t>Definition</a:t>
            </a:r>
            <a:r>
              <a:rPr lang="en-US" dirty="0"/>
              <a:t>: Stimulation of uterine contractions prior to the onset of spontaneous labor for vaginal delivery after the age of viability </a:t>
            </a:r>
            <a:endParaRPr lang="en-US"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Indications</a:t>
            </a:r>
            <a:r>
              <a:rPr lang="en-US" dirty="0"/>
              <a:t> </a:t>
            </a:r>
            <a:endParaRPr lang="en-US" dirty="0" smtClean="0"/>
          </a:p>
          <a:p>
            <a:pPr marL="0" indent="0">
              <a:buNone/>
            </a:pPr>
            <a:r>
              <a:rPr lang="en-US" dirty="0" smtClean="0"/>
              <a:t> </a:t>
            </a:r>
            <a:r>
              <a:rPr lang="en-US" dirty="0"/>
              <a:t>- Maternal medical conditions (diabetes, hypertensive   disorders, renal diseases</a:t>
            </a:r>
            <a:r>
              <a:rPr lang="en-US" dirty="0" smtClean="0"/>
              <a:t>…)</a:t>
            </a:r>
            <a:endParaRPr lang="en-US" dirty="0" smtClean="0"/>
          </a:p>
          <a:p>
            <a:pPr marL="0" indent="0">
              <a:buNone/>
            </a:pPr>
            <a:r>
              <a:rPr lang="en-US" dirty="0" smtClean="0"/>
              <a:t> </a:t>
            </a:r>
            <a:r>
              <a:rPr lang="en-US" dirty="0"/>
              <a:t>- Fetal growth </a:t>
            </a:r>
            <a:r>
              <a:rPr lang="en-US" dirty="0" smtClean="0"/>
              <a:t>restriction</a:t>
            </a:r>
            <a:endParaRPr lang="en-US" dirty="0" smtClean="0"/>
          </a:p>
          <a:p>
            <a:pPr marL="0" indent="0">
              <a:buNone/>
            </a:pPr>
            <a:r>
              <a:rPr lang="en-US" dirty="0" smtClean="0"/>
              <a:t> </a:t>
            </a:r>
            <a:r>
              <a:rPr lang="en-US" dirty="0"/>
              <a:t>- </a:t>
            </a:r>
            <a:r>
              <a:rPr lang="en-US" dirty="0" err="1"/>
              <a:t>Isoimmunization</a:t>
            </a:r>
            <a:r>
              <a:rPr lang="en-US" dirty="0"/>
              <a:t>  </a:t>
            </a:r>
            <a:endParaRPr lang="en-US" dirty="0" smtClean="0"/>
          </a:p>
          <a:p>
            <a:pPr>
              <a:buFontTx/>
              <a:buChar char="-"/>
            </a:pPr>
            <a:r>
              <a:rPr lang="en-US" dirty="0" err="1" smtClean="0"/>
              <a:t>Chorioamnionitis</a:t>
            </a:r>
            <a:r>
              <a:rPr lang="en-US" dirty="0" smtClean="0"/>
              <a:t> </a:t>
            </a:r>
            <a:r>
              <a:rPr lang="en-US" dirty="0"/>
              <a:t>if no contra indication </a:t>
            </a:r>
            <a:endParaRPr lang="en-US" dirty="0" smtClean="0"/>
          </a:p>
          <a:p>
            <a:pPr>
              <a:buFontTx/>
              <a:buChar char="-"/>
            </a:pPr>
            <a:r>
              <a:rPr lang="en-US" dirty="0" smtClean="0"/>
              <a:t>Post-term pregnancy</a:t>
            </a:r>
            <a:endParaRPr lang="en-US" dirty="0" smtClean="0"/>
          </a:p>
          <a:p>
            <a:pPr>
              <a:buFontTx/>
              <a:buChar char="-"/>
            </a:pPr>
            <a:r>
              <a:rPr lang="en-US" dirty="0" smtClean="0"/>
              <a:t>Premature </a:t>
            </a:r>
            <a:r>
              <a:rPr lang="en-US" dirty="0"/>
              <a:t>rupture of membranes </a:t>
            </a:r>
            <a:endParaRPr lang="en-US" dirty="0" smtClean="0"/>
          </a:p>
          <a:p>
            <a:pPr>
              <a:buFontTx/>
              <a:buChar char="-"/>
            </a:pPr>
            <a:r>
              <a:rPr lang="en-US" dirty="0" smtClean="0"/>
              <a:t> </a:t>
            </a:r>
            <a:r>
              <a:rPr lang="en-US" dirty="0"/>
              <a:t>Intrauterine fetal </a:t>
            </a:r>
            <a:r>
              <a:rPr lang="en-US" dirty="0" smtClean="0"/>
              <a:t>death</a:t>
            </a:r>
            <a:endParaRPr lang="en-US" dirty="0" smtClean="0"/>
          </a:p>
          <a:p>
            <a:pPr>
              <a:buFontTx/>
              <a:buChar char="-"/>
            </a:pPr>
            <a:r>
              <a:rPr lang="en-US" dirty="0" smtClean="0"/>
              <a:t> </a:t>
            </a:r>
            <a:r>
              <a:rPr lang="en-US" dirty="0"/>
              <a:t>Fetal malformations </a:t>
            </a:r>
            <a:endParaRPr lang="en-US"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Contra indications </a:t>
            </a:r>
            <a:endParaRPr lang="en-US" b="1" dirty="0" smtClean="0"/>
          </a:p>
          <a:p>
            <a:pPr>
              <a:buFontTx/>
              <a:buChar char="-"/>
            </a:pPr>
            <a:r>
              <a:rPr lang="en-US" dirty="0" err="1" smtClean="0"/>
              <a:t>Malpresentation</a:t>
            </a:r>
            <a:r>
              <a:rPr lang="en-US" dirty="0" smtClean="0"/>
              <a:t> </a:t>
            </a:r>
            <a:r>
              <a:rPr lang="en-US" dirty="0"/>
              <a:t>and malposition and macrosomia </a:t>
            </a:r>
            <a:endParaRPr lang="en-US" dirty="0" smtClean="0"/>
          </a:p>
          <a:p>
            <a:pPr>
              <a:buFontTx/>
              <a:buChar char="-"/>
            </a:pPr>
            <a:r>
              <a:rPr lang="en-US" dirty="0" smtClean="0"/>
              <a:t> </a:t>
            </a:r>
            <a:r>
              <a:rPr lang="en-US" dirty="0"/>
              <a:t>Prior uterine scar </a:t>
            </a:r>
            <a:endParaRPr lang="en-US" dirty="0" smtClean="0"/>
          </a:p>
          <a:p>
            <a:pPr>
              <a:buFontTx/>
              <a:buChar char="-"/>
            </a:pPr>
            <a:r>
              <a:rPr lang="en-US" dirty="0" smtClean="0"/>
              <a:t>Active </a:t>
            </a:r>
            <a:r>
              <a:rPr lang="en-US" dirty="0"/>
              <a:t>genital herpes infection and </a:t>
            </a:r>
            <a:r>
              <a:rPr lang="en-US" dirty="0" err="1"/>
              <a:t>Condylomma</a:t>
            </a:r>
            <a:r>
              <a:rPr lang="en-US" dirty="0"/>
              <a:t> - Fetal compromise </a:t>
            </a:r>
            <a:endParaRPr lang="en-US" dirty="0" smtClean="0"/>
          </a:p>
          <a:p>
            <a:pPr>
              <a:buFontTx/>
              <a:buChar char="-"/>
            </a:pPr>
            <a:r>
              <a:rPr lang="en-US" dirty="0" smtClean="0"/>
              <a:t> Complete </a:t>
            </a:r>
            <a:r>
              <a:rPr lang="en-US" dirty="0"/>
              <a:t>placenta </a:t>
            </a:r>
            <a:r>
              <a:rPr lang="en-US" dirty="0" err="1" smtClean="0"/>
              <a:t>praevia</a:t>
            </a:r>
            <a:endParaRPr lang="en-US" dirty="0" smtClean="0"/>
          </a:p>
          <a:p>
            <a:pPr>
              <a:buFontTx/>
              <a:buChar char="-"/>
            </a:pPr>
            <a:r>
              <a:rPr lang="en-US" dirty="0" smtClean="0"/>
              <a:t> Multiple gestation</a:t>
            </a:r>
            <a:endParaRPr lang="en-US" dirty="0" smtClean="0"/>
          </a:p>
          <a:p>
            <a:pPr>
              <a:buFontTx/>
              <a:buChar char="-"/>
            </a:pPr>
            <a:r>
              <a:rPr lang="en-US" dirty="0" smtClean="0"/>
              <a:t> Any </a:t>
            </a:r>
            <a:r>
              <a:rPr lang="en-US" dirty="0"/>
              <a:t>contraindication to vaginal delivery </a:t>
            </a:r>
            <a:endParaRPr lang="en-US" dirty="0" smtClean="0"/>
          </a:p>
          <a:p>
            <a:pPr marL="0" indent="0">
              <a:buNone/>
            </a:pPr>
            <a:r>
              <a:rPr lang="en-US" b="1" dirty="0" smtClean="0"/>
              <a:t>Complications </a:t>
            </a:r>
            <a:endParaRPr lang="en-US" b="1" dirty="0" smtClean="0"/>
          </a:p>
          <a:p>
            <a:pPr>
              <a:buFontTx/>
              <a:buChar char="-"/>
            </a:pPr>
            <a:r>
              <a:rPr lang="en-US" dirty="0" smtClean="0"/>
              <a:t> Hyperkinesia</a:t>
            </a:r>
            <a:endParaRPr lang="en-US" dirty="0" smtClean="0"/>
          </a:p>
          <a:p>
            <a:pPr>
              <a:buFontTx/>
              <a:buChar char="-"/>
            </a:pPr>
            <a:r>
              <a:rPr lang="en-US" dirty="0" smtClean="0"/>
              <a:t>  </a:t>
            </a:r>
            <a:r>
              <a:rPr lang="en-US" dirty="0"/>
              <a:t>Fetal </a:t>
            </a:r>
            <a:r>
              <a:rPr lang="en-US" dirty="0" smtClean="0"/>
              <a:t>distress</a:t>
            </a:r>
            <a:endParaRPr lang="en-US" dirty="0" smtClean="0"/>
          </a:p>
          <a:p>
            <a:pPr>
              <a:buFontTx/>
              <a:buChar char="-"/>
            </a:pPr>
            <a:r>
              <a:rPr lang="en-US" dirty="0" smtClean="0"/>
              <a:t> -Uterine </a:t>
            </a:r>
            <a:r>
              <a:rPr lang="en-US" dirty="0"/>
              <a:t>rupture </a:t>
            </a:r>
            <a:endParaRPr lang="en-US" dirty="0" smtClean="0"/>
          </a:p>
          <a:p>
            <a:pPr>
              <a:buFontTx/>
              <a:buChar char="-"/>
            </a:pPr>
            <a:r>
              <a:rPr lang="en-US" dirty="0" smtClean="0"/>
              <a:t> </a:t>
            </a:r>
            <a:r>
              <a:rPr lang="en-US" dirty="0"/>
              <a:t>Failure of induction</a:t>
            </a:r>
            <a:endParaRPr 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 </a:t>
            </a:r>
            <a:r>
              <a:rPr lang="en-US" dirty="0"/>
              <a:t>Water intoxication and increased incidence of   neonatal jaundice with excessive use of    </a:t>
            </a:r>
            <a:r>
              <a:rPr lang="en-US" dirty="0" smtClean="0"/>
              <a:t>oxytocin.</a:t>
            </a:r>
            <a:endParaRPr lang="en-US" dirty="0" smtClean="0"/>
          </a:p>
          <a:p>
            <a:pPr marL="0" indent="0">
              <a:buNone/>
            </a:pPr>
            <a:r>
              <a:rPr lang="en-US" dirty="0" smtClean="0"/>
              <a:t> </a:t>
            </a:r>
            <a:r>
              <a:rPr lang="en-US" b="1" dirty="0"/>
              <a:t>Methods</a:t>
            </a:r>
            <a:r>
              <a:rPr lang="en-US" dirty="0"/>
              <a:t> </a:t>
            </a:r>
            <a:r>
              <a:rPr lang="en-US" dirty="0" smtClean="0"/>
              <a:t>;</a:t>
            </a:r>
            <a:endParaRPr lang="en-US" dirty="0" smtClean="0"/>
          </a:p>
          <a:p>
            <a:r>
              <a:rPr lang="en-US" dirty="0" smtClean="0"/>
              <a:t> Sweeping </a:t>
            </a:r>
            <a:r>
              <a:rPr lang="en-US" dirty="0"/>
              <a:t>the membranes </a:t>
            </a:r>
            <a:endParaRPr lang="en-US" dirty="0" smtClean="0"/>
          </a:p>
          <a:p>
            <a:r>
              <a:rPr lang="en-US" dirty="0" smtClean="0"/>
              <a:t> Artificial </a:t>
            </a:r>
            <a:r>
              <a:rPr lang="en-US" dirty="0"/>
              <a:t>rupture of membranes (ARM) </a:t>
            </a:r>
            <a:endParaRPr lang="en-US" dirty="0" smtClean="0"/>
          </a:p>
          <a:p>
            <a:r>
              <a:rPr lang="en-US" dirty="0" smtClean="0"/>
              <a:t>Prostaglandin</a:t>
            </a:r>
            <a:r>
              <a:rPr lang="en-US" dirty="0"/>
              <a:t>	E2	(PGE2),	Misoprostol.  </a:t>
            </a:r>
            <a:endParaRPr lang="en-US" dirty="0" smtClean="0"/>
          </a:p>
          <a:p>
            <a:r>
              <a:rPr lang="en-US" dirty="0" smtClean="0"/>
              <a:t>Intravenous </a:t>
            </a:r>
            <a:r>
              <a:rPr lang="en-US" dirty="0"/>
              <a:t>Oxytocin infusion </a:t>
            </a:r>
            <a:endParaRPr lang="en-US" dirty="0" smtClean="0"/>
          </a:p>
          <a:p>
            <a:r>
              <a:rPr lang="en-US" dirty="0" smtClean="0"/>
              <a:t> Mechanical </a:t>
            </a:r>
            <a:r>
              <a:rPr lang="en-US" dirty="0"/>
              <a:t>dilatation of the cervix (Using Foley catheter) </a:t>
            </a:r>
            <a:endParaRPr 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Management </a:t>
            </a:r>
            <a:endParaRPr lang="en-US" b="1" dirty="0" smtClean="0"/>
          </a:p>
          <a:p>
            <a:r>
              <a:rPr lang="en-US" dirty="0" smtClean="0"/>
              <a:t>Misoprostol </a:t>
            </a:r>
            <a:r>
              <a:rPr lang="en-US" dirty="0"/>
              <a:t>(</a:t>
            </a:r>
            <a:r>
              <a:rPr lang="en-US" dirty="0" err="1"/>
              <a:t>Cytotec</a:t>
            </a:r>
            <a:r>
              <a:rPr lang="en-US" dirty="0"/>
              <a:t>®) 50mcg PO or intravaginal every 3-6 hours up to 6 times </a:t>
            </a:r>
            <a:endParaRPr lang="en-US" dirty="0" smtClean="0"/>
          </a:p>
          <a:p>
            <a:r>
              <a:rPr lang="en-US" dirty="0" err="1" smtClean="0"/>
              <a:t>Continously</a:t>
            </a:r>
            <a:r>
              <a:rPr lang="en-US" dirty="0" smtClean="0"/>
              <a:t> </a:t>
            </a:r>
            <a:r>
              <a:rPr lang="en-US" dirty="0"/>
              <a:t>Monitor fetal heart </a:t>
            </a:r>
            <a:r>
              <a:rPr lang="en-US" dirty="0" smtClean="0"/>
              <a:t>rate.</a:t>
            </a:r>
            <a:endParaRPr lang="en-US" dirty="0" smtClean="0"/>
          </a:p>
          <a:p>
            <a:r>
              <a:rPr lang="en-US" dirty="0" smtClean="0"/>
              <a:t> Monitor </a:t>
            </a:r>
            <a:r>
              <a:rPr lang="en-US" dirty="0"/>
              <a:t>FHR every 15 </a:t>
            </a:r>
            <a:r>
              <a:rPr lang="en-US" dirty="0" smtClean="0"/>
              <a:t>minutes</a:t>
            </a:r>
            <a:endParaRPr lang="en-US" dirty="0" smtClean="0"/>
          </a:p>
          <a:p>
            <a:r>
              <a:rPr lang="en-US" dirty="0" smtClean="0"/>
              <a:t> </a:t>
            </a:r>
            <a:r>
              <a:rPr lang="en-US" dirty="0"/>
              <a:t>Monitor contractions every 30 minutes </a:t>
            </a:r>
            <a:endParaRPr lang="en-US" dirty="0" smtClean="0"/>
          </a:p>
          <a:p>
            <a:r>
              <a:rPr lang="en-US" dirty="0" smtClean="0"/>
              <a:t>Follow </a:t>
            </a:r>
            <a:r>
              <a:rPr lang="en-US" dirty="0"/>
              <a:t>the </a:t>
            </a:r>
            <a:r>
              <a:rPr lang="en-US" dirty="0" err="1"/>
              <a:t>Partogram</a:t>
            </a:r>
            <a:r>
              <a:rPr lang="en-US" dirty="0"/>
              <a:t> as recommended for the active phase  </a:t>
            </a:r>
            <a:endParaRPr lang="en-US" dirty="0" smtClean="0"/>
          </a:p>
          <a:p>
            <a:r>
              <a:rPr lang="en-US" dirty="0" smtClean="0"/>
              <a:t> Do Vaginal </a:t>
            </a:r>
            <a:r>
              <a:rPr lang="en-US" dirty="0"/>
              <a:t>examination before the next dose Oxytocin (Favorable Bishop’s Score &gt;6) </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dirty="0" smtClean="0">
                <a:latin typeface="Andalus" pitchFamily="18" charset="-78"/>
                <a:cs typeface="Andalus" pitchFamily="18" charset="-78"/>
              </a:rPr>
              <a:t>Evaluate foetal heart rate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Determine whether the mother’s bladder is full. Encourage the woman to empty the bladder frequently. If not able to pass urine then catheterize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Inspect the external genitalia to determine the presence of liquid and /or blood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Vaginal exam with sterile gloves every four hours (or at a different frequency when indicated. </a:t>
            </a:r>
            <a:endParaRPr lang="en-US" sz="2800" dirty="0" smtClean="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BISHOPS SCORE</a:t>
            </a:r>
            <a:endParaRPr lang="en-US" dirty="0"/>
          </a:p>
        </p:txBody>
      </p:sp>
      <p:sp>
        <p:nvSpPr>
          <p:cNvPr id="3" name="Content Placeholder 2"/>
          <p:cNvSpPr>
            <a:spLocks noGrp="1"/>
          </p:cNvSpPr>
          <p:nvPr>
            <p:ph idx="1"/>
          </p:nvPr>
        </p:nvSpPr>
        <p:spPr/>
        <p:txBody>
          <a:bodyPr/>
          <a:lstStyle/>
          <a:p>
            <a:r>
              <a:rPr lang="en-US" dirty="0"/>
              <a:t>is a pre-</a:t>
            </a:r>
            <a:r>
              <a:rPr lang="en-US" dirty="0">
                <a:hlinkClick r:id="rId1" tooltip="Childbirth"/>
              </a:rPr>
              <a:t>labor</a:t>
            </a:r>
            <a:r>
              <a:rPr lang="en-US" dirty="0"/>
              <a:t> scoring system to assist in predicting whether </a:t>
            </a:r>
            <a:r>
              <a:rPr lang="en-US" dirty="0">
                <a:hlinkClick r:id="rId2" tooltip="Induction (birth)"/>
              </a:rPr>
              <a:t>induction of labor</a:t>
            </a:r>
            <a:r>
              <a:rPr lang="en-US" dirty="0"/>
              <a:t> will be required</a:t>
            </a:r>
            <a:r>
              <a:rPr lang="en-US" dirty="0" smtClean="0"/>
              <a:t>.</a:t>
            </a:r>
            <a:endParaRPr lang="en-US" baseline="30000" dirty="0"/>
          </a:p>
          <a:p>
            <a:r>
              <a:rPr lang="en-US" dirty="0" smtClean="0"/>
              <a:t> </a:t>
            </a:r>
            <a:r>
              <a:rPr lang="en-US" dirty="0"/>
              <a:t>It has also been used to assess the likelihood of spontaneous preterm delivery</a:t>
            </a:r>
            <a:endParaRPr lang="en-US"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 total score is calculated by assessing the following five components on manual </a:t>
            </a:r>
            <a:r>
              <a:rPr lang="en-US" dirty="0">
                <a:hlinkClick r:id="rId1" tooltip="Pelvic examination"/>
              </a:rPr>
              <a:t>vaginal examination</a:t>
            </a:r>
            <a:r>
              <a:rPr lang="en-US" dirty="0"/>
              <a:t> by a trained professional: </a:t>
            </a:r>
            <a:endParaRPr lang="en-US" dirty="0"/>
          </a:p>
          <a:p>
            <a:pPr marL="514350" indent="-514350">
              <a:buFont typeface="+mj-lt"/>
              <a:buAutoNum type="arabicPeriod"/>
            </a:pPr>
            <a:r>
              <a:rPr lang="en-US" dirty="0">
                <a:hlinkClick r:id="rId2" tooltip="Cervix"/>
              </a:rPr>
              <a:t>Cervical</a:t>
            </a:r>
            <a:r>
              <a:rPr lang="en-US" dirty="0"/>
              <a:t> dilation in </a:t>
            </a:r>
            <a:r>
              <a:rPr lang="en-US" dirty="0" smtClean="0"/>
              <a:t>centimeters</a:t>
            </a:r>
            <a:endParaRPr lang="en-US" dirty="0" smtClean="0"/>
          </a:p>
          <a:p>
            <a:pPr marL="514350" indent="-514350">
              <a:buFont typeface="+mj-lt"/>
              <a:buAutoNum type="arabicPeriod"/>
            </a:pPr>
            <a:r>
              <a:rPr lang="en-US" dirty="0" smtClean="0">
                <a:hlinkClick r:id="rId3" tooltip="Cervical effacement"/>
              </a:rPr>
              <a:t>Cervical </a:t>
            </a:r>
            <a:r>
              <a:rPr lang="en-US" dirty="0">
                <a:hlinkClick r:id="rId3" tooltip="Cervical effacement"/>
              </a:rPr>
              <a:t>effacement</a:t>
            </a:r>
            <a:r>
              <a:rPr lang="en-US" dirty="0"/>
              <a:t> as a </a:t>
            </a:r>
            <a:r>
              <a:rPr lang="en-US" dirty="0" smtClean="0"/>
              <a:t>percentage</a:t>
            </a:r>
            <a:endParaRPr lang="en-US" dirty="0" smtClean="0"/>
          </a:p>
          <a:p>
            <a:pPr marL="514350" indent="-514350">
              <a:buFont typeface="+mj-lt"/>
              <a:buAutoNum type="arabicPeriod"/>
            </a:pPr>
            <a:r>
              <a:rPr lang="en-US" dirty="0" smtClean="0"/>
              <a:t>Cervical </a:t>
            </a:r>
            <a:r>
              <a:rPr lang="en-US" dirty="0"/>
              <a:t>consistency by provider </a:t>
            </a:r>
            <a:r>
              <a:rPr lang="en-US" dirty="0" smtClean="0"/>
              <a:t>assessment/judgement</a:t>
            </a:r>
            <a:endParaRPr lang="en-US" dirty="0" smtClean="0"/>
          </a:p>
          <a:p>
            <a:pPr marL="514350" indent="-514350">
              <a:buFont typeface="+mj-lt"/>
              <a:buAutoNum type="arabicPeriod"/>
            </a:pPr>
            <a:r>
              <a:rPr lang="en-US" dirty="0" smtClean="0"/>
              <a:t>Cervical position</a:t>
            </a:r>
            <a:endParaRPr lang="en-US" dirty="0" smtClean="0"/>
          </a:p>
          <a:p>
            <a:pPr marL="514350" indent="-514350">
              <a:buFont typeface="+mj-lt"/>
              <a:buAutoNum type="arabicPeriod"/>
            </a:pPr>
            <a:r>
              <a:rPr lang="en-US" dirty="0" smtClean="0">
                <a:hlinkClick r:id="rId4" tooltip="Fetus"/>
              </a:rPr>
              <a:t>Fetal</a:t>
            </a:r>
            <a:r>
              <a:rPr lang="en-US" dirty="0" smtClean="0"/>
              <a:t> </a:t>
            </a:r>
            <a:r>
              <a:rPr lang="en-US" dirty="0"/>
              <a:t>station, the position of the fetal head in relation to the pelvic bones</a:t>
            </a:r>
            <a:endParaRPr lang="en-US" dirty="0"/>
          </a:p>
          <a:p>
            <a:endParaRPr 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Bishop score grades patients who would be most likely to achieve a successful induction</a:t>
            </a:r>
            <a:r>
              <a:rPr lang="en-US" dirty="0" smtClean="0"/>
              <a:t>.</a:t>
            </a:r>
            <a:endParaRPr lang="en-US" dirty="0" smtClean="0"/>
          </a:p>
          <a:p>
            <a:r>
              <a:rPr lang="en-US" dirty="0" smtClean="0"/>
              <a:t> </a:t>
            </a:r>
            <a:r>
              <a:rPr lang="en-US" dirty="0"/>
              <a:t>The duration of labor is inversely correlated with the Bishop score; a score that exceeds 8 describes the patient most likely to achieve a successful vaginal birth. </a:t>
            </a:r>
            <a:endParaRPr lang="en-US" dirty="0" smtClean="0"/>
          </a:p>
          <a:p>
            <a:r>
              <a:rPr lang="en-US" dirty="0" smtClean="0"/>
              <a:t>Bishop </a:t>
            </a:r>
            <a:r>
              <a:rPr lang="en-US" dirty="0"/>
              <a:t>scores of less than 6 usually require that a cervical ripening method (pharmacologic or physical, such as a </a:t>
            </a:r>
            <a:r>
              <a:rPr lang="en-US" dirty="0" err="1"/>
              <a:t>foley</a:t>
            </a:r>
            <a:r>
              <a:rPr lang="en-US" dirty="0"/>
              <a:t> bulb) be used before other methods. </a:t>
            </a:r>
            <a:endParaRPr lang="en-US"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Recommendations </a:t>
            </a:r>
            <a:endParaRPr lang="en-US" b="1" dirty="0" smtClean="0"/>
          </a:p>
          <a:p>
            <a:r>
              <a:rPr lang="en-US" dirty="0" smtClean="0"/>
              <a:t>Assess </a:t>
            </a:r>
            <a:r>
              <a:rPr lang="en-US" dirty="0"/>
              <a:t>woman and review indication before    commencing induction of </a:t>
            </a:r>
            <a:r>
              <a:rPr lang="en-US" dirty="0" err="1"/>
              <a:t>labour</a:t>
            </a:r>
            <a:r>
              <a:rPr lang="en-US" dirty="0"/>
              <a:t>  </a:t>
            </a:r>
            <a:endParaRPr lang="en-US" dirty="0" smtClean="0"/>
          </a:p>
          <a:p>
            <a:r>
              <a:rPr lang="en-US" dirty="0" smtClean="0"/>
              <a:t>Document </a:t>
            </a:r>
            <a:r>
              <a:rPr lang="en-US" dirty="0"/>
              <a:t>cervical </a:t>
            </a:r>
            <a:r>
              <a:rPr lang="en-US" dirty="0" smtClean="0"/>
              <a:t>score</a:t>
            </a:r>
            <a:endParaRPr lang="en-US" dirty="0" smtClean="0"/>
          </a:p>
          <a:p>
            <a:r>
              <a:rPr lang="en-US" dirty="0" smtClean="0"/>
              <a:t> Ensure </a:t>
            </a:r>
            <a:r>
              <a:rPr lang="en-US" dirty="0"/>
              <a:t>there is a documented plan for ongoing    management  </a:t>
            </a:r>
            <a:endParaRPr lang="en-US" dirty="0" smtClean="0"/>
          </a:p>
          <a:p>
            <a:r>
              <a:rPr lang="en-US" dirty="0" smtClean="0"/>
              <a:t>If </a:t>
            </a:r>
            <a:r>
              <a:rPr lang="en-US" dirty="0"/>
              <a:t>not in </a:t>
            </a:r>
            <a:r>
              <a:rPr lang="en-US" dirty="0" err="1"/>
              <a:t>labour</a:t>
            </a:r>
            <a:r>
              <a:rPr lang="en-US" dirty="0"/>
              <a:t> within 12 hours of the first dose of   Misoprostol review the assessment of the patient  </a:t>
            </a:r>
            <a:endParaRPr lang="en-US" dirty="0" smtClean="0"/>
          </a:p>
          <a:p>
            <a:r>
              <a:rPr lang="en-US" dirty="0" smtClean="0"/>
              <a:t> </a:t>
            </a:r>
            <a:r>
              <a:rPr lang="en-US" dirty="0"/>
              <a:t>Counter-verify the gestational age before induction   for post-term pregnancy </a:t>
            </a:r>
            <a:endParaRPr lang="en-US"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AMNIOCENTESIS</a:t>
            </a:r>
            <a:endParaRPr lang="en-US" dirty="0"/>
          </a:p>
        </p:txBody>
      </p:sp>
      <p:sp>
        <p:nvSpPr>
          <p:cNvPr id="3" name="Content Placeholder 2"/>
          <p:cNvSpPr>
            <a:spLocks noGrp="1"/>
          </p:cNvSpPr>
          <p:nvPr>
            <p:ph idx="1"/>
          </p:nvPr>
        </p:nvSpPr>
        <p:spPr/>
        <p:txBody>
          <a:bodyPr/>
          <a:lstStyle/>
          <a:p>
            <a:r>
              <a:rPr lang="en-US" dirty="0"/>
              <a:t>An </a:t>
            </a:r>
            <a:r>
              <a:rPr lang="en-US" b="1" dirty="0"/>
              <a:t>amniocentesis</a:t>
            </a:r>
            <a:r>
              <a:rPr lang="en-US" dirty="0"/>
              <a:t> is a procedure used to sample a small amount of amniotic fluid from around the fetus</a:t>
            </a:r>
            <a:r>
              <a:rPr lang="en-US" dirty="0" smtClean="0"/>
              <a:t>.</a:t>
            </a:r>
            <a:endParaRPr lang="en-US" dirty="0" smtClean="0"/>
          </a:p>
          <a:p>
            <a:r>
              <a:rPr lang="en-US" dirty="0" smtClean="0"/>
              <a:t> </a:t>
            </a:r>
            <a:r>
              <a:rPr lang="en-US" dirty="0"/>
              <a:t>It is usually performed after 15 weeks’ gestation.</a:t>
            </a:r>
            <a:endParaRPr lang="en-US" dirty="0"/>
          </a:p>
          <a:p>
            <a:endParaRPr 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It is performed for similar reasons to </a:t>
            </a:r>
            <a:r>
              <a:rPr lang="en-US" u="sng" dirty="0">
                <a:hlinkClick r:id="rId1"/>
              </a:rPr>
              <a:t>chorionic villus sampling</a:t>
            </a:r>
            <a:r>
              <a:rPr lang="en-US" dirty="0"/>
              <a:t> (CVS), which is carried out from 10 -13+6 weeks’ gestation</a:t>
            </a:r>
            <a:r>
              <a:rPr lang="en-US" dirty="0" smtClean="0"/>
              <a:t>.</a:t>
            </a:r>
            <a:endParaRPr lang="en-US" dirty="0" smtClean="0"/>
          </a:p>
          <a:p>
            <a:r>
              <a:rPr lang="en-US" dirty="0"/>
              <a:t> It is not the fluid itself which is of use, but the </a:t>
            </a:r>
            <a:r>
              <a:rPr lang="en-US" b="1" dirty="0"/>
              <a:t>fetal cells</a:t>
            </a:r>
            <a:r>
              <a:rPr lang="en-US" dirty="0"/>
              <a:t> that are present in the fluid.</a:t>
            </a:r>
            <a:endParaRPr lang="en-US" dirty="0"/>
          </a:p>
          <a:p>
            <a:endParaRPr lang="en-US"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Procedure</a:t>
            </a:r>
            <a:br>
              <a:rPr lang="en-US" dirty="0"/>
            </a:br>
            <a:endParaRPr lang="en-US" dirty="0"/>
          </a:p>
        </p:txBody>
      </p:sp>
      <p:sp>
        <p:nvSpPr>
          <p:cNvPr id="3" name="Content Placeholder 2"/>
          <p:cNvSpPr>
            <a:spLocks noGrp="1"/>
          </p:cNvSpPr>
          <p:nvPr>
            <p:ph idx="1"/>
          </p:nvPr>
        </p:nvSpPr>
        <p:spPr/>
        <p:txBody>
          <a:bodyPr/>
          <a:lstStyle/>
          <a:p>
            <a:r>
              <a:rPr lang="en-US" dirty="0"/>
              <a:t>First, a </a:t>
            </a:r>
            <a:r>
              <a:rPr lang="en-US" b="1" dirty="0"/>
              <a:t>local </a:t>
            </a:r>
            <a:r>
              <a:rPr lang="en-US" b="1" dirty="0" err="1"/>
              <a:t>anaesthetic</a:t>
            </a:r>
            <a:r>
              <a:rPr lang="en-US" dirty="0"/>
              <a:t> is used to decrease pain for the mother.</a:t>
            </a:r>
            <a:endParaRPr lang="en-US" dirty="0"/>
          </a:p>
          <a:p>
            <a:r>
              <a:rPr lang="en-US" dirty="0"/>
              <a:t>Under </a:t>
            </a:r>
            <a:r>
              <a:rPr lang="en-US" b="1" dirty="0"/>
              <a:t>ultrasound guidance</a:t>
            </a:r>
            <a:r>
              <a:rPr lang="en-US" dirty="0"/>
              <a:t>, a needle is passed through the mother’s abdominal wall and into the amniotic sac</a:t>
            </a:r>
            <a:r>
              <a:rPr lang="en-US" dirty="0" smtClean="0"/>
              <a:t>.</a:t>
            </a:r>
            <a:endParaRPr lang="en-US" dirty="0" smtClean="0"/>
          </a:p>
          <a:p>
            <a:r>
              <a:rPr lang="en-US" dirty="0" smtClean="0"/>
              <a:t> </a:t>
            </a:r>
            <a:r>
              <a:rPr lang="en-US" dirty="0"/>
              <a:t>The needle should not pass through the placenta unless absolutely necessary.</a:t>
            </a:r>
            <a:endParaRPr lang="en-US" dirty="0"/>
          </a:p>
          <a:p>
            <a:endParaRPr 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small amount of amniotic fluid is taken, and fetal cells are sent for </a:t>
            </a:r>
            <a:r>
              <a:rPr lang="en-US" b="1" dirty="0"/>
              <a:t>karyotyping</a:t>
            </a:r>
            <a:r>
              <a:rPr lang="en-US" dirty="0"/>
              <a:t> and/or PCR.</a:t>
            </a:r>
            <a:endParaRPr lang="en-US" dirty="0"/>
          </a:p>
          <a:p>
            <a:r>
              <a:rPr lang="en-US" i="1" dirty="0"/>
              <a:t>Note: Rhesus-negative women will need </a:t>
            </a:r>
            <a:r>
              <a:rPr lang="en-US" b="1" i="1" dirty="0"/>
              <a:t>Anti-D immunoglobulin </a:t>
            </a:r>
            <a:r>
              <a:rPr lang="en-US" i="1" dirty="0"/>
              <a:t>after the test.</a:t>
            </a:r>
            <a:endParaRPr lang="en-US" dirty="0"/>
          </a:p>
          <a:p>
            <a:pPr marL="0" indent="0">
              <a:buNone/>
            </a:pPr>
            <a:endParaRPr 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Indications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The most common indication for amniocentesis is a “high risk” result from a </a:t>
            </a:r>
            <a:r>
              <a:rPr lang="en-US" b="1" dirty="0"/>
              <a:t>first trimester screening test</a:t>
            </a:r>
            <a:r>
              <a:rPr lang="en-US" dirty="0"/>
              <a:t>, or a previous pregnancy affected by a genetic condition.</a:t>
            </a:r>
            <a:endParaRPr lang="en-US" dirty="0"/>
          </a:p>
          <a:p>
            <a:r>
              <a:rPr lang="en-US" dirty="0"/>
              <a:t>The fetal cells that are obtained can be tested for various chromosomal conditions, such as Down’s syndrome, Edward’s syndrome and/or </a:t>
            </a:r>
            <a:r>
              <a:rPr lang="en-US" dirty="0" err="1"/>
              <a:t>Patau’s</a:t>
            </a:r>
            <a:r>
              <a:rPr lang="en-US" dirty="0"/>
              <a:t> syndrome.</a:t>
            </a:r>
            <a:endParaRPr lang="en-US" dirty="0"/>
          </a:p>
          <a:p>
            <a:r>
              <a:rPr lang="en-US" b="1" dirty="0"/>
              <a:t>Therefore, the intended benefit of this procedure is diagnosis or exclusion of particular genetic diseases.</a:t>
            </a:r>
            <a:endParaRPr lang="en-US" dirty="0"/>
          </a:p>
          <a:p>
            <a:endParaRPr 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Complications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potential complications of an amniocentesis are:</a:t>
            </a:r>
            <a:endParaRPr lang="en-US" dirty="0"/>
          </a:p>
          <a:p>
            <a:pPr lvl="0"/>
            <a:r>
              <a:rPr lang="en-US" dirty="0"/>
              <a:t>1% risk of miscarriage </a:t>
            </a:r>
            <a:r>
              <a:rPr lang="en-US" dirty="0" smtClean="0"/>
              <a:t>. </a:t>
            </a:r>
            <a:r>
              <a:rPr lang="en-US" dirty="0"/>
              <a:t>The risk is higher if performed before 14 weeks gestation.</a:t>
            </a:r>
            <a:endParaRPr lang="en-US" dirty="0"/>
          </a:p>
          <a:p>
            <a:pPr lvl="0"/>
            <a:r>
              <a:rPr lang="en-US" dirty="0"/>
              <a:t>False reassurance – a “normal” result may make women feel their baby will be born completely healthy when this may not be the case.</a:t>
            </a:r>
            <a:endParaRPr lang="en-US" dirty="0"/>
          </a:p>
          <a:p>
            <a:pPr lvl="0"/>
            <a:r>
              <a:rPr lang="en-US" dirty="0"/>
              <a:t>Risk of infection, as with most surgical procedures</a:t>
            </a:r>
            <a:endParaRPr lang="en-US" dirty="0"/>
          </a:p>
          <a:p>
            <a:pPr lvl="0"/>
            <a:r>
              <a:rPr lang="en-US" dirty="0"/>
              <a:t>Pain from the procedure</a:t>
            </a:r>
            <a:endParaRPr lang="en-US" dirty="0"/>
          </a:p>
          <a:p>
            <a:pPr lvl="0"/>
            <a:r>
              <a:rPr lang="en-US" dirty="0"/>
              <a:t>Rhesus </a:t>
            </a:r>
            <a:r>
              <a:rPr lang="en-US" dirty="0" err="1"/>
              <a:t>sensitisation</a:t>
            </a:r>
            <a:r>
              <a:rPr lang="en-US" dirty="0"/>
              <a:t> </a:t>
            </a:r>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pPr marL="341630" indent="-341630">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There are </a:t>
            </a:r>
            <a:r>
              <a:rPr lang="en-GB" b="1" dirty="0" smtClean="0">
                <a:solidFill>
                  <a:srgbClr val="000000"/>
                </a:solidFill>
                <a:latin typeface="Andalus" pitchFamily="18" charset="-78"/>
                <a:ea typeface="Microsoft YaHei" panose="020B0503020204020204" charset="-122"/>
                <a:cs typeface="Andalus" pitchFamily="18" charset="-78"/>
              </a:rPr>
              <a:t>7 cardinal Ps </a:t>
            </a:r>
            <a:r>
              <a:rPr lang="en-GB" dirty="0" smtClean="0">
                <a:solidFill>
                  <a:srgbClr val="000000"/>
                </a:solidFill>
                <a:latin typeface="Andalus" pitchFamily="18" charset="-78"/>
                <a:ea typeface="Microsoft YaHei" panose="020B0503020204020204" charset="-122"/>
                <a:cs typeface="Andalus" pitchFamily="18" charset="-78"/>
              </a:rPr>
              <a:t>with regard to causes of abnormal labour</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solidFill>
                  <a:srgbClr val="000000"/>
                </a:solidFill>
                <a:latin typeface="Andalus" pitchFamily="18" charset="-78"/>
                <a:ea typeface="Microsoft YaHei" panose="020B0503020204020204" charset="-122"/>
                <a:cs typeface="Andalus" pitchFamily="18" charset="-78"/>
              </a:rPr>
              <a:t>1). </a:t>
            </a:r>
            <a:r>
              <a:rPr lang="en-GB" b="1" u="sng" dirty="0" smtClean="0">
                <a:solidFill>
                  <a:srgbClr val="000000"/>
                </a:solidFill>
                <a:latin typeface="Andalus" pitchFamily="18" charset="-78"/>
                <a:ea typeface="Microsoft YaHei" panose="020B0503020204020204" charset="-122"/>
                <a:cs typeface="Andalus" pitchFamily="18" charset="-78"/>
              </a:rPr>
              <a:t>Patient:</a:t>
            </a:r>
            <a:r>
              <a:rPr lang="en-GB" dirty="0" smtClean="0">
                <a:solidFill>
                  <a:srgbClr val="000000"/>
                </a:solidFill>
                <a:latin typeface="Andalus" pitchFamily="18" charset="-78"/>
                <a:ea typeface="Microsoft YaHei" panose="020B0503020204020204" charset="-122"/>
                <a:cs typeface="Andalus" pitchFamily="18" charset="-78"/>
              </a:rPr>
              <a:t> certain factors in the patient may contribute to prolonged labour namely, a full bladder, dehydration, keto-acidoses, inadequate pain relief, anxiety and tension.</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An exhausted mother may not be prepared well for labour because of the metabolic changes</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Psychological causes, for instance;tension and fear of the unknown tend to prolong labour, most commonly in women who are primigravidae</a:t>
            </a:r>
            <a:endParaRPr lang="en-GB" dirty="0" smtClean="0">
              <a:solidFill>
                <a:srgbClr val="000000"/>
              </a:solidFill>
              <a:latin typeface="Andalus" pitchFamily="18" charset="-78"/>
              <a:ea typeface="Microsoft YaHei" panose="020B0503020204020204" charset="-122"/>
              <a:cs typeface="Andalus" pitchFamily="18" charset="-78"/>
            </a:endParaRPr>
          </a:p>
          <a:p>
            <a:endParaRPr lang="en-US" dirty="0">
              <a:latin typeface="Andalus" pitchFamily="18" charset="-78"/>
              <a:cs typeface="Andalus" pitchFamily="18" charset="-78"/>
            </a:endParaRPr>
          </a:p>
        </p:txBody>
      </p:sp>
      <p:sp>
        <p:nvSpPr>
          <p:cNvPr id="2" name="Title 1"/>
          <p:cNvSpPr>
            <a:spLocks noGrp="1"/>
          </p:cNvSpPr>
          <p:nvPr>
            <p:ph type="title"/>
          </p:nvPr>
        </p:nvSpPr>
        <p:spPr>
          <a:xfrm>
            <a:off x="0" y="0"/>
            <a:ext cx="9144000" cy="1066800"/>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scene3d>
              <a:camera prst="orthographicFront"/>
              <a:lightRig rig="soft" dir="t"/>
            </a:scene3d>
            <a:sp3d prstMaterial="softEdge">
              <a:bevelT w="25400" h="25400"/>
            </a:sp3d>
          </a:bodyPr>
          <a:lstStyle/>
          <a:p>
            <a:r>
              <a:rPr lang="en-GB" b="1" dirty="0" smtClean="0">
                <a:solidFill>
                  <a:schemeClr val="bg1"/>
                </a:solidFill>
                <a:latin typeface="Andalus" pitchFamily="18" charset="-78"/>
                <a:ea typeface="Microsoft YaHei" panose="020B0503020204020204" charset="-122"/>
                <a:cs typeface="Andalus" pitchFamily="18" charset="-78"/>
              </a:rPr>
              <a:t>CAUSES</a:t>
            </a:r>
            <a:br>
              <a:rPr lang="en-GB" b="1" dirty="0" smtClean="0">
                <a:solidFill>
                  <a:schemeClr val="bg1"/>
                </a:solidFill>
                <a:latin typeface="Andalus" pitchFamily="18" charset="-78"/>
                <a:ea typeface="Microsoft YaHei" panose="020B0503020204020204" charset="-122"/>
                <a:cs typeface="Andalus" pitchFamily="18" charset="-78"/>
              </a:rPr>
            </a:br>
            <a:endParaRPr lang="en-US" b="1" dirty="0">
              <a:solidFill>
                <a:schemeClr val="bg1"/>
              </a:solidFill>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1">
              <a:lumMod val="75000"/>
            </a:schemeClr>
          </a:solidFill>
        </p:spPr>
        <p:txBody>
          <a:bodyPr/>
          <a:lstStyle/>
          <a:p>
            <a:r>
              <a:rPr lang="en-US" b="1" dirty="0" smtClean="0">
                <a:solidFill>
                  <a:srgbClr val="FFFF00"/>
                </a:solidFill>
              </a:rPr>
              <a:t>CAESAREAN SECTION</a:t>
            </a:r>
            <a:endParaRPr lang="en-US" b="1" dirty="0">
              <a:solidFill>
                <a:srgbClr val="FFFF00"/>
              </a:solidFill>
            </a:endParaRPr>
          </a:p>
        </p:txBody>
      </p:sp>
      <p:sp>
        <p:nvSpPr>
          <p:cNvPr id="3" name="Content Placeholder 2"/>
          <p:cNvSpPr>
            <a:spLocks noGrp="1"/>
          </p:cNvSpPr>
          <p:nvPr>
            <p:ph idx="1"/>
          </p:nvPr>
        </p:nvSpPr>
        <p:spPr>
          <a:xfrm>
            <a:off x="0" y="1143000"/>
            <a:ext cx="9144000" cy="5715000"/>
          </a:xfrm>
        </p:spPr>
        <p:txBody>
          <a:bodyPr/>
          <a:lstStyle/>
          <a:p>
            <a:pPr>
              <a:buNone/>
            </a:pPr>
            <a:r>
              <a:rPr lang="en-US" b="1" u="sng" dirty="0" smtClean="0"/>
              <a:t>DEFINITION:</a:t>
            </a:r>
            <a:endParaRPr lang="en-US" b="1" u="sng" dirty="0" smtClean="0"/>
          </a:p>
          <a:p>
            <a:r>
              <a:rPr lang="en-US" dirty="0" smtClean="0"/>
              <a:t>A Caesarean section also C-section, etc., is a surgical procedure in which one or more incisions are made through a mother's abdomen (</a:t>
            </a:r>
            <a:r>
              <a:rPr lang="en-US" dirty="0" err="1" smtClean="0"/>
              <a:t>laparotomy</a:t>
            </a:r>
            <a:r>
              <a:rPr lang="en-US" dirty="0" smtClean="0"/>
              <a:t>) and uterus (</a:t>
            </a:r>
            <a:r>
              <a:rPr lang="en-US" dirty="0" err="1" smtClean="0"/>
              <a:t>hysterotomy</a:t>
            </a:r>
            <a:r>
              <a:rPr lang="en-US" dirty="0" smtClean="0"/>
              <a:t>) to deliver one or more babies, or, rarely, to remove a dead </a:t>
            </a:r>
            <a:r>
              <a:rPr lang="en-US" dirty="0" err="1" smtClean="0"/>
              <a:t>foetus</a:t>
            </a:r>
            <a:r>
              <a:rPr lang="en-US" dirty="0" smtClean="0"/>
              <a:t>. </a:t>
            </a:r>
            <a:endParaRPr lang="en-US" dirty="0" smtClean="0"/>
          </a:p>
          <a:p>
            <a:r>
              <a:rPr lang="en-US" dirty="0" smtClean="0"/>
              <a:t>Surgical delivery of a </a:t>
            </a:r>
            <a:r>
              <a:rPr lang="en-US" dirty="0" err="1" smtClean="0"/>
              <a:t>previable</a:t>
            </a:r>
            <a:r>
              <a:rPr lang="en-US" dirty="0" smtClean="0"/>
              <a:t> </a:t>
            </a:r>
            <a:r>
              <a:rPr lang="en-US" dirty="0" err="1" smtClean="0"/>
              <a:t>foetus</a:t>
            </a:r>
            <a:r>
              <a:rPr lang="en-US" dirty="0" smtClean="0"/>
              <a:t> using Caesarean section procedures is termed </a:t>
            </a:r>
            <a:r>
              <a:rPr lang="en-US" b="1" dirty="0" err="1" smtClean="0"/>
              <a:t>hysterotomy</a:t>
            </a:r>
            <a:r>
              <a:rPr lang="en-US" b="1" dirty="0" smtClean="0"/>
              <a:t>. </a:t>
            </a:r>
            <a:endParaRPr lang="en-US" b="1" u="sng" dirty="0" smtClean="0"/>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b="1" dirty="0" smtClean="0">
                <a:solidFill>
                  <a:srgbClr val="FF0000"/>
                </a:solidFill>
              </a:rPr>
              <a:t>INDICATIONS OF A C/S</a:t>
            </a:r>
            <a:endParaRPr lang="en-US" b="1" dirty="0">
              <a:solidFill>
                <a:srgbClr val="FF0000"/>
              </a:solidFill>
            </a:endParaRPr>
          </a:p>
        </p:txBody>
      </p:sp>
      <p:sp>
        <p:nvSpPr>
          <p:cNvPr id="4" name="Content Placeholder 3"/>
          <p:cNvSpPr>
            <a:spLocks noGrp="1"/>
          </p:cNvSpPr>
          <p:nvPr>
            <p:ph idx="1"/>
          </p:nvPr>
        </p:nvSpPr>
        <p:spPr>
          <a:xfrm>
            <a:off x="0" y="533400"/>
            <a:ext cx="9144000" cy="6324600"/>
          </a:xfrm>
        </p:spPr>
        <p:txBody>
          <a:bodyPr>
            <a:noAutofit/>
          </a:bodyPr>
          <a:lstStyle/>
          <a:p>
            <a:r>
              <a:rPr lang="en-US" sz="2800" dirty="0" smtClean="0">
                <a:latin typeface="Calibri" panose="020F0502020204030204" charset="0"/>
              </a:rPr>
              <a:t>These may be divided into maternal, foetal or combined. </a:t>
            </a:r>
            <a:endParaRPr lang="en-US" sz="2800" dirty="0" smtClean="0">
              <a:latin typeface="Calibri" panose="020F0502020204030204" charset="0"/>
            </a:endParaRPr>
          </a:p>
          <a:p>
            <a:pPr>
              <a:buNone/>
            </a:pPr>
            <a:r>
              <a:rPr lang="en-US" sz="2800" b="1" i="1" u="sng" dirty="0" smtClean="0">
                <a:latin typeface="Calibri" panose="020F0502020204030204" charset="0"/>
              </a:rPr>
              <a:t>A) Maternal Indications </a:t>
            </a:r>
            <a:endParaRPr lang="en-US" sz="2800" b="1" i="1" u="sng" dirty="0" smtClean="0">
              <a:latin typeface="Calibri" panose="020F0502020204030204" charset="0"/>
            </a:endParaRPr>
          </a:p>
          <a:p>
            <a:r>
              <a:rPr lang="en-US" sz="2800" dirty="0" smtClean="0">
                <a:latin typeface="Calibri" panose="020F0502020204030204" charset="0"/>
              </a:rPr>
              <a:t>Previous uterine scar </a:t>
            </a:r>
            <a:endParaRPr lang="en-US" sz="2800" dirty="0" smtClean="0">
              <a:latin typeface="Calibri" panose="020F0502020204030204" charset="0"/>
            </a:endParaRPr>
          </a:p>
          <a:p>
            <a:r>
              <a:rPr lang="en-US" sz="2800" dirty="0" smtClean="0">
                <a:latin typeface="Calibri" panose="020F0502020204030204" charset="0"/>
              </a:rPr>
              <a:t>Previous Lower Uterine Segment C/S due to a recurring reason e.g. contracted pelvis or a previous scar with a concomitant obstetric complication </a:t>
            </a:r>
            <a:endParaRPr lang="en-US" sz="2800" dirty="0" smtClean="0">
              <a:latin typeface="Calibri" panose="020F0502020204030204" charset="0"/>
            </a:endParaRPr>
          </a:p>
          <a:p>
            <a:r>
              <a:rPr lang="en-US" sz="2800" dirty="0" smtClean="0">
                <a:latin typeface="Calibri" panose="020F0502020204030204" charset="0"/>
              </a:rPr>
              <a:t>History of two (2) or more previous C/S </a:t>
            </a:r>
            <a:endParaRPr lang="en-US" sz="2800" dirty="0" smtClean="0">
              <a:latin typeface="Calibri" panose="020F0502020204030204" charset="0"/>
            </a:endParaRPr>
          </a:p>
          <a:p>
            <a:r>
              <a:rPr lang="en-US" sz="2800" dirty="0" smtClean="0">
                <a:latin typeface="Calibri" panose="020F0502020204030204" charset="0"/>
              </a:rPr>
              <a:t>After High vertical /classical C/S </a:t>
            </a:r>
            <a:endParaRPr lang="en-US" sz="2800" dirty="0" smtClean="0">
              <a:latin typeface="Calibri" panose="020F0502020204030204" charset="0"/>
            </a:endParaRPr>
          </a:p>
          <a:p>
            <a:r>
              <a:rPr lang="en-US" sz="2800" dirty="0" smtClean="0">
                <a:latin typeface="Calibri" panose="020F0502020204030204" charset="0"/>
              </a:rPr>
              <a:t>Previous ruptured uterus </a:t>
            </a:r>
            <a:endParaRPr lang="en-US" sz="2800" dirty="0" smtClean="0">
              <a:latin typeface="Calibri" panose="020F0502020204030204" charset="0"/>
            </a:endParaRPr>
          </a:p>
          <a:p>
            <a:r>
              <a:rPr lang="en-US" sz="2800" dirty="0" smtClean="0">
                <a:latin typeface="Calibri" panose="020F0502020204030204" charset="0"/>
              </a:rPr>
              <a:t>Previous </a:t>
            </a:r>
            <a:r>
              <a:rPr lang="en-US" sz="2800" dirty="0" err="1" smtClean="0">
                <a:latin typeface="Calibri" panose="020F0502020204030204" charset="0"/>
              </a:rPr>
              <a:t>myomectomy</a:t>
            </a:r>
            <a:r>
              <a:rPr lang="en-US" sz="2800" dirty="0" smtClean="0">
                <a:latin typeface="Calibri" panose="020F0502020204030204" charset="0"/>
              </a:rPr>
              <a:t> </a:t>
            </a:r>
            <a:endParaRPr lang="en-US" sz="2800" dirty="0" smtClean="0">
              <a:latin typeface="Calibri" panose="020F0502020204030204" charset="0"/>
            </a:endParaRPr>
          </a:p>
          <a:p>
            <a:r>
              <a:rPr lang="en-US" sz="2800" dirty="0" smtClean="0">
                <a:latin typeface="Calibri" panose="020F0502020204030204" charset="0"/>
              </a:rPr>
              <a:t>Severe Pre </a:t>
            </a:r>
            <a:r>
              <a:rPr lang="en-US" sz="2800" dirty="0" err="1" smtClean="0">
                <a:latin typeface="Calibri" panose="020F0502020204030204" charset="0"/>
              </a:rPr>
              <a:t>ecclampsia</a:t>
            </a:r>
            <a:r>
              <a:rPr lang="en-US" sz="2800" dirty="0" smtClean="0">
                <a:latin typeface="Calibri" panose="020F0502020204030204" charset="0"/>
              </a:rPr>
              <a:t> (PET) or </a:t>
            </a:r>
            <a:r>
              <a:rPr lang="en-US" sz="2800" dirty="0" err="1" smtClean="0">
                <a:latin typeface="Calibri" panose="020F0502020204030204" charset="0"/>
              </a:rPr>
              <a:t>eclampsia</a:t>
            </a:r>
            <a:r>
              <a:rPr lang="en-US" sz="2800" dirty="0" smtClean="0">
                <a:latin typeface="Calibri" panose="020F0502020204030204" charset="0"/>
              </a:rPr>
              <a:t> with </a:t>
            </a:r>
            <a:r>
              <a:rPr lang="en-US" sz="2800" dirty="0" err="1" smtClean="0">
                <a:latin typeface="Calibri" panose="020F0502020204030204" charset="0"/>
              </a:rPr>
              <a:t>unfavourable</a:t>
            </a:r>
            <a:r>
              <a:rPr lang="en-US" sz="2800" dirty="0" smtClean="0">
                <a:latin typeface="Calibri" panose="020F0502020204030204" charset="0"/>
              </a:rPr>
              <a:t> cervix </a:t>
            </a:r>
            <a:endParaRPr lang="en-US" sz="2800" dirty="0" smtClean="0">
              <a:latin typeface="Calibri" panose="020F0502020204030204" charset="0"/>
            </a:endParaRPr>
          </a:p>
          <a:p>
            <a:endParaRPr lang="en-US" sz="2800"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lnSpcReduction="10000"/>
          </a:bodyPr>
          <a:lstStyle/>
          <a:p>
            <a:r>
              <a:rPr lang="en-US" sz="2800" dirty="0" smtClean="0">
                <a:latin typeface="Calibri" panose="020F0502020204030204" charset="0"/>
              </a:rPr>
              <a:t>Life-threatening </a:t>
            </a:r>
            <a:r>
              <a:rPr lang="en-US" sz="2800" dirty="0" err="1" smtClean="0">
                <a:latin typeface="Calibri" panose="020F0502020204030204" charset="0"/>
              </a:rPr>
              <a:t>antepartum</a:t>
            </a:r>
            <a:r>
              <a:rPr lang="en-US" sz="2800" dirty="0" smtClean="0">
                <a:latin typeface="Calibri" panose="020F0502020204030204" charset="0"/>
              </a:rPr>
              <a:t> </a:t>
            </a:r>
            <a:r>
              <a:rPr lang="en-US" sz="2800" dirty="0" err="1" smtClean="0">
                <a:latin typeface="Calibri" panose="020F0502020204030204" charset="0"/>
              </a:rPr>
              <a:t>haemorrhage</a:t>
            </a:r>
            <a:r>
              <a:rPr lang="en-US" sz="2800" dirty="0" smtClean="0">
                <a:latin typeface="Calibri" panose="020F0502020204030204" charset="0"/>
              </a:rPr>
              <a:t> (APH) or Placenta praevia type </a:t>
            </a:r>
            <a:r>
              <a:rPr lang="en-US" sz="2800" dirty="0" err="1" smtClean="0">
                <a:latin typeface="Calibri" panose="020F0502020204030204" charset="0"/>
              </a:rPr>
              <a:t>IIb</a:t>
            </a:r>
            <a:r>
              <a:rPr lang="en-US" sz="2800" dirty="0" smtClean="0">
                <a:latin typeface="Calibri" panose="020F0502020204030204" charset="0"/>
              </a:rPr>
              <a:t>-IV </a:t>
            </a:r>
            <a:endParaRPr lang="en-US" sz="2800" dirty="0" smtClean="0">
              <a:latin typeface="Calibri" panose="020F0502020204030204" charset="0"/>
            </a:endParaRPr>
          </a:p>
          <a:p>
            <a:r>
              <a:rPr lang="en-US" sz="2800" dirty="0" smtClean="0">
                <a:latin typeface="Calibri" panose="020F0502020204030204" charset="0"/>
              </a:rPr>
              <a:t>Contracted pelvis (congenital, fracture) </a:t>
            </a:r>
            <a:endParaRPr lang="en-US" sz="2800" dirty="0" smtClean="0">
              <a:latin typeface="Calibri" panose="020F0502020204030204" charset="0"/>
            </a:endParaRPr>
          </a:p>
          <a:p>
            <a:r>
              <a:rPr lang="en-US" sz="2800" dirty="0" smtClean="0">
                <a:latin typeface="Calibri" panose="020F0502020204030204" charset="0"/>
              </a:rPr>
              <a:t>Following repair of obstetric fistula (VVF, RVF) </a:t>
            </a:r>
            <a:endParaRPr lang="en-US" sz="2800" dirty="0" smtClean="0">
              <a:latin typeface="Calibri" panose="020F0502020204030204" charset="0"/>
            </a:endParaRPr>
          </a:p>
          <a:p>
            <a:r>
              <a:rPr lang="en-US" sz="2800" dirty="0" smtClean="0">
                <a:latin typeface="Calibri" panose="020F0502020204030204" charset="0"/>
              </a:rPr>
              <a:t>Medical illness; severe heart or respiratory disease, severe hypertension, cerebral aneurysm, musculoskeletal disorders, severe neurological disorders (C/S is then safer than vaginal delivery). </a:t>
            </a:r>
            <a:endParaRPr lang="en-US" sz="2800" dirty="0" smtClean="0">
              <a:latin typeface="Calibri" panose="020F0502020204030204" charset="0"/>
            </a:endParaRPr>
          </a:p>
          <a:p>
            <a:r>
              <a:rPr lang="en-US" sz="2800" dirty="0" smtClean="0">
                <a:latin typeface="Calibri" panose="020F0502020204030204" charset="0"/>
              </a:rPr>
              <a:t>Prolonged labour, uterine inertia, cervical dystocia and failed induction </a:t>
            </a:r>
            <a:endParaRPr lang="en-US" sz="2800" dirty="0" smtClean="0">
              <a:latin typeface="Calibri" panose="020F0502020204030204" charset="0"/>
            </a:endParaRPr>
          </a:p>
          <a:p>
            <a:r>
              <a:rPr lang="en-US" sz="2800" dirty="0" smtClean="0">
                <a:latin typeface="Calibri" panose="020F0502020204030204" charset="0"/>
              </a:rPr>
              <a:t>Pelvic </a:t>
            </a:r>
            <a:r>
              <a:rPr lang="en-US" sz="2800" dirty="0" err="1" smtClean="0">
                <a:latin typeface="Calibri" panose="020F0502020204030204" charset="0"/>
              </a:rPr>
              <a:t>tumours</a:t>
            </a:r>
            <a:r>
              <a:rPr lang="en-US" sz="2800" dirty="0" smtClean="0">
                <a:latin typeface="Calibri" panose="020F0502020204030204" charset="0"/>
              </a:rPr>
              <a:t> obstructing labour (fibroids, entrapped ovarian </a:t>
            </a:r>
            <a:r>
              <a:rPr lang="en-US" sz="2800" dirty="0" err="1" smtClean="0">
                <a:latin typeface="Calibri" panose="020F0502020204030204" charset="0"/>
              </a:rPr>
              <a:t>tumour</a:t>
            </a:r>
            <a:r>
              <a:rPr lang="en-US" sz="2800" dirty="0" smtClean="0">
                <a:latin typeface="Calibri" panose="020F0502020204030204" charset="0"/>
              </a:rPr>
              <a:t>, genital warts) </a:t>
            </a:r>
            <a:endParaRPr lang="en-US" sz="2800" dirty="0" smtClean="0">
              <a:latin typeface="Calibri" panose="020F0502020204030204" charset="0"/>
            </a:endParaRPr>
          </a:p>
          <a:p>
            <a:r>
              <a:rPr lang="en-US" sz="2800" dirty="0" smtClean="0">
                <a:latin typeface="Calibri" panose="020F0502020204030204" charset="0"/>
              </a:rPr>
              <a:t>Invasive carcinoma of the cervix </a:t>
            </a:r>
            <a:endParaRPr lang="en-US" sz="2800" dirty="0" smtClean="0">
              <a:latin typeface="Calibri" panose="020F0502020204030204" charset="0"/>
            </a:endParaRPr>
          </a:p>
          <a:p>
            <a:r>
              <a:rPr lang="en-US" sz="2800" dirty="0" smtClean="0">
                <a:latin typeface="Calibri" panose="020F0502020204030204" charset="0"/>
              </a:rPr>
              <a:t>Infections: (HIV, active Herpes Simplex Virus II, Human </a:t>
            </a:r>
            <a:r>
              <a:rPr lang="en-US" sz="2800" dirty="0" err="1" smtClean="0">
                <a:latin typeface="Calibri" panose="020F0502020204030204" charset="0"/>
              </a:rPr>
              <a:t>Papilloma</a:t>
            </a:r>
            <a:r>
              <a:rPr lang="en-US" sz="2800" dirty="0" smtClean="0">
                <a:latin typeface="Calibri" panose="020F0502020204030204" charset="0"/>
              </a:rPr>
              <a:t> Virus, Hepatitis B Virus) </a:t>
            </a:r>
            <a:endParaRPr lang="en-US" sz="2800" dirty="0" smtClean="0">
              <a:latin typeface="Calibri" panose="020F0502020204030204" charset="0"/>
            </a:endParaRPr>
          </a:p>
          <a:p>
            <a:endParaRPr lang="en-US" sz="2800"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US" sz="2800" b="1" u="sng" dirty="0" smtClean="0">
                <a:latin typeface="Calibri" panose="020F0502020204030204" charset="0"/>
              </a:rPr>
              <a:t>Relative indications </a:t>
            </a:r>
            <a:endParaRPr lang="en-US" sz="2800" b="1" u="sng" dirty="0" smtClean="0">
              <a:latin typeface="Calibri" panose="020F0502020204030204" charset="0"/>
            </a:endParaRPr>
          </a:p>
          <a:p>
            <a:pPr>
              <a:buNone/>
            </a:pPr>
            <a:r>
              <a:rPr lang="en-US" sz="2800" dirty="0" smtClean="0">
                <a:latin typeface="Calibri" panose="020F0502020204030204" charset="0"/>
              </a:rPr>
              <a:t>C/ Section may also be considered in the following conditions </a:t>
            </a:r>
            <a:endParaRPr lang="en-US" sz="2800" dirty="0" smtClean="0">
              <a:latin typeface="Calibri" panose="020F0502020204030204" charset="0"/>
            </a:endParaRPr>
          </a:p>
          <a:p>
            <a:r>
              <a:rPr lang="en-US" sz="2800" dirty="0" smtClean="0">
                <a:latin typeface="Calibri" panose="020F0502020204030204" charset="0"/>
              </a:rPr>
              <a:t>Postdatism </a:t>
            </a:r>
            <a:endParaRPr lang="en-US" sz="2800" dirty="0" smtClean="0">
              <a:latin typeface="Calibri" panose="020F0502020204030204" charset="0"/>
            </a:endParaRPr>
          </a:p>
          <a:p>
            <a:r>
              <a:rPr lang="en-US" sz="2800" dirty="0" smtClean="0">
                <a:latin typeface="Calibri" panose="020F0502020204030204" charset="0"/>
              </a:rPr>
              <a:t>Elderly </a:t>
            </a:r>
            <a:r>
              <a:rPr lang="en-US" sz="2800" dirty="0" err="1" smtClean="0">
                <a:latin typeface="Calibri" panose="020F0502020204030204" charset="0"/>
              </a:rPr>
              <a:t>primigravida</a:t>
            </a:r>
            <a:r>
              <a:rPr lang="en-US" sz="2800" dirty="0" smtClean="0">
                <a:latin typeface="Calibri" panose="020F0502020204030204" charset="0"/>
              </a:rPr>
              <a:t> </a:t>
            </a:r>
            <a:endParaRPr lang="en-US" sz="2800" dirty="0" smtClean="0">
              <a:latin typeface="Calibri" panose="020F0502020204030204" charset="0"/>
            </a:endParaRPr>
          </a:p>
          <a:p>
            <a:r>
              <a:rPr lang="en-US" sz="2800" dirty="0" smtClean="0">
                <a:latin typeface="Calibri" panose="020F0502020204030204" charset="0"/>
              </a:rPr>
              <a:t>Prior infertility </a:t>
            </a:r>
            <a:endParaRPr lang="en-US" sz="2800" dirty="0" smtClean="0">
              <a:latin typeface="Calibri" panose="020F0502020204030204" charset="0"/>
            </a:endParaRPr>
          </a:p>
          <a:p>
            <a:r>
              <a:rPr lang="en-US" sz="2800" dirty="0" smtClean="0">
                <a:latin typeface="Calibri" panose="020F0502020204030204" charset="0"/>
              </a:rPr>
              <a:t>Bad obstetric history </a:t>
            </a:r>
            <a:endParaRPr lang="en-US" sz="2800" dirty="0" smtClean="0">
              <a:latin typeface="Calibri" panose="020F0502020204030204" charset="0"/>
            </a:endParaRPr>
          </a:p>
          <a:p>
            <a:pPr>
              <a:buNone/>
            </a:pPr>
            <a:r>
              <a:rPr lang="en-US" sz="2800" b="1" u="sng" dirty="0" smtClean="0">
                <a:latin typeface="Calibri" panose="020F0502020204030204" charset="0"/>
              </a:rPr>
              <a:t>B) Foetal </a:t>
            </a:r>
            <a:endParaRPr lang="en-US" sz="2800" b="1" u="sng" dirty="0" smtClean="0">
              <a:latin typeface="Calibri" panose="020F0502020204030204" charset="0"/>
            </a:endParaRPr>
          </a:p>
          <a:p>
            <a:r>
              <a:rPr lang="en-US" sz="2800" dirty="0" smtClean="0">
                <a:latin typeface="Calibri" panose="020F0502020204030204" charset="0"/>
              </a:rPr>
              <a:t>Foetal distress /Poor biophysical profile score </a:t>
            </a:r>
            <a:endParaRPr lang="en-US" sz="2800" dirty="0" smtClean="0">
              <a:latin typeface="Calibri" panose="020F0502020204030204" charset="0"/>
            </a:endParaRPr>
          </a:p>
          <a:p>
            <a:r>
              <a:rPr lang="en-US" sz="2800" dirty="0" err="1" smtClean="0">
                <a:latin typeface="Calibri" panose="020F0502020204030204" charset="0"/>
              </a:rPr>
              <a:t>Malpresentation</a:t>
            </a:r>
            <a:r>
              <a:rPr lang="en-US" sz="2800" dirty="0" smtClean="0">
                <a:latin typeface="Calibri" panose="020F0502020204030204" charset="0"/>
              </a:rPr>
              <a:t> and malposition; </a:t>
            </a:r>
            <a:endParaRPr lang="en-US" sz="2800" dirty="0" smtClean="0">
              <a:latin typeface="Calibri" panose="020F0502020204030204" charset="0"/>
            </a:endParaRPr>
          </a:p>
          <a:p>
            <a:r>
              <a:rPr lang="en-US" sz="2800" dirty="0" smtClean="0">
                <a:latin typeface="Calibri" panose="020F0502020204030204" charset="0"/>
              </a:rPr>
              <a:t>Cord presentation and/or cord prolapse </a:t>
            </a:r>
            <a:endParaRPr lang="en-US" sz="2800" dirty="0" smtClean="0">
              <a:latin typeface="Calibri" panose="020F0502020204030204" charset="0"/>
            </a:endParaRPr>
          </a:p>
          <a:p>
            <a:r>
              <a:rPr lang="en-US" sz="2800" dirty="0" smtClean="0">
                <a:latin typeface="Calibri" panose="020F0502020204030204" charset="0"/>
              </a:rPr>
              <a:t>Multiple pregnancy: (1st non-cephalic, retained 2nd twin, extreme prematurity, discordant foetal growth, single amniotic sac, conjoined twins, &gt;2 </a:t>
            </a:r>
            <a:r>
              <a:rPr lang="en-US" sz="2800" dirty="0" err="1" smtClean="0">
                <a:latin typeface="Calibri" panose="020F0502020204030204" charset="0"/>
              </a:rPr>
              <a:t>foetuses</a:t>
            </a:r>
            <a:r>
              <a:rPr lang="en-US" sz="2800" dirty="0" smtClean="0">
                <a:latin typeface="Calibri" panose="020F0502020204030204" charset="0"/>
              </a:rPr>
              <a:t>) </a:t>
            </a:r>
            <a:endParaRPr lang="en-US" sz="2800" dirty="0" smtClean="0">
              <a:latin typeface="Calibri" panose="020F0502020204030204" charset="0"/>
            </a:endParaRPr>
          </a:p>
          <a:p>
            <a:r>
              <a:rPr lang="en-US" sz="2800" dirty="0" smtClean="0">
                <a:latin typeface="Calibri" panose="020F0502020204030204" charset="0"/>
              </a:rPr>
              <a:t>Foetal </a:t>
            </a:r>
            <a:r>
              <a:rPr lang="en-US" sz="2800" dirty="0" err="1" smtClean="0">
                <a:latin typeface="Calibri" panose="020F0502020204030204" charset="0"/>
              </a:rPr>
              <a:t>Macrosomia</a:t>
            </a:r>
            <a:r>
              <a:rPr lang="en-US" sz="2800" dirty="0" smtClean="0">
                <a:latin typeface="Calibri" panose="020F0502020204030204" charset="0"/>
              </a:rPr>
              <a:t>: estimated weight &gt; 4000g </a:t>
            </a:r>
            <a:endParaRPr lang="en-US" sz="2800" dirty="0" smtClean="0">
              <a:latin typeface="Calibri" panose="020F0502020204030204" charset="0"/>
            </a:endParaRPr>
          </a:p>
          <a:p>
            <a:r>
              <a:rPr lang="en-US" sz="2800" dirty="0" smtClean="0">
                <a:latin typeface="Calibri" panose="020F0502020204030204" charset="0"/>
              </a:rPr>
              <a:t>Foetal anomalies: (e.g. hydrocephalus, sacral </a:t>
            </a:r>
            <a:r>
              <a:rPr lang="en-US" sz="2800" dirty="0" err="1" smtClean="0">
                <a:latin typeface="Calibri" panose="020F0502020204030204" charset="0"/>
              </a:rPr>
              <a:t>tumour</a:t>
            </a:r>
            <a:r>
              <a:rPr lang="en-US" sz="2800" dirty="0" smtClean="0">
                <a:latin typeface="Calibri" panose="020F0502020204030204" charset="0"/>
              </a:rPr>
              <a:t>, Conjoined twins) </a:t>
            </a:r>
            <a:endParaRPr lang="en-US" sz="2800" dirty="0" smtClean="0">
              <a:latin typeface="Calibri" panose="020F0502020204030204" charset="0"/>
            </a:endParaRPr>
          </a:p>
          <a:p>
            <a:r>
              <a:rPr lang="en-US" sz="2800" dirty="0" smtClean="0">
                <a:latin typeface="Calibri" panose="020F0502020204030204" charset="0"/>
              </a:rPr>
              <a:t>Others: (e.g. Intrauterine Growth Retardation, </a:t>
            </a:r>
            <a:r>
              <a:rPr lang="en-US" sz="2800" dirty="0" err="1" smtClean="0">
                <a:latin typeface="Calibri" panose="020F0502020204030204" charset="0"/>
              </a:rPr>
              <a:t>oligohydramnios</a:t>
            </a:r>
            <a:r>
              <a:rPr lang="en-US" sz="2800" dirty="0" smtClean="0">
                <a:latin typeface="Calibri" panose="020F0502020204030204" charset="0"/>
              </a:rPr>
              <a:t>) </a:t>
            </a:r>
            <a:endParaRPr lang="en-US" sz="2800" dirty="0" smtClean="0">
              <a:latin typeface="Calibri" panose="020F0502020204030204" charset="0"/>
            </a:endParaRPr>
          </a:p>
          <a:p>
            <a:pPr>
              <a:buNone/>
            </a:pPr>
            <a:endParaRPr lang="en-US" sz="2800" dirty="0" smtClean="0">
              <a:latin typeface="Calibri" panose="020F0502020204030204" charset="0"/>
            </a:endParaRPr>
          </a:p>
          <a:p>
            <a:endParaRPr lang="en-US" sz="2800"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pPr>
              <a:buNone/>
            </a:pPr>
            <a:r>
              <a:rPr lang="en-US" b="1" u="sng" dirty="0" smtClean="0"/>
              <a:t>C) </a:t>
            </a:r>
            <a:r>
              <a:rPr lang="en-US" b="1" u="sng" dirty="0" err="1" smtClean="0"/>
              <a:t>Feto</a:t>
            </a:r>
            <a:r>
              <a:rPr lang="en-US" b="1" u="sng" dirty="0" smtClean="0"/>
              <a:t>-maternal </a:t>
            </a:r>
            <a:endParaRPr lang="en-US" b="1" u="sng" dirty="0" smtClean="0"/>
          </a:p>
          <a:p>
            <a:r>
              <a:rPr lang="en-US" dirty="0" smtClean="0"/>
              <a:t>Failure to progress in labour </a:t>
            </a:r>
            <a:endParaRPr lang="en-US" dirty="0" smtClean="0"/>
          </a:p>
          <a:p>
            <a:r>
              <a:rPr lang="en-US" dirty="0" err="1" smtClean="0"/>
              <a:t>Perimortem</a:t>
            </a:r>
            <a:r>
              <a:rPr lang="en-US" dirty="0" smtClean="0"/>
              <a:t> C/ Section </a:t>
            </a:r>
            <a:endParaRPr lang="en-US" dirty="0" smtClean="0"/>
          </a:p>
          <a:p>
            <a:r>
              <a:rPr lang="en-US" dirty="0" smtClean="0"/>
              <a:t>Lack of competency by service provider in assisted delivery techniques </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15400" cy="838200"/>
          </a:xfrm>
        </p:spPr>
        <p:txBody>
          <a:bodyPr/>
          <a:lstStyle/>
          <a:p>
            <a:r>
              <a:rPr lang="en-US" b="1" dirty="0" smtClean="0">
                <a:solidFill>
                  <a:schemeClr val="accent1">
                    <a:lumMod val="50000"/>
                  </a:schemeClr>
                </a:solidFill>
              </a:rPr>
              <a:t>Types of Caesarean Section</a:t>
            </a:r>
            <a:endParaRPr lang="en-US" dirty="0">
              <a:solidFill>
                <a:schemeClr val="accent1">
                  <a:lumMod val="50000"/>
                </a:schemeClr>
              </a:solidFill>
            </a:endParaRPr>
          </a:p>
        </p:txBody>
      </p:sp>
      <p:sp>
        <p:nvSpPr>
          <p:cNvPr id="3" name="Content Placeholder 2"/>
          <p:cNvSpPr>
            <a:spLocks noGrp="1"/>
          </p:cNvSpPr>
          <p:nvPr>
            <p:ph idx="1"/>
          </p:nvPr>
        </p:nvSpPr>
        <p:spPr>
          <a:xfrm>
            <a:off x="0" y="1524000"/>
            <a:ext cx="9144000" cy="5334000"/>
          </a:xfrm>
        </p:spPr>
        <p:txBody>
          <a:bodyPr/>
          <a:lstStyle/>
          <a:p>
            <a:pPr>
              <a:buNone/>
            </a:pPr>
            <a:r>
              <a:rPr lang="en-US" b="1" dirty="0" smtClean="0"/>
              <a:t>Based on uterine incision ;</a:t>
            </a:r>
            <a:endParaRPr lang="en-US" dirty="0" smtClean="0"/>
          </a:p>
          <a:p>
            <a:r>
              <a:rPr lang="en-US" dirty="0" smtClean="0"/>
              <a:t>Lower segment section, which is the operation of choice. The lower segment of the uterus forms after 32 weeks gestation &amp; is less muscular than the upper segment of the uterus</a:t>
            </a:r>
            <a:endParaRPr lang="en-US" dirty="0" smtClean="0"/>
          </a:p>
          <a:p>
            <a:r>
              <a:rPr lang="en-US" dirty="0" smtClean="0"/>
              <a:t>Classical section</a:t>
            </a:r>
            <a:endParaRPr lang="en-US" dirty="0" smtClean="0"/>
          </a:p>
          <a:p>
            <a:r>
              <a:rPr lang="en-US" dirty="0" smtClean="0"/>
              <a:t>Extraperitonial caesarean section</a:t>
            </a:r>
            <a:endParaRPr lang="en-US" dirty="0" smtClean="0"/>
          </a:p>
          <a:p>
            <a:r>
              <a:rPr lang="en-US" dirty="0" smtClean="0"/>
              <a:t>Caesarean hysterectomy</a:t>
            </a:r>
            <a:endParaRPr lang="en-US" dirty="0"/>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descr="http://upload.wikimedia.org/wikipedia/commons/thumb/d/d6/Cesarean_section_scar_and_linea_nigra.JPG/220px-Cesarean_section_scar_and_linea_nigra.JPG">
            <a:hlinkClick r:id="rId1"/>
          </p:cNvPr>
          <p:cNvPicPr>
            <a:picLocks noGrp="1"/>
          </p:cNvPicPr>
          <p:nvPr>
            <p:ph idx="1"/>
          </p:nvPr>
        </p:nvPicPr>
        <p:blipFill>
          <a:blip r:embed="rId2" cstate="print"/>
          <a:srcRect/>
          <a:stretch>
            <a:fillRect/>
          </a:stretch>
        </p:blipFill>
        <p:spPr bwMode="auto">
          <a:xfrm>
            <a:off x="381000" y="0"/>
            <a:ext cx="85344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hoto" descr="Illustration of uterine incisions used during C-sections &#10;"/>
          <p:cNvPicPr>
            <a:picLocks noGrp="1"/>
          </p:cNvPicPr>
          <p:nvPr>
            <p:ph idx="1"/>
          </p:nvPr>
        </p:nvPicPr>
        <p:blipFill>
          <a:blip r:embed="rId1" cstate="print"/>
          <a:srcRect/>
          <a:stretch>
            <a:fillRect/>
          </a:stretch>
        </p:blipFill>
        <p:spPr bwMode="auto">
          <a:xfrm>
            <a:off x="0" y="228600"/>
            <a:ext cx="9144000" cy="66293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r>
              <a:rPr lang="en-US" dirty="0" smtClean="0"/>
              <a:t>Blood loss is minimal</a:t>
            </a:r>
            <a:endParaRPr lang="en-US" dirty="0" smtClean="0"/>
          </a:p>
          <a:p>
            <a:r>
              <a:rPr lang="en-US" dirty="0" smtClean="0"/>
              <a:t>Incision is easy to repair</a:t>
            </a:r>
            <a:endParaRPr lang="en-US" dirty="0" smtClean="0"/>
          </a:p>
          <a:p>
            <a:r>
              <a:rPr lang="en-US" dirty="0" smtClean="0"/>
              <a:t>The risk of rupture during labour is lessened as the lower uterine segment has less uterine activity</a:t>
            </a:r>
            <a:endParaRPr lang="en-US" dirty="0" smtClean="0"/>
          </a:p>
          <a:p>
            <a:r>
              <a:rPr lang="en-US" dirty="0" smtClean="0"/>
              <a:t>The operation is associated with lower incidence of postoperative infection</a:t>
            </a:r>
            <a:endParaRPr lang="en-US" dirty="0"/>
          </a:p>
        </p:txBody>
      </p:sp>
      <p:sp>
        <p:nvSpPr>
          <p:cNvPr id="2" name="Title 1"/>
          <p:cNvSpPr>
            <a:spLocks noGrp="1"/>
          </p:cNvSpPr>
          <p:nvPr>
            <p:ph type="title"/>
          </p:nvPr>
        </p:nvSpPr>
        <p:spPr>
          <a:xfrm>
            <a:off x="228600" y="0"/>
            <a:ext cx="8915400" cy="1295400"/>
          </a:xfrm>
        </p:spPr>
        <p:txBody>
          <a:bodyPr>
            <a:normAutofit fontScale="90000"/>
          </a:bodyPr>
          <a:lstStyle/>
          <a:p>
            <a:r>
              <a:rPr lang="en-US" dirty="0" smtClean="0"/>
              <a:t>Advantages of lower segment section are;</a:t>
            </a:r>
            <a:endParaRPr lang="en-US" dirty="0"/>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305800" cy="4876800"/>
          </a:xfrm>
        </p:spPr>
        <p:txBody>
          <a:bodyPr>
            <a:normAutofit/>
          </a:bodyPr>
          <a:lstStyle/>
          <a:p>
            <a:r>
              <a:rPr lang="en-US" dirty="0" smtClean="0">
                <a:latin typeface="Calibri" panose="020F0502020204030204" charset="0"/>
              </a:rPr>
              <a:t>The incision is made directly into the wall of the body of the uterus. The procedure is rarely performed</a:t>
            </a:r>
            <a:endParaRPr lang="en-US" dirty="0" smtClean="0">
              <a:latin typeface="Calibri" panose="020F0502020204030204" charset="0"/>
            </a:endParaRPr>
          </a:p>
          <a:p>
            <a:r>
              <a:rPr lang="en-US" dirty="0" smtClean="0">
                <a:latin typeface="Calibri" panose="020F0502020204030204" charset="0"/>
              </a:rPr>
              <a:t> its indications are:</a:t>
            </a:r>
            <a:endParaRPr lang="en-US" dirty="0" smtClean="0">
              <a:latin typeface="Calibri" panose="020F0502020204030204" charset="0"/>
            </a:endParaRPr>
          </a:p>
          <a:p>
            <a:pPr lvl="1">
              <a:buFont typeface="Wingdings" panose="05000000000000000000" pitchFamily="2" charset="2"/>
              <a:buChar char="Ø"/>
            </a:pPr>
            <a:r>
              <a:rPr lang="en-US" dirty="0" smtClean="0">
                <a:latin typeface="Calibri" panose="020F0502020204030204" charset="0"/>
              </a:rPr>
              <a:t>Gestation of less than 32 weeks (i.e before the lower segment has formed)</a:t>
            </a:r>
            <a:endParaRPr lang="en-US" dirty="0" smtClean="0">
              <a:latin typeface="Calibri" panose="020F0502020204030204" charset="0"/>
            </a:endParaRPr>
          </a:p>
          <a:p>
            <a:pPr lvl="1">
              <a:buFont typeface="Wingdings" panose="05000000000000000000" pitchFamily="2" charset="2"/>
              <a:buChar char="Ø"/>
            </a:pPr>
            <a:r>
              <a:rPr lang="en-US" dirty="0" smtClean="0">
                <a:latin typeface="Calibri" panose="020F0502020204030204" charset="0"/>
              </a:rPr>
              <a:t>Placenta previa which is Anteriorly situated</a:t>
            </a:r>
            <a:endParaRPr lang="en-US" dirty="0" smtClean="0">
              <a:latin typeface="Calibri" panose="020F0502020204030204" charset="0"/>
            </a:endParaRPr>
          </a:p>
          <a:p>
            <a:pPr lvl="1">
              <a:buFont typeface="Wingdings" panose="05000000000000000000" pitchFamily="2" charset="2"/>
              <a:buChar char="Ø"/>
            </a:pPr>
            <a:r>
              <a:rPr lang="en-US" dirty="0" smtClean="0">
                <a:latin typeface="Calibri" panose="020F0502020204030204" charset="0"/>
              </a:rPr>
              <a:t>An hour glass contraction (constriction ring)</a:t>
            </a:r>
            <a:endParaRPr lang="en-US" dirty="0" smtClean="0">
              <a:latin typeface="Calibri" panose="020F0502020204030204" charset="0"/>
            </a:endParaRPr>
          </a:p>
          <a:p>
            <a:r>
              <a:rPr lang="en-US" dirty="0" smtClean="0">
                <a:latin typeface="Calibri" panose="020F0502020204030204" charset="0"/>
              </a:rPr>
              <a:t>It is always performed through a midline incision</a:t>
            </a:r>
            <a:endParaRPr lang="en-US" dirty="0">
              <a:latin typeface="Calibri" panose="020F0502020204030204" charset="0"/>
            </a:endParaRPr>
          </a:p>
        </p:txBody>
      </p:sp>
      <p:sp>
        <p:nvSpPr>
          <p:cNvPr id="2" name="Title 1"/>
          <p:cNvSpPr>
            <a:spLocks noGrp="1"/>
          </p:cNvSpPr>
          <p:nvPr>
            <p:ph type="title"/>
          </p:nvPr>
        </p:nvSpPr>
        <p:spPr/>
        <p:txBody>
          <a:bodyPr/>
          <a:lstStyle/>
          <a:p>
            <a:r>
              <a:rPr lang="en-US" b="1" dirty="0" smtClean="0">
                <a:solidFill>
                  <a:schemeClr val="accent1">
                    <a:lumMod val="50000"/>
                  </a:schemeClr>
                </a:solidFill>
              </a:rPr>
              <a:t>Classical Caesarean Section</a:t>
            </a:r>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3080">
              <a:lnSpc>
                <a:spcPct val="80000"/>
              </a:lnSpc>
              <a:spcBef>
                <a:spcPts val="625"/>
              </a:spcBef>
              <a:buClrTx/>
              <a:buFontTx/>
              <a:buNone/>
              <a:tabLst>
                <a:tab pos="1083945" algn="l"/>
                <a:tab pos="1998345" algn="l"/>
                <a:tab pos="2912745" algn="l"/>
                <a:tab pos="3827145" algn="l"/>
                <a:tab pos="4741545" algn="l"/>
                <a:tab pos="5655945" algn="l"/>
                <a:tab pos="6570345" algn="l"/>
                <a:tab pos="7484745" algn="l"/>
                <a:tab pos="8399145" algn="l"/>
                <a:tab pos="9313545" algn="l"/>
                <a:tab pos="10227945" algn="l"/>
              </a:tabLst>
            </a:pPr>
            <a:r>
              <a:rPr lang="en-GB" b="1" dirty="0" smtClean="0">
                <a:solidFill>
                  <a:srgbClr val="000000"/>
                </a:solidFill>
                <a:latin typeface="Andalus" pitchFamily="18" charset="-78"/>
                <a:ea typeface="Microsoft YaHei" panose="020B0503020204020204" charset="-122"/>
                <a:cs typeface="Andalus" pitchFamily="18" charset="-78"/>
              </a:rPr>
              <a:t>2).</a:t>
            </a:r>
            <a:r>
              <a:rPr lang="en-GB" b="1" u="sng" dirty="0" smtClean="0">
                <a:solidFill>
                  <a:srgbClr val="000000"/>
                </a:solidFill>
                <a:latin typeface="Andalus" pitchFamily="18" charset="-78"/>
                <a:ea typeface="Microsoft YaHei" panose="020B0503020204020204" charset="-122"/>
                <a:cs typeface="Andalus" pitchFamily="18" charset="-78"/>
              </a:rPr>
              <a:t>Power</a:t>
            </a:r>
            <a:r>
              <a:rPr lang="en-GB" u="sng" dirty="0" smtClean="0">
                <a:solidFill>
                  <a:srgbClr val="000000"/>
                </a:solidFill>
                <a:latin typeface="Andalus" pitchFamily="18" charset="-78"/>
                <a:ea typeface="Microsoft YaHei" panose="020B0503020204020204" charset="-122"/>
                <a:cs typeface="Andalus" pitchFamily="18" charset="-78"/>
              </a:rPr>
              <a:t>:</a:t>
            </a:r>
            <a:r>
              <a:rPr lang="en-GB" dirty="0" smtClean="0">
                <a:solidFill>
                  <a:srgbClr val="000000"/>
                </a:solidFill>
                <a:latin typeface="Andalus" pitchFamily="18" charset="-78"/>
                <a:ea typeface="Microsoft YaHei" panose="020B0503020204020204" charset="-122"/>
                <a:cs typeface="Andalus" pitchFamily="18" charset="-78"/>
              </a:rPr>
              <a:t> the contractions</a:t>
            </a:r>
            <a:endParaRPr lang="en-GB" dirty="0" smtClean="0">
              <a:solidFill>
                <a:srgbClr val="000000"/>
              </a:solidFill>
              <a:latin typeface="Andalus" pitchFamily="18" charset="-78"/>
              <a:ea typeface="Microsoft YaHei" panose="020B0503020204020204" charset="-122"/>
              <a:cs typeface="Andalus" pitchFamily="18" charset="-78"/>
            </a:endParaRPr>
          </a:p>
          <a:p>
            <a:pPr marL="514350" indent="-513080">
              <a:lnSpc>
                <a:spcPct val="80000"/>
              </a:lnSpc>
              <a:spcBef>
                <a:spcPts val="625"/>
              </a:spcBef>
              <a:buFont typeface="Arial" panose="020B0604020202020204" pitchFamily="34" charset="0"/>
              <a:buChar char="•"/>
              <a:tabLst>
                <a:tab pos="1083945" algn="l"/>
                <a:tab pos="1998345" algn="l"/>
                <a:tab pos="2912745" algn="l"/>
                <a:tab pos="3827145" algn="l"/>
                <a:tab pos="4741545" algn="l"/>
                <a:tab pos="5655945" algn="l"/>
                <a:tab pos="6570345" algn="l"/>
                <a:tab pos="7484745" algn="l"/>
                <a:tab pos="8399145" algn="l"/>
                <a:tab pos="9313545" algn="l"/>
                <a:tab pos="10227945" algn="l"/>
              </a:tabLst>
            </a:pPr>
            <a:r>
              <a:rPr lang="en-GB" dirty="0" smtClean="0">
                <a:solidFill>
                  <a:srgbClr val="000000"/>
                </a:solidFill>
                <a:latin typeface="Andalus" pitchFamily="18" charset="-78"/>
                <a:ea typeface="Microsoft YaHei" panose="020B0503020204020204" charset="-122"/>
                <a:cs typeface="Andalus" pitchFamily="18" charset="-78"/>
              </a:rPr>
              <a:t>Uterine powers; although the uterus has prepared itself metabolically for labour, as labour continues, the smooth muscle uses up its metabolic reserves and becomes tired</a:t>
            </a:r>
            <a:endParaRPr lang="en-GB" dirty="0" smtClean="0">
              <a:solidFill>
                <a:srgbClr val="000000"/>
              </a:solidFill>
              <a:latin typeface="Andalus" pitchFamily="18" charset="-78"/>
              <a:ea typeface="Microsoft YaHei" panose="020B0503020204020204" charset="-122"/>
              <a:cs typeface="Andalus" pitchFamily="18" charset="-78"/>
            </a:endParaRPr>
          </a:p>
          <a:p>
            <a:pPr marL="514350" indent="-513080">
              <a:lnSpc>
                <a:spcPct val="80000"/>
              </a:lnSpc>
              <a:spcBef>
                <a:spcPts val="625"/>
              </a:spcBef>
              <a:buFont typeface="Arial" panose="020B0604020202020204" pitchFamily="34" charset="0"/>
              <a:buChar char="•"/>
              <a:tabLst>
                <a:tab pos="1083945" algn="l"/>
                <a:tab pos="1998345" algn="l"/>
                <a:tab pos="2912745" algn="l"/>
                <a:tab pos="3827145" algn="l"/>
                <a:tab pos="4741545" algn="l"/>
                <a:tab pos="5655945" algn="l"/>
                <a:tab pos="6570345" algn="l"/>
                <a:tab pos="7484745" algn="l"/>
                <a:tab pos="8399145" algn="l"/>
                <a:tab pos="9313545" algn="l"/>
                <a:tab pos="10227945" algn="l"/>
              </a:tabLst>
            </a:pPr>
            <a:r>
              <a:rPr lang="en-GB" dirty="0" smtClean="0">
                <a:solidFill>
                  <a:srgbClr val="000000"/>
                </a:solidFill>
                <a:latin typeface="Andalus" pitchFamily="18" charset="-78"/>
                <a:ea typeface="Microsoft YaHei" panose="020B0503020204020204" charset="-122"/>
                <a:cs typeface="Andalus" pitchFamily="18" charset="-78"/>
              </a:rPr>
              <a:t>Excess contraction( hypertonia) makes the uterus too exhausted</a:t>
            </a:r>
            <a:endParaRPr lang="en-GB" dirty="0" smtClean="0">
              <a:solidFill>
                <a:srgbClr val="000000"/>
              </a:solidFill>
              <a:latin typeface="Andalus" pitchFamily="18" charset="-78"/>
              <a:ea typeface="Microsoft YaHei" panose="020B0503020204020204" charset="-122"/>
              <a:cs typeface="Andalus" pitchFamily="18" charset="-78"/>
            </a:endParaRPr>
          </a:p>
          <a:p>
            <a:pPr marL="514350" indent="-513080">
              <a:lnSpc>
                <a:spcPct val="80000"/>
              </a:lnSpc>
              <a:spcBef>
                <a:spcPts val="625"/>
              </a:spcBef>
              <a:buFont typeface="Arial" panose="020B0604020202020204" pitchFamily="34" charset="0"/>
              <a:buChar char="•"/>
              <a:tabLst>
                <a:tab pos="1083945" algn="l"/>
                <a:tab pos="1998345" algn="l"/>
                <a:tab pos="2912745" algn="l"/>
                <a:tab pos="3827145" algn="l"/>
                <a:tab pos="4741545" algn="l"/>
                <a:tab pos="5655945" algn="l"/>
                <a:tab pos="6570345" algn="l"/>
                <a:tab pos="7484745" algn="l"/>
                <a:tab pos="8399145" algn="l"/>
                <a:tab pos="9313545" algn="l"/>
                <a:tab pos="10227945" algn="l"/>
              </a:tabLst>
            </a:pPr>
            <a:r>
              <a:rPr lang="en-GB" dirty="0" smtClean="0">
                <a:solidFill>
                  <a:srgbClr val="000000"/>
                </a:solidFill>
                <a:latin typeface="Andalus" pitchFamily="18" charset="-78"/>
                <a:ea typeface="Microsoft YaHei" panose="020B0503020204020204" charset="-122"/>
                <a:cs typeface="Andalus" pitchFamily="18" charset="-78"/>
              </a:rPr>
              <a:t>Hypotonia( contractions that are too mild)may result from an exausted uterus or because the receptors are not strong enough to signal enough contraction</a:t>
            </a:r>
            <a:endParaRPr lang="en-GB" dirty="0" smtClean="0">
              <a:solidFill>
                <a:srgbClr val="000000"/>
              </a:solidFill>
              <a:latin typeface="Andalus" pitchFamily="18" charset="-78"/>
              <a:ea typeface="Microsoft YaHei" panose="020B0503020204020204" charset="-122"/>
              <a:cs typeface="Andalus" pitchFamily="18" charset="-78"/>
            </a:endParaRPr>
          </a:p>
          <a:p>
            <a:pPr marL="514350" indent="-513080">
              <a:lnSpc>
                <a:spcPct val="80000"/>
              </a:lnSpc>
              <a:spcBef>
                <a:spcPts val="625"/>
              </a:spcBef>
              <a:buFont typeface="Arial" panose="020B0604020202020204" pitchFamily="34" charset="0"/>
              <a:buChar char="•"/>
              <a:tabLst>
                <a:tab pos="1083945" algn="l"/>
                <a:tab pos="1998345" algn="l"/>
                <a:tab pos="2912745" algn="l"/>
                <a:tab pos="3827145" algn="l"/>
                <a:tab pos="4741545" algn="l"/>
                <a:tab pos="5655945" algn="l"/>
                <a:tab pos="6570345" algn="l"/>
                <a:tab pos="7484745" algn="l"/>
                <a:tab pos="8399145" algn="l"/>
                <a:tab pos="9313545" algn="l"/>
                <a:tab pos="10227945" algn="l"/>
              </a:tabLst>
            </a:pPr>
            <a:r>
              <a:rPr lang="en-GB" dirty="0" err="1" smtClean="0">
                <a:solidFill>
                  <a:srgbClr val="000000"/>
                </a:solidFill>
                <a:latin typeface="Andalus" pitchFamily="18" charset="-78"/>
                <a:ea typeface="Microsoft YaHei" panose="020B0503020204020204" charset="-122"/>
                <a:cs typeface="Andalus" pitchFamily="18" charset="-78"/>
              </a:rPr>
              <a:t>Atonic</a:t>
            </a:r>
            <a:r>
              <a:rPr lang="en-GB" dirty="0" smtClean="0">
                <a:solidFill>
                  <a:srgbClr val="000000"/>
                </a:solidFill>
                <a:latin typeface="Andalus" pitchFamily="18" charset="-78"/>
                <a:ea typeface="Microsoft YaHei" panose="020B0503020204020204" charset="-122"/>
                <a:cs typeface="Andalus" pitchFamily="18" charset="-78"/>
              </a:rPr>
              <a:t> uterus: a uterus that is not contracting at all</a:t>
            </a:r>
            <a:endParaRPr lang="en-GB" dirty="0" smtClean="0">
              <a:solidFill>
                <a:srgbClr val="000000"/>
              </a:solidFill>
              <a:latin typeface="Andalus" pitchFamily="18" charset="-78"/>
              <a:ea typeface="Microsoft YaHei" panose="020B0503020204020204" charset="-122"/>
              <a:cs typeface="Andalus" pitchFamily="18" charset="-78"/>
            </a:endParaRPr>
          </a:p>
          <a:p>
            <a:pPr marL="514350" indent="-513080">
              <a:lnSpc>
                <a:spcPct val="80000"/>
              </a:lnSpc>
              <a:spcBef>
                <a:spcPts val="625"/>
              </a:spcBef>
              <a:buFont typeface="Arial" panose="020B0604020202020204" pitchFamily="34" charset="0"/>
              <a:buChar char="•"/>
              <a:tabLst>
                <a:tab pos="1083945" algn="l"/>
                <a:tab pos="1998345" algn="l"/>
                <a:tab pos="2912745" algn="l"/>
                <a:tab pos="3827145" algn="l"/>
                <a:tab pos="4741545" algn="l"/>
                <a:tab pos="5655945" algn="l"/>
                <a:tab pos="6570345" algn="l"/>
                <a:tab pos="7484745" algn="l"/>
                <a:tab pos="8399145" algn="l"/>
                <a:tab pos="9313545" algn="l"/>
                <a:tab pos="10227945" algn="l"/>
              </a:tabLst>
            </a:pPr>
            <a:r>
              <a:rPr lang="en-GB" dirty="0" err="1" smtClean="0">
                <a:solidFill>
                  <a:srgbClr val="000000"/>
                </a:solidFill>
                <a:latin typeface="Andalus" pitchFamily="18" charset="-78"/>
                <a:ea typeface="Microsoft YaHei" panose="020B0503020204020204" charset="-122"/>
                <a:cs typeface="Andalus" pitchFamily="18" charset="-78"/>
              </a:rPr>
              <a:t>Incoordinate</a:t>
            </a:r>
            <a:r>
              <a:rPr lang="en-GB" dirty="0" smtClean="0">
                <a:solidFill>
                  <a:srgbClr val="000000"/>
                </a:solidFill>
                <a:latin typeface="Andalus" pitchFamily="18" charset="-78"/>
                <a:ea typeface="Microsoft YaHei" panose="020B0503020204020204" charset="-122"/>
                <a:cs typeface="Andalus" pitchFamily="18" charset="-78"/>
              </a:rPr>
              <a:t> uterus: uterus that is not contracting uniformly</a:t>
            </a:r>
            <a:endParaRPr lang="en-GB" dirty="0" smtClean="0">
              <a:solidFill>
                <a:srgbClr val="000000"/>
              </a:solidFill>
              <a:latin typeface="Andalus" pitchFamily="18" charset="-78"/>
              <a:ea typeface="Microsoft YaHei" panose="020B0503020204020204" charset="-122"/>
              <a:cs typeface="Andalus" pitchFamily="18" charset="-78"/>
            </a:endParaRPr>
          </a:p>
          <a:p>
            <a:endParaRPr lang="en-US"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305800" cy="4114800"/>
          </a:xfrm>
        </p:spPr>
        <p:txBody>
          <a:bodyPr>
            <a:normAutofit/>
          </a:bodyPr>
          <a:lstStyle/>
          <a:p>
            <a:pPr>
              <a:buNone/>
            </a:pPr>
            <a:r>
              <a:rPr lang="en-US" dirty="0" smtClean="0"/>
              <a:t>Access to the lower uterine segment is secured by appropriate dissection of tissues around the bladder to by pass the peritoneal cavity and the baby is extracted. </a:t>
            </a:r>
            <a:endParaRPr lang="en-US" dirty="0" smtClean="0"/>
          </a:p>
          <a:p>
            <a:pPr>
              <a:buNone/>
            </a:pPr>
            <a:r>
              <a:rPr lang="en-US" dirty="0" smtClean="0"/>
              <a:t>As the peritoneal cavity is not disturbed there is no risk of introducing infection from infected liquor or infection from the uterus</a:t>
            </a:r>
            <a:endParaRPr lang="en-US" dirty="0" smtClean="0"/>
          </a:p>
        </p:txBody>
      </p:sp>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rPr>
              <a:t>Extra Peritoneal Caesarean Section Procedure</a:t>
            </a:r>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8458200" cy="4114800"/>
          </a:xfrm>
        </p:spPr>
        <p:txBody>
          <a:bodyPr>
            <a:normAutofit/>
          </a:bodyPr>
          <a:lstStyle/>
          <a:p>
            <a:pPr>
              <a:buNone/>
            </a:pPr>
            <a:r>
              <a:rPr lang="en-US" dirty="0" smtClean="0"/>
              <a:t>This is also known as Porro’s Operation. </a:t>
            </a:r>
            <a:endParaRPr lang="en-US" dirty="0" smtClean="0"/>
          </a:p>
          <a:p>
            <a:r>
              <a:rPr lang="en-US" dirty="0" smtClean="0"/>
              <a:t>The removal of the uterus follows after caesarean section, due to other conditions of the uterus; such as placenta accreta, multiple fibroids, tumours of the uterus and so on. </a:t>
            </a:r>
            <a:endParaRPr lang="en-US" dirty="0" smtClean="0"/>
          </a:p>
          <a:p>
            <a:r>
              <a:rPr lang="en-US" dirty="0" smtClean="0"/>
              <a:t>On rare occasions and in conjuction with other gynaecological disorders this operation may be used for sterilisation purposes</a:t>
            </a:r>
            <a:endParaRPr lang="en-US" dirty="0"/>
          </a:p>
        </p:txBody>
      </p:sp>
      <p:sp>
        <p:nvSpPr>
          <p:cNvPr id="2" name="Title 1"/>
          <p:cNvSpPr>
            <a:spLocks noGrp="1"/>
          </p:cNvSpPr>
          <p:nvPr>
            <p:ph type="title"/>
          </p:nvPr>
        </p:nvSpPr>
        <p:spPr/>
        <p:txBody>
          <a:bodyPr>
            <a:normAutofit fontScale="90000"/>
          </a:bodyPr>
          <a:lstStyle/>
          <a:p>
            <a:r>
              <a:rPr lang="en-US" b="1" dirty="0" smtClean="0"/>
              <a:t>Caesarean Section Hysterectomy</a:t>
            </a:r>
            <a:endParaRPr lang="en-US" dirty="0"/>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r>
              <a:rPr lang="en-US" b="1" dirty="0" smtClean="0"/>
              <a:t>Based on timing of the operation, C Section maybe: </a:t>
            </a:r>
            <a:endParaRPr lang="en-US" b="1" dirty="0" smtClean="0"/>
          </a:p>
          <a:p>
            <a:pPr lvl="1"/>
            <a:r>
              <a:rPr lang="en-US" dirty="0" smtClean="0"/>
              <a:t>Elective C/S (planned procedure) or </a:t>
            </a:r>
            <a:endParaRPr lang="en-US" dirty="0" smtClean="0"/>
          </a:p>
          <a:p>
            <a:pPr lvl="1"/>
            <a:r>
              <a:rPr lang="en-US" dirty="0" smtClean="0"/>
              <a:t>Emergency C/S </a:t>
            </a:r>
            <a:endParaRPr lang="en-US" dirty="0" smtClean="0"/>
          </a:p>
          <a:p>
            <a:pPr>
              <a:buNone/>
            </a:pPr>
            <a:r>
              <a:rPr lang="en-US" dirty="0" smtClean="0"/>
              <a:t>The decision to deliver by caesarean section is made during pregnancy before the onset of labour</a:t>
            </a:r>
            <a:endParaRPr lang="en-US" dirty="0" smtClean="0"/>
          </a:p>
          <a:p>
            <a:pPr>
              <a:buNone/>
            </a:pPr>
            <a:r>
              <a:rPr lang="en-US" dirty="0" smtClean="0"/>
              <a:t>Some reasons for this decision are absolute while others depend on combination of factors and the opinion of the obstetrician</a:t>
            </a:r>
            <a:endParaRPr lang="en-US" dirty="0" smtClean="0"/>
          </a:p>
          <a:p>
            <a:pPr>
              <a:buNone/>
            </a:pPr>
            <a:r>
              <a:rPr lang="en-US" b="1" u="sng" dirty="0" smtClean="0"/>
              <a:t>Definite indications</a:t>
            </a:r>
            <a:r>
              <a:rPr lang="en-US" b="1" dirty="0" smtClean="0"/>
              <a:t> </a:t>
            </a:r>
            <a:r>
              <a:rPr lang="en-US" dirty="0" smtClean="0"/>
              <a:t>of an elective c/section are;</a:t>
            </a:r>
            <a:endParaRPr lang="en-US" dirty="0" smtClean="0"/>
          </a:p>
          <a:p>
            <a:pPr lvl="1"/>
            <a:r>
              <a:rPr lang="en-US" dirty="0" smtClean="0"/>
              <a:t>CPD</a:t>
            </a:r>
            <a:endParaRPr lang="en-US" dirty="0" smtClean="0"/>
          </a:p>
          <a:p>
            <a:pPr lvl="1"/>
            <a:r>
              <a:rPr lang="en-US" dirty="0" smtClean="0"/>
              <a:t>Major degree of placenta praevia</a:t>
            </a:r>
            <a:endParaRPr lang="en-US" dirty="0" smtClean="0"/>
          </a:p>
          <a:p>
            <a:pPr lvl="1"/>
            <a:r>
              <a:rPr lang="en-US" dirty="0" smtClean="0"/>
              <a:t>High order multiple pregnancy with three or more foetuses</a:t>
            </a:r>
            <a:endParaRPr lang="en-US" dirty="0"/>
          </a:p>
        </p:txBody>
      </p:sp>
      <p:sp>
        <p:nvSpPr>
          <p:cNvPr id="2" name="Title 1"/>
          <p:cNvSpPr>
            <a:spLocks noGrp="1"/>
          </p:cNvSpPr>
          <p:nvPr>
            <p:ph type="title"/>
          </p:nvPr>
        </p:nvSpPr>
        <p:spPr>
          <a:xfrm>
            <a:off x="685800" y="0"/>
            <a:ext cx="7772400" cy="1752600"/>
          </a:xfrm>
        </p:spPr>
        <p:txBody>
          <a:bodyPr>
            <a:normAutofit/>
          </a:bodyPr>
          <a:lstStyle/>
          <a:p>
            <a:r>
              <a:rPr lang="en-US" b="1" dirty="0" smtClean="0"/>
              <a:t>Elective Caesarean Section</a:t>
            </a:r>
            <a:br>
              <a:rPr lang="en-US" b="1" dirty="0" smtClean="0"/>
            </a:br>
            <a:endParaRPr lang="en-US" dirty="0"/>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458200" cy="5715000"/>
          </a:xfrm>
        </p:spPr>
        <p:txBody>
          <a:bodyPr>
            <a:noAutofit/>
          </a:bodyPr>
          <a:lstStyle/>
          <a:p>
            <a:pPr>
              <a:buNone/>
            </a:pPr>
            <a:r>
              <a:rPr lang="en-US" sz="2800" dirty="0" smtClean="0"/>
              <a:t>Other possible indications of an elective c/s are;</a:t>
            </a:r>
            <a:endParaRPr lang="en-US" sz="2800" dirty="0" smtClean="0"/>
          </a:p>
          <a:p>
            <a:r>
              <a:rPr lang="en-US" sz="2800" dirty="0" smtClean="0"/>
              <a:t>Breech presentation</a:t>
            </a:r>
            <a:endParaRPr lang="en-US" sz="2800" dirty="0" smtClean="0"/>
          </a:p>
          <a:p>
            <a:r>
              <a:rPr lang="en-US" sz="2800" dirty="0" smtClean="0"/>
              <a:t>Moderate to severe pre-eclampsia</a:t>
            </a:r>
            <a:endParaRPr lang="en-US" sz="2800" dirty="0" smtClean="0"/>
          </a:p>
          <a:p>
            <a:r>
              <a:rPr lang="en-US" sz="2800" dirty="0" smtClean="0"/>
              <a:t>A medical condition that warrants the exclusion of maternal effort</a:t>
            </a:r>
            <a:endParaRPr lang="en-US" sz="2800" dirty="0" smtClean="0"/>
          </a:p>
          <a:p>
            <a:r>
              <a:rPr lang="en-US" sz="2800" dirty="0" smtClean="0"/>
              <a:t>DM</a:t>
            </a:r>
            <a:endParaRPr lang="en-US" sz="2800" dirty="0" smtClean="0"/>
          </a:p>
          <a:p>
            <a:r>
              <a:rPr lang="en-US" sz="2800" dirty="0" smtClean="0"/>
              <a:t>Intrauterine growth restriction</a:t>
            </a:r>
            <a:endParaRPr lang="en-US" sz="2800" dirty="0" smtClean="0"/>
          </a:p>
          <a:p>
            <a:r>
              <a:rPr lang="en-US" sz="2800" dirty="0" smtClean="0"/>
              <a:t>APH</a:t>
            </a:r>
            <a:endParaRPr lang="en-US" sz="2800" dirty="0" smtClean="0"/>
          </a:p>
          <a:p>
            <a:r>
              <a:rPr lang="en-US" sz="2800" dirty="0" smtClean="0"/>
              <a:t>Certain foetal abnormalities e.g. hydrocephalus</a:t>
            </a:r>
            <a:endParaRPr lang="en-US" sz="2800" dirty="0" smtClean="0"/>
          </a:p>
          <a:p>
            <a:endParaRPr lang="en-US" sz="2800" dirty="0" smtClean="0"/>
          </a:p>
          <a:p>
            <a:pPr>
              <a:buNone/>
            </a:pPr>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lstStyle/>
          <a:p>
            <a:pPr>
              <a:buNone/>
            </a:pPr>
            <a:r>
              <a:rPr lang="en-US" dirty="0" smtClean="0"/>
              <a:t>If the indication for c/s pertains specifically to one pregnancy, such as placenta praevia, vaginal delivery may be expected on subsequent occasions</a:t>
            </a:r>
            <a:endParaRPr lang="en-US" dirty="0" smtClean="0"/>
          </a:p>
          <a:p>
            <a:pPr>
              <a:buNone/>
            </a:pPr>
            <a:r>
              <a:rPr lang="en-US" dirty="0" smtClean="0"/>
              <a:t>Certain conditions warrant repeated c/s. CPD due to contracted pelvis will recur &amp; a uterus which has been scared twice or more carries a greater risk of uterine rupture</a:t>
            </a:r>
            <a:endParaRPr lang="en-US" dirty="0"/>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8458200" cy="4114800"/>
          </a:xfrm>
        </p:spPr>
        <p:txBody>
          <a:bodyPr/>
          <a:lstStyle/>
          <a:p>
            <a:r>
              <a:rPr lang="en-US" dirty="0" smtClean="0"/>
              <a:t>This is carried out when adverse conditions develop during pregnancy or labour</a:t>
            </a:r>
            <a:endParaRPr lang="en-US" dirty="0" smtClean="0"/>
          </a:p>
          <a:p>
            <a:r>
              <a:rPr lang="en-US" dirty="0" smtClean="0"/>
              <a:t>The psychological preparation of the mother for the operation is of paramount importance. You should be prepared to deal with the different feelings of different mothers.</a:t>
            </a:r>
            <a:endParaRPr lang="en-US" dirty="0"/>
          </a:p>
        </p:txBody>
      </p:sp>
      <p:sp>
        <p:nvSpPr>
          <p:cNvPr id="2" name="Title 1"/>
          <p:cNvSpPr>
            <a:spLocks noGrp="1"/>
          </p:cNvSpPr>
          <p:nvPr>
            <p:ph type="title"/>
          </p:nvPr>
        </p:nvSpPr>
        <p:spPr/>
        <p:txBody>
          <a:bodyPr/>
          <a:lstStyle/>
          <a:p>
            <a:r>
              <a:rPr lang="en-US" dirty="0" smtClean="0"/>
              <a:t>Emergency caesarean section</a:t>
            </a:r>
            <a:endParaRPr lang="en-US" dirty="0"/>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114800"/>
          </a:xfrm>
        </p:spPr>
        <p:txBody>
          <a:bodyPr>
            <a:normAutofit fontScale="92500"/>
          </a:bodyPr>
          <a:lstStyle/>
          <a:p>
            <a:r>
              <a:rPr lang="en-US" dirty="0" smtClean="0"/>
              <a:t>APH</a:t>
            </a:r>
            <a:endParaRPr lang="en-US" dirty="0" smtClean="0"/>
          </a:p>
          <a:p>
            <a:r>
              <a:rPr lang="en-US" dirty="0" smtClean="0"/>
              <a:t>Cord prolapse</a:t>
            </a:r>
            <a:endParaRPr lang="en-US" dirty="0" smtClean="0"/>
          </a:p>
          <a:p>
            <a:r>
              <a:rPr lang="en-US" dirty="0" smtClean="0"/>
              <a:t>Uterine rupture</a:t>
            </a:r>
            <a:endParaRPr lang="en-US" dirty="0" smtClean="0"/>
          </a:p>
          <a:p>
            <a:r>
              <a:rPr lang="en-US" dirty="0" smtClean="0"/>
              <a:t>CPD diagnosed in labour</a:t>
            </a:r>
            <a:endParaRPr lang="en-US" dirty="0" smtClean="0"/>
          </a:p>
          <a:p>
            <a:r>
              <a:rPr lang="en-US" dirty="0" smtClean="0"/>
              <a:t>Fulminating PET</a:t>
            </a:r>
            <a:endParaRPr lang="en-US" dirty="0" smtClean="0"/>
          </a:p>
          <a:p>
            <a:r>
              <a:rPr lang="en-US" dirty="0" smtClean="0"/>
              <a:t>Eclampsia</a:t>
            </a:r>
            <a:endParaRPr lang="en-US" dirty="0" smtClean="0"/>
          </a:p>
          <a:p>
            <a:r>
              <a:rPr lang="en-US" dirty="0" smtClean="0"/>
              <a:t>Failure to progress in the first or second stage of labour</a:t>
            </a:r>
            <a:endParaRPr lang="en-US" dirty="0" smtClean="0"/>
          </a:p>
          <a:p>
            <a:r>
              <a:rPr lang="en-US" dirty="0" smtClean="0"/>
              <a:t>Foetal compromise/distress if delivery is not imminent</a:t>
            </a:r>
            <a:endParaRPr lang="en-US" dirty="0"/>
          </a:p>
        </p:txBody>
      </p:sp>
      <p:sp>
        <p:nvSpPr>
          <p:cNvPr id="2" name="Title 1"/>
          <p:cNvSpPr>
            <a:spLocks noGrp="1"/>
          </p:cNvSpPr>
          <p:nvPr>
            <p:ph type="title"/>
          </p:nvPr>
        </p:nvSpPr>
        <p:spPr/>
        <p:txBody>
          <a:bodyPr>
            <a:normAutofit fontScale="90000"/>
          </a:bodyPr>
          <a:lstStyle/>
          <a:p>
            <a:r>
              <a:rPr lang="en-US" dirty="0" smtClean="0"/>
              <a:t>Definite Indications of an emergency caesarean section</a:t>
            </a:r>
            <a:endParaRPr lang="en-US" dirty="0"/>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lnSpcReduction="10000"/>
          </a:bodyPr>
          <a:lstStyle/>
          <a:p>
            <a:pPr>
              <a:buNone/>
            </a:pPr>
            <a:r>
              <a:rPr lang="en-US" dirty="0" smtClean="0">
                <a:latin typeface="Calibri" panose="020F0502020204030204" charset="0"/>
              </a:rPr>
              <a:t>The following are characteristic of pre-operative care during an elective caesarean section:</a:t>
            </a:r>
            <a:endParaRPr lang="en-US" dirty="0" smtClean="0">
              <a:latin typeface="Calibri" panose="020F0502020204030204" charset="0"/>
            </a:endParaRPr>
          </a:p>
          <a:p>
            <a:r>
              <a:rPr lang="en-US" dirty="0" smtClean="0">
                <a:latin typeface="Calibri" panose="020F0502020204030204" charset="0"/>
              </a:rPr>
              <a:t>The doctor explains the procedure to the mother and her partner and consent is obtained.</a:t>
            </a:r>
            <a:endParaRPr lang="en-US" dirty="0" smtClean="0">
              <a:latin typeface="Calibri" panose="020F0502020204030204" charset="0"/>
            </a:endParaRPr>
          </a:p>
          <a:p>
            <a:r>
              <a:rPr lang="en-US" dirty="0" smtClean="0">
                <a:latin typeface="Calibri" panose="020F0502020204030204" charset="0"/>
              </a:rPr>
              <a:t>Physical examination is carried out to make sure the mother is fit for general anaesthesia</a:t>
            </a:r>
            <a:endParaRPr lang="en-US" dirty="0" smtClean="0">
              <a:latin typeface="Calibri" panose="020F0502020204030204" charset="0"/>
            </a:endParaRPr>
          </a:p>
          <a:p>
            <a:r>
              <a:rPr lang="en-US" dirty="0" smtClean="0">
                <a:latin typeface="Calibri" panose="020F0502020204030204" charset="0"/>
              </a:rPr>
              <a:t>Blood for haemoglobin, cross match and two pints of blood are kept ready.</a:t>
            </a:r>
            <a:endParaRPr lang="en-US" dirty="0" smtClean="0">
              <a:latin typeface="Calibri" panose="020F0502020204030204" charset="0"/>
            </a:endParaRPr>
          </a:p>
          <a:p>
            <a:r>
              <a:rPr lang="en-US" dirty="0" smtClean="0">
                <a:latin typeface="Calibri" panose="020F0502020204030204" charset="0"/>
              </a:rPr>
              <a:t>Antacid therapy. It is a common practice for women with any risk factors to receive antacid therapy throughout labour &amp; if not given, it should be administered immediately a decision for c/s is made. In order to minimize the secretion of gastric acid the anaesthetist may also prescribe preparations such as ranitidine</a:t>
            </a:r>
            <a:endParaRPr lang="en-US" dirty="0" smtClean="0">
              <a:latin typeface="Calibri" panose="020F0502020204030204" charset="0"/>
            </a:endParaRPr>
          </a:p>
        </p:txBody>
      </p:sp>
      <p:sp>
        <p:nvSpPr>
          <p:cNvPr id="2" name="Title 1"/>
          <p:cNvSpPr>
            <a:spLocks noGrp="1"/>
          </p:cNvSpPr>
          <p:nvPr>
            <p:ph type="title"/>
          </p:nvPr>
        </p:nvSpPr>
        <p:spPr/>
        <p:txBody>
          <a:bodyPr>
            <a:normAutofit fontScale="90000"/>
          </a:bodyPr>
          <a:lstStyle/>
          <a:p>
            <a:r>
              <a:rPr lang="en-US" b="1" dirty="0" smtClean="0"/>
              <a:t>Pre-Operative Care For Elective Caesarean Section</a:t>
            </a:r>
            <a:endParaRPr lang="en-US" dirty="0"/>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15400" cy="5867400"/>
          </a:xfrm>
        </p:spPr>
        <p:txBody>
          <a:bodyPr>
            <a:normAutofit/>
          </a:bodyPr>
          <a:lstStyle/>
          <a:p>
            <a:r>
              <a:rPr lang="en-US" dirty="0" smtClean="0"/>
              <a:t>Mother is admitted and not fed overnight</a:t>
            </a:r>
            <a:endParaRPr lang="en-US" dirty="0" smtClean="0"/>
          </a:p>
          <a:p>
            <a:r>
              <a:rPr lang="en-US" dirty="0" smtClean="0"/>
              <a:t>A bath is taken in the morning.</a:t>
            </a:r>
            <a:endParaRPr lang="en-US" dirty="0" smtClean="0"/>
          </a:p>
          <a:p>
            <a:r>
              <a:rPr lang="en-US" dirty="0" smtClean="0"/>
              <a:t>Pubic shave is also done</a:t>
            </a:r>
            <a:endParaRPr lang="en-US" dirty="0" smtClean="0"/>
          </a:p>
          <a:p>
            <a:r>
              <a:rPr lang="en-US" dirty="0" smtClean="0"/>
              <a:t>Bowel care. If c/s is elective, two glycerine suppositories are administered on the evening b4 operation in order to empty the rectum</a:t>
            </a:r>
            <a:endParaRPr lang="en-US" dirty="0" smtClean="0"/>
          </a:p>
          <a:p>
            <a:r>
              <a:rPr lang="en-US" dirty="0" smtClean="0"/>
              <a:t>A retention catheter is inserted to ensure an empty bladder throughout the operation.</a:t>
            </a:r>
            <a:endParaRPr lang="en-US" dirty="0" smtClean="0"/>
          </a:p>
          <a:p>
            <a:r>
              <a:rPr lang="en-US" dirty="0" smtClean="0"/>
              <a:t>An intravenous infusion is started as per prescription.</a:t>
            </a:r>
            <a:endParaRPr lang="en-US" dirty="0" smtClean="0"/>
          </a:p>
          <a:p>
            <a:r>
              <a:rPr lang="en-US" dirty="0" smtClean="0"/>
              <a:t>Valuables are kept safely.</a:t>
            </a:r>
            <a:endParaRPr lang="en-US" dirty="0" smtClean="0"/>
          </a:p>
          <a:p>
            <a:r>
              <a:rPr lang="en-US" dirty="0" smtClean="0"/>
              <a:t>Nail polish, dentures, glasses or contact lenses are removed.</a:t>
            </a:r>
            <a:endParaRPr lang="en-US" dirty="0"/>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Theatre gown, leggings and scarf are put on the mother.</a:t>
            </a:r>
            <a:endParaRPr lang="en-US" dirty="0" smtClean="0"/>
          </a:p>
          <a:p>
            <a:r>
              <a:rPr lang="en-US" dirty="0" smtClean="0"/>
              <a:t>Pre-operative medication is usually administered half an hour before the operation (1m atropine and analgesic).</a:t>
            </a:r>
            <a:endParaRPr lang="en-US" dirty="0" smtClean="0"/>
          </a:p>
          <a:p>
            <a:r>
              <a:rPr lang="en-US" dirty="0" smtClean="0"/>
              <a:t>Foetal heart, foetal position, and presentation are determined.</a:t>
            </a:r>
            <a:endParaRPr lang="en-US" dirty="0" smtClean="0"/>
          </a:p>
          <a:p>
            <a:r>
              <a:rPr lang="en-US" dirty="0" smtClean="0"/>
              <a:t>Maternal observations are recorded: pulse, respiration, blood pressure and temperature.</a:t>
            </a:r>
            <a:endParaRPr lang="en-US" dirty="0" smtClean="0"/>
          </a:p>
          <a:p>
            <a:r>
              <a:rPr lang="en-US" dirty="0" smtClean="0"/>
              <a:t>A urinalysis is carried out for albumin</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indent="-341630">
              <a:spcBef>
                <a:spcPts val="800"/>
              </a:spcBef>
              <a:buClrTx/>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b="1" dirty="0" smtClean="0">
                <a:solidFill>
                  <a:srgbClr val="000000"/>
                </a:solidFill>
                <a:latin typeface="Andalus" pitchFamily="18" charset="-78"/>
                <a:ea typeface="Microsoft YaHei" panose="020B0503020204020204" charset="-122"/>
                <a:cs typeface="Andalus" pitchFamily="18" charset="-78"/>
              </a:rPr>
              <a:t>3). </a:t>
            </a:r>
            <a:r>
              <a:rPr lang="en-GB" sz="2800" b="1" u="sng" dirty="0" smtClean="0">
                <a:solidFill>
                  <a:srgbClr val="000000"/>
                </a:solidFill>
                <a:latin typeface="Andalus" pitchFamily="18" charset="-78"/>
                <a:ea typeface="Microsoft YaHei" panose="020B0503020204020204" charset="-122"/>
                <a:cs typeface="Andalus" pitchFamily="18" charset="-78"/>
              </a:rPr>
              <a:t>passage</a:t>
            </a:r>
            <a:endParaRPr lang="en-GB" sz="2800" b="1" u="sng"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Pelvic abnormalities (passage), where contracted pelvis and tumours of the pelvis cause poor progress in labour</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ClrTx/>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4). </a:t>
            </a:r>
            <a:r>
              <a:rPr lang="en-GB" sz="2800" b="1" dirty="0" err="1" smtClean="0">
                <a:solidFill>
                  <a:srgbClr val="000000"/>
                </a:solidFill>
                <a:latin typeface="Andalus" pitchFamily="18" charset="-78"/>
                <a:ea typeface="Microsoft YaHei" panose="020B0503020204020204" charset="-122"/>
                <a:cs typeface="Andalus" pitchFamily="18" charset="-78"/>
              </a:rPr>
              <a:t>Passanger</a:t>
            </a:r>
            <a:r>
              <a:rPr lang="en-GB" sz="2800" b="1" dirty="0" smtClean="0">
                <a:solidFill>
                  <a:srgbClr val="000000"/>
                </a:solidFill>
                <a:latin typeface="Andalus" pitchFamily="18" charset="-78"/>
                <a:ea typeface="Microsoft YaHei" panose="020B0503020204020204" charset="-122"/>
                <a:cs typeface="Andalus" pitchFamily="18" charset="-78"/>
              </a:rPr>
              <a:t>. </a:t>
            </a:r>
            <a:r>
              <a:rPr lang="en-GB" sz="2800" dirty="0" smtClean="0">
                <a:solidFill>
                  <a:srgbClr val="000000"/>
                </a:solidFill>
                <a:latin typeface="Andalus" pitchFamily="18" charset="-78"/>
                <a:ea typeface="Microsoft YaHei" panose="020B0503020204020204" charset="-122"/>
                <a:cs typeface="Andalus" pitchFamily="18" charset="-78"/>
              </a:rPr>
              <a:t>The </a:t>
            </a:r>
            <a:r>
              <a:rPr lang="en-GB" sz="2800" dirty="0" err="1" smtClean="0">
                <a:solidFill>
                  <a:srgbClr val="000000"/>
                </a:solidFill>
                <a:latin typeface="Andalus" pitchFamily="18" charset="-78"/>
                <a:ea typeface="Microsoft YaHei" panose="020B0503020204020204" charset="-122"/>
                <a:cs typeface="Andalus" pitchFamily="18" charset="-78"/>
              </a:rPr>
              <a:t>passangers</a:t>
            </a:r>
            <a:r>
              <a:rPr lang="en-GB" sz="2800" dirty="0" smtClean="0">
                <a:solidFill>
                  <a:srgbClr val="000000"/>
                </a:solidFill>
                <a:latin typeface="Andalus" pitchFamily="18" charset="-78"/>
                <a:ea typeface="Microsoft YaHei" panose="020B0503020204020204" charset="-122"/>
                <a:cs typeface="Andalus" pitchFamily="18" charset="-78"/>
              </a:rPr>
              <a:t> are:</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Wingdings" panose="05000000000000000000" pitchFamily="2" charset="2"/>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The foetus</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Wingdings" panose="05000000000000000000" pitchFamily="2" charset="2"/>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Placenta</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Wingdings" panose="05000000000000000000" pitchFamily="2" charset="2"/>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Amniotic fluid</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Wingdings" panose="05000000000000000000" pitchFamily="2" charset="2"/>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The cord</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ClrTx/>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u="sng" dirty="0" smtClean="0">
                <a:solidFill>
                  <a:srgbClr val="000000"/>
                </a:solidFill>
                <a:latin typeface="Andalus" pitchFamily="18" charset="-78"/>
                <a:ea typeface="Microsoft YaHei" panose="020B0503020204020204" charset="-122"/>
                <a:cs typeface="Andalus" pitchFamily="18" charset="-78"/>
              </a:rPr>
              <a:t>For the foetus;</a:t>
            </a:r>
            <a:endParaRPr lang="en-GB" sz="2800" u="sng"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Conjoined twins</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Premature labour</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err="1" smtClean="0">
                <a:solidFill>
                  <a:srgbClr val="000000"/>
                </a:solidFill>
                <a:latin typeface="Andalus" pitchFamily="18" charset="-78"/>
                <a:ea typeface="Microsoft YaHei" panose="020B0503020204020204" charset="-122"/>
                <a:cs typeface="Andalus" pitchFamily="18" charset="-78"/>
              </a:rPr>
              <a:t>Postmature</a:t>
            </a:r>
            <a:r>
              <a:rPr lang="en-GB" sz="2800" dirty="0" smtClean="0">
                <a:solidFill>
                  <a:srgbClr val="000000"/>
                </a:solidFill>
                <a:latin typeface="Andalus" pitchFamily="18" charset="-78"/>
                <a:ea typeface="Microsoft YaHei" panose="020B0503020204020204" charset="-122"/>
                <a:cs typeface="Andalus" pitchFamily="18" charset="-78"/>
              </a:rPr>
              <a:t> labour</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Foetal distress</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err="1" smtClean="0">
                <a:solidFill>
                  <a:srgbClr val="000000"/>
                </a:solidFill>
                <a:latin typeface="Andalus" pitchFamily="18" charset="-78"/>
                <a:ea typeface="Microsoft YaHei" panose="020B0503020204020204" charset="-122"/>
                <a:cs typeface="Andalus" pitchFamily="18" charset="-78"/>
              </a:rPr>
              <a:t>Malpresentation</a:t>
            </a:r>
            <a:r>
              <a:rPr lang="en-GB" sz="2800" dirty="0" smtClean="0">
                <a:solidFill>
                  <a:srgbClr val="000000"/>
                </a:solidFill>
                <a:latin typeface="Andalus" pitchFamily="18" charset="-78"/>
                <a:ea typeface="Microsoft YaHei" panose="020B0503020204020204" charset="-122"/>
                <a:cs typeface="Andalus" pitchFamily="18" charset="-78"/>
              </a:rPr>
              <a:t> and malposition</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err="1" smtClean="0">
                <a:solidFill>
                  <a:srgbClr val="000000"/>
                </a:solidFill>
                <a:latin typeface="Andalus" pitchFamily="18" charset="-78"/>
                <a:ea typeface="Microsoft YaHei" panose="020B0503020204020204" charset="-122"/>
                <a:cs typeface="Andalus" pitchFamily="18" charset="-78"/>
              </a:rPr>
              <a:t>Macrosomia</a:t>
            </a:r>
            <a:r>
              <a:rPr lang="en-GB" sz="2800" dirty="0" smtClean="0">
                <a:solidFill>
                  <a:srgbClr val="000000"/>
                </a:solidFill>
                <a:latin typeface="Andalus" pitchFamily="18" charset="-78"/>
                <a:ea typeface="Microsoft YaHei" panose="020B0503020204020204" charset="-122"/>
                <a:cs typeface="Andalus" pitchFamily="18" charset="-78"/>
              </a:rPr>
              <a:t> and </a:t>
            </a:r>
            <a:r>
              <a:rPr lang="en-GB" sz="2800" dirty="0" err="1" smtClean="0">
                <a:solidFill>
                  <a:srgbClr val="000000"/>
                </a:solidFill>
                <a:latin typeface="Andalus" pitchFamily="18" charset="-78"/>
                <a:ea typeface="Microsoft YaHei" panose="020B0503020204020204" charset="-122"/>
                <a:cs typeface="Andalus" pitchFamily="18" charset="-78"/>
              </a:rPr>
              <a:t>microsomia</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endParaRPr lang="en-GB" sz="2800" dirty="0" smtClean="0">
              <a:solidFill>
                <a:srgbClr val="000000"/>
              </a:solidFill>
              <a:latin typeface="Andalus" pitchFamily="18" charset="-78"/>
              <a:ea typeface="Microsoft YaHei" panose="020B0503020204020204" charset="-122"/>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dirty="0" smtClean="0">
                <a:latin typeface="Calibri" panose="020F0502020204030204" charset="0"/>
              </a:rPr>
              <a:t>This is the same care given to any woman who has undergone a major abdominal operation.</a:t>
            </a:r>
            <a:endParaRPr lang="en-US" dirty="0" smtClean="0">
              <a:latin typeface="Calibri" panose="020F0502020204030204" charset="0"/>
            </a:endParaRPr>
          </a:p>
          <a:p>
            <a:r>
              <a:rPr lang="en-US" dirty="0" smtClean="0">
                <a:latin typeface="Calibri" panose="020F0502020204030204" charset="0"/>
              </a:rPr>
              <a:t>Observations. Bp &amp; pulse are recorded every ¼ hour in the immediate recovery period</a:t>
            </a:r>
            <a:endParaRPr lang="en-US" dirty="0" smtClean="0">
              <a:latin typeface="Calibri" panose="020F0502020204030204" charset="0"/>
            </a:endParaRPr>
          </a:p>
          <a:p>
            <a:r>
              <a:rPr lang="en-US" dirty="0" smtClean="0">
                <a:latin typeface="Calibri" panose="020F0502020204030204" charset="0"/>
              </a:rPr>
              <a:t>Temperature is recorded every 2 hrs</a:t>
            </a:r>
            <a:endParaRPr lang="en-US" dirty="0" smtClean="0">
              <a:latin typeface="Calibri" panose="020F0502020204030204" charset="0"/>
            </a:endParaRPr>
          </a:p>
          <a:p>
            <a:r>
              <a:rPr lang="en-US" dirty="0" smtClean="0">
                <a:latin typeface="Calibri" panose="020F0502020204030204" charset="0"/>
              </a:rPr>
              <a:t>Inspect the wound every ½ hour to detect any bloodloss</a:t>
            </a:r>
            <a:endParaRPr lang="en-US" dirty="0" smtClean="0">
              <a:latin typeface="Calibri" panose="020F0502020204030204" charset="0"/>
            </a:endParaRPr>
          </a:p>
          <a:p>
            <a:r>
              <a:rPr lang="en-US" dirty="0" smtClean="0">
                <a:latin typeface="Calibri" panose="020F0502020204030204" charset="0"/>
              </a:rPr>
              <a:t>Inspect the lochia. Drainage should be small initially</a:t>
            </a:r>
            <a:endParaRPr lang="en-US" dirty="0" smtClean="0">
              <a:latin typeface="Calibri" panose="020F0502020204030204" charset="0"/>
            </a:endParaRPr>
          </a:p>
          <a:p>
            <a:r>
              <a:rPr lang="en-US" dirty="0" smtClean="0">
                <a:latin typeface="Calibri" panose="020F0502020204030204" charset="0"/>
              </a:rPr>
              <a:t>Nurse the pt in the left lateral/recovery position until she is fully conscious since the risk of airway obstruction or regurgitation &amp; silent aspiration of the stomach contents are still present</a:t>
            </a:r>
            <a:endParaRPr lang="en-US" dirty="0" smtClean="0">
              <a:latin typeface="Calibri" panose="020F0502020204030204" charset="0"/>
            </a:endParaRPr>
          </a:p>
          <a:p>
            <a:endParaRPr lang="en-US" dirty="0">
              <a:latin typeface="Calibri" panose="020F0502020204030204" charset="0"/>
            </a:endParaRPr>
          </a:p>
        </p:txBody>
      </p:sp>
      <p:sp>
        <p:nvSpPr>
          <p:cNvPr id="2" name="Title 1"/>
          <p:cNvSpPr>
            <a:spLocks noGrp="1"/>
          </p:cNvSpPr>
          <p:nvPr>
            <p:ph type="title"/>
          </p:nvPr>
        </p:nvSpPr>
        <p:spPr/>
        <p:txBody>
          <a:bodyPr/>
          <a:lstStyle/>
          <a:p>
            <a:r>
              <a:rPr lang="en-US" b="1" dirty="0" smtClean="0"/>
              <a:t>Post Operative Care</a:t>
            </a:r>
            <a:endParaRPr lang="en-US" dirty="0"/>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867400"/>
          </a:xfrm>
        </p:spPr>
        <p:txBody>
          <a:bodyPr>
            <a:normAutofit/>
          </a:bodyPr>
          <a:lstStyle/>
          <a:p>
            <a:r>
              <a:rPr lang="en-US" dirty="0" smtClean="0">
                <a:latin typeface="Calibri" panose="020F0502020204030204" charset="0"/>
              </a:rPr>
              <a:t>Analgesia is prescribed &amp; is given as required</a:t>
            </a:r>
            <a:endParaRPr lang="en-US" dirty="0" smtClean="0">
              <a:latin typeface="Calibri" panose="020F0502020204030204" charset="0"/>
            </a:endParaRPr>
          </a:p>
          <a:p>
            <a:r>
              <a:rPr lang="en-US" dirty="0" smtClean="0">
                <a:latin typeface="Calibri" panose="020F0502020204030204" charset="0"/>
              </a:rPr>
              <a:t>Fluids are introduced gradually followed by a light diet </a:t>
            </a:r>
            <a:endParaRPr lang="en-US" dirty="0" smtClean="0">
              <a:latin typeface="Calibri" panose="020F0502020204030204" charset="0"/>
            </a:endParaRPr>
          </a:p>
          <a:p>
            <a:r>
              <a:rPr lang="en-US" dirty="0" smtClean="0">
                <a:latin typeface="Calibri" panose="020F0502020204030204" charset="0"/>
              </a:rPr>
              <a:t>The mother should breast feed as soon as her condition permits. If for any reason she cannot breast feed, the breast should manually be expressed from the third day to prevent engorgement of the breasts. </a:t>
            </a:r>
            <a:endParaRPr lang="en-US" dirty="0" smtClean="0">
              <a:latin typeface="Calibri" panose="020F0502020204030204" charset="0"/>
            </a:endParaRPr>
          </a:p>
          <a:p>
            <a:r>
              <a:rPr lang="en-US" dirty="0" smtClean="0">
                <a:latin typeface="Calibri" panose="020F0502020204030204" charset="0"/>
              </a:rPr>
              <a:t>Four hourly vulva swabbing should be taken if the patient is confined to bed</a:t>
            </a:r>
            <a:endParaRPr lang="en-US" dirty="0" smtClean="0">
              <a:latin typeface="Calibri" panose="020F0502020204030204" charset="0"/>
            </a:endParaRPr>
          </a:p>
          <a:p>
            <a:r>
              <a:rPr lang="en-US" dirty="0" smtClean="0">
                <a:latin typeface="Calibri" panose="020F0502020204030204" charset="0"/>
              </a:rPr>
              <a:t>Prophylactic antibiotics should be administered to prevent infections</a:t>
            </a:r>
            <a:endParaRPr lang="en-US"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r>
              <a:rPr lang="en-US" dirty="0" smtClean="0"/>
              <a:t>When mother &amp; baby are transferred to the postnatal ward, check BP, pulse &amp; temp every 4hrs</a:t>
            </a:r>
            <a:endParaRPr lang="en-US" dirty="0" smtClean="0"/>
          </a:p>
          <a:p>
            <a:r>
              <a:rPr lang="en-US" dirty="0" smtClean="0"/>
              <a:t>Ct intravenous infusion</a:t>
            </a:r>
            <a:endParaRPr lang="en-US" dirty="0" smtClean="0"/>
          </a:p>
          <a:p>
            <a:r>
              <a:rPr lang="en-US" dirty="0" smtClean="0"/>
              <a:t>The urinary catheter remains in situ until the woman is ambulant</a:t>
            </a:r>
            <a:endParaRPr lang="en-US" dirty="0" smtClean="0"/>
          </a:p>
          <a:p>
            <a:r>
              <a:rPr lang="en-US" dirty="0" smtClean="0"/>
              <a:t>Observe the lochia &amp; the wound every 4 hrs initially</a:t>
            </a:r>
            <a:endParaRPr lang="en-US" dirty="0" smtClean="0"/>
          </a:p>
          <a:p>
            <a:pPr>
              <a:buNone/>
            </a:pPr>
            <a:r>
              <a:rPr lang="en-US" dirty="0" smtClean="0"/>
              <a:t> </a:t>
            </a:r>
            <a:endParaRPr lang="en-US" dirty="0"/>
          </a:p>
        </p:txBody>
      </p:sp>
      <p:sp>
        <p:nvSpPr>
          <p:cNvPr id="2" name="Title 1"/>
          <p:cNvSpPr>
            <a:spLocks noGrp="1"/>
          </p:cNvSpPr>
          <p:nvPr>
            <p:ph type="title"/>
          </p:nvPr>
        </p:nvSpPr>
        <p:spPr/>
        <p:txBody>
          <a:bodyPr/>
          <a:lstStyle/>
          <a:p>
            <a:r>
              <a:rPr lang="en-US" dirty="0" smtClean="0"/>
              <a:t>Care in the postnatal ward</a:t>
            </a:r>
            <a:endParaRPr lang="en-US" dirty="0"/>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lstStyle/>
          <a:p>
            <a:r>
              <a:rPr lang="en-US" dirty="0" smtClean="0"/>
              <a:t>Ensure that the mother has adequate rest</a:t>
            </a:r>
            <a:endParaRPr lang="en-US" dirty="0" smtClean="0"/>
          </a:p>
          <a:p>
            <a:r>
              <a:rPr lang="en-US" dirty="0" smtClean="0"/>
              <a:t>Encourage the woman to move her legs &amp; perform legs &amp; breathing exercises</a:t>
            </a:r>
            <a:endParaRPr lang="en-US" dirty="0" smtClean="0"/>
          </a:p>
          <a:p>
            <a:r>
              <a:rPr lang="en-US" dirty="0" smtClean="0"/>
              <a:t>The physiotherapist should teach chest physiotherapy</a:t>
            </a:r>
            <a:endParaRPr lang="en-US" dirty="0" smtClean="0"/>
          </a:p>
          <a:p>
            <a:r>
              <a:rPr lang="en-US" dirty="0" smtClean="0"/>
              <a:t>Prophylactic low dose heparin is often prescribed</a:t>
            </a:r>
            <a:endParaRPr lang="en-US" dirty="0" smtClean="0"/>
          </a:p>
          <a:p>
            <a:pPr>
              <a:buNone/>
            </a:pPr>
            <a:endParaRPr lang="en-US" dirty="0"/>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096000"/>
          </a:xfrm>
        </p:spPr>
        <p:txBody>
          <a:bodyPr>
            <a:normAutofit/>
          </a:bodyPr>
          <a:lstStyle/>
          <a:p>
            <a:r>
              <a:rPr lang="en-US" dirty="0" smtClean="0"/>
              <a:t>Monitor urinary output carefully both b4 &amp; after removal of catheter. Women may have difficulty in micturition initially &amp; the bladder may be incompletely emptied. Any haematuria must be reported to the doctor</a:t>
            </a:r>
            <a:endParaRPr lang="en-US" dirty="0" smtClean="0"/>
          </a:p>
          <a:p>
            <a:r>
              <a:rPr lang="en-US" dirty="0" smtClean="0"/>
              <a:t>Give appropriate analgesia as frequently as possible. Intramuscular  opiates are given within the 1</a:t>
            </a:r>
            <a:r>
              <a:rPr lang="en-US" baseline="30000" dirty="0" smtClean="0"/>
              <a:t>st</a:t>
            </a:r>
            <a:r>
              <a:rPr lang="en-US" dirty="0" smtClean="0"/>
              <a:t> 48hrs &amp; thereafter oral analgesics</a:t>
            </a:r>
            <a:endParaRPr lang="en-US" dirty="0" smtClean="0"/>
          </a:p>
          <a:p>
            <a:r>
              <a:rPr lang="en-US" dirty="0" smtClean="0"/>
              <a:t>Observe the mother when breastfeeding &amp; assist where necessary</a:t>
            </a:r>
            <a:endParaRPr lang="en-US" dirty="0"/>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lstStyle/>
          <a:p>
            <a:pPr>
              <a:buNone/>
            </a:pPr>
            <a:r>
              <a:rPr lang="en-US" sz="2800" b="1" i="1" u="sng" dirty="0" smtClean="0">
                <a:latin typeface="Calibri" panose="020F0502020204030204" charset="0"/>
              </a:rPr>
              <a:t>Maternal Complications </a:t>
            </a:r>
            <a:endParaRPr lang="en-US" sz="2800" b="1" i="1" u="sng" dirty="0" smtClean="0">
              <a:latin typeface="Calibri" panose="020F0502020204030204" charset="0"/>
            </a:endParaRPr>
          </a:p>
          <a:p>
            <a:r>
              <a:rPr lang="en-US" sz="2800" i="1" dirty="0" smtClean="0">
                <a:latin typeface="Calibri" panose="020F0502020204030204" charset="0"/>
              </a:rPr>
              <a:t>Immediate: </a:t>
            </a:r>
            <a:endParaRPr lang="en-US" sz="2800" i="1" dirty="0" smtClean="0">
              <a:latin typeface="Calibri" panose="020F0502020204030204" charset="0"/>
            </a:endParaRPr>
          </a:p>
          <a:p>
            <a:pPr lvl="1"/>
            <a:r>
              <a:rPr lang="en-US" sz="2400" dirty="0" err="1" smtClean="0">
                <a:latin typeface="Calibri" panose="020F0502020204030204" charset="0"/>
              </a:rPr>
              <a:t>Anaesthetic</a:t>
            </a:r>
            <a:r>
              <a:rPr lang="en-US" sz="2400" dirty="0" smtClean="0">
                <a:latin typeface="Calibri" panose="020F0502020204030204" charset="0"/>
              </a:rPr>
              <a:t> - difficult intubation, </a:t>
            </a:r>
            <a:r>
              <a:rPr lang="en-US" sz="2400" dirty="0" err="1" smtClean="0">
                <a:latin typeface="Calibri" panose="020F0502020204030204" charset="0"/>
              </a:rPr>
              <a:t>Mendelson’s</a:t>
            </a:r>
            <a:r>
              <a:rPr lang="en-US" sz="2400" dirty="0" smtClean="0">
                <a:latin typeface="Calibri" panose="020F0502020204030204" charset="0"/>
              </a:rPr>
              <a:t> syndrome, hypotension, spinal headache </a:t>
            </a:r>
            <a:endParaRPr lang="en-US" sz="2400" dirty="0" smtClean="0">
              <a:latin typeface="Calibri" panose="020F0502020204030204" charset="0"/>
            </a:endParaRPr>
          </a:p>
          <a:p>
            <a:pPr lvl="1"/>
            <a:r>
              <a:rPr lang="en-US" sz="2400" dirty="0" err="1" smtClean="0">
                <a:latin typeface="Calibri" panose="020F0502020204030204" charset="0"/>
              </a:rPr>
              <a:t>Haemorrhage</a:t>
            </a:r>
            <a:r>
              <a:rPr lang="en-US" sz="2400" dirty="0" smtClean="0">
                <a:latin typeface="Calibri" panose="020F0502020204030204" charset="0"/>
              </a:rPr>
              <a:t> – lacerations, uterine </a:t>
            </a:r>
            <a:r>
              <a:rPr lang="en-US" sz="2400" dirty="0" err="1" smtClean="0">
                <a:latin typeface="Calibri" panose="020F0502020204030204" charset="0"/>
              </a:rPr>
              <a:t>atony</a:t>
            </a:r>
            <a:r>
              <a:rPr lang="en-US" sz="2400" dirty="0" smtClean="0">
                <a:latin typeface="Calibri" panose="020F0502020204030204" charset="0"/>
              </a:rPr>
              <a:t>, placenta praevia or </a:t>
            </a:r>
            <a:r>
              <a:rPr lang="en-US" sz="2400" dirty="0" err="1" smtClean="0">
                <a:latin typeface="Calibri" panose="020F0502020204030204" charset="0"/>
              </a:rPr>
              <a:t>accreta</a:t>
            </a:r>
            <a:r>
              <a:rPr lang="en-US" sz="2400" dirty="0" smtClean="0">
                <a:latin typeface="Calibri" panose="020F0502020204030204" charset="0"/>
              </a:rPr>
              <a:t> </a:t>
            </a:r>
            <a:endParaRPr lang="en-US" sz="2400" dirty="0" smtClean="0">
              <a:latin typeface="Calibri" panose="020F0502020204030204" charset="0"/>
            </a:endParaRPr>
          </a:p>
          <a:p>
            <a:pPr lvl="1"/>
            <a:r>
              <a:rPr lang="en-US" sz="2400" dirty="0" smtClean="0">
                <a:latin typeface="Calibri" panose="020F0502020204030204" charset="0"/>
              </a:rPr>
              <a:t>Complications of blood transfusion </a:t>
            </a:r>
            <a:endParaRPr lang="en-US" sz="2400" dirty="0" smtClean="0">
              <a:latin typeface="Calibri" panose="020F0502020204030204" charset="0"/>
            </a:endParaRPr>
          </a:p>
          <a:p>
            <a:pPr lvl="1"/>
            <a:r>
              <a:rPr lang="en-US" sz="2400" dirty="0" smtClean="0">
                <a:latin typeface="Calibri" panose="020F0502020204030204" charset="0"/>
              </a:rPr>
              <a:t>GI and urinary tract injuries </a:t>
            </a:r>
            <a:endParaRPr lang="en-US" sz="2400" dirty="0" smtClean="0">
              <a:latin typeface="Calibri" panose="020F0502020204030204" charset="0"/>
            </a:endParaRPr>
          </a:p>
          <a:p>
            <a:pPr lvl="1"/>
            <a:r>
              <a:rPr lang="en-US" sz="2400" dirty="0" smtClean="0">
                <a:latin typeface="Calibri" panose="020F0502020204030204" charset="0"/>
              </a:rPr>
              <a:t>Death (risk of death is 7x that of vaginal delivery) </a:t>
            </a:r>
            <a:endParaRPr lang="en-US" sz="2400" dirty="0" smtClean="0">
              <a:latin typeface="Calibri" panose="020F0502020204030204" charset="0"/>
            </a:endParaRPr>
          </a:p>
          <a:p>
            <a:r>
              <a:rPr lang="en-US" sz="2800" i="1" dirty="0" smtClean="0">
                <a:latin typeface="Calibri" panose="020F0502020204030204" charset="0"/>
              </a:rPr>
              <a:t>Late </a:t>
            </a:r>
            <a:endParaRPr lang="en-US" sz="2800" i="1" dirty="0" smtClean="0">
              <a:latin typeface="Calibri" panose="020F0502020204030204" charset="0"/>
            </a:endParaRPr>
          </a:p>
          <a:p>
            <a:pPr lvl="1"/>
            <a:r>
              <a:rPr lang="en-US" sz="2400" dirty="0" smtClean="0">
                <a:latin typeface="Calibri" panose="020F0502020204030204" charset="0"/>
              </a:rPr>
              <a:t>General post-op. complications; atelectasis, pneumonia, paralytic </a:t>
            </a:r>
            <a:r>
              <a:rPr lang="en-US" sz="2400" dirty="0" err="1" smtClean="0">
                <a:latin typeface="Calibri" panose="020F0502020204030204" charset="0"/>
              </a:rPr>
              <a:t>ileus</a:t>
            </a:r>
            <a:r>
              <a:rPr lang="en-US" sz="2400" dirty="0" smtClean="0">
                <a:latin typeface="Calibri" panose="020F0502020204030204" charset="0"/>
              </a:rPr>
              <a:t>, UTI, </a:t>
            </a:r>
            <a:r>
              <a:rPr lang="en-US" sz="2400" dirty="0" err="1" smtClean="0">
                <a:latin typeface="Calibri" panose="020F0502020204030204" charset="0"/>
              </a:rPr>
              <a:t>thromboembolism</a:t>
            </a:r>
            <a:r>
              <a:rPr lang="en-US" sz="2400" dirty="0" smtClean="0">
                <a:latin typeface="Calibri" panose="020F0502020204030204" charset="0"/>
              </a:rPr>
              <a:t> </a:t>
            </a:r>
            <a:endParaRPr lang="en-US" sz="2400" dirty="0" smtClean="0">
              <a:latin typeface="Calibri" panose="020F0502020204030204" charset="0"/>
            </a:endParaRPr>
          </a:p>
          <a:p>
            <a:pPr lvl="1"/>
            <a:r>
              <a:rPr lang="en-US" sz="2400" dirty="0" smtClean="0">
                <a:latin typeface="Calibri" panose="020F0502020204030204" charset="0"/>
              </a:rPr>
              <a:t>Infection (</a:t>
            </a:r>
            <a:r>
              <a:rPr lang="en-US" sz="2400" dirty="0" err="1" smtClean="0">
                <a:latin typeface="Calibri" panose="020F0502020204030204" charset="0"/>
              </a:rPr>
              <a:t>endometritis</a:t>
            </a:r>
            <a:r>
              <a:rPr lang="en-US" sz="2400" dirty="0" smtClean="0">
                <a:latin typeface="Calibri" panose="020F0502020204030204" charset="0"/>
              </a:rPr>
              <a:t>, wound infection) </a:t>
            </a:r>
            <a:endParaRPr lang="en-US" sz="2400" dirty="0" smtClean="0">
              <a:latin typeface="Calibri" panose="020F0502020204030204" charset="0"/>
            </a:endParaRPr>
          </a:p>
          <a:p>
            <a:pPr lvl="1"/>
            <a:r>
              <a:rPr lang="en-US" sz="2400" dirty="0" smtClean="0">
                <a:latin typeface="Calibri" panose="020F0502020204030204" charset="0"/>
              </a:rPr>
              <a:t>Intestinal obstruction (adhesions especially after classical) </a:t>
            </a:r>
            <a:endParaRPr lang="en-US" sz="2400" dirty="0" smtClean="0">
              <a:latin typeface="Calibri" panose="020F0502020204030204" charset="0"/>
            </a:endParaRPr>
          </a:p>
          <a:p>
            <a:pPr lvl="1"/>
            <a:endParaRPr lang="en-US" sz="2400" dirty="0" smtClean="0">
              <a:latin typeface="Calibri" panose="020F0502020204030204" charset="0"/>
            </a:endParaRPr>
          </a:p>
          <a:p>
            <a:endParaRPr lang="en-US" sz="2800" dirty="0">
              <a:latin typeface="Calibri" panose="020F0502020204030204" charset="0"/>
            </a:endParaRPr>
          </a:p>
        </p:txBody>
      </p:sp>
      <p:sp>
        <p:nvSpPr>
          <p:cNvPr id="2" name="Title 1"/>
          <p:cNvSpPr>
            <a:spLocks noGrp="1"/>
          </p:cNvSpPr>
          <p:nvPr>
            <p:ph type="title"/>
          </p:nvPr>
        </p:nvSpPr>
        <p:spPr>
          <a:xfrm>
            <a:off x="0" y="0"/>
            <a:ext cx="9144000" cy="685800"/>
          </a:xfrm>
          <a:solidFill>
            <a:srgbClr val="7030A0"/>
          </a:solidFill>
        </p:spPr>
        <p:txBody>
          <a:bodyPr>
            <a:normAutofit fontScale="90000"/>
          </a:bodyPr>
          <a:lstStyle/>
          <a:p>
            <a:r>
              <a:rPr lang="en-US" b="1" dirty="0" smtClean="0">
                <a:solidFill>
                  <a:srgbClr val="FFFF00"/>
                </a:solidFill>
              </a:rPr>
              <a:t>Complications </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1"/>
            <a:r>
              <a:rPr lang="en-US" sz="2400" dirty="0" smtClean="0"/>
              <a:t>Uterine scar dehiscence /rupture in subsequent pregnancy (10x more likely in classical than LUSCS) </a:t>
            </a:r>
            <a:endParaRPr lang="en-US" sz="2400" dirty="0" smtClean="0"/>
          </a:p>
          <a:p>
            <a:pPr lvl="1"/>
            <a:r>
              <a:rPr lang="en-US" sz="2400" dirty="0" smtClean="0"/>
              <a:t>Chronic abdominal pain</a:t>
            </a:r>
            <a:endParaRPr lang="en-US" sz="2400" dirty="0" smtClean="0"/>
          </a:p>
          <a:p>
            <a:r>
              <a:rPr lang="en-US" sz="2800" b="1" i="1" u="sng" dirty="0" smtClean="0"/>
              <a:t>Fetal Complications </a:t>
            </a:r>
            <a:endParaRPr lang="en-US" sz="2800" b="1" i="1" u="sng" dirty="0" smtClean="0"/>
          </a:p>
          <a:p>
            <a:pPr lvl="1"/>
            <a:r>
              <a:rPr lang="en-US" sz="2400" dirty="0" smtClean="0"/>
              <a:t>Prematurity </a:t>
            </a:r>
            <a:endParaRPr lang="en-US" sz="2400" dirty="0" smtClean="0"/>
          </a:p>
          <a:p>
            <a:pPr lvl="1"/>
            <a:r>
              <a:rPr lang="en-US" sz="2400" dirty="0" smtClean="0"/>
              <a:t>Respiratory depression </a:t>
            </a:r>
            <a:endParaRPr lang="en-US" sz="2400" dirty="0" smtClean="0"/>
          </a:p>
          <a:p>
            <a:pPr lvl="1"/>
            <a:r>
              <a:rPr lang="en-US" sz="2400" dirty="0" smtClean="0"/>
              <a:t>Intracranial </a:t>
            </a:r>
            <a:r>
              <a:rPr lang="en-US" sz="2400" dirty="0" err="1" smtClean="0"/>
              <a:t>haemorrhage</a:t>
            </a:r>
            <a:r>
              <a:rPr lang="en-US" sz="2400" dirty="0" smtClean="0"/>
              <a:t> (due to small incision)</a:t>
            </a:r>
            <a:endParaRPr lang="en-US" sz="2400" dirty="0" smtClean="0"/>
          </a:p>
          <a:p>
            <a:pPr lvl="1">
              <a:buNone/>
            </a:pPr>
            <a:endParaRPr lang="en-US" sz="2400" dirty="0" smtClean="0"/>
          </a:p>
          <a:p>
            <a:pPr lvl="1">
              <a:buNone/>
            </a:pPr>
            <a:r>
              <a:rPr lang="en-US" sz="2400" dirty="0" smtClean="0"/>
              <a:t>					</a:t>
            </a:r>
            <a:r>
              <a:rPr lang="en-US" sz="4000" b="1" dirty="0" smtClean="0">
                <a:solidFill>
                  <a:srgbClr val="4616CC"/>
                </a:solidFill>
                <a:latin typeface="Calibri" panose="020F0502020204030204" charset="0"/>
              </a:rPr>
              <a:t> END</a:t>
            </a:r>
            <a:endParaRPr lang="en-US" sz="4000" dirty="0" smtClean="0"/>
          </a:p>
          <a:p>
            <a:endParaRPr lang="en-US" dirty="0"/>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1600"/>
          </a:xfrm>
        </p:spPr>
        <p:txBody>
          <a:bodyPr>
            <a:normAutofit/>
          </a:bodyPr>
          <a:lstStyle/>
          <a:p>
            <a:pPr>
              <a:buNone/>
            </a:pPr>
            <a:r>
              <a:rPr lang="en-US" sz="3200" dirty="0" smtClean="0">
                <a:latin typeface="Calibri" panose="020F0502020204030204" charset="0"/>
              </a:rPr>
              <a:t>Younge invented the basic idea for the vacuum extractor in 1706 when he used a glass suction cup. In 1849, Simpson designed the instrument, but at the time it was hardly used. </a:t>
            </a:r>
            <a:endParaRPr lang="en-US" sz="3200" dirty="0" smtClean="0">
              <a:latin typeface="Calibri" panose="020F0502020204030204" charset="0"/>
            </a:endParaRPr>
          </a:p>
          <a:p>
            <a:pPr>
              <a:buNone/>
            </a:pPr>
            <a:r>
              <a:rPr lang="en-US" sz="3200" dirty="0" smtClean="0">
                <a:latin typeface="Calibri" panose="020F0502020204030204" charset="0"/>
              </a:rPr>
              <a:t>In 1774, Mostron introduced the modern vacuum extractor. </a:t>
            </a:r>
            <a:endParaRPr lang="en-US" sz="3200" dirty="0" smtClean="0">
              <a:latin typeface="Calibri" panose="020F0502020204030204" charset="0"/>
            </a:endParaRPr>
          </a:p>
          <a:p>
            <a:pPr>
              <a:buNone/>
            </a:pPr>
            <a:r>
              <a:rPr lang="en-US" sz="3200" dirty="0" smtClean="0">
                <a:latin typeface="Calibri" panose="020F0502020204030204" charset="0"/>
              </a:rPr>
              <a:t>There are opinions about the value in assisting delivery by this method and it is rarely used these days. However, it is still useful in remote areas</a:t>
            </a:r>
            <a:endParaRPr lang="en-US" sz="3200" b="1" dirty="0" smtClean="0">
              <a:latin typeface="Calibri" panose="020F0502020204030204" charset="0"/>
            </a:endParaRPr>
          </a:p>
          <a:p>
            <a:pPr>
              <a:buNone/>
            </a:pPr>
            <a:r>
              <a:rPr lang="en-US" sz="3200" b="1" dirty="0" smtClean="0">
                <a:latin typeface="Calibri" panose="020F0502020204030204" charset="0"/>
              </a:rPr>
              <a:t> </a:t>
            </a:r>
            <a:endParaRPr lang="en-US" sz="3200" b="1" dirty="0">
              <a:latin typeface="Calibri" panose="020F0502020204030204" charset="0"/>
            </a:endParaRPr>
          </a:p>
        </p:txBody>
      </p:sp>
      <p:sp>
        <p:nvSpPr>
          <p:cNvPr id="2" name="Title 1"/>
          <p:cNvSpPr>
            <a:spLocks noGrp="1"/>
          </p:cNvSpPr>
          <p:nvPr>
            <p:ph type="title"/>
          </p:nvPr>
        </p:nvSpPr>
        <p:spPr>
          <a:xfrm>
            <a:off x="0" y="0"/>
            <a:ext cx="9144000" cy="1676400"/>
          </a:xfrm>
          <a:solidFill>
            <a:srgbClr val="7030A0"/>
          </a:solidFill>
        </p:spPr>
        <p:txBody>
          <a:bodyPr>
            <a:normAutofit/>
          </a:bodyPr>
          <a:lstStyle/>
          <a:p>
            <a:r>
              <a:rPr lang="en-US" dirty="0" smtClean="0">
                <a:solidFill>
                  <a:srgbClr val="FFFF00"/>
                </a:solidFill>
                <a:latin typeface="Calibri" panose="020F0502020204030204" charset="0"/>
              </a:rPr>
              <a:t>INTRODUCTION TO VACUUM EXTRACTION( VENTOUSE DELIVERY)</a:t>
            </a:r>
            <a:endParaRPr lang="en-US" dirty="0">
              <a:solidFill>
                <a:srgbClr val="FFFF00"/>
              </a:solidFill>
              <a:latin typeface="Calibri" panose="020F0502020204030204" charset="0"/>
            </a:endParaRPr>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b="1" dirty="0" smtClean="0">
                <a:latin typeface="Calibri" panose="020F0502020204030204" charset="0"/>
              </a:rPr>
              <a:t>DEFINITION:</a:t>
            </a:r>
            <a:endParaRPr lang="en-US" sz="2800" b="1" dirty="0" smtClean="0">
              <a:latin typeface="Calibri" panose="020F0502020204030204" charset="0"/>
            </a:endParaRPr>
          </a:p>
          <a:p>
            <a:r>
              <a:rPr lang="en-US" sz="2800" b="1" dirty="0" err="1" smtClean="0">
                <a:latin typeface="Calibri" panose="020F0502020204030204" charset="0"/>
              </a:rPr>
              <a:t>Ventouse</a:t>
            </a:r>
            <a:r>
              <a:rPr lang="en-US" sz="2800" dirty="0" smtClean="0">
                <a:latin typeface="Calibri" panose="020F0502020204030204" charset="0"/>
              </a:rPr>
              <a:t> is a vacuum device used to assist the delivery of a baby when the second stage of labour has not progressed adequately. It is an alternative to a forceps delivery and caesarean section. It cannot be used when the baby is in the breech position or for premature births. </a:t>
            </a:r>
            <a:endParaRPr lang="en-US" sz="2800" dirty="0" smtClean="0">
              <a:latin typeface="Calibri" panose="020F0502020204030204" charset="0"/>
            </a:endParaRPr>
          </a:p>
          <a:p>
            <a:r>
              <a:rPr lang="en-US" sz="2800" dirty="0" smtClean="0">
                <a:latin typeface="Calibri" panose="020F0502020204030204" charset="0"/>
              </a:rPr>
              <a:t>This technique is also called </a:t>
            </a:r>
            <a:r>
              <a:rPr lang="en-US" sz="2800" b="1" dirty="0" smtClean="0">
                <a:latin typeface="Calibri" panose="020F0502020204030204" charset="0"/>
              </a:rPr>
              <a:t>vacuum-assisted vaginal delivery</a:t>
            </a:r>
            <a:r>
              <a:rPr lang="en-US" sz="2800" dirty="0" smtClean="0">
                <a:latin typeface="Calibri" panose="020F0502020204030204" charset="0"/>
              </a:rPr>
              <a:t> or </a:t>
            </a:r>
            <a:r>
              <a:rPr lang="en-US" sz="2800" b="1" dirty="0" smtClean="0">
                <a:latin typeface="Calibri" panose="020F0502020204030204" charset="0"/>
              </a:rPr>
              <a:t>vacuum extraction</a:t>
            </a:r>
            <a:r>
              <a:rPr lang="en-US" sz="2800" dirty="0" smtClean="0">
                <a:latin typeface="Calibri" panose="020F0502020204030204" charset="0"/>
              </a:rPr>
              <a:t> (VE). The use of VE is generally safe, but it can occasionally have negative effects on either the mother and the child</a:t>
            </a:r>
            <a:endParaRPr lang="en-US" sz="2800" dirty="0" smtClean="0">
              <a:latin typeface="Calibri" panose="020F0502020204030204" charset="0"/>
            </a:endParaRPr>
          </a:p>
          <a:p>
            <a:r>
              <a:rPr lang="en-US" sz="2800" dirty="0" smtClean="0">
                <a:latin typeface="Calibri" panose="020F0502020204030204" charset="0"/>
              </a:rPr>
              <a:t>The ventouse or vacuum extractor consists of a cup which is attached to the foetal scalp by suction, &amp; the means of providing the vacuum</a:t>
            </a:r>
            <a:endParaRPr lang="en-US" sz="2800"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458200" cy="5410200"/>
          </a:xfrm>
        </p:spPr>
        <p:txBody>
          <a:bodyPr>
            <a:normAutofit/>
          </a:bodyPr>
          <a:lstStyle/>
          <a:p>
            <a:r>
              <a:rPr lang="en-US" dirty="0" smtClean="0"/>
              <a:t>It does not add to the presenting diameters</a:t>
            </a:r>
            <a:endParaRPr lang="en-US" dirty="0" smtClean="0"/>
          </a:p>
          <a:p>
            <a:r>
              <a:rPr lang="en-US" dirty="0" smtClean="0"/>
              <a:t>If correctly positioned brings about flexion of the head &amp; natural rotation</a:t>
            </a:r>
            <a:endParaRPr lang="en-US" dirty="0" smtClean="0"/>
          </a:p>
          <a:p>
            <a:r>
              <a:rPr lang="en-US" dirty="0" smtClean="0"/>
              <a:t>An episiotomy may not be required.</a:t>
            </a:r>
            <a:endParaRPr lang="en-US" dirty="0" smtClean="0"/>
          </a:p>
          <a:p>
            <a:r>
              <a:rPr lang="en-US" dirty="0" smtClean="0"/>
              <a:t>The mother still takes an active role in the birth.</a:t>
            </a:r>
            <a:endParaRPr lang="en-US" dirty="0" smtClean="0"/>
          </a:p>
          <a:p>
            <a:r>
              <a:rPr lang="en-US" dirty="0" smtClean="0"/>
              <a:t>No special anesthesia is required.</a:t>
            </a:r>
            <a:endParaRPr lang="en-US" dirty="0" smtClean="0"/>
          </a:p>
          <a:p>
            <a:r>
              <a:rPr lang="en-US" dirty="0" smtClean="0"/>
              <a:t>The force applied to the baby can be less than that of a forceps delivery, and leaves no marks on the face.</a:t>
            </a:r>
            <a:endParaRPr lang="en-US" dirty="0" smtClean="0"/>
          </a:p>
          <a:p>
            <a:r>
              <a:rPr lang="en-US" dirty="0" smtClean="0"/>
              <a:t>There is less potential for maternal trauma compared to forceps and caesarean section.</a:t>
            </a:r>
            <a:endParaRPr lang="en-US" dirty="0" smtClean="0"/>
          </a:p>
          <a:p>
            <a:endParaRPr lang="en-US" dirty="0"/>
          </a:p>
        </p:txBody>
      </p:sp>
      <p:sp>
        <p:nvSpPr>
          <p:cNvPr id="2" name="Title 1"/>
          <p:cNvSpPr>
            <a:spLocks noGrp="1"/>
          </p:cNvSpPr>
          <p:nvPr>
            <p:ph type="title"/>
          </p:nvPr>
        </p:nvSpPr>
        <p:spPr>
          <a:xfrm>
            <a:off x="0" y="0"/>
            <a:ext cx="9144000" cy="685800"/>
          </a:xfrm>
          <a:solidFill>
            <a:srgbClr val="7030A0"/>
          </a:solidFill>
        </p:spPr>
        <p:txBody>
          <a:bodyPr>
            <a:normAutofit fontScale="90000"/>
          </a:bodyPr>
          <a:lstStyle/>
          <a:p>
            <a:r>
              <a:rPr lang="en-US" b="1" dirty="0" smtClean="0">
                <a:solidFill>
                  <a:srgbClr val="FFFF00"/>
                </a:solidFill>
              </a:rPr>
              <a:t>advantages</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0"/>
            <a:ext cx="8610600" cy="6858000"/>
          </a:xfrm>
        </p:spPr>
        <p:txBody>
          <a:bodyPr/>
          <a:lstStyle/>
          <a:p>
            <a:pPr indent="-341630">
              <a:lnSpc>
                <a:spcPct val="90000"/>
              </a:lnSpc>
              <a:spcBef>
                <a:spcPts val="675"/>
              </a:spcBef>
              <a:buClrTx/>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u="sng" dirty="0" smtClean="0">
                <a:solidFill>
                  <a:srgbClr val="000000"/>
                </a:solidFill>
                <a:latin typeface="Andalus" pitchFamily="18" charset="-78"/>
                <a:ea typeface="Microsoft YaHei" panose="020B0503020204020204" charset="-122"/>
                <a:cs typeface="Andalus" pitchFamily="18" charset="-78"/>
              </a:rPr>
              <a:t>For the placenta:</a:t>
            </a:r>
            <a:endParaRPr lang="en-GB" u="sng" dirty="0" smtClean="0">
              <a:solidFill>
                <a:srgbClr val="000000"/>
              </a:solidFill>
              <a:latin typeface="Andalus" pitchFamily="18" charset="-78"/>
              <a:ea typeface="Microsoft YaHei" panose="020B0503020204020204" charset="-122"/>
              <a:cs typeface="Andalus" pitchFamily="18" charset="-78"/>
            </a:endParaRPr>
          </a:p>
          <a:p>
            <a:pPr indent="-341630">
              <a:lnSpc>
                <a:spcPct val="90000"/>
              </a:lnSpc>
              <a:spcBef>
                <a:spcPts val="675"/>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err="1" smtClean="0">
                <a:solidFill>
                  <a:srgbClr val="000000"/>
                </a:solidFill>
                <a:latin typeface="Andalus" pitchFamily="18" charset="-78"/>
                <a:ea typeface="Microsoft YaHei" panose="020B0503020204020204" charset="-122"/>
                <a:cs typeface="Andalus" pitchFamily="18" charset="-78"/>
              </a:rPr>
              <a:t>Abruptio</a:t>
            </a:r>
            <a:r>
              <a:rPr lang="en-GB" dirty="0" smtClean="0">
                <a:solidFill>
                  <a:srgbClr val="000000"/>
                </a:solidFill>
                <a:latin typeface="Andalus" pitchFamily="18" charset="-78"/>
                <a:ea typeface="Microsoft YaHei" panose="020B0503020204020204" charset="-122"/>
                <a:cs typeface="Andalus" pitchFamily="18" charset="-78"/>
              </a:rPr>
              <a:t> placenta</a:t>
            </a:r>
            <a:endParaRPr lang="en-GB" dirty="0" smtClean="0">
              <a:solidFill>
                <a:srgbClr val="000000"/>
              </a:solidFill>
              <a:latin typeface="Andalus" pitchFamily="18" charset="-78"/>
              <a:ea typeface="Microsoft YaHei" panose="020B0503020204020204" charset="-122"/>
              <a:cs typeface="Andalus" pitchFamily="18" charset="-78"/>
            </a:endParaRPr>
          </a:p>
          <a:p>
            <a:pPr indent="-341630">
              <a:lnSpc>
                <a:spcPct val="90000"/>
              </a:lnSpc>
              <a:spcBef>
                <a:spcPts val="675"/>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smtClean="0">
                <a:solidFill>
                  <a:srgbClr val="000000"/>
                </a:solidFill>
                <a:latin typeface="Andalus" pitchFamily="18" charset="-78"/>
                <a:ea typeface="Microsoft YaHei" panose="020B0503020204020204" charset="-122"/>
                <a:cs typeface="Andalus" pitchFamily="18" charset="-78"/>
              </a:rPr>
              <a:t>Placenta </a:t>
            </a:r>
            <a:r>
              <a:rPr lang="en-GB" dirty="0" err="1" smtClean="0">
                <a:solidFill>
                  <a:srgbClr val="000000"/>
                </a:solidFill>
                <a:latin typeface="Andalus" pitchFamily="18" charset="-78"/>
                <a:ea typeface="Microsoft YaHei" panose="020B0503020204020204" charset="-122"/>
                <a:cs typeface="Andalus" pitchFamily="18" charset="-78"/>
              </a:rPr>
              <a:t>praevia</a:t>
            </a:r>
            <a:endParaRPr lang="en-GB" dirty="0" smtClean="0">
              <a:solidFill>
                <a:srgbClr val="000000"/>
              </a:solidFill>
              <a:latin typeface="Andalus" pitchFamily="18" charset="-78"/>
              <a:ea typeface="Microsoft YaHei" panose="020B0503020204020204" charset="-122"/>
              <a:cs typeface="Andalus" pitchFamily="18" charset="-78"/>
            </a:endParaRPr>
          </a:p>
          <a:p>
            <a:pPr indent="-341630">
              <a:lnSpc>
                <a:spcPct val="90000"/>
              </a:lnSpc>
              <a:spcBef>
                <a:spcPts val="675"/>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smtClean="0">
                <a:solidFill>
                  <a:srgbClr val="000000"/>
                </a:solidFill>
                <a:latin typeface="Andalus" pitchFamily="18" charset="-78"/>
                <a:ea typeface="Microsoft YaHei" panose="020B0503020204020204" charset="-122"/>
                <a:cs typeface="Andalus" pitchFamily="18" charset="-78"/>
              </a:rPr>
              <a:t>Infections eg TB, </a:t>
            </a:r>
            <a:r>
              <a:rPr lang="en-GB" dirty="0" err="1" smtClean="0">
                <a:solidFill>
                  <a:srgbClr val="000000"/>
                </a:solidFill>
                <a:latin typeface="Andalus" pitchFamily="18" charset="-78"/>
                <a:ea typeface="Microsoft YaHei" panose="020B0503020204020204" charset="-122"/>
                <a:cs typeface="Andalus" pitchFamily="18" charset="-78"/>
              </a:rPr>
              <a:t>syphyllis</a:t>
            </a:r>
            <a:r>
              <a:rPr lang="en-GB" dirty="0" smtClean="0">
                <a:solidFill>
                  <a:srgbClr val="000000"/>
                </a:solidFill>
                <a:latin typeface="Andalus" pitchFamily="18" charset="-78"/>
                <a:ea typeface="Microsoft YaHei" panose="020B0503020204020204" charset="-122"/>
                <a:cs typeface="Andalus" pitchFamily="18" charset="-78"/>
              </a:rPr>
              <a:t> affect the placenta</a:t>
            </a:r>
            <a:endParaRPr lang="en-GB" dirty="0" smtClean="0">
              <a:solidFill>
                <a:srgbClr val="000000"/>
              </a:solidFill>
              <a:latin typeface="Andalus" pitchFamily="18" charset="-78"/>
              <a:ea typeface="Microsoft YaHei" panose="020B0503020204020204" charset="-122"/>
              <a:cs typeface="Andalus" pitchFamily="18" charset="-78"/>
            </a:endParaRPr>
          </a:p>
          <a:p>
            <a:pPr indent="-341630">
              <a:lnSpc>
                <a:spcPct val="90000"/>
              </a:lnSpc>
              <a:spcBef>
                <a:spcPts val="675"/>
              </a:spcBef>
              <a:buClrTx/>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u="sng" dirty="0" smtClean="0">
                <a:solidFill>
                  <a:srgbClr val="000000"/>
                </a:solidFill>
                <a:latin typeface="Andalus" pitchFamily="18" charset="-78"/>
                <a:ea typeface="Microsoft YaHei" panose="020B0503020204020204" charset="-122"/>
                <a:cs typeface="Andalus" pitchFamily="18" charset="-78"/>
              </a:rPr>
              <a:t>For the amniotic fluid;</a:t>
            </a:r>
            <a:endParaRPr lang="en-GB" u="sng" dirty="0" smtClean="0">
              <a:solidFill>
                <a:srgbClr val="000000"/>
              </a:solidFill>
              <a:latin typeface="Andalus" pitchFamily="18" charset="-78"/>
              <a:ea typeface="Microsoft YaHei" panose="020B0503020204020204" charset="-122"/>
              <a:cs typeface="Andalus" pitchFamily="18" charset="-78"/>
            </a:endParaRPr>
          </a:p>
          <a:p>
            <a:pPr indent="-341630">
              <a:lnSpc>
                <a:spcPct val="90000"/>
              </a:lnSpc>
              <a:spcBef>
                <a:spcPts val="675"/>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smtClean="0">
                <a:solidFill>
                  <a:srgbClr val="000000"/>
                </a:solidFill>
                <a:latin typeface="Andalus" pitchFamily="18" charset="-78"/>
                <a:ea typeface="Microsoft YaHei" panose="020B0503020204020204" charset="-122"/>
                <a:cs typeface="Andalus" pitchFamily="18" charset="-78"/>
              </a:rPr>
              <a:t>Amniotic fluid embolism. Occurs when the amniotic fluid enters the maternal circulation via the uterus or the placental site leading to maternal collapse</a:t>
            </a:r>
            <a:endParaRPr lang="en-GB" dirty="0" smtClean="0">
              <a:solidFill>
                <a:srgbClr val="000000"/>
              </a:solidFill>
              <a:latin typeface="Andalus" pitchFamily="18" charset="-78"/>
              <a:ea typeface="Microsoft YaHei" panose="020B0503020204020204" charset="-122"/>
              <a:cs typeface="Andalus" pitchFamily="18" charset="-78"/>
            </a:endParaRPr>
          </a:p>
          <a:p>
            <a:pPr indent="-341630">
              <a:lnSpc>
                <a:spcPct val="90000"/>
              </a:lnSpc>
              <a:spcBef>
                <a:spcPts val="675"/>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err="1" smtClean="0">
                <a:solidFill>
                  <a:srgbClr val="000000"/>
                </a:solidFill>
                <a:latin typeface="Andalus" pitchFamily="18" charset="-78"/>
                <a:ea typeface="Microsoft YaHei" panose="020B0503020204020204" charset="-122"/>
                <a:cs typeface="Andalus" pitchFamily="18" charset="-78"/>
              </a:rPr>
              <a:t>Chorioamnionitis</a:t>
            </a:r>
            <a:r>
              <a:rPr lang="en-GB" dirty="0" smtClean="0">
                <a:solidFill>
                  <a:srgbClr val="000000"/>
                </a:solidFill>
                <a:latin typeface="Andalus" pitchFamily="18" charset="-78"/>
                <a:ea typeface="Microsoft YaHei" panose="020B0503020204020204" charset="-122"/>
                <a:cs typeface="Andalus" pitchFamily="18" charset="-78"/>
              </a:rPr>
              <a:t>( infection to the amniotic fluid)</a:t>
            </a:r>
            <a:endParaRPr lang="en-GB" dirty="0" smtClean="0">
              <a:solidFill>
                <a:srgbClr val="000000"/>
              </a:solidFill>
              <a:latin typeface="Andalus" pitchFamily="18" charset="-78"/>
              <a:ea typeface="Microsoft YaHei" panose="020B0503020204020204" charset="-122"/>
              <a:cs typeface="Andalus" pitchFamily="18" charset="-78"/>
            </a:endParaRPr>
          </a:p>
          <a:p>
            <a:pPr indent="-341630">
              <a:lnSpc>
                <a:spcPct val="90000"/>
              </a:lnSpc>
              <a:spcBef>
                <a:spcPts val="675"/>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smtClean="0">
                <a:solidFill>
                  <a:srgbClr val="000000"/>
                </a:solidFill>
                <a:latin typeface="Andalus" pitchFamily="18" charset="-78"/>
                <a:ea typeface="Microsoft YaHei" panose="020B0503020204020204" charset="-122"/>
                <a:cs typeface="Andalus" pitchFamily="18" charset="-78"/>
              </a:rPr>
              <a:t>Oligohydramnios and </a:t>
            </a:r>
            <a:r>
              <a:rPr lang="en-GB" dirty="0" err="1" smtClean="0">
                <a:solidFill>
                  <a:srgbClr val="000000"/>
                </a:solidFill>
                <a:latin typeface="Andalus" pitchFamily="18" charset="-78"/>
                <a:ea typeface="Microsoft YaHei" panose="020B0503020204020204" charset="-122"/>
                <a:cs typeface="Andalus" pitchFamily="18" charset="-78"/>
              </a:rPr>
              <a:t>polyhydramnios</a:t>
            </a:r>
            <a:endParaRPr lang="en-GB" dirty="0" smtClean="0">
              <a:solidFill>
                <a:srgbClr val="000000"/>
              </a:solidFill>
              <a:latin typeface="Andalus" pitchFamily="18" charset="-78"/>
              <a:ea typeface="Microsoft YaHei" panose="020B0503020204020204" charset="-122"/>
              <a:cs typeface="Andalus" pitchFamily="18" charset="-78"/>
            </a:endParaRPr>
          </a:p>
          <a:p>
            <a:endParaRPr lang="en-US"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458200" cy="5257800"/>
          </a:xfrm>
        </p:spPr>
        <p:txBody>
          <a:bodyPr/>
          <a:lstStyle/>
          <a:p>
            <a:r>
              <a:rPr lang="en-US" dirty="0" smtClean="0"/>
              <a:t>The operator may be too hasty in applying traction b4 the suction has been built up, so that the cup comes off</a:t>
            </a:r>
            <a:endParaRPr lang="en-US" dirty="0" smtClean="0"/>
          </a:p>
          <a:p>
            <a:r>
              <a:rPr lang="en-US" dirty="0" smtClean="0"/>
              <a:t>The baby will be left with a temporary lump on its head, known as a </a:t>
            </a:r>
            <a:r>
              <a:rPr lang="en-US" dirty="0" smtClean="0">
                <a:hlinkClick r:id="rId1" tooltip="Chignon (medical term)" action="ppaction://hlinkfile"/>
              </a:rPr>
              <a:t>chignon</a:t>
            </a:r>
            <a:r>
              <a:rPr lang="en-US" dirty="0" smtClean="0"/>
              <a:t>.</a:t>
            </a:r>
            <a:endParaRPr lang="en-US" dirty="0" smtClean="0"/>
          </a:p>
          <a:p>
            <a:r>
              <a:rPr lang="en-US" dirty="0" smtClean="0"/>
              <a:t>There is a possibility of </a:t>
            </a:r>
            <a:r>
              <a:rPr lang="en-US" dirty="0" smtClean="0">
                <a:hlinkClick r:id="rId2" tooltip="Cephalohematoma" action="ppaction://hlinkfile"/>
              </a:rPr>
              <a:t>cephalohematoma</a:t>
            </a:r>
            <a:r>
              <a:rPr lang="en-US" dirty="0" smtClean="0"/>
              <a:t> formation</a:t>
            </a:r>
            <a:endParaRPr lang="en-US" dirty="0" smtClean="0"/>
          </a:p>
          <a:p>
            <a:endParaRPr lang="en-US" dirty="0"/>
          </a:p>
        </p:txBody>
      </p:sp>
      <p:sp>
        <p:nvSpPr>
          <p:cNvPr id="2" name="Title 1"/>
          <p:cNvSpPr>
            <a:spLocks noGrp="1"/>
          </p:cNvSpPr>
          <p:nvPr>
            <p:ph type="title"/>
          </p:nvPr>
        </p:nvSpPr>
        <p:spPr>
          <a:xfrm>
            <a:off x="0" y="0"/>
            <a:ext cx="9144000" cy="762000"/>
          </a:xfrm>
        </p:spPr>
        <p:txBody>
          <a:bodyPr/>
          <a:lstStyle/>
          <a:p>
            <a:r>
              <a:rPr lang="en-US" b="1" dirty="0" smtClean="0">
                <a:solidFill>
                  <a:srgbClr val="7030A0"/>
                </a:solidFill>
              </a:rPr>
              <a:t>disadvantages</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descr="http://upload.wikimedia.org/wikipedia/commons/9/93/Vacuum_Extraction_bruised_scalp.JPG"/>
          <p:cNvPicPr>
            <a:picLocks noGrp="1"/>
          </p:cNvPicPr>
          <p:nvPr>
            <p:ph idx="1"/>
          </p:nvPr>
        </p:nvPicPr>
        <p:blipFill>
          <a:blip r:embed="rId1" cstate="print"/>
          <a:stretch>
            <a:fillRect/>
          </a:stretch>
        </p:blipFill>
        <p:spPr bwMode="auto">
          <a:xfrm>
            <a:off x="228600" y="1524000"/>
            <a:ext cx="8382000" cy="5105400"/>
          </a:xfrm>
          <a:prstGeom prst="rect">
            <a:avLst/>
          </a:prstGeom>
          <a:noFill/>
          <a:ln w="9525">
            <a:noFill/>
            <a:miter lim="800000"/>
            <a:headEnd/>
            <a:tailEnd/>
          </a:ln>
        </p:spPr>
      </p:pic>
      <p:sp>
        <p:nvSpPr>
          <p:cNvPr id="2" name="Title 1"/>
          <p:cNvSpPr>
            <a:spLocks noGrp="1"/>
          </p:cNvSpPr>
          <p:nvPr>
            <p:ph type="title"/>
          </p:nvPr>
        </p:nvSpPr>
        <p:spPr>
          <a:xfrm>
            <a:off x="685800" y="0"/>
            <a:ext cx="7772400" cy="762000"/>
          </a:xfrm>
        </p:spPr>
        <p:txBody>
          <a:bodyPr/>
          <a:lstStyle/>
          <a:p>
            <a:r>
              <a:rPr lang="en-US" dirty="0" smtClean="0"/>
              <a:t>chignon</a:t>
            </a:r>
            <a:endParaRPr lang="en-US" dirty="0"/>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334000"/>
          </a:xfrm>
        </p:spPr>
        <p:txBody>
          <a:bodyPr/>
          <a:lstStyle/>
          <a:p>
            <a:r>
              <a:rPr lang="en-US" sz="2800" dirty="0" smtClean="0"/>
              <a:t>Modern extractors are constructed of varied materials including polyethylene or </a:t>
            </a:r>
            <a:r>
              <a:rPr lang="en-US" sz="2800" dirty="0" err="1" smtClean="0"/>
              <a:t>silastic</a:t>
            </a:r>
            <a:r>
              <a:rPr lang="en-US" sz="2800" dirty="0" smtClean="0"/>
              <a:t> and stainless steel. Several features are found in all VE designs. These include: </a:t>
            </a:r>
            <a:endParaRPr lang="en-US" sz="2800" dirty="0" smtClean="0"/>
          </a:p>
          <a:p>
            <a:pPr lvl="1"/>
            <a:r>
              <a:rPr lang="en-US" sz="2400" dirty="0" smtClean="0"/>
              <a:t>A mushroom shaped vacuum cup of varied composition and depth </a:t>
            </a:r>
            <a:endParaRPr lang="en-US" sz="2400" dirty="0" smtClean="0"/>
          </a:p>
          <a:p>
            <a:pPr lvl="1"/>
            <a:r>
              <a:rPr lang="en-US" sz="2400" dirty="0" smtClean="0"/>
              <a:t>A cup including a fixed internal vacuum grid or guard </a:t>
            </a:r>
            <a:endParaRPr lang="en-US" sz="2400" dirty="0" smtClean="0"/>
          </a:p>
          <a:p>
            <a:pPr lvl="1"/>
            <a:r>
              <a:rPr lang="en-US" sz="2400" dirty="0" smtClean="0"/>
              <a:t>A combined vacuum pump / handle or a vacuum port to permit a vacuum hose attachment </a:t>
            </a:r>
            <a:endParaRPr lang="en-US" sz="2400" dirty="0" smtClean="0"/>
          </a:p>
          <a:p>
            <a:pPr lvl="1"/>
            <a:r>
              <a:rPr lang="en-US" sz="2400" dirty="0" smtClean="0"/>
              <a:t>A handle, wire or chain for traction </a:t>
            </a:r>
            <a:endParaRPr lang="en-US" sz="2400" dirty="0" smtClean="0"/>
          </a:p>
          <a:p>
            <a:endParaRPr lang="en-US" sz="2800" dirty="0"/>
          </a:p>
        </p:txBody>
      </p:sp>
      <p:sp>
        <p:nvSpPr>
          <p:cNvPr id="2" name="Title 1"/>
          <p:cNvSpPr>
            <a:spLocks noGrp="1"/>
          </p:cNvSpPr>
          <p:nvPr>
            <p:ph type="title"/>
          </p:nvPr>
        </p:nvSpPr>
        <p:spPr>
          <a:xfrm>
            <a:off x="0" y="0"/>
            <a:ext cx="9144000" cy="762000"/>
          </a:xfrm>
          <a:solidFill>
            <a:srgbClr val="7030A0"/>
          </a:solidFill>
        </p:spPr>
        <p:txBody>
          <a:bodyPr/>
          <a:lstStyle/>
          <a:p>
            <a:r>
              <a:rPr lang="en-US" b="1" dirty="0" smtClean="0">
                <a:solidFill>
                  <a:srgbClr val="FFFF00"/>
                </a:solidFill>
              </a:rPr>
              <a:t>The vacuum Extractor</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90600"/>
            <a:ext cx="9144000" cy="5867400"/>
          </a:xfrm>
        </p:spPr>
        <p:txBody>
          <a:bodyPr>
            <a:normAutofit/>
          </a:bodyPr>
          <a:lstStyle/>
          <a:p>
            <a:r>
              <a:rPr lang="en-US" sz="2800" dirty="0" smtClean="0">
                <a:latin typeface="Calibri" panose="020F0502020204030204" charset="0"/>
              </a:rPr>
              <a:t>Informed consent is required for any surgical procedure, including an instrumental delivery </a:t>
            </a:r>
            <a:endParaRPr lang="en-US" sz="2800" dirty="0" smtClean="0">
              <a:latin typeface="Calibri" panose="020F0502020204030204" charset="0"/>
            </a:endParaRPr>
          </a:p>
          <a:p>
            <a:r>
              <a:rPr lang="en-US" sz="2800" dirty="0" smtClean="0">
                <a:latin typeface="Calibri" panose="020F0502020204030204" charset="0"/>
              </a:rPr>
              <a:t>The clinician must be competent in the use of the vacuum extractor and knowledgeable of the VE indications. Most importantly, they must be prepared to reconsider or abandon any operation that proves difficult </a:t>
            </a:r>
            <a:endParaRPr lang="en-US" sz="2800" dirty="0" smtClean="0">
              <a:latin typeface="Calibri" panose="020F0502020204030204" charset="0"/>
            </a:endParaRPr>
          </a:p>
          <a:p>
            <a:r>
              <a:rPr lang="en-US" sz="2800" dirty="0" smtClean="0">
                <a:latin typeface="Calibri" panose="020F0502020204030204" charset="0"/>
              </a:rPr>
              <a:t>The pregnancy should be term, the </a:t>
            </a:r>
            <a:r>
              <a:rPr lang="en-US" sz="2800" dirty="0" err="1" smtClean="0">
                <a:latin typeface="Calibri" panose="020F0502020204030204" charset="0"/>
              </a:rPr>
              <a:t>foetus</a:t>
            </a:r>
            <a:r>
              <a:rPr lang="en-US" sz="2800" dirty="0" smtClean="0">
                <a:latin typeface="Calibri" panose="020F0502020204030204" charset="0"/>
              </a:rPr>
              <a:t> alive or FSB (foetal heart stopped during labour) and in vertex presentation </a:t>
            </a:r>
            <a:endParaRPr lang="en-US" sz="2800" dirty="0" smtClean="0">
              <a:latin typeface="Calibri" panose="020F0502020204030204" charset="0"/>
            </a:endParaRPr>
          </a:p>
          <a:p>
            <a:r>
              <a:rPr lang="en-US" sz="2800" dirty="0" smtClean="0">
                <a:latin typeface="Calibri" panose="020F0502020204030204" charset="0"/>
              </a:rPr>
              <a:t>The patient should have an empty bladder either by catheterization or spontaneous voiding</a:t>
            </a:r>
            <a:endParaRPr lang="en-US" sz="2800" dirty="0" smtClean="0">
              <a:latin typeface="Calibri" panose="020F0502020204030204" charset="0"/>
            </a:endParaRPr>
          </a:p>
          <a:p>
            <a:endParaRPr lang="en-US" sz="2800" dirty="0" smtClean="0">
              <a:latin typeface="Calibri" panose="020F0502020204030204" charset="0"/>
            </a:endParaRPr>
          </a:p>
          <a:p>
            <a:endParaRPr lang="en-US" sz="2800" dirty="0">
              <a:latin typeface="Calibri" panose="020F0502020204030204" charset="0"/>
            </a:endParaRPr>
          </a:p>
        </p:txBody>
      </p:sp>
      <p:sp>
        <p:nvSpPr>
          <p:cNvPr id="2" name="Title 1"/>
          <p:cNvSpPr>
            <a:spLocks noGrp="1"/>
          </p:cNvSpPr>
          <p:nvPr>
            <p:ph type="title"/>
          </p:nvPr>
        </p:nvSpPr>
        <p:spPr>
          <a:xfrm>
            <a:off x="0" y="0"/>
            <a:ext cx="9144000" cy="1066800"/>
          </a:xfrm>
          <a:solidFill>
            <a:schemeClr val="bg2"/>
          </a:solidFill>
        </p:spPr>
        <p:txBody>
          <a:bodyPr>
            <a:normAutofit fontScale="90000"/>
          </a:bodyPr>
          <a:lstStyle/>
          <a:p>
            <a:r>
              <a:rPr lang="en-US" dirty="0" smtClean="0">
                <a:solidFill>
                  <a:srgbClr val="4616CC"/>
                </a:solidFill>
              </a:rPr>
              <a:t>PREREQUISITES FOR VACUUM EXTRACTION</a:t>
            </a:r>
            <a:endParaRPr lang="en-US" dirty="0">
              <a:solidFill>
                <a:srgbClr val="4616CC"/>
              </a:solidFill>
            </a:endParaRPr>
          </a:p>
        </p:txBody>
      </p:sp>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686800" cy="6007291"/>
          </a:xfrm>
        </p:spPr>
        <p:txBody>
          <a:bodyPr/>
          <a:lstStyle/>
          <a:p>
            <a:pPr>
              <a:buNone/>
            </a:pPr>
            <a:r>
              <a:rPr lang="en-US" sz="4400" b="1" u="sng" dirty="0" smtClean="0">
                <a:latin typeface="Calibri" panose="020F0502020204030204" charset="0"/>
              </a:rPr>
              <a:t>PRE-REQUISITES CNTD’</a:t>
            </a:r>
            <a:endParaRPr lang="en-US" sz="4400" b="1" u="sng" dirty="0" smtClean="0">
              <a:latin typeface="Calibri" panose="020F0502020204030204" charset="0"/>
            </a:endParaRPr>
          </a:p>
          <a:p>
            <a:r>
              <a:rPr lang="en-US" sz="3200" dirty="0" smtClean="0">
                <a:latin typeface="Calibri" panose="020F0502020204030204" charset="0"/>
              </a:rPr>
              <a:t>full cervical dilation</a:t>
            </a:r>
            <a:endParaRPr lang="en-US" sz="3200" dirty="0" smtClean="0">
              <a:latin typeface="Calibri" panose="020F0502020204030204" charset="0"/>
            </a:endParaRPr>
          </a:p>
          <a:p>
            <a:r>
              <a:rPr lang="en-US" sz="3200" dirty="0" smtClean="0">
                <a:latin typeface="Calibri" panose="020F0502020204030204" charset="0"/>
              </a:rPr>
              <a:t>ruptured membranes</a:t>
            </a:r>
            <a:endParaRPr lang="en-US" sz="3200" dirty="0" smtClean="0">
              <a:latin typeface="Calibri" panose="020F0502020204030204" charset="0"/>
            </a:endParaRPr>
          </a:p>
          <a:p>
            <a:r>
              <a:rPr lang="en-US" sz="3200" dirty="0" smtClean="0">
                <a:latin typeface="Calibri" panose="020F0502020204030204" charset="0"/>
              </a:rPr>
              <a:t>an engaged </a:t>
            </a:r>
            <a:r>
              <a:rPr lang="en-US" sz="3200" dirty="0" err="1" smtClean="0">
                <a:latin typeface="Calibri" panose="020F0502020204030204" charset="0"/>
              </a:rPr>
              <a:t>foetal</a:t>
            </a:r>
            <a:r>
              <a:rPr lang="en-US" sz="3200" dirty="0" smtClean="0">
                <a:latin typeface="Calibri" panose="020F0502020204030204" charset="0"/>
              </a:rPr>
              <a:t> head</a:t>
            </a:r>
            <a:endParaRPr lang="en-US" sz="3200" dirty="0" smtClean="0">
              <a:latin typeface="Calibri" panose="020F0502020204030204" charset="0"/>
            </a:endParaRPr>
          </a:p>
          <a:p>
            <a:r>
              <a:rPr lang="en-US" sz="3200" dirty="0" smtClean="0">
                <a:latin typeface="Calibri" panose="020F0502020204030204" charset="0"/>
              </a:rPr>
              <a:t>no suspicion of </a:t>
            </a:r>
            <a:r>
              <a:rPr lang="en-US" sz="3200" dirty="0" err="1" smtClean="0">
                <a:latin typeface="Calibri" panose="020F0502020204030204" charset="0"/>
              </a:rPr>
              <a:t>cephalopelvic</a:t>
            </a:r>
            <a:r>
              <a:rPr lang="en-US" sz="3200" dirty="0" smtClean="0">
                <a:latin typeface="Calibri" panose="020F0502020204030204" charset="0"/>
              </a:rPr>
              <a:t> disproportion</a:t>
            </a:r>
            <a:r>
              <a:rPr lang="en-US" sz="2400" dirty="0" smtClean="0">
                <a:latin typeface="Calibri" panose="020F0502020204030204" charset="0"/>
              </a:rPr>
              <a:t>.</a:t>
            </a:r>
            <a:endParaRPr 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14400"/>
            <a:ext cx="9144000" cy="5943600"/>
          </a:xfrm>
        </p:spPr>
        <p:txBody>
          <a:bodyPr>
            <a:normAutofit/>
          </a:bodyPr>
          <a:lstStyle/>
          <a:p>
            <a:pPr>
              <a:buNone/>
            </a:pPr>
            <a:r>
              <a:rPr lang="en-US" sz="2800" b="1" u="sng" dirty="0" smtClean="0">
                <a:latin typeface="Calibri" panose="020F0502020204030204" charset="0"/>
              </a:rPr>
              <a:t>Maternal indications </a:t>
            </a:r>
            <a:endParaRPr lang="en-US" sz="2800" b="1" u="sng" dirty="0" smtClean="0">
              <a:latin typeface="Calibri" panose="020F0502020204030204" charset="0"/>
            </a:endParaRPr>
          </a:p>
          <a:p>
            <a:r>
              <a:rPr lang="en-US" sz="2800" dirty="0" smtClean="0">
                <a:latin typeface="Calibri" panose="020F0502020204030204" charset="0"/>
              </a:rPr>
              <a:t>Prolonged second stage of labour (In general, second stages of more than 2 hours without epidural </a:t>
            </a:r>
            <a:r>
              <a:rPr lang="en-US" sz="2800" dirty="0" err="1" smtClean="0">
                <a:latin typeface="Calibri" panose="020F0502020204030204" charset="0"/>
              </a:rPr>
              <a:t>anaesthesia</a:t>
            </a:r>
            <a:r>
              <a:rPr lang="en-US" sz="2800" dirty="0" smtClean="0">
                <a:latin typeface="Calibri" panose="020F0502020204030204" charset="0"/>
              </a:rPr>
              <a:t> and 3 hours which are the acceptable measures for </a:t>
            </a:r>
            <a:r>
              <a:rPr lang="en-US" sz="2800" dirty="0" err="1" smtClean="0">
                <a:latin typeface="Calibri" panose="020F0502020204030204" charset="0"/>
              </a:rPr>
              <a:t>nulliparas</a:t>
            </a:r>
            <a:endParaRPr lang="en-US" sz="2800" dirty="0" smtClean="0">
              <a:latin typeface="Calibri" panose="020F0502020204030204" charset="0"/>
            </a:endParaRPr>
          </a:p>
          <a:p>
            <a:r>
              <a:rPr lang="en-US" sz="2800" dirty="0" smtClean="0">
                <a:latin typeface="Calibri" panose="020F0502020204030204" charset="0"/>
              </a:rPr>
              <a:t>Shortening of the second stage of labour: This may be necessary in case of Maternal illness (e.g. cardio-respiratory, neuromuscular, </a:t>
            </a:r>
            <a:r>
              <a:rPr lang="en-US" sz="2800" dirty="0" err="1" smtClean="0">
                <a:latin typeface="Calibri" panose="020F0502020204030204" charset="0"/>
              </a:rPr>
              <a:t>cerebrovascular</a:t>
            </a:r>
            <a:r>
              <a:rPr lang="en-US" sz="2800" dirty="0" smtClean="0">
                <a:latin typeface="Calibri" panose="020F0502020204030204" charset="0"/>
              </a:rPr>
              <a:t> when voluntary expulsive efforts are contraindicated); </a:t>
            </a:r>
            <a:r>
              <a:rPr lang="en-US" sz="2800" dirty="0" err="1" smtClean="0">
                <a:latin typeface="Calibri" panose="020F0502020204030204" charset="0"/>
              </a:rPr>
              <a:t>Haemorrhage</a:t>
            </a:r>
            <a:r>
              <a:rPr lang="en-US" sz="2800" dirty="0" smtClean="0">
                <a:latin typeface="Calibri" panose="020F0502020204030204" charset="0"/>
              </a:rPr>
              <a:t>; Severe Pre </a:t>
            </a:r>
            <a:r>
              <a:rPr lang="en-US" sz="2800" dirty="0" err="1" smtClean="0">
                <a:latin typeface="Calibri" panose="020F0502020204030204" charset="0"/>
              </a:rPr>
              <a:t>eclampsia</a:t>
            </a:r>
            <a:r>
              <a:rPr lang="en-US" sz="2800" dirty="0" smtClean="0">
                <a:latin typeface="Calibri" panose="020F0502020204030204" charset="0"/>
              </a:rPr>
              <a:t>. </a:t>
            </a:r>
            <a:endParaRPr lang="en-US" sz="2800" dirty="0" smtClean="0">
              <a:latin typeface="Calibri" panose="020F0502020204030204" charset="0"/>
            </a:endParaRPr>
          </a:p>
          <a:p>
            <a:r>
              <a:rPr lang="en-US" sz="2800" dirty="0" smtClean="0">
                <a:latin typeface="Calibri" panose="020F0502020204030204" charset="0"/>
              </a:rPr>
              <a:t>Presumed foetal jeopardy/foetal distress: That is in case of Foetal compromise necessitating immediate delivery in 2nd stage or Non-reassuring FHR tracing. </a:t>
            </a:r>
            <a:endParaRPr lang="en-US" sz="2800" dirty="0" smtClean="0">
              <a:latin typeface="Calibri" panose="020F0502020204030204" charset="0"/>
            </a:endParaRPr>
          </a:p>
          <a:p>
            <a:endParaRPr lang="en-US" sz="2800" dirty="0">
              <a:latin typeface="Calibri" panose="020F0502020204030204" charset="0"/>
            </a:endParaRPr>
          </a:p>
        </p:txBody>
      </p:sp>
      <p:sp>
        <p:nvSpPr>
          <p:cNvPr id="2" name="Title 1"/>
          <p:cNvSpPr>
            <a:spLocks noGrp="1"/>
          </p:cNvSpPr>
          <p:nvPr>
            <p:ph type="title"/>
          </p:nvPr>
        </p:nvSpPr>
        <p:spPr>
          <a:xfrm>
            <a:off x="0" y="76200"/>
            <a:ext cx="9144000" cy="838200"/>
          </a:xfrm>
          <a:solidFill>
            <a:srgbClr val="7030A0"/>
          </a:solidFill>
        </p:spPr>
        <p:txBody>
          <a:bodyPr>
            <a:normAutofit fontScale="90000"/>
          </a:bodyPr>
          <a:lstStyle/>
          <a:p>
            <a:br>
              <a:rPr lang="en-US" dirty="0" smtClean="0">
                <a:solidFill>
                  <a:srgbClr val="FFFF00"/>
                </a:solidFill>
              </a:rPr>
            </a:br>
            <a:r>
              <a:rPr lang="en-US" dirty="0" smtClean="0">
                <a:solidFill>
                  <a:srgbClr val="FFFF00"/>
                </a:solidFill>
              </a:rPr>
              <a:t>Indications for vacuum delivery:</a:t>
            </a:r>
            <a:br>
              <a:rPr lang="en-US" dirty="0" smtClean="0">
                <a:solidFill>
                  <a:srgbClr val="FFFF00"/>
                </a:solidFill>
              </a:rPr>
            </a:b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smtClean="0">
                <a:latin typeface="Calibri" panose="020F0502020204030204" charset="0"/>
              </a:rPr>
              <a:t>Vacuum operation is contraindicated in the following instances: </a:t>
            </a:r>
            <a:endParaRPr lang="en-US" sz="2800" dirty="0" smtClean="0">
              <a:latin typeface="Calibri" panose="020F0502020204030204" charset="0"/>
            </a:endParaRPr>
          </a:p>
          <a:p>
            <a:pPr lvl="1"/>
            <a:r>
              <a:rPr lang="en-US" sz="2400" dirty="0" smtClean="0">
                <a:latin typeface="Calibri" panose="020F0502020204030204" charset="0"/>
              </a:rPr>
              <a:t>Operator inexperience </a:t>
            </a:r>
            <a:endParaRPr lang="en-US" sz="2400" dirty="0" smtClean="0">
              <a:latin typeface="Calibri" panose="020F0502020204030204" charset="0"/>
            </a:endParaRPr>
          </a:p>
          <a:p>
            <a:pPr lvl="1"/>
            <a:r>
              <a:rPr lang="en-US" sz="2400" dirty="0" smtClean="0">
                <a:latin typeface="Calibri" panose="020F0502020204030204" charset="0"/>
              </a:rPr>
              <a:t>Inability to achieve a correct application </a:t>
            </a:r>
            <a:endParaRPr lang="en-US" sz="2400" dirty="0" smtClean="0">
              <a:latin typeface="Calibri" panose="020F0502020204030204" charset="0"/>
            </a:endParaRPr>
          </a:p>
          <a:p>
            <a:pPr lvl="1"/>
            <a:r>
              <a:rPr lang="en-US" sz="2400" dirty="0" smtClean="0">
                <a:latin typeface="Calibri" panose="020F0502020204030204" charset="0"/>
              </a:rPr>
              <a:t>An inadequate trial of labour </a:t>
            </a:r>
            <a:endParaRPr lang="en-US" sz="2400" dirty="0" smtClean="0">
              <a:latin typeface="Calibri" panose="020F0502020204030204" charset="0"/>
            </a:endParaRPr>
          </a:p>
          <a:p>
            <a:pPr lvl="1"/>
            <a:r>
              <a:rPr lang="en-US" sz="2400" dirty="0" smtClean="0">
                <a:latin typeface="Calibri" panose="020F0502020204030204" charset="0"/>
              </a:rPr>
              <a:t>Lack of a standard indication </a:t>
            </a:r>
            <a:endParaRPr lang="en-US" sz="2400" dirty="0" smtClean="0">
              <a:latin typeface="Calibri" panose="020F0502020204030204" charset="0"/>
            </a:endParaRPr>
          </a:p>
          <a:p>
            <a:pPr lvl="1"/>
            <a:r>
              <a:rPr lang="en-US" sz="2400" dirty="0" smtClean="0">
                <a:latin typeface="Calibri" panose="020F0502020204030204" charset="0"/>
              </a:rPr>
              <a:t>Gestational age less than 37 weeks </a:t>
            </a:r>
            <a:endParaRPr lang="en-US" sz="2400" dirty="0" smtClean="0">
              <a:latin typeface="Calibri" panose="020F0502020204030204" charset="0"/>
            </a:endParaRPr>
          </a:p>
          <a:p>
            <a:pPr lvl="1"/>
            <a:r>
              <a:rPr lang="en-US" sz="2400" dirty="0" smtClean="0">
                <a:latin typeface="Calibri" panose="020F0502020204030204" charset="0"/>
              </a:rPr>
              <a:t>Uncertainty concerning foetal position and station </a:t>
            </a:r>
            <a:endParaRPr lang="en-US" sz="2400" dirty="0" smtClean="0">
              <a:latin typeface="Calibri" panose="020F0502020204030204" charset="0"/>
            </a:endParaRPr>
          </a:p>
          <a:p>
            <a:pPr lvl="1"/>
            <a:r>
              <a:rPr lang="en-US" sz="2400" dirty="0" smtClean="0">
                <a:latin typeface="Calibri" panose="020F0502020204030204" charset="0"/>
              </a:rPr>
              <a:t>Known or suspected foetal coagulation defects </a:t>
            </a:r>
            <a:endParaRPr lang="en-US" sz="2400" dirty="0" smtClean="0">
              <a:latin typeface="Calibri" panose="020F0502020204030204" charset="0"/>
            </a:endParaRPr>
          </a:p>
          <a:p>
            <a:pPr lvl="1"/>
            <a:r>
              <a:rPr lang="en-US" sz="2400" dirty="0" smtClean="0">
                <a:latin typeface="Calibri" panose="020F0502020204030204" charset="0"/>
              </a:rPr>
              <a:t>Suspicion of cephalopelvic disproportion </a:t>
            </a:r>
            <a:endParaRPr lang="en-US" sz="2400" dirty="0" smtClean="0">
              <a:latin typeface="Calibri" panose="020F0502020204030204" charset="0"/>
            </a:endParaRPr>
          </a:p>
          <a:p>
            <a:pPr lvl="1"/>
            <a:r>
              <a:rPr lang="en-US" sz="2400" dirty="0" smtClean="0">
                <a:latin typeface="Calibri" panose="020F0502020204030204" charset="0"/>
              </a:rPr>
              <a:t>Non-vertex presentation(e.g. breech, face, brow) </a:t>
            </a:r>
            <a:endParaRPr lang="en-US" sz="2400" dirty="0" smtClean="0">
              <a:latin typeface="Calibri" panose="020F0502020204030204" charset="0"/>
            </a:endParaRPr>
          </a:p>
          <a:p>
            <a:pPr lvl="1"/>
            <a:r>
              <a:rPr lang="en-US" sz="2400" dirty="0" smtClean="0">
                <a:latin typeface="Calibri" panose="020F0502020204030204" charset="0"/>
              </a:rPr>
              <a:t>Absence of contractions </a:t>
            </a:r>
            <a:endParaRPr lang="en-US" sz="2400" dirty="0" smtClean="0">
              <a:latin typeface="Calibri" panose="020F0502020204030204" charset="0"/>
            </a:endParaRPr>
          </a:p>
          <a:p>
            <a:pPr lvl="1"/>
            <a:r>
              <a:rPr lang="en-US" sz="2400" dirty="0" smtClean="0">
                <a:latin typeface="Calibri" panose="020F0502020204030204" charset="0"/>
              </a:rPr>
              <a:t>Incomplete cervical dilation &amp; Unengaged head </a:t>
            </a:r>
            <a:endParaRPr lang="en-US" sz="2400" dirty="0" smtClean="0">
              <a:latin typeface="Calibri" panose="020F0502020204030204" charset="0"/>
            </a:endParaRPr>
          </a:p>
          <a:p>
            <a:endParaRPr lang="en-US" sz="2800" dirty="0">
              <a:latin typeface="Calibri" panose="020F0502020204030204" charset="0"/>
            </a:endParaRPr>
          </a:p>
        </p:txBody>
      </p:sp>
      <p:sp>
        <p:nvSpPr>
          <p:cNvPr id="2" name="Title 1"/>
          <p:cNvSpPr>
            <a:spLocks noGrp="1"/>
          </p:cNvSpPr>
          <p:nvPr>
            <p:ph type="title"/>
          </p:nvPr>
        </p:nvSpPr>
        <p:spPr>
          <a:xfrm>
            <a:off x="0" y="228600"/>
            <a:ext cx="9144000" cy="533400"/>
          </a:xfrm>
        </p:spPr>
        <p:txBody>
          <a:bodyPr>
            <a:normAutofit fontScale="90000"/>
          </a:bodyPr>
          <a:lstStyle/>
          <a:p>
            <a:r>
              <a:rPr lang="en-US" b="1" dirty="0" smtClean="0"/>
              <a:t>Contraindications to Vacuum Extraction</a:t>
            </a:r>
            <a:endParaRPr lang="en-US" dirty="0"/>
          </a:p>
        </p:txBody>
      </p:sp>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lstStyle/>
          <a:p>
            <a:r>
              <a:rPr lang="en-US" sz="2800" dirty="0" smtClean="0">
                <a:latin typeface="Calibri" panose="020F0502020204030204" charset="0"/>
              </a:rPr>
              <a:t>The </a:t>
            </a:r>
            <a:r>
              <a:rPr lang="en-US" sz="2800" b="1" u="sng" dirty="0" smtClean="0">
                <a:latin typeface="Calibri" panose="020F0502020204030204" charset="0"/>
              </a:rPr>
              <a:t>ABCEFGHIJ </a:t>
            </a:r>
            <a:r>
              <a:rPr lang="en-US" sz="2800" dirty="0" smtClean="0">
                <a:latin typeface="Calibri" panose="020F0502020204030204" charset="0"/>
              </a:rPr>
              <a:t>Mnemonic has been used to facilitate the remembering of the steps in VE</a:t>
            </a:r>
            <a:endParaRPr lang="en-US" sz="2800" dirty="0" smtClean="0">
              <a:latin typeface="Calibri" panose="020F0502020204030204" charset="0"/>
            </a:endParaRPr>
          </a:p>
          <a:p>
            <a:r>
              <a:rPr lang="en-US" sz="2800" b="1" dirty="0" smtClean="0">
                <a:latin typeface="Calibri" panose="020F0502020204030204" charset="0"/>
              </a:rPr>
              <a:t>A: </a:t>
            </a:r>
            <a:r>
              <a:rPr lang="en-US" sz="2800" dirty="0" smtClean="0">
                <a:latin typeface="Calibri" panose="020F0502020204030204" charset="0"/>
              </a:rPr>
              <a:t>Ask for help; Address the patient (counsel on procedure and obtain informed consent); ensure adequate </a:t>
            </a:r>
            <a:r>
              <a:rPr lang="en-US" sz="2800" dirty="0" err="1" smtClean="0">
                <a:latin typeface="Calibri" panose="020F0502020204030204" charset="0"/>
              </a:rPr>
              <a:t>Anaesthesia</a:t>
            </a:r>
            <a:r>
              <a:rPr lang="en-US" sz="2800" dirty="0" smtClean="0">
                <a:latin typeface="Calibri" panose="020F0502020204030204" charset="0"/>
              </a:rPr>
              <a:t> as necessary </a:t>
            </a:r>
            <a:endParaRPr lang="en-US" sz="2800" dirty="0" smtClean="0">
              <a:latin typeface="Calibri" panose="020F0502020204030204" charset="0"/>
            </a:endParaRPr>
          </a:p>
          <a:p>
            <a:r>
              <a:rPr lang="en-US" sz="2800" b="1" dirty="0" smtClean="0">
                <a:latin typeface="Calibri" panose="020F0502020204030204" charset="0"/>
              </a:rPr>
              <a:t>B</a:t>
            </a:r>
            <a:r>
              <a:rPr lang="en-US" sz="2800" dirty="0" smtClean="0">
                <a:latin typeface="Calibri" panose="020F0502020204030204" charset="0"/>
              </a:rPr>
              <a:t>: Empty the Bladder </a:t>
            </a:r>
            <a:endParaRPr lang="en-US" sz="2800" dirty="0" smtClean="0">
              <a:latin typeface="Calibri" panose="020F0502020204030204" charset="0"/>
            </a:endParaRPr>
          </a:p>
          <a:p>
            <a:r>
              <a:rPr lang="en-US" sz="2800" b="1" dirty="0" smtClean="0">
                <a:latin typeface="Calibri" panose="020F0502020204030204" charset="0"/>
              </a:rPr>
              <a:t>C:</a:t>
            </a:r>
            <a:r>
              <a:rPr lang="en-US" sz="2800" dirty="0" smtClean="0">
                <a:latin typeface="Calibri" panose="020F0502020204030204" charset="0"/>
              </a:rPr>
              <a:t> Confirm that the Cervix is fully dilated </a:t>
            </a:r>
            <a:endParaRPr lang="en-US" sz="2800" dirty="0" smtClean="0">
              <a:latin typeface="Calibri" panose="020F0502020204030204" charset="0"/>
            </a:endParaRPr>
          </a:p>
          <a:p>
            <a:r>
              <a:rPr lang="en-US" sz="2800" b="1" dirty="0" smtClean="0">
                <a:latin typeface="Calibri" panose="020F0502020204030204" charset="0"/>
              </a:rPr>
              <a:t>E</a:t>
            </a:r>
            <a:r>
              <a:rPr lang="en-US" sz="2800" dirty="0" smtClean="0">
                <a:latin typeface="Calibri" panose="020F0502020204030204" charset="0"/>
              </a:rPr>
              <a:t>: Prepare the Equipment and Extractor ensuring that they are ready to use</a:t>
            </a:r>
            <a:endParaRPr lang="en-US" sz="2800" dirty="0" smtClean="0">
              <a:latin typeface="Calibri" panose="020F0502020204030204" charset="0"/>
            </a:endParaRPr>
          </a:p>
          <a:p>
            <a:r>
              <a:rPr lang="en-US" sz="2800" b="1" dirty="0" smtClean="0">
                <a:latin typeface="Calibri" panose="020F0502020204030204" charset="0"/>
              </a:rPr>
              <a:t>F: </a:t>
            </a:r>
            <a:r>
              <a:rPr lang="en-US" sz="2800" dirty="0" smtClean="0">
                <a:latin typeface="Calibri" panose="020F0502020204030204" charset="0"/>
              </a:rPr>
              <a:t>Apply the vacuum cup over </a:t>
            </a:r>
            <a:r>
              <a:rPr lang="en-US" sz="2800" dirty="0" err="1" smtClean="0">
                <a:latin typeface="Calibri" panose="020F0502020204030204" charset="0"/>
              </a:rPr>
              <a:t>sagittal</a:t>
            </a:r>
            <a:r>
              <a:rPr lang="en-US" sz="2800" dirty="0" smtClean="0">
                <a:latin typeface="Calibri" panose="020F0502020204030204" charset="0"/>
              </a:rPr>
              <a:t> suture 3cm in front of posterior Fontanel. This is known as the “Flexion point” – (proper application results in flexion of foetal head when traction applied)</a:t>
            </a:r>
            <a:endParaRPr lang="en-US" sz="2800" dirty="0">
              <a:latin typeface="Calibri" panose="020F0502020204030204" charset="0"/>
            </a:endParaRPr>
          </a:p>
        </p:txBody>
      </p:sp>
      <p:sp>
        <p:nvSpPr>
          <p:cNvPr id="2" name="Title 1"/>
          <p:cNvSpPr>
            <a:spLocks noGrp="1"/>
          </p:cNvSpPr>
          <p:nvPr>
            <p:ph type="title"/>
          </p:nvPr>
        </p:nvSpPr>
        <p:spPr>
          <a:xfrm>
            <a:off x="0" y="0"/>
            <a:ext cx="9144000" cy="914400"/>
          </a:xfrm>
        </p:spPr>
        <p:txBody>
          <a:bodyPr/>
          <a:lstStyle/>
          <a:p>
            <a:r>
              <a:rPr lang="en-US" b="1" dirty="0" smtClean="0">
                <a:solidFill>
                  <a:srgbClr val="7030A0"/>
                </a:solidFill>
              </a:rPr>
              <a:t>THE PROCEDURE</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8458200" cy="6096000"/>
          </a:xfrm>
        </p:spPr>
        <p:txBody>
          <a:bodyPr/>
          <a:lstStyle/>
          <a:p>
            <a:r>
              <a:rPr lang="en-US" b="1" dirty="0" smtClean="0"/>
              <a:t>G: </a:t>
            </a:r>
            <a:r>
              <a:rPr lang="en-US" dirty="0" smtClean="0"/>
              <a:t>Apply Gentle traction at right angles to plane of cup only during contractions. </a:t>
            </a:r>
            <a:r>
              <a:rPr lang="en-US" b="1" u="sng" dirty="0" smtClean="0"/>
              <a:t>Note </a:t>
            </a:r>
            <a:r>
              <a:rPr lang="en-US" dirty="0" smtClean="0"/>
              <a:t>that Bending, rotary force, or </a:t>
            </a:r>
            <a:r>
              <a:rPr lang="en-US" dirty="0" err="1" smtClean="0"/>
              <a:t>paramedian</a:t>
            </a:r>
            <a:r>
              <a:rPr lang="en-US" dirty="0" smtClean="0"/>
              <a:t> application will cause detachment</a:t>
            </a:r>
            <a:r>
              <a:rPr lang="en-US" b="1" dirty="0" smtClean="0"/>
              <a:t>!</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458200" cy="6858000"/>
          </a:xfrm>
        </p:spPr>
        <p:txBody>
          <a:bodyPr/>
          <a:lstStyle/>
          <a:p>
            <a:pPr indent="-341630">
              <a:spcBef>
                <a:spcPts val="800"/>
              </a:spcBef>
              <a:buClrTx/>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u="sng" dirty="0" smtClean="0">
                <a:solidFill>
                  <a:srgbClr val="000000"/>
                </a:solidFill>
                <a:latin typeface="Andalus" pitchFamily="18" charset="-78"/>
                <a:ea typeface="Microsoft YaHei" panose="020B0503020204020204" charset="-122"/>
                <a:cs typeface="Andalus" pitchFamily="18" charset="-78"/>
              </a:rPr>
              <a:t>For the cord:</a:t>
            </a:r>
            <a:endParaRPr lang="en-GB" u="sng"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smtClean="0">
                <a:solidFill>
                  <a:srgbClr val="000000"/>
                </a:solidFill>
                <a:latin typeface="Andalus" pitchFamily="18" charset="-78"/>
                <a:ea typeface="Microsoft YaHei" panose="020B0503020204020204" charset="-122"/>
                <a:cs typeface="Andalus" pitchFamily="18" charset="-78"/>
              </a:rPr>
              <a:t>Cord </a:t>
            </a:r>
            <a:r>
              <a:rPr lang="en-GB" dirty="0" err="1" smtClean="0">
                <a:solidFill>
                  <a:srgbClr val="000000"/>
                </a:solidFill>
                <a:latin typeface="Andalus" pitchFamily="18" charset="-78"/>
                <a:ea typeface="Microsoft YaHei" panose="020B0503020204020204" charset="-122"/>
                <a:cs typeface="Andalus" pitchFamily="18" charset="-78"/>
              </a:rPr>
              <a:t>prolapse</a:t>
            </a:r>
            <a:r>
              <a:rPr lang="en-GB" dirty="0" smtClean="0">
                <a:solidFill>
                  <a:srgbClr val="000000"/>
                </a:solidFill>
                <a:latin typeface="Andalus" pitchFamily="18" charset="-78"/>
                <a:ea typeface="Microsoft YaHei" panose="020B0503020204020204" charset="-122"/>
                <a:cs typeface="Andalus" pitchFamily="18" charset="-78"/>
              </a:rPr>
              <a:t>: where the cord lies </a:t>
            </a:r>
            <a:r>
              <a:rPr lang="en-GB" dirty="0" err="1" smtClean="0">
                <a:solidFill>
                  <a:srgbClr val="000000"/>
                </a:solidFill>
                <a:latin typeface="Andalus" pitchFamily="18" charset="-78"/>
                <a:ea typeface="Microsoft YaHei" panose="020B0503020204020204" charset="-122"/>
                <a:cs typeface="Andalus" pitchFamily="18" charset="-78"/>
              </a:rPr>
              <a:t>infront</a:t>
            </a:r>
            <a:r>
              <a:rPr lang="en-GB" dirty="0" smtClean="0">
                <a:solidFill>
                  <a:srgbClr val="000000"/>
                </a:solidFill>
                <a:latin typeface="Andalus" pitchFamily="18" charset="-78"/>
                <a:ea typeface="Microsoft YaHei" panose="020B0503020204020204" charset="-122"/>
                <a:cs typeface="Andalus" pitchFamily="18" charset="-78"/>
              </a:rPr>
              <a:t> of the presenting part and the membranes are ruptured</a:t>
            </a:r>
            <a:endParaRPr lang="en-GB"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smtClean="0">
                <a:solidFill>
                  <a:srgbClr val="000000"/>
                </a:solidFill>
                <a:latin typeface="Andalus" pitchFamily="18" charset="-78"/>
                <a:ea typeface="Microsoft YaHei" panose="020B0503020204020204" charset="-122"/>
                <a:cs typeface="Andalus" pitchFamily="18" charset="-78"/>
              </a:rPr>
              <a:t>A short cord causing placental separation</a:t>
            </a:r>
            <a:endParaRPr lang="en-GB"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smtClean="0">
                <a:solidFill>
                  <a:srgbClr val="000000"/>
                </a:solidFill>
                <a:latin typeface="Andalus" pitchFamily="18" charset="-78"/>
                <a:ea typeface="Microsoft YaHei" panose="020B0503020204020204" charset="-122"/>
                <a:cs typeface="Andalus" pitchFamily="18" charset="-78"/>
              </a:rPr>
              <a:t>Knotting of the cord</a:t>
            </a:r>
            <a:endParaRPr lang="en-GB"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dirty="0" smtClean="0">
                <a:solidFill>
                  <a:srgbClr val="000000"/>
                </a:solidFill>
                <a:latin typeface="Andalus" pitchFamily="18" charset="-78"/>
                <a:ea typeface="Microsoft YaHei" panose="020B0503020204020204" charset="-122"/>
                <a:cs typeface="Andalus" pitchFamily="18" charset="-78"/>
              </a:rPr>
              <a:t>Cord around the neck of the foetus</a:t>
            </a:r>
            <a:endParaRPr lang="en-GB" dirty="0" smtClean="0">
              <a:solidFill>
                <a:srgbClr val="000000"/>
              </a:solidFill>
              <a:latin typeface="Andalus" pitchFamily="18" charset="-78"/>
              <a:ea typeface="Microsoft YaHei" panose="020B0503020204020204" charset="-122"/>
              <a:cs typeface="Andalus" pitchFamily="18" charset="-78"/>
            </a:endParaRPr>
          </a:p>
          <a:p>
            <a:endParaRPr lang="en-US"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2"/>
          </p:nvPr>
        </p:nvPicPr>
        <p:blipFill>
          <a:blip r:embed="rId1" cstate="print"/>
          <a:srcRect/>
          <a:stretch>
            <a:fillRect/>
          </a:stretch>
        </p:blipFill>
        <p:spPr bwMode="auto">
          <a:xfrm>
            <a:off x="1" y="0"/>
            <a:ext cx="4406106" cy="6858000"/>
          </a:xfrm>
          <a:prstGeom prst="rect">
            <a:avLst/>
          </a:prstGeom>
          <a:noFill/>
          <a:ln w="9525">
            <a:noFill/>
            <a:miter lim="800000"/>
            <a:headEnd/>
            <a:tailEnd/>
          </a:ln>
        </p:spPr>
      </p:pic>
      <p:pic>
        <p:nvPicPr>
          <p:cNvPr id="3075" name="Picture 3"/>
          <p:cNvPicPr>
            <a:picLocks noGrp="1" noChangeAspect="1" noChangeArrowheads="1"/>
          </p:cNvPicPr>
          <p:nvPr>
            <p:ph sz="quarter" idx="4"/>
          </p:nvPr>
        </p:nvPicPr>
        <p:blipFill>
          <a:blip r:embed="rId2" cstate="print"/>
          <a:srcRect/>
          <a:stretch>
            <a:fillRect/>
          </a:stretch>
        </p:blipFill>
        <p:spPr bwMode="auto">
          <a:xfrm>
            <a:off x="4665662" y="0"/>
            <a:ext cx="4478338"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r>
              <a:rPr lang="en-US" sz="2800" b="1" dirty="0" smtClean="0">
                <a:latin typeface="Calibri" panose="020F0502020204030204" charset="0"/>
              </a:rPr>
              <a:t>H= Halt </a:t>
            </a:r>
            <a:endParaRPr lang="en-US" sz="2800" b="1" dirty="0" smtClean="0">
              <a:latin typeface="Calibri" panose="020F0502020204030204" charset="0"/>
            </a:endParaRPr>
          </a:p>
          <a:p>
            <a:r>
              <a:rPr lang="en-US" sz="2800" dirty="0" smtClean="0">
                <a:latin typeface="Calibri" panose="020F0502020204030204" charset="0"/>
              </a:rPr>
              <a:t>Further attempts at vacuum extraction should be stopped in the following circumstances: Halt traction after a contraction and Reduce pressure between contractions </a:t>
            </a:r>
            <a:endParaRPr lang="en-US" sz="2800" dirty="0" smtClean="0">
              <a:latin typeface="Calibri" panose="020F0502020204030204" charset="0"/>
            </a:endParaRPr>
          </a:p>
          <a:p>
            <a:pPr lvl="1"/>
            <a:r>
              <a:rPr lang="en-US" sz="2400" dirty="0" smtClean="0">
                <a:latin typeface="Calibri" panose="020F0502020204030204" charset="0"/>
              </a:rPr>
              <a:t>Halt procedure if there is: </a:t>
            </a:r>
            <a:endParaRPr lang="en-US" sz="2400" dirty="0" smtClean="0">
              <a:latin typeface="Calibri" panose="020F0502020204030204" charset="0"/>
            </a:endParaRPr>
          </a:p>
          <a:p>
            <a:pPr lvl="1"/>
            <a:r>
              <a:rPr lang="en-US" sz="2400" dirty="0" smtClean="0">
                <a:latin typeface="Calibri" panose="020F0502020204030204" charset="0"/>
              </a:rPr>
              <a:t>Disengagement of cup 3 times </a:t>
            </a:r>
            <a:endParaRPr lang="en-US" sz="2400" dirty="0" smtClean="0">
              <a:latin typeface="Calibri" panose="020F0502020204030204" charset="0"/>
            </a:endParaRPr>
          </a:p>
          <a:p>
            <a:pPr lvl="1"/>
            <a:r>
              <a:rPr lang="en-US" sz="2400" dirty="0" smtClean="0">
                <a:latin typeface="Calibri" panose="020F0502020204030204" charset="0"/>
              </a:rPr>
              <a:t>No progress in 3 consecutive pulls </a:t>
            </a:r>
            <a:endParaRPr lang="en-US" sz="2400" dirty="0" smtClean="0">
              <a:latin typeface="Calibri" panose="020F0502020204030204" charset="0"/>
            </a:endParaRPr>
          </a:p>
          <a:p>
            <a:pPr lvl="1"/>
            <a:r>
              <a:rPr lang="en-US" sz="2400" dirty="0" smtClean="0">
                <a:latin typeface="Calibri" panose="020F0502020204030204" charset="0"/>
              </a:rPr>
              <a:t>Total time that has elapsed after application is more than 20 minutes– foetal injuries increase after 10 minutes of application time </a:t>
            </a:r>
            <a:endParaRPr lang="en-US" sz="2400" dirty="0" smtClean="0">
              <a:latin typeface="Calibri" panose="020F0502020204030204" charset="0"/>
            </a:endParaRPr>
          </a:p>
          <a:p>
            <a:r>
              <a:rPr lang="en-US" sz="2800" b="1" dirty="0" smtClean="0">
                <a:latin typeface="Calibri" panose="020F0502020204030204" charset="0"/>
              </a:rPr>
              <a:t>I= Incision </a:t>
            </a:r>
            <a:endParaRPr lang="en-US" sz="2800" b="1" dirty="0" smtClean="0">
              <a:latin typeface="Calibri" panose="020F0502020204030204" charset="0"/>
            </a:endParaRPr>
          </a:p>
          <a:p>
            <a:r>
              <a:rPr lang="en-US" sz="2800" dirty="0" smtClean="0">
                <a:latin typeface="Calibri" panose="020F0502020204030204" charset="0"/>
              </a:rPr>
              <a:t>Evaluate for Incision (episiotomy) when the head is being delivered. An episiotomy may not be necessary for vacuum per se, but in case of subsequent shoulder dystocia or difficult delivery</a:t>
            </a:r>
            <a:endParaRPr lang="en-US" sz="2800" dirty="0" smtClean="0">
              <a:latin typeface="Calibri" panose="020F0502020204030204" charset="0"/>
            </a:endParaRPr>
          </a:p>
          <a:p>
            <a:endParaRPr lang="en-US" sz="2800"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19200"/>
            <a:ext cx="8229600" cy="4876800"/>
          </a:xfrm>
        </p:spPr>
        <p:txBody>
          <a:bodyPr/>
          <a:lstStyle/>
          <a:p>
            <a:r>
              <a:rPr lang="en-US" b="1" dirty="0" smtClean="0"/>
              <a:t>J= Jaw </a:t>
            </a:r>
            <a:endParaRPr lang="en-US" b="1" dirty="0" smtClean="0"/>
          </a:p>
          <a:p>
            <a:pPr>
              <a:buNone/>
            </a:pPr>
            <a:r>
              <a:rPr lang="en-US" dirty="0" smtClean="0"/>
              <a:t>It is recommended that the vacuum cup is removed when the </a:t>
            </a:r>
            <a:r>
              <a:rPr lang="en-US" b="1" dirty="0" smtClean="0"/>
              <a:t>Jaw is reachable</a:t>
            </a:r>
            <a:endParaRPr lang="en-US" dirty="0"/>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1" cstate="print"/>
          <a:srcRect/>
          <a:stretch>
            <a:fillRect/>
          </a:stretch>
        </p:blipFill>
        <p:spPr bwMode="auto">
          <a:xfrm>
            <a:off x="152400" y="304800"/>
            <a:ext cx="8991600"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Autofit/>
          </a:bodyPr>
          <a:lstStyle/>
          <a:p>
            <a:pPr>
              <a:buNone/>
            </a:pPr>
            <a:r>
              <a:rPr lang="en-US" sz="2800" dirty="0" smtClean="0">
                <a:latin typeface="Calibri" panose="020F0502020204030204" charset="0"/>
              </a:rPr>
              <a:t>These complications occur mainly due to some degree of disproportion where the cup has been applied for long period and forceful traction used</a:t>
            </a:r>
            <a:endParaRPr lang="en-US" sz="2800" dirty="0" smtClean="0">
              <a:latin typeface="Calibri" panose="020F0502020204030204" charset="0"/>
            </a:endParaRPr>
          </a:p>
          <a:p>
            <a:r>
              <a:rPr lang="en-US" sz="2800" dirty="0" smtClean="0">
                <a:latin typeface="Calibri" panose="020F0502020204030204" charset="0"/>
              </a:rPr>
              <a:t>Failure of the procedure</a:t>
            </a:r>
            <a:endParaRPr lang="en-US" sz="2800" dirty="0" smtClean="0">
              <a:latin typeface="Calibri" panose="020F0502020204030204" charset="0"/>
            </a:endParaRPr>
          </a:p>
          <a:p>
            <a:r>
              <a:rPr lang="en-US" sz="2800" dirty="0" smtClean="0">
                <a:latin typeface="Calibri" panose="020F0502020204030204" charset="0"/>
              </a:rPr>
              <a:t>Trauma to the foetal scalp</a:t>
            </a:r>
            <a:endParaRPr lang="en-US" sz="2800" dirty="0" smtClean="0">
              <a:latin typeface="Calibri" panose="020F0502020204030204" charset="0"/>
            </a:endParaRPr>
          </a:p>
          <a:p>
            <a:r>
              <a:rPr lang="en-US" sz="2800" dirty="0" smtClean="0">
                <a:latin typeface="Calibri" panose="020F0502020204030204" charset="0"/>
              </a:rPr>
              <a:t>Chignon, that is, oedema and bruising where the cup had been applied, which can occasionally get infected</a:t>
            </a:r>
            <a:endParaRPr lang="en-US" sz="2800" dirty="0" smtClean="0">
              <a:latin typeface="Calibri" panose="020F0502020204030204" charset="0"/>
            </a:endParaRPr>
          </a:p>
          <a:p>
            <a:r>
              <a:rPr lang="en-US" sz="2800" dirty="0" smtClean="0">
                <a:latin typeface="Calibri" panose="020F0502020204030204" charset="0"/>
              </a:rPr>
              <a:t>Some babies develop cephallohaematoma</a:t>
            </a:r>
            <a:endParaRPr lang="en-US" sz="2800" dirty="0" smtClean="0">
              <a:latin typeface="Calibri" panose="020F0502020204030204" charset="0"/>
            </a:endParaRPr>
          </a:p>
          <a:p>
            <a:r>
              <a:rPr lang="en-US" sz="2800" dirty="0" smtClean="0">
                <a:latin typeface="Calibri" panose="020F0502020204030204" charset="0"/>
              </a:rPr>
              <a:t>Intracranial haemorrhage</a:t>
            </a:r>
            <a:endParaRPr lang="en-US" sz="2800" dirty="0" smtClean="0">
              <a:latin typeface="Calibri" panose="020F0502020204030204" charset="0"/>
            </a:endParaRPr>
          </a:p>
          <a:p>
            <a:r>
              <a:rPr lang="en-US" sz="2800" dirty="0" smtClean="0">
                <a:latin typeface="Calibri" panose="020F0502020204030204" charset="0"/>
              </a:rPr>
              <a:t>Necrosis of the scalp</a:t>
            </a:r>
            <a:endParaRPr lang="en-US" sz="2800" dirty="0" smtClean="0">
              <a:latin typeface="Calibri" panose="020F0502020204030204" charset="0"/>
            </a:endParaRPr>
          </a:p>
          <a:p>
            <a:r>
              <a:rPr lang="en-US" sz="2800" dirty="0" smtClean="0">
                <a:latin typeface="Calibri" panose="020F0502020204030204" charset="0"/>
              </a:rPr>
              <a:t>Aponeurotic haematoma</a:t>
            </a:r>
            <a:endParaRPr lang="en-US" sz="2800" dirty="0">
              <a:latin typeface="Calibri" panose="020F0502020204030204" charset="0"/>
            </a:endParaRPr>
          </a:p>
        </p:txBody>
      </p:sp>
      <p:sp>
        <p:nvSpPr>
          <p:cNvPr id="2" name="Title 1"/>
          <p:cNvSpPr>
            <a:spLocks noGrp="1"/>
          </p:cNvSpPr>
          <p:nvPr>
            <p:ph type="title"/>
          </p:nvPr>
        </p:nvSpPr>
        <p:spPr>
          <a:xfrm>
            <a:off x="0" y="0"/>
            <a:ext cx="9144000" cy="762000"/>
          </a:xfrm>
        </p:spPr>
        <p:txBody>
          <a:bodyPr>
            <a:normAutofit fontScale="90000"/>
          </a:bodyPr>
          <a:lstStyle/>
          <a:p>
            <a:r>
              <a:rPr lang="en-US" b="1" dirty="0" smtClean="0">
                <a:solidFill>
                  <a:srgbClr val="7030A0"/>
                </a:solidFill>
              </a:rPr>
              <a:t>Complications of vacuum extraction</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l_fi" descr="http://newborns.stanford.edu/images/cephalohematoma1.jpg"/>
          <p:cNvPicPr>
            <a:picLocks noGrp="1"/>
          </p:cNvPicPr>
          <p:nvPr>
            <p:ph idx="1"/>
          </p:nvPr>
        </p:nvPicPr>
        <p:blipFill>
          <a:blip r:embed="rId1" cstate="print"/>
          <a:stretch>
            <a:fillRect/>
          </a:stretch>
        </p:blipFill>
        <p:spPr bwMode="auto">
          <a:xfrm>
            <a:off x="1" y="838200"/>
            <a:ext cx="9144000" cy="6019800"/>
          </a:xfrm>
          <a:prstGeom prst="rect">
            <a:avLst/>
          </a:prstGeom>
          <a:noFill/>
          <a:ln w="9525">
            <a:noFill/>
            <a:miter lim="800000"/>
            <a:headEnd/>
            <a:tailEnd/>
          </a:ln>
        </p:spPr>
      </p:pic>
      <p:sp>
        <p:nvSpPr>
          <p:cNvPr id="2" name="Title 1"/>
          <p:cNvSpPr>
            <a:spLocks noGrp="1"/>
          </p:cNvSpPr>
          <p:nvPr>
            <p:ph type="title"/>
          </p:nvPr>
        </p:nvSpPr>
        <p:spPr>
          <a:xfrm>
            <a:off x="685800" y="0"/>
            <a:ext cx="7772400" cy="838200"/>
          </a:xfrm>
        </p:spPr>
        <p:txBody>
          <a:bodyPr/>
          <a:lstStyle/>
          <a:p>
            <a:r>
              <a:rPr lang="en-US" b="1" dirty="0" err="1" smtClean="0">
                <a:solidFill>
                  <a:srgbClr val="7030A0"/>
                </a:solidFill>
              </a:rPr>
              <a:t>cephallhaematoma</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1066800"/>
            <a:ext cx="9144000" cy="5791200"/>
          </a:xfrm>
        </p:spPr>
        <p:txBody>
          <a:bodyPr>
            <a:normAutofit fontScale="92500" lnSpcReduction="10000"/>
          </a:bodyPr>
          <a:lstStyle/>
          <a:p>
            <a:r>
              <a:rPr lang="en-US" sz="2800" dirty="0" smtClean="0"/>
              <a:t>Forceps delivery is a means of extracting the foetus with the aid of obstetric forceps when it is inadvisable or impossible for the mother to complete the delivery by her own effort</a:t>
            </a:r>
            <a:endParaRPr lang="en-US" sz="2800" dirty="0" smtClean="0"/>
          </a:p>
          <a:p>
            <a:r>
              <a:rPr lang="en-US" sz="2800" dirty="0" smtClean="0"/>
              <a:t>This procedure is performed by a forceps which is an instrument that has two parts that cross each other like scissors and lock at the intersection. The lock may be of sliding type or of screw type. </a:t>
            </a:r>
            <a:endParaRPr lang="en-US" sz="2800" dirty="0" smtClean="0"/>
          </a:p>
          <a:p>
            <a:r>
              <a:rPr lang="en-US" sz="2800" dirty="0" smtClean="0"/>
              <a:t>Each part consists of a handle, a lock, a shank and a blade.</a:t>
            </a:r>
            <a:endParaRPr lang="en-US" sz="2800" dirty="0" smtClean="0"/>
          </a:p>
          <a:p>
            <a:r>
              <a:rPr lang="en-US" sz="2800" dirty="0" smtClean="0"/>
              <a:t>The blade is joined to the handle by a shank.</a:t>
            </a:r>
            <a:endParaRPr lang="en-US" sz="2800" dirty="0" smtClean="0"/>
          </a:p>
          <a:p>
            <a:r>
              <a:rPr lang="en-US" sz="2800" dirty="0" smtClean="0"/>
              <a:t>The blade has two curves, cephalic curve to fit the head, and pelvic curve that correspond with the curved axis of the pelvis. </a:t>
            </a:r>
            <a:endParaRPr lang="en-US" sz="2800" dirty="0" smtClean="0"/>
          </a:p>
        </p:txBody>
      </p:sp>
      <p:sp>
        <p:nvSpPr>
          <p:cNvPr id="2" name="Title 1"/>
          <p:cNvSpPr>
            <a:spLocks noGrp="1"/>
          </p:cNvSpPr>
          <p:nvPr>
            <p:ph type="title"/>
          </p:nvPr>
        </p:nvSpPr>
        <p:spPr>
          <a:xfrm>
            <a:off x="0" y="0"/>
            <a:ext cx="9144000" cy="1066800"/>
          </a:xfrm>
          <a:solidFill>
            <a:schemeClr val="accent3">
              <a:lumMod val="50000"/>
            </a:schemeClr>
          </a:solidFill>
        </p:spPr>
        <p:txBody>
          <a:bodyPr>
            <a:normAutofit fontScale="90000"/>
          </a:bodyPr>
          <a:lstStyle/>
          <a:p>
            <a:r>
              <a:rPr lang="en-US" b="1" dirty="0" smtClean="0">
                <a:solidFill>
                  <a:srgbClr val="FFFF00"/>
                </a:solidFill>
              </a:rPr>
              <a:t>INTRODUCTION TO FORCEPS DELIVERY</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l_fi" descr="http://blogs.evergreen.edu/muttermuse/files/2012/02/s1smellie-e1329684197951-768x1024.jpg"/>
          <p:cNvPicPr>
            <a:picLocks noGrp="1"/>
          </p:cNvPicPr>
          <p:nvPr>
            <p:ph idx="1"/>
          </p:nvPr>
        </p:nvPicPr>
        <p:blipFill>
          <a:blip r:embed="rId1" cstate="print"/>
          <a:srcRect/>
          <a:stretch>
            <a:fillRect/>
          </a:stretch>
        </p:blipFill>
        <p:spPr bwMode="auto">
          <a:xfrm>
            <a:off x="1" y="1"/>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L-forceps"/>
          <p:cNvPicPr>
            <a:picLocks noGrp="1" noChangeAspect="1" noChangeArrowheads="1"/>
          </p:cNvPicPr>
          <p:nvPr>
            <p:ph idx="1"/>
          </p:nvPr>
        </p:nvPicPr>
        <p:blipFill>
          <a:blip r:embed="rId1" cstate="print"/>
          <a:stretch>
            <a:fillRect/>
          </a:stretch>
        </p:blipFill>
        <p:spPr bwMode="auto">
          <a:xfrm>
            <a:off x="0" y="914400"/>
            <a:ext cx="9144000" cy="5943600"/>
          </a:xfrm>
          <a:prstGeom prst="rect">
            <a:avLst/>
          </a:prstGeom>
          <a:noFill/>
          <a:ln w="9525">
            <a:noFill/>
            <a:miter lim="800000"/>
            <a:headEnd/>
            <a:tailEnd/>
          </a:ln>
        </p:spPr>
      </p:pic>
      <p:sp>
        <p:nvSpPr>
          <p:cNvPr id="2" name="Title 1"/>
          <p:cNvSpPr>
            <a:spLocks noGrp="1"/>
          </p:cNvSpPr>
          <p:nvPr>
            <p:ph type="title"/>
          </p:nvPr>
        </p:nvSpPr>
        <p:spPr>
          <a:xfrm>
            <a:off x="685800" y="0"/>
            <a:ext cx="7772400" cy="914400"/>
          </a:xfrm>
        </p:spPr>
        <p:txBody>
          <a:bodyPr/>
          <a:lstStyle/>
          <a:p>
            <a:r>
              <a:rPr lang="en-US" dirty="0" smtClean="0"/>
              <a:t>forceps</a:t>
            </a:r>
            <a:endParaRPr lang="en-US" dirty="0"/>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descr="http://upload.wikimedia.org/wikipedia/commons/thumb/3/3a/Smellie_forceps.jpg/300px-Smellie_forceps.jpg">
            <a:hlinkClick r:id="rId1"/>
          </p:cNvPr>
          <p:cNvPicPr>
            <a:picLocks noGrp="1"/>
          </p:cNvPicPr>
          <p:nvPr>
            <p:ph idx="1"/>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400800"/>
          </a:xfrm>
        </p:spPr>
        <p:txBody>
          <a:bodyPr>
            <a:normAutofit fontScale="92500" lnSpcReduction="20000"/>
          </a:bodyPr>
          <a:lstStyle/>
          <a:p>
            <a:pPr indent="-341630">
              <a:lnSpc>
                <a:spcPct val="90000"/>
              </a:lnSpc>
              <a:spcBef>
                <a:spcPts val="750"/>
              </a:spcBef>
              <a:buClrTx/>
              <a:buNone/>
              <a:tabLst>
                <a:tab pos="912495" algn="l"/>
                <a:tab pos="1826895" algn="l"/>
                <a:tab pos="2741295" algn="l"/>
                <a:tab pos="3655695" algn="l"/>
                <a:tab pos="4570095" algn="l"/>
                <a:tab pos="5484495" algn="l"/>
                <a:tab pos="6398895" algn="l"/>
                <a:tab pos="7313295" algn="l"/>
                <a:tab pos="8227695" algn="l"/>
                <a:tab pos="9142095" algn="l"/>
                <a:tab pos="10056495" algn="l"/>
              </a:tabLst>
            </a:pPr>
            <a:endParaRPr lang="en-GB" sz="2800" b="1" dirty="0" smtClean="0">
              <a:solidFill>
                <a:srgbClr val="000000"/>
              </a:solidFill>
              <a:latin typeface="Andalus" pitchFamily="18" charset="-78"/>
              <a:ea typeface="Microsoft YaHei" panose="020B0503020204020204" charset="-122"/>
              <a:cs typeface="Andalus" pitchFamily="18" charset="-78"/>
            </a:endParaRPr>
          </a:p>
          <a:p>
            <a:pPr indent="-341630">
              <a:lnSpc>
                <a:spcPct val="90000"/>
              </a:lnSpc>
              <a:spcBef>
                <a:spcPts val="750"/>
              </a:spcBef>
              <a:buClrTx/>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b="1" dirty="0" smtClean="0">
                <a:solidFill>
                  <a:srgbClr val="000000"/>
                </a:solidFill>
                <a:latin typeface="Andalus" pitchFamily="18" charset="-78"/>
                <a:ea typeface="Microsoft YaHei" panose="020B0503020204020204" charset="-122"/>
                <a:cs typeface="Andalus" pitchFamily="18" charset="-78"/>
              </a:rPr>
              <a:t>5). </a:t>
            </a:r>
            <a:r>
              <a:rPr lang="en-GB" sz="2800" b="1" u="sng" dirty="0" smtClean="0">
                <a:solidFill>
                  <a:srgbClr val="000000"/>
                </a:solidFill>
                <a:latin typeface="Andalus" pitchFamily="18" charset="-78"/>
                <a:ea typeface="Microsoft YaHei" panose="020B0503020204020204" charset="-122"/>
                <a:cs typeface="Andalus" pitchFamily="18" charset="-78"/>
              </a:rPr>
              <a:t>Place of delivery</a:t>
            </a:r>
            <a:endParaRPr lang="en-GB" sz="2800" b="1" u="sng" dirty="0" smtClean="0">
              <a:solidFill>
                <a:srgbClr val="000000"/>
              </a:solidFill>
              <a:latin typeface="Andalus" pitchFamily="18" charset="-78"/>
              <a:ea typeface="Microsoft YaHei" panose="020B0503020204020204" charset="-122"/>
              <a:cs typeface="Andalus" pitchFamily="18" charset="-78"/>
            </a:endParaRPr>
          </a:p>
          <a:p>
            <a:pPr indent="-341630">
              <a:lnSpc>
                <a:spcPct val="90000"/>
              </a:lnSpc>
              <a:spcBef>
                <a:spcPts val="7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Delivery units/ hospitals must be easily accessible, affordable &amp; available for the patient to facilitate normal labour and delivery</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90000"/>
              </a:lnSpc>
              <a:spcBef>
                <a:spcPts val="7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They must also be equipped with all the necessary apparatus to handle an obstetric emergency including prompt referral systems</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90000"/>
              </a:lnSpc>
              <a:spcBef>
                <a:spcPts val="750"/>
              </a:spcBef>
              <a:buClrTx/>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b="1" dirty="0" smtClean="0">
                <a:solidFill>
                  <a:srgbClr val="000000"/>
                </a:solidFill>
                <a:latin typeface="Andalus" pitchFamily="18" charset="-78"/>
                <a:ea typeface="Microsoft YaHei" panose="020B0503020204020204" charset="-122"/>
                <a:cs typeface="Andalus" pitchFamily="18" charset="-78"/>
              </a:rPr>
              <a:t>6). </a:t>
            </a:r>
            <a:r>
              <a:rPr lang="en-GB" sz="2800" b="1" u="sng" dirty="0" smtClean="0">
                <a:solidFill>
                  <a:srgbClr val="000000"/>
                </a:solidFill>
                <a:latin typeface="Andalus" pitchFamily="18" charset="-78"/>
                <a:ea typeface="Microsoft YaHei" panose="020B0503020204020204" charset="-122"/>
                <a:cs typeface="Andalus" pitchFamily="18" charset="-78"/>
              </a:rPr>
              <a:t>Person attending</a:t>
            </a:r>
            <a:endParaRPr lang="en-GB" sz="2800" b="1" u="sng" dirty="0" smtClean="0">
              <a:solidFill>
                <a:srgbClr val="000000"/>
              </a:solidFill>
              <a:latin typeface="Andalus" pitchFamily="18" charset="-78"/>
              <a:ea typeface="Microsoft YaHei" panose="020B0503020204020204" charset="-122"/>
              <a:cs typeface="Andalus" pitchFamily="18" charset="-78"/>
            </a:endParaRPr>
          </a:p>
          <a:p>
            <a:pPr indent="-341630">
              <a:lnSpc>
                <a:spcPct val="90000"/>
              </a:lnSpc>
              <a:spcBef>
                <a:spcPts val="750"/>
              </a:spcBef>
              <a:buClrTx/>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Lack of adequate skills, knowledge and competence can cause labour to be abnormal eg when a caregiver ruptures the membranes prematurely causing card </a:t>
            </a:r>
            <a:r>
              <a:rPr lang="en-GB" sz="2800" dirty="0" err="1" smtClean="0">
                <a:solidFill>
                  <a:srgbClr val="000000"/>
                </a:solidFill>
                <a:latin typeface="Andalus" pitchFamily="18" charset="-78"/>
                <a:ea typeface="Microsoft YaHei" panose="020B0503020204020204" charset="-122"/>
                <a:cs typeface="Andalus" pitchFamily="18" charset="-78"/>
              </a:rPr>
              <a:t>prolapse</a:t>
            </a:r>
            <a:r>
              <a:rPr lang="en-GB" sz="2800" dirty="0" smtClean="0">
                <a:solidFill>
                  <a:srgbClr val="000000"/>
                </a:solidFill>
                <a:latin typeface="Andalus" pitchFamily="18" charset="-78"/>
                <a:ea typeface="Microsoft YaHei" panose="020B0503020204020204" charset="-122"/>
                <a:cs typeface="Andalus" pitchFamily="18" charset="-78"/>
              </a:rPr>
              <a:t> can change labour from normal to abnormal</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90000"/>
              </a:lnSpc>
              <a:spcBef>
                <a:spcPts val="750"/>
              </a:spcBef>
              <a:buClrTx/>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Lack of knowledge on to interpret a </a:t>
            </a:r>
            <a:r>
              <a:rPr lang="en-GB" sz="2800" dirty="0" err="1" smtClean="0">
                <a:solidFill>
                  <a:srgbClr val="000000"/>
                </a:solidFill>
                <a:latin typeface="Andalus" pitchFamily="18" charset="-78"/>
                <a:ea typeface="Microsoft YaHei" panose="020B0503020204020204" charset="-122"/>
                <a:cs typeface="Andalus" pitchFamily="18" charset="-78"/>
              </a:rPr>
              <a:t>partograph</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ClrTx/>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b="1" u="sng" dirty="0" smtClean="0">
                <a:solidFill>
                  <a:srgbClr val="000000"/>
                </a:solidFill>
                <a:latin typeface="Andalus" pitchFamily="18" charset="-78"/>
                <a:ea typeface="Microsoft YaHei" panose="020B0503020204020204" charset="-122"/>
                <a:cs typeface="Andalus" pitchFamily="18" charset="-78"/>
              </a:rPr>
              <a:t>7.The </a:t>
            </a:r>
            <a:r>
              <a:rPr lang="en-GB" sz="2800" b="1" u="sng" dirty="0" err="1" smtClean="0">
                <a:solidFill>
                  <a:srgbClr val="000000"/>
                </a:solidFill>
                <a:latin typeface="Andalus" pitchFamily="18" charset="-78"/>
                <a:ea typeface="Microsoft YaHei" panose="020B0503020204020204" charset="-122"/>
                <a:cs typeface="Andalus" pitchFamily="18" charset="-78"/>
              </a:rPr>
              <a:t>partograph</a:t>
            </a:r>
            <a:endParaRPr lang="en-GB" sz="2800" b="1" u="sng" dirty="0" smtClean="0">
              <a:solidFill>
                <a:srgbClr val="000000"/>
              </a:solidFill>
              <a:latin typeface="Andalus" pitchFamily="18" charset="-78"/>
              <a:ea typeface="Microsoft YaHei" panose="020B0503020204020204" charset="-122"/>
              <a:cs typeface="Andalus" pitchFamily="18" charset="-78"/>
            </a:endParaRPr>
          </a:p>
          <a:p>
            <a:pPr indent="-341630">
              <a:spcBef>
                <a:spcPts val="80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This is a graphical presentation of the progress of labour. Lack of knowledge on how to chart and </a:t>
            </a:r>
            <a:r>
              <a:rPr lang="en-GB" sz="2800" dirty="0" err="1" smtClean="0">
                <a:solidFill>
                  <a:srgbClr val="000000"/>
                </a:solidFill>
                <a:latin typeface="Andalus" pitchFamily="18" charset="-78"/>
                <a:ea typeface="Microsoft YaHei" panose="020B0503020204020204" charset="-122"/>
                <a:cs typeface="Andalus" pitchFamily="18" charset="-78"/>
              </a:rPr>
              <a:t>interprete</a:t>
            </a:r>
            <a:r>
              <a:rPr lang="en-GB" sz="2800" dirty="0" smtClean="0">
                <a:solidFill>
                  <a:srgbClr val="000000"/>
                </a:solidFill>
                <a:latin typeface="Andalus" pitchFamily="18" charset="-78"/>
                <a:ea typeface="Microsoft YaHei" panose="020B0503020204020204" charset="-122"/>
                <a:cs typeface="Andalus" pitchFamily="18" charset="-78"/>
              </a:rPr>
              <a:t> it may cause delay causing abnormal labour</a:t>
            </a:r>
            <a:endParaRPr lang="en-GB" sz="2800" dirty="0" smtClean="0">
              <a:solidFill>
                <a:srgbClr val="000000"/>
              </a:solidFill>
              <a:latin typeface="Andalus" pitchFamily="18" charset="-78"/>
              <a:ea typeface="Microsoft YaHei" panose="020B0503020204020204" charset="-122"/>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l_fi" descr="http://www.ne-backpain.co.uk/wp-content/uploads/2010/08/forceps-baby-300x195.jpg"/>
          <p:cNvPicPr>
            <a:picLocks noGrp="1"/>
          </p:cNvPicPr>
          <p:nvPr>
            <p:ph idx="1"/>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forceps"/>
          <p:cNvPicPr>
            <a:picLocks noGrp="1" noChangeAspect="1" noChangeArrowheads="1"/>
          </p:cNvPicPr>
          <p:nvPr>
            <p:ph idx="1"/>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There are several types of forceps including;</a:t>
            </a:r>
            <a:endParaRPr lang="en-US" dirty="0" smtClean="0"/>
          </a:p>
          <a:p>
            <a:r>
              <a:rPr lang="en-US" dirty="0" smtClean="0"/>
              <a:t>Kielland’s, Simpson’s, Wrigley’s, Neville- Barne’s, Haig-Fwerguson’s, Milne-Murray and Diper forceps among others.</a:t>
            </a:r>
            <a:endParaRPr lang="en-US" dirty="0"/>
          </a:p>
        </p:txBody>
      </p:sp>
      <p:sp>
        <p:nvSpPr>
          <p:cNvPr id="2" name="Title 1"/>
          <p:cNvSpPr>
            <a:spLocks noGrp="1"/>
          </p:cNvSpPr>
          <p:nvPr>
            <p:ph type="title"/>
          </p:nvPr>
        </p:nvSpPr>
        <p:spPr/>
        <p:txBody>
          <a:bodyPr/>
          <a:lstStyle/>
          <a:p>
            <a:r>
              <a:rPr lang="en-US" dirty="0" smtClean="0"/>
              <a:t>types of forceps</a:t>
            </a:r>
            <a:endParaRPr lang="en-US" dirty="0"/>
          </a:p>
        </p:txBody>
      </p:sp>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305800" cy="5867400"/>
          </a:xfrm>
        </p:spPr>
        <p:txBody>
          <a:bodyPr>
            <a:noAutofit/>
          </a:bodyPr>
          <a:lstStyle/>
          <a:p>
            <a:r>
              <a:rPr lang="en-US" sz="2800" b="1" dirty="0" smtClean="0">
                <a:latin typeface="Calibri" panose="020F0502020204030204" charset="0"/>
              </a:rPr>
              <a:t>Simpson forceps</a:t>
            </a:r>
            <a:r>
              <a:rPr lang="en-US" sz="2800" dirty="0" smtClean="0">
                <a:latin typeface="Calibri" panose="020F0502020204030204" charset="0"/>
              </a:rPr>
              <a:t>  are the most commonly used among the types of forceps and has an elongated cephalic curve. These are used when there is substantial molding, that is, temporary elongation of the fetal head as it moves through the birth canal</a:t>
            </a:r>
            <a:endParaRPr lang="en-US" sz="2800" dirty="0" smtClean="0">
              <a:latin typeface="Calibri" panose="020F0502020204030204" charset="0"/>
            </a:endParaRPr>
          </a:p>
          <a:p>
            <a:r>
              <a:rPr lang="en-US" sz="2800" b="1" dirty="0" smtClean="0">
                <a:latin typeface="Calibri" panose="020F0502020204030204" charset="0"/>
              </a:rPr>
              <a:t>Elliot forceps</a:t>
            </a:r>
            <a:r>
              <a:rPr lang="en-US" sz="2800" dirty="0" smtClean="0">
                <a:latin typeface="Calibri" panose="020F0502020204030204" charset="0"/>
              </a:rPr>
              <a:t>  are similar to Simpson forceps but with an adjustable pin in the end of the handles which can be drawn out as a means of regulating the lateral pressure on the handles when the instrument is positioned for use. They are used most often with women who have had at least one previous vaginal delivery because the muscles and ligaments of the birth canal provide less resistance during second and subsequent deliveries. In these cases the fetal head may thus remain rounder. </a:t>
            </a:r>
            <a:endParaRPr lang="en-US" sz="2800" dirty="0" smtClean="0">
              <a:latin typeface="Calibri" panose="020F0502020204030204" charset="0"/>
            </a:endParaRPr>
          </a:p>
          <a:p>
            <a:endParaRPr lang="en-US" sz="2800"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normAutofit/>
          </a:bodyPr>
          <a:lstStyle/>
          <a:p>
            <a:r>
              <a:rPr lang="en-US" b="1" dirty="0" smtClean="0"/>
              <a:t>Kielland forceps</a:t>
            </a:r>
            <a:r>
              <a:rPr lang="en-US" dirty="0" smtClean="0"/>
              <a:t>  are distinguished by an extremely small pelvic curve and a sliding lock. They are the most common forceps used for rotation. The sliding mechanism at the articulation can be helpful in asynclitic births (when the fetal head is tilted to the side), since the fetal head is no longer in line with the birth canal </a:t>
            </a:r>
            <a:endParaRPr lang="en-US" dirty="0" smtClean="0"/>
          </a:p>
          <a:p>
            <a:r>
              <a:rPr lang="en-US" b="1" dirty="0" smtClean="0"/>
              <a:t>Wrigley's forceps</a:t>
            </a:r>
            <a:r>
              <a:rPr lang="en-US" dirty="0" smtClean="0"/>
              <a:t> are used in </a:t>
            </a:r>
            <a:r>
              <a:rPr lang="en-US" i="1" dirty="0" smtClean="0"/>
              <a:t>low</a:t>
            </a:r>
            <a:r>
              <a:rPr lang="en-US" dirty="0" smtClean="0"/>
              <a:t> or </a:t>
            </a:r>
            <a:r>
              <a:rPr lang="en-US" i="1" dirty="0" smtClean="0"/>
              <a:t>outlet delivery</a:t>
            </a:r>
            <a:r>
              <a:rPr lang="en-US" dirty="0" smtClean="0"/>
              <a:t>, when the maximum diameter is about 2.5 cm above the vulva</a:t>
            </a:r>
            <a:endParaRPr lang="en-US" dirty="0" smtClean="0"/>
          </a:p>
          <a:p>
            <a:r>
              <a:rPr lang="en-US" b="1" dirty="0" smtClean="0"/>
              <a:t>Piper's forceps</a:t>
            </a:r>
            <a:r>
              <a:rPr lang="en-US" dirty="0" smtClean="0"/>
              <a:t> have a perineal curve to allow application to the after-coming head in breech delivery.</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Low Forceps</a:t>
            </a:r>
            <a:endParaRPr lang="en-US" b="1" dirty="0" smtClean="0"/>
          </a:p>
          <a:p>
            <a:pPr>
              <a:buNone/>
            </a:pPr>
            <a:r>
              <a:rPr lang="en-US" dirty="0" smtClean="0"/>
              <a:t>Today the majority of forceps delivery is carried out when the foetal head is on the perineal floor whereby the internal rotation may have already occurred. This is called outlet forceps or low forceps delivery</a:t>
            </a:r>
            <a:endParaRPr lang="en-US" dirty="0"/>
          </a:p>
        </p:txBody>
      </p:sp>
      <p:sp>
        <p:nvSpPr>
          <p:cNvPr id="2" name="Title 1"/>
          <p:cNvSpPr>
            <a:spLocks noGrp="1"/>
          </p:cNvSpPr>
          <p:nvPr>
            <p:ph type="title"/>
          </p:nvPr>
        </p:nvSpPr>
        <p:spPr/>
        <p:txBody>
          <a:bodyPr/>
          <a:lstStyle/>
          <a:p>
            <a:r>
              <a:rPr lang="en-US" b="1" dirty="0" smtClean="0"/>
              <a:t>Types of Forceps Delivery</a:t>
            </a:r>
            <a:endParaRPr lang="en-US" dirty="0"/>
          </a:p>
        </p:txBody>
      </p:sp>
    </p:spTree>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Mid Forceps</a:t>
            </a:r>
            <a:endParaRPr lang="en-US" b="1" dirty="0" smtClean="0"/>
          </a:p>
          <a:p>
            <a:pPr>
              <a:buNone/>
            </a:pPr>
            <a:r>
              <a:rPr lang="en-US" dirty="0" smtClean="0"/>
              <a:t>This is when the head is higher in the pelvis but engaged and the greater diameter has passed the inlet. This is known as mid forceps.</a:t>
            </a:r>
            <a:endParaRPr lang="en-US" dirty="0"/>
          </a:p>
        </p:txBody>
      </p:sp>
      <p:sp>
        <p:nvSpPr>
          <p:cNvPr id="2" name="Title 1"/>
          <p:cNvSpPr>
            <a:spLocks noGrp="1"/>
          </p:cNvSpPr>
          <p:nvPr>
            <p:ph type="title"/>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High Forceps</a:t>
            </a:r>
            <a:endParaRPr lang="en-US" b="1" dirty="0" smtClean="0"/>
          </a:p>
          <a:p>
            <a:pPr>
              <a:buNone/>
            </a:pPr>
            <a:r>
              <a:rPr lang="en-US" dirty="0" smtClean="0"/>
              <a:t>If the head is not engaged, the procedure is termed high forceps. This is an extremely difficult and dangerous operation. A caesarean section is usually preferred to mid/high forceps.</a:t>
            </a:r>
            <a:endParaRPr lang="en-US" dirty="0"/>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lstStyle/>
          <a:p>
            <a:pPr>
              <a:buNone/>
            </a:pPr>
            <a:r>
              <a:rPr lang="en-US" b="1" dirty="0" smtClean="0"/>
              <a:t>Prerequisites for forceps delivery include:</a:t>
            </a:r>
            <a:endParaRPr lang="en-US" b="1" dirty="0" smtClean="0"/>
          </a:p>
          <a:p>
            <a:r>
              <a:rPr lang="en-US" dirty="0" smtClean="0"/>
              <a:t>Presentation must be suitable</a:t>
            </a:r>
            <a:endParaRPr lang="en-US" dirty="0" smtClean="0"/>
          </a:p>
          <a:p>
            <a:r>
              <a:rPr lang="en-US" dirty="0" smtClean="0"/>
              <a:t>Head has to be engaged</a:t>
            </a:r>
            <a:endParaRPr lang="en-US" dirty="0" smtClean="0"/>
          </a:p>
          <a:p>
            <a:r>
              <a:rPr lang="en-US" dirty="0" smtClean="0"/>
              <a:t>The pelvic outlet needs to be adequate</a:t>
            </a:r>
            <a:endParaRPr lang="en-US" dirty="0" smtClean="0"/>
          </a:p>
          <a:p>
            <a:r>
              <a:rPr lang="en-US" dirty="0" smtClean="0"/>
              <a:t>Good uterine contraction</a:t>
            </a:r>
            <a:endParaRPr lang="en-US" dirty="0" smtClean="0"/>
          </a:p>
          <a:p>
            <a:r>
              <a:rPr lang="en-US" dirty="0" smtClean="0"/>
              <a:t>Membranes should be ruptured</a:t>
            </a:r>
            <a:endParaRPr lang="en-US" dirty="0" smtClean="0"/>
          </a:p>
          <a:p>
            <a:r>
              <a:rPr lang="en-US" dirty="0" smtClean="0"/>
              <a:t>Bladder must be empty</a:t>
            </a:r>
            <a:endParaRPr lang="en-US" dirty="0" smtClean="0"/>
          </a:p>
          <a:p>
            <a:r>
              <a:rPr lang="en-US" dirty="0" smtClean="0"/>
              <a:t>Cervix must be fully dilated</a:t>
            </a:r>
            <a:endParaRPr lang="en-US" dirty="0"/>
          </a:p>
        </p:txBody>
      </p:sp>
      <p:sp>
        <p:nvSpPr>
          <p:cNvPr id="2" name="Title 1"/>
          <p:cNvSpPr>
            <a:spLocks noGrp="1"/>
          </p:cNvSpPr>
          <p:nvPr>
            <p:ph type="title"/>
          </p:nvPr>
        </p:nvSpPr>
        <p:spPr>
          <a:xfrm>
            <a:off x="0" y="0"/>
            <a:ext cx="9144000" cy="1219200"/>
          </a:xfrm>
        </p:spPr>
        <p:txBody>
          <a:bodyPr>
            <a:normAutofit/>
          </a:bodyPr>
          <a:lstStyle/>
          <a:p>
            <a:r>
              <a:rPr lang="en-US" b="1" dirty="0" smtClean="0">
                <a:solidFill>
                  <a:srgbClr val="7030A0"/>
                </a:solidFill>
              </a:rPr>
              <a:t>Pre-requisites for forceps delivery</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8458200" cy="4648200"/>
          </a:xfrm>
        </p:spPr>
        <p:txBody>
          <a:bodyPr>
            <a:normAutofit/>
          </a:bodyPr>
          <a:lstStyle/>
          <a:p>
            <a:r>
              <a:rPr lang="en-US" dirty="0" smtClean="0"/>
              <a:t>The mother is given analgesia and placed in the lithotomy position.</a:t>
            </a:r>
            <a:endParaRPr lang="en-US" dirty="0" smtClean="0"/>
          </a:p>
          <a:p>
            <a:r>
              <a:rPr lang="en-US" dirty="0" smtClean="0"/>
              <a:t>The vulva is swabbed and draped.</a:t>
            </a:r>
            <a:endParaRPr lang="en-US" dirty="0" smtClean="0"/>
          </a:p>
          <a:p>
            <a:r>
              <a:rPr lang="en-US" dirty="0" smtClean="0"/>
              <a:t>Catheterisation is done.</a:t>
            </a:r>
            <a:endParaRPr lang="en-US" dirty="0" smtClean="0"/>
          </a:p>
          <a:p>
            <a:r>
              <a:rPr lang="en-US" dirty="0" smtClean="0"/>
              <a:t>The physician checks the exact position of the foetal head by vaginal examination.</a:t>
            </a:r>
            <a:endParaRPr lang="en-US" dirty="0" smtClean="0"/>
          </a:p>
          <a:p>
            <a:r>
              <a:rPr lang="en-US" dirty="0" smtClean="0"/>
              <a:t>The fingers of the right hand are passed in the vagina.</a:t>
            </a:r>
            <a:endParaRPr lang="en-US" dirty="0"/>
          </a:p>
        </p:txBody>
      </p:sp>
      <p:sp>
        <p:nvSpPr>
          <p:cNvPr id="2" name="Title 1"/>
          <p:cNvSpPr>
            <a:spLocks noGrp="1"/>
          </p:cNvSpPr>
          <p:nvPr>
            <p:ph type="title"/>
          </p:nvPr>
        </p:nvSpPr>
        <p:spPr>
          <a:xfrm>
            <a:off x="0" y="0"/>
            <a:ext cx="9144000" cy="1143000"/>
          </a:xfrm>
        </p:spPr>
        <p:txBody>
          <a:bodyPr/>
          <a:lstStyle/>
          <a:p>
            <a:r>
              <a:rPr lang="en-US" b="1" dirty="0" smtClean="0">
                <a:solidFill>
                  <a:srgbClr val="7030A0"/>
                </a:solidFill>
              </a:rPr>
              <a:t>procedure</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b="1" u="sng" dirty="0" smtClean="0">
                <a:latin typeface="Andalus" pitchFamily="18" charset="-78"/>
                <a:cs typeface="Andalus" pitchFamily="18" charset="-78"/>
              </a:rPr>
              <a:t>Criteria for referral </a:t>
            </a:r>
            <a:endParaRPr lang="en-US" sz="3200" b="1" u="sng" dirty="0" smtClean="0">
              <a:latin typeface="Andalus" pitchFamily="18" charset="-78"/>
              <a:cs typeface="Andalus" pitchFamily="18" charset="-78"/>
            </a:endParaRPr>
          </a:p>
          <a:p>
            <a:r>
              <a:rPr lang="en-US" sz="3200" dirty="0" smtClean="0">
                <a:latin typeface="Andalus" pitchFamily="18" charset="-78"/>
                <a:cs typeface="Andalus" pitchFamily="18" charset="-78"/>
              </a:rPr>
              <a:t>Refer all patients with prolonged </a:t>
            </a:r>
            <a:r>
              <a:rPr lang="en-US" sz="3200" dirty="0" err="1" smtClean="0">
                <a:latin typeface="Andalus" pitchFamily="18" charset="-78"/>
                <a:cs typeface="Andalus" pitchFamily="18" charset="-78"/>
              </a:rPr>
              <a:t>labour</a:t>
            </a:r>
            <a:r>
              <a:rPr lang="en-US" sz="3200" dirty="0" smtClean="0">
                <a:latin typeface="Andalus" pitchFamily="18" charset="-78"/>
                <a:cs typeface="Andalus" pitchFamily="18" charset="-78"/>
              </a:rPr>
              <a:t> to a comprehensive EOC facility if not available in your facility. </a:t>
            </a:r>
            <a:endParaRPr lang="en-US" sz="3200" dirty="0" smtClean="0">
              <a:latin typeface="Andalus" pitchFamily="18" charset="-78"/>
              <a:cs typeface="Andalus" pitchFamily="18" charset="-78"/>
            </a:endParaRPr>
          </a:p>
          <a:p>
            <a:endParaRPr lang="en-US" sz="3200"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normAutofit/>
          </a:bodyPr>
          <a:lstStyle/>
          <a:p>
            <a:r>
              <a:rPr lang="en-US" dirty="0" smtClean="0"/>
              <a:t>The left blade is applied first and held by the left hand between the fingers and thumbs of the left hand.</a:t>
            </a:r>
            <a:endParaRPr lang="en-US" dirty="0" smtClean="0"/>
          </a:p>
          <a:p>
            <a:r>
              <a:rPr lang="en-US" dirty="0" smtClean="0"/>
              <a:t>The blade is then passed between the head and the palm or surface of the right fingers. The handle is carried backwards towards the middle well over the mother’s abdomen to the right side almost parallel with her right inguinal ligament.</a:t>
            </a:r>
            <a:endParaRPr lang="en-US" dirty="0" smtClean="0"/>
          </a:p>
          <a:p>
            <a:r>
              <a:rPr lang="en-US" dirty="0" smtClean="0"/>
              <a:t>The above position of the blade will ensure the instrument follows the directions of both the pelvic and cephalic curve.</a:t>
            </a:r>
            <a:endParaRPr lang="en-US" dirty="0" smtClean="0"/>
          </a:p>
          <a:p>
            <a:r>
              <a:rPr lang="en-US" dirty="0" smtClean="0"/>
              <a:t>After ascertaining it lies in the correct position next to the head, the fingers of the right hand are withdrawn.</a:t>
            </a:r>
            <a:endParaRPr lang="en-US" dirty="0"/>
          </a:p>
        </p:txBody>
      </p:sp>
    </p:spTree>
  </p:cSld>
  <p:clrMapOvr>
    <a:masterClrMapping/>
  </p:clrMapOv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a_el_25_innerEl" descr="Application of the right blade"/>
          <p:cNvPicPr>
            <a:picLocks noGrp="1"/>
          </p:cNvPicPr>
          <p:nvPr>
            <p:ph idx="1"/>
          </p:nvPr>
        </p:nvPicPr>
        <p:blipFill>
          <a:blip r:embed="rId1" cstate="print"/>
          <a:stretch>
            <a:fillRect/>
          </a:stretch>
        </p:blipFill>
        <p:spPr bwMode="auto">
          <a:xfrm>
            <a:off x="0" y="0"/>
            <a:ext cx="9143999" cy="647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a_el_25_innerEl" descr="Locking of forceps before traction"/>
          <p:cNvPicPr>
            <a:picLocks noGrp="1"/>
          </p:cNvPicPr>
          <p:nvPr>
            <p:ph idx="1"/>
          </p:nvPr>
        </p:nvPicPr>
        <p:blipFill>
          <a:blip r:embed="rId1" cstate="prin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a_el_25_innerEl" descr="The blades lie in submento-vertical while the biparietal diameter is grasped."/>
          <p:cNvPicPr>
            <a:picLocks noGrp="1"/>
          </p:cNvPicPr>
          <p:nvPr>
            <p:ph idx="1"/>
          </p:nvPr>
        </p:nvPicPr>
        <p:blipFill>
          <a:blip r:embed="rId1" cstate="print"/>
          <a:srcRect/>
          <a:stretch>
            <a:fillRect/>
          </a:stretch>
        </p:blipFill>
        <p:spPr bwMode="auto">
          <a:xfrm>
            <a:off x="0" y="685800"/>
            <a:ext cx="9144000" cy="617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8458200" cy="4114800"/>
          </a:xfrm>
        </p:spPr>
        <p:txBody>
          <a:bodyPr/>
          <a:lstStyle/>
          <a:p>
            <a:r>
              <a:rPr lang="en-US" dirty="0" smtClean="0"/>
              <a:t>Delay in second stage of labour</a:t>
            </a:r>
            <a:endParaRPr lang="en-US" dirty="0" smtClean="0"/>
          </a:p>
          <a:p>
            <a:r>
              <a:rPr lang="en-US" dirty="0" smtClean="0"/>
              <a:t>Foetal compromise/distress in 2</a:t>
            </a:r>
            <a:r>
              <a:rPr lang="en-US" baseline="30000" dirty="0" smtClean="0"/>
              <a:t>nd</a:t>
            </a:r>
            <a:r>
              <a:rPr lang="en-US" dirty="0" smtClean="0"/>
              <a:t> stage of labour</a:t>
            </a:r>
            <a:endParaRPr lang="en-US" dirty="0" smtClean="0"/>
          </a:p>
          <a:p>
            <a:r>
              <a:rPr lang="en-US" dirty="0" smtClean="0"/>
              <a:t>Maternal distress/exhaustion</a:t>
            </a:r>
            <a:endParaRPr lang="en-US" dirty="0" smtClean="0"/>
          </a:p>
          <a:p>
            <a:r>
              <a:rPr lang="en-US" dirty="0" smtClean="0"/>
              <a:t>Malposition e.g. OPP</a:t>
            </a:r>
            <a:endParaRPr lang="en-US" dirty="0" smtClean="0"/>
          </a:p>
          <a:p>
            <a:r>
              <a:rPr lang="en-US" dirty="0" smtClean="0"/>
              <a:t>Breech presentation: forceps are usually used to deliver the after-coming head in a controlled fashion</a:t>
            </a:r>
            <a:endParaRPr lang="en-US" dirty="0" smtClean="0"/>
          </a:p>
          <a:p>
            <a:pPr>
              <a:buNone/>
            </a:pPr>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Indications for use of forceps delivery</a:t>
            </a:r>
            <a:endParaRPr lang="en-US" dirty="0"/>
          </a:p>
        </p:txBody>
      </p:sp>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410200"/>
          </a:xfrm>
        </p:spPr>
        <p:txBody>
          <a:bodyPr>
            <a:normAutofit fontScale="92500" lnSpcReduction="10000"/>
          </a:bodyPr>
          <a:lstStyle/>
          <a:p>
            <a:pPr>
              <a:buNone/>
            </a:pPr>
            <a:r>
              <a:rPr lang="en-US" dirty="0" smtClean="0"/>
              <a:t>The following are contraindications to forceps-assisted vaginal deliveries:</a:t>
            </a:r>
            <a:endParaRPr lang="en-US" dirty="0" smtClean="0"/>
          </a:p>
          <a:p>
            <a:r>
              <a:rPr lang="en-US" dirty="0" smtClean="0"/>
              <a:t>Any contraindication to vaginal delivery </a:t>
            </a:r>
            <a:endParaRPr lang="en-US" dirty="0" smtClean="0"/>
          </a:p>
          <a:p>
            <a:r>
              <a:rPr lang="en-US" dirty="0" smtClean="0"/>
              <a:t>Inability to obtain adequate informed consent</a:t>
            </a:r>
            <a:endParaRPr lang="en-US" dirty="0" smtClean="0"/>
          </a:p>
          <a:p>
            <a:r>
              <a:rPr lang="en-US" dirty="0" smtClean="0"/>
              <a:t>A cervix that is not fully dilated or retracted</a:t>
            </a:r>
            <a:endParaRPr lang="en-US" dirty="0" smtClean="0"/>
          </a:p>
          <a:p>
            <a:r>
              <a:rPr lang="en-US" dirty="0" smtClean="0"/>
              <a:t>Inability to determine the presentation and fetal head position</a:t>
            </a:r>
            <a:endParaRPr lang="en-US" dirty="0" smtClean="0"/>
          </a:p>
          <a:p>
            <a:r>
              <a:rPr lang="en-US" dirty="0" smtClean="0"/>
              <a:t>Inadequate pelvic size</a:t>
            </a:r>
            <a:endParaRPr lang="en-US" dirty="0" smtClean="0"/>
          </a:p>
          <a:p>
            <a:r>
              <a:rPr lang="en-US" dirty="0" smtClean="0"/>
              <a:t>Confirmed cephalopelvic disproportion</a:t>
            </a:r>
            <a:endParaRPr lang="en-US" dirty="0" smtClean="0"/>
          </a:p>
          <a:p>
            <a:r>
              <a:rPr lang="en-US" dirty="0" smtClean="0"/>
              <a:t>Unsuccessful trial of vacuum extraction (relative contraindication)</a:t>
            </a:r>
            <a:endParaRPr lang="en-US" dirty="0" smtClean="0"/>
          </a:p>
          <a:p>
            <a:r>
              <a:rPr lang="en-US" dirty="0" smtClean="0"/>
              <a:t>Inadequate facilities and support staff</a:t>
            </a:r>
            <a:endParaRPr lang="en-US" dirty="0" smtClean="0"/>
          </a:p>
          <a:p>
            <a:r>
              <a:rPr lang="en-US" dirty="0" smtClean="0"/>
              <a:t>An insufficiently experienced operator</a:t>
            </a:r>
            <a:endParaRPr lang="en-US" dirty="0" smtClean="0"/>
          </a:p>
          <a:p>
            <a:endParaRPr lang="en-US" dirty="0"/>
          </a:p>
        </p:txBody>
      </p:sp>
      <p:sp>
        <p:nvSpPr>
          <p:cNvPr id="2" name="Title 1"/>
          <p:cNvSpPr>
            <a:spLocks noGrp="1"/>
          </p:cNvSpPr>
          <p:nvPr>
            <p:ph type="title"/>
          </p:nvPr>
        </p:nvSpPr>
        <p:spPr/>
        <p:txBody>
          <a:bodyPr/>
          <a:lstStyle/>
          <a:p>
            <a:r>
              <a:rPr lang="en-US" dirty="0" smtClean="0"/>
              <a:t>contraindications</a:t>
            </a:r>
            <a:endParaRPr lang="en-US" dirty="0"/>
          </a:p>
        </p:txBody>
      </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smtClean="0"/>
              <a:t>Maternal complications</a:t>
            </a:r>
            <a:r>
              <a:rPr lang="en-US" b="1" dirty="0" smtClean="0"/>
              <a:t>;</a:t>
            </a:r>
            <a:endParaRPr lang="en-US" b="1" dirty="0" smtClean="0"/>
          </a:p>
          <a:p>
            <a:pPr>
              <a:buFont typeface="Wingdings" panose="05000000000000000000" pitchFamily="2" charset="2"/>
              <a:buChar char="Ø"/>
            </a:pPr>
            <a:r>
              <a:rPr lang="en-US" dirty="0" smtClean="0"/>
              <a:t>Trauma or soft tissue damage</a:t>
            </a:r>
            <a:endParaRPr lang="en-US" dirty="0" smtClean="0"/>
          </a:p>
          <a:p>
            <a:pPr>
              <a:buFont typeface="Wingdings" panose="05000000000000000000" pitchFamily="2" charset="2"/>
              <a:buChar char="Ø"/>
            </a:pPr>
            <a:r>
              <a:rPr lang="en-US" dirty="0" smtClean="0"/>
              <a:t>Haemorrhage from the above</a:t>
            </a:r>
            <a:endParaRPr lang="en-US" dirty="0" smtClean="0"/>
          </a:p>
          <a:p>
            <a:pPr>
              <a:buFont typeface="Wingdings" panose="05000000000000000000" pitchFamily="2" charset="2"/>
              <a:buChar char="Ø"/>
            </a:pPr>
            <a:r>
              <a:rPr lang="en-US" dirty="0" smtClean="0"/>
              <a:t>Dysuria or urinary retension which may result from bruising or oedema to the urethra</a:t>
            </a:r>
            <a:endParaRPr lang="en-US" dirty="0" smtClean="0"/>
          </a:p>
          <a:p>
            <a:pPr>
              <a:buFont typeface="Wingdings" panose="05000000000000000000" pitchFamily="2" charset="2"/>
              <a:buChar char="Ø"/>
            </a:pPr>
            <a:r>
              <a:rPr lang="en-US" dirty="0" smtClean="0"/>
              <a:t>Painful perineum</a:t>
            </a:r>
            <a:endParaRPr lang="en-US" dirty="0" smtClean="0"/>
          </a:p>
          <a:p>
            <a:pPr>
              <a:buFont typeface="Wingdings" panose="05000000000000000000" pitchFamily="2" charset="2"/>
              <a:buChar char="Ø"/>
            </a:pPr>
            <a:r>
              <a:rPr lang="en-US" dirty="0" smtClean="0"/>
              <a:t>Postnatal morbidity</a:t>
            </a:r>
            <a:endParaRPr lang="en-US" dirty="0" smtClean="0"/>
          </a:p>
        </p:txBody>
      </p:sp>
      <p:sp>
        <p:nvSpPr>
          <p:cNvPr id="2" name="Title 1"/>
          <p:cNvSpPr>
            <a:spLocks noGrp="1"/>
          </p:cNvSpPr>
          <p:nvPr>
            <p:ph type="title"/>
          </p:nvPr>
        </p:nvSpPr>
        <p:spPr/>
        <p:txBody>
          <a:bodyPr>
            <a:normAutofit fontScale="90000"/>
          </a:bodyPr>
          <a:lstStyle/>
          <a:p>
            <a:r>
              <a:rPr lang="en-US" dirty="0" smtClean="0"/>
              <a:t>Complications of forceps delivery</a:t>
            </a:r>
            <a:br>
              <a:rPr lang="en-US" dirty="0" smtClean="0"/>
            </a:br>
            <a:endParaRPr lang="en-US" dirty="0"/>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077200" cy="5638800"/>
          </a:xfrm>
        </p:spPr>
        <p:txBody>
          <a:bodyPr>
            <a:normAutofit/>
          </a:bodyPr>
          <a:lstStyle/>
          <a:p>
            <a:pPr>
              <a:buNone/>
            </a:pPr>
            <a:r>
              <a:rPr lang="en-US" b="1" u="sng" dirty="0" smtClean="0">
                <a:latin typeface="Calibri" panose="020F0502020204030204" charset="0"/>
              </a:rPr>
              <a:t>neonatal complications</a:t>
            </a:r>
            <a:endParaRPr lang="en-US" b="1" u="sng" dirty="0" smtClean="0">
              <a:latin typeface="Calibri" panose="020F0502020204030204" charset="0"/>
            </a:endParaRPr>
          </a:p>
          <a:p>
            <a:pPr>
              <a:buFont typeface="Wingdings" panose="05000000000000000000" pitchFamily="2" charset="2"/>
              <a:buChar char="Ø"/>
            </a:pPr>
            <a:r>
              <a:rPr lang="en-US" dirty="0" smtClean="0">
                <a:latin typeface="Calibri" panose="020F0502020204030204" charset="0"/>
              </a:rPr>
              <a:t>Marks on the baby’s face caused by the pressure of the forceps</a:t>
            </a:r>
            <a:endParaRPr lang="en-US" dirty="0" smtClean="0">
              <a:latin typeface="Calibri" panose="020F0502020204030204" charset="0"/>
            </a:endParaRPr>
          </a:p>
          <a:p>
            <a:pPr>
              <a:buFont typeface="Wingdings" panose="05000000000000000000" pitchFamily="2" charset="2"/>
              <a:buChar char="Ø"/>
            </a:pPr>
            <a:r>
              <a:rPr lang="en-US" dirty="0" smtClean="0">
                <a:latin typeface="Calibri" panose="020F0502020204030204" charset="0"/>
              </a:rPr>
              <a:t>Excessive bruising from the forceps</a:t>
            </a:r>
            <a:endParaRPr lang="en-US" dirty="0" smtClean="0">
              <a:latin typeface="Calibri" panose="020F0502020204030204" charset="0"/>
            </a:endParaRPr>
          </a:p>
          <a:p>
            <a:pPr>
              <a:buFont typeface="Wingdings" panose="05000000000000000000" pitchFamily="2" charset="2"/>
              <a:buChar char="Ø"/>
            </a:pPr>
            <a:r>
              <a:rPr lang="en-US" dirty="0" smtClean="0">
                <a:latin typeface="Calibri" panose="020F0502020204030204" charset="0"/>
              </a:rPr>
              <a:t>Facial palsy, rusulting from pressure from a blade compressing a facial nerve</a:t>
            </a:r>
            <a:endParaRPr lang="en-US" dirty="0" smtClean="0">
              <a:latin typeface="Calibri" panose="020F0502020204030204" charset="0"/>
            </a:endParaRPr>
          </a:p>
          <a:p>
            <a:pPr>
              <a:buFont typeface="Wingdings" panose="05000000000000000000" pitchFamily="2" charset="2"/>
              <a:buChar char="Ø"/>
            </a:pPr>
            <a:r>
              <a:rPr lang="en-US" dirty="0" smtClean="0">
                <a:latin typeface="Calibri" panose="020F0502020204030204" charset="0"/>
              </a:rPr>
              <a:t>Cephalhaematoma: an effusion of blood under the periosteum which covers the skull bones secondary to rupture of blood vessels crossing the </a:t>
            </a:r>
            <a:r>
              <a:rPr lang="en-US" dirty="0" err="1" smtClean="0">
                <a:latin typeface="Calibri" panose="020F0502020204030204" charset="0"/>
              </a:rPr>
              <a:t>periosteum</a:t>
            </a:r>
            <a:r>
              <a:rPr lang="en-US" dirty="0" smtClean="0">
                <a:latin typeface="Calibri" panose="020F0502020204030204" charset="0"/>
              </a:rPr>
              <a:t> </a:t>
            </a:r>
            <a:endParaRPr lang="en-US" dirty="0" smtClean="0">
              <a:latin typeface="Calibri" panose="020F0502020204030204" charset="0"/>
            </a:endParaRPr>
          </a:p>
          <a:p>
            <a:pPr>
              <a:buFont typeface="Wingdings" panose="05000000000000000000" pitchFamily="2" charset="2"/>
              <a:buChar char="Ø"/>
            </a:pPr>
            <a:r>
              <a:rPr lang="en-US" dirty="0" smtClean="0">
                <a:latin typeface="Calibri" panose="020F0502020204030204" charset="0"/>
              </a:rPr>
              <a:t>Cerebral irritability-causing cerebral oedema or haemorrhage</a:t>
            </a:r>
            <a:endParaRPr lang="en-US" dirty="0" smtClean="0">
              <a:latin typeface="Calibri" panose="020F0502020204030204" charset="0"/>
            </a:endParaRPr>
          </a:p>
          <a:p>
            <a:pPr>
              <a:buNone/>
            </a:pPr>
            <a:endParaRPr lang="en-US" dirty="0" smtClean="0">
              <a:latin typeface="Calibri" panose="020F0502020204030204" charset="0"/>
            </a:endParaRPr>
          </a:p>
          <a:p>
            <a:endParaRPr lang="en-US"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pPr>
              <a:buNone/>
            </a:pPr>
            <a:r>
              <a:rPr lang="en-US" b="1" u="sng" dirty="0" smtClean="0"/>
              <a:t>DEFINITION</a:t>
            </a:r>
            <a:endParaRPr lang="en-US" b="1" u="sng" dirty="0" smtClean="0"/>
          </a:p>
          <a:p>
            <a:pPr>
              <a:buNone/>
            </a:pPr>
            <a:r>
              <a:rPr lang="en-US" b="1" dirty="0" smtClean="0"/>
              <a:t>Symphysiotomy</a:t>
            </a:r>
            <a:r>
              <a:rPr lang="en-US" dirty="0" smtClean="0"/>
              <a:t> is a surgical procedure in which the cartilage of the pubic symphysis is divided to widen the pelvis allowing childbirth when there is a mechanical problem. It is also known as </a:t>
            </a:r>
            <a:r>
              <a:rPr lang="en-US" b="1" dirty="0" smtClean="0"/>
              <a:t>pelviotomy</a:t>
            </a:r>
            <a:r>
              <a:rPr lang="en-US" dirty="0" smtClean="0"/>
              <a:t>, </a:t>
            </a:r>
            <a:r>
              <a:rPr lang="en-US" b="1" dirty="0" smtClean="0"/>
              <a:t>synchondrotomy,</a:t>
            </a:r>
            <a:r>
              <a:rPr lang="en-US" dirty="0" smtClean="0"/>
              <a:t> </a:t>
            </a:r>
            <a:r>
              <a:rPr lang="en-US" b="1" dirty="0" smtClean="0"/>
              <a:t>pubiotomy</a:t>
            </a:r>
            <a:r>
              <a:rPr lang="en-US" dirty="0" smtClean="0"/>
              <a:t>, and </a:t>
            </a:r>
            <a:r>
              <a:rPr lang="en-US" b="1" dirty="0" smtClean="0"/>
              <a:t>Gigli's operation</a:t>
            </a:r>
            <a:r>
              <a:rPr lang="en-US" dirty="0" smtClean="0"/>
              <a:t> after Leonardo Gigli, who invented a saw commonly used in Europe to accomplish the operation</a:t>
            </a:r>
            <a:endParaRPr lang="en-US" dirty="0" smtClean="0"/>
          </a:p>
          <a:p>
            <a:endParaRPr lang="en-US" dirty="0"/>
          </a:p>
        </p:txBody>
      </p:sp>
      <p:sp>
        <p:nvSpPr>
          <p:cNvPr id="2" name="Title 1"/>
          <p:cNvSpPr>
            <a:spLocks noGrp="1"/>
          </p:cNvSpPr>
          <p:nvPr>
            <p:ph type="title"/>
          </p:nvPr>
        </p:nvSpPr>
        <p:spPr>
          <a:xfrm>
            <a:off x="0" y="0"/>
            <a:ext cx="9144000" cy="914400"/>
          </a:xfrm>
          <a:solidFill>
            <a:schemeClr val="accent3">
              <a:lumMod val="50000"/>
            </a:schemeClr>
          </a:solidFill>
        </p:spPr>
        <p:txBody>
          <a:bodyPr/>
          <a:lstStyle/>
          <a:p>
            <a:r>
              <a:rPr lang="en-US" b="1" dirty="0" smtClean="0">
                <a:solidFill>
                  <a:srgbClr val="FFFF00"/>
                </a:solidFill>
              </a:rPr>
              <a:t>SYMPHYSIOTOMY</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a:bodyPr>
          <a:lstStyle/>
          <a:p>
            <a:pPr>
              <a:buNone/>
            </a:pPr>
            <a:r>
              <a:rPr lang="en-US" sz="2800" dirty="0" smtClean="0">
                <a:latin typeface="Calibri" panose="020F0502020204030204" charset="0"/>
              </a:rPr>
              <a:t>The most common indications are; </a:t>
            </a:r>
            <a:endParaRPr lang="en-US" sz="2800" dirty="0" smtClean="0">
              <a:latin typeface="Calibri" panose="020F0502020204030204" charset="0"/>
            </a:endParaRPr>
          </a:p>
          <a:p>
            <a:r>
              <a:rPr lang="en-US" sz="2800" dirty="0" smtClean="0">
                <a:latin typeface="Calibri" panose="020F0502020204030204" charset="0"/>
              </a:rPr>
              <a:t>a trapped head of a breech baby</a:t>
            </a:r>
            <a:endParaRPr lang="en-US" sz="2800" dirty="0" smtClean="0">
              <a:latin typeface="Calibri" panose="020F0502020204030204" charset="0"/>
            </a:endParaRPr>
          </a:p>
          <a:p>
            <a:r>
              <a:rPr lang="en-US" sz="2800" dirty="0" smtClean="0">
                <a:latin typeface="Calibri" panose="020F0502020204030204" charset="0"/>
              </a:rPr>
              <a:t>shoulder dystocia which does not resolve with routine </a:t>
            </a:r>
            <a:r>
              <a:rPr lang="en-US" sz="2800" dirty="0" err="1" smtClean="0">
                <a:latin typeface="Calibri" panose="020F0502020204030204" charset="0"/>
              </a:rPr>
              <a:t>manoeuvres</a:t>
            </a:r>
            <a:r>
              <a:rPr lang="en-US" sz="2800" dirty="0" smtClean="0">
                <a:latin typeface="Calibri" panose="020F0502020204030204" charset="0"/>
              </a:rPr>
              <a:t> </a:t>
            </a:r>
            <a:endParaRPr lang="en-US" sz="2800" dirty="0" smtClean="0">
              <a:latin typeface="Calibri" panose="020F0502020204030204" charset="0"/>
            </a:endParaRPr>
          </a:p>
          <a:p>
            <a:r>
              <a:rPr lang="en-US" sz="2800" dirty="0" smtClean="0">
                <a:latin typeface="Calibri" panose="020F0502020204030204" charset="0"/>
              </a:rPr>
              <a:t>obstructed labour at full cervical dilation when there is no option of a caesarean section. </a:t>
            </a:r>
            <a:endParaRPr lang="en-US" sz="2800" dirty="0" smtClean="0">
              <a:latin typeface="Calibri" panose="020F0502020204030204" charset="0"/>
            </a:endParaRPr>
          </a:p>
          <a:p>
            <a:pPr>
              <a:buNone/>
            </a:pPr>
            <a:r>
              <a:rPr lang="en-US" sz="2800" b="1" i="1" dirty="0" smtClean="0">
                <a:latin typeface="Calibri" panose="020F0502020204030204" charset="0"/>
              </a:rPr>
              <a:t>Currently the procedure is rarely performed in developed countries, but is still routine in developing countries where caesarean section is not always an option</a:t>
            </a:r>
            <a:endParaRPr lang="en-US" sz="2800" b="1" i="1" dirty="0" smtClean="0">
              <a:latin typeface="Calibri" panose="020F0502020204030204" charset="0"/>
            </a:endParaRPr>
          </a:p>
          <a:p>
            <a:endParaRPr lang="en-US" sz="2800" dirty="0">
              <a:latin typeface="Calibri" panose="020F0502020204030204" charset="0"/>
            </a:endParaRPr>
          </a:p>
        </p:txBody>
      </p:sp>
      <p:sp>
        <p:nvSpPr>
          <p:cNvPr id="2" name="Title 1"/>
          <p:cNvSpPr>
            <a:spLocks noGrp="1"/>
          </p:cNvSpPr>
          <p:nvPr>
            <p:ph type="title"/>
          </p:nvPr>
        </p:nvSpPr>
        <p:spPr>
          <a:xfrm>
            <a:off x="0" y="0"/>
            <a:ext cx="9144000" cy="914400"/>
          </a:xfrm>
        </p:spPr>
        <p:txBody>
          <a:bodyPr>
            <a:normAutofit fontScale="90000"/>
          </a:bodyPr>
          <a:lstStyle/>
          <a:p>
            <a:br>
              <a:rPr lang="en-US" sz="4000" dirty="0" smtClean="0"/>
            </a:br>
            <a:r>
              <a:rPr lang="en-US" sz="4000" dirty="0" smtClean="0"/>
              <a:t>Indications for </a:t>
            </a:r>
            <a:r>
              <a:rPr lang="en-US" sz="4000" dirty="0" err="1" smtClean="0"/>
              <a:t>symphysiotomy</a:t>
            </a:r>
            <a:br>
              <a:rPr lang="en-US" sz="4000" dirty="0" smtClean="0"/>
            </a:br>
            <a:endParaRPr lang="en-US" sz="40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458200" cy="6858000"/>
          </a:xfrm>
        </p:spPr>
        <p:txBody>
          <a:bodyPr>
            <a:normAutofit/>
          </a:bodyPr>
          <a:lstStyle/>
          <a:p>
            <a:pPr>
              <a:buNone/>
            </a:pPr>
            <a:r>
              <a:rPr lang="en-US" sz="2800" b="1" u="sng" dirty="0" smtClean="0">
                <a:latin typeface="Andalus" pitchFamily="18" charset="-78"/>
                <a:cs typeface="Andalus" pitchFamily="18" charset="-78"/>
              </a:rPr>
              <a:t>Referral process </a:t>
            </a:r>
            <a:endParaRPr lang="en-US" sz="2800" b="1" u="sng" dirty="0" smtClean="0">
              <a:latin typeface="Andalus" pitchFamily="18" charset="-78"/>
              <a:cs typeface="Andalus" pitchFamily="18" charset="-78"/>
            </a:endParaRPr>
          </a:p>
          <a:p>
            <a:r>
              <a:rPr lang="en-US" sz="2800" dirty="0" smtClean="0">
                <a:latin typeface="Andalus" pitchFamily="18" charset="-78"/>
                <a:cs typeface="Andalus" pitchFamily="18" charset="-78"/>
              </a:rPr>
              <a:t>Explain the dangers of prolonged labour to the family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Write a referral note and refer immediately to the hospital.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A skilled health care provider must escort the woman and continue to monitor her condition.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Monitor maternal vital signs 1/2 hourly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Monitor foetal heart rate 1/2 hourly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Measure the urine volume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Ensure IV fluids (5% dextrose) continue during transfer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Broad-spectrum antibiotics should be started before departure. </a:t>
            </a:r>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normAutofit/>
          </a:bodyPr>
          <a:lstStyle/>
          <a:p>
            <a:r>
              <a:rPr lang="en-US" dirty="0" smtClean="0"/>
              <a:t>Symphysiotomy results in a temporary increase in pelvic diameter (up to 2 cm) by surgically dividing the ligaments of the symphysis under local anaesthesia. This procedure should be carried out only in combination with vacuum extraction. </a:t>
            </a:r>
            <a:endParaRPr lang="en-US" dirty="0" smtClean="0"/>
          </a:p>
          <a:p>
            <a:r>
              <a:rPr lang="en-US" dirty="0" smtClean="0"/>
              <a:t>Symphysiotomy in combination with vacuum extraction can be a life-saving procedure in areas of the world where caesarean section is not feasible or immediately available. </a:t>
            </a:r>
            <a:endParaRPr lang="en-US" dirty="0"/>
          </a:p>
        </p:txBody>
      </p:sp>
    </p:spTree>
  </p:cSld>
  <p:clrMapOvr>
    <a:masterClrMapping/>
  </p:clrMapOv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8458200" cy="4648200"/>
          </a:xfrm>
        </p:spPr>
        <p:txBody>
          <a:bodyPr>
            <a:noAutofit/>
          </a:bodyPr>
          <a:lstStyle/>
          <a:p>
            <a:r>
              <a:rPr lang="en-US" sz="2800" dirty="0" smtClean="0">
                <a:latin typeface="Calibri" panose="020F0502020204030204" charset="0"/>
              </a:rPr>
              <a:t>urethral and bladder injury</a:t>
            </a:r>
            <a:endParaRPr lang="en-US" sz="2800" dirty="0" smtClean="0">
              <a:latin typeface="Calibri" panose="020F0502020204030204" charset="0"/>
            </a:endParaRPr>
          </a:p>
          <a:p>
            <a:r>
              <a:rPr lang="en-US" sz="2800" dirty="0" smtClean="0">
                <a:latin typeface="Calibri" panose="020F0502020204030204" charset="0"/>
              </a:rPr>
              <a:t>Infection= PUERPERAL SEPSIS</a:t>
            </a:r>
            <a:endParaRPr lang="en-US" sz="2800" dirty="0" smtClean="0">
              <a:latin typeface="Calibri" panose="020F0502020204030204" charset="0"/>
            </a:endParaRPr>
          </a:p>
          <a:p>
            <a:r>
              <a:rPr lang="en-US" sz="2800" dirty="0" smtClean="0">
                <a:latin typeface="Calibri" panose="020F0502020204030204" charset="0"/>
              </a:rPr>
              <a:t>pain and </a:t>
            </a:r>
            <a:endParaRPr lang="en-US" sz="2800" dirty="0" smtClean="0">
              <a:latin typeface="Calibri" panose="020F0502020204030204" charset="0"/>
            </a:endParaRPr>
          </a:p>
          <a:p>
            <a:r>
              <a:rPr lang="en-US" sz="2800" dirty="0" smtClean="0">
                <a:latin typeface="Calibri" panose="020F0502020204030204" charset="0"/>
              </a:rPr>
              <a:t>long-term walking difficulty. </a:t>
            </a:r>
            <a:endParaRPr lang="en-US" sz="2800" dirty="0" smtClean="0">
              <a:latin typeface="Calibri" panose="020F0502020204030204" charset="0"/>
            </a:endParaRPr>
          </a:p>
          <a:p>
            <a:pPr>
              <a:buNone/>
            </a:pPr>
            <a:endParaRPr lang="en-US" sz="2800" dirty="0" smtClean="0">
              <a:latin typeface="Calibri" panose="020F0502020204030204" charset="0"/>
            </a:endParaRPr>
          </a:p>
          <a:p>
            <a:pPr>
              <a:buNone/>
            </a:pPr>
            <a:r>
              <a:rPr lang="en-US" sz="2800" dirty="0" err="1" smtClean="0">
                <a:latin typeface="Calibri" panose="020F0502020204030204" charset="0"/>
              </a:rPr>
              <a:t>Symphysiotomy</a:t>
            </a:r>
            <a:r>
              <a:rPr lang="en-US" sz="2800" dirty="0" smtClean="0">
                <a:latin typeface="Calibri" panose="020F0502020204030204" charset="0"/>
              </a:rPr>
              <a:t> should, therefore, be carried out only when there is no safe alternative. It is advised that this procedure should not be repeated due to the risk of gait problems and continual pain</a:t>
            </a:r>
            <a:endParaRPr lang="en-US" sz="2800" dirty="0" smtClean="0">
              <a:latin typeface="Calibri" panose="020F0502020204030204" charset="0"/>
            </a:endParaRPr>
          </a:p>
          <a:p>
            <a:pPr>
              <a:buNone/>
            </a:pPr>
            <a:r>
              <a:rPr lang="en-US" sz="2800" dirty="0" smtClean="0">
                <a:latin typeface="Calibri" panose="020F0502020204030204" charset="0"/>
              </a:rPr>
              <a:t>					</a:t>
            </a:r>
            <a:r>
              <a:rPr lang="en-US" sz="2800" b="1" dirty="0" smtClean="0">
                <a:solidFill>
                  <a:schemeClr val="accent2">
                    <a:lumMod val="60000"/>
                    <a:lumOff val="40000"/>
                  </a:schemeClr>
                </a:solidFill>
                <a:latin typeface="Calibri" panose="020F0502020204030204" charset="0"/>
              </a:rPr>
              <a:t>END</a:t>
            </a:r>
            <a:endParaRPr lang="en-US" sz="2800" b="1" dirty="0" smtClean="0">
              <a:solidFill>
                <a:schemeClr val="accent2">
                  <a:lumMod val="60000"/>
                  <a:lumOff val="40000"/>
                </a:schemeClr>
              </a:solidFill>
              <a:latin typeface="Calibri" panose="020F0502020204030204" charset="0"/>
            </a:endParaRPr>
          </a:p>
          <a:p>
            <a:endParaRPr lang="en-US" sz="2800" dirty="0">
              <a:latin typeface="Calibri" panose="020F0502020204030204" charset="0"/>
            </a:endParaRPr>
          </a:p>
        </p:txBody>
      </p:sp>
      <p:sp>
        <p:nvSpPr>
          <p:cNvPr id="2" name="Title 1"/>
          <p:cNvSpPr>
            <a:spLocks noGrp="1"/>
          </p:cNvSpPr>
          <p:nvPr>
            <p:ph type="title"/>
          </p:nvPr>
        </p:nvSpPr>
        <p:spPr/>
        <p:txBody>
          <a:bodyPr>
            <a:normAutofit fontScale="90000"/>
          </a:bodyPr>
          <a:lstStyle/>
          <a:p>
            <a:r>
              <a:rPr lang="en-US" dirty="0" smtClean="0"/>
              <a:t>Complications of </a:t>
            </a:r>
            <a:r>
              <a:rPr lang="en-US" dirty="0" err="1" smtClean="0"/>
              <a:t>symphysiotomy</a:t>
            </a:r>
            <a:endParaRPr lang="en-US" dirty="0"/>
          </a:p>
        </p:txBody>
      </p:sp>
    </p:spTree>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429000"/>
          </a:xfrm>
          <a:solidFill>
            <a:srgbClr val="7030A0"/>
          </a:solidFill>
        </p:spPr>
        <p:txBody>
          <a:bodyPr>
            <a:normAutofit/>
          </a:bodyPr>
          <a:lstStyle/>
          <a:p>
            <a:r>
              <a:rPr lang="en-US" sz="6000" b="1" dirty="0" smtClean="0">
                <a:solidFill>
                  <a:srgbClr val="FFFF00"/>
                </a:solidFill>
                <a:latin typeface="Algerian" panose="04020705040A02060702" pitchFamily="82" charset="0"/>
              </a:rPr>
              <a:t>MALPOSITIONS OF THE OCCIPUT &amp; MALPRESENTATIONS</a:t>
            </a:r>
            <a:endParaRPr lang="en-US" sz="6000" b="1" dirty="0">
              <a:solidFill>
                <a:srgbClr val="FFFF00"/>
              </a:solidFill>
              <a:latin typeface="Algerian" panose="04020705040A02060702" pitchFamily="82" charset="0"/>
            </a:endParaRPr>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b="1" u="sng" dirty="0" smtClean="0"/>
              <a:t>GENERAL OBJECTIVE:</a:t>
            </a:r>
            <a:endParaRPr lang="en-US" sz="2800" b="1" u="sng" dirty="0" smtClean="0"/>
          </a:p>
          <a:p>
            <a:pPr>
              <a:buNone/>
            </a:pPr>
            <a:r>
              <a:rPr lang="en-US" sz="2800" dirty="0" smtClean="0"/>
              <a:t>By the end of this session, the student nurse should be able to describe and manage the major malpresentations of the occiput and </a:t>
            </a:r>
            <a:r>
              <a:rPr lang="en-US" sz="2800" dirty="0" err="1" smtClean="0"/>
              <a:t>occipitoposterior</a:t>
            </a:r>
            <a:r>
              <a:rPr lang="en-US" sz="2800" dirty="0" smtClean="0"/>
              <a:t> position</a:t>
            </a:r>
            <a:endParaRPr lang="en-US" sz="2800" dirty="0" smtClean="0"/>
          </a:p>
          <a:p>
            <a:pPr>
              <a:buNone/>
            </a:pPr>
            <a:r>
              <a:rPr lang="en-US" sz="2800" b="1" u="sng" dirty="0" smtClean="0"/>
              <a:t>SPECIFIC OBJECTIVES:</a:t>
            </a:r>
            <a:endParaRPr lang="en-US" sz="2800" b="1" u="sng" dirty="0" smtClean="0"/>
          </a:p>
          <a:p>
            <a:r>
              <a:rPr lang="en-US" sz="2800" dirty="0" smtClean="0"/>
              <a:t>Describe and manage the following;</a:t>
            </a:r>
            <a:endParaRPr lang="en-US" sz="2800" dirty="0" smtClean="0"/>
          </a:p>
          <a:p>
            <a:pPr marL="914400" lvl="1" indent="-514350">
              <a:buFont typeface="+mj-lt"/>
              <a:buAutoNum type="romanLcPeriod"/>
            </a:pPr>
            <a:r>
              <a:rPr lang="en-US" sz="2400" dirty="0" smtClean="0"/>
              <a:t>Occipito posterior position</a:t>
            </a:r>
            <a:endParaRPr lang="en-US" sz="2400" dirty="0" smtClean="0"/>
          </a:p>
          <a:p>
            <a:pPr marL="914400" lvl="1" indent="-514350">
              <a:buFont typeface="+mj-lt"/>
              <a:buAutoNum type="romanLcPeriod"/>
            </a:pPr>
            <a:r>
              <a:rPr lang="en-US" sz="2400" dirty="0" smtClean="0"/>
              <a:t>Breech presentation</a:t>
            </a:r>
            <a:endParaRPr lang="en-US" sz="2400" dirty="0" smtClean="0"/>
          </a:p>
          <a:p>
            <a:pPr marL="914400" lvl="1" indent="-514350">
              <a:buFont typeface="+mj-lt"/>
              <a:buAutoNum type="romanLcPeriod"/>
            </a:pPr>
            <a:r>
              <a:rPr lang="en-US" sz="2400" dirty="0" smtClean="0"/>
              <a:t>Face presentation</a:t>
            </a:r>
            <a:endParaRPr lang="en-US" sz="2400" dirty="0" smtClean="0"/>
          </a:p>
          <a:p>
            <a:pPr marL="914400" lvl="1" indent="-514350">
              <a:buFont typeface="+mj-lt"/>
              <a:buAutoNum type="romanLcPeriod"/>
            </a:pPr>
            <a:r>
              <a:rPr lang="en-US" sz="2400" dirty="0" smtClean="0"/>
              <a:t>Shoulder presentation</a:t>
            </a:r>
            <a:endParaRPr lang="en-US" sz="2400" dirty="0" smtClean="0"/>
          </a:p>
          <a:p>
            <a:pPr marL="914400" lvl="1" indent="-514350">
              <a:buFont typeface="+mj-lt"/>
              <a:buAutoNum type="romanLcPeriod"/>
            </a:pPr>
            <a:r>
              <a:rPr lang="en-US" sz="2400" dirty="0" smtClean="0"/>
              <a:t>Brow presentation</a:t>
            </a:r>
            <a:endParaRPr lang="en-US" sz="2400" dirty="0" smtClean="0"/>
          </a:p>
          <a:p>
            <a:pPr marL="914400" lvl="1" indent="-514350">
              <a:buFont typeface="+mj-lt"/>
              <a:buAutoNum type="romanLcPeriod"/>
            </a:pPr>
            <a:r>
              <a:rPr lang="en-US" sz="2400" dirty="0" smtClean="0"/>
              <a:t>Compound presentation</a:t>
            </a:r>
            <a:endParaRPr lang="en-US" sz="2400" dirty="0" smtClean="0"/>
          </a:p>
          <a:p>
            <a:pPr marL="914400" lvl="1" indent="-514350">
              <a:buFont typeface="+mj-lt"/>
              <a:buAutoNum type="romanLcPeriod"/>
            </a:pPr>
            <a:r>
              <a:rPr lang="en-US" sz="2400" dirty="0" smtClean="0"/>
              <a:t>Unstable lie</a:t>
            </a:r>
            <a:endParaRPr lang="en-US" sz="2400" dirty="0" smtClean="0"/>
          </a:p>
          <a:p>
            <a:pPr lvl="1"/>
            <a:endParaRPr lang="en-US" sz="2400" dirty="0"/>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DEFINITIONS</a:t>
            </a:r>
            <a:endParaRPr lang="en-US" dirty="0"/>
          </a:p>
        </p:txBody>
      </p:sp>
      <p:sp>
        <p:nvSpPr>
          <p:cNvPr id="4" name="Content Placeholder 2"/>
          <p:cNvSpPr>
            <a:spLocks noGrp="1"/>
          </p:cNvSpPr>
          <p:nvPr>
            <p:ph idx="1"/>
          </p:nvPr>
        </p:nvSpPr>
        <p:spPr>
          <a:xfrm>
            <a:off x="0" y="1219200"/>
            <a:ext cx="8686800" cy="4788091"/>
          </a:xfrm>
        </p:spPr>
        <p:txBody>
          <a:bodyPr>
            <a:normAutofit/>
          </a:bodyPr>
          <a:lstStyle/>
          <a:p>
            <a:pPr marL="365760" indent="-283210" fontAlgn="auto">
              <a:spcAft>
                <a:spcPts val="0"/>
              </a:spcAft>
              <a:buFont typeface="Wingdings 2" panose="05020102010507070707"/>
              <a:buChar char=""/>
              <a:defRPr/>
            </a:pPr>
            <a:r>
              <a:rPr lang="en-US" dirty="0" smtClean="0"/>
              <a:t>Lie</a:t>
            </a:r>
            <a:endParaRPr lang="en-US" dirty="0" smtClean="0"/>
          </a:p>
          <a:p>
            <a:pPr marL="640080" lvl="1" indent="-237490" fontAlgn="auto">
              <a:spcAft>
                <a:spcPts val="0"/>
              </a:spcAft>
              <a:buFont typeface="Verdana" panose="020B0604030504040204"/>
              <a:buChar char="◦"/>
              <a:defRPr/>
            </a:pPr>
            <a:r>
              <a:rPr lang="en-US" dirty="0" smtClean="0"/>
              <a:t>Relationship of long axis of fetus to mother</a:t>
            </a:r>
            <a:endParaRPr lang="en-US" dirty="0" smtClean="0"/>
          </a:p>
          <a:p>
            <a:pPr marL="640080" lvl="1" indent="-237490" fontAlgn="auto">
              <a:spcAft>
                <a:spcPts val="0"/>
              </a:spcAft>
              <a:buFont typeface="Verdana" panose="020B0604030504040204"/>
              <a:buChar char="◦"/>
              <a:defRPr/>
            </a:pPr>
            <a:r>
              <a:rPr lang="en-US" dirty="0" smtClean="0"/>
              <a:t>Longitudinal, transverse, oblique</a:t>
            </a:r>
            <a:endParaRPr lang="en-US" dirty="0" smtClean="0"/>
          </a:p>
          <a:p>
            <a:pPr marL="365760" indent="-283210" fontAlgn="auto">
              <a:spcAft>
                <a:spcPts val="0"/>
              </a:spcAft>
              <a:buFont typeface="Wingdings 2" panose="05020102010507070707"/>
              <a:buChar char=""/>
              <a:defRPr/>
            </a:pPr>
            <a:r>
              <a:rPr lang="en-US" dirty="0" smtClean="0"/>
              <a:t> Presentation</a:t>
            </a:r>
            <a:endParaRPr lang="en-US" dirty="0" smtClean="0"/>
          </a:p>
          <a:p>
            <a:pPr marL="640080" lvl="1" indent="-237490" fontAlgn="auto">
              <a:spcAft>
                <a:spcPts val="0"/>
              </a:spcAft>
              <a:buFont typeface="Verdana" panose="020B0604030504040204"/>
              <a:buChar char="◦"/>
              <a:defRPr/>
            </a:pPr>
            <a:r>
              <a:rPr lang="en-US" dirty="0" smtClean="0"/>
              <a:t>Portion of fetus foremost in birth canal</a:t>
            </a:r>
            <a:endParaRPr lang="en-US" dirty="0" smtClean="0"/>
          </a:p>
          <a:p>
            <a:pPr marL="640080" lvl="1" indent="-237490" fontAlgn="auto">
              <a:spcAft>
                <a:spcPts val="0"/>
              </a:spcAft>
              <a:buFont typeface="Verdana" panose="020B0604030504040204"/>
              <a:buChar char="◦"/>
              <a:defRPr/>
            </a:pPr>
            <a:r>
              <a:rPr lang="en-US" dirty="0" smtClean="0"/>
              <a:t>Vertex, breech, face, brow, shoulder</a:t>
            </a:r>
            <a:endParaRPr lang="en-US" dirty="0" smtClean="0"/>
          </a:p>
          <a:p>
            <a:pPr marL="365760" indent="-283210" fontAlgn="auto">
              <a:spcAft>
                <a:spcPts val="0"/>
              </a:spcAft>
              <a:buFont typeface="Wingdings 2" panose="05020102010507070707"/>
              <a:buChar char=""/>
              <a:defRPr/>
            </a:pPr>
            <a:r>
              <a:rPr lang="en-US" dirty="0" smtClean="0"/>
              <a:t> Position</a:t>
            </a:r>
            <a:endParaRPr lang="en-US" dirty="0" smtClean="0"/>
          </a:p>
          <a:p>
            <a:pPr marL="640080" lvl="1" indent="-237490" fontAlgn="auto">
              <a:spcAft>
                <a:spcPts val="0"/>
              </a:spcAft>
              <a:buFont typeface="Verdana" panose="020B0604030504040204"/>
              <a:buChar char="◦"/>
              <a:defRPr/>
            </a:pPr>
            <a:r>
              <a:rPr lang="en-US" dirty="0" smtClean="0"/>
              <a:t>Reference point on presenting part</a:t>
            </a:r>
            <a:endParaRPr lang="en-US" dirty="0" smtClean="0"/>
          </a:p>
          <a:p>
            <a:pPr marL="640080" lvl="1" indent="-237490" fontAlgn="auto">
              <a:spcAft>
                <a:spcPts val="0"/>
              </a:spcAft>
              <a:buFont typeface="Verdana" panose="020B0604030504040204"/>
              <a:buChar char="◦"/>
              <a:defRPr/>
            </a:pPr>
            <a:r>
              <a:rPr lang="en-US" dirty="0" smtClean="0"/>
              <a:t>Examples: LOA / ROA / LOP</a:t>
            </a:r>
            <a:endParaRPr lang="en-US" b="1" dirty="0" smtClean="0"/>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304800"/>
            <a:ext cx="8229600" cy="5702491"/>
          </a:xfrm>
        </p:spPr>
        <p:txBody>
          <a:bodyPr>
            <a:normAutofit/>
          </a:bodyPr>
          <a:lstStyle/>
          <a:p>
            <a:r>
              <a:rPr lang="en-US" dirty="0" smtClean="0"/>
              <a:t>Left and right </a:t>
            </a:r>
            <a:r>
              <a:rPr lang="en-US" dirty="0" err="1" smtClean="0"/>
              <a:t>occipito</a:t>
            </a:r>
            <a:r>
              <a:rPr lang="en-US" dirty="0" smtClean="0"/>
              <a:t>-anterior are the only normal presentations and positions.</a:t>
            </a:r>
            <a:endParaRPr lang="en-US" dirty="0" smtClean="0"/>
          </a:p>
          <a:p>
            <a:pPr lvl="1"/>
            <a:r>
              <a:rPr lang="en-US" dirty="0" err="1" smtClean="0"/>
              <a:t>Malposition</a:t>
            </a:r>
            <a:r>
              <a:rPr lang="en-US" dirty="0" smtClean="0"/>
              <a:t>: </a:t>
            </a:r>
            <a:r>
              <a:rPr lang="en-US" dirty="0" err="1" smtClean="0"/>
              <a:t>occipito</a:t>
            </a:r>
            <a:r>
              <a:rPr lang="en-US" dirty="0" smtClean="0"/>
              <a:t>-posterior. </a:t>
            </a:r>
            <a:endParaRPr lang="en-US" dirty="0" smtClean="0"/>
          </a:p>
          <a:p>
            <a:r>
              <a:rPr lang="en-US" dirty="0" err="1" smtClean="0"/>
              <a:t>Malpresentations</a:t>
            </a:r>
            <a:r>
              <a:rPr lang="en-US" dirty="0" smtClean="0"/>
              <a:t>: anything except vertex as face, brow, breech, shoulder, cord and complex </a:t>
            </a:r>
            <a:endParaRPr lang="en-US" dirty="0" smtClean="0"/>
          </a:p>
          <a:p>
            <a:r>
              <a:rPr lang="en-US" dirty="0" err="1" smtClean="0"/>
              <a:t>Malpresentations</a:t>
            </a:r>
            <a:r>
              <a:rPr lang="en-US" dirty="0" smtClean="0"/>
              <a:t> may be identified late in pregnancy or may not be discovered until the initial assessment during labor</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solidFill>
            <a:srgbClr val="663300">
              <a:alpha val="50195"/>
            </a:srgbClr>
          </a:solidFill>
        </p:spPr>
        <p:txBody>
          <a:bodyPr/>
          <a:lstStyle/>
          <a:p>
            <a:r>
              <a:rPr lang="en-US" b="1" smtClean="0">
                <a:solidFill>
                  <a:schemeClr val="bg1"/>
                </a:solidFill>
                <a:latin typeface="Script MT Bold" panose="03040602040607080904" pitchFamily="66" charset="0"/>
              </a:rPr>
              <a:t>Types of Malpresentation</a:t>
            </a:r>
            <a:endParaRPr lang="en-US" b="1" smtClean="0">
              <a:solidFill>
                <a:schemeClr val="bg1"/>
              </a:solidFill>
              <a:latin typeface="Script MT Bold" panose="03040602040607080904" pitchFamily="66" charset="0"/>
            </a:endParaRPr>
          </a:p>
        </p:txBody>
      </p:sp>
      <p:sp>
        <p:nvSpPr>
          <p:cNvPr id="5" name="Rectangle 3"/>
          <p:cNvSpPr>
            <a:spLocks noGrp="1" noChangeArrowheads="1"/>
          </p:cNvSpPr>
          <p:nvPr>
            <p:ph idx="1"/>
          </p:nvPr>
        </p:nvSpPr>
        <p:spPr>
          <a:xfrm>
            <a:off x="0" y="1481328"/>
            <a:ext cx="9144000" cy="4919472"/>
          </a:xfrm>
          <a:solidFill>
            <a:schemeClr val="bg1">
              <a:alpha val="50195"/>
            </a:schemeClr>
          </a:solidFill>
          <a:ln>
            <a:solidFill>
              <a:schemeClr val="tx1"/>
            </a:solidFill>
          </a:ln>
        </p:spPr>
        <p:txBody>
          <a:bodyPr>
            <a:normAutofit lnSpcReduction="10000"/>
          </a:bodyPr>
          <a:lstStyle/>
          <a:p>
            <a:pPr marL="640080" lvl="1" indent="-237490" fontAlgn="auto">
              <a:lnSpc>
                <a:spcPct val="90000"/>
              </a:lnSpc>
              <a:spcAft>
                <a:spcPts val="0"/>
              </a:spcAft>
              <a:buFontTx/>
              <a:buNone/>
              <a:defRPr/>
            </a:pPr>
            <a:r>
              <a:rPr lang="en-US" sz="2200" b="1" dirty="0" smtClean="0"/>
              <a:t>BREECH</a:t>
            </a:r>
            <a:endParaRPr lang="en-US" sz="2200" b="1" dirty="0" smtClean="0"/>
          </a:p>
          <a:p>
            <a:pPr marL="640080" lvl="1" indent="-237490" fontAlgn="auto">
              <a:lnSpc>
                <a:spcPct val="90000"/>
              </a:lnSpc>
              <a:spcAft>
                <a:spcPts val="0"/>
              </a:spcAft>
              <a:buClr>
                <a:schemeClr val="tx1"/>
              </a:buClr>
              <a:buFontTx/>
              <a:buBlip>
                <a:blip r:embed="rId1"/>
              </a:buBlip>
              <a:defRPr/>
            </a:pPr>
            <a:r>
              <a:rPr lang="en-US" sz="2200" i="1" dirty="0" smtClean="0"/>
              <a:t>Complete (Flexed) Breech Presentation </a:t>
            </a:r>
            <a:endParaRPr lang="en-US" sz="2200" i="1" dirty="0" smtClean="0"/>
          </a:p>
          <a:p>
            <a:pPr marL="640080" lvl="1" indent="-237490" fontAlgn="auto">
              <a:lnSpc>
                <a:spcPct val="90000"/>
              </a:lnSpc>
              <a:spcAft>
                <a:spcPts val="0"/>
              </a:spcAft>
              <a:buClr>
                <a:schemeClr val="tx1"/>
              </a:buClr>
              <a:buFontTx/>
              <a:buBlip>
                <a:blip r:embed="rId1"/>
              </a:buBlip>
              <a:defRPr/>
            </a:pPr>
            <a:r>
              <a:rPr lang="en-US" sz="2200" i="1" dirty="0" smtClean="0"/>
              <a:t>Footling Breech Presentation</a:t>
            </a:r>
            <a:endParaRPr lang="en-US" sz="2200" i="1" dirty="0" smtClean="0"/>
          </a:p>
          <a:p>
            <a:pPr marL="640080" lvl="1" indent="-237490" fontAlgn="auto">
              <a:lnSpc>
                <a:spcPct val="90000"/>
              </a:lnSpc>
              <a:spcAft>
                <a:spcPts val="0"/>
              </a:spcAft>
              <a:buClr>
                <a:schemeClr val="tx1"/>
              </a:buClr>
              <a:buFontTx/>
              <a:buBlip>
                <a:blip r:embed="rId1"/>
              </a:buBlip>
              <a:defRPr/>
            </a:pPr>
            <a:r>
              <a:rPr lang="en-US" sz="2200" i="1" dirty="0" smtClean="0"/>
              <a:t>Frank (Extended) Breech Presentation</a:t>
            </a:r>
            <a:endParaRPr lang="en-US" sz="2200" i="1" dirty="0" smtClean="0"/>
          </a:p>
          <a:p>
            <a:pPr marL="640080" lvl="1" indent="-237490" fontAlgn="auto">
              <a:lnSpc>
                <a:spcPct val="90000"/>
              </a:lnSpc>
              <a:spcAft>
                <a:spcPts val="0"/>
              </a:spcAft>
              <a:buClr>
                <a:schemeClr val="tx1"/>
              </a:buClr>
              <a:buFontTx/>
              <a:buBlip>
                <a:blip r:embed="rId1"/>
              </a:buBlip>
              <a:defRPr/>
            </a:pPr>
            <a:r>
              <a:rPr lang="en-US" sz="2200" i="1" dirty="0" smtClean="0"/>
              <a:t>Kneeling Breech Presentation</a:t>
            </a:r>
            <a:endParaRPr lang="en-US" sz="2200" i="1" dirty="0" smtClean="0"/>
          </a:p>
          <a:p>
            <a:pPr marL="640080" lvl="1" indent="-237490" fontAlgn="auto">
              <a:lnSpc>
                <a:spcPct val="90000"/>
              </a:lnSpc>
              <a:spcAft>
                <a:spcPts val="0"/>
              </a:spcAft>
              <a:buFontTx/>
              <a:buNone/>
              <a:defRPr/>
            </a:pPr>
            <a:endParaRPr lang="en-US" sz="900" b="1" dirty="0" smtClean="0"/>
          </a:p>
          <a:p>
            <a:pPr marL="640080" lvl="1" indent="-237490" fontAlgn="auto">
              <a:lnSpc>
                <a:spcPct val="90000"/>
              </a:lnSpc>
              <a:spcAft>
                <a:spcPts val="0"/>
              </a:spcAft>
              <a:buFontTx/>
              <a:buNone/>
              <a:defRPr/>
            </a:pPr>
            <a:r>
              <a:rPr lang="en-US" sz="2200" b="1" dirty="0" smtClean="0"/>
              <a:t>VERTEX</a:t>
            </a:r>
            <a:endParaRPr lang="en-US" sz="2200" b="1" dirty="0" smtClean="0"/>
          </a:p>
          <a:p>
            <a:pPr marL="640080" lvl="1" indent="-237490" fontAlgn="auto">
              <a:lnSpc>
                <a:spcPct val="90000"/>
              </a:lnSpc>
              <a:spcAft>
                <a:spcPts val="0"/>
              </a:spcAft>
              <a:buClr>
                <a:schemeClr val="tx1"/>
              </a:buClr>
              <a:buFont typeface="Wingdings" panose="05000000000000000000" pitchFamily="2" charset="2"/>
              <a:buBlip>
                <a:blip r:embed="rId2"/>
              </a:buBlip>
              <a:defRPr/>
            </a:pPr>
            <a:r>
              <a:rPr lang="en-US" sz="2200" i="1" dirty="0" smtClean="0"/>
              <a:t>Brow Presentation </a:t>
            </a:r>
            <a:endParaRPr lang="en-US" sz="2200" i="1" dirty="0" smtClean="0"/>
          </a:p>
          <a:p>
            <a:pPr marL="640080" lvl="1" indent="-237490" fontAlgn="auto">
              <a:lnSpc>
                <a:spcPct val="90000"/>
              </a:lnSpc>
              <a:spcAft>
                <a:spcPts val="0"/>
              </a:spcAft>
              <a:buClr>
                <a:schemeClr val="tx1"/>
              </a:buClr>
              <a:buFont typeface="Wingdings" panose="05000000000000000000" pitchFamily="2" charset="2"/>
              <a:buBlip>
                <a:blip r:embed="rId2"/>
              </a:buBlip>
              <a:defRPr/>
            </a:pPr>
            <a:r>
              <a:rPr lang="en-US" sz="2200" i="1" dirty="0" smtClean="0"/>
              <a:t>Face Presentation</a:t>
            </a:r>
            <a:endParaRPr lang="en-US" sz="2200" i="1" dirty="0" smtClean="0"/>
          </a:p>
          <a:p>
            <a:pPr marL="640080" lvl="1" indent="-237490" fontAlgn="auto">
              <a:lnSpc>
                <a:spcPct val="90000"/>
              </a:lnSpc>
              <a:spcAft>
                <a:spcPts val="0"/>
              </a:spcAft>
              <a:buClr>
                <a:schemeClr val="tx1"/>
              </a:buClr>
              <a:buFont typeface="Wingdings" panose="05000000000000000000" pitchFamily="2" charset="2"/>
              <a:buBlip>
                <a:blip r:embed="rId2"/>
              </a:buBlip>
              <a:defRPr/>
            </a:pPr>
            <a:r>
              <a:rPr lang="en-US" sz="2200" i="1" dirty="0" err="1" smtClean="0"/>
              <a:t>Sincipital</a:t>
            </a:r>
            <a:r>
              <a:rPr lang="en-US" sz="2200" i="1" dirty="0" smtClean="0"/>
              <a:t> Presentation</a:t>
            </a:r>
            <a:endParaRPr lang="en-US" sz="2200" i="1" dirty="0" smtClean="0"/>
          </a:p>
          <a:p>
            <a:pPr marL="640080" lvl="1" indent="-237490" fontAlgn="auto">
              <a:lnSpc>
                <a:spcPct val="90000"/>
              </a:lnSpc>
              <a:spcAft>
                <a:spcPts val="0"/>
              </a:spcAft>
              <a:buClr>
                <a:schemeClr val="tx1"/>
              </a:buClr>
              <a:buFont typeface="Verdana" panose="020B0604030504040204"/>
              <a:buNone/>
              <a:defRPr/>
            </a:pPr>
            <a:endParaRPr lang="en-US" sz="2200" i="1" dirty="0" smtClean="0"/>
          </a:p>
          <a:p>
            <a:pPr marL="640080" lvl="1" indent="-237490" fontAlgn="auto">
              <a:lnSpc>
                <a:spcPct val="90000"/>
              </a:lnSpc>
              <a:spcAft>
                <a:spcPts val="0"/>
              </a:spcAft>
              <a:buClr>
                <a:schemeClr val="tx2"/>
              </a:buClr>
              <a:buFont typeface="Wingdings 2" panose="05020102010507070707" pitchFamily="18" charset="2"/>
              <a:buChar char=""/>
              <a:defRPr/>
            </a:pPr>
            <a:r>
              <a:rPr lang="en-US" sz="1900" b="1" dirty="0" smtClean="0">
                <a:latin typeface="+mj-lt"/>
              </a:rPr>
              <a:t>SHOULDER</a:t>
            </a:r>
            <a:endParaRPr lang="en-US" sz="1900" b="1" dirty="0" smtClean="0">
              <a:latin typeface="+mj-lt"/>
            </a:endParaRPr>
          </a:p>
          <a:p>
            <a:pPr marL="640080" lvl="1" indent="-237490" fontAlgn="auto">
              <a:lnSpc>
                <a:spcPct val="90000"/>
              </a:lnSpc>
              <a:spcAft>
                <a:spcPts val="0"/>
              </a:spcAft>
              <a:buClr>
                <a:schemeClr val="tx2"/>
              </a:buClr>
              <a:buFont typeface="Wingdings 2" panose="05020102010507070707" pitchFamily="18" charset="2"/>
              <a:buChar char=""/>
              <a:defRPr/>
            </a:pPr>
            <a:r>
              <a:rPr lang="en-US" sz="1900" b="1" dirty="0" smtClean="0">
                <a:latin typeface="+mj-lt"/>
              </a:rPr>
              <a:t>COMPOUND</a:t>
            </a:r>
            <a:endParaRPr lang="en-US" sz="1900" b="1" dirty="0" smtClean="0">
              <a:latin typeface="+mj-lt"/>
            </a:endParaRPr>
          </a:p>
          <a:p>
            <a:pPr marL="640080" lvl="1" indent="-237490" fontAlgn="auto">
              <a:lnSpc>
                <a:spcPct val="90000"/>
              </a:lnSpc>
              <a:spcAft>
                <a:spcPts val="0"/>
              </a:spcAft>
              <a:buClr>
                <a:schemeClr val="tx2"/>
              </a:buClr>
              <a:buFont typeface="Wingdings 2" panose="05020102010507070707" pitchFamily="18" charset="2"/>
              <a:buChar char=""/>
              <a:defRPr/>
            </a:pPr>
            <a:r>
              <a:rPr lang="en-US" sz="1900" b="1" dirty="0" smtClean="0">
                <a:latin typeface="+mj-lt"/>
              </a:rPr>
              <a:t>CORD</a:t>
            </a:r>
            <a:endParaRPr lang="en-US" sz="1900" b="1" dirty="0" smtClean="0">
              <a:latin typeface="+mj-lt"/>
            </a:endParaRPr>
          </a:p>
          <a:p>
            <a:pPr marL="640080" lvl="1" indent="-237490" fontAlgn="auto">
              <a:lnSpc>
                <a:spcPct val="90000"/>
              </a:lnSpc>
              <a:spcAft>
                <a:spcPts val="0"/>
              </a:spcAft>
              <a:buClr>
                <a:schemeClr val="tx1"/>
              </a:buClr>
              <a:buFont typeface="Wingdings" panose="05000000000000000000" pitchFamily="2" charset="2"/>
              <a:buNone/>
              <a:defRPr/>
            </a:pPr>
            <a:endParaRPr lang="en-US" sz="900" i="1" dirty="0" smtClean="0"/>
          </a:p>
          <a:p>
            <a:pPr marL="640080" lvl="1" indent="-237490" fontAlgn="auto">
              <a:lnSpc>
                <a:spcPct val="90000"/>
              </a:lnSpc>
              <a:spcAft>
                <a:spcPts val="0"/>
              </a:spcAft>
              <a:buClr>
                <a:schemeClr val="tx1"/>
              </a:buClr>
              <a:buFont typeface="Wingdings" panose="05000000000000000000" pitchFamily="2" charset="2"/>
              <a:buNone/>
              <a:defRPr/>
            </a:pPr>
            <a:r>
              <a:rPr lang="en-US" sz="2200" b="1" dirty="0" smtClean="0"/>
              <a:t>TRANSVERSE </a:t>
            </a:r>
            <a:endParaRPr lang="en-US" sz="2200" b="1" dirty="0" smtClean="0"/>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etal_skull_side"/>
          <p:cNvPicPr>
            <a:picLocks noGrp="1" noChangeAspect="1" noChangeArrowheads="1"/>
          </p:cNvPicPr>
          <p:nvPr>
            <p:ph idx="1"/>
          </p:nvPr>
        </p:nvPicPr>
        <p:blipFill>
          <a:blip r:embed="rId1" cstate="print"/>
          <a:srcRect t="45444"/>
          <a:stretch>
            <a:fillRect/>
          </a:stretch>
        </p:blipFill>
        <p:spPr bwMode="auto">
          <a:xfrm>
            <a:off x="0" y="304800"/>
            <a:ext cx="9144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idx="1"/>
          </p:nvPr>
        </p:nvPicPr>
        <p:blipFill>
          <a:blip r:embed="rId1"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6800"/>
          </a:xfrm>
          <a:solidFill>
            <a:srgbClr val="7030A0"/>
          </a:solidFill>
        </p:spPr>
        <p:txBody>
          <a:bodyPr/>
          <a:lstStyle/>
          <a:p>
            <a:r>
              <a:rPr lang="en-US" dirty="0" smtClean="0">
                <a:solidFill>
                  <a:srgbClr val="FFFF00"/>
                </a:solidFill>
                <a:effectLst>
                  <a:outerShdw blurRad="38100" dist="38100" dir="2700000" algn="tl">
                    <a:srgbClr val="000000">
                      <a:alpha val="43137"/>
                    </a:srgbClr>
                  </a:outerShdw>
                </a:effectLst>
              </a:rPr>
              <a:t>MALPOSITION</a:t>
            </a:r>
            <a:endParaRPr lang="en-US" dirty="0">
              <a:solidFill>
                <a:srgbClr val="FFFF00"/>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0" y="1143000"/>
            <a:ext cx="9144000" cy="5715000"/>
          </a:xfrm>
        </p:spPr>
        <p:txBody>
          <a:bodyPr>
            <a:normAutofit/>
          </a:bodyPr>
          <a:lstStyle/>
          <a:p>
            <a:pPr eaLnBrk="1" hangingPunct="1"/>
            <a:r>
              <a:rPr lang="en-US" dirty="0" smtClean="0"/>
              <a:t>It is considered in case of vertex presentation when the </a:t>
            </a:r>
            <a:r>
              <a:rPr lang="en-US" dirty="0" err="1" smtClean="0"/>
              <a:t>occiput</a:t>
            </a:r>
            <a:r>
              <a:rPr lang="en-US" dirty="0" smtClean="0"/>
              <a:t> is in the transverse position or posterior</a:t>
            </a:r>
            <a:endParaRPr lang="en-US" dirty="0" smtClean="0"/>
          </a:p>
          <a:p>
            <a:pPr eaLnBrk="1" hangingPunct="1">
              <a:buNone/>
            </a:pPr>
            <a:r>
              <a:rPr lang="en-US" b="1" u="sng" dirty="0" err="1" smtClean="0"/>
              <a:t>Occipitoposterior</a:t>
            </a:r>
            <a:endParaRPr lang="en-US" b="1" u="sng" dirty="0" smtClean="0"/>
          </a:p>
          <a:p>
            <a:pPr eaLnBrk="1" hangingPunct="1"/>
            <a:r>
              <a:rPr lang="en-US" dirty="0" smtClean="0"/>
              <a:t> Definition: </a:t>
            </a:r>
            <a:r>
              <a:rPr lang="en-US" dirty="0" err="1" smtClean="0"/>
              <a:t>Occipito</a:t>
            </a:r>
            <a:r>
              <a:rPr lang="en-US" dirty="0" smtClean="0"/>
              <a:t>‐posterior position is a </a:t>
            </a:r>
            <a:r>
              <a:rPr lang="en-US" dirty="0" err="1" smtClean="0"/>
              <a:t>malposition</a:t>
            </a:r>
            <a:r>
              <a:rPr lang="en-US" dirty="0" smtClean="0"/>
              <a:t> of the head. The </a:t>
            </a:r>
            <a:r>
              <a:rPr lang="en-US" dirty="0" err="1" smtClean="0"/>
              <a:t>occiput</a:t>
            </a:r>
            <a:r>
              <a:rPr lang="en-US" dirty="0" smtClean="0"/>
              <a:t> is directed </a:t>
            </a:r>
            <a:r>
              <a:rPr lang="en-US" dirty="0" err="1" smtClean="0"/>
              <a:t>posteriorly</a:t>
            </a:r>
            <a:r>
              <a:rPr lang="en-US" dirty="0" smtClean="0"/>
              <a:t>.</a:t>
            </a:r>
            <a:endParaRPr lang="en-US" dirty="0" smtClean="0"/>
          </a:p>
          <a:p>
            <a:pPr eaLnBrk="1" hangingPunct="1"/>
            <a:r>
              <a:rPr lang="en-US" sz="3200" dirty="0" smtClean="0"/>
              <a:t> It is usually seen in </a:t>
            </a:r>
            <a:r>
              <a:rPr lang="en-US" sz="3200" dirty="0" err="1" smtClean="0"/>
              <a:t>multipara</a:t>
            </a:r>
            <a:r>
              <a:rPr lang="en-US" sz="3200" dirty="0" smtClean="0"/>
              <a:t> or those with lax abdominal wall. Fetal </a:t>
            </a:r>
            <a:r>
              <a:rPr lang="en-US" sz="3200" dirty="0" err="1" smtClean="0"/>
              <a:t>malpositions</a:t>
            </a:r>
            <a:r>
              <a:rPr lang="en-US" sz="3200" dirty="0" smtClean="0"/>
              <a:t> are assessed during labor.</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latin typeface="Andalus" pitchFamily="18" charset="-78"/>
                <a:cs typeface="Andalus" pitchFamily="18" charset="-78"/>
              </a:rPr>
              <a:t>Labour</a:t>
            </a:r>
            <a:r>
              <a:rPr lang="en-US" dirty="0" smtClean="0">
                <a:latin typeface="Andalus" pitchFamily="18" charset="-78"/>
                <a:cs typeface="Andalus" pitchFamily="18" charset="-78"/>
              </a:rPr>
              <a:t> is a physiological process, characterized by rhythmic regular uterine contractions increasing in frequency and intensity, accompanied by progressive cervical effacement and dilatation, and descent of the presenting part. </a:t>
            </a:r>
            <a:r>
              <a:rPr lang="en-US" dirty="0" err="1" smtClean="0">
                <a:latin typeface="Andalus" pitchFamily="18" charset="-78"/>
                <a:cs typeface="Andalus" pitchFamily="18" charset="-78"/>
              </a:rPr>
              <a:t>Labour</a:t>
            </a:r>
            <a:r>
              <a:rPr lang="en-US" dirty="0" smtClean="0">
                <a:latin typeface="Andalus" pitchFamily="18" charset="-78"/>
                <a:cs typeface="Andalus" pitchFamily="18" charset="-78"/>
              </a:rPr>
              <a:t> may be spontaneous or induced. </a:t>
            </a:r>
            <a:endParaRPr lang="en-US" dirty="0" smtClean="0">
              <a:latin typeface="Andalus" pitchFamily="18" charset="-78"/>
              <a:cs typeface="Andalus" pitchFamily="18" charset="-78"/>
            </a:endParaRPr>
          </a:p>
          <a:p>
            <a:endParaRPr lang="en-US" dirty="0" smtClean="0"/>
          </a:p>
          <a:p>
            <a:endParaRPr lang="en-U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0"/>
            <a:ext cx="8610600" cy="6858000"/>
          </a:xfrm>
        </p:spPr>
        <p:txBody>
          <a:bodyPr/>
          <a:lstStyle/>
          <a:p>
            <a:pPr>
              <a:buNone/>
            </a:pPr>
            <a:r>
              <a:rPr lang="en-US" sz="2800" b="1" u="sng" dirty="0" smtClean="0">
                <a:latin typeface="Andalus" pitchFamily="18" charset="-78"/>
                <a:cs typeface="Andalus" pitchFamily="18" charset="-78"/>
              </a:rPr>
              <a:t>LABORATORY INVESTIGATIONS </a:t>
            </a:r>
            <a:endParaRPr lang="en-US" sz="2800" b="1" u="sng" dirty="0" smtClean="0">
              <a:latin typeface="Andalus" pitchFamily="18" charset="-78"/>
              <a:cs typeface="Andalus" pitchFamily="18" charset="-78"/>
            </a:endParaRPr>
          </a:p>
          <a:p>
            <a:r>
              <a:rPr lang="en-US" sz="2800" dirty="0" smtClean="0">
                <a:latin typeface="Andalus" pitchFamily="18" charset="-78"/>
                <a:cs typeface="Andalus" pitchFamily="18" charset="-78"/>
              </a:rPr>
              <a:t>Blood grouping and cross match two units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Urine for albumin, sugar, acetone </a:t>
            </a:r>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2800" dirty="0" smtClean="0"/>
              <a:t>OPPs are the most common type of malposition of the occiput &amp; occur in approximately 10% of labours.</a:t>
            </a:r>
            <a:endParaRPr lang="en-US" sz="2800" dirty="0" smtClean="0"/>
          </a:p>
          <a:p>
            <a:r>
              <a:rPr lang="en-US" sz="2800" dirty="0" smtClean="0"/>
              <a:t>Occipito posterior position is a malposition of the occiput. In this position, the vertex is present but it occupies the posterior position instead of the anterior part of the pelvis. As a consequence, the foetal head is deflexed &amp; larger diameters of the foetal skull present</a:t>
            </a:r>
            <a:endParaRPr lang="en-US" sz="2800" dirty="0" smtClean="0"/>
          </a:p>
          <a:p>
            <a:r>
              <a:rPr lang="en-US" sz="2800" dirty="0" smtClean="0"/>
              <a:t> The </a:t>
            </a:r>
            <a:r>
              <a:rPr lang="en-US" sz="2800" dirty="0" err="1" smtClean="0"/>
              <a:t>occipito</a:t>
            </a:r>
            <a:r>
              <a:rPr lang="en-US" sz="2800" dirty="0" smtClean="0"/>
              <a:t> posterior position can be either left or right. The cause is not clear but it is associated with abnormalities of the pelvis.</a:t>
            </a:r>
            <a:endParaRPr lang="en-US" sz="2800" dirty="0" smtClean="0"/>
          </a:p>
          <a:p>
            <a:endParaRPr lang="en-US" sz="2800" dirty="0"/>
          </a:p>
        </p:txBody>
      </p:sp>
      <p:sp>
        <p:nvSpPr>
          <p:cNvPr id="2" name="Title 1"/>
          <p:cNvSpPr>
            <a:spLocks noGrp="1"/>
          </p:cNvSpPr>
          <p:nvPr>
            <p:ph type="title"/>
          </p:nvPr>
        </p:nvSpPr>
        <p:spPr>
          <a:xfrm>
            <a:off x="0" y="1"/>
            <a:ext cx="9144000" cy="990599"/>
          </a:xfrm>
          <a:solidFill>
            <a:schemeClr val="accent2"/>
          </a:solidFill>
        </p:spPr>
        <p:txBody>
          <a:bodyPr>
            <a:normAutofit fontScale="90000"/>
          </a:bodyPr>
          <a:lstStyle/>
          <a:p>
            <a:r>
              <a:rPr lang="en-US" b="1" dirty="0" smtClean="0">
                <a:solidFill>
                  <a:srgbClr val="FFFF00"/>
                </a:solidFill>
              </a:rPr>
              <a:t>OCCIPITO POSTERIOR POSITION(OPP)</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0" y="6096000"/>
            <a:ext cx="4040188" cy="762000"/>
          </a:xfrm>
        </p:spPr>
        <p:txBody>
          <a:bodyPr/>
          <a:lstStyle/>
          <a:p>
            <a:r>
              <a:rPr lang="en-US" b="1" dirty="0" smtClean="0"/>
              <a:t>ROA</a:t>
            </a:r>
            <a:endParaRPr lang="en-US" b="1" dirty="0"/>
          </a:p>
        </p:txBody>
      </p:sp>
      <p:sp>
        <p:nvSpPr>
          <p:cNvPr id="6" name="Text Placeholder 5"/>
          <p:cNvSpPr>
            <a:spLocks noGrp="1"/>
          </p:cNvSpPr>
          <p:nvPr>
            <p:ph type="body" sz="half" idx="3"/>
          </p:nvPr>
        </p:nvSpPr>
        <p:spPr>
          <a:xfrm>
            <a:off x="4800600" y="6096000"/>
            <a:ext cx="4041775" cy="762000"/>
          </a:xfrm>
        </p:spPr>
        <p:txBody>
          <a:bodyPr/>
          <a:lstStyle/>
          <a:p>
            <a:r>
              <a:rPr lang="en-US" b="1" dirty="0" smtClean="0"/>
              <a:t>LOA</a:t>
            </a:r>
            <a:endParaRPr lang="en-US" b="1" dirty="0"/>
          </a:p>
        </p:txBody>
      </p:sp>
      <p:graphicFrame>
        <p:nvGraphicFramePr>
          <p:cNvPr id="32775" name="Object 7"/>
          <p:cNvGraphicFramePr>
            <a:graphicFrameLocks noGrp="1" noChangeAspect="1"/>
          </p:cNvGraphicFramePr>
          <p:nvPr>
            <p:ph sz="quarter" idx="2"/>
          </p:nvPr>
        </p:nvGraphicFramePr>
        <p:xfrm>
          <a:off x="0" y="0"/>
          <a:ext cx="4038600" cy="6096000"/>
        </p:xfrm>
        <a:graphic>
          <a:graphicData uri="http://schemas.openxmlformats.org/presentationml/2006/ole">
            <mc:AlternateContent xmlns:mc="http://schemas.openxmlformats.org/markup-compatibility/2006">
              <mc:Choice xmlns:v="urn:schemas-microsoft-com:vml" Requires="v">
                <p:oleObj spid="_x0000_s84024" name="Bitmap Image" r:id="rId1" imgW="1752600" imgH="3057525" progId="PBrush">
                  <p:embed/>
                </p:oleObj>
              </mc:Choice>
              <mc:Fallback>
                <p:oleObj name="Bitmap Image" r:id="rId1" imgW="1752600" imgH="3057525" progId="PBrush">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38600" cy="6096000"/>
                      </a:xfrm>
                      <a:prstGeom prst="rect">
                        <a:avLst/>
                      </a:prstGeom>
                      <a:noFill/>
                      <a:ln w="127000" cmpd="tri">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Grp="1" noChangeAspect="1"/>
          </p:cNvGraphicFramePr>
          <p:nvPr>
            <p:ph sz="quarter" idx="4"/>
          </p:nvPr>
        </p:nvGraphicFramePr>
        <p:xfrm>
          <a:off x="4343400" y="0"/>
          <a:ext cx="4800599" cy="6096000"/>
        </p:xfrm>
        <a:graphic>
          <a:graphicData uri="http://schemas.openxmlformats.org/presentationml/2006/ole">
            <mc:AlternateContent xmlns:mc="http://schemas.openxmlformats.org/markup-compatibility/2006">
              <mc:Choice xmlns:v="urn:schemas-microsoft-com:vml" Requires="v">
                <p:oleObj spid="_x0000_s84025" name="Bitmap Image" r:id="rId3" imgW="1695450" imgH="3028950" progId="PBrush">
                  <p:embed/>
                </p:oleObj>
              </mc:Choice>
              <mc:Fallback>
                <p:oleObj name="Bitmap Image" r:id="rId3" imgW="1695450" imgH="3028950"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0"/>
                        <a:ext cx="4800599" cy="6096000"/>
                      </a:xfrm>
                      <a:prstGeom prst="rect">
                        <a:avLst/>
                      </a:prstGeom>
                      <a:noFill/>
                      <a:ln w="127000" cmpd="tri">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0" y="6096000"/>
            <a:ext cx="4040188" cy="762000"/>
          </a:xfrm>
        </p:spPr>
        <p:txBody>
          <a:bodyPr>
            <a:normAutofit fontScale="70000" lnSpcReduction="20000"/>
          </a:bodyPr>
          <a:lstStyle/>
          <a:p>
            <a:r>
              <a:rPr lang="en-US" b="1" dirty="0" smtClean="0"/>
              <a:t>Right (A) and left (B) </a:t>
            </a:r>
            <a:r>
              <a:rPr lang="en-US" b="1" dirty="0" err="1" smtClean="0"/>
              <a:t>occipito</a:t>
            </a:r>
            <a:r>
              <a:rPr lang="en-US" b="1" dirty="0" smtClean="0"/>
              <a:t> posterior position</a:t>
            </a:r>
            <a:br>
              <a:rPr lang="en-US" dirty="0" smtClean="0"/>
            </a:br>
            <a:endParaRPr lang="en-US" dirty="0"/>
          </a:p>
        </p:txBody>
      </p:sp>
      <p:sp>
        <p:nvSpPr>
          <p:cNvPr id="11" name="Text Placeholder 10"/>
          <p:cNvSpPr>
            <a:spLocks noGrp="1"/>
          </p:cNvSpPr>
          <p:nvPr>
            <p:ph type="body" sz="half" idx="3"/>
          </p:nvPr>
        </p:nvSpPr>
        <p:spPr>
          <a:xfrm>
            <a:off x="4724400" y="6096000"/>
            <a:ext cx="4041775" cy="762000"/>
          </a:xfrm>
        </p:spPr>
        <p:txBody>
          <a:bodyPr/>
          <a:lstStyle/>
          <a:p>
            <a:r>
              <a:rPr lang="en-US" b="1" dirty="0" smtClean="0"/>
              <a:t>ROA</a:t>
            </a:r>
            <a:endParaRPr lang="en-US" b="1" dirty="0"/>
          </a:p>
        </p:txBody>
      </p:sp>
      <p:sp>
        <p:nvSpPr>
          <p:cNvPr id="3" name="Content Placeholder 2"/>
          <p:cNvSpPr>
            <a:spLocks noGrp="1"/>
          </p:cNvSpPr>
          <p:nvPr>
            <p:ph sz="quarter" idx="2"/>
          </p:nvPr>
        </p:nvSpPr>
        <p:spPr/>
        <p:txBody>
          <a:bodyPr/>
          <a:lstStyle/>
          <a:p>
            <a:pPr>
              <a:buNone/>
            </a:pPr>
            <a:endParaRPr lang="en-US" dirty="0"/>
          </a:p>
        </p:txBody>
      </p:sp>
      <p:pic>
        <p:nvPicPr>
          <p:cNvPr id="4" name="ia_el_13_innerEl" descr="Comparison of right and left occipito posterior"/>
          <p:cNvPicPr/>
          <p:nvPr/>
        </p:nvPicPr>
        <p:blipFill>
          <a:blip r:embed="rId1" cstate="print"/>
          <a:srcRect/>
          <a:stretch>
            <a:fillRect/>
          </a:stretch>
        </p:blipFill>
        <p:spPr bwMode="auto">
          <a:xfrm>
            <a:off x="0" y="0"/>
            <a:ext cx="4419600" cy="6096000"/>
          </a:xfrm>
          <a:prstGeom prst="rect">
            <a:avLst/>
          </a:prstGeom>
          <a:noFill/>
          <a:ln w="9525">
            <a:noFill/>
            <a:miter lim="800000"/>
            <a:headEnd/>
            <a:tailEnd/>
          </a:ln>
        </p:spPr>
      </p:pic>
      <p:graphicFrame>
        <p:nvGraphicFramePr>
          <p:cNvPr id="32775" name="Object 7"/>
          <p:cNvGraphicFramePr>
            <a:graphicFrameLocks noGrp="1" noChangeAspect="1"/>
          </p:cNvGraphicFramePr>
          <p:nvPr>
            <p:ph sz="quarter" idx="4"/>
          </p:nvPr>
        </p:nvGraphicFramePr>
        <p:xfrm>
          <a:off x="4495800" y="0"/>
          <a:ext cx="4648200" cy="6096000"/>
        </p:xfrm>
        <a:graphic>
          <a:graphicData uri="http://schemas.openxmlformats.org/presentationml/2006/ole">
            <mc:AlternateContent xmlns:mc="http://schemas.openxmlformats.org/markup-compatibility/2006">
              <mc:Choice xmlns:v="urn:schemas-microsoft-com:vml" Requires="v">
                <p:oleObj spid="_x0000_s85021" name="Bitmap Image" r:id="rId2" imgW="1752600" imgH="3057525" progId="PBrush">
                  <p:embed/>
                </p:oleObj>
              </mc:Choice>
              <mc:Fallback>
                <p:oleObj name="Bitmap Image" r:id="rId2" imgW="1752600" imgH="3057525" progId="PBrush">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6096000"/>
                      </a:xfrm>
                      <a:prstGeom prst="rect">
                        <a:avLst/>
                      </a:prstGeom>
                      <a:noFill/>
                      <a:ln w="127000" cmpd="tri">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143000"/>
            <a:ext cx="9144000" cy="5715000"/>
          </a:xfrm>
        </p:spPr>
        <p:txBody>
          <a:bodyPr/>
          <a:lstStyle/>
          <a:p>
            <a:r>
              <a:rPr lang="en-US" sz="2800" dirty="0" smtClean="0"/>
              <a:t>Direct cause unknown but may be associated with an abnormally shaped pelvis</a:t>
            </a:r>
            <a:endParaRPr lang="en-US" sz="2800" dirty="0" smtClean="0"/>
          </a:p>
          <a:p>
            <a:r>
              <a:rPr lang="en-US" sz="2800" dirty="0" smtClean="0"/>
              <a:t>In an android pelvis, the </a:t>
            </a:r>
            <a:r>
              <a:rPr lang="en-US" sz="2800" dirty="0" err="1" smtClean="0"/>
              <a:t>forepelvis</a:t>
            </a:r>
            <a:r>
              <a:rPr lang="en-US" sz="2800" dirty="0" smtClean="0"/>
              <a:t> is narrow &amp; the occiput tends to occupy the roomier </a:t>
            </a:r>
            <a:r>
              <a:rPr lang="en-US" sz="2800" dirty="0" err="1" smtClean="0"/>
              <a:t>hindpelvis</a:t>
            </a:r>
            <a:r>
              <a:rPr lang="en-US" sz="2800" dirty="0" smtClean="0"/>
              <a:t>. The oval shape of the anthropoid pelvis, with its narrow transverse diameter, </a:t>
            </a:r>
            <a:r>
              <a:rPr lang="en-US" sz="2800" dirty="0" err="1" smtClean="0"/>
              <a:t>favours</a:t>
            </a:r>
            <a:r>
              <a:rPr lang="en-US" sz="2800" dirty="0" smtClean="0"/>
              <a:t> a direct </a:t>
            </a:r>
            <a:r>
              <a:rPr lang="en-US" sz="2800" dirty="0" err="1" smtClean="0"/>
              <a:t>opp</a:t>
            </a:r>
            <a:endParaRPr lang="en-US" sz="2800" dirty="0"/>
          </a:p>
        </p:txBody>
      </p:sp>
      <p:sp>
        <p:nvSpPr>
          <p:cNvPr id="2" name="Title 1"/>
          <p:cNvSpPr>
            <a:spLocks noGrp="1"/>
          </p:cNvSpPr>
          <p:nvPr>
            <p:ph type="title"/>
          </p:nvPr>
        </p:nvSpPr>
        <p:spPr/>
        <p:txBody>
          <a:bodyPr/>
          <a:lstStyle/>
          <a:p>
            <a:r>
              <a:rPr lang="en-US" dirty="0" smtClean="0"/>
              <a:t>Causes </a:t>
            </a:r>
            <a:endParaRPr lang="en-US" dirty="0"/>
          </a:p>
        </p:txBody>
      </p:sp>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fontScale="92500" lnSpcReduction="10000"/>
          </a:bodyPr>
          <a:lstStyle/>
          <a:p>
            <a:pPr>
              <a:buNone/>
            </a:pPr>
            <a:r>
              <a:rPr lang="en-US" sz="2800" b="1" u="sng" dirty="0" smtClean="0"/>
              <a:t>Abdominal examination</a:t>
            </a:r>
            <a:endParaRPr lang="en-US" sz="2800" b="1" u="sng" dirty="0" smtClean="0"/>
          </a:p>
          <a:p>
            <a:r>
              <a:rPr lang="en-US" sz="2800" b="1" dirty="0" smtClean="0"/>
              <a:t>Listen</a:t>
            </a:r>
            <a:r>
              <a:rPr lang="en-US" sz="2800" dirty="0" smtClean="0"/>
              <a:t> to the mother. The mother may complain of backache and she may feel that her baby’s bottom is very high up against her ribs. She may report feeling movements across both sides of her abdomen</a:t>
            </a:r>
            <a:endParaRPr lang="en-US" sz="2800" b="1" u="sng" dirty="0" smtClean="0"/>
          </a:p>
          <a:p>
            <a:r>
              <a:rPr lang="en-US" sz="2800" dirty="0" smtClean="0"/>
              <a:t>On </a:t>
            </a:r>
            <a:r>
              <a:rPr lang="en-US" sz="2800" b="1" dirty="0" smtClean="0"/>
              <a:t>inspection,</a:t>
            </a:r>
            <a:r>
              <a:rPr lang="en-US" sz="2800" dirty="0" smtClean="0"/>
              <a:t> there is a sauser-shaped depression at or just below the umbilicus. The depression is created by the ‘dip’ between the head &amp; the lower limbs of the foetus</a:t>
            </a:r>
            <a:endParaRPr lang="en-US" sz="2800" dirty="0" smtClean="0"/>
          </a:p>
          <a:p>
            <a:r>
              <a:rPr lang="en-US" sz="2800" dirty="0" smtClean="0"/>
              <a:t>On </a:t>
            </a:r>
            <a:r>
              <a:rPr lang="en-US" sz="2800" b="1" dirty="0" smtClean="0"/>
              <a:t>palpation,</a:t>
            </a:r>
            <a:r>
              <a:rPr lang="en-US" sz="2800" dirty="0" smtClean="0"/>
              <a:t> the head is high, as the engaged diameter of 11.5cm (OF) cannot enter the brim until flexion takes place. The head feels large and the </a:t>
            </a:r>
            <a:r>
              <a:rPr lang="en-US" sz="2800" dirty="0" err="1" smtClean="0"/>
              <a:t>occiput</a:t>
            </a:r>
            <a:r>
              <a:rPr lang="en-US" sz="2800" dirty="0" smtClean="0"/>
              <a:t> and </a:t>
            </a:r>
            <a:r>
              <a:rPr lang="en-US" sz="2800" dirty="0" err="1" smtClean="0"/>
              <a:t>sinciput</a:t>
            </a:r>
            <a:r>
              <a:rPr lang="en-US" sz="2800" dirty="0" smtClean="0"/>
              <a:t> are on the same level. The back is difficult to palpate. Limbs are felt on both sides of the abdomen</a:t>
            </a:r>
            <a:endParaRPr lang="en-US" sz="2800" dirty="0"/>
          </a:p>
        </p:txBody>
      </p:sp>
      <p:sp>
        <p:nvSpPr>
          <p:cNvPr id="2" name="Title 1"/>
          <p:cNvSpPr>
            <a:spLocks noGrp="1"/>
          </p:cNvSpPr>
          <p:nvPr>
            <p:ph type="title"/>
          </p:nvPr>
        </p:nvSpPr>
        <p:spPr>
          <a:xfrm>
            <a:off x="457200" y="1"/>
            <a:ext cx="8229600" cy="838199"/>
          </a:xfrm>
        </p:spPr>
        <p:txBody>
          <a:bodyPr/>
          <a:lstStyle/>
          <a:p>
            <a:r>
              <a:rPr lang="en-US" dirty="0" smtClean="0"/>
              <a:t>Antenatal diagnosis</a:t>
            </a:r>
            <a:endParaRPr lang="en-US" dirty="0"/>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r>
              <a:rPr lang="en-US" dirty="0" smtClean="0"/>
              <a:t>On </a:t>
            </a:r>
            <a:r>
              <a:rPr lang="en-US" b="1" dirty="0" smtClean="0"/>
              <a:t>auscultation</a:t>
            </a:r>
            <a:r>
              <a:rPr lang="en-US" dirty="0" smtClean="0"/>
              <a:t>, the foetal heart is heard on the right flank. It could also be heard at the umbilicus, either at the middle line or slightly to the left.</a:t>
            </a:r>
            <a:endParaRPr lang="en-US" dirty="0"/>
          </a:p>
        </p:txBody>
      </p:sp>
    </p:spTree>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a:bodyPr>
          <a:lstStyle/>
          <a:p>
            <a:r>
              <a:rPr lang="en-US" sz="2800" dirty="0" smtClean="0"/>
              <a:t>The woman may complain of continous &amp; severe backache worsening with contractions. The absence of backache does not necessarily indicate an </a:t>
            </a:r>
            <a:r>
              <a:rPr lang="en-US" sz="2800" dirty="0" err="1" smtClean="0"/>
              <a:t>anteriorly</a:t>
            </a:r>
            <a:r>
              <a:rPr lang="en-US" sz="2800" dirty="0" smtClean="0"/>
              <a:t> positioned </a:t>
            </a:r>
            <a:r>
              <a:rPr lang="en-US" sz="2800" dirty="0" err="1" smtClean="0"/>
              <a:t>foetus</a:t>
            </a:r>
            <a:endParaRPr lang="en-US" sz="2800" dirty="0" smtClean="0"/>
          </a:p>
          <a:p>
            <a:r>
              <a:rPr lang="en-US" sz="2800" dirty="0" smtClean="0"/>
              <a:t>There is slow descent of the presenting part in spite of good contractions </a:t>
            </a:r>
            <a:r>
              <a:rPr lang="en-US" sz="2800" dirty="0" err="1" smtClean="0"/>
              <a:t>becoz</a:t>
            </a:r>
            <a:r>
              <a:rPr lang="en-US" sz="2800" dirty="0" smtClean="0"/>
              <a:t> the large &amp; irregularly shaped presenting circumference does not fit well onto the cervix. Early rupture of membranes also occurs &amp; the contractions may be </a:t>
            </a:r>
            <a:r>
              <a:rPr lang="en-US" sz="2800" dirty="0" err="1" smtClean="0"/>
              <a:t>incoordinate</a:t>
            </a:r>
            <a:endParaRPr lang="en-US" sz="2800" dirty="0"/>
          </a:p>
        </p:txBody>
      </p:sp>
      <p:sp>
        <p:nvSpPr>
          <p:cNvPr id="2" name="Title 1"/>
          <p:cNvSpPr>
            <a:spLocks noGrp="1"/>
          </p:cNvSpPr>
          <p:nvPr>
            <p:ph type="title"/>
          </p:nvPr>
        </p:nvSpPr>
        <p:spPr>
          <a:xfrm>
            <a:off x="0" y="1"/>
            <a:ext cx="9144000" cy="685799"/>
          </a:xfrm>
        </p:spPr>
        <p:txBody>
          <a:bodyPr>
            <a:normAutofit fontScale="90000"/>
          </a:bodyPr>
          <a:lstStyle/>
          <a:p>
            <a:r>
              <a:rPr lang="en-US" dirty="0" smtClean="0"/>
              <a:t>Diagnosis during labour</a:t>
            </a:r>
            <a:endParaRPr lang="en-US" dirty="0"/>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902325"/>
          </a:xfrm>
        </p:spPr>
        <p:txBody>
          <a:bodyPr/>
          <a:lstStyle/>
          <a:p>
            <a:r>
              <a:rPr lang="en-US" dirty="0" smtClean="0"/>
              <a:t>On </a:t>
            </a:r>
            <a:r>
              <a:rPr lang="en-US" b="1" dirty="0" smtClean="0"/>
              <a:t>vaginal examination, </a:t>
            </a:r>
            <a:r>
              <a:rPr lang="en-US" dirty="0" smtClean="0"/>
              <a:t>findings depend upon the degree of flexion of the head. Locating the anterior </a:t>
            </a:r>
            <a:r>
              <a:rPr lang="en-US" dirty="0" err="1" smtClean="0"/>
              <a:t>fontanelle</a:t>
            </a:r>
            <a:r>
              <a:rPr lang="en-US" dirty="0" smtClean="0"/>
              <a:t> in the anterior part of the pelvis is diagnostic but this may be difficult if caput succedaneum is present. The Sagittal sutures will be in the right oblique of the pelvis</a:t>
            </a:r>
            <a:endParaRPr lang="en-US" dirty="0"/>
          </a:p>
        </p:txBody>
      </p:sp>
    </p:spTree>
  </p:cSld>
  <p:clrMapOvr>
    <a:masterClrMapping/>
  </p:clrMapOv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BSTETRICS - THE PELVIS AND HEAD"/>
          <p:cNvPicPr>
            <a:picLocks noGrp="1"/>
          </p:cNvPicPr>
          <p:nvPr>
            <p:ph idx="1"/>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1143000"/>
          </a:xfrm>
          <a:solidFill>
            <a:srgbClr val="006600">
              <a:alpha val="50195"/>
            </a:srgbClr>
          </a:solidFill>
          <a:ln>
            <a:solidFill>
              <a:schemeClr val="tx1"/>
            </a:solidFill>
          </a:ln>
        </p:spPr>
        <p:txBody>
          <a:bodyPr>
            <a:normAutofit fontScale="90000"/>
          </a:bodyPr>
          <a:lstStyle/>
          <a:p>
            <a:br>
              <a:rPr lang="en-US" dirty="0" smtClean="0"/>
            </a:br>
            <a:r>
              <a:rPr lang="en-US" dirty="0" smtClean="0">
                <a:solidFill>
                  <a:schemeClr val="bg1"/>
                </a:solidFill>
              </a:rPr>
              <a:t>ANTEPARTUM MANAGEMENT</a:t>
            </a:r>
            <a:br>
              <a:rPr lang="en-US" dirty="0" smtClean="0">
                <a:solidFill>
                  <a:schemeClr val="bg1"/>
                </a:solidFill>
              </a:rPr>
            </a:br>
            <a:endParaRPr lang="en-US" dirty="0" smtClean="0">
              <a:solidFill>
                <a:schemeClr val="bg1"/>
              </a:solidFill>
            </a:endParaRPr>
          </a:p>
        </p:txBody>
      </p:sp>
      <p:sp>
        <p:nvSpPr>
          <p:cNvPr id="8" name="Rectangle 3"/>
          <p:cNvSpPr>
            <a:spLocks noGrp="1" noChangeArrowheads="1"/>
          </p:cNvSpPr>
          <p:nvPr>
            <p:ph sz="quarter" idx="2"/>
          </p:nvPr>
        </p:nvSpPr>
        <p:spPr>
          <a:xfrm>
            <a:off x="0" y="1143000"/>
            <a:ext cx="4497388" cy="5715000"/>
          </a:xfrm>
          <a:solidFill>
            <a:schemeClr val="bg1">
              <a:alpha val="50195"/>
            </a:schemeClr>
          </a:solidFill>
          <a:ln>
            <a:solidFill>
              <a:schemeClr val="tx1"/>
            </a:solidFill>
          </a:ln>
        </p:spPr>
        <p:txBody>
          <a:bodyPr>
            <a:noAutofit/>
          </a:bodyPr>
          <a:lstStyle/>
          <a:p>
            <a:pPr marL="365760" indent="-283210" fontAlgn="auto">
              <a:lnSpc>
                <a:spcPct val="80000"/>
              </a:lnSpc>
              <a:spcAft>
                <a:spcPts val="0"/>
              </a:spcAft>
              <a:buFontTx/>
              <a:buBlip>
                <a:blip r:embed="rId1"/>
              </a:buBlip>
              <a:defRPr/>
            </a:pPr>
            <a:endParaRPr lang="en-US" sz="2400" b="1" dirty="0" smtClean="0"/>
          </a:p>
          <a:p>
            <a:pPr marL="365760" indent="-283210" fontAlgn="auto">
              <a:lnSpc>
                <a:spcPct val="80000"/>
              </a:lnSpc>
              <a:spcAft>
                <a:spcPts val="0"/>
              </a:spcAft>
              <a:buFontTx/>
              <a:buBlip>
                <a:blip r:embed="rId1"/>
              </a:buBlip>
              <a:defRPr/>
            </a:pPr>
            <a:r>
              <a:rPr lang="en-US" sz="2400" b="1" dirty="0" smtClean="0"/>
              <a:t>Encourage the mother to lie on her side from the fetal back, which may help with rotation.</a:t>
            </a:r>
            <a:endParaRPr lang="en-US" sz="2400" b="1" dirty="0" smtClean="0"/>
          </a:p>
          <a:p>
            <a:pPr marL="365760" indent="-283210" fontAlgn="auto">
              <a:lnSpc>
                <a:spcPct val="80000"/>
              </a:lnSpc>
              <a:spcAft>
                <a:spcPts val="0"/>
              </a:spcAft>
              <a:buFontTx/>
              <a:buBlip>
                <a:blip r:embed="rId1"/>
              </a:buBlip>
              <a:defRPr/>
            </a:pPr>
            <a:r>
              <a:rPr lang="en-US" sz="2400" b="1" dirty="0" smtClean="0"/>
              <a:t>Knee – chest position  help with rotation</a:t>
            </a:r>
            <a:endParaRPr lang="en-US" sz="2400" b="1" dirty="0" smtClean="0"/>
          </a:p>
          <a:p>
            <a:pPr marL="365760" indent="-283210" fontAlgn="auto">
              <a:lnSpc>
                <a:spcPct val="80000"/>
              </a:lnSpc>
              <a:spcAft>
                <a:spcPts val="0"/>
              </a:spcAft>
              <a:buFontTx/>
              <a:buBlip>
                <a:blip r:embed="rId1"/>
              </a:buBlip>
              <a:defRPr/>
            </a:pPr>
            <a:r>
              <a:rPr lang="en-US" sz="2400" b="1" dirty="0" smtClean="0"/>
              <a:t>Apply sacral counter – pressure with heel of hand to relieve back pain.</a:t>
            </a:r>
            <a:endParaRPr lang="en-US" sz="2400" b="1" dirty="0" smtClean="0"/>
          </a:p>
          <a:p>
            <a:pPr marL="365760" indent="-283210" fontAlgn="auto">
              <a:lnSpc>
                <a:spcPct val="80000"/>
              </a:lnSpc>
              <a:spcAft>
                <a:spcPts val="0"/>
              </a:spcAft>
              <a:buFontTx/>
              <a:buBlip>
                <a:blip r:embed="rId1"/>
              </a:buBlip>
              <a:defRPr/>
            </a:pPr>
            <a:r>
              <a:rPr lang="en-US" sz="2400" b="1" dirty="0" smtClean="0"/>
              <a:t>Continue support and encouragement:</a:t>
            </a:r>
            <a:endParaRPr lang="en-US" sz="2400" b="1" dirty="0" smtClean="0"/>
          </a:p>
          <a:p>
            <a:pPr marL="365760" indent="-283210" fontAlgn="auto">
              <a:lnSpc>
                <a:spcPct val="80000"/>
              </a:lnSpc>
              <a:spcAft>
                <a:spcPts val="0"/>
              </a:spcAft>
              <a:buFontTx/>
              <a:buBlip>
                <a:blip r:embed="rId1"/>
              </a:buBlip>
              <a:defRPr/>
            </a:pPr>
            <a:r>
              <a:rPr lang="en-US" sz="2400" b="1" dirty="0" smtClean="0"/>
              <a:t>Keep client and family informed progress.</a:t>
            </a:r>
            <a:endParaRPr lang="en-US" sz="2400" b="1" dirty="0" smtClean="0"/>
          </a:p>
          <a:p>
            <a:pPr marL="365760" indent="-283210" fontAlgn="auto">
              <a:lnSpc>
                <a:spcPct val="80000"/>
              </a:lnSpc>
              <a:spcAft>
                <a:spcPts val="0"/>
              </a:spcAft>
              <a:buFontTx/>
              <a:buBlip>
                <a:blip r:embed="rId1"/>
              </a:buBlip>
              <a:defRPr/>
            </a:pPr>
            <a:r>
              <a:rPr lang="en-US" sz="2400" b="1" dirty="0" smtClean="0"/>
              <a:t>Praise client’s efforts to maintain control. </a:t>
            </a:r>
            <a:endParaRPr lang="en-US" sz="2400" b="1" dirty="0" smtClean="0"/>
          </a:p>
          <a:p>
            <a:pPr marL="365760" indent="-283210" fontAlgn="auto">
              <a:spcAft>
                <a:spcPts val="0"/>
              </a:spcAft>
              <a:buFont typeface="Wingdings 2" panose="05020102010507070707"/>
              <a:buChar char=""/>
              <a:defRPr/>
            </a:pPr>
            <a:endParaRPr lang="en-US" sz="2400" b="1" dirty="0" smtClean="0"/>
          </a:p>
        </p:txBody>
      </p:sp>
      <p:graphicFrame>
        <p:nvGraphicFramePr>
          <p:cNvPr id="9" name="Object 6"/>
          <p:cNvGraphicFramePr>
            <a:graphicFrameLocks noGrp="1" noChangeAspect="1"/>
          </p:cNvGraphicFramePr>
          <p:nvPr>
            <p:ph sz="quarter" idx="4"/>
          </p:nvPr>
        </p:nvGraphicFramePr>
        <p:xfrm>
          <a:off x="4572000" y="1066800"/>
          <a:ext cx="4572000" cy="5791200"/>
        </p:xfrm>
        <a:graphic>
          <a:graphicData uri="http://schemas.openxmlformats.org/presentationml/2006/ole">
            <mc:AlternateContent xmlns:mc="http://schemas.openxmlformats.org/markup-compatibility/2006">
              <mc:Choice xmlns:v="urn:schemas-microsoft-com:vml" Requires="v">
                <p:oleObj spid="_x0000_s301087" name="Bitmap Image" r:id="rId2" imgW="3429000" imgH="2447925" progId="PBrush">
                  <p:embed/>
                </p:oleObj>
              </mc:Choice>
              <mc:Fallback>
                <p:oleObj name="Bitmap Image" r:id="rId2" imgW="3429000" imgH="2447925" progId="PBrush">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66800"/>
                        <a:ext cx="4572000" cy="579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br>
              <a:rPr lang="en-GB" b="1" dirty="0" smtClean="0">
                <a:solidFill>
                  <a:srgbClr val="000000"/>
                </a:solidFill>
                <a:latin typeface="Andalus" pitchFamily="18" charset="-78"/>
                <a:ea typeface="Microsoft YaHei" panose="020B0503020204020204" charset="-122"/>
                <a:cs typeface="Andalus" pitchFamily="18" charset="-78"/>
              </a:rPr>
            </a:br>
            <a:r>
              <a:rPr lang="en-GB" b="1" dirty="0" smtClean="0">
                <a:solidFill>
                  <a:srgbClr val="000000"/>
                </a:solidFill>
                <a:latin typeface="Andalus" pitchFamily="18" charset="-78"/>
                <a:ea typeface="Microsoft YaHei" panose="020B0503020204020204" charset="-122"/>
                <a:cs typeface="Andalus" pitchFamily="18" charset="-78"/>
              </a:rPr>
              <a:t>SPECIFIC MGT OF PROLONGED LABOUR</a:t>
            </a:r>
            <a:br>
              <a:rPr lang="en-GB" b="1" dirty="0" smtClean="0">
                <a:solidFill>
                  <a:srgbClr val="000000"/>
                </a:solidFill>
                <a:latin typeface="Andalus" pitchFamily="18" charset="-78"/>
                <a:ea typeface="Microsoft YaHei" panose="020B0503020204020204" charset="-122"/>
                <a:cs typeface="Andalus" pitchFamily="18" charset="-78"/>
              </a:rPr>
            </a:br>
            <a:endParaRPr lang="en-US" b="1" dirty="0">
              <a:latin typeface="Andalus" pitchFamily="18" charset="-78"/>
              <a:cs typeface="Andalus" pitchFamily="18" charset="-78"/>
            </a:endParaRPr>
          </a:p>
        </p:txBody>
      </p:sp>
      <p:sp>
        <p:nvSpPr>
          <p:cNvPr id="3" name="Content Placeholder 2"/>
          <p:cNvSpPr>
            <a:spLocks noGrp="1"/>
          </p:cNvSpPr>
          <p:nvPr>
            <p:ph idx="1"/>
          </p:nvPr>
        </p:nvSpPr>
        <p:spPr>
          <a:xfrm>
            <a:off x="0" y="1066800"/>
            <a:ext cx="9144000" cy="5791200"/>
          </a:xfrm>
        </p:spPr>
        <p:txBody>
          <a:bodyPr>
            <a:normAutofit fontScale="92500" lnSpcReduction="10000"/>
          </a:bodyPr>
          <a:lstStyle/>
          <a:p>
            <a:r>
              <a:rPr lang="en-US" sz="2800" dirty="0" smtClean="0">
                <a:latin typeface="Andalus" pitchFamily="18" charset="-78"/>
                <a:cs typeface="Andalus" pitchFamily="18" charset="-78"/>
              </a:rPr>
              <a:t>Inform the DR as soon as the condition is diagnosed/suspected</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Monitor maternal vital signs: Temperature 2-4 hourly, Pulse ½ hourly, Respirations 4 hourly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Monitor foetal heart rate ½ hourly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Measure the urine volume every 2-4 hours (encourage mother to void regularly)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Insert an IV line &amp; Start I.V fluids (5% dextrose)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Start broad spectrum antibiotics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Oxygen by mask </a:t>
            </a:r>
            <a:endParaRPr lang="en-US" sz="2800" dirty="0" smtClean="0">
              <a:latin typeface="Andalus" pitchFamily="18" charset="-78"/>
              <a:cs typeface="Andalus" pitchFamily="18" charset="-78"/>
            </a:endParaRPr>
          </a:p>
          <a:p>
            <a:r>
              <a:rPr lang="en-US" sz="2800" u="sng" dirty="0" smtClean="0">
                <a:latin typeface="Andalus" pitchFamily="18" charset="-78"/>
                <a:cs typeface="Andalus" pitchFamily="18" charset="-78"/>
              </a:rPr>
              <a:t>First choice antibiotics: </a:t>
            </a:r>
            <a:endParaRPr lang="en-US" sz="2800" u="sng" dirty="0" smtClean="0">
              <a:latin typeface="Andalus" pitchFamily="18" charset="-78"/>
              <a:cs typeface="Andalus" pitchFamily="18" charset="-78"/>
            </a:endParaRPr>
          </a:p>
          <a:p>
            <a:pPr lvl="1"/>
            <a:r>
              <a:rPr lang="en-US" sz="2400" dirty="0" smtClean="0">
                <a:latin typeface="Andalus" pitchFamily="18" charset="-78"/>
                <a:cs typeface="Andalus" pitchFamily="18" charset="-78"/>
              </a:rPr>
              <a:t>IV </a:t>
            </a:r>
            <a:r>
              <a:rPr lang="en-US" sz="2400" dirty="0" err="1" smtClean="0">
                <a:latin typeface="Andalus" pitchFamily="18" charset="-78"/>
                <a:cs typeface="Andalus" pitchFamily="18" charset="-78"/>
              </a:rPr>
              <a:t>Ampicillin</a:t>
            </a:r>
            <a:r>
              <a:rPr lang="en-US" sz="2400" dirty="0" smtClean="0">
                <a:latin typeface="Andalus" pitchFamily="18" charset="-78"/>
                <a:cs typeface="Andalus" pitchFamily="18" charset="-78"/>
              </a:rPr>
              <a:t> 500mg 6 hourly for 3 days </a:t>
            </a:r>
            <a:endParaRPr lang="en-US" sz="2400" dirty="0" smtClean="0">
              <a:latin typeface="Andalus" pitchFamily="18" charset="-78"/>
              <a:cs typeface="Andalus" pitchFamily="18" charset="-78"/>
            </a:endParaRPr>
          </a:p>
          <a:p>
            <a:pPr lvl="1"/>
            <a:r>
              <a:rPr lang="en-US" sz="2400" dirty="0" smtClean="0">
                <a:latin typeface="Andalus" pitchFamily="18" charset="-78"/>
                <a:cs typeface="Andalus" pitchFamily="18" charset="-78"/>
              </a:rPr>
              <a:t>IV </a:t>
            </a:r>
            <a:r>
              <a:rPr lang="en-US" sz="2400" dirty="0" err="1" smtClean="0">
                <a:latin typeface="Andalus" pitchFamily="18" charset="-78"/>
                <a:cs typeface="Andalus" pitchFamily="18" charset="-78"/>
              </a:rPr>
              <a:t>Gentamicin</a:t>
            </a:r>
            <a:r>
              <a:rPr lang="en-US" sz="2400" dirty="0" smtClean="0">
                <a:latin typeface="Andalus" pitchFamily="18" charset="-78"/>
                <a:cs typeface="Andalus" pitchFamily="18" charset="-78"/>
              </a:rPr>
              <a:t> 80 mg 8 hourly for 7 days </a:t>
            </a:r>
            <a:endParaRPr lang="en-US" sz="2400" dirty="0" smtClean="0">
              <a:latin typeface="Andalus" pitchFamily="18" charset="-78"/>
              <a:cs typeface="Andalus" pitchFamily="18" charset="-78"/>
            </a:endParaRPr>
          </a:p>
          <a:p>
            <a:pPr lvl="1"/>
            <a:r>
              <a:rPr lang="en-US" sz="2400" dirty="0" smtClean="0">
                <a:latin typeface="Andalus" pitchFamily="18" charset="-78"/>
                <a:cs typeface="Andalus" pitchFamily="18" charset="-78"/>
              </a:rPr>
              <a:t>Followed by Amoxicillin 500mg oral 8 hourly for 7 days </a:t>
            </a:r>
            <a:endParaRPr lang="en-US" sz="24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lstStyle/>
          <a:p>
            <a:r>
              <a:rPr lang="en-US" sz="2800" dirty="0" smtClean="0"/>
              <a:t>In the </a:t>
            </a:r>
            <a:r>
              <a:rPr lang="en-US" sz="2800" dirty="0" err="1" smtClean="0"/>
              <a:t>occipito</a:t>
            </a:r>
            <a:r>
              <a:rPr lang="en-US" sz="2800" dirty="0" smtClean="0"/>
              <a:t> posterior position you should expect prolonged, painful labour due to poor fitting of the presenting part, the deflexed head does not fit well onto the cervix therefore does not produce optimum stimulation for uterine contractions</a:t>
            </a:r>
            <a:endParaRPr lang="en-US" sz="2800" dirty="0" smtClean="0"/>
          </a:p>
          <a:p>
            <a:r>
              <a:rPr lang="en-US" sz="2800" dirty="0" smtClean="0"/>
              <a:t>The midwife can help to provide physical support such as massage and other comfort measures and suggest changes of posture and position. The all-fours position may relieve some discomfort</a:t>
            </a:r>
            <a:endParaRPr lang="en-US" sz="2800" dirty="0" smtClean="0"/>
          </a:p>
        </p:txBody>
      </p:sp>
      <p:sp>
        <p:nvSpPr>
          <p:cNvPr id="2" name="Title 1"/>
          <p:cNvSpPr>
            <a:spLocks noGrp="1"/>
          </p:cNvSpPr>
          <p:nvPr>
            <p:ph type="title"/>
          </p:nvPr>
        </p:nvSpPr>
        <p:spPr>
          <a:xfrm>
            <a:off x="457200" y="1"/>
            <a:ext cx="8229600" cy="914399"/>
          </a:xfrm>
        </p:spPr>
        <p:txBody>
          <a:bodyPr/>
          <a:lstStyle/>
          <a:p>
            <a:r>
              <a:rPr lang="en-US" dirty="0" smtClean="0"/>
              <a:t>Care in labour</a:t>
            </a:r>
            <a:endParaRPr lang="en-US" dirty="0"/>
          </a:p>
        </p:txBody>
      </p:sp>
    </p:spTree>
  </p:cSld>
  <p:clrMapOvr>
    <a:masterClrMapping/>
  </p:clrMapOv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a:bodyPr>
          <a:lstStyle/>
          <a:p>
            <a:pPr>
              <a:buNone/>
            </a:pPr>
            <a:endParaRPr lang="en-US" sz="2800" dirty="0" smtClean="0">
              <a:latin typeface="Calibri" panose="020F0502020204030204" charset="0"/>
              <a:cs typeface="Calibri" panose="020F0502020204030204" charset="0"/>
            </a:endParaRPr>
          </a:p>
          <a:p>
            <a:r>
              <a:rPr lang="en-US" sz="2800" dirty="0" smtClean="0">
                <a:latin typeface="Calibri" panose="020F0502020204030204" charset="0"/>
                <a:cs typeface="Calibri" panose="020F0502020204030204" charset="0"/>
              </a:rPr>
              <a:t>Pain relieving and is also believed to aid in the rotation of the foetal head. Labour is prolonged with incoordinate uterine action. </a:t>
            </a:r>
            <a:endParaRPr lang="en-US" sz="2800" dirty="0" smtClean="0">
              <a:latin typeface="Calibri" panose="020F0502020204030204" charset="0"/>
              <a:cs typeface="Calibri" panose="020F0502020204030204" charset="0"/>
            </a:endParaRPr>
          </a:p>
          <a:p>
            <a:r>
              <a:rPr lang="en-US" sz="2800" dirty="0" smtClean="0">
                <a:latin typeface="Calibri" panose="020F0502020204030204" charset="0"/>
                <a:cs typeface="Calibri" panose="020F0502020204030204" charset="0"/>
              </a:rPr>
              <a:t>Give intravenous fluid to ensure that the mother is not dehydrated</a:t>
            </a:r>
            <a:endParaRPr lang="en-US" sz="2800" dirty="0" smtClean="0">
              <a:latin typeface="Calibri" panose="020F0502020204030204" charset="0"/>
              <a:cs typeface="Calibri" panose="020F0502020204030204" charset="0"/>
            </a:endParaRPr>
          </a:p>
          <a:p>
            <a:pPr indent="-283210">
              <a:lnSpc>
                <a:spcPct val="80000"/>
              </a:lnSpc>
              <a:buClr>
                <a:schemeClr val="tx1"/>
              </a:buClr>
              <a:buFont typeface="Wingdings 2" panose="05020102010507070707"/>
              <a:buChar char=""/>
              <a:defRPr/>
            </a:pPr>
            <a:r>
              <a:rPr lang="en-US" sz="2800" dirty="0" smtClean="0">
                <a:latin typeface="Calibri" panose="020F0502020204030204" charset="0"/>
                <a:cs typeface="Calibri" panose="020F0502020204030204" charset="0"/>
              </a:rPr>
              <a:t>If there are signs of obstruction or the fetal heart rate is abnormal at any stage, deliver by caesarean section. </a:t>
            </a:r>
            <a:endParaRPr lang="en-US" sz="2800" dirty="0" smtClean="0">
              <a:latin typeface="Calibri" panose="020F0502020204030204" charset="0"/>
              <a:cs typeface="Calibri" panose="020F0502020204030204" charset="0"/>
            </a:endParaRPr>
          </a:p>
          <a:p>
            <a:pPr indent="-283210">
              <a:lnSpc>
                <a:spcPct val="80000"/>
              </a:lnSpc>
              <a:buClr>
                <a:schemeClr val="tx1"/>
              </a:buClr>
              <a:buNone/>
              <a:defRPr/>
            </a:pPr>
            <a:endParaRPr lang="en-US" sz="700" dirty="0" smtClean="0">
              <a:latin typeface="Calibri" panose="020F0502020204030204" charset="0"/>
              <a:cs typeface="Calibri" panose="020F0502020204030204" charset="0"/>
            </a:endParaRPr>
          </a:p>
          <a:p>
            <a:pPr indent="-283210">
              <a:lnSpc>
                <a:spcPct val="80000"/>
              </a:lnSpc>
              <a:buClr>
                <a:schemeClr val="tx1"/>
              </a:buClr>
              <a:buFont typeface="Wingdings 2" panose="05020102010507070707"/>
              <a:buChar char=""/>
              <a:defRPr/>
            </a:pPr>
            <a:r>
              <a:rPr lang="en-US" sz="2800" dirty="0" smtClean="0">
                <a:latin typeface="Calibri" panose="020F0502020204030204" charset="0"/>
                <a:cs typeface="Calibri" panose="020F0502020204030204" charset="0"/>
              </a:rPr>
              <a:t>If the membranes are intact, rupture the membranes with an amniotic hook or a Kocher clamp. </a:t>
            </a:r>
            <a:endParaRPr lang="en-US" sz="2800" dirty="0" smtClean="0">
              <a:latin typeface="Calibri" panose="020F0502020204030204" charset="0"/>
              <a:cs typeface="Calibri" panose="020F0502020204030204" charset="0"/>
            </a:endParaRPr>
          </a:p>
          <a:p>
            <a:pPr indent="-283210">
              <a:lnSpc>
                <a:spcPct val="80000"/>
              </a:lnSpc>
              <a:buClr>
                <a:schemeClr val="tx1"/>
              </a:buClr>
              <a:buNone/>
              <a:defRPr/>
            </a:pPr>
            <a:endParaRPr lang="en-US" sz="700" dirty="0" smtClean="0">
              <a:latin typeface="Calibri" panose="020F0502020204030204" charset="0"/>
              <a:cs typeface="Calibri" panose="020F0502020204030204" charset="0"/>
            </a:endParaRPr>
          </a:p>
          <a:p>
            <a:pPr indent="-283210">
              <a:lnSpc>
                <a:spcPct val="80000"/>
              </a:lnSpc>
              <a:buClr>
                <a:schemeClr val="tx1"/>
              </a:buClr>
              <a:buFont typeface="Wingdings 2" panose="05020102010507070707"/>
              <a:buChar char=""/>
              <a:defRPr/>
            </a:pPr>
            <a:r>
              <a:rPr lang="en-US" sz="2800" dirty="0" smtClean="0">
                <a:latin typeface="Calibri" panose="020F0502020204030204" charset="0"/>
                <a:cs typeface="Calibri" panose="020F0502020204030204" charset="0"/>
              </a:rPr>
              <a:t>If the cervix is not fully dilated and there are no signs of obstruction, augment labor with </a:t>
            </a:r>
            <a:r>
              <a:rPr lang="en-US" sz="2800" dirty="0" err="1" smtClean="0">
                <a:latin typeface="Calibri" panose="020F0502020204030204" charset="0"/>
                <a:cs typeface="Calibri" panose="020F0502020204030204" charset="0"/>
              </a:rPr>
              <a:t>oxytocin</a:t>
            </a:r>
            <a:r>
              <a:rPr lang="en-US" sz="2800" dirty="0" smtClean="0">
                <a:latin typeface="Calibri" panose="020F0502020204030204" charset="0"/>
                <a:cs typeface="Calibri" panose="020F0502020204030204" charset="0"/>
              </a:rPr>
              <a:t>. </a:t>
            </a:r>
            <a:endParaRPr lang="en-US" sz="2800" dirty="0" smtClean="0">
              <a:latin typeface="Calibri" panose="020F0502020204030204" charset="0"/>
              <a:cs typeface="Calibri" panose="020F0502020204030204" charset="0"/>
            </a:endParaRPr>
          </a:p>
          <a:p>
            <a:pPr indent="-283210">
              <a:lnSpc>
                <a:spcPct val="80000"/>
              </a:lnSpc>
              <a:buClr>
                <a:schemeClr val="tx1"/>
              </a:buClr>
              <a:buNone/>
              <a:defRPr/>
            </a:pPr>
            <a:endParaRPr lang="en-US" sz="700" dirty="0" smtClean="0">
              <a:latin typeface="Calibri" panose="020F0502020204030204" charset="0"/>
              <a:cs typeface="Calibri" panose="020F0502020204030204" charset="0"/>
            </a:endParaRPr>
          </a:p>
          <a:p>
            <a:pPr indent="-283210">
              <a:lnSpc>
                <a:spcPct val="80000"/>
              </a:lnSpc>
              <a:buClr>
                <a:schemeClr val="tx1"/>
              </a:buClr>
              <a:buFont typeface="Wingdings 2" panose="05020102010507070707"/>
              <a:buChar char=""/>
              <a:defRPr/>
            </a:pPr>
            <a:r>
              <a:rPr lang="en-US" sz="2800" dirty="0" smtClean="0">
                <a:latin typeface="Calibri" panose="020F0502020204030204" charset="0"/>
                <a:cs typeface="Calibri" panose="020F0502020204030204" charset="0"/>
              </a:rPr>
              <a:t>If the cervix is fully dilated but there is no descent in the expulsive phase, assess for signs of obstruction.</a:t>
            </a:r>
            <a:endParaRPr lang="en-US" sz="2800" dirty="0" smtClean="0">
              <a:latin typeface="Calibri" panose="020F0502020204030204" charset="0"/>
              <a:cs typeface="Calibri" panose="020F0502020204030204" charset="0"/>
            </a:endParaRPr>
          </a:p>
          <a:p>
            <a:endParaRPr lang="en-US" sz="2800" dirty="0">
              <a:latin typeface="Calibri" panose="020F0502020204030204" charset="0"/>
              <a:cs typeface="Calibri" panose="020F0502020204030204" charset="0"/>
            </a:endParaRPr>
          </a:p>
        </p:txBody>
      </p:sp>
      <p:sp>
        <p:nvSpPr>
          <p:cNvPr id="2" name="Title 1"/>
          <p:cNvSpPr>
            <a:spLocks noGrp="1"/>
          </p:cNvSpPr>
          <p:nvPr>
            <p:ph type="title"/>
          </p:nvPr>
        </p:nvSpPr>
        <p:spPr>
          <a:xfrm>
            <a:off x="0" y="1"/>
            <a:ext cx="9144000" cy="914399"/>
          </a:xfrm>
        </p:spPr>
        <p:txBody>
          <a:bodyPr>
            <a:normAutofit/>
          </a:bodyPr>
          <a:lstStyle/>
          <a:p>
            <a:r>
              <a:rPr lang="en-US" dirty="0" smtClean="0"/>
              <a:t>Care during first stage of labour</a:t>
            </a:r>
            <a:endParaRPr lang="en-US" dirty="0"/>
          </a:p>
        </p:txBody>
      </p:sp>
    </p:spTree>
  </p:cSld>
  <p:clrMapOvr>
    <a:masterClrMapping/>
  </p:clrMapOv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867400"/>
          </a:xfrm>
        </p:spPr>
        <p:txBody>
          <a:bodyPr>
            <a:normAutofit lnSpcReduction="10000"/>
          </a:bodyPr>
          <a:lstStyle/>
          <a:p>
            <a:r>
              <a:rPr lang="en-US" dirty="0" smtClean="0"/>
              <a:t>Uterine action should be regulated by the use of </a:t>
            </a:r>
            <a:r>
              <a:rPr lang="en-US" dirty="0" err="1" smtClean="0"/>
              <a:t>syntocinon</a:t>
            </a:r>
            <a:r>
              <a:rPr lang="en-US" dirty="0" smtClean="0"/>
              <a:t> infusion</a:t>
            </a:r>
            <a:endParaRPr lang="en-US" dirty="0" smtClean="0"/>
          </a:p>
          <a:p>
            <a:r>
              <a:rPr lang="en-US" dirty="0" smtClean="0"/>
              <a:t> Keep accurate records by plotting half-hourly observations of the foetal heart, contractions every four hours, and blood pressure in the partograph.</a:t>
            </a:r>
            <a:endParaRPr lang="en-US" dirty="0" smtClean="0"/>
          </a:p>
          <a:p>
            <a:r>
              <a:rPr lang="en-US" dirty="0" smtClean="0"/>
              <a:t> Maintain a strict intake and output chart. </a:t>
            </a:r>
            <a:endParaRPr lang="en-US" dirty="0" smtClean="0"/>
          </a:p>
          <a:p>
            <a:r>
              <a:rPr lang="en-US" dirty="0" smtClean="0"/>
              <a:t>The mother may have the urge of early pushing due to the occiput pressing on the rectum. You should discourage her from pushing at this stage as this will cause the cervix to be oedematous and delay the onset of the second stage. Encourage her to change her position and use breathing techniques, as these will control the urge of early pushing</a:t>
            </a:r>
            <a:endParaRPr lang="en-US" dirty="0"/>
          </a:p>
        </p:txBody>
      </p:sp>
      <p:sp>
        <p:nvSpPr>
          <p:cNvPr id="2" name="Title 1"/>
          <p:cNvSpPr>
            <a:spLocks noGrp="1"/>
          </p:cNvSpPr>
          <p:nvPr>
            <p:ph type="title"/>
          </p:nvPr>
        </p:nvSpPr>
        <p:spPr/>
        <p:txBody>
          <a:bodyPr>
            <a:normAutofit fontScale="90000"/>
          </a:bodyPr>
          <a:lstStyle/>
          <a:p>
            <a:r>
              <a:rPr lang="en-US" dirty="0" smtClean="0"/>
              <a:t>Care during first stage of labour ctd</a:t>
            </a:r>
            <a:endParaRPr lang="en-US" dirty="0"/>
          </a:p>
        </p:txBody>
      </p:sp>
    </p:spTree>
  </p:cSld>
  <p:clrMapOvr>
    <a:masterClrMapping/>
  </p:clrMapOvr>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fontScale="92500" lnSpcReduction="20000"/>
          </a:bodyPr>
          <a:lstStyle/>
          <a:p>
            <a:r>
              <a:rPr lang="en-US" dirty="0" smtClean="0"/>
              <a:t>The second stage/ full dilatation of the cervix should be confirmed by vaginal examination as the caput may be seen at the vulva with the anterior lip of the cervix.</a:t>
            </a:r>
            <a:endParaRPr lang="en-US" dirty="0" smtClean="0"/>
          </a:p>
          <a:p>
            <a:r>
              <a:rPr lang="en-US" dirty="0" smtClean="0"/>
              <a:t>If head is not visible at the onset of second stage, then the midwife could encourage the woman to remain upright. This position may shorten the length of 2</a:t>
            </a:r>
            <a:r>
              <a:rPr lang="en-US" baseline="30000" dirty="0" smtClean="0"/>
              <a:t>nd</a:t>
            </a:r>
            <a:r>
              <a:rPr lang="en-US" dirty="0" smtClean="0"/>
              <a:t> stage &amp; may reduce the need for operative delivery</a:t>
            </a:r>
            <a:endParaRPr lang="en-US" dirty="0" smtClean="0"/>
          </a:p>
          <a:p>
            <a:r>
              <a:rPr lang="en-US" dirty="0" smtClean="0"/>
              <a:t>Where contractions are weak &amp; ineffective, </a:t>
            </a:r>
            <a:r>
              <a:rPr lang="en-US" dirty="0" err="1" smtClean="0"/>
              <a:t>syntocinon</a:t>
            </a:r>
            <a:r>
              <a:rPr lang="en-US" dirty="0" smtClean="0"/>
              <a:t> infusions may be commenced to stimulate adequate contractions &amp; achieve advance</a:t>
            </a:r>
            <a:endParaRPr lang="en-US" dirty="0" smtClean="0"/>
          </a:p>
          <a:p>
            <a:r>
              <a:rPr lang="en-US" dirty="0" smtClean="0"/>
              <a:t>Maternal &amp; foetal conditions are closely observed throughout 2</a:t>
            </a:r>
            <a:r>
              <a:rPr lang="en-US" baseline="30000" dirty="0" smtClean="0"/>
              <a:t>nd</a:t>
            </a:r>
            <a:r>
              <a:rPr lang="en-US" dirty="0" smtClean="0"/>
              <a:t> stage. Length of 2</a:t>
            </a:r>
            <a:r>
              <a:rPr lang="en-US" baseline="30000" dirty="0" smtClean="0"/>
              <a:t>nd</a:t>
            </a:r>
            <a:r>
              <a:rPr lang="en-US" dirty="0" smtClean="0"/>
              <a:t> stage is increased in </a:t>
            </a:r>
            <a:r>
              <a:rPr lang="en-US" dirty="0" err="1" smtClean="0"/>
              <a:t>opp</a:t>
            </a:r>
            <a:r>
              <a:rPr lang="en-US" dirty="0" smtClean="0"/>
              <a:t> &amp; chances of c/section are high</a:t>
            </a:r>
            <a:endParaRPr lang="en-US" dirty="0" smtClean="0"/>
          </a:p>
          <a:p>
            <a:r>
              <a:rPr lang="en-US" dirty="0" smtClean="0"/>
              <a:t>During labour, one of the following may occur:</a:t>
            </a:r>
            <a:endParaRPr lang="en-US" dirty="0" smtClean="0"/>
          </a:p>
          <a:p>
            <a:pPr lvl="1">
              <a:buFont typeface="Wingdings" panose="05000000000000000000" pitchFamily="2" charset="2"/>
              <a:buChar char="Ø"/>
            </a:pPr>
            <a:r>
              <a:rPr lang="en-US" dirty="0" smtClean="0"/>
              <a:t>Long internal rotation</a:t>
            </a:r>
            <a:endParaRPr lang="en-US" dirty="0" smtClean="0"/>
          </a:p>
          <a:p>
            <a:pPr lvl="1">
              <a:buFont typeface="Wingdings" panose="05000000000000000000" pitchFamily="2" charset="2"/>
              <a:buChar char="Ø"/>
            </a:pPr>
            <a:r>
              <a:rPr lang="en-US" dirty="0" smtClean="0"/>
              <a:t>Short internal rotation</a:t>
            </a:r>
            <a:endParaRPr lang="en-US" dirty="0" smtClean="0"/>
          </a:p>
          <a:p>
            <a:pPr lvl="1">
              <a:buFont typeface="Wingdings" panose="05000000000000000000" pitchFamily="2" charset="2"/>
              <a:buChar char="Ø"/>
            </a:pPr>
            <a:r>
              <a:rPr lang="en-US" dirty="0" smtClean="0"/>
              <a:t>Deep transverse arrest</a:t>
            </a:r>
            <a:endParaRPr lang="en-US" dirty="0"/>
          </a:p>
        </p:txBody>
      </p:sp>
      <p:sp>
        <p:nvSpPr>
          <p:cNvPr id="2" name="Title 1"/>
          <p:cNvSpPr>
            <a:spLocks noGrp="1"/>
          </p:cNvSpPr>
          <p:nvPr>
            <p:ph type="title"/>
          </p:nvPr>
        </p:nvSpPr>
        <p:spPr>
          <a:xfrm>
            <a:off x="457200" y="1"/>
            <a:ext cx="8229600" cy="990599"/>
          </a:xfrm>
        </p:spPr>
        <p:txBody>
          <a:bodyPr>
            <a:normAutofit fontScale="90000"/>
          </a:bodyPr>
          <a:lstStyle/>
          <a:p>
            <a:r>
              <a:rPr lang="en-US" dirty="0" smtClean="0"/>
              <a:t>Care during second stage of labour</a:t>
            </a:r>
            <a:endParaRPr lang="en-US" dirty="0"/>
          </a:p>
        </p:txBody>
      </p:sp>
    </p:spTree>
  </p:cSld>
  <p:clrMapOvr>
    <a:masterClrMapping/>
  </p:clrMapOvr>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r>
              <a:rPr lang="en-US" sz="2800" dirty="0" smtClean="0"/>
              <a:t>The lie is longitudinal</a:t>
            </a:r>
            <a:endParaRPr lang="en-US" sz="2800" dirty="0" smtClean="0"/>
          </a:p>
          <a:p>
            <a:r>
              <a:rPr lang="en-US" sz="2800" dirty="0" smtClean="0"/>
              <a:t>The attitude is one of </a:t>
            </a:r>
            <a:r>
              <a:rPr lang="en-US" sz="2800" b="1" dirty="0" smtClean="0"/>
              <a:t>deflexion</a:t>
            </a:r>
            <a:endParaRPr lang="en-US" sz="2800" b="1" dirty="0" smtClean="0"/>
          </a:p>
          <a:p>
            <a:r>
              <a:rPr lang="en-US" sz="2800" dirty="0" smtClean="0"/>
              <a:t>The presentation is vertex</a:t>
            </a:r>
            <a:endParaRPr lang="en-US" sz="2800" dirty="0" smtClean="0"/>
          </a:p>
          <a:p>
            <a:r>
              <a:rPr lang="en-US" sz="2800" dirty="0" smtClean="0"/>
              <a:t>The presenting part is the middle or anterior area of the left pariental bone</a:t>
            </a:r>
            <a:endParaRPr lang="en-US" sz="2800" dirty="0" smtClean="0"/>
          </a:p>
          <a:p>
            <a:r>
              <a:rPr lang="en-US" sz="2800" dirty="0" smtClean="0"/>
              <a:t>The position is right </a:t>
            </a:r>
            <a:r>
              <a:rPr lang="en-US" sz="2800" dirty="0" err="1" smtClean="0"/>
              <a:t>occipito</a:t>
            </a:r>
            <a:r>
              <a:rPr lang="en-US" sz="2800" dirty="0" smtClean="0"/>
              <a:t> posterior</a:t>
            </a:r>
            <a:endParaRPr lang="en-US" sz="2800" dirty="0" smtClean="0"/>
          </a:p>
          <a:p>
            <a:r>
              <a:rPr lang="en-US" sz="2800" dirty="0" smtClean="0"/>
              <a:t>The denominator is the occiput</a:t>
            </a:r>
            <a:endParaRPr lang="en-US" sz="2800" dirty="0" smtClean="0"/>
          </a:p>
          <a:p>
            <a:r>
              <a:rPr lang="en-US" sz="2800" dirty="0" smtClean="0"/>
              <a:t>The </a:t>
            </a:r>
            <a:r>
              <a:rPr lang="en-US" sz="2800" dirty="0" err="1" smtClean="0"/>
              <a:t>occipito</a:t>
            </a:r>
            <a:r>
              <a:rPr lang="en-US" sz="2800" dirty="0" smtClean="0"/>
              <a:t> frontal diameter 11.5cm lies in the right oblique diameter of the pelvic brim. The occiput points to the right sacroiliac joint &amp; the </a:t>
            </a:r>
            <a:r>
              <a:rPr lang="en-US" sz="2800" dirty="0" err="1" smtClean="0"/>
              <a:t>sinciput</a:t>
            </a:r>
            <a:r>
              <a:rPr lang="en-US" sz="2800" dirty="0" smtClean="0"/>
              <a:t> to the left </a:t>
            </a:r>
            <a:r>
              <a:rPr lang="en-US" sz="2800" dirty="0" err="1" smtClean="0"/>
              <a:t>iliopectineal</a:t>
            </a:r>
            <a:r>
              <a:rPr lang="en-US" sz="2800" dirty="0" smtClean="0"/>
              <a:t> eminence</a:t>
            </a:r>
            <a:endParaRPr lang="en-US" sz="2800" dirty="0"/>
          </a:p>
        </p:txBody>
      </p:sp>
      <p:sp>
        <p:nvSpPr>
          <p:cNvPr id="2" name="Title 1"/>
          <p:cNvSpPr>
            <a:spLocks noGrp="1"/>
          </p:cNvSpPr>
          <p:nvPr>
            <p:ph type="title"/>
          </p:nvPr>
        </p:nvSpPr>
        <p:spPr>
          <a:xfrm>
            <a:off x="0" y="1"/>
            <a:ext cx="9144000" cy="1066799"/>
          </a:xfrm>
          <a:solidFill>
            <a:schemeClr val="accent2"/>
          </a:solidFill>
        </p:spPr>
        <p:txBody>
          <a:bodyPr>
            <a:normAutofit fontScale="90000"/>
          </a:bodyPr>
          <a:lstStyle/>
          <a:p>
            <a:r>
              <a:rPr lang="en-US" b="1" dirty="0" smtClean="0">
                <a:solidFill>
                  <a:schemeClr val="bg1"/>
                </a:solidFill>
              </a:rPr>
              <a:t>Characteristics of Long Internal Rotation( mechanism of right </a:t>
            </a:r>
            <a:r>
              <a:rPr lang="en-US" b="1" dirty="0" err="1" smtClean="0">
                <a:solidFill>
                  <a:schemeClr val="bg1"/>
                </a:solidFill>
              </a:rPr>
              <a:t>opp</a:t>
            </a:r>
            <a:r>
              <a:rPr lang="en-US" b="1" dirty="0" smtClean="0">
                <a:solidFill>
                  <a:schemeClr val="bg1"/>
                </a:solidFill>
              </a:rPr>
              <a:t>)</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30925"/>
          </a:xfrm>
        </p:spPr>
        <p:txBody>
          <a:bodyPr>
            <a:normAutofit/>
          </a:bodyPr>
          <a:lstStyle/>
          <a:p>
            <a:pPr>
              <a:buNone/>
            </a:pPr>
            <a:r>
              <a:rPr lang="en-US" sz="2800" b="1" dirty="0" smtClean="0"/>
              <a:t>flexion</a:t>
            </a:r>
            <a:endParaRPr lang="en-US" sz="2800" b="1" dirty="0" smtClean="0"/>
          </a:p>
          <a:p>
            <a:r>
              <a:rPr lang="en-US" sz="2800" dirty="0" smtClean="0"/>
              <a:t>There is increased flexion and descent takes place with increasing flexion. The occiput becomes the leading  part</a:t>
            </a:r>
            <a:endParaRPr lang="en-US" sz="2800" dirty="0" smtClean="0"/>
          </a:p>
          <a:p>
            <a:pPr>
              <a:buNone/>
            </a:pPr>
            <a:r>
              <a:rPr lang="en-US" sz="2800" b="1" dirty="0" smtClean="0"/>
              <a:t>Internal rotation of the head</a:t>
            </a:r>
            <a:endParaRPr lang="en-US" sz="2800" b="1" dirty="0" smtClean="0"/>
          </a:p>
          <a:p>
            <a:r>
              <a:rPr lang="en-US" sz="2800" dirty="0" smtClean="0"/>
              <a:t>The occiput reaches the pelvic floor first &amp; rotates forwards 3/8 of a circle along the right side of the pelvis to lie under the </a:t>
            </a:r>
            <a:r>
              <a:rPr lang="en-US" sz="2800" dirty="0" err="1" smtClean="0"/>
              <a:t>symphysis</a:t>
            </a:r>
            <a:r>
              <a:rPr lang="en-US" sz="2800" dirty="0" smtClean="0"/>
              <a:t> pubis. The shoulders follow, turning 2/8 of a circle from the left to the right oblique diameter</a:t>
            </a:r>
            <a:endParaRPr lang="en-US" sz="2800" dirty="0" smtClean="0"/>
          </a:p>
          <a:p>
            <a:pPr>
              <a:buNone/>
            </a:pPr>
            <a:endParaRPr lang="en-US" sz="2800" dirty="0"/>
          </a:p>
        </p:txBody>
      </p:sp>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8525"/>
          </a:xfrm>
        </p:spPr>
        <p:txBody>
          <a:bodyPr/>
          <a:lstStyle/>
          <a:p>
            <a:pPr>
              <a:buNone/>
            </a:pPr>
            <a:r>
              <a:rPr lang="en-US" b="1" dirty="0" smtClean="0"/>
              <a:t>Crowning</a:t>
            </a:r>
            <a:endParaRPr lang="en-US" b="1" dirty="0" smtClean="0"/>
          </a:p>
          <a:p>
            <a:r>
              <a:rPr lang="en-US" dirty="0" smtClean="0"/>
              <a:t>The occiput escapes under the </a:t>
            </a:r>
            <a:r>
              <a:rPr lang="en-US" dirty="0" err="1" smtClean="0"/>
              <a:t>symphysis</a:t>
            </a:r>
            <a:r>
              <a:rPr lang="en-US" dirty="0" smtClean="0"/>
              <a:t> pubis &amp; the head is crowned</a:t>
            </a:r>
            <a:endParaRPr lang="en-US" dirty="0" smtClean="0"/>
          </a:p>
          <a:p>
            <a:pPr>
              <a:buNone/>
            </a:pPr>
            <a:r>
              <a:rPr lang="en-US" b="1" dirty="0" smtClean="0"/>
              <a:t>Extension</a:t>
            </a:r>
            <a:endParaRPr lang="en-US" b="1" dirty="0" smtClean="0"/>
          </a:p>
          <a:p>
            <a:r>
              <a:rPr lang="en-US" dirty="0" smtClean="0"/>
              <a:t>The </a:t>
            </a:r>
            <a:r>
              <a:rPr lang="en-US" dirty="0" err="1" smtClean="0"/>
              <a:t>sinciput</a:t>
            </a:r>
            <a:r>
              <a:rPr lang="en-US" dirty="0" smtClean="0"/>
              <a:t>, face and chin sweep the perineum, the head is born by extension</a:t>
            </a:r>
            <a:endParaRPr lang="en-US" dirty="0" smtClean="0"/>
          </a:p>
          <a:p>
            <a:endParaRPr lang="en-US" b="1" dirty="0" smtClean="0"/>
          </a:p>
        </p:txBody>
      </p:sp>
    </p:spTree>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US" sz="2400" b="1" dirty="0" smtClean="0"/>
              <a:t>restitution</a:t>
            </a:r>
            <a:endParaRPr lang="en-US" sz="2400" b="1" dirty="0" smtClean="0"/>
          </a:p>
          <a:p>
            <a:r>
              <a:rPr lang="en-US" sz="2400" dirty="0" smtClean="0"/>
              <a:t>the occiput turns 1/8 of a circle to the right, undoes the twist at the neck and the head rights itself with the shoulders</a:t>
            </a:r>
            <a:endParaRPr lang="en-US" sz="2400" dirty="0" smtClean="0"/>
          </a:p>
          <a:p>
            <a:pPr>
              <a:buNone/>
            </a:pPr>
            <a:r>
              <a:rPr lang="en-US" sz="2400" b="1" dirty="0" smtClean="0"/>
              <a:t>Internal rotation of the shoulders</a:t>
            </a:r>
            <a:endParaRPr lang="en-US" sz="2400" b="1" dirty="0" smtClean="0"/>
          </a:p>
          <a:p>
            <a:r>
              <a:rPr lang="en-US" sz="2400" dirty="0" smtClean="0"/>
              <a:t> The shoulder enters in the same oblique diameter of the pelvis. Anterior shoulder reaches the pelvic floor first and rotates 1/8 of a circle forward and lies under the </a:t>
            </a:r>
            <a:r>
              <a:rPr lang="en-US" sz="2400" dirty="0" err="1" smtClean="0"/>
              <a:t>symphysis</a:t>
            </a:r>
            <a:r>
              <a:rPr lang="en-US" sz="2400" dirty="0" smtClean="0"/>
              <a:t> pubis</a:t>
            </a:r>
            <a:endParaRPr lang="en-US" sz="2400" dirty="0" smtClean="0"/>
          </a:p>
          <a:p>
            <a:pPr>
              <a:buNone/>
            </a:pPr>
            <a:r>
              <a:rPr lang="en-US" sz="2400" b="1" dirty="0" smtClean="0"/>
              <a:t>External rotation of the head</a:t>
            </a:r>
            <a:endParaRPr lang="en-US" sz="2400" b="1" dirty="0" smtClean="0"/>
          </a:p>
          <a:p>
            <a:r>
              <a:rPr lang="en-US" sz="2400" dirty="0" smtClean="0"/>
              <a:t>accompanies the internal rotation of the shoulders. The occiput turns a further 1/8 of a circle to the right</a:t>
            </a:r>
            <a:endParaRPr lang="en-US" sz="2400" dirty="0" smtClean="0"/>
          </a:p>
          <a:p>
            <a:pPr>
              <a:buNone/>
            </a:pPr>
            <a:r>
              <a:rPr lang="en-US" sz="2400" b="1" dirty="0" smtClean="0"/>
              <a:t>Lateral flexion</a:t>
            </a:r>
            <a:endParaRPr lang="en-US" sz="2400" b="1" dirty="0" smtClean="0"/>
          </a:p>
          <a:p>
            <a:r>
              <a:rPr lang="en-US" sz="2400" dirty="0" smtClean="0"/>
              <a:t>Anterior shoulder escapes under the </a:t>
            </a:r>
            <a:r>
              <a:rPr lang="en-US" sz="2400" dirty="0" err="1" smtClean="0"/>
              <a:t>symphysis</a:t>
            </a:r>
            <a:r>
              <a:rPr lang="en-US" sz="2400" dirty="0" smtClean="0"/>
              <a:t> pubis, while the posterior shoulder sweeps the perineum &amp; The body is born by movement of lateral flexion</a:t>
            </a:r>
            <a:endParaRPr lang="en-US" sz="2400" dirty="0"/>
          </a:p>
        </p:txBody>
      </p:sp>
    </p:spTree>
  </p:cSld>
  <p:clrMapOvr>
    <a:masterClrMapping/>
  </p:clrMapOv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14363"/>
          </a:xfrm>
        </p:spPr>
        <p:txBody>
          <a:bodyPr>
            <a:normAutofit fontScale="90000"/>
          </a:bodyPr>
          <a:lstStyle/>
          <a:p>
            <a:pPr>
              <a:defRPr/>
            </a:pPr>
            <a:r>
              <a:rPr lang="en-US" dirty="0" smtClean="0"/>
              <a:t>Fate of OPP</a:t>
            </a:r>
            <a:endParaRPr lang="en-US" dirty="0"/>
          </a:p>
        </p:txBody>
      </p:sp>
      <p:cxnSp>
        <p:nvCxnSpPr>
          <p:cNvPr id="16387" name="Straight Connector 4"/>
          <p:cNvCxnSpPr>
            <a:cxnSpLocks noChangeShapeType="1"/>
          </p:cNvCxnSpPr>
          <p:nvPr/>
        </p:nvCxnSpPr>
        <p:spPr bwMode="auto">
          <a:xfrm>
            <a:off x="1828800" y="2052638"/>
            <a:ext cx="5105400" cy="4762"/>
          </a:xfrm>
          <a:prstGeom prst="line">
            <a:avLst/>
          </a:prstGeom>
          <a:noFill/>
          <a:ln w="9525" algn="ctr">
            <a:solidFill>
              <a:schemeClr val="tx1"/>
            </a:solidFill>
            <a:round/>
          </a:ln>
        </p:spPr>
      </p:cxnSp>
      <p:sp>
        <p:nvSpPr>
          <p:cNvPr id="16388" name="Rectangle 6"/>
          <p:cNvSpPr>
            <a:spLocks noChangeArrowheads="1"/>
          </p:cNvSpPr>
          <p:nvPr/>
        </p:nvSpPr>
        <p:spPr bwMode="auto">
          <a:xfrm>
            <a:off x="3276600" y="1143000"/>
            <a:ext cx="714375" cy="369888"/>
          </a:xfrm>
          <a:prstGeom prst="rect">
            <a:avLst/>
          </a:prstGeom>
          <a:noFill/>
          <a:ln w="9525">
            <a:noFill/>
            <a:miter lim="800000"/>
          </a:ln>
        </p:spPr>
        <p:txBody>
          <a:bodyPr>
            <a:spAutoFit/>
          </a:bodyPr>
          <a:lstStyle/>
          <a:p>
            <a:r>
              <a:rPr lang="en-US" altLang="en-US" dirty="0"/>
              <a:t>OPP</a:t>
            </a:r>
            <a:endParaRPr lang="en-US" altLang="en-US" dirty="0"/>
          </a:p>
        </p:txBody>
      </p:sp>
      <p:sp>
        <p:nvSpPr>
          <p:cNvPr id="16389" name="Rectangle 7"/>
          <p:cNvSpPr>
            <a:spLocks noChangeArrowheads="1"/>
          </p:cNvSpPr>
          <p:nvPr/>
        </p:nvSpPr>
        <p:spPr bwMode="auto">
          <a:xfrm>
            <a:off x="4143375" y="1285875"/>
            <a:ext cx="3786188" cy="584200"/>
          </a:xfrm>
          <a:prstGeom prst="rect">
            <a:avLst/>
          </a:prstGeom>
          <a:noFill/>
          <a:ln w="9525">
            <a:noFill/>
            <a:miter lim="800000"/>
          </a:ln>
        </p:spPr>
        <p:txBody>
          <a:bodyPr>
            <a:spAutoFit/>
          </a:bodyPr>
          <a:lstStyle/>
          <a:p>
            <a:r>
              <a:rPr lang="en-US" altLang="en-US" sz="1600"/>
              <a:t>Engaging diameter :- occipito-frontal 11.5cm or sub-occipitofrontal 10cm.</a:t>
            </a:r>
            <a:endParaRPr lang="en-US" altLang="en-US" sz="1600"/>
          </a:p>
        </p:txBody>
      </p:sp>
      <p:cxnSp>
        <p:nvCxnSpPr>
          <p:cNvPr id="16390" name="Straight Arrow Connector 9"/>
          <p:cNvCxnSpPr>
            <a:cxnSpLocks noChangeShapeType="1"/>
            <a:stCxn id="16388" idx="2"/>
          </p:cNvCxnSpPr>
          <p:nvPr/>
        </p:nvCxnSpPr>
        <p:spPr bwMode="auto">
          <a:xfrm rot="5400000">
            <a:off x="3425825" y="1720851"/>
            <a:ext cx="415925" cy="0"/>
          </a:xfrm>
          <a:prstGeom prst="straightConnector1">
            <a:avLst/>
          </a:prstGeom>
          <a:noFill/>
          <a:ln w="9525" algn="ctr">
            <a:solidFill>
              <a:schemeClr val="tx1"/>
            </a:solidFill>
            <a:round/>
            <a:tailEnd type="arrow" w="med" len="med"/>
          </a:ln>
        </p:spPr>
      </p:cxnSp>
      <p:cxnSp>
        <p:nvCxnSpPr>
          <p:cNvPr id="16391" name="Straight Arrow Connector 11"/>
          <p:cNvCxnSpPr>
            <a:cxnSpLocks noChangeShapeType="1"/>
          </p:cNvCxnSpPr>
          <p:nvPr/>
        </p:nvCxnSpPr>
        <p:spPr bwMode="auto">
          <a:xfrm rot="5400000">
            <a:off x="1572419" y="2213769"/>
            <a:ext cx="428625" cy="1587"/>
          </a:xfrm>
          <a:prstGeom prst="straightConnector1">
            <a:avLst/>
          </a:prstGeom>
          <a:noFill/>
          <a:ln w="9525" algn="ctr">
            <a:solidFill>
              <a:schemeClr val="tx1"/>
            </a:solidFill>
            <a:round/>
            <a:tailEnd type="arrow" w="med" len="med"/>
          </a:ln>
        </p:spPr>
      </p:cxnSp>
      <p:cxnSp>
        <p:nvCxnSpPr>
          <p:cNvPr id="16392" name="Straight Arrow Connector 15"/>
          <p:cNvCxnSpPr>
            <a:cxnSpLocks noChangeShapeType="1"/>
          </p:cNvCxnSpPr>
          <p:nvPr/>
        </p:nvCxnSpPr>
        <p:spPr bwMode="auto">
          <a:xfrm rot="5400000">
            <a:off x="6680200" y="2106613"/>
            <a:ext cx="357187" cy="1588"/>
          </a:xfrm>
          <a:prstGeom prst="straightConnector1">
            <a:avLst/>
          </a:prstGeom>
          <a:noFill/>
          <a:ln w="9525" algn="ctr">
            <a:solidFill>
              <a:schemeClr val="tx1"/>
            </a:solidFill>
            <a:round/>
            <a:tailEnd type="arrow" w="med" len="med"/>
          </a:ln>
        </p:spPr>
      </p:cxnSp>
      <p:sp>
        <p:nvSpPr>
          <p:cNvPr id="16393" name="Rectangle 17"/>
          <p:cNvSpPr>
            <a:spLocks noChangeArrowheads="1"/>
          </p:cNvSpPr>
          <p:nvPr/>
        </p:nvSpPr>
        <p:spPr bwMode="auto">
          <a:xfrm>
            <a:off x="714375" y="2428875"/>
            <a:ext cx="2000250" cy="369332"/>
          </a:xfrm>
          <a:prstGeom prst="rect">
            <a:avLst/>
          </a:prstGeom>
          <a:noFill/>
          <a:ln w="9525">
            <a:noFill/>
            <a:miter lim="800000"/>
          </a:ln>
        </p:spPr>
        <p:txBody>
          <a:bodyPr>
            <a:spAutoFit/>
          </a:bodyPr>
          <a:lstStyle/>
          <a:p>
            <a:r>
              <a:rPr lang="en-US" altLang="en-US" dirty="0" smtClean="0"/>
              <a:t>Favorable </a:t>
            </a:r>
            <a:r>
              <a:rPr lang="en-US" altLang="en-US" dirty="0"/>
              <a:t>(90%)</a:t>
            </a:r>
            <a:endParaRPr lang="en-US" altLang="en-US" dirty="0"/>
          </a:p>
        </p:txBody>
      </p:sp>
      <p:sp>
        <p:nvSpPr>
          <p:cNvPr id="16394" name="Rectangle 18"/>
          <p:cNvSpPr>
            <a:spLocks noChangeArrowheads="1"/>
          </p:cNvSpPr>
          <p:nvPr/>
        </p:nvSpPr>
        <p:spPr bwMode="auto">
          <a:xfrm>
            <a:off x="5572125" y="2214563"/>
            <a:ext cx="2357438" cy="369332"/>
          </a:xfrm>
          <a:prstGeom prst="rect">
            <a:avLst/>
          </a:prstGeom>
          <a:noFill/>
          <a:ln w="9525">
            <a:noFill/>
            <a:miter lim="800000"/>
          </a:ln>
        </p:spPr>
        <p:txBody>
          <a:bodyPr>
            <a:spAutoFit/>
          </a:bodyPr>
          <a:lstStyle/>
          <a:p>
            <a:r>
              <a:rPr lang="en-US" altLang="en-US" dirty="0" smtClean="0"/>
              <a:t>Unfavorable </a:t>
            </a:r>
            <a:r>
              <a:rPr lang="en-US" altLang="en-US" dirty="0"/>
              <a:t>(10%)</a:t>
            </a:r>
            <a:endParaRPr lang="en-US" altLang="en-US" dirty="0"/>
          </a:p>
        </p:txBody>
      </p:sp>
      <p:cxnSp>
        <p:nvCxnSpPr>
          <p:cNvPr id="16395" name="Straight Arrow Connector 20"/>
          <p:cNvCxnSpPr>
            <a:cxnSpLocks noChangeShapeType="1"/>
          </p:cNvCxnSpPr>
          <p:nvPr/>
        </p:nvCxnSpPr>
        <p:spPr bwMode="auto">
          <a:xfrm rot="5400000">
            <a:off x="1536700" y="2963863"/>
            <a:ext cx="357187" cy="1588"/>
          </a:xfrm>
          <a:prstGeom prst="straightConnector1">
            <a:avLst/>
          </a:prstGeom>
          <a:noFill/>
          <a:ln w="9525" algn="ctr">
            <a:solidFill>
              <a:schemeClr val="tx1"/>
            </a:solidFill>
            <a:round/>
            <a:tailEnd type="arrow" w="med" len="med"/>
          </a:ln>
        </p:spPr>
      </p:cxnSp>
      <p:sp>
        <p:nvSpPr>
          <p:cNvPr id="16396" name="Rectangle 21"/>
          <p:cNvSpPr>
            <a:spLocks noChangeArrowheads="1"/>
          </p:cNvSpPr>
          <p:nvPr/>
        </p:nvSpPr>
        <p:spPr bwMode="auto">
          <a:xfrm>
            <a:off x="785813" y="3143250"/>
            <a:ext cx="1714500" cy="369888"/>
          </a:xfrm>
          <a:prstGeom prst="rect">
            <a:avLst/>
          </a:prstGeom>
          <a:noFill/>
          <a:ln w="9525">
            <a:noFill/>
            <a:miter lim="800000"/>
          </a:ln>
        </p:spPr>
        <p:txBody>
          <a:bodyPr>
            <a:spAutoFit/>
          </a:bodyPr>
          <a:lstStyle/>
          <a:p>
            <a:r>
              <a:rPr lang="en-US" altLang="en-US"/>
              <a:t>3/8</a:t>
            </a:r>
            <a:r>
              <a:rPr lang="en-US" altLang="en-US" baseline="30000"/>
              <a:t>th</a:t>
            </a:r>
            <a:r>
              <a:rPr lang="en-US" altLang="en-US"/>
              <a:t> rotation</a:t>
            </a:r>
            <a:endParaRPr lang="en-US" altLang="en-US"/>
          </a:p>
        </p:txBody>
      </p:sp>
      <p:cxnSp>
        <p:nvCxnSpPr>
          <p:cNvPr id="16397" name="Straight Arrow Connector 23"/>
          <p:cNvCxnSpPr>
            <a:cxnSpLocks noChangeShapeType="1"/>
          </p:cNvCxnSpPr>
          <p:nvPr/>
        </p:nvCxnSpPr>
        <p:spPr bwMode="auto">
          <a:xfrm rot="5400000">
            <a:off x="1536700" y="3606800"/>
            <a:ext cx="357188" cy="1588"/>
          </a:xfrm>
          <a:prstGeom prst="straightConnector1">
            <a:avLst/>
          </a:prstGeom>
          <a:noFill/>
          <a:ln w="9525" algn="ctr">
            <a:solidFill>
              <a:schemeClr val="tx1"/>
            </a:solidFill>
            <a:round/>
            <a:tailEnd type="arrow" w="med" len="med"/>
          </a:ln>
        </p:spPr>
      </p:cxnSp>
      <p:sp>
        <p:nvSpPr>
          <p:cNvPr id="16398" name="Rectangle 24"/>
          <p:cNvSpPr>
            <a:spLocks noChangeArrowheads="1"/>
          </p:cNvSpPr>
          <p:nvPr/>
        </p:nvSpPr>
        <p:spPr bwMode="auto">
          <a:xfrm>
            <a:off x="357188" y="3786188"/>
            <a:ext cx="2571750" cy="923925"/>
          </a:xfrm>
          <a:prstGeom prst="rect">
            <a:avLst/>
          </a:prstGeom>
          <a:noFill/>
          <a:ln w="9525">
            <a:noFill/>
            <a:miter lim="800000"/>
          </a:ln>
        </p:spPr>
        <p:txBody>
          <a:bodyPr>
            <a:spAutoFit/>
          </a:bodyPr>
          <a:lstStyle/>
          <a:p>
            <a:r>
              <a:rPr lang="en-US" altLang="en-US" dirty="0" err="1"/>
              <a:t>occipit</a:t>
            </a:r>
            <a:r>
              <a:rPr lang="en-US" altLang="en-US" dirty="0"/>
              <a:t> comes under </a:t>
            </a:r>
            <a:r>
              <a:rPr lang="en-US" altLang="en-US" dirty="0" err="1"/>
              <a:t>symphysis</a:t>
            </a:r>
            <a:r>
              <a:rPr lang="en-US" altLang="en-US" dirty="0"/>
              <a:t> pubis (</a:t>
            </a:r>
            <a:r>
              <a:rPr lang="en-US" altLang="en-US" dirty="0" err="1"/>
              <a:t>rt</a:t>
            </a:r>
            <a:r>
              <a:rPr lang="en-US" altLang="en-US" dirty="0"/>
              <a:t>/</a:t>
            </a:r>
            <a:r>
              <a:rPr lang="en-US" altLang="en-US" dirty="0" err="1"/>
              <a:t>lt</a:t>
            </a:r>
            <a:r>
              <a:rPr lang="en-US" altLang="en-US" dirty="0"/>
              <a:t> </a:t>
            </a:r>
            <a:r>
              <a:rPr lang="en-US" altLang="en-US" dirty="0" err="1"/>
              <a:t>occipito</a:t>
            </a:r>
            <a:r>
              <a:rPr lang="en-US" altLang="en-US" dirty="0"/>
              <a:t> anterior)</a:t>
            </a:r>
            <a:endParaRPr lang="en-US" altLang="en-US" dirty="0"/>
          </a:p>
        </p:txBody>
      </p:sp>
      <p:cxnSp>
        <p:nvCxnSpPr>
          <p:cNvPr id="16399" name="Straight Arrow Connector 26"/>
          <p:cNvCxnSpPr>
            <a:cxnSpLocks noChangeShapeType="1"/>
          </p:cNvCxnSpPr>
          <p:nvPr/>
        </p:nvCxnSpPr>
        <p:spPr bwMode="auto">
          <a:xfrm rot="5400000">
            <a:off x="1536700" y="4821238"/>
            <a:ext cx="357187" cy="1588"/>
          </a:xfrm>
          <a:prstGeom prst="straightConnector1">
            <a:avLst/>
          </a:prstGeom>
          <a:noFill/>
          <a:ln w="9525" algn="ctr">
            <a:solidFill>
              <a:schemeClr val="tx1"/>
            </a:solidFill>
            <a:round/>
            <a:tailEnd type="arrow" w="med" len="med"/>
          </a:ln>
        </p:spPr>
      </p:cxnSp>
      <p:sp>
        <p:nvSpPr>
          <p:cNvPr id="16400" name="Rectangle 27"/>
          <p:cNvSpPr>
            <a:spLocks noChangeArrowheads="1"/>
          </p:cNvSpPr>
          <p:nvPr/>
        </p:nvSpPr>
        <p:spPr bwMode="auto">
          <a:xfrm>
            <a:off x="285750" y="4929188"/>
            <a:ext cx="3143250" cy="369887"/>
          </a:xfrm>
          <a:prstGeom prst="rect">
            <a:avLst/>
          </a:prstGeom>
          <a:noFill/>
          <a:ln w="9525">
            <a:noFill/>
            <a:miter lim="800000"/>
          </a:ln>
        </p:spPr>
        <p:txBody>
          <a:bodyPr>
            <a:spAutoFit/>
          </a:bodyPr>
          <a:lstStyle/>
          <a:p>
            <a:r>
              <a:rPr lang="en-US" altLang="en-US"/>
              <a:t>Normal vaginal delivery</a:t>
            </a:r>
            <a:endParaRPr lang="en-US" altLang="en-US"/>
          </a:p>
        </p:txBody>
      </p:sp>
      <p:cxnSp>
        <p:nvCxnSpPr>
          <p:cNvPr id="16401" name="Straight Connector 29"/>
          <p:cNvCxnSpPr>
            <a:cxnSpLocks noChangeShapeType="1"/>
          </p:cNvCxnSpPr>
          <p:nvPr/>
        </p:nvCxnSpPr>
        <p:spPr bwMode="auto">
          <a:xfrm flipV="1">
            <a:off x="4214813" y="2786063"/>
            <a:ext cx="4500562" cy="71437"/>
          </a:xfrm>
          <a:prstGeom prst="line">
            <a:avLst/>
          </a:prstGeom>
          <a:noFill/>
          <a:ln w="9525" algn="ctr">
            <a:solidFill>
              <a:schemeClr val="tx1"/>
            </a:solidFill>
            <a:round/>
          </a:ln>
        </p:spPr>
      </p:cxnSp>
      <p:cxnSp>
        <p:nvCxnSpPr>
          <p:cNvPr id="16402" name="Straight Arrow Connector 31"/>
          <p:cNvCxnSpPr>
            <a:cxnSpLocks noChangeShapeType="1"/>
          </p:cNvCxnSpPr>
          <p:nvPr/>
        </p:nvCxnSpPr>
        <p:spPr bwMode="auto">
          <a:xfrm rot="5400000">
            <a:off x="6715919" y="2642394"/>
            <a:ext cx="285750" cy="1588"/>
          </a:xfrm>
          <a:prstGeom prst="straightConnector1">
            <a:avLst/>
          </a:prstGeom>
          <a:noFill/>
          <a:ln w="9525" algn="ctr">
            <a:solidFill>
              <a:schemeClr val="tx1"/>
            </a:solidFill>
            <a:round/>
            <a:tailEnd type="arrow" w="med" len="med"/>
          </a:ln>
        </p:spPr>
      </p:cxnSp>
      <p:cxnSp>
        <p:nvCxnSpPr>
          <p:cNvPr id="16403" name="Straight Arrow Connector 33"/>
          <p:cNvCxnSpPr>
            <a:cxnSpLocks noChangeShapeType="1"/>
          </p:cNvCxnSpPr>
          <p:nvPr/>
        </p:nvCxnSpPr>
        <p:spPr bwMode="auto">
          <a:xfrm rot="5400000">
            <a:off x="4037013" y="3035300"/>
            <a:ext cx="357188" cy="1587"/>
          </a:xfrm>
          <a:prstGeom prst="straightConnector1">
            <a:avLst/>
          </a:prstGeom>
          <a:noFill/>
          <a:ln w="9525" algn="ctr">
            <a:solidFill>
              <a:schemeClr val="tx1"/>
            </a:solidFill>
            <a:round/>
            <a:tailEnd type="arrow" w="med" len="med"/>
          </a:ln>
        </p:spPr>
      </p:cxnSp>
      <p:cxnSp>
        <p:nvCxnSpPr>
          <p:cNvPr id="16405" name="Straight Arrow Connector 37"/>
          <p:cNvCxnSpPr>
            <a:cxnSpLocks noChangeShapeType="1"/>
          </p:cNvCxnSpPr>
          <p:nvPr/>
        </p:nvCxnSpPr>
        <p:spPr bwMode="auto">
          <a:xfrm rot="5400000">
            <a:off x="8609013" y="2892425"/>
            <a:ext cx="214312" cy="1588"/>
          </a:xfrm>
          <a:prstGeom prst="straightConnector1">
            <a:avLst/>
          </a:prstGeom>
          <a:noFill/>
          <a:ln w="9525" algn="ctr">
            <a:solidFill>
              <a:schemeClr val="tx1"/>
            </a:solidFill>
            <a:round/>
            <a:tailEnd type="arrow" w="med" len="med"/>
          </a:ln>
        </p:spPr>
      </p:cxnSp>
      <p:sp>
        <p:nvSpPr>
          <p:cNvPr id="16406" name="Rectangle 38"/>
          <p:cNvSpPr>
            <a:spLocks noChangeArrowheads="1"/>
          </p:cNvSpPr>
          <p:nvPr/>
        </p:nvSpPr>
        <p:spPr bwMode="auto">
          <a:xfrm>
            <a:off x="3357563" y="3214688"/>
            <a:ext cx="1714500" cy="369887"/>
          </a:xfrm>
          <a:prstGeom prst="rect">
            <a:avLst/>
          </a:prstGeom>
          <a:noFill/>
          <a:ln w="9525">
            <a:noFill/>
            <a:miter lim="800000"/>
          </a:ln>
        </p:spPr>
        <p:txBody>
          <a:bodyPr>
            <a:spAutoFit/>
          </a:bodyPr>
          <a:lstStyle/>
          <a:p>
            <a:r>
              <a:rPr lang="en-US" altLang="en-US"/>
              <a:t>Mild deflexion</a:t>
            </a:r>
            <a:endParaRPr lang="en-US" altLang="en-US"/>
          </a:p>
        </p:txBody>
      </p:sp>
      <p:sp>
        <p:nvSpPr>
          <p:cNvPr id="16408" name="Rectangle 40"/>
          <p:cNvSpPr>
            <a:spLocks noChangeArrowheads="1"/>
          </p:cNvSpPr>
          <p:nvPr/>
        </p:nvSpPr>
        <p:spPr bwMode="auto">
          <a:xfrm>
            <a:off x="7000875" y="3143250"/>
            <a:ext cx="1928813" cy="369888"/>
          </a:xfrm>
          <a:prstGeom prst="rect">
            <a:avLst/>
          </a:prstGeom>
          <a:noFill/>
          <a:ln w="9525">
            <a:noFill/>
            <a:miter lim="800000"/>
          </a:ln>
        </p:spPr>
        <p:txBody>
          <a:bodyPr>
            <a:spAutoFit/>
          </a:bodyPr>
          <a:lstStyle/>
          <a:p>
            <a:r>
              <a:rPr lang="en-US" altLang="en-US"/>
              <a:t>Severe deflexion</a:t>
            </a:r>
            <a:endParaRPr lang="en-US" altLang="en-US"/>
          </a:p>
        </p:txBody>
      </p:sp>
      <p:cxnSp>
        <p:nvCxnSpPr>
          <p:cNvPr id="16410" name="Straight Arrow Connector 46"/>
          <p:cNvCxnSpPr>
            <a:cxnSpLocks noChangeShapeType="1"/>
          </p:cNvCxnSpPr>
          <p:nvPr/>
        </p:nvCxnSpPr>
        <p:spPr bwMode="auto">
          <a:xfrm rot="16200000" flipH="1">
            <a:off x="7465219" y="3812381"/>
            <a:ext cx="344487" cy="34925"/>
          </a:xfrm>
          <a:prstGeom prst="straightConnector1">
            <a:avLst/>
          </a:prstGeom>
          <a:noFill/>
          <a:ln w="9525" algn="ctr">
            <a:solidFill>
              <a:schemeClr val="tx1"/>
            </a:solidFill>
            <a:round/>
            <a:tailEnd type="arrow" w="med" len="med"/>
          </a:ln>
        </p:spPr>
      </p:cxnSp>
      <p:sp>
        <p:nvSpPr>
          <p:cNvPr id="16411" name="Rectangle 47"/>
          <p:cNvSpPr>
            <a:spLocks noChangeArrowheads="1"/>
          </p:cNvSpPr>
          <p:nvPr/>
        </p:nvSpPr>
        <p:spPr bwMode="auto">
          <a:xfrm>
            <a:off x="3143250" y="3786188"/>
            <a:ext cx="1928813" cy="646112"/>
          </a:xfrm>
          <a:prstGeom prst="rect">
            <a:avLst/>
          </a:prstGeom>
          <a:noFill/>
          <a:ln w="9525">
            <a:noFill/>
            <a:miter lim="800000"/>
          </a:ln>
        </p:spPr>
        <p:txBody>
          <a:bodyPr>
            <a:spAutoFit/>
          </a:bodyPr>
          <a:lstStyle/>
          <a:p>
            <a:r>
              <a:rPr lang="en-US" altLang="en-US"/>
              <a:t>Occiput rotate by 1/8</a:t>
            </a:r>
            <a:r>
              <a:rPr lang="en-US" altLang="en-US" baseline="30000"/>
              <a:t>th</a:t>
            </a:r>
            <a:r>
              <a:rPr lang="en-US" altLang="en-US"/>
              <a:t> circle</a:t>
            </a:r>
            <a:endParaRPr lang="en-US" altLang="en-US"/>
          </a:p>
        </p:txBody>
      </p:sp>
      <p:cxnSp>
        <p:nvCxnSpPr>
          <p:cNvPr id="16412" name="Straight Arrow Connector 49"/>
          <p:cNvCxnSpPr>
            <a:cxnSpLocks noChangeShapeType="1"/>
          </p:cNvCxnSpPr>
          <p:nvPr/>
        </p:nvCxnSpPr>
        <p:spPr bwMode="auto">
          <a:xfrm rot="5400000">
            <a:off x="3858419" y="4571206"/>
            <a:ext cx="285750" cy="1588"/>
          </a:xfrm>
          <a:prstGeom prst="straightConnector1">
            <a:avLst/>
          </a:prstGeom>
          <a:noFill/>
          <a:ln w="9525" algn="ctr">
            <a:solidFill>
              <a:schemeClr val="tx1"/>
            </a:solidFill>
            <a:round/>
            <a:tailEnd type="arrow" w="med" len="med"/>
          </a:ln>
        </p:spPr>
      </p:cxnSp>
      <p:sp>
        <p:nvSpPr>
          <p:cNvPr id="16413" name="Rectangle 50"/>
          <p:cNvSpPr>
            <a:spLocks noChangeArrowheads="1"/>
          </p:cNvSpPr>
          <p:nvPr/>
        </p:nvSpPr>
        <p:spPr bwMode="auto">
          <a:xfrm>
            <a:off x="3500438" y="4786313"/>
            <a:ext cx="1285875" cy="923925"/>
          </a:xfrm>
          <a:prstGeom prst="rect">
            <a:avLst/>
          </a:prstGeom>
          <a:noFill/>
          <a:ln w="9525">
            <a:noFill/>
            <a:miter lim="800000"/>
          </a:ln>
        </p:spPr>
        <p:txBody>
          <a:bodyPr>
            <a:spAutoFit/>
          </a:bodyPr>
          <a:lstStyle/>
          <a:p>
            <a:r>
              <a:rPr lang="en-US" altLang="en-US"/>
              <a:t>Deep transverse arrest </a:t>
            </a:r>
            <a:endParaRPr lang="en-US" altLang="en-US"/>
          </a:p>
        </p:txBody>
      </p:sp>
      <p:sp>
        <p:nvSpPr>
          <p:cNvPr id="16417" name="Rectangle 63"/>
          <p:cNvSpPr>
            <a:spLocks noChangeArrowheads="1"/>
          </p:cNvSpPr>
          <p:nvPr/>
        </p:nvSpPr>
        <p:spPr bwMode="auto">
          <a:xfrm>
            <a:off x="7000875" y="3810000"/>
            <a:ext cx="2143125" cy="1200329"/>
          </a:xfrm>
          <a:prstGeom prst="rect">
            <a:avLst/>
          </a:prstGeom>
          <a:noFill/>
          <a:ln w="9525">
            <a:noFill/>
            <a:miter lim="800000"/>
          </a:ln>
        </p:spPr>
        <p:txBody>
          <a:bodyPr>
            <a:spAutoFit/>
          </a:bodyPr>
          <a:lstStyle/>
          <a:p>
            <a:endParaRPr lang="en-US" altLang="en-US" dirty="0" smtClean="0"/>
          </a:p>
          <a:p>
            <a:r>
              <a:rPr lang="en-US" altLang="en-US" dirty="0" err="1" smtClean="0"/>
              <a:t>Occiput</a:t>
            </a:r>
            <a:r>
              <a:rPr lang="en-US" altLang="en-US" dirty="0" smtClean="0"/>
              <a:t> </a:t>
            </a:r>
            <a:r>
              <a:rPr lang="en-US" altLang="en-US" dirty="0"/>
              <a:t>rotate </a:t>
            </a:r>
            <a:r>
              <a:rPr lang="en-US" altLang="en-US" dirty="0" err="1"/>
              <a:t>posteriorly</a:t>
            </a:r>
            <a:r>
              <a:rPr lang="en-US" altLang="en-US" dirty="0"/>
              <a:t> by 1/8</a:t>
            </a:r>
            <a:r>
              <a:rPr lang="en-US" altLang="en-US" baseline="30000" dirty="0"/>
              <a:t>th</a:t>
            </a:r>
            <a:r>
              <a:rPr lang="en-US" altLang="en-US" dirty="0"/>
              <a:t> </a:t>
            </a:r>
            <a:endParaRPr lang="en-US" altLang="en-US" dirty="0"/>
          </a:p>
        </p:txBody>
      </p:sp>
      <p:sp>
        <p:nvSpPr>
          <p:cNvPr id="16420" name="Rectangle 76"/>
          <p:cNvSpPr>
            <a:spLocks noChangeArrowheads="1"/>
          </p:cNvSpPr>
          <p:nvPr/>
        </p:nvSpPr>
        <p:spPr bwMode="auto">
          <a:xfrm>
            <a:off x="7000875" y="4643438"/>
            <a:ext cx="1928813" cy="1200329"/>
          </a:xfrm>
          <a:prstGeom prst="rect">
            <a:avLst/>
          </a:prstGeom>
          <a:noFill/>
          <a:ln w="9525">
            <a:noFill/>
            <a:miter lim="800000"/>
          </a:ln>
        </p:spPr>
        <p:txBody>
          <a:bodyPr>
            <a:spAutoFit/>
          </a:bodyPr>
          <a:lstStyle/>
          <a:p>
            <a:endParaRPr lang="en-US" altLang="en-US" dirty="0" smtClean="0"/>
          </a:p>
          <a:p>
            <a:r>
              <a:rPr lang="en-US" altLang="en-US" dirty="0" smtClean="0"/>
              <a:t>POPP</a:t>
            </a:r>
            <a:r>
              <a:rPr lang="en-US" altLang="en-US" dirty="0"/>
              <a:t>/ </a:t>
            </a:r>
            <a:r>
              <a:rPr lang="en-US" altLang="en-US" dirty="0" err="1"/>
              <a:t>occipito</a:t>
            </a:r>
            <a:r>
              <a:rPr lang="en-US" altLang="en-US" dirty="0"/>
              <a:t>-sacral position</a:t>
            </a:r>
            <a:endParaRPr lang="en-US" altLang="en-US" dirty="0"/>
          </a:p>
        </p:txBody>
      </p:sp>
      <p:cxnSp>
        <p:nvCxnSpPr>
          <p:cNvPr id="16421" name="Straight Arrow Connector 78"/>
          <p:cNvCxnSpPr>
            <a:cxnSpLocks noChangeShapeType="1"/>
          </p:cNvCxnSpPr>
          <p:nvPr/>
        </p:nvCxnSpPr>
        <p:spPr bwMode="auto">
          <a:xfrm rot="10800000" flipV="1">
            <a:off x="7315200" y="5791200"/>
            <a:ext cx="500062" cy="428625"/>
          </a:xfrm>
          <a:prstGeom prst="straightConnector1">
            <a:avLst/>
          </a:prstGeom>
          <a:noFill/>
          <a:ln w="9525" algn="ctr">
            <a:solidFill>
              <a:schemeClr val="tx1"/>
            </a:solidFill>
            <a:round/>
            <a:tailEnd type="arrow" w="med" len="med"/>
          </a:ln>
        </p:spPr>
      </p:cxnSp>
      <p:sp>
        <p:nvSpPr>
          <p:cNvPr id="16423" name="Rectangle 81"/>
          <p:cNvSpPr>
            <a:spLocks noChangeArrowheads="1"/>
          </p:cNvSpPr>
          <p:nvPr/>
        </p:nvSpPr>
        <p:spPr bwMode="auto">
          <a:xfrm>
            <a:off x="6172200" y="5657671"/>
            <a:ext cx="2500312" cy="1200329"/>
          </a:xfrm>
          <a:prstGeom prst="rect">
            <a:avLst/>
          </a:prstGeom>
          <a:noFill/>
          <a:ln w="9525">
            <a:noFill/>
            <a:miter lim="800000"/>
          </a:ln>
        </p:spPr>
        <p:txBody>
          <a:bodyPr>
            <a:spAutoFit/>
          </a:bodyPr>
          <a:lstStyle/>
          <a:p>
            <a:endParaRPr lang="en-US" altLang="en-US" dirty="0" smtClean="0"/>
          </a:p>
          <a:p>
            <a:endParaRPr lang="en-US" altLang="en-US" dirty="0" smtClean="0"/>
          </a:p>
          <a:p>
            <a:r>
              <a:rPr lang="en-US" altLang="en-US" dirty="0" smtClean="0"/>
              <a:t>Face </a:t>
            </a:r>
            <a:r>
              <a:rPr lang="en-US" altLang="en-US" dirty="0"/>
              <a:t>to pubis delivery</a:t>
            </a:r>
            <a:endParaRPr lang="en-US" altLang="en-US" dirty="0"/>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smtClean="0"/>
              <a:t>As with all </a:t>
            </a:r>
            <a:r>
              <a:rPr lang="en-US" sz="2800" dirty="0" err="1" smtClean="0"/>
              <a:t>labours</a:t>
            </a:r>
            <a:r>
              <a:rPr lang="en-US" sz="2800" dirty="0" smtClean="0"/>
              <a:t>, complicated or otherwise, the mother should be kept informed of her progress and proposed interventions so that she can make informed choices and give informed consent, ensuring the optimum outcome for herself and her baby.</a:t>
            </a:r>
            <a:endParaRPr lang="en-US" sz="2800" dirty="0" smtClean="0"/>
          </a:p>
          <a:p>
            <a:pPr>
              <a:buNone/>
            </a:pPr>
            <a:r>
              <a:rPr lang="en-US" sz="2800" b="1" u="sng" dirty="0" smtClean="0"/>
              <a:t>Long internal rotation</a:t>
            </a:r>
            <a:endParaRPr lang="en-US" sz="2800" b="1" u="sng" dirty="0" smtClean="0"/>
          </a:p>
          <a:p>
            <a:r>
              <a:rPr lang="en-US" sz="2800" dirty="0" smtClean="0"/>
              <a:t>This is the commonest outcome, with good uterine contractions producing flexion and descent of the head so that the occiput rotates forward 3/8 of a circle as described above</a:t>
            </a:r>
            <a:endParaRPr lang="en-US" sz="2800" dirty="0" smtClean="0"/>
          </a:p>
        </p:txBody>
      </p:sp>
      <p:sp>
        <p:nvSpPr>
          <p:cNvPr id="2" name="Title 1"/>
          <p:cNvSpPr>
            <a:spLocks noGrp="1"/>
          </p:cNvSpPr>
          <p:nvPr>
            <p:ph type="title"/>
          </p:nvPr>
        </p:nvSpPr>
        <p:spPr>
          <a:xfrm>
            <a:off x="0" y="1"/>
            <a:ext cx="9144000" cy="1066799"/>
          </a:xfrm>
          <a:solidFill>
            <a:schemeClr val="accent2"/>
          </a:solidFill>
        </p:spPr>
        <p:txBody>
          <a:bodyPr>
            <a:normAutofit fontScale="90000"/>
          </a:bodyPr>
          <a:lstStyle/>
          <a:p>
            <a:r>
              <a:rPr lang="en-US" b="1" dirty="0" smtClean="0">
                <a:solidFill>
                  <a:srgbClr val="FFFF00"/>
                </a:solidFill>
              </a:rPr>
              <a:t>Possible course and outcomes of labour</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u="sng" dirty="0" smtClean="0">
                <a:latin typeface="Andalus" pitchFamily="18" charset="-78"/>
                <a:cs typeface="Andalus" pitchFamily="18" charset="-78"/>
              </a:rPr>
              <a:t>Second choice line antibiotics </a:t>
            </a:r>
            <a:endParaRPr lang="en-US" sz="2800" u="sng" dirty="0" smtClean="0">
              <a:latin typeface="Andalus" pitchFamily="18" charset="-78"/>
              <a:cs typeface="Andalus" pitchFamily="18" charset="-78"/>
            </a:endParaRPr>
          </a:p>
          <a:p>
            <a:r>
              <a:rPr lang="en-US" sz="2800" dirty="0" smtClean="0">
                <a:latin typeface="Andalus" pitchFamily="18" charset="-78"/>
                <a:cs typeface="Andalus" pitchFamily="18" charset="-78"/>
              </a:rPr>
              <a:t>IV second generation Cephalosporin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IV amoxicillin/</a:t>
            </a:r>
            <a:r>
              <a:rPr lang="en-US" sz="2800" dirty="0" err="1" smtClean="0">
                <a:latin typeface="Andalus" pitchFamily="18" charset="-78"/>
                <a:cs typeface="Andalus" pitchFamily="18" charset="-78"/>
              </a:rPr>
              <a:t>clavulanic</a:t>
            </a:r>
            <a:r>
              <a:rPr lang="en-US" sz="2800" dirty="0" smtClean="0">
                <a:latin typeface="Andalus" pitchFamily="18" charset="-78"/>
                <a:cs typeface="Andalus" pitchFamily="18" charset="-78"/>
              </a:rPr>
              <a:t> acid 1.2g stat dose followed by oral preparation </a:t>
            </a:r>
            <a:endParaRPr lang="en-US" sz="2800" dirty="0" smtClean="0">
              <a:latin typeface="Andalus" pitchFamily="18" charset="-78"/>
              <a:cs typeface="Andalus" pitchFamily="18" charset="-78"/>
            </a:endParaRPr>
          </a:p>
          <a:p>
            <a:pPr>
              <a:buNone/>
            </a:pPr>
            <a:r>
              <a:rPr lang="en-US" sz="2800" b="1" u="sng" dirty="0" smtClean="0">
                <a:latin typeface="Andalus" pitchFamily="18" charset="-78"/>
                <a:cs typeface="Andalus" pitchFamily="18" charset="-78"/>
              </a:rPr>
              <a:t>Second stage </a:t>
            </a:r>
            <a:endParaRPr lang="en-US" sz="2800" b="1" u="sng" dirty="0" smtClean="0">
              <a:latin typeface="Andalus" pitchFamily="18" charset="-78"/>
              <a:cs typeface="Andalus" pitchFamily="18" charset="-78"/>
            </a:endParaRPr>
          </a:p>
          <a:p>
            <a:r>
              <a:rPr lang="en-US" sz="2800" dirty="0" smtClean="0">
                <a:latin typeface="Andalus" pitchFamily="18" charset="-78"/>
                <a:cs typeface="Andalus" pitchFamily="18" charset="-78"/>
              </a:rPr>
              <a:t>Maternal expulsive efforts increase fetal risk by reducing the delivery of oxygen to the placenta. While spontaneous maternal “pushing” should be allowed, prolonged effort and holding the breath should not be encouraged. If </a:t>
            </a:r>
            <a:r>
              <a:rPr lang="en-US" sz="2800" dirty="0" err="1" smtClean="0">
                <a:latin typeface="Andalus" pitchFamily="18" charset="-78"/>
                <a:cs typeface="Andalus" pitchFamily="18" charset="-78"/>
              </a:rPr>
              <a:t>malpresentation</a:t>
            </a:r>
            <a:r>
              <a:rPr lang="en-US" sz="2800" dirty="0" smtClean="0">
                <a:latin typeface="Andalus" pitchFamily="18" charset="-78"/>
                <a:cs typeface="Andalus" pitchFamily="18" charset="-78"/>
              </a:rPr>
              <a:t> and obvious obstruction have been ruled out, labor should be augmented with </a:t>
            </a:r>
            <a:r>
              <a:rPr lang="en-US" sz="2800" dirty="0" err="1" smtClean="0">
                <a:latin typeface="Andalus" pitchFamily="18" charset="-78"/>
                <a:cs typeface="Andalus" pitchFamily="18" charset="-78"/>
              </a:rPr>
              <a:t>oxytocin</a:t>
            </a:r>
            <a:r>
              <a:rPr lang="en-US" sz="2800" dirty="0" smtClean="0">
                <a:latin typeface="Andalus" pitchFamily="18" charset="-78"/>
                <a:cs typeface="Andalus" pitchFamily="18" charset="-78"/>
              </a:rPr>
              <a:t>.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If there is no descent after augmentation and: </a:t>
            </a:r>
            <a:endParaRPr lang="en-US" sz="2800" dirty="0" smtClean="0">
              <a:latin typeface="Andalus" pitchFamily="18" charset="-78"/>
              <a:cs typeface="Andalus" pitchFamily="18" charset="-78"/>
            </a:endParaRPr>
          </a:p>
          <a:p>
            <a:pPr lvl="1"/>
            <a:r>
              <a:rPr lang="en-US" sz="2400" dirty="0" smtClean="0">
                <a:latin typeface="Andalus" pitchFamily="18" charset="-78"/>
                <a:cs typeface="Andalus" pitchFamily="18" charset="-78"/>
              </a:rPr>
              <a:t>If the head is not more than 1/5 above the </a:t>
            </a:r>
            <a:r>
              <a:rPr lang="en-US" sz="2400" dirty="0" err="1" smtClean="0">
                <a:latin typeface="Andalus" pitchFamily="18" charset="-78"/>
                <a:cs typeface="Andalus" pitchFamily="18" charset="-78"/>
              </a:rPr>
              <a:t>symphysis</a:t>
            </a:r>
            <a:r>
              <a:rPr lang="en-US" sz="2400" dirty="0" smtClean="0">
                <a:latin typeface="Andalus" pitchFamily="18" charset="-78"/>
                <a:cs typeface="Andalus" pitchFamily="18" charset="-78"/>
              </a:rPr>
              <a:t> pubis or the leading bony edge of the fetal head is at the 0 station, delivery should be by vacuum extraction or forceps </a:t>
            </a:r>
            <a:endParaRPr lang="en-US" sz="2400" dirty="0" smtClean="0">
              <a:latin typeface="Andalus" pitchFamily="18" charset="-78"/>
              <a:cs typeface="Andalus" pitchFamily="18" charset="-78"/>
            </a:endParaRPr>
          </a:p>
          <a:p>
            <a:pPr lvl="1"/>
            <a:endParaRPr lang="en-US" sz="24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Tx/>
              <a:buNone/>
              <a:defRPr/>
            </a:pPr>
            <a:r>
              <a:rPr lang="en-US" sz="2800" b="1" dirty="0" smtClean="0"/>
              <a:t>Factors </a:t>
            </a:r>
            <a:r>
              <a:rPr lang="en-US" sz="2800" b="1" dirty="0" err="1" smtClean="0"/>
              <a:t>favouring</a:t>
            </a:r>
            <a:r>
              <a:rPr lang="en-US" sz="2800" b="1" dirty="0" smtClean="0"/>
              <a:t> long anterior rotation</a:t>
            </a:r>
            <a:endParaRPr lang="en-US" sz="2800" b="1" dirty="0" smtClean="0"/>
          </a:p>
          <a:p>
            <a:pPr>
              <a:buFontTx/>
              <a:buNone/>
              <a:defRPr/>
            </a:pPr>
            <a:r>
              <a:rPr lang="en-US" sz="2800" dirty="0" smtClean="0"/>
              <a:t>(1) Well flexed head.      </a:t>
            </a:r>
            <a:endParaRPr lang="en-US" sz="2800" dirty="0" smtClean="0"/>
          </a:p>
          <a:p>
            <a:pPr>
              <a:buFontTx/>
              <a:buNone/>
              <a:defRPr/>
            </a:pPr>
            <a:r>
              <a:rPr lang="en-US" sz="2800" dirty="0" smtClean="0"/>
              <a:t>(2) Good uterine contractions.               </a:t>
            </a:r>
            <a:endParaRPr lang="en-US" sz="2800" dirty="0" smtClean="0"/>
          </a:p>
          <a:p>
            <a:pPr>
              <a:buFontTx/>
              <a:buNone/>
              <a:defRPr/>
            </a:pPr>
            <a:r>
              <a:rPr lang="en-US" sz="2800" dirty="0" smtClean="0"/>
              <a:t>(3) Roomy pelvis. </a:t>
            </a:r>
            <a:endParaRPr lang="en-US" sz="2800" dirty="0" smtClean="0"/>
          </a:p>
          <a:p>
            <a:pPr>
              <a:buFontTx/>
              <a:buNone/>
              <a:defRPr/>
            </a:pPr>
            <a:r>
              <a:rPr lang="en-US" sz="2800" dirty="0" smtClean="0"/>
              <a:t>(4) Good pelvic floor.      </a:t>
            </a:r>
            <a:endParaRPr lang="en-US" sz="2800" dirty="0" smtClean="0"/>
          </a:p>
          <a:p>
            <a:pPr>
              <a:buFontTx/>
              <a:buNone/>
              <a:defRPr/>
            </a:pPr>
            <a:r>
              <a:rPr lang="en-US" sz="2800" dirty="0" smtClean="0"/>
              <a:t>(5) No premature rupture of membranes.</a:t>
            </a:r>
            <a:endParaRPr lang="en-US" sz="2800" dirty="0" smtClean="0"/>
          </a:p>
          <a:p>
            <a:pPr>
              <a:buFontTx/>
              <a:buNone/>
              <a:defRPr/>
            </a:pPr>
            <a:r>
              <a:rPr lang="en-US" sz="2800" dirty="0" smtClean="0"/>
              <a:t> </a:t>
            </a:r>
            <a:endParaRPr lang="en-US" sz="2800" dirty="0" smtClean="0"/>
          </a:p>
          <a:p>
            <a:endParaRPr lang="en-US" dirty="0"/>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smtClean="0"/>
              <a:t>In cases of short internal rotation or persistent </a:t>
            </a:r>
            <a:r>
              <a:rPr lang="en-US" sz="2800" dirty="0" err="1" smtClean="0"/>
              <a:t>occipito</a:t>
            </a:r>
            <a:r>
              <a:rPr lang="en-US" sz="2800" dirty="0" smtClean="0"/>
              <a:t> posterior position, the occiput fails to rotate forward. It persists with the same position. The sinciput reaches the pelvic floor first and rotates forwards, while the occiput sinks in the hollow of the sacrum.</a:t>
            </a:r>
            <a:endParaRPr lang="en-US" sz="2800" dirty="0" smtClean="0"/>
          </a:p>
          <a:p>
            <a:r>
              <a:rPr lang="en-US" sz="2800" dirty="0" smtClean="0"/>
              <a:t>The baby is </a:t>
            </a:r>
            <a:r>
              <a:rPr lang="en-US" sz="2800" i="1" dirty="0" smtClean="0"/>
              <a:t>born facing the pubic bone </a:t>
            </a:r>
            <a:r>
              <a:rPr lang="en-US" sz="2800" b="1" i="1" dirty="0" smtClean="0"/>
              <a:t>(face to pubis).</a:t>
            </a:r>
            <a:endParaRPr lang="en-US" sz="2800" b="1" i="1" dirty="0" smtClean="0"/>
          </a:p>
          <a:p>
            <a:pPr>
              <a:buNone/>
            </a:pPr>
            <a:r>
              <a:rPr lang="en-US" sz="2800" u="sng" dirty="0" smtClean="0"/>
              <a:t>Cause</a:t>
            </a:r>
            <a:endParaRPr lang="en-US" sz="2800" u="sng" dirty="0" smtClean="0"/>
          </a:p>
          <a:p>
            <a:r>
              <a:rPr lang="en-US" sz="2800" i="1" dirty="0" smtClean="0"/>
              <a:t>Failure of flexion</a:t>
            </a:r>
            <a:r>
              <a:rPr lang="en-US" sz="2800" dirty="0" smtClean="0"/>
              <a:t>. The head descends without increased flexion and the </a:t>
            </a:r>
            <a:r>
              <a:rPr lang="en-US" sz="2800" dirty="0" err="1" smtClean="0"/>
              <a:t>sinciput</a:t>
            </a:r>
            <a:r>
              <a:rPr lang="en-US" sz="2800" dirty="0" smtClean="0"/>
              <a:t> becomes the leading part. It reaches the pelvic floor first and rotates forwards to lie under the </a:t>
            </a:r>
            <a:r>
              <a:rPr lang="en-US" sz="2800" dirty="0" err="1" smtClean="0"/>
              <a:t>symphysis</a:t>
            </a:r>
            <a:r>
              <a:rPr lang="en-US" sz="2800" dirty="0" smtClean="0"/>
              <a:t> pubis</a:t>
            </a:r>
            <a:endParaRPr lang="en-US" sz="2800" dirty="0"/>
          </a:p>
        </p:txBody>
      </p:sp>
      <p:sp>
        <p:nvSpPr>
          <p:cNvPr id="2" name="Title 1"/>
          <p:cNvSpPr>
            <a:spLocks noGrp="1"/>
          </p:cNvSpPr>
          <p:nvPr>
            <p:ph type="title"/>
          </p:nvPr>
        </p:nvSpPr>
        <p:spPr>
          <a:xfrm>
            <a:off x="0" y="1"/>
            <a:ext cx="9144000" cy="1066799"/>
          </a:xfrm>
          <a:solidFill>
            <a:schemeClr val="accent2"/>
          </a:solidFill>
        </p:spPr>
        <p:txBody>
          <a:bodyPr>
            <a:normAutofit fontScale="90000"/>
          </a:bodyPr>
          <a:lstStyle/>
          <a:p>
            <a:r>
              <a:rPr lang="en-US" b="1" dirty="0" smtClean="0">
                <a:solidFill>
                  <a:srgbClr val="FFFF00"/>
                </a:solidFill>
              </a:rPr>
              <a:t>Short internal Rotation-persistent </a:t>
            </a:r>
            <a:r>
              <a:rPr lang="en-US" b="1" dirty="0" err="1" smtClean="0">
                <a:solidFill>
                  <a:srgbClr val="FFFF00"/>
                </a:solidFill>
              </a:rPr>
              <a:t>opp</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pPr>
              <a:buFontTx/>
              <a:buNone/>
              <a:defRPr/>
            </a:pPr>
            <a:r>
              <a:rPr lang="en-US" sz="2800" b="1" dirty="0" smtClean="0"/>
              <a:t>Causes of failure of long anterior rotation</a:t>
            </a:r>
            <a:r>
              <a:rPr lang="en-US" sz="2800" dirty="0" smtClean="0"/>
              <a:t>:</a:t>
            </a:r>
            <a:endParaRPr lang="en-US" sz="2800" dirty="0" smtClean="0"/>
          </a:p>
          <a:p>
            <a:pPr>
              <a:buFontTx/>
              <a:buNone/>
              <a:defRPr/>
            </a:pPr>
            <a:r>
              <a:rPr lang="en-US" sz="2800" dirty="0" smtClean="0"/>
              <a:t>(1) Deflexed head.                           </a:t>
            </a:r>
            <a:endParaRPr lang="en-US" sz="2800" dirty="0" smtClean="0"/>
          </a:p>
          <a:p>
            <a:pPr>
              <a:buFontTx/>
              <a:buNone/>
              <a:defRPr/>
            </a:pPr>
            <a:r>
              <a:rPr lang="en-US" sz="2800" dirty="0" smtClean="0"/>
              <a:t>(2) Uterine inertia.</a:t>
            </a:r>
            <a:endParaRPr lang="en-US" sz="2800" dirty="0" smtClean="0"/>
          </a:p>
          <a:p>
            <a:pPr>
              <a:buFontTx/>
              <a:buNone/>
              <a:defRPr/>
            </a:pPr>
            <a:r>
              <a:rPr lang="en-US" sz="2800" dirty="0" smtClean="0"/>
              <a:t>(3) Contracted pelvis: rotation of the head cannot easily occur in android pelvis due to projection of the </a:t>
            </a:r>
            <a:r>
              <a:rPr lang="en-US" sz="2800" dirty="0" err="1" smtClean="0"/>
              <a:t>ischial</a:t>
            </a:r>
            <a:r>
              <a:rPr lang="en-US" sz="2800" dirty="0" smtClean="0"/>
              <a:t> spines and convergence of the side walls.             </a:t>
            </a:r>
            <a:endParaRPr lang="en-US" sz="2800" dirty="0" smtClean="0"/>
          </a:p>
          <a:p>
            <a:pPr>
              <a:buFontTx/>
              <a:buNone/>
              <a:defRPr/>
            </a:pPr>
            <a:r>
              <a:rPr lang="en-US" sz="2800" dirty="0" smtClean="0"/>
              <a:t>(4) Lax or rigid pelvic floor.</a:t>
            </a:r>
            <a:endParaRPr lang="en-US" sz="2800" dirty="0" smtClean="0"/>
          </a:p>
          <a:p>
            <a:pPr>
              <a:buFontTx/>
              <a:buNone/>
              <a:defRPr/>
            </a:pPr>
            <a:r>
              <a:rPr lang="en-US" sz="2800" dirty="0" smtClean="0"/>
              <a:t>(5) Premature rupture of membranes or its rupture early in </a:t>
            </a:r>
            <a:r>
              <a:rPr lang="en-US" sz="2800" dirty="0" err="1" smtClean="0"/>
              <a:t>labour</a:t>
            </a:r>
            <a:r>
              <a:rPr lang="en-US" sz="2800" dirty="0" smtClean="0"/>
              <a:t>.</a:t>
            </a:r>
            <a:endParaRPr lang="en-US" sz="2800" dirty="0" smtClean="0"/>
          </a:p>
          <a:p>
            <a:endParaRPr lang="en-US" dirty="0"/>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Autofit/>
          </a:bodyPr>
          <a:lstStyle/>
          <a:p>
            <a:r>
              <a:rPr lang="en-US" sz="2800" dirty="0" smtClean="0"/>
              <a:t>In </a:t>
            </a:r>
            <a:r>
              <a:rPr lang="en-US" sz="2800" b="1" dirty="0" smtClean="0"/>
              <a:t>first stage of </a:t>
            </a:r>
            <a:r>
              <a:rPr lang="en-US" sz="2800" b="1" dirty="0" err="1" smtClean="0"/>
              <a:t>labour,Signs</a:t>
            </a:r>
            <a:r>
              <a:rPr lang="en-US" sz="2800" b="1" dirty="0" smtClean="0"/>
              <a:t> </a:t>
            </a:r>
            <a:r>
              <a:rPr lang="en-US" sz="2800" dirty="0" smtClean="0"/>
              <a:t>are mainly a deflexed head &amp; foetal heart heard in the flank or in the midline. Descent is slow</a:t>
            </a:r>
            <a:endParaRPr lang="en-US" sz="2800" dirty="0" smtClean="0"/>
          </a:p>
          <a:p>
            <a:r>
              <a:rPr lang="en-US" sz="2800" b="1" dirty="0" smtClean="0"/>
              <a:t>In 2</a:t>
            </a:r>
            <a:r>
              <a:rPr lang="en-US" sz="2800" b="1" baseline="30000" dirty="0" smtClean="0"/>
              <a:t>nd</a:t>
            </a:r>
            <a:r>
              <a:rPr lang="en-US" sz="2800" b="1" dirty="0" smtClean="0"/>
              <a:t> stage of labour</a:t>
            </a:r>
            <a:r>
              <a:rPr lang="en-US" sz="2800" dirty="0" smtClean="0"/>
              <a:t>, there is delayed 2</a:t>
            </a:r>
            <a:r>
              <a:rPr lang="en-US" sz="2800" baseline="30000" dirty="0" smtClean="0"/>
              <a:t>nd</a:t>
            </a:r>
            <a:r>
              <a:rPr lang="en-US" sz="2800" dirty="0" smtClean="0"/>
              <a:t> stage. On VE, the anterior </a:t>
            </a:r>
            <a:r>
              <a:rPr lang="en-US" sz="2800" dirty="0" err="1" smtClean="0"/>
              <a:t>fontanelle</a:t>
            </a:r>
            <a:r>
              <a:rPr lang="en-US" sz="2800" dirty="0" smtClean="0"/>
              <a:t> is felt behind the </a:t>
            </a:r>
            <a:r>
              <a:rPr lang="en-US" sz="2800" dirty="0" err="1" smtClean="0"/>
              <a:t>symphysis</a:t>
            </a:r>
            <a:r>
              <a:rPr lang="en-US" sz="2800" dirty="0" smtClean="0"/>
              <a:t> pubis but a large caput succedaneum may mask this. If the </a:t>
            </a:r>
            <a:r>
              <a:rPr lang="en-US" sz="2800" dirty="0" err="1" smtClean="0"/>
              <a:t>pinna</a:t>
            </a:r>
            <a:r>
              <a:rPr lang="en-US" sz="2800" dirty="0" smtClean="0"/>
              <a:t> of the ear is felt pointing towards the mother’s sacrum, this indicates a posterior position</a:t>
            </a:r>
            <a:endParaRPr lang="en-US" sz="2800" dirty="0" smtClean="0"/>
          </a:p>
          <a:p>
            <a:endParaRPr lang="en-US" sz="2800" dirty="0"/>
          </a:p>
        </p:txBody>
      </p:sp>
      <p:sp>
        <p:nvSpPr>
          <p:cNvPr id="2" name="Title 1"/>
          <p:cNvSpPr>
            <a:spLocks noGrp="1"/>
          </p:cNvSpPr>
          <p:nvPr>
            <p:ph type="title"/>
          </p:nvPr>
        </p:nvSpPr>
        <p:spPr>
          <a:xfrm>
            <a:off x="0" y="1"/>
            <a:ext cx="9144000" cy="990599"/>
          </a:xfrm>
        </p:spPr>
        <p:txBody>
          <a:bodyPr/>
          <a:lstStyle/>
          <a:p>
            <a:r>
              <a:rPr lang="en-US" sz="4400" dirty="0" smtClean="0"/>
              <a:t>diagnosis</a:t>
            </a:r>
            <a:endParaRPr lang="en-US" sz="4400" dirty="0"/>
          </a:p>
        </p:txBody>
      </p:sp>
    </p:spTree>
  </p:cSld>
  <p:clrMapOvr>
    <a:masterClrMapping/>
  </p:clrMapOv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The long </a:t>
            </a:r>
            <a:r>
              <a:rPr lang="en-US" sz="3200" dirty="0" err="1" smtClean="0"/>
              <a:t>occipitalfrontal</a:t>
            </a:r>
            <a:r>
              <a:rPr lang="en-US" sz="3200" dirty="0" smtClean="0"/>
              <a:t> diameter,11.5cm, causes considerable dilatation of the anus &amp; gaping of the vagina while the foetal head is barely visible &amp; the broad </a:t>
            </a:r>
            <a:r>
              <a:rPr lang="en-US" sz="3200" dirty="0" err="1" smtClean="0"/>
              <a:t>biparietal</a:t>
            </a:r>
            <a:r>
              <a:rPr lang="en-US" sz="3200" dirty="0" smtClean="0"/>
              <a:t> diameter distends the perineum &amp; may cause excessive bulging</a:t>
            </a:r>
            <a:endParaRPr lang="en-US" sz="3200" dirty="0" smtClean="0"/>
          </a:p>
          <a:p>
            <a:endParaRPr lang="en-US" sz="3200"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324600"/>
          </a:xfrm>
        </p:spPr>
        <p:txBody>
          <a:bodyPr>
            <a:noAutofit/>
          </a:bodyPr>
          <a:lstStyle/>
          <a:p>
            <a:r>
              <a:rPr lang="en-US" sz="2800" dirty="0" smtClean="0"/>
              <a:t>The </a:t>
            </a:r>
            <a:r>
              <a:rPr lang="en-US" sz="2800" dirty="0" err="1" smtClean="0"/>
              <a:t>sinciput</a:t>
            </a:r>
            <a:r>
              <a:rPr lang="en-US" sz="2800" dirty="0" smtClean="0"/>
              <a:t> emerges first from under the </a:t>
            </a:r>
            <a:r>
              <a:rPr lang="en-US" sz="2800" dirty="0" err="1" smtClean="0"/>
              <a:t>symphysis</a:t>
            </a:r>
            <a:r>
              <a:rPr lang="en-US" sz="2800" dirty="0" smtClean="0"/>
              <a:t> pubis &amp; the midwife should maintain flexion by restraining it from escaping further, allowing the occiput to sweep the perineum &amp; be born first </a:t>
            </a:r>
            <a:endParaRPr lang="en-US" sz="2800" dirty="0" smtClean="0"/>
          </a:p>
          <a:p>
            <a:r>
              <a:rPr lang="en-US" sz="2800" dirty="0" smtClean="0"/>
              <a:t>Give an episiotomy when necessary: You should watch for signs of buttonhole tear due to the large presenting diameter. A buttonhole tear is a rupture at the centre of the perineum.</a:t>
            </a:r>
            <a:endParaRPr lang="en-US" sz="2800" dirty="0" smtClean="0"/>
          </a:p>
          <a:p>
            <a:r>
              <a:rPr lang="en-US" sz="2800" dirty="0" smtClean="0"/>
              <a:t>If you failed to diagnose this earlier you may be extending the head thinking it is a vertex delivery, until you see the hairless forehead escaping under the pubis arch. You should then flex the head towards the symphysis pubis</a:t>
            </a:r>
            <a:endParaRPr lang="en-US" sz="2800" dirty="0"/>
          </a:p>
        </p:txBody>
      </p:sp>
      <p:sp>
        <p:nvSpPr>
          <p:cNvPr id="2" name="Title 1"/>
          <p:cNvSpPr>
            <a:spLocks noGrp="1"/>
          </p:cNvSpPr>
          <p:nvPr>
            <p:ph type="title"/>
          </p:nvPr>
        </p:nvSpPr>
        <p:spPr>
          <a:xfrm>
            <a:off x="0" y="-304800"/>
            <a:ext cx="9144000" cy="1143000"/>
          </a:xfrm>
        </p:spPr>
        <p:txBody>
          <a:bodyPr>
            <a:normAutofit fontScale="90000"/>
          </a:bodyPr>
          <a:lstStyle/>
          <a:p>
            <a:r>
              <a:rPr lang="en-US" b="1" dirty="0" smtClean="0"/>
              <a:t>Management of Face to Pubis Delivery</a:t>
            </a:r>
            <a:endParaRPr lang="en-US" dirty="0"/>
          </a:p>
        </p:txBody>
      </p: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dirty="0" smtClean="0"/>
              <a:t>The mother must be kept informed of progress and participate in decisions. Pushing at this time may not resolve the problem; the midwife and the woman’s partner can help by encouraging SOS breathing . A change of position may help to overcome the urge to bear down.</a:t>
            </a:r>
            <a:endParaRPr lang="en-US" sz="2800" dirty="0" smtClean="0"/>
          </a:p>
          <a:p>
            <a:r>
              <a:rPr lang="en-US" sz="2800" dirty="0" smtClean="0"/>
              <a:t>If an operative delivery is required for the safe delivery of a healthy baby then the mother’s informed consent is required/obtained</a:t>
            </a:r>
            <a:endParaRPr lang="en-US" sz="2800" dirty="0" smtClean="0"/>
          </a:p>
          <a:p>
            <a:r>
              <a:rPr lang="en-US" sz="2800" dirty="0" smtClean="0"/>
              <a:t>Assisted delivery via vacuum extraction is necessary &amp; is associated with lower incidence of trauma to both the mother and the infant</a:t>
            </a:r>
            <a:endParaRPr lang="en-US" sz="2800" dirty="0"/>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7_innerEl" descr="Management of Face to Pubis Delivery"/>
          <p:cNvPicPr>
            <a:picLocks noGrp="1"/>
          </p:cNvPicPr>
          <p:nvPr>
            <p:ph idx="1"/>
          </p:nvPr>
        </p:nvPicPr>
        <p:blipFill>
          <a:blip r:embed="rId1" cstate="print"/>
          <a:srcRect/>
          <a:stretch>
            <a:fillRect/>
          </a:stretch>
        </p:blipFill>
        <p:spPr bwMode="auto">
          <a:xfrm>
            <a:off x="0" y="0"/>
            <a:ext cx="9144000" cy="6858000"/>
          </a:xfrm>
          <a:prstGeom prst="rect">
            <a:avLst/>
          </a:prstGeom>
          <a:solidFill>
            <a:srgbClr val="FFFF00"/>
          </a:solidFill>
          <a:ln w="9525">
            <a:noFill/>
            <a:miter lim="800000"/>
            <a:headEnd/>
            <a:tailEnd/>
          </a:ln>
        </p:spPr>
      </p:pic>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2800" dirty="0" smtClean="0"/>
              <a:t>This is where the head descends with some increase in flexion. The </a:t>
            </a:r>
            <a:r>
              <a:rPr lang="en-US" sz="2800" dirty="0" err="1" smtClean="0"/>
              <a:t>occiput</a:t>
            </a:r>
            <a:r>
              <a:rPr lang="en-US" sz="2800" dirty="0" smtClean="0"/>
              <a:t> reaches the pelvic floor &amp; begins to rotate forwards. </a:t>
            </a:r>
            <a:endParaRPr lang="en-US" sz="2800" dirty="0" smtClean="0"/>
          </a:p>
          <a:p>
            <a:r>
              <a:rPr lang="en-US" sz="2800" dirty="0" smtClean="0"/>
              <a:t>Flexion is then </a:t>
            </a:r>
            <a:r>
              <a:rPr lang="en-US" sz="2800" b="1" dirty="0" smtClean="0"/>
              <a:t>not maintained </a:t>
            </a:r>
            <a:r>
              <a:rPr lang="en-US" sz="2800" dirty="0" smtClean="0"/>
              <a:t>&amp; the </a:t>
            </a:r>
            <a:r>
              <a:rPr lang="en-US" sz="2800" b="1" dirty="0" smtClean="0"/>
              <a:t>OF</a:t>
            </a:r>
            <a:r>
              <a:rPr lang="en-US" sz="2800" dirty="0" smtClean="0"/>
              <a:t> diameter becomes </a:t>
            </a:r>
            <a:r>
              <a:rPr lang="en-US" sz="2800" b="1" dirty="0" smtClean="0"/>
              <a:t>caught</a:t>
            </a:r>
            <a:r>
              <a:rPr lang="en-US" sz="2800" dirty="0" smtClean="0"/>
              <a:t> in the </a:t>
            </a:r>
            <a:r>
              <a:rPr lang="en-US" sz="2800" dirty="0" err="1" smtClean="0"/>
              <a:t>bispinous</a:t>
            </a:r>
            <a:r>
              <a:rPr lang="en-US" sz="2800" dirty="0" smtClean="0"/>
              <a:t> diameter of the pelvic outlet</a:t>
            </a:r>
            <a:endParaRPr lang="en-US" sz="2800" dirty="0" smtClean="0"/>
          </a:p>
          <a:p>
            <a:r>
              <a:rPr lang="en-US" sz="2800" dirty="0" smtClean="0"/>
              <a:t>The arrest may also be due to weak contractions, a straight sacrum or a narrowed pelvic outlet.</a:t>
            </a:r>
            <a:endParaRPr lang="en-US" sz="2800" dirty="0" smtClean="0"/>
          </a:p>
        </p:txBody>
      </p:sp>
      <p:sp>
        <p:nvSpPr>
          <p:cNvPr id="2" name="Title 1"/>
          <p:cNvSpPr>
            <a:spLocks noGrp="1"/>
          </p:cNvSpPr>
          <p:nvPr>
            <p:ph type="title"/>
          </p:nvPr>
        </p:nvSpPr>
        <p:spPr>
          <a:xfrm>
            <a:off x="0" y="1"/>
            <a:ext cx="9144000" cy="990599"/>
          </a:xfrm>
        </p:spPr>
        <p:txBody>
          <a:bodyPr/>
          <a:lstStyle/>
          <a:p>
            <a:r>
              <a:rPr lang="en-US" dirty="0" smtClean="0"/>
              <a:t>Deep transverse arrest</a:t>
            </a:r>
            <a:endParaRPr lang="en-US" dirty="0"/>
          </a:p>
        </p:txBody>
      </p:sp>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 vaginal examination the </a:t>
            </a:r>
            <a:r>
              <a:rPr lang="en-US" dirty="0" err="1" smtClean="0"/>
              <a:t>sagittal</a:t>
            </a:r>
            <a:r>
              <a:rPr lang="en-US" dirty="0" smtClean="0"/>
              <a:t> suture is on the transverse diameter of the pelvis and both anterior and posterior fontanels are palpable.</a:t>
            </a:r>
            <a:endParaRPr lang="en-US" dirty="0" smtClean="0"/>
          </a:p>
          <a:p>
            <a:r>
              <a:rPr lang="en-US" dirty="0" smtClean="0"/>
              <a:t>The head is caught at the </a:t>
            </a:r>
            <a:r>
              <a:rPr lang="en-US" dirty="0" err="1" smtClean="0"/>
              <a:t>ischial</a:t>
            </a:r>
            <a:r>
              <a:rPr lang="en-US" dirty="0" smtClean="0"/>
              <a:t> spines.</a:t>
            </a:r>
            <a:endParaRPr lang="en-US" dirty="0" smtClean="0"/>
          </a:p>
          <a:p>
            <a:endParaRPr lang="en-US" dirty="0"/>
          </a:p>
        </p:txBody>
      </p:sp>
      <p:sp>
        <p:nvSpPr>
          <p:cNvPr id="2" name="Title 1"/>
          <p:cNvSpPr>
            <a:spLocks noGrp="1"/>
          </p:cNvSpPr>
          <p:nvPr>
            <p:ph type="title"/>
          </p:nvPr>
        </p:nvSpPr>
        <p:spPr/>
        <p:txBody>
          <a:bodyPr/>
          <a:lstStyle/>
          <a:p>
            <a:r>
              <a:rPr lang="en-US" dirty="0" smtClean="0"/>
              <a:t>diagnosis</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1"/>
            <a:r>
              <a:rPr lang="en-US" dirty="0" smtClean="0">
                <a:latin typeface="Andalus" pitchFamily="18" charset="-78"/>
                <a:cs typeface="Andalus" pitchFamily="18" charset="-78"/>
              </a:rPr>
              <a:t>If the head is between 1/5 and 3/5 above the </a:t>
            </a:r>
            <a:r>
              <a:rPr lang="en-US" dirty="0" err="1" smtClean="0">
                <a:latin typeface="Andalus" pitchFamily="18" charset="-78"/>
                <a:cs typeface="Andalus" pitchFamily="18" charset="-78"/>
              </a:rPr>
              <a:t>symphysis</a:t>
            </a:r>
            <a:r>
              <a:rPr lang="en-US" dirty="0" smtClean="0">
                <a:latin typeface="Andalus" pitchFamily="18" charset="-78"/>
                <a:cs typeface="Andalus" pitchFamily="18" charset="-78"/>
              </a:rPr>
              <a:t> pubis or the leading bony edge of the fetal head is between 0 station and -2 station, and birth is taking place in a facility where safe caesarean section is not possible, delivery should be by vacuum extraction and </a:t>
            </a:r>
            <a:r>
              <a:rPr lang="en-US" dirty="0" err="1" smtClean="0">
                <a:latin typeface="Andalus" pitchFamily="18" charset="-78"/>
                <a:cs typeface="Andalus" pitchFamily="18" charset="-78"/>
              </a:rPr>
              <a:t>symphysiotomy</a:t>
            </a:r>
            <a:r>
              <a:rPr lang="en-US" dirty="0" smtClean="0">
                <a:latin typeface="Andalus" pitchFamily="18" charset="-78"/>
                <a:cs typeface="Andalus" pitchFamily="18" charset="-78"/>
              </a:rPr>
              <a:t> </a:t>
            </a:r>
            <a:endParaRPr lang="en-US" dirty="0" smtClean="0">
              <a:latin typeface="Andalus" pitchFamily="18" charset="-78"/>
              <a:cs typeface="Andalus" pitchFamily="18" charset="-78"/>
            </a:endParaRPr>
          </a:p>
          <a:p>
            <a:pPr lvl="1"/>
            <a:r>
              <a:rPr lang="en-US" dirty="0" smtClean="0">
                <a:latin typeface="Andalus" pitchFamily="18" charset="-78"/>
                <a:cs typeface="Andalus" pitchFamily="18" charset="-78"/>
              </a:rPr>
              <a:t>If the service provider is not proficient in </a:t>
            </a:r>
            <a:r>
              <a:rPr lang="en-US" dirty="0" err="1" smtClean="0">
                <a:latin typeface="Andalus" pitchFamily="18" charset="-78"/>
                <a:cs typeface="Andalus" pitchFamily="18" charset="-78"/>
              </a:rPr>
              <a:t>symphysiotomy</a:t>
            </a:r>
            <a:r>
              <a:rPr lang="en-US" dirty="0" smtClean="0">
                <a:latin typeface="Andalus" pitchFamily="18" charset="-78"/>
                <a:cs typeface="Andalus" pitchFamily="18" charset="-78"/>
              </a:rPr>
              <a:t>, immediate referral is required for delivery by caesarean section </a:t>
            </a:r>
            <a:endParaRPr lang="en-US" dirty="0" smtClean="0">
              <a:latin typeface="Andalus" pitchFamily="18" charset="-78"/>
              <a:cs typeface="Andalus" pitchFamily="18" charset="-78"/>
            </a:endParaRPr>
          </a:p>
          <a:p>
            <a:pPr lvl="1"/>
            <a:r>
              <a:rPr lang="en-US" dirty="0" smtClean="0">
                <a:latin typeface="Andalus" pitchFamily="18" charset="-78"/>
                <a:cs typeface="Andalus" pitchFamily="18" charset="-78"/>
              </a:rPr>
              <a:t>If the head is more than 3/5 above the </a:t>
            </a:r>
            <a:r>
              <a:rPr lang="en-US" dirty="0" err="1" smtClean="0">
                <a:latin typeface="Andalus" pitchFamily="18" charset="-78"/>
                <a:cs typeface="Andalus" pitchFamily="18" charset="-78"/>
              </a:rPr>
              <a:t>symphysis</a:t>
            </a:r>
            <a:r>
              <a:rPr lang="en-US" dirty="0" smtClean="0">
                <a:latin typeface="Andalus" pitchFamily="18" charset="-78"/>
                <a:cs typeface="Andalus" pitchFamily="18" charset="-78"/>
              </a:rPr>
              <a:t> pubis or the leading bony edge of the fetal head is above -2 station, delivery must be by caesarean section. </a:t>
            </a:r>
            <a:endParaRPr lang="en-US" dirty="0" smtClean="0">
              <a:latin typeface="Andalus" pitchFamily="18" charset="-78"/>
              <a:cs typeface="Andalus" pitchFamily="18" charset="-78"/>
            </a:endParaRPr>
          </a:p>
          <a:p>
            <a:pPr lvl="1"/>
            <a:r>
              <a:rPr lang="en-US" dirty="0" smtClean="0">
                <a:latin typeface="Andalus" pitchFamily="18" charset="-78"/>
                <a:cs typeface="Andalus" pitchFamily="18" charset="-78"/>
              </a:rPr>
              <a:t>If the woman arrived very late and the </a:t>
            </a:r>
            <a:r>
              <a:rPr lang="en-US" dirty="0" err="1" smtClean="0">
                <a:latin typeface="Andalus" pitchFamily="18" charset="-78"/>
                <a:cs typeface="Andalus" pitchFamily="18" charset="-78"/>
              </a:rPr>
              <a:t>foetus</a:t>
            </a:r>
            <a:r>
              <a:rPr lang="en-US" dirty="0" smtClean="0">
                <a:latin typeface="Andalus" pitchFamily="18" charset="-78"/>
                <a:cs typeface="Andalus" pitchFamily="18" charset="-78"/>
              </a:rPr>
              <a:t> is dead, do destructive obstetric procedure </a:t>
            </a:r>
            <a:endParaRPr lang="en-US"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fontScale="92500" lnSpcReduction="10000"/>
          </a:bodyPr>
          <a:lstStyle/>
          <a:p>
            <a:r>
              <a:rPr lang="en-US" dirty="0" smtClean="0"/>
              <a:t>Reassure the mother while explaining the position of her labour. Take her consent for the operative procedures which will be necessary.</a:t>
            </a:r>
            <a:endParaRPr lang="en-US" dirty="0" smtClean="0"/>
          </a:p>
          <a:p>
            <a:r>
              <a:rPr lang="en-US" dirty="0" smtClean="0"/>
              <a:t>Pushing at this time may not resolve the problem &amp; the MW should encourage on breathing exercises. A change in position may help overcome the urge to bear down</a:t>
            </a:r>
            <a:endParaRPr lang="en-US" dirty="0" smtClean="0"/>
          </a:p>
          <a:p>
            <a:r>
              <a:rPr lang="en-US" dirty="0" smtClean="0"/>
              <a:t>Inform the doctor of her situation. Encourage her to breathe slowly and change her position to discourage pushing.</a:t>
            </a:r>
            <a:endParaRPr lang="en-US" dirty="0" smtClean="0"/>
          </a:p>
          <a:p>
            <a:r>
              <a:rPr lang="en-US" dirty="0" smtClean="0"/>
              <a:t>A vacuum extraction may be performed or the head may be rotated with forceps and the baby delivered. Vacuum extraction is associated with a lower incidence of trauma to both the mother &amp; the infant</a:t>
            </a:r>
            <a:endParaRPr lang="en-US" dirty="0" smtClean="0"/>
          </a:p>
          <a:p>
            <a:pPr>
              <a:buNone/>
            </a:pPr>
            <a:endParaRPr lang="en-US" dirty="0" smtClean="0"/>
          </a:p>
        </p:txBody>
      </p:sp>
      <p:sp>
        <p:nvSpPr>
          <p:cNvPr id="2" name="Title 1"/>
          <p:cNvSpPr>
            <a:spLocks noGrp="1"/>
          </p:cNvSpPr>
          <p:nvPr>
            <p:ph type="title"/>
          </p:nvPr>
        </p:nvSpPr>
        <p:spPr/>
        <p:txBody>
          <a:bodyPr>
            <a:normAutofit fontScale="90000"/>
          </a:bodyPr>
          <a:lstStyle/>
          <a:p>
            <a:r>
              <a:rPr lang="en-US" b="1" dirty="0" smtClean="0"/>
              <a:t>Management of Deep Transverse Arrest</a:t>
            </a:r>
            <a:endParaRPr lang="en-US" dirty="0"/>
          </a:p>
        </p:txBody>
      </p:sp>
    </p:spTree>
  </p:cSld>
  <p:clrMapOvr>
    <a:masterClrMapping/>
  </p:clrMapOv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sz="2800" dirty="0" smtClean="0"/>
              <a:t>At the onset of labour with a deflexed head, an extension </a:t>
            </a:r>
            <a:r>
              <a:rPr lang="en-US" sz="2800" dirty="0" err="1" smtClean="0"/>
              <a:t>ocassionally</a:t>
            </a:r>
            <a:r>
              <a:rPr lang="en-US" sz="2800" dirty="0" smtClean="0"/>
              <a:t> occurs instead of flexion. When there is complete extension, the baby will be born as face presentation but when there is incomplete extension (this is refered to as ’military attitude‘), the presenting part turns to brow. A delivery by caesarean section is recommended.</a:t>
            </a:r>
            <a:endParaRPr lang="en-US" sz="2800" dirty="0" smtClean="0"/>
          </a:p>
          <a:p>
            <a:r>
              <a:rPr lang="en-US" sz="2800" dirty="0" smtClean="0"/>
              <a:t>This is a rare complication of posterior positions &amp; is more commonly found in multiparous women</a:t>
            </a:r>
            <a:endParaRPr lang="en-US" sz="2800" dirty="0" smtClean="0"/>
          </a:p>
          <a:p>
            <a:pPr>
              <a:buNone/>
            </a:pPr>
            <a:endParaRPr lang="en-US" sz="2800" dirty="0" smtClean="0"/>
          </a:p>
        </p:txBody>
      </p:sp>
      <p:sp>
        <p:nvSpPr>
          <p:cNvPr id="2" name="Title 1"/>
          <p:cNvSpPr>
            <a:spLocks noGrp="1"/>
          </p:cNvSpPr>
          <p:nvPr>
            <p:ph type="title"/>
          </p:nvPr>
        </p:nvSpPr>
        <p:spPr/>
        <p:txBody>
          <a:bodyPr>
            <a:normAutofit fontScale="90000"/>
          </a:bodyPr>
          <a:lstStyle/>
          <a:p>
            <a:r>
              <a:rPr lang="en-US" b="1" dirty="0" smtClean="0"/>
              <a:t>Conversion to Face or Brow presentation</a:t>
            </a:r>
            <a:br>
              <a:rPr lang="en-US" b="1" dirty="0" smtClean="0"/>
            </a:br>
            <a:endParaRPr lang="en-US" dirty="0"/>
          </a:p>
        </p:txBody>
      </p:sp>
    </p:spTree>
  </p:cSld>
  <p:clrMapOvr>
    <a:masterClrMapping/>
  </p:clrMapOvr>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2800" b="1" u="sng" dirty="0" smtClean="0"/>
              <a:t>Cesarean section in case of </a:t>
            </a:r>
            <a:r>
              <a:rPr lang="en-US" sz="2800" b="1" u="sng" dirty="0" err="1" smtClean="0"/>
              <a:t>occipitoposterior</a:t>
            </a:r>
            <a:r>
              <a:rPr lang="en-US" sz="2800" b="1" u="sng" dirty="0" smtClean="0"/>
              <a:t> position is considered if:</a:t>
            </a:r>
            <a:endParaRPr lang="en-US" sz="2800" b="1" u="sng" dirty="0" smtClean="0"/>
          </a:p>
          <a:p>
            <a:pPr lvl="1"/>
            <a:r>
              <a:rPr lang="en-US" sz="2800" dirty="0" smtClean="0"/>
              <a:t>Active management of labor fails as in</a:t>
            </a:r>
            <a:endParaRPr lang="en-US" sz="2800" dirty="0" smtClean="0"/>
          </a:p>
          <a:p>
            <a:pPr lvl="1"/>
            <a:r>
              <a:rPr lang="en-US" sz="2800" dirty="0" smtClean="0"/>
              <a:t>cases of failure of descent of the head or</a:t>
            </a:r>
            <a:endParaRPr lang="en-US" sz="2800" dirty="0" smtClean="0"/>
          </a:p>
          <a:p>
            <a:pPr lvl="1"/>
            <a:r>
              <a:rPr lang="en-US" sz="2800" dirty="0" smtClean="0"/>
              <a:t>failure of full dilatation of the cervix.</a:t>
            </a:r>
            <a:endParaRPr lang="en-US" sz="2800" dirty="0" smtClean="0"/>
          </a:p>
          <a:p>
            <a:pPr lvl="1"/>
            <a:r>
              <a:rPr lang="en-US" sz="2800" dirty="0" smtClean="0"/>
              <a:t> Failure of trial forceps or </a:t>
            </a:r>
            <a:r>
              <a:rPr lang="en-US" sz="2800" dirty="0" err="1" smtClean="0"/>
              <a:t>ventouse</a:t>
            </a:r>
            <a:r>
              <a:rPr lang="en-US" sz="2800" dirty="0" smtClean="0"/>
              <a:t>.</a:t>
            </a:r>
            <a:endParaRPr lang="en-US" sz="2800" dirty="0" smtClean="0"/>
          </a:p>
          <a:p>
            <a:pPr lvl="1"/>
            <a:r>
              <a:rPr lang="en-US" sz="2800" dirty="0" smtClean="0"/>
              <a:t> Maternal or fetal distress.</a:t>
            </a:r>
            <a:endParaRPr lang="en-US" sz="2800" dirty="0" smtClean="0"/>
          </a:p>
          <a:p>
            <a:pPr lvl="1"/>
            <a:r>
              <a:rPr lang="en-US" sz="2800" dirty="0" smtClean="0"/>
              <a:t> Elderly </a:t>
            </a:r>
            <a:r>
              <a:rPr lang="en-US" sz="2800" dirty="0" err="1" smtClean="0"/>
              <a:t>primigravida</a:t>
            </a:r>
            <a:r>
              <a:rPr lang="en-US" sz="2800" dirty="0" smtClean="0"/>
              <a:t>.</a:t>
            </a:r>
            <a:endParaRPr lang="en-US" sz="2800" dirty="0" smtClean="0"/>
          </a:p>
          <a:p>
            <a:pPr lvl="1"/>
            <a:r>
              <a:rPr lang="en-US" sz="2800" dirty="0" smtClean="0"/>
              <a:t> contracted or android pelvis</a:t>
            </a:r>
            <a:endParaRPr lang="en-US" sz="2800" dirty="0"/>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0" y="0"/>
            <a:ext cx="9144000" cy="990600"/>
          </a:xfrm>
          <a:solidFill>
            <a:srgbClr val="003300">
              <a:alpha val="50195"/>
            </a:srgbClr>
          </a:solidFill>
          <a:ln>
            <a:solidFill>
              <a:schemeClr val="tx1"/>
            </a:solidFill>
          </a:ln>
        </p:spPr>
        <p:txBody>
          <a:bodyPr/>
          <a:lstStyle/>
          <a:p>
            <a:r>
              <a:rPr lang="en-US" b="0" dirty="0" smtClean="0">
                <a:solidFill>
                  <a:srgbClr val="FFFF00"/>
                </a:solidFill>
                <a:latin typeface="Script MT Bold" panose="03040602040607080904" pitchFamily="66" charset="0"/>
              </a:rPr>
              <a:t>Nursing Diagnoses:</a:t>
            </a:r>
            <a:endParaRPr lang="en-US" b="0" dirty="0" smtClean="0">
              <a:solidFill>
                <a:srgbClr val="FFFF00"/>
              </a:solidFill>
              <a:latin typeface="Script MT Bold" panose="03040602040607080904" pitchFamily="66" charset="0"/>
            </a:endParaRPr>
          </a:p>
        </p:txBody>
      </p:sp>
      <p:sp>
        <p:nvSpPr>
          <p:cNvPr id="5" name="Rectangle 3"/>
          <p:cNvSpPr>
            <a:spLocks noGrp="1" noChangeArrowheads="1"/>
          </p:cNvSpPr>
          <p:nvPr>
            <p:ph idx="1"/>
          </p:nvPr>
        </p:nvSpPr>
        <p:spPr>
          <a:xfrm>
            <a:off x="0" y="990600"/>
            <a:ext cx="9144000" cy="5867400"/>
          </a:xfrm>
          <a:solidFill>
            <a:schemeClr val="bg1">
              <a:alpha val="50195"/>
            </a:schemeClr>
          </a:solidFill>
          <a:ln>
            <a:solidFill>
              <a:schemeClr val="tx1"/>
            </a:solidFill>
          </a:ln>
        </p:spPr>
        <p:txBody>
          <a:bodyPr>
            <a:noAutofit/>
          </a:bodyPr>
          <a:lstStyle/>
          <a:p>
            <a:pPr>
              <a:lnSpc>
                <a:spcPct val="80000"/>
              </a:lnSpc>
              <a:buFontTx/>
              <a:buNone/>
            </a:pPr>
            <a:r>
              <a:rPr lang="en-US" sz="2400" b="1" u="sng" dirty="0" smtClean="0">
                <a:solidFill>
                  <a:srgbClr val="006600"/>
                </a:solidFill>
              </a:rPr>
              <a:t>Fatigue </a:t>
            </a:r>
            <a:endParaRPr lang="en-US" sz="2400" b="1" u="sng" dirty="0" smtClean="0">
              <a:solidFill>
                <a:srgbClr val="006600"/>
              </a:solidFill>
            </a:endParaRPr>
          </a:p>
          <a:p>
            <a:pPr>
              <a:lnSpc>
                <a:spcPct val="80000"/>
              </a:lnSpc>
              <a:buClr>
                <a:schemeClr val="tx1"/>
              </a:buClr>
              <a:buFontTx/>
              <a:buBlip>
                <a:blip r:embed="rId1"/>
              </a:buBlip>
            </a:pPr>
            <a:r>
              <a:rPr lang="en-US" sz="2400" b="1" dirty="0" smtClean="0"/>
              <a:t>Assess psychological and physical factors that may affect reports of fatigue level</a:t>
            </a:r>
            <a:endParaRPr lang="en-US" sz="2400" b="1" dirty="0" smtClean="0"/>
          </a:p>
          <a:p>
            <a:pPr>
              <a:lnSpc>
                <a:spcPct val="80000"/>
              </a:lnSpc>
              <a:buClr>
                <a:schemeClr val="tx1"/>
              </a:buClr>
              <a:buFontTx/>
              <a:buBlip>
                <a:blip r:embed="rId1"/>
              </a:buBlip>
            </a:pPr>
            <a:r>
              <a:rPr lang="en-US" sz="2400" b="1" dirty="0" smtClean="0"/>
              <a:t>Monitor physical response for example, palpitations/rapid pulse</a:t>
            </a:r>
            <a:endParaRPr lang="en-US" sz="2400" b="1" dirty="0" smtClean="0"/>
          </a:p>
          <a:p>
            <a:pPr>
              <a:lnSpc>
                <a:spcPct val="80000"/>
              </a:lnSpc>
              <a:buClr>
                <a:schemeClr val="tx1"/>
              </a:buClr>
              <a:buFontTx/>
              <a:buBlip>
                <a:blip r:embed="rId1"/>
              </a:buBlip>
            </a:pPr>
            <a:r>
              <a:rPr lang="en-US" sz="2400" b="1" dirty="0" smtClean="0"/>
              <a:t>Monitor fetal heart beat and contractions continuously.</a:t>
            </a:r>
            <a:endParaRPr lang="en-US" sz="2400" b="1" dirty="0" smtClean="0"/>
          </a:p>
          <a:p>
            <a:pPr>
              <a:lnSpc>
                <a:spcPct val="80000"/>
              </a:lnSpc>
              <a:buClr>
                <a:schemeClr val="tx1"/>
              </a:buClr>
              <a:buFontTx/>
              <a:buBlip>
                <a:blip r:embed="rId1"/>
              </a:buBlip>
            </a:pPr>
            <a:r>
              <a:rPr lang="en-US" sz="2400" b="1" dirty="0" smtClean="0"/>
              <a:t>Refraining from intervening with client during contraction.</a:t>
            </a:r>
            <a:endParaRPr lang="en-US" sz="2400" b="1" dirty="0" smtClean="0"/>
          </a:p>
          <a:p>
            <a:pPr>
              <a:lnSpc>
                <a:spcPct val="80000"/>
              </a:lnSpc>
              <a:buFontTx/>
              <a:buNone/>
            </a:pPr>
            <a:r>
              <a:rPr lang="en-US" sz="2400" b="1" u="sng" dirty="0" smtClean="0">
                <a:solidFill>
                  <a:srgbClr val="006600"/>
                </a:solidFill>
              </a:rPr>
              <a:t>Anxiety </a:t>
            </a:r>
            <a:endParaRPr lang="en-US" sz="2400" b="1" u="sng" dirty="0" smtClean="0">
              <a:solidFill>
                <a:srgbClr val="006600"/>
              </a:solidFill>
            </a:endParaRPr>
          </a:p>
          <a:p>
            <a:pPr>
              <a:lnSpc>
                <a:spcPct val="80000"/>
              </a:lnSpc>
              <a:buClr>
                <a:schemeClr val="tx1"/>
              </a:buClr>
              <a:buFontTx/>
              <a:buBlip>
                <a:blip r:embed="rId2"/>
              </a:buBlip>
            </a:pPr>
            <a:r>
              <a:rPr lang="en-US" sz="2400" b="1" dirty="0" smtClean="0"/>
              <a:t>Keep client and family informed progress.</a:t>
            </a:r>
            <a:endParaRPr lang="en-US" sz="2400" b="1" dirty="0" smtClean="0"/>
          </a:p>
          <a:p>
            <a:pPr>
              <a:lnSpc>
                <a:spcPct val="80000"/>
              </a:lnSpc>
              <a:buClr>
                <a:schemeClr val="tx1"/>
              </a:buClr>
              <a:buFontTx/>
              <a:buBlip>
                <a:blip r:embed="rId2"/>
              </a:buBlip>
            </a:pPr>
            <a:r>
              <a:rPr lang="en-US" sz="2400" b="1" dirty="0" smtClean="0"/>
              <a:t>Provide support during labor through personal touch and contact. These methods convey concern.</a:t>
            </a:r>
            <a:endParaRPr lang="en-US" sz="2400" b="1" dirty="0" smtClean="0"/>
          </a:p>
          <a:p>
            <a:pPr>
              <a:lnSpc>
                <a:spcPct val="80000"/>
              </a:lnSpc>
              <a:buClr>
                <a:schemeClr val="tx1"/>
              </a:buClr>
              <a:buFontTx/>
              <a:buBlip>
                <a:blip r:embed="rId2"/>
              </a:buBlip>
            </a:pPr>
            <a:r>
              <a:rPr lang="en-US" sz="2400" b="1" dirty="0" smtClean="0"/>
              <a:t>Continue support and encouragement.</a:t>
            </a:r>
            <a:endParaRPr lang="en-US" sz="2400" b="1" dirty="0" smtClean="0"/>
          </a:p>
          <a:p>
            <a:pPr>
              <a:lnSpc>
                <a:spcPct val="80000"/>
              </a:lnSpc>
              <a:buClr>
                <a:schemeClr val="tx1"/>
              </a:buClr>
              <a:buFontTx/>
              <a:buBlip>
                <a:blip r:embed="rId2"/>
              </a:buBlip>
            </a:pPr>
            <a:r>
              <a:rPr lang="en-US" sz="2400" b="1" dirty="0" smtClean="0"/>
              <a:t>Make the client feel she is somewhat in control of her situation.</a:t>
            </a:r>
            <a:endParaRPr lang="en-US" sz="2400" b="1" dirty="0" smtClean="0"/>
          </a:p>
          <a:p>
            <a:pPr>
              <a:lnSpc>
                <a:spcPct val="80000"/>
              </a:lnSpc>
              <a:buClr>
                <a:schemeClr val="tx1"/>
              </a:buClr>
              <a:buFontTx/>
              <a:buBlip>
                <a:blip r:embed="rId2"/>
              </a:buBlip>
            </a:pPr>
            <a:r>
              <a:rPr lang="en-US" sz="2400" b="1" dirty="0" smtClean="0"/>
              <a:t>Provide client and family teaching.</a:t>
            </a:r>
            <a:endParaRPr lang="en-US" sz="2400" b="1" dirty="0" smtClean="0"/>
          </a:p>
          <a:p>
            <a:pPr>
              <a:lnSpc>
                <a:spcPct val="80000"/>
              </a:lnSpc>
              <a:buClr>
                <a:schemeClr val="tx1"/>
              </a:buClr>
              <a:buFontTx/>
              <a:buBlip>
                <a:blip r:embed="rId2"/>
              </a:buBlip>
            </a:pPr>
            <a:r>
              <a:rPr lang="en-US" sz="2400" b="1" dirty="0" smtClean="0"/>
              <a:t>Identify client’s perception of the threat presented by the situation.</a:t>
            </a:r>
            <a:endParaRPr lang="en-US" sz="2400" b="1" dirty="0" smtClean="0"/>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838200"/>
          </a:xfrm>
          <a:solidFill>
            <a:srgbClr val="003300">
              <a:alpha val="50195"/>
            </a:srgbClr>
          </a:solidFill>
          <a:ln>
            <a:solidFill>
              <a:schemeClr val="tx1"/>
            </a:solidFill>
          </a:ln>
        </p:spPr>
        <p:txBody>
          <a:bodyPr/>
          <a:lstStyle/>
          <a:p>
            <a:r>
              <a:rPr lang="en-US" b="1" dirty="0" smtClean="0">
                <a:solidFill>
                  <a:schemeClr val="bg1"/>
                </a:solidFill>
                <a:latin typeface="Script MT Bold" panose="03040602040607080904" pitchFamily="66" charset="0"/>
              </a:rPr>
              <a:t>Nursing Diagnoses </a:t>
            </a:r>
            <a:r>
              <a:rPr lang="en-US" b="1" dirty="0" err="1" smtClean="0">
                <a:solidFill>
                  <a:schemeClr val="bg1"/>
                </a:solidFill>
                <a:latin typeface="Script MT Bold" panose="03040602040607080904" pitchFamily="66" charset="0"/>
              </a:rPr>
              <a:t>cntd</a:t>
            </a:r>
            <a:r>
              <a:rPr lang="en-US" b="1" dirty="0" smtClean="0">
                <a:solidFill>
                  <a:schemeClr val="bg1"/>
                </a:solidFill>
                <a:latin typeface="Script MT Bold" panose="03040602040607080904" pitchFamily="66" charset="0"/>
              </a:rPr>
              <a:t>’</a:t>
            </a:r>
            <a:endParaRPr lang="en-US" b="1" dirty="0" smtClean="0">
              <a:solidFill>
                <a:schemeClr val="bg1"/>
              </a:solidFill>
              <a:latin typeface="Script MT Bold" panose="03040602040607080904" pitchFamily="66" charset="0"/>
            </a:endParaRPr>
          </a:p>
        </p:txBody>
      </p:sp>
      <p:sp>
        <p:nvSpPr>
          <p:cNvPr id="5" name="Rectangle 3"/>
          <p:cNvSpPr>
            <a:spLocks noGrp="1" noChangeArrowheads="1"/>
          </p:cNvSpPr>
          <p:nvPr>
            <p:ph idx="1"/>
          </p:nvPr>
        </p:nvSpPr>
        <p:spPr>
          <a:xfrm>
            <a:off x="0" y="838200"/>
            <a:ext cx="9144000" cy="6019800"/>
          </a:xfrm>
          <a:solidFill>
            <a:schemeClr val="bg1">
              <a:alpha val="50195"/>
            </a:schemeClr>
          </a:solidFill>
          <a:ln>
            <a:solidFill>
              <a:schemeClr val="tx1"/>
            </a:solidFill>
          </a:ln>
        </p:spPr>
        <p:txBody>
          <a:bodyPr>
            <a:normAutofit/>
          </a:bodyPr>
          <a:lstStyle/>
          <a:p>
            <a:pPr>
              <a:lnSpc>
                <a:spcPct val="80000"/>
              </a:lnSpc>
              <a:buFontTx/>
              <a:buNone/>
            </a:pPr>
            <a:r>
              <a:rPr lang="en-US" sz="2400" b="1" u="sng" dirty="0" smtClean="0"/>
              <a:t>Impaired gas exchange</a:t>
            </a:r>
            <a:r>
              <a:rPr lang="en-US" sz="2400" dirty="0" smtClean="0"/>
              <a:t> </a:t>
            </a:r>
            <a:endParaRPr lang="en-US" sz="2400" dirty="0" smtClean="0"/>
          </a:p>
          <a:p>
            <a:pPr lvl="1">
              <a:lnSpc>
                <a:spcPct val="80000"/>
              </a:lnSpc>
              <a:buClr>
                <a:schemeClr val="tx1"/>
              </a:buClr>
              <a:buFontTx/>
              <a:buBlip>
                <a:blip r:embed="rId1"/>
              </a:buBlip>
            </a:pPr>
            <a:r>
              <a:rPr lang="en-US" sz="2400" dirty="0" smtClean="0"/>
              <a:t>Encourage the mother to lie on her side from the fetal back, which may help with rotation.</a:t>
            </a:r>
            <a:endParaRPr lang="en-US" sz="2400" dirty="0" smtClean="0"/>
          </a:p>
          <a:p>
            <a:pPr lvl="1">
              <a:lnSpc>
                <a:spcPct val="80000"/>
              </a:lnSpc>
              <a:buClr>
                <a:schemeClr val="tx1"/>
              </a:buClr>
              <a:buFontTx/>
              <a:buBlip>
                <a:blip r:embed="rId1"/>
              </a:buBlip>
            </a:pPr>
            <a:r>
              <a:rPr lang="en-US" sz="2400" dirty="0" smtClean="0"/>
              <a:t>Knee – chest position may facilitate rotation.</a:t>
            </a:r>
            <a:endParaRPr lang="en-US" sz="2400" dirty="0" smtClean="0"/>
          </a:p>
          <a:p>
            <a:pPr lvl="1">
              <a:lnSpc>
                <a:spcPct val="80000"/>
              </a:lnSpc>
              <a:buClr>
                <a:schemeClr val="tx1"/>
              </a:buClr>
              <a:buFontTx/>
              <a:buBlip>
                <a:blip r:embed="rId1"/>
              </a:buBlip>
            </a:pPr>
            <a:r>
              <a:rPr lang="en-US" sz="2400" dirty="0" smtClean="0"/>
              <a:t>Pelvic – rocking may help with rotation.</a:t>
            </a:r>
            <a:endParaRPr lang="en-US" sz="2400" dirty="0" smtClean="0"/>
          </a:p>
          <a:p>
            <a:pPr lvl="1">
              <a:lnSpc>
                <a:spcPct val="80000"/>
              </a:lnSpc>
              <a:buClr>
                <a:schemeClr val="tx1"/>
              </a:buClr>
              <a:buFontTx/>
              <a:buBlip>
                <a:blip r:embed="rId1"/>
              </a:buBlip>
            </a:pPr>
            <a:r>
              <a:rPr lang="en-US" sz="2400" dirty="0" smtClean="0"/>
              <a:t>Monitor FHB appropriately</a:t>
            </a:r>
            <a:endParaRPr lang="en-US" sz="2400" dirty="0" smtClean="0"/>
          </a:p>
          <a:p>
            <a:pPr lvl="1">
              <a:lnSpc>
                <a:spcPct val="80000"/>
              </a:lnSpc>
              <a:buClr>
                <a:schemeClr val="tx1"/>
              </a:buClr>
              <a:buFontTx/>
              <a:buBlip>
                <a:blip r:embed="rId1"/>
              </a:buBlip>
            </a:pPr>
            <a:r>
              <a:rPr lang="en-US" sz="2400" dirty="0" smtClean="0"/>
              <a:t>Be prepared for childbirth emergencies such as cesarean section, forceps-assisted delivery, and neonatal-resuscitation.</a:t>
            </a:r>
            <a:endParaRPr lang="en-US" sz="2400" dirty="0" smtClean="0"/>
          </a:p>
          <a:p>
            <a:pPr>
              <a:lnSpc>
                <a:spcPct val="80000"/>
              </a:lnSpc>
              <a:buFontTx/>
              <a:buNone/>
            </a:pPr>
            <a:r>
              <a:rPr lang="en-US" sz="2400" b="1" u="sng" dirty="0" smtClean="0"/>
              <a:t>Pain</a:t>
            </a:r>
            <a:r>
              <a:rPr lang="en-US" sz="2400" b="1" dirty="0" smtClean="0"/>
              <a:t> </a:t>
            </a:r>
            <a:endParaRPr lang="en-US" sz="2400" b="1" dirty="0" smtClean="0"/>
          </a:p>
          <a:p>
            <a:pPr lvl="1">
              <a:lnSpc>
                <a:spcPct val="80000"/>
              </a:lnSpc>
              <a:buClr>
                <a:schemeClr val="tx1"/>
              </a:buClr>
              <a:buFontTx/>
              <a:buBlip>
                <a:blip r:embed="rId1"/>
              </a:buBlip>
            </a:pPr>
            <a:r>
              <a:rPr lang="en-US" sz="2400" dirty="0" smtClean="0"/>
              <a:t>Encourage relaxation with contractions. </a:t>
            </a:r>
            <a:endParaRPr lang="en-US" sz="2400" dirty="0" smtClean="0"/>
          </a:p>
          <a:p>
            <a:pPr lvl="1">
              <a:lnSpc>
                <a:spcPct val="80000"/>
              </a:lnSpc>
              <a:buClr>
                <a:schemeClr val="tx1"/>
              </a:buClr>
              <a:buFontTx/>
              <a:buBlip>
                <a:blip r:embed="rId1"/>
              </a:buBlip>
            </a:pPr>
            <a:r>
              <a:rPr lang="en-US" sz="2400" dirty="0" smtClean="0"/>
              <a:t>Apply sacral counter – pressure with heel of hand to relieve back pain.</a:t>
            </a:r>
            <a:endParaRPr lang="en-US" sz="2400" dirty="0" smtClean="0"/>
          </a:p>
          <a:p>
            <a:pPr lvl="1">
              <a:lnSpc>
                <a:spcPct val="80000"/>
              </a:lnSpc>
              <a:buClr>
                <a:schemeClr val="tx1"/>
              </a:buClr>
              <a:buFontTx/>
              <a:buBlip>
                <a:blip r:embed="rId1"/>
              </a:buBlip>
            </a:pPr>
            <a:r>
              <a:rPr lang="en-US" sz="2400" dirty="0" smtClean="0"/>
              <a:t>Provide comfortable environment.</a:t>
            </a:r>
            <a:endParaRPr lang="en-US" sz="2400" dirty="0" smtClean="0"/>
          </a:p>
          <a:p>
            <a:pPr lvl="1">
              <a:lnSpc>
                <a:spcPct val="80000"/>
              </a:lnSpc>
              <a:buClr>
                <a:schemeClr val="tx1"/>
              </a:buClr>
              <a:buFontTx/>
              <a:buBlip>
                <a:blip r:embed="rId1"/>
              </a:buBlip>
            </a:pPr>
            <a:r>
              <a:rPr lang="en-US" sz="2400" dirty="0" smtClean="0"/>
              <a:t>Teach breathing exercises for use during early labor until client receives pharmacologic relief.</a:t>
            </a:r>
            <a:endParaRPr lang="en-US" sz="2400" dirty="0" smtClean="0"/>
          </a:p>
          <a:p>
            <a:pPr lvl="1">
              <a:lnSpc>
                <a:spcPct val="80000"/>
              </a:lnSpc>
              <a:buClr>
                <a:schemeClr val="tx1"/>
              </a:buClr>
              <a:buFontTx/>
              <a:buBlip>
                <a:blip r:embed="rId1"/>
              </a:buBlip>
            </a:pPr>
            <a:r>
              <a:rPr lang="en-US" sz="2400" dirty="0" smtClean="0"/>
              <a:t>Monitor physical response for example, palpitations/rapid pulse</a:t>
            </a:r>
            <a:endParaRPr lang="en-US" sz="2400" dirty="0" smtClean="0"/>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Autofit/>
          </a:bodyPr>
          <a:lstStyle/>
          <a:p>
            <a:pPr>
              <a:buFont typeface="Wingdings" panose="05000000000000000000" pitchFamily="2" charset="2"/>
              <a:buChar char="v"/>
            </a:pPr>
            <a:r>
              <a:rPr lang="en-US" sz="2400" dirty="0" smtClean="0"/>
              <a:t>Obstructed labour, as a result of deflexed or partially extended head that is impacted in the pelvis</a:t>
            </a:r>
            <a:endParaRPr lang="en-US" sz="2400" dirty="0" smtClean="0"/>
          </a:p>
          <a:p>
            <a:pPr>
              <a:buFont typeface="Wingdings" panose="05000000000000000000" pitchFamily="2" charset="2"/>
              <a:buChar char="v"/>
            </a:pPr>
            <a:r>
              <a:rPr lang="en-US" sz="2400" dirty="0" smtClean="0"/>
              <a:t>Maternal trauma, as a result of prolonged labour, or instrumental delivery causing perineum tears. In undiagnosed OPP, instrumental delivery may cause third or 4</a:t>
            </a:r>
            <a:r>
              <a:rPr lang="en-US" sz="2400" baseline="30000" dirty="0" smtClean="0"/>
              <a:t>th</a:t>
            </a:r>
            <a:r>
              <a:rPr lang="en-US" sz="2400" dirty="0" smtClean="0"/>
              <a:t>  degree tears</a:t>
            </a:r>
            <a:endParaRPr lang="en-US" sz="2400" dirty="0" smtClean="0"/>
          </a:p>
          <a:p>
            <a:pPr>
              <a:buFont typeface="Wingdings" panose="05000000000000000000" pitchFamily="2" charset="2"/>
              <a:buChar char="v"/>
            </a:pPr>
            <a:r>
              <a:rPr lang="en-US" sz="2400" dirty="0" smtClean="0"/>
              <a:t>Neonatal trauma to the baby, if forceps or vacuum extraction are used</a:t>
            </a:r>
            <a:endParaRPr lang="en-US" sz="2400" dirty="0" smtClean="0"/>
          </a:p>
          <a:p>
            <a:pPr>
              <a:buFont typeface="Wingdings" panose="05000000000000000000" pitchFamily="2" charset="2"/>
              <a:buChar char="v"/>
            </a:pPr>
            <a:r>
              <a:rPr lang="en-US" sz="2400" dirty="0" smtClean="0"/>
              <a:t>Cord prolapse which may cause hypoxia, that may result in  a fresh stillbirth</a:t>
            </a:r>
            <a:endParaRPr lang="en-US" sz="2400" dirty="0" smtClean="0"/>
          </a:p>
          <a:p>
            <a:pPr>
              <a:buFont typeface="Wingdings" panose="05000000000000000000" pitchFamily="2" charset="2"/>
              <a:buChar char="v"/>
            </a:pPr>
            <a:r>
              <a:rPr lang="en-US" sz="2400" dirty="0" smtClean="0"/>
              <a:t>Cerebral haemorrhage, due to the compression of a large presenting part</a:t>
            </a:r>
            <a:endParaRPr lang="en-US" sz="2400" dirty="0" smtClean="0"/>
          </a:p>
          <a:p>
            <a:pPr>
              <a:buFont typeface="Wingdings" panose="05000000000000000000" pitchFamily="2" charset="2"/>
              <a:buChar char="v"/>
            </a:pPr>
            <a:r>
              <a:rPr lang="en-US" sz="2400" dirty="0" smtClean="0"/>
              <a:t>Asphyxia, leading to brain damage</a:t>
            </a:r>
            <a:endParaRPr lang="en-US" sz="2400" dirty="0"/>
          </a:p>
          <a:p>
            <a:pPr>
              <a:buNone/>
            </a:pPr>
            <a:r>
              <a:rPr lang="en-US" sz="2400" dirty="0" smtClean="0"/>
              <a:t>					</a:t>
            </a:r>
            <a:r>
              <a:rPr lang="en-US" sz="3200" b="1" dirty="0" smtClean="0">
                <a:solidFill>
                  <a:srgbClr val="4616CC"/>
                </a:solidFill>
                <a:latin typeface="Calibri" panose="020F0502020204030204" charset="0"/>
              </a:rPr>
              <a:t> END</a:t>
            </a:r>
            <a:endParaRPr lang="en-US" sz="3200" dirty="0" smtClean="0"/>
          </a:p>
        </p:txBody>
      </p:sp>
      <p:sp>
        <p:nvSpPr>
          <p:cNvPr id="2" name="Title 1"/>
          <p:cNvSpPr>
            <a:spLocks noGrp="1"/>
          </p:cNvSpPr>
          <p:nvPr>
            <p:ph type="title"/>
          </p:nvPr>
        </p:nvSpPr>
        <p:spPr>
          <a:xfrm>
            <a:off x="0" y="0"/>
            <a:ext cx="9144000" cy="1066800"/>
          </a:xfrm>
        </p:spPr>
        <p:txBody>
          <a:bodyPr>
            <a:normAutofit/>
          </a:bodyPr>
          <a:lstStyle/>
          <a:p>
            <a:r>
              <a:rPr lang="en-US" b="1" dirty="0" smtClean="0">
                <a:solidFill>
                  <a:srgbClr val="7030A0"/>
                </a:solidFill>
              </a:rPr>
              <a:t>Complications associated with OPP</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144000" cy="5867400"/>
          </a:xfrm>
        </p:spPr>
        <p:txBody>
          <a:bodyPr/>
          <a:lstStyle/>
          <a:p>
            <a:pPr>
              <a:buNone/>
            </a:pPr>
            <a:r>
              <a:rPr lang="en-US" b="1" u="sng" dirty="0" smtClean="0"/>
              <a:t>DEFINITION OF MALPRESENTATION:</a:t>
            </a:r>
            <a:endParaRPr lang="en-US" b="1" u="sng" dirty="0" smtClean="0"/>
          </a:p>
          <a:p>
            <a:pPr>
              <a:buNone/>
            </a:pPr>
            <a:endParaRPr lang="en-US" u="sng" dirty="0"/>
          </a:p>
        </p:txBody>
      </p:sp>
      <p:sp>
        <p:nvSpPr>
          <p:cNvPr id="3" name="Title 2"/>
          <p:cNvSpPr>
            <a:spLocks noGrp="1"/>
          </p:cNvSpPr>
          <p:nvPr>
            <p:ph type="title"/>
          </p:nvPr>
        </p:nvSpPr>
        <p:spPr>
          <a:xfrm>
            <a:off x="0" y="0"/>
            <a:ext cx="9144000" cy="990600"/>
          </a:xfrm>
          <a:solidFill>
            <a:schemeClr val="accent2"/>
          </a:solidFill>
        </p:spPr>
        <p:txBody>
          <a:bodyPr/>
          <a:lstStyle/>
          <a:p>
            <a:r>
              <a:rPr lang="en-US" dirty="0" smtClean="0">
                <a:solidFill>
                  <a:srgbClr val="FFFF00"/>
                </a:solidFill>
              </a:rPr>
              <a:t>MALPRESENTATIONS</a:t>
            </a:r>
            <a:endParaRPr lang="en-US" dirty="0">
              <a:solidFill>
                <a:srgbClr val="FFFF00"/>
              </a:solidFill>
            </a:endParaRPr>
          </a:p>
        </p:txBody>
      </p:sp>
      <p:sp>
        <p:nvSpPr>
          <p:cNvPr id="4" name="Content Placeholder 2"/>
          <p:cNvSpPr txBox="1"/>
          <p:nvPr/>
        </p:nvSpPr>
        <p:spPr>
          <a:xfrm>
            <a:off x="0" y="1447800"/>
            <a:ext cx="9144000" cy="5410200"/>
          </a:xfrm>
          <a:prstGeom prst="rect">
            <a:avLst/>
          </a:prstGeom>
        </p:spPr>
        <p:txBody>
          <a:bodyPr vert="horz">
            <a:normAutofit/>
          </a:bodyPr>
          <a:lstStyle/>
          <a:p>
            <a:pPr marL="365760" marR="0" lvl="0" indent="-255905" algn="l" defTabSz="914400" rtl="0" eaLnBrk="1" fontAlgn="auto" latinLnBrk="0" hangingPunct="1">
              <a:lnSpc>
                <a:spcPct val="90000"/>
              </a:lnSpc>
              <a:spcBef>
                <a:spcPts val="400"/>
              </a:spcBef>
              <a:spcAft>
                <a:spcPts val="0"/>
              </a:spcAft>
              <a:buClr>
                <a:schemeClr val="accent1"/>
              </a:buClr>
              <a:buSzPct val="68000"/>
              <a:buFont typeface="Wingdings 3" panose="05040102010807070707"/>
              <a:buChar char=""/>
              <a:defRPr/>
            </a:pPr>
            <a:r>
              <a:rPr kumimoji="0" lang="en-US" sz="3100" b="0" i="0" u="none" strike="noStrike" kern="1200" cap="none" spc="0" normalizeH="0" baseline="0" noProof="0" smtClean="0">
                <a:ln>
                  <a:noFill/>
                </a:ln>
                <a:solidFill>
                  <a:schemeClr val="tx1"/>
                </a:solidFill>
                <a:effectLst/>
                <a:uLnTx/>
                <a:uFillTx/>
                <a:latin typeface="+mn-lt"/>
                <a:ea typeface="+mn-ea"/>
                <a:cs typeface="+mn-cs"/>
              </a:rPr>
              <a:t>where the fetus is lying longitudinally, but </a:t>
            </a:r>
            <a:r>
              <a:rPr kumimoji="0" lang="en-US" sz="3100" b="1" i="0" u="sng" strike="noStrike" kern="1200" cap="none" spc="0" normalizeH="0" baseline="0" noProof="0" smtClean="0">
                <a:ln>
                  <a:noFill/>
                </a:ln>
                <a:solidFill>
                  <a:schemeClr val="tx1"/>
                </a:solidFill>
                <a:effectLst/>
                <a:uLnTx/>
                <a:uFillTx/>
                <a:latin typeface="+mn-lt"/>
                <a:ea typeface="+mn-ea"/>
                <a:cs typeface="+mn-cs"/>
              </a:rPr>
              <a:t>presents</a:t>
            </a:r>
            <a:r>
              <a:rPr kumimoji="0" lang="en-US" sz="3100" b="0" i="0" u="none" strike="noStrike" kern="1200" cap="none" spc="0" normalizeH="0" baseline="0" noProof="0" smtClean="0">
                <a:ln>
                  <a:noFill/>
                </a:ln>
                <a:solidFill>
                  <a:schemeClr val="tx1"/>
                </a:solidFill>
                <a:effectLst/>
                <a:uLnTx/>
                <a:uFillTx/>
                <a:latin typeface="+mn-lt"/>
                <a:ea typeface="+mn-ea"/>
                <a:cs typeface="+mn-cs"/>
              </a:rPr>
              <a:t> in any manner other than vertex</a:t>
            </a:r>
            <a:endParaRPr kumimoji="0" lang="en-US" sz="3100" b="0" i="0" u="none" strike="noStrike" kern="1200" cap="none" spc="0" normalizeH="0" baseline="0" noProof="0" smtClean="0">
              <a:ln>
                <a:noFill/>
              </a:ln>
              <a:solidFill>
                <a:schemeClr val="tx1"/>
              </a:solidFill>
              <a:effectLst/>
              <a:uLnTx/>
              <a:uFillTx/>
              <a:latin typeface="+mn-lt"/>
              <a:ea typeface="+mn-ea"/>
              <a:cs typeface="+mn-cs"/>
            </a:endParaRPr>
          </a:p>
          <a:p>
            <a:pPr marL="1143000" marR="0" lvl="3" indent="-228600" algn="l" defTabSz="914400" rtl="0" eaLnBrk="1" fontAlgn="auto" latinLnBrk="0" hangingPunct="1">
              <a:lnSpc>
                <a:spcPct val="90000"/>
              </a:lnSpc>
              <a:spcBef>
                <a:spcPts val="350"/>
              </a:spcBef>
              <a:spcAft>
                <a:spcPts val="0"/>
              </a:spcAft>
              <a:buClr>
                <a:schemeClr val="accent2"/>
              </a:buClr>
              <a:buSzTx/>
              <a:buFont typeface="Wingdings 2" panose="05020102010507070707"/>
              <a:buChar char=""/>
              <a:defRPr/>
            </a:pPr>
            <a:r>
              <a:rPr kumimoji="0" lang="en-US" sz="2500" b="0" i="0" u="none" strike="noStrike" kern="1200" cap="none" spc="0" normalizeH="0" baseline="0" noProof="0" smtClean="0">
                <a:ln>
                  <a:noFill/>
                </a:ln>
                <a:solidFill>
                  <a:schemeClr val="tx1"/>
                </a:solidFill>
                <a:effectLst/>
                <a:uLnTx/>
                <a:uFillTx/>
                <a:latin typeface="+mn-lt"/>
                <a:ea typeface="+mn-ea"/>
                <a:cs typeface="+mn-cs"/>
              </a:rPr>
              <a:t>BREECH</a:t>
            </a:r>
            <a:endParaRPr kumimoji="0" lang="en-US" sz="2500" b="0" i="0" u="none" strike="noStrike" kern="1200" cap="none" spc="0" normalizeH="0" baseline="0" noProof="0" smtClean="0">
              <a:ln>
                <a:noFill/>
              </a:ln>
              <a:solidFill>
                <a:schemeClr val="tx1"/>
              </a:solidFill>
              <a:effectLst/>
              <a:uLnTx/>
              <a:uFillTx/>
              <a:latin typeface="+mn-lt"/>
              <a:ea typeface="+mn-ea"/>
              <a:cs typeface="+mn-cs"/>
            </a:endParaRPr>
          </a:p>
          <a:p>
            <a:pPr marL="1143000" marR="0" lvl="3" indent="-228600" algn="l" defTabSz="914400" rtl="0" eaLnBrk="1" fontAlgn="auto" latinLnBrk="0" hangingPunct="1">
              <a:lnSpc>
                <a:spcPct val="90000"/>
              </a:lnSpc>
              <a:spcBef>
                <a:spcPts val="350"/>
              </a:spcBef>
              <a:spcAft>
                <a:spcPts val="0"/>
              </a:spcAft>
              <a:buClr>
                <a:schemeClr val="accent2"/>
              </a:buClr>
              <a:buSzTx/>
              <a:buFont typeface="Wingdings 2" panose="05020102010507070707"/>
              <a:buChar char=""/>
              <a:defRPr/>
            </a:pPr>
            <a:r>
              <a:rPr kumimoji="0" lang="en-US" sz="2500" b="0" i="0" u="none" strike="noStrike" kern="1200" cap="none" spc="0" normalizeH="0" baseline="0" noProof="0" smtClean="0">
                <a:ln>
                  <a:noFill/>
                </a:ln>
                <a:solidFill>
                  <a:schemeClr val="tx1"/>
                </a:solidFill>
                <a:effectLst/>
                <a:uLnTx/>
                <a:uFillTx/>
                <a:latin typeface="+mn-lt"/>
                <a:ea typeface="+mn-ea"/>
                <a:cs typeface="+mn-cs"/>
              </a:rPr>
              <a:t>FACE</a:t>
            </a:r>
            <a:endParaRPr kumimoji="0" lang="en-US" sz="2500" b="0" i="0" u="none" strike="noStrike" kern="1200" cap="none" spc="0" normalizeH="0" baseline="0" noProof="0" smtClean="0">
              <a:ln>
                <a:noFill/>
              </a:ln>
              <a:solidFill>
                <a:schemeClr val="tx1"/>
              </a:solidFill>
              <a:effectLst/>
              <a:uLnTx/>
              <a:uFillTx/>
              <a:latin typeface="+mn-lt"/>
              <a:ea typeface="+mn-ea"/>
              <a:cs typeface="+mn-cs"/>
            </a:endParaRPr>
          </a:p>
          <a:p>
            <a:pPr marL="1143000" marR="0" lvl="3" indent="-228600" algn="l" defTabSz="914400" rtl="0" eaLnBrk="1" fontAlgn="auto" latinLnBrk="0" hangingPunct="1">
              <a:lnSpc>
                <a:spcPct val="90000"/>
              </a:lnSpc>
              <a:spcBef>
                <a:spcPts val="350"/>
              </a:spcBef>
              <a:spcAft>
                <a:spcPts val="0"/>
              </a:spcAft>
              <a:buClr>
                <a:schemeClr val="accent2"/>
              </a:buClr>
              <a:buSzTx/>
              <a:buFont typeface="Wingdings 2" panose="05020102010507070707"/>
              <a:buChar char=""/>
              <a:defRPr/>
            </a:pPr>
            <a:r>
              <a:rPr kumimoji="0" lang="en-US" sz="2500" b="0" i="0" u="none" strike="noStrike" kern="1200" cap="none" spc="0" normalizeH="0" baseline="0" noProof="0" smtClean="0">
                <a:ln>
                  <a:noFill/>
                </a:ln>
                <a:solidFill>
                  <a:schemeClr val="tx1"/>
                </a:solidFill>
                <a:effectLst/>
                <a:uLnTx/>
                <a:uFillTx/>
                <a:latin typeface="+mn-lt"/>
                <a:ea typeface="+mn-ea"/>
                <a:cs typeface="+mn-cs"/>
              </a:rPr>
              <a:t>BROW</a:t>
            </a:r>
            <a:endParaRPr kumimoji="0" lang="en-US" sz="2500" b="0" i="0" u="none" strike="noStrike" kern="1200" cap="none" spc="0" normalizeH="0" baseline="0" noProof="0" smtClean="0">
              <a:ln>
                <a:noFill/>
              </a:ln>
              <a:solidFill>
                <a:schemeClr val="tx1"/>
              </a:solidFill>
              <a:effectLst/>
              <a:uLnTx/>
              <a:uFillTx/>
              <a:latin typeface="+mn-lt"/>
              <a:ea typeface="+mn-ea"/>
              <a:cs typeface="+mn-cs"/>
            </a:endParaRPr>
          </a:p>
          <a:p>
            <a:pPr marL="1143000" marR="0" lvl="3" indent="-228600" algn="l" defTabSz="914400" rtl="0" eaLnBrk="1" fontAlgn="auto" latinLnBrk="0" hangingPunct="1">
              <a:lnSpc>
                <a:spcPct val="90000"/>
              </a:lnSpc>
              <a:spcBef>
                <a:spcPts val="350"/>
              </a:spcBef>
              <a:spcAft>
                <a:spcPts val="0"/>
              </a:spcAft>
              <a:buClr>
                <a:schemeClr val="accent2"/>
              </a:buClr>
              <a:buSzTx/>
              <a:buFont typeface="Wingdings 2" panose="05020102010507070707"/>
              <a:buChar char=""/>
              <a:defRPr/>
            </a:pPr>
            <a:r>
              <a:rPr kumimoji="0" lang="en-US" sz="2500" b="0" i="0" u="none" strike="noStrike" kern="1200" cap="none" spc="0" normalizeH="0" baseline="0" noProof="0" smtClean="0">
                <a:ln>
                  <a:noFill/>
                </a:ln>
                <a:solidFill>
                  <a:schemeClr val="tx1"/>
                </a:solidFill>
                <a:effectLst/>
                <a:uLnTx/>
                <a:uFillTx/>
                <a:latin typeface="+mn-lt"/>
                <a:ea typeface="+mn-ea"/>
                <a:cs typeface="+mn-cs"/>
              </a:rPr>
              <a:t>SHOULDER</a:t>
            </a:r>
            <a:endParaRPr kumimoji="0" lang="en-US" sz="2500" b="0" i="0" u="none" strike="noStrike" kern="1200" cap="none" spc="0" normalizeH="0" baseline="0" noProof="0" smtClean="0">
              <a:ln>
                <a:noFill/>
              </a:ln>
              <a:solidFill>
                <a:schemeClr val="tx1"/>
              </a:solidFill>
              <a:effectLst/>
              <a:uLnTx/>
              <a:uFillTx/>
              <a:latin typeface="+mn-lt"/>
              <a:ea typeface="+mn-ea"/>
              <a:cs typeface="+mn-cs"/>
            </a:endParaRPr>
          </a:p>
          <a:p>
            <a:pPr marL="1143000" marR="0" lvl="3" indent="-228600" algn="l" defTabSz="914400" rtl="0" eaLnBrk="1" fontAlgn="auto" latinLnBrk="0" hangingPunct="1">
              <a:lnSpc>
                <a:spcPct val="90000"/>
              </a:lnSpc>
              <a:spcBef>
                <a:spcPts val="350"/>
              </a:spcBef>
              <a:spcAft>
                <a:spcPts val="0"/>
              </a:spcAft>
              <a:buClr>
                <a:schemeClr val="accent2"/>
              </a:buClr>
              <a:buSzTx/>
              <a:buFont typeface="Wingdings 2" panose="05020102010507070707"/>
              <a:buChar char=""/>
              <a:defRPr/>
            </a:pPr>
            <a:r>
              <a:rPr kumimoji="0" lang="en-US" sz="2500" b="0" i="0" u="none" strike="noStrike" kern="1200" cap="none" spc="0" normalizeH="0" baseline="0" noProof="0" smtClean="0">
                <a:ln>
                  <a:noFill/>
                </a:ln>
                <a:solidFill>
                  <a:schemeClr val="tx1"/>
                </a:solidFill>
                <a:effectLst/>
                <a:uLnTx/>
                <a:uFillTx/>
                <a:latin typeface="+mn-lt"/>
                <a:ea typeface="+mn-ea"/>
                <a:cs typeface="+mn-cs"/>
              </a:rPr>
              <a:t>COMPOUND</a:t>
            </a:r>
            <a:endParaRPr kumimoji="0" lang="en-US" sz="2500" b="0" i="0" u="none" strike="noStrike" kern="1200" cap="none" spc="0" normalizeH="0" baseline="0" noProof="0" smtClean="0">
              <a:ln>
                <a:noFill/>
              </a:ln>
              <a:solidFill>
                <a:schemeClr val="tx1"/>
              </a:solidFill>
              <a:effectLst/>
              <a:uLnTx/>
              <a:uFillTx/>
              <a:latin typeface="+mn-lt"/>
              <a:ea typeface="+mn-ea"/>
              <a:cs typeface="+mn-cs"/>
            </a:endParaRPr>
          </a:p>
          <a:p>
            <a:pPr marL="1143000" marR="0" lvl="3" indent="-228600" algn="l" defTabSz="914400" rtl="0" eaLnBrk="1" fontAlgn="auto" latinLnBrk="0" hangingPunct="1">
              <a:lnSpc>
                <a:spcPct val="90000"/>
              </a:lnSpc>
              <a:spcBef>
                <a:spcPts val="350"/>
              </a:spcBef>
              <a:spcAft>
                <a:spcPts val="0"/>
              </a:spcAft>
              <a:buClr>
                <a:schemeClr val="accent2"/>
              </a:buClr>
              <a:buSzTx/>
              <a:buFont typeface="Wingdings 2" panose="05020102010507070707"/>
              <a:buChar char=""/>
              <a:defRPr/>
            </a:pPr>
            <a:r>
              <a:rPr kumimoji="0" lang="en-US" sz="2500" b="0" i="0" u="none" strike="noStrike" kern="1200" cap="none" spc="0" normalizeH="0" baseline="0" noProof="0" smtClean="0">
                <a:ln>
                  <a:noFill/>
                </a:ln>
                <a:solidFill>
                  <a:schemeClr val="tx1"/>
                </a:solidFill>
                <a:effectLst/>
                <a:uLnTx/>
                <a:uFillTx/>
                <a:latin typeface="+mn-lt"/>
                <a:ea typeface="+mn-ea"/>
                <a:cs typeface="+mn-cs"/>
              </a:rPr>
              <a:t>CORD</a:t>
            </a:r>
            <a:endParaRPr kumimoji="0" lang="en-US" sz="25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r>
              <a:rPr kumimoji="0" lang="en-US" sz="2700" b="0" i="0" u="none" strike="noStrike" kern="1200" cap="none" spc="0" normalizeH="0" baseline="0" noProof="0" smtClean="0">
                <a:ln>
                  <a:noFill/>
                </a:ln>
                <a:solidFill>
                  <a:schemeClr val="tx1"/>
                </a:solidFill>
                <a:effectLst/>
                <a:uLnTx/>
                <a:uFillTx/>
                <a:latin typeface="+mn-lt"/>
                <a:ea typeface="+mn-ea"/>
                <a:cs typeface="+mn-cs"/>
              </a:rPr>
              <a:t>The diagnosis of abnormal fetal presentations is commonly made with a combination of Leopold’s Maneuver, Vaginal examination, and Ultrasound </a:t>
            </a:r>
            <a:endParaRPr kumimoji="0" lang="en-US" sz="27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smtClean="0">
              <a:ln>
                <a:noFill/>
              </a:ln>
              <a:solidFill>
                <a:schemeClr val="tx1"/>
              </a:solidFill>
              <a:effectLst/>
              <a:uLnTx/>
              <a:uFillTx/>
              <a:latin typeface="+mn-lt"/>
              <a:ea typeface="+mn-ea"/>
              <a:cs typeface="+mn-cs"/>
            </a:endParaRPr>
          </a:p>
          <a:p>
            <a:pPr marL="859790" marR="0" lvl="2" indent="-228600" algn="l" defTabSz="914400" rtl="0" eaLnBrk="1" fontAlgn="auto" latinLnBrk="0" hangingPunct="1">
              <a:lnSpc>
                <a:spcPct val="90000"/>
              </a:lnSpc>
              <a:spcBef>
                <a:spcPts val="350"/>
              </a:spcBef>
              <a:spcAft>
                <a:spcPts val="0"/>
              </a:spcAft>
              <a:buClr>
                <a:schemeClr val="accent2"/>
              </a:buClr>
              <a:buSzPct val="100000"/>
              <a:buFont typeface="Wingdings 2" panose="05020102010507070707"/>
              <a:buChar char=""/>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lstStyle/>
          <a:p>
            <a:r>
              <a:rPr lang="en-US" sz="2800" dirty="0" smtClean="0"/>
              <a:t>Face presentation occurs when the  </a:t>
            </a:r>
            <a:r>
              <a:rPr lang="en-US" sz="2800" b="1" dirty="0" smtClean="0"/>
              <a:t>head is one of complete extension</a:t>
            </a:r>
            <a:r>
              <a:rPr lang="en-US" sz="2800" dirty="0" smtClean="0"/>
              <a:t>, the occiput of the foetus being in contact with its spine</a:t>
            </a:r>
            <a:endParaRPr lang="en-US" sz="2800" dirty="0" smtClean="0"/>
          </a:p>
          <a:p>
            <a:r>
              <a:rPr lang="en-US" sz="2800" dirty="0" smtClean="0"/>
              <a:t>Incidence about &lt;1:500 </a:t>
            </a:r>
            <a:endParaRPr lang="en-US" sz="2800" dirty="0" smtClean="0"/>
          </a:p>
          <a:p>
            <a:pPr>
              <a:buNone/>
            </a:pPr>
            <a:r>
              <a:rPr lang="en-US" sz="2800" u="sng" dirty="0" smtClean="0"/>
              <a:t>CLASSIFICATION:</a:t>
            </a:r>
            <a:endParaRPr lang="en-US" sz="2800" u="sng" dirty="0" smtClean="0"/>
          </a:p>
          <a:p>
            <a:r>
              <a:rPr lang="en-US" sz="2800" dirty="0" smtClean="0"/>
              <a:t> Majority develop </a:t>
            </a:r>
            <a:r>
              <a:rPr lang="en-US" sz="2800" b="1" dirty="0" smtClean="0"/>
              <a:t>during labour </a:t>
            </a:r>
            <a:r>
              <a:rPr lang="en-US" sz="2800" dirty="0" smtClean="0"/>
              <a:t>from vertex presentations with the occiput posterior( </a:t>
            </a:r>
            <a:r>
              <a:rPr lang="en-US" sz="2800" b="1" dirty="0" smtClean="0"/>
              <a:t>secondary face presentation</a:t>
            </a:r>
            <a:r>
              <a:rPr lang="en-US" sz="2800" dirty="0" smtClean="0"/>
              <a:t>). </a:t>
            </a:r>
            <a:endParaRPr lang="en-US" sz="2800" dirty="0" smtClean="0"/>
          </a:p>
          <a:p>
            <a:r>
              <a:rPr lang="en-US" sz="2800" dirty="0" smtClean="0"/>
              <a:t>Less </a:t>
            </a:r>
            <a:r>
              <a:rPr lang="en-US" sz="2800" dirty="0" err="1" smtClean="0"/>
              <a:t>commonly,the</a:t>
            </a:r>
            <a:r>
              <a:rPr lang="en-US" sz="2800" dirty="0" smtClean="0"/>
              <a:t> face presents before labour( </a:t>
            </a:r>
            <a:r>
              <a:rPr lang="en-US" sz="2800" b="1" dirty="0" smtClean="0"/>
              <a:t>primary face presentation</a:t>
            </a:r>
            <a:r>
              <a:rPr lang="en-US" sz="2800" dirty="0" smtClean="0"/>
              <a:t>)</a:t>
            </a:r>
            <a:endParaRPr lang="en-US" sz="2800" dirty="0"/>
          </a:p>
        </p:txBody>
      </p:sp>
      <p:sp>
        <p:nvSpPr>
          <p:cNvPr id="2" name="Title 1"/>
          <p:cNvSpPr>
            <a:spLocks noGrp="1"/>
          </p:cNvSpPr>
          <p:nvPr>
            <p:ph type="title"/>
          </p:nvPr>
        </p:nvSpPr>
        <p:spPr>
          <a:xfrm>
            <a:off x="0" y="1"/>
            <a:ext cx="9144000" cy="990599"/>
          </a:xfrm>
          <a:solidFill>
            <a:srgbClr val="7030A0"/>
          </a:solidFill>
        </p:spPr>
        <p:txBody>
          <a:bodyPr/>
          <a:lstStyle/>
          <a:p>
            <a:r>
              <a:rPr lang="en-US" b="1" dirty="0" smtClean="0">
                <a:solidFill>
                  <a:srgbClr val="FFFF00"/>
                </a:solidFill>
              </a:rPr>
              <a:t>FACE PRESENTATION</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face presentation, the denominator is the </a:t>
            </a:r>
            <a:r>
              <a:rPr lang="en-US" dirty="0" err="1" smtClean="0"/>
              <a:t>mentum</a:t>
            </a:r>
            <a:r>
              <a:rPr lang="en-US" dirty="0" smtClean="0"/>
              <a:t> &amp; the presenting diameters are </a:t>
            </a:r>
            <a:r>
              <a:rPr lang="en-US" dirty="0" err="1" smtClean="0"/>
              <a:t>submentobregmatic</a:t>
            </a:r>
            <a:r>
              <a:rPr lang="en-US" dirty="0" smtClean="0"/>
              <a:t>(9.5cm) &amp; </a:t>
            </a:r>
            <a:r>
              <a:rPr lang="en-US" dirty="0" err="1" smtClean="0"/>
              <a:t>bitemporal</a:t>
            </a:r>
            <a:r>
              <a:rPr lang="en-US" dirty="0" smtClean="0"/>
              <a:t>(8.2cm)</a:t>
            </a:r>
            <a:endParaRPr lang="en-US" dirty="0"/>
          </a:p>
        </p:txBody>
      </p:sp>
    </p:spTree>
  </p:cSld>
  <p:clrMapOvr>
    <a:masterClrMapping/>
  </p:clrMapOvr>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13_innerEl" descr="Face presentation"/>
          <p:cNvPicPr>
            <a:picLocks noGrp="1"/>
          </p:cNvPicPr>
          <p:nvPr>
            <p:ph idx="1"/>
          </p:nvPr>
        </p:nvPicPr>
        <p:blipFill>
          <a:blip r:embed="rId1" cstate="print"/>
          <a:srcRect/>
          <a:stretch>
            <a:fillRect/>
          </a:stretch>
        </p:blipFill>
        <p:spPr bwMode="auto">
          <a:xfrm>
            <a:off x="228600" y="228600"/>
            <a:ext cx="8915400"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smtClean="0">
                <a:latin typeface="Andalus" pitchFamily="18" charset="-78"/>
                <a:cs typeface="Andalus" pitchFamily="18" charset="-78"/>
              </a:rPr>
              <a:t>Third Stage </a:t>
            </a:r>
            <a:endParaRPr lang="en-US" sz="2800" b="1" u="sng" dirty="0" smtClean="0">
              <a:latin typeface="Andalus" pitchFamily="18" charset="-78"/>
              <a:cs typeface="Andalus" pitchFamily="18" charset="-78"/>
            </a:endParaRPr>
          </a:p>
          <a:p>
            <a:r>
              <a:rPr lang="en-US" sz="2800" dirty="0" smtClean="0">
                <a:latin typeface="Andalus" pitchFamily="18" charset="-78"/>
                <a:cs typeface="Andalus" pitchFamily="18" charset="-78"/>
              </a:rPr>
              <a:t>Perform active management of third stage of labour:</a:t>
            </a:r>
            <a:endParaRPr lang="en-US" sz="2800" dirty="0" smtClean="0">
              <a:latin typeface="Andalus" pitchFamily="18" charset="-78"/>
              <a:cs typeface="Andalus" pitchFamily="18" charset="-78"/>
            </a:endParaRPr>
          </a:p>
          <a:p>
            <a:pPr lvl="1"/>
            <a:r>
              <a:rPr lang="en-US" dirty="0" smtClean="0">
                <a:latin typeface="Andalus" pitchFamily="18" charset="-78"/>
                <a:cs typeface="Andalus" pitchFamily="18" charset="-78"/>
              </a:rPr>
              <a:t>Cutting and </a:t>
            </a:r>
            <a:r>
              <a:rPr lang="en-US" dirty="0" err="1" smtClean="0">
                <a:latin typeface="Andalus" pitchFamily="18" charset="-78"/>
                <a:cs typeface="Andalus" pitchFamily="18" charset="-78"/>
              </a:rPr>
              <a:t>clampng</a:t>
            </a:r>
            <a:r>
              <a:rPr lang="en-US" dirty="0" smtClean="0">
                <a:latin typeface="Andalus" pitchFamily="18" charset="-78"/>
                <a:cs typeface="Andalus" pitchFamily="18" charset="-78"/>
              </a:rPr>
              <a:t> of the cord</a:t>
            </a:r>
            <a:endParaRPr lang="en-US" dirty="0" smtClean="0">
              <a:latin typeface="Andalus" pitchFamily="18" charset="-78"/>
              <a:cs typeface="Andalus" pitchFamily="18" charset="-78"/>
            </a:endParaRPr>
          </a:p>
          <a:p>
            <a:pPr lvl="1"/>
            <a:r>
              <a:rPr lang="en-US" dirty="0" smtClean="0">
                <a:latin typeface="Andalus" pitchFamily="18" charset="-78"/>
                <a:cs typeface="Andalus" pitchFamily="18" charset="-78"/>
              </a:rPr>
              <a:t>CCT</a:t>
            </a:r>
            <a:endParaRPr lang="en-US" dirty="0" smtClean="0">
              <a:latin typeface="Andalus" pitchFamily="18" charset="-78"/>
              <a:cs typeface="Andalus" pitchFamily="18" charset="-78"/>
            </a:endParaRPr>
          </a:p>
          <a:p>
            <a:pPr lvl="1"/>
            <a:r>
              <a:rPr lang="en-US" dirty="0" smtClean="0">
                <a:latin typeface="Andalus" pitchFamily="18" charset="-78"/>
                <a:cs typeface="Andalus" pitchFamily="18" charset="-78"/>
              </a:rPr>
              <a:t>Administration of an </a:t>
            </a:r>
            <a:r>
              <a:rPr lang="en-US" dirty="0" err="1" smtClean="0">
                <a:latin typeface="Andalus" pitchFamily="18" charset="-78"/>
                <a:cs typeface="Andalus" pitchFamily="18" charset="-78"/>
              </a:rPr>
              <a:t>oxytocic</a:t>
            </a:r>
            <a:r>
              <a:rPr lang="en-US" dirty="0" smtClean="0">
                <a:latin typeface="Andalus" pitchFamily="18" charset="-78"/>
                <a:cs typeface="Andalus" pitchFamily="18" charset="-78"/>
              </a:rPr>
              <a:t> agent </a:t>
            </a:r>
            <a:endParaRPr lang="en-US" dirty="0" smtClean="0">
              <a:latin typeface="Andalus" pitchFamily="18" charset="-78"/>
              <a:cs typeface="Andalus" pitchFamily="18" charset="-78"/>
            </a:endParaRPr>
          </a:p>
          <a:p>
            <a:pPr>
              <a:buNone/>
            </a:pPr>
            <a:r>
              <a:rPr lang="en-US" sz="2800" b="1" u="sng" dirty="0" smtClean="0">
                <a:latin typeface="Andalus" pitchFamily="18" charset="-78"/>
                <a:cs typeface="Andalus" pitchFamily="18" charset="-78"/>
              </a:rPr>
              <a:t>Management of prolonged labour when there is uterine dysfunction </a:t>
            </a:r>
            <a:endParaRPr lang="en-US" sz="2800" b="1" u="sng" dirty="0" smtClean="0">
              <a:latin typeface="Andalus" pitchFamily="18" charset="-78"/>
              <a:cs typeface="Andalus" pitchFamily="18" charset="-78"/>
            </a:endParaRPr>
          </a:p>
          <a:p>
            <a:r>
              <a:rPr lang="en-US" sz="2800" b="1" i="1" dirty="0" smtClean="0">
                <a:latin typeface="Andalus" pitchFamily="18" charset="-78"/>
                <a:cs typeface="Andalus" pitchFamily="18" charset="-78"/>
              </a:rPr>
              <a:t>Hypotonic dysfunction </a:t>
            </a:r>
            <a:endParaRPr lang="en-US" sz="2800" b="1" i="1" dirty="0" smtClean="0">
              <a:latin typeface="Andalus" pitchFamily="18" charset="-78"/>
              <a:cs typeface="Andalus" pitchFamily="18" charset="-78"/>
            </a:endParaRPr>
          </a:p>
          <a:p>
            <a:pPr lvl="1"/>
            <a:r>
              <a:rPr lang="en-US" sz="2400" dirty="0" smtClean="0">
                <a:latin typeface="Andalus" pitchFamily="18" charset="-78"/>
                <a:cs typeface="Andalus" pitchFamily="18" charset="-78"/>
              </a:rPr>
              <a:t>If the foetal heart rate is normal, the cervical Os is ≥4cm and there is no evidence of foetal </a:t>
            </a:r>
            <a:r>
              <a:rPr lang="en-US" sz="2400" dirty="0" err="1" smtClean="0">
                <a:latin typeface="Andalus" pitchFamily="18" charset="-78"/>
                <a:cs typeface="Andalus" pitchFamily="18" charset="-78"/>
              </a:rPr>
              <a:t>malpresentation</a:t>
            </a:r>
            <a:r>
              <a:rPr lang="en-US" sz="2400" dirty="0" smtClean="0">
                <a:latin typeface="Andalus" pitchFamily="18" charset="-78"/>
                <a:cs typeface="Andalus" pitchFamily="18" charset="-78"/>
              </a:rPr>
              <a:t> or CPD, perform ARM then wait for 1-2 hours for improvement of contractions. If contractions do not pick up, start on 5 IU </a:t>
            </a:r>
            <a:r>
              <a:rPr lang="en-US" sz="2400" dirty="0" err="1" smtClean="0">
                <a:latin typeface="Andalus" pitchFamily="18" charset="-78"/>
                <a:cs typeface="Andalus" pitchFamily="18" charset="-78"/>
              </a:rPr>
              <a:t>oxytocin</a:t>
            </a:r>
            <a:r>
              <a:rPr lang="en-US" sz="2400" dirty="0" smtClean="0">
                <a:latin typeface="Andalus" pitchFamily="18" charset="-78"/>
                <a:cs typeface="Andalus" pitchFamily="18" charset="-78"/>
              </a:rPr>
              <a:t> in 500ml of physiologic solution such as Normal Saline, Ringer’s lactate or 5% dextrose at a rate of 10 drops per minute. </a:t>
            </a:r>
            <a:endParaRPr lang="en-US" sz="2400" u="sng"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lstStyle/>
          <a:p>
            <a:r>
              <a:rPr lang="en-US" b="1" dirty="0" smtClean="0"/>
              <a:t>Anterior  obliquity of the uterus</a:t>
            </a:r>
            <a:endParaRPr lang="en-US" b="1" dirty="0" smtClean="0"/>
          </a:p>
          <a:p>
            <a:pPr>
              <a:buNone/>
            </a:pPr>
            <a:r>
              <a:rPr lang="en-US" dirty="0" smtClean="0"/>
              <a:t>The pendulous abdomen of a multiparous woman leans forward resulting in the alteration of the direction of the uterine axis. This causes the foetal buttocks to also lean forward and the force of the contractions to be directed in a line towards the chin, rather than occiput, which usually results in extension of the head.</a:t>
            </a:r>
            <a:endParaRPr lang="en-US" dirty="0" smtClean="0"/>
          </a:p>
          <a:p>
            <a:pPr>
              <a:buNone/>
            </a:pPr>
            <a:endParaRPr lang="en-US" dirty="0"/>
          </a:p>
        </p:txBody>
      </p:sp>
      <p:sp>
        <p:nvSpPr>
          <p:cNvPr id="2" name="Title 1"/>
          <p:cNvSpPr>
            <a:spLocks noGrp="1"/>
          </p:cNvSpPr>
          <p:nvPr>
            <p:ph type="title"/>
          </p:nvPr>
        </p:nvSpPr>
        <p:spPr>
          <a:xfrm>
            <a:off x="457200" y="1"/>
            <a:ext cx="8229600" cy="990599"/>
          </a:xfrm>
        </p:spPr>
        <p:txBody>
          <a:bodyPr/>
          <a:lstStyle/>
          <a:p>
            <a:r>
              <a:rPr lang="en-US" dirty="0" smtClean="0"/>
              <a:t>causes</a:t>
            </a:r>
            <a:endParaRPr lang="en-US" dirty="0"/>
          </a:p>
        </p:txBody>
      </p:sp>
    </p:spTree>
  </p:cSld>
  <p:clrMapOvr>
    <a:masterClrMapping/>
  </p:clrMapOvr>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486400"/>
          </a:xfrm>
        </p:spPr>
        <p:txBody>
          <a:bodyPr>
            <a:normAutofit/>
          </a:bodyPr>
          <a:lstStyle/>
          <a:p>
            <a:r>
              <a:rPr lang="en-US" b="1" dirty="0" smtClean="0"/>
              <a:t>Contracted Pelvis</a:t>
            </a:r>
            <a:endParaRPr lang="en-US" b="1" dirty="0" smtClean="0"/>
          </a:p>
          <a:p>
            <a:pPr>
              <a:buNone/>
            </a:pPr>
            <a:r>
              <a:rPr lang="en-US" dirty="0" smtClean="0"/>
              <a:t>In the flat pelvis, the head enters in the transverse diameter of the brim &amp; the parietal eminences may be held up in the obstetrical conjugate, the head becomes extended &amp; face presentation develops</a:t>
            </a:r>
            <a:endParaRPr lang="en-US" dirty="0" smtClean="0"/>
          </a:p>
          <a:p>
            <a:r>
              <a:rPr lang="en-US" b="1" dirty="0" err="1" smtClean="0"/>
              <a:t>Polyhydramnios</a:t>
            </a:r>
            <a:endParaRPr lang="en-US" b="1" dirty="0" smtClean="0"/>
          </a:p>
          <a:p>
            <a:pPr>
              <a:buNone/>
            </a:pPr>
            <a:r>
              <a:rPr lang="en-US" dirty="0" smtClean="0"/>
              <a:t>If the vertex is presenting &amp; the membranes rupture spontaneously, the resulting rush of fluid may cause the head to extend as it sinks into the lower uterine segment</a:t>
            </a:r>
            <a:endParaRPr lang="en-US" dirty="0" smtClean="0"/>
          </a:p>
        </p:txBody>
      </p:sp>
      <p:sp>
        <p:nvSpPr>
          <p:cNvPr id="2" name="Title 1"/>
          <p:cNvSpPr>
            <a:spLocks noGrp="1"/>
          </p:cNvSpPr>
          <p:nvPr>
            <p:ph type="title"/>
          </p:nvPr>
        </p:nvSpPr>
        <p:spPr/>
        <p:txBody>
          <a:bodyPr/>
          <a:lstStyle/>
          <a:p>
            <a:r>
              <a:rPr lang="en-US" dirty="0" smtClean="0"/>
              <a:t>Causes </a:t>
            </a:r>
            <a:r>
              <a:rPr lang="en-US" dirty="0" err="1" smtClean="0"/>
              <a:t>cntd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lstStyle/>
          <a:p>
            <a:r>
              <a:rPr lang="en-US" b="1" dirty="0" smtClean="0"/>
              <a:t>Congenital Abnormality</a:t>
            </a:r>
            <a:endParaRPr lang="en-US" dirty="0" smtClean="0"/>
          </a:p>
          <a:p>
            <a:pPr>
              <a:buNone/>
            </a:pPr>
            <a:r>
              <a:rPr lang="en-US" dirty="0" smtClean="0"/>
              <a:t>Anencephaly can be a foetal cause of face presentation. In a cephalic presentation, </a:t>
            </a:r>
            <a:r>
              <a:rPr lang="en-US" dirty="0" err="1" smtClean="0"/>
              <a:t>becoz</a:t>
            </a:r>
            <a:r>
              <a:rPr lang="en-US" dirty="0" smtClean="0"/>
              <a:t> the vertex is absent, the face is thrust forward &amp; presents. A </a:t>
            </a:r>
            <a:r>
              <a:rPr lang="en-US" dirty="0" err="1" smtClean="0"/>
              <a:t>tumour</a:t>
            </a:r>
            <a:r>
              <a:rPr lang="en-US" dirty="0" smtClean="0"/>
              <a:t> of the foetal neck may cause extension of the head</a:t>
            </a:r>
            <a:endParaRPr lang="en-US" dirty="0"/>
          </a:p>
        </p:txBody>
      </p:sp>
      <p:sp>
        <p:nvSpPr>
          <p:cNvPr id="2" name="Title 1"/>
          <p:cNvSpPr>
            <a:spLocks noGrp="1"/>
          </p:cNvSpPr>
          <p:nvPr>
            <p:ph type="title"/>
          </p:nvPr>
        </p:nvSpPr>
        <p:spPr/>
        <p:txBody>
          <a:bodyPr/>
          <a:lstStyle/>
          <a:p>
            <a:r>
              <a:rPr lang="en-US" dirty="0" smtClean="0"/>
              <a:t>Causes </a:t>
            </a:r>
            <a:r>
              <a:rPr lang="en-US" dirty="0" err="1" smtClean="0"/>
              <a:t>cntd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066800"/>
            <a:ext cx="9144000" cy="5791200"/>
          </a:xfrm>
        </p:spPr>
        <p:txBody>
          <a:bodyPr/>
          <a:lstStyle/>
          <a:p>
            <a:pPr>
              <a:buNone/>
            </a:pPr>
            <a:r>
              <a:rPr lang="en-US" sz="2800" b="1" u="sng" dirty="0" smtClean="0"/>
              <a:t>Antenatal </a:t>
            </a:r>
            <a:r>
              <a:rPr lang="en-US" sz="2800" b="1" u="sng" dirty="0" err="1" smtClean="0"/>
              <a:t>dx</a:t>
            </a:r>
            <a:endParaRPr lang="en-US" sz="2800" b="1" u="sng" dirty="0" smtClean="0"/>
          </a:p>
          <a:p>
            <a:r>
              <a:rPr lang="en-US" sz="2800" dirty="0" smtClean="0"/>
              <a:t>Antenatal diagnosis is </a:t>
            </a:r>
            <a:r>
              <a:rPr lang="en-US" sz="2800" b="1" dirty="0" smtClean="0"/>
              <a:t>rare</a:t>
            </a:r>
            <a:r>
              <a:rPr lang="en-US" sz="2800" dirty="0" smtClean="0"/>
              <a:t> since face presentation develops during labour in the majority of cases.</a:t>
            </a:r>
            <a:endParaRPr lang="en-US" sz="2800" dirty="0" smtClean="0"/>
          </a:p>
          <a:p>
            <a:r>
              <a:rPr lang="en-US" sz="2800" dirty="0" smtClean="0"/>
              <a:t>A cephalic presentation in a known anencephalic fetus may be presumed to be a face presentation.</a:t>
            </a:r>
            <a:endParaRPr lang="en-US" sz="2800" dirty="0" smtClean="0"/>
          </a:p>
          <a:p>
            <a:pPr>
              <a:buNone/>
            </a:pPr>
            <a:r>
              <a:rPr lang="en-US" sz="2800" b="1" u="sng" dirty="0" err="1" smtClean="0"/>
              <a:t>Intrapartum</a:t>
            </a:r>
            <a:r>
              <a:rPr lang="en-US" sz="2800" b="1" u="sng" dirty="0" smtClean="0"/>
              <a:t> </a:t>
            </a:r>
            <a:r>
              <a:rPr lang="en-US" sz="2800" b="1" u="sng" dirty="0" err="1" smtClean="0"/>
              <a:t>dx</a:t>
            </a:r>
            <a:endParaRPr lang="en-US" sz="2800" b="1" u="sng" dirty="0" smtClean="0"/>
          </a:p>
          <a:p>
            <a:r>
              <a:rPr lang="en-US" sz="2800" dirty="0" smtClean="0"/>
              <a:t>On abdominal palpation, Face presentation may not be detected, especially if </a:t>
            </a:r>
            <a:r>
              <a:rPr lang="en-US" sz="2400" dirty="0" smtClean="0"/>
              <a:t>the </a:t>
            </a:r>
            <a:r>
              <a:rPr lang="en-US" sz="2400" dirty="0" err="1" smtClean="0"/>
              <a:t>mentum</a:t>
            </a:r>
            <a:r>
              <a:rPr lang="en-US" sz="2400" dirty="0" smtClean="0"/>
              <a:t> is anterior. </a:t>
            </a:r>
            <a:r>
              <a:rPr lang="en-US" sz="2400" b="1" dirty="0" smtClean="0"/>
              <a:t>The occiput feels prominent</a:t>
            </a:r>
            <a:r>
              <a:rPr lang="en-US" sz="2400" dirty="0" smtClean="0"/>
              <a:t>, </a:t>
            </a:r>
            <a:r>
              <a:rPr lang="en-US" sz="2800" dirty="0" smtClean="0"/>
              <a:t>with a </a:t>
            </a:r>
            <a:r>
              <a:rPr lang="en-US" sz="2800" b="1" dirty="0" smtClean="0"/>
              <a:t>groove</a:t>
            </a:r>
            <a:r>
              <a:rPr lang="en-US" sz="2800" dirty="0" smtClean="0"/>
              <a:t> between head and back, but it may be mistaken for the </a:t>
            </a:r>
            <a:r>
              <a:rPr lang="en-US" sz="2800" dirty="0" err="1" smtClean="0"/>
              <a:t>sinciput</a:t>
            </a:r>
            <a:r>
              <a:rPr lang="en-US" sz="2800" dirty="0" smtClean="0"/>
              <a:t>. </a:t>
            </a:r>
            <a:endParaRPr lang="en-US" sz="2800" dirty="0"/>
          </a:p>
        </p:txBody>
      </p:sp>
      <p:sp>
        <p:nvSpPr>
          <p:cNvPr id="2" name="Title 1"/>
          <p:cNvSpPr>
            <a:spLocks noGrp="1"/>
          </p:cNvSpPr>
          <p:nvPr>
            <p:ph type="title"/>
          </p:nvPr>
        </p:nvSpPr>
        <p:spPr>
          <a:xfrm>
            <a:off x="0" y="1"/>
            <a:ext cx="9144000" cy="990599"/>
          </a:xfrm>
        </p:spPr>
        <p:txBody>
          <a:bodyPr>
            <a:normAutofit fontScale="90000"/>
          </a:bodyPr>
          <a:lstStyle/>
          <a:p>
            <a:r>
              <a:rPr lang="en-US" b="1" dirty="0" smtClean="0"/>
              <a:t>Abdominal and Per Vaginal Diagnosis of a Face Presentation</a:t>
            </a:r>
            <a:endParaRPr lang="en-US" dirty="0"/>
          </a:p>
        </p:txBody>
      </p:sp>
    </p:spTree>
  </p:cSld>
  <p:clrMapOvr>
    <a:masterClrMapping/>
  </p:clrMapOvr>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r>
              <a:rPr lang="en-US" sz="2800" dirty="0" smtClean="0"/>
              <a:t>The limbs may be palpated on the side opposite to the occiput and the fetal heart is best heard through the fetal chest on the same side as the limbs. In a </a:t>
            </a:r>
            <a:r>
              <a:rPr lang="en-US" sz="2800" dirty="0" err="1" smtClean="0"/>
              <a:t>mentoposterior</a:t>
            </a:r>
            <a:r>
              <a:rPr lang="en-US" sz="2800" dirty="0" smtClean="0"/>
              <a:t> position the fetal heart is difficult to hear because the fetal chest is in contact with the maternal spine</a:t>
            </a:r>
            <a:endParaRPr lang="en-US" sz="2800" dirty="0" smtClean="0"/>
          </a:p>
          <a:p>
            <a:r>
              <a:rPr lang="en-US" sz="2800" u="sng" dirty="0" smtClean="0"/>
              <a:t>On vaginal examination;  </a:t>
            </a:r>
            <a:r>
              <a:rPr lang="en-US" sz="2800" dirty="0" smtClean="0"/>
              <a:t>The presenting part is high, soft and irregular. When the cervix is sufficiently dilated, the orbital ridges, eyes, nose and mouth may be felt. Confusion between the mouth and anus could arise, however. The mouth may be open, and the hard gums are diagnostic. The fetus may suck the examining finger.</a:t>
            </a:r>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7162800"/>
          </a:xfrm>
        </p:spPr>
        <p:txBody>
          <a:bodyPr/>
          <a:lstStyle/>
          <a:p>
            <a:endParaRPr lang="en-US" sz="2800" dirty="0" smtClean="0"/>
          </a:p>
          <a:p>
            <a:r>
              <a:rPr lang="en-US" sz="2800" dirty="0" smtClean="0"/>
              <a:t>As labour progresses the face becomes </a:t>
            </a:r>
            <a:r>
              <a:rPr lang="en-US" sz="2800" dirty="0" err="1" smtClean="0"/>
              <a:t>oedematous</a:t>
            </a:r>
            <a:r>
              <a:rPr lang="en-US" sz="2800" dirty="0" smtClean="0"/>
              <a:t>, making it more difficult to distinguish from a breech presentation. To determine position the </a:t>
            </a:r>
            <a:r>
              <a:rPr lang="en-US" sz="2800" dirty="0" err="1" smtClean="0"/>
              <a:t>mentum</a:t>
            </a:r>
            <a:r>
              <a:rPr lang="en-US" sz="2800" dirty="0" smtClean="0"/>
              <a:t> must be located; if it is posterior, the midwife should decide whether it is lower than the </a:t>
            </a:r>
            <a:r>
              <a:rPr lang="en-US" sz="2800" dirty="0" err="1" smtClean="0"/>
              <a:t>sinciput</a:t>
            </a:r>
            <a:r>
              <a:rPr lang="en-US" sz="2800" dirty="0" smtClean="0"/>
              <a:t>; if so, it will rotate forwards if it can advance. </a:t>
            </a:r>
            <a:endParaRPr lang="en-US" sz="2800" dirty="0" smtClean="0"/>
          </a:p>
          <a:p>
            <a:r>
              <a:rPr lang="en-US" sz="2800" dirty="0" smtClean="0"/>
              <a:t>In a left </a:t>
            </a:r>
            <a:r>
              <a:rPr lang="en-US" sz="2800" dirty="0" err="1" smtClean="0"/>
              <a:t>mentoanterior</a:t>
            </a:r>
            <a:r>
              <a:rPr lang="en-US" sz="2800" dirty="0" smtClean="0"/>
              <a:t> position, the orbital ridges will be in the left oblique diameter of the pelvis. Care must be taken not to injure or infect the eyes with the examining finger.</a:t>
            </a:r>
            <a:endParaRPr lang="en-US" sz="2800" dirty="0"/>
          </a:p>
        </p:txBody>
      </p:sp>
    </p:spTree>
  </p:cSld>
  <p:clrMapOvr>
    <a:masterClrMapping/>
  </p:clrMapOvr>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30925"/>
          </a:xfrm>
        </p:spPr>
        <p:txBody>
          <a:bodyPr/>
          <a:lstStyle/>
          <a:p>
            <a:pPr>
              <a:buNone/>
            </a:pPr>
            <a:r>
              <a:rPr lang="en-US" dirty="0" smtClean="0"/>
              <a:t>There are six positions in a face presentation, namely:</a:t>
            </a:r>
            <a:endParaRPr lang="en-US" dirty="0" smtClean="0"/>
          </a:p>
          <a:p>
            <a:r>
              <a:rPr lang="en-US" dirty="0" smtClean="0"/>
              <a:t>Right mento-posterior</a:t>
            </a:r>
            <a:endParaRPr lang="en-US" dirty="0" smtClean="0"/>
          </a:p>
          <a:p>
            <a:r>
              <a:rPr lang="en-US" dirty="0" smtClean="0"/>
              <a:t>Left mento-posterior</a:t>
            </a:r>
            <a:endParaRPr lang="en-US" dirty="0" smtClean="0"/>
          </a:p>
          <a:p>
            <a:r>
              <a:rPr lang="en-US" dirty="0" smtClean="0"/>
              <a:t>Right mento-lateral</a:t>
            </a:r>
            <a:endParaRPr lang="en-US" dirty="0" smtClean="0"/>
          </a:p>
          <a:p>
            <a:r>
              <a:rPr lang="en-US" dirty="0" smtClean="0"/>
              <a:t>Left mento-lateral</a:t>
            </a:r>
            <a:endParaRPr lang="en-US" dirty="0" smtClean="0"/>
          </a:p>
          <a:p>
            <a:r>
              <a:rPr lang="en-US" dirty="0" smtClean="0"/>
              <a:t>Right mento-anterior</a:t>
            </a:r>
            <a:endParaRPr lang="en-US" dirty="0" smtClean="0"/>
          </a:p>
          <a:p>
            <a:r>
              <a:rPr lang="en-US" dirty="0" smtClean="0"/>
              <a:t>Left mento-anterior</a:t>
            </a:r>
            <a:endParaRPr lang="en-US" dirty="0"/>
          </a:p>
        </p:txBody>
      </p:sp>
    </p:spTree>
  </p:cSld>
  <p:clrMapOvr>
    <a:masterClrMapping/>
  </p:clrMapOvr>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denominator is the </a:t>
            </a:r>
            <a:r>
              <a:rPr lang="en-US" dirty="0" err="1" smtClean="0"/>
              <a:t>mento</a:t>
            </a:r>
            <a:r>
              <a:rPr lang="en-US" dirty="0" smtClean="0"/>
              <a:t>, the presenting diameters are the </a:t>
            </a:r>
            <a:r>
              <a:rPr lang="en-US" dirty="0" err="1" smtClean="0"/>
              <a:t>submento</a:t>
            </a:r>
            <a:r>
              <a:rPr lang="en-US" dirty="0" smtClean="0"/>
              <a:t> </a:t>
            </a:r>
            <a:r>
              <a:rPr lang="en-US" dirty="0" err="1" smtClean="0"/>
              <a:t>bregmatic</a:t>
            </a:r>
            <a:r>
              <a:rPr lang="en-US" dirty="0" smtClean="0"/>
              <a:t> (9.5cm) and the bi-temporal (8.2cm).</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en-US" dirty="0" smtClean="0"/>
              <a:t>Lie is longitudinal</a:t>
            </a:r>
            <a:endParaRPr lang="en-US" dirty="0" smtClean="0"/>
          </a:p>
          <a:p>
            <a:r>
              <a:rPr lang="en-US" dirty="0" smtClean="0"/>
              <a:t>Attitude is one of </a:t>
            </a:r>
            <a:r>
              <a:rPr lang="en-US" b="1" dirty="0" smtClean="0"/>
              <a:t>extension of the head and the back</a:t>
            </a:r>
            <a:endParaRPr lang="en-US" b="1" dirty="0" smtClean="0"/>
          </a:p>
          <a:p>
            <a:r>
              <a:rPr lang="en-US" dirty="0" smtClean="0"/>
              <a:t>The presentation is </a:t>
            </a:r>
            <a:r>
              <a:rPr lang="en-US" b="1" dirty="0" smtClean="0"/>
              <a:t>face</a:t>
            </a:r>
            <a:endParaRPr lang="en-US" b="1" dirty="0" smtClean="0"/>
          </a:p>
          <a:p>
            <a:r>
              <a:rPr lang="en-US" dirty="0" smtClean="0"/>
              <a:t>The position is left </a:t>
            </a:r>
            <a:r>
              <a:rPr lang="en-US" b="1" dirty="0" smtClean="0"/>
              <a:t>mento </a:t>
            </a:r>
            <a:r>
              <a:rPr lang="en-US" dirty="0" smtClean="0"/>
              <a:t>anterior. In a left mento anterior position, the orbital ridges will be in the left oblique diameter of the pelvis</a:t>
            </a:r>
            <a:endParaRPr lang="en-US" dirty="0" smtClean="0"/>
          </a:p>
          <a:p>
            <a:r>
              <a:rPr lang="en-US" dirty="0" smtClean="0"/>
              <a:t>The denominator is the </a:t>
            </a:r>
            <a:r>
              <a:rPr lang="en-US" b="1" dirty="0" smtClean="0"/>
              <a:t>mentum</a:t>
            </a:r>
            <a:endParaRPr lang="en-US" b="1" dirty="0" smtClean="0"/>
          </a:p>
          <a:p>
            <a:r>
              <a:rPr lang="en-US" dirty="0" smtClean="0"/>
              <a:t>The presenting part is the </a:t>
            </a:r>
            <a:r>
              <a:rPr lang="en-US" b="1" dirty="0" smtClean="0"/>
              <a:t>left molar bone</a:t>
            </a:r>
            <a:endParaRPr lang="en-US" b="1" dirty="0"/>
          </a:p>
        </p:txBody>
      </p:sp>
      <p:sp>
        <p:nvSpPr>
          <p:cNvPr id="2" name="Title 1"/>
          <p:cNvSpPr>
            <a:spLocks noGrp="1"/>
          </p:cNvSpPr>
          <p:nvPr>
            <p:ph type="title"/>
          </p:nvPr>
        </p:nvSpPr>
        <p:spPr/>
        <p:txBody>
          <a:bodyPr>
            <a:normAutofit fontScale="90000"/>
          </a:bodyPr>
          <a:lstStyle/>
          <a:p>
            <a:r>
              <a:rPr lang="en-US" dirty="0" smtClean="0"/>
              <a:t>Mechanism of a left mentoanterior position</a:t>
            </a:r>
            <a:endParaRPr lang="en-US" dirty="0"/>
          </a:p>
        </p:txBody>
      </p:sp>
    </p:spTree>
  </p:cSld>
  <p:clrMapOvr>
    <a:masterClrMapping/>
  </p:clrMapOvr>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Extension</a:t>
            </a:r>
            <a:endParaRPr lang="en-US" b="1" dirty="0" smtClean="0"/>
          </a:p>
          <a:p>
            <a:pPr>
              <a:buNone/>
            </a:pPr>
            <a:r>
              <a:rPr lang="en-US" dirty="0" smtClean="0"/>
              <a:t>Descent takes place throughout and with increasing extension and thus the mentum becomes the leading part</a:t>
            </a:r>
            <a:endParaRPr lang="en-US" dirty="0" smtClean="0"/>
          </a:p>
          <a:p>
            <a:r>
              <a:rPr lang="en-US" b="1" dirty="0" smtClean="0"/>
              <a:t>Internal Rotation of the Head</a:t>
            </a:r>
            <a:endParaRPr lang="en-US" b="1" dirty="0" smtClean="0"/>
          </a:p>
          <a:p>
            <a:pPr>
              <a:buNone/>
            </a:pPr>
            <a:r>
              <a:rPr lang="en-US" dirty="0" smtClean="0"/>
              <a:t>This occurs when the chin reaches the pelvic floor and rotates forwards 1/8 of a circle. The chin escapes under the symphysis pubis.</a:t>
            </a:r>
            <a:endParaRPr lang="en-US" dirty="0" smtClean="0"/>
          </a:p>
          <a:p>
            <a:r>
              <a:rPr lang="en-US" b="1" dirty="0" smtClean="0"/>
              <a:t> Flexion </a:t>
            </a:r>
            <a:r>
              <a:rPr lang="en-US" dirty="0" smtClean="0"/>
              <a:t>takes place and the sinciput, vertex and occiput sweep the perineum, the head is born</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dirty="0" smtClean="0">
                <a:latin typeface="Andalus" pitchFamily="18" charset="-78"/>
                <a:cs typeface="Andalus" pitchFamily="18" charset="-78"/>
              </a:rPr>
              <a:t>Increase the rate of </a:t>
            </a:r>
            <a:r>
              <a:rPr lang="en-US" sz="2800" dirty="0" err="1" smtClean="0">
                <a:latin typeface="Andalus" pitchFamily="18" charset="-78"/>
                <a:cs typeface="Andalus" pitchFamily="18" charset="-78"/>
              </a:rPr>
              <a:t>oxytocin</a:t>
            </a:r>
            <a:r>
              <a:rPr lang="en-US" sz="2800" dirty="0" smtClean="0">
                <a:latin typeface="Andalus" pitchFamily="18" charset="-78"/>
                <a:cs typeface="Andalus" pitchFamily="18" charset="-78"/>
              </a:rPr>
              <a:t> administration at 10 drops per minute every 30 minutes to maximum 60 drops per minute or until 3 contractions every 10 minutes each lasting 20-40 minutes are achieved.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If the liquor is </a:t>
            </a:r>
            <a:r>
              <a:rPr lang="en-US" sz="2800" dirty="0" err="1" smtClean="0">
                <a:latin typeface="Andalus" pitchFamily="18" charset="-78"/>
                <a:cs typeface="Andalus" pitchFamily="18" charset="-78"/>
              </a:rPr>
              <a:t>meconium</a:t>
            </a:r>
            <a:r>
              <a:rPr lang="en-US" sz="2800" dirty="0" smtClean="0">
                <a:latin typeface="Andalus" pitchFamily="18" charset="-78"/>
                <a:cs typeface="Andalus" pitchFamily="18" charset="-78"/>
              </a:rPr>
              <a:t> stained, deliver by caesarean section if she is not fully dilated or there is evidence of </a:t>
            </a:r>
            <a:r>
              <a:rPr lang="en-US" sz="2800" dirty="0" err="1" smtClean="0">
                <a:latin typeface="Andalus" pitchFamily="18" charset="-78"/>
                <a:cs typeface="Andalus" pitchFamily="18" charset="-78"/>
              </a:rPr>
              <a:t>Cephalo</a:t>
            </a:r>
            <a:r>
              <a:rPr lang="en-US" sz="2800" dirty="0" smtClean="0">
                <a:latin typeface="Andalus" pitchFamily="18" charset="-78"/>
                <a:cs typeface="Andalus" pitchFamily="18" charset="-78"/>
              </a:rPr>
              <a:t> -Pelvic Disproportion (CPD). </a:t>
            </a:r>
            <a:endParaRPr lang="en-US" sz="2800" u="sng"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Restitution</a:t>
            </a:r>
            <a:endParaRPr lang="en-US" b="1" dirty="0" smtClean="0"/>
          </a:p>
          <a:p>
            <a:pPr>
              <a:buNone/>
            </a:pPr>
            <a:r>
              <a:rPr lang="en-US" dirty="0" smtClean="0"/>
              <a:t>This occurs when the chin turns 1/8 of a circle to the mother’s left.</a:t>
            </a:r>
            <a:endParaRPr lang="en-US" dirty="0" smtClean="0"/>
          </a:p>
          <a:p>
            <a:r>
              <a:rPr lang="en-US" b="1" dirty="0" smtClean="0"/>
              <a:t>Internal Rotation of Shoulders</a:t>
            </a:r>
            <a:endParaRPr lang="en-US" b="1" dirty="0" smtClean="0"/>
          </a:p>
          <a:p>
            <a:pPr>
              <a:buNone/>
            </a:pPr>
            <a:r>
              <a:rPr lang="en-US" dirty="0" smtClean="0"/>
              <a:t>The shoulders enter the pelvis in the left oblique diameter and the anterior shoulder reaches the pelvis floor first and rotates forward 1/8 of a circle along the right side of the pelvis.</a:t>
            </a:r>
            <a:endParaRPr lang="en-US" dirty="0"/>
          </a:p>
        </p:txBody>
      </p:sp>
    </p:spTree>
  </p:cSld>
  <p:clrMapOvr>
    <a:masterClrMapping/>
  </p:clrMapOvr>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External Rotation of the Head</a:t>
            </a:r>
            <a:endParaRPr lang="en-US" b="1" dirty="0" smtClean="0"/>
          </a:p>
          <a:p>
            <a:pPr>
              <a:buNone/>
            </a:pPr>
            <a:r>
              <a:rPr lang="en-US" dirty="0" smtClean="0"/>
              <a:t>This occurs simultaneously and the chin moves a further 1/8 of a circle to the left</a:t>
            </a:r>
            <a:endParaRPr lang="en-US" dirty="0" smtClean="0"/>
          </a:p>
          <a:p>
            <a:r>
              <a:rPr lang="en-US" b="1" dirty="0" smtClean="0"/>
              <a:t>Lateral Flexion</a:t>
            </a:r>
            <a:endParaRPr lang="en-US" b="1" dirty="0" smtClean="0"/>
          </a:p>
          <a:p>
            <a:pPr>
              <a:buNone/>
            </a:pPr>
            <a:r>
              <a:rPr lang="en-US" dirty="0" smtClean="0"/>
              <a:t>The anterior shoulder escapes under the symphysis pubis, the posterior shoulder sweeps the perineum and the body is born by a movement of lateral flexion</a:t>
            </a:r>
            <a:endParaRPr lang="en-US" dirty="0"/>
          </a:p>
        </p:txBody>
      </p:sp>
    </p:spTree>
  </p:cSld>
  <p:clrMapOvr>
    <a:masterClrMapping/>
  </p:clrMapOvr>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b="1" dirty="0" smtClean="0"/>
              <a:t>Prolonged labour- </a:t>
            </a:r>
            <a:r>
              <a:rPr lang="en-US" dirty="0" smtClean="0"/>
              <a:t>labour is usually prolonged because the face is an </a:t>
            </a:r>
            <a:r>
              <a:rPr lang="en-US" dirty="0" err="1" smtClean="0"/>
              <a:t>illfitting</a:t>
            </a:r>
            <a:r>
              <a:rPr lang="en-US" dirty="0" smtClean="0"/>
              <a:t> presenting part &amp; does not usually stimulate effective uterine contractions</a:t>
            </a:r>
            <a:endParaRPr lang="en-US" dirty="0" smtClean="0"/>
          </a:p>
          <a:p>
            <a:r>
              <a:rPr lang="en-US" b="1" dirty="0" err="1" smtClean="0"/>
              <a:t>Mentoanterior</a:t>
            </a:r>
            <a:r>
              <a:rPr lang="en-US" b="1" dirty="0" smtClean="0"/>
              <a:t> positions- </a:t>
            </a:r>
            <a:r>
              <a:rPr lang="en-US" dirty="0" smtClean="0"/>
              <a:t>with good uterine contractions, descent &amp; rotation of the head occurs &amp; labour progresses to a spontaneous delivery</a:t>
            </a:r>
            <a:endParaRPr lang="en-US" dirty="0" smtClean="0"/>
          </a:p>
          <a:p>
            <a:r>
              <a:rPr lang="en-US" b="1" dirty="0" err="1" smtClean="0"/>
              <a:t>Mentoposterior</a:t>
            </a:r>
            <a:r>
              <a:rPr lang="en-US" b="1" dirty="0" smtClean="0"/>
              <a:t> positions- </a:t>
            </a:r>
            <a:r>
              <a:rPr lang="en-US" dirty="0" smtClean="0"/>
              <a:t>if head is completely extended, so that the </a:t>
            </a:r>
            <a:r>
              <a:rPr lang="en-US" dirty="0" err="1" smtClean="0"/>
              <a:t>mentum</a:t>
            </a:r>
            <a:r>
              <a:rPr lang="en-US" dirty="0" smtClean="0"/>
              <a:t> reaches the pelvic floor first, &amp; the contractions are effective, the </a:t>
            </a:r>
            <a:r>
              <a:rPr lang="en-US" dirty="0" err="1" smtClean="0"/>
              <a:t>mentum</a:t>
            </a:r>
            <a:r>
              <a:rPr lang="en-US" dirty="0" smtClean="0"/>
              <a:t> will rotate forwards &amp; the position becomes anterior</a:t>
            </a:r>
            <a:endParaRPr lang="en-US" dirty="0"/>
          </a:p>
        </p:txBody>
      </p:sp>
      <p:sp>
        <p:nvSpPr>
          <p:cNvPr id="2" name="Title 1"/>
          <p:cNvSpPr>
            <a:spLocks noGrp="1"/>
          </p:cNvSpPr>
          <p:nvPr>
            <p:ph type="title"/>
          </p:nvPr>
        </p:nvSpPr>
        <p:spPr/>
        <p:txBody>
          <a:bodyPr>
            <a:normAutofit fontScale="90000"/>
          </a:bodyPr>
          <a:lstStyle/>
          <a:p>
            <a:r>
              <a:rPr lang="en-US" dirty="0" smtClean="0"/>
              <a:t>Possible course &amp; outcome of labour</a:t>
            </a:r>
            <a:endParaRPr lang="en-US" dirty="0"/>
          </a:p>
        </p:txBody>
      </p:sp>
    </p:spTree>
  </p:cSld>
  <p:clrMapOvr>
    <a:masterClrMapping/>
  </p:clrMapOvr>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pPr>
              <a:buNone/>
            </a:pPr>
            <a:r>
              <a:rPr lang="en-US" b="1" dirty="0" smtClean="0"/>
              <a:t>First stage</a:t>
            </a:r>
            <a:endParaRPr lang="en-US" b="1" dirty="0" smtClean="0"/>
          </a:p>
          <a:p>
            <a:r>
              <a:rPr lang="en-US" dirty="0" smtClean="0"/>
              <a:t>Upon diagnosing the condition the first action you must take is to inform the doctor about the face presentation.</a:t>
            </a:r>
            <a:endParaRPr lang="en-US" dirty="0" smtClean="0"/>
          </a:p>
          <a:p>
            <a:r>
              <a:rPr lang="en-US" dirty="0" smtClean="0"/>
              <a:t> Routine maternal and foetal condition observations are done as in normal labour (maternal pulse, foetal heart rate and contraction) half hourly. Blood pressure and temperature is done two hourly.</a:t>
            </a:r>
            <a:endParaRPr lang="en-US" dirty="0" smtClean="0"/>
          </a:p>
          <a:p>
            <a:r>
              <a:rPr lang="en-US" dirty="0" smtClean="0"/>
              <a:t>Care should be taken not to infect or injure the foetal eyes during VEs  </a:t>
            </a:r>
            <a:endParaRPr lang="en-US" dirty="0" smtClean="0"/>
          </a:p>
        </p:txBody>
      </p:sp>
      <p:sp>
        <p:nvSpPr>
          <p:cNvPr id="2" name="Title 1"/>
          <p:cNvSpPr>
            <a:spLocks noGrp="1"/>
          </p:cNvSpPr>
          <p:nvPr>
            <p:ph type="title"/>
          </p:nvPr>
        </p:nvSpPr>
        <p:spPr/>
        <p:txBody>
          <a:bodyPr>
            <a:normAutofit fontScale="90000"/>
          </a:bodyPr>
          <a:lstStyle/>
          <a:p>
            <a:r>
              <a:rPr lang="en-US" b="1" dirty="0" smtClean="0"/>
              <a:t>Management of Labour in Face Presentation</a:t>
            </a:r>
            <a:endParaRPr lang="en-US" dirty="0"/>
          </a:p>
        </p:txBody>
      </p:sp>
    </p:spTree>
  </p:cSld>
  <p:clrMapOvr>
    <a:masterClrMapping/>
  </p:clrMapOvr>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477000"/>
          </a:xfrm>
        </p:spPr>
        <p:txBody>
          <a:bodyPr>
            <a:normAutofit/>
          </a:bodyPr>
          <a:lstStyle/>
          <a:p>
            <a:r>
              <a:rPr lang="en-US" dirty="0" smtClean="0"/>
              <a:t>Empty the urinary bladder every two hours.</a:t>
            </a:r>
            <a:endParaRPr lang="en-US" dirty="0" smtClean="0"/>
          </a:p>
          <a:p>
            <a:r>
              <a:rPr lang="en-US" dirty="0" smtClean="0"/>
              <a:t>Vaginal examination to determine cervical dilation and descent of the head, is done every four hours to monitor progress of labour. </a:t>
            </a:r>
            <a:endParaRPr lang="en-US" dirty="0" smtClean="0"/>
          </a:p>
          <a:p>
            <a:r>
              <a:rPr lang="en-US" dirty="0" smtClean="0"/>
              <a:t>Immediately following rupture of the membranes, a VE should be performed to exclude cord prolapse as such an occurrence is more likely </a:t>
            </a:r>
            <a:r>
              <a:rPr lang="en-US" dirty="0" err="1" smtClean="0"/>
              <a:t>becoz</a:t>
            </a:r>
            <a:r>
              <a:rPr lang="en-US" dirty="0" smtClean="0"/>
              <a:t> the face is an </a:t>
            </a:r>
            <a:r>
              <a:rPr lang="en-US" dirty="0" err="1" smtClean="0"/>
              <a:t>illfitting</a:t>
            </a:r>
            <a:r>
              <a:rPr lang="en-US" dirty="0" smtClean="0"/>
              <a:t> presenting part </a:t>
            </a:r>
            <a:endParaRPr lang="en-US" dirty="0" smtClean="0"/>
          </a:p>
          <a:p>
            <a:r>
              <a:rPr lang="en-US" dirty="0" smtClean="0"/>
              <a:t>In mentoposterior positions, the midwife should note whether the mentum is lower than the sinciput since rotation and descent depends on this. If the head remains high despite good uterine contractions, the mother is prepared for caesarean section</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486400"/>
          </a:xfrm>
        </p:spPr>
        <p:txBody>
          <a:bodyPr>
            <a:normAutofit/>
          </a:bodyPr>
          <a:lstStyle/>
          <a:p>
            <a:pPr>
              <a:buNone/>
            </a:pPr>
            <a:r>
              <a:rPr lang="en-US" b="1" dirty="0" smtClean="0"/>
              <a:t>Delivery</a:t>
            </a:r>
            <a:endParaRPr lang="en-US" b="1" dirty="0" smtClean="0"/>
          </a:p>
          <a:p>
            <a:r>
              <a:rPr lang="en-US" dirty="0" smtClean="0"/>
              <a:t>When the face appears at the vulva, extension must be maintained by holding back the </a:t>
            </a:r>
            <a:r>
              <a:rPr lang="en-US" dirty="0" err="1" smtClean="0"/>
              <a:t>sinciput</a:t>
            </a:r>
            <a:r>
              <a:rPr lang="en-US" dirty="0" smtClean="0"/>
              <a:t> &amp; permitting the </a:t>
            </a:r>
            <a:r>
              <a:rPr lang="en-US" dirty="0" err="1" smtClean="0"/>
              <a:t>mentum</a:t>
            </a:r>
            <a:r>
              <a:rPr lang="en-US" dirty="0" smtClean="0"/>
              <a:t> to escape under the </a:t>
            </a:r>
            <a:r>
              <a:rPr lang="en-US" dirty="0" err="1" smtClean="0"/>
              <a:t>symphysis</a:t>
            </a:r>
            <a:r>
              <a:rPr lang="en-US" dirty="0" smtClean="0"/>
              <a:t> pubis before the occiput is allowed to sweep the perineum. This way, the </a:t>
            </a:r>
            <a:r>
              <a:rPr lang="en-US" dirty="0" err="1" smtClean="0"/>
              <a:t>submentovertical</a:t>
            </a:r>
            <a:r>
              <a:rPr lang="en-US" dirty="0" smtClean="0"/>
              <a:t> diameter(11.5cm) distends the vaginal orifice instead of the </a:t>
            </a:r>
            <a:r>
              <a:rPr lang="en-US" dirty="0" err="1" smtClean="0"/>
              <a:t>mentovertical</a:t>
            </a:r>
            <a:r>
              <a:rPr lang="en-US" dirty="0" smtClean="0"/>
              <a:t> diameter(13.5cm)</a:t>
            </a:r>
            <a:endParaRPr lang="en-US" dirty="0" smtClean="0"/>
          </a:p>
          <a:p>
            <a:r>
              <a:rPr lang="en-US" dirty="0" smtClean="0"/>
              <a:t>Episiotomy is performed to avoid extensive </a:t>
            </a:r>
            <a:r>
              <a:rPr lang="en-US" dirty="0" err="1" smtClean="0"/>
              <a:t>perineal</a:t>
            </a:r>
            <a:r>
              <a:rPr lang="en-US" dirty="0" smtClean="0"/>
              <a:t> lacerations</a:t>
            </a:r>
            <a:endParaRPr lang="en-US" dirty="0"/>
          </a:p>
        </p:txBody>
      </p:sp>
      <p:sp>
        <p:nvSpPr>
          <p:cNvPr id="2" name="Title 1"/>
          <p:cNvSpPr>
            <a:spLocks noGrp="1"/>
          </p:cNvSpPr>
          <p:nvPr>
            <p:ph type="title"/>
          </p:nvPr>
        </p:nvSpPr>
        <p:spPr/>
        <p:txBody>
          <a:bodyPr>
            <a:normAutofit/>
          </a:bodyPr>
          <a:lstStyle/>
          <a:p>
            <a:r>
              <a:rPr lang="en-US" dirty="0" smtClean="0"/>
              <a:t>Management of labour </a:t>
            </a:r>
            <a:r>
              <a:rPr lang="en-US" dirty="0" err="1" smtClean="0"/>
              <a:t>cntd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a_el_18_innerEl" descr="The baby"/>
          <p:cNvPicPr>
            <a:picLocks noGrp="1"/>
          </p:cNvPicPr>
          <p:nvPr>
            <p:ph idx="1"/>
          </p:nvPr>
        </p:nvPicPr>
        <p:blipFill>
          <a:blip r:embed="rId1" cstate="print"/>
          <a:srcRect/>
          <a:stretch>
            <a:fillRect/>
          </a:stretch>
        </p:blipFill>
        <p:spPr bwMode="auto">
          <a:xfrm>
            <a:off x="228600" y="152400"/>
            <a:ext cx="86868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19_innerEl" descr="The baby"/>
          <p:cNvPicPr>
            <a:picLocks noGrp="1"/>
          </p:cNvPicPr>
          <p:nvPr>
            <p:ph idx="1"/>
          </p:nvPr>
        </p:nvPicPr>
        <p:blipFill>
          <a:blip r:embed="rId1" cstate="print"/>
          <a:srcRect/>
          <a:stretch>
            <a:fillRect/>
          </a:stretch>
        </p:blipFill>
        <p:spPr bwMode="auto">
          <a:xfrm>
            <a:off x="228600" y="762000"/>
            <a:ext cx="8763000" cy="57912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0_innerEl" descr="The occiput is allowed to ride over the perineum"/>
          <p:cNvPicPr>
            <a:picLocks noGrp="1"/>
          </p:cNvPicPr>
          <p:nvPr>
            <p:ph idx="1"/>
          </p:nvPr>
        </p:nvPicPr>
        <p:blipFill>
          <a:blip r:embed="rId1" cstate="print"/>
          <a:srcRect/>
          <a:stretch>
            <a:fillRect/>
          </a:stretch>
        </p:blipFill>
        <p:spPr bwMode="auto">
          <a:xfrm>
            <a:off x="0" y="381000"/>
            <a:ext cx="9144000" cy="61722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1_innerEl" descr="The head delivered"/>
          <p:cNvPicPr>
            <a:picLocks noGrp="1"/>
          </p:cNvPicPr>
          <p:nvPr>
            <p:ph idx="1"/>
          </p:nvPr>
        </p:nvPicPr>
        <p:blipFill>
          <a:blip r:embed="rId1" cstate="print"/>
          <a:srcRect/>
          <a:stretch>
            <a:fillRect/>
          </a:stretch>
        </p:blipFill>
        <p:spPr bwMode="auto">
          <a:xfrm>
            <a:off x="0" y="0"/>
            <a:ext cx="87630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b="1" dirty="0" smtClean="0">
                <a:solidFill>
                  <a:srgbClr val="FFFF00"/>
                </a:solidFill>
                <a:effectLst/>
                <a:latin typeface="Andalus" pitchFamily="18" charset="-78"/>
                <a:cs typeface="Andalus" pitchFamily="18" charset="-78"/>
              </a:rPr>
              <a:t>2. OBSTRUCTED LABOUR</a:t>
            </a:r>
            <a:endParaRPr lang="en-US" b="1" dirty="0">
              <a:solidFill>
                <a:srgbClr val="FFFF00"/>
              </a:solidFill>
              <a:effectLst/>
              <a:latin typeface="Andalus" pitchFamily="18" charset="-78"/>
              <a:cs typeface="Andalus" pitchFamily="18" charset="-78"/>
            </a:endParaRPr>
          </a:p>
        </p:txBody>
      </p:sp>
      <p:sp>
        <p:nvSpPr>
          <p:cNvPr id="3" name="Content Placeholder 2"/>
          <p:cNvSpPr>
            <a:spLocks noGrp="1"/>
          </p:cNvSpPr>
          <p:nvPr>
            <p:ph idx="1"/>
          </p:nvPr>
        </p:nvSpPr>
        <p:spPr>
          <a:xfrm>
            <a:off x="0" y="1219200"/>
            <a:ext cx="9144000" cy="5638800"/>
          </a:xfrm>
        </p:spPr>
        <p:txBody>
          <a:bodyPr>
            <a:normAutofit lnSpcReduction="10000"/>
          </a:bodyPr>
          <a:lstStyle/>
          <a:p>
            <a:pPr>
              <a:buNone/>
            </a:pPr>
            <a:r>
              <a:rPr lang="en-US" sz="2800" b="1" u="sng" dirty="0" smtClean="0">
                <a:latin typeface="Andalus" pitchFamily="18" charset="-78"/>
                <a:cs typeface="Andalus" pitchFamily="18" charset="-78"/>
              </a:rPr>
              <a:t>DEFINITION:</a:t>
            </a:r>
            <a:endParaRPr lang="en-US" sz="2800" b="1" u="sng" dirty="0" smtClean="0">
              <a:latin typeface="Andalus" pitchFamily="18" charset="-78"/>
              <a:cs typeface="Andalus" pitchFamily="18" charset="-78"/>
            </a:endParaRPr>
          </a:p>
          <a:p>
            <a:r>
              <a:rPr lang="en-US" sz="2800" dirty="0" smtClean="0">
                <a:latin typeface="Andalus" pitchFamily="18" charset="-78"/>
                <a:cs typeface="Andalus" pitchFamily="18" charset="-78"/>
              </a:rPr>
              <a:t>Obstructed labour means that, in spite of strong uterine contraction, the </a:t>
            </a:r>
            <a:r>
              <a:rPr lang="en-US" sz="2800" dirty="0" err="1" smtClean="0">
                <a:latin typeface="Andalus" pitchFamily="18" charset="-78"/>
                <a:cs typeface="Andalus" pitchFamily="18" charset="-78"/>
              </a:rPr>
              <a:t>foetus</a:t>
            </a:r>
            <a:r>
              <a:rPr lang="en-US" sz="2800" dirty="0" smtClean="0">
                <a:latin typeface="Andalus" pitchFamily="18" charset="-78"/>
                <a:cs typeface="Andalus" pitchFamily="18" charset="-78"/>
              </a:rPr>
              <a:t> cannot descend because of mechanical factors. Obstruction usually occurs at the brim, but it may occur in the mid cavity or pelvic outlet. </a:t>
            </a:r>
            <a:endParaRPr lang="en-US" sz="2800" dirty="0" smtClean="0">
              <a:latin typeface="Andalus" pitchFamily="18" charset="-78"/>
              <a:cs typeface="Andalus" pitchFamily="18" charset="-78"/>
            </a:endParaRPr>
          </a:p>
          <a:p>
            <a:pPr>
              <a:buNone/>
            </a:pPr>
            <a:r>
              <a:rPr lang="en-US" sz="2800" b="1" u="sng" dirty="0" smtClean="0">
                <a:latin typeface="Andalus" pitchFamily="18" charset="-78"/>
                <a:cs typeface="Andalus" pitchFamily="18" charset="-78"/>
              </a:rPr>
              <a:t>DEFINITION OF CEPHALOPELVIC DISPROPORTION (CPD): </a:t>
            </a:r>
            <a:endParaRPr lang="en-US" sz="2800" b="1" u="sng" dirty="0" smtClean="0">
              <a:latin typeface="Andalus" pitchFamily="18" charset="-78"/>
              <a:cs typeface="Andalus" pitchFamily="18" charset="-78"/>
            </a:endParaRPr>
          </a:p>
          <a:p>
            <a:r>
              <a:rPr lang="en-US" sz="2800" dirty="0" smtClean="0">
                <a:latin typeface="Andalus" pitchFamily="18" charset="-78"/>
                <a:cs typeface="Andalus" pitchFamily="18" charset="-78"/>
              </a:rPr>
              <a:t>This occurs when foetal head is large in comparison with the pelvis. Cephalopelvic disproportion may be due to a small pelvis with a normal sized head, or a normal pelvis with a large </a:t>
            </a:r>
            <a:r>
              <a:rPr lang="en-US" sz="2800" dirty="0" err="1" smtClean="0">
                <a:latin typeface="Andalus" pitchFamily="18" charset="-78"/>
                <a:cs typeface="Andalus" pitchFamily="18" charset="-78"/>
              </a:rPr>
              <a:t>foetus</a:t>
            </a:r>
            <a:r>
              <a:rPr lang="en-US" sz="2800" dirty="0" smtClean="0">
                <a:latin typeface="Andalus" pitchFamily="18" charset="-78"/>
                <a:cs typeface="Andalus" pitchFamily="18" charset="-78"/>
              </a:rPr>
              <a:t> or a combination of a large baby and small pelvis. This means it is difficult or impossible for the </a:t>
            </a:r>
            <a:r>
              <a:rPr lang="en-US" sz="2800" dirty="0" err="1" smtClean="0">
                <a:latin typeface="Andalus" pitchFamily="18" charset="-78"/>
                <a:cs typeface="Andalus" pitchFamily="18" charset="-78"/>
              </a:rPr>
              <a:t>foetus</a:t>
            </a:r>
            <a:r>
              <a:rPr lang="en-US" sz="2800" dirty="0" smtClean="0">
                <a:latin typeface="Andalus" pitchFamily="18" charset="-78"/>
                <a:cs typeface="Andalus" pitchFamily="18" charset="-78"/>
              </a:rPr>
              <a:t> to pass safely through the pelvis. </a:t>
            </a:r>
            <a:endParaRPr lang="en-US" sz="2800" b="1" u="sng"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fontScale="92500"/>
          </a:bodyPr>
          <a:lstStyle/>
          <a:p>
            <a:r>
              <a:rPr lang="en-US" sz="2800" i="1" dirty="0" smtClean="0"/>
              <a:t>Obstructed labour</a:t>
            </a:r>
            <a:r>
              <a:rPr lang="en-US" sz="2800" dirty="0" smtClean="0"/>
              <a:t>; Because the face, unlike the vertex, does not mould, a minor degree of pelvic contraction may result in obstructed labour</a:t>
            </a:r>
            <a:endParaRPr lang="en-US" sz="2800" dirty="0" smtClean="0"/>
          </a:p>
          <a:p>
            <a:r>
              <a:rPr lang="en-US" sz="2800" i="1" dirty="0" smtClean="0"/>
              <a:t>Cord prolapse;</a:t>
            </a:r>
            <a:r>
              <a:rPr lang="en-US" sz="2800" dirty="0" smtClean="0"/>
              <a:t> A prolapsed cord is more common when the membranes rupture because the face is an ill-fitting presenting part.</a:t>
            </a:r>
            <a:endParaRPr lang="en-US" sz="2800" i="1" dirty="0" smtClean="0"/>
          </a:p>
          <a:p>
            <a:r>
              <a:rPr lang="en-US" sz="2800" i="1" dirty="0" smtClean="0"/>
              <a:t>Facial </a:t>
            </a:r>
            <a:r>
              <a:rPr lang="en-US" sz="2800" i="1" dirty="0" err="1" smtClean="0"/>
              <a:t>bruising;</a:t>
            </a:r>
            <a:r>
              <a:rPr lang="en-US" sz="2800" dirty="0" err="1" smtClean="0"/>
              <a:t>The</a:t>
            </a:r>
            <a:r>
              <a:rPr lang="en-US" sz="2800" dirty="0" smtClean="0"/>
              <a:t> baby’s face is always bruised and swollen at birth with </a:t>
            </a:r>
            <a:r>
              <a:rPr lang="en-US" sz="2800" dirty="0" err="1" smtClean="0"/>
              <a:t>oedematous</a:t>
            </a:r>
            <a:r>
              <a:rPr lang="en-US" sz="2800" dirty="0" smtClean="0"/>
              <a:t> eyelids and lips;</a:t>
            </a:r>
            <a:endParaRPr lang="en-US" sz="2800" dirty="0" smtClean="0"/>
          </a:p>
          <a:p>
            <a:r>
              <a:rPr lang="en-US" sz="2800" i="1" dirty="0" smtClean="0"/>
              <a:t>Cerebral </a:t>
            </a:r>
            <a:r>
              <a:rPr lang="en-US" sz="2800" i="1" dirty="0" err="1" smtClean="0"/>
              <a:t>haemorrhage</a:t>
            </a:r>
            <a:r>
              <a:rPr lang="en-US" sz="2800" dirty="0" err="1" smtClean="0"/>
              <a:t>;The</a:t>
            </a:r>
            <a:r>
              <a:rPr lang="en-US" sz="2800" dirty="0" smtClean="0"/>
              <a:t> lack of </a:t>
            </a:r>
            <a:r>
              <a:rPr lang="en-US" sz="2800" dirty="0" err="1" smtClean="0"/>
              <a:t>moulding</a:t>
            </a:r>
            <a:r>
              <a:rPr lang="en-US" sz="2800" dirty="0" smtClean="0"/>
              <a:t> of the facial bones can lead to intracranial </a:t>
            </a:r>
            <a:r>
              <a:rPr lang="en-US" sz="2800" dirty="0" err="1" smtClean="0"/>
              <a:t>haemorrhage</a:t>
            </a:r>
            <a:r>
              <a:rPr lang="en-US" sz="2800" dirty="0" smtClean="0"/>
              <a:t> caused by excessive compression of the fetal skull or by rearward compression, in the typical </a:t>
            </a:r>
            <a:r>
              <a:rPr lang="en-US" sz="2800" dirty="0" err="1" smtClean="0"/>
              <a:t>moulding</a:t>
            </a:r>
            <a:r>
              <a:rPr lang="en-US" sz="2800" dirty="0" smtClean="0"/>
              <a:t> of the fetal skull found in this presentation;</a:t>
            </a:r>
            <a:endParaRPr lang="en-US" sz="2800" dirty="0" smtClean="0"/>
          </a:p>
        </p:txBody>
      </p:sp>
      <p:sp>
        <p:nvSpPr>
          <p:cNvPr id="2" name="Title 1"/>
          <p:cNvSpPr>
            <a:spLocks noGrp="1"/>
          </p:cNvSpPr>
          <p:nvPr>
            <p:ph type="title"/>
          </p:nvPr>
        </p:nvSpPr>
        <p:spPr>
          <a:xfrm>
            <a:off x="457200" y="277813"/>
            <a:ext cx="8229600" cy="941387"/>
          </a:xfrm>
        </p:spPr>
        <p:txBody>
          <a:bodyPr>
            <a:normAutofit fontScale="90000"/>
          </a:bodyPr>
          <a:lstStyle/>
          <a:p>
            <a:r>
              <a:rPr lang="en-US" dirty="0" smtClean="0"/>
              <a:t>Complications of face presentation</a:t>
            </a:r>
            <a:endParaRPr lang="en-US" dirty="0"/>
          </a:p>
        </p:txBody>
      </p:sp>
    </p:spTree>
  </p:cSld>
  <p:clrMapOvr>
    <a:masterClrMapping/>
  </p:clrMapOvr>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i="1" dirty="0" smtClean="0"/>
              <a:t>Maternal trauma;</a:t>
            </a:r>
            <a:r>
              <a:rPr lang="en-US" sz="2800" dirty="0" smtClean="0"/>
              <a:t> Extensive </a:t>
            </a:r>
            <a:r>
              <a:rPr lang="en-US" sz="2800" dirty="0" err="1" smtClean="0"/>
              <a:t>perineal</a:t>
            </a:r>
            <a:r>
              <a:rPr lang="en-US" sz="2800" dirty="0" smtClean="0"/>
              <a:t> lacerations may occur at birth owing to the large </a:t>
            </a:r>
            <a:r>
              <a:rPr lang="en-US" sz="2800" dirty="0" err="1" smtClean="0"/>
              <a:t>submentovertical</a:t>
            </a:r>
            <a:r>
              <a:rPr lang="en-US" sz="2800" dirty="0" smtClean="0"/>
              <a:t> and </a:t>
            </a:r>
            <a:r>
              <a:rPr lang="en-US" sz="2800" dirty="0" err="1" smtClean="0"/>
              <a:t>biparietal</a:t>
            </a:r>
            <a:r>
              <a:rPr lang="en-US" sz="2800" dirty="0" smtClean="0"/>
              <a:t> diameters distending the vagina and </a:t>
            </a:r>
            <a:r>
              <a:rPr lang="en-US" sz="2800" dirty="0" err="1" smtClean="0"/>
              <a:t>perineum.There</a:t>
            </a:r>
            <a:r>
              <a:rPr lang="en-US" sz="2800" dirty="0" smtClean="0"/>
              <a:t> is an increased incidence of operative delivery, either forceps delivery or caesarean section, both of which increase maternal morbidity.</a:t>
            </a:r>
            <a:endParaRPr lang="en-US" sz="2800" dirty="0" smtClean="0"/>
          </a:p>
          <a:p>
            <a:pPr>
              <a:buNone/>
            </a:pPr>
            <a:r>
              <a:rPr lang="en-US" sz="2800" i="1" dirty="0" smtClean="0"/>
              <a:t>				</a:t>
            </a:r>
            <a:endParaRPr lang="en-US" sz="2800" i="1" dirty="0" smtClean="0"/>
          </a:p>
          <a:p>
            <a:pPr>
              <a:buNone/>
            </a:pPr>
            <a:r>
              <a:rPr lang="en-US" sz="2800" i="1" dirty="0" smtClean="0"/>
              <a:t>					</a:t>
            </a:r>
            <a:r>
              <a:rPr lang="en-US" sz="3200" b="1" dirty="0" smtClean="0">
                <a:solidFill>
                  <a:srgbClr val="4616CC"/>
                </a:solidFill>
                <a:latin typeface="Calibri" panose="020F0502020204030204" charset="0"/>
              </a:rPr>
              <a:t> END</a:t>
            </a:r>
            <a:endParaRPr lang="en-US" sz="3200" i="1" dirty="0" smtClean="0"/>
          </a:p>
          <a:p>
            <a:endParaRPr lang="en-US" sz="2800" dirty="0"/>
          </a:p>
        </p:txBody>
      </p:sp>
    </p:spTree>
  </p:cSld>
  <p:clrMapOvr>
    <a:masterClrMapping/>
  </p:clrMapOvr>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pPr>
              <a:buNone/>
            </a:pPr>
            <a:r>
              <a:rPr lang="en-US" sz="2800" dirty="0" smtClean="0"/>
              <a:t>Breech presentation occurs in about three percent of labour . Due to the high risks to both the mother and the baby, the present practice is to book all mothers with breech presentation for caesarean section.</a:t>
            </a:r>
            <a:endParaRPr lang="en-US" sz="2800" dirty="0" smtClean="0"/>
          </a:p>
          <a:p>
            <a:pPr>
              <a:buNone/>
            </a:pPr>
            <a:r>
              <a:rPr lang="en-US" sz="2800" dirty="0" smtClean="0"/>
              <a:t>In breech presentation, the foetus lies with the </a:t>
            </a:r>
            <a:r>
              <a:rPr lang="en-US" sz="2800" b="1" dirty="0" smtClean="0"/>
              <a:t>buttocks in the lower pole </a:t>
            </a:r>
            <a:r>
              <a:rPr lang="en-US" sz="2800" dirty="0" smtClean="0"/>
              <a:t>of the uterus, </a:t>
            </a:r>
            <a:r>
              <a:rPr lang="en-US" sz="2800" b="1" dirty="0" smtClean="0"/>
              <a:t>after 34 weeks </a:t>
            </a:r>
            <a:r>
              <a:rPr lang="en-US" sz="2800" dirty="0" smtClean="0"/>
              <a:t>of pregnancy</a:t>
            </a:r>
            <a:endParaRPr lang="en-US" sz="2800" dirty="0"/>
          </a:p>
        </p:txBody>
      </p:sp>
      <p:sp>
        <p:nvSpPr>
          <p:cNvPr id="2" name="Title 1"/>
          <p:cNvSpPr>
            <a:spLocks noGrp="1"/>
          </p:cNvSpPr>
          <p:nvPr>
            <p:ph type="title"/>
          </p:nvPr>
        </p:nvSpPr>
        <p:spPr>
          <a:xfrm>
            <a:off x="0" y="1"/>
            <a:ext cx="9144000" cy="914399"/>
          </a:xfrm>
          <a:solidFill>
            <a:srgbClr val="7030A0"/>
          </a:solidFill>
        </p:spPr>
        <p:txBody>
          <a:bodyPr/>
          <a:lstStyle/>
          <a:p>
            <a:r>
              <a:rPr lang="en-US" b="1" dirty="0" smtClean="0">
                <a:solidFill>
                  <a:srgbClr val="FFFF00"/>
                </a:solidFill>
              </a:rPr>
              <a:t>BREECH PRESENTATION</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144000" cy="6096000"/>
          </a:xfrm>
        </p:spPr>
        <p:txBody>
          <a:bodyPr/>
          <a:lstStyle/>
          <a:p>
            <a:r>
              <a:rPr lang="en-US" dirty="0" smtClean="0">
                <a:latin typeface="Calibri" panose="020F0502020204030204" charset="0"/>
              </a:rPr>
              <a:t>Complete breech;10% :flexion at the hips &amp; knees</a:t>
            </a:r>
            <a:endParaRPr lang="en-US" dirty="0" smtClean="0">
              <a:latin typeface="Calibri" panose="020F0502020204030204" charset="0"/>
            </a:endParaRPr>
          </a:p>
          <a:p>
            <a:r>
              <a:rPr lang="en-US" dirty="0" smtClean="0">
                <a:latin typeface="Calibri" panose="020F0502020204030204" charset="0"/>
              </a:rPr>
              <a:t>Frank; (60%): flexion at the hips, extension at the knees is the most common type of breech presentation. Can be delivered vaginally</a:t>
            </a:r>
            <a:endParaRPr lang="en-US" dirty="0" smtClean="0">
              <a:latin typeface="Calibri" panose="020F0502020204030204" charset="0"/>
            </a:endParaRPr>
          </a:p>
          <a:p>
            <a:r>
              <a:rPr lang="en-US" dirty="0" smtClean="0">
                <a:latin typeface="Calibri" panose="020F0502020204030204" charset="0"/>
              </a:rPr>
              <a:t>Footling; (30%): may be single or double with extension at the hip(s) and knee(s) so that foot is the presenting part</a:t>
            </a:r>
            <a:endParaRPr lang="en-US" dirty="0" smtClean="0">
              <a:latin typeface="Calibri" panose="020F0502020204030204" charset="0"/>
            </a:endParaRPr>
          </a:p>
          <a:p>
            <a:pPr>
              <a:buNone/>
            </a:pPr>
            <a:r>
              <a:rPr lang="en-US" b="1" u="sng" dirty="0" smtClean="0">
                <a:latin typeface="Calibri" panose="020F0502020204030204" charset="0"/>
              </a:rPr>
              <a:t>Epidemiology:</a:t>
            </a:r>
            <a:endParaRPr lang="en-US" b="1" u="sng" dirty="0" smtClean="0">
              <a:latin typeface="Calibri" panose="020F0502020204030204" charset="0"/>
            </a:endParaRPr>
          </a:p>
          <a:p>
            <a:r>
              <a:rPr lang="en-US" dirty="0" smtClean="0">
                <a:latin typeface="Calibri" panose="020F0502020204030204" charset="0"/>
              </a:rPr>
              <a:t>Occurs in 3-4% (at term)</a:t>
            </a:r>
            <a:endParaRPr lang="en-US" dirty="0" smtClean="0">
              <a:latin typeface="Calibri" panose="020F0502020204030204" charset="0"/>
            </a:endParaRPr>
          </a:p>
          <a:p>
            <a:r>
              <a:rPr lang="en-US" dirty="0" smtClean="0">
                <a:latin typeface="Calibri" panose="020F0502020204030204" charset="0"/>
              </a:rPr>
              <a:t>In 25-30% (before 28 weeks)</a:t>
            </a:r>
            <a:endParaRPr lang="en-US" dirty="0">
              <a:latin typeface="Calibri" panose="020F0502020204030204" charset="0"/>
            </a:endParaRPr>
          </a:p>
        </p:txBody>
      </p:sp>
      <p:sp>
        <p:nvSpPr>
          <p:cNvPr id="3" name="Title 2"/>
          <p:cNvSpPr>
            <a:spLocks noGrp="1"/>
          </p:cNvSpPr>
          <p:nvPr>
            <p:ph type="title"/>
          </p:nvPr>
        </p:nvSpPr>
        <p:spPr>
          <a:xfrm>
            <a:off x="0" y="0"/>
            <a:ext cx="9144000" cy="1066800"/>
          </a:xfrm>
        </p:spPr>
        <p:txBody>
          <a:bodyPr>
            <a:normAutofit fontScale="90000"/>
          </a:bodyPr>
          <a:lstStyle/>
          <a:p>
            <a:r>
              <a:rPr lang="en-US" dirty="0" smtClean="0">
                <a:solidFill>
                  <a:srgbClr val="7030A0"/>
                </a:solidFill>
              </a:rPr>
              <a:t>INCIDENCE OF BREECH PRESENTATION</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Maternal causes include contracted pelvis, polyhydramnios and multiple pregnancy</a:t>
            </a:r>
            <a:endParaRPr lang="en-US" dirty="0" smtClean="0"/>
          </a:p>
          <a:p>
            <a:r>
              <a:rPr lang="en-US" dirty="0" smtClean="0"/>
              <a:t>Foetal causes include pre-term labour, hydrocephalus, extended legs</a:t>
            </a:r>
            <a:endParaRPr lang="en-US" dirty="0"/>
          </a:p>
        </p:txBody>
      </p:sp>
      <p:sp>
        <p:nvSpPr>
          <p:cNvPr id="2" name="Title 1"/>
          <p:cNvSpPr>
            <a:spLocks noGrp="1"/>
          </p:cNvSpPr>
          <p:nvPr>
            <p:ph type="title"/>
          </p:nvPr>
        </p:nvSpPr>
        <p:spPr/>
        <p:txBody>
          <a:bodyPr>
            <a:normAutofit fontScale="90000"/>
          </a:bodyPr>
          <a:lstStyle/>
          <a:p>
            <a:r>
              <a:rPr lang="en-US" dirty="0" smtClean="0"/>
              <a:t>Factors contributing to breech presentation are</a:t>
            </a:r>
            <a:endParaRPr lang="en-US" dirty="0"/>
          </a:p>
        </p:txBody>
      </p:sp>
    </p:spTree>
  </p:cSld>
  <p:clrMapOvr>
    <a:masterClrMapping/>
  </p:clrMapOvr>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en-US" b="1" dirty="0" smtClean="0">
                <a:latin typeface="Calibri" panose="020F0502020204030204" charset="0"/>
              </a:rPr>
              <a:t>Complete breech</a:t>
            </a:r>
            <a:endParaRPr lang="en-US" b="1" dirty="0" smtClean="0">
              <a:latin typeface="Calibri" panose="020F0502020204030204" charset="0"/>
            </a:endParaRPr>
          </a:p>
          <a:p>
            <a:pPr>
              <a:buNone/>
            </a:pPr>
            <a:r>
              <a:rPr lang="en-US" dirty="0" smtClean="0">
                <a:latin typeface="Calibri" panose="020F0502020204030204" charset="0"/>
              </a:rPr>
              <a:t>Foetal attitude is one of complete flexion, with hips &amp; knees both flexed &amp; feet tucked in beside the buttocks</a:t>
            </a:r>
            <a:endParaRPr lang="en-US" b="1" dirty="0" smtClean="0">
              <a:latin typeface="Calibri" panose="020F0502020204030204" charset="0"/>
            </a:endParaRPr>
          </a:p>
          <a:p>
            <a:r>
              <a:rPr lang="en-US" b="1" dirty="0" smtClean="0">
                <a:latin typeface="Calibri" panose="020F0502020204030204" charset="0"/>
              </a:rPr>
              <a:t>Breech with extended legs( frank breech)</a:t>
            </a:r>
            <a:endParaRPr lang="en-US" b="1" dirty="0" smtClean="0">
              <a:latin typeface="Calibri" panose="020F0502020204030204" charset="0"/>
            </a:endParaRPr>
          </a:p>
          <a:p>
            <a:pPr>
              <a:buNone/>
            </a:pPr>
            <a:r>
              <a:rPr lang="en-US" dirty="0" smtClean="0">
                <a:latin typeface="Calibri" panose="020F0502020204030204" charset="0"/>
              </a:rPr>
              <a:t>the buttocks present with the hips flexed and the legs extended against the abdomen and chest; this is the most common type of breech presentation</a:t>
            </a:r>
            <a:endParaRPr lang="en-US" dirty="0" smtClean="0">
              <a:latin typeface="Calibri" panose="020F0502020204030204" charset="0"/>
            </a:endParaRPr>
          </a:p>
          <a:p>
            <a:r>
              <a:rPr lang="en-US" b="1" dirty="0" smtClean="0">
                <a:latin typeface="Calibri" panose="020F0502020204030204" charset="0"/>
              </a:rPr>
              <a:t>Footling breech</a:t>
            </a:r>
            <a:endParaRPr lang="en-US" b="1" dirty="0" smtClean="0">
              <a:latin typeface="Calibri" panose="020F0502020204030204" charset="0"/>
            </a:endParaRPr>
          </a:p>
          <a:p>
            <a:pPr>
              <a:buNone/>
            </a:pPr>
            <a:r>
              <a:rPr lang="en-US" dirty="0" smtClean="0">
                <a:latin typeface="Calibri" panose="020F0502020204030204" charset="0"/>
              </a:rPr>
              <a:t>Rare. One or both feet present because neither hips nor knees are fully flexed. The feet are lower than the buttocks</a:t>
            </a:r>
            <a:endParaRPr lang="en-US" dirty="0" smtClean="0">
              <a:latin typeface="Calibri" panose="020F0502020204030204" charset="0"/>
            </a:endParaRPr>
          </a:p>
          <a:p>
            <a:r>
              <a:rPr lang="en-US" b="1" dirty="0" smtClean="0">
                <a:latin typeface="Calibri" panose="020F0502020204030204" charset="0"/>
              </a:rPr>
              <a:t>Knee presentation</a:t>
            </a:r>
            <a:endParaRPr lang="en-US" b="1" dirty="0" smtClean="0">
              <a:latin typeface="Calibri" panose="020F0502020204030204" charset="0"/>
            </a:endParaRPr>
          </a:p>
          <a:p>
            <a:pPr>
              <a:buNone/>
            </a:pPr>
            <a:r>
              <a:rPr lang="en-US" dirty="0" smtClean="0">
                <a:latin typeface="Calibri" panose="020F0502020204030204" charset="0"/>
              </a:rPr>
              <a:t>Very rare. One or both hips are extended with the knees flexed</a:t>
            </a:r>
            <a:endParaRPr lang="en-US" dirty="0" smtClean="0">
              <a:latin typeface="Calibri" panose="020F0502020204030204" charset="0"/>
            </a:endParaRPr>
          </a:p>
          <a:p>
            <a:pPr>
              <a:buNone/>
            </a:pPr>
            <a:endParaRPr lang="en-US" dirty="0">
              <a:latin typeface="Calibri" panose="020F0502020204030204" charset="0"/>
            </a:endParaRPr>
          </a:p>
        </p:txBody>
      </p:sp>
      <p:sp>
        <p:nvSpPr>
          <p:cNvPr id="2" name="Title 1"/>
          <p:cNvSpPr>
            <a:spLocks noGrp="1"/>
          </p:cNvSpPr>
          <p:nvPr>
            <p:ph type="title"/>
          </p:nvPr>
        </p:nvSpPr>
        <p:spPr>
          <a:xfrm>
            <a:off x="0" y="0"/>
            <a:ext cx="9144000" cy="914400"/>
          </a:xfrm>
        </p:spPr>
        <p:txBody>
          <a:bodyPr>
            <a:normAutofit/>
          </a:bodyPr>
          <a:lstStyle/>
          <a:p>
            <a:r>
              <a:rPr lang="en-US" dirty="0" smtClean="0">
                <a:latin typeface="Calibri" panose="020F0502020204030204" charset="0"/>
              </a:rPr>
              <a:t>Types of breech presentation &amp; position</a:t>
            </a:r>
            <a:endParaRPr lang="en-US"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t2.gstatic.com/images?q=tbn:ANd9GcRS0zfs3fs99Yyeh8vXtso8maRWCVebzPIdSHtDb_pEm8gSg_yG3MB3YidJSA"/>
          <p:cNvPicPr>
            <a:picLocks noGrp="1"/>
          </p:cNvPicPr>
          <p:nvPr>
            <p:ph idx="1"/>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medicalimages.allrefer.com/large/breech-series-3.jpg"/>
          <p:cNvPicPr>
            <a:picLocks noGrp="1"/>
          </p:cNvPicPr>
          <p:nvPr>
            <p:ph idx="1"/>
          </p:nvPr>
        </p:nvPicPr>
        <p:blipFill>
          <a:blip r:embed="rId1" cstate="print"/>
          <a:srcRect/>
          <a:stretch>
            <a:fillRect/>
          </a:stretch>
        </p:blipFill>
        <p:spPr bwMode="auto">
          <a:xfrm>
            <a:off x="0" y="0"/>
            <a:ext cx="87630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arabicobgyn.net/doc/breech_files/image002.jpg"/>
          <p:cNvPicPr>
            <a:picLocks noGrp="1"/>
          </p:cNvPicPr>
          <p:nvPr>
            <p:ph idx="1"/>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FOOTLING BREECH PRESENTATION</a:t>
            </a:r>
            <a:endParaRPr lang="en-US" dirty="0"/>
          </a:p>
        </p:txBody>
      </p:sp>
      <p:pic>
        <p:nvPicPr>
          <p:cNvPr id="4" name="Picture 4" descr="footlingbreech"/>
          <p:cNvPicPr>
            <a:picLocks noGrp="1" noChangeAspect="1" noChangeArrowheads="1"/>
          </p:cNvPicPr>
          <p:nvPr>
            <p:ph idx="1"/>
          </p:nvPr>
        </p:nvPicPr>
        <p:blipFill>
          <a:blip r:embed="rId1" cstate="print"/>
          <a:srcRect/>
          <a:stretch>
            <a:fillRect/>
          </a:stretch>
        </p:blipFill>
        <p:spPr>
          <a:xfrm>
            <a:off x="0" y="1219200"/>
            <a:ext cx="9144000" cy="5638800"/>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lstStyle/>
          <a:p>
            <a:r>
              <a:rPr lang="en-US" sz="2800" dirty="0" smtClean="0">
                <a:latin typeface="Andalus" pitchFamily="18" charset="-78"/>
                <a:cs typeface="Andalus" pitchFamily="18" charset="-78"/>
              </a:rPr>
              <a:t>Cephalopelvic disproportion may be: </a:t>
            </a:r>
            <a:endParaRPr lang="en-US" sz="2800" dirty="0" smtClean="0">
              <a:latin typeface="Andalus" pitchFamily="18" charset="-78"/>
              <a:cs typeface="Andalus" pitchFamily="18" charset="-78"/>
            </a:endParaRPr>
          </a:p>
          <a:p>
            <a:r>
              <a:rPr lang="en-US" sz="2800" b="1" i="1" u="sng" dirty="0" smtClean="0">
                <a:latin typeface="Andalus" pitchFamily="18" charset="-78"/>
                <a:cs typeface="Andalus" pitchFamily="18" charset="-78"/>
              </a:rPr>
              <a:t>Marginal CPD, </a:t>
            </a:r>
            <a:r>
              <a:rPr lang="en-US" sz="2800" dirty="0" smtClean="0">
                <a:latin typeface="Andalus" pitchFamily="18" charset="-78"/>
                <a:cs typeface="Andalus" pitchFamily="18" charset="-78"/>
              </a:rPr>
              <a:t>which means that the problem may be overcome during labour. The relaxation of the pelvic joints and </a:t>
            </a:r>
            <a:r>
              <a:rPr lang="en-US" sz="2800" dirty="0" err="1" smtClean="0">
                <a:latin typeface="Andalus" pitchFamily="18" charset="-78"/>
                <a:cs typeface="Andalus" pitchFamily="18" charset="-78"/>
              </a:rPr>
              <a:t>moulding</a:t>
            </a:r>
            <a:r>
              <a:rPr lang="en-US" sz="2800" dirty="0" smtClean="0">
                <a:latin typeface="Andalus" pitchFamily="18" charset="-78"/>
                <a:cs typeface="Andalus" pitchFamily="18" charset="-78"/>
              </a:rPr>
              <a:t> of the foetal skull may enable vaginal delivery. Half of these patients will need an operative delivery. </a:t>
            </a:r>
            <a:endParaRPr lang="en-US" sz="2800" dirty="0" smtClean="0">
              <a:latin typeface="Andalus" pitchFamily="18" charset="-78"/>
              <a:cs typeface="Andalus" pitchFamily="18" charset="-78"/>
            </a:endParaRPr>
          </a:p>
          <a:p>
            <a:endParaRPr lang="en-US" sz="2800" dirty="0" smtClean="0">
              <a:latin typeface="Andalus" pitchFamily="18" charset="-78"/>
              <a:cs typeface="Andalus" pitchFamily="18" charset="-78"/>
            </a:endParaRPr>
          </a:p>
          <a:p>
            <a:r>
              <a:rPr lang="en-US" sz="2800" b="1" i="1" u="sng" dirty="0" smtClean="0">
                <a:latin typeface="Andalus" pitchFamily="18" charset="-78"/>
                <a:cs typeface="Andalus" pitchFamily="18" charset="-78"/>
              </a:rPr>
              <a:t>True CPD: </a:t>
            </a:r>
            <a:r>
              <a:rPr lang="en-US" sz="2800" dirty="0" smtClean="0">
                <a:latin typeface="Andalus" pitchFamily="18" charset="-78"/>
                <a:cs typeface="Andalus" pitchFamily="18" charset="-78"/>
              </a:rPr>
              <a:t>This means the pelvis is small or abnormally shaped and/or </a:t>
            </a:r>
            <a:r>
              <a:rPr lang="en-US" sz="2800" dirty="0" err="1" smtClean="0">
                <a:latin typeface="Andalus" pitchFamily="18" charset="-78"/>
                <a:cs typeface="Andalus" pitchFamily="18" charset="-78"/>
              </a:rPr>
              <a:t>foetus</a:t>
            </a:r>
            <a:r>
              <a:rPr lang="en-US" sz="2800" dirty="0" smtClean="0">
                <a:latin typeface="Andalus" pitchFamily="18" charset="-78"/>
                <a:cs typeface="Andalus" pitchFamily="18" charset="-78"/>
              </a:rPr>
              <a:t> is unusually large or abnormal e.g. hydrocephalus. Operative delivery will be needed. </a:t>
            </a:r>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Causes of breech presentation</a:t>
            </a:r>
            <a:endParaRPr lang="en-US" dirty="0"/>
          </a:p>
        </p:txBody>
      </p:sp>
      <p:sp>
        <p:nvSpPr>
          <p:cNvPr id="5" name="Content Placeholder 2"/>
          <p:cNvSpPr>
            <a:spLocks noGrp="1"/>
          </p:cNvSpPr>
          <p:nvPr>
            <p:ph idx="1"/>
          </p:nvPr>
        </p:nvSpPr>
        <p:spPr>
          <a:xfrm>
            <a:off x="0" y="1219200"/>
            <a:ext cx="9144000" cy="5638800"/>
          </a:xfrm>
        </p:spPr>
        <p:txBody>
          <a:bodyPr>
            <a:normAutofit/>
          </a:bodyPr>
          <a:lstStyle/>
          <a:p>
            <a:pPr eaLnBrk="1" hangingPunct="1">
              <a:buNone/>
            </a:pPr>
            <a:r>
              <a:rPr lang="en-US" sz="2400" dirty="0" smtClean="0"/>
              <a:t>I. </a:t>
            </a:r>
            <a:r>
              <a:rPr lang="en-US" sz="2400" b="1" dirty="0" smtClean="0"/>
              <a:t>Interference with accommodation:</a:t>
            </a:r>
            <a:endParaRPr lang="en-US" sz="2400" b="1" dirty="0" smtClean="0"/>
          </a:p>
          <a:p>
            <a:pPr lvl="1" eaLnBrk="1" hangingPunct="1"/>
            <a:r>
              <a:rPr lang="en-US" sz="2400" dirty="0" smtClean="0"/>
              <a:t>Increased size of the head in relation to breech:</a:t>
            </a:r>
            <a:endParaRPr lang="en-US" sz="2400" dirty="0" smtClean="0"/>
          </a:p>
          <a:p>
            <a:pPr lvl="2" eaLnBrk="1" hangingPunct="1"/>
            <a:r>
              <a:rPr lang="en-US" sz="2400" dirty="0" smtClean="0"/>
              <a:t> Prematurity (the buttocks are not bulky yet): It is the commonest cause.</a:t>
            </a:r>
            <a:endParaRPr lang="en-US" sz="2400" dirty="0" smtClean="0"/>
          </a:p>
          <a:p>
            <a:pPr lvl="2" eaLnBrk="1" hangingPunct="1"/>
            <a:r>
              <a:rPr lang="en-US" sz="2400" dirty="0" smtClean="0"/>
              <a:t> Fetal malformation (particularly hydrocephalus).</a:t>
            </a:r>
            <a:endParaRPr lang="en-US" sz="2400" dirty="0" smtClean="0"/>
          </a:p>
          <a:p>
            <a:pPr lvl="2" eaLnBrk="1" hangingPunct="1"/>
            <a:r>
              <a:rPr lang="en-US" sz="2400" dirty="0" smtClean="0"/>
              <a:t> IUGR.</a:t>
            </a:r>
            <a:endParaRPr lang="en-US" sz="2400" dirty="0" smtClean="0"/>
          </a:p>
          <a:p>
            <a:pPr lvl="1" eaLnBrk="1" hangingPunct="1"/>
            <a:r>
              <a:rPr lang="en-US" sz="2400" dirty="0" smtClean="0"/>
              <a:t>  Decreased capacity of </a:t>
            </a:r>
            <a:r>
              <a:rPr lang="en-US" sz="2400" dirty="0" err="1" smtClean="0"/>
              <a:t>fundus</a:t>
            </a:r>
            <a:r>
              <a:rPr lang="en-US" sz="2400" dirty="0" smtClean="0"/>
              <a:t> or increased capacity of lower segment:</a:t>
            </a:r>
            <a:endParaRPr lang="en-US" sz="2400" dirty="0" smtClean="0"/>
          </a:p>
          <a:p>
            <a:pPr lvl="2" eaLnBrk="1" hangingPunct="1"/>
            <a:r>
              <a:rPr lang="en-US" sz="2400" dirty="0" smtClean="0"/>
              <a:t> In 10% the cavity is </a:t>
            </a:r>
            <a:r>
              <a:rPr lang="en-US" sz="2400" dirty="0" err="1" smtClean="0"/>
              <a:t>mis</a:t>
            </a:r>
            <a:r>
              <a:rPr lang="en-US" sz="2400" dirty="0" smtClean="0"/>
              <a:t>‐shaped as </a:t>
            </a:r>
            <a:r>
              <a:rPr lang="en-US" sz="2400" dirty="0" err="1" smtClean="0"/>
              <a:t>septate</a:t>
            </a:r>
            <a:r>
              <a:rPr lang="en-US" sz="2400" dirty="0" smtClean="0"/>
              <a:t> or </a:t>
            </a:r>
            <a:r>
              <a:rPr lang="en-US" sz="2400" dirty="0" err="1" smtClean="0"/>
              <a:t>subseptate</a:t>
            </a:r>
            <a:r>
              <a:rPr lang="en-US" sz="2400" dirty="0" smtClean="0"/>
              <a:t> uterus or </a:t>
            </a:r>
            <a:r>
              <a:rPr lang="en-US" sz="2400" dirty="0" err="1" smtClean="0"/>
              <a:t>submucous</a:t>
            </a:r>
            <a:r>
              <a:rPr lang="en-US" sz="2400" dirty="0" smtClean="0"/>
              <a:t> </a:t>
            </a:r>
            <a:r>
              <a:rPr lang="en-US" sz="2400" dirty="0" err="1" smtClean="0"/>
              <a:t>myoma</a:t>
            </a:r>
            <a:r>
              <a:rPr lang="en-US" sz="2400" dirty="0" smtClean="0"/>
              <a:t> or </a:t>
            </a:r>
            <a:r>
              <a:rPr lang="en-US" sz="2400" dirty="0" err="1" smtClean="0"/>
              <a:t>cornual</a:t>
            </a:r>
            <a:r>
              <a:rPr lang="en-US" sz="2400" dirty="0" smtClean="0"/>
              <a:t> placental implantation which is present in 73% of breech presentation .</a:t>
            </a:r>
            <a:endParaRPr lang="en-US" sz="2400" dirty="0" smtClean="0"/>
          </a:p>
        </p:txBody>
      </p:sp>
    </p:spTree>
  </p:cSld>
  <p:clrMapOvr>
    <a:masterClrMapping/>
  </p:clrMapOvr>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6858000"/>
          </a:xfrm>
        </p:spPr>
        <p:txBody>
          <a:bodyPr>
            <a:normAutofit/>
          </a:bodyPr>
          <a:lstStyle/>
          <a:p>
            <a:pPr lvl="2" eaLnBrk="1" hangingPunct="1"/>
            <a:r>
              <a:rPr lang="en-US" dirty="0" smtClean="0"/>
              <a:t> Pendulous abdomen: Uterine relaxation and pendulous abdomen in</a:t>
            </a:r>
            <a:endParaRPr lang="en-US" dirty="0" smtClean="0"/>
          </a:p>
          <a:p>
            <a:pPr lvl="2" eaLnBrk="1" hangingPunct="1"/>
            <a:r>
              <a:rPr lang="en-US" dirty="0" smtClean="0"/>
              <a:t>high parity (uterus is globular in shape and rather not </a:t>
            </a:r>
            <a:r>
              <a:rPr lang="en-US" dirty="0" err="1" smtClean="0"/>
              <a:t>pyriform</a:t>
            </a:r>
            <a:r>
              <a:rPr lang="en-US" dirty="0" smtClean="0"/>
              <a:t>).</a:t>
            </a:r>
            <a:endParaRPr lang="en-US" dirty="0" smtClean="0"/>
          </a:p>
          <a:p>
            <a:pPr eaLnBrk="1" hangingPunct="1">
              <a:buNone/>
            </a:pPr>
            <a:r>
              <a:rPr lang="en-US" dirty="0" smtClean="0"/>
              <a:t>II‐ </a:t>
            </a:r>
            <a:r>
              <a:rPr lang="en-US" b="1" dirty="0" smtClean="0"/>
              <a:t>Interference with fetal movement: (Failure of spontaneous version).</a:t>
            </a:r>
            <a:endParaRPr lang="en-US" b="1" dirty="0" smtClean="0"/>
          </a:p>
          <a:p>
            <a:pPr lvl="1" eaLnBrk="1" hangingPunct="1"/>
            <a:r>
              <a:rPr lang="en-US" sz="2500" dirty="0" smtClean="0"/>
              <a:t> </a:t>
            </a:r>
            <a:r>
              <a:rPr lang="en-US" dirty="0" smtClean="0"/>
              <a:t> IUFD.</a:t>
            </a:r>
            <a:endParaRPr lang="en-US" dirty="0" smtClean="0"/>
          </a:p>
          <a:p>
            <a:pPr lvl="1" eaLnBrk="1" hangingPunct="1"/>
            <a:r>
              <a:rPr lang="en-US" sz="2500" dirty="0" smtClean="0"/>
              <a:t> </a:t>
            </a:r>
            <a:r>
              <a:rPr lang="en-US" dirty="0" smtClean="0"/>
              <a:t> Multiple pregnancy.</a:t>
            </a:r>
            <a:endParaRPr lang="en-US" dirty="0" smtClean="0"/>
          </a:p>
          <a:p>
            <a:pPr lvl="1" eaLnBrk="1" hangingPunct="1"/>
            <a:r>
              <a:rPr lang="en-US" sz="2500" dirty="0" smtClean="0"/>
              <a:t> </a:t>
            </a:r>
            <a:r>
              <a:rPr lang="en-US" dirty="0" smtClean="0"/>
              <a:t> Breech with extended legs: </a:t>
            </a:r>
            <a:r>
              <a:rPr lang="en-US" dirty="0" err="1" smtClean="0"/>
              <a:t>Deflexion</a:t>
            </a:r>
            <a:r>
              <a:rPr lang="en-US" dirty="0" smtClean="0"/>
              <a:t> or extension attitude with the back of the fetus splinted by the legs may lead to failure of spontaneous version.</a:t>
            </a:r>
            <a:endParaRPr lang="en-US" dirty="0" smtClean="0"/>
          </a:p>
          <a:p>
            <a:pPr lvl="1" eaLnBrk="1" hangingPunct="1"/>
            <a:r>
              <a:rPr lang="en-US" dirty="0" err="1" smtClean="0"/>
              <a:t>Deflexion</a:t>
            </a:r>
            <a:r>
              <a:rPr lang="en-US" dirty="0" smtClean="0"/>
              <a:t> attitudes are the main cause of breech presentation in late pregnancy.</a:t>
            </a:r>
            <a:endParaRPr lang="en-US" dirty="0" smtClean="0"/>
          </a:p>
          <a:p>
            <a:pPr lvl="1" eaLnBrk="1" hangingPunct="1">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228600"/>
            <a:ext cx="9144000" cy="6629400"/>
          </a:xfrm>
        </p:spPr>
        <p:txBody>
          <a:bodyPr>
            <a:normAutofit/>
          </a:bodyPr>
          <a:lstStyle/>
          <a:p>
            <a:pPr lvl="1" eaLnBrk="1" hangingPunct="1"/>
            <a:r>
              <a:rPr lang="en-US" sz="2800" dirty="0" smtClean="0"/>
              <a:t> Cord around the neck or short cord</a:t>
            </a:r>
            <a:endParaRPr lang="en-US" sz="2800" dirty="0" smtClean="0"/>
          </a:p>
          <a:p>
            <a:pPr eaLnBrk="1" hangingPunct="1">
              <a:buNone/>
            </a:pPr>
            <a:r>
              <a:rPr lang="en-US" sz="2800" dirty="0" smtClean="0"/>
              <a:t>III. </a:t>
            </a:r>
            <a:r>
              <a:rPr lang="en-US" sz="2800" b="1" dirty="0" smtClean="0"/>
              <a:t>Disorders of amniotic fluid:</a:t>
            </a:r>
            <a:endParaRPr lang="en-US" sz="2800" b="1" dirty="0" smtClean="0"/>
          </a:p>
          <a:p>
            <a:pPr lvl="1" eaLnBrk="1" hangingPunct="1"/>
            <a:r>
              <a:rPr lang="en-US" sz="2800" dirty="0" smtClean="0"/>
              <a:t> </a:t>
            </a:r>
            <a:r>
              <a:rPr lang="en-US" sz="2800" dirty="0" err="1" smtClean="0"/>
              <a:t>Polyhydramnios</a:t>
            </a:r>
            <a:r>
              <a:rPr lang="en-US" sz="2800" dirty="0" smtClean="0"/>
              <a:t>.</a:t>
            </a:r>
            <a:endParaRPr lang="en-US" sz="2800" dirty="0" smtClean="0"/>
          </a:p>
          <a:p>
            <a:pPr lvl="1" eaLnBrk="1" hangingPunct="1"/>
            <a:r>
              <a:rPr lang="en-US" sz="2800" dirty="0" smtClean="0"/>
              <a:t> </a:t>
            </a:r>
            <a:r>
              <a:rPr lang="en-US" sz="2800" dirty="0" err="1" smtClean="0"/>
              <a:t>Oligohydramnios</a:t>
            </a:r>
            <a:r>
              <a:rPr lang="en-US" sz="2800" dirty="0" smtClean="0"/>
              <a:t>: No space for spontaneous version.</a:t>
            </a:r>
            <a:endParaRPr lang="en-US" sz="2800" dirty="0" smtClean="0"/>
          </a:p>
          <a:p>
            <a:pPr eaLnBrk="1" hangingPunct="1">
              <a:buNone/>
            </a:pPr>
            <a:r>
              <a:rPr lang="en-US" sz="2800" dirty="0" smtClean="0"/>
              <a:t>IV. </a:t>
            </a:r>
            <a:r>
              <a:rPr lang="en-US" sz="2800" b="1" dirty="0" smtClean="0"/>
              <a:t>Others:</a:t>
            </a:r>
            <a:endParaRPr lang="en-US" sz="2800" b="1" dirty="0" smtClean="0"/>
          </a:p>
          <a:p>
            <a:pPr lvl="1" eaLnBrk="1" hangingPunct="1"/>
            <a:r>
              <a:rPr lang="en-US" sz="2800" dirty="0" smtClean="0"/>
              <a:t>Recurrent breech is present when there is uterine abnormality (</a:t>
            </a:r>
            <a:r>
              <a:rPr lang="en-US" sz="2800" dirty="0" err="1" smtClean="0"/>
              <a:t>Arcuate</a:t>
            </a:r>
            <a:r>
              <a:rPr lang="en-US" sz="2800" dirty="0" smtClean="0"/>
              <a:t> uterus , </a:t>
            </a:r>
            <a:r>
              <a:rPr lang="en-US" sz="2800" dirty="0" err="1" smtClean="0"/>
              <a:t>subseptate</a:t>
            </a:r>
            <a:r>
              <a:rPr lang="en-US" sz="2800" dirty="0" smtClean="0"/>
              <a:t> uterus).</a:t>
            </a:r>
            <a:endParaRPr lang="en-US" sz="2800" dirty="0" smtClean="0"/>
          </a:p>
          <a:p>
            <a:pPr lvl="1" eaLnBrk="1" hangingPunct="1"/>
            <a:r>
              <a:rPr lang="en-US" sz="2800" dirty="0" smtClean="0"/>
              <a:t> Placenta </a:t>
            </a:r>
            <a:r>
              <a:rPr lang="en-US" sz="2800" dirty="0" err="1" smtClean="0"/>
              <a:t>previa</a:t>
            </a:r>
            <a:r>
              <a:rPr lang="en-US" sz="2800" dirty="0" smtClean="0"/>
              <a:t>.</a:t>
            </a:r>
            <a:endParaRPr lang="en-US" sz="2800" dirty="0" smtClean="0"/>
          </a:p>
          <a:p>
            <a:pPr lvl="1" eaLnBrk="1" hangingPunct="1"/>
            <a:r>
              <a:rPr lang="en-US" sz="2800" dirty="0" smtClean="0"/>
              <a:t> Pelvic tumors.</a:t>
            </a:r>
            <a:endParaRPr lang="en-US" sz="2800" dirty="0" smtClean="0"/>
          </a:p>
        </p:txBody>
      </p:sp>
    </p:spTree>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181600"/>
          </a:xfrm>
        </p:spPr>
        <p:txBody>
          <a:bodyPr>
            <a:normAutofit/>
          </a:bodyPr>
          <a:lstStyle/>
          <a:p>
            <a:pPr>
              <a:buNone/>
            </a:pPr>
            <a:r>
              <a:rPr lang="en-US" sz="2800" u="sng" dirty="0" smtClean="0">
                <a:latin typeface="Calibri" panose="020F0502020204030204" charset="0"/>
              </a:rPr>
              <a:t>Antenatal </a:t>
            </a:r>
            <a:r>
              <a:rPr lang="en-US" sz="2800" u="sng" dirty="0" err="1" smtClean="0">
                <a:latin typeface="Calibri" panose="020F0502020204030204" charset="0"/>
              </a:rPr>
              <a:t>dx</a:t>
            </a:r>
            <a:r>
              <a:rPr lang="en-US" sz="2800" u="sng" dirty="0" smtClean="0">
                <a:latin typeface="Calibri" panose="020F0502020204030204" charset="0"/>
              </a:rPr>
              <a:t>:</a:t>
            </a:r>
            <a:endParaRPr lang="en-US" sz="2800" u="sng" dirty="0" smtClean="0">
              <a:latin typeface="Calibri" panose="020F0502020204030204" charset="0"/>
            </a:endParaRPr>
          </a:p>
          <a:p>
            <a:pPr>
              <a:buFont typeface="Wingdings" panose="05000000000000000000" pitchFamily="2" charset="2"/>
              <a:buChar char="Ø"/>
            </a:pPr>
            <a:r>
              <a:rPr lang="en-US" sz="2800" dirty="0" smtClean="0">
                <a:latin typeface="Calibri" panose="020F0502020204030204" charset="0"/>
              </a:rPr>
              <a:t>Abdominal examination;</a:t>
            </a:r>
            <a:endParaRPr lang="en-US" sz="2800" dirty="0" smtClean="0">
              <a:latin typeface="Calibri" panose="020F0502020204030204" charset="0"/>
            </a:endParaRPr>
          </a:p>
          <a:p>
            <a:r>
              <a:rPr lang="en-US" sz="2800" dirty="0" smtClean="0">
                <a:latin typeface="Calibri" panose="020F0502020204030204" charset="0"/>
              </a:rPr>
              <a:t>Listen to the mother: She may tell you that she can feel that there is something very hard and uncomfortable under her ribs that makes breathing uncomfortable at times. If her baby’s feet are in the lower pole of the uterus she may feel some very hard kicks on her bladder</a:t>
            </a:r>
            <a:endParaRPr lang="en-US" sz="2800" dirty="0" smtClean="0">
              <a:latin typeface="Calibri" panose="020F0502020204030204" charset="0"/>
            </a:endParaRPr>
          </a:p>
          <a:p>
            <a:pPr>
              <a:buFont typeface="Wingdings" panose="05000000000000000000" pitchFamily="2" charset="2"/>
              <a:buChar char="Ø"/>
            </a:pPr>
            <a:r>
              <a:rPr lang="en-US" sz="2800" dirty="0" smtClean="0">
                <a:latin typeface="Calibri" panose="020F0502020204030204" charset="0"/>
              </a:rPr>
              <a:t>Palpation: In </a:t>
            </a:r>
            <a:r>
              <a:rPr lang="en-US" sz="2800" dirty="0" err="1" smtClean="0">
                <a:latin typeface="Calibri" panose="020F0502020204030204" charset="0"/>
              </a:rPr>
              <a:t>primigravidae</a:t>
            </a:r>
            <a:r>
              <a:rPr lang="en-US" sz="2800" dirty="0" smtClean="0">
                <a:latin typeface="Calibri" panose="020F0502020204030204" charset="0"/>
              </a:rPr>
              <a:t>, diagnosis is more difficult because of their firm abdominal muscles. On palpation the lie is longitudinal with a soft presentation</a:t>
            </a:r>
            <a:endParaRPr lang="en-US" sz="2800" b="1" dirty="0" smtClean="0">
              <a:latin typeface="Calibri" panose="020F0502020204030204" charset="0"/>
            </a:endParaRPr>
          </a:p>
        </p:txBody>
      </p:sp>
      <p:sp>
        <p:nvSpPr>
          <p:cNvPr id="2" name="Title 1"/>
          <p:cNvSpPr>
            <a:spLocks noGrp="1"/>
          </p:cNvSpPr>
          <p:nvPr>
            <p:ph type="title"/>
          </p:nvPr>
        </p:nvSpPr>
        <p:spPr/>
        <p:txBody>
          <a:bodyPr>
            <a:normAutofit fontScale="90000"/>
          </a:bodyPr>
          <a:lstStyle/>
          <a:p>
            <a:r>
              <a:rPr lang="en-US" dirty="0" smtClean="0"/>
              <a:t>Diagnosis of breech presentation</a:t>
            </a:r>
            <a:endParaRPr lang="en-US" dirty="0"/>
          </a:p>
        </p:txBody>
      </p:sp>
    </p:spTree>
  </p:cSld>
  <p:clrMapOvr>
    <a:masterClrMapping/>
  </p:clrMapOvr>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800" dirty="0" smtClean="0">
                <a:latin typeface="Calibri" panose="020F0502020204030204" charset="0"/>
              </a:rPr>
              <a:t>The head can usually be felt in the </a:t>
            </a:r>
            <a:r>
              <a:rPr lang="en-US" sz="2800" dirty="0" err="1" smtClean="0">
                <a:latin typeface="Calibri" panose="020F0502020204030204" charset="0"/>
              </a:rPr>
              <a:t>fundus</a:t>
            </a:r>
            <a:r>
              <a:rPr lang="en-US" sz="2800" dirty="0" smtClean="0">
                <a:latin typeface="Calibri" panose="020F0502020204030204" charset="0"/>
              </a:rPr>
              <a:t> as a round hard mass, which may be made to move independently of the back by balloting it with one or both hands</a:t>
            </a:r>
            <a:endParaRPr lang="en-US" sz="2800" dirty="0" smtClean="0">
              <a:latin typeface="Calibri" panose="020F0502020204030204" charset="0"/>
            </a:endParaRPr>
          </a:p>
          <a:p>
            <a:pPr>
              <a:buFont typeface="Wingdings" panose="05000000000000000000" pitchFamily="2" charset="2"/>
              <a:buChar char="Ø"/>
            </a:pPr>
            <a:r>
              <a:rPr lang="en-US" sz="2800" u="sng" dirty="0" smtClean="0">
                <a:latin typeface="Calibri" panose="020F0502020204030204" charset="0"/>
              </a:rPr>
              <a:t>Auscultation</a:t>
            </a:r>
            <a:endParaRPr lang="en-US" sz="2800" u="sng" dirty="0" smtClean="0">
              <a:latin typeface="Calibri" panose="020F0502020204030204" charset="0"/>
            </a:endParaRPr>
          </a:p>
          <a:p>
            <a:r>
              <a:rPr lang="en-US" sz="2800" dirty="0" smtClean="0">
                <a:latin typeface="Calibri" panose="020F0502020204030204" charset="0"/>
              </a:rPr>
              <a:t>When the breech has not passed through the pelvic brim the fetal heart is heard most clearly above the umbilicus. When the legs are extended the breech descends into the pelvis easily. The fetal heart is then heard at a lower level</a:t>
            </a:r>
            <a:endParaRPr lang="en-US" sz="2800" dirty="0" smtClean="0">
              <a:latin typeface="Calibri" panose="020F0502020204030204" charset="0"/>
            </a:endParaRPr>
          </a:p>
          <a:p>
            <a:pPr>
              <a:buFont typeface="Wingdings" panose="05000000000000000000" pitchFamily="2" charset="2"/>
              <a:buChar char="Ø"/>
            </a:pPr>
            <a:r>
              <a:rPr lang="en-US" sz="2800" u="sng" dirty="0" smtClean="0">
                <a:latin typeface="Calibri" panose="020F0502020204030204" charset="0"/>
              </a:rPr>
              <a:t>Ultrasound examination</a:t>
            </a:r>
            <a:endParaRPr lang="en-US" sz="2800" u="sng" dirty="0" smtClean="0">
              <a:latin typeface="Calibri" panose="020F0502020204030204" charset="0"/>
            </a:endParaRPr>
          </a:p>
          <a:p>
            <a:r>
              <a:rPr lang="en-US" sz="2800" dirty="0" smtClean="0">
                <a:latin typeface="Calibri" panose="020F0502020204030204" charset="0"/>
              </a:rPr>
              <a:t>This may be used to demonstrate a breech presentation.</a:t>
            </a:r>
            <a:endParaRPr lang="en-US" sz="2800" dirty="0" smtClean="0">
              <a:latin typeface="Calibri" panose="020F0502020204030204" charset="0"/>
            </a:endParaRPr>
          </a:p>
          <a:p>
            <a:pPr>
              <a:buFont typeface="Wingdings" panose="05000000000000000000" pitchFamily="2" charset="2"/>
              <a:buChar char="Ø"/>
            </a:pPr>
            <a:r>
              <a:rPr lang="en-US" sz="2800" u="sng" dirty="0" smtClean="0">
                <a:latin typeface="Calibri" panose="020F0502020204030204" charset="0"/>
              </a:rPr>
              <a:t>X-ray examination</a:t>
            </a:r>
            <a:endParaRPr lang="en-US" sz="2800" u="sng" dirty="0" smtClean="0">
              <a:latin typeface="Calibri" panose="020F0502020204030204" charset="0"/>
            </a:endParaRPr>
          </a:p>
          <a:p>
            <a:r>
              <a:rPr lang="en-US" sz="2800" dirty="0" smtClean="0">
                <a:latin typeface="Calibri" panose="020F0502020204030204" charset="0"/>
              </a:rPr>
              <a:t>Although largely superseded by ultrasound, X-ray has the added advantage of allowing </a:t>
            </a:r>
            <a:r>
              <a:rPr lang="en-US" sz="2800" dirty="0" err="1" smtClean="0">
                <a:latin typeface="Calibri" panose="020F0502020204030204" charset="0"/>
              </a:rPr>
              <a:t>pelvimetry</a:t>
            </a:r>
            <a:r>
              <a:rPr lang="en-US" sz="2800" dirty="0" smtClean="0">
                <a:latin typeface="Calibri" panose="020F0502020204030204" charset="0"/>
              </a:rPr>
              <a:t> to be performed at the same time.</a:t>
            </a:r>
            <a:endParaRPr lang="en-US" sz="2800"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u="sng" dirty="0" smtClean="0">
                <a:latin typeface="Calibri" panose="020F0502020204030204" charset="0"/>
              </a:rPr>
              <a:t>DX during labour:</a:t>
            </a:r>
            <a:endParaRPr lang="en-US" sz="2800" u="sng" dirty="0" smtClean="0">
              <a:latin typeface="Calibri" panose="020F0502020204030204" charset="0"/>
            </a:endParaRPr>
          </a:p>
          <a:p>
            <a:r>
              <a:rPr lang="en-US" sz="2800" dirty="0" smtClean="0">
                <a:latin typeface="Calibri" panose="020F0502020204030204" charset="0"/>
              </a:rPr>
              <a:t>Abdominal examination;</a:t>
            </a:r>
            <a:endParaRPr lang="en-US" sz="2800" dirty="0" smtClean="0">
              <a:latin typeface="Calibri" panose="020F0502020204030204" charset="0"/>
            </a:endParaRPr>
          </a:p>
          <a:p>
            <a:pPr lvl="1"/>
            <a:r>
              <a:rPr lang="en-US" sz="2400" dirty="0" smtClean="0">
                <a:latin typeface="Calibri" panose="020F0502020204030204" charset="0"/>
              </a:rPr>
              <a:t>Breech presentation may be diagnosed on admission in labour.</a:t>
            </a:r>
            <a:endParaRPr lang="en-US" sz="2400" dirty="0" smtClean="0">
              <a:latin typeface="Calibri" panose="020F0502020204030204" charset="0"/>
            </a:endParaRPr>
          </a:p>
          <a:p>
            <a:r>
              <a:rPr lang="en-US" sz="2800" dirty="0" smtClean="0">
                <a:latin typeface="Calibri" panose="020F0502020204030204" charset="0"/>
              </a:rPr>
              <a:t>Vaginal examination</a:t>
            </a:r>
            <a:endParaRPr lang="en-US" sz="2800" dirty="0" smtClean="0">
              <a:latin typeface="Calibri" panose="020F0502020204030204" charset="0"/>
            </a:endParaRPr>
          </a:p>
          <a:p>
            <a:pPr lvl="1"/>
            <a:r>
              <a:rPr lang="en-US" sz="2400" dirty="0" smtClean="0">
                <a:latin typeface="Calibri" panose="020F0502020204030204" charset="0"/>
              </a:rPr>
              <a:t>The breech feels soft and irregular with no sutures </a:t>
            </a:r>
            <a:r>
              <a:rPr lang="en-US" sz="2800" dirty="0" smtClean="0">
                <a:latin typeface="Calibri" panose="020F0502020204030204" charset="0"/>
              </a:rPr>
              <a:t>palpable, although occasionally the sacrum may be mistaken for a hard head and the buttocks mistaken for caput succedaneum. The anus may be felt and fresh </a:t>
            </a:r>
            <a:r>
              <a:rPr lang="en-US" sz="2800" dirty="0" err="1" smtClean="0">
                <a:latin typeface="Calibri" panose="020F0502020204030204" charset="0"/>
              </a:rPr>
              <a:t>meconium</a:t>
            </a:r>
            <a:r>
              <a:rPr lang="en-US" sz="2800" dirty="0" smtClean="0">
                <a:latin typeface="Calibri" panose="020F0502020204030204" charset="0"/>
              </a:rPr>
              <a:t> on the examining finger is usually diagnostic. If the legs are extended the</a:t>
            </a:r>
            <a:r>
              <a:rPr lang="en-US" dirty="0" smtClean="0">
                <a:latin typeface="Calibri" panose="020F0502020204030204" charset="0"/>
              </a:rPr>
              <a:t> e</a:t>
            </a:r>
            <a:r>
              <a:rPr lang="en-US" sz="2800" dirty="0" smtClean="0">
                <a:latin typeface="Calibri" panose="020F0502020204030204" charset="0"/>
              </a:rPr>
              <a:t>xternal genitalia are very evident</a:t>
            </a:r>
            <a:endParaRPr lang="en-US" sz="2800" u="sng"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410200"/>
          </a:xfrm>
        </p:spPr>
        <p:txBody>
          <a:bodyPr>
            <a:normAutofit/>
          </a:bodyPr>
          <a:lstStyle/>
          <a:p>
            <a:endParaRPr lang="en-US" sz="2800" b="1" dirty="0" smtClean="0">
              <a:latin typeface="Calibri" panose="020F0502020204030204" charset="0"/>
            </a:endParaRPr>
          </a:p>
          <a:p>
            <a:r>
              <a:rPr lang="en-US" sz="2800" dirty="0" smtClean="0">
                <a:latin typeface="Calibri" panose="020F0502020204030204" charset="0"/>
              </a:rPr>
              <a:t>The midwife refers the mother to a doctor at thirty two weeks if the breech presentation persists.</a:t>
            </a:r>
            <a:endParaRPr lang="en-US" sz="2800" dirty="0" smtClean="0">
              <a:latin typeface="Calibri" panose="020F0502020204030204" charset="0"/>
            </a:endParaRPr>
          </a:p>
          <a:p>
            <a:r>
              <a:rPr lang="en-US" sz="2800" dirty="0" smtClean="0">
                <a:latin typeface="Calibri" panose="020F0502020204030204" charset="0"/>
              </a:rPr>
              <a:t>An x-ray may be done should there be any doubts in diagnosis. It may reveal the following:</a:t>
            </a:r>
            <a:endParaRPr lang="en-US" sz="2800" dirty="0" smtClean="0">
              <a:latin typeface="Calibri" panose="020F0502020204030204" charset="0"/>
            </a:endParaRPr>
          </a:p>
          <a:p>
            <a:pPr lvl="1">
              <a:buFont typeface="Wingdings" panose="05000000000000000000" pitchFamily="2" charset="2"/>
              <a:buChar char="Ø"/>
            </a:pPr>
            <a:r>
              <a:rPr lang="en-US" sz="2800" dirty="0" smtClean="0">
                <a:latin typeface="Calibri" panose="020F0502020204030204" charset="0"/>
              </a:rPr>
              <a:t>Shape and size of the pelvis</a:t>
            </a:r>
            <a:endParaRPr lang="en-US" sz="2800" dirty="0" smtClean="0">
              <a:latin typeface="Calibri" panose="020F0502020204030204" charset="0"/>
            </a:endParaRPr>
          </a:p>
          <a:p>
            <a:pPr lvl="1">
              <a:buFont typeface="Wingdings" panose="05000000000000000000" pitchFamily="2" charset="2"/>
              <a:buChar char="Ø"/>
            </a:pPr>
            <a:r>
              <a:rPr lang="en-US" sz="2800" dirty="0" smtClean="0">
                <a:latin typeface="Calibri" panose="020F0502020204030204" charset="0"/>
              </a:rPr>
              <a:t>Size of foetus</a:t>
            </a:r>
            <a:endParaRPr lang="en-US" sz="2800" dirty="0" smtClean="0">
              <a:latin typeface="Calibri" panose="020F0502020204030204" charset="0"/>
            </a:endParaRPr>
          </a:p>
          <a:p>
            <a:pPr lvl="1">
              <a:buFont typeface="Wingdings" panose="05000000000000000000" pitchFamily="2" charset="2"/>
              <a:buChar char="Ø"/>
            </a:pPr>
            <a:r>
              <a:rPr lang="en-US" sz="2800" dirty="0" smtClean="0">
                <a:latin typeface="Calibri" panose="020F0502020204030204" charset="0"/>
              </a:rPr>
              <a:t>Foetal abnormalities, for example; hydrocephally</a:t>
            </a:r>
            <a:endParaRPr lang="en-US" sz="2800" dirty="0" smtClean="0">
              <a:latin typeface="Calibri" panose="020F0502020204030204" charset="0"/>
            </a:endParaRPr>
          </a:p>
          <a:p>
            <a:pPr lvl="1">
              <a:buFont typeface="Wingdings" panose="05000000000000000000" pitchFamily="2" charset="2"/>
              <a:buChar char="Ø"/>
            </a:pPr>
            <a:r>
              <a:rPr lang="en-US" sz="2800" dirty="0" smtClean="0">
                <a:latin typeface="Calibri" panose="020F0502020204030204" charset="0"/>
              </a:rPr>
              <a:t>Whether the legs are extended or flexed</a:t>
            </a:r>
            <a:endParaRPr lang="en-US" sz="2800" dirty="0">
              <a:latin typeface="Calibri" panose="020F0502020204030204" charset="0"/>
            </a:endParaRPr>
          </a:p>
        </p:txBody>
      </p:sp>
      <p:sp>
        <p:nvSpPr>
          <p:cNvPr id="2" name="Title 1"/>
          <p:cNvSpPr>
            <a:spLocks noGrp="1"/>
          </p:cNvSpPr>
          <p:nvPr>
            <p:ph type="title"/>
          </p:nvPr>
        </p:nvSpPr>
        <p:spPr>
          <a:xfrm>
            <a:off x="0" y="1"/>
            <a:ext cx="9144000" cy="1219199"/>
          </a:xfrm>
        </p:spPr>
        <p:txBody>
          <a:bodyPr>
            <a:normAutofit fontScale="90000"/>
          </a:bodyPr>
          <a:lstStyle/>
          <a:p>
            <a:r>
              <a:rPr lang="en-US" b="1" dirty="0" smtClean="0"/>
              <a:t>Pre-Natal Management of Breech</a:t>
            </a:r>
            <a:br>
              <a:rPr lang="en-US" b="1" dirty="0" smtClean="0"/>
            </a:br>
            <a:r>
              <a:rPr lang="en-US" b="1" dirty="0" smtClean="0"/>
              <a:t>Presentation</a:t>
            </a:r>
            <a:endParaRPr lang="en-US" dirty="0"/>
          </a:p>
        </p:txBody>
      </p:sp>
    </p:spTree>
  </p:cSld>
  <p:clrMapOvr>
    <a:masterClrMapping/>
  </p:clrMapOvr>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1066800"/>
          </a:xfrm>
          <a:solidFill>
            <a:schemeClr val="tx1">
              <a:alpha val="50195"/>
            </a:schemeClr>
          </a:solidFill>
        </p:spPr>
        <p:txBody>
          <a:bodyPr>
            <a:normAutofit fontScale="90000"/>
          </a:bodyPr>
          <a:lstStyle/>
          <a:p>
            <a:pPr fontAlgn="auto">
              <a:spcAft>
                <a:spcPts val="0"/>
              </a:spcAft>
              <a:defRPr/>
            </a:pPr>
            <a:r>
              <a:rPr lang="en-US" sz="4000" b="1" smtClean="0">
                <a:solidFill>
                  <a:schemeClr val="bg1"/>
                </a:solidFill>
                <a:latin typeface="Script MT Bold" panose="03040602040607080904" pitchFamily="66" charset="0"/>
              </a:rPr>
              <a:t>Nursing Care of Clients with Malpresentations</a:t>
            </a:r>
            <a:r>
              <a:rPr lang="en-US" sz="4000" smtClean="0">
                <a:solidFill>
                  <a:schemeClr val="tx2">
                    <a:satMod val="130000"/>
                  </a:schemeClr>
                </a:solidFill>
              </a:rPr>
              <a:t> </a:t>
            </a:r>
            <a:endParaRPr lang="en-US" sz="4000" smtClean="0">
              <a:solidFill>
                <a:schemeClr val="tx2">
                  <a:satMod val="130000"/>
                </a:schemeClr>
              </a:solidFill>
            </a:endParaRPr>
          </a:p>
        </p:txBody>
      </p:sp>
      <p:sp>
        <p:nvSpPr>
          <p:cNvPr id="5" name="Rectangle 3"/>
          <p:cNvSpPr>
            <a:spLocks noGrp="1" noChangeArrowheads="1"/>
          </p:cNvSpPr>
          <p:nvPr>
            <p:ph idx="1"/>
          </p:nvPr>
        </p:nvSpPr>
        <p:spPr>
          <a:xfrm>
            <a:off x="0" y="1143000"/>
            <a:ext cx="9144000" cy="5715000"/>
          </a:xfrm>
          <a:solidFill>
            <a:schemeClr val="bg1">
              <a:alpha val="50195"/>
            </a:schemeClr>
          </a:solidFill>
          <a:ln>
            <a:solidFill>
              <a:schemeClr val="tx1"/>
            </a:solidFill>
          </a:ln>
        </p:spPr>
        <p:txBody>
          <a:bodyPr>
            <a:normAutofit/>
          </a:bodyPr>
          <a:lstStyle/>
          <a:p>
            <a:pPr>
              <a:lnSpc>
                <a:spcPct val="90000"/>
              </a:lnSpc>
            </a:pPr>
            <a:endParaRPr lang="en-US" sz="2800" dirty="0" smtClean="0">
              <a:latin typeface="Calibri" panose="020F0502020204030204" charset="0"/>
            </a:endParaRPr>
          </a:p>
          <a:p>
            <a:pPr>
              <a:lnSpc>
                <a:spcPct val="90000"/>
              </a:lnSpc>
            </a:pPr>
            <a:r>
              <a:rPr lang="en-US" sz="2800" dirty="0" smtClean="0">
                <a:latin typeface="Calibri" panose="020F0502020204030204" charset="0"/>
              </a:rPr>
              <a:t>Observe closely for abnormal labor patterns.</a:t>
            </a:r>
            <a:endParaRPr lang="en-US" sz="2800" dirty="0" smtClean="0">
              <a:latin typeface="Calibri" panose="020F0502020204030204" charset="0"/>
            </a:endParaRPr>
          </a:p>
          <a:p>
            <a:pPr>
              <a:lnSpc>
                <a:spcPct val="90000"/>
              </a:lnSpc>
            </a:pPr>
            <a:r>
              <a:rPr lang="en-US" sz="2800" dirty="0" smtClean="0">
                <a:latin typeface="Calibri" panose="020F0502020204030204" charset="0"/>
              </a:rPr>
              <a:t>Monitor fetal heart beat and contractions continuously.</a:t>
            </a:r>
            <a:endParaRPr lang="en-US" sz="2800" dirty="0" smtClean="0">
              <a:latin typeface="Calibri" panose="020F0502020204030204" charset="0"/>
            </a:endParaRPr>
          </a:p>
          <a:p>
            <a:pPr>
              <a:lnSpc>
                <a:spcPct val="90000"/>
              </a:lnSpc>
            </a:pPr>
            <a:r>
              <a:rPr lang="en-US" sz="2800" dirty="0" smtClean="0">
                <a:latin typeface="Calibri" panose="020F0502020204030204" charset="0"/>
              </a:rPr>
              <a:t>Anticipate forceps-assisted birth.</a:t>
            </a:r>
            <a:endParaRPr lang="en-US" sz="2800" dirty="0" smtClean="0">
              <a:latin typeface="Calibri" panose="020F0502020204030204" charset="0"/>
            </a:endParaRPr>
          </a:p>
          <a:p>
            <a:pPr>
              <a:lnSpc>
                <a:spcPct val="90000"/>
              </a:lnSpc>
            </a:pPr>
            <a:r>
              <a:rPr lang="en-US" sz="2800" dirty="0" smtClean="0">
                <a:latin typeface="Calibri" panose="020F0502020204030204" charset="0"/>
              </a:rPr>
              <a:t>Anticipate cesarean birth for incomplete breech or shoulder presentation.</a:t>
            </a:r>
            <a:endParaRPr lang="en-US" sz="2800" dirty="0" smtClean="0">
              <a:latin typeface="Calibri" panose="020F0502020204030204" charset="0"/>
            </a:endParaRPr>
          </a:p>
          <a:p>
            <a:pPr>
              <a:lnSpc>
                <a:spcPct val="90000"/>
              </a:lnSpc>
            </a:pPr>
            <a:r>
              <a:rPr lang="en-US" sz="2800" dirty="0" smtClean="0">
                <a:latin typeface="Calibri" panose="020F0502020204030204" charset="0"/>
              </a:rPr>
              <a:t>Be prepared for childbirth emergencies such as cesarean section, forceps-assisted delivery, and neonatal-resuscitation.</a:t>
            </a:r>
            <a:endParaRPr lang="en-US" sz="2800" dirty="0" smtClean="0">
              <a:latin typeface="Calibri" panose="020F0502020204030204" charset="0"/>
            </a:endParaRPr>
          </a:p>
          <a:p>
            <a:pPr>
              <a:lnSpc>
                <a:spcPct val="90000"/>
              </a:lnSpc>
            </a:pPr>
            <a:r>
              <a:rPr lang="en-US" sz="2800" dirty="0" smtClean="0">
                <a:latin typeface="Calibri" panose="020F0502020204030204" charset="0"/>
              </a:rPr>
              <a:t>Position pt. in </a:t>
            </a:r>
            <a:r>
              <a:rPr lang="en-US" sz="2800" dirty="0" err="1" smtClean="0">
                <a:latin typeface="Calibri" panose="020F0502020204030204" charset="0"/>
              </a:rPr>
              <a:t>Trendelenburg</a:t>
            </a:r>
            <a:r>
              <a:rPr lang="en-US" sz="2800" dirty="0" smtClean="0">
                <a:latin typeface="Calibri" panose="020F0502020204030204" charset="0"/>
              </a:rPr>
              <a:t> or knee-chest position.</a:t>
            </a:r>
            <a:endParaRPr lang="en-US" sz="2800" dirty="0" smtClean="0">
              <a:latin typeface="Calibri" panose="020F0502020204030204" charset="0"/>
            </a:endParaRPr>
          </a:p>
          <a:p>
            <a:pPr>
              <a:lnSpc>
                <a:spcPct val="90000"/>
              </a:lnSpc>
            </a:pPr>
            <a:r>
              <a:rPr lang="en-US" sz="2800" dirty="0" smtClean="0">
                <a:latin typeface="Calibri" panose="020F0502020204030204" charset="0"/>
              </a:rPr>
              <a:t>Manually raise the presenting part aseptically</a:t>
            </a:r>
            <a:endParaRPr lang="en-US" sz="2800" dirty="0" smtClean="0">
              <a:latin typeface="Calibri" panose="020F0502020204030204" charset="0"/>
            </a:endParaRPr>
          </a:p>
        </p:txBody>
      </p:sp>
    </p:spTree>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0" y="0"/>
            <a:ext cx="9144000" cy="6858000"/>
          </a:xfrm>
          <a:solidFill>
            <a:schemeClr val="bg1">
              <a:alpha val="50195"/>
            </a:schemeClr>
          </a:solidFill>
          <a:ln>
            <a:solidFill>
              <a:schemeClr val="tx1"/>
            </a:solidFill>
          </a:ln>
        </p:spPr>
        <p:txBody>
          <a:bodyPr>
            <a:normAutofit/>
          </a:bodyPr>
          <a:lstStyle/>
          <a:p>
            <a:pPr marL="320040" indent="-320040" fontAlgn="auto">
              <a:lnSpc>
                <a:spcPct val="90000"/>
              </a:lnSpc>
              <a:spcAft>
                <a:spcPts val="0"/>
              </a:spcAft>
              <a:buFontTx/>
              <a:buNone/>
              <a:defRPr/>
            </a:pPr>
            <a:r>
              <a:rPr lang="en-US" sz="2800" b="1" dirty="0" smtClean="0">
                <a:solidFill>
                  <a:srgbClr val="663300"/>
                </a:solidFill>
                <a:latin typeface="Calibri" panose="020F0502020204030204" charset="0"/>
              </a:rPr>
              <a:t>Anxiety</a:t>
            </a:r>
            <a:r>
              <a:rPr lang="en-US" sz="2800" b="1" dirty="0" smtClean="0">
                <a:latin typeface="Calibri" panose="020F0502020204030204" charset="0"/>
              </a:rPr>
              <a:t> </a:t>
            </a:r>
            <a:endParaRPr lang="en-US" sz="2800" b="1" dirty="0" smtClean="0">
              <a:latin typeface="Calibri" panose="020F0502020204030204" charset="0"/>
            </a:endParaRPr>
          </a:p>
          <a:p>
            <a:pPr marL="320040" indent="-320040" fontAlgn="auto">
              <a:lnSpc>
                <a:spcPct val="90000"/>
              </a:lnSpc>
              <a:spcAft>
                <a:spcPts val="0"/>
              </a:spcAft>
              <a:buClr>
                <a:schemeClr val="tx1"/>
              </a:buClr>
              <a:buFontTx/>
              <a:buBlip>
                <a:blip r:embed="rId1"/>
              </a:buBlip>
              <a:defRPr/>
            </a:pPr>
            <a:r>
              <a:rPr lang="en-US" sz="2400" dirty="0" smtClean="0">
                <a:latin typeface="Calibri" panose="020F0502020204030204" charset="0"/>
              </a:rPr>
              <a:t>Provide client and family teaching,</a:t>
            </a:r>
            <a:endParaRPr lang="en-US" sz="2400" dirty="0" smtClean="0">
              <a:latin typeface="Calibri" panose="020F0502020204030204" charset="0"/>
            </a:endParaRPr>
          </a:p>
          <a:p>
            <a:pPr marL="320040" indent="-320040" fontAlgn="auto">
              <a:lnSpc>
                <a:spcPct val="90000"/>
              </a:lnSpc>
              <a:spcAft>
                <a:spcPts val="0"/>
              </a:spcAft>
              <a:buClr>
                <a:schemeClr val="tx1"/>
              </a:buClr>
              <a:buFontTx/>
              <a:buBlip>
                <a:blip r:embed="rId1"/>
              </a:buBlip>
              <a:defRPr/>
            </a:pPr>
            <a:r>
              <a:rPr lang="en-US" sz="2400" dirty="0" smtClean="0">
                <a:latin typeface="Calibri" panose="020F0502020204030204" charset="0"/>
              </a:rPr>
              <a:t>Be available to client for listening and talking</a:t>
            </a:r>
            <a:endParaRPr lang="en-US" sz="2400" dirty="0" smtClean="0">
              <a:latin typeface="Calibri" panose="020F0502020204030204" charset="0"/>
            </a:endParaRPr>
          </a:p>
          <a:p>
            <a:pPr marL="320040" indent="-320040" fontAlgn="auto">
              <a:lnSpc>
                <a:spcPct val="90000"/>
              </a:lnSpc>
              <a:spcAft>
                <a:spcPts val="0"/>
              </a:spcAft>
              <a:buClr>
                <a:schemeClr val="tx1"/>
              </a:buClr>
              <a:buFontTx/>
              <a:buBlip>
                <a:blip r:embed="rId1"/>
              </a:buBlip>
              <a:defRPr/>
            </a:pPr>
            <a:r>
              <a:rPr lang="en-US" sz="2400" dirty="0" smtClean="0">
                <a:latin typeface="Calibri" panose="020F0502020204030204" charset="0"/>
              </a:rPr>
              <a:t>Provide client support and encouragement.</a:t>
            </a:r>
            <a:endParaRPr lang="en-US" sz="2400" dirty="0" smtClean="0">
              <a:latin typeface="Calibri" panose="020F0502020204030204" charset="0"/>
            </a:endParaRPr>
          </a:p>
          <a:p>
            <a:pPr marL="320040" indent="-320040" fontAlgn="auto">
              <a:lnSpc>
                <a:spcPct val="90000"/>
              </a:lnSpc>
              <a:spcAft>
                <a:spcPts val="0"/>
              </a:spcAft>
              <a:buClr>
                <a:schemeClr val="tx1"/>
              </a:buClr>
              <a:buFontTx/>
              <a:buBlip>
                <a:blip r:embed="rId1"/>
              </a:buBlip>
              <a:defRPr/>
            </a:pPr>
            <a:r>
              <a:rPr lang="en-US" sz="2400" dirty="0" smtClean="0">
                <a:latin typeface="Calibri" panose="020F0502020204030204" charset="0"/>
              </a:rPr>
              <a:t>Encourage client to acknowledge and  express feelings.</a:t>
            </a:r>
            <a:endParaRPr lang="en-US" sz="2400" dirty="0" smtClean="0">
              <a:latin typeface="Calibri" panose="020F0502020204030204" charset="0"/>
            </a:endParaRPr>
          </a:p>
          <a:p>
            <a:pPr marL="320040" indent="-320040" fontAlgn="auto">
              <a:lnSpc>
                <a:spcPct val="90000"/>
              </a:lnSpc>
              <a:spcAft>
                <a:spcPts val="0"/>
              </a:spcAft>
              <a:buClr>
                <a:schemeClr val="tx1"/>
              </a:buClr>
              <a:buFontTx/>
              <a:buBlip>
                <a:blip r:embed="rId1"/>
              </a:buBlip>
              <a:defRPr/>
            </a:pPr>
            <a:r>
              <a:rPr lang="en-US" sz="2400" dirty="0" smtClean="0">
                <a:latin typeface="Calibri" panose="020F0502020204030204" charset="0"/>
              </a:rPr>
              <a:t>Encourage breathing exercises to relieve anxiety.</a:t>
            </a:r>
            <a:endParaRPr lang="en-US" sz="2400" dirty="0" smtClean="0">
              <a:latin typeface="Calibri" panose="020F0502020204030204" charset="0"/>
            </a:endParaRPr>
          </a:p>
          <a:p>
            <a:pPr marL="320040" indent="-320040" fontAlgn="auto">
              <a:lnSpc>
                <a:spcPct val="90000"/>
              </a:lnSpc>
              <a:spcAft>
                <a:spcPts val="0"/>
              </a:spcAft>
              <a:buFontTx/>
              <a:buNone/>
              <a:defRPr/>
            </a:pPr>
            <a:r>
              <a:rPr lang="en-US" sz="2800" b="1" dirty="0" smtClean="0">
                <a:solidFill>
                  <a:srgbClr val="663300"/>
                </a:solidFill>
                <a:latin typeface="Calibri" panose="020F0502020204030204" charset="0"/>
              </a:rPr>
              <a:t>Fear </a:t>
            </a:r>
            <a:endParaRPr lang="en-US" sz="2800" b="1" dirty="0" smtClean="0">
              <a:solidFill>
                <a:srgbClr val="663300"/>
              </a:solidFill>
              <a:latin typeface="Calibri" panose="020F0502020204030204" charset="0"/>
            </a:endParaRPr>
          </a:p>
          <a:p>
            <a:pPr marL="320040" indent="-320040" fontAlgn="auto">
              <a:lnSpc>
                <a:spcPct val="90000"/>
              </a:lnSpc>
              <a:spcAft>
                <a:spcPts val="0"/>
              </a:spcAft>
              <a:buClr>
                <a:schemeClr val="tx1"/>
              </a:buClr>
              <a:buFontTx/>
              <a:buBlip>
                <a:blip r:embed="rId2"/>
              </a:buBlip>
              <a:defRPr/>
            </a:pPr>
            <a:r>
              <a:rPr lang="en-US" sz="2400" dirty="0" smtClean="0">
                <a:latin typeface="Calibri" panose="020F0502020204030204" charset="0"/>
              </a:rPr>
              <a:t>Provide client and family teaching,</a:t>
            </a:r>
            <a:endParaRPr lang="en-US" sz="2400" dirty="0" smtClean="0">
              <a:latin typeface="Calibri" panose="020F0502020204030204" charset="0"/>
            </a:endParaRPr>
          </a:p>
          <a:p>
            <a:pPr marL="320040" indent="-320040" fontAlgn="auto">
              <a:lnSpc>
                <a:spcPct val="90000"/>
              </a:lnSpc>
              <a:spcAft>
                <a:spcPts val="0"/>
              </a:spcAft>
              <a:buClr>
                <a:schemeClr val="tx1"/>
              </a:buClr>
              <a:buFontTx/>
              <a:buBlip>
                <a:blip r:embed="rId2"/>
              </a:buBlip>
              <a:defRPr/>
            </a:pPr>
            <a:r>
              <a:rPr lang="en-US" sz="2400" dirty="0" smtClean="0">
                <a:latin typeface="Calibri" panose="020F0502020204030204" charset="0"/>
              </a:rPr>
              <a:t>Note for degree of incapacitation.</a:t>
            </a:r>
            <a:endParaRPr lang="en-US" sz="2400" dirty="0" smtClean="0">
              <a:latin typeface="Calibri" panose="020F0502020204030204" charset="0"/>
            </a:endParaRPr>
          </a:p>
          <a:p>
            <a:pPr marL="320040" indent="-320040" fontAlgn="auto">
              <a:lnSpc>
                <a:spcPct val="90000"/>
              </a:lnSpc>
              <a:spcAft>
                <a:spcPts val="0"/>
              </a:spcAft>
              <a:buClr>
                <a:schemeClr val="tx1"/>
              </a:buClr>
              <a:buFontTx/>
              <a:buBlip>
                <a:blip r:embed="rId2"/>
              </a:buBlip>
              <a:defRPr/>
            </a:pPr>
            <a:r>
              <a:rPr lang="en-US" sz="2400" dirty="0" smtClean="0">
                <a:latin typeface="Calibri" panose="020F0502020204030204" charset="0"/>
              </a:rPr>
              <a:t>Stay with the client or make arrangements to have someone else be there.</a:t>
            </a:r>
            <a:endParaRPr lang="en-US" sz="2400" dirty="0" smtClean="0">
              <a:latin typeface="Calibri" panose="020F0502020204030204" charset="0"/>
            </a:endParaRPr>
          </a:p>
          <a:p>
            <a:pPr marL="320040" indent="-320040" fontAlgn="auto">
              <a:lnSpc>
                <a:spcPct val="90000"/>
              </a:lnSpc>
              <a:spcAft>
                <a:spcPts val="0"/>
              </a:spcAft>
              <a:buClr>
                <a:schemeClr val="tx1"/>
              </a:buClr>
              <a:buFontTx/>
              <a:buBlip>
                <a:blip r:embed="rId2"/>
              </a:buBlip>
              <a:defRPr/>
            </a:pPr>
            <a:r>
              <a:rPr lang="en-US" sz="2400" dirty="0" smtClean="0">
                <a:latin typeface="Calibri" panose="020F0502020204030204" charset="0"/>
              </a:rPr>
              <a:t>Provide opportunity for questions and answer honestly.</a:t>
            </a:r>
            <a:endParaRPr lang="en-US" sz="2400" dirty="0" smtClean="0">
              <a:latin typeface="Calibri" panose="020F0502020204030204" charset="0"/>
            </a:endParaRPr>
          </a:p>
          <a:p>
            <a:pPr marL="320040" indent="-320040" fontAlgn="auto">
              <a:lnSpc>
                <a:spcPct val="90000"/>
              </a:lnSpc>
              <a:spcAft>
                <a:spcPts val="0"/>
              </a:spcAft>
              <a:buClr>
                <a:schemeClr val="tx1"/>
              </a:buClr>
              <a:buFontTx/>
              <a:buBlip>
                <a:blip r:embed="rId2"/>
              </a:buBlip>
              <a:defRPr/>
            </a:pPr>
            <a:r>
              <a:rPr lang="en-US" sz="2400" dirty="0" smtClean="0">
                <a:latin typeface="Calibri" panose="020F0502020204030204" charset="0"/>
              </a:rPr>
              <a:t>Explain procedures within level of client’s ability to understand and handle.</a:t>
            </a:r>
            <a:endParaRPr lang="en-US" sz="2400" dirty="0" smtClean="0">
              <a:latin typeface="Calibri" panose="020F0502020204030204" charset="0"/>
            </a:endParaRPr>
          </a:p>
        </p:txBody>
      </p:sp>
    </p:spTree>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0" y="0"/>
            <a:ext cx="9144000" cy="6858000"/>
          </a:xfrm>
          <a:solidFill>
            <a:schemeClr val="bg1">
              <a:alpha val="50195"/>
            </a:schemeClr>
          </a:solidFill>
          <a:ln>
            <a:solidFill>
              <a:schemeClr val="tx1"/>
            </a:solidFill>
          </a:ln>
        </p:spPr>
        <p:txBody>
          <a:bodyPr>
            <a:normAutofit/>
          </a:bodyPr>
          <a:lstStyle/>
          <a:p>
            <a:pPr>
              <a:lnSpc>
                <a:spcPct val="90000"/>
              </a:lnSpc>
              <a:buFontTx/>
              <a:buNone/>
            </a:pPr>
            <a:r>
              <a:rPr lang="en-US" sz="2400" b="1" dirty="0" smtClean="0">
                <a:solidFill>
                  <a:srgbClr val="663300"/>
                </a:solidFill>
              </a:rPr>
              <a:t>Risk for Injury</a:t>
            </a:r>
            <a:endParaRPr lang="en-US" sz="2400" b="1" i="1" dirty="0" smtClean="0">
              <a:solidFill>
                <a:srgbClr val="663300"/>
              </a:solidFill>
            </a:endParaRPr>
          </a:p>
          <a:p>
            <a:pPr>
              <a:lnSpc>
                <a:spcPct val="90000"/>
              </a:lnSpc>
              <a:buClr>
                <a:schemeClr val="tx1"/>
              </a:buClr>
              <a:buFontTx/>
              <a:buBlip>
                <a:blip r:embed="rId1"/>
              </a:buBlip>
            </a:pPr>
            <a:r>
              <a:rPr lang="en-US" sz="2400" dirty="0" smtClean="0"/>
              <a:t>Observe closely for abnormal labor patterns.</a:t>
            </a:r>
            <a:endParaRPr lang="en-US" sz="2400" dirty="0" smtClean="0"/>
          </a:p>
          <a:p>
            <a:pPr>
              <a:lnSpc>
                <a:spcPct val="90000"/>
              </a:lnSpc>
              <a:buClr>
                <a:schemeClr val="tx1"/>
              </a:buClr>
              <a:buFontTx/>
              <a:buBlip>
                <a:blip r:embed="rId1"/>
              </a:buBlip>
            </a:pPr>
            <a:r>
              <a:rPr lang="en-US" sz="2400" dirty="0" smtClean="0"/>
              <a:t>Monitor fetal heart beat and contractions continuously</a:t>
            </a:r>
            <a:endParaRPr lang="en-US" sz="2400" dirty="0" smtClean="0"/>
          </a:p>
          <a:p>
            <a:pPr>
              <a:lnSpc>
                <a:spcPct val="90000"/>
              </a:lnSpc>
              <a:buClr>
                <a:schemeClr val="tx1"/>
              </a:buClr>
              <a:buFontTx/>
              <a:buBlip>
                <a:blip r:embed="rId1"/>
              </a:buBlip>
            </a:pPr>
            <a:r>
              <a:rPr lang="en-US" sz="2400" dirty="0" smtClean="0"/>
              <a:t>Be prepared for childbirth emergencies such as cesarean section, forceps-assisted delivery, and neonatal-resuscitation.</a:t>
            </a:r>
            <a:endParaRPr lang="en-US" sz="2400" dirty="0" smtClean="0"/>
          </a:p>
          <a:p>
            <a:pPr>
              <a:lnSpc>
                <a:spcPct val="90000"/>
              </a:lnSpc>
              <a:buClr>
                <a:schemeClr val="tx1"/>
              </a:buClr>
              <a:buFontTx/>
              <a:buBlip>
                <a:blip r:embed="rId1"/>
              </a:buBlip>
            </a:pPr>
            <a:r>
              <a:rPr lang="en-US" sz="2400" dirty="0" smtClean="0"/>
              <a:t>Maintain sterility of equipments </a:t>
            </a:r>
            <a:endParaRPr lang="en-US" sz="2400" dirty="0" smtClean="0"/>
          </a:p>
          <a:p>
            <a:pPr>
              <a:lnSpc>
                <a:spcPct val="90000"/>
              </a:lnSpc>
              <a:buClr>
                <a:schemeClr val="tx1"/>
              </a:buClr>
              <a:buFontTx/>
              <a:buBlip>
                <a:blip r:embed="rId1"/>
              </a:buBlip>
            </a:pPr>
            <a:r>
              <a:rPr lang="en-US" sz="2400" dirty="0" smtClean="0"/>
              <a:t>Anticipate forceps-assisted birth.</a:t>
            </a:r>
            <a:endParaRPr lang="en-US" sz="2400" dirty="0" smtClean="0"/>
          </a:p>
          <a:p>
            <a:pPr>
              <a:lnSpc>
                <a:spcPct val="90000"/>
              </a:lnSpc>
              <a:buClr>
                <a:schemeClr val="tx1"/>
              </a:buClr>
              <a:buFontTx/>
              <a:buBlip>
                <a:blip r:embed="rId1"/>
              </a:buBlip>
            </a:pPr>
            <a:r>
              <a:rPr lang="en-US" sz="2400" dirty="0" smtClean="0"/>
              <a:t>Anticipate cesarean birth for incomplete breech or shoulder presentation.</a:t>
            </a:r>
            <a:endParaRPr lang="en-US" sz="2400" dirty="0" smtClean="0"/>
          </a:p>
          <a:p>
            <a:pPr>
              <a:lnSpc>
                <a:spcPct val="90000"/>
              </a:lnSpc>
              <a:buFontTx/>
              <a:buNone/>
            </a:pPr>
            <a:r>
              <a:rPr lang="en-US" sz="2400" b="1" dirty="0" smtClean="0">
                <a:solidFill>
                  <a:srgbClr val="663300"/>
                </a:solidFill>
              </a:rPr>
              <a:t>Risk for infection</a:t>
            </a:r>
            <a:endParaRPr lang="en-US" sz="2400" b="1" dirty="0" smtClean="0">
              <a:solidFill>
                <a:srgbClr val="663300"/>
              </a:solidFill>
            </a:endParaRPr>
          </a:p>
          <a:p>
            <a:pPr lvl="1">
              <a:lnSpc>
                <a:spcPct val="90000"/>
              </a:lnSpc>
              <a:buClr>
                <a:schemeClr val="tx1"/>
              </a:buClr>
              <a:buFontTx/>
              <a:buBlip>
                <a:blip r:embed="rId2"/>
              </a:buBlip>
            </a:pPr>
            <a:r>
              <a:rPr lang="en-US" sz="2400" dirty="0" smtClean="0"/>
              <a:t>Stress proper hand washing techniques of all caregivers.</a:t>
            </a:r>
            <a:endParaRPr lang="en-US" sz="2400" dirty="0" smtClean="0"/>
          </a:p>
          <a:p>
            <a:pPr lvl="1">
              <a:lnSpc>
                <a:spcPct val="90000"/>
              </a:lnSpc>
              <a:buClr>
                <a:schemeClr val="tx1"/>
              </a:buClr>
              <a:buFontTx/>
              <a:buBlip>
                <a:blip r:embed="rId2"/>
              </a:buBlip>
            </a:pPr>
            <a:r>
              <a:rPr lang="en-US" sz="2400" dirty="0" smtClean="0"/>
              <a:t>Maintain sterile technique.</a:t>
            </a:r>
            <a:endParaRPr lang="en-US" sz="2400" dirty="0" smtClean="0"/>
          </a:p>
          <a:p>
            <a:pPr lvl="1">
              <a:lnSpc>
                <a:spcPct val="90000"/>
              </a:lnSpc>
              <a:buClr>
                <a:schemeClr val="tx1"/>
              </a:buClr>
              <a:buFontTx/>
              <a:buBlip>
                <a:blip r:embed="rId2"/>
              </a:buBlip>
            </a:pPr>
            <a:r>
              <a:rPr lang="en-US" sz="2400" dirty="0" smtClean="0"/>
              <a:t>Cleanse incision site daily and </a:t>
            </a:r>
            <a:r>
              <a:rPr lang="en-US" sz="2400" dirty="0" err="1" smtClean="0"/>
              <a:t>prn</a:t>
            </a:r>
            <a:r>
              <a:rPr lang="en-US" sz="2400" dirty="0" smtClean="0"/>
              <a:t>.</a:t>
            </a:r>
            <a:endParaRPr lang="en-US" sz="2400" dirty="0" smtClean="0"/>
          </a:p>
          <a:p>
            <a:pPr lvl="1">
              <a:lnSpc>
                <a:spcPct val="90000"/>
              </a:lnSpc>
              <a:buClr>
                <a:schemeClr val="tx1"/>
              </a:buClr>
              <a:buFontTx/>
              <a:buBlip>
                <a:blip r:embed="rId2"/>
              </a:buBlip>
            </a:pPr>
            <a:r>
              <a:rPr lang="en-US" sz="2400" dirty="0" smtClean="0"/>
              <a:t>Change dressings as needed.</a:t>
            </a:r>
            <a:endParaRPr lang="en-US" sz="2400" dirty="0" smtClean="0"/>
          </a:p>
          <a:p>
            <a:pPr lvl="1">
              <a:lnSpc>
                <a:spcPct val="90000"/>
              </a:lnSpc>
              <a:buClr>
                <a:schemeClr val="tx1"/>
              </a:buClr>
              <a:buFontTx/>
              <a:buBlip>
                <a:blip r:embed="rId2"/>
              </a:buBlip>
            </a:pPr>
            <a:r>
              <a:rPr lang="en-US" sz="2400" dirty="0" smtClean="0"/>
              <a:t>Encourage early ambulation, deep breathing, coughing, and position change.</a:t>
            </a:r>
            <a:endParaRPr lang="en-US" sz="2400" dirty="0" smtClean="0"/>
          </a:p>
          <a:p>
            <a:pPr>
              <a:lnSpc>
                <a:spcPct val="90000"/>
              </a:lnSpc>
              <a:buClr>
                <a:schemeClr val="tx1"/>
              </a:buClr>
              <a:buFontTx/>
              <a:buBlip>
                <a:blip r:embed="rId1"/>
              </a:buBlip>
            </a:pPr>
            <a:endParaRPr lang="en-US"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smtClean="0">
                <a:latin typeface="Andalus" pitchFamily="18" charset="-78"/>
                <a:cs typeface="Andalus" pitchFamily="18" charset="-78"/>
              </a:rPr>
              <a:t>Childhood malnutrition leading to contracted pelvis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History of previous still birth, or previous prolonged labour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Young age of mother (under 17 years)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Female genital mutilation/cutting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Some medical illnesses like diabetes mellitus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Pelvic abnormalities following childhood illnesses like polio or pelvic injuries </a:t>
            </a:r>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
        <p:nvSpPr>
          <p:cNvPr id="2" name="Title 1"/>
          <p:cNvSpPr>
            <a:spLocks noGrp="1"/>
          </p:cNvSpPr>
          <p:nvPr>
            <p:ph type="title"/>
          </p:nvPr>
        </p:nvSpPr>
        <p:spPr>
          <a:xfrm>
            <a:off x="0" y="0"/>
            <a:ext cx="9144000" cy="1066800"/>
          </a:xfrm>
          <a:solidFill>
            <a:srgbClr val="FFFF00"/>
          </a:solidFill>
        </p:spPr>
        <p:txBody>
          <a:bodyPr>
            <a:normAutofit fontScale="90000"/>
          </a:bodyPr>
          <a:lstStyle/>
          <a:p>
            <a:r>
              <a:rPr lang="en-US" b="1" dirty="0" smtClean="0">
                <a:solidFill>
                  <a:schemeClr val="tx1"/>
                </a:solidFill>
                <a:latin typeface="Andalus" pitchFamily="18" charset="-78"/>
                <a:cs typeface="Andalus" pitchFamily="18" charset="-78"/>
              </a:rPr>
              <a:t>Factors associated with obstructed labour </a:t>
            </a:r>
            <a:endParaRPr lang="en-US" dirty="0">
              <a:solidFill>
                <a:schemeClr val="tx1"/>
              </a:solidFill>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lstStyle/>
          <a:p>
            <a:r>
              <a:rPr lang="en-US" dirty="0" smtClean="0"/>
              <a:t>If the MW suspects or detects breech presentation at 36weeks’ gestation or later, she should refer the woman to a doctor</a:t>
            </a:r>
            <a:endParaRPr lang="en-US" dirty="0" smtClean="0"/>
          </a:p>
          <a:p>
            <a:r>
              <a:rPr lang="en-US" dirty="0" smtClean="0"/>
              <a:t>The presentation may be confirmed by ultrasound scan or occasionally by abdominal </a:t>
            </a:r>
            <a:r>
              <a:rPr lang="en-US" dirty="0" err="1" smtClean="0"/>
              <a:t>xray</a:t>
            </a:r>
            <a:endParaRPr lang="en-US" dirty="0"/>
          </a:p>
        </p:txBody>
      </p:sp>
      <p:sp>
        <p:nvSpPr>
          <p:cNvPr id="2" name="Title 1"/>
          <p:cNvSpPr>
            <a:spLocks noGrp="1"/>
          </p:cNvSpPr>
          <p:nvPr>
            <p:ph type="title"/>
          </p:nvPr>
        </p:nvSpPr>
        <p:spPr>
          <a:xfrm>
            <a:off x="0" y="1"/>
            <a:ext cx="9144000" cy="761999"/>
          </a:xfrm>
          <a:solidFill>
            <a:srgbClr val="7030A0"/>
          </a:solidFill>
        </p:spPr>
        <p:txBody>
          <a:bodyPr>
            <a:normAutofit/>
          </a:bodyPr>
          <a:lstStyle/>
          <a:p>
            <a:r>
              <a:rPr lang="en-US" dirty="0" smtClean="0">
                <a:solidFill>
                  <a:srgbClr val="FFFF00"/>
                </a:solidFill>
              </a:rPr>
              <a:t>ANTENATAL MANAGEMENT</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6019800"/>
          </a:xfrm>
        </p:spPr>
        <p:txBody>
          <a:bodyPr>
            <a:normAutofit/>
          </a:bodyPr>
          <a:lstStyle/>
          <a:p>
            <a:r>
              <a:rPr lang="en-US" dirty="0" smtClean="0"/>
              <a:t>ECV is the use of external manipulation on the mother’s abdomen to convert a breech to a cephalic presentation. ECV is offered at term by an experienced &amp; skilled practitioner</a:t>
            </a:r>
            <a:endParaRPr lang="en-US" dirty="0" smtClean="0"/>
          </a:p>
          <a:p>
            <a:r>
              <a:rPr lang="en-US" dirty="0" smtClean="0"/>
              <a:t>The success of the procedure not only depends on the skills &amp; experience of the practitioner, but also the position &amp; engagement of the </a:t>
            </a:r>
            <a:r>
              <a:rPr lang="en-US" dirty="0" err="1" smtClean="0"/>
              <a:t>foetus</a:t>
            </a:r>
            <a:r>
              <a:rPr lang="en-US" dirty="0" smtClean="0"/>
              <a:t>, liquor volume &amp; maternal parity</a:t>
            </a:r>
            <a:endParaRPr lang="en-US" dirty="0" smtClean="0"/>
          </a:p>
          <a:p>
            <a:r>
              <a:rPr lang="en-US" dirty="0" err="1" smtClean="0"/>
              <a:t>Ecv</a:t>
            </a:r>
            <a:r>
              <a:rPr lang="en-US" dirty="0" smtClean="0"/>
              <a:t> can reduce the number of babies presenting by breech at term by 2/3 thus reducing the c/section rates </a:t>
            </a:r>
            <a:endParaRPr lang="en-US" dirty="0"/>
          </a:p>
        </p:txBody>
      </p:sp>
      <p:sp>
        <p:nvSpPr>
          <p:cNvPr id="2" name="Title 1"/>
          <p:cNvSpPr>
            <a:spLocks noGrp="1"/>
          </p:cNvSpPr>
          <p:nvPr>
            <p:ph type="title"/>
          </p:nvPr>
        </p:nvSpPr>
        <p:spPr>
          <a:xfrm>
            <a:off x="0" y="1"/>
            <a:ext cx="9144000" cy="761999"/>
          </a:xfrm>
          <a:solidFill>
            <a:schemeClr val="tx1"/>
          </a:solidFill>
        </p:spPr>
        <p:txBody>
          <a:bodyPr>
            <a:normAutofit/>
          </a:bodyPr>
          <a:lstStyle/>
          <a:p>
            <a:r>
              <a:rPr lang="en-US" b="1" dirty="0" smtClean="0">
                <a:solidFill>
                  <a:schemeClr val="bg1"/>
                </a:solidFill>
              </a:rPr>
              <a:t>External cephalic version(ECV)</a:t>
            </a:r>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987925"/>
          </a:xfrm>
        </p:spPr>
        <p:txBody>
          <a:bodyPr>
            <a:normAutofit fontScale="92500" lnSpcReduction="10000"/>
          </a:bodyPr>
          <a:lstStyle/>
          <a:p>
            <a:r>
              <a:rPr lang="en-US" dirty="0" smtClean="0"/>
              <a:t>Ultrasound scan is performed to </a:t>
            </a:r>
            <a:r>
              <a:rPr lang="en-US" dirty="0" err="1" smtClean="0"/>
              <a:t>localise</a:t>
            </a:r>
            <a:r>
              <a:rPr lang="en-US" dirty="0" smtClean="0"/>
              <a:t> the placenta &amp; confirm the position &amp; presentation of the </a:t>
            </a:r>
            <a:r>
              <a:rPr lang="en-US" dirty="0" err="1" smtClean="0"/>
              <a:t>foetus</a:t>
            </a:r>
            <a:endParaRPr lang="en-US" dirty="0" smtClean="0"/>
          </a:p>
          <a:p>
            <a:r>
              <a:rPr lang="en-US" dirty="0" smtClean="0"/>
              <a:t>A 3o minute CTG is performed to establish that the </a:t>
            </a:r>
            <a:r>
              <a:rPr lang="en-US" dirty="0" err="1" smtClean="0"/>
              <a:t>foetus</a:t>
            </a:r>
            <a:r>
              <a:rPr lang="en-US" dirty="0" smtClean="0"/>
              <a:t> is not distressed at the start of the procedure &amp; maternal </a:t>
            </a:r>
            <a:r>
              <a:rPr lang="en-US" dirty="0" err="1" smtClean="0"/>
              <a:t>bp</a:t>
            </a:r>
            <a:r>
              <a:rPr lang="en-US" dirty="0" smtClean="0"/>
              <a:t> &amp; pulse are recorded</a:t>
            </a:r>
            <a:endParaRPr lang="en-US" dirty="0" smtClean="0"/>
          </a:p>
          <a:p>
            <a:r>
              <a:rPr lang="en-US" dirty="0" smtClean="0"/>
              <a:t>Patient is asked to empty the bladder. The MW assists the patient into a comfortable supine position</a:t>
            </a:r>
            <a:endParaRPr lang="en-US" dirty="0" smtClean="0"/>
          </a:p>
          <a:p>
            <a:r>
              <a:rPr lang="en-US" dirty="0" smtClean="0"/>
              <a:t>Elevate the foot of the bed to help free the breech from the pelvic brim</a:t>
            </a:r>
            <a:endParaRPr lang="en-US" dirty="0" smtClean="0"/>
          </a:p>
          <a:p>
            <a:r>
              <a:rPr lang="en-US" dirty="0" smtClean="0"/>
              <a:t>The breech is displaced from the pelvic brim towards the iliac </a:t>
            </a:r>
            <a:r>
              <a:rPr lang="en-US" dirty="0" err="1" smtClean="0"/>
              <a:t>fossa</a:t>
            </a:r>
            <a:r>
              <a:rPr lang="en-US" dirty="0" smtClean="0"/>
              <a:t>. simultaneous force is then used as with one hand on each pole the operator makes the </a:t>
            </a:r>
            <a:r>
              <a:rPr lang="en-US" dirty="0" err="1" smtClean="0"/>
              <a:t>foetus</a:t>
            </a:r>
            <a:r>
              <a:rPr lang="en-US" dirty="0" smtClean="0"/>
              <a:t> perform a forward somersault   </a:t>
            </a:r>
            <a:endParaRPr lang="en-US" dirty="0"/>
          </a:p>
        </p:txBody>
      </p:sp>
      <p:sp>
        <p:nvSpPr>
          <p:cNvPr id="2" name="Title 1"/>
          <p:cNvSpPr>
            <a:spLocks noGrp="1"/>
          </p:cNvSpPr>
          <p:nvPr>
            <p:ph type="title"/>
          </p:nvPr>
        </p:nvSpPr>
        <p:spPr>
          <a:xfrm>
            <a:off x="457200" y="0"/>
            <a:ext cx="8229600" cy="533400"/>
          </a:xfrm>
        </p:spPr>
        <p:txBody>
          <a:bodyPr>
            <a:normAutofit fontScale="90000"/>
          </a:bodyPr>
          <a:lstStyle/>
          <a:p>
            <a:r>
              <a:rPr lang="en-US" b="1" dirty="0" smtClean="0"/>
              <a:t>Procedure of performing ECV</a:t>
            </a:r>
            <a:endParaRPr lang="en-US" b="1" dirty="0"/>
          </a:p>
        </p:txBody>
      </p:sp>
    </p:spTree>
  </p:cSld>
  <p:clrMapOvr>
    <a:masterClrMapping/>
  </p:clrMapOvr>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the woman is rhesus negative, an injection of anti-D immunoglobulin is given as prophylaxis against </a:t>
            </a:r>
            <a:r>
              <a:rPr lang="en-US" dirty="0" err="1" smtClean="0"/>
              <a:t>iso-immunisation</a:t>
            </a:r>
            <a:r>
              <a:rPr lang="en-US" dirty="0" smtClean="0"/>
              <a:t> caused by any placental separation. If the version is performed immediately prior to the onset of labour, this should be delayed until after delivery when the blood </a:t>
            </a:r>
            <a:r>
              <a:rPr lang="en-US" dirty="0" err="1" smtClean="0"/>
              <a:t>grp</a:t>
            </a:r>
            <a:r>
              <a:rPr lang="en-US" dirty="0" smtClean="0"/>
              <a:t> of the baby is known</a:t>
            </a:r>
            <a:endParaRPr lang="en-US" dirty="0"/>
          </a:p>
        </p:txBody>
      </p:sp>
      <p:sp>
        <p:nvSpPr>
          <p:cNvPr id="2" name="Title 1"/>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064125"/>
          </a:xfrm>
        </p:spPr>
        <p:txBody>
          <a:bodyPr>
            <a:normAutofit/>
          </a:bodyPr>
          <a:lstStyle/>
          <a:p>
            <a:r>
              <a:rPr lang="en-US" u="sng" dirty="0" smtClean="0"/>
              <a:t>Knotting</a:t>
            </a:r>
            <a:r>
              <a:rPr lang="en-US" dirty="0" smtClean="0"/>
              <a:t> of the umbilical cord-this should be suspected if </a:t>
            </a:r>
            <a:r>
              <a:rPr lang="en-US" dirty="0" err="1" smtClean="0"/>
              <a:t>bradycardia</a:t>
            </a:r>
            <a:r>
              <a:rPr lang="en-US" dirty="0" smtClean="0"/>
              <a:t> occurs &amp; persists. The </a:t>
            </a:r>
            <a:r>
              <a:rPr lang="en-US" dirty="0" err="1" smtClean="0"/>
              <a:t>foetus</a:t>
            </a:r>
            <a:r>
              <a:rPr lang="en-US" dirty="0" smtClean="0"/>
              <a:t> is immediately turned back to a breech presentation</a:t>
            </a:r>
            <a:endParaRPr lang="en-US" dirty="0" smtClean="0"/>
          </a:p>
          <a:p>
            <a:r>
              <a:rPr lang="en-US" u="sng" dirty="0" smtClean="0"/>
              <a:t>Separation of the placenta</a:t>
            </a:r>
            <a:r>
              <a:rPr lang="en-US" dirty="0" smtClean="0"/>
              <a:t>-the MW should ask the woman to report pain or vaginal bleeding during and after the procedure</a:t>
            </a:r>
            <a:endParaRPr lang="en-US" dirty="0" smtClean="0"/>
          </a:p>
          <a:p>
            <a:r>
              <a:rPr lang="en-US" u="sng" dirty="0" smtClean="0"/>
              <a:t>Rupture of the membranes</a:t>
            </a:r>
            <a:r>
              <a:rPr lang="en-US" dirty="0" smtClean="0"/>
              <a:t>-if this occurs the cord may prolapse </a:t>
            </a:r>
            <a:r>
              <a:rPr lang="en-US" dirty="0" err="1" smtClean="0"/>
              <a:t>becoz</a:t>
            </a:r>
            <a:r>
              <a:rPr lang="en-US" dirty="0" smtClean="0"/>
              <a:t> neither the head nor breech is engaged</a:t>
            </a:r>
            <a:endParaRPr lang="en-US" dirty="0"/>
          </a:p>
        </p:txBody>
      </p:sp>
      <p:sp>
        <p:nvSpPr>
          <p:cNvPr id="2" name="Title 1"/>
          <p:cNvSpPr>
            <a:spLocks noGrp="1"/>
          </p:cNvSpPr>
          <p:nvPr>
            <p:ph type="title"/>
          </p:nvPr>
        </p:nvSpPr>
        <p:spPr>
          <a:xfrm>
            <a:off x="457200" y="0"/>
            <a:ext cx="8229600" cy="838200"/>
          </a:xfrm>
        </p:spPr>
        <p:txBody>
          <a:bodyPr/>
          <a:lstStyle/>
          <a:p>
            <a:r>
              <a:rPr lang="en-US" b="1" dirty="0" smtClean="0"/>
              <a:t>Complications of ECV</a:t>
            </a:r>
            <a:endParaRPr lang="en-US" b="1" dirty="0"/>
          </a:p>
        </p:txBody>
      </p:sp>
    </p:spTree>
  </p:cSld>
  <p:clrMapOvr>
    <a:masterClrMapping/>
  </p:clrMapOvr>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dirty="0" smtClean="0"/>
              <a:t>Presence of a previous uterine scar</a:t>
            </a:r>
            <a:endParaRPr lang="en-US" dirty="0" smtClean="0"/>
          </a:p>
          <a:p>
            <a:r>
              <a:rPr lang="en-US" dirty="0" smtClean="0"/>
              <a:t>P.E.T or hypertension- </a:t>
            </a:r>
            <a:r>
              <a:rPr lang="en-US" dirty="0" err="1" smtClean="0"/>
              <a:t>becoz</a:t>
            </a:r>
            <a:r>
              <a:rPr lang="en-US" dirty="0" smtClean="0"/>
              <a:t> of the increased risk of placenta abruption</a:t>
            </a:r>
            <a:endParaRPr lang="en-US" dirty="0" smtClean="0"/>
          </a:p>
          <a:p>
            <a:r>
              <a:rPr lang="en-US" dirty="0" smtClean="0"/>
              <a:t>Multiple pregnancy</a:t>
            </a:r>
            <a:endParaRPr lang="en-US" dirty="0" smtClean="0"/>
          </a:p>
          <a:p>
            <a:r>
              <a:rPr lang="en-US" dirty="0" err="1" smtClean="0"/>
              <a:t>Oligohydramnios</a:t>
            </a:r>
            <a:r>
              <a:rPr lang="en-US" dirty="0" smtClean="0"/>
              <a:t>- </a:t>
            </a:r>
            <a:r>
              <a:rPr lang="en-US" dirty="0" err="1" smtClean="0"/>
              <a:t>becoz</a:t>
            </a:r>
            <a:r>
              <a:rPr lang="en-US" dirty="0" smtClean="0"/>
              <a:t> too much force has to be applied directly to the </a:t>
            </a:r>
            <a:r>
              <a:rPr lang="en-US" dirty="0" err="1" smtClean="0"/>
              <a:t>foetus</a:t>
            </a:r>
            <a:r>
              <a:rPr lang="en-US" dirty="0" smtClean="0"/>
              <a:t> &amp; the version is likely to be unsuccessful</a:t>
            </a:r>
            <a:endParaRPr lang="en-US" dirty="0" smtClean="0"/>
          </a:p>
          <a:p>
            <a:r>
              <a:rPr lang="en-US" dirty="0" smtClean="0"/>
              <a:t>Ruptured membranes</a:t>
            </a:r>
            <a:endParaRPr lang="en-US" dirty="0" smtClean="0"/>
          </a:p>
          <a:p>
            <a:r>
              <a:rPr lang="en-US" dirty="0" smtClean="0"/>
              <a:t>A hydrocephalic </a:t>
            </a:r>
            <a:r>
              <a:rPr lang="en-US" dirty="0" err="1" smtClean="0"/>
              <a:t>foetus</a:t>
            </a:r>
            <a:endParaRPr lang="en-US" dirty="0" smtClean="0"/>
          </a:p>
          <a:p>
            <a:r>
              <a:rPr lang="en-US" dirty="0" smtClean="0"/>
              <a:t>Any condition which would require delivery by </a:t>
            </a:r>
            <a:r>
              <a:rPr lang="en-US" dirty="0" err="1" smtClean="0"/>
              <a:t>cs</a:t>
            </a:r>
            <a:endParaRPr lang="en-US" dirty="0"/>
          </a:p>
        </p:txBody>
      </p:sp>
      <p:sp>
        <p:nvSpPr>
          <p:cNvPr id="2" name="Title 1"/>
          <p:cNvSpPr>
            <a:spLocks noGrp="1"/>
          </p:cNvSpPr>
          <p:nvPr>
            <p:ph type="title"/>
          </p:nvPr>
        </p:nvSpPr>
        <p:spPr>
          <a:xfrm>
            <a:off x="457200" y="0"/>
            <a:ext cx="8229600" cy="914400"/>
          </a:xfrm>
        </p:spPr>
        <p:txBody>
          <a:bodyPr/>
          <a:lstStyle/>
          <a:p>
            <a:r>
              <a:rPr lang="en-US" b="1" dirty="0" smtClean="0"/>
              <a:t>Contraindications of ECV</a:t>
            </a:r>
            <a:endParaRPr lang="en-US" b="1" dirty="0"/>
          </a:p>
        </p:txBody>
      </p:sp>
    </p:spTree>
  </p:cSld>
  <p:clrMapOvr>
    <a:masterClrMapping/>
  </p:clrMapOvr>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30725"/>
          </a:xfrm>
        </p:spPr>
        <p:txBody>
          <a:bodyPr>
            <a:normAutofit/>
          </a:bodyPr>
          <a:lstStyle/>
          <a:p>
            <a:r>
              <a:rPr lang="en-US" sz="3200" dirty="0" smtClean="0"/>
              <a:t>The bitrochanteric diameter (10cm) enters in the left oblique diameter of the pelvic brim. The sacrum points to the left ilio-pectineal eminence</a:t>
            </a:r>
            <a:endParaRPr lang="en-US" sz="3200" dirty="0"/>
          </a:p>
        </p:txBody>
      </p:sp>
      <p:sp>
        <p:nvSpPr>
          <p:cNvPr id="2" name="Title 1"/>
          <p:cNvSpPr>
            <a:spLocks noGrp="1"/>
          </p:cNvSpPr>
          <p:nvPr>
            <p:ph type="title"/>
          </p:nvPr>
        </p:nvSpPr>
        <p:spPr>
          <a:xfrm>
            <a:off x="228600" y="274638"/>
            <a:ext cx="8686800" cy="1143000"/>
          </a:xfrm>
        </p:spPr>
        <p:txBody>
          <a:bodyPr>
            <a:normAutofit fontScale="90000"/>
          </a:bodyPr>
          <a:lstStyle/>
          <a:p>
            <a:r>
              <a:rPr lang="en-US" b="1" dirty="0" smtClean="0"/>
              <a:t>Mechanism of Labour in a Left Sacro Anterior (LSA) Position</a:t>
            </a:r>
            <a:endParaRPr lang="en-US" dirty="0"/>
          </a:p>
        </p:txBody>
      </p:sp>
    </p:spTree>
  </p:cSld>
  <p:clrMapOvr>
    <a:masterClrMapping/>
  </p:clrMapOvr>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sz="2800" dirty="0" smtClean="0">
                <a:latin typeface="Calibri" panose="020F0502020204030204" charset="0"/>
              </a:rPr>
              <a:t>Position :Left Sacro-Anterior, LSA</a:t>
            </a:r>
            <a:endParaRPr lang="en-US" sz="2800" dirty="0" smtClean="0">
              <a:latin typeface="Calibri" panose="020F0502020204030204" charset="0"/>
            </a:endParaRPr>
          </a:p>
          <a:p>
            <a:r>
              <a:rPr lang="en-US" sz="2800" dirty="0" smtClean="0">
                <a:latin typeface="Calibri" panose="020F0502020204030204" charset="0"/>
              </a:rPr>
              <a:t>Lie :Longitudinal</a:t>
            </a:r>
            <a:endParaRPr lang="en-US" sz="2800" dirty="0" smtClean="0">
              <a:latin typeface="Calibri" panose="020F0502020204030204" charset="0"/>
            </a:endParaRPr>
          </a:p>
          <a:p>
            <a:r>
              <a:rPr lang="en-US" sz="2800" dirty="0" smtClean="0">
                <a:latin typeface="Calibri" panose="020F0502020204030204" charset="0"/>
              </a:rPr>
              <a:t>Attitude :Complete flexion</a:t>
            </a:r>
            <a:endParaRPr lang="en-US" sz="2800" dirty="0" smtClean="0">
              <a:latin typeface="Calibri" panose="020F0502020204030204" charset="0"/>
            </a:endParaRPr>
          </a:p>
          <a:p>
            <a:r>
              <a:rPr lang="en-US" sz="2800" dirty="0" smtClean="0">
                <a:latin typeface="Calibri" panose="020F0502020204030204" charset="0"/>
              </a:rPr>
              <a:t>Presentation :Breech</a:t>
            </a:r>
            <a:endParaRPr lang="en-US" sz="2800" dirty="0" smtClean="0">
              <a:latin typeface="Calibri" panose="020F0502020204030204" charset="0"/>
            </a:endParaRPr>
          </a:p>
          <a:p>
            <a:r>
              <a:rPr lang="en-US" sz="2800" dirty="0" smtClean="0">
                <a:latin typeface="Calibri" panose="020F0502020204030204" charset="0"/>
              </a:rPr>
              <a:t>Denominator :Sacrum</a:t>
            </a:r>
            <a:endParaRPr lang="en-US" sz="2800" dirty="0" smtClean="0">
              <a:latin typeface="Calibri" panose="020F0502020204030204" charset="0"/>
            </a:endParaRPr>
          </a:p>
          <a:p>
            <a:r>
              <a:rPr lang="en-US" sz="2800" dirty="0" smtClean="0">
                <a:latin typeface="Calibri" panose="020F0502020204030204" charset="0"/>
              </a:rPr>
              <a:t>Presenting part :Anterior left buttock</a:t>
            </a:r>
            <a:endParaRPr lang="en-US" sz="2800" dirty="0" smtClean="0">
              <a:latin typeface="Calibri" panose="020F0502020204030204" charset="0"/>
            </a:endParaRPr>
          </a:p>
          <a:p>
            <a:pPr marL="365760" lvl="1" indent="-255905">
              <a:spcBef>
                <a:spcPts val="400"/>
              </a:spcBef>
              <a:buSzPct val="68000"/>
              <a:buFont typeface="Wingdings 3" panose="05040102010807070707"/>
              <a:buChar char=""/>
            </a:pPr>
            <a:r>
              <a:rPr lang="en-US" sz="2800" dirty="0" smtClean="0">
                <a:latin typeface="Calibri" panose="020F0502020204030204" charset="0"/>
              </a:rPr>
              <a:t>The diameter of engagement : </a:t>
            </a:r>
            <a:r>
              <a:rPr lang="en-US" sz="2800" dirty="0" err="1" smtClean="0">
                <a:latin typeface="Calibri" panose="020F0502020204030204" charset="0"/>
              </a:rPr>
              <a:t>bitrochantric</a:t>
            </a:r>
            <a:r>
              <a:rPr lang="en-US" sz="2800" dirty="0" smtClean="0">
                <a:latin typeface="Calibri" panose="020F0502020204030204" charset="0"/>
              </a:rPr>
              <a:t> diameter (is a transverse diameter between the two great </a:t>
            </a:r>
            <a:r>
              <a:rPr lang="en-US" sz="2800" dirty="0" err="1" smtClean="0">
                <a:latin typeface="Calibri" panose="020F0502020204030204" charset="0"/>
              </a:rPr>
              <a:t>trochanters</a:t>
            </a:r>
            <a:r>
              <a:rPr lang="en-US" sz="2800" dirty="0" smtClean="0">
                <a:latin typeface="Calibri" panose="020F0502020204030204" charset="0"/>
              </a:rPr>
              <a:t> of the fetus ), it is 10 cm.</a:t>
            </a:r>
            <a:endParaRPr lang="en-US" sz="2800" dirty="0" smtClean="0">
              <a:latin typeface="Calibri" panose="020F0502020204030204" charset="0"/>
            </a:endParaRPr>
          </a:p>
          <a:p>
            <a:endParaRPr lang="en-US" sz="2800" dirty="0">
              <a:latin typeface="Calibri" panose="020F0502020204030204" charset="0"/>
            </a:endParaRPr>
          </a:p>
        </p:txBody>
      </p:sp>
      <p:sp>
        <p:nvSpPr>
          <p:cNvPr id="2" name="Title 1"/>
          <p:cNvSpPr>
            <a:spLocks noGrp="1"/>
          </p:cNvSpPr>
          <p:nvPr>
            <p:ph type="title"/>
          </p:nvPr>
        </p:nvSpPr>
        <p:spPr/>
        <p:txBody>
          <a:bodyPr>
            <a:normAutofit/>
          </a:bodyPr>
          <a:lstStyle/>
          <a:p>
            <a:r>
              <a:rPr lang="en-US" b="1" dirty="0" smtClean="0"/>
              <a:t>Summary of LSA Position</a:t>
            </a:r>
            <a:endParaRPr lang="en-US" dirty="0"/>
          </a:p>
        </p:txBody>
      </p:sp>
    </p:spTree>
  </p:cSld>
  <p:clrMapOvr>
    <a:masterClrMapping/>
  </p:clrMapOvr>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breechpositions"/>
          <p:cNvPicPr>
            <a:picLocks noGrp="1" noChangeAspect="1" noChangeArrowheads="1"/>
          </p:cNvPicPr>
          <p:nvPr>
            <p:ph idx="1"/>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takes place with increasing compaction due to increased flexion of limbs</a:t>
            </a:r>
            <a:endParaRPr lang="en-US" dirty="0"/>
          </a:p>
        </p:txBody>
      </p:sp>
      <p:sp>
        <p:nvSpPr>
          <p:cNvPr id="2" name="Title 1"/>
          <p:cNvSpPr>
            <a:spLocks noGrp="1"/>
          </p:cNvSpPr>
          <p:nvPr>
            <p:ph type="title"/>
          </p:nvPr>
        </p:nvSpPr>
        <p:spPr/>
        <p:txBody>
          <a:bodyPr>
            <a:normAutofit/>
          </a:bodyPr>
          <a:lstStyle/>
          <a:p>
            <a:r>
              <a:rPr lang="en-US" b="1" dirty="0" smtClean="0"/>
              <a:t>Descent</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a:buNone/>
            </a:pPr>
            <a:r>
              <a:rPr lang="en-US" sz="2800" dirty="0" smtClean="0">
                <a:latin typeface="Andalus" pitchFamily="18" charset="-78"/>
                <a:cs typeface="Andalus" pitchFamily="18" charset="-78"/>
              </a:rPr>
              <a:t>Common factors predisposing to obstructed labour include: </a:t>
            </a:r>
            <a:endParaRPr lang="en-US" sz="2800" dirty="0" smtClean="0">
              <a:latin typeface="Andalus" pitchFamily="18" charset="-78"/>
              <a:cs typeface="Andalus" pitchFamily="18" charset="-78"/>
            </a:endParaRPr>
          </a:p>
          <a:p>
            <a:r>
              <a:rPr lang="en-US" sz="2400" dirty="0" smtClean="0">
                <a:latin typeface="Andalus" pitchFamily="18" charset="-78"/>
                <a:cs typeface="Andalus" pitchFamily="18" charset="-78"/>
              </a:rPr>
              <a:t>Cephalopelvic disproportion </a:t>
            </a:r>
            <a:endParaRPr lang="en-US" sz="2400" dirty="0" smtClean="0">
              <a:latin typeface="Andalus" pitchFamily="18" charset="-78"/>
              <a:cs typeface="Andalus" pitchFamily="18" charset="-78"/>
            </a:endParaRPr>
          </a:p>
          <a:p>
            <a:r>
              <a:rPr lang="en-US" sz="2400" dirty="0" smtClean="0">
                <a:latin typeface="Andalus" pitchFamily="18" charset="-78"/>
                <a:cs typeface="Andalus" pitchFamily="18" charset="-78"/>
              </a:rPr>
              <a:t>Foetal </a:t>
            </a:r>
            <a:r>
              <a:rPr lang="en-US" sz="2400" dirty="0" err="1" smtClean="0">
                <a:latin typeface="Andalus" pitchFamily="18" charset="-78"/>
                <a:cs typeface="Andalus" pitchFamily="18" charset="-78"/>
              </a:rPr>
              <a:t>macrosomia</a:t>
            </a:r>
            <a:r>
              <a:rPr lang="en-US" sz="2400" dirty="0" smtClean="0">
                <a:latin typeface="Andalus" pitchFamily="18" charset="-78"/>
                <a:cs typeface="Andalus" pitchFamily="18" charset="-78"/>
              </a:rPr>
              <a:t> e.g. in poorly controlled diabetes mellitus in pregnancy </a:t>
            </a:r>
            <a:endParaRPr lang="en-US" sz="2400" dirty="0" smtClean="0">
              <a:latin typeface="Andalus" pitchFamily="18" charset="-78"/>
              <a:cs typeface="Andalus" pitchFamily="18" charset="-78"/>
            </a:endParaRPr>
          </a:p>
          <a:p>
            <a:r>
              <a:rPr lang="en-US" sz="2400" dirty="0" err="1" smtClean="0">
                <a:latin typeface="Andalus" pitchFamily="18" charset="-78"/>
                <a:cs typeface="Andalus" pitchFamily="18" charset="-78"/>
              </a:rPr>
              <a:t>Malpresentation</a:t>
            </a:r>
            <a:r>
              <a:rPr lang="en-US" sz="2400" dirty="0" smtClean="0">
                <a:latin typeface="Andalus" pitchFamily="18" charset="-78"/>
                <a:cs typeface="Andalus" pitchFamily="18" charset="-78"/>
              </a:rPr>
              <a:t> e.g. brow, shoulder, face with </a:t>
            </a:r>
            <a:r>
              <a:rPr lang="en-US" sz="2400" dirty="0" err="1" smtClean="0">
                <a:latin typeface="Andalus" pitchFamily="18" charset="-78"/>
                <a:cs typeface="Andalus" pitchFamily="18" charset="-78"/>
              </a:rPr>
              <a:t>mentoposterior</a:t>
            </a:r>
            <a:r>
              <a:rPr lang="en-US" sz="2400" dirty="0" smtClean="0">
                <a:latin typeface="Andalus" pitchFamily="18" charset="-78"/>
                <a:cs typeface="Andalus" pitchFamily="18" charset="-78"/>
              </a:rPr>
              <a:t>, breech </a:t>
            </a:r>
            <a:endParaRPr lang="en-US" sz="2400" dirty="0" smtClean="0">
              <a:latin typeface="Andalus" pitchFamily="18" charset="-78"/>
              <a:cs typeface="Andalus" pitchFamily="18" charset="-78"/>
            </a:endParaRPr>
          </a:p>
          <a:p>
            <a:r>
              <a:rPr lang="en-US" sz="2400" dirty="0" smtClean="0">
                <a:latin typeface="Andalus" pitchFamily="18" charset="-78"/>
                <a:cs typeface="Andalus" pitchFamily="18" charset="-78"/>
              </a:rPr>
              <a:t>Foetal abnormalities e.g. hydrocephalus </a:t>
            </a:r>
            <a:endParaRPr lang="en-US" sz="2400" dirty="0" smtClean="0">
              <a:latin typeface="Andalus" pitchFamily="18" charset="-78"/>
              <a:cs typeface="Andalus" pitchFamily="18" charset="-78"/>
            </a:endParaRPr>
          </a:p>
          <a:p>
            <a:r>
              <a:rPr lang="en-US" sz="2400" dirty="0" smtClean="0">
                <a:latin typeface="Andalus" pitchFamily="18" charset="-78"/>
                <a:cs typeface="Andalus" pitchFamily="18" charset="-78"/>
              </a:rPr>
              <a:t>Multiple gestation with locked twins </a:t>
            </a:r>
            <a:endParaRPr lang="en-US" sz="2400" dirty="0" smtClean="0">
              <a:latin typeface="Andalus" pitchFamily="18" charset="-78"/>
              <a:cs typeface="Andalus" pitchFamily="18" charset="-78"/>
            </a:endParaRPr>
          </a:p>
          <a:p>
            <a:r>
              <a:rPr lang="en-US" sz="2400" dirty="0" smtClean="0">
                <a:latin typeface="Andalus" pitchFamily="18" charset="-78"/>
                <a:cs typeface="Andalus" pitchFamily="18" charset="-78"/>
              </a:rPr>
              <a:t>Abnormalities of the reproductive tract e.g. pelvic </a:t>
            </a:r>
            <a:r>
              <a:rPr lang="en-US" sz="2400" dirty="0" err="1" smtClean="0">
                <a:latin typeface="Andalus" pitchFamily="18" charset="-78"/>
                <a:cs typeface="Andalus" pitchFamily="18" charset="-78"/>
              </a:rPr>
              <a:t>tumour</a:t>
            </a:r>
            <a:r>
              <a:rPr lang="en-US" sz="2400" dirty="0" smtClean="0">
                <a:latin typeface="Andalus" pitchFamily="18" charset="-78"/>
                <a:cs typeface="Andalus" pitchFamily="18" charset="-78"/>
              </a:rPr>
              <a:t>, cervical or vaginal </a:t>
            </a:r>
            <a:r>
              <a:rPr lang="en-US" sz="2400" dirty="0" err="1" smtClean="0">
                <a:latin typeface="Andalus" pitchFamily="18" charset="-78"/>
                <a:cs typeface="Andalus" pitchFamily="18" charset="-78"/>
              </a:rPr>
              <a:t>stenosis</a:t>
            </a:r>
            <a:r>
              <a:rPr lang="en-US" sz="2400" dirty="0" smtClean="0">
                <a:latin typeface="Andalus" pitchFamily="18" charset="-78"/>
                <a:cs typeface="Andalus" pitchFamily="18" charset="-78"/>
              </a:rPr>
              <a:t>, tight perineum and FGM/FGC scar. </a:t>
            </a:r>
            <a:endParaRPr lang="en-US" sz="2400" dirty="0" smtClean="0">
              <a:latin typeface="Andalus" pitchFamily="18" charset="-78"/>
              <a:cs typeface="Andalus" pitchFamily="18" charset="-78"/>
            </a:endParaRPr>
          </a:p>
          <a:p>
            <a:r>
              <a:rPr lang="en-US" sz="2400" dirty="0" smtClean="0">
                <a:latin typeface="Andalus" pitchFamily="18" charset="-78"/>
                <a:cs typeface="Andalus" pitchFamily="18" charset="-78"/>
              </a:rPr>
              <a:t>Underdeveloped pelvis e.g. adolescent pregnancy </a:t>
            </a:r>
            <a:endParaRPr lang="en-US" sz="2400" dirty="0" smtClean="0">
              <a:latin typeface="Andalus" pitchFamily="18" charset="-78"/>
              <a:cs typeface="Andalus" pitchFamily="18" charset="-78"/>
            </a:endParaRPr>
          </a:p>
          <a:p>
            <a:r>
              <a:rPr lang="en-US" sz="2400" dirty="0" smtClean="0">
                <a:latin typeface="Andalus" pitchFamily="18" charset="-78"/>
                <a:cs typeface="Andalus" pitchFamily="18" charset="-78"/>
              </a:rPr>
              <a:t>Childhood malnutrition leading to contracted pelvis </a:t>
            </a:r>
            <a:endParaRPr lang="en-US" sz="2400" dirty="0" smtClean="0">
              <a:latin typeface="Andalus" pitchFamily="18" charset="-78"/>
              <a:cs typeface="Andalus" pitchFamily="18" charset="-78"/>
            </a:endParaRPr>
          </a:p>
          <a:p>
            <a:endParaRPr lang="en-US" sz="2400" dirty="0">
              <a:latin typeface="Andalus" pitchFamily="18" charset="-78"/>
              <a:cs typeface="Andalus" pitchFamily="18" charset="-78"/>
            </a:endParaRPr>
          </a:p>
        </p:txBody>
      </p:sp>
      <p:sp>
        <p:nvSpPr>
          <p:cNvPr id="2" name="Title 1"/>
          <p:cNvSpPr>
            <a:spLocks noGrp="1"/>
          </p:cNvSpPr>
          <p:nvPr>
            <p:ph type="title"/>
          </p:nvPr>
        </p:nvSpPr>
        <p:spPr>
          <a:xfrm>
            <a:off x="0" y="228600"/>
            <a:ext cx="9144000" cy="914400"/>
          </a:xfrm>
          <a:solidFill>
            <a:srgbClr val="92D050"/>
          </a:solidFill>
        </p:spPr>
        <p:txBody>
          <a:bodyPr/>
          <a:lstStyle/>
          <a:p>
            <a:r>
              <a:rPr lang="en-US" b="1" dirty="0" smtClean="0">
                <a:solidFill>
                  <a:schemeClr val="tx1"/>
                </a:solidFill>
                <a:latin typeface="Andalus" pitchFamily="18" charset="-78"/>
                <a:cs typeface="Andalus" pitchFamily="18" charset="-78"/>
              </a:rPr>
              <a:t>Causes of obstructed labour </a:t>
            </a:r>
            <a:endParaRPr lang="en-US" dirty="0">
              <a:solidFill>
                <a:schemeClr val="tx1"/>
              </a:solidFill>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anterior buttock reaches the pelvic floor first and rotates one eighth of a circle forwards along the right side of pelvis to lie underneath the </a:t>
            </a:r>
            <a:r>
              <a:rPr lang="en-US" dirty="0" err="1" smtClean="0"/>
              <a:t>symphysis</a:t>
            </a:r>
            <a:r>
              <a:rPr lang="en-US" dirty="0" smtClean="0"/>
              <a:t> pubis. The bitrochanteric diameter is now in the antero-posterior diameter of the outlet</a:t>
            </a:r>
            <a:endParaRPr lang="en-US" dirty="0"/>
          </a:p>
        </p:txBody>
      </p:sp>
      <p:sp>
        <p:nvSpPr>
          <p:cNvPr id="2" name="Title 1"/>
          <p:cNvSpPr>
            <a:spLocks noGrp="1"/>
          </p:cNvSpPr>
          <p:nvPr>
            <p:ph type="title"/>
          </p:nvPr>
        </p:nvSpPr>
        <p:spPr/>
        <p:txBody>
          <a:bodyPr>
            <a:normAutofit fontScale="90000"/>
          </a:bodyPr>
          <a:lstStyle/>
          <a:p>
            <a:r>
              <a:rPr lang="en-US" b="1" dirty="0" smtClean="0"/>
              <a:t>Internal Rotation of the Buttocks</a:t>
            </a:r>
            <a:endParaRPr lang="en-US" dirty="0"/>
          </a:p>
        </p:txBody>
      </p:sp>
    </p:spTree>
  </p:cSld>
  <p:clrMapOvr>
    <a:masterClrMapping/>
  </p:clrMapOvr>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anterior buttock escapes under the symphysis pubis. The posterior buttock sweeps the perineum and the buttocks are born by a movement of lateral flexion</a:t>
            </a:r>
            <a:endParaRPr lang="en-US" dirty="0"/>
          </a:p>
        </p:txBody>
      </p:sp>
      <p:sp>
        <p:nvSpPr>
          <p:cNvPr id="2" name="Title 1"/>
          <p:cNvSpPr>
            <a:spLocks noGrp="1"/>
          </p:cNvSpPr>
          <p:nvPr>
            <p:ph type="title"/>
          </p:nvPr>
        </p:nvSpPr>
        <p:spPr/>
        <p:txBody>
          <a:bodyPr>
            <a:normAutofit fontScale="90000"/>
          </a:bodyPr>
          <a:lstStyle/>
          <a:p>
            <a:r>
              <a:rPr lang="en-US" b="1" dirty="0" smtClean="0"/>
              <a:t>Lateral Flexion of the Body</a:t>
            </a:r>
            <a:br>
              <a:rPr lang="en-US" b="1" dirty="0" smtClean="0"/>
            </a:br>
            <a:endParaRPr lang="en-US" dirty="0"/>
          </a:p>
        </p:txBody>
      </p:sp>
    </p:spTree>
  </p:cSld>
  <p:clrMapOvr>
    <a:masterClrMapping/>
  </p:clrMapOvr>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anterior buttock turns slightly to the patient’s right side</a:t>
            </a:r>
            <a:endParaRPr lang="en-US" dirty="0"/>
          </a:p>
        </p:txBody>
      </p:sp>
      <p:sp>
        <p:nvSpPr>
          <p:cNvPr id="2" name="Title 1"/>
          <p:cNvSpPr>
            <a:spLocks noGrp="1"/>
          </p:cNvSpPr>
          <p:nvPr>
            <p:ph type="title"/>
          </p:nvPr>
        </p:nvSpPr>
        <p:spPr/>
        <p:txBody>
          <a:bodyPr>
            <a:normAutofit/>
          </a:bodyPr>
          <a:lstStyle/>
          <a:p>
            <a:r>
              <a:rPr lang="en-US" b="1" dirty="0" smtClean="0"/>
              <a:t>Restitution of the Buttocks</a:t>
            </a:r>
            <a:endParaRPr lang="en-US" dirty="0"/>
          </a:p>
        </p:txBody>
      </p:sp>
    </p:spTree>
  </p:cSld>
  <p:clrMapOvr>
    <a:masterClrMapping/>
  </p:clrMapOvr>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shoulders enter in the same oblique diameter of the brim as the buttocks. The anterior shoulder rotates forwards 1/8 of a circle along the right side of the pelvis and escapes under the symphysis pubis. The posterior shoulder sweeps the perineum and the shoulders are born.</a:t>
            </a:r>
            <a:endParaRPr lang="en-US" dirty="0"/>
          </a:p>
        </p:txBody>
      </p:sp>
      <p:sp>
        <p:nvSpPr>
          <p:cNvPr id="2" name="Title 1"/>
          <p:cNvSpPr>
            <a:spLocks noGrp="1"/>
          </p:cNvSpPr>
          <p:nvPr>
            <p:ph type="title"/>
          </p:nvPr>
        </p:nvSpPr>
        <p:spPr/>
        <p:txBody>
          <a:bodyPr>
            <a:normAutofit fontScale="90000"/>
          </a:bodyPr>
          <a:lstStyle/>
          <a:p>
            <a:r>
              <a:rPr lang="en-US" b="1" dirty="0" smtClean="0"/>
              <a:t>Internal Rotation of the Shoulders</a:t>
            </a:r>
            <a:endParaRPr lang="en-US" dirty="0"/>
          </a:p>
        </p:txBody>
      </p:sp>
    </p:spTree>
  </p:cSld>
  <p:clrMapOvr>
    <a:masterClrMapping/>
  </p:clrMapOvr>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head enters in the transverse diameter of the pelvic brim. The occiput rotates along the left or right side of the pelvis. The sub-occipital region (nape of the neck) impinges under surface of the symphysis pubis</a:t>
            </a:r>
            <a:endParaRPr lang="en-US" dirty="0"/>
          </a:p>
        </p:txBody>
      </p:sp>
      <p:sp>
        <p:nvSpPr>
          <p:cNvPr id="2" name="Title 1"/>
          <p:cNvSpPr>
            <a:spLocks noGrp="1"/>
          </p:cNvSpPr>
          <p:nvPr>
            <p:ph type="title"/>
          </p:nvPr>
        </p:nvSpPr>
        <p:spPr/>
        <p:txBody>
          <a:bodyPr>
            <a:normAutofit/>
          </a:bodyPr>
          <a:lstStyle/>
          <a:p>
            <a:r>
              <a:rPr lang="en-US" b="1" dirty="0" smtClean="0"/>
              <a:t>Internal Rotation of the Head</a:t>
            </a:r>
            <a:endParaRPr lang="en-US" dirty="0"/>
          </a:p>
        </p:txBody>
      </p:sp>
    </p:spTree>
  </p:cSld>
  <p:clrMapOvr>
    <a:masterClrMapping/>
  </p:clrMapOvr>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body turns so that the back is uppermost, a movement which accompanies internal rotation of the head.</a:t>
            </a:r>
            <a:endParaRPr lang="en-US" dirty="0"/>
          </a:p>
        </p:txBody>
      </p:sp>
      <p:sp>
        <p:nvSpPr>
          <p:cNvPr id="2" name="Title 1"/>
          <p:cNvSpPr>
            <a:spLocks noGrp="1"/>
          </p:cNvSpPr>
          <p:nvPr>
            <p:ph type="title"/>
          </p:nvPr>
        </p:nvSpPr>
        <p:spPr/>
        <p:txBody>
          <a:bodyPr>
            <a:normAutofit/>
          </a:bodyPr>
          <a:lstStyle/>
          <a:p>
            <a:r>
              <a:rPr lang="en-US" b="1" dirty="0" smtClean="0"/>
              <a:t>External Rotation of the Body</a:t>
            </a:r>
            <a:endParaRPr lang="en-US" dirty="0"/>
          </a:p>
        </p:txBody>
      </p:sp>
    </p:spTree>
  </p:cSld>
  <p:clrMapOvr>
    <a:masterClrMapping/>
  </p:clrMapOvr>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chin, face and sinciput sweep the perineum and the head is born in flexed attitude</a:t>
            </a:r>
            <a:endParaRPr lang="en-US" dirty="0"/>
          </a:p>
        </p:txBody>
      </p:sp>
      <p:sp>
        <p:nvSpPr>
          <p:cNvPr id="2" name="Title 1"/>
          <p:cNvSpPr>
            <a:spLocks noGrp="1"/>
          </p:cNvSpPr>
          <p:nvPr>
            <p:ph type="title"/>
          </p:nvPr>
        </p:nvSpPr>
        <p:spPr/>
        <p:txBody>
          <a:bodyPr>
            <a:normAutofit/>
          </a:bodyPr>
          <a:lstStyle/>
          <a:p>
            <a:r>
              <a:rPr lang="en-US" b="1" dirty="0" smtClean="0"/>
              <a:t>Birth of the Head</a:t>
            </a:r>
            <a:endParaRPr lang="en-US" dirty="0"/>
          </a:p>
        </p:txBody>
      </p:sp>
    </p:spTree>
  </p:cSld>
  <p:clrMapOvr>
    <a:masterClrMapping/>
  </p:clrMapOvr>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b="1" dirty="0" smtClean="0"/>
              <a:t>NOTE: </a:t>
            </a:r>
            <a:r>
              <a:rPr lang="en-US" dirty="0" smtClean="0"/>
              <a:t>The method of delivery is chosen depends on</a:t>
            </a:r>
            <a:endParaRPr lang="en-US" dirty="0" smtClean="0"/>
          </a:p>
          <a:p>
            <a:pPr>
              <a:buNone/>
            </a:pPr>
            <a:r>
              <a:rPr lang="en-US" dirty="0" smtClean="0"/>
              <a:t>	1. Parity of the mother i.e. if she is </a:t>
            </a:r>
            <a:r>
              <a:rPr lang="en-US" dirty="0" err="1" smtClean="0"/>
              <a:t>primigravida</a:t>
            </a:r>
            <a:endParaRPr lang="en-US" dirty="0" smtClean="0"/>
          </a:p>
          <a:p>
            <a:pPr>
              <a:buNone/>
            </a:pPr>
            <a:r>
              <a:rPr lang="en-US" dirty="0" smtClean="0"/>
              <a:t>	2. Size of the baby</a:t>
            </a:r>
            <a:endParaRPr lang="en-US" dirty="0" smtClean="0"/>
          </a:p>
          <a:p>
            <a:pPr>
              <a:buNone/>
            </a:pPr>
            <a:r>
              <a:rPr lang="en-US" dirty="0" smtClean="0"/>
              <a:t>	3. Other obstetrical complications</a:t>
            </a:r>
            <a:endParaRPr lang="en-US" dirty="0" smtClean="0"/>
          </a:p>
          <a:p>
            <a:pPr>
              <a:buNone/>
            </a:pPr>
            <a:r>
              <a:rPr lang="en-US" b="1" u="sng" dirty="0" smtClean="0"/>
              <a:t>The Principles of Management</a:t>
            </a:r>
            <a:endParaRPr lang="en-US" b="1" u="sng" dirty="0" smtClean="0"/>
          </a:p>
          <a:p>
            <a:r>
              <a:rPr lang="en-US" dirty="0" smtClean="0"/>
              <a:t> Intelligent/ keen observation is needed</a:t>
            </a:r>
            <a:endParaRPr lang="en-US" dirty="0" smtClean="0"/>
          </a:p>
          <a:p>
            <a:r>
              <a:rPr lang="en-US" dirty="0" smtClean="0"/>
              <a:t>Avoid unnecessary interference during the delivery</a:t>
            </a:r>
            <a:endParaRPr lang="en-US" dirty="0" smtClean="0"/>
          </a:p>
          <a:p>
            <a:r>
              <a:rPr lang="en-US" dirty="0" smtClean="0"/>
              <a:t>Prompt action should be carried out manually when assistance is needed</a:t>
            </a:r>
            <a:endParaRPr lang="en-US" dirty="0" smtClean="0"/>
          </a:p>
          <a:p>
            <a:r>
              <a:rPr lang="en-US" dirty="0" smtClean="0"/>
              <a:t>Avoid fetal injury and hypoxia</a:t>
            </a:r>
            <a:endParaRPr lang="en-US" b="1" dirty="0" smtClean="0"/>
          </a:p>
        </p:txBody>
      </p:sp>
      <p:sp>
        <p:nvSpPr>
          <p:cNvPr id="2" name="Title 1"/>
          <p:cNvSpPr>
            <a:spLocks noGrp="1"/>
          </p:cNvSpPr>
          <p:nvPr>
            <p:ph type="title"/>
          </p:nvPr>
        </p:nvSpPr>
        <p:spPr>
          <a:xfrm>
            <a:off x="228600" y="152400"/>
            <a:ext cx="8610600" cy="1066800"/>
          </a:xfrm>
        </p:spPr>
        <p:txBody>
          <a:bodyPr>
            <a:normAutofit fontScale="90000"/>
          </a:bodyPr>
          <a:lstStyle/>
          <a:p>
            <a:r>
              <a:rPr lang="en-US" b="1" dirty="0" smtClean="0"/>
              <a:t>Specific Management of </a:t>
            </a:r>
            <a:r>
              <a:rPr lang="en-US" b="1" dirty="0" err="1" smtClean="0"/>
              <a:t>labour</a:t>
            </a:r>
            <a:r>
              <a:rPr lang="en-US" b="1" dirty="0" smtClean="0"/>
              <a:t> in breech presentation</a:t>
            </a:r>
            <a:endParaRPr lang="en-US" b="1" dirty="0"/>
          </a:p>
        </p:txBody>
      </p:sp>
    </p:spTree>
  </p:cSld>
  <p:clrMapOvr>
    <a:masterClrMapping/>
  </p:clrMapOvr>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839200" cy="6629400"/>
          </a:xfrm>
        </p:spPr>
        <p:txBody>
          <a:bodyPr>
            <a:normAutofit/>
          </a:bodyPr>
          <a:lstStyle/>
          <a:p>
            <a:pPr>
              <a:buNone/>
            </a:pPr>
            <a:r>
              <a:rPr lang="en-US" b="1" u="sng" dirty="0" smtClean="0">
                <a:latin typeface="Calibri" panose="020F0502020204030204" charset="0"/>
              </a:rPr>
              <a:t>1</a:t>
            </a:r>
            <a:r>
              <a:rPr lang="en-US" b="1" u="sng" baseline="30000" dirty="0" smtClean="0">
                <a:latin typeface="Calibri" panose="020F0502020204030204" charset="0"/>
              </a:rPr>
              <a:t>st</a:t>
            </a:r>
            <a:r>
              <a:rPr lang="en-US" b="1" u="sng" dirty="0" smtClean="0">
                <a:latin typeface="Calibri" panose="020F0502020204030204" charset="0"/>
              </a:rPr>
              <a:t> stage of </a:t>
            </a:r>
            <a:r>
              <a:rPr lang="en-US" b="1" u="sng" dirty="0" err="1" smtClean="0">
                <a:latin typeface="Calibri" panose="020F0502020204030204" charset="0"/>
              </a:rPr>
              <a:t>labour</a:t>
            </a:r>
            <a:endParaRPr lang="en-US" b="1" u="sng" dirty="0" smtClean="0">
              <a:latin typeface="Calibri" panose="020F0502020204030204" charset="0"/>
            </a:endParaRPr>
          </a:p>
          <a:p>
            <a:r>
              <a:rPr lang="en-US" dirty="0" smtClean="0">
                <a:latin typeface="Calibri" panose="020F0502020204030204" charset="0"/>
              </a:rPr>
              <a:t>Basic care at this stage is same as in normal </a:t>
            </a:r>
            <a:r>
              <a:rPr lang="en-US" dirty="0" err="1" smtClean="0">
                <a:latin typeface="Calibri" panose="020F0502020204030204" charset="0"/>
              </a:rPr>
              <a:t>labour</a:t>
            </a:r>
            <a:r>
              <a:rPr lang="en-US" dirty="0" smtClean="0">
                <a:latin typeface="Calibri" panose="020F0502020204030204" charset="0"/>
              </a:rPr>
              <a:t>. </a:t>
            </a:r>
            <a:endParaRPr lang="en-US" dirty="0" smtClean="0">
              <a:latin typeface="Calibri" panose="020F0502020204030204" charset="0"/>
            </a:endParaRPr>
          </a:p>
          <a:p>
            <a:r>
              <a:rPr lang="en-US" dirty="0" smtClean="0">
                <a:latin typeface="Calibri" panose="020F0502020204030204" charset="0"/>
              </a:rPr>
              <a:t>In complete breech, there is a less well-fitting presenting part &amp; the membranes tend to rupture early. A VE should be performed to exclude cord </a:t>
            </a:r>
            <a:r>
              <a:rPr lang="en-US" dirty="0" err="1" smtClean="0">
                <a:latin typeface="Calibri" panose="020F0502020204030204" charset="0"/>
              </a:rPr>
              <a:t>prolapse</a:t>
            </a:r>
            <a:endParaRPr lang="en-US" dirty="0" smtClean="0">
              <a:latin typeface="Calibri" panose="020F0502020204030204" charset="0"/>
            </a:endParaRPr>
          </a:p>
          <a:p>
            <a:r>
              <a:rPr lang="en-US" dirty="0" smtClean="0">
                <a:latin typeface="Calibri" panose="020F0502020204030204" charset="0"/>
              </a:rPr>
              <a:t>An epidural block(analgesia) is offered to a woman with breech presentation as it inhibits the urge to push prematurely</a:t>
            </a:r>
            <a:endParaRPr lang="en-US" dirty="0" smtClean="0">
              <a:latin typeface="Calibri" panose="020F0502020204030204" charset="0"/>
            </a:endParaRPr>
          </a:p>
          <a:p>
            <a:r>
              <a:rPr lang="en-US" dirty="0" smtClean="0">
                <a:latin typeface="Calibri" panose="020F0502020204030204" charset="0"/>
              </a:rPr>
              <a:t>Be prepared to receive an asphyxiated baby thus have ready working neonatal resuscitative equipment</a:t>
            </a:r>
            <a:endParaRPr lang="en-US" dirty="0" smtClean="0">
              <a:latin typeface="Calibri" panose="020F0502020204030204" charset="0"/>
            </a:endParaRPr>
          </a:p>
          <a:p>
            <a:r>
              <a:rPr lang="en-US" dirty="0" smtClean="0">
                <a:latin typeface="Calibri" panose="020F0502020204030204" charset="0"/>
              </a:rPr>
              <a:t>Discourage the mother from early pushing as this may interfere with effective 2</a:t>
            </a:r>
            <a:r>
              <a:rPr lang="en-US" baseline="30000" dirty="0" smtClean="0">
                <a:latin typeface="Calibri" panose="020F0502020204030204" charset="0"/>
              </a:rPr>
              <a:t>nd</a:t>
            </a:r>
            <a:r>
              <a:rPr lang="en-US" dirty="0" smtClean="0">
                <a:latin typeface="Calibri" panose="020F0502020204030204" charset="0"/>
              </a:rPr>
              <a:t> stage</a:t>
            </a:r>
            <a:endParaRPr lang="en-US" dirty="0" smtClean="0">
              <a:latin typeface="Calibri" panose="020F0502020204030204" charset="0"/>
            </a:endParaRPr>
          </a:p>
          <a:p>
            <a:endParaRPr lang="en-US" dirty="0">
              <a:latin typeface="Calibri" panose="020F0502020204030204" charset="0"/>
            </a:endParaRP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35691"/>
          </a:xfrm>
        </p:spPr>
        <p:txBody>
          <a:bodyPr/>
          <a:lstStyle/>
          <a:p>
            <a:r>
              <a:rPr lang="en-US" dirty="0" smtClean="0"/>
              <a:t>Confirm full dilatation of the cervix thru a VE b4 the woman commences active pushing&amp; reassure the mother</a:t>
            </a:r>
            <a:endParaRPr lang="en-US" dirty="0" smtClean="0"/>
          </a:p>
          <a:p>
            <a:r>
              <a:rPr lang="en-US" dirty="0" smtClean="0"/>
              <a:t>Inform the obstetrician of the onset of 2</a:t>
            </a:r>
            <a:r>
              <a:rPr lang="en-US" baseline="30000" dirty="0" smtClean="0"/>
              <a:t>nd</a:t>
            </a:r>
            <a:r>
              <a:rPr lang="en-US" dirty="0" smtClean="0"/>
              <a:t> stage &amp; a </a:t>
            </a:r>
            <a:r>
              <a:rPr lang="en-US" dirty="0" err="1" smtClean="0"/>
              <a:t>paediatrician</a:t>
            </a:r>
            <a:r>
              <a:rPr lang="en-US" dirty="0" smtClean="0"/>
              <a:t> should be present at the time of delivery</a:t>
            </a:r>
            <a:endParaRPr lang="en-US" dirty="0"/>
          </a:p>
        </p:txBody>
      </p:sp>
      <p:sp>
        <p:nvSpPr>
          <p:cNvPr id="2" name="Title 1"/>
          <p:cNvSpPr>
            <a:spLocks noGrp="1"/>
          </p:cNvSpPr>
          <p:nvPr>
            <p:ph type="title"/>
          </p:nvPr>
        </p:nvSpPr>
        <p:spPr/>
        <p:txBody>
          <a:bodyPr/>
          <a:lstStyle/>
          <a:p>
            <a:r>
              <a:rPr lang="en-US" dirty="0" smtClean="0"/>
              <a:t>2</a:t>
            </a:r>
            <a:r>
              <a:rPr lang="en-US" baseline="30000" dirty="0" smtClean="0"/>
              <a:t>nd</a:t>
            </a:r>
            <a:r>
              <a:rPr lang="en-US" dirty="0" smtClean="0"/>
              <a:t> stage</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18" charset="-78"/>
                <a:cs typeface="Andalus" pitchFamily="18" charset="-78"/>
              </a:rPr>
              <a:t>Normal </a:t>
            </a:r>
            <a:r>
              <a:rPr lang="en-US" dirty="0" err="1" smtClean="0">
                <a:latin typeface="Andalus" pitchFamily="18" charset="-78"/>
                <a:cs typeface="Andalus" pitchFamily="18" charset="-78"/>
              </a:rPr>
              <a:t>Labour</a:t>
            </a:r>
            <a:endParaRPr lang="en-US" dirty="0"/>
          </a:p>
        </p:txBody>
      </p:sp>
      <p:sp>
        <p:nvSpPr>
          <p:cNvPr id="3" name="Content Placeholder 2"/>
          <p:cNvSpPr>
            <a:spLocks noGrp="1"/>
          </p:cNvSpPr>
          <p:nvPr>
            <p:ph idx="1"/>
          </p:nvPr>
        </p:nvSpPr>
        <p:spPr/>
        <p:txBody>
          <a:bodyPr/>
          <a:lstStyle/>
          <a:p>
            <a:pPr>
              <a:buNone/>
            </a:pPr>
            <a:r>
              <a:rPr lang="en-US" b="1" dirty="0" smtClean="0">
                <a:latin typeface="Andalus" pitchFamily="18" charset="-78"/>
                <a:cs typeface="Andalus" pitchFamily="18" charset="-78"/>
              </a:rPr>
              <a:t>Definition :</a:t>
            </a:r>
            <a:endParaRPr lang="en-US" b="1" dirty="0" smtClean="0">
              <a:latin typeface="Andalus" pitchFamily="18" charset="-78"/>
              <a:cs typeface="Andalus" pitchFamily="18" charset="-78"/>
            </a:endParaRPr>
          </a:p>
          <a:p>
            <a:r>
              <a:rPr lang="en-US" dirty="0" smtClean="0">
                <a:latin typeface="Andalus" pitchFamily="18" charset="-78"/>
                <a:cs typeface="Andalus" pitchFamily="18" charset="-78"/>
              </a:rPr>
              <a:t>Normal </a:t>
            </a:r>
            <a:r>
              <a:rPr lang="en-US" dirty="0" err="1" smtClean="0">
                <a:latin typeface="Andalus" pitchFamily="18" charset="-78"/>
                <a:cs typeface="Andalus" pitchFamily="18" charset="-78"/>
              </a:rPr>
              <a:t>labour</a:t>
            </a:r>
            <a:r>
              <a:rPr lang="en-US" dirty="0" smtClean="0">
                <a:latin typeface="Andalus" pitchFamily="18" charset="-78"/>
                <a:cs typeface="Andalus" pitchFamily="18" charset="-78"/>
              </a:rPr>
              <a:t> is a physiological process, which commences spontaneously at term (after 37 completed weeks of gestation) with rhythmic regular uterine contractions of increasing intensity and frequency, accompanied by progressive cervical effacement and dilatation, and descent of the presenting part (cephalic), resulting in expulsion of a healthy </a:t>
            </a:r>
            <a:r>
              <a:rPr lang="en-US" dirty="0" err="1" smtClean="0">
                <a:latin typeface="Andalus" pitchFamily="18" charset="-78"/>
                <a:cs typeface="Andalus" pitchFamily="18" charset="-78"/>
              </a:rPr>
              <a:t>foetus</a:t>
            </a:r>
            <a:r>
              <a:rPr lang="en-US" dirty="0" smtClean="0">
                <a:latin typeface="Andalus" pitchFamily="18" charset="-78"/>
                <a:cs typeface="Andalus" pitchFamily="18" charset="-78"/>
              </a:rPr>
              <a:t>, a complete placenta and membranes and a healthy mother </a:t>
            </a:r>
            <a:endParaRPr lang="en-US" dirty="0" smtClean="0">
              <a:latin typeface="Andalus" pitchFamily="18" charset="-78"/>
              <a:cs typeface="Andalus" pitchFamily="18" charset="-78"/>
            </a:endParaRPr>
          </a:p>
          <a:p>
            <a:endParaRPr lang="en-US" dirty="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pPr>
              <a:buNone/>
            </a:pPr>
            <a:r>
              <a:rPr lang="en-US" sz="2800" b="1" u="sng" dirty="0" smtClean="0">
                <a:latin typeface="Andalus" pitchFamily="18" charset="-78"/>
                <a:cs typeface="Andalus" pitchFamily="18" charset="-78"/>
              </a:rPr>
              <a:t>History </a:t>
            </a:r>
            <a:endParaRPr lang="en-US" sz="2800" b="1" u="sng" dirty="0" smtClean="0">
              <a:latin typeface="Andalus" pitchFamily="18" charset="-78"/>
              <a:cs typeface="Andalus" pitchFamily="18" charset="-78"/>
            </a:endParaRPr>
          </a:p>
          <a:p>
            <a:pPr>
              <a:buNone/>
            </a:pPr>
            <a:r>
              <a:rPr lang="en-US" sz="2800" dirty="0" smtClean="0">
                <a:latin typeface="Andalus" pitchFamily="18" charset="-78"/>
                <a:cs typeface="Andalus" pitchFamily="18" charset="-78"/>
              </a:rPr>
              <a:t>Relevant points to find out from the woman or her family are:</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Her age, parity, gravidity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History of previous operative delivery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History of previous stillbirth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Duration of previous labour and outcome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Duration of current labour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Duration of ruptured membranes </a:t>
            </a:r>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
        <p:nvSpPr>
          <p:cNvPr id="2" name="Title 1"/>
          <p:cNvSpPr>
            <a:spLocks noGrp="1"/>
          </p:cNvSpPr>
          <p:nvPr>
            <p:ph type="title"/>
          </p:nvPr>
        </p:nvSpPr>
        <p:spPr>
          <a:xfrm>
            <a:off x="0" y="0"/>
            <a:ext cx="9144000" cy="1143000"/>
          </a:xfrm>
          <a:solidFill>
            <a:srgbClr val="92D050"/>
          </a:solidFill>
        </p:spPr>
        <p:txBody>
          <a:bodyPr/>
          <a:lstStyle/>
          <a:p>
            <a:r>
              <a:rPr lang="en-US" b="1" dirty="0" smtClean="0">
                <a:solidFill>
                  <a:schemeClr val="tx1"/>
                </a:solidFill>
                <a:latin typeface="Andalus" pitchFamily="18" charset="-78"/>
                <a:cs typeface="Andalus" pitchFamily="18" charset="-78"/>
              </a:rPr>
              <a:t>Diagnosis of obstructed labour </a:t>
            </a:r>
            <a:endParaRPr lang="en-US" dirty="0">
              <a:solidFill>
                <a:schemeClr val="tx1"/>
              </a:solidFill>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991600" cy="5673725"/>
          </a:xfrm>
        </p:spPr>
        <p:txBody>
          <a:bodyPr>
            <a:normAutofit/>
          </a:bodyPr>
          <a:lstStyle/>
          <a:p>
            <a:pPr>
              <a:buNone/>
            </a:pPr>
            <a:r>
              <a:rPr lang="en-US" sz="2800" b="1" dirty="0" smtClean="0">
                <a:latin typeface="Calibri" panose="020F0502020204030204" charset="0"/>
              </a:rPr>
              <a:t>The following procedure should be followed when delivering the complete breech:</a:t>
            </a:r>
            <a:endParaRPr lang="en-US" sz="2800" b="1" dirty="0" smtClean="0">
              <a:latin typeface="Calibri" panose="020F0502020204030204" charset="0"/>
            </a:endParaRPr>
          </a:p>
          <a:p>
            <a:r>
              <a:rPr lang="en-US" sz="2800" dirty="0" smtClean="0">
                <a:latin typeface="Calibri" panose="020F0502020204030204" charset="0"/>
              </a:rPr>
              <a:t>Mother’s buttocks are positioned at the edge of the bed to allow the baby to hang and apply supra-pubic pressure to the head if required</a:t>
            </a:r>
            <a:endParaRPr lang="en-US" sz="2800" dirty="0" smtClean="0">
              <a:latin typeface="Calibri" panose="020F0502020204030204" charset="0"/>
            </a:endParaRPr>
          </a:p>
          <a:p>
            <a:r>
              <a:rPr lang="en-US" sz="2800" dirty="0" smtClean="0">
                <a:latin typeface="Calibri" panose="020F0502020204030204" charset="0"/>
              </a:rPr>
              <a:t>Give episiotomy when the buttocks extend the perineum, to avoid compression of a moulded head</a:t>
            </a:r>
            <a:endParaRPr lang="en-US" sz="2800" dirty="0" smtClean="0">
              <a:latin typeface="Calibri" panose="020F0502020204030204" charset="0"/>
            </a:endParaRPr>
          </a:p>
          <a:p>
            <a:r>
              <a:rPr lang="en-US" sz="2800" dirty="0" smtClean="0">
                <a:latin typeface="Calibri" panose="020F0502020204030204" charset="0"/>
              </a:rPr>
              <a:t>The buttocks should be expelled by an aided bearing down effort of the mother</a:t>
            </a:r>
            <a:endParaRPr lang="en-US" sz="2800"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30925"/>
          </a:xfrm>
        </p:spPr>
        <p:txBody>
          <a:bodyPr>
            <a:normAutofit/>
          </a:bodyPr>
          <a:lstStyle/>
          <a:p>
            <a:r>
              <a:rPr lang="en-US" dirty="0" smtClean="0">
                <a:latin typeface="Calibri" panose="020F0502020204030204" charset="0"/>
              </a:rPr>
              <a:t>With the same contraction the baby is born up to the umbilicus</a:t>
            </a:r>
            <a:endParaRPr lang="en-US" dirty="0" smtClean="0">
              <a:latin typeface="Calibri" panose="020F0502020204030204" charset="0"/>
            </a:endParaRPr>
          </a:p>
          <a:p>
            <a:r>
              <a:rPr lang="en-US" dirty="0" smtClean="0">
                <a:latin typeface="Calibri" panose="020F0502020204030204" charset="0"/>
              </a:rPr>
              <a:t>Pull a loop of cord to prevent traction of the cord. The cord should be handled gently to avoid inducing spasm and should be nipped under the pubic arch to avoid anoxia</a:t>
            </a:r>
            <a:endParaRPr lang="en-US" dirty="0" smtClean="0">
              <a:latin typeface="Calibri" panose="020F0502020204030204" charset="0"/>
            </a:endParaRPr>
          </a:p>
          <a:p>
            <a:r>
              <a:rPr lang="en-US" dirty="0" smtClean="0">
                <a:latin typeface="Calibri" panose="020F0502020204030204" charset="0"/>
              </a:rPr>
              <a:t>Check if elbows are on the chest as is the case with complete breech</a:t>
            </a:r>
            <a:endParaRPr lang="en-US" dirty="0" smtClean="0">
              <a:latin typeface="Calibri" panose="020F0502020204030204" charset="0"/>
            </a:endParaRPr>
          </a:p>
          <a:p>
            <a:r>
              <a:rPr lang="en-US" dirty="0" smtClean="0">
                <a:latin typeface="Calibri" panose="020F0502020204030204" charset="0"/>
              </a:rPr>
              <a:t>The midwife can assist the expulsion of the shoulder by wrapping a small towel around the baby's hips as it is slippery and loses heat</a:t>
            </a:r>
            <a:endParaRPr lang="en-US" dirty="0" smtClean="0">
              <a:latin typeface="Calibri" panose="020F0502020204030204" charset="0"/>
            </a:endParaRPr>
          </a:p>
          <a:p>
            <a:r>
              <a:rPr lang="en-US" dirty="0" smtClean="0">
                <a:latin typeface="Calibri" panose="020F0502020204030204" charset="0"/>
              </a:rPr>
              <a:t>Hold the baby by the iliac crest to avoid crushing of liver and spleen</a:t>
            </a:r>
            <a:endParaRPr lang="en-US"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30925"/>
          </a:xfrm>
        </p:spPr>
        <p:txBody>
          <a:bodyPr>
            <a:normAutofit/>
          </a:bodyPr>
          <a:lstStyle/>
          <a:p>
            <a:r>
              <a:rPr lang="en-US" dirty="0" smtClean="0"/>
              <a:t>While the uterus is contracting and the woman pushing, the anterior shoulder escapes under the symphysis pubis</a:t>
            </a:r>
            <a:endParaRPr lang="en-US" dirty="0" smtClean="0"/>
          </a:p>
          <a:p>
            <a:r>
              <a:rPr lang="en-US" dirty="0" smtClean="0"/>
              <a:t>Elevate the buttocks to allow the posterior shoulder to sweep the perineum</a:t>
            </a:r>
            <a:endParaRPr lang="en-US" dirty="0" smtClean="0"/>
          </a:p>
          <a:p>
            <a:r>
              <a:rPr lang="en-US" dirty="0" smtClean="0"/>
              <a:t>The back should be in the uppermost position until the shoulders are born</a:t>
            </a:r>
            <a:endParaRPr lang="en-US" dirty="0" smtClean="0"/>
          </a:p>
          <a:p>
            <a:r>
              <a:rPr lang="en-US" dirty="0" smtClean="0"/>
              <a:t>As soon as the shoulders are born, let the baby hang by its weight for one or two minutes</a:t>
            </a:r>
            <a:endParaRPr lang="en-US" dirty="0"/>
          </a:p>
        </p:txBody>
      </p:sp>
    </p:spTree>
  </p:cSld>
  <p:clrMapOvr>
    <a:masterClrMapping/>
  </p:clrMapOvr>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867400"/>
          </a:xfrm>
        </p:spPr>
        <p:txBody>
          <a:bodyPr/>
          <a:lstStyle/>
          <a:p>
            <a:r>
              <a:rPr lang="en-US" b="1" dirty="0" smtClean="0"/>
              <a:t>Spontaneous breech delivery(SBD)- </a:t>
            </a:r>
            <a:r>
              <a:rPr lang="en-US" dirty="0" smtClean="0"/>
              <a:t>occurs with little assistance from the attendant</a:t>
            </a:r>
            <a:endParaRPr lang="en-US" dirty="0" smtClean="0"/>
          </a:p>
          <a:p>
            <a:r>
              <a:rPr lang="en-US" b="1" dirty="0" smtClean="0"/>
              <a:t>Assisted breech delivery</a:t>
            </a:r>
            <a:r>
              <a:rPr lang="en-US" dirty="0" smtClean="0"/>
              <a:t>-the buttocks are born spontaneously, but some assistance is required for delivery of extended legs or arms &amp; the head</a:t>
            </a:r>
            <a:endParaRPr lang="en-US" dirty="0" smtClean="0"/>
          </a:p>
          <a:p>
            <a:r>
              <a:rPr lang="en-US" b="1" dirty="0" smtClean="0"/>
              <a:t>Breech extraction</a:t>
            </a:r>
            <a:r>
              <a:rPr lang="en-US" dirty="0" smtClean="0"/>
              <a:t>-this is a manipulative delivery carried out usually by an obstetrician &amp; is performed to hasten delivery in an emergency situation such as foetal distress</a:t>
            </a:r>
            <a:endParaRPr lang="en-US" dirty="0" smtClean="0"/>
          </a:p>
          <a:p>
            <a:endParaRPr lang="en-US" dirty="0"/>
          </a:p>
        </p:txBody>
      </p:sp>
      <p:sp>
        <p:nvSpPr>
          <p:cNvPr id="2" name="Title 1"/>
          <p:cNvSpPr>
            <a:spLocks noGrp="1"/>
          </p:cNvSpPr>
          <p:nvPr>
            <p:ph type="title"/>
          </p:nvPr>
        </p:nvSpPr>
        <p:spPr>
          <a:xfrm>
            <a:off x="457200" y="1"/>
            <a:ext cx="8229600" cy="914399"/>
          </a:xfrm>
        </p:spPr>
        <p:txBody>
          <a:bodyPr/>
          <a:lstStyle/>
          <a:p>
            <a:r>
              <a:rPr lang="en-US" dirty="0" smtClean="0"/>
              <a:t>Types of delivery</a:t>
            </a:r>
            <a:endParaRPr lang="en-US" dirty="0"/>
          </a:p>
        </p:txBody>
      </p:sp>
    </p:spTree>
  </p:cSld>
  <p:clrMapOvr>
    <a:masterClrMapping/>
  </p:clrMapOvr>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solidFill>
                  <a:srgbClr val="0070C0"/>
                </a:solidFill>
                <a:latin typeface="Calibri" panose="020F0502020204030204" charset="0"/>
              </a:rPr>
              <a:t>Delivery of the head</a:t>
            </a:r>
            <a:endParaRPr lang="en-US" b="1" dirty="0" smtClean="0">
              <a:solidFill>
                <a:srgbClr val="0070C0"/>
              </a:solidFill>
              <a:latin typeface="Calibri" panose="020F0502020204030204" charset="0"/>
            </a:endParaRPr>
          </a:p>
          <a:p>
            <a:pPr>
              <a:buNone/>
            </a:pPr>
            <a:r>
              <a:rPr lang="en-US" b="1" dirty="0" smtClean="0">
                <a:solidFill>
                  <a:srgbClr val="7030A0"/>
                </a:solidFill>
                <a:latin typeface="Calibri" panose="020F0502020204030204" charset="0"/>
              </a:rPr>
              <a:t>Burns </a:t>
            </a:r>
            <a:r>
              <a:rPr lang="en-US" b="1" dirty="0" err="1" smtClean="0">
                <a:solidFill>
                  <a:srgbClr val="7030A0"/>
                </a:solidFill>
                <a:latin typeface="Calibri" panose="020F0502020204030204" charset="0"/>
              </a:rPr>
              <a:t>marshall</a:t>
            </a:r>
            <a:r>
              <a:rPr lang="en-US" b="1" dirty="0" smtClean="0">
                <a:solidFill>
                  <a:srgbClr val="7030A0"/>
                </a:solidFill>
                <a:latin typeface="Calibri" panose="020F0502020204030204" charset="0"/>
              </a:rPr>
              <a:t> method</a:t>
            </a:r>
            <a:endParaRPr lang="en-US" b="1" dirty="0" smtClean="0">
              <a:solidFill>
                <a:srgbClr val="7030A0"/>
              </a:solidFill>
              <a:latin typeface="Calibri" panose="020F0502020204030204" charset="0"/>
            </a:endParaRPr>
          </a:p>
          <a:p>
            <a:r>
              <a:rPr lang="en-US" dirty="0" smtClean="0">
                <a:latin typeface="Calibri" panose="020F0502020204030204" charset="0"/>
              </a:rPr>
              <a:t>The mw or the doctor stands facing away from the mother, and, with the left </a:t>
            </a:r>
            <a:r>
              <a:rPr lang="en-US" dirty="0" err="1" smtClean="0">
                <a:latin typeface="Calibri" panose="020F0502020204030204" charset="0"/>
              </a:rPr>
              <a:t>hand,grasps</a:t>
            </a:r>
            <a:r>
              <a:rPr lang="en-US" dirty="0" smtClean="0">
                <a:latin typeface="Calibri" panose="020F0502020204030204" charset="0"/>
              </a:rPr>
              <a:t> the baby’s ankles from behind with forefingers between the two ankles and hold the stretch, applying sufficient traction to prevent fracture of the neck</a:t>
            </a:r>
            <a:endParaRPr lang="en-US" dirty="0" smtClean="0">
              <a:latin typeface="Calibri" panose="020F0502020204030204" charset="0"/>
            </a:endParaRPr>
          </a:p>
          <a:p>
            <a:r>
              <a:rPr lang="en-US" dirty="0" smtClean="0">
                <a:latin typeface="Calibri" panose="020F0502020204030204" charset="0"/>
              </a:rPr>
              <a:t>Move the feet through an arch of 180° until the mouth and nose are free at the vulva</a:t>
            </a:r>
            <a:endParaRPr lang="en-US" dirty="0" smtClean="0">
              <a:latin typeface="Calibri" panose="020F0502020204030204" charset="0"/>
            </a:endParaRPr>
          </a:p>
          <a:p>
            <a:r>
              <a:rPr lang="en-US" dirty="0" smtClean="0">
                <a:latin typeface="Calibri" panose="020F0502020204030204" charset="0"/>
              </a:rPr>
              <a:t>You are now holding the baby upside down and mechanical suction can be used to clear the airway to avoid asphyxia</a:t>
            </a:r>
            <a:endParaRPr lang="en-US" dirty="0" smtClean="0">
              <a:latin typeface="Calibri" panose="020F0502020204030204" charset="0"/>
            </a:endParaRPr>
          </a:p>
          <a:p>
            <a:r>
              <a:rPr lang="en-US" dirty="0" smtClean="0">
                <a:latin typeface="Calibri" panose="020F0502020204030204" charset="0"/>
              </a:rPr>
              <a:t>At this stage, ask the mother to pant through an open mouth, 'breathing out the head'. One or two minutes should elapse to allow slow delivery of the vault</a:t>
            </a:r>
            <a:endParaRPr lang="en-US" dirty="0" smtClean="0">
              <a:latin typeface="Calibri" panose="020F0502020204030204" charset="0"/>
            </a:endParaRPr>
          </a:p>
          <a:p>
            <a:pPr>
              <a:buNone/>
            </a:pPr>
            <a:r>
              <a:rPr lang="en-US" dirty="0" smtClean="0">
                <a:latin typeface="Calibri" panose="020F0502020204030204" charset="0"/>
              </a:rPr>
              <a:t>of the head to prevent a tentorial tear</a:t>
            </a:r>
            <a:endParaRPr lang="en-US"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5_innerEl" descr="Delivery of the head (The Burns Marshall method)"/>
          <p:cNvPicPr>
            <a:picLocks noGrp="1"/>
          </p:cNvPicPr>
          <p:nvPr>
            <p:ph idx="1"/>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140325"/>
          </a:xfrm>
        </p:spPr>
        <p:txBody>
          <a:bodyPr>
            <a:normAutofit/>
          </a:bodyPr>
          <a:lstStyle/>
          <a:p>
            <a:r>
              <a:rPr lang="en-US" sz="2800" dirty="0" smtClean="0">
                <a:latin typeface="Calibri" panose="020F0502020204030204" charset="0"/>
              </a:rPr>
              <a:t>Apply downward traction until popliteal fossae appear at the vulva</a:t>
            </a:r>
            <a:endParaRPr lang="en-US" sz="2800" dirty="0" smtClean="0">
              <a:latin typeface="Calibri" panose="020F0502020204030204" charset="0"/>
            </a:endParaRPr>
          </a:p>
          <a:p>
            <a:r>
              <a:rPr lang="en-US" sz="2800" dirty="0" smtClean="0">
                <a:latin typeface="Calibri" panose="020F0502020204030204" charset="0"/>
              </a:rPr>
              <a:t>An episiotomy is made when the buttocks extend the perineum</a:t>
            </a:r>
            <a:endParaRPr lang="en-US" sz="2800" dirty="0" smtClean="0">
              <a:latin typeface="Calibri" panose="020F0502020204030204" charset="0"/>
            </a:endParaRPr>
          </a:p>
          <a:p>
            <a:r>
              <a:rPr lang="en-US" sz="2800" dirty="0" smtClean="0">
                <a:latin typeface="Calibri" panose="020F0502020204030204" charset="0"/>
              </a:rPr>
              <a:t>Pressure is applied at the popliteal fossae with abduction of the thigh</a:t>
            </a:r>
            <a:endParaRPr lang="en-US" sz="2800" dirty="0" smtClean="0">
              <a:latin typeface="Calibri" panose="020F0502020204030204" charset="0"/>
            </a:endParaRPr>
          </a:p>
          <a:p>
            <a:r>
              <a:rPr lang="en-US" sz="2800" dirty="0" smtClean="0">
                <a:latin typeface="Calibri" panose="020F0502020204030204" charset="0"/>
              </a:rPr>
              <a:t>The knee will flex and this will aid extraction of the feet and avoid fractures of lower limbs</a:t>
            </a:r>
            <a:endParaRPr lang="en-US" sz="2800" dirty="0">
              <a:latin typeface="Calibri" panose="020F0502020204030204" charset="0"/>
            </a:endParaRPr>
          </a:p>
        </p:txBody>
      </p:sp>
      <p:sp>
        <p:nvSpPr>
          <p:cNvPr id="2" name="Title 1"/>
          <p:cNvSpPr>
            <a:spLocks noGrp="1"/>
          </p:cNvSpPr>
          <p:nvPr>
            <p:ph type="title"/>
          </p:nvPr>
        </p:nvSpPr>
        <p:spPr>
          <a:xfrm>
            <a:off x="0" y="0"/>
            <a:ext cx="8991600" cy="1066800"/>
          </a:xfrm>
        </p:spPr>
        <p:txBody>
          <a:bodyPr>
            <a:normAutofit fontScale="90000"/>
          </a:bodyPr>
          <a:lstStyle/>
          <a:p>
            <a:r>
              <a:rPr lang="en-US" dirty="0" smtClean="0"/>
              <a:t>2</a:t>
            </a:r>
            <a:r>
              <a:rPr lang="en-US" baseline="30000" dirty="0" smtClean="0"/>
              <a:t>nd</a:t>
            </a:r>
            <a:r>
              <a:rPr lang="en-US" dirty="0" smtClean="0"/>
              <a:t> stage breech with extended legs (frank breech)</a:t>
            </a:r>
            <a:endParaRPr lang="en-US" dirty="0"/>
          </a:p>
        </p:txBody>
      </p:sp>
    </p:spTree>
  </p:cSld>
  <p:clrMapOvr>
    <a:masterClrMapping/>
  </p:clrMapOvr>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smtClean="0"/>
              <a:t>The foot will be swept over the baby’s abdomen and the feet are born</a:t>
            </a:r>
            <a:endParaRPr lang="en-US" dirty="0" smtClean="0"/>
          </a:p>
          <a:p>
            <a:r>
              <a:rPr lang="en-US" dirty="0" smtClean="0"/>
              <a:t>You should now wait until the baby is delivered up to the umbilicus, pull a loop of cord</a:t>
            </a:r>
            <a:endParaRPr lang="en-US" dirty="0" smtClean="0"/>
          </a:p>
          <a:p>
            <a:r>
              <a:rPr lang="en-US" dirty="0" smtClean="0"/>
              <a:t>Feel for the elbow at the chest, which should not be felt with extended hands</a:t>
            </a:r>
            <a:endParaRPr lang="en-US" dirty="0"/>
          </a:p>
        </p:txBody>
      </p:sp>
    </p:spTree>
  </p:cSld>
  <p:clrMapOvr>
    <a:masterClrMapping/>
  </p:clrMapOvr>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5_innerEl" descr="Management of the extended legs"/>
          <p:cNvPicPr>
            <a:picLocks noGrp="1"/>
          </p:cNvPicPr>
          <p:nvPr>
            <p:ph idx="1"/>
          </p:nvPr>
        </p:nvPicPr>
        <p:blipFill>
          <a:blip r:embed="rId1" cstate="print"/>
          <a:srcRect/>
          <a:stretch>
            <a:fillRect/>
          </a:stretch>
        </p:blipFill>
        <p:spPr bwMode="auto">
          <a:xfrm>
            <a:off x="0" y="152400"/>
            <a:ext cx="9144000" cy="64008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6_innerEl" descr="Grasping the baby at the iliac crest with the back uppermost"/>
          <p:cNvPicPr>
            <a:picLocks noGrp="1"/>
          </p:cNvPicPr>
          <p:nvPr>
            <p:ph idx="1"/>
          </p:nvPr>
        </p:nvPicPr>
        <p:blipFill>
          <a:blip r:embed="rId1" cstate="print"/>
          <a:srcRect/>
          <a:stretch>
            <a:fillRect/>
          </a:stretch>
        </p:blipFill>
        <p:spPr bwMode="auto">
          <a:xfrm>
            <a:off x="304800" y="228600"/>
            <a:ext cx="8686800" cy="66294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smtClean="0">
                <a:latin typeface="Andalus" pitchFamily="18" charset="-78"/>
                <a:cs typeface="Andalus" pitchFamily="18" charset="-78"/>
              </a:rPr>
              <a:t>Physical Examination </a:t>
            </a:r>
            <a:endParaRPr lang="en-US" sz="2800" b="1" u="sng" dirty="0" smtClean="0">
              <a:latin typeface="Andalus" pitchFamily="18" charset="-78"/>
              <a:cs typeface="Andalus" pitchFamily="18" charset="-78"/>
            </a:endParaRPr>
          </a:p>
          <a:p>
            <a:r>
              <a:rPr lang="en-US" sz="2800" i="1" dirty="0" smtClean="0">
                <a:latin typeface="Andalus" pitchFamily="18" charset="-78"/>
                <a:cs typeface="Andalus" pitchFamily="18" charset="-78"/>
              </a:rPr>
              <a:t>General examination </a:t>
            </a:r>
            <a:endParaRPr lang="en-US" sz="2800" i="1" dirty="0" smtClean="0">
              <a:latin typeface="Andalus" pitchFamily="18" charset="-78"/>
              <a:cs typeface="Andalus" pitchFamily="18" charset="-78"/>
            </a:endParaRPr>
          </a:p>
          <a:p>
            <a:pPr>
              <a:buNone/>
            </a:pPr>
            <a:r>
              <a:rPr lang="en-US" sz="2800" dirty="0" smtClean="0">
                <a:latin typeface="Andalus" pitchFamily="18" charset="-78"/>
                <a:cs typeface="Andalus" pitchFamily="18" charset="-78"/>
              </a:rPr>
              <a:t>The following may be observed: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Signs of physical and mental exhaustion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Dehydration- dry mouth,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Acetone breath due to </a:t>
            </a:r>
            <a:r>
              <a:rPr lang="en-US" sz="2800" dirty="0" err="1" smtClean="0">
                <a:latin typeface="Andalus" pitchFamily="18" charset="-78"/>
                <a:cs typeface="Andalus" pitchFamily="18" charset="-78"/>
              </a:rPr>
              <a:t>ketoacidosis</a:t>
            </a:r>
            <a:r>
              <a:rPr lang="en-US" sz="2800" dirty="0" smtClean="0">
                <a:latin typeface="Andalus" pitchFamily="18" charset="-78"/>
                <a:cs typeface="Andalus" pitchFamily="18" charset="-78"/>
              </a:rPr>
              <a:t>.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Fever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Shock - rapid pulse, </a:t>
            </a:r>
            <a:r>
              <a:rPr lang="en-US" sz="2800" dirty="0" err="1" smtClean="0">
                <a:latin typeface="Andalus" pitchFamily="18" charset="-78"/>
                <a:cs typeface="Andalus" pitchFamily="18" charset="-78"/>
              </a:rPr>
              <a:t>anuria</a:t>
            </a:r>
            <a:r>
              <a:rPr lang="en-US" sz="2800" dirty="0" smtClean="0">
                <a:latin typeface="Andalus" pitchFamily="18" charset="-78"/>
                <a:cs typeface="Andalus" pitchFamily="18" charset="-78"/>
              </a:rPr>
              <a:t> or </a:t>
            </a:r>
            <a:r>
              <a:rPr lang="en-US" sz="2800" dirty="0" err="1" smtClean="0">
                <a:latin typeface="Andalus" pitchFamily="18" charset="-78"/>
                <a:cs typeface="Andalus" pitchFamily="18" charset="-78"/>
              </a:rPr>
              <a:t>oliguria</a:t>
            </a:r>
            <a:r>
              <a:rPr lang="en-US" sz="2800" dirty="0" smtClean="0">
                <a:latin typeface="Andalus" pitchFamily="18" charset="-78"/>
                <a:cs typeface="Andalus" pitchFamily="18" charset="-78"/>
              </a:rPr>
              <a:t>, cold extremities, pale complexion, low blood pressure. </a:t>
            </a:r>
            <a:endParaRPr lang="en-US" sz="2800" dirty="0" smtClean="0">
              <a:latin typeface="Andalus" pitchFamily="18" charset="-78"/>
              <a:cs typeface="Andalus" pitchFamily="18" charset="-78"/>
            </a:endParaRPr>
          </a:p>
          <a:p>
            <a:endParaRPr lang="en-US" sz="2800" dirty="0" smtClean="0">
              <a:latin typeface="Andalus" pitchFamily="18" charset="-78"/>
              <a:cs typeface="Andalus" pitchFamily="18" charset="-78"/>
            </a:endParaRPr>
          </a:p>
          <a:p>
            <a:pPr>
              <a:buNone/>
            </a:pPr>
            <a:r>
              <a:rPr lang="en-US" sz="2800" b="1" i="1" dirty="0" smtClean="0">
                <a:latin typeface="Andalus" pitchFamily="18" charset="-78"/>
                <a:cs typeface="Andalus" pitchFamily="18" charset="-78"/>
              </a:rPr>
              <a:t>NB: </a:t>
            </a:r>
            <a:r>
              <a:rPr lang="en-US" sz="2800" dirty="0" smtClean="0">
                <a:latin typeface="Andalus" pitchFamily="18" charset="-78"/>
                <a:cs typeface="Andalus" pitchFamily="18" charset="-78"/>
              </a:rPr>
              <a:t>Shock may be due to a ruptured uterus or sepsis </a:t>
            </a:r>
            <a:endParaRPr lang="en-US" sz="28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7_innerEl" descr="Rotating the baby anti-clockwise"/>
          <p:cNvPicPr>
            <a:picLocks noGrp="1"/>
          </p:cNvPicPr>
          <p:nvPr>
            <p:ph idx="1"/>
          </p:nvPr>
        </p:nvPicPr>
        <p:blipFill>
          <a:blip r:embed="rId1" cstate="print"/>
          <a:srcRect/>
          <a:stretch>
            <a:fillRect/>
          </a:stretch>
        </p:blipFill>
        <p:spPr bwMode="auto">
          <a:xfrm>
            <a:off x="304800" y="228600"/>
            <a:ext cx="8229600" cy="66294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pPr>
              <a:buNone/>
            </a:pPr>
            <a:r>
              <a:rPr lang="en-US" b="1" dirty="0" smtClean="0">
                <a:latin typeface="Calibri" panose="020F0502020204030204" charset="0"/>
              </a:rPr>
              <a:t>( jaw flexion &amp; shoulder traction)</a:t>
            </a:r>
            <a:endParaRPr lang="en-US" b="1" dirty="0" smtClean="0">
              <a:latin typeface="Calibri" panose="020F0502020204030204" charset="0"/>
            </a:endParaRPr>
          </a:p>
          <a:p>
            <a:r>
              <a:rPr lang="en-US" b="1" dirty="0" smtClean="0">
                <a:latin typeface="Calibri" panose="020F0502020204030204" charset="0"/>
              </a:rPr>
              <a:t>It is the </a:t>
            </a:r>
            <a:r>
              <a:rPr lang="en-US" b="1" dirty="0" err="1" smtClean="0">
                <a:latin typeface="Calibri" panose="020F0502020204030204" charset="0"/>
              </a:rPr>
              <a:t>manoeuvre</a:t>
            </a:r>
            <a:r>
              <a:rPr lang="en-US" b="1" dirty="0" smtClean="0">
                <a:latin typeface="Calibri" panose="020F0502020204030204" charset="0"/>
              </a:rPr>
              <a:t> used in delivery of breech with an extended head</a:t>
            </a:r>
            <a:endParaRPr lang="en-US" b="1" dirty="0" smtClean="0">
              <a:latin typeface="Calibri" panose="020F0502020204030204" charset="0"/>
            </a:endParaRPr>
          </a:p>
          <a:p>
            <a:r>
              <a:rPr lang="en-US" dirty="0" smtClean="0">
                <a:latin typeface="Calibri" panose="020F0502020204030204" charset="0"/>
              </a:rPr>
              <a:t>Mainly used where there is delay in descent of the head because of </a:t>
            </a:r>
            <a:r>
              <a:rPr lang="en-US" b="1" dirty="0" smtClean="0">
                <a:latin typeface="Calibri" panose="020F0502020204030204" charset="0"/>
              </a:rPr>
              <a:t>extension of the head. </a:t>
            </a:r>
            <a:endParaRPr lang="en-US" b="1" dirty="0" smtClean="0">
              <a:latin typeface="Calibri" panose="020F0502020204030204" charset="0"/>
            </a:endParaRPr>
          </a:p>
          <a:p>
            <a:r>
              <a:rPr lang="en-US" dirty="0" smtClean="0">
                <a:latin typeface="Calibri" panose="020F0502020204030204" charset="0"/>
              </a:rPr>
              <a:t>The baby is laid astride the right arm with the palm supporting the chest. Two fingers are inserted well back into the mouth to pull the jaw downwards &amp; flex the head</a:t>
            </a:r>
            <a:endParaRPr lang="en-US" dirty="0" smtClean="0">
              <a:latin typeface="Calibri" panose="020F0502020204030204" charset="0"/>
            </a:endParaRPr>
          </a:p>
          <a:p>
            <a:r>
              <a:rPr lang="en-US" dirty="0" smtClean="0">
                <a:latin typeface="Calibri" panose="020F0502020204030204" charset="0"/>
              </a:rPr>
              <a:t>2 fingers of the left hand are hooked over the shoulders with the middle finger pushing up the occiput to aid flexion. Traction is applied to draw the head out of the vagina</a:t>
            </a:r>
            <a:endParaRPr lang="en-US" dirty="0" smtClean="0">
              <a:latin typeface="Calibri" panose="020F0502020204030204" charset="0"/>
            </a:endParaRPr>
          </a:p>
          <a:p>
            <a:endParaRPr lang="en-US" dirty="0">
              <a:latin typeface="Calibri" panose="020F0502020204030204" charset="0"/>
            </a:endParaRPr>
          </a:p>
        </p:txBody>
      </p:sp>
      <p:sp>
        <p:nvSpPr>
          <p:cNvPr id="2" name="Title 1"/>
          <p:cNvSpPr>
            <a:spLocks noGrp="1"/>
          </p:cNvSpPr>
          <p:nvPr>
            <p:ph type="title"/>
          </p:nvPr>
        </p:nvSpPr>
        <p:spPr>
          <a:xfrm>
            <a:off x="0" y="1"/>
            <a:ext cx="9144000" cy="1417638"/>
          </a:xfrm>
        </p:spPr>
        <p:txBody>
          <a:bodyPr>
            <a:normAutofit/>
          </a:bodyPr>
          <a:lstStyle/>
          <a:p>
            <a:r>
              <a:rPr lang="en-US" b="1" dirty="0" smtClean="0"/>
              <a:t>Mauriceau-smellie-veit manoeuvre</a:t>
            </a:r>
            <a:endParaRPr lang="en-US" b="1" dirty="0"/>
          </a:p>
        </p:txBody>
      </p:sp>
    </p:spTree>
  </p:cSld>
  <p:clrMapOvr>
    <a:masterClrMapping/>
  </p:clrMapOvr>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13_innerEl" descr="Delivery of the extended head (Mauriceau-Smellie-Veit Manoeuvre)"/>
          <p:cNvPicPr>
            <a:picLocks noGrp="1"/>
          </p:cNvPicPr>
          <p:nvPr>
            <p:ph idx="1"/>
          </p:nvPr>
        </p:nvPicPr>
        <p:blipFill>
          <a:blip r:embed="rId1" cstate="print"/>
          <a:srcRect/>
          <a:stretch>
            <a:fillRect/>
          </a:stretch>
        </p:blipFill>
        <p:spPr bwMode="auto">
          <a:xfrm>
            <a:off x="0" y="0"/>
            <a:ext cx="89916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d1l9wtg77iuzz5.cloudfront.net/assets/1433/33724/small_Breech_deliv.jpg?1345650516"/>
          <p:cNvPicPr>
            <a:picLocks noGrp="1"/>
          </p:cNvPicPr>
          <p:nvPr>
            <p:ph idx="1"/>
          </p:nvPr>
        </p:nvPicPr>
        <p:blipFill>
          <a:blip r:embed="rId1" cstate="print"/>
          <a:srcRect/>
          <a:stretch>
            <a:fillRect/>
          </a:stretch>
        </p:blipFill>
        <p:spPr bwMode="auto">
          <a:xfrm>
            <a:off x="0" y="-228600"/>
            <a:ext cx="9372600" cy="708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en-US" dirty="0" smtClean="0">
                <a:latin typeface="Calibri" panose="020F0502020204030204" charset="0"/>
              </a:rPr>
              <a:t>Extended arms are diagnosed when the elbows are not felt on the chest after the umbilicus is born</a:t>
            </a:r>
            <a:endParaRPr lang="en-US" dirty="0" smtClean="0">
              <a:latin typeface="Calibri" panose="020F0502020204030204" charset="0"/>
            </a:endParaRPr>
          </a:p>
          <a:p>
            <a:r>
              <a:rPr lang="en-US" dirty="0" smtClean="0">
                <a:latin typeface="Calibri" panose="020F0502020204030204" charset="0"/>
              </a:rPr>
              <a:t>Prompt action should be taken to prevent hypoxia. This can be dealt with using </a:t>
            </a:r>
            <a:r>
              <a:rPr lang="en-US" b="1" dirty="0" smtClean="0">
                <a:latin typeface="Calibri" panose="020F0502020204030204" charset="0"/>
              </a:rPr>
              <a:t>lovset manoeuvre</a:t>
            </a:r>
            <a:r>
              <a:rPr lang="en-US" dirty="0" smtClean="0">
                <a:latin typeface="Calibri" panose="020F0502020204030204" charset="0"/>
              </a:rPr>
              <a:t>( a combination of rotation&amp; downwrd traction) employed to deliver the arms whatever position they are in</a:t>
            </a:r>
            <a:endParaRPr lang="en-US" dirty="0" smtClean="0">
              <a:latin typeface="Calibri" panose="020F0502020204030204" charset="0"/>
            </a:endParaRPr>
          </a:p>
          <a:p>
            <a:r>
              <a:rPr lang="en-US" dirty="0" smtClean="0">
                <a:latin typeface="Calibri" panose="020F0502020204030204" charset="0"/>
              </a:rPr>
              <a:t>When the umbilicus is born &amp; the shoulders are in AP diameter, the baby is grasped by the iliac crests with the thumbs over the sacrum. Downward traction is applied until the axilla is visible</a:t>
            </a:r>
            <a:endParaRPr lang="en-US" dirty="0">
              <a:latin typeface="Calibri" panose="020F0502020204030204" charset="0"/>
            </a:endParaRPr>
          </a:p>
        </p:txBody>
      </p:sp>
      <p:sp>
        <p:nvSpPr>
          <p:cNvPr id="2" name="Title 1"/>
          <p:cNvSpPr>
            <a:spLocks noGrp="1"/>
          </p:cNvSpPr>
          <p:nvPr>
            <p:ph type="title"/>
          </p:nvPr>
        </p:nvSpPr>
        <p:spPr>
          <a:xfrm>
            <a:off x="0" y="0"/>
            <a:ext cx="9144000" cy="1295400"/>
          </a:xfrm>
        </p:spPr>
        <p:txBody>
          <a:bodyPr>
            <a:normAutofit fontScale="90000"/>
          </a:bodyPr>
          <a:lstStyle/>
          <a:p>
            <a:r>
              <a:rPr lang="en-US" dirty="0" smtClean="0">
                <a:latin typeface="Calibri" panose="020F0502020204030204" charset="0"/>
              </a:rPr>
              <a:t>Delivery of breech with extended arms (</a:t>
            </a:r>
            <a:r>
              <a:rPr lang="en-US" dirty="0" err="1" smtClean="0">
                <a:latin typeface="Calibri" panose="020F0502020204030204" charset="0"/>
              </a:rPr>
              <a:t>lovset</a:t>
            </a:r>
            <a:r>
              <a:rPr lang="en-US" dirty="0" smtClean="0">
                <a:latin typeface="Calibri" panose="020F0502020204030204" charset="0"/>
              </a:rPr>
              <a:t> </a:t>
            </a:r>
            <a:r>
              <a:rPr lang="en-US" dirty="0" err="1" smtClean="0">
                <a:latin typeface="Calibri" panose="020F0502020204030204" charset="0"/>
              </a:rPr>
              <a:t>manoeuvre</a:t>
            </a:r>
            <a:r>
              <a:rPr lang="en-US" dirty="0" smtClean="0">
                <a:latin typeface="Calibri" panose="020F0502020204030204" charset="0"/>
              </a:rPr>
              <a:t>)</a:t>
            </a:r>
            <a:endParaRPr lang="en-US"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800" dirty="0" smtClean="0">
                <a:latin typeface="Calibri" panose="020F0502020204030204" charset="0"/>
              </a:rPr>
              <a:t>Maintain a downward traction throughout. Body is rotated through half a circle, 180 degrees, </a:t>
            </a:r>
            <a:r>
              <a:rPr lang="en-US" sz="2800" b="1" dirty="0" smtClean="0">
                <a:latin typeface="Calibri" panose="020F0502020204030204" charset="0"/>
              </a:rPr>
              <a:t>start by turning the back uppermost</a:t>
            </a:r>
            <a:endParaRPr lang="en-US" sz="2800" b="1" dirty="0" smtClean="0">
              <a:latin typeface="Calibri" panose="020F0502020204030204" charset="0"/>
            </a:endParaRPr>
          </a:p>
          <a:p>
            <a:r>
              <a:rPr lang="en-US" sz="2800" dirty="0" smtClean="0">
                <a:latin typeface="Calibri" panose="020F0502020204030204" charset="0"/>
              </a:rPr>
              <a:t>Friction of the posterior arm against the pubic bone as the shoulder becomes anterior sweeps the arm infront of the face. This movement allows the shoulders to enter the pelvis in the transverse diameter</a:t>
            </a:r>
            <a:endParaRPr lang="en-US" sz="2800" dirty="0" smtClean="0">
              <a:latin typeface="Calibri" panose="020F0502020204030204" charset="0"/>
            </a:endParaRPr>
          </a:p>
          <a:p>
            <a:r>
              <a:rPr lang="en-US" sz="2800" dirty="0" smtClean="0">
                <a:latin typeface="Calibri" panose="020F0502020204030204" charset="0"/>
              </a:rPr>
              <a:t>The arm which is now anterior is delivered</a:t>
            </a:r>
            <a:endParaRPr lang="en-US" sz="2800" dirty="0" smtClean="0">
              <a:latin typeface="Calibri" panose="020F0502020204030204" charset="0"/>
            </a:endParaRPr>
          </a:p>
          <a:p>
            <a:r>
              <a:rPr lang="en-US" sz="2800" dirty="0" smtClean="0">
                <a:latin typeface="Calibri" panose="020F0502020204030204" charset="0"/>
              </a:rPr>
              <a:t>Body is rotated back in the opposite direction &amp; the 2</a:t>
            </a:r>
            <a:r>
              <a:rPr lang="en-US" sz="2800" baseline="30000" dirty="0" smtClean="0">
                <a:latin typeface="Calibri" panose="020F0502020204030204" charset="0"/>
              </a:rPr>
              <a:t>nd</a:t>
            </a:r>
            <a:r>
              <a:rPr lang="en-US" sz="2800" dirty="0" smtClean="0">
                <a:latin typeface="Calibri" panose="020F0502020204030204" charset="0"/>
              </a:rPr>
              <a:t> arm is delivered in a similar fashion</a:t>
            </a:r>
            <a:endParaRPr lang="en-US" sz="2800"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Delay in the first stage is rare, though it may be caused by impaction due to a large baby, a small pelvis or weak contractions in which case a caesarean section is done</a:t>
            </a:r>
            <a:endParaRPr lang="en-US" dirty="0" smtClean="0"/>
          </a:p>
          <a:p>
            <a:r>
              <a:rPr lang="en-US" dirty="0" smtClean="0"/>
              <a:t>Delay during the second stage is usually caused by extended legs</a:t>
            </a:r>
            <a:endParaRPr lang="en-US" dirty="0"/>
          </a:p>
        </p:txBody>
      </p:sp>
      <p:sp>
        <p:nvSpPr>
          <p:cNvPr id="2" name="Title 1"/>
          <p:cNvSpPr>
            <a:spLocks noGrp="1"/>
          </p:cNvSpPr>
          <p:nvPr>
            <p:ph type="title"/>
          </p:nvPr>
        </p:nvSpPr>
        <p:spPr/>
        <p:txBody>
          <a:bodyPr/>
          <a:lstStyle/>
          <a:p>
            <a:r>
              <a:rPr lang="en-US" dirty="0" smtClean="0"/>
              <a:t>Causes of Delayed Breech</a:t>
            </a:r>
            <a:endParaRPr lang="en-US" dirty="0"/>
          </a:p>
        </p:txBody>
      </p:sp>
    </p:spTree>
  </p:cSld>
  <p:clrMapOvr>
    <a:masterClrMapping/>
  </p:clrMapOvr>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sz="2800" dirty="0" smtClean="0">
                <a:latin typeface="Calibri" panose="020F0502020204030204" charset="0"/>
              </a:rPr>
              <a:t>If an insufficiently dilated cervix holds up the head, the baby will make gasping movements.</a:t>
            </a:r>
            <a:endParaRPr lang="en-US" sz="2800" dirty="0" smtClean="0">
              <a:latin typeface="Calibri" panose="020F0502020204030204" charset="0"/>
            </a:endParaRPr>
          </a:p>
          <a:p>
            <a:r>
              <a:rPr lang="en-US" sz="2800" dirty="0" smtClean="0">
                <a:latin typeface="Calibri" panose="020F0502020204030204" charset="0"/>
              </a:rPr>
              <a:t>You should mop the vaginal wall in contact with the baby’s face and inserting two fingers make a channel through which you can meet the baby.</a:t>
            </a:r>
            <a:endParaRPr lang="en-US" sz="2800" dirty="0" smtClean="0">
              <a:latin typeface="Calibri" panose="020F0502020204030204" charset="0"/>
            </a:endParaRPr>
          </a:p>
          <a:p>
            <a:r>
              <a:rPr lang="en-US" sz="2800" dirty="0" smtClean="0">
                <a:latin typeface="Calibri" panose="020F0502020204030204" charset="0"/>
              </a:rPr>
              <a:t>If the head is arrested high in the cavity, disproportion may exist. </a:t>
            </a:r>
            <a:r>
              <a:rPr lang="en-US" sz="2800" dirty="0" err="1" smtClean="0">
                <a:latin typeface="Calibri" panose="020F0502020204030204" charset="0"/>
              </a:rPr>
              <a:t>Suprapubic</a:t>
            </a:r>
            <a:r>
              <a:rPr lang="en-US" sz="2800" dirty="0" smtClean="0">
                <a:latin typeface="Calibri" panose="020F0502020204030204" charset="0"/>
              </a:rPr>
              <a:t> pressure may help, but application of forceps is </a:t>
            </a:r>
            <a:r>
              <a:rPr lang="en-US" sz="2800" dirty="0" err="1" smtClean="0">
                <a:latin typeface="Calibri" panose="020F0502020204030204" charset="0"/>
              </a:rPr>
              <a:t>necessary.The</a:t>
            </a:r>
            <a:r>
              <a:rPr lang="en-US" sz="2800" dirty="0" smtClean="0">
                <a:latin typeface="Calibri" panose="020F0502020204030204" charset="0"/>
              </a:rPr>
              <a:t> doctor will use forceps for the delivery of the coming head.</a:t>
            </a:r>
            <a:endParaRPr lang="en-US" sz="2800" dirty="0">
              <a:latin typeface="Calibri" panose="020F0502020204030204" charset="0"/>
            </a:endParaRPr>
          </a:p>
        </p:txBody>
      </p:sp>
      <p:sp>
        <p:nvSpPr>
          <p:cNvPr id="2" name="Title 1"/>
          <p:cNvSpPr>
            <a:spLocks noGrp="1"/>
          </p:cNvSpPr>
          <p:nvPr>
            <p:ph type="title"/>
          </p:nvPr>
        </p:nvSpPr>
        <p:spPr/>
        <p:txBody>
          <a:bodyPr>
            <a:normAutofit/>
          </a:bodyPr>
          <a:lstStyle/>
          <a:p>
            <a:r>
              <a:rPr lang="en-US" dirty="0" smtClean="0"/>
              <a:t>Delay in the Birth of the Head</a:t>
            </a:r>
            <a:endParaRPr lang="en-US" dirty="0"/>
          </a:p>
        </p:txBody>
      </p:sp>
    </p:spTree>
  </p:cSld>
  <p:clrMapOvr>
    <a:masterClrMapping/>
  </p:clrMapOvr>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r>
              <a:rPr lang="en-US" sz="2800" dirty="0" smtClean="0">
                <a:latin typeface="Calibri" panose="020F0502020204030204" charset="0"/>
              </a:rPr>
              <a:t>Impacted breech- labour becomes obstructed when the </a:t>
            </a:r>
            <a:r>
              <a:rPr lang="en-US" sz="2800" dirty="0" err="1" smtClean="0">
                <a:latin typeface="Calibri" panose="020F0502020204030204" charset="0"/>
              </a:rPr>
              <a:t>foetus</a:t>
            </a:r>
            <a:r>
              <a:rPr lang="en-US" sz="2800" dirty="0" smtClean="0">
                <a:latin typeface="Calibri" panose="020F0502020204030204" charset="0"/>
              </a:rPr>
              <a:t> is disproportionately large for the size of the maternal pelvis</a:t>
            </a:r>
            <a:endParaRPr lang="en-US" sz="2800" dirty="0" smtClean="0">
              <a:latin typeface="Calibri" panose="020F0502020204030204" charset="0"/>
            </a:endParaRPr>
          </a:p>
          <a:p>
            <a:r>
              <a:rPr lang="en-US" sz="2800" dirty="0" smtClean="0">
                <a:latin typeface="Calibri" panose="020F0502020204030204" charset="0"/>
              </a:rPr>
              <a:t>Cord </a:t>
            </a:r>
            <a:r>
              <a:rPr lang="en-US" sz="2800" dirty="0" err="1" smtClean="0">
                <a:latin typeface="Calibri" panose="020F0502020204030204" charset="0"/>
              </a:rPr>
              <a:t>prolapse</a:t>
            </a:r>
            <a:r>
              <a:rPr lang="en-US" sz="2800" dirty="0" smtClean="0">
                <a:latin typeface="Calibri" panose="020F0502020204030204" charset="0"/>
              </a:rPr>
              <a:t>-more common in a flexed or footling breech</a:t>
            </a:r>
            <a:endParaRPr lang="en-US" sz="2800" dirty="0" smtClean="0">
              <a:latin typeface="Calibri" panose="020F0502020204030204" charset="0"/>
            </a:endParaRPr>
          </a:p>
          <a:p>
            <a:r>
              <a:rPr lang="en-US" sz="2800" dirty="0" smtClean="0">
                <a:latin typeface="Calibri" panose="020F0502020204030204" charset="0"/>
              </a:rPr>
              <a:t>Birth injury</a:t>
            </a:r>
            <a:endParaRPr lang="en-US" sz="2800" dirty="0" smtClean="0">
              <a:latin typeface="Calibri" panose="020F0502020204030204" charset="0"/>
            </a:endParaRPr>
          </a:p>
          <a:p>
            <a:pPr lvl="1"/>
            <a:r>
              <a:rPr lang="en-US" sz="2800" dirty="0" smtClean="0">
                <a:latin typeface="Calibri" panose="020F0502020204030204" charset="0"/>
              </a:rPr>
              <a:t>Superficial tissue damage</a:t>
            </a:r>
            <a:endParaRPr lang="en-US" sz="2800" dirty="0" smtClean="0">
              <a:latin typeface="Calibri" panose="020F0502020204030204" charset="0"/>
            </a:endParaRPr>
          </a:p>
          <a:p>
            <a:pPr lvl="1"/>
            <a:r>
              <a:rPr lang="en-US" sz="2800" dirty="0" smtClean="0">
                <a:latin typeface="Calibri" panose="020F0502020204030204" charset="0"/>
              </a:rPr>
              <a:t>Factures of the humerus, clavicle or femur or dilocation of the shoulder or hip caused during delivery of extended arms or legs</a:t>
            </a:r>
            <a:endParaRPr lang="en-US" sz="2800" dirty="0" smtClean="0">
              <a:latin typeface="Calibri" panose="020F0502020204030204" charset="0"/>
            </a:endParaRPr>
          </a:p>
          <a:p>
            <a:pPr lvl="1"/>
            <a:r>
              <a:rPr lang="en-US" sz="2800" dirty="0" err="1" smtClean="0">
                <a:latin typeface="Calibri" panose="020F0502020204030204" charset="0"/>
              </a:rPr>
              <a:t>Erb’s</a:t>
            </a:r>
            <a:r>
              <a:rPr lang="en-US" sz="2800" dirty="0" smtClean="0">
                <a:latin typeface="Calibri" panose="020F0502020204030204" charset="0"/>
              </a:rPr>
              <a:t> palsy-caused by brachial plexus being damaged by twisting the neck</a:t>
            </a:r>
            <a:endParaRPr lang="en-US" sz="2800" dirty="0" smtClean="0">
              <a:latin typeface="Calibri" panose="020F0502020204030204" charset="0"/>
            </a:endParaRPr>
          </a:p>
        </p:txBody>
      </p:sp>
      <p:sp>
        <p:nvSpPr>
          <p:cNvPr id="2" name="Title 1"/>
          <p:cNvSpPr>
            <a:spLocks noGrp="1"/>
          </p:cNvSpPr>
          <p:nvPr>
            <p:ph type="title"/>
          </p:nvPr>
        </p:nvSpPr>
        <p:spPr>
          <a:xfrm>
            <a:off x="0" y="0"/>
            <a:ext cx="9144000" cy="1143000"/>
          </a:xfrm>
        </p:spPr>
        <p:txBody>
          <a:bodyPr>
            <a:normAutofit fontScale="90000"/>
          </a:bodyPr>
          <a:lstStyle/>
          <a:p>
            <a:r>
              <a:rPr lang="en-US" dirty="0" smtClean="0"/>
              <a:t>Complications of breech presentation</a:t>
            </a:r>
            <a:endParaRPr lang="en-US" dirty="0"/>
          </a:p>
        </p:txBody>
      </p:sp>
    </p:spTree>
  </p:cSld>
  <p:clrMapOvr>
    <a:masterClrMapping/>
  </p:clrMapOvr>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30925"/>
          </a:xfrm>
        </p:spPr>
        <p:txBody>
          <a:bodyPr>
            <a:normAutofit/>
          </a:bodyPr>
          <a:lstStyle/>
          <a:p>
            <a:pPr lvl="1"/>
            <a:r>
              <a:rPr lang="en-US" sz="2800" dirty="0" smtClean="0">
                <a:latin typeface="Calibri" panose="020F0502020204030204" charset="0"/>
              </a:rPr>
              <a:t>Trauma to internal organs- especially a ruptured liver or spleen produced by grasping the abdomen</a:t>
            </a:r>
            <a:endParaRPr lang="en-US" sz="2800" dirty="0" smtClean="0">
              <a:latin typeface="Calibri" panose="020F0502020204030204" charset="0"/>
            </a:endParaRPr>
          </a:p>
          <a:p>
            <a:pPr lvl="1"/>
            <a:r>
              <a:rPr lang="en-US" sz="2800" dirty="0" smtClean="0">
                <a:latin typeface="Calibri" panose="020F0502020204030204" charset="0"/>
              </a:rPr>
              <a:t>Damage to the adrenals- by grasping the baby’s abdomen, leading to shock caused by adrenaline release</a:t>
            </a:r>
            <a:endParaRPr lang="en-US" sz="2800" dirty="0" smtClean="0">
              <a:latin typeface="Calibri" panose="020F0502020204030204" charset="0"/>
            </a:endParaRPr>
          </a:p>
          <a:p>
            <a:pPr lvl="1"/>
            <a:r>
              <a:rPr lang="en-US" sz="2800" dirty="0" smtClean="0">
                <a:latin typeface="Calibri" panose="020F0502020204030204" charset="0"/>
              </a:rPr>
              <a:t>Spinal cord damage or fracture of the spine</a:t>
            </a:r>
            <a:endParaRPr lang="en-US" sz="2800" dirty="0" smtClean="0">
              <a:latin typeface="Calibri" panose="020F0502020204030204" charset="0"/>
            </a:endParaRPr>
          </a:p>
          <a:p>
            <a:pPr lvl="1"/>
            <a:r>
              <a:rPr lang="en-US" sz="2800" dirty="0" smtClean="0">
                <a:latin typeface="Calibri" panose="020F0502020204030204" charset="0"/>
              </a:rPr>
              <a:t>Intracranial </a:t>
            </a:r>
            <a:r>
              <a:rPr lang="en-US" sz="2800" dirty="0" err="1" smtClean="0">
                <a:latin typeface="Calibri" panose="020F0502020204030204" charset="0"/>
              </a:rPr>
              <a:t>haemorrhage</a:t>
            </a:r>
            <a:r>
              <a:rPr lang="en-US" sz="2800" dirty="0" smtClean="0">
                <a:latin typeface="Calibri" panose="020F0502020204030204" charset="0"/>
              </a:rPr>
              <a:t>- caused by rapid delivery of the head which has had no opportunity to mould. Hypoxia may also cause intracranial </a:t>
            </a:r>
            <a:r>
              <a:rPr lang="en-US" sz="2800" dirty="0" err="1" smtClean="0">
                <a:latin typeface="Calibri" panose="020F0502020204030204" charset="0"/>
              </a:rPr>
              <a:t>haemorrhage</a:t>
            </a:r>
            <a:endParaRPr lang="en-US" sz="2800" dirty="0" smtClean="0">
              <a:latin typeface="Calibri" panose="020F0502020204030204" charset="0"/>
            </a:endParaRPr>
          </a:p>
          <a:p>
            <a:endParaRPr lang="en-US" sz="2800"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b="1" i="1" u="sng" dirty="0" smtClean="0">
                <a:latin typeface="Andalus" pitchFamily="18" charset="-78"/>
                <a:cs typeface="Andalus" pitchFamily="18" charset="-78"/>
              </a:rPr>
              <a:t>Abdominal examination </a:t>
            </a:r>
            <a:endParaRPr lang="en-US" sz="2800" b="1" i="1" u="sng" dirty="0" smtClean="0">
              <a:latin typeface="Andalus" pitchFamily="18" charset="-78"/>
              <a:cs typeface="Andalus" pitchFamily="18" charset="-78"/>
            </a:endParaRPr>
          </a:p>
          <a:p>
            <a:r>
              <a:rPr lang="en-US" sz="2800" dirty="0" smtClean="0">
                <a:latin typeface="Andalus" pitchFamily="18" charset="-78"/>
                <a:cs typeface="Andalus" pitchFamily="18" charset="-78"/>
              </a:rPr>
              <a:t>The foetal head may be palpable above the pelvic brim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There may be frequent and strong uterine contractions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The uterus may have gone into </a:t>
            </a:r>
            <a:r>
              <a:rPr lang="en-US" sz="2800" dirty="0" err="1" smtClean="0">
                <a:latin typeface="Andalus" pitchFamily="18" charset="-78"/>
                <a:cs typeface="Andalus" pitchFamily="18" charset="-78"/>
              </a:rPr>
              <a:t>tetanic</a:t>
            </a:r>
            <a:r>
              <a:rPr lang="en-US" sz="2800" dirty="0" smtClean="0">
                <a:latin typeface="Andalus" pitchFamily="18" charset="-78"/>
                <a:cs typeface="Andalus" pitchFamily="18" charset="-78"/>
              </a:rPr>
              <a:t> contractions and sits tightly </a:t>
            </a:r>
            <a:r>
              <a:rPr lang="en-US" sz="2800" dirty="0" err="1" smtClean="0">
                <a:latin typeface="Andalus" pitchFamily="18" charset="-78"/>
                <a:cs typeface="Andalus" pitchFamily="18" charset="-78"/>
              </a:rPr>
              <a:t>moulded</a:t>
            </a:r>
            <a:r>
              <a:rPr lang="en-US" sz="2800" dirty="0" smtClean="0">
                <a:latin typeface="Andalus" pitchFamily="18" charset="-78"/>
                <a:cs typeface="Andalus" pitchFamily="18" charset="-78"/>
              </a:rPr>
              <a:t> around the </a:t>
            </a:r>
            <a:r>
              <a:rPr lang="en-US" sz="2800" dirty="0" err="1" smtClean="0">
                <a:latin typeface="Andalus" pitchFamily="18" charset="-78"/>
                <a:cs typeface="Andalus" pitchFamily="18" charset="-78"/>
              </a:rPr>
              <a:t>foetus</a:t>
            </a:r>
            <a:r>
              <a:rPr lang="en-US" sz="2800" dirty="0" smtClean="0">
                <a:latin typeface="Andalus" pitchFamily="18" charset="-78"/>
                <a:cs typeface="Andalus" pitchFamily="18" charset="-78"/>
              </a:rPr>
              <a:t> </a:t>
            </a:r>
            <a:endParaRPr lang="en-US" sz="2800" dirty="0" smtClean="0">
              <a:latin typeface="Andalus" pitchFamily="18" charset="-78"/>
              <a:cs typeface="Andalus" pitchFamily="18" charset="-78"/>
            </a:endParaRPr>
          </a:p>
          <a:p>
            <a:r>
              <a:rPr lang="en-US" sz="2800" dirty="0" err="1" smtClean="0">
                <a:latin typeface="Andalus" pitchFamily="18" charset="-78"/>
                <a:cs typeface="Andalus" pitchFamily="18" charset="-78"/>
              </a:rPr>
              <a:t>Bandl’s</a:t>
            </a:r>
            <a:r>
              <a:rPr lang="en-US" sz="2800" dirty="0" smtClean="0">
                <a:latin typeface="Andalus" pitchFamily="18" charset="-78"/>
                <a:cs typeface="Andalus" pitchFamily="18" charset="-78"/>
              </a:rPr>
              <a:t> ring may be evident. This is when the border of upper and lower uterine segments becomes visible and/</a:t>
            </a:r>
            <a:r>
              <a:rPr lang="en-US" sz="2800" i="1" dirty="0" smtClean="0">
                <a:latin typeface="Andalus" pitchFamily="18" charset="-78"/>
                <a:cs typeface="Andalus" pitchFamily="18" charset="-78"/>
              </a:rPr>
              <a:t>or palpable during labour. It is usually seen as a depression across the abdomen at about the level of the umbilicus. This is a late sign of obstructed labour occurring mostly in </a:t>
            </a:r>
            <a:r>
              <a:rPr lang="en-US" sz="2800" i="1" dirty="0" err="1" smtClean="0">
                <a:latin typeface="Andalus" pitchFamily="18" charset="-78"/>
                <a:cs typeface="Andalus" pitchFamily="18" charset="-78"/>
              </a:rPr>
              <a:t>primigravida</a:t>
            </a:r>
            <a:r>
              <a:rPr lang="en-US" sz="2800" i="1" dirty="0" smtClean="0">
                <a:latin typeface="Andalus" pitchFamily="18" charset="-78"/>
                <a:cs typeface="Andalus" pitchFamily="18" charset="-78"/>
              </a:rPr>
              <a:t>. </a:t>
            </a:r>
            <a:endParaRPr lang="en-US" sz="2800" i="1" dirty="0" smtClean="0">
              <a:latin typeface="Andalus" pitchFamily="18" charset="-78"/>
              <a:cs typeface="Andalus" pitchFamily="18" charset="-78"/>
            </a:endParaRPr>
          </a:p>
          <a:p>
            <a:r>
              <a:rPr lang="en-US" sz="2800" dirty="0" smtClean="0">
                <a:latin typeface="Andalus" pitchFamily="18" charset="-78"/>
                <a:cs typeface="Andalus" pitchFamily="18" charset="-78"/>
              </a:rPr>
              <a:t>The uterus may stop contracting especially in primigravidas </a:t>
            </a:r>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534400" cy="4864291"/>
          </a:xfrm>
        </p:spPr>
        <p:txBody>
          <a:bodyPr>
            <a:normAutofit/>
          </a:bodyPr>
          <a:lstStyle/>
          <a:p>
            <a:r>
              <a:rPr lang="en-US" sz="2800" dirty="0" smtClean="0">
                <a:latin typeface="Calibri" panose="020F0502020204030204" charset="0"/>
              </a:rPr>
              <a:t>Foetal hypoxia- due to cord prolapse or cord compression or due to premature separation of the placenta</a:t>
            </a:r>
            <a:endParaRPr lang="en-US" sz="2800" dirty="0" smtClean="0">
              <a:latin typeface="Calibri" panose="020F0502020204030204" charset="0"/>
            </a:endParaRPr>
          </a:p>
          <a:p>
            <a:r>
              <a:rPr lang="en-US" sz="2800" dirty="0" smtClean="0">
                <a:latin typeface="Calibri" panose="020F0502020204030204" charset="0"/>
              </a:rPr>
              <a:t>Premature separation of the placenta</a:t>
            </a:r>
            <a:endParaRPr lang="en-US" sz="2800" dirty="0" smtClean="0">
              <a:latin typeface="Calibri" panose="020F0502020204030204" charset="0"/>
            </a:endParaRPr>
          </a:p>
          <a:p>
            <a:r>
              <a:rPr lang="en-US" sz="2800" dirty="0" smtClean="0">
                <a:latin typeface="Calibri" panose="020F0502020204030204" charset="0"/>
              </a:rPr>
              <a:t>Maternal trauma</a:t>
            </a:r>
            <a:endParaRPr lang="en-US" sz="2800" dirty="0" smtClean="0">
              <a:latin typeface="Calibri" panose="020F0502020204030204" charset="0"/>
            </a:endParaRPr>
          </a:p>
          <a:p>
            <a:pPr lvl="1">
              <a:buNone/>
            </a:pPr>
            <a:r>
              <a:rPr lang="en-US" sz="2800" dirty="0" smtClean="0">
                <a:latin typeface="Calibri" panose="020F0502020204030204" charset="0"/>
              </a:rPr>
              <a:t>					</a:t>
            </a:r>
            <a:endParaRPr lang="en-US" sz="2800" dirty="0" smtClean="0">
              <a:latin typeface="Calibri" panose="020F0502020204030204" charset="0"/>
            </a:endParaRPr>
          </a:p>
          <a:p>
            <a:pPr lvl="1">
              <a:buNone/>
            </a:pPr>
            <a:r>
              <a:rPr lang="en-US" sz="2800" dirty="0" smtClean="0">
                <a:latin typeface="Calibri" panose="020F0502020204030204" charset="0"/>
              </a:rPr>
              <a:t>					</a:t>
            </a:r>
            <a:r>
              <a:rPr lang="en-US" sz="2800" b="1" dirty="0" smtClean="0">
                <a:solidFill>
                  <a:srgbClr val="4616CC"/>
                </a:solidFill>
                <a:latin typeface="Calibri" panose="020F0502020204030204" charset="0"/>
              </a:rPr>
              <a:t> </a:t>
            </a:r>
            <a:r>
              <a:rPr lang="en-US" sz="4800" b="1" dirty="0" smtClean="0">
                <a:solidFill>
                  <a:srgbClr val="4616CC"/>
                </a:solidFill>
                <a:latin typeface="Calibri" panose="020F0502020204030204" charset="0"/>
              </a:rPr>
              <a:t>END</a:t>
            </a:r>
            <a:endParaRPr lang="en-US" sz="4800" dirty="0">
              <a:latin typeface="Calibri" panose="020F0502020204030204" charset="0"/>
            </a:endParaRPr>
          </a:p>
        </p:txBody>
      </p:sp>
      <p:sp>
        <p:nvSpPr>
          <p:cNvPr id="2" name="Title 1"/>
          <p:cNvSpPr>
            <a:spLocks noGrp="1"/>
          </p:cNvSpPr>
          <p:nvPr>
            <p:ph type="title"/>
          </p:nvPr>
        </p:nvSpPr>
        <p:spPr/>
        <p:txBody>
          <a:bodyPr/>
          <a:lstStyle/>
          <a:p>
            <a:r>
              <a:rPr lang="en-US" dirty="0" smtClean="0"/>
              <a:t>Complications </a:t>
            </a:r>
            <a:r>
              <a:rPr lang="en-US" dirty="0" err="1" smtClean="0"/>
              <a:t>cntd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pPr>
              <a:buNone/>
            </a:pPr>
            <a:r>
              <a:rPr lang="en-US" u="sng" dirty="0" smtClean="0">
                <a:latin typeface="Calibri" panose="020F0502020204030204" charset="0"/>
              </a:rPr>
              <a:t>DESCRIPTION:</a:t>
            </a:r>
            <a:endParaRPr lang="en-US" u="sng" dirty="0" smtClean="0">
              <a:latin typeface="Calibri" panose="020F0502020204030204" charset="0"/>
            </a:endParaRPr>
          </a:p>
          <a:p>
            <a:r>
              <a:rPr lang="en-US" dirty="0" smtClean="0">
                <a:latin typeface="Calibri" panose="020F0502020204030204" charset="0"/>
              </a:rPr>
              <a:t>Occurs when the  foetus lies with its long axis across the long axis of the uterus( transverse lie) </a:t>
            </a:r>
            <a:r>
              <a:rPr lang="en-US" b="1" dirty="0" smtClean="0">
                <a:latin typeface="Calibri" panose="020F0502020204030204" charset="0"/>
              </a:rPr>
              <a:t>during </a:t>
            </a:r>
            <a:r>
              <a:rPr lang="en-US" b="1" dirty="0" err="1" smtClean="0">
                <a:latin typeface="Calibri" panose="020F0502020204030204" charset="0"/>
              </a:rPr>
              <a:t>labour</a:t>
            </a:r>
            <a:r>
              <a:rPr lang="en-US" dirty="0" smtClean="0">
                <a:latin typeface="Calibri" panose="020F0502020204030204" charset="0"/>
              </a:rPr>
              <a:t>.</a:t>
            </a:r>
            <a:endParaRPr lang="en-US" dirty="0" smtClean="0">
              <a:latin typeface="Calibri" panose="020F0502020204030204" charset="0"/>
            </a:endParaRPr>
          </a:p>
          <a:p>
            <a:r>
              <a:rPr lang="en-US" dirty="0" smtClean="0">
                <a:latin typeface="Calibri" panose="020F0502020204030204" charset="0"/>
              </a:rPr>
              <a:t>Occurs in approximately 1:300 pregnancies near term. Only 17% of these cases remain as a transverse lie at the onset of labour, the majority are </a:t>
            </a:r>
            <a:r>
              <a:rPr lang="en-US" dirty="0" err="1" smtClean="0">
                <a:latin typeface="Calibri" panose="020F0502020204030204" charset="0"/>
              </a:rPr>
              <a:t>multigravidae</a:t>
            </a:r>
            <a:endParaRPr lang="en-US" dirty="0" smtClean="0">
              <a:latin typeface="Calibri" panose="020F0502020204030204" charset="0"/>
            </a:endParaRPr>
          </a:p>
          <a:p>
            <a:r>
              <a:rPr lang="en-US" dirty="0" smtClean="0">
                <a:latin typeface="Calibri" panose="020F0502020204030204" charset="0"/>
              </a:rPr>
              <a:t>The head lies on one side of the abdomen, with the breech at a slightly higher level on the other. The foetal back may be anterior or posterior &amp; the leading part is the arm, shoulder or the trunk</a:t>
            </a:r>
            <a:endParaRPr lang="en-US" dirty="0">
              <a:latin typeface="Calibri" panose="020F0502020204030204" charset="0"/>
            </a:endParaRPr>
          </a:p>
        </p:txBody>
      </p:sp>
      <p:sp>
        <p:nvSpPr>
          <p:cNvPr id="2" name="Title 1"/>
          <p:cNvSpPr>
            <a:spLocks noGrp="1"/>
          </p:cNvSpPr>
          <p:nvPr>
            <p:ph type="title"/>
          </p:nvPr>
        </p:nvSpPr>
        <p:spPr>
          <a:xfrm>
            <a:off x="0" y="1"/>
            <a:ext cx="9144000" cy="1066799"/>
          </a:xfr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cene3d>
              <a:camera prst="orthographicFront"/>
              <a:lightRig rig="soft" dir="t"/>
            </a:scene3d>
            <a:sp3d prstMaterial="softEdge">
              <a:bevelT w="25400" h="25400"/>
            </a:sp3d>
          </a:bodyPr>
          <a:lstStyle/>
          <a:p>
            <a:r>
              <a:rPr lang="en-US" b="1" dirty="0" smtClean="0">
                <a:solidFill>
                  <a:srgbClr val="FFFF00"/>
                </a:solidFill>
              </a:rPr>
              <a:t>SHOULDER PRESENTATION</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62000"/>
          </a:xfrm>
        </p:spPr>
        <p:txBody>
          <a:bodyPr/>
          <a:lstStyle/>
          <a:p>
            <a:r>
              <a:rPr lang="en-US" dirty="0" smtClean="0"/>
              <a:t>Shoulder presentation</a:t>
            </a:r>
            <a:endParaRPr lang="en-US" dirty="0"/>
          </a:p>
        </p:txBody>
      </p:sp>
      <p:pic>
        <p:nvPicPr>
          <p:cNvPr id="373762" name="Picture 2" descr="C:\Users\martha njeri kairu\Downloads\images.jpg"/>
          <p:cNvPicPr>
            <a:picLocks noGrp="1" noChangeAspect="1" noChangeArrowheads="1"/>
          </p:cNvPicPr>
          <p:nvPr>
            <p:ph sz="quarter" idx="2"/>
          </p:nvPr>
        </p:nvPicPr>
        <p:blipFill>
          <a:blip r:embed="rId1" cstate="print"/>
          <a:stretch>
            <a:fillRect/>
          </a:stretch>
        </p:blipFill>
        <p:spPr bwMode="auto">
          <a:xfrm>
            <a:off x="152400" y="685800"/>
            <a:ext cx="4191000" cy="6172199"/>
          </a:xfrm>
          <a:prstGeom prst="rect">
            <a:avLst/>
          </a:prstGeom>
          <a:noFill/>
        </p:spPr>
      </p:pic>
      <p:pic>
        <p:nvPicPr>
          <p:cNvPr id="8" name="Content Placeholder 7" descr="C:\Users\martha njeri kairu\Downloads\health-lib-image.php.gif"/>
          <p:cNvPicPr>
            <a:picLocks noGrp="1"/>
          </p:cNvPicPr>
          <p:nvPr>
            <p:ph sz="quarter" idx="4"/>
          </p:nvPr>
        </p:nvPicPr>
        <p:blipFill>
          <a:blip r:embed="rId2" cstate="print"/>
          <a:srcRect/>
          <a:stretch>
            <a:fillRect/>
          </a:stretch>
        </p:blipFill>
        <p:spPr bwMode="auto">
          <a:xfrm>
            <a:off x="4191000" y="609600"/>
            <a:ext cx="4952999" cy="6248400"/>
          </a:xfrm>
          <a:prstGeom prst="rect">
            <a:avLst/>
          </a:prstGeom>
          <a:noFill/>
          <a:ln w="9525">
            <a:noFill/>
            <a:miter lim="800000"/>
            <a:headEnd/>
            <a:tailEnd/>
          </a:ln>
        </p:spPr>
      </p:pic>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r>
              <a:rPr lang="en-US" sz="2800" b="1" dirty="0" smtClean="0">
                <a:latin typeface="Calibri" panose="020F0502020204030204" charset="0"/>
              </a:rPr>
              <a:t>Maternal causes</a:t>
            </a:r>
            <a:endParaRPr lang="en-US" sz="2800" b="1" dirty="0" smtClean="0">
              <a:latin typeface="Calibri" panose="020F0502020204030204" charset="0"/>
            </a:endParaRPr>
          </a:p>
          <a:p>
            <a:pPr lvl="1"/>
            <a:r>
              <a:rPr lang="en-US" sz="2800" dirty="0" smtClean="0">
                <a:latin typeface="Calibri" panose="020F0502020204030204" charset="0"/>
              </a:rPr>
              <a:t>Lax abdominal &amp; uterine muscles especially in </a:t>
            </a:r>
            <a:r>
              <a:rPr lang="en-US" sz="2800" dirty="0" err="1" smtClean="0">
                <a:latin typeface="Calibri" panose="020F0502020204030204" charset="0"/>
              </a:rPr>
              <a:t>multiparity</a:t>
            </a:r>
            <a:r>
              <a:rPr lang="en-US" sz="2800" dirty="0" smtClean="0">
                <a:latin typeface="Calibri" panose="020F0502020204030204" charset="0"/>
              </a:rPr>
              <a:t>. This is the most common cause &amp; is found in the </a:t>
            </a:r>
            <a:r>
              <a:rPr lang="en-US" sz="2800" dirty="0" err="1" smtClean="0">
                <a:latin typeface="Calibri" panose="020F0502020204030204" charset="0"/>
              </a:rPr>
              <a:t>multigravidae</a:t>
            </a:r>
            <a:endParaRPr lang="en-US" sz="2800" dirty="0" smtClean="0">
              <a:latin typeface="Calibri" panose="020F0502020204030204" charset="0"/>
            </a:endParaRPr>
          </a:p>
          <a:p>
            <a:pPr lvl="1"/>
            <a:r>
              <a:rPr lang="en-US" sz="2800" dirty="0" smtClean="0">
                <a:latin typeface="Calibri" panose="020F0502020204030204" charset="0"/>
              </a:rPr>
              <a:t>Uterine abnormality </a:t>
            </a:r>
            <a:r>
              <a:rPr lang="en-US" sz="2800" dirty="0" err="1" smtClean="0">
                <a:latin typeface="Calibri" panose="020F0502020204030204" charset="0"/>
              </a:rPr>
              <a:t>eg</a:t>
            </a:r>
            <a:r>
              <a:rPr lang="en-US" sz="2800" dirty="0" smtClean="0">
                <a:latin typeface="Calibri" panose="020F0502020204030204" charset="0"/>
              </a:rPr>
              <a:t> </a:t>
            </a:r>
            <a:r>
              <a:rPr lang="en-US" sz="2800" dirty="0" err="1" smtClean="0">
                <a:latin typeface="Calibri" panose="020F0502020204030204" charset="0"/>
              </a:rPr>
              <a:t>bicornuate</a:t>
            </a:r>
            <a:r>
              <a:rPr lang="en-US" sz="2800" dirty="0" smtClean="0">
                <a:latin typeface="Calibri" panose="020F0502020204030204" charset="0"/>
              </a:rPr>
              <a:t> or </a:t>
            </a:r>
            <a:r>
              <a:rPr lang="en-US" sz="2800" dirty="0" err="1" smtClean="0">
                <a:latin typeface="Calibri" panose="020F0502020204030204" charset="0"/>
              </a:rPr>
              <a:t>subseptate</a:t>
            </a:r>
            <a:r>
              <a:rPr lang="en-US" sz="2800" dirty="0" smtClean="0">
                <a:latin typeface="Calibri" panose="020F0502020204030204" charset="0"/>
              </a:rPr>
              <a:t> uterus as well as uterine fibroids</a:t>
            </a:r>
            <a:endParaRPr lang="en-US" sz="2800" dirty="0" smtClean="0">
              <a:latin typeface="Calibri" panose="020F0502020204030204" charset="0"/>
            </a:endParaRPr>
          </a:p>
          <a:p>
            <a:pPr lvl="1"/>
            <a:r>
              <a:rPr lang="en-US" sz="2800" dirty="0" smtClean="0">
                <a:latin typeface="Calibri" panose="020F0502020204030204" charset="0"/>
              </a:rPr>
              <a:t>Contracted pelvis. This may prevent the head from entering the pelvic brim</a:t>
            </a:r>
            <a:endParaRPr lang="en-US" sz="2800" dirty="0" smtClean="0">
              <a:latin typeface="Calibri" panose="020F0502020204030204" charset="0"/>
            </a:endParaRPr>
          </a:p>
        </p:txBody>
      </p:sp>
      <p:sp>
        <p:nvSpPr>
          <p:cNvPr id="2" name="Title 1"/>
          <p:cNvSpPr>
            <a:spLocks noGrp="1"/>
          </p:cNvSpPr>
          <p:nvPr>
            <p:ph type="title"/>
          </p:nvPr>
        </p:nvSpPr>
        <p:spPr>
          <a:xfrm>
            <a:off x="0" y="0"/>
            <a:ext cx="9144000" cy="914400"/>
          </a:xfrm>
        </p:spPr>
        <p:txBody>
          <a:bodyPr>
            <a:normAutofit/>
          </a:bodyPr>
          <a:lstStyle/>
          <a:p>
            <a:r>
              <a:rPr lang="en-US" dirty="0" smtClean="0"/>
              <a:t>Causes of shoulder presentation</a:t>
            </a:r>
            <a:endParaRPr lang="en-US" dirty="0"/>
          </a:p>
        </p:txBody>
      </p:sp>
    </p:spTree>
  </p:cSld>
  <p:clrMapOvr>
    <a:masterClrMapping/>
  </p:clrMapOvr>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Autofit/>
          </a:bodyPr>
          <a:lstStyle/>
          <a:p>
            <a:r>
              <a:rPr lang="en-US" sz="2400" b="1" dirty="0" smtClean="0">
                <a:latin typeface="Calibri" panose="020F0502020204030204" charset="0"/>
              </a:rPr>
              <a:t>Foetal causes</a:t>
            </a:r>
            <a:endParaRPr lang="en-US" sz="2400" b="1" dirty="0" smtClean="0">
              <a:latin typeface="Calibri" panose="020F0502020204030204" charset="0"/>
            </a:endParaRPr>
          </a:p>
          <a:p>
            <a:pPr lvl="1"/>
            <a:r>
              <a:rPr lang="en-US" sz="2400" dirty="0" smtClean="0">
                <a:latin typeface="Calibri" panose="020F0502020204030204" charset="0"/>
              </a:rPr>
              <a:t>Preterm pregnancy: the amount of amniotic fluid in relation to the </a:t>
            </a:r>
            <a:r>
              <a:rPr lang="en-US" sz="2400" dirty="0" err="1" smtClean="0">
                <a:latin typeface="Calibri" panose="020F0502020204030204" charset="0"/>
              </a:rPr>
              <a:t>foetus</a:t>
            </a:r>
            <a:r>
              <a:rPr lang="en-US" sz="2400" dirty="0" smtClean="0">
                <a:latin typeface="Calibri" panose="020F0502020204030204" charset="0"/>
              </a:rPr>
              <a:t> is greater, allowing the </a:t>
            </a:r>
            <a:r>
              <a:rPr lang="en-US" sz="2400" dirty="0" err="1" smtClean="0">
                <a:latin typeface="Calibri" panose="020F0502020204030204" charset="0"/>
              </a:rPr>
              <a:t>foetus</a:t>
            </a:r>
            <a:r>
              <a:rPr lang="en-US" sz="2400" dirty="0" smtClean="0">
                <a:latin typeface="Calibri" panose="020F0502020204030204" charset="0"/>
              </a:rPr>
              <a:t> more mobility than at term</a:t>
            </a:r>
            <a:endParaRPr lang="en-US" sz="2400" dirty="0" smtClean="0">
              <a:latin typeface="Calibri" panose="020F0502020204030204" charset="0"/>
            </a:endParaRPr>
          </a:p>
          <a:p>
            <a:pPr lvl="1"/>
            <a:r>
              <a:rPr lang="en-US" sz="2400" dirty="0" smtClean="0">
                <a:latin typeface="Calibri" panose="020F0502020204030204" charset="0"/>
              </a:rPr>
              <a:t>Multiple pregnancy:  this is a possibility of </a:t>
            </a:r>
            <a:r>
              <a:rPr lang="en-US" sz="2400" dirty="0" err="1" smtClean="0">
                <a:latin typeface="Calibri" panose="020F0502020204030204" charset="0"/>
              </a:rPr>
              <a:t>polyhydramnios</a:t>
            </a:r>
            <a:r>
              <a:rPr lang="en-US" sz="2400" dirty="0" smtClean="0">
                <a:latin typeface="Calibri" panose="020F0502020204030204" charset="0"/>
              </a:rPr>
              <a:t> but the presence of more than one </a:t>
            </a:r>
            <a:r>
              <a:rPr lang="en-US" sz="2400" dirty="0" err="1" smtClean="0">
                <a:latin typeface="Calibri" panose="020F0502020204030204" charset="0"/>
              </a:rPr>
              <a:t>foetus</a:t>
            </a:r>
            <a:r>
              <a:rPr lang="en-US" sz="2400" dirty="0" smtClean="0">
                <a:latin typeface="Calibri" panose="020F0502020204030204" charset="0"/>
              </a:rPr>
              <a:t> reduces the room for </a:t>
            </a:r>
            <a:r>
              <a:rPr lang="en-US" sz="2400" dirty="0" err="1" smtClean="0">
                <a:latin typeface="Calibri" panose="020F0502020204030204" charset="0"/>
              </a:rPr>
              <a:t>manoeuvre</a:t>
            </a:r>
            <a:r>
              <a:rPr lang="en-US" sz="2400" dirty="0" smtClean="0">
                <a:latin typeface="Calibri" panose="020F0502020204030204" charset="0"/>
              </a:rPr>
              <a:t> when amounts of liquor are normal</a:t>
            </a:r>
            <a:endParaRPr lang="en-US" sz="2400" dirty="0" smtClean="0">
              <a:latin typeface="Calibri" panose="020F0502020204030204" charset="0"/>
            </a:endParaRPr>
          </a:p>
          <a:p>
            <a:pPr lvl="1"/>
            <a:r>
              <a:rPr lang="en-US" sz="2400" dirty="0" err="1" smtClean="0">
                <a:latin typeface="Calibri" panose="020F0502020204030204" charset="0"/>
              </a:rPr>
              <a:t>Polyhydramnios</a:t>
            </a:r>
            <a:r>
              <a:rPr lang="en-US" sz="2400" dirty="0" smtClean="0">
                <a:latin typeface="Calibri" panose="020F0502020204030204" charset="0"/>
              </a:rPr>
              <a:t>: the distended uterus is globular &amp; the </a:t>
            </a:r>
            <a:r>
              <a:rPr lang="en-US" sz="2400" dirty="0" err="1" smtClean="0">
                <a:latin typeface="Calibri" panose="020F0502020204030204" charset="0"/>
              </a:rPr>
              <a:t>foetus</a:t>
            </a:r>
            <a:r>
              <a:rPr lang="en-US" sz="2400" dirty="0" smtClean="0">
                <a:latin typeface="Calibri" panose="020F0502020204030204" charset="0"/>
              </a:rPr>
              <a:t> can move freely in the excessive liquor</a:t>
            </a:r>
            <a:endParaRPr lang="en-US" sz="2400" dirty="0" smtClean="0">
              <a:latin typeface="Calibri" panose="020F0502020204030204" charset="0"/>
            </a:endParaRPr>
          </a:p>
          <a:p>
            <a:pPr lvl="1"/>
            <a:r>
              <a:rPr lang="en-US" sz="2400" dirty="0" smtClean="0">
                <a:latin typeface="Calibri" panose="020F0502020204030204" charset="0"/>
              </a:rPr>
              <a:t>Macerated </a:t>
            </a:r>
            <a:r>
              <a:rPr lang="en-US" sz="2400" dirty="0" err="1" smtClean="0">
                <a:latin typeface="Calibri" panose="020F0502020204030204" charset="0"/>
              </a:rPr>
              <a:t>foetus</a:t>
            </a:r>
            <a:r>
              <a:rPr lang="en-US" sz="2400" dirty="0" smtClean="0">
                <a:latin typeface="Calibri" panose="020F0502020204030204" charset="0"/>
              </a:rPr>
              <a:t>: lack of muscle tone causes the </a:t>
            </a:r>
            <a:r>
              <a:rPr lang="en-US" sz="2400" dirty="0" err="1" smtClean="0">
                <a:latin typeface="Calibri" panose="020F0502020204030204" charset="0"/>
              </a:rPr>
              <a:t>foetus</a:t>
            </a:r>
            <a:r>
              <a:rPr lang="en-US" sz="2400" dirty="0" smtClean="0">
                <a:latin typeface="Calibri" panose="020F0502020204030204" charset="0"/>
              </a:rPr>
              <a:t> to slump down into the lower pole of the uterus</a:t>
            </a:r>
            <a:endParaRPr lang="en-US" sz="2400" dirty="0" smtClean="0">
              <a:latin typeface="Calibri" panose="020F0502020204030204" charset="0"/>
            </a:endParaRPr>
          </a:p>
          <a:p>
            <a:pPr lvl="1"/>
            <a:r>
              <a:rPr lang="en-US" sz="2400" dirty="0" smtClean="0">
                <a:latin typeface="Calibri" panose="020F0502020204030204" charset="0"/>
              </a:rPr>
              <a:t>Placenta praevia: may prevent the head from entering the pelvic brim</a:t>
            </a:r>
            <a:endParaRPr lang="en-US" sz="2400" dirty="0" smtClean="0">
              <a:latin typeface="Calibri" panose="020F0502020204030204" charset="0"/>
            </a:endParaRPr>
          </a:p>
          <a:p>
            <a:endParaRPr lang="en-US" sz="2400" dirty="0">
              <a:latin typeface="Calibri" panose="020F0502020204030204" charset="0"/>
            </a:endParaRPr>
          </a:p>
        </p:txBody>
      </p:sp>
      <p:sp>
        <p:nvSpPr>
          <p:cNvPr id="2" name="Title 1"/>
          <p:cNvSpPr>
            <a:spLocks noGrp="1"/>
          </p:cNvSpPr>
          <p:nvPr>
            <p:ph type="title"/>
          </p:nvPr>
        </p:nvSpPr>
        <p:spPr>
          <a:xfrm>
            <a:off x="0" y="228600"/>
            <a:ext cx="9144000" cy="533400"/>
          </a:xfrm>
        </p:spPr>
        <p:txBody>
          <a:bodyPr>
            <a:normAutofit fontScale="90000"/>
          </a:bodyPr>
          <a:lstStyle/>
          <a:p>
            <a:r>
              <a:rPr lang="en-US" dirty="0" smtClean="0"/>
              <a:t>Causes of shoulder presentation </a:t>
            </a:r>
            <a:r>
              <a:rPr lang="en-US" dirty="0" err="1" smtClean="0"/>
              <a:t>cntd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a:buNone/>
            </a:pPr>
            <a:r>
              <a:rPr lang="en-US" b="1" dirty="0" smtClean="0">
                <a:latin typeface="Calibri" panose="020F0502020204030204" charset="0"/>
              </a:rPr>
              <a:t>Antenatal</a:t>
            </a:r>
            <a:endParaRPr lang="en-US" b="1" dirty="0" smtClean="0">
              <a:latin typeface="Calibri" panose="020F0502020204030204" charset="0"/>
            </a:endParaRPr>
          </a:p>
          <a:p>
            <a:r>
              <a:rPr lang="en-US" dirty="0" smtClean="0">
                <a:latin typeface="Calibri" panose="020F0502020204030204" charset="0"/>
              </a:rPr>
              <a:t>On abdominal palpation</a:t>
            </a:r>
            <a:r>
              <a:rPr lang="en-US" b="1" dirty="0" smtClean="0">
                <a:latin typeface="Calibri" panose="020F0502020204030204" charset="0"/>
              </a:rPr>
              <a:t> </a:t>
            </a:r>
            <a:r>
              <a:rPr lang="en-US" dirty="0" smtClean="0">
                <a:latin typeface="Calibri" panose="020F0502020204030204" charset="0"/>
              </a:rPr>
              <a:t>, the </a:t>
            </a:r>
            <a:r>
              <a:rPr lang="en-US" b="1" dirty="0" smtClean="0">
                <a:latin typeface="Calibri" panose="020F0502020204030204" charset="0"/>
              </a:rPr>
              <a:t>uterus appears broad </a:t>
            </a:r>
            <a:r>
              <a:rPr lang="en-US" dirty="0" smtClean="0">
                <a:latin typeface="Calibri" panose="020F0502020204030204" charset="0"/>
              </a:rPr>
              <a:t>&amp; the </a:t>
            </a:r>
            <a:r>
              <a:rPr lang="en-US" b="1" dirty="0" smtClean="0">
                <a:latin typeface="Calibri" panose="020F0502020204030204" charset="0"/>
              </a:rPr>
              <a:t>fundal height is less than expected</a:t>
            </a:r>
            <a:r>
              <a:rPr lang="en-US" dirty="0" smtClean="0">
                <a:latin typeface="Calibri" panose="020F0502020204030204" charset="0"/>
              </a:rPr>
              <a:t> for the period of gestation</a:t>
            </a:r>
            <a:endParaRPr lang="en-US" dirty="0" smtClean="0">
              <a:latin typeface="Calibri" panose="020F0502020204030204" charset="0"/>
            </a:endParaRPr>
          </a:p>
          <a:p>
            <a:r>
              <a:rPr lang="en-US" dirty="0" smtClean="0">
                <a:latin typeface="Calibri" panose="020F0502020204030204" charset="0"/>
              </a:rPr>
              <a:t>On pelvic &amp; fundal palpation, neither head nor breech is felt. The mobile head is found on one side of the abdomen &amp; the breech at a slightly higher level on the other</a:t>
            </a:r>
            <a:endParaRPr lang="en-US" dirty="0" smtClean="0">
              <a:latin typeface="Calibri" panose="020F0502020204030204" charset="0"/>
            </a:endParaRPr>
          </a:p>
          <a:p>
            <a:r>
              <a:rPr lang="en-US" dirty="0" smtClean="0">
                <a:latin typeface="Calibri" panose="020F0502020204030204" charset="0"/>
              </a:rPr>
              <a:t>Auscultation: FHS are best heard on one side of the umbilicus towards the foetal head</a:t>
            </a:r>
            <a:endParaRPr lang="en-US" dirty="0" smtClean="0">
              <a:latin typeface="Calibri" panose="020F0502020204030204" charset="0"/>
            </a:endParaRPr>
          </a:p>
          <a:p>
            <a:r>
              <a:rPr lang="en-US" dirty="0" smtClean="0">
                <a:latin typeface="Calibri" panose="020F0502020204030204" charset="0"/>
              </a:rPr>
              <a:t>An ultrasound scan may be used to confirm the lie &amp; presentation</a:t>
            </a:r>
            <a:endParaRPr lang="en-US" dirty="0">
              <a:latin typeface="Calibri" panose="020F0502020204030204" charset="0"/>
            </a:endParaRPr>
          </a:p>
        </p:txBody>
      </p:sp>
      <p:sp>
        <p:nvSpPr>
          <p:cNvPr id="2" name="Title 1"/>
          <p:cNvSpPr>
            <a:spLocks noGrp="1"/>
          </p:cNvSpPr>
          <p:nvPr>
            <p:ph type="title"/>
          </p:nvPr>
        </p:nvSpPr>
        <p:spPr>
          <a:xfrm>
            <a:off x="228600" y="0"/>
            <a:ext cx="8686800" cy="1143000"/>
          </a:xfrm>
        </p:spPr>
        <p:txBody>
          <a:bodyPr>
            <a:normAutofit fontScale="90000"/>
          </a:bodyPr>
          <a:lstStyle/>
          <a:p>
            <a:r>
              <a:rPr lang="en-US" dirty="0" smtClean="0"/>
              <a:t>Diagnosis of shoulder presentation</a:t>
            </a:r>
            <a:endParaRPr lang="en-US" dirty="0"/>
          </a:p>
        </p:txBody>
      </p:sp>
    </p:spTree>
  </p:cSld>
  <p:clrMapOvr>
    <a:masterClrMapping/>
  </p:clrMapOvr>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r>
              <a:rPr lang="en-US" sz="2800" dirty="0" smtClean="0">
                <a:latin typeface="Calibri" panose="020F0502020204030204" charset="0"/>
              </a:rPr>
              <a:t>On abdominal palpation, findings are as above but with membranes ruptured, the irregular outline of the uterus is more marked. If the uterus is contracting strongly &amp; becomes </a:t>
            </a:r>
            <a:r>
              <a:rPr lang="en-US" sz="2800" dirty="0" err="1" smtClean="0">
                <a:latin typeface="Calibri" panose="020F0502020204030204" charset="0"/>
              </a:rPr>
              <a:t>moulded</a:t>
            </a:r>
            <a:r>
              <a:rPr lang="en-US" sz="2800" dirty="0" smtClean="0">
                <a:latin typeface="Calibri" panose="020F0502020204030204" charset="0"/>
              </a:rPr>
              <a:t> around the foetus, palpation is very difficult </a:t>
            </a:r>
            <a:endParaRPr lang="en-US" sz="2800" dirty="0" smtClean="0">
              <a:latin typeface="Calibri" panose="020F0502020204030204" charset="0"/>
            </a:endParaRPr>
          </a:p>
          <a:p>
            <a:r>
              <a:rPr lang="en-US" sz="2800" dirty="0" smtClean="0">
                <a:latin typeface="Calibri" panose="020F0502020204030204" charset="0"/>
              </a:rPr>
              <a:t>On VE, the shoulder is felt as a soft irregular mass</a:t>
            </a:r>
            <a:endParaRPr lang="en-US" sz="2800" dirty="0" smtClean="0">
              <a:latin typeface="Calibri" panose="020F0502020204030204" charset="0"/>
            </a:endParaRPr>
          </a:p>
          <a:p>
            <a:pPr>
              <a:buNone/>
            </a:pPr>
            <a:r>
              <a:rPr lang="en-US" sz="2800" b="1" i="1" dirty="0" smtClean="0">
                <a:latin typeface="Calibri" panose="020F0502020204030204" charset="0"/>
              </a:rPr>
              <a:t>Note; vaginal examination should not be performed without first excluding placenta praevia </a:t>
            </a:r>
            <a:endParaRPr lang="en-US" sz="2800" b="1" i="1" dirty="0">
              <a:latin typeface="Calibri" panose="020F0502020204030204" charset="0"/>
            </a:endParaRPr>
          </a:p>
        </p:txBody>
      </p:sp>
      <p:sp>
        <p:nvSpPr>
          <p:cNvPr id="2" name="Title 1"/>
          <p:cNvSpPr>
            <a:spLocks noGrp="1"/>
          </p:cNvSpPr>
          <p:nvPr>
            <p:ph type="title"/>
          </p:nvPr>
        </p:nvSpPr>
        <p:spPr/>
        <p:txBody>
          <a:bodyPr/>
          <a:lstStyle/>
          <a:p>
            <a:r>
              <a:rPr lang="en-US" dirty="0" smtClean="0"/>
              <a:t>Intrapartum diagnosis</a:t>
            </a:r>
            <a:endParaRPr lang="en-US" dirty="0"/>
          </a:p>
        </p:txBody>
      </p:sp>
    </p:spTree>
  </p:cSld>
  <p:clrMapOvr>
    <a:masterClrMapping/>
  </p:clrMapOvr>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r>
              <a:rPr lang="en-US" dirty="0" smtClean="0"/>
              <a:t>In early labour, the presenting part may not be felt. The membranes usually rupture early </a:t>
            </a:r>
            <a:r>
              <a:rPr lang="en-US" dirty="0" err="1" smtClean="0"/>
              <a:t>becoz</a:t>
            </a:r>
            <a:r>
              <a:rPr lang="en-US" dirty="0" smtClean="0"/>
              <a:t> of the ill-fitting presenting part with a high risk of cord prolapse</a:t>
            </a:r>
            <a:endParaRPr lang="en-US" dirty="0" smtClean="0"/>
          </a:p>
          <a:p>
            <a:r>
              <a:rPr lang="en-US" dirty="0" smtClean="0"/>
              <a:t>When the cervix is sufficiently dilated particularly after rupture of the membranes, the scapula, </a:t>
            </a:r>
            <a:r>
              <a:rPr lang="en-US" dirty="0" err="1" smtClean="0"/>
              <a:t>acromion</a:t>
            </a:r>
            <a:r>
              <a:rPr lang="en-US" dirty="0" smtClean="0"/>
              <a:t>, clavicle, ribs and </a:t>
            </a:r>
            <a:r>
              <a:rPr lang="en-US" dirty="0" err="1" smtClean="0"/>
              <a:t>axilla</a:t>
            </a:r>
            <a:r>
              <a:rPr lang="en-US" dirty="0" smtClean="0"/>
              <a:t> can be felt. </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is no mechanism for delivery of shoulder presentation. If this persists in labour, delivery should be via c/section to avoid obstructed labour &amp; subsequent uterine rupture</a:t>
            </a:r>
            <a:endParaRPr lang="en-US" dirty="0"/>
          </a:p>
        </p:txBody>
      </p:sp>
      <p:sp>
        <p:nvSpPr>
          <p:cNvPr id="2" name="Title 1"/>
          <p:cNvSpPr>
            <a:spLocks noGrp="1"/>
          </p:cNvSpPr>
          <p:nvPr>
            <p:ph type="title"/>
          </p:nvPr>
        </p:nvSpPr>
        <p:spPr/>
        <p:txBody>
          <a:bodyPr/>
          <a:lstStyle/>
          <a:p>
            <a:r>
              <a:rPr lang="en-US" dirty="0" smtClean="0"/>
              <a:t>Possible outcome</a:t>
            </a:r>
            <a:endParaRPr lang="en-US" dirty="0"/>
          </a:p>
        </p:txBody>
      </p:sp>
    </p:spTree>
  </p:cSld>
  <p:clrMapOvr>
    <a:masterClrMapping/>
  </p:clrMapOvr>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pPr>
              <a:buNone/>
            </a:pPr>
            <a:r>
              <a:rPr lang="en-US" b="1" dirty="0" smtClean="0"/>
              <a:t>Antenatal</a:t>
            </a:r>
            <a:r>
              <a:rPr lang="en-US" dirty="0" smtClean="0"/>
              <a:t>;</a:t>
            </a:r>
            <a:endParaRPr lang="en-US" dirty="0" smtClean="0"/>
          </a:p>
          <a:p>
            <a:r>
              <a:rPr lang="en-US" dirty="0" smtClean="0"/>
              <a:t>Ultrasound examination to detect &amp; rule out placenta praevia &amp; uterine abnormalities</a:t>
            </a:r>
            <a:endParaRPr lang="en-US" dirty="0" smtClean="0"/>
          </a:p>
          <a:p>
            <a:r>
              <a:rPr lang="en-US" dirty="0" smtClean="0"/>
              <a:t>Pelvic x-ray to detect a contracted pelvis</a:t>
            </a:r>
            <a:endParaRPr lang="en-US" dirty="0" smtClean="0"/>
          </a:p>
          <a:p>
            <a:r>
              <a:rPr lang="en-US" dirty="0" smtClean="0"/>
              <a:t>Plan for Elective c/section</a:t>
            </a:r>
            <a:endParaRPr lang="en-US" dirty="0" smtClean="0"/>
          </a:p>
          <a:p>
            <a:r>
              <a:rPr lang="en-US" dirty="0" smtClean="0"/>
              <a:t>Admit the patient for further investigations </a:t>
            </a:r>
            <a:endParaRPr lang="en-US" dirty="0"/>
          </a:p>
        </p:txBody>
      </p:sp>
      <p:sp>
        <p:nvSpPr>
          <p:cNvPr id="2" name="Title 1"/>
          <p:cNvSpPr>
            <a:spLocks noGrp="1"/>
          </p:cNvSpPr>
          <p:nvPr>
            <p:ph type="title"/>
          </p:nvPr>
        </p:nvSpPr>
        <p:spPr/>
        <p:txBody>
          <a:bodyPr/>
          <a:lstStyle/>
          <a:p>
            <a:r>
              <a:rPr lang="en-US" dirty="0" smtClean="0"/>
              <a:t>Specific management</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b="1" i="1" u="sng" dirty="0" smtClean="0">
                <a:latin typeface="Andalus" pitchFamily="18" charset="-78"/>
                <a:cs typeface="Andalus" pitchFamily="18" charset="-78"/>
              </a:rPr>
              <a:t>Vaginal examination </a:t>
            </a:r>
            <a:endParaRPr lang="en-US" sz="2800" b="1" i="1" u="sng" dirty="0" smtClean="0">
              <a:latin typeface="Andalus" pitchFamily="18" charset="-78"/>
              <a:cs typeface="Andalus" pitchFamily="18" charset="-78"/>
            </a:endParaRPr>
          </a:p>
          <a:p>
            <a:pPr>
              <a:buNone/>
            </a:pPr>
            <a:r>
              <a:rPr lang="en-US" sz="2800" dirty="0" smtClean="0">
                <a:latin typeface="Andalus" pitchFamily="18" charset="-78"/>
                <a:cs typeface="Andalus" pitchFamily="18" charset="-78"/>
              </a:rPr>
              <a:t>Signs of obstruction include: </a:t>
            </a:r>
            <a:endParaRPr lang="en-US" sz="2800" dirty="0" smtClean="0">
              <a:latin typeface="Andalus" pitchFamily="18" charset="-78"/>
              <a:cs typeface="Andalus" pitchFamily="18" charset="-78"/>
            </a:endParaRPr>
          </a:p>
          <a:p>
            <a:r>
              <a:rPr lang="en-US" sz="2800" dirty="0" err="1" smtClean="0">
                <a:latin typeface="Andalus" pitchFamily="18" charset="-78"/>
                <a:cs typeface="Andalus" pitchFamily="18" charset="-78"/>
              </a:rPr>
              <a:t>Oedema</a:t>
            </a:r>
            <a:r>
              <a:rPr lang="en-US" sz="2800" dirty="0" smtClean="0">
                <a:latin typeface="Andalus" pitchFamily="18" charset="-78"/>
                <a:cs typeface="Andalus" pitchFamily="18" charset="-78"/>
              </a:rPr>
              <a:t> of the vulva present, especially if the woman has been pushing for a long time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Foul smelling - </a:t>
            </a:r>
            <a:r>
              <a:rPr lang="en-US" sz="2800" dirty="0" err="1" smtClean="0">
                <a:latin typeface="Andalus" pitchFamily="18" charset="-78"/>
                <a:cs typeface="Andalus" pitchFamily="18" charset="-78"/>
              </a:rPr>
              <a:t>meconium</a:t>
            </a:r>
            <a:r>
              <a:rPr lang="en-US" sz="2800" dirty="0" smtClean="0">
                <a:latin typeface="Andalus" pitchFamily="18" charset="-78"/>
                <a:cs typeface="Andalus" pitchFamily="18" charset="-78"/>
              </a:rPr>
              <a:t> stained liquor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Absence of amniotic fluid (fluid has already drained away)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Catheterization will produce concentrated urine which may contain blood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Hot and dry vagina </a:t>
            </a:r>
            <a:endParaRPr lang="en-US" sz="2800" dirty="0" smtClean="0">
              <a:latin typeface="Andalus" pitchFamily="18" charset="-78"/>
              <a:cs typeface="Andalus" pitchFamily="18" charset="-78"/>
            </a:endParaRPr>
          </a:p>
          <a:p>
            <a:r>
              <a:rPr lang="en-US" sz="2800" dirty="0" err="1" smtClean="0">
                <a:latin typeface="Andalus" pitchFamily="18" charset="-78"/>
                <a:cs typeface="Andalus" pitchFamily="18" charset="-78"/>
              </a:rPr>
              <a:t>Oedema</a:t>
            </a:r>
            <a:r>
              <a:rPr lang="en-US" sz="2800" dirty="0" smtClean="0">
                <a:latin typeface="Andalus" pitchFamily="18" charset="-78"/>
                <a:cs typeface="Andalus" pitchFamily="18" charset="-78"/>
              </a:rPr>
              <a:t> of the cervix.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Incomplete dilatation of the cervix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Large caput succedaneum can be felt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May palpate a severely </a:t>
            </a:r>
            <a:r>
              <a:rPr lang="en-US" sz="2800" dirty="0" err="1" smtClean="0">
                <a:latin typeface="Andalus" pitchFamily="18" charset="-78"/>
                <a:cs typeface="Andalus" pitchFamily="18" charset="-78"/>
              </a:rPr>
              <a:t>moulded</a:t>
            </a:r>
            <a:r>
              <a:rPr lang="en-US" sz="2800" dirty="0" smtClean="0">
                <a:latin typeface="Andalus" pitchFamily="18" charset="-78"/>
                <a:cs typeface="Andalus" pitchFamily="18" charset="-78"/>
              </a:rPr>
              <a:t> head, or a shoulder presentation or prolapsed arm </a:t>
            </a:r>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latin typeface="Calibri" panose="020F0502020204030204" charset="0"/>
              </a:rPr>
              <a:t>Intrapartum management;</a:t>
            </a:r>
            <a:endParaRPr lang="en-US" b="1" dirty="0" smtClean="0">
              <a:latin typeface="Calibri" panose="020F0502020204030204" charset="0"/>
            </a:endParaRPr>
          </a:p>
          <a:p>
            <a:r>
              <a:rPr lang="en-US" dirty="0" smtClean="0">
                <a:latin typeface="Calibri" panose="020F0502020204030204" charset="0"/>
              </a:rPr>
              <a:t>If membranes still intact, external cephalic version may be performed. Can be done in late pregnancy or even early in labour if the membranes are intact and vaginal delivery is feasible. </a:t>
            </a:r>
            <a:endParaRPr lang="en-US" dirty="0" smtClean="0">
              <a:latin typeface="Calibri" panose="020F0502020204030204" charset="0"/>
            </a:endParaRPr>
          </a:p>
          <a:p>
            <a:r>
              <a:rPr lang="en-US" dirty="0" smtClean="0">
                <a:latin typeface="Calibri" panose="020F0502020204030204" charset="0"/>
              </a:rPr>
              <a:t>In early labour, if version succeeded apply abdominal binder and rupture the membranes as if there are uterine contractions</a:t>
            </a:r>
            <a:endParaRPr lang="en-US" dirty="0" smtClean="0">
              <a:latin typeface="Calibri" panose="020F0502020204030204" charset="0"/>
            </a:endParaRPr>
          </a:p>
          <a:p>
            <a:r>
              <a:rPr lang="en-US" dirty="0" smtClean="0">
                <a:latin typeface="Calibri" panose="020F0502020204030204" charset="0"/>
              </a:rPr>
              <a:t>If membranes already ruptured spontaneously, a VE should be done to detect possible cord prolapse</a:t>
            </a:r>
            <a:endParaRPr lang="en-US" dirty="0" smtClean="0">
              <a:latin typeface="Calibri" panose="020F0502020204030204" charset="0"/>
            </a:endParaRPr>
          </a:p>
          <a:p>
            <a:r>
              <a:rPr lang="en-US" dirty="0" smtClean="0">
                <a:latin typeface="Calibri" panose="020F0502020204030204" charset="0"/>
              </a:rPr>
              <a:t>Emergency c/section should be performed if;</a:t>
            </a:r>
            <a:endParaRPr lang="en-US" dirty="0" smtClean="0">
              <a:latin typeface="Calibri" panose="020F0502020204030204" charset="0"/>
            </a:endParaRPr>
          </a:p>
          <a:p>
            <a:pPr lvl="1"/>
            <a:r>
              <a:rPr lang="en-US" dirty="0" smtClean="0">
                <a:latin typeface="Calibri" panose="020F0502020204030204" charset="0"/>
              </a:rPr>
              <a:t>The cord prolapses</a:t>
            </a:r>
            <a:endParaRPr lang="en-US" dirty="0" smtClean="0">
              <a:latin typeface="Calibri" panose="020F0502020204030204" charset="0"/>
            </a:endParaRPr>
          </a:p>
          <a:p>
            <a:pPr lvl="1"/>
            <a:r>
              <a:rPr lang="en-US" dirty="0" smtClean="0">
                <a:latin typeface="Calibri" panose="020F0502020204030204" charset="0"/>
              </a:rPr>
              <a:t>When membranes already ruptured</a:t>
            </a:r>
            <a:endParaRPr lang="en-US" dirty="0" smtClean="0">
              <a:latin typeface="Calibri" panose="020F0502020204030204" charset="0"/>
            </a:endParaRPr>
          </a:p>
          <a:p>
            <a:pPr lvl="1"/>
            <a:r>
              <a:rPr lang="en-US" dirty="0" smtClean="0">
                <a:latin typeface="Calibri" panose="020F0502020204030204" charset="0"/>
              </a:rPr>
              <a:t>When external version is unsuccessful</a:t>
            </a:r>
            <a:endParaRPr lang="en-US" dirty="0" smtClean="0">
              <a:latin typeface="Calibri" panose="020F0502020204030204" charset="0"/>
            </a:endParaRPr>
          </a:p>
          <a:p>
            <a:pPr lvl="1"/>
            <a:r>
              <a:rPr lang="en-US" dirty="0" smtClean="0">
                <a:latin typeface="Calibri" panose="020F0502020204030204" charset="0"/>
              </a:rPr>
              <a:t>When labour has been in progress for some hours</a:t>
            </a:r>
            <a:endParaRPr lang="en-US" dirty="0" smtClean="0">
              <a:latin typeface="Calibri" panose="020F0502020204030204" charset="0"/>
            </a:endParaRPr>
          </a:p>
          <a:p>
            <a:endParaRPr lang="en-US" dirty="0" smtClean="0">
              <a:latin typeface="Calibri" panose="020F0502020204030204" charset="0"/>
            </a:endParaRPr>
          </a:p>
          <a:p>
            <a:endParaRPr lang="en-US" dirty="0" smtClean="0">
              <a:latin typeface="Calibri" panose="020F0502020204030204" charset="0"/>
            </a:endParaRPr>
          </a:p>
          <a:p>
            <a:endParaRPr lang="en-US"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382000" cy="4711891"/>
          </a:xfrm>
        </p:spPr>
        <p:txBody>
          <a:bodyPr>
            <a:normAutofit/>
          </a:bodyPr>
          <a:lstStyle/>
          <a:p>
            <a:pPr>
              <a:buNone/>
            </a:pPr>
            <a:r>
              <a:rPr lang="en-US" sz="2800" b="1" dirty="0" smtClean="0">
                <a:latin typeface="Calibri" panose="020F0502020204030204" charset="0"/>
              </a:rPr>
              <a:t>Internal </a:t>
            </a:r>
            <a:r>
              <a:rPr lang="en-US" sz="2800" b="1" dirty="0" err="1" smtClean="0">
                <a:latin typeface="Calibri" panose="020F0502020204030204" charset="0"/>
              </a:rPr>
              <a:t>podalic</a:t>
            </a:r>
            <a:r>
              <a:rPr lang="en-US" sz="2800" b="1" dirty="0" smtClean="0">
                <a:latin typeface="Calibri" panose="020F0502020204030204" charset="0"/>
              </a:rPr>
              <a:t> version</a:t>
            </a:r>
            <a:endParaRPr lang="en-US" sz="2800" b="1" dirty="0" smtClean="0">
              <a:latin typeface="Calibri" panose="020F0502020204030204" charset="0"/>
            </a:endParaRPr>
          </a:p>
          <a:p>
            <a:r>
              <a:rPr lang="en-US" sz="2800" dirty="0" smtClean="0">
                <a:latin typeface="Calibri" panose="020F0502020204030204" charset="0"/>
              </a:rPr>
              <a:t>It is mainly indicated in 2nd twin of transverse lie and followed by breech extraction.</a:t>
            </a:r>
            <a:endParaRPr lang="en-US" sz="2800" dirty="0" smtClean="0">
              <a:latin typeface="Calibri" panose="020F0502020204030204" charset="0"/>
            </a:endParaRPr>
          </a:p>
          <a:p>
            <a:pPr>
              <a:buNone/>
            </a:pPr>
            <a:r>
              <a:rPr lang="en-US" sz="2800" dirty="0" smtClean="0">
                <a:latin typeface="Calibri" panose="020F0502020204030204" charset="0"/>
              </a:rPr>
              <a:t>Prerequisites:</a:t>
            </a:r>
            <a:endParaRPr lang="en-US" sz="2800" dirty="0" smtClean="0">
              <a:latin typeface="Calibri" panose="020F0502020204030204" charset="0"/>
            </a:endParaRPr>
          </a:p>
          <a:p>
            <a:r>
              <a:rPr lang="en-US" sz="2800" dirty="0" smtClean="0">
                <a:latin typeface="Calibri" panose="020F0502020204030204" charset="0"/>
              </a:rPr>
              <a:t>General or epidural </a:t>
            </a:r>
            <a:r>
              <a:rPr lang="en-US" sz="2800" dirty="0" err="1" smtClean="0">
                <a:latin typeface="Calibri" panose="020F0502020204030204" charset="0"/>
              </a:rPr>
              <a:t>anaesthesia</a:t>
            </a:r>
            <a:r>
              <a:rPr lang="en-US" sz="2800" dirty="0" smtClean="0">
                <a:latin typeface="Calibri" panose="020F0502020204030204" charset="0"/>
              </a:rPr>
              <a:t>. </a:t>
            </a:r>
            <a:endParaRPr lang="en-US" sz="2800" dirty="0" smtClean="0">
              <a:latin typeface="Calibri" panose="020F0502020204030204" charset="0"/>
            </a:endParaRPr>
          </a:p>
          <a:p>
            <a:r>
              <a:rPr lang="en-US" sz="2800" dirty="0" smtClean="0">
                <a:latin typeface="Calibri" panose="020F0502020204030204" charset="0"/>
              </a:rPr>
              <a:t>Fully dilated cervix. </a:t>
            </a:r>
            <a:endParaRPr lang="en-US" sz="2800" dirty="0" smtClean="0">
              <a:latin typeface="Calibri" panose="020F0502020204030204" charset="0"/>
            </a:endParaRPr>
          </a:p>
          <a:p>
            <a:r>
              <a:rPr lang="en-US" sz="2800" dirty="0" smtClean="0">
                <a:latin typeface="Calibri" panose="020F0502020204030204" charset="0"/>
              </a:rPr>
              <a:t>Intact membranes or just ruptured. </a:t>
            </a:r>
            <a:endParaRPr lang="en-US" sz="2800" dirty="0" smtClean="0">
              <a:latin typeface="Calibri" panose="020F0502020204030204" charset="0"/>
            </a:endParaRPr>
          </a:p>
          <a:p>
            <a:endParaRPr lang="en-US" sz="2800" dirty="0">
              <a:latin typeface="Calibri" panose="020F0502020204030204" charset="0"/>
            </a:endParaRPr>
          </a:p>
        </p:txBody>
      </p:sp>
      <p:sp>
        <p:nvSpPr>
          <p:cNvPr id="2" name="Title 1"/>
          <p:cNvSpPr>
            <a:spLocks noGrp="1"/>
          </p:cNvSpPr>
          <p:nvPr>
            <p:ph type="title"/>
          </p:nvPr>
        </p:nvSpPr>
        <p:spPr/>
        <p:txBody>
          <a:bodyPr/>
          <a:lstStyle/>
          <a:p>
            <a:r>
              <a:rPr lang="en-US" dirty="0" smtClean="0"/>
              <a:t>Specific Mgt </a:t>
            </a:r>
            <a:r>
              <a:rPr lang="en-US" dirty="0" err="1" smtClean="0"/>
              <a:t>cntd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lnSpcReduction="10000"/>
          </a:bodyPr>
          <a:lstStyle/>
          <a:p>
            <a:r>
              <a:rPr lang="en-US" b="1" dirty="0" smtClean="0">
                <a:latin typeface="Calibri" panose="020F0502020204030204" charset="0"/>
              </a:rPr>
              <a:t>Cord prolapse</a:t>
            </a:r>
            <a:endParaRPr lang="en-US" b="1" dirty="0" smtClean="0">
              <a:latin typeface="Calibri" panose="020F0502020204030204" charset="0"/>
            </a:endParaRPr>
          </a:p>
          <a:p>
            <a:r>
              <a:rPr lang="en-US" b="1" dirty="0" smtClean="0">
                <a:latin typeface="Calibri" panose="020F0502020204030204" charset="0"/>
              </a:rPr>
              <a:t>Prolapsed arm</a:t>
            </a:r>
            <a:endParaRPr lang="en-US" b="1" dirty="0" smtClean="0">
              <a:latin typeface="Calibri" panose="020F0502020204030204" charset="0"/>
            </a:endParaRPr>
          </a:p>
          <a:p>
            <a:r>
              <a:rPr lang="en-US" b="1" dirty="0" smtClean="0">
                <a:latin typeface="Calibri" panose="020F0502020204030204" charset="0"/>
              </a:rPr>
              <a:t>Neglected shoulder presentation- </a:t>
            </a:r>
            <a:r>
              <a:rPr lang="en-US" dirty="0" smtClean="0">
                <a:latin typeface="Calibri" panose="020F0502020204030204" charset="0"/>
              </a:rPr>
              <a:t>the shoulder becomes impacted, having been forced down &amp; wedged into the pelvic brim. The membranes have ruptured spontaneously &amp; if the arm has prolapsed, it becomes blue &amp; </a:t>
            </a:r>
            <a:r>
              <a:rPr lang="en-US" dirty="0" err="1" smtClean="0">
                <a:latin typeface="Calibri" panose="020F0502020204030204" charset="0"/>
              </a:rPr>
              <a:t>oedematous</a:t>
            </a:r>
            <a:r>
              <a:rPr lang="en-US" dirty="0" smtClean="0">
                <a:latin typeface="Calibri" panose="020F0502020204030204" charset="0"/>
              </a:rPr>
              <a:t>. The uterus goes into a state of tonic contraction, the </a:t>
            </a:r>
            <a:r>
              <a:rPr lang="en-US" dirty="0" err="1" smtClean="0">
                <a:latin typeface="Calibri" panose="020F0502020204030204" charset="0"/>
              </a:rPr>
              <a:t>overstreched</a:t>
            </a:r>
            <a:r>
              <a:rPr lang="en-US" dirty="0" smtClean="0">
                <a:latin typeface="Calibri" panose="020F0502020204030204" charset="0"/>
              </a:rPr>
              <a:t> lower segment is tender to touch &amp; the foetal heart may be absent. All the maternal signs of </a:t>
            </a:r>
            <a:r>
              <a:rPr lang="en-US" b="1" dirty="0" smtClean="0">
                <a:latin typeface="Calibri" panose="020F0502020204030204" charset="0"/>
              </a:rPr>
              <a:t>obstructed labour </a:t>
            </a:r>
            <a:r>
              <a:rPr lang="en-US" dirty="0" smtClean="0">
                <a:latin typeface="Calibri" panose="020F0502020204030204" charset="0"/>
              </a:rPr>
              <a:t>are present &amp; the outcome if not treated in time is a ruptured uterus &amp; a still birth</a:t>
            </a:r>
            <a:endParaRPr lang="en-US" dirty="0" smtClean="0">
              <a:latin typeface="Calibri" panose="020F0502020204030204" charset="0"/>
            </a:endParaRPr>
          </a:p>
          <a:p>
            <a:pPr>
              <a:buNone/>
            </a:pPr>
            <a:r>
              <a:rPr lang="en-US" b="1" i="1" dirty="0" smtClean="0">
                <a:latin typeface="Calibri" panose="020F0502020204030204" charset="0"/>
              </a:rPr>
              <a:t>With adequate supervision both </a:t>
            </a:r>
            <a:r>
              <a:rPr lang="en-US" b="1" i="1" dirty="0" err="1" smtClean="0">
                <a:latin typeface="Calibri" panose="020F0502020204030204" charset="0"/>
              </a:rPr>
              <a:t>antenatally</a:t>
            </a:r>
            <a:r>
              <a:rPr lang="en-US" b="1" i="1" dirty="0" smtClean="0">
                <a:latin typeface="Calibri" panose="020F0502020204030204" charset="0"/>
              </a:rPr>
              <a:t> &amp; during labour, this should never occur</a:t>
            </a:r>
            <a:r>
              <a:rPr lang="en-US" sz="2800" b="1" dirty="0" smtClean="0">
                <a:solidFill>
                  <a:srgbClr val="4616CC"/>
                </a:solidFill>
                <a:latin typeface="Calibri" panose="020F0502020204030204" charset="0"/>
              </a:rPr>
              <a:t> 		</a:t>
            </a:r>
            <a:endParaRPr lang="en-US" sz="2800" b="1" dirty="0" smtClean="0">
              <a:solidFill>
                <a:srgbClr val="4616CC"/>
              </a:solidFill>
              <a:latin typeface="Calibri" panose="020F0502020204030204" charset="0"/>
            </a:endParaRPr>
          </a:p>
          <a:p>
            <a:pPr>
              <a:buNone/>
            </a:pPr>
            <a:r>
              <a:rPr lang="en-US" sz="2800" b="1" dirty="0" smtClean="0">
                <a:solidFill>
                  <a:srgbClr val="4616CC"/>
                </a:solidFill>
                <a:latin typeface="Calibri" panose="020F0502020204030204" charset="0"/>
              </a:rPr>
              <a:t>						</a:t>
            </a:r>
            <a:r>
              <a:rPr lang="en-US" sz="4000" b="1" dirty="0" smtClean="0">
                <a:solidFill>
                  <a:srgbClr val="4616CC"/>
                </a:solidFill>
                <a:latin typeface="Calibri" panose="020F0502020204030204" charset="0"/>
              </a:rPr>
              <a:t>END</a:t>
            </a:r>
            <a:endParaRPr lang="en-US" sz="4000" b="1" i="1" dirty="0">
              <a:latin typeface="Calibri" panose="020F0502020204030204" charset="0"/>
            </a:endParaRPr>
          </a:p>
        </p:txBody>
      </p:sp>
      <p:sp>
        <p:nvSpPr>
          <p:cNvPr id="2" name="Title 1"/>
          <p:cNvSpPr>
            <a:spLocks noGrp="1"/>
          </p:cNvSpPr>
          <p:nvPr>
            <p:ph type="title"/>
          </p:nvPr>
        </p:nvSpPr>
        <p:spPr>
          <a:xfrm>
            <a:off x="0" y="228600"/>
            <a:ext cx="9144000" cy="609600"/>
          </a:xfrm>
        </p:spPr>
        <p:txBody>
          <a:bodyPr>
            <a:normAutofit fontScale="90000"/>
          </a:bodyPr>
          <a:lstStyle/>
          <a:p>
            <a:r>
              <a:rPr lang="en-US" dirty="0" smtClean="0"/>
              <a:t>Complications of shoulder presentation</a:t>
            </a:r>
            <a:endParaRPr lang="en-US" dirty="0"/>
          </a:p>
        </p:txBody>
      </p:sp>
    </p:spTree>
  </p:cSld>
  <p:clrMapOvr>
    <a:masterClrMapping/>
  </p:clrMapOvr>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458200" cy="1143000"/>
          </a:xfrm>
        </p:spPr>
        <p:txBody>
          <a:bodyPr>
            <a:normAutofit fontScale="90000"/>
          </a:bodyPr>
          <a:lstStyle/>
          <a:p>
            <a:r>
              <a:rPr lang="en-US" b="1" dirty="0" smtClean="0">
                <a:latin typeface="Calibri" panose="020F0502020204030204" charset="0"/>
              </a:rPr>
              <a:t>In summary, the complications of shoulder presentation include:-</a:t>
            </a:r>
            <a:endParaRPr lang="en-US" b="1" dirty="0" smtClean="0">
              <a:latin typeface="Calibri" panose="020F0502020204030204" charset="0"/>
            </a:endParaRPr>
          </a:p>
        </p:txBody>
      </p:sp>
      <p:sp>
        <p:nvSpPr>
          <p:cNvPr id="5" name="Text Placeholder 4"/>
          <p:cNvSpPr>
            <a:spLocks noGrp="1"/>
          </p:cNvSpPr>
          <p:nvPr>
            <p:ph type="body" idx="1"/>
          </p:nvPr>
        </p:nvSpPr>
        <p:spPr>
          <a:xfrm>
            <a:off x="152400" y="1447800"/>
            <a:ext cx="4040188" cy="639762"/>
          </a:xfrm>
        </p:spPr>
        <p:txBody>
          <a:bodyPr/>
          <a:lstStyle/>
          <a:p>
            <a:r>
              <a:rPr lang="en-US" u="sng" dirty="0" smtClean="0"/>
              <a:t>MATERNAL COMPLICATIONS</a:t>
            </a:r>
            <a:endParaRPr lang="en-US" u="sng" dirty="0"/>
          </a:p>
        </p:txBody>
      </p:sp>
      <p:sp>
        <p:nvSpPr>
          <p:cNvPr id="2" name="Content Placeholder 1"/>
          <p:cNvSpPr>
            <a:spLocks noGrp="1"/>
          </p:cNvSpPr>
          <p:nvPr>
            <p:ph sz="half" idx="2"/>
          </p:nvPr>
        </p:nvSpPr>
        <p:spPr/>
        <p:txBody>
          <a:bodyPr>
            <a:normAutofit/>
          </a:bodyPr>
          <a:lstStyle/>
          <a:p>
            <a:r>
              <a:rPr lang="en-US" sz="2800" dirty="0" smtClean="0"/>
              <a:t>Obstructed </a:t>
            </a:r>
            <a:r>
              <a:rPr lang="en-US" sz="2800" dirty="0" err="1" smtClean="0"/>
              <a:t>labour</a:t>
            </a:r>
            <a:r>
              <a:rPr lang="en-US" sz="2800" dirty="0" smtClean="0"/>
              <a:t> </a:t>
            </a:r>
            <a:endParaRPr lang="en-US" sz="2800" dirty="0" smtClean="0"/>
          </a:p>
          <a:p>
            <a:r>
              <a:rPr lang="en-US" sz="2800" dirty="0" smtClean="0"/>
              <a:t>Uterine rupture </a:t>
            </a:r>
            <a:endParaRPr lang="en-US" sz="2800" dirty="0" smtClean="0"/>
          </a:p>
          <a:p>
            <a:r>
              <a:rPr lang="en-US" sz="2800" dirty="0" smtClean="0"/>
              <a:t>Puerperal sepsis </a:t>
            </a:r>
            <a:endParaRPr lang="en-US" sz="2800" dirty="0" smtClean="0"/>
          </a:p>
          <a:p>
            <a:r>
              <a:rPr lang="en-US" sz="2800" dirty="0" smtClean="0"/>
              <a:t>PPH</a:t>
            </a:r>
            <a:endParaRPr lang="en-US" sz="2800" dirty="0">
              <a:latin typeface="Calibri" panose="020F0502020204030204" charset="0"/>
            </a:endParaRPr>
          </a:p>
        </p:txBody>
      </p:sp>
      <p:sp>
        <p:nvSpPr>
          <p:cNvPr id="6" name="Text Placeholder 5"/>
          <p:cNvSpPr>
            <a:spLocks noGrp="1"/>
          </p:cNvSpPr>
          <p:nvPr>
            <p:ph type="body" sz="quarter" idx="3"/>
          </p:nvPr>
        </p:nvSpPr>
        <p:spPr>
          <a:xfrm>
            <a:off x="4572000" y="1371600"/>
            <a:ext cx="4041775" cy="639762"/>
          </a:xfrm>
        </p:spPr>
        <p:txBody>
          <a:bodyPr/>
          <a:lstStyle/>
          <a:p>
            <a:r>
              <a:rPr lang="en-US" u="sng" dirty="0" smtClean="0"/>
              <a:t>FETAL COMPLICATIONS</a:t>
            </a:r>
            <a:endParaRPr lang="en-US" u="sng" dirty="0"/>
          </a:p>
        </p:txBody>
      </p:sp>
      <p:sp>
        <p:nvSpPr>
          <p:cNvPr id="7" name="Content Placeholder 6"/>
          <p:cNvSpPr>
            <a:spLocks noGrp="1"/>
          </p:cNvSpPr>
          <p:nvPr>
            <p:ph sz="quarter" idx="4"/>
          </p:nvPr>
        </p:nvSpPr>
        <p:spPr/>
        <p:txBody>
          <a:bodyPr>
            <a:normAutofit/>
          </a:bodyPr>
          <a:lstStyle/>
          <a:p>
            <a:r>
              <a:rPr lang="en-US" sz="2800" dirty="0" smtClean="0"/>
              <a:t>Fetal death (cord </a:t>
            </a:r>
            <a:r>
              <a:rPr lang="en-US" sz="2800" dirty="0" err="1" smtClean="0"/>
              <a:t>prolapse</a:t>
            </a:r>
            <a:r>
              <a:rPr lang="en-US" sz="2800" dirty="0" smtClean="0"/>
              <a:t>)</a:t>
            </a:r>
            <a:endParaRPr lang="en-US" sz="2800" dirty="0" smtClean="0"/>
          </a:p>
          <a:p>
            <a:r>
              <a:rPr lang="en-US" sz="2800" dirty="0" smtClean="0"/>
              <a:t>Prematurity</a:t>
            </a:r>
            <a:endParaRPr lang="en-US" sz="2800" dirty="0" smtClean="0"/>
          </a:p>
          <a:p>
            <a:r>
              <a:rPr lang="en-US" sz="2800" dirty="0" smtClean="0"/>
              <a:t>Malformation</a:t>
            </a:r>
            <a:endParaRPr lang="en-US" sz="2800" dirty="0" smtClean="0"/>
          </a:p>
          <a:p>
            <a:r>
              <a:rPr lang="en-US" sz="2800" dirty="0" smtClean="0"/>
              <a:t>Arm </a:t>
            </a:r>
            <a:r>
              <a:rPr lang="en-US" sz="2800" dirty="0" err="1" smtClean="0"/>
              <a:t>prolapse</a:t>
            </a:r>
            <a:endParaRPr lang="en-US" sz="2800" dirty="0"/>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r>
              <a:rPr lang="en-US" dirty="0" smtClean="0"/>
              <a:t>In brow presentation, the foetal head is </a:t>
            </a:r>
            <a:r>
              <a:rPr lang="en-US" b="1" dirty="0" smtClean="0"/>
              <a:t>partially extended </a:t>
            </a:r>
            <a:r>
              <a:rPr lang="en-US" dirty="0" smtClean="0"/>
              <a:t>with the frontal bone, which is bounded by the anterior fontanelle &amp; the orbital ridges, lying at the pelvic brim </a:t>
            </a:r>
            <a:endParaRPr lang="en-US" dirty="0" smtClean="0"/>
          </a:p>
          <a:p>
            <a:r>
              <a:rPr lang="en-US" dirty="0" smtClean="0"/>
              <a:t>The presenting diameter is </a:t>
            </a:r>
            <a:r>
              <a:rPr lang="en-US" b="1" dirty="0" smtClean="0"/>
              <a:t>mentovertical</a:t>
            </a:r>
            <a:r>
              <a:rPr lang="en-US" dirty="0" smtClean="0"/>
              <a:t> (13.5cm), which exceeds all diameters in an average pelvis</a:t>
            </a:r>
            <a:endParaRPr lang="en-US" dirty="0" smtClean="0"/>
          </a:p>
          <a:p>
            <a:r>
              <a:rPr lang="en-US" dirty="0" smtClean="0"/>
              <a:t>Occurs in 1:1000 deliveries</a:t>
            </a:r>
            <a:endParaRPr lang="en-US" dirty="0"/>
          </a:p>
        </p:txBody>
      </p:sp>
      <p:sp>
        <p:nvSpPr>
          <p:cNvPr id="2" name="Title 1"/>
          <p:cNvSpPr>
            <a:spLocks noGrp="1"/>
          </p:cNvSpPr>
          <p:nvPr>
            <p:ph type="title"/>
          </p:nvPr>
        </p:nvSpPr>
        <p:spPr>
          <a:xfrm>
            <a:off x="0" y="1"/>
            <a:ext cx="9144000" cy="1142999"/>
          </a:xfr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cene3d>
              <a:camera prst="orthographicFront"/>
              <a:lightRig rig="soft" dir="t"/>
            </a:scene3d>
            <a:sp3d prstMaterial="softEdge">
              <a:bevelT w="25400" h="25400"/>
            </a:sp3d>
          </a:bodyPr>
          <a:lstStyle/>
          <a:p>
            <a:r>
              <a:rPr lang="en-US" b="1" dirty="0" smtClean="0">
                <a:solidFill>
                  <a:srgbClr val="FFFF00"/>
                </a:solidFill>
              </a:rPr>
              <a:t>BROW PRESENTATION</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dirty="0" smtClean="0"/>
              <a:t>BROW PRESENTATION</a:t>
            </a:r>
            <a:endParaRPr lang="en-US" dirty="0"/>
          </a:p>
        </p:txBody>
      </p:sp>
      <p:sp>
        <p:nvSpPr>
          <p:cNvPr id="4" name="Rectangle 10"/>
          <p:cNvSpPr>
            <a:spLocks noGrp="1" noChangeArrowheads="1"/>
          </p:cNvSpPr>
          <p:nvPr>
            <p:ph idx="1"/>
          </p:nvPr>
        </p:nvSpPr>
        <p:spPr>
          <a:xfrm>
            <a:off x="457200" y="1481328"/>
            <a:ext cx="8229600" cy="5376672"/>
          </a:xfrm>
          <a:solidFill>
            <a:schemeClr val="bg1">
              <a:alpha val="50000"/>
            </a:schemeClr>
          </a:solidFill>
          <a:ln>
            <a:solidFill>
              <a:schemeClr val="tx1"/>
            </a:solidFill>
          </a:ln>
        </p:spPr>
        <p:txBody>
          <a:bodyPr>
            <a:normAutofit/>
          </a:bodyPr>
          <a:lstStyle/>
          <a:p>
            <a:pPr marL="365760" indent="-283210" fontAlgn="auto">
              <a:lnSpc>
                <a:spcPct val="90000"/>
              </a:lnSpc>
              <a:spcAft>
                <a:spcPts val="0"/>
              </a:spcAft>
              <a:buFont typeface="Wingdings 2" panose="05020102010507070707"/>
              <a:buChar char=""/>
              <a:defRPr/>
            </a:pPr>
            <a:endParaRPr lang="en-US" sz="2000" dirty="0" smtClean="0"/>
          </a:p>
          <a:p>
            <a:pPr marL="365760" indent="-283210" fontAlgn="auto">
              <a:lnSpc>
                <a:spcPct val="90000"/>
              </a:lnSpc>
              <a:spcAft>
                <a:spcPts val="0"/>
              </a:spcAft>
              <a:buFont typeface="Wingdings 2" panose="05020102010507070707"/>
              <a:buChar char=""/>
              <a:defRPr/>
            </a:pPr>
            <a:endParaRPr lang="en-US" sz="2000" dirty="0" smtClean="0"/>
          </a:p>
          <a:p>
            <a:pPr marL="365760" indent="-283210" fontAlgn="auto">
              <a:lnSpc>
                <a:spcPct val="90000"/>
              </a:lnSpc>
              <a:spcAft>
                <a:spcPts val="0"/>
              </a:spcAft>
              <a:buFont typeface="Wingdings 2" panose="05020102010507070707"/>
              <a:buChar char=""/>
              <a:defRPr/>
            </a:pPr>
            <a:endParaRPr lang="en-US" sz="2000" dirty="0" smtClean="0"/>
          </a:p>
          <a:p>
            <a:pPr marL="365760" indent="-283210" fontAlgn="auto">
              <a:lnSpc>
                <a:spcPct val="90000"/>
              </a:lnSpc>
              <a:spcAft>
                <a:spcPts val="0"/>
              </a:spcAft>
              <a:buFont typeface="Wingdings 2" panose="05020102010507070707"/>
              <a:buChar char=""/>
              <a:defRPr/>
            </a:pPr>
            <a:endParaRPr lang="en-US" sz="2000" dirty="0" smtClean="0"/>
          </a:p>
          <a:p>
            <a:pPr marL="365760" indent="-283210" fontAlgn="auto">
              <a:lnSpc>
                <a:spcPct val="90000"/>
              </a:lnSpc>
              <a:spcAft>
                <a:spcPts val="0"/>
              </a:spcAft>
              <a:buFont typeface="Wingdings 2" panose="05020102010507070707"/>
              <a:buChar char=""/>
              <a:defRPr/>
            </a:pPr>
            <a:endParaRPr lang="en-US" sz="2000" dirty="0" smtClean="0"/>
          </a:p>
          <a:p>
            <a:pPr marL="365760" indent="-283210" fontAlgn="auto">
              <a:lnSpc>
                <a:spcPct val="90000"/>
              </a:lnSpc>
              <a:spcAft>
                <a:spcPts val="0"/>
              </a:spcAft>
              <a:buFont typeface="Wingdings 2" panose="05020102010507070707"/>
              <a:buChar char=""/>
              <a:defRPr/>
            </a:pPr>
            <a:endParaRPr lang="en-US" sz="2000" dirty="0" smtClean="0"/>
          </a:p>
          <a:p>
            <a:pPr marL="365760" indent="-283210" fontAlgn="auto">
              <a:lnSpc>
                <a:spcPct val="90000"/>
              </a:lnSpc>
              <a:spcAft>
                <a:spcPts val="0"/>
              </a:spcAft>
              <a:buFont typeface="Wingdings 2" panose="05020102010507070707"/>
              <a:buChar char=""/>
              <a:defRPr/>
            </a:pPr>
            <a:endParaRPr lang="en-US" sz="2000" dirty="0" smtClean="0"/>
          </a:p>
          <a:p>
            <a:pPr marL="365760" indent="-283210" fontAlgn="auto">
              <a:lnSpc>
                <a:spcPct val="90000"/>
              </a:lnSpc>
              <a:spcAft>
                <a:spcPts val="0"/>
              </a:spcAft>
              <a:buFont typeface="Wingdings 2" panose="05020102010507070707"/>
              <a:buChar char=""/>
              <a:defRPr/>
            </a:pPr>
            <a:endParaRPr lang="en-US" sz="2000" dirty="0" smtClean="0"/>
          </a:p>
          <a:p>
            <a:pPr marL="365760" indent="-283210" fontAlgn="auto">
              <a:lnSpc>
                <a:spcPct val="90000"/>
              </a:lnSpc>
              <a:spcAft>
                <a:spcPts val="0"/>
              </a:spcAft>
              <a:buFont typeface="Wingdings 2" panose="05020102010507070707"/>
              <a:buChar char=""/>
              <a:defRPr/>
            </a:pPr>
            <a:endParaRPr lang="en-US" sz="2000" b="1" dirty="0" smtClean="0"/>
          </a:p>
          <a:p>
            <a:pPr marL="365760" indent="-283210" fontAlgn="auto">
              <a:lnSpc>
                <a:spcPct val="90000"/>
              </a:lnSpc>
              <a:spcAft>
                <a:spcPts val="0"/>
              </a:spcAft>
              <a:buFontTx/>
              <a:buNone/>
              <a:defRPr/>
            </a:pPr>
            <a:r>
              <a:rPr lang="en-US" sz="2000" b="1" dirty="0" smtClean="0">
                <a:solidFill>
                  <a:srgbClr val="0099FF"/>
                </a:solidFill>
                <a:effectLst>
                  <a:outerShdw blurRad="38100" dist="38100" dir="2700000" algn="tl">
                    <a:srgbClr val="000000"/>
                  </a:outerShdw>
                </a:effectLst>
              </a:rPr>
              <a:t>  </a:t>
            </a:r>
            <a:endParaRPr lang="en-US" sz="2000" b="1" dirty="0" smtClean="0">
              <a:solidFill>
                <a:srgbClr val="0099FF"/>
              </a:solidFill>
              <a:effectLst>
                <a:outerShdw blurRad="38100" dist="38100" dir="2700000" algn="tl">
                  <a:srgbClr val="000000"/>
                </a:outerShdw>
              </a:effectLst>
            </a:endParaRPr>
          </a:p>
          <a:p>
            <a:pPr marL="365760" indent="-283210" fontAlgn="auto">
              <a:lnSpc>
                <a:spcPct val="90000"/>
              </a:lnSpc>
              <a:spcAft>
                <a:spcPts val="0"/>
              </a:spcAft>
              <a:buFontTx/>
              <a:buNone/>
              <a:defRPr/>
            </a:pPr>
            <a:r>
              <a:rPr lang="en-US" sz="2000" b="1" dirty="0" smtClean="0">
                <a:solidFill>
                  <a:srgbClr val="0099FF"/>
                </a:solidFill>
                <a:effectLst>
                  <a:outerShdw blurRad="38100" dist="38100" dir="2700000" algn="tl">
                    <a:srgbClr val="000000"/>
                  </a:outerShdw>
                </a:effectLst>
              </a:rPr>
              <a:t> MGT</a:t>
            </a:r>
            <a:r>
              <a:rPr lang="en-US" sz="2000" b="1" dirty="0" smtClean="0"/>
              <a:t>: If the fetus is alive or dead, deliver by caesarean section.  </a:t>
            </a:r>
            <a:endParaRPr lang="en-US" sz="2000" b="1" i="1" dirty="0" smtClean="0"/>
          </a:p>
          <a:p>
            <a:pPr marL="365760" indent="-283210" fontAlgn="auto">
              <a:lnSpc>
                <a:spcPct val="90000"/>
              </a:lnSpc>
              <a:spcAft>
                <a:spcPts val="0"/>
              </a:spcAft>
              <a:buFontTx/>
              <a:buNone/>
              <a:defRPr/>
            </a:pPr>
            <a:endParaRPr lang="en-US" sz="900" b="1" i="1" dirty="0" smtClean="0"/>
          </a:p>
          <a:p>
            <a:pPr marL="365760" indent="-283210" fontAlgn="auto">
              <a:lnSpc>
                <a:spcPct val="90000"/>
              </a:lnSpc>
              <a:spcAft>
                <a:spcPts val="0"/>
              </a:spcAft>
              <a:buFontTx/>
              <a:buNone/>
              <a:defRPr/>
            </a:pPr>
            <a:r>
              <a:rPr lang="en-US" sz="2000" b="1" i="1" dirty="0" smtClean="0"/>
              <a:t>  *Do not deliver brow presentation by vacuum extraction, or forceps  or </a:t>
            </a:r>
            <a:r>
              <a:rPr lang="en-US" sz="2000" b="1" i="1" dirty="0" err="1" smtClean="0"/>
              <a:t>symphysiotomy</a:t>
            </a:r>
            <a:r>
              <a:rPr lang="en-US" sz="2000" b="1" i="1" dirty="0" smtClean="0"/>
              <a:t>.</a:t>
            </a:r>
            <a:endParaRPr lang="en-US" sz="2000" b="1" i="1" dirty="0" smtClean="0"/>
          </a:p>
          <a:p>
            <a:pPr marL="365760" indent="-283210" fontAlgn="auto">
              <a:lnSpc>
                <a:spcPct val="90000"/>
              </a:lnSpc>
              <a:spcAft>
                <a:spcPts val="0"/>
              </a:spcAft>
              <a:buFont typeface="Wingdings 2" panose="05020102010507070707"/>
              <a:buChar char=""/>
              <a:defRPr/>
            </a:pPr>
            <a:endParaRPr lang="en-US" sz="2000" b="1" dirty="0" smtClean="0"/>
          </a:p>
        </p:txBody>
      </p:sp>
      <p:pic>
        <p:nvPicPr>
          <p:cNvPr id="5" name="Picture 4" descr="http://www.who.int/reproductive-health/impac/Images_S/S16_brow.gif"/>
          <p:cNvPicPr/>
          <p:nvPr/>
        </p:nvPicPr>
        <p:blipFill>
          <a:blip r:embed="rId1" cstate="print"/>
          <a:srcRect/>
          <a:stretch>
            <a:fillRect/>
          </a:stretch>
        </p:blipFill>
        <p:spPr bwMode="auto">
          <a:xfrm>
            <a:off x="228600" y="1143000"/>
            <a:ext cx="8686800" cy="3276600"/>
          </a:xfrm>
          <a:prstGeom prst="rect">
            <a:avLst/>
          </a:prstGeom>
          <a:ln w="228600" cap="sq" cmpd="thickThin">
            <a:solidFill>
              <a:srgbClr val="000000"/>
            </a:solidFill>
            <a:prstDash val="solid"/>
            <a:miter lim="800000"/>
            <a:headEnd/>
            <a:tailEnd/>
          </a:ln>
          <a:effectLst>
            <a:innerShdw blurRad="76200">
              <a:srgbClr val="000000"/>
            </a:innerShdw>
          </a:effectLst>
        </p:spPr>
      </p:pic>
    </p:spTree>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err="1" smtClean="0"/>
              <a:t>Maternal.These</a:t>
            </a:r>
            <a:r>
              <a:rPr lang="en-US" sz="2800" dirty="0" smtClean="0"/>
              <a:t> include:</a:t>
            </a:r>
            <a:endParaRPr lang="en-US" sz="2800" dirty="0" smtClean="0"/>
          </a:p>
          <a:p>
            <a:pPr lvl="1"/>
            <a:r>
              <a:rPr lang="en-US" sz="2400" dirty="0" smtClean="0"/>
              <a:t>lax uterine muscles in </a:t>
            </a:r>
            <a:r>
              <a:rPr lang="en-US" sz="2400" dirty="0" err="1" smtClean="0"/>
              <a:t>multigravidae</a:t>
            </a:r>
            <a:endParaRPr lang="en-US" sz="2400" dirty="0" smtClean="0"/>
          </a:p>
          <a:p>
            <a:pPr lvl="1"/>
            <a:r>
              <a:rPr lang="en-US" sz="2400" dirty="0" smtClean="0"/>
              <a:t>contracted pelvis.</a:t>
            </a:r>
            <a:endParaRPr lang="en-US" sz="2400" dirty="0" smtClean="0"/>
          </a:p>
          <a:p>
            <a:pPr lvl="1"/>
            <a:r>
              <a:rPr lang="en-US" sz="2400" dirty="0" smtClean="0"/>
              <a:t>Multiple pregnancy</a:t>
            </a:r>
            <a:endParaRPr lang="en-US" sz="2400" dirty="0" smtClean="0"/>
          </a:p>
          <a:p>
            <a:r>
              <a:rPr lang="en-US" sz="2800" dirty="0" err="1" smtClean="0"/>
              <a:t>Fetal.These</a:t>
            </a:r>
            <a:r>
              <a:rPr lang="en-US" sz="2800" dirty="0" smtClean="0"/>
              <a:t> include:</a:t>
            </a:r>
            <a:endParaRPr lang="en-US" sz="2800" dirty="0" smtClean="0"/>
          </a:p>
          <a:p>
            <a:pPr lvl="1"/>
            <a:r>
              <a:rPr lang="en-US" sz="2400" dirty="0" err="1" smtClean="0"/>
              <a:t>polyhydramnios</a:t>
            </a:r>
            <a:endParaRPr lang="en-US" sz="2400" dirty="0" smtClean="0"/>
          </a:p>
          <a:p>
            <a:pPr lvl="1"/>
            <a:r>
              <a:rPr lang="en-US" sz="2400" dirty="0" smtClean="0"/>
              <a:t>placenta </a:t>
            </a:r>
            <a:r>
              <a:rPr lang="en-US" sz="2400" dirty="0" err="1" smtClean="0"/>
              <a:t>praevia</a:t>
            </a:r>
            <a:r>
              <a:rPr lang="en-US" sz="2400" dirty="0" smtClean="0"/>
              <a:t>.</a:t>
            </a:r>
            <a:endParaRPr lang="en-US" sz="2400" dirty="0" smtClean="0"/>
          </a:p>
          <a:p>
            <a:pPr lvl="1"/>
            <a:r>
              <a:rPr lang="en-US" sz="2400" dirty="0" smtClean="0"/>
              <a:t>Anencephaly</a:t>
            </a:r>
            <a:endParaRPr lang="en-US" sz="2400" dirty="0" smtClean="0"/>
          </a:p>
          <a:p>
            <a:pPr lvl="1"/>
            <a:r>
              <a:rPr lang="en-US" sz="2400" dirty="0" smtClean="0"/>
              <a:t>Deflexed fetal head:- thyroid </a:t>
            </a:r>
            <a:r>
              <a:rPr lang="en-US" sz="2400" dirty="0" err="1" smtClean="0"/>
              <a:t>tumour</a:t>
            </a:r>
            <a:endParaRPr lang="en-US" sz="2400" dirty="0"/>
          </a:p>
        </p:txBody>
      </p:sp>
      <p:sp>
        <p:nvSpPr>
          <p:cNvPr id="2" name="Title 1"/>
          <p:cNvSpPr>
            <a:spLocks noGrp="1"/>
          </p:cNvSpPr>
          <p:nvPr>
            <p:ph type="title"/>
          </p:nvPr>
        </p:nvSpPr>
        <p:spPr/>
        <p:txBody>
          <a:bodyPr>
            <a:normAutofit/>
          </a:bodyPr>
          <a:lstStyle/>
          <a:p>
            <a:r>
              <a:rPr lang="en-US" dirty="0" smtClean="0"/>
              <a:t>Causes of brow presentation </a:t>
            </a:r>
            <a:endParaRPr lang="en-US" dirty="0"/>
          </a:p>
        </p:txBody>
      </p:sp>
    </p:spTree>
  </p:cSld>
  <p:clrMapOvr>
    <a:masterClrMapping/>
  </p:clrMapOvr>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 abdominal palpation, the head is </a:t>
            </a:r>
            <a:r>
              <a:rPr lang="en-US" b="1" dirty="0" smtClean="0"/>
              <a:t>high</a:t>
            </a:r>
            <a:r>
              <a:rPr lang="en-US" dirty="0" smtClean="0"/>
              <a:t>, appers undully </a:t>
            </a:r>
            <a:r>
              <a:rPr lang="en-US" b="1" dirty="0" smtClean="0"/>
              <a:t>large &amp; does not </a:t>
            </a:r>
            <a:r>
              <a:rPr lang="en-US" dirty="0" smtClean="0"/>
              <a:t>descend into the pelvis despite good contractions</a:t>
            </a:r>
            <a:endParaRPr lang="en-US" dirty="0" smtClean="0"/>
          </a:p>
          <a:p>
            <a:r>
              <a:rPr lang="en-US" dirty="0" smtClean="0"/>
              <a:t>On vaginal examination, the presenting part is high &amp; may be diffucult to reach. The </a:t>
            </a:r>
            <a:r>
              <a:rPr lang="en-US" b="1" dirty="0" smtClean="0"/>
              <a:t>anterior fontanelle </a:t>
            </a:r>
            <a:r>
              <a:rPr lang="en-US" dirty="0" smtClean="0"/>
              <a:t>may be found on the side of the pelvis &amp; on the orbital ridges</a:t>
            </a:r>
            <a:endParaRPr lang="en-US" dirty="0"/>
          </a:p>
        </p:txBody>
      </p:sp>
      <p:sp>
        <p:nvSpPr>
          <p:cNvPr id="2" name="Title 1"/>
          <p:cNvSpPr>
            <a:spLocks noGrp="1"/>
          </p:cNvSpPr>
          <p:nvPr>
            <p:ph type="title"/>
          </p:nvPr>
        </p:nvSpPr>
        <p:spPr/>
        <p:txBody>
          <a:bodyPr>
            <a:normAutofit/>
          </a:bodyPr>
          <a:lstStyle/>
          <a:p>
            <a:r>
              <a:rPr lang="en-US" dirty="0" smtClean="0"/>
              <a:t>Diagnosis of brow presentation</a:t>
            </a:r>
            <a:endParaRPr lang="en-US" dirty="0"/>
          </a:p>
        </p:txBody>
      </p:sp>
    </p:spTree>
  </p:cSld>
  <p:clrMapOvr>
    <a:masterClrMapping/>
  </p:clrMapOvr>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lstStyle/>
          <a:p>
            <a:r>
              <a:rPr lang="en-US" dirty="0" smtClean="0"/>
              <a:t>Inform the doctor immediately this presentation is suspected</a:t>
            </a:r>
            <a:endParaRPr lang="en-US" dirty="0" smtClean="0"/>
          </a:p>
          <a:p>
            <a:r>
              <a:rPr lang="en-US" dirty="0" smtClean="0"/>
              <a:t>Inform the mother about the possible outcome of labour</a:t>
            </a:r>
            <a:endParaRPr lang="en-US" dirty="0" smtClean="0"/>
          </a:p>
          <a:p>
            <a:r>
              <a:rPr lang="en-US" dirty="0" smtClean="0"/>
              <a:t>Vaginal delivery is extremely rare as obstructed labour usually results</a:t>
            </a:r>
            <a:endParaRPr lang="en-US" dirty="0" smtClean="0"/>
          </a:p>
          <a:p>
            <a:r>
              <a:rPr lang="en-US" dirty="0" smtClean="0"/>
              <a:t>c/section is the only mode of delivery in brow presentation</a:t>
            </a:r>
            <a:endParaRPr lang="en-US" dirty="0"/>
          </a:p>
        </p:txBody>
      </p:sp>
      <p:sp>
        <p:nvSpPr>
          <p:cNvPr id="2" name="Title 1"/>
          <p:cNvSpPr>
            <a:spLocks noGrp="1"/>
          </p:cNvSpPr>
          <p:nvPr>
            <p:ph type="title"/>
          </p:nvPr>
        </p:nvSpPr>
        <p:spPr/>
        <p:txBody>
          <a:bodyPr>
            <a:normAutofit/>
          </a:bodyPr>
          <a:lstStyle/>
          <a:p>
            <a:r>
              <a:rPr lang="en-US" dirty="0" smtClean="0"/>
              <a:t>Specific Management</a:t>
            </a:r>
            <a:endParaRPr lang="en-US" dirty="0"/>
          </a:p>
        </p:txBody>
      </p:sp>
    </p:spTree>
  </p:cSld>
  <p:clrMapOvr>
    <a:masterClrMapping/>
  </p:clrMapOvr>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Same as in face presentation with marked </a:t>
            </a:r>
            <a:r>
              <a:rPr lang="en-US" b="1" dirty="0" smtClean="0"/>
              <a:t>obstructed labour</a:t>
            </a:r>
            <a:endParaRPr lang="en-US" b="1" dirty="0"/>
          </a:p>
        </p:txBody>
      </p:sp>
      <p:sp>
        <p:nvSpPr>
          <p:cNvPr id="2" name="Title 1"/>
          <p:cNvSpPr>
            <a:spLocks noGrp="1"/>
          </p:cNvSpPr>
          <p:nvPr>
            <p:ph type="title"/>
          </p:nvPr>
        </p:nvSpPr>
        <p:spPr/>
        <p:txBody>
          <a:bodyPr/>
          <a:lstStyle/>
          <a:p>
            <a:r>
              <a:rPr lang="en-US" dirty="0" smtClean="0"/>
              <a:t>complications</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smtClean="0">
                <a:latin typeface="Andalus" pitchFamily="18" charset="-78"/>
                <a:cs typeface="Andalus" pitchFamily="18" charset="-78"/>
              </a:rPr>
              <a:t>Partograph reading </a:t>
            </a:r>
            <a:endParaRPr lang="en-US" sz="2800" b="1" u="sng" dirty="0" smtClean="0">
              <a:latin typeface="Andalus" pitchFamily="18" charset="-78"/>
              <a:cs typeface="Andalus" pitchFamily="18" charset="-78"/>
            </a:endParaRPr>
          </a:p>
          <a:p>
            <a:pPr>
              <a:buNone/>
            </a:pPr>
            <a:r>
              <a:rPr lang="en-US" sz="2800" dirty="0" smtClean="0">
                <a:latin typeface="Andalus" pitchFamily="18" charset="-78"/>
                <a:cs typeface="Andalus" pitchFamily="18" charset="-78"/>
              </a:rPr>
              <a:t>Examination of the partograph may reveal: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Foetal heart rate of more than 160/minute or less than 120/minute indicating foetal distress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Foul smelling </a:t>
            </a:r>
            <a:r>
              <a:rPr lang="en-US" sz="2800" dirty="0" err="1" smtClean="0">
                <a:latin typeface="Andalus" pitchFamily="18" charset="-78"/>
                <a:cs typeface="Andalus" pitchFamily="18" charset="-78"/>
              </a:rPr>
              <a:t>meconium</a:t>
            </a:r>
            <a:r>
              <a:rPr lang="en-US" sz="2800" dirty="0" smtClean="0">
                <a:latin typeface="Andalus" pitchFamily="18" charset="-78"/>
                <a:cs typeface="Andalus" pitchFamily="18" charset="-78"/>
              </a:rPr>
              <a:t>-stained liquor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Severe </a:t>
            </a:r>
            <a:r>
              <a:rPr lang="en-US" sz="2800" dirty="0" err="1" smtClean="0">
                <a:latin typeface="Andalus" pitchFamily="18" charset="-78"/>
                <a:cs typeface="Andalus" pitchFamily="18" charset="-78"/>
              </a:rPr>
              <a:t>moulding</a:t>
            </a:r>
            <a:r>
              <a:rPr lang="en-US" sz="2800" dirty="0" smtClean="0">
                <a:latin typeface="Andalus" pitchFamily="18" charset="-78"/>
                <a:cs typeface="Andalus" pitchFamily="18" charset="-78"/>
              </a:rPr>
              <a:t>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Severe caput formation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The rate of cervical dilatation slow or remains static in spite of strong contraction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Maternal tachycardia and pyrexia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Scanty urine with </a:t>
            </a:r>
            <a:r>
              <a:rPr lang="en-US" sz="2800" dirty="0" err="1" smtClean="0">
                <a:latin typeface="Andalus" pitchFamily="18" charset="-78"/>
                <a:cs typeface="Andalus" pitchFamily="18" charset="-78"/>
              </a:rPr>
              <a:t>ketonuria</a:t>
            </a:r>
            <a:r>
              <a:rPr lang="en-US" sz="2800" dirty="0" smtClean="0">
                <a:latin typeface="Andalus" pitchFamily="18" charset="-78"/>
                <a:cs typeface="Andalus" pitchFamily="18" charset="-78"/>
              </a:rPr>
              <a:t>. </a:t>
            </a:r>
            <a:endParaRPr lang="en-US" sz="2800" dirty="0" smtClean="0">
              <a:latin typeface="Andalus" pitchFamily="18" charset="-78"/>
              <a:cs typeface="Andalus" pitchFamily="18" charset="-78"/>
            </a:endParaRPr>
          </a:p>
          <a:p>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4864291"/>
          </a:xfrm>
        </p:spPr>
        <p:txBody>
          <a:bodyPr>
            <a:normAutofit/>
          </a:bodyPr>
          <a:lstStyle/>
          <a:p>
            <a:pPr>
              <a:buNone/>
            </a:pPr>
            <a:r>
              <a:rPr lang="en-US" sz="2800" u="sng" dirty="0" smtClean="0">
                <a:latin typeface="Calibri" panose="020F0502020204030204" charset="0"/>
              </a:rPr>
              <a:t>DEFINITION:</a:t>
            </a:r>
            <a:endParaRPr lang="en-US" sz="2800" u="sng" dirty="0" smtClean="0">
              <a:latin typeface="Calibri" panose="020F0502020204030204" charset="0"/>
            </a:endParaRPr>
          </a:p>
          <a:p>
            <a:r>
              <a:rPr lang="en-US" sz="2800" dirty="0" smtClean="0">
                <a:latin typeface="Calibri" panose="020F0502020204030204" charset="0"/>
              </a:rPr>
              <a:t>The lie is defined as unstable when </a:t>
            </a:r>
            <a:r>
              <a:rPr lang="en-US" sz="2800" b="1" dirty="0" smtClean="0">
                <a:latin typeface="Calibri" panose="020F0502020204030204" charset="0"/>
              </a:rPr>
              <a:t>after 36 </a:t>
            </a:r>
            <a:r>
              <a:rPr lang="en-US" sz="2800" dirty="0" smtClean="0">
                <a:latin typeface="Calibri" panose="020F0502020204030204" charset="0"/>
              </a:rPr>
              <a:t>weeks’ gestation, instead of remaining longitudinal, it varies from one examination to another between longitudinal &amp; oblique or transverse</a:t>
            </a:r>
            <a:endParaRPr lang="en-US" sz="2800" dirty="0">
              <a:latin typeface="Calibri" panose="020F0502020204030204" charset="0"/>
            </a:endParaRPr>
          </a:p>
        </p:txBody>
      </p:sp>
      <p:sp>
        <p:nvSpPr>
          <p:cNvPr id="2" name="Title 1"/>
          <p:cNvSpPr>
            <a:spLocks noGrp="1"/>
          </p:cNvSpPr>
          <p:nvPr>
            <p:ph type="title"/>
          </p:nvPr>
        </p:nvSpPr>
        <p:spPr>
          <a:xfrm>
            <a:off x="0" y="1"/>
            <a:ext cx="9144000" cy="990599"/>
          </a:xfrm>
          <a:solidFill>
            <a:srgbClr val="7030A0"/>
          </a:solidFill>
          <a:ln>
            <a:noFill/>
          </a:ln>
          <a:effectLst/>
          <a:scene3d>
            <a:camera prst="orthographicFront">
              <a:rot lat="0" lon="0" rev="0"/>
            </a:camera>
            <a:lightRig rig="contrasting" dir="t">
              <a:rot lat="0" lon="0" rev="7800000"/>
            </a:lightRig>
          </a:scene3d>
          <a:sp3d>
            <a:bevelT w="139700" h="139700"/>
          </a:sp3d>
        </p:spPr>
        <p:txBody>
          <a:bodyPr>
            <a:scene3d>
              <a:camera prst="orthographicFront"/>
              <a:lightRig rig="soft" dir="t"/>
            </a:scene3d>
            <a:sp3d prstMaterial="softEdge">
              <a:bevelT w="25400" h="25400"/>
            </a:sp3d>
          </a:bodyPr>
          <a:lstStyle/>
          <a:p>
            <a:r>
              <a:rPr lang="en-US" b="1" dirty="0" smtClean="0">
                <a:solidFill>
                  <a:srgbClr val="FFFF00"/>
                </a:solidFill>
              </a:rPr>
              <a:t>UNSTABLE LIE</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835525"/>
          </a:xfrm>
        </p:spPr>
        <p:txBody>
          <a:bodyPr/>
          <a:lstStyle/>
          <a:p>
            <a:pPr>
              <a:buNone/>
            </a:pPr>
            <a:r>
              <a:rPr lang="en-US" dirty="0" smtClean="0">
                <a:latin typeface="Calibri" panose="020F0502020204030204" charset="0"/>
              </a:rPr>
              <a:t>Any condition in late pregnancy that </a:t>
            </a:r>
            <a:r>
              <a:rPr lang="en-US" b="1" dirty="0" smtClean="0">
                <a:latin typeface="Calibri" panose="020F0502020204030204" charset="0"/>
              </a:rPr>
              <a:t>increases the mobility </a:t>
            </a:r>
            <a:r>
              <a:rPr lang="en-US" dirty="0" smtClean="0">
                <a:latin typeface="Calibri" panose="020F0502020204030204" charset="0"/>
              </a:rPr>
              <a:t>of the foetus or prevents the head from entering the pelvic brim may cause this</a:t>
            </a:r>
            <a:endParaRPr lang="en-US" dirty="0" smtClean="0">
              <a:latin typeface="Calibri" panose="020F0502020204030204" charset="0"/>
            </a:endParaRPr>
          </a:p>
          <a:p>
            <a:r>
              <a:rPr lang="en-US" u="sng" dirty="0" smtClean="0">
                <a:latin typeface="Calibri" panose="020F0502020204030204" charset="0"/>
              </a:rPr>
              <a:t>Maternal causes;</a:t>
            </a:r>
            <a:endParaRPr lang="en-US" u="sng" dirty="0" smtClean="0">
              <a:latin typeface="Calibri" panose="020F0502020204030204" charset="0"/>
            </a:endParaRPr>
          </a:p>
          <a:p>
            <a:pPr lvl="1"/>
            <a:r>
              <a:rPr lang="en-US" dirty="0" smtClean="0">
                <a:latin typeface="Calibri" panose="020F0502020204030204" charset="0"/>
              </a:rPr>
              <a:t>Lax uterine muscles in multigravudae</a:t>
            </a:r>
            <a:endParaRPr lang="en-US" dirty="0" smtClean="0">
              <a:latin typeface="Calibri" panose="020F0502020204030204" charset="0"/>
            </a:endParaRPr>
          </a:p>
          <a:p>
            <a:pPr lvl="1"/>
            <a:r>
              <a:rPr lang="en-US" dirty="0" smtClean="0">
                <a:latin typeface="Calibri" panose="020F0502020204030204" charset="0"/>
              </a:rPr>
              <a:t>Contracted pelvis</a:t>
            </a:r>
            <a:endParaRPr lang="en-US" dirty="0" smtClean="0">
              <a:latin typeface="Calibri" panose="020F0502020204030204" charset="0"/>
            </a:endParaRPr>
          </a:p>
          <a:p>
            <a:r>
              <a:rPr lang="en-US" u="sng" dirty="0" smtClean="0">
                <a:latin typeface="Calibri" panose="020F0502020204030204" charset="0"/>
              </a:rPr>
              <a:t>Foetal causes;</a:t>
            </a:r>
            <a:endParaRPr lang="en-US" u="sng" dirty="0" smtClean="0">
              <a:latin typeface="Calibri" panose="020F0502020204030204" charset="0"/>
            </a:endParaRPr>
          </a:p>
          <a:p>
            <a:pPr lvl="1"/>
            <a:r>
              <a:rPr lang="en-US" dirty="0" smtClean="0">
                <a:latin typeface="Calibri" panose="020F0502020204030204" charset="0"/>
              </a:rPr>
              <a:t>Polyhydramnios</a:t>
            </a:r>
            <a:endParaRPr lang="en-US" dirty="0" smtClean="0">
              <a:latin typeface="Calibri" panose="020F0502020204030204" charset="0"/>
            </a:endParaRPr>
          </a:p>
          <a:p>
            <a:pPr lvl="1"/>
            <a:r>
              <a:rPr lang="en-US" dirty="0" smtClean="0">
                <a:latin typeface="Calibri" panose="020F0502020204030204" charset="0"/>
              </a:rPr>
              <a:t>Placenta praevia</a:t>
            </a:r>
            <a:endParaRPr lang="en-US" dirty="0">
              <a:latin typeface="Calibri" panose="020F0502020204030204" charset="0"/>
            </a:endParaRPr>
          </a:p>
        </p:txBody>
      </p:sp>
      <p:sp>
        <p:nvSpPr>
          <p:cNvPr id="2" name="Title 1"/>
          <p:cNvSpPr>
            <a:spLocks noGrp="1"/>
          </p:cNvSpPr>
          <p:nvPr>
            <p:ph type="title"/>
          </p:nvPr>
        </p:nvSpPr>
        <p:spPr/>
        <p:txBody>
          <a:bodyPr/>
          <a:lstStyle/>
          <a:p>
            <a:r>
              <a:rPr lang="en-US" dirty="0" smtClean="0"/>
              <a:t>Causes of unstable lie</a:t>
            </a:r>
            <a:endParaRPr lang="en-US" dirty="0"/>
          </a:p>
        </p:txBody>
      </p:sp>
    </p:spTree>
  </p:cSld>
  <p:clrMapOvr>
    <a:masterClrMapping/>
  </p:clrMapOvr>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a:buNone/>
            </a:pPr>
            <a:r>
              <a:rPr lang="en-US" dirty="0" smtClean="0">
                <a:solidFill>
                  <a:srgbClr val="00B0F0"/>
                </a:solidFill>
                <a:latin typeface="Calibri" panose="020F0502020204030204" charset="0"/>
              </a:rPr>
              <a:t>Antenatal mgt;</a:t>
            </a:r>
            <a:endParaRPr lang="en-US" dirty="0" smtClean="0">
              <a:solidFill>
                <a:srgbClr val="00B0F0"/>
              </a:solidFill>
              <a:latin typeface="Calibri" panose="020F0502020204030204" charset="0"/>
            </a:endParaRPr>
          </a:p>
          <a:p>
            <a:r>
              <a:rPr lang="en-US" dirty="0" smtClean="0">
                <a:latin typeface="Calibri" panose="020F0502020204030204" charset="0"/>
              </a:rPr>
              <a:t>Admit the patient to hospital at 36-37 weeks gestation to avoid unsupervised onset of </a:t>
            </a:r>
            <a:r>
              <a:rPr lang="en-US" dirty="0" err="1" smtClean="0">
                <a:latin typeface="Calibri" panose="020F0502020204030204" charset="0"/>
              </a:rPr>
              <a:t>labour</a:t>
            </a:r>
            <a:r>
              <a:rPr lang="en-US" dirty="0" smtClean="0">
                <a:latin typeface="Calibri" panose="020F0502020204030204" charset="0"/>
              </a:rPr>
              <a:t>.</a:t>
            </a:r>
            <a:endParaRPr lang="en-US" dirty="0" smtClean="0">
              <a:latin typeface="Calibri" panose="020F0502020204030204" charset="0"/>
            </a:endParaRPr>
          </a:p>
          <a:p>
            <a:r>
              <a:rPr lang="en-US" dirty="0" smtClean="0">
                <a:latin typeface="Calibri" panose="020F0502020204030204" charset="0"/>
              </a:rPr>
              <a:t>Alternatively, advice the woman to come to hospital as soon as labour commences</a:t>
            </a:r>
            <a:endParaRPr lang="en-US" dirty="0" smtClean="0">
              <a:latin typeface="Calibri" panose="020F0502020204030204" charset="0"/>
            </a:endParaRPr>
          </a:p>
          <a:p>
            <a:r>
              <a:rPr lang="en-US" dirty="0" err="1" smtClean="0">
                <a:latin typeface="Calibri" panose="020F0502020204030204" charset="0"/>
              </a:rPr>
              <a:t>Ultrasonography</a:t>
            </a:r>
            <a:r>
              <a:rPr lang="en-US" dirty="0" smtClean="0">
                <a:latin typeface="Calibri" panose="020F0502020204030204" charset="0"/>
              </a:rPr>
              <a:t> should be done to rule out placenta praevia</a:t>
            </a:r>
            <a:endParaRPr lang="en-US" dirty="0" smtClean="0">
              <a:latin typeface="Calibri" panose="020F0502020204030204" charset="0"/>
            </a:endParaRPr>
          </a:p>
          <a:p>
            <a:pPr>
              <a:buNone/>
            </a:pPr>
            <a:r>
              <a:rPr lang="en-US" dirty="0" smtClean="0">
                <a:solidFill>
                  <a:srgbClr val="00B0F0"/>
                </a:solidFill>
                <a:latin typeface="Calibri" panose="020F0502020204030204" charset="0"/>
              </a:rPr>
              <a:t>Intrapartum mgt;</a:t>
            </a:r>
            <a:endParaRPr lang="en-US" dirty="0" smtClean="0">
              <a:solidFill>
                <a:srgbClr val="00B0F0"/>
              </a:solidFill>
              <a:latin typeface="Calibri" panose="020F0502020204030204" charset="0"/>
            </a:endParaRPr>
          </a:p>
          <a:p>
            <a:r>
              <a:rPr lang="en-US" b="1" dirty="0" smtClean="0">
                <a:latin typeface="Calibri" panose="020F0502020204030204" charset="0"/>
              </a:rPr>
              <a:t>Induction of labour </a:t>
            </a:r>
            <a:r>
              <a:rPr lang="en-US" dirty="0" smtClean="0">
                <a:latin typeface="Calibri" panose="020F0502020204030204" charset="0"/>
              </a:rPr>
              <a:t>after 36 weeks’ gestation when lie is </a:t>
            </a:r>
            <a:r>
              <a:rPr lang="en-US" b="1" dirty="0" smtClean="0">
                <a:latin typeface="Calibri" panose="020F0502020204030204" charset="0"/>
              </a:rPr>
              <a:t>confirmed to be longitudinal</a:t>
            </a:r>
            <a:r>
              <a:rPr lang="en-US" dirty="0" smtClean="0">
                <a:latin typeface="Calibri" panose="020F0502020204030204" charset="0"/>
              </a:rPr>
              <a:t>. The induction is performed by commencing an intravenous infusion of </a:t>
            </a:r>
            <a:r>
              <a:rPr lang="en-US" dirty="0" err="1" smtClean="0">
                <a:latin typeface="Calibri" panose="020F0502020204030204" charset="0"/>
              </a:rPr>
              <a:t>oxytocin</a:t>
            </a:r>
            <a:r>
              <a:rPr lang="en-US" dirty="0" smtClean="0">
                <a:latin typeface="Calibri" panose="020F0502020204030204" charset="0"/>
              </a:rPr>
              <a:t> to stimulate contractions. A controlled rupture of the membranes is performed so that the head enters the pelvis</a:t>
            </a:r>
            <a:endParaRPr lang="en-US" dirty="0" smtClean="0">
              <a:latin typeface="Calibri" panose="020F0502020204030204" charset="0"/>
            </a:endParaRPr>
          </a:p>
          <a:p>
            <a:endParaRPr lang="en-US" dirty="0" smtClean="0">
              <a:latin typeface="Calibri" panose="020F0502020204030204" charset="0"/>
            </a:endParaRPr>
          </a:p>
        </p:txBody>
      </p:sp>
      <p:sp>
        <p:nvSpPr>
          <p:cNvPr id="2" name="Title 1"/>
          <p:cNvSpPr>
            <a:spLocks noGrp="1"/>
          </p:cNvSpPr>
          <p:nvPr>
            <p:ph type="title"/>
          </p:nvPr>
        </p:nvSpPr>
        <p:spPr/>
        <p:txBody>
          <a:bodyPr>
            <a:normAutofit fontScale="90000"/>
          </a:bodyPr>
          <a:lstStyle/>
          <a:p>
            <a:r>
              <a:rPr lang="en-US" dirty="0" smtClean="0"/>
              <a:t>Specific Management of unstable lie</a:t>
            </a:r>
            <a:endParaRPr lang="en-US" dirty="0"/>
          </a:p>
        </p:txBody>
      </p:sp>
    </p:spTree>
  </p:cSld>
  <p:clrMapOvr>
    <a:masterClrMapping/>
  </p:clrMapOvr>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477000"/>
          </a:xfrm>
        </p:spPr>
        <p:txBody>
          <a:bodyPr>
            <a:normAutofit/>
          </a:bodyPr>
          <a:lstStyle/>
          <a:p>
            <a:r>
              <a:rPr lang="en-US" sz="2800" dirty="0" smtClean="0">
                <a:latin typeface="Calibri" panose="020F0502020204030204" charset="0"/>
              </a:rPr>
              <a:t>Ensure that the woman has an empty rectum &amp; bladder before the procedure, as a loaded rectum or a full bladder can prevent the presenting part from entering the pelvis</a:t>
            </a:r>
            <a:endParaRPr lang="en-US" sz="2800" dirty="0" smtClean="0">
              <a:latin typeface="Calibri" panose="020F0502020204030204" charset="0"/>
            </a:endParaRPr>
          </a:p>
          <a:p>
            <a:r>
              <a:rPr lang="en-US" sz="2800" dirty="0" smtClean="0">
                <a:latin typeface="Calibri" panose="020F0502020204030204" charset="0"/>
              </a:rPr>
              <a:t>If induction fails, the mode of delivery should be via c/section</a:t>
            </a:r>
            <a:endParaRPr lang="en-US" sz="2800" dirty="0" smtClean="0">
              <a:latin typeface="Calibri" panose="020F0502020204030204" charset="0"/>
            </a:endParaRPr>
          </a:p>
          <a:p>
            <a:pPr>
              <a:buNone/>
            </a:pPr>
            <a:r>
              <a:rPr lang="en-US" sz="2800" b="1" u="sng" dirty="0" smtClean="0">
                <a:solidFill>
                  <a:srgbClr val="FF0000"/>
                </a:solidFill>
                <a:latin typeface="Calibri" panose="020F0502020204030204" charset="0"/>
              </a:rPr>
              <a:t>NOTE:</a:t>
            </a:r>
            <a:endParaRPr lang="en-US" sz="2800" b="1" u="sng" dirty="0" smtClean="0">
              <a:solidFill>
                <a:srgbClr val="FF0000"/>
              </a:solidFill>
              <a:latin typeface="Calibri" panose="020F0502020204030204" charset="0"/>
            </a:endParaRPr>
          </a:p>
          <a:p>
            <a:r>
              <a:rPr lang="en-US" sz="2800" dirty="0" smtClean="0">
                <a:latin typeface="Calibri" panose="020F0502020204030204" charset="0"/>
              </a:rPr>
              <a:t>Extreme caution and close observation is mandatory throughout </a:t>
            </a:r>
            <a:r>
              <a:rPr lang="en-US" sz="2800" dirty="0" err="1" smtClean="0">
                <a:latin typeface="Calibri" panose="020F0502020204030204" charset="0"/>
              </a:rPr>
              <a:t>labour</a:t>
            </a:r>
            <a:r>
              <a:rPr lang="en-US" sz="2800" dirty="0" smtClean="0">
                <a:latin typeface="Calibri" panose="020F0502020204030204" charset="0"/>
              </a:rPr>
              <a:t>.</a:t>
            </a:r>
            <a:endParaRPr lang="en-US" sz="2800" dirty="0" smtClean="0">
              <a:latin typeface="Calibri" panose="020F0502020204030204" charset="0"/>
            </a:endParaRPr>
          </a:p>
          <a:p>
            <a:r>
              <a:rPr lang="en-US" sz="2800" dirty="0" smtClean="0">
                <a:latin typeface="Calibri" panose="020F0502020204030204" charset="0"/>
              </a:rPr>
              <a:t>Monitoring of Fetal Heart Beat frequently is very important</a:t>
            </a:r>
            <a:endParaRPr lang="en-US" sz="2800" dirty="0" smtClean="0">
              <a:latin typeface="Calibri" panose="020F0502020204030204" charset="0"/>
            </a:endParaRPr>
          </a:p>
          <a:p>
            <a:r>
              <a:rPr lang="en-US" sz="2800" dirty="0" smtClean="0">
                <a:latin typeface="Calibri" panose="020F0502020204030204" charset="0"/>
              </a:rPr>
              <a:t>The bladder and the rectum should be emptied to facilitate preservation of the longitudinal lie.</a:t>
            </a:r>
            <a:endParaRPr lang="en-US" sz="2800" dirty="0">
              <a:latin typeface="Calibri" panose="020F0502020204030204" charset="0"/>
            </a:endParaRPr>
          </a:p>
        </p:txBody>
      </p:sp>
    </p:spTree>
  </p:cSld>
  <p:clrMapOvr>
    <a:masterClrMapping/>
  </p:clrMapOvr>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labour commences with a lie other than longitudinal, the complications are the same as for a transverse lie</a:t>
            </a:r>
            <a:endParaRPr lang="en-US" dirty="0"/>
          </a:p>
        </p:txBody>
      </p:sp>
      <p:sp>
        <p:nvSpPr>
          <p:cNvPr id="2" name="Title 1"/>
          <p:cNvSpPr>
            <a:spLocks noGrp="1"/>
          </p:cNvSpPr>
          <p:nvPr>
            <p:ph type="title"/>
          </p:nvPr>
        </p:nvSpPr>
        <p:spPr/>
        <p:txBody>
          <a:bodyPr/>
          <a:lstStyle/>
          <a:p>
            <a:r>
              <a:rPr lang="en-US" dirty="0" smtClean="0"/>
              <a:t>complications</a:t>
            </a:r>
            <a:endParaRPr lang="en-US" dirty="0"/>
          </a:p>
        </p:txBody>
      </p:sp>
    </p:spTree>
  </p:cSld>
  <p:clrMapOvr>
    <a:masterClrMapping/>
  </p:clrMapOvr>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fontScale="92500"/>
          </a:bodyPr>
          <a:lstStyle/>
          <a:p>
            <a:pPr>
              <a:buNone/>
            </a:pPr>
            <a:r>
              <a:rPr lang="en-US" dirty="0" smtClean="0">
                <a:latin typeface="Calibri" panose="020F0502020204030204" charset="0"/>
              </a:rPr>
              <a:t>SYNONYM: </a:t>
            </a:r>
            <a:r>
              <a:rPr lang="en-US" b="1" dirty="0" smtClean="0">
                <a:latin typeface="Calibri" panose="020F0502020204030204" charset="0"/>
              </a:rPr>
              <a:t>COMPLEX PRESENTATION</a:t>
            </a:r>
            <a:endParaRPr lang="en-US" b="1" dirty="0" smtClean="0">
              <a:latin typeface="Calibri" panose="020F0502020204030204" charset="0"/>
            </a:endParaRPr>
          </a:p>
          <a:p>
            <a:pPr>
              <a:buNone/>
            </a:pPr>
            <a:r>
              <a:rPr lang="en-US" b="1" u="sng" dirty="0" smtClean="0">
                <a:latin typeface="Calibri" panose="020F0502020204030204" charset="0"/>
              </a:rPr>
              <a:t>DEFINITION:</a:t>
            </a:r>
            <a:endParaRPr lang="en-US" b="1" u="sng" dirty="0" smtClean="0">
              <a:latin typeface="Calibri" panose="020F0502020204030204" charset="0"/>
            </a:endParaRPr>
          </a:p>
          <a:p>
            <a:r>
              <a:rPr lang="en-US" dirty="0" smtClean="0">
                <a:latin typeface="Calibri" panose="020F0502020204030204" charset="0"/>
              </a:rPr>
              <a:t>When a hand, or occasionally a foot, lies alongside the head, the presentation is said to be </a:t>
            </a:r>
            <a:r>
              <a:rPr lang="en-US" b="1" dirty="0" smtClean="0">
                <a:solidFill>
                  <a:srgbClr val="00B0F0"/>
                </a:solidFill>
                <a:latin typeface="Calibri" panose="020F0502020204030204" charset="0"/>
              </a:rPr>
              <a:t>compound</a:t>
            </a:r>
            <a:endParaRPr lang="en-US" b="1" dirty="0" smtClean="0">
              <a:solidFill>
                <a:srgbClr val="00B0F0"/>
              </a:solidFill>
              <a:latin typeface="Calibri" panose="020F0502020204030204" charset="0"/>
            </a:endParaRPr>
          </a:p>
          <a:p>
            <a:r>
              <a:rPr lang="en-US" dirty="0" smtClean="0">
                <a:latin typeface="Calibri" panose="020F0502020204030204" charset="0"/>
              </a:rPr>
              <a:t>Occurs with a small foetus or a roomy pelvis &amp; seldom is difficulty encountered except in cases where it is associated with a flat pelvis</a:t>
            </a:r>
            <a:endParaRPr lang="en-US" dirty="0" smtClean="0">
              <a:latin typeface="Calibri" panose="020F0502020204030204" charset="0"/>
            </a:endParaRPr>
          </a:p>
          <a:p>
            <a:r>
              <a:rPr lang="en-US" dirty="0" smtClean="0">
                <a:latin typeface="Calibri" panose="020F0502020204030204" charset="0"/>
              </a:rPr>
              <a:t>On rare occasions, the head, hand &amp; foot are felt in the vagina, a serious situation which may occur with a dead foetus</a:t>
            </a:r>
            <a:endParaRPr lang="en-US" dirty="0" smtClean="0">
              <a:latin typeface="Calibri" panose="020F0502020204030204" charset="0"/>
            </a:endParaRPr>
          </a:p>
          <a:p>
            <a:r>
              <a:rPr lang="en-US" dirty="0" smtClean="0">
                <a:latin typeface="Calibri" panose="020F0502020204030204" charset="0"/>
              </a:rPr>
              <a:t>If diagnosed during first stage, medical aid must be sought. If during 2</a:t>
            </a:r>
            <a:r>
              <a:rPr lang="en-US" baseline="30000" dirty="0" smtClean="0">
                <a:latin typeface="Calibri" panose="020F0502020204030204" charset="0"/>
              </a:rPr>
              <a:t>nd</a:t>
            </a:r>
            <a:r>
              <a:rPr lang="en-US" dirty="0" smtClean="0">
                <a:latin typeface="Calibri" panose="020F0502020204030204" charset="0"/>
              </a:rPr>
              <a:t> stage the midwife sees a hand presenting alongside the vertex, she should try to hold the hand back</a:t>
            </a:r>
            <a:endParaRPr lang="en-US" dirty="0" smtClean="0">
              <a:latin typeface="Calibri" panose="020F0502020204030204" charset="0"/>
            </a:endParaRPr>
          </a:p>
          <a:p>
            <a:pPr>
              <a:buNone/>
            </a:pPr>
            <a:r>
              <a:rPr lang="en-US" dirty="0" smtClean="0">
                <a:latin typeface="Calibri" panose="020F0502020204030204" charset="0"/>
              </a:rPr>
              <a:t>						</a:t>
            </a:r>
            <a:endParaRPr lang="en-US" dirty="0" smtClean="0">
              <a:latin typeface="Calibri" panose="020F0502020204030204" charset="0"/>
            </a:endParaRPr>
          </a:p>
          <a:p>
            <a:pPr>
              <a:buNone/>
            </a:pPr>
            <a:r>
              <a:rPr lang="en-US" sz="3600" b="1" dirty="0" smtClean="0">
                <a:solidFill>
                  <a:srgbClr val="FF0000"/>
                </a:solidFill>
                <a:latin typeface="Calibri" panose="020F0502020204030204" charset="0"/>
              </a:rPr>
              <a:t>					END</a:t>
            </a:r>
            <a:endParaRPr lang="en-US" sz="3600" b="1" dirty="0">
              <a:solidFill>
                <a:srgbClr val="FF0000"/>
              </a:solidFill>
              <a:latin typeface="Calibri" panose="020F0502020204030204" charset="0"/>
            </a:endParaRPr>
          </a:p>
        </p:txBody>
      </p:sp>
      <p:sp>
        <p:nvSpPr>
          <p:cNvPr id="2" name="Title 1"/>
          <p:cNvSpPr>
            <a:spLocks noGrp="1"/>
          </p:cNvSpPr>
          <p:nvPr>
            <p:ph type="title"/>
          </p:nvPr>
        </p:nvSpPr>
        <p:spPr>
          <a:xfrm>
            <a:off x="0" y="1"/>
            <a:ext cx="9144000" cy="838199"/>
          </a:xfrm>
          <a:solidFill>
            <a:srgbClr val="7030A0"/>
          </a:solidFill>
        </p:spPr>
        <p:txBody>
          <a:bodyPr/>
          <a:lstStyle/>
          <a:p>
            <a:r>
              <a:rPr lang="en-US" b="1" dirty="0" smtClean="0">
                <a:solidFill>
                  <a:srgbClr val="FFFF00"/>
                </a:solidFill>
              </a:rPr>
              <a:t>COMPOUND PRESENTATION</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normAutofit fontScale="90000"/>
          </a:bodyPr>
          <a:lstStyle/>
          <a:p>
            <a:r>
              <a:rPr lang="en-US" dirty="0" smtClean="0">
                <a:solidFill>
                  <a:srgbClr val="FF0000"/>
                </a:solidFill>
                <a:latin typeface="AR CARTER" pitchFamily="2" charset="0"/>
              </a:rPr>
              <a:t> MWISHO!!!</a:t>
            </a:r>
            <a:br>
              <a:rPr lang="en-US" dirty="0" smtClean="0">
                <a:solidFill>
                  <a:srgbClr val="FF0000"/>
                </a:solidFill>
                <a:latin typeface="AR CARTER" pitchFamily="2" charset="0"/>
              </a:rPr>
            </a:br>
            <a:r>
              <a:rPr lang="en-US" dirty="0" smtClean="0">
                <a:solidFill>
                  <a:srgbClr val="FF0000"/>
                </a:solidFill>
                <a:latin typeface="AR CARTER" pitchFamily="2" charset="0"/>
              </a:rPr>
              <a:t>Questions ???</a:t>
            </a:r>
            <a:endParaRPr lang="en-US" dirty="0">
              <a:solidFill>
                <a:srgbClr val="FF0000"/>
              </a:solidFill>
              <a:latin typeface="AR CARTER" pitchFamily="2" charset="0"/>
            </a:endParaRPr>
          </a:p>
        </p:txBody>
      </p:sp>
      <p:pic>
        <p:nvPicPr>
          <p:cNvPr id="4" name="Content Placeholder 3" descr="https://scontent-b-lhr.xx.fbcdn.net/hphotos-prn1/t1/15164_10153920164265533_731300311_n.jpg"/>
          <p:cNvPicPr>
            <a:picLocks noGrp="1"/>
          </p:cNvPicPr>
          <p:nvPr>
            <p:ph idx="1"/>
          </p:nvPr>
        </p:nvPicPr>
        <p:blipFill>
          <a:blip r:embed="rId1" cstate="print"/>
          <a:srcRect/>
          <a:stretch>
            <a:fillRect/>
          </a:stretch>
        </p:blipFill>
        <p:spPr bwMode="auto">
          <a:xfrm>
            <a:off x="0" y="1447800"/>
            <a:ext cx="8915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19200"/>
          </a:xfrm>
          <a:solidFill>
            <a:srgbClr val="7030A0"/>
          </a:solidFill>
        </p:spPr>
        <p:txBody>
          <a:bodyPr>
            <a:normAutofit fontScale="90000"/>
          </a:bodyPr>
          <a:lstStyle/>
          <a:p>
            <a:br>
              <a:rPr lang="en-US" b="1" dirty="0" smtClean="0">
                <a:solidFill>
                  <a:srgbClr val="FFFF00"/>
                </a:solidFill>
                <a:effectLst>
                  <a:outerShdw blurRad="38100" dist="38100" dir="2700000" algn="tl">
                    <a:srgbClr val="000000">
                      <a:alpha val="43137"/>
                    </a:srgbClr>
                  </a:outerShdw>
                </a:effectLst>
                <a:latin typeface="Algerian" panose="04020705040A02060702" pitchFamily="82" charset="0"/>
              </a:rPr>
            </a:br>
            <a:r>
              <a:rPr lang="en-US" dirty="0" smtClean="0">
                <a:solidFill>
                  <a:srgbClr val="FFFF00"/>
                </a:solidFill>
                <a:effectLst>
                  <a:outerShdw blurRad="38100" dist="38100" dir="2700000" algn="tl">
                    <a:srgbClr val="000000">
                      <a:alpha val="43137"/>
                    </a:srgbClr>
                  </a:outerShdw>
                </a:effectLst>
                <a:latin typeface="Algerian" panose="04020705040A02060702" pitchFamily="82" charset="0"/>
              </a:rPr>
              <a:t>SUMMARY- MIDWWIFERY </a:t>
            </a:r>
            <a:r>
              <a:rPr lang="en-US" b="1" dirty="0" smtClean="0">
                <a:solidFill>
                  <a:srgbClr val="FFFF00"/>
                </a:solidFill>
                <a:effectLst>
                  <a:outerShdw blurRad="38100" dist="38100" dir="2700000" algn="tl">
                    <a:srgbClr val="000000">
                      <a:alpha val="43137"/>
                    </a:srgbClr>
                  </a:outerShdw>
                </a:effectLst>
                <a:latin typeface="Algerian" panose="04020705040A02060702" pitchFamily="82" charset="0"/>
              </a:rPr>
              <a:t>BLOCK II CONTENT</a:t>
            </a:r>
            <a:br>
              <a:rPr lang="en-US" b="1" dirty="0" smtClean="0">
                <a:solidFill>
                  <a:srgbClr val="FFFF00"/>
                </a:solidFill>
                <a:effectLst>
                  <a:outerShdw blurRad="38100" dist="38100" dir="2700000" algn="tl">
                    <a:srgbClr val="000000">
                      <a:alpha val="43137"/>
                    </a:srgbClr>
                  </a:outerShdw>
                </a:effectLst>
                <a:latin typeface="Algerian" panose="04020705040A02060702" pitchFamily="82" charset="0"/>
              </a:rPr>
            </a:br>
            <a:endParaRPr lang="en-US" b="1" dirty="0">
              <a:solidFill>
                <a:srgbClr val="FFFF00"/>
              </a:solidFill>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a:xfrm>
            <a:off x="0" y="1219200"/>
            <a:ext cx="9144000" cy="5638800"/>
          </a:xfrm>
        </p:spPr>
        <p:txBody>
          <a:bodyPr>
            <a:noAutofit/>
          </a:bodyPr>
          <a:lstStyle/>
          <a:p>
            <a:pPr marL="514350" lvl="1" indent="-514350">
              <a:buClr>
                <a:schemeClr val="hlink"/>
              </a:buClr>
              <a:buFont typeface="+mj-lt"/>
              <a:buAutoNum type="arabicPeriod"/>
            </a:pPr>
            <a:r>
              <a:rPr lang="en-US" sz="2400" b="1" u="sng" dirty="0" smtClean="0">
                <a:latin typeface="Calibri" panose="020F0502020204030204" charset="0"/>
              </a:rPr>
              <a:t>PROLONGED PREGNANCY</a:t>
            </a:r>
            <a:endParaRPr lang="en-US" sz="2800" b="1" u="sng" dirty="0" smtClean="0">
              <a:latin typeface="Calibri" panose="020F0502020204030204" charset="0"/>
            </a:endParaRPr>
          </a:p>
          <a:p>
            <a:pPr marL="514350" indent="-514350">
              <a:buFont typeface="+mj-lt"/>
              <a:buAutoNum type="arabicPeriod" startAt="2"/>
            </a:pPr>
            <a:r>
              <a:rPr lang="en-US" sz="2800" b="1" u="sng" dirty="0" smtClean="0">
                <a:latin typeface="Calibri" panose="020F0502020204030204" charset="0"/>
              </a:rPr>
              <a:t>ABNORMAL LABOUR:</a:t>
            </a:r>
            <a:endParaRPr lang="en-US" sz="2800" b="1" u="sng" dirty="0" smtClean="0">
              <a:latin typeface="Calibri" panose="020F0502020204030204" charset="0"/>
            </a:endParaRPr>
          </a:p>
          <a:p>
            <a:pPr marL="914400" lvl="1" indent="-514350"/>
            <a:r>
              <a:rPr lang="en-US" dirty="0" smtClean="0">
                <a:latin typeface="Calibri" panose="020F0502020204030204" charset="0"/>
              </a:rPr>
              <a:t>Prolonged </a:t>
            </a:r>
            <a:r>
              <a:rPr lang="en-US" dirty="0" err="1" smtClean="0">
                <a:latin typeface="Calibri" panose="020F0502020204030204" charset="0"/>
              </a:rPr>
              <a:t>labour</a:t>
            </a:r>
            <a:r>
              <a:rPr lang="en-US" dirty="0" smtClean="0">
                <a:latin typeface="Calibri" panose="020F0502020204030204" charset="0"/>
              </a:rPr>
              <a:t> </a:t>
            </a:r>
            <a:endParaRPr lang="en-US" dirty="0" smtClean="0">
              <a:latin typeface="Calibri" panose="020F0502020204030204" charset="0"/>
            </a:endParaRPr>
          </a:p>
          <a:p>
            <a:pPr marL="914400" lvl="1" indent="-514350"/>
            <a:r>
              <a:rPr lang="en-US" dirty="0" smtClean="0">
                <a:latin typeface="Calibri" panose="020F0502020204030204" charset="0"/>
              </a:rPr>
              <a:t>Obstructed </a:t>
            </a:r>
            <a:r>
              <a:rPr lang="en-US" dirty="0" err="1" smtClean="0">
                <a:latin typeface="Calibri" panose="020F0502020204030204" charset="0"/>
              </a:rPr>
              <a:t>labour</a:t>
            </a:r>
            <a:endParaRPr lang="en-US" dirty="0" smtClean="0">
              <a:latin typeface="Calibri" panose="020F0502020204030204" charset="0"/>
            </a:endParaRPr>
          </a:p>
          <a:p>
            <a:pPr marL="914400" lvl="1" indent="-514350"/>
            <a:r>
              <a:rPr lang="en-US" dirty="0" smtClean="0">
                <a:latin typeface="Calibri" panose="020F0502020204030204" charset="0"/>
              </a:rPr>
              <a:t>Precipitate </a:t>
            </a:r>
            <a:r>
              <a:rPr lang="en-US" dirty="0" err="1" smtClean="0">
                <a:latin typeface="Calibri" panose="020F0502020204030204" charset="0"/>
              </a:rPr>
              <a:t>labour</a:t>
            </a:r>
            <a:endParaRPr lang="en-US" dirty="0" smtClean="0">
              <a:latin typeface="Calibri" panose="020F0502020204030204" charset="0"/>
            </a:endParaRPr>
          </a:p>
          <a:p>
            <a:pPr marL="914400" lvl="1" indent="-514350"/>
            <a:r>
              <a:rPr lang="en-US" sz="2800" dirty="0" smtClean="0">
                <a:latin typeface="Calibri" panose="020F0502020204030204" charset="0"/>
              </a:rPr>
              <a:t>Trial of labour</a:t>
            </a:r>
            <a:endParaRPr lang="en-US" sz="2800" dirty="0" smtClean="0">
              <a:latin typeface="Calibri" panose="020F0502020204030204" charset="0"/>
            </a:endParaRPr>
          </a:p>
          <a:p>
            <a:pPr marL="514350" indent="-514350">
              <a:buFont typeface="+mj-lt"/>
              <a:buAutoNum type="arabicPeriod" startAt="2"/>
            </a:pPr>
            <a:r>
              <a:rPr lang="en-US" sz="2800" b="1" u="sng" dirty="0" smtClean="0">
                <a:latin typeface="Calibri" panose="020F0502020204030204" charset="0"/>
              </a:rPr>
              <a:t>OBSTETRIC EMERGENCIES:</a:t>
            </a:r>
            <a:endParaRPr lang="en-US" sz="2800" b="1" u="sng" dirty="0" smtClean="0">
              <a:latin typeface="Calibri" panose="020F0502020204030204" charset="0"/>
            </a:endParaRPr>
          </a:p>
          <a:p>
            <a:pPr marL="1028700" lvl="1" indent="-571500">
              <a:buFont typeface="+mj-lt"/>
              <a:buAutoNum type="romanLcPeriod"/>
            </a:pPr>
            <a:r>
              <a:rPr lang="en-US" dirty="0" smtClean="0">
                <a:latin typeface="Calibri" panose="020F0502020204030204" charset="0"/>
              </a:rPr>
              <a:t>Ruptured uterus</a:t>
            </a:r>
            <a:endParaRPr lang="en-US" dirty="0" smtClean="0">
              <a:latin typeface="Calibri" panose="020F0502020204030204" charset="0"/>
            </a:endParaRPr>
          </a:p>
          <a:p>
            <a:pPr marL="1028700" lvl="1" indent="-571500">
              <a:buFont typeface="+mj-lt"/>
              <a:buAutoNum type="romanLcPeriod"/>
            </a:pPr>
            <a:r>
              <a:rPr lang="en-US" dirty="0" smtClean="0">
                <a:latin typeface="Calibri" panose="020F0502020204030204" charset="0"/>
              </a:rPr>
              <a:t>Cord presentation</a:t>
            </a:r>
            <a:endParaRPr lang="en-US" dirty="0" smtClean="0">
              <a:latin typeface="Calibri" panose="020F0502020204030204" charset="0"/>
            </a:endParaRPr>
          </a:p>
          <a:p>
            <a:pPr marL="1028700" lvl="1" indent="-571500">
              <a:buFont typeface="+mj-lt"/>
              <a:buAutoNum type="romanLcPeriod"/>
            </a:pPr>
            <a:r>
              <a:rPr lang="en-US" dirty="0" smtClean="0">
                <a:latin typeface="Calibri" panose="020F0502020204030204" charset="0"/>
              </a:rPr>
              <a:t>Cord prolapse</a:t>
            </a:r>
            <a:endParaRPr lang="en-US" dirty="0" smtClean="0">
              <a:latin typeface="Calibri" panose="020F0502020204030204" charset="0"/>
            </a:endParaRPr>
          </a:p>
          <a:p>
            <a:pPr marL="1028700" lvl="1" indent="-571500">
              <a:buFont typeface="+mj-lt"/>
              <a:buAutoNum type="romanLcPeriod"/>
            </a:pPr>
            <a:r>
              <a:rPr lang="en-US" dirty="0" smtClean="0">
                <a:latin typeface="Calibri" panose="020F0502020204030204" charset="0"/>
              </a:rPr>
              <a:t>Vasa praevia</a:t>
            </a:r>
            <a:endParaRPr lang="en-US" dirty="0" smtClean="0">
              <a:latin typeface="Calibri" panose="020F0502020204030204" charset="0"/>
            </a:endParaRPr>
          </a:p>
          <a:p>
            <a:pPr marL="1028700" lvl="1" indent="-571500">
              <a:buFont typeface="+mj-lt"/>
              <a:buAutoNum type="romanLcPeriod"/>
            </a:pPr>
            <a:r>
              <a:rPr lang="en-US" dirty="0" smtClean="0">
                <a:latin typeface="Calibri" panose="020F0502020204030204" charset="0"/>
              </a:rPr>
              <a:t>Shoulder dystocia</a:t>
            </a:r>
            <a:endParaRPr lang="en-US" dirty="0" smtClean="0">
              <a:latin typeface="Calibri" panose="020F0502020204030204" charset="0"/>
            </a:endParaRPr>
          </a:p>
          <a:p>
            <a:endParaRPr lang="en-US" sz="2800" dirty="0" smtClean="0"/>
          </a:p>
          <a:p>
            <a:pPr marL="514350" indent="-514350">
              <a:buFont typeface="+mj-lt"/>
              <a:buAutoNum type="arabicPeriod"/>
            </a:pPr>
            <a:endParaRPr lang="en-US" sz="2800" dirty="0" smtClean="0">
              <a:latin typeface="Calibri" panose="020F0502020204030204" charset="0"/>
            </a:endParaRPr>
          </a:p>
        </p:txBody>
      </p:sp>
    </p:spTree>
  </p:cSld>
  <p:clrMapOvr>
    <a:masterClrMapping/>
  </p:clrMapOvr>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lstStyle/>
          <a:p>
            <a:pPr marL="514350" indent="-514350">
              <a:buFont typeface="+mj-lt"/>
              <a:buAutoNum type="arabicPeriod" startAt="4"/>
            </a:pPr>
            <a:r>
              <a:rPr lang="en-US" sz="2800" b="1" u="sng" dirty="0" smtClean="0">
                <a:latin typeface="Calibri" panose="020F0502020204030204" charset="0"/>
              </a:rPr>
              <a:t>OBSTETRIC OPERATIONS:</a:t>
            </a:r>
            <a:endParaRPr lang="en-US" sz="2400" b="1" u="sng" dirty="0" smtClean="0">
              <a:latin typeface="Calibri" panose="020F0502020204030204" charset="0"/>
            </a:endParaRPr>
          </a:p>
          <a:p>
            <a:pPr marL="914400" lvl="1" indent="-514350">
              <a:buFont typeface="+mj-lt"/>
              <a:buAutoNum type="romanLcPeriod"/>
            </a:pPr>
            <a:r>
              <a:rPr lang="en-US" sz="2400" dirty="0" smtClean="0">
                <a:latin typeface="Calibri" panose="020F0502020204030204" charset="0"/>
              </a:rPr>
              <a:t>Caesarean section</a:t>
            </a:r>
            <a:endParaRPr lang="en-US" sz="2400" dirty="0" smtClean="0">
              <a:latin typeface="Calibri" panose="020F0502020204030204" charset="0"/>
            </a:endParaRPr>
          </a:p>
          <a:p>
            <a:pPr marL="914400" lvl="1" indent="-514350">
              <a:buFont typeface="+mj-lt"/>
              <a:buAutoNum type="romanLcPeriod"/>
            </a:pPr>
            <a:r>
              <a:rPr lang="en-US" sz="2400" dirty="0" smtClean="0">
                <a:latin typeface="Calibri" panose="020F0502020204030204" charset="0"/>
              </a:rPr>
              <a:t>Vacuum extraction</a:t>
            </a:r>
            <a:endParaRPr lang="en-US" sz="2400" dirty="0" smtClean="0">
              <a:latin typeface="Calibri" panose="020F0502020204030204" charset="0"/>
            </a:endParaRPr>
          </a:p>
          <a:p>
            <a:pPr marL="914400" lvl="1" indent="-514350">
              <a:buFont typeface="+mj-lt"/>
              <a:buAutoNum type="romanLcPeriod"/>
            </a:pPr>
            <a:r>
              <a:rPr lang="en-US" sz="2400" dirty="0" smtClean="0">
                <a:latin typeface="Calibri" panose="020F0502020204030204" charset="0"/>
              </a:rPr>
              <a:t>Forceps delivery</a:t>
            </a:r>
            <a:endParaRPr lang="en-US" sz="2400" dirty="0" smtClean="0">
              <a:latin typeface="Calibri" panose="020F0502020204030204" charset="0"/>
            </a:endParaRPr>
          </a:p>
          <a:p>
            <a:pPr marL="914400" lvl="1" indent="-514350">
              <a:buFont typeface="+mj-lt"/>
              <a:buAutoNum type="romanLcPeriod"/>
            </a:pPr>
            <a:r>
              <a:rPr lang="en-US" sz="2400" dirty="0" smtClean="0">
                <a:latin typeface="Calibri" panose="020F0502020204030204" charset="0"/>
              </a:rPr>
              <a:t>Symphysiotomy</a:t>
            </a:r>
            <a:endParaRPr lang="en-US" sz="2400" dirty="0" smtClean="0">
              <a:latin typeface="Calibri" panose="020F0502020204030204" charset="0"/>
            </a:endParaRPr>
          </a:p>
          <a:p>
            <a:pPr marL="514350" indent="-514350">
              <a:buFont typeface="+mj-lt"/>
              <a:buAutoNum type="arabicPeriod" startAt="4"/>
            </a:pPr>
            <a:r>
              <a:rPr lang="en-US" sz="2800" b="1" u="sng" dirty="0" smtClean="0">
                <a:latin typeface="Calibri" panose="020F0502020204030204" charset="0"/>
              </a:rPr>
              <a:t>MALPOSITIONS AND MALPRESENTATIONS OF THE OCCIPUT;</a:t>
            </a:r>
            <a:endParaRPr lang="en-US" sz="2800" b="1" u="sng" dirty="0" smtClean="0">
              <a:latin typeface="Calibri" panose="020F0502020204030204" charset="0"/>
            </a:endParaRPr>
          </a:p>
          <a:p>
            <a:pPr marL="914400" lvl="1" indent="-514350">
              <a:buFont typeface="+mj-lt"/>
              <a:buAutoNum type="romanLcPeriod"/>
            </a:pPr>
            <a:r>
              <a:rPr lang="en-US" sz="2400" dirty="0" smtClean="0">
                <a:latin typeface="Calibri" panose="020F0502020204030204" charset="0"/>
              </a:rPr>
              <a:t>Occipito posterior position</a:t>
            </a:r>
            <a:endParaRPr lang="en-US" sz="2400" dirty="0" smtClean="0">
              <a:latin typeface="Calibri" panose="020F0502020204030204" charset="0"/>
            </a:endParaRPr>
          </a:p>
          <a:p>
            <a:pPr marL="914400" lvl="1" indent="-514350">
              <a:buFont typeface="+mj-lt"/>
              <a:buAutoNum type="romanLcPeriod"/>
            </a:pPr>
            <a:r>
              <a:rPr lang="en-US" sz="2400" dirty="0" smtClean="0">
                <a:latin typeface="Calibri" panose="020F0502020204030204" charset="0"/>
              </a:rPr>
              <a:t>Breech presentation</a:t>
            </a:r>
            <a:endParaRPr lang="en-US" sz="2400" dirty="0" smtClean="0">
              <a:latin typeface="Calibri" panose="020F0502020204030204" charset="0"/>
            </a:endParaRPr>
          </a:p>
          <a:p>
            <a:pPr marL="914400" lvl="1" indent="-514350">
              <a:buFont typeface="+mj-lt"/>
              <a:buAutoNum type="romanLcPeriod"/>
            </a:pPr>
            <a:r>
              <a:rPr lang="en-US" sz="2400" dirty="0" smtClean="0">
                <a:latin typeface="Calibri" panose="020F0502020204030204" charset="0"/>
              </a:rPr>
              <a:t>Face presentation</a:t>
            </a:r>
            <a:endParaRPr lang="en-US" sz="2400" dirty="0" smtClean="0">
              <a:latin typeface="Calibri" panose="020F0502020204030204" charset="0"/>
            </a:endParaRPr>
          </a:p>
          <a:p>
            <a:pPr marL="914400" lvl="1" indent="-514350">
              <a:buFont typeface="+mj-lt"/>
              <a:buAutoNum type="romanLcPeriod"/>
            </a:pPr>
            <a:r>
              <a:rPr lang="en-US" sz="2400" dirty="0" smtClean="0">
                <a:latin typeface="Calibri" panose="020F0502020204030204" charset="0"/>
              </a:rPr>
              <a:t>Shoulder presentation</a:t>
            </a:r>
            <a:endParaRPr lang="en-US" sz="2400" dirty="0" smtClean="0">
              <a:latin typeface="Calibri" panose="020F0502020204030204" charset="0"/>
            </a:endParaRPr>
          </a:p>
          <a:p>
            <a:pPr marL="914400" lvl="1" indent="-514350">
              <a:buFont typeface="+mj-lt"/>
              <a:buAutoNum type="romanLcPeriod"/>
            </a:pPr>
            <a:r>
              <a:rPr lang="en-US" sz="2400" dirty="0" smtClean="0">
                <a:latin typeface="Calibri" panose="020F0502020204030204" charset="0"/>
              </a:rPr>
              <a:t>Brow presentation</a:t>
            </a:r>
            <a:endParaRPr lang="en-US" sz="2400" dirty="0" smtClean="0">
              <a:latin typeface="Calibri" panose="020F0502020204030204" charset="0"/>
            </a:endParaRPr>
          </a:p>
          <a:p>
            <a:pPr marL="914400" lvl="1" indent="-514350">
              <a:buFont typeface="+mj-lt"/>
              <a:buAutoNum type="romanLcPeriod"/>
            </a:pPr>
            <a:r>
              <a:rPr lang="en-US" sz="2400" dirty="0" smtClean="0">
                <a:latin typeface="Calibri" panose="020F0502020204030204" charset="0"/>
              </a:rPr>
              <a:t>Compound presentation</a:t>
            </a:r>
            <a:endParaRPr lang="en-US" sz="2400" dirty="0" smtClean="0">
              <a:latin typeface="Calibri" panose="020F0502020204030204" charset="0"/>
            </a:endParaRPr>
          </a:p>
          <a:p>
            <a:pPr marL="914400" lvl="1" indent="-514350">
              <a:buFont typeface="+mj-lt"/>
              <a:buAutoNum type="romanLcPeriod"/>
            </a:pPr>
            <a:r>
              <a:rPr lang="en-US" sz="2400" dirty="0" smtClean="0">
                <a:latin typeface="Calibri" panose="020F0502020204030204" charset="0"/>
              </a:rPr>
              <a:t>Unstable lie</a:t>
            </a:r>
            <a:endParaRPr lang="en-US" sz="2400" dirty="0" smtClean="0">
              <a:latin typeface="Calibri" panose="020F0502020204030204" charset="0"/>
            </a:endParaRPr>
          </a:p>
        </p:txBody>
      </p:sp>
    </p:spTree>
  </p:cSld>
  <p:clrMapOvr>
    <a:masterClrMapping/>
  </p:clrMapOvr>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m.ak.fbcdn.net/sphotos-f.ak/hphotos-ak-frc1/p320x320/1002609_10151717765183492_871743907_n.jpg"/>
          <p:cNvPicPr>
            <a:picLocks noGrp="1"/>
          </p:cNvPicPr>
          <p:nvPr>
            <p:ph idx="1"/>
          </p:nvPr>
        </p:nvPicPr>
        <p:blipFill>
          <a:blip r:embed="rId1" cstate="print"/>
          <a:srcRect/>
          <a:stretch>
            <a:fillRect/>
          </a:stretch>
        </p:blipFill>
        <p:spPr bwMode="auto">
          <a:xfrm>
            <a:off x="0" y="685800"/>
            <a:ext cx="9144000" cy="6172200"/>
          </a:xfrm>
          <a:prstGeom prst="rect">
            <a:avLst/>
          </a:prstGeom>
          <a:noFill/>
          <a:ln w="9525">
            <a:noFill/>
            <a:miter lim="800000"/>
            <a:headEnd/>
            <a:tailEnd/>
          </a:ln>
        </p:spPr>
      </p:pic>
      <p:sp>
        <p:nvSpPr>
          <p:cNvPr id="5" name="Rectangle 4"/>
          <p:cNvSpPr/>
          <p:nvPr/>
        </p:nvSpPr>
        <p:spPr>
          <a:xfrm>
            <a:off x="0" y="0"/>
            <a:ext cx="9144000"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THANKYOU</a:t>
            </a:r>
            <a:endPar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chemeClr val="tx1"/>
          </a:solidFill>
        </p:spPr>
        <p:txBody>
          <a:bodyPr>
            <a:normAutofit fontScale="90000"/>
          </a:bodyPr>
          <a:lstStyle/>
          <a:p>
            <a:r>
              <a:rPr lang="en-US" b="1" dirty="0" smtClean="0">
                <a:solidFill>
                  <a:schemeClr val="accent6"/>
                </a:solidFill>
                <a:latin typeface="Andalus" pitchFamily="18" charset="-78"/>
                <a:cs typeface="Andalus" pitchFamily="18" charset="-78"/>
              </a:rPr>
              <a:t>SPECIFIC MANAGEMENT OF OBSTRUCTED LABOUR </a:t>
            </a:r>
            <a:endParaRPr lang="en-US" dirty="0">
              <a:solidFill>
                <a:schemeClr val="accent6"/>
              </a:solidFill>
              <a:latin typeface="Andalus" pitchFamily="18" charset="-78"/>
              <a:cs typeface="Andalus" pitchFamily="18" charset="-78"/>
            </a:endParaRPr>
          </a:p>
        </p:txBody>
      </p:sp>
      <p:sp>
        <p:nvSpPr>
          <p:cNvPr id="3" name="Content Placeholder 2"/>
          <p:cNvSpPr>
            <a:spLocks noGrp="1"/>
          </p:cNvSpPr>
          <p:nvPr>
            <p:ph idx="1"/>
          </p:nvPr>
        </p:nvSpPr>
        <p:spPr>
          <a:xfrm>
            <a:off x="0" y="1143000"/>
            <a:ext cx="9144000" cy="5715000"/>
          </a:xfrm>
        </p:spPr>
        <p:txBody>
          <a:bodyPr>
            <a:normAutofit/>
          </a:bodyPr>
          <a:lstStyle/>
          <a:p>
            <a:pPr>
              <a:buNone/>
            </a:pPr>
            <a:r>
              <a:rPr lang="en-US" sz="2800" b="1" dirty="0" smtClean="0">
                <a:latin typeface="Andalus" pitchFamily="18" charset="-78"/>
                <a:cs typeface="Andalus" pitchFamily="18" charset="-78"/>
              </a:rPr>
              <a:t>a) Resuscitation of the Mother </a:t>
            </a:r>
            <a:endParaRPr lang="en-US" sz="2800" b="1" dirty="0" smtClean="0">
              <a:latin typeface="Andalus" pitchFamily="18" charset="-78"/>
              <a:cs typeface="Andalus" pitchFamily="18" charset="-78"/>
            </a:endParaRPr>
          </a:p>
          <a:p>
            <a:r>
              <a:rPr lang="en-US" sz="2800" dirty="0" smtClean="0">
                <a:latin typeface="Andalus" pitchFamily="18" charset="-78"/>
                <a:cs typeface="Andalus" pitchFamily="18" charset="-78"/>
              </a:rPr>
              <a:t>Perform a rapid assessment of the airway, breathing and circulation and manage as appropriate</a:t>
            </a:r>
            <a:r>
              <a:rPr lang="en-US" sz="2800" i="1" dirty="0" smtClean="0">
                <a:latin typeface="Andalus" pitchFamily="18" charset="-78"/>
                <a:cs typeface="Andalus" pitchFamily="18" charset="-78"/>
              </a:rPr>
              <a:t>. </a:t>
            </a:r>
            <a:endParaRPr lang="en-US" sz="2800" i="1" dirty="0" smtClean="0">
              <a:latin typeface="Andalus" pitchFamily="18" charset="-78"/>
              <a:cs typeface="Andalus" pitchFamily="18" charset="-78"/>
            </a:endParaRPr>
          </a:p>
          <a:p>
            <a:pPr>
              <a:buNone/>
            </a:pPr>
            <a:r>
              <a:rPr lang="en-US" sz="2800" b="1" dirty="0" smtClean="0">
                <a:latin typeface="Andalus" pitchFamily="18" charset="-78"/>
                <a:cs typeface="Andalus" pitchFamily="18" charset="-78"/>
              </a:rPr>
              <a:t>b) Rehydrate the patient </a:t>
            </a:r>
            <a:endParaRPr lang="en-US" sz="2800" b="1" dirty="0" smtClean="0">
              <a:latin typeface="Andalus" pitchFamily="18" charset="-78"/>
              <a:cs typeface="Andalus" pitchFamily="18" charset="-78"/>
            </a:endParaRPr>
          </a:p>
          <a:p>
            <a:r>
              <a:rPr lang="en-US" sz="2800" dirty="0" smtClean="0">
                <a:latin typeface="Andalus" pitchFamily="18" charset="-78"/>
                <a:cs typeface="Andalus" pitchFamily="18" charset="-78"/>
              </a:rPr>
              <a:t>Aim to maintain normal plasma volume and to prevent or treat dehydration and ketosis. Put up an intravenous infusion; use a large bore needle or </a:t>
            </a:r>
            <a:r>
              <a:rPr lang="en-US" sz="2800" dirty="0" err="1" smtClean="0">
                <a:latin typeface="Andalus" pitchFamily="18" charset="-78"/>
                <a:cs typeface="Andalus" pitchFamily="18" charset="-78"/>
              </a:rPr>
              <a:t>cannula</a:t>
            </a:r>
            <a:r>
              <a:rPr lang="en-US" sz="2800" dirty="0" smtClean="0">
                <a:latin typeface="Andalus" pitchFamily="18" charset="-78"/>
                <a:cs typeface="Andalus" pitchFamily="18" charset="-78"/>
              </a:rPr>
              <a:t>.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If the woman is in shock give IV fluids e.g. normal saline. Run 1 </a:t>
            </a:r>
            <a:r>
              <a:rPr lang="en-US" sz="2800" dirty="0" err="1" smtClean="0">
                <a:latin typeface="Andalus" pitchFamily="18" charset="-78"/>
                <a:cs typeface="Andalus" pitchFamily="18" charset="-78"/>
              </a:rPr>
              <a:t>litre</a:t>
            </a:r>
            <a:r>
              <a:rPr lang="en-US" sz="2800" dirty="0" smtClean="0">
                <a:latin typeface="Andalus" pitchFamily="18" charset="-78"/>
                <a:cs typeface="Andalus" pitchFamily="18" charset="-78"/>
              </a:rPr>
              <a:t> in the first 15 minutes or as quickly as possible. If the woman is mainly starved and exhausted, give 1-2 </a:t>
            </a:r>
            <a:r>
              <a:rPr lang="en-US" sz="2800" dirty="0" err="1" smtClean="0">
                <a:latin typeface="Andalus" pitchFamily="18" charset="-78"/>
                <a:cs typeface="Andalus" pitchFamily="18" charset="-78"/>
              </a:rPr>
              <a:t>litres</a:t>
            </a:r>
            <a:r>
              <a:rPr lang="en-US" sz="2800" dirty="0" smtClean="0">
                <a:latin typeface="Andalus" pitchFamily="18" charset="-78"/>
                <a:cs typeface="Andalus" pitchFamily="18" charset="-78"/>
              </a:rPr>
              <a:t> 5 or 10% dextrose in 6 hours. </a:t>
            </a:r>
            <a:endParaRPr lang="en-US" sz="28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dirty="0" smtClean="0">
                <a:latin typeface="Andalus" pitchFamily="18" charset="-78"/>
                <a:cs typeface="Andalus" pitchFamily="18" charset="-78"/>
              </a:rPr>
              <a:t>c) Catheterize </a:t>
            </a:r>
            <a:endParaRPr lang="en-US" sz="2800" b="1" dirty="0" smtClean="0">
              <a:latin typeface="Andalus" pitchFamily="18" charset="-78"/>
              <a:cs typeface="Andalus" pitchFamily="18" charset="-78"/>
            </a:endParaRPr>
          </a:p>
          <a:p>
            <a:r>
              <a:rPr lang="en-US" sz="2800" dirty="0" smtClean="0">
                <a:latin typeface="Andalus" pitchFamily="18" charset="-78"/>
                <a:cs typeface="Andalus" pitchFamily="18" charset="-78"/>
              </a:rPr>
              <a:t>Insert an indwelling urinary catheter using aseptic technique and monitor urine output. </a:t>
            </a:r>
            <a:endParaRPr lang="en-US" sz="2800" dirty="0" smtClean="0">
              <a:latin typeface="Andalus" pitchFamily="18" charset="-78"/>
              <a:cs typeface="Andalus" pitchFamily="18" charset="-78"/>
            </a:endParaRPr>
          </a:p>
          <a:p>
            <a:pPr>
              <a:buNone/>
            </a:pPr>
            <a:r>
              <a:rPr lang="en-US" sz="2800" b="1" dirty="0" smtClean="0">
                <a:latin typeface="Andalus" pitchFamily="18" charset="-78"/>
                <a:cs typeface="Andalus" pitchFamily="18" charset="-78"/>
              </a:rPr>
              <a:t>d) Give antibiotics </a:t>
            </a:r>
            <a:endParaRPr lang="en-US" sz="2800" b="1" dirty="0" smtClean="0">
              <a:latin typeface="Andalus" pitchFamily="18" charset="-78"/>
              <a:cs typeface="Andalus" pitchFamily="18" charset="-78"/>
            </a:endParaRPr>
          </a:p>
          <a:p>
            <a:r>
              <a:rPr lang="en-US" sz="2800" dirty="0" smtClean="0">
                <a:latin typeface="Andalus" pitchFamily="18" charset="-78"/>
                <a:cs typeface="Andalus" pitchFamily="18" charset="-78"/>
              </a:rPr>
              <a:t>If there are signs of infection, or the membranes have been ruptured for 18 hours or more, or the period of gestation is 37 weeks or less, give antibiotics as follows: </a:t>
            </a:r>
            <a:endParaRPr lang="en-US" sz="2800" dirty="0" smtClean="0">
              <a:latin typeface="Andalus" pitchFamily="18" charset="-78"/>
              <a:cs typeface="Andalus" pitchFamily="18" charset="-78"/>
            </a:endParaRPr>
          </a:p>
          <a:p>
            <a:r>
              <a:rPr lang="en-US" sz="2800" dirty="0" err="1" smtClean="0">
                <a:latin typeface="Andalus" pitchFamily="18" charset="-78"/>
                <a:cs typeface="Andalus" pitchFamily="18" charset="-78"/>
              </a:rPr>
              <a:t>Ampicillin</a:t>
            </a:r>
            <a:r>
              <a:rPr lang="en-US" sz="2800" dirty="0" smtClean="0">
                <a:latin typeface="Andalus" pitchFamily="18" charset="-78"/>
                <a:cs typeface="Andalus" pitchFamily="18" charset="-78"/>
              </a:rPr>
              <a:t> 2 g every 6 hours, and </a:t>
            </a:r>
            <a:endParaRPr lang="en-US" sz="2800" dirty="0" smtClean="0">
              <a:latin typeface="Andalus" pitchFamily="18" charset="-78"/>
              <a:cs typeface="Andalus" pitchFamily="18" charset="-78"/>
            </a:endParaRPr>
          </a:p>
          <a:p>
            <a:r>
              <a:rPr lang="en-US" sz="2800" dirty="0" err="1" smtClean="0">
                <a:latin typeface="Andalus" pitchFamily="18" charset="-78"/>
                <a:cs typeface="Andalus" pitchFamily="18" charset="-78"/>
              </a:rPr>
              <a:t>Gentamicin</a:t>
            </a:r>
            <a:r>
              <a:rPr lang="en-US" sz="2800" dirty="0" smtClean="0">
                <a:latin typeface="Andalus" pitchFamily="18" charset="-78"/>
                <a:cs typeface="Andalus" pitchFamily="18" charset="-78"/>
              </a:rPr>
              <a:t> 5 mg/body weight IV every 24 hours.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If the woman is delivered by caesarean section, continue antibiotics and give </a:t>
            </a:r>
            <a:r>
              <a:rPr lang="en-US" sz="2800" dirty="0" err="1" smtClean="0">
                <a:latin typeface="Andalus" pitchFamily="18" charset="-78"/>
                <a:cs typeface="Andalus" pitchFamily="18" charset="-78"/>
              </a:rPr>
              <a:t>Metronidazole</a:t>
            </a:r>
            <a:r>
              <a:rPr lang="en-US" sz="2800" dirty="0" smtClean="0">
                <a:latin typeface="Andalus" pitchFamily="18" charset="-78"/>
                <a:cs typeface="Andalus" pitchFamily="18" charset="-78"/>
              </a:rPr>
              <a:t> 500 mg IV every 8 hours until the woman is fever-free for 48 hours. </a:t>
            </a:r>
            <a:endParaRPr lang="en-US" sz="28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b="1" u="sng" dirty="0" smtClean="0">
                <a:latin typeface="Andalus" pitchFamily="18" charset="-78"/>
                <a:cs typeface="Andalus" pitchFamily="18" charset="-78"/>
              </a:rPr>
              <a:t>(e.) Deliver the baby </a:t>
            </a:r>
            <a:endParaRPr lang="en-US" sz="2800" b="1" u="sng" dirty="0" smtClean="0">
              <a:latin typeface="Andalus" pitchFamily="18" charset="-78"/>
              <a:cs typeface="Andalus" pitchFamily="18" charset="-78"/>
            </a:endParaRPr>
          </a:p>
          <a:p>
            <a:pPr>
              <a:buNone/>
            </a:pPr>
            <a:r>
              <a:rPr lang="en-US" sz="2800" u="sng" dirty="0" err="1" smtClean="0">
                <a:latin typeface="Andalus" pitchFamily="18" charset="-78"/>
                <a:cs typeface="Andalus" pitchFamily="18" charset="-78"/>
              </a:rPr>
              <a:t>Cephalo</a:t>
            </a:r>
            <a:r>
              <a:rPr lang="en-US" sz="2800" u="sng" dirty="0" smtClean="0">
                <a:latin typeface="Andalus" pitchFamily="18" charset="-78"/>
                <a:cs typeface="Andalus" pitchFamily="18" charset="-78"/>
              </a:rPr>
              <a:t> -pelvic disproportion: </a:t>
            </a:r>
            <a:endParaRPr lang="en-US" sz="2800" u="sng" dirty="0" smtClean="0">
              <a:latin typeface="Andalus" pitchFamily="18" charset="-78"/>
              <a:cs typeface="Andalus" pitchFamily="18" charset="-78"/>
            </a:endParaRPr>
          </a:p>
          <a:p>
            <a:r>
              <a:rPr lang="en-US" sz="2800" dirty="0" smtClean="0">
                <a:latin typeface="Andalus" pitchFamily="18" charset="-78"/>
                <a:cs typeface="Andalus" pitchFamily="18" charset="-78"/>
              </a:rPr>
              <a:t>If </a:t>
            </a:r>
            <a:r>
              <a:rPr lang="en-US" sz="2800" dirty="0" err="1" smtClean="0">
                <a:latin typeface="Andalus" pitchFamily="18" charset="-78"/>
                <a:cs typeface="Andalus" pitchFamily="18" charset="-78"/>
              </a:rPr>
              <a:t>cephalo</a:t>
            </a:r>
            <a:r>
              <a:rPr lang="en-US" sz="2800" dirty="0" smtClean="0">
                <a:latin typeface="Andalus" pitchFamily="18" charset="-78"/>
                <a:cs typeface="Andalus" pitchFamily="18" charset="-78"/>
              </a:rPr>
              <a:t> -pelvic disproportion is confirmed, delivery should be by caesarean section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If the fetus is dead: - delivery should be by craniotomy - if this is not possible, delivery should be by caesarean section. </a:t>
            </a:r>
            <a:endParaRPr lang="en-US" sz="2800" dirty="0" smtClean="0">
              <a:latin typeface="Andalus" pitchFamily="18" charset="-78"/>
              <a:cs typeface="Andalus" pitchFamily="18" charset="-78"/>
            </a:endParaRPr>
          </a:p>
          <a:p>
            <a:pPr>
              <a:buNone/>
            </a:pPr>
            <a:r>
              <a:rPr lang="en-US" sz="2800" u="sng" dirty="0" smtClean="0">
                <a:latin typeface="Andalus" pitchFamily="18" charset="-78"/>
                <a:cs typeface="Andalus" pitchFamily="18" charset="-78"/>
              </a:rPr>
              <a:t>Obstruction: </a:t>
            </a:r>
            <a:endParaRPr lang="en-US" sz="2800" u="sng" dirty="0" smtClean="0">
              <a:latin typeface="Andalus" pitchFamily="18" charset="-78"/>
              <a:cs typeface="Andalus" pitchFamily="18" charset="-78"/>
            </a:endParaRPr>
          </a:p>
          <a:p>
            <a:r>
              <a:rPr lang="en-US" sz="2800" dirty="0" smtClean="0">
                <a:latin typeface="Andalus" pitchFamily="18" charset="-78"/>
                <a:cs typeface="Andalus" pitchFamily="18" charset="-78"/>
              </a:rPr>
              <a:t>If the fetus is alive, the cervix is fully dilated and the head is at 0 station or below, deliver by vacuum extraction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If the fetus is alive and the cervix is fully dilated and there is evidence of or indication for </a:t>
            </a:r>
            <a:r>
              <a:rPr lang="en-US" sz="2800" dirty="0" err="1" smtClean="0">
                <a:latin typeface="Andalus" pitchFamily="18" charset="-78"/>
                <a:cs typeface="Andalus" pitchFamily="18" charset="-78"/>
              </a:rPr>
              <a:t>symphysiotomy</a:t>
            </a:r>
            <a:r>
              <a:rPr lang="en-US" sz="2800" dirty="0" smtClean="0">
                <a:latin typeface="Andalus" pitchFamily="18" charset="-78"/>
                <a:cs typeface="Andalus" pitchFamily="18" charset="-78"/>
              </a:rPr>
              <a:t> for relatively minor obstruction (if safe caesarean section is not possible) and the fetal head is at -2 station, then delivery should be by </a:t>
            </a:r>
            <a:r>
              <a:rPr lang="en-US" sz="2800" dirty="0" err="1" smtClean="0">
                <a:latin typeface="Andalus" pitchFamily="18" charset="-78"/>
                <a:cs typeface="Andalus" pitchFamily="18" charset="-78"/>
              </a:rPr>
              <a:t>symphysiotomy</a:t>
            </a:r>
            <a:r>
              <a:rPr lang="en-US" sz="2800" dirty="0" smtClean="0">
                <a:latin typeface="Andalus" pitchFamily="18" charset="-78"/>
                <a:cs typeface="Andalus" pitchFamily="18" charset="-78"/>
              </a:rPr>
              <a:t> and vacuum extraction. </a:t>
            </a:r>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lstStyle/>
          <a:p>
            <a:r>
              <a:rPr lang="en-US" dirty="0" smtClean="0">
                <a:latin typeface="Andalus" pitchFamily="18" charset="-78"/>
                <a:cs typeface="Andalus" pitchFamily="18" charset="-78"/>
              </a:rPr>
              <a:t>If the fetus is alive but the cervix is not fully dilated or if the fetal head is too high for vacuum extraction, referral should be made immediately for delivery by caesarean section </a:t>
            </a:r>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If the fetus is dead: - delivery should be by craniotomy - if this is not possible, delivery should be by caesarean section. Destructive obstetric procedures such as craniotomy should be performed by a competent health provider using the appropriate equipment. </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990600"/>
          </a:xfrm>
          <a:solidFill>
            <a:srgbClr val="00B0F0"/>
          </a:solidFill>
        </p:spPr>
        <p:txBody>
          <a:bodyPr>
            <a:normAutofit/>
          </a:bodyPr>
          <a:lstStyle/>
          <a:p>
            <a:r>
              <a:rPr lang="en-US" b="1" dirty="0" smtClean="0">
                <a:solidFill>
                  <a:schemeClr val="bg1"/>
                </a:solidFill>
                <a:latin typeface="Andalus" pitchFamily="18" charset="-78"/>
                <a:cs typeface="Andalus" pitchFamily="18" charset="-78"/>
              </a:rPr>
              <a:t>Complications of obstructed labour </a:t>
            </a:r>
            <a:endParaRPr lang="en-US" dirty="0">
              <a:solidFill>
                <a:schemeClr val="bg1"/>
              </a:solidFill>
              <a:latin typeface="Andalus" pitchFamily="18" charset="-78"/>
              <a:cs typeface="Andalus" pitchFamily="18" charset="-78"/>
            </a:endParaRPr>
          </a:p>
        </p:txBody>
      </p:sp>
      <p:sp>
        <p:nvSpPr>
          <p:cNvPr id="3" name="Content Placeholder 2"/>
          <p:cNvSpPr>
            <a:spLocks noGrp="1"/>
          </p:cNvSpPr>
          <p:nvPr>
            <p:ph idx="1"/>
          </p:nvPr>
        </p:nvSpPr>
        <p:spPr>
          <a:xfrm>
            <a:off x="609600" y="1219200"/>
            <a:ext cx="8534400" cy="5638800"/>
          </a:xfrm>
        </p:spPr>
        <p:txBody>
          <a:bodyPr/>
          <a:lstStyle/>
          <a:p>
            <a:pPr>
              <a:buNone/>
            </a:pPr>
            <a:r>
              <a:rPr lang="en-US" sz="2800" b="1" u="sng" dirty="0" smtClean="0">
                <a:latin typeface="Andalus" pitchFamily="18" charset="-78"/>
                <a:cs typeface="Andalus" pitchFamily="18" charset="-78"/>
              </a:rPr>
              <a:t>Maternal complications </a:t>
            </a:r>
            <a:endParaRPr lang="en-US" sz="2800" b="1" u="sng" dirty="0" smtClean="0">
              <a:latin typeface="Andalus" pitchFamily="18" charset="-78"/>
              <a:cs typeface="Andalus" pitchFamily="18" charset="-78"/>
            </a:endParaRPr>
          </a:p>
          <a:p>
            <a:r>
              <a:rPr lang="en-US" sz="2800" dirty="0" smtClean="0">
                <a:latin typeface="Andalus" pitchFamily="18" charset="-78"/>
                <a:cs typeface="Andalus" pitchFamily="18" charset="-78"/>
              </a:rPr>
              <a:t>Maternal death </a:t>
            </a:r>
            <a:endParaRPr lang="en-US" sz="2800" dirty="0" smtClean="0">
              <a:latin typeface="Andalus" pitchFamily="18" charset="-78"/>
              <a:cs typeface="Andalus" pitchFamily="18" charset="-78"/>
            </a:endParaRPr>
          </a:p>
          <a:p>
            <a:r>
              <a:rPr lang="en-US" sz="2800" dirty="0" err="1" smtClean="0">
                <a:latin typeface="Andalus" pitchFamily="18" charset="-78"/>
                <a:cs typeface="Andalus" pitchFamily="18" charset="-78"/>
              </a:rPr>
              <a:t>Chorioamnionitis</a:t>
            </a:r>
            <a:r>
              <a:rPr lang="en-US" sz="2800" dirty="0" smtClean="0">
                <a:latin typeface="Andalus" pitchFamily="18" charset="-78"/>
                <a:cs typeface="Andalus" pitchFamily="18" charset="-78"/>
              </a:rPr>
              <a:t>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Uterine rupture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Obstetric fistula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Puerperal sepsis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Neurological injury e.g. foot drop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Spontaneous </a:t>
            </a:r>
            <a:r>
              <a:rPr lang="en-US" sz="2800" dirty="0" err="1" smtClean="0">
                <a:latin typeface="Andalus" pitchFamily="18" charset="-78"/>
                <a:cs typeface="Andalus" pitchFamily="18" charset="-78"/>
              </a:rPr>
              <a:t>symphysiotomy</a:t>
            </a:r>
            <a:r>
              <a:rPr lang="en-US" sz="2800" dirty="0" smtClean="0">
                <a:latin typeface="Andalus" pitchFamily="18" charset="-78"/>
                <a:cs typeface="Andalus" pitchFamily="18" charset="-78"/>
              </a:rPr>
              <a:t> and/or </a:t>
            </a:r>
            <a:r>
              <a:rPr lang="en-US" sz="2800" dirty="0" err="1" smtClean="0">
                <a:latin typeface="Andalus" pitchFamily="18" charset="-78"/>
                <a:cs typeface="Andalus" pitchFamily="18" charset="-78"/>
              </a:rPr>
              <a:t>osteitis</a:t>
            </a:r>
            <a:r>
              <a:rPr lang="en-US" sz="2800" dirty="0" smtClean="0">
                <a:latin typeface="Andalus" pitchFamily="18" charset="-78"/>
                <a:cs typeface="Andalus" pitchFamily="18" charset="-78"/>
              </a:rPr>
              <a:t> pubis </a:t>
            </a:r>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CHARACTERISTICS OF NORMAL LABOR</a:t>
            </a:r>
            <a:endParaRPr lang="en-US"/>
          </a:p>
        </p:txBody>
      </p:sp>
      <p:sp>
        <p:nvSpPr>
          <p:cNvPr id="3" name="Content Placeholder 2"/>
          <p:cNvSpPr>
            <a:spLocks noGrp="1"/>
          </p:cNvSpPr>
          <p:nvPr>
            <p:ph idx="1"/>
          </p:nvPr>
        </p:nvSpPr>
        <p:spPr/>
        <p:txBody>
          <a:bodyPr/>
          <a:lstStyle/>
          <a:p>
            <a:r>
              <a:rPr lang="en-US" dirty="0" smtClean="0">
                <a:latin typeface="Andalus" pitchFamily="18" charset="-78"/>
                <a:cs typeface="Andalus" pitchFamily="18" charset="-78"/>
              </a:rPr>
              <a:t>Normal </a:t>
            </a:r>
            <a:r>
              <a:rPr lang="en-US" dirty="0" err="1" smtClean="0">
                <a:latin typeface="Andalus" pitchFamily="18" charset="-78"/>
                <a:cs typeface="Andalus" pitchFamily="18" charset="-78"/>
              </a:rPr>
              <a:t>labour</a:t>
            </a:r>
            <a:r>
              <a:rPr lang="en-US" dirty="0" smtClean="0">
                <a:latin typeface="Andalus" pitchFamily="18" charset="-78"/>
                <a:cs typeface="Andalus" pitchFamily="18" charset="-78"/>
              </a:rPr>
              <a:t> has several important </a:t>
            </a:r>
            <a:r>
              <a:rPr lang="en-US" b="1" u="sng" dirty="0" smtClean="0">
                <a:latin typeface="Andalus" pitchFamily="18" charset="-78"/>
                <a:cs typeface="Andalus" pitchFamily="18" charset="-78"/>
              </a:rPr>
              <a:t>characteristics</a:t>
            </a:r>
            <a:r>
              <a:rPr lang="en-US" dirty="0" smtClean="0">
                <a:latin typeface="Andalus" pitchFamily="18" charset="-78"/>
                <a:cs typeface="Andalus" pitchFamily="18" charset="-78"/>
              </a:rPr>
              <a:t>. These are:</a:t>
            </a:r>
            <a:endParaRPr lang="en-US" dirty="0" smtClean="0">
              <a:latin typeface="Andalus" pitchFamily="18" charset="-78"/>
              <a:cs typeface="Andalus" pitchFamily="18" charset="-78"/>
            </a:endParaRPr>
          </a:p>
          <a:p>
            <a:pPr lvl="1">
              <a:buFont typeface="Wingdings" panose="05000000000000000000" pitchFamily="2" charset="2"/>
              <a:buChar char="Ø"/>
            </a:pPr>
            <a:r>
              <a:rPr lang="en-US" dirty="0" smtClean="0">
                <a:solidFill>
                  <a:srgbClr val="FF0000"/>
                </a:solidFill>
                <a:latin typeface="Andalus" pitchFamily="18" charset="-78"/>
                <a:cs typeface="Andalus" pitchFamily="18" charset="-78"/>
              </a:rPr>
              <a:t>Duration </a:t>
            </a:r>
            <a:r>
              <a:rPr lang="en-US" dirty="0" smtClean="0">
                <a:latin typeface="Andalus" pitchFamily="18" charset="-78"/>
                <a:cs typeface="Andalus" pitchFamily="18" charset="-78"/>
              </a:rPr>
              <a:t>- completed within 18 hours (from 1</a:t>
            </a:r>
            <a:r>
              <a:rPr lang="en-US" baseline="30000" dirty="0" smtClean="0">
                <a:latin typeface="Andalus" pitchFamily="18" charset="-78"/>
                <a:cs typeface="Andalus" pitchFamily="18" charset="-78"/>
              </a:rPr>
              <a:t>st</a:t>
            </a:r>
            <a:r>
              <a:rPr lang="en-US" dirty="0" smtClean="0">
                <a:latin typeface="Andalus" pitchFamily="18" charset="-78"/>
                <a:cs typeface="Andalus" pitchFamily="18" charset="-78"/>
              </a:rPr>
              <a:t> stage to 4</a:t>
            </a:r>
            <a:r>
              <a:rPr lang="en-US" baseline="30000" dirty="0" smtClean="0">
                <a:latin typeface="Andalus" pitchFamily="18" charset="-78"/>
                <a:cs typeface="Andalus" pitchFamily="18" charset="-78"/>
              </a:rPr>
              <a:t>th</a:t>
            </a:r>
            <a:r>
              <a:rPr lang="en-US" dirty="0" smtClean="0">
                <a:latin typeface="Andalus" pitchFamily="18" charset="-78"/>
                <a:cs typeface="Andalus" pitchFamily="18" charset="-78"/>
              </a:rPr>
              <a:t> stage)</a:t>
            </a:r>
            <a:endParaRPr lang="en-US" dirty="0" smtClean="0">
              <a:latin typeface="Andalus" pitchFamily="18" charset="-78"/>
              <a:cs typeface="Andalus" pitchFamily="18" charset="-78"/>
            </a:endParaRPr>
          </a:p>
          <a:p>
            <a:pPr lvl="1">
              <a:buFont typeface="Wingdings" panose="05000000000000000000" pitchFamily="2" charset="2"/>
              <a:buChar char="Ø"/>
            </a:pPr>
            <a:r>
              <a:rPr lang="en-US" dirty="0" smtClean="0">
                <a:latin typeface="Andalus" pitchFamily="18" charset="-78"/>
                <a:cs typeface="Andalus" pitchFamily="18" charset="-78"/>
              </a:rPr>
              <a:t>Occurs at term between 38 and 40 weeks of gestation</a:t>
            </a:r>
            <a:endParaRPr lang="en-US" dirty="0" smtClean="0">
              <a:latin typeface="Andalus" pitchFamily="18" charset="-78"/>
              <a:cs typeface="Andalus" pitchFamily="18" charset="-78"/>
            </a:endParaRPr>
          </a:p>
          <a:p>
            <a:pPr lvl="1">
              <a:buFont typeface="Wingdings" panose="05000000000000000000" pitchFamily="2" charset="2"/>
              <a:buChar char="Ø"/>
            </a:pPr>
            <a:r>
              <a:rPr lang="en-US" dirty="0" smtClean="0">
                <a:latin typeface="Andalus" pitchFamily="18" charset="-78"/>
                <a:cs typeface="Andalus" pitchFamily="18" charset="-78"/>
              </a:rPr>
              <a:t>Is spontaneous, i.e. not induced</a:t>
            </a:r>
            <a:endParaRPr lang="en-US" dirty="0" smtClean="0">
              <a:latin typeface="Andalus" pitchFamily="18" charset="-78"/>
              <a:cs typeface="Andalus" pitchFamily="18" charset="-78"/>
            </a:endParaRPr>
          </a:p>
          <a:p>
            <a:pPr lvl="1">
              <a:buFont typeface="Wingdings" panose="05000000000000000000" pitchFamily="2" charset="2"/>
              <a:buChar char="Ø"/>
            </a:pPr>
            <a:r>
              <a:rPr lang="en-US" dirty="0" smtClean="0">
                <a:latin typeface="Andalus" pitchFamily="18" charset="-78"/>
                <a:cs typeface="Andalus" pitchFamily="18" charset="-78"/>
              </a:rPr>
              <a:t>The </a:t>
            </a:r>
            <a:r>
              <a:rPr lang="en-US" dirty="0" err="1" smtClean="0">
                <a:latin typeface="Andalus" pitchFamily="18" charset="-78"/>
                <a:cs typeface="Andalus" pitchFamily="18" charset="-78"/>
              </a:rPr>
              <a:t>foetus</a:t>
            </a:r>
            <a:r>
              <a:rPr lang="en-US" dirty="0" smtClean="0">
                <a:latin typeface="Andalus" pitchFamily="18" charset="-78"/>
                <a:cs typeface="Andalus" pitchFamily="18" charset="-78"/>
              </a:rPr>
              <a:t> presents by the vertex</a:t>
            </a:r>
            <a:endParaRPr lang="en-US" dirty="0" smtClean="0">
              <a:latin typeface="Andalus" pitchFamily="18" charset="-78"/>
              <a:cs typeface="Andalus" pitchFamily="18" charset="-78"/>
            </a:endParaRPr>
          </a:p>
          <a:p>
            <a:pPr lvl="1">
              <a:buFont typeface="Wingdings" panose="05000000000000000000" pitchFamily="2" charset="2"/>
              <a:buChar char="Ø"/>
            </a:pPr>
            <a:r>
              <a:rPr lang="en-US" dirty="0" smtClean="0">
                <a:latin typeface="Andalus" pitchFamily="18" charset="-78"/>
                <a:cs typeface="Andalus" pitchFamily="18" charset="-78"/>
              </a:rPr>
              <a:t>Has no complications to either mother or baby</a:t>
            </a:r>
            <a:endParaRPr lang="en-US" dirty="0" smtClean="0">
              <a:latin typeface="Andalus" pitchFamily="18" charset="-78"/>
              <a:cs typeface="Andalus" pitchFamily="18" charset="-78"/>
            </a:endParaRPr>
          </a:p>
          <a:p>
            <a:pPr lvl="1">
              <a:buFont typeface="Wingdings" panose="05000000000000000000" pitchFamily="2" charset="2"/>
              <a:buChar char="Ø"/>
            </a:pPr>
            <a:r>
              <a:rPr lang="en-US" dirty="0" smtClean="0">
                <a:latin typeface="Andalus" pitchFamily="18" charset="-78"/>
                <a:cs typeface="Andalus" pitchFamily="18" charset="-78"/>
              </a:rPr>
              <a:t>The newborn child requires minimal or no resuscitation at birth</a:t>
            </a:r>
            <a:endParaRPr lang="en-US" dirty="0" smtClean="0">
              <a:latin typeface="Andalus" pitchFamily="18" charset="-78"/>
              <a:cs typeface="Andalus" pitchFamily="18" charset="-78"/>
            </a:endParaRPr>
          </a:p>
          <a:p>
            <a:endParaRPr lang="en-US" dirty="0"/>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0"/>
            <a:ext cx="8534400" cy="6858000"/>
          </a:xfrm>
        </p:spPr>
        <p:txBody>
          <a:bodyPr/>
          <a:lstStyle/>
          <a:p>
            <a:pPr>
              <a:buNone/>
            </a:pPr>
            <a:r>
              <a:rPr lang="en-US" sz="2800" b="1" u="sng" dirty="0" smtClean="0">
                <a:latin typeface="Andalus" pitchFamily="18" charset="-78"/>
                <a:cs typeface="Andalus" pitchFamily="18" charset="-78"/>
              </a:rPr>
              <a:t>Foetal complications </a:t>
            </a:r>
            <a:endParaRPr lang="en-US" sz="2800" b="1" u="sng" dirty="0" smtClean="0">
              <a:latin typeface="Andalus" pitchFamily="18" charset="-78"/>
              <a:cs typeface="Andalus" pitchFamily="18" charset="-78"/>
            </a:endParaRPr>
          </a:p>
          <a:p>
            <a:r>
              <a:rPr lang="en-US" sz="2800" dirty="0" smtClean="0">
                <a:latin typeface="Andalus" pitchFamily="18" charset="-78"/>
                <a:cs typeface="Andalus" pitchFamily="18" charset="-78"/>
              </a:rPr>
              <a:t>Intrauterine foetal death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Foetal distress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Foetal injury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Birth asphyxia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Neonatal sepsis </a:t>
            </a:r>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r>
              <a:rPr lang="en-US" b="1" dirty="0" smtClean="0">
                <a:solidFill>
                  <a:srgbClr val="7030A0"/>
                </a:solidFill>
                <a:latin typeface="Andalus" pitchFamily="18" charset="-78"/>
                <a:cs typeface="Andalus" pitchFamily="18" charset="-78"/>
              </a:rPr>
              <a:t>REFERRAL PROCESS </a:t>
            </a:r>
            <a:endParaRPr lang="en-US" b="1" dirty="0">
              <a:solidFill>
                <a:srgbClr val="7030A0"/>
              </a:solidFill>
              <a:latin typeface="Andalus" pitchFamily="18" charset="-78"/>
              <a:cs typeface="Andalus" pitchFamily="18" charset="-78"/>
            </a:endParaRPr>
          </a:p>
        </p:txBody>
      </p:sp>
      <p:sp>
        <p:nvSpPr>
          <p:cNvPr id="3" name="Content Placeholder 2"/>
          <p:cNvSpPr>
            <a:spLocks noGrp="1"/>
          </p:cNvSpPr>
          <p:nvPr>
            <p:ph idx="1"/>
          </p:nvPr>
        </p:nvSpPr>
        <p:spPr>
          <a:xfrm>
            <a:off x="0" y="990600"/>
            <a:ext cx="9144000" cy="5867400"/>
          </a:xfrm>
        </p:spPr>
        <p:txBody>
          <a:bodyPr>
            <a:normAutofit/>
          </a:bodyPr>
          <a:lstStyle/>
          <a:p>
            <a:r>
              <a:rPr lang="en-US" sz="2800" dirty="0" smtClean="0">
                <a:latin typeface="Andalus" pitchFamily="18" charset="-78"/>
                <a:cs typeface="Andalus" pitchFamily="18" charset="-78"/>
              </a:rPr>
              <a:t>Explain the dangers of obstructed labour to the family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Write a referral note and refer immediately to a hospital with comprehensive obstetric care.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A skilled health care provider must escort the woman and continue to monitor her condition.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Monitor maternal vital signs 1/2 hourly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Monitor foetal heart rate 1/2 hourly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Ensure IV fluids (5% dextrose) continue during transfer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Start on intravenous antibiotics (</a:t>
            </a:r>
            <a:r>
              <a:rPr lang="en-US" sz="2800" dirty="0" err="1" smtClean="0">
                <a:latin typeface="Andalus" pitchFamily="18" charset="-78"/>
                <a:cs typeface="Andalus" pitchFamily="18" charset="-78"/>
              </a:rPr>
              <a:t>Ampicillin</a:t>
            </a:r>
            <a:r>
              <a:rPr lang="en-US" sz="2800" dirty="0" smtClean="0">
                <a:latin typeface="Andalus" pitchFamily="18" charset="-78"/>
                <a:cs typeface="Andalus" pitchFamily="18" charset="-78"/>
              </a:rPr>
              <a:t> 500mg and </a:t>
            </a:r>
            <a:r>
              <a:rPr lang="en-US" sz="2800" dirty="0" err="1" smtClean="0">
                <a:latin typeface="Andalus" pitchFamily="18" charset="-78"/>
                <a:cs typeface="Andalus" pitchFamily="18" charset="-78"/>
              </a:rPr>
              <a:t>Gentamicin</a:t>
            </a:r>
            <a:r>
              <a:rPr lang="en-US" sz="2800" dirty="0" smtClean="0">
                <a:latin typeface="Andalus" pitchFamily="18" charset="-78"/>
                <a:cs typeface="Andalus" pitchFamily="18" charset="-78"/>
              </a:rPr>
              <a:t> 80mg)</a:t>
            </a:r>
            <a:endParaRPr lang="en-US" sz="2800" dirty="0" smtClean="0">
              <a:latin typeface="Andalus" pitchFamily="18" charset="-78"/>
              <a:cs typeface="Andalus" pitchFamily="18" charset="-78"/>
            </a:endParaRPr>
          </a:p>
          <a:p>
            <a:pPr>
              <a:buNone/>
            </a:pPr>
            <a:r>
              <a:rPr lang="en-US" sz="2800" dirty="0" smtClean="0">
                <a:latin typeface="Andalus" pitchFamily="18" charset="-78"/>
                <a:cs typeface="Andalus" pitchFamily="18" charset="-78"/>
              </a:rPr>
              <a:t>				</a:t>
            </a:r>
            <a:r>
              <a:rPr lang="en-US" sz="3600" b="1" dirty="0" smtClean="0">
                <a:solidFill>
                  <a:srgbClr val="00B050"/>
                </a:solidFill>
                <a:effectLst>
                  <a:outerShdw blurRad="38100" dist="38100" dir="2700000" algn="tl">
                    <a:srgbClr val="000000">
                      <a:alpha val="43137"/>
                    </a:srgbClr>
                  </a:outerShdw>
                </a:effectLst>
                <a:latin typeface="Andalus" pitchFamily="18" charset="-78"/>
                <a:cs typeface="Andalus" pitchFamily="18" charset="-78"/>
              </a:rPr>
              <a:t>END </a:t>
            </a:r>
            <a:endParaRPr lang="en-US" sz="3600" b="1" dirty="0" smtClean="0">
              <a:solidFill>
                <a:srgbClr val="00B050"/>
              </a:solidFill>
              <a:effectLst>
                <a:outerShdw blurRad="38100" dist="38100" dir="2700000" algn="tl">
                  <a:srgbClr val="000000">
                    <a:alpha val="43137"/>
                  </a:srgbClr>
                </a:outerShdw>
              </a:effectLst>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b="1" dirty="0" smtClean="0">
                <a:solidFill>
                  <a:srgbClr val="FFFF00"/>
                </a:solidFill>
                <a:latin typeface="Andalus" pitchFamily="18" charset="-78"/>
                <a:cs typeface="Andalus" pitchFamily="18" charset="-78"/>
              </a:rPr>
              <a:t>3. PRECIPITATE LABOUR</a:t>
            </a:r>
            <a:endParaRPr lang="en-US" b="1" dirty="0">
              <a:solidFill>
                <a:srgbClr val="FFFF00"/>
              </a:solidFill>
              <a:latin typeface="Andalus" pitchFamily="18" charset="-78"/>
              <a:cs typeface="Andalus" pitchFamily="18" charset="-78"/>
            </a:endParaRPr>
          </a:p>
        </p:txBody>
      </p:sp>
      <p:sp>
        <p:nvSpPr>
          <p:cNvPr id="3" name="Content Placeholder 2"/>
          <p:cNvSpPr>
            <a:spLocks noGrp="1"/>
          </p:cNvSpPr>
          <p:nvPr>
            <p:ph idx="1"/>
          </p:nvPr>
        </p:nvSpPr>
        <p:spPr>
          <a:xfrm>
            <a:off x="0" y="1066800"/>
            <a:ext cx="9144000" cy="5791200"/>
          </a:xfrm>
        </p:spPr>
        <p:txBody>
          <a:bodyPr>
            <a:normAutofit lnSpcReduction="10000"/>
          </a:bodyPr>
          <a:lstStyle/>
          <a:p>
            <a:pPr>
              <a:buNone/>
            </a:pPr>
            <a:r>
              <a:rPr lang="en-US" sz="2800" b="1" u="sng" dirty="0" smtClean="0">
                <a:latin typeface="Andalus" pitchFamily="18" charset="-78"/>
                <a:cs typeface="Andalus" pitchFamily="18" charset="-78"/>
              </a:rPr>
              <a:t>Definition</a:t>
            </a:r>
            <a:endParaRPr lang="en-US" sz="2800" b="1" u="sng" dirty="0" smtClean="0">
              <a:latin typeface="Andalus" pitchFamily="18" charset="-78"/>
              <a:cs typeface="Andalus" pitchFamily="18" charset="-78"/>
            </a:endParaRPr>
          </a:p>
          <a:p>
            <a:r>
              <a:rPr lang="en-US" sz="2800" dirty="0">
                <a:latin typeface="Andalus" pitchFamily="18" charset="-78"/>
                <a:cs typeface="Andalus" pitchFamily="18" charset="-78"/>
              </a:rPr>
              <a:t>R</a:t>
            </a:r>
            <a:r>
              <a:rPr lang="en-US" sz="2800" dirty="0" smtClean="0">
                <a:latin typeface="Andalus" pitchFamily="18" charset="-78"/>
                <a:cs typeface="Andalus" pitchFamily="18" charset="-78"/>
              </a:rPr>
              <a:t>efers </a:t>
            </a:r>
            <a:r>
              <a:rPr lang="en-US" sz="2800" dirty="0">
                <a:latin typeface="Andalus" pitchFamily="18" charset="-78"/>
                <a:cs typeface="Andalus" pitchFamily="18" charset="-78"/>
              </a:rPr>
              <a:t>to a delivery which results after an unusually rapid </a:t>
            </a:r>
            <a:r>
              <a:rPr lang="en-US" sz="2800" dirty="0" smtClean="0">
                <a:latin typeface="Andalus" pitchFamily="18" charset="-78"/>
                <a:cs typeface="Andalus" pitchFamily="18" charset="-78"/>
              </a:rPr>
              <a:t>labour </a:t>
            </a:r>
            <a:r>
              <a:rPr lang="en-US" sz="2800" dirty="0">
                <a:latin typeface="Andalus" pitchFamily="18" charset="-78"/>
                <a:cs typeface="Andalus" pitchFamily="18" charset="-78"/>
              </a:rPr>
              <a:t>(</a:t>
            </a:r>
            <a:r>
              <a:rPr lang="en-US" sz="2800" b="1" dirty="0">
                <a:latin typeface="Andalus" pitchFamily="18" charset="-78"/>
                <a:cs typeface="Andalus" pitchFamily="18" charset="-78"/>
              </a:rPr>
              <a:t>less than three hours</a:t>
            </a:r>
            <a:r>
              <a:rPr lang="en-US" sz="2800" dirty="0">
                <a:latin typeface="Andalus" pitchFamily="18" charset="-78"/>
                <a:cs typeface="Andalus" pitchFamily="18" charset="-78"/>
              </a:rPr>
              <a:t>) and culminates in the rapid, spontaneous expulsion of the </a:t>
            </a:r>
            <a:r>
              <a:rPr lang="en-US" sz="2800" dirty="0" err="1" smtClean="0">
                <a:latin typeface="Andalus" pitchFamily="18" charset="-78"/>
                <a:cs typeface="Andalus" pitchFamily="18" charset="-78"/>
              </a:rPr>
              <a:t>foetus</a:t>
            </a:r>
            <a:r>
              <a:rPr lang="en-US" sz="2800" dirty="0" smtClean="0">
                <a:latin typeface="Andalus" pitchFamily="18" charset="-78"/>
                <a:cs typeface="Andalus" pitchFamily="18" charset="-78"/>
              </a:rPr>
              <a:t>. Delivery often occurs without the benefit of asepsis</a:t>
            </a:r>
            <a:endParaRPr lang="en-US" sz="2800" dirty="0" smtClean="0">
              <a:latin typeface="Andalus" pitchFamily="18" charset="-78"/>
              <a:cs typeface="Andalus" pitchFamily="18" charset="-78"/>
            </a:endParaRPr>
          </a:p>
          <a:p>
            <a:pPr>
              <a:buNone/>
            </a:pPr>
            <a:r>
              <a:rPr lang="en-US" sz="2800" b="1" u="sng" dirty="0" smtClean="0">
                <a:latin typeface="Andalus" pitchFamily="18" charset="-78"/>
                <a:cs typeface="Andalus" pitchFamily="18" charset="-78"/>
              </a:rPr>
              <a:t>Predisposing factors</a:t>
            </a:r>
            <a:endParaRPr lang="en-US" sz="2800" b="1" u="sng" dirty="0" smtClean="0">
              <a:latin typeface="Andalus" pitchFamily="18" charset="-78"/>
              <a:cs typeface="Andalus" pitchFamily="18" charset="-78"/>
            </a:endParaRPr>
          </a:p>
          <a:p>
            <a:r>
              <a:rPr lang="en-US" sz="2800" dirty="0">
                <a:latin typeface="Andalus" pitchFamily="18" charset="-78"/>
                <a:cs typeface="Andalus" pitchFamily="18" charset="-78"/>
              </a:rPr>
              <a:t>A </a:t>
            </a:r>
            <a:r>
              <a:rPr lang="en-US" sz="2800" dirty="0" err="1">
                <a:latin typeface="Andalus" pitchFamily="18" charset="-78"/>
                <a:cs typeface="Andalus" pitchFamily="18" charset="-78"/>
              </a:rPr>
              <a:t>multipara</a:t>
            </a:r>
            <a:r>
              <a:rPr lang="en-US" sz="2800" dirty="0">
                <a:latin typeface="Andalus" pitchFamily="18" charset="-78"/>
                <a:cs typeface="Andalus" pitchFamily="18" charset="-78"/>
              </a:rPr>
              <a:t> with relaxed pelvic or </a:t>
            </a:r>
            <a:r>
              <a:rPr lang="en-US" sz="2800" dirty="0" err="1">
                <a:latin typeface="Andalus" pitchFamily="18" charset="-78"/>
                <a:cs typeface="Andalus" pitchFamily="18" charset="-78"/>
              </a:rPr>
              <a:t>perineal</a:t>
            </a:r>
            <a:r>
              <a:rPr lang="en-US" sz="2800" dirty="0">
                <a:latin typeface="Andalus" pitchFamily="18" charset="-78"/>
                <a:cs typeface="Andalus" pitchFamily="18" charset="-78"/>
              </a:rPr>
              <a:t> floor muscles may have an extremely short period of expulsion.</a:t>
            </a:r>
            <a:endParaRPr lang="en-US" sz="2800" dirty="0">
              <a:latin typeface="Andalus" pitchFamily="18" charset="-78"/>
              <a:cs typeface="Andalus" pitchFamily="18" charset="-78"/>
            </a:endParaRPr>
          </a:p>
          <a:p>
            <a:r>
              <a:rPr lang="en-US" sz="2800" dirty="0">
                <a:latin typeface="Andalus" pitchFamily="18" charset="-78"/>
                <a:cs typeface="Andalus" pitchFamily="18" charset="-78"/>
              </a:rPr>
              <a:t>A </a:t>
            </a:r>
            <a:r>
              <a:rPr lang="en-US" sz="2800" dirty="0" err="1">
                <a:latin typeface="Andalus" pitchFamily="18" charset="-78"/>
                <a:cs typeface="Andalus" pitchFamily="18" charset="-78"/>
              </a:rPr>
              <a:t>multipara</a:t>
            </a:r>
            <a:r>
              <a:rPr lang="en-US" sz="2800" dirty="0">
                <a:latin typeface="Andalus" pitchFamily="18" charset="-78"/>
                <a:cs typeface="Andalus" pitchFamily="18" charset="-78"/>
              </a:rPr>
              <a:t> with unusually strong, forceful contractions. Two to three powerful contractions may cause the baby to appear with considerable rapidity.</a:t>
            </a:r>
            <a:endParaRPr lang="en-US" sz="2800" dirty="0">
              <a:latin typeface="Andalus" pitchFamily="18" charset="-78"/>
              <a:cs typeface="Andalus" pitchFamily="18" charset="-78"/>
            </a:endParaRPr>
          </a:p>
          <a:p>
            <a:r>
              <a:rPr lang="en-US" sz="2800" dirty="0">
                <a:latin typeface="Andalus" pitchFamily="18" charset="-78"/>
                <a:cs typeface="Andalus" pitchFamily="18" charset="-78"/>
              </a:rPr>
              <a:t>Inadequate warning of imminent birth due to absence of painful sensations during labor.</a:t>
            </a:r>
            <a:endParaRPr lang="en-US" sz="2800" dirty="0">
              <a:latin typeface="Andalus" pitchFamily="18" charset="-78"/>
              <a:cs typeface="Andalus" pitchFamily="18" charset="-78"/>
            </a:endParaRPr>
          </a:p>
          <a:p>
            <a:endParaRPr lang="en-US" sz="2800" b="1" u="sng"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latin typeface="Andalus" pitchFamily="18" charset="-78"/>
                <a:cs typeface="Andalus" pitchFamily="18" charset="-78"/>
              </a:rPr>
              <a:t>Danger of precipitate delivery</a:t>
            </a:r>
            <a:br>
              <a:rPr lang="en-US" b="1" dirty="0">
                <a:latin typeface="Andalus" pitchFamily="18" charset="-78"/>
                <a:cs typeface="Andalus" pitchFamily="18" charset="-78"/>
              </a:rPr>
            </a:br>
            <a:endParaRPr lang="en-US" b="1" dirty="0">
              <a:latin typeface="Andalus" pitchFamily="18" charset="-78"/>
              <a:cs typeface="Andalus" pitchFamily="18" charset="-78"/>
            </a:endParaRPr>
          </a:p>
        </p:txBody>
      </p:sp>
      <p:sp>
        <p:nvSpPr>
          <p:cNvPr id="3" name="Content Placeholder 2"/>
          <p:cNvSpPr>
            <a:spLocks noGrp="1"/>
          </p:cNvSpPr>
          <p:nvPr>
            <p:ph idx="1"/>
          </p:nvPr>
        </p:nvSpPr>
        <p:spPr>
          <a:xfrm>
            <a:off x="0" y="609600"/>
            <a:ext cx="9144000" cy="6248400"/>
          </a:xfrm>
        </p:spPr>
        <p:txBody>
          <a:bodyPr>
            <a:normAutofit fontScale="92500" lnSpcReduction="20000"/>
          </a:bodyPr>
          <a:lstStyle/>
          <a:p>
            <a:pPr>
              <a:buNone/>
            </a:pPr>
            <a:r>
              <a:rPr lang="en-US" dirty="0">
                <a:latin typeface="Andalus" pitchFamily="18" charset="-78"/>
                <a:cs typeface="Andalus" pitchFamily="18" charset="-78"/>
              </a:rPr>
              <a:t>There are several misfortunes associated with precipitate delivery for both the mother and the infant. They are classified as maternal and neonatal</a:t>
            </a:r>
            <a:r>
              <a:rPr lang="en-US" dirty="0" smtClean="0">
                <a:latin typeface="Andalus" pitchFamily="18" charset="-78"/>
                <a:cs typeface="Andalus" pitchFamily="18" charset="-78"/>
              </a:rPr>
              <a:t>.</a:t>
            </a:r>
            <a:endParaRPr lang="en-US" dirty="0">
              <a:latin typeface="Andalus" pitchFamily="18" charset="-78"/>
              <a:cs typeface="Andalus" pitchFamily="18" charset="-78"/>
            </a:endParaRPr>
          </a:p>
          <a:p>
            <a:pPr>
              <a:buNone/>
            </a:pPr>
            <a:r>
              <a:rPr lang="en-US" b="1" u="sng" dirty="0">
                <a:latin typeface="Andalus" pitchFamily="18" charset="-78"/>
                <a:cs typeface="Andalus" pitchFamily="18" charset="-78"/>
              </a:rPr>
              <a:t>Maternal.</a:t>
            </a:r>
            <a:endParaRPr lang="en-US" b="1" u="sng" dirty="0">
              <a:latin typeface="Andalus" pitchFamily="18" charset="-78"/>
              <a:cs typeface="Andalus" pitchFamily="18" charset="-78"/>
            </a:endParaRPr>
          </a:p>
          <a:p>
            <a:r>
              <a:rPr lang="en-US" dirty="0">
                <a:latin typeface="Andalus" pitchFamily="18" charset="-78"/>
                <a:cs typeface="Andalus" pitchFamily="18" charset="-78"/>
              </a:rPr>
              <a:t>May cause lacerations of the cervix, vagina, and/or perineum. Rapid descent and delivery of an infant does not allow maternal tissues adequate time to stretch and accommodate the passage of the infant.</a:t>
            </a:r>
            <a:endParaRPr lang="en-US" dirty="0">
              <a:latin typeface="Andalus" pitchFamily="18" charset="-78"/>
              <a:cs typeface="Andalus" pitchFamily="18" charset="-78"/>
            </a:endParaRPr>
          </a:p>
          <a:p>
            <a:r>
              <a:rPr lang="en-US" dirty="0">
                <a:latin typeface="Andalus" pitchFamily="18" charset="-78"/>
                <a:cs typeface="Andalus" pitchFamily="18" charset="-78"/>
              </a:rPr>
              <a:t>There may be hemorrhaging originating from lacerations and/or hematomas of the cervix, vagina, or perineum. There may also be hemorrhaging from the uterus</a:t>
            </a:r>
            <a:r>
              <a:rPr lang="en-US" dirty="0" smtClean="0">
                <a:latin typeface="Andalus" pitchFamily="18" charset="-78"/>
                <a:cs typeface="Andalus" pitchFamily="18" charset="-78"/>
              </a:rPr>
              <a:t>.</a:t>
            </a:r>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 </a:t>
            </a:r>
            <a:r>
              <a:rPr lang="en-US" dirty="0">
                <a:latin typeface="Andalus" pitchFamily="18" charset="-78"/>
                <a:cs typeface="Andalus" pitchFamily="18" charset="-78"/>
              </a:rPr>
              <a:t>Uterine </a:t>
            </a:r>
            <a:r>
              <a:rPr lang="en-US" dirty="0" err="1">
                <a:latin typeface="Andalus" pitchFamily="18" charset="-78"/>
                <a:cs typeface="Andalus" pitchFamily="18" charset="-78"/>
              </a:rPr>
              <a:t>atony</a:t>
            </a:r>
            <a:r>
              <a:rPr lang="en-US" dirty="0">
                <a:latin typeface="Andalus" pitchFamily="18" charset="-78"/>
                <a:cs typeface="Andalus" pitchFamily="18" charset="-78"/>
              </a:rPr>
              <a:t> may result from muscular exhaustion after unusually strong and rapid labor.</a:t>
            </a:r>
            <a:endParaRPr lang="en-US" dirty="0">
              <a:latin typeface="Andalus" pitchFamily="18" charset="-78"/>
              <a:cs typeface="Andalus" pitchFamily="18" charset="-78"/>
            </a:endParaRPr>
          </a:p>
          <a:p>
            <a:r>
              <a:rPr lang="en-US" dirty="0">
                <a:latin typeface="Andalus" pitchFamily="18" charset="-78"/>
                <a:cs typeface="Andalus" pitchFamily="18" charset="-78"/>
              </a:rPr>
              <a:t>There may be infection as a result of unsterile delivery</a:t>
            </a:r>
            <a:r>
              <a:rPr lang="en-US" dirty="0" smtClean="0">
                <a:latin typeface="Andalus" pitchFamily="18" charset="-78"/>
                <a:cs typeface="Andalus" pitchFamily="18" charset="-78"/>
              </a:rPr>
              <a:t>.</a:t>
            </a:r>
            <a:endParaRPr lang="en-US"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153400" cy="5821363"/>
          </a:xfrm>
        </p:spPr>
        <p:txBody>
          <a:bodyPr>
            <a:normAutofit fontScale="92500"/>
          </a:bodyPr>
          <a:lstStyle/>
          <a:p>
            <a:pPr>
              <a:buNone/>
            </a:pPr>
            <a:r>
              <a:rPr lang="en-US" b="1" u="sng" dirty="0" smtClean="0">
                <a:latin typeface="Andalus" pitchFamily="18" charset="-78"/>
                <a:cs typeface="Andalus" pitchFamily="18" charset="-78"/>
              </a:rPr>
              <a:t>Neonatal.</a:t>
            </a:r>
            <a:endParaRPr lang="en-US" b="1" u="sng" dirty="0" smtClean="0">
              <a:latin typeface="Andalus" pitchFamily="18" charset="-78"/>
              <a:cs typeface="Andalus" pitchFamily="18" charset="-78"/>
            </a:endParaRPr>
          </a:p>
          <a:p>
            <a:r>
              <a:rPr lang="en-US" dirty="0" smtClean="0">
                <a:latin typeface="Andalus" pitchFamily="18" charset="-78"/>
                <a:cs typeface="Andalus" pitchFamily="18" charset="-78"/>
              </a:rPr>
              <a:t>May cause intracranial hemorrhage resulting from a sudden change in pressure on the fetal head during rapid expulsion.</a:t>
            </a:r>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May cause aspiration of amniotic fluid, if unattended to or immediately following delivery.</a:t>
            </a:r>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There may be neonatal infection as a result of unsterile delivery.</a:t>
            </a:r>
            <a:endParaRPr lang="en-US" dirty="0" smtClean="0">
              <a:latin typeface="Andalus" pitchFamily="18" charset="-78"/>
              <a:cs typeface="Andalus" pitchFamily="18" charset="-78"/>
            </a:endParaRPr>
          </a:p>
          <a:p>
            <a:pPr>
              <a:buNone/>
            </a:pPr>
            <a:r>
              <a:rPr lang="en-US" b="1" i="1" dirty="0" smtClean="0">
                <a:latin typeface="Andalus" pitchFamily="18" charset="-78"/>
                <a:cs typeface="Andalus" pitchFamily="18" charset="-78"/>
              </a:rPr>
              <a:t>NB: Precipitate </a:t>
            </a:r>
            <a:r>
              <a:rPr lang="en-US" b="1" i="1" dirty="0">
                <a:latin typeface="Andalus" pitchFamily="18" charset="-78"/>
                <a:cs typeface="Andalus" pitchFamily="18" charset="-78"/>
              </a:rPr>
              <a:t>labour tends to </a:t>
            </a:r>
            <a:r>
              <a:rPr lang="en-US" b="1" i="1" dirty="0" smtClean="0">
                <a:latin typeface="Andalus" pitchFamily="18" charset="-78"/>
                <a:cs typeface="Andalus" pitchFamily="18" charset="-78"/>
              </a:rPr>
              <a:t>recur. Therefore</a:t>
            </a:r>
            <a:r>
              <a:rPr lang="en-US" b="1" i="1" dirty="0">
                <a:latin typeface="Andalus" pitchFamily="18" charset="-78"/>
                <a:cs typeface="Andalus" pitchFamily="18" charset="-78"/>
              </a:rPr>
              <a:t>, with future pregnancies </a:t>
            </a:r>
            <a:r>
              <a:rPr lang="en-US" b="1" i="1" dirty="0" smtClean="0">
                <a:latin typeface="Andalus" pitchFamily="18" charset="-78"/>
                <a:cs typeface="Andalus" pitchFamily="18" charset="-78"/>
              </a:rPr>
              <a:t>the mother </a:t>
            </a:r>
            <a:r>
              <a:rPr lang="en-US" b="1" i="1" dirty="0">
                <a:latin typeface="Andalus" pitchFamily="18" charset="-78"/>
                <a:cs typeface="Andalus" pitchFamily="18" charset="-78"/>
              </a:rPr>
              <a:t>needs to be admitted </a:t>
            </a:r>
            <a:r>
              <a:rPr lang="en-US" b="1" i="1" dirty="0" smtClean="0">
                <a:latin typeface="Andalus" pitchFamily="18" charset="-78"/>
                <a:cs typeface="Andalus" pitchFamily="18" charset="-78"/>
              </a:rPr>
              <a:t>early into </a:t>
            </a:r>
            <a:r>
              <a:rPr lang="en-US" b="1" i="1" dirty="0">
                <a:latin typeface="Andalus" pitchFamily="18" charset="-78"/>
                <a:cs typeface="Andalus" pitchFamily="18" charset="-78"/>
              </a:rPr>
              <a:t>hospital for safe delivery.</a:t>
            </a:r>
            <a:endParaRPr lang="en-US" dirty="0" smtClean="0">
              <a:latin typeface="Andalus" pitchFamily="18" charset="-78"/>
              <a:cs typeface="Andalus" pitchFamily="18" charset="-78"/>
            </a:endParaRPr>
          </a:p>
          <a:p>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1066800"/>
          </a:xfrm>
        </p:spPr>
        <p:txBody>
          <a:bodyPr>
            <a:normAutofit fontScale="90000"/>
          </a:bodyPr>
          <a:lstStyle/>
          <a:p>
            <a:br>
              <a:rPr lang="en-US" b="1" dirty="0" smtClean="0">
                <a:latin typeface="Andalus" pitchFamily="18" charset="-78"/>
                <a:cs typeface="Andalus" pitchFamily="18" charset="-78"/>
              </a:rPr>
            </a:br>
            <a:r>
              <a:rPr lang="en-US" b="1" dirty="0" smtClean="0">
                <a:latin typeface="Andalus" pitchFamily="18" charset="-78"/>
                <a:cs typeface="Andalus" pitchFamily="18" charset="-78"/>
              </a:rPr>
              <a:t>NURSING CARE TO PREPARE FOR ANTICIPATED PRECIPITATE BIRTH</a:t>
            </a:r>
            <a:br>
              <a:rPr lang="en-US" b="1" dirty="0" smtClean="0">
                <a:latin typeface="Andalus" pitchFamily="18" charset="-78"/>
                <a:cs typeface="Andalus" pitchFamily="18" charset="-78"/>
              </a:rPr>
            </a:br>
            <a:endParaRPr lang="en-US" dirty="0">
              <a:latin typeface="Andalus" pitchFamily="18" charset="-78"/>
              <a:cs typeface="Andalus" pitchFamily="18" charset="-78"/>
            </a:endParaRPr>
          </a:p>
        </p:txBody>
      </p:sp>
      <p:sp>
        <p:nvSpPr>
          <p:cNvPr id="3" name="Content Placeholder 2"/>
          <p:cNvSpPr>
            <a:spLocks noGrp="1"/>
          </p:cNvSpPr>
          <p:nvPr>
            <p:ph idx="1"/>
          </p:nvPr>
        </p:nvSpPr>
        <p:spPr>
          <a:xfrm>
            <a:off x="533400" y="1219200"/>
            <a:ext cx="8610600" cy="5638799"/>
          </a:xfrm>
        </p:spPr>
        <p:txBody>
          <a:bodyPr>
            <a:normAutofit/>
          </a:bodyPr>
          <a:lstStyle/>
          <a:p>
            <a:pPr>
              <a:buNone/>
            </a:pPr>
            <a:r>
              <a:rPr lang="en-US" sz="2800" dirty="0" smtClean="0">
                <a:latin typeface="Andalus" pitchFamily="18" charset="-78"/>
                <a:cs typeface="Andalus" pitchFamily="18" charset="-78"/>
              </a:rPr>
              <a:t>a.</a:t>
            </a:r>
            <a:r>
              <a:rPr lang="en-US" sz="2800" b="1" dirty="0" smtClean="0">
                <a:latin typeface="Andalus" pitchFamily="18" charset="-78"/>
                <a:cs typeface="Andalus" pitchFamily="18" charset="-78"/>
              </a:rPr>
              <a:t> Assess Patient for an Impending Precipitous Delivery Situation</a:t>
            </a:r>
            <a:r>
              <a:rPr lang="en-US" sz="2800" dirty="0" smtClean="0">
                <a:latin typeface="Andalus" pitchFamily="18" charset="-78"/>
                <a:cs typeface="Andalus" pitchFamily="18" charset="-78"/>
              </a:rPr>
              <a:t>.</a:t>
            </a:r>
            <a:endParaRPr lang="en-US" sz="2800" b="1" dirty="0" smtClean="0">
              <a:latin typeface="Andalus" pitchFamily="18" charset="-78"/>
              <a:cs typeface="Andalus" pitchFamily="18" charset="-78"/>
            </a:endParaRPr>
          </a:p>
          <a:p>
            <a:pPr>
              <a:buNone/>
            </a:pPr>
            <a:r>
              <a:rPr lang="en-US" sz="2800" dirty="0" smtClean="0">
                <a:latin typeface="Andalus" pitchFamily="18" charset="-78"/>
                <a:cs typeface="Andalus" pitchFamily="18" charset="-78"/>
              </a:rPr>
              <a:t>(1) Patient has previous obstetric history of rapid labor/delivery.</a:t>
            </a:r>
            <a:endParaRPr lang="en-US" sz="2800" b="1" dirty="0" smtClean="0">
              <a:latin typeface="Andalus" pitchFamily="18" charset="-78"/>
              <a:cs typeface="Andalus" pitchFamily="18" charset="-78"/>
            </a:endParaRPr>
          </a:p>
          <a:p>
            <a:pPr>
              <a:buNone/>
            </a:pPr>
            <a:r>
              <a:rPr lang="en-US" sz="2800" dirty="0" smtClean="0">
                <a:latin typeface="Andalus" pitchFamily="18" charset="-78"/>
                <a:cs typeface="Andalus" pitchFamily="18" charset="-78"/>
              </a:rPr>
              <a:t>(2) Patient complains of a sudden, intense urge to push.</a:t>
            </a:r>
            <a:endParaRPr lang="en-US" sz="2800" b="1" dirty="0" smtClean="0">
              <a:latin typeface="Andalus" pitchFamily="18" charset="-78"/>
              <a:cs typeface="Andalus" pitchFamily="18" charset="-78"/>
            </a:endParaRPr>
          </a:p>
          <a:p>
            <a:pPr>
              <a:buNone/>
            </a:pPr>
            <a:r>
              <a:rPr lang="en-US" sz="2800" dirty="0" smtClean="0">
                <a:latin typeface="Andalus" pitchFamily="18" charset="-78"/>
                <a:cs typeface="Andalus" pitchFamily="18" charset="-78"/>
              </a:rPr>
              <a:t>(3) Notable increase in bloody show.</a:t>
            </a:r>
            <a:endParaRPr lang="en-US" sz="2800" b="1" dirty="0" smtClean="0">
              <a:latin typeface="Andalus" pitchFamily="18" charset="-78"/>
              <a:cs typeface="Andalus" pitchFamily="18" charset="-78"/>
            </a:endParaRPr>
          </a:p>
          <a:p>
            <a:pPr>
              <a:buNone/>
            </a:pPr>
            <a:r>
              <a:rPr lang="en-US" sz="2800" dirty="0" smtClean="0">
                <a:latin typeface="Andalus" pitchFamily="18" charset="-78"/>
                <a:cs typeface="Andalus" pitchFamily="18" charset="-78"/>
              </a:rPr>
              <a:t>(4) Sudden bulging of the perineum.</a:t>
            </a:r>
            <a:endParaRPr lang="en-US" sz="2800" b="1" dirty="0" smtClean="0">
              <a:latin typeface="Andalus" pitchFamily="18" charset="-78"/>
              <a:cs typeface="Andalus" pitchFamily="18" charset="-78"/>
            </a:endParaRPr>
          </a:p>
          <a:p>
            <a:pPr>
              <a:buNone/>
            </a:pPr>
            <a:r>
              <a:rPr lang="en-US" sz="2800" dirty="0" smtClean="0">
                <a:latin typeface="Andalus" pitchFamily="18" charset="-78"/>
                <a:cs typeface="Andalus" pitchFamily="18" charset="-78"/>
              </a:rPr>
              <a:t>(5) Sudden crowning of the presenting part.</a:t>
            </a:r>
            <a:endParaRPr lang="en-US" sz="2800" b="1" dirty="0" smtClean="0">
              <a:latin typeface="Andalus" pitchFamily="18" charset="-78"/>
              <a:cs typeface="Andalus" pitchFamily="18" charset="-78"/>
            </a:endParaRPr>
          </a:p>
          <a:p>
            <a:pPr>
              <a:buNone/>
            </a:pPr>
            <a:r>
              <a:rPr lang="en-US" sz="2800" dirty="0" smtClean="0">
                <a:latin typeface="Andalus" pitchFamily="18" charset="-78"/>
                <a:cs typeface="Andalus" pitchFamily="18" charset="-78"/>
              </a:rPr>
              <a:t>b.</a:t>
            </a:r>
            <a:r>
              <a:rPr lang="en-US" sz="2800" b="1" dirty="0" smtClean="0">
                <a:latin typeface="Andalus" pitchFamily="18" charset="-78"/>
                <a:cs typeface="Andalus" pitchFamily="18" charset="-78"/>
              </a:rPr>
              <a:t> Call for Help</a:t>
            </a:r>
            <a:r>
              <a:rPr lang="en-US" sz="2800" dirty="0" smtClean="0">
                <a:latin typeface="Andalus" pitchFamily="18" charset="-78"/>
                <a:cs typeface="Andalus" pitchFamily="18" charset="-78"/>
              </a:rPr>
              <a:t>. Do not leave the patient unattended.</a:t>
            </a:r>
            <a:endParaRPr lang="en-US" sz="2800" b="1" dirty="0" smtClean="0">
              <a:latin typeface="Andalus" pitchFamily="18" charset="-78"/>
              <a:cs typeface="Andalus" pitchFamily="18" charset="-78"/>
            </a:endParaRPr>
          </a:p>
          <a:p>
            <a:pPr>
              <a:buNone/>
            </a:pPr>
            <a:br>
              <a:rPr lang="en-US" sz="2800" dirty="0" smtClean="0">
                <a:latin typeface="Andalus" pitchFamily="18" charset="-78"/>
                <a:cs typeface="Andalus" pitchFamily="18" charset="-78"/>
              </a:rPr>
            </a:br>
            <a:endParaRPr lang="en-US" sz="2800" dirty="0">
              <a:latin typeface="Andalus" pitchFamily="18" charset="-78"/>
              <a:cs typeface="Andalus" pitchFamily="18" charset="-78"/>
            </a:endParaRPr>
          </a:p>
        </p:txBody>
      </p:sp>
    </p:spTree>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0"/>
            <a:ext cx="8610600" cy="6857999"/>
          </a:xfrm>
        </p:spPr>
        <p:txBody>
          <a:bodyPr>
            <a:normAutofit/>
          </a:bodyPr>
          <a:lstStyle/>
          <a:p>
            <a:pPr>
              <a:buNone/>
            </a:pPr>
            <a:r>
              <a:rPr lang="en-US" sz="2800" dirty="0" smtClean="0">
                <a:latin typeface="Andalus" pitchFamily="18" charset="-78"/>
                <a:cs typeface="Andalus" pitchFamily="18" charset="-78"/>
              </a:rPr>
              <a:t>c.</a:t>
            </a:r>
            <a:r>
              <a:rPr lang="en-US" sz="2800" b="1" dirty="0" smtClean="0">
                <a:latin typeface="Andalus" pitchFamily="18" charset="-78"/>
                <a:cs typeface="Andalus" pitchFamily="18" charset="-78"/>
              </a:rPr>
              <a:t> Obtain a Sterile Obstetric or Precipitate Delivery Pack, if Available</a:t>
            </a:r>
            <a:r>
              <a:rPr lang="en-US" sz="2800" dirty="0" smtClean="0">
                <a:latin typeface="Andalus" pitchFamily="18" charset="-78"/>
                <a:cs typeface="Andalus" pitchFamily="18" charset="-78"/>
              </a:rPr>
              <a:t>. The pack contains a variety of supplies to include towels, drapes, sanitary pads, </a:t>
            </a:r>
            <a:r>
              <a:rPr lang="en-US" sz="2800" dirty="0" err="1" smtClean="0">
                <a:latin typeface="Andalus" pitchFamily="18" charset="-78"/>
                <a:cs typeface="Andalus" pitchFamily="18" charset="-78"/>
              </a:rPr>
              <a:t>e.t.c</a:t>
            </a:r>
            <a:endParaRPr lang="en-US" sz="2800" dirty="0" smtClean="0">
              <a:latin typeface="Andalus" pitchFamily="18" charset="-78"/>
              <a:cs typeface="Andalus" pitchFamily="18" charset="-78"/>
            </a:endParaRPr>
          </a:p>
          <a:p>
            <a:pPr>
              <a:buNone/>
            </a:pPr>
            <a:r>
              <a:rPr lang="en-US" sz="2800" b="1" u="sng" dirty="0" smtClean="0">
                <a:latin typeface="Andalus" pitchFamily="18" charset="-78"/>
                <a:cs typeface="Andalus" pitchFamily="18" charset="-78"/>
              </a:rPr>
              <a:t>NURSING CARE AFTER A PRECIPITATE DELIVERY</a:t>
            </a:r>
            <a:endParaRPr lang="en-US" sz="2800" b="1" u="sng" dirty="0" smtClean="0">
              <a:latin typeface="Andalus" pitchFamily="18" charset="-78"/>
              <a:cs typeface="Andalus" pitchFamily="18" charset="-78"/>
            </a:endParaRPr>
          </a:p>
          <a:p>
            <a:r>
              <a:rPr lang="en-US" sz="2800" dirty="0" smtClean="0">
                <a:latin typeface="Andalus" pitchFamily="18" charset="-78"/>
                <a:cs typeface="Andalus" pitchFamily="18" charset="-78"/>
              </a:rPr>
              <a:t>Assist the mother into a comfortable position with her legs extended.</a:t>
            </a:r>
            <a:endParaRPr lang="en-US" sz="2800" b="1" dirty="0" smtClean="0">
              <a:latin typeface="Andalus" pitchFamily="18" charset="-78"/>
              <a:cs typeface="Andalus" pitchFamily="18" charset="-78"/>
            </a:endParaRPr>
          </a:p>
          <a:p>
            <a:r>
              <a:rPr lang="en-US" sz="2800" dirty="0" smtClean="0">
                <a:latin typeface="Andalus" pitchFamily="18" charset="-78"/>
                <a:cs typeface="Andalus" pitchFamily="18" charset="-78"/>
              </a:rPr>
              <a:t>Provide a clean surface under the patient's buttocks.</a:t>
            </a:r>
            <a:endParaRPr lang="en-US" sz="2800" b="1" dirty="0" smtClean="0">
              <a:latin typeface="Andalus" pitchFamily="18" charset="-78"/>
              <a:cs typeface="Andalus" pitchFamily="18" charset="-78"/>
            </a:endParaRPr>
          </a:p>
          <a:p>
            <a:r>
              <a:rPr lang="en-US" sz="2800" dirty="0" smtClean="0">
                <a:latin typeface="Andalus" pitchFamily="18" charset="-78"/>
                <a:cs typeface="Andalus" pitchFamily="18" charset="-78"/>
              </a:rPr>
              <a:t>Check uterine </a:t>
            </a:r>
            <a:r>
              <a:rPr lang="en-US" sz="2800" dirty="0" err="1" smtClean="0">
                <a:latin typeface="Andalus" pitchFamily="18" charset="-78"/>
                <a:cs typeface="Andalus" pitchFamily="18" charset="-78"/>
              </a:rPr>
              <a:t>fundus</a:t>
            </a:r>
            <a:r>
              <a:rPr lang="en-US" sz="2800" dirty="0" smtClean="0">
                <a:latin typeface="Andalus" pitchFamily="18" charset="-78"/>
                <a:cs typeface="Andalus" pitchFamily="18" charset="-78"/>
              </a:rPr>
              <a:t> every 10 to 15 minutes during the first hour to assure contraction of </a:t>
            </a:r>
            <a:r>
              <a:rPr lang="en-US" sz="2800" dirty="0" err="1" smtClean="0">
                <a:latin typeface="Andalus" pitchFamily="18" charset="-78"/>
                <a:cs typeface="Andalus" pitchFamily="18" charset="-78"/>
              </a:rPr>
              <a:t>myometrium</a:t>
            </a:r>
            <a:r>
              <a:rPr lang="en-US" sz="2800" dirty="0" smtClean="0">
                <a:latin typeface="Andalus" pitchFamily="18" charset="-78"/>
                <a:cs typeface="Andalus" pitchFamily="18" charset="-78"/>
              </a:rPr>
              <a:t> and normal </a:t>
            </a:r>
            <a:r>
              <a:rPr lang="en-US" sz="2800" dirty="0" err="1" smtClean="0">
                <a:latin typeface="Andalus" pitchFamily="18" charset="-78"/>
                <a:cs typeface="Andalus" pitchFamily="18" charset="-78"/>
              </a:rPr>
              <a:t>lochial</a:t>
            </a:r>
            <a:r>
              <a:rPr lang="en-US" sz="2800" dirty="0" smtClean="0">
                <a:latin typeface="Andalus" pitchFamily="18" charset="-78"/>
                <a:cs typeface="Andalus" pitchFamily="18" charset="-78"/>
              </a:rPr>
              <a:t> flow.</a:t>
            </a:r>
            <a:endParaRPr lang="en-US" sz="2800" b="1" dirty="0" smtClean="0">
              <a:latin typeface="Andalus" pitchFamily="18" charset="-78"/>
              <a:cs typeface="Andalus" pitchFamily="18" charset="-78"/>
            </a:endParaRPr>
          </a:p>
          <a:p>
            <a:r>
              <a:rPr lang="en-US" sz="2800" dirty="0" smtClean="0">
                <a:latin typeface="Andalus" pitchFamily="18" charset="-78"/>
                <a:cs typeface="Andalus" pitchFamily="18" charset="-78"/>
              </a:rPr>
              <a:t>Gently massage the uterus if the </a:t>
            </a:r>
            <a:r>
              <a:rPr lang="en-US" sz="2800" dirty="0" err="1" smtClean="0">
                <a:latin typeface="Andalus" pitchFamily="18" charset="-78"/>
                <a:cs typeface="Andalus" pitchFamily="18" charset="-78"/>
              </a:rPr>
              <a:t>fundus</a:t>
            </a:r>
            <a:r>
              <a:rPr lang="en-US" sz="2800" dirty="0" smtClean="0">
                <a:latin typeface="Andalus" pitchFamily="18" charset="-78"/>
                <a:cs typeface="Andalus" pitchFamily="18" charset="-78"/>
              </a:rPr>
              <a:t> is soft or boggy.</a:t>
            </a:r>
            <a:endParaRPr lang="en-US" sz="2800" b="1" dirty="0" smtClean="0">
              <a:latin typeface="Andalus" pitchFamily="18" charset="-78"/>
              <a:cs typeface="Andalus" pitchFamily="18" charset="-78"/>
            </a:endParaRPr>
          </a:p>
          <a:p>
            <a:r>
              <a:rPr lang="en-US" sz="2800" dirty="0" smtClean="0">
                <a:latin typeface="Andalus" pitchFamily="18" charset="-78"/>
                <a:cs typeface="Andalus" pitchFamily="18" charset="-78"/>
              </a:rPr>
              <a:t>Avoid overstimulation as </a:t>
            </a:r>
            <a:r>
              <a:rPr lang="en-US" sz="2800" dirty="0" err="1" smtClean="0">
                <a:latin typeface="Andalus" pitchFamily="18" charset="-78"/>
                <a:cs typeface="Andalus" pitchFamily="18" charset="-78"/>
              </a:rPr>
              <a:t>myometrium</a:t>
            </a:r>
            <a:r>
              <a:rPr lang="en-US" sz="2800" dirty="0" smtClean="0">
                <a:latin typeface="Andalus" pitchFamily="18" charset="-78"/>
                <a:cs typeface="Andalus" pitchFamily="18" charset="-78"/>
              </a:rPr>
              <a:t> will fatigue and result in severe </a:t>
            </a:r>
            <a:r>
              <a:rPr lang="en-US" sz="2800" dirty="0" err="1" smtClean="0">
                <a:latin typeface="Andalus" pitchFamily="18" charset="-78"/>
                <a:cs typeface="Andalus" pitchFamily="18" charset="-78"/>
              </a:rPr>
              <a:t>atony</a:t>
            </a:r>
            <a:r>
              <a:rPr lang="en-US" sz="2800" dirty="0" smtClean="0">
                <a:latin typeface="Andalus" pitchFamily="18" charset="-78"/>
                <a:cs typeface="Andalus" pitchFamily="18" charset="-78"/>
              </a:rPr>
              <a:t>.</a:t>
            </a:r>
            <a:endParaRPr lang="en-US" sz="2800" b="1" dirty="0" smtClean="0">
              <a:latin typeface="Andalus" pitchFamily="18" charset="-78"/>
              <a:cs typeface="Andalus" pitchFamily="18" charset="-78"/>
            </a:endParaRPr>
          </a:p>
          <a:p>
            <a:pPr>
              <a:buNone/>
            </a:pPr>
            <a:endParaRPr lang="en-US" sz="2800" b="1" u="sng" dirty="0">
              <a:latin typeface="Andalus" pitchFamily="18" charset="-78"/>
              <a:cs typeface="Andalus" pitchFamily="18" charset="-78"/>
            </a:endParaRPr>
          </a:p>
        </p:txBody>
      </p:sp>
    </p:spTree>
  </p:cSld>
  <p:clrMapOvr>
    <a:masterClrMapping/>
  </p:clrMapOvr>
  <p:transition spd="slow">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0"/>
            <a:ext cx="8610600" cy="6858000"/>
          </a:xfrm>
        </p:spPr>
        <p:txBody>
          <a:bodyPr>
            <a:normAutofit lnSpcReduction="10000"/>
          </a:bodyPr>
          <a:lstStyle/>
          <a:p>
            <a:r>
              <a:rPr lang="en-US" dirty="0" smtClean="0">
                <a:latin typeface="Andalus" pitchFamily="18" charset="-78"/>
                <a:cs typeface="Andalus" pitchFamily="18" charset="-78"/>
              </a:rPr>
              <a:t>Assess the amount of blood loss from the delivery. Normally, blood loss is less than 500 cc. Save all evidence of blood loss.</a:t>
            </a:r>
            <a:endParaRPr lang="en-US" b="1" dirty="0" smtClean="0">
              <a:latin typeface="Andalus" pitchFamily="18" charset="-78"/>
              <a:cs typeface="Andalus" pitchFamily="18" charset="-78"/>
            </a:endParaRPr>
          </a:p>
          <a:p>
            <a:r>
              <a:rPr lang="en-US" dirty="0" smtClean="0">
                <a:latin typeface="Andalus" pitchFamily="18" charset="-78"/>
                <a:cs typeface="Andalus" pitchFamily="18" charset="-78"/>
              </a:rPr>
              <a:t>Assess for intactness of the placenta.</a:t>
            </a:r>
            <a:endParaRPr lang="en-US" b="1" dirty="0" smtClean="0">
              <a:latin typeface="Andalus" pitchFamily="18" charset="-78"/>
              <a:cs typeface="Andalus" pitchFamily="18" charset="-78"/>
            </a:endParaRPr>
          </a:p>
          <a:p>
            <a:r>
              <a:rPr lang="en-US" dirty="0" smtClean="0">
                <a:latin typeface="Andalus" pitchFamily="18" charset="-78"/>
                <a:cs typeface="Andalus" pitchFamily="18" charset="-78"/>
              </a:rPr>
              <a:t>Provide for comfort and warmth of both patients. Promote fluids in the mother as tolerated.</a:t>
            </a:r>
            <a:endParaRPr lang="en-US" b="1" dirty="0" smtClean="0">
              <a:latin typeface="Andalus" pitchFamily="18" charset="-78"/>
              <a:cs typeface="Andalus" pitchFamily="18" charset="-78"/>
            </a:endParaRPr>
          </a:p>
          <a:p>
            <a:r>
              <a:rPr lang="en-US" dirty="0" smtClean="0">
                <a:latin typeface="Andalus" pitchFamily="18" charset="-78"/>
                <a:cs typeface="Andalus" pitchFamily="18" charset="-78"/>
              </a:rPr>
              <a:t>Encourage the mother to void to prevent bladder distention.</a:t>
            </a:r>
            <a:endParaRPr lang="en-US" b="1" dirty="0" smtClean="0">
              <a:latin typeface="Andalus" pitchFamily="18" charset="-78"/>
              <a:cs typeface="Andalus" pitchFamily="18" charset="-78"/>
            </a:endParaRPr>
          </a:p>
          <a:p>
            <a:r>
              <a:rPr lang="en-US" dirty="0" smtClean="0">
                <a:latin typeface="Andalus" pitchFamily="18" charset="-78"/>
                <a:cs typeface="Andalus" pitchFamily="18" charset="-78"/>
              </a:rPr>
              <a:t>Make notations about the birth to include:</a:t>
            </a:r>
            <a:endParaRPr lang="en-US" dirty="0" smtClean="0">
              <a:latin typeface="Andalus" pitchFamily="18" charset="-78"/>
              <a:cs typeface="Andalus" pitchFamily="18" charset="-78"/>
            </a:endParaRPr>
          </a:p>
          <a:p>
            <a:pPr lvl="1"/>
            <a:r>
              <a:rPr lang="en-US" dirty="0" smtClean="0">
                <a:latin typeface="Andalus" pitchFamily="18" charset="-78"/>
                <a:cs typeface="Andalus" pitchFamily="18" charset="-78"/>
              </a:rPr>
              <a:t>Fetal position and presentation.</a:t>
            </a:r>
            <a:endParaRPr lang="en-US" sz="6800" b="1" dirty="0" smtClean="0">
              <a:latin typeface="Andalus" pitchFamily="18" charset="-78"/>
              <a:cs typeface="Andalus" pitchFamily="18" charset="-78"/>
            </a:endParaRPr>
          </a:p>
          <a:p>
            <a:pPr lvl="1"/>
            <a:r>
              <a:rPr lang="en-US" dirty="0" smtClean="0">
                <a:latin typeface="Andalus" pitchFamily="18" charset="-78"/>
                <a:cs typeface="Andalus" pitchFamily="18" charset="-78"/>
              </a:rPr>
              <a:t>Presence of </a:t>
            </a:r>
            <a:r>
              <a:rPr lang="en-US" dirty="0" err="1" smtClean="0">
                <a:latin typeface="Andalus" pitchFamily="18" charset="-78"/>
                <a:cs typeface="Andalus" pitchFamily="18" charset="-78"/>
              </a:rPr>
              <a:t>nuchal</a:t>
            </a:r>
            <a:r>
              <a:rPr lang="en-US" dirty="0" smtClean="0">
                <a:latin typeface="Andalus" pitchFamily="18" charset="-78"/>
                <a:cs typeface="Andalus" pitchFamily="18" charset="-78"/>
              </a:rPr>
              <a:t> cord and method of reduction.</a:t>
            </a:r>
            <a:endParaRPr lang="en-US" sz="6800" b="1" dirty="0" smtClean="0">
              <a:latin typeface="Andalus" pitchFamily="18" charset="-78"/>
              <a:cs typeface="Andalus" pitchFamily="18" charset="-78"/>
            </a:endParaRPr>
          </a:p>
          <a:p>
            <a:pPr lvl="1"/>
            <a:r>
              <a:rPr lang="en-US" dirty="0" smtClean="0">
                <a:latin typeface="Andalus" pitchFamily="18" charset="-78"/>
                <a:cs typeface="Andalus" pitchFamily="18" charset="-78"/>
              </a:rPr>
              <a:t>Color, character, and amount of amniotic fluid.</a:t>
            </a:r>
            <a:endParaRPr lang="en-US" sz="6800" b="1" dirty="0" smtClean="0">
              <a:latin typeface="Andalus" pitchFamily="18" charset="-78"/>
              <a:cs typeface="Andalus" pitchFamily="18" charset="-78"/>
            </a:endParaRPr>
          </a:p>
          <a:p>
            <a:pPr lvl="1"/>
            <a:r>
              <a:rPr lang="en-US" dirty="0" smtClean="0">
                <a:latin typeface="Andalus" pitchFamily="18" charset="-78"/>
                <a:cs typeface="Andalus" pitchFamily="18" charset="-78"/>
              </a:rPr>
              <a:t>Time of delivery.</a:t>
            </a:r>
            <a:endParaRPr lang="en-US" sz="6800" b="1" dirty="0" smtClean="0">
              <a:latin typeface="Andalus" pitchFamily="18" charset="-78"/>
              <a:cs typeface="Andalus" pitchFamily="18" charset="-78"/>
            </a:endParaRPr>
          </a:p>
          <a:p>
            <a:pPr lvl="1"/>
            <a:endParaRPr lang="en-US" b="1" dirty="0" smtClean="0">
              <a:latin typeface="Andalus" pitchFamily="18" charset="-78"/>
              <a:cs typeface="Andalus" pitchFamily="18" charset="-78"/>
            </a:endParaRPr>
          </a:p>
          <a:p>
            <a:endParaRPr lang="en-US" dirty="0">
              <a:latin typeface="Andalus" pitchFamily="18" charset="-78"/>
              <a:cs typeface="Andalus" pitchFamily="18" charset="-78"/>
            </a:endParaRPr>
          </a:p>
        </p:txBody>
      </p:sp>
    </p:spTree>
  </p:cSld>
  <p:clrMapOvr>
    <a:masterClrMapping/>
  </p:clrMapOvr>
  <p:transition spd="slow">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1"/>
            <a:ext cx="8077200" cy="5588976"/>
          </a:xfrm>
        </p:spPr>
        <p:txBody>
          <a:bodyPr/>
          <a:lstStyle/>
          <a:p>
            <a:r>
              <a:rPr lang="en-US" dirty="0" smtClean="0">
                <a:latin typeface="Andalus" pitchFamily="18" charset="-78"/>
                <a:cs typeface="Andalus" pitchFamily="18" charset="-78"/>
              </a:rPr>
              <a:t>Sex of infant.</a:t>
            </a:r>
            <a:endParaRPr lang="en-US" b="1" dirty="0" smtClean="0">
              <a:latin typeface="Andalus" pitchFamily="18" charset="-78"/>
              <a:cs typeface="Andalus" pitchFamily="18" charset="-78"/>
            </a:endParaRPr>
          </a:p>
          <a:p>
            <a:r>
              <a:rPr lang="en-US" dirty="0" smtClean="0">
                <a:latin typeface="Andalus" pitchFamily="18" charset="-78"/>
                <a:cs typeface="Andalus" pitchFamily="18" charset="-78"/>
              </a:rPr>
              <a:t>APGAR scores; need for stimulation or resuscitation.</a:t>
            </a:r>
            <a:endParaRPr lang="en-US" b="1" dirty="0" smtClean="0">
              <a:latin typeface="Andalus" pitchFamily="18" charset="-78"/>
              <a:cs typeface="Andalus" pitchFamily="18" charset="-78"/>
            </a:endParaRPr>
          </a:p>
          <a:p>
            <a:r>
              <a:rPr lang="en-US" dirty="0" smtClean="0">
                <a:latin typeface="Andalus" pitchFamily="18" charset="-78"/>
                <a:cs typeface="Andalus" pitchFamily="18" charset="-78"/>
              </a:rPr>
              <a:t>Approximate time of placental expulsion, appearance, and completeness.</a:t>
            </a:r>
            <a:endParaRPr lang="en-US" b="1" dirty="0" smtClean="0">
              <a:latin typeface="Andalus" pitchFamily="18" charset="-78"/>
              <a:cs typeface="Andalus" pitchFamily="18" charset="-78"/>
            </a:endParaRPr>
          </a:p>
          <a:p>
            <a:r>
              <a:rPr lang="en-US" dirty="0" smtClean="0">
                <a:latin typeface="Andalus" pitchFamily="18" charset="-78"/>
                <a:cs typeface="Andalus" pitchFamily="18" charset="-78"/>
              </a:rPr>
              <a:t>Maternal condition (affect, amount of bleeding, and status of uterine contraction).</a:t>
            </a:r>
            <a:endParaRPr lang="en-US" b="1" dirty="0" smtClean="0">
              <a:latin typeface="Andalus" pitchFamily="18" charset="-78"/>
              <a:cs typeface="Andalus" pitchFamily="18" charset="-78"/>
            </a:endParaRPr>
          </a:p>
          <a:p>
            <a:r>
              <a:rPr lang="en-US" dirty="0" smtClean="0">
                <a:latin typeface="Andalus" pitchFamily="18" charset="-78"/>
                <a:cs typeface="Andalus" pitchFamily="18" charset="-78"/>
              </a:rPr>
              <a:t>Any unusual occurrences during the delivery.</a:t>
            </a:r>
            <a:endParaRPr lang="en-US" b="1" dirty="0" smtClean="0">
              <a:latin typeface="Andalus" pitchFamily="18" charset="-78"/>
              <a:cs typeface="Andalus" pitchFamily="18" charset="-78"/>
            </a:endParaRPr>
          </a:p>
          <a:p>
            <a:endParaRPr lang="en-US" dirty="0">
              <a:latin typeface="Andalus" pitchFamily="18" charset="-78"/>
              <a:cs typeface="Andalus" pitchFamily="18" charset="-78"/>
            </a:endParaRPr>
          </a:p>
        </p:txBody>
      </p:sp>
    </p:spTree>
  </p:cSld>
  <p:clrMapOvr>
    <a:masterClrMapping/>
  </p:clrMapOvr>
  <p:transition spd="slow">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296400" cy="1066800"/>
          </a:xfrm>
          <a:solidFill>
            <a:srgbClr val="4616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br>
              <a:rPr lang="en-GB" b="1" dirty="0" smtClean="0">
                <a:solidFill>
                  <a:srgbClr val="FFFF00"/>
                </a:solidFill>
                <a:latin typeface="Andalus" pitchFamily="18" charset="-78"/>
                <a:ea typeface="Microsoft YaHei" panose="020B0503020204020204" charset="-122"/>
                <a:cs typeface="Andalus" pitchFamily="18" charset="-78"/>
              </a:rPr>
            </a:br>
            <a:r>
              <a:rPr lang="en-GB" b="1" dirty="0" smtClean="0">
                <a:solidFill>
                  <a:srgbClr val="FFFF00"/>
                </a:solidFill>
                <a:latin typeface="Andalus" pitchFamily="18" charset="-78"/>
                <a:ea typeface="Microsoft YaHei" panose="020B0503020204020204" charset="-122"/>
                <a:cs typeface="Andalus" pitchFamily="18" charset="-78"/>
              </a:rPr>
              <a:t>	TRIAL OF LABOUR</a:t>
            </a:r>
            <a:br>
              <a:rPr lang="en-GB" b="1" dirty="0" smtClean="0">
                <a:solidFill>
                  <a:srgbClr val="FFFF00"/>
                </a:solidFill>
                <a:latin typeface="Andalus" pitchFamily="18" charset="-78"/>
                <a:ea typeface="Microsoft YaHei" panose="020B0503020204020204" charset="-122"/>
                <a:cs typeface="Andalus" pitchFamily="18" charset="-78"/>
              </a:rPr>
            </a:br>
            <a:endParaRPr lang="en-US" dirty="0">
              <a:solidFill>
                <a:srgbClr val="FFFF00"/>
              </a:solidFill>
              <a:latin typeface="Andalus" pitchFamily="18" charset="-78"/>
              <a:cs typeface="Andalus" pitchFamily="18" charset="-78"/>
            </a:endParaRPr>
          </a:p>
        </p:txBody>
      </p:sp>
      <p:sp>
        <p:nvSpPr>
          <p:cNvPr id="3" name="Content Placeholder 2"/>
          <p:cNvSpPr>
            <a:spLocks noGrp="1"/>
          </p:cNvSpPr>
          <p:nvPr>
            <p:ph idx="1"/>
          </p:nvPr>
        </p:nvSpPr>
        <p:spPr>
          <a:xfrm>
            <a:off x="533400" y="1295400"/>
            <a:ext cx="8610600" cy="5562600"/>
          </a:xfrm>
        </p:spPr>
        <p:txBody>
          <a:bodyPr/>
          <a:lstStyle/>
          <a:p>
            <a:pPr>
              <a:buNone/>
            </a:pPr>
            <a:r>
              <a:rPr lang="en-GB" b="1" u="sng" dirty="0" smtClean="0">
                <a:solidFill>
                  <a:srgbClr val="000000"/>
                </a:solidFill>
                <a:latin typeface="Andalus" pitchFamily="18" charset="-78"/>
                <a:ea typeface="Microsoft YaHei" panose="020B0503020204020204" charset="-122"/>
                <a:cs typeface="Andalus" pitchFamily="18" charset="-78"/>
              </a:rPr>
              <a:t>DEFINITION;</a:t>
            </a:r>
            <a:r>
              <a:rPr lang="en-GB" u="sng" dirty="0" smtClean="0">
                <a:solidFill>
                  <a:srgbClr val="000000"/>
                </a:solidFill>
                <a:latin typeface="Andalus" pitchFamily="18" charset="-78"/>
                <a:ea typeface="Microsoft YaHei" panose="020B0503020204020204" charset="-122"/>
                <a:cs typeface="Andalus" pitchFamily="18" charset="-78"/>
              </a:rPr>
              <a:t> </a:t>
            </a:r>
            <a:endParaRPr lang="en-GB" u="sng" dirty="0" smtClean="0">
              <a:solidFill>
                <a:srgbClr val="000000"/>
              </a:solidFill>
              <a:latin typeface="Andalus" pitchFamily="18" charset="-78"/>
              <a:ea typeface="Microsoft YaHei" panose="020B0503020204020204" charset="-122"/>
              <a:cs typeface="Andalus" pitchFamily="18" charset="-78"/>
            </a:endParaRPr>
          </a:p>
          <a:p>
            <a:r>
              <a:rPr lang="en-GB" dirty="0" smtClean="0">
                <a:solidFill>
                  <a:srgbClr val="000000"/>
                </a:solidFill>
                <a:latin typeface="Andalus" pitchFamily="18" charset="-78"/>
                <a:ea typeface="Microsoft YaHei" panose="020B0503020204020204" charset="-122"/>
                <a:cs typeface="Andalus" pitchFamily="18" charset="-78"/>
              </a:rPr>
              <a:t>Trial of labour is a test of labour conducted where there is a minor or moderate degree of </a:t>
            </a:r>
            <a:r>
              <a:rPr lang="en-GB" dirty="0" err="1" smtClean="0">
                <a:solidFill>
                  <a:srgbClr val="000000"/>
                </a:solidFill>
                <a:latin typeface="Andalus" pitchFamily="18" charset="-78"/>
                <a:ea typeface="Microsoft YaHei" panose="020B0503020204020204" charset="-122"/>
                <a:cs typeface="Andalus" pitchFamily="18" charset="-78"/>
              </a:rPr>
              <a:t>Cephalopelvic</a:t>
            </a:r>
            <a:r>
              <a:rPr lang="en-GB" dirty="0" smtClean="0">
                <a:solidFill>
                  <a:srgbClr val="000000"/>
                </a:solidFill>
                <a:latin typeface="Andalus" pitchFamily="18" charset="-78"/>
                <a:ea typeface="Microsoft YaHei" panose="020B0503020204020204" charset="-122"/>
                <a:cs typeface="Andalus" pitchFamily="18" charset="-78"/>
              </a:rPr>
              <a:t> Disproportion (CPD) in which it is difficult to decide whether delivery per vagina is possible because of a previous caesarean section</a:t>
            </a:r>
            <a:endParaRPr lang="en-GB" dirty="0" smtClean="0">
              <a:solidFill>
                <a:srgbClr val="000000"/>
              </a:solidFill>
              <a:latin typeface="Andalus" pitchFamily="18" charset="-78"/>
              <a:ea typeface="Microsoft YaHei" panose="020B0503020204020204" charset="-122"/>
              <a:cs typeface="Andalus" pitchFamily="18" charset="-78"/>
            </a:endParaRPr>
          </a:p>
          <a:p>
            <a:pPr>
              <a:buNone/>
            </a:pPr>
            <a:r>
              <a:rPr lang="en-US" b="1" dirty="0" smtClean="0">
                <a:latin typeface="Andalus" pitchFamily="18" charset="-78"/>
                <a:cs typeface="Andalus" pitchFamily="18" charset="-78"/>
              </a:rPr>
              <a:t>VAGINAL BIRTH AFTER CAESAREAN SECTION (VBAC) - </a:t>
            </a:r>
            <a:r>
              <a:rPr lang="en-US" dirty="0" smtClean="0">
                <a:latin typeface="Andalus" pitchFamily="18" charset="-78"/>
                <a:cs typeface="Andalus" pitchFamily="18" charset="-78"/>
              </a:rPr>
              <a:t>Also commonly referred to as </a:t>
            </a:r>
            <a:r>
              <a:rPr lang="en-US" b="1" dirty="0" smtClean="0">
                <a:latin typeface="Andalus" pitchFamily="18" charset="-78"/>
                <a:cs typeface="Andalus" pitchFamily="18" charset="-78"/>
              </a:rPr>
              <a:t>Trial of scar </a:t>
            </a:r>
            <a:endParaRPr lang="en-US" b="1" dirty="0" smtClean="0">
              <a:latin typeface="Andalus" pitchFamily="18" charset="-78"/>
              <a:cs typeface="Andalus" pitchFamily="18" charset="-78"/>
            </a:endParaRPr>
          </a:p>
          <a:p>
            <a:endParaRPr lang="en-GB" dirty="0" smtClean="0">
              <a:solidFill>
                <a:srgbClr val="000000"/>
              </a:solidFill>
              <a:latin typeface="Andalus" pitchFamily="18" charset="-78"/>
              <a:ea typeface="Microsoft YaHei" panose="020B0503020204020204" charset="-122"/>
              <a:cs typeface="Andalus" pitchFamily="18" charset="-78"/>
            </a:endParaRPr>
          </a:p>
          <a:p>
            <a:endParaRPr lang="en-US"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lvl="4">
              <a:buNone/>
            </a:pPr>
            <a:r>
              <a:rPr lang="en-US" sz="4000" dirty="0" smtClean="0">
                <a:solidFill>
                  <a:srgbClr val="FF0000"/>
                </a:solidFill>
              </a:rPr>
              <a:t>ABNORMAL LABOUR</a:t>
            </a:r>
            <a:endParaRPr lang="en-US" sz="4000"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153400" cy="914400"/>
          </a:xfrm>
        </p:spPr>
        <p:txBody>
          <a:bodyPr/>
          <a:lstStyle/>
          <a:p>
            <a:r>
              <a:rPr lang="en-US" b="1" dirty="0" smtClean="0">
                <a:solidFill>
                  <a:schemeClr val="tx1"/>
                </a:solidFill>
                <a:latin typeface="Andalus" pitchFamily="18" charset="-78"/>
                <a:cs typeface="Andalus" pitchFamily="18" charset="-78"/>
              </a:rPr>
              <a:t>Conditions for trial of scar </a:t>
            </a:r>
            <a:endParaRPr lang="en-US" dirty="0">
              <a:solidFill>
                <a:schemeClr val="tx1"/>
              </a:solidFill>
              <a:latin typeface="Andalus" pitchFamily="18" charset="-78"/>
              <a:cs typeface="Andalus" pitchFamily="18" charset="-78"/>
            </a:endParaRPr>
          </a:p>
        </p:txBody>
      </p:sp>
      <p:sp>
        <p:nvSpPr>
          <p:cNvPr id="3" name="Content Placeholder 2"/>
          <p:cNvSpPr>
            <a:spLocks noGrp="1"/>
          </p:cNvSpPr>
          <p:nvPr>
            <p:ph idx="1"/>
          </p:nvPr>
        </p:nvSpPr>
        <p:spPr>
          <a:xfrm>
            <a:off x="609600" y="914400"/>
            <a:ext cx="8534400" cy="5943600"/>
          </a:xfrm>
        </p:spPr>
        <p:txBody>
          <a:bodyPr>
            <a:normAutofit lnSpcReduction="10000"/>
          </a:bodyPr>
          <a:lstStyle/>
          <a:p>
            <a:pPr marL="571500" indent="-571500">
              <a:buAutoNum type="romanLcPeriod"/>
            </a:pPr>
            <a:r>
              <a:rPr lang="en-US" sz="2800" dirty="0" smtClean="0">
                <a:latin typeface="Andalus" pitchFamily="18" charset="-78"/>
                <a:cs typeface="Andalus" pitchFamily="18" charset="-78"/>
              </a:rPr>
              <a:t>Only one previous C/S which must be LUSCS </a:t>
            </a:r>
            <a:endParaRPr lang="en-US" sz="2800" dirty="0" smtClean="0">
              <a:latin typeface="Andalus" pitchFamily="18" charset="-78"/>
              <a:cs typeface="Andalus" pitchFamily="18" charset="-78"/>
            </a:endParaRPr>
          </a:p>
          <a:p>
            <a:pPr marL="571500" indent="-571500">
              <a:buAutoNum type="romanLcPeriod"/>
            </a:pPr>
            <a:r>
              <a:rPr lang="en-US" sz="2800" dirty="0" smtClean="0">
                <a:latin typeface="Andalus" pitchFamily="18" charset="-78"/>
                <a:cs typeface="Andalus" pitchFamily="18" charset="-78"/>
              </a:rPr>
              <a:t>Non-recurring indication for previous C/S; foetal distress, cord prolapse, </a:t>
            </a:r>
            <a:r>
              <a:rPr lang="en-US" sz="2800" dirty="0" err="1" smtClean="0">
                <a:latin typeface="Andalus" pitchFamily="18" charset="-78"/>
                <a:cs typeface="Andalus" pitchFamily="18" charset="-78"/>
              </a:rPr>
              <a:t>malpresentation</a:t>
            </a:r>
            <a:r>
              <a:rPr lang="en-US" sz="2800" dirty="0" smtClean="0">
                <a:latin typeface="Andalus" pitchFamily="18" charset="-78"/>
                <a:cs typeface="Andalus" pitchFamily="18" charset="-78"/>
              </a:rPr>
              <a:t>, placenta praevia etc. </a:t>
            </a:r>
            <a:endParaRPr lang="en-US" sz="2800" dirty="0" smtClean="0">
              <a:latin typeface="Andalus" pitchFamily="18" charset="-78"/>
              <a:cs typeface="Andalus" pitchFamily="18" charset="-78"/>
            </a:endParaRPr>
          </a:p>
          <a:p>
            <a:pPr marL="571500" indent="-571500">
              <a:buAutoNum type="romanLcPeriod"/>
            </a:pPr>
            <a:r>
              <a:rPr lang="en-US" sz="2800" dirty="0" smtClean="0">
                <a:latin typeface="Andalus" pitchFamily="18" charset="-78"/>
                <a:cs typeface="Andalus" pitchFamily="18" charset="-78"/>
              </a:rPr>
              <a:t>No post-operative sepsis after previous C/S </a:t>
            </a:r>
            <a:endParaRPr lang="en-US" sz="2800" dirty="0" smtClean="0">
              <a:latin typeface="Andalus" pitchFamily="18" charset="-78"/>
              <a:cs typeface="Andalus" pitchFamily="18" charset="-78"/>
            </a:endParaRPr>
          </a:p>
          <a:p>
            <a:pPr marL="571500" indent="-571500">
              <a:buAutoNum type="romanLcPeriod"/>
            </a:pPr>
            <a:r>
              <a:rPr lang="en-US" sz="2800" dirty="0" smtClean="0">
                <a:latin typeface="Andalus" pitchFamily="18" charset="-78"/>
                <a:cs typeface="Andalus" pitchFamily="18" charset="-78"/>
              </a:rPr>
              <a:t>Parity &lt;5, where previous delivery was via SVD </a:t>
            </a:r>
            <a:endParaRPr lang="en-US" sz="2800" dirty="0" smtClean="0">
              <a:latin typeface="Andalus" pitchFamily="18" charset="-78"/>
              <a:cs typeface="Andalus" pitchFamily="18" charset="-78"/>
            </a:endParaRPr>
          </a:p>
          <a:p>
            <a:pPr marL="571500" indent="-571500">
              <a:buAutoNum type="romanLcPeriod"/>
            </a:pPr>
            <a:r>
              <a:rPr lang="en-US" sz="2800" dirty="0" smtClean="0">
                <a:latin typeface="Andalus" pitchFamily="18" charset="-78"/>
                <a:cs typeface="Andalus" pitchFamily="18" charset="-78"/>
              </a:rPr>
              <a:t>Cephalic presentation </a:t>
            </a:r>
            <a:endParaRPr lang="en-US" sz="2800" dirty="0" smtClean="0">
              <a:latin typeface="Andalus" pitchFamily="18" charset="-78"/>
              <a:cs typeface="Andalus" pitchFamily="18" charset="-78"/>
            </a:endParaRPr>
          </a:p>
          <a:p>
            <a:pPr marL="571500" indent="-571500">
              <a:buAutoNum type="romanLcPeriod"/>
            </a:pPr>
            <a:r>
              <a:rPr lang="en-US" sz="2800" dirty="0" smtClean="0">
                <a:latin typeface="Andalus" pitchFamily="18" charset="-78"/>
                <a:cs typeface="Andalus" pitchFamily="18" charset="-78"/>
              </a:rPr>
              <a:t>Estimated foetal weight ≤3500g </a:t>
            </a:r>
            <a:endParaRPr lang="en-US" sz="2800" dirty="0" smtClean="0">
              <a:latin typeface="Andalus" pitchFamily="18" charset="-78"/>
              <a:cs typeface="Andalus" pitchFamily="18" charset="-78"/>
            </a:endParaRPr>
          </a:p>
          <a:p>
            <a:pPr marL="571500" indent="-571500">
              <a:buAutoNum type="romanLcPeriod"/>
            </a:pPr>
            <a:r>
              <a:rPr lang="en-US" sz="2800" dirty="0" smtClean="0">
                <a:latin typeface="Andalus" pitchFamily="18" charset="-78"/>
                <a:cs typeface="Andalus" pitchFamily="18" charset="-78"/>
              </a:rPr>
              <a:t>Adequate pelvis with true conjugate 10.5cm </a:t>
            </a:r>
            <a:endParaRPr lang="en-US" sz="2800" dirty="0" smtClean="0">
              <a:latin typeface="Andalus" pitchFamily="18" charset="-78"/>
              <a:cs typeface="Andalus" pitchFamily="18" charset="-78"/>
            </a:endParaRPr>
          </a:p>
          <a:p>
            <a:pPr marL="571500" indent="-571500">
              <a:buAutoNum type="romanLcPeriod"/>
            </a:pPr>
            <a:r>
              <a:rPr lang="en-US" sz="2800" dirty="0" smtClean="0">
                <a:latin typeface="Andalus" pitchFamily="18" charset="-78"/>
                <a:cs typeface="Andalus" pitchFamily="18" charset="-78"/>
              </a:rPr>
              <a:t>No other indication for C/S </a:t>
            </a:r>
            <a:endParaRPr lang="en-US" sz="2800" dirty="0" smtClean="0">
              <a:latin typeface="Andalus" pitchFamily="18" charset="-78"/>
              <a:cs typeface="Andalus" pitchFamily="18" charset="-78"/>
            </a:endParaRPr>
          </a:p>
          <a:p>
            <a:pPr marL="571500" indent="-571500">
              <a:buAutoNum type="romanLcPeriod"/>
            </a:pPr>
            <a:r>
              <a:rPr lang="en-US" sz="2800" dirty="0" smtClean="0">
                <a:latin typeface="Andalus" pitchFamily="18" charset="-78"/>
                <a:cs typeface="Andalus" pitchFamily="18" charset="-78"/>
              </a:rPr>
              <a:t>Facilities for blood transfusion available </a:t>
            </a:r>
            <a:endParaRPr lang="en-US" sz="2800" dirty="0" smtClean="0">
              <a:latin typeface="Andalus" pitchFamily="18" charset="-78"/>
              <a:cs typeface="Andalus" pitchFamily="18" charset="-78"/>
            </a:endParaRPr>
          </a:p>
          <a:p>
            <a:pPr marL="571500" indent="-571500">
              <a:buAutoNum type="romanLcPeriod"/>
            </a:pPr>
            <a:r>
              <a:rPr lang="en-US" sz="2800" dirty="0" smtClean="0">
                <a:latin typeface="Andalus" pitchFamily="18" charset="-78"/>
                <a:cs typeface="Andalus" pitchFamily="18" charset="-78"/>
              </a:rPr>
              <a:t>Ready theatre, available immediately </a:t>
            </a:r>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305800" cy="1676400"/>
          </a:xfrm>
        </p:spPr>
        <p:txBody>
          <a:bodyPr/>
          <a:lstStyle/>
          <a:p>
            <a:r>
              <a:rPr lang="en-US" b="1" dirty="0" smtClean="0">
                <a:solidFill>
                  <a:srgbClr val="FF0000"/>
                </a:solidFill>
                <a:latin typeface="Andalus" pitchFamily="18" charset="-78"/>
                <a:cs typeface="Andalus" pitchFamily="18" charset="-78"/>
              </a:rPr>
              <a:t>CRITERIA</a:t>
            </a:r>
            <a:endParaRPr lang="en-US" b="1" dirty="0">
              <a:solidFill>
                <a:srgbClr val="FF0000"/>
              </a:solidFill>
              <a:latin typeface="Andalus" pitchFamily="18" charset="-78"/>
              <a:cs typeface="Andalus" pitchFamily="18" charset="-78"/>
            </a:endParaRPr>
          </a:p>
        </p:txBody>
      </p:sp>
      <p:sp>
        <p:nvSpPr>
          <p:cNvPr id="3" name="Content Placeholder 2"/>
          <p:cNvSpPr>
            <a:spLocks noGrp="1"/>
          </p:cNvSpPr>
          <p:nvPr>
            <p:ph idx="1"/>
          </p:nvPr>
        </p:nvSpPr>
        <p:spPr>
          <a:xfrm>
            <a:off x="533400" y="1219200"/>
            <a:ext cx="8610600" cy="5638800"/>
          </a:xfrm>
        </p:spPr>
        <p:txBody>
          <a:bodyPr/>
          <a:lstStyle/>
          <a:p>
            <a:r>
              <a:rPr lang="en-US" sz="2800" dirty="0" smtClean="0">
                <a:latin typeface="Andalus" pitchFamily="18" charset="-78"/>
                <a:cs typeface="Andalus" pitchFamily="18" charset="-78"/>
              </a:rPr>
              <a:t>After adequate supervision, it is established that the presenting part is capable of flexing adequately to pass thru the pelvic brim</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All the facilities for assisted birth are readily available</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Progress of labour is sufficient, both in descent of the presenting part and the dilatation of the cervix</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Time limits as to the duration of the trial are set</a:t>
            </a:r>
            <a:endParaRPr lang="en-US" sz="2800"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534400" cy="1905000"/>
          </a:xfrm>
        </p:spPr>
        <p:txBody>
          <a:bodyPr/>
          <a:lstStyle/>
          <a:p>
            <a:r>
              <a:rPr lang="en-US" b="1" dirty="0" smtClean="0">
                <a:solidFill>
                  <a:schemeClr val="tx1"/>
                </a:solidFill>
                <a:latin typeface="Andalus" pitchFamily="18" charset="-78"/>
                <a:cs typeface="Andalus" pitchFamily="18" charset="-78"/>
              </a:rPr>
              <a:t>Predictors of decreased chances of success </a:t>
            </a:r>
            <a:endParaRPr lang="en-US" dirty="0">
              <a:solidFill>
                <a:schemeClr val="tx1"/>
              </a:solidFill>
              <a:latin typeface="Andalus" pitchFamily="18" charset="-78"/>
              <a:cs typeface="Andalus" pitchFamily="18" charset="-78"/>
            </a:endParaRPr>
          </a:p>
        </p:txBody>
      </p:sp>
      <p:sp>
        <p:nvSpPr>
          <p:cNvPr id="3" name="Content Placeholder 2"/>
          <p:cNvSpPr>
            <a:spLocks noGrp="1"/>
          </p:cNvSpPr>
          <p:nvPr>
            <p:ph idx="1"/>
          </p:nvPr>
        </p:nvSpPr>
        <p:spPr>
          <a:xfrm>
            <a:off x="609600" y="990600"/>
            <a:ext cx="8382000" cy="5867400"/>
          </a:xfrm>
        </p:spPr>
        <p:txBody>
          <a:bodyPr/>
          <a:lstStyle/>
          <a:p>
            <a:r>
              <a:rPr lang="en-US" sz="2800" dirty="0" smtClean="0">
                <a:latin typeface="Andalus" pitchFamily="18" charset="-78"/>
                <a:cs typeface="Andalus" pitchFamily="18" charset="-78"/>
              </a:rPr>
              <a:t>Maternal obesity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Short maternal stature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 </a:t>
            </a:r>
            <a:r>
              <a:rPr lang="en-US" sz="2800" dirty="0" err="1" smtClean="0">
                <a:latin typeface="Andalus" pitchFamily="18" charset="-78"/>
                <a:cs typeface="Andalus" pitchFamily="18" charset="-78"/>
              </a:rPr>
              <a:t>Macrosomia</a:t>
            </a:r>
            <a:r>
              <a:rPr lang="en-US" sz="2800" dirty="0" smtClean="0">
                <a:latin typeface="Andalus" pitchFamily="18" charset="-78"/>
                <a:cs typeface="Andalus" pitchFamily="18" charset="-78"/>
              </a:rPr>
              <a:t>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Increase maternal age&gt;40yrs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Recurring indications e.g. CPD, failed second stage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Gestational age &gt;41wks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Pre-</a:t>
            </a:r>
            <a:r>
              <a:rPr lang="en-US" sz="2800" dirty="0" err="1" smtClean="0">
                <a:latin typeface="Andalus" pitchFamily="18" charset="-78"/>
                <a:cs typeface="Andalus" pitchFamily="18" charset="-78"/>
              </a:rPr>
              <a:t>conceptional</a:t>
            </a:r>
            <a:r>
              <a:rPr lang="en-US" sz="2800" dirty="0" smtClean="0">
                <a:latin typeface="Andalus" pitchFamily="18" charset="-78"/>
                <a:cs typeface="Andalus" pitchFamily="18" charset="-78"/>
              </a:rPr>
              <a:t> or gestational diabetes mellitus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Increased inter-pregnancy weight gain </a:t>
            </a:r>
            <a:endParaRPr lang="en-US" sz="2800" dirty="0" smtClean="0">
              <a:latin typeface="Andalus" pitchFamily="18" charset="-78"/>
              <a:cs typeface="Andalus" pitchFamily="18" charset="-78"/>
            </a:endParaRPr>
          </a:p>
          <a:p>
            <a:endParaRPr lang="en-US" sz="2400"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305800" cy="1676400"/>
          </a:xfrm>
        </p:spPr>
        <p:txBody>
          <a:bodyPr/>
          <a:lstStyle/>
          <a:p>
            <a:r>
              <a:rPr lang="en-US" b="1" dirty="0" smtClean="0">
                <a:solidFill>
                  <a:srgbClr val="7030A0"/>
                </a:solidFill>
                <a:latin typeface="Andalus" pitchFamily="18" charset="-78"/>
                <a:cs typeface="Andalus" pitchFamily="18" charset="-78"/>
              </a:rPr>
              <a:t>Increased rate of uterine rupture </a:t>
            </a:r>
            <a:endParaRPr lang="en-US" dirty="0">
              <a:solidFill>
                <a:srgbClr val="7030A0"/>
              </a:solidFill>
              <a:latin typeface="Andalus" pitchFamily="18" charset="-78"/>
              <a:cs typeface="Andalus" pitchFamily="18" charset="-78"/>
            </a:endParaRPr>
          </a:p>
        </p:txBody>
      </p:sp>
      <p:sp>
        <p:nvSpPr>
          <p:cNvPr id="3" name="Content Placeholder 2"/>
          <p:cNvSpPr>
            <a:spLocks noGrp="1"/>
          </p:cNvSpPr>
          <p:nvPr>
            <p:ph idx="1"/>
          </p:nvPr>
        </p:nvSpPr>
        <p:spPr>
          <a:xfrm>
            <a:off x="533400" y="1066800"/>
            <a:ext cx="8458200" cy="5029200"/>
          </a:xfrm>
        </p:spPr>
        <p:txBody>
          <a:bodyPr/>
          <a:lstStyle/>
          <a:p>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Classical </a:t>
            </a:r>
            <a:r>
              <a:rPr lang="en-US" sz="2800" dirty="0" err="1" smtClean="0">
                <a:latin typeface="Andalus" pitchFamily="18" charset="-78"/>
                <a:cs typeface="Andalus" pitchFamily="18" charset="-78"/>
              </a:rPr>
              <a:t>hysterotomy</a:t>
            </a:r>
            <a:r>
              <a:rPr lang="en-US" sz="2800" dirty="0" smtClean="0">
                <a:latin typeface="Andalus" pitchFamily="18" charset="-78"/>
                <a:cs typeface="Andalus" pitchFamily="18" charset="-78"/>
              </a:rPr>
              <a:t>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Single layer closure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Induction of labour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Use of prostaglandins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Short inter-pregnancy interval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Infection at prior C/S </a:t>
            </a:r>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305800" cy="1143000"/>
          </a:xfrm>
        </p:spPr>
        <p:txBody>
          <a:bodyPr>
            <a:normAutofit fontScale="90000"/>
          </a:bodyPr>
          <a:lstStyle/>
          <a:p>
            <a:r>
              <a:rPr lang="en-GB" b="1" dirty="0" smtClean="0">
                <a:solidFill>
                  <a:srgbClr val="00B0F0"/>
                </a:solidFill>
                <a:effectLst>
                  <a:outerShdw blurRad="38100" dist="38100" dir="2700000" algn="tl">
                    <a:srgbClr val="000000">
                      <a:alpha val="43137"/>
                    </a:srgbClr>
                  </a:outerShdw>
                </a:effectLst>
                <a:latin typeface="Andalus" pitchFamily="18" charset="-78"/>
                <a:ea typeface="Microsoft YaHei" panose="020B0503020204020204" charset="-122"/>
                <a:cs typeface="Andalus" pitchFamily="18" charset="-78"/>
              </a:rPr>
              <a:t>INDICATIONS FOR TRIAL OF LABOUR</a:t>
            </a:r>
            <a:br>
              <a:rPr lang="en-GB" b="1" dirty="0" smtClean="0">
                <a:solidFill>
                  <a:srgbClr val="00B0F0"/>
                </a:solidFill>
                <a:latin typeface="Andalus" pitchFamily="18" charset="-78"/>
                <a:ea typeface="Microsoft YaHei" panose="020B0503020204020204" charset="-122"/>
                <a:cs typeface="Andalus" pitchFamily="18" charset="-78"/>
              </a:rPr>
            </a:br>
            <a:endParaRPr lang="en-US" b="1" dirty="0">
              <a:solidFill>
                <a:srgbClr val="00B0F0"/>
              </a:solidFill>
              <a:latin typeface="Andalus" pitchFamily="18" charset="-78"/>
              <a:cs typeface="Andalus" pitchFamily="18" charset="-78"/>
            </a:endParaRPr>
          </a:p>
        </p:txBody>
      </p:sp>
      <p:sp>
        <p:nvSpPr>
          <p:cNvPr id="3" name="Content Placeholder 2"/>
          <p:cNvSpPr>
            <a:spLocks noGrp="1"/>
          </p:cNvSpPr>
          <p:nvPr>
            <p:ph idx="1"/>
          </p:nvPr>
        </p:nvSpPr>
        <p:spPr>
          <a:xfrm>
            <a:off x="609600" y="914400"/>
            <a:ext cx="8534400" cy="5943600"/>
          </a:xfrm>
        </p:spPr>
        <p:txBody>
          <a:bodyPr/>
          <a:lstStyle/>
          <a:p>
            <a:pPr marL="341630" indent="-341630">
              <a:spcBef>
                <a:spcPts val="8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Borderline obstruction with a favourable outcome. After adequate </a:t>
            </a:r>
            <a:r>
              <a:rPr lang="en-GB" dirty="0" err="1" smtClean="0">
                <a:solidFill>
                  <a:srgbClr val="000000"/>
                </a:solidFill>
                <a:latin typeface="Andalus" pitchFamily="18" charset="-78"/>
                <a:ea typeface="Microsoft YaHei" panose="020B0503020204020204" charset="-122"/>
                <a:cs typeface="Andalus" pitchFamily="18" charset="-78"/>
              </a:rPr>
              <a:t>supervision,it</a:t>
            </a:r>
            <a:r>
              <a:rPr lang="en-GB" dirty="0" smtClean="0">
                <a:solidFill>
                  <a:srgbClr val="000000"/>
                </a:solidFill>
                <a:latin typeface="Andalus" pitchFamily="18" charset="-78"/>
                <a:ea typeface="Microsoft YaHei" panose="020B0503020204020204" charset="-122"/>
                <a:cs typeface="Andalus" pitchFamily="18" charset="-78"/>
              </a:rPr>
              <a:t> is established that the presenting part is capable of flexing adequately to pass through the pelvic brim</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When the progress of labour is sufficient, as observed both in the descent of the presenting part and by dilatation of the cervix</a:t>
            </a:r>
            <a:endParaRPr lang="en-GB" dirty="0" smtClean="0">
              <a:solidFill>
                <a:srgbClr val="000000"/>
              </a:solidFill>
              <a:latin typeface="Andalus" pitchFamily="18" charset="-78"/>
              <a:ea typeface="Microsoft YaHei" panose="020B0503020204020204" charset="-122"/>
              <a:cs typeface="Andalus" pitchFamily="18" charset="-78"/>
            </a:endParaRPr>
          </a:p>
          <a:p>
            <a:endParaRPr lang="en-US"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normAutofit fontScale="90000"/>
          </a:bodyPr>
          <a:lstStyle/>
          <a:p>
            <a:br>
              <a:rPr lang="en-GB" dirty="0" smtClean="0">
                <a:solidFill>
                  <a:srgbClr val="000000"/>
                </a:solidFill>
                <a:latin typeface="Andalus" pitchFamily="18" charset="-78"/>
                <a:ea typeface="Microsoft YaHei" panose="020B0503020204020204" charset="-122"/>
                <a:cs typeface="Andalus" pitchFamily="18" charset="-78"/>
              </a:rPr>
            </a:br>
            <a:r>
              <a:rPr lang="en-GB" dirty="0" smtClean="0">
                <a:solidFill>
                  <a:schemeClr val="accent1">
                    <a:lumMod val="75000"/>
                  </a:schemeClr>
                </a:solidFill>
                <a:effectLst>
                  <a:outerShdw blurRad="38100" dist="38100" dir="2700000" algn="tl">
                    <a:srgbClr val="000000">
                      <a:alpha val="43137"/>
                    </a:srgbClr>
                  </a:outerShdw>
                </a:effectLst>
                <a:latin typeface="Andalus" pitchFamily="18" charset="-78"/>
                <a:ea typeface="Microsoft YaHei" panose="020B0503020204020204" charset="-122"/>
                <a:cs typeface="Andalus" pitchFamily="18" charset="-78"/>
              </a:rPr>
              <a:t>CONTRAINDICATING FACTORS TO TRIAL OF LABOUR</a:t>
            </a:r>
            <a:br>
              <a:rPr lang="en-GB" dirty="0" smtClean="0">
                <a:solidFill>
                  <a:srgbClr val="000000"/>
                </a:solidFill>
                <a:latin typeface="Andalus" pitchFamily="18" charset="-78"/>
                <a:ea typeface="Microsoft YaHei" panose="020B0503020204020204" charset="-122"/>
                <a:cs typeface="Andalus" pitchFamily="18" charset="-78"/>
              </a:rPr>
            </a:br>
            <a:endParaRPr lang="en-US" dirty="0">
              <a:latin typeface="Andalus" pitchFamily="18" charset="-78"/>
              <a:cs typeface="Andalus" pitchFamily="18" charset="-78"/>
            </a:endParaRPr>
          </a:p>
        </p:txBody>
      </p:sp>
      <p:sp>
        <p:nvSpPr>
          <p:cNvPr id="3" name="Content Placeholder 2"/>
          <p:cNvSpPr>
            <a:spLocks noGrp="1"/>
          </p:cNvSpPr>
          <p:nvPr>
            <p:ph idx="1"/>
          </p:nvPr>
        </p:nvSpPr>
        <p:spPr>
          <a:xfrm>
            <a:off x="0" y="1447800"/>
            <a:ext cx="9144000" cy="5410200"/>
          </a:xfrm>
        </p:spPr>
        <p:txBody>
          <a:bodyPr/>
          <a:lstStyle/>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Grossly contracted pelvis</a:t>
            </a:r>
            <a:endParaRPr lang="en-GB" sz="2800"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 Medical or obstetrical complications</a:t>
            </a:r>
            <a:endParaRPr lang="en-GB" sz="2800"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 </a:t>
            </a:r>
            <a:r>
              <a:rPr lang="en-GB" sz="2800" dirty="0" err="1" smtClean="0">
                <a:solidFill>
                  <a:srgbClr val="000000"/>
                </a:solidFill>
                <a:latin typeface="Andalus" pitchFamily="18" charset="-78"/>
                <a:ea typeface="Microsoft YaHei" panose="020B0503020204020204" charset="-122"/>
                <a:cs typeface="Andalus" pitchFamily="18" charset="-78"/>
              </a:rPr>
              <a:t>Malpresentations</a:t>
            </a:r>
            <a:r>
              <a:rPr lang="en-GB" sz="2800" dirty="0" smtClean="0">
                <a:solidFill>
                  <a:srgbClr val="000000"/>
                </a:solidFill>
                <a:latin typeface="Andalus" pitchFamily="18" charset="-78"/>
                <a:ea typeface="Microsoft YaHei" panose="020B0503020204020204" charset="-122"/>
                <a:cs typeface="Andalus" pitchFamily="18" charset="-78"/>
              </a:rPr>
              <a:t>, for example, breech</a:t>
            </a:r>
            <a:endParaRPr lang="en-GB" sz="2800"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Elderly primigravida</a:t>
            </a:r>
            <a:endParaRPr lang="en-GB" sz="2800"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 Cases where trial of labour failed before</a:t>
            </a:r>
            <a:endParaRPr lang="en-GB" sz="2800"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Cases of two previous caesarean Sections</a:t>
            </a:r>
            <a:endParaRPr lang="en-GB" sz="2800"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Where the reason for the first scar is likely to be repeated, for example, in </a:t>
            </a:r>
            <a:r>
              <a:rPr lang="en-GB" sz="2800" dirty="0" err="1" smtClean="0">
                <a:solidFill>
                  <a:srgbClr val="000000"/>
                </a:solidFill>
                <a:latin typeface="Andalus" pitchFamily="18" charset="-78"/>
                <a:ea typeface="Microsoft YaHei" panose="020B0503020204020204" charset="-122"/>
                <a:cs typeface="Andalus" pitchFamily="18" charset="-78"/>
              </a:rPr>
              <a:t>cephalopelvic</a:t>
            </a:r>
            <a:r>
              <a:rPr lang="en-GB" sz="2800" dirty="0" smtClean="0">
                <a:solidFill>
                  <a:srgbClr val="000000"/>
                </a:solidFill>
                <a:latin typeface="Andalus" pitchFamily="18" charset="-78"/>
                <a:ea typeface="Microsoft YaHei" panose="020B0503020204020204" charset="-122"/>
                <a:cs typeface="Andalus" pitchFamily="18" charset="-78"/>
              </a:rPr>
              <a:t> disproportion</a:t>
            </a:r>
            <a:endParaRPr lang="en-GB" sz="2800"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Andalus" pitchFamily="18" charset="-78"/>
                <a:ea typeface="Microsoft YaHei" panose="020B0503020204020204" charset="-122"/>
                <a:cs typeface="Andalus" pitchFamily="18" charset="-78"/>
              </a:rPr>
              <a:t>Two previous caesarean section </a:t>
            </a:r>
            <a:r>
              <a:rPr lang="en-GB" sz="2800" dirty="0" err="1" smtClean="0">
                <a:solidFill>
                  <a:srgbClr val="000000"/>
                </a:solidFill>
                <a:latin typeface="Andalus" pitchFamily="18" charset="-78"/>
                <a:ea typeface="Microsoft YaHei" panose="020B0503020204020204" charset="-122"/>
                <a:cs typeface="Andalus" pitchFamily="18" charset="-78"/>
              </a:rPr>
              <a:t>scars,regardless</a:t>
            </a:r>
            <a:r>
              <a:rPr lang="en-GB" sz="2800" dirty="0" smtClean="0">
                <a:solidFill>
                  <a:srgbClr val="000000"/>
                </a:solidFill>
                <a:latin typeface="Andalus" pitchFamily="18" charset="-78"/>
                <a:ea typeface="Microsoft YaHei" panose="020B0503020204020204" charset="-122"/>
                <a:cs typeface="Andalus" pitchFamily="18" charset="-78"/>
              </a:rPr>
              <a:t> of the causes</a:t>
            </a:r>
            <a:endParaRPr lang="en-GB" sz="2800" dirty="0" smtClean="0">
              <a:solidFill>
                <a:srgbClr val="000000"/>
              </a:solidFill>
              <a:latin typeface="Andalus" pitchFamily="18" charset="-78"/>
              <a:ea typeface="Microsoft YaHei" panose="020B0503020204020204" charset="-122"/>
              <a:cs typeface="Andalus" pitchFamily="18" charset="-78"/>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0"/>
            <a:ext cx="8534400" cy="6096000"/>
          </a:xfrm>
        </p:spPr>
        <p:txBody>
          <a:bodyPr/>
          <a:lstStyle/>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Where the previous scar wound did not heal with the first intension</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Where pregnancy occurs within six months of a caesarean section</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Where there is over-distension due to multiple pregnancy or </a:t>
            </a:r>
            <a:r>
              <a:rPr lang="en-GB" dirty="0" err="1" smtClean="0">
                <a:solidFill>
                  <a:srgbClr val="000000"/>
                </a:solidFill>
                <a:latin typeface="Andalus" pitchFamily="18" charset="-78"/>
                <a:ea typeface="Microsoft YaHei" panose="020B0503020204020204" charset="-122"/>
                <a:cs typeface="Andalus" pitchFamily="18" charset="-78"/>
              </a:rPr>
              <a:t>polyhydramnios</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spcBef>
                <a:spcPts val="8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Multiparty</a:t>
            </a:r>
            <a:endParaRPr lang="en-GB" dirty="0" smtClean="0">
              <a:solidFill>
                <a:srgbClr val="000000"/>
              </a:solidFill>
              <a:latin typeface="Andalus" pitchFamily="18" charset="-78"/>
              <a:ea typeface="Microsoft YaHei" panose="020B0503020204020204" charset="-122"/>
              <a:cs typeface="Andalus" pitchFamily="18" charset="-78"/>
            </a:endParaRPr>
          </a:p>
          <a:p>
            <a:endParaRPr lang="en-US"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pPr indent="-341630">
              <a:lnSpc>
                <a:spcPct val="80000"/>
              </a:lnSpc>
              <a:spcBef>
                <a:spcPts val="550"/>
              </a:spcBef>
              <a:buClrTx/>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Explain the situation to the mother and prepare her for possible operative intervention.</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ClrTx/>
              <a:buNone/>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Assess patient carefully on admission to ascertain the following:</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Whether the mother is in established labour</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 Presentation of foetus</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Check for flexion of the head</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State of foetal heart; that is, rate, rhythm and volume</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General condition of mother physically and emotionally</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Confine the mother to bed to prevent early rupture of membranes</a:t>
            </a:r>
            <a:endParaRPr lang="en-GB" sz="2800" dirty="0" smtClean="0">
              <a:solidFill>
                <a:srgbClr val="000000"/>
              </a:solidFill>
              <a:latin typeface="Andalus" pitchFamily="18" charset="-78"/>
              <a:ea typeface="Microsoft YaHei" panose="020B0503020204020204" charset="-122"/>
              <a:cs typeface="Andalus" pitchFamily="18" charset="-78"/>
            </a:endParaRPr>
          </a:p>
          <a:p>
            <a:pPr indent="-341630">
              <a:lnSpc>
                <a:spcPct val="80000"/>
              </a:lnSpc>
              <a:spcBef>
                <a:spcPts val="550"/>
              </a:spcBef>
              <a:buFont typeface="Arial" panose="020B0604020202020204" pitchFamily="34" charset="0"/>
              <a:buChar char="•"/>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800" dirty="0" smtClean="0">
                <a:solidFill>
                  <a:srgbClr val="000000"/>
                </a:solidFill>
                <a:latin typeface="Andalus" pitchFamily="18" charset="-78"/>
                <a:ea typeface="Microsoft YaHei" panose="020B0503020204020204" charset="-122"/>
                <a:cs typeface="Andalus" pitchFamily="18" charset="-78"/>
              </a:rPr>
              <a:t>Close observations of temperature and blood pressure every four hours</a:t>
            </a:r>
            <a:endParaRPr lang="en-GB" sz="2800" dirty="0" smtClean="0">
              <a:solidFill>
                <a:srgbClr val="000000"/>
              </a:solidFill>
              <a:latin typeface="Andalus" pitchFamily="18" charset="-78"/>
              <a:ea typeface="Microsoft YaHei" panose="020B0503020204020204" charset="-122"/>
              <a:cs typeface="Andalus" pitchFamily="18" charset="-78"/>
            </a:endParaRPr>
          </a:p>
          <a:p>
            <a:endParaRPr lang="en-US" sz="2800" dirty="0">
              <a:latin typeface="Andalus" pitchFamily="18" charset="-78"/>
              <a:cs typeface="Andalus" pitchFamily="18" charset="-78"/>
            </a:endParaRPr>
          </a:p>
        </p:txBody>
      </p:sp>
      <p:sp>
        <p:nvSpPr>
          <p:cNvPr id="2" name="Title 1"/>
          <p:cNvSpPr>
            <a:spLocks noGrp="1"/>
          </p:cNvSpPr>
          <p:nvPr>
            <p:ph type="title"/>
          </p:nvPr>
        </p:nvSpPr>
        <p:spPr>
          <a:xfrm>
            <a:off x="0" y="0"/>
            <a:ext cx="9144000" cy="1219200"/>
          </a:xfrm>
          <a:solidFill>
            <a:srgbClr val="FFFF00"/>
          </a:solidFill>
        </p:spPr>
        <p:txBody>
          <a:bodyPr>
            <a:normAutofit fontScale="90000"/>
          </a:bodyPr>
          <a:lstStyle/>
          <a:p>
            <a:r>
              <a:rPr lang="en-GB" b="1" dirty="0" smtClean="0">
                <a:solidFill>
                  <a:schemeClr val="accent1">
                    <a:lumMod val="75000"/>
                  </a:schemeClr>
                </a:solidFill>
                <a:latin typeface="Andalus" pitchFamily="18" charset="-78"/>
                <a:ea typeface="Microsoft YaHei" panose="020B0503020204020204" charset="-122"/>
                <a:cs typeface="Andalus" pitchFamily="18" charset="-78"/>
              </a:rPr>
              <a:t>Mgt of trial of labour</a:t>
            </a:r>
            <a:br>
              <a:rPr lang="en-GB" b="1" dirty="0" smtClean="0">
                <a:solidFill>
                  <a:schemeClr val="accent1">
                    <a:lumMod val="75000"/>
                  </a:schemeClr>
                </a:solidFill>
                <a:latin typeface="Andalus" pitchFamily="18" charset="-78"/>
                <a:ea typeface="Microsoft YaHei" panose="020B0503020204020204" charset="-122"/>
                <a:cs typeface="Andalus" pitchFamily="18" charset="-78"/>
              </a:rPr>
            </a:br>
            <a:endParaRPr lang="en-US" b="1" dirty="0">
              <a:solidFill>
                <a:schemeClr val="accent1">
                  <a:lumMod val="75000"/>
                </a:schemeClr>
              </a:solidFill>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GB" dirty="0" smtClean="0">
                <a:solidFill>
                  <a:srgbClr val="000000"/>
                </a:solidFill>
                <a:latin typeface="Andalus" pitchFamily="18" charset="-78"/>
                <a:ea typeface="Microsoft YaHei" panose="020B0503020204020204" charset="-122"/>
                <a:cs typeface="Andalus" pitchFamily="18" charset="-78"/>
              </a:rPr>
              <a:t>Observe foetal heart rate and maternal pulse quarterly to half hourly</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90000"/>
              </a:lnSpc>
              <a:spcBef>
                <a:spcPts val="7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You should always observe for signs of foetal and maternal distress. </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90000"/>
              </a:lnSpc>
              <a:spcBef>
                <a:spcPts val="7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Accurately observe and record for </a:t>
            </a:r>
            <a:r>
              <a:rPr lang="en-GB" dirty="0" err="1" smtClean="0">
                <a:solidFill>
                  <a:srgbClr val="000000"/>
                </a:solidFill>
                <a:latin typeface="Andalus" pitchFamily="18" charset="-78"/>
                <a:ea typeface="Microsoft YaHei" panose="020B0503020204020204" charset="-122"/>
                <a:cs typeface="Andalus" pitchFamily="18" charset="-78"/>
              </a:rPr>
              <a:t>onset,strength</a:t>
            </a:r>
            <a:r>
              <a:rPr lang="en-GB" dirty="0" smtClean="0">
                <a:solidFill>
                  <a:srgbClr val="000000"/>
                </a:solidFill>
                <a:latin typeface="Andalus" pitchFamily="18" charset="-78"/>
                <a:ea typeface="Microsoft YaHei" panose="020B0503020204020204" charset="-122"/>
                <a:cs typeface="Andalus" pitchFamily="18" charset="-78"/>
              </a:rPr>
              <a:t>, frequency and duration of the contractions. </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90000"/>
              </a:lnSpc>
              <a:spcBef>
                <a:spcPts val="7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Closely observe the descent of the head every one to two hours per abdominal palpation by the same midwife if possible. </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90000"/>
              </a:lnSpc>
              <a:spcBef>
                <a:spcPts val="7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Encourage the mother to pass urine every two hours and test for acetone to exclude acidosis</a:t>
            </a:r>
            <a:endParaRPr lang="en-GB" dirty="0" smtClean="0">
              <a:solidFill>
                <a:srgbClr val="000000"/>
              </a:solidFill>
              <a:latin typeface="Andalus" pitchFamily="18" charset="-78"/>
              <a:ea typeface="Microsoft YaHei" panose="020B0503020204020204" charset="-122"/>
              <a:cs typeface="Andalus" pitchFamily="18" charset="-78"/>
            </a:endParaRPr>
          </a:p>
          <a:p>
            <a:endParaRPr lang="en-US"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341630" indent="-341630">
              <a:lnSpc>
                <a:spcPct val="80000"/>
              </a:lnSpc>
              <a:spcBef>
                <a:spcPts val="7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A vaginal examination should be done every four hours to assess the level of the presenting part, the degree moulding and flexion, the dilation of the cervix (whether progressive or not), the consistency of the cervix and the presence or absence of caput.</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80000"/>
              </a:lnSpc>
              <a:spcBef>
                <a:spcPts val="7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You should also check whether the membranes are intact or ruptured. </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80000"/>
              </a:lnSpc>
              <a:spcBef>
                <a:spcPts val="7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Encourage adequate hydration by giving intravenous 5% dextrose</a:t>
            </a:r>
            <a:endParaRPr lang="en-GB" dirty="0" smtClean="0">
              <a:solidFill>
                <a:srgbClr val="000000"/>
              </a:solidFill>
              <a:latin typeface="Andalus" pitchFamily="18" charset="-78"/>
              <a:ea typeface="Microsoft YaHei" panose="020B0503020204020204" charset="-122"/>
              <a:cs typeface="Andalus" pitchFamily="18" charset="-78"/>
            </a:endParaRPr>
          </a:p>
          <a:p>
            <a:pPr marL="341630" indent="-341630">
              <a:lnSpc>
                <a:spcPct val="80000"/>
              </a:lnSpc>
              <a:spcBef>
                <a:spcPts val="7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Andalus" pitchFamily="18" charset="-78"/>
                <a:ea typeface="Microsoft YaHei" panose="020B0503020204020204" charset="-122"/>
                <a:cs typeface="Andalus" pitchFamily="18" charset="-78"/>
              </a:rPr>
              <a:t>early labour to promote rest, and reduce anxiety</a:t>
            </a:r>
            <a:endParaRPr lang="en-US" dirty="0">
              <a:latin typeface="Andalus" pitchFamily="18" charset="-78"/>
              <a:cs typeface="Andalus" pitchFamily="18" charset="-7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90600"/>
          </a:xfrm>
          <a:solidFill>
            <a:srgbClr val="7030A0"/>
          </a:solidFill>
        </p:spPr>
        <p:txBody>
          <a:bodyPr>
            <a:normAutofit fontScale="90000"/>
          </a:bodyPr>
          <a:lstStyle/>
          <a:p>
            <a:br>
              <a:rPr lang="en-US" b="1" dirty="0" smtClean="0">
                <a:solidFill>
                  <a:srgbClr val="FFFF00"/>
                </a:solidFill>
                <a:effectLst>
                  <a:outerShdw blurRad="38100" dist="38100" dir="2700000" algn="tl">
                    <a:srgbClr val="000000">
                      <a:alpha val="43137"/>
                    </a:srgbClr>
                  </a:outerShdw>
                </a:effectLst>
                <a:latin typeface="Andalus" pitchFamily="18" charset="-78"/>
                <a:cs typeface="Andalus" pitchFamily="18" charset="-78"/>
              </a:rPr>
            </a:br>
            <a:r>
              <a:rPr lang="en-US" b="1" dirty="0" smtClean="0">
                <a:solidFill>
                  <a:srgbClr val="FFFF00"/>
                </a:solidFill>
                <a:effectLst>
                  <a:outerShdw blurRad="38100" dist="38100" dir="2700000" algn="tl">
                    <a:srgbClr val="000000">
                      <a:alpha val="43137"/>
                    </a:srgbClr>
                  </a:outerShdw>
                </a:effectLst>
                <a:latin typeface="Andalus" pitchFamily="18" charset="-78"/>
                <a:cs typeface="Andalus" pitchFamily="18" charset="-78"/>
              </a:rPr>
              <a:t>COURSE OUTLINE</a:t>
            </a:r>
            <a:br>
              <a:rPr lang="en-US" b="1" dirty="0" smtClean="0">
                <a:solidFill>
                  <a:srgbClr val="FFFF00"/>
                </a:solidFill>
                <a:effectLst>
                  <a:outerShdw blurRad="38100" dist="38100" dir="2700000" algn="tl">
                    <a:srgbClr val="000000">
                      <a:alpha val="43137"/>
                    </a:srgbClr>
                  </a:outerShdw>
                </a:effectLst>
                <a:latin typeface="Andalus" pitchFamily="18" charset="-78"/>
                <a:cs typeface="Andalus" pitchFamily="18" charset="-78"/>
              </a:rPr>
            </a:br>
            <a:endParaRPr lang="en-US" b="1" dirty="0">
              <a:solidFill>
                <a:srgbClr val="FFFF00"/>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Content Placeholder 2"/>
          <p:cNvSpPr>
            <a:spLocks noGrp="1"/>
          </p:cNvSpPr>
          <p:nvPr>
            <p:ph idx="1"/>
          </p:nvPr>
        </p:nvSpPr>
        <p:spPr>
          <a:xfrm>
            <a:off x="0" y="838200"/>
            <a:ext cx="9144000" cy="6019800"/>
          </a:xfrm>
        </p:spPr>
        <p:txBody>
          <a:bodyPr>
            <a:noAutofit/>
          </a:bodyPr>
          <a:lstStyle/>
          <a:p>
            <a:pPr marL="514350" lvl="1" indent="-514350">
              <a:buClr>
                <a:schemeClr val="hlink"/>
              </a:buClr>
              <a:buFont typeface="+mj-lt"/>
              <a:buAutoNum type="arabicPeriod"/>
            </a:pPr>
            <a:r>
              <a:rPr lang="en-US" sz="2400" b="1" u="sng" dirty="0" smtClean="0">
                <a:latin typeface="Andalus" pitchFamily="18" charset="-78"/>
                <a:cs typeface="Andalus" pitchFamily="18" charset="-78"/>
              </a:rPr>
              <a:t>PROLONGED PREGNANCY</a:t>
            </a:r>
            <a:endParaRPr lang="en-US" sz="2800" b="1" u="sng" dirty="0" smtClean="0">
              <a:latin typeface="Andalus" pitchFamily="18" charset="-78"/>
              <a:cs typeface="Andalus" pitchFamily="18" charset="-78"/>
            </a:endParaRPr>
          </a:p>
          <a:p>
            <a:pPr marL="514350" indent="-514350">
              <a:buFont typeface="+mj-lt"/>
              <a:buAutoNum type="arabicPeriod" startAt="2"/>
            </a:pPr>
            <a:r>
              <a:rPr lang="en-US" sz="2800" b="1" u="sng" dirty="0" smtClean="0">
                <a:latin typeface="Andalus" pitchFamily="18" charset="-78"/>
                <a:cs typeface="Andalus" pitchFamily="18" charset="-78"/>
              </a:rPr>
              <a:t>ABNORMAL LABOUR:</a:t>
            </a:r>
            <a:endParaRPr lang="en-US" sz="2800" b="1" u="sng" dirty="0" smtClean="0">
              <a:latin typeface="Andalus" pitchFamily="18" charset="-78"/>
              <a:cs typeface="Andalus" pitchFamily="18" charset="-78"/>
            </a:endParaRPr>
          </a:p>
          <a:p>
            <a:pPr marL="914400" lvl="1" indent="-514350"/>
            <a:r>
              <a:rPr lang="en-US" dirty="0" smtClean="0">
                <a:latin typeface="Andalus" pitchFamily="18" charset="-78"/>
                <a:cs typeface="Andalus" pitchFamily="18" charset="-78"/>
              </a:rPr>
              <a:t>Prolonged </a:t>
            </a:r>
            <a:r>
              <a:rPr lang="en-US" dirty="0" err="1" smtClean="0">
                <a:latin typeface="Andalus" pitchFamily="18" charset="-78"/>
                <a:cs typeface="Andalus" pitchFamily="18" charset="-78"/>
              </a:rPr>
              <a:t>labour</a:t>
            </a:r>
            <a:r>
              <a:rPr lang="en-US" dirty="0" smtClean="0">
                <a:latin typeface="Andalus" pitchFamily="18" charset="-78"/>
                <a:cs typeface="Andalus" pitchFamily="18" charset="-78"/>
              </a:rPr>
              <a:t> </a:t>
            </a:r>
            <a:endParaRPr lang="en-US" dirty="0" smtClean="0">
              <a:latin typeface="Andalus" pitchFamily="18" charset="-78"/>
              <a:cs typeface="Andalus" pitchFamily="18" charset="-78"/>
            </a:endParaRPr>
          </a:p>
          <a:p>
            <a:pPr marL="914400" lvl="1" indent="-514350"/>
            <a:r>
              <a:rPr lang="en-US" dirty="0" smtClean="0">
                <a:latin typeface="Andalus" pitchFamily="18" charset="-78"/>
                <a:cs typeface="Andalus" pitchFamily="18" charset="-78"/>
              </a:rPr>
              <a:t>Obstructed </a:t>
            </a:r>
            <a:r>
              <a:rPr lang="en-US" dirty="0" err="1" smtClean="0">
                <a:latin typeface="Andalus" pitchFamily="18" charset="-78"/>
                <a:cs typeface="Andalus" pitchFamily="18" charset="-78"/>
              </a:rPr>
              <a:t>labour</a:t>
            </a:r>
            <a:endParaRPr lang="en-US" dirty="0" smtClean="0">
              <a:latin typeface="Andalus" pitchFamily="18" charset="-78"/>
              <a:cs typeface="Andalus" pitchFamily="18" charset="-78"/>
            </a:endParaRPr>
          </a:p>
          <a:p>
            <a:pPr marL="914400" lvl="1" indent="-514350"/>
            <a:r>
              <a:rPr lang="en-US" dirty="0" smtClean="0">
                <a:latin typeface="Andalus" pitchFamily="18" charset="-78"/>
                <a:cs typeface="Andalus" pitchFamily="18" charset="-78"/>
              </a:rPr>
              <a:t>Precipitate </a:t>
            </a:r>
            <a:r>
              <a:rPr lang="en-US" dirty="0" err="1" smtClean="0">
                <a:latin typeface="Andalus" pitchFamily="18" charset="-78"/>
                <a:cs typeface="Andalus" pitchFamily="18" charset="-78"/>
              </a:rPr>
              <a:t>labour</a:t>
            </a:r>
            <a:endParaRPr lang="en-US" dirty="0" smtClean="0">
              <a:latin typeface="Andalus" pitchFamily="18" charset="-78"/>
              <a:cs typeface="Andalus" pitchFamily="18" charset="-78"/>
            </a:endParaRPr>
          </a:p>
          <a:p>
            <a:pPr marL="914400" lvl="1" indent="-514350"/>
            <a:r>
              <a:rPr lang="en-US" sz="2800" dirty="0" smtClean="0">
                <a:latin typeface="Andalus" pitchFamily="18" charset="-78"/>
                <a:cs typeface="Andalus" pitchFamily="18" charset="-78"/>
              </a:rPr>
              <a:t>Trial of labour</a:t>
            </a:r>
            <a:endParaRPr lang="en-US" sz="2800" dirty="0" smtClean="0">
              <a:latin typeface="Andalus" pitchFamily="18" charset="-78"/>
              <a:cs typeface="Andalus" pitchFamily="18" charset="-78"/>
            </a:endParaRPr>
          </a:p>
          <a:p>
            <a:pPr marL="514350" indent="-514350">
              <a:buFont typeface="+mj-lt"/>
              <a:buAutoNum type="arabicPeriod" startAt="2"/>
            </a:pPr>
            <a:r>
              <a:rPr lang="en-US" sz="2800" b="1" u="sng" dirty="0" smtClean="0">
                <a:latin typeface="Andalus" pitchFamily="18" charset="-78"/>
                <a:cs typeface="Andalus" pitchFamily="18" charset="-78"/>
              </a:rPr>
              <a:t>OBSTETRIC EMERGENCIES:</a:t>
            </a:r>
            <a:endParaRPr lang="en-US" sz="2800" b="1" u="sng" dirty="0" smtClean="0">
              <a:latin typeface="Andalus" pitchFamily="18" charset="-78"/>
              <a:cs typeface="Andalus" pitchFamily="18" charset="-78"/>
            </a:endParaRPr>
          </a:p>
          <a:p>
            <a:pPr marL="1028700" lvl="1" indent="-571500">
              <a:buFont typeface="+mj-lt"/>
              <a:buAutoNum type="romanLcPeriod"/>
            </a:pPr>
            <a:r>
              <a:rPr lang="en-US" dirty="0" smtClean="0">
                <a:latin typeface="Andalus" pitchFamily="18" charset="-78"/>
                <a:cs typeface="Andalus" pitchFamily="18" charset="-78"/>
              </a:rPr>
              <a:t>Ruptured uterus</a:t>
            </a:r>
            <a:endParaRPr lang="en-US" dirty="0" smtClean="0">
              <a:latin typeface="Andalus" pitchFamily="18" charset="-78"/>
              <a:cs typeface="Andalus" pitchFamily="18" charset="-78"/>
            </a:endParaRPr>
          </a:p>
          <a:p>
            <a:pPr marL="1028700" lvl="1" indent="-571500">
              <a:buFont typeface="+mj-lt"/>
              <a:buAutoNum type="romanLcPeriod"/>
            </a:pPr>
            <a:r>
              <a:rPr lang="en-US" dirty="0" smtClean="0">
                <a:latin typeface="Andalus" pitchFamily="18" charset="-78"/>
                <a:cs typeface="Andalus" pitchFamily="18" charset="-78"/>
              </a:rPr>
              <a:t>Cord presentation</a:t>
            </a:r>
            <a:endParaRPr lang="en-US" dirty="0" smtClean="0">
              <a:latin typeface="Andalus" pitchFamily="18" charset="-78"/>
              <a:cs typeface="Andalus" pitchFamily="18" charset="-78"/>
            </a:endParaRPr>
          </a:p>
          <a:p>
            <a:pPr marL="1028700" lvl="1" indent="-571500">
              <a:buFont typeface="+mj-lt"/>
              <a:buAutoNum type="romanLcPeriod"/>
            </a:pPr>
            <a:r>
              <a:rPr lang="en-US" dirty="0" smtClean="0">
                <a:latin typeface="Andalus" pitchFamily="18" charset="-78"/>
                <a:cs typeface="Andalus" pitchFamily="18" charset="-78"/>
              </a:rPr>
              <a:t>Cord prolapse</a:t>
            </a:r>
            <a:endParaRPr lang="en-US" dirty="0" smtClean="0">
              <a:latin typeface="Andalus" pitchFamily="18" charset="-78"/>
              <a:cs typeface="Andalus" pitchFamily="18" charset="-78"/>
            </a:endParaRPr>
          </a:p>
          <a:p>
            <a:pPr marL="1028700" lvl="1" indent="-571500">
              <a:buFont typeface="+mj-lt"/>
              <a:buAutoNum type="romanLcPeriod"/>
            </a:pPr>
            <a:r>
              <a:rPr lang="en-US" dirty="0" smtClean="0">
                <a:latin typeface="Andalus" pitchFamily="18" charset="-78"/>
                <a:cs typeface="Andalus" pitchFamily="18" charset="-78"/>
              </a:rPr>
              <a:t>Vasa praevia</a:t>
            </a:r>
            <a:endParaRPr lang="en-US" dirty="0" smtClean="0">
              <a:latin typeface="Andalus" pitchFamily="18" charset="-78"/>
              <a:cs typeface="Andalus" pitchFamily="18" charset="-78"/>
            </a:endParaRPr>
          </a:p>
          <a:p>
            <a:pPr marL="1028700" lvl="1" indent="-571500">
              <a:buFont typeface="+mj-lt"/>
              <a:buAutoNum type="romanLcPeriod"/>
            </a:pPr>
            <a:r>
              <a:rPr lang="en-US" dirty="0" smtClean="0">
                <a:latin typeface="Andalus" pitchFamily="18" charset="-78"/>
                <a:cs typeface="Andalus" pitchFamily="18" charset="-78"/>
              </a:rPr>
              <a:t>Shoulder dystocia</a:t>
            </a:r>
            <a:endParaRPr lang="en-US" dirty="0" smtClean="0">
              <a:latin typeface="Andalus" pitchFamily="18" charset="-78"/>
              <a:cs typeface="Andalus" pitchFamily="18" charset="-78"/>
            </a:endParaRPr>
          </a:p>
          <a:p>
            <a:endParaRPr lang="en-US" sz="2800" dirty="0" smtClean="0">
              <a:latin typeface="Andalus" pitchFamily="18" charset="-78"/>
              <a:cs typeface="Andalus" pitchFamily="18" charset="-78"/>
            </a:endParaRPr>
          </a:p>
          <a:p>
            <a:pPr marL="514350" indent="-514350">
              <a:buFont typeface="+mj-lt"/>
              <a:buAutoNum type="arabicPeriod"/>
            </a:pPr>
            <a:endParaRPr lang="en-US" sz="2800" dirty="0" smtClean="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0"/>
            <a:ext cx="8382000" cy="6858000"/>
          </a:xfrm>
        </p:spPr>
        <p:txBody>
          <a:bodyPr>
            <a:noAutofit/>
          </a:bodyPr>
          <a:lstStyle/>
          <a:p>
            <a:r>
              <a:rPr lang="en-US" sz="2800" dirty="0" smtClean="0">
                <a:latin typeface="Andalus" pitchFamily="18" charset="-78"/>
                <a:cs typeface="Andalus" pitchFamily="18" charset="-78"/>
              </a:rPr>
              <a:t>Early ANC (first half of pregnancy)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Review history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Obstetric U/S scan in first half of pregnancy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ANP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Counsel patient on the risks and benefits of undergoing trial of scar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Pelvic assessment at 36 weeks; clinical/radiological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Estimate weight of baby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Admit in early labour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IV line and GXM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Consent for C/S </a:t>
            </a:r>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Partograph (pulse, BP, FHR, contractions, descent, cervical dilatation, </a:t>
            </a:r>
            <a:r>
              <a:rPr lang="en-US" sz="2800" dirty="0" err="1" smtClean="0">
                <a:latin typeface="Andalus" pitchFamily="18" charset="-78"/>
                <a:cs typeface="Andalus" pitchFamily="18" charset="-78"/>
              </a:rPr>
              <a:t>colour</a:t>
            </a:r>
            <a:r>
              <a:rPr lang="en-US" sz="2800" dirty="0" smtClean="0">
                <a:latin typeface="Andalus" pitchFamily="18" charset="-78"/>
                <a:cs typeface="Andalus" pitchFamily="18" charset="-78"/>
              </a:rPr>
              <a:t> of liquor, PV bleed)</a:t>
            </a:r>
            <a:endParaRPr lang="en-US" sz="2800" dirty="0" smtClean="0">
              <a:latin typeface="Andalus" pitchFamily="18" charset="-78"/>
              <a:cs typeface="Andalus" pitchFamily="18" charset="-78"/>
            </a:endParaRPr>
          </a:p>
          <a:p>
            <a:pPr>
              <a:buNone/>
            </a:pPr>
            <a:r>
              <a:rPr lang="en-US" sz="2800" dirty="0" smtClean="0">
                <a:latin typeface="Andalus" pitchFamily="18" charset="-78"/>
                <a:cs typeface="Andalus" pitchFamily="18" charset="-78"/>
              </a:rPr>
              <a:t>				</a:t>
            </a:r>
            <a:r>
              <a:rPr lang="en-US" sz="2800" b="1" dirty="0" smtClean="0">
                <a:solidFill>
                  <a:srgbClr val="00B0F0"/>
                </a:solidFill>
                <a:latin typeface="Andalus" pitchFamily="18" charset="-78"/>
                <a:cs typeface="Andalus" pitchFamily="18" charset="-78"/>
              </a:rPr>
              <a:t>END</a:t>
            </a:r>
            <a:endParaRPr lang="en-US" sz="2800" b="1" dirty="0" smtClean="0">
              <a:solidFill>
                <a:srgbClr val="00B0F0"/>
              </a:solidFill>
              <a:latin typeface="Andalus" pitchFamily="18" charset="-78"/>
              <a:cs typeface="Andalus" pitchFamily="18" charset="-78"/>
            </a:endParaRPr>
          </a:p>
          <a:p>
            <a:pPr>
              <a:buNone/>
            </a:pPr>
            <a:r>
              <a:rPr lang="en-US" sz="2800" b="1" dirty="0">
                <a:solidFill>
                  <a:srgbClr val="00B050"/>
                </a:solidFill>
                <a:effectLst>
                  <a:outerShdw blurRad="38100" dist="38100" dir="2700000" algn="tl">
                    <a:srgbClr val="000000">
                      <a:alpha val="43137"/>
                    </a:srgbClr>
                  </a:outerShdw>
                </a:effectLst>
                <a:latin typeface="Andalus" pitchFamily="18" charset="-78"/>
                <a:cs typeface="Andalus" pitchFamily="18" charset="-78"/>
              </a:rPr>
              <a:t>	</a:t>
            </a:r>
            <a:r>
              <a:rPr lang="en-US" sz="2800" b="1" dirty="0" smtClean="0">
                <a:solidFill>
                  <a:srgbClr val="00B050"/>
                </a:solidFill>
                <a:effectLst>
                  <a:outerShdw blurRad="38100" dist="38100" dir="2700000" algn="tl">
                    <a:srgbClr val="000000">
                      <a:alpha val="43137"/>
                    </a:srgbClr>
                  </a:outerShdw>
                </a:effectLst>
                <a:latin typeface="Andalus" pitchFamily="18" charset="-78"/>
                <a:cs typeface="Andalus" pitchFamily="18" charset="-78"/>
              </a:rPr>
              <a:t>				</a:t>
            </a:r>
            <a:endParaRPr lang="en-US" sz="2800" b="1" dirty="0" smtClean="0">
              <a:solidFill>
                <a:srgbClr val="00B050"/>
              </a:solidFill>
              <a:effectLst>
                <a:outerShdw blurRad="38100" dist="38100" dir="2700000" algn="tl">
                  <a:srgbClr val="000000">
                    <a:alpha val="43137"/>
                  </a:srgbClr>
                </a:outerShdw>
              </a:effectLst>
              <a:latin typeface="Andalus" pitchFamily="18" charset="-78"/>
              <a:cs typeface="Andalus" pitchFamily="18" charset="-78"/>
            </a:endParaRPr>
          </a:p>
          <a:p>
            <a:pPr>
              <a:buNone/>
            </a:pPr>
            <a:r>
              <a:rPr lang="en-US" sz="2800" b="1" dirty="0" smtClean="0">
                <a:solidFill>
                  <a:srgbClr val="00B050"/>
                </a:solidFill>
                <a:effectLst>
                  <a:outerShdw blurRad="38100" dist="38100" dir="2700000" algn="tl">
                    <a:srgbClr val="000000">
                      <a:alpha val="43137"/>
                    </a:srgbClr>
                  </a:outerShdw>
                </a:effectLst>
                <a:latin typeface="Andalus" pitchFamily="18" charset="-78"/>
                <a:cs typeface="Andalus" pitchFamily="18" charset="-78"/>
              </a:rPr>
              <a:t>					END </a:t>
            </a:r>
            <a:endParaRPr lang="en-US" sz="2800" b="1" dirty="0" smtClean="0">
              <a:solidFill>
                <a:srgbClr val="00B050"/>
              </a:solidFill>
              <a:effectLst>
                <a:outerShdw blurRad="38100" dist="38100" dir="2700000" algn="tl">
                  <a:srgbClr val="000000">
                    <a:alpha val="43137"/>
                  </a:srgbClr>
                </a:outerShdw>
              </a:effectLst>
              <a:latin typeface="Andalus" pitchFamily="18" charset="-78"/>
              <a:cs typeface="Andalus" pitchFamily="18" charset="-78"/>
            </a:endParaRPr>
          </a:p>
          <a:p>
            <a:endParaRPr lang="en-US" sz="2800" dirty="0" smtClean="0">
              <a:latin typeface="Andalus" pitchFamily="18" charset="-78"/>
              <a:cs typeface="Andalus" pitchFamily="18" charset="-78"/>
            </a:endParaRPr>
          </a:p>
          <a:p>
            <a:endParaRPr lang="en-US" sz="2800" dirty="0">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pPr lvl="8"/>
            <a:r>
              <a:rPr lang="en-US" sz="4400" dirty="0" smtClean="0">
                <a:solidFill>
                  <a:srgbClr val="FF0000"/>
                </a:solidFill>
                <a:latin typeface="Andalus" pitchFamily="18" charset="-78"/>
                <a:cs typeface="Andalus" pitchFamily="18" charset="-78"/>
              </a:rPr>
              <a:t>END</a:t>
            </a:r>
            <a:endParaRPr lang="en-US" sz="4400" dirty="0">
              <a:solidFill>
                <a:srgbClr val="FF0000"/>
              </a:solidFill>
              <a:latin typeface="Andalus" pitchFamily="18" charset="-78"/>
              <a:cs typeface="Andalus" pitchFamily="18" charset="-78"/>
            </a:endParaRPr>
          </a:p>
        </p:txBody>
      </p:sp>
    </p:spTree>
  </p:cSld>
  <p:clrMapOvr>
    <a:masterClrMapping/>
  </p:clrMapOvr>
  <p:transition spd="slow">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2413" cy="3352800"/>
          </a:xfrm>
        </p:spPr>
        <p:txBody>
          <a:bodyPr>
            <a:normAutofit/>
          </a:bodyPr>
          <a:lstStyle/>
          <a:p>
            <a:r>
              <a:rPr lang="en-US" sz="7200" dirty="0" smtClean="0">
                <a:solidFill>
                  <a:srgbClr val="FF0000"/>
                </a:solidFill>
              </a:rPr>
              <a:t>OBSTETRIC EMERGENCIES</a:t>
            </a:r>
            <a:endParaRPr lang="en-US" sz="7200" dirty="0">
              <a:solidFill>
                <a:srgbClr val="FF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0599"/>
          </a:xfrm>
        </p:spPr>
        <p:txBody>
          <a:bodyPr/>
          <a:lstStyle/>
          <a:p>
            <a:r>
              <a:rPr lang="en-US" u="sng" dirty="0" smtClean="0"/>
              <a:t>Broad objective</a:t>
            </a:r>
            <a:r>
              <a:rPr lang="en-US" dirty="0" smtClean="0"/>
              <a:t>:</a:t>
            </a:r>
            <a:endParaRPr lang="en-US" dirty="0"/>
          </a:p>
        </p:txBody>
      </p:sp>
      <p:sp>
        <p:nvSpPr>
          <p:cNvPr id="3" name="Content Placeholder 2"/>
          <p:cNvSpPr>
            <a:spLocks noGrp="1"/>
          </p:cNvSpPr>
          <p:nvPr>
            <p:ph idx="1"/>
          </p:nvPr>
        </p:nvSpPr>
        <p:spPr>
          <a:xfrm>
            <a:off x="0" y="762000"/>
            <a:ext cx="9144000" cy="6096000"/>
          </a:xfrm>
        </p:spPr>
        <p:txBody>
          <a:bodyPr/>
          <a:lstStyle/>
          <a:p>
            <a:r>
              <a:rPr lang="en-US" sz="2800" dirty="0" smtClean="0">
                <a:latin typeface="Calibri" panose="020F0502020204030204" charset="0"/>
              </a:rPr>
              <a:t>By the end of this session, the KRCHN student will be able to describe and manage various obstetric emergencies to include;</a:t>
            </a:r>
            <a:endParaRPr lang="en-US" sz="2800" dirty="0" smtClean="0">
              <a:latin typeface="Calibri" panose="020F0502020204030204" charset="0"/>
            </a:endParaRPr>
          </a:p>
          <a:p>
            <a:pPr>
              <a:buNone/>
            </a:pPr>
            <a:r>
              <a:rPr lang="en-US" sz="2400" u="sng" dirty="0" smtClean="0">
                <a:latin typeface="Calibri" panose="020F0502020204030204" charset="0"/>
              </a:rPr>
              <a:t>Specific objectives; </a:t>
            </a:r>
            <a:r>
              <a:rPr lang="en-US" sz="2400" dirty="0" smtClean="0">
                <a:latin typeface="Calibri" panose="020F0502020204030204" charset="0"/>
              </a:rPr>
              <a:t>the student should be able to describe and manage the following:</a:t>
            </a:r>
            <a:endParaRPr lang="en-US" sz="2400" dirty="0" smtClean="0">
              <a:latin typeface="Calibri" panose="020F0502020204030204" charset="0"/>
            </a:endParaRPr>
          </a:p>
          <a:p>
            <a:pPr marL="1028700" lvl="1" indent="-571500">
              <a:buFont typeface="+mj-lt"/>
              <a:buAutoNum type="romanLcPeriod"/>
            </a:pPr>
            <a:r>
              <a:rPr lang="en-US" sz="2400" dirty="0" smtClean="0">
                <a:solidFill>
                  <a:srgbClr val="FF0000"/>
                </a:solidFill>
                <a:latin typeface="Calibri" panose="020F0502020204030204" charset="0"/>
              </a:rPr>
              <a:t>Ruptured uterus</a:t>
            </a:r>
            <a:endParaRPr lang="en-US" sz="2400" dirty="0" smtClean="0">
              <a:solidFill>
                <a:srgbClr val="FF0000"/>
              </a:solidFill>
              <a:latin typeface="Calibri" panose="020F0502020204030204" charset="0"/>
            </a:endParaRPr>
          </a:p>
          <a:p>
            <a:pPr marL="1028700" lvl="1" indent="-571500">
              <a:buFont typeface="+mj-lt"/>
              <a:buAutoNum type="romanLcPeriod"/>
            </a:pPr>
            <a:r>
              <a:rPr lang="en-US" sz="2400" dirty="0" smtClean="0">
                <a:latin typeface="Calibri" panose="020F0502020204030204" charset="0"/>
              </a:rPr>
              <a:t>Cord presentation</a:t>
            </a:r>
            <a:endParaRPr lang="en-US" sz="2400" dirty="0" smtClean="0">
              <a:latin typeface="Calibri" panose="020F0502020204030204" charset="0"/>
            </a:endParaRPr>
          </a:p>
          <a:p>
            <a:pPr marL="1028700" lvl="1" indent="-571500">
              <a:buFont typeface="+mj-lt"/>
              <a:buAutoNum type="romanLcPeriod"/>
            </a:pPr>
            <a:r>
              <a:rPr lang="en-US" sz="2400" dirty="0" smtClean="0">
                <a:latin typeface="Calibri" panose="020F0502020204030204" charset="0"/>
              </a:rPr>
              <a:t>Cord prolapse</a:t>
            </a:r>
            <a:endParaRPr lang="en-US" sz="2400" dirty="0" smtClean="0">
              <a:latin typeface="Calibri" panose="020F0502020204030204" charset="0"/>
            </a:endParaRPr>
          </a:p>
          <a:p>
            <a:pPr marL="1028700" lvl="1" indent="-571500">
              <a:buFont typeface="+mj-lt"/>
              <a:buAutoNum type="romanLcPeriod"/>
            </a:pPr>
            <a:r>
              <a:rPr lang="en-US" sz="2400" dirty="0" smtClean="0">
                <a:latin typeface="Calibri" panose="020F0502020204030204" charset="0"/>
              </a:rPr>
              <a:t>Vasa praevia</a:t>
            </a:r>
            <a:endParaRPr lang="en-US" sz="2400" dirty="0" smtClean="0">
              <a:latin typeface="Calibri" panose="020F0502020204030204" charset="0"/>
            </a:endParaRPr>
          </a:p>
          <a:p>
            <a:pPr marL="1028700" lvl="1" indent="-571500">
              <a:buFont typeface="+mj-lt"/>
              <a:buAutoNum type="romanLcPeriod"/>
            </a:pPr>
            <a:r>
              <a:rPr lang="en-US" sz="2400" dirty="0" smtClean="0">
                <a:latin typeface="Calibri" panose="020F0502020204030204" charset="0"/>
              </a:rPr>
              <a:t>Shoulder dystocia</a:t>
            </a:r>
            <a:endParaRPr lang="en-US" sz="2400" dirty="0" smtClean="0">
              <a:latin typeface="Calibri" panose="020F050202020403020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b="1" dirty="0" smtClean="0">
                <a:solidFill>
                  <a:srgbClr val="FF0000"/>
                </a:solidFill>
              </a:rPr>
              <a:t>DEFINITION OF OBSTETRIC EMERGENCIES</a:t>
            </a:r>
            <a:endParaRPr lang="en-US" b="1" dirty="0">
              <a:solidFill>
                <a:srgbClr val="FF0000"/>
              </a:solidFill>
            </a:endParaRPr>
          </a:p>
        </p:txBody>
      </p:sp>
      <p:sp>
        <p:nvSpPr>
          <p:cNvPr id="3" name="Content Placeholder 2"/>
          <p:cNvSpPr>
            <a:spLocks noGrp="1"/>
          </p:cNvSpPr>
          <p:nvPr>
            <p:ph idx="1"/>
          </p:nvPr>
        </p:nvSpPr>
        <p:spPr>
          <a:xfrm>
            <a:off x="0" y="838200"/>
            <a:ext cx="9144000" cy="6019800"/>
          </a:xfrm>
        </p:spPr>
        <p:txBody>
          <a:bodyPr>
            <a:normAutofit/>
          </a:bodyPr>
          <a:lstStyle/>
          <a:p>
            <a:r>
              <a:rPr lang="en-US" sz="2800" dirty="0" smtClean="0"/>
              <a:t>Obstetrical emergencies are life-threatening medical conditions that occur in pregnancy or during or after labor and delivery</a:t>
            </a:r>
            <a:endParaRPr lang="en-US" sz="2800" dirty="0" smtClean="0"/>
          </a:p>
          <a:p>
            <a:r>
              <a:rPr lang="en-US" sz="3000" dirty="0" smtClean="0">
                <a:latin typeface="+mj-lt"/>
              </a:rPr>
              <a:t>Obstetric emergencies</a:t>
            </a:r>
            <a:r>
              <a:rPr lang="en-US" sz="2800" dirty="0" smtClean="0">
                <a:latin typeface="+mj-lt"/>
              </a:rPr>
              <a:t> - cause damage and death to mothers and babies. They require quick, decisive and effective action from the staff immediately available.  </a:t>
            </a:r>
            <a:endParaRPr lang="en-US" sz="2800" dirty="0" smtClean="0">
              <a:latin typeface="+mj-lt"/>
            </a:endParaRPr>
          </a:p>
          <a:p>
            <a:r>
              <a:rPr lang="en-US" sz="2800" dirty="0" smtClean="0"/>
              <a:t>There are a number of illnesses and disorders of pregnancy that can threaten the well-being of both mother and child. Obstetrical emergencies may also occur during active labor, and after delivery (postpartum).</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b="1" u="sng" dirty="0" smtClean="0"/>
              <a:t>Obstetrical emergencies of pregnancy</a:t>
            </a:r>
            <a:endParaRPr lang="en-US" b="1" u="sng" dirty="0" smtClean="0"/>
          </a:p>
          <a:p>
            <a:r>
              <a:rPr lang="en-US" dirty="0" smtClean="0"/>
              <a:t>Ectopic pregnancy</a:t>
            </a:r>
            <a:endParaRPr lang="en-US" dirty="0" smtClean="0"/>
          </a:p>
          <a:p>
            <a:r>
              <a:rPr lang="en-US" dirty="0" smtClean="0"/>
              <a:t>Placenta abruption</a:t>
            </a:r>
            <a:endParaRPr lang="en-US" dirty="0" smtClean="0"/>
          </a:p>
          <a:p>
            <a:r>
              <a:rPr lang="en-US" dirty="0" smtClean="0"/>
              <a:t>Placenta </a:t>
            </a:r>
            <a:r>
              <a:rPr lang="en-US" dirty="0" err="1" smtClean="0"/>
              <a:t>praevia</a:t>
            </a:r>
            <a:endParaRPr lang="en-US" dirty="0" smtClean="0"/>
          </a:p>
          <a:p>
            <a:r>
              <a:rPr lang="en-US" dirty="0" smtClean="0"/>
              <a:t>Pre-</a:t>
            </a:r>
            <a:r>
              <a:rPr lang="en-US" dirty="0" err="1" smtClean="0"/>
              <a:t>eclempsia</a:t>
            </a:r>
            <a:r>
              <a:rPr lang="en-US" dirty="0" smtClean="0"/>
              <a:t>/</a:t>
            </a:r>
            <a:r>
              <a:rPr lang="en-US" dirty="0" err="1" smtClean="0"/>
              <a:t>eclampsia</a:t>
            </a:r>
            <a:endParaRPr lang="en-US" dirty="0" smtClean="0"/>
          </a:p>
          <a:p>
            <a:r>
              <a:rPr lang="en-US" dirty="0" smtClean="0"/>
              <a:t>PROM</a:t>
            </a:r>
            <a:endParaRPr lang="en-US" dirty="0" smtClean="0"/>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b="1" dirty="0" smtClean="0"/>
              <a:t>Obstetrical emergencies during labor and delivery</a:t>
            </a:r>
            <a:endParaRPr lang="en-US" b="1" dirty="0"/>
          </a:p>
        </p:txBody>
      </p:sp>
      <p:sp>
        <p:nvSpPr>
          <p:cNvPr id="3" name="Content Placeholder 2"/>
          <p:cNvSpPr>
            <a:spLocks noGrp="1"/>
          </p:cNvSpPr>
          <p:nvPr>
            <p:ph idx="1"/>
          </p:nvPr>
        </p:nvSpPr>
        <p:spPr>
          <a:xfrm>
            <a:off x="0" y="990600"/>
            <a:ext cx="9144000" cy="5867400"/>
          </a:xfrm>
        </p:spPr>
        <p:txBody>
          <a:bodyPr/>
          <a:lstStyle/>
          <a:p>
            <a:r>
              <a:rPr lang="en-US" dirty="0" smtClean="0">
                <a:solidFill>
                  <a:srgbClr val="FF0000"/>
                </a:solidFill>
              </a:rPr>
              <a:t>Amniotic fluid embolism</a:t>
            </a:r>
            <a:endParaRPr lang="en-US" dirty="0" smtClean="0">
              <a:solidFill>
                <a:srgbClr val="FF0000"/>
              </a:solidFill>
            </a:endParaRPr>
          </a:p>
          <a:p>
            <a:r>
              <a:rPr lang="en-US" dirty="0" smtClean="0">
                <a:solidFill>
                  <a:srgbClr val="FF0000"/>
                </a:solidFill>
              </a:rPr>
              <a:t>Rupture of the uterus</a:t>
            </a:r>
            <a:endParaRPr lang="en-US" dirty="0" smtClean="0">
              <a:solidFill>
                <a:srgbClr val="FF0000"/>
              </a:solidFill>
            </a:endParaRPr>
          </a:p>
          <a:p>
            <a:r>
              <a:rPr lang="en-US" dirty="0" smtClean="0"/>
              <a:t>Placenta </a:t>
            </a:r>
            <a:r>
              <a:rPr lang="en-US" dirty="0" err="1" smtClean="0"/>
              <a:t>accreta</a:t>
            </a:r>
            <a:endParaRPr lang="en-US" dirty="0" smtClean="0"/>
          </a:p>
          <a:p>
            <a:r>
              <a:rPr lang="en-US" dirty="0" smtClean="0"/>
              <a:t>Cord prolapse </a:t>
            </a:r>
            <a:endParaRPr lang="en-US" dirty="0" smtClean="0"/>
          </a:p>
          <a:p>
            <a:r>
              <a:rPr lang="en-US" dirty="0" smtClean="0"/>
              <a:t>Shoulder dystocia</a:t>
            </a:r>
            <a:endParaRPr lang="en-US" dirty="0" smtClean="0"/>
          </a:p>
          <a:p>
            <a:r>
              <a:rPr lang="en-US" dirty="0" smtClean="0"/>
              <a:t>Vasa </a:t>
            </a:r>
            <a:r>
              <a:rPr lang="en-US" dirty="0" err="1" smtClean="0"/>
              <a:t>praevia</a:t>
            </a:r>
            <a:endParaRPr lang="en-US" dirty="0" smtClean="0"/>
          </a:p>
          <a:p>
            <a:r>
              <a:rPr lang="en-US" dirty="0" smtClean="0">
                <a:solidFill>
                  <a:srgbClr val="FF0000"/>
                </a:solidFill>
              </a:rPr>
              <a:t>Maternal and fetal distress</a:t>
            </a:r>
            <a:endParaRPr lang="en-US" dirty="0" smtClean="0">
              <a:solidFill>
                <a:srgbClr val="FF0000"/>
              </a:solidFill>
            </a:endParaRPr>
          </a:p>
          <a:p>
            <a:r>
              <a:rPr lang="en-US" dirty="0" smtClean="0">
                <a:solidFill>
                  <a:srgbClr val="FF0000"/>
                </a:solidFill>
              </a:rPr>
              <a:t>Acute inversion of the uterus</a:t>
            </a:r>
            <a:endParaRPr lang="en-US" dirty="0" smtClean="0">
              <a:solidFill>
                <a:srgbClr val="FF0000"/>
              </a:solidFill>
            </a:endParaRPr>
          </a:p>
          <a:p>
            <a:pPr>
              <a:buNone/>
            </a:pPr>
            <a:r>
              <a:rPr lang="en-US" b="1" u="sng" dirty="0" smtClean="0"/>
              <a:t>Obstetrical emergencies postpartum</a:t>
            </a:r>
            <a:endParaRPr lang="en-US" u="sng" dirty="0" smtClean="0"/>
          </a:p>
          <a:p>
            <a:r>
              <a:rPr lang="en-US" dirty="0" smtClean="0">
                <a:solidFill>
                  <a:srgbClr val="FF0000"/>
                </a:solidFill>
              </a:rPr>
              <a:t>PPH</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9825"/>
          </a:xfr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cene3d>
              <a:camera prst="orthographicFront"/>
              <a:lightRig rig="soft" dir="t"/>
            </a:scene3d>
            <a:sp3d prstMaterial="softEdge">
              <a:bevelT w="25400" h="25400"/>
            </a:sp3d>
          </a:bodyPr>
          <a:lstStyle/>
          <a:p>
            <a:r>
              <a:rPr lang="en-US" b="1" dirty="0" smtClean="0">
                <a:solidFill>
                  <a:srgbClr val="FFFF00"/>
                </a:solidFill>
              </a:rPr>
              <a:t>RUPTURE OF THE UTERUS</a:t>
            </a:r>
            <a:endParaRPr lang="en-US" b="1" dirty="0">
              <a:solidFill>
                <a:srgbClr val="FFFF00"/>
              </a:solidFill>
            </a:endParaRPr>
          </a:p>
        </p:txBody>
      </p:sp>
      <p:pic>
        <p:nvPicPr>
          <p:cNvPr id="5" name="ia_el_25_innerEl" descr="The uterine muscles"/>
          <p:cNvPicPr>
            <a:picLocks noGrp="1"/>
          </p:cNvPicPr>
          <p:nvPr>
            <p:ph idx="1"/>
          </p:nvPr>
        </p:nvPicPr>
        <p:blipFill>
          <a:blip r:embed="rId1" cstate="print"/>
          <a:stretch>
            <a:fillRect/>
          </a:stretch>
        </p:blipFill>
        <p:spPr bwMode="auto">
          <a:xfrm>
            <a:off x="0" y="1371600"/>
            <a:ext cx="9144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52400"/>
            <a:ext cx="8686800" cy="5854891"/>
          </a:xfrm>
        </p:spPr>
        <p:txBody>
          <a:bodyPr>
            <a:normAutofit/>
          </a:bodyPr>
          <a:lstStyle/>
          <a:p>
            <a:pPr>
              <a:buNone/>
            </a:pPr>
            <a:r>
              <a:rPr lang="en-US" sz="2800" b="1" u="sng" dirty="0" smtClean="0">
                <a:latin typeface="Calibri" panose="020F0502020204030204" charset="0"/>
              </a:rPr>
              <a:t>INTRODUCTION:</a:t>
            </a:r>
            <a:endParaRPr lang="en-US" sz="2800" b="1" u="sng" dirty="0" smtClean="0">
              <a:latin typeface="Calibri" panose="020F0502020204030204" charset="0"/>
            </a:endParaRPr>
          </a:p>
          <a:p>
            <a:r>
              <a:rPr lang="en-US" sz="2800" dirty="0" smtClean="0">
                <a:latin typeface="Calibri" panose="020F0502020204030204" charset="0"/>
              </a:rPr>
              <a:t>This is a serious complication, which should not occur in today’s obstetric care where there is good prenatal and intra partum care</a:t>
            </a:r>
            <a:endParaRPr lang="en-US" sz="2800" dirty="0" smtClean="0">
              <a:latin typeface="Calibri" panose="020F0502020204030204" charset="0"/>
            </a:endParaRPr>
          </a:p>
          <a:p>
            <a:r>
              <a:rPr lang="en-US" sz="2800" dirty="0" smtClean="0">
                <a:latin typeface="Calibri" panose="020F0502020204030204" charset="0"/>
              </a:rPr>
              <a:t>This is one of the most serious complications in midwifery &amp; obstetrics. It is often fatal for the </a:t>
            </a:r>
            <a:r>
              <a:rPr lang="en-US" sz="2800" dirty="0" err="1" smtClean="0">
                <a:latin typeface="Calibri" panose="020F0502020204030204" charset="0"/>
              </a:rPr>
              <a:t>foetus</a:t>
            </a:r>
            <a:r>
              <a:rPr lang="en-US" sz="2800" dirty="0" smtClean="0">
                <a:latin typeface="Calibri" panose="020F0502020204030204" charset="0"/>
              </a:rPr>
              <a:t> &amp; may also be responsible for the death of the mother</a:t>
            </a:r>
            <a:endParaRPr lang="en-US" sz="2800" dirty="0" smtClean="0">
              <a:latin typeface="Calibri" panose="020F050202020403020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458200" cy="5778691"/>
          </a:xfrm>
        </p:spPr>
        <p:txBody>
          <a:bodyPr>
            <a:normAutofit/>
          </a:bodyPr>
          <a:lstStyle/>
          <a:p>
            <a:pPr>
              <a:buNone/>
            </a:pPr>
            <a:r>
              <a:rPr lang="en-US" sz="2800" b="1" u="sng" dirty="0" smtClean="0">
                <a:latin typeface="Calibri" panose="020F0502020204030204" charset="0"/>
              </a:rPr>
              <a:t>DEFINITION:</a:t>
            </a:r>
            <a:endParaRPr lang="en-US" sz="2800" b="1" u="sng" dirty="0" smtClean="0">
              <a:latin typeface="Calibri" panose="020F0502020204030204" charset="0"/>
            </a:endParaRPr>
          </a:p>
          <a:p>
            <a:r>
              <a:rPr lang="en-US" sz="2800" dirty="0" smtClean="0">
                <a:latin typeface="Calibri" panose="020F0502020204030204" charset="0"/>
              </a:rPr>
              <a:t>Rupture of the uterus is defined as a complete separation or tear in the wall of the uterus with or without expulsion of the </a:t>
            </a:r>
            <a:r>
              <a:rPr lang="en-US" sz="2800" dirty="0" err="1" smtClean="0">
                <a:latin typeface="Calibri" panose="020F0502020204030204" charset="0"/>
              </a:rPr>
              <a:t>foetus</a:t>
            </a:r>
            <a:r>
              <a:rPr lang="en-US" sz="2800" dirty="0" smtClean="0">
                <a:latin typeface="Calibri" panose="020F0502020204030204" charset="0"/>
              </a:rPr>
              <a:t>. It may be complete when the visceral peritoneum is involved or incomplete when the visceral peritoneum is intact. In complete uterine rupture, the uterus communicates directly with the peritoneal cavity and bleeding occurs into the peritoneal cavity. In incomplete rupture, bleeding occurs behind the visceral peritoneum. </a:t>
            </a:r>
            <a:endParaRPr lang="en-US" sz="2800" b="1" u="sng" dirty="0" smtClean="0">
              <a:latin typeface="Calibri" panose="020F0502020204030204" charset="0"/>
            </a:endParaRPr>
          </a:p>
          <a:p>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lstStyle/>
          <a:p>
            <a:pPr marL="514350" indent="-514350">
              <a:buFont typeface="+mj-lt"/>
              <a:buAutoNum type="arabicPeriod" startAt="4"/>
            </a:pPr>
            <a:r>
              <a:rPr lang="en-US" sz="2800" b="1" u="sng" dirty="0" smtClean="0">
                <a:latin typeface="Andalus" pitchFamily="18" charset="-78"/>
                <a:cs typeface="Andalus" pitchFamily="18" charset="-78"/>
              </a:rPr>
              <a:t>OBSTETRIC OPERATIONS:</a:t>
            </a:r>
            <a:endParaRPr lang="en-US" sz="2400" b="1" u="sng" dirty="0" smtClean="0">
              <a:latin typeface="Andalus" pitchFamily="18" charset="-78"/>
              <a:cs typeface="Andalus" pitchFamily="18" charset="-78"/>
            </a:endParaRPr>
          </a:p>
          <a:p>
            <a:pPr marL="914400" lvl="1" indent="-514350">
              <a:buFont typeface="+mj-lt"/>
              <a:buAutoNum type="romanLcPeriod"/>
            </a:pPr>
            <a:r>
              <a:rPr lang="en-US" sz="2400" dirty="0" smtClean="0">
                <a:latin typeface="Andalus" pitchFamily="18" charset="-78"/>
                <a:cs typeface="Andalus" pitchFamily="18" charset="-78"/>
              </a:rPr>
              <a:t>Caesarean section</a:t>
            </a:r>
            <a:endParaRPr lang="en-US" sz="2400" dirty="0" smtClean="0">
              <a:latin typeface="Andalus" pitchFamily="18" charset="-78"/>
              <a:cs typeface="Andalus" pitchFamily="18" charset="-78"/>
            </a:endParaRPr>
          </a:p>
          <a:p>
            <a:pPr marL="914400" lvl="1" indent="-514350">
              <a:buFont typeface="+mj-lt"/>
              <a:buAutoNum type="romanLcPeriod"/>
            </a:pPr>
            <a:r>
              <a:rPr lang="en-US" sz="2400" dirty="0" smtClean="0">
                <a:latin typeface="Andalus" pitchFamily="18" charset="-78"/>
                <a:cs typeface="Andalus" pitchFamily="18" charset="-78"/>
              </a:rPr>
              <a:t>Vacuum extraction</a:t>
            </a:r>
            <a:endParaRPr lang="en-US" sz="2400" dirty="0" smtClean="0">
              <a:latin typeface="Andalus" pitchFamily="18" charset="-78"/>
              <a:cs typeface="Andalus" pitchFamily="18" charset="-78"/>
            </a:endParaRPr>
          </a:p>
          <a:p>
            <a:pPr marL="914400" lvl="1" indent="-514350">
              <a:buFont typeface="+mj-lt"/>
              <a:buAutoNum type="romanLcPeriod"/>
            </a:pPr>
            <a:r>
              <a:rPr lang="en-US" sz="2400" dirty="0" smtClean="0">
                <a:latin typeface="Andalus" pitchFamily="18" charset="-78"/>
                <a:cs typeface="Andalus" pitchFamily="18" charset="-78"/>
              </a:rPr>
              <a:t>Forceps delivery</a:t>
            </a:r>
            <a:endParaRPr lang="en-US" sz="2400" dirty="0" smtClean="0">
              <a:latin typeface="Andalus" pitchFamily="18" charset="-78"/>
              <a:cs typeface="Andalus" pitchFamily="18" charset="-78"/>
            </a:endParaRPr>
          </a:p>
          <a:p>
            <a:pPr marL="914400" lvl="1" indent="-514350">
              <a:buFont typeface="+mj-lt"/>
              <a:buAutoNum type="romanLcPeriod"/>
            </a:pPr>
            <a:r>
              <a:rPr lang="en-US" sz="2400" dirty="0" smtClean="0">
                <a:latin typeface="Andalus" pitchFamily="18" charset="-78"/>
                <a:cs typeface="Andalus" pitchFamily="18" charset="-78"/>
              </a:rPr>
              <a:t>Symphysiotomy</a:t>
            </a:r>
            <a:endParaRPr lang="en-US" sz="2400" dirty="0" smtClean="0">
              <a:latin typeface="Andalus" pitchFamily="18" charset="-78"/>
              <a:cs typeface="Andalus" pitchFamily="18" charset="-78"/>
            </a:endParaRPr>
          </a:p>
          <a:p>
            <a:pPr marL="514350" indent="-514350">
              <a:buFont typeface="+mj-lt"/>
              <a:buAutoNum type="arabicPeriod" startAt="4"/>
            </a:pPr>
            <a:r>
              <a:rPr lang="en-US" sz="2800" b="1" u="sng" dirty="0" smtClean="0">
                <a:latin typeface="Andalus" pitchFamily="18" charset="-78"/>
                <a:cs typeface="Andalus" pitchFamily="18" charset="-78"/>
              </a:rPr>
              <a:t>MALPOSITIONS AND MALPRESENTATIONS OF THE OCCIPUT;</a:t>
            </a:r>
            <a:endParaRPr lang="en-US" sz="2800" b="1" u="sng" dirty="0" smtClean="0">
              <a:latin typeface="Andalus" pitchFamily="18" charset="-78"/>
              <a:cs typeface="Andalus" pitchFamily="18" charset="-78"/>
            </a:endParaRPr>
          </a:p>
          <a:p>
            <a:pPr marL="914400" lvl="1" indent="-514350">
              <a:buFont typeface="+mj-lt"/>
              <a:buAutoNum type="romanLcPeriod"/>
            </a:pPr>
            <a:r>
              <a:rPr lang="en-US" sz="2400" dirty="0" smtClean="0">
                <a:latin typeface="Andalus" pitchFamily="18" charset="-78"/>
                <a:cs typeface="Andalus" pitchFamily="18" charset="-78"/>
              </a:rPr>
              <a:t>Occipito posterior position</a:t>
            </a:r>
            <a:endParaRPr lang="en-US" sz="2400" dirty="0" smtClean="0">
              <a:latin typeface="Andalus" pitchFamily="18" charset="-78"/>
              <a:cs typeface="Andalus" pitchFamily="18" charset="-78"/>
            </a:endParaRPr>
          </a:p>
          <a:p>
            <a:pPr marL="914400" lvl="1" indent="-514350">
              <a:buFont typeface="+mj-lt"/>
              <a:buAutoNum type="romanLcPeriod"/>
            </a:pPr>
            <a:r>
              <a:rPr lang="en-US" sz="2400" dirty="0" smtClean="0">
                <a:latin typeface="Andalus" pitchFamily="18" charset="-78"/>
                <a:cs typeface="Andalus" pitchFamily="18" charset="-78"/>
              </a:rPr>
              <a:t>Breech presentation</a:t>
            </a:r>
            <a:endParaRPr lang="en-US" sz="2400" dirty="0" smtClean="0">
              <a:latin typeface="Andalus" pitchFamily="18" charset="-78"/>
              <a:cs typeface="Andalus" pitchFamily="18" charset="-78"/>
            </a:endParaRPr>
          </a:p>
          <a:p>
            <a:pPr marL="914400" lvl="1" indent="-514350">
              <a:buFont typeface="+mj-lt"/>
              <a:buAutoNum type="romanLcPeriod"/>
            </a:pPr>
            <a:r>
              <a:rPr lang="en-US" sz="2400" dirty="0" smtClean="0">
                <a:latin typeface="Andalus" pitchFamily="18" charset="-78"/>
                <a:cs typeface="Andalus" pitchFamily="18" charset="-78"/>
              </a:rPr>
              <a:t>Face presentation</a:t>
            </a:r>
            <a:endParaRPr lang="en-US" sz="2400" dirty="0" smtClean="0">
              <a:latin typeface="Andalus" pitchFamily="18" charset="-78"/>
              <a:cs typeface="Andalus" pitchFamily="18" charset="-78"/>
            </a:endParaRPr>
          </a:p>
          <a:p>
            <a:pPr marL="914400" lvl="1" indent="-514350">
              <a:buFont typeface="+mj-lt"/>
              <a:buAutoNum type="romanLcPeriod"/>
            </a:pPr>
            <a:r>
              <a:rPr lang="en-US" sz="2400" dirty="0" smtClean="0">
                <a:latin typeface="Andalus" pitchFamily="18" charset="-78"/>
                <a:cs typeface="Andalus" pitchFamily="18" charset="-78"/>
              </a:rPr>
              <a:t>Shoulder presentation</a:t>
            </a:r>
            <a:endParaRPr lang="en-US" sz="2400" dirty="0" smtClean="0">
              <a:latin typeface="Andalus" pitchFamily="18" charset="-78"/>
              <a:cs typeface="Andalus" pitchFamily="18" charset="-78"/>
            </a:endParaRPr>
          </a:p>
          <a:p>
            <a:pPr marL="914400" lvl="1" indent="-514350">
              <a:buFont typeface="+mj-lt"/>
              <a:buAutoNum type="romanLcPeriod"/>
            </a:pPr>
            <a:r>
              <a:rPr lang="en-US" sz="2400" dirty="0" smtClean="0">
                <a:latin typeface="Andalus" pitchFamily="18" charset="-78"/>
                <a:cs typeface="Andalus" pitchFamily="18" charset="-78"/>
              </a:rPr>
              <a:t>Brow presentation</a:t>
            </a:r>
            <a:endParaRPr lang="en-US" sz="2400" dirty="0" smtClean="0">
              <a:latin typeface="Andalus" pitchFamily="18" charset="-78"/>
              <a:cs typeface="Andalus" pitchFamily="18" charset="-78"/>
            </a:endParaRPr>
          </a:p>
          <a:p>
            <a:pPr marL="914400" lvl="1" indent="-514350">
              <a:buFont typeface="+mj-lt"/>
              <a:buAutoNum type="romanLcPeriod"/>
            </a:pPr>
            <a:r>
              <a:rPr lang="en-US" sz="2400" dirty="0" smtClean="0">
                <a:latin typeface="Andalus" pitchFamily="18" charset="-78"/>
                <a:cs typeface="Andalus" pitchFamily="18" charset="-78"/>
              </a:rPr>
              <a:t>Compound presentation</a:t>
            </a:r>
            <a:endParaRPr lang="en-US" sz="2400" dirty="0" smtClean="0">
              <a:latin typeface="Andalus" pitchFamily="18" charset="-78"/>
              <a:cs typeface="Andalus" pitchFamily="18" charset="-78"/>
            </a:endParaRPr>
          </a:p>
          <a:p>
            <a:pPr marL="914400" lvl="1" indent="-514350">
              <a:buFont typeface="+mj-lt"/>
              <a:buAutoNum type="romanLcPeriod"/>
            </a:pPr>
            <a:r>
              <a:rPr lang="en-US" sz="2400" dirty="0" smtClean="0">
                <a:latin typeface="Andalus" pitchFamily="18" charset="-78"/>
                <a:cs typeface="Andalus" pitchFamily="18" charset="-78"/>
              </a:rPr>
              <a:t>Unstable lie</a:t>
            </a:r>
            <a:endParaRPr lang="en-US" sz="2400" dirty="0" smtClean="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Rupture of the uterus is defined as being complete or incomplete</a:t>
            </a:r>
            <a:endParaRPr lang="en-US" dirty="0" smtClean="0"/>
          </a:p>
          <a:p>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987925"/>
          </a:xfrm>
        </p:spPr>
        <p:txBody>
          <a:bodyPr/>
          <a:lstStyle/>
          <a:p>
            <a:r>
              <a:rPr lang="en-US" dirty="0" smtClean="0">
                <a:latin typeface="Calibri" panose="020F0502020204030204" charset="0"/>
              </a:rPr>
              <a:t>Also known as intraperitoneal</a:t>
            </a:r>
            <a:endParaRPr lang="en-US" dirty="0" smtClean="0">
              <a:latin typeface="Calibri" panose="020F0502020204030204" charset="0"/>
            </a:endParaRPr>
          </a:p>
          <a:p>
            <a:r>
              <a:rPr lang="en-US" dirty="0" smtClean="0">
                <a:latin typeface="Calibri" panose="020F0502020204030204" charset="0"/>
              </a:rPr>
              <a:t>This is a tear in the wall of the uterus, which involves the endometrium,myometrium and perimetrium/peritoneum</a:t>
            </a:r>
            <a:endParaRPr lang="en-US" dirty="0" smtClean="0">
              <a:latin typeface="Calibri" panose="020F0502020204030204" charset="0"/>
            </a:endParaRPr>
          </a:p>
          <a:p>
            <a:r>
              <a:rPr lang="en-US" dirty="0" smtClean="0">
                <a:latin typeface="Calibri" panose="020F0502020204030204" charset="0"/>
              </a:rPr>
              <a:t>This involves a tear in the wall of the uterus, with or without expulsion of the foetus</a:t>
            </a:r>
            <a:endParaRPr lang="en-US" dirty="0">
              <a:latin typeface="Calibri" panose="020F0502020204030204" charset="0"/>
            </a:endParaRPr>
          </a:p>
        </p:txBody>
      </p:sp>
      <p:sp>
        <p:nvSpPr>
          <p:cNvPr id="2" name="Title 1"/>
          <p:cNvSpPr>
            <a:spLocks noGrp="1"/>
          </p:cNvSpPr>
          <p:nvPr>
            <p:ph type="title"/>
          </p:nvPr>
        </p:nvSpPr>
        <p:spPr/>
        <p:txBody>
          <a:bodyPr/>
          <a:lstStyle/>
          <a:p>
            <a:r>
              <a:rPr lang="en-US" dirty="0" smtClean="0"/>
              <a:t>Complete rupture</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is the tearing of the uterus, which involves the endometrium and myometrium. Tears can occur parentally, during labour or delivery and may endanger the lives of both mother and foetus</a:t>
            </a:r>
            <a:endParaRPr lang="en-US" dirty="0"/>
          </a:p>
        </p:txBody>
      </p:sp>
      <p:sp>
        <p:nvSpPr>
          <p:cNvPr id="2" name="Title 1"/>
          <p:cNvSpPr>
            <a:spLocks noGrp="1"/>
          </p:cNvSpPr>
          <p:nvPr>
            <p:ph type="title"/>
          </p:nvPr>
        </p:nvSpPr>
        <p:spPr/>
        <p:txBody>
          <a:bodyPr/>
          <a:lstStyle/>
          <a:p>
            <a:r>
              <a:rPr lang="en-US" b="1" dirty="0" smtClean="0"/>
              <a:t>Incomplete or Extra Peritoneal</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a:buNone/>
            </a:pPr>
            <a:r>
              <a:rPr lang="en-US" sz="2800" u="sng" dirty="0" smtClean="0">
                <a:latin typeface="Calibri" panose="020F0502020204030204" charset="0"/>
              </a:rPr>
              <a:t>Predisposing factors </a:t>
            </a:r>
            <a:r>
              <a:rPr lang="en-US" sz="2800" dirty="0" smtClean="0">
                <a:latin typeface="Calibri" panose="020F0502020204030204" charset="0"/>
              </a:rPr>
              <a:t>include those that contribute to over distension of the uterus such as:</a:t>
            </a:r>
            <a:endParaRPr lang="en-US" sz="2800" dirty="0" smtClean="0">
              <a:latin typeface="Calibri" panose="020F0502020204030204" charset="0"/>
            </a:endParaRPr>
          </a:p>
          <a:p>
            <a:r>
              <a:rPr lang="en-US" sz="2800" dirty="0" smtClean="0">
                <a:latin typeface="Calibri" panose="020F0502020204030204" charset="0"/>
              </a:rPr>
              <a:t>Neglected obstructed labour </a:t>
            </a:r>
            <a:endParaRPr lang="en-US" sz="2800" dirty="0" smtClean="0">
              <a:latin typeface="Calibri" panose="020F0502020204030204" charset="0"/>
            </a:endParaRPr>
          </a:p>
          <a:p>
            <a:r>
              <a:rPr lang="en-US" sz="2800" dirty="0" smtClean="0">
                <a:latin typeface="Calibri" panose="020F0502020204030204" charset="0"/>
              </a:rPr>
              <a:t>Previous operations on the uterus ( e.g. caesarean section, </a:t>
            </a:r>
            <a:r>
              <a:rPr lang="en-US" sz="2800" dirty="0" err="1" smtClean="0">
                <a:latin typeface="Calibri" panose="020F0502020204030204" charset="0"/>
              </a:rPr>
              <a:t>myomectomy</a:t>
            </a:r>
            <a:r>
              <a:rPr lang="en-US" sz="2800" dirty="0" smtClean="0">
                <a:latin typeface="Calibri" panose="020F0502020204030204" charset="0"/>
              </a:rPr>
              <a:t>, previous uterine rupture) </a:t>
            </a:r>
            <a:endParaRPr lang="en-US" sz="2800" dirty="0" smtClean="0">
              <a:latin typeface="Calibri" panose="020F0502020204030204" charset="0"/>
            </a:endParaRPr>
          </a:p>
          <a:p>
            <a:r>
              <a:rPr lang="en-US" sz="2800" dirty="0" smtClean="0">
                <a:latin typeface="Calibri" panose="020F0502020204030204" charset="0"/>
              </a:rPr>
              <a:t>Obstetric </a:t>
            </a:r>
            <a:r>
              <a:rPr lang="en-US" sz="2800" dirty="0" err="1" smtClean="0">
                <a:latin typeface="Calibri" panose="020F0502020204030204" charset="0"/>
              </a:rPr>
              <a:t>manoeuvres</a:t>
            </a:r>
            <a:r>
              <a:rPr lang="en-US" sz="2800" dirty="0" smtClean="0">
                <a:latin typeface="Calibri" panose="020F0502020204030204" charset="0"/>
              </a:rPr>
              <a:t> on the uterus (e.g. external cephalic version, breech extraction, internal </a:t>
            </a:r>
            <a:r>
              <a:rPr lang="en-US" sz="2800" dirty="0" err="1" smtClean="0">
                <a:latin typeface="Calibri" panose="020F0502020204030204" charset="0"/>
              </a:rPr>
              <a:t>podalic</a:t>
            </a:r>
            <a:r>
              <a:rPr lang="en-US" sz="2800" dirty="0" smtClean="0">
                <a:latin typeface="Calibri" panose="020F0502020204030204" charset="0"/>
              </a:rPr>
              <a:t> version) </a:t>
            </a:r>
            <a:endParaRPr lang="en-US" sz="2800" dirty="0" smtClean="0">
              <a:latin typeface="Calibri" panose="020F0502020204030204" charset="0"/>
            </a:endParaRPr>
          </a:p>
          <a:p>
            <a:r>
              <a:rPr lang="en-US" sz="2800" dirty="0" smtClean="0">
                <a:latin typeface="Calibri" panose="020F0502020204030204" charset="0"/>
              </a:rPr>
              <a:t>Harmful obstetric practice e.g. Application of </a:t>
            </a:r>
            <a:r>
              <a:rPr lang="en-US" sz="2800" dirty="0" err="1" smtClean="0">
                <a:latin typeface="Calibri" panose="020F0502020204030204" charset="0"/>
              </a:rPr>
              <a:t>fundal</a:t>
            </a:r>
            <a:r>
              <a:rPr lang="en-US" sz="2800" dirty="0" smtClean="0">
                <a:latin typeface="Calibri" panose="020F0502020204030204" charset="0"/>
              </a:rPr>
              <a:t> pressure </a:t>
            </a:r>
            <a:endParaRPr lang="en-US" sz="2800" dirty="0" smtClean="0">
              <a:latin typeface="Calibri" panose="020F0502020204030204" charset="0"/>
            </a:endParaRPr>
          </a:p>
          <a:p>
            <a:r>
              <a:rPr lang="en-US" sz="2800" dirty="0" smtClean="0">
                <a:latin typeface="Calibri" panose="020F0502020204030204" charset="0"/>
              </a:rPr>
              <a:t>High parity </a:t>
            </a:r>
            <a:endParaRPr lang="en-US" sz="2800" dirty="0" smtClean="0">
              <a:latin typeface="Calibri" panose="020F0502020204030204" charset="0"/>
            </a:endParaRPr>
          </a:p>
          <a:p>
            <a:r>
              <a:rPr lang="en-US" sz="2800" dirty="0" smtClean="0">
                <a:latin typeface="Calibri" panose="020F0502020204030204" charset="0"/>
              </a:rPr>
              <a:t>Multiple pregnancies </a:t>
            </a:r>
            <a:endParaRPr lang="en-US" sz="2800" dirty="0" smtClean="0">
              <a:latin typeface="Calibri" panose="020F0502020204030204" charset="0"/>
            </a:endParaRPr>
          </a:p>
          <a:p>
            <a:r>
              <a:rPr lang="en-US" sz="2800" dirty="0" smtClean="0">
                <a:latin typeface="Calibri" panose="020F0502020204030204" charset="0"/>
              </a:rPr>
              <a:t>Large </a:t>
            </a:r>
            <a:r>
              <a:rPr lang="en-US" sz="2800" dirty="0" err="1" smtClean="0">
                <a:latin typeface="Calibri" panose="020F0502020204030204" charset="0"/>
              </a:rPr>
              <a:t>foetus</a:t>
            </a:r>
            <a:r>
              <a:rPr lang="en-US" sz="2800" dirty="0" smtClean="0">
                <a:latin typeface="Calibri" panose="020F0502020204030204" charset="0"/>
              </a:rPr>
              <a:t> </a:t>
            </a:r>
            <a:endParaRPr lang="en-US" sz="2800" dirty="0" smtClean="0">
              <a:latin typeface="Calibri" panose="020F0502020204030204" charset="0"/>
            </a:endParaRPr>
          </a:p>
          <a:p>
            <a:pPr>
              <a:buNone/>
            </a:pPr>
            <a:endParaRPr lang="en-US" sz="2800" dirty="0" smtClean="0">
              <a:latin typeface="Calibri" panose="020F0502020204030204" charset="0"/>
            </a:endParaRPr>
          </a:p>
        </p:txBody>
      </p:sp>
      <p:sp>
        <p:nvSpPr>
          <p:cNvPr id="2" name="Title 1"/>
          <p:cNvSpPr>
            <a:spLocks noGrp="1"/>
          </p:cNvSpPr>
          <p:nvPr>
            <p:ph type="title"/>
          </p:nvPr>
        </p:nvSpPr>
        <p:spPr/>
        <p:txBody>
          <a:bodyPr>
            <a:normAutofit/>
          </a:bodyPr>
          <a:lstStyle/>
          <a:p>
            <a:r>
              <a:rPr lang="en-US" sz="4400" dirty="0" smtClean="0">
                <a:solidFill>
                  <a:schemeClr val="tx1"/>
                </a:solidFill>
              </a:rPr>
              <a:t>PREDISPOSING FACTORS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r>
              <a:rPr lang="en-US" sz="2800" dirty="0" smtClean="0"/>
              <a:t>A patient with ruptured uterus may present with hemorrhagic or </a:t>
            </a:r>
            <a:r>
              <a:rPr lang="en-US" sz="2800" dirty="0" err="1" smtClean="0"/>
              <a:t>neurogenic</a:t>
            </a:r>
            <a:r>
              <a:rPr lang="en-US" sz="2800" dirty="0" smtClean="0"/>
              <a:t> shock from bleeding or </a:t>
            </a:r>
            <a:r>
              <a:rPr lang="en-US" sz="2800" dirty="0" err="1" smtClean="0"/>
              <a:t>vasovagal</a:t>
            </a:r>
            <a:r>
              <a:rPr lang="en-US" sz="2800" dirty="0" smtClean="0"/>
              <a:t> stimulation, respectively. </a:t>
            </a:r>
            <a:endParaRPr lang="en-US" sz="2800" dirty="0" smtClean="0"/>
          </a:p>
          <a:p>
            <a:r>
              <a:rPr lang="en-US" sz="2800" dirty="0" smtClean="0"/>
              <a:t>Resuscitate and manage maternal shock expeditiously as per guidelines. It is important to note that even though rupture of the uterus is more commonly associated with labour, it can occur before onset labour or even long before term pregnancy especially when the uterus has been scarred</a:t>
            </a:r>
            <a:r>
              <a:rPr lang="en-US" sz="2800" i="1" dirty="0" smtClean="0"/>
              <a:t>. </a:t>
            </a:r>
            <a:endParaRPr lang="en-US" sz="2800" dirty="0"/>
          </a:p>
        </p:txBody>
      </p:sp>
      <p:sp>
        <p:nvSpPr>
          <p:cNvPr id="2" name="Title 1"/>
          <p:cNvSpPr>
            <a:spLocks noGrp="1"/>
          </p:cNvSpPr>
          <p:nvPr>
            <p:ph type="title"/>
          </p:nvPr>
        </p:nvSpPr>
        <p:spPr>
          <a:xfrm>
            <a:off x="0" y="1"/>
            <a:ext cx="9144000" cy="1219199"/>
          </a:xfrm>
        </p:spPr>
        <p:txBody>
          <a:bodyPr/>
          <a:lstStyle/>
          <a:p>
            <a:r>
              <a:rPr lang="en-US" b="1" dirty="0" smtClean="0"/>
              <a:t>Diagnosis of ruptured uterus </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smtClean="0">
                <a:latin typeface="Calibri" panose="020F0502020204030204" charset="0"/>
              </a:rPr>
              <a:t>History </a:t>
            </a:r>
            <a:endParaRPr lang="en-US" sz="2800" b="1" u="sng" dirty="0" smtClean="0">
              <a:latin typeface="Calibri" panose="020F0502020204030204" charset="0"/>
            </a:endParaRPr>
          </a:p>
          <a:p>
            <a:r>
              <a:rPr lang="en-US" sz="2800" dirty="0" smtClean="0">
                <a:latin typeface="Calibri" panose="020F0502020204030204" charset="0"/>
              </a:rPr>
              <a:t>During history taking, explore the presence of risk factors  </a:t>
            </a:r>
            <a:endParaRPr lang="en-US" sz="2800" dirty="0" smtClean="0">
              <a:latin typeface="Calibri" panose="020F0502020204030204" charset="0"/>
            </a:endParaRPr>
          </a:p>
          <a:p>
            <a:r>
              <a:rPr lang="en-US" sz="2800" dirty="0" smtClean="0">
                <a:latin typeface="Calibri" panose="020F0502020204030204" charset="0"/>
              </a:rPr>
              <a:t>Suspect rupture of the uterus if the following signs and symptoms are present: </a:t>
            </a:r>
            <a:endParaRPr lang="en-US" sz="2800" dirty="0" smtClean="0">
              <a:latin typeface="Calibri" panose="020F0502020204030204" charset="0"/>
            </a:endParaRPr>
          </a:p>
          <a:p>
            <a:pPr lvl="1"/>
            <a:r>
              <a:rPr lang="en-US" sz="2400" dirty="0" smtClean="0">
                <a:latin typeface="Calibri" panose="020F0502020204030204" charset="0"/>
              </a:rPr>
              <a:t>Shock (Signs of </a:t>
            </a:r>
            <a:r>
              <a:rPr lang="en-US" sz="2400" dirty="0" err="1" smtClean="0">
                <a:latin typeface="Calibri" panose="020F0502020204030204" charset="0"/>
              </a:rPr>
              <a:t>hypovolemia</a:t>
            </a:r>
            <a:r>
              <a:rPr lang="en-US" sz="2400" dirty="0" smtClean="0">
                <a:latin typeface="Calibri" panose="020F0502020204030204" charset="0"/>
              </a:rPr>
              <a:t> and shock include: tachycardia, hypotension, cold clammy extremities, sweating, restlessness and confusion). </a:t>
            </a:r>
            <a:endParaRPr lang="en-US" sz="2400" dirty="0" smtClean="0">
              <a:latin typeface="Calibri" panose="020F0502020204030204" charset="0"/>
            </a:endParaRPr>
          </a:p>
          <a:p>
            <a:pPr lvl="1"/>
            <a:r>
              <a:rPr lang="en-US" sz="2400" dirty="0" smtClean="0">
                <a:latin typeface="Calibri" panose="020F0502020204030204" charset="0"/>
              </a:rPr>
              <a:t>Abdominal distension/free fluid (</a:t>
            </a:r>
            <a:r>
              <a:rPr lang="en-US" sz="2400" dirty="0" err="1" smtClean="0">
                <a:latin typeface="Calibri" panose="020F0502020204030204" charset="0"/>
              </a:rPr>
              <a:t>Paracentesis</a:t>
            </a:r>
            <a:r>
              <a:rPr lang="en-US" sz="2400" dirty="0" smtClean="0">
                <a:latin typeface="Calibri" panose="020F0502020204030204" charset="0"/>
              </a:rPr>
              <a:t> may be positive in the presence of </a:t>
            </a:r>
            <a:r>
              <a:rPr lang="en-US" sz="2400" dirty="0" err="1" smtClean="0">
                <a:latin typeface="Calibri" panose="020F0502020204030204" charset="0"/>
              </a:rPr>
              <a:t>haemoperitoneum</a:t>
            </a:r>
            <a:r>
              <a:rPr lang="en-US" sz="2400" dirty="0" smtClean="0">
                <a:latin typeface="Calibri" panose="020F0502020204030204" charset="0"/>
              </a:rPr>
              <a:t> but its absence does rule out ruptured uterus. </a:t>
            </a:r>
            <a:endParaRPr lang="en-US" sz="2400" dirty="0" smtClean="0">
              <a:latin typeface="Calibri" panose="020F0502020204030204" charset="0"/>
            </a:endParaRPr>
          </a:p>
          <a:p>
            <a:pPr lvl="1"/>
            <a:r>
              <a:rPr lang="en-US" sz="2400" dirty="0" smtClean="0">
                <a:latin typeface="Calibri" panose="020F0502020204030204" charset="0"/>
              </a:rPr>
              <a:t>Abnormal uterine contour (</a:t>
            </a:r>
            <a:r>
              <a:rPr lang="en-US" sz="2400" dirty="0" err="1" smtClean="0">
                <a:latin typeface="Calibri" panose="020F0502020204030204" charset="0"/>
              </a:rPr>
              <a:t>Bandl’s</a:t>
            </a:r>
            <a:r>
              <a:rPr lang="en-US" sz="2400" dirty="0" smtClean="0">
                <a:latin typeface="Calibri" panose="020F0502020204030204" charset="0"/>
              </a:rPr>
              <a:t> ring) </a:t>
            </a:r>
            <a:endParaRPr lang="en-US" sz="2400" dirty="0" smtClean="0">
              <a:latin typeface="Calibri" panose="020F0502020204030204" charset="0"/>
            </a:endParaRPr>
          </a:p>
          <a:p>
            <a:pPr lvl="1"/>
            <a:r>
              <a:rPr lang="en-US" sz="2400" dirty="0" smtClean="0">
                <a:latin typeface="Calibri" panose="020F0502020204030204" charset="0"/>
              </a:rPr>
              <a:t>Tender abdomen and especially tenderness over the lower segment of the uterus and abdominal distension. </a:t>
            </a:r>
            <a:endParaRPr lang="en-US" sz="2400" dirty="0" smtClean="0">
              <a:latin typeface="Calibri" panose="020F0502020204030204" charset="0"/>
            </a:endParaRPr>
          </a:p>
          <a:p>
            <a:pPr lvl="1"/>
            <a:r>
              <a:rPr lang="en-US" sz="2400" dirty="0" smtClean="0">
                <a:latin typeface="Calibri" panose="020F0502020204030204" charset="0"/>
              </a:rPr>
              <a:t>Easily palpable fetal parts or dislodged presenting part </a:t>
            </a:r>
            <a:endParaRPr lang="en-US" sz="2400" dirty="0" smtClean="0">
              <a:latin typeface="Calibri" panose="020F0502020204030204" charset="0"/>
            </a:endParaRPr>
          </a:p>
          <a:p>
            <a:endParaRPr lang="en-US" sz="2800" dirty="0">
              <a:latin typeface="Calibri" panose="020F050202020403020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sz="2800" dirty="0" smtClean="0">
              <a:latin typeface="Calibri" panose="020F0502020204030204" charset="0"/>
            </a:endParaRPr>
          </a:p>
          <a:p>
            <a:r>
              <a:rPr lang="en-US" sz="2800" dirty="0" smtClean="0">
                <a:latin typeface="Calibri" panose="020F0502020204030204" charset="0"/>
              </a:rPr>
              <a:t>Absent fetal movements and fetal heart sounds </a:t>
            </a:r>
            <a:endParaRPr lang="en-US" sz="2800" dirty="0" smtClean="0">
              <a:latin typeface="Calibri" panose="020F0502020204030204" charset="0"/>
            </a:endParaRPr>
          </a:p>
          <a:p>
            <a:r>
              <a:rPr lang="en-US" sz="2800" dirty="0" smtClean="0">
                <a:latin typeface="Calibri" panose="020F0502020204030204" charset="0"/>
              </a:rPr>
              <a:t>Rapid maternal pulse (Suspect rupture if the fetus suddenly becomes distressed and the mother’s pulse starts rising). </a:t>
            </a:r>
            <a:endParaRPr lang="en-US" sz="2800" dirty="0" smtClean="0">
              <a:latin typeface="Calibri" panose="020F0502020204030204" charset="0"/>
            </a:endParaRPr>
          </a:p>
          <a:p>
            <a:r>
              <a:rPr lang="en-US" sz="2800" dirty="0" smtClean="0">
                <a:latin typeface="Calibri" panose="020F0502020204030204" charset="0"/>
              </a:rPr>
              <a:t>Speculum vaginal examination may reveal vaginal bleeding. (Digital vaginal examination must be avoided unless placenta </a:t>
            </a:r>
            <a:r>
              <a:rPr lang="en-US" sz="2800" dirty="0" err="1" smtClean="0">
                <a:latin typeface="Calibri" panose="020F0502020204030204" charset="0"/>
              </a:rPr>
              <a:t>previa</a:t>
            </a:r>
            <a:r>
              <a:rPr lang="en-US" sz="2800" dirty="0" smtClean="0">
                <a:latin typeface="Calibri" panose="020F0502020204030204" charset="0"/>
              </a:rPr>
              <a:t> has been ruled out). </a:t>
            </a:r>
            <a:endParaRPr lang="en-US" sz="2800" dirty="0" smtClean="0">
              <a:latin typeface="Calibri" panose="020F0502020204030204" charset="0"/>
            </a:endParaRPr>
          </a:p>
          <a:p>
            <a:pPr>
              <a:buNone/>
            </a:pPr>
            <a:r>
              <a:rPr lang="en-US" sz="2800" b="1" i="1" u="sng" dirty="0" smtClean="0">
                <a:latin typeface="Calibri" panose="020F0502020204030204" charset="0"/>
              </a:rPr>
              <a:t>Investigations </a:t>
            </a:r>
            <a:endParaRPr lang="en-US" sz="2800" b="1" i="1" u="sng" dirty="0" smtClean="0">
              <a:latin typeface="Calibri" panose="020F0502020204030204" charset="0"/>
            </a:endParaRPr>
          </a:p>
          <a:p>
            <a:r>
              <a:rPr lang="en-US" sz="2800" dirty="0" smtClean="0">
                <a:latin typeface="Calibri" panose="020F0502020204030204" charset="0"/>
              </a:rPr>
              <a:t>Blood for grouping and cross matching </a:t>
            </a:r>
            <a:endParaRPr lang="en-US" sz="2800" dirty="0" smtClean="0">
              <a:latin typeface="Calibri" panose="020F0502020204030204" charset="0"/>
            </a:endParaRPr>
          </a:p>
          <a:p>
            <a:r>
              <a:rPr lang="en-US" sz="2800" dirty="0" smtClean="0">
                <a:latin typeface="Calibri" panose="020F0502020204030204" charset="0"/>
              </a:rPr>
              <a:t>Urinalysis for </a:t>
            </a:r>
            <a:r>
              <a:rPr lang="en-US" sz="2800" dirty="0" err="1" smtClean="0">
                <a:latin typeface="Calibri" panose="020F0502020204030204" charset="0"/>
              </a:rPr>
              <a:t>Haematuria</a:t>
            </a:r>
            <a:r>
              <a:rPr lang="en-US" sz="2800" dirty="0" smtClean="0">
                <a:latin typeface="Calibri" panose="020F0502020204030204" charset="0"/>
              </a:rPr>
              <a:t>, protein, sugar and acetone. </a:t>
            </a:r>
            <a:endParaRPr lang="en-US" sz="2800" dirty="0" smtClean="0">
              <a:latin typeface="Calibri" panose="020F0502020204030204" charset="0"/>
            </a:endParaRPr>
          </a:p>
          <a:p>
            <a:endParaRPr lang="en-US" sz="2800" dirty="0">
              <a:latin typeface="Calibri" panose="020F050202020403020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latin typeface="Calibri" panose="020F0502020204030204" charset="0"/>
              </a:rPr>
              <a:t>Signs of ruptured uterus include:</a:t>
            </a:r>
            <a:endParaRPr lang="en-US" dirty="0" smtClean="0">
              <a:latin typeface="Calibri" panose="020F0502020204030204" charset="0"/>
            </a:endParaRPr>
          </a:p>
          <a:p>
            <a:r>
              <a:rPr lang="en-US" dirty="0" smtClean="0">
                <a:latin typeface="Calibri" panose="020F0502020204030204" charset="0"/>
              </a:rPr>
              <a:t>Rupture may be gradual with vaginal bleeding</a:t>
            </a:r>
            <a:endParaRPr lang="en-US" dirty="0" smtClean="0">
              <a:latin typeface="Calibri" panose="020F0502020204030204" charset="0"/>
            </a:endParaRPr>
          </a:p>
          <a:p>
            <a:r>
              <a:rPr lang="en-US" dirty="0" smtClean="0">
                <a:latin typeface="Calibri" panose="020F0502020204030204" charset="0"/>
              </a:rPr>
              <a:t>Pain and tenderness at the central region/abdomen are present or pain over previous c/s scar</a:t>
            </a:r>
            <a:endParaRPr lang="en-US" dirty="0" smtClean="0">
              <a:latin typeface="Calibri" panose="020F0502020204030204" charset="0"/>
            </a:endParaRPr>
          </a:p>
          <a:p>
            <a:r>
              <a:rPr lang="en-US" dirty="0" smtClean="0">
                <a:latin typeface="Calibri" panose="020F0502020204030204" charset="0"/>
              </a:rPr>
              <a:t>Abnormalities of the foetal heart rate &amp; pattern</a:t>
            </a:r>
            <a:endParaRPr lang="en-US" dirty="0" smtClean="0">
              <a:latin typeface="Calibri" panose="020F0502020204030204" charset="0"/>
            </a:endParaRPr>
          </a:p>
          <a:p>
            <a:r>
              <a:rPr lang="en-US" dirty="0" smtClean="0">
                <a:latin typeface="Calibri" panose="020F0502020204030204" charset="0"/>
              </a:rPr>
              <a:t>Maternal tachycardia &amp; Poor progress in labour</a:t>
            </a:r>
            <a:endParaRPr lang="en-US" dirty="0" smtClean="0">
              <a:latin typeface="Calibri" panose="020F0502020204030204" charset="0"/>
            </a:endParaRPr>
          </a:p>
          <a:p>
            <a:r>
              <a:rPr lang="en-US" dirty="0" smtClean="0">
                <a:latin typeface="Calibri" panose="020F0502020204030204" charset="0"/>
              </a:rPr>
              <a:t>Diagnosis is difficult; therefore close monitoring is very important</a:t>
            </a:r>
            <a:endParaRPr lang="en-US" dirty="0">
              <a:latin typeface="Calibri" panose="020F0502020204030204" charset="0"/>
            </a:endParaRPr>
          </a:p>
        </p:txBody>
      </p:sp>
      <p:sp>
        <p:nvSpPr>
          <p:cNvPr id="2" name="Title 1"/>
          <p:cNvSpPr>
            <a:spLocks noGrp="1"/>
          </p:cNvSpPr>
          <p:nvPr>
            <p:ph type="title"/>
          </p:nvPr>
        </p:nvSpPr>
        <p:spPr/>
        <p:txBody>
          <a:bodyPr/>
          <a:lstStyle/>
          <a:p>
            <a:r>
              <a:rPr lang="en-US" dirty="0" smtClean="0"/>
              <a:t>Signs of ruptured uterus</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latin typeface="Calibri" panose="020F0502020204030204" charset="0"/>
              </a:rPr>
              <a:t>Prenatally, a ruptured uterus may occur due to a weak scar. During labour and delivery or when not in labour a ruptured uterus may occur as a  result of:</a:t>
            </a:r>
            <a:endParaRPr lang="en-US" dirty="0" smtClean="0">
              <a:latin typeface="Calibri" panose="020F0502020204030204" charset="0"/>
            </a:endParaRPr>
          </a:p>
          <a:p>
            <a:r>
              <a:rPr lang="en-US" dirty="0" smtClean="0">
                <a:latin typeface="Calibri" panose="020F0502020204030204" charset="0"/>
              </a:rPr>
              <a:t>Obstructed labour, for example in malpresentation, cephalopelvic disproportion, contracted pelvis</a:t>
            </a:r>
            <a:endParaRPr lang="en-US" dirty="0" smtClean="0">
              <a:latin typeface="Calibri" panose="020F0502020204030204" charset="0"/>
            </a:endParaRPr>
          </a:p>
          <a:p>
            <a:r>
              <a:rPr lang="en-US" dirty="0" smtClean="0">
                <a:latin typeface="Calibri" panose="020F0502020204030204" charset="0"/>
              </a:rPr>
              <a:t>Excessive or injudicious use of oxytocin</a:t>
            </a:r>
            <a:endParaRPr lang="en-US" dirty="0" smtClean="0">
              <a:latin typeface="Calibri" panose="020F0502020204030204" charset="0"/>
            </a:endParaRPr>
          </a:p>
          <a:p>
            <a:r>
              <a:rPr lang="en-US" dirty="0" smtClean="0">
                <a:latin typeface="Calibri" panose="020F0502020204030204" charset="0"/>
              </a:rPr>
              <a:t>Intrauterine manipulation, for example, internal cephalic version of second twin</a:t>
            </a:r>
            <a:endParaRPr lang="en-US" dirty="0" smtClean="0">
              <a:latin typeface="Calibri" panose="020F0502020204030204" charset="0"/>
            </a:endParaRPr>
          </a:p>
          <a:p>
            <a:r>
              <a:rPr lang="en-US" dirty="0" smtClean="0">
                <a:latin typeface="Calibri" panose="020F0502020204030204" charset="0"/>
              </a:rPr>
              <a:t>Forceps delivery and vacuum extraction</a:t>
            </a:r>
            <a:endParaRPr lang="en-US" dirty="0" smtClean="0">
              <a:latin typeface="Calibri" panose="020F0502020204030204" charset="0"/>
            </a:endParaRPr>
          </a:p>
        </p:txBody>
      </p:sp>
      <p:sp>
        <p:nvSpPr>
          <p:cNvPr id="2" name="Title 1"/>
          <p:cNvSpPr>
            <a:spLocks noGrp="1"/>
          </p:cNvSpPr>
          <p:nvPr>
            <p:ph type="title"/>
          </p:nvPr>
        </p:nvSpPr>
        <p:spPr>
          <a:xfrm>
            <a:off x="457200" y="762000"/>
            <a:ext cx="8229600" cy="1143000"/>
          </a:xfrm>
        </p:spPr>
        <p:txBody>
          <a:bodyPr>
            <a:normAutofit fontScale="90000"/>
          </a:bodyPr>
          <a:lstStyle/>
          <a:p>
            <a:r>
              <a:rPr lang="en-US" b="1" dirty="0" smtClean="0"/>
              <a:t>The Causes of Ruptured Uterus</a:t>
            </a:r>
            <a:br>
              <a:rPr lang="en-US" b="1" dirty="0" smtClean="0"/>
            </a:b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Calibri" panose="020F0502020204030204" charset="0"/>
              </a:rPr>
              <a:t>Rigid cervix</a:t>
            </a:r>
            <a:endParaRPr lang="en-US" dirty="0" smtClean="0">
              <a:latin typeface="Calibri" panose="020F0502020204030204" charset="0"/>
            </a:endParaRPr>
          </a:p>
          <a:p>
            <a:r>
              <a:rPr lang="en-US" dirty="0" smtClean="0">
                <a:latin typeface="Calibri" panose="020F0502020204030204" charset="0"/>
              </a:rPr>
              <a:t>Breech delivery</a:t>
            </a:r>
            <a:endParaRPr lang="en-US" dirty="0" smtClean="0">
              <a:latin typeface="Calibri" panose="020F0502020204030204" charset="0"/>
            </a:endParaRPr>
          </a:p>
          <a:p>
            <a:r>
              <a:rPr lang="en-US" dirty="0" smtClean="0">
                <a:latin typeface="Calibri" panose="020F0502020204030204" charset="0"/>
              </a:rPr>
              <a:t>Multiparity, due to the degeneration of the uterine muscle</a:t>
            </a:r>
            <a:endParaRPr lang="en-US" dirty="0" smtClean="0">
              <a:latin typeface="Calibri" panose="020F0502020204030204" charset="0"/>
            </a:endParaRPr>
          </a:p>
          <a:p>
            <a:r>
              <a:rPr lang="en-US" dirty="0" smtClean="0">
                <a:latin typeface="Calibri" panose="020F0502020204030204" charset="0"/>
              </a:rPr>
              <a:t>Previous scar</a:t>
            </a:r>
            <a:endParaRPr lang="en-US" dirty="0" smtClean="0">
              <a:latin typeface="Calibri" panose="020F0502020204030204" charset="0"/>
            </a:endParaRPr>
          </a:p>
          <a:p>
            <a:r>
              <a:rPr lang="en-US" dirty="0" smtClean="0">
                <a:latin typeface="Calibri" panose="020F0502020204030204" charset="0"/>
              </a:rPr>
              <a:t>Manual removal of placenta</a:t>
            </a:r>
            <a:endParaRPr lang="en-US" dirty="0" smtClean="0">
              <a:latin typeface="Calibri" panose="020F0502020204030204" charset="0"/>
            </a:endParaRPr>
          </a:p>
          <a:p>
            <a:r>
              <a:rPr lang="en-US" dirty="0" smtClean="0">
                <a:latin typeface="Calibri" panose="020F0502020204030204" charset="0"/>
              </a:rPr>
              <a:t>Perforation of uterus</a:t>
            </a:r>
            <a:endParaRPr lang="en-US" dirty="0" smtClean="0">
              <a:latin typeface="Calibri" panose="020F0502020204030204" charset="0"/>
            </a:endParaRPr>
          </a:p>
          <a:p>
            <a:endParaRPr lang="en-US" dirty="0">
              <a:latin typeface="Calibri" panose="020F0502020204030204" charset="0"/>
            </a:endParaRPr>
          </a:p>
        </p:txBody>
      </p:sp>
      <p:sp>
        <p:nvSpPr>
          <p:cNvPr id="2" name="Title 1"/>
          <p:cNvSpPr>
            <a:spLocks noGrp="1"/>
          </p:cNvSpPr>
          <p:nvPr>
            <p:ph type="title"/>
          </p:nvPr>
        </p:nvSpPr>
        <p:spPr/>
        <p:txBody>
          <a:bodyPr>
            <a:normAutofit fontScale="90000"/>
          </a:bodyPr>
          <a:lstStyle/>
          <a:p>
            <a:r>
              <a:rPr lang="en-US" b="1" dirty="0" smtClean="0"/>
              <a:t>The Causes of Ruptured Uterus ctd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143000"/>
          </a:xfrm>
        </p:spPr>
        <p:txBody>
          <a:bodyPr/>
          <a:lstStyle/>
          <a:p>
            <a:r>
              <a:rPr lang="en-US" dirty="0" smtClean="0">
                <a:effectLst/>
                <a:latin typeface="Andalus" pitchFamily="18" charset="-78"/>
                <a:cs typeface="Andalus" pitchFamily="18" charset="-78"/>
              </a:rPr>
              <a:t>SESSION OBJECTIVES</a:t>
            </a:r>
            <a:endParaRPr lang="en-US" dirty="0">
              <a:effectLst/>
              <a:latin typeface="Andalus" pitchFamily="18" charset="-78"/>
              <a:cs typeface="Andalus" pitchFamily="18" charset="-78"/>
            </a:endParaRPr>
          </a:p>
        </p:txBody>
      </p:sp>
      <p:sp>
        <p:nvSpPr>
          <p:cNvPr id="3" name="Content Placeholder 2"/>
          <p:cNvSpPr>
            <a:spLocks noGrp="1"/>
          </p:cNvSpPr>
          <p:nvPr>
            <p:ph idx="1"/>
          </p:nvPr>
        </p:nvSpPr>
        <p:spPr>
          <a:xfrm>
            <a:off x="0" y="990600"/>
            <a:ext cx="9144000" cy="5867400"/>
          </a:xfrm>
        </p:spPr>
        <p:txBody>
          <a:bodyPr/>
          <a:lstStyle/>
          <a:p>
            <a:r>
              <a:rPr lang="en-US" dirty="0" smtClean="0">
                <a:latin typeface="Andalus" pitchFamily="18" charset="-78"/>
                <a:cs typeface="Andalus" pitchFamily="18" charset="-78"/>
              </a:rPr>
              <a:t>By the end of the course, the students will be able to:</a:t>
            </a:r>
            <a:endParaRPr lang="en-US" dirty="0" smtClean="0">
              <a:latin typeface="Andalus" pitchFamily="18" charset="-78"/>
              <a:cs typeface="Andalus" pitchFamily="18" charset="-78"/>
            </a:endParaRPr>
          </a:p>
          <a:p>
            <a:pPr marL="971550" lvl="1" indent="-514350">
              <a:buFont typeface="+mj-lt"/>
              <a:buAutoNum type="arabicPeriod"/>
            </a:pPr>
            <a:r>
              <a:rPr lang="en-US" dirty="0" smtClean="0">
                <a:latin typeface="Andalus" pitchFamily="18" charset="-78"/>
                <a:cs typeface="Andalus" pitchFamily="18" charset="-78"/>
              </a:rPr>
              <a:t>Participate in the assessment, diagnosis, midwifery and follow up care of a mother with an abnormal labour pattern</a:t>
            </a:r>
            <a:endParaRPr lang="en-US" dirty="0" smtClean="0">
              <a:latin typeface="Andalus" pitchFamily="18" charset="-78"/>
              <a:cs typeface="Andalus" pitchFamily="18" charset="-78"/>
            </a:endParaRPr>
          </a:p>
          <a:p>
            <a:pPr marL="971550" lvl="1" indent="-514350">
              <a:buFont typeface="+mj-lt"/>
              <a:buAutoNum type="arabicPeriod"/>
            </a:pPr>
            <a:r>
              <a:rPr lang="en-US" dirty="0" smtClean="0">
                <a:latin typeface="Andalus" pitchFamily="18" charset="-78"/>
                <a:cs typeface="Andalus" pitchFamily="18" charset="-78"/>
              </a:rPr>
              <a:t>Prepare and participate in the care of  mothers undergoing various obstetric operations/procedures.</a:t>
            </a:r>
            <a:endParaRPr lang="en-US" dirty="0" smtClean="0">
              <a:latin typeface="Andalus" pitchFamily="18" charset="-78"/>
              <a:cs typeface="Andalus" pitchFamily="18" charset="-78"/>
            </a:endParaRPr>
          </a:p>
          <a:p>
            <a:pPr marL="971550" lvl="1" indent="-514350">
              <a:buFont typeface="+mj-lt"/>
              <a:buAutoNum type="arabicPeriod"/>
            </a:pPr>
            <a:r>
              <a:rPr lang="en-US" dirty="0" smtClean="0">
                <a:latin typeface="Andalus" pitchFamily="18" charset="-78"/>
                <a:cs typeface="Andalus" pitchFamily="18" charset="-78"/>
              </a:rPr>
              <a:t>Assess, diagnose and specifically manage various obstetric emergencies</a:t>
            </a:r>
            <a:endParaRPr lang="en-US" dirty="0" smtClean="0">
              <a:latin typeface="Andalus" pitchFamily="18" charset="-78"/>
              <a:cs typeface="Andalus" pitchFamily="18" charset="-78"/>
            </a:endParaRPr>
          </a:p>
          <a:p>
            <a:pPr marL="971550" lvl="1" indent="-514350">
              <a:buFont typeface="+mj-lt"/>
              <a:buAutoNum type="arabicPeriod"/>
            </a:pPr>
            <a:r>
              <a:rPr lang="en-US" dirty="0" smtClean="0">
                <a:latin typeface="Andalus" pitchFamily="18" charset="-78"/>
                <a:cs typeface="Andalus" pitchFamily="18" charset="-78"/>
              </a:rPr>
              <a:t>Describe and manage various malpositions and malpresentations of the occiput. </a:t>
            </a:r>
            <a:endParaRPr lang="en-US" dirty="0" smtClean="0">
              <a:latin typeface="Andalus" pitchFamily="18" charset="-78"/>
              <a:cs typeface="Andalus" pitchFamily="18" charset="-78"/>
            </a:endParaRPr>
          </a:p>
          <a:p>
            <a:pPr marL="971550" lvl="1" indent="-514350">
              <a:buFont typeface="+mj-lt"/>
              <a:buAutoNum type="arabicPeriod"/>
            </a:pPr>
            <a:endParaRPr lang="en-US" dirty="0" smtClean="0">
              <a:latin typeface="Andalus" pitchFamily="18" charset="-78"/>
              <a:cs typeface="Andalus" pitchFamily="18" charset="-78"/>
            </a:endParaRPr>
          </a:p>
          <a:p>
            <a:pPr marL="971550" lvl="1" indent="-514350">
              <a:buFont typeface="+mj-lt"/>
              <a:buAutoNum type="arabicPeriod"/>
            </a:pPr>
            <a:endParaRPr lang="en-US" dirty="0">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latin typeface="Calibri" panose="020F0502020204030204" charset="0"/>
              </a:rPr>
              <a:t>Early signs of scar rupture include a constant lower abnormal pain. This pain worsens during a contraction. There is fresh vaginal bleeding, which may be mistaken for show. </a:t>
            </a:r>
            <a:endParaRPr lang="en-US" dirty="0" smtClean="0">
              <a:latin typeface="Calibri" panose="020F0502020204030204" charset="0"/>
            </a:endParaRPr>
          </a:p>
          <a:p>
            <a:r>
              <a:rPr lang="en-US" dirty="0" smtClean="0">
                <a:latin typeface="Calibri" panose="020F0502020204030204" charset="0"/>
              </a:rPr>
              <a:t>Contractions may continue but the cervical os fails to dilate. Pulse rate is raised due to shock and tends to increase slowly.</a:t>
            </a:r>
            <a:endParaRPr lang="en-US" dirty="0" smtClean="0">
              <a:latin typeface="Calibri" panose="020F0502020204030204" charset="0"/>
            </a:endParaRPr>
          </a:p>
          <a:p>
            <a:r>
              <a:rPr lang="en-US" dirty="0" smtClean="0">
                <a:latin typeface="Calibri" panose="020F0502020204030204" charset="0"/>
              </a:rPr>
              <a:t>Vigilant observation is required for a mother with a uterine scar showing the above signs so that she can be sectioned before rupture occurs.</a:t>
            </a:r>
            <a:endParaRPr lang="en-US" dirty="0" smtClean="0">
              <a:latin typeface="Calibri" panose="020F0502020204030204" charset="0"/>
            </a:endParaRPr>
          </a:p>
          <a:p>
            <a:r>
              <a:rPr lang="en-US" dirty="0" smtClean="0">
                <a:latin typeface="Calibri" panose="020F0502020204030204" charset="0"/>
              </a:rPr>
              <a:t>Epidural analgesia masks the early signs, and is therefore contraindicated in the mother with a caesarean scar. </a:t>
            </a:r>
            <a:endParaRPr lang="en-US" dirty="0" smtClean="0">
              <a:latin typeface="Calibri" panose="020F0502020204030204" charset="0"/>
            </a:endParaRPr>
          </a:p>
        </p:txBody>
      </p:sp>
      <p:sp>
        <p:nvSpPr>
          <p:cNvPr id="2" name="Title 1"/>
          <p:cNvSpPr>
            <a:spLocks noGrp="1"/>
          </p:cNvSpPr>
          <p:nvPr>
            <p:ph type="title"/>
          </p:nvPr>
        </p:nvSpPr>
        <p:spPr/>
        <p:txBody>
          <a:bodyPr/>
          <a:lstStyle/>
          <a:p>
            <a:r>
              <a:rPr lang="en-US" b="1" dirty="0" smtClean="0"/>
              <a:t>Early Signs of Scar Rupture</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latin typeface="Calibri" panose="020F0502020204030204" charset="0"/>
              </a:rPr>
              <a:t>In the advanced stage, the mother complains of severe and drastic pain, which is continuous and does not correspond to the uterine action. When the scar rupture contraction ceases, the mother rapidly becomes shocked. Rupture through a scar has less chance of infection than a rupture due to obstructed labour.</a:t>
            </a:r>
            <a:endParaRPr lang="en-US" dirty="0" smtClean="0">
              <a:latin typeface="Calibri" panose="020F0502020204030204" charset="0"/>
            </a:endParaRPr>
          </a:p>
          <a:p>
            <a:r>
              <a:rPr lang="en-US" dirty="0" smtClean="0">
                <a:latin typeface="Calibri" panose="020F0502020204030204" charset="0"/>
              </a:rPr>
              <a:t>The presenting part does not descend to the pelvic brim in spite of strong contraction. </a:t>
            </a:r>
            <a:endParaRPr lang="en-US" dirty="0" smtClean="0">
              <a:latin typeface="Calibri" panose="020F0502020204030204" charset="0"/>
            </a:endParaRPr>
          </a:p>
          <a:p>
            <a:r>
              <a:rPr lang="en-US" dirty="0" smtClean="0">
                <a:latin typeface="Calibri" panose="020F0502020204030204" charset="0"/>
              </a:rPr>
              <a:t>The cervical os dilates slowly and hangs loosely like an empty sleeve and the membranes rupture early or the bag of water is elongated like a sausage</a:t>
            </a:r>
            <a:endParaRPr lang="en-US" dirty="0" smtClean="0">
              <a:latin typeface="Calibri" panose="020F0502020204030204" charset="0"/>
            </a:endParaRPr>
          </a:p>
          <a:p>
            <a:endParaRPr lang="en-US" dirty="0">
              <a:latin typeface="Calibri" panose="020F0502020204030204" charset="0"/>
            </a:endParaRPr>
          </a:p>
        </p:txBody>
      </p:sp>
      <p:sp>
        <p:nvSpPr>
          <p:cNvPr id="2" name="Title 1"/>
          <p:cNvSpPr>
            <a:spLocks noGrp="1"/>
          </p:cNvSpPr>
          <p:nvPr>
            <p:ph type="title"/>
          </p:nvPr>
        </p:nvSpPr>
        <p:spPr/>
        <p:txBody>
          <a:bodyPr/>
          <a:lstStyle/>
          <a:p>
            <a:r>
              <a:rPr lang="en-US" b="1" dirty="0" smtClean="0"/>
              <a:t>Early Signs of Scar Rupture ctd</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Calibri" panose="020F0502020204030204" charset="0"/>
              </a:rPr>
              <a:t>Mother  is dehydrated, shows ketosis and is in severe pain</a:t>
            </a:r>
            <a:endParaRPr lang="en-US" dirty="0" smtClean="0">
              <a:latin typeface="Calibri" panose="020F0502020204030204" charset="0"/>
            </a:endParaRPr>
          </a:p>
          <a:p>
            <a:r>
              <a:rPr lang="en-US" dirty="0" smtClean="0">
                <a:latin typeface="Calibri" panose="020F0502020204030204" charset="0"/>
              </a:rPr>
              <a:t>Rapid pulse and pyrexia of over 38°C</a:t>
            </a:r>
            <a:endParaRPr lang="en-US" dirty="0" smtClean="0">
              <a:latin typeface="Calibri" panose="020F0502020204030204" charset="0"/>
            </a:endParaRPr>
          </a:p>
          <a:p>
            <a:r>
              <a:rPr lang="en-US" dirty="0" smtClean="0">
                <a:latin typeface="Calibri" panose="020F0502020204030204" charset="0"/>
              </a:rPr>
              <a:t>Poor urinary output, concentrated with ketosis and often blood stained</a:t>
            </a:r>
            <a:endParaRPr lang="en-US" dirty="0" smtClean="0">
              <a:latin typeface="Calibri" panose="020F0502020204030204" charset="0"/>
            </a:endParaRPr>
          </a:p>
          <a:p>
            <a:r>
              <a:rPr lang="en-US" dirty="0" smtClean="0">
                <a:latin typeface="Calibri" panose="020F0502020204030204" charset="0"/>
              </a:rPr>
              <a:t>Uterus gets moulded round the foetus</a:t>
            </a:r>
            <a:endParaRPr lang="en-US" dirty="0" smtClean="0">
              <a:latin typeface="Calibri" panose="020F0502020204030204" charset="0"/>
            </a:endParaRPr>
          </a:p>
          <a:p>
            <a:r>
              <a:rPr lang="en-US" dirty="0" smtClean="0">
                <a:latin typeface="Calibri" panose="020F0502020204030204" charset="0"/>
              </a:rPr>
              <a:t>Strong uterine contraction, which does not relax between contractions</a:t>
            </a:r>
            <a:endParaRPr lang="en-US" dirty="0" smtClean="0">
              <a:latin typeface="Calibri" panose="020F0502020204030204" charset="0"/>
            </a:endParaRPr>
          </a:p>
        </p:txBody>
      </p:sp>
      <p:sp>
        <p:nvSpPr>
          <p:cNvPr id="2" name="Title 1"/>
          <p:cNvSpPr>
            <a:spLocks noGrp="1"/>
          </p:cNvSpPr>
          <p:nvPr>
            <p:ph type="title"/>
          </p:nvPr>
        </p:nvSpPr>
        <p:spPr/>
        <p:txBody>
          <a:bodyPr/>
          <a:lstStyle/>
          <a:p>
            <a:r>
              <a:rPr lang="en-US" b="1" dirty="0" smtClean="0"/>
              <a:t>The Late Signs of Scar Rupture</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A Bundle's ring</a:t>
            </a:r>
            <a:endParaRPr lang="en-US" dirty="0" smtClean="0"/>
          </a:p>
          <a:p>
            <a:r>
              <a:rPr lang="en-US" dirty="0" smtClean="0"/>
              <a:t>On vaginal examination, the vagina is hot and dry</a:t>
            </a:r>
            <a:endParaRPr lang="en-US" dirty="0" smtClean="0"/>
          </a:p>
          <a:p>
            <a:r>
              <a:rPr lang="en-US" dirty="0" smtClean="0"/>
              <a:t>Presenting part is high, wedged and immovable</a:t>
            </a:r>
            <a:endParaRPr lang="en-US" dirty="0" smtClean="0"/>
          </a:p>
          <a:p>
            <a:r>
              <a:rPr lang="en-US" dirty="0" smtClean="0"/>
              <a:t>There is over lapping of foetal bones and big caput succedaneum</a:t>
            </a:r>
            <a:endParaRPr lang="en-US" dirty="0" smtClean="0"/>
          </a:p>
          <a:p>
            <a:r>
              <a:rPr lang="en-US" dirty="0" smtClean="0"/>
              <a:t>The mother is exhausted before the rupture, and she will probably cry out during the rupture and complain of a sharp pain in the lower abdomen</a:t>
            </a:r>
            <a:endParaRPr lang="en-US" dirty="0" smtClean="0"/>
          </a:p>
          <a:p>
            <a:r>
              <a:rPr lang="en-US" dirty="0" smtClean="0"/>
              <a:t>She feels something has given way and</a:t>
            </a:r>
            <a:endParaRPr lang="en-US" dirty="0" smtClean="0"/>
          </a:p>
          <a:p>
            <a:r>
              <a:rPr lang="en-US" dirty="0" smtClean="0"/>
              <a:t>soon presents with shock</a:t>
            </a:r>
            <a:endParaRPr lang="en-US" dirty="0" smtClean="0"/>
          </a:p>
          <a:p>
            <a:endParaRPr lang="en-US" dirty="0"/>
          </a:p>
        </p:txBody>
      </p:sp>
      <p:sp>
        <p:nvSpPr>
          <p:cNvPr id="2" name="Title 1"/>
          <p:cNvSpPr>
            <a:spLocks noGrp="1"/>
          </p:cNvSpPr>
          <p:nvPr>
            <p:ph type="title"/>
          </p:nvPr>
        </p:nvSpPr>
        <p:spPr/>
        <p:txBody>
          <a:bodyPr>
            <a:normAutofit fontScale="90000"/>
          </a:bodyPr>
          <a:lstStyle/>
          <a:p>
            <a:r>
              <a:rPr lang="en-US" b="1" dirty="0" smtClean="0"/>
              <a:t>The Late Signs of Scar Rupture ctd</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Rupture Secondary to Manipulation</a:t>
            </a:r>
            <a:endParaRPr lang="en-US" b="1" dirty="0" smtClean="0"/>
          </a:p>
          <a:p>
            <a:r>
              <a:rPr lang="en-US" dirty="0" smtClean="0"/>
              <a:t>The general condition of the mother will change, and this could be discovered when the hand is still in the uterus. After any difficult manipulation, the uterus must be explored to rule out injury or rupture. Caesarean section is preferred to difficult manipulation</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Rupture Secondary to </a:t>
            </a:r>
            <a:r>
              <a:rPr lang="en-US" b="1" dirty="0" err="1" smtClean="0"/>
              <a:t>Oxytocic</a:t>
            </a:r>
            <a:r>
              <a:rPr lang="en-US" b="1" dirty="0" smtClean="0"/>
              <a:t> Drugs</a:t>
            </a:r>
            <a:endParaRPr lang="en-US" b="1" dirty="0" smtClean="0"/>
          </a:p>
          <a:p>
            <a:r>
              <a:rPr lang="en-US" dirty="0" smtClean="0"/>
              <a:t>This is common when close monitoring is not done. There is less danger when these drugs are used as a dilute in an intravenous drip. The risk is much greater in </a:t>
            </a:r>
            <a:r>
              <a:rPr lang="en-US" dirty="0" err="1" smtClean="0"/>
              <a:t>multipara</a:t>
            </a:r>
            <a:r>
              <a:rPr lang="en-US" dirty="0" smtClean="0"/>
              <a:t> where many cases of rupture have followed unmonitored use of </a:t>
            </a:r>
            <a:r>
              <a:rPr lang="en-US" dirty="0" err="1" smtClean="0"/>
              <a:t>oxytocic</a:t>
            </a:r>
            <a:r>
              <a:rPr lang="en-US" dirty="0" smtClean="0"/>
              <a:t> drugs</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066800"/>
            <a:ext cx="9144000" cy="5791200"/>
          </a:xfrm>
        </p:spPr>
        <p:txBody>
          <a:bodyPr/>
          <a:lstStyle/>
          <a:p>
            <a:pPr>
              <a:buNone/>
            </a:pPr>
            <a:r>
              <a:rPr lang="en-US" sz="2800" b="1" i="1" dirty="0" smtClean="0"/>
              <a:t>a) Emergency Treatment </a:t>
            </a:r>
            <a:endParaRPr lang="en-US" sz="2800" b="1" i="1" dirty="0" smtClean="0"/>
          </a:p>
          <a:p>
            <a:r>
              <a:rPr lang="en-US" sz="2800" dirty="0" smtClean="0"/>
              <a:t>Start resuscitation. </a:t>
            </a:r>
            <a:endParaRPr lang="en-US" sz="2800" dirty="0" smtClean="0"/>
          </a:p>
          <a:p>
            <a:r>
              <a:rPr lang="en-US" sz="2800" dirty="0" smtClean="0"/>
              <a:t>Set up IV line with a wide bore </a:t>
            </a:r>
            <a:r>
              <a:rPr lang="en-US" sz="2800" dirty="0" err="1" smtClean="0"/>
              <a:t>branula</a:t>
            </a:r>
            <a:r>
              <a:rPr lang="en-US" sz="2800" dirty="0" smtClean="0"/>
              <a:t> and start Ringer’s lactate solution or normal saline </a:t>
            </a:r>
            <a:endParaRPr lang="en-US" sz="2800" dirty="0" smtClean="0"/>
          </a:p>
          <a:p>
            <a:r>
              <a:rPr lang="en-US" sz="2800" dirty="0" smtClean="0"/>
              <a:t>Give oxygen by face mask </a:t>
            </a:r>
            <a:endParaRPr lang="en-US" sz="2800" dirty="0" smtClean="0"/>
          </a:p>
          <a:p>
            <a:r>
              <a:rPr lang="en-US" sz="2800" dirty="0" smtClean="0"/>
              <a:t>Transfuse blood </a:t>
            </a:r>
            <a:endParaRPr lang="en-US" sz="2800" dirty="0" smtClean="0"/>
          </a:p>
          <a:p>
            <a:r>
              <a:rPr lang="en-US" sz="2800" dirty="0" err="1" smtClean="0"/>
              <a:t>Catheterise</a:t>
            </a:r>
            <a:r>
              <a:rPr lang="en-US" sz="2800" dirty="0" smtClean="0"/>
              <a:t> for continuous bladder drainage </a:t>
            </a:r>
            <a:endParaRPr lang="en-US" sz="2800" dirty="0" smtClean="0"/>
          </a:p>
          <a:p>
            <a:r>
              <a:rPr lang="en-US" sz="2800" dirty="0" smtClean="0"/>
              <a:t>Provide loading dose of </a:t>
            </a:r>
            <a:r>
              <a:rPr lang="en-US" sz="2800" dirty="0" err="1" smtClean="0"/>
              <a:t>parenteral</a:t>
            </a:r>
            <a:r>
              <a:rPr lang="en-US" sz="2800" dirty="0" smtClean="0"/>
              <a:t> antibiotics </a:t>
            </a:r>
            <a:endParaRPr lang="en-US" sz="2800" dirty="0" smtClean="0"/>
          </a:p>
          <a:p>
            <a:r>
              <a:rPr lang="en-US" sz="2800" dirty="0" smtClean="0"/>
              <a:t>Monitor vital signs </a:t>
            </a:r>
            <a:endParaRPr lang="en-US" sz="2800" dirty="0" smtClean="0"/>
          </a:p>
          <a:p>
            <a:endParaRPr lang="en-US" sz="2800" dirty="0"/>
          </a:p>
        </p:txBody>
      </p:sp>
      <p:sp>
        <p:nvSpPr>
          <p:cNvPr id="2" name="Title 1"/>
          <p:cNvSpPr>
            <a:spLocks noGrp="1"/>
          </p:cNvSpPr>
          <p:nvPr>
            <p:ph type="title"/>
          </p:nvPr>
        </p:nvSpPr>
        <p:spPr/>
        <p:txBody>
          <a:bodyPr>
            <a:normAutofit fontScale="90000"/>
          </a:bodyPr>
          <a:lstStyle/>
          <a:p>
            <a:r>
              <a:rPr lang="en-US" b="1" dirty="0" smtClean="0"/>
              <a:t>The management of a ruptured uterus</a:t>
            </a:r>
            <a:br>
              <a:rPr lang="en-US" b="1" dirty="0" smtClean="0"/>
            </a:b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371600"/>
            <a:ext cx="9144000" cy="5486400"/>
          </a:xfrm>
        </p:spPr>
        <p:txBody>
          <a:bodyPr/>
          <a:lstStyle/>
          <a:p>
            <a:pPr>
              <a:buNone/>
            </a:pPr>
            <a:r>
              <a:rPr lang="en-US" sz="2800" b="1" i="1" dirty="0" smtClean="0"/>
              <a:t>b) Definitive management </a:t>
            </a:r>
            <a:endParaRPr lang="en-US" sz="2800" b="1" i="1" dirty="0" smtClean="0"/>
          </a:p>
          <a:p>
            <a:r>
              <a:rPr lang="en-US" sz="2800" dirty="0" smtClean="0"/>
              <a:t>Surgery-</a:t>
            </a:r>
            <a:r>
              <a:rPr lang="en-US" sz="2800" dirty="0" err="1" smtClean="0"/>
              <a:t>laparotomy</a:t>
            </a:r>
            <a:r>
              <a:rPr lang="en-US" sz="2800" dirty="0" smtClean="0"/>
              <a:t> </a:t>
            </a:r>
            <a:endParaRPr lang="en-US" sz="2800" dirty="0" smtClean="0"/>
          </a:p>
          <a:p>
            <a:r>
              <a:rPr lang="en-US" sz="2800" dirty="0" smtClean="0"/>
              <a:t>Perform the quickest and safest operative procedure (e.g. repair with or without tubal ligation, or subtotal hysterectomy) </a:t>
            </a:r>
            <a:endParaRPr lang="en-US" sz="2800" dirty="0" smtClean="0"/>
          </a:p>
          <a:p>
            <a:r>
              <a:rPr lang="en-US" sz="2800" dirty="0" smtClean="0"/>
              <a:t>Continue with IV fluids </a:t>
            </a:r>
            <a:endParaRPr lang="en-US" sz="2800" dirty="0" smtClean="0"/>
          </a:p>
          <a:p>
            <a:r>
              <a:rPr lang="en-US" sz="2800" dirty="0" smtClean="0"/>
              <a:t>Broad-spectrum </a:t>
            </a:r>
            <a:r>
              <a:rPr lang="en-US" sz="2800" dirty="0" err="1" smtClean="0"/>
              <a:t>parenteral</a:t>
            </a:r>
            <a:r>
              <a:rPr lang="en-US" sz="2800" dirty="0" smtClean="0"/>
              <a:t> antibiotics </a:t>
            </a:r>
            <a:endParaRPr lang="en-US" sz="2800" dirty="0" smtClean="0"/>
          </a:p>
          <a:p>
            <a:r>
              <a:rPr lang="en-US" sz="2800" dirty="0" smtClean="0"/>
              <a:t>Continuous bladder drainage (keep bladder catheter for 10-14 days) </a:t>
            </a:r>
            <a:endParaRPr lang="en-US" sz="2800" dirty="0" smtClean="0"/>
          </a:p>
          <a:p>
            <a:endParaRPr lang="en-US" sz="2800" dirty="0"/>
          </a:p>
        </p:txBody>
      </p:sp>
      <p:sp>
        <p:nvSpPr>
          <p:cNvPr id="2" name="Title 1"/>
          <p:cNvSpPr>
            <a:spLocks noGrp="1"/>
          </p:cNvSpPr>
          <p:nvPr>
            <p:ph type="title"/>
          </p:nvPr>
        </p:nvSpPr>
        <p:spPr/>
        <p:txBody>
          <a:bodyPr>
            <a:normAutofit fontScale="90000"/>
          </a:bodyPr>
          <a:lstStyle/>
          <a:p>
            <a:r>
              <a:rPr lang="en-US" b="1" dirty="0" smtClean="0"/>
              <a:t>The management of a ruptured uterus ctd</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i="1" dirty="0" smtClean="0">
                <a:latin typeface="Calibri" panose="020F0502020204030204" charset="0"/>
              </a:rPr>
              <a:t>c) </a:t>
            </a:r>
            <a:r>
              <a:rPr lang="en-US" sz="2800" b="1" i="1" u="sng" dirty="0" smtClean="0">
                <a:latin typeface="Calibri" panose="020F0502020204030204" charset="0"/>
              </a:rPr>
              <a:t>Precautions to take in order to avoid complications </a:t>
            </a:r>
            <a:endParaRPr lang="en-US" sz="2800" b="1" i="1" u="sng" dirty="0" smtClean="0">
              <a:latin typeface="Calibri" panose="020F0502020204030204" charset="0"/>
            </a:endParaRPr>
          </a:p>
          <a:p>
            <a:r>
              <a:rPr lang="en-US" sz="2800" dirty="0" smtClean="0">
                <a:latin typeface="Calibri" panose="020F0502020204030204" charset="0"/>
              </a:rPr>
              <a:t>Resuscitate patient adequately before surgery </a:t>
            </a:r>
            <a:endParaRPr lang="en-US" sz="2800" dirty="0" smtClean="0">
              <a:latin typeface="Calibri" panose="020F0502020204030204" charset="0"/>
            </a:endParaRPr>
          </a:p>
          <a:p>
            <a:r>
              <a:rPr lang="en-US" sz="2800" dirty="0" smtClean="0">
                <a:latin typeface="Calibri" panose="020F0502020204030204" charset="0"/>
              </a:rPr>
              <a:t>Cross match enough blood </a:t>
            </a:r>
            <a:endParaRPr lang="en-US" sz="2800" dirty="0" smtClean="0">
              <a:latin typeface="Calibri" panose="020F0502020204030204" charset="0"/>
            </a:endParaRPr>
          </a:p>
          <a:p>
            <a:r>
              <a:rPr lang="en-US" sz="2800" dirty="0" smtClean="0">
                <a:latin typeface="Calibri" panose="020F0502020204030204" charset="0"/>
              </a:rPr>
              <a:t>Administer </a:t>
            </a:r>
            <a:r>
              <a:rPr lang="en-US" sz="2800" dirty="0" err="1" smtClean="0">
                <a:latin typeface="Calibri" panose="020F0502020204030204" charset="0"/>
              </a:rPr>
              <a:t>parenteral</a:t>
            </a:r>
            <a:r>
              <a:rPr lang="en-US" sz="2800" dirty="0" smtClean="0">
                <a:latin typeface="Calibri" panose="020F0502020204030204" charset="0"/>
              </a:rPr>
              <a:t> broad spectrum antibiotics </a:t>
            </a:r>
            <a:endParaRPr lang="en-US" sz="2800" dirty="0" smtClean="0">
              <a:latin typeface="Calibri" panose="020F0502020204030204" charset="0"/>
            </a:endParaRPr>
          </a:p>
          <a:p>
            <a:r>
              <a:rPr lang="en-US" sz="2800" dirty="0" smtClean="0">
                <a:latin typeface="Calibri" panose="020F0502020204030204" charset="0"/>
              </a:rPr>
              <a:t>If the uterus was repaired and tubal ligation was not performed for desired for future fertility, counsel the patient on need for both future antenatal care and delivery by elective caesarean section in a level 4 or above health care facility. If hysterectomy was done, counsel woman on consequences (amenorrhea, infertility). </a:t>
            </a:r>
            <a:endParaRPr lang="en-US" sz="2800" dirty="0" smtClean="0">
              <a:latin typeface="Calibri" panose="020F0502020204030204" charset="0"/>
            </a:endParaRPr>
          </a:p>
          <a:p>
            <a:pPr>
              <a:buNone/>
            </a:pPr>
            <a:r>
              <a:rPr lang="en-US" sz="2800" b="1" dirty="0" smtClean="0">
                <a:latin typeface="Calibri" panose="020F0502020204030204" charset="0"/>
              </a:rPr>
              <a:t>d) </a:t>
            </a:r>
            <a:r>
              <a:rPr lang="en-US" sz="2800" b="1" i="1" dirty="0" smtClean="0">
                <a:latin typeface="Calibri" panose="020F0502020204030204" charset="0"/>
              </a:rPr>
              <a:t>Follow up </a:t>
            </a:r>
            <a:endParaRPr lang="en-US" sz="2800" b="1" i="1" dirty="0" smtClean="0">
              <a:latin typeface="Calibri" panose="020F0502020204030204" charset="0"/>
            </a:endParaRPr>
          </a:p>
          <a:p>
            <a:pPr lvl="1"/>
            <a:r>
              <a:rPr lang="en-US" sz="2400" dirty="0" smtClean="0">
                <a:latin typeface="Calibri" panose="020F0502020204030204" charset="0"/>
              </a:rPr>
              <a:t>Postpartum care: Review within one week, and as may be appropriate. </a:t>
            </a:r>
            <a:endParaRPr lang="en-US" sz="2400" dirty="0">
              <a:latin typeface="Calibri" panose="020F050202020403020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Paralytic ileus</a:t>
            </a:r>
            <a:endParaRPr lang="en-US" dirty="0" smtClean="0"/>
          </a:p>
          <a:p>
            <a:r>
              <a:rPr lang="en-US" dirty="0" smtClean="0"/>
              <a:t>Peritonitis</a:t>
            </a:r>
            <a:endParaRPr lang="en-US" dirty="0" smtClean="0"/>
          </a:p>
          <a:p>
            <a:r>
              <a:rPr lang="en-US" dirty="0" smtClean="0"/>
              <a:t>Septicaemia</a:t>
            </a:r>
            <a:endParaRPr lang="en-US" dirty="0" smtClean="0"/>
          </a:p>
          <a:p>
            <a:r>
              <a:rPr lang="en-US" dirty="0" smtClean="0"/>
              <a:t>Urinary tract infection</a:t>
            </a:r>
            <a:endParaRPr lang="en-US" dirty="0" smtClean="0"/>
          </a:p>
          <a:p>
            <a:r>
              <a:rPr lang="en-US" dirty="0" smtClean="0"/>
              <a:t>Renal failure</a:t>
            </a:r>
            <a:endParaRPr lang="en-US" dirty="0" smtClean="0"/>
          </a:p>
          <a:p>
            <a:r>
              <a:rPr lang="en-US" dirty="0" smtClean="0"/>
              <a:t>Death</a:t>
            </a:r>
            <a:endParaRPr lang="en-US" dirty="0" smtClean="0"/>
          </a:p>
          <a:p>
            <a:r>
              <a:rPr lang="en-US" dirty="0" smtClean="0"/>
              <a:t>The foetus may experience complications such as birth asphyxia, stillbirths in complete rupture and neonatal death.</a:t>
            </a:r>
            <a:endParaRPr lang="en-US" dirty="0"/>
          </a:p>
        </p:txBody>
      </p:sp>
      <p:sp>
        <p:nvSpPr>
          <p:cNvPr id="2" name="Title 1"/>
          <p:cNvSpPr>
            <a:spLocks noGrp="1"/>
          </p:cNvSpPr>
          <p:nvPr>
            <p:ph type="title"/>
          </p:nvPr>
        </p:nvSpPr>
        <p:spPr/>
        <p:txBody>
          <a:bodyPr>
            <a:normAutofit fontScale="90000"/>
          </a:bodyPr>
          <a:lstStyle/>
          <a:p>
            <a:r>
              <a:rPr lang="en-US" dirty="0" smtClean="0"/>
              <a:t>Complications of ruptured uterus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146397</Words>
  <Application>WPS Presentation</Application>
  <PresentationFormat>On-screen Show (4:3)</PresentationFormat>
  <Paragraphs>3091</Paragraphs>
  <Slides>449</Slides>
  <Notes>1</Notes>
  <HiddenSlides>0</HiddenSlides>
  <MMClips>0</MMClips>
  <ScaleCrop>false</ScaleCrop>
  <HeadingPairs>
    <vt:vector size="8" baseType="variant">
      <vt:variant>
        <vt:lpstr>已用的字体</vt:lpstr>
      </vt:variant>
      <vt:variant>
        <vt:i4>20</vt:i4>
      </vt:variant>
      <vt:variant>
        <vt:lpstr>主题</vt:lpstr>
      </vt:variant>
      <vt:variant>
        <vt:i4>5</vt:i4>
      </vt:variant>
      <vt:variant>
        <vt:lpstr>嵌入 OLE 服务器</vt:lpstr>
      </vt:variant>
      <vt:variant>
        <vt:i4>5</vt:i4>
      </vt:variant>
      <vt:variant>
        <vt:lpstr>幻灯片标题</vt:lpstr>
      </vt:variant>
      <vt:variant>
        <vt:i4>449</vt:i4>
      </vt:variant>
    </vt:vector>
  </HeadingPairs>
  <TitlesOfParts>
    <vt:vector size="479" baseType="lpstr">
      <vt:lpstr>Arial</vt:lpstr>
      <vt:lpstr>SimSun</vt:lpstr>
      <vt:lpstr>Wingdings</vt:lpstr>
      <vt:lpstr>Wingdings 3</vt:lpstr>
      <vt:lpstr>Verdana</vt:lpstr>
      <vt:lpstr>Wingdings 2</vt:lpstr>
      <vt:lpstr>Times New Roman</vt:lpstr>
      <vt:lpstr>Georgia</vt:lpstr>
      <vt:lpstr>Andalus</vt:lpstr>
      <vt:lpstr>Segoe Print</vt:lpstr>
      <vt:lpstr>Microsoft YaHei</vt:lpstr>
      <vt:lpstr>Arial Unicode MS</vt:lpstr>
      <vt:lpstr>Calibri</vt:lpstr>
      <vt:lpstr>Tahoma</vt:lpstr>
      <vt:lpstr>Andalus</vt:lpstr>
      <vt:lpstr>Algerian</vt:lpstr>
      <vt:lpstr>Script MT Bold</vt:lpstr>
      <vt:lpstr>Wingdings 2</vt:lpstr>
      <vt:lpstr>AR CARTER</vt:lpstr>
      <vt:lpstr>Lucida Sans Unicode</vt:lpstr>
      <vt:lpstr>Concourse</vt:lpstr>
      <vt:lpstr>Office Theme</vt:lpstr>
      <vt:lpstr>1_Theme11</vt:lpstr>
      <vt:lpstr>Theme11</vt:lpstr>
      <vt:lpstr>Blue Waves</vt:lpstr>
      <vt:lpstr>Word.Document.8</vt:lpstr>
      <vt:lpstr>PBrush</vt:lpstr>
      <vt:lpstr>PBrush</vt:lpstr>
      <vt:lpstr>PBrush</vt:lpstr>
      <vt:lpstr>PBrush</vt:lpstr>
      <vt:lpstr>PowerPoint 演示文稿</vt:lpstr>
      <vt:lpstr>INTRODUCTION LABOUR</vt:lpstr>
      <vt:lpstr>PowerPoint 演示文稿</vt:lpstr>
      <vt:lpstr>Normal Labour</vt:lpstr>
      <vt:lpstr>PowerPoint 演示文稿</vt:lpstr>
      <vt:lpstr>PowerPoint 演示文稿</vt:lpstr>
      <vt:lpstr> COURSE OUTLINE </vt:lpstr>
      <vt:lpstr>PowerPoint 演示文稿</vt:lpstr>
      <vt:lpstr>SESSION OBJECTIVES</vt:lpstr>
      <vt:lpstr> PROLONGED PREGNANCY </vt:lpstr>
      <vt:lpstr>INCIDENCE</vt:lpstr>
      <vt:lpstr>PowerPoint 演示文稿</vt:lpstr>
      <vt:lpstr>  SPECIFIC MGT OF PROLONGED PREGNANCY </vt:lpstr>
      <vt:lpstr>PowerPoint 演示文稿</vt:lpstr>
      <vt:lpstr> ABNORMAL LABOUR </vt:lpstr>
      <vt:lpstr>PowerPoint 演示文稿</vt:lpstr>
      <vt:lpstr>PowerPoint 演示文稿</vt:lpstr>
      <vt:lpstr>PowerPoint 演示文稿</vt:lpstr>
      <vt:lpstr>The diagnostic criteria of abnormal labor</vt:lpstr>
      <vt:lpstr>DIAGNOSIS OF PROLONGED LABOUR</vt:lpstr>
      <vt:lpstr>PowerPoint 演示文稿</vt:lpstr>
      <vt:lpstr>CAUSES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SPECIFIC MGT OF PROLONGED LABOUR </vt:lpstr>
      <vt:lpstr>PowerPoint 演示文稿</vt:lpstr>
      <vt:lpstr>PowerPoint 演示文稿</vt:lpstr>
      <vt:lpstr>PowerPoint 演示文稿</vt:lpstr>
      <vt:lpstr>PowerPoint 演示文稿</vt:lpstr>
      <vt:lpstr>2. OBSTRUCTED LABOUR</vt:lpstr>
      <vt:lpstr>PowerPoint 演示文稿</vt:lpstr>
      <vt:lpstr>Factors associated with obstructed labour </vt:lpstr>
      <vt:lpstr>Causes of obstructed labour </vt:lpstr>
      <vt:lpstr>Diagnosis of obstructed labour </vt:lpstr>
      <vt:lpstr>PowerPoint 演示文稿</vt:lpstr>
      <vt:lpstr>PowerPoint 演示文稿</vt:lpstr>
      <vt:lpstr>PowerPoint 演示文稿</vt:lpstr>
      <vt:lpstr>PowerPoint 演示文稿</vt:lpstr>
      <vt:lpstr>SPECIFIC MANAGEMENT OF OBSTRUCTED LABOUR </vt:lpstr>
      <vt:lpstr>PowerPoint 演示文稿</vt:lpstr>
      <vt:lpstr>PowerPoint 演示文稿</vt:lpstr>
      <vt:lpstr>PowerPoint 演示文稿</vt:lpstr>
      <vt:lpstr>Complications of obstructed labour </vt:lpstr>
      <vt:lpstr>PowerPoint 演示文稿</vt:lpstr>
      <vt:lpstr>REFERRAL PROCESS </vt:lpstr>
      <vt:lpstr>3. PRECIPITATE LABOUR</vt:lpstr>
      <vt:lpstr>Danger of precipitate delivery </vt:lpstr>
      <vt:lpstr>PowerPoint 演示文稿</vt:lpstr>
      <vt:lpstr> NURSING CARE TO PREPARE FOR ANTICIPATED PRECIPITATE BIRTH </vt:lpstr>
      <vt:lpstr>PowerPoint 演示文稿</vt:lpstr>
      <vt:lpstr>PowerPoint 演示文稿</vt:lpstr>
      <vt:lpstr>PowerPoint 演示文稿</vt:lpstr>
      <vt:lpstr> 	TRIAL OF LABOUR </vt:lpstr>
      <vt:lpstr>Conditions for trial of scar </vt:lpstr>
      <vt:lpstr>CRITERIA</vt:lpstr>
      <vt:lpstr>Predictors of decreased chances of success </vt:lpstr>
      <vt:lpstr>Increased rate of uterine rupture </vt:lpstr>
      <vt:lpstr>INDICATIONS FOR TRIAL OF LABOUR </vt:lpstr>
      <vt:lpstr> CONTRAINDICATING FACTORS TO TRIAL OF LABOUR </vt:lpstr>
      <vt:lpstr>PowerPoint 演示文稿</vt:lpstr>
      <vt:lpstr>Mgt of trial of labour </vt:lpstr>
      <vt:lpstr>PowerPoint 演示文稿</vt:lpstr>
      <vt:lpstr>PowerPoint 演示文稿</vt:lpstr>
      <vt:lpstr>PowerPoint 演示文稿</vt:lpstr>
      <vt:lpstr>PowerPoint 演示文稿</vt:lpstr>
      <vt:lpstr>OBSTETRIC EMERGENCIES</vt:lpstr>
      <vt:lpstr>Broad objective:</vt:lpstr>
      <vt:lpstr>DEFINITION OF OBSTETRIC EMERGENCIES</vt:lpstr>
      <vt:lpstr>PowerPoint 演示文稿</vt:lpstr>
      <vt:lpstr>Obstetrical emergencies during labor and delivery</vt:lpstr>
      <vt:lpstr>RUPTURE OF THE UTERUS</vt:lpstr>
      <vt:lpstr>PowerPoint 演示文稿</vt:lpstr>
      <vt:lpstr>PowerPoint 演示文稿</vt:lpstr>
      <vt:lpstr>PowerPoint 演示文稿</vt:lpstr>
      <vt:lpstr>Complete rupture</vt:lpstr>
      <vt:lpstr>Incomplete or Extra Peritoneal</vt:lpstr>
      <vt:lpstr>PREDISPOSING FACTORS</vt:lpstr>
      <vt:lpstr>Diagnosis of ruptured uterus </vt:lpstr>
      <vt:lpstr>PowerPoint 演示文稿</vt:lpstr>
      <vt:lpstr>PowerPoint 演示文稿</vt:lpstr>
      <vt:lpstr>Signs of ruptured uterus</vt:lpstr>
      <vt:lpstr>The Causes of Ruptured Uterus </vt:lpstr>
      <vt:lpstr>The Causes of Ruptured Uterus ctd</vt:lpstr>
      <vt:lpstr>Early Signs of Scar Rupture</vt:lpstr>
      <vt:lpstr>Early Signs of Scar Rupture ctd</vt:lpstr>
      <vt:lpstr>The Late Signs of Scar Rupture</vt:lpstr>
      <vt:lpstr>The Late Signs of Scar Rupture ctd</vt:lpstr>
      <vt:lpstr>PowerPoint 演示文稿</vt:lpstr>
      <vt:lpstr>PowerPoint 演示文稿</vt:lpstr>
      <vt:lpstr>The management of a ruptured uterus </vt:lpstr>
      <vt:lpstr>The management of a ruptured uterus ctd</vt:lpstr>
      <vt:lpstr>PowerPoint 演示文稿</vt:lpstr>
      <vt:lpstr>Complications of ruptured uterus</vt:lpstr>
      <vt:lpstr>Prevention of Uterus Rupture</vt:lpstr>
      <vt:lpstr> CORD PRESENTATION</vt:lpstr>
      <vt:lpstr>PowerPoint 演示文稿</vt:lpstr>
      <vt:lpstr>Specific Mgt of cord presentation</vt:lpstr>
      <vt:lpstr>CORD PROLAPSE</vt:lpstr>
      <vt:lpstr>PowerPoint 演示文稿</vt:lpstr>
      <vt:lpstr>PowerPoint 演示文稿</vt:lpstr>
      <vt:lpstr>PowerPoint 演示文稿</vt:lpstr>
      <vt:lpstr>Potential predisposing risk factors </vt:lpstr>
      <vt:lpstr>PowerPoint 演示文稿</vt:lpstr>
      <vt:lpstr>Causes of Cord Prolapse</vt:lpstr>
      <vt:lpstr>Causes of Cord Prolapse ctd</vt:lpstr>
      <vt:lpstr>Management of Cord Prolapse</vt:lpstr>
      <vt:lpstr>PowerPoint 演示文稿</vt:lpstr>
      <vt:lpstr>Knee chest position</vt:lpstr>
      <vt:lpstr>PowerPoint 演示文稿</vt:lpstr>
      <vt:lpstr>PowerPoint 演示文稿</vt:lpstr>
      <vt:lpstr>Subsequent Management </vt:lpstr>
      <vt:lpstr>Precautions to take in order to avoid complications </vt:lpstr>
      <vt:lpstr>VASA PRAEVIA</vt:lpstr>
      <vt:lpstr>Ruptured vasa praevia</vt:lpstr>
      <vt:lpstr>DIAGNOSIS</vt:lpstr>
      <vt:lpstr>Specific Management of Vasa Praevia</vt:lpstr>
      <vt:lpstr>SHOULDER DYSTOCIA</vt:lpstr>
      <vt:lpstr>PowerPoint 演示文稿</vt:lpstr>
      <vt:lpstr>PowerPoint 演示文稿</vt:lpstr>
      <vt:lpstr>Shoulder dystocia</vt:lpstr>
      <vt:lpstr>INCIDENCE</vt:lpstr>
      <vt:lpstr>PREDISPOSING FACTORS</vt:lpstr>
      <vt:lpstr>PowerPoint 演示文稿</vt:lpstr>
      <vt:lpstr>Warning signs in labour </vt:lpstr>
      <vt:lpstr>PowerPoint 演示文稿</vt:lpstr>
      <vt:lpstr>SPECIFIC MANAGEMENT OF SHOULDER DYSTOCIA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MANOEUVRES OF LAST RESORT FOR SHOULDER DYSTOCIA </vt:lpstr>
      <vt:lpstr>PowerPoint 演示文稿</vt:lpstr>
      <vt:lpstr>PowerPoint 演示文稿</vt:lpstr>
      <vt:lpstr>COMPLICATIONS OF SHOULDER DYSTOCIA: </vt:lpstr>
      <vt:lpstr>PowerPoint 演示文稿</vt:lpstr>
      <vt:lpstr>Prevention </vt:lpstr>
      <vt:lpstr>AMNIOTIC FLUID EMBOLISM</vt:lpstr>
      <vt:lpstr>PowerPoint 演示文稿</vt:lpstr>
      <vt:lpstr>Predisposing factors</vt:lpstr>
      <vt:lpstr>Clinical signs and symptoms</vt:lpstr>
      <vt:lpstr>PowerPoint 演示文稿</vt:lpstr>
      <vt:lpstr>Complications of amniotic fluid embolism</vt:lpstr>
      <vt:lpstr>Effects of amniotic fluid embolism to the fetus</vt:lpstr>
      <vt:lpstr>ACUTE INVERSION OF THE UTERUS</vt:lpstr>
      <vt:lpstr>Classification of inversion</vt:lpstr>
      <vt:lpstr>PowerPoint 演示文稿</vt:lpstr>
      <vt:lpstr>causes</vt:lpstr>
      <vt:lpstr>PowerPoint 演示文稿</vt:lpstr>
      <vt:lpstr>Warning signs</vt:lpstr>
      <vt:lpstr>management</vt:lpstr>
      <vt:lpstr>PowerPoint 演示文稿</vt:lpstr>
      <vt:lpstr>POSTPARTUM HAEMORRHAGE</vt:lpstr>
      <vt:lpstr>PowerPoint 演示文稿</vt:lpstr>
      <vt:lpstr>i.Primary postpartum haemorrhage</vt:lpstr>
      <vt:lpstr>Predisposing factors that might increase the risk of postpartum haemorrhage</vt:lpstr>
      <vt:lpstr>PowerPoint 演示文稿</vt:lpstr>
      <vt:lpstr>Signs of pph</vt:lpstr>
      <vt:lpstr>Treatment of PPH</vt:lpstr>
      <vt:lpstr>ii.Secondary PPH</vt:lpstr>
      <vt:lpstr>PowerPoint 演示文稿</vt:lpstr>
      <vt:lpstr>management</vt:lpstr>
      <vt:lpstr>PowerPoint 演示文稿</vt:lpstr>
      <vt:lpstr>FETAL DISTRESS</vt:lpstr>
      <vt:lpstr>Etiology of acute fetal distress</vt:lpstr>
      <vt:lpstr>Etiology of chronic fetal distress</vt:lpstr>
      <vt:lpstr>Clinical presentations and diagnosis</vt:lpstr>
      <vt:lpstr>Diagnosis of acute fetal distress</vt:lpstr>
      <vt:lpstr>Diagnosis of acute fetal distress</vt:lpstr>
      <vt:lpstr>Diagnosis of acute fetal distress</vt:lpstr>
      <vt:lpstr>Diagnosis of chronic fetal distress</vt:lpstr>
      <vt:lpstr>Reduced or absent fetal movement</vt:lpstr>
      <vt:lpstr>Fetal retardation</vt:lpstr>
      <vt:lpstr>Meconium stained amniotic fluid</vt:lpstr>
      <vt:lpstr>Management </vt:lpstr>
      <vt:lpstr>Management of acute fetal distress</vt:lpstr>
      <vt:lpstr>PowerPoint 演示文稿</vt:lpstr>
      <vt:lpstr>PowerPoint 演示文稿</vt:lpstr>
      <vt:lpstr>Management of chronic fetal distress</vt:lpstr>
      <vt:lpstr>PowerPoint 演示文稿</vt:lpstr>
      <vt:lpstr>PowerPoint 演示文稿</vt:lpstr>
      <vt:lpstr>OBSTETRIC OPERATIONS </vt:lpstr>
      <vt:lpstr>PowerPoint 演示文稿</vt:lpstr>
      <vt:lpstr>PowerPoint 演示文稿</vt:lpstr>
      <vt:lpstr>CERVICAL STITCH</vt:lpstr>
      <vt:lpstr>PowerPoint 演示文稿</vt:lpstr>
      <vt:lpstr>PowerPoint 演示文稿</vt:lpstr>
      <vt:lpstr>types</vt:lpstr>
      <vt:lpstr>PowerPoint 演示文稿</vt:lpstr>
      <vt:lpstr>PowerPoint 演示文稿</vt:lpstr>
      <vt:lpstr>PowerPoint 演示文稿</vt:lpstr>
      <vt:lpstr>PowerPoint 演示文稿</vt:lpstr>
      <vt:lpstr>INDUCTION OF LABOUR</vt:lpstr>
      <vt:lpstr>PowerPoint 演示文稿</vt:lpstr>
      <vt:lpstr>PowerPoint 演示文稿</vt:lpstr>
      <vt:lpstr>PowerPoint 演示文稿</vt:lpstr>
      <vt:lpstr>PowerPoint 演示文稿</vt:lpstr>
      <vt:lpstr>BISHOPS SCORE</vt:lpstr>
      <vt:lpstr>PowerPoint 演示文稿</vt:lpstr>
      <vt:lpstr>PowerPoint 演示文稿</vt:lpstr>
      <vt:lpstr>PowerPoint 演示文稿</vt:lpstr>
      <vt:lpstr>AMNIOCENTESIS</vt:lpstr>
      <vt:lpstr>PowerPoint 演示文稿</vt:lpstr>
      <vt:lpstr>Procedure </vt:lpstr>
      <vt:lpstr>PowerPoint 演示文稿</vt:lpstr>
      <vt:lpstr>Indications </vt:lpstr>
      <vt:lpstr>Complications </vt:lpstr>
      <vt:lpstr>CAESAREAN SECTION</vt:lpstr>
      <vt:lpstr>INDICATIONS OF A C/S</vt:lpstr>
      <vt:lpstr>PowerPoint 演示文稿</vt:lpstr>
      <vt:lpstr>PowerPoint 演示文稿</vt:lpstr>
      <vt:lpstr>PowerPoint 演示文稿</vt:lpstr>
      <vt:lpstr>Types of Caesarean Section</vt:lpstr>
      <vt:lpstr>PowerPoint 演示文稿</vt:lpstr>
      <vt:lpstr>PowerPoint 演示文稿</vt:lpstr>
      <vt:lpstr>Advantages of lower segment section are;</vt:lpstr>
      <vt:lpstr>Classical Caesarean Section</vt:lpstr>
      <vt:lpstr>Extra Peritoneal Caesarean Section Procedure</vt:lpstr>
      <vt:lpstr>Caesarean Section Hysterectomy</vt:lpstr>
      <vt:lpstr>Elective Caesarean Section </vt:lpstr>
      <vt:lpstr>PowerPoint 演示文稿</vt:lpstr>
      <vt:lpstr>PowerPoint 演示文稿</vt:lpstr>
      <vt:lpstr>Emergency caesarean section</vt:lpstr>
      <vt:lpstr>Definite Indications of an emergency caesarean section</vt:lpstr>
      <vt:lpstr>Pre-Operative Care For Elective Caesarean Section</vt:lpstr>
      <vt:lpstr>PowerPoint 演示文稿</vt:lpstr>
      <vt:lpstr>PowerPoint 演示文稿</vt:lpstr>
      <vt:lpstr>Post Operative Care</vt:lpstr>
      <vt:lpstr>PowerPoint 演示文稿</vt:lpstr>
      <vt:lpstr>Care in the postnatal ward</vt:lpstr>
      <vt:lpstr>PowerPoint 演示文稿</vt:lpstr>
      <vt:lpstr>PowerPoint 演示文稿</vt:lpstr>
      <vt:lpstr>Complications </vt:lpstr>
      <vt:lpstr>PowerPoint 演示文稿</vt:lpstr>
      <vt:lpstr>INTRODUCTION TO VACUUM EXTRACTION( VENTOUSE DELIVERY)</vt:lpstr>
      <vt:lpstr>PowerPoint 演示文稿</vt:lpstr>
      <vt:lpstr>advantages</vt:lpstr>
      <vt:lpstr>disadvantages</vt:lpstr>
      <vt:lpstr>chignon</vt:lpstr>
      <vt:lpstr>The vacuum Extractor</vt:lpstr>
      <vt:lpstr>PREREQUISITES FOR VACUUM EXTRACTION</vt:lpstr>
      <vt:lpstr>PowerPoint 演示文稿</vt:lpstr>
      <vt:lpstr> Indications for vacuum delivery: </vt:lpstr>
      <vt:lpstr>Contraindications to Vacuum Extraction</vt:lpstr>
      <vt:lpstr>THE PROCEDURE</vt:lpstr>
      <vt:lpstr>PowerPoint 演示文稿</vt:lpstr>
      <vt:lpstr>PowerPoint 演示文稿</vt:lpstr>
      <vt:lpstr>PowerPoint 演示文稿</vt:lpstr>
      <vt:lpstr>PowerPoint 演示文稿</vt:lpstr>
      <vt:lpstr>PowerPoint 演示文稿</vt:lpstr>
      <vt:lpstr>PowerPoint 演示文稿</vt:lpstr>
      <vt:lpstr>Complications of vacuum extraction</vt:lpstr>
      <vt:lpstr>cephallhaematoma</vt:lpstr>
      <vt:lpstr>INTRODUCTION TO FORCEPS DELIVERY</vt:lpstr>
      <vt:lpstr>PowerPoint 演示文稿</vt:lpstr>
      <vt:lpstr>forceps</vt:lpstr>
      <vt:lpstr>PowerPoint 演示文稿</vt:lpstr>
      <vt:lpstr>PowerPoint 演示文稿</vt:lpstr>
      <vt:lpstr>PowerPoint 演示文稿</vt:lpstr>
      <vt:lpstr>types of forceps</vt:lpstr>
      <vt:lpstr>PowerPoint 演示文稿</vt:lpstr>
      <vt:lpstr>PowerPoint 演示文稿</vt:lpstr>
      <vt:lpstr>Types of Forceps Delivery</vt:lpstr>
      <vt:lpstr>PowerPoint 演示文稿</vt:lpstr>
      <vt:lpstr>PowerPoint 演示文稿</vt:lpstr>
      <vt:lpstr>Pre-requisites for forceps delivery</vt:lpstr>
      <vt:lpstr>procedure</vt:lpstr>
      <vt:lpstr>PowerPoint 演示文稿</vt:lpstr>
      <vt:lpstr>PowerPoint 演示文稿</vt:lpstr>
      <vt:lpstr>PowerPoint 演示文稿</vt:lpstr>
      <vt:lpstr>PowerPoint 演示文稿</vt:lpstr>
      <vt:lpstr>Indications for use of forceps delivery</vt:lpstr>
      <vt:lpstr>contraindications</vt:lpstr>
      <vt:lpstr>Complications of forceps delivery </vt:lpstr>
      <vt:lpstr>PowerPoint 演示文稿</vt:lpstr>
      <vt:lpstr>SYMPHYSIOTOMY</vt:lpstr>
      <vt:lpstr> Indications for symphysiotomy </vt:lpstr>
      <vt:lpstr>PowerPoint 演示文稿</vt:lpstr>
      <vt:lpstr>Complications of symphysiotomy</vt:lpstr>
      <vt:lpstr>MALPOSITIONS OF THE OCCIPUT &amp; MALPRESENTATIONS</vt:lpstr>
      <vt:lpstr>PowerPoint 演示文稿</vt:lpstr>
      <vt:lpstr>DEFINITIONS</vt:lpstr>
      <vt:lpstr>PowerPoint 演示文稿</vt:lpstr>
      <vt:lpstr>Types of Malpresentation</vt:lpstr>
      <vt:lpstr>PowerPoint 演示文稿</vt:lpstr>
      <vt:lpstr>PowerPoint 演示文稿</vt:lpstr>
      <vt:lpstr>MALPOSITION</vt:lpstr>
      <vt:lpstr>OCCIPITO POSTERIOR POSITION(OPP)</vt:lpstr>
      <vt:lpstr>PowerPoint 演示文稿</vt:lpstr>
      <vt:lpstr>PowerPoint 演示文稿</vt:lpstr>
      <vt:lpstr>Causes </vt:lpstr>
      <vt:lpstr>Antenatal diagnosis</vt:lpstr>
      <vt:lpstr>PowerPoint 演示文稿</vt:lpstr>
      <vt:lpstr>Diagnosis during labour</vt:lpstr>
      <vt:lpstr>PowerPoint 演示文稿</vt:lpstr>
      <vt:lpstr>PowerPoint 演示文稿</vt:lpstr>
      <vt:lpstr> ANTEPARTUM MANAGEMENT </vt:lpstr>
      <vt:lpstr>Care in labour</vt:lpstr>
      <vt:lpstr>Care during first stage of labour</vt:lpstr>
      <vt:lpstr>Care during first stage of labour ctd</vt:lpstr>
      <vt:lpstr>Care during second stage of labour</vt:lpstr>
      <vt:lpstr>Characteristics of Long Internal Rotation( mechanism of right opp)</vt:lpstr>
      <vt:lpstr>PowerPoint 演示文稿</vt:lpstr>
      <vt:lpstr>PowerPoint 演示文稿</vt:lpstr>
      <vt:lpstr>PowerPoint 演示文稿</vt:lpstr>
      <vt:lpstr>Fate of OPP</vt:lpstr>
      <vt:lpstr>Possible course and outcomes of labour</vt:lpstr>
      <vt:lpstr>PowerPoint 演示文稿</vt:lpstr>
      <vt:lpstr>Short internal Rotation-persistent opp</vt:lpstr>
      <vt:lpstr>PowerPoint 演示文稿</vt:lpstr>
      <vt:lpstr>diagnosis</vt:lpstr>
      <vt:lpstr>PowerPoint 演示文稿</vt:lpstr>
      <vt:lpstr>Management of Face to Pubis Delivery</vt:lpstr>
      <vt:lpstr>PowerPoint 演示文稿</vt:lpstr>
      <vt:lpstr>PowerPoint 演示文稿</vt:lpstr>
      <vt:lpstr>Deep transverse arrest</vt:lpstr>
      <vt:lpstr>diagnosis</vt:lpstr>
      <vt:lpstr>Management of Deep Transverse Arrest</vt:lpstr>
      <vt:lpstr>Conversion to Face or Brow presentation </vt:lpstr>
      <vt:lpstr>PowerPoint 演示文稿</vt:lpstr>
      <vt:lpstr>Nursing Diagnoses:</vt:lpstr>
      <vt:lpstr>Nursing Diagnoses cntd’</vt:lpstr>
      <vt:lpstr>Complications associated with OPP</vt:lpstr>
      <vt:lpstr>MALPRESENTATIONS</vt:lpstr>
      <vt:lpstr>FACE PRESENTATION</vt:lpstr>
      <vt:lpstr>PowerPoint 演示文稿</vt:lpstr>
      <vt:lpstr>PowerPoint 演示文稿</vt:lpstr>
      <vt:lpstr>causes</vt:lpstr>
      <vt:lpstr>Causes cntd…</vt:lpstr>
      <vt:lpstr>Causes cntd…</vt:lpstr>
      <vt:lpstr>Abdominal and Per Vaginal Diagnosis of a Face Presentation</vt:lpstr>
      <vt:lpstr>PowerPoint 演示文稿</vt:lpstr>
      <vt:lpstr>PowerPoint 演示文稿</vt:lpstr>
      <vt:lpstr>PowerPoint 演示文稿</vt:lpstr>
      <vt:lpstr>PowerPoint 演示文稿</vt:lpstr>
      <vt:lpstr>Mechanism of a left mentoanterior position</vt:lpstr>
      <vt:lpstr>PowerPoint 演示文稿</vt:lpstr>
      <vt:lpstr>PowerPoint 演示文稿</vt:lpstr>
      <vt:lpstr>PowerPoint 演示文稿</vt:lpstr>
      <vt:lpstr>Possible course &amp; outcome of labour</vt:lpstr>
      <vt:lpstr>Management of Labour in Face Presentation</vt:lpstr>
      <vt:lpstr>PowerPoint 演示文稿</vt:lpstr>
      <vt:lpstr>Management of labour cntd…</vt:lpstr>
      <vt:lpstr>PowerPoint 演示文稿</vt:lpstr>
      <vt:lpstr>PowerPoint 演示文稿</vt:lpstr>
      <vt:lpstr>PowerPoint 演示文稿</vt:lpstr>
      <vt:lpstr>PowerPoint 演示文稿</vt:lpstr>
      <vt:lpstr>Complications of face presentation</vt:lpstr>
      <vt:lpstr>PowerPoint 演示文稿</vt:lpstr>
      <vt:lpstr>BREECH PRESENTATION</vt:lpstr>
      <vt:lpstr>INCIDENCE OF BREECH PRESENTATION</vt:lpstr>
      <vt:lpstr>Factors contributing to breech presentation are</vt:lpstr>
      <vt:lpstr>Types of breech presentation &amp; position</vt:lpstr>
      <vt:lpstr>PowerPoint 演示文稿</vt:lpstr>
      <vt:lpstr>PowerPoint 演示文稿</vt:lpstr>
      <vt:lpstr>PowerPoint 演示文稿</vt:lpstr>
      <vt:lpstr>FOOTLING BREECH PRESENTATION</vt:lpstr>
      <vt:lpstr>Causes of breech presentation</vt:lpstr>
      <vt:lpstr>PowerPoint 演示文稿</vt:lpstr>
      <vt:lpstr>PowerPoint 演示文稿</vt:lpstr>
      <vt:lpstr>Diagnosis of breech presentation</vt:lpstr>
      <vt:lpstr>PowerPoint 演示文稿</vt:lpstr>
      <vt:lpstr>PowerPoint 演示文稿</vt:lpstr>
      <vt:lpstr>Pre-Natal Management of Breech Presentation</vt:lpstr>
      <vt:lpstr>Nursing Care of Clients with Malpresentations </vt:lpstr>
      <vt:lpstr>PowerPoint 演示文稿</vt:lpstr>
      <vt:lpstr>PowerPoint 演示文稿</vt:lpstr>
      <vt:lpstr>ANTENATAL MANAGEMENT</vt:lpstr>
      <vt:lpstr>External cephalic version(ECV)</vt:lpstr>
      <vt:lpstr>Procedure of performing ECV</vt:lpstr>
      <vt:lpstr>PowerPoint 演示文稿</vt:lpstr>
      <vt:lpstr>Complications of ECV</vt:lpstr>
      <vt:lpstr>Contraindications of ECV</vt:lpstr>
      <vt:lpstr>Mechanism of Labour in a Left Sacro Anterior (LSA) Position</vt:lpstr>
      <vt:lpstr>Summary of LSA Position</vt:lpstr>
      <vt:lpstr>PowerPoint 演示文稿</vt:lpstr>
      <vt:lpstr>Descent</vt:lpstr>
      <vt:lpstr>Internal Rotation of the Buttocks</vt:lpstr>
      <vt:lpstr>Lateral Flexion of the Body </vt:lpstr>
      <vt:lpstr>Restitution of the Buttocks</vt:lpstr>
      <vt:lpstr>Internal Rotation of the Shoulders</vt:lpstr>
      <vt:lpstr>Internal Rotation of the Head</vt:lpstr>
      <vt:lpstr>External Rotation of the Body</vt:lpstr>
      <vt:lpstr>Birth of the Head</vt:lpstr>
      <vt:lpstr>Specific Management of labour in breech presentation</vt:lpstr>
      <vt:lpstr>PowerPoint 演示文稿</vt:lpstr>
      <vt:lpstr>2nd stage</vt:lpstr>
      <vt:lpstr>PowerPoint 演示文稿</vt:lpstr>
      <vt:lpstr>PowerPoint 演示文稿</vt:lpstr>
      <vt:lpstr>PowerPoint 演示文稿</vt:lpstr>
      <vt:lpstr>Types of delivery</vt:lpstr>
      <vt:lpstr>PowerPoint 演示文稿</vt:lpstr>
      <vt:lpstr>PowerPoint 演示文稿</vt:lpstr>
      <vt:lpstr>2nd stage breech with extended legs (frank breech)</vt:lpstr>
      <vt:lpstr>PowerPoint 演示文稿</vt:lpstr>
      <vt:lpstr>PowerPoint 演示文稿</vt:lpstr>
      <vt:lpstr>PowerPoint 演示文稿</vt:lpstr>
      <vt:lpstr>PowerPoint 演示文稿</vt:lpstr>
      <vt:lpstr>Mauriceau-smellie-veit manoeuvre</vt:lpstr>
      <vt:lpstr>PowerPoint 演示文稿</vt:lpstr>
      <vt:lpstr>PowerPoint 演示文稿</vt:lpstr>
      <vt:lpstr>Delivery of breech with extended arms (lovset manoeuvre)</vt:lpstr>
      <vt:lpstr>PowerPoint 演示文稿</vt:lpstr>
      <vt:lpstr>Causes of Delayed Breech</vt:lpstr>
      <vt:lpstr>Delay in the Birth of the Head</vt:lpstr>
      <vt:lpstr>Complications of breech presentation</vt:lpstr>
      <vt:lpstr>PowerPoint 演示文稿</vt:lpstr>
      <vt:lpstr>Complications cntd…</vt:lpstr>
      <vt:lpstr>SHOULDER PRESENTATION</vt:lpstr>
      <vt:lpstr>Shoulder presentation</vt:lpstr>
      <vt:lpstr>Causes of shoulder presentation</vt:lpstr>
      <vt:lpstr>Causes of shoulder presentation cntd…</vt:lpstr>
      <vt:lpstr>Diagnosis of shoulder presentation</vt:lpstr>
      <vt:lpstr>Intrapartum diagnosis</vt:lpstr>
      <vt:lpstr>PowerPoint 演示文稿</vt:lpstr>
      <vt:lpstr>Possible outcome</vt:lpstr>
      <vt:lpstr>Specific management</vt:lpstr>
      <vt:lpstr>PowerPoint 演示文稿</vt:lpstr>
      <vt:lpstr>Specific Mgt cntd…</vt:lpstr>
      <vt:lpstr>Complications of shoulder presentation</vt:lpstr>
      <vt:lpstr>In summary, the complications of shoulder presentation include:-</vt:lpstr>
      <vt:lpstr>BROW PRESENTATION</vt:lpstr>
      <vt:lpstr>BROW PRESENTATION</vt:lpstr>
      <vt:lpstr>Causes of brow presentation </vt:lpstr>
      <vt:lpstr>Diagnosis of brow presentation</vt:lpstr>
      <vt:lpstr>Specific Management</vt:lpstr>
      <vt:lpstr>complications</vt:lpstr>
      <vt:lpstr>UNSTABLE LIE</vt:lpstr>
      <vt:lpstr>Causes of unstable lie</vt:lpstr>
      <vt:lpstr>Specific Management of unstable lie</vt:lpstr>
      <vt:lpstr>PowerPoint 演示文稿</vt:lpstr>
      <vt:lpstr>complications</vt:lpstr>
      <vt:lpstr>COMPOUND PRESENTATION</vt:lpstr>
      <vt:lpstr> MWISHO!!! Questions ???</vt:lpstr>
      <vt:lpstr> SUMMARY- MIDWWIFERY BLOCK II CONTENT </vt:lpstr>
      <vt:lpstr>PowerPoint 演示文稿</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II MIDWIFERY COURSE OUTLINE</dc:title>
  <dc:creator>martha njeri kairu</dc:creator>
  <cp:lastModifiedBy>holy</cp:lastModifiedBy>
  <cp:revision>191</cp:revision>
  <dcterms:created xsi:type="dcterms:W3CDTF">2013-08-21T12:47:00Z</dcterms:created>
  <dcterms:modified xsi:type="dcterms:W3CDTF">2021-07-01T17:54:18Z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