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8"/>
  </p:notesMasterIdLst>
  <p:sldIdLst>
    <p:sldId id="259" r:id="rId2"/>
    <p:sldId id="257" r:id="rId3"/>
    <p:sldId id="258" r:id="rId4"/>
    <p:sldId id="260" r:id="rId5"/>
    <p:sldId id="261" r:id="rId6"/>
    <p:sldId id="262" r:id="rId7"/>
    <p:sldId id="263" r:id="rId8"/>
    <p:sldId id="611" r:id="rId9"/>
    <p:sldId id="612" r:id="rId10"/>
    <p:sldId id="613" r:id="rId11"/>
    <p:sldId id="614" r:id="rId12"/>
    <p:sldId id="615" r:id="rId13"/>
    <p:sldId id="616" r:id="rId14"/>
    <p:sldId id="617" r:id="rId15"/>
    <p:sldId id="618" r:id="rId16"/>
    <p:sldId id="619" r:id="rId17"/>
    <p:sldId id="620" r:id="rId18"/>
    <p:sldId id="621" r:id="rId19"/>
    <p:sldId id="622" r:id="rId20"/>
    <p:sldId id="623" r:id="rId21"/>
    <p:sldId id="624" r:id="rId22"/>
    <p:sldId id="625" r:id="rId23"/>
    <p:sldId id="626" r:id="rId24"/>
    <p:sldId id="627" r:id="rId25"/>
    <p:sldId id="628" r:id="rId26"/>
    <p:sldId id="629" r:id="rId27"/>
    <p:sldId id="633" r:id="rId28"/>
    <p:sldId id="630" r:id="rId29"/>
    <p:sldId id="631" r:id="rId30"/>
    <p:sldId id="632" r:id="rId31"/>
    <p:sldId id="264" r:id="rId32"/>
    <p:sldId id="265" r:id="rId33"/>
    <p:sldId id="266" r:id="rId34"/>
    <p:sldId id="267" r:id="rId35"/>
    <p:sldId id="634" r:id="rId36"/>
    <p:sldId id="635" r:id="rId37"/>
    <p:sldId id="636" r:id="rId38"/>
    <p:sldId id="637" r:id="rId39"/>
    <p:sldId id="638" r:id="rId40"/>
    <p:sldId id="639" r:id="rId41"/>
    <p:sldId id="284" r:id="rId42"/>
    <p:sldId id="285" r:id="rId43"/>
    <p:sldId id="286" r:id="rId44"/>
    <p:sldId id="287" r:id="rId45"/>
    <p:sldId id="274" r:id="rId46"/>
    <p:sldId id="275" r:id="rId47"/>
    <p:sldId id="288" r:id="rId48"/>
    <p:sldId id="289" r:id="rId49"/>
    <p:sldId id="290" r:id="rId50"/>
    <p:sldId id="276" r:id="rId51"/>
    <p:sldId id="277" r:id="rId52"/>
    <p:sldId id="278" r:id="rId53"/>
    <p:sldId id="279" r:id="rId54"/>
    <p:sldId id="280" r:id="rId55"/>
    <p:sldId id="281" r:id="rId56"/>
    <p:sldId id="282" r:id="rId57"/>
    <p:sldId id="310" r:id="rId58"/>
    <p:sldId id="644" r:id="rId59"/>
    <p:sldId id="640" r:id="rId60"/>
    <p:sldId id="641" r:id="rId61"/>
    <p:sldId id="642" r:id="rId62"/>
    <p:sldId id="643" r:id="rId63"/>
    <p:sldId id="283" r:id="rId64"/>
    <p:sldId id="291" r:id="rId65"/>
    <p:sldId id="304" r:id="rId66"/>
    <p:sldId id="292" r:id="rId67"/>
    <p:sldId id="293" r:id="rId68"/>
    <p:sldId id="294" r:id="rId69"/>
    <p:sldId id="295" r:id="rId70"/>
    <p:sldId id="296" r:id="rId71"/>
    <p:sldId id="297" r:id="rId72"/>
    <p:sldId id="298" r:id="rId73"/>
    <p:sldId id="299" r:id="rId74"/>
    <p:sldId id="300" r:id="rId75"/>
    <p:sldId id="302" r:id="rId76"/>
    <p:sldId id="303" r:id="rId77"/>
    <p:sldId id="305" r:id="rId78"/>
    <p:sldId id="312" r:id="rId79"/>
    <p:sldId id="313" r:id="rId80"/>
    <p:sldId id="314" r:id="rId81"/>
    <p:sldId id="610"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47" r:id="rId114"/>
    <p:sldId id="348" r:id="rId115"/>
    <p:sldId id="349" r:id="rId116"/>
    <p:sldId id="350" r:id="rId117"/>
    <p:sldId id="351" r:id="rId118"/>
    <p:sldId id="352" r:id="rId119"/>
    <p:sldId id="353" r:id="rId120"/>
    <p:sldId id="354" r:id="rId121"/>
    <p:sldId id="355" r:id="rId122"/>
    <p:sldId id="356" r:id="rId123"/>
    <p:sldId id="357" r:id="rId124"/>
    <p:sldId id="358" r:id="rId125"/>
    <p:sldId id="359" r:id="rId126"/>
    <p:sldId id="360" r:id="rId127"/>
    <p:sldId id="361" r:id="rId128"/>
    <p:sldId id="362" r:id="rId129"/>
    <p:sldId id="363" r:id="rId130"/>
    <p:sldId id="364" r:id="rId131"/>
    <p:sldId id="365" r:id="rId132"/>
    <p:sldId id="366" r:id="rId133"/>
    <p:sldId id="367" r:id="rId134"/>
    <p:sldId id="368" r:id="rId135"/>
    <p:sldId id="369" r:id="rId136"/>
    <p:sldId id="370" r:id="rId137"/>
    <p:sldId id="371"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385" r:id="rId152"/>
    <p:sldId id="386" r:id="rId153"/>
    <p:sldId id="387" r:id="rId154"/>
    <p:sldId id="388" r:id="rId155"/>
    <p:sldId id="389" r:id="rId156"/>
    <p:sldId id="390" r:id="rId157"/>
    <p:sldId id="391" r:id="rId158"/>
    <p:sldId id="392" r:id="rId159"/>
    <p:sldId id="393" r:id="rId160"/>
    <p:sldId id="394" r:id="rId161"/>
    <p:sldId id="395" r:id="rId162"/>
    <p:sldId id="396" r:id="rId163"/>
    <p:sldId id="397" r:id="rId164"/>
    <p:sldId id="398" r:id="rId165"/>
    <p:sldId id="399" r:id="rId166"/>
    <p:sldId id="400" r:id="rId167"/>
    <p:sldId id="401" r:id="rId168"/>
    <p:sldId id="402" r:id="rId169"/>
    <p:sldId id="403" r:id="rId170"/>
    <p:sldId id="404" r:id="rId171"/>
    <p:sldId id="405" r:id="rId172"/>
    <p:sldId id="406" r:id="rId173"/>
    <p:sldId id="407" r:id="rId174"/>
    <p:sldId id="408" r:id="rId175"/>
    <p:sldId id="409" r:id="rId176"/>
    <p:sldId id="410" r:id="rId177"/>
    <p:sldId id="411" r:id="rId178"/>
    <p:sldId id="412" r:id="rId179"/>
    <p:sldId id="413" r:id="rId180"/>
    <p:sldId id="414" r:id="rId181"/>
    <p:sldId id="415" r:id="rId182"/>
    <p:sldId id="416" r:id="rId183"/>
    <p:sldId id="417" r:id="rId184"/>
    <p:sldId id="418" r:id="rId185"/>
    <p:sldId id="419" r:id="rId186"/>
    <p:sldId id="420" r:id="rId187"/>
    <p:sldId id="421" r:id="rId188"/>
    <p:sldId id="422" r:id="rId189"/>
    <p:sldId id="423" r:id="rId190"/>
    <p:sldId id="424" r:id="rId191"/>
    <p:sldId id="425" r:id="rId192"/>
    <p:sldId id="426" r:id="rId193"/>
    <p:sldId id="427" r:id="rId194"/>
    <p:sldId id="428" r:id="rId195"/>
    <p:sldId id="429" r:id="rId196"/>
    <p:sldId id="430" r:id="rId197"/>
    <p:sldId id="431" r:id="rId198"/>
    <p:sldId id="432" r:id="rId199"/>
    <p:sldId id="433" r:id="rId200"/>
    <p:sldId id="434" r:id="rId201"/>
    <p:sldId id="435" r:id="rId202"/>
    <p:sldId id="436" r:id="rId203"/>
    <p:sldId id="437" r:id="rId204"/>
    <p:sldId id="438" r:id="rId205"/>
    <p:sldId id="439" r:id="rId206"/>
    <p:sldId id="440" r:id="rId207"/>
    <p:sldId id="441" r:id="rId208"/>
    <p:sldId id="442" r:id="rId209"/>
    <p:sldId id="443" r:id="rId210"/>
    <p:sldId id="444" r:id="rId211"/>
    <p:sldId id="445" r:id="rId212"/>
    <p:sldId id="446" r:id="rId213"/>
    <p:sldId id="447" r:id="rId214"/>
    <p:sldId id="448" r:id="rId215"/>
    <p:sldId id="449" r:id="rId216"/>
    <p:sldId id="450" r:id="rId217"/>
    <p:sldId id="451" r:id="rId218"/>
    <p:sldId id="452" r:id="rId219"/>
    <p:sldId id="453" r:id="rId220"/>
    <p:sldId id="454" r:id="rId221"/>
    <p:sldId id="455" r:id="rId222"/>
    <p:sldId id="456" r:id="rId223"/>
    <p:sldId id="457" r:id="rId224"/>
    <p:sldId id="458" r:id="rId225"/>
    <p:sldId id="459" r:id="rId226"/>
    <p:sldId id="460" r:id="rId227"/>
    <p:sldId id="461" r:id="rId228"/>
    <p:sldId id="462" r:id="rId229"/>
    <p:sldId id="463" r:id="rId230"/>
    <p:sldId id="464" r:id="rId231"/>
    <p:sldId id="465" r:id="rId232"/>
    <p:sldId id="466" r:id="rId233"/>
    <p:sldId id="467" r:id="rId234"/>
    <p:sldId id="468" r:id="rId235"/>
    <p:sldId id="469" r:id="rId236"/>
    <p:sldId id="470" r:id="rId237"/>
    <p:sldId id="471" r:id="rId238"/>
    <p:sldId id="472" r:id="rId239"/>
    <p:sldId id="473" r:id="rId240"/>
    <p:sldId id="474" r:id="rId241"/>
    <p:sldId id="475" r:id="rId242"/>
    <p:sldId id="476" r:id="rId243"/>
    <p:sldId id="477" r:id="rId244"/>
    <p:sldId id="478" r:id="rId245"/>
    <p:sldId id="479" r:id="rId246"/>
    <p:sldId id="480" r:id="rId247"/>
    <p:sldId id="481" r:id="rId248"/>
    <p:sldId id="482" r:id="rId249"/>
    <p:sldId id="483" r:id="rId250"/>
    <p:sldId id="484" r:id="rId251"/>
    <p:sldId id="485" r:id="rId252"/>
    <p:sldId id="486" r:id="rId253"/>
    <p:sldId id="487" r:id="rId254"/>
    <p:sldId id="488" r:id="rId255"/>
    <p:sldId id="489" r:id="rId256"/>
    <p:sldId id="490" r:id="rId257"/>
    <p:sldId id="491" r:id="rId258"/>
    <p:sldId id="492" r:id="rId259"/>
    <p:sldId id="493" r:id="rId260"/>
    <p:sldId id="494" r:id="rId261"/>
    <p:sldId id="495" r:id="rId262"/>
    <p:sldId id="496" r:id="rId263"/>
    <p:sldId id="497" r:id="rId264"/>
    <p:sldId id="498" r:id="rId265"/>
    <p:sldId id="499" r:id="rId266"/>
    <p:sldId id="500" r:id="rId267"/>
    <p:sldId id="501" r:id="rId268"/>
    <p:sldId id="502" r:id="rId269"/>
    <p:sldId id="503" r:id="rId270"/>
    <p:sldId id="609" r:id="rId271"/>
    <p:sldId id="504" r:id="rId272"/>
    <p:sldId id="505" r:id="rId273"/>
    <p:sldId id="506" r:id="rId274"/>
    <p:sldId id="507" r:id="rId275"/>
    <p:sldId id="508" r:id="rId276"/>
    <p:sldId id="509" r:id="rId277"/>
    <p:sldId id="510" r:id="rId278"/>
    <p:sldId id="511" r:id="rId279"/>
    <p:sldId id="512" r:id="rId280"/>
    <p:sldId id="513" r:id="rId281"/>
    <p:sldId id="514" r:id="rId282"/>
    <p:sldId id="515" r:id="rId283"/>
    <p:sldId id="516" r:id="rId284"/>
    <p:sldId id="517" r:id="rId285"/>
    <p:sldId id="518" r:id="rId286"/>
    <p:sldId id="519" r:id="rId287"/>
    <p:sldId id="520" r:id="rId288"/>
    <p:sldId id="521" r:id="rId289"/>
    <p:sldId id="522" r:id="rId290"/>
    <p:sldId id="523" r:id="rId291"/>
    <p:sldId id="524" r:id="rId292"/>
    <p:sldId id="525" r:id="rId293"/>
    <p:sldId id="526" r:id="rId294"/>
    <p:sldId id="527" r:id="rId295"/>
    <p:sldId id="528" r:id="rId296"/>
    <p:sldId id="529" r:id="rId297"/>
    <p:sldId id="530" r:id="rId298"/>
    <p:sldId id="531" r:id="rId299"/>
    <p:sldId id="532" r:id="rId300"/>
    <p:sldId id="533" r:id="rId301"/>
    <p:sldId id="534" r:id="rId302"/>
    <p:sldId id="535" r:id="rId303"/>
    <p:sldId id="536" r:id="rId304"/>
    <p:sldId id="537" r:id="rId305"/>
    <p:sldId id="538" r:id="rId306"/>
    <p:sldId id="539" r:id="rId307"/>
    <p:sldId id="540" r:id="rId308"/>
    <p:sldId id="541" r:id="rId309"/>
    <p:sldId id="542" r:id="rId310"/>
    <p:sldId id="543" r:id="rId311"/>
    <p:sldId id="544" r:id="rId312"/>
    <p:sldId id="545" r:id="rId313"/>
    <p:sldId id="546" r:id="rId314"/>
    <p:sldId id="547" r:id="rId315"/>
    <p:sldId id="548" r:id="rId316"/>
    <p:sldId id="549" r:id="rId317"/>
    <p:sldId id="550" r:id="rId318"/>
    <p:sldId id="551" r:id="rId319"/>
    <p:sldId id="552" r:id="rId320"/>
    <p:sldId id="553" r:id="rId321"/>
    <p:sldId id="554" r:id="rId322"/>
    <p:sldId id="555" r:id="rId323"/>
    <p:sldId id="556" r:id="rId324"/>
    <p:sldId id="557" r:id="rId325"/>
    <p:sldId id="558" r:id="rId326"/>
    <p:sldId id="559" r:id="rId327"/>
    <p:sldId id="560" r:id="rId328"/>
    <p:sldId id="561" r:id="rId329"/>
    <p:sldId id="562" r:id="rId330"/>
    <p:sldId id="563" r:id="rId331"/>
    <p:sldId id="564" r:id="rId332"/>
    <p:sldId id="565" r:id="rId333"/>
    <p:sldId id="566" r:id="rId334"/>
    <p:sldId id="567" r:id="rId335"/>
    <p:sldId id="568" r:id="rId336"/>
    <p:sldId id="569" r:id="rId337"/>
    <p:sldId id="570" r:id="rId338"/>
    <p:sldId id="571" r:id="rId339"/>
    <p:sldId id="572" r:id="rId340"/>
    <p:sldId id="573" r:id="rId341"/>
    <p:sldId id="574" r:id="rId342"/>
    <p:sldId id="575" r:id="rId343"/>
    <p:sldId id="576" r:id="rId344"/>
    <p:sldId id="577" r:id="rId345"/>
    <p:sldId id="578" r:id="rId346"/>
    <p:sldId id="579" r:id="rId347"/>
    <p:sldId id="580" r:id="rId348"/>
    <p:sldId id="581" r:id="rId349"/>
    <p:sldId id="582" r:id="rId350"/>
    <p:sldId id="583" r:id="rId351"/>
    <p:sldId id="584" r:id="rId352"/>
    <p:sldId id="585" r:id="rId353"/>
    <p:sldId id="586" r:id="rId354"/>
    <p:sldId id="587" r:id="rId355"/>
    <p:sldId id="588" r:id="rId356"/>
    <p:sldId id="589" r:id="rId357"/>
    <p:sldId id="590" r:id="rId358"/>
    <p:sldId id="591" r:id="rId359"/>
    <p:sldId id="592" r:id="rId360"/>
    <p:sldId id="593" r:id="rId361"/>
    <p:sldId id="594" r:id="rId362"/>
    <p:sldId id="595" r:id="rId363"/>
    <p:sldId id="596" r:id="rId364"/>
    <p:sldId id="597" r:id="rId365"/>
    <p:sldId id="598" r:id="rId366"/>
    <p:sldId id="599" r:id="rId367"/>
    <p:sldId id="600" r:id="rId368"/>
    <p:sldId id="601" r:id="rId369"/>
    <p:sldId id="602" r:id="rId370"/>
    <p:sldId id="603" r:id="rId371"/>
    <p:sldId id="604" r:id="rId372"/>
    <p:sldId id="605" r:id="rId373"/>
    <p:sldId id="606" r:id="rId374"/>
    <p:sldId id="607" r:id="rId375"/>
    <p:sldId id="608" r:id="rId376"/>
    <p:sldId id="311" r:id="rId3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12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slide" Target="slides/slide365.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notesMaster" Target="notesMasters/notesMaster1.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presProps" Target="presProps.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viewProps" Target="viewProps.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theme" Target="theme/theme1.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tableStyles" Target="tableStyles.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3A526-2BE6-42CA-A400-8411B351C44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949AFCE-FDDB-4482-BBAA-B1F025C9D5D2}">
      <dgm:prSet custT="1"/>
      <dgm:spPr>
        <a:solidFill>
          <a:schemeClr val="bg2">
            <a:lumMod val="50000"/>
          </a:schemeClr>
        </a:solidFill>
      </dgm:spPr>
      <dgm:t>
        <a:bodyPr/>
        <a:lstStyle/>
        <a:p>
          <a:pPr rtl="0"/>
          <a:r>
            <a:rPr lang="en-US" sz="6600" b="1" dirty="0" smtClean="0">
              <a:solidFill>
                <a:srgbClr val="FFFF00"/>
              </a:solidFill>
            </a:rPr>
            <a:t>MIDWIFERY </a:t>
          </a:r>
          <a:endParaRPr lang="en-US" sz="6600" b="1" dirty="0">
            <a:solidFill>
              <a:srgbClr val="FFFF00"/>
            </a:solidFill>
          </a:endParaRPr>
        </a:p>
      </dgm:t>
    </dgm:pt>
    <dgm:pt modelId="{37DD7E38-272B-4F4F-BC5C-890829221ACC}" type="parTrans" cxnId="{7E3D1B0B-C670-47F1-8DD9-F27A6E8C964F}">
      <dgm:prSet/>
      <dgm:spPr/>
      <dgm:t>
        <a:bodyPr/>
        <a:lstStyle/>
        <a:p>
          <a:endParaRPr lang="en-US">
            <a:solidFill>
              <a:srgbClr val="FFFF00"/>
            </a:solidFill>
          </a:endParaRPr>
        </a:p>
      </dgm:t>
    </dgm:pt>
    <dgm:pt modelId="{97C4AD08-1253-412E-9306-5C0329D0F6D3}" type="sibTrans" cxnId="{7E3D1B0B-C670-47F1-8DD9-F27A6E8C964F}">
      <dgm:prSet/>
      <dgm:spPr/>
      <dgm:t>
        <a:bodyPr/>
        <a:lstStyle/>
        <a:p>
          <a:endParaRPr lang="en-US">
            <a:solidFill>
              <a:srgbClr val="FFFF00"/>
            </a:solidFill>
          </a:endParaRPr>
        </a:p>
      </dgm:t>
    </dgm:pt>
    <dgm:pt modelId="{9ECC325F-1BEA-43EC-898C-F3F5F2300AF5}">
      <dgm:prSet/>
      <dgm:spPr/>
      <dgm:t>
        <a:bodyPr/>
        <a:lstStyle/>
        <a:p>
          <a:endParaRPr lang="en-US"/>
        </a:p>
      </dgm:t>
    </dgm:pt>
    <dgm:pt modelId="{237F79A5-08B2-4CC5-A450-5306D012FAB5}" type="parTrans" cxnId="{FB4ADE4B-13B5-4838-81FD-A8CABCE456AF}">
      <dgm:prSet/>
      <dgm:spPr/>
      <dgm:t>
        <a:bodyPr/>
        <a:lstStyle/>
        <a:p>
          <a:endParaRPr lang="en-US"/>
        </a:p>
      </dgm:t>
    </dgm:pt>
    <dgm:pt modelId="{C764F032-CB4F-47F1-AE0D-D1EB935B87EB}" type="sibTrans" cxnId="{FB4ADE4B-13B5-4838-81FD-A8CABCE456AF}">
      <dgm:prSet/>
      <dgm:spPr/>
      <dgm:t>
        <a:bodyPr/>
        <a:lstStyle/>
        <a:p>
          <a:endParaRPr lang="en-US"/>
        </a:p>
      </dgm:t>
    </dgm:pt>
    <dgm:pt modelId="{F8A3CA2E-9B49-4263-8AB5-0BA36AF13FD6}">
      <dgm:prSet/>
      <dgm:spPr>
        <a:solidFill>
          <a:srgbClr val="7030A0"/>
        </a:solidFill>
      </dgm:spPr>
      <dgm:t>
        <a:bodyPr anchor="b"/>
        <a:lstStyle/>
        <a:p>
          <a:r>
            <a:rPr lang="en-US" b="1" i="1" dirty="0" smtClean="0">
              <a:solidFill>
                <a:schemeClr val="tx2">
                  <a:lumMod val="20000"/>
                  <a:lumOff val="80000"/>
                </a:schemeClr>
              </a:solidFill>
            </a:rPr>
            <a:t>RUGENDO M. MORRIS</a:t>
          </a:r>
          <a:endParaRPr lang="en-US" b="1" i="1" dirty="0">
            <a:solidFill>
              <a:schemeClr val="tx2">
                <a:lumMod val="20000"/>
                <a:lumOff val="80000"/>
              </a:schemeClr>
            </a:solidFill>
          </a:endParaRPr>
        </a:p>
      </dgm:t>
    </dgm:pt>
    <dgm:pt modelId="{47DFE112-BC3F-49F9-833A-13B0714AA875}" type="sibTrans" cxnId="{F6DD7F1E-159E-4AA5-8681-C0B1EE9D0A91}">
      <dgm:prSet/>
      <dgm:spPr/>
      <dgm:t>
        <a:bodyPr/>
        <a:lstStyle/>
        <a:p>
          <a:endParaRPr lang="en-US"/>
        </a:p>
      </dgm:t>
    </dgm:pt>
    <dgm:pt modelId="{7B5C9F45-3876-4ED4-800D-AE2D59F4AB3E}" type="parTrans" cxnId="{F6DD7F1E-159E-4AA5-8681-C0B1EE9D0A91}">
      <dgm:prSet/>
      <dgm:spPr/>
      <dgm:t>
        <a:bodyPr/>
        <a:lstStyle/>
        <a:p>
          <a:endParaRPr lang="en-US"/>
        </a:p>
      </dgm:t>
    </dgm:pt>
    <dgm:pt modelId="{ACE76C01-8294-4B6E-ADD9-87588A5F7DD5}">
      <dgm:prSet/>
      <dgm:spPr>
        <a:solidFill>
          <a:srgbClr val="7030A0"/>
        </a:solidFill>
      </dgm:spPr>
      <dgm:t>
        <a:bodyPr/>
        <a:lstStyle/>
        <a:p>
          <a:endParaRPr lang="en-US" dirty="0"/>
        </a:p>
        <a:p>
          <a:endParaRPr lang="en-US" dirty="0"/>
        </a:p>
      </dgm:t>
    </dgm:pt>
    <dgm:pt modelId="{4F5D28F6-8892-4A7D-A43A-ECD8326353A0}" type="parTrans" cxnId="{83AD37D2-D031-497C-8649-60555A8173B9}">
      <dgm:prSet/>
      <dgm:spPr/>
      <dgm:t>
        <a:bodyPr/>
        <a:lstStyle/>
        <a:p>
          <a:endParaRPr lang="en-US"/>
        </a:p>
      </dgm:t>
    </dgm:pt>
    <dgm:pt modelId="{DBEC1D50-DFE8-40F5-8279-65E68E11ACAA}" type="sibTrans" cxnId="{83AD37D2-D031-497C-8649-60555A8173B9}">
      <dgm:prSet/>
      <dgm:spPr/>
      <dgm:t>
        <a:bodyPr/>
        <a:lstStyle/>
        <a:p>
          <a:endParaRPr lang="en-US"/>
        </a:p>
      </dgm:t>
    </dgm:pt>
    <dgm:pt modelId="{46D15D9C-35E1-475B-B025-C667C2E69D89}" type="pres">
      <dgm:prSet presAssocID="{C3A3A526-2BE6-42CA-A400-8411B351C449}" presName="matrix" presStyleCnt="0">
        <dgm:presLayoutVars>
          <dgm:chMax val="1"/>
          <dgm:dir/>
          <dgm:resizeHandles val="exact"/>
        </dgm:presLayoutVars>
      </dgm:prSet>
      <dgm:spPr/>
      <dgm:t>
        <a:bodyPr/>
        <a:lstStyle/>
        <a:p>
          <a:endParaRPr lang="en-US"/>
        </a:p>
      </dgm:t>
    </dgm:pt>
    <dgm:pt modelId="{D9F88514-254A-49EC-A630-631EC9B24B5D}" type="pres">
      <dgm:prSet presAssocID="{C3A3A526-2BE6-42CA-A400-8411B351C449}" presName="diamond" presStyleLbl="bgShp" presStyleIdx="0" presStyleCnt="1" custScaleX="214522"/>
      <dgm:spPr/>
    </dgm:pt>
    <dgm:pt modelId="{6EB21D97-A89F-4120-9AC1-B3B7F8BBC8B0}" type="pres">
      <dgm:prSet presAssocID="{C3A3A526-2BE6-42CA-A400-8411B351C449}" presName="quad1" presStyleLbl="node1" presStyleIdx="0" presStyleCnt="4" custScaleX="641025" custScaleY="191305" custLinFactNeighborX="-4180" custLinFactNeighborY="-6076">
        <dgm:presLayoutVars>
          <dgm:chMax val="0"/>
          <dgm:chPref val="0"/>
          <dgm:bulletEnabled val="1"/>
        </dgm:presLayoutVars>
      </dgm:prSet>
      <dgm:spPr/>
      <dgm:t>
        <a:bodyPr/>
        <a:lstStyle/>
        <a:p>
          <a:endParaRPr lang="en-US"/>
        </a:p>
      </dgm:t>
    </dgm:pt>
    <dgm:pt modelId="{50B8792F-1116-47C2-A719-AAE9FE56E6C2}" type="pres">
      <dgm:prSet presAssocID="{C3A3A526-2BE6-42CA-A400-8411B351C449}" presName="quad2" presStyleLbl="node1" presStyleIdx="1" presStyleCnt="4" custFlipHor="1" custScaleX="18730" custScaleY="3790" custLinFactX="100000" custLinFactNeighborX="147269" custLinFactNeighborY="94760">
        <dgm:presLayoutVars>
          <dgm:chMax val="0"/>
          <dgm:chPref val="0"/>
          <dgm:bulletEnabled val="1"/>
        </dgm:presLayoutVars>
      </dgm:prSet>
      <dgm:spPr/>
      <dgm:t>
        <a:bodyPr/>
        <a:lstStyle/>
        <a:p>
          <a:endParaRPr lang="en-US"/>
        </a:p>
      </dgm:t>
    </dgm:pt>
    <dgm:pt modelId="{300ACB8D-C478-4E25-84CF-8C2F69AC4E56}" type="pres">
      <dgm:prSet presAssocID="{C3A3A526-2BE6-42CA-A400-8411B351C449}" presName="quad3" presStyleLbl="node1" presStyleIdx="2" presStyleCnt="4" custScaleX="271683" custScaleY="73244" custLinFactNeighborX="39688" custLinFactNeighborY="41248">
        <dgm:presLayoutVars>
          <dgm:chMax val="0"/>
          <dgm:chPref val="0"/>
          <dgm:bulletEnabled val="1"/>
        </dgm:presLayoutVars>
      </dgm:prSet>
      <dgm:spPr/>
      <dgm:t>
        <a:bodyPr/>
        <a:lstStyle/>
        <a:p>
          <a:endParaRPr lang="en-US"/>
        </a:p>
      </dgm:t>
    </dgm:pt>
    <dgm:pt modelId="{85B41CB4-EC68-4901-87FF-285BB56F14A9}" type="pres">
      <dgm:prSet presAssocID="{C3A3A526-2BE6-42CA-A400-8411B351C449}" presName="quad4" presStyleLbl="node1" presStyleIdx="3" presStyleCnt="4" custScaleY="71683" custLinFactX="19287" custLinFactNeighborX="100000" custLinFactNeighborY="41249">
        <dgm:presLayoutVars>
          <dgm:chMax val="0"/>
          <dgm:chPref val="0"/>
          <dgm:bulletEnabled val="1"/>
        </dgm:presLayoutVars>
      </dgm:prSet>
      <dgm:spPr/>
      <dgm:t>
        <a:bodyPr/>
        <a:lstStyle/>
        <a:p>
          <a:endParaRPr lang="en-US"/>
        </a:p>
      </dgm:t>
    </dgm:pt>
  </dgm:ptLst>
  <dgm:cxnLst>
    <dgm:cxn modelId="{4FB5B37E-AF00-4C50-90FC-BD5DF3707A99}" type="presOf" srcId="{1949AFCE-FDDB-4482-BBAA-B1F025C9D5D2}" destId="{6EB21D97-A89F-4120-9AC1-B3B7F8BBC8B0}" srcOrd="0" destOrd="0" presId="urn:microsoft.com/office/officeart/2005/8/layout/matrix3"/>
    <dgm:cxn modelId="{7E3D1B0B-C670-47F1-8DD9-F27A6E8C964F}" srcId="{C3A3A526-2BE6-42CA-A400-8411B351C449}" destId="{1949AFCE-FDDB-4482-BBAA-B1F025C9D5D2}" srcOrd="0" destOrd="0" parTransId="{37DD7E38-272B-4F4F-BC5C-890829221ACC}" sibTransId="{97C4AD08-1253-412E-9306-5C0329D0F6D3}"/>
    <dgm:cxn modelId="{FB4ADE4B-13B5-4838-81FD-A8CABCE456AF}" srcId="{C3A3A526-2BE6-42CA-A400-8411B351C449}" destId="{9ECC325F-1BEA-43EC-898C-F3F5F2300AF5}" srcOrd="1" destOrd="0" parTransId="{237F79A5-08B2-4CC5-A450-5306D012FAB5}" sibTransId="{C764F032-CB4F-47F1-AE0D-D1EB935B87EB}"/>
    <dgm:cxn modelId="{83AD37D2-D031-497C-8649-60555A8173B9}" srcId="{C3A3A526-2BE6-42CA-A400-8411B351C449}" destId="{ACE76C01-8294-4B6E-ADD9-87588A5F7DD5}" srcOrd="3" destOrd="0" parTransId="{4F5D28F6-8892-4A7D-A43A-ECD8326353A0}" sibTransId="{DBEC1D50-DFE8-40F5-8279-65E68E11ACAA}"/>
    <dgm:cxn modelId="{F6DD7F1E-159E-4AA5-8681-C0B1EE9D0A91}" srcId="{C3A3A526-2BE6-42CA-A400-8411B351C449}" destId="{F8A3CA2E-9B49-4263-8AB5-0BA36AF13FD6}" srcOrd="2" destOrd="0" parTransId="{7B5C9F45-3876-4ED4-800D-AE2D59F4AB3E}" sibTransId="{47DFE112-BC3F-49F9-833A-13B0714AA875}"/>
    <dgm:cxn modelId="{FABA75B1-1B1C-4C4B-B9B3-2C03321CD2DD}" type="presOf" srcId="{F8A3CA2E-9B49-4263-8AB5-0BA36AF13FD6}" destId="{300ACB8D-C478-4E25-84CF-8C2F69AC4E56}" srcOrd="0" destOrd="0" presId="urn:microsoft.com/office/officeart/2005/8/layout/matrix3"/>
    <dgm:cxn modelId="{91BC55D5-2A46-435B-8F97-95092EE16D84}" type="presOf" srcId="{9ECC325F-1BEA-43EC-898C-F3F5F2300AF5}" destId="{50B8792F-1116-47C2-A719-AAE9FE56E6C2}" srcOrd="0" destOrd="0" presId="urn:microsoft.com/office/officeart/2005/8/layout/matrix3"/>
    <dgm:cxn modelId="{48C18D75-4A18-47B3-96E2-A24BADB5691C}" type="presOf" srcId="{ACE76C01-8294-4B6E-ADD9-87588A5F7DD5}" destId="{85B41CB4-EC68-4901-87FF-285BB56F14A9}" srcOrd="0" destOrd="0" presId="urn:microsoft.com/office/officeart/2005/8/layout/matrix3"/>
    <dgm:cxn modelId="{2DEF6DC0-B893-4053-8A87-5BAB6A8E6979}" type="presOf" srcId="{C3A3A526-2BE6-42CA-A400-8411B351C449}" destId="{46D15D9C-35E1-475B-B025-C667C2E69D89}" srcOrd="0" destOrd="0" presId="urn:microsoft.com/office/officeart/2005/8/layout/matrix3"/>
    <dgm:cxn modelId="{856A8A62-EFA9-45E9-B070-052ADBBFD92B}" type="presParOf" srcId="{46D15D9C-35E1-475B-B025-C667C2E69D89}" destId="{D9F88514-254A-49EC-A630-631EC9B24B5D}" srcOrd="0" destOrd="0" presId="urn:microsoft.com/office/officeart/2005/8/layout/matrix3"/>
    <dgm:cxn modelId="{25DADC47-0F1C-47AA-AC52-8FCCA75AAE4E}" type="presParOf" srcId="{46D15D9C-35E1-475B-B025-C667C2E69D89}" destId="{6EB21D97-A89F-4120-9AC1-B3B7F8BBC8B0}" srcOrd="1" destOrd="0" presId="urn:microsoft.com/office/officeart/2005/8/layout/matrix3"/>
    <dgm:cxn modelId="{AC4E966F-C986-491D-91E5-0E28BF60D0D8}" type="presParOf" srcId="{46D15D9C-35E1-475B-B025-C667C2E69D89}" destId="{50B8792F-1116-47C2-A719-AAE9FE56E6C2}" srcOrd="2" destOrd="0" presId="urn:microsoft.com/office/officeart/2005/8/layout/matrix3"/>
    <dgm:cxn modelId="{BCDC51A4-8DC8-42AD-8263-A08B6364CA28}" type="presParOf" srcId="{46D15D9C-35E1-475B-B025-C667C2E69D89}" destId="{300ACB8D-C478-4E25-84CF-8C2F69AC4E56}" srcOrd="3" destOrd="0" presId="urn:microsoft.com/office/officeart/2005/8/layout/matrix3"/>
    <dgm:cxn modelId="{3875E2AE-20CE-4381-9965-5DECA2484810}" type="presParOf" srcId="{46D15D9C-35E1-475B-B025-C667C2E69D89}" destId="{85B41CB4-EC68-4901-87FF-285BB56F14A9}" srcOrd="4" destOrd="0" presId="urn:microsoft.com/office/officeart/2005/8/layout/matrix3"/>
  </dgm:cxnLst>
  <dgm:bg>
    <a:solidFill>
      <a:srgbClr val="7030A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88514-254A-49EC-A630-631EC9B24B5D}">
      <dsp:nvSpPr>
        <dsp:cNvPr id="0" name=""/>
        <dsp:cNvSpPr/>
      </dsp:nvSpPr>
      <dsp:spPr>
        <a:xfrm>
          <a:off x="1338825" y="145544"/>
          <a:ext cx="7519425" cy="3505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21D97-A89F-4120-9AC1-B3B7F8BBC8B0}">
      <dsp:nvSpPr>
        <dsp:cNvPr id="0" name=""/>
        <dsp:cNvSpPr/>
      </dsp:nvSpPr>
      <dsp:spPr>
        <a:xfrm>
          <a:off x="-19049" y="-145544"/>
          <a:ext cx="8762991" cy="2615192"/>
        </a:xfrm>
        <a:prstGeom prst="roundRect">
          <a:avLst/>
        </a:prstGeom>
        <a:solidFill>
          <a:schemeClr val="bg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1" kern="1200" dirty="0" smtClean="0">
              <a:solidFill>
                <a:srgbClr val="FFFF00"/>
              </a:solidFill>
            </a:rPr>
            <a:t>MIDWIFERY </a:t>
          </a:r>
          <a:endParaRPr lang="en-US" sz="6600" b="1" kern="1200" dirty="0">
            <a:solidFill>
              <a:srgbClr val="FFFF00"/>
            </a:solidFill>
          </a:endParaRPr>
        </a:p>
      </dsp:txBody>
      <dsp:txXfrm>
        <a:off x="108614" y="-17881"/>
        <a:ext cx="8507665" cy="2359866"/>
      </dsp:txXfrm>
    </dsp:sp>
    <dsp:sp modelId="{50B8792F-1116-47C2-A719-AAE9FE56E6C2}">
      <dsp:nvSpPr>
        <dsp:cNvPr id="0" name=""/>
        <dsp:cNvSpPr/>
      </dsp:nvSpPr>
      <dsp:spPr>
        <a:xfrm flipH="1">
          <a:off x="8531352" y="1773933"/>
          <a:ext cx="256044" cy="518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p>
      </dsp:txBody>
      <dsp:txXfrm>
        <a:off x="8533881" y="1776462"/>
        <a:ext cx="250986" cy="46752"/>
      </dsp:txXfrm>
    </dsp:sp>
    <dsp:sp modelId="{300ACB8D-C478-4E25-84CF-8C2F69AC4E56}">
      <dsp:nvSpPr>
        <dsp:cNvPr id="0" name=""/>
        <dsp:cNvSpPr/>
      </dsp:nvSpPr>
      <dsp:spPr>
        <a:xfrm>
          <a:off x="3048000" y="2503934"/>
          <a:ext cx="3713982" cy="1001265"/>
        </a:xfrm>
        <a:prstGeom prst="roundRect">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b" anchorCtr="0">
          <a:noAutofit/>
        </a:bodyPr>
        <a:lstStyle/>
        <a:p>
          <a:pPr lvl="0" algn="ctr" defTabSz="755650">
            <a:lnSpc>
              <a:spcPct val="90000"/>
            </a:lnSpc>
            <a:spcBef>
              <a:spcPct val="0"/>
            </a:spcBef>
            <a:spcAft>
              <a:spcPct val="35000"/>
            </a:spcAft>
          </a:pPr>
          <a:r>
            <a:rPr lang="en-US" sz="1700" b="1" i="1" kern="1200" dirty="0" smtClean="0">
              <a:solidFill>
                <a:schemeClr val="tx2">
                  <a:lumMod val="20000"/>
                  <a:lumOff val="80000"/>
                </a:schemeClr>
              </a:solidFill>
            </a:rPr>
            <a:t>RUGENDO M. MORRIS</a:t>
          </a:r>
          <a:endParaRPr lang="en-US" sz="1700" b="1" i="1" kern="1200" dirty="0">
            <a:solidFill>
              <a:schemeClr val="tx2">
                <a:lumMod val="20000"/>
                <a:lumOff val="80000"/>
              </a:schemeClr>
            </a:solidFill>
          </a:endParaRPr>
        </a:p>
      </dsp:txBody>
      <dsp:txXfrm>
        <a:off x="3096878" y="2552812"/>
        <a:ext cx="3616226" cy="903509"/>
      </dsp:txXfrm>
    </dsp:sp>
    <dsp:sp modelId="{85B41CB4-EC68-4901-87FF-285BB56F14A9}">
      <dsp:nvSpPr>
        <dsp:cNvPr id="0" name=""/>
        <dsp:cNvSpPr/>
      </dsp:nvSpPr>
      <dsp:spPr>
        <a:xfrm>
          <a:off x="6781802" y="2514607"/>
          <a:ext cx="1367028" cy="979926"/>
        </a:xfrm>
        <a:prstGeom prst="roundRect">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a:p>
          <a:pPr lvl="0" algn="ctr" defTabSz="755650">
            <a:lnSpc>
              <a:spcPct val="90000"/>
            </a:lnSpc>
            <a:spcBef>
              <a:spcPct val="0"/>
            </a:spcBef>
            <a:spcAft>
              <a:spcPct val="35000"/>
            </a:spcAft>
          </a:pPr>
          <a:endParaRPr lang="en-US" sz="1700" kern="1200" dirty="0"/>
        </a:p>
      </dsp:txBody>
      <dsp:txXfrm>
        <a:off x="6829638" y="2562443"/>
        <a:ext cx="1271356" cy="88425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F7856-35A3-4D38-BF3C-6823B44D6C6B}"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2A172-57FD-43F9-A404-33F29ACDFD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E8B0C-C0CF-4BFD-A67F-A77C53E941ED}" type="slidenum">
              <a:rPr lang="en-US" smtClean="0"/>
              <a:pPr/>
              <a:t>241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0C69175-74F7-435D-8A3C-9BDAEC4C51D2}" type="datetimeFigureOut">
              <a:rPr lang="en-US" smtClean="0"/>
              <a:pPr/>
              <a:t>4/20/2020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D719634-FDAB-4931-A01A-DCB9078E55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9175-74F7-435D-8A3C-9BDAEC4C51D2}"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9175-74F7-435D-8A3C-9BDAEC4C51D2}"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9175-74F7-435D-8A3C-9BDAEC4C51D2}"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0C69175-74F7-435D-8A3C-9BDAEC4C51D2}"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0C69175-74F7-435D-8A3C-9BDAEC4C51D2}"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0C69175-74F7-435D-8A3C-9BDAEC4C51D2}"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19634-FDAB-4931-A01A-DCB9078E55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C69175-74F7-435D-8A3C-9BDAEC4C51D2}"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19634-FDAB-4931-A01A-DCB9078E5593}"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9175-74F7-435D-8A3C-9BDAEC4C51D2}"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19634-FDAB-4931-A01A-DCB9078E55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0C69175-74F7-435D-8A3C-9BDAEC4C51D2}"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0C69175-74F7-435D-8A3C-9BDAEC4C51D2}" type="datetimeFigureOut">
              <a:rPr lang="en-US" smtClean="0"/>
              <a:pPr/>
              <a:t>4/20/2020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D719634-FDAB-4931-A01A-DCB9078E559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C69175-74F7-435D-8A3C-9BDAEC4C51D2}" type="datetimeFigureOut">
              <a:rPr lang="en-US" smtClean="0"/>
              <a:pPr/>
              <a:t>4/20/2020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719634-FDAB-4931-A01A-DCB9078E55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en.wikipedia.org/wiki/Uterus" TargetMode="External"/><Relationship Id="rId2" Type="http://schemas.openxmlformats.org/officeDocument/2006/relationships/hyperlink" Target="http://en.wikipedia.org/wiki/Placenta"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File:Cesarean_section_scar_and_linea_nigra.JPG"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hyperlink" Target="http://en.wikipedia.org/wiki/Cephalohematoma" TargetMode="External"/><Relationship Id="rId2" Type="http://schemas.openxmlformats.org/officeDocument/2006/relationships/hyperlink" Target="http://en.wikipedia.org/wiki/Chignon_(medical_term)"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File:Smellie_forceps.jpg"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36469476"/>
              </p:ext>
            </p:extLst>
          </p:nvPr>
        </p:nvGraphicFramePr>
        <p:xfrm>
          <a:off x="304799" y="457200"/>
          <a:ext cx="8839201"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Indications for induction of </a:t>
            </a:r>
            <a:r>
              <a:rPr lang="en-US" dirty="0" err="1"/>
              <a:t>labour</a:t>
            </a:r>
            <a:endParaRPr lang="en-US" dirty="0"/>
          </a:p>
        </p:txBody>
      </p:sp>
      <p:sp>
        <p:nvSpPr>
          <p:cNvPr id="3" name="Content Placeholder 2"/>
          <p:cNvSpPr>
            <a:spLocks noGrp="1"/>
          </p:cNvSpPr>
          <p:nvPr>
            <p:ph idx="1"/>
          </p:nvPr>
        </p:nvSpPr>
        <p:spPr>
          <a:xfrm>
            <a:off x="152400" y="1219200"/>
            <a:ext cx="8839200" cy="5410200"/>
          </a:xfrm>
        </p:spPr>
        <p:txBody>
          <a:bodyPr>
            <a:normAutofit fontScale="92500"/>
          </a:bodyPr>
          <a:lstStyle/>
          <a:p>
            <a:r>
              <a:rPr lang="en-US" dirty="0"/>
              <a:t>When the health or well being of the mother or the </a:t>
            </a:r>
            <a:r>
              <a:rPr lang="en-US" dirty="0" err="1"/>
              <a:t>foetus</a:t>
            </a:r>
            <a:r>
              <a:rPr lang="en-US" dirty="0"/>
              <a:t> would be endangered if the pregnancy continues</a:t>
            </a:r>
          </a:p>
          <a:p>
            <a:r>
              <a:rPr lang="en-US" dirty="0"/>
              <a:t>Prolonged pregnancy because after 42 weeks there is danger of placental insufficiency</a:t>
            </a:r>
          </a:p>
          <a:p>
            <a:r>
              <a:rPr lang="en-US" dirty="0"/>
              <a:t>Pre-</a:t>
            </a:r>
            <a:r>
              <a:rPr lang="en-US" dirty="0" err="1"/>
              <a:t>eclampsia</a:t>
            </a:r>
            <a:r>
              <a:rPr lang="en-US" dirty="0"/>
              <a:t>, where both mother and baby are in danger, with the mother in danger of </a:t>
            </a:r>
            <a:r>
              <a:rPr lang="en-US" dirty="0" err="1"/>
              <a:t>eclampsia</a:t>
            </a:r>
            <a:r>
              <a:rPr lang="en-US" dirty="0"/>
              <a:t> and the baby in danger of placental insufficiency</a:t>
            </a:r>
          </a:p>
          <a:p>
            <a:r>
              <a:rPr lang="en-US" dirty="0"/>
              <a:t>Signs of intrauterine growth retardation(IUGR), which can be detected by abdominal examination or serial ultrasound scan</a:t>
            </a:r>
          </a:p>
          <a:p>
            <a:r>
              <a:rPr lang="en-US" dirty="0"/>
              <a:t>Placental insufficiency more common in </a:t>
            </a:r>
            <a:r>
              <a:rPr lang="en-US" dirty="0" err="1"/>
              <a:t>primigravida</a:t>
            </a:r>
            <a:r>
              <a:rPr lang="en-US" dirty="0"/>
              <a:t> aged over 35 years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i="1" dirty="0"/>
              <a:t>c) </a:t>
            </a:r>
            <a:r>
              <a:rPr lang="en-US" sz="2800" b="1" i="1" u="sng" dirty="0"/>
              <a:t>Precautions to take in order to avoid complications </a:t>
            </a:r>
          </a:p>
          <a:p>
            <a:r>
              <a:rPr lang="en-US" sz="2800" dirty="0"/>
              <a:t>Resuscitate patient adequately before surgery </a:t>
            </a:r>
          </a:p>
          <a:p>
            <a:r>
              <a:rPr lang="en-US" sz="2800" dirty="0"/>
              <a:t>Cross match enough blood </a:t>
            </a:r>
          </a:p>
          <a:p>
            <a:r>
              <a:rPr lang="en-US" sz="2800" dirty="0"/>
              <a:t>Administer </a:t>
            </a:r>
            <a:r>
              <a:rPr lang="en-US" sz="2800" dirty="0" err="1"/>
              <a:t>parenteral</a:t>
            </a:r>
            <a:r>
              <a:rPr lang="en-US" sz="2800" dirty="0"/>
              <a:t> broad spectrum antibiotics </a:t>
            </a:r>
          </a:p>
          <a:p>
            <a:r>
              <a:rPr lang="en-US" sz="2800" dirty="0"/>
              <a:t>If the uterus was repaired and tubal ligation was not performed for desired for future fertility, counsel the patient on need for both future antenatal care and delivery by elective caesarean section in a level 4 or above health care facility. If hysterectomy was done, counsel woman on consequences (amenorrhea, infertility). </a:t>
            </a:r>
          </a:p>
          <a:p>
            <a:pPr>
              <a:buNone/>
            </a:pPr>
            <a:r>
              <a:rPr lang="en-US" sz="2800" b="1" dirty="0"/>
              <a:t>d) </a:t>
            </a:r>
            <a:r>
              <a:rPr lang="en-US" sz="2800" b="1" i="1" dirty="0"/>
              <a:t>Follow up </a:t>
            </a:r>
          </a:p>
          <a:p>
            <a:pPr lvl="1"/>
            <a:r>
              <a:rPr lang="en-US" sz="2400" dirty="0"/>
              <a:t>Postpartum care: Review within one week, and as may be appropriate.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Paralytic ileus</a:t>
            </a:r>
          </a:p>
          <a:p>
            <a:r>
              <a:rPr lang="en-US" dirty="0"/>
              <a:t>Peritonitis</a:t>
            </a:r>
          </a:p>
          <a:p>
            <a:r>
              <a:rPr lang="en-US" dirty="0"/>
              <a:t>Septicaemia</a:t>
            </a:r>
          </a:p>
          <a:p>
            <a:r>
              <a:rPr lang="en-US" dirty="0"/>
              <a:t>Urinary tract infection</a:t>
            </a:r>
          </a:p>
          <a:p>
            <a:r>
              <a:rPr lang="en-US" dirty="0"/>
              <a:t>Renal failure</a:t>
            </a:r>
          </a:p>
          <a:p>
            <a:r>
              <a:rPr lang="en-US" dirty="0"/>
              <a:t>Death</a:t>
            </a:r>
          </a:p>
          <a:p>
            <a:r>
              <a:rPr lang="en-US" dirty="0"/>
              <a:t>The foetus may experience complications such as birth asphyxia, stillbirths in complete rupture and neonatal death.</a:t>
            </a:r>
          </a:p>
        </p:txBody>
      </p:sp>
      <p:sp>
        <p:nvSpPr>
          <p:cNvPr id="2" name="Title 1"/>
          <p:cNvSpPr>
            <a:spLocks noGrp="1"/>
          </p:cNvSpPr>
          <p:nvPr>
            <p:ph type="title"/>
          </p:nvPr>
        </p:nvSpPr>
        <p:spPr/>
        <p:txBody>
          <a:bodyPr>
            <a:normAutofit fontScale="90000"/>
          </a:bodyPr>
          <a:lstStyle/>
          <a:p>
            <a:r>
              <a:rPr lang="en-US" dirty="0"/>
              <a:t>Complications of ruptured uterus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562600"/>
          </a:xfrm>
        </p:spPr>
        <p:txBody>
          <a:bodyPr>
            <a:normAutofit lnSpcReduction="10000"/>
          </a:bodyPr>
          <a:lstStyle/>
          <a:p>
            <a:r>
              <a:rPr lang="en-US" dirty="0">
                <a:latin typeface="Calibri" pitchFamily="34" charset="0"/>
              </a:rPr>
              <a:t>Prevention is possible through good antenatal care after  a thorough history taking. </a:t>
            </a:r>
          </a:p>
          <a:p>
            <a:r>
              <a:rPr lang="en-US" dirty="0">
                <a:latin typeface="Calibri" pitchFamily="34" charset="0"/>
              </a:rPr>
              <a:t>Refer high risk patients with previous scars and contracted pelvis for assessment. </a:t>
            </a:r>
          </a:p>
          <a:p>
            <a:r>
              <a:rPr lang="en-US" dirty="0">
                <a:latin typeface="Calibri" pitchFamily="34" charset="0"/>
              </a:rPr>
              <a:t>Vigilant observations in labour, especially in trial and induction of labour are necessary. You should be able to recognise,at an early stage, signs of obstructed labour and ruptured uterus. </a:t>
            </a:r>
          </a:p>
          <a:p>
            <a:r>
              <a:rPr lang="en-US" dirty="0">
                <a:latin typeface="Calibri" pitchFamily="34" charset="0"/>
              </a:rPr>
              <a:t>Maternal education is important in case of risk factors such as a previous scar.</a:t>
            </a:r>
          </a:p>
          <a:p>
            <a:r>
              <a:rPr lang="en-US" dirty="0">
                <a:latin typeface="Calibri" pitchFamily="34" charset="0"/>
              </a:rPr>
              <a:t>The community should be educated on pregnancy and childbirth complications. They should be advised on the need to deliver in a hospital rather than at home.</a:t>
            </a:r>
          </a:p>
          <a:p>
            <a:pPr>
              <a:buNone/>
            </a:pPr>
            <a:endParaRPr lang="en-US" b="1" dirty="0">
              <a:latin typeface="Calibri" pitchFamily="34" charset="0"/>
            </a:endParaRPr>
          </a:p>
        </p:txBody>
      </p:sp>
      <p:sp>
        <p:nvSpPr>
          <p:cNvPr id="2" name="Title 1"/>
          <p:cNvSpPr>
            <a:spLocks noGrp="1"/>
          </p:cNvSpPr>
          <p:nvPr>
            <p:ph type="title"/>
          </p:nvPr>
        </p:nvSpPr>
        <p:spPr/>
        <p:txBody>
          <a:bodyPr/>
          <a:lstStyle/>
          <a:p>
            <a:r>
              <a:rPr lang="en-US" b="1" dirty="0"/>
              <a:t>Prevention of Uterus Rupture</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r>
              <a:rPr lang="en-US" sz="2800" dirty="0"/>
              <a:t>This is a condition where the cord lies in front of the presenting part </a:t>
            </a:r>
            <a:r>
              <a:rPr lang="en-US" sz="2800" b="1" dirty="0"/>
              <a:t>BEFORE</a:t>
            </a:r>
            <a:r>
              <a:rPr lang="en-US" sz="2800" dirty="0"/>
              <a:t> the membranes have ruptured</a:t>
            </a:r>
          </a:p>
          <a:p>
            <a:r>
              <a:rPr lang="en-US" sz="2800" dirty="0"/>
              <a:t>This is diagnosed on vaginal examination when the cord is felt behind intact membranes</a:t>
            </a:r>
          </a:p>
          <a:p>
            <a:pPr>
              <a:buNone/>
            </a:pPr>
            <a:endParaRPr lang="en-US" sz="2800" dirty="0"/>
          </a:p>
        </p:txBody>
      </p:sp>
      <p:sp>
        <p:nvSpPr>
          <p:cNvPr id="2" name="Title 1"/>
          <p:cNvSpPr>
            <a:spLocks noGrp="1"/>
          </p:cNvSpPr>
          <p:nvPr>
            <p:ph type="title"/>
          </p:nvPr>
        </p:nvSpPr>
        <p:spPr>
          <a:xfrm>
            <a:off x="0" y="1"/>
            <a:ext cx="9144000" cy="990599"/>
          </a:xfrm>
          <a:solidFill>
            <a:schemeClr val="accent1"/>
          </a:solidFill>
        </p:spPr>
        <p:txBody>
          <a:bodyPr/>
          <a:lstStyle/>
          <a:p>
            <a:r>
              <a:rPr lang="en-US" b="1" dirty="0">
                <a:solidFill>
                  <a:srgbClr val="FFFF00"/>
                </a:solidFill>
              </a:rPr>
              <a:t> CORD PRESENTATION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3_innerEl" descr="Diagram showing Cord Prolapse"/>
          <p:cNvPicPr>
            <a:picLocks noGrp="1"/>
          </p:cNvPicPr>
          <p:nvPr>
            <p:ph idx="1"/>
          </p:nvPr>
        </p:nvPicPr>
        <p:blipFill>
          <a:blip r:embed="rId2" cstate="print"/>
          <a:srcRect/>
          <a:stretch>
            <a:fillRect/>
          </a:stretch>
        </p:blipFill>
        <p:spPr bwMode="auto">
          <a:xfrm>
            <a:off x="228603" y="1600200"/>
            <a:ext cx="8458199" cy="525780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11725"/>
          </a:xfrm>
        </p:spPr>
        <p:txBody>
          <a:bodyPr/>
          <a:lstStyle/>
          <a:p>
            <a:r>
              <a:rPr lang="en-US" dirty="0"/>
              <a:t>Under no circumstance should the membranes be ruptured. </a:t>
            </a:r>
          </a:p>
          <a:p>
            <a:r>
              <a:rPr lang="en-US" dirty="0"/>
              <a:t>The midwife should discontinue the vaginal examination in order to reduce the risk of rupturing the membranes</a:t>
            </a:r>
          </a:p>
          <a:p>
            <a:r>
              <a:rPr lang="en-US" dirty="0"/>
              <a:t>Continuous foetal heart monitoring</a:t>
            </a:r>
          </a:p>
          <a:p>
            <a:r>
              <a:rPr lang="en-US" dirty="0"/>
              <a:t>Help the mother adopt a position that will reduce the likelihood of cord compression</a:t>
            </a:r>
          </a:p>
        </p:txBody>
      </p:sp>
      <p:sp>
        <p:nvSpPr>
          <p:cNvPr id="2" name="Title 1"/>
          <p:cNvSpPr>
            <a:spLocks noGrp="1"/>
          </p:cNvSpPr>
          <p:nvPr>
            <p:ph type="title"/>
          </p:nvPr>
        </p:nvSpPr>
        <p:spPr/>
        <p:txBody>
          <a:bodyPr/>
          <a:lstStyle/>
          <a:p>
            <a:r>
              <a:rPr lang="en-US" dirty="0"/>
              <a:t>Mgt of cord presentation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r>
              <a:rPr lang="en-US" dirty="0"/>
              <a:t>Cord prolapse is a term used when the umbilical cord lies in front of the presenting part </a:t>
            </a:r>
            <a:r>
              <a:rPr lang="en-US" b="1" dirty="0"/>
              <a:t>AFTER</a:t>
            </a:r>
            <a:r>
              <a:rPr lang="en-US" dirty="0"/>
              <a:t> the membranes have ruptured.</a:t>
            </a:r>
          </a:p>
          <a:p>
            <a:pPr>
              <a:buNone/>
            </a:pPr>
            <a:endParaRPr lang="en-US" dirty="0"/>
          </a:p>
        </p:txBody>
      </p:sp>
      <p:sp>
        <p:nvSpPr>
          <p:cNvPr id="2" name="Title 1"/>
          <p:cNvSpPr>
            <a:spLocks noGrp="1"/>
          </p:cNvSpPr>
          <p:nvPr>
            <p:ph type="title"/>
          </p:nvPr>
        </p:nvSpPr>
        <p:spPr>
          <a:xfrm>
            <a:off x="0" y="1"/>
            <a:ext cx="9144000" cy="1142999"/>
          </a:xfrm>
          <a:solidFill>
            <a:schemeClr val="accent1"/>
          </a:solidFill>
        </p:spPr>
        <p:txBody>
          <a:bodyPr/>
          <a:lstStyle/>
          <a:p>
            <a:r>
              <a:rPr lang="en-US" b="1" dirty="0">
                <a:solidFill>
                  <a:srgbClr val="FFFF00"/>
                </a:solidFill>
              </a:rPr>
              <a:t>CORD PROLAPSE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81000" y="152400"/>
            <a:ext cx="8229599" cy="670560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a:solidFill>
                  <a:srgbClr val="7030A0"/>
                </a:solidFill>
              </a:rPr>
              <a:t>Diagnosis of cord presentation and cord </a:t>
            </a:r>
            <a:r>
              <a:rPr lang="en-US" b="1" dirty="0" err="1">
                <a:solidFill>
                  <a:srgbClr val="7030A0"/>
                </a:solidFill>
              </a:rPr>
              <a:t>prolapse</a:t>
            </a:r>
            <a:r>
              <a:rPr lang="en-US" b="1" dirty="0">
                <a:solidFill>
                  <a:srgbClr val="7030A0"/>
                </a:solidFill>
              </a:rPr>
              <a:t> is made on: </a:t>
            </a:r>
          </a:p>
          <a:p>
            <a:r>
              <a:rPr lang="en-US" dirty="0"/>
              <a:t>Vaginal examination by palpating cord under the intact membranes (cord presentation) </a:t>
            </a:r>
          </a:p>
          <a:p>
            <a:r>
              <a:rPr lang="en-US" dirty="0"/>
              <a:t>Vaginal examination after rupture of the membranes reveals loops of the cord in the birth canal (cord </a:t>
            </a:r>
            <a:r>
              <a:rPr lang="en-US" dirty="0" err="1"/>
              <a:t>prolapse</a:t>
            </a:r>
            <a:r>
              <a:rPr lang="en-US" dirty="0"/>
              <a:t>). </a:t>
            </a:r>
          </a:p>
          <a:p>
            <a:pPr>
              <a:buNone/>
            </a:pPr>
            <a:endParaRPr lang="en-US" b="1" dirty="0">
              <a:solidFill>
                <a:srgbClr val="FFFF00"/>
              </a:solidFill>
            </a:endParaRPr>
          </a:p>
          <a:p>
            <a:pPr>
              <a:buNone/>
            </a:pPr>
            <a:endParaRPr lang="en-US" dirty="0">
              <a:solidFill>
                <a:srgbClr val="FFFF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sz="2800" dirty="0"/>
              <a:t>Premature rupture of the amniotic sac </a:t>
            </a:r>
          </a:p>
          <a:p>
            <a:r>
              <a:rPr lang="en-US" sz="2800" dirty="0" err="1"/>
              <a:t>Polyhydramnios</a:t>
            </a:r>
            <a:r>
              <a:rPr lang="en-US" sz="2800" dirty="0"/>
              <a:t> (having a large volume of amniotic fluid. The cord may be forced out with the more forceful gush of waters. </a:t>
            </a:r>
          </a:p>
          <a:p>
            <a:r>
              <a:rPr lang="en-US" sz="2800" dirty="0"/>
              <a:t>Long umbilical cord </a:t>
            </a:r>
          </a:p>
          <a:p>
            <a:r>
              <a:rPr lang="en-US" sz="2800" dirty="0" err="1"/>
              <a:t>Foetal</a:t>
            </a:r>
            <a:r>
              <a:rPr lang="en-US" sz="2800" dirty="0"/>
              <a:t> </a:t>
            </a:r>
            <a:r>
              <a:rPr lang="en-US" sz="2800" dirty="0" err="1"/>
              <a:t>malpresentation</a:t>
            </a:r>
            <a:r>
              <a:rPr lang="en-US" sz="2800" dirty="0"/>
              <a:t> </a:t>
            </a:r>
          </a:p>
          <a:p>
            <a:r>
              <a:rPr lang="en-US" sz="2800" dirty="0" err="1"/>
              <a:t>Multiparity</a:t>
            </a:r>
            <a:r>
              <a:rPr lang="en-US" sz="2800" dirty="0"/>
              <a:t> </a:t>
            </a:r>
          </a:p>
          <a:p>
            <a:r>
              <a:rPr lang="en-US" sz="2800" dirty="0"/>
              <a:t>Multiple gestation </a:t>
            </a:r>
          </a:p>
          <a:p>
            <a:endParaRPr lang="en-US" sz="2800" dirty="0"/>
          </a:p>
        </p:txBody>
      </p:sp>
      <p:sp>
        <p:nvSpPr>
          <p:cNvPr id="2" name="Title 1"/>
          <p:cNvSpPr>
            <a:spLocks noGrp="1"/>
          </p:cNvSpPr>
          <p:nvPr>
            <p:ph type="title"/>
          </p:nvPr>
        </p:nvSpPr>
        <p:spPr>
          <a:xfrm>
            <a:off x="0" y="1"/>
            <a:ext cx="9144000" cy="1219199"/>
          </a:xfrm>
        </p:spPr>
        <p:txBody>
          <a:bodyPr/>
          <a:lstStyle/>
          <a:p>
            <a:r>
              <a:rPr lang="en-US" b="1" dirty="0"/>
              <a:t>Potential predisposing risk factors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Poor obstetric history, for example, history of stillbirth or intra uterine growth retardation in previous pregnancies</a:t>
            </a:r>
          </a:p>
          <a:p>
            <a:r>
              <a:rPr lang="en-US" dirty="0" err="1"/>
              <a:t>Polyhydramnios</a:t>
            </a:r>
            <a:r>
              <a:rPr lang="en-US" dirty="0"/>
              <a:t>, </a:t>
            </a:r>
            <a:r>
              <a:rPr lang="en-US" dirty="0" err="1"/>
              <a:t>foetal</a:t>
            </a:r>
            <a:r>
              <a:rPr lang="en-US" dirty="0"/>
              <a:t> abnormalities</a:t>
            </a:r>
          </a:p>
          <a:p>
            <a:r>
              <a:rPr lang="en-US" dirty="0"/>
              <a:t>Spontaneous rupture of membranes. If membranes rupture spontaneously after 36 weeks gestation and </a:t>
            </a:r>
            <a:r>
              <a:rPr lang="en-US" dirty="0" err="1"/>
              <a:t>labour</a:t>
            </a:r>
            <a:r>
              <a:rPr lang="en-US" dirty="0"/>
              <a:t> does not commence within 12 hours, danger of intra uterine infection is very high</a:t>
            </a:r>
          </a:p>
          <a:p>
            <a:r>
              <a:rPr lang="en-US" dirty="0"/>
              <a:t>Previous large baby, where weight was over 4kg. Induction is indicated between38 - 40 weeks. </a:t>
            </a:r>
            <a:r>
              <a:rPr lang="en-US" dirty="0" err="1"/>
              <a:t>Foetal</a:t>
            </a:r>
            <a:r>
              <a:rPr lang="en-US" dirty="0"/>
              <a:t> size tends to increase with successive pregnancies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pPr>
              <a:buNone/>
            </a:pPr>
            <a:r>
              <a:rPr lang="en-US" b="1" dirty="0"/>
              <a:t>Differential Diagnosis </a:t>
            </a:r>
          </a:p>
          <a:p>
            <a:r>
              <a:rPr lang="en-US" dirty="0" err="1"/>
              <a:t>Foetal</a:t>
            </a:r>
            <a:r>
              <a:rPr lang="en-US" dirty="0"/>
              <a:t> membranes </a:t>
            </a:r>
          </a:p>
          <a:p>
            <a:r>
              <a:rPr lang="en-US" dirty="0"/>
              <a:t>Footling breech or compound presentations. </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4525963"/>
          </a:xfrm>
        </p:spPr>
        <p:txBody>
          <a:bodyPr>
            <a:normAutofit/>
          </a:bodyPr>
          <a:lstStyle/>
          <a:p>
            <a:r>
              <a:rPr lang="en-US" dirty="0"/>
              <a:t>Any condition in which the presenting part does not fit well into the lower uterine segment will permit the umbilical cord to slip down in front of the presenting part, for example, malpresentation and malposition, breech presentation, face and brow presentation, shoulder presentation resulting from transverse lie and occipito posterior position</a:t>
            </a:r>
          </a:p>
        </p:txBody>
      </p:sp>
      <p:sp>
        <p:nvSpPr>
          <p:cNvPr id="2" name="Title 1"/>
          <p:cNvSpPr>
            <a:spLocks noGrp="1"/>
          </p:cNvSpPr>
          <p:nvPr>
            <p:ph type="title"/>
          </p:nvPr>
        </p:nvSpPr>
        <p:spPr/>
        <p:txBody>
          <a:bodyPr/>
          <a:lstStyle/>
          <a:p>
            <a:r>
              <a:rPr lang="en-US" b="1" dirty="0"/>
              <a:t>Causes of Cord Prolapse</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029200"/>
          </a:xfrm>
        </p:spPr>
        <p:txBody>
          <a:bodyPr>
            <a:normAutofit lnSpcReduction="10000"/>
          </a:bodyPr>
          <a:lstStyle/>
          <a:p>
            <a:r>
              <a:rPr lang="en-US" dirty="0"/>
              <a:t>Contracted pelvis: because the membranes may rupture before the head has engaged.</a:t>
            </a:r>
          </a:p>
          <a:p>
            <a:r>
              <a:rPr lang="en-US" dirty="0"/>
              <a:t>Certain placental and cord conditions like low implantation of the placenta,</a:t>
            </a:r>
          </a:p>
          <a:p>
            <a:r>
              <a:rPr lang="en-US" dirty="0"/>
              <a:t>marginal insertion of the cord and a long cord.</a:t>
            </a:r>
          </a:p>
          <a:p>
            <a:r>
              <a:rPr lang="en-US" dirty="0"/>
              <a:t>High head: the membranes rupture spontaneously when the foetal still high</a:t>
            </a:r>
          </a:p>
          <a:p>
            <a:r>
              <a:rPr lang="en-US" dirty="0"/>
              <a:t>Prematurity: there is more room between the small foetal head and the maternal pelvis.</a:t>
            </a:r>
          </a:p>
          <a:p>
            <a:r>
              <a:rPr lang="en-US" dirty="0"/>
              <a:t>Polyhydramnios: the cord is likely to be swept down in a gush of liquor when the membranes rupture spontaneously.</a:t>
            </a:r>
          </a:p>
        </p:txBody>
      </p:sp>
      <p:sp>
        <p:nvSpPr>
          <p:cNvPr id="2" name="Title 1"/>
          <p:cNvSpPr>
            <a:spLocks noGrp="1"/>
          </p:cNvSpPr>
          <p:nvPr>
            <p:ph type="title"/>
          </p:nvPr>
        </p:nvSpPr>
        <p:spPr/>
        <p:txBody>
          <a:bodyPr/>
          <a:lstStyle/>
          <a:p>
            <a:r>
              <a:rPr lang="en-US" b="1" dirty="0"/>
              <a:t>Causes of Cord Prolapse ctd</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0600"/>
            <a:ext cx="9144000" cy="5867400"/>
          </a:xfrm>
        </p:spPr>
        <p:txBody>
          <a:bodyPr/>
          <a:lstStyle/>
          <a:p>
            <a:pPr>
              <a:buNone/>
            </a:pPr>
            <a:r>
              <a:rPr lang="en-US" sz="2800" b="1" i="1" u="sng" dirty="0"/>
              <a:t>Emergency Treatment </a:t>
            </a:r>
          </a:p>
          <a:p>
            <a:r>
              <a:rPr lang="en-US" sz="2800" dirty="0"/>
              <a:t>The aim of management is to deliver the </a:t>
            </a:r>
            <a:r>
              <a:rPr lang="en-US" sz="2800" dirty="0" err="1"/>
              <a:t>foetus</a:t>
            </a:r>
            <a:r>
              <a:rPr lang="en-US" sz="2800" dirty="0"/>
              <a:t> as quickly as possible before hypoxia and death occurs due to cord compression. </a:t>
            </a:r>
          </a:p>
          <a:p>
            <a:r>
              <a:rPr lang="en-US" sz="2800" dirty="0"/>
              <a:t>Remove pressure by elevating the buttocks or putting patient in knee chest or exaggerated left lateral position </a:t>
            </a:r>
          </a:p>
          <a:p>
            <a:r>
              <a:rPr lang="en-US" sz="2800" dirty="0"/>
              <a:t>Give oxygen to the mother by mask </a:t>
            </a:r>
          </a:p>
          <a:p>
            <a:r>
              <a:rPr lang="en-US" sz="2800" dirty="0"/>
              <a:t>Establish IV line with 5% dextrose </a:t>
            </a:r>
          </a:p>
          <a:p>
            <a:r>
              <a:rPr lang="en-US" sz="2800" dirty="0"/>
              <a:t>Monitor the </a:t>
            </a:r>
            <a:r>
              <a:rPr lang="en-US" sz="2800" dirty="0" err="1"/>
              <a:t>foetal</a:t>
            </a:r>
            <a:r>
              <a:rPr lang="en-US" sz="2800" dirty="0"/>
              <a:t> heart appropriately, every 5 minutes </a:t>
            </a:r>
          </a:p>
          <a:p>
            <a:r>
              <a:rPr lang="en-US" sz="2800" dirty="0"/>
              <a:t>Counsel mother on the condition of the </a:t>
            </a:r>
            <a:r>
              <a:rPr lang="en-US" sz="2800" dirty="0" err="1"/>
              <a:t>foetus</a:t>
            </a:r>
            <a:r>
              <a:rPr lang="en-US" sz="2800" dirty="0"/>
              <a:t>. </a:t>
            </a:r>
          </a:p>
          <a:p>
            <a:endParaRPr lang="en-US" sz="2800" dirty="0"/>
          </a:p>
        </p:txBody>
      </p:sp>
      <p:sp>
        <p:nvSpPr>
          <p:cNvPr id="2" name="Title 1"/>
          <p:cNvSpPr>
            <a:spLocks noGrp="1"/>
          </p:cNvSpPr>
          <p:nvPr>
            <p:ph type="title"/>
          </p:nvPr>
        </p:nvSpPr>
        <p:spPr>
          <a:xfrm>
            <a:off x="0" y="277813"/>
            <a:ext cx="9144000" cy="636587"/>
          </a:xfrm>
        </p:spPr>
        <p:txBody>
          <a:bodyPr>
            <a:normAutofit fontScale="90000"/>
          </a:bodyPr>
          <a:lstStyle/>
          <a:p>
            <a:r>
              <a:rPr lang="en-US" b="1" dirty="0"/>
              <a:t>Management of Cord Prolapse</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cstate="print"/>
          <a:stretch>
            <a:fillRect/>
          </a:stretch>
        </p:blipFill>
        <p:spPr bwMode="auto">
          <a:xfrm>
            <a:off x="510749" y="1652837"/>
            <a:ext cx="8122501" cy="4420688"/>
          </a:xfrm>
          <a:prstGeom prst="rect">
            <a:avLst/>
          </a:prstGeom>
          <a:noFill/>
          <a:ln w="9525">
            <a:noFill/>
            <a:miter lim="800000"/>
            <a:headEnd/>
            <a:tailEnd/>
          </a:ln>
        </p:spPr>
      </p:pic>
      <p:sp>
        <p:nvSpPr>
          <p:cNvPr id="4" name="Title 3"/>
          <p:cNvSpPr>
            <a:spLocks noGrp="1"/>
          </p:cNvSpPr>
          <p:nvPr>
            <p:ph type="title"/>
          </p:nvPr>
        </p:nvSpPr>
        <p:spPr>
          <a:xfrm>
            <a:off x="0" y="1"/>
            <a:ext cx="9144000" cy="914399"/>
          </a:xfrm>
        </p:spPr>
        <p:txBody>
          <a:bodyPr/>
          <a:lstStyle/>
          <a:p>
            <a:r>
              <a:rPr lang="en-US" dirty="0"/>
              <a:t>Knee chest position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lstStyle/>
          <a:p>
            <a:pPr>
              <a:buNone/>
            </a:pPr>
            <a:r>
              <a:rPr lang="en-US" sz="2800" b="1" dirty="0">
                <a:solidFill>
                  <a:srgbClr val="7030A0"/>
                </a:solidFill>
              </a:rPr>
              <a:t>If the cord is pulsating and patient is in first stage of </a:t>
            </a:r>
            <a:r>
              <a:rPr lang="en-US" sz="2800" b="1" dirty="0" err="1">
                <a:solidFill>
                  <a:srgbClr val="7030A0"/>
                </a:solidFill>
              </a:rPr>
              <a:t>labour</a:t>
            </a:r>
            <a:r>
              <a:rPr lang="en-US" sz="2800" b="1" dirty="0">
                <a:solidFill>
                  <a:srgbClr val="7030A0"/>
                </a:solidFill>
              </a:rPr>
              <a:t>: </a:t>
            </a:r>
          </a:p>
          <a:p>
            <a:r>
              <a:rPr lang="en-US" sz="2800" dirty="0"/>
              <a:t>Replace the cord into the vagina. </a:t>
            </a:r>
          </a:p>
          <a:p>
            <a:r>
              <a:rPr lang="en-US" sz="2800" dirty="0"/>
              <a:t>Transfer the mother to a healthcare facility capable of providing comprehensive emergency obstetric care for urgent caesarean section. </a:t>
            </a:r>
          </a:p>
          <a:p>
            <a:r>
              <a:rPr lang="en-US" sz="2800" dirty="0"/>
              <a:t>Carry a delivery kit during transfer and maintain knee chest position during transfer. </a:t>
            </a:r>
          </a:p>
          <a:p>
            <a:r>
              <a:rPr lang="en-US" sz="2800" dirty="0"/>
              <a:t>In the comprehensive Emergency Obstetric Care facility, deliver by </a:t>
            </a:r>
            <a:r>
              <a:rPr lang="en-US" sz="2800" u="sng" dirty="0"/>
              <a:t>emergency caesarean section</a:t>
            </a:r>
            <a:r>
              <a:rPr lang="en-US" sz="2800" dirty="0"/>
              <a:t> if the baby is alive and the patient is not in second stage of </a:t>
            </a:r>
            <a:r>
              <a:rPr lang="en-US" sz="2800" dirty="0" err="1"/>
              <a:t>labour</a:t>
            </a:r>
            <a:r>
              <a:rPr lang="en-US" sz="2800" dirty="0"/>
              <a: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None/>
            </a:pPr>
            <a:r>
              <a:rPr lang="en-US" sz="2800" b="1" dirty="0">
                <a:solidFill>
                  <a:srgbClr val="7030A0"/>
                </a:solidFill>
              </a:rPr>
              <a:t>If the cord is pulsating and patient is in second stage of </a:t>
            </a:r>
            <a:r>
              <a:rPr lang="en-US" sz="2800" b="1" dirty="0" err="1">
                <a:solidFill>
                  <a:srgbClr val="7030A0"/>
                </a:solidFill>
              </a:rPr>
              <a:t>labour</a:t>
            </a:r>
            <a:r>
              <a:rPr lang="en-US" sz="2800" b="1" dirty="0">
                <a:solidFill>
                  <a:srgbClr val="7030A0"/>
                </a:solidFill>
              </a:rPr>
              <a:t>: </a:t>
            </a:r>
          </a:p>
          <a:p>
            <a:r>
              <a:rPr lang="en-US" sz="2800" dirty="0"/>
              <a:t>Rule out </a:t>
            </a:r>
            <a:r>
              <a:rPr lang="en-US" sz="2800" dirty="0" err="1"/>
              <a:t>cephalopelvic</a:t>
            </a:r>
            <a:r>
              <a:rPr lang="en-US" sz="2800" dirty="0"/>
              <a:t> disproportion and other </a:t>
            </a:r>
            <a:r>
              <a:rPr lang="en-US" sz="2800" dirty="0" err="1"/>
              <a:t>malpresentations</a:t>
            </a:r>
            <a:r>
              <a:rPr lang="en-US" sz="2800" dirty="0"/>
              <a:t> </a:t>
            </a:r>
          </a:p>
          <a:p>
            <a:r>
              <a:rPr lang="en-US" sz="2800" dirty="0"/>
              <a:t>If in doubt about pelvic capacity, perform emergency caesarean section </a:t>
            </a:r>
          </a:p>
          <a:p>
            <a:r>
              <a:rPr lang="en-US" sz="2800" dirty="0"/>
              <a:t>If pelvis and presentation are normal, deliver by assisted vacuum extraction ( hasten 2</a:t>
            </a:r>
            <a:r>
              <a:rPr lang="en-US" sz="2800" baseline="30000" dirty="0"/>
              <a:t>nd</a:t>
            </a:r>
            <a:r>
              <a:rPr lang="en-US" sz="2800" dirty="0"/>
              <a:t> stage by giving an episiotomy). </a:t>
            </a:r>
          </a:p>
          <a:p>
            <a:pPr>
              <a:buNone/>
            </a:pPr>
            <a:r>
              <a:rPr lang="en-US" sz="2800" b="1" dirty="0">
                <a:solidFill>
                  <a:srgbClr val="7030A0"/>
                </a:solidFill>
              </a:rPr>
              <a:t>If the cord is not pulsating and patient is in first or second stage of </a:t>
            </a:r>
            <a:r>
              <a:rPr lang="en-US" sz="2800" b="1" dirty="0" err="1">
                <a:solidFill>
                  <a:srgbClr val="7030A0"/>
                </a:solidFill>
              </a:rPr>
              <a:t>labour</a:t>
            </a:r>
            <a:r>
              <a:rPr lang="en-US" sz="2800" b="1" dirty="0">
                <a:solidFill>
                  <a:srgbClr val="7030A0"/>
                </a:solidFill>
              </a:rPr>
              <a:t>: </a:t>
            </a:r>
          </a:p>
          <a:p>
            <a:r>
              <a:rPr lang="en-US" sz="2800" dirty="0"/>
              <a:t>Rule out any contraindication to vaginal delivery (e.g. CPD, mal-presentation) </a:t>
            </a:r>
          </a:p>
          <a:p>
            <a:r>
              <a:rPr lang="en-US" sz="2800" dirty="0"/>
              <a:t>Allow normal </a:t>
            </a:r>
            <a:r>
              <a:rPr lang="en-US" sz="2800" dirty="0" err="1"/>
              <a:t>labour</a:t>
            </a:r>
            <a:r>
              <a:rPr lang="en-US" sz="2800" dirty="0"/>
              <a:t> to progress &amp; she delivers a fresh still birth. </a:t>
            </a:r>
          </a:p>
          <a:p>
            <a:pPr>
              <a:buNone/>
            </a:pPr>
            <a:endParaRPr lang="en-US"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r>
              <a:rPr lang="en-US" sz="2800" dirty="0"/>
              <a:t>Postpartum and neonatal care as appropriate </a:t>
            </a:r>
          </a:p>
          <a:p>
            <a:r>
              <a:rPr lang="en-US" sz="2800" dirty="0"/>
              <a:t>Counsel mother on infant feeding and care, diet, family planning and sexual relationships </a:t>
            </a:r>
          </a:p>
          <a:p>
            <a:r>
              <a:rPr lang="en-US" sz="2800" dirty="0"/>
              <a:t>Provide supportive </a:t>
            </a:r>
            <a:r>
              <a:rPr lang="en-US" sz="2800" dirty="0" err="1"/>
              <a:t>counselling</a:t>
            </a:r>
            <a:r>
              <a:rPr lang="en-US" sz="2800" dirty="0"/>
              <a:t> if baby is dead. </a:t>
            </a:r>
          </a:p>
          <a:p>
            <a:endParaRPr lang="en-US" sz="2800" dirty="0"/>
          </a:p>
        </p:txBody>
      </p:sp>
      <p:sp>
        <p:nvSpPr>
          <p:cNvPr id="2" name="Title 1"/>
          <p:cNvSpPr>
            <a:spLocks noGrp="1"/>
          </p:cNvSpPr>
          <p:nvPr>
            <p:ph type="title"/>
          </p:nvPr>
        </p:nvSpPr>
        <p:spPr/>
        <p:txBody>
          <a:bodyPr/>
          <a:lstStyle/>
          <a:p>
            <a:r>
              <a:rPr lang="en-US" b="1" i="1" dirty="0"/>
              <a:t>Subsequent Management </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lstStyle/>
          <a:p>
            <a:pPr>
              <a:buNone/>
            </a:pPr>
            <a:r>
              <a:rPr lang="en-US" sz="2800" dirty="0"/>
              <a:t>Apply any of the following principles prior to definitive management: </a:t>
            </a:r>
          </a:p>
          <a:p>
            <a:r>
              <a:rPr lang="en-US" sz="2800" dirty="0"/>
              <a:t>Avoid iatrogenic cord </a:t>
            </a:r>
            <a:r>
              <a:rPr lang="en-US" sz="2800" dirty="0" err="1"/>
              <a:t>prolapse</a:t>
            </a:r>
            <a:r>
              <a:rPr lang="en-US" sz="2800" dirty="0"/>
              <a:t> (correct skill for artificial rupture of membranes –ARM ) </a:t>
            </a:r>
          </a:p>
          <a:p>
            <a:r>
              <a:rPr lang="en-US" sz="2800" dirty="0"/>
              <a:t>Remove pressure from the cord </a:t>
            </a:r>
          </a:p>
          <a:p>
            <a:r>
              <a:rPr lang="en-US" sz="2800" dirty="0"/>
              <a:t>Keep the cord warm </a:t>
            </a:r>
          </a:p>
          <a:p>
            <a:r>
              <a:rPr lang="en-US" sz="2800" dirty="0"/>
              <a:t>Refer promptly </a:t>
            </a:r>
          </a:p>
          <a:p>
            <a:r>
              <a:rPr lang="en-US" sz="2800" dirty="0"/>
              <a:t>Deliver quickly </a:t>
            </a:r>
          </a:p>
          <a:p>
            <a:r>
              <a:rPr lang="en-US" sz="2800" dirty="0"/>
              <a:t>Be prepared for neonatal resuscitation. </a:t>
            </a:r>
          </a:p>
          <a:p>
            <a:endParaRPr lang="en-US" sz="2800" dirty="0"/>
          </a:p>
        </p:txBody>
      </p:sp>
      <p:sp>
        <p:nvSpPr>
          <p:cNvPr id="2" name="Title 1"/>
          <p:cNvSpPr>
            <a:spLocks noGrp="1"/>
          </p:cNvSpPr>
          <p:nvPr>
            <p:ph type="title"/>
          </p:nvPr>
        </p:nvSpPr>
        <p:spPr>
          <a:xfrm>
            <a:off x="0" y="277813"/>
            <a:ext cx="9144000" cy="1139825"/>
          </a:xfrm>
        </p:spPr>
        <p:txBody>
          <a:bodyPr>
            <a:normAutofit fontScale="90000"/>
          </a:bodyPr>
          <a:lstStyle/>
          <a:p>
            <a:r>
              <a:rPr lang="en-US" b="1" i="1" dirty="0"/>
              <a:t>Precautions to take in order to avoid complications </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2800" dirty="0"/>
              <a:t>This condition occurs when there is a velamentous insertion and the blood vessel from the cord lies over the os, in front of the presenting part. This endangers the life of the foetus. </a:t>
            </a:r>
          </a:p>
          <a:p>
            <a:r>
              <a:rPr lang="en-US" sz="2800" dirty="0"/>
              <a:t>Vasa praevia may be diagnosed antenatally using ultrasound</a:t>
            </a:r>
          </a:p>
          <a:p>
            <a:r>
              <a:rPr lang="en-US" sz="2800" dirty="0"/>
              <a:t>Vasa praevia can be felt on vaginal examination when the membranes are still intact. A speculum examination should be undertaken if this is suspected</a:t>
            </a:r>
          </a:p>
          <a:p>
            <a:pPr>
              <a:buNone/>
            </a:pPr>
            <a:endParaRPr lang="en-US" sz="2800" dirty="0"/>
          </a:p>
        </p:txBody>
      </p:sp>
      <p:sp>
        <p:nvSpPr>
          <p:cNvPr id="2" name="Title 1"/>
          <p:cNvSpPr>
            <a:spLocks noGrp="1"/>
          </p:cNvSpPr>
          <p:nvPr>
            <p:ph type="title"/>
          </p:nvPr>
        </p:nvSpPr>
        <p:spPr>
          <a:xfrm>
            <a:off x="0" y="1"/>
            <a:ext cx="9144000" cy="1066799"/>
          </a:xfrm>
          <a:solidFill>
            <a:schemeClr val="accent1"/>
          </a:solidFill>
        </p:spPr>
        <p:txBody>
          <a:bodyPr/>
          <a:lstStyle/>
          <a:p>
            <a:r>
              <a:rPr lang="en-US" b="1" dirty="0">
                <a:solidFill>
                  <a:srgbClr val="FFFF00"/>
                </a:solidFill>
              </a:rPr>
              <a:t>VASA PRAEVIA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a:t>
            </a:r>
            <a:r>
              <a:rPr lang="en-US" dirty="0" err="1"/>
              <a:t>cntd</a:t>
            </a:r>
            <a:r>
              <a:rPr lang="en-US" dirty="0"/>
              <a:t>…</a:t>
            </a:r>
          </a:p>
        </p:txBody>
      </p:sp>
      <p:sp>
        <p:nvSpPr>
          <p:cNvPr id="3" name="Content Placeholder 2"/>
          <p:cNvSpPr>
            <a:spLocks noGrp="1"/>
          </p:cNvSpPr>
          <p:nvPr>
            <p:ph idx="1"/>
          </p:nvPr>
        </p:nvSpPr>
        <p:spPr>
          <a:xfrm>
            <a:off x="0" y="1935480"/>
            <a:ext cx="9144000" cy="4770120"/>
          </a:xfrm>
        </p:spPr>
        <p:txBody>
          <a:bodyPr>
            <a:normAutofit fontScale="92500" lnSpcReduction="20000"/>
          </a:bodyPr>
          <a:lstStyle/>
          <a:p>
            <a:r>
              <a:rPr lang="en-US" dirty="0"/>
              <a:t>Diabetes mellitus, noting that intrauterine death tends to occur near term so induction is indicated between 36 - 38 weeks</a:t>
            </a:r>
          </a:p>
          <a:p>
            <a:r>
              <a:rPr lang="en-US" dirty="0"/>
              <a:t>Rhesus </a:t>
            </a:r>
            <a:r>
              <a:rPr lang="en-US" dirty="0" err="1"/>
              <a:t>iso-immunisation</a:t>
            </a:r>
            <a:r>
              <a:rPr lang="en-US" dirty="0"/>
              <a:t>, where rhesus antibodies are present in the maternal serum and the </a:t>
            </a:r>
            <a:r>
              <a:rPr lang="en-US" dirty="0" err="1"/>
              <a:t>titre</a:t>
            </a:r>
            <a:r>
              <a:rPr lang="en-US" dirty="0"/>
              <a:t> is high, </a:t>
            </a:r>
            <a:r>
              <a:rPr lang="en-US" dirty="0" err="1"/>
              <a:t>labour</a:t>
            </a:r>
            <a:r>
              <a:rPr lang="en-US" dirty="0"/>
              <a:t> should be induced to save the life of the baby</a:t>
            </a:r>
          </a:p>
          <a:p>
            <a:r>
              <a:rPr lang="en-US" dirty="0"/>
              <a:t>Unstable lie when placenta </a:t>
            </a:r>
            <a:r>
              <a:rPr lang="en-US" dirty="0" err="1"/>
              <a:t>praevia</a:t>
            </a:r>
            <a:r>
              <a:rPr lang="en-US" dirty="0"/>
              <a:t> and pelvic abnormalities have been excluded</a:t>
            </a:r>
          </a:p>
          <a:p>
            <a:r>
              <a:rPr lang="en-US" dirty="0"/>
              <a:t>Genital herpes, where </a:t>
            </a:r>
            <a:r>
              <a:rPr lang="en-US" dirty="0" err="1"/>
              <a:t>labour</a:t>
            </a:r>
            <a:r>
              <a:rPr lang="en-US" dirty="0"/>
              <a:t> is usually induced after 38 weeks gestation if disease is in remission</a:t>
            </a:r>
          </a:p>
          <a:p>
            <a:r>
              <a:rPr lang="en-US" dirty="0"/>
              <a:t>Previous precipitate </a:t>
            </a:r>
            <a:r>
              <a:rPr lang="en-US" dirty="0" err="1"/>
              <a:t>labour</a:t>
            </a:r>
            <a:r>
              <a:rPr lang="en-US" dirty="0"/>
              <a:t> which tends to recur so induction is indicated at 38 weeks</a:t>
            </a:r>
          </a:p>
          <a:p>
            <a:r>
              <a:rPr lang="en-US" dirty="0"/>
              <a:t>Intrauterine </a:t>
            </a:r>
            <a:r>
              <a:rPr lang="en-US" dirty="0" err="1"/>
              <a:t>foetal</a:t>
            </a:r>
            <a:r>
              <a:rPr lang="en-US" dirty="0"/>
              <a:t> death</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 the membranes rupture in a case of </a:t>
            </a:r>
            <a:r>
              <a:rPr lang="en-US" dirty="0" err="1"/>
              <a:t>vasa</a:t>
            </a:r>
            <a:r>
              <a:rPr lang="en-US" dirty="0"/>
              <a:t> </a:t>
            </a:r>
            <a:r>
              <a:rPr lang="en-US" dirty="0" err="1"/>
              <a:t>praevia</a:t>
            </a:r>
            <a:r>
              <a:rPr lang="en-US" dirty="0"/>
              <a:t>, a </a:t>
            </a:r>
            <a:r>
              <a:rPr lang="en-US" dirty="0" err="1"/>
              <a:t>foetal</a:t>
            </a:r>
            <a:r>
              <a:rPr lang="en-US" dirty="0"/>
              <a:t> vessel may also rupture. This leads to </a:t>
            </a:r>
            <a:r>
              <a:rPr lang="en-US" dirty="0" err="1"/>
              <a:t>exsanguination</a:t>
            </a:r>
            <a:r>
              <a:rPr lang="en-US" dirty="0"/>
              <a:t> ( </a:t>
            </a:r>
            <a:r>
              <a:rPr lang="en-US" dirty="0" err="1"/>
              <a:t>bloodloss</a:t>
            </a:r>
            <a:r>
              <a:rPr lang="en-US" dirty="0"/>
              <a:t> to a degree sufficient to cause death) of the </a:t>
            </a:r>
            <a:r>
              <a:rPr lang="en-US" dirty="0" err="1"/>
              <a:t>foetus</a:t>
            </a:r>
            <a:r>
              <a:rPr lang="en-US" dirty="0"/>
              <a:t> unless birth occurs within minutes</a:t>
            </a:r>
          </a:p>
        </p:txBody>
      </p:sp>
      <p:sp>
        <p:nvSpPr>
          <p:cNvPr id="2" name="Title 1"/>
          <p:cNvSpPr>
            <a:spLocks noGrp="1"/>
          </p:cNvSpPr>
          <p:nvPr>
            <p:ph type="title"/>
          </p:nvPr>
        </p:nvSpPr>
        <p:spPr/>
        <p:txBody>
          <a:bodyPr/>
          <a:lstStyle/>
          <a:p>
            <a:r>
              <a:rPr lang="en-US" dirty="0"/>
              <a:t>Ruptured </a:t>
            </a:r>
            <a:r>
              <a:rPr lang="en-US" dirty="0" err="1"/>
              <a:t>vasa</a:t>
            </a:r>
            <a:r>
              <a:rPr lang="en-US" dirty="0"/>
              <a:t> </a:t>
            </a:r>
            <a:r>
              <a:rPr lang="en-US" dirty="0" err="1"/>
              <a:t>praevia</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r>
              <a:rPr lang="en-US" sz="2800" dirty="0"/>
              <a:t>Fresh vaginal bleeding, especially if it commences at the same time as rupture of the membranes</a:t>
            </a:r>
          </a:p>
          <a:p>
            <a:r>
              <a:rPr lang="en-US" sz="2800" dirty="0"/>
              <a:t>Fetal compromise </a:t>
            </a:r>
            <a:r>
              <a:rPr lang="en-US" sz="2800" dirty="0" err="1"/>
              <a:t>dispropotionate</a:t>
            </a:r>
            <a:r>
              <a:rPr lang="en-US" sz="2800" dirty="0"/>
              <a:t> to blood loss may be suggestive of </a:t>
            </a:r>
            <a:r>
              <a:rPr lang="en-US" sz="2800" dirty="0" err="1"/>
              <a:t>vasa</a:t>
            </a:r>
            <a:r>
              <a:rPr lang="en-US" sz="2800" dirty="0"/>
              <a:t> </a:t>
            </a:r>
            <a:r>
              <a:rPr lang="en-US" sz="2800" dirty="0" err="1"/>
              <a:t>praevia</a:t>
            </a:r>
            <a:endParaRPr lang="en-US" sz="2800" dirty="0"/>
          </a:p>
        </p:txBody>
      </p:sp>
      <p:sp>
        <p:nvSpPr>
          <p:cNvPr id="2" name="Title 1"/>
          <p:cNvSpPr>
            <a:spLocks noGrp="1"/>
          </p:cNvSpPr>
          <p:nvPr>
            <p:ph type="title"/>
          </p:nvPr>
        </p:nvSpPr>
        <p:spPr>
          <a:xfrm>
            <a:off x="457200" y="1"/>
            <a:ext cx="8229600" cy="838199"/>
          </a:xfrm>
        </p:spPr>
        <p:txBody>
          <a:bodyPr/>
          <a:lstStyle/>
          <a:p>
            <a:r>
              <a:rPr lang="en-US" b="1" dirty="0">
                <a:solidFill>
                  <a:srgbClr val="7030A0"/>
                </a:solidFill>
              </a:rPr>
              <a:t>DIAGNOSIS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686800" cy="4922520"/>
          </a:xfrm>
        </p:spPr>
        <p:txBody>
          <a:bodyPr>
            <a:normAutofit/>
          </a:bodyPr>
          <a:lstStyle/>
          <a:p>
            <a:r>
              <a:rPr lang="en-US" dirty="0"/>
              <a:t>inform the doctor immediately. </a:t>
            </a:r>
          </a:p>
          <a:p>
            <a:r>
              <a:rPr lang="en-US" dirty="0"/>
              <a:t>Take the foetal heartbeat and, if the foetus is alive, administer oxygen and prepare the mother for  an emergency caesarean section.</a:t>
            </a:r>
          </a:p>
          <a:p>
            <a:r>
              <a:rPr lang="en-US" dirty="0"/>
              <a:t>A paediatrician should be present at the time of delivery of the baby. </a:t>
            </a:r>
          </a:p>
          <a:p>
            <a:r>
              <a:rPr lang="en-US" dirty="0"/>
              <a:t>The baby's haemoglobin level should be estimated and transfused as necessary.</a:t>
            </a:r>
          </a:p>
          <a:p>
            <a:r>
              <a:rPr lang="en-US" dirty="0"/>
              <a:t> There is high mortality associated with this condition</a:t>
            </a:r>
          </a:p>
        </p:txBody>
      </p:sp>
      <p:sp>
        <p:nvSpPr>
          <p:cNvPr id="2" name="Title 1"/>
          <p:cNvSpPr>
            <a:spLocks noGrp="1"/>
          </p:cNvSpPr>
          <p:nvPr>
            <p:ph type="title"/>
          </p:nvPr>
        </p:nvSpPr>
        <p:spPr/>
        <p:txBody>
          <a:bodyPr/>
          <a:lstStyle/>
          <a:p>
            <a:r>
              <a:rPr lang="en-US" b="1" dirty="0"/>
              <a:t>Management of Vasa Praevia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715000"/>
          </a:xfrm>
        </p:spPr>
        <p:txBody>
          <a:bodyPr>
            <a:normAutofit/>
          </a:bodyPr>
          <a:lstStyle/>
          <a:p>
            <a:pPr>
              <a:buNone/>
            </a:pPr>
            <a:r>
              <a:rPr lang="en-US" sz="2800" u="sng" dirty="0"/>
              <a:t>DEFINITION: </a:t>
            </a:r>
            <a:r>
              <a:rPr lang="en-US" sz="2800" dirty="0"/>
              <a:t>This describes the Impaction of the anterior shoulder against the </a:t>
            </a:r>
            <a:r>
              <a:rPr lang="en-US" sz="2800" dirty="0" err="1"/>
              <a:t>symphysis</a:t>
            </a:r>
            <a:r>
              <a:rPr lang="en-US" sz="2800" dirty="0"/>
              <a:t> pubis after delivery of the fetal head. </a:t>
            </a:r>
            <a:endParaRPr lang="en-US" sz="2800" u="sng" dirty="0"/>
          </a:p>
          <a:p>
            <a:pPr>
              <a:buNone/>
            </a:pPr>
            <a:r>
              <a:rPr lang="en-US" sz="2800" dirty="0"/>
              <a:t>Shoulder dystocia is said to have occurred when there is:</a:t>
            </a:r>
          </a:p>
          <a:p>
            <a:r>
              <a:rPr lang="en-US" sz="2800" dirty="0"/>
              <a:t>Failure of the shoulder to rotate spontaneously into anterior, posterior diameter of the pelvis outlet after delivery of the head</a:t>
            </a:r>
          </a:p>
          <a:p>
            <a:r>
              <a:rPr lang="en-US" sz="2800" dirty="0"/>
              <a:t>The anterior shoulder becomes trapped behind or on the symphysis pubis while the posterior shoulder may be in the hollow of the sacrum or high above the sacral promontory</a:t>
            </a:r>
          </a:p>
        </p:txBody>
      </p:sp>
      <p:sp>
        <p:nvSpPr>
          <p:cNvPr id="2" name="Title 1"/>
          <p:cNvSpPr>
            <a:spLocks noGrp="1"/>
          </p:cNvSpPr>
          <p:nvPr>
            <p:ph type="title"/>
          </p:nvPr>
        </p:nvSpPr>
        <p:spPr>
          <a:xfrm>
            <a:off x="0" y="1"/>
            <a:ext cx="9144000" cy="1142999"/>
          </a:xfrm>
          <a:solidFill>
            <a:schemeClr val="accent1"/>
          </a:solidFill>
        </p:spPr>
        <p:txBody>
          <a:bodyPr/>
          <a:lstStyle/>
          <a:p>
            <a:r>
              <a:rPr lang="en-US" b="1" dirty="0">
                <a:solidFill>
                  <a:srgbClr val="FFFF00"/>
                </a:solidFill>
                <a:latin typeface="Calibri" pitchFamily="34" charset="0"/>
              </a:rPr>
              <a:t>SHOULDER DYSTOCIA</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Shoulder dystocia is not a common emergency. The incidence is reported as varying between 0.37% and 1.1%</a:t>
            </a:r>
          </a:p>
        </p:txBody>
      </p:sp>
      <p:sp>
        <p:nvSpPr>
          <p:cNvPr id="2" name="Title 1"/>
          <p:cNvSpPr>
            <a:spLocks noGrp="1"/>
          </p:cNvSpPr>
          <p:nvPr>
            <p:ph type="title"/>
          </p:nvPr>
        </p:nvSpPr>
        <p:spPr/>
        <p:txBody>
          <a:bodyPr/>
          <a:lstStyle/>
          <a:p>
            <a:r>
              <a:rPr lang="en-US" dirty="0"/>
              <a:t>INCIDENCE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685800"/>
            <a:ext cx="9144000" cy="6172200"/>
          </a:xfrm>
        </p:spPr>
        <p:txBody>
          <a:bodyPr/>
          <a:lstStyle/>
          <a:p>
            <a:pPr>
              <a:buNone/>
            </a:pPr>
            <a:r>
              <a:rPr lang="en-US" sz="2800" b="1" u="sng" dirty="0"/>
              <a:t>Maternal: </a:t>
            </a:r>
            <a:r>
              <a:rPr lang="en-US" sz="2800" b="1" dirty="0"/>
              <a:t>	</a:t>
            </a:r>
          </a:p>
          <a:p>
            <a:r>
              <a:rPr lang="en-US" sz="2800" dirty="0"/>
              <a:t>Abnormal pelvic anatomy </a:t>
            </a:r>
          </a:p>
          <a:p>
            <a:r>
              <a:rPr lang="en-US" sz="2800" dirty="0"/>
              <a:t>Gestational diabetes </a:t>
            </a:r>
          </a:p>
          <a:p>
            <a:r>
              <a:rPr lang="en-US" sz="2800" dirty="0"/>
              <a:t>Post-dates pregnancy </a:t>
            </a:r>
          </a:p>
          <a:p>
            <a:r>
              <a:rPr lang="en-US" sz="2800" dirty="0"/>
              <a:t>Previous shoulder </a:t>
            </a:r>
            <a:r>
              <a:rPr lang="en-US" sz="2800" dirty="0" err="1"/>
              <a:t>dystocia</a:t>
            </a:r>
            <a:r>
              <a:rPr lang="en-US" sz="2800" dirty="0"/>
              <a:t> </a:t>
            </a:r>
          </a:p>
          <a:p>
            <a:r>
              <a:rPr lang="en-US" sz="2800" dirty="0"/>
              <a:t>Short stature </a:t>
            </a:r>
          </a:p>
          <a:p>
            <a:r>
              <a:rPr lang="en-US" sz="2800" dirty="0"/>
              <a:t>High pre pregnancy weight and increased weight gain </a:t>
            </a:r>
          </a:p>
          <a:p>
            <a:r>
              <a:rPr lang="en-US" sz="2800" dirty="0"/>
              <a:t>Abnormal pelvic anatomy </a:t>
            </a:r>
          </a:p>
          <a:p>
            <a:pPr>
              <a:buNone/>
            </a:pPr>
            <a:endParaRPr lang="en-US" sz="2800" dirty="0"/>
          </a:p>
        </p:txBody>
      </p:sp>
      <p:sp>
        <p:nvSpPr>
          <p:cNvPr id="2" name="Title 1"/>
          <p:cNvSpPr>
            <a:spLocks noGrp="1"/>
          </p:cNvSpPr>
          <p:nvPr>
            <p:ph type="title"/>
          </p:nvPr>
        </p:nvSpPr>
        <p:spPr>
          <a:xfrm>
            <a:off x="0" y="1"/>
            <a:ext cx="9144000" cy="761999"/>
          </a:xfrm>
        </p:spPr>
        <p:txBody>
          <a:bodyPr>
            <a:normAutofit/>
          </a:bodyPr>
          <a:lstStyle/>
          <a:p>
            <a:r>
              <a:rPr lang="en-US" b="1" dirty="0">
                <a:solidFill>
                  <a:srgbClr val="FFFF00"/>
                </a:solidFill>
              </a:rPr>
              <a:t>PREDISPOSING FACTORS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u="sng" dirty="0"/>
              <a:t>Fetal; </a:t>
            </a:r>
            <a:r>
              <a:rPr lang="en-US" sz="2800" b="1" dirty="0"/>
              <a:t>	</a:t>
            </a:r>
          </a:p>
          <a:p>
            <a:pPr>
              <a:buNone/>
            </a:pPr>
            <a:r>
              <a:rPr lang="en-US" sz="2800" dirty="0"/>
              <a:t>	Suspected </a:t>
            </a:r>
            <a:r>
              <a:rPr lang="en-US" sz="2800" dirty="0" err="1"/>
              <a:t>macrosomia</a:t>
            </a:r>
            <a:r>
              <a:rPr lang="en-US" sz="2800" dirty="0"/>
              <a:t> 	</a:t>
            </a:r>
          </a:p>
          <a:p>
            <a:pPr>
              <a:buNone/>
            </a:pPr>
            <a:r>
              <a:rPr lang="en-US" sz="2800" b="1" u="sng" dirty="0"/>
              <a:t>Labor related ;</a:t>
            </a:r>
            <a:r>
              <a:rPr lang="en-US" sz="2800" b="1" dirty="0"/>
              <a:t>	</a:t>
            </a:r>
          </a:p>
          <a:p>
            <a:pPr lvl="1"/>
            <a:r>
              <a:rPr lang="en-US" sz="2400" dirty="0"/>
              <a:t>Assisted vaginal delivery (forceps or vacuum) </a:t>
            </a:r>
          </a:p>
          <a:p>
            <a:pPr lvl="1"/>
            <a:r>
              <a:rPr lang="en-US" sz="2400" dirty="0"/>
              <a:t>Protracted active phase of first-stage labor </a:t>
            </a:r>
          </a:p>
          <a:p>
            <a:pPr lvl="1"/>
            <a:r>
              <a:rPr lang="en-US" sz="2400" dirty="0"/>
              <a:t>Protracted second-stage </a:t>
            </a:r>
            <a:r>
              <a:rPr lang="en-US" sz="2400" dirty="0" err="1"/>
              <a:t>labour</a:t>
            </a:r>
            <a:r>
              <a:rPr lang="en-US" sz="2400" dirty="0"/>
              <a:t> </a:t>
            </a:r>
          </a:p>
          <a:p>
            <a:pPr lvl="1"/>
            <a:r>
              <a:rPr lang="en-US" sz="2400" dirty="0"/>
              <a:t>Prior shoulder </a:t>
            </a:r>
            <a:r>
              <a:rPr lang="en-US" sz="2400" dirty="0" err="1"/>
              <a:t>dystocia</a:t>
            </a:r>
            <a:endParaRPr lang="en-US" sz="2400" dirty="0"/>
          </a:p>
          <a:p>
            <a:pPr>
              <a:buNone/>
            </a:pPr>
            <a:r>
              <a:rPr lang="en-US" sz="2800" b="1" u="sng" dirty="0"/>
              <a:t>DIAGNOSIS</a:t>
            </a:r>
          </a:p>
          <a:p>
            <a:pPr>
              <a:buNone/>
            </a:pPr>
            <a:r>
              <a:rPr lang="en-US" sz="2800" dirty="0"/>
              <a:t>The following signs are indicative of possible shoulder </a:t>
            </a:r>
            <a:r>
              <a:rPr lang="en-US" sz="2800" dirty="0" err="1"/>
              <a:t>dystocia</a:t>
            </a:r>
            <a:r>
              <a:rPr lang="en-US" sz="2800" dirty="0"/>
              <a:t>:</a:t>
            </a:r>
          </a:p>
          <a:p>
            <a:pPr lvl="1"/>
            <a:r>
              <a:rPr lang="en-US" sz="2400" dirty="0"/>
              <a:t>The shoulders fail to deliver shortly after the </a:t>
            </a:r>
            <a:r>
              <a:rPr lang="en-US" sz="2400" dirty="0" err="1"/>
              <a:t>foetal</a:t>
            </a:r>
            <a:r>
              <a:rPr lang="en-US" sz="2400" dirty="0"/>
              <a:t> head. </a:t>
            </a:r>
          </a:p>
          <a:p>
            <a:pPr lvl="1"/>
            <a:r>
              <a:rPr lang="en-US" sz="2400" dirty="0"/>
              <a:t>The fetal head retracts against perineum </a:t>
            </a:r>
            <a:r>
              <a:rPr lang="en-US" sz="2400" b="1" i="1" dirty="0"/>
              <a:t>(“turtle sign”) </a:t>
            </a:r>
          </a:p>
          <a:p>
            <a:pPr lvl="1"/>
            <a:r>
              <a:rPr lang="en-US" sz="2400" dirty="0"/>
              <a:t>The face of the baby becomes </a:t>
            </a:r>
            <a:r>
              <a:rPr lang="en-US" sz="2400" dirty="0" err="1"/>
              <a:t>erythematous</a:t>
            </a:r>
            <a:r>
              <a:rPr lang="en-US" sz="2400" dirty="0"/>
              <a:t>, red and puffy - indicative of facial flushing. </a:t>
            </a:r>
          </a:p>
          <a:p>
            <a:pPr lvl="1"/>
            <a:r>
              <a:rPr lang="en-US" sz="2400" dirty="0"/>
              <a:t>Gentle traction does not effect delivery </a:t>
            </a:r>
          </a:p>
          <a:p>
            <a:pPr>
              <a:buNone/>
            </a:pPr>
            <a:r>
              <a:rPr lang="en-US" sz="2800" u="sng" dirty="0"/>
              <a:t> </a:t>
            </a:r>
          </a:p>
          <a:p>
            <a:pPr>
              <a:buNone/>
            </a:pPr>
            <a:endParaRPr lang="en-US" sz="28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is slow advance of the head and failure of the head to rotate externally following restitution</a:t>
            </a:r>
          </a:p>
          <a:p>
            <a:r>
              <a:rPr lang="en-US" dirty="0"/>
              <a:t>Slow crowning of the head</a:t>
            </a:r>
          </a:p>
          <a:p>
            <a:r>
              <a:rPr lang="en-US" dirty="0"/>
              <a:t>There are difficulties in extension of the face during delivery of the head</a:t>
            </a:r>
          </a:p>
          <a:p>
            <a:r>
              <a:rPr lang="en-US" dirty="0"/>
              <a:t>There is slow restitution of the occiput to the lateral position</a:t>
            </a:r>
          </a:p>
        </p:txBody>
      </p:sp>
      <p:sp>
        <p:nvSpPr>
          <p:cNvPr id="2" name="Title 1"/>
          <p:cNvSpPr>
            <a:spLocks noGrp="1"/>
          </p:cNvSpPr>
          <p:nvPr>
            <p:ph type="title"/>
          </p:nvPr>
        </p:nvSpPr>
        <p:spPr/>
        <p:txBody>
          <a:bodyPr/>
          <a:lstStyle/>
          <a:p>
            <a:r>
              <a:rPr lang="en-US" dirty="0"/>
              <a:t>Warning signs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43000"/>
            <a:ext cx="9144000" cy="5715000"/>
          </a:xfrm>
        </p:spPr>
        <p:txBody>
          <a:bodyPr>
            <a:normAutofit lnSpcReduction="10000"/>
          </a:bodyPr>
          <a:lstStyle/>
          <a:p>
            <a:r>
              <a:rPr lang="en-US" sz="2800" dirty="0"/>
              <a:t>Shoulder </a:t>
            </a:r>
            <a:r>
              <a:rPr lang="en-US" sz="2800" dirty="0" err="1"/>
              <a:t>dystocia</a:t>
            </a:r>
            <a:r>
              <a:rPr lang="en-US" sz="2800" dirty="0"/>
              <a:t> is an obstetrical emergency, with </a:t>
            </a:r>
            <a:r>
              <a:rPr lang="en-US" sz="2800" dirty="0" err="1"/>
              <a:t>foetal</a:t>
            </a:r>
            <a:r>
              <a:rPr lang="en-US" sz="2800" dirty="0"/>
              <a:t> demise occurring within about 5 minutes if the infant is not delivered, due to compression of the umbilical cord within the birth canal. Several algorithms have been proffered to facilitate rapid delivery in case of shoulder </a:t>
            </a:r>
            <a:r>
              <a:rPr lang="en-US" sz="2800" dirty="0" err="1"/>
              <a:t>dystocia</a:t>
            </a:r>
            <a:r>
              <a:rPr lang="en-US" sz="2800" dirty="0"/>
              <a:t>. The basic principles are similar. </a:t>
            </a:r>
          </a:p>
          <a:p>
            <a:r>
              <a:rPr lang="en-US" sz="2800" dirty="0"/>
              <a:t>A common treatment algorithm is </a:t>
            </a:r>
            <a:r>
              <a:rPr lang="en-US" sz="2800" b="1" u="sng" dirty="0">
                <a:solidFill>
                  <a:srgbClr val="7030A0"/>
                </a:solidFill>
              </a:rPr>
              <a:t>ALARMER</a:t>
            </a:r>
            <a:r>
              <a:rPr lang="en-US" sz="2800" b="1" dirty="0"/>
              <a:t>; </a:t>
            </a:r>
            <a:r>
              <a:rPr lang="en-US" sz="2800" dirty="0"/>
              <a:t>which stands for: </a:t>
            </a:r>
          </a:p>
          <a:p>
            <a:r>
              <a:rPr lang="en-US" sz="2800" b="1" dirty="0">
                <a:solidFill>
                  <a:srgbClr val="7030A0"/>
                </a:solidFill>
              </a:rPr>
              <a:t>A</a:t>
            </a:r>
            <a:r>
              <a:rPr lang="en-US" sz="2800" dirty="0"/>
              <a:t>sk for help. This involves requesting the help of an obstetrician, a </a:t>
            </a:r>
            <a:r>
              <a:rPr lang="en-US" sz="2800" dirty="0" err="1"/>
              <a:t>paediatrician</a:t>
            </a:r>
            <a:r>
              <a:rPr lang="en-US" sz="2800" dirty="0"/>
              <a:t> for subsequent resuscitation of the infant and </a:t>
            </a:r>
            <a:r>
              <a:rPr lang="en-US" sz="2800" dirty="0" err="1"/>
              <a:t>anaesthesia</a:t>
            </a:r>
            <a:r>
              <a:rPr lang="en-US" sz="2800" dirty="0"/>
              <a:t> in case if surgical intervention. </a:t>
            </a:r>
          </a:p>
          <a:p>
            <a:endParaRPr lang="en-US" sz="2800" dirty="0"/>
          </a:p>
        </p:txBody>
      </p:sp>
      <p:sp>
        <p:nvSpPr>
          <p:cNvPr id="2" name="Title 1"/>
          <p:cNvSpPr>
            <a:spLocks noGrp="1"/>
          </p:cNvSpPr>
          <p:nvPr>
            <p:ph type="title"/>
          </p:nvPr>
        </p:nvSpPr>
        <p:spPr>
          <a:xfrm>
            <a:off x="0" y="1"/>
            <a:ext cx="9144000" cy="1142999"/>
          </a:xfrm>
        </p:spPr>
        <p:txBody>
          <a:bodyPr>
            <a:normAutofit fontScale="90000"/>
          </a:bodyPr>
          <a:lstStyle/>
          <a:p>
            <a:r>
              <a:rPr lang="en-US" b="1" dirty="0">
                <a:solidFill>
                  <a:srgbClr val="7030A0"/>
                </a:solidFill>
              </a:rPr>
              <a:t>MANAGEMENT OF SHOULDER DYSTOCIA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Contraindications to induction of </a:t>
            </a:r>
            <a:r>
              <a:rPr lang="en-US" dirty="0" err="1"/>
              <a:t>labour</a:t>
            </a:r>
            <a:endParaRPr lang="en-US" dirty="0"/>
          </a:p>
        </p:txBody>
      </p:sp>
      <p:sp>
        <p:nvSpPr>
          <p:cNvPr id="3" name="Content Placeholder 2"/>
          <p:cNvSpPr>
            <a:spLocks noGrp="1"/>
          </p:cNvSpPr>
          <p:nvPr>
            <p:ph idx="1"/>
          </p:nvPr>
        </p:nvSpPr>
        <p:spPr>
          <a:xfrm>
            <a:off x="152400" y="1676400"/>
            <a:ext cx="8991600" cy="4953000"/>
          </a:xfrm>
        </p:spPr>
        <p:txBody>
          <a:bodyPr>
            <a:normAutofit fontScale="92500" lnSpcReduction="10000"/>
          </a:bodyPr>
          <a:lstStyle/>
          <a:p>
            <a:r>
              <a:rPr lang="en-US" dirty="0" err="1"/>
              <a:t>Cephalopelvic</a:t>
            </a:r>
            <a:r>
              <a:rPr lang="en-US" dirty="0"/>
              <a:t> disproportion</a:t>
            </a:r>
          </a:p>
          <a:p>
            <a:r>
              <a:rPr lang="en-US" dirty="0"/>
              <a:t>Unreliable estimated date of delivery. Confirm estimated date of delivery and maturity by ultrasound</a:t>
            </a:r>
          </a:p>
          <a:p>
            <a:r>
              <a:rPr lang="en-US" dirty="0" err="1"/>
              <a:t>Malpresentation</a:t>
            </a:r>
            <a:endParaRPr lang="en-US" dirty="0"/>
          </a:p>
          <a:p>
            <a:r>
              <a:rPr lang="en-US" dirty="0"/>
              <a:t>Oblique or transverse lie</a:t>
            </a:r>
          </a:p>
          <a:p>
            <a:r>
              <a:rPr lang="en-US" dirty="0" err="1"/>
              <a:t>Foetal</a:t>
            </a:r>
            <a:r>
              <a:rPr lang="en-US" dirty="0"/>
              <a:t> compromise, that is, if the </a:t>
            </a:r>
            <a:r>
              <a:rPr lang="en-US" dirty="0" err="1"/>
              <a:t>foetus</a:t>
            </a:r>
            <a:r>
              <a:rPr lang="en-US" dirty="0"/>
              <a:t> could not stand the uterine contractions due to prematurity or placenta insufficiency. In such cases caesarean section is preferred</a:t>
            </a:r>
          </a:p>
          <a:p>
            <a:r>
              <a:rPr lang="en-US" dirty="0"/>
              <a:t>Psychological factors, for example, if the mother is against induction, her decision should be respected</a:t>
            </a:r>
          </a:p>
          <a:p>
            <a:r>
              <a:rPr lang="en-US" dirty="0"/>
              <a:t>Placenta </a:t>
            </a:r>
            <a:r>
              <a:rPr lang="en-US" dirty="0" err="1"/>
              <a:t>previa</a:t>
            </a:r>
            <a:endParaRPr lang="en-US" dirty="0"/>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2400"/>
            <a:ext cx="8686800" cy="5978525"/>
          </a:xfrm>
        </p:spPr>
        <p:txBody>
          <a:bodyPr/>
          <a:lstStyle/>
          <a:p>
            <a:r>
              <a:rPr lang="en-US" b="1" dirty="0">
                <a:solidFill>
                  <a:srgbClr val="7030A0"/>
                </a:solidFill>
              </a:rPr>
              <a:t>L</a:t>
            </a:r>
            <a:r>
              <a:rPr lang="en-US" dirty="0"/>
              <a:t>eg hyper flexion (</a:t>
            </a:r>
            <a:r>
              <a:rPr lang="en-US" b="1" dirty="0" err="1"/>
              <a:t>McRobert’s</a:t>
            </a:r>
            <a:r>
              <a:rPr lang="en-US" b="1" dirty="0"/>
              <a:t> </a:t>
            </a:r>
            <a:r>
              <a:rPr lang="en-US" b="1" dirty="0" err="1"/>
              <a:t>manoeuvre</a:t>
            </a:r>
            <a:r>
              <a:rPr lang="en-US" dirty="0"/>
              <a:t>) </a:t>
            </a:r>
          </a:p>
          <a:p>
            <a:r>
              <a:rPr lang="en-US" b="1" dirty="0">
                <a:solidFill>
                  <a:srgbClr val="7030A0"/>
                </a:solidFill>
              </a:rPr>
              <a:t>A</a:t>
            </a:r>
            <a:r>
              <a:rPr lang="en-US" dirty="0"/>
              <a:t>nterior shoulder </a:t>
            </a:r>
            <a:r>
              <a:rPr lang="en-US" dirty="0" err="1"/>
              <a:t>disimpaction</a:t>
            </a:r>
            <a:r>
              <a:rPr lang="en-US" dirty="0"/>
              <a:t> (apply </a:t>
            </a:r>
            <a:r>
              <a:rPr lang="en-US" dirty="0" err="1"/>
              <a:t>suprapubic</a:t>
            </a:r>
            <a:r>
              <a:rPr lang="en-US" dirty="0"/>
              <a:t> pressure) </a:t>
            </a:r>
          </a:p>
          <a:p>
            <a:r>
              <a:rPr lang="en-US" b="1" dirty="0">
                <a:solidFill>
                  <a:srgbClr val="7030A0"/>
                </a:solidFill>
              </a:rPr>
              <a:t>R</a:t>
            </a:r>
            <a:r>
              <a:rPr lang="en-US" b="1" dirty="0"/>
              <a:t>ubin</a:t>
            </a:r>
            <a:r>
              <a:rPr lang="en-US" dirty="0"/>
              <a:t> </a:t>
            </a:r>
            <a:r>
              <a:rPr lang="en-US" dirty="0" err="1"/>
              <a:t>manoeuvre</a:t>
            </a:r>
            <a:r>
              <a:rPr lang="en-US" dirty="0"/>
              <a:t> </a:t>
            </a:r>
          </a:p>
          <a:p>
            <a:r>
              <a:rPr lang="en-US" b="1" dirty="0">
                <a:solidFill>
                  <a:srgbClr val="7030A0"/>
                </a:solidFill>
              </a:rPr>
              <a:t>M</a:t>
            </a:r>
            <a:r>
              <a:rPr lang="en-US" dirty="0"/>
              <a:t>anual delivery of posterior arm </a:t>
            </a:r>
          </a:p>
          <a:p>
            <a:r>
              <a:rPr lang="en-US" b="1" dirty="0">
                <a:solidFill>
                  <a:srgbClr val="7030A0"/>
                </a:solidFill>
              </a:rPr>
              <a:t>E</a:t>
            </a:r>
            <a:r>
              <a:rPr lang="en-US" dirty="0"/>
              <a:t>pisiotomy </a:t>
            </a:r>
          </a:p>
          <a:p>
            <a:r>
              <a:rPr lang="en-US" b="1" dirty="0">
                <a:solidFill>
                  <a:srgbClr val="7030A0"/>
                </a:solidFill>
              </a:rPr>
              <a:t>R</a:t>
            </a:r>
            <a:r>
              <a:rPr lang="en-US" dirty="0"/>
              <a:t>oll over on all fours (</a:t>
            </a:r>
            <a:r>
              <a:rPr lang="en-US" b="1" dirty="0"/>
              <a:t>Gaskin </a:t>
            </a:r>
            <a:r>
              <a:rPr lang="en-US" b="1" dirty="0" err="1"/>
              <a:t>Manoeuvre</a:t>
            </a:r>
            <a:r>
              <a:rPr lang="en-US" dirty="0"/>
              <a:t>) </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r>
              <a:rPr lang="en-US" sz="2800" dirty="0"/>
              <a:t>Also commonly used is the </a:t>
            </a:r>
            <a:r>
              <a:rPr lang="en-US" sz="2800" b="1" u="sng" dirty="0">
                <a:solidFill>
                  <a:srgbClr val="7030A0"/>
                </a:solidFill>
              </a:rPr>
              <a:t>HELPERR</a:t>
            </a:r>
            <a:r>
              <a:rPr lang="en-US" sz="2800" b="1" u="sng" dirty="0">
                <a:solidFill>
                  <a:srgbClr val="FFFF00"/>
                </a:solidFill>
              </a:rPr>
              <a:t> </a:t>
            </a:r>
            <a:r>
              <a:rPr lang="en-US" sz="2800" dirty="0"/>
              <a:t>Mnemonic. This is a clinical tool that offers a structured framework for coping with shoulder </a:t>
            </a:r>
            <a:r>
              <a:rPr lang="en-US" sz="2800" dirty="0" err="1"/>
              <a:t>dystocia</a:t>
            </a:r>
            <a:r>
              <a:rPr lang="en-US" sz="2800" dirty="0"/>
              <a:t>. These </a:t>
            </a:r>
            <a:r>
              <a:rPr lang="en-US" sz="2800" dirty="0" err="1"/>
              <a:t>manoeuvres</a:t>
            </a:r>
            <a:r>
              <a:rPr lang="en-US" sz="2800" dirty="0"/>
              <a:t> are designed to do one of three things:</a:t>
            </a:r>
          </a:p>
          <a:p>
            <a:pPr lvl="1"/>
            <a:r>
              <a:rPr lang="en-US" sz="2400" dirty="0"/>
              <a:t>Increase the functional size of the bony pelvis through flattening of the lumbar </a:t>
            </a:r>
            <a:r>
              <a:rPr lang="en-US" sz="2400" dirty="0" err="1"/>
              <a:t>lordosis</a:t>
            </a:r>
            <a:r>
              <a:rPr lang="en-US" sz="2400" dirty="0"/>
              <a:t> and </a:t>
            </a:r>
            <a:r>
              <a:rPr lang="en-US" sz="2400" dirty="0" err="1"/>
              <a:t>cephalad</a:t>
            </a:r>
            <a:r>
              <a:rPr lang="en-US" sz="2400" dirty="0"/>
              <a:t> rotation of the </a:t>
            </a:r>
            <a:r>
              <a:rPr lang="en-US" sz="2400" dirty="0" err="1"/>
              <a:t>symphysis</a:t>
            </a:r>
            <a:r>
              <a:rPr lang="en-US" sz="2400" dirty="0"/>
              <a:t> (i.e., the </a:t>
            </a:r>
            <a:r>
              <a:rPr lang="en-US" sz="2400" dirty="0" err="1"/>
              <a:t>McRobert's</a:t>
            </a:r>
            <a:r>
              <a:rPr lang="en-US" sz="2400" dirty="0"/>
              <a:t> </a:t>
            </a:r>
            <a:r>
              <a:rPr lang="en-US" sz="2400" dirty="0" err="1"/>
              <a:t>manoeuvre</a:t>
            </a:r>
            <a:r>
              <a:rPr lang="en-US" sz="2400" dirty="0"/>
              <a:t>); </a:t>
            </a:r>
          </a:p>
          <a:p>
            <a:pPr lvl="1"/>
            <a:r>
              <a:rPr lang="en-US" sz="2400" dirty="0"/>
              <a:t>Decrease the </a:t>
            </a:r>
            <a:r>
              <a:rPr lang="en-US" sz="2400" dirty="0" err="1"/>
              <a:t>biacromial</a:t>
            </a:r>
            <a:r>
              <a:rPr lang="en-US" sz="2400" dirty="0"/>
              <a:t> diameter (i.e., the breadth of the shoulders) of the </a:t>
            </a:r>
            <a:r>
              <a:rPr lang="en-US" sz="2400" dirty="0" err="1"/>
              <a:t>foetus</a:t>
            </a:r>
            <a:r>
              <a:rPr lang="en-US" sz="2400" dirty="0"/>
              <a:t> through application of </a:t>
            </a:r>
            <a:r>
              <a:rPr lang="en-US" sz="2400" dirty="0" err="1"/>
              <a:t>suprapubic</a:t>
            </a:r>
            <a:r>
              <a:rPr lang="en-US" sz="2400" dirty="0"/>
              <a:t> pressure (i.e., internal pressure on the posterior aspect of the impacted shoulder); </a:t>
            </a:r>
          </a:p>
          <a:p>
            <a:pPr lvl="1"/>
            <a:r>
              <a:rPr lang="en-US" sz="2400" dirty="0"/>
              <a:t>Change the relationship of the </a:t>
            </a:r>
            <a:r>
              <a:rPr lang="en-US" sz="2400" dirty="0" err="1"/>
              <a:t>biacromial</a:t>
            </a:r>
            <a:r>
              <a:rPr lang="en-US" sz="2400" dirty="0"/>
              <a:t> diameter within the bony pelvis through internal rotation </a:t>
            </a:r>
            <a:r>
              <a:rPr lang="en-US" sz="2400" dirty="0" err="1"/>
              <a:t>manoeuvres</a:t>
            </a:r>
            <a:r>
              <a:rPr lang="en-US" sz="2400" dirty="0"/>
              <a:t>. </a:t>
            </a:r>
          </a:p>
          <a:p>
            <a:pPr lvl="2">
              <a:buNone/>
            </a:pP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pPr>
              <a:buNone/>
            </a:pPr>
            <a:r>
              <a:rPr lang="en-US" b="1" u="sng" dirty="0">
                <a:solidFill>
                  <a:srgbClr val="7030A0"/>
                </a:solidFill>
              </a:rPr>
              <a:t>THE HELPERR MNEMONIC </a:t>
            </a:r>
          </a:p>
          <a:p>
            <a:pPr>
              <a:buFont typeface="Wingdings" pitchFamily="2" charset="2"/>
              <a:buChar char="ü"/>
            </a:pPr>
            <a:r>
              <a:rPr lang="en-US" sz="2800" b="1" dirty="0">
                <a:solidFill>
                  <a:srgbClr val="7030A0"/>
                </a:solidFill>
              </a:rPr>
              <a:t>H</a:t>
            </a:r>
            <a:r>
              <a:rPr lang="en-US" sz="2800" b="1" dirty="0"/>
              <a:t> 	Call for help. 	</a:t>
            </a:r>
          </a:p>
          <a:p>
            <a:r>
              <a:rPr lang="en-US" sz="2800" dirty="0"/>
              <a:t>This refers to activating the pre-arranged protocol or requesting the appropriate personnel to respond with necessary equipment to the labor and delivery unit. </a:t>
            </a:r>
          </a:p>
          <a:p>
            <a:pPr>
              <a:buFont typeface="Wingdings" pitchFamily="2" charset="2"/>
              <a:buChar char="ü"/>
            </a:pPr>
            <a:r>
              <a:rPr lang="en-US" sz="2800" b="1" dirty="0">
                <a:solidFill>
                  <a:srgbClr val="7030A0"/>
                </a:solidFill>
              </a:rPr>
              <a:t>E </a:t>
            </a:r>
            <a:r>
              <a:rPr lang="en-US" sz="2800" b="1" dirty="0"/>
              <a:t>	Evaluate for episiotomy. 	</a:t>
            </a:r>
          </a:p>
          <a:p>
            <a:r>
              <a:rPr lang="en-US" sz="2800" dirty="0"/>
              <a:t>Episiotomy should be considered throughout the management of shoulder </a:t>
            </a:r>
            <a:r>
              <a:rPr lang="en-US" sz="2800" dirty="0" err="1"/>
              <a:t>dystocia</a:t>
            </a:r>
            <a:r>
              <a:rPr lang="en-US" sz="2800" dirty="0"/>
              <a:t> but is necessary only to make more room if rotation maneuvers are required. Shoulder </a:t>
            </a:r>
            <a:r>
              <a:rPr lang="en-US" sz="2800" dirty="0" err="1"/>
              <a:t>dystocia</a:t>
            </a:r>
            <a:r>
              <a:rPr lang="en-US" sz="2800" dirty="0"/>
              <a:t> is a bony impaction, so episiotomy alone will not release the shoulder. Because most cases of shoulder </a:t>
            </a:r>
            <a:r>
              <a:rPr lang="en-US" sz="2800" dirty="0" err="1"/>
              <a:t>dystocia</a:t>
            </a:r>
            <a:r>
              <a:rPr lang="en-US" sz="2800" dirty="0"/>
              <a:t> can be relieved with the </a:t>
            </a:r>
            <a:r>
              <a:rPr lang="en-US" sz="2800" dirty="0" err="1"/>
              <a:t>McRobert's</a:t>
            </a:r>
            <a:r>
              <a:rPr lang="en-US" sz="2800" dirty="0"/>
              <a:t> maneuver and </a:t>
            </a:r>
            <a:r>
              <a:rPr lang="en-US" sz="2800" dirty="0" err="1"/>
              <a:t>suprapubic</a:t>
            </a:r>
            <a:r>
              <a:rPr lang="en-US" sz="2800" dirty="0"/>
              <a:t> pressure, many women can be spared a surgical incision. 	</a:t>
            </a:r>
          </a:p>
          <a:p>
            <a:pPr>
              <a:buNone/>
            </a:pPr>
            <a:endParaRPr lang="en-US" u="sng" dirty="0">
              <a:solidFill>
                <a:srgbClr val="FFFF00"/>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itchFamily="2" charset="2"/>
              <a:buChar char="v"/>
            </a:pPr>
            <a:r>
              <a:rPr lang="en-US" sz="2800" b="1" dirty="0">
                <a:solidFill>
                  <a:srgbClr val="7030A0"/>
                </a:solidFill>
              </a:rPr>
              <a:t>L </a:t>
            </a:r>
            <a:r>
              <a:rPr lang="en-US" sz="2800" b="1" dirty="0"/>
              <a:t>	Legs (the </a:t>
            </a:r>
            <a:r>
              <a:rPr lang="en-US" sz="2800" b="1" dirty="0" err="1"/>
              <a:t>McRobert's</a:t>
            </a:r>
            <a:r>
              <a:rPr lang="en-US" sz="2800" b="1" dirty="0"/>
              <a:t> maneuver) 	</a:t>
            </a:r>
          </a:p>
          <a:p>
            <a:r>
              <a:rPr lang="en-US" sz="2800" dirty="0"/>
              <a:t>This procedure involves flexing and abducting the maternal hips, positioning the maternal thighs up onto the maternal abdomen. This in effect straightens the </a:t>
            </a:r>
            <a:r>
              <a:rPr lang="en-US" sz="2800" dirty="0" err="1"/>
              <a:t>lumbosacral</a:t>
            </a:r>
            <a:r>
              <a:rPr lang="en-US" sz="2800" dirty="0"/>
              <a:t> </a:t>
            </a:r>
            <a:r>
              <a:rPr lang="en-US" sz="2800" dirty="0" err="1"/>
              <a:t>lordosis</a:t>
            </a:r>
            <a:r>
              <a:rPr lang="en-US" sz="2800" dirty="0"/>
              <a:t>, Increases AP diameter of pelvis, Flexes the fetal spine and as a result Reduces &gt;40% of shoulder </a:t>
            </a:r>
            <a:r>
              <a:rPr lang="en-US" sz="2800" dirty="0" err="1"/>
              <a:t>dystocia</a:t>
            </a:r>
            <a:r>
              <a:rPr lang="en-US" sz="2800" dirty="0"/>
              <a:t>. </a:t>
            </a:r>
          </a:p>
          <a:p>
            <a:r>
              <a:rPr lang="en-US" sz="2800" dirty="0"/>
              <a:t>Nurses and family members present at the delivery can provide assistance for this maneuver 	</a:t>
            </a:r>
          </a:p>
          <a:p>
            <a:pPr>
              <a:buFont typeface="Wingdings" pitchFamily="2" charset="2"/>
              <a:buChar char="v"/>
            </a:pPr>
            <a:endParaRPr lang="en-US" sz="2800" dirty="0"/>
          </a:p>
          <a:p>
            <a:endParaRPr lang="en-US" sz="28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itchFamily="2" charset="2"/>
              <a:buChar char="v"/>
            </a:pPr>
            <a:r>
              <a:rPr lang="en-US" sz="2800" b="1" dirty="0">
                <a:solidFill>
                  <a:srgbClr val="7030A0"/>
                </a:solidFill>
              </a:rPr>
              <a:t>P </a:t>
            </a:r>
            <a:r>
              <a:rPr lang="en-US" sz="2800" b="1" dirty="0"/>
              <a:t>	</a:t>
            </a:r>
            <a:r>
              <a:rPr lang="en-US" sz="2800" b="1" dirty="0" err="1"/>
              <a:t>Suprapubic</a:t>
            </a:r>
            <a:r>
              <a:rPr lang="en-US" sz="2800" b="1" dirty="0"/>
              <a:t> pressure 	</a:t>
            </a:r>
          </a:p>
          <a:p>
            <a:r>
              <a:rPr lang="en-US" sz="2800" dirty="0"/>
              <a:t>The hand of an assistant should be placed </a:t>
            </a:r>
            <a:r>
              <a:rPr lang="en-US" sz="2800" dirty="0" err="1"/>
              <a:t>suprapubically</a:t>
            </a:r>
            <a:r>
              <a:rPr lang="en-US" sz="2800" dirty="0"/>
              <a:t> over the fetal anterior shoulder, applying pressure in a cardiopulmonary resuscitation style with a downward and lateral motion on the posterior aspect of the fetal shoulder. The aim is to adduct the anterior shoulder. This maneuver should be attempted while continuing downward traction. Initially this is continuous, but may involve a rocking motion 	</a:t>
            </a:r>
          </a:p>
          <a:p>
            <a:pPr>
              <a:buNone/>
            </a:pPr>
            <a:r>
              <a:rPr lang="en-US" sz="2800" dirty="0"/>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4800" y="304800"/>
            <a:ext cx="8382000" cy="6096000"/>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fontScale="92500" lnSpcReduction="10000"/>
          </a:bodyPr>
          <a:lstStyle/>
          <a:p>
            <a:r>
              <a:rPr lang="en-US" sz="2800" b="1" dirty="0">
                <a:solidFill>
                  <a:srgbClr val="7030A0"/>
                </a:solidFill>
              </a:rPr>
              <a:t>E</a:t>
            </a:r>
            <a:r>
              <a:rPr lang="en-US" sz="2800" b="1" dirty="0">
                <a:solidFill>
                  <a:srgbClr val="FFFF00"/>
                </a:solidFill>
              </a:rPr>
              <a:t> 	</a:t>
            </a:r>
            <a:r>
              <a:rPr lang="en-US" sz="2800" b="1" dirty="0"/>
              <a:t>Enter maneuvers (internal rotation) </a:t>
            </a:r>
            <a:r>
              <a:rPr lang="en-US" sz="2800" dirty="0"/>
              <a:t>	</a:t>
            </a:r>
          </a:p>
          <a:p>
            <a:r>
              <a:rPr lang="en-US" sz="2800" dirty="0"/>
              <a:t>These maneuvers attempt to manipulate the fetus to rotate the anterior shoulder into an oblique plane and under the maternal </a:t>
            </a:r>
            <a:r>
              <a:rPr lang="en-US" sz="2800" dirty="0" err="1"/>
              <a:t>symphysis</a:t>
            </a:r>
            <a:r>
              <a:rPr lang="en-US" sz="2800" dirty="0"/>
              <a:t>.</a:t>
            </a:r>
          </a:p>
          <a:p>
            <a:r>
              <a:rPr lang="en-US" sz="2800" dirty="0"/>
              <a:t>In the </a:t>
            </a:r>
            <a:r>
              <a:rPr lang="en-US" sz="2800" u="sng" dirty="0">
                <a:solidFill>
                  <a:srgbClr val="7030A0"/>
                </a:solidFill>
              </a:rPr>
              <a:t>Rubin maneuver</a:t>
            </a:r>
            <a:r>
              <a:rPr lang="en-US" sz="2800" dirty="0"/>
              <a:t>, the posterior shoulder should be approached from behind and the scapula adducted and rotated in the direction of fetal chest to oblique </a:t>
            </a:r>
            <a:r>
              <a:rPr lang="en-US" sz="2800" dirty="0" err="1"/>
              <a:t>position,thus</a:t>
            </a:r>
            <a:r>
              <a:rPr lang="en-US" sz="2800" dirty="0"/>
              <a:t> rotating the anterior shoulder away from the </a:t>
            </a:r>
            <a:r>
              <a:rPr lang="en-US" sz="2800" dirty="0" err="1"/>
              <a:t>symphysis</a:t>
            </a:r>
            <a:r>
              <a:rPr lang="en-US" sz="2800" dirty="0"/>
              <a:t> pubis . </a:t>
            </a:r>
          </a:p>
          <a:p>
            <a:r>
              <a:rPr lang="en-US" sz="2800" dirty="0"/>
              <a:t>If the above fails, </a:t>
            </a:r>
            <a:r>
              <a:rPr lang="en-US" sz="2800" dirty="0">
                <a:solidFill>
                  <a:srgbClr val="7030A0"/>
                </a:solidFill>
              </a:rPr>
              <a:t>the </a:t>
            </a:r>
            <a:r>
              <a:rPr lang="en-US" sz="2800" u="sng" dirty="0">
                <a:solidFill>
                  <a:srgbClr val="7030A0"/>
                </a:solidFill>
              </a:rPr>
              <a:t>Woodscrew maneuver </a:t>
            </a:r>
            <a:r>
              <a:rPr lang="en-US" sz="2800" dirty="0">
                <a:solidFill>
                  <a:srgbClr val="7030A0"/>
                </a:solidFill>
              </a:rPr>
              <a:t> </a:t>
            </a:r>
            <a:r>
              <a:rPr lang="en-US" sz="2800" dirty="0"/>
              <a:t>may be applied. In this case the posterior shoulder is approached from the front and gently rotated towards the </a:t>
            </a:r>
            <a:r>
              <a:rPr lang="en-US" sz="2800" dirty="0" err="1"/>
              <a:t>symphysis</a:t>
            </a:r>
            <a:r>
              <a:rPr lang="en-US" sz="2800" dirty="0"/>
              <a:t> pubis to make it anterior. </a:t>
            </a:r>
          </a:p>
          <a:p>
            <a:r>
              <a:rPr lang="en-US" sz="2800" dirty="0"/>
              <a:t>When this fails, the </a:t>
            </a:r>
            <a:r>
              <a:rPr lang="en-US" sz="2800" u="sng" dirty="0">
                <a:solidFill>
                  <a:srgbClr val="7030A0"/>
                </a:solidFill>
              </a:rPr>
              <a:t>Reverse woodscrew maneuver </a:t>
            </a:r>
            <a:r>
              <a:rPr lang="en-US" sz="2800" dirty="0"/>
              <a:t>may be applied; In this instance the posterior shoulder is approached from behind and rotated In the opposite direction from Rubin or woodscrew maneuver</a:t>
            </a:r>
          </a:p>
          <a:p>
            <a:endParaRPr lang="en-US" sz="28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r>
              <a:rPr lang="en-US" sz="2800" dirty="0"/>
              <a:t>These maneuvers can be difficult to perform when the anterior shoulder is wedged beneath the </a:t>
            </a:r>
            <a:r>
              <a:rPr lang="en-US" sz="2800" dirty="0" err="1"/>
              <a:t>symphysis</a:t>
            </a:r>
            <a:r>
              <a:rPr lang="en-US" sz="2800" dirty="0"/>
              <a:t>. At times, it is necessary to push the fetus up into the pelvis slightly to accomplish the maneuvers. </a:t>
            </a:r>
            <a:r>
              <a:rPr lang="en-US" sz="2800" dirty="0" err="1"/>
              <a:t>McRobert's</a:t>
            </a:r>
            <a:r>
              <a:rPr lang="en-US" sz="2800" dirty="0"/>
              <a:t> maneuver should continue throughout this process. </a:t>
            </a:r>
          </a:p>
          <a:p>
            <a:pPr>
              <a:buFont typeface="Wingdings" pitchFamily="2" charset="2"/>
              <a:buChar char="v"/>
            </a:pPr>
            <a:r>
              <a:rPr lang="en-US" sz="2800" b="1" dirty="0">
                <a:solidFill>
                  <a:srgbClr val="7030A0"/>
                </a:solidFill>
              </a:rPr>
              <a:t>R 	</a:t>
            </a:r>
            <a:r>
              <a:rPr lang="en-US" sz="2800" b="1" dirty="0"/>
              <a:t>Remove the posterior arm. 	</a:t>
            </a:r>
          </a:p>
          <a:p>
            <a:r>
              <a:rPr lang="en-US" sz="2800" dirty="0"/>
              <a:t>Removing the posterior arm from the birth canal also shortens the </a:t>
            </a:r>
            <a:r>
              <a:rPr lang="en-US" sz="2800" dirty="0" err="1"/>
              <a:t>bisacromial</a:t>
            </a:r>
            <a:r>
              <a:rPr lang="en-US" sz="2800" dirty="0"/>
              <a:t> diameter, allowing the fetus to drop into the sacral hollow, freeing the impaction. The elbow then should be flexed and the forearm delivered in a sweeping motion over the fetal anterior chest wall. Grasping and pulling directly on the fetal arm may fracture the </a:t>
            </a:r>
            <a:r>
              <a:rPr lang="en-US" sz="2800" dirty="0" err="1"/>
              <a:t>humerus</a:t>
            </a:r>
            <a:r>
              <a:rPr lang="en-US" sz="2800" dirty="0"/>
              <a:t>. 	</a:t>
            </a:r>
          </a:p>
          <a:p>
            <a:r>
              <a:rPr lang="en-US" sz="2800" dirty="0"/>
              <a:t>	</a:t>
            </a:r>
          </a:p>
          <a:p>
            <a:endParaRPr lang="en-US" sz="28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quarter" idx="2"/>
          </p:nvPr>
        </p:nvPicPr>
        <p:blipFill>
          <a:blip r:embed="rId2" cstate="print"/>
          <a:srcRect/>
          <a:stretch>
            <a:fillRect/>
          </a:stretch>
        </p:blipFill>
        <p:spPr bwMode="auto">
          <a:xfrm>
            <a:off x="0" y="0"/>
            <a:ext cx="4497388" cy="6858000"/>
          </a:xfrm>
          <a:prstGeom prst="rect">
            <a:avLst/>
          </a:prstGeom>
          <a:noFill/>
          <a:ln w="9525">
            <a:noFill/>
            <a:miter lim="800000"/>
            <a:headEnd/>
            <a:tailEnd/>
          </a:ln>
        </p:spPr>
      </p:pic>
      <p:pic>
        <p:nvPicPr>
          <p:cNvPr id="3074" name="Picture 2"/>
          <p:cNvPicPr>
            <a:picLocks noGrp="1" noChangeAspect="1" noChangeArrowheads="1"/>
          </p:cNvPicPr>
          <p:nvPr>
            <p:ph sz="quarter" idx="4"/>
          </p:nvPr>
        </p:nvPicPr>
        <p:blipFill>
          <a:blip r:embed="rId3" cstate="print"/>
          <a:srcRect/>
          <a:stretch>
            <a:fillRect/>
          </a:stretch>
        </p:blipFill>
        <p:spPr bwMode="auto">
          <a:xfrm>
            <a:off x="4689475" y="0"/>
            <a:ext cx="4454525" cy="6857999"/>
          </a:xfrm>
          <a:prstGeom prst="rect">
            <a:avLst/>
          </a:prstGeom>
          <a:noFill/>
          <a:ln w="9525">
            <a:noFill/>
            <a:miter lim="800000"/>
            <a:headEnd/>
            <a:tailEnd/>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itchFamily="2" charset="2"/>
              <a:buChar char="v"/>
            </a:pPr>
            <a:r>
              <a:rPr lang="en-US" sz="2800" b="1" dirty="0">
                <a:solidFill>
                  <a:srgbClr val="7030A0"/>
                </a:solidFill>
              </a:rPr>
              <a:t>R</a:t>
            </a:r>
            <a:r>
              <a:rPr lang="en-US" sz="2800" b="1" dirty="0">
                <a:solidFill>
                  <a:srgbClr val="FFFF00"/>
                </a:solidFill>
              </a:rPr>
              <a:t> </a:t>
            </a:r>
            <a:r>
              <a:rPr lang="en-US" sz="2800" b="1" dirty="0"/>
              <a:t>	Roll the patient. 	</a:t>
            </a:r>
          </a:p>
          <a:p>
            <a:r>
              <a:rPr lang="en-US" sz="2800" dirty="0"/>
              <a:t>The patient rolls from her existing position to the all-fours position. This usually increases the pelvic diameters. Often, the shoulder will dislodge during the act of turning, so that this movement alone may be sufficient to dislodge the impaction. In addition, once the position change is completed, gravitational forces may aid in the </a:t>
            </a:r>
            <a:r>
              <a:rPr lang="en-US" sz="2800" dirty="0" err="1"/>
              <a:t>disimpaction</a:t>
            </a:r>
            <a:r>
              <a:rPr lang="en-US" sz="2800" dirty="0"/>
              <a:t> of the fetal shoulders. 	</a:t>
            </a:r>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Favourable factors for induction</a:t>
            </a:r>
          </a:p>
        </p:txBody>
      </p:sp>
      <p:sp>
        <p:nvSpPr>
          <p:cNvPr id="3" name="Content Placeholder 2"/>
          <p:cNvSpPr>
            <a:spLocks noGrp="1"/>
          </p:cNvSpPr>
          <p:nvPr>
            <p:ph idx="1"/>
          </p:nvPr>
        </p:nvSpPr>
        <p:spPr/>
        <p:txBody>
          <a:bodyPr/>
          <a:lstStyle/>
          <a:p>
            <a:r>
              <a:rPr lang="en-US" dirty="0"/>
              <a:t>38 or more weeks of gestation</a:t>
            </a:r>
          </a:p>
          <a:p>
            <a:r>
              <a:rPr lang="en-US" dirty="0"/>
              <a:t>Bishop's score of six or more</a:t>
            </a:r>
          </a:p>
          <a:p>
            <a:r>
              <a:rPr lang="en-US" dirty="0"/>
              <a:t>Where 3/5ths of the head or less is palpable above the pelvic brim</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a:buNone/>
            </a:pPr>
            <a:r>
              <a:rPr lang="en-US" sz="2800" b="1" u="sng" dirty="0"/>
              <a:t>Deliberate clavicle fracture </a:t>
            </a:r>
            <a:r>
              <a:rPr lang="en-US" sz="2800" b="1" dirty="0"/>
              <a:t>	</a:t>
            </a:r>
          </a:p>
          <a:p>
            <a:r>
              <a:rPr lang="en-US" sz="2800" dirty="0"/>
              <a:t>Direct upward pressure on the mid-portion of the fetal clavicle; reduces the shoulder-to-shoulder distance.</a:t>
            </a:r>
          </a:p>
          <a:p>
            <a:pPr>
              <a:buNone/>
            </a:pPr>
            <a:r>
              <a:rPr lang="en-US" sz="2800" b="1" u="sng" dirty="0" err="1"/>
              <a:t>Zavanelli</a:t>
            </a:r>
            <a:r>
              <a:rPr lang="en-US" sz="2800" b="1" u="sng" dirty="0"/>
              <a:t> maneuver </a:t>
            </a:r>
            <a:r>
              <a:rPr lang="en-US" sz="2800" b="1" dirty="0"/>
              <a:t>	</a:t>
            </a:r>
          </a:p>
          <a:p>
            <a:r>
              <a:rPr lang="en-US" sz="2800" dirty="0"/>
              <a:t>Cephalic replacement followed by cesarean delivery; involves rotating the fetal head into a direct </a:t>
            </a:r>
            <a:r>
              <a:rPr lang="en-US" sz="2800" dirty="0" err="1"/>
              <a:t>occiput</a:t>
            </a:r>
            <a:r>
              <a:rPr lang="en-US" sz="2800" dirty="0"/>
              <a:t> anterior position, then flexing and pushing the vertex back into the birth canal, while holding continuous upward pressure until cesarean delivery is accomplished. </a:t>
            </a:r>
          </a:p>
        </p:txBody>
      </p:sp>
      <p:sp>
        <p:nvSpPr>
          <p:cNvPr id="2" name="Title 1"/>
          <p:cNvSpPr>
            <a:spLocks noGrp="1"/>
          </p:cNvSpPr>
          <p:nvPr>
            <p:ph type="title"/>
          </p:nvPr>
        </p:nvSpPr>
        <p:spPr>
          <a:xfrm>
            <a:off x="0" y="1"/>
            <a:ext cx="9144000" cy="1142999"/>
          </a:xfrm>
        </p:spPr>
        <p:txBody>
          <a:bodyPr>
            <a:normAutofit fontScale="90000"/>
          </a:bodyPr>
          <a:lstStyle/>
          <a:p>
            <a:r>
              <a:rPr lang="en-US" b="1" dirty="0"/>
              <a:t>MANOEUVRES OF LAST RESORT FOR SHOULDER DYSTOCIA </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err="1"/>
              <a:t>Tocolysis</a:t>
            </a:r>
            <a:r>
              <a:rPr lang="en-US" sz="2800" dirty="0"/>
              <a:t> may be a helpful adjunct to this procedure, although it has not been proved to enhance success over cases in which it was not used. An operating team, anesthesiologist, and physicians capable of performing a cesarean delivery must be present, and this maneuver should never be attempted if a </a:t>
            </a:r>
            <a:r>
              <a:rPr lang="en-US" sz="2800" dirty="0" err="1"/>
              <a:t>nuchal</a:t>
            </a:r>
            <a:r>
              <a:rPr lang="en-US" sz="2800" dirty="0"/>
              <a:t> cord previously has been clamped and cut. 	</a:t>
            </a:r>
          </a:p>
          <a:p>
            <a:pPr>
              <a:buNone/>
            </a:pPr>
            <a:r>
              <a:rPr lang="en-US" sz="2800" b="1" u="sng" dirty="0"/>
              <a:t>Use of General anesthesia </a:t>
            </a:r>
            <a:r>
              <a:rPr lang="en-US" sz="2800" b="1" dirty="0"/>
              <a:t>	</a:t>
            </a:r>
          </a:p>
          <a:p>
            <a:r>
              <a:rPr lang="en-US" sz="2800" dirty="0"/>
              <a:t>Musculoskeletal or uterine relaxation with halothane (</a:t>
            </a:r>
            <a:r>
              <a:rPr lang="en-US" sz="2800" dirty="0" err="1"/>
              <a:t>Fluothane</a:t>
            </a:r>
            <a:r>
              <a:rPr lang="en-US" sz="2800" dirty="0"/>
              <a:t>) or another general anesthetic may bring about enough uterine relaxation to effect delivery. Oral or intravenous nitroglycerin may be used as an alternative to general anesthesia. 	</a:t>
            </a:r>
          </a:p>
          <a:p>
            <a:endParaRPr lang="en-US" sz="28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u="sng" dirty="0"/>
              <a:t>ABDOMINAL SURGERY WITH HYSTEROTOMY </a:t>
            </a:r>
            <a:r>
              <a:rPr lang="en-US" sz="2800" b="1" dirty="0"/>
              <a:t>	</a:t>
            </a:r>
          </a:p>
          <a:p>
            <a:r>
              <a:rPr lang="en-US" sz="2800" dirty="0"/>
              <a:t>General anesthesia is induced and cesarean incision performed, after which the surgeon rotates the infant </a:t>
            </a:r>
            <a:r>
              <a:rPr lang="en-US" sz="2800" dirty="0" err="1"/>
              <a:t>transabdominally</a:t>
            </a:r>
            <a:r>
              <a:rPr lang="en-US" sz="2800" dirty="0"/>
              <a:t> through the </a:t>
            </a:r>
            <a:r>
              <a:rPr lang="en-US" sz="2800" dirty="0" err="1"/>
              <a:t>hysterotomy</a:t>
            </a:r>
            <a:r>
              <a:rPr lang="en-US" sz="2800" dirty="0"/>
              <a:t> incision, allowing the shoulders to rotate, much like a woods corkscrew maneuver. Vaginal extraction is then accomplished by another physician. 	</a:t>
            </a:r>
          </a:p>
          <a:p>
            <a:pPr>
              <a:buNone/>
            </a:pPr>
            <a:r>
              <a:rPr lang="en-US" sz="2800" b="1" u="sng" dirty="0"/>
              <a:t>SYMPHYSIOTOMY </a:t>
            </a:r>
            <a:r>
              <a:rPr lang="en-US" sz="2800" b="1" dirty="0"/>
              <a:t>	</a:t>
            </a:r>
          </a:p>
          <a:p>
            <a:r>
              <a:rPr lang="en-US" sz="2800" dirty="0"/>
              <a:t>Intentional division of the fibrous cartilage of the </a:t>
            </a:r>
            <a:r>
              <a:rPr lang="en-US" sz="2800" dirty="0" err="1"/>
              <a:t>symphysis</a:t>
            </a:r>
            <a:r>
              <a:rPr lang="en-US" sz="2800" dirty="0"/>
              <a:t> pubis under local anesthesia has been used more widely in developing countries. It should be used only when all other maneuvers have failed and capability of cesarean delivery is unavailable 	</a:t>
            </a:r>
          </a:p>
          <a:p>
            <a:r>
              <a:rPr lang="en-US" sz="2800" dirty="0"/>
              <a:t>	</a:t>
            </a:r>
          </a:p>
          <a:p>
            <a:endParaRPr lang="en-US" sz="28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a:buNone/>
            </a:pPr>
            <a:r>
              <a:rPr lang="en-US" sz="2800" b="1" u="sng" dirty="0"/>
              <a:t>Maternal</a:t>
            </a:r>
            <a:r>
              <a:rPr lang="en-US" sz="2800" b="1" dirty="0"/>
              <a:t> 	</a:t>
            </a:r>
          </a:p>
          <a:p>
            <a:r>
              <a:rPr lang="en-US" sz="2800" dirty="0"/>
              <a:t>Postpartum hemorrhage –commonest (11%) 	</a:t>
            </a:r>
          </a:p>
          <a:p>
            <a:r>
              <a:rPr lang="en-US" sz="2800" dirty="0" err="1"/>
              <a:t>Rectovaginal</a:t>
            </a:r>
            <a:r>
              <a:rPr lang="en-US" sz="2800" dirty="0"/>
              <a:t> fistula 	</a:t>
            </a:r>
          </a:p>
          <a:p>
            <a:r>
              <a:rPr lang="en-US" sz="2800" dirty="0" err="1"/>
              <a:t>Symphysis</a:t>
            </a:r>
            <a:r>
              <a:rPr lang="en-US" sz="2800" dirty="0"/>
              <a:t> separation or </a:t>
            </a:r>
            <a:r>
              <a:rPr lang="en-US" sz="2800" dirty="0" err="1"/>
              <a:t>diastasis</a:t>
            </a:r>
            <a:r>
              <a:rPr lang="en-US" sz="2800" dirty="0"/>
              <a:t>, with or without transient femoral neuropathy 	</a:t>
            </a:r>
          </a:p>
          <a:p>
            <a:r>
              <a:rPr lang="en-US" sz="2800" dirty="0"/>
              <a:t>Third- or fourth-degree episiotomy or tear with anal sphincter damage 	</a:t>
            </a:r>
          </a:p>
          <a:p>
            <a:r>
              <a:rPr lang="en-US" sz="2800" dirty="0"/>
              <a:t>Uterine rupture </a:t>
            </a:r>
          </a:p>
          <a:p>
            <a:r>
              <a:rPr lang="en-US" sz="2800" dirty="0"/>
              <a:t>Soft tissue injuries 	</a:t>
            </a:r>
          </a:p>
          <a:p>
            <a:endParaRPr lang="en-US" sz="2800" dirty="0"/>
          </a:p>
        </p:txBody>
      </p:sp>
      <p:sp>
        <p:nvSpPr>
          <p:cNvPr id="2" name="Title 1"/>
          <p:cNvSpPr>
            <a:spLocks noGrp="1"/>
          </p:cNvSpPr>
          <p:nvPr>
            <p:ph type="title"/>
          </p:nvPr>
        </p:nvSpPr>
        <p:spPr>
          <a:xfrm>
            <a:off x="0" y="1"/>
            <a:ext cx="9144000" cy="1066799"/>
          </a:xfrm>
          <a:solidFill>
            <a:srgbClr val="7030A0"/>
          </a:solidFill>
        </p:spPr>
        <p:txBody>
          <a:bodyPr>
            <a:normAutofit fontScale="90000"/>
          </a:bodyPr>
          <a:lstStyle/>
          <a:p>
            <a:r>
              <a:rPr lang="en-US" b="1" dirty="0">
                <a:solidFill>
                  <a:srgbClr val="FFFF00"/>
                </a:solidFill>
              </a:rPr>
              <a:t>COMPLICATIONS OF SHOULDER DYSTOCIA: </a:t>
            </a:r>
            <a:endParaRPr lang="en-US" dirty="0">
              <a:solidFill>
                <a:srgbClr val="FFFF00"/>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a:t>Fetal</a:t>
            </a:r>
            <a:r>
              <a:rPr lang="en-US" sz="2800" b="1" dirty="0"/>
              <a:t> 	</a:t>
            </a:r>
          </a:p>
          <a:p>
            <a:r>
              <a:rPr lang="en-US" sz="2800" dirty="0"/>
              <a:t>Brachial plexus palsy- commonest 3-15% 	</a:t>
            </a:r>
          </a:p>
          <a:p>
            <a:r>
              <a:rPr lang="en-US" sz="2800" dirty="0"/>
              <a:t>Clavicle fracture 	</a:t>
            </a:r>
          </a:p>
          <a:p>
            <a:r>
              <a:rPr lang="en-US" sz="2800" dirty="0"/>
              <a:t>Fetal death 	</a:t>
            </a:r>
          </a:p>
          <a:p>
            <a:r>
              <a:rPr lang="en-US" sz="2800" dirty="0"/>
              <a:t>Fetal hypoxia, with or without permanent neurologic damage 	</a:t>
            </a:r>
          </a:p>
          <a:p>
            <a:r>
              <a:rPr lang="en-US" sz="2800" dirty="0"/>
              <a:t>Fracture of the </a:t>
            </a:r>
            <a:r>
              <a:rPr lang="en-US" sz="2800" dirty="0" err="1"/>
              <a:t>humerus</a:t>
            </a:r>
            <a:r>
              <a:rPr lang="en-US" sz="2800" dirty="0"/>
              <a:t> 	</a:t>
            </a:r>
          </a:p>
          <a:p>
            <a:endParaRPr lang="en-US" sz="28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r>
              <a:rPr lang="en-US" sz="2800" dirty="0">
                <a:latin typeface="Calibri" pitchFamily="34" charset="0"/>
              </a:rPr>
              <a:t>If shoulder </a:t>
            </a:r>
            <a:r>
              <a:rPr lang="en-US" sz="2800" dirty="0" err="1">
                <a:latin typeface="Calibri" pitchFamily="34" charset="0"/>
              </a:rPr>
              <a:t>dystocia</a:t>
            </a:r>
            <a:r>
              <a:rPr lang="en-US" sz="2800" dirty="0">
                <a:latin typeface="Calibri" pitchFamily="34" charset="0"/>
              </a:rPr>
              <a:t> is anticipated on the basis of risk factors, preparatory tasks can be accomplished before delivery. Key personnel can be alerted, and the patient and her family can be educated about the steps that will be taken in the event of a difficult delivery. </a:t>
            </a:r>
          </a:p>
          <a:p>
            <a:r>
              <a:rPr lang="en-US" sz="2800" dirty="0">
                <a:latin typeface="Calibri" pitchFamily="34" charset="0"/>
              </a:rPr>
              <a:t>The patient's bladder should be emptied, and the delivery room cleared of unnecessary clutter to make room for additional personnel and equipment. </a:t>
            </a:r>
          </a:p>
          <a:p>
            <a:r>
              <a:rPr lang="en-US" sz="2800" dirty="0" err="1">
                <a:latin typeface="Calibri" pitchFamily="34" charset="0"/>
              </a:rPr>
              <a:t>Glycaemia</a:t>
            </a:r>
            <a:r>
              <a:rPr lang="en-US" sz="2800" dirty="0">
                <a:latin typeface="Calibri" pitchFamily="34" charset="0"/>
              </a:rPr>
              <a:t> control and weight control for at risk patients is also helpful in preventing </a:t>
            </a:r>
            <a:r>
              <a:rPr lang="en-US" sz="2800" dirty="0" err="1">
                <a:latin typeface="Calibri" pitchFamily="34" charset="0"/>
              </a:rPr>
              <a:t>foetal</a:t>
            </a:r>
            <a:r>
              <a:rPr lang="en-US" sz="2800" dirty="0">
                <a:latin typeface="Calibri" pitchFamily="34" charset="0"/>
              </a:rPr>
              <a:t> </a:t>
            </a:r>
            <a:r>
              <a:rPr lang="en-US" sz="2800" dirty="0" err="1">
                <a:latin typeface="Calibri" pitchFamily="34" charset="0"/>
              </a:rPr>
              <a:t>macrosomia</a:t>
            </a:r>
            <a:r>
              <a:rPr lang="en-US" sz="2800" dirty="0">
                <a:latin typeface="Calibri" pitchFamily="34" charset="0"/>
              </a:rPr>
              <a:t>. Patients may also be encouraged to deliver in alternative positions that </a:t>
            </a:r>
            <a:r>
              <a:rPr lang="en-US" sz="2800" dirty="0" err="1">
                <a:latin typeface="Calibri" pitchFamily="34" charset="0"/>
              </a:rPr>
              <a:t>favour</a:t>
            </a:r>
            <a:r>
              <a:rPr lang="en-US" sz="2800" dirty="0">
                <a:latin typeface="Calibri" pitchFamily="34" charset="0"/>
              </a:rPr>
              <a:t> increased pelvic diameters. </a:t>
            </a:r>
          </a:p>
        </p:txBody>
      </p:sp>
      <p:sp>
        <p:nvSpPr>
          <p:cNvPr id="2" name="Title 1"/>
          <p:cNvSpPr>
            <a:spLocks noGrp="1"/>
          </p:cNvSpPr>
          <p:nvPr>
            <p:ph type="title"/>
          </p:nvPr>
        </p:nvSpPr>
        <p:spPr>
          <a:xfrm>
            <a:off x="457200" y="1"/>
            <a:ext cx="8229600" cy="685799"/>
          </a:xfrm>
        </p:spPr>
        <p:txBody>
          <a:bodyPr>
            <a:normAutofit fontScale="90000"/>
          </a:bodyPr>
          <a:lstStyle/>
          <a:p>
            <a:r>
              <a:rPr lang="en-US" b="1" dirty="0">
                <a:solidFill>
                  <a:srgbClr val="FFFF00"/>
                </a:solidFill>
              </a:rPr>
              <a:t>Prevention </a:t>
            </a:r>
            <a:endParaRPr lang="en-US" dirty="0">
              <a:solidFill>
                <a:srgbClr val="FFFF00"/>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800" dirty="0"/>
              <a:t>This is a very rare catastrophic condition.</a:t>
            </a:r>
          </a:p>
          <a:p>
            <a:r>
              <a:rPr lang="en-US" sz="2800" dirty="0"/>
              <a:t>Amniotic fluid embolism occurs when amniotic fluid enters the maternal circulation via the uterus or placental site</a:t>
            </a:r>
          </a:p>
          <a:p>
            <a:r>
              <a:rPr lang="en-US" sz="2800" dirty="0"/>
              <a:t>An emboli is formed which obstructs one of the pulmonary arteries or alveolar capillaries. </a:t>
            </a:r>
          </a:p>
          <a:p>
            <a:r>
              <a:rPr lang="en-US" sz="2800" dirty="0"/>
              <a:t>It is associated with strong contractions, the membranes having ruptured.</a:t>
            </a:r>
          </a:p>
        </p:txBody>
      </p:sp>
      <p:sp>
        <p:nvSpPr>
          <p:cNvPr id="2" name="Title 1"/>
          <p:cNvSpPr>
            <a:spLocks noGrp="1"/>
          </p:cNvSpPr>
          <p:nvPr>
            <p:ph type="title"/>
          </p:nvPr>
        </p:nvSpPr>
        <p:spPr>
          <a:xfrm>
            <a:off x="0" y="1"/>
            <a:ext cx="9144000" cy="838199"/>
          </a:xfrm>
          <a:solidFill>
            <a:schemeClr val="accent1"/>
          </a:solidFill>
        </p:spPr>
        <p:txBody>
          <a:bodyPr/>
          <a:lstStyle/>
          <a:p>
            <a:r>
              <a:rPr lang="en-US" b="1" dirty="0">
                <a:solidFill>
                  <a:srgbClr val="FFFF00"/>
                </a:solidFill>
                <a:latin typeface="Calibri" pitchFamily="34" charset="0"/>
              </a:rPr>
              <a:t>AMNIOTIC FLUID EMBOLISM</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r>
              <a:rPr lang="en-US" dirty="0"/>
              <a:t>The body responds into two phases;</a:t>
            </a:r>
          </a:p>
          <a:p>
            <a:pPr>
              <a:buNone/>
            </a:pPr>
            <a:r>
              <a:rPr lang="en-US" dirty="0"/>
              <a:t>In the initial phase, the pulmonary artery goes into </a:t>
            </a:r>
            <a:r>
              <a:rPr lang="en-US" dirty="0" err="1"/>
              <a:t>vaso</a:t>
            </a:r>
            <a:r>
              <a:rPr lang="en-US" dirty="0"/>
              <a:t> spasm causing hypoxia, hypotension, pulmonary </a:t>
            </a:r>
            <a:r>
              <a:rPr lang="en-US" dirty="0" err="1"/>
              <a:t>oedema</a:t>
            </a:r>
            <a:r>
              <a:rPr lang="en-US" dirty="0"/>
              <a:t> &amp; cardiovascular collapse </a:t>
            </a:r>
          </a:p>
          <a:p>
            <a:pPr>
              <a:buNone/>
            </a:pPr>
            <a:r>
              <a:rPr lang="en-US" dirty="0"/>
              <a:t>In the second phase, there is left ventricular failure, </a:t>
            </a:r>
            <a:r>
              <a:rPr lang="en-US" dirty="0" err="1"/>
              <a:t>haemorrhage</a:t>
            </a:r>
            <a:r>
              <a:rPr lang="en-US" dirty="0"/>
              <a:t>, and blood coagulation disorders followed by pulmonary </a:t>
            </a:r>
            <a:r>
              <a:rPr lang="en-US" dirty="0" err="1"/>
              <a:t>oedema</a:t>
            </a:r>
            <a:endParaRPr lang="en-US" dirty="0"/>
          </a:p>
          <a:p>
            <a:pPr>
              <a:buNone/>
            </a:pPr>
            <a:r>
              <a:rPr lang="en-US" dirty="0"/>
              <a:t>Mortality &amp; morbidity rates are high though early diagnosis may lead to better outcome</a:t>
            </a:r>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a:t>Hypertonic uterine action</a:t>
            </a:r>
          </a:p>
          <a:p>
            <a:r>
              <a:rPr lang="en-US" dirty="0"/>
              <a:t>Placenta abruptio, where the barrier between maternal circulation and amniotic sack is breached and the placenta bed is disrupted</a:t>
            </a:r>
          </a:p>
          <a:p>
            <a:r>
              <a:rPr lang="en-US" dirty="0"/>
              <a:t>Procedures like insertion of intrauterine catheter</a:t>
            </a:r>
          </a:p>
          <a:p>
            <a:r>
              <a:rPr lang="en-US" dirty="0"/>
              <a:t>Rupture of membranes </a:t>
            </a:r>
            <a:r>
              <a:rPr lang="en-US" dirty="0" err="1"/>
              <a:t>i.e</a:t>
            </a:r>
            <a:r>
              <a:rPr lang="en-US" dirty="0"/>
              <a:t> artificial rupture of membranes( ARM)</a:t>
            </a:r>
          </a:p>
          <a:p>
            <a:r>
              <a:rPr lang="en-US" dirty="0"/>
              <a:t>Caesarean section</a:t>
            </a:r>
          </a:p>
          <a:p>
            <a:pPr>
              <a:buNone/>
            </a:pPr>
            <a:endParaRPr lang="en-US" dirty="0"/>
          </a:p>
        </p:txBody>
      </p:sp>
      <p:sp>
        <p:nvSpPr>
          <p:cNvPr id="2" name="Title 1"/>
          <p:cNvSpPr>
            <a:spLocks noGrp="1"/>
          </p:cNvSpPr>
          <p:nvPr>
            <p:ph type="title"/>
          </p:nvPr>
        </p:nvSpPr>
        <p:spPr/>
        <p:txBody>
          <a:bodyPr>
            <a:normAutofit fontScale="90000"/>
          </a:bodyPr>
          <a:lstStyle/>
          <a:p>
            <a:r>
              <a:rPr lang="en-US" dirty="0">
                <a:solidFill>
                  <a:srgbClr val="7030A0"/>
                </a:solidFill>
              </a:rPr>
              <a:t>Predisposing factors to amniotic fluid embolism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induction</a:t>
            </a:r>
          </a:p>
        </p:txBody>
      </p:sp>
      <p:sp>
        <p:nvSpPr>
          <p:cNvPr id="3" name="Content Placeholder 2"/>
          <p:cNvSpPr>
            <a:spLocks noGrp="1"/>
          </p:cNvSpPr>
          <p:nvPr>
            <p:ph idx="1"/>
          </p:nvPr>
        </p:nvSpPr>
        <p:spPr/>
        <p:txBody>
          <a:bodyPr/>
          <a:lstStyle/>
          <a:p>
            <a:r>
              <a:rPr lang="en-US" dirty="0"/>
              <a:t>Medical, where drugs alone are used and the amniotic sac remains intact</a:t>
            </a:r>
          </a:p>
          <a:p>
            <a:r>
              <a:rPr lang="en-US" dirty="0"/>
              <a:t>Surgical, where the membranes are artificially ruptured and sweeping of the membranes</a:t>
            </a:r>
          </a:p>
          <a:p>
            <a:r>
              <a:rPr lang="en-US" dirty="0"/>
              <a:t>A combination of medical and surgical intervention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normAutofit/>
          </a:bodyPr>
          <a:lstStyle/>
          <a:p>
            <a:r>
              <a:rPr lang="en-US" dirty="0"/>
              <a:t>Foetal compromise</a:t>
            </a:r>
          </a:p>
          <a:p>
            <a:r>
              <a:rPr lang="en-US" dirty="0"/>
              <a:t>Respiratory;</a:t>
            </a:r>
          </a:p>
          <a:p>
            <a:pPr lvl="1">
              <a:buFont typeface="Wingdings" pitchFamily="2" charset="2"/>
              <a:buChar char="Ø"/>
            </a:pPr>
            <a:r>
              <a:rPr lang="en-US" dirty="0"/>
              <a:t>Cyanosis</a:t>
            </a:r>
          </a:p>
          <a:p>
            <a:pPr lvl="1">
              <a:buFont typeface="Wingdings" pitchFamily="2" charset="2"/>
              <a:buChar char="Ø"/>
            </a:pPr>
            <a:r>
              <a:rPr lang="en-US" dirty="0"/>
              <a:t>Dyspnoea</a:t>
            </a:r>
          </a:p>
          <a:p>
            <a:pPr lvl="1">
              <a:buFont typeface="Wingdings" pitchFamily="2" charset="2"/>
              <a:buChar char="Ø"/>
            </a:pPr>
            <a:r>
              <a:rPr lang="en-US" dirty="0"/>
              <a:t>Respiratory arrest</a:t>
            </a:r>
          </a:p>
          <a:p>
            <a:r>
              <a:rPr lang="en-US" dirty="0"/>
              <a:t>Cardiovascular</a:t>
            </a:r>
          </a:p>
          <a:p>
            <a:pPr lvl="1">
              <a:buFont typeface="Wingdings" pitchFamily="2" charset="2"/>
              <a:buChar char="Ø"/>
            </a:pPr>
            <a:r>
              <a:rPr lang="en-US" dirty="0"/>
              <a:t>Tachycardia</a:t>
            </a:r>
          </a:p>
          <a:p>
            <a:pPr lvl="1">
              <a:buFont typeface="Wingdings" pitchFamily="2" charset="2"/>
              <a:buChar char="Ø"/>
            </a:pPr>
            <a:r>
              <a:rPr lang="en-US" dirty="0"/>
              <a:t>Hypotension</a:t>
            </a:r>
          </a:p>
          <a:p>
            <a:pPr lvl="1">
              <a:buFont typeface="Wingdings" pitchFamily="2" charset="2"/>
              <a:buChar char="Ø"/>
            </a:pPr>
            <a:r>
              <a:rPr lang="en-US" dirty="0"/>
              <a:t>Pale clammy skin/ shivering</a:t>
            </a:r>
          </a:p>
          <a:p>
            <a:pPr lvl="1">
              <a:buFont typeface="Wingdings" pitchFamily="2" charset="2"/>
              <a:buChar char="Ø"/>
            </a:pPr>
            <a:r>
              <a:rPr lang="en-US" dirty="0"/>
              <a:t>Cardiac  arrest</a:t>
            </a:r>
          </a:p>
        </p:txBody>
      </p:sp>
      <p:sp>
        <p:nvSpPr>
          <p:cNvPr id="2" name="Title 1"/>
          <p:cNvSpPr>
            <a:spLocks noGrp="1"/>
          </p:cNvSpPr>
          <p:nvPr>
            <p:ph type="title"/>
          </p:nvPr>
        </p:nvSpPr>
        <p:spPr>
          <a:xfrm>
            <a:off x="0" y="0"/>
            <a:ext cx="9144000" cy="1143000"/>
          </a:xfrm>
        </p:spPr>
        <p:txBody>
          <a:bodyPr>
            <a:normAutofit fontScale="90000"/>
          </a:bodyPr>
          <a:lstStyle/>
          <a:p>
            <a:r>
              <a:rPr lang="en-US" b="1" dirty="0">
                <a:solidFill>
                  <a:srgbClr val="7030A0"/>
                </a:solidFill>
              </a:rPr>
              <a:t>Signs &amp; symptoms of amniotic fluid embolism</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r>
              <a:rPr lang="en-US" dirty="0"/>
              <a:t>Haematological</a:t>
            </a:r>
          </a:p>
          <a:p>
            <a:pPr lvl="1">
              <a:buFont typeface="Wingdings" pitchFamily="2" charset="2"/>
              <a:buChar char="Ø"/>
            </a:pPr>
            <a:r>
              <a:rPr lang="en-US" dirty="0"/>
              <a:t>Haemorrhage from placental site</a:t>
            </a:r>
          </a:p>
          <a:p>
            <a:pPr lvl="1">
              <a:buFont typeface="Wingdings" pitchFamily="2" charset="2"/>
              <a:buChar char="Ø"/>
            </a:pPr>
            <a:r>
              <a:rPr lang="en-US" dirty="0"/>
              <a:t>Coagulation disorders, DIC(disseminated intravascular coagulopathy)</a:t>
            </a:r>
          </a:p>
          <a:p>
            <a:r>
              <a:rPr lang="en-US" dirty="0"/>
              <a:t>Neurological</a:t>
            </a:r>
          </a:p>
          <a:p>
            <a:pPr lvl="1">
              <a:buFont typeface="Wingdings" pitchFamily="2" charset="2"/>
              <a:buChar char="Ø"/>
            </a:pPr>
            <a:r>
              <a:rPr lang="en-US" dirty="0"/>
              <a:t>Restlessness, panic</a:t>
            </a:r>
          </a:p>
          <a:p>
            <a:pPr lvl="1">
              <a:buFont typeface="Wingdings" pitchFamily="2" charset="2"/>
              <a:buChar char="Ø"/>
            </a:pPr>
            <a:r>
              <a:rPr lang="en-US" dirty="0"/>
              <a:t>Convulsions</a:t>
            </a:r>
          </a:p>
          <a:p>
            <a:pPr lvl="1">
              <a:buFont typeface="Wingdings" pitchFamily="2" charset="2"/>
              <a:buChar char="Ø"/>
            </a:pPr>
            <a:r>
              <a:rPr lang="en-US" dirty="0"/>
              <a:t>Pain less likely</a:t>
            </a:r>
          </a:p>
          <a:p>
            <a:pPr lvl="1">
              <a:buNone/>
            </a:pPr>
            <a:endParaRPr lang="en-US" dirty="0"/>
          </a:p>
        </p:txBody>
      </p:sp>
      <p:sp>
        <p:nvSpPr>
          <p:cNvPr id="2" name="Title 1"/>
          <p:cNvSpPr>
            <a:spLocks noGrp="1"/>
          </p:cNvSpPr>
          <p:nvPr>
            <p:ph type="title"/>
          </p:nvPr>
        </p:nvSpPr>
        <p:spPr/>
        <p:txBody>
          <a:bodyPr>
            <a:normAutofit fontScale="90000"/>
          </a:bodyPr>
          <a:lstStyle/>
          <a:p>
            <a:r>
              <a:rPr lang="en-US" dirty="0"/>
              <a:t>Signs &amp; symptoms of amniotic fluid embolism ctd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normAutofit/>
          </a:bodyPr>
          <a:lstStyle/>
          <a:p>
            <a:r>
              <a:rPr lang="en-US" dirty="0"/>
              <a:t>Premonitory signs &amp; symptoms( restlessness, abnormal </a:t>
            </a:r>
            <a:r>
              <a:rPr lang="en-US" dirty="0" err="1"/>
              <a:t>behaviour</a:t>
            </a:r>
            <a:r>
              <a:rPr lang="en-US" dirty="0"/>
              <a:t>, respiratory distress &amp; cyanosis) may occur before collapse</a:t>
            </a:r>
          </a:p>
          <a:p>
            <a:r>
              <a:rPr lang="en-US" dirty="0"/>
              <a:t>Maternal hypotension</a:t>
            </a:r>
          </a:p>
          <a:p>
            <a:r>
              <a:rPr lang="en-US" dirty="0"/>
              <a:t>Hypertonic uterus</a:t>
            </a:r>
          </a:p>
          <a:p>
            <a:r>
              <a:rPr lang="en-US" dirty="0"/>
              <a:t>Uterine hypoxia</a:t>
            </a:r>
          </a:p>
          <a:p>
            <a:r>
              <a:rPr lang="en-US" dirty="0"/>
              <a:t>Cardiopulmonary arrest</a:t>
            </a:r>
          </a:p>
          <a:p>
            <a:r>
              <a:rPr lang="en-US" dirty="0"/>
              <a:t>Blood </a:t>
            </a:r>
            <a:r>
              <a:rPr lang="en-US" dirty="0" err="1"/>
              <a:t>coagulopathy</a:t>
            </a:r>
            <a:endParaRPr lang="en-US" dirty="0"/>
          </a:p>
        </p:txBody>
      </p:sp>
      <p:sp>
        <p:nvSpPr>
          <p:cNvPr id="2" name="Title 1"/>
          <p:cNvSpPr>
            <a:spLocks noGrp="1"/>
          </p:cNvSpPr>
          <p:nvPr>
            <p:ph type="title"/>
          </p:nvPr>
        </p:nvSpPr>
        <p:spPr/>
        <p:txBody>
          <a:bodyPr/>
          <a:lstStyle/>
          <a:p>
            <a:r>
              <a:rPr lang="en-US" dirty="0"/>
              <a:t>Clinical signs &amp; symptoms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lnSpcReduction="10000"/>
          </a:bodyPr>
          <a:lstStyle/>
          <a:p>
            <a:pPr>
              <a:buNone/>
            </a:pPr>
            <a:r>
              <a:rPr lang="en-US" u="sng" dirty="0"/>
              <a:t>Emergency action:</a:t>
            </a:r>
          </a:p>
          <a:p>
            <a:pPr>
              <a:buNone/>
            </a:pPr>
            <a:r>
              <a:rPr lang="en-US" dirty="0"/>
              <a:t>The following procedures should be followed when trying to manage the condition:</a:t>
            </a:r>
          </a:p>
          <a:p>
            <a:r>
              <a:rPr lang="en-US" dirty="0"/>
              <a:t>Call the dr. and the resuscitation team</a:t>
            </a:r>
          </a:p>
          <a:p>
            <a:r>
              <a:rPr lang="en-US" dirty="0"/>
              <a:t>Administer oxygen</a:t>
            </a:r>
          </a:p>
          <a:p>
            <a:r>
              <a:rPr lang="en-US" dirty="0"/>
              <a:t>Commence resuscitation at once</a:t>
            </a:r>
          </a:p>
          <a:p>
            <a:r>
              <a:rPr lang="en-US" dirty="0"/>
              <a:t>Give aminophyllin slowly to reduce bronchial spasm</a:t>
            </a:r>
          </a:p>
          <a:p>
            <a:r>
              <a:rPr lang="en-US" dirty="0"/>
              <a:t>Give fresh blood or fibrinogen to combat hypofibrinogen anaemia</a:t>
            </a:r>
          </a:p>
          <a:p>
            <a:r>
              <a:rPr lang="en-US" dirty="0"/>
              <a:t>Maintain an intake and output chart, checking on urinary output</a:t>
            </a:r>
          </a:p>
          <a:p>
            <a:r>
              <a:rPr lang="en-US" dirty="0"/>
              <a:t>Assist delivery</a:t>
            </a:r>
          </a:p>
        </p:txBody>
      </p:sp>
      <p:sp>
        <p:nvSpPr>
          <p:cNvPr id="2" name="Title 1"/>
          <p:cNvSpPr>
            <a:spLocks noGrp="1"/>
          </p:cNvSpPr>
          <p:nvPr>
            <p:ph type="title"/>
          </p:nvPr>
        </p:nvSpPr>
        <p:spPr/>
        <p:txBody>
          <a:bodyPr>
            <a:normAutofit fontScale="90000"/>
          </a:bodyPr>
          <a:lstStyle/>
          <a:p>
            <a:r>
              <a:rPr lang="en-US" b="1" dirty="0"/>
              <a:t>Management of Amniotic Fluid Embolism</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DIC( disseminated intravascular </a:t>
            </a:r>
            <a:r>
              <a:rPr lang="en-US" dirty="0" err="1"/>
              <a:t>coagulopathy</a:t>
            </a:r>
            <a:r>
              <a:rPr lang="en-US" dirty="0"/>
              <a:t>)</a:t>
            </a:r>
          </a:p>
          <a:p>
            <a:r>
              <a:rPr lang="en-US" dirty="0"/>
              <a:t>Severe haemorrhage</a:t>
            </a:r>
          </a:p>
          <a:p>
            <a:r>
              <a:rPr lang="en-US" dirty="0"/>
              <a:t>Uterine atony</a:t>
            </a:r>
          </a:p>
          <a:p>
            <a:r>
              <a:rPr lang="en-US" dirty="0"/>
              <a:t>Acute renal failure</a:t>
            </a:r>
          </a:p>
          <a:p>
            <a:r>
              <a:rPr lang="en-US" dirty="0"/>
              <a:t>Hypovolaemic hypotension</a:t>
            </a:r>
          </a:p>
          <a:p>
            <a:r>
              <a:rPr lang="en-US" dirty="0"/>
              <a:t>Perinatal morbidity &amp; mortality</a:t>
            </a:r>
          </a:p>
        </p:txBody>
      </p:sp>
      <p:sp>
        <p:nvSpPr>
          <p:cNvPr id="2" name="Title 1"/>
          <p:cNvSpPr>
            <a:spLocks noGrp="1"/>
          </p:cNvSpPr>
          <p:nvPr>
            <p:ph type="title"/>
          </p:nvPr>
        </p:nvSpPr>
        <p:spPr/>
        <p:txBody>
          <a:bodyPr>
            <a:normAutofit fontScale="90000"/>
          </a:bodyPr>
          <a:lstStyle/>
          <a:p>
            <a:r>
              <a:rPr lang="en-US" dirty="0"/>
              <a:t>Complications of amniotic fluid embolism</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Perinatal</a:t>
            </a:r>
            <a:r>
              <a:rPr lang="en-US" dirty="0"/>
              <a:t> morbidity &amp; mortality are high where amniotic fluid embolism occurs before birth of the baby</a:t>
            </a:r>
          </a:p>
        </p:txBody>
      </p:sp>
      <p:sp>
        <p:nvSpPr>
          <p:cNvPr id="2" name="Title 1"/>
          <p:cNvSpPr>
            <a:spLocks noGrp="1"/>
          </p:cNvSpPr>
          <p:nvPr>
            <p:ph type="title"/>
          </p:nvPr>
        </p:nvSpPr>
        <p:spPr/>
        <p:txBody>
          <a:bodyPr>
            <a:normAutofit fontScale="90000"/>
          </a:bodyPr>
          <a:lstStyle/>
          <a:p>
            <a:r>
              <a:rPr lang="en-US" dirty="0"/>
              <a:t>Effect of amniotic fluid embolism on the </a:t>
            </a:r>
            <a:r>
              <a:rPr lang="en-US" dirty="0" err="1"/>
              <a:t>foetus</a:t>
            </a: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800" dirty="0"/>
              <a:t>This is rare but potentially life threatening complication of the 3</a:t>
            </a:r>
            <a:r>
              <a:rPr lang="en-US" sz="2800" baseline="30000" dirty="0"/>
              <a:t>rd</a:t>
            </a:r>
            <a:r>
              <a:rPr lang="en-US" sz="2800" dirty="0"/>
              <a:t> stage of </a:t>
            </a:r>
            <a:r>
              <a:rPr lang="en-US" sz="2800" dirty="0" err="1"/>
              <a:t>labour</a:t>
            </a:r>
            <a:r>
              <a:rPr lang="en-US" sz="2800" dirty="0"/>
              <a:t>. Occurs in approximately 1:20,000 births</a:t>
            </a:r>
          </a:p>
          <a:p>
            <a:r>
              <a:rPr lang="en-US" sz="2800" dirty="0"/>
              <a:t>Inversion of the uterus refers to when the uterus has turned inside out. It occurs when the </a:t>
            </a:r>
            <a:r>
              <a:rPr lang="en-US" sz="2800" dirty="0">
                <a:hlinkClick r:id="rId2" action="ppaction://hlinkfile" tooltip="Placenta"/>
              </a:rPr>
              <a:t>placenta</a:t>
            </a:r>
            <a:r>
              <a:rPr lang="en-US" sz="2800" dirty="0"/>
              <a:t> fails to detach from the </a:t>
            </a:r>
            <a:r>
              <a:rPr lang="en-US" sz="2800" dirty="0">
                <a:hlinkClick r:id="rId3" action="ppaction://hlinkfile" tooltip="Uterus"/>
              </a:rPr>
              <a:t>uterus</a:t>
            </a:r>
            <a:r>
              <a:rPr lang="en-US" sz="2800" dirty="0"/>
              <a:t> as it exits, pulls on the inside surface, and turns the organ inside out</a:t>
            </a:r>
          </a:p>
          <a:p>
            <a:r>
              <a:rPr lang="en-US" sz="2800" dirty="0"/>
              <a:t>A midwife’s awareness of the precipitating factors enables her to take preventive measures to avoid this emergency</a:t>
            </a:r>
          </a:p>
        </p:txBody>
      </p:sp>
      <p:sp>
        <p:nvSpPr>
          <p:cNvPr id="2" name="Title 1"/>
          <p:cNvSpPr>
            <a:spLocks noGrp="1"/>
          </p:cNvSpPr>
          <p:nvPr>
            <p:ph type="title"/>
          </p:nvPr>
        </p:nvSpPr>
        <p:spPr>
          <a:xfrm>
            <a:off x="0" y="1"/>
            <a:ext cx="9144000" cy="1143000"/>
          </a:xfrm>
          <a:solidFill>
            <a:schemeClr val="accent1"/>
          </a:solidFill>
        </p:spPr>
        <p:txBody>
          <a:bodyPr>
            <a:normAutofit fontScale="90000"/>
          </a:bodyPr>
          <a:lstStyle/>
          <a:p>
            <a:r>
              <a:rPr lang="en-US" b="1" dirty="0">
                <a:solidFill>
                  <a:srgbClr val="FFFF00"/>
                </a:solidFill>
                <a:latin typeface="Calibri" pitchFamily="34" charset="0"/>
              </a:rPr>
              <a:t/>
            </a:r>
            <a:br>
              <a:rPr lang="en-US" b="1" dirty="0">
                <a:solidFill>
                  <a:srgbClr val="FFFF00"/>
                </a:solidFill>
                <a:latin typeface="Calibri" pitchFamily="34" charset="0"/>
              </a:rPr>
            </a:br>
            <a:r>
              <a:rPr lang="en-US" b="1" dirty="0">
                <a:solidFill>
                  <a:srgbClr val="FFFF00"/>
                </a:solidFill>
                <a:latin typeface="Calibri" pitchFamily="34" charset="0"/>
              </a:rPr>
              <a:t>ACUTE INVERSION OF THE UTERUS</a:t>
            </a:r>
            <a:br>
              <a:rPr lang="en-US" b="1" dirty="0">
                <a:solidFill>
                  <a:srgbClr val="FFFF00"/>
                </a:solidFill>
                <a:latin typeface="Calibri" pitchFamily="34" charset="0"/>
              </a:rPr>
            </a:br>
            <a:endParaRPr lang="en-US" b="1" dirty="0">
              <a:solidFill>
                <a:srgbClr val="FFFF00"/>
              </a:solidFill>
              <a:latin typeface="Calibri" pitchFamily="34"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lstStyle/>
          <a:p>
            <a:r>
              <a:rPr lang="en-US" sz="2800" b="1" dirty="0"/>
              <a:t>First degree; </a:t>
            </a:r>
            <a:r>
              <a:rPr lang="en-US" sz="2800" dirty="0"/>
              <a:t>where the fundus reaches the internal os.</a:t>
            </a:r>
          </a:p>
          <a:p>
            <a:r>
              <a:rPr lang="en-US" sz="2800" b="1" dirty="0"/>
              <a:t>Second degree</a:t>
            </a:r>
            <a:r>
              <a:rPr lang="en-US" sz="2800" dirty="0"/>
              <a:t>; where the corpus of the uterus is inverted to internal os.</a:t>
            </a:r>
          </a:p>
          <a:p>
            <a:r>
              <a:rPr lang="en-US" sz="2800" b="1" dirty="0"/>
              <a:t>Third degree</a:t>
            </a:r>
            <a:r>
              <a:rPr lang="en-US" sz="2800" dirty="0"/>
              <a:t>; where both the uterus, cervix and vagina are inverted and rare visible at the vagina.</a:t>
            </a:r>
          </a:p>
        </p:txBody>
      </p:sp>
      <p:sp>
        <p:nvSpPr>
          <p:cNvPr id="2" name="Title 1"/>
          <p:cNvSpPr>
            <a:spLocks noGrp="1"/>
          </p:cNvSpPr>
          <p:nvPr>
            <p:ph type="title"/>
          </p:nvPr>
        </p:nvSpPr>
        <p:spPr>
          <a:xfrm>
            <a:off x="0" y="1"/>
            <a:ext cx="9144000" cy="1417638"/>
          </a:xfrm>
        </p:spPr>
        <p:txBody>
          <a:bodyPr>
            <a:normAutofit/>
          </a:bodyPr>
          <a:lstStyle/>
          <a:p>
            <a:r>
              <a:rPr lang="en-US" b="1" dirty="0"/>
              <a:t>Inversion can be classified as follows: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pPr>
              <a:buNone/>
            </a:pPr>
            <a:r>
              <a:rPr lang="en-US" dirty="0"/>
              <a:t>Classification of inversions is also based on the time they occur;</a:t>
            </a:r>
          </a:p>
          <a:p>
            <a:r>
              <a:rPr lang="en-US" b="1" dirty="0"/>
              <a:t>Acute inversion</a:t>
            </a:r>
            <a:r>
              <a:rPr lang="en-US" dirty="0"/>
              <a:t>; refers to immediate prolapsed after delivery while the placenta is still attached. Occurs within the first 24hrs</a:t>
            </a:r>
          </a:p>
          <a:p>
            <a:r>
              <a:rPr lang="en-US" b="1" dirty="0"/>
              <a:t>Sub acute inversion</a:t>
            </a:r>
            <a:r>
              <a:rPr lang="en-US" dirty="0"/>
              <a:t>; occurs after the first 24hrs &amp; within 4 weeks</a:t>
            </a:r>
          </a:p>
          <a:p>
            <a:r>
              <a:rPr lang="en-US" b="1" dirty="0"/>
              <a:t>Chronic inversion</a:t>
            </a:r>
            <a:r>
              <a:rPr lang="en-US" dirty="0"/>
              <a:t>; occurs after 4 weeks &amp; is rare</a:t>
            </a:r>
          </a:p>
          <a:p>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800" dirty="0"/>
              <a:t>Mismanagement </a:t>
            </a:r>
            <a:r>
              <a:rPr lang="en-US" sz="2800"/>
              <a:t>in the </a:t>
            </a:r>
            <a:r>
              <a:rPr lang="en-US" sz="2800" dirty="0"/>
              <a:t>3</a:t>
            </a:r>
            <a:r>
              <a:rPr lang="en-US" sz="2800" baseline="30000" dirty="0"/>
              <a:t>rd</a:t>
            </a:r>
            <a:r>
              <a:rPr lang="en-US" sz="2800" dirty="0"/>
              <a:t> stage of labour involving excessive cord traction to manage the delivery of the placenta actively</a:t>
            </a:r>
          </a:p>
          <a:p>
            <a:r>
              <a:rPr lang="en-US" sz="2800" dirty="0"/>
              <a:t>Combining fundal pressure &amp; cord traction to deliver the placenta</a:t>
            </a:r>
          </a:p>
          <a:p>
            <a:r>
              <a:rPr lang="en-US" sz="2800" dirty="0"/>
              <a:t>Use of fundal pressure while the uterus is atonic to deliver the placenta</a:t>
            </a:r>
          </a:p>
          <a:p>
            <a:r>
              <a:rPr lang="en-US" sz="2800" dirty="0"/>
              <a:t>Pathologically adherent placenta</a:t>
            </a:r>
          </a:p>
        </p:txBody>
      </p:sp>
      <p:sp>
        <p:nvSpPr>
          <p:cNvPr id="2" name="Title 1"/>
          <p:cNvSpPr>
            <a:spLocks noGrp="1"/>
          </p:cNvSpPr>
          <p:nvPr>
            <p:ph type="title"/>
          </p:nvPr>
        </p:nvSpPr>
        <p:spPr>
          <a:xfrm>
            <a:off x="0" y="277813"/>
            <a:ext cx="9144000" cy="712787"/>
          </a:xfrm>
        </p:spPr>
        <p:txBody>
          <a:bodyPr>
            <a:normAutofit fontScale="90000"/>
          </a:bodyPr>
          <a:lstStyle/>
          <a:p>
            <a:r>
              <a:rPr lang="en-US" b="1" dirty="0">
                <a:solidFill>
                  <a:srgbClr val="7030A0"/>
                </a:solidFill>
              </a:rPr>
              <a:t>Causes of acute uterine inversion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Induction</a:t>
            </a:r>
            <a:endParaRPr lang="en-US" dirty="0"/>
          </a:p>
        </p:txBody>
      </p:sp>
      <p:sp>
        <p:nvSpPr>
          <p:cNvPr id="3" name="Content Placeholder 2"/>
          <p:cNvSpPr>
            <a:spLocks noGrp="1"/>
          </p:cNvSpPr>
          <p:nvPr>
            <p:ph idx="1"/>
          </p:nvPr>
        </p:nvSpPr>
        <p:spPr>
          <a:xfrm>
            <a:off x="0" y="1371600"/>
            <a:ext cx="9144000" cy="5334000"/>
          </a:xfrm>
        </p:spPr>
        <p:txBody>
          <a:bodyPr>
            <a:normAutofit fontScale="85000" lnSpcReduction="20000"/>
          </a:bodyPr>
          <a:lstStyle/>
          <a:p>
            <a:pPr>
              <a:buNone/>
            </a:pPr>
            <a:r>
              <a:rPr lang="en-US" b="1" i="1" dirty="0"/>
              <a:t>Use of prostaglandins</a:t>
            </a:r>
          </a:p>
          <a:p>
            <a:r>
              <a:rPr lang="en-US" dirty="0"/>
              <a:t>Prostaglandins play an important role in cervical ripening process &amp; contribute to contractibility of the uterus in </a:t>
            </a:r>
            <a:r>
              <a:rPr lang="en-US" dirty="0" err="1"/>
              <a:t>labour</a:t>
            </a:r>
            <a:endParaRPr lang="en-US" dirty="0"/>
          </a:p>
          <a:p>
            <a:r>
              <a:rPr lang="en-US" dirty="0"/>
              <a:t>PGE2 &amp; PGF2 are produced from the cervix &amp; also from the </a:t>
            </a:r>
            <a:r>
              <a:rPr lang="en-US" dirty="0" err="1"/>
              <a:t>foetal</a:t>
            </a:r>
            <a:r>
              <a:rPr lang="en-US" dirty="0"/>
              <a:t> membranes</a:t>
            </a:r>
          </a:p>
          <a:p>
            <a:r>
              <a:rPr lang="en-US" dirty="0" err="1"/>
              <a:t>Intravaginal</a:t>
            </a:r>
            <a:r>
              <a:rPr lang="en-US" dirty="0"/>
              <a:t> prostaglandin E2 are used in the form of </a:t>
            </a:r>
            <a:r>
              <a:rPr lang="en-US" dirty="0" err="1"/>
              <a:t>pessaries</a:t>
            </a:r>
            <a:r>
              <a:rPr lang="en-US" dirty="0"/>
              <a:t> (2.5mg), vaginal tablets (3-6mg) or gel (2.5-5mg). </a:t>
            </a:r>
          </a:p>
          <a:p>
            <a:r>
              <a:rPr lang="en-US" dirty="0"/>
              <a:t>A </a:t>
            </a:r>
            <a:r>
              <a:rPr lang="en-US" dirty="0" err="1"/>
              <a:t>nelatone</a:t>
            </a:r>
            <a:r>
              <a:rPr lang="en-US" dirty="0"/>
              <a:t> urinary catheter is attached to a syringe containing the gel while membranes are </a:t>
            </a:r>
            <a:r>
              <a:rPr lang="en-US" dirty="0" err="1"/>
              <a:t>intact.In</a:t>
            </a:r>
            <a:r>
              <a:rPr lang="en-US" dirty="0"/>
              <a:t> case of intrauterine infection, Introduce the gel to the posterior  vaginal fornix.</a:t>
            </a:r>
          </a:p>
          <a:p>
            <a:r>
              <a:rPr lang="en-US" dirty="0"/>
              <a:t>The dose varies from 2.5mg-5mg. If there is no change overnight, prostaglandin may be added/repeated, but if the cervix ripens overnight, then </a:t>
            </a:r>
            <a:r>
              <a:rPr lang="en-US" dirty="0" err="1"/>
              <a:t>pessaries</a:t>
            </a:r>
            <a:r>
              <a:rPr lang="en-US" dirty="0"/>
              <a:t> of prostaglandin E2 may be introduced to the vagina.</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86800" cy="5140325"/>
          </a:xfrm>
        </p:spPr>
        <p:txBody>
          <a:bodyPr/>
          <a:lstStyle/>
          <a:p>
            <a:r>
              <a:rPr lang="en-US" dirty="0"/>
              <a:t>Spontaneous occurrence of unknown cause</a:t>
            </a:r>
          </a:p>
          <a:p>
            <a:r>
              <a:rPr lang="en-US" dirty="0" err="1"/>
              <a:t>Primiparity</a:t>
            </a:r>
            <a:endParaRPr lang="en-US" dirty="0"/>
          </a:p>
          <a:p>
            <a:r>
              <a:rPr lang="en-US" dirty="0" err="1"/>
              <a:t>Foetal</a:t>
            </a:r>
            <a:r>
              <a:rPr lang="en-US" dirty="0"/>
              <a:t> </a:t>
            </a:r>
            <a:r>
              <a:rPr lang="en-US" dirty="0" err="1"/>
              <a:t>macrosomia</a:t>
            </a:r>
            <a:endParaRPr lang="en-US" dirty="0"/>
          </a:p>
          <a:p>
            <a:r>
              <a:rPr lang="en-US" dirty="0"/>
              <a:t>Short umbilical cord</a:t>
            </a:r>
          </a:p>
          <a:p>
            <a:r>
              <a:rPr lang="en-US" dirty="0"/>
              <a:t>Sudden emptying of a distended uterus</a:t>
            </a:r>
          </a:p>
          <a:p>
            <a:pPr>
              <a:buNone/>
            </a:pPr>
            <a:endParaRPr lang="en-US" dirty="0"/>
          </a:p>
        </p:txBody>
      </p:sp>
      <p:sp>
        <p:nvSpPr>
          <p:cNvPr id="2" name="Title 1"/>
          <p:cNvSpPr>
            <a:spLocks noGrp="1"/>
          </p:cNvSpPr>
          <p:nvPr>
            <p:ph type="title"/>
          </p:nvPr>
        </p:nvSpPr>
        <p:spPr>
          <a:xfrm>
            <a:off x="0" y="1"/>
            <a:ext cx="9144000" cy="990599"/>
          </a:xfrm>
        </p:spPr>
        <p:txBody>
          <a:bodyPr>
            <a:normAutofit fontScale="90000"/>
          </a:bodyPr>
          <a:lstStyle/>
          <a:p>
            <a:r>
              <a:rPr lang="en-US" dirty="0"/>
              <a:t>Causes of acute uterine inversion </a:t>
            </a:r>
            <a:r>
              <a:rPr lang="en-US" dirty="0" err="1"/>
              <a:t>ctd</a:t>
            </a:r>
            <a:r>
              <a:rPr lang="en-US" dirty="0"/>
              <a: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30725"/>
          </a:xfrm>
        </p:spPr>
        <p:txBody>
          <a:bodyPr>
            <a:normAutofit lnSpcReduction="10000"/>
          </a:bodyPr>
          <a:lstStyle/>
          <a:p>
            <a:pPr>
              <a:buNone/>
            </a:pPr>
            <a:r>
              <a:rPr lang="en-US" b="1" dirty="0"/>
              <a:t>How to diagnose acute inversion of the uterus;</a:t>
            </a:r>
          </a:p>
          <a:p>
            <a:r>
              <a:rPr lang="en-US" dirty="0"/>
              <a:t>Haemorrhage between 800ml –1,880ml, which depends on the degree of placenta adherent on the uterine wall</a:t>
            </a:r>
          </a:p>
          <a:p>
            <a:r>
              <a:rPr lang="en-US" dirty="0"/>
              <a:t>Shock due to pain, which is caused by the stretching of peritoneal nerves and the ovaries being pulled</a:t>
            </a:r>
          </a:p>
          <a:p>
            <a:r>
              <a:rPr lang="en-US" dirty="0"/>
              <a:t>No fundus is palpable abdominally</a:t>
            </a:r>
          </a:p>
          <a:p>
            <a:r>
              <a:rPr lang="en-US" dirty="0"/>
              <a:t>If inversion is partial, the fundus will not be visible per vagina</a:t>
            </a:r>
          </a:p>
          <a:p>
            <a:r>
              <a:rPr lang="en-US" dirty="0"/>
              <a:t>On vaginal examination a mass may be felt</a:t>
            </a:r>
          </a:p>
        </p:txBody>
      </p:sp>
      <p:sp>
        <p:nvSpPr>
          <p:cNvPr id="2" name="Title 1"/>
          <p:cNvSpPr>
            <a:spLocks noGrp="1"/>
          </p:cNvSpPr>
          <p:nvPr>
            <p:ph type="title"/>
          </p:nvPr>
        </p:nvSpPr>
        <p:spPr/>
        <p:txBody>
          <a:bodyPr/>
          <a:lstStyle/>
          <a:p>
            <a:r>
              <a:rPr lang="en-US" dirty="0"/>
              <a:t>Warning signs &amp; diagnosis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30725"/>
          </a:xfrm>
        </p:spPr>
        <p:txBody>
          <a:bodyPr>
            <a:normAutofit/>
          </a:bodyPr>
          <a:lstStyle/>
          <a:p>
            <a:r>
              <a:rPr lang="en-US" dirty="0"/>
              <a:t>The hydrostatic method of replacement involves the instillation of several litres of warm saline infused though a giving set into the vagina. The pressure of the fluid builds up in the vagina &amp; restores the uterus to the normal position</a:t>
            </a:r>
          </a:p>
          <a:p>
            <a:r>
              <a:rPr lang="en-US" dirty="0"/>
              <a:t>If the inversion not replaceable manually, a cervical constriction ring may be developed. Drugs can be given to relax the constriction &amp; facilitate the return of the uterus to its normal position</a:t>
            </a:r>
          </a:p>
        </p:txBody>
      </p:sp>
      <p:sp>
        <p:nvSpPr>
          <p:cNvPr id="2" name="Title 1"/>
          <p:cNvSpPr>
            <a:spLocks noGrp="1"/>
          </p:cNvSpPr>
          <p:nvPr>
            <p:ph type="title"/>
          </p:nvPr>
        </p:nvSpPr>
        <p:spPr/>
        <p:txBody>
          <a:bodyPr>
            <a:normAutofit fontScale="90000"/>
          </a:bodyPr>
          <a:lstStyle/>
          <a:p>
            <a:r>
              <a:rPr lang="en-US" dirty="0"/>
              <a:t>Management of acute uterine inversion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US" sz="2800" dirty="0"/>
              <a:t>BLS refers to the maintenance of an airway &amp; support for breathing</a:t>
            </a:r>
          </a:p>
        </p:txBody>
      </p:sp>
      <p:sp>
        <p:nvSpPr>
          <p:cNvPr id="2" name="Title 1"/>
          <p:cNvSpPr>
            <a:spLocks noGrp="1"/>
          </p:cNvSpPr>
          <p:nvPr>
            <p:ph type="title"/>
          </p:nvPr>
        </p:nvSpPr>
        <p:spPr>
          <a:xfrm>
            <a:off x="0" y="1"/>
            <a:ext cx="9144000" cy="1142999"/>
          </a:xfrm>
          <a:solidFill>
            <a:schemeClr val="tx2">
              <a:lumMod val="25000"/>
            </a:schemeClr>
          </a:solidFill>
        </p:spPr>
        <p:txBody>
          <a:bodyPr>
            <a:normAutofit/>
          </a:bodyPr>
          <a:lstStyle/>
          <a:p>
            <a:r>
              <a:rPr lang="en-US" b="1" dirty="0">
                <a:solidFill>
                  <a:srgbClr val="FFFF00"/>
                </a:solidFill>
              </a:rPr>
              <a:t>BASIC LIFE SUPPORT MEASURES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basic principles are</a:t>
            </a:r>
          </a:p>
          <a:p>
            <a:pPr lvl="1">
              <a:buFont typeface="Wingdings" pitchFamily="2" charset="2"/>
              <a:buChar char="Ø"/>
            </a:pPr>
            <a:r>
              <a:rPr lang="en-US" b="1" dirty="0"/>
              <a:t>A</a:t>
            </a:r>
            <a:r>
              <a:rPr lang="en-US" dirty="0"/>
              <a:t>IRWAY</a:t>
            </a:r>
          </a:p>
          <a:p>
            <a:pPr lvl="1">
              <a:buFont typeface="Wingdings" pitchFamily="2" charset="2"/>
              <a:buChar char="Ø"/>
            </a:pPr>
            <a:r>
              <a:rPr lang="en-US" b="1" dirty="0"/>
              <a:t>B</a:t>
            </a:r>
            <a:r>
              <a:rPr lang="en-US" dirty="0"/>
              <a:t>REATHING</a:t>
            </a:r>
          </a:p>
          <a:p>
            <a:pPr lvl="1">
              <a:buFont typeface="Wingdings" pitchFamily="2" charset="2"/>
              <a:buChar char="Ø"/>
            </a:pPr>
            <a:r>
              <a:rPr lang="en-US" b="1" dirty="0"/>
              <a:t>C</a:t>
            </a:r>
            <a:r>
              <a:rPr lang="en-US" dirty="0"/>
              <a:t>IRCULATION</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r>
              <a:rPr lang="en-US" dirty="0"/>
              <a:t>Shock refers to the collapse of the circulation system, which results in the reduction of blood flow to the tissue. This causes dysfunction of organs and cells. In obstetric shock, the condition may be due to complications of pregnancy and </a:t>
            </a:r>
            <a:r>
              <a:rPr lang="en-US" dirty="0" err="1"/>
              <a:t>labour</a:t>
            </a:r>
            <a:endParaRPr lang="en-US" dirty="0"/>
          </a:p>
          <a:p>
            <a:pPr>
              <a:buNone/>
            </a:pPr>
            <a:endParaRPr lang="en-US" dirty="0"/>
          </a:p>
          <a:p>
            <a:endParaRPr lang="en-US" dirty="0"/>
          </a:p>
        </p:txBody>
      </p:sp>
      <p:sp>
        <p:nvSpPr>
          <p:cNvPr id="2" name="Title 1"/>
          <p:cNvSpPr>
            <a:spLocks noGrp="1"/>
          </p:cNvSpPr>
          <p:nvPr>
            <p:ph type="title"/>
          </p:nvPr>
        </p:nvSpPr>
        <p:spPr>
          <a:xfrm>
            <a:off x="0" y="1"/>
            <a:ext cx="9144000" cy="990599"/>
          </a:xfrm>
          <a:solidFill>
            <a:schemeClr val="tx2">
              <a:lumMod val="25000"/>
            </a:schemeClr>
          </a:solidFill>
        </p:spPr>
        <p:txBody>
          <a:bodyPr>
            <a:normAutofit/>
          </a:bodyPr>
          <a:lstStyle/>
          <a:p>
            <a:r>
              <a:rPr lang="en-US" b="1" dirty="0">
                <a:solidFill>
                  <a:srgbClr val="FFFF00"/>
                </a:solidFill>
              </a:rPr>
              <a:t>OBSTETRIC SHOCK</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800" b="1" dirty="0" err="1"/>
              <a:t>Hypovolaemic</a:t>
            </a:r>
            <a:r>
              <a:rPr lang="en-US" sz="2800" dirty="0"/>
              <a:t>, which is as a result of reduction in intravascular volume.</a:t>
            </a:r>
          </a:p>
          <a:p>
            <a:r>
              <a:rPr lang="en-US" sz="2800" b="1" dirty="0" err="1"/>
              <a:t>Cardiogenic</a:t>
            </a:r>
            <a:r>
              <a:rPr lang="en-US" sz="2800" dirty="0"/>
              <a:t>, which is due to the inability of the heart to pump blood.</a:t>
            </a:r>
          </a:p>
          <a:p>
            <a:r>
              <a:rPr lang="en-US" sz="2800" b="1" dirty="0" err="1"/>
              <a:t>Neurogenic</a:t>
            </a:r>
            <a:r>
              <a:rPr lang="en-US" sz="2800" dirty="0"/>
              <a:t>; results from an insult to the nervous system as in uterine inversion</a:t>
            </a:r>
          </a:p>
          <a:p>
            <a:r>
              <a:rPr lang="en-US" sz="2800" b="1" dirty="0"/>
              <a:t>Septic/toxic;</a:t>
            </a:r>
            <a:r>
              <a:rPr lang="en-US" sz="2800" dirty="0"/>
              <a:t> occurs with a severe generalized infection</a:t>
            </a:r>
          </a:p>
          <a:p>
            <a:r>
              <a:rPr lang="en-US" sz="2800" b="1" dirty="0"/>
              <a:t>Anaphylactic</a:t>
            </a:r>
            <a:r>
              <a:rPr lang="en-US" sz="2800" dirty="0"/>
              <a:t>;  may occur as a result of severe allergy or drug reaction</a:t>
            </a:r>
          </a:p>
        </p:txBody>
      </p:sp>
      <p:sp>
        <p:nvSpPr>
          <p:cNvPr id="2" name="Title 1"/>
          <p:cNvSpPr>
            <a:spLocks noGrp="1"/>
          </p:cNvSpPr>
          <p:nvPr>
            <p:ph type="title"/>
          </p:nvPr>
        </p:nvSpPr>
        <p:spPr>
          <a:xfrm>
            <a:off x="457200" y="1"/>
            <a:ext cx="8229600" cy="761999"/>
          </a:xfrm>
        </p:spPr>
        <p:txBody>
          <a:bodyPr>
            <a:normAutofit/>
          </a:bodyPr>
          <a:lstStyle/>
          <a:p>
            <a:r>
              <a:rPr lang="en-US" dirty="0"/>
              <a:t>Classification/types of shock</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991600" cy="5410200"/>
          </a:xfrm>
        </p:spPr>
        <p:txBody>
          <a:bodyPr>
            <a:normAutofit/>
          </a:bodyPr>
          <a:lstStyle/>
          <a:p>
            <a:r>
              <a:rPr lang="en-US" dirty="0" err="1"/>
              <a:t>Haemorrhage</a:t>
            </a:r>
            <a:r>
              <a:rPr lang="en-US" dirty="0"/>
              <a:t> during pregnancy, </a:t>
            </a:r>
            <a:r>
              <a:rPr lang="en-US" dirty="0" err="1"/>
              <a:t>labour</a:t>
            </a:r>
            <a:r>
              <a:rPr lang="en-US" dirty="0"/>
              <a:t> and </a:t>
            </a:r>
            <a:r>
              <a:rPr lang="en-US" dirty="0" err="1"/>
              <a:t>puerperium</a:t>
            </a:r>
            <a:endParaRPr lang="en-US" dirty="0"/>
          </a:p>
          <a:p>
            <a:r>
              <a:rPr lang="en-US" dirty="0"/>
              <a:t>Obstetric trauma such as difficult instrumental delivery, forcible breech extraction, manual removal of placenta or caesarean section</a:t>
            </a:r>
          </a:p>
          <a:p>
            <a:r>
              <a:rPr lang="en-US" dirty="0"/>
              <a:t>Prolonged </a:t>
            </a:r>
            <a:r>
              <a:rPr lang="en-US" dirty="0" err="1"/>
              <a:t>labour</a:t>
            </a:r>
            <a:endParaRPr lang="en-US" dirty="0"/>
          </a:p>
          <a:p>
            <a:r>
              <a:rPr lang="en-US" dirty="0"/>
              <a:t>Fluid loss, for instance, excessive </a:t>
            </a:r>
            <a:r>
              <a:rPr lang="en-US" dirty="0" err="1"/>
              <a:t>diuresis</a:t>
            </a:r>
            <a:r>
              <a:rPr lang="en-US" dirty="0"/>
              <a:t> or </a:t>
            </a:r>
            <a:r>
              <a:rPr lang="en-US" dirty="0" err="1"/>
              <a:t>hyperemesis</a:t>
            </a:r>
            <a:r>
              <a:rPr lang="en-US" dirty="0"/>
              <a:t> </a:t>
            </a:r>
            <a:r>
              <a:rPr lang="en-US" dirty="0" err="1"/>
              <a:t>gravidarum</a:t>
            </a:r>
            <a:endParaRPr lang="en-US" dirty="0"/>
          </a:p>
          <a:p>
            <a:r>
              <a:rPr lang="en-US" dirty="0"/>
              <a:t>Supine </a:t>
            </a:r>
            <a:r>
              <a:rPr lang="en-US" dirty="0" err="1"/>
              <a:t>hypotensive</a:t>
            </a:r>
            <a:r>
              <a:rPr lang="en-US" dirty="0"/>
              <a:t> syndrome</a:t>
            </a:r>
          </a:p>
          <a:p>
            <a:r>
              <a:rPr lang="en-US" dirty="0"/>
              <a:t>Pulmonary embolism, which may dislodge and cause oxygen deprivation</a:t>
            </a:r>
          </a:p>
          <a:p>
            <a:r>
              <a:rPr lang="en-US" dirty="0"/>
              <a:t>Reaction due to blood transfusion or rugs</a:t>
            </a:r>
          </a:p>
        </p:txBody>
      </p:sp>
      <p:sp>
        <p:nvSpPr>
          <p:cNvPr id="2" name="Title 1"/>
          <p:cNvSpPr>
            <a:spLocks noGrp="1"/>
          </p:cNvSpPr>
          <p:nvPr>
            <p:ph type="title"/>
          </p:nvPr>
        </p:nvSpPr>
        <p:spPr/>
        <p:txBody>
          <a:bodyPr/>
          <a:lstStyle/>
          <a:p>
            <a:r>
              <a:rPr lang="en-US" b="1" dirty="0"/>
              <a:t>The causes of obstetric shock</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683125"/>
          </a:xfrm>
        </p:spPr>
        <p:txBody>
          <a:bodyPr/>
          <a:lstStyle/>
          <a:p>
            <a:r>
              <a:rPr lang="en-US" sz="2800" dirty="0"/>
              <a:t>Urgent resuscitation measures should be applied to prevent irreversible damage to the patient.</a:t>
            </a:r>
          </a:p>
          <a:p>
            <a:r>
              <a:rPr lang="en-US" sz="2800" dirty="0"/>
              <a:t>The first thing you should do is to maintain a clear airway by turning her on one side. If she is unconscious, insert an airway by turning her on one side and administer oxygen</a:t>
            </a:r>
          </a:p>
        </p:txBody>
      </p:sp>
      <p:sp>
        <p:nvSpPr>
          <p:cNvPr id="2" name="Title 1"/>
          <p:cNvSpPr>
            <a:spLocks noGrp="1"/>
          </p:cNvSpPr>
          <p:nvPr>
            <p:ph type="title"/>
          </p:nvPr>
        </p:nvSpPr>
        <p:spPr/>
        <p:txBody>
          <a:bodyPr>
            <a:normAutofit fontScale="90000"/>
          </a:bodyPr>
          <a:lstStyle/>
          <a:p>
            <a:r>
              <a:rPr lang="en-US" b="1" dirty="0"/>
              <a:t>Management of </a:t>
            </a:r>
            <a:r>
              <a:rPr lang="en-US" b="1" dirty="0" err="1"/>
              <a:t>Hypovolaemic</a:t>
            </a:r>
            <a:r>
              <a:rPr lang="en-US" b="1" dirty="0"/>
              <a:t> Shock</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835525"/>
          </a:xfrm>
        </p:spPr>
        <p:txBody>
          <a:bodyPr/>
          <a:lstStyle/>
          <a:p>
            <a:r>
              <a:rPr lang="en-US" sz="2800" dirty="0"/>
              <a:t>Find the source of bleeding, whenever possible and try to stop the bleeding. Replace fluid immediately. </a:t>
            </a:r>
          </a:p>
          <a:p>
            <a:r>
              <a:rPr lang="en-US" sz="2800" dirty="0"/>
              <a:t>Take blood for a cross match and give blood transfusion as and when ready.</a:t>
            </a:r>
          </a:p>
          <a:p>
            <a:r>
              <a:rPr lang="en-US" sz="2800" dirty="0"/>
              <a:t>Meanwhile a plasma expander such as </a:t>
            </a:r>
            <a:r>
              <a:rPr lang="en-US" sz="2800" dirty="0" err="1"/>
              <a:t>dextran</a:t>
            </a:r>
            <a:r>
              <a:rPr lang="en-US" sz="2800" dirty="0"/>
              <a:t>, </a:t>
            </a:r>
            <a:r>
              <a:rPr lang="en-US" sz="2800" dirty="0" err="1"/>
              <a:t>haemocel</a:t>
            </a:r>
            <a:r>
              <a:rPr lang="en-US" sz="2800" dirty="0"/>
              <a:t> or glucose saline (1 </a:t>
            </a:r>
            <a:r>
              <a:rPr lang="en-US" sz="2800" dirty="0" err="1"/>
              <a:t>litre</a:t>
            </a:r>
            <a:r>
              <a:rPr lang="en-US" sz="2800" dirty="0"/>
              <a:t>) should be administered as soon as possible</a:t>
            </a:r>
          </a:p>
        </p:txBody>
      </p:sp>
      <p:sp>
        <p:nvSpPr>
          <p:cNvPr id="2" name="Title 1"/>
          <p:cNvSpPr>
            <a:spLocks noGrp="1"/>
          </p:cNvSpPr>
          <p:nvPr>
            <p:ph type="title"/>
          </p:nvPr>
        </p:nvSpPr>
        <p:spPr/>
        <p:txBody>
          <a:bodyPr>
            <a:normAutofit fontScale="90000"/>
          </a:bodyPr>
          <a:lstStyle/>
          <a:p>
            <a:r>
              <a:rPr lang="en-US" b="1" dirty="0"/>
              <a:t>Management of </a:t>
            </a:r>
            <a:r>
              <a:rPr lang="en-US" b="1" dirty="0" err="1"/>
              <a:t>Hypovolaemic</a:t>
            </a:r>
            <a:r>
              <a:rPr lang="en-US" b="1" dirty="0"/>
              <a:t> Shock </a:t>
            </a:r>
            <a:r>
              <a:rPr lang="en-US" b="1" dirty="0" err="1"/>
              <a:t>ctd</a:t>
            </a:r>
            <a:r>
              <a:rPr lang="en-US" b="1" dirty="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400800"/>
          </a:xfrm>
        </p:spPr>
        <p:txBody>
          <a:bodyPr>
            <a:normAutofit fontScale="92500"/>
          </a:bodyPr>
          <a:lstStyle/>
          <a:p>
            <a:pPr>
              <a:buNone/>
            </a:pPr>
            <a:r>
              <a:rPr lang="en-US" dirty="0"/>
              <a:t>The following steps should be taken to ensure adequate care of the mother during the procedure;</a:t>
            </a:r>
          </a:p>
          <a:p>
            <a:r>
              <a:rPr lang="en-US" dirty="0"/>
              <a:t>Maximum of an hour is needed to allow absorption of the prostaglandin, so the mother should be asked to stay in for this period</a:t>
            </a:r>
          </a:p>
          <a:p>
            <a:r>
              <a:rPr lang="en-US" dirty="0"/>
              <a:t>Observations are carried out as in normal </a:t>
            </a:r>
            <a:r>
              <a:rPr lang="en-US" dirty="0" err="1"/>
              <a:t>labour</a:t>
            </a:r>
            <a:endParaRPr lang="en-US" dirty="0"/>
          </a:p>
          <a:p>
            <a:r>
              <a:rPr lang="en-US" dirty="0"/>
              <a:t>After one hour, if </a:t>
            </a:r>
            <a:r>
              <a:rPr lang="en-US" dirty="0" err="1"/>
              <a:t>foetal</a:t>
            </a:r>
            <a:r>
              <a:rPr lang="en-US" dirty="0"/>
              <a:t> heart is normal, the mother should be allowed to walk around</a:t>
            </a:r>
          </a:p>
          <a:p>
            <a:r>
              <a:rPr lang="en-US" dirty="0"/>
              <a:t>After four hours, if </a:t>
            </a:r>
            <a:r>
              <a:rPr lang="en-US" dirty="0" err="1"/>
              <a:t>labour</a:t>
            </a:r>
            <a:r>
              <a:rPr lang="en-US" dirty="0"/>
              <a:t> has not been established, a vaginal examination should be done to reassess the cervical dilatation</a:t>
            </a:r>
          </a:p>
          <a:p>
            <a:r>
              <a:rPr lang="en-US" dirty="0"/>
              <a:t>If there has been some progress, artificial rupture of the membranes is done and a </a:t>
            </a:r>
            <a:r>
              <a:rPr lang="en-US" dirty="0" err="1"/>
              <a:t>syntocinon</a:t>
            </a:r>
            <a:r>
              <a:rPr lang="en-US" dirty="0"/>
              <a:t> drip is commenced two hours later to prevent sensitivity of the uterus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a:t>When the blood is ready, the first 1,200mls should be given rapidly (within 30 minutes). The doctor should remain with the patient during this exercise. Avoid excessive warmth as it will interfere with the constriction of the peripheral blood vessels, which usually occurs in response to shock.</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130925"/>
          </a:xfrm>
        </p:spPr>
        <p:txBody>
          <a:bodyPr/>
          <a:lstStyle/>
          <a:p>
            <a:r>
              <a:rPr lang="en-US" sz="2800" dirty="0"/>
              <a:t>Elevate the foot of the bed by 30cm. This will raise blood pressure 10mm Hg by gravity. This allows the blood to flow to vital centres in the brain.</a:t>
            </a:r>
          </a:p>
          <a:p>
            <a:r>
              <a:rPr lang="en-US" sz="2800" dirty="0"/>
              <a:t>Hydrocortisone 100-500mg is given slowly in cases of </a:t>
            </a:r>
            <a:r>
              <a:rPr lang="en-US" sz="2800" dirty="0" err="1"/>
              <a:t>suparenal</a:t>
            </a:r>
            <a:r>
              <a:rPr lang="en-US" sz="2800" dirty="0"/>
              <a:t> failure. A sedative may be necessary in the case of restlessness to calm an apprehensive patient.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11725"/>
          </a:xfrm>
        </p:spPr>
        <p:txBody>
          <a:bodyPr/>
          <a:lstStyle/>
          <a:p>
            <a:r>
              <a:rPr lang="en-US" dirty="0"/>
              <a:t>This is also known as </a:t>
            </a:r>
            <a:r>
              <a:rPr lang="en-US" dirty="0" err="1"/>
              <a:t>endotoxic</a:t>
            </a:r>
            <a:r>
              <a:rPr lang="en-US" dirty="0"/>
              <a:t> or </a:t>
            </a:r>
            <a:r>
              <a:rPr lang="en-US" dirty="0" err="1"/>
              <a:t>bactereamic</a:t>
            </a:r>
            <a:r>
              <a:rPr lang="en-US" dirty="0"/>
              <a:t> shock. The main cause of septic shock is </a:t>
            </a:r>
            <a:r>
              <a:rPr lang="en-US" dirty="0" err="1"/>
              <a:t>gramnegative</a:t>
            </a:r>
            <a:r>
              <a:rPr lang="en-US" dirty="0"/>
              <a:t> organism such as Escherichia coli &amp; Bacillus Proteus </a:t>
            </a:r>
          </a:p>
        </p:txBody>
      </p:sp>
      <p:sp>
        <p:nvSpPr>
          <p:cNvPr id="2" name="Title 1"/>
          <p:cNvSpPr>
            <a:spLocks noGrp="1"/>
          </p:cNvSpPr>
          <p:nvPr>
            <p:ph type="title"/>
          </p:nvPr>
        </p:nvSpPr>
        <p:spPr/>
        <p:txBody>
          <a:bodyPr/>
          <a:lstStyle/>
          <a:p>
            <a:r>
              <a:rPr lang="en-US" b="1" dirty="0"/>
              <a:t>Septic Shock</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15400" cy="5064125"/>
          </a:xfrm>
        </p:spPr>
        <p:txBody>
          <a:bodyPr/>
          <a:lstStyle/>
          <a:p>
            <a:r>
              <a:rPr lang="en-US" sz="2800" dirty="0"/>
              <a:t>Use quick fluid therapy including glucose, saline, Ringers lactate or whole. </a:t>
            </a:r>
          </a:p>
          <a:p>
            <a:r>
              <a:rPr lang="en-US" sz="2800" dirty="0"/>
              <a:t>An injection of dopamine, 20mg per kilogram, is infused in the </a:t>
            </a:r>
            <a:r>
              <a:rPr lang="en-US" sz="2800" dirty="0" err="1"/>
              <a:t>vasodilation</a:t>
            </a:r>
            <a:r>
              <a:rPr lang="en-US" sz="2800" dirty="0"/>
              <a:t> stage. Hydrocortisone is given, 100mgs IV stat, followed by 100mg six hourly until the pulse and blood pressure are </a:t>
            </a:r>
            <a:r>
              <a:rPr lang="en-US" sz="2800" dirty="0" err="1"/>
              <a:t>stabilised</a:t>
            </a:r>
            <a:endParaRPr lang="en-US" sz="2800" dirty="0"/>
          </a:p>
          <a:p>
            <a:endParaRPr lang="en-US" sz="2800" dirty="0"/>
          </a:p>
        </p:txBody>
      </p:sp>
      <p:sp>
        <p:nvSpPr>
          <p:cNvPr id="2" name="Title 1"/>
          <p:cNvSpPr>
            <a:spLocks noGrp="1"/>
          </p:cNvSpPr>
          <p:nvPr>
            <p:ph type="title"/>
          </p:nvPr>
        </p:nvSpPr>
        <p:spPr/>
        <p:txBody>
          <a:bodyPr/>
          <a:lstStyle/>
          <a:p>
            <a:r>
              <a:rPr lang="en-US" dirty="0"/>
              <a:t>Drug therapy for septic shock</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5902325"/>
          </a:xfrm>
        </p:spPr>
        <p:txBody>
          <a:bodyPr>
            <a:normAutofit/>
          </a:bodyPr>
          <a:lstStyle/>
          <a:p>
            <a:r>
              <a:rPr lang="en-US" sz="2800" dirty="0"/>
              <a:t>Antibiotics are commenced immediately after the specimens for culture and other investigations are completed. These include:</a:t>
            </a:r>
          </a:p>
          <a:p>
            <a:pPr lvl="1">
              <a:buFont typeface="Wingdings" pitchFamily="2" charset="2"/>
              <a:buChar char="Ø"/>
            </a:pPr>
            <a:r>
              <a:rPr lang="en-US" dirty="0" err="1"/>
              <a:t>Gentamycin</a:t>
            </a:r>
            <a:r>
              <a:rPr lang="en-US" dirty="0"/>
              <a:t> 80mg IV eight hourly</a:t>
            </a:r>
          </a:p>
          <a:p>
            <a:pPr lvl="1">
              <a:buFont typeface="Wingdings" pitchFamily="2" charset="2"/>
              <a:buChar char="Ø"/>
            </a:pPr>
            <a:r>
              <a:rPr lang="en-US" dirty="0" err="1"/>
              <a:t>Metronidazole</a:t>
            </a:r>
            <a:r>
              <a:rPr lang="en-US" dirty="0"/>
              <a:t> 500mg IV eight hourly</a:t>
            </a:r>
          </a:p>
          <a:p>
            <a:pPr lvl="1">
              <a:buFont typeface="Wingdings" pitchFamily="2" charset="2"/>
              <a:buChar char="Ø"/>
            </a:pPr>
            <a:r>
              <a:rPr lang="en-US" dirty="0" err="1"/>
              <a:t>Ampicillin</a:t>
            </a:r>
            <a:r>
              <a:rPr lang="en-US" dirty="0"/>
              <a:t> 500mg IV six hourly</a:t>
            </a:r>
          </a:p>
          <a:p>
            <a:r>
              <a:rPr lang="en-US" sz="2800" dirty="0"/>
              <a:t>These should be administered until the bowel sound returns. You should then continue with 400mg </a:t>
            </a:r>
            <a:r>
              <a:rPr lang="en-US" sz="2800" dirty="0" err="1"/>
              <a:t>metronidazole</a:t>
            </a:r>
            <a:r>
              <a:rPr lang="en-US" sz="2800" dirty="0"/>
              <a:t> orally eight hourly for 10 days</a:t>
            </a:r>
          </a:p>
          <a:p>
            <a:pPr>
              <a:buNone/>
            </a:pPr>
            <a:r>
              <a:rPr lang="en-US" sz="2800" dirty="0"/>
              <a:t>					</a:t>
            </a:r>
            <a:r>
              <a:rPr lang="en-US" sz="4800" b="1" dirty="0">
                <a:solidFill>
                  <a:schemeClr val="accent2">
                    <a:lumMod val="60000"/>
                    <a:lumOff val="40000"/>
                  </a:schemeClr>
                </a:solidFill>
              </a:rPr>
              <a:t>END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581400"/>
          </a:xfrm>
          <a:solidFill>
            <a:srgbClr val="00B050"/>
          </a:solidFill>
        </p:spPr>
        <p:txBody>
          <a:bodyPr>
            <a:noAutofit/>
          </a:bodyPr>
          <a:lstStyle/>
          <a:p>
            <a:r>
              <a:rPr lang="en-US" sz="6600" b="1" dirty="0">
                <a:solidFill>
                  <a:srgbClr val="FFFF00"/>
                </a:solidFill>
              </a:rPr>
              <a:t>OBSTETRIC OPERATIONS</a:t>
            </a:r>
            <a:br>
              <a:rPr lang="en-US" sz="6600" b="1" dirty="0">
                <a:solidFill>
                  <a:srgbClr val="FFFF00"/>
                </a:solidFill>
              </a:rPr>
            </a:br>
            <a:endParaRPr lang="en-US" sz="6600" b="1" dirty="0">
              <a:solidFill>
                <a:srgbClr val="FFFF00"/>
              </a:solidFill>
            </a:endParaRP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pPr>
              <a:buNone/>
            </a:pPr>
            <a:r>
              <a:rPr lang="en-US" b="1" u="sng" dirty="0">
                <a:solidFill>
                  <a:srgbClr val="7030A0"/>
                </a:solidFill>
              </a:rPr>
              <a:t>GENERAL OBJECTIVE:</a:t>
            </a:r>
          </a:p>
          <a:p>
            <a:r>
              <a:rPr lang="en-US" dirty="0"/>
              <a:t>By the end of this session, the student nurse should be able to describe and manage the various obstetric operations</a:t>
            </a:r>
          </a:p>
          <a:p>
            <a:pPr>
              <a:buNone/>
            </a:pPr>
            <a:r>
              <a:rPr lang="en-US" b="1" u="sng" dirty="0">
                <a:solidFill>
                  <a:srgbClr val="7030A0"/>
                </a:solidFill>
              </a:rPr>
              <a:t>SPECIFIC OBJECTIVES:</a:t>
            </a:r>
          </a:p>
          <a:p>
            <a:pPr>
              <a:buNone/>
            </a:pPr>
            <a:r>
              <a:rPr lang="en-US" dirty="0"/>
              <a:t>To describe and manage clients undergoing the following procedures/operations:</a:t>
            </a:r>
          </a:p>
          <a:p>
            <a:pPr lvl="1"/>
            <a:r>
              <a:rPr lang="en-US" dirty="0"/>
              <a:t>Caesarean section</a:t>
            </a:r>
          </a:p>
          <a:p>
            <a:pPr lvl="1"/>
            <a:r>
              <a:rPr lang="en-US" dirty="0"/>
              <a:t>Vacuum extraction</a:t>
            </a:r>
          </a:p>
          <a:p>
            <a:pPr lvl="1"/>
            <a:r>
              <a:rPr lang="en-US" dirty="0"/>
              <a:t>Forceps delivery</a:t>
            </a:r>
          </a:p>
          <a:p>
            <a:pPr lvl="1"/>
            <a:r>
              <a:rPr lang="en-US" dirty="0" err="1"/>
              <a:t>symphysiotomy</a:t>
            </a:r>
            <a:endParaRPr lang="en-US" dirty="0"/>
          </a:p>
          <a:p>
            <a:pPr>
              <a:buNone/>
            </a:pPr>
            <a:endParaRPr lang="en-US" dirty="0"/>
          </a:p>
          <a:p>
            <a:endParaRPr lang="en-US" dirty="0"/>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b="1" u="sng" dirty="0"/>
              <a:t>DEFINITION:</a:t>
            </a:r>
          </a:p>
          <a:p>
            <a:r>
              <a:rPr lang="en-US" dirty="0"/>
              <a:t>A Caesarean section also C-section, etc., is a surgical procedure in which one or more incisions are made through a mother's abdomen (</a:t>
            </a:r>
            <a:r>
              <a:rPr lang="en-US" dirty="0" err="1"/>
              <a:t>laparotomy</a:t>
            </a:r>
            <a:r>
              <a:rPr lang="en-US" dirty="0"/>
              <a:t>) and uterus (</a:t>
            </a:r>
            <a:r>
              <a:rPr lang="en-US" dirty="0" err="1"/>
              <a:t>hysterotomy</a:t>
            </a:r>
            <a:r>
              <a:rPr lang="en-US" dirty="0"/>
              <a:t>) to deliver one or more babies, or, rarely, to remove a dead </a:t>
            </a:r>
            <a:r>
              <a:rPr lang="en-US" dirty="0" err="1"/>
              <a:t>foetus</a:t>
            </a:r>
            <a:r>
              <a:rPr lang="en-US" dirty="0"/>
              <a:t>. </a:t>
            </a:r>
          </a:p>
          <a:p>
            <a:r>
              <a:rPr lang="en-US" dirty="0"/>
              <a:t>Surgical delivery of a </a:t>
            </a:r>
            <a:r>
              <a:rPr lang="en-US" dirty="0" err="1"/>
              <a:t>previable</a:t>
            </a:r>
            <a:r>
              <a:rPr lang="en-US" dirty="0"/>
              <a:t> </a:t>
            </a:r>
            <a:r>
              <a:rPr lang="en-US" dirty="0" err="1"/>
              <a:t>foetus</a:t>
            </a:r>
            <a:r>
              <a:rPr lang="en-US" dirty="0"/>
              <a:t> using Caesarean section procedures is termed </a:t>
            </a:r>
            <a:r>
              <a:rPr lang="en-US" b="1" dirty="0" err="1"/>
              <a:t>hysterotomy</a:t>
            </a:r>
            <a:r>
              <a:rPr lang="en-US" b="1" dirty="0"/>
              <a:t>. </a:t>
            </a:r>
            <a:endParaRPr lang="en-US" b="1" u="sng" dirty="0"/>
          </a:p>
        </p:txBody>
      </p:sp>
      <p:sp>
        <p:nvSpPr>
          <p:cNvPr id="2" name="Title 1"/>
          <p:cNvSpPr>
            <a:spLocks noGrp="1"/>
          </p:cNvSpPr>
          <p:nvPr>
            <p:ph type="title"/>
          </p:nvPr>
        </p:nvSpPr>
        <p:spPr>
          <a:xfrm>
            <a:off x="0" y="0"/>
            <a:ext cx="9144000" cy="1143000"/>
          </a:xfrm>
          <a:solidFill>
            <a:schemeClr val="accent1">
              <a:lumMod val="75000"/>
            </a:schemeClr>
          </a:solidFill>
        </p:spPr>
        <p:txBody>
          <a:bodyPr/>
          <a:lstStyle/>
          <a:p>
            <a:r>
              <a:rPr lang="en-US" b="1" dirty="0">
                <a:solidFill>
                  <a:srgbClr val="FFFF00"/>
                </a:solidFill>
              </a:rPr>
              <a:t>CAESAREAN SECTION</a:t>
            </a:r>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533400"/>
            <a:ext cx="9144000" cy="6324600"/>
          </a:xfrm>
        </p:spPr>
        <p:txBody>
          <a:bodyPr>
            <a:noAutofit/>
          </a:bodyPr>
          <a:lstStyle/>
          <a:p>
            <a:r>
              <a:rPr lang="en-US" sz="2800" dirty="0">
                <a:latin typeface="Calibri" pitchFamily="34" charset="0"/>
              </a:rPr>
              <a:t>These may be divided into maternal, </a:t>
            </a:r>
            <a:r>
              <a:rPr lang="en-US" sz="2800" dirty="0" err="1">
                <a:latin typeface="Calibri" pitchFamily="34" charset="0"/>
              </a:rPr>
              <a:t>foetal</a:t>
            </a:r>
            <a:r>
              <a:rPr lang="en-US" sz="2800" dirty="0">
                <a:latin typeface="Calibri" pitchFamily="34" charset="0"/>
              </a:rPr>
              <a:t> or combined. </a:t>
            </a:r>
          </a:p>
          <a:p>
            <a:pPr>
              <a:buNone/>
            </a:pPr>
            <a:r>
              <a:rPr lang="en-US" sz="2800" b="1" i="1" u="sng" dirty="0">
                <a:latin typeface="Calibri" pitchFamily="34" charset="0"/>
              </a:rPr>
              <a:t>A) Maternal Indications - Definite indications</a:t>
            </a:r>
          </a:p>
          <a:p>
            <a:r>
              <a:rPr lang="en-US" sz="2800" dirty="0">
                <a:latin typeface="Calibri" pitchFamily="34" charset="0"/>
              </a:rPr>
              <a:t>Previous uterine scar </a:t>
            </a:r>
          </a:p>
          <a:p>
            <a:r>
              <a:rPr lang="en-US" sz="2800" dirty="0">
                <a:latin typeface="Calibri" pitchFamily="34" charset="0"/>
              </a:rPr>
              <a:t>Previous Lower Uterine Segment C/S due to a recurring reason e.g. contracted pelvis or a previous scar with a concomitant obstetric complication </a:t>
            </a:r>
          </a:p>
          <a:p>
            <a:r>
              <a:rPr lang="en-US" sz="2800" dirty="0">
                <a:latin typeface="Calibri" pitchFamily="34" charset="0"/>
              </a:rPr>
              <a:t>History of two (2) or more previous C/S </a:t>
            </a:r>
          </a:p>
          <a:p>
            <a:r>
              <a:rPr lang="en-US" sz="2800" dirty="0">
                <a:latin typeface="Calibri" pitchFamily="34" charset="0"/>
              </a:rPr>
              <a:t>After High vertical /classical C/S </a:t>
            </a:r>
          </a:p>
          <a:p>
            <a:r>
              <a:rPr lang="en-US" sz="2800" dirty="0">
                <a:latin typeface="Calibri" pitchFamily="34" charset="0"/>
              </a:rPr>
              <a:t>Previous ruptured uterus </a:t>
            </a:r>
          </a:p>
          <a:p>
            <a:r>
              <a:rPr lang="en-US" sz="2800" dirty="0">
                <a:latin typeface="Calibri" pitchFamily="34" charset="0"/>
              </a:rPr>
              <a:t>Previous </a:t>
            </a:r>
            <a:r>
              <a:rPr lang="en-US" sz="2800" dirty="0" err="1">
                <a:latin typeface="Calibri" pitchFamily="34" charset="0"/>
              </a:rPr>
              <a:t>myomectomy</a:t>
            </a:r>
            <a:r>
              <a:rPr lang="en-US" sz="2800" dirty="0">
                <a:latin typeface="Calibri" pitchFamily="34" charset="0"/>
              </a:rPr>
              <a:t> </a:t>
            </a:r>
          </a:p>
          <a:p>
            <a:r>
              <a:rPr lang="en-US" sz="2800" dirty="0">
                <a:latin typeface="Calibri" pitchFamily="34" charset="0"/>
              </a:rPr>
              <a:t>Severe Pre </a:t>
            </a:r>
            <a:r>
              <a:rPr lang="en-US" sz="2800" dirty="0" err="1">
                <a:latin typeface="Calibri" pitchFamily="34" charset="0"/>
              </a:rPr>
              <a:t>ecclampsia</a:t>
            </a:r>
            <a:r>
              <a:rPr lang="en-US" sz="2800" dirty="0">
                <a:latin typeface="Calibri" pitchFamily="34" charset="0"/>
              </a:rPr>
              <a:t> (PET) or </a:t>
            </a:r>
            <a:r>
              <a:rPr lang="en-US" sz="2800" dirty="0" err="1">
                <a:latin typeface="Calibri" pitchFamily="34" charset="0"/>
              </a:rPr>
              <a:t>eclampsia</a:t>
            </a:r>
            <a:r>
              <a:rPr lang="en-US" sz="2800" dirty="0">
                <a:latin typeface="Calibri" pitchFamily="34" charset="0"/>
              </a:rPr>
              <a:t> with </a:t>
            </a:r>
            <a:r>
              <a:rPr lang="en-US" sz="2800" dirty="0" err="1">
                <a:latin typeface="Calibri" pitchFamily="34" charset="0"/>
              </a:rPr>
              <a:t>unfavourable</a:t>
            </a:r>
            <a:r>
              <a:rPr lang="en-US" sz="2800" dirty="0">
                <a:latin typeface="Calibri" pitchFamily="34" charset="0"/>
              </a:rPr>
              <a:t> cervix </a:t>
            </a:r>
          </a:p>
          <a:p>
            <a:endParaRPr lang="en-US" sz="2800" dirty="0">
              <a:latin typeface="Calibri" pitchFamily="34" charset="0"/>
            </a:endParaRPr>
          </a:p>
        </p:txBody>
      </p:sp>
      <p:sp>
        <p:nvSpPr>
          <p:cNvPr id="2" name="Title 1"/>
          <p:cNvSpPr>
            <a:spLocks noGrp="1"/>
          </p:cNvSpPr>
          <p:nvPr>
            <p:ph type="title"/>
          </p:nvPr>
        </p:nvSpPr>
        <p:spPr>
          <a:xfrm>
            <a:off x="0" y="0"/>
            <a:ext cx="9144000" cy="914400"/>
          </a:xfrm>
        </p:spPr>
        <p:txBody>
          <a:bodyPr/>
          <a:lstStyle/>
          <a:p>
            <a:r>
              <a:rPr lang="en-US" b="1" dirty="0">
                <a:solidFill>
                  <a:srgbClr val="FF0000"/>
                </a:solidFill>
              </a:rPr>
              <a:t>INDICATIONS OF A C/S</a:t>
            </a: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r>
              <a:rPr lang="en-US" sz="2800" dirty="0">
                <a:latin typeface="Calibri" pitchFamily="34" charset="0"/>
              </a:rPr>
              <a:t>Life-threatening </a:t>
            </a:r>
            <a:r>
              <a:rPr lang="en-US" sz="2800" dirty="0" err="1">
                <a:latin typeface="Calibri" pitchFamily="34" charset="0"/>
              </a:rPr>
              <a:t>antepartum</a:t>
            </a:r>
            <a:r>
              <a:rPr lang="en-US" sz="2800" dirty="0">
                <a:latin typeface="Calibri" pitchFamily="34" charset="0"/>
              </a:rPr>
              <a:t> </a:t>
            </a:r>
            <a:r>
              <a:rPr lang="en-US" sz="2800" dirty="0" err="1">
                <a:latin typeface="Calibri" pitchFamily="34" charset="0"/>
              </a:rPr>
              <a:t>haemorrhage</a:t>
            </a:r>
            <a:r>
              <a:rPr lang="en-US" sz="2800" dirty="0">
                <a:latin typeface="Calibri" pitchFamily="34" charset="0"/>
              </a:rPr>
              <a:t> (APH) or Placenta </a:t>
            </a:r>
            <a:r>
              <a:rPr lang="en-US" sz="2800" dirty="0" err="1">
                <a:latin typeface="Calibri" pitchFamily="34" charset="0"/>
              </a:rPr>
              <a:t>praevia</a:t>
            </a:r>
            <a:r>
              <a:rPr lang="en-US" sz="2800" dirty="0">
                <a:latin typeface="Calibri" pitchFamily="34" charset="0"/>
              </a:rPr>
              <a:t> type </a:t>
            </a:r>
            <a:r>
              <a:rPr lang="en-US" sz="2800" dirty="0" err="1">
                <a:latin typeface="Calibri" pitchFamily="34" charset="0"/>
              </a:rPr>
              <a:t>IIb</a:t>
            </a:r>
            <a:r>
              <a:rPr lang="en-US" sz="2800" dirty="0">
                <a:latin typeface="Calibri" pitchFamily="34" charset="0"/>
              </a:rPr>
              <a:t>-IV </a:t>
            </a:r>
          </a:p>
          <a:p>
            <a:r>
              <a:rPr lang="en-US" sz="2800" dirty="0">
                <a:latin typeface="Calibri" pitchFamily="34" charset="0"/>
              </a:rPr>
              <a:t>Contracted pelvis (congenital, fracture) </a:t>
            </a:r>
          </a:p>
          <a:p>
            <a:r>
              <a:rPr lang="en-US" sz="2800" dirty="0">
                <a:latin typeface="Calibri" pitchFamily="34" charset="0"/>
              </a:rPr>
              <a:t>Following repair of obstetric fistula (VVF, RVF) </a:t>
            </a:r>
          </a:p>
          <a:p>
            <a:r>
              <a:rPr lang="en-US" sz="2800" dirty="0">
                <a:latin typeface="Calibri" pitchFamily="34" charset="0"/>
              </a:rPr>
              <a:t>Medical illness; severe heart or respiratory disease, severe hypertension, cerebral aneurysm, musculoskeletal disorders, severe neurological disorders (C/S is then safer than vaginal delivery). </a:t>
            </a:r>
          </a:p>
          <a:p>
            <a:r>
              <a:rPr lang="en-US" sz="2800" dirty="0">
                <a:latin typeface="Calibri" pitchFamily="34" charset="0"/>
              </a:rPr>
              <a:t>Prolonged </a:t>
            </a:r>
            <a:r>
              <a:rPr lang="en-US" sz="2800" dirty="0" err="1">
                <a:latin typeface="Calibri" pitchFamily="34" charset="0"/>
              </a:rPr>
              <a:t>labour</a:t>
            </a:r>
            <a:r>
              <a:rPr lang="en-US" sz="2800" dirty="0">
                <a:latin typeface="Calibri" pitchFamily="34" charset="0"/>
              </a:rPr>
              <a:t>, uterine inertia, cervical </a:t>
            </a:r>
            <a:r>
              <a:rPr lang="en-US" sz="2800" dirty="0" err="1">
                <a:latin typeface="Calibri" pitchFamily="34" charset="0"/>
              </a:rPr>
              <a:t>dystocia</a:t>
            </a:r>
            <a:r>
              <a:rPr lang="en-US" sz="2800" dirty="0">
                <a:latin typeface="Calibri" pitchFamily="34" charset="0"/>
              </a:rPr>
              <a:t> and failed induction </a:t>
            </a:r>
          </a:p>
          <a:p>
            <a:r>
              <a:rPr lang="en-US" sz="2800" dirty="0">
                <a:latin typeface="Calibri" pitchFamily="34" charset="0"/>
              </a:rPr>
              <a:t>Pelvic </a:t>
            </a:r>
            <a:r>
              <a:rPr lang="en-US" sz="2800" dirty="0" err="1">
                <a:latin typeface="Calibri" pitchFamily="34" charset="0"/>
              </a:rPr>
              <a:t>tumours</a:t>
            </a:r>
            <a:r>
              <a:rPr lang="en-US" sz="2800" dirty="0">
                <a:latin typeface="Calibri" pitchFamily="34" charset="0"/>
              </a:rPr>
              <a:t> obstructing </a:t>
            </a:r>
            <a:r>
              <a:rPr lang="en-US" sz="2800" dirty="0" err="1">
                <a:latin typeface="Calibri" pitchFamily="34" charset="0"/>
              </a:rPr>
              <a:t>labour</a:t>
            </a:r>
            <a:r>
              <a:rPr lang="en-US" sz="2800" dirty="0">
                <a:latin typeface="Calibri" pitchFamily="34" charset="0"/>
              </a:rPr>
              <a:t> (fibroids, entrapped ovarian </a:t>
            </a:r>
            <a:r>
              <a:rPr lang="en-US" sz="2800" dirty="0" err="1">
                <a:latin typeface="Calibri" pitchFamily="34" charset="0"/>
              </a:rPr>
              <a:t>tumour</a:t>
            </a:r>
            <a:r>
              <a:rPr lang="en-US" sz="2800" dirty="0">
                <a:latin typeface="Calibri" pitchFamily="34" charset="0"/>
              </a:rPr>
              <a:t>, genital warts) </a:t>
            </a:r>
          </a:p>
          <a:p>
            <a:r>
              <a:rPr lang="en-US" sz="2800" dirty="0">
                <a:latin typeface="Calibri" pitchFamily="34" charset="0"/>
              </a:rPr>
              <a:t>Invasive carcinoma of the cervix </a:t>
            </a:r>
          </a:p>
          <a:p>
            <a:r>
              <a:rPr lang="en-US" sz="2800" dirty="0">
                <a:latin typeface="Calibri" pitchFamily="34" charset="0"/>
              </a:rPr>
              <a:t>Infections: (HIV, active Herpes Simplex Virus II, Human </a:t>
            </a:r>
            <a:r>
              <a:rPr lang="en-US" sz="2800" dirty="0" err="1">
                <a:latin typeface="Calibri" pitchFamily="34" charset="0"/>
              </a:rPr>
              <a:t>Papilloma</a:t>
            </a:r>
            <a:r>
              <a:rPr lang="en-US" sz="2800" dirty="0">
                <a:latin typeface="Calibri" pitchFamily="34" charset="0"/>
              </a:rPr>
              <a:t> Virus, Hepatitis B Virus) </a:t>
            </a:r>
          </a:p>
          <a:p>
            <a:endParaRPr lang="en-US" sz="2800" dirty="0">
              <a:latin typeface="Calibri"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81328"/>
            <a:ext cx="8991600" cy="5376672"/>
          </a:xfrm>
        </p:spPr>
        <p:txBody>
          <a:bodyPr>
            <a:normAutofit/>
          </a:bodyPr>
          <a:lstStyle/>
          <a:p>
            <a:r>
              <a:rPr lang="en-US" dirty="0"/>
              <a:t>Oral prostaglandin is usually used to induce </a:t>
            </a:r>
            <a:r>
              <a:rPr lang="en-US" dirty="0" err="1"/>
              <a:t>labour</a:t>
            </a:r>
            <a:r>
              <a:rPr lang="en-US" dirty="0"/>
              <a:t> where the membranes have ruptured. </a:t>
            </a:r>
          </a:p>
          <a:p>
            <a:r>
              <a:rPr lang="en-US" dirty="0"/>
              <a:t>Commonly used method is </a:t>
            </a:r>
            <a:r>
              <a:rPr lang="en-US" dirty="0" err="1"/>
              <a:t>misoprostol</a:t>
            </a:r>
            <a:r>
              <a:rPr lang="en-US" dirty="0"/>
              <a:t> ( PGE1)  which is given at a dosage of 50mcg sublingual or inserted in the posterior vaginal fornix or orally.</a:t>
            </a:r>
          </a:p>
          <a:p>
            <a:r>
              <a:rPr lang="en-US" dirty="0" err="1"/>
              <a:t>Assessement</a:t>
            </a:r>
            <a:r>
              <a:rPr lang="en-US" dirty="0"/>
              <a:t> is done after 6 hours and a </a:t>
            </a:r>
            <a:r>
              <a:rPr lang="en-US" dirty="0" err="1"/>
              <a:t>maxium</a:t>
            </a:r>
            <a:r>
              <a:rPr lang="en-US" dirty="0"/>
              <a:t> of three inductions are </a:t>
            </a:r>
            <a:r>
              <a:rPr lang="en-US" dirty="0" err="1"/>
              <a:t>given.If</a:t>
            </a:r>
            <a:r>
              <a:rPr lang="en-US" dirty="0"/>
              <a:t> mother is not in </a:t>
            </a:r>
            <a:r>
              <a:rPr lang="en-US" dirty="0" err="1"/>
              <a:t>labour</a:t>
            </a:r>
            <a:r>
              <a:rPr lang="en-US" dirty="0"/>
              <a:t> after the three </a:t>
            </a:r>
            <a:r>
              <a:rPr lang="en-US" dirty="0" err="1"/>
              <a:t>doses,consider</a:t>
            </a:r>
            <a:r>
              <a:rPr lang="en-US" dirty="0"/>
              <a:t> </a:t>
            </a:r>
            <a:r>
              <a:rPr lang="en-US" dirty="0" err="1"/>
              <a:t>oytocin</a:t>
            </a:r>
            <a:r>
              <a:rPr lang="en-US" dirty="0"/>
              <a:t> infusion with or without rupture of the </a:t>
            </a:r>
            <a:r>
              <a:rPr lang="en-US" dirty="0" err="1"/>
              <a:t>membranes,or</a:t>
            </a:r>
            <a:r>
              <a:rPr lang="en-US" dirty="0"/>
              <a:t> caesarean section.</a:t>
            </a:r>
          </a:p>
          <a:p>
            <a:r>
              <a:rPr lang="en-US" dirty="0"/>
              <a:t>NB: Do not give </a:t>
            </a:r>
            <a:r>
              <a:rPr lang="en-US" dirty="0" err="1"/>
              <a:t>oxytocin</a:t>
            </a:r>
            <a:r>
              <a:rPr lang="en-US" dirty="0"/>
              <a:t> less than 6 hours after giving </a:t>
            </a:r>
            <a:r>
              <a:rPr lang="en-US" dirty="0" err="1"/>
              <a:t>miso</a:t>
            </a:r>
            <a:r>
              <a:rPr lang="en-US" dirty="0"/>
              <a:t>[</a:t>
            </a:r>
            <a:r>
              <a:rPr lang="en-US" dirty="0" err="1"/>
              <a:t>prostol</a:t>
            </a:r>
            <a:r>
              <a:rPr lang="en-US"/>
              <a:t>.</a:t>
            </a:r>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sz="2800" b="1" u="sng" dirty="0">
                <a:latin typeface="Calibri" pitchFamily="34" charset="0"/>
              </a:rPr>
              <a:t>Relative indications </a:t>
            </a:r>
          </a:p>
          <a:p>
            <a:pPr>
              <a:buNone/>
            </a:pPr>
            <a:r>
              <a:rPr lang="en-US" sz="2800" dirty="0">
                <a:latin typeface="Calibri" pitchFamily="34" charset="0"/>
              </a:rPr>
              <a:t>C/ Section may also be considered in the following conditions </a:t>
            </a:r>
          </a:p>
          <a:p>
            <a:r>
              <a:rPr lang="en-US" sz="2800" dirty="0" err="1">
                <a:latin typeface="Calibri" pitchFamily="34" charset="0"/>
              </a:rPr>
              <a:t>Postdatism</a:t>
            </a:r>
            <a:r>
              <a:rPr lang="en-US" sz="2800" dirty="0">
                <a:latin typeface="Calibri" pitchFamily="34" charset="0"/>
              </a:rPr>
              <a:t> </a:t>
            </a:r>
          </a:p>
          <a:p>
            <a:r>
              <a:rPr lang="en-US" sz="2800" dirty="0">
                <a:latin typeface="Calibri" pitchFamily="34" charset="0"/>
              </a:rPr>
              <a:t>Elderly </a:t>
            </a:r>
            <a:r>
              <a:rPr lang="en-US" sz="2800" dirty="0" err="1">
                <a:latin typeface="Calibri" pitchFamily="34" charset="0"/>
              </a:rPr>
              <a:t>primigravida</a:t>
            </a:r>
            <a:r>
              <a:rPr lang="en-US" sz="2800" dirty="0">
                <a:latin typeface="Calibri" pitchFamily="34" charset="0"/>
              </a:rPr>
              <a:t> </a:t>
            </a:r>
          </a:p>
          <a:p>
            <a:r>
              <a:rPr lang="en-US" sz="2800" dirty="0">
                <a:latin typeface="Calibri" pitchFamily="34" charset="0"/>
              </a:rPr>
              <a:t>Prior infertility </a:t>
            </a:r>
          </a:p>
          <a:p>
            <a:r>
              <a:rPr lang="en-US" sz="2800" dirty="0">
                <a:latin typeface="Calibri" pitchFamily="34" charset="0"/>
              </a:rPr>
              <a:t>Bad obstetric history </a:t>
            </a:r>
          </a:p>
          <a:p>
            <a:pPr>
              <a:buNone/>
            </a:pPr>
            <a:r>
              <a:rPr lang="en-US" sz="2800" b="1" u="sng" dirty="0">
                <a:latin typeface="Calibri" pitchFamily="34" charset="0"/>
              </a:rPr>
              <a:t>B) </a:t>
            </a:r>
            <a:r>
              <a:rPr lang="en-US" sz="2800" b="1" u="sng" dirty="0" err="1">
                <a:latin typeface="Calibri" pitchFamily="34" charset="0"/>
              </a:rPr>
              <a:t>Foetal</a:t>
            </a:r>
            <a:r>
              <a:rPr lang="en-US" sz="2800" b="1" u="sng" dirty="0">
                <a:latin typeface="Calibri" pitchFamily="34" charset="0"/>
              </a:rPr>
              <a:t> </a:t>
            </a:r>
          </a:p>
          <a:p>
            <a:r>
              <a:rPr lang="en-US" sz="2800" dirty="0" err="1">
                <a:latin typeface="Calibri" pitchFamily="34" charset="0"/>
              </a:rPr>
              <a:t>Foetal</a:t>
            </a:r>
            <a:r>
              <a:rPr lang="en-US" sz="2800" dirty="0">
                <a:latin typeface="Calibri" pitchFamily="34" charset="0"/>
              </a:rPr>
              <a:t> distress /Poor biophysical profile score </a:t>
            </a:r>
          </a:p>
          <a:p>
            <a:r>
              <a:rPr lang="en-US" sz="2800" dirty="0" err="1">
                <a:latin typeface="Calibri" pitchFamily="34" charset="0"/>
              </a:rPr>
              <a:t>Malpresentation</a:t>
            </a:r>
            <a:r>
              <a:rPr lang="en-US" sz="2800" dirty="0">
                <a:latin typeface="Calibri" pitchFamily="34" charset="0"/>
              </a:rPr>
              <a:t> and </a:t>
            </a:r>
            <a:r>
              <a:rPr lang="en-US" sz="2800" dirty="0" err="1">
                <a:latin typeface="Calibri" pitchFamily="34" charset="0"/>
              </a:rPr>
              <a:t>malposition</a:t>
            </a:r>
            <a:r>
              <a:rPr lang="en-US" sz="2800" dirty="0">
                <a:latin typeface="Calibri" pitchFamily="34" charset="0"/>
              </a:rPr>
              <a:t>; </a:t>
            </a:r>
          </a:p>
          <a:p>
            <a:r>
              <a:rPr lang="en-US" sz="2800" dirty="0">
                <a:latin typeface="Calibri" pitchFamily="34" charset="0"/>
              </a:rPr>
              <a:t>Cord presentation and/or cord </a:t>
            </a:r>
            <a:r>
              <a:rPr lang="en-US" sz="2800" dirty="0" err="1">
                <a:latin typeface="Calibri" pitchFamily="34" charset="0"/>
              </a:rPr>
              <a:t>prolapse</a:t>
            </a:r>
            <a:r>
              <a:rPr lang="en-US" sz="2800" dirty="0">
                <a:latin typeface="Calibri" pitchFamily="34" charset="0"/>
              </a:rPr>
              <a:t> </a:t>
            </a:r>
          </a:p>
          <a:p>
            <a:r>
              <a:rPr lang="en-US" sz="2800" dirty="0">
                <a:latin typeface="Calibri" pitchFamily="34" charset="0"/>
              </a:rPr>
              <a:t>Multiple pregnancy: (1st non-cephalic, retained 2nd twin, extreme prematurity, discordant </a:t>
            </a:r>
            <a:r>
              <a:rPr lang="en-US" sz="2800" dirty="0" err="1">
                <a:latin typeface="Calibri" pitchFamily="34" charset="0"/>
              </a:rPr>
              <a:t>foetal</a:t>
            </a:r>
            <a:r>
              <a:rPr lang="en-US" sz="2800" dirty="0">
                <a:latin typeface="Calibri" pitchFamily="34" charset="0"/>
              </a:rPr>
              <a:t> growth, single amniotic sac, conjoined twins, &gt;2 </a:t>
            </a:r>
            <a:r>
              <a:rPr lang="en-US" sz="2800" dirty="0" err="1">
                <a:latin typeface="Calibri" pitchFamily="34" charset="0"/>
              </a:rPr>
              <a:t>foetuses</a:t>
            </a:r>
            <a:r>
              <a:rPr lang="en-US" sz="2800" dirty="0">
                <a:latin typeface="Calibri" pitchFamily="34" charset="0"/>
              </a:rPr>
              <a:t>) </a:t>
            </a:r>
          </a:p>
          <a:p>
            <a:r>
              <a:rPr lang="en-US" sz="2800" dirty="0" err="1">
                <a:latin typeface="Calibri" pitchFamily="34" charset="0"/>
              </a:rPr>
              <a:t>Foetal</a:t>
            </a:r>
            <a:r>
              <a:rPr lang="en-US" sz="2800" dirty="0">
                <a:latin typeface="Calibri" pitchFamily="34" charset="0"/>
              </a:rPr>
              <a:t> </a:t>
            </a:r>
            <a:r>
              <a:rPr lang="en-US" sz="2800" dirty="0" err="1">
                <a:latin typeface="Calibri" pitchFamily="34" charset="0"/>
              </a:rPr>
              <a:t>Macrosomia</a:t>
            </a:r>
            <a:r>
              <a:rPr lang="en-US" sz="2800" dirty="0">
                <a:latin typeface="Calibri" pitchFamily="34" charset="0"/>
              </a:rPr>
              <a:t>: estimated weight &gt; 4000g </a:t>
            </a:r>
          </a:p>
          <a:p>
            <a:r>
              <a:rPr lang="en-US" sz="2800" dirty="0" err="1">
                <a:latin typeface="Calibri" pitchFamily="34" charset="0"/>
              </a:rPr>
              <a:t>Foetal</a:t>
            </a:r>
            <a:r>
              <a:rPr lang="en-US" sz="2800" dirty="0">
                <a:latin typeface="Calibri" pitchFamily="34" charset="0"/>
              </a:rPr>
              <a:t> anomalies: (e.g. hydrocephalus, sacral </a:t>
            </a:r>
            <a:r>
              <a:rPr lang="en-US" sz="2800" dirty="0" err="1">
                <a:latin typeface="Calibri" pitchFamily="34" charset="0"/>
              </a:rPr>
              <a:t>tumour</a:t>
            </a:r>
            <a:r>
              <a:rPr lang="en-US" sz="2800" dirty="0">
                <a:latin typeface="Calibri" pitchFamily="34" charset="0"/>
              </a:rPr>
              <a:t>, Conjoined twins) </a:t>
            </a:r>
          </a:p>
          <a:p>
            <a:r>
              <a:rPr lang="en-US" sz="2800" dirty="0">
                <a:latin typeface="Calibri" pitchFamily="34" charset="0"/>
              </a:rPr>
              <a:t>Others: (e.g. Intrauterine Growth Retardation, </a:t>
            </a:r>
            <a:r>
              <a:rPr lang="en-US" sz="2800" dirty="0" err="1">
                <a:latin typeface="Calibri" pitchFamily="34" charset="0"/>
              </a:rPr>
              <a:t>oligohydramnios</a:t>
            </a:r>
            <a:r>
              <a:rPr lang="en-US" sz="2800" dirty="0">
                <a:latin typeface="Calibri" pitchFamily="34" charset="0"/>
              </a:rPr>
              <a:t>) </a:t>
            </a:r>
          </a:p>
          <a:p>
            <a:pPr>
              <a:buNone/>
            </a:pPr>
            <a:endParaRPr lang="en-US" sz="2800" dirty="0">
              <a:latin typeface="Calibri" pitchFamily="34" charset="0"/>
            </a:endParaRPr>
          </a:p>
          <a:p>
            <a:endParaRPr lang="en-US" sz="2800" dirty="0">
              <a:latin typeface="Calibri" pitchFamily="34" charset="0"/>
            </a:endParaRP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a:buNone/>
            </a:pPr>
            <a:r>
              <a:rPr lang="en-US" b="1" u="sng" dirty="0"/>
              <a:t>C) </a:t>
            </a:r>
            <a:r>
              <a:rPr lang="en-US" b="1" u="sng" dirty="0" err="1"/>
              <a:t>Feto</a:t>
            </a:r>
            <a:r>
              <a:rPr lang="en-US" b="1" u="sng" dirty="0"/>
              <a:t>-maternal </a:t>
            </a:r>
          </a:p>
          <a:p>
            <a:r>
              <a:rPr lang="en-US" dirty="0"/>
              <a:t>Failure to progress in </a:t>
            </a:r>
            <a:r>
              <a:rPr lang="en-US" dirty="0" err="1"/>
              <a:t>labour</a:t>
            </a:r>
            <a:r>
              <a:rPr lang="en-US" dirty="0"/>
              <a:t> </a:t>
            </a:r>
          </a:p>
          <a:p>
            <a:r>
              <a:rPr lang="en-US" dirty="0" err="1"/>
              <a:t>Perimortem</a:t>
            </a:r>
            <a:r>
              <a:rPr lang="en-US" dirty="0"/>
              <a:t> C/ Section </a:t>
            </a:r>
          </a:p>
          <a:p>
            <a:r>
              <a:rPr lang="en-US" dirty="0"/>
              <a:t>Lack of competency by service provider in assisted delivery techniques </a:t>
            </a:r>
          </a:p>
          <a:p>
            <a:endParaRPr lang="en-US" dirty="0"/>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lstStyle/>
          <a:p>
            <a:pPr>
              <a:buNone/>
            </a:pPr>
            <a:r>
              <a:rPr lang="en-US" b="1" dirty="0"/>
              <a:t>Based on uterine incision ;</a:t>
            </a:r>
            <a:endParaRPr lang="en-US" dirty="0"/>
          </a:p>
          <a:p>
            <a:r>
              <a:rPr lang="en-US" dirty="0"/>
              <a:t>Lower segment section, which is the operation of choice. The lower segment of the uterus forms after 32 weeks gestation &amp; is less muscular than the upper segment of the uterus</a:t>
            </a:r>
          </a:p>
          <a:p>
            <a:r>
              <a:rPr lang="en-US" dirty="0"/>
              <a:t>Classical section</a:t>
            </a:r>
          </a:p>
          <a:p>
            <a:r>
              <a:rPr lang="en-US" dirty="0"/>
              <a:t>Extraperitonial caesarean section</a:t>
            </a:r>
          </a:p>
          <a:p>
            <a:r>
              <a:rPr lang="en-US" dirty="0"/>
              <a:t>Caesarean hysterectomy</a:t>
            </a:r>
          </a:p>
        </p:txBody>
      </p:sp>
      <p:sp>
        <p:nvSpPr>
          <p:cNvPr id="2" name="Title 1"/>
          <p:cNvSpPr>
            <a:spLocks noGrp="1"/>
          </p:cNvSpPr>
          <p:nvPr>
            <p:ph type="title"/>
          </p:nvPr>
        </p:nvSpPr>
        <p:spPr>
          <a:xfrm>
            <a:off x="0" y="76200"/>
            <a:ext cx="8915400" cy="838200"/>
          </a:xfrm>
        </p:spPr>
        <p:txBody>
          <a:bodyPr/>
          <a:lstStyle/>
          <a:p>
            <a:r>
              <a:rPr lang="en-US" b="1" dirty="0">
                <a:solidFill>
                  <a:schemeClr val="accent1">
                    <a:lumMod val="50000"/>
                  </a:schemeClr>
                </a:solidFill>
              </a:rPr>
              <a:t>Types of Caesarean Section</a:t>
            </a:r>
            <a:endParaRPr lang="en-US" dirty="0">
              <a:solidFill>
                <a:schemeClr val="accent1">
                  <a:lumMod val="50000"/>
                </a:schemeClr>
              </a:solidFill>
            </a:endParaRP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thumb/d/d6/Cesarean_section_scar_and_linea_nigra.JPG/220px-Cesarean_section_scar_and_linea_nigra.JPG">
            <a:hlinkClick r:id="rId2"/>
          </p:cNvPr>
          <p:cNvPicPr>
            <a:picLocks noGrp="1"/>
          </p:cNvPicPr>
          <p:nvPr>
            <p:ph idx="1"/>
          </p:nvPr>
        </p:nvPicPr>
        <p:blipFill>
          <a:blip r:embed="rId3" cstate="print"/>
          <a:srcRect/>
          <a:stretch>
            <a:fillRect/>
          </a:stretch>
        </p:blipFill>
        <p:spPr bwMode="auto">
          <a:xfrm>
            <a:off x="381000" y="0"/>
            <a:ext cx="8534400" cy="6858000"/>
          </a:xfrm>
          <a:prstGeom prst="rect">
            <a:avLst/>
          </a:prstGeom>
          <a:noFill/>
          <a:ln w="9525">
            <a:noFill/>
            <a:miter lim="800000"/>
            <a:headEnd/>
            <a:tailEnd/>
          </a:ln>
        </p:spPr>
      </p:pic>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hoto" descr="Illustration of uterine incisions used during C-sections &#10;"/>
          <p:cNvPicPr>
            <a:picLocks noGrp="1"/>
          </p:cNvPicPr>
          <p:nvPr>
            <p:ph idx="1"/>
          </p:nvPr>
        </p:nvPicPr>
        <p:blipFill>
          <a:blip r:embed="rId2" cstate="print"/>
          <a:srcRect/>
          <a:stretch>
            <a:fillRect/>
          </a:stretch>
        </p:blipFill>
        <p:spPr bwMode="auto">
          <a:xfrm>
            <a:off x="0" y="228600"/>
            <a:ext cx="9144000" cy="6629399"/>
          </a:xfrm>
          <a:prstGeom prst="rect">
            <a:avLst/>
          </a:prstGeom>
          <a:noFill/>
          <a:ln w="9525">
            <a:noFill/>
            <a:miter lim="800000"/>
            <a:headEnd/>
            <a:tailEnd/>
          </a:ln>
        </p:spPr>
      </p:pic>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r>
              <a:rPr lang="en-US" dirty="0"/>
              <a:t>Blood loss is minimal</a:t>
            </a:r>
          </a:p>
          <a:p>
            <a:r>
              <a:rPr lang="en-US" dirty="0"/>
              <a:t>Incision is easy to repair</a:t>
            </a:r>
          </a:p>
          <a:p>
            <a:r>
              <a:rPr lang="en-US" dirty="0"/>
              <a:t>The risk of rupture during labour is lessened as the lower uterine segment has less uterine activity</a:t>
            </a:r>
          </a:p>
          <a:p>
            <a:r>
              <a:rPr lang="en-US" dirty="0"/>
              <a:t>The operation is associated with lower incidence of postoperative infection</a:t>
            </a:r>
          </a:p>
        </p:txBody>
      </p:sp>
      <p:sp>
        <p:nvSpPr>
          <p:cNvPr id="2" name="Title 1"/>
          <p:cNvSpPr>
            <a:spLocks noGrp="1"/>
          </p:cNvSpPr>
          <p:nvPr>
            <p:ph type="title"/>
          </p:nvPr>
        </p:nvSpPr>
        <p:spPr>
          <a:xfrm>
            <a:off x="228600" y="0"/>
            <a:ext cx="8915400" cy="1295400"/>
          </a:xfrm>
        </p:spPr>
        <p:txBody>
          <a:bodyPr>
            <a:normAutofit fontScale="90000"/>
          </a:bodyPr>
          <a:lstStyle/>
          <a:p>
            <a:r>
              <a:rPr lang="en-US" dirty="0"/>
              <a:t>Advantages of lower segment section are;</a:t>
            </a:r>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305800" cy="4114800"/>
          </a:xfrm>
        </p:spPr>
        <p:txBody>
          <a:bodyPr>
            <a:normAutofit lnSpcReduction="10000"/>
          </a:bodyPr>
          <a:lstStyle/>
          <a:p>
            <a:r>
              <a:rPr lang="en-US" dirty="0"/>
              <a:t>The incision is made directly into the wall of the body of the uterus. The procedure is rarely performed</a:t>
            </a:r>
          </a:p>
          <a:p>
            <a:r>
              <a:rPr lang="en-US" dirty="0"/>
              <a:t> its indications are:</a:t>
            </a:r>
          </a:p>
          <a:p>
            <a:pPr lvl="1">
              <a:buFont typeface="Wingdings" pitchFamily="2" charset="2"/>
              <a:buChar char="Ø"/>
            </a:pPr>
            <a:r>
              <a:rPr lang="en-US" dirty="0"/>
              <a:t>Gestation of less than 32 weeks (i.e before the lower segment has formed)</a:t>
            </a:r>
          </a:p>
          <a:p>
            <a:pPr lvl="1">
              <a:buFont typeface="Wingdings" pitchFamily="2" charset="2"/>
              <a:buChar char="Ø"/>
            </a:pPr>
            <a:r>
              <a:rPr lang="en-US" dirty="0"/>
              <a:t>Placenta previa which is Anteriorly situated</a:t>
            </a:r>
          </a:p>
          <a:p>
            <a:pPr lvl="1">
              <a:buFont typeface="Wingdings" pitchFamily="2" charset="2"/>
              <a:buChar char="Ø"/>
            </a:pPr>
            <a:r>
              <a:rPr lang="en-US" dirty="0"/>
              <a:t>An hour glass contraction (constriction ring)</a:t>
            </a:r>
          </a:p>
          <a:p>
            <a:r>
              <a:rPr lang="en-US" dirty="0"/>
              <a:t>It is always performed through a midline incision</a:t>
            </a:r>
          </a:p>
        </p:txBody>
      </p:sp>
      <p:sp>
        <p:nvSpPr>
          <p:cNvPr id="2" name="Title 1"/>
          <p:cNvSpPr>
            <a:spLocks noGrp="1"/>
          </p:cNvSpPr>
          <p:nvPr>
            <p:ph type="title"/>
          </p:nvPr>
        </p:nvSpPr>
        <p:spPr/>
        <p:txBody>
          <a:bodyPr/>
          <a:lstStyle/>
          <a:p>
            <a:r>
              <a:rPr lang="en-US" b="1" dirty="0">
                <a:solidFill>
                  <a:schemeClr val="accent1">
                    <a:lumMod val="50000"/>
                  </a:schemeClr>
                </a:solidFill>
              </a:rPr>
              <a:t>Classical Caesarean Section</a:t>
            </a:r>
            <a:endParaRPr lang="en-US" dirty="0">
              <a:solidFill>
                <a:schemeClr val="accent1">
                  <a:lumMod val="50000"/>
                </a:schemeClr>
              </a:solidFill>
            </a:endParaRP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305800" cy="4114800"/>
          </a:xfrm>
        </p:spPr>
        <p:txBody>
          <a:bodyPr>
            <a:normAutofit/>
          </a:bodyPr>
          <a:lstStyle/>
          <a:p>
            <a:pPr>
              <a:buNone/>
            </a:pPr>
            <a:r>
              <a:rPr lang="en-US" dirty="0"/>
              <a:t>Access to the lower uterine segment is secured by appropriate dissection of tissues around the bladder to by pass the peritoneal cavity and the baby is extracted. </a:t>
            </a:r>
          </a:p>
          <a:p>
            <a:pPr>
              <a:buNone/>
            </a:pPr>
            <a:r>
              <a:rPr lang="en-US" dirty="0"/>
              <a:t>As the peritoneal cavity is not disturbed there is no risk of introducing infection from infected liquor or infection from the uterus</a:t>
            </a:r>
          </a:p>
        </p:txBody>
      </p:sp>
      <p:sp>
        <p:nvSpPr>
          <p:cNvPr id="2" name="Title 1"/>
          <p:cNvSpPr>
            <a:spLocks noGrp="1"/>
          </p:cNvSpPr>
          <p:nvPr>
            <p:ph type="title"/>
          </p:nvPr>
        </p:nvSpPr>
        <p:spPr/>
        <p:txBody>
          <a:bodyPr>
            <a:normAutofit fontScale="90000"/>
          </a:bodyPr>
          <a:lstStyle/>
          <a:p>
            <a:r>
              <a:rPr lang="en-US" b="1" dirty="0">
                <a:solidFill>
                  <a:schemeClr val="accent1">
                    <a:lumMod val="50000"/>
                  </a:schemeClr>
                </a:solidFill>
              </a:rPr>
              <a:t>Extra Peritoneal Caesarean Section Procedure</a:t>
            </a:r>
            <a:endParaRPr lang="en-US" dirty="0">
              <a:solidFill>
                <a:schemeClr val="accent1">
                  <a:lumMod val="50000"/>
                </a:schemeClr>
              </a:solidFill>
            </a:endParaRPr>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normAutofit/>
          </a:bodyPr>
          <a:lstStyle/>
          <a:p>
            <a:pPr>
              <a:buNone/>
            </a:pPr>
            <a:r>
              <a:rPr lang="en-US" dirty="0"/>
              <a:t>This is also known as Porro’s Operation. </a:t>
            </a:r>
          </a:p>
          <a:p>
            <a:r>
              <a:rPr lang="en-US" dirty="0"/>
              <a:t>The removal of the uterus follows after caesarean section, due to other conditions of the uterus; such as placenta accreta, multiple fibroids, tumours of the uterus and so on. </a:t>
            </a:r>
          </a:p>
          <a:p>
            <a:r>
              <a:rPr lang="en-US" dirty="0"/>
              <a:t>On rare occasions and in conjuction with other gynaecological disorders this operation may be used for sterilisation purposes</a:t>
            </a:r>
          </a:p>
        </p:txBody>
      </p:sp>
      <p:sp>
        <p:nvSpPr>
          <p:cNvPr id="2" name="Title 1"/>
          <p:cNvSpPr>
            <a:spLocks noGrp="1"/>
          </p:cNvSpPr>
          <p:nvPr>
            <p:ph type="title"/>
          </p:nvPr>
        </p:nvSpPr>
        <p:spPr/>
        <p:txBody>
          <a:bodyPr>
            <a:normAutofit fontScale="90000"/>
          </a:bodyPr>
          <a:lstStyle/>
          <a:p>
            <a:r>
              <a:rPr lang="en-US" b="1" dirty="0"/>
              <a:t>Caesarean Section Hysterectomy</a:t>
            </a:r>
            <a:endParaRPr lang="en-US" dirty="0"/>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b="1" dirty="0"/>
              <a:t>Based on timing of the operation, C Section maybe: </a:t>
            </a:r>
          </a:p>
          <a:p>
            <a:pPr lvl="1"/>
            <a:r>
              <a:rPr lang="en-US" dirty="0"/>
              <a:t>Elective C/S (planned procedure) or </a:t>
            </a:r>
          </a:p>
          <a:p>
            <a:pPr lvl="1"/>
            <a:r>
              <a:rPr lang="en-US" dirty="0"/>
              <a:t>Emergency C/S </a:t>
            </a:r>
          </a:p>
          <a:p>
            <a:pPr>
              <a:buNone/>
            </a:pPr>
            <a:r>
              <a:rPr lang="en-US" dirty="0"/>
              <a:t>The decision to deliver by caesarean section is made during pregnancy before the onset of labour</a:t>
            </a:r>
          </a:p>
          <a:p>
            <a:pPr>
              <a:buNone/>
            </a:pPr>
            <a:r>
              <a:rPr lang="en-US" dirty="0"/>
              <a:t>Some reasons for this decision are absolute while others depend on combination of factors and the opinion of the obstetrician</a:t>
            </a:r>
          </a:p>
          <a:p>
            <a:pPr>
              <a:buNone/>
            </a:pPr>
            <a:r>
              <a:rPr lang="en-US" b="1" u="sng" dirty="0"/>
              <a:t>Definite indications</a:t>
            </a:r>
            <a:r>
              <a:rPr lang="en-US" b="1" dirty="0"/>
              <a:t> </a:t>
            </a:r>
            <a:r>
              <a:rPr lang="en-US" dirty="0"/>
              <a:t>of an elective c/section are;</a:t>
            </a:r>
          </a:p>
          <a:p>
            <a:pPr lvl="1"/>
            <a:r>
              <a:rPr lang="en-US" dirty="0"/>
              <a:t>CPD</a:t>
            </a:r>
          </a:p>
          <a:p>
            <a:pPr lvl="1"/>
            <a:r>
              <a:rPr lang="en-US" dirty="0"/>
              <a:t>Major degree of placenta praevia</a:t>
            </a:r>
          </a:p>
          <a:p>
            <a:pPr lvl="1"/>
            <a:r>
              <a:rPr lang="en-US" dirty="0"/>
              <a:t>High order multiple pregnancy with three or more foetuses</a:t>
            </a:r>
          </a:p>
        </p:txBody>
      </p:sp>
      <p:sp>
        <p:nvSpPr>
          <p:cNvPr id="2" name="Title 1"/>
          <p:cNvSpPr>
            <a:spLocks noGrp="1"/>
          </p:cNvSpPr>
          <p:nvPr>
            <p:ph type="title"/>
          </p:nvPr>
        </p:nvSpPr>
        <p:spPr>
          <a:xfrm>
            <a:off x="685800" y="0"/>
            <a:ext cx="7772400" cy="1752600"/>
          </a:xfrm>
        </p:spPr>
        <p:txBody>
          <a:bodyPr>
            <a:normAutofit/>
          </a:bodyPr>
          <a:lstStyle/>
          <a:p>
            <a:r>
              <a:rPr lang="en-US" b="1" dirty="0"/>
              <a:t>Elective Caesarean Section</a:t>
            </a:r>
            <a:br>
              <a:rPr lang="en-US" b="1" dirty="0"/>
            </a:b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a:t>there are several complications associated with prostaglandin;</a:t>
            </a:r>
          </a:p>
          <a:p>
            <a:r>
              <a:rPr lang="en-US" i="1" dirty="0"/>
              <a:t>The mother may suffer discomfort due to painful contractions. </a:t>
            </a:r>
          </a:p>
          <a:p>
            <a:r>
              <a:rPr lang="en-US" i="1" dirty="0"/>
              <a:t>The induction may be ineffective.</a:t>
            </a:r>
          </a:p>
          <a:p>
            <a:r>
              <a:rPr lang="en-US" i="1" dirty="0"/>
              <a:t>Over-stimulation of the uterus can cause </a:t>
            </a:r>
            <a:r>
              <a:rPr lang="en-US" i="1" dirty="0" err="1"/>
              <a:t>foetal</a:t>
            </a:r>
            <a:r>
              <a:rPr lang="en-US" i="1" dirty="0"/>
              <a:t> and maternal distress</a:t>
            </a:r>
            <a:endParaRPr lang="en-US" dirty="0"/>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458200" cy="5715000"/>
          </a:xfrm>
        </p:spPr>
        <p:txBody>
          <a:bodyPr>
            <a:noAutofit/>
          </a:bodyPr>
          <a:lstStyle/>
          <a:p>
            <a:pPr>
              <a:buNone/>
            </a:pPr>
            <a:r>
              <a:rPr lang="en-US" sz="2800" dirty="0"/>
              <a:t>Other possible indications of an elective c/s are;</a:t>
            </a:r>
          </a:p>
          <a:p>
            <a:r>
              <a:rPr lang="en-US" sz="2800" dirty="0"/>
              <a:t>Breech presentation</a:t>
            </a:r>
          </a:p>
          <a:p>
            <a:r>
              <a:rPr lang="en-US" sz="2800" dirty="0"/>
              <a:t>Moderate to severe pre-eclampsia</a:t>
            </a:r>
          </a:p>
          <a:p>
            <a:r>
              <a:rPr lang="en-US" sz="2800" dirty="0"/>
              <a:t>A medical condition that warrants the exclusion of maternal effort</a:t>
            </a:r>
          </a:p>
          <a:p>
            <a:r>
              <a:rPr lang="en-US" sz="2800" dirty="0"/>
              <a:t>DM</a:t>
            </a:r>
          </a:p>
          <a:p>
            <a:r>
              <a:rPr lang="en-US" sz="2800" dirty="0"/>
              <a:t>Intrauterine growth restriction</a:t>
            </a:r>
          </a:p>
          <a:p>
            <a:r>
              <a:rPr lang="en-US" sz="2800" dirty="0"/>
              <a:t>APH</a:t>
            </a:r>
          </a:p>
          <a:p>
            <a:r>
              <a:rPr lang="en-US" sz="2800" dirty="0"/>
              <a:t>Certain foetal abnormalities e.g. hydrocephalus</a:t>
            </a:r>
          </a:p>
          <a:p>
            <a:endParaRPr lang="en-US" sz="2800" dirty="0"/>
          </a:p>
          <a:p>
            <a:pPr>
              <a:buNone/>
            </a:pPr>
            <a:r>
              <a:rPr lang="en-US" sz="2800" dirty="0"/>
              <a:t> </a:t>
            </a:r>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a:buNone/>
            </a:pPr>
            <a:r>
              <a:rPr lang="en-US" dirty="0"/>
              <a:t>If the indication for c/s pertains specifically to one pregnancy, such as placenta praevia, vaginal delivery may be expected on subsequent occasions</a:t>
            </a:r>
          </a:p>
          <a:p>
            <a:pPr>
              <a:buNone/>
            </a:pPr>
            <a:r>
              <a:rPr lang="en-US" dirty="0"/>
              <a:t>Certain conditions warrant repeated c/s. CPD due to contracted pelvis will recur &amp; a uterus which has been scared twice or more carries a greater risk of uterine rupture</a:t>
            </a:r>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lstStyle/>
          <a:p>
            <a:r>
              <a:rPr lang="en-US" dirty="0"/>
              <a:t>This is carried out when adverse conditions develop during pregnancy or labour</a:t>
            </a:r>
          </a:p>
          <a:p>
            <a:r>
              <a:rPr lang="en-US" dirty="0"/>
              <a:t>The psychological preparation of the mother for the operation is of paramount importance. You should be prepared to deal with the different feelings of different mothers.</a:t>
            </a:r>
          </a:p>
        </p:txBody>
      </p:sp>
      <p:sp>
        <p:nvSpPr>
          <p:cNvPr id="2" name="Title 1"/>
          <p:cNvSpPr>
            <a:spLocks noGrp="1"/>
          </p:cNvSpPr>
          <p:nvPr>
            <p:ph type="title"/>
          </p:nvPr>
        </p:nvSpPr>
        <p:spPr/>
        <p:txBody>
          <a:bodyPr/>
          <a:lstStyle/>
          <a:p>
            <a:r>
              <a:rPr lang="en-US" dirty="0"/>
              <a:t>Emergency caesarean section</a:t>
            </a:r>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114800"/>
          </a:xfrm>
        </p:spPr>
        <p:txBody>
          <a:bodyPr>
            <a:normAutofit fontScale="92500"/>
          </a:bodyPr>
          <a:lstStyle/>
          <a:p>
            <a:r>
              <a:rPr lang="en-US" dirty="0"/>
              <a:t>APH</a:t>
            </a:r>
          </a:p>
          <a:p>
            <a:r>
              <a:rPr lang="en-US" dirty="0"/>
              <a:t>Cord prolapse</a:t>
            </a:r>
          </a:p>
          <a:p>
            <a:r>
              <a:rPr lang="en-US" dirty="0"/>
              <a:t>Uterine rupture</a:t>
            </a:r>
          </a:p>
          <a:p>
            <a:r>
              <a:rPr lang="en-US" dirty="0"/>
              <a:t>CPD diagnosed in labour</a:t>
            </a:r>
          </a:p>
          <a:p>
            <a:r>
              <a:rPr lang="en-US" dirty="0"/>
              <a:t>Fulminating PET</a:t>
            </a:r>
          </a:p>
          <a:p>
            <a:r>
              <a:rPr lang="en-US" dirty="0"/>
              <a:t>Eclampsia</a:t>
            </a:r>
          </a:p>
          <a:p>
            <a:r>
              <a:rPr lang="en-US" dirty="0"/>
              <a:t>Failure to progress in the first or second stage of labour</a:t>
            </a:r>
          </a:p>
          <a:p>
            <a:r>
              <a:rPr lang="en-US" dirty="0"/>
              <a:t>Foetal compromise/distress if delivery is not imminent</a:t>
            </a:r>
          </a:p>
        </p:txBody>
      </p:sp>
      <p:sp>
        <p:nvSpPr>
          <p:cNvPr id="2" name="Title 1"/>
          <p:cNvSpPr>
            <a:spLocks noGrp="1"/>
          </p:cNvSpPr>
          <p:nvPr>
            <p:ph type="title"/>
          </p:nvPr>
        </p:nvSpPr>
        <p:spPr/>
        <p:txBody>
          <a:bodyPr>
            <a:normAutofit fontScale="90000"/>
          </a:bodyPr>
          <a:lstStyle/>
          <a:p>
            <a:r>
              <a:rPr lang="en-US" dirty="0"/>
              <a:t>Definite Indications of an emergency caesarean section</a:t>
            </a:r>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lnSpcReduction="10000"/>
          </a:bodyPr>
          <a:lstStyle/>
          <a:p>
            <a:pPr>
              <a:buNone/>
            </a:pPr>
            <a:r>
              <a:rPr lang="en-US" dirty="0">
                <a:latin typeface="Calibri" pitchFamily="34" charset="0"/>
              </a:rPr>
              <a:t>The following are characteristic of pre-operative care during an elective caesarean section:</a:t>
            </a:r>
          </a:p>
          <a:p>
            <a:r>
              <a:rPr lang="en-US" dirty="0">
                <a:latin typeface="Calibri" pitchFamily="34" charset="0"/>
              </a:rPr>
              <a:t>The doctor explains the procedure to the mother and her partner and consent is obtained.</a:t>
            </a:r>
          </a:p>
          <a:p>
            <a:r>
              <a:rPr lang="en-US" dirty="0">
                <a:latin typeface="Calibri" pitchFamily="34" charset="0"/>
              </a:rPr>
              <a:t>Physical examination is carried out to make sure the mother is fit for general anaesthesia</a:t>
            </a:r>
          </a:p>
          <a:p>
            <a:r>
              <a:rPr lang="en-US" dirty="0">
                <a:latin typeface="Calibri" pitchFamily="34" charset="0"/>
              </a:rPr>
              <a:t>Blood for haemoglobin, cross match and two pints of blood are kept ready.</a:t>
            </a:r>
          </a:p>
          <a:p>
            <a:r>
              <a:rPr lang="en-US" dirty="0">
                <a:latin typeface="Calibri" pitchFamily="34" charset="0"/>
              </a:rPr>
              <a:t>Antacid therapy. It is a common practice for women with any risk factors to receive antacid therapy throughout labour &amp; if not given, it should be administered immediately a decision for c/s is made. In order to minimize the secretion of gastric acid the anaesthetist may also prescribe preparations such as ranitidine</a:t>
            </a:r>
          </a:p>
        </p:txBody>
      </p:sp>
      <p:sp>
        <p:nvSpPr>
          <p:cNvPr id="2" name="Title 1"/>
          <p:cNvSpPr>
            <a:spLocks noGrp="1"/>
          </p:cNvSpPr>
          <p:nvPr>
            <p:ph type="title"/>
          </p:nvPr>
        </p:nvSpPr>
        <p:spPr/>
        <p:txBody>
          <a:bodyPr>
            <a:normAutofit fontScale="90000"/>
          </a:bodyPr>
          <a:lstStyle/>
          <a:p>
            <a:r>
              <a:rPr lang="en-US" b="1" dirty="0"/>
              <a:t>Pre-Operative Care For Elective Caesarean Section</a:t>
            </a:r>
            <a:endParaRPr lang="en-US" dirty="0"/>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5867400"/>
          </a:xfrm>
        </p:spPr>
        <p:txBody>
          <a:bodyPr>
            <a:normAutofit lnSpcReduction="10000"/>
          </a:bodyPr>
          <a:lstStyle/>
          <a:p>
            <a:r>
              <a:rPr lang="en-US" dirty="0"/>
              <a:t>Other Preoperative medications </a:t>
            </a:r>
            <a:r>
              <a:rPr lang="en-US"/>
              <a:t>are given</a:t>
            </a:r>
            <a:endParaRPr lang="en-US" dirty="0"/>
          </a:p>
          <a:p>
            <a:r>
              <a:rPr lang="en-US" dirty="0"/>
              <a:t>Mother is admitted and not fed overnight</a:t>
            </a:r>
          </a:p>
          <a:p>
            <a:r>
              <a:rPr lang="en-US" dirty="0"/>
              <a:t>A bath is taken in the morning.</a:t>
            </a:r>
          </a:p>
          <a:p>
            <a:r>
              <a:rPr lang="en-US" dirty="0"/>
              <a:t>Pubic shave is also done</a:t>
            </a:r>
          </a:p>
          <a:p>
            <a:r>
              <a:rPr lang="en-US" dirty="0"/>
              <a:t>Bowel care. If c/s is elective, two glycerine suppositories are administered on the evening b4 operation in order to empty the rectum</a:t>
            </a:r>
          </a:p>
          <a:p>
            <a:r>
              <a:rPr lang="en-US" dirty="0"/>
              <a:t>A retention catheter is inserted to ensure an empty bladder throughout the operation.</a:t>
            </a:r>
          </a:p>
          <a:p>
            <a:r>
              <a:rPr lang="en-US" dirty="0"/>
              <a:t>An intravenous infusion is started as per prescription.</a:t>
            </a:r>
          </a:p>
          <a:p>
            <a:r>
              <a:rPr lang="en-US" dirty="0"/>
              <a:t>Valuables are kept safely.</a:t>
            </a:r>
          </a:p>
          <a:p>
            <a:r>
              <a:rPr lang="en-US" dirty="0"/>
              <a:t>Nail polish, dentures, glasses or contact lenses are removed.</a:t>
            </a:r>
          </a:p>
        </p:txBody>
      </p:sp>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a:t>Theatre gown, leggings and scarf are put on the mother.</a:t>
            </a:r>
          </a:p>
          <a:p>
            <a:r>
              <a:rPr lang="en-US" dirty="0"/>
              <a:t>Pre-operative medication is usually administered half an hour before the operation (1m atropine and analgesic).</a:t>
            </a:r>
          </a:p>
          <a:p>
            <a:r>
              <a:rPr lang="en-US" dirty="0"/>
              <a:t>Foetal heart, foetal position, and presentation are determined.</a:t>
            </a:r>
          </a:p>
          <a:p>
            <a:r>
              <a:rPr lang="en-US" dirty="0"/>
              <a:t>Maternal observations are recorded: pulse, respiration, blood pressure and temperature.</a:t>
            </a:r>
          </a:p>
          <a:p>
            <a:r>
              <a:rPr lang="en-US" dirty="0"/>
              <a:t>A urinalysis is carried out for albumin</a:t>
            </a:r>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dirty="0">
                <a:latin typeface="Calibri" pitchFamily="34" charset="0"/>
              </a:rPr>
              <a:t>This is the same care given to any woman who has undergone a major abdominal operation.</a:t>
            </a:r>
          </a:p>
          <a:p>
            <a:r>
              <a:rPr lang="en-US" dirty="0">
                <a:latin typeface="Calibri" pitchFamily="34" charset="0"/>
              </a:rPr>
              <a:t>Observations. Bp &amp; pulse are recorded every ¼ hour in the immediate recovery period</a:t>
            </a:r>
          </a:p>
          <a:p>
            <a:r>
              <a:rPr lang="en-US" dirty="0">
                <a:latin typeface="Calibri" pitchFamily="34" charset="0"/>
              </a:rPr>
              <a:t>Temperature is recorded every 2 hrs</a:t>
            </a:r>
          </a:p>
          <a:p>
            <a:r>
              <a:rPr lang="en-US" dirty="0">
                <a:latin typeface="Calibri" pitchFamily="34" charset="0"/>
              </a:rPr>
              <a:t>Inspect the wound every ½ hour to detect any bloodloss</a:t>
            </a:r>
          </a:p>
          <a:p>
            <a:r>
              <a:rPr lang="en-US" dirty="0">
                <a:latin typeface="Calibri" pitchFamily="34" charset="0"/>
              </a:rPr>
              <a:t>Inspect the lochia. Drainage should be small initially</a:t>
            </a:r>
          </a:p>
          <a:p>
            <a:r>
              <a:rPr lang="en-US" dirty="0">
                <a:latin typeface="Calibri" pitchFamily="34" charset="0"/>
              </a:rPr>
              <a:t>Nurse the pt in the left lateral/recovery position until she is fully conscious since the risk of airway obstruction or regurgitation &amp; silent aspiration of the stomach contents are still present</a:t>
            </a:r>
          </a:p>
          <a:p>
            <a:endParaRPr lang="en-US" dirty="0">
              <a:latin typeface="Calibri" pitchFamily="34" charset="0"/>
            </a:endParaRPr>
          </a:p>
        </p:txBody>
      </p:sp>
      <p:sp>
        <p:nvSpPr>
          <p:cNvPr id="2" name="Title 1"/>
          <p:cNvSpPr>
            <a:spLocks noGrp="1"/>
          </p:cNvSpPr>
          <p:nvPr>
            <p:ph type="title"/>
          </p:nvPr>
        </p:nvSpPr>
        <p:spPr>
          <a:xfrm>
            <a:off x="457200" y="274638"/>
            <a:ext cx="8229600" cy="792162"/>
          </a:xfrm>
        </p:spPr>
        <p:txBody>
          <a:bodyPr/>
          <a:lstStyle/>
          <a:p>
            <a:r>
              <a:rPr lang="en-US" b="1" dirty="0"/>
              <a:t>Post Operative Care</a:t>
            </a:r>
            <a:endParaRPr lang="en-US" dirty="0"/>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867400"/>
          </a:xfrm>
        </p:spPr>
        <p:txBody>
          <a:bodyPr>
            <a:normAutofit/>
          </a:bodyPr>
          <a:lstStyle/>
          <a:p>
            <a:r>
              <a:rPr lang="en-US" dirty="0">
                <a:latin typeface="Calibri" pitchFamily="34" charset="0"/>
              </a:rPr>
              <a:t>Analgesia is prescribed &amp; is given as required</a:t>
            </a:r>
          </a:p>
          <a:p>
            <a:r>
              <a:rPr lang="en-US" dirty="0">
                <a:latin typeface="Calibri" pitchFamily="34" charset="0"/>
              </a:rPr>
              <a:t>Fluids are introduced gradually followed by a light diet </a:t>
            </a:r>
          </a:p>
          <a:p>
            <a:r>
              <a:rPr lang="en-US" dirty="0">
                <a:latin typeface="Calibri" pitchFamily="34" charset="0"/>
              </a:rPr>
              <a:t>The mother should breast feed as soon as her condition permits. If for any reason she cannot breast feed, the breast should manually be expressed from the third day to prevent engorgement of the breasts. </a:t>
            </a:r>
          </a:p>
          <a:p>
            <a:r>
              <a:rPr lang="en-US" dirty="0">
                <a:latin typeface="Calibri" pitchFamily="34" charset="0"/>
              </a:rPr>
              <a:t>Four hourly vulva swabbing should be done if the patient is confined to bed</a:t>
            </a:r>
          </a:p>
          <a:p>
            <a:r>
              <a:rPr lang="en-US" dirty="0">
                <a:latin typeface="Calibri" pitchFamily="34" charset="0"/>
              </a:rPr>
              <a:t>Prophylactic antibiotics should be administered to prevent infections</a:t>
            </a:r>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dirty="0"/>
              <a:t>When mother &amp; baby are transferred to the postnatal ward, check BP, pulse &amp; temp every 4hrs</a:t>
            </a:r>
          </a:p>
          <a:p>
            <a:r>
              <a:rPr lang="en-US" dirty="0"/>
              <a:t>Ct intravenous infusion</a:t>
            </a:r>
          </a:p>
          <a:p>
            <a:r>
              <a:rPr lang="en-US" dirty="0"/>
              <a:t>The urinary catheter remains in situ until the woman is ambulant</a:t>
            </a:r>
          </a:p>
          <a:p>
            <a:r>
              <a:rPr lang="en-US" dirty="0"/>
              <a:t>Observe the lochia &amp; the wound every 4 hrs initially</a:t>
            </a:r>
          </a:p>
          <a:p>
            <a:pPr>
              <a:buNone/>
            </a:pPr>
            <a:r>
              <a:rPr lang="en-US" dirty="0"/>
              <a:t> </a:t>
            </a:r>
          </a:p>
        </p:txBody>
      </p:sp>
      <p:sp>
        <p:nvSpPr>
          <p:cNvPr id="2" name="Title 1"/>
          <p:cNvSpPr>
            <a:spLocks noGrp="1"/>
          </p:cNvSpPr>
          <p:nvPr>
            <p:ph type="title"/>
          </p:nvPr>
        </p:nvSpPr>
        <p:spPr/>
        <p:txBody>
          <a:bodyPr/>
          <a:lstStyle/>
          <a:p>
            <a:r>
              <a:rPr lang="en-US" dirty="0"/>
              <a:t>Care in the postnatal ward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Autofit/>
          </a:bodyPr>
          <a:lstStyle/>
          <a:p>
            <a:pPr marL="514350" indent="-514350">
              <a:buFont typeface="+mj-lt"/>
              <a:buAutoNum type="arabicPeriod"/>
            </a:pPr>
            <a:r>
              <a:rPr lang="en-US" sz="2800" dirty="0">
                <a:latin typeface="Calibri" pitchFamily="34" charset="0"/>
              </a:rPr>
              <a:t>Prolonged pregnancy</a:t>
            </a:r>
          </a:p>
          <a:p>
            <a:pPr marL="514350" indent="-514350">
              <a:buFont typeface="+mj-lt"/>
              <a:buAutoNum type="arabicPeriod"/>
            </a:pPr>
            <a:r>
              <a:rPr lang="en-US" sz="2800" dirty="0">
                <a:latin typeface="Calibri" pitchFamily="34" charset="0"/>
              </a:rPr>
              <a:t>Induction of </a:t>
            </a:r>
            <a:r>
              <a:rPr lang="en-US" sz="2800" dirty="0" err="1">
                <a:latin typeface="Calibri" pitchFamily="34" charset="0"/>
              </a:rPr>
              <a:t>labour</a:t>
            </a:r>
            <a:endParaRPr lang="en-US" sz="2800" dirty="0">
              <a:latin typeface="Calibri" pitchFamily="34" charset="0"/>
            </a:endParaRPr>
          </a:p>
          <a:p>
            <a:pPr marL="514350" indent="-514350">
              <a:buFont typeface="+mj-lt"/>
              <a:buAutoNum type="arabicPeriod"/>
            </a:pPr>
            <a:r>
              <a:rPr lang="en-US" sz="2800" dirty="0">
                <a:latin typeface="Calibri" pitchFamily="34" charset="0"/>
              </a:rPr>
              <a:t>Abnormal </a:t>
            </a:r>
            <a:r>
              <a:rPr lang="en-US" sz="2800" dirty="0" err="1">
                <a:latin typeface="Calibri" pitchFamily="34" charset="0"/>
              </a:rPr>
              <a:t>labour</a:t>
            </a:r>
            <a:endParaRPr lang="en-US" sz="2800" dirty="0">
              <a:latin typeface="Calibri" pitchFamily="34" charset="0"/>
            </a:endParaRPr>
          </a:p>
          <a:p>
            <a:pPr marL="770382" lvl="1" indent="-514350"/>
            <a:r>
              <a:rPr lang="en-US" sz="2400" dirty="0">
                <a:latin typeface="Calibri" pitchFamily="34" charset="0"/>
              </a:rPr>
              <a:t>Trial of </a:t>
            </a:r>
            <a:r>
              <a:rPr lang="en-US" sz="2400" dirty="0" err="1">
                <a:latin typeface="Calibri" pitchFamily="34" charset="0"/>
              </a:rPr>
              <a:t>labour</a:t>
            </a:r>
            <a:endParaRPr lang="en-US" sz="2400" dirty="0">
              <a:latin typeface="Calibri" pitchFamily="34" charset="0"/>
            </a:endParaRPr>
          </a:p>
          <a:p>
            <a:pPr marL="770382" lvl="1" indent="-514350"/>
            <a:r>
              <a:rPr lang="en-US" sz="2400" dirty="0">
                <a:latin typeface="Calibri" pitchFamily="34" charset="0"/>
              </a:rPr>
              <a:t>Obstructed </a:t>
            </a:r>
            <a:r>
              <a:rPr lang="en-US" sz="2400" dirty="0" err="1">
                <a:latin typeface="Calibri" pitchFamily="34" charset="0"/>
              </a:rPr>
              <a:t>labour</a:t>
            </a:r>
            <a:endParaRPr lang="en-US" sz="2400" dirty="0">
              <a:latin typeface="Calibri" pitchFamily="34" charset="0"/>
            </a:endParaRPr>
          </a:p>
          <a:p>
            <a:pPr marL="514350" indent="-514350">
              <a:buFont typeface="+mj-lt"/>
              <a:buAutoNum type="arabicPeriod"/>
            </a:pPr>
            <a:r>
              <a:rPr lang="en-US" sz="2800" b="1" u="sng" dirty="0">
                <a:latin typeface="Calibri" pitchFamily="34" charset="0"/>
              </a:rPr>
              <a:t>OBSTETRIC EMERGENCIES:</a:t>
            </a:r>
          </a:p>
          <a:p>
            <a:pPr marL="1028700" lvl="1" indent="-571500">
              <a:buFont typeface="+mj-lt"/>
              <a:buAutoNum type="romanLcPeriod"/>
            </a:pPr>
            <a:r>
              <a:rPr lang="en-US" sz="2800" dirty="0">
                <a:latin typeface="Calibri" pitchFamily="34" charset="0"/>
              </a:rPr>
              <a:t>Ruptured uterus</a:t>
            </a:r>
          </a:p>
          <a:p>
            <a:pPr marL="1028700" lvl="1" indent="-571500">
              <a:buFont typeface="+mj-lt"/>
              <a:buAutoNum type="romanLcPeriod"/>
            </a:pPr>
            <a:r>
              <a:rPr lang="en-US" sz="2800" dirty="0">
                <a:latin typeface="Calibri" pitchFamily="34" charset="0"/>
              </a:rPr>
              <a:t>Cord presentation</a:t>
            </a:r>
          </a:p>
          <a:p>
            <a:pPr marL="1028700" lvl="1" indent="-571500">
              <a:buFont typeface="+mj-lt"/>
              <a:buAutoNum type="romanLcPeriod"/>
            </a:pPr>
            <a:r>
              <a:rPr lang="en-US" sz="2800" dirty="0">
                <a:latin typeface="Calibri" pitchFamily="34" charset="0"/>
              </a:rPr>
              <a:t>Cord </a:t>
            </a:r>
            <a:r>
              <a:rPr lang="en-US" sz="2800" dirty="0" err="1">
                <a:latin typeface="Calibri" pitchFamily="34" charset="0"/>
              </a:rPr>
              <a:t>prolapse</a:t>
            </a:r>
            <a:endParaRPr lang="en-US" sz="2800" dirty="0">
              <a:latin typeface="Calibri" pitchFamily="34" charset="0"/>
            </a:endParaRPr>
          </a:p>
          <a:p>
            <a:pPr marL="1028700" lvl="1" indent="-571500">
              <a:buFont typeface="+mj-lt"/>
              <a:buAutoNum type="romanLcPeriod"/>
            </a:pPr>
            <a:r>
              <a:rPr lang="en-US" sz="2800" dirty="0" err="1">
                <a:latin typeface="Calibri" pitchFamily="34" charset="0"/>
              </a:rPr>
              <a:t>Vasa</a:t>
            </a:r>
            <a:r>
              <a:rPr lang="en-US" sz="2800" dirty="0">
                <a:latin typeface="Calibri" pitchFamily="34" charset="0"/>
              </a:rPr>
              <a:t> </a:t>
            </a:r>
            <a:r>
              <a:rPr lang="en-US" sz="2800" dirty="0" err="1">
                <a:latin typeface="Calibri" pitchFamily="34" charset="0"/>
              </a:rPr>
              <a:t>praevia</a:t>
            </a:r>
            <a:endParaRPr lang="en-US" sz="2800" dirty="0">
              <a:latin typeface="Calibri" pitchFamily="34" charset="0"/>
            </a:endParaRPr>
          </a:p>
          <a:p>
            <a:pPr marL="1028700" lvl="1" indent="-571500">
              <a:buFont typeface="+mj-lt"/>
              <a:buAutoNum type="romanLcPeriod"/>
            </a:pPr>
            <a:r>
              <a:rPr lang="en-US" sz="2800" dirty="0">
                <a:latin typeface="Calibri" pitchFamily="34" charset="0"/>
              </a:rPr>
              <a:t>Shoulder </a:t>
            </a:r>
            <a:r>
              <a:rPr lang="en-US" sz="2800" dirty="0" err="1">
                <a:latin typeface="Calibri" pitchFamily="34" charset="0"/>
              </a:rPr>
              <a:t>dystocia</a:t>
            </a:r>
            <a:endParaRPr lang="en-US" sz="2800" dirty="0">
              <a:latin typeface="Calibri" pitchFamily="34" charset="0"/>
            </a:endParaRPr>
          </a:p>
        </p:txBody>
      </p:sp>
      <p:sp>
        <p:nvSpPr>
          <p:cNvPr id="4" name="Title 3"/>
          <p:cNvSpPr>
            <a:spLocks noGrp="1"/>
          </p:cNvSpPr>
          <p:nvPr>
            <p:ph type="title"/>
          </p:nvPr>
        </p:nvSpPr>
        <p:spPr>
          <a:xfrm>
            <a:off x="0" y="0"/>
            <a:ext cx="9144000" cy="609600"/>
          </a:xfrm>
          <a:solidFill>
            <a:srgbClr val="7030A0"/>
          </a:solidFill>
        </p:spPr>
        <p:txBody>
          <a:bodyPr>
            <a:normAutofit fontScale="90000"/>
          </a:bodyPr>
          <a:lstStyle/>
          <a:p>
            <a:r>
              <a:rPr lang="en-US" dirty="0">
                <a:solidFill>
                  <a:srgbClr val="FFFF00"/>
                </a:solidFill>
                <a:effectLst>
                  <a:outerShdw blurRad="38100" dist="38100" dir="2700000" algn="tl">
                    <a:srgbClr val="000000">
                      <a:alpha val="43137"/>
                    </a:srgbClr>
                  </a:outerShdw>
                </a:effectLst>
                <a:latin typeface="Algerian" pitchFamily="82" charset="0"/>
              </a:rPr>
              <a:t/>
            </a:r>
            <a:br>
              <a:rPr lang="en-US" dirty="0">
                <a:solidFill>
                  <a:srgbClr val="FFFF00"/>
                </a:solidFill>
                <a:effectLst>
                  <a:outerShdw blurRad="38100" dist="38100" dir="2700000" algn="tl">
                    <a:srgbClr val="000000">
                      <a:alpha val="43137"/>
                    </a:srgbClr>
                  </a:outerShdw>
                </a:effectLst>
                <a:latin typeface="Algerian" pitchFamily="82" charset="0"/>
              </a:rPr>
            </a:br>
            <a:r>
              <a:rPr lang="en-US" dirty="0">
                <a:solidFill>
                  <a:srgbClr val="FFFF00"/>
                </a:solidFill>
                <a:effectLst>
                  <a:outerShdw blurRad="38100" dist="38100" dir="2700000" algn="tl">
                    <a:srgbClr val="000000">
                      <a:alpha val="43137"/>
                    </a:srgbClr>
                  </a:outerShdw>
                </a:effectLst>
                <a:latin typeface="Algerian" pitchFamily="82" charset="0"/>
              </a:rPr>
              <a:t>COURSE OUTLINE:</a:t>
            </a:r>
            <a:br>
              <a:rPr lang="en-US" dirty="0">
                <a:solidFill>
                  <a:srgbClr val="FFFF00"/>
                </a:solidFill>
                <a:effectLst>
                  <a:outerShdw blurRad="38100" dist="38100" dir="2700000" algn="tl">
                    <a:srgbClr val="000000">
                      <a:alpha val="43137"/>
                    </a:srgbClr>
                  </a:outerShdw>
                </a:effectLst>
                <a:latin typeface="Algerian" pitchFamily="82" charset="0"/>
              </a:rPr>
            </a:br>
            <a:endParaRPr lang="en-US" dirty="0">
              <a:solidFill>
                <a:srgbClr val="FFFF00"/>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buNone/>
            </a:pPr>
            <a:r>
              <a:rPr lang="en-US" b="1" i="1" dirty="0"/>
              <a:t>The use of </a:t>
            </a:r>
            <a:r>
              <a:rPr lang="en-US" b="1" i="1" dirty="0" err="1"/>
              <a:t>oxytocin</a:t>
            </a:r>
            <a:endParaRPr lang="en-US" b="1" i="1" dirty="0"/>
          </a:p>
          <a:p>
            <a:r>
              <a:rPr lang="en-US" dirty="0"/>
              <a:t>The amount and rate of </a:t>
            </a:r>
            <a:r>
              <a:rPr lang="en-US" dirty="0" err="1"/>
              <a:t>oxytocin</a:t>
            </a:r>
            <a:r>
              <a:rPr lang="en-US" dirty="0"/>
              <a:t> must be carefully calculated and administered.</a:t>
            </a:r>
          </a:p>
          <a:p>
            <a:r>
              <a:rPr lang="en-US" dirty="0"/>
              <a:t>Usually  500mls of normal saline with five units of </a:t>
            </a:r>
            <a:r>
              <a:rPr lang="en-US" dirty="0" err="1"/>
              <a:t>syntocinon</a:t>
            </a:r>
            <a:r>
              <a:rPr lang="en-US" dirty="0"/>
              <a:t> is commenced after a vaginal examination. The drip is started at 15 drops per minute and increased by ten drops after every half-hour to a maximum of 60 drops. Using two bottles of the same solution is preferred so that in the event of discontinuation of </a:t>
            </a:r>
            <a:r>
              <a:rPr lang="en-US" dirty="0" err="1"/>
              <a:t>oxytocin</a:t>
            </a:r>
            <a:r>
              <a:rPr lang="en-US" dirty="0"/>
              <a:t>, the intravenous line will still be open</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US" dirty="0"/>
              <a:t>Ensure that the mother has adequate rest</a:t>
            </a:r>
          </a:p>
          <a:p>
            <a:r>
              <a:rPr lang="en-US" dirty="0"/>
              <a:t>Encourage the woman to move her legs &amp; perform legs &amp; breathing exercises</a:t>
            </a:r>
          </a:p>
          <a:p>
            <a:r>
              <a:rPr lang="en-US" dirty="0"/>
              <a:t>The physiotherapist should teach chest physiotherapy</a:t>
            </a:r>
          </a:p>
          <a:p>
            <a:r>
              <a:rPr lang="en-US" dirty="0"/>
              <a:t>Prophylactic low dose heparin is often prescribed</a:t>
            </a:r>
          </a:p>
          <a:p>
            <a:pPr>
              <a:buNone/>
            </a:pPr>
            <a:endParaRPr lang="en-US" dirty="0"/>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096000"/>
          </a:xfrm>
        </p:spPr>
        <p:txBody>
          <a:bodyPr>
            <a:normAutofit/>
          </a:bodyPr>
          <a:lstStyle/>
          <a:p>
            <a:r>
              <a:rPr lang="en-US" dirty="0"/>
              <a:t>Monitor urinary output carefully both b4 &amp; after removal of catheter. Women may have difficulty in micturition initially &amp; the bladder may be incompletely emptied. Any haematuria must be reported to the doctor</a:t>
            </a:r>
          </a:p>
          <a:p>
            <a:r>
              <a:rPr lang="en-US" dirty="0"/>
              <a:t>Give appropriate analgesia as frequently as possible. Intramuscular  opiates are given within the 1</a:t>
            </a:r>
            <a:r>
              <a:rPr lang="en-US" baseline="30000" dirty="0"/>
              <a:t>st</a:t>
            </a:r>
            <a:r>
              <a:rPr lang="en-US" dirty="0"/>
              <a:t> 48hrs &amp; thereafter oral analgesics</a:t>
            </a:r>
          </a:p>
          <a:p>
            <a:r>
              <a:rPr lang="en-US" dirty="0"/>
              <a:t>Observe the mother when breastfeeding &amp; assist where necessary</a:t>
            </a: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pPr>
              <a:buNone/>
            </a:pPr>
            <a:r>
              <a:rPr lang="en-US" sz="2800" b="1" i="1" u="sng" dirty="0">
                <a:latin typeface="Calibri" pitchFamily="34" charset="0"/>
              </a:rPr>
              <a:t>Maternal Complications </a:t>
            </a:r>
          </a:p>
          <a:p>
            <a:r>
              <a:rPr lang="en-US" sz="2800" i="1" dirty="0">
                <a:latin typeface="Calibri" pitchFamily="34" charset="0"/>
              </a:rPr>
              <a:t>Immediate: </a:t>
            </a:r>
          </a:p>
          <a:p>
            <a:pPr lvl="1"/>
            <a:r>
              <a:rPr lang="en-US" sz="2400" dirty="0" err="1">
                <a:latin typeface="Calibri" pitchFamily="34" charset="0"/>
              </a:rPr>
              <a:t>Anaesthetic</a:t>
            </a:r>
            <a:r>
              <a:rPr lang="en-US" sz="2400" dirty="0">
                <a:latin typeface="Calibri" pitchFamily="34" charset="0"/>
              </a:rPr>
              <a:t> - difficult intubation, </a:t>
            </a:r>
            <a:r>
              <a:rPr lang="en-US" sz="2400" dirty="0" err="1">
                <a:latin typeface="Calibri" pitchFamily="34" charset="0"/>
              </a:rPr>
              <a:t>Mendelson’s</a:t>
            </a:r>
            <a:r>
              <a:rPr lang="en-US" sz="2400" dirty="0">
                <a:latin typeface="Calibri" pitchFamily="34" charset="0"/>
              </a:rPr>
              <a:t> syndrome, hypotension, spinal headache </a:t>
            </a:r>
          </a:p>
          <a:p>
            <a:pPr lvl="1"/>
            <a:r>
              <a:rPr lang="en-US" sz="2400" dirty="0" err="1">
                <a:latin typeface="Calibri" pitchFamily="34" charset="0"/>
              </a:rPr>
              <a:t>Haemorrhage</a:t>
            </a:r>
            <a:r>
              <a:rPr lang="en-US" sz="2400" dirty="0">
                <a:latin typeface="Calibri" pitchFamily="34" charset="0"/>
              </a:rPr>
              <a:t> – lacerations, uterine </a:t>
            </a:r>
            <a:r>
              <a:rPr lang="en-US" sz="2400" dirty="0" err="1">
                <a:latin typeface="Calibri" pitchFamily="34" charset="0"/>
              </a:rPr>
              <a:t>atony</a:t>
            </a:r>
            <a:r>
              <a:rPr lang="en-US" sz="2400" dirty="0">
                <a:latin typeface="Calibri" pitchFamily="34" charset="0"/>
              </a:rPr>
              <a:t>, placenta </a:t>
            </a:r>
            <a:r>
              <a:rPr lang="en-US" sz="2400" dirty="0" err="1">
                <a:latin typeface="Calibri" pitchFamily="34" charset="0"/>
              </a:rPr>
              <a:t>praevia</a:t>
            </a:r>
            <a:r>
              <a:rPr lang="en-US" sz="2400" dirty="0">
                <a:latin typeface="Calibri" pitchFamily="34" charset="0"/>
              </a:rPr>
              <a:t> or </a:t>
            </a:r>
            <a:r>
              <a:rPr lang="en-US" sz="2400" dirty="0" err="1">
                <a:latin typeface="Calibri" pitchFamily="34" charset="0"/>
              </a:rPr>
              <a:t>accreta</a:t>
            </a:r>
            <a:r>
              <a:rPr lang="en-US" sz="2400" dirty="0">
                <a:latin typeface="Calibri" pitchFamily="34" charset="0"/>
              </a:rPr>
              <a:t> </a:t>
            </a:r>
          </a:p>
          <a:p>
            <a:pPr lvl="1"/>
            <a:r>
              <a:rPr lang="en-US" sz="2400" dirty="0">
                <a:latin typeface="Calibri" pitchFamily="34" charset="0"/>
              </a:rPr>
              <a:t>Complications of blood transfusion </a:t>
            </a:r>
          </a:p>
          <a:p>
            <a:pPr lvl="1"/>
            <a:r>
              <a:rPr lang="en-US" sz="2400" dirty="0">
                <a:latin typeface="Calibri" pitchFamily="34" charset="0"/>
              </a:rPr>
              <a:t>GI and urinary tract injuries </a:t>
            </a:r>
          </a:p>
          <a:p>
            <a:pPr lvl="1"/>
            <a:r>
              <a:rPr lang="en-US" sz="2400" dirty="0">
                <a:latin typeface="Calibri" pitchFamily="34" charset="0"/>
              </a:rPr>
              <a:t>Death (risk of death is 7x that of vaginal delivery) </a:t>
            </a:r>
          </a:p>
          <a:p>
            <a:r>
              <a:rPr lang="en-US" sz="2800" i="1" dirty="0">
                <a:latin typeface="Calibri" pitchFamily="34" charset="0"/>
              </a:rPr>
              <a:t>Late </a:t>
            </a:r>
          </a:p>
          <a:p>
            <a:pPr lvl="1"/>
            <a:r>
              <a:rPr lang="en-US" sz="2400" dirty="0">
                <a:latin typeface="Calibri" pitchFamily="34" charset="0"/>
              </a:rPr>
              <a:t>General post-op. complications; atelectasis, pneumonia, paralytic </a:t>
            </a:r>
            <a:r>
              <a:rPr lang="en-US" sz="2400" dirty="0" err="1">
                <a:latin typeface="Calibri" pitchFamily="34" charset="0"/>
              </a:rPr>
              <a:t>ileus</a:t>
            </a:r>
            <a:r>
              <a:rPr lang="en-US" sz="2400" dirty="0">
                <a:latin typeface="Calibri" pitchFamily="34" charset="0"/>
              </a:rPr>
              <a:t>, UTI, </a:t>
            </a:r>
            <a:r>
              <a:rPr lang="en-US" sz="2400" dirty="0" err="1">
                <a:latin typeface="Calibri" pitchFamily="34" charset="0"/>
              </a:rPr>
              <a:t>thromboembolism</a:t>
            </a:r>
            <a:r>
              <a:rPr lang="en-US" sz="2400" dirty="0">
                <a:latin typeface="Calibri" pitchFamily="34" charset="0"/>
              </a:rPr>
              <a:t> </a:t>
            </a:r>
          </a:p>
          <a:p>
            <a:pPr lvl="1"/>
            <a:r>
              <a:rPr lang="en-US" sz="2400" dirty="0">
                <a:latin typeface="Calibri" pitchFamily="34" charset="0"/>
              </a:rPr>
              <a:t>Infection (</a:t>
            </a:r>
            <a:r>
              <a:rPr lang="en-US" sz="2400" dirty="0" err="1">
                <a:latin typeface="Calibri" pitchFamily="34" charset="0"/>
              </a:rPr>
              <a:t>endometritis</a:t>
            </a:r>
            <a:r>
              <a:rPr lang="en-US" sz="2400" dirty="0">
                <a:latin typeface="Calibri" pitchFamily="34" charset="0"/>
              </a:rPr>
              <a:t>, wound infection) </a:t>
            </a:r>
          </a:p>
          <a:p>
            <a:pPr lvl="1"/>
            <a:r>
              <a:rPr lang="en-US" sz="2400" dirty="0">
                <a:latin typeface="Calibri" pitchFamily="34" charset="0"/>
              </a:rPr>
              <a:t>Intestinal obstruction (adhesions especially after classical) </a:t>
            </a:r>
          </a:p>
          <a:p>
            <a:pPr lvl="1"/>
            <a:endParaRPr lang="en-US" sz="2400" dirty="0">
              <a:latin typeface="Calibri" pitchFamily="34" charset="0"/>
            </a:endParaRPr>
          </a:p>
          <a:p>
            <a:endParaRPr lang="en-US" sz="2800" dirty="0">
              <a:latin typeface="Calibri" pitchFamily="34" charset="0"/>
            </a:endParaRPr>
          </a:p>
        </p:txBody>
      </p:sp>
      <p:sp>
        <p:nvSpPr>
          <p:cNvPr id="2" name="Title 1"/>
          <p:cNvSpPr>
            <a:spLocks noGrp="1"/>
          </p:cNvSpPr>
          <p:nvPr>
            <p:ph type="title"/>
          </p:nvPr>
        </p:nvSpPr>
        <p:spPr>
          <a:xfrm>
            <a:off x="0" y="0"/>
            <a:ext cx="9144000" cy="685800"/>
          </a:xfrm>
          <a:solidFill>
            <a:srgbClr val="7030A0"/>
          </a:solidFill>
        </p:spPr>
        <p:txBody>
          <a:bodyPr>
            <a:normAutofit fontScale="90000"/>
          </a:bodyPr>
          <a:lstStyle/>
          <a:p>
            <a:r>
              <a:rPr lang="en-US" b="1" dirty="0">
                <a:solidFill>
                  <a:srgbClr val="FFFF00"/>
                </a:solidFill>
              </a:rPr>
              <a:t>Complications </a:t>
            </a:r>
            <a:endParaRPr lang="en-US" dirty="0">
              <a:solidFill>
                <a:srgbClr val="FFFF00"/>
              </a:solidFill>
            </a:endParaRPr>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1"/>
            <a:r>
              <a:rPr lang="en-US" sz="2400" dirty="0"/>
              <a:t>Uterine scar dehiscence /rupture in subsequent pregnancy (10x more likely in classical than LUSCS) </a:t>
            </a:r>
          </a:p>
          <a:p>
            <a:pPr lvl="1"/>
            <a:r>
              <a:rPr lang="en-US" sz="2400" dirty="0"/>
              <a:t>Chronic abdominal pain</a:t>
            </a:r>
          </a:p>
          <a:p>
            <a:r>
              <a:rPr lang="en-US" sz="2800" b="1" i="1" u="sng" dirty="0"/>
              <a:t>Fetal Complications </a:t>
            </a:r>
          </a:p>
          <a:p>
            <a:pPr lvl="1"/>
            <a:r>
              <a:rPr lang="en-US" sz="2400" dirty="0"/>
              <a:t>Prematurity </a:t>
            </a:r>
          </a:p>
          <a:p>
            <a:pPr lvl="1"/>
            <a:r>
              <a:rPr lang="en-US" sz="2400" dirty="0"/>
              <a:t>Respiratory depression </a:t>
            </a:r>
          </a:p>
          <a:p>
            <a:pPr lvl="1"/>
            <a:r>
              <a:rPr lang="en-US" sz="2400" dirty="0"/>
              <a:t>Intracranial </a:t>
            </a:r>
            <a:r>
              <a:rPr lang="en-US" sz="2400" dirty="0" err="1"/>
              <a:t>haemorrhage</a:t>
            </a:r>
            <a:r>
              <a:rPr lang="en-US" sz="2400" dirty="0"/>
              <a:t> (due to small incision)</a:t>
            </a:r>
          </a:p>
          <a:p>
            <a:endParaRPr lang="en-US" dirty="0"/>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a:bodyPr>
          <a:lstStyle/>
          <a:p>
            <a:pPr>
              <a:buNone/>
            </a:pPr>
            <a:r>
              <a:rPr lang="en-US" sz="3200" dirty="0">
                <a:latin typeface="Calibri" pitchFamily="34" charset="0"/>
              </a:rPr>
              <a:t>Younge invented the basic idea for the vacuum extractor in 1706 when he used a glass suction cup. In 1849, Simpson designed the instrument, but at the time it was hardly used. </a:t>
            </a:r>
          </a:p>
          <a:p>
            <a:pPr>
              <a:buNone/>
            </a:pPr>
            <a:r>
              <a:rPr lang="en-US" sz="3200" dirty="0">
                <a:latin typeface="Calibri" pitchFamily="34" charset="0"/>
              </a:rPr>
              <a:t>In 1774, Mostron introduced the modern vacuum extractor. </a:t>
            </a:r>
          </a:p>
          <a:p>
            <a:pPr>
              <a:buNone/>
            </a:pPr>
            <a:r>
              <a:rPr lang="en-US" sz="3200" dirty="0">
                <a:latin typeface="Calibri" pitchFamily="34" charset="0"/>
              </a:rPr>
              <a:t>There are opinions about the value in assisting delivery by this method and it is rarely used these days. However, it is still useful in remote areas</a:t>
            </a:r>
            <a:endParaRPr lang="en-US" sz="3200" b="1" dirty="0">
              <a:latin typeface="Calibri" pitchFamily="34" charset="0"/>
            </a:endParaRPr>
          </a:p>
          <a:p>
            <a:pPr>
              <a:buNone/>
            </a:pPr>
            <a:r>
              <a:rPr lang="en-US" sz="3200" b="1" dirty="0">
                <a:latin typeface="Calibri" pitchFamily="34" charset="0"/>
              </a:rPr>
              <a:t> </a:t>
            </a:r>
          </a:p>
        </p:txBody>
      </p:sp>
      <p:sp>
        <p:nvSpPr>
          <p:cNvPr id="2" name="Title 1"/>
          <p:cNvSpPr>
            <a:spLocks noGrp="1"/>
          </p:cNvSpPr>
          <p:nvPr>
            <p:ph type="title"/>
          </p:nvPr>
        </p:nvSpPr>
        <p:spPr>
          <a:xfrm>
            <a:off x="0" y="0"/>
            <a:ext cx="9144000" cy="1676400"/>
          </a:xfrm>
          <a:solidFill>
            <a:srgbClr val="7030A0"/>
          </a:solidFill>
        </p:spPr>
        <p:txBody>
          <a:bodyPr>
            <a:normAutofit/>
          </a:bodyPr>
          <a:lstStyle/>
          <a:p>
            <a:r>
              <a:rPr lang="en-US" b="0" dirty="0">
                <a:solidFill>
                  <a:srgbClr val="FFFF00"/>
                </a:solidFill>
              </a:rPr>
              <a:t>INTRODUCTION TO VACUUM EXTRACTION( VENTOUSE DELIVERY)</a:t>
            </a:r>
          </a:p>
        </p:txBody>
      </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dirty="0">
                <a:latin typeface="Calibri" pitchFamily="34" charset="0"/>
              </a:rPr>
              <a:t>DEFINITION:</a:t>
            </a:r>
          </a:p>
          <a:p>
            <a:r>
              <a:rPr lang="en-US" sz="2800" b="1" dirty="0" err="1">
                <a:latin typeface="Calibri" pitchFamily="34" charset="0"/>
              </a:rPr>
              <a:t>Ventouse</a:t>
            </a:r>
            <a:r>
              <a:rPr lang="en-US" sz="2800" dirty="0">
                <a:latin typeface="Calibri" pitchFamily="34" charset="0"/>
              </a:rPr>
              <a:t> is a vacuum device used to assist the delivery of a baby when the second stage of labour has not progressed adequately. It is an alternative to a forceps delivery and caesarean section. It cannot be used when the baby is in the breech position or for premature births. </a:t>
            </a:r>
          </a:p>
          <a:p>
            <a:r>
              <a:rPr lang="en-US" sz="2800" dirty="0">
                <a:latin typeface="Calibri" pitchFamily="34" charset="0"/>
              </a:rPr>
              <a:t>This technique is also called </a:t>
            </a:r>
            <a:r>
              <a:rPr lang="en-US" sz="2800" b="1" dirty="0">
                <a:latin typeface="Calibri" pitchFamily="34" charset="0"/>
              </a:rPr>
              <a:t>vacuum-assisted vaginal delivery</a:t>
            </a:r>
            <a:r>
              <a:rPr lang="en-US" sz="2800" dirty="0">
                <a:latin typeface="Calibri" pitchFamily="34" charset="0"/>
              </a:rPr>
              <a:t> or </a:t>
            </a:r>
            <a:r>
              <a:rPr lang="en-US" sz="2800" b="1" dirty="0">
                <a:latin typeface="Calibri" pitchFamily="34" charset="0"/>
              </a:rPr>
              <a:t>vacuum extraction</a:t>
            </a:r>
            <a:r>
              <a:rPr lang="en-US" sz="2800" dirty="0">
                <a:latin typeface="Calibri" pitchFamily="34" charset="0"/>
              </a:rPr>
              <a:t> (VE). The use of VE is generally safe, but it can occasionally have negative effects on either the mother and the child</a:t>
            </a:r>
          </a:p>
          <a:p>
            <a:r>
              <a:rPr lang="en-US" sz="2800" dirty="0">
                <a:latin typeface="Calibri" pitchFamily="34" charset="0"/>
              </a:rPr>
              <a:t>The ventouse or vacuum extractor consists of a cup which is attached to the foetal scalp by suction, &amp; the means of providing the vacuum</a:t>
            </a:r>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458200" cy="5410200"/>
          </a:xfrm>
        </p:spPr>
        <p:txBody>
          <a:bodyPr>
            <a:normAutofit/>
          </a:bodyPr>
          <a:lstStyle/>
          <a:p>
            <a:r>
              <a:rPr lang="en-US" dirty="0"/>
              <a:t>It does not add to the presenting diameters</a:t>
            </a:r>
          </a:p>
          <a:p>
            <a:r>
              <a:rPr lang="en-US" dirty="0"/>
              <a:t>If correctly positioned brings about flexion of the head &amp; natural rotation</a:t>
            </a:r>
          </a:p>
          <a:p>
            <a:r>
              <a:rPr lang="en-US" dirty="0"/>
              <a:t>An episiotomy may not be required.</a:t>
            </a:r>
          </a:p>
          <a:p>
            <a:r>
              <a:rPr lang="en-US" dirty="0"/>
              <a:t>The mother still takes an active role in the birth.</a:t>
            </a:r>
          </a:p>
          <a:p>
            <a:r>
              <a:rPr lang="en-US" dirty="0"/>
              <a:t>No special anesthesia is required.</a:t>
            </a:r>
          </a:p>
          <a:p>
            <a:r>
              <a:rPr lang="en-US" dirty="0"/>
              <a:t>The force applied to the baby can be less than that of a forceps delivery, and leaves no marks on the face.</a:t>
            </a:r>
          </a:p>
          <a:p>
            <a:r>
              <a:rPr lang="en-US" dirty="0"/>
              <a:t>There is less potential for maternal trauma compared to forceps and caesarean section.</a:t>
            </a:r>
          </a:p>
          <a:p>
            <a:endParaRPr lang="en-US" dirty="0"/>
          </a:p>
        </p:txBody>
      </p:sp>
      <p:sp>
        <p:nvSpPr>
          <p:cNvPr id="2" name="Title 1"/>
          <p:cNvSpPr>
            <a:spLocks noGrp="1"/>
          </p:cNvSpPr>
          <p:nvPr>
            <p:ph type="title"/>
          </p:nvPr>
        </p:nvSpPr>
        <p:spPr>
          <a:xfrm>
            <a:off x="0" y="0"/>
            <a:ext cx="9144000" cy="685800"/>
          </a:xfrm>
          <a:solidFill>
            <a:srgbClr val="7030A0"/>
          </a:solidFill>
        </p:spPr>
        <p:txBody>
          <a:bodyPr>
            <a:normAutofit fontScale="90000"/>
          </a:bodyPr>
          <a:lstStyle/>
          <a:p>
            <a:r>
              <a:rPr lang="en-US" b="1" dirty="0">
                <a:solidFill>
                  <a:srgbClr val="FFFF00"/>
                </a:solidFill>
              </a:rPr>
              <a:t>advantages</a:t>
            </a:r>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458200" cy="5257800"/>
          </a:xfrm>
        </p:spPr>
        <p:txBody>
          <a:bodyPr/>
          <a:lstStyle/>
          <a:p>
            <a:r>
              <a:rPr lang="en-US" dirty="0"/>
              <a:t>The operator may be too hasty in applying traction b4 the suction has been built up, so that the cup comes off</a:t>
            </a:r>
          </a:p>
          <a:p>
            <a:r>
              <a:rPr lang="en-US" dirty="0"/>
              <a:t>The baby will be left with a temporary lump on its head, known as a </a:t>
            </a:r>
            <a:r>
              <a:rPr lang="en-US" dirty="0">
                <a:hlinkClick r:id="rId2" action="ppaction://hlinkfile" tooltip="Chignon (medical term)"/>
              </a:rPr>
              <a:t>chignon</a:t>
            </a:r>
            <a:r>
              <a:rPr lang="en-US" dirty="0"/>
              <a:t>.</a:t>
            </a:r>
          </a:p>
          <a:p>
            <a:r>
              <a:rPr lang="en-US" dirty="0"/>
              <a:t>There is a possibility of </a:t>
            </a:r>
            <a:r>
              <a:rPr lang="en-US" dirty="0">
                <a:hlinkClick r:id="rId3" action="ppaction://hlinkfile" tooltip="Cephalohematoma"/>
              </a:rPr>
              <a:t>cephalohematoma</a:t>
            </a:r>
            <a:r>
              <a:rPr lang="en-US" dirty="0"/>
              <a:t> formation</a:t>
            </a:r>
          </a:p>
          <a:p>
            <a:endParaRPr lang="en-US" dirty="0"/>
          </a:p>
        </p:txBody>
      </p:sp>
      <p:sp>
        <p:nvSpPr>
          <p:cNvPr id="2" name="Title 1"/>
          <p:cNvSpPr>
            <a:spLocks noGrp="1"/>
          </p:cNvSpPr>
          <p:nvPr>
            <p:ph type="title"/>
          </p:nvPr>
        </p:nvSpPr>
        <p:spPr>
          <a:xfrm>
            <a:off x="0" y="0"/>
            <a:ext cx="9144000" cy="762000"/>
          </a:xfrm>
        </p:spPr>
        <p:txBody>
          <a:bodyPr/>
          <a:lstStyle/>
          <a:p>
            <a:r>
              <a:rPr lang="en-US" b="1" dirty="0">
                <a:solidFill>
                  <a:srgbClr val="7030A0"/>
                </a:solidFill>
              </a:rPr>
              <a:t>disadvantages</a:t>
            </a:r>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9/93/Vacuum_Extraction_bruised_scalp.JPG"/>
          <p:cNvPicPr>
            <a:picLocks noGrp="1"/>
          </p:cNvPicPr>
          <p:nvPr>
            <p:ph idx="1"/>
          </p:nvPr>
        </p:nvPicPr>
        <p:blipFill>
          <a:blip r:embed="rId2" cstate="print"/>
          <a:stretch>
            <a:fillRect/>
          </a:stretch>
        </p:blipFill>
        <p:spPr bwMode="auto">
          <a:xfrm>
            <a:off x="228600" y="1524000"/>
            <a:ext cx="8382000" cy="5105400"/>
          </a:xfrm>
          <a:prstGeom prst="rect">
            <a:avLst/>
          </a:prstGeom>
          <a:noFill/>
          <a:ln w="9525">
            <a:noFill/>
            <a:miter lim="800000"/>
            <a:headEnd/>
            <a:tailEnd/>
          </a:ln>
        </p:spPr>
      </p:pic>
      <p:sp>
        <p:nvSpPr>
          <p:cNvPr id="2" name="Title 1"/>
          <p:cNvSpPr>
            <a:spLocks noGrp="1"/>
          </p:cNvSpPr>
          <p:nvPr>
            <p:ph type="title"/>
          </p:nvPr>
        </p:nvSpPr>
        <p:spPr>
          <a:xfrm>
            <a:off x="685800" y="0"/>
            <a:ext cx="7772400" cy="762000"/>
          </a:xfrm>
        </p:spPr>
        <p:txBody>
          <a:bodyPr/>
          <a:lstStyle/>
          <a:p>
            <a:r>
              <a:rPr lang="en-US" dirty="0"/>
              <a:t>chignon</a:t>
            </a:r>
          </a:p>
        </p:txBody>
      </p:sp>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334000"/>
          </a:xfrm>
        </p:spPr>
        <p:txBody>
          <a:bodyPr/>
          <a:lstStyle/>
          <a:p>
            <a:r>
              <a:rPr lang="en-US" sz="2800" dirty="0"/>
              <a:t>Modern extractors are constructed of varied materials including polyethylene or </a:t>
            </a:r>
            <a:r>
              <a:rPr lang="en-US" sz="2800" dirty="0" err="1"/>
              <a:t>silastic</a:t>
            </a:r>
            <a:r>
              <a:rPr lang="en-US" sz="2800" dirty="0"/>
              <a:t> and stainless steel. Several features are found in all VE designs. These include: </a:t>
            </a:r>
          </a:p>
          <a:p>
            <a:pPr lvl="1"/>
            <a:r>
              <a:rPr lang="en-US" sz="2400" dirty="0"/>
              <a:t>A mushroom shaped vacuum cup of varied composition and depth </a:t>
            </a:r>
          </a:p>
          <a:p>
            <a:pPr lvl="1"/>
            <a:r>
              <a:rPr lang="en-US" sz="2400" dirty="0"/>
              <a:t>A cup including a fixed internal vacuum grid or guard </a:t>
            </a:r>
          </a:p>
          <a:p>
            <a:pPr lvl="1"/>
            <a:r>
              <a:rPr lang="en-US" sz="2400" dirty="0"/>
              <a:t>A combined vacuum pump / handle or a vacuum port to permit a vacuum hose attachment </a:t>
            </a:r>
          </a:p>
          <a:p>
            <a:pPr lvl="1"/>
            <a:r>
              <a:rPr lang="en-US" sz="2400" dirty="0"/>
              <a:t>A handle, wire or chain for traction </a:t>
            </a:r>
          </a:p>
          <a:p>
            <a:endParaRPr lang="en-US" sz="2800" dirty="0"/>
          </a:p>
        </p:txBody>
      </p:sp>
      <p:sp>
        <p:nvSpPr>
          <p:cNvPr id="2" name="Title 1"/>
          <p:cNvSpPr>
            <a:spLocks noGrp="1"/>
          </p:cNvSpPr>
          <p:nvPr>
            <p:ph type="title"/>
          </p:nvPr>
        </p:nvSpPr>
        <p:spPr>
          <a:xfrm>
            <a:off x="0" y="0"/>
            <a:ext cx="9144000" cy="762000"/>
          </a:xfrm>
          <a:solidFill>
            <a:srgbClr val="7030A0"/>
          </a:solidFill>
        </p:spPr>
        <p:txBody>
          <a:bodyPr/>
          <a:lstStyle/>
          <a:p>
            <a:r>
              <a:rPr lang="en-US" b="1" dirty="0">
                <a:solidFill>
                  <a:srgbClr val="FFFF00"/>
                </a:solidFill>
              </a:rPr>
              <a:t>The vacuum Extractor</a:t>
            </a:r>
            <a:endParaRPr lang="en-US" dirty="0">
              <a:solidFill>
                <a:srgbClr val="FFFF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Which Should be Observed and Recorded During </a:t>
            </a:r>
            <a:r>
              <a:rPr lang="en-US" b="1" dirty="0" err="1"/>
              <a:t>Oxytocin</a:t>
            </a:r>
            <a:r>
              <a:rPr lang="en-US" b="1" dirty="0"/>
              <a:t> Infusion</a:t>
            </a:r>
            <a:endParaRPr lang="en-US" dirty="0"/>
          </a:p>
        </p:txBody>
      </p:sp>
      <p:sp>
        <p:nvSpPr>
          <p:cNvPr id="3" name="Content Placeholder 2"/>
          <p:cNvSpPr>
            <a:spLocks noGrp="1"/>
          </p:cNvSpPr>
          <p:nvPr>
            <p:ph idx="1"/>
          </p:nvPr>
        </p:nvSpPr>
        <p:spPr/>
        <p:txBody>
          <a:bodyPr/>
          <a:lstStyle/>
          <a:p>
            <a:r>
              <a:rPr lang="en-US" dirty="0"/>
              <a:t>Dosage of </a:t>
            </a:r>
            <a:r>
              <a:rPr lang="en-US" dirty="0" err="1"/>
              <a:t>oxytocin</a:t>
            </a:r>
            <a:r>
              <a:rPr lang="en-US" dirty="0"/>
              <a:t>, the name and amount of solution</a:t>
            </a:r>
          </a:p>
          <a:p>
            <a:r>
              <a:rPr lang="en-US" dirty="0"/>
              <a:t>Rate of flow</a:t>
            </a:r>
          </a:p>
          <a:p>
            <a:r>
              <a:rPr lang="en-US" dirty="0"/>
              <a:t>Vital signs and </a:t>
            </a:r>
            <a:r>
              <a:rPr lang="en-US" dirty="0" err="1"/>
              <a:t>foetal</a:t>
            </a:r>
            <a:r>
              <a:rPr lang="en-US" dirty="0"/>
              <a:t> heart rate every 15-30 minutes</a:t>
            </a:r>
          </a:p>
          <a:p>
            <a:r>
              <a:rPr lang="en-US" dirty="0"/>
              <a:t>Vaginal examination findings four hourly</a:t>
            </a:r>
          </a:p>
          <a:p>
            <a:r>
              <a:rPr lang="en-US" dirty="0"/>
              <a:t>Maintain intake and output chart</a:t>
            </a:r>
          </a:p>
          <a:p>
            <a:r>
              <a:rPr lang="en-US" dirty="0"/>
              <a:t>Record in the chart any other treatment that is given</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62000"/>
            <a:ext cx="9144000" cy="6096000"/>
          </a:xfrm>
        </p:spPr>
        <p:txBody>
          <a:bodyPr>
            <a:normAutofit/>
          </a:bodyPr>
          <a:lstStyle/>
          <a:p>
            <a:r>
              <a:rPr lang="en-US" sz="2800" dirty="0"/>
              <a:t>Informed consent</a:t>
            </a:r>
          </a:p>
          <a:p>
            <a:r>
              <a:rPr lang="en-US" sz="2800" dirty="0"/>
              <a:t>The clinician must be competent in the use of the vacuum extractor and knowledgeable of the VE indications. </a:t>
            </a:r>
          </a:p>
          <a:p>
            <a:r>
              <a:rPr lang="en-US" sz="2800" dirty="0"/>
              <a:t>The pregnancy should be term, the </a:t>
            </a:r>
            <a:r>
              <a:rPr lang="en-US" sz="2800" dirty="0" err="1"/>
              <a:t>foetus</a:t>
            </a:r>
            <a:r>
              <a:rPr lang="en-US" sz="2800" dirty="0"/>
              <a:t> alive or FSB (</a:t>
            </a:r>
            <a:r>
              <a:rPr lang="en-US" sz="2800" dirty="0" err="1"/>
              <a:t>foetal</a:t>
            </a:r>
            <a:r>
              <a:rPr lang="en-US" sz="2800" dirty="0"/>
              <a:t> heart stopped during </a:t>
            </a:r>
            <a:r>
              <a:rPr lang="en-US" sz="2800" dirty="0" err="1"/>
              <a:t>labour</a:t>
            </a:r>
            <a:r>
              <a:rPr lang="en-US" sz="2800" dirty="0"/>
              <a:t>) and in vertex presentation </a:t>
            </a:r>
          </a:p>
          <a:p>
            <a:r>
              <a:rPr lang="en-US" sz="2800" dirty="0"/>
              <a:t>The patient should have an empty bladder either by catheterization or spontaneous voiding</a:t>
            </a:r>
          </a:p>
          <a:p>
            <a:r>
              <a:rPr lang="en-US" sz="2800" dirty="0"/>
              <a:t>Full cervical dilation</a:t>
            </a:r>
          </a:p>
          <a:p>
            <a:r>
              <a:rPr lang="en-US" sz="2800" dirty="0"/>
              <a:t>Ruptured membranes, an engaged </a:t>
            </a:r>
            <a:r>
              <a:rPr lang="en-US" sz="2800" dirty="0" err="1"/>
              <a:t>foetal</a:t>
            </a:r>
            <a:r>
              <a:rPr lang="en-US" sz="2800" dirty="0"/>
              <a:t> head, and no suspicion of </a:t>
            </a:r>
            <a:r>
              <a:rPr lang="en-US" sz="2800" dirty="0" err="1"/>
              <a:t>cephalopelvic</a:t>
            </a:r>
            <a:r>
              <a:rPr lang="en-US" sz="2800" dirty="0"/>
              <a:t> disproportion. </a:t>
            </a:r>
          </a:p>
          <a:p>
            <a:endParaRPr lang="en-US" sz="2800" dirty="0"/>
          </a:p>
          <a:p>
            <a:endParaRPr lang="en-US" sz="2800" dirty="0"/>
          </a:p>
        </p:txBody>
      </p:sp>
      <p:sp>
        <p:nvSpPr>
          <p:cNvPr id="2" name="Title 1"/>
          <p:cNvSpPr>
            <a:spLocks noGrp="1"/>
          </p:cNvSpPr>
          <p:nvPr>
            <p:ph type="title"/>
          </p:nvPr>
        </p:nvSpPr>
        <p:spPr>
          <a:xfrm>
            <a:off x="0" y="0"/>
            <a:ext cx="9144000" cy="762000"/>
          </a:xfrm>
        </p:spPr>
        <p:txBody>
          <a:bodyPr/>
          <a:lstStyle/>
          <a:p>
            <a:r>
              <a:rPr lang="en-US" b="1" dirty="0"/>
              <a:t>Prerequisites for vacuum</a:t>
            </a:r>
            <a:endParaRPr lang="en-US" dirty="0"/>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14400"/>
            <a:ext cx="9144000" cy="5943600"/>
          </a:xfrm>
        </p:spPr>
        <p:txBody>
          <a:bodyPr>
            <a:normAutofit lnSpcReduction="10000"/>
          </a:bodyPr>
          <a:lstStyle/>
          <a:p>
            <a:pPr>
              <a:buNone/>
            </a:pPr>
            <a:r>
              <a:rPr lang="en-US" sz="2800" b="1" u="sng" dirty="0"/>
              <a:t>Maternal indications </a:t>
            </a:r>
          </a:p>
          <a:p>
            <a:r>
              <a:rPr lang="en-US" sz="2800" dirty="0"/>
              <a:t>Prolonged second stage of </a:t>
            </a:r>
            <a:r>
              <a:rPr lang="en-US" sz="2800" dirty="0" err="1"/>
              <a:t>labour</a:t>
            </a:r>
            <a:r>
              <a:rPr lang="en-US" sz="2800" dirty="0"/>
              <a:t> (In general, second stages of more than 2 hours without epidural </a:t>
            </a:r>
            <a:r>
              <a:rPr lang="en-US" sz="2800" dirty="0" err="1"/>
              <a:t>anaesthesia</a:t>
            </a:r>
            <a:r>
              <a:rPr lang="en-US" sz="2800" dirty="0"/>
              <a:t>.</a:t>
            </a:r>
          </a:p>
          <a:p>
            <a:r>
              <a:rPr lang="en-US" sz="2800" dirty="0"/>
              <a:t>Shortening of the second stage of </a:t>
            </a:r>
            <a:r>
              <a:rPr lang="en-US" sz="2800" dirty="0" err="1"/>
              <a:t>labour</a:t>
            </a:r>
            <a:r>
              <a:rPr lang="en-US" sz="2800" dirty="0"/>
              <a:t>: This may be necessary in case of Maternal illness (e.g. cardio-respiratory, neuromuscular, </a:t>
            </a:r>
            <a:r>
              <a:rPr lang="en-US" sz="2800" dirty="0" err="1"/>
              <a:t>cerebrovascular</a:t>
            </a:r>
            <a:r>
              <a:rPr lang="en-US" sz="2800" dirty="0"/>
              <a:t> when voluntary expulsive efforts are contraindicated); </a:t>
            </a:r>
            <a:r>
              <a:rPr lang="en-US" sz="2800" dirty="0" err="1"/>
              <a:t>Haemorrhage</a:t>
            </a:r>
            <a:r>
              <a:rPr lang="en-US" sz="2800" dirty="0"/>
              <a:t>; Severe Pre </a:t>
            </a:r>
            <a:r>
              <a:rPr lang="en-US" sz="2800" dirty="0" err="1"/>
              <a:t>eclampsia</a:t>
            </a:r>
            <a:r>
              <a:rPr lang="en-US" sz="2800" dirty="0"/>
              <a:t>. </a:t>
            </a:r>
          </a:p>
          <a:p>
            <a:r>
              <a:rPr lang="en-US" sz="2800" dirty="0"/>
              <a:t>Presumed </a:t>
            </a:r>
            <a:r>
              <a:rPr lang="en-US" sz="2800" dirty="0" err="1"/>
              <a:t>foetal</a:t>
            </a:r>
            <a:r>
              <a:rPr lang="en-US" sz="2800" dirty="0"/>
              <a:t> jeopardy/</a:t>
            </a:r>
            <a:r>
              <a:rPr lang="en-US" sz="2800" dirty="0" err="1"/>
              <a:t>foetal</a:t>
            </a:r>
            <a:r>
              <a:rPr lang="en-US" sz="2800" dirty="0"/>
              <a:t> distress: That is in case of </a:t>
            </a:r>
            <a:r>
              <a:rPr lang="en-US" sz="2800" dirty="0" err="1"/>
              <a:t>Foetal</a:t>
            </a:r>
            <a:r>
              <a:rPr lang="en-US" sz="2800" dirty="0"/>
              <a:t> compromise necessitating immediate delivery in 2nd stage or Non-reassuring FHR tracing. </a:t>
            </a:r>
          </a:p>
          <a:p>
            <a:endParaRPr lang="en-US" sz="2800" dirty="0"/>
          </a:p>
        </p:txBody>
      </p:sp>
      <p:sp>
        <p:nvSpPr>
          <p:cNvPr id="2" name="Title 1"/>
          <p:cNvSpPr>
            <a:spLocks noGrp="1"/>
          </p:cNvSpPr>
          <p:nvPr>
            <p:ph type="title"/>
          </p:nvPr>
        </p:nvSpPr>
        <p:spPr>
          <a:xfrm>
            <a:off x="0" y="76200"/>
            <a:ext cx="9144000" cy="838200"/>
          </a:xfrm>
          <a:solidFill>
            <a:srgbClr val="7030A0"/>
          </a:solidFill>
        </p:spPr>
        <p:txBody>
          <a:bodyPr>
            <a:normAutofit fontScale="90000"/>
          </a:bodyPr>
          <a:lstStyle/>
          <a:p>
            <a:r>
              <a:rPr lang="en-US" dirty="0">
                <a:solidFill>
                  <a:srgbClr val="FFFF00"/>
                </a:solidFill>
              </a:rPr>
              <a:t/>
            </a:r>
            <a:br>
              <a:rPr lang="en-US" dirty="0">
                <a:solidFill>
                  <a:srgbClr val="FFFF00"/>
                </a:solidFill>
              </a:rPr>
            </a:br>
            <a:r>
              <a:rPr lang="en-US" dirty="0">
                <a:solidFill>
                  <a:srgbClr val="FFFF00"/>
                </a:solidFill>
              </a:rPr>
              <a:t>Indications for vacuum delivery:</a:t>
            </a:r>
            <a:br>
              <a:rPr lang="en-US" dirty="0">
                <a:solidFill>
                  <a:srgbClr val="FFFF00"/>
                </a:solidFill>
              </a:rPr>
            </a:br>
            <a:endParaRPr lang="en-US" dirty="0">
              <a:solidFill>
                <a:srgbClr val="FFFF00"/>
              </a:solidFill>
            </a:endParaRPr>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a:t>Vacuum operation is contraindicated in the following instances: </a:t>
            </a:r>
          </a:p>
          <a:p>
            <a:pPr lvl="1"/>
            <a:r>
              <a:rPr lang="en-US" sz="2400" dirty="0"/>
              <a:t>Operator inexperience </a:t>
            </a:r>
          </a:p>
          <a:p>
            <a:pPr lvl="1"/>
            <a:r>
              <a:rPr lang="en-US" sz="2400" dirty="0"/>
              <a:t>Inability to achieve a correct application </a:t>
            </a:r>
          </a:p>
          <a:p>
            <a:pPr lvl="1"/>
            <a:r>
              <a:rPr lang="en-US" sz="2400" dirty="0"/>
              <a:t>An inadequate trial of </a:t>
            </a:r>
            <a:r>
              <a:rPr lang="en-US" sz="2400" dirty="0" err="1"/>
              <a:t>labour</a:t>
            </a:r>
            <a:r>
              <a:rPr lang="en-US" sz="2400" dirty="0"/>
              <a:t> </a:t>
            </a:r>
          </a:p>
          <a:p>
            <a:pPr lvl="1"/>
            <a:r>
              <a:rPr lang="en-US" sz="2400" dirty="0"/>
              <a:t>Lack of a standard indication </a:t>
            </a:r>
          </a:p>
          <a:p>
            <a:pPr lvl="1"/>
            <a:r>
              <a:rPr lang="en-US" sz="2400" dirty="0"/>
              <a:t>Gestational age less than 37 weeks </a:t>
            </a:r>
          </a:p>
          <a:p>
            <a:pPr lvl="1"/>
            <a:r>
              <a:rPr lang="en-US" sz="2400" dirty="0"/>
              <a:t>Uncertainty concerning </a:t>
            </a:r>
            <a:r>
              <a:rPr lang="en-US" sz="2400" dirty="0" err="1"/>
              <a:t>foetal</a:t>
            </a:r>
            <a:r>
              <a:rPr lang="en-US" sz="2400" dirty="0"/>
              <a:t> position and station </a:t>
            </a:r>
          </a:p>
          <a:p>
            <a:pPr lvl="1"/>
            <a:r>
              <a:rPr lang="en-US" sz="2400" dirty="0"/>
              <a:t>Known or suspected </a:t>
            </a:r>
            <a:r>
              <a:rPr lang="en-US" sz="2400" dirty="0" err="1"/>
              <a:t>foetal</a:t>
            </a:r>
            <a:r>
              <a:rPr lang="en-US" sz="2400" dirty="0"/>
              <a:t> coagulation defects </a:t>
            </a:r>
          </a:p>
          <a:p>
            <a:pPr lvl="1"/>
            <a:r>
              <a:rPr lang="en-US" sz="2400" dirty="0"/>
              <a:t>Suspicion of </a:t>
            </a:r>
            <a:r>
              <a:rPr lang="en-US" sz="2400" dirty="0" err="1"/>
              <a:t>cephalopelvic</a:t>
            </a:r>
            <a:r>
              <a:rPr lang="en-US" sz="2400" dirty="0"/>
              <a:t> disproportion </a:t>
            </a:r>
          </a:p>
          <a:p>
            <a:pPr lvl="1"/>
            <a:r>
              <a:rPr lang="en-US" sz="2400" dirty="0"/>
              <a:t>Non-vertex presentation(e.g. breech, face, brow) </a:t>
            </a:r>
          </a:p>
          <a:p>
            <a:pPr lvl="1"/>
            <a:r>
              <a:rPr lang="en-US" sz="2400" dirty="0"/>
              <a:t>Absence of contractions </a:t>
            </a:r>
          </a:p>
          <a:p>
            <a:pPr lvl="1"/>
            <a:r>
              <a:rPr lang="en-US" sz="2400" dirty="0"/>
              <a:t>Incomplete cervical dilation &amp; Unengaged head </a:t>
            </a:r>
          </a:p>
          <a:p>
            <a:endParaRPr lang="en-US" sz="2800" dirty="0"/>
          </a:p>
        </p:txBody>
      </p:sp>
      <p:sp>
        <p:nvSpPr>
          <p:cNvPr id="2" name="Title 1"/>
          <p:cNvSpPr>
            <a:spLocks noGrp="1"/>
          </p:cNvSpPr>
          <p:nvPr>
            <p:ph type="title"/>
          </p:nvPr>
        </p:nvSpPr>
        <p:spPr>
          <a:xfrm>
            <a:off x="0" y="228600"/>
            <a:ext cx="9144000" cy="533400"/>
          </a:xfrm>
        </p:spPr>
        <p:txBody>
          <a:bodyPr>
            <a:normAutofit fontScale="90000"/>
          </a:bodyPr>
          <a:lstStyle/>
          <a:p>
            <a:r>
              <a:rPr lang="en-US" b="1" dirty="0"/>
              <a:t>Contraindications to Vacuum Extraction</a:t>
            </a:r>
            <a:endParaRPr lang="en-US" dirty="0"/>
          </a:p>
        </p:txBody>
      </p:sp>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lnSpcReduction="10000"/>
          </a:bodyPr>
          <a:lstStyle/>
          <a:p>
            <a:r>
              <a:rPr lang="en-US" sz="2800" dirty="0"/>
              <a:t>The </a:t>
            </a:r>
            <a:r>
              <a:rPr lang="en-US" sz="2800" b="1" u="sng" dirty="0"/>
              <a:t>ABCEFGHIJ </a:t>
            </a:r>
            <a:r>
              <a:rPr lang="en-US" sz="2800" dirty="0"/>
              <a:t>Mnemonic has been used to facilitate the remembering of the steps in VE</a:t>
            </a:r>
          </a:p>
          <a:p>
            <a:r>
              <a:rPr lang="en-US" sz="2800" b="1" dirty="0"/>
              <a:t>A: </a:t>
            </a:r>
            <a:r>
              <a:rPr lang="en-US" sz="2800" dirty="0"/>
              <a:t>Ask for help; Address the patient (counsel on procedure and obtain informed consent); ensure adequate </a:t>
            </a:r>
            <a:r>
              <a:rPr lang="en-US" sz="2800" dirty="0" err="1"/>
              <a:t>Anaesthesia</a:t>
            </a:r>
            <a:r>
              <a:rPr lang="en-US" sz="2800" dirty="0"/>
              <a:t> as necessary </a:t>
            </a:r>
          </a:p>
          <a:p>
            <a:r>
              <a:rPr lang="en-US" sz="2800" b="1" dirty="0"/>
              <a:t>B</a:t>
            </a:r>
            <a:r>
              <a:rPr lang="en-US" sz="2800" dirty="0"/>
              <a:t>: BLADDER -Empty the Bladder </a:t>
            </a:r>
          </a:p>
          <a:p>
            <a:r>
              <a:rPr lang="en-US" sz="2800" b="1" dirty="0"/>
              <a:t>C:</a:t>
            </a:r>
            <a:r>
              <a:rPr lang="en-US" sz="2800" dirty="0"/>
              <a:t> CERVIX-Confirm that the Cervix is fully dilated </a:t>
            </a:r>
          </a:p>
          <a:p>
            <a:r>
              <a:rPr lang="en-US" sz="2800" b="1" dirty="0"/>
              <a:t>E</a:t>
            </a:r>
            <a:r>
              <a:rPr lang="en-US" sz="2800" dirty="0"/>
              <a:t>:  Equipment and Extractor-prepare them by ensuring that they are ready to use</a:t>
            </a:r>
          </a:p>
          <a:p>
            <a:r>
              <a:rPr lang="en-US" sz="2800" b="1" dirty="0"/>
              <a:t>F: FLEXION POINT-</a:t>
            </a:r>
            <a:r>
              <a:rPr lang="en-US" sz="2800" dirty="0"/>
              <a:t>Apply the vacuum cup over </a:t>
            </a:r>
            <a:r>
              <a:rPr lang="en-US" sz="2800" dirty="0" err="1"/>
              <a:t>sagittal</a:t>
            </a:r>
            <a:r>
              <a:rPr lang="en-US" sz="2800" dirty="0"/>
              <a:t> suture 3cm in front of posterior Fontanel. This is known as the “Flexion point” – (proper application results in flexion of </a:t>
            </a:r>
            <a:r>
              <a:rPr lang="en-US" sz="2800" dirty="0" err="1"/>
              <a:t>foetal</a:t>
            </a:r>
            <a:r>
              <a:rPr lang="en-US" sz="2800" dirty="0"/>
              <a:t> head when traction applied)</a:t>
            </a:r>
          </a:p>
        </p:txBody>
      </p:sp>
      <p:sp>
        <p:nvSpPr>
          <p:cNvPr id="2" name="Title 1"/>
          <p:cNvSpPr>
            <a:spLocks noGrp="1"/>
          </p:cNvSpPr>
          <p:nvPr>
            <p:ph type="title"/>
          </p:nvPr>
        </p:nvSpPr>
        <p:spPr>
          <a:xfrm>
            <a:off x="0" y="0"/>
            <a:ext cx="9144000" cy="914400"/>
          </a:xfrm>
        </p:spPr>
        <p:txBody>
          <a:bodyPr/>
          <a:lstStyle/>
          <a:p>
            <a:r>
              <a:rPr lang="en-US" b="1" dirty="0">
                <a:solidFill>
                  <a:srgbClr val="7030A0"/>
                </a:solidFill>
              </a:rPr>
              <a:t>THE PROCEDURE</a:t>
            </a:r>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8991600" cy="6096000"/>
          </a:xfrm>
        </p:spPr>
        <p:txBody>
          <a:bodyPr/>
          <a:lstStyle/>
          <a:p>
            <a:r>
              <a:rPr lang="en-US" b="1" dirty="0"/>
              <a:t>G: GENTLE TRACTION-</a:t>
            </a:r>
            <a:r>
              <a:rPr lang="en-US" dirty="0"/>
              <a:t>Apply Gentle traction at right angles to plane of cup only during contractions. </a:t>
            </a:r>
            <a:r>
              <a:rPr lang="en-US" b="1" u="sng" dirty="0"/>
              <a:t>Note </a:t>
            </a:r>
            <a:r>
              <a:rPr lang="en-US" dirty="0"/>
              <a:t>that Bending, rotary force, or </a:t>
            </a:r>
            <a:r>
              <a:rPr lang="en-US" dirty="0" err="1"/>
              <a:t>paramedian</a:t>
            </a:r>
            <a:r>
              <a:rPr lang="en-US" dirty="0"/>
              <a:t> application will cause detachment</a:t>
            </a:r>
            <a:r>
              <a:rPr lang="en-US" b="1" dirty="0"/>
              <a:t>!</a:t>
            </a:r>
            <a:endParaRPr lang="en-US" dirty="0"/>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2"/>
          </p:nvPr>
        </p:nvPicPr>
        <p:blipFill>
          <a:blip r:embed="rId2" cstate="print"/>
          <a:srcRect/>
          <a:stretch>
            <a:fillRect/>
          </a:stretch>
        </p:blipFill>
        <p:spPr bwMode="auto">
          <a:xfrm>
            <a:off x="1" y="0"/>
            <a:ext cx="4406106" cy="6858000"/>
          </a:xfrm>
          <a:prstGeom prst="rect">
            <a:avLst/>
          </a:prstGeom>
          <a:noFill/>
          <a:ln w="9525">
            <a:noFill/>
            <a:miter lim="800000"/>
            <a:headEnd/>
            <a:tailEnd/>
          </a:ln>
        </p:spPr>
      </p:pic>
      <p:pic>
        <p:nvPicPr>
          <p:cNvPr id="3075" name="Picture 3"/>
          <p:cNvPicPr>
            <a:picLocks noGrp="1" noChangeAspect="1" noChangeArrowheads="1"/>
          </p:cNvPicPr>
          <p:nvPr>
            <p:ph sz="quarter" idx="4"/>
          </p:nvPr>
        </p:nvPicPr>
        <p:blipFill>
          <a:blip r:embed="rId3" cstate="print"/>
          <a:srcRect/>
          <a:stretch>
            <a:fillRect/>
          </a:stretch>
        </p:blipFill>
        <p:spPr bwMode="auto">
          <a:xfrm>
            <a:off x="4665662" y="0"/>
            <a:ext cx="4478338" cy="6858000"/>
          </a:xfrm>
          <a:prstGeom prst="rect">
            <a:avLst/>
          </a:prstGeom>
          <a:noFill/>
          <a:ln w="9525">
            <a:noFill/>
            <a:miter lim="800000"/>
            <a:headEnd/>
            <a:tailEnd/>
          </a:ln>
        </p:spPr>
      </p:pic>
    </p:spTree>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r>
              <a:rPr lang="en-US" sz="2800" b="1" dirty="0"/>
              <a:t>H= Halt </a:t>
            </a:r>
          </a:p>
          <a:p>
            <a:r>
              <a:rPr lang="en-US" sz="2800" dirty="0"/>
              <a:t>Further attempts at vacuum extraction should be stopped in the following circumstances: Halt traction after a contraction and Reduce pressure between contractions </a:t>
            </a:r>
          </a:p>
          <a:p>
            <a:pPr lvl="1"/>
            <a:r>
              <a:rPr lang="en-US" sz="2400" dirty="0"/>
              <a:t>Halt procedure if there is: </a:t>
            </a:r>
          </a:p>
          <a:p>
            <a:pPr lvl="1"/>
            <a:r>
              <a:rPr lang="en-US" sz="2400" dirty="0"/>
              <a:t>Disengagement of cup 3 times </a:t>
            </a:r>
          </a:p>
          <a:p>
            <a:pPr lvl="1"/>
            <a:r>
              <a:rPr lang="en-US" sz="2400" dirty="0"/>
              <a:t>No progress in 3 consecutive pulls </a:t>
            </a:r>
          </a:p>
          <a:p>
            <a:pPr lvl="1"/>
            <a:r>
              <a:rPr lang="en-US" sz="2400" dirty="0"/>
              <a:t>Total time that has elapsed after application is more than 20 minutes– </a:t>
            </a:r>
            <a:r>
              <a:rPr lang="en-US" sz="2400" dirty="0" err="1"/>
              <a:t>foetal</a:t>
            </a:r>
            <a:r>
              <a:rPr lang="en-US" sz="2400" dirty="0"/>
              <a:t> injuries increase after 10 minutes of application time </a:t>
            </a:r>
          </a:p>
          <a:p>
            <a:r>
              <a:rPr lang="en-US" sz="2800" b="1" dirty="0"/>
              <a:t>I= Incision </a:t>
            </a:r>
          </a:p>
          <a:p>
            <a:r>
              <a:rPr lang="en-US" sz="2800" dirty="0"/>
              <a:t>Evaluate for Incision (episiotomy) when the head is being delivered. An episiotomy may not be necessary for vacuum per se, but in case of subsequent shoulder </a:t>
            </a:r>
            <a:r>
              <a:rPr lang="en-US" sz="2800" dirty="0" err="1"/>
              <a:t>dystocia</a:t>
            </a:r>
            <a:r>
              <a:rPr lang="en-US" sz="2800" dirty="0"/>
              <a:t> or difficult delivery</a:t>
            </a:r>
          </a:p>
          <a:p>
            <a:endParaRPr lang="en-US" sz="2800" dirty="0"/>
          </a:p>
        </p:txBody>
      </p:sp>
    </p:spTree>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19200"/>
            <a:ext cx="8229600" cy="4876800"/>
          </a:xfrm>
        </p:spPr>
        <p:txBody>
          <a:bodyPr/>
          <a:lstStyle/>
          <a:p>
            <a:r>
              <a:rPr lang="en-US" b="1" dirty="0"/>
              <a:t>J= Jaw </a:t>
            </a:r>
          </a:p>
          <a:p>
            <a:pPr>
              <a:buNone/>
            </a:pPr>
            <a:r>
              <a:rPr lang="en-US" dirty="0"/>
              <a:t>It is recommended that the vacuum cup is removed when the </a:t>
            </a:r>
            <a:r>
              <a:rPr lang="en-US" b="1" dirty="0"/>
              <a:t>Jaw is reachable</a:t>
            </a:r>
            <a:endParaRPr lang="en-US" dirty="0"/>
          </a:p>
        </p:txBody>
      </p:sp>
    </p:spTree>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52400" y="304800"/>
            <a:ext cx="8991600" cy="6400800"/>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Possible Complications of </a:t>
            </a:r>
            <a:r>
              <a:rPr lang="en-US" b="1" dirty="0" err="1"/>
              <a:t>Oxytocin</a:t>
            </a:r>
            <a:r>
              <a:rPr lang="en-US" b="1" dirty="0"/>
              <a:t> Use</a:t>
            </a:r>
            <a:endParaRPr lang="en-US" dirty="0"/>
          </a:p>
        </p:txBody>
      </p:sp>
      <p:sp>
        <p:nvSpPr>
          <p:cNvPr id="3" name="Content Placeholder 2"/>
          <p:cNvSpPr>
            <a:spLocks noGrp="1"/>
          </p:cNvSpPr>
          <p:nvPr>
            <p:ph idx="1"/>
          </p:nvPr>
        </p:nvSpPr>
        <p:spPr/>
        <p:txBody>
          <a:bodyPr>
            <a:normAutofit lnSpcReduction="10000"/>
          </a:bodyPr>
          <a:lstStyle/>
          <a:p>
            <a:r>
              <a:rPr lang="en-US" dirty="0"/>
              <a:t>Hypertonic uterine contraction causing </a:t>
            </a:r>
            <a:r>
              <a:rPr lang="en-US" b="1" dirty="0" err="1"/>
              <a:t>foetal</a:t>
            </a:r>
            <a:r>
              <a:rPr lang="en-US" b="1" dirty="0"/>
              <a:t> distress</a:t>
            </a:r>
          </a:p>
          <a:p>
            <a:r>
              <a:rPr lang="en-US" dirty="0" err="1"/>
              <a:t>Tetanic</a:t>
            </a:r>
            <a:r>
              <a:rPr lang="en-US" dirty="0"/>
              <a:t> and tumultuous contractions, which can result in </a:t>
            </a:r>
            <a:r>
              <a:rPr lang="en-US" b="1" dirty="0" err="1"/>
              <a:t>abruptio</a:t>
            </a:r>
            <a:r>
              <a:rPr lang="en-US" b="1" dirty="0"/>
              <a:t> placenta</a:t>
            </a:r>
          </a:p>
          <a:p>
            <a:r>
              <a:rPr lang="en-US" b="1" dirty="0"/>
              <a:t>Birth injury</a:t>
            </a:r>
            <a:r>
              <a:rPr lang="en-US" dirty="0"/>
              <a:t> due to rapid expulsion of the baby</a:t>
            </a:r>
          </a:p>
          <a:p>
            <a:r>
              <a:rPr lang="en-US" dirty="0"/>
              <a:t>Mother may develop </a:t>
            </a:r>
            <a:r>
              <a:rPr lang="en-US" b="1" dirty="0"/>
              <a:t>hypertension</a:t>
            </a:r>
            <a:r>
              <a:rPr lang="en-US" dirty="0"/>
              <a:t> with frontal lobe headache</a:t>
            </a:r>
          </a:p>
          <a:p>
            <a:pPr>
              <a:buNone/>
            </a:pPr>
            <a:r>
              <a:rPr lang="en-US" b="1" i="1" dirty="0" err="1"/>
              <a:t>Note:If</a:t>
            </a:r>
            <a:r>
              <a:rPr lang="en-US" b="1" i="1" dirty="0"/>
              <a:t> any one of the above signs occurs, stop the </a:t>
            </a:r>
            <a:r>
              <a:rPr lang="en-US" b="1" i="1" dirty="0" err="1"/>
              <a:t>syntocinon</a:t>
            </a:r>
            <a:r>
              <a:rPr lang="en-US" b="1" i="1" dirty="0"/>
              <a:t> drip immediately and inform the doctor</a:t>
            </a:r>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pPr>
              <a:buNone/>
            </a:pPr>
            <a:r>
              <a:rPr lang="en-US" sz="2800" dirty="0"/>
              <a:t>These complications occur mainly due to some degree of disproportion where the cup has been applied for long period and forceful traction used</a:t>
            </a:r>
          </a:p>
          <a:p>
            <a:r>
              <a:rPr lang="en-US" sz="2800" dirty="0"/>
              <a:t>Failure of the procedure</a:t>
            </a:r>
          </a:p>
          <a:p>
            <a:r>
              <a:rPr lang="en-US" sz="2800" dirty="0"/>
              <a:t>Trauma to the foetal scalp</a:t>
            </a:r>
          </a:p>
          <a:p>
            <a:r>
              <a:rPr lang="en-US" sz="2800" dirty="0"/>
              <a:t>Chignon, that is, oedema and bruising where the cup had been applied, which can occasionally get infected</a:t>
            </a:r>
          </a:p>
          <a:p>
            <a:r>
              <a:rPr lang="en-US" sz="2800" dirty="0"/>
              <a:t>Some babies develop cephallohaematoma</a:t>
            </a:r>
          </a:p>
          <a:p>
            <a:r>
              <a:rPr lang="en-US" sz="2800" dirty="0"/>
              <a:t>Intracranial haemorrhage</a:t>
            </a:r>
          </a:p>
          <a:p>
            <a:r>
              <a:rPr lang="en-US" sz="2800" dirty="0"/>
              <a:t>Necrosis of the scalp</a:t>
            </a:r>
          </a:p>
          <a:p>
            <a:r>
              <a:rPr lang="en-US" sz="2800" dirty="0"/>
              <a:t>Aponeurotic haematoma</a:t>
            </a:r>
          </a:p>
        </p:txBody>
      </p:sp>
      <p:sp>
        <p:nvSpPr>
          <p:cNvPr id="2" name="Title 1"/>
          <p:cNvSpPr>
            <a:spLocks noGrp="1"/>
          </p:cNvSpPr>
          <p:nvPr>
            <p:ph type="title"/>
          </p:nvPr>
        </p:nvSpPr>
        <p:spPr>
          <a:xfrm>
            <a:off x="0" y="0"/>
            <a:ext cx="9144000" cy="762000"/>
          </a:xfrm>
        </p:spPr>
        <p:txBody>
          <a:bodyPr>
            <a:normAutofit fontScale="90000"/>
          </a:bodyPr>
          <a:lstStyle/>
          <a:p>
            <a:r>
              <a:rPr lang="en-US" b="1" dirty="0">
                <a:solidFill>
                  <a:srgbClr val="7030A0"/>
                </a:solidFill>
              </a:rPr>
              <a:t>Complications of vacuum extraction</a:t>
            </a:r>
          </a:p>
        </p:txBody>
      </p:sp>
    </p:spTree>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newborns.stanford.edu/images/cephalohematoma1.jpg"/>
          <p:cNvPicPr>
            <a:picLocks noGrp="1"/>
          </p:cNvPicPr>
          <p:nvPr>
            <p:ph idx="1"/>
          </p:nvPr>
        </p:nvPicPr>
        <p:blipFill>
          <a:blip r:embed="rId2" cstate="print"/>
          <a:stretch>
            <a:fillRect/>
          </a:stretch>
        </p:blipFill>
        <p:spPr bwMode="auto">
          <a:xfrm>
            <a:off x="1" y="838200"/>
            <a:ext cx="9144000" cy="6019800"/>
          </a:xfrm>
          <a:prstGeom prst="rect">
            <a:avLst/>
          </a:prstGeom>
          <a:noFill/>
          <a:ln w="9525">
            <a:noFill/>
            <a:miter lim="800000"/>
            <a:headEnd/>
            <a:tailEnd/>
          </a:ln>
        </p:spPr>
      </p:pic>
      <p:sp>
        <p:nvSpPr>
          <p:cNvPr id="2" name="Title 1"/>
          <p:cNvSpPr>
            <a:spLocks noGrp="1"/>
          </p:cNvSpPr>
          <p:nvPr>
            <p:ph type="title"/>
          </p:nvPr>
        </p:nvSpPr>
        <p:spPr>
          <a:xfrm>
            <a:off x="685800" y="0"/>
            <a:ext cx="7772400" cy="838200"/>
          </a:xfrm>
        </p:spPr>
        <p:txBody>
          <a:bodyPr/>
          <a:lstStyle/>
          <a:p>
            <a:r>
              <a:rPr lang="en-US" b="1" dirty="0" err="1">
                <a:solidFill>
                  <a:srgbClr val="7030A0"/>
                </a:solidFill>
              </a:rPr>
              <a:t>cephallhaematoma</a:t>
            </a:r>
            <a:endParaRPr lang="en-US" b="1" dirty="0">
              <a:solidFill>
                <a:srgbClr val="7030A0"/>
              </a:solidFill>
            </a:endParaRPr>
          </a:p>
        </p:txBody>
      </p:sp>
    </p:spTree>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066800"/>
            <a:ext cx="9144000" cy="5791200"/>
          </a:xfrm>
        </p:spPr>
        <p:txBody>
          <a:bodyPr>
            <a:normAutofit fontScale="92500" lnSpcReduction="10000"/>
          </a:bodyPr>
          <a:lstStyle/>
          <a:p>
            <a:r>
              <a:rPr lang="en-US" sz="2800" dirty="0"/>
              <a:t>Forceps delivery is a means of extracting the foetus with the aid of obstetric forceps when it is inadvisable or impossible for the mother to complete the delivery by her own effort</a:t>
            </a:r>
          </a:p>
          <a:p>
            <a:r>
              <a:rPr lang="en-US" sz="2800" dirty="0"/>
              <a:t>This procedure is performed by a forceps which is an instrument that has two parts that cross each other like scissors and lock at the intersection. The lock may be of sliding type or of screw type. </a:t>
            </a:r>
          </a:p>
          <a:p>
            <a:r>
              <a:rPr lang="en-US" sz="2800" dirty="0"/>
              <a:t>Each part consists of a handle, a lock, a shank and a blade.</a:t>
            </a:r>
          </a:p>
          <a:p>
            <a:r>
              <a:rPr lang="en-US" sz="2800" dirty="0"/>
              <a:t>The blade is joined to the handle by a shank.</a:t>
            </a:r>
          </a:p>
          <a:p>
            <a:r>
              <a:rPr lang="en-US" sz="2800" dirty="0"/>
              <a:t>The blade has two curves, cephalic curve to fit the head, and pelvic curve that correspond with the curved axis of the pelvis. </a:t>
            </a:r>
          </a:p>
        </p:txBody>
      </p:sp>
      <p:sp>
        <p:nvSpPr>
          <p:cNvPr id="2" name="Title 1"/>
          <p:cNvSpPr>
            <a:spLocks noGrp="1"/>
          </p:cNvSpPr>
          <p:nvPr>
            <p:ph type="title"/>
          </p:nvPr>
        </p:nvSpPr>
        <p:spPr>
          <a:xfrm>
            <a:off x="0" y="0"/>
            <a:ext cx="9144000" cy="1066800"/>
          </a:xfrm>
          <a:solidFill>
            <a:schemeClr val="accent3">
              <a:lumMod val="50000"/>
            </a:schemeClr>
          </a:solidFill>
        </p:spPr>
        <p:txBody>
          <a:bodyPr>
            <a:normAutofit fontScale="90000"/>
          </a:bodyPr>
          <a:lstStyle/>
          <a:p>
            <a:r>
              <a:rPr lang="en-US" b="1" dirty="0">
                <a:solidFill>
                  <a:srgbClr val="FFFF00"/>
                </a:solidFill>
              </a:rPr>
              <a:t>INTRODUCTION TO FORCEPS DELIVERY</a:t>
            </a:r>
          </a:p>
        </p:txBody>
      </p:sp>
    </p:spTree>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blogs.evergreen.edu/muttermuse/files/2012/02/s1smellie-e1329684197951-768x1024.jpg"/>
          <p:cNvPicPr>
            <a:picLocks noGrp="1"/>
          </p:cNvPicPr>
          <p:nvPr>
            <p:ph idx="1"/>
          </p:nvPr>
        </p:nvPicPr>
        <p:blipFill>
          <a:blip r:embed="rId2" cstate="print"/>
          <a:srcRect/>
          <a:stretch>
            <a:fillRect/>
          </a:stretch>
        </p:blipFill>
        <p:spPr bwMode="auto">
          <a:xfrm>
            <a:off x="1" y="1"/>
            <a:ext cx="9144000" cy="6858000"/>
          </a:xfrm>
          <a:prstGeom prst="rect">
            <a:avLst/>
          </a:prstGeom>
          <a:noFill/>
          <a:ln w="9525">
            <a:noFill/>
            <a:miter lim="800000"/>
            <a:headEnd/>
            <a:tailEnd/>
          </a:ln>
        </p:spPr>
      </p:pic>
    </p:spTree>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L-forceps"/>
          <p:cNvPicPr>
            <a:picLocks noGrp="1" noChangeAspect="1" noChangeArrowheads="1"/>
          </p:cNvPicPr>
          <p:nvPr>
            <p:ph idx="1"/>
          </p:nvPr>
        </p:nvPicPr>
        <p:blipFill>
          <a:blip r:embed="rId2" cstate="print"/>
          <a:stretch>
            <a:fillRect/>
          </a:stretch>
        </p:blipFill>
        <p:spPr bwMode="auto">
          <a:xfrm>
            <a:off x="0" y="914400"/>
            <a:ext cx="9144000" cy="5943600"/>
          </a:xfrm>
          <a:prstGeom prst="rect">
            <a:avLst/>
          </a:prstGeom>
          <a:noFill/>
          <a:ln w="9525">
            <a:noFill/>
            <a:miter lim="800000"/>
            <a:headEnd/>
            <a:tailEnd/>
          </a:ln>
        </p:spPr>
      </p:pic>
      <p:sp>
        <p:nvSpPr>
          <p:cNvPr id="2" name="Title 1"/>
          <p:cNvSpPr>
            <a:spLocks noGrp="1"/>
          </p:cNvSpPr>
          <p:nvPr>
            <p:ph type="title"/>
          </p:nvPr>
        </p:nvSpPr>
        <p:spPr>
          <a:xfrm>
            <a:off x="685800" y="0"/>
            <a:ext cx="7772400" cy="914400"/>
          </a:xfrm>
        </p:spPr>
        <p:txBody>
          <a:bodyPr/>
          <a:lstStyle/>
          <a:p>
            <a:r>
              <a:rPr lang="en-US" dirty="0"/>
              <a:t>forceps</a:t>
            </a:r>
          </a:p>
        </p:txBody>
      </p:sp>
    </p:spTree>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thumb/3/3a/Smellie_forceps.jpg/300px-Smellie_forceps.jpg">
            <a:hlinkClick r:id="rId2"/>
          </p:cNvPr>
          <p:cNvPicPr>
            <a:picLocks noGrp="1"/>
          </p:cNvPicPr>
          <p:nvPr>
            <p:ph idx="1"/>
          </p:nvPr>
        </p:nvPicPr>
        <p:blipFill>
          <a:blip r:embed="rId3"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www.ne-backpain.co.uk/wp-content/uploads/2010/08/forceps-baby-300x195.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forceps"/>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There are several types of forceps including;</a:t>
            </a:r>
          </a:p>
          <a:p>
            <a:r>
              <a:rPr lang="en-US" dirty="0"/>
              <a:t>Kielland’s, Simpson’s, Wrigley’s, Neville- Barne’s, Haig-Fwerguson’s, Milne-Murray and Diper forceps among others.</a:t>
            </a:r>
          </a:p>
        </p:txBody>
      </p:sp>
      <p:sp>
        <p:nvSpPr>
          <p:cNvPr id="2" name="Title 1"/>
          <p:cNvSpPr>
            <a:spLocks noGrp="1"/>
          </p:cNvSpPr>
          <p:nvPr>
            <p:ph type="title"/>
          </p:nvPr>
        </p:nvSpPr>
        <p:spPr/>
        <p:txBody>
          <a:bodyPr/>
          <a:lstStyle/>
          <a:p>
            <a:r>
              <a:rPr lang="en-US" dirty="0"/>
              <a:t>types of forceps</a:t>
            </a:r>
          </a:p>
        </p:txBody>
      </p:sp>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305800" cy="5867400"/>
          </a:xfrm>
        </p:spPr>
        <p:txBody>
          <a:bodyPr>
            <a:normAutofit fontScale="92500" lnSpcReduction="20000"/>
          </a:bodyPr>
          <a:lstStyle/>
          <a:p>
            <a:r>
              <a:rPr lang="en-US" b="1" dirty="0"/>
              <a:t>Simpson forceps</a:t>
            </a:r>
            <a:r>
              <a:rPr lang="en-US" dirty="0"/>
              <a:t>  are the most commonly used among the types of forceps and has an elongated cephalic curve. These are used when there is substantial molding, that is, temporary elongation of the fetal head as it moves through the birth canal</a:t>
            </a:r>
          </a:p>
          <a:p>
            <a:r>
              <a:rPr lang="en-US" b="1" dirty="0"/>
              <a:t>Elliot forceps</a:t>
            </a:r>
            <a:r>
              <a:rPr lang="en-US" dirty="0"/>
              <a:t>  are similar to Simpson forceps but with an adjustable pin in the end of the handles which can be drawn out as a means of regulating the lateral pressure on the handles when the instrument is positioned for use. They are used most often with women who have had at least one previous vaginal delivery because the muscles and ligaments of the birth canal provide less resistance during second and subsequent deliveries. In these cases the fetal head may thus remain rounder. </a:t>
            </a:r>
          </a:p>
          <a:p>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Induction </a:t>
            </a:r>
            <a:r>
              <a:rPr lang="en-US" b="1" dirty="0" err="1"/>
              <a:t>cntd</a:t>
            </a:r>
            <a:r>
              <a:rPr lang="en-US" b="1" dirty="0"/>
              <a:t>…</a:t>
            </a:r>
            <a:endParaRPr lang="en-US" dirty="0"/>
          </a:p>
        </p:txBody>
      </p:sp>
      <p:sp>
        <p:nvSpPr>
          <p:cNvPr id="3" name="Content Placeholder 2"/>
          <p:cNvSpPr>
            <a:spLocks noGrp="1"/>
          </p:cNvSpPr>
          <p:nvPr>
            <p:ph idx="1"/>
          </p:nvPr>
        </p:nvSpPr>
        <p:spPr/>
        <p:txBody>
          <a:bodyPr/>
          <a:lstStyle/>
          <a:p>
            <a:r>
              <a:rPr lang="en-US" dirty="0"/>
              <a:t>The Bishop Score is an objective method of assessing whether the cervix is favourable for induction of </a:t>
            </a:r>
            <a:r>
              <a:rPr lang="en-US" dirty="0" err="1"/>
              <a:t>labour</a:t>
            </a:r>
            <a:endParaRPr 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b="1" dirty="0"/>
              <a:t>Kielland forceps</a:t>
            </a:r>
            <a:r>
              <a:rPr lang="en-US" dirty="0"/>
              <a:t>  are distinguished by an extremely small pelvic curve and a sliding lock. They are the most common forceps used for rotation. The sliding mechanism at the articulation can be helpful in asynclitic births (when the fetal head is tilted to the side), since the fetal head is no longer in line with the birth canal </a:t>
            </a:r>
          </a:p>
          <a:p>
            <a:r>
              <a:rPr lang="en-US" b="1" dirty="0"/>
              <a:t>Wrigley's forceps</a:t>
            </a:r>
            <a:r>
              <a:rPr lang="en-US" dirty="0"/>
              <a:t> are used in </a:t>
            </a:r>
            <a:r>
              <a:rPr lang="en-US" i="1" dirty="0"/>
              <a:t>low</a:t>
            </a:r>
            <a:r>
              <a:rPr lang="en-US" dirty="0"/>
              <a:t> or </a:t>
            </a:r>
            <a:r>
              <a:rPr lang="en-US" i="1" dirty="0"/>
              <a:t>outlet delivery</a:t>
            </a:r>
            <a:r>
              <a:rPr lang="en-US" dirty="0"/>
              <a:t>, when the maximum diameter is about 2.5 cm above the vulva</a:t>
            </a:r>
          </a:p>
          <a:p>
            <a:r>
              <a:rPr lang="en-US" b="1" dirty="0"/>
              <a:t>Piper's forceps</a:t>
            </a:r>
            <a:r>
              <a:rPr lang="en-US" dirty="0"/>
              <a:t> have a perineal curve to allow application to the after-coming head in breech delivery.</a:t>
            </a:r>
          </a:p>
          <a:p>
            <a:endParaRPr lang="en-US" dirty="0"/>
          </a:p>
        </p:txBody>
      </p:sp>
    </p:spTree>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Low Forceps</a:t>
            </a:r>
          </a:p>
          <a:p>
            <a:pPr>
              <a:buNone/>
            </a:pPr>
            <a:r>
              <a:rPr lang="en-US" dirty="0"/>
              <a:t>Today the majority of forceps delivery is carried out when the foetal head is on the perineal floor whereby the internal rotation may have already occurred. This is called outlet forceps or low forceps delivery</a:t>
            </a:r>
          </a:p>
        </p:txBody>
      </p:sp>
      <p:sp>
        <p:nvSpPr>
          <p:cNvPr id="2" name="Title 1"/>
          <p:cNvSpPr>
            <a:spLocks noGrp="1"/>
          </p:cNvSpPr>
          <p:nvPr>
            <p:ph type="title"/>
          </p:nvPr>
        </p:nvSpPr>
        <p:spPr/>
        <p:txBody>
          <a:bodyPr/>
          <a:lstStyle/>
          <a:p>
            <a:r>
              <a:rPr lang="en-US" b="1" dirty="0"/>
              <a:t>Types of Forceps Delivery</a:t>
            </a:r>
            <a:endParaRPr lang="en-US" dirty="0"/>
          </a:p>
        </p:txBody>
      </p:sp>
    </p:spTree>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Mid Forceps</a:t>
            </a:r>
          </a:p>
          <a:p>
            <a:pPr>
              <a:buNone/>
            </a:pPr>
            <a:r>
              <a:rPr lang="en-US" dirty="0"/>
              <a:t>This is when the head is higher in the pelvis but engaged and the greater diameter has passed the inlet. This is known as mid forceps.</a:t>
            </a:r>
          </a:p>
        </p:txBody>
      </p:sp>
      <p:sp>
        <p:nvSpPr>
          <p:cNvPr id="2" name="Title 1"/>
          <p:cNvSpPr>
            <a:spLocks noGrp="1"/>
          </p:cNvSpPr>
          <p:nvPr>
            <p:ph type="title"/>
          </p:nvPr>
        </p:nvSpPr>
        <p:spPr/>
        <p:txBody>
          <a:bodyPr/>
          <a:lstStyle/>
          <a:p>
            <a:endParaRPr lang="en-US" dirty="0"/>
          </a:p>
        </p:txBody>
      </p:sp>
    </p:spTree>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High Forceps</a:t>
            </a:r>
          </a:p>
          <a:p>
            <a:pPr>
              <a:buNone/>
            </a:pPr>
            <a:r>
              <a:rPr lang="en-US" dirty="0"/>
              <a:t>If the head is not engaged, the procedure is termed high forceps. This is an extremely difficult and dangerous operation. A caesarean section is usually preferred to mid/high forceps.</a:t>
            </a:r>
          </a:p>
        </p:txBody>
      </p:sp>
    </p:spTree>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pPr>
              <a:buNone/>
            </a:pPr>
            <a:r>
              <a:rPr lang="en-US" b="1" dirty="0"/>
              <a:t>Prerequisites for forceps delivery include:</a:t>
            </a:r>
          </a:p>
          <a:p>
            <a:r>
              <a:rPr lang="en-US" dirty="0"/>
              <a:t>Presentation must be suitable</a:t>
            </a:r>
          </a:p>
          <a:p>
            <a:r>
              <a:rPr lang="en-US" dirty="0"/>
              <a:t>Head has to be engaged</a:t>
            </a:r>
          </a:p>
          <a:p>
            <a:r>
              <a:rPr lang="en-US" dirty="0"/>
              <a:t>The pelvic outlet needs to be adequate</a:t>
            </a:r>
          </a:p>
          <a:p>
            <a:r>
              <a:rPr lang="en-US" dirty="0"/>
              <a:t>Good uterine contraction</a:t>
            </a:r>
          </a:p>
          <a:p>
            <a:r>
              <a:rPr lang="en-US" dirty="0"/>
              <a:t>Membranes should be ruptured</a:t>
            </a:r>
          </a:p>
          <a:p>
            <a:r>
              <a:rPr lang="en-US" dirty="0"/>
              <a:t>Bladder must be empty</a:t>
            </a:r>
          </a:p>
          <a:p>
            <a:r>
              <a:rPr lang="en-US" dirty="0"/>
              <a:t>Cervix must be fully dilated</a:t>
            </a:r>
          </a:p>
        </p:txBody>
      </p:sp>
      <p:sp>
        <p:nvSpPr>
          <p:cNvPr id="2" name="Title 1"/>
          <p:cNvSpPr>
            <a:spLocks noGrp="1"/>
          </p:cNvSpPr>
          <p:nvPr>
            <p:ph type="title"/>
          </p:nvPr>
        </p:nvSpPr>
        <p:spPr>
          <a:xfrm>
            <a:off x="0" y="0"/>
            <a:ext cx="9144000" cy="1219200"/>
          </a:xfrm>
        </p:spPr>
        <p:txBody>
          <a:bodyPr>
            <a:normAutofit/>
          </a:bodyPr>
          <a:lstStyle/>
          <a:p>
            <a:r>
              <a:rPr lang="en-US" b="1" dirty="0">
                <a:solidFill>
                  <a:srgbClr val="7030A0"/>
                </a:solidFill>
              </a:rPr>
              <a:t>Pre-requisites for forceps delivery</a:t>
            </a:r>
          </a:p>
        </p:txBody>
      </p:sp>
    </p:spTree>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458200" cy="4648200"/>
          </a:xfrm>
        </p:spPr>
        <p:txBody>
          <a:bodyPr>
            <a:normAutofit/>
          </a:bodyPr>
          <a:lstStyle/>
          <a:p>
            <a:r>
              <a:rPr lang="en-US" dirty="0"/>
              <a:t>The mother is given analgesia and placed in the lithotomy position.</a:t>
            </a:r>
          </a:p>
          <a:p>
            <a:r>
              <a:rPr lang="en-US" dirty="0"/>
              <a:t>The vulva is swabbed and draped.</a:t>
            </a:r>
          </a:p>
          <a:p>
            <a:r>
              <a:rPr lang="en-US" dirty="0"/>
              <a:t>Catheterisation is done.</a:t>
            </a:r>
          </a:p>
          <a:p>
            <a:r>
              <a:rPr lang="en-US" dirty="0"/>
              <a:t>The physician checks the exact position of the foetal head by vaginal examination.</a:t>
            </a:r>
          </a:p>
          <a:p>
            <a:r>
              <a:rPr lang="en-US" dirty="0"/>
              <a:t>The fingers of the right hand are passed in the vagina.</a:t>
            </a:r>
          </a:p>
        </p:txBody>
      </p:sp>
      <p:sp>
        <p:nvSpPr>
          <p:cNvPr id="2" name="Title 1"/>
          <p:cNvSpPr>
            <a:spLocks noGrp="1"/>
          </p:cNvSpPr>
          <p:nvPr>
            <p:ph type="title"/>
          </p:nvPr>
        </p:nvSpPr>
        <p:spPr>
          <a:xfrm>
            <a:off x="0" y="0"/>
            <a:ext cx="9144000" cy="1143000"/>
          </a:xfrm>
        </p:spPr>
        <p:txBody>
          <a:bodyPr/>
          <a:lstStyle/>
          <a:p>
            <a:r>
              <a:rPr lang="en-US" b="1" dirty="0">
                <a:solidFill>
                  <a:srgbClr val="7030A0"/>
                </a:solidFill>
              </a:rPr>
              <a:t>procedure</a:t>
            </a:r>
          </a:p>
        </p:txBody>
      </p:sp>
    </p:spTree>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dirty="0"/>
              <a:t>The left blade is applied first and held by the left hand between the fingers and thumbs of the left hand.</a:t>
            </a:r>
          </a:p>
          <a:p>
            <a:r>
              <a:rPr lang="en-US" dirty="0"/>
              <a:t>The blade is then passed between the head and the palm or surface of the right fingers. The handle is carried backwards towards the middle well over the mother’s abdomen to the right side almost parallel with her right inguinal ligament.</a:t>
            </a:r>
          </a:p>
          <a:p>
            <a:r>
              <a:rPr lang="en-US" dirty="0"/>
              <a:t>The above position of the blade will ensure the instrument follows the directions of both the pelvic and cephalic curve.</a:t>
            </a:r>
          </a:p>
          <a:p>
            <a:r>
              <a:rPr lang="en-US" dirty="0"/>
              <a:t>After ascertaining it lies in the correct position next to the head, the fingers of the right hand are withdrawn.</a:t>
            </a:r>
          </a:p>
        </p:txBody>
      </p:sp>
    </p:spTree>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Application of the right blade"/>
          <p:cNvPicPr>
            <a:picLocks noGrp="1"/>
          </p:cNvPicPr>
          <p:nvPr>
            <p:ph idx="1"/>
          </p:nvPr>
        </p:nvPicPr>
        <p:blipFill>
          <a:blip r:embed="rId2" cstate="print"/>
          <a:stretch>
            <a:fillRect/>
          </a:stretch>
        </p:blipFill>
        <p:spPr bwMode="auto">
          <a:xfrm>
            <a:off x="0" y="0"/>
            <a:ext cx="9143999" cy="6477000"/>
          </a:xfrm>
          <a:prstGeom prst="rect">
            <a:avLst/>
          </a:prstGeom>
          <a:noFill/>
          <a:ln w="9525">
            <a:noFill/>
            <a:miter lim="800000"/>
            <a:headEnd/>
            <a:tailEnd/>
          </a:ln>
        </p:spPr>
      </p:pic>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Locking of forceps before traction"/>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The blades lie in submento-vertical while the biparietal diameter is grasped."/>
          <p:cNvPicPr>
            <a:picLocks noGrp="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Bishops score</a:t>
            </a:r>
          </a:p>
        </p:txBody>
      </p:sp>
      <p:sp>
        <p:nvSpPr>
          <p:cNvPr id="3" name="Content Placeholder 2"/>
          <p:cNvSpPr>
            <a:spLocks noGrp="1"/>
          </p:cNvSpPr>
          <p:nvPr>
            <p:ph idx="1"/>
          </p:nvPr>
        </p:nvSpPr>
        <p:spPr/>
        <p:txBody>
          <a:bodyPr/>
          <a:lstStyle/>
          <a:p>
            <a:r>
              <a:rPr lang="en-US" dirty="0"/>
              <a:t>Each score is awarded 0 - 3 and the range of scores is</a:t>
            </a:r>
          </a:p>
          <a:p>
            <a:pPr>
              <a:buNone/>
            </a:pPr>
            <a:r>
              <a:rPr lang="en-US" dirty="0"/>
              <a:t> 0 - 13. A total score of six or over is favourable. However a score of nine or more will have a safe, successful induction.</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lstStyle/>
          <a:p>
            <a:r>
              <a:rPr lang="en-US" dirty="0"/>
              <a:t>Delay in second stage of labour</a:t>
            </a:r>
          </a:p>
          <a:p>
            <a:r>
              <a:rPr lang="en-US" dirty="0"/>
              <a:t>Foetal compromise/distress in 2</a:t>
            </a:r>
            <a:r>
              <a:rPr lang="en-US" baseline="30000" dirty="0"/>
              <a:t>nd</a:t>
            </a:r>
            <a:r>
              <a:rPr lang="en-US" dirty="0"/>
              <a:t> stage of labour</a:t>
            </a:r>
          </a:p>
          <a:p>
            <a:r>
              <a:rPr lang="en-US" dirty="0"/>
              <a:t>Maternal distress/exhaustion</a:t>
            </a:r>
          </a:p>
          <a:p>
            <a:r>
              <a:rPr lang="en-US" dirty="0"/>
              <a:t>Malposition e.g. OPP</a:t>
            </a:r>
          </a:p>
          <a:p>
            <a:r>
              <a:rPr lang="en-US" dirty="0"/>
              <a:t>Breech presentation: forceps are usually used to deliver the after-coming head in a controlled fashion</a:t>
            </a:r>
          </a:p>
          <a:p>
            <a:pPr>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Indications for use of forceps delivery</a:t>
            </a:r>
          </a:p>
        </p:txBody>
      </p:sp>
    </p:spTree>
  </p:cSld>
  <p:clrMapOvr>
    <a:masterClrMapping/>
  </p:clrMapOvr>
  <p:transition/>
</p:sld>
</file>

<file path=ppt/slides/slide2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410200"/>
          </a:xfrm>
        </p:spPr>
        <p:txBody>
          <a:bodyPr>
            <a:normAutofit fontScale="92500" lnSpcReduction="10000"/>
          </a:bodyPr>
          <a:lstStyle/>
          <a:p>
            <a:pPr>
              <a:buNone/>
            </a:pPr>
            <a:r>
              <a:rPr lang="en-US" dirty="0"/>
              <a:t>The following are contraindications to forceps-assisted vaginal deliveries:</a:t>
            </a:r>
          </a:p>
          <a:p>
            <a:r>
              <a:rPr lang="en-US" dirty="0"/>
              <a:t>Any contraindication to vaginal delivery </a:t>
            </a:r>
          </a:p>
          <a:p>
            <a:r>
              <a:rPr lang="en-US" dirty="0"/>
              <a:t>Inability to obtain adequate informed consent</a:t>
            </a:r>
          </a:p>
          <a:p>
            <a:r>
              <a:rPr lang="en-US" dirty="0"/>
              <a:t>A cervix that is not fully dilated or retracted</a:t>
            </a:r>
          </a:p>
          <a:p>
            <a:r>
              <a:rPr lang="en-US" dirty="0"/>
              <a:t>Inability to determine the presentation and fetal head position</a:t>
            </a:r>
          </a:p>
          <a:p>
            <a:r>
              <a:rPr lang="en-US" dirty="0"/>
              <a:t>Inadequate pelvic size</a:t>
            </a:r>
          </a:p>
          <a:p>
            <a:r>
              <a:rPr lang="en-US" dirty="0"/>
              <a:t>Confirmed </a:t>
            </a:r>
            <a:r>
              <a:rPr lang="en-US" dirty="0" err="1"/>
              <a:t>cephalopelvic</a:t>
            </a:r>
            <a:r>
              <a:rPr lang="en-US" dirty="0"/>
              <a:t> disproportion</a:t>
            </a:r>
          </a:p>
          <a:p>
            <a:r>
              <a:rPr lang="en-US" dirty="0"/>
              <a:t>Unsuccessful trial of vacuum extraction (relative contraindication)</a:t>
            </a:r>
          </a:p>
          <a:p>
            <a:r>
              <a:rPr lang="en-US" dirty="0"/>
              <a:t>Inadequate facilities and support staff</a:t>
            </a:r>
          </a:p>
          <a:p>
            <a:r>
              <a:rPr lang="en-US" dirty="0"/>
              <a:t>An insufficiently experienced operator</a:t>
            </a:r>
          </a:p>
          <a:p>
            <a:endParaRPr lang="en-US" dirty="0"/>
          </a:p>
        </p:txBody>
      </p:sp>
      <p:sp>
        <p:nvSpPr>
          <p:cNvPr id="2" name="Title 1"/>
          <p:cNvSpPr>
            <a:spLocks noGrp="1"/>
          </p:cNvSpPr>
          <p:nvPr>
            <p:ph type="title"/>
          </p:nvPr>
        </p:nvSpPr>
        <p:spPr/>
        <p:txBody>
          <a:bodyPr/>
          <a:lstStyle/>
          <a:p>
            <a:r>
              <a:rPr lang="en-US" dirty="0"/>
              <a:t>contraindications</a:t>
            </a:r>
          </a:p>
        </p:txBody>
      </p:sp>
    </p:spTree>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Maternal complications</a:t>
            </a:r>
            <a:r>
              <a:rPr lang="en-US" b="1" dirty="0"/>
              <a:t>;</a:t>
            </a:r>
          </a:p>
          <a:p>
            <a:pPr>
              <a:buFont typeface="Wingdings" pitchFamily="2" charset="2"/>
              <a:buChar char="Ø"/>
            </a:pPr>
            <a:r>
              <a:rPr lang="en-US" dirty="0"/>
              <a:t>Trauma or soft tissue damage</a:t>
            </a:r>
          </a:p>
          <a:p>
            <a:pPr>
              <a:buFont typeface="Wingdings" pitchFamily="2" charset="2"/>
              <a:buChar char="Ø"/>
            </a:pPr>
            <a:r>
              <a:rPr lang="en-US" dirty="0"/>
              <a:t>Haemorrhage from the above</a:t>
            </a:r>
          </a:p>
          <a:p>
            <a:pPr>
              <a:buFont typeface="Wingdings" pitchFamily="2" charset="2"/>
              <a:buChar char="Ø"/>
            </a:pPr>
            <a:r>
              <a:rPr lang="en-US" dirty="0"/>
              <a:t>Dysuria or urinary retension which may result from bruising or oedema to the urethra</a:t>
            </a:r>
          </a:p>
          <a:p>
            <a:pPr>
              <a:buFont typeface="Wingdings" pitchFamily="2" charset="2"/>
              <a:buChar char="Ø"/>
            </a:pPr>
            <a:r>
              <a:rPr lang="en-US" dirty="0"/>
              <a:t>Painful perineum</a:t>
            </a:r>
          </a:p>
          <a:p>
            <a:pPr>
              <a:buFont typeface="Wingdings" pitchFamily="2" charset="2"/>
              <a:buChar char="Ø"/>
            </a:pPr>
            <a:r>
              <a:rPr lang="en-US" dirty="0"/>
              <a:t>Postnatal morbidity</a:t>
            </a:r>
          </a:p>
        </p:txBody>
      </p:sp>
      <p:sp>
        <p:nvSpPr>
          <p:cNvPr id="2" name="Title 1"/>
          <p:cNvSpPr>
            <a:spLocks noGrp="1"/>
          </p:cNvSpPr>
          <p:nvPr>
            <p:ph type="title"/>
          </p:nvPr>
        </p:nvSpPr>
        <p:spPr/>
        <p:txBody>
          <a:bodyPr>
            <a:normAutofit fontScale="90000"/>
          </a:bodyPr>
          <a:lstStyle/>
          <a:p>
            <a:r>
              <a:rPr lang="en-US" dirty="0"/>
              <a:t>Complications of forceps delivery</a:t>
            </a:r>
            <a:br>
              <a:rPr lang="en-US" dirty="0"/>
            </a:br>
            <a:endParaRPr lang="en-US" dirty="0"/>
          </a:p>
        </p:txBody>
      </p:sp>
    </p:spTree>
  </p:cSld>
  <p:clrMapOvr>
    <a:masterClrMapping/>
  </p:clrMapOvr>
  <p:transition/>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096000"/>
          </a:xfrm>
        </p:spPr>
        <p:txBody>
          <a:bodyPr>
            <a:normAutofit/>
          </a:bodyPr>
          <a:lstStyle/>
          <a:p>
            <a:pPr>
              <a:buNone/>
            </a:pPr>
            <a:r>
              <a:rPr lang="en-US" b="1" u="sng" dirty="0"/>
              <a:t>neonatal complications</a:t>
            </a:r>
          </a:p>
          <a:p>
            <a:pPr>
              <a:buFont typeface="Wingdings" pitchFamily="2" charset="2"/>
              <a:buChar char="Ø"/>
            </a:pPr>
            <a:r>
              <a:rPr lang="en-US" dirty="0"/>
              <a:t>Marks on the baby’s face caused by the pressure of the forceps</a:t>
            </a:r>
          </a:p>
          <a:p>
            <a:pPr>
              <a:buFont typeface="Wingdings" pitchFamily="2" charset="2"/>
              <a:buChar char="Ø"/>
            </a:pPr>
            <a:r>
              <a:rPr lang="en-US" dirty="0"/>
              <a:t>Excessive bruising from the forceps</a:t>
            </a:r>
          </a:p>
          <a:p>
            <a:pPr>
              <a:buFont typeface="Wingdings" pitchFamily="2" charset="2"/>
              <a:buChar char="Ø"/>
            </a:pPr>
            <a:r>
              <a:rPr lang="en-US" dirty="0"/>
              <a:t>Facial palsy, resulting from pressure from a blade compressing a facial nerve</a:t>
            </a:r>
          </a:p>
          <a:p>
            <a:pPr>
              <a:buFont typeface="Wingdings" pitchFamily="2" charset="2"/>
              <a:buChar char="Ø"/>
            </a:pPr>
            <a:r>
              <a:rPr lang="en-US" dirty="0"/>
              <a:t>Cephalhaematoma: an effusion of blood under the periosteum which covers the skull bones secondary to rupture of blood vessels crossing the </a:t>
            </a:r>
            <a:r>
              <a:rPr lang="en-US" dirty="0" err="1"/>
              <a:t>periosteum</a:t>
            </a:r>
            <a:r>
              <a:rPr lang="en-US" dirty="0"/>
              <a:t> </a:t>
            </a:r>
          </a:p>
          <a:p>
            <a:pPr>
              <a:buFont typeface="Wingdings" pitchFamily="2" charset="2"/>
              <a:buChar char="Ø"/>
            </a:pPr>
            <a:r>
              <a:rPr lang="en-US" dirty="0"/>
              <a:t>Cerebral irritability-causing cerebral oedema or haemorrhage</a:t>
            </a:r>
          </a:p>
          <a:p>
            <a:pPr>
              <a:buNone/>
            </a:pPr>
            <a:endParaRPr lang="en-US" dirty="0"/>
          </a:p>
          <a:p>
            <a:endParaRPr lang="en-US" dirty="0"/>
          </a:p>
        </p:txBody>
      </p:sp>
    </p:spTree>
  </p:cSld>
  <p:clrMapOvr>
    <a:masterClrMapping/>
  </p:clrMapOvr>
  <p:transition/>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buNone/>
            </a:pPr>
            <a:r>
              <a:rPr lang="en-US" b="1" u="sng" dirty="0"/>
              <a:t>DEFINITION</a:t>
            </a:r>
          </a:p>
          <a:p>
            <a:pPr>
              <a:buNone/>
            </a:pPr>
            <a:r>
              <a:rPr lang="en-US" b="1" dirty="0" err="1"/>
              <a:t>Symphysiotomy</a:t>
            </a:r>
            <a:r>
              <a:rPr lang="en-US" dirty="0"/>
              <a:t> is a surgical procedure in which the cartilage of the pubic symphysis is divided to widen the pelvis allowing childbirth when there is a mechanical problem. It is also known as </a:t>
            </a:r>
            <a:r>
              <a:rPr lang="en-US" b="1" dirty="0"/>
              <a:t>pelviotomy</a:t>
            </a:r>
            <a:r>
              <a:rPr lang="en-US" dirty="0"/>
              <a:t>, </a:t>
            </a:r>
            <a:r>
              <a:rPr lang="en-US" b="1" dirty="0"/>
              <a:t>synchondrotomy,</a:t>
            </a:r>
            <a:r>
              <a:rPr lang="en-US" dirty="0"/>
              <a:t> </a:t>
            </a:r>
            <a:r>
              <a:rPr lang="en-US" b="1" dirty="0"/>
              <a:t>pubiotomy</a:t>
            </a:r>
            <a:r>
              <a:rPr lang="en-US" dirty="0"/>
              <a:t>, and </a:t>
            </a:r>
            <a:r>
              <a:rPr lang="en-US" b="1" dirty="0"/>
              <a:t>Gigli's operation</a:t>
            </a:r>
            <a:r>
              <a:rPr lang="en-US" dirty="0"/>
              <a:t> after Leonardo Gigli, who invented a saw commonly used in Europe to accomplish the operation</a:t>
            </a:r>
          </a:p>
          <a:p>
            <a:endParaRPr lang="en-US" dirty="0"/>
          </a:p>
        </p:txBody>
      </p:sp>
      <p:sp>
        <p:nvSpPr>
          <p:cNvPr id="2" name="Title 1"/>
          <p:cNvSpPr>
            <a:spLocks noGrp="1"/>
          </p:cNvSpPr>
          <p:nvPr>
            <p:ph type="title"/>
          </p:nvPr>
        </p:nvSpPr>
        <p:spPr>
          <a:xfrm>
            <a:off x="0" y="0"/>
            <a:ext cx="9144000" cy="914400"/>
          </a:xfrm>
          <a:solidFill>
            <a:schemeClr val="accent3">
              <a:lumMod val="50000"/>
            </a:schemeClr>
          </a:solidFill>
        </p:spPr>
        <p:txBody>
          <a:bodyPr/>
          <a:lstStyle/>
          <a:p>
            <a:r>
              <a:rPr lang="en-US" b="1" dirty="0">
                <a:solidFill>
                  <a:srgbClr val="FFFF00"/>
                </a:solidFill>
              </a:rPr>
              <a:t>SYMPHYSIOTOMY</a:t>
            </a:r>
          </a:p>
        </p:txBody>
      </p:sp>
    </p:spTree>
  </p:cSld>
  <p:clrMapOvr>
    <a:masterClrMapping/>
  </p:clrMapOvr>
  <p:transition/>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pPr>
              <a:buNone/>
            </a:pPr>
            <a:r>
              <a:rPr lang="en-US" sz="2800" dirty="0"/>
              <a:t>The most common indications are; </a:t>
            </a:r>
          </a:p>
          <a:p>
            <a:r>
              <a:rPr lang="en-US" sz="2800" dirty="0"/>
              <a:t>a trapped head of a breech baby</a:t>
            </a:r>
          </a:p>
          <a:p>
            <a:r>
              <a:rPr lang="en-US" sz="2800" dirty="0"/>
              <a:t>shoulder dystocia which does not resolve with routine </a:t>
            </a:r>
            <a:r>
              <a:rPr lang="en-US" sz="2800" dirty="0" err="1"/>
              <a:t>manoeuvres</a:t>
            </a:r>
            <a:r>
              <a:rPr lang="en-US" sz="2800" dirty="0"/>
              <a:t> </a:t>
            </a:r>
          </a:p>
          <a:p>
            <a:r>
              <a:rPr lang="en-US" sz="2800" dirty="0"/>
              <a:t>obstructed labour at full cervical dilation when there is no option of a caesarean section. </a:t>
            </a:r>
          </a:p>
          <a:p>
            <a:pPr>
              <a:buNone/>
            </a:pPr>
            <a:r>
              <a:rPr lang="en-US" sz="2800" b="1" i="1" dirty="0"/>
              <a:t>Currently the procedure is rarely performed in developed countries, but is still routine in developing countries where caesarean section is not always an option</a:t>
            </a:r>
          </a:p>
          <a:p>
            <a:endParaRPr lang="en-US" sz="2800" dirty="0"/>
          </a:p>
        </p:txBody>
      </p:sp>
      <p:sp>
        <p:nvSpPr>
          <p:cNvPr id="2" name="Title 1"/>
          <p:cNvSpPr>
            <a:spLocks noGrp="1"/>
          </p:cNvSpPr>
          <p:nvPr>
            <p:ph type="title"/>
          </p:nvPr>
        </p:nvSpPr>
        <p:spPr>
          <a:xfrm>
            <a:off x="0" y="0"/>
            <a:ext cx="9144000" cy="914400"/>
          </a:xfrm>
        </p:spPr>
        <p:txBody>
          <a:bodyPr>
            <a:normAutofit fontScale="90000"/>
          </a:bodyPr>
          <a:lstStyle/>
          <a:p>
            <a:r>
              <a:rPr lang="en-US" sz="4000" dirty="0"/>
              <a:t/>
            </a:r>
            <a:br>
              <a:rPr lang="en-US" sz="4000" dirty="0"/>
            </a:br>
            <a:r>
              <a:rPr lang="en-US" sz="4000" dirty="0"/>
              <a:t>Indications for </a:t>
            </a:r>
            <a:r>
              <a:rPr lang="en-US" sz="4000" dirty="0" err="1"/>
              <a:t>symphysiotomy</a:t>
            </a:r>
            <a:r>
              <a:rPr lang="en-US" sz="4000" dirty="0"/>
              <a:t/>
            </a:r>
            <a:br>
              <a:rPr lang="en-US" sz="4000" dirty="0"/>
            </a:br>
            <a:endParaRPr lang="en-US" sz="4000" dirty="0"/>
          </a:p>
        </p:txBody>
      </p:sp>
    </p:spTree>
  </p:cSld>
  <p:clrMapOvr>
    <a:masterClrMapping/>
  </p:clrMapOvr>
  <p:transition/>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dirty="0"/>
              <a:t>Symphysiotomy results in a temporary increase in pelvic diameter (up to 2 cm) by surgically dividing the ligaments of the symphysis under local anaesthesia. This procedure should be carried out only in combination with vacuum extraction. </a:t>
            </a:r>
          </a:p>
          <a:p>
            <a:r>
              <a:rPr lang="en-US" dirty="0"/>
              <a:t>Symphysiotomy in combination with vacuum extraction can be a life-saving procedure in areas of the world where caesarean section is not feasible or immediately available. </a:t>
            </a:r>
          </a:p>
        </p:txBody>
      </p:sp>
    </p:spTree>
  </p:cSld>
  <p:clrMapOvr>
    <a:masterClrMapping/>
  </p:clrMapOvr>
  <p:transition/>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458200" cy="4648200"/>
          </a:xfrm>
        </p:spPr>
        <p:txBody>
          <a:bodyPr>
            <a:normAutofit lnSpcReduction="10000"/>
          </a:bodyPr>
          <a:lstStyle/>
          <a:p>
            <a:r>
              <a:rPr lang="en-US" dirty="0"/>
              <a:t>urethral and bladder injury</a:t>
            </a:r>
          </a:p>
          <a:p>
            <a:r>
              <a:rPr lang="en-US" dirty="0"/>
              <a:t>Infection</a:t>
            </a:r>
          </a:p>
          <a:p>
            <a:r>
              <a:rPr lang="en-US" dirty="0"/>
              <a:t>pain and </a:t>
            </a:r>
          </a:p>
          <a:p>
            <a:r>
              <a:rPr lang="en-US" dirty="0"/>
              <a:t>long-term walking difficulty. </a:t>
            </a:r>
          </a:p>
          <a:p>
            <a:pPr>
              <a:buNone/>
            </a:pPr>
            <a:r>
              <a:rPr lang="en-US" dirty="0"/>
              <a:t>Symphysiotomy should, therefore, be carried out only when there is no safe alternative. It is advised that this procedure should not be repeated due to the risk of gait problems and continual pain</a:t>
            </a:r>
          </a:p>
          <a:p>
            <a:pPr>
              <a:buNone/>
            </a:pPr>
            <a:r>
              <a:rPr lang="en-US" dirty="0"/>
              <a:t>					</a:t>
            </a:r>
            <a:r>
              <a:rPr lang="en-US" sz="4800" b="1" dirty="0">
                <a:solidFill>
                  <a:schemeClr val="accent2">
                    <a:lumMod val="60000"/>
                    <a:lumOff val="40000"/>
                  </a:schemeClr>
                </a:solidFill>
              </a:rPr>
              <a:t>END</a:t>
            </a:r>
          </a:p>
          <a:p>
            <a:endParaRPr lang="en-US" dirty="0"/>
          </a:p>
        </p:txBody>
      </p:sp>
      <p:sp>
        <p:nvSpPr>
          <p:cNvPr id="2" name="Title 1"/>
          <p:cNvSpPr>
            <a:spLocks noGrp="1"/>
          </p:cNvSpPr>
          <p:nvPr>
            <p:ph type="title"/>
          </p:nvPr>
        </p:nvSpPr>
        <p:spPr/>
        <p:txBody>
          <a:bodyPr>
            <a:normAutofit fontScale="90000"/>
          </a:bodyPr>
          <a:lstStyle/>
          <a:p>
            <a:r>
              <a:rPr lang="en-US" dirty="0"/>
              <a:t>Complications of symphysiotomy</a:t>
            </a:r>
          </a:p>
        </p:txBody>
      </p:sp>
    </p:spTree>
  </p:cSld>
  <p:clrMapOvr>
    <a:masterClrMapping/>
  </p:clrMapOv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429000"/>
          </a:xfrm>
          <a:solidFill>
            <a:srgbClr val="7030A0"/>
          </a:solidFill>
        </p:spPr>
        <p:txBody>
          <a:bodyPr>
            <a:normAutofit/>
          </a:bodyPr>
          <a:lstStyle/>
          <a:p>
            <a:r>
              <a:rPr lang="en-US" sz="6000" b="1" dirty="0">
                <a:solidFill>
                  <a:srgbClr val="FFFF00"/>
                </a:solidFill>
              </a:rPr>
              <a:t>MALPOSITIONS OF THE OCCIPUT &amp; MALPRESENTATIONS</a:t>
            </a:r>
          </a:p>
        </p:txBody>
      </p:sp>
    </p:spTree>
  </p:cSld>
  <p:clrMapOvr>
    <a:masterClrMapping/>
  </p:clrMapOv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u="sng" dirty="0"/>
              <a:t>GENERAL OBJECTIVE:</a:t>
            </a:r>
          </a:p>
          <a:p>
            <a:pPr>
              <a:buNone/>
            </a:pPr>
            <a:r>
              <a:rPr lang="en-US" sz="2800" dirty="0"/>
              <a:t>By the end of this session, the student nurse should be able to describe and manage the major </a:t>
            </a:r>
            <a:r>
              <a:rPr lang="en-US" sz="2800" dirty="0" err="1"/>
              <a:t>malpresentations</a:t>
            </a:r>
            <a:r>
              <a:rPr lang="en-US" sz="2800" dirty="0"/>
              <a:t> of the </a:t>
            </a:r>
            <a:r>
              <a:rPr lang="en-US" sz="2800" dirty="0" err="1"/>
              <a:t>occiput</a:t>
            </a:r>
            <a:r>
              <a:rPr lang="en-US" sz="2800" dirty="0"/>
              <a:t> and </a:t>
            </a:r>
            <a:r>
              <a:rPr lang="en-US" sz="2800" dirty="0" err="1"/>
              <a:t>occipitoposterior</a:t>
            </a:r>
            <a:r>
              <a:rPr lang="en-US" sz="2800" dirty="0"/>
              <a:t> position</a:t>
            </a:r>
          </a:p>
          <a:p>
            <a:pPr>
              <a:buNone/>
            </a:pPr>
            <a:r>
              <a:rPr lang="en-US" sz="2800" b="1" u="sng" dirty="0"/>
              <a:t>SPECIFIC OBJECTIVES:</a:t>
            </a:r>
          </a:p>
          <a:p>
            <a:r>
              <a:rPr lang="en-US" sz="2800" dirty="0"/>
              <a:t>Describe and manage the following;</a:t>
            </a:r>
          </a:p>
          <a:p>
            <a:pPr marL="914400" lvl="1" indent="-514350">
              <a:buFont typeface="+mj-lt"/>
              <a:buAutoNum type="romanLcPeriod"/>
            </a:pPr>
            <a:r>
              <a:rPr lang="en-US" sz="2400" dirty="0" err="1"/>
              <a:t>Occipito</a:t>
            </a:r>
            <a:r>
              <a:rPr lang="en-US" sz="2400" dirty="0"/>
              <a:t> posterior position</a:t>
            </a:r>
          </a:p>
          <a:p>
            <a:pPr marL="914400" lvl="1" indent="-514350">
              <a:buFont typeface="+mj-lt"/>
              <a:buAutoNum type="romanLcPeriod"/>
            </a:pPr>
            <a:r>
              <a:rPr lang="en-US" sz="2400" dirty="0"/>
              <a:t>Deep </a:t>
            </a:r>
            <a:r>
              <a:rPr lang="en-US" sz="2400" dirty="0" err="1"/>
              <a:t>transvese</a:t>
            </a:r>
            <a:r>
              <a:rPr lang="en-US" sz="2400" dirty="0"/>
              <a:t> arrest</a:t>
            </a:r>
          </a:p>
          <a:p>
            <a:pPr marL="914400" lvl="1" indent="-514350">
              <a:buFont typeface="+mj-lt"/>
              <a:buAutoNum type="romanLcPeriod"/>
            </a:pPr>
            <a:r>
              <a:rPr lang="en-US" sz="2400" dirty="0"/>
              <a:t>Breech presentation</a:t>
            </a:r>
          </a:p>
          <a:p>
            <a:pPr marL="914400" lvl="1" indent="-514350">
              <a:buFont typeface="+mj-lt"/>
              <a:buAutoNum type="romanLcPeriod"/>
            </a:pPr>
            <a:r>
              <a:rPr lang="en-US" sz="2400" dirty="0"/>
              <a:t>Face presentation</a:t>
            </a:r>
          </a:p>
          <a:p>
            <a:pPr marL="914400" lvl="1" indent="-514350">
              <a:buFont typeface="+mj-lt"/>
              <a:buAutoNum type="romanLcPeriod"/>
            </a:pPr>
            <a:r>
              <a:rPr lang="en-US" sz="2400" dirty="0"/>
              <a:t>Shoulder presentation</a:t>
            </a:r>
          </a:p>
          <a:p>
            <a:pPr marL="914400" lvl="1" indent="-514350">
              <a:buFont typeface="+mj-lt"/>
              <a:buAutoNum type="romanLcPeriod"/>
            </a:pPr>
            <a:r>
              <a:rPr lang="en-US" sz="2400" dirty="0"/>
              <a:t>Brow presentation</a:t>
            </a:r>
          </a:p>
          <a:p>
            <a:pPr marL="914400" lvl="1" indent="-514350">
              <a:buFont typeface="+mj-lt"/>
              <a:buAutoNum type="romanLcPeriod"/>
            </a:pPr>
            <a:r>
              <a:rPr lang="en-US" sz="2400" dirty="0"/>
              <a:t>Compound lie</a:t>
            </a:r>
          </a:p>
          <a:p>
            <a:pPr marL="914400" lvl="1" indent="-514350">
              <a:buFont typeface="+mj-lt"/>
              <a:buAutoNum type="romanLcPeriod"/>
            </a:pPr>
            <a:r>
              <a:rPr lang="en-US" sz="2400" dirty="0"/>
              <a:t>Unstable lie</a:t>
            </a:r>
          </a:p>
          <a:p>
            <a:pPr lvl="1"/>
            <a:endParaRPr lang="en-US" sz="24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Bishop Score Table"/>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a:t>OPPs are the most common type of malposition of the occiput &amp; occur in approximately 10% of labours.</a:t>
            </a:r>
          </a:p>
          <a:p>
            <a:r>
              <a:rPr lang="en-US" sz="2800" dirty="0"/>
              <a:t>Occipito posterior position is a malposition of the occiput. In this position, the vertex is present but it occupies the posterior position instead of the anterior part of the pelvis. As a consequence, the </a:t>
            </a:r>
            <a:r>
              <a:rPr lang="en-US" sz="2800" dirty="0" err="1"/>
              <a:t>foetal</a:t>
            </a:r>
            <a:r>
              <a:rPr lang="en-US" sz="2800" dirty="0"/>
              <a:t> head is deflexed &amp; larger diameters of the </a:t>
            </a:r>
            <a:r>
              <a:rPr lang="en-US" sz="2800" dirty="0" err="1"/>
              <a:t>foetal</a:t>
            </a:r>
            <a:r>
              <a:rPr lang="en-US" sz="2800" dirty="0"/>
              <a:t> skull present</a:t>
            </a:r>
          </a:p>
          <a:p>
            <a:r>
              <a:rPr lang="en-US" sz="2800" dirty="0"/>
              <a:t> The occipito posterior position can be either left or right. The cause is not clear but it is associated with abnormalities of the pelvis.</a:t>
            </a:r>
          </a:p>
          <a:p>
            <a:endParaRPr lang="en-US" sz="2800" dirty="0"/>
          </a:p>
        </p:txBody>
      </p:sp>
      <p:sp>
        <p:nvSpPr>
          <p:cNvPr id="2" name="Title 1"/>
          <p:cNvSpPr>
            <a:spLocks noGrp="1"/>
          </p:cNvSpPr>
          <p:nvPr>
            <p:ph type="title"/>
          </p:nvPr>
        </p:nvSpPr>
        <p:spPr>
          <a:xfrm>
            <a:off x="0" y="1"/>
            <a:ext cx="9144000" cy="990599"/>
          </a:xfrm>
          <a:solidFill>
            <a:schemeClr val="accent2"/>
          </a:solidFill>
        </p:spPr>
        <p:txBody>
          <a:bodyPr>
            <a:normAutofit fontScale="90000"/>
          </a:bodyPr>
          <a:lstStyle/>
          <a:p>
            <a:r>
              <a:rPr lang="en-US" b="1" dirty="0">
                <a:solidFill>
                  <a:srgbClr val="FFFF00"/>
                </a:solidFill>
              </a:rPr>
              <a:t>OCCIPITO POSTERIOR POSITION(OPP)</a:t>
            </a:r>
          </a:p>
        </p:txBody>
      </p:sp>
    </p:spTree>
  </p:cSld>
  <p:clrMapOvr>
    <a:masterClrMapping/>
  </p:clrMapOv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a:t>Right (A) and left (B) </a:t>
            </a:r>
            <a:r>
              <a:rPr lang="en-US" b="1" dirty="0" err="1"/>
              <a:t>occipito</a:t>
            </a:r>
            <a:r>
              <a:rPr lang="en-US" b="1" dirty="0"/>
              <a:t> posterior position</a:t>
            </a:r>
            <a:endParaRPr lang="en-US" dirty="0"/>
          </a:p>
        </p:txBody>
      </p:sp>
      <p:pic>
        <p:nvPicPr>
          <p:cNvPr id="4" name="ia_el_13_innerEl" descr="Comparison of right and left occipito posterior"/>
          <p:cNvPicPr/>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1_innerEl" descr="Illustration of baby in mothers womb showing normal presentation"/>
          <p:cNvPicPr>
            <a:picLocks noGrp="1"/>
          </p:cNvPicPr>
          <p:nvPr>
            <p:ph idx="1"/>
          </p:nvPr>
        </p:nvPicPr>
        <p:blipFill>
          <a:blip r:embed="rId2" cstate="print"/>
          <a:srcRect/>
          <a:stretch>
            <a:fillRect/>
          </a:stretch>
        </p:blipFill>
        <p:spPr bwMode="auto">
          <a:xfrm>
            <a:off x="0" y="533400"/>
            <a:ext cx="9144000" cy="6477000"/>
          </a:xfrm>
          <a:prstGeom prst="rect">
            <a:avLst/>
          </a:prstGeom>
          <a:noFill/>
          <a:ln w="9525">
            <a:noFill/>
            <a:miter lim="800000"/>
            <a:headEnd/>
            <a:tailEnd/>
          </a:ln>
        </p:spPr>
      </p:pic>
      <p:sp>
        <p:nvSpPr>
          <p:cNvPr id="1025" name="Rectangle 1"/>
          <p:cNvSpPr>
            <a:spLocks noChangeArrowheads="1"/>
          </p:cNvSpPr>
          <p:nvPr/>
        </p:nvSpPr>
        <p:spPr bwMode="auto">
          <a:xfrm>
            <a:off x="0" y="103257"/>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Illustration of baby in mothers womb </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Showing normal presentation</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3000"/>
            <a:ext cx="9144000" cy="5715000"/>
          </a:xfrm>
        </p:spPr>
        <p:txBody>
          <a:bodyPr/>
          <a:lstStyle/>
          <a:p>
            <a:r>
              <a:rPr lang="en-US" sz="2800" dirty="0"/>
              <a:t>Direct cause unknown but may be associated with an abnormally shaped pelvis</a:t>
            </a:r>
          </a:p>
          <a:p>
            <a:r>
              <a:rPr lang="en-US" sz="2800" dirty="0"/>
              <a:t>In an android pelvis, the </a:t>
            </a:r>
            <a:r>
              <a:rPr lang="en-US" sz="2800" dirty="0" err="1"/>
              <a:t>forepelvis</a:t>
            </a:r>
            <a:r>
              <a:rPr lang="en-US" sz="2800" dirty="0"/>
              <a:t> is narrow &amp; the </a:t>
            </a:r>
            <a:r>
              <a:rPr lang="en-US" sz="2800" dirty="0" err="1"/>
              <a:t>occiput</a:t>
            </a:r>
            <a:r>
              <a:rPr lang="en-US" sz="2800" dirty="0"/>
              <a:t> tends to occupy the roomier </a:t>
            </a:r>
            <a:r>
              <a:rPr lang="en-US" sz="2800" dirty="0" err="1"/>
              <a:t>hindpelvis</a:t>
            </a:r>
            <a:r>
              <a:rPr lang="en-US" sz="2800" dirty="0"/>
              <a:t>. The oval shape of the anthropoid pelvis, with its narrow transverse diameter, </a:t>
            </a:r>
            <a:r>
              <a:rPr lang="en-US" sz="2800" dirty="0" err="1"/>
              <a:t>favours</a:t>
            </a:r>
            <a:r>
              <a:rPr lang="en-US" sz="2800" dirty="0"/>
              <a:t> a direct </a:t>
            </a:r>
            <a:r>
              <a:rPr lang="en-US" sz="2800" dirty="0" err="1"/>
              <a:t>opp</a:t>
            </a:r>
            <a:endParaRPr lang="en-US" sz="2800" dirty="0"/>
          </a:p>
        </p:txBody>
      </p:sp>
      <p:sp>
        <p:nvSpPr>
          <p:cNvPr id="2" name="Title 1"/>
          <p:cNvSpPr>
            <a:spLocks noGrp="1"/>
          </p:cNvSpPr>
          <p:nvPr>
            <p:ph type="title"/>
          </p:nvPr>
        </p:nvSpPr>
        <p:spPr/>
        <p:txBody>
          <a:bodyPr/>
          <a:lstStyle/>
          <a:p>
            <a:r>
              <a:rPr lang="en-US" dirty="0"/>
              <a:t>Causes </a:t>
            </a:r>
          </a:p>
        </p:txBody>
      </p:sp>
    </p:spTree>
  </p:cSld>
  <p:clrMapOvr>
    <a:masterClrMapping/>
  </p:clrMapOvr>
  <p:transition/>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fontScale="92500" lnSpcReduction="10000"/>
          </a:bodyPr>
          <a:lstStyle/>
          <a:p>
            <a:pPr>
              <a:buNone/>
            </a:pPr>
            <a:r>
              <a:rPr lang="en-US" sz="2800" b="1" u="sng" dirty="0"/>
              <a:t>Abdominal examination</a:t>
            </a:r>
          </a:p>
          <a:p>
            <a:r>
              <a:rPr lang="en-US" sz="2800" b="1" dirty="0"/>
              <a:t>Listen</a:t>
            </a:r>
            <a:r>
              <a:rPr lang="en-US" sz="2800" dirty="0"/>
              <a:t> to the mother. The mother may complain of backache and she may feel that her baby’s bottom is very high up against her ribs. She may report feeling movements across both sides of her abdomen</a:t>
            </a:r>
            <a:endParaRPr lang="en-US" sz="2800" b="1" u="sng" dirty="0"/>
          </a:p>
          <a:p>
            <a:r>
              <a:rPr lang="en-US" sz="2800" dirty="0"/>
              <a:t>On </a:t>
            </a:r>
            <a:r>
              <a:rPr lang="en-US" sz="2800" b="1" dirty="0"/>
              <a:t>inspection,</a:t>
            </a:r>
            <a:r>
              <a:rPr lang="en-US" sz="2800" dirty="0"/>
              <a:t> there is a saucer-shaped depression at or just below the umbilicus. The depression is created by the ‘dip’ between the head &amp; the lower limbs of the foetus</a:t>
            </a:r>
          </a:p>
          <a:p>
            <a:r>
              <a:rPr lang="en-US" sz="2800" dirty="0"/>
              <a:t>On </a:t>
            </a:r>
            <a:r>
              <a:rPr lang="en-US" sz="2800" b="1" dirty="0"/>
              <a:t>palpation,</a:t>
            </a:r>
            <a:r>
              <a:rPr lang="en-US" sz="2800" dirty="0"/>
              <a:t> the head is high, as the engaged diameter of 11.5cm (</a:t>
            </a:r>
            <a:r>
              <a:rPr lang="en-US" sz="2800" dirty="0" err="1"/>
              <a:t>occipito</a:t>
            </a:r>
            <a:r>
              <a:rPr lang="en-US" sz="2800" dirty="0"/>
              <a:t> frontal) and bi parietal cannot enter the brim until flexion takes place. The head feels large and the occiput and sinciput are on the same level. The back is difficult to palpate. Limbs are felt on both sides of the abdomen</a:t>
            </a:r>
          </a:p>
        </p:txBody>
      </p:sp>
      <p:sp>
        <p:nvSpPr>
          <p:cNvPr id="2" name="Title 1"/>
          <p:cNvSpPr>
            <a:spLocks noGrp="1"/>
          </p:cNvSpPr>
          <p:nvPr>
            <p:ph type="title"/>
          </p:nvPr>
        </p:nvSpPr>
        <p:spPr>
          <a:xfrm>
            <a:off x="457200" y="1"/>
            <a:ext cx="8229600" cy="838199"/>
          </a:xfrm>
        </p:spPr>
        <p:txBody>
          <a:bodyPr/>
          <a:lstStyle/>
          <a:p>
            <a:r>
              <a:rPr lang="en-US" dirty="0"/>
              <a:t>Antenatal diagnosis</a:t>
            </a:r>
          </a:p>
        </p:txBody>
      </p:sp>
    </p:spTree>
  </p:cSld>
  <p:clrMapOvr>
    <a:masterClrMapping/>
  </p:clrMapOv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a:t>On </a:t>
            </a:r>
            <a:r>
              <a:rPr lang="en-US" b="1" dirty="0"/>
              <a:t>auscultation</a:t>
            </a:r>
            <a:r>
              <a:rPr lang="en-US" dirty="0"/>
              <a:t>, the foetal heart is heard on the right flank. It could also be heard at the umbilicus, either at the middle line or slightly to the left.</a:t>
            </a:r>
          </a:p>
        </p:txBody>
      </p:sp>
    </p:spTree>
  </p:cSld>
  <p:clrMapOvr>
    <a:masterClrMapping/>
  </p:clrMapOv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r>
              <a:rPr lang="en-US" sz="2800" dirty="0"/>
              <a:t>The woman may complain of continous &amp; severe backache worsening with contractions. The absence of backache does not necessarily indicate an </a:t>
            </a:r>
            <a:r>
              <a:rPr lang="en-US" sz="2800" dirty="0" err="1"/>
              <a:t>anteriorly</a:t>
            </a:r>
            <a:r>
              <a:rPr lang="en-US" sz="2800" dirty="0"/>
              <a:t> positioned </a:t>
            </a:r>
            <a:r>
              <a:rPr lang="en-US" sz="2800" dirty="0" err="1"/>
              <a:t>foetus</a:t>
            </a:r>
            <a:endParaRPr lang="en-US" sz="2800" dirty="0"/>
          </a:p>
          <a:p>
            <a:r>
              <a:rPr lang="en-US" sz="2800" dirty="0"/>
              <a:t>There is slow descent of the presenting part in spite of good contractions </a:t>
            </a:r>
            <a:r>
              <a:rPr lang="en-US" sz="2800" dirty="0" err="1"/>
              <a:t>becoz</a:t>
            </a:r>
            <a:r>
              <a:rPr lang="en-US" sz="2800" dirty="0"/>
              <a:t> the large &amp; irregularly shaped presenting circumference does not fit well onto the cervix. Early rupture of membranes also occurs &amp; the contractions may be </a:t>
            </a:r>
            <a:r>
              <a:rPr lang="en-US" sz="2800" dirty="0" err="1"/>
              <a:t>incoordinate</a:t>
            </a:r>
            <a:endParaRPr lang="en-US" sz="2800" dirty="0"/>
          </a:p>
        </p:txBody>
      </p:sp>
      <p:sp>
        <p:nvSpPr>
          <p:cNvPr id="2" name="Title 1"/>
          <p:cNvSpPr>
            <a:spLocks noGrp="1"/>
          </p:cNvSpPr>
          <p:nvPr>
            <p:ph type="title"/>
          </p:nvPr>
        </p:nvSpPr>
        <p:spPr>
          <a:xfrm>
            <a:off x="0" y="1"/>
            <a:ext cx="9144000" cy="685799"/>
          </a:xfrm>
        </p:spPr>
        <p:txBody>
          <a:bodyPr>
            <a:normAutofit fontScale="90000"/>
          </a:bodyPr>
          <a:lstStyle/>
          <a:p>
            <a:r>
              <a:rPr lang="en-US" dirty="0"/>
              <a:t>Diagnosis during labour</a:t>
            </a:r>
          </a:p>
        </p:txBody>
      </p:sp>
    </p:spTree>
  </p:cSld>
  <p:clrMapOvr>
    <a:masterClrMapping/>
  </p:clrMapOv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902325"/>
          </a:xfrm>
        </p:spPr>
        <p:txBody>
          <a:bodyPr/>
          <a:lstStyle/>
          <a:p>
            <a:r>
              <a:rPr lang="en-US" dirty="0"/>
              <a:t>On </a:t>
            </a:r>
            <a:r>
              <a:rPr lang="en-US" b="1" dirty="0"/>
              <a:t>vaginal examination, </a:t>
            </a:r>
            <a:r>
              <a:rPr lang="en-US" dirty="0"/>
              <a:t>findings depend upon the degree of flexion of the head. Locating the anterior </a:t>
            </a:r>
            <a:r>
              <a:rPr lang="en-US" dirty="0" err="1"/>
              <a:t>fontanelle</a:t>
            </a:r>
            <a:r>
              <a:rPr lang="en-US" dirty="0"/>
              <a:t> in the anterior part of the pelvis is diagnostic but this may be difficult if caput succedaneum is present. The Sagittal sutures will be in the right/left oblique of the pelvis</a:t>
            </a:r>
          </a:p>
        </p:txBody>
      </p:sp>
    </p:spTree>
  </p:cSld>
  <p:clrMapOvr>
    <a:masterClrMapping/>
  </p:clrMapOv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STETRICS - THE PELVIS AND HEAD"/>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r>
              <a:rPr lang="en-US" sz="2800" dirty="0"/>
              <a:t>In the occipito posterior position you should expect prolonged, painful labour due to poor fitting of the presenting part, the deflexed head does not fit well onto the cervix therefore does not produce optimum stimulation for uterine contractions</a:t>
            </a:r>
          </a:p>
          <a:p>
            <a:r>
              <a:rPr lang="en-US" sz="2800" dirty="0"/>
              <a:t>The midwife can help to provide physical support such as massage and other comfort measures and suggest changes of posture and position. The all-fours position may relieve some discomfort</a:t>
            </a:r>
          </a:p>
        </p:txBody>
      </p:sp>
      <p:sp>
        <p:nvSpPr>
          <p:cNvPr id="2" name="Title 1"/>
          <p:cNvSpPr>
            <a:spLocks noGrp="1"/>
          </p:cNvSpPr>
          <p:nvPr>
            <p:ph type="title"/>
          </p:nvPr>
        </p:nvSpPr>
        <p:spPr>
          <a:xfrm>
            <a:off x="457200" y="1"/>
            <a:ext cx="8229600" cy="914399"/>
          </a:xfrm>
        </p:spPr>
        <p:txBody>
          <a:bodyPr/>
          <a:lstStyle/>
          <a:p>
            <a:r>
              <a:rPr lang="en-US" dirty="0"/>
              <a:t>Care in labour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Surgical Induction (</a:t>
            </a:r>
            <a:r>
              <a:rPr lang="en-US" b="1" dirty="0" err="1"/>
              <a:t>Amniotomy</a:t>
            </a:r>
            <a:r>
              <a:rPr lang="en-US" b="1" dirty="0"/>
              <a:t>)</a:t>
            </a: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a:t>In the case of an uncomplicated pregnancy, a sweep of the membranes is an effective method of inducing </a:t>
            </a:r>
            <a:r>
              <a:rPr lang="en-US" dirty="0" err="1"/>
              <a:t>labour</a:t>
            </a:r>
            <a:r>
              <a:rPr lang="en-US" dirty="0"/>
              <a:t>. After a vaginal examination, the index finger is swept through the cervical </a:t>
            </a:r>
            <a:r>
              <a:rPr lang="en-US" dirty="0" err="1"/>
              <a:t>os</a:t>
            </a:r>
            <a:r>
              <a:rPr lang="en-US" dirty="0"/>
              <a:t> to detach </a:t>
            </a:r>
            <a:r>
              <a:rPr lang="en-US" dirty="0" err="1"/>
              <a:t>foetal</a:t>
            </a:r>
            <a:r>
              <a:rPr lang="en-US" dirty="0"/>
              <a:t> membranes from the </a:t>
            </a:r>
            <a:r>
              <a:rPr lang="en-US" dirty="0" err="1"/>
              <a:t>deciduas.The</a:t>
            </a:r>
            <a:r>
              <a:rPr lang="en-US" dirty="0"/>
              <a:t> action produces prostaglandin.</a:t>
            </a:r>
          </a:p>
          <a:p>
            <a:r>
              <a:rPr lang="en-US" dirty="0" err="1"/>
              <a:t>Amniotomy</a:t>
            </a:r>
            <a:r>
              <a:rPr lang="en-US" dirty="0"/>
              <a:t> is an </a:t>
            </a:r>
            <a:r>
              <a:rPr lang="en-US" b="1" dirty="0"/>
              <a:t>Artificial Rupture of the Membranes </a:t>
            </a:r>
            <a:r>
              <a:rPr lang="en-US" dirty="0"/>
              <a:t>(ARM), which is carried out to induce </a:t>
            </a:r>
            <a:r>
              <a:rPr lang="en-US" dirty="0" err="1"/>
              <a:t>labour</a:t>
            </a:r>
            <a:r>
              <a:rPr lang="en-US" dirty="0"/>
              <a:t> when the cervix is favourable.  </a:t>
            </a:r>
          </a:p>
          <a:p>
            <a:r>
              <a:rPr lang="en-US" dirty="0"/>
              <a:t>A well fitting presenting part is essential to avoid </a:t>
            </a:r>
            <a:r>
              <a:rPr lang="en-US" dirty="0" err="1"/>
              <a:t>prolapse</a:t>
            </a:r>
            <a:r>
              <a:rPr lang="en-US" dirty="0"/>
              <a:t> of the cord or rupture of the membranes. Allow the descent of the presenting part to the cervical </a:t>
            </a:r>
            <a:r>
              <a:rPr lang="en-US" dirty="0" err="1"/>
              <a:t>os</a:t>
            </a:r>
            <a:r>
              <a:rPr lang="en-US" dirty="0"/>
              <a:t>. This raises the level of prostaglandin which stimulates strong contractions to hasten </a:t>
            </a:r>
            <a:r>
              <a:rPr lang="en-US" dirty="0" err="1"/>
              <a:t>labour</a:t>
            </a:r>
            <a:r>
              <a:rPr lang="en-US" dirty="0"/>
              <a:t>. </a:t>
            </a:r>
          </a:p>
          <a:p>
            <a:endParaRPr lang="en-US"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buNone/>
            </a:pPr>
            <a:endParaRPr lang="en-US" sz="2800" dirty="0"/>
          </a:p>
          <a:p>
            <a:r>
              <a:rPr lang="en-US" sz="2800" dirty="0"/>
              <a:t>Pain relieving is also believed to aid in the rotation of the foetal head. Labour is prolonged with incoordinate uterine action. </a:t>
            </a:r>
          </a:p>
          <a:p>
            <a:r>
              <a:rPr lang="en-US" sz="2800" dirty="0"/>
              <a:t>Give intravenous fluid to ensure that the mother is not dehydrated</a:t>
            </a:r>
          </a:p>
        </p:txBody>
      </p:sp>
      <p:sp>
        <p:nvSpPr>
          <p:cNvPr id="2" name="Title 1"/>
          <p:cNvSpPr>
            <a:spLocks noGrp="1"/>
          </p:cNvSpPr>
          <p:nvPr>
            <p:ph type="title"/>
          </p:nvPr>
        </p:nvSpPr>
        <p:spPr>
          <a:xfrm>
            <a:off x="0" y="1"/>
            <a:ext cx="9144000" cy="914399"/>
          </a:xfrm>
        </p:spPr>
        <p:txBody>
          <a:bodyPr>
            <a:normAutofit/>
          </a:bodyPr>
          <a:lstStyle/>
          <a:p>
            <a:r>
              <a:rPr lang="en-US" dirty="0"/>
              <a:t>Care during first stage of labour</a:t>
            </a:r>
          </a:p>
        </p:txBody>
      </p:sp>
    </p:spTree>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867400"/>
          </a:xfrm>
        </p:spPr>
        <p:txBody>
          <a:bodyPr>
            <a:normAutofit lnSpcReduction="10000"/>
          </a:bodyPr>
          <a:lstStyle/>
          <a:p>
            <a:r>
              <a:rPr lang="en-US" dirty="0"/>
              <a:t>Uterine action should be regulated by the use of </a:t>
            </a:r>
            <a:r>
              <a:rPr lang="en-US" dirty="0" err="1"/>
              <a:t>syntocinon</a:t>
            </a:r>
            <a:r>
              <a:rPr lang="en-US" dirty="0"/>
              <a:t> infusion</a:t>
            </a:r>
          </a:p>
          <a:p>
            <a:r>
              <a:rPr lang="en-US" dirty="0"/>
              <a:t> Keep accurate records by plotting half-hourly observations of the foetal heart, contractions and every four hours record blood pressure in the partograph.</a:t>
            </a:r>
          </a:p>
          <a:p>
            <a:r>
              <a:rPr lang="en-US" dirty="0"/>
              <a:t> Maintain a strict intake and output chart. </a:t>
            </a:r>
          </a:p>
          <a:p>
            <a:r>
              <a:rPr lang="en-US" dirty="0"/>
              <a:t>The mother may have the urge of early pushing due to the occiput pressing on the rectum. You should discourage her from pushing at this stage as this will cause the cervix to be oedematous and delay the onset of the second stage. Encourage her to change her position and use breathing techniques, as these will control the urge of early pushing</a:t>
            </a:r>
          </a:p>
        </p:txBody>
      </p:sp>
    </p:spTree>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dirty="0"/>
              <a:t>The second stage/ full dilatation of the cervix should be confirmed by vaginal examination as the caput may be seen at the vulva with the anterior lip of the cervix.</a:t>
            </a:r>
          </a:p>
          <a:p>
            <a:r>
              <a:rPr lang="en-US" dirty="0"/>
              <a:t>If head is not visible at the onset of second stage, then the midwife could encourage the woman to remain upright. This position may shorten the length of 2</a:t>
            </a:r>
            <a:r>
              <a:rPr lang="en-US" baseline="30000" dirty="0"/>
              <a:t>nd</a:t>
            </a:r>
            <a:r>
              <a:rPr lang="en-US" dirty="0"/>
              <a:t> stage &amp; may reduce the need for operative delivery</a:t>
            </a:r>
          </a:p>
          <a:p>
            <a:r>
              <a:rPr lang="en-US" dirty="0"/>
              <a:t>Where contractions are weak &amp; ineffective, </a:t>
            </a:r>
            <a:r>
              <a:rPr lang="en-US" dirty="0" err="1"/>
              <a:t>syntocinon</a:t>
            </a:r>
            <a:r>
              <a:rPr lang="en-US" dirty="0"/>
              <a:t> infusions may be commenced to stimulate adequate contractions &amp; achieve advance</a:t>
            </a:r>
          </a:p>
          <a:p>
            <a:r>
              <a:rPr lang="en-US" dirty="0"/>
              <a:t>Maternal &amp; </a:t>
            </a:r>
            <a:r>
              <a:rPr lang="en-US" dirty="0" err="1"/>
              <a:t>foetal</a:t>
            </a:r>
            <a:r>
              <a:rPr lang="en-US" dirty="0"/>
              <a:t> conditions are closely observed throughout 2</a:t>
            </a:r>
            <a:r>
              <a:rPr lang="en-US" baseline="30000" dirty="0"/>
              <a:t>nd</a:t>
            </a:r>
            <a:r>
              <a:rPr lang="en-US" dirty="0"/>
              <a:t> stage. Length of 2</a:t>
            </a:r>
            <a:r>
              <a:rPr lang="en-US" baseline="30000" dirty="0"/>
              <a:t>nd</a:t>
            </a:r>
            <a:r>
              <a:rPr lang="en-US" dirty="0"/>
              <a:t> stage is increased in </a:t>
            </a:r>
            <a:r>
              <a:rPr lang="en-US" dirty="0" err="1"/>
              <a:t>opp</a:t>
            </a:r>
            <a:r>
              <a:rPr lang="en-US" dirty="0"/>
              <a:t> &amp; chances of c/section are high</a:t>
            </a:r>
          </a:p>
          <a:p>
            <a:r>
              <a:rPr lang="en-US" dirty="0"/>
              <a:t>During labour, one of the following may occur:</a:t>
            </a:r>
          </a:p>
          <a:p>
            <a:pPr lvl="1">
              <a:buFont typeface="Wingdings" pitchFamily="2" charset="2"/>
              <a:buChar char="Ø"/>
            </a:pPr>
            <a:r>
              <a:rPr lang="en-US" dirty="0"/>
              <a:t>Long internal rotation</a:t>
            </a:r>
          </a:p>
          <a:p>
            <a:pPr lvl="1">
              <a:buFont typeface="Wingdings" pitchFamily="2" charset="2"/>
              <a:buChar char="Ø"/>
            </a:pPr>
            <a:r>
              <a:rPr lang="en-US" dirty="0"/>
              <a:t>Short internal rotation</a:t>
            </a:r>
          </a:p>
          <a:p>
            <a:pPr lvl="1">
              <a:buFont typeface="Wingdings" pitchFamily="2" charset="2"/>
              <a:buChar char="Ø"/>
            </a:pPr>
            <a:r>
              <a:rPr lang="en-US" dirty="0"/>
              <a:t>Deep transverse arrest</a:t>
            </a:r>
          </a:p>
        </p:txBody>
      </p:sp>
      <p:sp>
        <p:nvSpPr>
          <p:cNvPr id="2" name="Title 1"/>
          <p:cNvSpPr>
            <a:spLocks noGrp="1"/>
          </p:cNvSpPr>
          <p:nvPr>
            <p:ph type="title"/>
          </p:nvPr>
        </p:nvSpPr>
        <p:spPr>
          <a:xfrm>
            <a:off x="457200" y="1"/>
            <a:ext cx="8229600" cy="990599"/>
          </a:xfrm>
        </p:spPr>
        <p:txBody>
          <a:bodyPr>
            <a:normAutofit fontScale="90000"/>
          </a:bodyPr>
          <a:lstStyle/>
          <a:p>
            <a:r>
              <a:rPr lang="en-US" dirty="0"/>
              <a:t>Care during second stage of labour</a:t>
            </a:r>
          </a:p>
        </p:txBody>
      </p:sp>
    </p:spTree>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2800" dirty="0"/>
              <a:t>The lie is longitudinal</a:t>
            </a:r>
          </a:p>
          <a:p>
            <a:r>
              <a:rPr lang="en-US" sz="2800" dirty="0"/>
              <a:t>The attitude is one of deflexion</a:t>
            </a:r>
          </a:p>
          <a:p>
            <a:r>
              <a:rPr lang="en-US" sz="2800" dirty="0"/>
              <a:t>The presentation is vertex</a:t>
            </a:r>
          </a:p>
          <a:p>
            <a:r>
              <a:rPr lang="en-US" sz="2800" dirty="0"/>
              <a:t>The presenting part is the middle or anterior area of the left parietal bone</a:t>
            </a:r>
          </a:p>
          <a:p>
            <a:r>
              <a:rPr lang="en-US" sz="2800" dirty="0"/>
              <a:t>The position is right occipito posterior</a:t>
            </a:r>
          </a:p>
          <a:p>
            <a:r>
              <a:rPr lang="en-US" sz="2800" dirty="0"/>
              <a:t>The denominator is the occiput</a:t>
            </a:r>
          </a:p>
          <a:p>
            <a:r>
              <a:rPr lang="en-US" sz="2800" dirty="0"/>
              <a:t>The occipito frontal diameter 11.5cm lies in the right oblique diameter of the pelvic brim. The </a:t>
            </a:r>
            <a:r>
              <a:rPr lang="en-US" sz="2800" dirty="0" err="1"/>
              <a:t>occiput</a:t>
            </a:r>
            <a:r>
              <a:rPr lang="en-US" sz="2800" dirty="0"/>
              <a:t> points to the right sacroiliac joint &amp; the </a:t>
            </a:r>
            <a:r>
              <a:rPr lang="en-US" sz="2800" dirty="0" err="1"/>
              <a:t>sinciput</a:t>
            </a:r>
            <a:r>
              <a:rPr lang="en-US" sz="2800" dirty="0"/>
              <a:t> to the left </a:t>
            </a:r>
            <a:r>
              <a:rPr lang="en-US" sz="2800" dirty="0" err="1"/>
              <a:t>iliopectineal</a:t>
            </a:r>
            <a:r>
              <a:rPr lang="en-US" sz="2800" dirty="0"/>
              <a:t> eminence</a:t>
            </a:r>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a:solidFill>
                  <a:schemeClr val="bg1"/>
                </a:solidFill>
              </a:rPr>
              <a:t>Characteristics of Long Internal Rotation( mechanism of right </a:t>
            </a:r>
            <a:r>
              <a:rPr lang="en-US" b="1" dirty="0" err="1">
                <a:solidFill>
                  <a:schemeClr val="bg1"/>
                </a:solidFill>
              </a:rPr>
              <a:t>opp</a:t>
            </a:r>
            <a:r>
              <a:rPr lang="en-US" b="1" dirty="0">
                <a:solidFill>
                  <a:schemeClr val="bg1"/>
                </a:solidFill>
              </a:rPr>
              <a:t>)</a:t>
            </a:r>
            <a:endParaRPr lang="en-US" dirty="0">
              <a:solidFill>
                <a:schemeClr val="bg1"/>
              </a:solidFill>
            </a:endParaRPr>
          </a:p>
        </p:txBody>
      </p:sp>
    </p:spTree>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pPr>
              <a:buNone/>
            </a:pPr>
            <a:r>
              <a:rPr lang="en-US" sz="2800" b="1" dirty="0"/>
              <a:t>flexion</a:t>
            </a:r>
          </a:p>
          <a:p>
            <a:r>
              <a:rPr lang="en-US" sz="2800" dirty="0"/>
              <a:t>There is increased flexion and descent takes place with increasing flexion. The </a:t>
            </a:r>
            <a:r>
              <a:rPr lang="en-US" sz="2800" dirty="0" err="1"/>
              <a:t>occiput</a:t>
            </a:r>
            <a:r>
              <a:rPr lang="en-US" sz="2800" dirty="0"/>
              <a:t> becomes the leading  part</a:t>
            </a:r>
          </a:p>
          <a:p>
            <a:pPr>
              <a:buNone/>
            </a:pPr>
            <a:r>
              <a:rPr lang="en-US" sz="2800" b="1" dirty="0"/>
              <a:t>Internal rotation of the head</a:t>
            </a:r>
          </a:p>
          <a:p>
            <a:r>
              <a:rPr lang="en-US" sz="2800" dirty="0"/>
              <a:t>The </a:t>
            </a:r>
            <a:r>
              <a:rPr lang="en-US" sz="2800" dirty="0" err="1"/>
              <a:t>occiput</a:t>
            </a:r>
            <a:r>
              <a:rPr lang="en-US" sz="2800" dirty="0"/>
              <a:t> reaches the pelvic floor first &amp; rotates forwards 3/8 of a circle along the right side of the pelvis to lie under the </a:t>
            </a:r>
            <a:r>
              <a:rPr lang="en-US" sz="2800" dirty="0" err="1"/>
              <a:t>symphysis</a:t>
            </a:r>
            <a:r>
              <a:rPr lang="en-US" sz="2800" dirty="0"/>
              <a:t> pubis. The shoulders follow, turning 2/8 of a circle from the left to the right oblique diameter</a:t>
            </a:r>
          </a:p>
          <a:p>
            <a:pPr>
              <a:buNone/>
            </a:pPr>
            <a:endParaRPr lang="en-US" sz="2800" dirty="0"/>
          </a:p>
        </p:txBody>
      </p:sp>
    </p:spTree>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8525"/>
          </a:xfrm>
        </p:spPr>
        <p:txBody>
          <a:bodyPr/>
          <a:lstStyle/>
          <a:p>
            <a:pPr>
              <a:buNone/>
            </a:pPr>
            <a:r>
              <a:rPr lang="en-US" b="1" dirty="0"/>
              <a:t>Crowning</a:t>
            </a:r>
          </a:p>
          <a:p>
            <a:r>
              <a:rPr lang="en-US" dirty="0"/>
              <a:t>The </a:t>
            </a:r>
            <a:r>
              <a:rPr lang="en-US" dirty="0" err="1"/>
              <a:t>occiput</a:t>
            </a:r>
            <a:r>
              <a:rPr lang="en-US" dirty="0"/>
              <a:t> escapes under the </a:t>
            </a:r>
            <a:r>
              <a:rPr lang="en-US" dirty="0" err="1"/>
              <a:t>symphysis</a:t>
            </a:r>
            <a:r>
              <a:rPr lang="en-US" dirty="0"/>
              <a:t> pubis &amp; the head is crowned</a:t>
            </a:r>
          </a:p>
          <a:p>
            <a:pPr>
              <a:buNone/>
            </a:pPr>
            <a:r>
              <a:rPr lang="en-US" b="1" dirty="0"/>
              <a:t>Extension</a:t>
            </a:r>
          </a:p>
          <a:p>
            <a:r>
              <a:rPr lang="en-US" dirty="0"/>
              <a:t>The </a:t>
            </a:r>
            <a:r>
              <a:rPr lang="en-US" dirty="0" err="1"/>
              <a:t>sinciput</a:t>
            </a:r>
            <a:r>
              <a:rPr lang="en-US" dirty="0"/>
              <a:t>, face and chin sweep the perineum, the head is born by extension</a:t>
            </a:r>
          </a:p>
          <a:p>
            <a:endParaRPr lang="en-US" b="1" dirty="0"/>
          </a:p>
        </p:txBody>
      </p:sp>
    </p:spTree>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2400" b="1" dirty="0"/>
              <a:t>restitution</a:t>
            </a:r>
          </a:p>
          <a:p>
            <a:r>
              <a:rPr lang="en-US" sz="2400" dirty="0"/>
              <a:t>the occiput turns 1/8 of a circle to the right, undoes the twist at the neck and the head rights itself with the shoulders</a:t>
            </a:r>
          </a:p>
          <a:p>
            <a:pPr>
              <a:buNone/>
            </a:pPr>
            <a:r>
              <a:rPr lang="en-US" sz="2400" b="1" dirty="0"/>
              <a:t>Internal rotation of the shoulders</a:t>
            </a:r>
          </a:p>
          <a:p>
            <a:r>
              <a:rPr lang="en-US" sz="2400" dirty="0"/>
              <a:t> The shoulder enters in the same oblique diameter of the pelvis. Anterior shoulder reaches the pelvic floor first and rotates 1/8 of a circle forward and lies under the </a:t>
            </a:r>
            <a:r>
              <a:rPr lang="en-US" sz="2400" dirty="0" err="1"/>
              <a:t>symphysis</a:t>
            </a:r>
            <a:r>
              <a:rPr lang="en-US" sz="2400" dirty="0"/>
              <a:t> pubis</a:t>
            </a:r>
          </a:p>
          <a:p>
            <a:pPr>
              <a:buNone/>
            </a:pPr>
            <a:r>
              <a:rPr lang="en-US" sz="2400" b="1" dirty="0"/>
              <a:t>External rotation of the head</a:t>
            </a:r>
          </a:p>
          <a:p>
            <a:r>
              <a:rPr lang="en-US" sz="2400" dirty="0"/>
              <a:t>accompanies the internal rotation of the shoulders. The </a:t>
            </a:r>
            <a:r>
              <a:rPr lang="en-US" sz="2400" dirty="0" err="1"/>
              <a:t>occiput</a:t>
            </a:r>
            <a:r>
              <a:rPr lang="en-US" sz="2400" dirty="0"/>
              <a:t> turns a further 1/8 of a circle to the right</a:t>
            </a:r>
          </a:p>
          <a:p>
            <a:pPr>
              <a:buNone/>
            </a:pPr>
            <a:r>
              <a:rPr lang="en-US" sz="2400" b="1" dirty="0"/>
              <a:t>Lateral flexion</a:t>
            </a:r>
          </a:p>
          <a:p>
            <a:r>
              <a:rPr lang="en-US" sz="2400" dirty="0"/>
              <a:t>Anterior shoulder escapes under the </a:t>
            </a:r>
            <a:r>
              <a:rPr lang="en-US" sz="2400" dirty="0" err="1"/>
              <a:t>symphysis</a:t>
            </a:r>
            <a:r>
              <a:rPr lang="en-US" sz="2400" dirty="0"/>
              <a:t> pubis, while the posterior shoulder sweeps the perineum &amp; The body is born by movement of lateral flexion</a:t>
            </a:r>
          </a:p>
        </p:txBody>
      </p:sp>
    </p:spTree>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a:t>As with all </a:t>
            </a:r>
            <a:r>
              <a:rPr lang="en-US" sz="2800" dirty="0" err="1"/>
              <a:t>labours</a:t>
            </a:r>
            <a:r>
              <a:rPr lang="en-US" sz="2800" dirty="0"/>
              <a:t>, complicated or otherwise, the mother should be kept informed of her progress and proposed interventions so that she can make informed choices and give informed consent, ensuring the optimum outcome for herself and her baby.</a:t>
            </a:r>
          </a:p>
          <a:p>
            <a:pPr>
              <a:buNone/>
            </a:pPr>
            <a:r>
              <a:rPr lang="en-US" sz="2800" b="1" u="sng" dirty="0"/>
              <a:t>Long internal rotation</a:t>
            </a:r>
          </a:p>
          <a:p>
            <a:r>
              <a:rPr lang="en-US" sz="2800" dirty="0"/>
              <a:t>This is the commonest outcome, with good uterine contractions producing flexion and descent of the head so that the </a:t>
            </a:r>
            <a:r>
              <a:rPr lang="en-US" sz="2800" dirty="0" err="1"/>
              <a:t>occiput</a:t>
            </a:r>
            <a:r>
              <a:rPr lang="en-US" sz="2800" dirty="0"/>
              <a:t> rotates forward 3/8 of a circle as described above</a:t>
            </a:r>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a:solidFill>
                  <a:srgbClr val="FFFF00"/>
                </a:solidFill>
              </a:rPr>
              <a:t>Possible course and outcomes of </a:t>
            </a:r>
            <a:r>
              <a:rPr lang="en-US" b="1" dirty="0" err="1">
                <a:solidFill>
                  <a:srgbClr val="FFFF00"/>
                </a:solidFill>
              </a:rPr>
              <a:t>labour</a:t>
            </a:r>
            <a:endParaRPr lang="en-US" b="1" dirty="0">
              <a:solidFill>
                <a:srgbClr val="FFFF00"/>
              </a:solidFill>
            </a:endParaRPr>
          </a:p>
        </p:txBody>
      </p:sp>
    </p:spTree>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a:t>In cases of short internal rotation or persistent </a:t>
            </a:r>
            <a:r>
              <a:rPr lang="en-US" sz="2800" dirty="0" err="1"/>
              <a:t>occipito</a:t>
            </a:r>
            <a:r>
              <a:rPr lang="en-US" sz="2800" dirty="0"/>
              <a:t> posterior position, the occiput fails to rotate forward. It persists with the same position. The sinciput reaches the pelvic floor first and rotates forwards, while the occiput sinks in the hollow of the sacrum.</a:t>
            </a:r>
          </a:p>
          <a:p>
            <a:r>
              <a:rPr lang="en-US" sz="2800" dirty="0"/>
              <a:t>The baby is </a:t>
            </a:r>
            <a:r>
              <a:rPr lang="en-US" sz="2800" i="1" dirty="0"/>
              <a:t>born face to pubis</a:t>
            </a:r>
          </a:p>
          <a:p>
            <a:pPr>
              <a:buNone/>
            </a:pPr>
            <a:r>
              <a:rPr lang="en-US" sz="2800" u="sng" dirty="0"/>
              <a:t>Cause</a:t>
            </a:r>
          </a:p>
          <a:p>
            <a:r>
              <a:rPr lang="en-US" sz="2800" i="1" dirty="0"/>
              <a:t>Failure of flexion</a:t>
            </a:r>
            <a:r>
              <a:rPr lang="en-US" sz="2800" dirty="0"/>
              <a:t>. The head descends without increased flexion and the </a:t>
            </a:r>
            <a:r>
              <a:rPr lang="en-US" sz="2800" dirty="0" err="1"/>
              <a:t>sinciput</a:t>
            </a:r>
            <a:r>
              <a:rPr lang="en-US" sz="2800" dirty="0"/>
              <a:t> becomes the leading part. It reaches the pelvic floor first and rotates forwards to lie under the </a:t>
            </a:r>
            <a:r>
              <a:rPr lang="en-US" sz="2800" dirty="0" err="1"/>
              <a:t>symphysis</a:t>
            </a:r>
            <a:r>
              <a:rPr lang="en-US" sz="2800" dirty="0"/>
              <a:t> pubis</a:t>
            </a:r>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a:solidFill>
                  <a:srgbClr val="FFFF00"/>
                </a:solidFill>
              </a:rPr>
              <a:t>Short internal Rotation-persistent </a:t>
            </a:r>
            <a:r>
              <a:rPr lang="en-US" b="1" dirty="0" err="1">
                <a:solidFill>
                  <a:srgbClr val="FFFF00"/>
                </a:solidFill>
              </a:rPr>
              <a:t>opp</a:t>
            </a:r>
            <a:endParaRPr lang="en-US" dirty="0">
              <a:solidFill>
                <a:srgbClr val="FFFF00"/>
              </a:solidFill>
            </a:endParaRPr>
          </a:p>
        </p:txBody>
      </p:sp>
    </p:spTree>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Autofit/>
          </a:bodyPr>
          <a:lstStyle/>
          <a:p>
            <a:r>
              <a:rPr lang="en-US" sz="2800" dirty="0"/>
              <a:t>In </a:t>
            </a:r>
            <a:r>
              <a:rPr lang="en-US" sz="2800" b="1" dirty="0"/>
              <a:t>first stage of </a:t>
            </a:r>
            <a:r>
              <a:rPr lang="en-US" sz="2800" b="1" dirty="0" err="1"/>
              <a:t>labour,Signs</a:t>
            </a:r>
            <a:r>
              <a:rPr lang="en-US" sz="2800" b="1" dirty="0"/>
              <a:t> </a:t>
            </a:r>
            <a:r>
              <a:rPr lang="en-US" sz="2800" dirty="0"/>
              <a:t>are mainly a deflexed head &amp; </a:t>
            </a:r>
            <a:r>
              <a:rPr lang="en-US" sz="2800" dirty="0" err="1"/>
              <a:t>foetal</a:t>
            </a:r>
            <a:r>
              <a:rPr lang="en-US" sz="2800" dirty="0"/>
              <a:t> heart heard in the flank or in the midline. Descent is slow</a:t>
            </a:r>
          </a:p>
          <a:p>
            <a:r>
              <a:rPr lang="en-US" sz="2800" b="1" dirty="0"/>
              <a:t>In 2</a:t>
            </a:r>
            <a:r>
              <a:rPr lang="en-US" sz="2800" b="1" baseline="30000" dirty="0"/>
              <a:t>nd</a:t>
            </a:r>
            <a:r>
              <a:rPr lang="en-US" sz="2800" b="1" dirty="0"/>
              <a:t> stage of </a:t>
            </a:r>
            <a:r>
              <a:rPr lang="en-US" sz="2800" b="1" dirty="0" err="1"/>
              <a:t>labour</a:t>
            </a:r>
            <a:r>
              <a:rPr lang="en-US" sz="2800" dirty="0"/>
              <a:t>, there is delayed 2</a:t>
            </a:r>
            <a:r>
              <a:rPr lang="en-US" sz="2800" baseline="30000" dirty="0"/>
              <a:t>nd</a:t>
            </a:r>
            <a:r>
              <a:rPr lang="en-US" sz="2800" dirty="0"/>
              <a:t> stage. On VE, the anterior </a:t>
            </a:r>
            <a:r>
              <a:rPr lang="en-US" sz="2800" dirty="0" err="1"/>
              <a:t>fontanelle</a:t>
            </a:r>
            <a:r>
              <a:rPr lang="en-US" sz="2800" dirty="0"/>
              <a:t> is felt behind the </a:t>
            </a:r>
            <a:r>
              <a:rPr lang="en-US" sz="2800" dirty="0" err="1"/>
              <a:t>symphysis</a:t>
            </a:r>
            <a:r>
              <a:rPr lang="en-US" sz="2800" dirty="0"/>
              <a:t> pubis but a large caput succedaneum may mask this. If the </a:t>
            </a:r>
            <a:r>
              <a:rPr lang="en-US" sz="2800" dirty="0" err="1"/>
              <a:t>pinna</a:t>
            </a:r>
            <a:r>
              <a:rPr lang="en-US" sz="2800" dirty="0"/>
              <a:t> of the ear is felt pointing towards the mother’s sacrum, this indicates a posterior position</a:t>
            </a:r>
          </a:p>
          <a:p>
            <a:endParaRPr lang="en-US" sz="2800" dirty="0"/>
          </a:p>
        </p:txBody>
      </p:sp>
      <p:sp>
        <p:nvSpPr>
          <p:cNvPr id="2" name="Title 1"/>
          <p:cNvSpPr>
            <a:spLocks noGrp="1"/>
          </p:cNvSpPr>
          <p:nvPr>
            <p:ph type="title"/>
          </p:nvPr>
        </p:nvSpPr>
        <p:spPr>
          <a:xfrm>
            <a:off x="0" y="1"/>
            <a:ext cx="9144000" cy="990599"/>
          </a:xfrm>
        </p:spPr>
        <p:txBody>
          <a:bodyPr/>
          <a:lstStyle/>
          <a:p>
            <a:r>
              <a:rPr lang="en-US" sz="4400" dirty="0"/>
              <a:t>diagnosis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method of induction may be combined with </a:t>
            </a:r>
            <a:r>
              <a:rPr lang="en-US" dirty="0" err="1"/>
              <a:t>oxytocin</a:t>
            </a:r>
            <a:r>
              <a:rPr lang="en-US" dirty="0"/>
              <a:t> drip and this is referred to as </a:t>
            </a:r>
            <a:r>
              <a:rPr lang="en-US" b="1" dirty="0"/>
              <a:t>combined method. </a:t>
            </a:r>
          </a:p>
          <a:p>
            <a:r>
              <a:rPr lang="en-US" dirty="0"/>
              <a:t>This method has likelihood of delivery within 12 hours, requires less analgesia and reduces the risk of Post Partum </a:t>
            </a:r>
            <a:r>
              <a:rPr lang="en-US" dirty="0" err="1"/>
              <a:t>Haemorrhage</a:t>
            </a:r>
            <a:r>
              <a:rPr lang="en-US" dirty="0"/>
              <a:t> (PPH</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a:bodyPr>
          <a:lstStyle/>
          <a:p>
            <a:r>
              <a:rPr lang="en-US" sz="3200" dirty="0"/>
              <a:t>The long </a:t>
            </a:r>
            <a:r>
              <a:rPr lang="en-US" sz="3200" dirty="0" err="1"/>
              <a:t>occipitalfrontal</a:t>
            </a:r>
            <a:r>
              <a:rPr lang="en-US" sz="3200" dirty="0"/>
              <a:t> diameter, 11.5cm, causes considerable dilatation of the anus &amp; gaping of the vagina while the </a:t>
            </a:r>
            <a:r>
              <a:rPr lang="en-US" sz="3200" dirty="0" err="1"/>
              <a:t>foetal</a:t>
            </a:r>
            <a:r>
              <a:rPr lang="en-US" sz="3200" dirty="0"/>
              <a:t> head is barely visible &amp; the broad </a:t>
            </a:r>
            <a:r>
              <a:rPr lang="en-US" sz="3200" dirty="0" err="1"/>
              <a:t>biparietal</a:t>
            </a:r>
            <a:r>
              <a:rPr lang="en-US" sz="3200" dirty="0"/>
              <a:t> diameter distends the perineum &amp; may cause excessive bulging</a:t>
            </a:r>
          </a:p>
          <a:p>
            <a:endParaRPr lang="en-US" sz="32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324600"/>
          </a:xfrm>
        </p:spPr>
        <p:txBody>
          <a:bodyPr>
            <a:noAutofit/>
          </a:bodyPr>
          <a:lstStyle/>
          <a:p>
            <a:r>
              <a:rPr lang="en-US" sz="2800" dirty="0"/>
              <a:t>The </a:t>
            </a:r>
            <a:r>
              <a:rPr lang="en-US" sz="2800" dirty="0" err="1"/>
              <a:t>sinciput</a:t>
            </a:r>
            <a:r>
              <a:rPr lang="en-US" sz="2800" dirty="0"/>
              <a:t> emerges first from under the </a:t>
            </a:r>
            <a:r>
              <a:rPr lang="en-US" sz="2800" dirty="0" err="1"/>
              <a:t>symphysis</a:t>
            </a:r>
            <a:r>
              <a:rPr lang="en-US" sz="2800" dirty="0"/>
              <a:t> pubis &amp; the midwife should maintain flexion by restraining it from escaping further, allowing the </a:t>
            </a:r>
            <a:r>
              <a:rPr lang="en-US" sz="2800" dirty="0" err="1"/>
              <a:t>occiput</a:t>
            </a:r>
            <a:r>
              <a:rPr lang="en-US" sz="2800" dirty="0"/>
              <a:t> to sweep the perineum &amp; be born first </a:t>
            </a:r>
          </a:p>
          <a:p>
            <a:r>
              <a:rPr lang="en-US" sz="2800" dirty="0"/>
              <a:t>Give an episiotomy when necessary: You should watch for signs of </a:t>
            </a:r>
            <a:r>
              <a:rPr lang="en-US" sz="2800" b="1" dirty="0"/>
              <a:t>buttonhole tear </a:t>
            </a:r>
            <a:r>
              <a:rPr lang="en-US" sz="2800" dirty="0"/>
              <a:t>due to the large presenting diameter. A buttonhole tear is a rupture at the centre of the perineum.</a:t>
            </a:r>
          </a:p>
          <a:p>
            <a:r>
              <a:rPr lang="en-US" sz="2800" dirty="0"/>
              <a:t>If you failed to diagnose this earlier you may be extending the head thinking it is a vertex delivery, until you see the hairless forehead escaping under the pubis arch. You should then flex the head towards the symphysis pubis</a:t>
            </a:r>
          </a:p>
        </p:txBody>
      </p:sp>
      <p:sp>
        <p:nvSpPr>
          <p:cNvPr id="2" name="Title 1"/>
          <p:cNvSpPr>
            <a:spLocks noGrp="1"/>
          </p:cNvSpPr>
          <p:nvPr>
            <p:ph type="title"/>
          </p:nvPr>
        </p:nvSpPr>
        <p:spPr>
          <a:xfrm>
            <a:off x="0" y="-304800"/>
            <a:ext cx="9144000" cy="1143000"/>
          </a:xfrm>
        </p:spPr>
        <p:txBody>
          <a:bodyPr>
            <a:normAutofit fontScale="90000"/>
          </a:bodyPr>
          <a:lstStyle/>
          <a:p>
            <a:r>
              <a:rPr lang="en-US" b="1" dirty="0"/>
              <a:t>Management of Face to Pubis Delivery</a:t>
            </a:r>
            <a:endParaRPr lang="en-US" dirty="0"/>
          </a:p>
        </p:txBody>
      </p:sp>
    </p:spTree>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a:t>The mother must be kept informed of progress and participate in decisions. Pushing at this time may not resolve the problem; the midwife and the woman’s partner can help by encouraging  breathing exercises . A change of position may help to overcome the urge to bear down.</a:t>
            </a:r>
          </a:p>
          <a:p>
            <a:r>
              <a:rPr lang="en-US" sz="2800" dirty="0"/>
              <a:t>If an operative delivery is required for the safe delivery of a healthy baby then the mother’s informed consent is required/obtained</a:t>
            </a:r>
          </a:p>
          <a:p>
            <a:r>
              <a:rPr lang="en-US" sz="2800" dirty="0"/>
              <a:t>Assisted delivery via vacuum extraction is necessary &amp; is associated with lower incidence of trauma to both the mother and the infant</a:t>
            </a:r>
          </a:p>
        </p:txBody>
      </p:sp>
    </p:spTree>
  </p:cSld>
  <p:clrMapOvr>
    <a:masterClrMapping/>
  </p:clrMapOv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7_innerEl" descr="Management of Face to Pubis Delivery"/>
          <p:cNvPicPr>
            <a:picLocks noGrp="1"/>
          </p:cNvPicPr>
          <p:nvPr>
            <p:ph idx="1"/>
          </p:nvPr>
        </p:nvPicPr>
        <p:blipFill>
          <a:blip r:embed="rId2" cstate="print"/>
          <a:srcRect/>
          <a:stretch>
            <a:fillRect/>
          </a:stretch>
        </p:blipFill>
        <p:spPr bwMode="auto">
          <a:xfrm>
            <a:off x="0" y="0"/>
            <a:ext cx="9144000" cy="6858000"/>
          </a:xfrm>
          <a:prstGeom prst="rect">
            <a:avLst/>
          </a:prstGeom>
          <a:solidFill>
            <a:srgbClr val="FFFF00"/>
          </a:solidFill>
          <a:ln w="9525">
            <a:noFill/>
            <a:miter lim="800000"/>
            <a:headEnd/>
            <a:tailEnd/>
          </a:ln>
        </p:spPr>
      </p:pic>
    </p:spTree>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a:t>This is where the occiput fails to rotate forward. This forces the sinciput to reach the pelvic floor first and rotate forwards. The occiput then goes into the hollow of the sacrum, which results in the face to pubis delivery. At first there is good flexion. The occipit reaches the pelvic floor and begins to rotate but flexion is not maintained &amp; the OF diameter becomes caught at the narrow </a:t>
            </a:r>
            <a:r>
              <a:rPr lang="en-US" sz="2800" dirty="0" err="1"/>
              <a:t>bispinous</a:t>
            </a:r>
            <a:r>
              <a:rPr lang="en-US" sz="2800" dirty="0"/>
              <a:t> diameter of the outlet. This arrest may be due to poor contractions, a straight sacrum or prominent ischial spines.</a:t>
            </a:r>
          </a:p>
        </p:txBody>
      </p:sp>
      <p:sp>
        <p:nvSpPr>
          <p:cNvPr id="2" name="Title 1"/>
          <p:cNvSpPr>
            <a:spLocks noGrp="1"/>
          </p:cNvSpPr>
          <p:nvPr>
            <p:ph type="title"/>
          </p:nvPr>
        </p:nvSpPr>
        <p:spPr>
          <a:xfrm>
            <a:off x="0" y="1"/>
            <a:ext cx="9144000" cy="990599"/>
          </a:xfrm>
        </p:spPr>
        <p:txBody>
          <a:bodyPr/>
          <a:lstStyle/>
          <a:p>
            <a:r>
              <a:rPr lang="en-US" dirty="0"/>
              <a:t>Deep transverse arrest</a:t>
            </a:r>
          </a:p>
        </p:txBody>
      </p:sp>
    </p:spTree>
  </p:cSld>
  <p:clrMapOvr>
    <a:masterClrMapping/>
  </p:clrMapOv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 vaginal examination the </a:t>
            </a:r>
            <a:r>
              <a:rPr lang="en-US" dirty="0" err="1"/>
              <a:t>sagittal</a:t>
            </a:r>
            <a:r>
              <a:rPr lang="en-US" dirty="0"/>
              <a:t> suture is on the transverse diameter of the pelvis and both anterior and posterior fontanels are palpable.</a:t>
            </a:r>
          </a:p>
          <a:p>
            <a:r>
              <a:rPr lang="en-US" dirty="0"/>
              <a:t>The head is caught at the </a:t>
            </a:r>
            <a:r>
              <a:rPr lang="en-US" dirty="0" err="1"/>
              <a:t>ischial</a:t>
            </a:r>
            <a:r>
              <a:rPr lang="en-US" dirty="0"/>
              <a:t> spines.</a:t>
            </a:r>
          </a:p>
          <a:p>
            <a:endParaRPr lang="en-US" dirty="0"/>
          </a:p>
        </p:txBody>
      </p:sp>
      <p:sp>
        <p:nvSpPr>
          <p:cNvPr id="2" name="Title 1"/>
          <p:cNvSpPr>
            <a:spLocks noGrp="1"/>
          </p:cNvSpPr>
          <p:nvPr>
            <p:ph type="title"/>
          </p:nvPr>
        </p:nvSpPr>
        <p:spPr/>
        <p:txBody>
          <a:bodyPr/>
          <a:lstStyle/>
          <a:p>
            <a:r>
              <a:rPr lang="en-US" dirty="0"/>
              <a:t>diagnosis</a:t>
            </a:r>
          </a:p>
        </p:txBody>
      </p:sp>
    </p:spTree>
  </p:cSld>
  <p:clrMapOvr>
    <a:masterClrMapping/>
  </p:clrMapOvr>
  <p:transition/>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dirty="0"/>
              <a:t>Reassure the mother while explaining the position of her labour. Take her consent for the operative procedures which will be necessary.</a:t>
            </a:r>
          </a:p>
          <a:p>
            <a:r>
              <a:rPr lang="en-US" dirty="0"/>
              <a:t>Pushing at this time may not resolve the problem &amp; the MW should encourage on breathing exercises. A change in position may help overcome the urge to bear down</a:t>
            </a:r>
          </a:p>
          <a:p>
            <a:r>
              <a:rPr lang="en-US" dirty="0"/>
              <a:t>Inform the doctor of her situation. Encourage her to breathe slowly and change her position to discourage pushing.</a:t>
            </a:r>
          </a:p>
          <a:p>
            <a:r>
              <a:rPr lang="en-US" dirty="0"/>
              <a:t>A vacuum extraction may be performed or the head may be rotated with forceps and the baby delivered. Vacuum extraction is associated with a lower incidence of trauma to both the mother &amp; the infant</a:t>
            </a:r>
          </a:p>
          <a:p>
            <a:pPr>
              <a:buNone/>
            </a:pPr>
            <a:endParaRPr lang="en-US" dirty="0"/>
          </a:p>
        </p:txBody>
      </p:sp>
      <p:sp>
        <p:nvSpPr>
          <p:cNvPr id="2" name="Title 1"/>
          <p:cNvSpPr>
            <a:spLocks noGrp="1"/>
          </p:cNvSpPr>
          <p:nvPr>
            <p:ph type="title"/>
          </p:nvPr>
        </p:nvSpPr>
        <p:spPr/>
        <p:txBody>
          <a:bodyPr>
            <a:normAutofit fontScale="90000"/>
          </a:bodyPr>
          <a:lstStyle/>
          <a:p>
            <a:r>
              <a:rPr lang="en-US" b="1" dirty="0"/>
              <a:t>Management of Deep Transverse Arrest</a:t>
            </a:r>
            <a:endParaRPr lang="en-US" dirty="0"/>
          </a:p>
        </p:txBody>
      </p:sp>
    </p:spTree>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800" dirty="0"/>
              <a:t>At the onset of labour with a deflexed head, an extension </a:t>
            </a:r>
            <a:r>
              <a:rPr lang="en-US" sz="2800" dirty="0" err="1"/>
              <a:t>ocassionally</a:t>
            </a:r>
            <a:r>
              <a:rPr lang="en-US" sz="2800" dirty="0"/>
              <a:t> occurs instead of flexion. When there is complete extension, the baby will be born as face presentation but when there is incomplete extension (this is refered to as ’military attitude‘), the presenting part turns to brow. A delivery by caesarean section is recommended.</a:t>
            </a:r>
          </a:p>
          <a:p>
            <a:r>
              <a:rPr lang="en-US" sz="2800" dirty="0"/>
              <a:t>This is a rare complication of posterior positions &amp; is more commonly found in </a:t>
            </a:r>
            <a:r>
              <a:rPr lang="en-US" sz="2800" dirty="0" err="1"/>
              <a:t>multiparous</a:t>
            </a:r>
            <a:r>
              <a:rPr lang="en-US" sz="2800" dirty="0"/>
              <a:t> women</a:t>
            </a:r>
          </a:p>
          <a:p>
            <a:pPr>
              <a:buNone/>
            </a:pPr>
            <a:endParaRPr lang="en-US" sz="2800" dirty="0"/>
          </a:p>
        </p:txBody>
      </p:sp>
      <p:sp>
        <p:nvSpPr>
          <p:cNvPr id="2" name="Title 1"/>
          <p:cNvSpPr>
            <a:spLocks noGrp="1"/>
          </p:cNvSpPr>
          <p:nvPr>
            <p:ph type="title"/>
          </p:nvPr>
        </p:nvSpPr>
        <p:spPr/>
        <p:txBody>
          <a:bodyPr>
            <a:normAutofit fontScale="90000"/>
          </a:bodyPr>
          <a:lstStyle/>
          <a:p>
            <a:r>
              <a:rPr lang="en-US" b="1" dirty="0"/>
              <a:t>Conversion to Face or Brow presentation</a:t>
            </a:r>
            <a:br>
              <a:rPr lang="en-US" b="1" dirty="0"/>
            </a:br>
            <a:endParaRPr lang="en-US" dirty="0"/>
          </a:p>
        </p:txBody>
      </p:sp>
    </p:spTree>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Autofit/>
          </a:bodyPr>
          <a:lstStyle/>
          <a:p>
            <a:pPr>
              <a:buFont typeface="Wingdings" pitchFamily="2" charset="2"/>
              <a:buChar char="v"/>
            </a:pPr>
            <a:r>
              <a:rPr lang="en-US" sz="2400" dirty="0"/>
              <a:t>Obstructed labour, as a result of deflexed or partially extended head that is impacted in the pelvis</a:t>
            </a:r>
          </a:p>
          <a:p>
            <a:pPr>
              <a:buFont typeface="Wingdings" pitchFamily="2" charset="2"/>
              <a:buChar char="v"/>
            </a:pPr>
            <a:r>
              <a:rPr lang="en-US" sz="2400" dirty="0"/>
              <a:t>Maternal trauma, as a result of prolonged labour, or instrumental delivery causing perineum tears. In undiagnosed OPP, instrumental delivery may cause third degree tears</a:t>
            </a:r>
          </a:p>
          <a:p>
            <a:pPr>
              <a:buFont typeface="Wingdings" pitchFamily="2" charset="2"/>
              <a:buChar char="v"/>
            </a:pPr>
            <a:r>
              <a:rPr lang="en-US" sz="2400" dirty="0"/>
              <a:t>Neonatal trauma to the baby, if forceps or vacuum extraction are used</a:t>
            </a:r>
          </a:p>
          <a:p>
            <a:pPr>
              <a:buFont typeface="Wingdings" pitchFamily="2" charset="2"/>
              <a:buChar char="v"/>
            </a:pPr>
            <a:r>
              <a:rPr lang="en-US" sz="2400" dirty="0"/>
              <a:t>Cord prolapse which may cause hypoxia, that may result in stillbirth</a:t>
            </a:r>
          </a:p>
          <a:p>
            <a:pPr>
              <a:buFont typeface="Wingdings" pitchFamily="2" charset="2"/>
              <a:buChar char="v"/>
            </a:pPr>
            <a:r>
              <a:rPr lang="en-US" sz="2400" dirty="0"/>
              <a:t>Cerebral haemorrhage, due to the compression of a large presenting part</a:t>
            </a:r>
          </a:p>
          <a:p>
            <a:pPr>
              <a:buFont typeface="Wingdings" pitchFamily="2" charset="2"/>
              <a:buChar char="v"/>
            </a:pPr>
            <a:r>
              <a:rPr lang="en-US" sz="2400" dirty="0"/>
              <a:t>Asphyxia, leading to brain damage</a:t>
            </a:r>
          </a:p>
        </p:txBody>
      </p:sp>
      <p:sp>
        <p:nvSpPr>
          <p:cNvPr id="2" name="Title 1"/>
          <p:cNvSpPr>
            <a:spLocks noGrp="1"/>
          </p:cNvSpPr>
          <p:nvPr>
            <p:ph type="title"/>
          </p:nvPr>
        </p:nvSpPr>
        <p:spPr>
          <a:xfrm>
            <a:off x="0" y="0"/>
            <a:ext cx="9144000" cy="1066800"/>
          </a:xfrm>
        </p:spPr>
        <p:txBody>
          <a:bodyPr>
            <a:normAutofit/>
          </a:bodyPr>
          <a:lstStyle/>
          <a:p>
            <a:r>
              <a:rPr lang="en-US" b="1" dirty="0">
                <a:solidFill>
                  <a:srgbClr val="7030A0"/>
                </a:solidFill>
              </a:rPr>
              <a:t>Complications associated with OPP</a:t>
            </a:r>
          </a:p>
        </p:txBody>
      </p:sp>
    </p:spTree>
  </p:cSld>
  <p:clrMapOvr>
    <a:masterClrMapping/>
  </p:clrMapOv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r>
              <a:rPr lang="en-US" sz="2800" dirty="0"/>
              <a:t>Face presentation occurs when the  head is one of complete extension, the occiput of the foetus being in contact with the spine</a:t>
            </a:r>
          </a:p>
          <a:p>
            <a:r>
              <a:rPr lang="en-US" sz="2800" dirty="0"/>
              <a:t>Incidence about &lt;1:500 &amp; the majority develop during </a:t>
            </a:r>
            <a:r>
              <a:rPr lang="en-US" sz="2800" dirty="0" err="1"/>
              <a:t>labour</a:t>
            </a:r>
            <a:r>
              <a:rPr lang="en-US" sz="2800" dirty="0"/>
              <a:t> from vertex presentations with the </a:t>
            </a:r>
            <a:r>
              <a:rPr lang="en-US" sz="2800" dirty="0" err="1"/>
              <a:t>occiput</a:t>
            </a:r>
            <a:r>
              <a:rPr lang="en-US" sz="2800" dirty="0"/>
              <a:t> posterior( secondary face presentation). Less </a:t>
            </a:r>
            <a:r>
              <a:rPr lang="en-US" sz="2800" dirty="0" err="1"/>
              <a:t>commonly,the</a:t>
            </a:r>
            <a:r>
              <a:rPr lang="en-US" sz="2800" dirty="0"/>
              <a:t> face presents before </a:t>
            </a:r>
            <a:r>
              <a:rPr lang="en-US" sz="2800" dirty="0" err="1"/>
              <a:t>labour</a:t>
            </a:r>
            <a:r>
              <a:rPr lang="en-US" sz="2800" dirty="0"/>
              <a:t>( primary face presentation)</a:t>
            </a:r>
          </a:p>
        </p:txBody>
      </p:sp>
      <p:sp>
        <p:nvSpPr>
          <p:cNvPr id="2" name="Title 1"/>
          <p:cNvSpPr>
            <a:spLocks noGrp="1"/>
          </p:cNvSpPr>
          <p:nvPr>
            <p:ph type="title"/>
          </p:nvPr>
        </p:nvSpPr>
        <p:spPr>
          <a:xfrm>
            <a:off x="0" y="1"/>
            <a:ext cx="9144000" cy="990599"/>
          </a:xfrm>
          <a:solidFill>
            <a:srgbClr val="7030A0"/>
          </a:solidFill>
        </p:spPr>
        <p:txBody>
          <a:bodyPr/>
          <a:lstStyle/>
          <a:p>
            <a:r>
              <a:rPr lang="en-US" b="1" dirty="0">
                <a:solidFill>
                  <a:srgbClr val="FFFF00"/>
                </a:solidFill>
              </a:rPr>
              <a:t>FACE PRESENTATION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Hazards Associated with Artificial Rupture of Membranes (ARM)</a:t>
            </a:r>
            <a:endParaRPr lang="en-US" dirty="0"/>
          </a:p>
        </p:txBody>
      </p:sp>
      <p:sp>
        <p:nvSpPr>
          <p:cNvPr id="3" name="Content Placeholder 2"/>
          <p:cNvSpPr>
            <a:spLocks noGrp="1"/>
          </p:cNvSpPr>
          <p:nvPr>
            <p:ph idx="1"/>
          </p:nvPr>
        </p:nvSpPr>
        <p:spPr/>
        <p:txBody>
          <a:bodyPr/>
          <a:lstStyle/>
          <a:p>
            <a:r>
              <a:rPr lang="en-US" dirty="0"/>
              <a:t>Intrauterine infection due to contaminated instruments</a:t>
            </a:r>
          </a:p>
          <a:p>
            <a:r>
              <a:rPr lang="en-US" dirty="0"/>
              <a:t>Cord </a:t>
            </a:r>
            <a:r>
              <a:rPr lang="en-US" dirty="0" err="1"/>
              <a:t>prolapse</a:t>
            </a:r>
            <a:endParaRPr lang="en-US" dirty="0"/>
          </a:p>
          <a:p>
            <a:r>
              <a:rPr lang="en-US" dirty="0"/>
              <a:t>Early </a:t>
            </a:r>
            <a:r>
              <a:rPr lang="en-US" dirty="0" err="1"/>
              <a:t>foetal</a:t>
            </a:r>
            <a:r>
              <a:rPr lang="en-US" dirty="0"/>
              <a:t> heart deceleration</a:t>
            </a:r>
          </a:p>
          <a:p>
            <a:r>
              <a:rPr lang="en-US" dirty="0"/>
              <a:t>Bleeding due to </a:t>
            </a:r>
            <a:r>
              <a:rPr lang="en-US" dirty="0" err="1"/>
              <a:t>vasa</a:t>
            </a:r>
            <a:r>
              <a:rPr lang="en-US" dirty="0"/>
              <a:t> </a:t>
            </a:r>
            <a:r>
              <a:rPr lang="en-US" dirty="0" err="1"/>
              <a:t>praevia</a:t>
            </a:r>
            <a:r>
              <a:rPr lang="en-US" dirty="0"/>
              <a:t> or placenta </a:t>
            </a:r>
            <a:r>
              <a:rPr lang="en-US" dirty="0" err="1"/>
              <a:t>previa</a:t>
            </a:r>
            <a:endParaRPr lang="en-US"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face presentation, the denominator is the </a:t>
            </a:r>
            <a:r>
              <a:rPr lang="en-US" dirty="0" err="1"/>
              <a:t>mentum</a:t>
            </a:r>
            <a:r>
              <a:rPr lang="en-US" dirty="0"/>
              <a:t> &amp; the presenting diameters are </a:t>
            </a:r>
            <a:r>
              <a:rPr lang="en-US" dirty="0" err="1"/>
              <a:t>submentobregmatic</a:t>
            </a:r>
            <a:r>
              <a:rPr lang="en-US" dirty="0"/>
              <a:t>(9.5cm) &amp; </a:t>
            </a:r>
            <a:r>
              <a:rPr lang="en-US" dirty="0" err="1"/>
              <a:t>bitemporal</a:t>
            </a:r>
            <a:r>
              <a:rPr lang="en-US" dirty="0"/>
              <a:t>(8.2cm)</a:t>
            </a:r>
          </a:p>
        </p:txBody>
      </p:sp>
    </p:spTree>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3_innerEl" descr="Face presentation"/>
          <p:cNvPicPr>
            <a:picLocks noGrp="1"/>
          </p:cNvPicPr>
          <p:nvPr>
            <p:ph idx="1"/>
          </p:nvPr>
        </p:nvPicPr>
        <p:blipFill>
          <a:blip r:embed="rId2" cstate="print"/>
          <a:srcRect/>
          <a:stretch>
            <a:fillRect/>
          </a:stretch>
        </p:blipFill>
        <p:spPr bwMode="auto">
          <a:xfrm>
            <a:off x="228600" y="228600"/>
            <a:ext cx="8915400" cy="6400800"/>
          </a:xfrm>
          <a:prstGeom prst="rect">
            <a:avLst/>
          </a:prstGeom>
          <a:noFill/>
          <a:ln w="9525">
            <a:noFill/>
            <a:miter lim="800000"/>
            <a:headEnd/>
            <a:tailEnd/>
          </a:ln>
        </p:spPr>
      </p:pic>
    </p:spTree>
  </p:cSld>
  <p:clrMapOvr>
    <a:masterClrMapping/>
  </p:clrMapOv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r>
              <a:rPr lang="en-US" b="1" dirty="0"/>
              <a:t>Anterior  obliquity of the uterus</a:t>
            </a:r>
          </a:p>
          <a:p>
            <a:pPr>
              <a:buNone/>
            </a:pPr>
            <a:r>
              <a:rPr lang="en-US" dirty="0"/>
              <a:t>The pendulous abdomen of a multiparous woman leans forward resulting in the alteration of the direction of the uterine axis. This causes the foetal buttocks to also lean forward and the force of the contractions to be directed in a line towards the chin, rather than occiput, which usually results in extension of the head.</a:t>
            </a:r>
          </a:p>
          <a:p>
            <a:pPr>
              <a:buNone/>
            </a:pPr>
            <a:endParaRPr lang="en-US" dirty="0"/>
          </a:p>
        </p:txBody>
      </p:sp>
      <p:sp>
        <p:nvSpPr>
          <p:cNvPr id="2" name="Title 1"/>
          <p:cNvSpPr>
            <a:spLocks noGrp="1"/>
          </p:cNvSpPr>
          <p:nvPr>
            <p:ph type="title"/>
          </p:nvPr>
        </p:nvSpPr>
        <p:spPr>
          <a:xfrm>
            <a:off x="457200" y="1"/>
            <a:ext cx="8229600" cy="990599"/>
          </a:xfrm>
        </p:spPr>
        <p:txBody>
          <a:bodyPr/>
          <a:lstStyle/>
          <a:p>
            <a:r>
              <a:rPr lang="en-US" dirty="0"/>
              <a:t>causes</a:t>
            </a:r>
          </a:p>
        </p:txBody>
      </p:sp>
    </p:spTree>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rmAutofit/>
          </a:bodyPr>
          <a:lstStyle/>
          <a:p>
            <a:r>
              <a:rPr lang="en-US" b="1" dirty="0"/>
              <a:t>Contracted Pelvis</a:t>
            </a:r>
          </a:p>
          <a:p>
            <a:pPr>
              <a:buNone/>
            </a:pPr>
            <a:r>
              <a:rPr lang="en-US" dirty="0"/>
              <a:t>In the flat pelvis, the head enters in the transverse diameter of the brim &amp; the parietal eminences may be held up in the obstetrical conjugate, the head becomes extended &amp; face presentation develops</a:t>
            </a:r>
          </a:p>
          <a:p>
            <a:r>
              <a:rPr lang="en-US" b="1" dirty="0" err="1"/>
              <a:t>Polyhydramnios</a:t>
            </a:r>
            <a:endParaRPr lang="en-US" b="1" dirty="0"/>
          </a:p>
          <a:p>
            <a:pPr>
              <a:buNone/>
            </a:pPr>
            <a:r>
              <a:rPr lang="en-US" dirty="0"/>
              <a:t>If the vertex is presenting &amp; the membranes rupture spontaneously, the resulting rush of fluid may cause the head to extend as it sinks into the lower uterine segment</a:t>
            </a:r>
          </a:p>
        </p:txBody>
      </p:sp>
      <p:sp>
        <p:nvSpPr>
          <p:cNvPr id="2" name="Title 1"/>
          <p:cNvSpPr>
            <a:spLocks noGrp="1"/>
          </p:cNvSpPr>
          <p:nvPr>
            <p:ph type="title"/>
          </p:nvPr>
        </p:nvSpPr>
        <p:spPr/>
        <p:txBody>
          <a:bodyPr/>
          <a:lstStyle/>
          <a:p>
            <a:r>
              <a:rPr lang="en-US" dirty="0"/>
              <a:t>Causes </a:t>
            </a:r>
            <a:r>
              <a:rPr lang="en-US" dirty="0" err="1"/>
              <a:t>cntd</a:t>
            </a:r>
            <a:r>
              <a:rPr lang="en-US" dirty="0"/>
              <a:t>…</a:t>
            </a:r>
          </a:p>
        </p:txBody>
      </p:sp>
    </p:spTree>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b="1" dirty="0"/>
              <a:t>Congenital Abnormality</a:t>
            </a:r>
            <a:endParaRPr lang="en-US" dirty="0"/>
          </a:p>
          <a:p>
            <a:pPr>
              <a:buNone/>
            </a:pPr>
            <a:r>
              <a:rPr lang="en-US" dirty="0"/>
              <a:t>Anencephaly can be a </a:t>
            </a:r>
            <a:r>
              <a:rPr lang="en-US" dirty="0" err="1"/>
              <a:t>foetal</a:t>
            </a:r>
            <a:r>
              <a:rPr lang="en-US" dirty="0"/>
              <a:t> cause of face presentation. In a cephalic presentation, </a:t>
            </a:r>
            <a:r>
              <a:rPr lang="en-US" dirty="0" err="1"/>
              <a:t>becoz</a:t>
            </a:r>
            <a:r>
              <a:rPr lang="en-US" dirty="0"/>
              <a:t> the vertex is absent, the face is thrust forward &amp; presents. A </a:t>
            </a:r>
            <a:r>
              <a:rPr lang="en-US" dirty="0" err="1"/>
              <a:t>tumour</a:t>
            </a:r>
            <a:r>
              <a:rPr lang="en-US" dirty="0"/>
              <a:t> of the </a:t>
            </a:r>
            <a:r>
              <a:rPr lang="en-US" dirty="0" err="1"/>
              <a:t>foetal</a:t>
            </a:r>
            <a:r>
              <a:rPr lang="en-US" dirty="0"/>
              <a:t> neck may cause extension of the head</a:t>
            </a:r>
          </a:p>
        </p:txBody>
      </p:sp>
      <p:sp>
        <p:nvSpPr>
          <p:cNvPr id="2" name="Title 1"/>
          <p:cNvSpPr>
            <a:spLocks noGrp="1"/>
          </p:cNvSpPr>
          <p:nvPr>
            <p:ph type="title"/>
          </p:nvPr>
        </p:nvSpPr>
        <p:spPr/>
        <p:txBody>
          <a:bodyPr/>
          <a:lstStyle/>
          <a:p>
            <a:r>
              <a:rPr lang="en-US" dirty="0"/>
              <a:t>Causes </a:t>
            </a:r>
            <a:r>
              <a:rPr lang="en-US" dirty="0" err="1"/>
              <a:t>cntd</a:t>
            </a:r>
            <a:r>
              <a:rPr lang="en-US" dirty="0"/>
              <a:t>…</a:t>
            </a:r>
          </a:p>
        </p:txBody>
      </p:sp>
    </p:spTree>
  </p:cSld>
  <p:clrMapOvr>
    <a:masterClrMapping/>
  </p:clrMapOvr>
  <p:transition/>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66800"/>
            <a:ext cx="9144000" cy="5791200"/>
          </a:xfrm>
        </p:spPr>
        <p:txBody>
          <a:bodyPr/>
          <a:lstStyle/>
          <a:p>
            <a:pPr>
              <a:buNone/>
            </a:pPr>
            <a:r>
              <a:rPr lang="en-US" sz="2800" b="1" u="sng" dirty="0"/>
              <a:t>Antenatal </a:t>
            </a:r>
            <a:r>
              <a:rPr lang="en-US" sz="2800" b="1" u="sng" dirty="0" err="1"/>
              <a:t>dx</a:t>
            </a:r>
            <a:endParaRPr lang="en-US" sz="2800" b="1" u="sng" dirty="0"/>
          </a:p>
          <a:p>
            <a:r>
              <a:rPr lang="en-US" sz="2800" dirty="0"/>
              <a:t>Antenatal diagnosis is rare since face presentation develops during </a:t>
            </a:r>
            <a:r>
              <a:rPr lang="en-US" sz="2800" dirty="0" err="1"/>
              <a:t>labour</a:t>
            </a:r>
            <a:r>
              <a:rPr lang="en-US" sz="2800" dirty="0"/>
              <a:t> in the majority of cases.</a:t>
            </a:r>
          </a:p>
          <a:p>
            <a:r>
              <a:rPr lang="en-US" sz="2800" dirty="0"/>
              <a:t>A cephalic presentation in a known anencephalic fetus may be presumed to be a face presentation.</a:t>
            </a:r>
          </a:p>
          <a:p>
            <a:pPr>
              <a:buNone/>
            </a:pPr>
            <a:r>
              <a:rPr lang="en-US" sz="2800" b="1" u="sng" dirty="0" err="1"/>
              <a:t>Intrapartum</a:t>
            </a:r>
            <a:r>
              <a:rPr lang="en-US" sz="2800" b="1" u="sng" dirty="0"/>
              <a:t> </a:t>
            </a:r>
            <a:r>
              <a:rPr lang="en-US" sz="2800" b="1" u="sng" dirty="0" err="1"/>
              <a:t>dx</a:t>
            </a:r>
            <a:endParaRPr lang="en-US" sz="2800" b="1" u="sng" dirty="0"/>
          </a:p>
          <a:p>
            <a:r>
              <a:rPr lang="en-US" sz="2800" dirty="0"/>
              <a:t>On abdominal palpation, Face presentation may not be detected, especially if </a:t>
            </a:r>
            <a:r>
              <a:rPr lang="en-US" sz="2400" dirty="0"/>
              <a:t>the </a:t>
            </a:r>
            <a:r>
              <a:rPr lang="en-US" sz="2400" dirty="0" err="1"/>
              <a:t>mentum</a:t>
            </a:r>
            <a:r>
              <a:rPr lang="en-US" sz="2400" dirty="0"/>
              <a:t> is anterior. The </a:t>
            </a:r>
            <a:r>
              <a:rPr lang="en-US" sz="2400" dirty="0" err="1"/>
              <a:t>occiput</a:t>
            </a:r>
            <a:r>
              <a:rPr lang="en-US" sz="2400" dirty="0"/>
              <a:t> feels prominent, </a:t>
            </a:r>
            <a:r>
              <a:rPr lang="en-US" sz="2800" dirty="0"/>
              <a:t>with a groove between head and back, but it may be mistaken for the </a:t>
            </a:r>
            <a:r>
              <a:rPr lang="en-US" sz="2800" dirty="0" err="1"/>
              <a:t>sinciput</a:t>
            </a:r>
            <a:r>
              <a:rPr lang="en-US" sz="2800" dirty="0"/>
              <a:t>. </a:t>
            </a:r>
          </a:p>
        </p:txBody>
      </p:sp>
      <p:sp>
        <p:nvSpPr>
          <p:cNvPr id="2" name="Title 1"/>
          <p:cNvSpPr>
            <a:spLocks noGrp="1"/>
          </p:cNvSpPr>
          <p:nvPr>
            <p:ph type="title"/>
          </p:nvPr>
        </p:nvSpPr>
        <p:spPr>
          <a:xfrm>
            <a:off x="0" y="1"/>
            <a:ext cx="9144000" cy="990599"/>
          </a:xfrm>
        </p:spPr>
        <p:txBody>
          <a:bodyPr>
            <a:normAutofit fontScale="90000"/>
          </a:bodyPr>
          <a:lstStyle/>
          <a:p>
            <a:r>
              <a:rPr lang="en-US" b="1" dirty="0"/>
              <a:t>Abdominal and Per Vaginal Diagnosis of a Face Presentation</a:t>
            </a:r>
            <a:endParaRPr lang="en-US" dirty="0"/>
          </a:p>
        </p:txBody>
      </p:sp>
    </p:spTree>
  </p:cSld>
  <p:clrMapOvr>
    <a:masterClrMapping/>
  </p:clrMapOv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sz="2800" dirty="0"/>
              <a:t>The limbs may be palpated on the side opposite to the </a:t>
            </a:r>
            <a:r>
              <a:rPr lang="en-US" sz="2800" dirty="0" err="1"/>
              <a:t>occiput</a:t>
            </a:r>
            <a:r>
              <a:rPr lang="en-US" sz="2800" dirty="0"/>
              <a:t> and the fetal heart is best heard through the fetal chest on the same side as the limbs. In a </a:t>
            </a:r>
            <a:r>
              <a:rPr lang="en-US" sz="2800" dirty="0" err="1"/>
              <a:t>mentoposterior</a:t>
            </a:r>
            <a:r>
              <a:rPr lang="en-US" sz="2800" dirty="0"/>
              <a:t> position the fetal heart is difficult to hear because the fetal chest is in contact with the maternal spine</a:t>
            </a:r>
          </a:p>
          <a:p>
            <a:r>
              <a:rPr lang="en-US" sz="2800" u="sng" dirty="0"/>
              <a:t>On vaginal examination;  </a:t>
            </a:r>
            <a:r>
              <a:rPr lang="en-US" sz="2800" dirty="0"/>
              <a:t>The presenting part is high, soft and irregular. When the cervix is sufficiently dilated, the orbital ridges, eyes, nose and mouth may be felt. Confusion between the mouth and anus could arise, however. The mouth may be open, and the hard gums are diagnostic. The fetus may suck the examining finger.</a:t>
            </a:r>
          </a:p>
          <a:p>
            <a:endParaRPr lang="en-US" sz="2800" dirty="0"/>
          </a:p>
        </p:txBody>
      </p:sp>
    </p:spTree>
  </p:cSld>
  <p:clrMapOvr>
    <a:masterClrMapping/>
  </p:clrMapOv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7162800"/>
          </a:xfrm>
        </p:spPr>
        <p:txBody>
          <a:bodyPr/>
          <a:lstStyle/>
          <a:p>
            <a:endParaRPr lang="en-US" sz="2800" dirty="0"/>
          </a:p>
          <a:p>
            <a:r>
              <a:rPr lang="en-US" sz="2800" dirty="0"/>
              <a:t>As </a:t>
            </a:r>
            <a:r>
              <a:rPr lang="en-US" sz="2800" dirty="0" err="1"/>
              <a:t>labour</a:t>
            </a:r>
            <a:r>
              <a:rPr lang="en-US" sz="2800" dirty="0"/>
              <a:t> progresses the face becomes </a:t>
            </a:r>
            <a:r>
              <a:rPr lang="en-US" sz="2800" dirty="0" err="1"/>
              <a:t>oedematous</a:t>
            </a:r>
            <a:r>
              <a:rPr lang="en-US" sz="2800" dirty="0"/>
              <a:t>, making it more difficult to distinguish from a breech presentation. To determine position the </a:t>
            </a:r>
            <a:r>
              <a:rPr lang="en-US" sz="2800" dirty="0" err="1"/>
              <a:t>mentum</a:t>
            </a:r>
            <a:r>
              <a:rPr lang="en-US" sz="2800" dirty="0"/>
              <a:t> must be located; if it is posterior, the midwife should decide whether it is lower than the </a:t>
            </a:r>
            <a:r>
              <a:rPr lang="en-US" sz="2800" dirty="0" err="1"/>
              <a:t>sinciput</a:t>
            </a:r>
            <a:r>
              <a:rPr lang="en-US" sz="2800" dirty="0"/>
              <a:t>; if so, it will rotate forwards if it can advance. </a:t>
            </a:r>
          </a:p>
          <a:p>
            <a:r>
              <a:rPr lang="en-US" sz="2800" dirty="0"/>
              <a:t>In a left </a:t>
            </a:r>
            <a:r>
              <a:rPr lang="en-US" sz="2800" dirty="0" err="1"/>
              <a:t>mentoanterior</a:t>
            </a:r>
            <a:r>
              <a:rPr lang="en-US" sz="2800" dirty="0"/>
              <a:t> position, the orbital ridges will be in the left oblique diameter of the pelvis. Care must be taken not to injure or infect the eyes with the examining finger.</a:t>
            </a:r>
          </a:p>
        </p:txBody>
      </p:sp>
    </p:spTree>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lstStyle/>
          <a:p>
            <a:pPr>
              <a:buNone/>
            </a:pPr>
            <a:r>
              <a:rPr lang="en-US" dirty="0"/>
              <a:t>There are six positions in a face presentation, namely:</a:t>
            </a:r>
          </a:p>
          <a:p>
            <a:r>
              <a:rPr lang="en-US" dirty="0"/>
              <a:t>Right mento-posterior</a:t>
            </a:r>
          </a:p>
          <a:p>
            <a:r>
              <a:rPr lang="en-US" dirty="0"/>
              <a:t>Left mento-posterior</a:t>
            </a:r>
          </a:p>
          <a:p>
            <a:r>
              <a:rPr lang="en-US" dirty="0"/>
              <a:t>Right mento-lateral</a:t>
            </a:r>
          </a:p>
          <a:p>
            <a:r>
              <a:rPr lang="en-US" dirty="0"/>
              <a:t>Left mento-lateral</a:t>
            </a:r>
          </a:p>
          <a:p>
            <a:r>
              <a:rPr lang="en-US" dirty="0"/>
              <a:t>Right mento-anterior</a:t>
            </a:r>
          </a:p>
          <a:p>
            <a:r>
              <a:rPr lang="en-US" dirty="0"/>
              <a:t>Left mento-anterior</a:t>
            </a:r>
          </a:p>
        </p:txBody>
      </p:sp>
    </p:spTree>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denominator is the </a:t>
            </a:r>
            <a:r>
              <a:rPr lang="en-US" dirty="0" err="1"/>
              <a:t>mento</a:t>
            </a:r>
            <a:r>
              <a:rPr lang="en-US" dirty="0"/>
              <a:t>, the presenting diameters are the </a:t>
            </a:r>
            <a:r>
              <a:rPr lang="en-US" dirty="0" err="1"/>
              <a:t>submento</a:t>
            </a:r>
            <a:r>
              <a:rPr lang="en-US" dirty="0"/>
              <a:t> </a:t>
            </a:r>
            <a:r>
              <a:rPr lang="en-US" dirty="0" err="1"/>
              <a:t>bregmatic</a:t>
            </a:r>
            <a:r>
              <a:rPr lang="en-US" dirty="0"/>
              <a:t> (9.5cm) and the bi-temporal (8.2cm).</a:t>
            </a:r>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Responsibilities of the MW &amp; care of a mother for induction of </a:t>
            </a:r>
            <a:r>
              <a:rPr lang="en-US" dirty="0" err="1"/>
              <a:t>labour</a:t>
            </a:r>
            <a:endParaRPr lang="en-US" dirty="0"/>
          </a:p>
        </p:txBody>
      </p:sp>
      <p:sp>
        <p:nvSpPr>
          <p:cNvPr id="3" name="Content Placeholder 2"/>
          <p:cNvSpPr>
            <a:spLocks noGrp="1"/>
          </p:cNvSpPr>
          <p:nvPr>
            <p:ph idx="1"/>
          </p:nvPr>
        </p:nvSpPr>
        <p:spPr>
          <a:xfrm>
            <a:off x="0" y="1935480"/>
            <a:ext cx="9144000" cy="4922520"/>
          </a:xfrm>
        </p:spPr>
        <p:txBody>
          <a:bodyPr/>
          <a:lstStyle/>
          <a:p>
            <a:r>
              <a:rPr lang="en-US" dirty="0"/>
              <a:t>The midwife should communicate properly with the patient by giving her factual &amp; unbiased information regarding induction of </a:t>
            </a:r>
            <a:r>
              <a:rPr lang="en-US" dirty="0" err="1"/>
              <a:t>labour</a:t>
            </a:r>
            <a:endParaRPr lang="en-US" dirty="0"/>
          </a:p>
          <a:p>
            <a:r>
              <a:rPr lang="en-US" dirty="0"/>
              <a:t>All maternal &amp; </a:t>
            </a:r>
            <a:r>
              <a:rPr lang="en-US" dirty="0" err="1"/>
              <a:t>foetal</a:t>
            </a:r>
            <a:r>
              <a:rPr lang="en-US" dirty="0"/>
              <a:t> observations should be well recorded on the </a:t>
            </a:r>
            <a:r>
              <a:rPr lang="en-US" dirty="0" err="1"/>
              <a:t>partograph</a:t>
            </a:r>
            <a:endParaRPr lang="en-US" dirty="0"/>
          </a:p>
          <a:p>
            <a:r>
              <a:rPr lang="en-US" dirty="0"/>
              <a:t>A record of discussions &amp; info given during </a:t>
            </a:r>
            <a:r>
              <a:rPr lang="en-US" dirty="0" err="1"/>
              <a:t>labour</a:t>
            </a:r>
            <a:r>
              <a:rPr lang="en-US" dirty="0"/>
              <a:t> is also documented in the mother’s notes</a:t>
            </a:r>
          </a:p>
          <a:p>
            <a:r>
              <a:rPr lang="en-US" dirty="0"/>
              <a:t>Monitor the well being of the mother &amp; </a:t>
            </a:r>
            <a:r>
              <a:rPr lang="en-US" dirty="0" err="1"/>
              <a:t>foetus</a:t>
            </a:r>
            <a:r>
              <a:rPr lang="en-US" dirty="0"/>
              <a:t> throughout the process of induction. Observe for side effects of </a:t>
            </a:r>
            <a:r>
              <a:rPr lang="en-US" dirty="0" err="1"/>
              <a:t>oxytocin</a:t>
            </a:r>
            <a:endParaRPr lang="en-US" dirty="0"/>
          </a:p>
          <a:p>
            <a:endParaRPr lang="en-US"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a:t>Lie is longitudinal</a:t>
            </a:r>
          </a:p>
          <a:p>
            <a:r>
              <a:rPr lang="en-US" dirty="0"/>
              <a:t>Attitude is one of extension of the head and the back</a:t>
            </a:r>
          </a:p>
          <a:p>
            <a:r>
              <a:rPr lang="en-US" dirty="0"/>
              <a:t>The presentation is face</a:t>
            </a:r>
          </a:p>
          <a:p>
            <a:r>
              <a:rPr lang="en-US" dirty="0"/>
              <a:t>The position is left mento anterior. In a left mento anterior position the orbital ridges will be in the left oblique diameter of the pelvis</a:t>
            </a:r>
          </a:p>
          <a:p>
            <a:r>
              <a:rPr lang="en-US" dirty="0"/>
              <a:t>The denominator is the mentum</a:t>
            </a:r>
          </a:p>
          <a:p>
            <a:r>
              <a:rPr lang="en-US" dirty="0"/>
              <a:t>The presenting part is the left molar bone</a:t>
            </a:r>
          </a:p>
        </p:txBody>
      </p:sp>
      <p:sp>
        <p:nvSpPr>
          <p:cNvPr id="2" name="Title 1"/>
          <p:cNvSpPr>
            <a:spLocks noGrp="1"/>
          </p:cNvSpPr>
          <p:nvPr>
            <p:ph type="title"/>
          </p:nvPr>
        </p:nvSpPr>
        <p:spPr/>
        <p:txBody>
          <a:bodyPr>
            <a:normAutofit fontScale="90000"/>
          </a:bodyPr>
          <a:lstStyle/>
          <a:p>
            <a:r>
              <a:rPr lang="en-US" dirty="0"/>
              <a:t>Mechanism of a left mentoanterior position</a:t>
            </a:r>
          </a:p>
        </p:txBody>
      </p:sp>
    </p:spTree>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34400" cy="5550091"/>
          </a:xfrm>
        </p:spPr>
        <p:txBody>
          <a:bodyPr>
            <a:normAutofit/>
          </a:bodyPr>
          <a:lstStyle/>
          <a:p>
            <a:r>
              <a:rPr lang="en-US" b="1" dirty="0"/>
              <a:t>Engagement</a:t>
            </a:r>
          </a:p>
          <a:p>
            <a:r>
              <a:rPr lang="en-US" b="1" dirty="0"/>
              <a:t>Extension</a:t>
            </a:r>
          </a:p>
          <a:p>
            <a:pPr>
              <a:buNone/>
            </a:pPr>
            <a:r>
              <a:rPr lang="en-US" dirty="0"/>
              <a:t>Descent takes place throughout and with increasing extension and thus the mentum becomes the leading part</a:t>
            </a:r>
          </a:p>
          <a:p>
            <a:r>
              <a:rPr lang="en-US" b="1" dirty="0"/>
              <a:t>Internal Rotation of the Head</a:t>
            </a:r>
          </a:p>
          <a:p>
            <a:pPr>
              <a:buNone/>
            </a:pPr>
            <a:r>
              <a:rPr lang="en-US" dirty="0"/>
              <a:t>This occurs when the chin reaches the pelvic floor and rotates forwards 1/8 of a circle. The chin escapes under the symphysis pubis.</a:t>
            </a:r>
          </a:p>
          <a:p>
            <a:r>
              <a:rPr lang="en-US" b="1" dirty="0"/>
              <a:t> Flexion </a:t>
            </a:r>
            <a:r>
              <a:rPr lang="en-US" dirty="0"/>
              <a:t>takes place and the sinciput, vertex and occiput sweep the perineum, the head is born</a:t>
            </a:r>
          </a:p>
        </p:txBody>
      </p:sp>
    </p:spTree>
  </p:cSld>
  <p:clrMapOvr>
    <a:masterClrMapping/>
  </p:clrMapOv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8686800" cy="5071872"/>
          </a:xfrm>
        </p:spPr>
        <p:txBody>
          <a:bodyPr/>
          <a:lstStyle/>
          <a:p>
            <a:r>
              <a:rPr lang="en-US" b="1" dirty="0"/>
              <a:t>Restitution</a:t>
            </a:r>
          </a:p>
          <a:p>
            <a:pPr>
              <a:buNone/>
            </a:pPr>
            <a:r>
              <a:rPr lang="en-US" dirty="0"/>
              <a:t>This occurs when the chin turns 1/8 of a circle to the mother’s left.</a:t>
            </a:r>
          </a:p>
          <a:p>
            <a:r>
              <a:rPr lang="en-US" b="1" dirty="0"/>
              <a:t>Internal Rotation of Shoulders</a:t>
            </a:r>
          </a:p>
          <a:p>
            <a:pPr>
              <a:buNone/>
            </a:pPr>
            <a:r>
              <a:rPr lang="en-US" dirty="0"/>
              <a:t>The shoulders enter the pelvis in the left oblique diameter and the anterior shoulder reaches the pelvic floor first and rotates forward 1/8 of a circle along the right side of the pelvis.</a:t>
            </a:r>
          </a:p>
        </p:txBody>
      </p:sp>
    </p:spTree>
  </p:cSld>
  <p:clrMapOvr>
    <a:masterClrMapping/>
  </p:clrMapOv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External Rotation of the Head</a:t>
            </a:r>
          </a:p>
          <a:p>
            <a:pPr>
              <a:buNone/>
            </a:pPr>
            <a:r>
              <a:rPr lang="en-US" dirty="0"/>
              <a:t>This occurs simultaneously and the chin moves a further 1/8 of a circle to the left</a:t>
            </a:r>
          </a:p>
          <a:p>
            <a:r>
              <a:rPr lang="en-US" b="1" dirty="0"/>
              <a:t>Lateral Flexion</a:t>
            </a:r>
          </a:p>
          <a:p>
            <a:pPr>
              <a:buNone/>
            </a:pPr>
            <a:r>
              <a:rPr lang="en-US" dirty="0"/>
              <a:t>The anterior shoulder escapes under the symphysis pubis, the posterior shoulder sweeps the perineum and the body is born by a movement of lateral flexion</a:t>
            </a:r>
          </a:p>
        </p:txBody>
      </p:sp>
    </p:spTree>
  </p:cSld>
  <p:clrMapOvr>
    <a:masterClrMapping/>
  </p:clrMapOv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b="1" dirty="0"/>
              <a:t>Prolonged </a:t>
            </a:r>
            <a:r>
              <a:rPr lang="en-US" b="1" dirty="0" err="1"/>
              <a:t>labour</a:t>
            </a:r>
            <a:r>
              <a:rPr lang="en-US" b="1" dirty="0"/>
              <a:t>- </a:t>
            </a:r>
            <a:r>
              <a:rPr lang="en-US" dirty="0" err="1"/>
              <a:t>labour</a:t>
            </a:r>
            <a:r>
              <a:rPr lang="en-US" dirty="0"/>
              <a:t> is usually prolonged because the face is an </a:t>
            </a:r>
            <a:r>
              <a:rPr lang="en-US" dirty="0" err="1"/>
              <a:t>illfitting</a:t>
            </a:r>
            <a:r>
              <a:rPr lang="en-US" dirty="0"/>
              <a:t> presenting part &amp; does not usually stimulate effective uterine contractions</a:t>
            </a:r>
          </a:p>
          <a:p>
            <a:r>
              <a:rPr lang="en-US" b="1" dirty="0" err="1"/>
              <a:t>Mentoanterior</a:t>
            </a:r>
            <a:r>
              <a:rPr lang="en-US" b="1" dirty="0"/>
              <a:t> positions- </a:t>
            </a:r>
            <a:r>
              <a:rPr lang="en-US" dirty="0"/>
              <a:t>with good uterine contractions, descent &amp; rotation of the head occurs &amp; </a:t>
            </a:r>
            <a:r>
              <a:rPr lang="en-US" dirty="0" err="1"/>
              <a:t>labour</a:t>
            </a:r>
            <a:r>
              <a:rPr lang="en-US" dirty="0"/>
              <a:t> progresses to a spontaneous delivery</a:t>
            </a:r>
          </a:p>
          <a:p>
            <a:r>
              <a:rPr lang="en-US" b="1" dirty="0" err="1"/>
              <a:t>Mentoposterior</a:t>
            </a:r>
            <a:r>
              <a:rPr lang="en-US" b="1" dirty="0"/>
              <a:t> positions- </a:t>
            </a:r>
            <a:r>
              <a:rPr lang="en-US" dirty="0"/>
              <a:t>if head is completely extended, so that the </a:t>
            </a:r>
            <a:r>
              <a:rPr lang="en-US" dirty="0" err="1"/>
              <a:t>mentum</a:t>
            </a:r>
            <a:r>
              <a:rPr lang="en-US" dirty="0"/>
              <a:t> reaches the pelvic floor first, &amp; the contractions are effective, the </a:t>
            </a:r>
            <a:r>
              <a:rPr lang="en-US" dirty="0" err="1"/>
              <a:t>mentum</a:t>
            </a:r>
            <a:r>
              <a:rPr lang="en-US" dirty="0"/>
              <a:t> will rotate forwards &amp; the position becomes anterior</a:t>
            </a:r>
          </a:p>
        </p:txBody>
      </p:sp>
      <p:sp>
        <p:nvSpPr>
          <p:cNvPr id="2" name="Title 1"/>
          <p:cNvSpPr>
            <a:spLocks noGrp="1"/>
          </p:cNvSpPr>
          <p:nvPr>
            <p:ph type="title"/>
          </p:nvPr>
        </p:nvSpPr>
        <p:spPr/>
        <p:txBody>
          <a:bodyPr>
            <a:normAutofit fontScale="90000"/>
          </a:bodyPr>
          <a:lstStyle/>
          <a:p>
            <a:r>
              <a:rPr lang="en-US" dirty="0"/>
              <a:t>Possible course &amp; outcome of </a:t>
            </a:r>
            <a:r>
              <a:rPr lang="en-US" dirty="0" err="1"/>
              <a:t>labour</a:t>
            </a:r>
            <a:endParaRPr lang="en-US" dirty="0"/>
          </a:p>
        </p:txBody>
      </p:sp>
    </p:spTree>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buNone/>
            </a:pPr>
            <a:r>
              <a:rPr lang="en-US" b="1" dirty="0"/>
              <a:t>First stage</a:t>
            </a:r>
          </a:p>
          <a:p>
            <a:r>
              <a:rPr lang="en-US" dirty="0"/>
              <a:t>Upon diagnosing the condition the first action you must take is to inform the doctor about the face presentation.</a:t>
            </a:r>
          </a:p>
          <a:p>
            <a:r>
              <a:rPr lang="en-US" dirty="0"/>
              <a:t> Routine maternal and foetal condition observations are done as in normal labour (maternal pulse, foetal heart rate and contraction) half hourly. Blood pressure and temperature is done two hourly.</a:t>
            </a:r>
          </a:p>
          <a:p>
            <a:r>
              <a:rPr lang="en-US" dirty="0"/>
              <a:t>Care should be taken not to infect or injure the </a:t>
            </a:r>
            <a:r>
              <a:rPr lang="en-US" dirty="0" err="1"/>
              <a:t>foetal</a:t>
            </a:r>
            <a:r>
              <a:rPr lang="en-US" dirty="0"/>
              <a:t> eyes during VEs  </a:t>
            </a:r>
          </a:p>
        </p:txBody>
      </p:sp>
      <p:sp>
        <p:nvSpPr>
          <p:cNvPr id="2" name="Title 1"/>
          <p:cNvSpPr>
            <a:spLocks noGrp="1"/>
          </p:cNvSpPr>
          <p:nvPr>
            <p:ph type="title"/>
          </p:nvPr>
        </p:nvSpPr>
        <p:spPr/>
        <p:txBody>
          <a:bodyPr>
            <a:normAutofit fontScale="90000"/>
          </a:bodyPr>
          <a:lstStyle/>
          <a:p>
            <a:r>
              <a:rPr lang="en-US" b="1" dirty="0"/>
              <a:t>Management of Labour in Face Presentation</a:t>
            </a:r>
            <a:endParaRPr lang="en-US" dirty="0"/>
          </a:p>
        </p:txBody>
      </p:sp>
    </p:spTree>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477000"/>
          </a:xfrm>
        </p:spPr>
        <p:txBody>
          <a:bodyPr>
            <a:normAutofit/>
          </a:bodyPr>
          <a:lstStyle/>
          <a:p>
            <a:r>
              <a:rPr lang="en-US" dirty="0"/>
              <a:t>Empty the urinary bladder every two hours.</a:t>
            </a:r>
          </a:p>
          <a:p>
            <a:r>
              <a:rPr lang="en-US" dirty="0"/>
              <a:t>Vaginal examination to determine cervical dilation and descent of the head, is done every four hours to monitor progress of labour. </a:t>
            </a:r>
          </a:p>
          <a:p>
            <a:r>
              <a:rPr lang="en-US" dirty="0"/>
              <a:t>Immediately following rupture of the membranes, a VE should be performed to exclude cord </a:t>
            </a:r>
            <a:r>
              <a:rPr lang="en-US" dirty="0" err="1"/>
              <a:t>prolapse</a:t>
            </a:r>
            <a:r>
              <a:rPr lang="en-US" dirty="0"/>
              <a:t> as such an occurrence is more likely </a:t>
            </a:r>
            <a:r>
              <a:rPr lang="en-US" dirty="0" err="1"/>
              <a:t>becoz</a:t>
            </a:r>
            <a:r>
              <a:rPr lang="en-US" dirty="0"/>
              <a:t> the face is an </a:t>
            </a:r>
            <a:r>
              <a:rPr lang="en-US" dirty="0" err="1"/>
              <a:t>illfitting</a:t>
            </a:r>
            <a:r>
              <a:rPr lang="en-US" dirty="0"/>
              <a:t> presenting part </a:t>
            </a:r>
          </a:p>
          <a:p>
            <a:r>
              <a:rPr lang="en-US" dirty="0"/>
              <a:t>In mentoposterior positions, the midwife should note whether the mentum is lower than the sinciput since rotation and descent depends on this. If the head remains high despite good uterine contractions, the mother is prepared for caesarean section</a:t>
            </a:r>
          </a:p>
          <a:p>
            <a:endParaRPr lang="en-US" dirty="0"/>
          </a:p>
        </p:txBody>
      </p:sp>
    </p:spTree>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rmAutofit/>
          </a:bodyPr>
          <a:lstStyle/>
          <a:p>
            <a:pPr>
              <a:buNone/>
            </a:pPr>
            <a:r>
              <a:rPr lang="en-US" b="1" dirty="0"/>
              <a:t>Delivery</a:t>
            </a:r>
          </a:p>
          <a:p>
            <a:r>
              <a:rPr lang="en-US" dirty="0"/>
              <a:t>When the face appears at the vulva, extension must be maintained by holding back the </a:t>
            </a:r>
            <a:r>
              <a:rPr lang="en-US" dirty="0" err="1"/>
              <a:t>sinciput</a:t>
            </a:r>
            <a:r>
              <a:rPr lang="en-US" dirty="0"/>
              <a:t> &amp; permitting the </a:t>
            </a:r>
            <a:r>
              <a:rPr lang="en-US" dirty="0" err="1"/>
              <a:t>mentum</a:t>
            </a:r>
            <a:r>
              <a:rPr lang="en-US" dirty="0"/>
              <a:t> to escape under the </a:t>
            </a:r>
            <a:r>
              <a:rPr lang="en-US" dirty="0" err="1"/>
              <a:t>symphysis</a:t>
            </a:r>
            <a:r>
              <a:rPr lang="en-US" dirty="0"/>
              <a:t> pubis before the </a:t>
            </a:r>
            <a:r>
              <a:rPr lang="en-US" dirty="0" err="1"/>
              <a:t>occiput</a:t>
            </a:r>
            <a:r>
              <a:rPr lang="en-US" dirty="0"/>
              <a:t> is allowed to sweep the perineum. This way, the </a:t>
            </a:r>
            <a:r>
              <a:rPr lang="en-US" dirty="0" err="1"/>
              <a:t>submentovertical</a:t>
            </a:r>
            <a:r>
              <a:rPr lang="en-US" dirty="0"/>
              <a:t> diameter(11.5cm) distends the vaginal orifice instead of the </a:t>
            </a:r>
            <a:r>
              <a:rPr lang="en-US" dirty="0" err="1"/>
              <a:t>mentovertical</a:t>
            </a:r>
            <a:r>
              <a:rPr lang="en-US" dirty="0"/>
              <a:t> diameter(13.5cm)</a:t>
            </a:r>
          </a:p>
          <a:p>
            <a:r>
              <a:rPr lang="en-US" dirty="0"/>
              <a:t>Episiotomy is performed to avoid extensive </a:t>
            </a:r>
            <a:r>
              <a:rPr lang="en-US" dirty="0" err="1"/>
              <a:t>perineal</a:t>
            </a:r>
            <a:r>
              <a:rPr lang="en-US" dirty="0"/>
              <a:t> lacerations</a:t>
            </a:r>
          </a:p>
        </p:txBody>
      </p:sp>
      <p:sp>
        <p:nvSpPr>
          <p:cNvPr id="2" name="Title 1"/>
          <p:cNvSpPr>
            <a:spLocks noGrp="1"/>
          </p:cNvSpPr>
          <p:nvPr>
            <p:ph type="title"/>
          </p:nvPr>
        </p:nvSpPr>
        <p:spPr/>
        <p:txBody>
          <a:bodyPr>
            <a:normAutofit/>
          </a:bodyPr>
          <a:lstStyle/>
          <a:p>
            <a:r>
              <a:rPr lang="en-US" dirty="0"/>
              <a:t>Management of </a:t>
            </a:r>
            <a:r>
              <a:rPr lang="en-US" dirty="0" err="1"/>
              <a:t>labour</a:t>
            </a:r>
            <a:r>
              <a:rPr lang="en-US" dirty="0"/>
              <a:t> </a:t>
            </a:r>
            <a:r>
              <a:rPr lang="en-US" dirty="0" err="1"/>
              <a:t>cntd</a:t>
            </a:r>
            <a:r>
              <a:rPr lang="en-US" dirty="0"/>
              <a:t>…</a:t>
            </a:r>
          </a:p>
        </p:txBody>
      </p:sp>
    </p:spTree>
  </p:cSld>
  <p:clrMapOvr>
    <a:masterClrMapping/>
  </p:clrMapOv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a_el_18_innerEl" descr="The baby"/>
          <p:cNvPicPr>
            <a:picLocks noGrp="1"/>
          </p:cNvPicPr>
          <p:nvPr>
            <p:ph idx="1"/>
          </p:nvPr>
        </p:nvPicPr>
        <p:blipFill>
          <a:blip r:embed="rId2" cstate="print"/>
          <a:srcRect/>
          <a:stretch>
            <a:fillRect/>
          </a:stretch>
        </p:blipFill>
        <p:spPr bwMode="auto">
          <a:xfrm>
            <a:off x="228600" y="152400"/>
            <a:ext cx="8686800" cy="6705600"/>
          </a:xfrm>
          <a:prstGeom prst="rect">
            <a:avLst/>
          </a:prstGeom>
          <a:noFill/>
          <a:ln w="9525">
            <a:noFill/>
            <a:miter lim="800000"/>
            <a:headEnd/>
            <a:tailEnd/>
          </a:ln>
        </p:spPr>
      </p:pic>
    </p:spTree>
  </p:cSld>
  <p:clrMapOvr>
    <a:masterClrMapping/>
  </p:clrMapOv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9_innerEl" descr="The baby"/>
          <p:cNvPicPr>
            <a:picLocks noGrp="1"/>
          </p:cNvPicPr>
          <p:nvPr>
            <p:ph idx="1"/>
          </p:nvPr>
        </p:nvPicPr>
        <p:blipFill>
          <a:blip r:embed="rId2" cstate="print"/>
          <a:srcRect/>
          <a:stretch>
            <a:fillRect/>
          </a:stretch>
        </p:blipFill>
        <p:spPr bwMode="auto">
          <a:xfrm>
            <a:off x="228600" y="762000"/>
            <a:ext cx="8763000" cy="57912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pPr marL="514350" indent="-514350">
              <a:buFont typeface="+mj-lt"/>
              <a:buAutoNum type="arabicPeriod" startAt="6"/>
            </a:pPr>
            <a:r>
              <a:rPr lang="en-US" sz="2800" b="1" u="sng" dirty="0">
                <a:latin typeface="Calibri" pitchFamily="34" charset="0"/>
              </a:rPr>
              <a:t>OBSTETRIC OPERATIONS:</a:t>
            </a:r>
            <a:endParaRPr lang="en-US" sz="2400" b="1" u="sng" dirty="0">
              <a:latin typeface="Calibri" pitchFamily="34" charset="0"/>
            </a:endParaRPr>
          </a:p>
          <a:p>
            <a:pPr marL="914400" lvl="1" indent="-514350">
              <a:buFont typeface="+mj-lt"/>
              <a:buAutoNum type="romanLcPeriod"/>
            </a:pPr>
            <a:r>
              <a:rPr lang="en-US" sz="2400" dirty="0">
                <a:latin typeface="Calibri" pitchFamily="34" charset="0"/>
              </a:rPr>
              <a:t>Caesarean section</a:t>
            </a:r>
          </a:p>
          <a:p>
            <a:pPr marL="914400" lvl="1" indent="-514350">
              <a:buFont typeface="+mj-lt"/>
              <a:buAutoNum type="romanLcPeriod"/>
            </a:pPr>
            <a:r>
              <a:rPr lang="en-US" sz="2400" dirty="0">
                <a:latin typeface="Calibri" pitchFamily="34" charset="0"/>
              </a:rPr>
              <a:t>Vacuum extraction</a:t>
            </a:r>
          </a:p>
          <a:p>
            <a:pPr marL="914400" lvl="1" indent="-514350">
              <a:buFont typeface="+mj-lt"/>
              <a:buAutoNum type="romanLcPeriod"/>
            </a:pPr>
            <a:r>
              <a:rPr lang="en-US" sz="2400" dirty="0">
                <a:latin typeface="Calibri" pitchFamily="34" charset="0"/>
              </a:rPr>
              <a:t>Forceps delivery</a:t>
            </a:r>
          </a:p>
          <a:p>
            <a:pPr marL="914400" lvl="1" indent="-514350">
              <a:buFont typeface="+mj-lt"/>
              <a:buAutoNum type="romanLcPeriod"/>
            </a:pPr>
            <a:r>
              <a:rPr lang="en-US" sz="2400" dirty="0" err="1">
                <a:latin typeface="Calibri" pitchFamily="34" charset="0"/>
              </a:rPr>
              <a:t>Symphysiotomy</a:t>
            </a:r>
            <a:endParaRPr lang="en-US" sz="2400" dirty="0">
              <a:latin typeface="Calibri" pitchFamily="34" charset="0"/>
            </a:endParaRPr>
          </a:p>
          <a:p>
            <a:pPr marL="514350" indent="-514350">
              <a:buFont typeface="+mj-lt"/>
              <a:buAutoNum type="arabicPeriod" startAt="6"/>
            </a:pPr>
            <a:r>
              <a:rPr lang="en-US" sz="2800" b="1" u="sng" dirty="0">
                <a:latin typeface="Calibri" pitchFamily="34" charset="0"/>
              </a:rPr>
              <a:t>MALPOSITIONS AND MALPRESENTATIONS OF THE OCCIPUT;</a:t>
            </a:r>
          </a:p>
          <a:p>
            <a:pPr marL="914400" lvl="1" indent="-514350">
              <a:buFont typeface="+mj-lt"/>
              <a:buAutoNum type="romanLcPeriod"/>
            </a:pPr>
            <a:r>
              <a:rPr lang="en-US" sz="2400" dirty="0" err="1">
                <a:latin typeface="Calibri" pitchFamily="34" charset="0"/>
              </a:rPr>
              <a:t>Occipito</a:t>
            </a:r>
            <a:r>
              <a:rPr lang="en-US" sz="2400" dirty="0">
                <a:latin typeface="Calibri" pitchFamily="34" charset="0"/>
              </a:rPr>
              <a:t> posterior position</a:t>
            </a:r>
          </a:p>
          <a:p>
            <a:pPr marL="914400" lvl="1" indent="-514350">
              <a:buFont typeface="+mj-lt"/>
              <a:buAutoNum type="romanLcPeriod"/>
            </a:pPr>
            <a:r>
              <a:rPr lang="en-US" sz="2400" dirty="0">
                <a:latin typeface="Calibri" pitchFamily="34" charset="0"/>
              </a:rPr>
              <a:t>Deep </a:t>
            </a:r>
            <a:r>
              <a:rPr lang="en-US" sz="2400" dirty="0" err="1">
                <a:latin typeface="Calibri" pitchFamily="34" charset="0"/>
              </a:rPr>
              <a:t>transvese</a:t>
            </a:r>
            <a:r>
              <a:rPr lang="en-US" sz="2400" dirty="0">
                <a:latin typeface="Calibri" pitchFamily="34" charset="0"/>
              </a:rPr>
              <a:t> arrest</a:t>
            </a:r>
          </a:p>
          <a:p>
            <a:pPr marL="914400" lvl="1" indent="-514350">
              <a:buFont typeface="+mj-lt"/>
              <a:buAutoNum type="romanLcPeriod"/>
            </a:pPr>
            <a:r>
              <a:rPr lang="en-US" sz="2400" dirty="0">
                <a:latin typeface="Calibri" pitchFamily="34" charset="0"/>
              </a:rPr>
              <a:t>Breech presentation</a:t>
            </a:r>
          </a:p>
          <a:p>
            <a:pPr marL="914400" lvl="1" indent="-514350">
              <a:buFont typeface="+mj-lt"/>
              <a:buAutoNum type="romanLcPeriod"/>
            </a:pPr>
            <a:r>
              <a:rPr lang="en-US" sz="2400" dirty="0">
                <a:latin typeface="Calibri" pitchFamily="34" charset="0"/>
              </a:rPr>
              <a:t>Face presentation</a:t>
            </a:r>
          </a:p>
          <a:p>
            <a:pPr marL="914400" lvl="1" indent="-514350">
              <a:buFont typeface="+mj-lt"/>
              <a:buAutoNum type="romanLcPeriod"/>
            </a:pPr>
            <a:r>
              <a:rPr lang="en-US" sz="2400" dirty="0">
                <a:latin typeface="Calibri" pitchFamily="34" charset="0"/>
              </a:rPr>
              <a:t>Shoulder presentation</a:t>
            </a:r>
          </a:p>
          <a:p>
            <a:pPr marL="914400" lvl="1" indent="-514350">
              <a:buFont typeface="+mj-lt"/>
              <a:buAutoNum type="romanLcPeriod"/>
            </a:pPr>
            <a:r>
              <a:rPr lang="en-US" sz="2400" dirty="0">
                <a:latin typeface="Calibri" pitchFamily="34" charset="0"/>
              </a:rPr>
              <a:t>Brow presentation</a:t>
            </a:r>
          </a:p>
          <a:p>
            <a:pPr marL="914400" lvl="1" indent="-514350">
              <a:buFont typeface="+mj-lt"/>
              <a:buAutoNum type="romanLcPeriod"/>
            </a:pPr>
            <a:r>
              <a:rPr lang="en-US" sz="2400" dirty="0">
                <a:latin typeface="Calibri" pitchFamily="34" charset="0"/>
              </a:rPr>
              <a:t>Compound lie</a:t>
            </a:r>
          </a:p>
          <a:p>
            <a:pPr marL="914400" lvl="1" indent="-514350">
              <a:buFont typeface="+mj-lt"/>
              <a:buAutoNum type="romanLcPeriod"/>
            </a:pPr>
            <a:r>
              <a:rPr lang="en-US" sz="2400" dirty="0">
                <a:latin typeface="Calibri" pitchFamily="34" charset="0"/>
              </a:rPr>
              <a:t>Unstable lie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935480"/>
            <a:ext cx="8839200" cy="4693920"/>
          </a:xfrm>
        </p:spPr>
        <p:txBody>
          <a:bodyPr/>
          <a:lstStyle/>
          <a:p>
            <a:r>
              <a:rPr lang="en-US" dirty="0"/>
              <a:t>Observation of maternal pulse rate, </a:t>
            </a:r>
            <a:r>
              <a:rPr lang="en-US" dirty="0" err="1"/>
              <a:t>bp</a:t>
            </a:r>
            <a:r>
              <a:rPr lang="en-US" dirty="0"/>
              <a:t>, pulse &amp; temp recorded on the </a:t>
            </a:r>
            <a:r>
              <a:rPr lang="en-US" dirty="0" err="1"/>
              <a:t>partograph</a:t>
            </a:r>
            <a:endParaRPr lang="en-US" dirty="0"/>
          </a:p>
          <a:p>
            <a:r>
              <a:rPr lang="en-US" dirty="0"/>
              <a:t>Record the frequency, duration &amp; strength of uterine contractions every 15-30 </a:t>
            </a:r>
            <a:r>
              <a:rPr lang="en-US" dirty="0" err="1"/>
              <a:t>mins</a:t>
            </a:r>
            <a:r>
              <a:rPr lang="en-US" dirty="0"/>
              <a:t> on the </a:t>
            </a:r>
            <a:r>
              <a:rPr lang="en-US" dirty="0" err="1"/>
              <a:t>partograph</a:t>
            </a:r>
            <a:endParaRPr lang="en-US" dirty="0"/>
          </a:p>
          <a:p>
            <a:r>
              <a:rPr lang="en-US" dirty="0" err="1"/>
              <a:t>Continous</a:t>
            </a:r>
            <a:r>
              <a:rPr lang="en-US" dirty="0"/>
              <a:t> monitoring of the </a:t>
            </a:r>
            <a:r>
              <a:rPr lang="en-US" dirty="0" err="1"/>
              <a:t>foetal</a:t>
            </a:r>
            <a:r>
              <a:rPr lang="en-US" dirty="0"/>
              <a:t> heart rate. The midwife should be vigilant for signs of </a:t>
            </a:r>
            <a:r>
              <a:rPr lang="en-US" dirty="0" err="1"/>
              <a:t>foetal</a:t>
            </a:r>
            <a:r>
              <a:rPr lang="en-US" dirty="0"/>
              <a:t> distress</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0_innerEl" descr="The occiput is allowed to ride over the perineum"/>
          <p:cNvPicPr>
            <a:picLocks noGrp="1"/>
          </p:cNvPicPr>
          <p:nvPr>
            <p:ph idx="1"/>
          </p:nvPr>
        </p:nvPicPr>
        <p:blipFill>
          <a:blip r:embed="rId2" cstate="print"/>
          <a:srcRect/>
          <a:stretch>
            <a:fillRect/>
          </a:stretch>
        </p:blipFill>
        <p:spPr bwMode="auto">
          <a:xfrm>
            <a:off x="0" y="381000"/>
            <a:ext cx="9144000" cy="61722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1_innerEl" descr="The head delivered"/>
          <p:cNvPicPr>
            <a:picLocks noGrp="1"/>
          </p:cNvPicPr>
          <p:nvPr>
            <p:ph idx="1"/>
          </p:nvPr>
        </p:nvPicPr>
        <p:blipFill>
          <a:blip r:embed="rId2" cstate="print"/>
          <a:srcRect/>
          <a:stretch>
            <a:fillRect/>
          </a:stretch>
        </p:blipFill>
        <p:spPr bwMode="auto">
          <a:xfrm>
            <a:off x="0" y="0"/>
            <a:ext cx="8763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lnSpcReduction="10000"/>
          </a:bodyPr>
          <a:lstStyle/>
          <a:p>
            <a:r>
              <a:rPr lang="en-US" sz="2800" i="1" dirty="0"/>
              <a:t>Obstructed </a:t>
            </a:r>
            <a:r>
              <a:rPr lang="en-US" sz="2800" i="1" dirty="0" err="1"/>
              <a:t>labour</a:t>
            </a:r>
            <a:r>
              <a:rPr lang="en-US" sz="2800" dirty="0"/>
              <a:t>; Because the face, unlike the vertex, does not mould, a minor degree of pelvic contraction may result in obstructed </a:t>
            </a:r>
            <a:r>
              <a:rPr lang="en-US" sz="2800" dirty="0" err="1"/>
              <a:t>labour</a:t>
            </a:r>
            <a:endParaRPr lang="en-US" sz="2800" dirty="0"/>
          </a:p>
          <a:p>
            <a:r>
              <a:rPr lang="en-US" sz="2800" i="1" dirty="0"/>
              <a:t>Cord </a:t>
            </a:r>
            <a:r>
              <a:rPr lang="en-US" sz="2800" i="1" dirty="0" err="1"/>
              <a:t>prolapse</a:t>
            </a:r>
            <a:r>
              <a:rPr lang="en-US" sz="2800" i="1" dirty="0"/>
              <a:t>;</a:t>
            </a:r>
            <a:r>
              <a:rPr lang="en-US" sz="2800" dirty="0"/>
              <a:t> A prolapsed cord is more common when the membranes rupture because the face is an ill-fitting presenting part.</a:t>
            </a:r>
            <a:endParaRPr lang="en-US" sz="2800" i="1" dirty="0"/>
          </a:p>
          <a:p>
            <a:r>
              <a:rPr lang="en-US" sz="2800" i="1" dirty="0"/>
              <a:t>Facial </a:t>
            </a:r>
            <a:r>
              <a:rPr lang="en-US" sz="2800" i="1" dirty="0" err="1"/>
              <a:t>bruising;</a:t>
            </a:r>
            <a:r>
              <a:rPr lang="en-US" sz="2800" dirty="0" err="1"/>
              <a:t>The</a:t>
            </a:r>
            <a:r>
              <a:rPr lang="en-US" sz="2800" dirty="0"/>
              <a:t> baby’s face is always bruised and swollen at birth with </a:t>
            </a:r>
            <a:r>
              <a:rPr lang="en-US" sz="2800" dirty="0" err="1"/>
              <a:t>oedematous</a:t>
            </a:r>
            <a:r>
              <a:rPr lang="en-US" sz="2800" dirty="0"/>
              <a:t> eyelids and lips;</a:t>
            </a:r>
          </a:p>
          <a:p>
            <a:r>
              <a:rPr lang="en-US" sz="2800" i="1" dirty="0"/>
              <a:t>Cerebral </a:t>
            </a:r>
            <a:r>
              <a:rPr lang="en-US" sz="2800" i="1" dirty="0" err="1"/>
              <a:t>haemorrhage</a:t>
            </a:r>
            <a:r>
              <a:rPr lang="en-US" sz="2800" dirty="0" err="1"/>
              <a:t>;The</a:t>
            </a:r>
            <a:r>
              <a:rPr lang="en-US" sz="2800" dirty="0"/>
              <a:t> lack of </a:t>
            </a:r>
            <a:r>
              <a:rPr lang="en-US" sz="2800" dirty="0" err="1"/>
              <a:t>moulding</a:t>
            </a:r>
            <a:r>
              <a:rPr lang="en-US" sz="2800" dirty="0"/>
              <a:t> of the facial bones can lead to intracranial </a:t>
            </a:r>
            <a:r>
              <a:rPr lang="en-US" sz="2800" dirty="0" err="1"/>
              <a:t>haemorrhage</a:t>
            </a:r>
            <a:r>
              <a:rPr lang="en-US" sz="2800" dirty="0"/>
              <a:t> caused by excessive compression of the fetal skull , in the typical </a:t>
            </a:r>
            <a:r>
              <a:rPr lang="en-US" sz="2800" dirty="0" err="1"/>
              <a:t>moulding</a:t>
            </a:r>
            <a:r>
              <a:rPr lang="en-US" sz="2800" dirty="0"/>
              <a:t> of the fetal skull found in this presentation;</a:t>
            </a:r>
          </a:p>
        </p:txBody>
      </p:sp>
      <p:sp>
        <p:nvSpPr>
          <p:cNvPr id="2" name="Title 1"/>
          <p:cNvSpPr>
            <a:spLocks noGrp="1"/>
          </p:cNvSpPr>
          <p:nvPr>
            <p:ph type="title"/>
          </p:nvPr>
        </p:nvSpPr>
        <p:spPr>
          <a:xfrm>
            <a:off x="457200" y="277813"/>
            <a:ext cx="8229600" cy="941387"/>
          </a:xfrm>
        </p:spPr>
        <p:txBody>
          <a:bodyPr>
            <a:normAutofit fontScale="90000"/>
          </a:bodyPr>
          <a:lstStyle/>
          <a:p>
            <a:r>
              <a:rPr lang="en-US" dirty="0"/>
              <a:t>Complications of face presentation</a:t>
            </a:r>
          </a:p>
        </p:txBody>
      </p:sp>
    </p:spTree>
  </p:cSld>
  <p:clrMapOvr>
    <a:masterClrMapping/>
  </p:clrMapOv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i="1" dirty="0"/>
              <a:t>Maternal trauma;</a:t>
            </a:r>
            <a:r>
              <a:rPr lang="en-US" sz="2800" dirty="0"/>
              <a:t> Extensive </a:t>
            </a:r>
            <a:r>
              <a:rPr lang="en-US" sz="2800" dirty="0" err="1"/>
              <a:t>perineal</a:t>
            </a:r>
            <a:r>
              <a:rPr lang="en-US" sz="2800" dirty="0"/>
              <a:t> lacerations may occur at birth owing to the large </a:t>
            </a:r>
            <a:r>
              <a:rPr lang="en-US" sz="2800" dirty="0" err="1"/>
              <a:t>submentovertical</a:t>
            </a:r>
            <a:r>
              <a:rPr lang="en-US" sz="2800" dirty="0"/>
              <a:t> and </a:t>
            </a:r>
            <a:r>
              <a:rPr lang="en-US" sz="2800" dirty="0" err="1"/>
              <a:t>biparietal</a:t>
            </a:r>
            <a:r>
              <a:rPr lang="en-US" sz="2800" dirty="0"/>
              <a:t> diameters distending the vagina and </a:t>
            </a:r>
            <a:r>
              <a:rPr lang="en-US" sz="2800" dirty="0" err="1"/>
              <a:t>perineum.There</a:t>
            </a:r>
            <a:r>
              <a:rPr lang="en-US" sz="2800" dirty="0"/>
              <a:t> is an increased incidence of operative delivery, either forceps delivery or caesarean section, both of which increase maternal morbidity.</a:t>
            </a:r>
            <a:endParaRPr lang="en-US" sz="2800" i="1" dirty="0"/>
          </a:p>
          <a:p>
            <a:endParaRPr lang="en-US" sz="2800" dirty="0"/>
          </a:p>
        </p:txBody>
      </p:sp>
    </p:spTree>
  </p:cSld>
  <p:clrMapOvr>
    <a:masterClrMapping/>
  </p:clrMapOv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buNone/>
            </a:pPr>
            <a:r>
              <a:rPr lang="en-US" sz="2800" dirty="0"/>
              <a:t>Breech presentation occurs in about three percent of labour . Due to the high risks to both the mother and the baby, the present practice is to book all mothers with breech presentation for caesarean section.</a:t>
            </a:r>
          </a:p>
          <a:p>
            <a:pPr>
              <a:buNone/>
            </a:pPr>
            <a:r>
              <a:rPr lang="en-US" sz="2800" dirty="0"/>
              <a:t>In breech presentation, the foetus lies with the buttocks in the lower pole of the uterus, after 34 weeks of pregnancy</a:t>
            </a:r>
          </a:p>
        </p:txBody>
      </p:sp>
      <p:sp>
        <p:nvSpPr>
          <p:cNvPr id="2" name="Title 1"/>
          <p:cNvSpPr>
            <a:spLocks noGrp="1"/>
          </p:cNvSpPr>
          <p:nvPr>
            <p:ph type="title"/>
          </p:nvPr>
        </p:nvSpPr>
        <p:spPr>
          <a:xfrm>
            <a:off x="0" y="1"/>
            <a:ext cx="9144000" cy="914399"/>
          </a:xfrm>
          <a:solidFill>
            <a:srgbClr val="7030A0"/>
          </a:solidFill>
        </p:spPr>
        <p:txBody>
          <a:bodyPr/>
          <a:lstStyle/>
          <a:p>
            <a:r>
              <a:rPr lang="en-US" b="1" dirty="0">
                <a:solidFill>
                  <a:srgbClr val="FFFF00"/>
                </a:solidFill>
              </a:rPr>
              <a:t>BREECH PRESENTATION</a:t>
            </a:r>
          </a:p>
        </p:txBody>
      </p:sp>
    </p:spTree>
  </p:cSld>
  <p:clrMapOvr>
    <a:masterClrMapping/>
  </p:clrMapOv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Maternal causes include contracted pelvis, polyhydramnios and multiple pregnancy</a:t>
            </a:r>
          </a:p>
          <a:p>
            <a:r>
              <a:rPr lang="en-US" dirty="0"/>
              <a:t>Foetal causes include pre-term labour, hydrocephalus, extended legs</a:t>
            </a:r>
          </a:p>
        </p:txBody>
      </p:sp>
      <p:sp>
        <p:nvSpPr>
          <p:cNvPr id="2" name="Title 1"/>
          <p:cNvSpPr>
            <a:spLocks noGrp="1"/>
          </p:cNvSpPr>
          <p:nvPr>
            <p:ph type="title"/>
          </p:nvPr>
        </p:nvSpPr>
        <p:spPr/>
        <p:txBody>
          <a:bodyPr>
            <a:normAutofit fontScale="90000"/>
          </a:bodyPr>
          <a:lstStyle/>
          <a:p>
            <a:r>
              <a:rPr lang="en-US" dirty="0"/>
              <a:t>Factors contributing to breech presentation are</a:t>
            </a:r>
          </a:p>
        </p:txBody>
      </p:sp>
    </p:spTree>
  </p:cSld>
  <p:clrMapOvr>
    <a:masterClrMapping/>
  </p:clrMapOvr>
  <p:transition/>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fontScale="92500" lnSpcReduction="10000"/>
          </a:bodyPr>
          <a:lstStyle/>
          <a:p>
            <a:r>
              <a:rPr lang="en-US" b="1" dirty="0"/>
              <a:t>Complete breech</a:t>
            </a:r>
          </a:p>
          <a:p>
            <a:pPr>
              <a:buNone/>
            </a:pPr>
            <a:r>
              <a:rPr lang="en-US" dirty="0" err="1"/>
              <a:t>Foetal</a:t>
            </a:r>
            <a:r>
              <a:rPr lang="en-US" dirty="0"/>
              <a:t> attitude is one of complete flexion, with hips &amp; knees both flexed &amp; feet tucked in beside the buttocks</a:t>
            </a:r>
            <a:endParaRPr lang="en-US" b="1" dirty="0"/>
          </a:p>
          <a:p>
            <a:r>
              <a:rPr lang="en-US" b="1" dirty="0"/>
              <a:t>Breech with extended legs( frank breech)</a:t>
            </a:r>
          </a:p>
          <a:p>
            <a:pPr>
              <a:buNone/>
            </a:pPr>
            <a:r>
              <a:rPr lang="en-US" dirty="0"/>
              <a:t>the buttocks present with the hips flexed and the legs extended against the abdomen and chest; this is the most common type of breech presentation</a:t>
            </a:r>
          </a:p>
          <a:p>
            <a:r>
              <a:rPr lang="en-US" b="1" dirty="0"/>
              <a:t>Footling breech</a:t>
            </a:r>
          </a:p>
          <a:p>
            <a:pPr>
              <a:buNone/>
            </a:pPr>
            <a:r>
              <a:rPr lang="en-US" dirty="0"/>
              <a:t>Rare. One or both feet present because neither hips nor knees are fully flexed. The feet are lower than the buttocks</a:t>
            </a:r>
          </a:p>
          <a:p>
            <a:r>
              <a:rPr lang="en-US" b="1" dirty="0"/>
              <a:t>Knee presentation</a:t>
            </a:r>
          </a:p>
          <a:p>
            <a:pPr>
              <a:buNone/>
            </a:pPr>
            <a:r>
              <a:rPr lang="en-US" dirty="0"/>
              <a:t>Very rare. One or both hips are extended with the knees flexed</a:t>
            </a:r>
          </a:p>
          <a:p>
            <a:pPr>
              <a:buNone/>
            </a:pPr>
            <a:endParaRPr lang="en-US" dirty="0"/>
          </a:p>
        </p:txBody>
      </p:sp>
      <p:sp>
        <p:nvSpPr>
          <p:cNvPr id="2" name="Title 1"/>
          <p:cNvSpPr>
            <a:spLocks noGrp="1"/>
          </p:cNvSpPr>
          <p:nvPr>
            <p:ph type="title"/>
          </p:nvPr>
        </p:nvSpPr>
        <p:spPr/>
        <p:txBody>
          <a:bodyPr>
            <a:normAutofit fontScale="90000"/>
          </a:bodyPr>
          <a:lstStyle/>
          <a:p>
            <a:r>
              <a:rPr lang="en-US" dirty="0"/>
              <a:t>Types of breech presentation &amp; position</a:t>
            </a:r>
          </a:p>
        </p:txBody>
      </p:sp>
    </p:spTree>
  </p:cSld>
  <p:clrMapOvr>
    <a:masterClrMapping/>
  </p:clrMapOv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t2.gstatic.com/images?q=tbn:ANd9GcRS0zfs3fs99Yyeh8vXtso8maRWCVebzPIdSHtDb_pEm8gSg_yG3MB3YidJSA"/>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medicalimages.allrefer.com/large/breech-series-3.jpg"/>
          <p:cNvPicPr>
            <a:picLocks noGrp="1"/>
          </p:cNvPicPr>
          <p:nvPr>
            <p:ph idx="1"/>
          </p:nvPr>
        </p:nvPicPr>
        <p:blipFill>
          <a:blip r:embed="rId2" cstate="print"/>
          <a:srcRect/>
          <a:stretch>
            <a:fillRect/>
          </a:stretch>
        </p:blipFill>
        <p:spPr bwMode="auto">
          <a:xfrm>
            <a:off x="0" y="0"/>
            <a:ext cx="8763000" cy="67056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arabicobgyn.net/doc/breech_files/image002.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u="sng" dirty="0">
                <a:solidFill>
                  <a:srgbClr val="000000"/>
                </a:solidFill>
                <a:latin typeface="Calibri" pitchFamily="34" charset="0"/>
                <a:ea typeface="Microsoft YaHei" charset="-122"/>
              </a:rPr>
              <a:t>DEFINITION:</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4" charset="0"/>
                <a:ea typeface="Microsoft YaHei" charset="-122"/>
              </a:rPr>
              <a:t>A </a:t>
            </a:r>
            <a:r>
              <a:rPr lang="en-GB" dirty="0" err="1">
                <a:solidFill>
                  <a:srgbClr val="000000"/>
                </a:solidFill>
                <a:latin typeface="Calibri" pitchFamily="34" charset="0"/>
                <a:ea typeface="Microsoft YaHei" charset="-122"/>
              </a:rPr>
              <a:t>pathophysiological</a:t>
            </a:r>
            <a:r>
              <a:rPr lang="en-GB" dirty="0">
                <a:solidFill>
                  <a:srgbClr val="000000"/>
                </a:solidFill>
                <a:latin typeface="Calibri" pitchFamily="34" charset="0"/>
                <a:ea typeface="Microsoft YaHei" charset="-122"/>
              </a:rPr>
              <a:t> process in the conduct of labour</a:t>
            </a:r>
          </a:p>
          <a:p>
            <a:pPr indent="-341313">
              <a:spcBef>
                <a:spcPts val="8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u="sng" dirty="0">
                <a:solidFill>
                  <a:srgbClr val="000000"/>
                </a:solidFill>
                <a:latin typeface="Calibri" pitchFamily="34" charset="0"/>
                <a:ea typeface="Microsoft YaHei" charset="-122"/>
              </a:rPr>
              <a:t>PROLONGED LABOUR</a:t>
            </a:r>
          </a:p>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a:solidFill>
                  <a:srgbClr val="000000"/>
                </a:solidFill>
                <a:latin typeface="Calibri" pitchFamily="34" charset="0"/>
                <a:ea typeface="Microsoft YaHei" charset="-122"/>
              </a:rPr>
              <a:t>definition</a:t>
            </a:r>
          </a:p>
          <a:p>
            <a:pPr indent="-341313">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latin typeface="Calibri" pitchFamily="34" charset="0"/>
              </a:rPr>
              <a:t>Prolonged </a:t>
            </a:r>
            <a:r>
              <a:rPr lang="en-US" dirty="0" err="1">
                <a:latin typeface="Calibri" pitchFamily="34" charset="0"/>
              </a:rPr>
              <a:t>labour</a:t>
            </a:r>
            <a:r>
              <a:rPr lang="en-US" dirty="0">
                <a:latin typeface="Calibri" pitchFamily="34" charset="0"/>
              </a:rPr>
              <a:t> is </a:t>
            </a:r>
            <a:r>
              <a:rPr lang="en-US" b="1" dirty="0">
                <a:latin typeface="Calibri" pitchFamily="34" charset="0"/>
              </a:rPr>
              <a:t>active </a:t>
            </a:r>
            <a:r>
              <a:rPr lang="en-US" b="1" dirty="0" err="1">
                <a:latin typeface="Calibri" pitchFamily="34" charset="0"/>
              </a:rPr>
              <a:t>labour</a:t>
            </a:r>
            <a:r>
              <a:rPr lang="en-US" b="1" dirty="0">
                <a:latin typeface="Calibri" pitchFamily="34" charset="0"/>
              </a:rPr>
              <a:t> </a:t>
            </a:r>
            <a:r>
              <a:rPr lang="en-US" dirty="0">
                <a:latin typeface="Calibri" pitchFamily="34" charset="0"/>
              </a:rPr>
              <a:t>with regular uterine contractions and progressive cervical dilatation, which lasts for more than 12 hours in both </a:t>
            </a:r>
            <a:r>
              <a:rPr lang="en-US" dirty="0" err="1">
                <a:latin typeface="Calibri" pitchFamily="34" charset="0"/>
              </a:rPr>
              <a:t>multiparas</a:t>
            </a:r>
            <a:r>
              <a:rPr lang="en-US" dirty="0">
                <a:latin typeface="Calibri" pitchFamily="34" charset="0"/>
              </a:rPr>
              <a:t> and </a:t>
            </a:r>
            <a:r>
              <a:rPr lang="en-US" dirty="0" err="1">
                <a:latin typeface="Calibri" pitchFamily="34" charset="0"/>
              </a:rPr>
              <a:t>primigravidas</a:t>
            </a:r>
            <a:r>
              <a:rPr lang="en-US" dirty="0">
                <a:latin typeface="Calibri" pitchFamily="34" charset="0"/>
              </a:rPr>
              <a:t>. </a:t>
            </a:r>
            <a:endParaRPr lang="en-GB" dirty="0">
              <a:solidFill>
                <a:srgbClr val="000000"/>
              </a:solidFill>
              <a:latin typeface="Calibri" pitchFamily="34" charset="0"/>
              <a:ea typeface="Microsoft YaHei" charset="-122"/>
            </a:endParaRPr>
          </a:p>
          <a:p>
            <a:endParaRPr lang="en-US" dirty="0">
              <a:latin typeface="Calibri" pitchFamily="34" charset="0"/>
            </a:endParaRPr>
          </a:p>
        </p:txBody>
      </p:sp>
      <p:sp>
        <p:nvSpPr>
          <p:cNvPr id="2" name="Title 1"/>
          <p:cNvSpPr>
            <a:spLocks noGrp="1"/>
          </p:cNvSpPr>
          <p:nvPr>
            <p:ph type="title"/>
          </p:nvPr>
        </p:nvSpPr>
        <p:spPr>
          <a:xfrm>
            <a:off x="0" y="228600"/>
            <a:ext cx="9144000" cy="1066800"/>
          </a:xfrm>
          <a:solidFill>
            <a:srgbClr val="00B0F0"/>
          </a:solidFill>
        </p:spPr>
        <p:txBody>
          <a:bodyPr>
            <a:normAutofit fontScale="90000"/>
          </a:bodyPr>
          <a:lstStyle/>
          <a:p>
            <a:r>
              <a:rPr lang="en-GB" dirty="0">
                <a:solidFill>
                  <a:schemeClr val="bg1"/>
                </a:solidFill>
                <a:latin typeface="Calibri" pitchFamily="32" charset="0"/>
                <a:ea typeface="Microsoft YaHei" charset="-122"/>
              </a:rPr>
              <a:t/>
            </a:r>
            <a:br>
              <a:rPr lang="en-GB" dirty="0">
                <a:solidFill>
                  <a:schemeClr val="bg1"/>
                </a:solidFill>
                <a:latin typeface="Calibri" pitchFamily="32" charset="0"/>
                <a:ea typeface="Microsoft YaHei" charset="-122"/>
              </a:rPr>
            </a:br>
            <a:r>
              <a:rPr lang="en-GB" dirty="0">
                <a:solidFill>
                  <a:schemeClr val="bg1"/>
                </a:solidFill>
                <a:latin typeface="Calibri" pitchFamily="32" charset="0"/>
                <a:ea typeface="Microsoft YaHei" charset="-122"/>
              </a:rPr>
              <a:t>ABNORMAL LABOUR</a:t>
            </a:r>
            <a:br>
              <a:rPr lang="en-GB" dirty="0">
                <a:solidFill>
                  <a:schemeClr val="bg1"/>
                </a:solidFill>
                <a:latin typeface="Calibri" pitchFamily="32" charset="0"/>
                <a:ea typeface="Microsoft YaHei" charset="-122"/>
              </a:rPr>
            </a:br>
            <a:endParaRPr lang="en-US" dirty="0">
              <a:solidFill>
                <a:schemeClr val="bg1"/>
              </a:solidFill>
            </a:endParaRPr>
          </a:p>
        </p:txBody>
      </p:sp>
    </p:spTree>
  </p:cSld>
  <p:clrMapOvr>
    <a:masterClrMapping/>
  </p:clrMapOv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Extended legs</a:t>
            </a:r>
          </a:p>
          <a:p>
            <a:r>
              <a:rPr lang="en-US" dirty="0"/>
              <a:t>Preterm labour</a:t>
            </a:r>
          </a:p>
          <a:p>
            <a:r>
              <a:rPr lang="en-US" dirty="0"/>
              <a:t>Multiple pregnancy</a:t>
            </a:r>
          </a:p>
          <a:p>
            <a:r>
              <a:rPr lang="en-US" dirty="0"/>
              <a:t>Polyhydramnios</a:t>
            </a:r>
          </a:p>
          <a:p>
            <a:r>
              <a:rPr lang="en-US" dirty="0"/>
              <a:t>Hydrocephaly</a:t>
            </a:r>
          </a:p>
          <a:p>
            <a:r>
              <a:rPr lang="en-US" dirty="0"/>
              <a:t>Uterine abnormalities</a:t>
            </a:r>
          </a:p>
          <a:p>
            <a:r>
              <a:rPr lang="en-US" dirty="0"/>
              <a:t>Placenta praevia</a:t>
            </a:r>
          </a:p>
        </p:txBody>
      </p:sp>
      <p:sp>
        <p:nvSpPr>
          <p:cNvPr id="2" name="Title 1"/>
          <p:cNvSpPr>
            <a:spLocks noGrp="1"/>
          </p:cNvSpPr>
          <p:nvPr>
            <p:ph type="title"/>
          </p:nvPr>
        </p:nvSpPr>
        <p:spPr/>
        <p:txBody>
          <a:bodyPr>
            <a:normAutofit/>
          </a:bodyPr>
          <a:lstStyle/>
          <a:p>
            <a:r>
              <a:rPr lang="en-US" dirty="0"/>
              <a:t>Causes of breech presentation</a:t>
            </a:r>
          </a:p>
        </p:txBody>
      </p:sp>
    </p:spTree>
  </p:cSld>
  <p:clrMapOvr>
    <a:masterClrMapping/>
  </p:clrMapOv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181600"/>
          </a:xfrm>
        </p:spPr>
        <p:txBody>
          <a:bodyPr>
            <a:normAutofit lnSpcReduction="10000"/>
          </a:bodyPr>
          <a:lstStyle/>
          <a:p>
            <a:pPr>
              <a:buNone/>
            </a:pPr>
            <a:r>
              <a:rPr lang="en-US" sz="2800" u="sng" dirty="0"/>
              <a:t>Antenatal </a:t>
            </a:r>
            <a:r>
              <a:rPr lang="en-US" sz="2800" u="sng" dirty="0" err="1"/>
              <a:t>dx</a:t>
            </a:r>
            <a:r>
              <a:rPr lang="en-US" sz="2800" u="sng" dirty="0"/>
              <a:t>:</a:t>
            </a:r>
          </a:p>
          <a:p>
            <a:pPr>
              <a:buFont typeface="Wingdings" pitchFamily="2" charset="2"/>
              <a:buChar char="Ø"/>
            </a:pPr>
            <a:r>
              <a:rPr lang="en-US" sz="2800" dirty="0"/>
              <a:t>Abdominal examination;</a:t>
            </a:r>
          </a:p>
          <a:p>
            <a:r>
              <a:rPr lang="en-US" sz="2800" dirty="0"/>
              <a:t>Listen to the mother: She may tell you that she can feel that there is something very hard and uncomfortable under her ribs that makes breathing uncomfortable at times. If her baby’s feet are in the lower pole of the uterus she may feel some very hard kicks on her bladder</a:t>
            </a:r>
          </a:p>
          <a:p>
            <a:pPr>
              <a:buFont typeface="Wingdings" pitchFamily="2" charset="2"/>
              <a:buChar char="Ø"/>
            </a:pPr>
            <a:r>
              <a:rPr lang="en-US" sz="2800" dirty="0"/>
              <a:t>Palpation: In </a:t>
            </a:r>
            <a:r>
              <a:rPr lang="en-US" sz="2800" dirty="0" err="1"/>
              <a:t>primigravidae</a:t>
            </a:r>
            <a:r>
              <a:rPr lang="en-US" sz="2800" dirty="0"/>
              <a:t>, diagnosis is more difficult because of their firm abdominal muscles. On palpation the lie is longitudinal with a soft presentation</a:t>
            </a:r>
            <a:endParaRPr lang="en-US" sz="2800" b="1" dirty="0"/>
          </a:p>
        </p:txBody>
      </p:sp>
      <p:sp>
        <p:nvSpPr>
          <p:cNvPr id="2" name="Title 1"/>
          <p:cNvSpPr>
            <a:spLocks noGrp="1"/>
          </p:cNvSpPr>
          <p:nvPr>
            <p:ph type="title"/>
          </p:nvPr>
        </p:nvSpPr>
        <p:spPr/>
        <p:txBody>
          <a:bodyPr>
            <a:normAutofit fontScale="90000"/>
          </a:bodyPr>
          <a:lstStyle/>
          <a:p>
            <a:r>
              <a:rPr lang="en-US" dirty="0"/>
              <a:t>Diagnosis of breech presentation</a:t>
            </a:r>
          </a:p>
        </p:txBody>
      </p:sp>
    </p:spTree>
  </p:cSld>
  <p:clrMapOvr>
    <a:masterClrMapping/>
  </p:clrMapOvr>
  <p:transition/>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sz="2800" dirty="0"/>
              <a:t>The head can usually be felt in the </a:t>
            </a:r>
            <a:r>
              <a:rPr lang="en-US" sz="2800" dirty="0" err="1"/>
              <a:t>fundus</a:t>
            </a:r>
            <a:r>
              <a:rPr lang="en-US" sz="2800" dirty="0"/>
              <a:t> as a round hard mass, which may be made to move independently of the back by balloting it with one or both hands</a:t>
            </a:r>
          </a:p>
          <a:p>
            <a:pPr>
              <a:buFont typeface="Wingdings" pitchFamily="2" charset="2"/>
              <a:buChar char="Ø"/>
            </a:pPr>
            <a:r>
              <a:rPr lang="en-US" sz="2800" u="sng" dirty="0"/>
              <a:t>Auscultation</a:t>
            </a:r>
          </a:p>
          <a:p>
            <a:r>
              <a:rPr lang="en-US" sz="2800" dirty="0"/>
              <a:t>When the breech has not passed through the pelvic brim the fetal heart is heard most clearly above the umbilicus. When the legs are extended the breech descends into the pelvis easily. The fetal heart is then heard at a lower level</a:t>
            </a:r>
          </a:p>
          <a:p>
            <a:pPr>
              <a:buFont typeface="Wingdings" pitchFamily="2" charset="2"/>
              <a:buChar char="Ø"/>
            </a:pPr>
            <a:r>
              <a:rPr lang="en-US" sz="2800" u="sng" dirty="0"/>
              <a:t>Ultrasound examination</a:t>
            </a:r>
          </a:p>
          <a:p>
            <a:r>
              <a:rPr lang="en-US" sz="2800" dirty="0"/>
              <a:t>This may be used to demonstrate a breech presentation.</a:t>
            </a:r>
          </a:p>
          <a:p>
            <a:pPr>
              <a:buFont typeface="Wingdings" pitchFamily="2" charset="2"/>
              <a:buChar char="Ø"/>
            </a:pPr>
            <a:r>
              <a:rPr lang="en-US" sz="2800" u="sng" dirty="0"/>
              <a:t>X-ray examination</a:t>
            </a:r>
          </a:p>
          <a:p>
            <a:r>
              <a:rPr lang="en-US" sz="2800" dirty="0"/>
              <a:t>Although largely superseded by ultrasound, X-ray has the added advantage of allowing </a:t>
            </a:r>
            <a:r>
              <a:rPr lang="en-US" sz="2800" dirty="0" err="1"/>
              <a:t>pelvimetry</a:t>
            </a:r>
            <a:r>
              <a:rPr lang="en-US" sz="2800" dirty="0"/>
              <a:t> to be performed at the same time.</a:t>
            </a:r>
          </a:p>
        </p:txBody>
      </p:sp>
    </p:spTree>
  </p:cSld>
  <p:clrMapOvr>
    <a:masterClrMapping/>
  </p:clrMapOv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u="sng" dirty="0"/>
              <a:t>DX during </a:t>
            </a:r>
            <a:r>
              <a:rPr lang="en-US" sz="2800" u="sng" dirty="0" err="1"/>
              <a:t>labour</a:t>
            </a:r>
            <a:r>
              <a:rPr lang="en-US" sz="2800" u="sng" dirty="0"/>
              <a:t>:</a:t>
            </a:r>
          </a:p>
          <a:p>
            <a:r>
              <a:rPr lang="en-US" sz="2800" dirty="0"/>
              <a:t>Abdominal examination;</a:t>
            </a:r>
          </a:p>
          <a:p>
            <a:pPr lvl="1"/>
            <a:r>
              <a:rPr lang="en-US" sz="2400" dirty="0"/>
              <a:t>Breech presentation may be diagnosed on admission in </a:t>
            </a:r>
            <a:r>
              <a:rPr lang="en-US" sz="2400" dirty="0" err="1"/>
              <a:t>labour</a:t>
            </a:r>
            <a:r>
              <a:rPr lang="en-US" sz="2400" dirty="0"/>
              <a:t>.</a:t>
            </a:r>
          </a:p>
          <a:p>
            <a:r>
              <a:rPr lang="en-US" sz="2800" dirty="0"/>
              <a:t>Vaginal examination</a:t>
            </a:r>
          </a:p>
          <a:p>
            <a:pPr lvl="1"/>
            <a:r>
              <a:rPr lang="en-US" sz="2400" dirty="0"/>
              <a:t>The breech feels soft and irregular with no sutures </a:t>
            </a:r>
            <a:r>
              <a:rPr lang="en-US" sz="2800" dirty="0"/>
              <a:t>palpable, although occasionally the sacrum may be mistaken for a hard head and the buttocks mistaken for caput succedaneum. The anus may be felt and fresh </a:t>
            </a:r>
            <a:r>
              <a:rPr lang="en-US" sz="2800" dirty="0" err="1"/>
              <a:t>meconium</a:t>
            </a:r>
            <a:r>
              <a:rPr lang="en-US" sz="2800" dirty="0"/>
              <a:t> on the examining finger is usually diagnostic. If the legs are extended the</a:t>
            </a:r>
            <a:r>
              <a:rPr lang="en-US" dirty="0"/>
              <a:t> e</a:t>
            </a:r>
            <a:r>
              <a:rPr lang="en-US" sz="2800" dirty="0"/>
              <a:t>xternal genitalia are very evident</a:t>
            </a:r>
            <a:endParaRPr lang="en-US" sz="2800" u="sng" dirty="0"/>
          </a:p>
        </p:txBody>
      </p:sp>
    </p:spTree>
  </p:cSld>
  <p:clrMapOvr>
    <a:masterClrMapping/>
  </p:clrMapOv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10200"/>
          </a:xfrm>
        </p:spPr>
        <p:txBody>
          <a:bodyPr>
            <a:normAutofit/>
          </a:bodyPr>
          <a:lstStyle/>
          <a:p>
            <a:endParaRPr lang="en-US" b="1" dirty="0"/>
          </a:p>
          <a:p>
            <a:r>
              <a:rPr lang="en-US" dirty="0"/>
              <a:t>The midwife refers the mother to a doctor at thirty two weeks if the breech presentation persists.</a:t>
            </a:r>
          </a:p>
          <a:p>
            <a:r>
              <a:rPr lang="en-US" dirty="0"/>
              <a:t>An x-ray may be done should there be any doubts in diagnosis. It may reveal the following:</a:t>
            </a:r>
          </a:p>
          <a:p>
            <a:pPr lvl="1">
              <a:buFont typeface="Wingdings" pitchFamily="2" charset="2"/>
              <a:buChar char="Ø"/>
            </a:pPr>
            <a:r>
              <a:rPr lang="en-US" dirty="0"/>
              <a:t>Shape and size of the pelvis</a:t>
            </a:r>
          </a:p>
          <a:p>
            <a:pPr lvl="1">
              <a:buFont typeface="Wingdings" pitchFamily="2" charset="2"/>
              <a:buChar char="Ø"/>
            </a:pPr>
            <a:r>
              <a:rPr lang="en-US" dirty="0"/>
              <a:t>Size of foetus</a:t>
            </a:r>
          </a:p>
          <a:p>
            <a:pPr lvl="1">
              <a:buFont typeface="Wingdings" pitchFamily="2" charset="2"/>
              <a:buChar char="Ø"/>
            </a:pPr>
            <a:r>
              <a:rPr lang="en-US" dirty="0"/>
              <a:t>Foetal abnormalities, for example; hydrocephally</a:t>
            </a:r>
          </a:p>
          <a:p>
            <a:pPr lvl="1">
              <a:buFont typeface="Wingdings" pitchFamily="2" charset="2"/>
              <a:buChar char="Ø"/>
            </a:pPr>
            <a:r>
              <a:rPr lang="en-US" dirty="0"/>
              <a:t>Whether the legs are extended or flexed</a:t>
            </a:r>
          </a:p>
        </p:txBody>
      </p:sp>
      <p:sp>
        <p:nvSpPr>
          <p:cNvPr id="2" name="Title 1"/>
          <p:cNvSpPr>
            <a:spLocks noGrp="1"/>
          </p:cNvSpPr>
          <p:nvPr>
            <p:ph type="title"/>
          </p:nvPr>
        </p:nvSpPr>
        <p:spPr>
          <a:xfrm>
            <a:off x="0" y="1"/>
            <a:ext cx="9144000" cy="1219199"/>
          </a:xfrm>
        </p:spPr>
        <p:txBody>
          <a:bodyPr>
            <a:normAutofit fontScale="90000"/>
          </a:bodyPr>
          <a:lstStyle/>
          <a:p>
            <a:r>
              <a:rPr lang="en-US" b="1" dirty="0"/>
              <a:t>Pre-Natal Management of Breech</a:t>
            </a:r>
            <a:br>
              <a:rPr lang="en-US" b="1" dirty="0"/>
            </a:br>
            <a:r>
              <a:rPr lang="en-US" b="1" dirty="0"/>
              <a:t>Presentation</a:t>
            </a:r>
            <a:endParaRPr lang="en-US" dirty="0"/>
          </a:p>
        </p:txBody>
      </p:sp>
    </p:spTree>
  </p:cSld>
  <p:clrMapOvr>
    <a:masterClrMapping/>
  </p:clrMapOv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r>
              <a:rPr lang="en-US" dirty="0"/>
              <a:t>If the MW suspects or detects breech presentation at 36weeks’ gestation or later, she should refer the woman to a doctor</a:t>
            </a:r>
          </a:p>
          <a:p>
            <a:r>
              <a:rPr lang="en-US" dirty="0"/>
              <a:t>The presentation may be confirmed by ultrasound scan or occasionally by abdominal </a:t>
            </a:r>
            <a:r>
              <a:rPr lang="en-US" dirty="0" err="1"/>
              <a:t>xray</a:t>
            </a:r>
            <a:endParaRPr lang="en-US" dirty="0"/>
          </a:p>
        </p:txBody>
      </p:sp>
      <p:sp>
        <p:nvSpPr>
          <p:cNvPr id="2" name="Title 1"/>
          <p:cNvSpPr>
            <a:spLocks noGrp="1"/>
          </p:cNvSpPr>
          <p:nvPr>
            <p:ph type="title"/>
          </p:nvPr>
        </p:nvSpPr>
        <p:spPr>
          <a:xfrm>
            <a:off x="0" y="1"/>
            <a:ext cx="9144000" cy="761999"/>
          </a:xfrm>
          <a:solidFill>
            <a:srgbClr val="7030A0"/>
          </a:solidFill>
        </p:spPr>
        <p:txBody>
          <a:bodyPr>
            <a:normAutofit/>
          </a:bodyPr>
          <a:lstStyle/>
          <a:p>
            <a:r>
              <a:rPr lang="en-US" dirty="0">
                <a:solidFill>
                  <a:srgbClr val="FFFF00"/>
                </a:solidFill>
              </a:rPr>
              <a:t>ANTENATAL MANAGEMENT</a:t>
            </a:r>
          </a:p>
        </p:txBody>
      </p:sp>
    </p:spTree>
  </p:cSld>
  <p:clrMapOvr>
    <a:masterClrMapping/>
  </p:clrMapOv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6019800"/>
          </a:xfrm>
        </p:spPr>
        <p:txBody>
          <a:bodyPr>
            <a:normAutofit/>
          </a:bodyPr>
          <a:lstStyle/>
          <a:p>
            <a:r>
              <a:rPr lang="en-US" dirty="0"/>
              <a:t>ECV is the use of external manipulation on the mother’s abdomen to convert a breech to a cephalic presentation. ECV is offered at term by an experienced &amp; skilled practitioner</a:t>
            </a:r>
          </a:p>
          <a:p>
            <a:r>
              <a:rPr lang="en-US" dirty="0"/>
              <a:t>The success of the procedure not only depends on the skills &amp; experience of the practitioner, but also the position &amp; engagement of the </a:t>
            </a:r>
            <a:r>
              <a:rPr lang="en-US" dirty="0" err="1"/>
              <a:t>foetus</a:t>
            </a:r>
            <a:r>
              <a:rPr lang="en-US" dirty="0"/>
              <a:t>, liquor volume &amp; maternal parity</a:t>
            </a:r>
          </a:p>
          <a:p>
            <a:r>
              <a:rPr lang="en-US" dirty="0" err="1"/>
              <a:t>Ecv</a:t>
            </a:r>
            <a:r>
              <a:rPr lang="en-US" dirty="0"/>
              <a:t> can reduce the number of babies presenting by breech at term by 2/3 thus reducing the c/section rates </a:t>
            </a:r>
          </a:p>
        </p:txBody>
      </p:sp>
      <p:sp>
        <p:nvSpPr>
          <p:cNvPr id="2" name="Title 1"/>
          <p:cNvSpPr>
            <a:spLocks noGrp="1"/>
          </p:cNvSpPr>
          <p:nvPr>
            <p:ph type="title"/>
          </p:nvPr>
        </p:nvSpPr>
        <p:spPr>
          <a:xfrm>
            <a:off x="0" y="1"/>
            <a:ext cx="9144000" cy="761999"/>
          </a:xfrm>
          <a:solidFill>
            <a:schemeClr val="tx1"/>
          </a:solidFill>
        </p:spPr>
        <p:txBody>
          <a:bodyPr>
            <a:normAutofit/>
          </a:bodyPr>
          <a:lstStyle/>
          <a:p>
            <a:r>
              <a:rPr lang="en-US" b="1" dirty="0">
                <a:solidFill>
                  <a:schemeClr val="bg1"/>
                </a:solidFill>
              </a:rPr>
              <a:t>External cephalic version(ECV)</a:t>
            </a:r>
          </a:p>
        </p:txBody>
      </p:sp>
    </p:spTree>
  </p:cSld>
  <p:clrMapOvr>
    <a:masterClrMapping/>
  </p:clrMapOv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normAutofit fontScale="92500" lnSpcReduction="10000"/>
          </a:bodyPr>
          <a:lstStyle/>
          <a:p>
            <a:r>
              <a:rPr lang="en-US" dirty="0"/>
              <a:t>Ultrasound scan is performed to </a:t>
            </a:r>
            <a:r>
              <a:rPr lang="en-US" dirty="0" err="1"/>
              <a:t>localise</a:t>
            </a:r>
            <a:r>
              <a:rPr lang="en-US" dirty="0"/>
              <a:t> the placenta &amp; confirm the position &amp; presentation of the </a:t>
            </a:r>
            <a:r>
              <a:rPr lang="en-US" dirty="0" err="1"/>
              <a:t>foetus</a:t>
            </a:r>
            <a:endParaRPr lang="en-US" dirty="0"/>
          </a:p>
          <a:p>
            <a:r>
              <a:rPr lang="en-US" dirty="0"/>
              <a:t>A 3o minute CTG is performed to establish that the </a:t>
            </a:r>
            <a:r>
              <a:rPr lang="en-US" dirty="0" err="1"/>
              <a:t>foetus</a:t>
            </a:r>
            <a:r>
              <a:rPr lang="en-US" dirty="0"/>
              <a:t> is not distressed at the start of the procedure &amp; maternal </a:t>
            </a:r>
            <a:r>
              <a:rPr lang="en-US" dirty="0" err="1"/>
              <a:t>bp</a:t>
            </a:r>
            <a:r>
              <a:rPr lang="en-US" dirty="0"/>
              <a:t> &amp; pulse are recorded</a:t>
            </a:r>
          </a:p>
          <a:p>
            <a:r>
              <a:rPr lang="en-US" dirty="0"/>
              <a:t>Patient is asked to empty the bladder. The MW assists the patient into a comfortable supine position</a:t>
            </a:r>
          </a:p>
          <a:p>
            <a:r>
              <a:rPr lang="en-US" dirty="0"/>
              <a:t>Elevate the foot of the bed to help free the breech from the pelvic brim</a:t>
            </a:r>
          </a:p>
          <a:p>
            <a:r>
              <a:rPr lang="en-US" dirty="0"/>
              <a:t>The breech is displaced from the pelvic brim towards the iliac </a:t>
            </a:r>
            <a:r>
              <a:rPr lang="en-US" dirty="0" err="1"/>
              <a:t>fossa</a:t>
            </a:r>
            <a:r>
              <a:rPr lang="en-US" dirty="0"/>
              <a:t>. simultaneous force is then used as with one hand on each pole the operator makes the </a:t>
            </a:r>
            <a:r>
              <a:rPr lang="en-US" dirty="0" err="1"/>
              <a:t>foetus</a:t>
            </a:r>
            <a:r>
              <a:rPr lang="en-US" dirty="0"/>
              <a:t> perform a forward somersault   </a:t>
            </a:r>
          </a:p>
        </p:txBody>
      </p:sp>
      <p:sp>
        <p:nvSpPr>
          <p:cNvPr id="2" name="Title 1"/>
          <p:cNvSpPr>
            <a:spLocks noGrp="1"/>
          </p:cNvSpPr>
          <p:nvPr>
            <p:ph type="title"/>
          </p:nvPr>
        </p:nvSpPr>
        <p:spPr>
          <a:xfrm>
            <a:off x="457200" y="0"/>
            <a:ext cx="8229600" cy="533400"/>
          </a:xfrm>
        </p:spPr>
        <p:txBody>
          <a:bodyPr>
            <a:normAutofit fontScale="90000"/>
          </a:bodyPr>
          <a:lstStyle/>
          <a:p>
            <a:r>
              <a:rPr lang="en-US" b="1" dirty="0"/>
              <a:t>Procedure of performing ECV</a:t>
            </a:r>
          </a:p>
        </p:txBody>
      </p:sp>
    </p:spTree>
  </p:cSld>
  <p:clrMapOvr>
    <a:masterClrMapping/>
  </p:clrMapOv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the woman is rhesus negative, an injection of anti-D immunoglobulin is given as prophylaxis against </a:t>
            </a:r>
            <a:r>
              <a:rPr lang="en-US" dirty="0" err="1"/>
              <a:t>iso-immunisation</a:t>
            </a:r>
            <a:r>
              <a:rPr lang="en-US" dirty="0"/>
              <a:t> caused by any placental separation. If the version is performed immediately prior to the onset of </a:t>
            </a:r>
            <a:r>
              <a:rPr lang="en-US" dirty="0" err="1"/>
              <a:t>labour</a:t>
            </a:r>
            <a:r>
              <a:rPr lang="en-US" dirty="0"/>
              <a:t>, this should be delayed until after delivery when the blood group of the baby is known</a:t>
            </a:r>
          </a:p>
        </p:txBody>
      </p:sp>
      <p:sp>
        <p:nvSpPr>
          <p:cNvPr id="2" name="Title 1"/>
          <p:cNvSpPr>
            <a:spLocks noGrp="1"/>
          </p:cNvSpPr>
          <p:nvPr>
            <p:ph type="title"/>
          </p:nvPr>
        </p:nvSpPr>
        <p:spPr/>
        <p:txBody>
          <a:bodyPr/>
          <a:lstStyle/>
          <a:p>
            <a:endParaRPr lang="en-US"/>
          </a:p>
        </p:txBody>
      </p:sp>
    </p:spTree>
  </p:cSld>
  <p:clrMapOvr>
    <a:masterClrMapping/>
  </p:clrMapOv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064125"/>
          </a:xfrm>
        </p:spPr>
        <p:txBody>
          <a:bodyPr>
            <a:normAutofit/>
          </a:bodyPr>
          <a:lstStyle/>
          <a:p>
            <a:r>
              <a:rPr lang="en-US" u="sng" dirty="0"/>
              <a:t>Knotting</a:t>
            </a:r>
            <a:r>
              <a:rPr lang="en-US" dirty="0"/>
              <a:t> of the umbilical cord-this should be suspected if </a:t>
            </a:r>
            <a:r>
              <a:rPr lang="en-US" dirty="0" err="1"/>
              <a:t>bradycardia</a:t>
            </a:r>
            <a:r>
              <a:rPr lang="en-US" dirty="0"/>
              <a:t> occurs &amp; persists. The </a:t>
            </a:r>
            <a:r>
              <a:rPr lang="en-US" dirty="0" err="1"/>
              <a:t>foetus</a:t>
            </a:r>
            <a:r>
              <a:rPr lang="en-US" dirty="0"/>
              <a:t> is immediately turned back to a breech presentation</a:t>
            </a:r>
          </a:p>
          <a:p>
            <a:r>
              <a:rPr lang="en-US" u="sng" dirty="0"/>
              <a:t>Separation of the placenta</a:t>
            </a:r>
            <a:r>
              <a:rPr lang="en-US" dirty="0"/>
              <a:t>-the MW should ask the woman to report pain or vaginal bleeding during and after the procedure</a:t>
            </a:r>
          </a:p>
          <a:p>
            <a:r>
              <a:rPr lang="en-US" u="sng" dirty="0"/>
              <a:t>Rupture of the membranes</a:t>
            </a:r>
            <a:r>
              <a:rPr lang="en-US" dirty="0"/>
              <a:t>-if this occurs the cord may </a:t>
            </a:r>
            <a:r>
              <a:rPr lang="en-US" dirty="0" err="1"/>
              <a:t>prolapse</a:t>
            </a:r>
            <a:r>
              <a:rPr lang="en-US" dirty="0"/>
              <a:t> </a:t>
            </a:r>
            <a:r>
              <a:rPr lang="en-US" dirty="0" err="1"/>
              <a:t>becoz</a:t>
            </a:r>
            <a:r>
              <a:rPr lang="en-US" dirty="0"/>
              <a:t> neither the head nor breech is engaged</a:t>
            </a:r>
          </a:p>
        </p:txBody>
      </p:sp>
      <p:sp>
        <p:nvSpPr>
          <p:cNvPr id="2" name="Title 1"/>
          <p:cNvSpPr>
            <a:spLocks noGrp="1"/>
          </p:cNvSpPr>
          <p:nvPr>
            <p:ph type="title"/>
          </p:nvPr>
        </p:nvSpPr>
        <p:spPr>
          <a:xfrm>
            <a:off x="457200" y="0"/>
            <a:ext cx="8229600" cy="838200"/>
          </a:xfrm>
        </p:spPr>
        <p:txBody>
          <a:bodyPr/>
          <a:lstStyle/>
          <a:p>
            <a:r>
              <a:rPr lang="en-US" b="1" dirty="0"/>
              <a:t>Complications of ECV</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GB" dirty="0">
                <a:solidFill>
                  <a:srgbClr val="000000"/>
                </a:solidFill>
                <a:latin typeface="Calibri" pitchFamily="32" charset="0"/>
                <a:ea typeface="Microsoft YaHei" charset="-122"/>
              </a:rPr>
              <a:t>Labour is prolonged when it exceeds the number of hours considered to be normal for a </a:t>
            </a:r>
            <a:r>
              <a:rPr lang="en-GB" dirty="0" err="1">
                <a:solidFill>
                  <a:srgbClr val="000000"/>
                </a:solidFill>
                <a:latin typeface="Calibri" pitchFamily="32" charset="0"/>
                <a:ea typeface="Microsoft YaHei" charset="-122"/>
              </a:rPr>
              <a:t>nulliparous</a:t>
            </a:r>
            <a:r>
              <a:rPr lang="en-GB" dirty="0">
                <a:solidFill>
                  <a:srgbClr val="000000"/>
                </a:solidFill>
                <a:latin typeface="Calibri" pitchFamily="32" charset="0"/>
                <a:ea typeface="Microsoft YaHei" charset="-122"/>
              </a:rPr>
              <a:t> or a </a:t>
            </a:r>
            <a:r>
              <a:rPr lang="en-GB" dirty="0" err="1">
                <a:solidFill>
                  <a:srgbClr val="000000"/>
                </a:solidFill>
                <a:latin typeface="Calibri" pitchFamily="32" charset="0"/>
                <a:ea typeface="Microsoft YaHei" charset="-122"/>
              </a:rPr>
              <a:t>multiparous</a:t>
            </a:r>
            <a:r>
              <a:rPr lang="en-GB" dirty="0">
                <a:solidFill>
                  <a:srgbClr val="000000"/>
                </a:solidFill>
                <a:latin typeface="Calibri" pitchFamily="32" charset="0"/>
                <a:ea typeface="Microsoft YaHei" charset="-122"/>
              </a:rPr>
              <a:t> woman. WHO defines prolonged labour as one that exceeds </a:t>
            </a:r>
            <a:r>
              <a:rPr lang="en-GB" b="1" dirty="0">
                <a:solidFill>
                  <a:srgbClr val="000000"/>
                </a:solidFill>
                <a:latin typeface="Calibri" pitchFamily="32" charset="0"/>
                <a:ea typeface="Microsoft YaHei" charset="-122"/>
              </a:rPr>
              <a:t>18hrs</a:t>
            </a:r>
            <a:r>
              <a:rPr lang="en-GB" dirty="0">
                <a:solidFill>
                  <a:srgbClr val="000000"/>
                </a:solidFill>
                <a:latin typeface="Calibri" pitchFamily="32" charset="0"/>
                <a:ea typeface="Microsoft YaHei" charset="-122"/>
              </a:rPr>
              <a:t> in a </a:t>
            </a:r>
            <a:r>
              <a:rPr lang="en-GB" dirty="0" err="1">
                <a:solidFill>
                  <a:srgbClr val="000000"/>
                </a:solidFill>
                <a:latin typeface="Calibri" pitchFamily="32" charset="0"/>
                <a:ea typeface="Microsoft YaHei" charset="-122"/>
              </a:rPr>
              <a:t>primiparous</a:t>
            </a:r>
            <a:r>
              <a:rPr lang="en-GB" dirty="0">
                <a:solidFill>
                  <a:srgbClr val="000000"/>
                </a:solidFill>
                <a:latin typeface="Calibri" pitchFamily="32" charset="0"/>
                <a:ea typeface="Microsoft YaHei" charset="-122"/>
              </a:rPr>
              <a:t> woman</a:t>
            </a:r>
          </a:p>
          <a:p>
            <a:r>
              <a:rPr lang="en-GB" dirty="0">
                <a:solidFill>
                  <a:srgbClr val="000000"/>
                </a:solidFill>
                <a:latin typeface="Calibri" pitchFamily="32" charset="0"/>
                <a:ea typeface="Microsoft YaHei" charset="-122"/>
              </a:rPr>
              <a:t>Different terms are used for prolonged labour at different times or for different reasons.</a:t>
            </a:r>
          </a:p>
          <a:p>
            <a:pPr>
              <a:buNone/>
            </a:pPr>
            <a:r>
              <a:rPr lang="en-GB" b="1" u="sng" dirty="0">
                <a:solidFill>
                  <a:srgbClr val="000000"/>
                </a:solidFill>
                <a:latin typeface="Calibri" pitchFamily="32" charset="0"/>
                <a:ea typeface="Microsoft YaHei" charset="-122"/>
              </a:rPr>
              <a:t>CLASSIFICATION PER STAGE</a:t>
            </a:r>
          </a:p>
          <a:p>
            <a:pPr indent="-341313">
              <a:spcBef>
                <a:spcPts val="800"/>
              </a:spcBef>
              <a:buClrTx/>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a:solidFill>
                  <a:srgbClr val="000000"/>
                </a:solidFill>
                <a:latin typeface="Calibri" pitchFamily="32" charset="0"/>
                <a:ea typeface="Microsoft YaHei" charset="-122"/>
              </a:rPr>
              <a:t>Delay in latent phase of labour</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The latent phase lasts from the onset of labour to three centimetre dilatation of the cervical </a:t>
            </a:r>
            <a:r>
              <a:rPr lang="en-GB" dirty="0" err="1">
                <a:solidFill>
                  <a:srgbClr val="000000"/>
                </a:solidFill>
                <a:latin typeface="Calibri" pitchFamily="32" charset="0"/>
                <a:ea typeface="Microsoft YaHei" charset="-122"/>
              </a:rPr>
              <a:t>os</a:t>
            </a:r>
            <a:r>
              <a:rPr lang="en-GB" dirty="0">
                <a:solidFill>
                  <a:srgbClr val="000000"/>
                </a:solidFill>
                <a:latin typeface="Calibri" pitchFamily="32" charset="0"/>
                <a:ea typeface="Microsoft YaHei" charset="-122"/>
              </a:rPr>
              <a:t>. </a:t>
            </a:r>
            <a:endParaRPr lang="en-US" dirty="0"/>
          </a:p>
        </p:txBody>
      </p:sp>
    </p:spTree>
  </p:cSld>
  <p:clrMapOvr>
    <a:masterClrMapping/>
  </p:clrMapOv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dirty="0"/>
              <a:t>Presence of a previous uterine scar</a:t>
            </a:r>
          </a:p>
          <a:p>
            <a:r>
              <a:rPr lang="en-US" dirty="0"/>
              <a:t>P.E.T or hypertension- </a:t>
            </a:r>
            <a:r>
              <a:rPr lang="en-US" dirty="0" err="1"/>
              <a:t>becoz</a:t>
            </a:r>
            <a:r>
              <a:rPr lang="en-US" dirty="0"/>
              <a:t> of the increased risk of placenta abruption</a:t>
            </a:r>
          </a:p>
          <a:p>
            <a:r>
              <a:rPr lang="en-US" dirty="0"/>
              <a:t>Multiple pregnancy</a:t>
            </a:r>
          </a:p>
          <a:p>
            <a:r>
              <a:rPr lang="en-US" dirty="0" err="1"/>
              <a:t>Oligohydramnios</a:t>
            </a:r>
            <a:r>
              <a:rPr lang="en-US" dirty="0"/>
              <a:t>- </a:t>
            </a:r>
            <a:r>
              <a:rPr lang="en-US" dirty="0" err="1"/>
              <a:t>becoz</a:t>
            </a:r>
            <a:r>
              <a:rPr lang="en-US" dirty="0"/>
              <a:t> too much force has to be applied directly to the </a:t>
            </a:r>
            <a:r>
              <a:rPr lang="en-US" dirty="0" err="1"/>
              <a:t>foetus</a:t>
            </a:r>
            <a:r>
              <a:rPr lang="en-US" dirty="0"/>
              <a:t> &amp; the version is likely to be unsuccessful</a:t>
            </a:r>
          </a:p>
          <a:p>
            <a:r>
              <a:rPr lang="en-US" dirty="0"/>
              <a:t>Ruptured membranes</a:t>
            </a:r>
          </a:p>
          <a:p>
            <a:r>
              <a:rPr lang="en-US" dirty="0"/>
              <a:t>A hydrocephalic </a:t>
            </a:r>
            <a:r>
              <a:rPr lang="en-US" dirty="0" err="1"/>
              <a:t>foetus</a:t>
            </a:r>
            <a:endParaRPr lang="en-US" dirty="0"/>
          </a:p>
          <a:p>
            <a:r>
              <a:rPr lang="en-US" dirty="0"/>
              <a:t>Any condition which would require delivery by </a:t>
            </a:r>
            <a:r>
              <a:rPr lang="en-US" dirty="0" err="1"/>
              <a:t>cs</a:t>
            </a:r>
            <a:endParaRPr lang="en-US" dirty="0"/>
          </a:p>
        </p:txBody>
      </p:sp>
      <p:sp>
        <p:nvSpPr>
          <p:cNvPr id="2" name="Title 1"/>
          <p:cNvSpPr>
            <a:spLocks noGrp="1"/>
          </p:cNvSpPr>
          <p:nvPr>
            <p:ph type="title"/>
          </p:nvPr>
        </p:nvSpPr>
        <p:spPr>
          <a:xfrm>
            <a:off x="457200" y="0"/>
            <a:ext cx="8229600" cy="914400"/>
          </a:xfrm>
        </p:spPr>
        <p:txBody>
          <a:bodyPr/>
          <a:lstStyle/>
          <a:p>
            <a:r>
              <a:rPr lang="en-US" b="1" dirty="0"/>
              <a:t>Contraindications of ECV</a:t>
            </a:r>
          </a:p>
        </p:txBody>
      </p:sp>
    </p:spTree>
  </p:cSld>
  <p:clrMapOvr>
    <a:masterClrMapping/>
  </p:clrMapOv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r>
              <a:rPr lang="en-US" dirty="0"/>
              <a:t>The bitrochanteric diameter (10cm) enters in the left oblique diameter of the pelvic brim. The sacrum points to the left ilio-pectineal eminence</a:t>
            </a:r>
          </a:p>
        </p:txBody>
      </p:sp>
      <p:sp>
        <p:nvSpPr>
          <p:cNvPr id="2" name="Title 1"/>
          <p:cNvSpPr>
            <a:spLocks noGrp="1"/>
          </p:cNvSpPr>
          <p:nvPr>
            <p:ph type="title"/>
          </p:nvPr>
        </p:nvSpPr>
        <p:spPr/>
        <p:txBody>
          <a:bodyPr>
            <a:normAutofit fontScale="90000"/>
          </a:bodyPr>
          <a:lstStyle/>
          <a:p>
            <a:r>
              <a:rPr lang="en-US" b="1" dirty="0"/>
              <a:t>Mechanism of Labour in a Left Sacro Anterior (LSA) Position</a:t>
            </a:r>
            <a:endParaRPr lang="en-US" dirty="0"/>
          </a:p>
        </p:txBody>
      </p:sp>
    </p:spTree>
  </p:cSld>
  <p:clrMapOvr>
    <a:masterClrMapping/>
  </p:clrMapOv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Position :Left Sacro-Anterior, LSA</a:t>
            </a:r>
          </a:p>
          <a:p>
            <a:r>
              <a:rPr lang="en-US" dirty="0"/>
              <a:t>Lie :Longitudinal</a:t>
            </a:r>
          </a:p>
          <a:p>
            <a:r>
              <a:rPr lang="en-US" dirty="0"/>
              <a:t>Attitude :Complete flexion</a:t>
            </a:r>
          </a:p>
          <a:p>
            <a:r>
              <a:rPr lang="en-US" dirty="0"/>
              <a:t>Presentation :Breech</a:t>
            </a:r>
          </a:p>
          <a:p>
            <a:r>
              <a:rPr lang="en-US" dirty="0"/>
              <a:t>Denominator :Sacrum</a:t>
            </a:r>
          </a:p>
          <a:p>
            <a:r>
              <a:rPr lang="en-US" dirty="0"/>
              <a:t>Presenting part :Anterior left buttock</a:t>
            </a:r>
          </a:p>
        </p:txBody>
      </p:sp>
      <p:sp>
        <p:nvSpPr>
          <p:cNvPr id="2" name="Title 1"/>
          <p:cNvSpPr>
            <a:spLocks noGrp="1"/>
          </p:cNvSpPr>
          <p:nvPr>
            <p:ph type="title"/>
          </p:nvPr>
        </p:nvSpPr>
        <p:spPr/>
        <p:txBody>
          <a:bodyPr>
            <a:normAutofit/>
          </a:bodyPr>
          <a:lstStyle/>
          <a:p>
            <a:r>
              <a:rPr lang="en-US" b="1" dirty="0"/>
              <a:t>Summary of LSA Position</a:t>
            </a:r>
            <a:endParaRPr lang="en-US" dirty="0"/>
          </a:p>
        </p:txBody>
      </p:sp>
    </p:spTree>
  </p:cSld>
  <p:clrMapOvr>
    <a:masterClrMapping/>
  </p:clrMapOv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This takes place with increasing compaction due to increased flexion of limbs</a:t>
            </a:r>
          </a:p>
        </p:txBody>
      </p:sp>
      <p:sp>
        <p:nvSpPr>
          <p:cNvPr id="2" name="Title 1"/>
          <p:cNvSpPr>
            <a:spLocks noGrp="1"/>
          </p:cNvSpPr>
          <p:nvPr>
            <p:ph type="title"/>
          </p:nvPr>
        </p:nvSpPr>
        <p:spPr/>
        <p:txBody>
          <a:bodyPr>
            <a:normAutofit/>
          </a:bodyPr>
          <a:lstStyle/>
          <a:p>
            <a:r>
              <a:rPr lang="en-US" b="1" dirty="0"/>
              <a:t>Descent</a:t>
            </a:r>
            <a:endParaRPr lang="en-US" dirty="0"/>
          </a:p>
        </p:txBody>
      </p:sp>
    </p:spTree>
  </p:cSld>
  <p:clrMapOvr>
    <a:masterClrMapping/>
  </p:clrMapOv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anterior buttock reaches the pelvic floor first and rotates one eighth of a circle forwards along the right side of pelvis to lie underneath the </a:t>
            </a:r>
            <a:r>
              <a:rPr lang="en-US" dirty="0" err="1"/>
              <a:t>symphysis</a:t>
            </a:r>
            <a:r>
              <a:rPr lang="en-US" dirty="0"/>
              <a:t> pubis. The bitrochanteric diameter is now in the antero-posterior diameter of the outlet</a:t>
            </a:r>
          </a:p>
        </p:txBody>
      </p:sp>
      <p:sp>
        <p:nvSpPr>
          <p:cNvPr id="2" name="Title 1"/>
          <p:cNvSpPr>
            <a:spLocks noGrp="1"/>
          </p:cNvSpPr>
          <p:nvPr>
            <p:ph type="title"/>
          </p:nvPr>
        </p:nvSpPr>
        <p:spPr/>
        <p:txBody>
          <a:bodyPr>
            <a:normAutofit fontScale="90000"/>
          </a:bodyPr>
          <a:lstStyle/>
          <a:p>
            <a:r>
              <a:rPr lang="en-US" b="1" dirty="0"/>
              <a:t>Internal Rotation of the Buttocks</a:t>
            </a:r>
            <a:endParaRPr lang="en-US" dirty="0"/>
          </a:p>
        </p:txBody>
      </p:sp>
    </p:spTree>
  </p:cSld>
  <p:clrMapOvr>
    <a:masterClrMapping/>
  </p:clrMapOv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anterior buttock escapes under the symphysis pubis. The posterior buttock sweeps the perineum and the buttocks are born by a movement of lateral flexion</a:t>
            </a:r>
          </a:p>
        </p:txBody>
      </p:sp>
      <p:sp>
        <p:nvSpPr>
          <p:cNvPr id="2" name="Title 1"/>
          <p:cNvSpPr>
            <a:spLocks noGrp="1"/>
          </p:cNvSpPr>
          <p:nvPr>
            <p:ph type="title"/>
          </p:nvPr>
        </p:nvSpPr>
        <p:spPr/>
        <p:txBody>
          <a:bodyPr>
            <a:normAutofit fontScale="90000"/>
          </a:bodyPr>
          <a:lstStyle/>
          <a:p>
            <a:r>
              <a:rPr lang="en-US" b="1" dirty="0"/>
              <a:t>Lateral Flexion of the Body</a:t>
            </a:r>
            <a:br>
              <a:rPr lang="en-US" b="1" dirty="0"/>
            </a:br>
            <a:endParaRPr lang="en-US" dirty="0"/>
          </a:p>
        </p:txBody>
      </p:sp>
    </p:spTree>
  </p:cSld>
  <p:clrMapOvr>
    <a:masterClrMapping/>
  </p:clrMapOv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anterior buttock turns slightly to the patient’s right side</a:t>
            </a:r>
          </a:p>
        </p:txBody>
      </p:sp>
      <p:sp>
        <p:nvSpPr>
          <p:cNvPr id="2" name="Title 1"/>
          <p:cNvSpPr>
            <a:spLocks noGrp="1"/>
          </p:cNvSpPr>
          <p:nvPr>
            <p:ph type="title"/>
          </p:nvPr>
        </p:nvSpPr>
        <p:spPr/>
        <p:txBody>
          <a:bodyPr>
            <a:normAutofit/>
          </a:bodyPr>
          <a:lstStyle/>
          <a:p>
            <a:r>
              <a:rPr lang="en-US" b="1" dirty="0"/>
              <a:t>Restitution of the Buttock</a:t>
            </a:r>
            <a:endParaRPr lang="en-US" dirty="0"/>
          </a:p>
        </p:txBody>
      </p:sp>
    </p:spTree>
  </p:cSld>
  <p:clrMapOvr>
    <a:masterClrMapping/>
  </p:clrMapOv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shoulders enter in the same oblique diameter of the brim as the buttocks. The anterior shoulder rotates forwards one eighth of a circle along the right side of the pelvis and escapes under the symphysis pubis. The posterior shoulder sweeps the perineum and the shoulders are born.</a:t>
            </a:r>
          </a:p>
        </p:txBody>
      </p:sp>
      <p:sp>
        <p:nvSpPr>
          <p:cNvPr id="2" name="Title 1"/>
          <p:cNvSpPr>
            <a:spLocks noGrp="1"/>
          </p:cNvSpPr>
          <p:nvPr>
            <p:ph type="title"/>
          </p:nvPr>
        </p:nvSpPr>
        <p:spPr/>
        <p:txBody>
          <a:bodyPr>
            <a:normAutofit fontScale="90000"/>
          </a:bodyPr>
          <a:lstStyle/>
          <a:p>
            <a:r>
              <a:rPr lang="en-US" b="1" dirty="0"/>
              <a:t>Internal Rotation of the Shoulders</a:t>
            </a:r>
            <a:endParaRPr lang="en-US" dirty="0"/>
          </a:p>
        </p:txBody>
      </p:sp>
    </p:spTree>
  </p:cSld>
  <p:clrMapOvr>
    <a:masterClrMapping/>
  </p:clrMapOvr>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head enters in the transverse diameter of the pelvic brim. The occiput rotates along the left or right side of the pelvis. The sub-occipital region (nape of the neck) impinges under surface of the symphysis pubis</a:t>
            </a:r>
          </a:p>
        </p:txBody>
      </p:sp>
      <p:sp>
        <p:nvSpPr>
          <p:cNvPr id="2" name="Title 1"/>
          <p:cNvSpPr>
            <a:spLocks noGrp="1"/>
          </p:cNvSpPr>
          <p:nvPr>
            <p:ph type="title"/>
          </p:nvPr>
        </p:nvSpPr>
        <p:spPr/>
        <p:txBody>
          <a:bodyPr>
            <a:normAutofit/>
          </a:bodyPr>
          <a:lstStyle/>
          <a:p>
            <a:r>
              <a:rPr lang="en-US" b="1" dirty="0"/>
              <a:t>Internal Rotation of the Head</a:t>
            </a:r>
            <a:endParaRPr lang="en-US" dirty="0"/>
          </a:p>
        </p:txBody>
      </p:sp>
    </p:spTree>
  </p:cSld>
  <p:clrMapOvr>
    <a:masterClrMapping/>
  </p:clrMapOv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body turns so that the back is uppermost, a movement which accompanies internal rotation of the head.</a:t>
            </a:r>
          </a:p>
        </p:txBody>
      </p:sp>
      <p:sp>
        <p:nvSpPr>
          <p:cNvPr id="2" name="Title 1"/>
          <p:cNvSpPr>
            <a:spLocks noGrp="1"/>
          </p:cNvSpPr>
          <p:nvPr>
            <p:ph type="title"/>
          </p:nvPr>
        </p:nvSpPr>
        <p:spPr/>
        <p:txBody>
          <a:bodyPr>
            <a:normAutofit/>
          </a:bodyPr>
          <a:lstStyle/>
          <a:p>
            <a:r>
              <a:rPr lang="en-US" b="1" dirty="0"/>
              <a:t>External Rotation of the Body</a:t>
            </a: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GB" dirty="0">
                <a:solidFill>
                  <a:srgbClr val="000000"/>
                </a:solidFill>
                <a:latin typeface="Calibri" pitchFamily="32" charset="0"/>
                <a:ea typeface="Microsoft YaHei" charset="-122"/>
              </a:rPr>
              <a:t>This is the period when structural changes occur in the cervix and it becomes softer and shorter( from 3cm to &lt;0.5cm), its position more central in relation to the presenting part. This takes place in 8-10 hrs </a:t>
            </a:r>
          </a:p>
          <a:p>
            <a:r>
              <a:rPr lang="en-GB" dirty="0">
                <a:solidFill>
                  <a:srgbClr val="000000"/>
                </a:solidFill>
                <a:latin typeface="Calibri" pitchFamily="32" charset="0"/>
                <a:ea typeface="Microsoft YaHei" charset="-122"/>
              </a:rPr>
              <a:t>During this time, a woman needs support &amp; encouragement from those caring for her, making sure there is adequate food and fluid intake</a:t>
            </a:r>
          </a:p>
          <a:p>
            <a:pPr indent="-341313">
              <a:spcBef>
                <a:spcPts val="800"/>
              </a:spcBef>
              <a:buClrTx/>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a:solidFill>
                  <a:srgbClr val="000000"/>
                </a:solidFill>
                <a:latin typeface="Calibri" pitchFamily="32" charset="0"/>
                <a:ea typeface="Microsoft YaHei" charset="-122"/>
              </a:rPr>
              <a:t>Delay in active phase of labour</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This is the period of time when the cervix dilates from 3cm-10cm with rotation and descent of the presenting part</a:t>
            </a:r>
          </a:p>
          <a:p>
            <a:endParaRPr lang="en-US" dirty="0"/>
          </a:p>
        </p:txBody>
      </p:sp>
    </p:spTree>
  </p:cSld>
  <p:clrMapOvr>
    <a:masterClrMapping/>
  </p:clrMapOv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chin, face and sinciput sweep the perineum and the head is born in flexed attitude</a:t>
            </a:r>
          </a:p>
        </p:txBody>
      </p:sp>
      <p:sp>
        <p:nvSpPr>
          <p:cNvPr id="2" name="Title 1"/>
          <p:cNvSpPr>
            <a:spLocks noGrp="1"/>
          </p:cNvSpPr>
          <p:nvPr>
            <p:ph type="title"/>
          </p:nvPr>
        </p:nvSpPr>
        <p:spPr/>
        <p:txBody>
          <a:bodyPr>
            <a:normAutofit/>
          </a:bodyPr>
          <a:lstStyle/>
          <a:p>
            <a:r>
              <a:rPr lang="en-US" b="1" dirty="0"/>
              <a:t>Birth of the Head</a:t>
            </a:r>
            <a:endParaRPr lang="en-US" dirty="0"/>
          </a:p>
        </p:txBody>
      </p:sp>
    </p:spTree>
  </p:cSld>
  <p:clrMapOvr>
    <a:masterClrMapping/>
  </p:clrMapOv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lstStyle/>
          <a:p>
            <a:pPr>
              <a:buNone/>
            </a:pPr>
            <a:r>
              <a:rPr lang="en-US" b="1" dirty="0"/>
              <a:t>1</a:t>
            </a:r>
            <a:r>
              <a:rPr lang="en-US" b="1" baseline="30000" dirty="0"/>
              <a:t>st</a:t>
            </a:r>
            <a:r>
              <a:rPr lang="en-US" b="1" dirty="0"/>
              <a:t> stage of </a:t>
            </a:r>
            <a:r>
              <a:rPr lang="en-US" b="1" dirty="0" err="1"/>
              <a:t>labour</a:t>
            </a:r>
            <a:endParaRPr lang="en-US" b="1" dirty="0"/>
          </a:p>
          <a:p>
            <a:r>
              <a:rPr lang="en-US" dirty="0"/>
              <a:t>Basic care at this stage is same as in normal </a:t>
            </a:r>
            <a:r>
              <a:rPr lang="en-US" dirty="0" err="1"/>
              <a:t>labour</a:t>
            </a:r>
            <a:r>
              <a:rPr lang="en-US" dirty="0"/>
              <a:t>. In complete breech, there is a less well-fitting presenting part &amp; the membranes tend to rupture early. A VE should be performed to exclude cord </a:t>
            </a:r>
            <a:r>
              <a:rPr lang="en-US" dirty="0" err="1"/>
              <a:t>prolapse</a:t>
            </a:r>
            <a:endParaRPr lang="en-US" dirty="0"/>
          </a:p>
          <a:p>
            <a:r>
              <a:rPr lang="en-US" dirty="0"/>
              <a:t>An epidural block(analgesia) is offered to a woman with breech presentation as it inhibits the urge to push prematurely</a:t>
            </a:r>
          </a:p>
        </p:txBody>
      </p:sp>
      <p:sp>
        <p:nvSpPr>
          <p:cNvPr id="2" name="Title 1"/>
          <p:cNvSpPr>
            <a:spLocks noGrp="1"/>
          </p:cNvSpPr>
          <p:nvPr>
            <p:ph type="title"/>
          </p:nvPr>
        </p:nvSpPr>
        <p:spPr>
          <a:xfrm>
            <a:off x="457200" y="0"/>
            <a:ext cx="8229600" cy="914400"/>
          </a:xfrm>
        </p:spPr>
        <p:txBody>
          <a:bodyPr/>
          <a:lstStyle/>
          <a:p>
            <a:r>
              <a:rPr lang="en-US" b="1" dirty="0"/>
              <a:t>Management of </a:t>
            </a:r>
            <a:r>
              <a:rPr lang="en-US" b="1" dirty="0" err="1"/>
              <a:t>labour</a:t>
            </a:r>
            <a:endParaRPr lang="en-US" b="1" dirty="0"/>
          </a:p>
        </p:txBody>
      </p:sp>
    </p:spTree>
  </p:cSld>
  <p:clrMapOvr>
    <a:masterClrMapping/>
  </p:clrMapOv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4525963"/>
          </a:xfrm>
        </p:spPr>
        <p:txBody>
          <a:bodyPr/>
          <a:lstStyle/>
          <a:p>
            <a:r>
              <a:rPr lang="en-US" dirty="0"/>
              <a:t>Confirm full dilatation of the cervix through a VE b4 the woman commences active pushing&amp; reassure the mother</a:t>
            </a:r>
          </a:p>
          <a:p>
            <a:r>
              <a:rPr lang="en-US" dirty="0"/>
              <a:t>Inform the obstetrician of the onset of 2</a:t>
            </a:r>
            <a:r>
              <a:rPr lang="en-US" baseline="30000" dirty="0"/>
              <a:t>nd</a:t>
            </a:r>
            <a:r>
              <a:rPr lang="en-US" dirty="0"/>
              <a:t> stage &amp; a </a:t>
            </a:r>
            <a:r>
              <a:rPr lang="en-US" dirty="0" err="1"/>
              <a:t>paediatrician</a:t>
            </a:r>
            <a:r>
              <a:rPr lang="en-US" dirty="0"/>
              <a:t> should be present at the time of delivery</a:t>
            </a:r>
          </a:p>
        </p:txBody>
      </p:sp>
      <p:sp>
        <p:nvSpPr>
          <p:cNvPr id="2" name="Title 1"/>
          <p:cNvSpPr>
            <a:spLocks noGrp="1"/>
          </p:cNvSpPr>
          <p:nvPr>
            <p:ph type="title"/>
          </p:nvPr>
        </p:nvSpPr>
        <p:spPr/>
        <p:txBody>
          <a:bodyPr/>
          <a:lstStyle/>
          <a:p>
            <a:r>
              <a:rPr lang="en-US" dirty="0"/>
              <a:t>2</a:t>
            </a:r>
            <a:r>
              <a:rPr lang="en-US" baseline="30000" dirty="0"/>
              <a:t>nd</a:t>
            </a:r>
            <a:r>
              <a:rPr lang="en-US" dirty="0"/>
              <a:t> stage</a:t>
            </a:r>
          </a:p>
        </p:txBody>
      </p:sp>
    </p:spTree>
  </p:cSld>
  <p:clrMapOvr>
    <a:masterClrMapping/>
  </p:clrMapOv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130925"/>
          </a:xfrm>
        </p:spPr>
        <p:txBody>
          <a:bodyPr>
            <a:normAutofit/>
          </a:bodyPr>
          <a:lstStyle/>
          <a:p>
            <a:pPr>
              <a:buNone/>
            </a:pPr>
            <a:r>
              <a:rPr lang="en-US" dirty="0"/>
              <a:t>The following procedure should be followed when delivering the complete breech:</a:t>
            </a:r>
          </a:p>
          <a:p>
            <a:r>
              <a:rPr lang="en-US" dirty="0"/>
              <a:t>Mother’s buttocks are positioned at the edge of the bed to allow the baby to hang and apply supra-pubic pressure to the head if required</a:t>
            </a:r>
          </a:p>
          <a:p>
            <a:r>
              <a:rPr lang="en-US" dirty="0"/>
              <a:t>Give episiotomy when the buttocks extend the perineum, to avoid compression of a moulded head</a:t>
            </a:r>
          </a:p>
          <a:p>
            <a:r>
              <a:rPr lang="en-US" dirty="0"/>
              <a:t>The buttocks should be expelled by an aided bearing down effort of the mother</a:t>
            </a:r>
          </a:p>
        </p:txBody>
      </p:sp>
    </p:spTree>
  </p:cSld>
  <p:clrMapOvr>
    <a:masterClrMapping/>
  </p:clrMapOv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25"/>
          </a:xfrm>
        </p:spPr>
        <p:txBody>
          <a:bodyPr>
            <a:normAutofit/>
          </a:bodyPr>
          <a:lstStyle/>
          <a:p>
            <a:r>
              <a:rPr lang="en-US" dirty="0"/>
              <a:t>With the same contraction the baby is born up to the umbilicus</a:t>
            </a:r>
          </a:p>
          <a:p>
            <a:r>
              <a:rPr lang="en-US" dirty="0"/>
              <a:t>Pull a loop of cord to prevent traction of the cord. The cord should be handled gently to avoid inducing spasm and should be nipped under the pubic arch to avoid anoxia</a:t>
            </a:r>
          </a:p>
          <a:p>
            <a:r>
              <a:rPr lang="en-US" dirty="0"/>
              <a:t>Check if elbows are on the chest as is the case with complete breech</a:t>
            </a:r>
          </a:p>
          <a:p>
            <a:r>
              <a:rPr lang="en-US" dirty="0"/>
              <a:t>The midwife can assist the expulsion of the shoulder by wrapping a small towel around the baby's hips as it is slippery and loses heat</a:t>
            </a:r>
          </a:p>
          <a:p>
            <a:r>
              <a:rPr lang="en-US" dirty="0"/>
              <a:t>Hold the baby by the iliac crest to avoid crushing of liver and spleen</a:t>
            </a:r>
          </a:p>
        </p:txBody>
      </p:sp>
    </p:spTree>
  </p:cSld>
  <p:clrMapOvr>
    <a:masterClrMapping/>
  </p:clrMapOv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r>
              <a:rPr lang="en-US" dirty="0"/>
              <a:t>While the uterus is contracting and the woman pushing, the anterior shoulder escapes under the symphysis pubis</a:t>
            </a:r>
          </a:p>
          <a:p>
            <a:r>
              <a:rPr lang="en-US" dirty="0"/>
              <a:t>Elevate the buttocks to allow the posterior shoulder to sweep the perineum</a:t>
            </a:r>
          </a:p>
          <a:p>
            <a:r>
              <a:rPr lang="en-US" dirty="0"/>
              <a:t>The back should be in the uppermost position until the shoulders are born</a:t>
            </a:r>
          </a:p>
          <a:p>
            <a:r>
              <a:rPr lang="en-US" dirty="0"/>
              <a:t>As soon as the shoulders are born, let the baby hang by its weight for one or two minutes</a:t>
            </a:r>
          </a:p>
        </p:txBody>
      </p:sp>
    </p:spTree>
  </p:cSld>
  <p:clrMapOvr>
    <a:masterClrMapping/>
  </p:clrMapOv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867400"/>
          </a:xfrm>
        </p:spPr>
        <p:txBody>
          <a:bodyPr/>
          <a:lstStyle/>
          <a:p>
            <a:r>
              <a:rPr lang="en-US" b="1" dirty="0"/>
              <a:t>Spontaneous breech delivery(SBD)- </a:t>
            </a:r>
            <a:r>
              <a:rPr lang="en-US" dirty="0"/>
              <a:t>occurs with little assistance from the attendant</a:t>
            </a:r>
          </a:p>
          <a:p>
            <a:r>
              <a:rPr lang="en-US" b="1" dirty="0"/>
              <a:t>Assisted breech delivery</a:t>
            </a:r>
            <a:r>
              <a:rPr lang="en-US" dirty="0"/>
              <a:t>-the buttocks are born spontaneously, but some assistance is required for delivery of extended legs or arms &amp; the head</a:t>
            </a:r>
          </a:p>
          <a:p>
            <a:r>
              <a:rPr lang="en-US" b="1" dirty="0"/>
              <a:t>Breech extraction</a:t>
            </a:r>
            <a:r>
              <a:rPr lang="en-US" dirty="0"/>
              <a:t>-this is a manipulative delivery carried out usually by an obstetrician &amp; is performed to hasten delivery in an emergency situation such as </a:t>
            </a:r>
            <a:r>
              <a:rPr lang="en-US" dirty="0" err="1"/>
              <a:t>foetal</a:t>
            </a:r>
            <a:r>
              <a:rPr lang="en-US" dirty="0"/>
              <a:t> distress</a:t>
            </a:r>
          </a:p>
          <a:p>
            <a:endParaRPr lang="en-US" dirty="0"/>
          </a:p>
        </p:txBody>
      </p:sp>
      <p:sp>
        <p:nvSpPr>
          <p:cNvPr id="2" name="Title 1"/>
          <p:cNvSpPr>
            <a:spLocks noGrp="1"/>
          </p:cNvSpPr>
          <p:nvPr>
            <p:ph type="title"/>
          </p:nvPr>
        </p:nvSpPr>
        <p:spPr>
          <a:xfrm>
            <a:off x="457200" y="1"/>
            <a:ext cx="8229600" cy="914399"/>
          </a:xfrm>
        </p:spPr>
        <p:txBody>
          <a:bodyPr/>
          <a:lstStyle/>
          <a:p>
            <a:r>
              <a:rPr lang="en-US" dirty="0"/>
              <a:t>Types of delivery</a:t>
            </a:r>
          </a:p>
        </p:txBody>
      </p:sp>
    </p:spTree>
  </p:cSld>
  <p:clrMapOvr>
    <a:masterClrMapping/>
  </p:clrMapOvr>
  <p:transition/>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a:solidFill>
                  <a:srgbClr val="0070C0"/>
                </a:solidFill>
              </a:rPr>
              <a:t>Delivery of the head</a:t>
            </a:r>
          </a:p>
          <a:p>
            <a:pPr>
              <a:buNone/>
            </a:pPr>
            <a:r>
              <a:rPr lang="en-US" b="1" dirty="0">
                <a:solidFill>
                  <a:srgbClr val="7030A0"/>
                </a:solidFill>
              </a:rPr>
              <a:t>Burns </a:t>
            </a:r>
            <a:r>
              <a:rPr lang="en-US" b="1" dirty="0" err="1">
                <a:solidFill>
                  <a:srgbClr val="7030A0"/>
                </a:solidFill>
              </a:rPr>
              <a:t>marshall</a:t>
            </a:r>
            <a:r>
              <a:rPr lang="en-US" b="1" dirty="0">
                <a:solidFill>
                  <a:srgbClr val="7030A0"/>
                </a:solidFill>
              </a:rPr>
              <a:t> method</a:t>
            </a:r>
          </a:p>
          <a:p>
            <a:r>
              <a:rPr lang="en-US" dirty="0"/>
              <a:t>The mw or the doctor stands facing away from the mother, and, with the left </a:t>
            </a:r>
            <a:r>
              <a:rPr lang="en-US" dirty="0" err="1"/>
              <a:t>hand,grasps</a:t>
            </a:r>
            <a:r>
              <a:rPr lang="en-US" dirty="0"/>
              <a:t> the baby’s ankles from behind with forefingers between the two ankles and hold the stretch, applying sufficient traction to prevent fracture of the neck</a:t>
            </a:r>
          </a:p>
          <a:p>
            <a:r>
              <a:rPr lang="en-US" dirty="0"/>
              <a:t>Move the feet through an arch of 180° until the mouth and nose are free at the vulva</a:t>
            </a:r>
          </a:p>
          <a:p>
            <a:r>
              <a:rPr lang="en-US" dirty="0"/>
              <a:t>You are now holding the baby upside down and mechanical suction can be used to clear the airway to avoid asphyxia</a:t>
            </a:r>
          </a:p>
          <a:p>
            <a:r>
              <a:rPr lang="en-US" dirty="0"/>
              <a:t>At this stage, ask the mother to pant through an open mouth, 'breathing out the head'. One or two minutes should elapse to allow slow delivery of the vault</a:t>
            </a:r>
          </a:p>
          <a:p>
            <a:pPr>
              <a:buNone/>
            </a:pPr>
            <a:r>
              <a:rPr lang="en-US" dirty="0"/>
              <a:t>of the head to prevent a tentorial tear</a:t>
            </a:r>
          </a:p>
        </p:txBody>
      </p:sp>
    </p:spTree>
  </p:cSld>
  <p:clrMapOvr>
    <a:masterClrMapping/>
  </p:clrMapOv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Delivery of the head (The Burns Marshall method)"/>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11725"/>
          </a:xfrm>
        </p:spPr>
        <p:txBody>
          <a:bodyPr>
            <a:normAutofit/>
          </a:bodyPr>
          <a:lstStyle/>
          <a:p>
            <a:r>
              <a:rPr lang="en-US" dirty="0"/>
              <a:t>Apply downward traction until popliteal fossae appear at the vulva</a:t>
            </a:r>
          </a:p>
          <a:p>
            <a:r>
              <a:rPr lang="en-US" dirty="0"/>
              <a:t>An episiotomy is made when the buttocks extend the perineum</a:t>
            </a:r>
          </a:p>
          <a:p>
            <a:r>
              <a:rPr lang="en-US" dirty="0"/>
              <a:t>Pressure is applied at the popliteal fossae with abduction of the thigh</a:t>
            </a:r>
          </a:p>
          <a:p>
            <a:r>
              <a:rPr lang="en-US" dirty="0"/>
              <a:t>The knee will flex and this will aid extraction of the feet and avoid fractures of lower limbs</a:t>
            </a:r>
          </a:p>
        </p:txBody>
      </p:sp>
      <p:sp>
        <p:nvSpPr>
          <p:cNvPr id="2" name="Title 1"/>
          <p:cNvSpPr>
            <a:spLocks noGrp="1"/>
          </p:cNvSpPr>
          <p:nvPr>
            <p:ph type="title"/>
          </p:nvPr>
        </p:nvSpPr>
        <p:spPr/>
        <p:txBody>
          <a:bodyPr>
            <a:normAutofit fontScale="90000"/>
          </a:bodyPr>
          <a:lstStyle/>
          <a:p>
            <a:r>
              <a:rPr lang="en-US" dirty="0"/>
              <a:t>2</a:t>
            </a:r>
            <a:r>
              <a:rPr lang="en-US" baseline="30000" dirty="0"/>
              <a:t>nd</a:t>
            </a:r>
            <a:r>
              <a:rPr lang="en-US" dirty="0"/>
              <a:t> stage breech with extended legs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r>
              <a:rPr lang="en-GB" dirty="0">
                <a:solidFill>
                  <a:srgbClr val="000000"/>
                </a:solidFill>
                <a:latin typeface="+mj-lt"/>
                <a:ea typeface="Microsoft YaHei" charset="-122"/>
              </a:rPr>
              <a:t>This part is most contentious because the expectation is that progress once labour is diagnosed is a cervical dilatation of 1cm/hr</a:t>
            </a:r>
          </a:p>
          <a:p>
            <a:pPr indent="-341313">
              <a:spcBef>
                <a:spcPts val="600"/>
              </a:spcBef>
              <a:buClrTx/>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a:solidFill>
                  <a:srgbClr val="000000"/>
                </a:solidFill>
                <a:latin typeface="+mj-lt"/>
                <a:ea typeface="Microsoft YaHei" charset="-122"/>
              </a:rPr>
              <a:t>Delay in second stage of labour</a:t>
            </a:r>
          </a:p>
          <a:p>
            <a:pPr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mj-lt"/>
                <a:ea typeface="Microsoft YaHei" charset="-122"/>
              </a:rPr>
              <a:t>The second stage of labour can be divided into passive( pelvic) phase &amp; active(</a:t>
            </a:r>
            <a:r>
              <a:rPr lang="en-GB" dirty="0" err="1">
                <a:solidFill>
                  <a:srgbClr val="000000"/>
                </a:solidFill>
                <a:latin typeface="+mj-lt"/>
                <a:ea typeface="Microsoft YaHei" charset="-122"/>
              </a:rPr>
              <a:t>perineal</a:t>
            </a:r>
            <a:r>
              <a:rPr lang="en-GB" dirty="0">
                <a:solidFill>
                  <a:srgbClr val="000000"/>
                </a:solidFill>
                <a:latin typeface="+mj-lt"/>
                <a:ea typeface="Microsoft YaHei" charset="-122"/>
              </a:rPr>
              <a:t>) phase</a:t>
            </a:r>
          </a:p>
          <a:p>
            <a:pPr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mj-lt"/>
                <a:ea typeface="Microsoft YaHei" charset="-122"/>
              </a:rPr>
              <a:t>Delay in this stage may be due to:- </a:t>
            </a:r>
          </a:p>
          <a:p>
            <a:pPr lvl="2" indent="-341313">
              <a:spcBef>
                <a:spcPts val="600"/>
              </a:spcBef>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err="1">
                <a:solidFill>
                  <a:srgbClr val="000000"/>
                </a:solidFill>
                <a:latin typeface="Tahoma" pitchFamily="34" charset="0"/>
                <a:ea typeface="Microsoft YaHei" charset="-122"/>
                <a:cs typeface="Tahoma" pitchFamily="34" charset="0"/>
              </a:rPr>
              <a:t>malposition</a:t>
            </a:r>
            <a:r>
              <a:rPr lang="en-GB" sz="2400" dirty="0">
                <a:solidFill>
                  <a:srgbClr val="000000"/>
                </a:solidFill>
                <a:latin typeface="Tahoma" pitchFamily="34" charset="0"/>
                <a:ea typeface="Microsoft YaHei" charset="-122"/>
                <a:cs typeface="Tahoma" pitchFamily="34" charset="0"/>
              </a:rPr>
              <a:t> causing failure of the vertex to descend and rotate,</a:t>
            </a:r>
          </a:p>
          <a:p>
            <a:pPr lvl="2" indent="-341313">
              <a:spcBef>
                <a:spcPts val="600"/>
              </a:spcBef>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solidFill>
                  <a:srgbClr val="000000"/>
                </a:solidFill>
                <a:latin typeface="Tahoma" pitchFamily="34" charset="0"/>
                <a:ea typeface="Microsoft YaHei" charset="-122"/>
                <a:cs typeface="Tahoma" pitchFamily="34" charset="0"/>
              </a:rPr>
              <a:t> ineffective contractions due to prolonged first stage</a:t>
            </a:r>
          </a:p>
          <a:p>
            <a:pPr lvl="2" indent="-341313">
              <a:spcBef>
                <a:spcPts val="600"/>
              </a:spcBef>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solidFill>
                  <a:srgbClr val="000000"/>
                </a:solidFill>
                <a:latin typeface="Tahoma" pitchFamily="34" charset="0"/>
                <a:ea typeface="Microsoft YaHei" charset="-122"/>
                <a:cs typeface="Tahoma" pitchFamily="34" charset="0"/>
              </a:rPr>
              <a:t>large foetus &amp; large vertex </a:t>
            </a:r>
          </a:p>
          <a:p>
            <a:pPr lvl="2" indent="-341313">
              <a:spcBef>
                <a:spcPts val="600"/>
              </a:spcBef>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solidFill>
                  <a:srgbClr val="000000"/>
                </a:solidFill>
                <a:latin typeface="Tahoma" pitchFamily="34" charset="0"/>
                <a:ea typeface="Microsoft YaHei" charset="-122"/>
                <a:cs typeface="Tahoma" pitchFamily="34" charset="0"/>
              </a:rPr>
              <a:t>absence of desire to push with epidural analgesia</a:t>
            </a:r>
          </a:p>
          <a:p>
            <a:pPr lvl="2" indent="-341313">
              <a:spcBef>
                <a:spcPts val="600"/>
              </a:spcBef>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solidFill>
                  <a:srgbClr val="000000"/>
                </a:solidFill>
                <a:latin typeface="Tahoma" pitchFamily="34" charset="0"/>
                <a:ea typeface="Microsoft YaHei" charset="-122"/>
                <a:cs typeface="Tahoma" pitchFamily="34" charset="0"/>
              </a:rPr>
              <a:t>A full bladder or a full rectum can also impede progress</a:t>
            </a:r>
          </a:p>
          <a:p>
            <a:endParaRPr lang="en-US" dirty="0">
              <a:latin typeface="+mj-lt"/>
            </a:endParaRPr>
          </a:p>
        </p:txBody>
      </p:sp>
    </p:spTree>
  </p:cSld>
  <p:clrMapOvr>
    <a:masterClrMapping/>
  </p:clrMapOv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The foot will be swept over the baby’s abdomen and the feet are born</a:t>
            </a:r>
          </a:p>
          <a:p>
            <a:r>
              <a:rPr lang="en-US" dirty="0"/>
              <a:t>You should now wait until the baby is delivered up to the umbilicus, pull a loop of cord</a:t>
            </a:r>
          </a:p>
          <a:p>
            <a:r>
              <a:rPr lang="en-US" dirty="0"/>
              <a:t>Feel for the elbow at the chest, which should not be felt with extended hands</a:t>
            </a:r>
          </a:p>
        </p:txBody>
      </p:sp>
    </p:spTree>
  </p:cSld>
  <p:clrMapOvr>
    <a:masterClrMapping/>
  </p:clrMapOvr>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Management of the extended legs"/>
          <p:cNvPicPr>
            <a:picLocks noGrp="1"/>
          </p:cNvPicPr>
          <p:nvPr>
            <p:ph idx="1"/>
          </p:nvPr>
        </p:nvPicPr>
        <p:blipFill>
          <a:blip r:embed="rId2" cstate="print"/>
          <a:srcRect/>
          <a:stretch>
            <a:fillRect/>
          </a:stretch>
        </p:blipFill>
        <p:spPr bwMode="auto">
          <a:xfrm>
            <a:off x="0" y="152400"/>
            <a:ext cx="9144000" cy="64008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6_innerEl" descr="Grasping the baby at the iliac crest with the back uppermost"/>
          <p:cNvPicPr>
            <a:picLocks noGrp="1"/>
          </p:cNvPicPr>
          <p:nvPr>
            <p:ph idx="1"/>
          </p:nvPr>
        </p:nvPicPr>
        <p:blipFill>
          <a:blip r:embed="rId2" cstate="print"/>
          <a:srcRect/>
          <a:stretch>
            <a:fillRect/>
          </a:stretch>
        </p:blipFill>
        <p:spPr bwMode="auto">
          <a:xfrm>
            <a:off x="304800" y="228600"/>
            <a:ext cx="8686800" cy="66294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7_innerEl" descr="Rotating the baby anti-clockwise"/>
          <p:cNvPicPr>
            <a:picLocks noGrp="1"/>
          </p:cNvPicPr>
          <p:nvPr>
            <p:ph idx="1"/>
          </p:nvPr>
        </p:nvPicPr>
        <p:blipFill>
          <a:blip r:embed="rId2" cstate="print"/>
          <a:srcRect/>
          <a:stretch>
            <a:fillRect/>
          </a:stretch>
        </p:blipFill>
        <p:spPr bwMode="auto">
          <a:xfrm>
            <a:off x="304800" y="228600"/>
            <a:ext cx="8229600" cy="66294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None/>
            </a:pPr>
            <a:r>
              <a:rPr lang="en-US" dirty="0"/>
              <a:t>( jaw flexion &amp; shoulder traction)</a:t>
            </a:r>
          </a:p>
          <a:p>
            <a:r>
              <a:rPr lang="en-US" dirty="0"/>
              <a:t>Mainly used where there is delay in descent of the head because of extension</a:t>
            </a:r>
          </a:p>
          <a:p>
            <a:r>
              <a:rPr lang="en-US" dirty="0"/>
              <a:t>The baby is laid astride the right arm with the palm supporting the chest. Two fingers are inserted well back into the mouth to pull the jaw downwards &amp; flex the head</a:t>
            </a:r>
          </a:p>
          <a:p>
            <a:r>
              <a:rPr lang="en-US" dirty="0"/>
              <a:t>2 fingers of the left hand are hooked over the shoulders with the middle finger pushing up the occiput to aid flexion. Traction is applied to draw the head out of the vagina</a:t>
            </a:r>
          </a:p>
          <a:p>
            <a:endParaRPr lang="en-US" dirty="0"/>
          </a:p>
        </p:txBody>
      </p:sp>
      <p:sp>
        <p:nvSpPr>
          <p:cNvPr id="2" name="Title 1"/>
          <p:cNvSpPr>
            <a:spLocks noGrp="1"/>
          </p:cNvSpPr>
          <p:nvPr>
            <p:ph type="title"/>
          </p:nvPr>
        </p:nvSpPr>
        <p:spPr>
          <a:xfrm>
            <a:off x="0" y="1"/>
            <a:ext cx="9144000" cy="1417638"/>
          </a:xfrm>
        </p:spPr>
        <p:txBody>
          <a:bodyPr>
            <a:normAutofit/>
          </a:bodyPr>
          <a:lstStyle/>
          <a:p>
            <a:r>
              <a:rPr lang="en-US" b="1" dirty="0"/>
              <a:t>Mauriceau-smellie-veit manoeuvre</a:t>
            </a:r>
          </a:p>
        </p:txBody>
      </p:sp>
    </p:spTree>
  </p:cSld>
  <p:clrMapOvr>
    <a:masterClrMapping/>
  </p:clrMapOv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3_innerEl" descr="Delivery of the extended head (Mauriceau-Smellie-Veit Manoeuvre)"/>
          <p:cNvPicPr>
            <a:picLocks noGrp="1"/>
          </p:cNvPicPr>
          <p:nvPr>
            <p:ph idx="1"/>
          </p:nvPr>
        </p:nvPicPr>
        <p:blipFill>
          <a:blip r:embed="rId2" cstate="print"/>
          <a:srcRect/>
          <a:stretch>
            <a:fillRect/>
          </a:stretch>
        </p:blipFill>
        <p:spPr bwMode="auto">
          <a:xfrm>
            <a:off x="0" y="0"/>
            <a:ext cx="89916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d1l9wtg77iuzz5.cloudfront.net/assets/1433/33724/small_Breech_deliv.jpg?1345650516"/>
          <p:cNvPicPr>
            <a:picLocks noGrp="1"/>
          </p:cNvPicPr>
          <p:nvPr>
            <p:ph idx="1"/>
          </p:nvPr>
        </p:nvPicPr>
        <p:blipFill>
          <a:blip r:embed="rId2" cstate="print"/>
          <a:srcRect/>
          <a:stretch>
            <a:fillRect/>
          </a:stretch>
        </p:blipFill>
        <p:spPr bwMode="auto">
          <a:xfrm>
            <a:off x="0" y="-228600"/>
            <a:ext cx="9372600" cy="7086600"/>
          </a:xfrm>
          <a:prstGeom prst="rect">
            <a:avLst/>
          </a:prstGeom>
          <a:noFill/>
          <a:ln w="9525">
            <a:noFill/>
            <a:miter lim="800000"/>
            <a:headEnd/>
            <a:tailEnd/>
          </a:ln>
        </p:spPr>
      </p:pic>
    </p:spTree>
  </p:cSld>
  <p:clrMapOvr>
    <a:masterClrMapping/>
  </p:clrMapOv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a:t>Extended arms are diagnosed when the elbows are not felt on the chest after the umbilicus is born</a:t>
            </a:r>
          </a:p>
          <a:p>
            <a:r>
              <a:rPr lang="en-US" dirty="0"/>
              <a:t>Prompt action should be taken to prevent hypoxia. This can be dealt with using </a:t>
            </a:r>
            <a:r>
              <a:rPr lang="en-US" b="1" dirty="0"/>
              <a:t>lovset manoeuvre</a:t>
            </a:r>
            <a:r>
              <a:rPr lang="en-US" dirty="0"/>
              <a:t>( a combination of rotation&amp; downwrd traction) employed to deliver the arms whatever position they are in</a:t>
            </a:r>
          </a:p>
          <a:p>
            <a:r>
              <a:rPr lang="en-US" dirty="0"/>
              <a:t>When the umbilicus is born &amp; the shoulders are in AP diameter, the baby is grasped by the iliac crests with the thumbs over the sacrum. Downward traction is applied until the axilla is visible</a:t>
            </a:r>
          </a:p>
        </p:txBody>
      </p:sp>
      <p:sp>
        <p:nvSpPr>
          <p:cNvPr id="2" name="Title 1"/>
          <p:cNvSpPr>
            <a:spLocks noGrp="1"/>
          </p:cNvSpPr>
          <p:nvPr>
            <p:ph type="title"/>
          </p:nvPr>
        </p:nvSpPr>
        <p:spPr/>
        <p:txBody>
          <a:bodyPr>
            <a:normAutofit fontScale="90000"/>
          </a:bodyPr>
          <a:lstStyle/>
          <a:p>
            <a:r>
              <a:rPr lang="en-US" dirty="0"/>
              <a:t>Delivery of extended arms </a:t>
            </a:r>
            <a:r>
              <a:rPr lang="en-US" b="1" dirty="0"/>
              <a:t>(</a:t>
            </a:r>
            <a:r>
              <a:rPr lang="en-US" b="1" dirty="0" err="1"/>
              <a:t>lovset</a:t>
            </a:r>
            <a:r>
              <a:rPr lang="en-US" b="1" dirty="0"/>
              <a:t> </a:t>
            </a:r>
            <a:r>
              <a:rPr lang="en-US" b="1" dirty="0" err="1"/>
              <a:t>manoeuvre</a:t>
            </a:r>
            <a:r>
              <a:rPr lang="en-US" b="1" dirty="0"/>
              <a:t>)</a:t>
            </a:r>
          </a:p>
        </p:txBody>
      </p:sp>
    </p:spTree>
  </p:cSld>
  <p:clrMapOvr>
    <a:masterClrMapping/>
  </p:clrMapOv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a:t>Maintain a downward traction throughout. Body is rotated through half a circle, 180 degrees, start by turning the back uppermost</a:t>
            </a:r>
          </a:p>
          <a:p>
            <a:r>
              <a:rPr lang="en-US" dirty="0"/>
              <a:t>Friction of the posterior arm against the pubic bone as the shoulder becomes anterior sweeps the arm infront of the face. This movement allows the shoulders to enter the pelvis in the transverse diameter</a:t>
            </a:r>
          </a:p>
          <a:p>
            <a:r>
              <a:rPr lang="en-US" dirty="0"/>
              <a:t>The arm which is now anterior is delivered</a:t>
            </a:r>
          </a:p>
          <a:p>
            <a:r>
              <a:rPr lang="en-US" dirty="0"/>
              <a:t>Body is rotated back in the opposite direction &amp; the 2</a:t>
            </a:r>
            <a:r>
              <a:rPr lang="en-US" baseline="30000" dirty="0"/>
              <a:t>nd</a:t>
            </a:r>
            <a:r>
              <a:rPr lang="en-US" dirty="0"/>
              <a:t> arm is delivered in a similar fashion</a:t>
            </a:r>
          </a:p>
        </p:txBody>
      </p:sp>
    </p:spTree>
  </p:cSld>
  <p:clrMapOvr>
    <a:masterClrMapping/>
  </p:clrMapOv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Delay in the first stage is rare, though it may be caused by impaction due to a large baby, a small pelvis or weak contractions in which case a caesarean section is done</a:t>
            </a:r>
          </a:p>
          <a:p>
            <a:r>
              <a:rPr lang="en-US" dirty="0"/>
              <a:t>Delay during the second stage is usually caused by extended legs</a:t>
            </a:r>
          </a:p>
        </p:txBody>
      </p:sp>
      <p:sp>
        <p:nvSpPr>
          <p:cNvPr id="2" name="Title 1"/>
          <p:cNvSpPr>
            <a:spLocks noGrp="1"/>
          </p:cNvSpPr>
          <p:nvPr>
            <p:ph type="title"/>
          </p:nvPr>
        </p:nvSpPr>
        <p:spPr/>
        <p:txBody>
          <a:bodyPr/>
          <a:lstStyle/>
          <a:p>
            <a:r>
              <a:rPr lang="en-US" dirty="0"/>
              <a:t>Causes of Delayed Breech</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There are </a:t>
            </a:r>
            <a:r>
              <a:rPr lang="en-GB" b="1" dirty="0">
                <a:solidFill>
                  <a:srgbClr val="000000"/>
                </a:solidFill>
                <a:latin typeface="Calibri" pitchFamily="32" charset="0"/>
                <a:ea typeface="Microsoft YaHei" charset="-122"/>
              </a:rPr>
              <a:t>7 cardinal Ps </a:t>
            </a:r>
            <a:r>
              <a:rPr lang="en-GB" dirty="0">
                <a:solidFill>
                  <a:srgbClr val="000000"/>
                </a:solidFill>
                <a:latin typeface="Calibri" pitchFamily="32" charset="0"/>
                <a:ea typeface="Microsoft YaHei" charset="-122"/>
              </a:rPr>
              <a:t>with regard to causes of abnormal and prolonged labour</a:t>
            </a:r>
          </a:p>
          <a:p>
            <a:pPr marL="341313" indent="-341313">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rgbClr val="000000"/>
                </a:solidFill>
                <a:latin typeface="Calibri" pitchFamily="32" charset="0"/>
                <a:ea typeface="Microsoft YaHei" charset="-122"/>
              </a:rPr>
              <a:t>1). </a:t>
            </a:r>
            <a:r>
              <a:rPr lang="en-GB" b="1" u="sng" dirty="0">
                <a:solidFill>
                  <a:srgbClr val="000000"/>
                </a:solidFill>
                <a:latin typeface="Calibri" pitchFamily="32" charset="0"/>
                <a:ea typeface="Microsoft YaHei" charset="-122"/>
              </a:rPr>
              <a:t>Patient:</a:t>
            </a:r>
            <a:r>
              <a:rPr lang="en-GB" dirty="0">
                <a:solidFill>
                  <a:srgbClr val="000000"/>
                </a:solidFill>
                <a:latin typeface="Calibri" pitchFamily="32" charset="0"/>
                <a:ea typeface="Microsoft YaHei" charset="-122"/>
              </a:rPr>
              <a:t> certain factors in the patient may contribute to prolonged labour namely, a full bladder, dehydration, </a:t>
            </a:r>
            <a:r>
              <a:rPr lang="en-GB" dirty="0" err="1">
                <a:solidFill>
                  <a:srgbClr val="000000"/>
                </a:solidFill>
                <a:latin typeface="Calibri" pitchFamily="32" charset="0"/>
                <a:ea typeface="Microsoft YaHei" charset="-122"/>
              </a:rPr>
              <a:t>keto-acidoses</a:t>
            </a:r>
            <a:r>
              <a:rPr lang="en-GB" dirty="0">
                <a:solidFill>
                  <a:srgbClr val="000000"/>
                </a:solidFill>
                <a:latin typeface="Calibri" pitchFamily="32" charset="0"/>
                <a:ea typeface="Microsoft YaHei" charset="-122"/>
              </a:rPr>
              <a:t>, inadequate pain relief, anxiety and tension.</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An exhausted mother may not be prepared well for labour because of the metabolic changes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Psychological causes, for instance; tension and fear of the unknown tend to prolong labour, most commonly in women who are </a:t>
            </a:r>
            <a:r>
              <a:rPr lang="en-GB" dirty="0" err="1">
                <a:solidFill>
                  <a:srgbClr val="000000"/>
                </a:solidFill>
                <a:latin typeface="Calibri" pitchFamily="32" charset="0"/>
                <a:ea typeface="Microsoft YaHei" charset="-122"/>
              </a:rPr>
              <a:t>primigravidae</a:t>
            </a:r>
            <a:endParaRPr lang="en-GB" dirty="0">
              <a:solidFill>
                <a:srgbClr val="000000"/>
              </a:solidFill>
              <a:latin typeface="Calibri" pitchFamily="32" charset="0"/>
              <a:ea typeface="Microsoft YaHei" charset="-122"/>
            </a:endParaRPr>
          </a:p>
          <a:p>
            <a:endParaRPr lang="en-US" dirty="0"/>
          </a:p>
        </p:txBody>
      </p:sp>
      <p:sp>
        <p:nvSpPr>
          <p:cNvPr id="2" name="Title 1"/>
          <p:cNvSpPr>
            <a:spLocks noGrp="1"/>
          </p:cNvSpPr>
          <p:nvPr>
            <p:ph type="title"/>
          </p:nvPr>
        </p:nvSpPr>
        <p:spPr>
          <a:xfrm>
            <a:off x="0" y="228600"/>
            <a:ext cx="9144000" cy="1066800"/>
          </a:xfrm>
          <a:solidFill>
            <a:schemeClr val="accent2"/>
          </a:solidFill>
        </p:spPr>
        <p:txBody>
          <a:bodyPr>
            <a:normAutofit fontScale="90000"/>
          </a:bodyPr>
          <a:lstStyle/>
          <a:p>
            <a:r>
              <a:rPr lang="en-GB" b="1" dirty="0">
                <a:solidFill>
                  <a:schemeClr val="tx2">
                    <a:lumMod val="20000"/>
                    <a:lumOff val="80000"/>
                  </a:schemeClr>
                </a:solidFill>
                <a:latin typeface="Calibri" pitchFamily="32" charset="0"/>
                <a:ea typeface="Microsoft YaHei" charset="-122"/>
              </a:rPr>
              <a:t>CAUSES</a:t>
            </a:r>
            <a:br>
              <a:rPr lang="en-GB" b="1" dirty="0">
                <a:solidFill>
                  <a:schemeClr val="tx2">
                    <a:lumMod val="20000"/>
                    <a:lumOff val="80000"/>
                  </a:schemeClr>
                </a:solidFill>
                <a:latin typeface="Calibri" pitchFamily="32" charset="0"/>
                <a:ea typeface="Microsoft YaHei" charset="-122"/>
              </a:rPr>
            </a:br>
            <a:endParaRPr lang="en-US" b="1" dirty="0">
              <a:solidFill>
                <a:schemeClr val="tx2">
                  <a:lumMod val="20000"/>
                  <a:lumOff val="80000"/>
                </a:schemeClr>
              </a:solidFill>
            </a:endParaRPr>
          </a:p>
        </p:txBody>
      </p:sp>
    </p:spTree>
  </p:cSld>
  <p:clrMapOvr>
    <a:masterClrMapping/>
  </p:clrMapOv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a:t>If an insufficiently dilated cervix holds up the head, the baby will make gasping movements.</a:t>
            </a:r>
          </a:p>
          <a:p>
            <a:r>
              <a:rPr lang="en-US" dirty="0"/>
              <a:t>You should swap the vaginal wall in contact with the baby’s face and inserting two fingers make a channel through which you can meet the baby.</a:t>
            </a:r>
          </a:p>
          <a:p>
            <a:r>
              <a:rPr lang="en-US" dirty="0"/>
              <a:t>If the head is arrested high in the cavity, disproportion may exist. </a:t>
            </a:r>
            <a:r>
              <a:rPr lang="en-US" dirty="0" err="1"/>
              <a:t>Suprapubic</a:t>
            </a:r>
            <a:r>
              <a:rPr lang="en-US" dirty="0"/>
              <a:t> pressure may help, but application of forceps is </a:t>
            </a:r>
            <a:r>
              <a:rPr lang="en-US" dirty="0" err="1"/>
              <a:t>necessary.The</a:t>
            </a:r>
            <a:r>
              <a:rPr lang="en-US" dirty="0"/>
              <a:t> doctor will use forceps for the delivery of the coming head.</a:t>
            </a:r>
          </a:p>
        </p:txBody>
      </p:sp>
      <p:sp>
        <p:nvSpPr>
          <p:cNvPr id="2" name="Title 1"/>
          <p:cNvSpPr>
            <a:spLocks noGrp="1"/>
          </p:cNvSpPr>
          <p:nvPr>
            <p:ph type="title"/>
          </p:nvPr>
        </p:nvSpPr>
        <p:spPr/>
        <p:txBody>
          <a:bodyPr>
            <a:normAutofit/>
          </a:bodyPr>
          <a:lstStyle/>
          <a:p>
            <a:r>
              <a:rPr lang="en-US" dirty="0"/>
              <a:t>Delay in the Birth of the Head</a:t>
            </a:r>
          </a:p>
        </p:txBody>
      </p:sp>
    </p:spTree>
  </p:cSld>
  <p:clrMapOvr>
    <a:masterClrMapping/>
  </p:clrMapOv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a:t>Impacted breech- </a:t>
            </a:r>
            <a:r>
              <a:rPr lang="en-US" dirty="0" err="1"/>
              <a:t>labour</a:t>
            </a:r>
            <a:r>
              <a:rPr lang="en-US" dirty="0"/>
              <a:t> becomes obstructed when the </a:t>
            </a:r>
            <a:r>
              <a:rPr lang="en-US" dirty="0" err="1"/>
              <a:t>foetus</a:t>
            </a:r>
            <a:r>
              <a:rPr lang="en-US" dirty="0"/>
              <a:t> is disproportionately large for the size of the maternal pelvis</a:t>
            </a:r>
          </a:p>
          <a:p>
            <a:r>
              <a:rPr lang="en-US" dirty="0"/>
              <a:t>Cord </a:t>
            </a:r>
            <a:r>
              <a:rPr lang="en-US" dirty="0" err="1"/>
              <a:t>prolapse</a:t>
            </a:r>
            <a:r>
              <a:rPr lang="en-US" dirty="0"/>
              <a:t>-more common in a flexed or footling breech</a:t>
            </a:r>
          </a:p>
          <a:p>
            <a:r>
              <a:rPr lang="en-US" dirty="0"/>
              <a:t>Birth injury</a:t>
            </a:r>
          </a:p>
          <a:p>
            <a:pPr lvl="1"/>
            <a:r>
              <a:rPr lang="en-US" dirty="0"/>
              <a:t>Superficial tissue damage</a:t>
            </a:r>
          </a:p>
          <a:p>
            <a:pPr lvl="1"/>
            <a:r>
              <a:rPr lang="en-US" dirty="0"/>
              <a:t>Factures of the humerus, clavicle or femur or dislocation of the shoulder or hip caused during delivery of extended arms or legs</a:t>
            </a:r>
          </a:p>
          <a:p>
            <a:pPr lvl="1"/>
            <a:r>
              <a:rPr lang="en-US" dirty="0" err="1"/>
              <a:t>Erb’s</a:t>
            </a:r>
            <a:r>
              <a:rPr lang="en-US" dirty="0"/>
              <a:t> palsy-caused by brachial plexus being damaged by twisting the neck</a:t>
            </a:r>
          </a:p>
        </p:txBody>
      </p:sp>
      <p:sp>
        <p:nvSpPr>
          <p:cNvPr id="2" name="Title 1"/>
          <p:cNvSpPr>
            <a:spLocks noGrp="1"/>
          </p:cNvSpPr>
          <p:nvPr>
            <p:ph type="title"/>
          </p:nvPr>
        </p:nvSpPr>
        <p:spPr/>
        <p:txBody>
          <a:bodyPr>
            <a:normAutofit fontScale="90000"/>
          </a:bodyPr>
          <a:lstStyle/>
          <a:p>
            <a:r>
              <a:rPr lang="en-US" dirty="0"/>
              <a:t>Complications of breech presentation</a:t>
            </a:r>
          </a:p>
        </p:txBody>
      </p:sp>
    </p:spTree>
  </p:cSld>
  <p:clrMapOvr>
    <a:masterClrMapping/>
  </p:clrMapOv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25"/>
          </a:xfrm>
        </p:spPr>
        <p:txBody>
          <a:bodyPr>
            <a:normAutofit/>
          </a:bodyPr>
          <a:lstStyle/>
          <a:p>
            <a:pPr lvl="1"/>
            <a:r>
              <a:rPr lang="en-US" sz="2800" dirty="0">
                <a:latin typeface="Calibri" pitchFamily="34" charset="0"/>
              </a:rPr>
              <a:t>Trauma to internal organs- especially a ruptured liver or spleen produced by grasping the abdomen</a:t>
            </a:r>
          </a:p>
          <a:p>
            <a:pPr lvl="1"/>
            <a:r>
              <a:rPr lang="en-US" sz="2800" dirty="0">
                <a:latin typeface="Calibri" pitchFamily="34" charset="0"/>
              </a:rPr>
              <a:t>Damage to the adrenals- by grasping the baby’s abdomen, leading to shock caused by adrenaline release</a:t>
            </a:r>
          </a:p>
          <a:p>
            <a:pPr lvl="1"/>
            <a:r>
              <a:rPr lang="en-US" sz="2800" dirty="0">
                <a:latin typeface="Calibri" pitchFamily="34" charset="0"/>
              </a:rPr>
              <a:t>Spinal cord damage or fracture of the spine</a:t>
            </a:r>
          </a:p>
          <a:p>
            <a:pPr lvl="1"/>
            <a:r>
              <a:rPr lang="en-US" sz="2800" dirty="0">
                <a:latin typeface="Calibri" pitchFamily="34" charset="0"/>
              </a:rPr>
              <a:t>Intracranial </a:t>
            </a:r>
            <a:r>
              <a:rPr lang="en-US" sz="2800" dirty="0" err="1">
                <a:latin typeface="Calibri" pitchFamily="34" charset="0"/>
              </a:rPr>
              <a:t>haemorrhage</a:t>
            </a:r>
            <a:r>
              <a:rPr lang="en-US" sz="2800" dirty="0">
                <a:latin typeface="Calibri" pitchFamily="34" charset="0"/>
              </a:rPr>
              <a:t>- caused by rapid delivery of the head which has had no opportunity to mould. Hypoxia may also cause intracranial </a:t>
            </a:r>
            <a:r>
              <a:rPr lang="en-US" sz="2800" dirty="0" err="1">
                <a:latin typeface="Calibri" pitchFamily="34" charset="0"/>
              </a:rPr>
              <a:t>haemorrhage</a:t>
            </a:r>
            <a:endParaRPr lang="en-US" sz="2800" dirty="0">
              <a:latin typeface="Calibri" pitchFamily="34" charset="0"/>
            </a:endParaRPr>
          </a:p>
          <a:p>
            <a:endParaRPr lang="en-US" sz="2800" dirty="0">
              <a:latin typeface="Calibri" pitchFamily="34" charset="0"/>
            </a:endParaRPr>
          </a:p>
        </p:txBody>
      </p:sp>
    </p:spTree>
  </p:cSld>
  <p:clrMapOvr>
    <a:masterClrMapping/>
  </p:clrMapOv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Foetal</a:t>
            </a:r>
            <a:r>
              <a:rPr lang="en-US" dirty="0"/>
              <a:t> hypoxia- due to cord </a:t>
            </a:r>
            <a:r>
              <a:rPr lang="en-US" dirty="0" err="1"/>
              <a:t>prolapse</a:t>
            </a:r>
            <a:r>
              <a:rPr lang="en-US" dirty="0"/>
              <a:t> or cord compression or due to premature separation of the placenta</a:t>
            </a:r>
          </a:p>
          <a:p>
            <a:r>
              <a:rPr lang="en-US" dirty="0"/>
              <a:t>Premature separation of the placenta</a:t>
            </a:r>
          </a:p>
          <a:p>
            <a:r>
              <a:rPr lang="en-US" dirty="0"/>
              <a:t>Maternal trauma</a:t>
            </a:r>
          </a:p>
        </p:txBody>
      </p:sp>
      <p:sp>
        <p:nvSpPr>
          <p:cNvPr id="2" name="Title 1"/>
          <p:cNvSpPr>
            <a:spLocks noGrp="1"/>
          </p:cNvSpPr>
          <p:nvPr>
            <p:ph type="title"/>
          </p:nvPr>
        </p:nvSpPr>
        <p:spPr/>
        <p:txBody>
          <a:bodyPr/>
          <a:lstStyle/>
          <a:p>
            <a:r>
              <a:rPr lang="en-US" dirty="0"/>
              <a:t>Complications </a:t>
            </a:r>
            <a:r>
              <a:rPr lang="en-US" dirty="0" err="1"/>
              <a:t>cntd</a:t>
            </a:r>
            <a:r>
              <a:rPr lang="en-US" dirty="0"/>
              <a:t>…</a:t>
            </a:r>
          </a:p>
        </p:txBody>
      </p:sp>
    </p:spTree>
  </p:cSld>
  <p:clrMapOvr>
    <a:masterClrMapping/>
  </p:clrMapOv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a:t>Occurs when the  foetus lies with its long axis across the long axis of the uterus( transverse lie)</a:t>
            </a:r>
          </a:p>
          <a:p>
            <a:r>
              <a:rPr lang="en-US" dirty="0"/>
              <a:t>Occurs in approximately 1:300 pregnancies near term. Only 17% of these cases remain as a transverse lie at the onset of </a:t>
            </a:r>
            <a:r>
              <a:rPr lang="en-US" dirty="0" err="1"/>
              <a:t>labour</a:t>
            </a:r>
            <a:r>
              <a:rPr lang="en-US" dirty="0"/>
              <a:t>, the majority are </a:t>
            </a:r>
            <a:r>
              <a:rPr lang="en-US" dirty="0" err="1"/>
              <a:t>multigravidae</a:t>
            </a:r>
            <a:endParaRPr lang="en-US" dirty="0"/>
          </a:p>
          <a:p>
            <a:r>
              <a:rPr lang="en-US" dirty="0"/>
              <a:t>The head lies on one side of the abdomen, with the breech at a slightly higher level on the other. The </a:t>
            </a:r>
            <a:r>
              <a:rPr lang="en-US" dirty="0" err="1"/>
              <a:t>foetal</a:t>
            </a:r>
            <a:r>
              <a:rPr lang="en-US" dirty="0"/>
              <a:t> back may be anterior or posterior &amp; the leading part is the arm, shoulder or the trunk</a:t>
            </a:r>
          </a:p>
        </p:txBody>
      </p:sp>
      <p:sp>
        <p:nvSpPr>
          <p:cNvPr id="2" name="Title 1"/>
          <p:cNvSpPr>
            <a:spLocks noGrp="1"/>
          </p:cNvSpPr>
          <p:nvPr>
            <p:ph type="title"/>
          </p:nvPr>
        </p:nvSpPr>
        <p:spPr>
          <a:xfrm>
            <a:off x="0" y="1"/>
            <a:ext cx="9144000" cy="1066799"/>
          </a:xfrm>
          <a:solidFill>
            <a:srgbClr val="7030A0"/>
          </a:solidFill>
        </p:spPr>
        <p:txBody>
          <a:bodyPr/>
          <a:lstStyle/>
          <a:p>
            <a:r>
              <a:rPr lang="en-US" b="1" dirty="0">
                <a:solidFill>
                  <a:srgbClr val="FFFF00"/>
                </a:solidFill>
              </a:rPr>
              <a:t>SHOULDER PRESENTATION</a:t>
            </a:r>
          </a:p>
        </p:txBody>
      </p:sp>
    </p:spTree>
  </p:cSld>
  <p:clrMapOvr>
    <a:masterClrMapping/>
  </p:clrMapOv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2800" b="1" dirty="0"/>
              <a:t>Maternal causes</a:t>
            </a:r>
          </a:p>
          <a:p>
            <a:pPr lvl="1"/>
            <a:r>
              <a:rPr lang="en-US" sz="2800" dirty="0"/>
              <a:t>Lax abdominal &amp; uterine muscles especially in </a:t>
            </a:r>
            <a:r>
              <a:rPr lang="en-US" sz="2800" dirty="0" err="1"/>
              <a:t>multiparity</a:t>
            </a:r>
            <a:r>
              <a:rPr lang="en-US" sz="2800" dirty="0"/>
              <a:t>. This is the most common cause &amp; is found in the </a:t>
            </a:r>
            <a:r>
              <a:rPr lang="en-US" sz="2800" dirty="0" err="1"/>
              <a:t>multigravidae</a:t>
            </a:r>
            <a:endParaRPr lang="en-US" sz="2800" dirty="0"/>
          </a:p>
          <a:p>
            <a:pPr lvl="1"/>
            <a:r>
              <a:rPr lang="en-US" sz="2800" dirty="0"/>
              <a:t>Uterine abnormality </a:t>
            </a:r>
            <a:r>
              <a:rPr lang="en-US" sz="2800" dirty="0" err="1"/>
              <a:t>eg</a:t>
            </a:r>
            <a:r>
              <a:rPr lang="en-US" sz="2800" dirty="0"/>
              <a:t> </a:t>
            </a:r>
            <a:r>
              <a:rPr lang="en-US" sz="2800" dirty="0" err="1"/>
              <a:t>bicornuate</a:t>
            </a:r>
            <a:r>
              <a:rPr lang="en-US" sz="2800" dirty="0"/>
              <a:t> or </a:t>
            </a:r>
            <a:r>
              <a:rPr lang="en-US" sz="2800" dirty="0" err="1"/>
              <a:t>subseptate</a:t>
            </a:r>
            <a:r>
              <a:rPr lang="en-US" sz="2800" dirty="0"/>
              <a:t> uterus as well as uterine fibroids</a:t>
            </a:r>
          </a:p>
          <a:p>
            <a:pPr lvl="1"/>
            <a:r>
              <a:rPr lang="en-US" sz="2800" dirty="0"/>
              <a:t>Contracted pelvis. This may prevent the head from entering the pelvic brim</a:t>
            </a:r>
          </a:p>
        </p:txBody>
      </p:sp>
      <p:sp>
        <p:nvSpPr>
          <p:cNvPr id="2" name="Title 1"/>
          <p:cNvSpPr>
            <a:spLocks noGrp="1"/>
          </p:cNvSpPr>
          <p:nvPr>
            <p:ph type="title"/>
          </p:nvPr>
        </p:nvSpPr>
        <p:spPr>
          <a:xfrm>
            <a:off x="0" y="304800"/>
            <a:ext cx="9144000" cy="838200"/>
          </a:xfrm>
        </p:spPr>
        <p:txBody>
          <a:bodyPr>
            <a:normAutofit/>
          </a:bodyPr>
          <a:lstStyle/>
          <a:p>
            <a:r>
              <a:rPr lang="en-US" dirty="0"/>
              <a:t>Causes of shoulder presentation</a:t>
            </a:r>
          </a:p>
        </p:txBody>
      </p:sp>
    </p:spTree>
  </p:cSld>
  <p:clrMapOvr>
    <a:masterClrMapping/>
  </p:clrMapOvr>
  <p:transition/>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b="1" dirty="0" err="1"/>
              <a:t>Foetal</a:t>
            </a:r>
            <a:r>
              <a:rPr lang="en-US" b="1" dirty="0"/>
              <a:t> causes</a:t>
            </a:r>
          </a:p>
          <a:p>
            <a:pPr lvl="1"/>
            <a:r>
              <a:rPr lang="en-US" dirty="0"/>
              <a:t>Preterm pregnancy: the amount of amniotic fluid in relation to the </a:t>
            </a:r>
            <a:r>
              <a:rPr lang="en-US" dirty="0" err="1"/>
              <a:t>foetus</a:t>
            </a:r>
            <a:r>
              <a:rPr lang="en-US" dirty="0"/>
              <a:t> is greater, allowing the </a:t>
            </a:r>
            <a:r>
              <a:rPr lang="en-US" dirty="0" err="1"/>
              <a:t>foetus</a:t>
            </a:r>
            <a:r>
              <a:rPr lang="en-US" dirty="0"/>
              <a:t> more mobility than at term</a:t>
            </a:r>
          </a:p>
          <a:p>
            <a:pPr lvl="1"/>
            <a:r>
              <a:rPr lang="en-US" dirty="0"/>
              <a:t>Multiple pregnancy:  this is due to possibility of </a:t>
            </a:r>
            <a:r>
              <a:rPr lang="en-US" dirty="0" err="1"/>
              <a:t>polyhydramnios</a:t>
            </a:r>
            <a:r>
              <a:rPr lang="en-US" dirty="0"/>
              <a:t> but the presence of more than one </a:t>
            </a:r>
            <a:r>
              <a:rPr lang="en-US" dirty="0" err="1"/>
              <a:t>foetus</a:t>
            </a:r>
            <a:r>
              <a:rPr lang="en-US" dirty="0"/>
              <a:t> reduces the room for </a:t>
            </a:r>
            <a:r>
              <a:rPr lang="en-US" dirty="0" err="1"/>
              <a:t>manoeuvre</a:t>
            </a:r>
            <a:r>
              <a:rPr lang="en-US" dirty="0"/>
              <a:t> when amounts of liquor are normal</a:t>
            </a:r>
          </a:p>
          <a:p>
            <a:pPr lvl="1"/>
            <a:r>
              <a:rPr lang="en-US" dirty="0" err="1"/>
              <a:t>Polyhydramnios</a:t>
            </a:r>
            <a:r>
              <a:rPr lang="en-US" dirty="0"/>
              <a:t>: the distended uterus is globular &amp; the </a:t>
            </a:r>
            <a:r>
              <a:rPr lang="en-US" dirty="0" err="1"/>
              <a:t>foetus</a:t>
            </a:r>
            <a:r>
              <a:rPr lang="en-US" dirty="0"/>
              <a:t> can move freely in the excessive liquor</a:t>
            </a:r>
          </a:p>
          <a:p>
            <a:pPr lvl="1"/>
            <a:r>
              <a:rPr lang="en-US" dirty="0"/>
              <a:t>Macerated </a:t>
            </a:r>
            <a:r>
              <a:rPr lang="en-US" dirty="0" err="1"/>
              <a:t>foetus</a:t>
            </a:r>
            <a:r>
              <a:rPr lang="en-US" dirty="0"/>
              <a:t>: lack of muscle tone causes the </a:t>
            </a:r>
            <a:r>
              <a:rPr lang="en-US" dirty="0" err="1"/>
              <a:t>foetus</a:t>
            </a:r>
            <a:r>
              <a:rPr lang="en-US" dirty="0"/>
              <a:t> to slump down into the lower pole of the uterus</a:t>
            </a:r>
          </a:p>
          <a:p>
            <a:pPr lvl="1"/>
            <a:r>
              <a:rPr lang="en-US" dirty="0"/>
              <a:t>Placenta </a:t>
            </a:r>
            <a:r>
              <a:rPr lang="en-US" dirty="0" err="1"/>
              <a:t>praevia</a:t>
            </a:r>
            <a:r>
              <a:rPr lang="en-US" dirty="0"/>
              <a:t>: may prevent the head from entering the pelvic brim</a:t>
            </a:r>
          </a:p>
          <a:p>
            <a:endParaRPr lang="en-US" dirty="0"/>
          </a:p>
        </p:txBody>
      </p:sp>
      <p:sp>
        <p:nvSpPr>
          <p:cNvPr id="2" name="Title 1"/>
          <p:cNvSpPr>
            <a:spLocks noGrp="1"/>
          </p:cNvSpPr>
          <p:nvPr>
            <p:ph type="title"/>
          </p:nvPr>
        </p:nvSpPr>
        <p:spPr/>
        <p:txBody>
          <a:bodyPr>
            <a:normAutofit fontScale="90000"/>
          </a:bodyPr>
          <a:lstStyle/>
          <a:p>
            <a:r>
              <a:rPr lang="en-US" dirty="0"/>
              <a:t>Causes of shoulder presentation </a:t>
            </a:r>
            <a:r>
              <a:rPr lang="en-US" dirty="0" err="1"/>
              <a:t>cntd</a:t>
            </a:r>
            <a:r>
              <a:rPr lang="en-US" dirty="0"/>
              <a:t>…</a:t>
            </a:r>
          </a:p>
        </p:txBody>
      </p:sp>
    </p:spTree>
  </p:cSld>
  <p:clrMapOvr>
    <a:masterClrMapping/>
  </p:clrMapOvr>
  <p:transition/>
</p:sld>
</file>

<file path=ppt/slides/slide3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b="1" dirty="0"/>
              <a:t>Antenatal</a:t>
            </a:r>
          </a:p>
          <a:p>
            <a:r>
              <a:rPr lang="en-US" dirty="0"/>
              <a:t>On abdominal palpation</a:t>
            </a:r>
            <a:r>
              <a:rPr lang="en-US" b="1" dirty="0"/>
              <a:t> </a:t>
            </a:r>
            <a:r>
              <a:rPr lang="en-US" dirty="0"/>
              <a:t>, the uterus appears broad &amp; the fundal height is less than expected for the period of gestation</a:t>
            </a:r>
          </a:p>
          <a:p>
            <a:r>
              <a:rPr lang="en-US" dirty="0"/>
              <a:t>On pelvic &amp; fundal palpation, neither head nor breech is felt. The mobile head is found on one side of the abdomen &amp; the breech at a slightly higher level on the other</a:t>
            </a:r>
          </a:p>
          <a:p>
            <a:r>
              <a:rPr lang="en-US" dirty="0"/>
              <a:t>Auscultation: FHS are best heard on one side of the umbilicus towards the </a:t>
            </a:r>
            <a:r>
              <a:rPr lang="en-US" dirty="0" err="1"/>
              <a:t>foetal</a:t>
            </a:r>
            <a:r>
              <a:rPr lang="en-US" dirty="0"/>
              <a:t> head</a:t>
            </a:r>
          </a:p>
          <a:p>
            <a:r>
              <a:rPr lang="en-US" dirty="0"/>
              <a:t>An ultrasound scan may be used to confirm the lie &amp; presentation</a:t>
            </a:r>
          </a:p>
        </p:txBody>
      </p:sp>
      <p:sp>
        <p:nvSpPr>
          <p:cNvPr id="2" name="Title 1"/>
          <p:cNvSpPr>
            <a:spLocks noGrp="1"/>
          </p:cNvSpPr>
          <p:nvPr>
            <p:ph type="title"/>
          </p:nvPr>
        </p:nvSpPr>
        <p:spPr/>
        <p:txBody>
          <a:bodyPr>
            <a:normAutofit fontScale="90000"/>
          </a:bodyPr>
          <a:lstStyle/>
          <a:p>
            <a:r>
              <a:rPr lang="en-US" dirty="0"/>
              <a:t>Diagnosis of shoulder presentation</a:t>
            </a:r>
          </a:p>
        </p:txBody>
      </p:sp>
    </p:spTree>
  </p:cSld>
  <p:clrMapOvr>
    <a:masterClrMapping/>
  </p:clrMapOvr>
  <p:transition/>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2800" dirty="0"/>
              <a:t>On abdominal palpation, findings are as above but with membranes ruptured, the irregular outline of the uterus is more marked. If the uterus is contracting strongly &amp; becomes </a:t>
            </a:r>
            <a:r>
              <a:rPr lang="en-US" sz="2800" dirty="0" err="1"/>
              <a:t>moulded</a:t>
            </a:r>
            <a:r>
              <a:rPr lang="en-US" sz="2800" dirty="0"/>
              <a:t> around the foetus, palpation is very difficult </a:t>
            </a:r>
          </a:p>
          <a:p>
            <a:r>
              <a:rPr lang="en-US" sz="2800" dirty="0"/>
              <a:t>On VE, the shoulder is felt as a soft irregular mass</a:t>
            </a:r>
          </a:p>
          <a:p>
            <a:pPr>
              <a:buNone/>
            </a:pPr>
            <a:r>
              <a:rPr lang="en-US" sz="2800" b="1" i="1" dirty="0"/>
              <a:t>Note; vaginal examination should not be performed without first excluding placenta </a:t>
            </a:r>
            <a:r>
              <a:rPr lang="en-US" sz="2800" b="1" i="1" dirty="0" err="1"/>
              <a:t>praevia</a:t>
            </a:r>
            <a:r>
              <a:rPr lang="en-US" sz="2800" b="1" i="1" dirty="0"/>
              <a:t> </a:t>
            </a:r>
          </a:p>
        </p:txBody>
      </p:sp>
      <p:sp>
        <p:nvSpPr>
          <p:cNvPr id="2" name="Title 1"/>
          <p:cNvSpPr>
            <a:spLocks noGrp="1"/>
          </p:cNvSpPr>
          <p:nvPr>
            <p:ph type="title"/>
          </p:nvPr>
        </p:nvSpPr>
        <p:spPr/>
        <p:txBody>
          <a:bodyPr/>
          <a:lstStyle/>
          <a:p>
            <a:r>
              <a:rPr lang="en-US" dirty="0"/>
              <a:t>Intrapartum diagnosis</a:t>
            </a:r>
          </a:p>
        </p:txBody>
      </p:sp>
    </p:spTree>
  </p:cSld>
  <p:clrMapOvr>
    <a:masterClrMapping/>
  </p:clrMapOv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In early </a:t>
            </a:r>
            <a:r>
              <a:rPr lang="en-US" dirty="0" err="1"/>
              <a:t>labour</a:t>
            </a:r>
            <a:r>
              <a:rPr lang="en-US" dirty="0"/>
              <a:t>, the presenting part may not be felt. The membranes usually rupture early </a:t>
            </a:r>
            <a:r>
              <a:rPr lang="en-US" dirty="0" err="1"/>
              <a:t>becoz</a:t>
            </a:r>
            <a:r>
              <a:rPr lang="en-US" dirty="0"/>
              <a:t> of the ill-fitting presenting part with a high risk of cord </a:t>
            </a:r>
            <a:r>
              <a:rPr lang="en-US" dirty="0" err="1"/>
              <a:t>prolapse</a:t>
            </a:r>
            <a:endParaRPr lang="en-US" dirty="0"/>
          </a:p>
          <a:p>
            <a:r>
              <a:rPr lang="en-US" dirty="0"/>
              <a:t>When the cervix is sufficiently dilated particularly after rupture of the membranes, the scapula, </a:t>
            </a:r>
            <a:r>
              <a:rPr lang="en-US" dirty="0" err="1"/>
              <a:t>acromion</a:t>
            </a:r>
            <a:r>
              <a:rPr lang="en-US" dirty="0"/>
              <a:t>, clavicle, ribs and </a:t>
            </a:r>
            <a:r>
              <a:rPr lang="en-US" dirty="0" err="1"/>
              <a:t>axilla</a:t>
            </a:r>
            <a:r>
              <a:rPr lang="en-US" dirty="0"/>
              <a:t> can be felt. </a:t>
            </a:r>
          </a:p>
          <a:p>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2763">
              <a:lnSpc>
                <a:spcPct val="80000"/>
              </a:lnSpc>
              <a:spcBef>
                <a:spcPts val="625"/>
              </a:spcBef>
              <a:buClrTx/>
              <a:buFontTx/>
              <a:buNone/>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b="1" dirty="0">
                <a:solidFill>
                  <a:srgbClr val="000000"/>
                </a:solidFill>
                <a:latin typeface="Calibri" pitchFamily="32" charset="0"/>
                <a:ea typeface="Microsoft YaHei" charset="-122"/>
              </a:rPr>
              <a:t>2).</a:t>
            </a:r>
            <a:r>
              <a:rPr lang="en-GB" b="1" u="sng" dirty="0">
                <a:solidFill>
                  <a:srgbClr val="000000"/>
                </a:solidFill>
                <a:latin typeface="Calibri" pitchFamily="32" charset="0"/>
                <a:ea typeface="Microsoft YaHei" charset="-122"/>
              </a:rPr>
              <a:t>Power</a:t>
            </a:r>
            <a:r>
              <a:rPr lang="en-GB" u="sng" dirty="0">
                <a:solidFill>
                  <a:srgbClr val="000000"/>
                </a:solidFill>
                <a:latin typeface="Calibri" pitchFamily="32" charset="0"/>
                <a:ea typeface="Microsoft YaHei" charset="-122"/>
              </a:rPr>
              <a:t>:</a:t>
            </a:r>
            <a:r>
              <a:rPr lang="en-GB" dirty="0">
                <a:solidFill>
                  <a:srgbClr val="000000"/>
                </a:solidFill>
                <a:latin typeface="Calibri" pitchFamily="32" charset="0"/>
                <a:ea typeface="Microsoft YaHei" charset="-122"/>
              </a:rPr>
              <a:t> the contractions</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a:solidFill>
                  <a:srgbClr val="000000"/>
                </a:solidFill>
                <a:latin typeface="Calibri" pitchFamily="32" charset="0"/>
                <a:ea typeface="Microsoft YaHei" charset="-122"/>
              </a:rPr>
              <a:t>Uterine powers; although the uterus has prepared itself metabolically for labour, as labour continues, the smooth muscle uses up its metabolic reserves and becomes tired</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a:solidFill>
                  <a:srgbClr val="000000"/>
                </a:solidFill>
                <a:latin typeface="Calibri" pitchFamily="32" charset="0"/>
                <a:ea typeface="Microsoft YaHei" charset="-122"/>
              </a:rPr>
              <a:t>Excess contraction( </a:t>
            </a:r>
            <a:r>
              <a:rPr lang="en-GB" dirty="0" err="1">
                <a:solidFill>
                  <a:srgbClr val="000000"/>
                </a:solidFill>
                <a:latin typeface="Calibri" pitchFamily="32" charset="0"/>
                <a:ea typeface="Microsoft YaHei" charset="-122"/>
              </a:rPr>
              <a:t>hypertonia</a:t>
            </a:r>
            <a:r>
              <a:rPr lang="en-GB" dirty="0">
                <a:solidFill>
                  <a:srgbClr val="000000"/>
                </a:solidFill>
                <a:latin typeface="Calibri" pitchFamily="32" charset="0"/>
                <a:ea typeface="Microsoft YaHei" charset="-122"/>
              </a:rPr>
              <a:t>) makes the uterus too exhausted</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err="1">
                <a:solidFill>
                  <a:srgbClr val="000000"/>
                </a:solidFill>
                <a:latin typeface="Calibri" pitchFamily="32" charset="0"/>
                <a:ea typeface="Microsoft YaHei" charset="-122"/>
              </a:rPr>
              <a:t>Hypotonia</a:t>
            </a:r>
            <a:r>
              <a:rPr lang="en-GB" dirty="0">
                <a:solidFill>
                  <a:srgbClr val="000000"/>
                </a:solidFill>
                <a:latin typeface="Calibri" pitchFamily="32" charset="0"/>
                <a:ea typeface="Microsoft YaHei" charset="-122"/>
              </a:rPr>
              <a:t>( contractions that are too mild)may result from an </a:t>
            </a:r>
            <a:r>
              <a:rPr lang="en-GB" dirty="0" err="1">
                <a:solidFill>
                  <a:srgbClr val="000000"/>
                </a:solidFill>
                <a:latin typeface="Calibri" pitchFamily="32" charset="0"/>
                <a:ea typeface="Microsoft YaHei" charset="-122"/>
              </a:rPr>
              <a:t>exausted</a:t>
            </a:r>
            <a:r>
              <a:rPr lang="en-GB" dirty="0">
                <a:solidFill>
                  <a:srgbClr val="000000"/>
                </a:solidFill>
                <a:latin typeface="Calibri" pitchFamily="32" charset="0"/>
                <a:ea typeface="Microsoft YaHei" charset="-122"/>
              </a:rPr>
              <a:t> uterus or because the receptors are not strong enough to signal enough contraction</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err="1">
                <a:solidFill>
                  <a:srgbClr val="000000"/>
                </a:solidFill>
                <a:latin typeface="Calibri" pitchFamily="32" charset="0"/>
                <a:ea typeface="Microsoft YaHei" charset="-122"/>
              </a:rPr>
              <a:t>Atonic</a:t>
            </a:r>
            <a:r>
              <a:rPr lang="en-GB" dirty="0">
                <a:solidFill>
                  <a:srgbClr val="000000"/>
                </a:solidFill>
                <a:latin typeface="Calibri" pitchFamily="32" charset="0"/>
                <a:ea typeface="Microsoft YaHei" charset="-122"/>
              </a:rPr>
              <a:t> uterus: a uterus that is not contracting at all</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err="1">
                <a:solidFill>
                  <a:srgbClr val="000000"/>
                </a:solidFill>
                <a:latin typeface="Calibri" pitchFamily="32" charset="0"/>
                <a:ea typeface="Microsoft YaHei" charset="-122"/>
              </a:rPr>
              <a:t>Incoordinate</a:t>
            </a:r>
            <a:r>
              <a:rPr lang="en-GB" dirty="0">
                <a:solidFill>
                  <a:srgbClr val="000000"/>
                </a:solidFill>
                <a:latin typeface="Calibri" pitchFamily="32" charset="0"/>
                <a:ea typeface="Microsoft YaHei" charset="-122"/>
              </a:rPr>
              <a:t> uterus: uterus that is not contracting uniformly</a:t>
            </a:r>
          </a:p>
          <a:p>
            <a:endParaRPr lang="en-US" dirty="0"/>
          </a:p>
        </p:txBody>
      </p:sp>
    </p:spTree>
  </p:cSld>
  <p:clrMapOvr>
    <a:masterClrMapping/>
  </p:clrMapOv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is no mechanism for delivery of shoulder presentation. If this persists in </a:t>
            </a:r>
            <a:r>
              <a:rPr lang="en-US" dirty="0" err="1"/>
              <a:t>labour</a:t>
            </a:r>
            <a:r>
              <a:rPr lang="en-US" dirty="0"/>
              <a:t>, delivery should be via c/section to avoid obstructed </a:t>
            </a:r>
            <a:r>
              <a:rPr lang="en-US" dirty="0" err="1"/>
              <a:t>labour</a:t>
            </a:r>
            <a:r>
              <a:rPr lang="en-US" dirty="0"/>
              <a:t> &amp; subsequent uterine rupture</a:t>
            </a:r>
          </a:p>
        </p:txBody>
      </p:sp>
      <p:sp>
        <p:nvSpPr>
          <p:cNvPr id="2" name="Title 1"/>
          <p:cNvSpPr>
            <a:spLocks noGrp="1"/>
          </p:cNvSpPr>
          <p:nvPr>
            <p:ph type="title"/>
          </p:nvPr>
        </p:nvSpPr>
        <p:spPr/>
        <p:txBody>
          <a:bodyPr/>
          <a:lstStyle/>
          <a:p>
            <a:r>
              <a:rPr lang="en-US" dirty="0"/>
              <a:t>Possible outcome</a:t>
            </a:r>
          </a:p>
        </p:txBody>
      </p:sp>
    </p:spTree>
  </p:cSld>
  <p:clrMapOvr>
    <a:masterClrMapping/>
  </p:clrMapOv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b="1" dirty="0"/>
              <a:t>Antenatal</a:t>
            </a:r>
            <a:r>
              <a:rPr lang="en-US" dirty="0"/>
              <a:t>;</a:t>
            </a:r>
          </a:p>
          <a:p>
            <a:r>
              <a:rPr lang="en-US" dirty="0"/>
              <a:t>Ultrasound examination to detect&amp; rule out placenta praevia &amp; uterine abnormalities</a:t>
            </a:r>
          </a:p>
          <a:p>
            <a:r>
              <a:rPr lang="en-US" dirty="0"/>
              <a:t>Pelvic x-ray to detect a contracted pelvis</a:t>
            </a:r>
          </a:p>
          <a:p>
            <a:r>
              <a:rPr lang="en-US" dirty="0"/>
              <a:t>Plan for Elective c/section</a:t>
            </a:r>
          </a:p>
          <a:p>
            <a:r>
              <a:rPr lang="en-US" dirty="0"/>
              <a:t>Admit the patient for further investigations </a:t>
            </a:r>
          </a:p>
        </p:txBody>
      </p:sp>
      <p:sp>
        <p:nvSpPr>
          <p:cNvPr id="2" name="Title 1"/>
          <p:cNvSpPr>
            <a:spLocks noGrp="1"/>
          </p:cNvSpPr>
          <p:nvPr>
            <p:ph type="title"/>
          </p:nvPr>
        </p:nvSpPr>
        <p:spPr/>
        <p:txBody>
          <a:bodyPr/>
          <a:lstStyle/>
          <a:p>
            <a:r>
              <a:rPr lang="en-US" dirty="0"/>
              <a:t>management</a:t>
            </a:r>
          </a:p>
        </p:txBody>
      </p:sp>
    </p:spTree>
  </p:cSld>
  <p:clrMapOvr>
    <a:masterClrMapping/>
  </p:clrMapOvr>
  <p:transition/>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a:t>Intrapartum management;</a:t>
            </a:r>
          </a:p>
          <a:p>
            <a:r>
              <a:rPr lang="en-US" dirty="0"/>
              <a:t>If membranes still intact, external cephalic version may be performed. Can be done in late pregnancy or even early in </a:t>
            </a:r>
            <a:r>
              <a:rPr lang="en-US" dirty="0" err="1"/>
              <a:t>labour</a:t>
            </a:r>
            <a:r>
              <a:rPr lang="en-US" dirty="0"/>
              <a:t> if the membranes are intact and vaginal delivery is feasible. In early </a:t>
            </a:r>
            <a:r>
              <a:rPr lang="en-US" dirty="0" err="1"/>
              <a:t>labour</a:t>
            </a:r>
            <a:r>
              <a:rPr lang="en-US" dirty="0"/>
              <a:t>, if version succeeded apply abdominal binder and rupture the membranes as if there are uterine contractions</a:t>
            </a:r>
          </a:p>
          <a:p>
            <a:r>
              <a:rPr lang="en-US" dirty="0"/>
              <a:t>If membranes already ruptured spontaneously, a VE should be done to detect possible cord prolapse</a:t>
            </a:r>
          </a:p>
          <a:p>
            <a:r>
              <a:rPr lang="en-US" dirty="0"/>
              <a:t>Emergency c/section should be performed if;</a:t>
            </a:r>
          </a:p>
          <a:p>
            <a:pPr lvl="1"/>
            <a:r>
              <a:rPr lang="en-US" dirty="0"/>
              <a:t>The cord prolapses</a:t>
            </a:r>
          </a:p>
          <a:p>
            <a:pPr lvl="1"/>
            <a:r>
              <a:rPr lang="en-US" dirty="0"/>
              <a:t>When membranes already ruptured</a:t>
            </a:r>
          </a:p>
          <a:p>
            <a:pPr lvl="1"/>
            <a:r>
              <a:rPr lang="en-US" dirty="0"/>
              <a:t>When external version is unsuccessful</a:t>
            </a:r>
          </a:p>
          <a:p>
            <a:pPr lvl="1"/>
            <a:r>
              <a:rPr lang="en-US" dirty="0"/>
              <a:t>When labour has been in progress for some hours</a:t>
            </a:r>
          </a:p>
          <a:p>
            <a:endParaRPr lang="en-US" dirty="0"/>
          </a:p>
          <a:p>
            <a:endParaRPr lang="en-US" dirty="0"/>
          </a:p>
          <a:p>
            <a:endParaRPr lang="en-US" dirty="0"/>
          </a:p>
        </p:txBody>
      </p:sp>
    </p:spTree>
  </p:cSld>
  <p:clrMapOvr>
    <a:masterClrMapping/>
  </p:clrMapOvr>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t>Internal </a:t>
            </a:r>
            <a:r>
              <a:rPr lang="en-US" b="1" dirty="0" err="1"/>
              <a:t>podalic</a:t>
            </a:r>
            <a:r>
              <a:rPr lang="en-US" b="1" dirty="0"/>
              <a:t> version</a:t>
            </a:r>
          </a:p>
          <a:p>
            <a:r>
              <a:rPr lang="en-US" dirty="0"/>
              <a:t>It is mainly indicated in 2nd twin of transverse lie and followed by breech extraction.</a:t>
            </a:r>
          </a:p>
          <a:p>
            <a:pPr>
              <a:buNone/>
            </a:pPr>
            <a:r>
              <a:rPr lang="en-US" dirty="0"/>
              <a:t>Prerequisites:</a:t>
            </a:r>
          </a:p>
          <a:p>
            <a:r>
              <a:rPr lang="en-US" dirty="0"/>
              <a:t>General or epidural </a:t>
            </a:r>
            <a:r>
              <a:rPr lang="en-US" dirty="0" err="1"/>
              <a:t>anaesthesia</a:t>
            </a:r>
            <a:r>
              <a:rPr lang="en-US" dirty="0"/>
              <a:t>. </a:t>
            </a:r>
          </a:p>
          <a:p>
            <a:r>
              <a:rPr lang="en-US" dirty="0"/>
              <a:t>Fully dilated cervix. </a:t>
            </a:r>
          </a:p>
          <a:p>
            <a:r>
              <a:rPr lang="en-US" dirty="0"/>
              <a:t>Intact membranes or just ruptured. </a:t>
            </a:r>
          </a:p>
          <a:p>
            <a:endParaRPr lang="en-US" dirty="0"/>
          </a:p>
        </p:txBody>
      </p:sp>
      <p:sp>
        <p:nvSpPr>
          <p:cNvPr id="2" name="Title 1"/>
          <p:cNvSpPr>
            <a:spLocks noGrp="1"/>
          </p:cNvSpPr>
          <p:nvPr>
            <p:ph type="title"/>
          </p:nvPr>
        </p:nvSpPr>
        <p:spPr/>
        <p:txBody>
          <a:bodyPr/>
          <a:lstStyle/>
          <a:p>
            <a:r>
              <a:rPr lang="en-US" dirty="0"/>
              <a:t>Mgt </a:t>
            </a:r>
            <a:r>
              <a:rPr lang="en-US" dirty="0" err="1"/>
              <a:t>cntd</a:t>
            </a:r>
            <a:r>
              <a:rPr lang="en-US" dirty="0"/>
              <a:t>…</a:t>
            </a:r>
          </a:p>
        </p:txBody>
      </p:sp>
    </p:spTree>
  </p:cSld>
  <p:clrMapOvr>
    <a:masterClrMapping/>
  </p:clrMapOvr>
  <p:transition/>
</p:sld>
</file>

<file path=ppt/slides/slide3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92500"/>
          </a:bodyPr>
          <a:lstStyle/>
          <a:p>
            <a:r>
              <a:rPr lang="en-US" b="1" dirty="0"/>
              <a:t>Cord prolapse</a:t>
            </a:r>
          </a:p>
          <a:p>
            <a:r>
              <a:rPr lang="en-US" b="1" dirty="0"/>
              <a:t>Prolapsed arm</a:t>
            </a:r>
          </a:p>
          <a:p>
            <a:r>
              <a:rPr lang="en-US" b="1" dirty="0"/>
              <a:t>Neglected shoulder presentation- </a:t>
            </a:r>
            <a:r>
              <a:rPr lang="en-US" dirty="0"/>
              <a:t>the shoulder becomes impacted, having been forced down &amp; wedged into the pelvic brim. The membranes have ruptured spontaneously &amp; if the arm has prolapsed, it becomes blue &amp; </a:t>
            </a:r>
            <a:r>
              <a:rPr lang="en-US" dirty="0" err="1"/>
              <a:t>oedematous</a:t>
            </a:r>
            <a:r>
              <a:rPr lang="en-US" dirty="0"/>
              <a:t>. The uterus goes into a state of tonic contraction, the </a:t>
            </a:r>
            <a:r>
              <a:rPr lang="en-US" dirty="0" err="1"/>
              <a:t>overstreched</a:t>
            </a:r>
            <a:r>
              <a:rPr lang="en-US" dirty="0"/>
              <a:t> lower segment is tender to touch &amp; the </a:t>
            </a:r>
            <a:r>
              <a:rPr lang="en-US" dirty="0" err="1"/>
              <a:t>foetal</a:t>
            </a:r>
            <a:r>
              <a:rPr lang="en-US" dirty="0"/>
              <a:t> heart may be absent. All the maternal signs of obstructed </a:t>
            </a:r>
            <a:r>
              <a:rPr lang="en-US" dirty="0" err="1"/>
              <a:t>labour</a:t>
            </a:r>
            <a:r>
              <a:rPr lang="en-US" dirty="0"/>
              <a:t> are present &amp; the outcome if not treated in time is a ruptured uterus &amp; a still birth</a:t>
            </a:r>
          </a:p>
          <a:p>
            <a:pPr>
              <a:buNone/>
            </a:pPr>
            <a:r>
              <a:rPr lang="en-US" b="1" i="1" dirty="0"/>
              <a:t>With adequate supervision both </a:t>
            </a:r>
            <a:r>
              <a:rPr lang="en-US" b="1" i="1" dirty="0" err="1"/>
              <a:t>antenatally</a:t>
            </a:r>
            <a:r>
              <a:rPr lang="en-US" b="1" i="1" dirty="0"/>
              <a:t> &amp; during </a:t>
            </a:r>
            <a:r>
              <a:rPr lang="en-US" b="1" i="1" dirty="0" err="1"/>
              <a:t>labour</a:t>
            </a:r>
            <a:r>
              <a:rPr lang="en-US" b="1" i="1" dirty="0"/>
              <a:t>, this should never occur</a:t>
            </a:r>
          </a:p>
        </p:txBody>
      </p:sp>
      <p:sp>
        <p:nvSpPr>
          <p:cNvPr id="2" name="Title 1"/>
          <p:cNvSpPr>
            <a:spLocks noGrp="1"/>
          </p:cNvSpPr>
          <p:nvPr>
            <p:ph type="title"/>
          </p:nvPr>
        </p:nvSpPr>
        <p:spPr/>
        <p:txBody>
          <a:bodyPr/>
          <a:lstStyle/>
          <a:p>
            <a:r>
              <a:rPr lang="en-US" dirty="0"/>
              <a:t>complications</a:t>
            </a:r>
          </a:p>
        </p:txBody>
      </p:sp>
    </p:spTree>
  </p:cSld>
  <p:clrMapOvr>
    <a:masterClrMapping/>
  </p:clrMapOv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US" dirty="0"/>
              <a:t>In brow presentation, the foetal head is partially extended with the frontal bone, which is bounded by the anterior fontanelle &amp; the orbital ridges, lying at the pelvic brim </a:t>
            </a:r>
          </a:p>
          <a:p>
            <a:r>
              <a:rPr lang="en-US" dirty="0"/>
              <a:t>The presenting diameter is mentovertical (13.5cm), which exceeds all diameters in an average pelvis</a:t>
            </a:r>
          </a:p>
          <a:p>
            <a:r>
              <a:rPr lang="en-US" dirty="0"/>
              <a:t>Occurs in 1:1000 deliveries</a:t>
            </a:r>
          </a:p>
        </p:txBody>
      </p:sp>
      <p:sp>
        <p:nvSpPr>
          <p:cNvPr id="2" name="Title 1"/>
          <p:cNvSpPr>
            <a:spLocks noGrp="1"/>
          </p:cNvSpPr>
          <p:nvPr>
            <p:ph type="title"/>
          </p:nvPr>
        </p:nvSpPr>
        <p:spPr>
          <a:xfrm>
            <a:off x="0" y="1"/>
            <a:ext cx="9144000" cy="1142999"/>
          </a:xfrm>
          <a:solidFill>
            <a:srgbClr val="7030A0"/>
          </a:solidFill>
        </p:spPr>
        <p:txBody>
          <a:bodyPr/>
          <a:lstStyle/>
          <a:p>
            <a:r>
              <a:rPr lang="en-US" b="1" dirty="0">
                <a:solidFill>
                  <a:srgbClr val="FFFF00"/>
                </a:solidFill>
              </a:rPr>
              <a:t>BROW PRESENTATION</a:t>
            </a:r>
          </a:p>
        </p:txBody>
      </p:sp>
    </p:spTree>
  </p:cSld>
  <p:clrMapOvr>
    <a:masterClrMapping/>
  </p:clrMapOv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err="1"/>
              <a:t>Maternal.These</a:t>
            </a:r>
            <a:r>
              <a:rPr lang="en-US" sz="2800" dirty="0"/>
              <a:t> include:</a:t>
            </a:r>
          </a:p>
          <a:p>
            <a:pPr lvl="1"/>
            <a:r>
              <a:rPr lang="en-US" sz="2400" dirty="0"/>
              <a:t>lax uterine muscles in </a:t>
            </a:r>
            <a:r>
              <a:rPr lang="en-US" sz="2400" dirty="0" err="1"/>
              <a:t>multigravidae</a:t>
            </a:r>
            <a:endParaRPr lang="en-US" sz="2400" dirty="0"/>
          </a:p>
          <a:p>
            <a:pPr lvl="1"/>
            <a:r>
              <a:rPr lang="en-US" sz="2400" dirty="0"/>
              <a:t>contracted pelvis.</a:t>
            </a:r>
          </a:p>
          <a:p>
            <a:r>
              <a:rPr lang="en-US" sz="2800" dirty="0" err="1"/>
              <a:t>Fetal.These</a:t>
            </a:r>
            <a:r>
              <a:rPr lang="en-US" sz="2800" dirty="0"/>
              <a:t> include:</a:t>
            </a:r>
          </a:p>
          <a:p>
            <a:pPr lvl="1"/>
            <a:r>
              <a:rPr lang="en-US" sz="2400" dirty="0" err="1"/>
              <a:t>polyhydramnios</a:t>
            </a:r>
            <a:endParaRPr lang="en-US" sz="2400" dirty="0"/>
          </a:p>
          <a:p>
            <a:pPr lvl="1"/>
            <a:r>
              <a:rPr lang="en-US" sz="2400" dirty="0"/>
              <a:t>placenta </a:t>
            </a:r>
            <a:r>
              <a:rPr lang="en-US" sz="2400" dirty="0" err="1"/>
              <a:t>praevia</a:t>
            </a:r>
            <a:r>
              <a:rPr lang="en-US" sz="2400" dirty="0"/>
              <a:t>.</a:t>
            </a:r>
          </a:p>
        </p:txBody>
      </p:sp>
      <p:sp>
        <p:nvSpPr>
          <p:cNvPr id="2" name="Title 1"/>
          <p:cNvSpPr>
            <a:spLocks noGrp="1"/>
          </p:cNvSpPr>
          <p:nvPr>
            <p:ph type="title"/>
          </p:nvPr>
        </p:nvSpPr>
        <p:spPr/>
        <p:txBody>
          <a:bodyPr>
            <a:normAutofit/>
          </a:bodyPr>
          <a:lstStyle/>
          <a:p>
            <a:r>
              <a:rPr lang="en-US" dirty="0"/>
              <a:t>Causes of brow presentation </a:t>
            </a:r>
          </a:p>
        </p:txBody>
      </p:sp>
    </p:spTree>
  </p:cSld>
  <p:clrMapOvr>
    <a:masterClrMapping/>
  </p:clrMapOv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 abdominal palpation, the head is high, appers undully large &amp; does not descend into the pelvis despite good contractions</a:t>
            </a:r>
          </a:p>
          <a:p>
            <a:r>
              <a:rPr lang="en-US" dirty="0"/>
              <a:t>On vaginal examination, the presenting part is high &amp; may be diffucult to reach. The anterior fontanelle may be found on the side of the </a:t>
            </a:r>
            <a:r>
              <a:rPr lang="en-US"/>
              <a:t>pelvis &amp; </a:t>
            </a:r>
            <a:r>
              <a:rPr lang="en-US" dirty="0"/>
              <a:t>the orbital ridges</a:t>
            </a:r>
          </a:p>
        </p:txBody>
      </p:sp>
      <p:sp>
        <p:nvSpPr>
          <p:cNvPr id="2" name="Title 1"/>
          <p:cNvSpPr>
            <a:spLocks noGrp="1"/>
          </p:cNvSpPr>
          <p:nvPr>
            <p:ph type="title"/>
          </p:nvPr>
        </p:nvSpPr>
        <p:spPr/>
        <p:txBody>
          <a:bodyPr>
            <a:normAutofit/>
          </a:bodyPr>
          <a:lstStyle/>
          <a:p>
            <a:r>
              <a:rPr lang="en-US" dirty="0"/>
              <a:t>Diagnosis of brow presentation</a:t>
            </a:r>
          </a:p>
        </p:txBody>
      </p:sp>
    </p:spTree>
  </p:cSld>
  <p:clrMapOvr>
    <a:masterClrMapping/>
  </p:clrMapOvr>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dirty="0"/>
              <a:t>Inform the doctor immediately this presentation is suspected</a:t>
            </a:r>
          </a:p>
          <a:p>
            <a:r>
              <a:rPr lang="en-US" dirty="0"/>
              <a:t>Inform the mother about the possible outcome of </a:t>
            </a:r>
            <a:r>
              <a:rPr lang="en-US" dirty="0" err="1"/>
              <a:t>labour</a:t>
            </a:r>
            <a:endParaRPr lang="en-US" dirty="0"/>
          </a:p>
          <a:p>
            <a:r>
              <a:rPr lang="en-US" dirty="0"/>
              <a:t>Vaginal delivery is extremely rare &amp; obstructed </a:t>
            </a:r>
            <a:r>
              <a:rPr lang="en-US" dirty="0" err="1"/>
              <a:t>labour</a:t>
            </a:r>
            <a:r>
              <a:rPr lang="en-US" dirty="0"/>
              <a:t> usually results</a:t>
            </a:r>
          </a:p>
          <a:p>
            <a:r>
              <a:rPr lang="en-US" dirty="0"/>
              <a:t>c/section</a:t>
            </a:r>
          </a:p>
        </p:txBody>
      </p:sp>
      <p:sp>
        <p:nvSpPr>
          <p:cNvPr id="2" name="Title 1"/>
          <p:cNvSpPr>
            <a:spLocks noGrp="1"/>
          </p:cNvSpPr>
          <p:nvPr>
            <p:ph type="title"/>
          </p:nvPr>
        </p:nvSpPr>
        <p:spPr/>
        <p:txBody>
          <a:bodyPr>
            <a:normAutofit/>
          </a:bodyPr>
          <a:lstStyle/>
          <a:p>
            <a:r>
              <a:rPr lang="en-US" dirty="0"/>
              <a:t>Management</a:t>
            </a:r>
          </a:p>
        </p:txBody>
      </p:sp>
    </p:spTree>
  </p:cSld>
  <p:clrMapOvr>
    <a:masterClrMapping/>
  </p:clrMapOv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Same as in face presentation with marked obstructed </a:t>
            </a:r>
            <a:r>
              <a:rPr lang="en-US" dirty="0" err="1"/>
              <a:t>labour</a:t>
            </a:r>
            <a:endParaRPr lang="en-US" dirty="0"/>
          </a:p>
        </p:txBody>
      </p:sp>
      <p:sp>
        <p:nvSpPr>
          <p:cNvPr id="2" name="Title 1"/>
          <p:cNvSpPr>
            <a:spLocks noGrp="1"/>
          </p:cNvSpPr>
          <p:nvPr>
            <p:ph type="title"/>
          </p:nvPr>
        </p:nvSpPr>
        <p:spPr/>
        <p:txBody>
          <a:bodyPr/>
          <a:lstStyle/>
          <a:p>
            <a:r>
              <a:rPr lang="en-US" dirty="0"/>
              <a:t>complications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dirty="0">
                <a:solidFill>
                  <a:srgbClr val="000000"/>
                </a:solidFill>
                <a:latin typeface="Calibri" pitchFamily="32" charset="0"/>
                <a:ea typeface="Microsoft YaHei" charset="-122"/>
              </a:rPr>
              <a:t>3). </a:t>
            </a:r>
            <a:r>
              <a:rPr lang="en-GB" sz="2800" b="1" u="sng" dirty="0">
                <a:solidFill>
                  <a:srgbClr val="000000"/>
                </a:solidFill>
                <a:latin typeface="Calibri" pitchFamily="32" charset="0"/>
                <a:ea typeface="Microsoft YaHei" charset="-122"/>
              </a:rPr>
              <a:t>passage</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Pelvic abnormalities (passage), where contracted pelvis and tumours of the pelvis cause poor progress in labour</a:t>
            </a:r>
          </a:p>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4). </a:t>
            </a:r>
            <a:r>
              <a:rPr lang="en-GB" sz="2800" b="1" dirty="0" err="1">
                <a:solidFill>
                  <a:srgbClr val="000000"/>
                </a:solidFill>
                <a:latin typeface="Calibri" pitchFamily="32" charset="0"/>
                <a:ea typeface="Microsoft YaHei" charset="-122"/>
              </a:rPr>
              <a:t>Passanger</a:t>
            </a:r>
            <a:r>
              <a:rPr lang="en-GB" sz="2800" b="1" dirty="0">
                <a:solidFill>
                  <a:srgbClr val="000000"/>
                </a:solidFill>
                <a:latin typeface="Calibri" pitchFamily="32" charset="0"/>
                <a:ea typeface="Microsoft YaHei" charset="-122"/>
              </a:rPr>
              <a:t>. </a:t>
            </a:r>
            <a:r>
              <a:rPr lang="en-GB" sz="2800" dirty="0">
                <a:solidFill>
                  <a:srgbClr val="000000"/>
                </a:solidFill>
                <a:latin typeface="Calibri" pitchFamily="32" charset="0"/>
                <a:ea typeface="Microsoft YaHei" charset="-122"/>
              </a:rPr>
              <a:t>The </a:t>
            </a:r>
            <a:r>
              <a:rPr lang="en-GB" sz="2800" dirty="0" err="1">
                <a:solidFill>
                  <a:srgbClr val="000000"/>
                </a:solidFill>
                <a:latin typeface="Calibri" pitchFamily="32" charset="0"/>
                <a:ea typeface="Microsoft YaHei" charset="-122"/>
              </a:rPr>
              <a:t>passangers</a:t>
            </a:r>
            <a:r>
              <a:rPr lang="en-GB" sz="2800" dirty="0">
                <a:solidFill>
                  <a:srgbClr val="000000"/>
                </a:solidFill>
                <a:latin typeface="Calibri" pitchFamily="32" charset="0"/>
                <a:ea typeface="Microsoft YaHei" charset="-122"/>
              </a:rPr>
              <a:t> are:</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The foetus</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Placenta</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Amniotic fluid</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The cord</a:t>
            </a:r>
          </a:p>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u="sng" dirty="0">
                <a:solidFill>
                  <a:srgbClr val="000000"/>
                </a:solidFill>
                <a:latin typeface="Calibri" pitchFamily="32" charset="0"/>
                <a:ea typeface="Microsoft YaHei" charset="-122"/>
              </a:rPr>
              <a:t>For the foetus;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Conjoined twins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Premature labour</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err="1">
                <a:solidFill>
                  <a:srgbClr val="000000"/>
                </a:solidFill>
                <a:latin typeface="Calibri" pitchFamily="32" charset="0"/>
                <a:ea typeface="Microsoft YaHei" charset="-122"/>
              </a:rPr>
              <a:t>Postmature</a:t>
            </a:r>
            <a:r>
              <a:rPr lang="en-GB" sz="2800" dirty="0">
                <a:solidFill>
                  <a:srgbClr val="000000"/>
                </a:solidFill>
                <a:latin typeface="Calibri" pitchFamily="32" charset="0"/>
                <a:ea typeface="Microsoft YaHei" charset="-122"/>
              </a:rPr>
              <a:t> labour</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Foetal distress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err="1">
                <a:solidFill>
                  <a:srgbClr val="000000"/>
                </a:solidFill>
                <a:latin typeface="Calibri" pitchFamily="32" charset="0"/>
                <a:ea typeface="Microsoft YaHei" charset="-122"/>
              </a:rPr>
              <a:t>Malpresentation</a:t>
            </a:r>
            <a:r>
              <a:rPr lang="en-GB" sz="2800" dirty="0">
                <a:solidFill>
                  <a:srgbClr val="000000"/>
                </a:solidFill>
                <a:latin typeface="Calibri" pitchFamily="32" charset="0"/>
                <a:ea typeface="Microsoft YaHei" charset="-122"/>
              </a:rPr>
              <a:t> and </a:t>
            </a:r>
            <a:r>
              <a:rPr lang="en-GB" sz="2800" dirty="0" err="1">
                <a:solidFill>
                  <a:srgbClr val="000000"/>
                </a:solidFill>
                <a:latin typeface="Calibri" pitchFamily="32" charset="0"/>
                <a:ea typeface="Microsoft YaHei" charset="-122"/>
              </a:rPr>
              <a:t>malposition</a:t>
            </a:r>
            <a:endParaRPr lang="en-GB" sz="2800" dirty="0">
              <a:solidFill>
                <a:srgbClr val="000000"/>
              </a:solidFill>
              <a:latin typeface="Calibri" pitchFamily="32" charset="0"/>
              <a:ea typeface="Microsoft YaHei" charset="-122"/>
            </a:endParaRP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err="1">
                <a:solidFill>
                  <a:srgbClr val="000000"/>
                </a:solidFill>
                <a:latin typeface="Calibri" pitchFamily="32" charset="0"/>
                <a:ea typeface="Microsoft YaHei" charset="-122"/>
              </a:rPr>
              <a:t>Macrosomia</a:t>
            </a:r>
            <a:r>
              <a:rPr lang="en-GB" sz="2800" dirty="0">
                <a:solidFill>
                  <a:srgbClr val="000000"/>
                </a:solidFill>
                <a:latin typeface="Calibri" pitchFamily="32" charset="0"/>
                <a:ea typeface="Microsoft YaHei" charset="-122"/>
              </a:rPr>
              <a:t> and </a:t>
            </a:r>
            <a:r>
              <a:rPr lang="en-GB" sz="2800" dirty="0" err="1">
                <a:solidFill>
                  <a:srgbClr val="000000"/>
                </a:solidFill>
                <a:latin typeface="Calibri" pitchFamily="32" charset="0"/>
                <a:ea typeface="Microsoft YaHei" charset="-122"/>
              </a:rPr>
              <a:t>microsomia</a:t>
            </a:r>
            <a:endParaRPr lang="en-GB" sz="2800" dirty="0">
              <a:solidFill>
                <a:srgbClr val="000000"/>
              </a:solidFill>
              <a:latin typeface="Calibri" pitchFamily="32" charset="0"/>
              <a:ea typeface="Microsoft YaHei" charset="-122"/>
            </a:endParaRP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800" dirty="0">
              <a:solidFill>
                <a:srgbClr val="000000"/>
              </a:solidFill>
              <a:latin typeface="Calibri" pitchFamily="32" charset="0"/>
              <a:ea typeface="Microsoft YaHei" charset="-122"/>
            </a:endParaRPr>
          </a:p>
          <a:p>
            <a:endParaRPr lang="en-US" sz="2800" dirty="0"/>
          </a:p>
        </p:txBody>
      </p:sp>
    </p:spTree>
  </p:cSld>
  <p:clrMapOvr>
    <a:masterClrMapping/>
  </p:clrMapOv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lie is defined as unstable when after 36 weeks’ gestation, instead of remaining longitudinal, it varies from one examination to another between longitudinal &amp; oblique or transverse</a:t>
            </a:r>
          </a:p>
        </p:txBody>
      </p:sp>
      <p:sp>
        <p:nvSpPr>
          <p:cNvPr id="2" name="Title 1"/>
          <p:cNvSpPr>
            <a:spLocks noGrp="1"/>
          </p:cNvSpPr>
          <p:nvPr>
            <p:ph type="title"/>
          </p:nvPr>
        </p:nvSpPr>
        <p:spPr>
          <a:xfrm>
            <a:off x="0" y="1"/>
            <a:ext cx="9144000" cy="990599"/>
          </a:xfrm>
          <a:solidFill>
            <a:srgbClr val="7030A0"/>
          </a:solidFill>
        </p:spPr>
        <p:txBody>
          <a:bodyPr/>
          <a:lstStyle/>
          <a:p>
            <a:r>
              <a:rPr lang="en-US" b="1" dirty="0">
                <a:solidFill>
                  <a:srgbClr val="FFFF00"/>
                </a:solidFill>
              </a:rPr>
              <a:t>UNSTABLE LIE</a:t>
            </a:r>
          </a:p>
        </p:txBody>
      </p:sp>
    </p:spTree>
  </p:cSld>
  <p:clrMapOvr>
    <a:masterClrMapping/>
  </p:clrMapOvr>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835525"/>
          </a:xfrm>
        </p:spPr>
        <p:txBody>
          <a:bodyPr/>
          <a:lstStyle/>
          <a:p>
            <a:pPr>
              <a:buNone/>
            </a:pPr>
            <a:r>
              <a:rPr lang="en-US" dirty="0"/>
              <a:t>Any condition in late pregnancy that increases the mobility of the foetus or prevents the head from entering the pelvic brim may cause this</a:t>
            </a:r>
          </a:p>
          <a:p>
            <a:r>
              <a:rPr lang="en-US" dirty="0"/>
              <a:t>Maternal causes;</a:t>
            </a:r>
          </a:p>
          <a:p>
            <a:pPr lvl="1"/>
            <a:r>
              <a:rPr lang="en-US" dirty="0"/>
              <a:t>Lax uterine muscles in multigravudae</a:t>
            </a:r>
          </a:p>
          <a:p>
            <a:pPr lvl="1"/>
            <a:r>
              <a:rPr lang="en-US" dirty="0"/>
              <a:t>Contracted pelvis</a:t>
            </a:r>
          </a:p>
          <a:p>
            <a:r>
              <a:rPr lang="en-US" dirty="0"/>
              <a:t>Foetal causes;</a:t>
            </a:r>
          </a:p>
          <a:p>
            <a:pPr lvl="1"/>
            <a:r>
              <a:rPr lang="en-US" dirty="0"/>
              <a:t>Polyhydramnios</a:t>
            </a:r>
          </a:p>
          <a:p>
            <a:pPr lvl="1"/>
            <a:r>
              <a:rPr lang="en-US" dirty="0"/>
              <a:t>Placenta praevia</a:t>
            </a:r>
          </a:p>
        </p:txBody>
      </p:sp>
      <p:sp>
        <p:nvSpPr>
          <p:cNvPr id="2" name="Title 1"/>
          <p:cNvSpPr>
            <a:spLocks noGrp="1"/>
          </p:cNvSpPr>
          <p:nvPr>
            <p:ph type="title"/>
          </p:nvPr>
        </p:nvSpPr>
        <p:spPr/>
        <p:txBody>
          <a:bodyPr/>
          <a:lstStyle/>
          <a:p>
            <a:r>
              <a:rPr lang="en-US" dirty="0"/>
              <a:t>Causes of unstable lie</a:t>
            </a:r>
          </a:p>
        </p:txBody>
      </p:sp>
    </p:spTree>
  </p:cSld>
  <p:clrMapOvr>
    <a:masterClrMapping/>
  </p:clrMapOvr>
  <p:transition/>
</p:sld>
</file>

<file path=ppt/slides/slide3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dirty="0">
                <a:solidFill>
                  <a:srgbClr val="00B0F0"/>
                </a:solidFill>
              </a:rPr>
              <a:t>Antenatal mgt;</a:t>
            </a:r>
          </a:p>
          <a:p>
            <a:r>
              <a:rPr lang="en-US" dirty="0"/>
              <a:t>Admit the patient to hospital to avoid unsupervised onset of </a:t>
            </a:r>
            <a:r>
              <a:rPr lang="en-US" dirty="0" err="1"/>
              <a:t>labour</a:t>
            </a:r>
            <a:r>
              <a:rPr lang="en-US" dirty="0"/>
              <a:t>. Alternatively, advice the woman to come to hospital as soon as </a:t>
            </a:r>
            <a:r>
              <a:rPr lang="en-US" dirty="0" err="1"/>
              <a:t>labour</a:t>
            </a:r>
            <a:r>
              <a:rPr lang="en-US" dirty="0"/>
              <a:t> commences</a:t>
            </a:r>
          </a:p>
          <a:p>
            <a:r>
              <a:rPr lang="en-US" dirty="0"/>
              <a:t>Ultrasonography to rule out placenta praevia</a:t>
            </a:r>
          </a:p>
          <a:p>
            <a:pPr>
              <a:buNone/>
            </a:pPr>
            <a:r>
              <a:rPr lang="en-US" dirty="0">
                <a:solidFill>
                  <a:srgbClr val="00B0F0"/>
                </a:solidFill>
              </a:rPr>
              <a:t>Intrapartum mgt;</a:t>
            </a:r>
          </a:p>
          <a:p>
            <a:r>
              <a:rPr lang="en-US" dirty="0"/>
              <a:t>Induction of labour after 36 weeks’ gestation when lie is longitudinal. The induction is performed by commencing an intravenous infusion of </a:t>
            </a:r>
            <a:r>
              <a:rPr lang="en-US" dirty="0" err="1"/>
              <a:t>oxytocin</a:t>
            </a:r>
            <a:r>
              <a:rPr lang="en-US" dirty="0"/>
              <a:t> to stimulate contractions. A controlled rupture of the membranes is performed so that the head enters the pelvis</a:t>
            </a:r>
          </a:p>
          <a:p>
            <a:endParaRPr lang="en-US" dirty="0"/>
          </a:p>
        </p:txBody>
      </p:sp>
      <p:sp>
        <p:nvSpPr>
          <p:cNvPr id="2" name="Title 1"/>
          <p:cNvSpPr>
            <a:spLocks noGrp="1"/>
          </p:cNvSpPr>
          <p:nvPr>
            <p:ph type="title"/>
          </p:nvPr>
        </p:nvSpPr>
        <p:spPr/>
        <p:txBody>
          <a:bodyPr>
            <a:normAutofit/>
          </a:bodyPr>
          <a:lstStyle/>
          <a:p>
            <a:r>
              <a:rPr lang="en-US" dirty="0"/>
              <a:t>Management of unstable lie</a:t>
            </a:r>
          </a:p>
        </p:txBody>
      </p:sp>
    </p:spTree>
  </p:cSld>
  <p:clrMapOvr>
    <a:masterClrMapping/>
  </p:clrMapOvr>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Ensure that the woman has an empty rectum &amp; bladder before the procedure, as a loaded rectum or a full bladder can prevent the presenting part from entering the pelvis</a:t>
            </a:r>
          </a:p>
        </p:txBody>
      </p:sp>
    </p:spTree>
  </p:cSld>
  <p:clrMapOvr>
    <a:masterClrMapping/>
  </p:clrMapOv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a:t>
            </a:r>
            <a:r>
              <a:rPr lang="en-US" dirty="0" err="1"/>
              <a:t>labour</a:t>
            </a:r>
            <a:r>
              <a:rPr lang="en-US" dirty="0"/>
              <a:t> commences with a lie other than longitudinal, the complications are the same as for a transverse lie</a:t>
            </a:r>
          </a:p>
        </p:txBody>
      </p:sp>
      <p:sp>
        <p:nvSpPr>
          <p:cNvPr id="2" name="Title 1"/>
          <p:cNvSpPr>
            <a:spLocks noGrp="1"/>
          </p:cNvSpPr>
          <p:nvPr>
            <p:ph type="title"/>
          </p:nvPr>
        </p:nvSpPr>
        <p:spPr/>
        <p:txBody>
          <a:bodyPr/>
          <a:lstStyle/>
          <a:p>
            <a:r>
              <a:rPr lang="en-US" dirty="0"/>
              <a:t>complications</a:t>
            </a:r>
          </a:p>
        </p:txBody>
      </p:sp>
    </p:spTree>
  </p:cSld>
  <p:clrMapOvr>
    <a:masterClrMapping/>
  </p:clrMapOvr>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r>
              <a:rPr lang="en-US" dirty="0"/>
              <a:t>When a hand, or occasionally a foot, lies alongside the head, the presentation is said to be </a:t>
            </a:r>
            <a:r>
              <a:rPr lang="en-US" dirty="0">
                <a:solidFill>
                  <a:srgbClr val="00B0F0"/>
                </a:solidFill>
              </a:rPr>
              <a:t>compound</a:t>
            </a:r>
          </a:p>
          <a:p>
            <a:r>
              <a:rPr lang="en-US" dirty="0"/>
              <a:t>Occurs with a small foetus or a roomy pelvis &amp; seldom is difficulty encountered except in cases where it is associated with a flat pelvis</a:t>
            </a:r>
          </a:p>
          <a:p>
            <a:r>
              <a:rPr lang="en-US" dirty="0"/>
              <a:t>On rare occasions, the head, hand &amp; foot are felt in the vagina, a serious situation which may occur with a dead foetus</a:t>
            </a:r>
          </a:p>
          <a:p>
            <a:r>
              <a:rPr lang="en-US" dirty="0"/>
              <a:t>If diagnosed during first stage, medical aid must be sought. If during 2</a:t>
            </a:r>
            <a:r>
              <a:rPr lang="en-US" baseline="30000" dirty="0"/>
              <a:t>nd</a:t>
            </a:r>
            <a:r>
              <a:rPr lang="en-US" dirty="0"/>
              <a:t> stage the midwife sees a hand presenting alongside the vertex, she should try to hold the hand back</a:t>
            </a:r>
          </a:p>
        </p:txBody>
      </p:sp>
      <p:sp>
        <p:nvSpPr>
          <p:cNvPr id="2" name="Title 1"/>
          <p:cNvSpPr>
            <a:spLocks noGrp="1"/>
          </p:cNvSpPr>
          <p:nvPr>
            <p:ph type="title"/>
          </p:nvPr>
        </p:nvSpPr>
        <p:spPr>
          <a:xfrm>
            <a:off x="0" y="1"/>
            <a:ext cx="9144000" cy="838199"/>
          </a:xfrm>
          <a:solidFill>
            <a:srgbClr val="7030A0"/>
          </a:solidFill>
        </p:spPr>
        <p:txBody>
          <a:bodyPr/>
          <a:lstStyle/>
          <a:p>
            <a:r>
              <a:rPr lang="en-US" b="1" dirty="0">
                <a:solidFill>
                  <a:srgbClr val="FFFF00"/>
                </a:solidFill>
              </a:rPr>
              <a:t>COMPOUND PRESENTATION</a:t>
            </a:r>
          </a:p>
        </p:txBody>
      </p:sp>
    </p:spTree>
  </p:cSld>
  <p:clrMapOvr>
    <a:masterClrMapping/>
  </p:clrMapOvr>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m.ak.fbcdn.net/sphotos-f.ak/hphotos-ak-frc1/p320x320/1002609_10151717765183492_871743907_n.jpg"/>
          <p:cNvPicPr>
            <a:picLocks noGrp="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
        <p:nvSpPr>
          <p:cNvPr id="5" name="Rectangle 4"/>
          <p:cNvSpPr/>
          <p:nvPr/>
        </p:nvSpPr>
        <p:spPr>
          <a:xfrm>
            <a:off x="0" y="0"/>
            <a:ext cx="9144000"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THANKYOU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indent="-341313">
              <a:lnSpc>
                <a:spcPct val="90000"/>
              </a:lnSpc>
              <a:spcBef>
                <a:spcPts val="675"/>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u="sng" dirty="0">
                <a:solidFill>
                  <a:srgbClr val="000000"/>
                </a:solidFill>
                <a:latin typeface="Calibri" pitchFamily="32" charset="0"/>
                <a:ea typeface="Microsoft YaHei" charset="-122"/>
              </a:rPr>
              <a:t>For the placenta:</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err="1">
                <a:solidFill>
                  <a:srgbClr val="000000"/>
                </a:solidFill>
                <a:latin typeface="Calibri" pitchFamily="32" charset="0"/>
                <a:ea typeface="Microsoft YaHei" charset="-122"/>
              </a:rPr>
              <a:t>Abruptio</a:t>
            </a:r>
            <a:r>
              <a:rPr lang="en-GB" dirty="0">
                <a:solidFill>
                  <a:srgbClr val="000000"/>
                </a:solidFill>
                <a:latin typeface="Calibri" pitchFamily="32" charset="0"/>
                <a:ea typeface="Microsoft YaHei" charset="-122"/>
              </a:rPr>
              <a:t> placenta</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Placenta </a:t>
            </a:r>
            <a:r>
              <a:rPr lang="en-GB" dirty="0" err="1">
                <a:solidFill>
                  <a:srgbClr val="000000"/>
                </a:solidFill>
                <a:latin typeface="Calibri" pitchFamily="32" charset="0"/>
                <a:ea typeface="Microsoft YaHei" charset="-122"/>
              </a:rPr>
              <a:t>praevia</a:t>
            </a:r>
            <a:endParaRPr lang="en-GB" dirty="0">
              <a:solidFill>
                <a:srgbClr val="000000"/>
              </a:solidFill>
              <a:latin typeface="Calibri" pitchFamily="32" charset="0"/>
              <a:ea typeface="Microsoft YaHei" charset="-122"/>
            </a:endParaRP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Infections eg TB, </a:t>
            </a:r>
            <a:r>
              <a:rPr lang="en-GB" dirty="0" err="1">
                <a:solidFill>
                  <a:srgbClr val="000000"/>
                </a:solidFill>
                <a:latin typeface="Calibri" pitchFamily="32" charset="0"/>
                <a:ea typeface="Microsoft YaHei" charset="-122"/>
              </a:rPr>
              <a:t>syphyllis</a:t>
            </a:r>
            <a:r>
              <a:rPr lang="en-GB" dirty="0">
                <a:solidFill>
                  <a:srgbClr val="000000"/>
                </a:solidFill>
                <a:latin typeface="Calibri" pitchFamily="32" charset="0"/>
                <a:ea typeface="Microsoft YaHei" charset="-122"/>
              </a:rPr>
              <a:t> affect the placenta</a:t>
            </a:r>
          </a:p>
          <a:p>
            <a:pPr indent="-341313">
              <a:lnSpc>
                <a:spcPct val="90000"/>
              </a:lnSpc>
              <a:spcBef>
                <a:spcPts val="675"/>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For the amniotic fluid;</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Amniotic fluid embolism. Occurs when the amniotic fluid enters the maternal circulation via the uterus or the placental site leading to maternal collapse</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err="1">
                <a:solidFill>
                  <a:srgbClr val="000000"/>
                </a:solidFill>
                <a:latin typeface="Calibri" pitchFamily="32" charset="0"/>
                <a:ea typeface="Microsoft YaHei" charset="-122"/>
              </a:rPr>
              <a:t>Chorioamnionitis</a:t>
            </a:r>
            <a:r>
              <a:rPr lang="en-GB" dirty="0">
                <a:solidFill>
                  <a:srgbClr val="000000"/>
                </a:solidFill>
                <a:latin typeface="Calibri" pitchFamily="32" charset="0"/>
                <a:ea typeface="Microsoft YaHei" charset="-122"/>
              </a:rPr>
              <a:t>( infection to the amniotic fluid)</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err="1">
                <a:solidFill>
                  <a:srgbClr val="000000"/>
                </a:solidFill>
                <a:latin typeface="Calibri" pitchFamily="32" charset="0"/>
                <a:ea typeface="Microsoft YaHei" charset="-122"/>
              </a:rPr>
              <a:t>Oligohydramnios</a:t>
            </a:r>
            <a:r>
              <a:rPr lang="en-GB" dirty="0">
                <a:solidFill>
                  <a:srgbClr val="000000"/>
                </a:solidFill>
                <a:latin typeface="Calibri" pitchFamily="32" charset="0"/>
                <a:ea typeface="Microsoft YaHei" charset="-122"/>
              </a:rPr>
              <a:t> and </a:t>
            </a:r>
            <a:r>
              <a:rPr lang="en-GB" dirty="0" err="1">
                <a:solidFill>
                  <a:srgbClr val="000000"/>
                </a:solidFill>
                <a:latin typeface="Calibri" pitchFamily="32" charset="0"/>
                <a:ea typeface="Microsoft YaHei" charset="-122"/>
              </a:rPr>
              <a:t>polyhydramnios</a:t>
            </a:r>
            <a:endParaRPr lang="en-GB" dirty="0">
              <a:solidFill>
                <a:srgbClr val="000000"/>
              </a:solidFill>
              <a:latin typeface="Calibri" pitchFamily="32" charset="0"/>
              <a:ea typeface="Microsoft YaHei" charset="-122"/>
            </a:endParaRPr>
          </a:p>
          <a:p>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u="sng" dirty="0">
                <a:solidFill>
                  <a:srgbClr val="000000"/>
                </a:solidFill>
                <a:latin typeface="Calibri" pitchFamily="32" charset="0"/>
                <a:ea typeface="Microsoft YaHei" charset="-122"/>
              </a:rPr>
              <a:t>For the cord:</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Cord </a:t>
            </a:r>
            <a:r>
              <a:rPr lang="en-GB" dirty="0" err="1">
                <a:solidFill>
                  <a:srgbClr val="000000"/>
                </a:solidFill>
                <a:latin typeface="Calibri" pitchFamily="32" charset="0"/>
                <a:ea typeface="Microsoft YaHei" charset="-122"/>
              </a:rPr>
              <a:t>prolapse</a:t>
            </a:r>
            <a:r>
              <a:rPr lang="en-GB" dirty="0">
                <a:solidFill>
                  <a:srgbClr val="000000"/>
                </a:solidFill>
                <a:latin typeface="Calibri" pitchFamily="32" charset="0"/>
                <a:ea typeface="Microsoft YaHei" charset="-122"/>
              </a:rPr>
              <a:t>: where the cord lies </a:t>
            </a:r>
            <a:r>
              <a:rPr lang="en-GB" dirty="0" err="1">
                <a:solidFill>
                  <a:srgbClr val="000000"/>
                </a:solidFill>
                <a:latin typeface="Calibri" pitchFamily="32" charset="0"/>
                <a:ea typeface="Microsoft YaHei" charset="-122"/>
              </a:rPr>
              <a:t>infront</a:t>
            </a:r>
            <a:r>
              <a:rPr lang="en-GB" dirty="0">
                <a:solidFill>
                  <a:srgbClr val="000000"/>
                </a:solidFill>
                <a:latin typeface="Calibri" pitchFamily="32" charset="0"/>
                <a:ea typeface="Microsoft YaHei" charset="-122"/>
              </a:rPr>
              <a:t> of the presenting part and the membranes are ruptured</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A short cord causing placental separation</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Knotting of the cord</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000000"/>
                </a:solidFill>
                <a:latin typeface="Calibri" pitchFamily="32" charset="0"/>
                <a:ea typeface="Microsoft YaHei" charset="-122"/>
              </a:rPr>
              <a:t>Cord around the neck of the foetus</a:t>
            </a:r>
          </a:p>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a:buNone/>
            </a:pPr>
            <a:r>
              <a:rPr lang="en-US" b="1" u="sng" dirty="0"/>
              <a:t>DEFINITION</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Pregnancy equal to or more than 42 completed weeks( 294 days from the first day of the last menstrual period, LMP). </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The expected date of delivery( EDD) is calculated on the basis of </a:t>
            </a:r>
            <a:r>
              <a:rPr lang="en-GB" dirty="0" err="1">
                <a:solidFill>
                  <a:srgbClr val="000000"/>
                </a:solidFill>
                <a:latin typeface="Calibri" pitchFamily="32" charset="0"/>
                <a:ea typeface="Microsoft YaHei" charset="-122"/>
              </a:rPr>
              <a:t>Naegele’s</a:t>
            </a:r>
            <a:r>
              <a:rPr lang="en-GB" dirty="0">
                <a:solidFill>
                  <a:srgbClr val="000000"/>
                </a:solidFill>
                <a:latin typeface="Calibri" pitchFamily="32" charset="0"/>
                <a:ea typeface="Microsoft YaHei" charset="-122"/>
              </a:rPr>
              <a:t> rule, the assumption being that the cycle is 28 days and that ovulation occurs on the 14</a:t>
            </a:r>
            <a:r>
              <a:rPr lang="en-GB" baseline="30000" dirty="0">
                <a:solidFill>
                  <a:srgbClr val="000000"/>
                </a:solidFill>
                <a:latin typeface="Calibri" pitchFamily="32" charset="0"/>
                <a:ea typeface="Microsoft YaHei" charset="-122"/>
              </a:rPr>
              <a:t>th</a:t>
            </a:r>
            <a:r>
              <a:rPr lang="en-GB" dirty="0">
                <a:solidFill>
                  <a:srgbClr val="000000"/>
                </a:solidFill>
                <a:latin typeface="Calibri" pitchFamily="32" charset="0"/>
                <a:ea typeface="Microsoft YaHei" charset="-122"/>
              </a:rPr>
              <a:t> day</a:t>
            </a:r>
          </a:p>
          <a:p>
            <a:pPr>
              <a:buNone/>
            </a:pPr>
            <a:endParaRPr lang="en-US" b="1" u="sng" dirty="0"/>
          </a:p>
        </p:txBody>
      </p:sp>
      <p:sp>
        <p:nvSpPr>
          <p:cNvPr id="2" name="Title 1"/>
          <p:cNvSpPr>
            <a:spLocks noGrp="1"/>
          </p:cNvSpPr>
          <p:nvPr>
            <p:ph type="title"/>
          </p:nvPr>
        </p:nvSpPr>
        <p:spPr>
          <a:xfrm>
            <a:off x="0" y="152400"/>
            <a:ext cx="9144000" cy="1143000"/>
          </a:xfrm>
          <a:solidFill>
            <a:schemeClr val="accent6">
              <a:lumMod val="60000"/>
              <a:lumOff val="40000"/>
            </a:schemeClr>
          </a:solidFill>
        </p:spPr>
        <p:txBody>
          <a:bodyPr>
            <a:normAutofit fontScale="90000"/>
          </a:bodyPr>
          <a:lstStyle/>
          <a:p>
            <a:r>
              <a:rPr lang="en-GB" b="1" dirty="0">
                <a:solidFill>
                  <a:schemeClr val="tx1"/>
                </a:solidFill>
                <a:latin typeface="Calibri" pitchFamily="32" charset="0"/>
                <a:ea typeface="Microsoft YaHei" charset="-122"/>
              </a:rPr>
              <a:t/>
            </a:r>
            <a:br>
              <a:rPr lang="en-GB" b="1" dirty="0">
                <a:solidFill>
                  <a:schemeClr val="tx1"/>
                </a:solidFill>
                <a:latin typeface="Calibri" pitchFamily="32" charset="0"/>
                <a:ea typeface="Microsoft YaHei" charset="-122"/>
              </a:rPr>
            </a:br>
            <a:r>
              <a:rPr lang="en-GB" b="1" dirty="0">
                <a:solidFill>
                  <a:schemeClr val="tx1"/>
                </a:solidFill>
                <a:latin typeface="Calibri" pitchFamily="32" charset="0"/>
                <a:ea typeface="Microsoft YaHei" charset="-122"/>
              </a:rPr>
              <a:t>PROLONGED PREGNANCY</a:t>
            </a:r>
            <a:r>
              <a:rPr lang="en-GB" sz="2800" b="1" dirty="0">
                <a:solidFill>
                  <a:schemeClr val="tx1"/>
                </a:solidFill>
                <a:latin typeface="Calibri" pitchFamily="32" charset="0"/>
                <a:ea typeface="Microsoft YaHei" charset="-122"/>
              </a:rPr>
              <a:t/>
            </a:r>
            <a:br>
              <a:rPr lang="en-GB" sz="2800" b="1" dirty="0">
                <a:solidFill>
                  <a:schemeClr val="tx1"/>
                </a:solidFill>
                <a:latin typeface="Calibri" pitchFamily="32" charset="0"/>
                <a:ea typeface="Microsoft YaHei" charset="-122"/>
              </a:rPr>
            </a:br>
            <a:endParaRPr lang="en-US" b="1" dirty="0">
              <a:solidFill>
                <a:schemeClr val="tx1"/>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934200"/>
          </a:xfrm>
        </p:spPr>
        <p:txBody>
          <a:bodyPr>
            <a:normAutofit fontScale="92500" lnSpcReduction="10000"/>
          </a:bodyPr>
          <a:lstStyle/>
          <a:p>
            <a:pPr indent="-341313">
              <a:lnSpc>
                <a:spcPct val="90000"/>
              </a:lnSpc>
              <a:spcBef>
                <a:spcPts val="7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800" b="1" dirty="0">
              <a:solidFill>
                <a:srgbClr val="000000"/>
              </a:solidFill>
              <a:latin typeface="Calibri" pitchFamily="32" charset="0"/>
              <a:ea typeface="Microsoft YaHei" charset="-122"/>
            </a:endParaRPr>
          </a:p>
          <a:p>
            <a:pPr indent="-341313">
              <a:lnSpc>
                <a:spcPct val="90000"/>
              </a:lnSpc>
              <a:spcBef>
                <a:spcPts val="7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dirty="0">
                <a:solidFill>
                  <a:srgbClr val="000000"/>
                </a:solidFill>
                <a:latin typeface="Calibri" pitchFamily="32" charset="0"/>
                <a:ea typeface="Microsoft YaHei" charset="-122"/>
              </a:rPr>
              <a:t>5). </a:t>
            </a:r>
            <a:r>
              <a:rPr lang="en-GB" sz="2800" b="1" u="sng" dirty="0">
                <a:solidFill>
                  <a:srgbClr val="000000"/>
                </a:solidFill>
                <a:latin typeface="Calibri" pitchFamily="32" charset="0"/>
                <a:ea typeface="Microsoft YaHei" charset="-122"/>
              </a:rPr>
              <a:t>Place of delivery</a:t>
            </a:r>
          </a:p>
          <a:p>
            <a:pPr indent="-341313">
              <a:lnSpc>
                <a:spcPct val="90000"/>
              </a:lnSpc>
              <a:spcBef>
                <a:spcPts val="7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Delivery units/ hospitals must be easily accessible, affordable &amp; available for the patient to facilitate normal labour and delivery</a:t>
            </a:r>
          </a:p>
          <a:p>
            <a:pPr indent="-341313">
              <a:lnSpc>
                <a:spcPct val="90000"/>
              </a:lnSpc>
              <a:spcBef>
                <a:spcPts val="7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They must also be equipped with all the necessary apparatus to handle an obstetric emergency including prompt referral systems</a:t>
            </a:r>
          </a:p>
          <a:p>
            <a:pPr indent="-341313">
              <a:lnSpc>
                <a:spcPct val="90000"/>
              </a:lnSpc>
              <a:spcBef>
                <a:spcPts val="7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dirty="0">
                <a:solidFill>
                  <a:srgbClr val="000000"/>
                </a:solidFill>
                <a:latin typeface="Calibri" pitchFamily="32" charset="0"/>
                <a:ea typeface="Microsoft YaHei" charset="-122"/>
              </a:rPr>
              <a:t>6). </a:t>
            </a:r>
            <a:r>
              <a:rPr lang="en-GB" sz="2800" b="1" u="sng" dirty="0">
                <a:solidFill>
                  <a:srgbClr val="000000"/>
                </a:solidFill>
                <a:latin typeface="Calibri" pitchFamily="32" charset="0"/>
                <a:ea typeface="Microsoft YaHei" charset="-122"/>
              </a:rPr>
              <a:t>Person attending</a:t>
            </a:r>
          </a:p>
          <a:p>
            <a:pPr indent="-341313">
              <a:lnSpc>
                <a:spcPct val="90000"/>
              </a:lnSpc>
              <a:spcBef>
                <a:spcPts val="750"/>
              </a:spcBef>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Lack of adequate skills, knowledge and competence can cause labour to be abnormal eg when a caregiver ruptures the membranes prematurely causing cord </a:t>
            </a:r>
            <a:r>
              <a:rPr lang="en-GB" sz="2800" dirty="0" err="1">
                <a:solidFill>
                  <a:srgbClr val="000000"/>
                </a:solidFill>
                <a:latin typeface="Calibri" pitchFamily="32" charset="0"/>
                <a:ea typeface="Microsoft YaHei" charset="-122"/>
              </a:rPr>
              <a:t>prolapse</a:t>
            </a:r>
            <a:r>
              <a:rPr lang="en-GB" sz="2800" dirty="0">
                <a:solidFill>
                  <a:srgbClr val="000000"/>
                </a:solidFill>
                <a:latin typeface="Calibri" pitchFamily="32" charset="0"/>
                <a:ea typeface="Microsoft YaHei" charset="-122"/>
              </a:rPr>
              <a:t> can change labour from normal to abnormal</a:t>
            </a:r>
          </a:p>
          <a:p>
            <a:pPr indent="-341313">
              <a:lnSpc>
                <a:spcPct val="90000"/>
              </a:lnSpc>
              <a:spcBef>
                <a:spcPts val="750"/>
              </a:spcBef>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Lack of knowledge on to interpret a </a:t>
            </a:r>
            <a:r>
              <a:rPr lang="en-GB" sz="2800" dirty="0" err="1">
                <a:solidFill>
                  <a:srgbClr val="000000"/>
                </a:solidFill>
                <a:latin typeface="Calibri" pitchFamily="32" charset="0"/>
                <a:ea typeface="Microsoft YaHei" charset="-122"/>
              </a:rPr>
              <a:t>partograph</a:t>
            </a:r>
            <a:endParaRPr lang="en-GB" sz="2800" dirty="0">
              <a:solidFill>
                <a:srgbClr val="000000"/>
              </a:solidFill>
              <a:latin typeface="Calibri" pitchFamily="32" charset="0"/>
              <a:ea typeface="Microsoft YaHei" charset="-122"/>
            </a:endParaRPr>
          </a:p>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u="sng" dirty="0">
                <a:solidFill>
                  <a:srgbClr val="000000"/>
                </a:solidFill>
                <a:latin typeface="Calibri" pitchFamily="32" charset="0"/>
                <a:ea typeface="Microsoft YaHei" charset="-122"/>
              </a:rPr>
              <a:t>7.The </a:t>
            </a:r>
            <a:r>
              <a:rPr lang="en-GB" sz="2800" b="1" u="sng" dirty="0" err="1">
                <a:solidFill>
                  <a:srgbClr val="000000"/>
                </a:solidFill>
                <a:latin typeface="Calibri" pitchFamily="32" charset="0"/>
                <a:ea typeface="Microsoft YaHei" charset="-122"/>
              </a:rPr>
              <a:t>partograph</a:t>
            </a:r>
            <a:endParaRPr lang="en-GB" sz="2800" b="1" u="sng" dirty="0">
              <a:solidFill>
                <a:srgbClr val="000000"/>
              </a:solidFill>
              <a:latin typeface="Calibri" pitchFamily="32" charset="0"/>
              <a:ea typeface="Microsoft YaHei" charset="-122"/>
            </a:endParaRP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Calibri" pitchFamily="32" charset="0"/>
                <a:ea typeface="Microsoft YaHei" charset="-122"/>
              </a:rPr>
              <a:t>This is a graphical presentation of the progress of labour. Lack of knowledge on how to chart and </a:t>
            </a:r>
            <a:r>
              <a:rPr lang="en-GB" sz="2800" dirty="0" err="1">
                <a:solidFill>
                  <a:srgbClr val="000000"/>
                </a:solidFill>
                <a:latin typeface="Calibri" pitchFamily="32" charset="0"/>
                <a:ea typeface="Microsoft YaHei" charset="-122"/>
              </a:rPr>
              <a:t>interprete</a:t>
            </a:r>
            <a:r>
              <a:rPr lang="en-GB" sz="2800" dirty="0">
                <a:solidFill>
                  <a:srgbClr val="000000"/>
                </a:solidFill>
                <a:latin typeface="Calibri" pitchFamily="32" charset="0"/>
                <a:ea typeface="Microsoft YaHei" charset="-122"/>
              </a:rPr>
              <a:t> it may cause delay causing abnormal labour</a:t>
            </a:r>
          </a:p>
          <a:p>
            <a:endParaRPr lang="en-US" sz="28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a:latin typeface="Calibri" pitchFamily="34" charset="0"/>
              </a:rPr>
              <a:t>Findings from history and physical examination or as interpreted from the </a:t>
            </a:r>
            <a:r>
              <a:rPr lang="en-US" sz="2800" dirty="0" err="1">
                <a:latin typeface="Calibri" pitchFamily="34" charset="0"/>
              </a:rPr>
              <a:t>partograph</a:t>
            </a:r>
            <a:r>
              <a:rPr lang="en-US" sz="2800" dirty="0">
                <a:latin typeface="Calibri" pitchFamily="34" charset="0"/>
              </a:rPr>
              <a:t> that is correctly charted will guide in the diagnosis of prolonged </a:t>
            </a:r>
            <a:r>
              <a:rPr lang="en-US" sz="2800" dirty="0" err="1">
                <a:latin typeface="Calibri" pitchFamily="34" charset="0"/>
              </a:rPr>
              <a:t>labour</a:t>
            </a:r>
            <a:r>
              <a:rPr lang="en-US" sz="2800" dirty="0">
                <a:latin typeface="Calibri" pitchFamily="34" charset="0"/>
              </a:rPr>
              <a:t>.</a:t>
            </a:r>
          </a:p>
          <a:p>
            <a:r>
              <a:rPr lang="en-US" sz="2800" b="1" dirty="0">
                <a:latin typeface="Calibri" pitchFamily="34" charset="0"/>
              </a:rPr>
              <a:t>History </a:t>
            </a:r>
          </a:p>
          <a:p>
            <a:pPr lvl="1"/>
            <a:r>
              <a:rPr lang="en-US" sz="2400" dirty="0">
                <a:latin typeface="Calibri" pitchFamily="34" charset="0"/>
              </a:rPr>
              <a:t>At what time did the contractions begin? </a:t>
            </a:r>
          </a:p>
          <a:p>
            <a:pPr lvl="1"/>
            <a:r>
              <a:rPr lang="en-US" sz="2400" dirty="0">
                <a:latin typeface="Calibri" pitchFamily="34" charset="0"/>
              </a:rPr>
              <a:t>How frequent are the contractions? </a:t>
            </a:r>
          </a:p>
          <a:p>
            <a:pPr lvl="1"/>
            <a:r>
              <a:rPr lang="en-US" sz="2400" dirty="0">
                <a:latin typeface="Calibri" pitchFamily="34" charset="0"/>
              </a:rPr>
              <a:t>When did the membranes (water) break? </a:t>
            </a:r>
          </a:p>
          <a:p>
            <a:r>
              <a:rPr lang="en-US" sz="2800" b="1" dirty="0">
                <a:latin typeface="Calibri" pitchFamily="34" charset="0"/>
              </a:rPr>
              <a:t>Examination </a:t>
            </a:r>
          </a:p>
          <a:p>
            <a:r>
              <a:rPr lang="en-US" sz="2800" dirty="0">
                <a:latin typeface="Calibri" pitchFamily="34" charset="0"/>
              </a:rPr>
              <a:t>The frequency, duration and intensity of the contractions </a:t>
            </a:r>
          </a:p>
          <a:p>
            <a:r>
              <a:rPr lang="en-US" sz="2800" dirty="0">
                <a:latin typeface="Calibri" pitchFamily="34" charset="0"/>
              </a:rPr>
              <a:t>Determine the </a:t>
            </a:r>
            <a:r>
              <a:rPr lang="en-US" sz="2800" dirty="0" err="1">
                <a:latin typeface="Calibri" pitchFamily="34" charset="0"/>
              </a:rPr>
              <a:t>foetal</a:t>
            </a:r>
            <a:r>
              <a:rPr lang="en-US" sz="2800" dirty="0">
                <a:latin typeface="Calibri" pitchFamily="34" charset="0"/>
              </a:rPr>
              <a:t> position and identify any evidence of </a:t>
            </a:r>
            <a:r>
              <a:rPr lang="en-US" sz="2800" dirty="0" err="1">
                <a:latin typeface="Calibri" pitchFamily="34" charset="0"/>
              </a:rPr>
              <a:t>cephalopelvic</a:t>
            </a:r>
            <a:r>
              <a:rPr lang="en-US" sz="2800" dirty="0">
                <a:latin typeface="Calibri" pitchFamily="34" charset="0"/>
              </a:rPr>
              <a:t> disproportion and /or </a:t>
            </a:r>
            <a:r>
              <a:rPr lang="en-US" sz="2800" dirty="0" err="1">
                <a:latin typeface="Calibri" pitchFamily="34" charset="0"/>
              </a:rPr>
              <a:t>foetal</a:t>
            </a:r>
            <a:r>
              <a:rPr lang="en-US" sz="2800" dirty="0">
                <a:latin typeface="Calibri" pitchFamily="34" charset="0"/>
              </a:rPr>
              <a:t> </a:t>
            </a:r>
            <a:r>
              <a:rPr lang="en-US" sz="2800" dirty="0" err="1">
                <a:latin typeface="Calibri" pitchFamily="34" charset="0"/>
              </a:rPr>
              <a:t>malposition</a:t>
            </a:r>
            <a:r>
              <a:rPr lang="en-US" sz="2800" dirty="0">
                <a:latin typeface="Calibri" pitchFamily="34" charset="0"/>
              </a:rPr>
              <a:t> </a:t>
            </a:r>
          </a:p>
          <a:p>
            <a:endParaRPr lang="en-US" sz="2800" dirty="0">
              <a:latin typeface="Calibri" pitchFamily="34" charset="0"/>
            </a:endParaRPr>
          </a:p>
        </p:txBody>
      </p:sp>
      <p:sp>
        <p:nvSpPr>
          <p:cNvPr id="2" name="Title 1"/>
          <p:cNvSpPr>
            <a:spLocks noGrp="1"/>
          </p:cNvSpPr>
          <p:nvPr>
            <p:ph type="title"/>
          </p:nvPr>
        </p:nvSpPr>
        <p:spPr>
          <a:xfrm>
            <a:off x="0" y="304800"/>
            <a:ext cx="9144000" cy="990600"/>
          </a:xfrm>
        </p:spPr>
        <p:txBody>
          <a:bodyPr>
            <a:normAutofit fontScale="90000"/>
          </a:bodyPr>
          <a:lstStyle/>
          <a:p>
            <a:r>
              <a:rPr lang="en-US" b="1" dirty="0">
                <a:solidFill>
                  <a:srgbClr val="7030A0"/>
                </a:solidFill>
              </a:rPr>
              <a:t>DIAGNOSIS OF PROLONGED LABOUR</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a:t>Evaluate </a:t>
            </a:r>
            <a:r>
              <a:rPr lang="en-US" sz="2800" dirty="0" err="1"/>
              <a:t>foetal</a:t>
            </a:r>
            <a:r>
              <a:rPr lang="en-US" sz="2800" dirty="0"/>
              <a:t> heart rate </a:t>
            </a:r>
          </a:p>
          <a:p>
            <a:r>
              <a:rPr lang="en-US" sz="2800" dirty="0"/>
              <a:t>Determine whether the mother’s bladder is full. Encourage the woman to empty the bladder frequently. If not able to pass urine then catheterize </a:t>
            </a:r>
          </a:p>
          <a:p>
            <a:r>
              <a:rPr lang="en-US" sz="2800" dirty="0"/>
              <a:t>Inspect the external genitalia to determine the presence of liquid and /or blood </a:t>
            </a:r>
          </a:p>
          <a:p>
            <a:r>
              <a:rPr lang="en-US" sz="2800" dirty="0"/>
              <a:t>Vaginal exam with sterile gloves every four hours (or at a different frequency when indicated. </a:t>
            </a:r>
          </a:p>
          <a:p>
            <a:pPr>
              <a:buNone/>
            </a:pPr>
            <a:r>
              <a:rPr lang="en-US" sz="2800" b="1" u="sng" dirty="0"/>
              <a:t>Criteria for referral </a:t>
            </a:r>
          </a:p>
          <a:p>
            <a:r>
              <a:rPr lang="en-US" sz="2800" dirty="0"/>
              <a:t>Refer all patients with prolonged </a:t>
            </a:r>
            <a:r>
              <a:rPr lang="en-US" sz="2800" dirty="0" err="1"/>
              <a:t>labour</a:t>
            </a:r>
            <a:r>
              <a:rPr lang="en-US" sz="2800" dirty="0"/>
              <a:t> to a comprehensive EOC facility ( CEOC) if not available in your facility.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a:t>Referral process </a:t>
            </a:r>
          </a:p>
          <a:p>
            <a:r>
              <a:rPr lang="en-US" sz="2800" dirty="0"/>
              <a:t>Explain the dangers of prolonged </a:t>
            </a:r>
            <a:r>
              <a:rPr lang="en-US" sz="2800" dirty="0" err="1"/>
              <a:t>labour</a:t>
            </a:r>
            <a:r>
              <a:rPr lang="en-US" sz="2800" dirty="0"/>
              <a:t> to the family </a:t>
            </a:r>
          </a:p>
          <a:p>
            <a:r>
              <a:rPr lang="en-US" sz="2800" dirty="0"/>
              <a:t>Write a referral note and refer immediately to the hospital. </a:t>
            </a:r>
          </a:p>
          <a:p>
            <a:r>
              <a:rPr lang="en-US" sz="2800" dirty="0"/>
              <a:t>A skilled health care provider must escort the woman and continue to monitor her condition. </a:t>
            </a:r>
          </a:p>
          <a:p>
            <a:r>
              <a:rPr lang="en-US" sz="2800" dirty="0"/>
              <a:t>Monitor maternal vital signs 1/2 hourly </a:t>
            </a:r>
          </a:p>
          <a:p>
            <a:r>
              <a:rPr lang="en-US" sz="2800" dirty="0"/>
              <a:t>Monitor </a:t>
            </a:r>
            <a:r>
              <a:rPr lang="en-US" sz="2800" dirty="0" err="1"/>
              <a:t>foetal</a:t>
            </a:r>
            <a:r>
              <a:rPr lang="en-US" sz="2800" dirty="0"/>
              <a:t> heart rate 1/2 hourly </a:t>
            </a:r>
          </a:p>
          <a:p>
            <a:r>
              <a:rPr lang="en-US" sz="2800" dirty="0"/>
              <a:t>Measure the urine volume </a:t>
            </a:r>
          </a:p>
          <a:p>
            <a:r>
              <a:rPr lang="en-US" sz="2800" dirty="0"/>
              <a:t>Ensure IV fluids (5% dextrose) continue during transfer </a:t>
            </a:r>
          </a:p>
          <a:p>
            <a:r>
              <a:rPr lang="en-US" sz="2800" dirty="0"/>
              <a:t>Broad-spectrum antibiotics should be started before departure. </a:t>
            </a:r>
          </a:p>
          <a:p>
            <a:endParaRPr lang="en-US" sz="28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a:t>LABORATORY INVESTIGATIONS </a:t>
            </a:r>
          </a:p>
          <a:p>
            <a:r>
              <a:rPr lang="en-US" sz="2800" dirty="0"/>
              <a:t>Blood grouping and cross match two units </a:t>
            </a:r>
          </a:p>
          <a:p>
            <a:r>
              <a:rPr lang="en-US" sz="2800" dirty="0"/>
              <a:t>Urine for albumin, sugar, acetone </a:t>
            </a:r>
          </a:p>
          <a:p>
            <a:endParaRPr lang="en-US" sz="28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lnSpcReduction="10000"/>
          </a:bodyPr>
          <a:lstStyle/>
          <a:p>
            <a:r>
              <a:rPr lang="en-US" sz="2800" dirty="0"/>
              <a:t>Monitor maternal vital signs: Temperature 2-4 hourly, Pulse ½ hourly, Respirations and BP 4 hourly </a:t>
            </a:r>
          </a:p>
          <a:p>
            <a:r>
              <a:rPr lang="en-US" sz="2800" dirty="0"/>
              <a:t>Monitor </a:t>
            </a:r>
            <a:r>
              <a:rPr lang="en-US" sz="2800" dirty="0" err="1"/>
              <a:t>foetal</a:t>
            </a:r>
            <a:r>
              <a:rPr lang="en-US" sz="2800" dirty="0"/>
              <a:t> heart rate ½ hourly </a:t>
            </a:r>
          </a:p>
          <a:p>
            <a:r>
              <a:rPr lang="en-US" sz="2800" dirty="0"/>
              <a:t>Measure the urine volume every 2-4 hours (encourage mother to void regularly) </a:t>
            </a:r>
          </a:p>
          <a:p>
            <a:r>
              <a:rPr lang="en-US" sz="2800" dirty="0"/>
              <a:t>Start I.V fluid (5 dextrose) </a:t>
            </a:r>
          </a:p>
          <a:p>
            <a:r>
              <a:rPr lang="en-US" sz="2800" dirty="0"/>
              <a:t>Start broad spectrum antibiotics </a:t>
            </a:r>
          </a:p>
          <a:p>
            <a:r>
              <a:rPr lang="en-US" sz="2800" dirty="0"/>
              <a:t>Oxygen by mask </a:t>
            </a:r>
          </a:p>
          <a:p>
            <a:r>
              <a:rPr lang="en-US" sz="2800" u="sng" dirty="0"/>
              <a:t>First choice antibiotics: </a:t>
            </a:r>
          </a:p>
          <a:p>
            <a:pPr lvl="1"/>
            <a:r>
              <a:rPr lang="en-US" sz="2400" dirty="0"/>
              <a:t>IV </a:t>
            </a:r>
            <a:r>
              <a:rPr lang="en-US" sz="2400" dirty="0" err="1"/>
              <a:t>Ampicillin</a:t>
            </a:r>
            <a:r>
              <a:rPr lang="en-US" sz="2400" dirty="0"/>
              <a:t> 500mg 6 hourly for 3 days </a:t>
            </a:r>
          </a:p>
          <a:p>
            <a:pPr lvl="1"/>
            <a:r>
              <a:rPr lang="en-US" sz="2400" dirty="0"/>
              <a:t>IV </a:t>
            </a:r>
            <a:r>
              <a:rPr lang="en-US" sz="2400" dirty="0" err="1"/>
              <a:t>Gentamicin</a:t>
            </a:r>
            <a:r>
              <a:rPr lang="en-US" sz="2400" dirty="0"/>
              <a:t> 80 mg 8 hourly for 7 days </a:t>
            </a:r>
          </a:p>
          <a:p>
            <a:pPr lvl="1"/>
            <a:r>
              <a:rPr lang="en-US" sz="2400" dirty="0"/>
              <a:t>Followed by Amoxicillin 500mg oral 8 hourly for 7 days </a:t>
            </a:r>
          </a:p>
          <a:p>
            <a:endParaRPr lang="en-US" sz="2800" dirty="0"/>
          </a:p>
        </p:txBody>
      </p:sp>
      <p:sp>
        <p:nvSpPr>
          <p:cNvPr id="2" name="Title 1"/>
          <p:cNvSpPr>
            <a:spLocks noGrp="1"/>
          </p:cNvSpPr>
          <p:nvPr>
            <p:ph type="title"/>
          </p:nvPr>
        </p:nvSpPr>
        <p:spPr>
          <a:xfrm>
            <a:off x="0" y="228600"/>
            <a:ext cx="9144000" cy="914400"/>
          </a:xfrm>
          <a:solidFill>
            <a:schemeClr val="accent2">
              <a:lumMod val="20000"/>
              <a:lumOff val="80000"/>
            </a:schemeClr>
          </a:solidFill>
        </p:spPr>
        <p:txBody>
          <a:bodyPr>
            <a:normAutofit fontScale="90000"/>
          </a:bodyPr>
          <a:lstStyle/>
          <a:p>
            <a:r>
              <a:rPr lang="en-GB" b="1" dirty="0">
                <a:solidFill>
                  <a:srgbClr val="000000"/>
                </a:solidFill>
                <a:latin typeface="Calibri" pitchFamily="32" charset="0"/>
                <a:ea typeface="Microsoft YaHei" charset="-122"/>
              </a:rPr>
              <a:t/>
            </a:r>
            <a:br>
              <a:rPr lang="en-GB" b="1" dirty="0">
                <a:solidFill>
                  <a:srgbClr val="000000"/>
                </a:solidFill>
                <a:latin typeface="Calibri" pitchFamily="32" charset="0"/>
                <a:ea typeface="Microsoft YaHei" charset="-122"/>
              </a:rPr>
            </a:br>
            <a:r>
              <a:rPr lang="en-GB" b="1" dirty="0">
                <a:solidFill>
                  <a:srgbClr val="000000"/>
                </a:solidFill>
                <a:latin typeface="Calibri" pitchFamily="32" charset="0"/>
                <a:ea typeface="Microsoft YaHei" charset="-122"/>
              </a:rPr>
              <a:t>MGT OF PROLONGED LABOUR</a:t>
            </a:r>
            <a:br>
              <a:rPr lang="en-GB" b="1" dirty="0">
                <a:solidFill>
                  <a:srgbClr val="000000"/>
                </a:solidFill>
                <a:latin typeface="Calibri" pitchFamily="32" charset="0"/>
                <a:ea typeface="Microsoft YaHei" charset="-122"/>
              </a:rPr>
            </a:br>
            <a:endParaRPr lang="en-US" b="1"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u="sng" dirty="0"/>
              <a:t>Second choice line antibiotics </a:t>
            </a:r>
          </a:p>
          <a:p>
            <a:r>
              <a:rPr lang="en-US" sz="2800" dirty="0"/>
              <a:t>IV second generation Cephalosporin </a:t>
            </a:r>
          </a:p>
          <a:p>
            <a:r>
              <a:rPr lang="en-US" sz="2800" dirty="0"/>
              <a:t>IV amoxicillin/</a:t>
            </a:r>
            <a:r>
              <a:rPr lang="en-US" sz="2800" dirty="0" err="1"/>
              <a:t>clavulanic</a:t>
            </a:r>
            <a:r>
              <a:rPr lang="en-US" sz="2800" dirty="0"/>
              <a:t> acid 1.2g stat dose followed by oral preparation </a:t>
            </a:r>
          </a:p>
          <a:p>
            <a:pPr>
              <a:buNone/>
            </a:pPr>
            <a:r>
              <a:rPr lang="en-US" sz="2800" b="1" u="sng" dirty="0"/>
              <a:t>Second stage </a:t>
            </a:r>
          </a:p>
          <a:p>
            <a:r>
              <a:rPr lang="en-US" sz="2800" dirty="0"/>
              <a:t>Maternal expulsive efforts increase fetal risk by reducing the delivery of oxygen to the placenta. While spontaneous maternal “pushing” should be allowed, prolonged effort and holding the breath should not be encouraged. If </a:t>
            </a:r>
            <a:r>
              <a:rPr lang="en-US" sz="2800" dirty="0" err="1"/>
              <a:t>malpresentation</a:t>
            </a:r>
            <a:r>
              <a:rPr lang="en-US" sz="2800" dirty="0"/>
              <a:t> and obvious obstruction have been ruled out, labor should be augmented with </a:t>
            </a:r>
            <a:r>
              <a:rPr lang="en-US" sz="2800" dirty="0" err="1"/>
              <a:t>oxytocin</a:t>
            </a:r>
            <a:r>
              <a:rPr lang="en-US" sz="2800" dirty="0"/>
              <a:t>. </a:t>
            </a:r>
          </a:p>
          <a:p>
            <a:r>
              <a:rPr lang="en-US" sz="2800" dirty="0"/>
              <a:t>If there is no descent after augmentation and: </a:t>
            </a:r>
          </a:p>
          <a:p>
            <a:pPr lvl="1"/>
            <a:r>
              <a:rPr lang="en-US" sz="2400" dirty="0"/>
              <a:t>If the head is not more than 1/5 above the </a:t>
            </a:r>
            <a:r>
              <a:rPr lang="en-US" sz="2400" dirty="0" err="1"/>
              <a:t>symphysis</a:t>
            </a:r>
            <a:r>
              <a:rPr lang="en-US" sz="2400" dirty="0"/>
              <a:t> pubis, delivery should be by vacuum extraction or forceps </a:t>
            </a:r>
          </a:p>
          <a:p>
            <a:pPr lvl="1"/>
            <a:endParaRPr lang="en-US" sz="24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1"/>
            <a:r>
              <a:rPr lang="en-US" sz="2400" dirty="0"/>
              <a:t>If the head is between 1/5 and 3/5 above the </a:t>
            </a:r>
            <a:r>
              <a:rPr lang="en-US" sz="2400" dirty="0" err="1"/>
              <a:t>symphysis</a:t>
            </a:r>
            <a:r>
              <a:rPr lang="en-US" sz="2400" dirty="0"/>
              <a:t> pubis, and birth is taking place in a facility where safe caesarean section is not possible, delivery should be by vacuum extraction and </a:t>
            </a:r>
            <a:r>
              <a:rPr lang="en-US" sz="2400" dirty="0" err="1"/>
              <a:t>symphysiotomy</a:t>
            </a:r>
            <a:r>
              <a:rPr lang="en-US" sz="2400" dirty="0"/>
              <a:t> </a:t>
            </a:r>
          </a:p>
          <a:p>
            <a:pPr lvl="1"/>
            <a:r>
              <a:rPr lang="en-US" sz="2400" dirty="0"/>
              <a:t>If the service provider is not proficient in </a:t>
            </a:r>
            <a:r>
              <a:rPr lang="en-US" sz="2400" dirty="0" err="1"/>
              <a:t>symphysiotomy</a:t>
            </a:r>
            <a:r>
              <a:rPr lang="en-US" sz="2400" dirty="0"/>
              <a:t>, immediate referral is required for delivery by caesarean section </a:t>
            </a:r>
          </a:p>
          <a:p>
            <a:pPr lvl="1"/>
            <a:r>
              <a:rPr lang="en-US" sz="2400" dirty="0"/>
              <a:t>If the head is more than 3/5 above the </a:t>
            </a:r>
            <a:r>
              <a:rPr lang="en-US" sz="2400" dirty="0" err="1"/>
              <a:t>symphysis</a:t>
            </a:r>
            <a:r>
              <a:rPr lang="en-US" sz="2400" dirty="0"/>
              <a:t> pubis, delivery must be by caesarean section. </a:t>
            </a:r>
          </a:p>
          <a:p>
            <a:pPr lvl="1"/>
            <a:r>
              <a:rPr lang="en-US" sz="2400" dirty="0"/>
              <a:t>If the woman arrived very late and the </a:t>
            </a:r>
            <a:r>
              <a:rPr lang="en-US" sz="2400" dirty="0" err="1"/>
              <a:t>foetus</a:t>
            </a:r>
            <a:r>
              <a:rPr lang="en-US" sz="2400" dirty="0"/>
              <a:t> is dead, do destructive obstetric procedure </a:t>
            </a:r>
          </a:p>
          <a:p>
            <a:endParaRPr lang="en-US" sz="28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a:t>Third Stage </a:t>
            </a:r>
          </a:p>
          <a:p>
            <a:r>
              <a:rPr lang="en-US" sz="2800" dirty="0"/>
              <a:t>Perform active management of third stage of </a:t>
            </a:r>
            <a:r>
              <a:rPr lang="en-US" sz="2800" dirty="0" err="1"/>
              <a:t>labour</a:t>
            </a:r>
            <a:r>
              <a:rPr lang="en-US" sz="2800" dirty="0"/>
              <a:t>:</a:t>
            </a:r>
          </a:p>
          <a:p>
            <a:pPr lvl="1"/>
            <a:r>
              <a:rPr lang="en-US" dirty="0"/>
              <a:t>Cutting and clamping of the cord</a:t>
            </a:r>
          </a:p>
          <a:p>
            <a:pPr lvl="1"/>
            <a:r>
              <a:rPr lang="en-US" dirty="0"/>
              <a:t>CCT</a:t>
            </a:r>
          </a:p>
          <a:p>
            <a:pPr lvl="1"/>
            <a:r>
              <a:rPr lang="en-US" dirty="0"/>
              <a:t>Administration of an </a:t>
            </a:r>
            <a:r>
              <a:rPr lang="en-US" dirty="0" err="1"/>
              <a:t>oxytocic</a:t>
            </a:r>
            <a:r>
              <a:rPr lang="en-US" dirty="0"/>
              <a:t> agent </a:t>
            </a:r>
          </a:p>
          <a:p>
            <a:pPr>
              <a:buNone/>
            </a:pPr>
            <a:r>
              <a:rPr lang="en-US" sz="2800" b="1" u="sng" dirty="0"/>
              <a:t>Management of prolonged </a:t>
            </a:r>
            <a:r>
              <a:rPr lang="en-US" sz="2800" b="1" u="sng" dirty="0" err="1"/>
              <a:t>labour</a:t>
            </a:r>
            <a:r>
              <a:rPr lang="en-US" sz="2800" b="1" u="sng" dirty="0"/>
              <a:t> when there is uterine dysfunction </a:t>
            </a:r>
          </a:p>
          <a:p>
            <a:r>
              <a:rPr lang="en-US" sz="2800" b="1" i="1" dirty="0"/>
              <a:t>Hypotonic dysfunction </a:t>
            </a:r>
          </a:p>
          <a:p>
            <a:pPr lvl="1"/>
            <a:r>
              <a:rPr lang="en-US" sz="2400" dirty="0"/>
              <a:t>If the </a:t>
            </a:r>
            <a:r>
              <a:rPr lang="en-US" sz="2400" dirty="0" err="1"/>
              <a:t>foetal</a:t>
            </a:r>
            <a:r>
              <a:rPr lang="en-US" sz="2400" dirty="0"/>
              <a:t> heart rate is normal, the cervical Os is ≥4cm and there is no evidence of </a:t>
            </a:r>
            <a:r>
              <a:rPr lang="en-US" sz="2400" dirty="0" err="1"/>
              <a:t>foetal</a:t>
            </a:r>
            <a:r>
              <a:rPr lang="en-US" sz="2400" dirty="0"/>
              <a:t> </a:t>
            </a:r>
            <a:r>
              <a:rPr lang="en-US" sz="2400" dirty="0" err="1"/>
              <a:t>malpresentation</a:t>
            </a:r>
            <a:r>
              <a:rPr lang="en-US" sz="2400" dirty="0"/>
              <a:t> or CPD, perform ARM then wait for 1-2 hours for improvement of contractions. If contractions do not pick up, start on 5IU </a:t>
            </a:r>
            <a:r>
              <a:rPr lang="en-US" sz="2400" dirty="0" err="1"/>
              <a:t>oxytocin</a:t>
            </a:r>
            <a:r>
              <a:rPr lang="en-US" sz="2400" dirty="0"/>
              <a:t> in 500ml of physiologic solution such as Normal Saline, Ringer’s lactate or 5% dextrose at a rate of 10 drops per minute. </a:t>
            </a:r>
            <a:endParaRPr lang="en-US" sz="2400" u="sng"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a:t>Increase the rate of </a:t>
            </a:r>
            <a:r>
              <a:rPr lang="en-US" sz="2800" dirty="0" err="1"/>
              <a:t>oxytocin</a:t>
            </a:r>
            <a:r>
              <a:rPr lang="en-US" sz="2800" dirty="0"/>
              <a:t> administration at 10 drops per minute every 30 minutes to maximum 60 drops per minute or until 3 contractions every 10 minutes each lasting 20-40 seconds are achieved. </a:t>
            </a:r>
          </a:p>
          <a:p>
            <a:r>
              <a:rPr lang="en-US" sz="2800" dirty="0"/>
              <a:t>If the liquor is </a:t>
            </a:r>
            <a:r>
              <a:rPr lang="en-US" sz="2800" dirty="0" err="1"/>
              <a:t>meconium</a:t>
            </a:r>
            <a:r>
              <a:rPr lang="en-US" sz="2800" dirty="0"/>
              <a:t> stained, deliver by caesarean section if she is not fully dilated or there is evidence of </a:t>
            </a:r>
            <a:r>
              <a:rPr lang="en-US" sz="2800" dirty="0" err="1"/>
              <a:t>Cephalo</a:t>
            </a:r>
            <a:r>
              <a:rPr lang="en-US" sz="2800" dirty="0"/>
              <a:t> -Pelvic Disproportion (CPD). </a:t>
            </a:r>
            <a:endParaRPr lang="en-US" sz="2800" u="sng" dirty="0"/>
          </a:p>
          <a:p>
            <a:endParaRPr lang="en-US" sz="28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GB" dirty="0">
                <a:solidFill>
                  <a:srgbClr val="000000"/>
                </a:solidFill>
                <a:latin typeface="Calibri" pitchFamily="32" charset="0"/>
                <a:ea typeface="Microsoft YaHei" charset="-122"/>
              </a:rPr>
              <a:t>The frequency or incidence of prolonged pregnancy is quoted as anything from 5-10%. Incidence in </a:t>
            </a:r>
            <a:r>
              <a:rPr lang="en-GB" dirty="0" err="1">
                <a:solidFill>
                  <a:srgbClr val="000000"/>
                </a:solidFill>
                <a:latin typeface="Calibri" pitchFamily="32" charset="0"/>
                <a:ea typeface="Microsoft YaHei" charset="-122"/>
              </a:rPr>
              <a:t>england</a:t>
            </a:r>
            <a:r>
              <a:rPr lang="en-GB" dirty="0">
                <a:solidFill>
                  <a:srgbClr val="000000"/>
                </a:solidFill>
                <a:latin typeface="Calibri" pitchFamily="32" charset="0"/>
                <a:ea typeface="Microsoft YaHei" charset="-122"/>
              </a:rPr>
              <a:t> is given at 4%</a:t>
            </a:r>
          </a:p>
          <a:p>
            <a:pPr>
              <a:buNone/>
            </a:pPr>
            <a:r>
              <a:rPr lang="en-GB" b="1" u="sng" dirty="0">
                <a:solidFill>
                  <a:srgbClr val="000000"/>
                </a:solidFill>
                <a:latin typeface="Calibri" pitchFamily="32" charset="0"/>
                <a:ea typeface="Microsoft YaHei" charset="-122"/>
              </a:rPr>
              <a:t>ASSOCIATED RISKS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Viewed from the perspective of the mother, foetus, and neonate with regard to morbidity and mortality</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a:solidFill>
                  <a:srgbClr val="000000"/>
                </a:solidFill>
                <a:latin typeface="Calibri" pitchFamily="32" charset="0"/>
                <a:ea typeface="Microsoft YaHei" charset="-122"/>
              </a:rPr>
              <a:t>For the mother:</a:t>
            </a: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Large for gestational age</a:t>
            </a: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solidFill>
                  <a:srgbClr val="000000"/>
                </a:solidFill>
                <a:latin typeface="Calibri" pitchFamily="32" charset="0"/>
                <a:ea typeface="Microsoft YaHei" charset="-122"/>
              </a:rPr>
              <a:t>Macrosomic</a:t>
            </a:r>
            <a:r>
              <a:rPr lang="en-GB" dirty="0">
                <a:solidFill>
                  <a:srgbClr val="000000"/>
                </a:solidFill>
                <a:latin typeface="Calibri" pitchFamily="32" charset="0"/>
                <a:ea typeface="Microsoft YaHei" charset="-122"/>
              </a:rPr>
              <a:t> infant eg shoulder </a:t>
            </a:r>
            <a:r>
              <a:rPr lang="en-GB" dirty="0" err="1">
                <a:solidFill>
                  <a:srgbClr val="000000"/>
                </a:solidFill>
                <a:latin typeface="Calibri" pitchFamily="32" charset="0"/>
                <a:ea typeface="Microsoft YaHei" charset="-122"/>
              </a:rPr>
              <a:t>dystocia</a:t>
            </a:r>
            <a:endParaRPr lang="en-GB" dirty="0">
              <a:solidFill>
                <a:srgbClr val="000000"/>
              </a:solidFill>
              <a:latin typeface="Calibri" pitchFamily="32" charset="0"/>
              <a:ea typeface="Microsoft YaHei" charset="-122"/>
            </a:endParaRP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Genital tract trauma</a:t>
            </a: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PPH and operative birth</a:t>
            </a:r>
          </a:p>
          <a:p>
            <a:endParaRPr lang="en-US" dirty="0"/>
          </a:p>
        </p:txBody>
      </p:sp>
      <p:sp>
        <p:nvSpPr>
          <p:cNvPr id="2" name="Title 1"/>
          <p:cNvSpPr>
            <a:spLocks noGrp="1"/>
          </p:cNvSpPr>
          <p:nvPr>
            <p:ph type="title"/>
          </p:nvPr>
        </p:nvSpPr>
        <p:spPr>
          <a:xfrm>
            <a:off x="0" y="228600"/>
            <a:ext cx="9144000" cy="914400"/>
          </a:xfrm>
          <a:solidFill>
            <a:srgbClr val="00B050"/>
          </a:solidFill>
        </p:spPr>
        <p:txBody>
          <a:bodyPr/>
          <a:lstStyle/>
          <a:p>
            <a:r>
              <a:rPr lang="en-US" b="1" dirty="0">
                <a:solidFill>
                  <a:schemeClr val="bg2">
                    <a:lumMod val="20000"/>
                    <a:lumOff val="80000"/>
                  </a:schemeClr>
                </a:solidFill>
              </a:rPr>
              <a:t>INCIDENCE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a:buNone/>
            </a:pPr>
            <a:r>
              <a:rPr lang="en-GB" b="1" u="sng" dirty="0">
                <a:solidFill>
                  <a:srgbClr val="000000"/>
                </a:solidFill>
                <a:latin typeface="Calibri" pitchFamily="32" charset="0"/>
                <a:ea typeface="Microsoft YaHei" charset="-122"/>
              </a:rPr>
              <a:t>DEFINITION;</a:t>
            </a:r>
            <a:r>
              <a:rPr lang="en-GB" u="sng" dirty="0">
                <a:solidFill>
                  <a:srgbClr val="000000"/>
                </a:solidFill>
                <a:latin typeface="Calibri" pitchFamily="32" charset="0"/>
                <a:ea typeface="Microsoft YaHei" charset="-122"/>
              </a:rPr>
              <a:t> </a:t>
            </a:r>
          </a:p>
          <a:p>
            <a:r>
              <a:rPr lang="en-GB" dirty="0">
                <a:solidFill>
                  <a:srgbClr val="000000"/>
                </a:solidFill>
                <a:latin typeface="Calibri" pitchFamily="32" charset="0"/>
                <a:ea typeface="Microsoft YaHei" charset="-122"/>
              </a:rPr>
              <a:t>Trial of labour is a test of labour conducted where there is a minor or moderate degree of </a:t>
            </a:r>
            <a:r>
              <a:rPr lang="en-GB" dirty="0" err="1">
                <a:solidFill>
                  <a:srgbClr val="000000"/>
                </a:solidFill>
                <a:latin typeface="Calibri" pitchFamily="32" charset="0"/>
                <a:ea typeface="Microsoft YaHei" charset="-122"/>
              </a:rPr>
              <a:t>Cephalopelvic</a:t>
            </a:r>
            <a:r>
              <a:rPr lang="en-GB" dirty="0">
                <a:solidFill>
                  <a:srgbClr val="000000"/>
                </a:solidFill>
                <a:latin typeface="Calibri" pitchFamily="32" charset="0"/>
                <a:ea typeface="Microsoft YaHei" charset="-122"/>
              </a:rPr>
              <a:t> Disproportion (CPD) in which it is difficult to decide whether delivery per vagina is possible because of a previous caesarean section</a:t>
            </a:r>
          </a:p>
          <a:p>
            <a:pPr>
              <a:buNone/>
            </a:pPr>
            <a:endParaRPr lang="en-GB" dirty="0">
              <a:solidFill>
                <a:srgbClr val="000000"/>
              </a:solidFill>
              <a:latin typeface="Calibri" pitchFamily="32" charset="0"/>
              <a:ea typeface="Microsoft YaHei" charset="-122"/>
            </a:endParaRPr>
          </a:p>
          <a:p>
            <a:endParaRPr lang="en-US" dirty="0"/>
          </a:p>
        </p:txBody>
      </p:sp>
      <p:sp>
        <p:nvSpPr>
          <p:cNvPr id="2" name="Title 1"/>
          <p:cNvSpPr>
            <a:spLocks noGrp="1"/>
          </p:cNvSpPr>
          <p:nvPr>
            <p:ph type="title"/>
          </p:nvPr>
        </p:nvSpPr>
        <p:spPr>
          <a:xfrm>
            <a:off x="0" y="228600"/>
            <a:ext cx="9144000" cy="1066800"/>
          </a:xfrm>
          <a:solidFill>
            <a:schemeClr val="accent2">
              <a:lumMod val="60000"/>
              <a:lumOff val="40000"/>
            </a:schemeClr>
          </a:solidFill>
        </p:spPr>
        <p:txBody>
          <a:bodyPr>
            <a:normAutofit fontScale="90000"/>
          </a:bodyPr>
          <a:lstStyle/>
          <a:p>
            <a:r>
              <a:rPr lang="en-GB" b="1" dirty="0">
                <a:solidFill>
                  <a:srgbClr val="FFFF00"/>
                </a:solidFill>
                <a:latin typeface="Calibri" pitchFamily="32" charset="0"/>
                <a:ea typeface="Microsoft YaHei" charset="-122"/>
              </a:rPr>
              <a:t/>
            </a:r>
            <a:br>
              <a:rPr lang="en-GB" b="1" dirty="0">
                <a:solidFill>
                  <a:srgbClr val="FFFF00"/>
                </a:solidFill>
                <a:latin typeface="Calibri" pitchFamily="32" charset="0"/>
                <a:ea typeface="Microsoft YaHei" charset="-122"/>
              </a:rPr>
            </a:br>
            <a:r>
              <a:rPr lang="en-GB" b="1" dirty="0">
                <a:solidFill>
                  <a:srgbClr val="FFFF00"/>
                </a:solidFill>
                <a:latin typeface="Calibri" pitchFamily="32" charset="0"/>
                <a:ea typeface="Microsoft YaHei" charset="-122"/>
              </a:rPr>
              <a:t>TRIAL OF LABOUR</a:t>
            </a:r>
            <a:br>
              <a:rPr lang="en-GB" b="1" dirty="0">
                <a:solidFill>
                  <a:srgbClr val="FFFF00"/>
                </a:solidFill>
                <a:latin typeface="Calibri" pitchFamily="32" charset="0"/>
                <a:ea typeface="Microsoft YaHei" charset="-122"/>
              </a:rPr>
            </a:br>
            <a:endParaRPr lang="en-US" dirty="0">
              <a:solidFill>
                <a:srgbClr val="FFFF00"/>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Borderline obstruction with a favourable outcome. After adequate supervision, it is established that the presenting part is capable of flexing adequately to pass through the pelvic brim</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When the progress of labour is sufficient, as observed both in the descent of the presenting part and by dilatation of the cervix</a:t>
            </a:r>
          </a:p>
          <a:p>
            <a:endParaRPr lang="en-US" sz="3200" dirty="0"/>
          </a:p>
        </p:txBody>
      </p:sp>
      <p:sp>
        <p:nvSpPr>
          <p:cNvPr id="2" name="Title 1"/>
          <p:cNvSpPr>
            <a:spLocks noGrp="1"/>
          </p:cNvSpPr>
          <p:nvPr>
            <p:ph type="title"/>
          </p:nvPr>
        </p:nvSpPr>
        <p:spPr>
          <a:xfrm>
            <a:off x="0" y="533400"/>
            <a:ext cx="8915400" cy="609600"/>
          </a:xfrm>
        </p:spPr>
        <p:txBody>
          <a:bodyPr>
            <a:normAutofit fontScale="90000"/>
          </a:bodyPr>
          <a:lstStyle/>
          <a:p>
            <a:r>
              <a:rPr lang="en-GB" b="1" dirty="0">
                <a:solidFill>
                  <a:schemeClr val="accent1">
                    <a:lumMod val="75000"/>
                  </a:schemeClr>
                </a:solidFill>
                <a:effectLst>
                  <a:outerShdw blurRad="38100" dist="38100" dir="2700000" algn="tl">
                    <a:srgbClr val="000000">
                      <a:alpha val="43137"/>
                    </a:srgbClr>
                  </a:outerShdw>
                </a:effectLst>
                <a:latin typeface="Calibri" pitchFamily="32" charset="0"/>
                <a:ea typeface="Microsoft YaHei" charset="-122"/>
              </a:rPr>
              <a:t>INDICATIONS FOR TRIAL OF LABOUR</a:t>
            </a:r>
            <a:r>
              <a:rPr lang="en-GB" b="1" dirty="0">
                <a:solidFill>
                  <a:srgbClr val="000000"/>
                </a:solidFill>
                <a:latin typeface="Calibri" pitchFamily="32" charset="0"/>
                <a:ea typeface="Microsoft YaHei" charset="-122"/>
              </a:rPr>
              <a:t/>
            </a:r>
            <a:br>
              <a:rPr lang="en-GB" b="1" dirty="0">
                <a:solidFill>
                  <a:srgbClr val="000000"/>
                </a:solidFill>
                <a:latin typeface="Calibri" pitchFamily="32" charset="0"/>
                <a:ea typeface="Microsoft YaHei" charset="-122"/>
              </a:rPr>
            </a:br>
            <a:endParaRPr lang="en-US" b="1"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lstStyle/>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Tahoma" pitchFamily="34" charset="0"/>
                <a:ea typeface="Microsoft YaHei" charset="-122"/>
                <a:cs typeface="Tahoma" pitchFamily="34" charset="0"/>
              </a:rPr>
              <a:t>Grossly contracted pelvis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Tahoma" pitchFamily="34" charset="0"/>
                <a:ea typeface="Microsoft YaHei" charset="-122"/>
                <a:cs typeface="Tahoma" pitchFamily="34" charset="0"/>
              </a:rPr>
              <a:t> Medical or obstetrical complications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Tahoma" pitchFamily="34" charset="0"/>
                <a:ea typeface="Microsoft YaHei" charset="-122"/>
                <a:cs typeface="Tahoma" pitchFamily="34" charset="0"/>
              </a:rPr>
              <a:t> </a:t>
            </a:r>
            <a:r>
              <a:rPr lang="en-GB" sz="2800" dirty="0" err="1">
                <a:solidFill>
                  <a:srgbClr val="000000"/>
                </a:solidFill>
                <a:latin typeface="Tahoma" pitchFamily="34" charset="0"/>
                <a:ea typeface="Microsoft YaHei" charset="-122"/>
                <a:cs typeface="Tahoma" pitchFamily="34" charset="0"/>
              </a:rPr>
              <a:t>Malpresentations</a:t>
            </a:r>
            <a:r>
              <a:rPr lang="en-GB" sz="2800" dirty="0">
                <a:solidFill>
                  <a:srgbClr val="000000"/>
                </a:solidFill>
                <a:latin typeface="Tahoma" pitchFamily="34" charset="0"/>
                <a:ea typeface="Microsoft YaHei" charset="-122"/>
                <a:cs typeface="Tahoma" pitchFamily="34" charset="0"/>
              </a:rPr>
              <a:t>, for example, breech</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Tahoma" pitchFamily="34" charset="0"/>
                <a:ea typeface="Microsoft YaHei" charset="-122"/>
                <a:cs typeface="Tahoma" pitchFamily="34" charset="0"/>
              </a:rPr>
              <a:t>Elderly </a:t>
            </a:r>
            <a:r>
              <a:rPr lang="en-GB" sz="2800" dirty="0" err="1">
                <a:solidFill>
                  <a:srgbClr val="000000"/>
                </a:solidFill>
                <a:latin typeface="Tahoma" pitchFamily="34" charset="0"/>
                <a:ea typeface="Microsoft YaHei" charset="-122"/>
                <a:cs typeface="Tahoma" pitchFamily="34" charset="0"/>
              </a:rPr>
              <a:t>primigravida</a:t>
            </a:r>
            <a:endParaRPr lang="en-GB" sz="2800" dirty="0">
              <a:solidFill>
                <a:srgbClr val="000000"/>
              </a:solidFill>
              <a:latin typeface="Tahoma" pitchFamily="34" charset="0"/>
              <a:ea typeface="Microsoft YaHei" charset="-122"/>
              <a:cs typeface="Tahoma" pitchFamily="34" charset="0"/>
            </a:endParaRP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Tahoma" pitchFamily="34" charset="0"/>
                <a:ea typeface="Microsoft YaHei" charset="-122"/>
                <a:cs typeface="Tahoma" pitchFamily="34" charset="0"/>
              </a:rPr>
              <a:t> Cases where trial of labour failed before</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Tahoma" pitchFamily="34" charset="0"/>
                <a:ea typeface="Microsoft YaHei" charset="-122"/>
                <a:cs typeface="Tahoma" pitchFamily="34" charset="0"/>
              </a:rPr>
              <a:t>Cases of two previous caesarean Sections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Tahoma" pitchFamily="34" charset="0"/>
                <a:ea typeface="Microsoft YaHei" charset="-122"/>
                <a:cs typeface="Tahoma" pitchFamily="34" charset="0"/>
              </a:rPr>
              <a:t>Where the reason for the first scar is likely to be repeated, for example, in </a:t>
            </a:r>
            <a:r>
              <a:rPr lang="en-GB" sz="2800" dirty="0" err="1">
                <a:solidFill>
                  <a:srgbClr val="000000"/>
                </a:solidFill>
                <a:latin typeface="Tahoma" pitchFamily="34" charset="0"/>
                <a:ea typeface="Microsoft YaHei" charset="-122"/>
                <a:cs typeface="Tahoma" pitchFamily="34" charset="0"/>
              </a:rPr>
              <a:t>cephalopelvic</a:t>
            </a:r>
            <a:r>
              <a:rPr lang="en-GB" sz="2800" dirty="0">
                <a:solidFill>
                  <a:srgbClr val="000000"/>
                </a:solidFill>
                <a:latin typeface="Tahoma" pitchFamily="34" charset="0"/>
                <a:ea typeface="Microsoft YaHei" charset="-122"/>
                <a:cs typeface="Tahoma" pitchFamily="34" charset="0"/>
              </a:rPr>
              <a:t> disproportion</a:t>
            </a:r>
          </a:p>
        </p:txBody>
      </p:sp>
      <p:sp>
        <p:nvSpPr>
          <p:cNvPr id="2" name="Title 1"/>
          <p:cNvSpPr>
            <a:spLocks noGrp="1"/>
          </p:cNvSpPr>
          <p:nvPr>
            <p:ph type="title"/>
          </p:nvPr>
        </p:nvSpPr>
        <p:spPr>
          <a:xfrm>
            <a:off x="0" y="152400"/>
            <a:ext cx="9144000" cy="1295400"/>
          </a:xfrm>
        </p:spPr>
        <p:txBody>
          <a:bodyPr>
            <a:normAutofit fontScale="90000"/>
          </a:bodyPr>
          <a:lstStyle/>
          <a:p>
            <a:r>
              <a:rPr lang="en-GB" dirty="0">
                <a:solidFill>
                  <a:srgbClr val="000000"/>
                </a:solidFill>
                <a:latin typeface="Calibri" pitchFamily="32" charset="0"/>
                <a:ea typeface="Microsoft YaHei" charset="-122"/>
              </a:rPr>
              <a:t/>
            </a:r>
            <a:br>
              <a:rPr lang="en-GB" dirty="0">
                <a:solidFill>
                  <a:srgbClr val="000000"/>
                </a:solidFill>
                <a:latin typeface="Calibri" pitchFamily="32" charset="0"/>
                <a:ea typeface="Microsoft YaHei" charset="-122"/>
              </a:rPr>
            </a:br>
            <a:r>
              <a:rPr lang="en-GB" dirty="0">
                <a:solidFill>
                  <a:schemeClr val="accent1">
                    <a:lumMod val="75000"/>
                  </a:schemeClr>
                </a:solidFill>
                <a:effectLst>
                  <a:outerShdw blurRad="38100" dist="38100" dir="2700000" algn="tl">
                    <a:srgbClr val="000000">
                      <a:alpha val="43137"/>
                    </a:srgbClr>
                  </a:outerShdw>
                </a:effectLst>
                <a:latin typeface="Calibri" pitchFamily="32" charset="0"/>
                <a:ea typeface="Microsoft YaHei" charset="-122"/>
              </a:rPr>
              <a:t>CONTRAINDICATING FACTORS TO TRIAL OF LABOUR</a:t>
            </a:r>
            <a:r>
              <a:rPr lang="en-GB" dirty="0">
                <a:solidFill>
                  <a:srgbClr val="000000"/>
                </a:solidFill>
                <a:latin typeface="Calibri" pitchFamily="32" charset="0"/>
                <a:ea typeface="Microsoft YaHei" charset="-122"/>
              </a:rPr>
              <a:t/>
            </a:r>
            <a:br>
              <a:rPr lang="en-GB" dirty="0">
                <a:solidFill>
                  <a:srgbClr val="000000"/>
                </a:solidFill>
                <a:latin typeface="Calibri" pitchFamily="32" charset="0"/>
                <a:ea typeface="Microsoft YaHei" charset="-122"/>
              </a:rPr>
            </a:br>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Where the previous scar wound did not heal with the first intention</a:t>
            </a:r>
          </a:p>
          <a:p>
            <a:pPr marL="341313" indent="-341313">
              <a:spcBef>
                <a:spcPts val="8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Where pregnancy occurs within six months of a caesarean section</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Where there is over-distension due to multiple pregnancy or </a:t>
            </a:r>
            <a:r>
              <a:rPr lang="en-GB" sz="3200" dirty="0" err="1">
                <a:solidFill>
                  <a:srgbClr val="000000"/>
                </a:solidFill>
                <a:latin typeface="Tahoma" pitchFamily="34" charset="0"/>
                <a:ea typeface="Microsoft YaHei" charset="-122"/>
                <a:cs typeface="Tahoma" pitchFamily="34" charset="0"/>
              </a:rPr>
              <a:t>polyhydramnios</a:t>
            </a:r>
            <a:endParaRPr lang="en-GB" sz="3200" dirty="0">
              <a:solidFill>
                <a:srgbClr val="000000"/>
              </a:solidFill>
              <a:latin typeface="Tahoma" pitchFamily="34" charset="0"/>
              <a:ea typeface="Microsoft YaHei" charset="-122"/>
              <a:cs typeface="Tahoma" pitchFamily="34" charset="0"/>
            </a:endParaRP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err="1">
                <a:solidFill>
                  <a:srgbClr val="000000"/>
                </a:solidFill>
                <a:latin typeface="Tahoma" pitchFamily="34" charset="0"/>
                <a:ea typeface="Microsoft YaHei" charset="-122"/>
                <a:cs typeface="Tahoma" pitchFamily="34" charset="0"/>
              </a:rPr>
              <a:t>Multiparity</a:t>
            </a:r>
            <a:endParaRPr lang="en-GB" sz="3200" dirty="0">
              <a:solidFill>
                <a:srgbClr val="000000"/>
              </a:solidFill>
              <a:latin typeface="Tahoma" pitchFamily="34" charset="0"/>
              <a:ea typeface="Microsoft YaHei" charset="-122"/>
              <a:cs typeface="Tahoma" pitchFamily="34" charset="0"/>
            </a:endParaRPr>
          </a:p>
          <a:p>
            <a:endParaRPr lang="en-US" sz="3200" dirty="0">
              <a:latin typeface="Tahoma" pitchFamily="34" charset="0"/>
              <a:cs typeface="Tahoma"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410200"/>
          </a:xfrm>
        </p:spPr>
        <p:txBody>
          <a:bodyPr>
            <a:normAutofit lnSpcReduction="10000"/>
          </a:bodyPr>
          <a:lstStyle/>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Explain the situation to the mother and prepare her for possible operative intervention.</a:t>
            </a:r>
          </a:p>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Assess patient carefully on admission to ascertain the following:</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Whether the mother is in established labour</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 Presentation of foetus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Check for flexion of the head</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State of foetal heart; that is, rate, rhythm and volume</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General condition of mother physically and emotionally</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Confine the mother to bed to prevent early rupture of membranes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rgbClr val="000000"/>
                </a:solidFill>
                <a:latin typeface="Tahoma" pitchFamily="34" charset="0"/>
                <a:ea typeface="Microsoft YaHei" charset="-122"/>
                <a:cs typeface="Tahoma" pitchFamily="34" charset="0"/>
              </a:rPr>
              <a:t>Close observations of temperature and blood pressure every four hours</a:t>
            </a:r>
          </a:p>
          <a:p>
            <a:endParaRPr lang="en-US" sz="2800" dirty="0"/>
          </a:p>
        </p:txBody>
      </p:sp>
      <p:sp>
        <p:nvSpPr>
          <p:cNvPr id="2" name="Title 1"/>
          <p:cNvSpPr>
            <a:spLocks noGrp="1"/>
          </p:cNvSpPr>
          <p:nvPr>
            <p:ph type="title"/>
          </p:nvPr>
        </p:nvSpPr>
        <p:spPr>
          <a:xfrm>
            <a:off x="0" y="0"/>
            <a:ext cx="9144000" cy="1219200"/>
          </a:xfrm>
          <a:solidFill>
            <a:srgbClr val="FFFF00"/>
          </a:solidFill>
        </p:spPr>
        <p:txBody>
          <a:bodyPr>
            <a:normAutofit fontScale="90000"/>
          </a:bodyPr>
          <a:lstStyle/>
          <a:p>
            <a:r>
              <a:rPr lang="en-GB" b="1" dirty="0">
                <a:solidFill>
                  <a:schemeClr val="accent1">
                    <a:lumMod val="75000"/>
                  </a:schemeClr>
                </a:solidFill>
                <a:latin typeface="Calibri" pitchFamily="32" charset="0"/>
                <a:ea typeface="Microsoft YaHei" charset="-122"/>
              </a:rPr>
              <a:t>Mgt of trial of labour</a:t>
            </a:r>
            <a:br>
              <a:rPr lang="en-GB" b="1" dirty="0">
                <a:solidFill>
                  <a:schemeClr val="accent1">
                    <a:lumMod val="75000"/>
                  </a:schemeClr>
                </a:solidFill>
                <a:latin typeface="Calibri" pitchFamily="32" charset="0"/>
                <a:ea typeface="Microsoft YaHei" charset="-122"/>
              </a:rPr>
            </a:br>
            <a:endParaRPr lang="en-US" b="1" dirty="0">
              <a:solidFill>
                <a:schemeClr val="accent1">
                  <a:lumMod val="75000"/>
                </a:schemeClr>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GB" sz="3200" dirty="0">
                <a:solidFill>
                  <a:srgbClr val="000000"/>
                </a:solidFill>
                <a:latin typeface="Tahoma" pitchFamily="34" charset="0"/>
                <a:ea typeface="Microsoft YaHei" charset="-122"/>
                <a:cs typeface="Tahoma" pitchFamily="34" charset="0"/>
              </a:rPr>
              <a:t>Observe foetal heart rate and maternal pulse quarterly to half hourly</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You should always observe for signs of foetal and maternal distress. </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Accurately observe and record for </a:t>
            </a:r>
            <a:r>
              <a:rPr lang="en-GB" sz="3200" dirty="0" err="1">
                <a:solidFill>
                  <a:srgbClr val="000000"/>
                </a:solidFill>
                <a:latin typeface="Tahoma" pitchFamily="34" charset="0"/>
                <a:ea typeface="Microsoft YaHei" charset="-122"/>
                <a:cs typeface="Tahoma" pitchFamily="34" charset="0"/>
              </a:rPr>
              <a:t>onset,strength</a:t>
            </a:r>
            <a:r>
              <a:rPr lang="en-GB" sz="3200" dirty="0">
                <a:solidFill>
                  <a:srgbClr val="000000"/>
                </a:solidFill>
                <a:latin typeface="Tahoma" pitchFamily="34" charset="0"/>
                <a:ea typeface="Microsoft YaHei" charset="-122"/>
                <a:cs typeface="Tahoma" pitchFamily="34" charset="0"/>
              </a:rPr>
              <a:t>, frequency and duration of the contractions. </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Closely observe the descent of the head every one to two hours per abdominal palpation by the same midwife if possible. </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Encourage the mother to pass urine every two hours and test for acetone to exclude acidosis</a:t>
            </a:r>
          </a:p>
          <a:p>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A vaginal examination should be done every four hours to assess the level of the presenting part, the degree moulding and flexion, the dilation of the cervix (whether progressive or not), the consistency of the cervix and the presence or absence of caput.</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You should also check whether the membranes are intact or ruptured. </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latin typeface="Tahoma" pitchFamily="34" charset="0"/>
                <a:ea typeface="Microsoft YaHei" charset="-122"/>
                <a:cs typeface="Tahoma" pitchFamily="34" charset="0"/>
              </a:rPr>
              <a:t>Encourage adequate hydration by giving intravenous 5% dextrose</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lnSpcReduction="10000"/>
          </a:bodyPr>
          <a:lstStyle/>
          <a:p>
            <a:pPr>
              <a:buNone/>
            </a:pPr>
            <a:r>
              <a:rPr lang="en-US" sz="2800" b="1" u="sng" dirty="0"/>
              <a:t>DURING PREGNANCY</a:t>
            </a:r>
          </a:p>
          <a:p>
            <a:r>
              <a:rPr lang="en-US" sz="2800" dirty="0"/>
              <a:t>Early ANC (first half of pregnancy) </a:t>
            </a:r>
          </a:p>
          <a:p>
            <a:r>
              <a:rPr lang="en-US" sz="2800" dirty="0"/>
              <a:t>Review history </a:t>
            </a:r>
          </a:p>
          <a:p>
            <a:r>
              <a:rPr lang="en-US" sz="2800" dirty="0"/>
              <a:t>Obstetric U/S scan in first half of pregnancy </a:t>
            </a:r>
          </a:p>
          <a:p>
            <a:r>
              <a:rPr lang="en-US" sz="2800" dirty="0"/>
              <a:t>Counsel patient on the risks and benefits of undergoing trial of scar </a:t>
            </a:r>
          </a:p>
          <a:p>
            <a:r>
              <a:rPr lang="en-US" sz="2800" dirty="0"/>
              <a:t>Pelvic assessment at 36 weeks; clinical/radiological </a:t>
            </a:r>
          </a:p>
          <a:p>
            <a:r>
              <a:rPr lang="en-US" sz="2800" dirty="0"/>
              <a:t>Estimate weight of baby </a:t>
            </a:r>
          </a:p>
          <a:p>
            <a:r>
              <a:rPr lang="en-US" sz="2800" dirty="0"/>
              <a:t>Admit in early </a:t>
            </a:r>
            <a:r>
              <a:rPr lang="en-US" sz="2800" dirty="0" err="1"/>
              <a:t>labour</a:t>
            </a:r>
            <a:r>
              <a:rPr lang="en-US" sz="2800" dirty="0"/>
              <a:t> </a:t>
            </a:r>
          </a:p>
          <a:p>
            <a:r>
              <a:rPr lang="en-US" sz="2800" dirty="0"/>
              <a:t>IV line and GXM </a:t>
            </a:r>
          </a:p>
          <a:p>
            <a:r>
              <a:rPr lang="en-US" sz="2800" dirty="0"/>
              <a:t>Consent for C/S </a:t>
            </a:r>
          </a:p>
          <a:p>
            <a:r>
              <a:rPr lang="en-US" sz="2800" dirty="0"/>
              <a:t>Partograph (pulse, BP, FHR, contractions, descent, cervical dilatation, </a:t>
            </a:r>
            <a:r>
              <a:rPr lang="en-US" sz="2800" dirty="0" err="1"/>
              <a:t>colour</a:t>
            </a:r>
            <a:r>
              <a:rPr lang="en-US" sz="2800" dirty="0"/>
              <a:t> of liquor, PV bleeding) </a:t>
            </a:r>
          </a:p>
          <a:p>
            <a:endParaRPr lang="en-US" sz="2800" dirty="0"/>
          </a:p>
          <a:p>
            <a:endParaRPr lang="en-US" sz="2800"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VAGINAL BIRTH AFTER CAESAREAN SECTION (VBAC)  i</a:t>
            </a:r>
            <a:r>
              <a:rPr lang="en-US" dirty="0"/>
              <a:t>s commonly referred to as </a:t>
            </a:r>
            <a:r>
              <a:rPr lang="en-US" b="1" dirty="0"/>
              <a:t>Trial of scar </a:t>
            </a:r>
          </a:p>
          <a:p>
            <a:endParaRPr lang="en-GB" dirty="0">
              <a:solidFill>
                <a:srgbClr val="000000"/>
              </a:solidFill>
              <a:latin typeface="Calibri" pitchFamily="32" charset="0"/>
              <a:ea typeface="Microsoft YaHei" charset="-122"/>
            </a:endParaRPr>
          </a:p>
          <a:p>
            <a:endParaRPr lang="en-US" dirty="0"/>
          </a:p>
        </p:txBody>
      </p:sp>
      <p:sp>
        <p:nvSpPr>
          <p:cNvPr id="3" name="Title 2"/>
          <p:cNvSpPr>
            <a:spLocks noGrp="1"/>
          </p:cNvSpPr>
          <p:nvPr>
            <p:ph type="title"/>
          </p:nvPr>
        </p:nvSpPr>
        <p:spPr/>
        <p:txBody>
          <a:bodyPr/>
          <a:lstStyle/>
          <a:p>
            <a:r>
              <a:rPr lang="en-US" dirty="0"/>
              <a:t>TRIAL OF SCAR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marL="571500" indent="-571500">
              <a:buAutoNum type="romanLcPeriod"/>
            </a:pPr>
            <a:r>
              <a:rPr lang="en-US" sz="2800" dirty="0"/>
              <a:t>Only one previous C/S which must be LUSCS </a:t>
            </a:r>
          </a:p>
          <a:p>
            <a:pPr marL="571500" indent="-571500">
              <a:buAutoNum type="romanLcPeriod"/>
            </a:pPr>
            <a:r>
              <a:rPr lang="en-US" sz="2800" dirty="0"/>
              <a:t>Non-recurring indication for previous C/S; </a:t>
            </a:r>
            <a:r>
              <a:rPr lang="en-US" sz="2800" dirty="0" err="1"/>
              <a:t>foetal</a:t>
            </a:r>
            <a:r>
              <a:rPr lang="en-US" sz="2800" dirty="0"/>
              <a:t> distress, cord </a:t>
            </a:r>
            <a:r>
              <a:rPr lang="en-US" sz="2800" dirty="0" err="1"/>
              <a:t>prolapse</a:t>
            </a:r>
            <a:r>
              <a:rPr lang="en-US" sz="2800" dirty="0"/>
              <a:t>, </a:t>
            </a:r>
            <a:r>
              <a:rPr lang="en-US" sz="2800" dirty="0" err="1"/>
              <a:t>malpresentation</a:t>
            </a:r>
            <a:r>
              <a:rPr lang="en-US" sz="2800" dirty="0"/>
              <a:t>, placenta </a:t>
            </a:r>
            <a:r>
              <a:rPr lang="en-US" sz="2800" dirty="0" err="1"/>
              <a:t>praevia</a:t>
            </a:r>
            <a:r>
              <a:rPr lang="en-US" sz="2800" dirty="0"/>
              <a:t> etc. </a:t>
            </a:r>
          </a:p>
          <a:p>
            <a:pPr marL="571500" indent="-571500">
              <a:buAutoNum type="romanLcPeriod"/>
            </a:pPr>
            <a:r>
              <a:rPr lang="en-US" sz="2800" dirty="0"/>
              <a:t>No post-operative sepsis after previous C/S </a:t>
            </a:r>
          </a:p>
          <a:p>
            <a:pPr marL="571500" indent="-571500">
              <a:buAutoNum type="romanLcPeriod"/>
            </a:pPr>
            <a:r>
              <a:rPr lang="en-US" sz="2800" dirty="0"/>
              <a:t>Parity &lt;5, where previous delivery was via SVD </a:t>
            </a:r>
          </a:p>
          <a:p>
            <a:pPr marL="571500" indent="-571500">
              <a:buAutoNum type="romanLcPeriod"/>
            </a:pPr>
            <a:r>
              <a:rPr lang="en-US" sz="2800" dirty="0"/>
              <a:t>Cephalic presentation </a:t>
            </a:r>
          </a:p>
          <a:p>
            <a:pPr marL="571500" indent="-571500">
              <a:buAutoNum type="romanLcPeriod"/>
            </a:pPr>
            <a:r>
              <a:rPr lang="en-US" sz="2800" dirty="0"/>
              <a:t>Estimated </a:t>
            </a:r>
            <a:r>
              <a:rPr lang="en-US" sz="2800" dirty="0" err="1"/>
              <a:t>foetal</a:t>
            </a:r>
            <a:r>
              <a:rPr lang="en-US" sz="2800" dirty="0"/>
              <a:t> weight ≤3500g </a:t>
            </a:r>
          </a:p>
          <a:p>
            <a:pPr marL="571500" indent="-571500">
              <a:buAutoNum type="romanLcPeriod"/>
            </a:pPr>
            <a:r>
              <a:rPr lang="en-US" sz="2800" dirty="0"/>
              <a:t>Adequate pelvis with true conjugate 10.5cm </a:t>
            </a:r>
          </a:p>
          <a:p>
            <a:pPr marL="571500" indent="-571500">
              <a:buAutoNum type="romanLcPeriod"/>
            </a:pPr>
            <a:r>
              <a:rPr lang="en-US" sz="2800" dirty="0"/>
              <a:t>No other indication for C/S </a:t>
            </a:r>
          </a:p>
          <a:p>
            <a:pPr marL="571500" indent="-571500">
              <a:buAutoNum type="romanLcPeriod"/>
            </a:pPr>
            <a:r>
              <a:rPr lang="en-US" sz="2800" dirty="0"/>
              <a:t>Facilities for blood transfusion available </a:t>
            </a:r>
          </a:p>
          <a:p>
            <a:pPr marL="571500" indent="-571500">
              <a:buAutoNum type="romanLcPeriod"/>
            </a:pPr>
            <a:r>
              <a:rPr lang="en-US" sz="2800" dirty="0"/>
              <a:t>Ready theatre, available immediately </a:t>
            </a:r>
          </a:p>
          <a:p>
            <a:endParaRPr lang="en-US" sz="2800" dirty="0"/>
          </a:p>
        </p:txBody>
      </p:sp>
      <p:sp>
        <p:nvSpPr>
          <p:cNvPr id="2" name="Title 1"/>
          <p:cNvSpPr>
            <a:spLocks noGrp="1"/>
          </p:cNvSpPr>
          <p:nvPr>
            <p:ph type="title"/>
          </p:nvPr>
        </p:nvSpPr>
        <p:spPr>
          <a:xfrm>
            <a:off x="228600" y="152400"/>
            <a:ext cx="8686800" cy="914400"/>
          </a:xfrm>
        </p:spPr>
        <p:txBody>
          <a:bodyPr/>
          <a:lstStyle/>
          <a:p>
            <a:r>
              <a:rPr lang="en-US" b="1" dirty="0">
                <a:solidFill>
                  <a:schemeClr val="tx1"/>
                </a:solidFill>
              </a:rPr>
              <a:t>Conditions for trial of scar </a:t>
            </a:r>
            <a:endParaRPr lang="en-US" dirty="0">
              <a:solidFill>
                <a:schemeClr val="tx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a:solidFill>
                  <a:srgbClr val="000000"/>
                </a:solidFill>
                <a:latin typeface="Calibri" pitchFamily="32" charset="0"/>
                <a:ea typeface="Microsoft YaHei" charset="-122"/>
              </a:rPr>
              <a:t>For the foetus:</a:t>
            </a:r>
          </a:p>
          <a:p>
            <a:pPr marL="741363" lvl="1"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Decrease in liquor volume( </a:t>
            </a:r>
            <a:r>
              <a:rPr lang="en-GB" dirty="0" err="1">
                <a:solidFill>
                  <a:srgbClr val="000000"/>
                </a:solidFill>
                <a:latin typeface="Calibri" pitchFamily="32" charset="0"/>
                <a:ea typeface="Microsoft YaHei" charset="-122"/>
              </a:rPr>
              <a:t>oligohydramnios</a:t>
            </a:r>
            <a:r>
              <a:rPr lang="en-GB" dirty="0">
                <a:solidFill>
                  <a:srgbClr val="000000"/>
                </a:solidFill>
                <a:latin typeface="Calibri" pitchFamily="32" charset="0"/>
                <a:ea typeface="Microsoft YaHei" charset="-122"/>
              </a:rPr>
              <a:t>)</a:t>
            </a:r>
          </a:p>
          <a:p>
            <a:pPr marL="741363" lvl="1"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Placental insufficiency( placental dysfunction)</a:t>
            </a:r>
          </a:p>
          <a:p>
            <a:pPr>
              <a:buNone/>
            </a:pPr>
            <a:r>
              <a:rPr lang="en-GB" b="1" u="sng" dirty="0">
                <a:solidFill>
                  <a:srgbClr val="000000"/>
                </a:solidFill>
                <a:latin typeface="Calibri" pitchFamily="32" charset="0"/>
                <a:ea typeface="Microsoft YaHei" charset="-122"/>
              </a:rPr>
              <a:t>PREDISPOSING FACTORS: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solidFill>
                  <a:srgbClr val="000000"/>
                </a:solidFill>
                <a:latin typeface="Calibri" pitchFamily="32" charset="0"/>
                <a:ea typeface="Microsoft YaHei" charset="-122"/>
              </a:rPr>
              <a:t>Nulliparity</a:t>
            </a:r>
            <a:endParaRPr lang="en-GB" dirty="0">
              <a:solidFill>
                <a:srgbClr val="000000"/>
              </a:solidFill>
              <a:latin typeface="Calibri" pitchFamily="32" charset="0"/>
              <a:ea typeface="Microsoft YaHei" charset="-122"/>
            </a:endParaRP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Previous prolonged pregnancy</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Male foetus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Pre-pregnancy BMI&gt;25Kg/M2</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latin typeface="Calibri" pitchFamily="32" charset="0"/>
                <a:ea typeface="Microsoft YaHei" charset="-122"/>
              </a:rPr>
              <a:t>anencephaly</a:t>
            </a:r>
          </a:p>
          <a:p>
            <a:pPr>
              <a:buNone/>
            </a:pPr>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sz="2800" dirty="0"/>
              <a:t>After adequate supervision, it is established that the presenting part is capable of flexing adequately to pass thru the pelvic brim</a:t>
            </a:r>
          </a:p>
          <a:p>
            <a:r>
              <a:rPr lang="en-US" sz="2800" dirty="0"/>
              <a:t>All the facilities for assisted birth are readily available</a:t>
            </a:r>
          </a:p>
          <a:p>
            <a:r>
              <a:rPr lang="en-US" sz="2800" dirty="0"/>
              <a:t>Progress of </a:t>
            </a:r>
            <a:r>
              <a:rPr lang="en-US" sz="2800" dirty="0" err="1"/>
              <a:t>labour</a:t>
            </a:r>
            <a:r>
              <a:rPr lang="en-US" sz="2800" dirty="0"/>
              <a:t> is sufficient, both in descent of the presenting part and the dilatation of the cervix</a:t>
            </a:r>
          </a:p>
          <a:p>
            <a:r>
              <a:rPr lang="en-US" sz="2800" dirty="0"/>
              <a:t>Time limits as to the duration of the trial are set</a:t>
            </a:r>
          </a:p>
        </p:txBody>
      </p:sp>
      <p:sp>
        <p:nvSpPr>
          <p:cNvPr id="2" name="Title 1"/>
          <p:cNvSpPr>
            <a:spLocks noGrp="1"/>
          </p:cNvSpPr>
          <p:nvPr>
            <p:ph type="title"/>
          </p:nvPr>
        </p:nvSpPr>
        <p:spPr>
          <a:xfrm>
            <a:off x="0" y="0"/>
            <a:ext cx="8915400" cy="1676400"/>
          </a:xfrm>
        </p:spPr>
        <p:txBody>
          <a:bodyPr/>
          <a:lstStyle/>
          <a:p>
            <a:r>
              <a:rPr lang="en-US" b="1" dirty="0">
                <a:solidFill>
                  <a:srgbClr val="FF0000"/>
                </a:solidFill>
              </a:rPr>
              <a:t>CRITERIA</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5715000"/>
          </a:xfrm>
        </p:spPr>
        <p:txBody>
          <a:bodyPr/>
          <a:lstStyle/>
          <a:p>
            <a:r>
              <a:rPr lang="en-US" sz="3200" dirty="0">
                <a:latin typeface="Tahoma" pitchFamily="34" charset="0"/>
                <a:cs typeface="Tahoma" pitchFamily="34" charset="0"/>
              </a:rPr>
              <a:t>Maternal obesity </a:t>
            </a:r>
          </a:p>
          <a:p>
            <a:r>
              <a:rPr lang="en-US" sz="3200" dirty="0">
                <a:latin typeface="Tahoma" pitchFamily="34" charset="0"/>
                <a:cs typeface="Tahoma" pitchFamily="34" charset="0"/>
              </a:rPr>
              <a:t>Short maternal stature </a:t>
            </a:r>
          </a:p>
          <a:p>
            <a:r>
              <a:rPr lang="en-US" sz="3200" dirty="0">
                <a:latin typeface="Tahoma" pitchFamily="34" charset="0"/>
                <a:cs typeface="Tahoma" pitchFamily="34" charset="0"/>
              </a:rPr>
              <a:t> </a:t>
            </a:r>
            <a:r>
              <a:rPr lang="en-US" sz="3200" dirty="0" err="1">
                <a:latin typeface="Tahoma" pitchFamily="34" charset="0"/>
                <a:cs typeface="Tahoma" pitchFamily="34" charset="0"/>
              </a:rPr>
              <a:t>Macrosomia</a:t>
            </a:r>
            <a:r>
              <a:rPr lang="en-US" sz="3200" dirty="0">
                <a:latin typeface="Tahoma" pitchFamily="34" charset="0"/>
                <a:cs typeface="Tahoma" pitchFamily="34" charset="0"/>
              </a:rPr>
              <a:t> </a:t>
            </a:r>
          </a:p>
          <a:p>
            <a:r>
              <a:rPr lang="en-US" sz="3200" dirty="0">
                <a:latin typeface="Tahoma" pitchFamily="34" charset="0"/>
                <a:cs typeface="Tahoma" pitchFamily="34" charset="0"/>
              </a:rPr>
              <a:t>Increase maternal age&gt;40yrs </a:t>
            </a:r>
          </a:p>
          <a:p>
            <a:r>
              <a:rPr lang="en-US" sz="3200" dirty="0">
                <a:latin typeface="Tahoma" pitchFamily="34" charset="0"/>
                <a:cs typeface="Tahoma" pitchFamily="34" charset="0"/>
              </a:rPr>
              <a:t>Recurring indications e.g. CPD, failed second stage </a:t>
            </a:r>
          </a:p>
          <a:p>
            <a:r>
              <a:rPr lang="en-US" sz="3200" dirty="0">
                <a:latin typeface="Tahoma" pitchFamily="34" charset="0"/>
                <a:cs typeface="Tahoma" pitchFamily="34" charset="0"/>
              </a:rPr>
              <a:t>Gestational age &gt;41wks </a:t>
            </a:r>
          </a:p>
          <a:p>
            <a:r>
              <a:rPr lang="en-US" sz="3200" dirty="0">
                <a:latin typeface="Tahoma" pitchFamily="34" charset="0"/>
                <a:cs typeface="Tahoma" pitchFamily="34" charset="0"/>
              </a:rPr>
              <a:t>Pre-</a:t>
            </a:r>
            <a:r>
              <a:rPr lang="en-US" sz="3200" dirty="0" err="1">
                <a:latin typeface="Tahoma" pitchFamily="34" charset="0"/>
                <a:cs typeface="Tahoma" pitchFamily="34" charset="0"/>
              </a:rPr>
              <a:t>conceptional</a:t>
            </a:r>
            <a:r>
              <a:rPr lang="en-US" sz="3200" dirty="0">
                <a:latin typeface="Tahoma" pitchFamily="34" charset="0"/>
                <a:cs typeface="Tahoma" pitchFamily="34" charset="0"/>
              </a:rPr>
              <a:t> or gestational diabetes mellitus </a:t>
            </a:r>
          </a:p>
          <a:p>
            <a:r>
              <a:rPr lang="en-US" sz="3200" dirty="0">
                <a:latin typeface="Tahoma" pitchFamily="34" charset="0"/>
                <a:cs typeface="Tahoma" pitchFamily="34" charset="0"/>
              </a:rPr>
              <a:t>Increased inter-pregnancy weight gain </a:t>
            </a:r>
          </a:p>
          <a:p>
            <a:endParaRPr lang="en-US" sz="2400" dirty="0"/>
          </a:p>
        </p:txBody>
      </p:sp>
      <p:sp>
        <p:nvSpPr>
          <p:cNvPr id="2" name="Title 1"/>
          <p:cNvSpPr>
            <a:spLocks noGrp="1"/>
          </p:cNvSpPr>
          <p:nvPr>
            <p:ph type="title"/>
          </p:nvPr>
        </p:nvSpPr>
        <p:spPr>
          <a:xfrm>
            <a:off x="0" y="0"/>
            <a:ext cx="9144000" cy="1066800"/>
          </a:xfrm>
        </p:spPr>
        <p:txBody>
          <a:bodyPr>
            <a:normAutofit fontScale="90000"/>
          </a:bodyPr>
          <a:lstStyle/>
          <a:p>
            <a:r>
              <a:rPr lang="en-US" b="1" dirty="0">
                <a:solidFill>
                  <a:schemeClr val="tx1"/>
                </a:solidFill>
              </a:rPr>
              <a:t/>
            </a:r>
            <a:br>
              <a:rPr lang="en-US" b="1" dirty="0">
                <a:solidFill>
                  <a:schemeClr val="tx1"/>
                </a:solidFill>
              </a:rPr>
            </a:br>
            <a:r>
              <a:rPr lang="en-US" b="1" dirty="0">
                <a:solidFill>
                  <a:schemeClr val="tx1"/>
                </a:solidFill>
              </a:rPr>
              <a:t>Predictors of decreased chances of success </a:t>
            </a:r>
            <a:endParaRPr lang="en-US" dirty="0">
              <a:solidFill>
                <a:schemeClr val="tx1"/>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5029200"/>
          </a:xfrm>
        </p:spPr>
        <p:txBody>
          <a:bodyPr/>
          <a:lstStyle/>
          <a:p>
            <a:endParaRPr lang="en-US" sz="2800" dirty="0"/>
          </a:p>
          <a:p>
            <a:r>
              <a:rPr lang="en-US" sz="3200" dirty="0"/>
              <a:t>Classical </a:t>
            </a:r>
            <a:r>
              <a:rPr lang="en-US" sz="3200" dirty="0" err="1"/>
              <a:t>hysterotomy</a:t>
            </a:r>
            <a:r>
              <a:rPr lang="en-US" sz="3200" dirty="0"/>
              <a:t> </a:t>
            </a:r>
          </a:p>
          <a:p>
            <a:r>
              <a:rPr lang="en-US" sz="3200" dirty="0"/>
              <a:t>Single layer closure </a:t>
            </a:r>
          </a:p>
          <a:p>
            <a:r>
              <a:rPr lang="en-US" sz="3200" dirty="0"/>
              <a:t>Induction of </a:t>
            </a:r>
            <a:r>
              <a:rPr lang="en-US" sz="3200" dirty="0" err="1"/>
              <a:t>labour</a:t>
            </a:r>
            <a:r>
              <a:rPr lang="en-US" sz="3200" dirty="0"/>
              <a:t> </a:t>
            </a:r>
          </a:p>
          <a:p>
            <a:r>
              <a:rPr lang="en-US" sz="3200" dirty="0"/>
              <a:t>Use of prostaglandins </a:t>
            </a:r>
          </a:p>
          <a:p>
            <a:r>
              <a:rPr lang="en-US" sz="3200" dirty="0"/>
              <a:t>Short inter-pregnancy interval </a:t>
            </a:r>
          </a:p>
          <a:p>
            <a:r>
              <a:rPr lang="en-US" sz="3200" dirty="0"/>
              <a:t>Infection after prior C/S </a:t>
            </a:r>
          </a:p>
          <a:p>
            <a:endParaRPr lang="en-US" sz="3200" dirty="0"/>
          </a:p>
        </p:txBody>
      </p:sp>
      <p:sp>
        <p:nvSpPr>
          <p:cNvPr id="2" name="Title 1"/>
          <p:cNvSpPr>
            <a:spLocks noGrp="1"/>
          </p:cNvSpPr>
          <p:nvPr>
            <p:ph type="title"/>
          </p:nvPr>
        </p:nvSpPr>
        <p:spPr>
          <a:xfrm>
            <a:off x="0" y="0"/>
            <a:ext cx="8915400" cy="1676400"/>
          </a:xfrm>
        </p:spPr>
        <p:txBody>
          <a:bodyPr/>
          <a:lstStyle/>
          <a:p>
            <a:r>
              <a:rPr lang="en-US" b="1" dirty="0">
                <a:solidFill>
                  <a:srgbClr val="7030A0"/>
                </a:solidFill>
              </a:rPr>
              <a:t>Increased rate of uterine rupture </a:t>
            </a:r>
            <a:endParaRPr lang="en-US" dirty="0">
              <a:solidFill>
                <a:srgbClr val="7030A0"/>
              </a:solidFill>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92500" lnSpcReduction="10000"/>
          </a:bodyPr>
          <a:lstStyle/>
          <a:p>
            <a:pPr>
              <a:buNone/>
            </a:pPr>
            <a:r>
              <a:rPr lang="en-US" sz="2800" b="1" u="sng" dirty="0"/>
              <a:t>DEFINITION:</a:t>
            </a:r>
          </a:p>
          <a:p>
            <a:r>
              <a:rPr lang="en-US" sz="2800" dirty="0"/>
              <a:t>Obstructed </a:t>
            </a:r>
            <a:r>
              <a:rPr lang="en-US" sz="2800" dirty="0" err="1"/>
              <a:t>labour</a:t>
            </a:r>
            <a:r>
              <a:rPr lang="en-US" sz="2800" dirty="0"/>
              <a:t> means that, in spite of strong uterine contraction, the </a:t>
            </a:r>
            <a:r>
              <a:rPr lang="en-US" sz="2800" dirty="0" err="1"/>
              <a:t>foetus</a:t>
            </a:r>
            <a:r>
              <a:rPr lang="en-US" sz="2800" dirty="0"/>
              <a:t> cannot descend because of mechanical factors. Obstruction usually occurs at the brim, but it may occur in the mid cavity or pelvic outlet. </a:t>
            </a:r>
          </a:p>
          <a:p>
            <a:pPr>
              <a:buNone/>
            </a:pPr>
            <a:r>
              <a:rPr lang="en-US" sz="2800" b="1" u="sng" dirty="0"/>
              <a:t>DEFINITION OF CEPHALOPELVIC DISPROPORTION (CPD): </a:t>
            </a:r>
          </a:p>
          <a:p>
            <a:r>
              <a:rPr lang="en-US" sz="2800" dirty="0"/>
              <a:t>This occurs when </a:t>
            </a:r>
            <a:r>
              <a:rPr lang="en-US" sz="2800" dirty="0" err="1"/>
              <a:t>foetal</a:t>
            </a:r>
            <a:r>
              <a:rPr lang="en-US" sz="2800" dirty="0"/>
              <a:t> head is large in comparison with the pelvis. </a:t>
            </a:r>
            <a:r>
              <a:rPr lang="en-US" sz="2800" dirty="0" err="1"/>
              <a:t>Cephalopelvic</a:t>
            </a:r>
            <a:r>
              <a:rPr lang="en-US" sz="2800" dirty="0"/>
              <a:t> disproportion may be due to a small pelvis with a normal sized head, or a normal pelvis with a large </a:t>
            </a:r>
            <a:r>
              <a:rPr lang="en-US" sz="2800" dirty="0" err="1"/>
              <a:t>foetus</a:t>
            </a:r>
            <a:r>
              <a:rPr lang="en-US" sz="2800" dirty="0"/>
              <a:t> or a combination of a large baby and small pelvis. This means it is difficult or impossible for the </a:t>
            </a:r>
            <a:r>
              <a:rPr lang="en-US" sz="2800" dirty="0" err="1"/>
              <a:t>foetus</a:t>
            </a:r>
            <a:r>
              <a:rPr lang="en-US" sz="2800" dirty="0"/>
              <a:t> to pass safely through the pelvis. </a:t>
            </a:r>
            <a:endParaRPr lang="en-US" sz="2800" b="1" u="sng" dirty="0"/>
          </a:p>
        </p:txBody>
      </p:sp>
      <p:sp>
        <p:nvSpPr>
          <p:cNvPr id="2" name="Title 1"/>
          <p:cNvSpPr>
            <a:spLocks noGrp="1"/>
          </p:cNvSpPr>
          <p:nvPr>
            <p:ph type="title"/>
          </p:nvPr>
        </p:nvSpPr>
        <p:spPr>
          <a:xfrm>
            <a:off x="0" y="0"/>
            <a:ext cx="9144000" cy="1143000"/>
          </a:xfrm>
          <a:solidFill>
            <a:schemeClr val="accent2"/>
          </a:solidFill>
        </p:spPr>
        <p:txBody>
          <a:bodyPr/>
          <a:lstStyle/>
          <a:p>
            <a:r>
              <a:rPr lang="en-US" dirty="0">
                <a:solidFill>
                  <a:srgbClr val="FFFF00"/>
                </a:solidFill>
                <a:effectLst/>
              </a:rPr>
              <a:t>OBSTRUCTED LABOUR</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r>
              <a:rPr lang="en-US" sz="2800" dirty="0" err="1"/>
              <a:t>Cephalopelvic</a:t>
            </a:r>
            <a:r>
              <a:rPr lang="en-US" sz="2800" dirty="0"/>
              <a:t> disproportion may be: </a:t>
            </a:r>
          </a:p>
          <a:p>
            <a:r>
              <a:rPr lang="en-US" sz="2800" b="1" i="1" u="sng" dirty="0"/>
              <a:t>Marginal CPD, </a:t>
            </a:r>
            <a:r>
              <a:rPr lang="en-US" sz="2800" dirty="0"/>
              <a:t>which means that the problem may be overcome during </a:t>
            </a:r>
            <a:r>
              <a:rPr lang="en-US" sz="2800" dirty="0" err="1"/>
              <a:t>labour</a:t>
            </a:r>
            <a:r>
              <a:rPr lang="en-US" sz="2800" dirty="0"/>
              <a:t>. The relaxation of the pelvic joints and </a:t>
            </a:r>
            <a:r>
              <a:rPr lang="en-US" sz="2800" dirty="0" err="1"/>
              <a:t>moulding</a:t>
            </a:r>
            <a:r>
              <a:rPr lang="en-US" sz="2800" dirty="0"/>
              <a:t> of the </a:t>
            </a:r>
            <a:r>
              <a:rPr lang="en-US" sz="2800" dirty="0" err="1"/>
              <a:t>foetal</a:t>
            </a:r>
            <a:r>
              <a:rPr lang="en-US" sz="2800" dirty="0"/>
              <a:t> skull may enable vaginal delivery. Half of these patients will need an operative delivery. </a:t>
            </a:r>
          </a:p>
          <a:p>
            <a:endParaRPr lang="en-US" sz="2800" dirty="0"/>
          </a:p>
          <a:p>
            <a:r>
              <a:rPr lang="en-US" sz="2800" b="1" i="1" u="sng" dirty="0"/>
              <a:t>True CPD: </a:t>
            </a:r>
            <a:r>
              <a:rPr lang="en-US" sz="2800" dirty="0"/>
              <a:t>This means the pelvis is small or abnormally shaped and/or </a:t>
            </a:r>
            <a:r>
              <a:rPr lang="en-US" sz="2800" dirty="0" err="1"/>
              <a:t>foetus</a:t>
            </a:r>
            <a:r>
              <a:rPr lang="en-US" sz="2800" dirty="0"/>
              <a:t> is unusually large or abnormal e.g. hydrocephalus. Operative delivery will be needed. </a:t>
            </a:r>
          </a:p>
          <a:p>
            <a:endParaRPr lang="en-US" sz="2800"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a:t>Childhood malnutrition leading to contracted pelvis </a:t>
            </a:r>
          </a:p>
          <a:p>
            <a:r>
              <a:rPr lang="en-US" sz="2800" dirty="0"/>
              <a:t>History of previous still birth, or previous prolonged </a:t>
            </a:r>
            <a:r>
              <a:rPr lang="en-US" sz="2800" dirty="0" err="1"/>
              <a:t>labour</a:t>
            </a:r>
            <a:r>
              <a:rPr lang="en-US" sz="2800" dirty="0"/>
              <a:t> </a:t>
            </a:r>
          </a:p>
          <a:p>
            <a:r>
              <a:rPr lang="en-US" sz="2800" dirty="0"/>
              <a:t>Young age of mother (under 17 years) </a:t>
            </a:r>
          </a:p>
          <a:p>
            <a:r>
              <a:rPr lang="en-US" sz="2800" dirty="0"/>
              <a:t>Female genital mutilation/cutting </a:t>
            </a:r>
          </a:p>
          <a:p>
            <a:r>
              <a:rPr lang="en-US" sz="2800" dirty="0"/>
              <a:t>Some medical illnesses like diabetes mellitus </a:t>
            </a:r>
          </a:p>
          <a:p>
            <a:r>
              <a:rPr lang="en-US" sz="2800" dirty="0"/>
              <a:t>Pelvic abnormalities following childhood illnesses like polio or pelvic injuries </a:t>
            </a:r>
          </a:p>
          <a:p>
            <a:endParaRPr lang="en-US" sz="2800" dirty="0"/>
          </a:p>
        </p:txBody>
      </p:sp>
      <p:sp>
        <p:nvSpPr>
          <p:cNvPr id="2" name="Title 1"/>
          <p:cNvSpPr>
            <a:spLocks noGrp="1"/>
          </p:cNvSpPr>
          <p:nvPr>
            <p:ph type="title"/>
          </p:nvPr>
        </p:nvSpPr>
        <p:spPr>
          <a:xfrm>
            <a:off x="0" y="0"/>
            <a:ext cx="9144000" cy="1066800"/>
          </a:xfrm>
          <a:solidFill>
            <a:srgbClr val="FFFF00"/>
          </a:solidFill>
        </p:spPr>
        <p:txBody>
          <a:bodyPr>
            <a:normAutofit fontScale="90000"/>
          </a:bodyPr>
          <a:lstStyle/>
          <a:p>
            <a:r>
              <a:rPr lang="en-US" b="1" dirty="0">
                <a:solidFill>
                  <a:schemeClr val="tx1"/>
                </a:solidFill>
              </a:rPr>
              <a:t>Factors associated with obstructed </a:t>
            </a:r>
            <a:r>
              <a:rPr lang="en-US" b="1" dirty="0" err="1">
                <a:solidFill>
                  <a:schemeClr val="tx1"/>
                </a:solidFill>
              </a:rPr>
              <a:t>labour</a:t>
            </a:r>
            <a:r>
              <a:rPr lang="en-US" b="1" dirty="0">
                <a:solidFill>
                  <a:schemeClr val="tx1"/>
                </a:solidFill>
              </a:rPr>
              <a:t> </a:t>
            </a:r>
            <a:endParaRPr lang="en-US" dirty="0">
              <a:solidFill>
                <a:schemeClr val="tx1"/>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92500"/>
          </a:bodyPr>
          <a:lstStyle/>
          <a:p>
            <a:pPr>
              <a:buNone/>
            </a:pPr>
            <a:r>
              <a:rPr lang="en-US" sz="2800" dirty="0">
                <a:latin typeface="Tahoma" pitchFamily="34" charset="0"/>
                <a:cs typeface="Tahoma" pitchFamily="34" charset="0"/>
              </a:rPr>
              <a:t>Common factors predisposing to obstructed </a:t>
            </a:r>
            <a:r>
              <a:rPr lang="en-US" sz="2800" dirty="0" err="1">
                <a:latin typeface="Tahoma" pitchFamily="34" charset="0"/>
                <a:cs typeface="Tahoma" pitchFamily="34" charset="0"/>
              </a:rPr>
              <a:t>labour</a:t>
            </a:r>
            <a:r>
              <a:rPr lang="en-US" sz="2800" dirty="0">
                <a:latin typeface="Tahoma" pitchFamily="34" charset="0"/>
                <a:cs typeface="Tahoma" pitchFamily="34" charset="0"/>
              </a:rPr>
              <a:t> include: </a:t>
            </a:r>
          </a:p>
          <a:p>
            <a:r>
              <a:rPr lang="en-US" sz="2800" dirty="0" err="1">
                <a:latin typeface="Tahoma" pitchFamily="34" charset="0"/>
                <a:cs typeface="Tahoma" pitchFamily="34" charset="0"/>
              </a:rPr>
              <a:t>Cephalopelvic</a:t>
            </a:r>
            <a:r>
              <a:rPr lang="en-US" sz="2800" dirty="0">
                <a:latin typeface="Tahoma" pitchFamily="34" charset="0"/>
                <a:cs typeface="Tahoma" pitchFamily="34" charset="0"/>
              </a:rPr>
              <a:t> disproportion </a:t>
            </a:r>
          </a:p>
          <a:p>
            <a:r>
              <a:rPr lang="en-US" sz="2800" dirty="0" err="1">
                <a:latin typeface="Tahoma" pitchFamily="34" charset="0"/>
                <a:cs typeface="Tahoma" pitchFamily="34" charset="0"/>
              </a:rPr>
              <a:t>Foetal</a:t>
            </a:r>
            <a:r>
              <a:rPr lang="en-US" sz="2800" dirty="0">
                <a:latin typeface="Tahoma" pitchFamily="34" charset="0"/>
                <a:cs typeface="Tahoma" pitchFamily="34" charset="0"/>
              </a:rPr>
              <a:t> </a:t>
            </a:r>
            <a:r>
              <a:rPr lang="en-US" sz="2800" dirty="0" err="1">
                <a:latin typeface="Tahoma" pitchFamily="34" charset="0"/>
                <a:cs typeface="Tahoma" pitchFamily="34" charset="0"/>
              </a:rPr>
              <a:t>macrosomia</a:t>
            </a:r>
            <a:r>
              <a:rPr lang="en-US" sz="2800" dirty="0">
                <a:latin typeface="Tahoma" pitchFamily="34" charset="0"/>
                <a:cs typeface="Tahoma" pitchFamily="34" charset="0"/>
              </a:rPr>
              <a:t> e.g. in poorly controlled diabetes mellitus in pregnancy </a:t>
            </a:r>
          </a:p>
          <a:p>
            <a:r>
              <a:rPr lang="en-US" sz="2800" dirty="0" err="1">
                <a:latin typeface="Tahoma" pitchFamily="34" charset="0"/>
                <a:cs typeface="Tahoma" pitchFamily="34" charset="0"/>
              </a:rPr>
              <a:t>Malpresentation</a:t>
            </a:r>
            <a:r>
              <a:rPr lang="en-US" sz="2800" dirty="0">
                <a:latin typeface="Tahoma" pitchFamily="34" charset="0"/>
                <a:cs typeface="Tahoma" pitchFamily="34" charset="0"/>
              </a:rPr>
              <a:t> e.g. brow, shoulder, face with </a:t>
            </a:r>
            <a:r>
              <a:rPr lang="en-US" sz="2800" dirty="0" err="1">
                <a:latin typeface="Tahoma" pitchFamily="34" charset="0"/>
                <a:cs typeface="Tahoma" pitchFamily="34" charset="0"/>
              </a:rPr>
              <a:t>mentoposterior</a:t>
            </a:r>
            <a:r>
              <a:rPr lang="en-US" sz="2800" dirty="0">
                <a:latin typeface="Tahoma" pitchFamily="34" charset="0"/>
                <a:cs typeface="Tahoma" pitchFamily="34" charset="0"/>
              </a:rPr>
              <a:t>, breech </a:t>
            </a:r>
          </a:p>
          <a:p>
            <a:r>
              <a:rPr lang="en-US" sz="2800" dirty="0" err="1">
                <a:latin typeface="Tahoma" pitchFamily="34" charset="0"/>
                <a:cs typeface="Tahoma" pitchFamily="34" charset="0"/>
              </a:rPr>
              <a:t>Foetal</a:t>
            </a:r>
            <a:r>
              <a:rPr lang="en-US" sz="2800" dirty="0">
                <a:latin typeface="Tahoma" pitchFamily="34" charset="0"/>
                <a:cs typeface="Tahoma" pitchFamily="34" charset="0"/>
              </a:rPr>
              <a:t> abnormalities e.g. hydrocephalus </a:t>
            </a:r>
          </a:p>
          <a:p>
            <a:r>
              <a:rPr lang="en-US" sz="2800" dirty="0">
                <a:latin typeface="Tahoma" pitchFamily="34" charset="0"/>
                <a:cs typeface="Tahoma" pitchFamily="34" charset="0"/>
              </a:rPr>
              <a:t>Multiple gestation with locked twins </a:t>
            </a:r>
          </a:p>
          <a:p>
            <a:r>
              <a:rPr lang="en-US" sz="2800" dirty="0">
                <a:latin typeface="Tahoma" pitchFamily="34" charset="0"/>
                <a:cs typeface="Tahoma" pitchFamily="34" charset="0"/>
              </a:rPr>
              <a:t>Abnormalities of the reproductive tract e.g. pelvic </a:t>
            </a:r>
            <a:r>
              <a:rPr lang="en-US" sz="2800" dirty="0" err="1">
                <a:latin typeface="Tahoma" pitchFamily="34" charset="0"/>
                <a:cs typeface="Tahoma" pitchFamily="34" charset="0"/>
              </a:rPr>
              <a:t>tumour</a:t>
            </a:r>
            <a:r>
              <a:rPr lang="en-US" sz="2800" dirty="0">
                <a:latin typeface="Tahoma" pitchFamily="34" charset="0"/>
                <a:cs typeface="Tahoma" pitchFamily="34" charset="0"/>
              </a:rPr>
              <a:t>, cervical or vaginal </a:t>
            </a:r>
            <a:r>
              <a:rPr lang="en-US" sz="2800" dirty="0" err="1">
                <a:latin typeface="Tahoma" pitchFamily="34" charset="0"/>
                <a:cs typeface="Tahoma" pitchFamily="34" charset="0"/>
              </a:rPr>
              <a:t>stenosis</a:t>
            </a:r>
            <a:r>
              <a:rPr lang="en-US" sz="2800" dirty="0">
                <a:latin typeface="Tahoma" pitchFamily="34" charset="0"/>
                <a:cs typeface="Tahoma" pitchFamily="34" charset="0"/>
              </a:rPr>
              <a:t>, tight perineum and FGM/FGC scar. </a:t>
            </a:r>
          </a:p>
          <a:p>
            <a:r>
              <a:rPr lang="en-US" sz="2800" dirty="0">
                <a:latin typeface="Tahoma" pitchFamily="34" charset="0"/>
                <a:cs typeface="Tahoma" pitchFamily="34" charset="0"/>
              </a:rPr>
              <a:t>Underdeveloped pelvis e.g. adolescent pregnancy </a:t>
            </a:r>
          </a:p>
          <a:p>
            <a:r>
              <a:rPr lang="en-US" sz="2800" dirty="0">
                <a:latin typeface="Tahoma" pitchFamily="34" charset="0"/>
                <a:cs typeface="Tahoma" pitchFamily="34" charset="0"/>
              </a:rPr>
              <a:t>Childhood malnutrition leading to contracted pelvis </a:t>
            </a:r>
          </a:p>
          <a:p>
            <a:endParaRPr lang="en-US" sz="2400" dirty="0">
              <a:latin typeface="Calibri" pitchFamily="34" charset="0"/>
            </a:endParaRPr>
          </a:p>
        </p:txBody>
      </p:sp>
      <p:sp>
        <p:nvSpPr>
          <p:cNvPr id="2" name="Title 1"/>
          <p:cNvSpPr>
            <a:spLocks noGrp="1"/>
          </p:cNvSpPr>
          <p:nvPr>
            <p:ph type="title"/>
          </p:nvPr>
        </p:nvSpPr>
        <p:spPr>
          <a:xfrm>
            <a:off x="0" y="228600"/>
            <a:ext cx="9144000" cy="914400"/>
          </a:xfrm>
          <a:solidFill>
            <a:srgbClr val="92D050"/>
          </a:solidFill>
        </p:spPr>
        <p:txBody>
          <a:bodyPr/>
          <a:lstStyle/>
          <a:p>
            <a:r>
              <a:rPr lang="en-US" b="1" dirty="0">
                <a:solidFill>
                  <a:schemeClr val="tx1"/>
                </a:solidFill>
              </a:rPr>
              <a:t>Causes of obstructed </a:t>
            </a:r>
            <a:r>
              <a:rPr lang="en-US" b="1" dirty="0" err="1">
                <a:solidFill>
                  <a:schemeClr val="tx1"/>
                </a:solidFill>
              </a:rPr>
              <a:t>labour</a:t>
            </a:r>
            <a:r>
              <a:rPr lang="en-US" b="1" dirty="0">
                <a:solidFill>
                  <a:schemeClr val="tx1"/>
                </a:solidFill>
              </a:rPr>
              <a:t> </a:t>
            </a:r>
            <a:endParaRPr lang="en-US" dirty="0">
              <a:solidFill>
                <a:schemeClr val="tx1"/>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sz="2800" b="1" u="sng" dirty="0"/>
              <a:t>History </a:t>
            </a:r>
          </a:p>
          <a:p>
            <a:pPr>
              <a:buNone/>
            </a:pPr>
            <a:r>
              <a:rPr lang="en-US" sz="3200" dirty="0"/>
              <a:t>Relevant points to find out from the woman or her family are:</a:t>
            </a:r>
          </a:p>
          <a:p>
            <a:r>
              <a:rPr lang="en-US" sz="3200" dirty="0"/>
              <a:t>Her age, parity, gravidity </a:t>
            </a:r>
          </a:p>
          <a:p>
            <a:r>
              <a:rPr lang="en-US" sz="3200" dirty="0"/>
              <a:t>History of previous operative delivery </a:t>
            </a:r>
          </a:p>
          <a:p>
            <a:r>
              <a:rPr lang="en-US" sz="3200" dirty="0"/>
              <a:t>History of previous stillbirth </a:t>
            </a:r>
          </a:p>
          <a:p>
            <a:r>
              <a:rPr lang="en-US" sz="3200" dirty="0"/>
              <a:t>Duration of previous </a:t>
            </a:r>
            <a:r>
              <a:rPr lang="en-US" sz="3200" dirty="0" err="1"/>
              <a:t>labour</a:t>
            </a:r>
            <a:r>
              <a:rPr lang="en-US" sz="3200" dirty="0"/>
              <a:t> and outcome </a:t>
            </a:r>
          </a:p>
          <a:p>
            <a:r>
              <a:rPr lang="en-US" sz="3200" dirty="0"/>
              <a:t>Duration of current </a:t>
            </a:r>
            <a:r>
              <a:rPr lang="en-US" sz="3200" dirty="0" err="1"/>
              <a:t>labour</a:t>
            </a:r>
            <a:r>
              <a:rPr lang="en-US" sz="3200" dirty="0"/>
              <a:t> </a:t>
            </a:r>
          </a:p>
          <a:p>
            <a:r>
              <a:rPr lang="en-US" sz="3200" dirty="0"/>
              <a:t>Duration of ruptured membranes </a:t>
            </a:r>
          </a:p>
          <a:p>
            <a:endParaRPr lang="en-US" sz="3200" dirty="0"/>
          </a:p>
        </p:txBody>
      </p:sp>
      <p:sp>
        <p:nvSpPr>
          <p:cNvPr id="2" name="Title 1"/>
          <p:cNvSpPr>
            <a:spLocks noGrp="1"/>
          </p:cNvSpPr>
          <p:nvPr>
            <p:ph type="title"/>
          </p:nvPr>
        </p:nvSpPr>
        <p:spPr>
          <a:xfrm>
            <a:off x="0" y="0"/>
            <a:ext cx="9144000" cy="1143000"/>
          </a:xfrm>
          <a:solidFill>
            <a:srgbClr val="92D050"/>
          </a:solidFill>
        </p:spPr>
        <p:txBody>
          <a:bodyPr/>
          <a:lstStyle/>
          <a:p>
            <a:r>
              <a:rPr lang="en-US" b="1" dirty="0">
                <a:solidFill>
                  <a:schemeClr val="tx1"/>
                </a:solidFill>
              </a:rPr>
              <a:t>Diagnosis of obstructed </a:t>
            </a:r>
            <a:r>
              <a:rPr lang="en-US" b="1" dirty="0" err="1">
                <a:solidFill>
                  <a:schemeClr val="tx1"/>
                </a:solidFill>
              </a:rPr>
              <a:t>labour</a:t>
            </a:r>
            <a:r>
              <a:rPr lang="en-US" b="1" dirty="0">
                <a:solidFill>
                  <a:schemeClr val="tx1"/>
                </a:solidFill>
              </a:rPr>
              <a:t> </a:t>
            </a:r>
            <a:endParaRPr lang="en-US" dirty="0">
              <a:solidFill>
                <a:schemeClr val="tx1"/>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a:t>Physical Examination </a:t>
            </a:r>
          </a:p>
          <a:p>
            <a:r>
              <a:rPr lang="en-US" sz="2800" i="1" dirty="0"/>
              <a:t>General examination </a:t>
            </a:r>
          </a:p>
          <a:p>
            <a:pPr>
              <a:buNone/>
            </a:pPr>
            <a:r>
              <a:rPr lang="en-US" sz="2800" dirty="0"/>
              <a:t>The following may be observed: </a:t>
            </a:r>
          </a:p>
          <a:p>
            <a:r>
              <a:rPr lang="en-US" sz="2800" dirty="0"/>
              <a:t>Signs of physical and mental exhaustion </a:t>
            </a:r>
          </a:p>
          <a:p>
            <a:r>
              <a:rPr lang="en-US" sz="2800" dirty="0"/>
              <a:t>Dehydration- dry mouth, </a:t>
            </a:r>
          </a:p>
          <a:p>
            <a:r>
              <a:rPr lang="en-US" sz="2800" dirty="0"/>
              <a:t>Acetone breath due to </a:t>
            </a:r>
            <a:r>
              <a:rPr lang="en-US" sz="2800" dirty="0" err="1"/>
              <a:t>ketoacidosis</a:t>
            </a:r>
            <a:r>
              <a:rPr lang="en-US" sz="2800" dirty="0"/>
              <a:t>. </a:t>
            </a:r>
          </a:p>
          <a:p>
            <a:r>
              <a:rPr lang="en-US" sz="2800" dirty="0"/>
              <a:t>Fever </a:t>
            </a:r>
          </a:p>
          <a:p>
            <a:r>
              <a:rPr lang="en-US" sz="2800" dirty="0"/>
              <a:t>Shock - rapid pulse, </a:t>
            </a:r>
            <a:r>
              <a:rPr lang="en-US" sz="2800" dirty="0" err="1"/>
              <a:t>anuria</a:t>
            </a:r>
            <a:r>
              <a:rPr lang="en-US" sz="2800" dirty="0"/>
              <a:t> or </a:t>
            </a:r>
            <a:r>
              <a:rPr lang="en-US" sz="2800" dirty="0" err="1"/>
              <a:t>oliguria</a:t>
            </a:r>
            <a:r>
              <a:rPr lang="en-US" sz="2800" dirty="0"/>
              <a:t>, cold extremities, pale complexion, low blood pressure. </a:t>
            </a:r>
          </a:p>
          <a:p>
            <a:endParaRPr lang="en-US" sz="2800" dirty="0"/>
          </a:p>
          <a:p>
            <a:r>
              <a:rPr lang="en-US" sz="2800" b="1" i="1" dirty="0"/>
              <a:t>NB: </a:t>
            </a:r>
            <a:r>
              <a:rPr lang="en-US" sz="2800" dirty="0"/>
              <a:t>Shock may be due to a ruptured uterus or sepsis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sz="2800" b="1" i="1" u="sng" dirty="0"/>
              <a:t>Abdominal examination </a:t>
            </a:r>
          </a:p>
          <a:p>
            <a:r>
              <a:rPr lang="en-US" sz="2800" dirty="0"/>
              <a:t>The </a:t>
            </a:r>
            <a:r>
              <a:rPr lang="en-US" sz="2800" dirty="0" err="1"/>
              <a:t>foetal</a:t>
            </a:r>
            <a:r>
              <a:rPr lang="en-US" sz="2800" dirty="0"/>
              <a:t> head may be palpable above the pelvic brim </a:t>
            </a:r>
          </a:p>
          <a:p>
            <a:r>
              <a:rPr lang="en-US" sz="2800" dirty="0"/>
              <a:t>There may be frequent and strong uterine contractions </a:t>
            </a:r>
          </a:p>
          <a:p>
            <a:r>
              <a:rPr lang="en-US" sz="2800" dirty="0"/>
              <a:t>The uterus may have gone into </a:t>
            </a:r>
            <a:r>
              <a:rPr lang="en-US" sz="2800" dirty="0" err="1"/>
              <a:t>tetanic</a:t>
            </a:r>
            <a:r>
              <a:rPr lang="en-US" sz="2800" dirty="0"/>
              <a:t> contractions and sits tightly </a:t>
            </a:r>
            <a:r>
              <a:rPr lang="en-US" sz="2800" dirty="0" err="1"/>
              <a:t>moulded</a:t>
            </a:r>
            <a:r>
              <a:rPr lang="en-US" sz="2800" dirty="0"/>
              <a:t> around the </a:t>
            </a:r>
            <a:r>
              <a:rPr lang="en-US" sz="2800" dirty="0" err="1"/>
              <a:t>foetus</a:t>
            </a:r>
            <a:r>
              <a:rPr lang="en-US" sz="2800" dirty="0"/>
              <a:t> </a:t>
            </a:r>
          </a:p>
          <a:p>
            <a:r>
              <a:rPr lang="en-US" sz="2800" dirty="0" err="1"/>
              <a:t>Bandl’s</a:t>
            </a:r>
            <a:r>
              <a:rPr lang="en-US" sz="2800" dirty="0"/>
              <a:t> ring may be evident. This is when the border of upper and lower uterine segments becomes visible and/</a:t>
            </a:r>
            <a:r>
              <a:rPr lang="en-US" sz="2800" i="1" dirty="0"/>
              <a:t>or palpable during </a:t>
            </a:r>
            <a:r>
              <a:rPr lang="en-US" sz="2800" i="1" dirty="0" err="1"/>
              <a:t>labour</a:t>
            </a:r>
            <a:r>
              <a:rPr lang="en-US" sz="2800" i="1" dirty="0"/>
              <a:t>. It is usually seen as a depression across the abdomen at about the level of the umbilicus. This is a late sign of obstructed </a:t>
            </a:r>
            <a:r>
              <a:rPr lang="en-US" sz="2800" i="1" dirty="0" err="1"/>
              <a:t>labour</a:t>
            </a:r>
            <a:r>
              <a:rPr lang="en-US" sz="2800" i="1" dirty="0"/>
              <a:t> occurring mostly in </a:t>
            </a:r>
            <a:r>
              <a:rPr lang="en-US" sz="2800" i="1" dirty="0" err="1"/>
              <a:t>primigravida</a:t>
            </a:r>
            <a:r>
              <a:rPr lang="en-US" sz="2800" i="1" dirty="0"/>
              <a:t>. </a:t>
            </a:r>
          </a:p>
          <a:p>
            <a:r>
              <a:rPr lang="en-US" sz="2800" dirty="0"/>
              <a:t>The uterus may stop contracting especially in </a:t>
            </a:r>
            <a:r>
              <a:rPr lang="en-US" sz="2800" dirty="0" err="1"/>
              <a:t>primigravidas</a:t>
            </a:r>
            <a:r>
              <a:rPr lang="en-US" sz="2800" dirty="0"/>
              <a:t> </a:t>
            </a:r>
          </a:p>
          <a:p>
            <a:endParaRPr lang="en-US" sz="2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u="sng" dirty="0">
                <a:solidFill>
                  <a:srgbClr val="000000"/>
                </a:solidFill>
                <a:latin typeface="Calibri" pitchFamily="32" charset="0"/>
                <a:ea typeface="Microsoft YaHei" charset="-122"/>
              </a:rPr>
              <a:t>Purpose:</a:t>
            </a:r>
            <a:r>
              <a:rPr lang="en-GB" sz="2800" dirty="0">
                <a:solidFill>
                  <a:srgbClr val="000000"/>
                </a:solidFill>
                <a:latin typeface="Calibri" pitchFamily="32" charset="0"/>
                <a:ea typeface="Microsoft YaHei" charset="-122"/>
              </a:rPr>
              <a:t> to ensure optimum outcome for the mother and the baby</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Calibri" pitchFamily="32" charset="0"/>
                <a:ea typeface="Microsoft YaHei" charset="-122"/>
              </a:rPr>
              <a:t>Increased antenatal surveillance including a non stress test (NST) and ultrasound estimation of amniotic fluid volume(AFV)</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Calibri" pitchFamily="32" charset="0"/>
                <a:ea typeface="Microsoft YaHei" charset="-122"/>
              </a:rPr>
              <a:t>A biophysical profile and Bishops score.</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Calibri" pitchFamily="32" charset="0"/>
                <a:ea typeface="Microsoft YaHei" charset="-122"/>
              </a:rPr>
              <a:t>Membrane sweep: to attempt initiate the onset of labour physiologically. Sweeping membranes is designed to separate the membranes from their cervical attachment by introducing the examining fingers into the cervical </a:t>
            </a:r>
            <a:r>
              <a:rPr lang="en-GB" sz="2800" dirty="0" err="1">
                <a:solidFill>
                  <a:srgbClr val="000000"/>
                </a:solidFill>
                <a:latin typeface="Calibri" pitchFamily="32" charset="0"/>
                <a:ea typeface="Microsoft YaHei" charset="-122"/>
              </a:rPr>
              <a:t>os</a:t>
            </a:r>
            <a:r>
              <a:rPr lang="en-GB" sz="2800" dirty="0">
                <a:solidFill>
                  <a:srgbClr val="000000"/>
                </a:solidFill>
                <a:latin typeface="Calibri" pitchFamily="32" charset="0"/>
                <a:ea typeface="Microsoft YaHei" charset="-122"/>
              </a:rPr>
              <a:t> and passing them </a:t>
            </a:r>
            <a:r>
              <a:rPr lang="en-GB" sz="2800" dirty="0" err="1">
                <a:solidFill>
                  <a:srgbClr val="000000"/>
                </a:solidFill>
                <a:latin typeface="Calibri" pitchFamily="32" charset="0"/>
                <a:ea typeface="Microsoft YaHei" charset="-122"/>
              </a:rPr>
              <a:t>circumferencialy</a:t>
            </a:r>
            <a:r>
              <a:rPr lang="en-GB" sz="2800" dirty="0">
                <a:solidFill>
                  <a:srgbClr val="000000"/>
                </a:solidFill>
                <a:latin typeface="Calibri" pitchFamily="32" charset="0"/>
                <a:ea typeface="Microsoft YaHei" charset="-122"/>
              </a:rPr>
              <a:t> around the cervix</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latin typeface="Calibri" pitchFamily="32" charset="0"/>
                <a:ea typeface="Microsoft YaHei" charset="-122"/>
              </a:rPr>
              <a:t>Active mgt: induction of labour at 41 or 42 completed weeks </a:t>
            </a:r>
          </a:p>
          <a:p>
            <a:endParaRPr lang="en-US" dirty="0"/>
          </a:p>
        </p:txBody>
      </p:sp>
      <p:sp>
        <p:nvSpPr>
          <p:cNvPr id="2" name="Title 1"/>
          <p:cNvSpPr>
            <a:spLocks noGrp="1"/>
          </p:cNvSpPr>
          <p:nvPr>
            <p:ph type="title"/>
          </p:nvPr>
        </p:nvSpPr>
        <p:spPr>
          <a:xfrm>
            <a:off x="0" y="228600"/>
            <a:ext cx="9144000" cy="1066800"/>
          </a:xfrm>
          <a:solidFill>
            <a:schemeClr val="accent1">
              <a:lumMod val="75000"/>
            </a:schemeClr>
          </a:solidFill>
        </p:spPr>
        <p:txBody>
          <a:bodyPr>
            <a:normAutofit fontScale="90000"/>
          </a:bodyPr>
          <a:lstStyle/>
          <a:p>
            <a:r>
              <a:rPr lang="en-GB" b="1" dirty="0">
                <a:solidFill>
                  <a:schemeClr val="bg2">
                    <a:lumMod val="20000"/>
                    <a:lumOff val="80000"/>
                  </a:schemeClr>
                </a:solidFill>
                <a:latin typeface="Calibri" pitchFamily="32" charset="0"/>
                <a:ea typeface="Microsoft YaHei" charset="-122"/>
              </a:rPr>
              <a:t> </a:t>
            </a:r>
            <a:br>
              <a:rPr lang="en-GB" b="1" dirty="0">
                <a:solidFill>
                  <a:schemeClr val="bg2">
                    <a:lumMod val="20000"/>
                    <a:lumOff val="80000"/>
                  </a:schemeClr>
                </a:solidFill>
                <a:latin typeface="Calibri" pitchFamily="32" charset="0"/>
                <a:ea typeface="Microsoft YaHei" charset="-122"/>
              </a:rPr>
            </a:br>
            <a:r>
              <a:rPr lang="en-GB" b="1" dirty="0">
                <a:solidFill>
                  <a:schemeClr val="bg2">
                    <a:lumMod val="20000"/>
                    <a:lumOff val="80000"/>
                  </a:schemeClr>
                </a:solidFill>
                <a:latin typeface="Calibri" pitchFamily="32" charset="0"/>
                <a:ea typeface="Microsoft YaHei" charset="-122"/>
              </a:rPr>
              <a:t>SPECIFIC MGT</a:t>
            </a:r>
            <a:br>
              <a:rPr lang="en-GB" b="1" dirty="0">
                <a:solidFill>
                  <a:schemeClr val="bg2">
                    <a:lumMod val="20000"/>
                    <a:lumOff val="80000"/>
                  </a:schemeClr>
                </a:solidFill>
                <a:latin typeface="Calibri" pitchFamily="32" charset="0"/>
                <a:ea typeface="Microsoft YaHei" charset="-122"/>
              </a:rPr>
            </a:br>
            <a:endParaRPr lang="en-US" b="1" dirty="0">
              <a:solidFill>
                <a:schemeClr val="bg2">
                  <a:lumMod val="20000"/>
                  <a:lumOff val="80000"/>
                </a:schemeClr>
              </a:solidFill>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i="1" u="sng" dirty="0"/>
              <a:t>Vaginal examination </a:t>
            </a:r>
          </a:p>
          <a:p>
            <a:pPr>
              <a:buNone/>
            </a:pPr>
            <a:r>
              <a:rPr lang="en-US" sz="2800" dirty="0"/>
              <a:t>Signs of obstruction include: </a:t>
            </a:r>
          </a:p>
          <a:p>
            <a:r>
              <a:rPr lang="en-US" sz="2800" dirty="0" err="1"/>
              <a:t>Oedema</a:t>
            </a:r>
            <a:r>
              <a:rPr lang="en-US" sz="2800" dirty="0"/>
              <a:t> of the vulva present, especially if the woman has been pushing for a long time </a:t>
            </a:r>
          </a:p>
          <a:p>
            <a:r>
              <a:rPr lang="en-US" sz="2800" dirty="0"/>
              <a:t>Foul smelling - </a:t>
            </a:r>
            <a:r>
              <a:rPr lang="en-US" sz="2800" dirty="0" err="1"/>
              <a:t>meconium</a:t>
            </a:r>
            <a:r>
              <a:rPr lang="en-US" sz="2800" dirty="0"/>
              <a:t> stained liquor </a:t>
            </a:r>
          </a:p>
          <a:p>
            <a:r>
              <a:rPr lang="en-US" sz="2800" dirty="0"/>
              <a:t>Absence of amniotic fluid (fluid has already drained away) </a:t>
            </a:r>
          </a:p>
          <a:p>
            <a:r>
              <a:rPr lang="en-US" sz="2800" dirty="0"/>
              <a:t>Catheterization will produce concentrated urine which may contain blood </a:t>
            </a:r>
          </a:p>
          <a:p>
            <a:r>
              <a:rPr lang="en-US" sz="2800" dirty="0"/>
              <a:t>Hot and dry vagina </a:t>
            </a:r>
          </a:p>
          <a:p>
            <a:r>
              <a:rPr lang="en-US" sz="2800" dirty="0" err="1"/>
              <a:t>Oedema</a:t>
            </a:r>
            <a:r>
              <a:rPr lang="en-US" sz="2800" dirty="0"/>
              <a:t> of the cervix. </a:t>
            </a:r>
          </a:p>
          <a:p>
            <a:r>
              <a:rPr lang="en-US" sz="2800" dirty="0"/>
              <a:t>Incomplete dilatation of the cervix </a:t>
            </a:r>
          </a:p>
          <a:p>
            <a:r>
              <a:rPr lang="en-US" sz="2800" dirty="0"/>
              <a:t>Large caput succedaneum can be felt </a:t>
            </a:r>
          </a:p>
          <a:p>
            <a:r>
              <a:rPr lang="en-US" sz="2800" dirty="0"/>
              <a:t>May palpate a severely </a:t>
            </a:r>
            <a:r>
              <a:rPr lang="en-US" sz="2800" dirty="0" err="1"/>
              <a:t>moulded</a:t>
            </a:r>
            <a:r>
              <a:rPr lang="en-US" sz="2800" dirty="0"/>
              <a:t> head, or a shoulder presentation or prolapsed arm </a:t>
            </a:r>
          </a:p>
          <a:p>
            <a:endParaRPr lang="en-US" sz="2800"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err="1"/>
              <a:t>Partograph</a:t>
            </a:r>
            <a:r>
              <a:rPr lang="en-US" sz="2800" b="1" u="sng" dirty="0"/>
              <a:t> reading </a:t>
            </a:r>
          </a:p>
          <a:p>
            <a:pPr>
              <a:buNone/>
            </a:pPr>
            <a:r>
              <a:rPr lang="en-US" sz="2800" dirty="0"/>
              <a:t>Examination of the </a:t>
            </a:r>
            <a:r>
              <a:rPr lang="en-US" sz="2800" dirty="0" err="1"/>
              <a:t>partograph</a:t>
            </a:r>
            <a:r>
              <a:rPr lang="en-US" sz="2800" dirty="0"/>
              <a:t> may reveal: </a:t>
            </a:r>
          </a:p>
          <a:p>
            <a:r>
              <a:rPr lang="en-US" sz="2800" dirty="0" err="1"/>
              <a:t>Foetal</a:t>
            </a:r>
            <a:r>
              <a:rPr lang="en-US" sz="2800" dirty="0"/>
              <a:t> heart rate of more than 160/minute or less than 120/minute indicating </a:t>
            </a:r>
            <a:r>
              <a:rPr lang="en-US" sz="2800" dirty="0" err="1"/>
              <a:t>foetal</a:t>
            </a:r>
            <a:r>
              <a:rPr lang="en-US" sz="2800" dirty="0"/>
              <a:t> distress </a:t>
            </a:r>
          </a:p>
          <a:p>
            <a:r>
              <a:rPr lang="en-US" sz="2800" dirty="0"/>
              <a:t>Foul smelling </a:t>
            </a:r>
            <a:r>
              <a:rPr lang="en-US" sz="2800" dirty="0" err="1"/>
              <a:t>meconium</a:t>
            </a:r>
            <a:r>
              <a:rPr lang="en-US" sz="2800" dirty="0"/>
              <a:t>-stained liquor </a:t>
            </a:r>
          </a:p>
          <a:p>
            <a:r>
              <a:rPr lang="en-US" sz="2800" dirty="0"/>
              <a:t>Severe </a:t>
            </a:r>
            <a:r>
              <a:rPr lang="en-US" sz="2800" dirty="0" err="1"/>
              <a:t>moulding</a:t>
            </a:r>
            <a:r>
              <a:rPr lang="en-US" sz="2800" dirty="0"/>
              <a:t> </a:t>
            </a:r>
          </a:p>
          <a:p>
            <a:r>
              <a:rPr lang="en-US" sz="2800" dirty="0"/>
              <a:t>Severe caput formation </a:t>
            </a:r>
          </a:p>
          <a:p>
            <a:r>
              <a:rPr lang="en-US" sz="2800" dirty="0"/>
              <a:t>The rate of cervical dilatation slows or remains static in spite of strong contraction </a:t>
            </a:r>
          </a:p>
          <a:p>
            <a:r>
              <a:rPr lang="en-US" sz="2800" dirty="0"/>
              <a:t>Maternal tachycardia and pyrexia </a:t>
            </a:r>
          </a:p>
          <a:p>
            <a:r>
              <a:rPr lang="en-US" sz="2800" dirty="0"/>
              <a:t>Scanty urine with </a:t>
            </a:r>
            <a:r>
              <a:rPr lang="en-US" sz="2800" dirty="0" err="1"/>
              <a:t>ketonuria</a:t>
            </a:r>
            <a:r>
              <a:rPr lang="en-US" sz="2800" dirty="0"/>
              <a:t>. </a:t>
            </a:r>
          </a:p>
          <a:p>
            <a:endParaRPr lang="en-US" sz="2800" dirty="0"/>
          </a:p>
          <a:p>
            <a:endParaRPr lang="en-US" sz="2800"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lnSpcReduction="10000"/>
          </a:bodyPr>
          <a:lstStyle/>
          <a:p>
            <a:pPr>
              <a:buNone/>
            </a:pPr>
            <a:r>
              <a:rPr lang="en-US" sz="2800" b="1" dirty="0"/>
              <a:t>a) Resuscitation of the Mother </a:t>
            </a:r>
          </a:p>
          <a:p>
            <a:r>
              <a:rPr lang="en-US" sz="2800" dirty="0"/>
              <a:t>Perform a rapid assessment of the airway, breathing and circulation and manage as appropriate</a:t>
            </a:r>
            <a:r>
              <a:rPr lang="en-US" sz="2800" i="1" dirty="0"/>
              <a:t>. </a:t>
            </a:r>
          </a:p>
          <a:p>
            <a:pPr>
              <a:buNone/>
            </a:pPr>
            <a:r>
              <a:rPr lang="en-US" sz="2800" b="1" dirty="0"/>
              <a:t>b) Rehydrate the patient </a:t>
            </a:r>
          </a:p>
          <a:p>
            <a:r>
              <a:rPr lang="en-US" sz="2800" dirty="0"/>
              <a:t>Aim to maintain normal plasma volume and to prevent or treat dehydration and ketosis. Put up an intravenous infusion; use a large bore needle or </a:t>
            </a:r>
            <a:r>
              <a:rPr lang="en-US" sz="2800" dirty="0" err="1"/>
              <a:t>cannula</a:t>
            </a:r>
            <a:r>
              <a:rPr lang="en-US" sz="2800" dirty="0"/>
              <a:t>. </a:t>
            </a:r>
          </a:p>
          <a:p>
            <a:r>
              <a:rPr lang="en-US" sz="2800" dirty="0"/>
              <a:t>If the woman is in shock give IV fluids e.g. normal saline. Run 1 </a:t>
            </a:r>
            <a:r>
              <a:rPr lang="en-US" sz="2800" dirty="0" err="1"/>
              <a:t>litre</a:t>
            </a:r>
            <a:r>
              <a:rPr lang="en-US" sz="2800" dirty="0"/>
              <a:t> in the first 15 minutes or as quickly as possible. If the woman is mainly starved and exhausted, give 1-2 </a:t>
            </a:r>
            <a:r>
              <a:rPr lang="en-US" sz="2800" dirty="0" err="1"/>
              <a:t>litres</a:t>
            </a:r>
            <a:r>
              <a:rPr lang="en-US" sz="2800" dirty="0"/>
              <a:t> of 5 or 10% dextrose in 6 hours. </a:t>
            </a:r>
          </a:p>
        </p:txBody>
      </p:sp>
      <p:sp>
        <p:nvSpPr>
          <p:cNvPr id="2" name="Title 1"/>
          <p:cNvSpPr>
            <a:spLocks noGrp="1"/>
          </p:cNvSpPr>
          <p:nvPr>
            <p:ph type="title"/>
          </p:nvPr>
        </p:nvSpPr>
        <p:spPr>
          <a:xfrm>
            <a:off x="0" y="0"/>
            <a:ext cx="9144000" cy="1219200"/>
          </a:xfrm>
          <a:solidFill>
            <a:srgbClr val="00B0F0"/>
          </a:solidFill>
        </p:spPr>
        <p:txBody>
          <a:bodyPr>
            <a:normAutofit fontScale="90000"/>
          </a:bodyPr>
          <a:lstStyle/>
          <a:p>
            <a:r>
              <a:rPr lang="en-US" b="1" dirty="0">
                <a:solidFill>
                  <a:schemeClr val="accent6"/>
                </a:solidFill>
              </a:rPr>
              <a:t>MANAGEMENT OF OBSTRUCTED LABOUR </a:t>
            </a:r>
            <a:endParaRPr lang="en-US" dirty="0">
              <a:solidFill>
                <a:schemeClr val="accent6"/>
              </a:solidFil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dirty="0"/>
              <a:t>c) Catheterize </a:t>
            </a:r>
          </a:p>
          <a:p>
            <a:r>
              <a:rPr lang="en-US" sz="2800" dirty="0"/>
              <a:t>Insert an indwelling urinary catheter using aseptic technique and monitor urine output. </a:t>
            </a:r>
          </a:p>
          <a:p>
            <a:pPr>
              <a:buNone/>
            </a:pPr>
            <a:r>
              <a:rPr lang="en-US" sz="2800" b="1" dirty="0"/>
              <a:t>d) Give antibiotics </a:t>
            </a:r>
          </a:p>
          <a:p>
            <a:r>
              <a:rPr lang="en-US" sz="2800" dirty="0"/>
              <a:t>If there are signs of infection, or the membranes have been ruptured for 18 hours or more, or the period of gestation is 37 weeks or less, give antibiotics as follows: </a:t>
            </a:r>
          </a:p>
          <a:p>
            <a:r>
              <a:rPr lang="en-US" sz="2800" dirty="0" err="1"/>
              <a:t>Ampicillin</a:t>
            </a:r>
            <a:r>
              <a:rPr lang="en-US" sz="2800" dirty="0"/>
              <a:t> 2 g every 6 hours, and </a:t>
            </a:r>
          </a:p>
          <a:p>
            <a:r>
              <a:rPr lang="en-US" sz="2800" dirty="0" err="1"/>
              <a:t>Gentamicin</a:t>
            </a:r>
            <a:r>
              <a:rPr lang="en-US" sz="2800" dirty="0"/>
              <a:t> 5 mg/Kg body weight IV every 24 hours. </a:t>
            </a:r>
          </a:p>
          <a:p>
            <a:r>
              <a:rPr lang="en-US" sz="2800" dirty="0"/>
              <a:t>If the woman is delivered by caesarean section, continue antibiotics and give </a:t>
            </a:r>
            <a:r>
              <a:rPr lang="en-US" sz="2800" dirty="0" err="1"/>
              <a:t>Metronidazole</a:t>
            </a:r>
            <a:r>
              <a:rPr lang="en-US" sz="2800" dirty="0"/>
              <a:t> 500 mg IV every 8 hours until the woman is fever-free for 48 hours.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u="sng" dirty="0"/>
              <a:t>(e.) Deliver the baby </a:t>
            </a:r>
          </a:p>
          <a:p>
            <a:pPr>
              <a:buNone/>
            </a:pPr>
            <a:r>
              <a:rPr lang="en-US" sz="2800" u="sng" dirty="0" err="1"/>
              <a:t>Cephalo</a:t>
            </a:r>
            <a:r>
              <a:rPr lang="en-US" sz="2800" u="sng" dirty="0"/>
              <a:t> -pelvic disproportion: </a:t>
            </a:r>
          </a:p>
          <a:p>
            <a:r>
              <a:rPr lang="en-US" sz="2800" dirty="0"/>
              <a:t>If </a:t>
            </a:r>
            <a:r>
              <a:rPr lang="en-US" sz="2800" dirty="0" err="1"/>
              <a:t>cephalo</a:t>
            </a:r>
            <a:r>
              <a:rPr lang="en-US" sz="2800" dirty="0"/>
              <a:t> -pelvic disproportion is confirmed, delivery should be by caesarean section </a:t>
            </a:r>
          </a:p>
          <a:p>
            <a:r>
              <a:rPr lang="en-US" sz="2800" dirty="0"/>
              <a:t>If the fetus is dead: - delivery should be by craniotomy - if this is not possible, delivery should be by caesarean section. </a:t>
            </a:r>
          </a:p>
          <a:p>
            <a:endParaRPr lang="en-US" sz="2800"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pPr>
              <a:buNone/>
            </a:pPr>
            <a:r>
              <a:rPr lang="en-US" sz="2800" b="1" u="sng" dirty="0"/>
              <a:t>Maternal complications </a:t>
            </a:r>
          </a:p>
          <a:p>
            <a:r>
              <a:rPr lang="en-US" sz="3200" dirty="0"/>
              <a:t>Maternal death </a:t>
            </a:r>
          </a:p>
          <a:p>
            <a:r>
              <a:rPr lang="en-US" sz="3200" dirty="0"/>
              <a:t>Uterine rupture </a:t>
            </a:r>
          </a:p>
          <a:p>
            <a:r>
              <a:rPr lang="en-US" sz="3200" dirty="0"/>
              <a:t>Obstetric fistula </a:t>
            </a:r>
          </a:p>
          <a:p>
            <a:r>
              <a:rPr lang="en-US" sz="3200" dirty="0"/>
              <a:t>Puerperal sepsis </a:t>
            </a:r>
          </a:p>
          <a:p>
            <a:r>
              <a:rPr lang="en-US" sz="3200" dirty="0"/>
              <a:t>Neurological injury e.g. foot drop </a:t>
            </a:r>
          </a:p>
          <a:p>
            <a:r>
              <a:rPr lang="en-US" sz="3200" dirty="0"/>
              <a:t>Spontaneous </a:t>
            </a:r>
            <a:r>
              <a:rPr lang="en-US" sz="3200" dirty="0" err="1"/>
              <a:t>symphysiotomy</a:t>
            </a:r>
            <a:r>
              <a:rPr lang="en-US" sz="3200" dirty="0"/>
              <a:t> and/or </a:t>
            </a:r>
            <a:r>
              <a:rPr lang="en-US" sz="3200" dirty="0" err="1"/>
              <a:t>osteitis</a:t>
            </a:r>
            <a:r>
              <a:rPr lang="en-US" sz="3200" dirty="0"/>
              <a:t> pubis </a:t>
            </a:r>
          </a:p>
          <a:p>
            <a:endParaRPr lang="en-US" sz="3200" dirty="0"/>
          </a:p>
        </p:txBody>
      </p:sp>
      <p:sp>
        <p:nvSpPr>
          <p:cNvPr id="2" name="Title 1"/>
          <p:cNvSpPr>
            <a:spLocks noGrp="1"/>
          </p:cNvSpPr>
          <p:nvPr>
            <p:ph type="title"/>
          </p:nvPr>
        </p:nvSpPr>
        <p:spPr>
          <a:xfrm>
            <a:off x="0" y="228600"/>
            <a:ext cx="9144000" cy="990600"/>
          </a:xfrm>
          <a:solidFill>
            <a:srgbClr val="00B0F0"/>
          </a:solidFill>
        </p:spPr>
        <p:txBody>
          <a:bodyPr>
            <a:normAutofit fontScale="90000"/>
          </a:bodyPr>
          <a:lstStyle/>
          <a:p>
            <a:r>
              <a:rPr lang="en-US" b="1" dirty="0">
                <a:solidFill>
                  <a:schemeClr val="accent6"/>
                </a:solidFill>
              </a:rPr>
              <a:t>Complications of obstructed </a:t>
            </a:r>
            <a:r>
              <a:rPr lang="en-US" b="1" dirty="0" err="1">
                <a:solidFill>
                  <a:schemeClr val="accent6"/>
                </a:solidFill>
              </a:rPr>
              <a:t>labour</a:t>
            </a:r>
            <a:r>
              <a:rPr lang="en-US" b="1" dirty="0">
                <a:solidFill>
                  <a:schemeClr val="accent6"/>
                </a:solidFill>
              </a:rPr>
              <a:t> </a:t>
            </a:r>
            <a:endParaRPr lang="en-US" dirty="0">
              <a:solidFill>
                <a:schemeClr val="accent6"/>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err="1"/>
              <a:t>Foetal</a:t>
            </a:r>
            <a:r>
              <a:rPr lang="en-US" sz="2800" b="1" u="sng" dirty="0"/>
              <a:t> complications </a:t>
            </a:r>
          </a:p>
          <a:p>
            <a:r>
              <a:rPr lang="en-US" sz="3200" dirty="0"/>
              <a:t> </a:t>
            </a:r>
            <a:r>
              <a:rPr lang="en-US" sz="3200" dirty="0" err="1"/>
              <a:t>Foetal</a:t>
            </a:r>
            <a:r>
              <a:rPr lang="en-US" sz="3200" dirty="0"/>
              <a:t> distress </a:t>
            </a:r>
          </a:p>
          <a:p>
            <a:r>
              <a:rPr lang="en-US" sz="3200" dirty="0" err="1"/>
              <a:t>Foetal</a:t>
            </a:r>
            <a:r>
              <a:rPr lang="en-US" sz="3200" dirty="0"/>
              <a:t> injury </a:t>
            </a:r>
          </a:p>
          <a:p>
            <a:r>
              <a:rPr lang="en-US" sz="3200" dirty="0"/>
              <a:t>Birth asphyxia </a:t>
            </a:r>
          </a:p>
          <a:p>
            <a:r>
              <a:rPr lang="en-US" sz="3200" dirty="0"/>
              <a:t>Neonatal sepsis </a:t>
            </a:r>
            <a:r>
              <a:rPr lang="en-US" sz="3200" dirty="0" err="1"/>
              <a:t>eg</a:t>
            </a:r>
            <a:r>
              <a:rPr lang="en-US" sz="3200" dirty="0"/>
              <a:t>. </a:t>
            </a:r>
            <a:r>
              <a:rPr lang="en-US" sz="3200" dirty="0" err="1"/>
              <a:t>Chorioamnionitis</a:t>
            </a:r>
            <a:r>
              <a:rPr lang="en-US" sz="3200" dirty="0"/>
              <a:t> </a:t>
            </a:r>
          </a:p>
          <a:p>
            <a:r>
              <a:rPr lang="en-US" sz="3200" dirty="0"/>
              <a:t>Intrauterine </a:t>
            </a:r>
            <a:r>
              <a:rPr lang="en-US" sz="3200" dirty="0" err="1"/>
              <a:t>foetal</a:t>
            </a:r>
            <a:r>
              <a:rPr lang="en-US" sz="3200" dirty="0"/>
              <a:t> death </a:t>
            </a:r>
          </a:p>
          <a:p>
            <a:endParaRPr lang="en-US" sz="3200"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lnSpcReduction="10000"/>
          </a:bodyPr>
          <a:lstStyle/>
          <a:p>
            <a:r>
              <a:rPr lang="en-US" sz="2800" dirty="0"/>
              <a:t>Explain the dangers of obstructed </a:t>
            </a:r>
            <a:r>
              <a:rPr lang="en-US" sz="2800" dirty="0" err="1"/>
              <a:t>labour</a:t>
            </a:r>
            <a:r>
              <a:rPr lang="en-US" sz="2800" dirty="0"/>
              <a:t> to the family </a:t>
            </a:r>
          </a:p>
          <a:p>
            <a:r>
              <a:rPr lang="en-US" sz="2800" dirty="0"/>
              <a:t>Write a referral note and refer immediately to a hospital with comprehensive obstetric care. </a:t>
            </a:r>
          </a:p>
          <a:p>
            <a:r>
              <a:rPr lang="en-US" sz="2800" dirty="0"/>
              <a:t>A skilled health care provider must escort the woman and continue to monitor her condition. </a:t>
            </a:r>
          </a:p>
          <a:p>
            <a:r>
              <a:rPr lang="en-US" sz="2800" dirty="0"/>
              <a:t>Monitor maternal vital signs 1/2 hourly </a:t>
            </a:r>
          </a:p>
          <a:p>
            <a:r>
              <a:rPr lang="en-US" sz="2800" dirty="0"/>
              <a:t>Monitor </a:t>
            </a:r>
            <a:r>
              <a:rPr lang="en-US" sz="2800" dirty="0" err="1"/>
              <a:t>foetal</a:t>
            </a:r>
            <a:r>
              <a:rPr lang="en-US" sz="2800" dirty="0"/>
              <a:t> heart rate 1/2 hourly </a:t>
            </a:r>
          </a:p>
          <a:p>
            <a:r>
              <a:rPr lang="en-US" sz="2800" dirty="0"/>
              <a:t>Ensure IV fluids (5% dextrose) continue during transfer </a:t>
            </a:r>
          </a:p>
          <a:p>
            <a:r>
              <a:rPr lang="en-US" sz="2800" dirty="0"/>
              <a:t>Start on intravenous antibiotics (</a:t>
            </a:r>
            <a:r>
              <a:rPr lang="en-US" sz="2800" dirty="0" err="1"/>
              <a:t>Ampicillin</a:t>
            </a:r>
            <a:r>
              <a:rPr lang="en-US" sz="2800" dirty="0"/>
              <a:t> 500mg and </a:t>
            </a:r>
            <a:r>
              <a:rPr lang="en-US" sz="2800" dirty="0" err="1"/>
              <a:t>Gentamicin</a:t>
            </a:r>
            <a:r>
              <a:rPr lang="en-US" sz="2800" dirty="0"/>
              <a:t> 80mg)</a:t>
            </a:r>
          </a:p>
          <a:p>
            <a:pPr>
              <a:buNone/>
            </a:pPr>
            <a:r>
              <a:rPr lang="en-US" sz="2800" dirty="0"/>
              <a:t>				</a:t>
            </a:r>
            <a:r>
              <a:rPr lang="en-US" sz="3600" b="1" dirty="0">
                <a:solidFill>
                  <a:srgbClr val="00B050"/>
                </a:solidFill>
                <a:effectLst>
                  <a:outerShdw blurRad="38100" dist="38100" dir="2700000" algn="tl">
                    <a:srgbClr val="000000">
                      <a:alpha val="43137"/>
                    </a:srgbClr>
                  </a:outerShdw>
                </a:effectLst>
              </a:rPr>
              <a:t>END </a:t>
            </a:r>
          </a:p>
          <a:p>
            <a:endParaRPr lang="en-US" sz="2800" dirty="0"/>
          </a:p>
        </p:txBody>
      </p:sp>
      <p:sp>
        <p:nvSpPr>
          <p:cNvPr id="2" name="Title 1"/>
          <p:cNvSpPr>
            <a:spLocks noGrp="1"/>
          </p:cNvSpPr>
          <p:nvPr>
            <p:ph type="title"/>
          </p:nvPr>
        </p:nvSpPr>
        <p:spPr>
          <a:xfrm>
            <a:off x="0" y="228600"/>
            <a:ext cx="9144000" cy="838200"/>
          </a:xfrm>
        </p:spPr>
        <p:txBody>
          <a:bodyPr/>
          <a:lstStyle/>
          <a:p>
            <a:r>
              <a:rPr lang="en-US" b="1" dirty="0">
                <a:solidFill>
                  <a:srgbClr val="7030A0"/>
                </a:solidFill>
              </a:rPr>
              <a:t>REFERRAL PROCESS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2413" cy="3352800"/>
          </a:xfrm>
        </p:spPr>
        <p:txBody>
          <a:bodyPr>
            <a:normAutofit/>
          </a:bodyPr>
          <a:lstStyle/>
          <a:p>
            <a:r>
              <a:rPr lang="en-US" sz="7200" dirty="0">
                <a:solidFill>
                  <a:srgbClr val="FF0000"/>
                </a:solidFill>
              </a:rPr>
              <a:t>OBSTETRIC EMERGENCIES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r>
              <a:rPr lang="en-US" sz="2800" dirty="0">
                <a:latin typeface="Calibri" pitchFamily="34" charset="0"/>
              </a:rPr>
              <a:t>By the end of this session, the KRCHN student will be able to describe and manage various obstetric emergencies to include;</a:t>
            </a:r>
          </a:p>
          <a:p>
            <a:pPr>
              <a:buNone/>
            </a:pPr>
            <a:r>
              <a:rPr lang="en-US" sz="2400" u="sng" dirty="0">
                <a:latin typeface="Calibri" pitchFamily="34" charset="0"/>
              </a:rPr>
              <a:t>Specific objectives; </a:t>
            </a:r>
            <a:r>
              <a:rPr lang="en-US" sz="2400" dirty="0">
                <a:latin typeface="Calibri" pitchFamily="34" charset="0"/>
              </a:rPr>
              <a:t>the student should be able to describe and manage the following:</a:t>
            </a:r>
          </a:p>
          <a:p>
            <a:pPr marL="1028700" lvl="1" indent="-571500">
              <a:buFont typeface="+mj-lt"/>
              <a:buAutoNum type="romanLcPeriod"/>
            </a:pPr>
            <a:r>
              <a:rPr lang="en-US" sz="2400" dirty="0">
                <a:latin typeface="Calibri" pitchFamily="34" charset="0"/>
              </a:rPr>
              <a:t>Ruptured uterus</a:t>
            </a:r>
          </a:p>
          <a:p>
            <a:pPr marL="1028700" lvl="1" indent="-571500">
              <a:buFont typeface="+mj-lt"/>
              <a:buAutoNum type="romanLcPeriod"/>
            </a:pPr>
            <a:r>
              <a:rPr lang="en-US" sz="2400" dirty="0">
                <a:latin typeface="Calibri" pitchFamily="34" charset="0"/>
              </a:rPr>
              <a:t>Cord presentation</a:t>
            </a:r>
          </a:p>
          <a:p>
            <a:pPr marL="1028700" lvl="1" indent="-571500">
              <a:buFont typeface="+mj-lt"/>
              <a:buAutoNum type="romanLcPeriod"/>
            </a:pPr>
            <a:r>
              <a:rPr lang="en-US" sz="2400" dirty="0">
                <a:latin typeface="Calibri" pitchFamily="34" charset="0"/>
              </a:rPr>
              <a:t>Cord </a:t>
            </a:r>
            <a:r>
              <a:rPr lang="en-US" sz="2400" dirty="0" err="1">
                <a:latin typeface="Calibri" pitchFamily="34" charset="0"/>
              </a:rPr>
              <a:t>prolapse</a:t>
            </a:r>
            <a:endParaRPr lang="en-US" sz="2400" dirty="0">
              <a:latin typeface="Calibri" pitchFamily="34" charset="0"/>
            </a:endParaRPr>
          </a:p>
          <a:p>
            <a:pPr marL="1028700" lvl="1" indent="-571500">
              <a:buFont typeface="+mj-lt"/>
              <a:buAutoNum type="romanLcPeriod"/>
            </a:pPr>
            <a:r>
              <a:rPr lang="en-US" sz="2400" dirty="0" err="1">
                <a:latin typeface="Calibri" pitchFamily="34" charset="0"/>
              </a:rPr>
              <a:t>Vasa</a:t>
            </a:r>
            <a:r>
              <a:rPr lang="en-US" sz="2400" dirty="0">
                <a:latin typeface="Calibri" pitchFamily="34" charset="0"/>
              </a:rPr>
              <a:t> </a:t>
            </a:r>
            <a:r>
              <a:rPr lang="en-US" sz="2400" dirty="0" err="1">
                <a:latin typeface="Calibri" pitchFamily="34" charset="0"/>
              </a:rPr>
              <a:t>praevia</a:t>
            </a:r>
            <a:endParaRPr lang="en-US" sz="2400" dirty="0">
              <a:latin typeface="Calibri" pitchFamily="34" charset="0"/>
            </a:endParaRPr>
          </a:p>
          <a:p>
            <a:pPr marL="1028700" lvl="1" indent="-571500">
              <a:buFont typeface="+mj-lt"/>
              <a:buAutoNum type="romanLcPeriod"/>
            </a:pPr>
            <a:r>
              <a:rPr lang="en-US" sz="2400" dirty="0">
                <a:latin typeface="Calibri" pitchFamily="34" charset="0"/>
              </a:rPr>
              <a:t>Shoulder </a:t>
            </a:r>
            <a:r>
              <a:rPr lang="en-US" sz="2400" dirty="0" err="1">
                <a:latin typeface="Calibri" pitchFamily="34" charset="0"/>
              </a:rPr>
              <a:t>dystocia</a:t>
            </a:r>
            <a:endParaRPr lang="en-US" sz="2400" dirty="0">
              <a:latin typeface="Calibri" pitchFamily="34" charset="0"/>
            </a:endParaRPr>
          </a:p>
          <a:p>
            <a:pPr marL="1028700" lvl="1" indent="-571500">
              <a:buFont typeface="+mj-lt"/>
              <a:buAutoNum type="romanLcPeriod"/>
            </a:pPr>
            <a:r>
              <a:rPr lang="en-US" sz="2400" dirty="0">
                <a:latin typeface="Calibri" pitchFamily="34" charset="0"/>
              </a:rPr>
              <a:t>Amniotic fluid embolism</a:t>
            </a:r>
          </a:p>
          <a:p>
            <a:pPr marL="1028700" lvl="1" indent="-571500">
              <a:buFont typeface="+mj-lt"/>
              <a:buAutoNum type="romanLcPeriod"/>
            </a:pPr>
            <a:r>
              <a:rPr lang="en-US" sz="2400" dirty="0">
                <a:latin typeface="Calibri" pitchFamily="34" charset="0"/>
              </a:rPr>
              <a:t>Acute uterine inversion</a:t>
            </a:r>
          </a:p>
          <a:p>
            <a:pPr marL="1028700" lvl="1" indent="-571500">
              <a:buFont typeface="+mj-lt"/>
              <a:buAutoNum type="romanLcPeriod"/>
            </a:pPr>
            <a:r>
              <a:rPr lang="en-US" sz="2400" dirty="0">
                <a:latin typeface="Calibri" pitchFamily="34" charset="0"/>
              </a:rPr>
              <a:t>Obstetric shock</a:t>
            </a:r>
            <a:endParaRPr lang="en-US" sz="2400" u="sng" dirty="0">
              <a:latin typeface="Calibri" pitchFamily="34" charset="0"/>
            </a:endParaRPr>
          </a:p>
        </p:txBody>
      </p:sp>
      <p:sp>
        <p:nvSpPr>
          <p:cNvPr id="2" name="Title 1"/>
          <p:cNvSpPr>
            <a:spLocks noGrp="1"/>
          </p:cNvSpPr>
          <p:nvPr>
            <p:ph type="title"/>
          </p:nvPr>
        </p:nvSpPr>
        <p:spPr>
          <a:xfrm>
            <a:off x="0" y="1"/>
            <a:ext cx="9144000" cy="990599"/>
          </a:xfrm>
        </p:spPr>
        <p:txBody>
          <a:bodyPr/>
          <a:lstStyle/>
          <a:p>
            <a:r>
              <a:rPr lang="en-US" u="sng" dirty="0"/>
              <a:t>Broad objective</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OF LABOUR</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a:solidFill>
            <a:schemeClr val="accent2"/>
          </a:solidFill>
        </p:spPr>
        <p:txBody>
          <a:bodyPr/>
          <a:lstStyle/>
          <a:p>
            <a:r>
              <a:rPr lang="en-US" b="1" dirty="0">
                <a:solidFill>
                  <a:srgbClr val="FFFF00"/>
                </a:solidFill>
              </a:rPr>
              <a:t>RUPTURE OF THE UTERUS</a:t>
            </a:r>
          </a:p>
        </p:txBody>
      </p:sp>
      <p:pic>
        <p:nvPicPr>
          <p:cNvPr id="5" name="ia_el_25_innerEl" descr="The uterine muscles"/>
          <p:cNvPicPr>
            <a:picLocks noGrp="1"/>
          </p:cNvPicPr>
          <p:nvPr>
            <p:ph idx="1"/>
          </p:nvPr>
        </p:nvPicPr>
        <p:blipFill>
          <a:blip r:embed="rId2" cstate="print"/>
          <a:stretch>
            <a:fillRect/>
          </a:stretch>
        </p:blipFill>
        <p:spPr bwMode="auto">
          <a:xfrm>
            <a:off x="0" y="1371600"/>
            <a:ext cx="9144000" cy="54864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8686800" cy="5854891"/>
          </a:xfrm>
        </p:spPr>
        <p:txBody>
          <a:bodyPr>
            <a:normAutofit/>
          </a:bodyPr>
          <a:lstStyle/>
          <a:p>
            <a:pPr>
              <a:buNone/>
            </a:pPr>
            <a:r>
              <a:rPr lang="en-US" sz="2800" b="1" u="sng" dirty="0">
                <a:latin typeface="Calibri" pitchFamily="34" charset="0"/>
              </a:rPr>
              <a:t>INTRODUCTION:</a:t>
            </a:r>
          </a:p>
          <a:p>
            <a:r>
              <a:rPr lang="en-US" sz="2800" dirty="0">
                <a:latin typeface="Calibri" pitchFamily="34" charset="0"/>
              </a:rPr>
              <a:t>This is a serious complication, which should not occur in today’s obstetric care where there is good prenatal and intra partum care</a:t>
            </a:r>
          </a:p>
          <a:p>
            <a:r>
              <a:rPr lang="en-US" sz="2800" dirty="0">
                <a:latin typeface="Calibri" pitchFamily="34" charset="0"/>
              </a:rPr>
              <a:t>This is one of the most serious complications in midwifery &amp; obstetrics. It is often fatal for the </a:t>
            </a:r>
            <a:r>
              <a:rPr lang="en-US" sz="2800" dirty="0" err="1">
                <a:latin typeface="Calibri" pitchFamily="34" charset="0"/>
              </a:rPr>
              <a:t>foetus</a:t>
            </a:r>
            <a:r>
              <a:rPr lang="en-US" sz="2800" dirty="0">
                <a:latin typeface="Calibri" pitchFamily="34" charset="0"/>
              </a:rPr>
              <a:t> &amp; may also be responsible for the death of the mother</a:t>
            </a:r>
          </a:p>
          <a:p>
            <a:pPr>
              <a:buNone/>
            </a:pPr>
            <a:r>
              <a:rPr lang="en-US" sz="2800" b="1" u="sng" dirty="0">
                <a:latin typeface="Calibri" pitchFamily="34" charset="0"/>
              </a:rPr>
              <a:t>DEFINITION:</a:t>
            </a:r>
          </a:p>
          <a:p>
            <a:r>
              <a:rPr lang="en-US" sz="2800" dirty="0">
                <a:latin typeface="Calibri" pitchFamily="34" charset="0"/>
              </a:rPr>
              <a:t>Rupture of the uterus is defined as a complete separation or tear in the wall of the uterus with or without expulsion of the </a:t>
            </a:r>
            <a:r>
              <a:rPr lang="en-US" sz="2800" dirty="0" err="1">
                <a:latin typeface="Calibri" pitchFamily="34" charset="0"/>
              </a:rPr>
              <a:t>foetus</a:t>
            </a:r>
            <a:r>
              <a:rPr lang="en-US" sz="2800" dirty="0">
                <a:latin typeface="Calibri" pitchFamily="34" charset="0"/>
              </a:rPr>
              <a:t>. It may be complete when the visceral peritoneum is involved or incomplete when the visceral peritoneum is intact... </a:t>
            </a:r>
            <a:endParaRPr lang="en-US" sz="2800" b="1" u="sng" dirty="0">
              <a:latin typeface="Calibri"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Rupture of the uterus is defined as being complete or incomplete</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normAutofit/>
          </a:bodyPr>
          <a:lstStyle/>
          <a:p>
            <a:r>
              <a:rPr lang="en-US" sz="2800" dirty="0">
                <a:latin typeface="Tahoma" pitchFamily="34" charset="0"/>
                <a:cs typeface="Tahoma" pitchFamily="34" charset="0"/>
              </a:rPr>
              <a:t>Also known as intraperitoneal</a:t>
            </a:r>
          </a:p>
          <a:p>
            <a:r>
              <a:rPr lang="en-US" sz="2800" dirty="0">
                <a:latin typeface="Tahoma" pitchFamily="34" charset="0"/>
                <a:cs typeface="Tahoma" pitchFamily="34" charset="0"/>
              </a:rPr>
              <a:t>This is a tear in the wall of the uterus, which involves the endometrium,myometrium and perimetrium/peritoneum</a:t>
            </a:r>
          </a:p>
          <a:p>
            <a:r>
              <a:rPr lang="en-US" sz="2800" dirty="0">
                <a:latin typeface="Tahoma" pitchFamily="34" charset="0"/>
                <a:cs typeface="Tahoma" pitchFamily="34" charset="0"/>
              </a:rPr>
              <a:t>This involves a tear in the wall of the uterus, with or without expulsion of the </a:t>
            </a:r>
            <a:r>
              <a:rPr lang="en-US" sz="2800" dirty="0" err="1">
                <a:latin typeface="Tahoma" pitchFamily="34" charset="0"/>
                <a:cs typeface="Tahoma" pitchFamily="34" charset="0"/>
              </a:rPr>
              <a:t>foetus</a:t>
            </a:r>
            <a:endParaRPr lang="en-US" sz="2800" dirty="0">
              <a:latin typeface="Tahoma" pitchFamily="34" charset="0"/>
              <a:cs typeface="Tahoma" pitchFamily="34" charset="0"/>
            </a:endParaRPr>
          </a:p>
          <a:p>
            <a:r>
              <a:rPr lang="en-US" sz="2800" dirty="0">
                <a:latin typeface="Tahoma" pitchFamily="34" charset="0"/>
                <a:cs typeface="Tahoma" pitchFamily="34" charset="0"/>
              </a:rPr>
              <a:t>In complete uterine rupture, the uterus communicates directly with the peritoneal cavity and bleeding occurs into the peritoneal cavity</a:t>
            </a:r>
          </a:p>
        </p:txBody>
      </p:sp>
      <p:sp>
        <p:nvSpPr>
          <p:cNvPr id="2" name="Title 1"/>
          <p:cNvSpPr>
            <a:spLocks noGrp="1"/>
          </p:cNvSpPr>
          <p:nvPr>
            <p:ph type="title"/>
          </p:nvPr>
        </p:nvSpPr>
        <p:spPr/>
        <p:txBody>
          <a:bodyPr/>
          <a:lstStyle/>
          <a:p>
            <a:r>
              <a:rPr lang="en-US" dirty="0"/>
              <a:t>Complete rupture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839200" cy="4919472"/>
          </a:xfrm>
        </p:spPr>
        <p:txBody>
          <a:bodyPr>
            <a:normAutofit/>
          </a:bodyPr>
          <a:lstStyle/>
          <a:p>
            <a:r>
              <a:rPr lang="en-US" sz="2800" dirty="0">
                <a:latin typeface="Tahoma" pitchFamily="34" charset="0"/>
                <a:cs typeface="Tahoma" pitchFamily="34" charset="0"/>
              </a:rPr>
              <a:t>This is the tearing of the uterus, which involves the endometrium and myometrium. Tears can occur prenatally, during labour or delivery and may endanger the lives of both mother and </a:t>
            </a:r>
            <a:r>
              <a:rPr lang="en-US" sz="2800" dirty="0" err="1">
                <a:latin typeface="Tahoma" pitchFamily="34" charset="0"/>
                <a:cs typeface="Tahoma" pitchFamily="34" charset="0"/>
              </a:rPr>
              <a:t>foetus</a:t>
            </a:r>
            <a:endParaRPr lang="en-US" sz="2800" dirty="0">
              <a:latin typeface="Tahoma" pitchFamily="34" charset="0"/>
              <a:cs typeface="Tahoma" pitchFamily="34" charset="0"/>
            </a:endParaRPr>
          </a:p>
          <a:p>
            <a:r>
              <a:rPr lang="en-US" sz="2800" dirty="0">
                <a:latin typeface="Tahoma" pitchFamily="34" charset="0"/>
                <a:cs typeface="Tahoma" pitchFamily="34" charset="0"/>
              </a:rPr>
              <a:t>In incomplete rupture, bleeding occurs behind the visceral peritoneum</a:t>
            </a:r>
          </a:p>
        </p:txBody>
      </p:sp>
      <p:sp>
        <p:nvSpPr>
          <p:cNvPr id="2" name="Title 1"/>
          <p:cNvSpPr>
            <a:spLocks noGrp="1"/>
          </p:cNvSpPr>
          <p:nvPr>
            <p:ph type="title"/>
          </p:nvPr>
        </p:nvSpPr>
        <p:spPr/>
        <p:txBody>
          <a:bodyPr/>
          <a:lstStyle/>
          <a:p>
            <a:r>
              <a:rPr lang="en-US" b="1" dirty="0"/>
              <a:t>Incomplete or Extra Peritoneal</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92500" lnSpcReduction="10000"/>
          </a:bodyPr>
          <a:lstStyle/>
          <a:p>
            <a:pPr>
              <a:buNone/>
            </a:pPr>
            <a:r>
              <a:rPr lang="en-US" sz="2800" u="sng" dirty="0"/>
              <a:t>Predisposing factors </a:t>
            </a:r>
            <a:r>
              <a:rPr lang="en-US" sz="2800" dirty="0"/>
              <a:t>include those that contribute to over distension of the uterus such as:</a:t>
            </a:r>
          </a:p>
          <a:p>
            <a:r>
              <a:rPr lang="en-US" sz="2800" dirty="0"/>
              <a:t>Neglected obstructed </a:t>
            </a:r>
            <a:r>
              <a:rPr lang="en-US" sz="2800" dirty="0" err="1"/>
              <a:t>labour</a:t>
            </a:r>
            <a:r>
              <a:rPr lang="en-US" sz="2800" dirty="0"/>
              <a:t> </a:t>
            </a:r>
          </a:p>
          <a:p>
            <a:r>
              <a:rPr lang="en-US" sz="2800" dirty="0"/>
              <a:t>Previous operations on the uterus ( e.g. caesarean section, </a:t>
            </a:r>
            <a:r>
              <a:rPr lang="en-US" sz="2800" dirty="0" err="1"/>
              <a:t>myomectomy</a:t>
            </a:r>
            <a:r>
              <a:rPr lang="en-US" sz="2800" dirty="0"/>
              <a:t>, previous uterine rupture) </a:t>
            </a:r>
          </a:p>
          <a:p>
            <a:r>
              <a:rPr lang="en-US" sz="2800" dirty="0"/>
              <a:t>Obstetric </a:t>
            </a:r>
            <a:r>
              <a:rPr lang="en-US" sz="2800" dirty="0" err="1"/>
              <a:t>manoeuvres</a:t>
            </a:r>
            <a:r>
              <a:rPr lang="en-US" sz="2800" dirty="0"/>
              <a:t> on the uterus (e.g. external cephalic version, breech extraction, internal </a:t>
            </a:r>
            <a:r>
              <a:rPr lang="en-US" sz="2800" dirty="0" err="1"/>
              <a:t>podalic</a:t>
            </a:r>
            <a:r>
              <a:rPr lang="en-US" sz="2800" dirty="0"/>
              <a:t> version) </a:t>
            </a:r>
          </a:p>
          <a:p>
            <a:r>
              <a:rPr lang="en-US" sz="2800" dirty="0"/>
              <a:t>Harmful obstetric practice e.g. Application of </a:t>
            </a:r>
            <a:r>
              <a:rPr lang="en-US" sz="2800" dirty="0" err="1"/>
              <a:t>fundal</a:t>
            </a:r>
            <a:r>
              <a:rPr lang="en-US" sz="2800" dirty="0"/>
              <a:t> pressure </a:t>
            </a:r>
          </a:p>
          <a:p>
            <a:r>
              <a:rPr lang="en-US" sz="2800" dirty="0"/>
              <a:t>High parity </a:t>
            </a:r>
          </a:p>
          <a:p>
            <a:r>
              <a:rPr lang="en-US" sz="2800" dirty="0"/>
              <a:t>Multiple pregnancies </a:t>
            </a:r>
          </a:p>
          <a:p>
            <a:r>
              <a:rPr lang="en-US" sz="2800" dirty="0"/>
              <a:t>Large </a:t>
            </a:r>
            <a:r>
              <a:rPr lang="en-US" sz="2800" dirty="0" err="1"/>
              <a:t>foetus</a:t>
            </a:r>
            <a:r>
              <a:rPr lang="en-US" sz="2800" dirty="0"/>
              <a:t> </a:t>
            </a:r>
          </a:p>
          <a:p>
            <a:pPr>
              <a:buNone/>
            </a:pPr>
            <a:endParaRPr lang="en-US" sz="2800" dirty="0"/>
          </a:p>
        </p:txBody>
      </p:sp>
      <p:sp>
        <p:nvSpPr>
          <p:cNvPr id="2" name="Title 1"/>
          <p:cNvSpPr>
            <a:spLocks noGrp="1"/>
          </p:cNvSpPr>
          <p:nvPr>
            <p:ph type="title"/>
          </p:nvPr>
        </p:nvSpPr>
        <p:spPr/>
        <p:txBody>
          <a:bodyPr>
            <a:normAutofit/>
          </a:bodyPr>
          <a:lstStyle/>
          <a:p>
            <a:r>
              <a:rPr lang="en-US" sz="4400" dirty="0">
                <a:solidFill>
                  <a:schemeClr val="tx1"/>
                </a:solidFill>
              </a:rPr>
              <a:t>PREDISPOSING FACTORS</a:t>
            </a:r>
            <a:endParaRPr lang="en-US"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r>
              <a:rPr lang="en-US" sz="2800" dirty="0"/>
              <a:t>A patient with ruptured uterus may present with hemorrhagic or </a:t>
            </a:r>
            <a:r>
              <a:rPr lang="en-US" sz="2800" dirty="0" err="1"/>
              <a:t>neurogenic</a:t>
            </a:r>
            <a:r>
              <a:rPr lang="en-US" sz="2800" dirty="0"/>
              <a:t> shock from bleeding or </a:t>
            </a:r>
            <a:r>
              <a:rPr lang="en-US" sz="2800" dirty="0" err="1"/>
              <a:t>vasovagal</a:t>
            </a:r>
            <a:r>
              <a:rPr lang="en-US" sz="2800" dirty="0"/>
              <a:t> stimulation, respectively. </a:t>
            </a:r>
          </a:p>
          <a:p>
            <a:r>
              <a:rPr lang="en-US" sz="2800" dirty="0"/>
              <a:t>Resuscitate and manage maternal shock expeditiously as per guidelines. It is important to note that even though rupture of the uterus is more commonly associated with </a:t>
            </a:r>
            <a:r>
              <a:rPr lang="en-US" sz="2800" dirty="0" err="1"/>
              <a:t>labour</a:t>
            </a:r>
            <a:r>
              <a:rPr lang="en-US" sz="2800" dirty="0"/>
              <a:t>, it can occur before onset </a:t>
            </a:r>
            <a:r>
              <a:rPr lang="en-US" sz="2800" dirty="0" err="1"/>
              <a:t>labour</a:t>
            </a:r>
            <a:r>
              <a:rPr lang="en-US" sz="2800" dirty="0"/>
              <a:t> or even long before term pregnancy especially when the uterus has been scarred</a:t>
            </a:r>
            <a:r>
              <a:rPr lang="en-US" sz="2800" i="1" dirty="0"/>
              <a:t>. </a:t>
            </a:r>
            <a:endParaRPr lang="en-US" sz="2800" dirty="0"/>
          </a:p>
        </p:txBody>
      </p:sp>
      <p:sp>
        <p:nvSpPr>
          <p:cNvPr id="2" name="Title 1"/>
          <p:cNvSpPr>
            <a:spLocks noGrp="1"/>
          </p:cNvSpPr>
          <p:nvPr>
            <p:ph type="title"/>
          </p:nvPr>
        </p:nvSpPr>
        <p:spPr>
          <a:xfrm>
            <a:off x="0" y="1"/>
            <a:ext cx="9144000" cy="1219199"/>
          </a:xfrm>
        </p:spPr>
        <p:txBody>
          <a:bodyPr/>
          <a:lstStyle/>
          <a:p>
            <a:r>
              <a:rPr lang="en-US" b="1" dirty="0"/>
              <a:t>Diagnosis of ruptured uterus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sz="2800" b="1" u="sng" dirty="0">
                <a:latin typeface="Calibri" pitchFamily="34" charset="0"/>
              </a:rPr>
              <a:t>History </a:t>
            </a:r>
          </a:p>
          <a:p>
            <a:r>
              <a:rPr lang="en-US" sz="2800" dirty="0">
                <a:latin typeface="Tahoma" pitchFamily="34" charset="0"/>
                <a:cs typeface="Tahoma" pitchFamily="34" charset="0"/>
              </a:rPr>
              <a:t>During history taking, explore the presence of risk factors  </a:t>
            </a:r>
          </a:p>
          <a:p>
            <a:r>
              <a:rPr lang="en-US" sz="2800" dirty="0">
                <a:latin typeface="Tahoma" pitchFamily="34" charset="0"/>
                <a:cs typeface="Tahoma" pitchFamily="34" charset="0"/>
              </a:rPr>
              <a:t>Suspect rupture of the uterus if the following signs and symptoms are present: </a:t>
            </a:r>
          </a:p>
          <a:p>
            <a:pPr lvl="1"/>
            <a:r>
              <a:rPr lang="en-US" sz="2800" dirty="0">
                <a:latin typeface="Tahoma" pitchFamily="34" charset="0"/>
                <a:cs typeface="Tahoma" pitchFamily="34" charset="0"/>
              </a:rPr>
              <a:t>Shock (Signs of </a:t>
            </a:r>
            <a:r>
              <a:rPr lang="en-US" sz="2800" dirty="0" err="1">
                <a:latin typeface="Tahoma" pitchFamily="34" charset="0"/>
                <a:cs typeface="Tahoma" pitchFamily="34" charset="0"/>
              </a:rPr>
              <a:t>hypovolemia</a:t>
            </a:r>
            <a:r>
              <a:rPr lang="en-US" sz="2800" dirty="0">
                <a:latin typeface="Tahoma" pitchFamily="34" charset="0"/>
                <a:cs typeface="Tahoma" pitchFamily="34" charset="0"/>
              </a:rPr>
              <a:t> and shock include: tachycardia, hypotension, cold clammy extremities, sweating, restlessness and confusion). </a:t>
            </a:r>
          </a:p>
          <a:p>
            <a:pPr lvl="1"/>
            <a:r>
              <a:rPr lang="en-US" sz="2800" dirty="0">
                <a:latin typeface="Tahoma" pitchFamily="34" charset="0"/>
                <a:cs typeface="Tahoma" pitchFamily="34" charset="0"/>
              </a:rPr>
              <a:t>Abdominal distension/free fluid (</a:t>
            </a:r>
            <a:r>
              <a:rPr lang="en-US" sz="2800" dirty="0" err="1">
                <a:latin typeface="Tahoma" pitchFamily="34" charset="0"/>
                <a:cs typeface="Tahoma" pitchFamily="34" charset="0"/>
              </a:rPr>
              <a:t>Paracentesis</a:t>
            </a:r>
            <a:r>
              <a:rPr lang="en-US" sz="2800" dirty="0">
                <a:latin typeface="Tahoma" pitchFamily="34" charset="0"/>
                <a:cs typeface="Tahoma" pitchFamily="34" charset="0"/>
              </a:rPr>
              <a:t> may be positive in the presence of </a:t>
            </a:r>
            <a:r>
              <a:rPr lang="en-US" sz="2800" dirty="0" err="1">
                <a:latin typeface="Tahoma" pitchFamily="34" charset="0"/>
                <a:cs typeface="Tahoma" pitchFamily="34" charset="0"/>
              </a:rPr>
              <a:t>haemoperitoneum</a:t>
            </a:r>
            <a:r>
              <a:rPr lang="en-US" sz="2800" dirty="0">
                <a:latin typeface="Tahoma" pitchFamily="34" charset="0"/>
                <a:cs typeface="Tahoma" pitchFamily="34" charset="0"/>
              </a:rPr>
              <a:t> but its absence does rule out ruptured uterus. </a:t>
            </a:r>
          </a:p>
          <a:p>
            <a:pPr lvl="1"/>
            <a:r>
              <a:rPr lang="en-US" sz="2800" dirty="0">
                <a:latin typeface="Tahoma" pitchFamily="34" charset="0"/>
                <a:cs typeface="Tahoma" pitchFamily="34" charset="0"/>
              </a:rPr>
              <a:t>Abnormal uterine contour (</a:t>
            </a:r>
            <a:r>
              <a:rPr lang="en-US" sz="2800" dirty="0" err="1">
                <a:latin typeface="Tahoma" pitchFamily="34" charset="0"/>
                <a:cs typeface="Tahoma" pitchFamily="34" charset="0"/>
              </a:rPr>
              <a:t>Bandl’s</a:t>
            </a:r>
            <a:r>
              <a:rPr lang="en-US" sz="2800" dirty="0">
                <a:latin typeface="Tahoma" pitchFamily="34" charset="0"/>
                <a:cs typeface="Tahoma" pitchFamily="34" charset="0"/>
              </a:rPr>
              <a:t> ring) </a:t>
            </a:r>
          </a:p>
          <a:p>
            <a:pPr lvl="1"/>
            <a:r>
              <a:rPr lang="en-US" sz="2800" dirty="0">
                <a:latin typeface="Tahoma" pitchFamily="34" charset="0"/>
                <a:cs typeface="Tahoma" pitchFamily="34" charset="0"/>
              </a:rPr>
              <a:t>Tender abdomen and especially tenderness over the lower segment of the uterus and abdominal distension. </a:t>
            </a:r>
          </a:p>
          <a:p>
            <a:pPr lvl="1"/>
            <a:r>
              <a:rPr lang="en-US" sz="2800" dirty="0">
                <a:latin typeface="Tahoma" pitchFamily="34" charset="0"/>
                <a:cs typeface="Tahoma" pitchFamily="34" charset="0"/>
              </a:rPr>
              <a:t>Easily palpable fetal parts or dislodged presenting part </a:t>
            </a:r>
          </a:p>
          <a:p>
            <a:endParaRPr lang="en-US" sz="2800" dirty="0">
              <a:latin typeface="Calibri"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sz="2800" dirty="0"/>
          </a:p>
          <a:p>
            <a:r>
              <a:rPr lang="en-US" sz="2800" dirty="0"/>
              <a:t>Absent fetal movements and fetal heart sounds </a:t>
            </a:r>
          </a:p>
          <a:p>
            <a:r>
              <a:rPr lang="en-US" sz="2800" dirty="0"/>
              <a:t>Rapid maternal pulse (Suspect rupture if the fetus suddenly becomes distressed and the mother’s pulse starts rising). </a:t>
            </a:r>
          </a:p>
          <a:p>
            <a:r>
              <a:rPr lang="en-US" sz="2800" dirty="0"/>
              <a:t>Speculum vaginal examination may reveal vaginal bleeding. (Digital vaginal examination must be avoided unless placenta </a:t>
            </a:r>
            <a:r>
              <a:rPr lang="en-US" sz="2800" dirty="0" err="1"/>
              <a:t>praevia</a:t>
            </a:r>
            <a:r>
              <a:rPr lang="en-US" sz="2800" dirty="0"/>
              <a:t> has been ruled out). </a:t>
            </a:r>
          </a:p>
          <a:p>
            <a:pPr>
              <a:buNone/>
            </a:pPr>
            <a:r>
              <a:rPr lang="en-US" sz="2800" b="1" i="1" u="sng" dirty="0"/>
              <a:t>Investigations </a:t>
            </a:r>
          </a:p>
          <a:p>
            <a:r>
              <a:rPr lang="en-US" sz="2800" dirty="0"/>
              <a:t>Blood for grouping and cross matching </a:t>
            </a:r>
          </a:p>
          <a:p>
            <a:r>
              <a:rPr lang="en-US" sz="2800" dirty="0"/>
              <a:t>Urinalysis for </a:t>
            </a:r>
            <a:r>
              <a:rPr lang="en-US" sz="2800" dirty="0" err="1"/>
              <a:t>Haematuria</a:t>
            </a:r>
            <a:r>
              <a:rPr lang="en-US" sz="2800" dirty="0"/>
              <a:t>, protein, sugar and acetone. </a:t>
            </a:r>
          </a:p>
          <a:p>
            <a:endParaRPr lang="en-US" sz="28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a:t>Signs of ruptured uterus include:</a:t>
            </a:r>
          </a:p>
          <a:p>
            <a:r>
              <a:rPr lang="en-US" dirty="0"/>
              <a:t>Rupture may be gradual with vaginal bleeding</a:t>
            </a:r>
          </a:p>
          <a:p>
            <a:r>
              <a:rPr lang="en-US" dirty="0"/>
              <a:t>Pain and tenderness at the central region/abdomen are present or pain over previous c/s scar</a:t>
            </a:r>
          </a:p>
          <a:p>
            <a:r>
              <a:rPr lang="en-US" dirty="0"/>
              <a:t>Abnormalities of the foetal heart rate &amp; pattern</a:t>
            </a:r>
          </a:p>
          <a:p>
            <a:r>
              <a:rPr lang="en-US" dirty="0"/>
              <a:t>Maternal tachycardia &amp; Poor progress in labour</a:t>
            </a:r>
          </a:p>
          <a:p>
            <a:r>
              <a:rPr lang="en-US" dirty="0"/>
              <a:t>Diagnosis is difficult; therefore close monitoring is very important</a:t>
            </a:r>
          </a:p>
        </p:txBody>
      </p:sp>
      <p:sp>
        <p:nvSpPr>
          <p:cNvPr id="2" name="Title 1"/>
          <p:cNvSpPr>
            <a:spLocks noGrp="1"/>
          </p:cNvSpPr>
          <p:nvPr>
            <p:ph type="title"/>
          </p:nvPr>
        </p:nvSpPr>
        <p:spPr/>
        <p:txBody>
          <a:bodyPr/>
          <a:lstStyle/>
          <a:p>
            <a:r>
              <a:rPr lang="en-US" dirty="0"/>
              <a:t>Signs of ruptured uterus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r>
              <a:rPr lang="en-US" dirty="0"/>
              <a:t>Induction of </a:t>
            </a:r>
            <a:r>
              <a:rPr lang="en-US" dirty="0" err="1"/>
              <a:t>labour</a:t>
            </a:r>
            <a:r>
              <a:rPr lang="en-US" dirty="0"/>
              <a:t> is the stimulation of uterine contractions b4 the onset of spontaneous </a:t>
            </a:r>
            <a:r>
              <a:rPr lang="en-US" dirty="0" err="1"/>
              <a:t>labour</a:t>
            </a:r>
            <a:r>
              <a:rPr lang="en-US" dirty="0"/>
              <a:t>.</a:t>
            </a:r>
          </a:p>
          <a:p>
            <a:r>
              <a:rPr lang="en-US" dirty="0"/>
              <a:t>It is an obstetric intervention that should be used when elective birth will be beneficial to the mother &amp; the baby</a:t>
            </a:r>
          </a:p>
          <a:p>
            <a:r>
              <a:rPr lang="en-US" dirty="0"/>
              <a:t>The purpose of induction is to effect the birth of the baby, thereby ending the pregnancy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a:t>Prenatally, a ruptured uterus may occur due to a weak scar. During labour and delivery or when not in labour a ruptured uterus may occur as a  result of:</a:t>
            </a:r>
          </a:p>
          <a:p>
            <a:r>
              <a:rPr lang="en-US" dirty="0"/>
              <a:t>Obstructed labour, for example in malpresentation, cephalopelvic disproportion, contracted pelvis</a:t>
            </a:r>
          </a:p>
          <a:p>
            <a:r>
              <a:rPr lang="en-US" dirty="0"/>
              <a:t>Excessive or injudicious use of oxytocin</a:t>
            </a:r>
          </a:p>
          <a:p>
            <a:r>
              <a:rPr lang="en-US" dirty="0"/>
              <a:t>Intrauterine manipulation, for example, internal cephalic version of second twin</a:t>
            </a:r>
          </a:p>
          <a:p>
            <a:r>
              <a:rPr lang="en-US" dirty="0"/>
              <a:t>Forceps delivery and vacuum extraction</a:t>
            </a:r>
          </a:p>
        </p:txBody>
      </p:sp>
      <p:sp>
        <p:nvSpPr>
          <p:cNvPr id="2" name="Title 1"/>
          <p:cNvSpPr>
            <a:spLocks noGrp="1"/>
          </p:cNvSpPr>
          <p:nvPr>
            <p:ph type="title"/>
          </p:nvPr>
        </p:nvSpPr>
        <p:spPr>
          <a:xfrm>
            <a:off x="457200" y="762000"/>
            <a:ext cx="8229600" cy="685800"/>
          </a:xfrm>
        </p:spPr>
        <p:txBody>
          <a:bodyPr>
            <a:normAutofit fontScale="90000"/>
          </a:bodyPr>
          <a:lstStyle/>
          <a:p>
            <a:r>
              <a:rPr lang="en-US" b="1" dirty="0"/>
              <a:t>The Causes of Ruptured Uterus</a:t>
            </a:r>
            <a:br>
              <a:rPr lang="en-US" b="1" dirty="0"/>
            </a:b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Rigid cervix with strong contractions</a:t>
            </a:r>
          </a:p>
          <a:p>
            <a:r>
              <a:rPr lang="en-US" dirty="0"/>
              <a:t>Breech delivery</a:t>
            </a:r>
          </a:p>
          <a:p>
            <a:r>
              <a:rPr lang="en-US" dirty="0"/>
              <a:t>Multiparity, due to the degeneration of the uterine muscle</a:t>
            </a:r>
          </a:p>
          <a:p>
            <a:r>
              <a:rPr lang="en-US" dirty="0"/>
              <a:t>Previous scar</a:t>
            </a:r>
          </a:p>
          <a:p>
            <a:r>
              <a:rPr lang="en-US" dirty="0"/>
              <a:t>Manual removal of placenta</a:t>
            </a:r>
          </a:p>
          <a:p>
            <a:r>
              <a:rPr lang="en-US" dirty="0"/>
              <a:t>Perforation of uterus</a:t>
            </a:r>
          </a:p>
          <a:p>
            <a:endParaRPr lang="en-US" dirty="0"/>
          </a:p>
        </p:txBody>
      </p:sp>
      <p:sp>
        <p:nvSpPr>
          <p:cNvPr id="2" name="Title 1"/>
          <p:cNvSpPr>
            <a:spLocks noGrp="1"/>
          </p:cNvSpPr>
          <p:nvPr>
            <p:ph type="title"/>
          </p:nvPr>
        </p:nvSpPr>
        <p:spPr/>
        <p:txBody>
          <a:bodyPr>
            <a:normAutofit fontScale="90000"/>
          </a:bodyPr>
          <a:lstStyle/>
          <a:p>
            <a:r>
              <a:rPr lang="en-US" b="1" dirty="0"/>
              <a:t>The Causes of Ruptured Uterus ctd</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8991600" cy="5148072"/>
          </a:xfrm>
        </p:spPr>
        <p:txBody>
          <a:bodyPr>
            <a:normAutofit fontScale="92500" lnSpcReduction="10000"/>
          </a:bodyPr>
          <a:lstStyle/>
          <a:p>
            <a:r>
              <a:rPr lang="en-US" dirty="0"/>
              <a:t>Early signs of scar rupture include a constant lower abnormal pain. This pain worsens during a contraction. There is fresh vaginal bleeding, which may be mistaken for show. </a:t>
            </a:r>
          </a:p>
          <a:p>
            <a:r>
              <a:rPr lang="en-US" dirty="0"/>
              <a:t>Contractions may continue but the cervical os fails to dilate. Pulse rate is raised due to shock and tends to increase slowly.</a:t>
            </a:r>
          </a:p>
          <a:p>
            <a:pPr>
              <a:buNone/>
            </a:pPr>
            <a:r>
              <a:rPr lang="en-US" b="1" dirty="0"/>
              <a:t>NOTE</a:t>
            </a:r>
          </a:p>
          <a:p>
            <a:r>
              <a:rPr lang="en-US" dirty="0"/>
              <a:t>Vigilant observation is required for a mother with a uterine scar showing the above signs so that she can be sectioned before rupture occurs.</a:t>
            </a:r>
          </a:p>
          <a:p>
            <a:r>
              <a:rPr lang="en-US" dirty="0"/>
              <a:t>Epidural analgesia masks the early signs, and is therefore contraindicated in the mother with a caesarean scar. </a:t>
            </a:r>
          </a:p>
        </p:txBody>
      </p:sp>
      <p:sp>
        <p:nvSpPr>
          <p:cNvPr id="2" name="Title 1"/>
          <p:cNvSpPr>
            <a:spLocks noGrp="1"/>
          </p:cNvSpPr>
          <p:nvPr>
            <p:ph type="title"/>
          </p:nvPr>
        </p:nvSpPr>
        <p:spPr/>
        <p:txBody>
          <a:bodyPr/>
          <a:lstStyle/>
          <a:p>
            <a:r>
              <a:rPr lang="en-US" b="1" dirty="0"/>
              <a:t>Early Signs of Scar Rupture</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In the advanced stage, the mother complains of severe and drastic pain, which is continuous and does not correspond to the uterine action. When the scar rupture contraction ceases, the mother rapidly becomes shocked. Rupture through a scar has less chance of infection than a rupture due to obstructed labour.</a:t>
            </a:r>
          </a:p>
          <a:p>
            <a:r>
              <a:rPr lang="en-US" dirty="0"/>
              <a:t>The presenting part does not descend to the pelvic brim in spite of strong contraction. </a:t>
            </a:r>
          </a:p>
          <a:p>
            <a:r>
              <a:rPr lang="en-US" dirty="0"/>
              <a:t>The cervical os dilates slowly and hangs loosely like an empty sleeve and the membranes rupture early or the bag of water is elongated like a sausage</a:t>
            </a:r>
          </a:p>
          <a:p>
            <a:endParaRPr lang="en-US" dirty="0"/>
          </a:p>
        </p:txBody>
      </p:sp>
      <p:sp>
        <p:nvSpPr>
          <p:cNvPr id="2" name="Title 1"/>
          <p:cNvSpPr>
            <a:spLocks noGrp="1"/>
          </p:cNvSpPr>
          <p:nvPr>
            <p:ph type="title"/>
          </p:nvPr>
        </p:nvSpPr>
        <p:spPr/>
        <p:txBody>
          <a:bodyPr/>
          <a:lstStyle/>
          <a:p>
            <a:r>
              <a:rPr lang="en-US" b="1" dirty="0"/>
              <a:t>Early Signs of Scar Rupture ctd</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Mother  is dehydrated, shows ketosis and is in severe pain</a:t>
            </a:r>
          </a:p>
          <a:p>
            <a:r>
              <a:rPr lang="en-US" dirty="0"/>
              <a:t>Rapid pulse and pyrexia of over 38°C</a:t>
            </a:r>
          </a:p>
          <a:p>
            <a:r>
              <a:rPr lang="en-US" dirty="0"/>
              <a:t>Poor urinary output, concentrated with ketosis and often blood stained</a:t>
            </a:r>
          </a:p>
          <a:p>
            <a:r>
              <a:rPr lang="en-US" dirty="0"/>
              <a:t>Uterus gets moulded round the foetus</a:t>
            </a:r>
          </a:p>
          <a:p>
            <a:r>
              <a:rPr lang="en-US" dirty="0"/>
              <a:t>Strong uterine pain, which does not relax between contractions</a:t>
            </a:r>
          </a:p>
        </p:txBody>
      </p:sp>
      <p:sp>
        <p:nvSpPr>
          <p:cNvPr id="2" name="Title 1"/>
          <p:cNvSpPr>
            <a:spLocks noGrp="1"/>
          </p:cNvSpPr>
          <p:nvPr>
            <p:ph type="title"/>
          </p:nvPr>
        </p:nvSpPr>
        <p:spPr/>
        <p:txBody>
          <a:bodyPr/>
          <a:lstStyle/>
          <a:p>
            <a:r>
              <a:rPr lang="en-US" b="1" dirty="0"/>
              <a:t>The Late Signs of Scar Rupture</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534400" cy="5071872"/>
          </a:xfrm>
        </p:spPr>
        <p:txBody>
          <a:bodyPr>
            <a:normAutofit lnSpcReduction="10000"/>
          </a:bodyPr>
          <a:lstStyle/>
          <a:p>
            <a:r>
              <a:rPr lang="en-US" dirty="0"/>
              <a:t>A </a:t>
            </a:r>
            <a:r>
              <a:rPr lang="en-US" dirty="0" err="1"/>
              <a:t>Bandle's</a:t>
            </a:r>
            <a:r>
              <a:rPr lang="en-US" dirty="0"/>
              <a:t> ring</a:t>
            </a:r>
          </a:p>
          <a:p>
            <a:r>
              <a:rPr lang="en-US" dirty="0"/>
              <a:t>On vaginal examination, the vagina is hot and dry</a:t>
            </a:r>
          </a:p>
          <a:p>
            <a:r>
              <a:rPr lang="en-US" dirty="0"/>
              <a:t>Presenting part is high, wedged and immovable</a:t>
            </a:r>
          </a:p>
          <a:p>
            <a:r>
              <a:rPr lang="en-US" dirty="0"/>
              <a:t>There is over lapping of foetal bones and big caput succedaneum</a:t>
            </a:r>
          </a:p>
          <a:p>
            <a:r>
              <a:rPr lang="en-US" dirty="0"/>
              <a:t>The mother is exhausted before the rupture, and she will probably cry out during the rupture and complain of a sharp pain in the lower abdomen</a:t>
            </a:r>
          </a:p>
          <a:p>
            <a:r>
              <a:rPr lang="en-US" dirty="0"/>
              <a:t>She feels something has given way and</a:t>
            </a:r>
          </a:p>
          <a:p>
            <a:r>
              <a:rPr lang="en-US" dirty="0"/>
              <a:t>soon presents with shock</a:t>
            </a:r>
          </a:p>
          <a:p>
            <a:endParaRPr lang="en-US" dirty="0"/>
          </a:p>
        </p:txBody>
      </p:sp>
      <p:sp>
        <p:nvSpPr>
          <p:cNvPr id="2" name="Title 1"/>
          <p:cNvSpPr>
            <a:spLocks noGrp="1"/>
          </p:cNvSpPr>
          <p:nvPr>
            <p:ph type="title"/>
          </p:nvPr>
        </p:nvSpPr>
        <p:spPr/>
        <p:txBody>
          <a:bodyPr>
            <a:normAutofit fontScale="90000"/>
          </a:bodyPr>
          <a:lstStyle/>
          <a:p>
            <a:r>
              <a:rPr lang="en-US" b="1" dirty="0"/>
              <a:t>The Late Signs of Scar Rupture ctd</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Rupture Secondary to Manipulation</a:t>
            </a:r>
          </a:p>
          <a:p>
            <a:r>
              <a:rPr lang="en-US" dirty="0"/>
              <a:t>The general condition of the mother will change, and this could be discovered when the hand is still in the uterus. After any difficult manipulation, the uterus must be explored to rule out injury or rupture. Caesarean section is preferred to difficult manipulation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Rupture Secondary to </a:t>
            </a:r>
            <a:r>
              <a:rPr lang="en-US" b="1" dirty="0" err="1"/>
              <a:t>Oxytocic</a:t>
            </a:r>
            <a:r>
              <a:rPr lang="en-US" b="1" dirty="0"/>
              <a:t> Drugs</a:t>
            </a:r>
          </a:p>
          <a:p>
            <a:r>
              <a:rPr lang="en-US" dirty="0"/>
              <a:t>This is common when close monitoring is not done. There is less danger when these drugs are used as a dilute in an intravenous drip. The risk is much greater in </a:t>
            </a:r>
            <a:r>
              <a:rPr lang="en-US" dirty="0" err="1"/>
              <a:t>multipara</a:t>
            </a:r>
            <a:r>
              <a:rPr lang="en-US" dirty="0"/>
              <a:t> where many cases of rupture have followed unmonitored use of </a:t>
            </a:r>
            <a:r>
              <a:rPr lang="en-US" dirty="0" err="1"/>
              <a:t>oxytocic</a:t>
            </a:r>
            <a:r>
              <a:rPr lang="en-US" dirty="0"/>
              <a:t> drugs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66800"/>
            <a:ext cx="9144000" cy="5791200"/>
          </a:xfrm>
        </p:spPr>
        <p:txBody>
          <a:bodyPr/>
          <a:lstStyle/>
          <a:p>
            <a:pPr>
              <a:buNone/>
            </a:pPr>
            <a:r>
              <a:rPr lang="en-US" sz="2800" b="1" i="1" dirty="0"/>
              <a:t>a) Emergency Treatment </a:t>
            </a:r>
          </a:p>
          <a:p>
            <a:r>
              <a:rPr lang="en-US" sz="2800" dirty="0"/>
              <a:t>Start resuscitation. </a:t>
            </a:r>
          </a:p>
          <a:p>
            <a:r>
              <a:rPr lang="en-US" sz="2800" dirty="0"/>
              <a:t>Set up IV line with a wide bore </a:t>
            </a:r>
            <a:r>
              <a:rPr lang="en-US" sz="2800" dirty="0" err="1"/>
              <a:t>branula</a:t>
            </a:r>
            <a:r>
              <a:rPr lang="en-US" sz="2800" dirty="0"/>
              <a:t> and start Ringer’s lactate solution or normal saline </a:t>
            </a:r>
          </a:p>
          <a:p>
            <a:r>
              <a:rPr lang="en-US" sz="2800" dirty="0"/>
              <a:t>Give oxygen by face mask </a:t>
            </a:r>
          </a:p>
          <a:p>
            <a:r>
              <a:rPr lang="en-US" sz="2800" dirty="0"/>
              <a:t>Transfuse blood </a:t>
            </a:r>
          </a:p>
          <a:p>
            <a:r>
              <a:rPr lang="en-US" sz="2800" dirty="0" err="1"/>
              <a:t>Catheterise</a:t>
            </a:r>
            <a:r>
              <a:rPr lang="en-US" sz="2800" dirty="0"/>
              <a:t> for continuous bladder drainage </a:t>
            </a:r>
          </a:p>
          <a:p>
            <a:r>
              <a:rPr lang="en-US" sz="2800" dirty="0"/>
              <a:t>Provide loading dose of </a:t>
            </a:r>
            <a:r>
              <a:rPr lang="en-US" sz="2800" dirty="0" err="1"/>
              <a:t>parenteral</a:t>
            </a:r>
            <a:r>
              <a:rPr lang="en-US" sz="2800" dirty="0"/>
              <a:t> antibiotics </a:t>
            </a:r>
          </a:p>
          <a:p>
            <a:r>
              <a:rPr lang="en-US" sz="2800" dirty="0"/>
              <a:t>Monitor vital signs </a:t>
            </a:r>
          </a:p>
          <a:p>
            <a:endParaRPr lang="en-US" sz="2800" dirty="0"/>
          </a:p>
        </p:txBody>
      </p:sp>
      <p:sp>
        <p:nvSpPr>
          <p:cNvPr id="2" name="Title 1"/>
          <p:cNvSpPr>
            <a:spLocks noGrp="1"/>
          </p:cNvSpPr>
          <p:nvPr>
            <p:ph type="title"/>
          </p:nvPr>
        </p:nvSpPr>
        <p:spPr/>
        <p:txBody>
          <a:bodyPr>
            <a:normAutofit fontScale="90000"/>
          </a:bodyPr>
          <a:lstStyle/>
          <a:p>
            <a:r>
              <a:rPr lang="en-US" b="1" dirty="0"/>
              <a:t>The management of a ruptured uterus</a:t>
            </a:r>
            <a:br>
              <a:rPr lang="en-US" b="1" dirty="0"/>
            </a:b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371600"/>
            <a:ext cx="9144000" cy="5486400"/>
          </a:xfrm>
        </p:spPr>
        <p:txBody>
          <a:bodyPr/>
          <a:lstStyle/>
          <a:p>
            <a:pPr>
              <a:buNone/>
            </a:pPr>
            <a:r>
              <a:rPr lang="en-US" sz="2800" b="1" i="1" dirty="0"/>
              <a:t>b) Definitive management </a:t>
            </a:r>
          </a:p>
          <a:p>
            <a:r>
              <a:rPr lang="en-US" sz="2800" dirty="0"/>
              <a:t>Surgery-</a:t>
            </a:r>
            <a:r>
              <a:rPr lang="en-US" sz="2800" dirty="0" err="1"/>
              <a:t>laparotomy</a:t>
            </a:r>
            <a:r>
              <a:rPr lang="en-US" sz="2800" dirty="0"/>
              <a:t> </a:t>
            </a:r>
          </a:p>
          <a:p>
            <a:r>
              <a:rPr lang="en-US" sz="2800" dirty="0"/>
              <a:t>Perform the quickest and safest operative procedure (e.g. repair with or without tubal ligation, or subtotal hysterectomy) </a:t>
            </a:r>
          </a:p>
          <a:p>
            <a:r>
              <a:rPr lang="en-US" sz="2800" dirty="0"/>
              <a:t>Continue with IV fluids </a:t>
            </a:r>
          </a:p>
          <a:p>
            <a:r>
              <a:rPr lang="en-US" sz="2800" dirty="0"/>
              <a:t>Broad-spectrum </a:t>
            </a:r>
            <a:r>
              <a:rPr lang="en-US" sz="2800" dirty="0" err="1"/>
              <a:t>parenteral</a:t>
            </a:r>
            <a:r>
              <a:rPr lang="en-US" sz="2800" dirty="0"/>
              <a:t> antibiotics </a:t>
            </a:r>
          </a:p>
          <a:p>
            <a:r>
              <a:rPr lang="en-US" sz="2800" dirty="0"/>
              <a:t>Continuous bladder drainage (keep bladder catheter for 10-14 days) </a:t>
            </a:r>
          </a:p>
          <a:p>
            <a:endParaRPr lang="en-US" sz="2800" dirty="0"/>
          </a:p>
        </p:txBody>
      </p:sp>
      <p:sp>
        <p:nvSpPr>
          <p:cNvPr id="2" name="Title 1"/>
          <p:cNvSpPr>
            <a:spLocks noGrp="1"/>
          </p:cNvSpPr>
          <p:nvPr>
            <p:ph type="title"/>
          </p:nvPr>
        </p:nvSpPr>
        <p:spPr/>
        <p:txBody>
          <a:bodyPr>
            <a:normAutofit fontScale="90000"/>
          </a:bodyPr>
          <a:lstStyle/>
          <a:p>
            <a:r>
              <a:rPr lang="en-US" b="1" dirty="0"/>
              <a:t>The management of a ruptured uterus ctd</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3976</TotalTime>
  <Words>20223</Words>
  <Application>Microsoft Office PowerPoint</Application>
  <PresentationFormat>On-screen Show (4:3)</PresentationFormat>
  <Paragraphs>1748</Paragraphs>
  <Slides>376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376</vt:i4>
      </vt:variant>
    </vt:vector>
  </HeadingPairs>
  <TitlesOfParts>
    <vt:vector size="388" baseType="lpstr">
      <vt:lpstr>Microsoft YaHei</vt:lpstr>
      <vt:lpstr>Algerian</vt:lpstr>
      <vt:lpstr>Arial</vt:lpstr>
      <vt:lpstr>Calibri</vt:lpstr>
      <vt:lpstr>Lucida Sans Unicode</vt:lpstr>
      <vt:lpstr>Tahoma</vt:lpstr>
      <vt:lpstr>Times New Roman</vt:lpstr>
      <vt:lpstr>Verdana</vt:lpstr>
      <vt:lpstr>Wingdings</vt:lpstr>
      <vt:lpstr>Wingdings 2</vt:lpstr>
      <vt:lpstr>Wingdings 3</vt:lpstr>
      <vt:lpstr>Concourse</vt:lpstr>
      <vt:lpstr>PowerPoint Presentation</vt:lpstr>
      <vt:lpstr> COURSE OUTLINE: </vt:lpstr>
      <vt:lpstr>PowerPoint Presentation</vt:lpstr>
      <vt:lpstr> PROLONGED PREGNANCY </vt:lpstr>
      <vt:lpstr>INCIDENCE</vt:lpstr>
      <vt:lpstr>PowerPoint Presentation</vt:lpstr>
      <vt:lpstr>  SPECIFIC MGT </vt:lpstr>
      <vt:lpstr>INDUCTION OF LABOUR</vt:lpstr>
      <vt:lpstr>DEFINITION</vt:lpstr>
      <vt:lpstr>Indications for induction of labour</vt:lpstr>
      <vt:lpstr>PowerPoint Presentation</vt:lpstr>
      <vt:lpstr>Indications cntd…</vt:lpstr>
      <vt:lpstr>Contraindications to induction of labour</vt:lpstr>
      <vt:lpstr>Favourable factors for induction</vt:lpstr>
      <vt:lpstr>methods of induction</vt:lpstr>
      <vt:lpstr>Medical Induction</vt:lpstr>
      <vt:lpstr>PowerPoint Presentation</vt:lpstr>
      <vt:lpstr>PowerPoint Presentation</vt:lpstr>
      <vt:lpstr>PowerPoint Presentation</vt:lpstr>
      <vt:lpstr>PowerPoint Presentation</vt:lpstr>
      <vt:lpstr>Factors Which Should be Observed and Recorded During Oxytocin Infusion</vt:lpstr>
      <vt:lpstr>Possible Complications of Oxytocin Use</vt:lpstr>
      <vt:lpstr>Medical Induction cntd…</vt:lpstr>
      <vt:lpstr>Bishops score</vt:lpstr>
      <vt:lpstr>PowerPoint Presentation</vt:lpstr>
      <vt:lpstr>Surgical Induction (Amniotomy)</vt:lpstr>
      <vt:lpstr>PowerPoint Presentation</vt:lpstr>
      <vt:lpstr>Hazards Associated with Artificial Rupture of Membranes (ARM)</vt:lpstr>
      <vt:lpstr>Responsibilities of the MW &amp; care of a mother for induction of labour</vt:lpstr>
      <vt:lpstr>PowerPoint Presentation</vt:lpstr>
      <vt:lpstr> ABNORMAL LABOUR </vt:lpstr>
      <vt:lpstr>PowerPoint Presentation</vt:lpstr>
      <vt:lpstr>PowerPoint Presentation</vt:lpstr>
      <vt:lpstr>PowerPoint Presentation</vt:lpstr>
      <vt:lpstr>CAUSES </vt:lpstr>
      <vt:lpstr>PowerPoint Presentation</vt:lpstr>
      <vt:lpstr>PowerPoint Presentation</vt:lpstr>
      <vt:lpstr>PowerPoint Presentation</vt:lpstr>
      <vt:lpstr>PowerPoint Presentation</vt:lpstr>
      <vt:lpstr>PowerPoint Presentation</vt:lpstr>
      <vt:lpstr>DIAGNOSIS OF PROLONGED LABOUR</vt:lpstr>
      <vt:lpstr>PowerPoint Presentation</vt:lpstr>
      <vt:lpstr>PowerPoint Presentation</vt:lpstr>
      <vt:lpstr>PowerPoint Presentation</vt:lpstr>
      <vt:lpstr> MGT OF PROLONGED LABOUR </vt:lpstr>
      <vt:lpstr>PowerPoint Presentation</vt:lpstr>
      <vt:lpstr>PowerPoint Presentation</vt:lpstr>
      <vt:lpstr>PowerPoint Presentation</vt:lpstr>
      <vt:lpstr>PowerPoint Presentation</vt:lpstr>
      <vt:lpstr> TRIAL OF LABOUR </vt:lpstr>
      <vt:lpstr>INDICATIONS FOR TRIAL OF LABOUR </vt:lpstr>
      <vt:lpstr> CONTRAINDICATING FACTORS TO TRIAL OF LABOUR </vt:lpstr>
      <vt:lpstr>PowerPoint Presentation</vt:lpstr>
      <vt:lpstr>Mgt of trial of labour </vt:lpstr>
      <vt:lpstr>PowerPoint Presentation</vt:lpstr>
      <vt:lpstr>PowerPoint Presentation</vt:lpstr>
      <vt:lpstr>PowerPoint Presentation</vt:lpstr>
      <vt:lpstr>TRIAL OF SCAR</vt:lpstr>
      <vt:lpstr>Conditions for trial of scar </vt:lpstr>
      <vt:lpstr>CRITERIA</vt:lpstr>
      <vt:lpstr> Predictors of decreased chances of success </vt:lpstr>
      <vt:lpstr>Increased rate of uterine rupture </vt:lpstr>
      <vt:lpstr>OBSTRUCTED LABOUR</vt:lpstr>
      <vt:lpstr>PowerPoint Presentation</vt:lpstr>
      <vt:lpstr>Factors associated with obstructed labour </vt:lpstr>
      <vt:lpstr>Causes of obstructed labour </vt:lpstr>
      <vt:lpstr>Diagnosis of obstructed labour </vt:lpstr>
      <vt:lpstr>PowerPoint Presentation</vt:lpstr>
      <vt:lpstr>PowerPoint Presentation</vt:lpstr>
      <vt:lpstr>PowerPoint Presentation</vt:lpstr>
      <vt:lpstr>PowerPoint Presentation</vt:lpstr>
      <vt:lpstr>MANAGEMENT OF OBSTRUCTED LABOUR </vt:lpstr>
      <vt:lpstr>PowerPoint Presentation</vt:lpstr>
      <vt:lpstr>PowerPoint Presentation</vt:lpstr>
      <vt:lpstr>Complications of obstructed labour </vt:lpstr>
      <vt:lpstr>PowerPoint Presentation</vt:lpstr>
      <vt:lpstr>REFERRAL PROCESS </vt:lpstr>
      <vt:lpstr>OBSTETRIC EMERGENCIES</vt:lpstr>
      <vt:lpstr>Broad objective:</vt:lpstr>
      <vt:lpstr>RUPTURE OF THE UTERUS</vt:lpstr>
      <vt:lpstr>PowerPoint Presentation</vt:lpstr>
      <vt:lpstr>PowerPoint Presentation</vt:lpstr>
      <vt:lpstr>Complete rupture</vt:lpstr>
      <vt:lpstr>Incomplete or Extra Peritoneal</vt:lpstr>
      <vt:lpstr>PREDISPOSING FACTORS</vt:lpstr>
      <vt:lpstr>Diagnosis of ruptured uterus </vt:lpstr>
      <vt:lpstr>PowerPoint Presentation</vt:lpstr>
      <vt:lpstr>PowerPoint Presentation</vt:lpstr>
      <vt:lpstr>Signs of ruptured uterus</vt:lpstr>
      <vt:lpstr>The Causes of Ruptured Uterus </vt:lpstr>
      <vt:lpstr>The Causes of Ruptured Uterus ctd</vt:lpstr>
      <vt:lpstr>Early Signs of Scar Rupture</vt:lpstr>
      <vt:lpstr>Early Signs of Scar Rupture ctd</vt:lpstr>
      <vt:lpstr>The Late Signs of Scar Rupture</vt:lpstr>
      <vt:lpstr>The Late Signs of Scar Rupture ctd</vt:lpstr>
      <vt:lpstr>PowerPoint Presentation</vt:lpstr>
      <vt:lpstr>PowerPoint Presentation</vt:lpstr>
      <vt:lpstr>The management of a ruptured uterus </vt:lpstr>
      <vt:lpstr>The management of a ruptured uterus ctd</vt:lpstr>
      <vt:lpstr>PowerPoint Presentation</vt:lpstr>
      <vt:lpstr>Complications of ruptured uterus</vt:lpstr>
      <vt:lpstr>Prevention of Uterus Rupture</vt:lpstr>
      <vt:lpstr> CORD PRESENTATION</vt:lpstr>
      <vt:lpstr>PowerPoint Presentation</vt:lpstr>
      <vt:lpstr>Mgt of cord presentation</vt:lpstr>
      <vt:lpstr>CORD PROLAPSE</vt:lpstr>
      <vt:lpstr>PowerPoint Presentation</vt:lpstr>
      <vt:lpstr>PowerPoint Presentation</vt:lpstr>
      <vt:lpstr>Potential predisposing risk factors </vt:lpstr>
      <vt:lpstr>PowerPoint Presentation</vt:lpstr>
      <vt:lpstr>Causes of Cord Prolapse</vt:lpstr>
      <vt:lpstr>Causes of Cord Prolapse ctd</vt:lpstr>
      <vt:lpstr>Management of Cord Prolapse</vt:lpstr>
      <vt:lpstr>Knee chest position</vt:lpstr>
      <vt:lpstr>PowerPoint Presentation</vt:lpstr>
      <vt:lpstr>PowerPoint Presentation</vt:lpstr>
      <vt:lpstr>Subsequent Management </vt:lpstr>
      <vt:lpstr>Precautions to take in order to avoid complications </vt:lpstr>
      <vt:lpstr>VASA PRAEVIA</vt:lpstr>
      <vt:lpstr>Ruptured vasa praevia</vt:lpstr>
      <vt:lpstr>DIAGNOSIS</vt:lpstr>
      <vt:lpstr>Management of Vasa Praevia</vt:lpstr>
      <vt:lpstr>SHOULDER DYSTOCIA</vt:lpstr>
      <vt:lpstr>PowerPoint Presentation</vt:lpstr>
      <vt:lpstr>INCIDENCE</vt:lpstr>
      <vt:lpstr>PREDISPOSING FACTORS</vt:lpstr>
      <vt:lpstr>PowerPoint Presentation</vt:lpstr>
      <vt:lpstr>Warning signs </vt:lpstr>
      <vt:lpstr>MANAGEMENT OF SHOULDER DYSTOCIA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MANOEUVRES OF LAST RESORT FOR SHOULDER DYSTOCIA </vt:lpstr>
      <vt:lpstr>PowerPoint Presentation</vt:lpstr>
      <vt:lpstr>PowerPoint Presentation</vt:lpstr>
      <vt:lpstr>COMPLICATIONS OF SHOULDER DYSTOCIA: </vt:lpstr>
      <vt:lpstr>PowerPoint Presentation</vt:lpstr>
      <vt:lpstr>Prevention </vt:lpstr>
      <vt:lpstr>AMNIOTIC FLUID EMBOLISM</vt:lpstr>
      <vt:lpstr>PowerPoint Presentation</vt:lpstr>
      <vt:lpstr>Predisposing factors to amniotic fluid embolism</vt:lpstr>
      <vt:lpstr>Signs &amp; symptoms of amniotic fluid embolism</vt:lpstr>
      <vt:lpstr>Signs &amp; symptoms of amniotic fluid embolism ctd</vt:lpstr>
      <vt:lpstr>Clinical signs &amp; symptoms</vt:lpstr>
      <vt:lpstr>Management of Amniotic Fluid Embolism</vt:lpstr>
      <vt:lpstr>Complications of amniotic fluid embolism</vt:lpstr>
      <vt:lpstr>Effect of amniotic fluid embolism on the foetus</vt:lpstr>
      <vt:lpstr> ACUTE INVERSION OF THE UTERUS </vt:lpstr>
      <vt:lpstr>Inversion can be classified as follows:</vt:lpstr>
      <vt:lpstr>PowerPoint Presentation</vt:lpstr>
      <vt:lpstr>Causes of acute uterine inversion</vt:lpstr>
      <vt:lpstr>Causes of acute uterine inversion ctd…</vt:lpstr>
      <vt:lpstr>Warning signs &amp; diagnosis</vt:lpstr>
      <vt:lpstr>Management of acute uterine inversion</vt:lpstr>
      <vt:lpstr>BASIC LIFE SUPPORT MEASURES</vt:lpstr>
      <vt:lpstr>PowerPoint Presentation</vt:lpstr>
      <vt:lpstr>OBSTETRIC SHOCK</vt:lpstr>
      <vt:lpstr>Classification/types of shock</vt:lpstr>
      <vt:lpstr>The causes of obstetric shock</vt:lpstr>
      <vt:lpstr>Management of Hypovolaemic Shock</vt:lpstr>
      <vt:lpstr>Management of Hypovolaemic Shock ctd…</vt:lpstr>
      <vt:lpstr>PowerPoint Presentation</vt:lpstr>
      <vt:lpstr>PowerPoint Presentation</vt:lpstr>
      <vt:lpstr>Septic Shock</vt:lpstr>
      <vt:lpstr>Drug therapy for septic shock</vt:lpstr>
      <vt:lpstr>PowerPoint Presentation</vt:lpstr>
      <vt:lpstr>OBSTETRIC OPERATIONS </vt:lpstr>
      <vt:lpstr>PowerPoint Presentation</vt:lpstr>
      <vt:lpstr>CAESAREAN SECTION</vt:lpstr>
      <vt:lpstr>INDICATIONS OF A C/S</vt:lpstr>
      <vt:lpstr>PowerPoint Presentation</vt:lpstr>
      <vt:lpstr>PowerPoint Presentation</vt:lpstr>
      <vt:lpstr>PowerPoint Presentation</vt:lpstr>
      <vt:lpstr>Types of Caesarean Section</vt:lpstr>
      <vt:lpstr>PowerPoint Presentation</vt:lpstr>
      <vt:lpstr>PowerPoint Presentation</vt:lpstr>
      <vt:lpstr>Advantages of lower segment section are;</vt:lpstr>
      <vt:lpstr>Classical Caesarean Section</vt:lpstr>
      <vt:lpstr>Extra Peritoneal Caesarean Section Procedure</vt:lpstr>
      <vt:lpstr>Caesarean Section Hysterectomy</vt:lpstr>
      <vt:lpstr>Elective Caesarean Section </vt:lpstr>
      <vt:lpstr>PowerPoint Presentation</vt:lpstr>
      <vt:lpstr>PowerPoint Presentation</vt:lpstr>
      <vt:lpstr>Emergency caesarean section</vt:lpstr>
      <vt:lpstr>Definite Indications of an emergency caesarean section</vt:lpstr>
      <vt:lpstr>Pre-Operative Care For Elective Caesarean Section</vt:lpstr>
      <vt:lpstr>PowerPoint Presentation</vt:lpstr>
      <vt:lpstr>PowerPoint Presentation</vt:lpstr>
      <vt:lpstr>Post Operative Care</vt:lpstr>
      <vt:lpstr>PowerPoint Presentation</vt:lpstr>
      <vt:lpstr>Care in the postnatal ward</vt:lpstr>
      <vt:lpstr>PowerPoint Presentation</vt:lpstr>
      <vt:lpstr>PowerPoint Presentation</vt:lpstr>
      <vt:lpstr>Complications </vt:lpstr>
      <vt:lpstr>PowerPoint Presentation</vt:lpstr>
      <vt:lpstr>INTRODUCTION TO VACUUM EXTRACTION( VENTOUSE DELIVERY)</vt:lpstr>
      <vt:lpstr>PowerPoint Presentation</vt:lpstr>
      <vt:lpstr>advantages</vt:lpstr>
      <vt:lpstr>disadvantages</vt:lpstr>
      <vt:lpstr>chignon</vt:lpstr>
      <vt:lpstr>The vacuum Extractor</vt:lpstr>
      <vt:lpstr>Prerequisites for vacuum</vt:lpstr>
      <vt:lpstr> Indications for vacuum delivery: </vt:lpstr>
      <vt:lpstr>Contraindications to Vacuum Extraction</vt:lpstr>
      <vt:lpstr>THE PROCEDURE</vt:lpstr>
      <vt:lpstr>PowerPoint Presentation</vt:lpstr>
      <vt:lpstr>PowerPoint Presentation</vt:lpstr>
      <vt:lpstr>PowerPoint Presentation</vt:lpstr>
      <vt:lpstr>PowerPoint Presentation</vt:lpstr>
      <vt:lpstr>PowerPoint Presentation</vt:lpstr>
      <vt:lpstr>PowerPoint Presentation</vt:lpstr>
      <vt:lpstr>Complications of vacuum extraction</vt:lpstr>
      <vt:lpstr>cephallhaematoma</vt:lpstr>
      <vt:lpstr>INTRODUCTION TO FORCEPS DELIVERY</vt:lpstr>
      <vt:lpstr>PowerPoint Presentation</vt:lpstr>
      <vt:lpstr>forceps</vt:lpstr>
      <vt:lpstr>PowerPoint Presentation</vt:lpstr>
      <vt:lpstr>PowerPoint Presentation</vt:lpstr>
      <vt:lpstr>PowerPoint Presentation</vt:lpstr>
      <vt:lpstr>types of forceps</vt:lpstr>
      <vt:lpstr>PowerPoint Presentation</vt:lpstr>
      <vt:lpstr>PowerPoint Presentation</vt:lpstr>
      <vt:lpstr>Types of Forceps Delivery</vt:lpstr>
      <vt:lpstr>PowerPoint Presentation</vt:lpstr>
      <vt:lpstr>PowerPoint Presentation</vt:lpstr>
      <vt:lpstr>Pre-requisites for forceps delivery</vt:lpstr>
      <vt:lpstr>procedure</vt:lpstr>
      <vt:lpstr>PowerPoint Presentation</vt:lpstr>
      <vt:lpstr>PowerPoint Presentation</vt:lpstr>
      <vt:lpstr>PowerPoint Presentation</vt:lpstr>
      <vt:lpstr>PowerPoint Presentation</vt:lpstr>
      <vt:lpstr>Indications for use of forceps delivery</vt:lpstr>
      <vt:lpstr>contraindications</vt:lpstr>
      <vt:lpstr>Complications of forceps delivery </vt:lpstr>
      <vt:lpstr>PowerPoint Presentation</vt:lpstr>
      <vt:lpstr>SYMPHYSIOTOMY</vt:lpstr>
      <vt:lpstr> Indications for symphysiotomy </vt:lpstr>
      <vt:lpstr>PowerPoint Presentation</vt:lpstr>
      <vt:lpstr>Complications of symphysiotomy</vt:lpstr>
      <vt:lpstr>MALPOSITIONS OF THE OCCIPUT &amp; MALPRESENTATIONS</vt:lpstr>
      <vt:lpstr>PowerPoint Presentation</vt:lpstr>
      <vt:lpstr>OCCIPITO POSTERIOR POSITION(OPP)</vt:lpstr>
      <vt:lpstr>PowerPoint Presentation</vt:lpstr>
      <vt:lpstr>PowerPoint Presentation</vt:lpstr>
      <vt:lpstr>Causes </vt:lpstr>
      <vt:lpstr>Antenatal diagnosis</vt:lpstr>
      <vt:lpstr>PowerPoint Presentation</vt:lpstr>
      <vt:lpstr>Diagnosis during labour</vt:lpstr>
      <vt:lpstr>PowerPoint Presentation</vt:lpstr>
      <vt:lpstr>PowerPoint Presentation</vt:lpstr>
      <vt:lpstr>Care in labour</vt:lpstr>
      <vt:lpstr>Care during first stage of labour</vt:lpstr>
      <vt:lpstr>PowerPoint Presentation</vt:lpstr>
      <vt:lpstr>Care during second stage of labour</vt:lpstr>
      <vt:lpstr>Characteristics of Long Internal Rotation( mechanism of right opp)</vt:lpstr>
      <vt:lpstr>PowerPoint Presentation</vt:lpstr>
      <vt:lpstr>PowerPoint Presentation</vt:lpstr>
      <vt:lpstr>PowerPoint Presentation</vt:lpstr>
      <vt:lpstr>Possible course and outcomes of labour</vt:lpstr>
      <vt:lpstr>Short internal Rotation-persistent opp</vt:lpstr>
      <vt:lpstr>diagnosis</vt:lpstr>
      <vt:lpstr>PowerPoint Presentation</vt:lpstr>
      <vt:lpstr>Management of Face to Pubis Delivery</vt:lpstr>
      <vt:lpstr>PowerPoint Presentation</vt:lpstr>
      <vt:lpstr>PowerPoint Presentation</vt:lpstr>
      <vt:lpstr>Deep transverse arrest</vt:lpstr>
      <vt:lpstr>diagnosis</vt:lpstr>
      <vt:lpstr>Management of Deep Transverse Arrest</vt:lpstr>
      <vt:lpstr>Conversion to Face or Brow presentation </vt:lpstr>
      <vt:lpstr>Complications associated with OPP</vt:lpstr>
      <vt:lpstr>FACE PRESENTATION</vt:lpstr>
      <vt:lpstr>PowerPoint Presentation</vt:lpstr>
      <vt:lpstr>PowerPoint Presentation</vt:lpstr>
      <vt:lpstr>causes</vt:lpstr>
      <vt:lpstr>Causes cntd…</vt:lpstr>
      <vt:lpstr>Causes cntd…</vt:lpstr>
      <vt:lpstr>Abdominal and Per Vaginal Diagnosis of a Face Presentation</vt:lpstr>
      <vt:lpstr>PowerPoint Presentation</vt:lpstr>
      <vt:lpstr>PowerPoint Presentation</vt:lpstr>
      <vt:lpstr>PowerPoint Presentation</vt:lpstr>
      <vt:lpstr>PowerPoint Presentation</vt:lpstr>
      <vt:lpstr>Mechanism of a left mentoanterior position</vt:lpstr>
      <vt:lpstr>PowerPoint Presentation</vt:lpstr>
      <vt:lpstr>PowerPoint Presentation</vt:lpstr>
      <vt:lpstr>PowerPoint Presentation</vt:lpstr>
      <vt:lpstr>Possible course &amp; outcome of labour</vt:lpstr>
      <vt:lpstr>Management of Labour in Face Presentation</vt:lpstr>
      <vt:lpstr>PowerPoint Presentation</vt:lpstr>
      <vt:lpstr>Management of labour cntd…</vt:lpstr>
      <vt:lpstr>PowerPoint Presentation</vt:lpstr>
      <vt:lpstr>PowerPoint Presentation</vt:lpstr>
      <vt:lpstr>PowerPoint Presentation</vt:lpstr>
      <vt:lpstr>PowerPoint Presentation</vt:lpstr>
      <vt:lpstr>Complications of face presentation</vt:lpstr>
      <vt:lpstr>PowerPoint Presentation</vt:lpstr>
      <vt:lpstr>BREECH PRESENTATION</vt:lpstr>
      <vt:lpstr>Factors contributing to breech presentation are</vt:lpstr>
      <vt:lpstr>Types of breech presentation &amp; position</vt:lpstr>
      <vt:lpstr>PowerPoint Presentation</vt:lpstr>
      <vt:lpstr>PowerPoint Presentation</vt:lpstr>
      <vt:lpstr>PowerPoint Presentation</vt:lpstr>
      <vt:lpstr>Causes of breech presentation</vt:lpstr>
      <vt:lpstr>Diagnosis of breech presentation</vt:lpstr>
      <vt:lpstr>PowerPoint Presentation</vt:lpstr>
      <vt:lpstr>PowerPoint Presentation</vt:lpstr>
      <vt:lpstr>Pre-Natal Management of Breech Presentation</vt:lpstr>
      <vt:lpstr>ANTENATAL MANAGEMENT</vt:lpstr>
      <vt:lpstr>External cephalic version(ECV)</vt:lpstr>
      <vt:lpstr>Procedure of performing ECV</vt:lpstr>
      <vt:lpstr>PowerPoint Presentation</vt:lpstr>
      <vt:lpstr>Complications of ECV</vt:lpstr>
      <vt:lpstr>Contraindications of ECV</vt:lpstr>
      <vt:lpstr>Mechanism of Labour in a Left Sacro Anterior (LSA) Position</vt:lpstr>
      <vt:lpstr>Summary of LSA Position</vt:lpstr>
      <vt:lpstr>Descent</vt:lpstr>
      <vt:lpstr>Internal Rotation of the Buttocks</vt:lpstr>
      <vt:lpstr>Lateral Flexion of the Body </vt:lpstr>
      <vt:lpstr>Restitution of the Buttock</vt:lpstr>
      <vt:lpstr>Internal Rotation of the Shoulders</vt:lpstr>
      <vt:lpstr>Internal Rotation of the Head</vt:lpstr>
      <vt:lpstr>External Rotation of the Body</vt:lpstr>
      <vt:lpstr>Birth of the Head</vt:lpstr>
      <vt:lpstr>Management of labour</vt:lpstr>
      <vt:lpstr>2nd stage</vt:lpstr>
      <vt:lpstr>PowerPoint Presentation</vt:lpstr>
      <vt:lpstr>PowerPoint Presentation</vt:lpstr>
      <vt:lpstr>PowerPoint Presentation</vt:lpstr>
      <vt:lpstr>Types of delivery</vt:lpstr>
      <vt:lpstr>PowerPoint Presentation</vt:lpstr>
      <vt:lpstr>PowerPoint Presentation</vt:lpstr>
      <vt:lpstr>2nd stage breech with extended legs</vt:lpstr>
      <vt:lpstr>PowerPoint Presentation</vt:lpstr>
      <vt:lpstr>PowerPoint Presentation</vt:lpstr>
      <vt:lpstr>PowerPoint Presentation</vt:lpstr>
      <vt:lpstr>PowerPoint Presentation</vt:lpstr>
      <vt:lpstr>Mauriceau-smellie-veit manoeuvre</vt:lpstr>
      <vt:lpstr>PowerPoint Presentation</vt:lpstr>
      <vt:lpstr>PowerPoint Presentation</vt:lpstr>
      <vt:lpstr>Delivery of extended arms (lovset manoeuvre)</vt:lpstr>
      <vt:lpstr>PowerPoint Presentation</vt:lpstr>
      <vt:lpstr>Causes of Delayed Breech</vt:lpstr>
      <vt:lpstr>Delay in the Birth of the Head</vt:lpstr>
      <vt:lpstr>Complications of breech presentation</vt:lpstr>
      <vt:lpstr>PowerPoint Presentation</vt:lpstr>
      <vt:lpstr>Complications cntd…</vt:lpstr>
      <vt:lpstr>SHOULDER PRESENTATION</vt:lpstr>
      <vt:lpstr>Causes of shoulder presentation</vt:lpstr>
      <vt:lpstr>Causes of shoulder presentation cntd…</vt:lpstr>
      <vt:lpstr>Diagnosis of shoulder presentation</vt:lpstr>
      <vt:lpstr>Intrapartum diagnosis</vt:lpstr>
      <vt:lpstr>PowerPoint Presentation</vt:lpstr>
      <vt:lpstr>Possible outcome</vt:lpstr>
      <vt:lpstr>management</vt:lpstr>
      <vt:lpstr>PowerPoint Presentation</vt:lpstr>
      <vt:lpstr>Mgt cntd…</vt:lpstr>
      <vt:lpstr>complications</vt:lpstr>
      <vt:lpstr>BROW PRESENTATION</vt:lpstr>
      <vt:lpstr>Causes of brow presentation </vt:lpstr>
      <vt:lpstr>Diagnosis of brow presentation</vt:lpstr>
      <vt:lpstr>Management</vt:lpstr>
      <vt:lpstr>complications</vt:lpstr>
      <vt:lpstr>UNSTABLE LIE</vt:lpstr>
      <vt:lpstr>Causes of unstable lie</vt:lpstr>
      <vt:lpstr>Management of unstable lie</vt:lpstr>
      <vt:lpstr>PowerPoint Presentation</vt:lpstr>
      <vt:lpstr>complications</vt:lpstr>
      <vt:lpstr>COMPOUND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II MIDWIFERY COURSE OUTLINE</dc:title>
  <dc:creator>martha njeri kairu</dc:creator>
  <cp:lastModifiedBy>Morris Mugambi</cp:lastModifiedBy>
  <cp:revision>86</cp:revision>
  <dcterms:created xsi:type="dcterms:W3CDTF">2013-08-21T12:47:34Z</dcterms:created>
  <dcterms:modified xsi:type="dcterms:W3CDTF">2020-04-20T06:53:35Z</dcterms:modified>
</cp:coreProperties>
</file>