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notesSlides/notesSlide1.xml" ContentType="application/vnd.openxmlformats-officedocument.presentationml.notes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notesSlides/notesSlide2.xml" ContentType="application/vnd.openxmlformats-officedocument.presentationml.notesSlide+xml"/>
  <Override PartName="/ppt/slides/slide263.xml" ContentType="application/vnd.openxmlformats-officedocument.presentationml.slide+xml"/>
  <Override PartName="/ppt/slides/slide264.xml" ContentType="application/vnd.openxmlformats-officedocument.presentationml.slide+xml"/>
  <Override PartName="/ppt/notesSlides/notesSlide3.xml" ContentType="application/vnd.openxmlformats-officedocument.presentationml.notes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notesSlides/notesSlide4.xml" ContentType="application/vnd.openxmlformats-officedocument.presentationml.notes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notesSlides/notesSlide5.xml" ContentType="application/vnd.openxmlformats-officedocument.presentationml.notesSlide+xml"/>
  <Override PartName="/ppt/slides/slide318.xml" ContentType="application/vnd.openxmlformats-officedocument.presentationml.slide+xml"/>
  <Override PartName="/ppt/slides/slide319.xml" ContentType="application/vnd.openxmlformats-officedocument.presentationml.slide+xml"/>
  <Override PartName="/ppt/notesSlides/notesSlide6.xml" ContentType="application/vnd.openxmlformats-officedocument.presentationml.notesSlide+xml"/>
  <Override PartName="/ppt/slides/slide320.xml" ContentType="application/vnd.openxmlformats-officedocument.presentationml.slide+xml"/>
  <Override PartName="/ppt/notesSlides/notesSlide7.xml" ContentType="application/vnd.openxmlformats-officedocument.presentationml.notesSlide+xml"/>
  <Override PartName="/ppt/slides/slide321.xml" ContentType="application/vnd.openxmlformats-officedocument.presentationml.slide+xml"/>
  <Override PartName="/ppt/notesSlides/notesSlide8.xml" ContentType="application/vnd.openxmlformats-officedocument.presentationml.notesSlide+xml"/>
  <Override PartName="/ppt/slides/slide322.xml" ContentType="application/vnd.openxmlformats-officedocument.presentationml.slide+xml"/>
  <Override PartName="/ppt/notesSlides/notesSlide9.xml" ContentType="application/vnd.openxmlformats-officedocument.presentationml.notes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7" r:id="rId283"/>
    <p:sldId id="538" r:id="rId284"/>
    <p:sldId id="539"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89" r:id="rId335"/>
    <p:sldId id="590" r:id="rId336"/>
    <p:sldId id="591" r:id="rId337"/>
    <p:sldId id="592"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slide" Target="slides/slide215.xml"/><Relationship Id="rId218" Type="http://schemas.openxmlformats.org/officeDocument/2006/relationships/slide" Target="slides/slide216.xml"/><Relationship Id="rId219" Type="http://schemas.openxmlformats.org/officeDocument/2006/relationships/slide" Target="slides/slide217.xml"/><Relationship Id="rId220" Type="http://schemas.openxmlformats.org/officeDocument/2006/relationships/slide" Target="slides/slide218.xml"/><Relationship Id="rId221" Type="http://schemas.openxmlformats.org/officeDocument/2006/relationships/slide" Target="slides/slide219.xml"/><Relationship Id="rId222" Type="http://schemas.openxmlformats.org/officeDocument/2006/relationships/slide" Target="slides/slide220.xml"/><Relationship Id="rId223" Type="http://schemas.openxmlformats.org/officeDocument/2006/relationships/slide" Target="slides/slide221.xml"/><Relationship Id="rId224" Type="http://schemas.openxmlformats.org/officeDocument/2006/relationships/slide" Target="slides/slide222.xml"/><Relationship Id="rId225" Type="http://schemas.openxmlformats.org/officeDocument/2006/relationships/slide" Target="slides/slide223.xml"/><Relationship Id="rId226" Type="http://schemas.openxmlformats.org/officeDocument/2006/relationships/slide" Target="slides/slide224.xml"/><Relationship Id="rId227" Type="http://schemas.openxmlformats.org/officeDocument/2006/relationships/slide" Target="slides/slide225.xml"/><Relationship Id="rId228" Type="http://schemas.openxmlformats.org/officeDocument/2006/relationships/slide" Target="slides/slide226.xml"/><Relationship Id="rId229" Type="http://schemas.openxmlformats.org/officeDocument/2006/relationships/slide" Target="slides/slide227.xml"/><Relationship Id="rId230" Type="http://schemas.openxmlformats.org/officeDocument/2006/relationships/slide" Target="slides/slide228.xml"/><Relationship Id="rId231" Type="http://schemas.openxmlformats.org/officeDocument/2006/relationships/slide" Target="slides/slide229.xml"/><Relationship Id="rId232" Type="http://schemas.openxmlformats.org/officeDocument/2006/relationships/slide" Target="slides/slide230.xml"/><Relationship Id="rId233" Type="http://schemas.openxmlformats.org/officeDocument/2006/relationships/slide" Target="slides/slide231.xml"/><Relationship Id="rId234" Type="http://schemas.openxmlformats.org/officeDocument/2006/relationships/slide" Target="slides/slide232.xml"/><Relationship Id="rId235" Type="http://schemas.openxmlformats.org/officeDocument/2006/relationships/slide" Target="slides/slide233.xml"/><Relationship Id="rId236" Type="http://schemas.openxmlformats.org/officeDocument/2006/relationships/slide" Target="slides/slide234.xml"/><Relationship Id="rId237" Type="http://schemas.openxmlformats.org/officeDocument/2006/relationships/slide" Target="slides/slide235.xml"/><Relationship Id="rId238" Type="http://schemas.openxmlformats.org/officeDocument/2006/relationships/slide" Target="slides/slide236.xml"/><Relationship Id="rId239" Type="http://schemas.openxmlformats.org/officeDocument/2006/relationships/slide" Target="slides/slide237.xml"/><Relationship Id="rId240" Type="http://schemas.openxmlformats.org/officeDocument/2006/relationships/slide" Target="slides/slide238.xml"/><Relationship Id="rId241" Type="http://schemas.openxmlformats.org/officeDocument/2006/relationships/slide" Target="slides/slide239.xml"/><Relationship Id="rId242" Type="http://schemas.openxmlformats.org/officeDocument/2006/relationships/slide" Target="slides/slide240.xml"/><Relationship Id="rId243" Type="http://schemas.openxmlformats.org/officeDocument/2006/relationships/slide" Target="slides/slide241.xml"/><Relationship Id="rId244" Type="http://schemas.openxmlformats.org/officeDocument/2006/relationships/slide" Target="slides/slide242.xml"/><Relationship Id="rId245" Type="http://schemas.openxmlformats.org/officeDocument/2006/relationships/slide" Target="slides/slide243.xml"/><Relationship Id="rId246" Type="http://schemas.openxmlformats.org/officeDocument/2006/relationships/slide" Target="slides/slide244.xml"/><Relationship Id="rId247" Type="http://schemas.openxmlformats.org/officeDocument/2006/relationships/slide" Target="slides/slide245.xml"/><Relationship Id="rId248" Type="http://schemas.openxmlformats.org/officeDocument/2006/relationships/slide" Target="slides/slide246.xml"/><Relationship Id="rId249" Type="http://schemas.openxmlformats.org/officeDocument/2006/relationships/slide" Target="slides/slide247.xml"/><Relationship Id="rId250" Type="http://schemas.openxmlformats.org/officeDocument/2006/relationships/slide" Target="slides/slide248.xml"/><Relationship Id="rId251" Type="http://schemas.openxmlformats.org/officeDocument/2006/relationships/slide" Target="slides/slide249.xml"/><Relationship Id="rId252" Type="http://schemas.openxmlformats.org/officeDocument/2006/relationships/slide" Target="slides/slide250.xml"/><Relationship Id="rId253" Type="http://schemas.openxmlformats.org/officeDocument/2006/relationships/slide" Target="slides/slide251.xml"/><Relationship Id="rId254" Type="http://schemas.openxmlformats.org/officeDocument/2006/relationships/slide" Target="slides/slide252.xml"/><Relationship Id="rId255" Type="http://schemas.openxmlformats.org/officeDocument/2006/relationships/slide" Target="slides/slide253.xml"/><Relationship Id="rId256" Type="http://schemas.openxmlformats.org/officeDocument/2006/relationships/slide" Target="slides/slide254.xml"/><Relationship Id="rId257" Type="http://schemas.openxmlformats.org/officeDocument/2006/relationships/slide" Target="slides/slide255.xml"/><Relationship Id="rId258" Type="http://schemas.openxmlformats.org/officeDocument/2006/relationships/slide" Target="slides/slide256.xml"/><Relationship Id="rId259" Type="http://schemas.openxmlformats.org/officeDocument/2006/relationships/slide" Target="slides/slide257.xml"/><Relationship Id="rId260" Type="http://schemas.openxmlformats.org/officeDocument/2006/relationships/slide" Target="slides/slide258.xml"/><Relationship Id="rId261" Type="http://schemas.openxmlformats.org/officeDocument/2006/relationships/slide" Target="slides/slide259.xml"/><Relationship Id="rId262" Type="http://schemas.openxmlformats.org/officeDocument/2006/relationships/slide" Target="slides/slide260.xml"/><Relationship Id="rId263" Type="http://schemas.openxmlformats.org/officeDocument/2006/relationships/slide" Target="slides/slide261.xml"/><Relationship Id="rId264" Type="http://schemas.openxmlformats.org/officeDocument/2006/relationships/slide" Target="slides/slide262.xml"/><Relationship Id="rId265" Type="http://schemas.openxmlformats.org/officeDocument/2006/relationships/slide" Target="slides/slide263.xml"/><Relationship Id="rId266" Type="http://schemas.openxmlformats.org/officeDocument/2006/relationships/slide" Target="slides/slide264.xml"/><Relationship Id="rId267" Type="http://schemas.openxmlformats.org/officeDocument/2006/relationships/slide" Target="slides/slide265.xml"/><Relationship Id="rId268" Type="http://schemas.openxmlformats.org/officeDocument/2006/relationships/slide" Target="slides/slide266.xml"/><Relationship Id="rId269" Type="http://schemas.openxmlformats.org/officeDocument/2006/relationships/slide" Target="slides/slide267.xml"/><Relationship Id="rId270" Type="http://schemas.openxmlformats.org/officeDocument/2006/relationships/slide" Target="slides/slide268.xml"/><Relationship Id="rId271" Type="http://schemas.openxmlformats.org/officeDocument/2006/relationships/slide" Target="slides/slide269.xml"/><Relationship Id="rId272" Type="http://schemas.openxmlformats.org/officeDocument/2006/relationships/slide" Target="slides/slide270.xml"/><Relationship Id="rId273" Type="http://schemas.openxmlformats.org/officeDocument/2006/relationships/slide" Target="slides/slide271.xml"/><Relationship Id="rId274" Type="http://schemas.openxmlformats.org/officeDocument/2006/relationships/slide" Target="slides/slide272.xml"/><Relationship Id="rId275" Type="http://schemas.openxmlformats.org/officeDocument/2006/relationships/slide" Target="slides/slide273.xml"/><Relationship Id="rId276" Type="http://schemas.openxmlformats.org/officeDocument/2006/relationships/slide" Target="slides/slide274.xml"/><Relationship Id="rId277" Type="http://schemas.openxmlformats.org/officeDocument/2006/relationships/slide" Target="slides/slide275.xml"/><Relationship Id="rId278" Type="http://schemas.openxmlformats.org/officeDocument/2006/relationships/slide" Target="slides/slide276.xml"/><Relationship Id="rId279" Type="http://schemas.openxmlformats.org/officeDocument/2006/relationships/slide" Target="slides/slide277.xml"/><Relationship Id="rId280" Type="http://schemas.openxmlformats.org/officeDocument/2006/relationships/slide" Target="slides/slide278.xml"/><Relationship Id="rId281" Type="http://schemas.openxmlformats.org/officeDocument/2006/relationships/slide" Target="slides/slide279.xml"/><Relationship Id="rId282" Type="http://schemas.openxmlformats.org/officeDocument/2006/relationships/slide" Target="slides/slide280.xml"/><Relationship Id="rId283" Type="http://schemas.openxmlformats.org/officeDocument/2006/relationships/slide" Target="slides/slide281.xml"/><Relationship Id="rId284" Type="http://schemas.openxmlformats.org/officeDocument/2006/relationships/slide" Target="slides/slide282.xml"/><Relationship Id="rId285" Type="http://schemas.openxmlformats.org/officeDocument/2006/relationships/slide" Target="slides/slide283.xml"/><Relationship Id="rId286" Type="http://schemas.openxmlformats.org/officeDocument/2006/relationships/slide" Target="slides/slide284.xml"/><Relationship Id="rId287" Type="http://schemas.openxmlformats.org/officeDocument/2006/relationships/slide" Target="slides/slide285.xml"/><Relationship Id="rId288" Type="http://schemas.openxmlformats.org/officeDocument/2006/relationships/slide" Target="slides/slide286.xml"/><Relationship Id="rId289" Type="http://schemas.openxmlformats.org/officeDocument/2006/relationships/slide" Target="slides/slide287.xml"/><Relationship Id="rId290" Type="http://schemas.openxmlformats.org/officeDocument/2006/relationships/slide" Target="slides/slide288.xml"/><Relationship Id="rId291" Type="http://schemas.openxmlformats.org/officeDocument/2006/relationships/slide" Target="slides/slide289.xml"/><Relationship Id="rId292" Type="http://schemas.openxmlformats.org/officeDocument/2006/relationships/slide" Target="slides/slide290.xml"/><Relationship Id="rId293" Type="http://schemas.openxmlformats.org/officeDocument/2006/relationships/slide" Target="slides/slide291.xml"/><Relationship Id="rId294" Type="http://schemas.openxmlformats.org/officeDocument/2006/relationships/slide" Target="slides/slide292.xml"/><Relationship Id="rId295" Type="http://schemas.openxmlformats.org/officeDocument/2006/relationships/slide" Target="slides/slide293.xml"/><Relationship Id="rId296" Type="http://schemas.openxmlformats.org/officeDocument/2006/relationships/slide" Target="slides/slide294.xml"/><Relationship Id="rId297" Type="http://schemas.openxmlformats.org/officeDocument/2006/relationships/slide" Target="slides/slide295.xml"/><Relationship Id="rId298" Type="http://schemas.openxmlformats.org/officeDocument/2006/relationships/slide" Target="slides/slide296.xml"/><Relationship Id="rId299" Type="http://schemas.openxmlformats.org/officeDocument/2006/relationships/slide" Target="slides/slide297.xml"/><Relationship Id="rId300" Type="http://schemas.openxmlformats.org/officeDocument/2006/relationships/slide" Target="slides/slide298.xml"/><Relationship Id="rId301" Type="http://schemas.openxmlformats.org/officeDocument/2006/relationships/slide" Target="slides/slide299.xml"/><Relationship Id="rId302" Type="http://schemas.openxmlformats.org/officeDocument/2006/relationships/slide" Target="slides/slide300.xml"/><Relationship Id="rId303" Type="http://schemas.openxmlformats.org/officeDocument/2006/relationships/slide" Target="slides/slide301.xml"/><Relationship Id="rId304" Type="http://schemas.openxmlformats.org/officeDocument/2006/relationships/slide" Target="slides/slide302.xml"/><Relationship Id="rId305" Type="http://schemas.openxmlformats.org/officeDocument/2006/relationships/slide" Target="slides/slide303.xml"/><Relationship Id="rId306" Type="http://schemas.openxmlformats.org/officeDocument/2006/relationships/slide" Target="slides/slide304.xml"/><Relationship Id="rId307" Type="http://schemas.openxmlformats.org/officeDocument/2006/relationships/slide" Target="slides/slide305.xml"/><Relationship Id="rId308" Type="http://schemas.openxmlformats.org/officeDocument/2006/relationships/slide" Target="slides/slide306.xml"/><Relationship Id="rId309" Type="http://schemas.openxmlformats.org/officeDocument/2006/relationships/slide" Target="slides/slide307.xml"/><Relationship Id="rId310" Type="http://schemas.openxmlformats.org/officeDocument/2006/relationships/slide" Target="slides/slide308.xml"/><Relationship Id="rId311" Type="http://schemas.openxmlformats.org/officeDocument/2006/relationships/slide" Target="slides/slide309.xml"/><Relationship Id="rId312" Type="http://schemas.openxmlformats.org/officeDocument/2006/relationships/slide" Target="slides/slide310.xml"/><Relationship Id="rId313" Type="http://schemas.openxmlformats.org/officeDocument/2006/relationships/slide" Target="slides/slide311.xml"/><Relationship Id="rId314" Type="http://schemas.openxmlformats.org/officeDocument/2006/relationships/slide" Target="slides/slide312.xml"/><Relationship Id="rId315" Type="http://schemas.openxmlformats.org/officeDocument/2006/relationships/slide" Target="slides/slide313.xml"/><Relationship Id="rId316" Type="http://schemas.openxmlformats.org/officeDocument/2006/relationships/slide" Target="slides/slide314.xml"/><Relationship Id="rId317" Type="http://schemas.openxmlformats.org/officeDocument/2006/relationships/slide" Target="slides/slide315.xml"/><Relationship Id="rId318" Type="http://schemas.openxmlformats.org/officeDocument/2006/relationships/slide" Target="slides/slide316.xml"/><Relationship Id="rId319" Type="http://schemas.openxmlformats.org/officeDocument/2006/relationships/slide" Target="slides/slide317.xml"/><Relationship Id="rId320" Type="http://schemas.openxmlformats.org/officeDocument/2006/relationships/slide" Target="slides/slide318.xml"/><Relationship Id="rId321" Type="http://schemas.openxmlformats.org/officeDocument/2006/relationships/slide" Target="slides/slide319.xml"/><Relationship Id="rId322" Type="http://schemas.openxmlformats.org/officeDocument/2006/relationships/slide" Target="slides/slide320.xml"/><Relationship Id="rId323" Type="http://schemas.openxmlformats.org/officeDocument/2006/relationships/slide" Target="slides/slide321.xml"/><Relationship Id="rId324" Type="http://schemas.openxmlformats.org/officeDocument/2006/relationships/slide" Target="slides/slide322.xml"/><Relationship Id="rId325" Type="http://schemas.openxmlformats.org/officeDocument/2006/relationships/slide" Target="slides/slide323.xml"/><Relationship Id="rId326" Type="http://schemas.openxmlformats.org/officeDocument/2006/relationships/slide" Target="slides/slide324.xml"/><Relationship Id="rId327" Type="http://schemas.openxmlformats.org/officeDocument/2006/relationships/slide" Target="slides/slide325.xml"/><Relationship Id="rId328" Type="http://schemas.openxmlformats.org/officeDocument/2006/relationships/slide" Target="slides/slide326.xml"/><Relationship Id="rId329" Type="http://schemas.openxmlformats.org/officeDocument/2006/relationships/slide" Target="slides/slide327.xml"/><Relationship Id="rId330" Type="http://schemas.openxmlformats.org/officeDocument/2006/relationships/slide" Target="slides/slide328.xml"/><Relationship Id="rId331" Type="http://schemas.openxmlformats.org/officeDocument/2006/relationships/slide" Target="slides/slide329.xml"/><Relationship Id="rId332" Type="http://schemas.openxmlformats.org/officeDocument/2006/relationships/slide" Target="slides/slide330.xml"/><Relationship Id="rId333" Type="http://schemas.openxmlformats.org/officeDocument/2006/relationships/slide" Target="slides/slide331.xml"/><Relationship Id="rId334" Type="http://schemas.openxmlformats.org/officeDocument/2006/relationships/slide" Target="slides/slide332.xml"/><Relationship Id="rId335" Type="http://schemas.openxmlformats.org/officeDocument/2006/relationships/slide" Target="slides/slide333.xml"/><Relationship Id="rId336" Type="http://schemas.openxmlformats.org/officeDocument/2006/relationships/slide" Target="slides/slide334.xml"/><Relationship Id="rId337" Type="http://schemas.openxmlformats.org/officeDocument/2006/relationships/slide" Target="slides/slide335.xml"/><Relationship Id="rId338" Type="http://schemas.openxmlformats.org/officeDocument/2006/relationships/slide" Target="slides/slide336.xml"/><Relationship Id="rId339" Type="http://schemas.openxmlformats.org/officeDocument/2006/relationships/slide" Target="slides/slide337.xml"/><Relationship Id="rId340" Type="http://schemas.openxmlformats.org/officeDocument/2006/relationships/slide" Target="slides/slide338.xml"/><Relationship Id="rId341" Type="http://schemas.openxmlformats.org/officeDocument/2006/relationships/slide" Target="slides/slide339.xml"/><Relationship Id="rId342" Type="http://schemas.openxmlformats.org/officeDocument/2006/relationships/slide" Target="slides/slide340.xml"/><Relationship Id="rId343" Type="http://schemas.openxmlformats.org/officeDocument/2006/relationships/slide" Target="slides/slide341.xml"/><Relationship Id="rId344" Type="http://schemas.openxmlformats.org/officeDocument/2006/relationships/slide" Target="slides/slide342.xml"/><Relationship Id="rId345" Type="http://schemas.openxmlformats.org/officeDocument/2006/relationships/slide" Target="slides/slide343.xml"/><Relationship Id="rId346" Type="http://schemas.openxmlformats.org/officeDocument/2006/relationships/slide" Target="slides/slide344.xml"/><Relationship Id="rId347" Type="http://schemas.openxmlformats.org/officeDocument/2006/relationships/slide" Target="slides/slide345.xml"/><Relationship Id="rId348" Type="http://schemas.openxmlformats.org/officeDocument/2006/relationships/slide" Target="slides/slide346.xml"/><Relationship Id="rId349" Type="http://schemas.openxmlformats.org/officeDocument/2006/relationships/slide" Target="slides/slide347.xml"/><Relationship Id="rId350" Type="http://schemas.openxmlformats.org/officeDocument/2006/relationships/slide" Target="slides/slide348.xml"/><Relationship Id="rId351" Type="http://schemas.openxmlformats.org/officeDocument/2006/relationships/slide" Target="slides/slide349.xml"/><Relationship Id="rId352" Type="http://schemas.openxmlformats.org/officeDocument/2006/relationships/slide" Target="slides/slide350.xml"/><Relationship Id="rId353" Type="http://schemas.openxmlformats.org/officeDocument/2006/relationships/slide" Target="slides/slide351.xml"/><Relationship Id="rId354" Type="http://schemas.openxmlformats.org/officeDocument/2006/relationships/slide" Target="slides/slide352.xml"/><Relationship Id="rId355" Type="http://schemas.openxmlformats.org/officeDocument/2006/relationships/tableStyles" Target="tableStyles.xml"/><Relationship Id="rId356" Type="http://schemas.openxmlformats.org/officeDocument/2006/relationships/presProps" Target="presProps.xml"/><Relationship Id="rId3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747" name=""/>
        <p:cNvGrpSpPr/>
        <p:nvPr/>
      </p:nvGrpSpPr>
      <p:grpSpPr>
        <a:xfrm>
          <a:off x="0" y="0"/>
          <a:ext cx="0" cy="0"/>
          <a:chOff x="0" y="0"/>
          <a:chExt cx="0" cy="0"/>
        </a:xfrm>
      </p:grpSpPr>
      <p:sp>
        <p:nvSpPr>
          <p:cNvPr id="1049348"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9349"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69E22956-0177-4B58-AF27-008C6C222CAC}" type="datetimeFigureOut">
              <a:rPr lang="en-US" smtClean="0"/>
            </a:fld>
            <a:endParaRPr lang="en-US"/>
          </a:p>
        </p:txBody>
      </p:sp>
      <p:sp>
        <p:nvSpPr>
          <p:cNvPr id="1049350"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9351" name="Notes Placeholder 4"/>
          <p:cNvSpPr>
            <a:spLocks noGrp="1"/>
          </p:cNvSpPr>
          <p:nvPr>
            <p:ph type="body" sz="quarter" idx="3"/>
          </p:nvPr>
        </p:nvSpPr>
        <p:spPr>
          <a:xfrm>
            <a:off x="685800" y="4343400"/>
            <a:ext cx="5486400" cy="4114800"/>
          </a:xfrm>
          <a:prstGeom prst="rect"/>
        </p:spPr>
        <p:txBody>
          <a:bodyPr bIns="45720" lIns="91440" rIns="91440" rtlCol="0" tIns="45720" vert="horz"/>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352"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9353"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B08F0349-1189-4032-84BD-EB99E1D29D27}" type="slidenum">
              <a:rPr lang="en-US" smtClean="0"/>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56.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6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264.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268.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31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319.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320.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321.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32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628" name=""/>
        <p:cNvGrpSpPr/>
        <p:nvPr/>
      </p:nvGrpSpPr>
      <p:grpSpPr>
        <a:xfrm>
          <a:off x="0" y="0"/>
          <a:ext cx="0" cy="0"/>
          <a:chOff x="0" y="0"/>
          <a:chExt cx="0" cy="0"/>
        </a:xfrm>
      </p:grpSpPr>
      <p:sp>
        <p:nvSpPr>
          <p:cNvPr id="1049099" name="Slide Image Placeholder 1"/>
          <p:cNvSpPr>
            <a:spLocks noChangeAspect="1" noRot="1" noGrp="1"/>
          </p:cNvSpPr>
          <p:nvPr>
            <p:ph type="sldImg"/>
          </p:nvPr>
        </p:nvSpPr>
        <p:spPr/>
      </p:sp>
      <p:sp>
        <p:nvSpPr>
          <p:cNvPr id="1049100" name="Notes Placeholder 2"/>
          <p:cNvSpPr>
            <a:spLocks noGrp="1"/>
          </p:cNvSpPr>
          <p:nvPr>
            <p:ph type="body" idx="1"/>
          </p:nvPr>
        </p:nvSpPr>
        <p:spPr/>
        <p:txBody>
          <a:bodyPr/>
          <a:p>
            <a:pPr indent="-171450" marL="171450">
              <a:buFont typeface="Arial" pitchFamily="34" charset="0"/>
              <a:buChar char="•"/>
            </a:pPr>
            <a:endParaRPr dirty="0" lang="en-US"/>
          </a:p>
        </p:txBody>
      </p:sp>
      <p:sp>
        <p:nvSpPr>
          <p:cNvPr id="1049101" name="Slide Number Placeholder 3"/>
          <p:cNvSpPr>
            <a:spLocks noGrp="1"/>
          </p:cNvSpPr>
          <p:nvPr>
            <p:ph type="sldNum" sz="quarter" idx="10"/>
          </p:nvPr>
        </p:nvSpPr>
        <p:spPr/>
        <p:txBody>
          <a:bodyPr/>
          <a:p>
            <a:fld id="{A60E91EB-A37B-4C40-B02B-9014EF58EB27}"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636" name=""/>
        <p:cNvGrpSpPr/>
        <p:nvPr/>
      </p:nvGrpSpPr>
      <p:grpSpPr>
        <a:xfrm>
          <a:off x="0" y="0"/>
          <a:ext cx="0" cy="0"/>
          <a:chOff x="0" y="0"/>
          <a:chExt cx="0" cy="0"/>
        </a:xfrm>
      </p:grpSpPr>
      <p:sp>
        <p:nvSpPr>
          <p:cNvPr id="1049114"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indent="-285750" marL="742950">
              <a:defRPr sz="2400">
                <a:solidFill>
                  <a:schemeClr val="tx1"/>
                </a:solidFill>
                <a:latin typeface="Times New Roman" charset="0"/>
              </a:defRPr>
            </a:lvl2pPr>
            <a:lvl3pPr indent="-228600" marL="1143000">
              <a:defRPr sz="2400">
                <a:solidFill>
                  <a:schemeClr val="tx1"/>
                </a:solidFill>
                <a:latin typeface="Times New Roman" charset="0"/>
              </a:defRPr>
            </a:lvl3pPr>
            <a:lvl4pPr indent="-228600" marL="1600200">
              <a:defRPr sz="2400">
                <a:solidFill>
                  <a:schemeClr val="tx1"/>
                </a:solidFill>
                <a:latin typeface="Times New Roman" charset="0"/>
              </a:defRPr>
            </a:lvl4pPr>
            <a:lvl5pPr indent="-228600" marL="2057400">
              <a:defRPr sz="2400">
                <a:solidFill>
                  <a:schemeClr val="tx1"/>
                </a:solidFill>
                <a:latin typeface="Times New Roman" charset="0"/>
              </a:defRPr>
            </a:lvl5pPr>
            <a:lvl6pPr eaLnBrk="0" fontAlgn="base" hangingPunct="0" indent="-228600" marL="2514600">
              <a:spcBef>
                <a:spcPct val="0"/>
              </a:spcBef>
              <a:spcAft>
                <a:spcPct val="0"/>
              </a:spcAft>
              <a:defRPr sz="2400">
                <a:solidFill>
                  <a:schemeClr val="tx1"/>
                </a:solidFill>
                <a:latin typeface="Times New Roman" charset="0"/>
              </a:defRPr>
            </a:lvl6pPr>
            <a:lvl7pPr eaLnBrk="0" fontAlgn="base" hangingPunct="0" indent="-228600" marL="2971800">
              <a:spcBef>
                <a:spcPct val="0"/>
              </a:spcBef>
              <a:spcAft>
                <a:spcPct val="0"/>
              </a:spcAft>
              <a:defRPr sz="2400">
                <a:solidFill>
                  <a:schemeClr val="tx1"/>
                </a:solidFill>
                <a:latin typeface="Times New Roman" charset="0"/>
              </a:defRPr>
            </a:lvl7pPr>
            <a:lvl8pPr eaLnBrk="0" fontAlgn="base" hangingPunct="0" indent="-228600" marL="3429000">
              <a:spcBef>
                <a:spcPct val="0"/>
              </a:spcBef>
              <a:spcAft>
                <a:spcPct val="0"/>
              </a:spcAft>
              <a:defRPr sz="2400">
                <a:solidFill>
                  <a:schemeClr val="tx1"/>
                </a:solidFill>
                <a:latin typeface="Times New Roman" charset="0"/>
              </a:defRPr>
            </a:lvl8pPr>
            <a:lvl9pPr eaLnBrk="0" fontAlgn="base" hangingPunct="0" indent="-228600" marL="3886200">
              <a:spcBef>
                <a:spcPct val="0"/>
              </a:spcBef>
              <a:spcAft>
                <a:spcPct val="0"/>
              </a:spcAft>
              <a:defRPr sz="2400">
                <a:solidFill>
                  <a:schemeClr val="tx1"/>
                </a:solidFill>
                <a:latin typeface="Times New Roman" charset="0"/>
              </a:defRPr>
            </a:lvl9pPr>
          </a:lstStyle>
          <a:p>
            <a:fld id="{9D85B4D6-AE44-4E88-B33D-1D13E76451FC}" type="slidenum">
              <a:rPr sz="1200" lang="en-US" smtClean="0"/>
            </a:fld>
            <a:endParaRPr sz="1200" lang="en-US" smtClean="0"/>
          </a:p>
        </p:txBody>
      </p:sp>
      <p:sp>
        <p:nvSpPr>
          <p:cNvPr id="1049115" name="Rectangle 2"/>
          <p:cNvSpPr>
            <a:spLocks noChangeAspect="1" noRot="1" noGrp="1" noChangeArrowheads="1" noTextEdit="1"/>
          </p:cNvSpPr>
          <p:nvPr>
            <p:ph type="sldImg"/>
          </p:nvPr>
        </p:nvSpPr>
        <p:spPr/>
      </p:sp>
      <p:sp>
        <p:nvSpPr>
          <p:cNvPr id="1049116" name="Rectangle 3"/>
          <p:cNvSpPr>
            <a:spLocks noGrp="1" noChangeArrowheads="1"/>
          </p:cNvSpPr>
          <p:nvPr>
            <p:ph type="body" idx="1"/>
          </p:nvPr>
        </p:nvSpPr>
        <p:spPr>
          <a:noFill/>
        </p:spPr>
        <p:txBody>
          <a:bodyPr/>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640" name=""/>
        <p:cNvGrpSpPr/>
        <p:nvPr/>
      </p:nvGrpSpPr>
      <p:grpSpPr>
        <a:xfrm>
          <a:off x="0" y="0"/>
          <a:ext cx="0" cy="0"/>
          <a:chOff x="0" y="0"/>
          <a:chExt cx="0" cy="0"/>
        </a:xfrm>
      </p:grpSpPr>
      <p:sp>
        <p:nvSpPr>
          <p:cNvPr id="1049121"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indent="-285750" marL="742950">
              <a:defRPr sz="2400">
                <a:solidFill>
                  <a:schemeClr val="tx1"/>
                </a:solidFill>
                <a:latin typeface="Times New Roman" charset="0"/>
              </a:defRPr>
            </a:lvl2pPr>
            <a:lvl3pPr indent="-228600" marL="1143000">
              <a:defRPr sz="2400">
                <a:solidFill>
                  <a:schemeClr val="tx1"/>
                </a:solidFill>
                <a:latin typeface="Times New Roman" charset="0"/>
              </a:defRPr>
            </a:lvl3pPr>
            <a:lvl4pPr indent="-228600" marL="1600200">
              <a:defRPr sz="2400">
                <a:solidFill>
                  <a:schemeClr val="tx1"/>
                </a:solidFill>
                <a:latin typeface="Times New Roman" charset="0"/>
              </a:defRPr>
            </a:lvl4pPr>
            <a:lvl5pPr indent="-228600" marL="2057400">
              <a:defRPr sz="2400">
                <a:solidFill>
                  <a:schemeClr val="tx1"/>
                </a:solidFill>
                <a:latin typeface="Times New Roman" charset="0"/>
              </a:defRPr>
            </a:lvl5pPr>
            <a:lvl6pPr eaLnBrk="0" fontAlgn="base" hangingPunct="0" indent="-228600" marL="2514600">
              <a:spcBef>
                <a:spcPct val="0"/>
              </a:spcBef>
              <a:spcAft>
                <a:spcPct val="0"/>
              </a:spcAft>
              <a:defRPr sz="2400">
                <a:solidFill>
                  <a:schemeClr val="tx1"/>
                </a:solidFill>
                <a:latin typeface="Times New Roman" charset="0"/>
              </a:defRPr>
            </a:lvl6pPr>
            <a:lvl7pPr eaLnBrk="0" fontAlgn="base" hangingPunct="0" indent="-228600" marL="2971800">
              <a:spcBef>
                <a:spcPct val="0"/>
              </a:spcBef>
              <a:spcAft>
                <a:spcPct val="0"/>
              </a:spcAft>
              <a:defRPr sz="2400">
                <a:solidFill>
                  <a:schemeClr val="tx1"/>
                </a:solidFill>
                <a:latin typeface="Times New Roman" charset="0"/>
              </a:defRPr>
            </a:lvl7pPr>
            <a:lvl8pPr eaLnBrk="0" fontAlgn="base" hangingPunct="0" indent="-228600" marL="3429000">
              <a:spcBef>
                <a:spcPct val="0"/>
              </a:spcBef>
              <a:spcAft>
                <a:spcPct val="0"/>
              </a:spcAft>
              <a:defRPr sz="2400">
                <a:solidFill>
                  <a:schemeClr val="tx1"/>
                </a:solidFill>
                <a:latin typeface="Times New Roman" charset="0"/>
              </a:defRPr>
            </a:lvl8pPr>
            <a:lvl9pPr eaLnBrk="0" fontAlgn="base" hangingPunct="0" indent="-228600" marL="3886200">
              <a:spcBef>
                <a:spcPct val="0"/>
              </a:spcBef>
              <a:spcAft>
                <a:spcPct val="0"/>
              </a:spcAft>
              <a:defRPr sz="2400">
                <a:solidFill>
                  <a:schemeClr val="tx1"/>
                </a:solidFill>
                <a:latin typeface="Times New Roman" charset="0"/>
              </a:defRPr>
            </a:lvl9pPr>
          </a:lstStyle>
          <a:p>
            <a:fld id="{B91C67FB-0805-4089-A1BF-C7D1453AFF18}" type="slidenum">
              <a:rPr sz="1200" lang="en-US" smtClean="0"/>
            </a:fld>
            <a:endParaRPr sz="1200" lang="en-US" smtClean="0"/>
          </a:p>
        </p:txBody>
      </p:sp>
      <p:sp>
        <p:nvSpPr>
          <p:cNvPr id="1049122" name="Rectangle 2"/>
          <p:cNvSpPr>
            <a:spLocks noChangeAspect="1" noRot="1" noGrp="1" noChangeArrowheads="1" noTextEdit="1"/>
          </p:cNvSpPr>
          <p:nvPr>
            <p:ph type="sldImg"/>
          </p:nvPr>
        </p:nvSpPr>
        <p:spPr/>
      </p:sp>
      <p:sp>
        <p:nvSpPr>
          <p:cNvPr id="1049123" name="Rectangle 3"/>
          <p:cNvSpPr>
            <a:spLocks noGrp="1" noChangeArrowheads="1"/>
          </p:cNvSpPr>
          <p:nvPr>
            <p:ph type="body" idx="1"/>
          </p:nvPr>
        </p:nvSpPr>
        <p:spPr>
          <a:noFill/>
        </p:spPr>
        <p:txBody>
          <a:bodyPr/>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646" name=""/>
        <p:cNvGrpSpPr/>
        <p:nvPr/>
      </p:nvGrpSpPr>
      <p:grpSpPr>
        <a:xfrm>
          <a:off x="0" y="0"/>
          <a:ext cx="0" cy="0"/>
          <a:chOff x="0" y="0"/>
          <a:chExt cx="0" cy="0"/>
        </a:xfrm>
      </p:grpSpPr>
      <p:sp>
        <p:nvSpPr>
          <p:cNvPr id="1049133"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indent="-285750" marL="742950">
              <a:defRPr sz="2400">
                <a:solidFill>
                  <a:schemeClr val="tx1"/>
                </a:solidFill>
                <a:latin typeface="Times New Roman" charset="0"/>
              </a:defRPr>
            </a:lvl2pPr>
            <a:lvl3pPr indent="-228600" marL="1143000">
              <a:defRPr sz="2400">
                <a:solidFill>
                  <a:schemeClr val="tx1"/>
                </a:solidFill>
                <a:latin typeface="Times New Roman" charset="0"/>
              </a:defRPr>
            </a:lvl3pPr>
            <a:lvl4pPr indent="-228600" marL="1600200">
              <a:defRPr sz="2400">
                <a:solidFill>
                  <a:schemeClr val="tx1"/>
                </a:solidFill>
                <a:latin typeface="Times New Roman" charset="0"/>
              </a:defRPr>
            </a:lvl4pPr>
            <a:lvl5pPr indent="-228600" marL="2057400">
              <a:defRPr sz="2400">
                <a:solidFill>
                  <a:schemeClr val="tx1"/>
                </a:solidFill>
                <a:latin typeface="Times New Roman" charset="0"/>
              </a:defRPr>
            </a:lvl5pPr>
            <a:lvl6pPr eaLnBrk="0" fontAlgn="base" hangingPunct="0" indent="-228600" marL="2514600">
              <a:spcBef>
                <a:spcPct val="0"/>
              </a:spcBef>
              <a:spcAft>
                <a:spcPct val="0"/>
              </a:spcAft>
              <a:defRPr sz="2400">
                <a:solidFill>
                  <a:schemeClr val="tx1"/>
                </a:solidFill>
                <a:latin typeface="Times New Roman" charset="0"/>
              </a:defRPr>
            </a:lvl6pPr>
            <a:lvl7pPr eaLnBrk="0" fontAlgn="base" hangingPunct="0" indent="-228600" marL="2971800">
              <a:spcBef>
                <a:spcPct val="0"/>
              </a:spcBef>
              <a:spcAft>
                <a:spcPct val="0"/>
              </a:spcAft>
              <a:defRPr sz="2400">
                <a:solidFill>
                  <a:schemeClr val="tx1"/>
                </a:solidFill>
                <a:latin typeface="Times New Roman" charset="0"/>
              </a:defRPr>
            </a:lvl7pPr>
            <a:lvl8pPr eaLnBrk="0" fontAlgn="base" hangingPunct="0" indent="-228600" marL="3429000">
              <a:spcBef>
                <a:spcPct val="0"/>
              </a:spcBef>
              <a:spcAft>
                <a:spcPct val="0"/>
              </a:spcAft>
              <a:defRPr sz="2400">
                <a:solidFill>
                  <a:schemeClr val="tx1"/>
                </a:solidFill>
                <a:latin typeface="Times New Roman" charset="0"/>
              </a:defRPr>
            </a:lvl8pPr>
            <a:lvl9pPr eaLnBrk="0" fontAlgn="base" hangingPunct="0" indent="-228600" marL="3886200">
              <a:spcBef>
                <a:spcPct val="0"/>
              </a:spcBef>
              <a:spcAft>
                <a:spcPct val="0"/>
              </a:spcAft>
              <a:defRPr sz="2400">
                <a:solidFill>
                  <a:schemeClr val="tx1"/>
                </a:solidFill>
                <a:latin typeface="Times New Roman" charset="0"/>
              </a:defRPr>
            </a:lvl9pPr>
          </a:lstStyle>
          <a:p>
            <a:fld id="{DC89C3C1-0C84-41D9-AEF4-CA7558332A87}" type="slidenum">
              <a:rPr sz="1200" lang="en-US" smtClean="0"/>
            </a:fld>
            <a:endParaRPr sz="1200" lang="en-US" smtClean="0"/>
          </a:p>
        </p:txBody>
      </p:sp>
      <p:sp>
        <p:nvSpPr>
          <p:cNvPr id="1049134" name="Rectangle 2"/>
          <p:cNvSpPr>
            <a:spLocks noChangeAspect="1" noRot="1" noGrp="1" noChangeArrowheads="1" noTextEdit="1"/>
          </p:cNvSpPr>
          <p:nvPr>
            <p:ph type="sldImg"/>
          </p:nvPr>
        </p:nvSpPr>
        <p:spPr/>
      </p:sp>
      <p:sp>
        <p:nvSpPr>
          <p:cNvPr id="1049135" name="Rectangle 3"/>
          <p:cNvSpPr>
            <a:spLocks noGrp="1" noChangeArrowheads="1"/>
          </p:cNvSpPr>
          <p:nvPr>
            <p:ph type="body" idx="1"/>
          </p:nvPr>
        </p:nvSpPr>
        <p:spPr>
          <a:noFill/>
        </p:spPr>
        <p:txBody>
          <a:bodyPr/>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697" name=""/>
        <p:cNvGrpSpPr/>
        <p:nvPr/>
      </p:nvGrpSpPr>
      <p:grpSpPr>
        <a:xfrm>
          <a:off x="0" y="0"/>
          <a:ext cx="0" cy="0"/>
          <a:chOff x="0" y="0"/>
          <a:chExt cx="0" cy="0"/>
        </a:xfrm>
      </p:grpSpPr>
      <p:sp>
        <p:nvSpPr>
          <p:cNvPr id="1049230" name="Slide Image Placeholder 1"/>
          <p:cNvSpPr>
            <a:spLocks noChangeAspect="1" noRot="1" noGrp="1" noTextEdit="1"/>
          </p:cNvSpPr>
          <p:nvPr>
            <p:ph type="sldImg"/>
          </p:nvPr>
        </p:nvSpPr>
        <p:spPr bwMode="auto">
          <a:noFill/>
          <a:ln>
            <a:solidFill>
              <a:srgbClr val="000000"/>
            </a:solidFill>
            <a:miter lim="800000"/>
            <a:headEnd/>
            <a:tailEnd/>
          </a:ln>
        </p:spPr>
      </p:sp>
      <p:sp>
        <p:nvSpPr>
          <p:cNvPr id="1049231" name="Notes Placeholder 2"/>
          <p:cNvSpPr>
            <a:spLocks noGrp="1"/>
          </p:cNvSpPr>
          <p:nvPr>
            <p:ph type="body" idx="1"/>
          </p:nvPr>
        </p:nvSpPr>
        <p:spPr bwMode="auto">
          <a:noFill/>
        </p:spPr>
        <p:txBody>
          <a:bodyPr/>
          <a:p>
            <a:pPr eaLnBrk="1" hangingPunct="1">
              <a:spcBef>
                <a:spcPct val="0"/>
              </a:spcBef>
            </a:pPr>
            <a:endParaRPr lang="ar-IQ" smtClean="0"/>
          </a:p>
        </p:txBody>
      </p:sp>
      <p:sp>
        <p:nvSpPr>
          <p:cNvPr id="1049232" name="Slide Number Placeholder 3"/>
          <p:cNvSpPr>
            <a:spLocks noGrp="1"/>
          </p:cNvSpPr>
          <p:nvPr>
            <p:ph type="sldNum" sz="quarter" idx="5"/>
          </p:nvPr>
        </p:nvSpPr>
        <p:spPr bwMode="auto">
          <a:noFill/>
        </p:spPr>
        <p:txBody>
          <a:bodyPr anchorCtr="0" compatLnSpc="1" numCol="1" wrap="square">
            <a:prstTxWarp prst="textNoShape"/>
          </a:bodyPr>
          <a:lstStyle>
            <a:lvl1pPr eaLnBrk="0" hangingPunct="0">
              <a:defRPr>
                <a:solidFill>
                  <a:schemeClr val="tx1"/>
                </a:solidFill>
                <a:latin typeface="Arial" charset="0"/>
                <a:cs typeface="Arial" charset="0"/>
              </a:defRPr>
            </a:lvl1pPr>
            <a:lvl2pPr eaLnBrk="0" hangingPunct="0" indent="-285750" marL="742950">
              <a:defRPr>
                <a:solidFill>
                  <a:schemeClr val="tx1"/>
                </a:solidFill>
                <a:latin typeface="Arial" charset="0"/>
                <a:cs typeface="Arial" charset="0"/>
              </a:defRPr>
            </a:lvl2pPr>
            <a:lvl3pPr eaLnBrk="0" hangingPunct="0" indent="-228600" marL="1143000">
              <a:defRPr>
                <a:solidFill>
                  <a:schemeClr val="tx1"/>
                </a:solidFill>
                <a:latin typeface="Arial" charset="0"/>
                <a:cs typeface="Arial" charset="0"/>
              </a:defRPr>
            </a:lvl3pPr>
            <a:lvl4pPr eaLnBrk="0" hangingPunct="0" indent="-228600" marL="1600200">
              <a:defRPr>
                <a:solidFill>
                  <a:schemeClr val="tx1"/>
                </a:solidFill>
                <a:latin typeface="Arial" charset="0"/>
                <a:cs typeface="Arial" charset="0"/>
              </a:defRPr>
            </a:lvl4pPr>
            <a:lvl5pPr eaLnBrk="0" hangingPunct="0" indent="-228600" marL="2057400">
              <a:defRPr>
                <a:solidFill>
                  <a:schemeClr val="tx1"/>
                </a:solidFill>
                <a:latin typeface="Arial" charset="0"/>
                <a:cs typeface="Arial" charset="0"/>
              </a:defRPr>
            </a:lvl5pPr>
            <a:lvl6pPr eaLnBrk="0" fontAlgn="base" hangingPunct="0" indent="-228600" marL="2514600">
              <a:spcBef>
                <a:spcPct val="0"/>
              </a:spcBef>
              <a:spcAft>
                <a:spcPct val="0"/>
              </a:spcAft>
              <a:defRPr>
                <a:solidFill>
                  <a:schemeClr val="tx1"/>
                </a:solidFill>
                <a:latin typeface="Arial" charset="0"/>
                <a:cs typeface="Arial" charset="0"/>
              </a:defRPr>
            </a:lvl6pPr>
            <a:lvl7pPr eaLnBrk="0" fontAlgn="base" hangingPunct="0" indent="-228600" marL="2971800">
              <a:spcBef>
                <a:spcPct val="0"/>
              </a:spcBef>
              <a:spcAft>
                <a:spcPct val="0"/>
              </a:spcAft>
              <a:defRPr>
                <a:solidFill>
                  <a:schemeClr val="tx1"/>
                </a:solidFill>
                <a:latin typeface="Arial" charset="0"/>
                <a:cs typeface="Arial" charset="0"/>
              </a:defRPr>
            </a:lvl7pPr>
            <a:lvl8pPr eaLnBrk="0" fontAlgn="base" hangingPunct="0" indent="-228600" marL="3429000">
              <a:spcBef>
                <a:spcPct val="0"/>
              </a:spcBef>
              <a:spcAft>
                <a:spcPct val="0"/>
              </a:spcAft>
              <a:defRPr>
                <a:solidFill>
                  <a:schemeClr val="tx1"/>
                </a:solidFill>
                <a:latin typeface="Arial" charset="0"/>
                <a:cs typeface="Arial" charset="0"/>
              </a:defRPr>
            </a:lvl8pPr>
            <a:lvl9pPr eaLnBrk="0" fontAlgn="base" hangingPunct="0" indent="-228600" marL="3886200">
              <a:spcBef>
                <a:spcPct val="0"/>
              </a:spcBef>
              <a:spcAft>
                <a:spcPct val="0"/>
              </a:spcAft>
              <a:defRPr>
                <a:solidFill>
                  <a:schemeClr val="tx1"/>
                </a:solidFill>
                <a:latin typeface="Arial" charset="0"/>
                <a:cs typeface="Arial" charset="0"/>
              </a:defRPr>
            </a:lvl9pPr>
          </a:lstStyle>
          <a:p>
            <a:pPr eaLnBrk="1" hangingPunct="1"/>
            <a:fld id="{5DECB9E9-6009-4613-B311-0771693728FA}" type="slidenum">
              <a:rPr lang="ar-IQ" smtClean="0"/>
              <a:pPr eaLnBrk="1" hangingPunct="1"/>
            </a:fld>
            <a:endParaRPr lang="ar-IQ"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701" name=""/>
        <p:cNvGrpSpPr/>
        <p:nvPr/>
      </p:nvGrpSpPr>
      <p:grpSpPr>
        <a:xfrm>
          <a:off x="0" y="0"/>
          <a:ext cx="0" cy="0"/>
          <a:chOff x="0" y="0"/>
          <a:chExt cx="0" cy="0"/>
        </a:xfrm>
      </p:grpSpPr>
      <p:sp>
        <p:nvSpPr>
          <p:cNvPr id="1049237" name="Slide Image Placeholder 1"/>
          <p:cNvSpPr>
            <a:spLocks noChangeAspect="1" noRot="1" noGrp="1" noTextEdit="1"/>
          </p:cNvSpPr>
          <p:nvPr>
            <p:ph type="sldImg"/>
          </p:nvPr>
        </p:nvSpPr>
        <p:spPr bwMode="auto">
          <a:noFill/>
          <a:ln>
            <a:solidFill>
              <a:srgbClr val="000000"/>
            </a:solidFill>
            <a:miter lim="800000"/>
            <a:headEnd/>
            <a:tailEnd/>
          </a:ln>
        </p:spPr>
      </p:sp>
      <p:sp>
        <p:nvSpPr>
          <p:cNvPr id="1049238" name="Notes Placeholder 2"/>
          <p:cNvSpPr>
            <a:spLocks noGrp="1"/>
          </p:cNvSpPr>
          <p:nvPr>
            <p:ph type="body" idx="1"/>
          </p:nvPr>
        </p:nvSpPr>
        <p:spPr bwMode="auto">
          <a:noFill/>
        </p:spPr>
        <p:txBody>
          <a:bodyPr/>
          <a:p>
            <a:pPr eaLnBrk="1" hangingPunct="1">
              <a:spcBef>
                <a:spcPct val="0"/>
              </a:spcBef>
            </a:pPr>
            <a:endParaRPr lang="ar-IQ" smtClean="0"/>
          </a:p>
        </p:txBody>
      </p:sp>
      <p:sp>
        <p:nvSpPr>
          <p:cNvPr id="1049239" name="Slide Number Placeholder 3"/>
          <p:cNvSpPr>
            <a:spLocks noGrp="1"/>
          </p:cNvSpPr>
          <p:nvPr>
            <p:ph type="sldNum" sz="quarter" idx="5"/>
          </p:nvPr>
        </p:nvSpPr>
        <p:spPr bwMode="auto">
          <a:noFill/>
        </p:spPr>
        <p:txBody>
          <a:bodyPr anchorCtr="0" compatLnSpc="1" numCol="1" wrap="square">
            <a:prstTxWarp prst="textNoShape"/>
          </a:bodyPr>
          <a:lstStyle>
            <a:lvl1pPr eaLnBrk="0" hangingPunct="0">
              <a:defRPr>
                <a:solidFill>
                  <a:schemeClr val="tx1"/>
                </a:solidFill>
                <a:latin typeface="Arial" charset="0"/>
                <a:cs typeface="Arial" charset="0"/>
              </a:defRPr>
            </a:lvl1pPr>
            <a:lvl2pPr eaLnBrk="0" hangingPunct="0" indent="-285750" marL="742950">
              <a:defRPr>
                <a:solidFill>
                  <a:schemeClr val="tx1"/>
                </a:solidFill>
                <a:latin typeface="Arial" charset="0"/>
                <a:cs typeface="Arial" charset="0"/>
              </a:defRPr>
            </a:lvl2pPr>
            <a:lvl3pPr eaLnBrk="0" hangingPunct="0" indent="-228600" marL="1143000">
              <a:defRPr>
                <a:solidFill>
                  <a:schemeClr val="tx1"/>
                </a:solidFill>
                <a:latin typeface="Arial" charset="0"/>
                <a:cs typeface="Arial" charset="0"/>
              </a:defRPr>
            </a:lvl3pPr>
            <a:lvl4pPr eaLnBrk="0" hangingPunct="0" indent="-228600" marL="1600200">
              <a:defRPr>
                <a:solidFill>
                  <a:schemeClr val="tx1"/>
                </a:solidFill>
                <a:latin typeface="Arial" charset="0"/>
                <a:cs typeface="Arial" charset="0"/>
              </a:defRPr>
            </a:lvl4pPr>
            <a:lvl5pPr eaLnBrk="0" hangingPunct="0" indent="-228600" marL="2057400">
              <a:defRPr>
                <a:solidFill>
                  <a:schemeClr val="tx1"/>
                </a:solidFill>
                <a:latin typeface="Arial" charset="0"/>
                <a:cs typeface="Arial" charset="0"/>
              </a:defRPr>
            </a:lvl5pPr>
            <a:lvl6pPr eaLnBrk="0" fontAlgn="base" hangingPunct="0" indent="-228600" marL="2514600">
              <a:spcBef>
                <a:spcPct val="0"/>
              </a:spcBef>
              <a:spcAft>
                <a:spcPct val="0"/>
              </a:spcAft>
              <a:defRPr>
                <a:solidFill>
                  <a:schemeClr val="tx1"/>
                </a:solidFill>
                <a:latin typeface="Arial" charset="0"/>
                <a:cs typeface="Arial" charset="0"/>
              </a:defRPr>
            </a:lvl6pPr>
            <a:lvl7pPr eaLnBrk="0" fontAlgn="base" hangingPunct="0" indent="-228600" marL="2971800">
              <a:spcBef>
                <a:spcPct val="0"/>
              </a:spcBef>
              <a:spcAft>
                <a:spcPct val="0"/>
              </a:spcAft>
              <a:defRPr>
                <a:solidFill>
                  <a:schemeClr val="tx1"/>
                </a:solidFill>
                <a:latin typeface="Arial" charset="0"/>
                <a:cs typeface="Arial" charset="0"/>
              </a:defRPr>
            </a:lvl7pPr>
            <a:lvl8pPr eaLnBrk="0" fontAlgn="base" hangingPunct="0" indent="-228600" marL="3429000">
              <a:spcBef>
                <a:spcPct val="0"/>
              </a:spcBef>
              <a:spcAft>
                <a:spcPct val="0"/>
              </a:spcAft>
              <a:defRPr>
                <a:solidFill>
                  <a:schemeClr val="tx1"/>
                </a:solidFill>
                <a:latin typeface="Arial" charset="0"/>
                <a:cs typeface="Arial" charset="0"/>
              </a:defRPr>
            </a:lvl8pPr>
            <a:lvl9pPr eaLnBrk="0" fontAlgn="base" hangingPunct="0" indent="-228600" marL="3886200">
              <a:spcBef>
                <a:spcPct val="0"/>
              </a:spcBef>
              <a:spcAft>
                <a:spcPct val="0"/>
              </a:spcAft>
              <a:defRPr>
                <a:solidFill>
                  <a:schemeClr val="tx1"/>
                </a:solidFill>
                <a:latin typeface="Arial" charset="0"/>
                <a:cs typeface="Arial" charset="0"/>
              </a:defRPr>
            </a:lvl9pPr>
          </a:lstStyle>
          <a:p>
            <a:pPr eaLnBrk="1" hangingPunct="1"/>
            <a:fld id="{83F27B67-C344-4986-9085-683C9760F5CF}" type="slidenum">
              <a:rPr lang="ar-IQ" smtClean="0"/>
              <a:pPr eaLnBrk="1" hangingPunct="1"/>
            </a:fld>
            <a:endParaRPr lang="ar-IQ"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704" name=""/>
        <p:cNvGrpSpPr/>
        <p:nvPr/>
      </p:nvGrpSpPr>
      <p:grpSpPr>
        <a:xfrm>
          <a:off x="0" y="0"/>
          <a:ext cx="0" cy="0"/>
          <a:chOff x="0" y="0"/>
          <a:chExt cx="0" cy="0"/>
        </a:xfrm>
      </p:grpSpPr>
      <p:sp>
        <p:nvSpPr>
          <p:cNvPr id="1049242" name="Slide Image Placeholder 1"/>
          <p:cNvSpPr>
            <a:spLocks noChangeAspect="1" noRot="1" noGrp="1" noTextEdit="1"/>
          </p:cNvSpPr>
          <p:nvPr>
            <p:ph type="sldImg"/>
          </p:nvPr>
        </p:nvSpPr>
        <p:spPr bwMode="auto">
          <a:noFill/>
          <a:ln>
            <a:solidFill>
              <a:srgbClr val="000000"/>
            </a:solidFill>
            <a:miter lim="800000"/>
            <a:headEnd/>
            <a:tailEnd/>
          </a:ln>
        </p:spPr>
      </p:sp>
      <p:sp>
        <p:nvSpPr>
          <p:cNvPr id="1049243" name="Notes Placeholder 2"/>
          <p:cNvSpPr>
            <a:spLocks noGrp="1"/>
          </p:cNvSpPr>
          <p:nvPr>
            <p:ph type="body" idx="1"/>
          </p:nvPr>
        </p:nvSpPr>
        <p:spPr bwMode="auto">
          <a:noFill/>
        </p:spPr>
        <p:txBody>
          <a:bodyPr/>
          <a:p>
            <a:pPr eaLnBrk="1" hangingPunct="1">
              <a:spcBef>
                <a:spcPct val="0"/>
              </a:spcBef>
            </a:pPr>
            <a:endParaRPr lang="ar-IQ" smtClean="0"/>
          </a:p>
        </p:txBody>
      </p:sp>
      <p:sp>
        <p:nvSpPr>
          <p:cNvPr id="1049244" name="Slide Number Placeholder 3"/>
          <p:cNvSpPr>
            <a:spLocks noGrp="1"/>
          </p:cNvSpPr>
          <p:nvPr>
            <p:ph type="sldNum" sz="quarter" idx="5"/>
          </p:nvPr>
        </p:nvSpPr>
        <p:spPr bwMode="auto">
          <a:noFill/>
        </p:spPr>
        <p:txBody>
          <a:bodyPr anchorCtr="0" compatLnSpc="1" numCol="1" wrap="square">
            <a:prstTxWarp prst="textNoShape"/>
          </a:bodyPr>
          <a:lstStyle>
            <a:lvl1pPr eaLnBrk="0" hangingPunct="0">
              <a:defRPr>
                <a:solidFill>
                  <a:schemeClr val="tx1"/>
                </a:solidFill>
                <a:latin typeface="Arial" charset="0"/>
                <a:cs typeface="Arial" charset="0"/>
              </a:defRPr>
            </a:lvl1pPr>
            <a:lvl2pPr eaLnBrk="0" hangingPunct="0" indent="-285750" marL="742950">
              <a:defRPr>
                <a:solidFill>
                  <a:schemeClr val="tx1"/>
                </a:solidFill>
                <a:latin typeface="Arial" charset="0"/>
                <a:cs typeface="Arial" charset="0"/>
              </a:defRPr>
            </a:lvl2pPr>
            <a:lvl3pPr eaLnBrk="0" hangingPunct="0" indent="-228600" marL="1143000">
              <a:defRPr>
                <a:solidFill>
                  <a:schemeClr val="tx1"/>
                </a:solidFill>
                <a:latin typeface="Arial" charset="0"/>
                <a:cs typeface="Arial" charset="0"/>
              </a:defRPr>
            </a:lvl3pPr>
            <a:lvl4pPr eaLnBrk="0" hangingPunct="0" indent="-228600" marL="1600200">
              <a:defRPr>
                <a:solidFill>
                  <a:schemeClr val="tx1"/>
                </a:solidFill>
                <a:latin typeface="Arial" charset="0"/>
                <a:cs typeface="Arial" charset="0"/>
              </a:defRPr>
            </a:lvl4pPr>
            <a:lvl5pPr eaLnBrk="0" hangingPunct="0" indent="-228600" marL="2057400">
              <a:defRPr>
                <a:solidFill>
                  <a:schemeClr val="tx1"/>
                </a:solidFill>
                <a:latin typeface="Arial" charset="0"/>
                <a:cs typeface="Arial" charset="0"/>
              </a:defRPr>
            </a:lvl5pPr>
            <a:lvl6pPr eaLnBrk="0" fontAlgn="base" hangingPunct="0" indent="-228600" marL="2514600">
              <a:spcBef>
                <a:spcPct val="0"/>
              </a:spcBef>
              <a:spcAft>
                <a:spcPct val="0"/>
              </a:spcAft>
              <a:defRPr>
                <a:solidFill>
                  <a:schemeClr val="tx1"/>
                </a:solidFill>
                <a:latin typeface="Arial" charset="0"/>
                <a:cs typeface="Arial" charset="0"/>
              </a:defRPr>
            </a:lvl6pPr>
            <a:lvl7pPr eaLnBrk="0" fontAlgn="base" hangingPunct="0" indent="-228600" marL="2971800">
              <a:spcBef>
                <a:spcPct val="0"/>
              </a:spcBef>
              <a:spcAft>
                <a:spcPct val="0"/>
              </a:spcAft>
              <a:defRPr>
                <a:solidFill>
                  <a:schemeClr val="tx1"/>
                </a:solidFill>
                <a:latin typeface="Arial" charset="0"/>
                <a:cs typeface="Arial" charset="0"/>
              </a:defRPr>
            </a:lvl7pPr>
            <a:lvl8pPr eaLnBrk="0" fontAlgn="base" hangingPunct="0" indent="-228600" marL="3429000">
              <a:spcBef>
                <a:spcPct val="0"/>
              </a:spcBef>
              <a:spcAft>
                <a:spcPct val="0"/>
              </a:spcAft>
              <a:defRPr>
                <a:solidFill>
                  <a:schemeClr val="tx1"/>
                </a:solidFill>
                <a:latin typeface="Arial" charset="0"/>
                <a:cs typeface="Arial" charset="0"/>
              </a:defRPr>
            </a:lvl8pPr>
            <a:lvl9pPr eaLnBrk="0" fontAlgn="base" hangingPunct="0" indent="-228600" marL="3886200">
              <a:spcBef>
                <a:spcPct val="0"/>
              </a:spcBef>
              <a:spcAft>
                <a:spcPct val="0"/>
              </a:spcAft>
              <a:defRPr>
                <a:solidFill>
                  <a:schemeClr val="tx1"/>
                </a:solidFill>
                <a:latin typeface="Arial" charset="0"/>
                <a:cs typeface="Arial" charset="0"/>
              </a:defRPr>
            </a:lvl9pPr>
          </a:lstStyle>
          <a:p>
            <a:pPr eaLnBrk="1" hangingPunct="1"/>
            <a:fld id="{748C92AB-4B4A-4B5D-BC24-B542C8CD8825}" type="slidenum">
              <a:rPr lang="ar-IQ" smtClean="0"/>
              <a:pPr eaLnBrk="1" hangingPunct="1"/>
            </a:fld>
            <a:endParaRPr lang="ar-IQ"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707" name=""/>
        <p:cNvGrpSpPr/>
        <p:nvPr/>
      </p:nvGrpSpPr>
      <p:grpSpPr>
        <a:xfrm>
          <a:off x="0" y="0"/>
          <a:ext cx="0" cy="0"/>
          <a:chOff x="0" y="0"/>
          <a:chExt cx="0" cy="0"/>
        </a:xfrm>
      </p:grpSpPr>
      <p:sp>
        <p:nvSpPr>
          <p:cNvPr id="1049247" name="Slide Image Placeholder 1"/>
          <p:cNvSpPr>
            <a:spLocks noChangeAspect="1" noRot="1" noGrp="1" noTextEdit="1"/>
          </p:cNvSpPr>
          <p:nvPr>
            <p:ph type="sldImg"/>
          </p:nvPr>
        </p:nvSpPr>
        <p:spPr bwMode="auto">
          <a:noFill/>
          <a:ln>
            <a:solidFill>
              <a:srgbClr val="000000"/>
            </a:solidFill>
            <a:miter lim="800000"/>
            <a:headEnd/>
            <a:tailEnd/>
          </a:ln>
        </p:spPr>
      </p:sp>
      <p:sp>
        <p:nvSpPr>
          <p:cNvPr id="1049248" name="Notes Placeholder 2"/>
          <p:cNvSpPr>
            <a:spLocks noGrp="1"/>
          </p:cNvSpPr>
          <p:nvPr>
            <p:ph type="body" idx="1"/>
          </p:nvPr>
        </p:nvSpPr>
        <p:spPr bwMode="auto">
          <a:noFill/>
        </p:spPr>
        <p:txBody>
          <a:bodyPr/>
          <a:p>
            <a:pPr eaLnBrk="1" hangingPunct="1">
              <a:spcBef>
                <a:spcPct val="0"/>
              </a:spcBef>
            </a:pPr>
            <a:endParaRPr lang="ar-IQ" smtClean="0"/>
          </a:p>
        </p:txBody>
      </p:sp>
      <p:sp>
        <p:nvSpPr>
          <p:cNvPr id="1049249" name="Slide Number Placeholder 3"/>
          <p:cNvSpPr>
            <a:spLocks noGrp="1"/>
          </p:cNvSpPr>
          <p:nvPr>
            <p:ph type="sldNum" sz="quarter" idx="5"/>
          </p:nvPr>
        </p:nvSpPr>
        <p:spPr bwMode="auto">
          <a:noFill/>
        </p:spPr>
        <p:txBody>
          <a:bodyPr anchorCtr="0" compatLnSpc="1" numCol="1" wrap="square">
            <a:prstTxWarp prst="textNoShape"/>
          </a:bodyPr>
          <a:lstStyle>
            <a:lvl1pPr eaLnBrk="0" hangingPunct="0">
              <a:defRPr>
                <a:solidFill>
                  <a:schemeClr val="tx1"/>
                </a:solidFill>
                <a:latin typeface="Arial" charset="0"/>
                <a:cs typeface="Arial" charset="0"/>
              </a:defRPr>
            </a:lvl1pPr>
            <a:lvl2pPr eaLnBrk="0" hangingPunct="0" indent="-285750" marL="742950">
              <a:defRPr>
                <a:solidFill>
                  <a:schemeClr val="tx1"/>
                </a:solidFill>
                <a:latin typeface="Arial" charset="0"/>
                <a:cs typeface="Arial" charset="0"/>
              </a:defRPr>
            </a:lvl2pPr>
            <a:lvl3pPr eaLnBrk="0" hangingPunct="0" indent="-228600" marL="1143000">
              <a:defRPr>
                <a:solidFill>
                  <a:schemeClr val="tx1"/>
                </a:solidFill>
                <a:latin typeface="Arial" charset="0"/>
                <a:cs typeface="Arial" charset="0"/>
              </a:defRPr>
            </a:lvl3pPr>
            <a:lvl4pPr eaLnBrk="0" hangingPunct="0" indent="-228600" marL="1600200">
              <a:defRPr>
                <a:solidFill>
                  <a:schemeClr val="tx1"/>
                </a:solidFill>
                <a:latin typeface="Arial" charset="0"/>
                <a:cs typeface="Arial" charset="0"/>
              </a:defRPr>
            </a:lvl4pPr>
            <a:lvl5pPr eaLnBrk="0" hangingPunct="0" indent="-228600" marL="2057400">
              <a:defRPr>
                <a:solidFill>
                  <a:schemeClr val="tx1"/>
                </a:solidFill>
                <a:latin typeface="Arial" charset="0"/>
                <a:cs typeface="Arial" charset="0"/>
              </a:defRPr>
            </a:lvl5pPr>
            <a:lvl6pPr eaLnBrk="0" fontAlgn="base" hangingPunct="0" indent="-228600" marL="2514600">
              <a:spcBef>
                <a:spcPct val="0"/>
              </a:spcBef>
              <a:spcAft>
                <a:spcPct val="0"/>
              </a:spcAft>
              <a:defRPr>
                <a:solidFill>
                  <a:schemeClr val="tx1"/>
                </a:solidFill>
                <a:latin typeface="Arial" charset="0"/>
                <a:cs typeface="Arial" charset="0"/>
              </a:defRPr>
            </a:lvl6pPr>
            <a:lvl7pPr eaLnBrk="0" fontAlgn="base" hangingPunct="0" indent="-228600" marL="2971800">
              <a:spcBef>
                <a:spcPct val="0"/>
              </a:spcBef>
              <a:spcAft>
                <a:spcPct val="0"/>
              </a:spcAft>
              <a:defRPr>
                <a:solidFill>
                  <a:schemeClr val="tx1"/>
                </a:solidFill>
                <a:latin typeface="Arial" charset="0"/>
                <a:cs typeface="Arial" charset="0"/>
              </a:defRPr>
            </a:lvl7pPr>
            <a:lvl8pPr eaLnBrk="0" fontAlgn="base" hangingPunct="0" indent="-228600" marL="3429000">
              <a:spcBef>
                <a:spcPct val="0"/>
              </a:spcBef>
              <a:spcAft>
                <a:spcPct val="0"/>
              </a:spcAft>
              <a:defRPr>
                <a:solidFill>
                  <a:schemeClr val="tx1"/>
                </a:solidFill>
                <a:latin typeface="Arial" charset="0"/>
                <a:cs typeface="Arial" charset="0"/>
              </a:defRPr>
            </a:lvl8pPr>
            <a:lvl9pPr eaLnBrk="0" fontAlgn="base" hangingPunct="0" indent="-228600" marL="3886200">
              <a:spcBef>
                <a:spcPct val="0"/>
              </a:spcBef>
              <a:spcAft>
                <a:spcPct val="0"/>
              </a:spcAft>
              <a:defRPr>
                <a:solidFill>
                  <a:schemeClr val="tx1"/>
                </a:solidFill>
                <a:latin typeface="Arial" charset="0"/>
                <a:cs typeface="Arial" charset="0"/>
              </a:defRPr>
            </a:lvl9pPr>
          </a:lstStyle>
          <a:p>
            <a:pPr eaLnBrk="1" hangingPunct="1"/>
            <a:fld id="{FF0C20F1-8C7E-42E4-BA03-09A1371F6AE9}" type="slidenum">
              <a:rPr lang="ar-IQ" smtClean="0"/>
              <a:pPr eaLnBrk="1" hangingPunct="1"/>
            </a:fld>
            <a:endParaRPr lang="ar-IQ"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710" name=""/>
        <p:cNvGrpSpPr/>
        <p:nvPr/>
      </p:nvGrpSpPr>
      <p:grpSpPr>
        <a:xfrm>
          <a:off x="0" y="0"/>
          <a:ext cx="0" cy="0"/>
          <a:chOff x="0" y="0"/>
          <a:chExt cx="0" cy="0"/>
        </a:xfrm>
      </p:grpSpPr>
      <p:sp>
        <p:nvSpPr>
          <p:cNvPr id="1049252" name="Slide Image Placeholder 1"/>
          <p:cNvSpPr>
            <a:spLocks noChangeAspect="1" noRot="1" noGrp="1" noTextEdit="1"/>
          </p:cNvSpPr>
          <p:nvPr>
            <p:ph type="sldImg"/>
          </p:nvPr>
        </p:nvSpPr>
        <p:spPr bwMode="auto">
          <a:noFill/>
          <a:ln>
            <a:solidFill>
              <a:srgbClr val="000000"/>
            </a:solidFill>
            <a:miter lim="800000"/>
            <a:headEnd/>
            <a:tailEnd/>
          </a:ln>
        </p:spPr>
      </p:sp>
      <p:sp>
        <p:nvSpPr>
          <p:cNvPr id="1049253" name="Notes Placeholder 2"/>
          <p:cNvSpPr>
            <a:spLocks noGrp="1"/>
          </p:cNvSpPr>
          <p:nvPr>
            <p:ph type="body" idx="1"/>
          </p:nvPr>
        </p:nvSpPr>
        <p:spPr bwMode="auto">
          <a:noFill/>
        </p:spPr>
        <p:txBody>
          <a:bodyPr/>
          <a:p>
            <a:pPr eaLnBrk="1" hangingPunct="1">
              <a:spcBef>
                <a:spcPct val="0"/>
              </a:spcBef>
            </a:pPr>
            <a:endParaRPr dirty="0" lang="ar-IQ" smtClean="0"/>
          </a:p>
        </p:txBody>
      </p:sp>
      <p:sp>
        <p:nvSpPr>
          <p:cNvPr id="1049254" name="Slide Number Placeholder 3"/>
          <p:cNvSpPr>
            <a:spLocks noGrp="1"/>
          </p:cNvSpPr>
          <p:nvPr>
            <p:ph type="sldNum" sz="quarter" idx="5"/>
          </p:nvPr>
        </p:nvSpPr>
        <p:spPr bwMode="auto">
          <a:noFill/>
        </p:spPr>
        <p:txBody>
          <a:bodyPr anchorCtr="0" compatLnSpc="1" numCol="1" wrap="square">
            <a:prstTxWarp prst="textNoShape"/>
          </a:bodyPr>
          <a:lstStyle>
            <a:lvl1pPr eaLnBrk="0" hangingPunct="0">
              <a:defRPr>
                <a:solidFill>
                  <a:schemeClr val="tx1"/>
                </a:solidFill>
                <a:latin typeface="Arial" charset="0"/>
                <a:cs typeface="Arial" charset="0"/>
              </a:defRPr>
            </a:lvl1pPr>
            <a:lvl2pPr eaLnBrk="0" hangingPunct="0" indent="-285750" marL="742950">
              <a:defRPr>
                <a:solidFill>
                  <a:schemeClr val="tx1"/>
                </a:solidFill>
                <a:latin typeface="Arial" charset="0"/>
                <a:cs typeface="Arial" charset="0"/>
              </a:defRPr>
            </a:lvl2pPr>
            <a:lvl3pPr eaLnBrk="0" hangingPunct="0" indent="-228600" marL="1143000">
              <a:defRPr>
                <a:solidFill>
                  <a:schemeClr val="tx1"/>
                </a:solidFill>
                <a:latin typeface="Arial" charset="0"/>
                <a:cs typeface="Arial" charset="0"/>
              </a:defRPr>
            </a:lvl3pPr>
            <a:lvl4pPr eaLnBrk="0" hangingPunct="0" indent="-228600" marL="1600200">
              <a:defRPr>
                <a:solidFill>
                  <a:schemeClr val="tx1"/>
                </a:solidFill>
                <a:latin typeface="Arial" charset="0"/>
                <a:cs typeface="Arial" charset="0"/>
              </a:defRPr>
            </a:lvl4pPr>
            <a:lvl5pPr eaLnBrk="0" hangingPunct="0" indent="-228600" marL="2057400">
              <a:defRPr>
                <a:solidFill>
                  <a:schemeClr val="tx1"/>
                </a:solidFill>
                <a:latin typeface="Arial" charset="0"/>
                <a:cs typeface="Arial" charset="0"/>
              </a:defRPr>
            </a:lvl5pPr>
            <a:lvl6pPr eaLnBrk="0" fontAlgn="base" hangingPunct="0" indent="-228600" marL="2514600">
              <a:spcBef>
                <a:spcPct val="0"/>
              </a:spcBef>
              <a:spcAft>
                <a:spcPct val="0"/>
              </a:spcAft>
              <a:defRPr>
                <a:solidFill>
                  <a:schemeClr val="tx1"/>
                </a:solidFill>
                <a:latin typeface="Arial" charset="0"/>
                <a:cs typeface="Arial" charset="0"/>
              </a:defRPr>
            </a:lvl6pPr>
            <a:lvl7pPr eaLnBrk="0" fontAlgn="base" hangingPunct="0" indent="-228600" marL="2971800">
              <a:spcBef>
                <a:spcPct val="0"/>
              </a:spcBef>
              <a:spcAft>
                <a:spcPct val="0"/>
              </a:spcAft>
              <a:defRPr>
                <a:solidFill>
                  <a:schemeClr val="tx1"/>
                </a:solidFill>
                <a:latin typeface="Arial" charset="0"/>
                <a:cs typeface="Arial" charset="0"/>
              </a:defRPr>
            </a:lvl7pPr>
            <a:lvl8pPr eaLnBrk="0" fontAlgn="base" hangingPunct="0" indent="-228600" marL="3429000">
              <a:spcBef>
                <a:spcPct val="0"/>
              </a:spcBef>
              <a:spcAft>
                <a:spcPct val="0"/>
              </a:spcAft>
              <a:defRPr>
                <a:solidFill>
                  <a:schemeClr val="tx1"/>
                </a:solidFill>
                <a:latin typeface="Arial" charset="0"/>
                <a:cs typeface="Arial" charset="0"/>
              </a:defRPr>
            </a:lvl8pPr>
            <a:lvl9pPr eaLnBrk="0" fontAlgn="base" hangingPunct="0" indent="-228600" marL="3886200">
              <a:spcBef>
                <a:spcPct val="0"/>
              </a:spcBef>
              <a:spcAft>
                <a:spcPct val="0"/>
              </a:spcAft>
              <a:defRPr>
                <a:solidFill>
                  <a:schemeClr val="tx1"/>
                </a:solidFill>
                <a:latin typeface="Arial" charset="0"/>
                <a:cs typeface="Arial" charset="0"/>
              </a:defRPr>
            </a:lvl9pPr>
          </a:lstStyle>
          <a:p>
            <a:pPr eaLnBrk="1" hangingPunct="1"/>
            <a:fld id="{6555B80E-C577-467E-88D7-ED90C026289C}" type="slidenum">
              <a:rPr lang="ar-IQ" smtClean="0"/>
              <a:pPr eaLnBrk="1" hangingPunct="1"/>
            </a:fld>
            <a:endParaRPr lang="ar-IQ"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375" name=""/>
        <p:cNvGrpSpPr/>
        <p:nvPr/>
      </p:nvGrpSpPr>
      <p:grpSpPr>
        <a:xfrm>
          <a:off x="0" y="0"/>
          <a:ext cx="0" cy="0"/>
          <a:chOff x="0" y="0"/>
          <a:chExt cx="0" cy="0"/>
        </a:xfrm>
      </p:grpSpPr>
      <p:sp>
        <p:nvSpPr>
          <p:cNvPr id="1048607" name="Title 1"/>
          <p:cNvSpPr>
            <a:spLocks noGrp="1"/>
          </p:cNvSpPr>
          <p:nvPr>
            <p:ph type="ctrTitle"/>
          </p:nvPr>
        </p:nvSpPr>
        <p:spPr>
          <a:xfrm>
            <a:off x="685800" y="2130428"/>
            <a:ext cx="7772400" cy="1470025"/>
          </a:xfrm>
        </p:spPr>
        <p:txBody>
          <a:bodyPr/>
          <a:p>
            <a:r>
              <a:rPr lang="en-US" smtClean="0"/>
              <a:t>Click to edit Master title style</a:t>
            </a:r>
            <a:endParaRPr lang="en-US"/>
          </a:p>
        </p:txBody>
      </p:sp>
      <p:sp>
        <p:nvSpPr>
          <p:cNvPr id="1048608" name="Subtitle 2"/>
          <p:cNvSpPr>
            <a:spLocks noGrp="1"/>
          </p:cNvSpPr>
          <p:nvPr>
            <p:ph type="subTitle" idx="1"/>
          </p:nvPr>
        </p:nvSpPr>
        <p:spPr>
          <a:xfrm>
            <a:off x="1371603" y="3886200"/>
            <a:ext cx="6400800" cy="1752600"/>
          </a:xfrm>
        </p:spPr>
        <p:txBody>
          <a:bodyPr/>
          <a:lstStyle>
            <a:lvl1pPr algn="ctr" indent="0" marL="0">
              <a:buNone/>
              <a:defRPr>
                <a:solidFill>
                  <a:schemeClr val="tx1">
                    <a:tint val="75000"/>
                  </a:schemeClr>
                </a:solidFill>
              </a:defRPr>
            </a:lvl1pPr>
            <a:lvl2pPr algn="ctr" indent="0" marL="457032">
              <a:buNone/>
              <a:defRPr>
                <a:solidFill>
                  <a:schemeClr val="tx1">
                    <a:tint val="75000"/>
                  </a:schemeClr>
                </a:solidFill>
              </a:defRPr>
            </a:lvl2pPr>
            <a:lvl3pPr algn="ctr" indent="0" marL="914061">
              <a:buNone/>
              <a:defRPr>
                <a:solidFill>
                  <a:schemeClr val="tx1">
                    <a:tint val="75000"/>
                  </a:schemeClr>
                </a:solidFill>
              </a:defRPr>
            </a:lvl3pPr>
            <a:lvl4pPr algn="ctr" indent="0" marL="1371091">
              <a:buNone/>
              <a:defRPr>
                <a:solidFill>
                  <a:schemeClr val="tx1">
                    <a:tint val="75000"/>
                  </a:schemeClr>
                </a:solidFill>
              </a:defRPr>
            </a:lvl4pPr>
            <a:lvl5pPr algn="ctr" indent="0" marL="1828122">
              <a:buNone/>
              <a:defRPr>
                <a:solidFill>
                  <a:schemeClr val="tx1">
                    <a:tint val="75000"/>
                  </a:schemeClr>
                </a:solidFill>
              </a:defRPr>
            </a:lvl5pPr>
            <a:lvl6pPr algn="ctr" indent="0" marL="2285151">
              <a:buNone/>
              <a:defRPr>
                <a:solidFill>
                  <a:schemeClr val="tx1">
                    <a:tint val="75000"/>
                  </a:schemeClr>
                </a:solidFill>
              </a:defRPr>
            </a:lvl6pPr>
            <a:lvl7pPr algn="ctr" indent="0" marL="2742183">
              <a:buNone/>
              <a:defRPr>
                <a:solidFill>
                  <a:schemeClr val="tx1">
                    <a:tint val="75000"/>
                  </a:schemeClr>
                </a:solidFill>
              </a:defRPr>
            </a:lvl7pPr>
            <a:lvl8pPr algn="ctr" indent="0" marL="3199213">
              <a:buNone/>
              <a:defRPr>
                <a:solidFill>
                  <a:schemeClr val="tx1">
                    <a:tint val="75000"/>
                  </a:schemeClr>
                </a:solidFill>
              </a:defRPr>
            </a:lvl8pPr>
            <a:lvl9pPr algn="ctr" indent="0" marL="3656244">
              <a:buNone/>
              <a:defRPr>
                <a:solidFill>
                  <a:schemeClr val="tx1">
                    <a:tint val="75000"/>
                  </a:schemeClr>
                </a:solidFill>
              </a:defRPr>
            </a:lvl9pPr>
          </a:lstStyle>
          <a:p>
            <a:r>
              <a:rPr lang="en-US" smtClean="0"/>
              <a:t>Click to edit Master subtitle style</a:t>
            </a:r>
            <a:endParaRPr lang="en-US"/>
          </a:p>
        </p:txBody>
      </p:sp>
      <p:sp>
        <p:nvSpPr>
          <p:cNvPr id="1048609" name="Date Placeholder 3"/>
          <p:cNvSpPr>
            <a:spLocks noGrp="1"/>
          </p:cNvSpPr>
          <p:nvPr>
            <p:ph type="dt" sz="half" idx="10"/>
          </p:nvPr>
        </p:nvSpPr>
        <p:spPr/>
        <p:txBody>
          <a:bodyPr/>
          <a:p>
            <a:fld id="{BB34FDA3-B4CE-47AF-83D4-1B62BF3D3DF3}" type="datetimeFigureOut">
              <a:rPr lang="en-US" smtClean="0"/>
            </a:fld>
            <a:endParaRPr lang="en-US"/>
          </a:p>
        </p:txBody>
      </p:sp>
      <p:sp>
        <p:nvSpPr>
          <p:cNvPr id="1048610" name="Footer Placeholder 4"/>
          <p:cNvSpPr>
            <a:spLocks noGrp="1"/>
          </p:cNvSpPr>
          <p:nvPr>
            <p:ph type="ftr" sz="quarter" idx="11"/>
          </p:nvPr>
        </p:nvSpPr>
        <p:spPr/>
        <p:txBody>
          <a:bodyPr/>
          <a:p>
            <a:endParaRPr lang="en-US"/>
          </a:p>
        </p:txBody>
      </p:sp>
      <p:sp>
        <p:nvSpPr>
          <p:cNvPr id="1048611" name="Slide Number Placeholder 5"/>
          <p:cNvSpPr>
            <a:spLocks noGrp="1"/>
          </p:cNvSpPr>
          <p:nvPr>
            <p:ph type="sldNum" sz="quarter" idx="12"/>
          </p:nvPr>
        </p:nvSpPr>
        <p:spPr/>
        <p:txBody>
          <a:bodyPr/>
          <a:p>
            <a:fld id="{E133A435-1CD0-4255-A183-F5F66DF31E4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42" name=""/>
        <p:cNvGrpSpPr/>
        <p:nvPr/>
      </p:nvGrpSpPr>
      <p:grpSpPr>
        <a:xfrm>
          <a:off x="0" y="0"/>
          <a:ext cx="0" cy="0"/>
          <a:chOff x="0" y="0"/>
          <a:chExt cx="0" cy="0"/>
        </a:xfrm>
      </p:grpSpPr>
      <p:sp>
        <p:nvSpPr>
          <p:cNvPr id="1049319" name="Title 1"/>
          <p:cNvSpPr>
            <a:spLocks noGrp="1"/>
          </p:cNvSpPr>
          <p:nvPr>
            <p:ph type="title"/>
          </p:nvPr>
        </p:nvSpPr>
        <p:spPr/>
        <p:txBody>
          <a:bodyPr/>
          <a:p>
            <a:r>
              <a:rPr lang="en-US" smtClean="0"/>
              <a:t>Click to edit Master title style</a:t>
            </a:r>
            <a:endParaRPr lang="en-US"/>
          </a:p>
        </p:txBody>
      </p:sp>
      <p:sp>
        <p:nvSpPr>
          <p:cNvPr id="1049320"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321" name="Date Placeholder 3"/>
          <p:cNvSpPr>
            <a:spLocks noGrp="1"/>
          </p:cNvSpPr>
          <p:nvPr>
            <p:ph type="dt" sz="half" idx="10"/>
          </p:nvPr>
        </p:nvSpPr>
        <p:spPr/>
        <p:txBody>
          <a:bodyPr/>
          <a:p>
            <a:fld id="{BB34FDA3-B4CE-47AF-83D4-1B62BF3D3DF3}" type="datetimeFigureOut">
              <a:rPr lang="en-US" smtClean="0"/>
            </a:fld>
            <a:endParaRPr lang="en-US"/>
          </a:p>
        </p:txBody>
      </p:sp>
      <p:sp>
        <p:nvSpPr>
          <p:cNvPr id="1049322" name="Footer Placeholder 4"/>
          <p:cNvSpPr>
            <a:spLocks noGrp="1"/>
          </p:cNvSpPr>
          <p:nvPr>
            <p:ph type="ftr" sz="quarter" idx="11"/>
          </p:nvPr>
        </p:nvSpPr>
        <p:spPr/>
        <p:txBody>
          <a:bodyPr/>
          <a:p>
            <a:endParaRPr lang="en-US"/>
          </a:p>
        </p:txBody>
      </p:sp>
      <p:sp>
        <p:nvSpPr>
          <p:cNvPr id="1049323" name="Slide Number Placeholder 5"/>
          <p:cNvSpPr>
            <a:spLocks noGrp="1"/>
          </p:cNvSpPr>
          <p:nvPr>
            <p:ph type="sldNum" sz="quarter" idx="12"/>
          </p:nvPr>
        </p:nvSpPr>
        <p:spPr/>
        <p:txBody>
          <a:bodyPr/>
          <a:p>
            <a:fld id="{E133A435-1CD0-4255-A183-F5F66DF31E4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41" name=""/>
        <p:cNvGrpSpPr/>
        <p:nvPr/>
      </p:nvGrpSpPr>
      <p:grpSpPr>
        <a:xfrm>
          <a:off x="0" y="0"/>
          <a:ext cx="0" cy="0"/>
          <a:chOff x="0" y="0"/>
          <a:chExt cx="0" cy="0"/>
        </a:xfrm>
      </p:grpSpPr>
      <p:sp>
        <p:nvSpPr>
          <p:cNvPr id="1049314" name="Vertical Title 1"/>
          <p:cNvSpPr>
            <a:spLocks noGrp="1"/>
          </p:cNvSpPr>
          <p:nvPr>
            <p:ph type="title" orient="vert"/>
          </p:nvPr>
        </p:nvSpPr>
        <p:spPr>
          <a:xfrm>
            <a:off x="7750178" y="303216"/>
            <a:ext cx="2403475" cy="6453187"/>
          </a:xfrm>
        </p:spPr>
        <p:txBody>
          <a:bodyPr vert="eaVert"/>
          <a:p>
            <a:r>
              <a:rPr lang="en-US" smtClean="0"/>
              <a:t>Click to edit Master title style</a:t>
            </a:r>
            <a:endParaRPr lang="en-US"/>
          </a:p>
        </p:txBody>
      </p:sp>
      <p:sp>
        <p:nvSpPr>
          <p:cNvPr id="1049315" name="Vertical Text Placeholder 2"/>
          <p:cNvSpPr>
            <a:spLocks noGrp="1"/>
          </p:cNvSpPr>
          <p:nvPr>
            <p:ph type="body" orient="vert" idx="1"/>
          </p:nvPr>
        </p:nvSpPr>
        <p:spPr>
          <a:xfrm>
            <a:off x="534991" y="303216"/>
            <a:ext cx="7062787" cy="6453187"/>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316" name="Date Placeholder 3"/>
          <p:cNvSpPr>
            <a:spLocks noGrp="1"/>
          </p:cNvSpPr>
          <p:nvPr>
            <p:ph type="dt" sz="half" idx="10"/>
          </p:nvPr>
        </p:nvSpPr>
        <p:spPr/>
        <p:txBody>
          <a:bodyPr/>
          <a:p>
            <a:fld id="{BB34FDA3-B4CE-47AF-83D4-1B62BF3D3DF3}" type="datetimeFigureOut">
              <a:rPr lang="en-US" smtClean="0"/>
            </a:fld>
            <a:endParaRPr lang="en-US"/>
          </a:p>
        </p:txBody>
      </p:sp>
      <p:sp>
        <p:nvSpPr>
          <p:cNvPr id="1049317" name="Footer Placeholder 4"/>
          <p:cNvSpPr>
            <a:spLocks noGrp="1"/>
          </p:cNvSpPr>
          <p:nvPr>
            <p:ph type="ftr" sz="quarter" idx="11"/>
          </p:nvPr>
        </p:nvSpPr>
        <p:spPr/>
        <p:txBody>
          <a:bodyPr/>
          <a:p>
            <a:endParaRPr lang="en-US"/>
          </a:p>
        </p:txBody>
      </p:sp>
      <p:sp>
        <p:nvSpPr>
          <p:cNvPr id="1049318" name="Slide Number Placeholder 5"/>
          <p:cNvSpPr>
            <a:spLocks noGrp="1"/>
          </p:cNvSpPr>
          <p:nvPr>
            <p:ph type="sldNum" sz="quarter" idx="12"/>
          </p:nvPr>
        </p:nvSpPr>
        <p:spPr/>
        <p:txBody>
          <a:bodyPr/>
          <a:p>
            <a:fld id="{E133A435-1CD0-4255-A183-F5F66DF31E4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92" name=""/>
        <p:cNvGrpSpPr/>
        <p:nvPr/>
      </p:nvGrpSpPr>
      <p:grpSpPr>
        <a:xfrm>
          <a:off x="0" y="0"/>
          <a:ext cx="0" cy="0"/>
          <a:chOff x="0" y="0"/>
          <a:chExt cx="0" cy="0"/>
        </a:xfrm>
      </p:grpSpPr>
      <p:sp>
        <p:nvSpPr>
          <p:cNvPr id="1048581" name="Title 1"/>
          <p:cNvSpPr>
            <a:spLocks noGrp="1"/>
          </p:cNvSpPr>
          <p:nvPr>
            <p:ph type="title"/>
          </p:nvPr>
        </p:nvSpPr>
        <p:spPr/>
        <p:txBody>
          <a:bodyPr/>
          <a:p>
            <a:r>
              <a:rPr lang="en-US" smtClean="0"/>
              <a:t>Click to edit Master title style</a:t>
            </a:r>
            <a:endParaRPr lang="en-US"/>
          </a:p>
        </p:txBody>
      </p:sp>
      <p:sp>
        <p:nvSpPr>
          <p:cNvPr id="1048582"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3"/>
          <p:cNvSpPr>
            <a:spLocks noGrp="1"/>
          </p:cNvSpPr>
          <p:nvPr>
            <p:ph type="dt" sz="half" idx="10"/>
          </p:nvPr>
        </p:nvSpPr>
        <p:spPr/>
        <p:txBody>
          <a:bodyPr/>
          <a:p>
            <a:fld id="{BB34FDA3-B4CE-47AF-83D4-1B62BF3D3DF3}" type="datetimeFigureOut">
              <a:rPr lang="en-US" smtClean="0"/>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E133A435-1CD0-4255-A183-F5F66DF31E4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404" name=""/>
        <p:cNvGrpSpPr/>
        <p:nvPr/>
      </p:nvGrpSpPr>
      <p:grpSpPr>
        <a:xfrm>
          <a:off x="0" y="0"/>
          <a:ext cx="0" cy="0"/>
          <a:chOff x="0" y="0"/>
          <a:chExt cx="0" cy="0"/>
        </a:xfrm>
      </p:grpSpPr>
      <p:sp>
        <p:nvSpPr>
          <p:cNvPr id="1048666" name="Title 1"/>
          <p:cNvSpPr>
            <a:spLocks noGrp="1"/>
          </p:cNvSpPr>
          <p:nvPr>
            <p:ph type="title"/>
          </p:nvPr>
        </p:nvSpPr>
        <p:spPr>
          <a:xfrm>
            <a:off x="722313" y="4406901"/>
            <a:ext cx="7772400" cy="1362075"/>
          </a:xfrm>
        </p:spPr>
        <p:txBody>
          <a:bodyPr anchor="t"/>
          <a:lstStyle>
            <a:lvl1pPr algn="l">
              <a:defRPr b="1" cap="all" sz="4000"/>
            </a:lvl1pPr>
          </a:lstStyle>
          <a:p>
            <a:r>
              <a:rPr lang="en-US" smtClean="0"/>
              <a:t>Click to edit Master title style</a:t>
            </a:r>
            <a:endParaRPr lang="en-US"/>
          </a:p>
        </p:txBody>
      </p:sp>
      <p:sp>
        <p:nvSpPr>
          <p:cNvPr id="1048667" name="Text Placeholder 2"/>
          <p:cNvSpPr>
            <a:spLocks noGrp="1"/>
          </p:cNvSpPr>
          <p:nvPr>
            <p:ph type="body" idx="1"/>
          </p:nvPr>
        </p:nvSpPr>
        <p:spPr>
          <a:xfrm>
            <a:off x="722313" y="2906716"/>
            <a:ext cx="7772400" cy="1500187"/>
          </a:xfrm>
        </p:spPr>
        <p:txBody>
          <a:bodyPr anchor="b"/>
          <a:lstStyle>
            <a:lvl1pPr indent="0" marL="0">
              <a:buNone/>
              <a:defRPr sz="2000">
                <a:solidFill>
                  <a:schemeClr val="tx1">
                    <a:tint val="75000"/>
                  </a:schemeClr>
                </a:solidFill>
              </a:defRPr>
            </a:lvl1pPr>
            <a:lvl2pPr indent="0" marL="457032">
              <a:buNone/>
              <a:defRPr sz="1800">
                <a:solidFill>
                  <a:schemeClr val="tx1">
                    <a:tint val="75000"/>
                  </a:schemeClr>
                </a:solidFill>
              </a:defRPr>
            </a:lvl2pPr>
            <a:lvl3pPr indent="0" marL="914061">
              <a:buNone/>
              <a:defRPr sz="1600">
                <a:solidFill>
                  <a:schemeClr val="tx1">
                    <a:tint val="75000"/>
                  </a:schemeClr>
                </a:solidFill>
              </a:defRPr>
            </a:lvl3pPr>
            <a:lvl4pPr indent="0" marL="1371091">
              <a:buNone/>
              <a:defRPr sz="1400">
                <a:solidFill>
                  <a:schemeClr val="tx1">
                    <a:tint val="75000"/>
                  </a:schemeClr>
                </a:solidFill>
              </a:defRPr>
            </a:lvl4pPr>
            <a:lvl5pPr indent="0" marL="1828122">
              <a:buNone/>
              <a:defRPr sz="1400">
                <a:solidFill>
                  <a:schemeClr val="tx1">
                    <a:tint val="75000"/>
                  </a:schemeClr>
                </a:solidFill>
              </a:defRPr>
            </a:lvl5pPr>
            <a:lvl6pPr indent="0" marL="2285151">
              <a:buNone/>
              <a:defRPr sz="1400">
                <a:solidFill>
                  <a:schemeClr val="tx1">
                    <a:tint val="75000"/>
                  </a:schemeClr>
                </a:solidFill>
              </a:defRPr>
            </a:lvl6pPr>
            <a:lvl7pPr indent="0" marL="2742183">
              <a:buNone/>
              <a:defRPr sz="1400">
                <a:solidFill>
                  <a:schemeClr val="tx1">
                    <a:tint val="75000"/>
                  </a:schemeClr>
                </a:solidFill>
              </a:defRPr>
            </a:lvl7pPr>
            <a:lvl8pPr indent="0" marL="3199213">
              <a:buNone/>
              <a:defRPr sz="1400">
                <a:solidFill>
                  <a:schemeClr val="tx1">
                    <a:tint val="75000"/>
                  </a:schemeClr>
                </a:solidFill>
              </a:defRPr>
            </a:lvl8pPr>
            <a:lvl9pPr indent="0" marL="3656244">
              <a:buNone/>
              <a:defRPr sz="1400">
                <a:solidFill>
                  <a:schemeClr val="tx1">
                    <a:tint val="75000"/>
                  </a:schemeClr>
                </a:solidFill>
              </a:defRPr>
            </a:lvl9pPr>
          </a:lstStyle>
          <a:p>
            <a:pPr lvl="0"/>
            <a:r>
              <a:rPr lang="en-US" smtClean="0"/>
              <a:t>Click to edit Master text styles</a:t>
            </a:r>
          </a:p>
        </p:txBody>
      </p:sp>
      <p:sp>
        <p:nvSpPr>
          <p:cNvPr id="1048668" name="Date Placeholder 3"/>
          <p:cNvSpPr>
            <a:spLocks noGrp="1"/>
          </p:cNvSpPr>
          <p:nvPr>
            <p:ph type="dt" sz="half" idx="10"/>
          </p:nvPr>
        </p:nvSpPr>
        <p:spPr/>
        <p:txBody>
          <a:bodyPr/>
          <a:p>
            <a:fld id="{BB34FDA3-B4CE-47AF-83D4-1B62BF3D3DF3}" type="datetimeFigureOut">
              <a:rPr lang="en-US" smtClean="0"/>
            </a:fld>
            <a:endParaRPr lang="en-US"/>
          </a:p>
        </p:txBody>
      </p:sp>
      <p:sp>
        <p:nvSpPr>
          <p:cNvPr id="1048669" name="Footer Placeholder 4"/>
          <p:cNvSpPr>
            <a:spLocks noGrp="1"/>
          </p:cNvSpPr>
          <p:nvPr>
            <p:ph type="ftr" sz="quarter" idx="11"/>
          </p:nvPr>
        </p:nvSpPr>
        <p:spPr/>
        <p:txBody>
          <a:bodyPr/>
          <a:p>
            <a:endParaRPr lang="en-US"/>
          </a:p>
        </p:txBody>
      </p:sp>
      <p:sp>
        <p:nvSpPr>
          <p:cNvPr id="1048670" name="Slide Number Placeholder 5"/>
          <p:cNvSpPr>
            <a:spLocks noGrp="1"/>
          </p:cNvSpPr>
          <p:nvPr>
            <p:ph type="sldNum" sz="quarter" idx="12"/>
          </p:nvPr>
        </p:nvSpPr>
        <p:spPr/>
        <p:txBody>
          <a:bodyPr/>
          <a:p>
            <a:fld id="{E133A435-1CD0-4255-A183-F5F66DF31E4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368" name=""/>
        <p:cNvGrpSpPr/>
        <p:nvPr/>
      </p:nvGrpSpPr>
      <p:grpSpPr>
        <a:xfrm>
          <a:off x="0" y="0"/>
          <a:ext cx="0" cy="0"/>
          <a:chOff x="0" y="0"/>
          <a:chExt cx="0" cy="0"/>
        </a:xfrm>
      </p:grpSpPr>
      <p:sp>
        <p:nvSpPr>
          <p:cNvPr id="1048588" name="Title 1"/>
          <p:cNvSpPr>
            <a:spLocks noGrp="1"/>
          </p:cNvSpPr>
          <p:nvPr>
            <p:ph type="title"/>
          </p:nvPr>
        </p:nvSpPr>
        <p:spPr/>
        <p:txBody>
          <a:bodyPr/>
          <a:p>
            <a:r>
              <a:rPr lang="en-US" smtClean="0"/>
              <a:t>Click to edit Master title style</a:t>
            </a:r>
            <a:endParaRPr lang="en-US"/>
          </a:p>
        </p:txBody>
      </p:sp>
      <p:sp>
        <p:nvSpPr>
          <p:cNvPr id="1048589" name="Content Placeholder 2"/>
          <p:cNvSpPr>
            <a:spLocks noGrp="1"/>
          </p:cNvSpPr>
          <p:nvPr>
            <p:ph sz="half" idx="1"/>
          </p:nvPr>
        </p:nvSpPr>
        <p:spPr>
          <a:xfrm>
            <a:off x="534991"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0" name="Content Placeholder 3"/>
          <p:cNvSpPr>
            <a:spLocks noGrp="1"/>
          </p:cNvSpPr>
          <p:nvPr>
            <p:ph sz="half" idx="2"/>
          </p:nvPr>
        </p:nvSpPr>
        <p:spPr>
          <a:xfrm>
            <a:off x="5419728"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1" name="Date Placeholder 3"/>
          <p:cNvSpPr>
            <a:spLocks noGrp="1"/>
          </p:cNvSpPr>
          <p:nvPr>
            <p:ph type="dt" sz="half" idx="10"/>
          </p:nvPr>
        </p:nvSpPr>
        <p:spPr/>
        <p:txBody>
          <a:bodyPr/>
          <a:p>
            <a:fld id="{BB34FDA3-B4CE-47AF-83D4-1B62BF3D3DF3}" type="datetimeFigureOut">
              <a:rPr lang="en-US" smtClean="0"/>
            </a:fld>
            <a:endParaRPr lang="en-US"/>
          </a:p>
        </p:txBody>
      </p:sp>
      <p:sp>
        <p:nvSpPr>
          <p:cNvPr id="1048592" name="Footer Placeholder 4"/>
          <p:cNvSpPr>
            <a:spLocks noGrp="1"/>
          </p:cNvSpPr>
          <p:nvPr>
            <p:ph type="ftr" sz="quarter" idx="11"/>
          </p:nvPr>
        </p:nvSpPr>
        <p:spPr/>
        <p:txBody>
          <a:bodyPr/>
          <a:p>
            <a:endParaRPr lang="en-US"/>
          </a:p>
        </p:txBody>
      </p:sp>
      <p:sp>
        <p:nvSpPr>
          <p:cNvPr id="1048593" name="Slide Number Placeholder 5"/>
          <p:cNvSpPr>
            <a:spLocks noGrp="1"/>
          </p:cNvSpPr>
          <p:nvPr>
            <p:ph type="sldNum" sz="quarter" idx="12"/>
          </p:nvPr>
        </p:nvSpPr>
        <p:spPr/>
        <p:txBody>
          <a:bodyPr/>
          <a:p>
            <a:fld id="{E133A435-1CD0-4255-A183-F5F66DF31E4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746" name=""/>
        <p:cNvGrpSpPr/>
        <p:nvPr/>
      </p:nvGrpSpPr>
      <p:grpSpPr>
        <a:xfrm>
          <a:off x="0" y="0"/>
          <a:ext cx="0" cy="0"/>
          <a:chOff x="0" y="0"/>
          <a:chExt cx="0" cy="0"/>
        </a:xfrm>
      </p:grpSpPr>
      <p:sp>
        <p:nvSpPr>
          <p:cNvPr id="1049340" name="Title 1"/>
          <p:cNvSpPr>
            <a:spLocks noGrp="1"/>
          </p:cNvSpPr>
          <p:nvPr>
            <p:ph type="title"/>
          </p:nvPr>
        </p:nvSpPr>
        <p:spPr>
          <a:xfrm>
            <a:off x="457200" y="274641"/>
            <a:ext cx="8229600" cy="1143000"/>
          </a:xfrm>
        </p:spPr>
        <p:txBody>
          <a:bodyPr/>
          <a:p>
            <a:r>
              <a:rPr lang="en-US" smtClean="0"/>
              <a:t>Click to edit Master title style</a:t>
            </a:r>
            <a:endParaRPr lang="en-US"/>
          </a:p>
        </p:txBody>
      </p:sp>
      <p:sp>
        <p:nvSpPr>
          <p:cNvPr id="1049341" name="Text Placeholder 2"/>
          <p:cNvSpPr>
            <a:spLocks noGrp="1"/>
          </p:cNvSpPr>
          <p:nvPr>
            <p:ph type="body" idx="1"/>
          </p:nvPr>
        </p:nvSpPr>
        <p:spPr>
          <a:xfrm>
            <a:off x="457200" y="1535116"/>
            <a:ext cx="4040188" cy="639762"/>
          </a:xfrm>
        </p:spPr>
        <p:txBody>
          <a:bodyPr anchor="b"/>
          <a:lstStyle>
            <a:lvl1pPr indent="0" marL="0">
              <a:buNone/>
              <a:defRPr b="1" sz="2400"/>
            </a:lvl1pPr>
            <a:lvl2pPr indent="0" marL="457032">
              <a:buNone/>
              <a:defRPr b="1" sz="2000"/>
            </a:lvl2pPr>
            <a:lvl3pPr indent="0" marL="914061">
              <a:buNone/>
              <a:defRPr b="1" sz="1800"/>
            </a:lvl3pPr>
            <a:lvl4pPr indent="0" marL="1371091">
              <a:buNone/>
              <a:defRPr b="1" sz="1600"/>
            </a:lvl4pPr>
            <a:lvl5pPr indent="0" marL="1828122">
              <a:buNone/>
              <a:defRPr b="1" sz="1600"/>
            </a:lvl5pPr>
            <a:lvl6pPr indent="0" marL="2285151">
              <a:buNone/>
              <a:defRPr b="1" sz="1600"/>
            </a:lvl6pPr>
            <a:lvl7pPr indent="0" marL="2742183">
              <a:buNone/>
              <a:defRPr b="1" sz="1600"/>
            </a:lvl7pPr>
            <a:lvl8pPr indent="0" marL="3199213">
              <a:buNone/>
              <a:defRPr b="1" sz="1600"/>
            </a:lvl8pPr>
            <a:lvl9pPr indent="0" marL="3656244">
              <a:buNone/>
              <a:defRPr b="1" sz="1600"/>
            </a:lvl9pPr>
          </a:lstStyle>
          <a:p>
            <a:pPr lvl="0"/>
            <a:r>
              <a:rPr lang="en-US" smtClean="0"/>
              <a:t>Click to edit Master text styles</a:t>
            </a:r>
          </a:p>
        </p:txBody>
      </p:sp>
      <p:sp>
        <p:nvSpPr>
          <p:cNvPr id="1049342"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343" name="Text Placeholder 4"/>
          <p:cNvSpPr>
            <a:spLocks noGrp="1"/>
          </p:cNvSpPr>
          <p:nvPr>
            <p:ph type="body" sz="quarter" idx="3"/>
          </p:nvPr>
        </p:nvSpPr>
        <p:spPr>
          <a:xfrm>
            <a:off x="4645025" y="1535116"/>
            <a:ext cx="4041775" cy="639762"/>
          </a:xfrm>
        </p:spPr>
        <p:txBody>
          <a:bodyPr anchor="b"/>
          <a:lstStyle>
            <a:lvl1pPr indent="0" marL="0">
              <a:buNone/>
              <a:defRPr b="1" sz="2400"/>
            </a:lvl1pPr>
            <a:lvl2pPr indent="0" marL="457032">
              <a:buNone/>
              <a:defRPr b="1" sz="2000"/>
            </a:lvl2pPr>
            <a:lvl3pPr indent="0" marL="914061">
              <a:buNone/>
              <a:defRPr b="1" sz="1800"/>
            </a:lvl3pPr>
            <a:lvl4pPr indent="0" marL="1371091">
              <a:buNone/>
              <a:defRPr b="1" sz="1600"/>
            </a:lvl4pPr>
            <a:lvl5pPr indent="0" marL="1828122">
              <a:buNone/>
              <a:defRPr b="1" sz="1600"/>
            </a:lvl5pPr>
            <a:lvl6pPr indent="0" marL="2285151">
              <a:buNone/>
              <a:defRPr b="1" sz="1600"/>
            </a:lvl6pPr>
            <a:lvl7pPr indent="0" marL="2742183">
              <a:buNone/>
              <a:defRPr b="1" sz="1600"/>
            </a:lvl7pPr>
            <a:lvl8pPr indent="0" marL="3199213">
              <a:buNone/>
              <a:defRPr b="1" sz="1600"/>
            </a:lvl8pPr>
            <a:lvl9pPr indent="0" marL="3656244">
              <a:buNone/>
              <a:defRPr b="1" sz="1600"/>
            </a:lvl9pPr>
          </a:lstStyle>
          <a:p>
            <a:pPr lvl="0"/>
            <a:r>
              <a:rPr lang="en-US" smtClean="0"/>
              <a:t>Click to edit Master text styles</a:t>
            </a:r>
          </a:p>
        </p:txBody>
      </p:sp>
      <p:sp>
        <p:nvSpPr>
          <p:cNvPr id="1049344" name="Content Placeholder 5"/>
          <p:cNvSpPr>
            <a:spLocks noGrp="1"/>
          </p:cNvSpPr>
          <p:nvPr>
            <p:ph sz="quarter" idx="4"/>
          </p:nvPr>
        </p:nvSpPr>
        <p:spPr>
          <a:xfrm>
            <a:off x="4645025"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345" name="Date Placeholder 3"/>
          <p:cNvSpPr>
            <a:spLocks noGrp="1"/>
          </p:cNvSpPr>
          <p:nvPr>
            <p:ph type="dt" sz="half" idx="10"/>
          </p:nvPr>
        </p:nvSpPr>
        <p:spPr/>
        <p:txBody>
          <a:bodyPr/>
          <a:p>
            <a:fld id="{BB34FDA3-B4CE-47AF-83D4-1B62BF3D3DF3}" type="datetimeFigureOut">
              <a:rPr lang="en-US" smtClean="0"/>
            </a:fld>
            <a:endParaRPr lang="en-US"/>
          </a:p>
        </p:txBody>
      </p:sp>
      <p:sp>
        <p:nvSpPr>
          <p:cNvPr id="1049346" name="Footer Placeholder 4"/>
          <p:cNvSpPr>
            <a:spLocks noGrp="1"/>
          </p:cNvSpPr>
          <p:nvPr>
            <p:ph type="ftr" sz="quarter" idx="11"/>
          </p:nvPr>
        </p:nvSpPr>
        <p:spPr/>
        <p:txBody>
          <a:bodyPr/>
          <a:p>
            <a:endParaRPr lang="en-US"/>
          </a:p>
        </p:txBody>
      </p:sp>
      <p:sp>
        <p:nvSpPr>
          <p:cNvPr id="1049347" name="Slide Number Placeholder 5"/>
          <p:cNvSpPr>
            <a:spLocks noGrp="1"/>
          </p:cNvSpPr>
          <p:nvPr>
            <p:ph type="sldNum" sz="quarter" idx="12"/>
          </p:nvPr>
        </p:nvSpPr>
        <p:spPr/>
        <p:txBody>
          <a:bodyPr/>
          <a:p>
            <a:fld id="{E133A435-1CD0-4255-A183-F5F66DF31E4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43" name=""/>
        <p:cNvGrpSpPr/>
        <p:nvPr/>
      </p:nvGrpSpPr>
      <p:grpSpPr>
        <a:xfrm>
          <a:off x="0" y="0"/>
          <a:ext cx="0" cy="0"/>
          <a:chOff x="0" y="0"/>
          <a:chExt cx="0" cy="0"/>
        </a:xfrm>
      </p:grpSpPr>
      <p:sp>
        <p:nvSpPr>
          <p:cNvPr id="1049324" name="Title 1"/>
          <p:cNvSpPr>
            <a:spLocks noGrp="1"/>
          </p:cNvSpPr>
          <p:nvPr>
            <p:ph type="title"/>
          </p:nvPr>
        </p:nvSpPr>
        <p:spPr/>
        <p:txBody>
          <a:bodyPr/>
          <a:p>
            <a:r>
              <a:rPr lang="en-US" smtClean="0"/>
              <a:t>Click to edit Master title style</a:t>
            </a:r>
            <a:endParaRPr lang="en-US"/>
          </a:p>
        </p:txBody>
      </p:sp>
      <p:sp>
        <p:nvSpPr>
          <p:cNvPr id="1049325" name="Date Placeholder 3"/>
          <p:cNvSpPr>
            <a:spLocks noGrp="1"/>
          </p:cNvSpPr>
          <p:nvPr>
            <p:ph type="dt" sz="half" idx="10"/>
          </p:nvPr>
        </p:nvSpPr>
        <p:spPr/>
        <p:txBody>
          <a:bodyPr/>
          <a:p>
            <a:fld id="{BB34FDA3-B4CE-47AF-83D4-1B62BF3D3DF3}" type="datetimeFigureOut">
              <a:rPr lang="en-US" smtClean="0"/>
            </a:fld>
            <a:endParaRPr lang="en-US"/>
          </a:p>
        </p:txBody>
      </p:sp>
      <p:sp>
        <p:nvSpPr>
          <p:cNvPr id="1049326" name="Footer Placeholder 4"/>
          <p:cNvSpPr>
            <a:spLocks noGrp="1"/>
          </p:cNvSpPr>
          <p:nvPr>
            <p:ph type="ftr" sz="quarter" idx="11"/>
          </p:nvPr>
        </p:nvSpPr>
        <p:spPr/>
        <p:txBody>
          <a:bodyPr/>
          <a:p>
            <a:endParaRPr lang="en-US"/>
          </a:p>
        </p:txBody>
      </p:sp>
      <p:sp>
        <p:nvSpPr>
          <p:cNvPr id="1049327" name="Slide Number Placeholder 5"/>
          <p:cNvSpPr>
            <a:spLocks noGrp="1"/>
          </p:cNvSpPr>
          <p:nvPr>
            <p:ph type="sldNum" sz="quarter" idx="12"/>
          </p:nvPr>
        </p:nvSpPr>
        <p:spPr/>
        <p:txBody>
          <a:bodyPr/>
          <a:p>
            <a:fld id="{E133A435-1CD0-4255-A183-F5F66DF31E4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459" name=""/>
        <p:cNvGrpSpPr/>
        <p:nvPr/>
      </p:nvGrpSpPr>
      <p:grpSpPr>
        <a:xfrm>
          <a:off x="0" y="0"/>
          <a:ext cx="0" cy="0"/>
          <a:chOff x="0" y="0"/>
          <a:chExt cx="0" cy="0"/>
        </a:xfrm>
      </p:grpSpPr>
      <p:sp>
        <p:nvSpPr>
          <p:cNvPr id="1048775" name="Date Placeholder 3"/>
          <p:cNvSpPr>
            <a:spLocks noGrp="1"/>
          </p:cNvSpPr>
          <p:nvPr>
            <p:ph type="dt" sz="half" idx="10"/>
          </p:nvPr>
        </p:nvSpPr>
        <p:spPr/>
        <p:txBody>
          <a:bodyPr/>
          <a:p>
            <a:fld id="{BB34FDA3-B4CE-47AF-83D4-1B62BF3D3DF3}" type="datetimeFigureOut">
              <a:rPr lang="en-US" smtClean="0"/>
            </a:fld>
            <a:endParaRPr lang="en-US"/>
          </a:p>
        </p:txBody>
      </p:sp>
      <p:sp>
        <p:nvSpPr>
          <p:cNvPr id="1048776" name="Footer Placeholder 4"/>
          <p:cNvSpPr>
            <a:spLocks noGrp="1"/>
          </p:cNvSpPr>
          <p:nvPr>
            <p:ph type="ftr" sz="quarter" idx="11"/>
          </p:nvPr>
        </p:nvSpPr>
        <p:spPr/>
        <p:txBody>
          <a:bodyPr/>
          <a:p>
            <a:endParaRPr lang="en-US"/>
          </a:p>
        </p:txBody>
      </p:sp>
      <p:sp>
        <p:nvSpPr>
          <p:cNvPr id="1048777" name="Slide Number Placeholder 5"/>
          <p:cNvSpPr>
            <a:spLocks noGrp="1"/>
          </p:cNvSpPr>
          <p:nvPr>
            <p:ph type="sldNum" sz="quarter" idx="12"/>
          </p:nvPr>
        </p:nvSpPr>
        <p:spPr/>
        <p:txBody>
          <a:bodyPr/>
          <a:p>
            <a:fld id="{E133A435-1CD0-4255-A183-F5F66DF31E4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745" name=""/>
        <p:cNvGrpSpPr/>
        <p:nvPr/>
      </p:nvGrpSpPr>
      <p:grpSpPr>
        <a:xfrm>
          <a:off x="0" y="0"/>
          <a:ext cx="0" cy="0"/>
          <a:chOff x="0" y="0"/>
          <a:chExt cx="0" cy="0"/>
        </a:xfrm>
      </p:grpSpPr>
      <p:sp>
        <p:nvSpPr>
          <p:cNvPr id="1049334" name="Title 1"/>
          <p:cNvSpPr>
            <a:spLocks noGrp="1"/>
          </p:cNvSpPr>
          <p:nvPr>
            <p:ph type="title"/>
          </p:nvPr>
        </p:nvSpPr>
        <p:spPr>
          <a:xfrm>
            <a:off x="457203" y="273050"/>
            <a:ext cx="3008313" cy="1162050"/>
          </a:xfrm>
        </p:spPr>
        <p:txBody>
          <a:bodyPr anchor="b"/>
          <a:lstStyle>
            <a:lvl1pPr algn="l">
              <a:defRPr b="1" sz="2000"/>
            </a:lvl1pPr>
          </a:lstStyle>
          <a:p>
            <a:r>
              <a:rPr lang="en-US" smtClean="0"/>
              <a:t>Click to edit Master title style</a:t>
            </a:r>
            <a:endParaRPr lang="en-US"/>
          </a:p>
        </p:txBody>
      </p:sp>
      <p:sp>
        <p:nvSpPr>
          <p:cNvPr id="1049335"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336" name="Text Placeholder 3"/>
          <p:cNvSpPr>
            <a:spLocks noGrp="1"/>
          </p:cNvSpPr>
          <p:nvPr>
            <p:ph type="body" sz="half" idx="2"/>
          </p:nvPr>
        </p:nvSpPr>
        <p:spPr>
          <a:xfrm>
            <a:off x="457203" y="1435101"/>
            <a:ext cx="3008313" cy="4691063"/>
          </a:xfrm>
        </p:spPr>
        <p:txBody>
          <a:bodyPr/>
          <a:lstStyle>
            <a:lvl1pPr indent="0" marL="0">
              <a:buNone/>
              <a:defRPr sz="1400"/>
            </a:lvl1pPr>
            <a:lvl2pPr indent="0" marL="457032">
              <a:buNone/>
              <a:defRPr sz="1200"/>
            </a:lvl2pPr>
            <a:lvl3pPr indent="0" marL="914061">
              <a:buNone/>
              <a:defRPr sz="1000"/>
            </a:lvl3pPr>
            <a:lvl4pPr indent="0" marL="1371091">
              <a:buNone/>
              <a:defRPr sz="900"/>
            </a:lvl4pPr>
            <a:lvl5pPr indent="0" marL="1828122">
              <a:buNone/>
              <a:defRPr sz="900"/>
            </a:lvl5pPr>
            <a:lvl6pPr indent="0" marL="2285151">
              <a:buNone/>
              <a:defRPr sz="900"/>
            </a:lvl6pPr>
            <a:lvl7pPr indent="0" marL="2742183">
              <a:buNone/>
              <a:defRPr sz="900"/>
            </a:lvl7pPr>
            <a:lvl8pPr indent="0" marL="3199213">
              <a:buNone/>
              <a:defRPr sz="900"/>
            </a:lvl8pPr>
            <a:lvl9pPr indent="0" marL="3656244">
              <a:buNone/>
              <a:defRPr sz="900"/>
            </a:lvl9pPr>
          </a:lstStyle>
          <a:p>
            <a:pPr lvl="0"/>
            <a:r>
              <a:rPr lang="en-US" smtClean="0"/>
              <a:t>Click to edit Master text styles</a:t>
            </a:r>
          </a:p>
        </p:txBody>
      </p:sp>
      <p:sp>
        <p:nvSpPr>
          <p:cNvPr id="1049337" name="Date Placeholder 3"/>
          <p:cNvSpPr>
            <a:spLocks noGrp="1"/>
          </p:cNvSpPr>
          <p:nvPr>
            <p:ph type="dt" sz="half" idx="10"/>
          </p:nvPr>
        </p:nvSpPr>
        <p:spPr/>
        <p:txBody>
          <a:bodyPr/>
          <a:p>
            <a:fld id="{BB34FDA3-B4CE-47AF-83D4-1B62BF3D3DF3}" type="datetimeFigureOut">
              <a:rPr lang="en-US" smtClean="0"/>
            </a:fld>
            <a:endParaRPr lang="en-US"/>
          </a:p>
        </p:txBody>
      </p:sp>
      <p:sp>
        <p:nvSpPr>
          <p:cNvPr id="1049338" name="Footer Placeholder 4"/>
          <p:cNvSpPr>
            <a:spLocks noGrp="1"/>
          </p:cNvSpPr>
          <p:nvPr>
            <p:ph type="ftr" sz="quarter" idx="11"/>
          </p:nvPr>
        </p:nvSpPr>
        <p:spPr/>
        <p:txBody>
          <a:bodyPr/>
          <a:p>
            <a:endParaRPr lang="en-US"/>
          </a:p>
        </p:txBody>
      </p:sp>
      <p:sp>
        <p:nvSpPr>
          <p:cNvPr id="1049339" name="Slide Number Placeholder 5"/>
          <p:cNvSpPr>
            <a:spLocks noGrp="1"/>
          </p:cNvSpPr>
          <p:nvPr>
            <p:ph type="sldNum" sz="quarter" idx="12"/>
          </p:nvPr>
        </p:nvSpPr>
        <p:spPr/>
        <p:txBody>
          <a:bodyPr/>
          <a:p>
            <a:fld id="{E133A435-1CD0-4255-A183-F5F66DF31E4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44" name=""/>
        <p:cNvGrpSpPr/>
        <p:nvPr/>
      </p:nvGrpSpPr>
      <p:grpSpPr>
        <a:xfrm>
          <a:off x="0" y="0"/>
          <a:ext cx="0" cy="0"/>
          <a:chOff x="0" y="0"/>
          <a:chExt cx="0" cy="0"/>
        </a:xfrm>
      </p:grpSpPr>
      <p:sp>
        <p:nvSpPr>
          <p:cNvPr id="1049328" name="Title 1"/>
          <p:cNvSpPr>
            <a:spLocks noGrp="1"/>
          </p:cNvSpPr>
          <p:nvPr>
            <p:ph type="title"/>
          </p:nvPr>
        </p:nvSpPr>
        <p:spPr>
          <a:xfrm>
            <a:off x="1792289" y="4800600"/>
            <a:ext cx="5486400" cy="566738"/>
          </a:xfrm>
        </p:spPr>
        <p:txBody>
          <a:bodyPr anchor="b"/>
          <a:lstStyle>
            <a:lvl1pPr algn="l">
              <a:defRPr b="1" sz="2000"/>
            </a:lvl1pPr>
          </a:lstStyle>
          <a:p>
            <a:r>
              <a:rPr lang="en-US" smtClean="0"/>
              <a:t>Click to edit Master title style</a:t>
            </a:r>
            <a:endParaRPr lang="en-US"/>
          </a:p>
        </p:txBody>
      </p:sp>
      <p:sp>
        <p:nvSpPr>
          <p:cNvPr id="1049329" name="Picture Placeholder 2"/>
          <p:cNvSpPr>
            <a:spLocks noGrp="1"/>
          </p:cNvSpPr>
          <p:nvPr>
            <p:ph type="pic" idx="1"/>
          </p:nvPr>
        </p:nvSpPr>
        <p:spPr>
          <a:xfrm>
            <a:off x="1792289" y="612775"/>
            <a:ext cx="5486400" cy="4114800"/>
          </a:xfrm>
        </p:spPr>
        <p:txBody>
          <a:bodyPr rtlCol="0">
            <a:normAutofit/>
          </a:bodyPr>
          <a:lstStyle>
            <a:lvl1pPr indent="0" marL="0">
              <a:buNone/>
              <a:defRPr sz="3200"/>
            </a:lvl1pPr>
            <a:lvl2pPr indent="0" marL="457032">
              <a:buNone/>
              <a:defRPr sz="2800"/>
            </a:lvl2pPr>
            <a:lvl3pPr indent="0" marL="914061">
              <a:buNone/>
              <a:defRPr sz="2400"/>
            </a:lvl3pPr>
            <a:lvl4pPr indent="0" marL="1371091">
              <a:buNone/>
              <a:defRPr sz="2000"/>
            </a:lvl4pPr>
            <a:lvl5pPr indent="0" marL="1828122">
              <a:buNone/>
              <a:defRPr sz="2000"/>
            </a:lvl5pPr>
            <a:lvl6pPr indent="0" marL="2285151">
              <a:buNone/>
              <a:defRPr sz="2000"/>
            </a:lvl6pPr>
            <a:lvl7pPr indent="0" marL="2742183">
              <a:buNone/>
              <a:defRPr sz="2000"/>
            </a:lvl7pPr>
            <a:lvl8pPr indent="0" marL="3199213">
              <a:buNone/>
              <a:defRPr sz="2000"/>
            </a:lvl8pPr>
            <a:lvl9pPr indent="0" marL="3656244">
              <a:buNone/>
              <a:defRPr sz="2000"/>
            </a:lvl9pPr>
          </a:lstStyle>
          <a:p>
            <a:pPr lvl="0"/>
            <a:r>
              <a:rPr lang="en-US" noProof="0" smtClean="0"/>
              <a:t>Click icon to add picture</a:t>
            </a:r>
            <a:endParaRPr lang="en-US" noProof="0"/>
          </a:p>
        </p:txBody>
      </p:sp>
      <p:sp>
        <p:nvSpPr>
          <p:cNvPr id="1049330" name="Text Placeholder 3"/>
          <p:cNvSpPr>
            <a:spLocks noGrp="1"/>
          </p:cNvSpPr>
          <p:nvPr>
            <p:ph type="body" sz="half" idx="2"/>
          </p:nvPr>
        </p:nvSpPr>
        <p:spPr>
          <a:xfrm>
            <a:off x="1792289" y="5367338"/>
            <a:ext cx="5486400" cy="804862"/>
          </a:xfrm>
        </p:spPr>
        <p:txBody>
          <a:bodyPr/>
          <a:lstStyle>
            <a:lvl1pPr indent="0" marL="0">
              <a:buNone/>
              <a:defRPr sz="1400"/>
            </a:lvl1pPr>
            <a:lvl2pPr indent="0" marL="457032">
              <a:buNone/>
              <a:defRPr sz="1200"/>
            </a:lvl2pPr>
            <a:lvl3pPr indent="0" marL="914061">
              <a:buNone/>
              <a:defRPr sz="1000"/>
            </a:lvl3pPr>
            <a:lvl4pPr indent="0" marL="1371091">
              <a:buNone/>
              <a:defRPr sz="900"/>
            </a:lvl4pPr>
            <a:lvl5pPr indent="0" marL="1828122">
              <a:buNone/>
              <a:defRPr sz="900"/>
            </a:lvl5pPr>
            <a:lvl6pPr indent="0" marL="2285151">
              <a:buNone/>
              <a:defRPr sz="900"/>
            </a:lvl6pPr>
            <a:lvl7pPr indent="0" marL="2742183">
              <a:buNone/>
              <a:defRPr sz="900"/>
            </a:lvl7pPr>
            <a:lvl8pPr indent="0" marL="3199213">
              <a:buNone/>
              <a:defRPr sz="900"/>
            </a:lvl8pPr>
            <a:lvl9pPr indent="0" marL="3656244">
              <a:buNone/>
              <a:defRPr sz="900"/>
            </a:lvl9pPr>
          </a:lstStyle>
          <a:p>
            <a:pPr lvl="0"/>
            <a:r>
              <a:rPr lang="en-US" smtClean="0"/>
              <a:t>Click to edit Master text styles</a:t>
            </a:r>
          </a:p>
        </p:txBody>
      </p:sp>
      <p:sp>
        <p:nvSpPr>
          <p:cNvPr id="1049331" name="Date Placeholder 3"/>
          <p:cNvSpPr>
            <a:spLocks noGrp="1"/>
          </p:cNvSpPr>
          <p:nvPr>
            <p:ph type="dt" sz="half" idx="10"/>
          </p:nvPr>
        </p:nvSpPr>
        <p:spPr/>
        <p:txBody>
          <a:bodyPr/>
          <a:p>
            <a:fld id="{BB34FDA3-B4CE-47AF-83D4-1B62BF3D3DF3}" type="datetimeFigureOut">
              <a:rPr lang="en-US" smtClean="0"/>
            </a:fld>
            <a:endParaRPr lang="en-US"/>
          </a:p>
        </p:txBody>
      </p:sp>
      <p:sp>
        <p:nvSpPr>
          <p:cNvPr id="1049332" name="Footer Placeholder 4"/>
          <p:cNvSpPr>
            <a:spLocks noGrp="1"/>
          </p:cNvSpPr>
          <p:nvPr>
            <p:ph type="ftr" sz="quarter" idx="11"/>
          </p:nvPr>
        </p:nvSpPr>
        <p:spPr/>
        <p:txBody>
          <a:bodyPr/>
          <a:p>
            <a:endParaRPr lang="en-US"/>
          </a:p>
        </p:txBody>
      </p:sp>
      <p:sp>
        <p:nvSpPr>
          <p:cNvPr id="1049333" name="Slide Number Placeholder 5"/>
          <p:cNvSpPr>
            <a:spLocks noGrp="1"/>
          </p:cNvSpPr>
          <p:nvPr>
            <p:ph type="sldNum" sz="quarter" idx="12"/>
          </p:nvPr>
        </p:nvSpPr>
        <p:spPr/>
        <p:txBody>
          <a:bodyPr/>
          <a:p>
            <a:fld id="{E133A435-1CD0-4255-A183-F5F66DF31E4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jpeg"/><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dpi="0">
          <a:blip xmlns:r="http://schemas.openxmlformats.org/officeDocument/2006/relationships" r:embed="rId12"/>
          <a:srcRect/>
          <a:stretch>
            <a:fillRect/>
          </a:stretch>
        </a:blipFill>
      </p:bgPr>
    </p:bg>
    <p:spTree>
      <p:nvGrpSpPr>
        <p:cNvPr id="180" name=""/>
        <p:cNvGrpSpPr/>
        <p:nvPr/>
      </p:nvGrpSpPr>
      <p:grpSpPr>
        <a:xfrm>
          <a:off x="0" y="0"/>
          <a:ext cx="0" cy="0"/>
          <a:chOff x="0" y="0"/>
          <a:chExt cx="0" cy="0"/>
        </a:xfrm>
      </p:grpSpPr>
      <p:sp>
        <p:nvSpPr>
          <p:cNvPr id="1048576" name="Title Placeholder 1"/>
          <p:cNvSpPr>
            <a:spLocks noGrp="1"/>
          </p:cNvSpPr>
          <p:nvPr>
            <p:ph type="title"/>
          </p:nvPr>
        </p:nvSpPr>
        <p:spPr bwMode="auto">
          <a:xfrm>
            <a:off x="457678" y="274954"/>
            <a:ext cx="8228649" cy="1143000"/>
          </a:xfrm>
          <a:prstGeom prst="rect"/>
          <a:noFill/>
          <a:ln>
            <a:noFill/>
          </a:ln>
        </p:spPr>
        <p:txBody>
          <a:bodyPr anchor="ctr" anchorCtr="0" bIns="45703" compatLnSpc="1" lIns="91406" numCol="1" rIns="91406" tIns="45703" vert="horz" wrap="square">
            <a:prstTxWarp prst="textNoShape"/>
          </a:bodyPr>
          <a:p>
            <a:pPr lvl="0"/>
            <a:r>
              <a:rPr altLang="en-US" lang="en-US" smtClean="0"/>
              <a:t>Click to edit Master title style</a:t>
            </a:r>
          </a:p>
        </p:txBody>
      </p:sp>
      <p:sp>
        <p:nvSpPr>
          <p:cNvPr id="1048577" name="Text Placeholder 2"/>
          <p:cNvSpPr>
            <a:spLocks noGrp="1"/>
          </p:cNvSpPr>
          <p:nvPr>
            <p:ph type="body" idx="1"/>
          </p:nvPr>
        </p:nvSpPr>
        <p:spPr bwMode="auto">
          <a:xfrm>
            <a:off x="457678" y="1600778"/>
            <a:ext cx="8228649" cy="4525935"/>
          </a:xfrm>
          <a:prstGeom prst="rect"/>
          <a:noFill/>
          <a:ln>
            <a:noFill/>
          </a:ln>
        </p:spPr>
        <p:txBody>
          <a:bodyPr anchor="t" anchorCtr="0" bIns="45703" compatLnSpc="1" lIns="91406" numCol="1" rIns="91406" tIns="45703" vert="horz" wrap="square">
            <a:prstTxWarp prst="textNoShape"/>
          </a:bodyPr>
          <a:p>
            <a:pPr lvl="0"/>
            <a:r>
              <a:rPr altLang="en-US" lang="en-US" smtClean="0"/>
              <a:t>Click to edit Master text styles</a:t>
            </a:r>
          </a:p>
          <a:p>
            <a:pPr lvl="1"/>
            <a:r>
              <a:rPr altLang="en-US" lang="en-US" smtClean="0"/>
              <a:t>Second level</a:t>
            </a:r>
          </a:p>
          <a:p>
            <a:pPr lvl="2"/>
            <a:r>
              <a:rPr altLang="en-US" lang="en-US" smtClean="0"/>
              <a:t>Third level</a:t>
            </a:r>
          </a:p>
          <a:p>
            <a:pPr lvl="3"/>
            <a:r>
              <a:rPr altLang="en-US" lang="en-US" smtClean="0"/>
              <a:t>Fourth level</a:t>
            </a:r>
          </a:p>
          <a:p>
            <a:pPr lvl="4"/>
            <a:r>
              <a:rPr altLang="en-US" lang="en-US" smtClean="0"/>
              <a:t>Fifth level</a:t>
            </a:r>
          </a:p>
        </p:txBody>
      </p:sp>
      <p:sp>
        <p:nvSpPr>
          <p:cNvPr id="1048578" name="Date Placeholder 3"/>
          <p:cNvSpPr>
            <a:spLocks noGrp="1"/>
          </p:cNvSpPr>
          <p:nvPr>
            <p:ph type="dt" sz="half" idx="2"/>
          </p:nvPr>
        </p:nvSpPr>
        <p:spPr>
          <a:xfrm>
            <a:off x="457676" y="6357038"/>
            <a:ext cx="2133554" cy="364206"/>
          </a:xfrm>
          <a:prstGeom prst="rect"/>
        </p:spPr>
        <p:txBody>
          <a:bodyPr anchor="ctr" bIns="45703" lIns="91406" rIns="91406" rtlCol="0" tIns="45703" vert="horz"/>
          <a:lstStyle>
            <a:lvl1pPr algn="l" defTabSz="914061" eaLnBrk="1" fontAlgn="auto" hangingPunct="1">
              <a:spcBef>
                <a:spcPts val="0"/>
              </a:spcBef>
              <a:spcAft>
                <a:spcPts val="0"/>
              </a:spcAft>
              <a:defRPr sz="1200">
                <a:solidFill>
                  <a:schemeClr val="tx1">
                    <a:tint val="75000"/>
                  </a:schemeClr>
                </a:solidFill>
                <a:latin typeface="+mn-lt"/>
                <a:cs typeface="+mn-cs"/>
              </a:defRPr>
            </a:lvl1pPr>
          </a:lstStyle>
          <a:p>
            <a:fld id="{BB34FDA3-B4CE-47AF-83D4-1B62BF3D3DF3}" type="datetimeFigureOut">
              <a:rPr lang="en-US" smtClean="0"/>
            </a:fld>
            <a:endParaRPr lang="en-US"/>
          </a:p>
        </p:txBody>
      </p:sp>
      <p:sp>
        <p:nvSpPr>
          <p:cNvPr id="1048579" name="Footer Placeholder 4"/>
          <p:cNvSpPr>
            <a:spLocks noGrp="1"/>
          </p:cNvSpPr>
          <p:nvPr>
            <p:ph type="ftr" sz="quarter" idx="3"/>
          </p:nvPr>
        </p:nvSpPr>
        <p:spPr>
          <a:xfrm>
            <a:off x="3123600" y="6357038"/>
            <a:ext cx="2896800" cy="364206"/>
          </a:xfrm>
          <a:prstGeom prst="rect"/>
        </p:spPr>
        <p:txBody>
          <a:bodyPr anchor="ctr" bIns="45703" lIns="91406" rIns="91406" rtlCol="0" tIns="45703" vert="horz"/>
          <a:lstStyle>
            <a:lvl1pPr algn="ctr" defTabSz="914061"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1048580" name="Slide Number Placeholder 5"/>
          <p:cNvSpPr>
            <a:spLocks noGrp="1"/>
          </p:cNvSpPr>
          <p:nvPr>
            <p:ph type="sldNum" sz="quarter" idx="4"/>
          </p:nvPr>
        </p:nvSpPr>
        <p:spPr>
          <a:xfrm>
            <a:off x="6552770" y="6357038"/>
            <a:ext cx="2133554" cy="364206"/>
          </a:xfrm>
          <a:prstGeom prst="rect"/>
        </p:spPr>
        <p:txBody>
          <a:bodyPr anchor="ctr" anchorCtr="0" bIns="45703" compatLnSpc="1" lIns="91406" numCol="1" rIns="91406" tIns="45703" vert="horz" wrap="square">
            <a:prstTxWarp prst="textNoShape"/>
          </a:bodyPr>
          <a:lstStyle>
            <a:lvl1pPr algn="r" eaLnBrk="1" hangingPunct="1">
              <a:defRPr sz="1200">
                <a:solidFill>
                  <a:srgbClr val="898989"/>
                </a:solidFill>
                <a:latin typeface="Calibri" pitchFamily="34" charset="0"/>
              </a:defRPr>
            </a:lvl1pPr>
          </a:lstStyle>
          <a:p>
            <a:fld id="{E133A435-1CD0-4255-A183-F5F66DF31E44}" type="slidenum">
              <a:rPr lang="en-US" smtClean="0"/>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2769" eaLnBrk="1" fontAlgn="base" hangingPunct="1" rtl="0">
        <a:spcBef>
          <a:spcPct val="0"/>
        </a:spcBef>
        <a:spcAft>
          <a:spcPct val="0"/>
        </a:spcAft>
        <a:defRPr sz="4400" kern="1200">
          <a:solidFill>
            <a:schemeClr val="tx1"/>
          </a:solidFill>
          <a:latin typeface="+mj-lt"/>
          <a:ea typeface="+mj-ea"/>
          <a:cs typeface="+mj-cs"/>
        </a:defRPr>
      </a:lvl1pPr>
      <a:lvl2pPr algn="ctr" defTabSz="912769" eaLnBrk="1" fontAlgn="base" hangingPunct="1" rtl="0">
        <a:spcBef>
          <a:spcPct val="0"/>
        </a:spcBef>
        <a:spcAft>
          <a:spcPct val="0"/>
        </a:spcAft>
        <a:defRPr sz="4400">
          <a:solidFill>
            <a:schemeClr val="tx1"/>
          </a:solidFill>
          <a:latin typeface="Calibri" pitchFamily="34" charset="0"/>
        </a:defRPr>
      </a:lvl2pPr>
      <a:lvl3pPr algn="ctr" defTabSz="912769" eaLnBrk="1" fontAlgn="base" hangingPunct="1" rtl="0">
        <a:spcBef>
          <a:spcPct val="0"/>
        </a:spcBef>
        <a:spcAft>
          <a:spcPct val="0"/>
        </a:spcAft>
        <a:defRPr sz="4400">
          <a:solidFill>
            <a:schemeClr val="tx1"/>
          </a:solidFill>
          <a:latin typeface="Calibri" pitchFamily="34" charset="0"/>
        </a:defRPr>
      </a:lvl3pPr>
      <a:lvl4pPr algn="ctr" defTabSz="912769" eaLnBrk="1" fontAlgn="base" hangingPunct="1" rtl="0">
        <a:spcBef>
          <a:spcPct val="0"/>
        </a:spcBef>
        <a:spcAft>
          <a:spcPct val="0"/>
        </a:spcAft>
        <a:defRPr sz="4400">
          <a:solidFill>
            <a:schemeClr val="tx1"/>
          </a:solidFill>
          <a:latin typeface="Calibri" pitchFamily="34" charset="0"/>
        </a:defRPr>
      </a:lvl4pPr>
      <a:lvl5pPr algn="ctr" defTabSz="912769" eaLnBrk="1" fontAlgn="base" hangingPunct="1" rtl="0">
        <a:spcBef>
          <a:spcPct val="0"/>
        </a:spcBef>
        <a:spcAft>
          <a:spcPct val="0"/>
        </a:spcAft>
        <a:defRPr sz="4400">
          <a:solidFill>
            <a:schemeClr val="tx1"/>
          </a:solidFill>
          <a:latin typeface="Calibri" pitchFamily="34" charset="0"/>
        </a:defRPr>
      </a:lvl5pPr>
      <a:lvl6pPr algn="ctr" defTabSz="912769" eaLnBrk="1" fontAlgn="base" hangingPunct="1" marL="400727" rtl="0">
        <a:spcBef>
          <a:spcPct val="0"/>
        </a:spcBef>
        <a:spcAft>
          <a:spcPct val="0"/>
        </a:spcAft>
        <a:defRPr sz="4400">
          <a:solidFill>
            <a:schemeClr val="tx1"/>
          </a:solidFill>
          <a:latin typeface="Calibri" pitchFamily="34" charset="0"/>
        </a:defRPr>
      </a:lvl6pPr>
      <a:lvl7pPr algn="ctr" defTabSz="912769" eaLnBrk="1" fontAlgn="base" hangingPunct="1" marL="801455" rtl="0">
        <a:spcBef>
          <a:spcPct val="0"/>
        </a:spcBef>
        <a:spcAft>
          <a:spcPct val="0"/>
        </a:spcAft>
        <a:defRPr sz="4400">
          <a:solidFill>
            <a:schemeClr val="tx1"/>
          </a:solidFill>
          <a:latin typeface="Calibri" pitchFamily="34" charset="0"/>
        </a:defRPr>
      </a:lvl7pPr>
      <a:lvl8pPr algn="ctr" defTabSz="912769" eaLnBrk="1" fontAlgn="base" hangingPunct="1" marL="1202185" rtl="0">
        <a:spcBef>
          <a:spcPct val="0"/>
        </a:spcBef>
        <a:spcAft>
          <a:spcPct val="0"/>
        </a:spcAft>
        <a:defRPr sz="4400">
          <a:solidFill>
            <a:schemeClr val="tx1"/>
          </a:solidFill>
          <a:latin typeface="Calibri" pitchFamily="34" charset="0"/>
        </a:defRPr>
      </a:lvl8pPr>
      <a:lvl9pPr algn="ctr" defTabSz="912769" eaLnBrk="1" fontAlgn="base" hangingPunct="1" marL="1602913" rtl="0">
        <a:spcBef>
          <a:spcPct val="0"/>
        </a:spcBef>
        <a:spcAft>
          <a:spcPct val="0"/>
        </a:spcAft>
        <a:defRPr sz="4400">
          <a:solidFill>
            <a:schemeClr val="tx1"/>
          </a:solidFill>
          <a:latin typeface="Calibri" pitchFamily="34" charset="0"/>
        </a:defRPr>
      </a:lvl9pPr>
    </p:titleStyle>
    <p:bodyStyle>
      <a:lvl1pPr algn="l" defTabSz="912769" eaLnBrk="1" fontAlgn="base" hangingPunct="1" indent="-342287" marL="342287" rtl="0">
        <a:spcBef>
          <a:spcPct val="20000"/>
        </a:spcBef>
        <a:spcAft>
          <a:spcPct val="0"/>
        </a:spcAft>
        <a:buFont typeface="Arial" pitchFamily="34" charset="0"/>
        <a:buChar char="•"/>
        <a:defRPr sz="3200" kern="1200">
          <a:solidFill>
            <a:schemeClr val="tx1"/>
          </a:solidFill>
          <a:latin typeface="+mn-lt"/>
          <a:ea typeface="+mn-ea"/>
          <a:cs typeface="+mn-cs"/>
        </a:defRPr>
      </a:lvl1pPr>
      <a:lvl2pPr algn="l" defTabSz="912769" eaLnBrk="1" fontAlgn="base" hangingPunct="1" indent="-285240" marL="741625" rtl="0">
        <a:spcBef>
          <a:spcPct val="20000"/>
        </a:spcBef>
        <a:spcAft>
          <a:spcPct val="0"/>
        </a:spcAft>
        <a:buFont typeface="Arial" pitchFamily="34" charset="0"/>
        <a:buChar char="–"/>
        <a:defRPr sz="2800" kern="1200">
          <a:solidFill>
            <a:schemeClr val="tx1"/>
          </a:solidFill>
          <a:latin typeface="+mn-lt"/>
          <a:ea typeface="+mn-ea"/>
          <a:cs typeface="+mn-cs"/>
        </a:defRPr>
      </a:lvl2pPr>
      <a:lvl3pPr algn="l" defTabSz="912769" eaLnBrk="1" fontAlgn="base" hangingPunct="1" indent="-228193" marL="1142352" rtl="0">
        <a:spcBef>
          <a:spcPct val="20000"/>
        </a:spcBef>
        <a:spcAft>
          <a:spcPct val="0"/>
        </a:spcAft>
        <a:buFont typeface="Arial" pitchFamily="34" charset="0"/>
        <a:buChar char="•"/>
        <a:defRPr sz="2400" kern="1200">
          <a:solidFill>
            <a:schemeClr val="tx1"/>
          </a:solidFill>
          <a:latin typeface="+mn-lt"/>
          <a:ea typeface="+mn-ea"/>
          <a:cs typeface="+mn-cs"/>
        </a:defRPr>
      </a:lvl3pPr>
      <a:lvl4pPr algn="l" defTabSz="912769" eaLnBrk="1" fontAlgn="base" hangingPunct="1" indent="-228193" marL="1598739" rtl="0">
        <a:spcBef>
          <a:spcPct val="20000"/>
        </a:spcBef>
        <a:spcAft>
          <a:spcPct val="0"/>
        </a:spcAft>
        <a:buFont typeface="Arial" pitchFamily="34" charset="0"/>
        <a:buChar char="–"/>
        <a:defRPr sz="2000" kern="1200">
          <a:solidFill>
            <a:schemeClr val="tx1"/>
          </a:solidFill>
          <a:latin typeface="+mn-lt"/>
          <a:ea typeface="+mn-ea"/>
          <a:cs typeface="+mn-cs"/>
        </a:defRPr>
      </a:lvl4pPr>
      <a:lvl5pPr algn="l" defTabSz="912769" eaLnBrk="1" fontAlgn="base" hangingPunct="1" indent="-228193" marL="2056515" rtl="0">
        <a:spcBef>
          <a:spcPct val="20000"/>
        </a:spcBef>
        <a:spcAft>
          <a:spcPct val="0"/>
        </a:spcAft>
        <a:buFont typeface="Arial" pitchFamily="34" charset="0"/>
        <a:buChar char="»"/>
        <a:defRPr sz="2000" kern="1200">
          <a:solidFill>
            <a:schemeClr val="tx1"/>
          </a:solidFill>
          <a:latin typeface="+mn-lt"/>
          <a:ea typeface="+mn-ea"/>
          <a:cs typeface="+mn-cs"/>
        </a:defRPr>
      </a:lvl5pPr>
      <a:lvl6pPr algn="l" defTabSz="914061" eaLnBrk="1" hangingPunct="1" indent="-228514" latinLnBrk="0" marL="2513667" rtl="0">
        <a:spcBef>
          <a:spcPct val="20000"/>
        </a:spcBef>
        <a:buFont typeface="Arial" pitchFamily="34" charset="0"/>
        <a:buChar char="•"/>
        <a:defRPr sz="2000" kern="1200">
          <a:solidFill>
            <a:schemeClr val="tx1"/>
          </a:solidFill>
          <a:latin typeface="+mn-lt"/>
          <a:ea typeface="+mn-ea"/>
          <a:cs typeface="+mn-cs"/>
        </a:defRPr>
      </a:lvl6pPr>
      <a:lvl7pPr algn="l" defTabSz="914061" eaLnBrk="1" hangingPunct="1" indent="-228514" latinLnBrk="0" marL="2970698" rtl="0">
        <a:spcBef>
          <a:spcPct val="20000"/>
        </a:spcBef>
        <a:buFont typeface="Arial" pitchFamily="34" charset="0"/>
        <a:buChar char="•"/>
        <a:defRPr sz="2000" kern="1200">
          <a:solidFill>
            <a:schemeClr val="tx1"/>
          </a:solidFill>
          <a:latin typeface="+mn-lt"/>
          <a:ea typeface="+mn-ea"/>
          <a:cs typeface="+mn-cs"/>
        </a:defRPr>
      </a:lvl7pPr>
      <a:lvl8pPr algn="l" defTabSz="914061" eaLnBrk="1" hangingPunct="1" indent="-228514" latinLnBrk="0" marL="3427728" rtl="0">
        <a:spcBef>
          <a:spcPct val="20000"/>
        </a:spcBef>
        <a:buFont typeface="Arial" pitchFamily="34" charset="0"/>
        <a:buChar char="•"/>
        <a:defRPr sz="2000" kern="1200">
          <a:solidFill>
            <a:schemeClr val="tx1"/>
          </a:solidFill>
          <a:latin typeface="+mn-lt"/>
          <a:ea typeface="+mn-ea"/>
          <a:cs typeface="+mn-cs"/>
        </a:defRPr>
      </a:lvl8pPr>
      <a:lvl9pPr algn="l" defTabSz="914061" eaLnBrk="1" hangingPunct="1" indent="-228514" latinLnBrk="0" marL="3884759"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061" eaLnBrk="1" hangingPunct="1" latinLnBrk="0" marL="0" rtl="0">
        <a:defRPr sz="1800" kern="1200">
          <a:solidFill>
            <a:schemeClr val="tx1"/>
          </a:solidFill>
          <a:latin typeface="+mn-lt"/>
          <a:ea typeface="+mn-ea"/>
          <a:cs typeface="+mn-cs"/>
        </a:defRPr>
      </a:lvl1pPr>
      <a:lvl2pPr algn="l" defTabSz="914061" eaLnBrk="1" hangingPunct="1" latinLnBrk="0" marL="457032" rtl="0">
        <a:defRPr sz="1800" kern="1200">
          <a:solidFill>
            <a:schemeClr val="tx1"/>
          </a:solidFill>
          <a:latin typeface="+mn-lt"/>
          <a:ea typeface="+mn-ea"/>
          <a:cs typeface="+mn-cs"/>
        </a:defRPr>
      </a:lvl2pPr>
      <a:lvl3pPr algn="l" defTabSz="914061" eaLnBrk="1" hangingPunct="1" latinLnBrk="0" marL="914061" rtl="0">
        <a:defRPr sz="1800" kern="1200">
          <a:solidFill>
            <a:schemeClr val="tx1"/>
          </a:solidFill>
          <a:latin typeface="+mn-lt"/>
          <a:ea typeface="+mn-ea"/>
          <a:cs typeface="+mn-cs"/>
        </a:defRPr>
      </a:lvl3pPr>
      <a:lvl4pPr algn="l" defTabSz="914061" eaLnBrk="1" hangingPunct="1" latinLnBrk="0" marL="1371091" rtl="0">
        <a:defRPr sz="1800" kern="1200">
          <a:solidFill>
            <a:schemeClr val="tx1"/>
          </a:solidFill>
          <a:latin typeface="+mn-lt"/>
          <a:ea typeface="+mn-ea"/>
          <a:cs typeface="+mn-cs"/>
        </a:defRPr>
      </a:lvl4pPr>
      <a:lvl5pPr algn="l" defTabSz="914061" eaLnBrk="1" hangingPunct="1" latinLnBrk="0" marL="1828122" rtl="0">
        <a:defRPr sz="1800" kern="1200">
          <a:solidFill>
            <a:schemeClr val="tx1"/>
          </a:solidFill>
          <a:latin typeface="+mn-lt"/>
          <a:ea typeface="+mn-ea"/>
          <a:cs typeface="+mn-cs"/>
        </a:defRPr>
      </a:lvl5pPr>
      <a:lvl6pPr algn="l" defTabSz="914061" eaLnBrk="1" hangingPunct="1" latinLnBrk="0" marL="2285151" rtl="0">
        <a:defRPr sz="1800" kern="1200">
          <a:solidFill>
            <a:schemeClr val="tx1"/>
          </a:solidFill>
          <a:latin typeface="+mn-lt"/>
          <a:ea typeface="+mn-ea"/>
          <a:cs typeface="+mn-cs"/>
        </a:defRPr>
      </a:lvl6pPr>
      <a:lvl7pPr algn="l" defTabSz="914061" eaLnBrk="1" hangingPunct="1" latinLnBrk="0" marL="2742183" rtl="0">
        <a:defRPr sz="1800" kern="1200">
          <a:solidFill>
            <a:schemeClr val="tx1"/>
          </a:solidFill>
          <a:latin typeface="+mn-lt"/>
          <a:ea typeface="+mn-ea"/>
          <a:cs typeface="+mn-cs"/>
        </a:defRPr>
      </a:lvl7pPr>
      <a:lvl8pPr algn="l" defTabSz="914061" eaLnBrk="1" hangingPunct="1" latinLnBrk="0" marL="3199213" rtl="0">
        <a:defRPr sz="1800" kern="1200">
          <a:solidFill>
            <a:schemeClr val="tx1"/>
          </a:solidFill>
          <a:latin typeface="+mn-lt"/>
          <a:ea typeface="+mn-ea"/>
          <a:cs typeface="+mn-cs"/>
        </a:defRPr>
      </a:lvl8pPr>
      <a:lvl9pPr algn="l" defTabSz="914061" eaLnBrk="1" hangingPunct="1" latinLnBrk="0" marL="3656244"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4.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18.xml.rels><?xml version="1.0" encoding="UTF-8" standalone="yes"?>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3.xml.rels><?xml version="1.0" encoding="UTF-8" standalone="yes"?>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76" name=""/>
        <p:cNvGrpSpPr/>
        <p:nvPr/>
      </p:nvGrpSpPr>
      <p:grpSpPr>
        <a:xfrm>
          <a:off x="0" y="0"/>
          <a:ext cx="0" cy="0"/>
          <a:chOff x="0" y="0"/>
          <a:chExt cx="0" cy="0"/>
        </a:xfrm>
      </p:grpSpPr>
      <p:sp>
        <p:nvSpPr>
          <p:cNvPr id="1048612" name="Title 1"/>
          <p:cNvSpPr>
            <a:spLocks noGrp="1"/>
          </p:cNvSpPr>
          <p:nvPr>
            <p:ph type="ctrTitle"/>
          </p:nvPr>
        </p:nvSpPr>
        <p:spPr/>
        <p:txBody>
          <a:bodyPr/>
          <a:p>
            <a:r>
              <a:rPr b="1" dirty="0" i="1" lang="en-US" smtClean="0"/>
              <a:t>ABNORMAL MIDWIFERY</a:t>
            </a:r>
            <a:endParaRPr b="1" dirty="0" i="1" lang="en-US"/>
          </a:p>
        </p:txBody>
      </p:sp>
      <p:sp>
        <p:nvSpPr>
          <p:cNvPr id="1048613" name="Subtitle 2"/>
          <p:cNvSpPr>
            <a:spLocks noGrp="1"/>
          </p:cNvSpPr>
          <p:nvPr>
            <p:ph type="subTitle" idx="1"/>
          </p:nvPr>
        </p:nvSpPr>
        <p:spPr/>
        <p:txBody>
          <a:bodyPr/>
          <a:p>
            <a:r>
              <a:rPr lang="en-US" smtClean="0"/>
              <a:t>By Gladys M.</a:t>
            </a:r>
            <a:endParaRPr dirty="0" lang="en-US" smtClean="0"/>
          </a:p>
          <a:p>
            <a:r>
              <a:rPr dirty="0" lang="en-US" err="1" smtClean="0"/>
              <a:t>Bsn</a:t>
            </a:r>
            <a:r>
              <a:rPr dirty="0" lang="en-US" smtClean="0"/>
              <a:t>, </a:t>
            </a:r>
            <a:r>
              <a:rPr dirty="0" lang="en-US" err="1" smtClean="0"/>
              <a:t>krchn</a:t>
            </a:r>
            <a:endParaRPr dirty="0"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85" name=""/>
        <p:cNvGrpSpPr/>
        <p:nvPr/>
      </p:nvGrpSpPr>
      <p:grpSpPr>
        <a:xfrm>
          <a:off x="0" y="0"/>
          <a:ext cx="0" cy="0"/>
          <a:chOff x="0" y="0"/>
          <a:chExt cx="0" cy="0"/>
        </a:xfrm>
      </p:grpSpPr>
      <p:sp>
        <p:nvSpPr>
          <p:cNvPr id="1048629" name="Title 1"/>
          <p:cNvSpPr>
            <a:spLocks noGrp="1"/>
          </p:cNvSpPr>
          <p:nvPr>
            <p:ph type="title"/>
          </p:nvPr>
        </p:nvSpPr>
        <p:spPr/>
        <p:txBody>
          <a:bodyPr/>
          <a:p>
            <a:r>
              <a:rPr dirty="0" i="1" lang="en-US" err="1" smtClean="0"/>
              <a:t>Cont</a:t>
            </a:r>
            <a:r>
              <a:rPr dirty="0" i="1" lang="en-US" smtClean="0"/>
              <a:t>…</a:t>
            </a:r>
            <a:endParaRPr dirty="0" i="1" lang="en-US"/>
          </a:p>
        </p:txBody>
      </p:sp>
      <p:sp>
        <p:nvSpPr>
          <p:cNvPr id="1048630" name="Content Placeholder 2"/>
          <p:cNvSpPr>
            <a:spLocks noGrp="1"/>
          </p:cNvSpPr>
          <p:nvPr>
            <p:ph idx="1"/>
          </p:nvPr>
        </p:nvSpPr>
        <p:spPr>
          <a:xfrm>
            <a:off x="914400" y="1600778"/>
            <a:ext cx="7771927" cy="4525935"/>
          </a:xfrm>
        </p:spPr>
        <p:txBody>
          <a:bodyPr>
            <a:normAutofit fontScale="59375" lnSpcReduction="20000"/>
          </a:bodyPr>
          <a:p>
            <a:pPr indent="0" marL="0">
              <a:buNone/>
            </a:pPr>
            <a:r>
              <a:rPr b="1" dirty="0" lang="en-US"/>
              <a:t>C) </a:t>
            </a:r>
            <a:r>
              <a:rPr b="1" dirty="0" i="1" lang="en-US" err="1"/>
              <a:t>Clonic</a:t>
            </a:r>
            <a:r>
              <a:rPr b="1" dirty="0" i="1" lang="en-US"/>
              <a:t> Stage </a:t>
            </a:r>
            <a:endParaRPr b="1" dirty="0" lang="en-US"/>
          </a:p>
          <a:p>
            <a:pPr indent="0" marL="0">
              <a:buNone/>
            </a:pPr>
            <a:r>
              <a:rPr dirty="0" lang="en-US"/>
              <a:t>This stage lasts 1- 2 minutes and is marked by: </a:t>
            </a:r>
          </a:p>
          <a:p>
            <a:r>
              <a:rPr dirty="0" lang="en-US" smtClean="0"/>
              <a:t>Violent </a:t>
            </a:r>
            <a:r>
              <a:rPr dirty="0" lang="en-US"/>
              <a:t>contraction and relaxation of the muscles occur </a:t>
            </a:r>
          </a:p>
          <a:p>
            <a:r>
              <a:rPr dirty="0" lang="en-US"/>
              <a:t>Increased saliva causes "foaming" at the mouth </a:t>
            </a:r>
          </a:p>
          <a:p>
            <a:r>
              <a:rPr dirty="0" lang="en-US"/>
              <a:t>Deep noisy breathing </a:t>
            </a:r>
          </a:p>
          <a:p>
            <a:r>
              <a:rPr dirty="0" lang="en-US"/>
              <a:t>Inhalation of mucous or saliva </a:t>
            </a:r>
          </a:p>
          <a:p>
            <a:r>
              <a:rPr dirty="0" lang="en-US"/>
              <a:t>The face looks congested (filled with blood) and swollen </a:t>
            </a:r>
          </a:p>
          <a:p>
            <a:r>
              <a:rPr dirty="0" lang="en-US"/>
              <a:t>Tongue is bitten by violent action of the jaws </a:t>
            </a:r>
          </a:p>
          <a:p>
            <a:endParaRPr dirty="0" lang="en-US"/>
          </a:p>
          <a:p>
            <a:pPr indent="0" marL="0">
              <a:buNone/>
            </a:pPr>
            <a:r>
              <a:rPr b="1" dirty="0" lang="en-US"/>
              <a:t>D) </a:t>
            </a:r>
            <a:r>
              <a:rPr b="1" dirty="0" i="1" lang="en-US"/>
              <a:t>Coma stage </a:t>
            </a:r>
            <a:endParaRPr b="1" dirty="0" lang="en-US"/>
          </a:p>
          <a:p>
            <a:pPr indent="0" marL="0">
              <a:buNone/>
            </a:pPr>
            <a:r>
              <a:rPr dirty="0" lang="en-US"/>
              <a:t>This may last minutes or hours. During this time </a:t>
            </a:r>
          </a:p>
          <a:p>
            <a:r>
              <a:rPr dirty="0" lang="en-US"/>
              <a:t>There is a deep state of unconsciousness </a:t>
            </a:r>
          </a:p>
          <a:p>
            <a:r>
              <a:rPr dirty="0" lang="en-US"/>
              <a:t>Breathing is noisy and rapid </a:t>
            </a:r>
          </a:p>
          <a:p>
            <a:r>
              <a:rPr dirty="0" lang="en-US"/>
              <a:t>Cyanosis fades, but the face remains congested and swollen </a:t>
            </a:r>
          </a:p>
          <a:p>
            <a:r>
              <a:rPr dirty="0" lang="en-US"/>
              <a:t>Further fits may occur before the woman regains consciousness </a:t>
            </a:r>
          </a:p>
          <a:p>
            <a:endParaRPr dirty="0"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477" name=""/>
        <p:cNvGrpSpPr/>
        <p:nvPr/>
      </p:nvGrpSpPr>
      <p:grpSpPr>
        <a:xfrm>
          <a:off x="0" y="0"/>
          <a:ext cx="0" cy="0"/>
          <a:chOff x="0" y="0"/>
          <a:chExt cx="0" cy="0"/>
        </a:xfrm>
      </p:grpSpPr>
      <p:sp>
        <p:nvSpPr>
          <p:cNvPr id="1048811" name="Title 1"/>
          <p:cNvSpPr>
            <a:spLocks noGrp="1"/>
          </p:cNvSpPr>
          <p:nvPr>
            <p:ph type="title"/>
          </p:nvPr>
        </p:nvSpPr>
        <p:spPr/>
        <p:txBody>
          <a:bodyPr/>
          <a:p>
            <a:r>
              <a:rPr b="1" dirty="0" i="1" lang="en-US" smtClean="0"/>
              <a:t> classification of IUGR</a:t>
            </a:r>
            <a:endParaRPr b="1" dirty="0" i="1" lang="en-US"/>
          </a:p>
        </p:txBody>
      </p:sp>
      <p:sp>
        <p:nvSpPr>
          <p:cNvPr id="1048812" name="Content Placeholder 2"/>
          <p:cNvSpPr>
            <a:spLocks noGrp="1"/>
          </p:cNvSpPr>
          <p:nvPr>
            <p:ph idx="1"/>
          </p:nvPr>
        </p:nvSpPr>
        <p:spPr/>
        <p:txBody>
          <a:bodyPr/>
          <a:p>
            <a:pPr>
              <a:buNone/>
            </a:pPr>
            <a:r>
              <a:rPr b="1" dirty="0" lang="en-US" smtClean="0"/>
              <a:t>ASYMETRIC GR</a:t>
            </a:r>
          </a:p>
          <a:p>
            <a:r>
              <a:rPr dirty="0" lang="en-US" smtClean="0"/>
              <a:t>Weight is reduced out of proportion to the length and head circumference .</a:t>
            </a:r>
          </a:p>
          <a:p>
            <a:r>
              <a:rPr dirty="0" lang="en-US" smtClean="0"/>
              <a:t>Caused by extrinsic factors</a:t>
            </a:r>
          </a:p>
          <a:p>
            <a:r>
              <a:rPr dirty="0" lang="en-US" smtClean="0"/>
              <a:t>The head looks disproportionally large compared with the body but head circumference is usually within the normal parameters</a:t>
            </a:r>
            <a:endParaRPr dirty="0"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478" name=""/>
        <p:cNvGrpSpPr/>
        <p:nvPr/>
      </p:nvGrpSpPr>
      <p:grpSpPr>
        <a:xfrm>
          <a:off x="0" y="0"/>
          <a:ext cx="0" cy="0"/>
          <a:chOff x="0" y="0"/>
          <a:chExt cx="0" cy="0"/>
        </a:xfrm>
      </p:grpSpPr>
      <p:sp>
        <p:nvSpPr>
          <p:cNvPr id="1048813"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14" name="Content Placeholder 2"/>
          <p:cNvSpPr>
            <a:spLocks noGrp="1"/>
          </p:cNvSpPr>
          <p:nvPr>
            <p:ph idx="1"/>
          </p:nvPr>
        </p:nvSpPr>
        <p:spPr/>
        <p:txBody>
          <a:bodyPr>
            <a:normAutofit/>
          </a:bodyPr>
          <a:p>
            <a:r>
              <a:rPr dirty="0" lang="en-US" err="1" smtClean="0"/>
              <a:t>Abd</a:t>
            </a:r>
            <a:r>
              <a:rPr dirty="0" lang="en-US" smtClean="0"/>
              <a:t> looks scaphoid or sunken because of the liver and spleen shrinkage due to their surrender of glycogen and red blood cell mass respectively.</a:t>
            </a:r>
          </a:p>
          <a:p>
            <a:r>
              <a:rPr dirty="0" lang="en-US" smtClean="0"/>
              <a:t>Decreased s/c  fat deposit which makes the skin loose and old appearance</a:t>
            </a:r>
          </a:p>
          <a:p>
            <a:r>
              <a:rPr dirty="0" lang="en-US" err="1" smtClean="0"/>
              <a:t>Vernix</a:t>
            </a:r>
            <a:r>
              <a:rPr dirty="0" lang="en-US" smtClean="0"/>
              <a:t> </a:t>
            </a:r>
            <a:r>
              <a:rPr dirty="0" lang="en-US" err="1" smtClean="0"/>
              <a:t>caseoasa</a:t>
            </a:r>
            <a:r>
              <a:rPr dirty="0" lang="en-US" smtClean="0"/>
              <a:t> reduced or absent</a:t>
            </a:r>
          </a:p>
          <a:p>
            <a:r>
              <a:rPr dirty="0" lang="en-US" smtClean="0"/>
              <a:t>Appear hyperactive and hungry with  lusty cry </a:t>
            </a:r>
            <a:endParaRPr dirty="0"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479" name=""/>
        <p:cNvGrpSpPr/>
        <p:nvPr/>
      </p:nvGrpSpPr>
      <p:grpSpPr>
        <a:xfrm>
          <a:off x="0" y="0"/>
          <a:ext cx="0" cy="0"/>
          <a:chOff x="0" y="0"/>
          <a:chExt cx="0" cy="0"/>
        </a:xfrm>
      </p:grpSpPr>
      <p:sp>
        <p:nvSpPr>
          <p:cNvPr id="104881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16" name="Content Placeholder 2"/>
          <p:cNvSpPr>
            <a:spLocks noGrp="1"/>
          </p:cNvSpPr>
          <p:nvPr>
            <p:ph idx="1"/>
          </p:nvPr>
        </p:nvSpPr>
        <p:spPr/>
        <p:txBody>
          <a:bodyPr/>
          <a:p>
            <a:pPr>
              <a:buNone/>
            </a:pPr>
            <a:r>
              <a:rPr b="1" dirty="0" lang="en-US" smtClean="0"/>
              <a:t>SYMMETRIC GR(chronic)</a:t>
            </a:r>
          </a:p>
          <a:p>
            <a:r>
              <a:rPr dirty="0" lang="en-US" smtClean="0"/>
              <a:t>Due to decreased growth potential of the fetus as a result of congenital/genetic defects (intrinsic)</a:t>
            </a:r>
          </a:p>
          <a:p>
            <a:r>
              <a:rPr dirty="0" lang="en-US" smtClean="0"/>
              <a:t>Head circumference’ length and weight are all proportionally reduced for gestation.</a:t>
            </a:r>
          </a:p>
          <a:p>
            <a:endParaRPr dirty="0" lang="en-US"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480" name=""/>
        <p:cNvGrpSpPr/>
        <p:nvPr/>
      </p:nvGrpSpPr>
      <p:grpSpPr>
        <a:xfrm>
          <a:off x="0" y="0"/>
          <a:ext cx="0" cy="0"/>
          <a:chOff x="0" y="0"/>
          <a:chExt cx="0" cy="0"/>
        </a:xfrm>
      </p:grpSpPr>
      <p:sp>
        <p:nvSpPr>
          <p:cNvPr id="1048817" name="Title 1"/>
          <p:cNvSpPr>
            <a:spLocks noGrp="1"/>
          </p:cNvSpPr>
          <p:nvPr>
            <p:ph type="title"/>
          </p:nvPr>
        </p:nvSpPr>
        <p:spPr/>
        <p:txBody>
          <a:bodyPr/>
          <a:p>
            <a:r>
              <a:rPr b="1" dirty="0" i="1" lang="en-US" smtClean="0"/>
              <a:t>Clinical features</a:t>
            </a:r>
            <a:r>
              <a:rPr dirty="0" lang="en-US" smtClean="0"/>
              <a:t> </a:t>
            </a:r>
            <a:endParaRPr dirty="0" lang="en-US"/>
          </a:p>
        </p:txBody>
      </p:sp>
      <p:sp>
        <p:nvSpPr>
          <p:cNvPr id="1048818" name="Content Placeholder 2"/>
          <p:cNvSpPr>
            <a:spLocks noGrp="1"/>
          </p:cNvSpPr>
          <p:nvPr>
            <p:ph idx="1"/>
          </p:nvPr>
        </p:nvSpPr>
        <p:spPr/>
        <p:txBody>
          <a:bodyPr/>
          <a:p>
            <a:r>
              <a:rPr dirty="0" lang="en-US" smtClean="0"/>
              <a:t>Growth of pregnancy normal until 28weeks, then reduced</a:t>
            </a:r>
          </a:p>
          <a:p>
            <a:r>
              <a:rPr dirty="0" lang="en-US" smtClean="0"/>
              <a:t>Reduction  in amt of amniotic fluid</a:t>
            </a:r>
          </a:p>
          <a:p>
            <a:r>
              <a:rPr dirty="0" lang="en-US" smtClean="0"/>
              <a:t>Uterine size smaller than expected</a:t>
            </a:r>
          </a:p>
          <a:p>
            <a:r>
              <a:rPr dirty="0" lang="en-US" smtClean="0"/>
              <a:t>Maternal weight inadequate or decreasing</a:t>
            </a:r>
          </a:p>
          <a:p>
            <a:endParaRPr dirty="0" lang="en-US" smtClean="0"/>
          </a:p>
          <a:p>
            <a:endParaRPr dirty="0"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481" name=""/>
        <p:cNvGrpSpPr/>
        <p:nvPr/>
      </p:nvGrpSpPr>
      <p:grpSpPr>
        <a:xfrm>
          <a:off x="0" y="0"/>
          <a:ext cx="0" cy="0"/>
          <a:chOff x="0" y="0"/>
          <a:chExt cx="0" cy="0"/>
        </a:xfrm>
      </p:grpSpPr>
      <p:sp>
        <p:nvSpPr>
          <p:cNvPr id="1048819" name="Title 1"/>
          <p:cNvSpPr>
            <a:spLocks noGrp="1"/>
          </p:cNvSpPr>
          <p:nvPr>
            <p:ph type="title"/>
          </p:nvPr>
        </p:nvSpPr>
        <p:spPr/>
        <p:txBody>
          <a:bodyPr/>
          <a:p>
            <a:r>
              <a:rPr b="1" dirty="0" i="1" lang="en-US" smtClean="0"/>
              <a:t>Investigations</a:t>
            </a:r>
            <a:r>
              <a:rPr dirty="0" lang="en-US" smtClean="0"/>
              <a:t> </a:t>
            </a:r>
            <a:endParaRPr dirty="0" lang="en-US"/>
          </a:p>
        </p:txBody>
      </p:sp>
      <p:sp>
        <p:nvSpPr>
          <p:cNvPr id="1048820" name="Content Placeholder 2"/>
          <p:cNvSpPr>
            <a:spLocks noGrp="1"/>
          </p:cNvSpPr>
          <p:nvPr>
            <p:ph idx="1"/>
          </p:nvPr>
        </p:nvSpPr>
        <p:spPr/>
        <p:txBody>
          <a:bodyPr/>
          <a:p>
            <a:pPr indent="0" marL="0">
              <a:buNone/>
            </a:pPr>
            <a:r>
              <a:rPr dirty="0" lang="en-US" smtClean="0"/>
              <a:t>Specific investigations to rule out suspected causes</a:t>
            </a:r>
          </a:p>
          <a:p>
            <a:r>
              <a:rPr dirty="0" lang="en-US" smtClean="0"/>
              <a:t>Serial ultrasound</a:t>
            </a:r>
          </a:p>
          <a:p>
            <a:r>
              <a:rPr dirty="0" lang="en-US" smtClean="0"/>
              <a:t>Alpha </a:t>
            </a:r>
            <a:r>
              <a:rPr dirty="0" lang="en-US" err="1" smtClean="0"/>
              <a:t>feto</a:t>
            </a:r>
            <a:r>
              <a:rPr dirty="0" lang="en-US" smtClean="0"/>
              <a:t>-protein</a:t>
            </a:r>
          </a:p>
          <a:p>
            <a:endParaRPr dirty="0"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482" name=""/>
        <p:cNvGrpSpPr/>
        <p:nvPr/>
      </p:nvGrpSpPr>
      <p:grpSpPr>
        <a:xfrm>
          <a:off x="0" y="0"/>
          <a:ext cx="0" cy="0"/>
          <a:chOff x="0" y="0"/>
          <a:chExt cx="0" cy="0"/>
        </a:xfrm>
      </p:grpSpPr>
      <p:sp>
        <p:nvSpPr>
          <p:cNvPr id="1048821" name="Title 1"/>
          <p:cNvSpPr>
            <a:spLocks noGrp="1"/>
          </p:cNvSpPr>
          <p:nvPr>
            <p:ph type="title"/>
          </p:nvPr>
        </p:nvSpPr>
        <p:spPr/>
        <p:txBody>
          <a:bodyPr/>
          <a:p>
            <a:r>
              <a:rPr b="1" dirty="0" i="1" lang="en-US" smtClean="0"/>
              <a:t>Antenatal</a:t>
            </a:r>
            <a:r>
              <a:rPr dirty="0" lang="en-US" smtClean="0"/>
              <a:t> </a:t>
            </a:r>
            <a:endParaRPr dirty="0" lang="en-US"/>
          </a:p>
        </p:txBody>
      </p:sp>
      <p:sp>
        <p:nvSpPr>
          <p:cNvPr id="1048822" name="Content Placeholder 2"/>
          <p:cNvSpPr>
            <a:spLocks noGrp="1"/>
          </p:cNvSpPr>
          <p:nvPr>
            <p:ph idx="1"/>
          </p:nvPr>
        </p:nvSpPr>
        <p:spPr/>
        <p:txBody>
          <a:bodyPr>
            <a:normAutofit fontScale="92500" lnSpcReduction="10000"/>
          </a:bodyPr>
          <a:p>
            <a:r>
              <a:rPr dirty="0" lang="en-US" smtClean="0"/>
              <a:t>Manage in adequately equipped/staffed settings with emergency facilities and staffing</a:t>
            </a:r>
          </a:p>
          <a:p>
            <a:r>
              <a:rPr dirty="0" lang="en-US" smtClean="0"/>
              <a:t>Adequate bed rest</a:t>
            </a:r>
          </a:p>
          <a:p>
            <a:r>
              <a:rPr dirty="0" lang="en-US" smtClean="0"/>
              <a:t>Close monitoring of pregnancy</a:t>
            </a:r>
          </a:p>
          <a:p>
            <a:pPr lvl="1"/>
            <a:r>
              <a:rPr dirty="0" lang="en-US" smtClean="0"/>
              <a:t>Check </a:t>
            </a:r>
            <a:r>
              <a:rPr dirty="0" lang="en-US" err="1" smtClean="0"/>
              <a:t>fundal</a:t>
            </a:r>
            <a:r>
              <a:rPr dirty="0" lang="en-US" smtClean="0"/>
              <a:t> ht, fetal size, amt of </a:t>
            </a:r>
            <a:r>
              <a:rPr dirty="0" lang="en-US" err="1" smtClean="0"/>
              <a:t>liqour</a:t>
            </a:r>
            <a:r>
              <a:rPr dirty="0" lang="en-US" smtClean="0"/>
              <a:t>, maternal wt and girth</a:t>
            </a:r>
          </a:p>
          <a:p>
            <a:r>
              <a:rPr dirty="0" lang="en-US" smtClean="0"/>
              <a:t>Mother to maintain a fetal kick chart</a:t>
            </a:r>
          </a:p>
          <a:p>
            <a:r>
              <a:rPr dirty="0" lang="en-US" smtClean="0"/>
              <a:t>Make a definite decision when and how to deliver</a:t>
            </a:r>
          </a:p>
          <a:p>
            <a:r>
              <a:rPr dirty="0" lang="en-US" smtClean="0"/>
              <a:t>Multidisciplinary </a:t>
            </a:r>
            <a:endParaRPr dirty="0"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483" name=""/>
        <p:cNvGrpSpPr/>
        <p:nvPr/>
      </p:nvGrpSpPr>
      <p:grpSpPr>
        <a:xfrm>
          <a:off x="0" y="0"/>
          <a:ext cx="0" cy="0"/>
          <a:chOff x="0" y="0"/>
          <a:chExt cx="0" cy="0"/>
        </a:xfrm>
      </p:grpSpPr>
      <p:sp>
        <p:nvSpPr>
          <p:cNvPr id="1048823" name="Title 1"/>
          <p:cNvSpPr>
            <a:spLocks noGrp="1"/>
          </p:cNvSpPr>
          <p:nvPr>
            <p:ph type="title"/>
          </p:nvPr>
        </p:nvSpPr>
        <p:spPr/>
        <p:txBody>
          <a:bodyPr/>
          <a:p>
            <a:r>
              <a:rPr b="1" dirty="0" i="1" lang="en-US" err="1" smtClean="0"/>
              <a:t>Intrapartal</a:t>
            </a:r>
            <a:r>
              <a:rPr dirty="0" lang="en-US" smtClean="0"/>
              <a:t> </a:t>
            </a:r>
            <a:endParaRPr dirty="0" lang="en-US"/>
          </a:p>
        </p:txBody>
      </p:sp>
      <p:sp>
        <p:nvSpPr>
          <p:cNvPr id="1048824" name="Content Placeholder 2"/>
          <p:cNvSpPr>
            <a:spLocks noGrp="1"/>
          </p:cNvSpPr>
          <p:nvPr>
            <p:ph idx="1"/>
          </p:nvPr>
        </p:nvSpPr>
        <p:spPr/>
        <p:txBody>
          <a:bodyPr/>
          <a:p>
            <a:r>
              <a:rPr dirty="0" lang="en-US" smtClean="0"/>
              <a:t>Delivery in hospital capable of dealing with various neonatal morbidities associated with GR </a:t>
            </a:r>
            <a:r>
              <a:rPr dirty="0" lang="en-US" err="1" smtClean="0"/>
              <a:t>eg</a:t>
            </a:r>
            <a:r>
              <a:rPr dirty="0" lang="en-US" smtClean="0"/>
              <a:t> asphyxia, hypoglycemia., </a:t>
            </a:r>
            <a:r>
              <a:rPr dirty="0" lang="en-US" err="1" smtClean="0"/>
              <a:t>meconium</a:t>
            </a:r>
            <a:r>
              <a:rPr dirty="0" lang="en-US" smtClean="0"/>
              <a:t> aspiration</a:t>
            </a:r>
          </a:p>
          <a:p>
            <a:r>
              <a:rPr dirty="0" lang="en-US" smtClean="0"/>
              <a:t>If the fetus is in great danger, deliver via c/s</a:t>
            </a:r>
          </a:p>
          <a:p>
            <a:r>
              <a:rPr dirty="0" lang="en-US" smtClean="0"/>
              <a:t>Others by induction-do Bishop’s score</a:t>
            </a:r>
          </a:p>
          <a:p>
            <a:r>
              <a:rPr dirty="0" lang="en-US" smtClean="0"/>
              <a:t>Fetal maturity should be weighed visa </a:t>
            </a:r>
            <a:r>
              <a:rPr dirty="0" lang="en-US" err="1" smtClean="0"/>
              <a:t>viz</a:t>
            </a:r>
            <a:r>
              <a:rPr dirty="0" lang="en-US" smtClean="0"/>
              <a:t> severity of IUGR</a:t>
            </a:r>
          </a:p>
          <a:p>
            <a:endParaRPr dirty="0"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484" name=""/>
        <p:cNvGrpSpPr/>
        <p:nvPr/>
      </p:nvGrpSpPr>
      <p:grpSpPr>
        <a:xfrm>
          <a:off x="0" y="0"/>
          <a:ext cx="0" cy="0"/>
          <a:chOff x="0" y="0"/>
          <a:chExt cx="0" cy="0"/>
        </a:xfrm>
      </p:grpSpPr>
      <p:sp>
        <p:nvSpPr>
          <p:cNvPr id="104882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26" name="Content Placeholder 2"/>
          <p:cNvSpPr>
            <a:spLocks noGrp="1"/>
          </p:cNvSpPr>
          <p:nvPr>
            <p:ph idx="1"/>
          </p:nvPr>
        </p:nvSpPr>
        <p:spPr/>
        <p:txBody>
          <a:bodyPr/>
          <a:p>
            <a:r>
              <a:rPr dirty="0" lang="en-US" smtClean="0"/>
              <a:t>Consult </a:t>
            </a:r>
            <a:r>
              <a:rPr dirty="0" lang="en-US" err="1" smtClean="0"/>
              <a:t>paediatrician</a:t>
            </a:r>
            <a:r>
              <a:rPr dirty="0" lang="en-US" smtClean="0"/>
              <a:t>- prone to neonatal asphyxia, </a:t>
            </a:r>
            <a:r>
              <a:rPr dirty="0" lang="en-US" err="1" smtClean="0"/>
              <a:t>hypoglycaemia</a:t>
            </a:r>
            <a:r>
              <a:rPr dirty="0" lang="en-US" smtClean="0"/>
              <a:t>, cerebral </a:t>
            </a:r>
            <a:r>
              <a:rPr dirty="0" lang="en-US" err="1" smtClean="0"/>
              <a:t>haemorrhage</a:t>
            </a:r>
            <a:endParaRPr dirty="0" lang="en-US" smtClean="0"/>
          </a:p>
          <a:p>
            <a:r>
              <a:rPr dirty="0" lang="en-US" smtClean="0"/>
              <a:t>Exclude congenital abnormalities</a:t>
            </a:r>
          </a:p>
          <a:p>
            <a:endParaRPr dirty="0"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485" name=""/>
        <p:cNvGrpSpPr/>
        <p:nvPr/>
      </p:nvGrpSpPr>
      <p:grpSpPr>
        <a:xfrm>
          <a:off x="0" y="0"/>
          <a:ext cx="0" cy="0"/>
          <a:chOff x="0" y="0"/>
          <a:chExt cx="0" cy="0"/>
        </a:xfrm>
      </p:grpSpPr>
      <p:sp>
        <p:nvSpPr>
          <p:cNvPr id="1048827" name="Title 1"/>
          <p:cNvSpPr>
            <a:spLocks noGrp="1"/>
          </p:cNvSpPr>
          <p:nvPr>
            <p:ph type="title"/>
          </p:nvPr>
        </p:nvSpPr>
        <p:spPr/>
        <p:txBody>
          <a:bodyPr/>
          <a:p>
            <a:r>
              <a:rPr b="1" dirty="0" i="1" lang="en-US" smtClean="0"/>
              <a:t>Prevention</a:t>
            </a:r>
            <a:r>
              <a:rPr dirty="0" lang="en-US" smtClean="0"/>
              <a:t> </a:t>
            </a:r>
            <a:endParaRPr dirty="0" lang="en-US"/>
          </a:p>
        </p:txBody>
      </p:sp>
      <p:sp>
        <p:nvSpPr>
          <p:cNvPr id="1048828" name="Content Placeholder 2"/>
          <p:cNvSpPr>
            <a:spLocks noGrp="1"/>
          </p:cNvSpPr>
          <p:nvPr>
            <p:ph idx="1"/>
          </p:nvPr>
        </p:nvSpPr>
        <p:spPr/>
        <p:txBody>
          <a:bodyPr/>
          <a:p>
            <a:r>
              <a:rPr dirty="0" lang="en-US" smtClean="0"/>
              <a:t>Prenatal testing thru AFP, </a:t>
            </a:r>
            <a:r>
              <a:rPr dirty="0" lang="en-US" err="1" smtClean="0"/>
              <a:t>karyotyping</a:t>
            </a:r>
            <a:r>
              <a:rPr dirty="0" lang="en-US" smtClean="0"/>
              <a:t> and US</a:t>
            </a:r>
          </a:p>
          <a:p>
            <a:r>
              <a:rPr dirty="0" lang="en-US" smtClean="0"/>
              <a:t>Pregnant women should avoid close contact with individuals known to be infected with rubella or CMV</a:t>
            </a:r>
          </a:p>
          <a:p>
            <a:r>
              <a:rPr dirty="0" lang="en-US" smtClean="0"/>
              <a:t>Non pg women of reproductive age should be tested for rubella and if susceptible be immunized</a:t>
            </a:r>
          </a:p>
          <a:p>
            <a:r>
              <a:rPr dirty="0" lang="en-US" smtClean="0"/>
              <a:t>Pg women to avoid alcohol/smoking</a:t>
            </a:r>
          </a:p>
          <a:p>
            <a:endParaRPr dirty="0"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486" name=""/>
        <p:cNvGrpSpPr/>
        <p:nvPr/>
      </p:nvGrpSpPr>
      <p:grpSpPr>
        <a:xfrm>
          <a:off x="0" y="0"/>
          <a:ext cx="0" cy="0"/>
          <a:chOff x="0" y="0"/>
          <a:chExt cx="0" cy="0"/>
        </a:xfrm>
      </p:grpSpPr>
      <p:sp>
        <p:nvSpPr>
          <p:cNvPr id="104882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30" name="Content Placeholder 2"/>
          <p:cNvSpPr>
            <a:spLocks noGrp="1"/>
          </p:cNvSpPr>
          <p:nvPr>
            <p:ph idx="1"/>
          </p:nvPr>
        </p:nvSpPr>
        <p:spPr/>
        <p:txBody>
          <a:bodyPr/>
          <a:p>
            <a:r>
              <a:rPr dirty="0" lang="en-US" smtClean="0"/>
              <a:t>Treat HPTN, PET and chronic renal failure</a:t>
            </a:r>
          </a:p>
          <a:p>
            <a:r>
              <a:rPr lang="en-US" smtClean="0"/>
              <a:t>Correct </a:t>
            </a:r>
            <a:r>
              <a:rPr dirty="0" lang="en-US" smtClean="0"/>
              <a:t>maternal anemia</a:t>
            </a:r>
          </a:p>
          <a:p>
            <a:r>
              <a:rPr dirty="0" lang="en-US" smtClean="0"/>
              <a:t>Ensure adequate maternal nutrition</a:t>
            </a:r>
          </a:p>
          <a:p>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86" name=""/>
        <p:cNvGrpSpPr/>
        <p:nvPr/>
      </p:nvGrpSpPr>
      <p:grpSpPr>
        <a:xfrm>
          <a:off x="0" y="0"/>
          <a:ext cx="0" cy="0"/>
          <a:chOff x="0" y="0"/>
          <a:chExt cx="0" cy="0"/>
        </a:xfrm>
      </p:grpSpPr>
      <p:sp>
        <p:nvSpPr>
          <p:cNvPr id="1048631" name="Title 1"/>
          <p:cNvSpPr>
            <a:spLocks noGrp="1"/>
          </p:cNvSpPr>
          <p:nvPr>
            <p:ph type="title"/>
          </p:nvPr>
        </p:nvSpPr>
        <p:spPr/>
        <p:txBody>
          <a:bodyPr>
            <a:normAutofit fontScale="90000"/>
          </a:bodyPr>
          <a:p>
            <a:r>
              <a:rPr b="1" dirty="0" lang="en-US"/>
              <a:t>Diagnosis of Preeclampsia /</a:t>
            </a:r>
            <a:r>
              <a:rPr b="1" dirty="0" lang="en-US" err="1"/>
              <a:t>Eclampsia</a:t>
            </a:r>
            <a:r>
              <a:rPr b="1" dirty="0" lang="en-US"/>
              <a:t> </a:t>
            </a:r>
            <a:endParaRPr dirty="0" lang="en-US"/>
          </a:p>
        </p:txBody>
      </p:sp>
      <p:sp>
        <p:nvSpPr>
          <p:cNvPr id="1048632" name="Content Placeholder 2"/>
          <p:cNvSpPr>
            <a:spLocks noGrp="1"/>
          </p:cNvSpPr>
          <p:nvPr>
            <p:ph idx="1"/>
          </p:nvPr>
        </p:nvSpPr>
        <p:spPr>
          <a:xfrm>
            <a:off x="990600" y="1600778"/>
            <a:ext cx="7695727" cy="4525935"/>
          </a:xfrm>
        </p:spPr>
        <p:txBody>
          <a:bodyPr>
            <a:normAutofit fontScale="81250" lnSpcReduction="20000"/>
          </a:bodyPr>
          <a:p>
            <a:pPr indent="0" marL="0">
              <a:buNone/>
            </a:pPr>
            <a:r>
              <a:rPr b="1" dirty="0" lang="en-US"/>
              <a:t>History</a:t>
            </a:r>
            <a:r>
              <a:rPr dirty="0" lang="en-US"/>
              <a:t>: </a:t>
            </a:r>
            <a:r>
              <a:rPr dirty="0" lang="en-US" smtClean="0"/>
              <a:t>Mild-to-moderate </a:t>
            </a:r>
            <a:r>
              <a:rPr dirty="0" lang="en-US"/>
              <a:t>preeclampsia may be asymptomatic. Many cases are detected through routine prenatal screening. </a:t>
            </a:r>
            <a:endParaRPr dirty="0" lang="en-US" smtClean="0"/>
          </a:p>
          <a:p>
            <a:pPr indent="0" marL="0">
              <a:buNone/>
            </a:pPr>
            <a:r>
              <a:rPr b="1" dirty="0" lang="en-US"/>
              <a:t>Physical Examination </a:t>
            </a:r>
            <a:endParaRPr dirty="0" lang="en-US"/>
          </a:p>
          <a:p>
            <a:r>
              <a:rPr dirty="0" lang="en-US"/>
              <a:t>Increased BP compared with the patient's baseline or greater than 140/90 mm Hg </a:t>
            </a:r>
          </a:p>
          <a:p>
            <a:r>
              <a:rPr dirty="0" lang="en-US"/>
              <a:t>Altered mental status </a:t>
            </a:r>
          </a:p>
          <a:p>
            <a:r>
              <a:rPr dirty="0" lang="en-US"/>
              <a:t>Decreased vision or </a:t>
            </a:r>
            <a:r>
              <a:rPr dirty="0" lang="en-US" err="1"/>
              <a:t>scotomas</a:t>
            </a:r>
            <a:r>
              <a:rPr dirty="0" lang="en-US"/>
              <a:t> </a:t>
            </a:r>
          </a:p>
          <a:p>
            <a:r>
              <a:rPr dirty="0" lang="en-US" err="1" smtClean="0"/>
              <a:t>Hyperreflexia</a:t>
            </a:r>
            <a:r>
              <a:rPr dirty="0" lang="en-US" smtClean="0"/>
              <a:t> </a:t>
            </a:r>
            <a:r>
              <a:rPr dirty="0" lang="en-US"/>
              <a:t>or clonus: Although deep tendon reflexes are more useful in assessing magnesium toxicity, the presence of clonus may indicate an increased risk of convulsions. </a:t>
            </a:r>
          </a:p>
          <a:p>
            <a:r>
              <a:rPr dirty="0" lang="en-US" smtClean="0"/>
              <a:t>Seizures </a:t>
            </a:r>
            <a:endParaRPr dirty="0" lang="en-US"/>
          </a:p>
          <a:p>
            <a:endParaRPr dirty="0" lang="en-US"/>
          </a:p>
          <a:p>
            <a:endParaRPr dirty="0" lang="en-US"/>
          </a:p>
          <a:p>
            <a:endParaRPr dirty="0"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487" name=""/>
        <p:cNvGrpSpPr/>
        <p:nvPr/>
      </p:nvGrpSpPr>
      <p:grpSpPr>
        <a:xfrm>
          <a:off x="0" y="0"/>
          <a:ext cx="0" cy="0"/>
          <a:chOff x="0" y="0"/>
          <a:chExt cx="0" cy="0"/>
        </a:xfrm>
      </p:grpSpPr>
      <p:sp>
        <p:nvSpPr>
          <p:cNvPr id="1048831" name="Title 1"/>
          <p:cNvSpPr>
            <a:spLocks noGrp="1"/>
          </p:cNvSpPr>
          <p:nvPr>
            <p:ph type="title"/>
          </p:nvPr>
        </p:nvSpPr>
        <p:spPr/>
        <p:txBody>
          <a:bodyPr/>
          <a:p>
            <a:r>
              <a:rPr b="1" dirty="0" i="1" lang="en-US" smtClean="0"/>
              <a:t>IUFD-INTRAUTERINE FETAL DEATH</a:t>
            </a:r>
            <a:endParaRPr b="1" dirty="0" i="1" lang="en-US"/>
          </a:p>
        </p:txBody>
      </p:sp>
      <p:sp>
        <p:nvSpPr>
          <p:cNvPr id="1048832" name="Content Placeholder 2"/>
          <p:cNvSpPr>
            <a:spLocks noGrp="1"/>
          </p:cNvSpPr>
          <p:nvPr>
            <p:ph idx="1"/>
          </p:nvPr>
        </p:nvSpPr>
        <p:spPr/>
        <p:txBody>
          <a:bodyPr>
            <a:normAutofit fontScale="92500" lnSpcReduction="20000"/>
          </a:bodyPr>
          <a:p>
            <a:r>
              <a:rPr dirty="0" lang="en-US"/>
              <a:t>Death of the fetus in the uterus for whatever cause after 28 </a:t>
            </a:r>
            <a:r>
              <a:rPr dirty="0" lang="en-US" err="1"/>
              <a:t>wks</a:t>
            </a:r>
            <a:r>
              <a:rPr dirty="0" lang="en-US"/>
              <a:t> of </a:t>
            </a:r>
            <a:r>
              <a:rPr dirty="0" lang="en-US" err="1" smtClean="0"/>
              <a:t>pg</a:t>
            </a:r>
            <a:endParaRPr dirty="0" lang="en-US" smtClean="0"/>
          </a:p>
          <a:p>
            <a:pPr indent="0" marL="0">
              <a:buNone/>
            </a:pPr>
            <a:r>
              <a:rPr b="1" dirty="0" i="1" lang="en-US" smtClean="0"/>
              <a:t>CAUSES</a:t>
            </a:r>
            <a:r>
              <a:rPr dirty="0" lang="en-US" smtClean="0"/>
              <a:t> </a:t>
            </a:r>
          </a:p>
          <a:p>
            <a:pPr indent="0" marL="0">
              <a:buNone/>
            </a:pPr>
            <a:r>
              <a:rPr dirty="0" lang="en-US" smtClean="0"/>
              <a:t>Maternal </a:t>
            </a:r>
            <a:r>
              <a:rPr dirty="0" lang="en-US"/>
              <a:t>conditions</a:t>
            </a:r>
          </a:p>
          <a:p>
            <a:pPr lvl="1"/>
            <a:r>
              <a:rPr dirty="0" lang="en-US" smtClean="0"/>
              <a:t>PET</a:t>
            </a:r>
            <a:endParaRPr dirty="0" lang="en-US"/>
          </a:p>
          <a:p>
            <a:pPr lvl="1"/>
            <a:r>
              <a:rPr dirty="0" lang="en-US"/>
              <a:t>Metabolic abnormalities DM, thyroid </a:t>
            </a:r>
            <a:r>
              <a:rPr dirty="0" lang="en-US" err="1"/>
              <a:t>dysfuntion</a:t>
            </a:r>
            <a:endParaRPr dirty="0" lang="en-US"/>
          </a:p>
          <a:p>
            <a:pPr lvl="1"/>
            <a:r>
              <a:rPr dirty="0" lang="en-US"/>
              <a:t>Syphilis</a:t>
            </a:r>
          </a:p>
          <a:p>
            <a:pPr lvl="1"/>
            <a:r>
              <a:rPr dirty="0" lang="en-US"/>
              <a:t>Rh incompatibility</a:t>
            </a:r>
          </a:p>
          <a:p>
            <a:pPr lvl="1"/>
            <a:r>
              <a:rPr dirty="0" lang="en-US"/>
              <a:t>High fever or other acute maternal illness</a:t>
            </a:r>
          </a:p>
          <a:p>
            <a:pPr lvl="1"/>
            <a:r>
              <a:rPr dirty="0" lang="en-US"/>
              <a:t>Severe </a:t>
            </a:r>
            <a:r>
              <a:rPr dirty="0" lang="en-US" err="1"/>
              <a:t>anaemia</a:t>
            </a:r>
            <a:endParaRPr dirty="0"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488" name=""/>
        <p:cNvGrpSpPr/>
        <p:nvPr/>
      </p:nvGrpSpPr>
      <p:grpSpPr>
        <a:xfrm>
          <a:off x="0" y="0"/>
          <a:ext cx="0" cy="0"/>
          <a:chOff x="0" y="0"/>
          <a:chExt cx="0" cy="0"/>
        </a:xfrm>
      </p:grpSpPr>
      <p:sp>
        <p:nvSpPr>
          <p:cNvPr id="1048833" name="Title 1"/>
          <p:cNvSpPr>
            <a:spLocks noGrp="1"/>
          </p:cNvSpPr>
          <p:nvPr>
            <p:ph type="title"/>
          </p:nvPr>
        </p:nvSpPr>
        <p:spPr/>
        <p:txBody>
          <a:bodyPr/>
          <a:p>
            <a:r>
              <a:rPr b="1" dirty="0" i="1" lang="en-US" smtClean="0"/>
              <a:t>CAUSES</a:t>
            </a:r>
            <a:endParaRPr b="1" dirty="0" i="1" lang="en-US"/>
          </a:p>
        </p:txBody>
      </p:sp>
      <p:sp>
        <p:nvSpPr>
          <p:cNvPr id="1048834" name="Content Placeholder 2"/>
          <p:cNvSpPr>
            <a:spLocks noGrp="1"/>
          </p:cNvSpPr>
          <p:nvPr>
            <p:ph idx="1"/>
          </p:nvPr>
        </p:nvSpPr>
        <p:spPr/>
        <p:txBody>
          <a:bodyPr>
            <a:normAutofit fontScale="77500" lnSpcReduction="20000"/>
          </a:bodyPr>
          <a:p>
            <a:r>
              <a:rPr dirty="0" lang="en-US"/>
              <a:t>Fetal conditions</a:t>
            </a:r>
          </a:p>
          <a:p>
            <a:pPr lvl="1"/>
            <a:r>
              <a:rPr dirty="0" lang="en-US"/>
              <a:t>Chromosomal abnormalities</a:t>
            </a:r>
          </a:p>
          <a:p>
            <a:pPr lvl="1"/>
            <a:r>
              <a:rPr dirty="0" lang="en-US" smtClean="0"/>
              <a:t>IUGR</a:t>
            </a:r>
            <a:endParaRPr dirty="0" lang="en-US"/>
          </a:p>
          <a:p>
            <a:pPr lvl="1"/>
            <a:r>
              <a:rPr dirty="0" lang="en-US" err="1" smtClean="0"/>
              <a:t>Chorioamnionitis</a:t>
            </a:r>
            <a:endParaRPr dirty="0" lang="en-US" smtClean="0"/>
          </a:p>
          <a:p>
            <a:pPr indent="0" marL="0">
              <a:buNone/>
            </a:pPr>
            <a:r>
              <a:rPr b="1" dirty="0" i="1" lang="en-US" smtClean="0"/>
              <a:t>FEATURE;</a:t>
            </a:r>
          </a:p>
          <a:p>
            <a:r>
              <a:rPr dirty="0" lang="en-US" smtClean="0"/>
              <a:t>Cessation </a:t>
            </a:r>
            <a:r>
              <a:rPr dirty="0" lang="en-US"/>
              <a:t>of fetal </a:t>
            </a:r>
            <a:r>
              <a:rPr dirty="0" lang="en-US" err="1"/>
              <a:t>movts</a:t>
            </a:r>
            <a:r>
              <a:rPr dirty="0" lang="en-US"/>
              <a:t> &gt;12hrs</a:t>
            </a:r>
          </a:p>
          <a:p>
            <a:r>
              <a:rPr dirty="0" lang="en-US"/>
              <a:t>Cessation of symptoms of </a:t>
            </a:r>
            <a:r>
              <a:rPr dirty="0" lang="en-US" err="1"/>
              <a:t>pg</a:t>
            </a:r>
            <a:endParaRPr dirty="0" lang="en-US"/>
          </a:p>
          <a:p>
            <a:r>
              <a:rPr dirty="0" lang="en-US"/>
              <a:t>Absence of fetal heart sounds</a:t>
            </a:r>
          </a:p>
          <a:p>
            <a:r>
              <a:rPr dirty="0" lang="en-US"/>
              <a:t>Maternal </a:t>
            </a:r>
            <a:r>
              <a:rPr dirty="0" lang="en-US" err="1"/>
              <a:t>wt</a:t>
            </a:r>
            <a:r>
              <a:rPr dirty="0" lang="en-US"/>
              <a:t> decreasing</a:t>
            </a:r>
          </a:p>
          <a:p>
            <a:r>
              <a:rPr dirty="0" lang="en-US"/>
              <a:t>Or does not </a:t>
            </a:r>
            <a:r>
              <a:rPr dirty="0" lang="en-US" err="1"/>
              <a:t>incr</a:t>
            </a:r>
            <a:r>
              <a:rPr dirty="0" lang="en-US"/>
              <a:t> with gestation</a:t>
            </a:r>
          </a:p>
          <a:p>
            <a:r>
              <a:rPr dirty="0" lang="en-US"/>
              <a:t>Failure of the uterus to grow and as days goes by, uterus is smaller in </a:t>
            </a:r>
            <a:r>
              <a:rPr dirty="0" lang="en-US" smtClean="0"/>
              <a:t>size</a:t>
            </a:r>
            <a:endParaRPr dirty="0"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489" name=""/>
        <p:cNvGrpSpPr/>
        <p:nvPr/>
      </p:nvGrpSpPr>
      <p:grpSpPr>
        <a:xfrm>
          <a:off x="0" y="0"/>
          <a:ext cx="0" cy="0"/>
          <a:chOff x="0" y="0"/>
          <a:chExt cx="0" cy="0"/>
        </a:xfrm>
      </p:grpSpPr>
      <p:sp>
        <p:nvSpPr>
          <p:cNvPr id="1048835" name="Title 1"/>
          <p:cNvSpPr>
            <a:spLocks noGrp="1"/>
          </p:cNvSpPr>
          <p:nvPr>
            <p:ph type="title"/>
          </p:nvPr>
        </p:nvSpPr>
        <p:spPr/>
        <p:txBody>
          <a:bodyPr/>
          <a:p>
            <a:r>
              <a:rPr b="1" dirty="0" i="1" lang="en-US" smtClean="0"/>
              <a:t>INVESTIGATION</a:t>
            </a:r>
            <a:endParaRPr b="1" dirty="0" i="1" lang="en-US"/>
          </a:p>
        </p:txBody>
      </p:sp>
      <p:sp>
        <p:nvSpPr>
          <p:cNvPr id="1048836" name="Content Placeholder 2"/>
          <p:cNvSpPr>
            <a:spLocks noGrp="1"/>
          </p:cNvSpPr>
          <p:nvPr>
            <p:ph idx="1"/>
          </p:nvPr>
        </p:nvSpPr>
        <p:spPr/>
        <p:txBody>
          <a:bodyPr>
            <a:normAutofit lnSpcReduction="10000"/>
          </a:bodyPr>
          <a:p>
            <a:r>
              <a:rPr dirty="0" lang="en-US"/>
              <a:t>Obstetric US</a:t>
            </a:r>
          </a:p>
          <a:p>
            <a:r>
              <a:rPr dirty="0" lang="en-US"/>
              <a:t>On confirming </a:t>
            </a:r>
            <a:r>
              <a:rPr dirty="0" lang="en-US" err="1"/>
              <a:t>Dx</a:t>
            </a:r>
            <a:endParaRPr dirty="0" lang="en-US"/>
          </a:p>
          <a:p>
            <a:pPr lvl="1"/>
            <a:r>
              <a:rPr dirty="0" lang="en-US" err="1"/>
              <a:t>Hb</a:t>
            </a:r>
            <a:r>
              <a:rPr dirty="0" lang="en-US"/>
              <a:t> </a:t>
            </a:r>
            <a:r>
              <a:rPr dirty="0" lang="en-US" smtClean="0"/>
              <a:t>estimation</a:t>
            </a:r>
            <a:endParaRPr dirty="0" lang="en-US"/>
          </a:p>
          <a:p>
            <a:pPr lvl="1"/>
            <a:r>
              <a:rPr dirty="0" lang="en-US"/>
              <a:t>Hepatitis B</a:t>
            </a:r>
          </a:p>
          <a:p>
            <a:pPr lvl="1"/>
            <a:r>
              <a:rPr dirty="0" lang="en-US"/>
              <a:t>HIV</a:t>
            </a:r>
          </a:p>
          <a:p>
            <a:pPr lvl="1"/>
            <a:r>
              <a:rPr dirty="0" lang="en-US"/>
              <a:t>VDRL</a:t>
            </a:r>
          </a:p>
          <a:p>
            <a:pPr lvl="1"/>
            <a:r>
              <a:rPr dirty="0" lang="en-US"/>
              <a:t>BG/Rh</a:t>
            </a:r>
          </a:p>
          <a:p>
            <a:pPr lvl="1"/>
            <a:r>
              <a:rPr dirty="0" lang="en-US"/>
              <a:t>Blood urea/glucose</a:t>
            </a:r>
          </a:p>
          <a:p>
            <a:pPr lvl="1"/>
            <a:r>
              <a:rPr dirty="0" lang="en-US"/>
              <a:t>Serum fibrinogen/platelet count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490" name=""/>
        <p:cNvGrpSpPr/>
        <p:nvPr/>
      </p:nvGrpSpPr>
      <p:grpSpPr>
        <a:xfrm>
          <a:off x="0" y="0"/>
          <a:ext cx="0" cy="0"/>
          <a:chOff x="0" y="0"/>
          <a:chExt cx="0" cy="0"/>
        </a:xfrm>
      </p:grpSpPr>
      <p:sp>
        <p:nvSpPr>
          <p:cNvPr id="1048837" name="Title 1"/>
          <p:cNvSpPr>
            <a:spLocks noGrp="1"/>
          </p:cNvSpPr>
          <p:nvPr>
            <p:ph type="title"/>
          </p:nvPr>
        </p:nvSpPr>
        <p:spPr/>
        <p:txBody>
          <a:bodyPr/>
          <a:p>
            <a:r>
              <a:rPr b="1" dirty="0" i="1" lang="en-US" smtClean="0"/>
              <a:t>Management…</a:t>
            </a:r>
            <a:endParaRPr b="1" dirty="0" i="1" lang="en-US"/>
          </a:p>
        </p:txBody>
      </p:sp>
      <p:sp>
        <p:nvSpPr>
          <p:cNvPr id="1048838" name="Content Placeholder 2"/>
          <p:cNvSpPr>
            <a:spLocks noGrp="1"/>
          </p:cNvSpPr>
          <p:nvPr>
            <p:ph idx="1"/>
          </p:nvPr>
        </p:nvSpPr>
        <p:spPr/>
        <p:txBody>
          <a:bodyPr>
            <a:normAutofit/>
          </a:bodyPr>
          <a:p>
            <a:r>
              <a:rPr dirty="0" lang="en-US"/>
              <a:t>Psychological </a:t>
            </a:r>
            <a:r>
              <a:rPr dirty="0" lang="en-US" err="1"/>
              <a:t>counselling</a:t>
            </a:r>
            <a:endParaRPr dirty="0" lang="en-US"/>
          </a:p>
          <a:p>
            <a:r>
              <a:rPr dirty="0" lang="en-US"/>
              <a:t>Upon confirming </a:t>
            </a:r>
            <a:r>
              <a:rPr dirty="0" lang="en-US" err="1"/>
              <a:t>Dx</a:t>
            </a:r>
            <a:r>
              <a:rPr dirty="0" lang="en-US"/>
              <a:t> explain to the </a:t>
            </a:r>
            <a:r>
              <a:rPr dirty="0" lang="en-US" smtClean="0"/>
              <a:t>mother</a:t>
            </a:r>
            <a:endParaRPr dirty="0" lang="en-US"/>
          </a:p>
          <a:p>
            <a:r>
              <a:rPr dirty="0" lang="en-US"/>
              <a:t>X match 3 unit of fresh </a:t>
            </a:r>
            <a:r>
              <a:rPr dirty="0" lang="en-US" smtClean="0"/>
              <a:t>blood</a:t>
            </a:r>
            <a:endParaRPr dirty="0" lang="en-US"/>
          </a:p>
          <a:p>
            <a:r>
              <a:rPr dirty="0" lang="en-US"/>
              <a:t>Avoid ARM-</a:t>
            </a:r>
            <a:r>
              <a:rPr dirty="0" lang="en-US" err="1"/>
              <a:t>unneccessary</a:t>
            </a:r>
            <a:r>
              <a:rPr dirty="0" lang="en-US"/>
              <a:t> </a:t>
            </a:r>
            <a:r>
              <a:rPr dirty="0" lang="en-US" err="1"/>
              <a:t>infxn</a:t>
            </a:r>
            <a:r>
              <a:rPr dirty="0" lang="en-US"/>
              <a:t> +c/s</a:t>
            </a:r>
          </a:p>
          <a:p>
            <a:r>
              <a:rPr dirty="0" lang="en-US"/>
              <a:t>If not delivered after 12hrs of induction STOP-give 1 days rest then start induction again. If 2</a:t>
            </a:r>
            <a:r>
              <a:rPr baseline="30000" dirty="0" lang="en-US"/>
              <a:t>nd</a:t>
            </a:r>
            <a:r>
              <a:rPr dirty="0" lang="en-US"/>
              <a:t> attempt fails consult</a:t>
            </a:r>
          </a:p>
          <a:p>
            <a:r>
              <a:rPr dirty="0" lang="en-US"/>
              <a:t>Treat cause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491" name=""/>
        <p:cNvGrpSpPr/>
        <p:nvPr/>
      </p:nvGrpSpPr>
      <p:grpSpPr>
        <a:xfrm>
          <a:off x="0" y="0"/>
          <a:ext cx="0" cy="0"/>
          <a:chOff x="0" y="0"/>
          <a:chExt cx="0" cy="0"/>
        </a:xfrm>
      </p:grpSpPr>
      <p:sp>
        <p:nvSpPr>
          <p:cNvPr id="1048839" name="Title 1"/>
          <p:cNvSpPr>
            <a:spLocks noGrp="1"/>
          </p:cNvSpPr>
          <p:nvPr>
            <p:ph type="title"/>
          </p:nvPr>
        </p:nvSpPr>
        <p:spPr/>
        <p:txBody>
          <a:bodyPr/>
          <a:p>
            <a:r>
              <a:rPr b="1" dirty="0" i="1" lang="en-US" smtClean="0"/>
              <a:t>Postpartum…</a:t>
            </a:r>
            <a:endParaRPr b="1" dirty="0" i="1" lang="en-US"/>
          </a:p>
        </p:txBody>
      </p:sp>
      <p:sp>
        <p:nvSpPr>
          <p:cNvPr id="1048840" name="Content Placeholder 2"/>
          <p:cNvSpPr>
            <a:spLocks noGrp="1"/>
          </p:cNvSpPr>
          <p:nvPr>
            <p:ph idx="1"/>
          </p:nvPr>
        </p:nvSpPr>
        <p:spPr/>
        <p:txBody>
          <a:bodyPr/>
          <a:p>
            <a:r>
              <a:rPr dirty="0" lang="en-US"/>
              <a:t>Examine fetus for congenital </a:t>
            </a:r>
            <a:r>
              <a:rPr dirty="0" lang="en-US" err="1"/>
              <a:t>malformn</a:t>
            </a:r>
            <a:endParaRPr dirty="0" lang="en-US"/>
          </a:p>
          <a:p>
            <a:r>
              <a:rPr dirty="0" lang="en-US"/>
              <a:t>Examine placenta</a:t>
            </a:r>
          </a:p>
          <a:p>
            <a:r>
              <a:rPr dirty="0" lang="en-US"/>
              <a:t>Examine cord</a:t>
            </a:r>
          </a:p>
          <a:p>
            <a:r>
              <a:rPr dirty="0" lang="en-US"/>
              <a:t>Examine mother for </a:t>
            </a:r>
            <a:r>
              <a:rPr dirty="0" lang="en-US" err="1" smtClean="0"/>
              <a:t>infxn</a:t>
            </a:r>
            <a:endParaRPr dirty="0" lang="en-US" smtClean="0"/>
          </a:p>
          <a:p>
            <a:pPr indent="0" marL="0">
              <a:buNone/>
            </a:pPr>
            <a:r>
              <a:rPr b="1" dirty="0" i="1" lang="en-US" smtClean="0"/>
              <a:t>Prevention…</a:t>
            </a:r>
          </a:p>
          <a:p>
            <a:r>
              <a:rPr dirty="0" lang="en-US" smtClean="0"/>
              <a:t>As </a:t>
            </a:r>
            <a:r>
              <a:rPr dirty="0" lang="en-US"/>
              <a:t>for IUGR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492" name=""/>
        <p:cNvGrpSpPr/>
        <p:nvPr/>
      </p:nvGrpSpPr>
      <p:grpSpPr>
        <a:xfrm>
          <a:off x="0" y="0"/>
          <a:ext cx="0" cy="0"/>
          <a:chOff x="0" y="0"/>
          <a:chExt cx="0" cy="0"/>
        </a:xfrm>
      </p:grpSpPr>
      <p:sp>
        <p:nvSpPr>
          <p:cNvPr id="1048841" name="Title 1"/>
          <p:cNvSpPr>
            <a:spLocks noGrp="1"/>
          </p:cNvSpPr>
          <p:nvPr>
            <p:ph type="title"/>
          </p:nvPr>
        </p:nvSpPr>
        <p:spPr/>
        <p:txBody>
          <a:bodyPr/>
          <a:p>
            <a:r>
              <a:rPr b="1" dirty="0" i="1" lang="en-US" smtClean="0"/>
              <a:t>HIV/AIDS IN PREGNANCY</a:t>
            </a:r>
            <a:endParaRPr b="1" dirty="0" i="1" lang="en-US"/>
          </a:p>
        </p:txBody>
      </p:sp>
      <p:sp>
        <p:nvSpPr>
          <p:cNvPr id="1048842" name="Content Placeholder 2"/>
          <p:cNvSpPr>
            <a:spLocks noGrp="1"/>
          </p:cNvSpPr>
          <p:nvPr>
            <p:ph idx="1"/>
          </p:nvPr>
        </p:nvSpPr>
        <p:spPr/>
        <p:txBody>
          <a:bodyPr>
            <a:normAutofit fontScale="92500" lnSpcReduction="20000"/>
          </a:bodyPr>
          <a:p>
            <a:r>
              <a:rPr b="1" dirty="0" lang="en-US"/>
              <a:t>HIV</a:t>
            </a:r>
            <a:r>
              <a:rPr dirty="0" lang="en-US"/>
              <a:t>: stands for Human Immunodeficiency Virus, the virus that causes AIDS. Clients with HIV infection do not have symptoms. However, they can still pass HIV to others. </a:t>
            </a:r>
            <a:endParaRPr dirty="0" lang="en-US" smtClean="0"/>
          </a:p>
          <a:p>
            <a:r>
              <a:rPr b="1" dirty="0" lang="en-US" smtClean="0"/>
              <a:t>AIDS</a:t>
            </a:r>
            <a:r>
              <a:rPr dirty="0" lang="en-US"/>
              <a:t>: stands for Acquired Immunodeficiency Syndrome. Clients have physical signs and symptoms of HIV infection that come as a result of weakened immune system. Progression of HIV depends on type of virus and specific characteristics of person, including general health, nutritional and immune status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493" name=""/>
        <p:cNvGrpSpPr/>
        <p:nvPr/>
      </p:nvGrpSpPr>
      <p:grpSpPr>
        <a:xfrm>
          <a:off x="0" y="0"/>
          <a:ext cx="0" cy="0"/>
          <a:chOff x="0" y="0"/>
          <a:chExt cx="0" cy="0"/>
        </a:xfrm>
      </p:grpSpPr>
      <p:sp>
        <p:nvSpPr>
          <p:cNvPr id="1048843" name="Title 1"/>
          <p:cNvSpPr>
            <a:spLocks noGrp="1"/>
          </p:cNvSpPr>
          <p:nvPr>
            <p:ph type="title"/>
          </p:nvPr>
        </p:nvSpPr>
        <p:spPr/>
        <p:txBody>
          <a:bodyPr>
            <a:normAutofit fontScale="90000"/>
          </a:bodyPr>
          <a:p>
            <a:r>
              <a:rPr b="1" dirty="0" i="1" lang="en-US"/>
              <a:t>Effect of HIV on pregnancy </a:t>
            </a:r>
            <a:r>
              <a:rPr dirty="0" lang="en-US"/>
              <a:t/>
            </a:r>
            <a:br>
              <a:rPr dirty="0" lang="en-US"/>
            </a:br>
            <a:endParaRPr dirty="0" lang="en-US"/>
          </a:p>
        </p:txBody>
      </p:sp>
      <p:sp>
        <p:nvSpPr>
          <p:cNvPr id="1048844" name="Content Placeholder 2"/>
          <p:cNvSpPr>
            <a:spLocks noGrp="1"/>
          </p:cNvSpPr>
          <p:nvPr>
            <p:ph idx="1"/>
          </p:nvPr>
        </p:nvSpPr>
        <p:spPr/>
        <p:txBody>
          <a:bodyPr>
            <a:normAutofit fontScale="77500" lnSpcReduction="20000"/>
          </a:bodyPr>
          <a:p>
            <a:pPr indent="0" marL="0">
              <a:buNone/>
            </a:pPr>
            <a:r>
              <a:rPr dirty="0" lang="en-US" smtClean="0"/>
              <a:t>HIV</a:t>
            </a:r>
            <a:r>
              <a:rPr dirty="0" lang="en-US"/>
              <a:t>/ AIDS may have the following effects on pregnancy </a:t>
            </a:r>
          </a:p>
          <a:p>
            <a:pPr indent="0" marL="0">
              <a:buNone/>
            </a:pPr>
            <a:r>
              <a:rPr dirty="0" lang="en-US"/>
              <a:t>Maternal </a:t>
            </a:r>
          </a:p>
          <a:p>
            <a:pPr indent="0" marL="0">
              <a:buNone/>
            </a:pPr>
            <a:r>
              <a:rPr dirty="0" lang="en-US"/>
              <a:t>1. Spontaneous Miscarriage </a:t>
            </a:r>
          </a:p>
          <a:p>
            <a:pPr indent="0" marL="0">
              <a:buNone/>
            </a:pPr>
            <a:r>
              <a:rPr dirty="0" lang="en-US"/>
              <a:t>2. Low weight gain/ may experience weight loss </a:t>
            </a:r>
          </a:p>
          <a:p>
            <a:pPr indent="0" marL="0">
              <a:buNone/>
            </a:pPr>
            <a:r>
              <a:rPr dirty="0" lang="en-US"/>
              <a:t>3. Frequent infections especially UTI and RTI </a:t>
            </a:r>
          </a:p>
          <a:p>
            <a:pPr indent="0" marL="0">
              <a:buNone/>
            </a:pPr>
            <a:r>
              <a:rPr dirty="0" lang="en-US"/>
              <a:t>4. </a:t>
            </a:r>
            <a:r>
              <a:rPr dirty="0" lang="en-US" err="1"/>
              <a:t>Anaemia</a:t>
            </a:r>
            <a:r>
              <a:rPr dirty="0" lang="en-US"/>
              <a:t> (common) </a:t>
            </a:r>
          </a:p>
          <a:p>
            <a:pPr indent="0" marL="0">
              <a:buNone/>
            </a:pPr>
            <a:r>
              <a:rPr dirty="0" lang="en-US"/>
              <a:t>5. APH in 3rd trimester/ placental abruption </a:t>
            </a:r>
          </a:p>
          <a:p>
            <a:pPr indent="0" marL="0">
              <a:buNone/>
            </a:pPr>
            <a:r>
              <a:rPr dirty="0" lang="en-US"/>
              <a:t>6. Greater likelihood of PPH reported </a:t>
            </a:r>
          </a:p>
          <a:p>
            <a:pPr indent="0" marL="0">
              <a:buNone/>
            </a:pPr>
            <a:r>
              <a:rPr dirty="0" lang="en-US"/>
              <a:t>7. High risk of maternal mortality </a:t>
            </a:r>
          </a:p>
          <a:p>
            <a:pPr indent="0" marL="0">
              <a:buNone/>
            </a:pPr>
            <a:r>
              <a:rPr dirty="0" lang="en-US"/>
              <a:t>8. Preterm PROM </a:t>
            </a:r>
          </a:p>
          <a:p>
            <a:pPr indent="0" marL="0">
              <a:buNone/>
            </a:pPr>
            <a:r>
              <a:rPr dirty="0" lang="en-US"/>
              <a:t>9. </a:t>
            </a:r>
            <a:r>
              <a:rPr dirty="0" lang="en-US" err="1"/>
              <a:t>Chorioamnionitis</a:t>
            </a:r>
            <a:r>
              <a:rPr dirty="0" lang="en-US"/>
              <a: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494" name=""/>
        <p:cNvGrpSpPr/>
        <p:nvPr/>
      </p:nvGrpSpPr>
      <p:grpSpPr>
        <a:xfrm>
          <a:off x="0" y="0"/>
          <a:ext cx="0" cy="0"/>
          <a:chOff x="0" y="0"/>
          <a:chExt cx="0" cy="0"/>
        </a:xfrm>
      </p:grpSpPr>
      <p:sp>
        <p:nvSpPr>
          <p:cNvPr id="104884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46" name="Content Placeholder 2"/>
          <p:cNvSpPr>
            <a:spLocks noGrp="1"/>
          </p:cNvSpPr>
          <p:nvPr>
            <p:ph idx="1"/>
          </p:nvPr>
        </p:nvSpPr>
        <p:spPr/>
        <p:txBody>
          <a:bodyPr/>
          <a:p>
            <a:pPr indent="0" marL="0">
              <a:buNone/>
            </a:pPr>
            <a:r>
              <a:rPr dirty="0" lang="en-US"/>
              <a:t>Baby </a:t>
            </a:r>
          </a:p>
          <a:p>
            <a:pPr indent="0" marL="0">
              <a:buNone/>
            </a:pPr>
            <a:r>
              <a:rPr dirty="0" lang="en-US"/>
              <a:t>1. Preterm delivery </a:t>
            </a:r>
          </a:p>
          <a:p>
            <a:pPr indent="0" marL="0">
              <a:buNone/>
            </a:pPr>
            <a:r>
              <a:rPr dirty="0" lang="en-US"/>
              <a:t>2. Low birth weight/ IUGR </a:t>
            </a:r>
          </a:p>
          <a:p>
            <a:pPr indent="0" marL="0">
              <a:buNone/>
            </a:pPr>
            <a:r>
              <a:rPr dirty="0" lang="en-US"/>
              <a:t>3. Increased IUFD and still births </a:t>
            </a:r>
          </a:p>
          <a:p>
            <a:pPr indent="0" marL="0">
              <a:buNone/>
            </a:pPr>
            <a:r>
              <a:rPr dirty="0" lang="en-US"/>
              <a:t>4. Low </a:t>
            </a:r>
            <a:r>
              <a:rPr dirty="0" lang="en-US" err="1"/>
              <a:t>apgar</a:t>
            </a:r>
            <a:r>
              <a:rPr dirty="0" lang="en-US"/>
              <a:t> scores at 5 minutes </a:t>
            </a:r>
          </a:p>
          <a:p>
            <a:pPr indent="0" marL="0">
              <a:buNone/>
            </a:pPr>
            <a:r>
              <a:rPr dirty="0" lang="en-US"/>
              <a:t>5. High infant mortality rates </a:t>
            </a:r>
          </a:p>
          <a:p>
            <a:endParaRPr dirty="0"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495" name=""/>
        <p:cNvGrpSpPr/>
        <p:nvPr/>
      </p:nvGrpSpPr>
      <p:grpSpPr>
        <a:xfrm>
          <a:off x="0" y="0"/>
          <a:ext cx="0" cy="0"/>
          <a:chOff x="0" y="0"/>
          <a:chExt cx="0" cy="0"/>
        </a:xfrm>
      </p:grpSpPr>
      <p:sp>
        <p:nvSpPr>
          <p:cNvPr id="1048847"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48" name="Content Placeholder 2"/>
          <p:cNvSpPr>
            <a:spLocks noGrp="1"/>
          </p:cNvSpPr>
          <p:nvPr>
            <p:ph idx="1"/>
          </p:nvPr>
        </p:nvSpPr>
        <p:spPr/>
        <p:txBody>
          <a:bodyPr>
            <a:normAutofit fontScale="55000" lnSpcReduction="20000"/>
          </a:bodyPr>
          <a:p>
            <a:pPr indent="0" marL="0">
              <a:buNone/>
            </a:pPr>
            <a:r>
              <a:rPr b="1" dirty="0" lang="en-US"/>
              <a:t>Risk factors for MTCT </a:t>
            </a:r>
            <a:endParaRPr dirty="0" lang="en-US"/>
          </a:p>
          <a:p>
            <a:pPr indent="0" marL="0">
              <a:buNone/>
            </a:pPr>
            <a:r>
              <a:rPr dirty="0" lang="en-US"/>
              <a:t>The most important risk factor for MTCT is the amount of HIV in the mother's blood. This is known as the viral load. The viral is usually high in case of: </a:t>
            </a:r>
          </a:p>
          <a:p>
            <a:r>
              <a:rPr dirty="0" lang="en-US"/>
              <a:t>Recent HIV infection </a:t>
            </a:r>
          </a:p>
          <a:p>
            <a:r>
              <a:rPr dirty="0" lang="en-US"/>
              <a:t>Advanced AIDS </a:t>
            </a:r>
          </a:p>
          <a:p>
            <a:endParaRPr dirty="0" lang="en-US"/>
          </a:p>
          <a:p>
            <a:pPr indent="0" marL="0">
              <a:buNone/>
            </a:pPr>
            <a:r>
              <a:rPr b="1" dirty="0" lang="en-US"/>
              <a:t>Maternal Risk factors for MTCT during pregnancy </a:t>
            </a:r>
            <a:endParaRPr dirty="0" lang="en-US"/>
          </a:p>
          <a:p>
            <a:r>
              <a:rPr dirty="0" lang="en-US" smtClean="0"/>
              <a:t>High </a:t>
            </a:r>
            <a:r>
              <a:rPr dirty="0" lang="en-US"/>
              <a:t>maternal viral load (new infection or advanced AIDS) </a:t>
            </a:r>
          </a:p>
          <a:p>
            <a:r>
              <a:rPr dirty="0" lang="en-US" smtClean="0"/>
              <a:t> </a:t>
            </a:r>
            <a:r>
              <a:rPr dirty="0" lang="en-US"/>
              <a:t>Low CD4 count </a:t>
            </a:r>
          </a:p>
          <a:p>
            <a:r>
              <a:rPr dirty="0" lang="en-US" smtClean="0"/>
              <a:t>Placental </a:t>
            </a:r>
            <a:r>
              <a:rPr dirty="0" lang="en-US"/>
              <a:t>Infections e.g. Malaria </a:t>
            </a:r>
          </a:p>
          <a:p>
            <a:r>
              <a:rPr dirty="0" lang="en-US" err="1" smtClean="0"/>
              <a:t>Anaemia</a:t>
            </a:r>
            <a:r>
              <a:rPr dirty="0" lang="en-US" smtClean="0"/>
              <a:t> </a:t>
            </a:r>
            <a:endParaRPr dirty="0" lang="en-US"/>
          </a:p>
          <a:p>
            <a:r>
              <a:rPr dirty="0" lang="en-US" smtClean="0"/>
              <a:t>Sexually </a:t>
            </a:r>
            <a:r>
              <a:rPr dirty="0" lang="en-US"/>
              <a:t>transmitted infections (STIs) especially the ulcerative ones </a:t>
            </a:r>
          </a:p>
          <a:p>
            <a:r>
              <a:rPr dirty="0" lang="en-US" smtClean="0"/>
              <a:t>Unprotected </a:t>
            </a:r>
            <a:r>
              <a:rPr dirty="0" lang="en-US"/>
              <a:t>sex </a:t>
            </a:r>
          </a:p>
          <a:p>
            <a:r>
              <a:rPr dirty="0" lang="en-US" smtClean="0"/>
              <a:t>Multiple </a:t>
            </a:r>
            <a:r>
              <a:rPr dirty="0" lang="en-US"/>
              <a:t>sexual partners </a:t>
            </a:r>
          </a:p>
          <a:p>
            <a:r>
              <a:rPr dirty="0" lang="en-US" smtClean="0"/>
              <a:t>Smoking </a:t>
            </a:r>
            <a:endParaRPr dirty="0"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496" name=""/>
        <p:cNvGrpSpPr/>
        <p:nvPr/>
      </p:nvGrpSpPr>
      <p:grpSpPr>
        <a:xfrm>
          <a:off x="0" y="0"/>
          <a:ext cx="0" cy="0"/>
          <a:chOff x="0" y="0"/>
          <a:chExt cx="0" cy="0"/>
        </a:xfrm>
      </p:grpSpPr>
      <p:sp>
        <p:nvSpPr>
          <p:cNvPr id="104884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50" name="Content Placeholder 2"/>
          <p:cNvSpPr>
            <a:spLocks noGrp="1"/>
          </p:cNvSpPr>
          <p:nvPr>
            <p:ph idx="1"/>
          </p:nvPr>
        </p:nvSpPr>
        <p:spPr/>
        <p:txBody>
          <a:bodyPr>
            <a:normAutofit fontScale="62500" lnSpcReduction="20000"/>
          </a:bodyPr>
          <a:p>
            <a:pPr indent="0" marL="0">
              <a:buNone/>
            </a:pPr>
            <a:r>
              <a:rPr b="1" dirty="0" lang="en-US"/>
              <a:t>Maternal Risk factors for MTCT during </a:t>
            </a:r>
            <a:r>
              <a:rPr b="1" dirty="0" lang="en-US" err="1"/>
              <a:t>labour</a:t>
            </a:r>
            <a:r>
              <a:rPr b="1" dirty="0" lang="en-US"/>
              <a:t> and delivery </a:t>
            </a:r>
            <a:endParaRPr dirty="0" lang="en-US"/>
          </a:p>
          <a:p>
            <a:r>
              <a:rPr dirty="0" lang="en-US" smtClean="0"/>
              <a:t>High </a:t>
            </a:r>
            <a:r>
              <a:rPr dirty="0" lang="en-US"/>
              <a:t>maternal viral load (new infection or advanced AIDS) </a:t>
            </a:r>
          </a:p>
          <a:p>
            <a:r>
              <a:rPr dirty="0" lang="en-US" smtClean="0"/>
              <a:t>Rupture </a:t>
            </a:r>
            <a:r>
              <a:rPr dirty="0" lang="en-US"/>
              <a:t>of membranes for more than 4 hours </a:t>
            </a:r>
          </a:p>
          <a:p>
            <a:r>
              <a:rPr dirty="0" lang="en-US" smtClean="0"/>
              <a:t>Instrumental </a:t>
            </a:r>
            <a:r>
              <a:rPr dirty="0" lang="en-US"/>
              <a:t>delivery </a:t>
            </a:r>
          </a:p>
          <a:p>
            <a:r>
              <a:rPr dirty="0" lang="en-US" smtClean="0"/>
              <a:t>Episiotomy </a:t>
            </a:r>
            <a:endParaRPr dirty="0" lang="en-US"/>
          </a:p>
          <a:p>
            <a:r>
              <a:rPr dirty="0" lang="en-US" smtClean="0"/>
              <a:t>APH </a:t>
            </a:r>
            <a:r>
              <a:rPr dirty="0" lang="en-US"/>
              <a:t>or </a:t>
            </a:r>
            <a:r>
              <a:rPr dirty="0" lang="en-US" err="1"/>
              <a:t>Intrapartum</a:t>
            </a:r>
            <a:r>
              <a:rPr dirty="0" lang="en-US"/>
              <a:t> </a:t>
            </a:r>
            <a:r>
              <a:rPr dirty="0" lang="en-US" err="1"/>
              <a:t>haemorrhage</a:t>
            </a:r>
            <a:r>
              <a:rPr dirty="0" lang="en-US"/>
              <a:t> </a:t>
            </a:r>
          </a:p>
          <a:p>
            <a:r>
              <a:rPr dirty="0" lang="en-US" err="1" smtClean="0"/>
              <a:t>Chorioamnionitis</a:t>
            </a:r>
            <a:r>
              <a:rPr dirty="0" lang="en-US" smtClean="0"/>
              <a:t> </a:t>
            </a:r>
            <a:endParaRPr dirty="0" lang="en-US"/>
          </a:p>
          <a:p>
            <a:r>
              <a:rPr dirty="0" lang="en-US" smtClean="0"/>
              <a:t>Vaginal </a:t>
            </a:r>
            <a:r>
              <a:rPr dirty="0" lang="en-US"/>
              <a:t>delivery </a:t>
            </a:r>
          </a:p>
          <a:p>
            <a:r>
              <a:rPr dirty="0" lang="en-US" smtClean="0"/>
              <a:t>External </a:t>
            </a:r>
            <a:r>
              <a:rPr dirty="0" lang="en-US"/>
              <a:t>cephalic version </a:t>
            </a:r>
          </a:p>
          <a:p>
            <a:endParaRPr dirty="0" lang="en-US"/>
          </a:p>
          <a:p>
            <a:pPr indent="0" marL="0">
              <a:buNone/>
            </a:pPr>
            <a:r>
              <a:rPr b="1" dirty="0" lang="en-US"/>
              <a:t>Infant Risk factors for MTCT </a:t>
            </a:r>
            <a:endParaRPr dirty="0" lang="en-US"/>
          </a:p>
          <a:p>
            <a:r>
              <a:rPr dirty="0" lang="en-US" smtClean="0"/>
              <a:t>Premature </a:t>
            </a:r>
            <a:r>
              <a:rPr dirty="0" lang="en-US"/>
              <a:t>delivery </a:t>
            </a:r>
          </a:p>
          <a:p>
            <a:r>
              <a:rPr dirty="0" lang="en-US" smtClean="0"/>
              <a:t>Low </a:t>
            </a:r>
            <a:r>
              <a:rPr dirty="0" lang="en-US"/>
              <a:t>birth weight </a:t>
            </a:r>
          </a:p>
          <a:p>
            <a:r>
              <a:rPr dirty="0" lang="en-US" smtClean="0"/>
              <a:t>Breaks </a:t>
            </a:r>
            <a:r>
              <a:rPr dirty="0" lang="en-US"/>
              <a:t>in the skin or mucous membranes ((e.g. thrush or sores)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387" name=""/>
        <p:cNvGrpSpPr/>
        <p:nvPr/>
      </p:nvGrpSpPr>
      <p:grpSpPr>
        <a:xfrm>
          <a:off x="0" y="0"/>
          <a:ext cx="0" cy="0"/>
          <a:chOff x="0" y="0"/>
          <a:chExt cx="0" cy="0"/>
        </a:xfrm>
      </p:grpSpPr>
      <p:sp>
        <p:nvSpPr>
          <p:cNvPr id="1048633" name="Title 1"/>
          <p:cNvSpPr>
            <a:spLocks noGrp="1"/>
          </p:cNvSpPr>
          <p:nvPr>
            <p:ph type="title"/>
          </p:nvPr>
        </p:nvSpPr>
        <p:spPr/>
        <p:txBody>
          <a:bodyPr/>
          <a:p>
            <a:r>
              <a:rPr dirty="0" i="1" lang="en-US" err="1" smtClean="0"/>
              <a:t>Cont</a:t>
            </a:r>
            <a:r>
              <a:rPr dirty="0" i="1" lang="en-US" smtClean="0"/>
              <a:t>…</a:t>
            </a:r>
            <a:endParaRPr dirty="0" i="1" lang="en-US"/>
          </a:p>
        </p:txBody>
      </p:sp>
      <p:sp>
        <p:nvSpPr>
          <p:cNvPr id="1048634" name="Content Placeholder 2"/>
          <p:cNvSpPr>
            <a:spLocks noGrp="1"/>
          </p:cNvSpPr>
          <p:nvPr>
            <p:ph idx="1"/>
          </p:nvPr>
        </p:nvSpPr>
        <p:spPr>
          <a:xfrm>
            <a:off x="1066800" y="1295400"/>
            <a:ext cx="7619527" cy="4648201"/>
          </a:xfrm>
        </p:spPr>
        <p:txBody>
          <a:bodyPr>
            <a:normAutofit fontScale="96875" lnSpcReduction="10000"/>
          </a:bodyPr>
          <a:p>
            <a:pPr indent="0" marL="0">
              <a:buNone/>
            </a:pPr>
            <a:r>
              <a:rPr b="1" dirty="0" lang="en-US"/>
              <a:t>Investigations: </a:t>
            </a:r>
            <a:endParaRPr dirty="0" lang="en-US"/>
          </a:p>
          <a:p>
            <a:pPr indent="0" marL="0">
              <a:buNone/>
            </a:pPr>
            <a:r>
              <a:rPr b="1" dirty="0" lang="en-US"/>
              <a:t>Laboratory Studies </a:t>
            </a:r>
            <a:endParaRPr dirty="0" lang="en-US"/>
          </a:p>
          <a:p>
            <a:r>
              <a:rPr dirty="0" lang="en-US"/>
              <a:t>CBC count and peripheral smear </a:t>
            </a:r>
            <a:endParaRPr dirty="0" lang="en-US" smtClean="0"/>
          </a:p>
          <a:p>
            <a:r>
              <a:rPr dirty="0" lang="en-US" smtClean="0"/>
              <a:t>Liver </a:t>
            </a:r>
            <a:r>
              <a:rPr dirty="0" lang="en-US"/>
              <a:t>function </a:t>
            </a:r>
            <a:r>
              <a:rPr dirty="0" lang="en-US" smtClean="0"/>
              <a:t>tests</a:t>
            </a:r>
            <a:endParaRPr dirty="0" lang="en-US"/>
          </a:p>
          <a:p>
            <a:r>
              <a:rPr dirty="0" lang="en-US"/>
              <a:t>Serum </a:t>
            </a:r>
            <a:r>
              <a:rPr dirty="0" lang="en-US" err="1"/>
              <a:t>creatinine</a:t>
            </a:r>
            <a:r>
              <a:rPr dirty="0" lang="en-US"/>
              <a:t> </a:t>
            </a:r>
            <a:r>
              <a:rPr dirty="0" lang="en-US" smtClean="0"/>
              <a:t>level</a:t>
            </a:r>
            <a:endParaRPr dirty="0" lang="en-US"/>
          </a:p>
          <a:p>
            <a:r>
              <a:rPr dirty="0" lang="en-US"/>
              <a:t>Urinalysis - </a:t>
            </a:r>
            <a:r>
              <a:rPr dirty="0" lang="en-US" smtClean="0"/>
              <a:t>Proteinuria </a:t>
            </a:r>
            <a:r>
              <a:rPr dirty="0" lang="en-US"/>
              <a:t>suggestive of preeclampsia is greater than or equal to 1+ protein on urine dipstick or 300 mg/L or more on urine dipstick. </a:t>
            </a:r>
          </a:p>
          <a:p>
            <a:endParaRPr dirty="0" lang="en-US"/>
          </a:p>
          <a:p>
            <a:endParaRPr dirty="0"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497" name=""/>
        <p:cNvGrpSpPr/>
        <p:nvPr/>
      </p:nvGrpSpPr>
      <p:grpSpPr>
        <a:xfrm>
          <a:off x="0" y="0"/>
          <a:ext cx="0" cy="0"/>
          <a:chOff x="0" y="0"/>
          <a:chExt cx="0" cy="0"/>
        </a:xfrm>
      </p:grpSpPr>
      <p:sp>
        <p:nvSpPr>
          <p:cNvPr id="1048851" name="Title 1"/>
          <p:cNvSpPr>
            <a:spLocks noGrp="1"/>
          </p:cNvSpPr>
          <p:nvPr>
            <p:ph type="title"/>
          </p:nvPr>
        </p:nvSpPr>
        <p:spPr/>
        <p:txBody>
          <a:bodyPr/>
          <a:p>
            <a:r>
              <a:rPr b="1" dirty="0" i="1" lang="en-US" smtClean="0"/>
              <a:t>Management </a:t>
            </a:r>
            <a:endParaRPr b="1" dirty="0" i="1" lang="en-US"/>
          </a:p>
        </p:txBody>
      </p:sp>
      <p:sp>
        <p:nvSpPr>
          <p:cNvPr id="1048852" name="Content Placeholder 2"/>
          <p:cNvSpPr>
            <a:spLocks noGrp="1"/>
          </p:cNvSpPr>
          <p:nvPr>
            <p:ph idx="1"/>
          </p:nvPr>
        </p:nvSpPr>
        <p:spPr/>
        <p:txBody>
          <a:bodyPr>
            <a:normAutofit fontScale="85000" lnSpcReduction="20000"/>
          </a:bodyPr>
          <a:p>
            <a:endParaRPr dirty="0" lang="en-US"/>
          </a:p>
          <a:p>
            <a:pPr indent="0" marL="0">
              <a:buNone/>
            </a:pPr>
            <a:r>
              <a:rPr b="1" dirty="0" lang="en-US"/>
              <a:t>1. Preconception care </a:t>
            </a:r>
            <a:endParaRPr dirty="0" lang="en-US"/>
          </a:p>
          <a:p>
            <a:pPr indent="0" marL="0">
              <a:buNone/>
            </a:pPr>
            <a:r>
              <a:rPr dirty="0" lang="en-US" smtClean="0"/>
              <a:t>• </a:t>
            </a:r>
            <a:r>
              <a:rPr dirty="0" lang="en-US"/>
              <a:t>Knowledge of HIV status to make informed choices </a:t>
            </a:r>
          </a:p>
          <a:p>
            <a:pPr indent="0" marL="0">
              <a:buNone/>
            </a:pPr>
            <a:r>
              <a:rPr dirty="0" lang="en-US"/>
              <a:t>• Partner involvement </a:t>
            </a:r>
          </a:p>
          <a:p>
            <a:pPr indent="0" marL="0">
              <a:buNone/>
            </a:pPr>
            <a:r>
              <a:rPr dirty="0" lang="en-US"/>
              <a:t>• Good nutrition </a:t>
            </a:r>
          </a:p>
          <a:p>
            <a:pPr indent="0" marL="0">
              <a:buNone/>
            </a:pPr>
            <a:r>
              <a:rPr dirty="0" lang="en-US"/>
              <a:t>• Provision of Comprehensive Post Rape Care services </a:t>
            </a:r>
          </a:p>
          <a:p>
            <a:pPr indent="0" marL="0">
              <a:buNone/>
            </a:pPr>
            <a:r>
              <a:rPr dirty="0" lang="en-US"/>
              <a:t>• STI screening and management </a:t>
            </a:r>
          </a:p>
          <a:p>
            <a:pPr indent="0" marL="0">
              <a:buNone/>
            </a:pPr>
            <a:r>
              <a:rPr dirty="0" lang="en-US"/>
              <a:t>• Contraception to prevent unintended pregnancies </a:t>
            </a:r>
          </a:p>
          <a:p>
            <a:pPr indent="0" marL="0">
              <a:buNone/>
            </a:pPr>
            <a:r>
              <a:rPr dirty="0" lang="en-US"/>
              <a:t>• Life style and </a:t>
            </a:r>
            <a:r>
              <a:rPr dirty="0" lang="en-US" err="1"/>
              <a:t>behaviour</a:t>
            </a:r>
            <a:r>
              <a:rPr dirty="0" lang="en-US"/>
              <a:t> change </a:t>
            </a:r>
          </a:p>
          <a:p>
            <a:pPr indent="0" marL="0">
              <a:buNone/>
            </a:pPr>
            <a:r>
              <a:rPr dirty="0" lang="en-US"/>
              <a:t>• ART for those who are eligible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498" name=""/>
        <p:cNvGrpSpPr/>
        <p:nvPr/>
      </p:nvGrpSpPr>
      <p:grpSpPr>
        <a:xfrm>
          <a:off x="0" y="0"/>
          <a:ext cx="0" cy="0"/>
          <a:chOff x="0" y="0"/>
          <a:chExt cx="0" cy="0"/>
        </a:xfrm>
      </p:grpSpPr>
      <p:sp>
        <p:nvSpPr>
          <p:cNvPr id="1048853"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54" name="Content Placeholder 2"/>
          <p:cNvSpPr>
            <a:spLocks noGrp="1"/>
          </p:cNvSpPr>
          <p:nvPr>
            <p:ph idx="1"/>
          </p:nvPr>
        </p:nvSpPr>
        <p:spPr>
          <a:xfrm>
            <a:off x="533400" y="1676400"/>
            <a:ext cx="8229600" cy="4525963"/>
          </a:xfrm>
        </p:spPr>
        <p:txBody>
          <a:bodyPr>
            <a:normAutofit fontScale="62500" lnSpcReduction="20000"/>
          </a:bodyPr>
          <a:p>
            <a:pPr indent="0" marL="0">
              <a:buNone/>
            </a:pPr>
            <a:r>
              <a:rPr b="1" dirty="0" lang="en-US" smtClean="0"/>
              <a:t>2. Antenatal care;</a:t>
            </a:r>
          </a:p>
          <a:p>
            <a:pPr indent="0" marL="0">
              <a:buNone/>
            </a:pPr>
            <a:r>
              <a:rPr dirty="0" lang="en-US" smtClean="0"/>
              <a:t>Assessment</a:t>
            </a:r>
            <a:r>
              <a:rPr dirty="0" lang="en-US"/>
              <a:t>. This includes taking a complete history and physical examination. </a:t>
            </a:r>
          </a:p>
          <a:p>
            <a:pPr indent="0" marL="0">
              <a:buNone/>
            </a:pPr>
            <a:r>
              <a:rPr dirty="0" lang="en-US"/>
              <a:t>• Antenatal profile including HIV testing for those who do not know their status </a:t>
            </a:r>
          </a:p>
          <a:p>
            <a:pPr indent="0" marL="0">
              <a:buNone/>
            </a:pPr>
            <a:r>
              <a:rPr dirty="0" lang="en-US" smtClean="0"/>
              <a:t>• </a:t>
            </a:r>
            <a:r>
              <a:rPr dirty="0" lang="en-US"/>
              <a:t>Laboratory investigations including full blood count (FBC), CD4 count, viral load, and Hepatitis B and C screening </a:t>
            </a:r>
            <a:endParaRPr dirty="0" lang="en-US" smtClean="0"/>
          </a:p>
          <a:p>
            <a:pPr indent="0" marL="0">
              <a:buNone/>
            </a:pPr>
            <a:r>
              <a:rPr dirty="0" lang="en-US" smtClean="0"/>
              <a:t>• </a:t>
            </a:r>
            <a:r>
              <a:rPr dirty="0" lang="en-US"/>
              <a:t>TB screening should be done and the positive clients referred for treatment </a:t>
            </a:r>
          </a:p>
          <a:p>
            <a:pPr indent="0" marL="0">
              <a:buNone/>
            </a:pPr>
            <a:r>
              <a:rPr dirty="0" lang="en-US" smtClean="0"/>
              <a:t> </a:t>
            </a:r>
            <a:r>
              <a:rPr dirty="0" lang="en-US"/>
              <a:t>Prophylactic treatment should include </a:t>
            </a:r>
          </a:p>
          <a:p>
            <a:pPr indent="0" marL="0">
              <a:buNone/>
            </a:pPr>
            <a:r>
              <a:rPr dirty="0" lang="en-US"/>
              <a:t>• Iron and </a:t>
            </a:r>
            <a:r>
              <a:rPr dirty="0" lang="en-US" err="1"/>
              <a:t>folate</a:t>
            </a:r>
            <a:r>
              <a:rPr dirty="0" lang="en-US"/>
              <a:t> </a:t>
            </a:r>
          </a:p>
          <a:p>
            <a:pPr indent="0" marL="0">
              <a:buNone/>
            </a:pPr>
            <a:r>
              <a:rPr dirty="0" lang="en-US"/>
              <a:t>• Multivitamin supplementation </a:t>
            </a:r>
          </a:p>
          <a:p>
            <a:pPr indent="0" marL="0">
              <a:buNone/>
            </a:pPr>
            <a:r>
              <a:rPr dirty="0" lang="en-US"/>
              <a:t>• TT immunization </a:t>
            </a:r>
          </a:p>
          <a:p>
            <a:pPr indent="0" marL="0">
              <a:buNone/>
            </a:pPr>
            <a:r>
              <a:rPr dirty="0" lang="en-US"/>
              <a:t>• Malaria prophylaxis (only for those who are HIV negative) </a:t>
            </a:r>
          </a:p>
          <a:p>
            <a:pPr indent="0" marL="0">
              <a:buNone/>
            </a:pPr>
            <a:r>
              <a:rPr dirty="0" lang="en-US"/>
              <a:t>• Co-</a:t>
            </a:r>
            <a:r>
              <a:rPr dirty="0" lang="en-US" err="1"/>
              <a:t>trimoxazole</a:t>
            </a:r>
            <a:r>
              <a:rPr dirty="0" lang="en-US"/>
              <a:t> prophylaxis </a:t>
            </a:r>
          </a:p>
          <a:p>
            <a:pPr indent="0" marL="0">
              <a:buNone/>
            </a:pPr>
            <a:r>
              <a:rPr dirty="0" lang="en-US"/>
              <a:t>• Antiretroviral treatment or prophylaxis </a:t>
            </a:r>
          </a:p>
          <a:p>
            <a:endParaRPr dirty="0"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499" name=""/>
        <p:cNvGrpSpPr/>
        <p:nvPr/>
      </p:nvGrpSpPr>
      <p:grpSpPr>
        <a:xfrm>
          <a:off x="0" y="0"/>
          <a:ext cx="0" cy="0"/>
          <a:chOff x="0" y="0"/>
          <a:chExt cx="0" cy="0"/>
        </a:xfrm>
      </p:grpSpPr>
      <p:sp>
        <p:nvSpPr>
          <p:cNvPr id="104885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56" name="Content Placeholder 2"/>
          <p:cNvSpPr>
            <a:spLocks noGrp="1"/>
          </p:cNvSpPr>
          <p:nvPr>
            <p:ph idx="1"/>
          </p:nvPr>
        </p:nvSpPr>
        <p:spPr/>
        <p:txBody>
          <a:bodyPr>
            <a:normAutofit fontScale="62500" lnSpcReduction="20000"/>
          </a:bodyPr>
          <a:p>
            <a:pPr indent="0" marL="0">
              <a:buNone/>
            </a:pPr>
            <a:r>
              <a:rPr b="1" dirty="0" lang="en-US"/>
              <a:t>3. Use of ARVs in Pregnancy </a:t>
            </a:r>
            <a:endParaRPr dirty="0" lang="en-US"/>
          </a:p>
          <a:p>
            <a:r>
              <a:rPr b="1" dirty="0" lang="en-US"/>
              <a:t>ARV therapy (ART): </a:t>
            </a:r>
            <a:r>
              <a:rPr dirty="0" lang="en-US"/>
              <a:t>This is the long-term use of antiretroviral drugs to treat maternal HIV and for PMTCT </a:t>
            </a:r>
          </a:p>
          <a:p>
            <a:r>
              <a:rPr b="1" dirty="0" lang="en-US"/>
              <a:t>ARV prophylaxis: </a:t>
            </a:r>
            <a:r>
              <a:rPr dirty="0" lang="en-US"/>
              <a:t>Is the short-term use of antiretroviral drugs to reduce HIV transmission from mother-to-child </a:t>
            </a:r>
          </a:p>
          <a:p>
            <a:pPr indent="0" marL="0">
              <a:buNone/>
            </a:pPr>
            <a:r>
              <a:rPr b="1" dirty="0" lang="en-US" smtClean="0"/>
              <a:t>MOH </a:t>
            </a:r>
            <a:r>
              <a:rPr b="1" dirty="0" lang="en-US"/>
              <a:t>guidelines for ARV prophylaxis in HIV +</a:t>
            </a:r>
            <a:r>
              <a:rPr b="1" dirty="0" lang="en-US" err="1"/>
              <a:t>ve</a:t>
            </a:r>
            <a:r>
              <a:rPr b="1" dirty="0" lang="en-US"/>
              <a:t> women in WHO stage 1 or 2, or CD4 count over 350 </a:t>
            </a:r>
            <a:endParaRPr dirty="0" lang="en-US"/>
          </a:p>
          <a:p>
            <a:pPr indent="0" marL="0">
              <a:buNone/>
            </a:pPr>
            <a:r>
              <a:rPr dirty="0" lang="en-US"/>
              <a:t>• Start </a:t>
            </a:r>
            <a:r>
              <a:rPr dirty="0" lang="en-US" err="1"/>
              <a:t>Zidovudine</a:t>
            </a:r>
            <a:r>
              <a:rPr dirty="0" lang="en-US"/>
              <a:t> (AZT) at 14 weeks of pregnancy or first contact thereafter and continue in </a:t>
            </a:r>
            <a:r>
              <a:rPr dirty="0" lang="en-US" err="1"/>
              <a:t>labour</a:t>
            </a:r>
            <a:r>
              <a:rPr dirty="0" lang="en-US"/>
              <a:t> </a:t>
            </a:r>
          </a:p>
          <a:p>
            <a:pPr indent="0" marL="0">
              <a:buNone/>
            </a:pPr>
            <a:r>
              <a:rPr dirty="0" lang="en-US"/>
              <a:t>• Give single dose </a:t>
            </a:r>
            <a:r>
              <a:rPr dirty="0" lang="en-US" err="1"/>
              <a:t>Nevirapine</a:t>
            </a:r>
            <a:r>
              <a:rPr dirty="0" lang="en-US"/>
              <a:t> (</a:t>
            </a:r>
            <a:r>
              <a:rPr dirty="0" lang="en-US" err="1"/>
              <a:t>sdNVP</a:t>
            </a:r>
            <a:r>
              <a:rPr dirty="0" lang="en-US"/>
              <a:t>) at onset of </a:t>
            </a:r>
            <a:r>
              <a:rPr dirty="0" lang="en-US" err="1"/>
              <a:t>labour</a:t>
            </a:r>
            <a:r>
              <a:rPr dirty="0" lang="en-US"/>
              <a:t> </a:t>
            </a:r>
          </a:p>
          <a:p>
            <a:pPr indent="0" marL="0">
              <a:buNone/>
            </a:pPr>
            <a:r>
              <a:rPr dirty="0" lang="en-US"/>
              <a:t>• Start Lamivudine (3TC) in </a:t>
            </a:r>
            <a:r>
              <a:rPr dirty="0" lang="en-US" err="1"/>
              <a:t>labour</a:t>
            </a:r>
            <a:r>
              <a:rPr dirty="0" lang="en-US"/>
              <a:t> </a:t>
            </a:r>
          </a:p>
          <a:p>
            <a:pPr indent="0" marL="0">
              <a:buNone/>
            </a:pPr>
            <a:r>
              <a:rPr dirty="0" lang="en-US"/>
              <a:t>• Continue AZT and 3TC for 1 week after delivery </a:t>
            </a:r>
          </a:p>
          <a:p>
            <a:pPr indent="0" marL="0">
              <a:buNone/>
            </a:pPr>
            <a:r>
              <a:rPr dirty="0" lang="en-US"/>
              <a:t>• HIV +</a:t>
            </a:r>
            <a:r>
              <a:rPr dirty="0" lang="en-US" err="1"/>
              <a:t>ve</a:t>
            </a:r>
            <a:r>
              <a:rPr dirty="0" lang="en-US"/>
              <a:t> women presenting for the first time at 38 weeks and not eligible for HAART should be offered ARV prophylaxis during </a:t>
            </a:r>
            <a:r>
              <a:rPr dirty="0" lang="en-US" err="1"/>
              <a:t>labour</a:t>
            </a:r>
            <a:r>
              <a:rPr dirty="0" lang="en-US"/>
              <a:t> and up to 1 week post pa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500" name=""/>
        <p:cNvGrpSpPr/>
        <p:nvPr/>
      </p:nvGrpSpPr>
      <p:grpSpPr>
        <a:xfrm>
          <a:off x="0" y="0"/>
          <a:ext cx="0" cy="0"/>
          <a:chOff x="0" y="0"/>
          <a:chExt cx="0" cy="0"/>
        </a:xfrm>
      </p:grpSpPr>
      <p:sp>
        <p:nvSpPr>
          <p:cNvPr id="1048857"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58" name="Content Placeholder 2"/>
          <p:cNvSpPr>
            <a:spLocks noGrp="1"/>
          </p:cNvSpPr>
          <p:nvPr>
            <p:ph idx="1"/>
          </p:nvPr>
        </p:nvSpPr>
        <p:spPr/>
        <p:txBody>
          <a:bodyPr>
            <a:normAutofit fontScale="70000" lnSpcReduction="20000"/>
          </a:bodyPr>
          <a:p>
            <a:pPr indent="0" marL="0">
              <a:buNone/>
            </a:pPr>
            <a:r>
              <a:rPr b="1" dirty="0" lang="en-US"/>
              <a:t>ARV prophylaxis in pregnancy </a:t>
            </a:r>
            <a:r>
              <a:rPr dirty="0" i="1" lang="en-US" smtClean="0"/>
              <a:t>New </a:t>
            </a:r>
            <a:r>
              <a:rPr dirty="0" i="1" lang="en-US"/>
              <a:t>recommendations (WHO 2009) </a:t>
            </a:r>
            <a:endParaRPr dirty="0" lang="en-US"/>
          </a:p>
          <a:p>
            <a:pPr indent="0" marL="0">
              <a:buNone/>
            </a:pPr>
            <a:r>
              <a:rPr dirty="0" i="1" lang="en-US"/>
              <a:t>Mother </a:t>
            </a:r>
            <a:endParaRPr dirty="0" lang="en-US"/>
          </a:p>
          <a:p>
            <a:r>
              <a:rPr b="1" dirty="0" lang="en-US"/>
              <a:t>Antenatal: </a:t>
            </a:r>
            <a:r>
              <a:rPr dirty="0" lang="en-US"/>
              <a:t>Start AZT from 14 weeks or immediately thereafter up to 36 weeks </a:t>
            </a:r>
          </a:p>
          <a:p>
            <a:r>
              <a:rPr b="1" dirty="0" lang="en-US" err="1"/>
              <a:t>Intrapartum</a:t>
            </a:r>
            <a:r>
              <a:rPr b="1" dirty="0" lang="en-US"/>
              <a:t>: </a:t>
            </a:r>
            <a:r>
              <a:rPr dirty="0" lang="en-US"/>
              <a:t>give AZT 600 mg stat (or 300mg BD) + 3TC 150mg BD + single-dose NVP 200 mg onset of </a:t>
            </a:r>
            <a:r>
              <a:rPr dirty="0" lang="en-US" err="1"/>
              <a:t>labour</a:t>
            </a:r>
            <a:r>
              <a:rPr dirty="0" lang="en-US"/>
              <a:t> </a:t>
            </a:r>
          </a:p>
          <a:p>
            <a:r>
              <a:rPr b="1" dirty="0" lang="en-US"/>
              <a:t>Post partum: </a:t>
            </a:r>
            <a:r>
              <a:rPr dirty="0" lang="en-US"/>
              <a:t>Give AZT 300mg BD +3TC 150mg BD for seven days </a:t>
            </a:r>
          </a:p>
          <a:p>
            <a:endParaRPr dirty="0" lang="en-US"/>
          </a:p>
          <a:p>
            <a:pPr indent="0" marL="0">
              <a:buNone/>
            </a:pPr>
            <a:r>
              <a:rPr dirty="0" i="1" lang="en-US"/>
              <a:t>Baby </a:t>
            </a:r>
            <a:endParaRPr dirty="0" lang="en-US"/>
          </a:p>
          <a:p>
            <a:r>
              <a:rPr dirty="0" lang="en-US"/>
              <a:t>• </a:t>
            </a:r>
            <a:r>
              <a:rPr b="1" dirty="0" lang="en-US"/>
              <a:t>Breastfeeding infant: </a:t>
            </a:r>
            <a:r>
              <a:rPr dirty="0" lang="en-US"/>
              <a:t>Daily NVP from birth until one week after exposure to breast milk has ended. </a:t>
            </a:r>
          </a:p>
          <a:p>
            <a:r>
              <a:rPr dirty="0" lang="en-US"/>
              <a:t>• </a:t>
            </a:r>
            <a:r>
              <a:rPr b="1" dirty="0" lang="en-US"/>
              <a:t>Non-breastfeeding infant: </a:t>
            </a:r>
            <a:r>
              <a:rPr dirty="0" lang="en-US"/>
              <a:t>NVP daily for 6 weeks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501" name=""/>
        <p:cNvGrpSpPr/>
        <p:nvPr/>
      </p:nvGrpSpPr>
      <p:grpSpPr>
        <a:xfrm>
          <a:off x="0" y="0"/>
          <a:ext cx="0" cy="0"/>
          <a:chOff x="0" y="0"/>
          <a:chExt cx="0" cy="0"/>
        </a:xfrm>
      </p:grpSpPr>
      <p:sp>
        <p:nvSpPr>
          <p:cNvPr id="104885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60" name="Content Placeholder 2"/>
          <p:cNvSpPr>
            <a:spLocks noGrp="1"/>
          </p:cNvSpPr>
          <p:nvPr>
            <p:ph idx="1"/>
          </p:nvPr>
        </p:nvSpPr>
        <p:spPr/>
        <p:txBody>
          <a:bodyPr>
            <a:normAutofit fontScale="62500" lnSpcReduction="20000"/>
          </a:bodyPr>
          <a:p>
            <a:endParaRPr dirty="0" lang="en-US"/>
          </a:p>
          <a:p>
            <a:pPr indent="0" marL="0">
              <a:buNone/>
            </a:pPr>
            <a:r>
              <a:rPr b="1" dirty="0" lang="en-US"/>
              <a:t>4. </a:t>
            </a:r>
            <a:r>
              <a:rPr b="1" dirty="0" lang="en-US" err="1"/>
              <a:t>Intrapartum</a:t>
            </a:r>
            <a:r>
              <a:rPr b="1" dirty="0" lang="en-US"/>
              <a:t> Care </a:t>
            </a:r>
            <a:endParaRPr dirty="0" lang="en-US"/>
          </a:p>
          <a:p>
            <a:r>
              <a:rPr dirty="0" lang="en-US" smtClean="0"/>
              <a:t>Use </a:t>
            </a:r>
            <a:r>
              <a:rPr dirty="0" lang="en-US"/>
              <a:t>universal precautions for all </a:t>
            </a:r>
            <a:r>
              <a:rPr dirty="0" lang="en-US" smtClean="0"/>
              <a:t>patients</a:t>
            </a:r>
          </a:p>
          <a:p>
            <a:r>
              <a:rPr dirty="0" lang="en-US" smtClean="0"/>
              <a:t>Minimize </a:t>
            </a:r>
            <a:r>
              <a:rPr dirty="0" lang="en-US"/>
              <a:t>vaginal examination </a:t>
            </a:r>
            <a:endParaRPr dirty="0" lang="en-US" smtClean="0"/>
          </a:p>
          <a:p>
            <a:r>
              <a:rPr dirty="0" lang="en-US" smtClean="0"/>
              <a:t>Use </a:t>
            </a:r>
            <a:r>
              <a:rPr dirty="0" lang="en-US"/>
              <a:t>of the </a:t>
            </a:r>
            <a:r>
              <a:rPr dirty="0" lang="en-US" err="1" smtClean="0"/>
              <a:t>partograph</a:t>
            </a:r>
            <a:endParaRPr dirty="0" lang="en-US" smtClean="0"/>
          </a:p>
          <a:p>
            <a:r>
              <a:rPr dirty="0" lang="en-US" smtClean="0"/>
              <a:t>Avoid </a:t>
            </a:r>
            <a:r>
              <a:rPr dirty="0" lang="en-US"/>
              <a:t>artificial rupture of membranes unless necessary </a:t>
            </a:r>
          </a:p>
          <a:p>
            <a:r>
              <a:rPr dirty="0" lang="en-US"/>
              <a:t>Avoid unnecessary trauma during delivery. </a:t>
            </a:r>
          </a:p>
          <a:p>
            <a:pPr indent="0" marL="0">
              <a:buNone/>
            </a:pPr>
            <a:r>
              <a:rPr dirty="0" lang="en-US"/>
              <a:t>o Avoid invasive procedures, such as using scalp electrodes or scalp sampling </a:t>
            </a:r>
          </a:p>
          <a:p>
            <a:pPr indent="0" marL="0">
              <a:buNone/>
            </a:pPr>
            <a:r>
              <a:rPr dirty="0" lang="en-US"/>
              <a:t>o Avoid routine episiotomy </a:t>
            </a:r>
          </a:p>
          <a:p>
            <a:pPr indent="0" marL="0">
              <a:buNone/>
            </a:pPr>
            <a:r>
              <a:rPr dirty="0" lang="en-US"/>
              <a:t>o Minimize the use of forceps or vacuum extractors </a:t>
            </a:r>
          </a:p>
          <a:p>
            <a:pPr indent="0" marL="0">
              <a:buNone/>
            </a:pPr>
            <a:r>
              <a:rPr dirty="0" lang="en-US"/>
              <a:t>Minimize risk of postpartum </a:t>
            </a:r>
            <a:r>
              <a:rPr dirty="0" lang="en-US" err="1"/>
              <a:t>haemorrhage</a:t>
            </a:r>
            <a:r>
              <a:rPr dirty="0" lang="en-US"/>
              <a:t> through: </a:t>
            </a:r>
          </a:p>
          <a:p>
            <a:pPr indent="0" marL="0">
              <a:buNone/>
            </a:pPr>
            <a:r>
              <a:rPr dirty="0" lang="en-US"/>
              <a:t>o Active management of the third stage of </a:t>
            </a:r>
            <a:r>
              <a:rPr dirty="0" lang="en-US" err="1"/>
              <a:t>labour</a:t>
            </a:r>
            <a:r>
              <a:rPr dirty="0" lang="en-US"/>
              <a:t> </a:t>
            </a:r>
          </a:p>
          <a:p>
            <a:pPr indent="0" marL="0">
              <a:buNone/>
            </a:pPr>
            <a:r>
              <a:rPr dirty="0" lang="en-US"/>
              <a:t>o Carefully remove all products of conception </a:t>
            </a:r>
          </a:p>
          <a:p>
            <a:pPr indent="0" marL="0">
              <a:buNone/>
            </a:pPr>
            <a:r>
              <a:rPr dirty="0" lang="en-US"/>
              <a:t>o Carefully repair genital tract lacerations and tears </a:t>
            </a:r>
          </a:p>
          <a:p>
            <a:endParaRPr dirty="0"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502" name=""/>
        <p:cNvGrpSpPr/>
        <p:nvPr/>
      </p:nvGrpSpPr>
      <p:grpSpPr>
        <a:xfrm>
          <a:off x="0" y="0"/>
          <a:ext cx="0" cy="0"/>
          <a:chOff x="0" y="0"/>
          <a:chExt cx="0" cy="0"/>
        </a:xfrm>
      </p:grpSpPr>
      <p:sp>
        <p:nvSpPr>
          <p:cNvPr id="1048861"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62" name="Content Placeholder 2"/>
          <p:cNvSpPr>
            <a:spLocks noGrp="1"/>
          </p:cNvSpPr>
          <p:nvPr>
            <p:ph idx="1"/>
          </p:nvPr>
        </p:nvSpPr>
        <p:spPr/>
        <p:txBody>
          <a:bodyPr>
            <a:normAutofit fontScale="70000" lnSpcReduction="20000"/>
          </a:bodyPr>
          <a:p>
            <a:pPr indent="0" marL="0">
              <a:buNone/>
            </a:pPr>
            <a:r>
              <a:rPr b="1" dirty="0" lang="en-US"/>
              <a:t>5. Postpartum Care </a:t>
            </a:r>
            <a:endParaRPr dirty="0" lang="en-US"/>
          </a:p>
          <a:p>
            <a:pPr indent="0" marL="0">
              <a:buNone/>
            </a:pPr>
            <a:r>
              <a:rPr dirty="0" lang="en-US" smtClean="0"/>
              <a:t>Specific </a:t>
            </a:r>
            <a:r>
              <a:rPr dirty="0" lang="en-US"/>
              <a:t>postpartum care includes </a:t>
            </a:r>
          </a:p>
          <a:p>
            <a:pPr indent="0" marL="0">
              <a:buNone/>
            </a:pPr>
            <a:r>
              <a:rPr dirty="0" lang="en-US"/>
              <a:t>• Ongoing treatment, care and support for new HIV-positive mother, including referral for ARV therapy if eligible </a:t>
            </a:r>
          </a:p>
          <a:p>
            <a:pPr indent="0" marL="0">
              <a:buNone/>
            </a:pPr>
            <a:r>
              <a:rPr dirty="0" lang="en-US"/>
              <a:t>• EID for HIV exposed infants </a:t>
            </a:r>
          </a:p>
          <a:p>
            <a:pPr indent="0" marL="0">
              <a:buNone/>
            </a:pPr>
            <a:r>
              <a:rPr dirty="0" lang="en-US"/>
              <a:t>• Educate on personal hygiene to prevent contamination of baby with maternal blood and other secretions </a:t>
            </a:r>
          </a:p>
          <a:p>
            <a:pPr indent="0" marL="0">
              <a:buNone/>
            </a:pPr>
            <a:r>
              <a:rPr dirty="0" lang="en-US"/>
              <a:t>• Nutritional </a:t>
            </a:r>
            <a:r>
              <a:rPr dirty="0" lang="en-US" err="1"/>
              <a:t>counselling</a:t>
            </a:r>
            <a:r>
              <a:rPr dirty="0" lang="en-US"/>
              <a:t> and support for both </a:t>
            </a:r>
          </a:p>
          <a:p>
            <a:pPr indent="0" marL="0">
              <a:buNone/>
            </a:pPr>
            <a:r>
              <a:rPr dirty="0" lang="en-US"/>
              <a:t>• Early detection and seeking care for HIV-related conditions, including TB and malaria. </a:t>
            </a:r>
          </a:p>
          <a:p>
            <a:pPr indent="0" marL="0">
              <a:buNone/>
            </a:pPr>
            <a:r>
              <a:rPr dirty="0" lang="en-US"/>
              <a:t>• Family planning options including dual protection </a:t>
            </a:r>
          </a:p>
          <a:p>
            <a:pPr indent="0" marL="0">
              <a:buNone/>
            </a:pPr>
            <a:r>
              <a:rPr dirty="0" lang="en-US"/>
              <a:t>• Advice on breast care depending on her feeding option </a:t>
            </a:r>
          </a:p>
          <a:p>
            <a:pPr indent="0" marL="0">
              <a:buNone/>
            </a:pPr>
            <a:r>
              <a:rPr dirty="0" lang="en-US"/>
              <a:t>• Discuss partner CT </a:t>
            </a:r>
          </a:p>
          <a:p>
            <a:pPr indent="0" marL="0">
              <a:buNone/>
            </a:pPr>
            <a:r>
              <a:rPr dirty="0" lang="en-US"/>
              <a:t>• Cervical cancer screening at 6 weeks </a:t>
            </a:r>
          </a:p>
          <a:p>
            <a:endParaRPr dirty="0"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503" name=""/>
        <p:cNvGrpSpPr/>
        <p:nvPr/>
      </p:nvGrpSpPr>
      <p:grpSpPr>
        <a:xfrm>
          <a:off x="0" y="0"/>
          <a:ext cx="0" cy="0"/>
          <a:chOff x="0" y="0"/>
          <a:chExt cx="0" cy="0"/>
        </a:xfrm>
      </p:grpSpPr>
      <p:sp>
        <p:nvSpPr>
          <p:cNvPr id="1048863"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64" name="Content Placeholder 2"/>
          <p:cNvSpPr>
            <a:spLocks noGrp="1"/>
          </p:cNvSpPr>
          <p:nvPr>
            <p:ph idx="1"/>
          </p:nvPr>
        </p:nvSpPr>
        <p:spPr/>
        <p:txBody>
          <a:bodyPr>
            <a:normAutofit fontScale="62500" lnSpcReduction="20000"/>
          </a:bodyPr>
          <a:p>
            <a:pPr indent="0" marL="0">
              <a:buNone/>
            </a:pPr>
            <a:r>
              <a:rPr b="1" dirty="0" lang="en-US" smtClean="0"/>
              <a:t>6</a:t>
            </a:r>
            <a:r>
              <a:rPr b="1" dirty="0" lang="en-US"/>
              <a:t>. Neonatal care </a:t>
            </a:r>
            <a:endParaRPr dirty="0" lang="en-US"/>
          </a:p>
          <a:p>
            <a:r>
              <a:rPr dirty="0" lang="en-US"/>
              <a:t>Wipe the mouth and nostrils with gauze at delivery of the head. </a:t>
            </a:r>
          </a:p>
          <a:p>
            <a:r>
              <a:rPr dirty="0" lang="en-US"/>
              <a:t>Clamp and cut cord immediately after birth and avoid milking the cord. Cover with gauze before cutting the cord </a:t>
            </a:r>
          </a:p>
          <a:p>
            <a:r>
              <a:rPr dirty="0" lang="en-US"/>
              <a:t>Avoid suctioning unless there is a meconium or excess secretions. If you must suction, use low pressure or bulb suction. </a:t>
            </a:r>
          </a:p>
          <a:p>
            <a:r>
              <a:rPr dirty="0" lang="en-US"/>
              <a:t>Avoid beating or turning baby upside down </a:t>
            </a:r>
          </a:p>
          <a:p>
            <a:r>
              <a:rPr dirty="0" lang="en-US"/>
              <a:t>Wipe baby dry with particular attention to the mucous membranes. </a:t>
            </a:r>
            <a:r>
              <a:rPr dirty="0" lang="en-US" smtClean="0"/>
              <a:t>Feed </a:t>
            </a:r>
            <a:r>
              <a:rPr dirty="0" lang="en-US"/>
              <a:t>the baby within one hour to avoid infection. </a:t>
            </a:r>
          </a:p>
          <a:p>
            <a:r>
              <a:rPr dirty="0" lang="en-US"/>
              <a:t>Umbilical cord requires good hygiene; the mother should be instructed on how to clean the cord as per the recommended guidelines </a:t>
            </a:r>
          </a:p>
          <a:p>
            <a:r>
              <a:rPr dirty="0" lang="en-US"/>
              <a:t>Prophylaxis for all HIV exposed infants is </a:t>
            </a:r>
            <a:r>
              <a:rPr dirty="0" lang="en-US" smtClean="0"/>
              <a:t>recommended</a:t>
            </a:r>
          </a:p>
          <a:p>
            <a:r>
              <a:rPr dirty="0" lang="en-US" smtClean="0"/>
              <a:t> All </a:t>
            </a:r>
            <a:r>
              <a:rPr dirty="0" lang="en-US"/>
              <a:t>HIV exposed infants are given </a:t>
            </a:r>
            <a:r>
              <a:rPr dirty="0" lang="en-US" err="1"/>
              <a:t>cotrimoxazole</a:t>
            </a:r>
            <a:r>
              <a:rPr dirty="0" lang="en-US"/>
              <a:t> prophylaxis starting from 6 weeks.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504" name=""/>
        <p:cNvGrpSpPr/>
        <p:nvPr/>
      </p:nvGrpSpPr>
      <p:grpSpPr>
        <a:xfrm>
          <a:off x="0" y="0"/>
          <a:ext cx="0" cy="0"/>
          <a:chOff x="0" y="0"/>
          <a:chExt cx="0" cy="0"/>
        </a:xfrm>
      </p:grpSpPr>
      <p:sp>
        <p:nvSpPr>
          <p:cNvPr id="1048865" name="Title 1"/>
          <p:cNvSpPr>
            <a:spLocks noGrp="1"/>
          </p:cNvSpPr>
          <p:nvPr>
            <p:ph type="title"/>
          </p:nvPr>
        </p:nvSpPr>
        <p:spPr/>
        <p:txBody>
          <a:bodyPr/>
          <a:p>
            <a:r>
              <a:rPr b="1" dirty="0" i="1" lang="en-US" smtClean="0"/>
              <a:t>Abnormal </a:t>
            </a:r>
            <a:r>
              <a:rPr b="1" dirty="0" i="1" lang="en-US" err="1" smtClean="0"/>
              <a:t>labour</a:t>
            </a:r>
            <a:endParaRPr b="1" dirty="0" i="1" lang="en-US"/>
          </a:p>
        </p:txBody>
      </p:sp>
      <p:sp>
        <p:nvSpPr>
          <p:cNvPr id="1048866" name="Content Placeholder 2"/>
          <p:cNvSpPr>
            <a:spLocks noGrp="1"/>
          </p:cNvSpPr>
          <p:nvPr>
            <p:ph idx="1"/>
          </p:nvPr>
        </p:nvSpPr>
        <p:spPr/>
        <p:txBody>
          <a:bodyPr>
            <a:normAutofit fontScale="92500" lnSpcReduction="20000"/>
          </a:bodyPr>
          <a:p>
            <a:pPr indent="0" marL="0">
              <a:buNone/>
            </a:pPr>
            <a:r>
              <a:rPr b="1" dirty="0" lang="en-US" err="1"/>
              <a:t>Malpresentation</a:t>
            </a:r>
            <a:r>
              <a:rPr b="1" dirty="0" lang="en-US"/>
              <a:t> </a:t>
            </a:r>
            <a:endParaRPr dirty="0" lang="en-US"/>
          </a:p>
          <a:p>
            <a:r>
              <a:rPr dirty="0" lang="en-US" err="1"/>
              <a:t>Malpresentations</a:t>
            </a:r>
            <a:r>
              <a:rPr dirty="0" lang="en-US"/>
              <a:t> are all presentations of the </a:t>
            </a:r>
            <a:r>
              <a:rPr dirty="0" lang="en-US" err="1"/>
              <a:t>foetus</a:t>
            </a:r>
            <a:r>
              <a:rPr dirty="0" lang="en-US"/>
              <a:t> other than vertex. </a:t>
            </a:r>
          </a:p>
          <a:p>
            <a:pPr indent="0" marL="0">
              <a:buNone/>
            </a:pPr>
            <a:r>
              <a:rPr dirty="0" lang="en-US"/>
              <a:t>They may occur in the following instances </a:t>
            </a:r>
          </a:p>
          <a:p>
            <a:pPr indent="0" marL="0">
              <a:buNone/>
            </a:pPr>
            <a:r>
              <a:rPr dirty="0" lang="en-US"/>
              <a:t>1. Breech presentation </a:t>
            </a:r>
          </a:p>
          <a:p>
            <a:pPr indent="0" marL="0">
              <a:buNone/>
            </a:pPr>
            <a:r>
              <a:rPr dirty="0" lang="en-US"/>
              <a:t>2. Compound presentation </a:t>
            </a:r>
          </a:p>
          <a:p>
            <a:pPr indent="0" marL="0">
              <a:buNone/>
            </a:pPr>
            <a:r>
              <a:rPr dirty="0" lang="en-US"/>
              <a:t>3. Transverse lie and shoulder </a:t>
            </a:r>
            <a:r>
              <a:rPr dirty="0" lang="en-US" smtClean="0"/>
              <a:t>presentation</a:t>
            </a:r>
          </a:p>
          <a:p>
            <a:pPr indent="0" marL="0">
              <a:buNone/>
            </a:pPr>
            <a:r>
              <a:rPr dirty="0" lang="en-US" smtClean="0"/>
              <a:t>4. Face presentation</a:t>
            </a:r>
          </a:p>
          <a:p>
            <a:pPr indent="0" marL="0">
              <a:buNone/>
            </a:pPr>
            <a:r>
              <a:rPr dirty="0" lang="en-US" smtClean="0"/>
              <a:t>5. Brow presentation</a:t>
            </a:r>
          </a:p>
          <a:p>
            <a:pPr indent="0" marL="0">
              <a:buNone/>
            </a:pPr>
            <a:r>
              <a:rPr dirty="0" lang="en-US" smtClean="0"/>
              <a:t>6.Occipital posterior position</a:t>
            </a:r>
            <a:endParaRPr dirty="0" lang="en-US"/>
          </a:p>
          <a:p>
            <a:endParaRPr dirty="0"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505" name=""/>
        <p:cNvGrpSpPr/>
        <p:nvPr/>
      </p:nvGrpSpPr>
      <p:grpSpPr>
        <a:xfrm>
          <a:off x="0" y="0"/>
          <a:ext cx="0" cy="0"/>
          <a:chOff x="0" y="0"/>
          <a:chExt cx="0" cy="0"/>
        </a:xfrm>
      </p:grpSpPr>
      <p:sp>
        <p:nvSpPr>
          <p:cNvPr id="1048867" name="Title 1"/>
          <p:cNvSpPr>
            <a:spLocks noGrp="1"/>
          </p:cNvSpPr>
          <p:nvPr>
            <p:ph type="title"/>
          </p:nvPr>
        </p:nvSpPr>
        <p:spPr/>
        <p:txBody>
          <a:bodyPr/>
          <a:p>
            <a:r>
              <a:rPr b="1" dirty="0" i="1" lang="en-US"/>
              <a:t>Face Presentation</a:t>
            </a:r>
            <a:endParaRPr dirty="0" i="1" lang="en-US"/>
          </a:p>
        </p:txBody>
      </p:sp>
      <p:sp>
        <p:nvSpPr>
          <p:cNvPr id="1048868" name="Content Placeholder 2"/>
          <p:cNvSpPr>
            <a:spLocks noGrp="1"/>
          </p:cNvSpPr>
          <p:nvPr>
            <p:ph idx="1"/>
          </p:nvPr>
        </p:nvSpPr>
        <p:spPr/>
        <p:txBody>
          <a:bodyPr>
            <a:normAutofit fontScale="70000" lnSpcReduction="20000"/>
          </a:bodyPr>
          <a:p>
            <a:pPr indent="0" marL="0">
              <a:buNone/>
            </a:pPr>
            <a:r>
              <a:rPr dirty="0" lang="en-US"/>
              <a:t>Face presentation occurs when the head has complete extension, and the occiput is in contact with its spine. </a:t>
            </a:r>
            <a:endParaRPr dirty="0" lang="en-US" smtClean="0"/>
          </a:p>
          <a:p>
            <a:pPr indent="0" marL="0">
              <a:buNone/>
            </a:pPr>
            <a:r>
              <a:rPr dirty="0" lang="en-US" smtClean="0"/>
              <a:t>Primary </a:t>
            </a:r>
            <a:r>
              <a:rPr dirty="0" lang="en-US"/>
              <a:t>face presentation is when the face presents before </a:t>
            </a:r>
            <a:r>
              <a:rPr dirty="0" lang="en-US" err="1"/>
              <a:t>labour</a:t>
            </a:r>
            <a:r>
              <a:rPr dirty="0" lang="en-US"/>
              <a:t>. </a:t>
            </a:r>
            <a:r>
              <a:rPr dirty="0" lang="en-US" smtClean="0"/>
              <a:t> </a:t>
            </a:r>
            <a:r>
              <a:rPr dirty="0" lang="en-US"/>
              <a:t>secondary face presentation is used when the face presents during </a:t>
            </a:r>
            <a:r>
              <a:rPr dirty="0" lang="en-US" err="1"/>
              <a:t>labour</a:t>
            </a:r>
            <a:r>
              <a:rPr dirty="0" lang="en-US"/>
              <a:t>. </a:t>
            </a:r>
            <a:endParaRPr dirty="0" lang="en-US" smtClean="0"/>
          </a:p>
          <a:p>
            <a:pPr indent="0" marL="0">
              <a:buNone/>
            </a:pPr>
            <a:r>
              <a:rPr dirty="0" lang="en-US" smtClean="0"/>
              <a:t>The </a:t>
            </a:r>
            <a:r>
              <a:rPr dirty="0" lang="en-US"/>
              <a:t>denominator is the </a:t>
            </a:r>
            <a:r>
              <a:rPr dirty="0" lang="en-US" err="1"/>
              <a:t>mento</a:t>
            </a:r>
            <a:r>
              <a:rPr dirty="0" lang="en-US"/>
              <a:t>, the presenting diameters are the </a:t>
            </a:r>
            <a:r>
              <a:rPr dirty="0" lang="en-US" err="1"/>
              <a:t>submento</a:t>
            </a:r>
            <a:r>
              <a:rPr dirty="0" lang="en-US"/>
              <a:t> </a:t>
            </a:r>
            <a:r>
              <a:rPr dirty="0" lang="en-US" err="1"/>
              <a:t>bregmatic</a:t>
            </a:r>
            <a:r>
              <a:rPr dirty="0" lang="en-US"/>
              <a:t> (9.5cm) and the bi-temporal (8.2cm).</a:t>
            </a:r>
          </a:p>
          <a:p>
            <a:pPr indent="0" marL="0">
              <a:buNone/>
            </a:pPr>
            <a:r>
              <a:rPr dirty="0" lang="en-US" smtClean="0"/>
              <a:t>There </a:t>
            </a:r>
            <a:r>
              <a:rPr dirty="0" lang="en-US"/>
              <a:t>are six positions in a face presentation, namely: </a:t>
            </a:r>
          </a:p>
          <a:p>
            <a:pPr lvl="0"/>
            <a:r>
              <a:rPr dirty="0" lang="en-US"/>
              <a:t>Right </a:t>
            </a:r>
            <a:r>
              <a:rPr dirty="0" lang="en-US" err="1"/>
              <a:t>mento</a:t>
            </a:r>
            <a:r>
              <a:rPr dirty="0" lang="en-US"/>
              <a:t>-posterior</a:t>
            </a:r>
          </a:p>
          <a:p>
            <a:pPr lvl="0"/>
            <a:r>
              <a:rPr dirty="0" lang="en-US"/>
              <a:t>Left </a:t>
            </a:r>
            <a:r>
              <a:rPr dirty="0" lang="en-US" err="1"/>
              <a:t>mento</a:t>
            </a:r>
            <a:r>
              <a:rPr dirty="0" lang="en-US"/>
              <a:t>-posterior</a:t>
            </a:r>
          </a:p>
          <a:p>
            <a:pPr lvl="0"/>
            <a:r>
              <a:rPr dirty="0" lang="en-US"/>
              <a:t>Right </a:t>
            </a:r>
            <a:r>
              <a:rPr dirty="0" lang="en-US" err="1"/>
              <a:t>mento</a:t>
            </a:r>
            <a:r>
              <a:rPr dirty="0" lang="en-US"/>
              <a:t>-lateral</a:t>
            </a:r>
          </a:p>
          <a:p>
            <a:pPr lvl="0"/>
            <a:r>
              <a:rPr dirty="0" lang="en-US"/>
              <a:t>Left </a:t>
            </a:r>
            <a:r>
              <a:rPr dirty="0" lang="en-US" err="1"/>
              <a:t>mento</a:t>
            </a:r>
            <a:r>
              <a:rPr dirty="0" lang="en-US"/>
              <a:t>-lateral</a:t>
            </a:r>
          </a:p>
          <a:p>
            <a:pPr lvl="0"/>
            <a:r>
              <a:rPr dirty="0" lang="en-US"/>
              <a:t>Right </a:t>
            </a:r>
            <a:r>
              <a:rPr dirty="0" lang="en-US" err="1"/>
              <a:t>mento</a:t>
            </a:r>
            <a:r>
              <a:rPr dirty="0" lang="en-US"/>
              <a:t>-anterior</a:t>
            </a:r>
          </a:p>
          <a:p>
            <a:pPr lvl="0"/>
            <a:r>
              <a:rPr dirty="0" lang="en-US"/>
              <a:t>Left </a:t>
            </a:r>
            <a:r>
              <a:rPr dirty="0" lang="en-US" err="1"/>
              <a:t>mento</a:t>
            </a:r>
            <a:r>
              <a:rPr dirty="0" lang="en-US"/>
              <a:t>-anterior</a:t>
            </a:r>
          </a:p>
          <a:p>
            <a:endParaRPr dirty="0"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506" name=""/>
        <p:cNvGrpSpPr/>
        <p:nvPr/>
      </p:nvGrpSpPr>
      <p:grpSpPr>
        <a:xfrm>
          <a:off x="0" y="0"/>
          <a:ext cx="0" cy="0"/>
          <a:chOff x="0" y="0"/>
          <a:chExt cx="0" cy="0"/>
        </a:xfrm>
      </p:grpSpPr>
      <p:sp>
        <p:nvSpPr>
          <p:cNvPr id="1048869" name="Title 1"/>
          <p:cNvSpPr>
            <a:spLocks noGrp="1"/>
          </p:cNvSpPr>
          <p:nvPr>
            <p:ph type="title"/>
          </p:nvPr>
        </p:nvSpPr>
        <p:spPr/>
        <p:txBody>
          <a:bodyPr/>
          <a:p>
            <a:endParaRPr lang="en-US"/>
          </a:p>
        </p:txBody>
      </p:sp>
      <p:pic>
        <p:nvPicPr>
          <p:cNvPr id="2097165" name="ia_el_13_innerEl" descr="Face presentation"/>
          <p:cNvPicPr>
            <a:picLocks noGrp="1"/>
          </p:cNvPicPr>
          <p:nvPr>
            <p:ph idx="1"/>
          </p:nvPr>
        </p:nvPicPr>
        <p:blipFill>
          <a:blip xmlns:r="http://schemas.openxmlformats.org/officeDocument/2006/relationships" r:embed="rId1"/>
          <a:srcRect/>
          <a:stretch>
            <a:fillRect/>
          </a:stretch>
        </p:blipFill>
        <p:spPr bwMode="auto">
          <a:xfrm>
            <a:off x="762000" y="914400"/>
            <a:ext cx="8077200" cy="5181600"/>
          </a:xfrm>
          <a:prstGeom prst="rect"/>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88" name=""/>
        <p:cNvGrpSpPr/>
        <p:nvPr/>
      </p:nvGrpSpPr>
      <p:grpSpPr>
        <a:xfrm>
          <a:off x="0" y="0"/>
          <a:ext cx="0" cy="0"/>
          <a:chOff x="0" y="0"/>
          <a:chExt cx="0" cy="0"/>
        </a:xfrm>
      </p:grpSpPr>
      <p:sp>
        <p:nvSpPr>
          <p:cNvPr id="104863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36" name="Content Placeholder 2"/>
          <p:cNvSpPr>
            <a:spLocks noGrp="1"/>
          </p:cNvSpPr>
          <p:nvPr>
            <p:ph idx="1"/>
          </p:nvPr>
        </p:nvSpPr>
        <p:spPr>
          <a:xfrm>
            <a:off x="838200" y="1600778"/>
            <a:ext cx="7848127" cy="4525935"/>
          </a:xfrm>
        </p:spPr>
        <p:txBody>
          <a:bodyPr>
            <a:normAutofit/>
          </a:bodyPr>
          <a:p>
            <a:pPr indent="0" marL="0">
              <a:buNone/>
            </a:pPr>
            <a:r>
              <a:rPr b="1" dirty="0" lang="en-US" smtClean="0"/>
              <a:t>Ultrasonography</a:t>
            </a:r>
            <a:r>
              <a:rPr b="1" dirty="0" lang="en-US"/>
              <a:t>: </a:t>
            </a:r>
            <a:endParaRPr dirty="0" lang="en-US"/>
          </a:p>
          <a:p>
            <a:r>
              <a:rPr dirty="0" lang="en-US"/>
              <a:t>This is used to assess the status of the </a:t>
            </a:r>
            <a:r>
              <a:rPr dirty="0" lang="en-US" err="1"/>
              <a:t>foetus</a:t>
            </a:r>
            <a:r>
              <a:rPr dirty="0" lang="en-US"/>
              <a:t> as well as to evaluate for growth restriction (typically asymmetrical IUGR). Aside from </a:t>
            </a:r>
            <a:r>
              <a:rPr dirty="0" lang="en-US" err="1"/>
              <a:t>transabdominal</a:t>
            </a:r>
            <a:r>
              <a:rPr dirty="0" lang="en-US"/>
              <a:t> ultrasonography, umbilical artery Doppler ultrasonography should be performed to assess blood flow.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507" name=""/>
        <p:cNvGrpSpPr/>
        <p:nvPr/>
      </p:nvGrpSpPr>
      <p:grpSpPr>
        <a:xfrm>
          <a:off x="0" y="0"/>
          <a:ext cx="0" cy="0"/>
          <a:chOff x="0" y="0"/>
          <a:chExt cx="0" cy="0"/>
        </a:xfrm>
      </p:grpSpPr>
      <p:sp>
        <p:nvSpPr>
          <p:cNvPr id="1048870" name="Title 1"/>
          <p:cNvSpPr>
            <a:spLocks noGrp="1"/>
          </p:cNvSpPr>
          <p:nvPr>
            <p:ph type="title"/>
          </p:nvPr>
        </p:nvSpPr>
        <p:spPr/>
        <p:txBody>
          <a:bodyPr>
            <a:normAutofit fontScale="90000"/>
          </a:bodyPr>
          <a:p>
            <a:r>
              <a:rPr b="1" dirty="0" i="1" lang="en-US"/>
              <a:t>Causes of Face Presentation </a:t>
            </a:r>
            <a:br>
              <a:rPr b="1" dirty="0" i="1" lang="en-US"/>
            </a:br>
            <a:endParaRPr b="1" dirty="0" i="1" lang="en-US"/>
          </a:p>
        </p:txBody>
      </p:sp>
      <p:sp>
        <p:nvSpPr>
          <p:cNvPr id="1048871" name="Content Placeholder 2"/>
          <p:cNvSpPr>
            <a:spLocks noGrp="1"/>
          </p:cNvSpPr>
          <p:nvPr>
            <p:ph idx="1"/>
          </p:nvPr>
        </p:nvSpPr>
        <p:spPr/>
        <p:txBody>
          <a:bodyPr/>
          <a:p>
            <a:r>
              <a:rPr b="1" dirty="0" lang="en-US" smtClean="0"/>
              <a:t>Anterior Obliquity of the Uterus</a:t>
            </a:r>
          </a:p>
          <a:p>
            <a:r>
              <a:rPr b="1" dirty="0" lang="en-US" smtClean="0"/>
              <a:t>Contracted </a:t>
            </a:r>
            <a:r>
              <a:rPr b="1" dirty="0" lang="en-US"/>
              <a:t>Pelvis</a:t>
            </a:r>
            <a:r>
              <a:rPr dirty="0" lang="en-US"/>
              <a:t> </a:t>
            </a:r>
          </a:p>
          <a:p>
            <a:r>
              <a:rPr b="1" dirty="0" lang="en-US" err="1"/>
              <a:t>Polyhydramnios</a:t>
            </a:r>
            <a:r>
              <a:rPr dirty="0" lang="en-US"/>
              <a:t> </a:t>
            </a:r>
          </a:p>
          <a:p>
            <a:r>
              <a:rPr b="1" dirty="0" lang="en-US"/>
              <a:t>Congenital Abnormality</a:t>
            </a:r>
            <a:r>
              <a:rPr dirty="0" lang="en-US"/>
              <a:t> </a:t>
            </a:r>
          </a:p>
          <a:p>
            <a:endParaRPr dirty="0"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508" name=""/>
        <p:cNvGrpSpPr/>
        <p:nvPr/>
      </p:nvGrpSpPr>
      <p:grpSpPr>
        <a:xfrm>
          <a:off x="0" y="0"/>
          <a:ext cx="0" cy="0"/>
          <a:chOff x="0" y="0"/>
          <a:chExt cx="0" cy="0"/>
        </a:xfrm>
      </p:grpSpPr>
      <p:sp>
        <p:nvSpPr>
          <p:cNvPr id="1048872" name="Title 1"/>
          <p:cNvSpPr>
            <a:spLocks noGrp="1"/>
          </p:cNvSpPr>
          <p:nvPr>
            <p:ph type="title"/>
          </p:nvPr>
        </p:nvSpPr>
        <p:spPr/>
        <p:txBody>
          <a:bodyPr>
            <a:normAutofit fontScale="90000"/>
          </a:bodyPr>
          <a:p>
            <a:r>
              <a:rPr b="1" dirty="0" lang="en-US"/>
              <a:t>Abdominal and Per Vaginal Diagnosis</a:t>
            </a:r>
            <a:endParaRPr dirty="0" lang="en-US"/>
          </a:p>
        </p:txBody>
      </p:sp>
      <p:sp>
        <p:nvSpPr>
          <p:cNvPr id="1048873" name="Content Placeholder 2"/>
          <p:cNvSpPr>
            <a:spLocks noGrp="1"/>
          </p:cNvSpPr>
          <p:nvPr>
            <p:ph idx="1"/>
          </p:nvPr>
        </p:nvSpPr>
        <p:spPr/>
        <p:txBody>
          <a:bodyPr/>
          <a:p>
            <a:pPr indent="0" marL="0">
              <a:buNone/>
            </a:pPr>
            <a:r>
              <a:rPr dirty="0" lang="en-US"/>
              <a:t>The diagnosis is usually made in </a:t>
            </a:r>
            <a:r>
              <a:rPr dirty="0" lang="en-US" err="1"/>
              <a:t>labour</a:t>
            </a:r>
            <a:r>
              <a:rPr dirty="0" lang="en-US"/>
              <a:t>. During an abdominal examination check for the following features:</a:t>
            </a:r>
          </a:p>
          <a:p>
            <a:pPr lvl="0"/>
            <a:r>
              <a:rPr dirty="0" lang="en-US"/>
              <a:t>The shape of the </a:t>
            </a:r>
            <a:r>
              <a:rPr dirty="0" lang="en-US" err="1"/>
              <a:t>foetal</a:t>
            </a:r>
            <a:r>
              <a:rPr dirty="0" lang="en-US"/>
              <a:t> spine is an s-shape.</a:t>
            </a:r>
          </a:p>
          <a:p>
            <a:r>
              <a:rPr dirty="0" lang="en-US"/>
              <a:t>The round occiput is prominent and may be </a:t>
            </a:r>
            <a:r>
              <a:rPr dirty="0" lang="en-US" err="1"/>
              <a:t>ballottable</a:t>
            </a:r>
            <a:r>
              <a:rPr dirty="0" lang="en-US"/>
              <a:t> when the position is </a:t>
            </a:r>
            <a:r>
              <a:rPr dirty="0" lang="en-US" err="1"/>
              <a:t>mento</a:t>
            </a:r>
            <a:r>
              <a:rPr dirty="0" lang="en-US"/>
              <a:t>-posterior and a deep groove can be felt between it and the back.</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509" name=""/>
        <p:cNvGrpSpPr/>
        <p:nvPr/>
      </p:nvGrpSpPr>
      <p:grpSpPr>
        <a:xfrm>
          <a:off x="0" y="0"/>
          <a:ext cx="0" cy="0"/>
          <a:chOff x="0" y="0"/>
          <a:chExt cx="0" cy="0"/>
        </a:xfrm>
      </p:grpSpPr>
      <p:sp>
        <p:nvSpPr>
          <p:cNvPr id="1048874"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75" name="Content Placeholder 2"/>
          <p:cNvSpPr>
            <a:spLocks noGrp="1"/>
          </p:cNvSpPr>
          <p:nvPr>
            <p:ph idx="1"/>
          </p:nvPr>
        </p:nvSpPr>
        <p:spPr/>
        <p:txBody>
          <a:bodyPr>
            <a:normAutofit fontScale="77500" lnSpcReduction="20000"/>
          </a:bodyPr>
          <a:p>
            <a:pPr lvl="0"/>
            <a:r>
              <a:rPr dirty="0" lang="en-US"/>
              <a:t>The presenting part is usually high, soft and irregular</a:t>
            </a:r>
          </a:p>
          <a:p>
            <a:pPr lvl="0"/>
            <a:r>
              <a:rPr dirty="0" lang="en-US" smtClean="0"/>
              <a:t>On V.E; In </a:t>
            </a:r>
            <a:r>
              <a:rPr dirty="0" lang="en-US"/>
              <a:t>a sufficiently dilated cervix you may feel orbital ridges, eyes, nose and mouth</a:t>
            </a:r>
          </a:p>
          <a:p>
            <a:pPr lvl="0"/>
            <a:r>
              <a:rPr dirty="0" lang="en-US"/>
              <a:t>The mouth may be open with hard gums</a:t>
            </a:r>
          </a:p>
          <a:p>
            <a:pPr lvl="0"/>
            <a:r>
              <a:rPr dirty="0" lang="en-US"/>
              <a:t>The </a:t>
            </a:r>
            <a:r>
              <a:rPr dirty="0" lang="en-US" err="1"/>
              <a:t>foetus</a:t>
            </a:r>
            <a:r>
              <a:rPr dirty="0" lang="en-US"/>
              <a:t> may suck the examining finger</a:t>
            </a:r>
          </a:p>
          <a:p>
            <a:pPr lvl="0"/>
            <a:r>
              <a:rPr dirty="0" lang="en-US"/>
              <a:t>In progressive </a:t>
            </a:r>
            <a:r>
              <a:rPr dirty="0" lang="en-US" err="1"/>
              <a:t>labour</a:t>
            </a:r>
            <a:r>
              <a:rPr dirty="0" lang="en-US"/>
              <a:t>, the face becomes </a:t>
            </a:r>
            <a:r>
              <a:rPr dirty="0" lang="en-US" err="1"/>
              <a:t>oedematous</a:t>
            </a:r>
            <a:r>
              <a:rPr dirty="0" lang="en-US"/>
              <a:t> and is difficult to distinguish it from a breech presentation</a:t>
            </a:r>
          </a:p>
          <a:p>
            <a:pPr lvl="0"/>
            <a:r>
              <a:rPr dirty="0" lang="en-US"/>
              <a:t>To determine the </a:t>
            </a:r>
            <a:r>
              <a:rPr dirty="0" lang="en-US" err="1"/>
              <a:t>mentum</a:t>
            </a:r>
            <a:r>
              <a:rPr dirty="0" lang="en-US"/>
              <a:t>, you must locate it, and if it is posterior, you should decide whether it is lower than the </a:t>
            </a:r>
            <a:r>
              <a:rPr dirty="0" lang="en-US" err="1"/>
              <a:t>sinciput</a:t>
            </a:r>
            <a:r>
              <a:rPr dirty="0" lang="en-US"/>
              <a:t> in order to rotate forward </a:t>
            </a:r>
            <a:r>
              <a:rPr dirty="0" lang="en-US" smtClean="0"/>
              <a:t>and </a:t>
            </a:r>
            <a:r>
              <a:rPr dirty="0" lang="en-US"/>
              <a:t>advance</a:t>
            </a:r>
          </a:p>
          <a:p>
            <a:r>
              <a:rPr dirty="0" lang="en-US"/>
              <a:t>The orbit ridges determine the position either on the left or right oblique of the pelvis brim</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510" name=""/>
        <p:cNvGrpSpPr/>
        <p:nvPr/>
      </p:nvGrpSpPr>
      <p:grpSpPr>
        <a:xfrm>
          <a:off x="0" y="0"/>
          <a:ext cx="0" cy="0"/>
          <a:chOff x="0" y="0"/>
          <a:chExt cx="0" cy="0"/>
        </a:xfrm>
      </p:grpSpPr>
      <p:sp>
        <p:nvSpPr>
          <p:cNvPr id="1048876" name="Title 1"/>
          <p:cNvSpPr>
            <a:spLocks noGrp="1"/>
          </p:cNvSpPr>
          <p:nvPr>
            <p:ph type="title"/>
          </p:nvPr>
        </p:nvSpPr>
        <p:spPr/>
        <p:txBody>
          <a:bodyPr>
            <a:normAutofit fontScale="90000"/>
          </a:bodyPr>
          <a:p>
            <a:r>
              <a:rPr b="1" dirty="0" lang="en-US"/>
              <a:t>Mechanism of Left </a:t>
            </a:r>
            <a:r>
              <a:rPr b="1" dirty="0" lang="en-US" err="1"/>
              <a:t>Mento</a:t>
            </a:r>
            <a:r>
              <a:rPr b="1" dirty="0" lang="en-US"/>
              <a:t>-Anterior Position</a:t>
            </a:r>
            <a:endParaRPr dirty="0" lang="en-US"/>
          </a:p>
        </p:txBody>
      </p:sp>
      <p:sp>
        <p:nvSpPr>
          <p:cNvPr id="1048877" name="Content Placeholder 2"/>
          <p:cNvSpPr>
            <a:spLocks noGrp="1"/>
          </p:cNvSpPr>
          <p:nvPr>
            <p:ph idx="1"/>
          </p:nvPr>
        </p:nvSpPr>
        <p:spPr/>
        <p:txBody>
          <a:bodyPr>
            <a:normAutofit fontScale="77500" lnSpcReduction="20000"/>
          </a:bodyPr>
          <a:p>
            <a:pPr indent="0" marL="0">
              <a:buNone/>
            </a:pPr>
            <a:r>
              <a:rPr dirty="0" lang="en-US"/>
              <a:t>In face presentation, you will be substituting occiput with the chin. Instead of flexion you will maintain </a:t>
            </a:r>
            <a:r>
              <a:rPr dirty="0" lang="en-US" err="1"/>
              <a:t>deflexion</a:t>
            </a:r>
            <a:r>
              <a:rPr dirty="0" lang="en-US"/>
              <a:t> and instead of extension you will maintain flexion. </a:t>
            </a:r>
          </a:p>
          <a:p>
            <a:pPr lvl="0"/>
            <a:r>
              <a:rPr dirty="0" lang="en-US"/>
              <a:t>Lie is longitudinal</a:t>
            </a:r>
          </a:p>
          <a:p>
            <a:pPr lvl="0"/>
            <a:r>
              <a:rPr dirty="0" lang="en-US"/>
              <a:t>Attitude is one of extension of the head and the back</a:t>
            </a:r>
          </a:p>
          <a:p>
            <a:pPr lvl="0"/>
            <a:r>
              <a:rPr dirty="0" lang="en-US"/>
              <a:t>The presentation is face</a:t>
            </a:r>
          </a:p>
          <a:p>
            <a:pPr lvl="0"/>
            <a:r>
              <a:rPr dirty="0" lang="en-US"/>
              <a:t>The position is left </a:t>
            </a:r>
            <a:r>
              <a:rPr dirty="0" lang="en-US" err="1"/>
              <a:t>mento</a:t>
            </a:r>
            <a:r>
              <a:rPr dirty="0" lang="en-US"/>
              <a:t> anterior. In a left </a:t>
            </a:r>
            <a:r>
              <a:rPr dirty="0" lang="en-US" err="1"/>
              <a:t>mento</a:t>
            </a:r>
            <a:r>
              <a:rPr dirty="0" lang="en-US"/>
              <a:t> anterior position the orbital ridges will be in the left oblique diameter of the pelvis</a:t>
            </a:r>
          </a:p>
          <a:p>
            <a:pPr lvl="0"/>
            <a:r>
              <a:rPr dirty="0" lang="en-US"/>
              <a:t>The denominator is the </a:t>
            </a:r>
            <a:r>
              <a:rPr dirty="0" lang="en-US" err="1"/>
              <a:t>mentum</a:t>
            </a:r>
            <a:endParaRPr dirty="0" lang="en-US"/>
          </a:p>
          <a:p>
            <a:pPr lvl="0"/>
            <a:r>
              <a:rPr dirty="0" lang="en-US"/>
              <a:t>The presenting part is the left molar bone</a:t>
            </a:r>
          </a:p>
          <a:p>
            <a:pPr indent="0" marL="0">
              <a:buNone/>
            </a:pPr>
            <a:r>
              <a:rPr b="1" dirty="0" lang="en-US"/>
              <a:t> </a:t>
            </a:r>
            <a:endParaRPr dirty="0" lang="en-US"/>
          </a:p>
          <a:p>
            <a:endParaRPr dirty="0"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511" name=""/>
        <p:cNvGrpSpPr/>
        <p:nvPr/>
      </p:nvGrpSpPr>
      <p:grpSpPr>
        <a:xfrm>
          <a:off x="0" y="0"/>
          <a:ext cx="0" cy="0"/>
          <a:chOff x="0" y="0"/>
          <a:chExt cx="0" cy="0"/>
        </a:xfrm>
      </p:grpSpPr>
      <p:sp>
        <p:nvSpPr>
          <p:cNvPr id="1048878"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79" name="Content Placeholder 2"/>
          <p:cNvSpPr>
            <a:spLocks noGrp="1"/>
          </p:cNvSpPr>
          <p:nvPr>
            <p:ph idx="1"/>
          </p:nvPr>
        </p:nvSpPr>
        <p:spPr/>
        <p:txBody>
          <a:bodyPr>
            <a:normAutofit fontScale="70000" lnSpcReduction="20000"/>
          </a:bodyPr>
          <a:p>
            <a:pPr indent="0" marL="0">
              <a:buNone/>
            </a:pPr>
            <a:r>
              <a:rPr b="1" dirty="0" lang="en-US"/>
              <a:t>Extension</a:t>
            </a:r>
            <a:r>
              <a:rPr dirty="0" lang="en-US"/>
              <a:t> </a:t>
            </a:r>
          </a:p>
          <a:p>
            <a:r>
              <a:rPr dirty="0" lang="en-US"/>
              <a:t>Descent takes place throughout and with increasing extension and thus the </a:t>
            </a:r>
            <a:r>
              <a:rPr dirty="0" lang="en-US" err="1"/>
              <a:t>mentum</a:t>
            </a:r>
            <a:r>
              <a:rPr dirty="0" lang="en-US"/>
              <a:t> becomes the leading part</a:t>
            </a:r>
          </a:p>
          <a:p>
            <a:pPr indent="0" marL="0">
              <a:buNone/>
            </a:pPr>
            <a:r>
              <a:rPr b="1" dirty="0" lang="en-US"/>
              <a:t> </a:t>
            </a:r>
            <a:endParaRPr dirty="0" lang="en-US"/>
          </a:p>
          <a:p>
            <a:pPr indent="0" marL="0">
              <a:buNone/>
            </a:pPr>
            <a:r>
              <a:rPr b="1" dirty="0" lang="en-US"/>
              <a:t>Internal Rotation of the Head</a:t>
            </a:r>
            <a:r>
              <a:rPr dirty="0" lang="en-US"/>
              <a:t> </a:t>
            </a:r>
          </a:p>
          <a:p>
            <a:r>
              <a:rPr dirty="0" lang="en-US"/>
              <a:t>This occurs when the chin reaches the pelvis floor and rotates forwards 1/8 of a circle. The chin escapes under the </a:t>
            </a:r>
            <a:r>
              <a:rPr dirty="0" lang="en-US" err="1"/>
              <a:t>symphysis</a:t>
            </a:r>
            <a:r>
              <a:rPr dirty="0" lang="en-US"/>
              <a:t> pubis. When this takes place and the </a:t>
            </a:r>
            <a:r>
              <a:rPr dirty="0" lang="en-US" err="1"/>
              <a:t>sinciput</a:t>
            </a:r>
            <a:r>
              <a:rPr dirty="0" lang="en-US"/>
              <a:t>, vertex and occiput sweep the perineum, the head is born.</a:t>
            </a:r>
          </a:p>
          <a:p>
            <a:pPr indent="0" marL="0">
              <a:buNone/>
            </a:pPr>
            <a:r>
              <a:rPr b="1" dirty="0" lang="en-US"/>
              <a:t> </a:t>
            </a:r>
            <a:endParaRPr dirty="0" lang="en-US"/>
          </a:p>
          <a:p>
            <a:pPr indent="0" marL="0">
              <a:buNone/>
            </a:pPr>
            <a:r>
              <a:rPr b="1" dirty="0" lang="en-US"/>
              <a:t>Restitution</a:t>
            </a:r>
            <a:r>
              <a:rPr dirty="0" lang="en-US"/>
              <a:t> </a:t>
            </a:r>
          </a:p>
          <a:p>
            <a:r>
              <a:rPr dirty="0" lang="en-US"/>
              <a:t>This occurs when the chin turns 1/8 of a circle to the mother’s left.</a:t>
            </a:r>
          </a:p>
          <a:p>
            <a:endParaRPr dirty="0"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512" name=""/>
        <p:cNvGrpSpPr/>
        <p:nvPr/>
      </p:nvGrpSpPr>
      <p:grpSpPr>
        <a:xfrm>
          <a:off x="0" y="0"/>
          <a:ext cx="0" cy="0"/>
          <a:chOff x="0" y="0"/>
          <a:chExt cx="0" cy="0"/>
        </a:xfrm>
      </p:grpSpPr>
      <p:sp>
        <p:nvSpPr>
          <p:cNvPr id="1048880"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81" name="Content Placeholder 2"/>
          <p:cNvSpPr>
            <a:spLocks noGrp="1"/>
          </p:cNvSpPr>
          <p:nvPr>
            <p:ph idx="1"/>
          </p:nvPr>
        </p:nvSpPr>
        <p:spPr/>
        <p:txBody>
          <a:bodyPr>
            <a:normAutofit fontScale="77500" lnSpcReduction="20000"/>
          </a:bodyPr>
          <a:p>
            <a:pPr indent="0" marL="0">
              <a:buNone/>
            </a:pPr>
            <a:r>
              <a:rPr b="1" dirty="0" lang="en-US"/>
              <a:t>Internal Rotation of Shoulders</a:t>
            </a:r>
            <a:r>
              <a:rPr dirty="0" lang="en-US"/>
              <a:t> </a:t>
            </a:r>
          </a:p>
          <a:p>
            <a:r>
              <a:rPr dirty="0" lang="en-US"/>
              <a:t>The shoulders enter the pelvis in the left oblique diameter and the anterior shoulder reaches the pelvis floor first and rotates forward 1/8 of a circle along the right side of </a:t>
            </a:r>
            <a:br>
              <a:rPr dirty="0" lang="en-US"/>
            </a:br>
            <a:r>
              <a:rPr dirty="0" lang="en-US"/>
              <a:t>the pelvis</a:t>
            </a:r>
            <a:r>
              <a:rPr dirty="0" lang="en-US" smtClean="0"/>
              <a:t>.</a:t>
            </a:r>
            <a:r>
              <a:rPr b="1" dirty="0" lang="en-US"/>
              <a:t> </a:t>
            </a:r>
            <a:endParaRPr dirty="0" lang="en-US"/>
          </a:p>
          <a:p>
            <a:pPr indent="0" marL="0">
              <a:buNone/>
            </a:pPr>
            <a:r>
              <a:rPr b="1" dirty="0" lang="en-US"/>
              <a:t>External Rotation of the Head</a:t>
            </a:r>
            <a:r>
              <a:rPr dirty="0" lang="en-US"/>
              <a:t> </a:t>
            </a:r>
          </a:p>
          <a:p>
            <a:r>
              <a:rPr dirty="0" lang="en-US"/>
              <a:t>This occurs simultaneously and the chin moves a further 1/8 of a circle to the left</a:t>
            </a:r>
            <a:r>
              <a:rPr dirty="0" lang="en-US" smtClean="0"/>
              <a:t>.</a:t>
            </a:r>
            <a:r>
              <a:rPr b="1" dirty="0" lang="en-US"/>
              <a:t> </a:t>
            </a:r>
            <a:endParaRPr dirty="0" lang="en-US"/>
          </a:p>
          <a:p>
            <a:pPr indent="0" marL="0">
              <a:buNone/>
            </a:pPr>
            <a:r>
              <a:rPr b="1" dirty="0" lang="en-US"/>
              <a:t>Lateral Flexion</a:t>
            </a:r>
            <a:r>
              <a:rPr dirty="0" lang="en-US"/>
              <a:t> </a:t>
            </a:r>
          </a:p>
          <a:p>
            <a:r>
              <a:rPr dirty="0" lang="en-US"/>
              <a:t>The anterior shoulder escapes under the </a:t>
            </a:r>
            <a:r>
              <a:rPr dirty="0" lang="en-US" err="1"/>
              <a:t>symphysis</a:t>
            </a:r>
            <a:r>
              <a:rPr dirty="0" lang="en-US"/>
              <a:t> pubis, the posterior shoulder sweeps the perineum and the body is born by a movement of lateral flexion.</a:t>
            </a:r>
          </a:p>
          <a:p>
            <a:endParaRPr dirty="0"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513" name=""/>
        <p:cNvGrpSpPr/>
        <p:nvPr/>
      </p:nvGrpSpPr>
      <p:grpSpPr>
        <a:xfrm>
          <a:off x="0" y="0"/>
          <a:ext cx="0" cy="0"/>
          <a:chOff x="0" y="0"/>
          <a:chExt cx="0" cy="0"/>
        </a:xfrm>
      </p:grpSpPr>
      <p:sp>
        <p:nvSpPr>
          <p:cNvPr id="1048882"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83" name="Content Placeholder 2"/>
          <p:cNvSpPr>
            <a:spLocks noGrp="1"/>
          </p:cNvSpPr>
          <p:nvPr>
            <p:ph idx="1"/>
          </p:nvPr>
        </p:nvSpPr>
        <p:spPr/>
        <p:txBody>
          <a:bodyPr>
            <a:normAutofit fontScale="70000" lnSpcReduction="20000"/>
          </a:bodyPr>
          <a:p>
            <a:pPr indent="0" marL="0">
              <a:buNone/>
            </a:pPr>
            <a:r>
              <a:rPr b="1" dirty="0" lang="en-US"/>
              <a:t>Prolonged </a:t>
            </a:r>
            <a:r>
              <a:rPr b="1" dirty="0" lang="en-US" err="1"/>
              <a:t>Labour</a:t>
            </a:r>
            <a:r>
              <a:rPr dirty="0" lang="en-US"/>
              <a:t> </a:t>
            </a:r>
          </a:p>
          <a:p>
            <a:r>
              <a:rPr dirty="0" lang="en-US" err="1"/>
              <a:t>Labour</a:t>
            </a:r>
            <a:r>
              <a:rPr dirty="0" lang="en-US"/>
              <a:t> is often prolonged due to ineffective uterine contraction caused by an ill-fitting presenting part. The facial bones do not </a:t>
            </a:r>
            <a:r>
              <a:rPr dirty="0" lang="en-US" err="1"/>
              <a:t>mould</a:t>
            </a:r>
            <a:r>
              <a:rPr dirty="0" lang="en-US"/>
              <a:t> and in order to enable the </a:t>
            </a:r>
            <a:r>
              <a:rPr dirty="0" lang="en-US" err="1"/>
              <a:t>mentum</a:t>
            </a:r>
            <a:r>
              <a:rPr dirty="0" lang="en-US"/>
              <a:t> reach the pelvic floor and rotate forwards, the shoulders must enter the pelvic cavity at the same time as the head.</a:t>
            </a:r>
          </a:p>
          <a:p>
            <a:r>
              <a:rPr dirty="0" lang="en-US"/>
              <a:t>With good uterine contractions, descent and rotation of the head occurs and </a:t>
            </a:r>
            <a:r>
              <a:rPr dirty="0" lang="en-US" err="1"/>
              <a:t>labour</a:t>
            </a:r>
            <a:r>
              <a:rPr dirty="0" lang="en-US"/>
              <a:t> progresses through to a spontaneous </a:t>
            </a:r>
            <a:r>
              <a:rPr dirty="0" lang="en-US" smtClean="0"/>
              <a:t>delivery</a:t>
            </a:r>
            <a:r>
              <a:rPr b="1" dirty="0" lang="en-US"/>
              <a:t> </a:t>
            </a:r>
            <a:endParaRPr dirty="0" lang="en-US"/>
          </a:p>
          <a:p>
            <a:pPr indent="0" marL="0">
              <a:buNone/>
            </a:pPr>
            <a:r>
              <a:rPr b="1" dirty="0" lang="en-US" err="1" smtClean="0"/>
              <a:t>Mento</a:t>
            </a:r>
            <a:r>
              <a:rPr b="1" dirty="0" lang="en-US" smtClean="0"/>
              <a:t>-Posterior </a:t>
            </a:r>
            <a:r>
              <a:rPr b="1" dirty="0" lang="en-US"/>
              <a:t>Position</a:t>
            </a:r>
            <a:r>
              <a:rPr dirty="0" lang="en-US"/>
              <a:t> </a:t>
            </a:r>
          </a:p>
          <a:p>
            <a:r>
              <a:rPr dirty="0" lang="en-US"/>
              <a:t>When the head is completely extended with an effective contraction, the </a:t>
            </a:r>
            <a:r>
              <a:rPr dirty="0" lang="en-US" err="1"/>
              <a:t>mentum</a:t>
            </a:r>
            <a:r>
              <a:rPr dirty="0" lang="en-US"/>
              <a:t> reaches the pelvic floor first and will rotate forwards </a:t>
            </a:r>
            <a:r>
              <a:rPr dirty="0" lang="en-US" smtClean="0"/>
              <a:t>and  </a:t>
            </a:r>
            <a:r>
              <a:rPr dirty="0" lang="en-US"/>
              <a:t>the position becomes anterior.</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514" name=""/>
        <p:cNvGrpSpPr/>
        <p:nvPr/>
      </p:nvGrpSpPr>
      <p:grpSpPr>
        <a:xfrm>
          <a:off x="0" y="0"/>
          <a:ext cx="0" cy="0"/>
          <a:chOff x="0" y="0"/>
          <a:chExt cx="0" cy="0"/>
        </a:xfrm>
      </p:grpSpPr>
      <p:sp>
        <p:nvSpPr>
          <p:cNvPr id="1048884"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85" name="Content Placeholder 2"/>
          <p:cNvSpPr>
            <a:spLocks noGrp="1"/>
          </p:cNvSpPr>
          <p:nvPr>
            <p:ph idx="1"/>
          </p:nvPr>
        </p:nvSpPr>
        <p:spPr/>
        <p:txBody>
          <a:bodyPr>
            <a:normAutofit lnSpcReduction="10000"/>
          </a:bodyPr>
          <a:p>
            <a:pPr indent="0" marL="0">
              <a:buNone/>
            </a:pPr>
            <a:r>
              <a:rPr b="1" dirty="0" lang="en-US"/>
              <a:t>Persistent </a:t>
            </a:r>
            <a:r>
              <a:rPr b="1" dirty="0" lang="en-US" err="1"/>
              <a:t>Mento</a:t>
            </a:r>
            <a:r>
              <a:rPr b="1" dirty="0" lang="en-US"/>
              <a:t>-Posterior Position</a:t>
            </a:r>
            <a:r>
              <a:rPr dirty="0" lang="en-US"/>
              <a:t> </a:t>
            </a:r>
          </a:p>
          <a:p>
            <a:r>
              <a:rPr dirty="0" lang="en-US"/>
              <a:t>The head is incompletely extended, the </a:t>
            </a:r>
            <a:r>
              <a:rPr dirty="0" lang="en-US" err="1"/>
              <a:t>sinciput</a:t>
            </a:r>
            <a:r>
              <a:rPr dirty="0" lang="en-US"/>
              <a:t> reaches the pelvic floor first and rotates forwards 1/8 of a circle, which brings the chin into the hollow of the sacrum. Further mechanism is prohibited, which results in impacted face. In order for further descent, both head and chest have to be accommodated in the pelvis.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515" name=""/>
        <p:cNvGrpSpPr/>
        <p:nvPr/>
      </p:nvGrpSpPr>
      <p:grpSpPr>
        <a:xfrm>
          <a:off x="0" y="0"/>
          <a:ext cx="0" cy="0"/>
          <a:chOff x="0" y="0"/>
          <a:chExt cx="0" cy="0"/>
        </a:xfrm>
      </p:grpSpPr>
      <p:sp>
        <p:nvSpPr>
          <p:cNvPr id="1048886"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87" name="Content Placeholder 2"/>
          <p:cNvSpPr>
            <a:spLocks noGrp="1"/>
          </p:cNvSpPr>
          <p:nvPr>
            <p:ph idx="1"/>
          </p:nvPr>
        </p:nvSpPr>
        <p:spPr/>
        <p:txBody>
          <a:bodyPr>
            <a:normAutofit fontScale="96875" lnSpcReduction="10000"/>
          </a:bodyPr>
          <a:p>
            <a:pPr indent="0" marL="0">
              <a:buNone/>
            </a:pPr>
            <a:r>
              <a:rPr b="1" dirty="0" lang="en-US"/>
              <a:t>Management of </a:t>
            </a:r>
            <a:r>
              <a:rPr b="1" dirty="0" lang="en-US" err="1"/>
              <a:t>Labour</a:t>
            </a:r>
            <a:r>
              <a:rPr b="1" dirty="0" lang="en-US"/>
              <a:t> in Face Presentation</a:t>
            </a:r>
            <a:r>
              <a:rPr dirty="0" lang="en-US"/>
              <a:t> </a:t>
            </a:r>
          </a:p>
          <a:p>
            <a:r>
              <a:rPr dirty="0" lang="en-US"/>
              <a:t>Upon diagnosing the condition the first action you must take is to inform the doctor about the face presentation. Routine maternal and </a:t>
            </a:r>
            <a:r>
              <a:rPr dirty="0" lang="en-US" err="1"/>
              <a:t>foetal</a:t>
            </a:r>
            <a:r>
              <a:rPr dirty="0" lang="en-US"/>
              <a:t> condition observations are done as in normal </a:t>
            </a:r>
            <a:r>
              <a:rPr dirty="0" lang="en-US" err="1"/>
              <a:t>labour</a:t>
            </a:r>
            <a:r>
              <a:rPr dirty="0" lang="en-US"/>
              <a:t> (maternal pulse, </a:t>
            </a:r>
            <a:r>
              <a:rPr dirty="0" lang="en-US" err="1"/>
              <a:t>foetal</a:t>
            </a:r>
            <a:r>
              <a:rPr dirty="0" lang="en-US"/>
              <a:t> heart rate and contraction) half hourly. Blood pressure and temperature is done two hourly. Empty the urinary bladder every two hours.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516" name=""/>
        <p:cNvGrpSpPr/>
        <p:nvPr/>
      </p:nvGrpSpPr>
      <p:grpSpPr>
        <a:xfrm>
          <a:off x="0" y="0"/>
          <a:ext cx="0" cy="0"/>
          <a:chOff x="0" y="0"/>
          <a:chExt cx="0" cy="0"/>
        </a:xfrm>
      </p:grpSpPr>
      <p:sp>
        <p:nvSpPr>
          <p:cNvPr id="1048888"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89" name="Content Placeholder 2"/>
          <p:cNvSpPr>
            <a:spLocks noGrp="1"/>
          </p:cNvSpPr>
          <p:nvPr>
            <p:ph idx="1"/>
          </p:nvPr>
        </p:nvSpPr>
        <p:spPr/>
        <p:txBody>
          <a:bodyPr>
            <a:normAutofit fontScale="87500" lnSpcReduction="10000"/>
          </a:bodyPr>
          <a:p>
            <a:r>
              <a:rPr dirty="0" lang="en-US"/>
              <a:t>Vaginal examination to determine cervical dilation and descent of the head, is done every four hours to monitor progress of </a:t>
            </a:r>
            <a:r>
              <a:rPr dirty="0" lang="en-US" err="1"/>
              <a:t>labour</a:t>
            </a:r>
            <a:r>
              <a:rPr dirty="0" lang="en-US"/>
              <a:t>. </a:t>
            </a:r>
            <a:endParaRPr dirty="0" lang="en-US" smtClean="0"/>
          </a:p>
          <a:p>
            <a:r>
              <a:rPr dirty="0" lang="en-US" smtClean="0"/>
              <a:t>Take </a:t>
            </a:r>
            <a:r>
              <a:rPr dirty="0" lang="en-US"/>
              <a:t>care not to injure the </a:t>
            </a:r>
            <a:r>
              <a:rPr dirty="0" lang="en-US" err="1"/>
              <a:t>foetal</a:t>
            </a:r>
            <a:r>
              <a:rPr dirty="0" lang="en-US"/>
              <a:t> eyes. In </a:t>
            </a:r>
            <a:r>
              <a:rPr dirty="0" lang="en-US" err="1"/>
              <a:t>mento</a:t>
            </a:r>
            <a:r>
              <a:rPr dirty="0" lang="en-US"/>
              <a:t>-posterior positions, the midwife should note whether the </a:t>
            </a:r>
            <a:r>
              <a:rPr dirty="0" lang="en-US" err="1"/>
              <a:t>mentum</a:t>
            </a:r>
            <a:r>
              <a:rPr dirty="0" lang="en-US"/>
              <a:t> is lower than the </a:t>
            </a:r>
            <a:r>
              <a:rPr dirty="0" lang="en-US" err="1"/>
              <a:t>sinciput</a:t>
            </a:r>
            <a:r>
              <a:rPr dirty="0" lang="en-US"/>
              <a:t> since rotation and descent depends on this. </a:t>
            </a:r>
            <a:endParaRPr dirty="0" lang="en-US" smtClean="0"/>
          </a:p>
          <a:p>
            <a:r>
              <a:rPr dirty="0" lang="en-US" smtClean="0"/>
              <a:t>If </a:t>
            </a:r>
            <a:r>
              <a:rPr dirty="0" lang="en-US"/>
              <a:t>the head remains high despite good uterine contractions, the mother is prepared for caesarean section.</a:t>
            </a:r>
          </a:p>
          <a:p>
            <a:endParaRPr dirty="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89" name=""/>
        <p:cNvGrpSpPr/>
        <p:nvPr/>
      </p:nvGrpSpPr>
      <p:grpSpPr>
        <a:xfrm>
          <a:off x="0" y="0"/>
          <a:ext cx="0" cy="0"/>
          <a:chOff x="0" y="0"/>
          <a:chExt cx="0" cy="0"/>
        </a:xfrm>
      </p:grpSpPr>
      <p:sp>
        <p:nvSpPr>
          <p:cNvPr id="1048637" name="Title 1"/>
          <p:cNvSpPr>
            <a:spLocks noGrp="1"/>
          </p:cNvSpPr>
          <p:nvPr>
            <p:ph type="title"/>
          </p:nvPr>
        </p:nvSpPr>
        <p:spPr/>
        <p:txBody>
          <a:bodyPr>
            <a:normAutofit fontScale="90000"/>
          </a:bodyPr>
          <a:p>
            <a:r>
              <a:rPr b="1" dirty="0" i="1" lang="en-US"/>
              <a:t>Management of patients with pre-</a:t>
            </a:r>
            <a:r>
              <a:rPr b="1" dirty="0" i="1" lang="en-US" err="1"/>
              <a:t>eclampsia</a:t>
            </a:r>
            <a:r>
              <a:rPr b="1" dirty="0" i="1" lang="en-US"/>
              <a:t> /</a:t>
            </a:r>
            <a:r>
              <a:rPr b="1" dirty="0" i="1" lang="en-US" err="1"/>
              <a:t>eclampsia</a:t>
            </a:r>
            <a:r>
              <a:rPr b="1" dirty="0" i="1" lang="en-US"/>
              <a:t>. </a:t>
            </a:r>
            <a:endParaRPr dirty="0" i="1" lang="en-US"/>
          </a:p>
        </p:txBody>
      </p:sp>
      <p:sp>
        <p:nvSpPr>
          <p:cNvPr id="1048638" name="Content Placeholder 2"/>
          <p:cNvSpPr>
            <a:spLocks noGrp="1"/>
          </p:cNvSpPr>
          <p:nvPr>
            <p:ph idx="1"/>
          </p:nvPr>
        </p:nvSpPr>
        <p:spPr>
          <a:xfrm>
            <a:off x="1066800" y="1600779"/>
            <a:ext cx="7619527" cy="4342822"/>
          </a:xfrm>
        </p:spPr>
        <p:txBody>
          <a:bodyPr>
            <a:normAutofit fontScale="68750" lnSpcReduction="20000"/>
          </a:bodyPr>
          <a:p>
            <a:pPr indent="0" marL="0">
              <a:buNone/>
            </a:pPr>
            <a:r>
              <a:rPr b="1" dirty="0" sz="9600" lang="en-US"/>
              <a:t>General principles: </a:t>
            </a:r>
            <a:endParaRPr dirty="0" sz="9600" lang="en-US"/>
          </a:p>
          <a:p>
            <a:r>
              <a:rPr dirty="0" sz="6400" lang="en-US"/>
              <a:t>BP </a:t>
            </a:r>
            <a:r>
              <a:rPr dirty="0" sz="6400" lang="en-US" smtClean="0"/>
              <a:t>control</a:t>
            </a:r>
          </a:p>
          <a:p>
            <a:r>
              <a:rPr dirty="0" sz="6400" lang="en-US"/>
              <a:t>Control of </a:t>
            </a:r>
            <a:r>
              <a:rPr dirty="0" sz="6400" lang="en-US" smtClean="0"/>
              <a:t>seizures</a:t>
            </a:r>
          </a:p>
          <a:p>
            <a:r>
              <a:rPr dirty="0" sz="6400" lang="en-US"/>
              <a:t>Fluid management</a:t>
            </a:r>
            <a:endParaRPr dirty="0" sz="6400" lang="en-US" smtClean="0"/>
          </a:p>
          <a:p>
            <a:endParaRPr dirty="0" lang="en-US"/>
          </a:p>
          <a:p>
            <a:endParaRPr dirty="0" lang="en-US"/>
          </a:p>
          <a:p>
            <a:endParaRPr dirty="0" lang="en-US"/>
          </a:p>
          <a:p>
            <a:pPr indent="0" marL="0">
              <a:buNone/>
            </a:pPr>
            <a:r>
              <a:rPr dirty="0" lang="en-US" smtClean="0"/>
              <a:t> </a:t>
            </a:r>
            <a:endParaRPr dirty="0" lang="en-US"/>
          </a:p>
          <a:p>
            <a:endParaRPr dirty="0"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517" name=""/>
        <p:cNvGrpSpPr/>
        <p:nvPr/>
      </p:nvGrpSpPr>
      <p:grpSpPr>
        <a:xfrm>
          <a:off x="0" y="0"/>
          <a:ext cx="0" cy="0"/>
          <a:chOff x="0" y="0"/>
          <a:chExt cx="0" cy="0"/>
        </a:xfrm>
      </p:grpSpPr>
      <p:sp>
        <p:nvSpPr>
          <p:cNvPr id="1048890" name="Title 1"/>
          <p:cNvSpPr>
            <a:spLocks noGrp="1"/>
          </p:cNvSpPr>
          <p:nvPr>
            <p:ph type="title"/>
          </p:nvPr>
        </p:nvSpPr>
        <p:spPr/>
        <p:txBody>
          <a:bodyPr/>
          <a:p>
            <a:endParaRPr lang="en-US"/>
          </a:p>
        </p:txBody>
      </p:sp>
      <p:sp>
        <p:nvSpPr>
          <p:cNvPr id="1048891" name="Content Placeholder 2"/>
          <p:cNvSpPr>
            <a:spLocks noGrp="1"/>
          </p:cNvSpPr>
          <p:nvPr>
            <p:ph idx="1"/>
          </p:nvPr>
        </p:nvSpPr>
        <p:spPr/>
        <p:txBody>
          <a:bodyPr>
            <a:normAutofit fontScale="93750" lnSpcReduction="10000"/>
          </a:bodyPr>
          <a:p>
            <a:pPr indent="0" marL="0">
              <a:buNone/>
            </a:pPr>
            <a:r>
              <a:rPr b="1" dirty="0" lang="en-US"/>
              <a:t>Management </a:t>
            </a:r>
            <a:r>
              <a:rPr b="1" dirty="0" lang="en-US" smtClean="0"/>
              <a:t>of 2</a:t>
            </a:r>
            <a:r>
              <a:rPr baseline="30000" b="1" dirty="0" lang="en-US" smtClean="0"/>
              <a:t>nd</a:t>
            </a:r>
            <a:r>
              <a:rPr b="1" dirty="0" lang="en-US" smtClean="0"/>
              <a:t> stage of </a:t>
            </a:r>
            <a:r>
              <a:rPr b="1" dirty="0" lang="en-US" err="1"/>
              <a:t>Labour</a:t>
            </a:r>
            <a:r>
              <a:rPr b="1" dirty="0" lang="en-US"/>
              <a:t> in Face Presentation</a:t>
            </a:r>
            <a:endParaRPr dirty="0" lang="en-US"/>
          </a:p>
          <a:p>
            <a:pPr indent="0" marL="0">
              <a:buNone/>
            </a:pPr>
            <a:r>
              <a:rPr b="1" dirty="0" lang="en-US"/>
              <a:t>Face extends to the Perineum</a:t>
            </a:r>
            <a:r>
              <a:rPr dirty="0" lang="en-US"/>
              <a:t> </a:t>
            </a:r>
          </a:p>
          <a:p>
            <a:r>
              <a:rPr dirty="0" lang="en-US"/>
              <a:t>When the face extends to the perineum, give episiotomy to prevent extensive perineum tear</a:t>
            </a:r>
            <a:r>
              <a:rPr dirty="0" lang="en-US" smtClean="0"/>
              <a:t>.</a:t>
            </a:r>
            <a:r>
              <a:rPr b="1" dirty="0" lang="en-US"/>
              <a:t> </a:t>
            </a:r>
            <a:endParaRPr dirty="0" lang="en-US"/>
          </a:p>
          <a:p>
            <a:pPr indent="0" marL="0">
              <a:buNone/>
            </a:pPr>
            <a:r>
              <a:rPr b="1" dirty="0" lang="en-US"/>
              <a:t>Face appears at the Vulva</a:t>
            </a:r>
            <a:r>
              <a:rPr dirty="0" lang="en-US"/>
              <a:t> </a:t>
            </a:r>
          </a:p>
          <a:p>
            <a:r>
              <a:rPr dirty="0" lang="en-US"/>
              <a:t>When the face appears at the vulva, maintain extension by holding back the </a:t>
            </a:r>
            <a:r>
              <a:rPr dirty="0" lang="en-US" err="1"/>
              <a:t>sinciput</a:t>
            </a:r>
            <a:r>
              <a:rPr dirty="0" lang="en-US"/>
              <a:t> until the chin is delivered.</a:t>
            </a:r>
          </a:p>
          <a:p>
            <a:endParaRPr dirty="0"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518" name=""/>
        <p:cNvGrpSpPr/>
        <p:nvPr/>
      </p:nvGrpSpPr>
      <p:grpSpPr>
        <a:xfrm>
          <a:off x="0" y="0"/>
          <a:ext cx="0" cy="0"/>
          <a:chOff x="0" y="0"/>
          <a:chExt cx="0" cy="0"/>
        </a:xfrm>
      </p:grpSpPr>
      <p:sp>
        <p:nvSpPr>
          <p:cNvPr id="1048892" name="Title 1"/>
          <p:cNvSpPr>
            <a:spLocks noGrp="1"/>
          </p:cNvSpPr>
          <p:nvPr>
            <p:ph type="title"/>
          </p:nvPr>
        </p:nvSpPr>
        <p:spPr/>
        <p:txBody>
          <a:bodyPr/>
          <a:p>
            <a:endParaRPr lang="en-US"/>
          </a:p>
        </p:txBody>
      </p:sp>
      <p:pic>
        <p:nvPicPr>
          <p:cNvPr id="2097166" name="ia_el_18_innerEl" descr="The baby"/>
          <p:cNvPicPr>
            <a:picLocks noGrp="1"/>
          </p:cNvPicPr>
          <p:nvPr>
            <p:ph idx="1"/>
          </p:nvPr>
        </p:nvPicPr>
        <p:blipFill>
          <a:blip xmlns:r="http://schemas.openxmlformats.org/officeDocument/2006/relationships" r:embed="rId1"/>
          <a:srcRect/>
          <a:stretch>
            <a:fillRect/>
          </a:stretch>
        </p:blipFill>
        <p:spPr bwMode="auto">
          <a:xfrm>
            <a:off x="1371600" y="1371600"/>
            <a:ext cx="6324600" cy="5334000"/>
          </a:xfrm>
          <a:prstGeom prst="rect"/>
          <a:noFill/>
          <a:ln w="9525">
            <a:noFill/>
            <a:miter lim="800000"/>
            <a:headEnd/>
            <a:tailEnd/>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519" name=""/>
        <p:cNvGrpSpPr/>
        <p:nvPr/>
      </p:nvGrpSpPr>
      <p:grpSpPr>
        <a:xfrm>
          <a:off x="0" y="0"/>
          <a:ext cx="0" cy="0"/>
          <a:chOff x="0" y="0"/>
          <a:chExt cx="0" cy="0"/>
        </a:xfrm>
      </p:grpSpPr>
      <p:sp>
        <p:nvSpPr>
          <p:cNvPr id="1048893" name="Title 1"/>
          <p:cNvSpPr>
            <a:spLocks noGrp="1"/>
          </p:cNvSpPr>
          <p:nvPr>
            <p:ph type="title"/>
          </p:nvPr>
        </p:nvSpPr>
        <p:spPr/>
        <p:txBody>
          <a:bodyPr/>
          <a:p>
            <a:endParaRPr lang="en-US"/>
          </a:p>
        </p:txBody>
      </p:sp>
      <p:sp>
        <p:nvSpPr>
          <p:cNvPr id="1048894" name="Content Placeholder 2"/>
          <p:cNvSpPr>
            <a:spLocks noGrp="1"/>
          </p:cNvSpPr>
          <p:nvPr>
            <p:ph sz="half" idx="1"/>
          </p:nvPr>
        </p:nvSpPr>
        <p:spPr/>
        <p:txBody>
          <a:bodyPr>
            <a:normAutofit/>
          </a:bodyPr>
          <a:p>
            <a:pPr indent="0" marL="0">
              <a:buNone/>
            </a:pPr>
            <a:r>
              <a:rPr b="1" dirty="0" lang="en-US"/>
              <a:t>Chin has been delivered</a:t>
            </a:r>
            <a:r>
              <a:rPr dirty="0" lang="en-US"/>
              <a:t> </a:t>
            </a:r>
          </a:p>
          <a:p>
            <a:r>
              <a:rPr dirty="0" lang="en-US"/>
              <a:t>Once the chin has been delivered allow the occiput to sweep the perineum. In this way the </a:t>
            </a:r>
            <a:r>
              <a:rPr dirty="0" lang="en-US" err="1"/>
              <a:t>submento</a:t>
            </a:r>
            <a:r>
              <a:rPr dirty="0" lang="en-US"/>
              <a:t>-vertical diameter (11.5cm) distends the vaginal orifice, instead of the </a:t>
            </a:r>
            <a:r>
              <a:rPr dirty="0" lang="en-US" err="1"/>
              <a:t>mento</a:t>
            </a:r>
            <a:r>
              <a:rPr dirty="0" lang="en-US"/>
              <a:t> vertical diameter (13.5cm)</a:t>
            </a:r>
          </a:p>
        </p:txBody>
      </p:sp>
      <p:pic>
        <p:nvPicPr>
          <p:cNvPr id="2097167" name="ia_el_19_innerEl" descr="The baby"/>
          <p:cNvPicPr>
            <a:picLocks noGrp="1"/>
          </p:cNvPicPr>
          <p:nvPr>
            <p:ph sz="half" idx="2"/>
          </p:nvPr>
        </p:nvPicPr>
        <p:blipFill>
          <a:blip xmlns:r="http://schemas.openxmlformats.org/officeDocument/2006/relationships" r:embed="rId1"/>
          <a:stretch>
            <a:fillRect/>
          </a:stretch>
        </p:blipFill>
        <p:spPr bwMode="auto">
          <a:xfrm>
            <a:off x="6834187" y="3213100"/>
            <a:ext cx="1905000" cy="2095500"/>
          </a:xfrm>
          <a:prstGeom prst="rect"/>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520" name=""/>
        <p:cNvGrpSpPr/>
        <p:nvPr/>
      </p:nvGrpSpPr>
      <p:grpSpPr>
        <a:xfrm>
          <a:off x="0" y="0"/>
          <a:ext cx="0" cy="0"/>
          <a:chOff x="0" y="0"/>
          <a:chExt cx="0" cy="0"/>
        </a:xfrm>
      </p:grpSpPr>
      <p:sp>
        <p:nvSpPr>
          <p:cNvPr id="104889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896" name="Content Placeholder 2"/>
          <p:cNvSpPr>
            <a:spLocks noGrp="1"/>
          </p:cNvSpPr>
          <p:nvPr>
            <p:ph idx="1"/>
          </p:nvPr>
        </p:nvSpPr>
        <p:spPr/>
        <p:txBody>
          <a:bodyPr>
            <a:normAutofit fontScale="96875" lnSpcReduction="20000"/>
          </a:bodyPr>
          <a:p>
            <a:pPr indent="0" marL="0">
              <a:buNone/>
            </a:pPr>
            <a:r>
              <a:rPr b="1" dirty="0" lang="en-US"/>
              <a:t>Head is flexed completely</a:t>
            </a:r>
            <a:r>
              <a:rPr dirty="0" lang="en-US"/>
              <a:t> </a:t>
            </a:r>
          </a:p>
          <a:p>
            <a:r>
              <a:rPr dirty="0" lang="en-US"/>
              <a:t>The head is flexed completely and it is delivered.</a:t>
            </a:r>
          </a:p>
          <a:p>
            <a:r>
              <a:rPr dirty="0" lang="en-US"/>
              <a:t>Inform the doctor if the head does not descend in the second stage. In a </a:t>
            </a:r>
            <a:r>
              <a:rPr dirty="0" lang="en-US" err="1"/>
              <a:t>mento</a:t>
            </a:r>
            <a:r>
              <a:rPr dirty="0" lang="en-US"/>
              <a:t>-anterior position, it may be possible to deliver the baby using forceps. </a:t>
            </a:r>
          </a:p>
          <a:p>
            <a:r>
              <a:rPr dirty="0" lang="en-US"/>
              <a:t>If the head becomes impacted, or there is any suspicion of disproportion, a caesarean section will be necessary.</a:t>
            </a:r>
          </a:p>
          <a:p>
            <a:endParaRPr dirty="0"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521" name=""/>
        <p:cNvGrpSpPr/>
        <p:nvPr/>
      </p:nvGrpSpPr>
      <p:grpSpPr>
        <a:xfrm>
          <a:off x="0" y="0"/>
          <a:ext cx="0" cy="0"/>
          <a:chOff x="0" y="0"/>
          <a:chExt cx="0" cy="0"/>
        </a:xfrm>
      </p:grpSpPr>
      <p:sp>
        <p:nvSpPr>
          <p:cNvPr id="1048897" name="Title 1"/>
          <p:cNvSpPr>
            <a:spLocks noGrp="1"/>
          </p:cNvSpPr>
          <p:nvPr>
            <p:ph type="title"/>
          </p:nvPr>
        </p:nvSpPr>
        <p:spPr/>
        <p:txBody>
          <a:bodyPr/>
          <a:p>
            <a:endParaRPr lang="en-US"/>
          </a:p>
        </p:txBody>
      </p:sp>
      <p:pic>
        <p:nvPicPr>
          <p:cNvPr id="2097168" name="ia_el_21_innerEl" descr="The head delivered"/>
          <p:cNvPicPr>
            <a:picLocks noGrp="1"/>
          </p:cNvPicPr>
          <p:nvPr>
            <p:ph idx="1"/>
          </p:nvPr>
        </p:nvPicPr>
        <p:blipFill>
          <a:blip xmlns:r="http://schemas.openxmlformats.org/officeDocument/2006/relationships" r:embed="rId1"/>
          <a:stretch>
            <a:fillRect/>
          </a:stretch>
        </p:blipFill>
        <p:spPr bwMode="auto">
          <a:xfrm>
            <a:off x="3619500" y="2815431"/>
            <a:ext cx="1905000" cy="2095500"/>
          </a:xfrm>
          <a:prstGeom prst="rect"/>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522" name=""/>
        <p:cNvGrpSpPr/>
        <p:nvPr/>
      </p:nvGrpSpPr>
      <p:grpSpPr>
        <a:xfrm>
          <a:off x="0" y="0"/>
          <a:ext cx="0" cy="0"/>
          <a:chOff x="0" y="0"/>
          <a:chExt cx="0" cy="0"/>
        </a:xfrm>
      </p:grpSpPr>
      <p:sp>
        <p:nvSpPr>
          <p:cNvPr id="1048898" name="Title 1"/>
          <p:cNvSpPr>
            <a:spLocks noGrp="1"/>
          </p:cNvSpPr>
          <p:nvPr>
            <p:ph type="title"/>
          </p:nvPr>
        </p:nvSpPr>
        <p:spPr/>
        <p:txBody>
          <a:bodyPr/>
          <a:p>
            <a:r>
              <a:rPr b="1" dirty="0" i="1" lang="en-US" smtClean="0"/>
              <a:t>complications</a:t>
            </a:r>
            <a:endParaRPr b="1" dirty="0" i="1" lang="en-US"/>
          </a:p>
        </p:txBody>
      </p:sp>
      <p:sp>
        <p:nvSpPr>
          <p:cNvPr id="1048899" name="Content Placeholder 2"/>
          <p:cNvSpPr>
            <a:spLocks noGrp="1"/>
          </p:cNvSpPr>
          <p:nvPr>
            <p:ph idx="1"/>
          </p:nvPr>
        </p:nvSpPr>
        <p:spPr/>
        <p:txBody>
          <a:bodyPr>
            <a:normAutofit/>
          </a:bodyPr>
          <a:p>
            <a:r>
              <a:rPr b="1" dirty="0" lang="en-US"/>
              <a:t>Obstructed </a:t>
            </a:r>
            <a:r>
              <a:rPr b="1" dirty="0" lang="en-US" err="1"/>
              <a:t>Labour</a:t>
            </a:r>
            <a:r>
              <a:rPr dirty="0" lang="en-US"/>
              <a:t> </a:t>
            </a:r>
            <a:endParaRPr dirty="0" lang="en-US" smtClean="0"/>
          </a:p>
          <a:p>
            <a:r>
              <a:rPr b="1" dirty="0" lang="en-US" smtClean="0"/>
              <a:t>Cord Prolapse</a:t>
            </a:r>
          </a:p>
          <a:p>
            <a:r>
              <a:rPr b="1" dirty="0" lang="en-US"/>
              <a:t>Facial Bruising</a:t>
            </a:r>
            <a:r>
              <a:rPr dirty="0" lang="en-US"/>
              <a:t> </a:t>
            </a:r>
            <a:endParaRPr dirty="0" lang="en-US" smtClean="0"/>
          </a:p>
          <a:p>
            <a:r>
              <a:rPr b="1" dirty="0" lang="en-US" smtClean="0"/>
              <a:t>Cerebral </a:t>
            </a:r>
            <a:r>
              <a:rPr b="1" dirty="0" lang="en-US" err="1"/>
              <a:t>Haemorrhage</a:t>
            </a:r>
            <a:r>
              <a:rPr lang="en-US"/>
              <a:t> </a:t>
            </a:r>
            <a:endParaRPr lang="en-US" smtClean="0"/>
          </a:p>
          <a:p>
            <a:r>
              <a:rPr b="1" lang="en-US" smtClean="0"/>
              <a:t>Maternal </a:t>
            </a:r>
            <a:r>
              <a:rPr b="1" dirty="0" lang="en-US"/>
              <a:t>Trauma</a:t>
            </a:r>
            <a:r>
              <a:rPr dirty="0" lang="en-US"/>
              <a:t> </a:t>
            </a:r>
            <a:r>
              <a:rPr dirty="0" lang="en-US" smtClean="0"/>
              <a:t> </a:t>
            </a:r>
            <a:endParaRPr dirty="0" lang="en-US"/>
          </a:p>
          <a:p>
            <a:pPr indent="0" marL="0">
              <a:buNone/>
            </a:pPr>
            <a:endParaRPr dirty="0"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523" name=""/>
        <p:cNvGrpSpPr/>
        <p:nvPr/>
      </p:nvGrpSpPr>
      <p:grpSpPr>
        <a:xfrm>
          <a:off x="0" y="0"/>
          <a:ext cx="0" cy="0"/>
          <a:chOff x="0" y="0"/>
          <a:chExt cx="0" cy="0"/>
        </a:xfrm>
      </p:grpSpPr>
      <p:sp>
        <p:nvSpPr>
          <p:cNvPr id="1048900" name="Title 1"/>
          <p:cNvSpPr>
            <a:spLocks noGrp="1"/>
          </p:cNvSpPr>
          <p:nvPr>
            <p:ph type="title"/>
          </p:nvPr>
        </p:nvSpPr>
        <p:spPr/>
        <p:txBody>
          <a:bodyPr/>
          <a:p>
            <a:r>
              <a:rPr b="1" dirty="0" i="1" lang="en-US" smtClean="0"/>
              <a:t>Assignment…</a:t>
            </a:r>
            <a:endParaRPr b="1" dirty="0" i="1" lang="en-US"/>
          </a:p>
        </p:txBody>
      </p:sp>
      <p:sp>
        <p:nvSpPr>
          <p:cNvPr id="1048901" name="Content Placeholder 2"/>
          <p:cNvSpPr>
            <a:spLocks noGrp="1"/>
          </p:cNvSpPr>
          <p:nvPr>
            <p:ph idx="1"/>
          </p:nvPr>
        </p:nvSpPr>
        <p:spPr/>
        <p:txBody>
          <a:bodyPr>
            <a:normAutofit fontScale="96875" lnSpcReduction="20000"/>
          </a:bodyPr>
          <a:p>
            <a:r>
              <a:rPr dirty="0" lang="en-US" smtClean="0"/>
              <a:t>Read and Write notes on; brow presentation, shoulder presentation, unstable lie and compound presentation using the following headings-</a:t>
            </a:r>
          </a:p>
          <a:p>
            <a:pPr>
              <a:buFont typeface="Wingdings" pitchFamily="2" charset="2"/>
              <a:buChar char="Ø"/>
            </a:pPr>
            <a:r>
              <a:rPr dirty="0" lang="en-US" smtClean="0"/>
              <a:t>Causes</a:t>
            </a:r>
          </a:p>
          <a:p>
            <a:pPr>
              <a:buFont typeface="Wingdings" pitchFamily="2" charset="2"/>
              <a:buChar char="Ø"/>
            </a:pPr>
            <a:r>
              <a:rPr dirty="0" lang="en-US" smtClean="0"/>
              <a:t>Diagnosis; antenatal and </a:t>
            </a:r>
            <a:r>
              <a:rPr dirty="0" lang="en-US" err="1" smtClean="0"/>
              <a:t>labour</a:t>
            </a:r>
            <a:endParaRPr dirty="0" lang="en-US" smtClean="0"/>
          </a:p>
          <a:p>
            <a:pPr>
              <a:buFont typeface="Wingdings" pitchFamily="2" charset="2"/>
              <a:buChar char="Ø"/>
            </a:pPr>
            <a:r>
              <a:rPr dirty="0" lang="en-US" smtClean="0"/>
              <a:t>Mechanism of </a:t>
            </a:r>
            <a:r>
              <a:rPr dirty="0" lang="en-US" err="1" smtClean="0"/>
              <a:t>labour</a:t>
            </a:r>
            <a:r>
              <a:rPr dirty="0" lang="en-US" smtClean="0"/>
              <a:t> (where applicable)</a:t>
            </a:r>
          </a:p>
          <a:p>
            <a:pPr>
              <a:buFont typeface="Wingdings" pitchFamily="2" charset="2"/>
              <a:buChar char="Ø"/>
            </a:pPr>
            <a:r>
              <a:rPr dirty="0" lang="en-US" smtClean="0"/>
              <a:t>Management </a:t>
            </a:r>
          </a:p>
          <a:p>
            <a:pPr>
              <a:buFont typeface="Wingdings" pitchFamily="2" charset="2"/>
              <a:buChar char="Ø"/>
            </a:pPr>
            <a:r>
              <a:rPr dirty="0" lang="en-US" smtClean="0"/>
              <a:t>Possible outcome</a:t>
            </a:r>
          </a:p>
          <a:p>
            <a:pPr>
              <a:buFont typeface="Wingdings" pitchFamily="2" charset="2"/>
              <a:buChar char="Ø"/>
            </a:pPr>
            <a:r>
              <a:rPr dirty="0" lang="en-US" smtClean="0"/>
              <a:t>complications</a:t>
            </a:r>
            <a:endParaRPr dirty="0"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524" name=""/>
        <p:cNvGrpSpPr/>
        <p:nvPr/>
      </p:nvGrpSpPr>
      <p:grpSpPr>
        <a:xfrm>
          <a:off x="0" y="0"/>
          <a:ext cx="0" cy="0"/>
          <a:chOff x="0" y="0"/>
          <a:chExt cx="0" cy="0"/>
        </a:xfrm>
      </p:grpSpPr>
      <p:sp>
        <p:nvSpPr>
          <p:cNvPr id="1048902" name="Title 1"/>
          <p:cNvSpPr>
            <a:spLocks noGrp="1"/>
          </p:cNvSpPr>
          <p:nvPr>
            <p:ph type="title"/>
          </p:nvPr>
        </p:nvSpPr>
        <p:spPr/>
        <p:txBody>
          <a:bodyPr/>
          <a:p>
            <a:r>
              <a:rPr b="1" dirty="0" i="1" lang="en-US" smtClean="0"/>
              <a:t>Breech presentation</a:t>
            </a:r>
            <a:endParaRPr b="1" dirty="0" i="1" lang="en-US"/>
          </a:p>
        </p:txBody>
      </p:sp>
      <p:sp>
        <p:nvSpPr>
          <p:cNvPr id="1048903" name="Content Placeholder 2"/>
          <p:cNvSpPr>
            <a:spLocks noGrp="1"/>
          </p:cNvSpPr>
          <p:nvPr>
            <p:ph idx="1"/>
          </p:nvPr>
        </p:nvSpPr>
        <p:spPr/>
        <p:txBody>
          <a:bodyPr>
            <a:normAutofit/>
          </a:bodyPr>
          <a:p>
            <a:pPr indent="0" marL="0">
              <a:buNone/>
            </a:pPr>
            <a:r>
              <a:rPr dirty="0" lang="en-US"/>
              <a:t>In breech presentation, the </a:t>
            </a:r>
            <a:r>
              <a:rPr dirty="0" lang="en-US" err="1"/>
              <a:t>foetus</a:t>
            </a:r>
            <a:r>
              <a:rPr dirty="0" lang="en-US"/>
              <a:t> lies with the buttocks in the lower pole of the uterus, after 34 weeks of </a:t>
            </a:r>
            <a:r>
              <a:rPr dirty="0" lang="en-US" smtClean="0"/>
              <a:t>pregnancy. </a:t>
            </a:r>
          </a:p>
          <a:p>
            <a:pPr indent="0" marL="0">
              <a:buNone/>
            </a:pPr>
            <a:r>
              <a:rPr dirty="0" lang="en-US" smtClean="0"/>
              <a:t>The presenting diameter is the </a:t>
            </a:r>
            <a:r>
              <a:rPr dirty="0" lang="en-US" err="1" smtClean="0"/>
              <a:t>bitrochanteric</a:t>
            </a:r>
            <a:r>
              <a:rPr dirty="0" lang="en-US" smtClean="0"/>
              <a:t> (10cm) and the denominator is the sacrum.</a:t>
            </a:r>
            <a:endParaRPr dirty="0"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525" name=""/>
        <p:cNvGrpSpPr/>
        <p:nvPr/>
      </p:nvGrpSpPr>
      <p:grpSpPr>
        <a:xfrm>
          <a:off x="0" y="0"/>
          <a:ext cx="0" cy="0"/>
          <a:chOff x="0" y="0"/>
          <a:chExt cx="0" cy="0"/>
        </a:xfrm>
      </p:grpSpPr>
      <p:sp>
        <p:nvSpPr>
          <p:cNvPr id="1048904" name="Title 1"/>
          <p:cNvSpPr>
            <a:spLocks noGrp="1"/>
          </p:cNvSpPr>
          <p:nvPr>
            <p:ph type="title"/>
          </p:nvPr>
        </p:nvSpPr>
        <p:spPr/>
        <p:txBody>
          <a:bodyPr>
            <a:normAutofit/>
          </a:bodyPr>
          <a:p>
            <a:r>
              <a:rPr b="1" dirty="0" i="1" lang="en-US" smtClean="0"/>
              <a:t>Classification of breech</a:t>
            </a:r>
            <a:endParaRPr b="1" dirty="0" i="1" lang="en-US"/>
          </a:p>
        </p:txBody>
      </p:sp>
      <p:sp>
        <p:nvSpPr>
          <p:cNvPr id="1048905" name="Content Placeholder 2"/>
          <p:cNvSpPr>
            <a:spLocks noGrp="1"/>
          </p:cNvSpPr>
          <p:nvPr>
            <p:ph idx="1"/>
          </p:nvPr>
        </p:nvSpPr>
        <p:spPr/>
        <p:txBody>
          <a:bodyPr>
            <a:normAutofit fontScale="90625" lnSpcReduction="20000"/>
          </a:bodyPr>
          <a:p>
            <a:r>
              <a:rPr b="1" dirty="0" i="1" lang="en-US" smtClean="0"/>
              <a:t>Complete </a:t>
            </a:r>
            <a:r>
              <a:rPr b="1" dirty="0" i="1" lang="en-US"/>
              <a:t>breech;</a:t>
            </a:r>
            <a:r>
              <a:rPr dirty="0" lang="en-US"/>
              <a:t> the buttocks presents with the feet and legs flexed on the thighs and the thighs flexed on the abdomen.</a:t>
            </a:r>
          </a:p>
          <a:p>
            <a:pPr lvl="0"/>
            <a:r>
              <a:rPr b="1" dirty="0" i="1" lang="en-US"/>
              <a:t>Frank breech;</a:t>
            </a:r>
            <a:r>
              <a:rPr dirty="0" lang="en-US"/>
              <a:t> the buttocks present with the hips flexed and the legs extended against the abdomen and chest; this is the most common type of breech presentation.</a:t>
            </a:r>
          </a:p>
          <a:p>
            <a:pPr lvl="0"/>
            <a:r>
              <a:rPr b="1" dirty="0" i="1" lang="en-US" smtClean="0"/>
              <a:t>Footling breech;</a:t>
            </a:r>
            <a:r>
              <a:rPr dirty="0" lang="en-US" smtClean="0"/>
              <a:t> one or both feet present due to the fact that neither hips are fully flexed</a:t>
            </a:r>
            <a:endParaRPr b="1" dirty="0" i="1" lang="en-US"/>
          </a:p>
          <a:p>
            <a:r>
              <a:rPr b="1" dirty="0" i="1" lang="en-US" smtClean="0"/>
              <a:t>Knee presentation;</a:t>
            </a:r>
            <a:r>
              <a:rPr dirty="0" lang="en-US" smtClean="0"/>
              <a:t> rare and presents with one or both hips extended with the knees flexed</a:t>
            </a:r>
            <a:endParaRPr dirty="0"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526" name=""/>
        <p:cNvGrpSpPr/>
        <p:nvPr/>
      </p:nvGrpSpPr>
      <p:grpSpPr>
        <a:xfrm>
          <a:off x="0" y="0"/>
          <a:ext cx="0" cy="0"/>
          <a:chOff x="0" y="0"/>
          <a:chExt cx="0" cy="0"/>
        </a:xfrm>
      </p:grpSpPr>
      <p:sp>
        <p:nvSpPr>
          <p:cNvPr id="1048906" name="Title 1"/>
          <p:cNvSpPr>
            <a:spLocks noGrp="1"/>
          </p:cNvSpPr>
          <p:nvPr>
            <p:ph type="title"/>
          </p:nvPr>
        </p:nvSpPr>
        <p:spPr/>
        <p:txBody>
          <a:bodyPr/>
          <a:p>
            <a:r>
              <a:rPr b="1" dirty="0" i="1" lang="en-US" smtClean="0"/>
              <a:t>Causes of breech presentation</a:t>
            </a:r>
            <a:endParaRPr b="1" dirty="0" i="1" lang="en-US"/>
          </a:p>
        </p:txBody>
      </p:sp>
      <p:sp>
        <p:nvSpPr>
          <p:cNvPr id="1048907" name="Content Placeholder 2"/>
          <p:cNvSpPr>
            <a:spLocks noGrp="1"/>
          </p:cNvSpPr>
          <p:nvPr>
            <p:ph idx="1"/>
          </p:nvPr>
        </p:nvSpPr>
        <p:spPr/>
        <p:txBody>
          <a:bodyPr>
            <a:normAutofit lnSpcReduction="10000"/>
          </a:bodyPr>
          <a:p>
            <a:r>
              <a:rPr dirty="0" lang="en-US" smtClean="0"/>
              <a:t>Extended legs</a:t>
            </a:r>
          </a:p>
          <a:p>
            <a:r>
              <a:rPr dirty="0" lang="en-US" smtClean="0"/>
              <a:t>Pre-term </a:t>
            </a:r>
            <a:r>
              <a:rPr dirty="0" lang="en-US" err="1" smtClean="0"/>
              <a:t>labour</a:t>
            </a:r>
            <a:endParaRPr dirty="0" lang="en-US" smtClean="0"/>
          </a:p>
          <a:p>
            <a:r>
              <a:rPr dirty="0" lang="en-US" smtClean="0"/>
              <a:t>Multiple pregnancy</a:t>
            </a:r>
          </a:p>
          <a:p>
            <a:r>
              <a:rPr dirty="0" lang="en-US" err="1" smtClean="0"/>
              <a:t>Polyhydramnious</a:t>
            </a:r>
            <a:endParaRPr dirty="0" lang="en-US" smtClean="0"/>
          </a:p>
          <a:p>
            <a:r>
              <a:rPr dirty="0" lang="en-US" smtClean="0"/>
              <a:t>Hydrocephaly</a:t>
            </a:r>
          </a:p>
          <a:p>
            <a:r>
              <a:rPr dirty="0" lang="en-US" smtClean="0"/>
              <a:t>Uterine abnormalities such as septum or a fibroid</a:t>
            </a:r>
          </a:p>
          <a:p>
            <a:r>
              <a:rPr dirty="0" lang="en-US" smtClean="0"/>
              <a:t>Placenta </a:t>
            </a:r>
            <a:r>
              <a:rPr dirty="0" lang="en-US" err="1" smtClean="0"/>
              <a:t>previa</a:t>
            </a:r>
            <a:endParaRPr dirty="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90" name=""/>
        <p:cNvGrpSpPr/>
        <p:nvPr/>
      </p:nvGrpSpPr>
      <p:grpSpPr>
        <a:xfrm>
          <a:off x="0" y="0"/>
          <a:ext cx="0" cy="0"/>
          <a:chOff x="0" y="0"/>
          <a:chExt cx="0" cy="0"/>
        </a:xfrm>
      </p:grpSpPr>
      <p:sp>
        <p:nvSpPr>
          <p:cNvPr id="104863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40" name="Content Placeholder 2"/>
          <p:cNvSpPr>
            <a:spLocks noGrp="1"/>
          </p:cNvSpPr>
          <p:nvPr>
            <p:ph idx="1"/>
          </p:nvPr>
        </p:nvSpPr>
        <p:spPr>
          <a:xfrm>
            <a:off x="762000" y="1143000"/>
            <a:ext cx="7924327" cy="4983713"/>
          </a:xfrm>
        </p:spPr>
        <p:txBody>
          <a:bodyPr>
            <a:normAutofit/>
          </a:bodyPr>
          <a:p>
            <a:r>
              <a:rPr b="1" dirty="0" lang="en-US" smtClean="0"/>
              <a:t>Medication</a:t>
            </a:r>
          </a:p>
          <a:p>
            <a:pPr indent="0" marL="0">
              <a:buNone/>
            </a:pPr>
            <a:r>
              <a:rPr dirty="0" lang="en-US"/>
              <a:t>Anticonvulsants: </a:t>
            </a:r>
          </a:p>
          <a:p>
            <a:r>
              <a:rPr dirty="0" lang="en-US"/>
              <a:t>Magnesium </a:t>
            </a:r>
            <a:r>
              <a:rPr dirty="0" lang="en-US" err="1"/>
              <a:t>sulphate</a:t>
            </a:r>
            <a:r>
              <a:rPr dirty="0" lang="en-US" smtClean="0"/>
              <a:t>:</a:t>
            </a:r>
          </a:p>
          <a:p>
            <a:r>
              <a:rPr dirty="0" lang="en-US"/>
              <a:t>Phenytoin</a:t>
            </a:r>
            <a:r>
              <a:rPr dirty="0" lang="en-US" smtClean="0"/>
              <a:t>:</a:t>
            </a:r>
          </a:p>
          <a:p>
            <a:pPr indent="0" marL="0">
              <a:buNone/>
            </a:pPr>
            <a:r>
              <a:rPr dirty="0" lang="en-US" err="1" smtClean="0"/>
              <a:t>Antihypertensives</a:t>
            </a:r>
            <a:endParaRPr dirty="0" lang="en-US" smtClean="0"/>
          </a:p>
          <a:p>
            <a:r>
              <a:rPr dirty="0" lang="en-US"/>
              <a:t>Hydralazine (</a:t>
            </a:r>
            <a:r>
              <a:rPr dirty="0" lang="en-US" err="1"/>
              <a:t>Apresoline</a:t>
            </a:r>
            <a:r>
              <a:rPr dirty="0" lang="en-US" smtClean="0"/>
              <a:t>)</a:t>
            </a:r>
          </a:p>
          <a:p>
            <a:r>
              <a:rPr dirty="0" lang="en-US" smtClean="0"/>
              <a:t>Labetalol</a:t>
            </a:r>
          </a:p>
          <a:p>
            <a:r>
              <a:rPr dirty="0" lang="en-US" err="1"/>
              <a:t>Nifedipine</a:t>
            </a:r>
            <a:endParaRPr dirty="0"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527" name=""/>
        <p:cNvGrpSpPr/>
        <p:nvPr/>
      </p:nvGrpSpPr>
      <p:grpSpPr>
        <a:xfrm>
          <a:off x="0" y="0"/>
          <a:ext cx="0" cy="0"/>
          <a:chOff x="0" y="0"/>
          <a:chExt cx="0" cy="0"/>
        </a:xfrm>
      </p:grpSpPr>
      <p:sp>
        <p:nvSpPr>
          <p:cNvPr id="1048908" name="Title 1"/>
          <p:cNvSpPr>
            <a:spLocks noGrp="1"/>
          </p:cNvSpPr>
          <p:nvPr>
            <p:ph type="title"/>
          </p:nvPr>
        </p:nvSpPr>
        <p:spPr/>
        <p:txBody>
          <a:bodyPr/>
          <a:p>
            <a:r>
              <a:rPr b="1" dirty="0" i="1" lang="en-US" smtClean="0"/>
              <a:t>Diagnosis of breech</a:t>
            </a:r>
            <a:endParaRPr b="1" dirty="0" i="1" lang="en-US"/>
          </a:p>
        </p:txBody>
      </p:sp>
      <p:sp>
        <p:nvSpPr>
          <p:cNvPr id="1048909" name="Content Placeholder 2"/>
          <p:cNvSpPr>
            <a:spLocks noGrp="1"/>
          </p:cNvSpPr>
          <p:nvPr>
            <p:ph idx="1"/>
          </p:nvPr>
        </p:nvSpPr>
        <p:spPr/>
        <p:txBody>
          <a:bodyPr>
            <a:normAutofit fontScale="78125" lnSpcReduction="20000"/>
          </a:bodyPr>
          <a:p>
            <a:pPr lvl="0"/>
            <a:r>
              <a:rPr dirty="0" lang="en-US"/>
              <a:t>Previous history of breech, though this is not conclusive</a:t>
            </a:r>
          </a:p>
          <a:p>
            <a:pPr lvl="0"/>
            <a:r>
              <a:rPr dirty="0" lang="en-US"/>
              <a:t>On palpation at the fundus, a round, hard, </a:t>
            </a:r>
            <a:r>
              <a:rPr dirty="0" lang="en-US" err="1"/>
              <a:t>ballotable</a:t>
            </a:r>
            <a:r>
              <a:rPr dirty="0" lang="en-US"/>
              <a:t> mass is palpated</a:t>
            </a:r>
          </a:p>
          <a:p>
            <a:pPr lvl="0"/>
            <a:r>
              <a:rPr dirty="0" lang="en-US"/>
              <a:t>On auscultation, the </a:t>
            </a:r>
            <a:r>
              <a:rPr dirty="0" lang="en-US" err="1"/>
              <a:t>foetal</a:t>
            </a:r>
            <a:r>
              <a:rPr dirty="0" lang="en-US"/>
              <a:t> heart is heard above the level of the </a:t>
            </a:r>
            <a:r>
              <a:rPr dirty="0" lang="en-US" smtClean="0"/>
              <a:t>umbilicus</a:t>
            </a:r>
          </a:p>
          <a:p>
            <a:r>
              <a:rPr dirty="0" lang="en-US"/>
              <a:t>The </a:t>
            </a:r>
            <a:r>
              <a:rPr dirty="0" lang="en-US" err="1"/>
              <a:t>bitrochanteric</a:t>
            </a:r>
            <a:r>
              <a:rPr dirty="0" lang="en-US"/>
              <a:t> diameter (10cm) enters in the left oblique diameter of the pelvic brim. The sacrum points to the left </a:t>
            </a:r>
            <a:r>
              <a:rPr dirty="0" lang="en-US" err="1"/>
              <a:t>ilio-pectineal</a:t>
            </a:r>
            <a:r>
              <a:rPr dirty="0" lang="en-US"/>
              <a:t> eminence.</a:t>
            </a:r>
          </a:p>
          <a:p>
            <a:pPr indent="0" lvl="0" marL="0">
              <a:buNone/>
            </a:pPr>
            <a:endParaRPr dirty="0" lang="en-US"/>
          </a:p>
          <a:p>
            <a:pPr indent="0" marL="0">
              <a:buNone/>
            </a:pPr>
            <a:r>
              <a:rPr b="1" dirty="0" lang="en-US"/>
              <a:t> </a:t>
            </a:r>
            <a:endParaRPr dirty="0" lang="en-US"/>
          </a:p>
          <a:p>
            <a:pPr indent="0" marL="0">
              <a:buNone/>
            </a:pPr>
            <a:r>
              <a:rPr b="1" dirty="0" lang="en-US"/>
              <a:t> </a:t>
            </a:r>
            <a:endParaRPr dirty="0" lang="en-US"/>
          </a:p>
          <a:p>
            <a:pPr indent="0" marL="0">
              <a:buNone/>
            </a:pPr>
            <a:r>
              <a:rPr b="1" dirty="0" lang="en-US"/>
              <a:t> </a:t>
            </a:r>
            <a:endParaRPr dirty="0" lang="en-US"/>
          </a:p>
          <a:p>
            <a:endParaRPr dirty="0"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528" name=""/>
        <p:cNvGrpSpPr/>
        <p:nvPr/>
      </p:nvGrpSpPr>
      <p:grpSpPr>
        <a:xfrm>
          <a:off x="0" y="0"/>
          <a:ext cx="0" cy="0"/>
          <a:chOff x="0" y="0"/>
          <a:chExt cx="0" cy="0"/>
        </a:xfrm>
      </p:grpSpPr>
      <p:sp>
        <p:nvSpPr>
          <p:cNvPr id="1048910" name="Title 1"/>
          <p:cNvSpPr>
            <a:spLocks noGrp="1"/>
          </p:cNvSpPr>
          <p:nvPr>
            <p:ph type="title"/>
          </p:nvPr>
        </p:nvSpPr>
        <p:spPr/>
        <p:txBody>
          <a:bodyPr/>
          <a:p>
            <a:r>
              <a:rPr b="1" dirty="0" i="1" lang="en-US" smtClean="0"/>
              <a:t>Types of breech birth</a:t>
            </a:r>
            <a:endParaRPr b="1" dirty="0" i="1" lang="en-US"/>
          </a:p>
        </p:txBody>
      </p:sp>
      <p:sp>
        <p:nvSpPr>
          <p:cNvPr id="1048911" name="Content Placeholder 2"/>
          <p:cNvSpPr>
            <a:spLocks noGrp="1"/>
          </p:cNvSpPr>
          <p:nvPr>
            <p:ph idx="1"/>
          </p:nvPr>
        </p:nvSpPr>
        <p:spPr/>
        <p:txBody>
          <a:bodyPr>
            <a:normAutofit fontScale="96875" lnSpcReduction="20000"/>
          </a:bodyPr>
          <a:p>
            <a:r>
              <a:rPr b="1" dirty="0" i="1" lang="en-US" smtClean="0"/>
              <a:t>Spontaneous; </a:t>
            </a:r>
            <a:r>
              <a:rPr dirty="0" lang="en-US" smtClean="0"/>
              <a:t>occurs with little assistance from the attendant</a:t>
            </a:r>
          </a:p>
          <a:p>
            <a:r>
              <a:rPr b="1" dirty="0" i="1" lang="en-US" smtClean="0"/>
              <a:t>Assisted breech; </a:t>
            </a:r>
            <a:r>
              <a:rPr dirty="0" lang="en-US" smtClean="0"/>
              <a:t>the buttocks are born spontaneously, but some assistance is necessary for the birth of extended legs, arms and the head</a:t>
            </a:r>
          </a:p>
          <a:p>
            <a:r>
              <a:rPr b="1" dirty="0" i="1" lang="en-US" smtClean="0"/>
              <a:t>Breech extraction;</a:t>
            </a:r>
            <a:r>
              <a:rPr dirty="0" lang="en-US" smtClean="0"/>
              <a:t> this birth involves manipulating the fetal body by an experienced attendant in order to hasten the birth of  baby in emergency situation </a:t>
            </a:r>
            <a:endParaRPr b="1" dirty="0" i="1"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529" name=""/>
        <p:cNvGrpSpPr/>
        <p:nvPr/>
      </p:nvGrpSpPr>
      <p:grpSpPr>
        <a:xfrm>
          <a:off x="0" y="0"/>
          <a:ext cx="0" cy="0"/>
          <a:chOff x="0" y="0"/>
          <a:chExt cx="0" cy="0"/>
        </a:xfrm>
      </p:grpSpPr>
      <p:sp>
        <p:nvSpPr>
          <p:cNvPr id="1048912" name="Title 1"/>
          <p:cNvSpPr>
            <a:spLocks noGrp="1"/>
          </p:cNvSpPr>
          <p:nvPr>
            <p:ph type="title"/>
          </p:nvPr>
        </p:nvSpPr>
        <p:spPr/>
        <p:txBody>
          <a:bodyPr>
            <a:normAutofit fontScale="90000"/>
          </a:bodyPr>
          <a:p>
            <a:r>
              <a:rPr b="1" dirty="0" i="1" lang="en-US"/>
              <a:t>Mechanism of </a:t>
            </a:r>
            <a:r>
              <a:rPr b="1" dirty="0" i="1" lang="en-US" err="1"/>
              <a:t>Labour</a:t>
            </a:r>
            <a:r>
              <a:rPr b="1" dirty="0" i="1" lang="en-US"/>
              <a:t> in a Left </a:t>
            </a:r>
            <a:r>
              <a:rPr b="1" dirty="0" i="1" lang="en-US" err="1"/>
              <a:t>Sacro</a:t>
            </a:r>
            <a:r>
              <a:rPr b="1" dirty="0" i="1" lang="en-US"/>
              <a:t> Anterior (LSA) Position</a:t>
            </a:r>
            <a:endParaRPr dirty="0" i="1" lang="en-US"/>
          </a:p>
        </p:txBody>
      </p:sp>
      <p:pic>
        <p:nvPicPr>
          <p:cNvPr id="2097169" name="Picture 2"/>
          <p:cNvPicPr>
            <a:picLocks noChangeAspect="1" noGrp="1" noChangeArrowheads="1"/>
          </p:cNvPicPr>
          <p:nvPr>
            <p:ph idx="1"/>
          </p:nvPr>
        </p:nvPicPr>
        <p:blipFill>
          <a:blip xmlns:r="http://schemas.openxmlformats.org/officeDocument/2006/relationships" r:embed="rId1"/>
          <a:stretch>
            <a:fillRect/>
          </a:stretch>
        </p:blipFill>
        <p:spPr bwMode="auto">
          <a:xfrm>
            <a:off x="3190875" y="3182144"/>
            <a:ext cx="2762250" cy="1362075"/>
          </a:xfrm>
          <a:prstGeom prst="rect"/>
          <a:noFill/>
          <a:ln>
            <a:noFill/>
          </a:ln>
          <a:effec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530" name=""/>
        <p:cNvGrpSpPr/>
        <p:nvPr/>
      </p:nvGrpSpPr>
      <p:grpSpPr>
        <a:xfrm>
          <a:off x="0" y="0"/>
          <a:ext cx="0" cy="0"/>
          <a:chOff x="0" y="0"/>
          <a:chExt cx="0" cy="0"/>
        </a:xfrm>
      </p:grpSpPr>
      <p:sp>
        <p:nvSpPr>
          <p:cNvPr id="1048913" name="Title 1"/>
          <p:cNvSpPr>
            <a:spLocks noGrp="1"/>
          </p:cNvSpPr>
          <p:nvPr>
            <p:ph type="title"/>
          </p:nvPr>
        </p:nvSpPr>
        <p:spPr/>
        <p:txBody>
          <a:bodyPr/>
          <a:p>
            <a:r>
              <a:rPr b="1" dirty="0" i="1" lang="en-US" smtClean="0"/>
              <a:t>Mechanism of </a:t>
            </a:r>
            <a:r>
              <a:rPr b="1" dirty="0" i="1" lang="en-US" err="1" smtClean="0"/>
              <a:t>labour</a:t>
            </a:r>
            <a:endParaRPr b="1" dirty="0" i="1" lang="en-US"/>
          </a:p>
        </p:txBody>
      </p:sp>
      <p:sp>
        <p:nvSpPr>
          <p:cNvPr id="1048914" name="Content Placeholder 2"/>
          <p:cNvSpPr>
            <a:spLocks noGrp="1"/>
          </p:cNvSpPr>
          <p:nvPr>
            <p:ph idx="1"/>
          </p:nvPr>
        </p:nvSpPr>
        <p:spPr/>
        <p:txBody>
          <a:bodyPr>
            <a:normAutofit fontScale="81250" lnSpcReduction="20000"/>
          </a:bodyPr>
          <a:p>
            <a:pPr lvl="0"/>
            <a:r>
              <a:rPr dirty="0" lang="en-US"/>
              <a:t>Prepare the equipment for delivery</a:t>
            </a:r>
          </a:p>
          <a:p>
            <a:pPr lvl="0"/>
            <a:r>
              <a:rPr dirty="0" lang="en-US"/>
              <a:t>Prepare resuscitation trolley and drugs in case of an asphyxiated baby</a:t>
            </a:r>
          </a:p>
          <a:p>
            <a:r>
              <a:rPr dirty="0" lang="en-US"/>
              <a:t>Inform the obstetrician and </a:t>
            </a:r>
            <a:r>
              <a:rPr dirty="0" lang="en-US" err="1" smtClean="0"/>
              <a:t>paediatrician</a:t>
            </a:r>
            <a:endParaRPr dirty="0" lang="en-US" smtClean="0"/>
          </a:p>
          <a:p>
            <a:pPr indent="0" marL="0">
              <a:buNone/>
            </a:pPr>
            <a:r>
              <a:rPr b="1" dirty="0" lang="en-US"/>
              <a:t>Descent </a:t>
            </a:r>
            <a:endParaRPr dirty="0" lang="en-US"/>
          </a:p>
          <a:p>
            <a:r>
              <a:rPr dirty="0" lang="en-US"/>
              <a:t>This takes place with increasing compaction due to increased flexion of limbs. </a:t>
            </a:r>
          </a:p>
          <a:p>
            <a:pPr indent="0" marL="0">
              <a:buNone/>
            </a:pPr>
            <a:r>
              <a:rPr b="1" dirty="0" lang="en-US" smtClean="0"/>
              <a:t>Internal </a:t>
            </a:r>
            <a:r>
              <a:rPr b="1" dirty="0" lang="en-US"/>
              <a:t>Rotation of the Buttocks</a:t>
            </a:r>
            <a:r>
              <a:rPr dirty="0" lang="en-US"/>
              <a:t> </a:t>
            </a:r>
          </a:p>
          <a:p>
            <a:r>
              <a:rPr dirty="0" lang="en-US"/>
              <a:t>The anterior buttock reaches the pelvic floor first and rotates one eighth of a circle forwards along the right side of pelvis. The </a:t>
            </a:r>
            <a:r>
              <a:rPr dirty="0" lang="en-US" err="1"/>
              <a:t>bitrochanteric</a:t>
            </a:r>
            <a:r>
              <a:rPr dirty="0" lang="en-US"/>
              <a:t> diameter is now in the </a:t>
            </a:r>
            <a:br>
              <a:rPr dirty="0" lang="en-US"/>
            </a:br>
            <a:r>
              <a:rPr dirty="0" lang="en-US" err="1"/>
              <a:t>antero</a:t>
            </a:r>
            <a:r>
              <a:rPr dirty="0" lang="en-US"/>
              <a:t>-posterior diameter of the outlet.</a:t>
            </a:r>
          </a:p>
          <a:p>
            <a:endParaRPr dirty="0"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531" name=""/>
        <p:cNvGrpSpPr/>
        <p:nvPr/>
      </p:nvGrpSpPr>
      <p:grpSpPr>
        <a:xfrm>
          <a:off x="0" y="0"/>
          <a:ext cx="0" cy="0"/>
          <a:chOff x="0" y="0"/>
          <a:chExt cx="0" cy="0"/>
        </a:xfrm>
      </p:grpSpPr>
      <p:sp>
        <p:nvSpPr>
          <p:cNvPr id="104891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16" name="Content Placeholder 2"/>
          <p:cNvSpPr>
            <a:spLocks noGrp="1"/>
          </p:cNvSpPr>
          <p:nvPr>
            <p:ph idx="1"/>
          </p:nvPr>
        </p:nvSpPr>
        <p:spPr/>
        <p:txBody>
          <a:bodyPr>
            <a:normAutofit/>
          </a:bodyPr>
          <a:p>
            <a:pPr indent="0" marL="0">
              <a:buNone/>
            </a:pPr>
            <a:r>
              <a:rPr b="1" dirty="0" lang="en-US"/>
              <a:t>Lateral Flexion of the Body</a:t>
            </a:r>
            <a:r>
              <a:rPr dirty="0" lang="en-US"/>
              <a:t> </a:t>
            </a:r>
          </a:p>
          <a:p>
            <a:r>
              <a:rPr dirty="0" lang="en-US"/>
              <a:t>The anterior buttock escapes under the </a:t>
            </a:r>
            <a:r>
              <a:rPr dirty="0" lang="en-US" err="1"/>
              <a:t>symphysis</a:t>
            </a:r>
            <a:r>
              <a:rPr dirty="0" lang="en-US"/>
              <a:t> pubis. The posterior buttock sweeps the perineum and the buttocks are born by a movement of lateral flexion. </a:t>
            </a:r>
          </a:p>
          <a:p>
            <a:pPr indent="0" marL="0">
              <a:buNone/>
            </a:pPr>
            <a:r>
              <a:rPr b="1" dirty="0" lang="en-US" smtClean="0"/>
              <a:t>Restitution </a:t>
            </a:r>
            <a:r>
              <a:rPr b="1" dirty="0" lang="en-US"/>
              <a:t>of the Buttock</a:t>
            </a:r>
            <a:r>
              <a:rPr dirty="0" lang="en-US"/>
              <a:t> </a:t>
            </a:r>
          </a:p>
          <a:p>
            <a:r>
              <a:rPr dirty="0" lang="en-US"/>
              <a:t>The anterior buttock turns slightly to the patient’s </a:t>
            </a:r>
            <a:r>
              <a:rPr dirty="0" lang="en-US" smtClean="0"/>
              <a:t>right </a:t>
            </a:r>
            <a:r>
              <a:rPr dirty="0" lang="en-US"/>
              <a:t>side. </a:t>
            </a:r>
          </a:p>
          <a:p>
            <a:endParaRPr dirty="0"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532" name=""/>
        <p:cNvGrpSpPr/>
        <p:nvPr/>
      </p:nvGrpSpPr>
      <p:grpSpPr>
        <a:xfrm>
          <a:off x="0" y="0"/>
          <a:ext cx="0" cy="0"/>
          <a:chOff x="0" y="0"/>
          <a:chExt cx="0" cy="0"/>
        </a:xfrm>
      </p:grpSpPr>
      <p:sp>
        <p:nvSpPr>
          <p:cNvPr id="1048917"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18" name="Content Placeholder 2"/>
          <p:cNvSpPr>
            <a:spLocks noGrp="1"/>
          </p:cNvSpPr>
          <p:nvPr>
            <p:ph idx="1"/>
          </p:nvPr>
        </p:nvSpPr>
        <p:spPr/>
        <p:txBody>
          <a:bodyPr/>
          <a:p>
            <a:pPr indent="0" marL="0">
              <a:buNone/>
            </a:pPr>
            <a:r>
              <a:rPr b="1" dirty="0" lang="en-US"/>
              <a:t>Internal Rotation of the Shoulders</a:t>
            </a:r>
            <a:r>
              <a:rPr dirty="0" lang="en-US"/>
              <a:t> </a:t>
            </a:r>
          </a:p>
          <a:p>
            <a:r>
              <a:rPr dirty="0" lang="en-US"/>
              <a:t>The shoulders enter in the same oblique diameter of the brim as the buttocks. The anterior shoulder rotates forwards one eighth of a circle along the right side of the pelvis and escapes under the </a:t>
            </a:r>
            <a:r>
              <a:rPr dirty="0" lang="en-US" err="1"/>
              <a:t>symphysis</a:t>
            </a:r>
            <a:r>
              <a:rPr dirty="0" lang="en-US"/>
              <a:t> pubis. The posterior shoulder sweeps the perineum and the shoulders are born.</a:t>
            </a:r>
          </a:p>
          <a:p>
            <a:endParaRPr dirty="0"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533" name=""/>
        <p:cNvGrpSpPr/>
        <p:nvPr/>
      </p:nvGrpSpPr>
      <p:grpSpPr>
        <a:xfrm>
          <a:off x="0" y="0"/>
          <a:ext cx="0" cy="0"/>
          <a:chOff x="0" y="0"/>
          <a:chExt cx="0" cy="0"/>
        </a:xfrm>
      </p:grpSpPr>
      <p:sp>
        <p:nvSpPr>
          <p:cNvPr id="104891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20" name="Content Placeholder 2"/>
          <p:cNvSpPr>
            <a:spLocks noGrp="1"/>
          </p:cNvSpPr>
          <p:nvPr>
            <p:ph idx="1"/>
          </p:nvPr>
        </p:nvSpPr>
        <p:spPr/>
        <p:txBody>
          <a:bodyPr>
            <a:normAutofit fontScale="90625" lnSpcReduction="10000"/>
          </a:bodyPr>
          <a:p>
            <a:pPr indent="0" marL="0">
              <a:buNone/>
            </a:pPr>
            <a:r>
              <a:rPr b="1" dirty="0" lang="en-US"/>
              <a:t>Internal Rotation of the Head</a:t>
            </a:r>
            <a:r>
              <a:rPr dirty="0" lang="en-US"/>
              <a:t> </a:t>
            </a:r>
          </a:p>
          <a:p>
            <a:r>
              <a:rPr dirty="0" lang="en-US"/>
              <a:t>The head enters in the transverse diameter of the pelvic brim. The occiput rotates along the left or right side of the pelvis. The sub-occipital region (nape of the neck) impinges under surface of the </a:t>
            </a:r>
            <a:r>
              <a:rPr dirty="0" lang="en-US" err="1"/>
              <a:t>symphysis</a:t>
            </a:r>
            <a:r>
              <a:rPr dirty="0" lang="en-US"/>
              <a:t> pubis.</a:t>
            </a:r>
          </a:p>
          <a:p>
            <a:pPr indent="0" marL="0">
              <a:buNone/>
            </a:pPr>
            <a:r>
              <a:rPr b="1" dirty="0" lang="en-US" smtClean="0"/>
              <a:t>External </a:t>
            </a:r>
            <a:r>
              <a:rPr b="1" dirty="0" lang="en-US"/>
              <a:t>Rotation of the Body</a:t>
            </a:r>
            <a:r>
              <a:rPr dirty="0" lang="en-US"/>
              <a:t> </a:t>
            </a:r>
          </a:p>
          <a:p>
            <a:r>
              <a:rPr dirty="0" lang="en-US"/>
              <a:t>The body turns so that the back is uppermost, a movement which accompanies internal rotation </a:t>
            </a:r>
            <a:br>
              <a:rPr dirty="0" lang="en-US"/>
            </a:br>
            <a:r>
              <a:rPr dirty="0" lang="en-US"/>
              <a:t>of the head.</a:t>
            </a:r>
          </a:p>
          <a:p>
            <a:endParaRPr dirty="0"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534" name=""/>
        <p:cNvGrpSpPr/>
        <p:nvPr/>
      </p:nvGrpSpPr>
      <p:grpSpPr>
        <a:xfrm>
          <a:off x="0" y="0"/>
          <a:ext cx="0" cy="0"/>
          <a:chOff x="0" y="0"/>
          <a:chExt cx="0" cy="0"/>
        </a:xfrm>
      </p:grpSpPr>
      <p:sp>
        <p:nvSpPr>
          <p:cNvPr id="1048921"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22" name="Content Placeholder 2"/>
          <p:cNvSpPr>
            <a:spLocks noGrp="1"/>
          </p:cNvSpPr>
          <p:nvPr>
            <p:ph idx="1"/>
          </p:nvPr>
        </p:nvSpPr>
        <p:spPr/>
        <p:txBody>
          <a:bodyPr/>
          <a:p>
            <a:pPr indent="0" marL="0">
              <a:buNone/>
            </a:pPr>
            <a:r>
              <a:rPr b="1" dirty="0" lang="en-US"/>
              <a:t>Birth of the Head</a:t>
            </a:r>
            <a:r>
              <a:rPr dirty="0" lang="en-US"/>
              <a:t> </a:t>
            </a:r>
          </a:p>
          <a:p>
            <a:r>
              <a:rPr dirty="0" lang="en-US"/>
              <a:t>The chin, face and </a:t>
            </a:r>
            <a:r>
              <a:rPr dirty="0" lang="en-US" err="1"/>
              <a:t>sinciput</a:t>
            </a:r>
            <a:r>
              <a:rPr dirty="0" lang="en-US"/>
              <a:t> sweep the perineum and the head is born in flexed attitude.</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535" name=""/>
        <p:cNvGrpSpPr/>
        <p:nvPr/>
      </p:nvGrpSpPr>
      <p:grpSpPr>
        <a:xfrm>
          <a:off x="0" y="0"/>
          <a:ext cx="0" cy="0"/>
          <a:chOff x="0" y="0"/>
          <a:chExt cx="0" cy="0"/>
        </a:xfrm>
      </p:grpSpPr>
      <p:sp>
        <p:nvSpPr>
          <p:cNvPr id="1048923" name="Title 1"/>
          <p:cNvSpPr>
            <a:spLocks noGrp="1"/>
          </p:cNvSpPr>
          <p:nvPr>
            <p:ph type="title"/>
          </p:nvPr>
        </p:nvSpPr>
        <p:spPr/>
        <p:txBody>
          <a:bodyPr/>
          <a:p>
            <a:r>
              <a:rPr b="1" dirty="0" i="1" lang="en-US" smtClean="0"/>
              <a:t>Management of complete breech</a:t>
            </a:r>
            <a:endParaRPr b="1" dirty="0" i="1" lang="en-US"/>
          </a:p>
        </p:txBody>
      </p:sp>
      <p:sp>
        <p:nvSpPr>
          <p:cNvPr id="1048924" name="Content Placeholder 2"/>
          <p:cNvSpPr>
            <a:spLocks noGrp="1"/>
          </p:cNvSpPr>
          <p:nvPr>
            <p:ph idx="1"/>
          </p:nvPr>
        </p:nvSpPr>
        <p:spPr/>
        <p:txBody>
          <a:bodyPr>
            <a:normAutofit fontScale="81250" lnSpcReduction="10000"/>
          </a:bodyPr>
          <a:p>
            <a:pPr indent="0" marL="0">
              <a:buNone/>
            </a:pPr>
            <a:r>
              <a:rPr dirty="0" lang="en-US"/>
              <a:t>The following procedure should be followed when delivering the complete breech:</a:t>
            </a:r>
          </a:p>
          <a:p>
            <a:pPr lvl="0"/>
            <a:r>
              <a:rPr dirty="0" lang="en-US"/>
              <a:t>Mother’s buttocks are positioned at the edge of the bed to allow the baby to hang and apply supra-pubic pressure to the head if required</a:t>
            </a:r>
          </a:p>
          <a:p>
            <a:pPr lvl="0"/>
            <a:r>
              <a:rPr dirty="0" lang="en-US"/>
              <a:t>Give episiotomy when the buttocks extend the perineum, to avoid compression of a </a:t>
            </a:r>
            <a:r>
              <a:rPr dirty="0" lang="en-US" err="1"/>
              <a:t>moulded</a:t>
            </a:r>
            <a:r>
              <a:rPr dirty="0" lang="en-US"/>
              <a:t> head</a:t>
            </a:r>
          </a:p>
          <a:p>
            <a:pPr lvl="0"/>
            <a:r>
              <a:rPr dirty="0" lang="en-US"/>
              <a:t>The buttocks should be expelled by an aided bearing down effort of the mother</a:t>
            </a:r>
          </a:p>
          <a:p>
            <a:pPr lvl="0"/>
            <a:r>
              <a:rPr dirty="0" lang="en-US"/>
              <a:t>With the same contraction the baby is born up to the umbilicus</a:t>
            </a:r>
          </a:p>
          <a:p>
            <a:endParaRPr dirty="0"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536" name=""/>
        <p:cNvGrpSpPr/>
        <p:nvPr/>
      </p:nvGrpSpPr>
      <p:grpSpPr>
        <a:xfrm>
          <a:off x="0" y="0"/>
          <a:ext cx="0" cy="0"/>
          <a:chOff x="0" y="0"/>
          <a:chExt cx="0" cy="0"/>
        </a:xfrm>
      </p:grpSpPr>
      <p:sp>
        <p:nvSpPr>
          <p:cNvPr id="104892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26" name="Content Placeholder 2"/>
          <p:cNvSpPr>
            <a:spLocks noGrp="1"/>
          </p:cNvSpPr>
          <p:nvPr>
            <p:ph idx="1"/>
          </p:nvPr>
        </p:nvSpPr>
        <p:spPr/>
        <p:txBody>
          <a:bodyPr>
            <a:normAutofit fontScale="90625" lnSpcReduction="20000"/>
          </a:bodyPr>
          <a:p>
            <a:pPr lvl="0"/>
            <a:r>
              <a:rPr dirty="0" lang="en-US"/>
              <a:t>Pull a loop of cord to prevent traction of the cord. The cord should be handled gently to avoid inducing spasm and should be nipped under the pubic arch to avoid anoxia</a:t>
            </a:r>
          </a:p>
          <a:p>
            <a:pPr lvl="0"/>
            <a:r>
              <a:rPr dirty="0" lang="en-US"/>
              <a:t>Check if elbows are on the chest as is the case with complete breech</a:t>
            </a:r>
          </a:p>
          <a:p>
            <a:pPr lvl="0"/>
            <a:r>
              <a:rPr dirty="0" lang="en-US"/>
              <a:t>The midwife can assist the expulsion of the shoulder by wrapping a small towel around the baby's hips as it is slippery and loses heat</a:t>
            </a:r>
          </a:p>
          <a:p>
            <a:pPr lvl="0"/>
            <a:r>
              <a:rPr dirty="0" lang="en-US"/>
              <a:t>Hold the baby by the iliac crest to avoid crushing of liver and spleen</a:t>
            </a:r>
          </a:p>
          <a:p>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391" name=""/>
        <p:cNvGrpSpPr/>
        <p:nvPr/>
      </p:nvGrpSpPr>
      <p:grpSpPr>
        <a:xfrm>
          <a:off x="0" y="0"/>
          <a:ext cx="0" cy="0"/>
          <a:chOff x="0" y="0"/>
          <a:chExt cx="0" cy="0"/>
        </a:xfrm>
      </p:grpSpPr>
      <p:sp>
        <p:nvSpPr>
          <p:cNvPr id="1048641" name="Title 1"/>
          <p:cNvSpPr>
            <a:spLocks noGrp="1"/>
          </p:cNvSpPr>
          <p:nvPr>
            <p:ph type="title"/>
          </p:nvPr>
        </p:nvSpPr>
        <p:spPr/>
        <p:txBody>
          <a:bodyPr/>
          <a:p>
            <a:r>
              <a:rPr b="1" dirty="0" i="1" lang="en-US" smtClean="0"/>
              <a:t>Magnesium </a:t>
            </a:r>
            <a:r>
              <a:rPr b="1" dirty="0" i="1" lang="en-US" err="1" smtClean="0"/>
              <a:t>sulphate</a:t>
            </a:r>
            <a:r>
              <a:rPr b="1" dirty="0" i="1" lang="en-US" smtClean="0"/>
              <a:t> dosage</a:t>
            </a:r>
            <a:endParaRPr b="1" dirty="0" i="1" lang="en-US"/>
          </a:p>
        </p:txBody>
      </p:sp>
      <p:sp>
        <p:nvSpPr>
          <p:cNvPr id="1048642" name="Content Placeholder 2"/>
          <p:cNvSpPr>
            <a:spLocks noGrp="1"/>
          </p:cNvSpPr>
          <p:nvPr>
            <p:ph idx="1"/>
          </p:nvPr>
        </p:nvSpPr>
        <p:spPr>
          <a:xfrm>
            <a:off x="914400" y="1600778"/>
            <a:ext cx="7771927" cy="4525935"/>
          </a:xfrm>
        </p:spPr>
        <p:txBody>
          <a:bodyPr/>
          <a:p>
            <a:r>
              <a:rPr dirty="0" lang="en-US" smtClean="0"/>
              <a:t>Loading dose: IV 4g 20% solution slowly over 15 mins10 g 50% IM(5g in each buttock with 1 ml 2% lignocaine</a:t>
            </a:r>
          </a:p>
          <a:p>
            <a:r>
              <a:rPr dirty="0" lang="en-US" smtClean="0"/>
              <a:t>Then </a:t>
            </a:r>
            <a:r>
              <a:rPr dirty="0" lang="en-US" err="1" smtClean="0"/>
              <a:t>maintainance</a:t>
            </a:r>
            <a:r>
              <a:rPr dirty="0" lang="en-US" smtClean="0"/>
              <a:t> dose: 5g IM 4 hourly</a:t>
            </a:r>
          </a:p>
          <a:p>
            <a:r>
              <a:rPr dirty="0" lang="en-US" smtClean="0"/>
              <a:t>NB- IV </a:t>
            </a:r>
            <a:r>
              <a:rPr dirty="0" lang="en-US" err="1" smtClean="0"/>
              <a:t>maintainance</a:t>
            </a:r>
            <a:r>
              <a:rPr dirty="0" lang="en-US" smtClean="0"/>
              <a:t> dose of 1g 20% per hour in 24 hours should only be applied if IV pump is available to avoid toxicity and complications</a:t>
            </a:r>
            <a:endParaRPr dirty="0" 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537" name=""/>
        <p:cNvGrpSpPr/>
        <p:nvPr/>
      </p:nvGrpSpPr>
      <p:grpSpPr>
        <a:xfrm>
          <a:off x="0" y="0"/>
          <a:ext cx="0" cy="0"/>
          <a:chOff x="0" y="0"/>
          <a:chExt cx="0" cy="0"/>
        </a:xfrm>
      </p:grpSpPr>
      <p:sp>
        <p:nvSpPr>
          <p:cNvPr id="1048927"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28" name="Content Placeholder 2"/>
          <p:cNvSpPr>
            <a:spLocks noGrp="1"/>
          </p:cNvSpPr>
          <p:nvPr>
            <p:ph idx="1"/>
          </p:nvPr>
        </p:nvSpPr>
        <p:spPr/>
        <p:txBody>
          <a:bodyPr>
            <a:normAutofit fontScale="90625" lnSpcReduction="20000"/>
          </a:bodyPr>
          <a:p>
            <a:pPr indent="0" marL="0">
              <a:buNone/>
            </a:pPr>
            <a:r>
              <a:rPr dirty="0" lang="en-US"/>
              <a:t>The procedure continues:</a:t>
            </a:r>
          </a:p>
          <a:p>
            <a:pPr lvl="0"/>
            <a:r>
              <a:rPr dirty="0" lang="en-US"/>
              <a:t>While the uterus is contracting and the </a:t>
            </a:r>
            <a:br>
              <a:rPr dirty="0" lang="en-US"/>
            </a:br>
            <a:r>
              <a:rPr dirty="0" lang="en-US"/>
              <a:t>woman pushing, the anterior shoulder </a:t>
            </a:r>
            <a:br>
              <a:rPr dirty="0" lang="en-US"/>
            </a:br>
            <a:r>
              <a:rPr dirty="0" lang="en-US"/>
              <a:t>escapes under the </a:t>
            </a:r>
            <a:r>
              <a:rPr dirty="0" lang="en-US" err="1"/>
              <a:t>symphysis</a:t>
            </a:r>
            <a:r>
              <a:rPr dirty="0" lang="en-US"/>
              <a:t> pubis</a:t>
            </a:r>
          </a:p>
          <a:p>
            <a:pPr lvl="0"/>
            <a:r>
              <a:rPr dirty="0" lang="en-US"/>
              <a:t>Elevate the buttocks to allow the posterior </a:t>
            </a:r>
            <a:br>
              <a:rPr dirty="0" lang="en-US"/>
            </a:br>
            <a:r>
              <a:rPr dirty="0" lang="en-US"/>
              <a:t>shoulder to sweep the perineum</a:t>
            </a:r>
          </a:p>
          <a:p>
            <a:pPr lvl="0"/>
            <a:r>
              <a:rPr dirty="0" lang="en-US"/>
              <a:t>The back should be in the uppermost position </a:t>
            </a:r>
            <a:br>
              <a:rPr dirty="0" lang="en-US"/>
            </a:br>
            <a:r>
              <a:rPr dirty="0" lang="en-US"/>
              <a:t>until the shoulders are born</a:t>
            </a:r>
          </a:p>
          <a:p>
            <a:pPr lvl="0"/>
            <a:r>
              <a:rPr dirty="0" lang="en-US"/>
              <a:t>As soon as the shoulders are born, let the </a:t>
            </a:r>
            <a:br>
              <a:rPr dirty="0" lang="en-US"/>
            </a:br>
            <a:r>
              <a:rPr dirty="0" lang="en-US"/>
              <a:t>baby hang by its weight for one or two minutes</a:t>
            </a:r>
          </a:p>
          <a:p>
            <a:endParaRPr dirty="0"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538" name=""/>
        <p:cNvGrpSpPr/>
        <p:nvPr/>
      </p:nvGrpSpPr>
      <p:grpSpPr>
        <a:xfrm>
          <a:off x="0" y="0"/>
          <a:ext cx="0" cy="0"/>
          <a:chOff x="0" y="0"/>
          <a:chExt cx="0" cy="0"/>
        </a:xfrm>
      </p:grpSpPr>
      <p:sp>
        <p:nvSpPr>
          <p:cNvPr id="1048929" name="Title 1"/>
          <p:cNvSpPr>
            <a:spLocks noGrp="1"/>
          </p:cNvSpPr>
          <p:nvPr>
            <p:ph type="title"/>
          </p:nvPr>
        </p:nvSpPr>
        <p:spPr/>
        <p:txBody>
          <a:bodyPr/>
          <a:p>
            <a:r>
              <a:rPr b="1" dirty="0" i="1" lang="en-US" smtClean="0"/>
              <a:t>The birth of the after-coming head</a:t>
            </a:r>
            <a:endParaRPr b="1" dirty="0" i="1" lang="en-US"/>
          </a:p>
        </p:txBody>
      </p:sp>
      <p:sp>
        <p:nvSpPr>
          <p:cNvPr id="1048930" name="Content Placeholder 2"/>
          <p:cNvSpPr>
            <a:spLocks noGrp="1"/>
          </p:cNvSpPr>
          <p:nvPr>
            <p:ph idx="1"/>
          </p:nvPr>
        </p:nvSpPr>
        <p:spPr/>
        <p:txBody>
          <a:bodyPr>
            <a:normAutofit fontScale="96875" lnSpcReduction="20000"/>
          </a:bodyPr>
          <a:p>
            <a:pPr lvl="0"/>
            <a:r>
              <a:rPr b="1" dirty="0" i="1" lang="en-US" smtClean="0"/>
              <a:t>Burns </a:t>
            </a:r>
            <a:r>
              <a:rPr b="1" dirty="0" i="1" lang="en-US" err="1" smtClean="0"/>
              <a:t>marshall</a:t>
            </a:r>
            <a:r>
              <a:rPr b="1" dirty="0" i="1" lang="en-US" smtClean="0"/>
              <a:t> </a:t>
            </a:r>
            <a:r>
              <a:rPr b="1" dirty="0" i="1" lang="en-US" err="1" smtClean="0"/>
              <a:t>manoeuvre;</a:t>
            </a:r>
            <a:r>
              <a:rPr dirty="0" lang="en-US" err="1" smtClean="0"/>
              <a:t>When</a:t>
            </a:r>
            <a:r>
              <a:rPr dirty="0" lang="en-US" smtClean="0"/>
              <a:t> </a:t>
            </a:r>
            <a:r>
              <a:rPr dirty="0" lang="en-US"/>
              <a:t>the hairline appears, grasp the baby </a:t>
            </a:r>
            <a:r>
              <a:rPr dirty="0" lang="en-US" smtClean="0"/>
              <a:t>by </a:t>
            </a:r>
            <a:r>
              <a:rPr dirty="0" lang="en-US"/>
              <a:t>the feet and hold the stretch, applying </a:t>
            </a:r>
            <a:r>
              <a:rPr dirty="0" lang="en-US" smtClean="0"/>
              <a:t>sufficient </a:t>
            </a:r>
            <a:r>
              <a:rPr dirty="0" lang="en-US"/>
              <a:t>traction to prevent fracture of </a:t>
            </a:r>
            <a:r>
              <a:rPr dirty="0" lang="en-US" smtClean="0"/>
              <a:t>the </a:t>
            </a:r>
            <a:r>
              <a:rPr dirty="0" lang="en-US"/>
              <a:t>neck</a:t>
            </a:r>
          </a:p>
          <a:p>
            <a:pPr lvl="0"/>
            <a:r>
              <a:rPr dirty="0" lang="en-US"/>
              <a:t>Move the feet through an arch of 180° until </a:t>
            </a:r>
            <a:r>
              <a:rPr dirty="0" lang="en-US" smtClean="0"/>
              <a:t>the </a:t>
            </a:r>
            <a:r>
              <a:rPr dirty="0" lang="en-US"/>
              <a:t>mouth and nose are free at the </a:t>
            </a:r>
            <a:r>
              <a:rPr dirty="0" lang="en-US" smtClean="0"/>
              <a:t>vulva</a:t>
            </a:r>
            <a:endParaRPr dirty="0" lang="en-US"/>
          </a:p>
          <a:p>
            <a:pPr lvl="0"/>
            <a:r>
              <a:rPr dirty="0" lang="en-US"/>
              <a:t>At this stage, ask the mother to pant through an open mouth, 'breathing out the head'. One or two minutes should elapse to allow slow delivery of the vault of the head to prevent a </a:t>
            </a:r>
            <a:r>
              <a:rPr dirty="0" lang="en-US" err="1"/>
              <a:t>tentorial</a:t>
            </a:r>
            <a:r>
              <a:rPr dirty="0" lang="en-US"/>
              <a:t> tear</a:t>
            </a:r>
          </a:p>
          <a:p>
            <a:endParaRPr dirty="0"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539" name=""/>
        <p:cNvGrpSpPr/>
        <p:nvPr/>
      </p:nvGrpSpPr>
      <p:grpSpPr>
        <a:xfrm>
          <a:off x="0" y="0"/>
          <a:ext cx="0" cy="0"/>
          <a:chOff x="0" y="0"/>
          <a:chExt cx="0" cy="0"/>
        </a:xfrm>
      </p:grpSpPr>
      <p:sp>
        <p:nvSpPr>
          <p:cNvPr id="1048931" name="Title 1"/>
          <p:cNvSpPr>
            <a:spLocks noGrp="1"/>
          </p:cNvSpPr>
          <p:nvPr>
            <p:ph type="title"/>
          </p:nvPr>
        </p:nvSpPr>
        <p:spPr/>
        <p:txBody>
          <a:bodyPr/>
          <a:p>
            <a:endParaRPr lang="en-US"/>
          </a:p>
        </p:txBody>
      </p:sp>
      <p:pic>
        <p:nvPicPr>
          <p:cNvPr id="2097170" name="ia_el_25_innerEl" descr="Delivery of the head (The Burns Marshall method)"/>
          <p:cNvPicPr>
            <a:picLocks noGrp="1"/>
          </p:cNvPicPr>
          <p:nvPr>
            <p:ph idx="1"/>
          </p:nvPr>
        </p:nvPicPr>
        <p:blipFill>
          <a:blip xmlns:r="http://schemas.openxmlformats.org/officeDocument/2006/relationships" r:embed="rId1"/>
          <a:srcRect/>
          <a:stretch>
            <a:fillRect/>
          </a:stretch>
        </p:blipFill>
        <p:spPr bwMode="auto">
          <a:xfrm>
            <a:off x="1219200" y="1524000"/>
            <a:ext cx="6629400" cy="5029200"/>
          </a:xfrm>
          <a:prstGeom prst="rect"/>
          <a:noFill/>
          <a:ln w="9525">
            <a:noFill/>
            <a:miter lim="800000"/>
            <a:headEnd/>
            <a:tailEnd/>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540" name=""/>
        <p:cNvGrpSpPr/>
        <p:nvPr/>
      </p:nvGrpSpPr>
      <p:grpSpPr>
        <a:xfrm>
          <a:off x="0" y="0"/>
          <a:ext cx="0" cy="0"/>
          <a:chOff x="0" y="0"/>
          <a:chExt cx="0" cy="0"/>
        </a:xfrm>
      </p:grpSpPr>
      <p:sp>
        <p:nvSpPr>
          <p:cNvPr id="1048932"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33" name="Content Placeholder 2"/>
          <p:cNvSpPr>
            <a:spLocks noGrp="1"/>
          </p:cNvSpPr>
          <p:nvPr>
            <p:ph idx="1"/>
          </p:nvPr>
        </p:nvSpPr>
        <p:spPr/>
        <p:txBody>
          <a:bodyPr>
            <a:normAutofit fontScale="75000" lnSpcReduction="20000"/>
          </a:bodyPr>
          <a:p>
            <a:pPr indent="0" marL="0">
              <a:buNone/>
            </a:pPr>
            <a:r>
              <a:rPr b="1" dirty="0" i="1" lang="en-US" err="1"/>
              <a:t>Mauriceau-Smellie-Veit</a:t>
            </a:r>
            <a:r>
              <a:rPr b="1" dirty="0" i="1" lang="en-US"/>
              <a:t> </a:t>
            </a:r>
            <a:r>
              <a:rPr b="1" dirty="0" i="1" lang="en-US" err="1"/>
              <a:t>Manoeuvre</a:t>
            </a:r>
            <a:r>
              <a:rPr b="1" dirty="0" i="1" lang="en-US"/>
              <a:t> (jaw flexion and shoulder traction).</a:t>
            </a:r>
          </a:p>
          <a:p>
            <a:pPr indent="0" marL="0">
              <a:buNone/>
            </a:pPr>
            <a:r>
              <a:rPr dirty="0" lang="en-US"/>
              <a:t>The following procedure should be followed when delivering the extended head:</a:t>
            </a:r>
          </a:p>
          <a:p>
            <a:pPr lvl="0"/>
            <a:r>
              <a:rPr dirty="0" lang="en-US"/>
              <a:t>Position hands and fingers to extract extended head</a:t>
            </a:r>
          </a:p>
          <a:p>
            <a:pPr lvl="0"/>
            <a:r>
              <a:rPr dirty="0" lang="en-US"/>
              <a:t>Put the baby astride your left arm with the palm supporting the chest</a:t>
            </a:r>
          </a:p>
          <a:p>
            <a:pPr lvl="0"/>
            <a:r>
              <a:rPr dirty="0" lang="en-US"/>
              <a:t>First and third finger of left hand should </a:t>
            </a:r>
            <a:br>
              <a:rPr dirty="0" lang="en-US"/>
            </a:br>
            <a:r>
              <a:rPr dirty="0" lang="en-US"/>
              <a:t>be placed on the malar bones to flex the head, middle finger in the mouth well back </a:t>
            </a:r>
            <a:br>
              <a:rPr dirty="0" lang="en-US"/>
            </a:br>
            <a:r>
              <a:rPr dirty="0" lang="en-US"/>
              <a:t>to aid flexion</a:t>
            </a:r>
          </a:p>
          <a:p>
            <a:pPr lvl="0"/>
            <a:r>
              <a:rPr dirty="0" lang="en-US"/>
              <a:t>First and second right hand fingers should be hooked over the shoulders pulling moderately in a downwards direction</a:t>
            </a:r>
          </a:p>
          <a:p>
            <a:endParaRPr dirty="0"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541" name=""/>
        <p:cNvGrpSpPr/>
        <p:nvPr/>
      </p:nvGrpSpPr>
      <p:grpSpPr>
        <a:xfrm>
          <a:off x="0" y="0"/>
          <a:ext cx="0" cy="0"/>
          <a:chOff x="0" y="0"/>
          <a:chExt cx="0" cy="0"/>
        </a:xfrm>
      </p:grpSpPr>
      <p:sp>
        <p:nvSpPr>
          <p:cNvPr id="1048934" name="Title 1"/>
          <p:cNvSpPr>
            <a:spLocks noGrp="1"/>
          </p:cNvSpPr>
          <p:nvPr>
            <p:ph type="title"/>
          </p:nvPr>
        </p:nvSpPr>
        <p:spPr/>
        <p:txBody>
          <a:bodyPr/>
          <a:p>
            <a:endParaRPr lang="en-US"/>
          </a:p>
        </p:txBody>
      </p:sp>
      <p:pic>
        <p:nvPicPr>
          <p:cNvPr id="2097171" name="ia_el_13_innerEl" descr="Delivery of the extended head (Mauriceau-Smellie-Veit Manoeuvre)"/>
          <p:cNvPicPr>
            <a:picLocks noGrp="1"/>
          </p:cNvPicPr>
          <p:nvPr>
            <p:ph idx="1"/>
          </p:nvPr>
        </p:nvPicPr>
        <p:blipFill>
          <a:blip xmlns:r="http://schemas.openxmlformats.org/officeDocument/2006/relationships" r:embed="rId1"/>
          <a:srcRect/>
          <a:stretch>
            <a:fillRect/>
          </a:stretch>
        </p:blipFill>
        <p:spPr bwMode="auto">
          <a:xfrm>
            <a:off x="838200" y="228600"/>
            <a:ext cx="7543800" cy="6324600"/>
          </a:xfrm>
          <a:prstGeom prst="rect"/>
          <a:noFill/>
          <a:ln w="9525">
            <a:noFill/>
            <a:miter lim="800000"/>
            <a:headEnd/>
            <a:tailEnd/>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542" name=""/>
        <p:cNvGrpSpPr/>
        <p:nvPr/>
      </p:nvGrpSpPr>
      <p:grpSpPr>
        <a:xfrm>
          <a:off x="0" y="0"/>
          <a:ext cx="0" cy="0"/>
          <a:chOff x="0" y="0"/>
          <a:chExt cx="0" cy="0"/>
        </a:xfrm>
      </p:grpSpPr>
      <p:sp>
        <p:nvSpPr>
          <p:cNvPr id="104893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36" name="Content Placeholder 2"/>
          <p:cNvSpPr>
            <a:spLocks noGrp="1"/>
          </p:cNvSpPr>
          <p:nvPr>
            <p:ph idx="1"/>
          </p:nvPr>
        </p:nvSpPr>
        <p:spPr/>
        <p:txBody>
          <a:bodyPr>
            <a:normAutofit fontScale="93750" lnSpcReduction="20000"/>
          </a:bodyPr>
          <a:p>
            <a:pPr lvl="0"/>
            <a:r>
              <a:rPr dirty="0" lang="en-US"/>
              <a:t>Controlled traction is exerted in a downwards direction as the head descends in the curved birth canal. Traction continues until the sub occiput area appears before the appearance of the nape of the neck. Upward traction at this level will inflict fracture of the neck</a:t>
            </a:r>
          </a:p>
          <a:p>
            <a:pPr lvl="0"/>
            <a:r>
              <a:rPr dirty="0" lang="en-US"/>
              <a:t>Instruct the mother to pant</a:t>
            </a:r>
          </a:p>
          <a:p>
            <a:pPr lvl="0"/>
            <a:r>
              <a:rPr dirty="0" lang="en-US"/>
              <a:t>Exert traction in upward direction to allow for the birth of the head. Nose and mouth are free. Your intervention will clear the airway</a:t>
            </a:r>
          </a:p>
          <a:p>
            <a:r>
              <a:rPr dirty="0" lang="en-US"/>
              <a:t>The Vault is delivered slowly</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374" name=""/>
        <p:cNvGrpSpPr/>
        <p:nvPr/>
      </p:nvGrpSpPr>
      <p:grpSpPr>
        <a:xfrm>
          <a:off x="0" y="0"/>
          <a:ext cx="0" cy="0"/>
          <a:chOff x="0" y="0"/>
          <a:chExt cx="0" cy="0"/>
        </a:xfrm>
      </p:grpSpPr>
      <p:sp>
        <p:nvSpPr>
          <p:cNvPr id="104860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06" name="Content Placeholder 2"/>
          <p:cNvSpPr>
            <a:spLocks noGrp="1"/>
          </p:cNvSpPr>
          <p:nvPr>
            <p:ph idx="1"/>
          </p:nvPr>
        </p:nvSpPr>
        <p:spPr/>
        <p:txBody>
          <a:bodyPr>
            <a:normAutofit fontScale="87500" lnSpcReduction="10000"/>
          </a:bodyPr>
          <a:p>
            <a:pPr indent="0" marL="0">
              <a:buNone/>
            </a:pPr>
            <a:r>
              <a:rPr b="1" dirty="0" lang="en-US"/>
              <a:t>Delay in the Birth of the Head</a:t>
            </a:r>
            <a:endParaRPr dirty="0" lang="en-US"/>
          </a:p>
          <a:p>
            <a:r>
              <a:rPr b="1" dirty="0" i="1" lang="en-US" smtClean="0"/>
              <a:t>Forceps birth; </a:t>
            </a:r>
            <a:r>
              <a:rPr dirty="0" lang="en-US" smtClean="0"/>
              <a:t>If </a:t>
            </a:r>
            <a:r>
              <a:rPr dirty="0" lang="en-US"/>
              <a:t>an insufficiently dilated cervix holds up the head, the baby will make gasping movements. You should mop the vaginal wall in contact with the baby’s face and inserting two fingers make a channel through which you can meet the baby.</a:t>
            </a:r>
          </a:p>
          <a:p>
            <a:r>
              <a:rPr dirty="0" lang="en-US"/>
              <a:t>If the head is arrested high in the cavity, disproportion may exist. </a:t>
            </a:r>
            <a:r>
              <a:rPr dirty="0" lang="en-US" err="1"/>
              <a:t>Suprapubic</a:t>
            </a:r>
            <a:r>
              <a:rPr dirty="0" lang="en-US"/>
              <a:t> pressure may help, but application of forceps is necessary.</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372" name=""/>
        <p:cNvGrpSpPr/>
        <p:nvPr/>
      </p:nvGrpSpPr>
      <p:grpSpPr>
        <a:xfrm>
          <a:off x="0" y="0"/>
          <a:ext cx="0" cy="0"/>
          <a:chOff x="0" y="0"/>
          <a:chExt cx="0" cy="0"/>
        </a:xfrm>
      </p:grpSpPr>
      <p:sp>
        <p:nvSpPr>
          <p:cNvPr id="1048601" name="Title 1"/>
          <p:cNvSpPr>
            <a:spLocks noGrp="1"/>
          </p:cNvSpPr>
          <p:nvPr>
            <p:ph type="title"/>
          </p:nvPr>
        </p:nvSpPr>
        <p:spPr/>
        <p:txBody>
          <a:bodyPr/>
          <a:p>
            <a:r>
              <a:rPr b="1" dirty="0" i="1" lang="en-US" smtClean="0"/>
              <a:t>Management of extended legs</a:t>
            </a:r>
            <a:endParaRPr b="1" dirty="0" i="1" lang="en-US"/>
          </a:p>
        </p:txBody>
      </p:sp>
      <p:sp>
        <p:nvSpPr>
          <p:cNvPr id="1048602" name="Content Placeholder 2"/>
          <p:cNvSpPr>
            <a:spLocks noGrp="1"/>
          </p:cNvSpPr>
          <p:nvPr>
            <p:ph idx="1"/>
          </p:nvPr>
        </p:nvSpPr>
        <p:spPr/>
        <p:txBody>
          <a:bodyPr>
            <a:normAutofit fontScale="93750" lnSpcReduction="20000"/>
          </a:bodyPr>
          <a:p>
            <a:pPr lvl="0"/>
            <a:r>
              <a:rPr dirty="0" lang="en-US"/>
              <a:t>Apply downward traction until popliteal fossae appear </a:t>
            </a:r>
            <a:r>
              <a:rPr dirty="0" lang="en-US" smtClean="0"/>
              <a:t>at </a:t>
            </a:r>
            <a:r>
              <a:rPr dirty="0" lang="en-US"/>
              <a:t>the vulva</a:t>
            </a:r>
          </a:p>
          <a:p>
            <a:pPr lvl="0"/>
            <a:r>
              <a:rPr dirty="0" lang="en-US"/>
              <a:t>An episiotomy is made when the buttocks extend </a:t>
            </a:r>
            <a:br>
              <a:rPr dirty="0" lang="en-US"/>
            </a:br>
            <a:r>
              <a:rPr dirty="0" lang="en-US"/>
              <a:t>the perineum</a:t>
            </a:r>
          </a:p>
          <a:p>
            <a:pPr lvl="0"/>
            <a:r>
              <a:rPr dirty="0" lang="en-US"/>
              <a:t>Pressure is applied at the popliteal fossae with abduction </a:t>
            </a:r>
            <a:r>
              <a:rPr dirty="0" lang="en-US" smtClean="0"/>
              <a:t>of </a:t>
            </a:r>
            <a:r>
              <a:rPr dirty="0" lang="en-US"/>
              <a:t>the thigh</a:t>
            </a:r>
          </a:p>
          <a:p>
            <a:pPr lvl="0"/>
            <a:r>
              <a:rPr dirty="0" lang="en-US"/>
              <a:t>The knee will flex and this will aid extraction of the feet and avoid fractures of lower limbs</a:t>
            </a:r>
          </a:p>
          <a:p>
            <a:pPr lvl="0"/>
            <a:r>
              <a:rPr dirty="0" lang="en-US"/>
              <a:t>The foot will be swept over the baby’s abdomen and the </a:t>
            </a:r>
            <a:r>
              <a:rPr dirty="0" lang="en-US" smtClean="0"/>
              <a:t>feet </a:t>
            </a:r>
            <a:r>
              <a:rPr dirty="0" lang="en-US"/>
              <a:t>are born</a:t>
            </a:r>
          </a:p>
          <a:p>
            <a:endParaRPr dirty="0"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370" name=""/>
        <p:cNvGrpSpPr/>
        <p:nvPr/>
      </p:nvGrpSpPr>
      <p:grpSpPr>
        <a:xfrm>
          <a:off x="0" y="0"/>
          <a:ext cx="0" cy="0"/>
          <a:chOff x="0" y="0"/>
          <a:chExt cx="0" cy="0"/>
        </a:xfrm>
      </p:grpSpPr>
      <p:sp>
        <p:nvSpPr>
          <p:cNvPr id="1048596"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597" name="Content Placeholder 2"/>
          <p:cNvSpPr>
            <a:spLocks noGrp="1"/>
          </p:cNvSpPr>
          <p:nvPr>
            <p:ph sz="half" idx="1"/>
          </p:nvPr>
        </p:nvSpPr>
        <p:spPr/>
        <p:txBody>
          <a:bodyPr/>
          <a:p>
            <a:pPr lvl="0"/>
            <a:r>
              <a:rPr dirty="0" lang="en-US"/>
              <a:t>You should now wait until the baby is delivered up to the umbilicus, pull a loop of cord</a:t>
            </a:r>
          </a:p>
          <a:p>
            <a:pPr lvl="0"/>
            <a:r>
              <a:rPr dirty="0" lang="en-US"/>
              <a:t>Feel for the elbow at the chest, which should not be felt with extended hands</a:t>
            </a:r>
          </a:p>
          <a:p>
            <a:endParaRPr dirty="0" lang="en-US"/>
          </a:p>
        </p:txBody>
      </p:sp>
      <p:sp>
        <p:nvSpPr>
          <p:cNvPr id="1048598" name="Content Placeholder 3"/>
          <p:cNvSpPr>
            <a:spLocks noGrp="1"/>
          </p:cNvSpPr>
          <p:nvPr>
            <p:ph sz="half" idx="2"/>
          </p:nvPr>
        </p:nvSpPr>
        <p:spPr/>
        <p:txBody>
          <a:bodyPr/>
          <a:p>
            <a:pPr lvl="0"/>
            <a:endParaRPr dirty="0" lang="en-US"/>
          </a:p>
          <a:p>
            <a:endParaRPr dirty="0" lang="en-US"/>
          </a:p>
        </p:txBody>
      </p:sp>
      <p:pic>
        <p:nvPicPr>
          <p:cNvPr id="2097153" name="ia_el_25_innerEl" descr="Management of the extended legs"/>
          <p:cNvPicPr>
            <a:picLocks/>
          </p:cNvPicPr>
          <p:nvPr/>
        </p:nvPicPr>
        <p:blipFill>
          <a:blip xmlns:r="http://schemas.openxmlformats.org/officeDocument/2006/relationships" r:embed="rId1"/>
          <a:srcRect/>
          <a:stretch>
            <a:fillRect/>
          </a:stretch>
        </p:blipFill>
        <p:spPr bwMode="auto">
          <a:xfrm>
            <a:off x="5105400" y="1600200"/>
            <a:ext cx="3505200" cy="4953000"/>
          </a:xfrm>
          <a:prstGeom prst="rect"/>
          <a:noFill/>
          <a:ln w="9525">
            <a:noFill/>
            <a:miter lim="800000"/>
            <a:headEnd/>
            <a:tailEnd/>
          </a:ln>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8586"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587" name="Content Placeholder 2"/>
          <p:cNvSpPr>
            <a:spLocks noGrp="1"/>
          </p:cNvSpPr>
          <p:nvPr>
            <p:ph idx="1"/>
          </p:nvPr>
        </p:nvSpPr>
        <p:spPr/>
        <p:txBody>
          <a:bodyPr>
            <a:normAutofit fontScale="81250" lnSpcReduction="20000"/>
          </a:bodyPr>
          <a:p>
            <a:r>
              <a:rPr b="1" dirty="0" i="1" lang="en-US" err="1" smtClean="0"/>
              <a:t>Lovset</a:t>
            </a:r>
            <a:r>
              <a:rPr b="1" dirty="0" i="1" lang="en-US" smtClean="0"/>
              <a:t> </a:t>
            </a:r>
            <a:r>
              <a:rPr b="1" dirty="0" i="1" lang="en-US" err="1" smtClean="0"/>
              <a:t>manoeurvre</a:t>
            </a:r>
            <a:r>
              <a:rPr b="1" dirty="0" i="1" lang="en-US" smtClean="0"/>
              <a:t>;( delivery of </a:t>
            </a:r>
            <a:r>
              <a:rPr b="1" dirty="0" i="1" lang="en-US" err="1" smtClean="0"/>
              <a:t>extented</a:t>
            </a:r>
            <a:r>
              <a:rPr b="1" dirty="0" i="1" lang="en-US" smtClean="0"/>
              <a:t> hands)</a:t>
            </a:r>
            <a:r>
              <a:rPr dirty="0" lang="en-US" smtClean="0"/>
              <a:t>This </a:t>
            </a:r>
            <a:r>
              <a:rPr dirty="0" lang="en-US"/>
              <a:t>is a combination of rotation and downward traction to deliver the arms whatever position they are in. The direction of rotation must always bring the back uppermost. </a:t>
            </a:r>
            <a:endParaRPr dirty="0" lang="en-US" smtClean="0"/>
          </a:p>
          <a:p>
            <a:r>
              <a:rPr dirty="0" lang="en-US" smtClean="0"/>
              <a:t>When </a:t>
            </a:r>
            <a:r>
              <a:rPr dirty="0" lang="en-US"/>
              <a:t>the baby’s umbilicus is born and shoulders are in </a:t>
            </a:r>
            <a:r>
              <a:rPr dirty="0" lang="en-US" err="1"/>
              <a:t>antero</a:t>
            </a:r>
            <a:r>
              <a:rPr dirty="0" lang="en-US"/>
              <a:t>-posterior diameter, grasp the baby by the iliac crest applying downward traction until the axilla is visible. </a:t>
            </a:r>
            <a:endParaRPr dirty="0" lang="en-US" smtClean="0"/>
          </a:p>
          <a:p>
            <a:r>
              <a:rPr dirty="0" lang="en-US" smtClean="0"/>
              <a:t>Rotate </a:t>
            </a:r>
            <a:r>
              <a:rPr dirty="0" lang="en-US"/>
              <a:t>the baby through half a circle 180° anticlockwise. One arm which is now anterior is delivered. Rotate the baby back 180° clockwise and the second shoulder is delivered in a similar manner.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92" name=""/>
        <p:cNvGrpSpPr/>
        <p:nvPr/>
      </p:nvGrpSpPr>
      <p:grpSpPr>
        <a:xfrm>
          <a:off x="0" y="0"/>
          <a:ext cx="0" cy="0"/>
          <a:chOff x="0" y="0"/>
          <a:chExt cx="0" cy="0"/>
        </a:xfrm>
      </p:grpSpPr>
      <p:sp>
        <p:nvSpPr>
          <p:cNvPr id="1048643"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44" name="Content Placeholder 2"/>
          <p:cNvSpPr>
            <a:spLocks noGrp="1"/>
          </p:cNvSpPr>
          <p:nvPr>
            <p:ph idx="1"/>
          </p:nvPr>
        </p:nvSpPr>
        <p:spPr>
          <a:xfrm>
            <a:off x="838200" y="1600778"/>
            <a:ext cx="7848127" cy="4525935"/>
          </a:xfrm>
        </p:spPr>
        <p:txBody>
          <a:bodyPr>
            <a:normAutofit fontScale="81250" lnSpcReduction="20000"/>
          </a:bodyPr>
          <a:p>
            <a:r>
              <a:rPr dirty="0" lang="en-US" smtClean="0"/>
              <a:t>If unable to give loading dose can give loading dose IM only</a:t>
            </a:r>
          </a:p>
          <a:p>
            <a:r>
              <a:rPr dirty="0" lang="en-US" smtClean="0"/>
              <a:t>If convulsion recurs give additional 2-4g IV over 10-15 minutes( give lower dose{2g} if woman is small and/or weigh less than 70kgs)</a:t>
            </a:r>
          </a:p>
          <a:p>
            <a:pPr indent="0" marL="0">
              <a:buNone/>
            </a:pPr>
            <a:r>
              <a:rPr dirty="0" lang="en-US" smtClean="0"/>
              <a:t>NB- If dilution required for </a:t>
            </a:r>
            <a:r>
              <a:rPr dirty="0" lang="en-US" err="1" smtClean="0"/>
              <a:t>i.v</a:t>
            </a:r>
            <a:r>
              <a:rPr dirty="0" lang="en-US" smtClean="0"/>
              <a:t> route use normal saline NOT LIGNOCAINE</a:t>
            </a:r>
          </a:p>
          <a:p>
            <a:r>
              <a:rPr dirty="0" lang="en-US" smtClean="0"/>
              <a:t>Monitor vital signs</a:t>
            </a:r>
          </a:p>
          <a:p>
            <a:r>
              <a:rPr dirty="0" lang="en-US" smtClean="0"/>
              <a:t>Check 4 hourly prior to next mgso4 dose;</a:t>
            </a:r>
          </a:p>
          <a:p>
            <a:pPr>
              <a:buFont typeface="Wingdings" pitchFamily="2" charset="2"/>
              <a:buChar char="Ø"/>
            </a:pPr>
            <a:r>
              <a:rPr dirty="0" lang="en-US" smtClean="0"/>
              <a:t>conscious level</a:t>
            </a:r>
          </a:p>
          <a:p>
            <a:pPr>
              <a:buFont typeface="Wingdings" pitchFamily="2" charset="2"/>
              <a:buChar char="Ø"/>
            </a:pPr>
            <a:r>
              <a:rPr dirty="0" lang="en-US" smtClean="0"/>
              <a:t>Patella reflex</a:t>
            </a:r>
          </a:p>
          <a:p>
            <a:pPr>
              <a:buFont typeface="Wingdings" pitchFamily="2" charset="2"/>
              <a:buChar char="Ø"/>
            </a:pPr>
            <a:r>
              <a:rPr dirty="0" lang="en-US" smtClean="0"/>
              <a:t>Urine output</a:t>
            </a:r>
            <a:endParaRPr dirty="0"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369" name=""/>
        <p:cNvGrpSpPr/>
        <p:nvPr/>
      </p:nvGrpSpPr>
      <p:grpSpPr>
        <a:xfrm>
          <a:off x="0" y="0"/>
          <a:ext cx="0" cy="0"/>
          <a:chOff x="0" y="0"/>
          <a:chExt cx="0" cy="0"/>
        </a:xfrm>
      </p:grpSpPr>
      <p:sp>
        <p:nvSpPr>
          <p:cNvPr id="1048594"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595" name="Content Placeholder 2"/>
          <p:cNvSpPr>
            <a:spLocks noGrp="1"/>
          </p:cNvSpPr>
          <p:nvPr>
            <p:ph sz="half" idx="1"/>
          </p:nvPr>
        </p:nvSpPr>
        <p:spPr/>
        <p:txBody>
          <a:bodyPr>
            <a:normAutofit fontScale="96429" lnSpcReduction="10000"/>
          </a:bodyPr>
          <a:p>
            <a:pPr indent="0" marL="0">
              <a:buNone/>
            </a:pPr>
            <a:r>
              <a:rPr b="1" dirty="0" lang="en-US"/>
              <a:t>Take hold of the baby</a:t>
            </a:r>
            <a:r>
              <a:rPr dirty="0" lang="en-US"/>
              <a:t> </a:t>
            </a:r>
          </a:p>
          <a:p>
            <a:r>
              <a:rPr dirty="0" lang="en-US"/>
              <a:t>The position of the baby is Left </a:t>
            </a:r>
            <a:r>
              <a:rPr dirty="0" lang="en-US" err="1"/>
              <a:t>Sacro</a:t>
            </a:r>
            <a:r>
              <a:rPr dirty="0" lang="en-US"/>
              <a:t>-Anterior. During a contraction when the umbilicus is born and the shoulders are in the </a:t>
            </a:r>
            <a:r>
              <a:rPr dirty="0" lang="en-US" err="1"/>
              <a:t>anteroposterior</a:t>
            </a:r>
            <a:r>
              <a:rPr dirty="0" lang="en-US"/>
              <a:t> diameter, grasp the baby at the </a:t>
            </a:r>
            <a:r>
              <a:rPr dirty="0" lang="en-US" err="1"/>
              <a:t>illiac</a:t>
            </a:r>
            <a:r>
              <a:rPr dirty="0" lang="en-US"/>
              <a:t> crest with the thumbs over the sacrum. A small towel should be wrapped around the baby’s waist to prevent it from being slippery.</a:t>
            </a:r>
          </a:p>
        </p:txBody>
      </p:sp>
      <p:pic>
        <p:nvPicPr>
          <p:cNvPr id="2097152" name="ia_el_26_innerEl" descr="Grasping the baby at the iliac crest with the back uppermost"/>
          <p:cNvPicPr>
            <a:picLocks noGrp="1"/>
          </p:cNvPicPr>
          <p:nvPr>
            <p:ph sz="half" idx="2"/>
          </p:nvPr>
        </p:nvPicPr>
        <p:blipFill>
          <a:blip xmlns:r="http://schemas.openxmlformats.org/officeDocument/2006/relationships" r:embed="rId1"/>
          <a:stretch>
            <a:fillRect/>
          </a:stretch>
        </p:blipFill>
        <p:spPr bwMode="auto">
          <a:xfrm>
            <a:off x="6834187" y="2832100"/>
            <a:ext cx="1905000" cy="2857500"/>
          </a:xfrm>
          <a:prstGeom prst="rect"/>
          <a:noFill/>
          <a:ln w="9525">
            <a:noFill/>
            <a:miter lim="800000"/>
            <a:headEnd/>
            <a:tailEnd/>
          </a:ln>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sp>
        <p:nvSpPr>
          <p:cNvPr id="104859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00" name="Content Placeholder 2"/>
          <p:cNvSpPr>
            <a:spLocks noGrp="1"/>
          </p:cNvSpPr>
          <p:nvPr>
            <p:ph sz="half" idx="1"/>
          </p:nvPr>
        </p:nvSpPr>
        <p:spPr/>
        <p:txBody>
          <a:bodyPr>
            <a:normAutofit fontScale="92857" lnSpcReduction="10000"/>
          </a:bodyPr>
          <a:p>
            <a:pPr indent="0" marL="0">
              <a:buNone/>
            </a:pPr>
            <a:r>
              <a:rPr b="1" dirty="0" lang="en-US"/>
              <a:t>Rotate the baby</a:t>
            </a:r>
            <a:r>
              <a:rPr dirty="0" lang="en-US"/>
              <a:t> </a:t>
            </a:r>
          </a:p>
          <a:p>
            <a:r>
              <a:rPr dirty="0" lang="en-US"/>
              <a:t>Rotate the baby through half a circle, 180° anti-clockwise, (starting by turning the back upper most) while applying downwards traction until the axillar is visible. The hand that was posterior now becomes anterior, this movement sweeps the arm </a:t>
            </a:r>
            <a:r>
              <a:rPr dirty="0" lang="en-US" err="1"/>
              <a:t>infront</a:t>
            </a:r>
            <a:r>
              <a:rPr dirty="0" lang="en-US"/>
              <a:t> of the face and also allows the shoulders to enter the pelvis in the transverse diameter.</a:t>
            </a:r>
          </a:p>
        </p:txBody>
      </p:sp>
      <p:pic>
        <p:nvPicPr>
          <p:cNvPr id="2097154" name="ia_el_27_innerEl" descr="Rotating the baby anti-clockwise"/>
          <p:cNvPicPr>
            <a:picLocks noGrp="1"/>
          </p:cNvPicPr>
          <p:nvPr>
            <p:ph sz="half" idx="2"/>
          </p:nvPr>
        </p:nvPicPr>
        <p:blipFill>
          <a:blip xmlns:r="http://schemas.openxmlformats.org/officeDocument/2006/relationships" r:embed="rId1"/>
          <a:srcRect/>
          <a:stretch>
            <a:fillRect/>
          </a:stretch>
        </p:blipFill>
        <p:spPr bwMode="auto">
          <a:xfrm>
            <a:off x="4724400" y="1600200"/>
            <a:ext cx="3810000" cy="5029200"/>
          </a:xfrm>
          <a:prstGeom prst="rect"/>
          <a:noFill/>
          <a:ln w="9525">
            <a:noFill/>
            <a:miter lim="800000"/>
            <a:headEnd/>
            <a:tailEnd/>
          </a:ln>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373" name=""/>
        <p:cNvGrpSpPr/>
        <p:nvPr/>
      </p:nvGrpSpPr>
      <p:grpSpPr>
        <a:xfrm>
          <a:off x="0" y="0"/>
          <a:ext cx="0" cy="0"/>
          <a:chOff x="0" y="0"/>
          <a:chExt cx="0" cy="0"/>
        </a:xfrm>
      </p:grpSpPr>
      <p:sp>
        <p:nvSpPr>
          <p:cNvPr id="1048603"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04" name="Content Placeholder 2"/>
          <p:cNvSpPr>
            <a:spLocks noGrp="1"/>
          </p:cNvSpPr>
          <p:nvPr>
            <p:ph sz="half" idx="1"/>
          </p:nvPr>
        </p:nvSpPr>
        <p:spPr/>
        <p:txBody>
          <a:bodyPr>
            <a:normAutofit fontScale="92857" lnSpcReduction="10000"/>
          </a:bodyPr>
          <a:p>
            <a:pPr indent="0" marL="0">
              <a:buNone/>
            </a:pPr>
            <a:r>
              <a:rPr b="1" dirty="0" lang="en-US"/>
              <a:t>Deliver the anterior arm</a:t>
            </a:r>
            <a:r>
              <a:rPr dirty="0" lang="en-US"/>
              <a:t> </a:t>
            </a:r>
          </a:p>
          <a:p>
            <a:r>
              <a:rPr dirty="0" lang="en-US"/>
              <a:t>The arm that was previously posterior is now anterior. With the two first fingers of</a:t>
            </a:r>
            <a:br>
              <a:rPr dirty="0" lang="en-US"/>
            </a:br>
            <a:r>
              <a:rPr dirty="0" lang="en-US"/>
              <a:t>your left hand (which is at the baby's back) splint the baby's </a:t>
            </a:r>
            <a:r>
              <a:rPr dirty="0" lang="en-US" err="1"/>
              <a:t>humerous</a:t>
            </a:r>
            <a:r>
              <a:rPr dirty="0" lang="en-US"/>
              <a:t> to avoid breaking it.</a:t>
            </a:r>
          </a:p>
          <a:p>
            <a:r>
              <a:rPr dirty="0" lang="en-US"/>
              <a:t>The elbow is drawn downwards and delivered under the pubic arch. Wait for the next contraction.</a:t>
            </a:r>
          </a:p>
        </p:txBody>
      </p:sp>
      <p:pic>
        <p:nvPicPr>
          <p:cNvPr id="2097155" name="ia_el_28_innerEl" descr="Delivery of the anterior arm"/>
          <p:cNvPicPr>
            <a:picLocks noGrp="1"/>
          </p:cNvPicPr>
          <p:nvPr>
            <p:ph sz="half" idx="2"/>
          </p:nvPr>
        </p:nvPicPr>
        <p:blipFill>
          <a:blip xmlns:r="http://schemas.openxmlformats.org/officeDocument/2006/relationships" r:embed="rId1"/>
          <a:stretch>
            <a:fillRect/>
          </a:stretch>
        </p:blipFill>
        <p:spPr bwMode="auto">
          <a:xfrm>
            <a:off x="6834187" y="2832100"/>
            <a:ext cx="1905000" cy="2857500"/>
          </a:xfrm>
          <a:prstGeom prst="rect"/>
          <a:noFill/>
          <a:ln w="9525">
            <a:noFill/>
            <a:miter lim="800000"/>
            <a:headEnd/>
            <a:tailEnd/>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543" name=""/>
        <p:cNvGrpSpPr/>
        <p:nvPr/>
      </p:nvGrpSpPr>
      <p:grpSpPr>
        <a:xfrm>
          <a:off x="0" y="0"/>
          <a:ext cx="0" cy="0"/>
          <a:chOff x="0" y="0"/>
          <a:chExt cx="0" cy="0"/>
        </a:xfrm>
      </p:grpSpPr>
      <p:sp>
        <p:nvSpPr>
          <p:cNvPr id="1048937"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38" name="Content Placeholder 2"/>
          <p:cNvSpPr>
            <a:spLocks noGrp="1"/>
          </p:cNvSpPr>
          <p:nvPr>
            <p:ph sz="half" idx="1"/>
          </p:nvPr>
        </p:nvSpPr>
        <p:spPr/>
        <p:txBody>
          <a:bodyPr>
            <a:normAutofit/>
          </a:bodyPr>
          <a:p>
            <a:pPr indent="0" marL="0">
              <a:buNone/>
            </a:pPr>
            <a:r>
              <a:rPr b="1" dirty="0" lang="en-US"/>
              <a:t>Rotate the baby again</a:t>
            </a:r>
            <a:r>
              <a:rPr dirty="0" lang="en-US"/>
              <a:t> </a:t>
            </a:r>
          </a:p>
          <a:p>
            <a:r>
              <a:rPr dirty="0" lang="en-US"/>
              <a:t>Rotating the body half circle clockwise, make anterior arm posterior. Using the right hand, splint the </a:t>
            </a:r>
            <a:r>
              <a:rPr dirty="0" lang="en-US" err="1"/>
              <a:t>humerous</a:t>
            </a:r>
            <a:r>
              <a:rPr dirty="0" lang="en-US"/>
              <a:t>, draw it downwards and deliver it under the pubic arch.</a:t>
            </a:r>
          </a:p>
          <a:p>
            <a:r>
              <a:rPr dirty="0" lang="en-US"/>
              <a:t>Repeat the next side and deliver the other hand.</a:t>
            </a:r>
          </a:p>
        </p:txBody>
      </p:sp>
      <p:pic>
        <p:nvPicPr>
          <p:cNvPr id="2097172" name="ia_el_29_innerEl" descr="Rotate the body a half circle clockwise"/>
          <p:cNvPicPr>
            <a:picLocks noGrp="1"/>
          </p:cNvPicPr>
          <p:nvPr>
            <p:ph sz="half" idx="2"/>
          </p:nvPr>
        </p:nvPicPr>
        <p:blipFill>
          <a:blip xmlns:r="http://schemas.openxmlformats.org/officeDocument/2006/relationships" r:embed="rId1"/>
          <a:srcRect/>
          <a:stretch>
            <a:fillRect/>
          </a:stretch>
        </p:blipFill>
        <p:spPr bwMode="auto">
          <a:xfrm>
            <a:off x="5105400" y="1371600"/>
            <a:ext cx="3200400" cy="4876800"/>
          </a:xfrm>
          <a:prstGeom prst="rect"/>
          <a:noFill/>
          <a:ln w="9525">
            <a:noFill/>
            <a:miter lim="800000"/>
            <a:headEnd/>
            <a:tailEnd/>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544" name=""/>
        <p:cNvGrpSpPr/>
        <p:nvPr/>
      </p:nvGrpSpPr>
      <p:grpSpPr>
        <a:xfrm>
          <a:off x="0" y="0"/>
          <a:ext cx="0" cy="0"/>
          <a:chOff x="0" y="0"/>
          <a:chExt cx="0" cy="0"/>
        </a:xfrm>
      </p:grpSpPr>
      <p:sp>
        <p:nvSpPr>
          <p:cNvPr id="104893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40" name="Content Placeholder 2"/>
          <p:cNvSpPr>
            <a:spLocks noGrp="1"/>
          </p:cNvSpPr>
          <p:nvPr>
            <p:ph idx="1"/>
          </p:nvPr>
        </p:nvSpPr>
        <p:spPr/>
        <p:txBody>
          <a:bodyPr>
            <a:normAutofit/>
          </a:bodyPr>
          <a:p>
            <a:pPr indent="0" marL="0">
              <a:buNone/>
            </a:pPr>
            <a:r>
              <a:rPr b="1" dirty="0" lang="en-US"/>
              <a:t>Causes of Delayed Breech</a:t>
            </a:r>
            <a:r>
              <a:rPr dirty="0" lang="en-US"/>
              <a:t> </a:t>
            </a:r>
          </a:p>
          <a:p>
            <a:pPr lvl="0"/>
            <a:r>
              <a:rPr dirty="0" lang="en-US"/>
              <a:t>Delay in the first </a:t>
            </a:r>
            <a:r>
              <a:rPr dirty="0" lang="en-US" smtClean="0"/>
              <a:t>stage </a:t>
            </a:r>
            <a:r>
              <a:rPr dirty="0" lang="en-US"/>
              <a:t>due to a large baby, a small pelvis or weak contractions in which case a caesarean section is done</a:t>
            </a:r>
          </a:p>
          <a:p>
            <a:pPr lvl="0"/>
            <a:r>
              <a:rPr dirty="0" lang="en-US"/>
              <a:t>Delay during the second stage is usually caused by extended legs</a:t>
            </a:r>
          </a:p>
          <a:p>
            <a:endParaRPr dirty="0"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545" name=""/>
        <p:cNvGrpSpPr/>
        <p:nvPr/>
      </p:nvGrpSpPr>
      <p:grpSpPr>
        <a:xfrm>
          <a:off x="0" y="0"/>
          <a:ext cx="0" cy="0"/>
          <a:chOff x="0" y="0"/>
          <a:chExt cx="0" cy="0"/>
        </a:xfrm>
      </p:grpSpPr>
      <p:sp>
        <p:nvSpPr>
          <p:cNvPr id="1048941" name="Title 1"/>
          <p:cNvSpPr>
            <a:spLocks noGrp="1"/>
          </p:cNvSpPr>
          <p:nvPr>
            <p:ph type="title"/>
          </p:nvPr>
        </p:nvSpPr>
        <p:spPr/>
        <p:txBody>
          <a:bodyPr/>
          <a:p>
            <a:r>
              <a:rPr b="1" dirty="0" i="1" lang="en-US" smtClean="0"/>
              <a:t>complication</a:t>
            </a:r>
            <a:endParaRPr b="1" dirty="0" i="1" lang="en-US"/>
          </a:p>
        </p:txBody>
      </p:sp>
      <p:sp>
        <p:nvSpPr>
          <p:cNvPr id="1048942" name="Content Placeholder 2"/>
          <p:cNvSpPr>
            <a:spLocks noGrp="1"/>
          </p:cNvSpPr>
          <p:nvPr>
            <p:ph idx="1"/>
          </p:nvPr>
        </p:nvSpPr>
        <p:spPr/>
        <p:txBody>
          <a:bodyPr/>
          <a:p>
            <a:r>
              <a:rPr dirty="0" lang="en-US" smtClean="0"/>
              <a:t>Risk to the skull</a:t>
            </a:r>
          </a:p>
          <a:p>
            <a:r>
              <a:rPr dirty="0" lang="en-US" smtClean="0"/>
              <a:t>Intracranial </a:t>
            </a:r>
            <a:r>
              <a:rPr dirty="0" lang="en-US" err="1" smtClean="0"/>
              <a:t>haemorrhage</a:t>
            </a:r>
            <a:endParaRPr dirty="0" lang="en-US" smtClean="0"/>
          </a:p>
          <a:p>
            <a:r>
              <a:rPr dirty="0" lang="en-US" smtClean="0"/>
              <a:t>Hypoxia</a:t>
            </a:r>
          </a:p>
          <a:p>
            <a:r>
              <a:rPr dirty="0" lang="en-US" smtClean="0"/>
              <a:t>Cord compression</a:t>
            </a:r>
          </a:p>
          <a:p>
            <a:r>
              <a:rPr dirty="0" lang="en-US" smtClean="0"/>
              <a:t>injuries</a:t>
            </a:r>
            <a:endParaRPr dirty="0"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546" name=""/>
        <p:cNvGrpSpPr/>
        <p:nvPr/>
      </p:nvGrpSpPr>
      <p:grpSpPr>
        <a:xfrm>
          <a:off x="0" y="0"/>
          <a:ext cx="0" cy="0"/>
          <a:chOff x="0" y="0"/>
          <a:chExt cx="0" cy="0"/>
        </a:xfrm>
      </p:grpSpPr>
      <p:sp>
        <p:nvSpPr>
          <p:cNvPr id="1048943" name="Title 1"/>
          <p:cNvSpPr>
            <a:spLocks noGrp="1"/>
          </p:cNvSpPr>
          <p:nvPr>
            <p:ph type="title"/>
          </p:nvPr>
        </p:nvSpPr>
        <p:spPr/>
        <p:txBody>
          <a:bodyPr/>
          <a:p>
            <a:r>
              <a:rPr b="1" dirty="0" i="1" lang="en-US"/>
              <a:t>Version</a:t>
            </a:r>
            <a:endParaRPr dirty="0" i="1" lang="en-US"/>
          </a:p>
        </p:txBody>
      </p:sp>
      <p:sp>
        <p:nvSpPr>
          <p:cNvPr id="1048944" name="Content Placeholder 2"/>
          <p:cNvSpPr>
            <a:spLocks noGrp="1"/>
          </p:cNvSpPr>
          <p:nvPr>
            <p:ph idx="1"/>
          </p:nvPr>
        </p:nvSpPr>
        <p:spPr/>
        <p:txBody>
          <a:bodyPr>
            <a:normAutofit fontScale="81250" lnSpcReduction="20000"/>
          </a:bodyPr>
          <a:p>
            <a:pPr indent="0" marL="0">
              <a:buNone/>
            </a:pPr>
            <a:r>
              <a:rPr dirty="0" lang="en-US" smtClean="0"/>
              <a:t>This </a:t>
            </a:r>
            <a:r>
              <a:rPr dirty="0" lang="en-US"/>
              <a:t>is turning the </a:t>
            </a:r>
            <a:r>
              <a:rPr dirty="0" lang="en-US" err="1"/>
              <a:t>foetus</a:t>
            </a:r>
            <a:r>
              <a:rPr dirty="0" lang="en-US"/>
              <a:t> from an undesirable position to a desirable position. The two types of version are external version and </a:t>
            </a:r>
            <a:r>
              <a:rPr dirty="0" lang="en-US" err="1"/>
              <a:t>pondalic</a:t>
            </a:r>
            <a:r>
              <a:rPr dirty="0" lang="en-US"/>
              <a:t> (or internal) version</a:t>
            </a:r>
            <a:r>
              <a:rPr dirty="0" lang="en-US" smtClean="0"/>
              <a:t>.</a:t>
            </a:r>
          </a:p>
          <a:p>
            <a:pPr indent="0" marL="0">
              <a:buNone/>
            </a:pPr>
            <a:r>
              <a:rPr b="1" dirty="0" lang="en-US"/>
              <a:t>External Version</a:t>
            </a:r>
            <a:endParaRPr dirty="0" lang="en-US"/>
          </a:p>
          <a:p>
            <a:r>
              <a:rPr dirty="0" lang="en-US"/>
              <a:t>This is the external manipulation of the </a:t>
            </a:r>
            <a:r>
              <a:rPr dirty="0" lang="en-US" err="1"/>
              <a:t>foetus</a:t>
            </a:r>
            <a:r>
              <a:rPr dirty="0" lang="en-US"/>
              <a:t> through the abdomen and the uterine walls, used to correct </a:t>
            </a:r>
            <a:r>
              <a:rPr dirty="0" lang="en-US" err="1"/>
              <a:t>malpresentation</a:t>
            </a:r>
            <a:r>
              <a:rPr dirty="0" lang="en-US"/>
              <a:t>. The procedure is successful when done a month before term.</a:t>
            </a:r>
            <a:r>
              <a:rPr dirty="0" lang="en-US" smtClean="0"/>
              <a:t> </a:t>
            </a:r>
          </a:p>
          <a:p>
            <a:r>
              <a:rPr dirty="0" lang="en-US"/>
              <a:t>External version is contraindicated in the case of antepartum </a:t>
            </a:r>
            <a:r>
              <a:rPr dirty="0" lang="en-US" err="1"/>
              <a:t>haemorrhage</a:t>
            </a:r>
            <a:r>
              <a:rPr dirty="0" lang="en-US"/>
              <a:t>, high blood pressure, rhesus negative mother, previous scars and twin pregnancy</a:t>
            </a:r>
            <a:r>
              <a:rPr dirty="0" lang="en-US" smtClean="0"/>
              <a:t>.</a:t>
            </a:r>
            <a:endParaRPr dirty="0" lang="en-US"/>
          </a:p>
          <a:p>
            <a:pPr indent="0" marL="0">
              <a:buNone/>
            </a:pPr>
            <a:r>
              <a:rPr b="1" dirty="0" lang="en-US"/>
              <a:t> </a:t>
            </a:r>
            <a:endParaRPr dirty="0" lang="en-US"/>
          </a:p>
          <a:p>
            <a:endParaRPr dirty="0"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547" name=""/>
        <p:cNvGrpSpPr/>
        <p:nvPr/>
      </p:nvGrpSpPr>
      <p:grpSpPr>
        <a:xfrm>
          <a:off x="0" y="0"/>
          <a:ext cx="0" cy="0"/>
          <a:chOff x="0" y="0"/>
          <a:chExt cx="0" cy="0"/>
        </a:xfrm>
      </p:grpSpPr>
      <p:sp>
        <p:nvSpPr>
          <p:cNvPr id="1048945" name="Title 1"/>
          <p:cNvSpPr>
            <a:spLocks noGrp="1"/>
          </p:cNvSpPr>
          <p:nvPr>
            <p:ph type="title"/>
          </p:nvPr>
        </p:nvSpPr>
        <p:spPr/>
        <p:txBody>
          <a:bodyPr/>
          <a:p>
            <a:r>
              <a:rPr b="1" dirty="0" i="1" lang="en-US"/>
              <a:t>Preparation</a:t>
            </a:r>
          </a:p>
        </p:txBody>
      </p:sp>
      <p:sp>
        <p:nvSpPr>
          <p:cNvPr id="1048946" name="Content Placeholder 2"/>
          <p:cNvSpPr>
            <a:spLocks noGrp="1"/>
          </p:cNvSpPr>
          <p:nvPr>
            <p:ph idx="1"/>
          </p:nvPr>
        </p:nvSpPr>
        <p:spPr/>
        <p:txBody>
          <a:bodyPr>
            <a:normAutofit fontScale="93750" lnSpcReduction="10000"/>
          </a:bodyPr>
          <a:p>
            <a:r>
              <a:rPr dirty="0" lang="en-US" smtClean="0"/>
              <a:t>Reassure </a:t>
            </a:r>
            <a:r>
              <a:rPr dirty="0" lang="en-US"/>
              <a:t>the mother by explaining the procedure</a:t>
            </a:r>
          </a:p>
          <a:p>
            <a:pPr lvl="0"/>
            <a:r>
              <a:rPr dirty="0" lang="en-US"/>
              <a:t>Make sure the bladder is empty</a:t>
            </a:r>
          </a:p>
          <a:p>
            <a:pPr lvl="0"/>
            <a:r>
              <a:rPr dirty="0" lang="en-US"/>
              <a:t>The mother lies with partial flexion of the thighs to relax her abdominal muscles</a:t>
            </a:r>
          </a:p>
          <a:p>
            <a:pPr lvl="0"/>
            <a:r>
              <a:rPr dirty="0" lang="en-US"/>
              <a:t>Sprinkle powder on her abdomen to prevent friction during the movement</a:t>
            </a:r>
          </a:p>
          <a:p>
            <a:r>
              <a:rPr dirty="0" lang="en-US"/>
              <a:t>Engage the mother in conversation during the procedure to divert her attention so as to be relaxed.</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548" name=""/>
        <p:cNvGrpSpPr/>
        <p:nvPr/>
      </p:nvGrpSpPr>
      <p:grpSpPr>
        <a:xfrm>
          <a:off x="0" y="0"/>
          <a:ext cx="0" cy="0"/>
          <a:chOff x="0" y="0"/>
          <a:chExt cx="0" cy="0"/>
        </a:xfrm>
      </p:grpSpPr>
      <p:sp>
        <p:nvSpPr>
          <p:cNvPr id="1048947" name="Title 1"/>
          <p:cNvSpPr>
            <a:spLocks noGrp="1"/>
          </p:cNvSpPr>
          <p:nvPr>
            <p:ph type="title"/>
          </p:nvPr>
        </p:nvSpPr>
        <p:spPr/>
        <p:txBody>
          <a:bodyPr/>
          <a:p>
            <a:r>
              <a:rPr dirty="0" lang="en-US" err="1" smtClean="0"/>
              <a:t>Cont</a:t>
            </a:r>
            <a:r>
              <a:rPr dirty="0" lang="en-US" smtClean="0"/>
              <a:t>…</a:t>
            </a:r>
            <a:endParaRPr dirty="0" lang="en-US"/>
          </a:p>
        </p:txBody>
      </p:sp>
      <p:pic>
        <p:nvPicPr>
          <p:cNvPr id="2097173" name="ia_el_42_innerEl" descr="Illustration showing how to make the foetus do a forward somersault"/>
          <p:cNvPicPr>
            <a:picLocks noGrp="1"/>
          </p:cNvPicPr>
          <p:nvPr>
            <p:ph idx="1"/>
          </p:nvPr>
        </p:nvPicPr>
        <p:blipFill>
          <a:blip xmlns:r="http://schemas.openxmlformats.org/officeDocument/2006/relationships" r:embed="rId1"/>
          <a:srcRect/>
          <a:stretch>
            <a:fillRect/>
          </a:stretch>
        </p:blipFill>
        <p:spPr bwMode="auto">
          <a:xfrm>
            <a:off x="1828800" y="1676400"/>
            <a:ext cx="4953000" cy="4800600"/>
          </a:xfrm>
          <a:prstGeom prst="rect"/>
          <a:noFill/>
          <a:ln w="9525">
            <a:noFill/>
            <a:miter lim="800000"/>
            <a:headEnd/>
            <a:tailEnd/>
          </a:ln>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549" name=""/>
        <p:cNvGrpSpPr/>
        <p:nvPr/>
      </p:nvGrpSpPr>
      <p:grpSpPr>
        <a:xfrm>
          <a:off x="0" y="0"/>
          <a:ext cx="0" cy="0"/>
          <a:chOff x="0" y="0"/>
          <a:chExt cx="0" cy="0"/>
        </a:xfrm>
      </p:grpSpPr>
      <p:sp>
        <p:nvSpPr>
          <p:cNvPr id="1048948" name="Title 1"/>
          <p:cNvSpPr>
            <a:spLocks noGrp="1"/>
          </p:cNvSpPr>
          <p:nvPr>
            <p:ph type="title"/>
          </p:nvPr>
        </p:nvSpPr>
        <p:spPr/>
        <p:txBody>
          <a:bodyPr/>
          <a:p>
            <a:r>
              <a:rPr b="1" dirty="0" i="1" lang="en-US" err="1"/>
              <a:t>Pondalic</a:t>
            </a:r>
            <a:r>
              <a:rPr b="1" dirty="0" i="1" lang="en-US"/>
              <a:t> Version</a:t>
            </a:r>
            <a:endParaRPr dirty="0" i="1" lang="en-US"/>
          </a:p>
        </p:txBody>
      </p:sp>
      <p:sp>
        <p:nvSpPr>
          <p:cNvPr id="1048949" name="Content Placeholder 2"/>
          <p:cNvSpPr>
            <a:spLocks noGrp="1"/>
          </p:cNvSpPr>
          <p:nvPr>
            <p:ph idx="1"/>
          </p:nvPr>
        </p:nvSpPr>
        <p:spPr/>
        <p:txBody>
          <a:bodyPr>
            <a:normAutofit fontScale="81250" lnSpcReduction="10000"/>
          </a:bodyPr>
          <a:p>
            <a:r>
              <a:rPr dirty="0" lang="en-US" smtClean="0"/>
              <a:t>This </a:t>
            </a:r>
            <a:r>
              <a:rPr dirty="0" lang="en-US"/>
              <a:t>is a </a:t>
            </a:r>
            <a:r>
              <a:rPr dirty="0" lang="en-US" err="1"/>
              <a:t>manoeuvre</a:t>
            </a:r>
            <a:r>
              <a:rPr dirty="0" lang="en-US"/>
              <a:t> designed to change any existing presentation to breech presentation. It is also known as internal version. This </a:t>
            </a:r>
            <a:r>
              <a:rPr dirty="0" lang="en-US" err="1"/>
              <a:t>manoeuvre</a:t>
            </a:r>
            <a:r>
              <a:rPr dirty="0" lang="en-US"/>
              <a:t> is useful in delivery of delayed or transverse second twin. It is now never used in any other circumstances.</a:t>
            </a:r>
          </a:p>
          <a:p>
            <a:r>
              <a:rPr dirty="0" lang="en-US"/>
              <a:t>While the cervical </a:t>
            </a:r>
            <a:r>
              <a:rPr dirty="0" lang="en-US" err="1"/>
              <a:t>os</a:t>
            </a:r>
            <a:r>
              <a:rPr dirty="0" lang="en-US"/>
              <a:t> is fully dilated, the whole hand is introduced high in the uterus. The baby’s feet are grasped and pulled in the direction of the birth canal. The other hand helps to turn the </a:t>
            </a:r>
            <a:r>
              <a:rPr dirty="0" lang="en-US" err="1"/>
              <a:t>foetus</a:t>
            </a:r>
            <a:r>
              <a:rPr dirty="0" lang="en-US"/>
              <a:t> by pushing the head up at the fundus. The version is followed by breech extraction.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393" name=""/>
        <p:cNvGrpSpPr/>
        <p:nvPr/>
      </p:nvGrpSpPr>
      <p:grpSpPr>
        <a:xfrm>
          <a:off x="0" y="0"/>
          <a:ext cx="0" cy="0"/>
          <a:chOff x="0" y="0"/>
          <a:chExt cx="0" cy="0"/>
        </a:xfrm>
      </p:grpSpPr>
      <p:sp>
        <p:nvSpPr>
          <p:cNvPr id="104864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46" name="Content Placeholder 2"/>
          <p:cNvSpPr>
            <a:spLocks noGrp="1"/>
          </p:cNvSpPr>
          <p:nvPr>
            <p:ph idx="1"/>
          </p:nvPr>
        </p:nvSpPr>
        <p:spPr>
          <a:xfrm>
            <a:off x="990600" y="1600778"/>
            <a:ext cx="7695727" cy="4525935"/>
          </a:xfrm>
        </p:spPr>
        <p:txBody>
          <a:bodyPr/>
          <a:p>
            <a:r>
              <a:rPr dirty="0" lang="en-US" smtClean="0"/>
              <a:t>NB- Do not give the next dose of mgso4 if:</a:t>
            </a:r>
          </a:p>
          <a:p>
            <a:pPr>
              <a:buFont typeface="Wingdings" pitchFamily="2" charset="2"/>
              <a:buChar char="Ø"/>
            </a:pPr>
            <a:r>
              <a:rPr dirty="0" lang="en-US" smtClean="0"/>
              <a:t>Absent knee jerk</a:t>
            </a:r>
          </a:p>
          <a:p>
            <a:pPr>
              <a:buFont typeface="Wingdings" pitchFamily="2" charset="2"/>
              <a:buChar char="Ø"/>
            </a:pPr>
            <a:r>
              <a:rPr dirty="0" lang="en-US" smtClean="0"/>
              <a:t>Urine output less than 100mls in last 4 </a:t>
            </a:r>
            <a:r>
              <a:rPr dirty="0" lang="en-US" err="1" smtClean="0"/>
              <a:t>hrs</a:t>
            </a:r>
            <a:endParaRPr dirty="0" lang="en-US" smtClean="0"/>
          </a:p>
          <a:p>
            <a:pPr>
              <a:buFont typeface="Wingdings" pitchFamily="2" charset="2"/>
              <a:buChar char="Ø"/>
            </a:pPr>
            <a:r>
              <a:rPr dirty="0" lang="en-US" smtClean="0"/>
              <a:t>Respiratory rate less than 16 breaths per minute</a:t>
            </a:r>
          </a:p>
          <a:p>
            <a:pPr indent="0" marL="0">
              <a:buNone/>
            </a:pPr>
            <a:r>
              <a:rPr dirty="0" lang="en-US" smtClean="0"/>
              <a:t>If respiratory rate less than 16 breaths/minute stop mgso4 and calcium </a:t>
            </a:r>
            <a:r>
              <a:rPr dirty="0" lang="en-US" err="1" smtClean="0"/>
              <a:t>gluconate</a:t>
            </a:r>
            <a:r>
              <a:rPr dirty="0" lang="en-US" smtClean="0"/>
              <a:t> (10%) 1g iv over 10 minutes</a:t>
            </a:r>
            <a:endParaRPr dirty="0" lang="en-US"/>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550" name=""/>
        <p:cNvGrpSpPr/>
        <p:nvPr/>
      </p:nvGrpSpPr>
      <p:grpSpPr>
        <a:xfrm>
          <a:off x="0" y="0"/>
          <a:ext cx="0" cy="0"/>
          <a:chOff x="0" y="0"/>
          <a:chExt cx="0" cy="0"/>
        </a:xfrm>
      </p:grpSpPr>
      <p:sp>
        <p:nvSpPr>
          <p:cNvPr id="1048950" name="Title 1"/>
          <p:cNvSpPr>
            <a:spLocks noGrp="1"/>
          </p:cNvSpPr>
          <p:nvPr>
            <p:ph type="title"/>
          </p:nvPr>
        </p:nvSpPr>
        <p:spPr/>
        <p:txBody>
          <a:bodyPr>
            <a:normAutofit fontScale="90000"/>
          </a:bodyPr>
          <a:p>
            <a:r>
              <a:rPr b="1" dirty="0" i="1" lang="en-US" err="1"/>
              <a:t>Occipito</a:t>
            </a:r>
            <a:r>
              <a:rPr b="1" dirty="0" i="1" lang="en-US"/>
              <a:t> Posterior Position </a:t>
            </a:r>
            <a:r>
              <a:rPr dirty="0" lang="en-US"/>
              <a:t/>
            </a:r>
            <a:br>
              <a:rPr dirty="0" lang="en-US"/>
            </a:br>
            <a:endParaRPr dirty="0" lang="en-US"/>
          </a:p>
        </p:txBody>
      </p:sp>
      <p:sp>
        <p:nvSpPr>
          <p:cNvPr id="1048951" name="Content Placeholder 2"/>
          <p:cNvSpPr>
            <a:spLocks noGrp="1"/>
          </p:cNvSpPr>
          <p:nvPr>
            <p:ph idx="1"/>
          </p:nvPr>
        </p:nvSpPr>
        <p:spPr/>
        <p:txBody>
          <a:bodyPr/>
          <a:p>
            <a:r>
              <a:rPr dirty="0" lang="en-US" err="1"/>
              <a:t>Occipito</a:t>
            </a:r>
            <a:r>
              <a:rPr dirty="0" lang="en-US"/>
              <a:t> posterior position is a malposition of the occiput. In this position, the vertex </a:t>
            </a:r>
            <a:r>
              <a:rPr dirty="0" lang="en-US" smtClean="0"/>
              <a:t>presents </a:t>
            </a:r>
            <a:r>
              <a:rPr dirty="0" lang="en-US"/>
              <a:t>but it occupies the posterior position instead of the anterior. The </a:t>
            </a:r>
            <a:r>
              <a:rPr dirty="0" lang="en-US" err="1"/>
              <a:t>occipito</a:t>
            </a:r>
            <a:r>
              <a:rPr dirty="0" lang="en-US"/>
              <a:t> posterior position can be either left or right</a:t>
            </a:r>
            <a:r>
              <a:rPr dirty="0" lang="en-US" smtClean="0"/>
              <a:t>.</a:t>
            </a:r>
          </a:p>
          <a:p>
            <a:r>
              <a:rPr dirty="0" lang="en-US" smtClean="0"/>
              <a:t> </a:t>
            </a:r>
            <a:r>
              <a:rPr dirty="0" lang="en-US"/>
              <a:t>The cause is not clear but it is associated with abnormalities of the </a:t>
            </a:r>
            <a:r>
              <a:rPr dirty="0" lang="en-US" smtClean="0"/>
              <a:t>pelvis </a:t>
            </a:r>
            <a:r>
              <a:rPr dirty="0" lang="en-US" err="1" smtClean="0"/>
              <a:t>eg</a:t>
            </a:r>
            <a:r>
              <a:rPr dirty="0" lang="en-US" smtClean="0"/>
              <a:t> android and anthropoid pelvis</a:t>
            </a:r>
            <a:endParaRPr dirty="0"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551" name=""/>
        <p:cNvGrpSpPr/>
        <p:nvPr/>
      </p:nvGrpSpPr>
      <p:grpSpPr>
        <a:xfrm>
          <a:off x="0" y="0"/>
          <a:ext cx="0" cy="0"/>
          <a:chOff x="0" y="0"/>
          <a:chExt cx="0" cy="0"/>
        </a:xfrm>
      </p:grpSpPr>
      <p:sp>
        <p:nvSpPr>
          <p:cNvPr id="1048952" name="Title 1"/>
          <p:cNvSpPr>
            <a:spLocks noGrp="1"/>
          </p:cNvSpPr>
          <p:nvPr>
            <p:ph type="title"/>
          </p:nvPr>
        </p:nvSpPr>
        <p:spPr/>
        <p:txBody>
          <a:bodyPr/>
          <a:p>
            <a:r>
              <a:rPr b="1" dirty="0" i="1" lang="en-US" smtClean="0"/>
              <a:t>Right/left OPP</a:t>
            </a:r>
            <a:endParaRPr b="1" dirty="0" i="1" lang="en-US"/>
          </a:p>
        </p:txBody>
      </p:sp>
      <p:pic>
        <p:nvPicPr>
          <p:cNvPr id="2097174" name="ia_el_13_innerEl" descr="Comparison of right and left occipito posterior"/>
          <p:cNvPicPr>
            <a:picLocks noGrp="1"/>
          </p:cNvPicPr>
          <p:nvPr>
            <p:ph idx="1"/>
          </p:nvPr>
        </p:nvPicPr>
        <p:blipFill>
          <a:blip xmlns:r="http://schemas.openxmlformats.org/officeDocument/2006/relationships" r:embed="rId1"/>
          <a:stretch>
            <a:fillRect/>
          </a:stretch>
        </p:blipFill>
        <p:spPr bwMode="auto">
          <a:xfrm>
            <a:off x="3143250" y="2910681"/>
            <a:ext cx="2857500" cy="1905000"/>
          </a:xfrm>
          <a:prstGeom prst="rect"/>
          <a:noFill/>
          <a:ln w="9525">
            <a:noFill/>
            <a:miter lim="800000"/>
            <a:headEnd/>
            <a:tailEnd/>
          </a:ln>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552" name=""/>
        <p:cNvGrpSpPr/>
        <p:nvPr/>
      </p:nvGrpSpPr>
      <p:grpSpPr>
        <a:xfrm>
          <a:off x="0" y="0"/>
          <a:ext cx="0" cy="0"/>
          <a:chOff x="0" y="0"/>
          <a:chExt cx="0" cy="0"/>
        </a:xfrm>
      </p:grpSpPr>
      <p:sp>
        <p:nvSpPr>
          <p:cNvPr id="1048953" name="Title 1"/>
          <p:cNvSpPr>
            <a:spLocks noGrp="1"/>
          </p:cNvSpPr>
          <p:nvPr>
            <p:ph type="title"/>
          </p:nvPr>
        </p:nvSpPr>
        <p:spPr/>
        <p:txBody>
          <a:bodyPr>
            <a:normAutofit fontScale="90000"/>
          </a:bodyPr>
          <a:p>
            <a:r>
              <a:rPr b="1" dirty="0" i="1" lang="en-US"/>
              <a:t>Diagnosis of </a:t>
            </a:r>
            <a:r>
              <a:rPr b="1" dirty="0" i="1" lang="en-US" err="1"/>
              <a:t>Occipito</a:t>
            </a:r>
            <a:r>
              <a:rPr b="1" dirty="0" i="1" lang="en-US"/>
              <a:t> Posterior Position</a:t>
            </a:r>
            <a:r>
              <a:rPr dirty="0" i="1" lang="en-US"/>
              <a:t> </a:t>
            </a:r>
            <a:r>
              <a:rPr dirty="0" lang="en-US"/>
              <a:t/>
            </a:r>
            <a:br>
              <a:rPr dirty="0" lang="en-US"/>
            </a:br>
            <a:endParaRPr dirty="0" lang="en-US"/>
          </a:p>
        </p:txBody>
      </p:sp>
      <p:sp>
        <p:nvSpPr>
          <p:cNvPr id="1048954" name="Content Placeholder 2"/>
          <p:cNvSpPr>
            <a:spLocks noGrp="1"/>
          </p:cNvSpPr>
          <p:nvPr>
            <p:ph idx="1"/>
          </p:nvPr>
        </p:nvSpPr>
        <p:spPr/>
        <p:txBody>
          <a:bodyPr>
            <a:normAutofit fontScale="93750" lnSpcReduction="10000"/>
          </a:bodyPr>
          <a:p>
            <a:r>
              <a:rPr b="1" dirty="0" lang="en-US"/>
              <a:t>On inspection</a:t>
            </a:r>
            <a:r>
              <a:rPr dirty="0" lang="en-US"/>
              <a:t> of the abdomen you will notice a saucer shaped depression at or below the umbilicus. The unengaged head will outline the bladder as if it is a full bladder.</a:t>
            </a:r>
          </a:p>
          <a:p>
            <a:r>
              <a:rPr b="1" dirty="0" lang="en-US"/>
              <a:t>On palpation </a:t>
            </a:r>
            <a:r>
              <a:rPr dirty="0" lang="en-US"/>
              <a:t>the head is high, as the engaged diameter of 11.5cm cannot enter the brim until flexion takes place. The head feels large and the occiput and </a:t>
            </a:r>
            <a:r>
              <a:rPr dirty="0" lang="en-US" err="1"/>
              <a:t>sinciput</a:t>
            </a:r>
            <a:r>
              <a:rPr dirty="0" lang="en-US"/>
              <a:t> are on the same level. The back is difficult to palpate. Limbs are felt on both sides of the abdomen.</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553" name=""/>
        <p:cNvGrpSpPr/>
        <p:nvPr/>
      </p:nvGrpSpPr>
      <p:grpSpPr>
        <a:xfrm>
          <a:off x="0" y="0"/>
          <a:ext cx="0" cy="0"/>
          <a:chOff x="0" y="0"/>
          <a:chExt cx="0" cy="0"/>
        </a:xfrm>
      </p:grpSpPr>
      <p:sp>
        <p:nvSpPr>
          <p:cNvPr id="104895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56" name="Content Placeholder 2"/>
          <p:cNvSpPr>
            <a:spLocks noGrp="1"/>
          </p:cNvSpPr>
          <p:nvPr>
            <p:ph idx="1"/>
          </p:nvPr>
        </p:nvSpPr>
        <p:spPr/>
        <p:txBody>
          <a:bodyPr>
            <a:normAutofit fontScale="84375" lnSpcReduction="10000"/>
          </a:bodyPr>
          <a:p>
            <a:r>
              <a:rPr b="1" dirty="0" lang="en-US"/>
              <a:t>On auscultation</a:t>
            </a:r>
            <a:r>
              <a:rPr dirty="0" lang="en-US"/>
              <a:t> the </a:t>
            </a:r>
            <a:r>
              <a:rPr dirty="0" lang="en-US" err="1"/>
              <a:t>foetal</a:t>
            </a:r>
            <a:r>
              <a:rPr dirty="0" lang="en-US"/>
              <a:t> heart is heard on the right flank. It could also be heard at the umbilicus, either at the middle line or slightly to the left.</a:t>
            </a:r>
          </a:p>
          <a:p>
            <a:r>
              <a:rPr b="1" dirty="0" lang="en-US"/>
              <a:t>During </a:t>
            </a:r>
            <a:r>
              <a:rPr b="1" dirty="0" lang="en-US" err="1"/>
              <a:t>labour</a:t>
            </a:r>
            <a:r>
              <a:rPr dirty="0" lang="en-US"/>
              <a:t> the mother may complain of severe backache. You may note a slow descent of the presenting part in spite of good contractions. Early rupture of membrane may occur. </a:t>
            </a:r>
          </a:p>
          <a:p>
            <a:r>
              <a:rPr b="1" dirty="0" lang="en-US"/>
              <a:t>On vaginal examination</a:t>
            </a:r>
            <a:r>
              <a:rPr dirty="0" lang="en-US"/>
              <a:t> the diagnosis can be confirmed on feeling the anterior </a:t>
            </a:r>
            <a:r>
              <a:rPr dirty="0" lang="en-US" err="1"/>
              <a:t>fontanelle</a:t>
            </a:r>
            <a:r>
              <a:rPr dirty="0" lang="en-US"/>
              <a:t> to the left anterior in ROP. </a:t>
            </a:r>
          </a:p>
          <a:p>
            <a:pPr indent="0" marL="0">
              <a:buNone/>
            </a:pPr>
            <a:r>
              <a:rPr b="1" dirty="0" lang="en-US"/>
              <a:t> </a:t>
            </a:r>
            <a:endParaRPr dirty="0" lang="en-US"/>
          </a:p>
          <a:p>
            <a:endParaRPr dirty="0"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554" name=""/>
        <p:cNvGrpSpPr/>
        <p:nvPr/>
      </p:nvGrpSpPr>
      <p:grpSpPr>
        <a:xfrm>
          <a:off x="0" y="0"/>
          <a:ext cx="0" cy="0"/>
          <a:chOff x="0" y="0"/>
          <a:chExt cx="0" cy="0"/>
        </a:xfrm>
      </p:grpSpPr>
      <p:sp>
        <p:nvSpPr>
          <p:cNvPr id="1048957" name="Title 1"/>
          <p:cNvSpPr>
            <a:spLocks noGrp="1"/>
          </p:cNvSpPr>
          <p:nvPr>
            <p:ph type="title"/>
          </p:nvPr>
        </p:nvSpPr>
        <p:spPr/>
        <p:txBody>
          <a:bodyPr>
            <a:normAutofit fontScale="90000"/>
          </a:bodyPr>
          <a:p>
            <a:r>
              <a:rPr b="1" dirty="0" i="1" lang="en-US"/>
              <a:t>Management of </a:t>
            </a:r>
            <a:r>
              <a:rPr b="1" dirty="0" i="1" lang="en-US" err="1"/>
              <a:t>Labour</a:t>
            </a:r>
            <a:r>
              <a:rPr b="1" dirty="0" i="1" lang="en-US"/>
              <a:t> in the </a:t>
            </a:r>
            <a:r>
              <a:rPr b="1" dirty="0" i="1" lang="en-US" err="1"/>
              <a:t>Occipito</a:t>
            </a:r>
            <a:r>
              <a:rPr b="1" dirty="0" i="1" lang="en-US"/>
              <a:t> Posterior Position</a:t>
            </a:r>
            <a:r>
              <a:rPr dirty="0" lang="en-US"/>
              <a:t> </a:t>
            </a:r>
            <a:br>
              <a:rPr dirty="0" lang="en-US"/>
            </a:br>
            <a:endParaRPr dirty="0" lang="en-US"/>
          </a:p>
        </p:txBody>
      </p:sp>
      <p:sp>
        <p:nvSpPr>
          <p:cNvPr id="1048958" name="Content Placeholder 2"/>
          <p:cNvSpPr>
            <a:spLocks noGrp="1"/>
          </p:cNvSpPr>
          <p:nvPr>
            <p:ph idx="1"/>
          </p:nvPr>
        </p:nvSpPr>
        <p:spPr/>
        <p:txBody>
          <a:bodyPr>
            <a:normAutofit fontScale="78125" lnSpcReduction="20000"/>
          </a:bodyPr>
          <a:p>
            <a:r>
              <a:rPr dirty="0" lang="en-US"/>
              <a:t>In the </a:t>
            </a:r>
            <a:r>
              <a:rPr dirty="0" lang="en-US" err="1"/>
              <a:t>occipito</a:t>
            </a:r>
            <a:r>
              <a:rPr dirty="0" lang="en-US"/>
              <a:t> posterior position you should expect prolonged, painful </a:t>
            </a:r>
            <a:r>
              <a:rPr dirty="0" lang="en-US" err="1"/>
              <a:t>labour</a:t>
            </a:r>
            <a:r>
              <a:rPr dirty="0" lang="en-US"/>
              <a:t> due to poor fitting of the presenting part, which does not stimulate good contractions.</a:t>
            </a:r>
          </a:p>
          <a:p>
            <a:r>
              <a:rPr b="1" dirty="0" lang="en-US"/>
              <a:t>First Stage of </a:t>
            </a:r>
            <a:r>
              <a:rPr b="1" dirty="0" lang="en-US" err="1" smtClean="0"/>
              <a:t>Labour</a:t>
            </a:r>
            <a:endParaRPr b="1" dirty="0" lang="en-US" smtClean="0"/>
          </a:p>
          <a:p>
            <a:r>
              <a:rPr dirty="0" lang="en-US"/>
              <a:t>The mother may experience severe backache. You should give a back massage and encourage the mother to remain mobile as long as she can and to adopt what ever position that is most comfortable to her. Most women find the all-fours position most comfortable, pain relieving and is also believed to aid in the rotation of the </a:t>
            </a:r>
            <a:r>
              <a:rPr dirty="0" lang="en-US" err="1"/>
              <a:t>foetal</a:t>
            </a:r>
            <a:r>
              <a:rPr dirty="0" lang="en-US"/>
              <a:t> head. </a:t>
            </a:r>
            <a:r>
              <a:rPr dirty="0" lang="en-US" err="1"/>
              <a:t>Labour</a:t>
            </a:r>
            <a:r>
              <a:rPr dirty="0" lang="en-US"/>
              <a:t> is prolonged with </a:t>
            </a:r>
            <a:r>
              <a:rPr dirty="0" lang="en-US" err="1"/>
              <a:t>incoordinate</a:t>
            </a:r>
            <a:r>
              <a:rPr dirty="0" lang="en-US"/>
              <a:t> uterine action. Give intravenous fluid to ensure that the mother is not dehydrated.</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555" name=""/>
        <p:cNvGrpSpPr/>
        <p:nvPr/>
      </p:nvGrpSpPr>
      <p:grpSpPr>
        <a:xfrm>
          <a:off x="0" y="0"/>
          <a:ext cx="0" cy="0"/>
          <a:chOff x="0" y="0"/>
          <a:chExt cx="0" cy="0"/>
        </a:xfrm>
      </p:grpSpPr>
      <p:sp>
        <p:nvSpPr>
          <p:cNvPr id="104895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60" name="Content Placeholder 2"/>
          <p:cNvSpPr>
            <a:spLocks noGrp="1"/>
          </p:cNvSpPr>
          <p:nvPr>
            <p:ph idx="1"/>
          </p:nvPr>
        </p:nvSpPr>
        <p:spPr/>
        <p:txBody>
          <a:bodyPr>
            <a:normAutofit fontScale="81250" lnSpcReduction="20000"/>
          </a:bodyPr>
          <a:p>
            <a:r>
              <a:rPr dirty="0" lang="en-US"/>
              <a:t>Uterine action should be regulated by the use of </a:t>
            </a:r>
            <a:r>
              <a:rPr dirty="0" lang="en-US" err="1"/>
              <a:t>syntocinon</a:t>
            </a:r>
            <a:r>
              <a:rPr dirty="0" lang="en-US"/>
              <a:t>. </a:t>
            </a:r>
            <a:endParaRPr dirty="0" lang="en-US" smtClean="0"/>
          </a:p>
          <a:p>
            <a:r>
              <a:rPr dirty="0" lang="en-US" smtClean="0"/>
              <a:t>Keep </a:t>
            </a:r>
            <a:r>
              <a:rPr dirty="0" lang="en-US"/>
              <a:t>accurate records by plotting half-hourly observations of the </a:t>
            </a:r>
            <a:r>
              <a:rPr dirty="0" lang="en-US" err="1"/>
              <a:t>foetal</a:t>
            </a:r>
            <a:r>
              <a:rPr dirty="0" lang="en-US"/>
              <a:t> heart, contractions every four hours, and blood pressure in the </a:t>
            </a:r>
            <a:r>
              <a:rPr dirty="0" lang="en-US" err="1"/>
              <a:t>partograph</a:t>
            </a:r>
            <a:r>
              <a:rPr dirty="0" lang="en-US" smtClean="0"/>
              <a:t>.</a:t>
            </a:r>
          </a:p>
          <a:p>
            <a:r>
              <a:rPr dirty="0" lang="en-US" smtClean="0"/>
              <a:t> The </a:t>
            </a:r>
            <a:r>
              <a:rPr dirty="0" lang="en-US"/>
              <a:t>mother may have the urge of early pushing due to the occiput pressing on the rectum. You should discourage her from pushing at this stage as this will cause the cervix to be </a:t>
            </a:r>
            <a:r>
              <a:rPr dirty="0" lang="en-US" err="1"/>
              <a:t>oedematous</a:t>
            </a:r>
            <a:r>
              <a:rPr dirty="0" lang="en-US"/>
              <a:t> and delay the onset of the second stage. </a:t>
            </a:r>
            <a:endParaRPr dirty="0" lang="en-US" smtClean="0"/>
          </a:p>
          <a:p>
            <a:r>
              <a:rPr dirty="0" lang="en-US" smtClean="0"/>
              <a:t>Encourage </a:t>
            </a:r>
            <a:r>
              <a:rPr dirty="0" lang="en-US"/>
              <a:t>her to change her position and use breathing techniques, as these will control the urge of early pushing</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556" name=""/>
        <p:cNvGrpSpPr/>
        <p:nvPr/>
      </p:nvGrpSpPr>
      <p:grpSpPr>
        <a:xfrm>
          <a:off x="0" y="0"/>
          <a:ext cx="0" cy="0"/>
          <a:chOff x="0" y="0"/>
          <a:chExt cx="0" cy="0"/>
        </a:xfrm>
      </p:grpSpPr>
      <p:sp>
        <p:nvSpPr>
          <p:cNvPr id="1048961" name="Title 1"/>
          <p:cNvSpPr>
            <a:spLocks noGrp="1"/>
          </p:cNvSpPr>
          <p:nvPr>
            <p:ph type="title"/>
          </p:nvPr>
        </p:nvSpPr>
        <p:spPr/>
        <p:txBody>
          <a:bodyPr/>
          <a:p>
            <a:r>
              <a:rPr b="1" dirty="0" i="1" lang="en-US"/>
              <a:t>Second Stage of </a:t>
            </a:r>
            <a:r>
              <a:rPr b="1" dirty="0" i="1" lang="en-US" err="1"/>
              <a:t>Labour</a:t>
            </a:r>
            <a:endParaRPr dirty="0" i="1" lang="en-US"/>
          </a:p>
        </p:txBody>
      </p:sp>
      <p:sp>
        <p:nvSpPr>
          <p:cNvPr id="1048962" name="Content Placeholder 2"/>
          <p:cNvSpPr>
            <a:spLocks noGrp="1"/>
          </p:cNvSpPr>
          <p:nvPr>
            <p:ph idx="1"/>
          </p:nvPr>
        </p:nvSpPr>
        <p:spPr/>
        <p:txBody>
          <a:bodyPr/>
          <a:p>
            <a:pPr indent="0" marL="0">
              <a:buNone/>
            </a:pPr>
            <a:r>
              <a:rPr dirty="0" lang="en-US"/>
              <a:t>The second stage should be confirmed by vaginal examination as the caput may be seen at the vulva with the anterior lip of the cervix. During </a:t>
            </a:r>
            <a:r>
              <a:rPr dirty="0" lang="en-US" err="1"/>
              <a:t>labour</a:t>
            </a:r>
            <a:r>
              <a:rPr dirty="0" lang="en-US"/>
              <a:t>, one of the following may occur: </a:t>
            </a:r>
          </a:p>
          <a:p>
            <a:pPr lvl="0"/>
            <a:r>
              <a:rPr dirty="0" lang="en-US"/>
              <a:t>Long internal rotation</a:t>
            </a:r>
          </a:p>
          <a:p>
            <a:pPr lvl="0"/>
            <a:r>
              <a:rPr dirty="0" lang="en-US"/>
              <a:t>Short internal rotation</a:t>
            </a:r>
          </a:p>
          <a:p>
            <a:pPr lvl="0"/>
            <a:r>
              <a:rPr dirty="0" lang="en-US"/>
              <a:t>Deep transverse arrest</a:t>
            </a:r>
          </a:p>
          <a:p>
            <a:endParaRPr dirty="0"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557" name=""/>
        <p:cNvGrpSpPr/>
        <p:nvPr/>
      </p:nvGrpSpPr>
      <p:grpSpPr>
        <a:xfrm>
          <a:off x="0" y="0"/>
          <a:ext cx="0" cy="0"/>
          <a:chOff x="0" y="0"/>
          <a:chExt cx="0" cy="0"/>
        </a:xfrm>
      </p:grpSpPr>
      <p:sp>
        <p:nvSpPr>
          <p:cNvPr id="1048963"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64" name="Content Placeholder 2"/>
          <p:cNvSpPr>
            <a:spLocks noGrp="1"/>
          </p:cNvSpPr>
          <p:nvPr>
            <p:ph idx="1"/>
          </p:nvPr>
        </p:nvSpPr>
        <p:spPr/>
        <p:txBody>
          <a:bodyPr>
            <a:normAutofit fontScale="75000" lnSpcReduction="20000"/>
          </a:bodyPr>
          <a:p>
            <a:pPr indent="0" marL="0">
              <a:buNone/>
            </a:pPr>
            <a:r>
              <a:rPr b="1" dirty="0" lang="en-US"/>
              <a:t>Long Internal Rotation</a:t>
            </a:r>
            <a:r>
              <a:rPr dirty="0" lang="en-US"/>
              <a:t> </a:t>
            </a:r>
          </a:p>
          <a:p>
            <a:r>
              <a:rPr dirty="0" lang="en-US"/>
              <a:t>This is where the head turns 3/8 of a circle in 90% of cases and the baby is born as in occiput anterior. </a:t>
            </a:r>
            <a:endParaRPr dirty="0" lang="en-US" smtClean="0"/>
          </a:p>
          <a:p>
            <a:pPr indent="0" marL="0">
              <a:buNone/>
            </a:pPr>
            <a:r>
              <a:rPr b="1" dirty="0" lang="en-US" smtClean="0"/>
              <a:t>Characteristics </a:t>
            </a:r>
            <a:r>
              <a:rPr b="1" dirty="0" lang="en-US"/>
              <a:t>of Long Internal Rotation</a:t>
            </a:r>
            <a:r>
              <a:rPr dirty="0" lang="en-US"/>
              <a:t> </a:t>
            </a:r>
          </a:p>
          <a:p>
            <a:pPr lvl="0"/>
            <a:r>
              <a:rPr dirty="0" lang="en-US"/>
              <a:t>The lie is longitudinal</a:t>
            </a:r>
          </a:p>
          <a:p>
            <a:pPr lvl="0"/>
            <a:r>
              <a:rPr dirty="0" lang="en-US"/>
              <a:t>The attitude is one of </a:t>
            </a:r>
            <a:r>
              <a:rPr dirty="0" lang="en-US" err="1"/>
              <a:t>deflexion</a:t>
            </a:r>
            <a:endParaRPr dirty="0" lang="en-US"/>
          </a:p>
          <a:p>
            <a:pPr lvl="0"/>
            <a:r>
              <a:rPr dirty="0" lang="en-US"/>
              <a:t>The presentation is vertex</a:t>
            </a:r>
          </a:p>
          <a:p>
            <a:pPr lvl="0"/>
            <a:r>
              <a:rPr dirty="0" lang="en-US"/>
              <a:t>The presenting part is the middle or anterior area of the left </a:t>
            </a:r>
            <a:r>
              <a:rPr dirty="0" lang="en-US" err="1"/>
              <a:t>pariental</a:t>
            </a:r>
            <a:r>
              <a:rPr dirty="0" lang="en-US"/>
              <a:t> bone</a:t>
            </a:r>
          </a:p>
          <a:p>
            <a:pPr lvl="0"/>
            <a:r>
              <a:rPr dirty="0" lang="en-US"/>
              <a:t>The position is right </a:t>
            </a:r>
            <a:r>
              <a:rPr dirty="0" lang="en-US" err="1"/>
              <a:t>occipito</a:t>
            </a:r>
            <a:r>
              <a:rPr dirty="0" lang="en-US"/>
              <a:t> posterior</a:t>
            </a:r>
          </a:p>
          <a:p>
            <a:pPr lvl="0"/>
            <a:r>
              <a:rPr dirty="0" lang="en-US"/>
              <a:t>The denominator is the occiput</a:t>
            </a:r>
          </a:p>
          <a:p>
            <a:pPr lvl="0"/>
            <a:r>
              <a:rPr dirty="0" lang="en-US"/>
              <a:t>The </a:t>
            </a:r>
            <a:r>
              <a:rPr dirty="0" lang="en-US" err="1"/>
              <a:t>occipito</a:t>
            </a:r>
            <a:r>
              <a:rPr dirty="0" lang="en-US"/>
              <a:t> frontal diameter 11.5cm lies in the right oblique diameter of the pelvic brim</a:t>
            </a:r>
          </a:p>
          <a:p>
            <a:endParaRPr dirty="0"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558" name=""/>
        <p:cNvGrpSpPr/>
        <p:nvPr/>
      </p:nvGrpSpPr>
      <p:grpSpPr>
        <a:xfrm>
          <a:off x="0" y="0"/>
          <a:ext cx="0" cy="0"/>
          <a:chOff x="0" y="0"/>
          <a:chExt cx="0" cy="0"/>
        </a:xfrm>
      </p:grpSpPr>
      <p:sp>
        <p:nvSpPr>
          <p:cNvPr id="104896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66" name="Content Placeholder 2"/>
          <p:cNvSpPr>
            <a:spLocks noGrp="1"/>
          </p:cNvSpPr>
          <p:nvPr>
            <p:ph idx="1"/>
          </p:nvPr>
        </p:nvSpPr>
        <p:spPr/>
        <p:txBody>
          <a:bodyPr>
            <a:normAutofit fontScale="75000" lnSpcReduction="20000"/>
          </a:bodyPr>
          <a:p>
            <a:pPr lvl="0"/>
            <a:r>
              <a:rPr dirty="0" lang="en-US"/>
              <a:t>The occiput points at the right sacroiliac joints and the </a:t>
            </a:r>
            <a:r>
              <a:rPr dirty="0" lang="en-US" err="1"/>
              <a:t>sinciput</a:t>
            </a:r>
            <a:r>
              <a:rPr dirty="0" lang="en-US"/>
              <a:t> points at the left </a:t>
            </a:r>
            <a:r>
              <a:rPr dirty="0" lang="en-US" err="1"/>
              <a:t>iliopectineal</a:t>
            </a:r>
            <a:r>
              <a:rPr dirty="0" lang="en-US"/>
              <a:t> eminence</a:t>
            </a:r>
          </a:p>
          <a:p>
            <a:pPr lvl="0"/>
            <a:r>
              <a:rPr dirty="0" lang="en-US"/>
              <a:t>There is increased flexion and descent takes place </a:t>
            </a:r>
            <a:r>
              <a:rPr dirty="0" lang="en-US" smtClean="0"/>
              <a:t>the  </a:t>
            </a:r>
            <a:r>
              <a:rPr dirty="0" lang="en-US"/>
              <a:t>head </a:t>
            </a:r>
            <a:r>
              <a:rPr dirty="0" lang="en-US" smtClean="0"/>
              <a:t> </a:t>
            </a:r>
            <a:r>
              <a:rPr dirty="0" lang="en-US"/>
              <a:t>reaches the pelvic floor</a:t>
            </a:r>
          </a:p>
          <a:p>
            <a:pPr lvl="0"/>
            <a:r>
              <a:rPr dirty="0" lang="en-US"/>
              <a:t>Internal rotation of the head occurs which rotates 3/8 of a circle on the right side of the pelvis while the shoulder rotates 2/8 of a circle on the same side</a:t>
            </a:r>
          </a:p>
          <a:p>
            <a:pPr lvl="0"/>
            <a:r>
              <a:rPr dirty="0" lang="en-US"/>
              <a:t>The head </a:t>
            </a:r>
            <a:r>
              <a:rPr dirty="0" lang="en-US" smtClean="0"/>
              <a:t>crowns occiput escapes under the </a:t>
            </a:r>
            <a:r>
              <a:rPr dirty="0" lang="en-US" err="1" smtClean="0"/>
              <a:t>sympysis</a:t>
            </a:r>
            <a:r>
              <a:rPr dirty="0" lang="en-US" smtClean="0"/>
              <a:t> pubis</a:t>
            </a:r>
            <a:endParaRPr dirty="0" lang="en-US"/>
          </a:p>
          <a:p>
            <a:pPr lvl="0"/>
            <a:r>
              <a:rPr dirty="0" lang="en-US"/>
              <a:t>The </a:t>
            </a:r>
            <a:r>
              <a:rPr dirty="0" lang="en-US" err="1"/>
              <a:t>sinciput</a:t>
            </a:r>
            <a:r>
              <a:rPr dirty="0" lang="en-US"/>
              <a:t>, face and chin sweep the perineum, the head is born by extension</a:t>
            </a:r>
          </a:p>
          <a:p>
            <a:pPr lvl="0"/>
            <a:r>
              <a:rPr dirty="0" lang="en-US"/>
              <a:t>Restitution where the occiput turns 1/8 to the right, undoes the twist at the neck and </a:t>
            </a:r>
            <a:r>
              <a:rPr dirty="0" lang="en-US" smtClean="0"/>
              <a:t>realigns itself </a:t>
            </a:r>
            <a:r>
              <a:rPr dirty="0" lang="en-US"/>
              <a:t>with the shoulder</a:t>
            </a:r>
          </a:p>
          <a:p>
            <a:endParaRPr dirty="0"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559" name=""/>
        <p:cNvGrpSpPr/>
        <p:nvPr/>
      </p:nvGrpSpPr>
      <p:grpSpPr>
        <a:xfrm>
          <a:off x="0" y="0"/>
          <a:ext cx="0" cy="0"/>
          <a:chOff x="0" y="0"/>
          <a:chExt cx="0" cy="0"/>
        </a:xfrm>
      </p:grpSpPr>
      <p:sp>
        <p:nvSpPr>
          <p:cNvPr id="1048967"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68" name="Content Placeholder 2"/>
          <p:cNvSpPr>
            <a:spLocks noGrp="1"/>
          </p:cNvSpPr>
          <p:nvPr>
            <p:ph idx="1"/>
          </p:nvPr>
        </p:nvSpPr>
        <p:spPr/>
        <p:txBody>
          <a:bodyPr>
            <a:normAutofit fontScale="90625" lnSpcReduction="20000"/>
          </a:bodyPr>
          <a:p>
            <a:pPr lvl="0"/>
            <a:r>
              <a:rPr dirty="0" lang="en-US"/>
              <a:t>Internal rotation of the shoulders. The shoulder enters in the same oblique diameter of the pelvis. Anterior shoulder reaches the pelvic floor and rotates 1/8 of a circle forward and lies under the </a:t>
            </a:r>
            <a:r>
              <a:rPr dirty="0" lang="en-US" err="1"/>
              <a:t>symphysis</a:t>
            </a:r>
            <a:r>
              <a:rPr dirty="0" lang="en-US"/>
              <a:t> pubis</a:t>
            </a:r>
          </a:p>
          <a:p>
            <a:pPr lvl="0"/>
            <a:r>
              <a:rPr dirty="0" lang="en-US"/>
              <a:t>External rotation of the head accompanies the internal rotation of the shoulder</a:t>
            </a:r>
          </a:p>
          <a:p>
            <a:pPr lvl="0"/>
            <a:r>
              <a:rPr dirty="0" lang="en-US"/>
              <a:t>Anterior shoulder escapes under the </a:t>
            </a:r>
            <a:r>
              <a:rPr dirty="0" lang="en-US" err="1"/>
              <a:t>symphysis</a:t>
            </a:r>
            <a:r>
              <a:rPr dirty="0" lang="en-US"/>
              <a:t> pubis, while the posterior shoulder sweeps the perineum</a:t>
            </a:r>
          </a:p>
          <a:p>
            <a:pPr lvl="0"/>
            <a:r>
              <a:rPr dirty="0" lang="en-US"/>
              <a:t>The body is born by movement of lateral flexion</a:t>
            </a:r>
          </a:p>
          <a:p>
            <a:endParaRPr dirty="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394" name=""/>
        <p:cNvGrpSpPr/>
        <p:nvPr/>
      </p:nvGrpSpPr>
      <p:grpSpPr>
        <a:xfrm>
          <a:off x="0" y="0"/>
          <a:ext cx="0" cy="0"/>
          <a:chOff x="0" y="0"/>
          <a:chExt cx="0" cy="0"/>
        </a:xfrm>
      </p:grpSpPr>
      <p:sp>
        <p:nvSpPr>
          <p:cNvPr id="1048647" name="Title 1"/>
          <p:cNvSpPr>
            <a:spLocks noGrp="1"/>
          </p:cNvSpPr>
          <p:nvPr>
            <p:ph type="title"/>
          </p:nvPr>
        </p:nvSpPr>
        <p:spPr/>
        <p:txBody>
          <a:bodyPr/>
          <a:p>
            <a:endParaRPr lang="en-US"/>
          </a:p>
        </p:txBody>
      </p:sp>
      <p:pic>
        <p:nvPicPr>
          <p:cNvPr id="2097157" name="Picture 2"/>
          <p:cNvPicPr>
            <a:picLocks noChangeAspect="1" noGrp="1" noChangeArrowheads="1"/>
          </p:cNvPicPr>
          <p:nvPr>
            <p:ph idx="1"/>
          </p:nvPr>
        </p:nvPicPr>
        <p:blipFill>
          <a:blip xmlns:r="http://schemas.openxmlformats.org/officeDocument/2006/relationships" r:embed="rId1"/>
          <a:stretch>
            <a:fillRect/>
          </a:stretch>
        </p:blipFill>
        <p:spPr bwMode="auto">
          <a:xfrm>
            <a:off x="838200" y="228600"/>
            <a:ext cx="8077200" cy="5897563"/>
          </a:xfrm>
          <a:prstGeom prst="rect"/>
          <a:noFill/>
          <a:ln>
            <a:noFill/>
          </a:ln>
          <a:effectLst/>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560" name=""/>
        <p:cNvGrpSpPr/>
        <p:nvPr/>
      </p:nvGrpSpPr>
      <p:grpSpPr>
        <a:xfrm>
          <a:off x="0" y="0"/>
          <a:ext cx="0" cy="0"/>
          <a:chOff x="0" y="0"/>
          <a:chExt cx="0" cy="0"/>
        </a:xfrm>
      </p:grpSpPr>
      <p:sp>
        <p:nvSpPr>
          <p:cNvPr id="104896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70" name="Content Placeholder 2"/>
          <p:cNvSpPr>
            <a:spLocks noGrp="1"/>
          </p:cNvSpPr>
          <p:nvPr>
            <p:ph idx="1"/>
          </p:nvPr>
        </p:nvSpPr>
        <p:spPr/>
        <p:txBody>
          <a:bodyPr/>
          <a:p>
            <a:pPr indent="0" marL="0">
              <a:buNone/>
            </a:pPr>
            <a:r>
              <a:rPr b="1" dirty="0" lang="en-US"/>
              <a:t>Short Rotation</a:t>
            </a:r>
            <a:r>
              <a:rPr dirty="0" lang="en-US"/>
              <a:t> </a:t>
            </a:r>
          </a:p>
          <a:p>
            <a:r>
              <a:rPr dirty="0" lang="en-US"/>
              <a:t>In cases of short rotation or persistent occiput posterior position, the occiput fails to rotate forward. It persists with the same position. The </a:t>
            </a:r>
            <a:r>
              <a:rPr dirty="0" lang="en-US" err="1"/>
              <a:t>sinciput</a:t>
            </a:r>
            <a:r>
              <a:rPr dirty="0" lang="en-US"/>
              <a:t> reaches the pelvic floor and rotates forwards, while the occiput sinks in the hollow of the sacrum. </a:t>
            </a:r>
          </a:p>
          <a:p>
            <a:r>
              <a:rPr dirty="0" lang="en-US"/>
              <a:t>The baby is born face to pubis.</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561" name=""/>
        <p:cNvGrpSpPr/>
        <p:nvPr/>
      </p:nvGrpSpPr>
      <p:grpSpPr>
        <a:xfrm>
          <a:off x="0" y="0"/>
          <a:ext cx="0" cy="0"/>
          <a:chOff x="0" y="0"/>
          <a:chExt cx="0" cy="0"/>
        </a:xfrm>
      </p:grpSpPr>
      <p:sp>
        <p:nvSpPr>
          <p:cNvPr id="1048971"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72" name="Content Placeholder 2"/>
          <p:cNvSpPr>
            <a:spLocks noGrp="1"/>
          </p:cNvSpPr>
          <p:nvPr>
            <p:ph idx="1"/>
          </p:nvPr>
        </p:nvSpPr>
        <p:spPr/>
        <p:txBody>
          <a:bodyPr>
            <a:normAutofit fontScale="90625" lnSpcReduction="10000"/>
          </a:bodyPr>
          <a:p>
            <a:r>
              <a:rPr dirty="0" lang="en-US"/>
              <a:t>Give an episiotomy when necessary:</a:t>
            </a:r>
          </a:p>
          <a:p>
            <a:r>
              <a:rPr dirty="0" lang="en-US"/>
              <a:t>You should watch for signs of buttonhole tear due to the large presenting diameter.</a:t>
            </a:r>
            <a:br>
              <a:rPr dirty="0" lang="en-US"/>
            </a:br>
            <a:r>
              <a:rPr dirty="0" lang="en-US"/>
              <a:t>A buttonhole tear is a rupture at the </a:t>
            </a:r>
            <a:r>
              <a:rPr dirty="0" lang="en-US" err="1"/>
              <a:t>centre</a:t>
            </a:r>
            <a:r>
              <a:rPr dirty="0" lang="en-US"/>
              <a:t> of the perineum. </a:t>
            </a:r>
          </a:p>
          <a:p>
            <a:r>
              <a:rPr dirty="0" lang="en-US"/>
              <a:t>If you failed to diagnose this earlier you may be extending the head thinking it is a vertex delivery, until you see the hairless forehead escaping under the pubis arch. You should then flex the head towards the </a:t>
            </a:r>
            <a:r>
              <a:rPr dirty="0" lang="en-US" err="1"/>
              <a:t>symphysis</a:t>
            </a:r>
            <a:r>
              <a:rPr dirty="0" lang="en-US"/>
              <a:t> pubis.</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562" name=""/>
        <p:cNvGrpSpPr/>
        <p:nvPr/>
      </p:nvGrpSpPr>
      <p:grpSpPr>
        <a:xfrm>
          <a:off x="0" y="0"/>
          <a:ext cx="0" cy="0"/>
          <a:chOff x="0" y="0"/>
          <a:chExt cx="0" cy="0"/>
        </a:xfrm>
      </p:grpSpPr>
      <p:sp>
        <p:nvSpPr>
          <p:cNvPr id="1048973" name="Title 1"/>
          <p:cNvSpPr>
            <a:spLocks noGrp="1"/>
          </p:cNvSpPr>
          <p:nvPr>
            <p:ph type="title"/>
          </p:nvPr>
        </p:nvSpPr>
        <p:spPr/>
        <p:txBody>
          <a:bodyPr/>
          <a:p>
            <a:endParaRPr lang="en-US"/>
          </a:p>
        </p:txBody>
      </p:sp>
      <p:pic>
        <p:nvPicPr>
          <p:cNvPr id="2097175" name="ia_el_7_innerEl" descr="Management of Face to Pubis Delivery"/>
          <p:cNvPicPr>
            <a:picLocks noGrp="1"/>
          </p:cNvPicPr>
          <p:nvPr>
            <p:ph idx="1"/>
          </p:nvPr>
        </p:nvPicPr>
        <p:blipFill>
          <a:blip xmlns:r="http://schemas.openxmlformats.org/officeDocument/2006/relationships" r:embed="rId1"/>
          <a:srcRect/>
          <a:stretch>
            <a:fillRect/>
          </a:stretch>
        </p:blipFill>
        <p:spPr bwMode="auto">
          <a:xfrm>
            <a:off x="228600" y="152400"/>
            <a:ext cx="8686800" cy="6553200"/>
          </a:xfrm>
          <a:prstGeom prst="rect"/>
          <a:noFill/>
          <a:ln w="9525">
            <a:noFill/>
            <a:miter lim="800000"/>
            <a:headEnd/>
            <a:tailEnd/>
          </a:ln>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563" name=""/>
        <p:cNvGrpSpPr/>
        <p:nvPr/>
      </p:nvGrpSpPr>
      <p:grpSpPr>
        <a:xfrm>
          <a:off x="0" y="0"/>
          <a:ext cx="0" cy="0"/>
          <a:chOff x="0" y="0"/>
          <a:chExt cx="0" cy="0"/>
        </a:xfrm>
      </p:grpSpPr>
      <p:sp>
        <p:nvSpPr>
          <p:cNvPr id="1048974"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75" name="Content Placeholder 2"/>
          <p:cNvSpPr>
            <a:spLocks noGrp="1"/>
          </p:cNvSpPr>
          <p:nvPr>
            <p:ph idx="1"/>
          </p:nvPr>
        </p:nvSpPr>
        <p:spPr/>
        <p:txBody>
          <a:bodyPr>
            <a:normAutofit fontScale="84375" lnSpcReduction="20000"/>
          </a:bodyPr>
          <a:p>
            <a:pPr indent="0" marL="0">
              <a:buNone/>
            </a:pPr>
            <a:r>
              <a:rPr b="1" dirty="0" lang="en-US"/>
              <a:t>Deep Transverse Arrest</a:t>
            </a:r>
            <a:r>
              <a:rPr dirty="0" lang="en-US"/>
              <a:t> </a:t>
            </a:r>
          </a:p>
          <a:p>
            <a:r>
              <a:rPr dirty="0" lang="en-US"/>
              <a:t>This is where the occiput fails to rotate forward. This forces the </a:t>
            </a:r>
            <a:r>
              <a:rPr dirty="0" lang="en-US" err="1"/>
              <a:t>sinciput</a:t>
            </a:r>
            <a:r>
              <a:rPr dirty="0" lang="en-US"/>
              <a:t> to reach the pelvic floor first and rotate forwards. The occiput then goes into the hollow of the sacrum, which results in the face to pubis delivery. At first there is good flexion. </a:t>
            </a:r>
            <a:endParaRPr dirty="0" lang="en-US" smtClean="0"/>
          </a:p>
          <a:p>
            <a:r>
              <a:rPr dirty="0" lang="en-US" smtClean="0"/>
              <a:t>The </a:t>
            </a:r>
            <a:r>
              <a:rPr dirty="0" lang="en-US" err="1"/>
              <a:t>occipit</a:t>
            </a:r>
            <a:r>
              <a:rPr dirty="0" lang="en-US"/>
              <a:t> reaches the pelvic floor and begins to rotate but flexion is not maintained. The </a:t>
            </a:r>
            <a:r>
              <a:rPr dirty="0" lang="en-US" err="1"/>
              <a:t>occipito</a:t>
            </a:r>
            <a:r>
              <a:rPr dirty="0" lang="en-US"/>
              <a:t> frontal diameter is caught by the </a:t>
            </a:r>
            <a:r>
              <a:rPr dirty="0" lang="en-US" err="1"/>
              <a:t>bispinious</a:t>
            </a:r>
            <a:r>
              <a:rPr dirty="0" lang="en-US"/>
              <a:t> diameter of the outlet. </a:t>
            </a:r>
            <a:endParaRPr dirty="0" lang="en-US" smtClean="0"/>
          </a:p>
          <a:p>
            <a:r>
              <a:rPr dirty="0" lang="en-US" smtClean="0"/>
              <a:t>This </a:t>
            </a:r>
            <a:r>
              <a:rPr dirty="0" lang="en-US"/>
              <a:t>arrest may be due to poor contractions, a straight sacrum or prominent </a:t>
            </a:r>
            <a:r>
              <a:rPr dirty="0" lang="en-US" err="1"/>
              <a:t>ischial</a:t>
            </a:r>
            <a:r>
              <a:rPr dirty="0" lang="en-US"/>
              <a:t> spines.</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564" name=""/>
        <p:cNvGrpSpPr/>
        <p:nvPr/>
      </p:nvGrpSpPr>
      <p:grpSpPr>
        <a:xfrm>
          <a:off x="0" y="0"/>
          <a:ext cx="0" cy="0"/>
          <a:chOff x="0" y="0"/>
          <a:chExt cx="0" cy="0"/>
        </a:xfrm>
      </p:grpSpPr>
      <p:sp>
        <p:nvSpPr>
          <p:cNvPr id="1048976"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77" name="Content Placeholder 2"/>
          <p:cNvSpPr>
            <a:spLocks noGrp="1"/>
          </p:cNvSpPr>
          <p:nvPr>
            <p:ph idx="1"/>
          </p:nvPr>
        </p:nvSpPr>
        <p:spPr/>
        <p:txBody>
          <a:bodyPr/>
          <a:p>
            <a:r>
              <a:rPr dirty="0" lang="en-US"/>
              <a:t>On vaginal examination the sagittal suture is on the transverse diameter of the pelvis and both anterior and posterior fontanels are palpable. The head is caught at the </a:t>
            </a:r>
            <a:r>
              <a:rPr dirty="0" lang="en-US" err="1"/>
              <a:t>ischial</a:t>
            </a:r>
            <a:r>
              <a:rPr dirty="0" lang="en-US"/>
              <a:t> spines.</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565" name=""/>
        <p:cNvGrpSpPr/>
        <p:nvPr/>
      </p:nvGrpSpPr>
      <p:grpSpPr>
        <a:xfrm>
          <a:off x="0" y="0"/>
          <a:ext cx="0" cy="0"/>
          <a:chOff x="0" y="0"/>
          <a:chExt cx="0" cy="0"/>
        </a:xfrm>
      </p:grpSpPr>
      <p:sp>
        <p:nvSpPr>
          <p:cNvPr id="1048978"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79" name="Content Placeholder 2"/>
          <p:cNvSpPr>
            <a:spLocks noGrp="1"/>
          </p:cNvSpPr>
          <p:nvPr>
            <p:ph idx="1"/>
          </p:nvPr>
        </p:nvSpPr>
        <p:spPr/>
        <p:txBody>
          <a:bodyPr>
            <a:normAutofit fontScale="81250" lnSpcReduction="10000"/>
          </a:bodyPr>
          <a:p>
            <a:r>
              <a:rPr b="1" dirty="0" lang="en-US"/>
              <a:t>Management of Deep Transverse Arrest</a:t>
            </a:r>
            <a:r>
              <a:rPr dirty="0" lang="en-US"/>
              <a:t> </a:t>
            </a:r>
          </a:p>
          <a:p>
            <a:r>
              <a:rPr dirty="0" lang="en-US"/>
              <a:t>Reassure the mother while explaining the position of her </a:t>
            </a:r>
            <a:r>
              <a:rPr dirty="0" lang="en-US" err="1"/>
              <a:t>labour</a:t>
            </a:r>
            <a:r>
              <a:rPr dirty="0" lang="en-US"/>
              <a:t>. Take her consent for the operative procedures which will be necessary. Inform the doctor of her situation</a:t>
            </a:r>
            <a:r>
              <a:rPr dirty="0" lang="en-US" smtClean="0"/>
              <a:t>.</a:t>
            </a:r>
          </a:p>
          <a:p>
            <a:r>
              <a:rPr dirty="0" lang="en-US" smtClean="0"/>
              <a:t> </a:t>
            </a:r>
            <a:r>
              <a:rPr dirty="0" lang="en-US"/>
              <a:t>Encourage her to breathe slowly and change her position to discourage pushing. When the doctor arrives, administer analgesics. A vacuum extraction may be performed or the head may be rotated with forceps and the baby delivered. </a:t>
            </a:r>
          </a:p>
          <a:p>
            <a:r>
              <a:rPr dirty="0" lang="en-US"/>
              <a:t>Aftercare is the same as in operative manipulation.</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566" name=""/>
        <p:cNvGrpSpPr/>
        <p:nvPr/>
      </p:nvGrpSpPr>
      <p:grpSpPr>
        <a:xfrm>
          <a:off x="0" y="0"/>
          <a:ext cx="0" cy="0"/>
          <a:chOff x="0" y="0"/>
          <a:chExt cx="0" cy="0"/>
        </a:xfrm>
      </p:grpSpPr>
      <p:sp>
        <p:nvSpPr>
          <p:cNvPr id="1048980"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81" name="Content Placeholder 2"/>
          <p:cNvSpPr>
            <a:spLocks noGrp="1"/>
          </p:cNvSpPr>
          <p:nvPr>
            <p:ph idx="1"/>
          </p:nvPr>
        </p:nvSpPr>
        <p:spPr/>
        <p:txBody>
          <a:bodyPr>
            <a:normAutofit lnSpcReduction="10000"/>
          </a:bodyPr>
          <a:p>
            <a:pPr indent="0" marL="0">
              <a:buNone/>
            </a:pPr>
            <a:r>
              <a:rPr b="1" dirty="0" lang="en-US"/>
              <a:t>Conversion to Face or Brow</a:t>
            </a:r>
            <a:r>
              <a:rPr dirty="0" lang="en-US"/>
              <a:t> </a:t>
            </a:r>
          </a:p>
          <a:p>
            <a:r>
              <a:rPr dirty="0" lang="en-US"/>
              <a:t>At the onset of </a:t>
            </a:r>
            <a:r>
              <a:rPr dirty="0" lang="en-US" err="1"/>
              <a:t>labour</a:t>
            </a:r>
            <a:r>
              <a:rPr dirty="0" lang="en-US"/>
              <a:t> with a deflexed head, an extension may occur instead of flexion. When there is complete extension, the baby will be born as face presentation but when there is incomplete extension (this is </a:t>
            </a:r>
            <a:r>
              <a:rPr dirty="0" lang="en-US" err="1"/>
              <a:t>refered</a:t>
            </a:r>
            <a:r>
              <a:rPr dirty="0" lang="en-US"/>
              <a:t> to as ’military attitude‘), the presenting part turns to brow. A delivery by caesarean section is recommended.</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567" name=""/>
        <p:cNvGrpSpPr/>
        <p:nvPr/>
      </p:nvGrpSpPr>
      <p:grpSpPr>
        <a:xfrm>
          <a:off x="0" y="0"/>
          <a:ext cx="0" cy="0"/>
          <a:chOff x="0" y="0"/>
          <a:chExt cx="0" cy="0"/>
        </a:xfrm>
      </p:grpSpPr>
      <p:sp>
        <p:nvSpPr>
          <p:cNvPr id="1048982" name="Title 1"/>
          <p:cNvSpPr>
            <a:spLocks noGrp="1"/>
          </p:cNvSpPr>
          <p:nvPr>
            <p:ph type="title"/>
          </p:nvPr>
        </p:nvSpPr>
        <p:spPr/>
        <p:txBody>
          <a:bodyPr/>
          <a:p>
            <a:r>
              <a:rPr b="1" dirty="0" i="1" lang="en-US" smtClean="0"/>
              <a:t>Complications of OPP</a:t>
            </a:r>
            <a:endParaRPr b="1" dirty="0" i="1" lang="en-US"/>
          </a:p>
        </p:txBody>
      </p:sp>
      <p:sp>
        <p:nvSpPr>
          <p:cNvPr id="1048983" name="Content Placeholder 2"/>
          <p:cNvSpPr>
            <a:spLocks noGrp="1"/>
          </p:cNvSpPr>
          <p:nvPr>
            <p:ph idx="1"/>
          </p:nvPr>
        </p:nvSpPr>
        <p:spPr/>
        <p:txBody>
          <a:bodyPr>
            <a:normAutofit fontScale="81250" lnSpcReduction="20000"/>
          </a:bodyPr>
          <a:p>
            <a:pPr lvl="0"/>
            <a:r>
              <a:rPr dirty="0" lang="en-US"/>
              <a:t>Obstructed </a:t>
            </a:r>
            <a:r>
              <a:rPr dirty="0" lang="en-US" err="1"/>
              <a:t>labour</a:t>
            </a:r>
            <a:r>
              <a:rPr dirty="0" lang="en-US"/>
              <a:t>, as a result of deflexed or partially extended head that is impacted in the pelvis</a:t>
            </a:r>
          </a:p>
          <a:p>
            <a:pPr lvl="0"/>
            <a:r>
              <a:rPr dirty="0" lang="en-US"/>
              <a:t>Maternal trauma, as a result of prolonged </a:t>
            </a:r>
            <a:r>
              <a:rPr dirty="0" lang="en-US" err="1"/>
              <a:t>labour</a:t>
            </a:r>
            <a:r>
              <a:rPr dirty="0" lang="en-US"/>
              <a:t>, or instrumental delivery causing perineum tears. In undiagnosed OPP, instrumental delivery may cause third degree tears</a:t>
            </a:r>
          </a:p>
          <a:p>
            <a:pPr lvl="0"/>
            <a:r>
              <a:rPr dirty="0" lang="en-US"/>
              <a:t>Neonatal trauma to the baby, if forceps or </a:t>
            </a:r>
            <a:r>
              <a:rPr dirty="0" lang="en-US" err="1"/>
              <a:t>ventous</a:t>
            </a:r>
            <a:r>
              <a:rPr dirty="0" lang="en-US"/>
              <a:t> vacuum extraction are used</a:t>
            </a:r>
          </a:p>
          <a:p>
            <a:pPr lvl="0"/>
            <a:r>
              <a:rPr dirty="0" lang="en-US"/>
              <a:t>Cord prolapse which may cause hypoxia, that may result in stillbirth</a:t>
            </a:r>
          </a:p>
          <a:p>
            <a:pPr lvl="0"/>
            <a:r>
              <a:rPr dirty="0" lang="en-US"/>
              <a:t>Cerebral </a:t>
            </a:r>
            <a:r>
              <a:rPr dirty="0" lang="en-US" err="1"/>
              <a:t>haemorrhage</a:t>
            </a:r>
            <a:r>
              <a:rPr dirty="0" lang="en-US"/>
              <a:t>, due to the compression of a large presenting part</a:t>
            </a:r>
          </a:p>
          <a:p>
            <a:pPr lvl="0"/>
            <a:r>
              <a:rPr dirty="0" lang="en-US"/>
              <a:t>Asphyxia, leading to brain damage</a:t>
            </a:r>
          </a:p>
          <a:p>
            <a:endParaRPr dirty="0" 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568" name=""/>
        <p:cNvGrpSpPr/>
        <p:nvPr/>
      </p:nvGrpSpPr>
      <p:grpSpPr>
        <a:xfrm>
          <a:off x="0" y="0"/>
          <a:ext cx="0" cy="0"/>
          <a:chOff x="0" y="0"/>
          <a:chExt cx="0" cy="0"/>
        </a:xfrm>
      </p:grpSpPr>
      <p:sp>
        <p:nvSpPr>
          <p:cNvPr id="1048984" name="Title 1"/>
          <p:cNvSpPr>
            <a:spLocks noGrp="1"/>
          </p:cNvSpPr>
          <p:nvPr>
            <p:ph type="title"/>
          </p:nvPr>
        </p:nvSpPr>
        <p:spPr/>
        <p:txBody>
          <a:bodyPr/>
          <a:p>
            <a:r>
              <a:rPr b="1" dirty="0" i="1" lang="en-US"/>
              <a:t>SHOULDER DYSTOCIA </a:t>
            </a:r>
            <a:endParaRPr dirty="0" i="1" lang="en-US"/>
          </a:p>
        </p:txBody>
      </p:sp>
      <p:sp>
        <p:nvSpPr>
          <p:cNvPr id="1048985" name="Content Placeholder 2"/>
          <p:cNvSpPr>
            <a:spLocks noGrp="1"/>
          </p:cNvSpPr>
          <p:nvPr>
            <p:ph idx="1"/>
          </p:nvPr>
        </p:nvSpPr>
        <p:spPr/>
        <p:txBody>
          <a:bodyPr>
            <a:normAutofit fontScale="65625" lnSpcReduction="20000"/>
          </a:bodyPr>
          <a:p>
            <a:r>
              <a:rPr dirty="0" lang="en-US"/>
              <a:t>This describes the Impaction of the anterior shoulder against the </a:t>
            </a:r>
            <a:r>
              <a:rPr dirty="0" lang="en-US" err="1"/>
              <a:t>symphysis</a:t>
            </a:r>
            <a:r>
              <a:rPr dirty="0" lang="en-US"/>
              <a:t> pubis after delivery of the fetal head. </a:t>
            </a:r>
            <a:endParaRPr dirty="0" lang="en-US" smtClean="0"/>
          </a:p>
          <a:p>
            <a:pPr indent="0" marL="0">
              <a:buNone/>
            </a:pPr>
            <a:r>
              <a:rPr b="1" dirty="0" lang="en-US"/>
              <a:t>Risk factors </a:t>
            </a:r>
            <a:endParaRPr dirty="0" lang="en-US"/>
          </a:p>
          <a:p>
            <a:r>
              <a:rPr dirty="0" lang="en-US" smtClean="0"/>
              <a:t>The </a:t>
            </a:r>
            <a:r>
              <a:rPr dirty="0" lang="en-US"/>
              <a:t>single most common risk factor for shoulder dystocia is the use of a vacuum extractor or forceps during delivery. They may be classified as follows</a:t>
            </a:r>
            <a:r>
              <a:rPr dirty="0" lang="en-US" smtClean="0"/>
              <a:t>:</a:t>
            </a:r>
          </a:p>
          <a:p>
            <a:pPr indent="0" marL="0">
              <a:buNone/>
            </a:pPr>
            <a:r>
              <a:rPr dirty="0" lang="en-US" smtClean="0"/>
              <a:t> </a:t>
            </a:r>
            <a:r>
              <a:rPr b="1" dirty="0" lang="en-US"/>
              <a:t>Maternal </a:t>
            </a:r>
            <a:r>
              <a:rPr dirty="0" lang="en-US"/>
              <a:t>	</a:t>
            </a:r>
          </a:p>
          <a:p>
            <a:r>
              <a:rPr dirty="0" lang="en-US" smtClean="0"/>
              <a:t>Abnormal </a:t>
            </a:r>
            <a:r>
              <a:rPr dirty="0" lang="en-US"/>
              <a:t>pelvic anatomy </a:t>
            </a:r>
          </a:p>
          <a:p>
            <a:r>
              <a:rPr dirty="0" lang="en-US" smtClean="0"/>
              <a:t>Gestational </a:t>
            </a:r>
            <a:r>
              <a:rPr dirty="0" lang="en-US"/>
              <a:t>diabetes </a:t>
            </a:r>
          </a:p>
          <a:p>
            <a:r>
              <a:rPr dirty="0" lang="en-US" smtClean="0"/>
              <a:t>Post-dates </a:t>
            </a:r>
            <a:r>
              <a:rPr dirty="0" lang="en-US"/>
              <a:t>pregnancy </a:t>
            </a:r>
          </a:p>
          <a:p>
            <a:r>
              <a:rPr dirty="0" lang="en-US" smtClean="0"/>
              <a:t>Previous </a:t>
            </a:r>
            <a:r>
              <a:rPr dirty="0" lang="en-US"/>
              <a:t>shoulder dystocia </a:t>
            </a:r>
          </a:p>
          <a:p>
            <a:r>
              <a:rPr dirty="0" lang="en-US" smtClean="0"/>
              <a:t>Short </a:t>
            </a:r>
            <a:r>
              <a:rPr dirty="0" lang="en-US"/>
              <a:t>stature </a:t>
            </a:r>
          </a:p>
          <a:p>
            <a:r>
              <a:rPr dirty="0" lang="en-US"/>
              <a:t>High pre pregnancy weight and increased weight gain </a:t>
            </a:r>
          </a:p>
          <a:p>
            <a:pPr indent="0" marL="0">
              <a:buNone/>
            </a:pPr>
            <a:endParaRPr dirty="0" lang="en-US"/>
          </a:p>
          <a:p>
            <a:pPr indent="0" marL="0">
              <a:buNone/>
            </a:pPr>
            <a:r>
              <a:rPr dirty="0" lang="en-US"/>
              <a:t>	</a:t>
            </a:r>
          </a:p>
          <a:p>
            <a:endParaRPr dirty="0"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569" name=""/>
        <p:cNvGrpSpPr/>
        <p:nvPr/>
      </p:nvGrpSpPr>
      <p:grpSpPr>
        <a:xfrm>
          <a:off x="0" y="0"/>
          <a:ext cx="0" cy="0"/>
          <a:chOff x="0" y="0"/>
          <a:chExt cx="0" cy="0"/>
        </a:xfrm>
      </p:grpSpPr>
      <p:sp>
        <p:nvSpPr>
          <p:cNvPr id="1048986" name="Title 1"/>
          <p:cNvSpPr>
            <a:spLocks noGrp="1"/>
          </p:cNvSpPr>
          <p:nvPr>
            <p:ph type="title"/>
          </p:nvPr>
        </p:nvSpPr>
        <p:spPr/>
        <p:txBody>
          <a:bodyPr/>
          <a:p>
            <a:r>
              <a:rPr b="1" dirty="0" i="1" lang="en-US" err="1" smtClean="0"/>
              <a:t>Cont</a:t>
            </a:r>
            <a:r>
              <a:rPr b="1" dirty="0" i="1" lang="en-US" smtClean="0"/>
              <a:t>…</a:t>
            </a:r>
            <a:endParaRPr b="1" dirty="0" i="1" lang="en-US"/>
          </a:p>
        </p:txBody>
      </p:sp>
      <p:pic>
        <p:nvPicPr>
          <p:cNvPr id="2097176"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762000" y="1524000"/>
            <a:ext cx="7467600" cy="5029200"/>
          </a:xfrm>
          <a:prstGeom prst="rect"/>
          <a:noFill/>
          <a:ln>
            <a:noFill/>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77" name=""/>
        <p:cNvGrpSpPr/>
        <p:nvPr/>
      </p:nvGrpSpPr>
      <p:grpSpPr>
        <a:xfrm>
          <a:off x="0" y="0"/>
          <a:ext cx="0" cy="0"/>
          <a:chOff x="0" y="0"/>
          <a:chExt cx="0" cy="0"/>
        </a:xfrm>
      </p:grpSpPr>
      <p:sp>
        <p:nvSpPr>
          <p:cNvPr id="1048614" name="Title 1"/>
          <p:cNvSpPr>
            <a:spLocks noGrp="1"/>
          </p:cNvSpPr>
          <p:nvPr>
            <p:ph type="title"/>
          </p:nvPr>
        </p:nvSpPr>
        <p:spPr/>
        <p:txBody>
          <a:bodyPr/>
          <a:p>
            <a:r>
              <a:rPr b="1" dirty="0" i="1" lang="en-US" smtClean="0"/>
              <a:t>Learning objectives</a:t>
            </a:r>
            <a:endParaRPr b="1" dirty="0" i="1" lang="en-US"/>
          </a:p>
        </p:txBody>
      </p:sp>
      <p:sp>
        <p:nvSpPr>
          <p:cNvPr id="1048615" name="Content Placeholder 2"/>
          <p:cNvSpPr>
            <a:spLocks noGrp="1"/>
          </p:cNvSpPr>
          <p:nvPr>
            <p:ph idx="1"/>
          </p:nvPr>
        </p:nvSpPr>
        <p:spPr/>
        <p:txBody>
          <a:bodyPr/>
          <a:p>
            <a:r>
              <a:rPr dirty="0" lang="en-US" smtClean="0"/>
              <a:t>Identify, manage and refer patient with obstetric and medical condition associated with pregnancy, </a:t>
            </a:r>
            <a:r>
              <a:rPr dirty="0" lang="en-US" err="1" smtClean="0"/>
              <a:t>labour</a:t>
            </a:r>
            <a:r>
              <a:rPr dirty="0" lang="en-US" smtClean="0"/>
              <a:t> and </a:t>
            </a:r>
            <a:r>
              <a:rPr dirty="0" lang="en-US" err="1" smtClean="0"/>
              <a:t>puerperium</a:t>
            </a:r>
            <a:r>
              <a:rPr dirty="0" lang="en-US" smtClean="0"/>
              <a:t> </a:t>
            </a:r>
          </a:p>
          <a:p>
            <a:r>
              <a:rPr dirty="0" lang="en-US" smtClean="0"/>
              <a:t>Identify and appropriately manage patient with obstetrics emergencies</a:t>
            </a:r>
            <a:endParaRPr dirty="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395" name=""/>
        <p:cNvGrpSpPr/>
        <p:nvPr/>
      </p:nvGrpSpPr>
      <p:grpSpPr>
        <a:xfrm>
          <a:off x="0" y="0"/>
          <a:ext cx="0" cy="0"/>
          <a:chOff x="0" y="0"/>
          <a:chExt cx="0" cy="0"/>
        </a:xfrm>
      </p:grpSpPr>
      <p:sp>
        <p:nvSpPr>
          <p:cNvPr id="1048648" name="Title 1"/>
          <p:cNvSpPr>
            <a:spLocks noGrp="1"/>
          </p:cNvSpPr>
          <p:nvPr>
            <p:ph type="title"/>
          </p:nvPr>
        </p:nvSpPr>
        <p:spPr/>
        <p:txBody>
          <a:bodyPr/>
          <a:p>
            <a:r>
              <a:rPr b="1" dirty="0" i="1" lang="en-US"/>
              <a:t>Definitive Management</a:t>
            </a:r>
            <a:endParaRPr dirty="0" i="1" lang="en-US"/>
          </a:p>
        </p:txBody>
      </p:sp>
      <p:sp>
        <p:nvSpPr>
          <p:cNvPr id="1048649" name="Content Placeholder 2"/>
          <p:cNvSpPr>
            <a:spLocks noGrp="1"/>
          </p:cNvSpPr>
          <p:nvPr>
            <p:ph idx="1"/>
          </p:nvPr>
        </p:nvSpPr>
        <p:spPr>
          <a:xfrm>
            <a:off x="858982" y="1600778"/>
            <a:ext cx="7827345" cy="4525935"/>
          </a:xfrm>
        </p:spPr>
        <p:txBody>
          <a:bodyPr>
            <a:normAutofit fontScale="68750" lnSpcReduction="20000"/>
          </a:bodyPr>
          <a:p>
            <a:pPr indent="0" marL="0">
              <a:buNone/>
            </a:pPr>
            <a:r>
              <a:rPr b="1" dirty="0" lang="en-US"/>
              <a:t>a) Mild Pre-</a:t>
            </a:r>
            <a:r>
              <a:rPr b="1" dirty="0" lang="en-US" err="1"/>
              <a:t>eclampsia</a:t>
            </a:r>
            <a:r>
              <a:rPr b="1" dirty="0" lang="en-US"/>
              <a:t> </a:t>
            </a:r>
            <a:r>
              <a:rPr dirty="0" lang="en-US"/>
              <a:t>e.g. with BP 140/90 </a:t>
            </a:r>
          </a:p>
          <a:p>
            <a:r>
              <a:rPr dirty="0" lang="en-US"/>
              <a:t>Establish if the mother can rest at home </a:t>
            </a:r>
          </a:p>
          <a:p>
            <a:r>
              <a:rPr dirty="0" lang="en-US"/>
              <a:t>Advise patient and relatives on importance of bed rest </a:t>
            </a:r>
          </a:p>
          <a:p>
            <a:r>
              <a:rPr dirty="0" lang="en-US"/>
              <a:t>Give oral </a:t>
            </a:r>
            <a:r>
              <a:rPr dirty="0" lang="en-US" err="1"/>
              <a:t>antihypertensives</a:t>
            </a:r>
            <a:r>
              <a:rPr dirty="0" lang="en-US"/>
              <a:t> (alpha methyl dope 250mg three times daily) Maintain diastolic BP at 90-100 mmHg </a:t>
            </a:r>
          </a:p>
          <a:p>
            <a:r>
              <a:rPr dirty="0" lang="en-US"/>
              <a:t>Monitor maternal and </a:t>
            </a:r>
            <a:r>
              <a:rPr dirty="0" lang="en-US" err="1"/>
              <a:t>foetal</a:t>
            </a:r>
            <a:r>
              <a:rPr dirty="0" lang="en-US"/>
              <a:t> condition weekly </a:t>
            </a:r>
          </a:p>
          <a:p>
            <a:r>
              <a:rPr dirty="0" lang="en-US"/>
              <a:t>Admit if coming too far away from hospital, </a:t>
            </a:r>
          </a:p>
          <a:p>
            <a:r>
              <a:rPr dirty="0" lang="en-US"/>
              <a:t>Advise on worsening signs of the condition, and the need to report if any signs of severe pre-</a:t>
            </a:r>
            <a:r>
              <a:rPr dirty="0" lang="en-US" err="1"/>
              <a:t>eclampsia</a:t>
            </a:r>
            <a:r>
              <a:rPr dirty="0" lang="en-US"/>
              <a:t> are present </a:t>
            </a:r>
          </a:p>
          <a:p>
            <a:r>
              <a:rPr dirty="0" lang="en-US"/>
              <a:t>Advise mother to take a diet, which is rich in protein, </a:t>
            </a:r>
            <a:r>
              <a:rPr dirty="0" lang="en-US" err="1"/>
              <a:t>fibre</a:t>
            </a:r>
            <a:r>
              <a:rPr dirty="0" lang="en-US"/>
              <a:t> and vitamins but low in carbohydrate and salt </a:t>
            </a:r>
          </a:p>
          <a:p>
            <a:r>
              <a:rPr dirty="0" lang="en-US"/>
              <a:t>If the mother shows no improvement and facilities /skills to manage severe </a:t>
            </a:r>
            <a:r>
              <a:rPr dirty="0" lang="en-US" err="1"/>
              <a:t>eclampsia</a:t>
            </a:r>
            <a:r>
              <a:rPr dirty="0" lang="en-US"/>
              <a:t> are lacking, refer to higher level </a:t>
            </a:r>
          </a:p>
          <a:p>
            <a:endParaRPr dirty="0" lang="en-US"/>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570" name=""/>
        <p:cNvGrpSpPr/>
        <p:nvPr/>
      </p:nvGrpSpPr>
      <p:grpSpPr>
        <a:xfrm>
          <a:off x="0" y="0"/>
          <a:ext cx="0" cy="0"/>
          <a:chOff x="0" y="0"/>
          <a:chExt cx="0" cy="0"/>
        </a:xfrm>
      </p:grpSpPr>
      <p:sp>
        <p:nvSpPr>
          <p:cNvPr id="1048987"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88" name="Content Placeholder 2"/>
          <p:cNvSpPr>
            <a:spLocks noGrp="1"/>
          </p:cNvSpPr>
          <p:nvPr>
            <p:ph idx="1"/>
          </p:nvPr>
        </p:nvSpPr>
        <p:spPr/>
        <p:txBody>
          <a:bodyPr>
            <a:normAutofit fontScale="93750" lnSpcReduction="20000"/>
          </a:bodyPr>
          <a:p>
            <a:pPr indent="0" marL="0">
              <a:buNone/>
            </a:pPr>
            <a:r>
              <a:rPr b="1" dirty="0" lang="en-US"/>
              <a:t>Fetal </a:t>
            </a:r>
            <a:r>
              <a:rPr dirty="0" lang="en-US"/>
              <a:t>	</a:t>
            </a:r>
          </a:p>
          <a:p>
            <a:r>
              <a:rPr dirty="0" lang="en-US" smtClean="0"/>
              <a:t>Suspected </a:t>
            </a:r>
            <a:r>
              <a:rPr dirty="0" lang="en-US" err="1"/>
              <a:t>macrosomia</a:t>
            </a:r>
            <a:r>
              <a:rPr dirty="0" lang="en-US"/>
              <a:t> </a:t>
            </a:r>
          </a:p>
          <a:p>
            <a:pPr indent="0" marL="0">
              <a:buNone/>
            </a:pPr>
            <a:r>
              <a:rPr b="1" dirty="0" lang="en-US" smtClean="0"/>
              <a:t>Labor </a:t>
            </a:r>
            <a:r>
              <a:rPr b="1" dirty="0" lang="en-US"/>
              <a:t>related </a:t>
            </a:r>
            <a:r>
              <a:rPr dirty="0" lang="en-US"/>
              <a:t>	</a:t>
            </a:r>
          </a:p>
          <a:p>
            <a:endParaRPr dirty="0" lang="en-US"/>
          </a:p>
          <a:p>
            <a:r>
              <a:rPr dirty="0" lang="en-US"/>
              <a:t>Assisted vaginal delivery (forceps or vacuum) </a:t>
            </a:r>
          </a:p>
          <a:p>
            <a:r>
              <a:rPr dirty="0" lang="en-US" smtClean="0"/>
              <a:t>Protracted </a:t>
            </a:r>
            <a:r>
              <a:rPr dirty="0" lang="en-US"/>
              <a:t>active phase of first-stage labor </a:t>
            </a:r>
          </a:p>
          <a:p>
            <a:r>
              <a:rPr dirty="0" lang="en-US" smtClean="0"/>
              <a:t>Protracted </a:t>
            </a:r>
            <a:r>
              <a:rPr dirty="0" lang="en-US"/>
              <a:t>second-stage labor </a:t>
            </a:r>
          </a:p>
          <a:p>
            <a:r>
              <a:rPr dirty="0" lang="en-US"/>
              <a:t>Prior shoulder dystocia </a:t>
            </a:r>
          </a:p>
          <a:p>
            <a:pPr indent="0" marL="0">
              <a:buNone/>
            </a:pPr>
            <a:r>
              <a:rPr dirty="0" lang="en-US"/>
              <a:t>	</a:t>
            </a:r>
          </a:p>
          <a:p>
            <a:endParaRPr dirty="0"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571" name=""/>
        <p:cNvGrpSpPr/>
        <p:nvPr/>
      </p:nvGrpSpPr>
      <p:grpSpPr>
        <a:xfrm>
          <a:off x="0" y="0"/>
          <a:ext cx="0" cy="0"/>
          <a:chOff x="0" y="0"/>
          <a:chExt cx="0" cy="0"/>
        </a:xfrm>
      </p:grpSpPr>
      <p:sp>
        <p:nvSpPr>
          <p:cNvPr id="1048989" name="Title 1"/>
          <p:cNvSpPr>
            <a:spLocks noGrp="1"/>
          </p:cNvSpPr>
          <p:nvPr>
            <p:ph type="title"/>
          </p:nvPr>
        </p:nvSpPr>
        <p:spPr/>
        <p:txBody>
          <a:bodyPr/>
          <a:p>
            <a:r>
              <a:rPr b="1" dirty="0" i="1" lang="en-US"/>
              <a:t>Diagnosis</a:t>
            </a:r>
            <a:endParaRPr dirty="0" i="1" lang="en-US"/>
          </a:p>
        </p:txBody>
      </p:sp>
      <p:sp>
        <p:nvSpPr>
          <p:cNvPr id="1048990" name="Content Placeholder 2"/>
          <p:cNvSpPr>
            <a:spLocks noGrp="1"/>
          </p:cNvSpPr>
          <p:nvPr>
            <p:ph idx="1"/>
          </p:nvPr>
        </p:nvSpPr>
        <p:spPr/>
        <p:txBody>
          <a:bodyPr>
            <a:normAutofit fontScale="92500" lnSpcReduction="10000"/>
          </a:bodyPr>
          <a:p>
            <a:pPr indent="0" marL="0">
              <a:buNone/>
            </a:pPr>
            <a:r>
              <a:rPr dirty="0" lang="en-US" smtClean="0"/>
              <a:t>The </a:t>
            </a:r>
            <a:r>
              <a:rPr dirty="0" lang="en-US"/>
              <a:t>following signs are indicative of possible shoulder dystocia </a:t>
            </a:r>
          </a:p>
          <a:p>
            <a:r>
              <a:rPr dirty="0" lang="en-US"/>
              <a:t>The shoulders fail to deliver shortly after the </a:t>
            </a:r>
            <a:r>
              <a:rPr dirty="0" lang="en-US" err="1"/>
              <a:t>foetal</a:t>
            </a:r>
            <a:r>
              <a:rPr dirty="0" lang="en-US"/>
              <a:t> head. </a:t>
            </a:r>
          </a:p>
          <a:p>
            <a:r>
              <a:rPr dirty="0" lang="en-US"/>
              <a:t>The fetal head retracts against perineum </a:t>
            </a:r>
            <a:r>
              <a:rPr b="1" dirty="0" i="1" lang="en-US"/>
              <a:t>(“turtle sign”) </a:t>
            </a:r>
            <a:endParaRPr dirty="0" lang="en-US"/>
          </a:p>
          <a:p>
            <a:r>
              <a:rPr dirty="0" lang="en-US"/>
              <a:t>The face of the baby becomes erythematous, red and puffy - indicative of facial flushing. </a:t>
            </a:r>
          </a:p>
          <a:p>
            <a:r>
              <a:rPr dirty="0" lang="en-US"/>
              <a:t>Gentle traction does not effect delivery </a:t>
            </a:r>
          </a:p>
          <a:p>
            <a:endParaRPr dirty="0" 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572" name=""/>
        <p:cNvGrpSpPr/>
        <p:nvPr/>
      </p:nvGrpSpPr>
      <p:grpSpPr>
        <a:xfrm>
          <a:off x="0" y="0"/>
          <a:ext cx="0" cy="0"/>
          <a:chOff x="0" y="0"/>
          <a:chExt cx="0" cy="0"/>
        </a:xfrm>
      </p:grpSpPr>
      <p:sp>
        <p:nvSpPr>
          <p:cNvPr id="1048991" name="Title 1"/>
          <p:cNvSpPr>
            <a:spLocks noGrp="1"/>
          </p:cNvSpPr>
          <p:nvPr>
            <p:ph type="title"/>
          </p:nvPr>
        </p:nvSpPr>
        <p:spPr/>
        <p:txBody>
          <a:bodyPr/>
          <a:p>
            <a:r>
              <a:rPr b="1" dirty="0" i="1" lang="en-US"/>
              <a:t>Management:</a:t>
            </a:r>
            <a:endParaRPr dirty="0" i="1" lang="en-US"/>
          </a:p>
        </p:txBody>
      </p:sp>
      <p:sp>
        <p:nvSpPr>
          <p:cNvPr id="1048992" name="Content Placeholder 2"/>
          <p:cNvSpPr>
            <a:spLocks noGrp="1"/>
          </p:cNvSpPr>
          <p:nvPr>
            <p:ph idx="1"/>
          </p:nvPr>
        </p:nvSpPr>
        <p:spPr/>
        <p:txBody>
          <a:bodyPr>
            <a:normAutofit fontScale="70000" lnSpcReduction="20000"/>
          </a:bodyPr>
          <a:p>
            <a:pPr indent="0" marL="0">
              <a:buNone/>
            </a:pPr>
            <a:r>
              <a:rPr dirty="0" lang="en-US" smtClean="0"/>
              <a:t>Shoulder </a:t>
            </a:r>
            <a:r>
              <a:rPr dirty="0" lang="en-US"/>
              <a:t>dystocia is an obstetrical emergency, with </a:t>
            </a:r>
            <a:r>
              <a:rPr dirty="0" lang="en-US" err="1"/>
              <a:t>foetal</a:t>
            </a:r>
            <a:r>
              <a:rPr dirty="0" lang="en-US"/>
              <a:t> demise occurring within about 5 minutes if the infant is not delivered, due to compression of the umbilical cord within the birth canal</a:t>
            </a:r>
            <a:r>
              <a:rPr dirty="0" lang="en-US" smtClean="0"/>
              <a:t>.</a:t>
            </a:r>
            <a:endParaRPr dirty="0" lang="en-US"/>
          </a:p>
          <a:p>
            <a:pPr indent="0" marL="0">
              <a:buNone/>
            </a:pPr>
            <a:r>
              <a:rPr dirty="0" lang="en-US"/>
              <a:t>A common treatment algorithm is </a:t>
            </a:r>
            <a:r>
              <a:rPr b="1" dirty="0" lang="en-US"/>
              <a:t>ALARMER</a:t>
            </a:r>
            <a:r>
              <a:rPr dirty="0" lang="en-US"/>
              <a:t>; which stands for: </a:t>
            </a:r>
          </a:p>
          <a:p>
            <a:r>
              <a:rPr b="1" dirty="0" lang="en-US"/>
              <a:t>A</a:t>
            </a:r>
            <a:r>
              <a:rPr dirty="0" lang="en-US"/>
              <a:t>sk for help. This involves requesting the help of an obstetrician, a </a:t>
            </a:r>
            <a:r>
              <a:rPr dirty="0" lang="en-US" err="1"/>
              <a:t>paediatrician</a:t>
            </a:r>
            <a:r>
              <a:rPr dirty="0" lang="en-US"/>
              <a:t> for subsequent resuscitation of the infant and </a:t>
            </a:r>
            <a:r>
              <a:rPr dirty="0" lang="en-US" err="1"/>
              <a:t>anaesthesia</a:t>
            </a:r>
            <a:r>
              <a:rPr dirty="0" lang="en-US"/>
              <a:t> in case if surgical intervention. </a:t>
            </a:r>
          </a:p>
          <a:p>
            <a:r>
              <a:rPr b="1" dirty="0" lang="en-US"/>
              <a:t>L</a:t>
            </a:r>
            <a:r>
              <a:rPr dirty="0" lang="en-US"/>
              <a:t>eg hyper flexion (</a:t>
            </a:r>
            <a:r>
              <a:rPr dirty="0" lang="en-US" err="1"/>
              <a:t>McRobert’s</a:t>
            </a:r>
            <a:r>
              <a:rPr dirty="0" lang="en-US"/>
              <a:t> </a:t>
            </a:r>
            <a:r>
              <a:rPr dirty="0" lang="en-US" err="1"/>
              <a:t>manoeuvre</a:t>
            </a:r>
            <a:r>
              <a:rPr dirty="0" lang="en-US"/>
              <a:t>) </a:t>
            </a:r>
          </a:p>
          <a:p>
            <a:r>
              <a:rPr b="1" dirty="0" lang="en-US"/>
              <a:t>A</a:t>
            </a:r>
            <a:r>
              <a:rPr dirty="0" lang="en-US"/>
              <a:t>nterior shoulder </a:t>
            </a:r>
            <a:r>
              <a:rPr dirty="0" lang="en-US" err="1"/>
              <a:t>disimpaction</a:t>
            </a:r>
            <a:r>
              <a:rPr dirty="0" lang="en-US"/>
              <a:t> (apply </a:t>
            </a:r>
            <a:r>
              <a:rPr dirty="0" lang="en-US" err="1"/>
              <a:t>suprapubic</a:t>
            </a:r>
            <a:r>
              <a:rPr dirty="0" lang="en-US"/>
              <a:t> pressure) </a:t>
            </a:r>
          </a:p>
          <a:p>
            <a:r>
              <a:rPr b="1" dirty="0" lang="en-US"/>
              <a:t>R</a:t>
            </a:r>
            <a:r>
              <a:rPr dirty="0" lang="en-US"/>
              <a:t>ubin </a:t>
            </a:r>
            <a:r>
              <a:rPr dirty="0" lang="en-US" err="1"/>
              <a:t>manoeuvre</a:t>
            </a:r>
            <a:r>
              <a:rPr dirty="0" lang="en-US"/>
              <a:t> </a:t>
            </a:r>
          </a:p>
          <a:p>
            <a:r>
              <a:rPr b="1" dirty="0" lang="en-US"/>
              <a:t>M</a:t>
            </a:r>
            <a:r>
              <a:rPr dirty="0" lang="en-US"/>
              <a:t>anual delivery of posterior arm </a:t>
            </a:r>
          </a:p>
          <a:p>
            <a:r>
              <a:rPr b="1" dirty="0" lang="en-US"/>
              <a:t>E</a:t>
            </a:r>
            <a:r>
              <a:rPr dirty="0" lang="en-US"/>
              <a:t>pisiotomy </a:t>
            </a:r>
          </a:p>
          <a:p>
            <a:r>
              <a:rPr b="1" dirty="0" lang="en-US"/>
              <a:t>R</a:t>
            </a:r>
            <a:r>
              <a:rPr dirty="0" lang="en-US"/>
              <a:t>oll over on all fours (Gaskin </a:t>
            </a:r>
            <a:r>
              <a:rPr dirty="0" lang="en-US" err="1"/>
              <a:t>Manoeuvre</a:t>
            </a:r>
            <a:r>
              <a:rPr dirty="0" lang="en-US"/>
              <a:t>) </a:t>
            </a:r>
          </a:p>
          <a:p>
            <a:endParaRPr dirty="0"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573" name=""/>
        <p:cNvGrpSpPr/>
        <p:nvPr/>
      </p:nvGrpSpPr>
      <p:grpSpPr>
        <a:xfrm>
          <a:off x="0" y="0"/>
          <a:ext cx="0" cy="0"/>
          <a:chOff x="0" y="0"/>
          <a:chExt cx="0" cy="0"/>
        </a:xfrm>
      </p:grpSpPr>
      <p:sp>
        <p:nvSpPr>
          <p:cNvPr id="1048993" name="Title 1"/>
          <p:cNvSpPr>
            <a:spLocks noGrp="1"/>
          </p:cNvSpPr>
          <p:nvPr>
            <p:ph type="title"/>
          </p:nvPr>
        </p:nvSpPr>
        <p:spPr/>
        <p:txBody>
          <a:bodyPr>
            <a:normAutofit fontScale="90000"/>
          </a:bodyPr>
          <a:p>
            <a:r>
              <a:rPr dirty="0" lang="en-US"/>
              <a:t>Also commonly used is the</a:t>
            </a:r>
            <a:r>
              <a:rPr dirty="0" i="1" lang="en-US"/>
              <a:t> </a:t>
            </a:r>
            <a:r>
              <a:rPr b="1" dirty="0" i="1" lang="en-US"/>
              <a:t>HELPERR Mnemonic.</a:t>
            </a:r>
            <a:endParaRPr dirty="0" i="1" lang="en-US"/>
          </a:p>
        </p:txBody>
      </p:sp>
      <p:sp>
        <p:nvSpPr>
          <p:cNvPr id="1048994" name="Content Placeholder 2"/>
          <p:cNvSpPr>
            <a:spLocks noGrp="1"/>
          </p:cNvSpPr>
          <p:nvPr>
            <p:ph idx="1"/>
          </p:nvPr>
        </p:nvSpPr>
        <p:spPr/>
        <p:txBody>
          <a:bodyPr>
            <a:normAutofit fontScale="77500" lnSpcReduction="20000"/>
          </a:bodyPr>
          <a:p>
            <a:pPr indent="0" marL="0">
              <a:buNone/>
            </a:pPr>
            <a:r>
              <a:rPr b="1" dirty="0" lang="en-US"/>
              <a:t>H </a:t>
            </a:r>
            <a:r>
              <a:rPr b="1" dirty="0" lang="en-US" smtClean="0"/>
              <a:t>Call </a:t>
            </a:r>
            <a:r>
              <a:rPr b="1" dirty="0" lang="en-US"/>
              <a:t>for help. </a:t>
            </a:r>
            <a:r>
              <a:rPr dirty="0" lang="en-US"/>
              <a:t>	</a:t>
            </a:r>
          </a:p>
          <a:p>
            <a:r>
              <a:rPr dirty="0" lang="en-US"/>
              <a:t>R</a:t>
            </a:r>
            <a:r>
              <a:rPr dirty="0" lang="en-US" smtClean="0"/>
              <a:t>equesting </a:t>
            </a:r>
            <a:r>
              <a:rPr dirty="0" lang="en-US"/>
              <a:t>the appropriate personnel to respond with necessary equipment to the labor and delivery unit. 	</a:t>
            </a:r>
          </a:p>
          <a:p>
            <a:pPr indent="0" marL="0">
              <a:buNone/>
            </a:pPr>
            <a:r>
              <a:rPr b="1" dirty="0" lang="en-US"/>
              <a:t>E </a:t>
            </a:r>
            <a:r>
              <a:rPr b="1" dirty="0" lang="en-US" smtClean="0"/>
              <a:t>Evaluate </a:t>
            </a:r>
            <a:r>
              <a:rPr b="1" dirty="0" lang="en-US"/>
              <a:t>for episiotomy. </a:t>
            </a:r>
            <a:r>
              <a:rPr dirty="0" lang="en-US"/>
              <a:t>	</a:t>
            </a:r>
          </a:p>
          <a:p>
            <a:r>
              <a:rPr dirty="0" lang="en-US" smtClean="0"/>
              <a:t>Shoulder </a:t>
            </a:r>
            <a:r>
              <a:rPr dirty="0" lang="en-US"/>
              <a:t>dystocia is a bony impaction, so episiotomy alone will not release the shoulder. Because most cases of shoulder dystocia can be relieved with the </a:t>
            </a:r>
            <a:r>
              <a:rPr dirty="0" lang="en-US" err="1"/>
              <a:t>McRobert's</a:t>
            </a:r>
            <a:r>
              <a:rPr dirty="0" lang="en-US"/>
              <a:t> maneuver and </a:t>
            </a:r>
            <a:r>
              <a:rPr dirty="0" lang="en-US" err="1"/>
              <a:t>suprapubic</a:t>
            </a:r>
            <a:r>
              <a:rPr dirty="0" lang="en-US"/>
              <a:t> </a:t>
            </a:r>
            <a:r>
              <a:rPr dirty="0" lang="en-US" smtClean="0"/>
              <a:t>pressure </a:t>
            </a:r>
            <a:r>
              <a:rPr dirty="0" lang="en-US"/>
              <a:t>	</a:t>
            </a:r>
          </a:p>
          <a:p>
            <a:pPr indent="0" marL="0">
              <a:buNone/>
            </a:pPr>
            <a:r>
              <a:rPr b="1" dirty="0" lang="en-US"/>
              <a:t>L </a:t>
            </a:r>
            <a:r>
              <a:rPr b="1" dirty="0" lang="en-US" smtClean="0"/>
              <a:t>Legs </a:t>
            </a:r>
            <a:r>
              <a:rPr b="1" dirty="0" lang="en-US"/>
              <a:t>(the </a:t>
            </a:r>
            <a:r>
              <a:rPr b="1" dirty="0" lang="en-US" err="1"/>
              <a:t>McRobert's</a:t>
            </a:r>
            <a:r>
              <a:rPr b="1" dirty="0" lang="en-US"/>
              <a:t> maneuver) </a:t>
            </a:r>
            <a:r>
              <a:rPr dirty="0" lang="en-US"/>
              <a:t>	</a:t>
            </a:r>
          </a:p>
          <a:p>
            <a:r>
              <a:rPr dirty="0" lang="en-US"/>
              <a:t>This procedure involves flexing and abducting the maternal hips, positioning the maternal thighs up </a:t>
            </a:r>
            <a:r>
              <a:rPr dirty="0" lang="en-US" smtClean="0"/>
              <a:t>onto </a:t>
            </a:r>
            <a:r>
              <a:rPr dirty="0" lang="en-US"/>
              <a:t>the maternal abdomen. 	</a:t>
            </a:r>
          </a:p>
          <a:p>
            <a:pPr indent="0" marL="0">
              <a:buNone/>
            </a:pPr>
            <a:r>
              <a:rPr dirty="0" lang="en-US"/>
              <a:t>	</a:t>
            </a:r>
          </a:p>
          <a:p>
            <a:endParaRPr dirty="0"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574" name=""/>
        <p:cNvGrpSpPr/>
        <p:nvPr/>
      </p:nvGrpSpPr>
      <p:grpSpPr>
        <a:xfrm>
          <a:off x="0" y="0"/>
          <a:ext cx="0" cy="0"/>
          <a:chOff x="0" y="0"/>
          <a:chExt cx="0" cy="0"/>
        </a:xfrm>
      </p:grpSpPr>
      <p:sp>
        <p:nvSpPr>
          <p:cNvPr id="1048995" name="Title 1"/>
          <p:cNvSpPr>
            <a:spLocks noGrp="1"/>
          </p:cNvSpPr>
          <p:nvPr>
            <p:ph type="title"/>
          </p:nvPr>
        </p:nvSpPr>
        <p:spPr/>
        <p:txBody>
          <a:bodyPr/>
          <a:p>
            <a:endParaRPr lang="en-US"/>
          </a:p>
        </p:txBody>
      </p:sp>
      <p:sp>
        <p:nvSpPr>
          <p:cNvPr id="1048996" name="Content Placeholder 2"/>
          <p:cNvSpPr>
            <a:spLocks noGrp="1"/>
          </p:cNvSpPr>
          <p:nvPr>
            <p:ph sz="half" idx="1"/>
          </p:nvPr>
        </p:nvSpPr>
        <p:spPr/>
        <p:txBody>
          <a:bodyPr>
            <a:normAutofit fontScale="92500"/>
          </a:bodyPr>
          <a:p>
            <a:pPr indent="0" marL="0">
              <a:buNone/>
            </a:pPr>
            <a:r>
              <a:rPr b="1" dirty="0" lang="en-US"/>
              <a:t>P </a:t>
            </a:r>
            <a:r>
              <a:rPr b="1" dirty="0" lang="en-US" err="1" smtClean="0"/>
              <a:t>Suprapubic</a:t>
            </a:r>
            <a:r>
              <a:rPr b="1" dirty="0" lang="en-US" smtClean="0"/>
              <a:t> </a:t>
            </a:r>
            <a:r>
              <a:rPr b="1" dirty="0" lang="en-US"/>
              <a:t>pressure </a:t>
            </a:r>
            <a:r>
              <a:rPr dirty="0" lang="en-US"/>
              <a:t>	</a:t>
            </a:r>
          </a:p>
          <a:p>
            <a:r>
              <a:rPr dirty="0" lang="en-US"/>
              <a:t>The hand of an assistant should be placed </a:t>
            </a:r>
            <a:r>
              <a:rPr dirty="0" lang="en-US" err="1"/>
              <a:t>suprapubically</a:t>
            </a:r>
            <a:r>
              <a:rPr dirty="0" lang="en-US"/>
              <a:t> over the fetal anterior shoulder, applying pressure in a cardiopulmonary resuscitation style with a downward and lateral motion on the posterior aspect of the fetal shoulder. The aim is to adduct the anterior shoulder. 	</a:t>
            </a:r>
          </a:p>
          <a:p>
            <a:endParaRPr dirty="0" lang="en-US"/>
          </a:p>
        </p:txBody>
      </p:sp>
      <p:pic>
        <p:nvPicPr>
          <p:cNvPr id="2097177" name="Picture 2"/>
          <p:cNvPicPr>
            <a:picLocks noChangeAspect="1" noGrp="1" noChangeArrowheads="1"/>
          </p:cNvPicPr>
          <p:nvPr>
            <p:ph sz="half" idx="2"/>
          </p:nvPr>
        </p:nvPicPr>
        <p:blipFill>
          <a:blip xmlns:r="http://schemas.openxmlformats.org/officeDocument/2006/relationships" r:embed="rId1"/>
          <a:srcRect/>
          <a:stretch>
            <a:fillRect/>
          </a:stretch>
        </p:blipFill>
        <p:spPr bwMode="auto">
          <a:xfrm>
            <a:off x="4419600" y="1600200"/>
            <a:ext cx="4186237" cy="4800600"/>
          </a:xfrm>
          <a:prstGeom prst="rect"/>
          <a:noFill/>
          <a:ln>
            <a:noFill/>
          </a:ln>
          <a:effectLst/>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575" name=""/>
        <p:cNvGrpSpPr/>
        <p:nvPr/>
      </p:nvGrpSpPr>
      <p:grpSpPr>
        <a:xfrm>
          <a:off x="0" y="0"/>
          <a:ext cx="0" cy="0"/>
          <a:chOff x="0" y="0"/>
          <a:chExt cx="0" cy="0"/>
        </a:xfrm>
      </p:grpSpPr>
      <p:sp>
        <p:nvSpPr>
          <p:cNvPr id="1048997"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998" name="Content Placeholder 2"/>
          <p:cNvSpPr>
            <a:spLocks noGrp="1"/>
          </p:cNvSpPr>
          <p:nvPr>
            <p:ph idx="1"/>
          </p:nvPr>
        </p:nvSpPr>
        <p:spPr/>
        <p:txBody>
          <a:bodyPr>
            <a:normAutofit fontScale="62500" lnSpcReduction="20000"/>
          </a:bodyPr>
          <a:p>
            <a:pPr indent="0" marL="0">
              <a:buNone/>
            </a:pPr>
            <a:r>
              <a:rPr b="1" dirty="0" lang="en-US"/>
              <a:t>E </a:t>
            </a:r>
            <a:r>
              <a:rPr b="1" dirty="0" lang="en-US" smtClean="0"/>
              <a:t>Enter </a:t>
            </a:r>
            <a:r>
              <a:rPr b="1" dirty="0" lang="en-US"/>
              <a:t>maneuvers (internal rotation) </a:t>
            </a:r>
            <a:r>
              <a:rPr dirty="0" lang="en-US"/>
              <a:t>	</a:t>
            </a:r>
          </a:p>
          <a:p>
            <a:r>
              <a:rPr dirty="0" lang="en-US"/>
              <a:t>These maneuvers attempt to manipulate the fetus to rotate the anterior shoulder into an oblique plane and under the maternal </a:t>
            </a:r>
            <a:r>
              <a:rPr dirty="0" lang="en-US" err="1"/>
              <a:t>symphysis</a:t>
            </a:r>
            <a:r>
              <a:rPr dirty="0" lang="en-US"/>
              <a:t>. </a:t>
            </a:r>
            <a:endParaRPr dirty="0" lang="en-US" smtClean="0"/>
          </a:p>
          <a:p>
            <a:r>
              <a:rPr b="1" dirty="0" lang="en-US" smtClean="0"/>
              <a:t>Rubin </a:t>
            </a:r>
            <a:r>
              <a:rPr b="1" dirty="0" lang="en-US"/>
              <a:t>maneuver</a:t>
            </a:r>
            <a:r>
              <a:rPr dirty="0" lang="en-US"/>
              <a:t>, the anterior shoulder should be approached from behind and the scapula adducted and rotated to oblique position. If this fails, the </a:t>
            </a:r>
            <a:endParaRPr dirty="0" lang="en-US" smtClean="0"/>
          </a:p>
          <a:p>
            <a:r>
              <a:rPr b="1" dirty="0" lang="en-US" smtClean="0"/>
              <a:t>Woodscrew </a:t>
            </a:r>
            <a:r>
              <a:rPr b="1" dirty="0" lang="en-US"/>
              <a:t>maneuver (Enter II</a:t>
            </a:r>
            <a:r>
              <a:rPr dirty="0" lang="en-US"/>
              <a:t>) may be applied. In this case the posterior shoulder is approached from the front and gently rotated towards the </a:t>
            </a:r>
            <a:r>
              <a:rPr dirty="0" lang="en-US" err="1"/>
              <a:t>symphysis</a:t>
            </a:r>
            <a:r>
              <a:rPr dirty="0" lang="en-US"/>
              <a:t> pubis. When this fails, </a:t>
            </a:r>
            <a:r>
              <a:rPr dirty="0" lang="en-US" smtClean="0"/>
              <a:t>the</a:t>
            </a:r>
          </a:p>
          <a:p>
            <a:r>
              <a:rPr dirty="0" lang="en-US" smtClean="0"/>
              <a:t> </a:t>
            </a:r>
            <a:r>
              <a:rPr b="1" dirty="0" lang="en-US"/>
              <a:t>Reverse woodscrew maneuver (Enter III) </a:t>
            </a:r>
            <a:r>
              <a:rPr dirty="0" lang="en-US"/>
              <a:t>may be applied; In this instance the posterior shoulder is approached from behind and rotated I the opposite direction from Rubin or woodscrew maneuvers. These maneuvers can be difficult to perform when the anterior shoulder is wedged beneath the </a:t>
            </a:r>
            <a:r>
              <a:rPr dirty="0" lang="en-US" err="1"/>
              <a:t>symphysis</a:t>
            </a:r>
            <a:r>
              <a:rPr dirty="0" lang="en-US"/>
              <a:t>. At times, it is necessary to push the fetus up into the pelvis slightly to accomplish the maneuvers</a:t>
            </a:r>
            <a:r>
              <a:rPr dirty="0" lang="en-US" smtClean="0"/>
              <a:t>. </a:t>
            </a:r>
            <a:r>
              <a:rPr dirty="0" lang="en-US"/>
              <a:t>	</a:t>
            </a:r>
          </a:p>
          <a:p>
            <a:endParaRPr dirty="0" 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576" name=""/>
        <p:cNvGrpSpPr/>
        <p:nvPr/>
      </p:nvGrpSpPr>
      <p:grpSpPr>
        <a:xfrm>
          <a:off x="0" y="0"/>
          <a:ext cx="0" cy="0"/>
          <a:chOff x="0" y="0"/>
          <a:chExt cx="0" cy="0"/>
        </a:xfrm>
      </p:grpSpPr>
      <p:sp>
        <p:nvSpPr>
          <p:cNvPr id="104899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00" name="Content Placeholder 2"/>
          <p:cNvSpPr>
            <a:spLocks noGrp="1"/>
          </p:cNvSpPr>
          <p:nvPr>
            <p:ph idx="1"/>
          </p:nvPr>
        </p:nvSpPr>
        <p:spPr/>
        <p:txBody>
          <a:bodyPr>
            <a:normAutofit lnSpcReduction="10000"/>
          </a:bodyPr>
          <a:p>
            <a:pPr indent="0" marL="0">
              <a:buNone/>
            </a:pPr>
            <a:r>
              <a:rPr b="1" dirty="0" lang="en-US"/>
              <a:t>R </a:t>
            </a:r>
            <a:r>
              <a:rPr dirty="0" lang="en-US"/>
              <a:t> </a:t>
            </a:r>
            <a:r>
              <a:rPr b="1" dirty="0" lang="en-US" smtClean="0"/>
              <a:t>Remove </a:t>
            </a:r>
            <a:r>
              <a:rPr b="1" dirty="0" lang="en-US"/>
              <a:t>the posterior arm. </a:t>
            </a:r>
            <a:r>
              <a:rPr dirty="0" lang="en-US"/>
              <a:t>	</a:t>
            </a:r>
          </a:p>
          <a:p>
            <a:r>
              <a:rPr dirty="0" lang="en-US"/>
              <a:t>Removing the posterior arm from the birth canal also shortens the </a:t>
            </a:r>
            <a:r>
              <a:rPr dirty="0" lang="en-US" err="1"/>
              <a:t>bisacromial</a:t>
            </a:r>
            <a:r>
              <a:rPr dirty="0" lang="en-US"/>
              <a:t> diameter, allowing the fetus to drop into the sacral hollow, freeing the impaction. The elbow then should be flexed and the forearm delivered in a sweeping motion over the fetal anterior chest wall. Grasping and pulling directly on the fetal arm may fracture the </a:t>
            </a:r>
            <a:r>
              <a:rPr dirty="0" lang="en-US" err="1"/>
              <a:t>humerus</a:t>
            </a:r>
            <a:r>
              <a:rPr dirty="0" lang="en-US"/>
              <a:t>. 	</a:t>
            </a:r>
          </a:p>
          <a:p>
            <a:endParaRPr dirty="0"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577" name=""/>
        <p:cNvGrpSpPr/>
        <p:nvPr/>
      </p:nvGrpSpPr>
      <p:grpSpPr>
        <a:xfrm>
          <a:off x="0" y="0"/>
          <a:ext cx="0" cy="0"/>
          <a:chOff x="0" y="0"/>
          <a:chExt cx="0" cy="0"/>
        </a:xfrm>
      </p:grpSpPr>
      <p:sp>
        <p:nvSpPr>
          <p:cNvPr id="1049001"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02" name="Content Placeholder 2"/>
          <p:cNvSpPr>
            <a:spLocks noGrp="1"/>
          </p:cNvSpPr>
          <p:nvPr>
            <p:ph sz="half" idx="1"/>
          </p:nvPr>
        </p:nvSpPr>
        <p:spPr/>
        <p:txBody>
          <a:bodyPr>
            <a:normAutofit fontScale="92500"/>
          </a:bodyPr>
          <a:p>
            <a:pPr indent="0" marL="0">
              <a:buNone/>
            </a:pPr>
            <a:r>
              <a:rPr b="1" dirty="0" lang="en-US"/>
              <a:t>R </a:t>
            </a:r>
            <a:r>
              <a:rPr dirty="0" lang="en-US"/>
              <a:t> </a:t>
            </a:r>
            <a:r>
              <a:rPr b="1" dirty="0" lang="en-US" smtClean="0"/>
              <a:t>Roll </a:t>
            </a:r>
            <a:r>
              <a:rPr b="1" dirty="0" lang="en-US"/>
              <a:t>the patient. </a:t>
            </a:r>
            <a:r>
              <a:rPr dirty="0" lang="en-US"/>
              <a:t>	</a:t>
            </a:r>
          </a:p>
          <a:p>
            <a:r>
              <a:rPr dirty="0" lang="en-US"/>
              <a:t>The patient rolls from her existing position to the all-fours position. This usually increases the pelvic diameters. Often, the shoulder will dislodge during the act of </a:t>
            </a:r>
            <a:r>
              <a:rPr dirty="0" lang="en-US" smtClean="0"/>
              <a:t>turning, </a:t>
            </a:r>
            <a:r>
              <a:rPr dirty="0" lang="en-US"/>
              <a:t>In addition, once the position change is completed, gravitational forces may aid in the </a:t>
            </a:r>
            <a:r>
              <a:rPr dirty="0" lang="en-US" err="1"/>
              <a:t>disimpaction</a:t>
            </a:r>
            <a:r>
              <a:rPr dirty="0" lang="en-US"/>
              <a:t> of the fetal shoulders. 	</a:t>
            </a:r>
          </a:p>
          <a:p>
            <a:endParaRPr dirty="0" lang="en-US"/>
          </a:p>
        </p:txBody>
      </p:sp>
      <p:pic>
        <p:nvPicPr>
          <p:cNvPr id="2097178" name="Picture 2"/>
          <p:cNvPicPr>
            <a:picLocks noChangeAspect="1" noGrp="1" noChangeArrowheads="1"/>
          </p:cNvPicPr>
          <p:nvPr>
            <p:ph sz="half" idx="2"/>
          </p:nvPr>
        </p:nvPicPr>
        <p:blipFill>
          <a:blip xmlns:r="http://schemas.openxmlformats.org/officeDocument/2006/relationships" r:embed="rId1"/>
          <a:stretch>
            <a:fillRect/>
          </a:stretch>
        </p:blipFill>
        <p:spPr bwMode="auto">
          <a:xfrm>
            <a:off x="5419725" y="2803700"/>
            <a:ext cx="4733925" cy="2914299"/>
          </a:xfrm>
          <a:prstGeom prst="rect"/>
          <a:noFill/>
          <a:ln>
            <a:noFill/>
          </a:ln>
          <a:effectLst/>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578" name=""/>
        <p:cNvGrpSpPr/>
        <p:nvPr/>
      </p:nvGrpSpPr>
      <p:grpSpPr>
        <a:xfrm>
          <a:off x="0" y="0"/>
          <a:ext cx="0" cy="0"/>
          <a:chOff x="0" y="0"/>
          <a:chExt cx="0" cy="0"/>
        </a:xfrm>
      </p:grpSpPr>
      <p:sp>
        <p:nvSpPr>
          <p:cNvPr id="1049003" name="Title 1"/>
          <p:cNvSpPr>
            <a:spLocks noGrp="1"/>
          </p:cNvSpPr>
          <p:nvPr>
            <p:ph type="title"/>
          </p:nvPr>
        </p:nvSpPr>
        <p:spPr/>
        <p:txBody>
          <a:bodyPr>
            <a:normAutofit fontScale="90000"/>
          </a:bodyPr>
          <a:p>
            <a:r>
              <a:rPr b="1" dirty="0" lang="en-US" err="1"/>
              <a:t>Manoeuvres</a:t>
            </a:r>
            <a:r>
              <a:rPr b="1" dirty="0" lang="en-US"/>
              <a:t> of Last Resort for Shoulder Dystocia</a:t>
            </a:r>
            <a:endParaRPr dirty="0" lang="en-US"/>
          </a:p>
        </p:txBody>
      </p:sp>
      <p:sp>
        <p:nvSpPr>
          <p:cNvPr id="1049004" name="Content Placeholder 2"/>
          <p:cNvSpPr>
            <a:spLocks noGrp="1"/>
          </p:cNvSpPr>
          <p:nvPr>
            <p:ph idx="1"/>
          </p:nvPr>
        </p:nvSpPr>
        <p:spPr/>
        <p:txBody>
          <a:bodyPr>
            <a:normAutofit fontScale="85000" lnSpcReduction="20000"/>
          </a:bodyPr>
          <a:p>
            <a:pPr indent="0" marL="0">
              <a:buNone/>
            </a:pPr>
            <a:r>
              <a:rPr b="1" dirty="0" lang="en-US" smtClean="0"/>
              <a:t>Deliberate </a:t>
            </a:r>
            <a:r>
              <a:rPr b="1" dirty="0" lang="en-US"/>
              <a:t>clavicle fracture </a:t>
            </a:r>
            <a:r>
              <a:rPr dirty="0" lang="en-US"/>
              <a:t>	</a:t>
            </a:r>
          </a:p>
          <a:p>
            <a:r>
              <a:rPr dirty="0" lang="en-US"/>
              <a:t>Direct upward pressure on the mid-portion of the fetal clavicle; reduces the shoulder-to-shoulder distance. 	</a:t>
            </a:r>
          </a:p>
          <a:p>
            <a:pPr indent="0" marL="0">
              <a:buNone/>
            </a:pPr>
            <a:r>
              <a:rPr b="1" dirty="0" lang="en-US" err="1"/>
              <a:t>Zavanelli</a:t>
            </a:r>
            <a:r>
              <a:rPr b="1" dirty="0" lang="en-US"/>
              <a:t> maneuver </a:t>
            </a:r>
            <a:r>
              <a:rPr dirty="0" lang="en-US"/>
              <a:t>	</a:t>
            </a:r>
          </a:p>
          <a:p>
            <a:r>
              <a:rPr dirty="0" lang="en-US"/>
              <a:t>Cephalic replacement followed by cesarean delivery; involves rotating the fetal head into a direct occiput anterior position, then flexing and pushing the vertex back into the birth canal, while holding continuous upward pressure until cesarean delivery is accomplished</a:t>
            </a:r>
            <a:r>
              <a:rPr dirty="0" lang="en-US" smtClean="0"/>
              <a:t>.</a:t>
            </a:r>
          </a:p>
          <a:p>
            <a:pPr indent="0" marL="0">
              <a:buNone/>
            </a:pPr>
            <a:r>
              <a:rPr dirty="0" lang="en-US"/>
              <a:t>	</a:t>
            </a:r>
          </a:p>
          <a:p>
            <a:endParaRPr dirty="0"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579" name=""/>
        <p:cNvGrpSpPr/>
        <p:nvPr/>
      </p:nvGrpSpPr>
      <p:grpSpPr>
        <a:xfrm>
          <a:off x="0" y="0"/>
          <a:ext cx="0" cy="0"/>
          <a:chOff x="0" y="0"/>
          <a:chExt cx="0" cy="0"/>
        </a:xfrm>
      </p:grpSpPr>
      <p:sp>
        <p:nvSpPr>
          <p:cNvPr id="1049005" name="Title 1"/>
          <p:cNvSpPr>
            <a:spLocks noGrp="1"/>
          </p:cNvSpPr>
          <p:nvPr>
            <p:ph type="title"/>
          </p:nvPr>
        </p:nvSpPr>
        <p:spPr/>
        <p:txBody>
          <a:bodyPr>
            <a:normAutofit fontScale="90000"/>
          </a:bodyPr>
          <a:p>
            <a:r>
              <a:rPr b="1" dirty="0" i="1" lang="en-US"/>
              <a:t>Complications of Shoulder dystocia</a:t>
            </a:r>
            <a:endParaRPr dirty="0" i="1" lang="en-US"/>
          </a:p>
        </p:txBody>
      </p:sp>
      <p:sp>
        <p:nvSpPr>
          <p:cNvPr id="1049006" name="Content Placeholder 2"/>
          <p:cNvSpPr>
            <a:spLocks noGrp="1"/>
          </p:cNvSpPr>
          <p:nvPr>
            <p:ph idx="1"/>
          </p:nvPr>
        </p:nvSpPr>
        <p:spPr/>
        <p:txBody>
          <a:bodyPr>
            <a:normAutofit fontScale="62500" lnSpcReduction="20000"/>
          </a:bodyPr>
          <a:p>
            <a:pPr indent="0" marL="0">
              <a:buNone/>
            </a:pPr>
            <a:r>
              <a:rPr b="1" dirty="0" lang="en-US" smtClean="0"/>
              <a:t>Maternal </a:t>
            </a:r>
            <a:r>
              <a:rPr dirty="0" lang="en-US"/>
              <a:t>	</a:t>
            </a:r>
          </a:p>
          <a:p>
            <a:r>
              <a:rPr dirty="0" lang="en-US"/>
              <a:t>Postpartum hemorrhage –commonest (11%) 	</a:t>
            </a:r>
          </a:p>
          <a:p>
            <a:r>
              <a:rPr dirty="0" lang="en-US" err="1"/>
              <a:t>Rectovaginal</a:t>
            </a:r>
            <a:r>
              <a:rPr dirty="0" lang="en-US"/>
              <a:t> fistula 	</a:t>
            </a:r>
          </a:p>
          <a:p>
            <a:r>
              <a:rPr dirty="0" lang="en-US" err="1"/>
              <a:t>Symphyseal</a:t>
            </a:r>
            <a:r>
              <a:rPr dirty="0" lang="en-US"/>
              <a:t> separation or diathesis, with or without transient femoral neuropathy 	</a:t>
            </a:r>
          </a:p>
          <a:p>
            <a:r>
              <a:rPr dirty="0" lang="en-US"/>
              <a:t>Third- or fourth-degree episiotomy or tear with anal sphincter damage </a:t>
            </a:r>
            <a:r>
              <a:rPr dirty="0" lang="en-US" smtClean="0"/>
              <a:t>Uterine </a:t>
            </a:r>
            <a:r>
              <a:rPr dirty="0" lang="en-US"/>
              <a:t>rupture </a:t>
            </a:r>
          </a:p>
          <a:p>
            <a:r>
              <a:rPr dirty="0" lang="en-US"/>
              <a:t>Soft tissue injuries 	</a:t>
            </a:r>
          </a:p>
          <a:p>
            <a:pPr indent="0" marL="0">
              <a:buNone/>
            </a:pPr>
            <a:r>
              <a:rPr b="1" dirty="0" lang="en-US"/>
              <a:t>Fetal </a:t>
            </a:r>
            <a:r>
              <a:rPr dirty="0" lang="en-US"/>
              <a:t>	</a:t>
            </a:r>
          </a:p>
          <a:p>
            <a:r>
              <a:rPr dirty="0" lang="en-US"/>
              <a:t>Brachial plexus palsy- commonest 3-15% 	</a:t>
            </a:r>
          </a:p>
          <a:p>
            <a:r>
              <a:rPr dirty="0" lang="en-US"/>
              <a:t>Clavicle fracture 	</a:t>
            </a:r>
          </a:p>
          <a:p>
            <a:r>
              <a:rPr dirty="0" lang="en-US"/>
              <a:t>Fetal death 	</a:t>
            </a:r>
          </a:p>
          <a:p>
            <a:r>
              <a:rPr dirty="0" lang="en-US"/>
              <a:t>Fetal hypoxia, with or without permanent neurologic damage 	</a:t>
            </a:r>
          </a:p>
          <a:p>
            <a:r>
              <a:rPr dirty="0" lang="en-US"/>
              <a:t>Fracture of the </a:t>
            </a:r>
            <a:r>
              <a:rPr dirty="0" lang="en-US" err="1"/>
              <a:t>humerus</a:t>
            </a:r>
            <a:r>
              <a:rPr dirty="0" lang="en-US"/>
              <a:t> 	</a:t>
            </a:r>
          </a:p>
          <a:p>
            <a:endParaRPr dirty="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396" name=""/>
        <p:cNvGrpSpPr/>
        <p:nvPr/>
      </p:nvGrpSpPr>
      <p:grpSpPr>
        <a:xfrm>
          <a:off x="0" y="0"/>
          <a:ext cx="0" cy="0"/>
          <a:chOff x="0" y="0"/>
          <a:chExt cx="0" cy="0"/>
        </a:xfrm>
      </p:grpSpPr>
      <p:sp>
        <p:nvSpPr>
          <p:cNvPr id="1048650"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51" name="Content Placeholder 2"/>
          <p:cNvSpPr>
            <a:spLocks noGrp="1"/>
          </p:cNvSpPr>
          <p:nvPr>
            <p:ph idx="1"/>
          </p:nvPr>
        </p:nvSpPr>
        <p:spPr/>
        <p:txBody>
          <a:bodyPr>
            <a:normAutofit fontScale="65625" lnSpcReduction="20000"/>
          </a:bodyPr>
          <a:p>
            <a:pPr indent="0" marL="0">
              <a:buNone/>
            </a:pPr>
            <a:r>
              <a:rPr b="1" dirty="0" lang="en-US"/>
              <a:t>b</a:t>
            </a:r>
            <a:r>
              <a:rPr b="1" dirty="0" lang="en-US" smtClean="0"/>
              <a:t>) </a:t>
            </a:r>
            <a:r>
              <a:rPr b="1" dirty="0" lang="en-US"/>
              <a:t>Severe Pre-</a:t>
            </a:r>
            <a:r>
              <a:rPr b="1" dirty="0" lang="en-US" err="1"/>
              <a:t>eclampsia</a:t>
            </a:r>
            <a:r>
              <a:rPr b="1" dirty="0" lang="en-US"/>
              <a:t> </a:t>
            </a:r>
            <a:r>
              <a:rPr dirty="0" lang="en-US"/>
              <a:t>e.g. BP diastolic &gt; 100 mmHg </a:t>
            </a:r>
          </a:p>
          <a:p>
            <a:r>
              <a:rPr dirty="0" lang="en-US"/>
              <a:t>Admit patient </a:t>
            </a:r>
          </a:p>
          <a:p>
            <a:r>
              <a:rPr dirty="0" lang="en-US"/>
              <a:t>Nurse in a quiet semi dark room </a:t>
            </a:r>
          </a:p>
          <a:p>
            <a:r>
              <a:rPr dirty="0" lang="en-US"/>
              <a:t>Monitor vital signs every 15- 30 minutes </a:t>
            </a:r>
          </a:p>
          <a:p>
            <a:r>
              <a:rPr dirty="0" lang="en-US"/>
              <a:t>Start MgSO4 regime </a:t>
            </a:r>
          </a:p>
          <a:p>
            <a:r>
              <a:rPr dirty="0" lang="en-US"/>
              <a:t>Consider timing and mode of delivery </a:t>
            </a:r>
          </a:p>
          <a:p>
            <a:r>
              <a:rPr dirty="0" lang="en-US"/>
              <a:t>Closely monitor fluid intake and urine output </a:t>
            </a:r>
          </a:p>
          <a:p>
            <a:r>
              <a:rPr dirty="0" lang="en-US"/>
              <a:t>Do blood chemistry (liver enzymes and </a:t>
            </a:r>
            <a:r>
              <a:rPr dirty="0" lang="en-US" err="1"/>
              <a:t>creatinine</a:t>
            </a:r>
            <a:r>
              <a:rPr dirty="0" lang="en-US"/>
              <a:t>) </a:t>
            </a:r>
          </a:p>
          <a:p>
            <a:r>
              <a:rPr dirty="0" lang="en-US"/>
              <a:t>If the diastolic blood pressure is 110 mm Hg or more, start antihypertensive drugs, e.g. Hydralazine 5 mg IV slowly every 5 minutes until blood pressure is lowered. Repeat hourly as needed or give hydralazine 12.5mg IM every 2 hours as needed </a:t>
            </a:r>
          </a:p>
          <a:p>
            <a:r>
              <a:rPr dirty="0" lang="en-US"/>
              <a:t>If hydralazine is not available, give </a:t>
            </a:r>
            <a:r>
              <a:rPr dirty="0" lang="en-US" err="1"/>
              <a:t>Labetolol</a:t>
            </a:r>
            <a:r>
              <a:rPr dirty="0" lang="en-US"/>
              <a:t> or </a:t>
            </a:r>
            <a:r>
              <a:rPr dirty="0" lang="en-US" err="1"/>
              <a:t>nifedipine</a:t>
            </a:r>
            <a:r>
              <a:rPr dirty="0" lang="en-US"/>
              <a:t> </a:t>
            </a:r>
          </a:p>
          <a:p>
            <a:r>
              <a:rPr dirty="0" lang="en-US"/>
              <a:t>If no improvement, refer to comprehensive </a:t>
            </a:r>
            <a:r>
              <a:rPr dirty="0" lang="en-US" err="1"/>
              <a:t>centre</a:t>
            </a:r>
            <a:r>
              <a:rPr dirty="0" lang="en-US"/>
              <a:t> accompanied by trained nurse </a:t>
            </a:r>
          </a:p>
          <a:p>
            <a:endParaRPr dirty="0" lang="en-US"/>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580" name=""/>
        <p:cNvGrpSpPr/>
        <p:nvPr/>
      </p:nvGrpSpPr>
      <p:grpSpPr>
        <a:xfrm>
          <a:off x="0" y="0"/>
          <a:ext cx="0" cy="0"/>
          <a:chOff x="0" y="0"/>
          <a:chExt cx="0" cy="0"/>
        </a:xfrm>
      </p:grpSpPr>
      <p:sp>
        <p:nvSpPr>
          <p:cNvPr id="1049007" name="Title 1"/>
          <p:cNvSpPr>
            <a:spLocks noGrp="1"/>
          </p:cNvSpPr>
          <p:nvPr>
            <p:ph type="title"/>
          </p:nvPr>
        </p:nvSpPr>
        <p:spPr/>
        <p:txBody>
          <a:bodyPr/>
          <a:p>
            <a:r>
              <a:rPr b="1" dirty="0" i="1" lang="en-US"/>
              <a:t>PROLONGED LABOUR </a:t>
            </a:r>
            <a:endParaRPr dirty="0" i="1" lang="en-US"/>
          </a:p>
        </p:txBody>
      </p:sp>
      <p:sp>
        <p:nvSpPr>
          <p:cNvPr id="1049008" name="Content Placeholder 2"/>
          <p:cNvSpPr>
            <a:spLocks noGrp="1"/>
          </p:cNvSpPr>
          <p:nvPr>
            <p:ph idx="1"/>
          </p:nvPr>
        </p:nvSpPr>
        <p:spPr/>
        <p:txBody>
          <a:bodyPr>
            <a:normAutofit fontScale="85000" lnSpcReduction="20000"/>
          </a:bodyPr>
          <a:p>
            <a:pPr indent="0" marL="0">
              <a:buNone/>
            </a:pPr>
            <a:r>
              <a:rPr b="1" dirty="0" lang="en-US"/>
              <a:t>Definition of prolonged </a:t>
            </a:r>
            <a:r>
              <a:rPr b="1" dirty="0" lang="en-US" err="1"/>
              <a:t>labour</a:t>
            </a:r>
            <a:r>
              <a:rPr b="1" dirty="0" lang="en-US"/>
              <a:t> </a:t>
            </a:r>
            <a:endParaRPr dirty="0" lang="en-US"/>
          </a:p>
          <a:p>
            <a:r>
              <a:rPr dirty="0" lang="en-US"/>
              <a:t>Prolonged </a:t>
            </a:r>
            <a:r>
              <a:rPr dirty="0" lang="en-US" err="1"/>
              <a:t>labour</a:t>
            </a:r>
            <a:r>
              <a:rPr dirty="0" lang="en-US"/>
              <a:t> is active </a:t>
            </a:r>
            <a:r>
              <a:rPr dirty="0" lang="en-US" err="1"/>
              <a:t>labour</a:t>
            </a:r>
            <a:r>
              <a:rPr dirty="0" lang="en-US"/>
              <a:t> with regular uterine contractions and progressive cervical dilatation, which lasts for more than 12 hours in both multiparas and </a:t>
            </a:r>
            <a:r>
              <a:rPr dirty="0" lang="en-US" err="1"/>
              <a:t>primigravidas</a:t>
            </a:r>
            <a:r>
              <a:rPr dirty="0" lang="en-US"/>
              <a:t>. </a:t>
            </a:r>
          </a:p>
          <a:p>
            <a:pPr indent="0" marL="0">
              <a:buNone/>
            </a:pPr>
            <a:r>
              <a:rPr b="1" dirty="0" lang="en-US"/>
              <a:t>Causes of Prolonged </a:t>
            </a:r>
            <a:r>
              <a:rPr b="1" dirty="0" lang="en-US" err="1"/>
              <a:t>Labour</a:t>
            </a:r>
            <a:r>
              <a:rPr b="1" dirty="0" lang="en-US"/>
              <a:t> </a:t>
            </a:r>
            <a:endParaRPr dirty="0" lang="en-US"/>
          </a:p>
          <a:p>
            <a:r>
              <a:rPr dirty="0" lang="en-US"/>
              <a:t>It is usual to describe this as due to the three "Ps": </a:t>
            </a:r>
          </a:p>
          <a:p>
            <a:pPr indent="0" marL="0">
              <a:buNone/>
            </a:pPr>
            <a:r>
              <a:rPr b="1" dirty="0" lang="en-US"/>
              <a:t>Powers: </a:t>
            </a:r>
            <a:r>
              <a:rPr dirty="0" lang="en-US"/>
              <a:t>poor or uncoordinated uterine action </a:t>
            </a:r>
          </a:p>
          <a:p>
            <a:pPr indent="0" marL="0">
              <a:buNone/>
            </a:pPr>
            <a:r>
              <a:rPr b="1" dirty="0" lang="en-US"/>
              <a:t>Passenger: </a:t>
            </a:r>
            <a:r>
              <a:rPr dirty="0" lang="en-US"/>
              <a:t>fetal head too large or position abnormal </a:t>
            </a:r>
          </a:p>
          <a:p>
            <a:pPr indent="0" marL="0">
              <a:buNone/>
            </a:pPr>
            <a:r>
              <a:rPr b="1" dirty="0" lang="en-US"/>
              <a:t>Passage: </a:t>
            </a:r>
            <a:r>
              <a:rPr dirty="0" lang="en-US"/>
              <a:t>pelvis abnormal, or tumor or obstruction in pelvis or birth canal. </a:t>
            </a:r>
          </a:p>
          <a:p>
            <a:endParaRPr dirty="0"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581" name=""/>
        <p:cNvGrpSpPr/>
        <p:nvPr/>
      </p:nvGrpSpPr>
      <p:grpSpPr>
        <a:xfrm>
          <a:off x="0" y="0"/>
          <a:ext cx="0" cy="0"/>
          <a:chOff x="0" y="0"/>
          <a:chExt cx="0" cy="0"/>
        </a:xfrm>
      </p:grpSpPr>
      <p:sp>
        <p:nvSpPr>
          <p:cNvPr id="104900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10" name="Content Placeholder 2"/>
          <p:cNvSpPr>
            <a:spLocks noGrp="1"/>
          </p:cNvSpPr>
          <p:nvPr>
            <p:ph idx="1"/>
          </p:nvPr>
        </p:nvSpPr>
        <p:spPr/>
        <p:txBody>
          <a:bodyPr>
            <a:normAutofit fontScale="92500" lnSpcReduction="10000"/>
          </a:bodyPr>
          <a:p>
            <a:pPr indent="0" marL="0">
              <a:buNone/>
            </a:pPr>
            <a:r>
              <a:rPr b="1" dirty="0" lang="en-US"/>
              <a:t>Diagnosis of Prolonged </a:t>
            </a:r>
            <a:r>
              <a:rPr b="1" dirty="0" lang="en-US" err="1"/>
              <a:t>Labour</a:t>
            </a:r>
            <a:r>
              <a:rPr b="1" dirty="0" lang="en-US"/>
              <a:t> </a:t>
            </a:r>
            <a:endParaRPr dirty="0" lang="en-US"/>
          </a:p>
          <a:p>
            <a:r>
              <a:rPr dirty="0" lang="en-US"/>
              <a:t>Findings from history and physical examination or as interpreted from the </a:t>
            </a:r>
            <a:r>
              <a:rPr dirty="0" lang="en-US" err="1"/>
              <a:t>partograph</a:t>
            </a:r>
            <a:r>
              <a:rPr dirty="0" lang="en-US"/>
              <a:t> that is correctly charted will guide in the diagnosis of prolonged </a:t>
            </a:r>
            <a:r>
              <a:rPr dirty="0" lang="en-US" err="1"/>
              <a:t>labour</a:t>
            </a:r>
            <a:r>
              <a:rPr dirty="0" lang="en-US"/>
              <a:t>. </a:t>
            </a:r>
          </a:p>
          <a:p>
            <a:pPr indent="0" marL="0">
              <a:buNone/>
            </a:pPr>
            <a:r>
              <a:rPr b="1" dirty="0" lang="en-US" smtClean="0"/>
              <a:t>History </a:t>
            </a:r>
            <a:endParaRPr dirty="0" lang="en-US"/>
          </a:p>
          <a:p>
            <a:r>
              <a:rPr dirty="0" lang="en-US"/>
              <a:t>At what time did the contractions begin? </a:t>
            </a:r>
          </a:p>
          <a:p>
            <a:r>
              <a:rPr dirty="0" lang="en-US"/>
              <a:t>How frequent are the contractions? </a:t>
            </a:r>
          </a:p>
          <a:p>
            <a:r>
              <a:rPr dirty="0" lang="en-US"/>
              <a:t>When did the membranes (water) break? </a:t>
            </a:r>
          </a:p>
          <a:p>
            <a:endParaRPr dirty="0" lang="en-US"/>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582" name=""/>
        <p:cNvGrpSpPr/>
        <p:nvPr/>
      </p:nvGrpSpPr>
      <p:grpSpPr>
        <a:xfrm>
          <a:off x="0" y="0"/>
          <a:ext cx="0" cy="0"/>
          <a:chOff x="0" y="0"/>
          <a:chExt cx="0" cy="0"/>
        </a:xfrm>
      </p:grpSpPr>
      <p:sp>
        <p:nvSpPr>
          <p:cNvPr id="1049011"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12" name="Content Placeholder 2"/>
          <p:cNvSpPr>
            <a:spLocks noGrp="1"/>
          </p:cNvSpPr>
          <p:nvPr>
            <p:ph idx="1"/>
          </p:nvPr>
        </p:nvSpPr>
        <p:spPr/>
        <p:txBody>
          <a:bodyPr>
            <a:normAutofit fontScale="77500" lnSpcReduction="20000"/>
          </a:bodyPr>
          <a:p>
            <a:pPr indent="0" marL="0">
              <a:buNone/>
            </a:pPr>
            <a:r>
              <a:rPr b="1" dirty="0" lang="en-US"/>
              <a:t>Examination </a:t>
            </a:r>
            <a:endParaRPr dirty="0" lang="en-US"/>
          </a:p>
          <a:p>
            <a:r>
              <a:rPr dirty="0" lang="en-US"/>
              <a:t>The frequency, duration and intensity of the contractions </a:t>
            </a:r>
          </a:p>
          <a:p>
            <a:r>
              <a:rPr dirty="0" lang="en-US"/>
              <a:t>Determine the </a:t>
            </a:r>
            <a:r>
              <a:rPr dirty="0" lang="en-US" err="1"/>
              <a:t>foetal</a:t>
            </a:r>
            <a:r>
              <a:rPr dirty="0" lang="en-US"/>
              <a:t> position and identify any evidence of </a:t>
            </a:r>
            <a:r>
              <a:rPr dirty="0" lang="en-US" err="1"/>
              <a:t>cephalopelvic</a:t>
            </a:r>
            <a:r>
              <a:rPr dirty="0" lang="en-US"/>
              <a:t> disproportion and /or </a:t>
            </a:r>
            <a:r>
              <a:rPr dirty="0" lang="en-US" err="1"/>
              <a:t>foetal</a:t>
            </a:r>
            <a:r>
              <a:rPr dirty="0" lang="en-US"/>
              <a:t> malposition </a:t>
            </a:r>
          </a:p>
          <a:p>
            <a:r>
              <a:rPr dirty="0" lang="en-US"/>
              <a:t>Evaluate </a:t>
            </a:r>
            <a:r>
              <a:rPr dirty="0" lang="en-US" err="1"/>
              <a:t>foetal</a:t>
            </a:r>
            <a:r>
              <a:rPr dirty="0" lang="en-US"/>
              <a:t> heart rate </a:t>
            </a:r>
          </a:p>
          <a:p>
            <a:r>
              <a:rPr dirty="0" lang="en-US"/>
              <a:t>Determine whether the mother’s bladder is full. Encourage the woman to empty the bladder frequently. If not able to pass urine then catheterize </a:t>
            </a:r>
          </a:p>
          <a:p>
            <a:r>
              <a:rPr dirty="0" lang="en-US"/>
              <a:t>Inspect the external genitalia to determine the presence of liquid and /or blood </a:t>
            </a:r>
          </a:p>
          <a:p>
            <a:r>
              <a:rPr dirty="0" lang="en-US"/>
              <a:t>Vaginal exam with sterile gloves every four hours (or at a different frequency when indicated. </a:t>
            </a:r>
          </a:p>
          <a:p>
            <a:endParaRPr dirty="0"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583" name=""/>
        <p:cNvGrpSpPr/>
        <p:nvPr/>
      </p:nvGrpSpPr>
      <p:grpSpPr>
        <a:xfrm>
          <a:off x="0" y="0"/>
          <a:ext cx="0" cy="0"/>
          <a:chOff x="0" y="0"/>
          <a:chExt cx="0" cy="0"/>
        </a:xfrm>
      </p:grpSpPr>
      <p:sp>
        <p:nvSpPr>
          <p:cNvPr id="1049013"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14" name="Content Placeholder 2"/>
          <p:cNvSpPr>
            <a:spLocks noGrp="1"/>
          </p:cNvSpPr>
          <p:nvPr>
            <p:ph idx="1"/>
          </p:nvPr>
        </p:nvSpPr>
        <p:spPr/>
        <p:txBody>
          <a:bodyPr>
            <a:normAutofit fontScale="77500" lnSpcReduction="20000"/>
          </a:bodyPr>
          <a:p>
            <a:pPr indent="0" marL="0">
              <a:buNone/>
            </a:pPr>
            <a:r>
              <a:rPr b="1" dirty="0" lang="en-US"/>
              <a:t>Laboratory investigations </a:t>
            </a:r>
            <a:endParaRPr dirty="0" lang="en-US"/>
          </a:p>
          <a:p>
            <a:r>
              <a:rPr dirty="0" lang="en-US"/>
              <a:t>Blood grouping and cross match two units </a:t>
            </a:r>
          </a:p>
          <a:p>
            <a:r>
              <a:rPr dirty="0" lang="en-US"/>
              <a:t>Urine for albumin, sugar, acetone </a:t>
            </a:r>
          </a:p>
          <a:p>
            <a:pPr indent="0" marL="0">
              <a:buNone/>
            </a:pPr>
            <a:r>
              <a:rPr b="1" dirty="0" lang="en-US" smtClean="0"/>
              <a:t>Management </a:t>
            </a:r>
            <a:r>
              <a:rPr b="1" dirty="0" lang="en-US"/>
              <a:t>of Prolonged </a:t>
            </a:r>
            <a:r>
              <a:rPr b="1" dirty="0" lang="en-US" err="1"/>
              <a:t>labour</a:t>
            </a:r>
            <a:r>
              <a:rPr b="1" dirty="0" lang="en-US"/>
              <a:t> </a:t>
            </a:r>
            <a:endParaRPr dirty="0" lang="en-US"/>
          </a:p>
          <a:p>
            <a:r>
              <a:rPr dirty="0" lang="en-US"/>
              <a:t>Monitor maternal vital signs: Temperature 2-4 hourly, Pulse ½ hourly, Respirations 4 hourly </a:t>
            </a:r>
          </a:p>
          <a:p>
            <a:r>
              <a:rPr dirty="0" lang="en-US"/>
              <a:t>Monitor </a:t>
            </a:r>
            <a:r>
              <a:rPr dirty="0" lang="en-US" err="1"/>
              <a:t>foetal</a:t>
            </a:r>
            <a:r>
              <a:rPr dirty="0" lang="en-US"/>
              <a:t> heart rate ½ hourly </a:t>
            </a:r>
          </a:p>
          <a:p>
            <a:r>
              <a:rPr dirty="0" lang="en-US"/>
              <a:t>Measure the urine volume every 2-4 hours (encourage mother to void regularly) </a:t>
            </a:r>
          </a:p>
          <a:p>
            <a:r>
              <a:rPr dirty="0" lang="en-US"/>
              <a:t>Start I.V fluid </a:t>
            </a:r>
            <a:r>
              <a:rPr dirty="0" lang="en-US" smtClean="0"/>
              <a:t>(NS OR ringers lactate) </a:t>
            </a:r>
            <a:endParaRPr dirty="0" lang="en-US"/>
          </a:p>
          <a:p>
            <a:r>
              <a:rPr dirty="0" lang="en-US"/>
              <a:t>Start broad spectrum antibiotics </a:t>
            </a:r>
          </a:p>
          <a:p>
            <a:r>
              <a:rPr dirty="0" lang="en-US"/>
              <a:t>Oxygen by mask </a:t>
            </a:r>
          </a:p>
          <a:p>
            <a:endParaRPr dirty="0"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584" name=""/>
        <p:cNvGrpSpPr/>
        <p:nvPr/>
      </p:nvGrpSpPr>
      <p:grpSpPr>
        <a:xfrm>
          <a:off x="0" y="0"/>
          <a:ext cx="0" cy="0"/>
          <a:chOff x="0" y="0"/>
          <a:chExt cx="0" cy="0"/>
        </a:xfrm>
      </p:grpSpPr>
      <p:sp>
        <p:nvSpPr>
          <p:cNvPr id="104901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16" name="Content Placeholder 2"/>
          <p:cNvSpPr>
            <a:spLocks noGrp="1"/>
          </p:cNvSpPr>
          <p:nvPr>
            <p:ph idx="1"/>
          </p:nvPr>
        </p:nvSpPr>
        <p:spPr/>
        <p:txBody>
          <a:bodyPr>
            <a:normAutofit fontScale="92500" lnSpcReduction="10000"/>
          </a:bodyPr>
          <a:p>
            <a:pPr indent="0" marL="0">
              <a:buNone/>
            </a:pPr>
            <a:r>
              <a:rPr dirty="0" lang="en-US"/>
              <a:t>First choice antibiotics: </a:t>
            </a:r>
          </a:p>
          <a:p>
            <a:r>
              <a:rPr dirty="0" lang="en-US"/>
              <a:t>IV Ampicillin 500mg 6 hourly for 3 days </a:t>
            </a:r>
          </a:p>
          <a:p>
            <a:r>
              <a:rPr dirty="0" lang="en-US"/>
              <a:t>IV Gentamicin 80 mg 8 hourly for 7 days </a:t>
            </a:r>
          </a:p>
          <a:p>
            <a:r>
              <a:rPr dirty="0" lang="en-US"/>
              <a:t>Followed by Amoxicillin 500mg oral 8 hourly for 7 days </a:t>
            </a:r>
          </a:p>
          <a:p>
            <a:pPr indent="0" marL="0">
              <a:buNone/>
            </a:pPr>
            <a:r>
              <a:rPr dirty="0" lang="en-US" smtClean="0"/>
              <a:t>Second </a:t>
            </a:r>
            <a:r>
              <a:rPr dirty="0" lang="en-US"/>
              <a:t>choice line antibiotics </a:t>
            </a:r>
          </a:p>
          <a:p>
            <a:r>
              <a:rPr dirty="0" lang="en-US"/>
              <a:t>IV second generation Cephalosporin </a:t>
            </a:r>
          </a:p>
          <a:p>
            <a:r>
              <a:rPr dirty="0" lang="en-US"/>
              <a:t>IV amoxicillin/</a:t>
            </a:r>
            <a:r>
              <a:rPr dirty="0" lang="en-US" err="1"/>
              <a:t>clavulanic</a:t>
            </a:r>
            <a:r>
              <a:rPr dirty="0" lang="en-US"/>
              <a:t> acid 1.2g stat dose followed by oral preparation </a:t>
            </a:r>
          </a:p>
          <a:p>
            <a:endParaRPr dirty="0"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585" name=""/>
        <p:cNvGrpSpPr/>
        <p:nvPr/>
      </p:nvGrpSpPr>
      <p:grpSpPr>
        <a:xfrm>
          <a:off x="0" y="0"/>
          <a:ext cx="0" cy="0"/>
          <a:chOff x="0" y="0"/>
          <a:chExt cx="0" cy="0"/>
        </a:xfrm>
      </p:grpSpPr>
      <p:sp>
        <p:nvSpPr>
          <p:cNvPr id="1049017"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18" name="Content Placeholder 2"/>
          <p:cNvSpPr>
            <a:spLocks noGrp="1"/>
          </p:cNvSpPr>
          <p:nvPr>
            <p:ph idx="1"/>
          </p:nvPr>
        </p:nvSpPr>
        <p:spPr/>
        <p:txBody>
          <a:bodyPr>
            <a:normAutofit fontScale="77500" lnSpcReduction="20000"/>
          </a:bodyPr>
          <a:p>
            <a:pPr indent="0" marL="0">
              <a:buNone/>
            </a:pPr>
            <a:r>
              <a:rPr b="1" dirty="0" lang="en-US"/>
              <a:t>Second stage </a:t>
            </a:r>
            <a:endParaRPr dirty="0" lang="en-US"/>
          </a:p>
          <a:p>
            <a:r>
              <a:rPr dirty="0" lang="en-US"/>
              <a:t>Maternal expulsive efforts increase fetal risk by reducing the delivery of oxygen to the placenta. While spontaneous maternal “pushing” should be allowed, prolonged effort and holding the breath should not be encouraged. If </a:t>
            </a:r>
            <a:r>
              <a:rPr dirty="0" lang="en-US" err="1"/>
              <a:t>malpresentation</a:t>
            </a:r>
            <a:r>
              <a:rPr dirty="0" lang="en-US"/>
              <a:t> and obvious </a:t>
            </a:r>
            <a:r>
              <a:rPr b="1" dirty="0" lang="en-US"/>
              <a:t>obstruction have been ruled out</a:t>
            </a:r>
            <a:r>
              <a:rPr dirty="0" lang="en-US"/>
              <a:t>, labor should be augmented with oxytocin. </a:t>
            </a:r>
          </a:p>
          <a:p>
            <a:r>
              <a:rPr dirty="0" lang="en-US"/>
              <a:t>If there is </a:t>
            </a:r>
            <a:r>
              <a:rPr b="1" dirty="0" lang="en-US"/>
              <a:t>no descent after augmentation </a:t>
            </a:r>
            <a:r>
              <a:rPr dirty="0" lang="en-US"/>
              <a:t>and: </a:t>
            </a:r>
          </a:p>
          <a:p>
            <a:r>
              <a:rPr dirty="0" lang="en-US"/>
              <a:t>If the </a:t>
            </a:r>
            <a:r>
              <a:rPr b="1" dirty="0" lang="en-US"/>
              <a:t>head is not more than 1/5 above </a:t>
            </a:r>
            <a:r>
              <a:rPr dirty="0" lang="en-US"/>
              <a:t>the </a:t>
            </a:r>
            <a:r>
              <a:rPr dirty="0" lang="en-US" err="1"/>
              <a:t>symphysis</a:t>
            </a:r>
            <a:r>
              <a:rPr dirty="0" lang="en-US"/>
              <a:t> pubis or the leading bony edge of the fetal </a:t>
            </a:r>
            <a:r>
              <a:rPr b="1" dirty="0" lang="en-US"/>
              <a:t>head is at the 0 station</a:t>
            </a:r>
            <a:r>
              <a:rPr dirty="0" lang="en-US"/>
              <a:t>, delivery should be by vacuum extraction or forceps </a:t>
            </a:r>
          </a:p>
          <a:p>
            <a:pPr indent="0" marL="0">
              <a:buNone/>
            </a:pPr>
            <a:endParaRPr dirty="0" lang="en-US"/>
          </a:p>
          <a:p>
            <a:endParaRPr dirty="0"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586" name=""/>
        <p:cNvGrpSpPr/>
        <p:nvPr/>
      </p:nvGrpSpPr>
      <p:grpSpPr>
        <a:xfrm>
          <a:off x="0" y="0"/>
          <a:ext cx="0" cy="0"/>
          <a:chOff x="0" y="0"/>
          <a:chExt cx="0" cy="0"/>
        </a:xfrm>
      </p:grpSpPr>
      <p:sp>
        <p:nvSpPr>
          <p:cNvPr id="104901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20" name="Content Placeholder 2"/>
          <p:cNvSpPr>
            <a:spLocks noGrp="1"/>
          </p:cNvSpPr>
          <p:nvPr>
            <p:ph idx="1"/>
          </p:nvPr>
        </p:nvSpPr>
        <p:spPr/>
        <p:txBody>
          <a:bodyPr>
            <a:normAutofit fontScale="70000" lnSpcReduction="20000"/>
          </a:bodyPr>
          <a:p>
            <a:endParaRPr dirty="0" lang="en-US"/>
          </a:p>
          <a:p>
            <a:r>
              <a:rPr dirty="0" lang="en-US"/>
              <a:t>If the head is </a:t>
            </a:r>
            <a:r>
              <a:rPr b="1" dirty="0" lang="en-US"/>
              <a:t>between 1/5 and 3/5 </a:t>
            </a:r>
            <a:r>
              <a:rPr dirty="0" lang="en-US"/>
              <a:t>above the </a:t>
            </a:r>
            <a:r>
              <a:rPr dirty="0" lang="en-US" err="1"/>
              <a:t>symphysis</a:t>
            </a:r>
            <a:r>
              <a:rPr dirty="0" lang="en-US"/>
              <a:t> pubis or the leading bony edge of the fetal </a:t>
            </a:r>
            <a:r>
              <a:rPr b="1" dirty="0" lang="en-US"/>
              <a:t>head is between 0 station and -2 station</a:t>
            </a:r>
            <a:r>
              <a:rPr dirty="0" lang="en-US"/>
              <a:t>, and birth is taking place in a facility where safe caesarean section is not possible, delivery should be by vacuum extraction and </a:t>
            </a:r>
            <a:r>
              <a:rPr dirty="0" lang="en-US" err="1"/>
              <a:t>symphysiotomy</a:t>
            </a:r>
            <a:r>
              <a:rPr dirty="0" lang="en-US"/>
              <a:t> </a:t>
            </a:r>
          </a:p>
          <a:p>
            <a:r>
              <a:rPr dirty="0" lang="en-US"/>
              <a:t>If the service </a:t>
            </a:r>
            <a:r>
              <a:rPr b="1" dirty="0" lang="en-US"/>
              <a:t>provider is not proficient in </a:t>
            </a:r>
            <a:r>
              <a:rPr b="1" dirty="0" lang="en-US" err="1"/>
              <a:t>symphysiotomy</a:t>
            </a:r>
            <a:r>
              <a:rPr dirty="0" lang="en-US"/>
              <a:t>, immediate referral is required for delivery by caesarean section </a:t>
            </a:r>
          </a:p>
          <a:p>
            <a:r>
              <a:rPr dirty="0" lang="en-US"/>
              <a:t>If the head is </a:t>
            </a:r>
            <a:r>
              <a:rPr b="1" dirty="0" lang="en-US"/>
              <a:t>more than 3/5 above </a:t>
            </a:r>
            <a:r>
              <a:rPr dirty="0" lang="en-US"/>
              <a:t>the </a:t>
            </a:r>
            <a:r>
              <a:rPr dirty="0" lang="en-US" err="1"/>
              <a:t>symphysis</a:t>
            </a:r>
            <a:r>
              <a:rPr dirty="0" lang="en-US"/>
              <a:t> pubis or the leading bony edge of the fetal </a:t>
            </a:r>
            <a:r>
              <a:rPr b="1" dirty="0" lang="en-US"/>
              <a:t>head is above -2 station</a:t>
            </a:r>
            <a:r>
              <a:rPr dirty="0" lang="en-US"/>
              <a:t>, delivery must be by caesarean section. </a:t>
            </a:r>
          </a:p>
          <a:p>
            <a:r>
              <a:rPr dirty="0" lang="en-US"/>
              <a:t>If the woman arrived very late and the </a:t>
            </a:r>
            <a:r>
              <a:rPr dirty="0" lang="en-US" err="1"/>
              <a:t>foetus</a:t>
            </a:r>
            <a:r>
              <a:rPr dirty="0" lang="en-US"/>
              <a:t> is dead, do destructive obstetric procedure. </a:t>
            </a:r>
          </a:p>
          <a:p>
            <a:endParaRPr dirty="0" 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587" name=""/>
        <p:cNvGrpSpPr/>
        <p:nvPr/>
      </p:nvGrpSpPr>
      <p:grpSpPr>
        <a:xfrm>
          <a:off x="0" y="0"/>
          <a:ext cx="0" cy="0"/>
          <a:chOff x="0" y="0"/>
          <a:chExt cx="0" cy="0"/>
        </a:xfrm>
      </p:grpSpPr>
      <p:sp>
        <p:nvSpPr>
          <p:cNvPr id="1049021" name="Title 1"/>
          <p:cNvSpPr>
            <a:spLocks noGrp="1"/>
          </p:cNvSpPr>
          <p:nvPr>
            <p:ph type="title"/>
          </p:nvPr>
        </p:nvSpPr>
        <p:spPr/>
        <p:txBody>
          <a:bodyPr/>
          <a:p>
            <a:r>
              <a:rPr b="1" dirty="0" i="1" lang="en-US"/>
              <a:t>OBSTRUCTED LABOUR </a:t>
            </a:r>
            <a:endParaRPr dirty="0" i="1" lang="en-US"/>
          </a:p>
        </p:txBody>
      </p:sp>
      <p:sp>
        <p:nvSpPr>
          <p:cNvPr id="1049022" name="Content Placeholder 2"/>
          <p:cNvSpPr>
            <a:spLocks noGrp="1"/>
          </p:cNvSpPr>
          <p:nvPr>
            <p:ph idx="1"/>
          </p:nvPr>
        </p:nvSpPr>
        <p:spPr/>
        <p:txBody>
          <a:bodyPr>
            <a:normAutofit fontScale="85000" lnSpcReduction="20000"/>
          </a:bodyPr>
          <a:p>
            <a:r>
              <a:rPr dirty="0" lang="en-US"/>
              <a:t>Obstructed </a:t>
            </a:r>
            <a:r>
              <a:rPr dirty="0" lang="en-US" err="1"/>
              <a:t>labour</a:t>
            </a:r>
            <a:r>
              <a:rPr dirty="0" lang="en-US"/>
              <a:t> means that, in spite of strong uterine contraction, the </a:t>
            </a:r>
            <a:r>
              <a:rPr dirty="0" lang="en-US" err="1"/>
              <a:t>foetus</a:t>
            </a:r>
            <a:r>
              <a:rPr dirty="0" lang="en-US"/>
              <a:t> cannot descend because of mechanical factors. Obstruction usually occurs at the brim, but it may occur in the mid cavity or pelvic outlet. </a:t>
            </a:r>
          </a:p>
          <a:p>
            <a:r>
              <a:rPr b="1" dirty="0" lang="en-US"/>
              <a:t>Definition of </a:t>
            </a:r>
            <a:r>
              <a:rPr b="1" dirty="0" lang="en-US" err="1"/>
              <a:t>Cephalopelvic</a:t>
            </a:r>
            <a:r>
              <a:rPr b="1" dirty="0" lang="en-US"/>
              <a:t> Disproportion (CPD)</a:t>
            </a:r>
            <a:r>
              <a:rPr dirty="0" lang="en-US"/>
              <a:t>: This occurs when </a:t>
            </a:r>
            <a:r>
              <a:rPr dirty="0" lang="en-US" err="1"/>
              <a:t>foetal</a:t>
            </a:r>
            <a:r>
              <a:rPr dirty="0" lang="en-US"/>
              <a:t> head is large in comparison with the pelvis. </a:t>
            </a:r>
            <a:r>
              <a:rPr dirty="0" lang="en-US" err="1"/>
              <a:t>Cephalopelvic</a:t>
            </a:r>
            <a:r>
              <a:rPr dirty="0" lang="en-US"/>
              <a:t> disproportion may be due to a small pelvis with a normal sized head, or a normal pelvis with a large </a:t>
            </a:r>
            <a:r>
              <a:rPr dirty="0" lang="en-US" err="1"/>
              <a:t>foetus</a:t>
            </a:r>
            <a:r>
              <a:rPr dirty="0" lang="en-US"/>
              <a:t> or a combination of a large baby and small pelvis. This means it is difficult or impossible for the </a:t>
            </a:r>
            <a:r>
              <a:rPr dirty="0" lang="en-US" err="1"/>
              <a:t>foetus</a:t>
            </a:r>
            <a:r>
              <a:rPr dirty="0" lang="en-US"/>
              <a:t> to pass safely through the pelvis.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588" name=""/>
        <p:cNvGrpSpPr/>
        <p:nvPr/>
      </p:nvGrpSpPr>
      <p:grpSpPr>
        <a:xfrm>
          <a:off x="0" y="0"/>
          <a:ext cx="0" cy="0"/>
          <a:chOff x="0" y="0"/>
          <a:chExt cx="0" cy="0"/>
        </a:xfrm>
      </p:grpSpPr>
      <p:sp>
        <p:nvSpPr>
          <p:cNvPr id="1049023"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24" name="Content Placeholder 2"/>
          <p:cNvSpPr>
            <a:spLocks noGrp="1"/>
          </p:cNvSpPr>
          <p:nvPr>
            <p:ph idx="1"/>
          </p:nvPr>
        </p:nvSpPr>
        <p:spPr/>
        <p:txBody>
          <a:bodyPr>
            <a:normAutofit fontScale="92500" lnSpcReduction="20000"/>
          </a:bodyPr>
          <a:p>
            <a:pPr indent="0" marL="0">
              <a:buNone/>
            </a:pPr>
            <a:r>
              <a:rPr dirty="0" lang="en-US" err="1"/>
              <a:t>Cephalopelvic</a:t>
            </a:r>
            <a:r>
              <a:rPr dirty="0" lang="en-US"/>
              <a:t> disproportion may be: </a:t>
            </a:r>
          </a:p>
          <a:p>
            <a:r>
              <a:rPr b="1" dirty="0" lang="en-US"/>
              <a:t>Margina</a:t>
            </a:r>
            <a:r>
              <a:rPr dirty="0" lang="en-US"/>
              <a:t>l </a:t>
            </a:r>
            <a:r>
              <a:rPr b="1" dirty="0" lang="en-US"/>
              <a:t>CPD, </a:t>
            </a:r>
            <a:r>
              <a:rPr dirty="0" lang="en-US"/>
              <a:t>which means that the problem may be overcome during </a:t>
            </a:r>
            <a:r>
              <a:rPr dirty="0" lang="en-US" err="1"/>
              <a:t>labour</a:t>
            </a:r>
            <a:r>
              <a:rPr dirty="0" lang="en-US"/>
              <a:t>. The relaxation of the pelvic joints and </a:t>
            </a:r>
            <a:r>
              <a:rPr dirty="0" lang="en-US" err="1"/>
              <a:t>moulding</a:t>
            </a:r>
            <a:r>
              <a:rPr dirty="0" lang="en-US"/>
              <a:t> of the </a:t>
            </a:r>
            <a:r>
              <a:rPr dirty="0" lang="en-US" err="1"/>
              <a:t>foetal</a:t>
            </a:r>
            <a:r>
              <a:rPr dirty="0" lang="en-US"/>
              <a:t> skull may enable vaginal delivery. Half of these patients will need an operative delivery. </a:t>
            </a:r>
          </a:p>
          <a:p>
            <a:endParaRPr dirty="0" lang="en-US"/>
          </a:p>
          <a:p>
            <a:r>
              <a:rPr b="1" dirty="0" lang="en-US"/>
              <a:t>True CPD</a:t>
            </a:r>
            <a:r>
              <a:rPr dirty="0" lang="en-US"/>
              <a:t>: This means the pelvis is small or abnormally shaped and/or </a:t>
            </a:r>
            <a:r>
              <a:rPr dirty="0" lang="en-US" err="1"/>
              <a:t>foetus</a:t>
            </a:r>
            <a:r>
              <a:rPr dirty="0" lang="en-US"/>
              <a:t> is unusually large or abnormal e.g. hydrocephalus. Operative delivery will be needed. </a:t>
            </a:r>
          </a:p>
          <a:p>
            <a:endParaRPr dirty="0"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589" name=""/>
        <p:cNvGrpSpPr/>
        <p:nvPr/>
      </p:nvGrpSpPr>
      <p:grpSpPr>
        <a:xfrm>
          <a:off x="0" y="0"/>
          <a:ext cx="0" cy="0"/>
          <a:chOff x="0" y="0"/>
          <a:chExt cx="0" cy="0"/>
        </a:xfrm>
      </p:grpSpPr>
      <p:sp>
        <p:nvSpPr>
          <p:cNvPr id="1049025" name="Title 1"/>
          <p:cNvSpPr>
            <a:spLocks noGrp="1"/>
          </p:cNvSpPr>
          <p:nvPr>
            <p:ph type="title"/>
          </p:nvPr>
        </p:nvSpPr>
        <p:spPr/>
        <p:txBody>
          <a:bodyPr/>
          <a:p>
            <a:r>
              <a:rPr b="1" dirty="0" i="1" lang="en-US"/>
              <a:t>Causes of obstructed </a:t>
            </a:r>
            <a:r>
              <a:rPr b="1" dirty="0" i="1" lang="en-US" err="1"/>
              <a:t>labour</a:t>
            </a:r>
            <a:endParaRPr dirty="0" i="1" lang="en-US"/>
          </a:p>
        </p:txBody>
      </p:sp>
      <p:sp>
        <p:nvSpPr>
          <p:cNvPr id="1049026" name="Content Placeholder 2"/>
          <p:cNvSpPr>
            <a:spLocks noGrp="1"/>
          </p:cNvSpPr>
          <p:nvPr>
            <p:ph idx="1"/>
          </p:nvPr>
        </p:nvSpPr>
        <p:spPr/>
        <p:txBody>
          <a:bodyPr>
            <a:normAutofit fontScale="70000" lnSpcReduction="20000"/>
          </a:bodyPr>
          <a:p>
            <a:pPr indent="0" marL="0">
              <a:buNone/>
            </a:pPr>
            <a:r>
              <a:rPr lang="en-US" smtClean="0"/>
              <a:t>Common </a:t>
            </a:r>
            <a:r>
              <a:rPr dirty="0" lang="en-US"/>
              <a:t>factors predisposing to obstructed </a:t>
            </a:r>
            <a:r>
              <a:rPr dirty="0" lang="en-US" err="1"/>
              <a:t>labour</a:t>
            </a:r>
            <a:r>
              <a:rPr dirty="0" lang="en-US"/>
              <a:t> include: </a:t>
            </a:r>
          </a:p>
          <a:p>
            <a:r>
              <a:rPr dirty="0" lang="en-US" err="1"/>
              <a:t>Cephalopelvic</a:t>
            </a:r>
            <a:r>
              <a:rPr dirty="0" lang="en-US"/>
              <a:t> disproportion </a:t>
            </a:r>
          </a:p>
          <a:p>
            <a:r>
              <a:rPr dirty="0" lang="en-US" err="1"/>
              <a:t>Foetal</a:t>
            </a:r>
            <a:r>
              <a:rPr dirty="0" lang="en-US"/>
              <a:t> </a:t>
            </a:r>
            <a:r>
              <a:rPr dirty="0" lang="en-US" err="1"/>
              <a:t>macrosomia</a:t>
            </a:r>
            <a:r>
              <a:rPr dirty="0" lang="en-US"/>
              <a:t> e.g. in poorly controlled diabetes mellitus in pregnancy </a:t>
            </a:r>
          </a:p>
          <a:p>
            <a:r>
              <a:rPr dirty="0" lang="en-US" err="1"/>
              <a:t>Malpresentation</a:t>
            </a:r>
            <a:r>
              <a:rPr dirty="0" lang="en-US"/>
              <a:t> e.g. brow, shoulder, face with </a:t>
            </a:r>
            <a:r>
              <a:rPr dirty="0" lang="en-US" err="1"/>
              <a:t>mentoposterior</a:t>
            </a:r>
            <a:r>
              <a:rPr dirty="0" lang="en-US"/>
              <a:t>, breech </a:t>
            </a:r>
          </a:p>
          <a:p>
            <a:r>
              <a:rPr dirty="0" lang="en-US" err="1"/>
              <a:t>Foetal</a:t>
            </a:r>
            <a:r>
              <a:rPr dirty="0" lang="en-US"/>
              <a:t> abnormalities e.g. hydrocephalus </a:t>
            </a:r>
          </a:p>
          <a:p>
            <a:r>
              <a:rPr dirty="0" lang="en-US"/>
              <a:t>Multiple gestation with locked twins </a:t>
            </a:r>
          </a:p>
          <a:p>
            <a:r>
              <a:rPr dirty="0" lang="en-US"/>
              <a:t>Abnormalities of the reproductive tract e.g. pelvic </a:t>
            </a:r>
            <a:r>
              <a:rPr dirty="0" lang="en-US" err="1"/>
              <a:t>tumour</a:t>
            </a:r>
            <a:r>
              <a:rPr dirty="0" lang="en-US"/>
              <a:t>, cervical or vaginal stenosis, tight perineum and FGM/FGC scar. </a:t>
            </a:r>
          </a:p>
          <a:p>
            <a:r>
              <a:rPr dirty="0" lang="en-US"/>
              <a:t>Underdeveloped pelvis e.g. adolescent pregnancy </a:t>
            </a:r>
          </a:p>
          <a:p>
            <a:r>
              <a:rPr dirty="0" lang="en-US"/>
              <a:t>Childhood malnutrition leading to contracted pelvis </a:t>
            </a:r>
          </a:p>
          <a:p>
            <a:endParaRPr dirty="0"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8652"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53" name="Content Placeholder 2"/>
          <p:cNvSpPr>
            <a:spLocks noGrp="1"/>
          </p:cNvSpPr>
          <p:nvPr>
            <p:ph idx="1"/>
          </p:nvPr>
        </p:nvSpPr>
        <p:spPr/>
        <p:txBody>
          <a:bodyPr>
            <a:normAutofit fontScale="81250" lnSpcReduction="10000"/>
          </a:bodyPr>
          <a:p>
            <a:pPr indent="0" marL="0">
              <a:buNone/>
            </a:pPr>
            <a:r>
              <a:rPr b="1" dirty="0" i="1" lang="en-US"/>
              <a:t>Management </a:t>
            </a:r>
            <a:r>
              <a:rPr b="1" dirty="0" lang="en-US"/>
              <a:t>of </a:t>
            </a:r>
            <a:r>
              <a:rPr b="1" dirty="0" i="1" lang="en-US" err="1"/>
              <a:t>eclampsia</a:t>
            </a:r>
            <a:r>
              <a:rPr b="1" dirty="0" i="1" lang="en-US"/>
              <a:t>: </a:t>
            </a:r>
            <a:endParaRPr dirty="0" lang="en-US"/>
          </a:p>
          <a:p>
            <a:r>
              <a:rPr dirty="0" lang="en-US"/>
              <a:t>Call for help </a:t>
            </a:r>
          </a:p>
          <a:p>
            <a:r>
              <a:rPr dirty="0" lang="en-US"/>
              <a:t>Maintain open airway </a:t>
            </a:r>
          </a:p>
          <a:p>
            <a:r>
              <a:rPr dirty="0" lang="en-US"/>
              <a:t>Control fits </a:t>
            </a:r>
          </a:p>
          <a:p>
            <a:r>
              <a:rPr dirty="0" lang="en-US"/>
              <a:t>Control the blood pressure and monitor quarter hourly </a:t>
            </a:r>
          </a:p>
          <a:p>
            <a:r>
              <a:rPr dirty="0" lang="en-US"/>
              <a:t>Start IV line but restrict fluid intake to avoid pulmonary and cerebral </a:t>
            </a:r>
            <a:r>
              <a:rPr dirty="0" lang="en-US" err="1"/>
              <a:t>oedema</a:t>
            </a:r>
            <a:r>
              <a:rPr dirty="0" lang="en-US"/>
              <a:t>. Maximum of 30 drops per minute. </a:t>
            </a:r>
          </a:p>
          <a:p>
            <a:r>
              <a:rPr dirty="0" lang="en-US" err="1"/>
              <a:t>Catheterise</a:t>
            </a:r>
            <a:r>
              <a:rPr dirty="0" lang="en-US"/>
              <a:t>, and closely monitor fluid intake and urine output </a:t>
            </a:r>
          </a:p>
          <a:p>
            <a:endParaRPr dirty="0" lang="en-US"/>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590" name=""/>
        <p:cNvGrpSpPr/>
        <p:nvPr/>
      </p:nvGrpSpPr>
      <p:grpSpPr>
        <a:xfrm>
          <a:off x="0" y="0"/>
          <a:ext cx="0" cy="0"/>
          <a:chOff x="0" y="0"/>
          <a:chExt cx="0" cy="0"/>
        </a:xfrm>
      </p:grpSpPr>
      <p:sp>
        <p:nvSpPr>
          <p:cNvPr id="1049027" name="Title 1"/>
          <p:cNvSpPr>
            <a:spLocks noGrp="1"/>
          </p:cNvSpPr>
          <p:nvPr>
            <p:ph type="title"/>
          </p:nvPr>
        </p:nvSpPr>
        <p:spPr/>
        <p:txBody>
          <a:bodyPr/>
          <a:p>
            <a:r>
              <a:rPr b="1" dirty="0" i="1" lang="en-US" smtClean="0"/>
              <a:t>Early signs</a:t>
            </a:r>
            <a:endParaRPr b="1" dirty="0" i="1" lang="en-US"/>
          </a:p>
        </p:txBody>
      </p:sp>
      <p:sp>
        <p:nvSpPr>
          <p:cNvPr id="1049028" name="Content Placeholder 2"/>
          <p:cNvSpPr>
            <a:spLocks noGrp="1"/>
          </p:cNvSpPr>
          <p:nvPr>
            <p:ph idx="1"/>
          </p:nvPr>
        </p:nvSpPr>
        <p:spPr/>
        <p:txBody>
          <a:bodyPr/>
          <a:p>
            <a:r>
              <a:rPr dirty="0" lang="en-US" smtClean="0"/>
              <a:t>Presenting part does not enter pelvic brim despite good uterine contractions-exclude loaded rectum, full bladder, excessive </a:t>
            </a:r>
            <a:r>
              <a:rPr dirty="0" lang="en-US" err="1" smtClean="0"/>
              <a:t>liqour</a:t>
            </a:r>
            <a:r>
              <a:rPr dirty="0" lang="en-US" smtClean="0"/>
              <a:t> volume</a:t>
            </a:r>
          </a:p>
          <a:p>
            <a:r>
              <a:rPr dirty="0" lang="en-US" smtClean="0"/>
              <a:t>Dilatation of the cervix is slow</a:t>
            </a:r>
          </a:p>
          <a:p>
            <a:r>
              <a:rPr dirty="0" lang="en-US" smtClean="0"/>
              <a:t>Early rupture of membranes and formation of large elongate sac of </a:t>
            </a:r>
            <a:r>
              <a:rPr dirty="0" lang="en-US" err="1" smtClean="0"/>
              <a:t>forewaters</a:t>
            </a:r>
            <a:endParaRPr dirty="0" lang="en-US"/>
          </a:p>
        </p:txBody>
      </p:sp>
    </p:spTree>
  </p:cSld>
  <p:clrMapOvr>
    <a:masterClrMapping/>
  </p:clrMapOvr>
  <p:transition spd="slow"/>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591" name=""/>
        <p:cNvGrpSpPr/>
        <p:nvPr/>
      </p:nvGrpSpPr>
      <p:grpSpPr>
        <a:xfrm>
          <a:off x="0" y="0"/>
          <a:ext cx="0" cy="0"/>
          <a:chOff x="0" y="0"/>
          <a:chExt cx="0" cy="0"/>
        </a:xfrm>
      </p:grpSpPr>
      <p:sp>
        <p:nvSpPr>
          <p:cNvPr id="1049029" name="Title 1"/>
          <p:cNvSpPr>
            <a:spLocks noGrp="1"/>
          </p:cNvSpPr>
          <p:nvPr>
            <p:ph type="title"/>
          </p:nvPr>
        </p:nvSpPr>
        <p:spPr/>
        <p:txBody>
          <a:bodyPr/>
          <a:p>
            <a:r>
              <a:rPr b="1" dirty="0" i="1" lang="en-US" smtClean="0"/>
              <a:t>Later signs</a:t>
            </a:r>
            <a:endParaRPr b="1" dirty="0" i="1" lang="en-US"/>
          </a:p>
        </p:txBody>
      </p:sp>
      <p:sp>
        <p:nvSpPr>
          <p:cNvPr id="1049030" name="Content Placeholder 2"/>
          <p:cNvSpPr>
            <a:spLocks noGrp="1"/>
          </p:cNvSpPr>
          <p:nvPr>
            <p:ph idx="1"/>
          </p:nvPr>
        </p:nvSpPr>
        <p:spPr/>
        <p:txBody>
          <a:bodyPr>
            <a:normAutofit fontScale="92500" lnSpcReduction="10000"/>
          </a:bodyPr>
          <a:p>
            <a:r>
              <a:rPr dirty="0" lang="en-US" smtClean="0"/>
              <a:t>Dehydration</a:t>
            </a:r>
          </a:p>
          <a:p>
            <a:r>
              <a:rPr dirty="0" lang="en-US" smtClean="0"/>
              <a:t>Maternal exhaustion</a:t>
            </a:r>
          </a:p>
          <a:p>
            <a:r>
              <a:rPr dirty="0" lang="en-US" smtClean="0"/>
              <a:t>Ketosis</a:t>
            </a:r>
          </a:p>
          <a:p>
            <a:r>
              <a:rPr dirty="0" lang="en-US" smtClean="0"/>
              <a:t>Pyrexia</a:t>
            </a:r>
          </a:p>
          <a:p>
            <a:r>
              <a:rPr dirty="0" lang="en-US" smtClean="0"/>
              <a:t>Tachycardia</a:t>
            </a:r>
          </a:p>
          <a:p>
            <a:r>
              <a:rPr dirty="0" lang="en-US" smtClean="0"/>
              <a:t>Tenderness of the uterus</a:t>
            </a:r>
          </a:p>
          <a:p>
            <a:r>
              <a:rPr dirty="0" lang="en-US" smtClean="0"/>
              <a:t>Poor urinary output</a:t>
            </a:r>
          </a:p>
          <a:p>
            <a:r>
              <a:rPr dirty="0" lang="en-US" smtClean="0"/>
              <a:t>Presenting part is high and feels wedged and immovable</a:t>
            </a:r>
          </a:p>
        </p:txBody>
      </p:sp>
    </p:spTree>
  </p:cSld>
  <p:clrMapOvr>
    <a:masterClrMapping/>
  </p:clrMapOvr>
  <p:transition spd="slow"/>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592" name=""/>
        <p:cNvGrpSpPr/>
        <p:nvPr/>
      </p:nvGrpSpPr>
      <p:grpSpPr>
        <a:xfrm>
          <a:off x="0" y="0"/>
          <a:ext cx="0" cy="0"/>
          <a:chOff x="0" y="0"/>
          <a:chExt cx="0" cy="0"/>
        </a:xfrm>
      </p:grpSpPr>
      <p:sp>
        <p:nvSpPr>
          <p:cNvPr id="1049031" name="Title 1"/>
          <p:cNvSpPr>
            <a:spLocks noGrp="1"/>
          </p:cNvSpPr>
          <p:nvPr>
            <p:ph type="title"/>
          </p:nvPr>
        </p:nvSpPr>
        <p:spPr/>
        <p:txBody>
          <a:bodyPr/>
          <a:p>
            <a:r>
              <a:rPr b="1" dirty="0" i="1" lang="en-US" smtClean="0"/>
              <a:t>Contd.</a:t>
            </a:r>
            <a:endParaRPr b="1" dirty="0" i="1" lang="en-US"/>
          </a:p>
        </p:txBody>
      </p:sp>
      <p:sp>
        <p:nvSpPr>
          <p:cNvPr id="1049032" name="Content Placeholder 2"/>
          <p:cNvSpPr>
            <a:spLocks noGrp="1"/>
          </p:cNvSpPr>
          <p:nvPr>
            <p:ph idx="1"/>
          </p:nvPr>
        </p:nvSpPr>
        <p:spPr/>
        <p:txBody>
          <a:bodyPr>
            <a:normAutofit lnSpcReduction="10000"/>
          </a:bodyPr>
          <a:p>
            <a:r>
              <a:rPr dirty="0" lang="en-US" err="1" smtClean="0"/>
              <a:t>Haematuria</a:t>
            </a:r>
            <a:endParaRPr dirty="0" lang="en-US" smtClean="0"/>
          </a:p>
          <a:p>
            <a:r>
              <a:rPr dirty="0" lang="en-US" smtClean="0"/>
              <a:t>Fetal distress</a:t>
            </a:r>
          </a:p>
          <a:p>
            <a:r>
              <a:rPr dirty="0" lang="en-US" smtClean="0"/>
              <a:t>Formation of </a:t>
            </a:r>
            <a:r>
              <a:rPr dirty="0" lang="en-US" err="1" smtClean="0"/>
              <a:t>Bandl’s</a:t>
            </a:r>
            <a:r>
              <a:rPr dirty="0" lang="en-US" smtClean="0"/>
              <a:t> ring and presenting part is high</a:t>
            </a:r>
          </a:p>
          <a:p>
            <a:r>
              <a:rPr dirty="0" lang="en-US" smtClean="0"/>
              <a:t>Uterine exhaustion especially in </a:t>
            </a:r>
            <a:r>
              <a:rPr dirty="0" lang="en-US" err="1" smtClean="0"/>
              <a:t>primi</a:t>
            </a:r>
            <a:endParaRPr dirty="0" lang="en-US" smtClean="0"/>
          </a:p>
          <a:p>
            <a:r>
              <a:rPr dirty="0" lang="en-US" smtClean="0"/>
              <a:t>VE-hot and dry</a:t>
            </a:r>
          </a:p>
          <a:p>
            <a:r>
              <a:rPr dirty="0" lang="en-US" smtClean="0"/>
              <a:t>Bladder may be full and displaced upwards</a:t>
            </a:r>
          </a:p>
          <a:p>
            <a:r>
              <a:rPr dirty="0" lang="en-US" smtClean="0"/>
              <a:t>Lack of progress/prolonged labor</a:t>
            </a:r>
          </a:p>
          <a:p>
            <a:endParaRPr dirty="0" lang="en-US"/>
          </a:p>
        </p:txBody>
      </p:sp>
    </p:spTree>
  </p:cSld>
  <p:clrMapOvr>
    <a:masterClrMapping/>
  </p:clrMapOvr>
  <p:transition spd="slow"/>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593" name=""/>
        <p:cNvGrpSpPr/>
        <p:nvPr/>
      </p:nvGrpSpPr>
      <p:grpSpPr>
        <a:xfrm>
          <a:off x="0" y="0"/>
          <a:ext cx="0" cy="0"/>
          <a:chOff x="0" y="0"/>
          <a:chExt cx="0" cy="0"/>
        </a:xfrm>
      </p:grpSpPr>
      <p:sp>
        <p:nvSpPr>
          <p:cNvPr id="1049033" name="Title 1"/>
          <p:cNvSpPr>
            <a:spLocks noGrp="1"/>
          </p:cNvSpPr>
          <p:nvPr>
            <p:ph type="title"/>
          </p:nvPr>
        </p:nvSpPr>
        <p:spPr/>
        <p:txBody>
          <a:bodyPr/>
          <a:p>
            <a:r>
              <a:rPr b="1" dirty="0" i="1" lang="en-US" smtClean="0"/>
              <a:t>antenatal</a:t>
            </a:r>
            <a:endParaRPr b="1" dirty="0" i="1" lang="en-US"/>
          </a:p>
        </p:txBody>
      </p:sp>
      <p:sp>
        <p:nvSpPr>
          <p:cNvPr id="1049034" name="Content Placeholder 2"/>
          <p:cNvSpPr>
            <a:spLocks noGrp="1"/>
          </p:cNvSpPr>
          <p:nvPr>
            <p:ph idx="1"/>
          </p:nvPr>
        </p:nvSpPr>
        <p:spPr/>
        <p:txBody>
          <a:bodyPr>
            <a:normAutofit fontScale="92500" lnSpcReduction="20000"/>
          </a:bodyPr>
          <a:p>
            <a:r>
              <a:rPr dirty="0" lang="en-US" smtClean="0"/>
              <a:t>Anticipate during antenatal period by carrying out thorough assessments</a:t>
            </a:r>
          </a:p>
          <a:p>
            <a:pPr lvl="1"/>
            <a:r>
              <a:rPr dirty="0" lang="en-US" smtClean="0"/>
              <a:t>Short stature</a:t>
            </a:r>
          </a:p>
          <a:p>
            <a:pPr lvl="1"/>
            <a:r>
              <a:rPr dirty="0" lang="en-US" smtClean="0"/>
              <a:t>Previous history of difficulty or obstructed labor, fresh still birth, neonatal asphyxia</a:t>
            </a:r>
          </a:p>
          <a:p>
            <a:pPr lvl="1"/>
            <a:r>
              <a:rPr dirty="0" lang="en-US" smtClean="0"/>
              <a:t>Abdominal examination to rule out any </a:t>
            </a:r>
            <a:r>
              <a:rPr dirty="0" lang="en-US" err="1" smtClean="0"/>
              <a:t>malpresentation</a:t>
            </a:r>
            <a:r>
              <a:rPr dirty="0" lang="en-US" smtClean="0"/>
              <a:t>/features of CPD, big baby</a:t>
            </a:r>
          </a:p>
          <a:p>
            <a:pPr lvl="1"/>
            <a:r>
              <a:rPr dirty="0" lang="en-US" smtClean="0"/>
              <a:t>Imaging studies</a:t>
            </a:r>
          </a:p>
          <a:p>
            <a:pPr lvl="1"/>
            <a:r>
              <a:rPr dirty="0" lang="en-US" smtClean="0"/>
              <a:t>Findings on routine VE during early and late pg</a:t>
            </a:r>
          </a:p>
          <a:p>
            <a:r>
              <a:rPr dirty="0" lang="en-US" smtClean="0"/>
              <a:t>Make appropriate referral and arrange for c/s</a:t>
            </a:r>
          </a:p>
          <a:p>
            <a:r>
              <a:rPr dirty="0" lang="en-US" smtClean="0"/>
              <a:t>Consider trial of labor for others</a:t>
            </a:r>
            <a:endParaRPr dirty="0" lang="en-US"/>
          </a:p>
        </p:txBody>
      </p:sp>
    </p:spTree>
  </p:cSld>
  <p:clrMapOvr>
    <a:masterClrMapping/>
  </p:clrMapOvr>
  <p:transition spd="slow"/>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594" name=""/>
        <p:cNvGrpSpPr/>
        <p:nvPr/>
      </p:nvGrpSpPr>
      <p:grpSpPr>
        <a:xfrm>
          <a:off x="0" y="0"/>
          <a:ext cx="0" cy="0"/>
          <a:chOff x="0" y="0"/>
          <a:chExt cx="0" cy="0"/>
        </a:xfrm>
      </p:grpSpPr>
      <p:sp>
        <p:nvSpPr>
          <p:cNvPr id="1049035" name="Title 1"/>
          <p:cNvSpPr>
            <a:spLocks noGrp="1"/>
          </p:cNvSpPr>
          <p:nvPr>
            <p:ph type="title"/>
          </p:nvPr>
        </p:nvSpPr>
        <p:spPr/>
        <p:txBody>
          <a:bodyPr/>
          <a:p>
            <a:r>
              <a:rPr b="1" dirty="0" i="1" lang="en-US" err="1" smtClean="0"/>
              <a:t>Intrapartum</a:t>
            </a:r>
            <a:r>
              <a:rPr b="1" dirty="0" i="1" lang="en-US" smtClean="0"/>
              <a:t> </a:t>
            </a:r>
            <a:r>
              <a:rPr b="1" dirty="0" i="1" lang="en-US" err="1" smtClean="0"/>
              <a:t>mnx</a:t>
            </a:r>
            <a:endParaRPr b="1" dirty="0" i="1" lang="en-US"/>
          </a:p>
        </p:txBody>
      </p:sp>
      <p:sp>
        <p:nvSpPr>
          <p:cNvPr id="1049036" name="Content Placeholder 2"/>
          <p:cNvSpPr>
            <a:spLocks noGrp="1"/>
          </p:cNvSpPr>
          <p:nvPr>
            <p:ph idx="1"/>
          </p:nvPr>
        </p:nvSpPr>
        <p:spPr/>
        <p:txBody>
          <a:bodyPr>
            <a:normAutofit fontScale="85000" lnSpcReduction="20000"/>
          </a:bodyPr>
          <a:p>
            <a:r>
              <a:rPr b="1" dirty="0" lang="en-US" err="1"/>
              <a:t>Partograph</a:t>
            </a:r>
            <a:r>
              <a:rPr b="1" dirty="0" lang="en-US"/>
              <a:t> reading </a:t>
            </a:r>
            <a:endParaRPr dirty="0" lang="en-US"/>
          </a:p>
          <a:p>
            <a:pPr indent="0" marL="0">
              <a:buNone/>
            </a:pPr>
            <a:r>
              <a:rPr dirty="0" lang="en-US"/>
              <a:t>Examination of the </a:t>
            </a:r>
            <a:r>
              <a:rPr dirty="0" lang="en-US" err="1"/>
              <a:t>partograph</a:t>
            </a:r>
            <a:r>
              <a:rPr dirty="0" lang="en-US"/>
              <a:t> may reveal: </a:t>
            </a:r>
          </a:p>
          <a:p>
            <a:r>
              <a:rPr dirty="0" lang="en-US" err="1"/>
              <a:t>Foetal</a:t>
            </a:r>
            <a:r>
              <a:rPr dirty="0" lang="en-US"/>
              <a:t> heart rate of more than 160/minute or less than 120/minute indicating </a:t>
            </a:r>
            <a:r>
              <a:rPr dirty="0" lang="en-US" err="1"/>
              <a:t>foetal</a:t>
            </a:r>
            <a:r>
              <a:rPr dirty="0" lang="en-US"/>
              <a:t> distress </a:t>
            </a:r>
            <a:r>
              <a:rPr dirty="0" lang="en-US" smtClean="0"/>
              <a:t> </a:t>
            </a:r>
            <a:endParaRPr dirty="0" lang="en-US"/>
          </a:p>
          <a:p>
            <a:r>
              <a:rPr dirty="0" lang="en-US" smtClean="0"/>
              <a:t>Foul </a:t>
            </a:r>
            <a:r>
              <a:rPr dirty="0" lang="en-US"/>
              <a:t>smelling meconium-stained liquor </a:t>
            </a:r>
          </a:p>
          <a:p>
            <a:r>
              <a:rPr dirty="0" lang="en-US"/>
              <a:t>Severe </a:t>
            </a:r>
            <a:r>
              <a:rPr dirty="0" lang="en-US" err="1"/>
              <a:t>moulding</a:t>
            </a:r>
            <a:r>
              <a:rPr dirty="0" lang="en-US"/>
              <a:t> </a:t>
            </a:r>
          </a:p>
          <a:p>
            <a:r>
              <a:rPr dirty="0" lang="en-US"/>
              <a:t>Severe caput formation </a:t>
            </a:r>
          </a:p>
          <a:p>
            <a:r>
              <a:rPr dirty="0" lang="en-US"/>
              <a:t>The rate of cervical dilatation slow or remains static in spite of strong contraction </a:t>
            </a:r>
          </a:p>
          <a:p>
            <a:r>
              <a:rPr dirty="0" lang="en-US"/>
              <a:t>Maternal tachycardia and pyrexia </a:t>
            </a:r>
          </a:p>
          <a:p>
            <a:r>
              <a:rPr dirty="0" lang="en-US"/>
              <a:t>Scanty urine with </a:t>
            </a:r>
            <a:r>
              <a:rPr dirty="0" lang="en-US" err="1"/>
              <a:t>ketonuria</a:t>
            </a:r>
            <a:r>
              <a:rPr dirty="0" lang="en-US"/>
              <a:t>. </a:t>
            </a:r>
          </a:p>
          <a:p>
            <a:endParaRPr dirty="0"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595" name=""/>
        <p:cNvGrpSpPr/>
        <p:nvPr/>
      </p:nvGrpSpPr>
      <p:grpSpPr>
        <a:xfrm>
          <a:off x="0" y="0"/>
          <a:ext cx="0" cy="0"/>
          <a:chOff x="0" y="0"/>
          <a:chExt cx="0" cy="0"/>
        </a:xfrm>
      </p:grpSpPr>
      <p:sp>
        <p:nvSpPr>
          <p:cNvPr id="1049037"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38" name="Content Placeholder 2"/>
          <p:cNvSpPr>
            <a:spLocks noGrp="1"/>
          </p:cNvSpPr>
          <p:nvPr>
            <p:ph idx="1"/>
          </p:nvPr>
        </p:nvSpPr>
        <p:spPr/>
        <p:txBody>
          <a:bodyPr>
            <a:normAutofit fontScale="85000" lnSpcReduction="20000"/>
          </a:bodyPr>
          <a:p>
            <a:endParaRPr dirty="0" lang="en-US"/>
          </a:p>
          <a:p>
            <a:pPr indent="0" marL="0">
              <a:buNone/>
            </a:pPr>
            <a:r>
              <a:rPr b="1" dirty="0" lang="en-US"/>
              <a:t>a) Resuscitation of the Mother </a:t>
            </a:r>
            <a:endParaRPr dirty="0" lang="en-US"/>
          </a:p>
          <a:p>
            <a:r>
              <a:rPr b="1" dirty="0" i="1" lang="en-US"/>
              <a:t>Perform a rapid assessment of the airway, breathing and circulation and manage as appropriate. </a:t>
            </a:r>
            <a:endParaRPr dirty="0" lang="en-US"/>
          </a:p>
          <a:p>
            <a:pPr indent="0" marL="0">
              <a:buNone/>
            </a:pPr>
            <a:r>
              <a:rPr b="1" dirty="0" lang="en-US"/>
              <a:t>b) Rehydrate the patient </a:t>
            </a:r>
            <a:endParaRPr dirty="0" lang="en-US"/>
          </a:p>
          <a:p>
            <a:r>
              <a:rPr dirty="0" lang="en-US" smtClean="0"/>
              <a:t>If </a:t>
            </a:r>
            <a:r>
              <a:rPr dirty="0" lang="en-US"/>
              <a:t>the woman is in shock give IV fluids e.g. normal saline. Run 1 </a:t>
            </a:r>
            <a:r>
              <a:rPr dirty="0" lang="en-US" err="1"/>
              <a:t>litre</a:t>
            </a:r>
            <a:r>
              <a:rPr dirty="0" lang="en-US"/>
              <a:t> in the first 15 minutes or as quickly as possible. If the woman is mainly starved and exhausted, give 1-2 </a:t>
            </a:r>
            <a:r>
              <a:rPr dirty="0" lang="en-US" err="1"/>
              <a:t>litres</a:t>
            </a:r>
            <a:r>
              <a:rPr dirty="0" lang="en-US"/>
              <a:t> 5 or 10% dextrose in 6 hours. </a:t>
            </a:r>
          </a:p>
          <a:p>
            <a:pPr indent="0" marL="0">
              <a:buNone/>
            </a:pPr>
            <a:r>
              <a:rPr b="1" dirty="0" lang="en-US"/>
              <a:t>c) Catheterize </a:t>
            </a:r>
            <a:endParaRPr dirty="0" lang="en-US"/>
          </a:p>
          <a:p>
            <a:r>
              <a:rPr dirty="0" lang="en-US" smtClean="0"/>
              <a:t>monitor </a:t>
            </a:r>
            <a:r>
              <a:rPr dirty="0" lang="en-US"/>
              <a:t>urine output. </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596" name=""/>
        <p:cNvGrpSpPr/>
        <p:nvPr/>
      </p:nvGrpSpPr>
      <p:grpSpPr>
        <a:xfrm>
          <a:off x="0" y="0"/>
          <a:ext cx="0" cy="0"/>
          <a:chOff x="0" y="0"/>
          <a:chExt cx="0" cy="0"/>
        </a:xfrm>
      </p:grpSpPr>
      <p:sp>
        <p:nvSpPr>
          <p:cNvPr id="104903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40" name="Content Placeholder 2"/>
          <p:cNvSpPr>
            <a:spLocks noGrp="1"/>
          </p:cNvSpPr>
          <p:nvPr>
            <p:ph idx="1"/>
          </p:nvPr>
        </p:nvSpPr>
        <p:spPr/>
        <p:txBody>
          <a:bodyPr>
            <a:normAutofit fontScale="70000" lnSpcReduction="20000"/>
          </a:bodyPr>
          <a:p>
            <a:endParaRPr dirty="0" lang="en-US"/>
          </a:p>
          <a:p>
            <a:pPr indent="0" marL="0">
              <a:buNone/>
            </a:pPr>
            <a:r>
              <a:rPr b="1" dirty="0" lang="en-US"/>
              <a:t>d) Give antibiotics </a:t>
            </a:r>
            <a:endParaRPr dirty="0" lang="en-US"/>
          </a:p>
          <a:p>
            <a:r>
              <a:rPr dirty="0" lang="en-US" smtClean="0"/>
              <a:t>Ampicillin </a:t>
            </a:r>
            <a:r>
              <a:rPr dirty="0" lang="en-US"/>
              <a:t>2 g every 6 hours, </a:t>
            </a:r>
            <a:r>
              <a:rPr b="1" dirty="0" lang="en-US"/>
              <a:t>and </a:t>
            </a:r>
            <a:endParaRPr dirty="0" lang="en-US"/>
          </a:p>
          <a:p>
            <a:r>
              <a:rPr dirty="0" lang="en-US"/>
              <a:t>Gentamicin 5 mg/body weight IV every 24 hours. </a:t>
            </a:r>
          </a:p>
          <a:p>
            <a:r>
              <a:rPr dirty="0" lang="en-US" smtClean="0"/>
              <a:t>If </a:t>
            </a:r>
            <a:r>
              <a:rPr dirty="0" lang="en-US"/>
              <a:t>the woman is delivered by caesarean section, continue antibiotics </a:t>
            </a:r>
            <a:r>
              <a:rPr b="1" dirty="0" lang="en-US"/>
              <a:t>and </a:t>
            </a:r>
            <a:r>
              <a:rPr dirty="0" lang="en-US"/>
              <a:t>give Metronidazole 500 mg IV every 8 hours until the woman is fever-free for 48 hours. </a:t>
            </a:r>
          </a:p>
          <a:p>
            <a:pPr indent="0" marL="0">
              <a:buNone/>
            </a:pPr>
            <a:r>
              <a:rPr b="1" dirty="0" lang="en-US"/>
              <a:t>(e.) Deliver the baby </a:t>
            </a:r>
            <a:endParaRPr dirty="0" lang="en-US"/>
          </a:p>
          <a:p>
            <a:r>
              <a:rPr b="1" dirty="0" lang="en-US" smtClean="0"/>
              <a:t> </a:t>
            </a:r>
            <a:r>
              <a:rPr dirty="0" lang="en-US" smtClean="0"/>
              <a:t>If </a:t>
            </a:r>
            <a:r>
              <a:rPr b="1" dirty="0" lang="en-US" err="1"/>
              <a:t>cephalo</a:t>
            </a:r>
            <a:r>
              <a:rPr b="1" dirty="0" lang="en-US"/>
              <a:t> -pelvic disproportion is confirmed</a:t>
            </a:r>
            <a:r>
              <a:rPr dirty="0" lang="en-US"/>
              <a:t>, delivery should be by caesarean section </a:t>
            </a:r>
          </a:p>
          <a:p>
            <a:r>
              <a:rPr dirty="0" lang="en-US"/>
              <a:t>If the </a:t>
            </a:r>
            <a:r>
              <a:rPr b="1" dirty="0" lang="en-US"/>
              <a:t>fetus is dead</a:t>
            </a:r>
            <a:r>
              <a:rPr dirty="0" lang="en-US"/>
              <a:t>: - delivery should be by craniotomy - if this is not possible, delivery should be by caesarean section. </a:t>
            </a:r>
          </a:p>
          <a:p>
            <a:endParaRPr dirty="0" lang="en-US"/>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597" name=""/>
        <p:cNvGrpSpPr/>
        <p:nvPr/>
      </p:nvGrpSpPr>
      <p:grpSpPr>
        <a:xfrm>
          <a:off x="0" y="0"/>
          <a:ext cx="0" cy="0"/>
          <a:chOff x="0" y="0"/>
          <a:chExt cx="0" cy="0"/>
        </a:xfrm>
      </p:grpSpPr>
      <p:sp>
        <p:nvSpPr>
          <p:cNvPr id="1049041" name="Title 1"/>
          <p:cNvSpPr>
            <a:spLocks noGrp="1"/>
          </p:cNvSpPr>
          <p:nvPr>
            <p:ph type="title"/>
          </p:nvPr>
        </p:nvSpPr>
        <p:spPr/>
        <p:txBody>
          <a:bodyPr/>
          <a:p>
            <a:r>
              <a:rPr b="1" dirty="0" i="1" lang="en-US"/>
              <a:t>Maternal complications</a:t>
            </a:r>
          </a:p>
        </p:txBody>
      </p:sp>
      <p:sp>
        <p:nvSpPr>
          <p:cNvPr id="1049042" name="Content Placeholder 2"/>
          <p:cNvSpPr>
            <a:spLocks noGrp="1"/>
          </p:cNvSpPr>
          <p:nvPr>
            <p:ph idx="1"/>
          </p:nvPr>
        </p:nvSpPr>
        <p:spPr/>
        <p:txBody>
          <a:bodyPr>
            <a:normAutofit lnSpcReduction="10000"/>
          </a:bodyPr>
          <a:p>
            <a:r>
              <a:rPr dirty="0" lang="en-US" smtClean="0"/>
              <a:t>Maternal </a:t>
            </a:r>
            <a:r>
              <a:rPr dirty="0" lang="en-US"/>
              <a:t>death </a:t>
            </a:r>
          </a:p>
          <a:p>
            <a:r>
              <a:rPr dirty="0" lang="en-US" err="1"/>
              <a:t>Chorioamnionitis</a:t>
            </a:r>
            <a:r>
              <a:rPr dirty="0" lang="en-US"/>
              <a:t> </a:t>
            </a:r>
          </a:p>
          <a:p>
            <a:r>
              <a:rPr dirty="0" lang="en-US"/>
              <a:t>Uterine rupture </a:t>
            </a:r>
          </a:p>
          <a:p>
            <a:r>
              <a:rPr dirty="0" lang="en-US"/>
              <a:t>Obstetric fistula </a:t>
            </a:r>
          </a:p>
          <a:p>
            <a:r>
              <a:rPr dirty="0" lang="en-US"/>
              <a:t>Puerperal sepsis </a:t>
            </a:r>
          </a:p>
          <a:p>
            <a:r>
              <a:rPr dirty="0" lang="en-US"/>
              <a:t>Neurological injury e.g. foot drop </a:t>
            </a:r>
          </a:p>
          <a:p>
            <a:r>
              <a:rPr dirty="0" lang="en-US"/>
              <a:t>Spontaneous </a:t>
            </a:r>
            <a:r>
              <a:rPr dirty="0" lang="en-US" err="1"/>
              <a:t>symphysiotomy</a:t>
            </a:r>
            <a:r>
              <a:rPr dirty="0" lang="en-US"/>
              <a:t> and/or </a:t>
            </a:r>
            <a:r>
              <a:rPr dirty="0" lang="en-US" err="1"/>
              <a:t>osteitis</a:t>
            </a:r>
            <a:r>
              <a:rPr dirty="0" lang="en-US"/>
              <a:t> pubis </a:t>
            </a:r>
          </a:p>
          <a:p>
            <a:endParaRPr dirty="0" 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598" name=""/>
        <p:cNvGrpSpPr/>
        <p:nvPr/>
      </p:nvGrpSpPr>
      <p:grpSpPr>
        <a:xfrm>
          <a:off x="0" y="0"/>
          <a:ext cx="0" cy="0"/>
          <a:chOff x="0" y="0"/>
          <a:chExt cx="0" cy="0"/>
        </a:xfrm>
      </p:grpSpPr>
      <p:sp>
        <p:nvSpPr>
          <p:cNvPr id="1049043" name="Title 1"/>
          <p:cNvSpPr>
            <a:spLocks noGrp="1"/>
          </p:cNvSpPr>
          <p:nvPr>
            <p:ph type="title"/>
          </p:nvPr>
        </p:nvSpPr>
        <p:spPr/>
        <p:txBody>
          <a:bodyPr/>
          <a:p>
            <a:r>
              <a:rPr b="1" dirty="0" i="1" lang="en-US" err="1"/>
              <a:t>Foetal</a:t>
            </a:r>
            <a:r>
              <a:rPr b="1" dirty="0" i="1" lang="en-US"/>
              <a:t> complications</a:t>
            </a:r>
            <a:endParaRPr dirty="0" i="1" lang="en-US"/>
          </a:p>
        </p:txBody>
      </p:sp>
      <p:sp>
        <p:nvSpPr>
          <p:cNvPr id="1049044" name="Content Placeholder 2"/>
          <p:cNvSpPr>
            <a:spLocks noGrp="1"/>
          </p:cNvSpPr>
          <p:nvPr>
            <p:ph idx="1"/>
          </p:nvPr>
        </p:nvSpPr>
        <p:spPr/>
        <p:txBody>
          <a:bodyPr/>
          <a:p>
            <a:r>
              <a:rPr dirty="0" lang="en-US" smtClean="0"/>
              <a:t>Intrauterine </a:t>
            </a:r>
            <a:r>
              <a:rPr dirty="0" lang="en-US" err="1"/>
              <a:t>foetal</a:t>
            </a:r>
            <a:r>
              <a:rPr dirty="0" lang="en-US"/>
              <a:t> death </a:t>
            </a:r>
          </a:p>
          <a:p>
            <a:r>
              <a:rPr dirty="0" lang="en-US" err="1"/>
              <a:t>Foetal</a:t>
            </a:r>
            <a:r>
              <a:rPr dirty="0" lang="en-US"/>
              <a:t> distress </a:t>
            </a:r>
          </a:p>
          <a:p>
            <a:r>
              <a:rPr dirty="0" lang="en-US" err="1"/>
              <a:t>Foetal</a:t>
            </a:r>
            <a:r>
              <a:rPr dirty="0" lang="en-US"/>
              <a:t> injury </a:t>
            </a:r>
          </a:p>
          <a:p>
            <a:r>
              <a:rPr dirty="0" lang="en-US"/>
              <a:t>Birth asphyxia </a:t>
            </a:r>
          </a:p>
          <a:p>
            <a:r>
              <a:rPr dirty="0" lang="en-US"/>
              <a:t>Neonatal sepsis </a:t>
            </a:r>
          </a:p>
          <a:p>
            <a:endParaRPr dirty="0" lang="en-US"/>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599" name=""/>
        <p:cNvGrpSpPr/>
        <p:nvPr/>
      </p:nvGrpSpPr>
      <p:grpSpPr>
        <a:xfrm>
          <a:off x="0" y="0"/>
          <a:ext cx="0" cy="0"/>
          <a:chOff x="0" y="0"/>
          <a:chExt cx="0" cy="0"/>
        </a:xfrm>
      </p:grpSpPr>
      <p:sp>
        <p:nvSpPr>
          <p:cNvPr id="1049045" name="Title 1"/>
          <p:cNvSpPr>
            <a:spLocks noGrp="1"/>
          </p:cNvSpPr>
          <p:nvPr>
            <p:ph type="title"/>
          </p:nvPr>
        </p:nvSpPr>
        <p:spPr/>
        <p:txBody>
          <a:bodyPr/>
          <a:p>
            <a:r>
              <a:rPr b="1" dirty="0" i="1" lang="en-US" smtClean="0"/>
              <a:t>prevention</a:t>
            </a:r>
            <a:endParaRPr b="1" dirty="0" i="1" lang="en-US"/>
          </a:p>
        </p:txBody>
      </p:sp>
      <p:sp>
        <p:nvSpPr>
          <p:cNvPr id="1049046" name="Content Placeholder 2"/>
          <p:cNvSpPr>
            <a:spLocks noGrp="1"/>
          </p:cNvSpPr>
          <p:nvPr>
            <p:ph idx="1"/>
          </p:nvPr>
        </p:nvSpPr>
        <p:spPr/>
        <p:txBody>
          <a:bodyPr>
            <a:normAutofit fontScale="77500" lnSpcReduction="20000"/>
          </a:bodyPr>
          <a:p>
            <a:pPr lvl="0"/>
            <a:r>
              <a:rPr dirty="0" lang="en-US"/>
              <a:t>Good prenatal care to detect mothers at risk</a:t>
            </a:r>
          </a:p>
          <a:p>
            <a:pPr lvl="0"/>
            <a:r>
              <a:rPr dirty="0" lang="en-US"/>
              <a:t>Clinical and radiological investigations of pelvis adequacy if necessary during the prenatal </a:t>
            </a:r>
            <a:r>
              <a:rPr dirty="0" lang="en-US" smtClean="0"/>
              <a:t>period</a:t>
            </a:r>
            <a:endParaRPr dirty="0" lang="en-US"/>
          </a:p>
          <a:p>
            <a:pPr lvl="0"/>
            <a:r>
              <a:rPr dirty="0" lang="en-US" smtClean="0"/>
              <a:t>Good </a:t>
            </a:r>
            <a:r>
              <a:rPr dirty="0" lang="en-US" err="1" smtClean="0"/>
              <a:t>partographing</a:t>
            </a:r>
            <a:r>
              <a:rPr dirty="0" lang="en-US" smtClean="0"/>
              <a:t>  during </a:t>
            </a:r>
            <a:r>
              <a:rPr dirty="0" lang="en-US" err="1" smtClean="0"/>
              <a:t>labour</a:t>
            </a:r>
            <a:endParaRPr dirty="0" lang="en-US"/>
          </a:p>
          <a:p>
            <a:r>
              <a:rPr dirty="0" lang="en-US" smtClean="0"/>
              <a:t>All </a:t>
            </a:r>
            <a:r>
              <a:rPr dirty="0" lang="en-US"/>
              <a:t>mothers who have had a previous caesarean section should have a </a:t>
            </a:r>
            <a:r>
              <a:rPr dirty="0" lang="en-US" smtClean="0"/>
              <a:t>hospital </a:t>
            </a:r>
            <a:r>
              <a:rPr dirty="0" lang="en-US"/>
              <a:t>delivery</a:t>
            </a:r>
          </a:p>
          <a:p>
            <a:pPr lvl="0"/>
            <a:r>
              <a:rPr dirty="0" lang="en-US"/>
              <a:t>Discourage home deliveries, especially of </a:t>
            </a:r>
            <a:r>
              <a:rPr dirty="0" lang="en-US" err="1"/>
              <a:t>primigravidae</a:t>
            </a:r>
            <a:r>
              <a:rPr dirty="0" lang="en-US"/>
              <a:t> and grand multiparous</a:t>
            </a:r>
          </a:p>
          <a:p>
            <a:r>
              <a:rPr dirty="0" lang="en-US" smtClean="0"/>
              <a:t>Provide </a:t>
            </a:r>
            <a:r>
              <a:rPr dirty="0" lang="en-US"/>
              <a:t>health education to the community on the risks of too early or too late pregnancies</a:t>
            </a:r>
          </a:p>
          <a:p>
            <a:r>
              <a:rPr dirty="0" lang="en-US"/>
              <a:t>Advise pregnant mothers on the importance of a well balanced diet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398" name=""/>
        <p:cNvGrpSpPr/>
        <p:nvPr/>
      </p:nvGrpSpPr>
      <p:grpSpPr>
        <a:xfrm>
          <a:off x="0" y="0"/>
          <a:ext cx="0" cy="0"/>
          <a:chOff x="0" y="0"/>
          <a:chExt cx="0" cy="0"/>
        </a:xfrm>
      </p:grpSpPr>
      <p:sp>
        <p:nvSpPr>
          <p:cNvPr id="1048654" name="Title 1"/>
          <p:cNvSpPr>
            <a:spLocks noGrp="1"/>
          </p:cNvSpPr>
          <p:nvPr>
            <p:ph type="title"/>
          </p:nvPr>
        </p:nvSpPr>
        <p:spPr>
          <a:xfrm>
            <a:off x="457678" y="76200"/>
            <a:ext cx="8228649" cy="990600"/>
          </a:xfrm>
        </p:spPr>
        <p:txBody>
          <a:bodyPr/>
          <a:p>
            <a:r>
              <a:rPr b="1" dirty="0" lang="en-US" err="1" smtClean="0"/>
              <a:t>Cont</a:t>
            </a:r>
            <a:r>
              <a:rPr b="1" dirty="0" lang="en-US" smtClean="0"/>
              <a:t>…</a:t>
            </a:r>
            <a:endParaRPr b="1" dirty="0" lang="en-US"/>
          </a:p>
        </p:txBody>
      </p:sp>
      <p:sp>
        <p:nvSpPr>
          <p:cNvPr id="1048655" name="Content Placeholder 2"/>
          <p:cNvSpPr>
            <a:spLocks noGrp="1"/>
          </p:cNvSpPr>
          <p:nvPr>
            <p:ph idx="1"/>
          </p:nvPr>
        </p:nvSpPr>
        <p:spPr>
          <a:xfrm>
            <a:off x="762000" y="1143000"/>
            <a:ext cx="7924327" cy="4983713"/>
          </a:xfrm>
        </p:spPr>
        <p:txBody>
          <a:bodyPr>
            <a:normAutofit fontScale="75000" lnSpcReduction="20000"/>
          </a:bodyPr>
          <a:p>
            <a:pPr indent="0" marL="0">
              <a:buNone/>
            </a:pPr>
            <a:r>
              <a:rPr b="1" dirty="0" lang="en-US"/>
              <a:t>Delivery </a:t>
            </a:r>
            <a:endParaRPr dirty="0" lang="en-US"/>
          </a:p>
          <a:p>
            <a:r>
              <a:rPr dirty="0" lang="en-US"/>
              <a:t>Delivery is the definitive treatment for antepartum preeclampsia. </a:t>
            </a:r>
          </a:p>
          <a:p>
            <a:r>
              <a:rPr dirty="0" lang="en-US"/>
              <a:t>Patients with mild preeclampsia are often induced after 37 weeks' gestation. Prior to this, the immature </a:t>
            </a:r>
            <a:r>
              <a:rPr dirty="0" lang="en-US" err="1"/>
              <a:t>foetus</a:t>
            </a:r>
            <a:r>
              <a:rPr dirty="0" lang="en-US"/>
              <a:t> is treated with expectant management with corticosteroids to accelerate lung maturity in preparation for early delivery. </a:t>
            </a:r>
          </a:p>
          <a:p>
            <a:r>
              <a:rPr dirty="0" lang="en-US"/>
              <a:t>In patients with severe preeclampsia, induction of delivery should be considered after 34 weeks' gestation. In these cases, the severity of disease must be weighed against the risks of prematurity. </a:t>
            </a:r>
          </a:p>
          <a:p>
            <a:r>
              <a:rPr dirty="0" lang="en-US" err="1"/>
              <a:t>Eclampsia</a:t>
            </a:r>
            <a:r>
              <a:rPr dirty="0" lang="en-US"/>
              <a:t> is common after delivery and has occurred up to 6 weeks after delivery. Patients at risk for </a:t>
            </a:r>
            <a:r>
              <a:rPr dirty="0" lang="en-US" err="1"/>
              <a:t>eclampsia</a:t>
            </a:r>
            <a:r>
              <a:rPr dirty="0" lang="en-US"/>
              <a:t> should be carefully monitored postpartum. </a:t>
            </a:r>
          </a:p>
          <a:p>
            <a:endParaRPr dirty="0" lang="en-US"/>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600" name=""/>
        <p:cNvGrpSpPr/>
        <p:nvPr/>
      </p:nvGrpSpPr>
      <p:grpSpPr>
        <a:xfrm>
          <a:off x="0" y="0"/>
          <a:ext cx="0" cy="0"/>
          <a:chOff x="0" y="0"/>
          <a:chExt cx="0" cy="0"/>
        </a:xfrm>
      </p:grpSpPr>
      <p:sp>
        <p:nvSpPr>
          <p:cNvPr id="1049047" name="Title 1"/>
          <p:cNvSpPr>
            <a:spLocks noGrp="1"/>
          </p:cNvSpPr>
          <p:nvPr>
            <p:ph type="title"/>
          </p:nvPr>
        </p:nvSpPr>
        <p:spPr/>
        <p:txBody>
          <a:bodyPr/>
          <a:p>
            <a:r>
              <a:rPr b="1" dirty="0" i="1" lang="en-US"/>
              <a:t>RUPTURE OF THE UTERUS</a:t>
            </a:r>
            <a:endParaRPr dirty="0" i="1" lang="en-US"/>
          </a:p>
        </p:txBody>
      </p:sp>
      <p:sp>
        <p:nvSpPr>
          <p:cNvPr id="1049048" name="Content Placeholder 2"/>
          <p:cNvSpPr>
            <a:spLocks noGrp="1"/>
          </p:cNvSpPr>
          <p:nvPr>
            <p:ph idx="1"/>
          </p:nvPr>
        </p:nvSpPr>
        <p:spPr/>
        <p:txBody>
          <a:bodyPr>
            <a:normAutofit/>
          </a:bodyPr>
          <a:p>
            <a:r>
              <a:rPr dirty="0" lang="en-US"/>
              <a:t>Rupture of the uterus is defined as a complete separation or tear in the wall of the uterus with or without expulsion of the </a:t>
            </a:r>
            <a:r>
              <a:rPr dirty="0" lang="en-US" err="1"/>
              <a:t>foetus</a:t>
            </a:r>
            <a:r>
              <a:rPr dirty="0" lang="en-US"/>
              <a:t>. </a:t>
            </a:r>
            <a:endParaRPr dirty="0" lang="en-US" smtClean="0"/>
          </a:p>
          <a:p>
            <a:r>
              <a:rPr dirty="0" lang="en-US" smtClean="0"/>
              <a:t>It </a:t>
            </a:r>
            <a:r>
              <a:rPr dirty="0" lang="en-US"/>
              <a:t>may be complete when the visceral peritoneum is involved </a:t>
            </a:r>
            <a:endParaRPr dirty="0" lang="en-US" smtClean="0"/>
          </a:p>
          <a:p>
            <a:r>
              <a:rPr dirty="0" lang="en-US"/>
              <a:t>I</a:t>
            </a:r>
            <a:r>
              <a:rPr dirty="0" lang="en-US" smtClean="0"/>
              <a:t>ncomplete </a:t>
            </a:r>
            <a:r>
              <a:rPr dirty="0" lang="en-US"/>
              <a:t>when the visceral peritoneum is intact.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601" name=""/>
        <p:cNvGrpSpPr/>
        <p:nvPr/>
      </p:nvGrpSpPr>
      <p:grpSpPr>
        <a:xfrm>
          <a:off x="0" y="0"/>
          <a:ext cx="0" cy="0"/>
          <a:chOff x="0" y="0"/>
          <a:chExt cx="0" cy="0"/>
        </a:xfrm>
      </p:grpSpPr>
      <p:sp>
        <p:nvSpPr>
          <p:cNvPr id="1049049" name="Title 1"/>
          <p:cNvSpPr>
            <a:spLocks noGrp="1"/>
          </p:cNvSpPr>
          <p:nvPr>
            <p:ph type="title"/>
          </p:nvPr>
        </p:nvSpPr>
        <p:spPr/>
        <p:txBody>
          <a:bodyPr>
            <a:normAutofit fontScale="90000"/>
          </a:bodyPr>
          <a:p>
            <a:r>
              <a:rPr b="1" dirty="0" i="1" lang="en-US"/>
              <a:t>Predisposing factors for uterine rupture</a:t>
            </a:r>
            <a:endParaRPr dirty="0" i="1" lang="en-US"/>
          </a:p>
        </p:txBody>
      </p:sp>
      <p:sp>
        <p:nvSpPr>
          <p:cNvPr id="1049050" name="Content Placeholder 2"/>
          <p:cNvSpPr>
            <a:spLocks noGrp="1"/>
          </p:cNvSpPr>
          <p:nvPr>
            <p:ph idx="1"/>
          </p:nvPr>
        </p:nvSpPr>
        <p:spPr/>
        <p:txBody>
          <a:bodyPr>
            <a:normAutofit fontScale="85000" lnSpcReduction="20000"/>
          </a:bodyPr>
          <a:p>
            <a:r>
              <a:rPr dirty="0" lang="en-US" smtClean="0"/>
              <a:t>Neglected </a:t>
            </a:r>
            <a:r>
              <a:rPr dirty="0" lang="en-US"/>
              <a:t>obstructed </a:t>
            </a:r>
            <a:r>
              <a:rPr dirty="0" lang="en-US" err="1"/>
              <a:t>labour</a:t>
            </a:r>
            <a:r>
              <a:rPr dirty="0" lang="en-US"/>
              <a:t> </a:t>
            </a:r>
          </a:p>
          <a:p>
            <a:r>
              <a:rPr dirty="0" lang="en-US"/>
              <a:t>Previous operations on the uterus ( e.g. caesarean section, myomectomy, previous uterine rupture) </a:t>
            </a:r>
          </a:p>
          <a:p>
            <a:r>
              <a:rPr dirty="0" lang="en-US"/>
              <a:t>Obstetric </a:t>
            </a:r>
            <a:r>
              <a:rPr dirty="0" lang="en-US" err="1"/>
              <a:t>manoeuvres</a:t>
            </a:r>
            <a:r>
              <a:rPr dirty="0" lang="en-US"/>
              <a:t> on the uterus (e.g. external cephalic version, breech extraction, internal </a:t>
            </a:r>
            <a:r>
              <a:rPr dirty="0" lang="en-US" err="1"/>
              <a:t>podalic</a:t>
            </a:r>
            <a:r>
              <a:rPr dirty="0" lang="en-US"/>
              <a:t> version) </a:t>
            </a:r>
          </a:p>
          <a:p>
            <a:r>
              <a:rPr dirty="0" lang="en-US"/>
              <a:t>Harmful obstetric practice e.g. Application of fundal pressure </a:t>
            </a:r>
          </a:p>
          <a:p>
            <a:r>
              <a:rPr dirty="0" lang="en-US"/>
              <a:t>High parity </a:t>
            </a:r>
          </a:p>
          <a:p>
            <a:r>
              <a:rPr dirty="0" lang="en-US"/>
              <a:t>Multiple pregnancies </a:t>
            </a:r>
          </a:p>
          <a:p>
            <a:r>
              <a:rPr dirty="0" lang="en-US"/>
              <a:t>Large </a:t>
            </a:r>
            <a:r>
              <a:rPr dirty="0" lang="en-US" err="1"/>
              <a:t>foetus</a:t>
            </a:r>
            <a:r>
              <a:rPr dirty="0" lang="en-US"/>
              <a:t> </a:t>
            </a:r>
          </a:p>
          <a:p>
            <a:endParaRPr dirty="0"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602" name=""/>
        <p:cNvGrpSpPr/>
        <p:nvPr/>
      </p:nvGrpSpPr>
      <p:grpSpPr>
        <a:xfrm>
          <a:off x="0" y="0"/>
          <a:ext cx="0" cy="0"/>
          <a:chOff x="0" y="0"/>
          <a:chExt cx="0" cy="0"/>
        </a:xfrm>
      </p:grpSpPr>
      <p:sp>
        <p:nvSpPr>
          <p:cNvPr id="1049051" name="Title 1"/>
          <p:cNvSpPr>
            <a:spLocks noGrp="1"/>
          </p:cNvSpPr>
          <p:nvPr>
            <p:ph type="title"/>
          </p:nvPr>
        </p:nvSpPr>
        <p:spPr/>
        <p:txBody>
          <a:bodyPr/>
          <a:p>
            <a:r>
              <a:rPr b="1" dirty="0" i="1" lang="en-US"/>
              <a:t>Diagnosis of ruptured uterus</a:t>
            </a:r>
            <a:endParaRPr dirty="0" i="1" lang="en-US"/>
          </a:p>
        </p:txBody>
      </p:sp>
      <p:sp>
        <p:nvSpPr>
          <p:cNvPr id="1049052" name="Content Placeholder 2"/>
          <p:cNvSpPr>
            <a:spLocks noGrp="1"/>
          </p:cNvSpPr>
          <p:nvPr>
            <p:ph idx="1"/>
          </p:nvPr>
        </p:nvSpPr>
        <p:spPr/>
        <p:txBody>
          <a:bodyPr>
            <a:normAutofit fontScale="55000" lnSpcReduction="20000"/>
          </a:bodyPr>
          <a:p>
            <a:endParaRPr dirty="0" lang="en-US"/>
          </a:p>
          <a:p>
            <a:r>
              <a:rPr dirty="0" lang="en-US"/>
              <a:t>A patient with ruptured uterus may present with hemorrhagic or neurogenic shock from bleeding or vasovagal stimulation, respectively. </a:t>
            </a:r>
          </a:p>
          <a:p>
            <a:pPr indent="0" marL="0">
              <a:buNone/>
            </a:pPr>
            <a:r>
              <a:rPr b="1" dirty="0" lang="en-US"/>
              <a:t>History </a:t>
            </a:r>
            <a:endParaRPr dirty="0" lang="en-US"/>
          </a:p>
          <a:p>
            <a:r>
              <a:rPr dirty="0" lang="en-US"/>
              <a:t>During history taking, explore the presence of risk factors listed above. </a:t>
            </a:r>
          </a:p>
          <a:p>
            <a:pPr indent="0" marL="0">
              <a:buNone/>
            </a:pPr>
            <a:r>
              <a:rPr dirty="0" lang="en-US"/>
              <a:t>Suspect rupture of the uterus if the following signs and symptoms are present: </a:t>
            </a:r>
          </a:p>
          <a:p>
            <a:pPr indent="0" marL="0">
              <a:buNone/>
            </a:pPr>
            <a:r>
              <a:rPr dirty="0" lang="en-US"/>
              <a:t>• </a:t>
            </a:r>
            <a:r>
              <a:rPr dirty="0" lang="en-US" smtClean="0"/>
              <a:t>Shock</a:t>
            </a:r>
            <a:endParaRPr dirty="0" lang="en-US"/>
          </a:p>
          <a:p>
            <a:pPr indent="0" marL="0">
              <a:buNone/>
            </a:pPr>
            <a:r>
              <a:rPr dirty="0" lang="en-US"/>
              <a:t>• Abdominal distension/free </a:t>
            </a:r>
            <a:r>
              <a:rPr dirty="0" lang="en-US" smtClean="0"/>
              <a:t>fluid</a:t>
            </a:r>
            <a:endParaRPr dirty="0" lang="en-US"/>
          </a:p>
          <a:p>
            <a:pPr indent="0" marL="0">
              <a:buNone/>
            </a:pPr>
            <a:r>
              <a:rPr dirty="0" lang="en-US"/>
              <a:t>• Abnormal uterine contour (</a:t>
            </a:r>
            <a:r>
              <a:rPr dirty="0" lang="en-US" err="1"/>
              <a:t>Bandl’s</a:t>
            </a:r>
            <a:r>
              <a:rPr dirty="0" lang="en-US"/>
              <a:t> ring) </a:t>
            </a:r>
          </a:p>
          <a:p>
            <a:pPr indent="0" marL="0">
              <a:buNone/>
            </a:pPr>
            <a:r>
              <a:rPr dirty="0" lang="en-US"/>
              <a:t>• Tender </a:t>
            </a:r>
            <a:r>
              <a:rPr dirty="0" lang="en-US" smtClean="0"/>
              <a:t>abdomen</a:t>
            </a:r>
            <a:endParaRPr dirty="0" lang="en-US"/>
          </a:p>
          <a:p>
            <a:pPr indent="0" marL="0">
              <a:buNone/>
            </a:pPr>
            <a:r>
              <a:rPr dirty="0" lang="en-US"/>
              <a:t>• Easily palpable fetal parts or dislodged presenting </a:t>
            </a:r>
            <a:r>
              <a:rPr dirty="0" lang="en-US" smtClean="0"/>
              <a:t>part</a:t>
            </a:r>
          </a:p>
          <a:p>
            <a:r>
              <a:rPr dirty="0" lang="en-US" smtClean="0"/>
              <a:t>Absent </a:t>
            </a:r>
            <a:r>
              <a:rPr dirty="0" lang="en-US"/>
              <a:t>fetal movements and fetal heart sounds </a:t>
            </a:r>
          </a:p>
          <a:p>
            <a:pPr indent="0" marL="0">
              <a:buNone/>
            </a:pPr>
            <a:r>
              <a:rPr dirty="0" lang="en-US"/>
              <a:t>• Rapid maternal </a:t>
            </a:r>
            <a:r>
              <a:rPr dirty="0" lang="en-US" smtClean="0"/>
              <a:t>pulse. </a:t>
            </a:r>
            <a:endParaRPr dirty="0" lang="en-US"/>
          </a:p>
          <a:p>
            <a:pPr indent="0" marL="0">
              <a:buNone/>
            </a:pPr>
            <a:r>
              <a:rPr dirty="0" lang="en-US"/>
              <a:t>• Speculum vaginal examination may reveal vaginal bleeding</a:t>
            </a:r>
            <a:r>
              <a:rPr dirty="0" lang="en-US" smtClean="0"/>
              <a:t>.. </a:t>
            </a:r>
            <a:endParaRPr dirty="0" lang="en-US"/>
          </a:p>
          <a:p>
            <a:pPr indent="0" marL="0">
              <a:buNone/>
            </a:pPr>
            <a:r>
              <a:rPr dirty="0" lang="en-US" smtClean="0"/>
              <a:t> </a:t>
            </a:r>
            <a:endParaRPr dirty="0" lang="en-US"/>
          </a:p>
          <a:p>
            <a:endParaRPr dirty="0" 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603" name=""/>
        <p:cNvGrpSpPr/>
        <p:nvPr/>
      </p:nvGrpSpPr>
      <p:grpSpPr>
        <a:xfrm>
          <a:off x="0" y="0"/>
          <a:ext cx="0" cy="0"/>
          <a:chOff x="0" y="0"/>
          <a:chExt cx="0" cy="0"/>
        </a:xfrm>
      </p:grpSpPr>
      <p:sp>
        <p:nvSpPr>
          <p:cNvPr id="1049053" name="Title 1"/>
          <p:cNvSpPr>
            <a:spLocks noGrp="1"/>
          </p:cNvSpPr>
          <p:nvPr>
            <p:ph type="title"/>
          </p:nvPr>
        </p:nvSpPr>
        <p:spPr/>
        <p:txBody>
          <a:bodyPr/>
          <a:p>
            <a:r>
              <a:rPr b="1" dirty="0" i="1" lang="en-US"/>
              <a:t>Investigations</a:t>
            </a:r>
            <a:endParaRPr dirty="0" lang="en-US"/>
          </a:p>
        </p:txBody>
      </p:sp>
      <p:sp>
        <p:nvSpPr>
          <p:cNvPr id="1049054" name="Content Placeholder 2"/>
          <p:cNvSpPr>
            <a:spLocks noGrp="1"/>
          </p:cNvSpPr>
          <p:nvPr>
            <p:ph idx="1"/>
          </p:nvPr>
        </p:nvSpPr>
        <p:spPr/>
        <p:txBody>
          <a:bodyPr>
            <a:normAutofit fontScale="92500" lnSpcReduction="20000"/>
          </a:bodyPr>
          <a:p>
            <a:r>
              <a:rPr dirty="0" lang="en-US" smtClean="0"/>
              <a:t>Blood </a:t>
            </a:r>
            <a:r>
              <a:rPr dirty="0" lang="en-US"/>
              <a:t>for grouping and cross matching </a:t>
            </a:r>
          </a:p>
          <a:p>
            <a:r>
              <a:rPr dirty="0" lang="en-US"/>
              <a:t>Urinalysis for </a:t>
            </a:r>
            <a:r>
              <a:rPr dirty="0" lang="en-US" err="1"/>
              <a:t>Haematuria</a:t>
            </a:r>
            <a:r>
              <a:rPr dirty="0" lang="en-US"/>
              <a:t>, protein, sugar and acetone. </a:t>
            </a:r>
          </a:p>
          <a:p>
            <a:endParaRPr dirty="0" lang="en-US"/>
          </a:p>
          <a:p>
            <a:pPr indent="0" marL="0">
              <a:buNone/>
            </a:pPr>
            <a:r>
              <a:rPr b="1" dirty="0" i="1" lang="en-US"/>
              <a:t>Differential Diagnosis </a:t>
            </a:r>
            <a:endParaRPr dirty="0" lang="en-US"/>
          </a:p>
          <a:p>
            <a:r>
              <a:rPr dirty="0" lang="en-US"/>
              <a:t>Placenta </a:t>
            </a:r>
            <a:r>
              <a:rPr dirty="0" lang="en-US" err="1"/>
              <a:t>praevia</a:t>
            </a:r>
            <a:r>
              <a:rPr dirty="0" lang="en-US"/>
              <a:t> </a:t>
            </a:r>
          </a:p>
          <a:p>
            <a:r>
              <a:rPr dirty="0" lang="en-US" err="1"/>
              <a:t>Abruptio</a:t>
            </a:r>
            <a:r>
              <a:rPr dirty="0" lang="en-US"/>
              <a:t> placentae </a:t>
            </a:r>
          </a:p>
          <a:p>
            <a:r>
              <a:rPr dirty="0" lang="en-US"/>
              <a:t>Extra uterine pregnancy </a:t>
            </a:r>
          </a:p>
          <a:p>
            <a:r>
              <a:rPr dirty="0" lang="en-US"/>
              <a:t>Ruptured spleen or liver </a:t>
            </a:r>
          </a:p>
          <a:p>
            <a:r>
              <a:rPr dirty="0" lang="en-US"/>
              <a:t>Acute abdomen in pregnancy. </a:t>
            </a:r>
          </a:p>
          <a:p>
            <a:endParaRPr dirty="0" lang="en-US"/>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604" name=""/>
        <p:cNvGrpSpPr/>
        <p:nvPr/>
      </p:nvGrpSpPr>
      <p:grpSpPr>
        <a:xfrm>
          <a:off x="0" y="0"/>
          <a:ext cx="0" cy="0"/>
          <a:chOff x="0" y="0"/>
          <a:chExt cx="0" cy="0"/>
        </a:xfrm>
      </p:grpSpPr>
      <p:sp>
        <p:nvSpPr>
          <p:cNvPr id="1049055" name="Title 1"/>
          <p:cNvSpPr>
            <a:spLocks noGrp="1"/>
          </p:cNvSpPr>
          <p:nvPr>
            <p:ph type="title"/>
          </p:nvPr>
        </p:nvSpPr>
        <p:spPr/>
        <p:txBody>
          <a:bodyPr/>
          <a:p>
            <a:r>
              <a:rPr b="1" dirty="0" i="1" lang="en-US"/>
              <a:t>Management of ruptured uterus</a:t>
            </a:r>
            <a:endParaRPr dirty="0" i="1" lang="en-US"/>
          </a:p>
        </p:txBody>
      </p:sp>
      <p:sp>
        <p:nvSpPr>
          <p:cNvPr id="1049056" name="Content Placeholder 2"/>
          <p:cNvSpPr>
            <a:spLocks noGrp="1"/>
          </p:cNvSpPr>
          <p:nvPr>
            <p:ph idx="1"/>
          </p:nvPr>
        </p:nvSpPr>
        <p:spPr/>
        <p:txBody>
          <a:bodyPr>
            <a:normAutofit fontScale="92500" lnSpcReduction="10000"/>
          </a:bodyPr>
          <a:p>
            <a:pPr indent="0" marL="0">
              <a:buNone/>
            </a:pPr>
            <a:r>
              <a:rPr b="1" dirty="0" i="1" lang="en-US" smtClean="0"/>
              <a:t>a</a:t>
            </a:r>
            <a:r>
              <a:rPr b="1" dirty="0" i="1" lang="en-US"/>
              <a:t>) Emergency Treatment </a:t>
            </a:r>
            <a:endParaRPr dirty="0" lang="en-US"/>
          </a:p>
          <a:p>
            <a:r>
              <a:rPr dirty="0" lang="en-US"/>
              <a:t>Start resuscitation. </a:t>
            </a:r>
          </a:p>
          <a:p>
            <a:r>
              <a:rPr dirty="0" lang="en-US"/>
              <a:t>Set up IV line with a wide bore </a:t>
            </a:r>
            <a:r>
              <a:rPr dirty="0" lang="en-US" err="1"/>
              <a:t>branula</a:t>
            </a:r>
            <a:r>
              <a:rPr dirty="0" lang="en-US"/>
              <a:t> and start Ringer’s lactate solution or normal saline </a:t>
            </a:r>
          </a:p>
          <a:p>
            <a:r>
              <a:rPr dirty="0" lang="en-US"/>
              <a:t>Give oxygen by face mask </a:t>
            </a:r>
          </a:p>
          <a:p>
            <a:r>
              <a:rPr dirty="0" lang="en-US"/>
              <a:t>Transfuse blood </a:t>
            </a:r>
          </a:p>
          <a:p>
            <a:r>
              <a:rPr dirty="0" lang="en-US" err="1"/>
              <a:t>Catheterise</a:t>
            </a:r>
            <a:r>
              <a:rPr dirty="0" lang="en-US"/>
              <a:t> for continuous bladder drainage </a:t>
            </a:r>
          </a:p>
          <a:p>
            <a:r>
              <a:rPr dirty="0" lang="en-US"/>
              <a:t>Provide loading dose of parenteral antibiotics </a:t>
            </a:r>
          </a:p>
          <a:p>
            <a:r>
              <a:rPr dirty="0" lang="en-US"/>
              <a:t>Monitor vital signs </a:t>
            </a:r>
          </a:p>
          <a:p>
            <a:endParaRPr dirty="0" lang="en-US"/>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605" name=""/>
        <p:cNvGrpSpPr/>
        <p:nvPr/>
      </p:nvGrpSpPr>
      <p:grpSpPr>
        <a:xfrm>
          <a:off x="0" y="0"/>
          <a:ext cx="0" cy="0"/>
          <a:chOff x="0" y="0"/>
          <a:chExt cx="0" cy="0"/>
        </a:xfrm>
      </p:grpSpPr>
      <p:sp>
        <p:nvSpPr>
          <p:cNvPr id="1049057" name="Title 1"/>
          <p:cNvSpPr>
            <a:spLocks noGrp="1"/>
          </p:cNvSpPr>
          <p:nvPr>
            <p:ph type="title"/>
          </p:nvPr>
        </p:nvSpPr>
        <p:spPr/>
        <p:txBody>
          <a:bodyPr>
            <a:normAutofit fontScale="90000"/>
          </a:bodyPr>
          <a:p>
            <a:r>
              <a:rPr b="1" dirty="0" i="1" lang="en-US"/>
              <a:t>CORD PRESENTATION AND CORD PROLAPSE</a:t>
            </a:r>
            <a:endParaRPr dirty="0" i="1" lang="en-US"/>
          </a:p>
        </p:txBody>
      </p:sp>
      <p:sp>
        <p:nvSpPr>
          <p:cNvPr id="1049058" name="Content Placeholder 2"/>
          <p:cNvSpPr>
            <a:spLocks noGrp="1"/>
          </p:cNvSpPr>
          <p:nvPr>
            <p:ph idx="1"/>
          </p:nvPr>
        </p:nvSpPr>
        <p:spPr/>
        <p:txBody>
          <a:bodyPr/>
          <a:p>
            <a:r>
              <a:rPr dirty="0" i="1" lang="en-US"/>
              <a:t>Cord prolapse </a:t>
            </a:r>
            <a:r>
              <a:rPr dirty="0" lang="en-US"/>
              <a:t>is when the cord lies in front of the presenting part of the baby </a:t>
            </a:r>
            <a:r>
              <a:rPr b="1" dirty="0" lang="en-US"/>
              <a:t>after </a:t>
            </a:r>
            <a:r>
              <a:rPr dirty="0" lang="en-US"/>
              <a:t>the membranes have ruptured. </a:t>
            </a:r>
          </a:p>
          <a:p>
            <a:r>
              <a:rPr dirty="0" i="1" lang="en-US"/>
              <a:t>Cord presentation </a:t>
            </a:r>
            <a:r>
              <a:rPr dirty="0" lang="en-US"/>
              <a:t>is when the cord lies in front of the presenting part of the baby </a:t>
            </a:r>
            <a:r>
              <a:rPr b="1" dirty="0" lang="en-US"/>
              <a:t>before </a:t>
            </a:r>
            <a:r>
              <a:rPr dirty="0" lang="en-US"/>
              <a:t>the membranes have ruptured.</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606" name=""/>
        <p:cNvGrpSpPr/>
        <p:nvPr/>
      </p:nvGrpSpPr>
      <p:grpSpPr>
        <a:xfrm>
          <a:off x="0" y="0"/>
          <a:ext cx="0" cy="0"/>
          <a:chOff x="0" y="0"/>
          <a:chExt cx="0" cy="0"/>
        </a:xfrm>
      </p:grpSpPr>
      <p:sp>
        <p:nvSpPr>
          <p:cNvPr id="1049059" name="Title 1"/>
          <p:cNvSpPr>
            <a:spLocks noGrp="1"/>
          </p:cNvSpPr>
          <p:nvPr>
            <p:ph type="title"/>
          </p:nvPr>
        </p:nvSpPr>
        <p:spPr/>
        <p:txBody>
          <a:bodyPr/>
          <a:p>
            <a:endParaRPr lang="en-US"/>
          </a:p>
        </p:txBody>
      </p:sp>
      <p:pic>
        <p:nvPicPr>
          <p:cNvPr id="2097179"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990600" y="457200"/>
            <a:ext cx="7467600" cy="6248400"/>
          </a:xfrm>
          <a:prstGeom prst="rect"/>
          <a:noFill/>
          <a:ln>
            <a:noFill/>
          </a:ln>
          <a:effectLst/>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607" name=""/>
        <p:cNvGrpSpPr/>
        <p:nvPr/>
      </p:nvGrpSpPr>
      <p:grpSpPr>
        <a:xfrm>
          <a:off x="0" y="0"/>
          <a:ext cx="0" cy="0"/>
          <a:chOff x="0" y="0"/>
          <a:chExt cx="0" cy="0"/>
        </a:xfrm>
      </p:grpSpPr>
      <p:sp>
        <p:nvSpPr>
          <p:cNvPr id="1049060"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61" name="Content Placeholder 2"/>
          <p:cNvSpPr>
            <a:spLocks noGrp="1"/>
          </p:cNvSpPr>
          <p:nvPr>
            <p:ph idx="1"/>
          </p:nvPr>
        </p:nvSpPr>
        <p:spPr/>
        <p:txBody>
          <a:bodyPr/>
          <a:p>
            <a:pPr indent="0" marL="0">
              <a:buNone/>
            </a:pPr>
            <a:r>
              <a:rPr b="1" dirty="0" lang="en-US"/>
              <a:t>Diagnosis of cord presentation and cord prolapse is made on: </a:t>
            </a:r>
            <a:endParaRPr dirty="0" lang="en-US"/>
          </a:p>
          <a:p>
            <a:r>
              <a:rPr dirty="0" lang="en-US"/>
              <a:t>Vaginal examination by palpating cord under the intact membranes (cord presentation) </a:t>
            </a:r>
          </a:p>
          <a:p>
            <a:r>
              <a:rPr dirty="0" lang="en-US"/>
              <a:t>Vaginal examination after rupture of the membranes reveals loops of the cord in the birth canal (cord prolapse). </a:t>
            </a:r>
          </a:p>
          <a:p>
            <a:endParaRPr dirty="0" lang="en-US"/>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608" name=""/>
        <p:cNvGrpSpPr/>
        <p:nvPr/>
      </p:nvGrpSpPr>
      <p:grpSpPr>
        <a:xfrm>
          <a:off x="0" y="0"/>
          <a:ext cx="0" cy="0"/>
          <a:chOff x="0" y="0"/>
          <a:chExt cx="0" cy="0"/>
        </a:xfrm>
      </p:grpSpPr>
      <p:sp>
        <p:nvSpPr>
          <p:cNvPr id="1049062" name="Title 1"/>
          <p:cNvSpPr>
            <a:spLocks noGrp="1"/>
          </p:cNvSpPr>
          <p:nvPr>
            <p:ph type="title"/>
          </p:nvPr>
        </p:nvSpPr>
        <p:spPr/>
        <p:txBody>
          <a:bodyPr>
            <a:normAutofit fontScale="90000"/>
          </a:bodyPr>
          <a:p>
            <a:r>
              <a:rPr b="1" dirty="0" i="1" lang="en-US"/>
              <a:t>Potential predisposing risk factors include:</a:t>
            </a:r>
            <a:endParaRPr dirty="0" i="1" lang="en-US"/>
          </a:p>
        </p:txBody>
      </p:sp>
      <p:sp>
        <p:nvSpPr>
          <p:cNvPr id="1049063" name="Content Placeholder 2"/>
          <p:cNvSpPr>
            <a:spLocks noGrp="1"/>
          </p:cNvSpPr>
          <p:nvPr>
            <p:ph idx="1"/>
          </p:nvPr>
        </p:nvSpPr>
        <p:spPr/>
        <p:txBody>
          <a:bodyPr>
            <a:normAutofit fontScale="85000" lnSpcReduction="20000"/>
          </a:bodyPr>
          <a:p>
            <a:r>
              <a:rPr dirty="0" lang="en-US" smtClean="0"/>
              <a:t>High or ill fitting presenting part</a:t>
            </a:r>
          </a:p>
          <a:p>
            <a:r>
              <a:rPr dirty="0" lang="en-US" smtClean="0"/>
              <a:t>Premature </a:t>
            </a:r>
            <a:r>
              <a:rPr dirty="0" lang="en-US"/>
              <a:t>rupture of the amniotic sac </a:t>
            </a:r>
          </a:p>
          <a:p>
            <a:r>
              <a:rPr dirty="0" lang="en-US" err="1" smtClean="0"/>
              <a:t>Polyhydramnios</a:t>
            </a:r>
            <a:endParaRPr dirty="0" lang="en-US"/>
          </a:p>
          <a:p>
            <a:r>
              <a:rPr dirty="0" lang="en-US"/>
              <a:t>Long umbilical cord </a:t>
            </a:r>
          </a:p>
          <a:p>
            <a:r>
              <a:rPr dirty="0" lang="en-US" err="1"/>
              <a:t>Foetal</a:t>
            </a:r>
            <a:r>
              <a:rPr dirty="0" lang="en-US"/>
              <a:t> </a:t>
            </a:r>
            <a:r>
              <a:rPr dirty="0" lang="en-US" err="1" smtClean="0"/>
              <a:t>malpresentationi.e</a:t>
            </a:r>
            <a:r>
              <a:rPr dirty="0" lang="en-US" smtClean="0"/>
              <a:t> in breech</a:t>
            </a:r>
            <a:endParaRPr dirty="0" lang="en-US"/>
          </a:p>
          <a:p>
            <a:r>
              <a:rPr dirty="0" lang="en-US" err="1"/>
              <a:t>Multiparity</a:t>
            </a:r>
            <a:r>
              <a:rPr dirty="0" lang="en-US"/>
              <a:t> </a:t>
            </a:r>
          </a:p>
          <a:p>
            <a:r>
              <a:rPr dirty="0" lang="en-US"/>
              <a:t>Multiple gestation </a:t>
            </a:r>
            <a:endParaRPr dirty="0" lang="en-US" smtClean="0"/>
          </a:p>
          <a:p>
            <a:pPr indent="0" marL="0">
              <a:buNone/>
            </a:pPr>
            <a:r>
              <a:rPr b="1" dirty="0" lang="en-US"/>
              <a:t>Differential Diagnosis </a:t>
            </a:r>
            <a:endParaRPr dirty="0" lang="en-US"/>
          </a:p>
          <a:p>
            <a:r>
              <a:rPr dirty="0" lang="en-US" err="1"/>
              <a:t>Foetal</a:t>
            </a:r>
            <a:r>
              <a:rPr dirty="0" lang="en-US"/>
              <a:t> membranes </a:t>
            </a:r>
          </a:p>
          <a:p>
            <a:r>
              <a:rPr dirty="0" lang="en-US"/>
              <a:t>Footling breech or compound presentations. </a:t>
            </a:r>
          </a:p>
          <a:p>
            <a:endParaRPr dirty="0" lang="en-US"/>
          </a:p>
          <a:p>
            <a:endParaRPr dirty="0" lang="en-US"/>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609" name=""/>
        <p:cNvGrpSpPr/>
        <p:nvPr/>
      </p:nvGrpSpPr>
      <p:grpSpPr>
        <a:xfrm>
          <a:off x="0" y="0"/>
          <a:ext cx="0" cy="0"/>
          <a:chOff x="0" y="0"/>
          <a:chExt cx="0" cy="0"/>
        </a:xfrm>
      </p:grpSpPr>
      <p:sp>
        <p:nvSpPr>
          <p:cNvPr id="1049064" name="Title 1"/>
          <p:cNvSpPr>
            <a:spLocks noGrp="1"/>
          </p:cNvSpPr>
          <p:nvPr>
            <p:ph type="title"/>
          </p:nvPr>
        </p:nvSpPr>
        <p:spPr/>
        <p:txBody>
          <a:bodyPr>
            <a:normAutofit fontScale="90000"/>
          </a:bodyPr>
          <a:p>
            <a:r>
              <a:rPr b="1" dirty="0" i="1" lang="en-US"/>
              <a:t>Management of cord prolapse and cord presentation</a:t>
            </a:r>
            <a:endParaRPr dirty="0" i="1" lang="en-US"/>
          </a:p>
        </p:txBody>
      </p:sp>
      <p:sp>
        <p:nvSpPr>
          <p:cNvPr id="1049065" name="Content Placeholder 2"/>
          <p:cNvSpPr>
            <a:spLocks noGrp="1"/>
          </p:cNvSpPr>
          <p:nvPr>
            <p:ph idx="1"/>
          </p:nvPr>
        </p:nvSpPr>
        <p:spPr/>
        <p:txBody>
          <a:bodyPr>
            <a:normAutofit fontScale="77500" lnSpcReduction="20000"/>
          </a:bodyPr>
          <a:p>
            <a:pPr indent="0" marL="0">
              <a:buNone/>
            </a:pPr>
            <a:r>
              <a:rPr b="1" dirty="0" i="1" lang="en-US" smtClean="0"/>
              <a:t>Emergency </a:t>
            </a:r>
            <a:r>
              <a:rPr b="1" dirty="0" i="1" lang="en-US"/>
              <a:t>Treatment </a:t>
            </a:r>
            <a:endParaRPr dirty="0" lang="en-US"/>
          </a:p>
          <a:p>
            <a:r>
              <a:rPr dirty="0" lang="en-US"/>
              <a:t>The aim of management is to deliver the </a:t>
            </a:r>
            <a:r>
              <a:rPr dirty="0" lang="en-US" err="1"/>
              <a:t>foetus</a:t>
            </a:r>
            <a:r>
              <a:rPr dirty="0" lang="en-US"/>
              <a:t> as quickly as possible before hypoxia and death occurs due to cord compression. </a:t>
            </a:r>
          </a:p>
          <a:p>
            <a:r>
              <a:rPr dirty="0" lang="en-US" smtClean="0"/>
              <a:t> </a:t>
            </a:r>
            <a:r>
              <a:rPr dirty="0" lang="en-US"/>
              <a:t>Remove pressure by elevating the buttocks or putting patient in knee chest or exaggerated left lateral position </a:t>
            </a:r>
          </a:p>
          <a:p>
            <a:r>
              <a:rPr dirty="0" lang="en-US" smtClean="0"/>
              <a:t> </a:t>
            </a:r>
            <a:r>
              <a:rPr dirty="0" lang="en-US"/>
              <a:t>Give oxygen to the mother by mask </a:t>
            </a:r>
          </a:p>
          <a:p>
            <a:r>
              <a:rPr dirty="0" lang="en-US" smtClean="0"/>
              <a:t> </a:t>
            </a:r>
            <a:r>
              <a:rPr dirty="0" lang="en-US"/>
              <a:t>Establish IV line with 5% dextrose </a:t>
            </a:r>
          </a:p>
          <a:p>
            <a:r>
              <a:rPr dirty="0" lang="en-US" smtClean="0"/>
              <a:t> </a:t>
            </a:r>
            <a:r>
              <a:rPr dirty="0" lang="en-US"/>
              <a:t>Monitor the </a:t>
            </a:r>
            <a:r>
              <a:rPr dirty="0" lang="en-US" err="1"/>
              <a:t>foetal</a:t>
            </a:r>
            <a:r>
              <a:rPr dirty="0" lang="en-US"/>
              <a:t> heart appropriately, every 5 minutes </a:t>
            </a:r>
          </a:p>
          <a:p>
            <a:r>
              <a:rPr dirty="0" lang="en-US" smtClean="0"/>
              <a:t> </a:t>
            </a:r>
            <a:r>
              <a:rPr dirty="0" lang="en-US"/>
              <a:t>Counsel mother on the condition of the </a:t>
            </a:r>
            <a:r>
              <a:rPr dirty="0" lang="en-US" err="1"/>
              <a:t>foetus</a:t>
            </a:r>
            <a:r>
              <a:rPr dirty="0" lang="en-US"/>
              <a:t>. </a:t>
            </a:r>
          </a:p>
          <a:p>
            <a:endParaRPr dirty="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399" name=""/>
        <p:cNvGrpSpPr/>
        <p:nvPr/>
      </p:nvGrpSpPr>
      <p:grpSpPr>
        <a:xfrm>
          <a:off x="0" y="0"/>
          <a:ext cx="0" cy="0"/>
          <a:chOff x="0" y="0"/>
          <a:chExt cx="0" cy="0"/>
        </a:xfrm>
      </p:grpSpPr>
      <p:sp>
        <p:nvSpPr>
          <p:cNvPr id="1048656" name="Title 1"/>
          <p:cNvSpPr>
            <a:spLocks noGrp="1"/>
          </p:cNvSpPr>
          <p:nvPr>
            <p:ph type="title"/>
          </p:nvPr>
        </p:nvSpPr>
        <p:spPr/>
        <p:txBody>
          <a:bodyPr/>
          <a:p>
            <a:pPr indent="0" marL="0"/>
            <a:r>
              <a:rPr b="1" dirty="0" lang="en-US"/>
              <a:t>Management of fitting patient: </a:t>
            </a:r>
            <a:endParaRPr dirty="0" lang="en-US"/>
          </a:p>
        </p:txBody>
      </p:sp>
      <p:sp>
        <p:nvSpPr>
          <p:cNvPr id="1048657" name="Content Placeholder 2"/>
          <p:cNvSpPr>
            <a:spLocks noGrp="1"/>
          </p:cNvSpPr>
          <p:nvPr>
            <p:ph idx="1"/>
          </p:nvPr>
        </p:nvSpPr>
        <p:spPr>
          <a:xfrm>
            <a:off x="914400" y="1143000"/>
            <a:ext cx="7771927" cy="4983713"/>
          </a:xfrm>
        </p:spPr>
        <p:txBody>
          <a:bodyPr>
            <a:normAutofit fontScale="78125" lnSpcReduction="20000"/>
          </a:bodyPr>
          <a:p>
            <a:r>
              <a:rPr dirty="0" lang="en-US" smtClean="0"/>
              <a:t>Patient </a:t>
            </a:r>
            <a:r>
              <a:rPr dirty="0" lang="en-US"/>
              <a:t>should be put in semi prone position </a:t>
            </a:r>
            <a:endParaRPr dirty="0" lang="en-US" smtClean="0"/>
          </a:p>
          <a:p>
            <a:r>
              <a:rPr dirty="0" lang="en-US" smtClean="0"/>
              <a:t>Tight </a:t>
            </a:r>
            <a:r>
              <a:rPr dirty="0" lang="en-US"/>
              <a:t>fitting dresses around the neck should be loosened or removed </a:t>
            </a:r>
          </a:p>
          <a:p>
            <a:r>
              <a:rPr dirty="0" lang="en-US"/>
              <a:t>No attempt should be made to insert any instrument into the mouth </a:t>
            </a:r>
          </a:p>
          <a:p>
            <a:r>
              <a:rPr dirty="0" lang="en-US"/>
              <a:t>Administer magnesium </a:t>
            </a:r>
            <a:r>
              <a:rPr dirty="0" lang="en-US" err="1"/>
              <a:t>sulphate</a:t>
            </a:r>
            <a:r>
              <a:rPr dirty="0" lang="en-US"/>
              <a:t> (or diazepam) as per regime to control fits </a:t>
            </a:r>
          </a:p>
          <a:p>
            <a:r>
              <a:rPr dirty="0" lang="en-US"/>
              <a:t>Aspirate secretions from the mouth and nostrils as necessary </a:t>
            </a:r>
          </a:p>
          <a:p>
            <a:r>
              <a:rPr dirty="0" lang="en-US"/>
              <a:t>Give Oxygen continuously during fit and for 5 minutes after each fit (if available) </a:t>
            </a:r>
          </a:p>
          <a:p>
            <a:r>
              <a:rPr dirty="0" lang="en-US"/>
              <a:t>Fitting should be allowed to complete its course without restraining the patient </a:t>
            </a:r>
          </a:p>
          <a:p>
            <a:r>
              <a:rPr dirty="0" lang="en-US"/>
              <a:t>Privacy and dignity of patient must be observed - pull screens around her </a:t>
            </a:r>
          </a:p>
          <a:p>
            <a:endParaRPr dirty="0" lang="en-US"/>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610" name=""/>
        <p:cNvGrpSpPr/>
        <p:nvPr/>
      </p:nvGrpSpPr>
      <p:grpSpPr>
        <a:xfrm>
          <a:off x="0" y="0"/>
          <a:ext cx="0" cy="0"/>
          <a:chOff x="0" y="0"/>
          <a:chExt cx="0" cy="0"/>
        </a:xfrm>
      </p:grpSpPr>
      <p:sp>
        <p:nvSpPr>
          <p:cNvPr id="1049066" name="Title 1"/>
          <p:cNvSpPr>
            <a:spLocks noGrp="1"/>
          </p:cNvSpPr>
          <p:nvPr>
            <p:ph type="title"/>
          </p:nvPr>
        </p:nvSpPr>
        <p:spPr/>
        <p:txBody>
          <a:bodyPr/>
          <a:p>
            <a:r>
              <a:rPr b="1" dirty="0" i="1" lang="en-US" smtClean="0"/>
              <a:t>Knee-chest position</a:t>
            </a:r>
            <a:endParaRPr b="1" dirty="0" i="1" lang="en-US"/>
          </a:p>
        </p:txBody>
      </p:sp>
      <p:pic>
        <p:nvPicPr>
          <p:cNvPr id="2097180"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838200" y="1371600"/>
            <a:ext cx="7696200" cy="4862945"/>
          </a:xfrm>
          <a:prstGeom prst="rect"/>
          <a:noFill/>
          <a:ln>
            <a:noFill/>
          </a:ln>
          <a:effectLst/>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611" name=""/>
        <p:cNvGrpSpPr/>
        <p:nvPr/>
      </p:nvGrpSpPr>
      <p:grpSpPr>
        <a:xfrm>
          <a:off x="0" y="0"/>
          <a:ext cx="0" cy="0"/>
          <a:chOff x="0" y="0"/>
          <a:chExt cx="0" cy="0"/>
        </a:xfrm>
      </p:grpSpPr>
      <p:sp>
        <p:nvSpPr>
          <p:cNvPr id="1049067"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68" name="Content Placeholder 2"/>
          <p:cNvSpPr>
            <a:spLocks noGrp="1"/>
          </p:cNvSpPr>
          <p:nvPr>
            <p:ph idx="1"/>
          </p:nvPr>
        </p:nvSpPr>
        <p:spPr/>
        <p:txBody>
          <a:bodyPr>
            <a:normAutofit/>
          </a:bodyPr>
          <a:p>
            <a:r>
              <a:rPr b="1" dirty="0" lang="en-US"/>
              <a:t>If the cord is pulsating and patient is in first stage of </a:t>
            </a:r>
            <a:r>
              <a:rPr b="1" dirty="0" lang="en-US" err="1"/>
              <a:t>labour</a:t>
            </a:r>
            <a:r>
              <a:rPr dirty="0" lang="en-US"/>
              <a:t>: </a:t>
            </a:r>
          </a:p>
          <a:p>
            <a:pPr indent="0" marL="0">
              <a:buNone/>
            </a:pPr>
            <a:r>
              <a:rPr dirty="0" lang="en-US"/>
              <a:t>• Replace the cord into the vagina. </a:t>
            </a:r>
          </a:p>
          <a:p>
            <a:pPr indent="0" marL="0">
              <a:buNone/>
            </a:pPr>
            <a:r>
              <a:rPr dirty="0" lang="en-US"/>
              <a:t>• Transfer the mother to a healthcare facility capable of providing comprehensive emergency obstetric care for urgent caesarean section. </a:t>
            </a:r>
          </a:p>
          <a:p>
            <a:pPr indent="0" marL="0">
              <a:buNone/>
            </a:pPr>
            <a:r>
              <a:rPr dirty="0" lang="en-US"/>
              <a:t>• Carry a delivery kit during transfer and maintain knee chest position during transfer. </a:t>
            </a:r>
          </a:p>
          <a:p>
            <a:endParaRPr dirty="0"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612" name=""/>
        <p:cNvGrpSpPr/>
        <p:nvPr/>
      </p:nvGrpSpPr>
      <p:grpSpPr>
        <a:xfrm>
          <a:off x="0" y="0"/>
          <a:ext cx="0" cy="0"/>
          <a:chOff x="0" y="0"/>
          <a:chExt cx="0" cy="0"/>
        </a:xfrm>
      </p:grpSpPr>
      <p:sp>
        <p:nvSpPr>
          <p:cNvPr id="104906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70" name="Content Placeholder 2"/>
          <p:cNvSpPr>
            <a:spLocks noGrp="1"/>
          </p:cNvSpPr>
          <p:nvPr>
            <p:ph idx="1"/>
          </p:nvPr>
        </p:nvSpPr>
        <p:spPr/>
        <p:txBody>
          <a:bodyPr>
            <a:normAutofit fontScale="77500" lnSpcReduction="20000"/>
          </a:bodyPr>
          <a:p>
            <a:pPr indent="0" marL="0">
              <a:buNone/>
            </a:pPr>
            <a:r>
              <a:rPr b="1" dirty="0" lang="en-US"/>
              <a:t>If the cord is pulsating and patient is in second stage of </a:t>
            </a:r>
            <a:r>
              <a:rPr b="1" dirty="0" lang="en-US" err="1"/>
              <a:t>labour</a:t>
            </a:r>
            <a:r>
              <a:rPr b="1" dirty="0" lang="en-US"/>
              <a:t>: </a:t>
            </a:r>
            <a:endParaRPr dirty="0" lang="en-US"/>
          </a:p>
          <a:p>
            <a:r>
              <a:rPr dirty="0" lang="en-US"/>
              <a:t>Rule out </a:t>
            </a:r>
            <a:r>
              <a:rPr dirty="0" lang="en-US" err="1"/>
              <a:t>cephalopelvic</a:t>
            </a:r>
            <a:r>
              <a:rPr dirty="0" lang="en-US"/>
              <a:t> disproportion and other </a:t>
            </a:r>
            <a:r>
              <a:rPr dirty="0" lang="en-US" err="1"/>
              <a:t>malpresentations</a:t>
            </a:r>
            <a:r>
              <a:rPr dirty="0" lang="en-US"/>
              <a:t> </a:t>
            </a:r>
          </a:p>
          <a:p>
            <a:r>
              <a:rPr dirty="0" lang="en-US"/>
              <a:t>If in doubt about pelvic capacity, perform caesarean section </a:t>
            </a:r>
          </a:p>
          <a:p>
            <a:r>
              <a:rPr dirty="0" lang="en-US"/>
              <a:t>If pelvis and presentation are normal, deliver by assisted vacuum extraction. </a:t>
            </a:r>
          </a:p>
          <a:p>
            <a:pPr indent="0" marL="0">
              <a:buNone/>
            </a:pPr>
            <a:r>
              <a:rPr b="1" dirty="0" lang="en-US" smtClean="0"/>
              <a:t>If </a:t>
            </a:r>
            <a:r>
              <a:rPr b="1" dirty="0" lang="en-US"/>
              <a:t>the cord is not pulsating and patient is in first or second stage of </a:t>
            </a:r>
            <a:r>
              <a:rPr b="1" dirty="0" lang="en-US" err="1"/>
              <a:t>labour</a:t>
            </a:r>
            <a:r>
              <a:rPr b="1" dirty="0" lang="en-US"/>
              <a:t>: </a:t>
            </a:r>
            <a:endParaRPr dirty="0" lang="en-US"/>
          </a:p>
          <a:p>
            <a:r>
              <a:rPr dirty="0" lang="en-US"/>
              <a:t>Rule out any contraindication to vaginal delivery (e.g. CPD, mal-presentation) </a:t>
            </a:r>
          </a:p>
          <a:p>
            <a:r>
              <a:rPr dirty="0" lang="en-US"/>
              <a:t>Allow </a:t>
            </a:r>
            <a:r>
              <a:rPr dirty="0" lang="en-US" err="1"/>
              <a:t>labour</a:t>
            </a:r>
            <a:r>
              <a:rPr dirty="0" lang="en-US"/>
              <a:t> to progress. </a:t>
            </a:r>
          </a:p>
          <a:p>
            <a:endParaRPr dirty="0"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613" name=""/>
        <p:cNvGrpSpPr/>
        <p:nvPr/>
      </p:nvGrpSpPr>
      <p:grpSpPr>
        <a:xfrm>
          <a:off x="0" y="0"/>
          <a:ext cx="0" cy="0"/>
          <a:chOff x="0" y="0"/>
          <a:chExt cx="0" cy="0"/>
        </a:xfrm>
      </p:grpSpPr>
      <p:sp>
        <p:nvSpPr>
          <p:cNvPr id="1049071" name="Title 1"/>
          <p:cNvSpPr>
            <a:spLocks noGrp="1"/>
          </p:cNvSpPr>
          <p:nvPr>
            <p:ph type="title"/>
          </p:nvPr>
        </p:nvSpPr>
        <p:spPr/>
        <p:txBody>
          <a:bodyPr>
            <a:normAutofit fontScale="90000"/>
          </a:bodyPr>
          <a:p>
            <a:r>
              <a:rPr b="1" dirty="0" i="1" lang="en-US"/>
              <a:t>Precautions to take in order to avoid complications</a:t>
            </a:r>
            <a:endParaRPr dirty="0" i="1" lang="en-US"/>
          </a:p>
        </p:txBody>
      </p:sp>
      <p:sp>
        <p:nvSpPr>
          <p:cNvPr id="1049072" name="Content Placeholder 2"/>
          <p:cNvSpPr>
            <a:spLocks noGrp="1"/>
          </p:cNvSpPr>
          <p:nvPr>
            <p:ph idx="1"/>
          </p:nvPr>
        </p:nvSpPr>
        <p:spPr/>
        <p:txBody>
          <a:bodyPr>
            <a:normAutofit fontScale="92500" lnSpcReduction="20000"/>
          </a:bodyPr>
          <a:p>
            <a:endParaRPr dirty="0" lang="en-US" smtClean="0"/>
          </a:p>
          <a:p>
            <a:pPr indent="0" marL="0">
              <a:buNone/>
            </a:pPr>
            <a:r>
              <a:rPr dirty="0" lang="en-US" smtClean="0"/>
              <a:t>Apply </a:t>
            </a:r>
            <a:r>
              <a:rPr dirty="0" lang="en-US"/>
              <a:t>any of the following principles prior to definitive management: </a:t>
            </a:r>
          </a:p>
          <a:p>
            <a:r>
              <a:rPr dirty="0" lang="en-US"/>
              <a:t>Avoid iatrogenic cord prolapse (correct skill for artificial rupture of membranes –ARM ) </a:t>
            </a:r>
          </a:p>
          <a:p>
            <a:r>
              <a:rPr dirty="0" lang="en-US"/>
              <a:t>Remove pressure from the cord </a:t>
            </a:r>
          </a:p>
          <a:p>
            <a:r>
              <a:rPr dirty="0" lang="en-US"/>
              <a:t>Keep the cord warm </a:t>
            </a:r>
          </a:p>
          <a:p>
            <a:r>
              <a:rPr dirty="0" lang="en-US"/>
              <a:t>Refer promptly </a:t>
            </a:r>
          </a:p>
          <a:p>
            <a:r>
              <a:rPr dirty="0" lang="en-US"/>
              <a:t>Deliver quickly </a:t>
            </a:r>
          </a:p>
          <a:p>
            <a:r>
              <a:rPr dirty="0" lang="en-US"/>
              <a:t>Be prepared for neonatal resuscitation. </a:t>
            </a:r>
          </a:p>
          <a:p>
            <a:endParaRPr dirty="0" lang="en-US"/>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614" name=""/>
        <p:cNvGrpSpPr/>
        <p:nvPr/>
      </p:nvGrpSpPr>
      <p:grpSpPr>
        <a:xfrm>
          <a:off x="0" y="0"/>
          <a:ext cx="0" cy="0"/>
          <a:chOff x="0" y="0"/>
          <a:chExt cx="0" cy="0"/>
        </a:xfrm>
      </p:grpSpPr>
      <p:sp>
        <p:nvSpPr>
          <p:cNvPr id="1049073" name="Title 1"/>
          <p:cNvSpPr>
            <a:spLocks noGrp="1"/>
          </p:cNvSpPr>
          <p:nvPr>
            <p:ph type="title"/>
          </p:nvPr>
        </p:nvSpPr>
        <p:spPr/>
        <p:txBody>
          <a:bodyPr/>
          <a:p>
            <a:r>
              <a:rPr b="1" dirty="0" i="1" lang="en-US"/>
              <a:t>Trial of </a:t>
            </a:r>
            <a:r>
              <a:rPr b="1" dirty="0" i="1" lang="en-US" err="1"/>
              <a:t>Labour</a:t>
            </a:r>
            <a:endParaRPr dirty="0" i="1" lang="en-US"/>
          </a:p>
        </p:txBody>
      </p:sp>
      <p:sp>
        <p:nvSpPr>
          <p:cNvPr id="1049074" name="Content Placeholder 2"/>
          <p:cNvSpPr>
            <a:spLocks noGrp="1"/>
          </p:cNvSpPr>
          <p:nvPr>
            <p:ph idx="1"/>
          </p:nvPr>
        </p:nvSpPr>
        <p:spPr/>
        <p:txBody>
          <a:bodyPr>
            <a:normAutofit fontScale="77500" lnSpcReduction="20000"/>
          </a:bodyPr>
          <a:p>
            <a:r>
              <a:rPr dirty="0" lang="en-US"/>
              <a:t>Trial of </a:t>
            </a:r>
            <a:r>
              <a:rPr dirty="0" lang="en-US" err="1"/>
              <a:t>labour</a:t>
            </a:r>
            <a:r>
              <a:rPr dirty="0" lang="en-US"/>
              <a:t> is a test of </a:t>
            </a:r>
            <a:r>
              <a:rPr dirty="0" lang="en-US" err="1"/>
              <a:t>labour</a:t>
            </a:r>
            <a:r>
              <a:rPr dirty="0" lang="en-US"/>
              <a:t> conducted where there is a minor or moderate degree of </a:t>
            </a:r>
            <a:r>
              <a:rPr dirty="0" lang="en-US" err="1"/>
              <a:t>Cephalopelvic</a:t>
            </a:r>
            <a:r>
              <a:rPr dirty="0" lang="en-US"/>
              <a:t> Disproportion (CPD) in which it is difficult to decide whether delivery per vagina is possible. </a:t>
            </a:r>
            <a:endParaRPr dirty="0" lang="en-US" smtClean="0"/>
          </a:p>
          <a:p>
            <a:pPr indent="0" marL="0">
              <a:buNone/>
            </a:pPr>
            <a:r>
              <a:rPr b="1" dirty="0" lang="en-US"/>
              <a:t>Factors influencing good prognosis</a:t>
            </a:r>
            <a:endParaRPr dirty="0" lang="en-US"/>
          </a:p>
          <a:p>
            <a:r>
              <a:rPr dirty="0" lang="en-US" smtClean="0"/>
              <a:t> Strength </a:t>
            </a:r>
            <a:r>
              <a:rPr dirty="0" lang="en-US"/>
              <a:t>of the uterine contractions</a:t>
            </a:r>
          </a:p>
          <a:p>
            <a:pPr lvl="0"/>
            <a:r>
              <a:rPr dirty="0" lang="en-US"/>
              <a:t>Flexion of the head</a:t>
            </a:r>
          </a:p>
          <a:p>
            <a:pPr lvl="0"/>
            <a:r>
              <a:rPr dirty="0" lang="en-US"/>
              <a:t>Degree of </a:t>
            </a:r>
            <a:r>
              <a:rPr dirty="0" lang="en-US" err="1"/>
              <a:t>moulding</a:t>
            </a:r>
            <a:r>
              <a:rPr dirty="0" lang="en-US"/>
              <a:t> of the </a:t>
            </a:r>
            <a:r>
              <a:rPr dirty="0" lang="en-US" err="1"/>
              <a:t>foetal</a:t>
            </a:r>
            <a:r>
              <a:rPr dirty="0" lang="en-US"/>
              <a:t> head, that is, reduced engaging diameters</a:t>
            </a:r>
          </a:p>
          <a:p>
            <a:pPr lvl="0"/>
            <a:r>
              <a:rPr dirty="0" lang="en-US"/>
              <a:t>The giving of pelvic joints. In pregnancy, the joints of the pelvis are relaxed and separate by half to one </a:t>
            </a:r>
            <a:r>
              <a:rPr dirty="0" lang="en-US" err="1"/>
              <a:t>centimetre</a:t>
            </a:r>
            <a:endParaRPr dirty="0" lang="en-US"/>
          </a:p>
          <a:p>
            <a:pPr lvl="0"/>
            <a:r>
              <a:rPr dirty="0" lang="en-US"/>
              <a:t>Maternal courage</a:t>
            </a:r>
          </a:p>
          <a:p>
            <a:endParaRPr dirty="0"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615" name=""/>
        <p:cNvGrpSpPr/>
        <p:nvPr/>
      </p:nvGrpSpPr>
      <p:grpSpPr>
        <a:xfrm>
          <a:off x="0" y="0"/>
          <a:ext cx="0" cy="0"/>
          <a:chOff x="0" y="0"/>
          <a:chExt cx="0" cy="0"/>
        </a:xfrm>
      </p:grpSpPr>
      <p:sp>
        <p:nvSpPr>
          <p:cNvPr id="104907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76" name="Content Placeholder 2"/>
          <p:cNvSpPr>
            <a:spLocks noGrp="1"/>
          </p:cNvSpPr>
          <p:nvPr>
            <p:ph idx="1"/>
          </p:nvPr>
        </p:nvSpPr>
        <p:spPr/>
        <p:txBody>
          <a:bodyPr>
            <a:normAutofit fontScale="70000" lnSpcReduction="20000"/>
          </a:bodyPr>
          <a:p>
            <a:pPr indent="0" marL="0">
              <a:buNone/>
            </a:pPr>
            <a:r>
              <a:rPr b="1" dirty="0" lang="en-US"/>
              <a:t>Factors influencing poor prognosis</a:t>
            </a:r>
            <a:endParaRPr dirty="0" lang="en-US"/>
          </a:p>
          <a:p>
            <a:r>
              <a:rPr dirty="0" lang="en-US" smtClean="0"/>
              <a:t>Early </a:t>
            </a:r>
            <a:r>
              <a:rPr dirty="0" lang="en-US"/>
              <a:t>rupture of membrane which may be accompanied by prolapsed cord</a:t>
            </a:r>
          </a:p>
          <a:p>
            <a:pPr lvl="0"/>
            <a:r>
              <a:rPr dirty="0" lang="en-US"/>
              <a:t>Poor </a:t>
            </a:r>
            <a:r>
              <a:rPr dirty="0" lang="en-US" err="1"/>
              <a:t>moulding</a:t>
            </a:r>
            <a:r>
              <a:rPr dirty="0" lang="en-US"/>
              <a:t> of the head</a:t>
            </a:r>
          </a:p>
          <a:p>
            <a:pPr lvl="0"/>
            <a:r>
              <a:rPr dirty="0" lang="en-US"/>
              <a:t>Maternal or </a:t>
            </a:r>
            <a:r>
              <a:rPr dirty="0" lang="en-US" err="1"/>
              <a:t>foetal</a:t>
            </a:r>
            <a:r>
              <a:rPr dirty="0" lang="en-US"/>
              <a:t> distress which will necessitate intervention on trial of vaginal delivery</a:t>
            </a:r>
          </a:p>
          <a:p>
            <a:pPr indent="0" marL="0">
              <a:buNone/>
            </a:pPr>
            <a:r>
              <a:rPr b="1" dirty="0" lang="en-US" smtClean="0"/>
              <a:t>Contraindications </a:t>
            </a:r>
            <a:r>
              <a:rPr b="1" dirty="0" lang="en-US"/>
              <a:t>for trial of </a:t>
            </a:r>
            <a:r>
              <a:rPr b="1" dirty="0" lang="en-US" err="1"/>
              <a:t>labour</a:t>
            </a:r>
            <a:endParaRPr dirty="0" lang="en-US"/>
          </a:p>
          <a:p>
            <a:r>
              <a:rPr dirty="0" lang="en-US" smtClean="0"/>
              <a:t>Grossly </a:t>
            </a:r>
            <a:r>
              <a:rPr dirty="0" lang="en-US"/>
              <a:t>contracted pelvis</a:t>
            </a:r>
          </a:p>
          <a:p>
            <a:pPr lvl="0"/>
            <a:r>
              <a:rPr dirty="0" lang="en-US"/>
              <a:t>Medical or obstetrical complications</a:t>
            </a:r>
          </a:p>
          <a:p>
            <a:pPr lvl="0"/>
            <a:r>
              <a:rPr dirty="0" lang="en-US" err="1"/>
              <a:t>Malpresentations</a:t>
            </a:r>
            <a:r>
              <a:rPr dirty="0" lang="en-US"/>
              <a:t>, for example, breech</a:t>
            </a:r>
          </a:p>
          <a:p>
            <a:pPr lvl="0"/>
            <a:r>
              <a:rPr dirty="0" lang="en-US"/>
              <a:t>Elderly </a:t>
            </a:r>
            <a:r>
              <a:rPr dirty="0" lang="en-US" err="1"/>
              <a:t>primigravida</a:t>
            </a:r>
            <a:endParaRPr dirty="0" lang="en-US"/>
          </a:p>
          <a:p>
            <a:pPr lvl="0"/>
            <a:r>
              <a:rPr dirty="0" lang="en-US"/>
              <a:t>Cases where trial of </a:t>
            </a:r>
            <a:r>
              <a:rPr dirty="0" lang="en-US" err="1"/>
              <a:t>labour</a:t>
            </a:r>
            <a:r>
              <a:rPr dirty="0" lang="en-US"/>
              <a:t> failed before</a:t>
            </a:r>
          </a:p>
          <a:p>
            <a:pPr lvl="0"/>
            <a:r>
              <a:rPr dirty="0" lang="en-US"/>
              <a:t>Cases of two previous caesarean </a:t>
            </a:r>
            <a:r>
              <a:rPr dirty="0" lang="en-US" smtClean="0"/>
              <a:t>sections</a:t>
            </a:r>
            <a:r>
              <a:rPr b="1" dirty="0" i="1" lang="en-US"/>
              <a:t> </a:t>
            </a:r>
            <a:endParaRPr dirty="0" lang="en-US"/>
          </a:p>
          <a:p>
            <a:endParaRPr dirty="0"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616" name=""/>
        <p:cNvGrpSpPr/>
        <p:nvPr/>
      </p:nvGrpSpPr>
      <p:grpSpPr>
        <a:xfrm>
          <a:off x="0" y="0"/>
          <a:ext cx="0" cy="0"/>
          <a:chOff x="0" y="0"/>
          <a:chExt cx="0" cy="0"/>
        </a:xfrm>
      </p:grpSpPr>
      <p:sp>
        <p:nvSpPr>
          <p:cNvPr id="1049077" name="Title 1"/>
          <p:cNvSpPr>
            <a:spLocks noGrp="1"/>
          </p:cNvSpPr>
          <p:nvPr>
            <p:ph type="title"/>
          </p:nvPr>
        </p:nvSpPr>
        <p:spPr/>
        <p:txBody>
          <a:bodyPr/>
          <a:p>
            <a:r>
              <a:rPr b="1" dirty="0" i="1" lang="en-US"/>
              <a:t>Management of Trial of </a:t>
            </a:r>
            <a:r>
              <a:rPr b="1" dirty="0" i="1" lang="en-US" err="1"/>
              <a:t>Labour</a:t>
            </a:r>
            <a:endParaRPr dirty="0" i="1" lang="en-US"/>
          </a:p>
        </p:txBody>
      </p:sp>
      <p:sp>
        <p:nvSpPr>
          <p:cNvPr id="1049078" name="Content Placeholder 2"/>
          <p:cNvSpPr>
            <a:spLocks noGrp="1"/>
          </p:cNvSpPr>
          <p:nvPr>
            <p:ph idx="1"/>
          </p:nvPr>
        </p:nvSpPr>
        <p:spPr/>
        <p:txBody>
          <a:bodyPr>
            <a:normAutofit fontScale="70000" lnSpcReduction="20000"/>
          </a:bodyPr>
          <a:p>
            <a:pPr indent="0" marL="0">
              <a:buNone/>
            </a:pPr>
            <a:r>
              <a:rPr dirty="0" lang="en-US" smtClean="0"/>
              <a:t>Explain </a:t>
            </a:r>
            <a:r>
              <a:rPr dirty="0" lang="en-US"/>
              <a:t>the situation to the mother and prepare her for possible operative intervention. Assess patient carefully on admission to ascertain the following:</a:t>
            </a:r>
          </a:p>
          <a:p>
            <a:pPr lvl="0"/>
            <a:r>
              <a:rPr dirty="0" lang="en-US"/>
              <a:t>Whether the mother is in established </a:t>
            </a:r>
            <a:r>
              <a:rPr dirty="0" lang="en-US" err="1"/>
              <a:t>labour</a:t>
            </a:r>
            <a:endParaRPr dirty="0" lang="en-US"/>
          </a:p>
          <a:p>
            <a:pPr lvl="0"/>
            <a:r>
              <a:rPr dirty="0" lang="en-US"/>
              <a:t>Presentation of </a:t>
            </a:r>
            <a:r>
              <a:rPr dirty="0" lang="en-US" err="1"/>
              <a:t>foetus</a:t>
            </a:r>
            <a:endParaRPr dirty="0" lang="en-US"/>
          </a:p>
          <a:p>
            <a:pPr lvl="0"/>
            <a:r>
              <a:rPr dirty="0" lang="en-US"/>
              <a:t>Check for flexion of the head</a:t>
            </a:r>
          </a:p>
          <a:p>
            <a:pPr lvl="0"/>
            <a:r>
              <a:rPr dirty="0" lang="en-US"/>
              <a:t>State of </a:t>
            </a:r>
            <a:r>
              <a:rPr dirty="0" lang="en-US" err="1"/>
              <a:t>foetal</a:t>
            </a:r>
            <a:r>
              <a:rPr dirty="0" lang="en-US"/>
              <a:t> heart, that is, rate, rhythm and volume</a:t>
            </a:r>
          </a:p>
          <a:p>
            <a:pPr lvl="0"/>
            <a:r>
              <a:rPr dirty="0" lang="en-US"/>
              <a:t>General condition of mother physically and emotionally</a:t>
            </a:r>
          </a:p>
          <a:p>
            <a:pPr lvl="0"/>
            <a:r>
              <a:rPr dirty="0" lang="en-US"/>
              <a:t>Confine the mother to bed to prevent early rupture of membranes</a:t>
            </a:r>
          </a:p>
          <a:p>
            <a:pPr lvl="0"/>
            <a:r>
              <a:rPr dirty="0" lang="en-US"/>
              <a:t>Close observations of temperature and blood pressure every four hours</a:t>
            </a:r>
          </a:p>
          <a:p>
            <a:pPr lvl="0"/>
            <a:r>
              <a:rPr dirty="0" lang="en-US"/>
              <a:t>Observe </a:t>
            </a:r>
            <a:r>
              <a:rPr dirty="0" lang="en-US" err="1"/>
              <a:t>foetal</a:t>
            </a:r>
            <a:r>
              <a:rPr dirty="0" lang="en-US"/>
              <a:t> heart rate and maternal pulse quarterly to half hourly</a:t>
            </a:r>
          </a:p>
          <a:p>
            <a:endParaRPr dirty="0"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617" name=""/>
        <p:cNvGrpSpPr/>
        <p:nvPr/>
      </p:nvGrpSpPr>
      <p:grpSpPr>
        <a:xfrm>
          <a:off x="0" y="0"/>
          <a:ext cx="0" cy="0"/>
          <a:chOff x="0" y="0"/>
          <a:chExt cx="0" cy="0"/>
        </a:xfrm>
      </p:grpSpPr>
      <p:sp>
        <p:nvSpPr>
          <p:cNvPr id="1049079" name="Title 1"/>
          <p:cNvSpPr>
            <a:spLocks noGrp="1"/>
          </p:cNvSpPr>
          <p:nvPr>
            <p:ph type="title"/>
          </p:nvPr>
        </p:nvSpPr>
        <p:spPr/>
        <p:txBody>
          <a:bodyPr>
            <a:normAutofit fontScale="90000"/>
          </a:bodyPr>
          <a:p>
            <a:r>
              <a:rPr b="1" dirty="0" i="1" lang="en-US"/>
              <a:t>Undesirable Factors in Trial of </a:t>
            </a:r>
            <a:r>
              <a:rPr b="1" dirty="0" i="1" lang="en-US" err="1"/>
              <a:t>Labour</a:t>
            </a:r>
            <a:endParaRPr dirty="0" i="1" lang="en-US"/>
          </a:p>
        </p:txBody>
      </p:sp>
      <p:sp>
        <p:nvSpPr>
          <p:cNvPr id="1049080" name="Content Placeholder 2"/>
          <p:cNvSpPr>
            <a:spLocks noGrp="1"/>
          </p:cNvSpPr>
          <p:nvPr>
            <p:ph idx="1"/>
          </p:nvPr>
        </p:nvSpPr>
        <p:spPr/>
        <p:txBody>
          <a:bodyPr>
            <a:normAutofit fontScale="85000" lnSpcReduction="20000"/>
          </a:bodyPr>
          <a:p>
            <a:r>
              <a:rPr dirty="0" lang="en-US" smtClean="0"/>
              <a:t>Rupture </a:t>
            </a:r>
            <a:r>
              <a:rPr dirty="0" lang="en-US"/>
              <a:t>of membranes</a:t>
            </a:r>
          </a:p>
          <a:p>
            <a:pPr lvl="0"/>
            <a:r>
              <a:rPr dirty="0" lang="en-US" err="1"/>
              <a:t>Colour</a:t>
            </a:r>
            <a:r>
              <a:rPr dirty="0" lang="en-US"/>
              <a:t> of liquor is meconium-stained</a:t>
            </a:r>
          </a:p>
          <a:p>
            <a:pPr lvl="0"/>
            <a:r>
              <a:rPr dirty="0" lang="en-US"/>
              <a:t>Uterine action is abnormal</a:t>
            </a:r>
          </a:p>
          <a:p>
            <a:pPr lvl="0"/>
            <a:r>
              <a:rPr dirty="0" lang="en-US"/>
              <a:t>Abnormal presentation, where there is a change from vertex to brow</a:t>
            </a:r>
          </a:p>
          <a:p>
            <a:pPr lvl="0"/>
            <a:r>
              <a:rPr dirty="0" lang="en-US"/>
              <a:t>When the presenting part fails to descend in spite of good uterine contraction</a:t>
            </a:r>
          </a:p>
          <a:p>
            <a:pPr lvl="0"/>
            <a:r>
              <a:rPr dirty="0" lang="en-US"/>
              <a:t>When there are signs of </a:t>
            </a:r>
            <a:r>
              <a:rPr dirty="0" lang="en-US" err="1"/>
              <a:t>foetal</a:t>
            </a:r>
            <a:r>
              <a:rPr dirty="0" lang="en-US"/>
              <a:t> or maternal </a:t>
            </a:r>
            <a:r>
              <a:rPr dirty="0" lang="en-US" smtClean="0"/>
              <a:t>distress</a:t>
            </a:r>
          </a:p>
          <a:p>
            <a:pPr indent="0" lvl="0" marL="0">
              <a:buNone/>
            </a:pPr>
            <a:r>
              <a:rPr b="1" dirty="0" i="1" lang="en-US" err="1" smtClean="0"/>
              <a:t>Nb</a:t>
            </a:r>
            <a:r>
              <a:rPr b="1" dirty="0" i="1" lang="en-US" smtClean="0"/>
              <a:t>…</a:t>
            </a:r>
            <a:r>
              <a:rPr dirty="0" lang="en-US" smtClean="0"/>
              <a:t>Trial </a:t>
            </a:r>
            <a:r>
              <a:rPr dirty="0" lang="en-US"/>
              <a:t>of </a:t>
            </a:r>
            <a:r>
              <a:rPr dirty="0" lang="en-US" err="1"/>
              <a:t>labour</a:t>
            </a:r>
            <a:r>
              <a:rPr dirty="0" lang="en-US"/>
              <a:t> may result in spontaneous vaginal delivery, assisted vaginal delivery by either forceps or vacuum, or caesarean section due to complications.</a:t>
            </a:r>
          </a:p>
          <a:p>
            <a:endParaRPr dirty="0"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618" name=""/>
        <p:cNvGrpSpPr/>
        <p:nvPr/>
      </p:nvGrpSpPr>
      <p:grpSpPr>
        <a:xfrm>
          <a:off x="0" y="0"/>
          <a:ext cx="0" cy="0"/>
          <a:chOff x="0" y="0"/>
          <a:chExt cx="0" cy="0"/>
        </a:xfrm>
      </p:grpSpPr>
      <p:sp>
        <p:nvSpPr>
          <p:cNvPr id="1049081" name="Title 1"/>
          <p:cNvSpPr>
            <a:spLocks noGrp="1"/>
          </p:cNvSpPr>
          <p:nvPr>
            <p:ph type="title"/>
          </p:nvPr>
        </p:nvSpPr>
        <p:spPr/>
        <p:txBody>
          <a:bodyPr>
            <a:normAutofit fontScale="90000"/>
          </a:bodyPr>
          <a:p>
            <a:r>
              <a:rPr b="1" dirty="0" lang="en-US"/>
              <a:t>Trial of Scar: Vaginal Birth After Caesarean Section </a:t>
            </a:r>
            <a:r>
              <a:rPr dirty="0" lang="en-US"/>
              <a:t/>
            </a:r>
            <a:br>
              <a:rPr dirty="0" lang="en-US"/>
            </a:br>
            <a:endParaRPr dirty="0" lang="en-US"/>
          </a:p>
        </p:txBody>
      </p:sp>
      <p:sp>
        <p:nvSpPr>
          <p:cNvPr id="1049082" name="Content Placeholder 2"/>
          <p:cNvSpPr>
            <a:spLocks noGrp="1"/>
          </p:cNvSpPr>
          <p:nvPr>
            <p:ph idx="1"/>
          </p:nvPr>
        </p:nvSpPr>
        <p:spPr/>
        <p:txBody>
          <a:bodyPr>
            <a:normAutofit fontScale="70000" lnSpcReduction="20000"/>
          </a:bodyPr>
          <a:p>
            <a:r>
              <a:rPr dirty="0" lang="en-US"/>
              <a:t>Trial of scar is a test of </a:t>
            </a:r>
            <a:r>
              <a:rPr dirty="0" lang="en-US" err="1"/>
              <a:t>labour</a:t>
            </a:r>
            <a:r>
              <a:rPr dirty="0" lang="en-US"/>
              <a:t> for a woman with a previous caesarean section scar, where no recurrent indication is </a:t>
            </a:r>
            <a:r>
              <a:rPr dirty="0" lang="en-US" smtClean="0"/>
              <a:t>present</a:t>
            </a:r>
          </a:p>
          <a:p>
            <a:pPr indent="0" marL="0">
              <a:buNone/>
            </a:pPr>
            <a:r>
              <a:rPr b="1" dirty="0" lang="en-US"/>
              <a:t>The Main Contraindications to Trial of Scar</a:t>
            </a:r>
            <a:r>
              <a:rPr dirty="0" lang="en-US"/>
              <a:t> </a:t>
            </a:r>
          </a:p>
          <a:p>
            <a:r>
              <a:rPr dirty="0" lang="en-US" err="1" smtClean="0"/>
              <a:t>cephalopelvic</a:t>
            </a:r>
            <a:r>
              <a:rPr dirty="0" lang="en-US" smtClean="0"/>
              <a:t> </a:t>
            </a:r>
            <a:r>
              <a:rPr dirty="0" lang="en-US"/>
              <a:t>disproportion</a:t>
            </a:r>
          </a:p>
          <a:p>
            <a:pPr lvl="0"/>
            <a:r>
              <a:rPr dirty="0" lang="en-US"/>
              <a:t>Classical type of caesarean section</a:t>
            </a:r>
          </a:p>
          <a:p>
            <a:pPr lvl="0"/>
            <a:r>
              <a:rPr dirty="0" lang="en-US" err="1"/>
              <a:t>Malpresentation</a:t>
            </a:r>
            <a:r>
              <a:rPr dirty="0" lang="en-US"/>
              <a:t>, for example; breech</a:t>
            </a:r>
          </a:p>
          <a:p>
            <a:pPr lvl="0"/>
            <a:r>
              <a:rPr dirty="0" lang="en-US"/>
              <a:t>Two previous caesarean section scars, regardless of the causes</a:t>
            </a:r>
          </a:p>
          <a:p>
            <a:pPr lvl="0"/>
            <a:r>
              <a:rPr dirty="0" lang="en-US"/>
              <a:t>Where the previous scar wound did not heal with the first intension</a:t>
            </a:r>
          </a:p>
          <a:p>
            <a:pPr lvl="0"/>
            <a:r>
              <a:rPr dirty="0" lang="en-US"/>
              <a:t>Where pregnancy occurs within six months of a caesarean section</a:t>
            </a:r>
          </a:p>
          <a:p>
            <a:pPr lvl="0"/>
            <a:r>
              <a:rPr dirty="0" lang="en-US"/>
              <a:t>Where there is over-distension due to multiple pregnancy or </a:t>
            </a:r>
            <a:r>
              <a:rPr dirty="0" lang="en-US" err="1"/>
              <a:t>hydromnious</a:t>
            </a:r>
            <a:endParaRPr dirty="0" lang="en-US"/>
          </a:p>
          <a:p>
            <a:r>
              <a:rPr dirty="0" lang="en-US"/>
              <a:t>Multiparty</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619" name=""/>
        <p:cNvGrpSpPr/>
        <p:nvPr/>
      </p:nvGrpSpPr>
      <p:grpSpPr>
        <a:xfrm>
          <a:off x="0" y="0"/>
          <a:ext cx="0" cy="0"/>
          <a:chOff x="0" y="0"/>
          <a:chExt cx="0" cy="0"/>
        </a:xfrm>
      </p:grpSpPr>
      <p:sp>
        <p:nvSpPr>
          <p:cNvPr id="1049083" name="Title 1"/>
          <p:cNvSpPr>
            <a:spLocks noGrp="1"/>
          </p:cNvSpPr>
          <p:nvPr>
            <p:ph type="title"/>
          </p:nvPr>
        </p:nvSpPr>
        <p:spPr/>
        <p:txBody>
          <a:bodyPr/>
          <a:p>
            <a:r>
              <a:rPr b="1" dirty="0" i="1" lang="en-US" err="1" smtClean="0"/>
              <a:t>Cont</a:t>
            </a:r>
            <a:r>
              <a:rPr dirty="0" lang="en-US" smtClean="0"/>
              <a:t>…</a:t>
            </a:r>
            <a:endParaRPr dirty="0" lang="en-US"/>
          </a:p>
        </p:txBody>
      </p:sp>
      <p:sp>
        <p:nvSpPr>
          <p:cNvPr id="1049084" name="Content Placeholder 2"/>
          <p:cNvSpPr>
            <a:spLocks noGrp="1"/>
          </p:cNvSpPr>
          <p:nvPr>
            <p:ph idx="1"/>
          </p:nvPr>
        </p:nvSpPr>
        <p:spPr/>
        <p:txBody>
          <a:bodyPr/>
          <a:p>
            <a:pPr indent="0" marL="0">
              <a:buNone/>
            </a:pPr>
            <a:r>
              <a:rPr dirty="0" lang="en-US"/>
              <a:t>The management of this mother is as for trial of </a:t>
            </a:r>
            <a:r>
              <a:rPr dirty="0" lang="en-US" err="1"/>
              <a:t>labour</a:t>
            </a:r>
            <a:r>
              <a:rPr dirty="0" lang="en-US"/>
              <a:t> with the addition of these few points below:</a:t>
            </a:r>
          </a:p>
          <a:p>
            <a:pPr lvl="0"/>
            <a:r>
              <a:rPr dirty="0" lang="en-US"/>
              <a:t>Palpate abdomen gently</a:t>
            </a:r>
          </a:p>
          <a:p>
            <a:pPr lvl="0"/>
            <a:r>
              <a:rPr dirty="0" lang="en-US"/>
              <a:t>Check for any tenderness over the scar</a:t>
            </a:r>
          </a:p>
          <a:p>
            <a:pPr lvl="0"/>
            <a:r>
              <a:rPr dirty="0" lang="en-US"/>
              <a:t>Observe for any signs of impending rupture of the uterus</a:t>
            </a:r>
          </a:p>
          <a:p>
            <a:r>
              <a:rPr dirty="0" lang="en-US"/>
              <a:t>Report any constant pain in abdomen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400" name=""/>
        <p:cNvGrpSpPr/>
        <p:nvPr/>
      </p:nvGrpSpPr>
      <p:grpSpPr>
        <a:xfrm>
          <a:off x="0" y="0"/>
          <a:ext cx="0" cy="0"/>
          <a:chOff x="0" y="0"/>
          <a:chExt cx="0" cy="0"/>
        </a:xfrm>
      </p:grpSpPr>
      <p:sp>
        <p:nvSpPr>
          <p:cNvPr id="1048658"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59" name="Content Placeholder 2"/>
          <p:cNvSpPr>
            <a:spLocks noGrp="1"/>
          </p:cNvSpPr>
          <p:nvPr>
            <p:ph idx="1"/>
          </p:nvPr>
        </p:nvSpPr>
        <p:spPr>
          <a:xfrm>
            <a:off x="838200" y="1143000"/>
            <a:ext cx="7848127" cy="4983713"/>
          </a:xfrm>
        </p:spPr>
        <p:txBody>
          <a:bodyPr>
            <a:normAutofit fontScale="81250" lnSpcReduction="10000"/>
          </a:bodyPr>
          <a:p>
            <a:pPr indent="0" marL="0">
              <a:buNone/>
            </a:pPr>
            <a:r>
              <a:rPr b="1" dirty="0" lang="en-US"/>
              <a:t>Postnatal care: </a:t>
            </a:r>
            <a:endParaRPr dirty="0" lang="en-US"/>
          </a:p>
          <a:p>
            <a:r>
              <a:rPr dirty="0" lang="en-US"/>
              <a:t>Continue anticonvulsive therapy for 24 hours after delivery or last convulsion, whichever occurs last. </a:t>
            </a:r>
          </a:p>
          <a:p>
            <a:r>
              <a:rPr dirty="0" lang="en-US"/>
              <a:t>Continue antihypertensive therapy as long as the diastolic pressure is 110 mmHg or more. </a:t>
            </a:r>
          </a:p>
          <a:p>
            <a:r>
              <a:rPr dirty="0" lang="en-US"/>
              <a:t>Continue to monitor urine output. If urine output is less than 500 ml in 24 hours, limit the amount of fluid intake to 500 </a:t>
            </a:r>
            <a:r>
              <a:rPr dirty="0" lang="en-US" err="1"/>
              <a:t>mls</a:t>
            </a:r>
            <a:r>
              <a:rPr dirty="0" lang="en-US"/>
              <a:t> per 24 hour + an amount equal to the amount of urine passed </a:t>
            </a:r>
          </a:p>
          <a:p>
            <a:r>
              <a:rPr dirty="0" lang="en-US"/>
              <a:t>Watch carefully for the development of pulmonary </a:t>
            </a:r>
            <a:r>
              <a:rPr dirty="0" lang="en-US" err="1"/>
              <a:t>oedema</a:t>
            </a:r>
            <a:r>
              <a:rPr dirty="0" lang="en-US"/>
              <a:t>, which often occurs after delivery. </a:t>
            </a:r>
          </a:p>
          <a:p>
            <a:endParaRPr dirty="0" lang="en-US"/>
          </a:p>
          <a:p>
            <a:endParaRPr dirty="0" lang="en-US"/>
          </a:p>
          <a:p>
            <a:endParaRPr dirty="0" lang="en-US"/>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620" name=""/>
        <p:cNvGrpSpPr/>
        <p:nvPr/>
      </p:nvGrpSpPr>
      <p:grpSpPr>
        <a:xfrm>
          <a:off x="0" y="0"/>
          <a:ext cx="0" cy="0"/>
          <a:chOff x="0" y="0"/>
          <a:chExt cx="0" cy="0"/>
        </a:xfrm>
      </p:grpSpPr>
      <p:sp>
        <p:nvSpPr>
          <p:cNvPr id="104908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86" name="Content Placeholder 2"/>
          <p:cNvSpPr>
            <a:spLocks noGrp="1"/>
          </p:cNvSpPr>
          <p:nvPr>
            <p:ph idx="1"/>
          </p:nvPr>
        </p:nvSpPr>
        <p:spPr/>
        <p:txBody>
          <a:bodyPr>
            <a:normAutofit fontScale="70000" lnSpcReduction="20000"/>
          </a:bodyPr>
          <a:p>
            <a:pPr indent="0" marL="0">
              <a:buNone/>
            </a:pPr>
            <a:r>
              <a:rPr b="1" dirty="0" lang="en-US"/>
              <a:t>Educating the Patient on Avoiding </a:t>
            </a:r>
            <a:r>
              <a:rPr b="1" dirty="0" lang="en-US" smtClean="0"/>
              <a:t>Unnecessary </a:t>
            </a:r>
            <a:r>
              <a:rPr b="1" dirty="0" lang="en-US"/>
              <a:t>Caesarean Birth</a:t>
            </a:r>
            <a:r>
              <a:rPr dirty="0" lang="en-US"/>
              <a:t> </a:t>
            </a:r>
          </a:p>
          <a:p>
            <a:r>
              <a:rPr dirty="0" lang="en-US" smtClean="0"/>
              <a:t>Many </a:t>
            </a:r>
            <a:r>
              <a:rPr dirty="0" lang="en-US"/>
              <a:t>other women have a caesarean section due to a series of events, which leads to an inevitable section seen as necessary at that particular time. </a:t>
            </a:r>
          </a:p>
          <a:p>
            <a:r>
              <a:rPr dirty="0" lang="en-US"/>
              <a:t>Some mothers insist on the operation if the month coincides with the previous month of birth of other children, so as to have the same birthdays for their babies</a:t>
            </a:r>
            <a:r>
              <a:rPr dirty="0" lang="en-US" smtClean="0"/>
              <a:t>.</a:t>
            </a:r>
          </a:p>
          <a:p>
            <a:r>
              <a:rPr dirty="0" lang="en-US" smtClean="0"/>
              <a:t> </a:t>
            </a:r>
            <a:r>
              <a:rPr dirty="0" lang="en-US"/>
              <a:t>Others prefer not to push and go through the whole process of enlarging the birth canal. If these women were well informed, they might see the sense of preventing a caesarean section. </a:t>
            </a:r>
            <a:endParaRPr dirty="0" lang="en-US" smtClean="0"/>
          </a:p>
          <a:p>
            <a:r>
              <a:rPr dirty="0" lang="en-US" smtClean="0"/>
              <a:t>Additional </a:t>
            </a:r>
            <a:r>
              <a:rPr dirty="0" lang="en-US"/>
              <a:t>contributing factors to the decision to have a caesarean section include mismanagement of the </a:t>
            </a:r>
            <a:r>
              <a:rPr dirty="0" lang="en-US" err="1"/>
              <a:t>syntocinon</a:t>
            </a:r>
            <a:r>
              <a:rPr dirty="0" lang="en-US"/>
              <a:t> drip, choice of obstetrician and/or hospital policy.</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621" name=""/>
        <p:cNvGrpSpPr/>
        <p:nvPr/>
      </p:nvGrpSpPr>
      <p:grpSpPr>
        <a:xfrm>
          <a:off x="0" y="0"/>
          <a:ext cx="0" cy="0"/>
          <a:chOff x="0" y="0"/>
          <a:chExt cx="0" cy="0"/>
        </a:xfrm>
      </p:grpSpPr>
      <p:sp>
        <p:nvSpPr>
          <p:cNvPr id="1049087" name="Title 1"/>
          <p:cNvSpPr>
            <a:spLocks noGrp="1"/>
          </p:cNvSpPr>
          <p:nvPr>
            <p:ph type="title"/>
          </p:nvPr>
        </p:nvSpPr>
        <p:spPr/>
        <p:txBody>
          <a:bodyPr/>
          <a:p>
            <a:r>
              <a:rPr b="1" dirty="0" i="1" lang="en-US" smtClean="0"/>
              <a:t>AMNIOTIC FLUID EMBOLISM</a:t>
            </a:r>
            <a:endParaRPr b="1" dirty="0" i="1" lang="en-US"/>
          </a:p>
        </p:txBody>
      </p:sp>
      <p:sp>
        <p:nvSpPr>
          <p:cNvPr id="1049088" name="Content Placeholder 2"/>
          <p:cNvSpPr>
            <a:spLocks noGrp="1"/>
          </p:cNvSpPr>
          <p:nvPr>
            <p:ph idx="1"/>
          </p:nvPr>
        </p:nvSpPr>
        <p:spPr/>
        <p:txBody>
          <a:bodyPr/>
          <a:p>
            <a:pPr indent="0" marL="0">
              <a:buNone/>
            </a:pPr>
            <a:r>
              <a:rPr dirty="0" lang="en-US" smtClean="0"/>
              <a:t>It is a serious obstetric emergency whereby amniotic fluid enters the maternal circulation  via the sinuses at the placental site thus forming an emboli which obstruct pulmonary arterioles or alveoli or capillaries. In response they trigger anaphylactic response. There must be an opening into maternal circulation and increased in intrauterine pressure to force the fluid into circulation</a:t>
            </a:r>
          </a:p>
          <a:p>
            <a:pPr indent="0" marL="0">
              <a:buNone/>
            </a:pPr>
            <a:endParaRPr dirty="0"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622" name=""/>
        <p:cNvGrpSpPr/>
        <p:nvPr/>
      </p:nvGrpSpPr>
      <p:grpSpPr>
        <a:xfrm>
          <a:off x="0" y="0"/>
          <a:ext cx="0" cy="0"/>
          <a:chOff x="0" y="0"/>
          <a:chExt cx="0" cy="0"/>
        </a:xfrm>
      </p:grpSpPr>
      <p:sp>
        <p:nvSpPr>
          <p:cNvPr id="104908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90" name="Content Placeholder 2"/>
          <p:cNvSpPr>
            <a:spLocks noGrp="1"/>
          </p:cNvSpPr>
          <p:nvPr>
            <p:ph idx="1"/>
          </p:nvPr>
        </p:nvSpPr>
        <p:spPr/>
        <p:txBody>
          <a:bodyPr>
            <a:normAutofit fontScale="70000" lnSpcReduction="20000"/>
          </a:bodyPr>
          <a:p>
            <a:pPr indent="0" marL="0">
              <a:buNone/>
            </a:pPr>
            <a:r>
              <a:rPr dirty="0" lang="en-US" smtClean="0"/>
              <a:t>Body responses in two ways.</a:t>
            </a:r>
          </a:p>
          <a:p>
            <a:pPr indent="-514350" marL="514350">
              <a:buFont typeface="+mj-lt"/>
              <a:buAutoNum type="arabicPeriod"/>
            </a:pPr>
            <a:r>
              <a:rPr dirty="0" lang="en-US" smtClean="0"/>
              <a:t>Pulmonary vasospasm because of hypoxia hypotension and pulmonary edema</a:t>
            </a:r>
          </a:p>
          <a:p>
            <a:pPr indent="-514350" marL="514350">
              <a:buFont typeface="+mj-lt"/>
              <a:buAutoNum type="arabicPeriod"/>
            </a:pPr>
            <a:r>
              <a:rPr dirty="0" lang="en-US" smtClean="0"/>
              <a:t>Development left ventricular failure</a:t>
            </a:r>
          </a:p>
          <a:p>
            <a:pPr indent="0" marL="0">
              <a:buNone/>
            </a:pPr>
            <a:r>
              <a:rPr dirty="0" lang="en-US" u="sng" smtClean="0"/>
              <a:t>Causes not known – precipitating factors </a:t>
            </a:r>
          </a:p>
          <a:p>
            <a:r>
              <a:rPr dirty="0" lang="en-US" smtClean="0"/>
              <a:t>Rapid or precipitate </a:t>
            </a:r>
            <a:r>
              <a:rPr dirty="0" lang="en-US" err="1" smtClean="0"/>
              <a:t>labour</a:t>
            </a:r>
            <a:r>
              <a:rPr dirty="0" lang="en-US" smtClean="0"/>
              <a:t> where strong uterine contractions  forces amniotic fluid into maternal circulation</a:t>
            </a:r>
          </a:p>
          <a:p>
            <a:r>
              <a:rPr dirty="0" lang="en-US" smtClean="0"/>
              <a:t>Multi-parity- associated with strong and rapid </a:t>
            </a:r>
            <a:r>
              <a:rPr dirty="0" lang="en-US" err="1" smtClean="0"/>
              <a:t>contrations</a:t>
            </a:r>
            <a:endParaRPr dirty="0" lang="en-US" smtClean="0"/>
          </a:p>
          <a:p>
            <a:r>
              <a:rPr dirty="0" lang="en-US" smtClean="0"/>
              <a:t>Overstimulation of the uterus as a result of excessive use of cytotoxic drugs</a:t>
            </a:r>
          </a:p>
          <a:p>
            <a:r>
              <a:rPr dirty="0" lang="en-US" smtClean="0"/>
              <a:t>Uterine trauma </a:t>
            </a:r>
            <a:r>
              <a:rPr dirty="0" lang="en-US" err="1" smtClean="0"/>
              <a:t>eg</a:t>
            </a:r>
            <a:r>
              <a:rPr dirty="0" lang="en-US" smtClean="0"/>
              <a:t> raptured uterus ,</a:t>
            </a:r>
            <a:r>
              <a:rPr dirty="0" lang="en-US" err="1" smtClean="0"/>
              <a:t>CS,manual</a:t>
            </a:r>
            <a:r>
              <a:rPr dirty="0" lang="en-US" smtClean="0"/>
              <a:t> removal of placenta</a:t>
            </a:r>
          </a:p>
          <a:p>
            <a:r>
              <a:rPr dirty="0" lang="en-US" smtClean="0"/>
              <a:t>Multi-</a:t>
            </a:r>
            <a:r>
              <a:rPr dirty="0" lang="en-US" err="1" smtClean="0"/>
              <a:t>pregnacy</a:t>
            </a:r>
            <a:endParaRPr dirty="0" lang="en-US"/>
          </a:p>
          <a:p>
            <a:r>
              <a:rPr dirty="0" lang="en-US" smtClean="0"/>
              <a:t>Poly </a:t>
            </a:r>
            <a:r>
              <a:rPr dirty="0" lang="en-US" err="1" smtClean="0"/>
              <a:t>hydromnous</a:t>
            </a:r>
            <a:endParaRPr dirty="0" lang="en-US" smtClean="0"/>
          </a:p>
          <a:p>
            <a:pPr indent="0" marL="0">
              <a:buNone/>
            </a:pPr>
            <a:endParaRPr dirty="0" lang="en-US"/>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623" name=""/>
        <p:cNvGrpSpPr/>
        <p:nvPr/>
      </p:nvGrpSpPr>
      <p:grpSpPr>
        <a:xfrm>
          <a:off x="0" y="0"/>
          <a:ext cx="0" cy="0"/>
          <a:chOff x="0" y="0"/>
          <a:chExt cx="0" cy="0"/>
        </a:xfrm>
      </p:grpSpPr>
      <p:sp>
        <p:nvSpPr>
          <p:cNvPr id="1049091"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92" name="Content Placeholder 2"/>
          <p:cNvSpPr>
            <a:spLocks noGrp="1"/>
          </p:cNvSpPr>
          <p:nvPr>
            <p:ph idx="1"/>
          </p:nvPr>
        </p:nvSpPr>
        <p:spPr/>
        <p:txBody>
          <a:bodyPr>
            <a:normAutofit lnSpcReduction="10000"/>
          </a:bodyPr>
          <a:p>
            <a:pPr indent="0" marL="0">
              <a:buNone/>
            </a:pPr>
            <a:r>
              <a:rPr b="1" dirty="0" lang="en-US" smtClean="0"/>
              <a:t>PROGNOSIS: </a:t>
            </a:r>
            <a:r>
              <a:rPr b="1" dirty="0" lang="en-US" err="1" smtClean="0"/>
              <a:t>Motality</a:t>
            </a:r>
            <a:r>
              <a:rPr b="1" dirty="0" lang="en-US" smtClean="0"/>
              <a:t> rate is 80% with 20% dying within the first hour.</a:t>
            </a:r>
          </a:p>
          <a:p>
            <a:pPr indent="0" marL="0">
              <a:buNone/>
            </a:pPr>
            <a:r>
              <a:rPr dirty="0" lang="en-US" smtClean="0"/>
              <a:t>Complications</a:t>
            </a:r>
          </a:p>
          <a:p>
            <a:r>
              <a:rPr dirty="0" lang="en-US" smtClean="0"/>
              <a:t>PPH- </a:t>
            </a:r>
            <a:r>
              <a:rPr dirty="0" lang="en-US" err="1" smtClean="0"/>
              <a:t>hypofibrinogenemia</a:t>
            </a:r>
            <a:endParaRPr dirty="0" lang="en-US" smtClean="0"/>
          </a:p>
          <a:p>
            <a:r>
              <a:rPr dirty="0" lang="en-US" smtClean="0"/>
              <a:t>ARF – excessive blood loss</a:t>
            </a:r>
          </a:p>
          <a:p>
            <a:r>
              <a:rPr dirty="0" lang="en-US" smtClean="0"/>
              <a:t>DIC- due to presence of amniotic fluid</a:t>
            </a:r>
          </a:p>
          <a:p>
            <a:r>
              <a:rPr dirty="0" lang="en-US" smtClean="0"/>
              <a:t>Cardiac arrest</a:t>
            </a:r>
          </a:p>
          <a:p>
            <a:pPr indent="0" marL="0">
              <a:buNone/>
            </a:pPr>
            <a:r>
              <a:rPr b="1" dirty="0" lang="en-US" smtClean="0"/>
              <a:t> </a:t>
            </a:r>
            <a:endParaRPr b="1" dirty="0"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624" name=""/>
        <p:cNvGrpSpPr/>
        <p:nvPr/>
      </p:nvGrpSpPr>
      <p:grpSpPr>
        <a:xfrm>
          <a:off x="0" y="0"/>
          <a:ext cx="0" cy="0"/>
          <a:chOff x="0" y="0"/>
          <a:chExt cx="0" cy="0"/>
        </a:xfrm>
      </p:grpSpPr>
      <p:sp>
        <p:nvSpPr>
          <p:cNvPr id="1049093"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094" name="Content Placeholder 2"/>
          <p:cNvSpPr>
            <a:spLocks noGrp="1"/>
          </p:cNvSpPr>
          <p:nvPr>
            <p:ph idx="1"/>
          </p:nvPr>
        </p:nvSpPr>
        <p:spPr/>
        <p:txBody>
          <a:bodyPr/>
          <a:p>
            <a:pPr indent="0" marL="0">
              <a:buNone/>
            </a:pPr>
            <a:r>
              <a:rPr b="1" dirty="0" lang="en-US" smtClean="0"/>
              <a:t>Pathology</a:t>
            </a:r>
          </a:p>
          <a:p>
            <a:pPr indent="0" marL="0">
              <a:buNone/>
            </a:pPr>
            <a:r>
              <a:rPr dirty="0" lang="en-US" smtClean="0"/>
              <a:t>Amniotic fluid enters maternal circulation through utero- placental site. </a:t>
            </a:r>
            <a:r>
              <a:rPr dirty="0" lang="en-US" err="1" smtClean="0"/>
              <a:t>Amntionic</a:t>
            </a:r>
            <a:r>
              <a:rPr dirty="0" lang="en-US" smtClean="0"/>
              <a:t> fluid is rich in </a:t>
            </a:r>
            <a:r>
              <a:rPr dirty="0" lang="en-US" err="1" smtClean="0"/>
              <a:t>thromboplastin</a:t>
            </a:r>
            <a:r>
              <a:rPr dirty="0" lang="en-US" smtClean="0"/>
              <a:t> which utilizes fibrinogen from blood causing disseminated intravascular coagulation ,coagulation disorder and depletion of fibrinogen( </a:t>
            </a:r>
            <a:r>
              <a:rPr dirty="0" lang="en-US" err="1" smtClean="0"/>
              <a:t>hypofibrinogenemia</a:t>
            </a:r>
            <a:r>
              <a:rPr dirty="0" lang="en-US" smtClean="0"/>
              <a:t>) with resultant bleeding.</a:t>
            </a:r>
            <a:endParaRPr b="1" dirty="0" lang="en-US" smtClean="0"/>
          </a:p>
          <a:p>
            <a:pPr indent="0" marL="0">
              <a:buNone/>
            </a:pPr>
            <a:endParaRPr dirty="0" lang="en-US" smtClean="0"/>
          </a:p>
          <a:p>
            <a:pPr indent="0" marL="0">
              <a:buNone/>
            </a:pPr>
            <a:endParaRPr dirty="0"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625" name=""/>
        <p:cNvGrpSpPr/>
        <p:nvPr/>
      </p:nvGrpSpPr>
      <p:grpSpPr>
        <a:xfrm>
          <a:off x="0" y="0"/>
          <a:ext cx="0" cy="0"/>
          <a:chOff x="0" y="0"/>
          <a:chExt cx="0" cy="0"/>
        </a:xfrm>
      </p:grpSpPr>
      <p:sp>
        <p:nvSpPr>
          <p:cNvPr id="1049095" name="Title 1"/>
          <p:cNvSpPr>
            <a:spLocks noGrp="1"/>
          </p:cNvSpPr>
          <p:nvPr>
            <p:ph type="title"/>
          </p:nvPr>
        </p:nvSpPr>
        <p:spPr/>
        <p:txBody>
          <a:bodyPr/>
          <a:p>
            <a:r>
              <a:rPr b="1" dirty="0" i="1" lang="en-US" smtClean="0"/>
              <a:t>signs</a:t>
            </a:r>
            <a:endParaRPr b="1" dirty="0" i="1" lang="en-US"/>
          </a:p>
        </p:txBody>
      </p:sp>
      <p:sp>
        <p:nvSpPr>
          <p:cNvPr id="1049096" name="Content Placeholder 2"/>
          <p:cNvSpPr>
            <a:spLocks noGrp="1"/>
          </p:cNvSpPr>
          <p:nvPr>
            <p:ph idx="1"/>
          </p:nvPr>
        </p:nvSpPr>
        <p:spPr/>
        <p:txBody>
          <a:bodyPr>
            <a:normAutofit fontScale="70000" lnSpcReduction="20000"/>
          </a:bodyPr>
          <a:p>
            <a:r>
              <a:rPr dirty="0" lang="en-US" smtClean="0"/>
              <a:t>Sudden onset of respiratory distress</a:t>
            </a:r>
          </a:p>
          <a:p>
            <a:r>
              <a:rPr dirty="0" lang="en-US" smtClean="0"/>
              <a:t>Severe dyspnea , cyanosis</a:t>
            </a:r>
          </a:p>
          <a:p>
            <a:r>
              <a:rPr dirty="0" lang="en-US" smtClean="0"/>
              <a:t>Labored breathing</a:t>
            </a:r>
          </a:p>
          <a:p>
            <a:r>
              <a:rPr dirty="0" lang="en-US" smtClean="0"/>
              <a:t>Hypotension, shock</a:t>
            </a:r>
          </a:p>
          <a:p>
            <a:r>
              <a:rPr dirty="0" lang="en-US" smtClean="0"/>
              <a:t>Sudden collapse</a:t>
            </a:r>
          </a:p>
          <a:p>
            <a:r>
              <a:rPr dirty="0" lang="en-US" smtClean="0"/>
              <a:t>Chest pain </a:t>
            </a:r>
          </a:p>
          <a:p>
            <a:r>
              <a:rPr dirty="0" lang="en-US" smtClean="0"/>
              <a:t>Tachycardia</a:t>
            </a:r>
          </a:p>
          <a:p>
            <a:r>
              <a:rPr dirty="0" lang="en-US" smtClean="0"/>
              <a:t>Pulmonary edema</a:t>
            </a:r>
          </a:p>
          <a:p>
            <a:r>
              <a:rPr dirty="0" lang="en-US" smtClean="0"/>
              <a:t>Fetal distress</a:t>
            </a:r>
          </a:p>
          <a:p>
            <a:r>
              <a:rPr dirty="0" lang="en-US" smtClean="0"/>
              <a:t>Maternal anxiety</a:t>
            </a:r>
          </a:p>
          <a:p>
            <a:r>
              <a:rPr dirty="0" lang="en-US" smtClean="0"/>
              <a:t>Shivering and shivering</a:t>
            </a:r>
          </a:p>
          <a:p>
            <a:r>
              <a:rPr dirty="0" lang="en-US" smtClean="0"/>
              <a:t>Hemorrhage due to DIC</a:t>
            </a:r>
          </a:p>
          <a:p>
            <a:r>
              <a:rPr dirty="0" lang="en-US" smtClean="0"/>
              <a:t>She may go into convulsion and cardiac arrest</a:t>
            </a:r>
          </a:p>
          <a:p>
            <a:endParaRPr dirty="0" lang="en-US" smtClean="0"/>
          </a:p>
          <a:p>
            <a:endParaRPr dirty="0"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626" name=""/>
        <p:cNvGrpSpPr/>
        <p:nvPr/>
      </p:nvGrpSpPr>
      <p:grpSpPr>
        <a:xfrm>
          <a:off x="0" y="0"/>
          <a:ext cx="0" cy="0"/>
          <a:chOff x="0" y="0"/>
          <a:chExt cx="0" cy="0"/>
        </a:xfrm>
      </p:grpSpPr>
      <p:sp>
        <p:nvSpPr>
          <p:cNvPr id="1049097" name="Title 1"/>
          <p:cNvSpPr>
            <a:spLocks noGrp="1"/>
          </p:cNvSpPr>
          <p:nvPr>
            <p:ph type="title"/>
          </p:nvPr>
        </p:nvSpPr>
        <p:spPr/>
        <p:txBody>
          <a:bodyPr>
            <a:normAutofit/>
          </a:bodyPr>
          <a:p>
            <a:r>
              <a:rPr b="1" dirty="0" i="1" lang="en-US" err="1" smtClean="0"/>
              <a:t>Mgt</a:t>
            </a:r>
            <a:endParaRPr b="1" dirty="0" i="1" lang="en-US"/>
          </a:p>
        </p:txBody>
      </p:sp>
      <p:sp>
        <p:nvSpPr>
          <p:cNvPr id="1049098" name="Content Placeholder 2"/>
          <p:cNvSpPr>
            <a:spLocks noGrp="1"/>
          </p:cNvSpPr>
          <p:nvPr>
            <p:ph idx="1"/>
          </p:nvPr>
        </p:nvSpPr>
        <p:spPr/>
        <p:txBody>
          <a:bodyPr>
            <a:normAutofit fontScale="70000" lnSpcReduction="20000"/>
          </a:bodyPr>
          <a:p>
            <a:r>
              <a:rPr dirty="0" lang="en-US" smtClean="0"/>
              <a:t>Call emergency team </a:t>
            </a:r>
          </a:p>
          <a:p>
            <a:r>
              <a:rPr dirty="0" lang="en-US" smtClean="0"/>
              <a:t>Prop up the </a:t>
            </a:r>
            <a:r>
              <a:rPr dirty="0" lang="en-US" err="1" smtClean="0"/>
              <a:t>pt</a:t>
            </a:r>
            <a:endParaRPr dirty="0" lang="en-US" smtClean="0"/>
          </a:p>
          <a:p>
            <a:r>
              <a:rPr dirty="0" lang="en-US" smtClean="0"/>
              <a:t>Give 4L/min of oxygen</a:t>
            </a:r>
          </a:p>
          <a:p>
            <a:r>
              <a:rPr dirty="0" lang="en-US" smtClean="0"/>
              <a:t>Rx shock with iv fluids</a:t>
            </a:r>
          </a:p>
          <a:p>
            <a:r>
              <a:rPr dirty="0" lang="en-US" smtClean="0"/>
              <a:t>Take blood for GXM</a:t>
            </a:r>
          </a:p>
          <a:p>
            <a:r>
              <a:rPr dirty="0" lang="en-US" smtClean="0"/>
              <a:t>Sedate or give GA to reduce anxiety or stop uterine contractions</a:t>
            </a:r>
          </a:p>
          <a:p>
            <a:r>
              <a:rPr dirty="0" lang="en-US" smtClean="0"/>
              <a:t>Give hydrocortisone to counteract effects of </a:t>
            </a:r>
            <a:r>
              <a:rPr dirty="0" lang="en-US" err="1" smtClean="0"/>
              <a:t>amniontic</a:t>
            </a:r>
            <a:r>
              <a:rPr dirty="0" lang="en-US" smtClean="0"/>
              <a:t> fluid</a:t>
            </a:r>
          </a:p>
          <a:p>
            <a:r>
              <a:rPr dirty="0" lang="en-US" smtClean="0"/>
              <a:t>Give IV 250 aminophylline to reduce bronchospasm </a:t>
            </a:r>
          </a:p>
          <a:p>
            <a:r>
              <a:rPr dirty="0" lang="en-US" smtClean="0"/>
              <a:t>Blood transfusion as soon as possible with fresh blood if not available plasma is given</a:t>
            </a:r>
          </a:p>
          <a:p>
            <a:r>
              <a:rPr dirty="0" lang="en-US" smtClean="0"/>
              <a:t>Delivery is done by CS / </a:t>
            </a:r>
            <a:r>
              <a:rPr dirty="0" lang="en-US" err="1" smtClean="0"/>
              <a:t>vaccum</a:t>
            </a:r>
            <a:r>
              <a:rPr dirty="0" lang="en-US" smtClean="0"/>
              <a:t> extraction as soon as possible</a:t>
            </a:r>
          </a:p>
          <a:p>
            <a:r>
              <a:rPr dirty="0" lang="en-US" smtClean="0"/>
              <a:t>Monitor FHR</a:t>
            </a:r>
          </a:p>
          <a:p>
            <a:r>
              <a:rPr dirty="0" lang="en-US" smtClean="0"/>
              <a:t>Resuscitation equipment should be ready incase of cardiac arrest</a:t>
            </a:r>
          </a:p>
          <a:p>
            <a:endParaRPr dirty="0" lang="en-US"/>
          </a:p>
          <a:p>
            <a:pPr indent="0" marL="0">
              <a:buNone/>
            </a:pPr>
            <a:endParaRPr dirty="0" lang="en-US"/>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629" name=""/>
        <p:cNvGrpSpPr/>
        <p:nvPr/>
      </p:nvGrpSpPr>
      <p:grpSpPr>
        <a:xfrm>
          <a:off x="0" y="0"/>
          <a:ext cx="0" cy="0"/>
          <a:chOff x="0" y="0"/>
          <a:chExt cx="0" cy="0"/>
        </a:xfrm>
      </p:grpSpPr>
      <p:sp>
        <p:nvSpPr>
          <p:cNvPr id="1049102" name="Title 1"/>
          <p:cNvSpPr>
            <a:spLocks noGrp="1"/>
          </p:cNvSpPr>
          <p:nvPr>
            <p:ph type="title"/>
          </p:nvPr>
        </p:nvSpPr>
        <p:spPr/>
        <p:txBody>
          <a:bodyPr/>
          <a:p>
            <a:r>
              <a:rPr b="1" dirty="0" i="1" lang="en-US"/>
              <a:t>Hypotonic Uterine Action</a:t>
            </a:r>
            <a:endParaRPr dirty="0" i="1" lang="en-US"/>
          </a:p>
        </p:txBody>
      </p:sp>
      <p:sp>
        <p:nvSpPr>
          <p:cNvPr id="1049103" name="Content Placeholder 2"/>
          <p:cNvSpPr>
            <a:spLocks noGrp="1"/>
          </p:cNvSpPr>
          <p:nvPr>
            <p:ph idx="1"/>
          </p:nvPr>
        </p:nvSpPr>
        <p:spPr/>
        <p:txBody>
          <a:bodyPr>
            <a:normAutofit fontScale="70000" lnSpcReduction="20000"/>
          </a:bodyPr>
          <a:p>
            <a:r>
              <a:rPr dirty="0" lang="en-US" smtClean="0"/>
              <a:t>This </a:t>
            </a:r>
            <a:r>
              <a:rPr dirty="0" lang="en-US"/>
              <a:t>is poor tone in the uterine muscle </a:t>
            </a:r>
            <a:r>
              <a:rPr dirty="0" lang="en-US" err="1"/>
              <a:t>fibres</a:t>
            </a:r>
            <a:r>
              <a:rPr dirty="0" lang="en-US"/>
              <a:t> which results from weak/short contractions. The contractions are infrequent and cause less pain</a:t>
            </a:r>
            <a:r>
              <a:rPr dirty="0" lang="en-US" smtClean="0"/>
              <a:t>.</a:t>
            </a:r>
          </a:p>
          <a:p>
            <a:pPr indent="0" marL="0">
              <a:buNone/>
            </a:pPr>
            <a:r>
              <a:rPr dirty="0" lang="en-US"/>
              <a:t>There are two types of </a:t>
            </a:r>
            <a:r>
              <a:rPr dirty="0" lang="en-US" err="1"/>
              <a:t>hypotonia</a:t>
            </a:r>
            <a:r>
              <a:rPr dirty="0" lang="en-US" smtClean="0"/>
              <a:t>;</a:t>
            </a:r>
          </a:p>
          <a:p>
            <a:pPr>
              <a:buFont typeface="Wingdings" pitchFamily="2" charset="2"/>
              <a:buChar char="Ø"/>
            </a:pPr>
            <a:r>
              <a:rPr dirty="0" lang="en-US" smtClean="0"/>
              <a:t> </a:t>
            </a:r>
            <a:r>
              <a:rPr dirty="0" lang="en-US"/>
              <a:t>Primary </a:t>
            </a:r>
            <a:r>
              <a:rPr dirty="0" lang="en-US" err="1"/>
              <a:t>hypotonia</a:t>
            </a:r>
            <a:r>
              <a:rPr dirty="0" lang="en-US"/>
              <a:t> starts at the onset of </a:t>
            </a:r>
            <a:r>
              <a:rPr dirty="0" lang="en-US" err="1"/>
              <a:t>labour</a:t>
            </a:r>
            <a:r>
              <a:rPr dirty="0" lang="en-US"/>
              <a:t>. The cause is unknown and it is common in </a:t>
            </a:r>
            <a:r>
              <a:rPr dirty="0" lang="en-US" err="1"/>
              <a:t>primigravida</a:t>
            </a:r>
            <a:r>
              <a:rPr dirty="0" lang="en-US" smtClean="0"/>
              <a:t>.</a:t>
            </a:r>
          </a:p>
          <a:p>
            <a:pPr>
              <a:buFont typeface="Wingdings" pitchFamily="2" charset="2"/>
              <a:buChar char="Ø"/>
            </a:pPr>
            <a:r>
              <a:rPr dirty="0" lang="en-US" smtClean="0"/>
              <a:t> </a:t>
            </a:r>
            <a:r>
              <a:rPr dirty="0" lang="en-US"/>
              <a:t>Secondary </a:t>
            </a:r>
            <a:r>
              <a:rPr dirty="0" lang="en-US" err="1"/>
              <a:t>hypotonia</a:t>
            </a:r>
            <a:r>
              <a:rPr dirty="0" lang="en-US"/>
              <a:t> occurs when </a:t>
            </a:r>
            <a:r>
              <a:rPr dirty="0" lang="en-US" err="1"/>
              <a:t>labour</a:t>
            </a:r>
            <a:r>
              <a:rPr dirty="0" lang="en-US"/>
              <a:t> has already been established. The uterus is exhausted and contractions slow down, due to:</a:t>
            </a:r>
          </a:p>
          <a:p>
            <a:pPr lvl="0"/>
            <a:r>
              <a:rPr dirty="0" lang="en-US"/>
              <a:t>Retained second twin</a:t>
            </a:r>
          </a:p>
          <a:p>
            <a:pPr lvl="0"/>
            <a:r>
              <a:rPr dirty="0" lang="en-US" err="1"/>
              <a:t>Cephalopelvic</a:t>
            </a:r>
            <a:r>
              <a:rPr dirty="0" lang="en-US"/>
              <a:t> disproportion</a:t>
            </a:r>
          </a:p>
          <a:p>
            <a:pPr lvl="0"/>
            <a:r>
              <a:rPr dirty="0" lang="en-US" err="1"/>
              <a:t>Malpresentation</a:t>
            </a:r>
            <a:r>
              <a:rPr dirty="0" lang="en-US"/>
              <a:t> or malposition</a:t>
            </a:r>
          </a:p>
          <a:p>
            <a:pPr lvl="0"/>
            <a:r>
              <a:rPr dirty="0" lang="en-US"/>
              <a:t>Effect after epidural </a:t>
            </a:r>
            <a:r>
              <a:rPr dirty="0" lang="en-US" err="1"/>
              <a:t>anaesthesia</a:t>
            </a:r>
            <a:endParaRPr dirty="0" lang="en-US"/>
          </a:p>
          <a:p>
            <a:endParaRPr dirty="0"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630" name=""/>
        <p:cNvGrpSpPr/>
        <p:nvPr/>
      </p:nvGrpSpPr>
      <p:grpSpPr>
        <a:xfrm>
          <a:off x="0" y="0"/>
          <a:ext cx="0" cy="0"/>
          <a:chOff x="0" y="0"/>
          <a:chExt cx="0" cy="0"/>
        </a:xfrm>
      </p:grpSpPr>
      <p:sp>
        <p:nvSpPr>
          <p:cNvPr id="1049104" name="Title 1"/>
          <p:cNvSpPr>
            <a:spLocks noGrp="1"/>
          </p:cNvSpPr>
          <p:nvPr>
            <p:ph type="title"/>
          </p:nvPr>
        </p:nvSpPr>
        <p:spPr/>
        <p:txBody>
          <a:bodyPr/>
          <a:p>
            <a:r>
              <a:rPr b="1" dirty="0" i="1" lang="en-US" err="1" smtClean="0"/>
              <a:t>Mnx</a:t>
            </a:r>
            <a:r>
              <a:rPr b="1" dirty="0" i="1" lang="en-US" smtClean="0"/>
              <a:t>…</a:t>
            </a:r>
            <a:endParaRPr b="1" dirty="0" i="1" lang="en-US"/>
          </a:p>
        </p:txBody>
      </p:sp>
      <p:sp>
        <p:nvSpPr>
          <p:cNvPr id="1049105" name="Content Placeholder 2"/>
          <p:cNvSpPr>
            <a:spLocks noGrp="1"/>
          </p:cNvSpPr>
          <p:nvPr>
            <p:ph idx="1"/>
          </p:nvPr>
        </p:nvSpPr>
        <p:spPr/>
        <p:txBody>
          <a:bodyPr>
            <a:normAutofit fontScale="70000" lnSpcReduction="20000"/>
          </a:bodyPr>
          <a:p>
            <a:r>
              <a:rPr dirty="0" lang="en-US" smtClean="0"/>
              <a:t>Admit</a:t>
            </a:r>
            <a:r>
              <a:rPr dirty="0" lang="en-US"/>
              <a:t> </a:t>
            </a:r>
            <a:r>
              <a:rPr dirty="0" lang="en-US" smtClean="0"/>
              <a:t>and Reassure </a:t>
            </a:r>
          </a:p>
          <a:p>
            <a:r>
              <a:rPr dirty="0" lang="en-US" smtClean="0"/>
              <a:t>You </a:t>
            </a:r>
            <a:r>
              <a:rPr dirty="0" lang="en-US"/>
              <a:t>should perform an abdominal and pelvic exam to exclude </a:t>
            </a:r>
            <a:r>
              <a:rPr dirty="0" lang="en-US" err="1"/>
              <a:t>cephalopelvic</a:t>
            </a:r>
            <a:r>
              <a:rPr dirty="0" lang="en-US"/>
              <a:t> disproportion. Determine the cause of OPP. If this is present she should be prepared for a caesarean section.</a:t>
            </a:r>
          </a:p>
          <a:p>
            <a:r>
              <a:rPr dirty="0" lang="en-US"/>
              <a:t>If there are no uterine contractions, these should be stimulated by administering an enema or repeat administration if it had been given previously.</a:t>
            </a:r>
          </a:p>
          <a:p>
            <a:pPr indent="0" marL="0">
              <a:buNone/>
            </a:pPr>
            <a:r>
              <a:rPr dirty="0" lang="en-US"/>
              <a:t>You should check on the following factors:</a:t>
            </a:r>
          </a:p>
          <a:p>
            <a:pPr lvl="0"/>
            <a:r>
              <a:rPr dirty="0" lang="en-US"/>
              <a:t>Frequency, strength and duration of the contractions</a:t>
            </a:r>
          </a:p>
          <a:p>
            <a:pPr lvl="0"/>
            <a:r>
              <a:rPr dirty="0" lang="en-US"/>
              <a:t>Vital signs, that is, maternal pulse and BP and general condition</a:t>
            </a:r>
          </a:p>
          <a:p>
            <a:pPr lvl="0"/>
            <a:r>
              <a:rPr dirty="0" lang="en-US" err="1"/>
              <a:t>Foetal</a:t>
            </a:r>
            <a:r>
              <a:rPr dirty="0" lang="en-US"/>
              <a:t> heart rates</a:t>
            </a:r>
          </a:p>
          <a:p>
            <a:pPr lvl="0"/>
            <a:r>
              <a:rPr dirty="0" lang="en-US"/>
              <a:t>Descent of the presenting part</a:t>
            </a:r>
          </a:p>
          <a:p>
            <a:endParaRPr dirty="0" lang="en-US"/>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631" name=""/>
        <p:cNvGrpSpPr/>
        <p:nvPr/>
      </p:nvGrpSpPr>
      <p:grpSpPr>
        <a:xfrm>
          <a:off x="0" y="0"/>
          <a:ext cx="0" cy="0"/>
          <a:chOff x="0" y="0"/>
          <a:chExt cx="0" cy="0"/>
        </a:xfrm>
      </p:grpSpPr>
      <p:sp>
        <p:nvSpPr>
          <p:cNvPr id="1049106"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107" name="Content Placeholder 2"/>
          <p:cNvSpPr>
            <a:spLocks noGrp="1"/>
          </p:cNvSpPr>
          <p:nvPr>
            <p:ph idx="1"/>
          </p:nvPr>
        </p:nvSpPr>
        <p:spPr/>
        <p:txBody>
          <a:bodyPr>
            <a:normAutofit fontScale="77500" lnSpcReduction="20000"/>
          </a:bodyPr>
          <a:p>
            <a:r>
              <a:rPr dirty="0" lang="en-US"/>
              <a:t>A vaginal </a:t>
            </a:r>
            <a:r>
              <a:rPr dirty="0" lang="en-US" smtClean="0"/>
              <a:t>examination</a:t>
            </a:r>
          </a:p>
          <a:p>
            <a:r>
              <a:rPr dirty="0" lang="en-US" smtClean="0"/>
              <a:t> </a:t>
            </a:r>
            <a:r>
              <a:rPr dirty="0" lang="en-US"/>
              <a:t>The urine is tested every two hours for sugar, acetone and albumin. If there is </a:t>
            </a:r>
            <a:r>
              <a:rPr dirty="0" lang="en-US" err="1"/>
              <a:t>foetal</a:t>
            </a:r>
            <a:r>
              <a:rPr dirty="0" lang="en-US"/>
              <a:t> or maternal distress in the first stage of </a:t>
            </a:r>
            <a:r>
              <a:rPr dirty="0" lang="en-US" err="1"/>
              <a:t>labour</a:t>
            </a:r>
            <a:r>
              <a:rPr dirty="0" lang="en-US"/>
              <a:t>, the mother is prepared for caesarean section. However, if the mother is in the second stage or nearing second stage and contracting and dilating well, the delivery can be assisted by vacuum extraction.</a:t>
            </a:r>
          </a:p>
          <a:p>
            <a:r>
              <a:rPr dirty="0" lang="en-US"/>
              <a:t>The possibility of post partum </a:t>
            </a:r>
            <a:r>
              <a:rPr dirty="0" lang="en-US" err="1"/>
              <a:t>haemorrhage</a:t>
            </a:r>
            <a:r>
              <a:rPr dirty="0" lang="en-US"/>
              <a:t> should be kept in </a:t>
            </a:r>
            <a:r>
              <a:rPr dirty="0" lang="en-US" smtClean="0"/>
              <a:t>mind Hence AMSTEL</a:t>
            </a:r>
            <a:endParaRPr dirty="0" lang="en-US"/>
          </a:p>
          <a:p>
            <a:pPr indent="0" marL="0">
              <a:buNone/>
            </a:pPr>
            <a:r>
              <a:rPr b="1" dirty="0" lang="en-US" smtClean="0"/>
              <a:t>NB… read and make notes on </a:t>
            </a:r>
            <a:r>
              <a:rPr b="1" dirty="0" lang="en-US" err="1" smtClean="0"/>
              <a:t>incoordinate</a:t>
            </a:r>
            <a:r>
              <a:rPr b="1" dirty="0" lang="en-US" smtClean="0"/>
              <a:t> uterine action, hypertonic lower uterine , colicky uterus/spurious uterus</a:t>
            </a:r>
            <a:r>
              <a:rPr b="1" dirty="0" lang="en-US"/>
              <a:t> </a:t>
            </a:r>
            <a:r>
              <a:rPr b="1" dirty="0" lang="en-US" smtClean="0"/>
              <a:t>and cervical </a:t>
            </a:r>
            <a:r>
              <a:rPr b="1" dirty="0" lang="en-US" err="1" smtClean="0"/>
              <a:t>distocia</a:t>
            </a:r>
            <a:endParaRPr dirty="0" lang="en-US"/>
          </a:p>
          <a:p>
            <a:endParaRPr dirty="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401" name=""/>
        <p:cNvGrpSpPr/>
        <p:nvPr/>
      </p:nvGrpSpPr>
      <p:grpSpPr>
        <a:xfrm>
          <a:off x="0" y="0"/>
          <a:ext cx="0" cy="0"/>
          <a:chOff x="0" y="0"/>
          <a:chExt cx="0" cy="0"/>
        </a:xfrm>
      </p:grpSpPr>
      <p:sp>
        <p:nvSpPr>
          <p:cNvPr id="1048660"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61" name="Content Placeholder 2"/>
          <p:cNvSpPr>
            <a:spLocks noGrp="1"/>
          </p:cNvSpPr>
          <p:nvPr>
            <p:ph idx="1"/>
          </p:nvPr>
        </p:nvSpPr>
        <p:spPr>
          <a:xfrm>
            <a:off x="838200" y="1219200"/>
            <a:ext cx="7848127" cy="4907513"/>
          </a:xfrm>
        </p:spPr>
        <p:txBody>
          <a:bodyPr>
            <a:normAutofit fontScale="93750" lnSpcReduction="20000"/>
          </a:bodyPr>
          <a:p>
            <a:r>
              <a:rPr dirty="0" lang="en-US" smtClean="0"/>
              <a:t>Life threatening complications can still occur after delivery. Monitor carefully until the patient is clearly recovering. </a:t>
            </a:r>
          </a:p>
          <a:p>
            <a:r>
              <a:rPr dirty="0" lang="en-US" smtClean="0"/>
              <a:t>Consider referral of women who have: </a:t>
            </a:r>
          </a:p>
          <a:p>
            <a:pPr>
              <a:buFontTx/>
              <a:buChar char="-"/>
            </a:pPr>
            <a:r>
              <a:rPr dirty="0" lang="en-US" smtClean="0"/>
              <a:t>Oliguria (less than 500 ml urine output in 24 hours) that persists for 48 hours after delivery</a:t>
            </a:r>
          </a:p>
          <a:p>
            <a:pPr>
              <a:buFontTx/>
              <a:buChar char="-"/>
            </a:pPr>
            <a:r>
              <a:rPr dirty="0" lang="en-US" smtClean="0"/>
              <a:t>Coagulation failure (e.g. coagulopathy or </a:t>
            </a:r>
            <a:r>
              <a:rPr dirty="0" lang="en-US" err="1" smtClean="0"/>
              <a:t>haemolysis</a:t>
            </a:r>
            <a:r>
              <a:rPr dirty="0" lang="en-US" smtClean="0"/>
              <a:t>, elevated liver enzymes and low platelets (HELLP) syndrome) </a:t>
            </a:r>
          </a:p>
          <a:p>
            <a:pPr indent="0" marL="0">
              <a:buNone/>
            </a:pPr>
            <a:r>
              <a:rPr dirty="0" lang="en-US" smtClean="0"/>
              <a:t>- Persistent coma lasting more than 24 hours after convulsion.</a:t>
            </a:r>
            <a:endParaRPr dirty="0" lang="en-US"/>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632" name=""/>
        <p:cNvGrpSpPr/>
        <p:nvPr/>
      </p:nvGrpSpPr>
      <p:grpSpPr>
        <a:xfrm>
          <a:off x="0" y="0"/>
          <a:ext cx="0" cy="0"/>
          <a:chOff x="0" y="0"/>
          <a:chExt cx="0" cy="0"/>
        </a:xfrm>
      </p:grpSpPr>
      <p:sp>
        <p:nvSpPr>
          <p:cNvPr id="1049108" name="Title 1"/>
          <p:cNvSpPr>
            <a:spLocks noGrp="1"/>
          </p:cNvSpPr>
          <p:nvPr>
            <p:ph type="title"/>
          </p:nvPr>
        </p:nvSpPr>
        <p:spPr/>
        <p:txBody>
          <a:bodyPr>
            <a:normAutofit fontScale="90000"/>
          </a:bodyPr>
          <a:p>
            <a:r>
              <a:rPr b="1" dirty="0" lang="en-US"/>
              <a:t>Precipitate </a:t>
            </a:r>
            <a:r>
              <a:rPr b="1" dirty="0" lang="en-US" err="1"/>
              <a:t>Labour</a:t>
            </a:r>
            <a:r>
              <a:rPr b="1" dirty="0" lang="en-US"/>
              <a:t> </a:t>
            </a:r>
            <a:r>
              <a:rPr dirty="0" lang="en-US"/>
              <a:t/>
            </a:r>
            <a:br>
              <a:rPr dirty="0" lang="en-US"/>
            </a:br>
            <a:endParaRPr dirty="0" lang="en-US"/>
          </a:p>
        </p:txBody>
      </p:sp>
      <p:sp>
        <p:nvSpPr>
          <p:cNvPr id="1049109" name="Content Placeholder 2"/>
          <p:cNvSpPr>
            <a:spLocks noGrp="1"/>
          </p:cNvSpPr>
          <p:nvPr>
            <p:ph idx="1"/>
          </p:nvPr>
        </p:nvSpPr>
        <p:spPr/>
        <p:txBody>
          <a:bodyPr>
            <a:normAutofit fontScale="92500" lnSpcReduction="10000"/>
          </a:bodyPr>
          <a:p>
            <a:r>
              <a:rPr dirty="0" lang="en-US"/>
              <a:t>T</a:t>
            </a:r>
            <a:r>
              <a:rPr dirty="0" lang="en-US" smtClean="0"/>
              <a:t>he </a:t>
            </a:r>
            <a:r>
              <a:rPr dirty="0" lang="en-US"/>
              <a:t>contractions are strong and frequent from the onset of </a:t>
            </a:r>
            <a:r>
              <a:rPr dirty="0" lang="en-US" err="1"/>
              <a:t>labour</a:t>
            </a:r>
            <a:r>
              <a:rPr dirty="0" lang="en-US"/>
              <a:t>. This results in an abnormally rapid progress of </a:t>
            </a:r>
            <a:r>
              <a:rPr dirty="0" lang="en-US" err="1"/>
              <a:t>labour</a:t>
            </a:r>
            <a:r>
              <a:rPr dirty="0" lang="en-US"/>
              <a:t> and delivery may occur within an </a:t>
            </a:r>
            <a:r>
              <a:rPr dirty="0" lang="en-US" smtClean="0"/>
              <a:t>hour to three hours </a:t>
            </a:r>
            <a:r>
              <a:rPr dirty="0" lang="en-US"/>
              <a:t>from the onset of </a:t>
            </a:r>
            <a:r>
              <a:rPr dirty="0" lang="en-US" err="1"/>
              <a:t>labour</a:t>
            </a:r>
            <a:r>
              <a:rPr dirty="0" lang="en-US" smtClean="0"/>
              <a:t>.</a:t>
            </a:r>
          </a:p>
          <a:p>
            <a:r>
              <a:rPr dirty="0" lang="en-US" smtClean="0"/>
              <a:t> </a:t>
            </a:r>
            <a:r>
              <a:rPr b="1" dirty="0" i="1" lang="en-US"/>
              <a:t>Remember: Precipitate </a:t>
            </a:r>
            <a:r>
              <a:rPr b="1" dirty="0" i="1" lang="en-US" err="1"/>
              <a:t>labour</a:t>
            </a:r>
            <a:r>
              <a:rPr b="1" dirty="0" i="1" lang="en-US"/>
              <a:t> tends to recur. Therefore, with future pregnancies the mother needs to be admitted early into hospital for safe delivery.</a:t>
            </a:r>
            <a:endParaRPr dirty="0" lang="en-US"/>
          </a:p>
          <a:p>
            <a:pPr indent="0" marL="0">
              <a:buNone/>
            </a:pPr>
            <a:r>
              <a:rPr b="1" dirty="0" lang="en-US"/>
              <a:t> </a:t>
            </a:r>
            <a:endParaRPr dirty="0" lang="en-US"/>
          </a:p>
          <a:p>
            <a:endParaRPr dirty="0" lang="en-US"/>
          </a:p>
          <a:p>
            <a:pPr indent="0" marL="0">
              <a:buNone/>
            </a:pPr>
            <a:endParaRPr dirty="0" lang="en-US"/>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633" name=""/>
        <p:cNvGrpSpPr/>
        <p:nvPr/>
      </p:nvGrpSpPr>
      <p:grpSpPr>
        <a:xfrm>
          <a:off x="0" y="0"/>
          <a:ext cx="0" cy="0"/>
          <a:chOff x="0" y="0"/>
          <a:chExt cx="0" cy="0"/>
        </a:xfrm>
      </p:grpSpPr>
      <p:sp>
        <p:nvSpPr>
          <p:cNvPr id="1049110"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111" name="Content Placeholder 2"/>
          <p:cNvSpPr>
            <a:spLocks noGrp="1"/>
          </p:cNvSpPr>
          <p:nvPr>
            <p:ph idx="1"/>
          </p:nvPr>
        </p:nvSpPr>
        <p:spPr/>
        <p:txBody>
          <a:bodyPr>
            <a:normAutofit fontScale="77500" lnSpcReduction="20000"/>
          </a:bodyPr>
          <a:p>
            <a:pPr indent="0" marL="0">
              <a:buNone/>
            </a:pPr>
            <a:r>
              <a:rPr b="1" dirty="0" i="1" lang="en-US"/>
              <a:t>Maternal complications </a:t>
            </a:r>
            <a:endParaRPr dirty="0" lang="en-US" smtClean="0"/>
          </a:p>
          <a:p>
            <a:r>
              <a:rPr dirty="0" lang="en-US" smtClean="0"/>
              <a:t>cervical </a:t>
            </a:r>
            <a:r>
              <a:rPr dirty="0" lang="en-US"/>
              <a:t>and </a:t>
            </a:r>
            <a:r>
              <a:rPr dirty="0" lang="en-US" err="1"/>
              <a:t>perenial</a:t>
            </a:r>
            <a:r>
              <a:rPr dirty="0" lang="en-US"/>
              <a:t> lacerations. </a:t>
            </a:r>
            <a:endParaRPr dirty="0" lang="en-US" smtClean="0"/>
          </a:p>
          <a:p>
            <a:r>
              <a:rPr dirty="0" lang="en-US" smtClean="0"/>
              <a:t>The </a:t>
            </a:r>
            <a:r>
              <a:rPr dirty="0" lang="en-US"/>
              <a:t>uterus may fail to contract during the third stage of </a:t>
            </a:r>
            <a:r>
              <a:rPr dirty="0" lang="en-US" err="1"/>
              <a:t>labour</a:t>
            </a:r>
            <a:r>
              <a:rPr dirty="0" lang="en-US"/>
              <a:t>, leading to a retained placenta. </a:t>
            </a:r>
            <a:endParaRPr dirty="0" lang="en-US" smtClean="0"/>
          </a:p>
          <a:p>
            <a:r>
              <a:rPr dirty="0" lang="en-US" smtClean="0"/>
              <a:t>Post </a:t>
            </a:r>
            <a:r>
              <a:rPr dirty="0" lang="en-US"/>
              <a:t>partum </a:t>
            </a:r>
            <a:r>
              <a:rPr dirty="0" lang="en-US" err="1"/>
              <a:t>haemorrhage</a:t>
            </a:r>
            <a:r>
              <a:rPr dirty="0" lang="en-US" smtClean="0"/>
              <a:t>,</a:t>
            </a:r>
          </a:p>
          <a:p>
            <a:r>
              <a:rPr dirty="0" lang="en-US" smtClean="0"/>
              <a:t> </a:t>
            </a:r>
            <a:r>
              <a:rPr dirty="0" lang="en-US"/>
              <a:t>uterine inversion, </a:t>
            </a:r>
            <a:endParaRPr dirty="0" lang="en-US" smtClean="0"/>
          </a:p>
          <a:p>
            <a:r>
              <a:rPr dirty="0" lang="en-US" smtClean="0"/>
              <a:t>shock </a:t>
            </a:r>
            <a:r>
              <a:rPr dirty="0" lang="en-US"/>
              <a:t>and collapse may occur due to sudden relief of pressure.</a:t>
            </a:r>
          </a:p>
          <a:p>
            <a:pPr indent="0" marL="0">
              <a:buNone/>
            </a:pPr>
            <a:r>
              <a:rPr b="1" dirty="0" i="1" lang="en-US" err="1"/>
              <a:t>Foetal</a:t>
            </a:r>
            <a:r>
              <a:rPr b="1" dirty="0" i="1" lang="en-US"/>
              <a:t> complications </a:t>
            </a:r>
            <a:endParaRPr dirty="0" lang="en-US" smtClean="0"/>
          </a:p>
          <a:p>
            <a:r>
              <a:rPr dirty="0" lang="en-US" smtClean="0"/>
              <a:t> </a:t>
            </a:r>
            <a:r>
              <a:rPr dirty="0" lang="en-US" err="1"/>
              <a:t>foetal</a:t>
            </a:r>
            <a:r>
              <a:rPr dirty="0" lang="en-US"/>
              <a:t> </a:t>
            </a:r>
            <a:r>
              <a:rPr dirty="0" lang="en-US" smtClean="0"/>
              <a:t>hypoxia</a:t>
            </a:r>
          </a:p>
          <a:p>
            <a:r>
              <a:rPr dirty="0" lang="en-US" smtClean="0"/>
              <a:t>intracranial </a:t>
            </a:r>
            <a:r>
              <a:rPr dirty="0" lang="en-US" err="1"/>
              <a:t>haemorrhage</a:t>
            </a:r>
            <a:r>
              <a:rPr dirty="0" lang="en-US"/>
              <a:t>. </a:t>
            </a:r>
            <a:endParaRPr dirty="0" lang="en-US" smtClean="0"/>
          </a:p>
          <a:p>
            <a:r>
              <a:rPr dirty="0" lang="en-US" smtClean="0"/>
              <a:t>Asphyxia</a:t>
            </a:r>
            <a:endParaRPr dirty="0" 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634" name=""/>
        <p:cNvGrpSpPr/>
        <p:nvPr/>
      </p:nvGrpSpPr>
      <p:grpSpPr>
        <a:xfrm>
          <a:off x="0" y="0"/>
          <a:ext cx="0" cy="0"/>
          <a:chOff x="0" y="0"/>
          <a:chExt cx="0" cy="0"/>
        </a:xfrm>
      </p:grpSpPr>
      <p:sp>
        <p:nvSpPr>
          <p:cNvPr id="1049112" name="Rectangle 2"/>
          <p:cNvSpPr>
            <a:spLocks noGrp="1" noChangeArrowheads="1"/>
          </p:cNvSpPr>
          <p:nvPr>
            <p:ph type="title"/>
          </p:nvPr>
        </p:nvSpPr>
        <p:spPr>
          <a:xfrm>
            <a:off x="612775" y="228600"/>
            <a:ext cx="8153400" cy="990600"/>
          </a:xfrm>
        </p:spPr>
        <p:txBody>
          <a:bodyPr/>
          <a:p>
            <a:pPr eaLnBrk="1" hangingPunct="1"/>
            <a:r>
              <a:rPr b="1" dirty="0" i="1" lang="en-US" smtClean="0"/>
              <a:t>Preterm labor</a:t>
            </a:r>
          </a:p>
        </p:txBody>
      </p:sp>
      <p:sp>
        <p:nvSpPr>
          <p:cNvPr id="1049113" name="Rectangle 3"/>
          <p:cNvSpPr>
            <a:spLocks noGrp="1" noChangeArrowheads="1"/>
          </p:cNvSpPr>
          <p:nvPr>
            <p:ph idx="1"/>
          </p:nvPr>
        </p:nvSpPr>
        <p:spPr>
          <a:xfrm>
            <a:off x="612775" y="1600200"/>
            <a:ext cx="8153400" cy="4495800"/>
          </a:xfrm>
        </p:spPr>
        <p:txBody>
          <a:bodyPr>
            <a:normAutofit/>
          </a:bodyPr>
          <a:p>
            <a:pPr eaLnBrk="1" hangingPunct="1"/>
            <a:r>
              <a:rPr dirty="0" lang="en-US" smtClean="0"/>
              <a:t>Definition: regular contractions and cervical change prior to 37 </a:t>
            </a:r>
            <a:r>
              <a:rPr dirty="0" lang="en-US" err="1" smtClean="0"/>
              <a:t>wks</a:t>
            </a:r>
            <a:r>
              <a:rPr dirty="0" lang="en-US" smtClean="0"/>
              <a:t> and after 28wks</a:t>
            </a:r>
          </a:p>
          <a:p>
            <a:pPr eaLnBrk="1" hangingPunct="1" indent="0" marL="0">
              <a:buNone/>
            </a:pPr>
            <a:r>
              <a:rPr b="1" dirty="0" i="1" lang="en-US" smtClean="0"/>
              <a:t>Classifications</a:t>
            </a:r>
            <a:r>
              <a:rPr dirty="0" lang="en-US" smtClean="0"/>
              <a:t> </a:t>
            </a:r>
          </a:p>
          <a:p>
            <a:r>
              <a:rPr dirty="0" lang="en-US"/>
              <a:t>extremely preterm (&lt;28 weeks)</a:t>
            </a:r>
          </a:p>
          <a:p>
            <a:r>
              <a:rPr dirty="0" lang="en-US"/>
              <a:t>very preterm (28 to &lt;32 weeks)</a:t>
            </a:r>
          </a:p>
          <a:p>
            <a:r>
              <a:rPr dirty="0" lang="en-US"/>
              <a:t>moderate to late preterm (32 to &lt;37 weeks).</a:t>
            </a:r>
            <a:endParaRPr dirty="0" lang="en-US" smtClean="0"/>
          </a:p>
        </p:txBody>
      </p:sp>
    </p:spTree>
  </p:cSld>
  <p:clrMapOvr>
    <a:masterClrMapping/>
  </p:clrMapOvr>
  <p:transition spd="slow"/>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637" name=""/>
        <p:cNvGrpSpPr/>
        <p:nvPr/>
      </p:nvGrpSpPr>
      <p:grpSpPr>
        <a:xfrm>
          <a:off x="0" y="0"/>
          <a:ext cx="0" cy="0"/>
          <a:chOff x="0" y="0"/>
          <a:chExt cx="0" cy="0"/>
        </a:xfrm>
      </p:grpSpPr>
      <p:sp>
        <p:nvSpPr>
          <p:cNvPr id="1049117" name="Title 1"/>
          <p:cNvSpPr>
            <a:spLocks noGrp="1"/>
          </p:cNvSpPr>
          <p:nvPr>
            <p:ph type="title"/>
          </p:nvPr>
        </p:nvSpPr>
        <p:spPr>
          <a:xfrm>
            <a:off x="612775" y="228600"/>
            <a:ext cx="8153400" cy="990600"/>
          </a:xfrm>
        </p:spPr>
        <p:txBody>
          <a:bodyPr/>
          <a:p>
            <a:r>
              <a:rPr b="1" dirty="0" i="1" lang="en-US" smtClean="0"/>
              <a:t>Risks Factors Of Preterm Labor</a:t>
            </a:r>
          </a:p>
        </p:txBody>
      </p:sp>
      <p:sp>
        <p:nvSpPr>
          <p:cNvPr id="1049118" name="Content Placeholder 2"/>
          <p:cNvSpPr>
            <a:spLocks noGrp="1"/>
          </p:cNvSpPr>
          <p:nvPr>
            <p:ph idx="1"/>
          </p:nvPr>
        </p:nvSpPr>
        <p:spPr>
          <a:xfrm>
            <a:off x="612775" y="1600200"/>
            <a:ext cx="8153400" cy="4495800"/>
          </a:xfrm>
        </p:spPr>
        <p:txBody>
          <a:bodyPr>
            <a:normAutofit fontScale="92500" lnSpcReduction="20000"/>
          </a:bodyPr>
          <a:p>
            <a:r>
              <a:rPr dirty="0" lang="en-US" smtClean="0"/>
              <a:t>Smoking</a:t>
            </a:r>
          </a:p>
          <a:p>
            <a:r>
              <a:rPr dirty="0" lang="en-US" smtClean="0"/>
              <a:t>Not getting good prenatal care</a:t>
            </a:r>
          </a:p>
          <a:p>
            <a:r>
              <a:rPr dirty="0" lang="en-US" smtClean="0"/>
              <a:t>Drinking alcohol or use of drug abuse</a:t>
            </a:r>
          </a:p>
          <a:p>
            <a:r>
              <a:rPr dirty="0" lang="en-US" smtClean="0"/>
              <a:t>Having health conditions, such as high blood pressure, preeclampsia, diabetes, blood clotting disorders, or infections</a:t>
            </a:r>
          </a:p>
          <a:p>
            <a:r>
              <a:rPr dirty="0" lang="en-US"/>
              <a:t>Being pregnant with a baby that has certain birth defects</a:t>
            </a:r>
          </a:p>
          <a:p>
            <a:r>
              <a:rPr dirty="0" lang="en-US" smtClean="0"/>
              <a:t>Multiple pregnancies</a:t>
            </a:r>
          </a:p>
          <a:p>
            <a:r>
              <a:rPr dirty="0" lang="en-US" smtClean="0"/>
              <a:t>A </a:t>
            </a:r>
            <a:r>
              <a:rPr dirty="0" lang="en-US"/>
              <a:t>family or personal history of premature labor</a:t>
            </a:r>
            <a:endParaRPr dirty="0" lang="en-US" smtClean="0"/>
          </a:p>
          <a:p>
            <a:endParaRPr dirty="0" lang="en-US" smtClean="0"/>
          </a:p>
        </p:txBody>
      </p:sp>
    </p:spTree>
  </p:cSld>
  <p:clrMapOvr>
    <a:masterClrMapping/>
  </p:clrMapOvr>
  <p:transition spd="slow"/>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638" name=""/>
        <p:cNvGrpSpPr/>
        <p:nvPr/>
      </p:nvGrpSpPr>
      <p:grpSpPr>
        <a:xfrm>
          <a:off x="0" y="0"/>
          <a:ext cx="0" cy="0"/>
          <a:chOff x="0" y="0"/>
          <a:chExt cx="0" cy="0"/>
        </a:xfrm>
      </p:grpSpPr>
      <p:sp>
        <p:nvSpPr>
          <p:cNvPr id="1049119" name="Rectangle 2"/>
          <p:cNvSpPr>
            <a:spLocks noGrp="1" noChangeArrowheads="1"/>
          </p:cNvSpPr>
          <p:nvPr>
            <p:ph type="title"/>
          </p:nvPr>
        </p:nvSpPr>
        <p:spPr>
          <a:xfrm>
            <a:off x="612775" y="228600"/>
            <a:ext cx="8153400" cy="990600"/>
          </a:xfrm>
        </p:spPr>
        <p:txBody>
          <a:bodyPr/>
          <a:p>
            <a:pPr eaLnBrk="1" hangingPunct="1"/>
            <a:r>
              <a:rPr b="1" dirty="0" i="1" lang="en-US" smtClean="0"/>
              <a:t>Preterm labor causes</a:t>
            </a:r>
          </a:p>
        </p:txBody>
      </p:sp>
      <p:sp>
        <p:nvSpPr>
          <p:cNvPr id="1049120" name="Rectangle 3"/>
          <p:cNvSpPr>
            <a:spLocks noGrp="1" noChangeArrowheads="1"/>
          </p:cNvSpPr>
          <p:nvPr>
            <p:ph idx="1"/>
          </p:nvPr>
        </p:nvSpPr>
        <p:spPr>
          <a:xfrm>
            <a:off x="612775" y="1600200"/>
            <a:ext cx="8153400" cy="4495800"/>
          </a:xfrm>
        </p:spPr>
        <p:txBody>
          <a:bodyPr>
            <a:normAutofit lnSpcReduction="10000"/>
          </a:bodyPr>
          <a:p>
            <a:pPr eaLnBrk="1" hangingPunct="1"/>
            <a:r>
              <a:rPr lang="en-US" smtClean="0"/>
              <a:t>4 basic causes</a:t>
            </a:r>
          </a:p>
          <a:p>
            <a:pPr eaLnBrk="1" hangingPunct="1" lvl="1"/>
            <a:r>
              <a:rPr lang="en-US" smtClean="0"/>
              <a:t>infection</a:t>
            </a:r>
          </a:p>
          <a:p>
            <a:pPr eaLnBrk="1" hangingPunct="1" lvl="1"/>
            <a:r>
              <a:rPr lang="en-US" smtClean="0"/>
              <a:t>bleeding/abruption/thrombophilia</a:t>
            </a:r>
          </a:p>
          <a:p>
            <a:pPr eaLnBrk="1" hangingPunct="1" lvl="1"/>
            <a:r>
              <a:rPr lang="en-US" smtClean="0"/>
              <a:t>incompetent cervix</a:t>
            </a:r>
          </a:p>
          <a:p>
            <a:pPr eaLnBrk="1" hangingPunct="1" lvl="1"/>
            <a:r>
              <a:rPr lang="en-US" smtClean="0"/>
              <a:t>Multiple gestation</a:t>
            </a:r>
          </a:p>
          <a:p>
            <a:pPr eaLnBrk="1" hangingPunct="1"/>
            <a:r>
              <a:rPr lang="en-US" smtClean="0"/>
              <a:t>Note that the first two are also most common causes of PPROM</a:t>
            </a:r>
          </a:p>
          <a:p>
            <a:pPr eaLnBrk="1" hangingPunct="1"/>
            <a:r>
              <a:rPr lang="en-US" smtClean="0"/>
              <a:t>These causes can be classified as spontaneous or elective</a:t>
            </a:r>
          </a:p>
          <a:p>
            <a:pPr eaLnBrk="1" hangingPunct="1" lvl="1"/>
            <a:endParaRPr lang="en-US" smtClean="0"/>
          </a:p>
        </p:txBody>
      </p:sp>
    </p:spTree>
  </p:cSld>
  <p:clrMapOvr>
    <a:masterClrMapping/>
  </p:clrMapOvr>
  <p:transition spd="slow"/>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641" name=""/>
        <p:cNvGrpSpPr/>
        <p:nvPr/>
      </p:nvGrpSpPr>
      <p:grpSpPr>
        <a:xfrm>
          <a:off x="0" y="0"/>
          <a:ext cx="0" cy="0"/>
          <a:chOff x="0" y="0"/>
          <a:chExt cx="0" cy="0"/>
        </a:xfrm>
      </p:grpSpPr>
      <p:sp>
        <p:nvSpPr>
          <p:cNvPr id="1049124" name="Title 3"/>
          <p:cNvSpPr>
            <a:spLocks noGrp="1"/>
          </p:cNvSpPr>
          <p:nvPr>
            <p:ph type="title"/>
          </p:nvPr>
        </p:nvSpPr>
        <p:spPr/>
        <p:txBody>
          <a:bodyPr/>
          <a:p>
            <a:pPr eaLnBrk="1" hangingPunct="1"/>
            <a:r>
              <a:rPr b="1" dirty="0" i="1" lang="en-US" smtClean="0"/>
              <a:t>Causes</a:t>
            </a:r>
            <a:r>
              <a:rPr dirty="0" lang="en-US" smtClean="0"/>
              <a:t> </a:t>
            </a:r>
          </a:p>
        </p:txBody>
      </p:sp>
      <p:sp>
        <p:nvSpPr>
          <p:cNvPr id="1049125" name="Content Placeholder 4"/>
          <p:cNvSpPr>
            <a:spLocks noGrp="1"/>
          </p:cNvSpPr>
          <p:nvPr>
            <p:ph sz="half" idx="1"/>
          </p:nvPr>
        </p:nvSpPr>
        <p:spPr>
          <a:xfrm>
            <a:off x="609600" y="1589088"/>
            <a:ext cx="3886200" cy="4572000"/>
          </a:xfrm>
        </p:spPr>
        <p:txBody>
          <a:bodyPr>
            <a:normAutofit fontScale="92500" lnSpcReduction="10000"/>
          </a:bodyPr>
          <a:p>
            <a:pPr eaLnBrk="1" fontAlgn="auto" hangingPunct="1" indent="-320040" marL="320040">
              <a:spcAft>
                <a:spcPts val="0"/>
              </a:spcAft>
              <a:buFontTx/>
              <a:buNone/>
            </a:pPr>
            <a:r>
              <a:rPr b="1" lang="en-US" smtClean="0"/>
              <a:t>Spontaneous causes</a:t>
            </a:r>
          </a:p>
          <a:p>
            <a:pPr eaLnBrk="1" fontAlgn="auto" hangingPunct="1" indent="-320040" marL="320040">
              <a:spcAft>
                <a:spcPts val="0"/>
              </a:spcAft>
              <a:buFont typeface="Wingdings"/>
              <a:buChar char=""/>
            </a:pPr>
            <a:r>
              <a:rPr lang="en-US" smtClean="0"/>
              <a:t>Multiple gestation</a:t>
            </a:r>
          </a:p>
          <a:p>
            <a:pPr eaLnBrk="1" fontAlgn="auto" hangingPunct="1" indent="-320040" marL="320040">
              <a:spcAft>
                <a:spcPts val="0"/>
              </a:spcAft>
              <a:buFont typeface="Wingdings"/>
              <a:buChar char=""/>
            </a:pPr>
            <a:r>
              <a:rPr lang="en-US" smtClean="0"/>
              <a:t>Macrosomia</a:t>
            </a:r>
          </a:p>
          <a:p>
            <a:pPr eaLnBrk="1" fontAlgn="auto" hangingPunct="1" indent="-320040" marL="320040">
              <a:spcAft>
                <a:spcPts val="0"/>
              </a:spcAft>
              <a:buFont typeface="Wingdings"/>
              <a:buChar char=""/>
            </a:pPr>
            <a:r>
              <a:rPr lang="en-US" smtClean="0"/>
              <a:t>PROM(infxns)</a:t>
            </a:r>
          </a:p>
          <a:p>
            <a:pPr eaLnBrk="1" fontAlgn="auto" hangingPunct="1" indent="-320040" marL="320040">
              <a:spcAft>
                <a:spcPts val="0"/>
              </a:spcAft>
              <a:buFont typeface="Wingdings"/>
              <a:buChar char=""/>
            </a:pPr>
            <a:r>
              <a:rPr lang="en-US" smtClean="0"/>
              <a:t>Short stature</a:t>
            </a:r>
          </a:p>
          <a:p>
            <a:pPr eaLnBrk="1" fontAlgn="auto" hangingPunct="1" indent="-320040" marL="320040">
              <a:spcAft>
                <a:spcPts val="0"/>
              </a:spcAft>
              <a:buFont typeface="Wingdings"/>
              <a:buChar char=""/>
            </a:pPr>
            <a:r>
              <a:rPr lang="en-US" smtClean="0"/>
              <a:t>Maternal age/parity</a:t>
            </a:r>
          </a:p>
          <a:p>
            <a:pPr eaLnBrk="1" fontAlgn="auto" hangingPunct="1" indent="-320040" marL="320040">
              <a:spcAft>
                <a:spcPts val="0"/>
              </a:spcAft>
              <a:buFont typeface="Wingdings"/>
              <a:buChar char=""/>
            </a:pPr>
            <a:r>
              <a:rPr lang="en-US" smtClean="0"/>
              <a:t>Cervical incompetence</a:t>
            </a:r>
          </a:p>
          <a:p>
            <a:pPr eaLnBrk="1" fontAlgn="auto" hangingPunct="1" indent="-320040" marL="320040">
              <a:spcAft>
                <a:spcPts val="0"/>
              </a:spcAft>
              <a:buFont typeface="Wingdings"/>
              <a:buChar char=""/>
            </a:pPr>
            <a:r>
              <a:rPr lang="en-US" smtClean="0"/>
              <a:t>Poor social circumstances</a:t>
            </a:r>
          </a:p>
          <a:p>
            <a:pPr eaLnBrk="1" fontAlgn="auto" hangingPunct="1" indent="-320040" marL="320040">
              <a:spcAft>
                <a:spcPts val="0"/>
              </a:spcAft>
              <a:buFont typeface="Wingdings"/>
              <a:buChar char=""/>
            </a:pPr>
            <a:r>
              <a:rPr lang="en-US" smtClean="0"/>
              <a:t>hyperpyrexia</a:t>
            </a:r>
          </a:p>
        </p:txBody>
      </p:sp>
      <p:sp>
        <p:nvSpPr>
          <p:cNvPr id="1049126" name="Content Placeholder 5"/>
          <p:cNvSpPr>
            <a:spLocks noGrp="1"/>
          </p:cNvSpPr>
          <p:nvPr>
            <p:ph sz="half" idx="2"/>
          </p:nvPr>
        </p:nvSpPr>
        <p:spPr>
          <a:xfrm>
            <a:off x="4845050" y="1589088"/>
            <a:ext cx="3886200" cy="4572000"/>
          </a:xfrm>
        </p:spPr>
        <p:txBody>
          <a:bodyPr>
            <a:normAutofit fontScale="92500" lnSpcReduction="10000"/>
          </a:bodyPr>
          <a:p>
            <a:pPr eaLnBrk="1" fontAlgn="auto" hangingPunct="1" indent="-320040" marL="320040">
              <a:spcAft>
                <a:spcPts val="0"/>
              </a:spcAft>
              <a:buFontTx/>
              <a:buNone/>
            </a:pPr>
            <a:r>
              <a:rPr b="1" lang="en-US" smtClean="0"/>
              <a:t>Elective causes </a:t>
            </a:r>
          </a:p>
          <a:p>
            <a:pPr eaLnBrk="1" fontAlgn="auto" hangingPunct="1" indent="-320040" marL="320040">
              <a:spcAft>
                <a:spcPts val="0"/>
              </a:spcAft>
              <a:buFont typeface="Wingdings"/>
              <a:buChar char=""/>
            </a:pPr>
            <a:r>
              <a:rPr lang="en-US" smtClean="0"/>
              <a:t>PIH/PET/</a:t>
            </a:r>
          </a:p>
          <a:p>
            <a:pPr eaLnBrk="1" fontAlgn="auto" hangingPunct="1" indent="-320040" marL="320040">
              <a:spcAft>
                <a:spcPts val="0"/>
              </a:spcAft>
              <a:buFont typeface="Wingdings"/>
              <a:buChar char=""/>
            </a:pPr>
            <a:r>
              <a:rPr lang="en-US" smtClean="0"/>
              <a:t>Maternal diseases</a:t>
            </a:r>
          </a:p>
          <a:p>
            <a:pPr eaLnBrk="1" fontAlgn="auto" hangingPunct="1" indent="-320040" marL="320040">
              <a:spcAft>
                <a:spcPts val="0"/>
              </a:spcAft>
              <a:buFont typeface="Wingdings"/>
              <a:buChar char=""/>
            </a:pPr>
            <a:r>
              <a:rPr lang="en-US" smtClean="0"/>
              <a:t>PP, PA</a:t>
            </a:r>
          </a:p>
          <a:p>
            <a:pPr eaLnBrk="1" fontAlgn="auto" hangingPunct="1" indent="-320040" marL="320040">
              <a:spcAft>
                <a:spcPts val="0"/>
              </a:spcAft>
              <a:buFont typeface="Wingdings"/>
              <a:buChar char=""/>
            </a:pPr>
            <a:r>
              <a:rPr lang="en-US" smtClean="0"/>
              <a:t>IUGR</a:t>
            </a:r>
          </a:p>
          <a:p>
            <a:pPr eaLnBrk="1" fontAlgn="auto" hangingPunct="1" indent="-320040" marL="320040">
              <a:spcAft>
                <a:spcPts val="0"/>
              </a:spcAft>
              <a:buFont typeface="Wingdings"/>
              <a:buChar char=""/>
            </a:pPr>
            <a:r>
              <a:rPr lang="en-US" smtClean="0"/>
              <a:t>Rh incompatibility</a:t>
            </a:r>
          </a:p>
          <a:p>
            <a:pPr eaLnBrk="1" fontAlgn="auto" hangingPunct="1" indent="-320040" marL="320040">
              <a:spcAft>
                <a:spcPts val="0"/>
              </a:spcAft>
              <a:buFont typeface="Wingdings"/>
              <a:buChar char=""/>
            </a:pPr>
            <a:r>
              <a:rPr lang="en-US" smtClean="0"/>
              <a:t>Congenital abnormalities</a:t>
            </a:r>
          </a:p>
          <a:p>
            <a:pPr eaLnBrk="1" fontAlgn="auto" hangingPunct="1" indent="-320040" marL="320040">
              <a:spcAft>
                <a:spcPts val="0"/>
              </a:spcAft>
              <a:buFont typeface="Wingdings"/>
              <a:buChar char=""/>
            </a:pPr>
            <a:r>
              <a:rPr lang="en-US" smtClean="0"/>
              <a:t>Fetal infxns</a:t>
            </a:r>
          </a:p>
          <a:p>
            <a:pPr eaLnBrk="1" fontAlgn="auto" hangingPunct="1" indent="-320040" marL="320040">
              <a:spcAft>
                <a:spcPts val="0"/>
              </a:spcAft>
              <a:buFont typeface="Wingdings"/>
              <a:buChar char=""/>
            </a:pPr>
            <a:endParaRPr lang="en-US" smtClean="0"/>
          </a:p>
        </p:txBody>
      </p:sp>
    </p:spTree>
  </p:cSld>
  <p:clrMapOvr>
    <a:masterClrMapping/>
  </p:clrMapOvr>
  <p:transition spd="slow"/>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642" name=""/>
        <p:cNvGrpSpPr/>
        <p:nvPr/>
      </p:nvGrpSpPr>
      <p:grpSpPr>
        <a:xfrm>
          <a:off x="0" y="0"/>
          <a:ext cx="0" cy="0"/>
          <a:chOff x="0" y="0"/>
          <a:chExt cx="0" cy="0"/>
        </a:xfrm>
      </p:grpSpPr>
      <p:sp>
        <p:nvSpPr>
          <p:cNvPr id="1049127" name="Title 4"/>
          <p:cNvSpPr>
            <a:spLocks noGrp="1"/>
          </p:cNvSpPr>
          <p:nvPr>
            <p:ph type="title"/>
          </p:nvPr>
        </p:nvSpPr>
        <p:spPr>
          <a:xfrm>
            <a:off x="612775" y="228600"/>
            <a:ext cx="8153400" cy="990600"/>
          </a:xfrm>
        </p:spPr>
        <p:txBody>
          <a:bodyPr/>
          <a:p>
            <a:pPr eaLnBrk="1" hangingPunct="1"/>
            <a:r>
              <a:rPr b="1" dirty="0" i="1" lang="en-US" err="1" smtClean="0"/>
              <a:t>Dx</a:t>
            </a:r>
            <a:r>
              <a:rPr b="1" dirty="0" i="1" lang="en-US" smtClean="0"/>
              <a:t> </a:t>
            </a:r>
          </a:p>
        </p:txBody>
      </p:sp>
      <p:sp>
        <p:nvSpPr>
          <p:cNvPr id="1049128" name="Content Placeholder 5"/>
          <p:cNvSpPr>
            <a:spLocks noGrp="1"/>
          </p:cNvSpPr>
          <p:nvPr>
            <p:ph idx="1"/>
          </p:nvPr>
        </p:nvSpPr>
        <p:spPr>
          <a:xfrm>
            <a:off x="612775" y="1600200"/>
            <a:ext cx="8153400" cy="4495800"/>
          </a:xfrm>
        </p:spPr>
        <p:txBody>
          <a:bodyPr/>
          <a:p>
            <a:pPr eaLnBrk="1" hangingPunct="1"/>
            <a:r>
              <a:rPr lang="en-US" smtClean="0"/>
              <a:t>Hx-LMP, EDD</a:t>
            </a:r>
          </a:p>
          <a:p>
            <a:pPr eaLnBrk="1" hangingPunct="1"/>
            <a:r>
              <a:rPr lang="en-US" smtClean="0"/>
              <a:t>Hx of painful uterine contractions occurring after every 10 minutes</a:t>
            </a:r>
          </a:p>
          <a:p>
            <a:pPr eaLnBrk="1" hangingPunct="1"/>
            <a:r>
              <a:rPr lang="en-US" smtClean="0"/>
              <a:t>Evidence of cervical dilatation and effacement</a:t>
            </a:r>
          </a:p>
          <a:p>
            <a:pPr eaLnBrk="1" hangingPunct="1"/>
            <a:r>
              <a:rPr lang="en-US" smtClean="0"/>
              <a:t>US</a:t>
            </a:r>
          </a:p>
        </p:txBody>
      </p:sp>
    </p:spTree>
  </p:cSld>
  <p:clrMapOvr>
    <a:masterClrMapping/>
  </p:clrMapOvr>
  <p:transition spd="slow"/>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643" name=""/>
        <p:cNvGrpSpPr/>
        <p:nvPr/>
      </p:nvGrpSpPr>
      <p:grpSpPr>
        <a:xfrm>
          <a:off x="0" y="0"/>
          <a:ext cx="0" cy="0"/>
          <a:chOff x="0" y="0"/>
          <a:chExt cx="0" cy="0"/>
        </a:xfrm>
      </p:grpSpPr>
      <p:sp>
        <p:nvSpPr>
          <p:cNvPr id="1049129" name="Title 1"/>
          <p:cNvSpPr>
            <a:spLocks noGrp="1"/>
          </p:cNvSpPr>
          <p:nvPr>
            <p:ph type="title"/>
          </p:nvPr>
        </p:nvSpPr>
        <p:spPr>
          <a:xfrm>
            <a:off x="612775" y="228600"/>
            <a:ext cx="8153400" cy="990600"/>
          </a:xfrm>
        </p:spPr>
        <p:txBody>
          <a:bodyPr/>
          <a:p>
            <a:pPr eaLnBrk="1" hangingPunct="1"/>
            <a:r>
              <a:rPr b="1" dirty="0" i="1" lang="en-US" err="1" smtClean="0"/>
              <a:t>DDx</a:t>
            </a:r>
            <a:endParaRPr b="1" dirty="0" i="1" lang="en-US" smtClean="0"/>
          </a:p>
        </p:txBody>
      </p:sp>
      <p:sp>
        <p:nvSpPr>
          <p:cNvPr id="1049130" name="Content Placeholder 2"/>
          <p:cNvSpPr>
            <a:spLocks noGrp="1"/>
          </p:cNvSpPr>
          <p:nvPr>
            <p:ph idx="1"/>
          </p:nvPr>
        </p:nvSpPr>
        <p:spPr>
          <a:xfrm>
            <a:off x="612775" y="1600200"/>
            <a:ext cx="8153400" cy="4495800"/>
          </a:xfrm>
        </p:spPr>
        <p:txBody>
          <a:bodyPr/>
          <a:p>
            <a:pPr eaLnBrk="1" hangingPunct="1"/>
            <a:r>
              <a:rPr lang="en-US" smtClean="0"/>
              <a:t>False labor</a:t>
            </a:r>
          </a:p>
          <a:p>
            <a:pPr eaLnBrk="1" hangingPunct="1"/>
            <a:r>
              <a:rPr lang="en-US" smtClean="0"/>
              <a:t>Braxton-Hick’s contraction</a:t>
            </a:r>
          </a:p>
          <a:p>
            <a:pPr eaLnBrk="1" hangingPunct="1"/>
            <a:r>
              <a:rPr lang="en-US" smtClean="0"/>
              <a:t>Uterine fibroids</a:t>
            </a:r>
          </a:p>
          <a:p>
            <a:pPr eaLnBrk="1" hangingPunct="1"/>
            <a:r>
              <a:rPr lang="en-US" smtClean="0"/>
              <a:t>Twisted ovarian tumour</a:t>
            </a:r>
          </a:p>
          <a:p>
            <a:pPr eaLnBrk="1" hangingPunct="1"/>
            <a:r>
              <a:rPr lang="en-US" smtClean="0"/>
              <a:t>UTI</a:t>
            </a:r>
          </a:p>
        </p:txBody>
      </p:sp>
    </p:spTree>
  </p:cSld>
  <p:clrMapOvr>
    <a:masterClrMapping/>
  </p:clrMapOvr>
  <p:transition spd="slow"/>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644" name=""/>
        <p:cNvGrpSpPr/>
        <p:nvPr/>
      </p:nvGrpSpPr>
      <p:grpSpPr>
        <a:xfrm>
          <a:off x="0" y="0"/>
          <a:ext cx="0" cy="0"/>
          <a:chOff x="0" y="0"/>
          <a:chExt cx="0" cy="0"/>
        </a:xfrm>
      </p:grpSpPr>
      <p:sp>
        <p:nvSpPr>
          <p:cNvPr id="1049131" name="Rectangle 2"/>
          <p:cNvSpPr>
            <a:spLocks noGrp="1" noChangeArrowheads="1"/>
          </p:cNvSpPr>
          <p:nvPr>
            <p:ph type="title"/>
          </p:nvPr>
        </p:nvSpPr>
        <p:spPr>
          <a:xfrm>
            <a:off x="612775" y="228600"/>
            <a:ext cx="8153400" cy="990600"/>
          </a:xfrm>
        </p:spPr>
        <p:txBody>
          <a:bodyPr/>
          <a:p>
            <a:pPr eaLnBrk="1" hangingPunct="1"/>
            <a:r>
              <a:rPr b="1" dirty="0" i="1" lang="en-US" smtClean="0"/>
              <a:t>Management</a:t>
            </a:r>
          </a:p>
        </p:txBody>
      </p:sp>
      <p:sp>
        <p:nvSpPr>
          <p:cNvPr id="1049132" name="Rectangle 3"/>
          <p:cNvSpPr>
            <a:spLocks noGrp="1" noChangeArrowheads="1"/>
          </p:cNvSpPr>
          <p:nvPr>
            <p:ph idx="1"/>
          </p:nvPr>
        </p:nvSpPr>
        <p:spPr>
          <a:xfrm>
            <a:off x="0" y="2057400"/>
            <a:ext cx="9144000" cy="4114800"/>
          </a:xfrm>
        </p:spPr>
        <p:txBody>
          <a:bodyPr>
            <a:normAutofit fontScale="92500" lnSpcReduction="10000"/>
          </a:bodyPr>
          <a:p>
            <a:pPr eaLnBrk="1" fontAlgn="auto" hangingPunct="1" indent="-320040" marL="320040">
              <a:spcAft>
                <a:spcPts val="0"/>
              </a:spcAft>
              <a:buFont typeface="Wingdings"/>
              <a:buChar char=""/>
            </a:pPr>
            <a:r>
              <a:rPr dirty="0" lang="en-US" smtClean="0"/>
              <a:t>Admit and provide bed rest </a:t>
            </a:r>
          </a:p>
          <a:p>
            <a:pPr eaLnBrk="1" fontAlgn="auto" hangingPunct="1" indent="-320040" marL="320040">
              <a:spcAft>
                <a:spcPts val="0"/>
              </a:spcAft>
              <a:buFont typeface="Wingdings"/>
              <a:buChar char=""/>
            </a:pPr>
            <a:r>
              <a:rPr dirty="0" lang="en-US" smtClean="0"/>
              <a:t>Examine and confirm stage of labor</a:t>
            </a:r>
          </a:p>
          <a:p>
            <a:pPr eaLnBrk="1" fontAlgn="auto" hangingPunct="1" indent="-320040" marL="320040">
              <a:spcAft>
                <a:spcPts val="0"/>
              </a:spcAft>
              <a:buFont typeface="Wingdings"/>
              <a:buChar char=""/>
            </a:pPr>
            <a:r>
              <a:rPr dirty="0" lang="en-US" smtClean="0"/>
              <a:t>Treat underlying cause</a:t>
            </a:r>
          </a:p>
          <a:p>
            <a:pPr eaLnBrk="1" fontAlgn="auto" hangingPunct="1" indent="-320040" marL="320040">
              <a:spcAft>
                <a:spcPts val="0"/>
              </a:spcAft>
              <a:buFont typeface="Wingdings"/>
              <a:buChar char=""/>
            </a:pPr>
            <a:r>
              <a:rPr dirty="0" lang="en-US" smtClean="0"/>
              <a:t>Consider if reasonable to attempt to stop labor, </a:t>
            </a:r>
            <a:r>
              <a:rPr dirty="0" lang="en-US" err="1" smtClean="0"/>
              <a:t>esp</a:t>
            </a:r>
            <a:r>
              <a:rPr dirty="0" lang="en-US" smtClean="0"/>
              <a:t> if &lt;34wks</a:t>
            </a:r>
          </a:p>
          <a:p>
            <a:pPr eaLnBrk="1" fontAlgn="auto" hangingPunct="1" indent="-320040" marL="320040">
              <a:spcAft>
                <a:spcPts val="0"/>
              </a:spcAft>
              <a:buFont typeface="Wingdings"/>
              <a:buChar char=""/>
            </a:pPr>
            <a:r>
              <a:rPr dirty="0" lang="en-US" smtClean="0"/>
              <a:t>Hydrate the pt, </a:t>
            </a:r>
          </a:p>
          <a:p>
            <a:pPr eaLnBrk="1" fontAlgn="auto" hangingPunct="1" indent="-320040" marL="320040">
              <a:spcAft>
                <a:spcPts val="0"/>
              </a:spcAft>
              <a:buFont typeface="Wingdings"/>
              <a:buChar char=""/>
            </a:pPr>
            <a:r>
              <a:rPr dirty="0" lang="en-US" smtClean="0"/>
              <a:t>Provide emotional support</a:t>
            </a:r>
          </a:p>
          <a:p>
            <a:pPr eaLnBrk="1" fontAlgn="auto" hangingPunct="1" indent="-320040" marL="320040">
              <a:spcAft>
                <a:spcPts val="0"/>
              </a:spcAft>
              <a:buFont typeface="Wingdings"/>
              <a:buChar char=""/>
            </a:pPr>
            <a:r>
              <a:rPr dirty="0" lang="en-US" smtClean="0"/>
              <a:t>Discuss possible outcome with the family</a:t>
            </a:r>
          </a:p>
        </p:txBody>
      </p:sp>
    </p:spTree>
  </p:cSld>
  <p:clrMapOvr>
    <a:masterClrMapping/>
  </p:clrMapOvr>
  <p:transition spd="slow"/>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647" name=""/>
        <p:cNvGrpSpPr/>
        <p:nvPr/>
      </p:nvGrpSpPr>
      <p:grpSpPr>
        <a:xfrm>
          <a:off x="0" y="0"/>
          <a:ext cx="0" cy="0"/>
          <a:chOff x="0" y="0"/>
          <a:chExt cx="0" cy="0"/>
        </a:xfrm>
      </p:grpSpPr>
      <p:sp>
        <p:nvSpPr>
          <p:cNvPr id="1049136" name="Title 1"/>
          <p:cNvSpPr>
            <a:spLocks noGrp="1"/>
          </p:cNvSpPr>
          <p:nvPr>
            <p:ph type="title"/>
          </p:nvPr>
        </p:nvSpPr>
        <p:spPr>
          <a:xfrm>
            <a:off x="612775" y="228600"/>
            <a:ext cx="8153400" cy="990600"/>
          </a:xfrm>
        </p:spPr>
        <p:txBody>
          <a:bodyPr/>
          <a:p>
            <a:pPr eaLnBrk="1" hangingPunct="1"/>
            <a:r>
              <a:rPr b="1" dirty="0" i="1" lang="en-US" smtClean="0"/>
              <a:t>Contd.</a:t>
            </a:r>
          </a:p>
        </p:txBody>
      </p:sp>
      <p:sp>
        <p:nvSpPr>
          <p:cNvPr id="1049137" name="Content Placeholder 2"/>
          <p:cNvSpPr>
            <a:spLocks noGrp="1"/>
          </p:cNvSpPr>
          <p:nvPr>
            <p:ph idx="1"/>
          </p:nvPr>
        </p:nvSpPr>
        <p:spPr>
          <a:xfrm>
            <a:off x="612775" y="1600200"/>
            <a:ext cx="8153400" cy="4495800"/>
          </a:xfrm>
        </p:spPr>
        <p:txBody>
          <a:bodyPr/>
          <a:p>
            <a:pPr eaLnBrk="1" hangingPunct="1"/>
            <a:r>
              <a:rPr lang="en-US" smtClean="0"/>
              <a:t>Antibiotics</a:t>
            </a:r>
          </a:p>
          <a:p>
            <a:pPr eaLnBrk="1" hangingPunct="1"/>
            <a:r>
              <a:rPr lang="en-US" smtClean="0"/>
              <a:t>Tocolytics-ventolin iv 10mg in 1000NS @10drops/min and incr. by 10drops every 30mins until l’pains are stopped</a:t>
            </a:r>
          </a:p>
          <a:p>
            <a:pPr eaLnBrk="1" hangingPunct="1"/>
            <a:r>
              <a:rPr lang="en-US" smtClean="0"/>
              <a:t>Mtn maternal PR btw 100-120 atleast for 12 hrs after the last contraction</a:t>
            </a:r>
          </a:p>
          <a:p>
            <a:pPr eaLnBrk="1" hangingPunct="1"/>
            <a:r>
              <a:rPr lang="en-US" smtClean="0"/>
              <a:t>When contractions cease start PO salbutamol 4mg tds till maturity</a:t>
            </a:r>
          </a:p>
          <a:p>
            <a:pPr eaLnBrk="1" hangingPunct="1"/>
            <a:endParaRPr lang="en-US" smtClean="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402" name=""/>
        <p:cNvGrpSpPr/>
        <p:nvPr/>
      </p:nvGrpSpPr>
      <p:grpSpPr>
        <a:xfrm>
          <a:off x="0" y="0"/>
          <a:ext cx="0" cy="0"/>
          <a:chOff x="0" y="0"/>
          <a:chExt cx="0" cy="0"/>
        </a:xfrm>
      </p:grpSpPr>
      <p:sp>
        <p:nvSpPr>
          <p:cNvPr id="1048662"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63" name="Content Placeholder 2"/>
          <p:cNvSpPr>
            <a:spLocks noGrp="1"/>
          </p:cNvSpPr>
          <p:nvPr>
            <p:ph idx="1"/>
          </p:nvPr>
        </p:nvSpPr>
        <p:spPr>
          <a:xfrm>
            <a:off x="914400" y="1066800"/>
            <a:ext cx="7771927" cy="5059913"/>
          </a:xfrm>
        </p:spPr>
        <p:txBody>
          <a:bodyPr>
            <a:normAutofit/>
          </a:bodyPr>
          <a:p>
            <a:pPr indent="0" marL="0">
              <a:buNone/>
            </a:pPr>
            <a:r>
              <a:rPr b="1" dirty="0" lang="en-US"/>
              <a:t>Complications </a:t>
            </a:r>
            <a:r>
              <a:rPr dirty="0" lang="en-US" smtClean="0"/>
              <a:t> </a:t>
            </a:r>
            <a:endParaRPr dirty="0" lang="en-US"/>
          </a:p>
          <a:p>
            <a:r>
              <a:rPr dirty="0" lang="en-US" err="1"/>
              <a:t>Abruptio</a:t>
            </a:r>
            <a:r>
              <a:rPr dirty="0" lang="en-US"/>
              <a:t> </a:t>
            </a:r>
            <a:r>
              <a:rPr dirty="0" lang="en-US" smtClean="0"/>
              <a:t>placentae</a:t>
            </a:r>
            <a:endParaRPr dirty="0" lang="en-US"/>
          </a:p>
          <a:p>
            <a:r>
              <a:rPr dirty="0" lang="en-US"/>
              <a:t>Renal insufficiency or failure </a:t>
            </a:r>
          </a:p>
          <a:p>
            <a:r>
              <a:rPr dirty="0" lang="en-US" err="1"/>
              <a:t>Haemolysis</a:t>
            </a:r>
            <a:r>
              <a:rPr dirty="0" lang="en-US"/>
              <a:t>, elevated liver enzyme levels, and low platelet count (or HELLP syndrome) </a:t>
            </a:r>
          </a:p>
          <a:p>
            <a:r>
              <a:rPr dirty="0" lang="en-US"/>
              <a:t>Cerebral </a:t>
            </a:r>
            <a:r>
              <a:rPr dirty="0" lang="en-US" err="1"/>
              <a:t>haemorrhage</a:t>
            </a:r>
            <a:r>
              <a:rPr dirty="0" lang="en-US"/>
              <a:t> </a:t>
            </a:r>
          </a:p>
          <a:p>
            <a:r>
              <a:rPr dirty="0" lang="en-US"/>
              <a:t>Maternal death and/or </a:t>
            </a:r>
            <a:r>
              <a:rPr dirty="0" lang="en-US" err="1"/>
              <a:t>foetal</a:t>
            </a:r>
            <a:r>
              <a:rPr dirty="0" lang="en-US"/>
              <a:t> demise </a:t>
            </a:r>
          </a:p>
          <a:p>
            <a:endParaRPr dirty="0" lang="en-US"/>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648" name=""/>
        <p:cNvGrpSpPr/>
        <p:nvPr/>
      </p:nvGrpSpPr>
      <p:grpSpPr>
        <a:xfrm>
          <a:off x="0" y="0"/>
          <a:ext cx="0" cy="0"/>
          <a:chOff x="0" y="0"/>
          <a:chExt cx="0" cy="0"/>
        </a:xfrm>
      </p:grpSpPr>
      <p:sp>
        <p:nvSpPr>
          <p:cNvPr id="1049138" name="Title 1"/>
          <p:cNvSpPr>
            <a:spLocks noGrp="1"/>
          </p:cNvSpPr>
          <p:nvPr>
            <p:ph type="title"/>
          </p:nvPr>
        </p:nvSpPr>
        <p:spPr>
          <a:xfrm>
            <a:off x="612775" y="228600"/>
            <a:ext cx="8153400" cy="990600"/>
          </a:xfrm>
        </p:spPr>
        <p:txBody>
          <a:bodyPr/>
          <a:p>
            <a:pPr eaLnBrk="1" hangingPunct="1"/>
            <a:r>
              <a:rPr b="1" dirty="0" i="1" lang="en-US" smtClean="0"/>
              <a:t>Contd. </a:t>
            </a:r>
          </a:p>
        </p:txBody>
      </p:sp>
      <p:sp>
        <p:nvSpPr>
          <p:cNvPr id="1049139" name="Content Placeholder 2"/>
          <p:cNvSpPr>
            <a:spLocks noGrp="1"/>
          </p:cNvSpPr>
          <p:nvPr>
            <p:ph idx="1"/>
          </p:nvPr>
        </p:nvSpPr>
        <p:spPr>
          <a:xfrm>
            <a:off x="612775" y="1600200"/>
            <a:ext cx="8153400" cy="4495800"/>
          </a:xfrm>
        </p:spPr>
        <p:txBody>
          <a:bodyPr/>
          <a:p>
            <a:pPr eaLnBrk="1" hangingPunct="1"/>
            <a:r>
              <a:rPr lang="en-US" smtClean="0"/>
              <a:t>Enhance fetal lung maturity-dexa 6mg im four doses 6hrly or betamethasone 12mg im 2 doses 12hrly if in latent phase</a:t>
            </a:r>
          </a:p>
          <a:p>
            <a:pPr eaLnBrk="1" hangingPunct="1"/>
            <a:r>
              <a:rPr lang="en-US" smtClean="0"/>
              <a:t>Avoid VE</a:t>
            </a:r>
          </a:p>
          <a:p>
            <a:pPr eaLnBrk="1" hangingPunct="1"/>
            <a:r>
              <a:rPr lang="en-US" smtClean="0"/>
              <a:t>If pt goes off labor discharge if no CI</a:t>
            </a:r>
          </a:p>
          <a:p>
            <a:pPr eaLnBrk="1" hangingPunct="1"/>
            <a:r>
              <a:rPr lang="en-US" smtClean="0"/>
              <a:t>Counsel pt/partner to avoid coitus</a:t>
            </a:r>
          </a:p>
          <a:p>
            <a:pPr eaLnBrk="1" hangingPunct="1"/>
            <a:endParaRPr lang="en-US" smtClean="0"/>
          </a:p>
        </p:txBody>
      </p:sp>
    </p:spTree>
  </p:cSld>
  <p:clrMapOvr>
    <a:masterClrMapping/>
  </p:clrMapOvr>
  <p:transition spd="slow"/>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649" name=""/>
        <p:cNvGrpSpPr/>
        <p:nvPr/>
      </p:nvGrpSpPr>
      <p:grpSpPr>
        <a:xfrm>
          <a:off x="0" y="0"/>
          <a:ext cx="0" cy="0"/>
          <a:chOff x="0" y="0"/>
          <a:chExt cx="0" cy="0"/>
        </a:xfrm>
      </p:grpSpPr>
      <p:sp>
        <p:nvSpPr>
          <p:cNvPr id="1049140" name="Title 1"/>
          <p:cNvSpPr>
            <a:spLocks noGrp="1"/>
          </p:cNvSpPr>
          <p:nvPr>
            <p:ph type="title"/>
          </p:nvPr>
        </p:nvSpPr>
        <p:spPr>
          <a:xfrm>
            <a:off x="612775" y="228600"/>
            <a:ext cx="8153400" cy="990600"/>
          </a:xfrm>
        </p:spPr>
        <p:txBody>
          <a:bodyPr/>
          <a:p>
            <a:pPr eaLnBrk="1" hangingPunct="1"/>
            <a:r>
              <a:rPr b="1" dirty="0" i="1" lang="en-US" smtClean="0"/>
              <a:t>Contd. </a:t>
            </a:r>
          </a:p>
        </p:txBody>
      </p:sp>
      <p:sp>
        <p:nvSpPr>
          <p:cNvPr id="1049141" name="Content Placeholder 2"/>
          <p:cNvSpPr>
            <a:spLocks noGrp="1"/>
          </p:cNvSpPr>
          <p:nvPr>
            <p:ph idx="1"/>
          </p:nvPr>
        </p:nvSpPr>
        <p:spPr>
          <a:xfrm>
            <a:off x="612775" y="1600200"/>
            <a:ext cx="8153400" cy="4495800"/>
          </a:xfrm>
        </p:spPr>
        <p:txBody>
          <a:bodyPr/>
          <a:p>
            <a:pPr eaLnBrk="1" hangingPunct="1"/>
            <a:r>
              <a:rPr lang="en-US" smtClean="0"/>
              <a:t>If a pt with pg below 34wks progresses to active labor(4cms), transfer where appropriate/deliver</a:t>
            </a:r>
          </a:p>
          <a:p>
            <a:pPr eaLnBrk="1" hangingPunct="1"/>
            <a:r>
              <a:rPr lang="en-US" smtClean="0"/>
              <a:t>Inform paed</a:t>
            </a:r>
          </a:p>
          <a:p>
            <a:pPr eaLnBrk="1" hangingPunct="1"/>
            <a:r>
              <a:rPr lang="en-US" smtClean="0"/>
              <a:t> manage in well staffed and fully equipped facility </a:t>
            </a:r>
          </a:p>
        </p:txBody>
      </p:sp>
    </p:spTree>
  </p:cSld>
  <p:clrMapOvr>
    <a:masterClrMapping/>
  </p:clrMapOvr>
  <p:transition spd="slow"/>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650" name=""/>
        <p:cNvGrpSpPr/>
        <p:nvPr/>
      </p:nvGrpSpPr>
      <p:grpSpPr>
        <a:xfrm>
          <a:off x="0" y="0"/>
          <a:ext cx="0" cy="0"/>
          <a:chOff x="0" y="0"/>
          <a:chExt cx="0" cy="0"/>
        </a:xfrm>
      </p:grpSpPr>
      <p:sp>
        <p:nvSpPr>
          <p:cNvPr id="1049142" name="Title 1"/>
          <p:cNvSpPr>
            <a:spLocks noGrp="1"/>
          </p:cNvSpPr>
          <p:nvPr>
            <p:ph type="title"/>
          </p:nvPr>
        </p:nvSpPr>
        <p:spPr>
          <a:xfrm>
            <a:off x="612775" y="228600"/>
            <a:ext cx="8153400" cy="990600"/>
          </a:xfrm>
        </p:spPr>
        <p:txBody>
          <a:bodyPr/>
          <a:p>
            <a:pPr eaLnBrk="1" hangingPunct="1"/>
            <a:r>
              <a:rPr b="1" dirty="0" i="1" lang="en-US" smtClean="0"/>
              <a:t>Prevention</a:t>
            </a:r>
            <a:r>
              <a:rPr dirty="0" lang="en-US" smtClean="0"/>
              <a:t> </a:t>
            </a:r>
          </a:p>
        </p:txBody>
      </p:sp>
      <p:sp>
        <p:nvSpPr>
          <p:cNvPr id="1049143" name="Content Placeholder 2"/>
          <p:cNvSpPr>
            <a:spLocks noGrp="1"/>
          </p:cNvSpPr>
          <p:nvPr>
            <p:ph idx="1"/>
          </p:nvPr>
        </p:nvSpPr>
        <p:spPr>
          <a:xfrm>
            <a:off x="612775" y="1752600"/>
            <a:ext cx="8153400" cy="4495800"/>
          </a:xfrm>
        </p:spPr>
        <p:txBody>
          <a:bodyPr/>
          <a:p>
            <a:pPr eaLnBrk="1" hangingPunct="1"/>
            <a:r>
              <a:rPr lang="en-US" smtClean="0"/>
              <a:t>Careful hx and examination</a:t>
            </a:r>
          </a:p>
          <a:p>
            <a:pPr eaLnBrk="1" hangingPunct="1"/>
            <a:r>
              <a:rPr lang="en-US" smtClean="0"/>
              <a:t>Early detection and Tx of potential causes </a:t>
            </a:r>
          </a:p>
        </p:txBody>
      </p:sp>
    </p:spTree>
  </p:cSld>
  <p:clrMapOvr>
    <a:masterClrMapping/>
  </p:clrMapOvr>
  <p:transition spd="slow"/>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651" name=""/>
        <p:cNvGrpSpPr/>
        <p:nvPr/>
      </p:nvGrpSpPr>
      <p:grpSpPr>
        <a:xfrm>
          <a:off x="0" y="0"/>
          <a:ext cx="0" cy="0"/>
          <a:chOff x="0" y="0"/>
          <a:chExt cx="0" cy="0"/>
        </a:xfrm>
      </p:grpSpPr>
      <p:sp>
        <p:nvSpPr>
          <p:cNvPr id="1049144" name="Title 1"/>
          <p:cNvSpPr>
            <a:spLocks noGrp="1"/>
          </p:cNvSpPr>
          <p:nvPr>
            <p:ph type="title"/>
          </p:nvPr>
        </p:nvSpPr>
        <p:spPr/>
        <p:txBody>
          <a:bodyPr>
            <a:normAutofit fontScale="90000"/>
          </a:bodyPr>
          <a:p>
            <a:r>
              <a:rPr b="1" dirty="0" i="1" lang="en-US"/>
              <a:t>Premature rupture of membranes (PROM)</a:t>
            </a:r>
            <a:endParaRPr dirty="0" i="1" lang="en-US"/>
          </a:p>
        </p:txBody>
      </p:sp>
      <p:sp>
        <p:nvSpPr>
          <p:cNvPr id="1049145" name="Content Placeholder 2"/>
          <p:cNvSpPr>
            <a:spLocks noGrp="1"/>
          </p:cNvSpPr>
          <p:nvPr>
            <p:ph idx="1"/>
          </p:nvPr>
        </p:nvSpPr>
        <p:spPr/>
        <p:txBody>
          <a:bodyPr/>
          <a:p>
            <a:r>
              <a:rPr dirty="0" lang="en-US" smtClean="0"/>
              <a:t>It is </a:t>
            </a:r>
            <a:r>
              <a:rPr dirty="0" lang="en-US"/>
              <a:t>the rupture of the amnion and </a:t>
            </a:r>
            <a:r>
              <a:rPr dirty="0" lang="en-US" err="1"/>
              <a:t>chorion</a:t>
            </a:r>
            <a:r>
              <a:rPr dirty="0" lang="en-US"/>
              <a:t> 1 hour or more before the onset of labor. </a:t>
            </a:r>
          </a:p>
          <a:p>
            <a:pPr lvl="0"/>
            <a:r>
              <a:rPr dirty="0" lang="en-US"/>
              <a:t>If this event occurs before 37 weeks' gestation, it is referred to as preterm PROM (PPROM). </a:t>
            </a:r>
          </a:p>
          <a:p>
            <a:r>
              <a:rPr dirty="0" lang="en-US"/>
              <a:t>It becomes prolonged PPROM when ruptured longer than 12 hours before the onset of labor.</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652" name=""/>
        <p:cNvGrpSpPr/>
        <p:nvPr/>
      </p:nvGrpSpPr>
      <p:grpSpPr>
        <a:xfrm>
          <a:off x="0" y="0"/>
          <a:ext cx="0" cy="0"/>
          <a:chOff x="0" y="0"/>
          <a:chExt cx="0" cy="0"/>
        </a:xfrm>
      </p:grpSpPr>
      <p:sp>
        <p:nvSpPr>
          <p:cNvPr id="1049146" name="Title 1"/>
          <p:cNvSpPr>
            <a:spLocks noGrp="1"/>
          </p:cNvSpPr>
          <p:nvPr>
            <p:ph type="title"/>
          </p:nvPr>
        </p:nvSpPr>
        <p:spPr/>
        <p:txBody>
          <a:bodyPr/>
          <a:p>
            <a:r>
              <a:rPr b="1" dirty="0" i="1" lang="en-US" smtClean="0"/>
              <a:t>Predisposing factors</a:t>
            </a:r>
            <a:endParaRPr b="1" dirty="0" i="1" lang="en-US"/>
          </a:p>
        </p:txBody>
      </p:sp>
      <p:sp>
        <p:nvSpPr>
          <p:cNvPr id="1049147" name="Content Placeholder 2"/>
          <p:cNvSpPr>
            <a:spLocks noGrp="1"/>
          </p:cNvSpPr>
          <p:nvPr>
            <p:ph idx="1"/>
          </p:nvPr>
        </p:nvSpPr>
        <p:spPr/>
        <p:txBody>
          <a:bodyPr>
            <a:normAutofit fontScale="92500" lnSpcReduction="20000"/>
          </a:bodyPr>
          <a:p>
            <a:pPr lvl="0"/>
            <a:r>
              <a:rPr dirty="0" lang="en-US"/>
              <a:t>local amniotic membrane defect; </a:t>
            </a:r>
          </a:p>
          <a:p>
            <a:pPr lvl="0"/>
            <a:r>
              <a:rPr dirty="0" lang="en-US"/>
              <a:t>infection(including vaginal, cervical, or intra-amniotic infection)</a:t>
            </a:r>
          </a:p>
          <a:p>
            <a:pPr lvl="0"/>
            <a:r>
              <a:rPr dirty="0" lang="en-US" smtClean="0"/>
              <a:t> history </a:t>
            </a:r>
            <a:r>
              <a:rPr dirty="0" lang="en-US"/>
              <a:t>of PROM; </a:t>
            </a:r>
          </a:p>
          <a:p>
            <a:pPr lvl="0"/>
            <a:r>
              <a:rPr dirty="0" lang="en-US"/>
              <a:t>incompetent cervix; </a:t>
            </a:r>
          </a:p>
          <a:p>
            <a:pPr lvl="0"/>
            <a:r>
              <a:rPr dirty="0" lang="en-US" err="1"/>
              <a:t>hydramnios</a:t>
            </a:r>
            <a:r>
              <a:rPr dirty="0" lang="en-US"/>
              <a:t>; </a:t>
            </a:r>
          </a:p>
          <a:p>
            <a:pPr lvl="0"/>
            <a:r>
              <a:rPr dirty="0" lang="en-US"/>
              <a:t>multiple gestation; </a:t>
            </a:r>
          </a:p>
          <a:p>
            <a:pPr lvl="0"/>
            <a:r>
              <a:rPr dirty="0" lang="en-US"/>
              <a:t>trauma; </a:t>
            </a:r>
          </a:p>
          <a:p>
            <a:pPr lvl="0"/>
            <a:r>
              <a:rPr dirty="0" lang="en-US"/>
              <a:t>fetal malformations; </a:t>
            </a:r>
          </a:p>
          <a:p>
            <a:pPr lvl="0"/>
            <a:r>
              <a:rPr dirty="0" lang="en-US" err="1"/>
              <a:t>abruptio</a:t>
            </a:r>
            <a:r>
              <a:rPr dirty="0" lang="en-US"/>
              <a:t> placentae; and placenta </a:t>
            </a:r>
            <a:r>
              <a:rPr dirty="0" lang="en-US" err="1"/>
              <a:t>previa</a:t>
            </a:r>
            <a:r>
              <a:rPr dirty="0" lang="en-US"/>
              <a:t>.</a:t>
            </a:r>
          </a:p>
          <a:p>
            <a:endParaRPr dirty="0" lang="en-US"/>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653" name=""/>
        <p:cNvGrpSpPr/>
        <p:nvPr/>
      </p:nvGrpSpPr>
      <p:grpSpPr>
        <a:xfrm>
          <a:off x="0" y="0"/>
          <a:ext cx="0" cy="0"/>
          <a:chOff x="0" y="0"/>
          <a:chExt cx="0" cy="0"/>
        </a:xfrm>
      </p:grpSpPr>
      <p:sp>
        <p:nvSpPr>
          <p:cNvPr id="1049148" name="Title 1"/>
          <p:cNvSpPr>
            <a:spLocks noGrp="1"/>
          </p:cNvSpPr>
          <p:nvPr>
            <p:ph type="title"/>
          </p:nvPr>
        </p:nvSpPr>
        <p:spPr/>
        <p:txBody>
          <a:bodyPr/>
          <a:p>
            <a:r>
              <a:rPr b="1" dirty="0" i="1" lang="en-US" smtClean="0"/>
              <a:t>Effects of PROM </a:t>
            </a:r>
            <a:endParaRPr b="1" dirty="0" i="1" lang="en-US"/>
          </a:p>
        </p:txBody>
      </p:sp>
      <p:sp>
        <p:nvSpPr>
          <p:cNvPr id="1049149" name="Content Placeholder 2"/>
          <p:cNvSpPr>
            <a:spLocks noGrp="1"/>
          </p:cNvSpPr>
          <p:nvPr>
            <p:ph idx="1"/>
          </p:nvPr>
        </p:nvSpPr>
        <p:spPr/>
        <p:txBody>
          <a:bodyPr/>
          <a:p>
            <a:pPr indent="0" marL="0">
              <a:buNone/>
            </a:pPr>
            <a:r>
              <a:rPr b="1" dirty="0" lang="en-US" smtClean="0"/>
              <a:t>Maternal  </a:t>
            </a:r>
          </a:p>
          <a:p>
            <a:r>
              <a:rPr dirty="0" lang="en-US" smtClean="0"/>
              <a:t>Infections; intrauterine, puerperal</a:t>
            </a:r>
          </a:p>
          <a:p>
            <a:r>
              <a:rPr dirty="0" lang="en-US" smtClean="0"/>
              <a:t>Placenta abruption</a:t>
            </a:r>
          </a:p>
          <a:p>
            <a:r>
              <a:rPr dirty="0" lang="en-US" smtClean="0"/>
              <a:t>Preterm delivery</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654" name=""/>
        <p:cNvGrpSpPr/>
        <p:nvPr/>
      </p:nvGrpSpPr>
      <p:grpSpPr>
        <a:xfrm>
          <a:off x="0" y="0"/>
          <a:ext cx="0" cy="0"/>
          <a:chOff x="0" y="0"/>
          <a:chExt cx="0" cy="0"/>
        </a:xfrm>
      </p:grpSpPr>
      <p:sp>
        <p:nvSpPr>
          <p:cNvPr id="1049150" name="Rectangle 2"/>
          <p:cNvSpPr>
            <a:spLocks noGrp="1" noChangeArrowheads="1"/>
          </p:cNvSpPr>
          <p:nvPr>
            <p:ph type="title"/>
          </p:nvPr>
        </p:nvSpPr>
        <p:spPr>
          <a:xfrm flipH="1">
            <a:off x="990600" y="357188"/>
            <a:ext cx="4438650" cy="1071562"/>
          </a:xfrm>
        </p:spPr>
        <p:txBody>
          <a:bodyPr/>
          <a:p>
            <a:pPr eaLnBrk="1" hangingPunct="1"/>
            <a:r>
              <a:rPr altLang="zh-CN" lang="en-US" smtClean="0"/>
              <a:t>Contd.</a:t>
            </a:r>
            <a:endParaRPr altLang="en-US" lang="zh-CN" smtClean="0"/>
          </a:p>
        </p:txBody>
      </p:sp>
      <p:sp>
        <p:nvSpPr>
          <p:cNvPr id="1049151" name="Rectangle 3"/>
          <p:cNvSpPr>
            <a:spLocks noGrp="1" noChangeArrowheads="1"/>
          </p:cNvSpPr>
          <p:nvPr>
            <p:ph idx="1"/>
          </p:nvPr>
        </p:nvSpPr>
        <p:spPr>
          <a:xfrm>
            <a:off x="0" y="1828800"/>
            <a:ext cx="9144000" cy="4724400"/>
          </a:xfrm>
        </p:spPr>
        <p:txBody>
          <a:bodyPr/>
          <a:p>
            <a:pPr eaLnBrk="1" hangingPunct="1">
              <a:lnSpc>
                <a:spcPct val="80000"/>
              </a:lnSpc>
              <a:buSzPct val="140000"/>
              <a:buFont typeface="Wingdings" pitchFamily="2" charset="2"/>
              <a:buNone/>
            </a:pPr>
            <a:r>
              <a:rPr altLang="zh-CN" b="1" dirty="0" lang="en-US" smtClean="0">
                <a:solidFill>
                  <a:schemeClr val="hlink"/>
                </a:solidFill>
              </a:rPr>
              <a:t>         </a:t>
            </a:r>
            <a:r>
              <a:rPr altLang="zh-CN" dirty="0" lang="en-US" smtClean="0">
                <a:solidFill>
                  <a:schemeClr val="hlink"/>
                </a:solidFill>
              </a:rPr>
              <a:t>Infants:</a:t>
            </a:r>
          </a:p>
          <a:p>
            <a:pPr eaLnBrk="1" hangingPunct="1">
              <a:lnSpc>
                <a:spcPct val="80000"/>
              </a:lnSpc>
              <a:buSzPct val="140000"/>
              <a:buFont typeface="Wingdings" pitchFamily="2" charset="2"/>
              <a:buNone/>
            </a:pPr>
            <a:r>
              <a:rPr altLang="zh-CN" dirty="0" lang="en-US" smtClean="0">
                <a:solidFill>
                  <a:schemeClr val="tx2"/>
                </a:solidFill>
              </a:rPr>
              <a:t>   (1) Preterm Baby and their Complications : </a:t>
            </a:r>
          </a:p>
          <a:p>
            <a:pPr eaLnBrk="1" hangingPunct="1">
              <a:lnSpc>
                <a:spcPct val="80000"/>
              </a:lnSpc>
              <a:buSzPct val="140000"/>
              <a:buFont typeface="Wingdings" pitchFamily="2" charset="2"/>
              <a:buNone/>
            </a:pPr>
            <a:r>
              <a:rPr altLang="zh-CN" dirty="0" lang="en-US" smtClean="0">
                <a:solidFill>
                  <a:schemeClr val="tx2"/>
                </a:solidFill>
              </a:rPr>
              <a:t>        (RDS /  Fetal and Neurologic dysfunction  </a:t>
            </a:r>
          </a:p>
          <a:p>
            <a:pPr eaLnBrk="1" hangingPunct="1">
              <a:lnSpc>
                <a:spcPct val="80000"/>
              </a:lnSpc>
              <a:buSzPct val="140000"/>
              <a:buFont typeface="Wingdings" pitchFamily="2" charset="2"/>
              <a:buNone/>
            </a:pPr>
            <a:r>
              <a:rPr altLang="zh-CN" dirty="0" lang="en-US" smtClean="0">
                <a:solidFill>
                  <a:schemeClr val="tx2"/>
                </a:solidFill>
              </a:rPr>
              <a:t>         Intracranial  hemorrhage)</a:t>
            </a:r>
          </a:p>
          <a:p>
            <a:pPr eaLnBrk="1" hangingPunct="1">
              <a:lnSpc>
                <a:spcPct val="80000"/>
              </a:lnSpc>
              <a:buSzPct val="140000"/>
              <a:buFont typeface="Wingdings" pitchFamily="2" charset="2"/>
              <a:buNone/>
            </a:pPr>
            <a:r>
              <a:rPr altLang="zh-CN" dirty="0" lang="en-US" smtClean="0">
                <a:solidFill>
                  <a:schemeClr val="tx2"/>
                </a:solidFill>
              </a:rPr>
              <a:t>   (2) neonatal </a:t>
            </a:r>
            <a:r>
              <a:rPr altLang="zh-CN" dirty="0" lang="en-US" err="1" smtClean="0">
                <a:solidFill>
                  <a:schemeClr val="tx2"/>
                </a:solidFill>
              </a:rPr>
              <a:t>pneumonia、sepsis</a:t>
            </a:r>
            <a:endParaRPr altLang="zh-CN" dirty="0" lang="en-US" smtClean="0">
              <a:solidFill>
                <a:schemeClr val="tx2"/>
              </a:solidFill>
            </a:endParaRPr>
          </a:p>
          <a:p>
            <a:pPr eaLnBrk="1" hangingPunct="1">
              <a:lnSpc>
                <a:spcPct val="80000"/>
              </a:lnSpc>
              <a:buSzPct val="140000"/>
              <a:buFont typeface="Wingdings" pitchFamily="2" charset="2"/>
              <a:buNone/>
            </a:pPr>
            <a:r>
              <a:rPr altLang="zh-CN" dirty="0" lang="en-US" smtClean="0">
                <a:solidFill>
                  <a:schemeClr val="tx2"/>
                </a:solidFill>
              </a:rPr>
              <a:t>   (3) Pulmonary hypoplasia </a:t>
            </a:r>
          </a:p>
          <a:p>
            <a:pPr eaLnBrk="1" hangingPunct="1">
              <a:lnSpc>
                <a:spcPct val="80000"/>
              </a:lnSpc>
              <a:buSzPct val="140000"/>
              <a:buFont typeface="Wingdings" pitchFamily="2" charset="2"/>
              <a:buNone/>
            </a:pPr>
            <a:r>
              <a:rPr altLang="zh-CN" dirty="0" lang="en-US" smtClean="0">
                <a:solidFill>
                  <a:schemeClr val="tx2"/>
                </a:solidFill>
              </a:rPr>
              <a:t>   </a:t>
            </a:r>
            <a:endParaRPr altLang="en-US" dirty="0" lang="zh-CN" smtClean="0">
              <a:solidFill>
                <a:schemeClr val="tx2"/>
              </a:solidFill>
            </a:endParaRPr>
          </a:p>
        </p:txBody>
      </p:sp>
      <p:pic>
        <p:nvPicPr>
          <p:cNvPr id="2097181" name="Picture 4" descr="C:\Program Files\Common Files\Microsoft Shared\Clipart\themes1\Bullets\BD14868_.GIF"/>
          <p:cNvPicPr>
            <a:picLocks noChangeAspect="1" noChangeArrowheads="1"/>
          </p:cNvPicPr>
          <p:nvPr/>
        </p:nvPicPr>
        <p:blipFill>
          <a:blip xmlns:r="http://schemas.openxmlformats.org/officeDocument/2006/relationships" r:embed="rId1"/>
          <a:srcRect/>
          <a:stretch>
            <a:fillRect/>
          </a:stretch>
        </p:blipFill>
        <p:spPr bwMode="auto">
          <a:xfrm>
            <a:off x="533400" y="1905000"/>
            <a:ext cx="381000" cy="381000"/>
          </a:xfrm>
          <a:prstGeom prst="rect"/>
          <a:noFill/>
          <a:ln>
            <a:noFill/>
          </a:ln>
        </p:spPr>
      </p:pic>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655" name=""/>
        <p:cNvGrpSpPr/>
        <p:nvPr/>
      </p:nvGrpSpPr>
      <p:grpSpPr>
        <a:xfrm>
          <a:off x="0" y="0"/>
          <a:ext cx="0" cy="0"/>
          <a:chOff x="0" y="0"/>
          <a:chExt cx="0" cy="0"/>
        </a:xfrm>
      </p:grpSpPr>
      <p:sp>
        <p:nvSpPr>
          <p:cNvPr id="1049152" name="Rectangle 2"/>
          <p:cNvSpPr>
            <a:spLocks noGrp="1" noChangeArrowheads="1"/>
          </p:cNvSpPr>
          <p:nvPr>
            <p:ph type="title"/>
          </p:nvPr>
        </p:nvSpPr>
        <p:spPr/>
        <p:txBody>
          <a:bodyPr/>
          <a:p>
            <a:pPr eaLnBrk="1" hangingPunct="1"/>
            <a:r>
              <a:rPr altLang="zh-CN" b="1" dirty="0" lang="en-US" smtClean="0">
                <a:solidFill>
                  <a:schemeClr val="hlink"/>
                </a:solidFill>
              </a:rPr>
              <a:t>Clinical manifestation</a:t>
            </a:r>
          </a:p>
        </p:txBody>
      </p:sp>
      <p:sp>
        <p:nvSpPr>
          <p:cNvPr id="1049153" name="Rectangle 3"/>
          <p:cNvSpPr>
            <a:spLocks noGrp="1" noChangeArrowheads="1"/>
          </p:cNvSpPr>
          <p:nvPr>
            <p:ph idx="1"/>
          </p:nvPr>
        </p:nvSpPr>
        <p:spPr>
          <a:xfrm>
            <a:off x="395288" y="1989138"/>
            <a:ext cx="8497887" cy="4464050"/>
          </a:xfrm>
          <a:ln>
            <a:solidFill>
              <a:schemeClr val="bg1"/>
            </a:solidFill>
            <a:miter lim="800000"/>
            <a:headEnd/>
            <a:tailEnd/>
          </a:ln>
        </p:spPr>
        <p:txBody>
          <a:bodyPr>
            <a:normAutofit fontScale="92500" lnSpcReduction="20000"/>
          </a:bodyPr>
          <a:p>
            <a:pPr eaLnBrk="1" hangingPunct="1">
              <a:buFont typeface="Wingdings" pitchFamily="2" charset="2"/>
              <a:buNone/>
            </a:pPr>
            <a:r>
              <a:rPr altLang="zh-CN" b="1" dirty="0" lang="en-US" smtClean="0"/>
              <a:t>   1.</a:t>
            </a:r>
            <a:r>
              <a:rPr altLang="zh-CN" dirty="0" lang="en-US" smtClean="0">
                <a:solidFill>
                  <a:schemeClr val="tx2"/>
                </a:solidFill>
              </a:rPr>
              <a:t>Fluid passing through the vagina suddenly, and then small amounts of fluid flow through the vagina </a:t>
            </a:r>
            <a:r>
              <a:rPr altLang="zh-CN" dirty="0" lang="en-US" err="1" smtClean="0">
                <a:solidFill>
                  <a:schemeClr val="tx2"/>
                </a:solidFill>
              </a:rPr>
              <a:t>intermitently</a:t>
            </a:r>
            <a:r>
              <a:rPr altLang="zh-CN" dirty="0" lang="en-US" smtClean="0">
                <a:solidFill>
                  <a:schemeClr val="tx2"/>
                </a:solidFill>
              </a:rPr>
              <a:t>, particularly when there’s increase of abdominal pressure (</a:t>
            </a:r>
            <a:r>
              <a:rPr altLang="zh-CN" dirty="0" lang="en-US" err="1" smtClean="0">
                <a:solidFill>
                  <a:schemeClr val="tx2"/>
                </a:solidFill>
              </a:rPr>
              <a:t>cough,sneeze</a:t>
            </a:r>
            <a:r>
              <a:rPr altLang="zh-CN" dirty="0" lang="en-US" smtClean="0">
                <a:solidFill>
                  <a:schemeClr val="tx2"/>
                </a:solidFill>
              </a:rPr>
              <a:t>) </a:t>
            </a:r>
            <a:endParaRPr altLang="zh-CN" dirty="0" lang="en-US">
              <a:solidFill>
                <a:schemeClr val="tx2"/>
              </a:solidFill>
            </a:endParaRPr>
          </a:p>
          <a:p>
            <a:pPr eaLnBrk="1" hangingPunct="1" indent="0" marL="0">
              <a:buNone/>
            </a:pPr>
            <a:r>
              <a:rPr altLang="zh-CN" dirty="0" lang="en-US" smtClean="0">
                <a:solidFill>
                  <a:schemeClr val="tx2"/>
                </a:solidFill>
              </a:rPr>
              <a:t>2. Free </a:t>
            </a:r>
            <a:r>
              <a:rPr altLang="zh-CN" dirty="0" lang="en-US">
                <a:solidFill>
                  <a:schemeClr val="tx2"/>
                </a:solidFill>
              </a:rPr>
              <a:t>flowing  amniotic fluid </a:t>
            </a:r>
          </a:p>
          <a:p>
            <a:pPr>
              <a:buNone/>
            </a:pPr>
            <a:r>
              <a:rPr altLang="zh-CN" dirty="0" lang="en-US">
                <a:solidFill>
                  <a:schemeClr val="tx2"/>
                </a:solidFill>
              </a:rPr>
              <a:t>   </a:t>
            </a:r>
          </a:p>
          <a:p>
            <a:pPr>
              <a:buNone/>
            </a:pPr>
            <a:r>
              <a:rPr altLang="zh-CN" dirty="0" lang="en-US" smtClean="0">
                <a:solidFill>
                  <a:schemeClr val="tx2"/>
                </a:solidFill>
              </a:rPr>
              <a:t>3. Fever   </a:t>
            </a:r>
            <a:r>
              <a:rPr altLang="zh-CN" dirty="0" lang="en-US">
                <a:solidFill>
                  <a:schemeClr val="tx2"/>
                </a:solidFill>
              </a:rPr>
              <a:t>/ heart rate of mother and  </a:t>
            </a:r>
          </a:p>
          <a:p>
            <a:pPr>
              <a:buNone/>
            </a:pPr>
            <a:r>
              <a:rPr altLang="zh-CN" dirty="0" lang="en-US">
                <a:solidFill>
                  <a:schemeClr val="tx2"/>
                </a:solidFill>
              </a:rPr>
              <a:t>     infants </a:t>
            </a:r>
            <a:r>
              <a:rPr altLang="zh-CN" dirty="0" lang="en-US">
                <a:solidFill>
                  <a:schemeClr val="hlink"/>
                </a:solidFill>
              </a:rPr>
              <a:t>↑</a:t>
            </a:r>
            <a:r>
              <a:rPr altLang="zh-CN" dirty="0" lang="en-US">
                <a:solidFill>
                  <a:schemeClr val="tx2"/>
                </a:solidFill>
              </a:rPr>
              <a:t> / WBC </a:t>
            </a:r>
            <a:r>
              <a:rPr altLang="zh-CN" dirty="0" lang="en-US">
                <a:solidFill>
                  <a:schemeClr val="hlink"/>
                </a:solidFill>
              </a:rPr>
              <a:t>↑</a:t>
            </a:r>
            <a:r>
              <a:rPr altLang="zh-CN" dirty="0" lang="en-US">
                <a:solidFill>
                  <a:schemeClr val="tx2"/>
                </a:solidFill>
              </a:rPr>
              <a:t>/ Uterine </a:t>
            </a:r>
          </a:p>
          <a:p>
            <a:pPr>
              <a:buNone/>
            </a:pPr>
            <a:r>
              <a:rPr altLang="zh-CN" dirty="0" lang="en-US">
                <a:solidFill>
                  <a:schemeClr val="tx2"/>
                </a:solidFill>
              </a:rPr>
              <a:t>     tenderness  on palpation</a:t>
            </a:r>
            <a:endParaRPr altLang="zh-CN" dirty="0" lang="en-US" smtClean="0">
              <a:solidFill>
                <a:schemeClr val="tx2"/>
              </a:solidFill>
            </a:endParaRPr>
          </a:p>
          <a:p>
            <a:pPr eaLnBrk="1" hangingPunct="1">
              <a:buFont typeface="Wingdings" pitchFamily="2" charset="2"/>
              <a:buNone/>
            </a:pPr>
            <a:r>
              <a:rPr altLang="zh-CN" b="1" dirty="0" lang="en-US" smtClean="0"/>
              <a:t>   </a:t>
            </a:r>
            <a:endParaRPr altLang="zh-CN" b="1" dirty="0" lang="en-US" smtClean="0">
              <a:solidFill>
                <a:schemeClr val="folHlink"/>
              </a:solidFill>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656" name=""/>
        <p:cNvGrpSpPr/>
        <p:nvPr/>
      </p:nvGrpSpPr>
      <p:grpSpPr>
        <a:xfrm>
          <a:off x="0" y="0"/>
          <a:ext cx="0" cy="0"/>
          <a:chOff x="0" y="0"/>
          <a:chExt cx="0" cy="0"/>
        </a:xfrm>
      </p:grpSpPr>
      <p:sp>
        <p:nvSpPr>
          <p:cNvPr id="1049154" name="Rectangle 2"/>
          <p:cNvSpPr>
            <a:spLocks noGrp="1" noChangeArrowheads="1"/>
          </p:cNvSpPr>
          <p:nvPr>
            <p:ph type="title"/>
          </p:nvPr>
        </p:nvSpPr>
        <p:spPr>
          <a:xfrm>
            <a:off x="1143000" y="990600"/>
            <a:ext cx="7793038" cy="1143000"/>
          </a:xfrm>
        </p:spPr>
        <p:txBody>
          <a:bodyPr>
            <a:normAutofit fontScale="90000"/>
          </a:bodyPr>
          <a:p>
            <a:pPr eaLnBrk="1" hangingPunct="1"/>
            <a:r>
              <a:rPr altLang="zh-CN" b="1" dirty="0" sz="4800" lang="en-US" smtClean="0">
                <a:solidFill>
                  <a:schemeClr val="folHlink"/>
                </a:solidFill>
              </a:rPr>
              <a:t/>
            </a:r>
            <a:br>
              <a:rPr altLang="zh-CN" b="1" dirty="0" sz="4800" lang="en-US" smtClean="0">
                <a:solidFill>
                  <a:schemeClr val="folHlink"/>
                </a:solidFill>
              </a:rPr>
            </a:br>
            <a:r>
              <a:rPr altLang="zh-CN" b="1" dirty="0" sz="4800" lang="en-US" smtClean="0">
                <a:solidFill>
                  <a:schemeClr val="folHlink"/>
                </a:solidFill>
              </a:rPr>
              <a:t/>
            </a:r>
            <a:br>
              <a:rPr altLang="zh-CN" b="1" dirty="0" sz="4800" lang="en-US" smtClean="0">
                <a:solidFill>
                  <a:schemeClr val="folHlink"/>
                </a:solidFill>
              </a:rPr>
            </a:br>
            <a:r>
              <a:rPr altLang="zh-CN" b="1" dirty="0" sz="4800" lang="en-US" smtClean="0">
                <a:solidFill>
                  <a:schemeClr val="folHlink"/>
                </a:solidFill>
              </a:rPr>
              <a:t/>
            </a:r>
            <a:br>
              <a:rPr altLang="zh-CN" b="1" dirty="0" sz="4800" lang="en-US" smtClean="0">
                <a:solidFill>
                  <a:schemeClr val="folHlink"/>
                </a:solidFill>
              </a:rPr>
            </a:br>
            <a:r>
              <a:rPr altLang="zh-CN" b="1" dirty="0" sz="4800" lang="en-US" smtClean="0">
                <a:solidFill>
                  <a:schemeClr val="folHlink"/>
                </a:solidFill>
              </a:rPr>
              <a:t>        </a:t>
            </a:r>
            <a:r>
              <a:rPr altLang="zh-CN" b="1" dirty="0" sz="4800" lang="en-US" smtClean="0"/>
              <a:t>Diagnosis</a:t>
            </a:r>
            <a:br>
              <a:rPr altLang="zh-CN" b="1" dirty="0" sz="4800" lang="en-US" smtClean="0"/>
            </a:br>
            <a:endParaRPr altLang="en-US" b="1" dirty="0" sz="4800" lang="zh-CN" smtClean="0"/>
          </a:p>
        </p:txBody>
      </p:sp>
      <p:sp>
        <p:nvSpPr>
          <p:cNvPr id="1049155" name="Rectangle 3"/>
          <p:cNvSpPr>
            <a:spLocks noGrp="1" noChangeArrowheads="1"/>
          </p:cNvSpPr>
          <p:nvPr>
            <p:ph idx="1"/>
          </p:nvPr>
        </p:nvSpPr>
        <p:spPr>
          <a:xfrm>
            <a:off x="755650" y="1700213"/>
            <a:ext cx="7702550" cy="4395787"/>
          </a:xfrm>
        </p:spPr>
        <p:txBody>
          <a:bodyPr>
            <a:normAutofit fontScale="92500" lnSpcReduction="10000"/>
          </a:bodyPr>
          <a:p>
            <a:pPr eaLnBrk="1" hangingPunct="1" indent="-609600" marL="609600">
              <a:lnSpc>
                <a:spcPct val="90000"/>
              </a:lnSpc>
              <a:buFont typeface="Wingdings" pitchFamily="2" charset="2"/>
              <a:buNone/>
            </a:pPr>
            <a:endParaRPr altLang="zh-CN" b="1" dirty="0" sz="2800" lang="en-US" smtClean="0"/>
          </a:p>
          <a:p>
            <a:pPr eaLnBrk="1" hangingPunct="1" indent="-609600" marL="609600">
              <a:lnSpc>
                <a:spcPct val="90000"/>
              </a:lnSpc>
              <a:buFont typeface="Wingdings" pitchFamily="2" charset="2"/>
              <a:buNone/>
            </a:pPr>
            <a:r>
              <a:rPr altLang="zh-CN" dirty="0" lang="en-US" smtClean="0">
                <a:solidFill>
                  <a:schemeClr val="tx2"/>
                </a:solidFill>
              </a:rPr>
              <a:t> </a:t>
            </a:r>
          </a:p>
          <a:p>
            <a:pPr eaLnBrk="1" hangingPunct="1" indent="-609600" marL="609600">
              <a:lnSpc>
                <a:spcPct val="90000"/>
              </a:lnSpc>
              <a:buFont typeface="+mj-lt"/>
              <a:buAutoNum type="arabicPeriod"/>
            </a:pPr>
            <a:r>
              <a:rPr altLang="zh-CN" dirty="0" lang="en-US" smtClean="0">
                <a:solidFill>
                  <a:schemeClr val="tx2"/>
                </a:solidFill>
              </a:rPr>
              <a:t> Vaginal speculum leakage  of amniotic fluid </a:t>
            </a:r>
          </a:p>
          <a:p>
            <a:pPr eaLnBrk="1" hangingPunct="1" indent="-609600" marL="609600">
              <a:lnSpc>
                <a:spcPct val="90000"/>
              </a:lnSpc>
              <a:buFont typeface="Wingdings" pitchFamily="2" charset="2"/>
              <a:buNone/>
            </a:pPr>
            <a:r>
              <a:rPr altLang="zh-CN" dirty="0" lang="en-US" smtClean="0">
                <a:solidFill>
                  <a:schemeClr val="tx2"/>
                </a:solidFill>
              </a:rPr>
              <a:t>(2)  PH  determination of vaginal  fluid </a:t>
            </a:r>
          </a:p>
          <a:p>
            <a:pPr eaLnBrk="1" hangingPunct="1" indent="-609600" marL="609600">
              <a:lnSpc>
                <a:spcPct val="90000"/>
              </a:lnSpc>
              <a:buFont typeface="Wingdings" pitchFamily="2" charset="2"/>
              <a:buNone/>
            </a:pPr>
            <a:r>
              <a:rPr altLang="zh-CN" dirty="0" lang="en-US" smtClean="0">
                <a:solidFill>
                  <a:schemeClr val="tx2"/>
                </a:solidFill>
              </a:rPr>
              <a:t>(3) Reduced FH</a:t>
            </a:r>
          </a:p>
          <a:p>
            <a:pPr eaLnBrk="1" hangingPunct="1" indent="-609600" marL="609600">
              <a:lnSpc>
                <a:spcPct val="90000"/>
              </a:lnSpc>
              <a:buFont typeface="Wingdings" pitchFamily="2" charset="2"/>
              <a:buNone/>
            </a:pPr>
            <a:r>
              <a:rPr altLang="zh-CN" dirty="0" lang="en-US" smtClean="0">
                <a:solidFill>
                  <a:schemeClr val="tx2"/>
                </a:solidFill>
              </a:rPr>
              <a:t> (4) place a vaginal pad over the vulva and examine an </a:t>
            </a:r>
            <a:r>
              <a:rPr altLang="zh-CN" dirty="0" lang="en-US" err="1" smtClean="0">
                <a:solidFill>
                  <a:schemeClr val="tx2"/>
                </a:solidFill>
              </a:rPr>
              <a:t>hr</a:t>
            </a:r>
            <a:r>
              <a:rPr altLang="zh-CN" dirty="0" lang="en-US" smtClean="0">
                <a:solidFill>
                  <a:schemeClr val="tx2"/>
                </a:solidFill>
              </a:rPr>
              <a:t> later visually and by </a:t>
            </a:r>
            <a:r>
              <a:rPr altLang="zh-CN" dirty="0" lang="en-US" err="1" smtClean="0">
                <a:solidFill>
                  <a:schemeClr val="tx2"/>
                </a:solidFill>
              </a:rPr>
              <a:t>odour</a:t>
            </a:r>
            <a:endParaRPr altLang="zh-CN" dirty="0" lang="en-US" smtClean="0">
              <a:solidFill>
                <a:schemeClr val="tx2"/>
              </a:solidFill>
            </a:endParaRPr>
          </a:p>
          <a:p>
            <a:pPr eaLnBrk="1" hangingPunct="1" indent="-609600" marL="609600">
              <a:lnSpc>
                <a:spcPct val="90000"/>
              </a:lnSpc>
              <a:buFont typeface="Wingdings" pitchFamily="2" charset="2"/>
              <a:buNone/>
            </a:pPr>
            <a:r>
              <a:rPr altLang="zh-CN" dirty="0" lang="en-US" smtClean="0">
                <a:solidFill>
                  <a:schemeClr val="tx2"/>
                </a:solidFill>
              </a:rPr>
              <a:t>5) Ultra sound*</a:t>
            </a:r>
          </a:p>
          <a:p>
            <a:pPr eaLnBrk="1" hangingPunct="1" indent="-609600" marL="609600">
              <a:lnSpc>
                <a:spcPct val="90000"/>
              </a:lnSpc>
              <a:buFont typeface="Wingdings" pitchFamily="2" charset="2"/>
              <a:buAutoNum type="arabicParenBoth" startAt="2"/>
            </a:pPr>
            <a:endParaRPr altLang="zh-CN" dirty="0" lang="en-US" smtClean="0">
              <a:solidFill>
                <a:schemeClr val="tx2"/>
              </a:solidFill>
            </a:endParaRPr>
          </a:p>
          <a:p>
            <a:pPr eaLnBrk="1" hangingPunct="1" indent="-609600" marL="609600">
              <a:lnSpc>
                <a:spcPct val="90000"/>
              </a:lnSpc>
              <a:buFont typeface="Wingdings" pitchFamily="2" charset="2"/>
              <a:buNone/>
            </a:pPr>
            <a:r>
              <a:rPr altLang="zh-CN" b="1" dirty="0" sz="2400" lang="en-US" smtClean="0"/>
              <a:t>   </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657" name=""/>
        <p:cNvGrpSpPr/>
        <p:nvPr/>
      </p:nvGrpSpPr>
      <p:grpSpPr>
        <a:xfrm>
          <a:off x="0" y="0"/>
          <a:ext cx="0" cy="0"/>
          <a:chOff x="0" y="0"/>
          <a:chExt cx="0" cy="0"/>
        </a:xfrm>
      </p:grpSpPr>
      <p:sp>
        <p:nvSpPr>
          <p:cNvPr id="1049156" name="Title 1"/>
          <p:cNvSpPr>
            <a:spLocks noGrp="1"/>
          </p:cNvSpPr>
          <p:nvPr>
            <p:ph type="title"/>
          </p:nvPr>
        </p:nvSpPr>
        <p:spPr/>
        <p:txBody>
          <a:bodyPr/>
          <a:p>
            <a:r>
              <a:rPr b="1" dirty="0" i="1" lang="en-US" err="1" smtClean="0"/>
              <a:t>DDx</a:t>
            </a:r>
            <a:endParaRPr b="1" dirty="0" i="1" lang="en-US" smtClean="0"/>
          </a:p>
        </p:txBody>
      </p:sp>
      <p:sp>
        <p:nvSpPr>
          <p:cNvPr id="1049157" name="Content Placeholder 2"/>
          <p:cNvSpPr>
            <a:spLocks noGrp="1"/>
          </p:cNvSpPr>
          <p:nvPr>
            <p:ph idx="1"/>
          </p:nvPr>
        </p:nvSpPr>
        <p:spPr/>
        <p:txBody>
          <a:bodyPr/>
          <a:p>
            <a:r>
              <a:rPr lang="en-US" smtClean="0"/>
              <a:t>Excessive secretions or vaginal discharge</a:t>
            </a:r>
          </a:p>
          <a:p>
            <a:r>
              <a:rPr lang="en-US" smtClean="0"/>
              <a:t>Urinary incontinence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403" name=""/>
        <p:cNvGrpSpPr/>
        <p:nvPr/>
      </p:nvGrpSpPr>
      <p:grpSpPr>
        <a:xfrm>
          <a:off x="0" y="0"/>
          <a:ext cx="0" cy="0"/>
          <a:chOff x="0" y="0"/>
          <a:chExt cx="0" cy="0"/>
        </a:xfrm>
      </p:grpSpPr>
      <p:sp>
        <p:nvSpPr>
          <p:cNvPr id="1048664"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65" name="Content Placeholder 2"/>
          <p:cNvSpPr>
            <a:spLocks noGrp="1"/>
          </p:cNvSpPr>
          <p:nvPr>
            <p:ph idx="1"/>
          </p:nvPr>
        </p:nvSpPr>
        <p:spPr>
          <a:xfrm>
            <a:off x="914400" y="1143000"/>
            <a:ext cx="7771927" cy="4983713"/>
          </a:xfrm>
        </p:spPr>
        <p:txBody>
          <a:bodyPr>
            <a:normAutofit fontScale="87500" lnSpcReduction="10000"/>
          </a:bodyPr>
          <a:p>
            <a:pPr indent="0" marL="0">
              <a:buNone/>
            </a:pPr>
            <a:r>
              <a:rPr b="1" dirty="0" lang="en-US" smtClean="0"/>
              <a:t>Prognosis/prevention</a:t>
            </a:r>
            <a:endParaRPr dirty="0" lang="en-US"/>
          </a:p>
          <a:p>
            <a:r>
              <a:rPr dirty="0" lang="en-US"/>
              <a:t>Early detection and frequent obstetric assessment and prompt management markedly improves prognosis. </a:t>
            </a:r>
          </a:p>
          <a:p>
            <a:r>
              <a:rPr dirty="0" lang="en-US"/>
              <a:t>Women at risk of preeclampsia must have pre conception care and attend ANC early and regularly </a:t>
            </a:r>
          </a:p>
          <a:p>
            <a:r>
              <a:rPr dirty="0" lang="en-US"/>
              <a:t>A history of preeclampsia increases a woman's subsequent risk of vascular disease, including hypertension, thrombosis, ischemic heart disease, myocardial infarction, and stroke. </a:t>
            </a:r>
          </a:p>
          <a:p>
            <a:endParaRPr dirty="0" lang="en-US"/>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658" name=""/>
        <p:cNvGrpSpPr/>
        <p:nvPr/>
      </p:nvGrpSpPr>
      <p:grpSpPr>
        <a:xfrm>
          <a:off x="0" y="0"/>
          <a:ext cx="0" cy="0"/>
          <a:chOff x="0" y="0"/>
          <a:chExt cx="0" cy="0"/>
        </a:xfrm>
      </p:grpSpPr>
      <p:sp>
        <p:nvSpPr>
          <p:cNvPr id="1049158" name="Rectangle 2"/>
          <p:cNvSpPr>
            <a:spLocks noGrp="1" noChangeArrowheads="1"/>
          </p:cNvSpPr>
          <p:nvPr>
            <p:ph type="title"/>
          </p:nvPr>
        </p:nvSpPr>
        <p:spPr/>
        <p:txBody>
          <a:bodyPr/>
          <a:p>
            <a:pPr eaLnBrk="1" hangingPunct="1"/>
            <a:r>
              <a:rPr altLang="zh-CN" b="1" dirty="0" lang="en-US" smtClean="0">
                <a:solidFill>
                  <a:schemeClr val="folHlink"/>
                </a:solidFill>
              </a:rPr>
              <a:t>        </a:t>
            </a:r>
            <a:r>
              <a:rPr altLang="zh-CN" b="1" dirty="0" sz="4000" i="1" lang="en-US" smtClean="0"/>
              <a:t>Management</a:t>
            </a:r>
            <a:endParaRPr altLang="en-US" b="1" dirty="0" sz="4000" i="1" lang="zh-CN" smtClean="0"/>
          </a:p>
        </p:txBody>
      </p:sp>
      <p:sp>
        <p:nvSpPr>
          <p:cNvPr id="1049159" name="Rectangle 3"/>
          <p:cNvSpPr>
            <a:spLocks noGrp="1" noChangeArrowheads="1"/>
          </p:cNvSpPr>
          <p:nvPr>
            <p:ph idx="1"/>
          </p:nvPr>
        </p:nvSpPr>
        <p:spPr>
          <a:xfrm>
            <a:off x="250825" y="1557338"/>
            <a:ext cx="8893175" cy="4691062"/>
          </a:xfrm>
        </p:spPr>
        <p:txBody>
          <a:bodyPr/>
          <a:p>
            <a:pPr eaLnBrk="1" hangingPunct="1" indent="-533400" marL="533400">
              <a:lnSpc>
                <a:spcPct val="80000"/>
              </a:lnSpc>
              <a:buFont typeface="Wingdings" pitchFamily="2" charset="2"/>
              <a:buNone/>
            </a:pPr>
            <a:r>
              <a:rPr altLang="zh-CN" b="1" sz="1800" lang="en-US" smtClean="0">
                <a:solidFill>
                  <a:schemeClr val="hlink"/>
                </a:solidFill>
              </a:rPr>
              <a:t>    </a:t>
            </a:r>
          </a:p>
          <a:p>
            <a:pPr eaLnBrk="1" hangingPunct="1" indent="-533400" marL="533400">
              <a:lnSpc>
                <a:spcPct val="80000"/>
              </a:lnSpc>
              <a:buFont typeface="Wingdings" pitchFamily="2" charset="2"/>
              <a:buNone/>
            </a:pPr>
            <a:endParaRPr altLang="zh-CN" b="1" sz="2800" lang="en-US" smtClean="0">
              <a:solidFill>
                <a:schemeClr val="hlink"/>
              </a:solidFill>
            </a:endParaRPr>
          </a:p>
          <a:p>
            <a:pPr eaLnBrk="1" hangingPunct="1" indent="-533400" marL="533400">
              <a:lnSpc>
                <a:spcPct val="80000"/>
              </a:lnSpc>
              <a:buFont typeface="Wingdings" pitchFamily="2" charset="2"/>
              <a:buNone/>
            </a:pPr>
            <a:r>
              <a:rPr altLang="zh-CN" b="1" sz="2800" lang="en-US" smtClean="0">
                <a:solidFill>
                  <a:schemeClr val="hlink"/>
                </a:solidFill>
              </a:rPr>
              <a:t>  PROM at term:</a:t>
            </a:r>
          </a:p>
          <a:p>
            <a:pPr eaLnBrk="1" hangingPunct="1" indent="-533400" marL="533400">
              <a:lnSpc>
                <a:spcPct val="80000"/>
              </a:lnSpc>
            </a:pPr>
            <a:r>
              <a:rPr altLang="zh-CN" b="1" sz="2800" lang="en-US" smtClean="0">
                <a:solidFill>
                  <a:schemeClr val="tx2"/>
                </a:solidFill>
                <a:latin typeface="Times New Roman" pitchFamily="18" charset="0"/>
                <a:cs typeface="Times New Roman" pitchFamily="18" charset="0"/>
              </a:rPr>
              <a:t>Admit </a:t>
            </a:r>
          </a:p>
          <a:p>
            <a:pPr eaLnBrk="1" hangingPunct="1" indent="-533400" marL="533400">
              <a:lnSpc>
                <a:spcPct val="80000"/>
              </a:lnSpc>
            </a:pPr>
            <a:r>
              <a:rPr altLang="zh-CN" b="1" sz="2800" lang="en-US" smtClean="0">
                <a:solidFill>
                  <a:schemeClr val="tx2"/>
                </a:solidFill>
                <a:latin typeface="Times New Roman" pitchFamily="18" charset="0"/>
                <a:cs typeface="Times New Roman" pitchFamily="18" charset="0"/>
              </a:rPr>
              <a:t>Antibx-ampicillin/amoxycillin 500mg stat im then 500mg PO qid and flaggyl 400mg tds</a:t>
            </a:r>
          </a:p>
          <a:p>
            <a:pPr eaLnBrk="1" hangingPunct="1" indent="-533400" marL="533400">
              <a:lnSpc>
                <a:spcPct val="80000"/>
              </a:lnSpc>
            </a:pPr>
            <a:r>
              <a:rPr altLang="zh-CN" b="1" sz="2800" lang="en-US" smtClean="0">
                <a:solidFill>
                  <a:schemeClr val="tx2"/>
                </a:solidFill>
                <a:latin typeface="Times New Roman" pitchFamily="18" charset="0"/>
              </a:rPr>
              <a:t>Deliver appropriately</a:t>
            </a:r>
          </a:p>
          <a:p>
            <a:pPr eaLnBrk="1" hangingPunct="1" indent="-533400" marL="533400">
              <a:lnSpc>
                <a:spcPct val="80000"/>
              </a:lnSpc>
              <a:buFont typeface="Wingdings" pitchFamily="2" charset="2"/>
              <a:buNone/>
            </a:pPr>
            <a:endParaRPr altLang="zh-CN" b="1" sz="2800" lang="en-US" smtClean="0">
              <a:solidFill>
                <a:schemeClr val="tx2"/>
              </a:solidFill>
              <a:latin typeface="Times New Roman" pitchFamily="18" charset="0"/>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659" name=""/>
        <p:cNvGrpSpPr/>
        <p:nvPr/>
      </p:nvGrpSpPr>
      <p:grpSpPr>
        <a:xfrm>
          <a:off x="0" y="0"/>
          <a:ext cx="0" cy="0"/>
          <a:chOff x="0" y="0"/>
          <a:chExt cx="0" cy="0"/>
        </a:xfrm>
      </p:grpSpPr>
      <p:sp>
        <p:nvSpPr>
          <p:cNvPr id="1049160" name="Title 1"/>
          <p:cNvSpPr>
            <a:spLocks noGrp="1"/>
          </p:cNvSpPr>
          <p:nvPr>
            <p:ph type="title"/>
          </p:nvPr>
        </p:nvSpPr>
        <p:spPr/>
        <p:txBody>
          <a:bodyPr/>
          <a:p>
            <a:r>
              <a:rPr altLang="zh-CN" b="1" lang="en-US" smtClean="0">
                <a:solidFill>
                  <a:schemeClr val="hlink"/>
                </a:solidFill>
              </a:rPr>
              <a:t>PROM before term:</a:t>
            </a:r>
            <a:endParaRPr lang="en-US" smtClean="0"/>
          </a:p>
        </p:txBody>
      </p:sp>
      <p:sp>
        <p:nvSpPr>
          <p:cNvPr id="1049161" name="Content Placeholder 2"/>
          <p:cNvSpPr>
            <a:spLocks noGrp="1"/>
          </p:cNvSpPr>
          <p:nvPr>
            <p:ph idx="1"/>
          </p:nvPr>
        </p:nvSpPr>
        <p:spPr/>
        <p:txBody>
          <a:bodyPr/>
          <a:p>
            <a:pPr eaLnBrk="1" hangingPunct="1" indent="-533400" marL="533400">
              <a:lnSpc>
                <a:spcPct val="80000"/>
              </a:lnSpc>
            </a:pPr>
            <a:r>
              <a:rPr altLang="zh-CN" b="1" dirty="0" lang="en-US" smtClean="0">
                <a:solidFill>
                  <a:schemeClr val="hlink"/>
                </a:solidFill>
              </a:rPr>
              <a:t> </a:t>
            </a:r>
            <a:r>
              <a:rPr altLang="zh-CN" dirty="0" lang="en-US" smtClean="0">
                <a:solidFill>
                  <a:schemeClr val="tx2"/>
                </a:solidFill>
              </a:rPr>
              <a:t>admit and retain till delivery</a:t>
            </a:r>
          </a:p>
          <a:p>
            <a:pPr eaLnBrk="1" hangingPunct="1" indent="-533400" marL="533400">
              <a:lnSpc>
                <a:spcPct val="80000"/>
              </a:lnSpc>
            </a:pPr>
            <a:r>
              <a:rPr altLang="zh-CN" dirty="0" lang="en-US" smtClean="0">
                <a:solidFill>
                  <a:schemeClr val="tx2"/>
                </a:solidFill>
              </a:rPr>
              <a:t>Start on </a:t>
            </a:r>
            <a:r>
              <a:rPr altLang="zh-CN" dirty="0" lang="en-US" err="1" smtClean="0">
                <a:solidFill>
                  <a:schemeClr val="tx2"/>
                </a:solidFill>
              </a:rPr>
              <a:t>antibx</a:t>
            </a:r>
            <a:r>
              <a:rPr altLang="zh-CN" dirty="0" lang="en-US" smtClean="0">
                <a:solidFill>
                  <a:schemeClr val="tx2"/>
                </a:solidFill>
              </a:rPr>
              <a:t>-ampicillin 500mg Po </a:t>
            </a:r>
            <a:r>
              <a:rPr altLang="zh-CN" dirty="0" lang="en-US" err="1" smtClean="0">
                <a:solidFill>
                  <a:schemeClr val="tx2"/>
                </a:solidFill>
              </a:rPr>
              <a:t>qid</a:t>
            </a:r>
            <a:r>
              <a:rPr altLang="zh-CN" dirty="0" lang="en-US" smtClean="0">
                <a:solidFill>
                  <a:schemeClr val="tx2"/>
                </a:solidFill>
              </a:rPr>
              <a:t> for 1 </a:t>
            </a:r>
            <a:r>
              <a:rPr altLang="zh-CN" dirty="0" lang="en-US" err="1" smtClean="0">
                <a:solidFill>
                  <a:schemeClr val="tx2"/>
                </a:solidFill>
              </a:rPr>
              <a:t>wk</a:t>
            </a:r>
            <a:endParaRPr altLang="zh-CN" dirty="0" lang="en-US" smtClean="0">
              <a:solidFill>
                <a:schemeClr val="tx2"/>
              </a:solidFill>
            </a:endParaRPr>
          </a:p>
          <a:p>
            <a:pPr>
              <a:lnSpc>
                <a:spcPct val="80000"/>
              </a:lnSpc>
            </a:pPr>
            <a:r>
              <a:rPr altLang="zh-CN" dirty="0" lang="en-US" smtClean="0">
                <a:solidFill>
                  <a:schemeClr val="tx2"/>
                </a:solidFill>
              </a:rPr>
              <a:t>Daily use of sanitary pad</a:t>
            </a:r>
          </a:p>
          <a:p>
            <a:pPr eaLnBrk="1" hangingPunct="1" indent="-533400" marL="533400">
              <a:lnSpc>
                <a:spcPct val="80000"/>
              </a:lnSpc>
            </a:pPr>
            <a:r>
              <a:rPr altLang="zh-CN" dirty="0" lang="en-US" smtClean="0">
                <a:solidFill>
                  <a:schemeClr val="tx2"/>
                </a:solidFill>
              </a:rPr>
              <a:t>Check pad daily to:</a:t>
            </a:r>
          </a:p>
          <a:p>
            <a:pPr eaLnBrk="1" hangingPunct="1" indent="-533400" lvl="1" marL="933450">
              <a:lnSpc>
                <a:spcPct val="80000"/>
              </a:lnSpc>
            </a:pPr>
            <a:r>
              <a:rPr altLang="zh-CN" dirty="0" lang="en-US" smtClean="0">
                <a:solidFill>
                  <a:schemeClr val="tx2"/>
                </a:solidFill>
              </a:rPr>
              <a:t>Confirm continued drainage</a:t>
            </a:r>
          </a:p>
          <a:p>
            <a:pPr eaLnBrk="1" hangingPunct="1" indent="-533400" lvl="1" marL="933450">
              <a:lnSpc>
                <a:spcPct val="80000"/>
              </a:lnSpc>
            </a:pPr>
            <a:r>
              <a:rPr altLang="zh-CN" dirty="0" lang="en-US" smtClean="0">
                <a:solidFill>
                  <a:schemeClr val="tx2"/>
                </a:solidFill>
              </a:rPr>
              <a:t>Check the color of </a:t>
            </a:r>
            <a:r>
              <a:rPr altLang="zh-CN" dirty="0" lang="en-US" err="1" smtClean="0">
                <a:solidFill>
                  <a:schemeClr val="tx2"/>
                </a:solidFill>
              </a:rPr>
              <a:t>liqour</a:t>
            </a:r>
            <a:r>
              <a:rPr altLang="zh-CN" dirty="0" lang="en-US" smtClean="0">
                <a:solidFill>
                  <a:schemeClr val="tx2"/>
                </a:solidFill>
              </a:rPr>
              <a:t> </a:t>
            </a:r>
            <a:r>
              <a:rPr altLang="zh-CN" dirty="0" lang="en-US" err="1" smtClean="0">
                <a:solidFill>
                  <a:schemeClr val="tx2"/>
                </a:solidFill>
              </a:rPr>
              <a:t>esp</a:t>
            </a:r>
            <a:r>
              <a:rPr altLang="zh-CN" dirty="0" lang="en-US" smtClean="0">
                <a:solidFill>
                  <a:schemeClr val="tx2"/>
                </a:solidFill>
              </a:rPr>
              <a:t> for meconium</a:t>
            </a:r>
          </a:p>
          <a:p>
            <a:pPr eaLnBrk="1" hangingPunct="1" indent="-533400" lvl="1" marL="933450">
              <a:lnSpc>
                <a:spcPct val="80000"/>
              </a:lnSpc>
            </a:pPr>
            <a:r>
              <a:rPr altLang="zh-CN" dirty="0" lang="en-US" smtClean="0">
                <a:solidFill>
                  <a:schemeClr val="tx2"/>
                </a:solidFill>
              </a:rPr>
              <a:t>Ro </a:t>
            </a:r>
            <a:r>
              <a:rPr altLang="zh-CN" dirty="0" lang="en-US" err="1" smtClean="0">
                <a:solidFill>
                  <a:schemeClr val="tx2"/>
                </a:solidFill>
              </a:rPr>
              <a:t>chorioamnionitis</a:t>
            </a:r>
            <a:endParaRPr altLang="zh-CN" dirty="0" lang="en-US" smtClean="0">
              <a:solidFill>
                <a:schemeClr val="tx2"/>
              </a:solidFill>
            </a:endParaRPr>
          </a:p>
          <a:p>
            <a:pPr eaLnBrk="1" hangingPunct="1" indent="-533400" marL="533400">
              <a:lnSpc>
                <a:spcPct val="80000"/>
              </a:lnSpc>
            </a:pPr>
            <a:endParaRPr altLang="zh-CN" dirty="0" lang="en-US" smtClean="0">
              <a:solidFill>
                <a:schemeClr val="hlink"/>
              </a:solidFill>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660" name=""/>
        <p:cNvGrpSpPr/>
        <p:nvPr/>
      </p:nvGrpSpPr>
      <p:grpSpPr>
        <a:xfrm>
          <a:off x="0" y="0"/>
          <a:ext cx="0" cy="0"/>
          <a:chOff x="0" y="0"/>
          <a:chExt cx="0" cy="0"/>
        </a:xfrm>
      </p:grpSpPr>
      <p:sp>
        <p:nvSpPr>
          <p:cNvPr id="1049162" name="Title 1"/>
          <p:cNvSpPr>
            <a:spLocks noGrp="1"/>
          </p:cNvSpPr>
          <p:nvPr>
            <p:ph type="title"/>
          </p:nvPr>
        </p:nvSpPr>
        <p:spPr/>
        <p:txBody>
          <a:bodyPr/>
          <a:p>
            <a:r>
              <a:rPr lang="en-US" smtClean="0"/>
              <a:t>Contd. </a:t>
            </a:r>
          </a:p>
        </p:txBody>
      </p:sp>
      <p:sp>
        <p:nvSpPr>
          <p:cNvPr id="1049163" name="Content Placeholder 2"/>
          <p:cNvSpPr>
            <a:spLocks noGrp="1"/>
          </p:cNvSpPr>
          <p:nvPr>
            <p:ph idx="1"/>
          </p:nvPr>
        </p:nvSpPr>
        <p:spPr/>
        <p:txBody>
          <a:bodyPr>
            <a:normAutofit lnSpcReduction="10000"/>
          </a:bodyPr>
          <a:p>
            <a:r>
              <a:rPr lang="en-US" smtClean="0">
                <a:solidFill>
                  <a:schemeClr val="tx2"/>
                </a:solidFill>
              </a:rPr>
              <a:t>Ruling out chorioamnionitis</a:t>
            </a:r>
          </a:p>
          <a:p>
            <a:pPr lvl="1"/>
            <a:r>
              <a:rPr lang="en-US" smtClean="0">
                <a:solidFill>
                  <a:schemeClr val="tx2"/>
                </a:solidFill>
              </a:rPr>
              <a:t>Hrly temp and pulse chart</a:t>
            </a:r>
          </a:p>
          <a:p>
            <a:pPr lvl="1"/>
            <a:r>
              <a:rPr lang="en-US" smtClean="0">
                <a:solidFill>
                  <a:schemeClr val="tx2"/>
                </a:solidFill>
              </a:rPr>
              <a:t>Abdominal exam –tenderness</a:t>
            </a:r>
          </a:p>
          <a:p>
            <a:pPr lvl="1"/>
            <a:r>
              <a:rPr lang="en-US" smtClean="0">
                <a:solidFill>
                  <a:schemeClr val="tx2"/>
                </a:solidFill>
              </a:rPr>
              <a:t>Weekly total WBC-leukocytosis</a:t>
            </a:r>
          </a:p>
          <a:p>
            <a:pPr lvl="1"/>
            <a:r>
              <a:rPr lang="en-US" smtClean="0">
                <a:solidFill>
                  <a:schemeClr val="tx2"/>
                </a:solidFill>
              </a:rPr>
              <a:t>Pads-foul smell</a:t>
            </a:r>
          </a:p>
          <a:p>
            <a:r>
              <a:rPr lang="en-US" smtClean="0">
                <a:solidFill>
                  <a:schemeClr val="tx2"/>
                </a:solidFill>
              </a:rPr>
              <a:t>Monitor fetal heart-exclude tachycardia or other signs of fetal compromise</a:t>
            </a:r>
          </a:p>
          <a:p>
            <a:r>
              <a:rPr lang="en-US" smtClean="0">
                <a:solidFill>
                  <a:schemeClr val="tx2"/>
                </a:solidFill>
              </a:rPr>
              <a:t>Administer dexa 6mg im qid 4 doses or betamethasone 12mg im BD 2 doses</a:t>
            </a:r>
          </a:p>
          <a:p>
            <a:endParaRPr lang="en-US" smtClean="0">
              <a:solidFill>
                <a:schemeClr val="tx2"/>
              </a:solidFill>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661" name=""/>
        <p:cNvGrpSpPr/>
        <p:nvPr/>
      </p:nvGrpSpPr>
      <p:grpSpPr>
        <a:xfrm>
          <a:off x="0" y="0"/>
          <a:ext cx="0" cy="0"/>
          <a:chOff x="0" y="0"/>
          <a:chExt cx="0" cy="0"/>
        </a:xfrm>
      </p:grpSpPr>
      <p:sp>
        <p:nvSpPr>
          <p:cNvPr id="1049164" name="Title 1"/>
          <p:cNvSpPr>
            <a:spLocks noGrp="1"/>
          </p:cNvSpPr>
          <p:nvPr>
            <p:ph type="title"/>
          </p:nvPr>
        </p:nvSpPr>
        <p:spPr/>
        <p:txBody>
          <a:bodyPr/>
          <a:p>
            <a:r>
              <a:rPr lang="en-US" smtClean="0"/>
              <a:t>Contd.</a:t>
            </a:r>
          </a:p>
        </p:txBody>
      </p:sp>
      <p:sp>
        <p:nvSpPr>
          <p:cNvPr id="1049165" name="Content Placeholder 2"/>
          <p:cNvSpPr>
            <a:spLocks noGrp="1"/>
          </p:cNvSpPr>
          <p:nvPr>
            <p:ph idx="1"/>
          </p:nvPr>
        </p:nvSpPr>
        <p:spPr>
          <a:xfrm>
            <a:off x="0" y="2017713"/>
            <a:ext cx="9144000" cy="4114800"/>
          </a:xfrm>
        </p:spPr>
        <p:txBody>
          <a:bodyPr/>
          <a:p>
            <a:pPr eaLnBrk="1" hangingPunct="1" indent="-533400" marL="533400">
              <a:lnSpc>
                <a:spcPct val="80000"/>
              </a:lnSpc>
            </a:pPr>
            <a:r>
              <a:rPr altLang="zh-CN" b="1" lang="en-US" smtClean="0">
                <a:solidFill>
                  <a:schemeClr val="folHlink"/>
                </a:solidFill>
              </a:rPr>
              <a:t> Deliver if:</a:t>
            </a:r>
            <a:endParaRPr altLang="zh-CN" b="1" lang="en-US" smtClean="0"/>
          </a:p>
          <a:p>
            <a:pPr eaLnBrk="1" hangingPunct="1" indent="-533400" marL="533400">
              <a:lnSpc>
                <a:spcPct val="80000"/>
              </a:lnSpc>
              <a:buFont typeface="Tahoma" pitchFamily="34" charset="0"/>
              <a:buAutoNum type="arabicPeriod"/>
            </a:pPr>
            <a:r>
              <a:rPr altLang="zh-CN" b="1" lang="en-US" smtClean="0"/>
              <a:t>  </a:t>
            </a:r>
            <a:r>
              <a:rPr altLang="zh-CN" b="1" lang="en-US" smtClean="0">
                <a:solidFill>
                  <a:schemeClr val="tx2"/>
                </a:solidFill>
                <a:latin typeface="Times New Roman" pitchFamily="18" charset="0"/>
              </a:rPr>
              <a:t> Evidence of fetal pulmonary maturation </a:t>
            </a:r>
          </a:p>
          <a:p>
            <a:pPr eaLnBrk="1" hangingPunct="1" indent="-533400" marL="533400">
              <a:lnSpc>
                <a:spcPct val="80000"/>
              </a:lnSpc>
              <a:buFont typeface="Tahoma" pitchFamily="34" charset="0"/>
              <a:buAutoNum type="arabicPeriod"/>
            </a:pPr>
            <a:r>
              <a:rPr altLang="zh-CN" b="1" lang="en-US" smtClean="0">
                <a:solidFill>
                  <a:schemeClr val="tx2"/>
                </a:solidFill>
                <a:latin typeface="Times New Roman" pitchFamily="18" charset="0"/>
              </a:rPr>
              <a:t>   Evidence of  intrauterine infection</a:t>
            </a:r>
          </a:p>
          <a:p>
            <a:pPr eaLnBrk="1" hangingPunct="1" indent="-533400" marL="533400">
              <a:lnSpc>
                <a:spcPct val="80000"/>
              </a:lnSpc>
              <a:buFont typeface="Tahoma" pitchFamily="34" charset="0"/>
              <a:buAutoNum type="arabicPeriod"/>
            </a:pPr>
            <a:r>
              <a:rPr altLang="zh-CN" b="1" lang="en-US" smtClean="0">
                <a:solidFill>
                  <a:schemeClr val="tx2"/>
                </a:solidFill>
                <a:latin typeface="Times New Roman" pitchFamily="18" charset="0"/>
              </a:rPr>
              <a:t>IUFD-don’t give steroids</a:t>
            </a:r>
          </a:p>
          <a:p>
            <a:pPr eaLnBrk="1" hangingPunct="1" indent="-533400" marL="533400">
              <a:lnSpc>
                <a:spcPct val="80000"/>
              </a:lnSpc>
            </a:pPr>
            <a:r>
              <a:rPr altLang="zh-CN" b="1" lang="en-US" smtClean="0">
                <a:solidFill>
                  <a:schemeClr val="tx2"/>
                </a:solidFill>
                <a:latin typeface="Times New Roman" pitchFamily="18" charset="0"/>
              </a:rPr>
              <a:t> Delivery  is by induction unless there’s CI</a:t>
            </a:r>
          </a:p>
          <a:p>
            <a:pPr eaLnBrk="1" hangingPunct="1" indent="-533400" marL="533400">
              <a:lnSpc>
                <a:spcPct val="80000"/>
              </a:lnSpc>
            </a:pPr>
            <a:r>
              <a:rPr b="1" lang="en-US" smtClean="0">
                <a:solidFill>
                  <a:schemeClr val="tx2"/>
                </a:solidFill>
                <a:latin typeface="Times New Roman" pitchFamily="18" charset="0"/>
              </a:rPr>
              <a:t>Aim at maintaining pg to term unless there’s complication then deliver by induction </a:t>
            </a:r>
            <a:endParaRPr lang="en-US" smtClean="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662" name=""/>
        <p:cNvGrpSpPr/>
        <p:nvPr/>
      </p:nvGrpSpPr>
      <p:grpSpPr>
        <a:xfrm>
          <a:off x="0" y="0"/>
          <a:ext cx="0" cy="0"/>
          <a:chOff x="0" y="0"/>
          <a:chExt cx="0" cy="0"/>
        </a:xfrm>
      </p:grpSpPr>
      <p:sp>
        <p:nvSpPr>
          <p:cNvPr id="1049166" name="Title 3"/>
          <p:cNvSpPr>
            <a:spLocks noGrp="1"/>
          </p:cNvSpPr>
          <p:nvPr>
            <p:ph type="title"/>
          </p:nvPr>
        </p:nvSpPr>
        <p:spPr/>
        <p:txBody>
          <a:bodyPr/>
          <a:p>
            <a:r>
              <a:rPr lang="en-US" smtClean="0"/>
              <a:t>NB:</a:t>
            </a:r>
          </a:p>
        </p:txBody>
      </p:sp>
      <p:sp>
        <p:nvSpPr>
          <p:cNvPr id="1049167" name="Rectangle 3"/>
          <p:cNvSpPr>
            <a:spLocks noGrp="1" noChangeArrowheads="1"/>
          </p:cNvSpPr>
          <p:nvPr>
            <p:ph idx="1"/>
          </p:nvPr>
        </p:nvSpPr>
        <p:spPr/>
        <p:txBody>
          <a:bodyPr/>
          <a:p>
            <a:pPr eaLnBrk="1" hangingPunct="1">
              <a:buFont typeface="Wingdings" pitchFamily="2" charset="2"/>
              <a:buNone/>
            </a:pPr>
            <a:r>
              <a:rPr altLang="zh-CN" b="1" sz="2800" lang="en-US" smtClean="0">
                <a:solidFill>
                  <a:schemeClr val="folHlink"/>
                </a:solidFill>
                <a:latin typeface="Times New Roman" pitchFamily="18" charset="0"/>
              </a:rPr>
              <a:t>      Expectant therapy</a:t>
            </a:r>
          </a:p>
          <a:p>
            <a:pPr eaLnBrk="1" hangingPunct="1">
              <a:buFont typeface="Wingdings" pitchFamily="2" charset="2"/>
              <a:buNone/>
            </a:pPr>
            <a:r>
              <a:rPr altLang="zh-CN" b="1" sz="2800" lang="en-US" smtClean="0">
                <a:solidFill>
                  <a:schemeClr val="hlink"/>
                </a:solidFill>
                <a:latin typeface="Times New Roman" pitchFamily="18" charset="0"/>
              </a:rPr>
              <a:t>       Indication : </a:t>
            </a:r>
          </a:p>
          <a:p>
            <a:pPr eaLnBrk="1" hangingPunct="1">
              <a:buFont typeface="Wingdings" pitchFamily="2" charset="2"/>
              <a:buNone/>
            </a:pPr>
            <a:r>
              <a:rPr altLang="zh-CN" b="1" sz="2800" lang="en-US" smtClean="0">
                <a:latin typeface="Times New Roman" pitchFamily="18" charset="0"/>
              </a:rPr>
              <a:t>       </a:t>
            </a:r>
            <a:r>
              <a:rPr altLang="zh-CN" b="1" sz="2800" lang="en-US" smtClean="0">
                <a:solidFill>
                  <a:schemeClr val="tx2"/>
                </a:solidFill>
                <a:latin typeface="Times New Roman" pitchFamily="18" charset="0"/>
              </a:rPr>
              <a:t>(1)  Gestation&lt;34wks</a:t>
            </a:r>
          </a:p>
          <a:p>
            <a:pPr eaLnBrk="1" hangingPunct="1">
              <a:buFont typeface="Wingdings" pitchFamily="2" charset="2"/>
              <a:buNone/>
            </a:pPr>
            <a:r>
              <a:rPr altLang="zh-CN" b="1" sz="2800" lang="en-US" smtClean="0">
                <a:solidFill>
                  <a:schemeClr val="tx2"/>
                </a:solidFill>
                <a:latin typeface="Times New Roman" pitchFamily="18" charset="0"/>
              </a:rPr>
              <a:t>       (2) Without evidence of intrauterine infection</a:t>
            </a:r>
            <a:r>
              <a:rPr altLang="zh-CN" b="1" sz="2800" lang="en-US" smtClean="0">
                <a:latin typeface="Times New Roman" pitchFamily="18" charset="0"/>
              </a:rPr>
              <a:t> </a:t>
            </a:r>
          </a:p>
          <a:p>
            <a:pPr eaLnBrk="1" hangingPunct="1">
              <a:buFont typeface="Wingdings" pitchFamily="2" charset="2"/>
              <a:buNone/>
            </a:pPr>
            <a:r>
              <a:rPr altLang="zh-CN" b="1" sz="2800" lang="en-US" smtClean="0">
                <a:solidFill>
                  <a:schemeClr val="hlink"/>
                </a:solidFill>
                <a:latin typeface="Times New Roman" pitchFamily="18" charset="0"/>
              </a:rPr>
              <a:t>       Management:</a:t>
            </a:r>
          </a:p>
          <a:p>
            <a:pPr eaLnBrk="1" hangingPunct="1">
              <a:buFont typeface="Wingdings" pitchFamily="2" charset="2"/>
              <a:buNone/>
            </a:pPr>
            <a:r>
              <a:rPr altLang="zh-CN" b="1" sz="2800" lang="en-US" smtClean="0">
                <a:latin typeface="Times New Roman" pitchFamily="18" charset="0"/>
              </a:rPr>
              <a:t>       </a:t>
            </a:r>
            <a:r>
              <a:rPr altLang="zh-CN" b="1" sz="2800" lang="en-US" smtClean="0">
                <a:solidFill>
                  <a:schemeClr val="tx2"/>
                </a:solidFill>
                <a:latin typeface="Times New Roman" pitchFamily="18" charset="0"/>
              </a:rPr>
              <a:t>(1)To enhance fetal pulmonary maturation</a:t>
            </a:r>
          </a:p>
          <a:p>
            <a:pPr eaLnBrk="1" hangingPunct="1">
              <a:buFont typeface="Wingdings" pitchFamily="2" charset="2"/>
              <a:buNone/>
            </a:pPr>
            <a:r>
              <a:rPr altLang="zh-CN" b="1" sz="2800" lang="en-US" smtClean="0">
                <a:solidFill>
                  <a:schemeClr val="tx2"/>
                </a:solidFill>
                <a:latin typeface="Times New Roman" pitchFamily="18" charset="0"/>
              </a:rPr>
              <a:t>       (2) Antibiotic</a:t>
            </a:r>
          </a:p>
          <a:p>
            <a:pPr eaLnBrk="1" hangingPunct="1">
              <a:buFont typeface="Wingdings" pitchFamily="2" charset="2"/>
              <a:buNone/>
            </a:pPr>
            <a:r>
              <a:rPr altLang="zh-CN" b="1" sz="2800" lang="en-US" smtClean="0">
                <a:solidFill>
                  <a:schemeClr val="tx2"/>
                </a:solidFill>
                <a:latin typeface="Times New Roman" pitchFamily="18" charset="0"/>
              </a:rPr>
              <a:t>       (3) Tocolytics</a:t>
            </a:r>
          </a:p>
          <a:p>
            <a:pPr eaLnBrk="1" hangingPunct="1">
              <a:buFont typeface="Wingdings" pitchFamily="2" charset="2"/>
              <a:buNone/>
            </a:pPr>
            <a:endParaRPr altLang="zh-CN" b="1" sz="2800" lang="en-US" smtClean="0">
              <a:solidFill>
                <a:schemeClr val="tx2"/>
              </a:solidFill>
              <a:latin typeface="Times New Roman" pitchFamily="18" charset="0"/>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663" name=""/>
        <p:cNvGrpSpPr/>
        <p:nvPr/>
      </p:nvGrpSpPr>
      <p:grpSpPr>
        <a:xfrm>
          <a:off x="0" y="0"/>
          <a:ext cx="0" cy="0"/>
          <a:chOff x="0" y="0"/>
          <a:chExt cx="0" cy="0"/>
        </a:xfrm>
      </p:grpSpPr>
      <p:sp>
        <p:nvSpPr>
          <p:cNvPr id="1049168" name="Title 1"/>
          <p:cNvSpPr>
            <a:spLocks noGrp="1"/>
          </p:cNvSpPr>
          <p:nvPr>
            <p:ph type="title"/>
          </p:nvPr>
        </p:nvSpPr>
        <p:spPr/>
        <p:txBody>
          <a:bodyPr>
            <a:normAutofit fontScale="90000"/>
          </a:bodyPr>
          <a:p>
            <a:r>
              <a:rPr b="1" dirty="0" i="1" lang="en-US" smtClean="0"/>
              <a:t>DELAYED DELIVERY AFTER SROM OR ARM IN LABOR </a:t>
            </a:r>
          </a:p>
        </p:txBody>
      </p:sp>
      <p:sp>
        <p:nvSpPr>
          <p:cNvPr id="1049169" name="Content Placeholder 2"/>
          <p:cNvSpPr>
            <a:spLocks noGrp="1"/>
          </p:cNvSpPr>
          <p:nvPr>
            <p:ph idx="1"/>
          </p:nvPr>
        </p:nvSpPr>
        <p:spPr/>
        <p:txBody>
          <a:bodyPr/>
          <a:p>
            <a:r>
              <a:rPr lang="en-US" smtClean="0"/>
              <a:t>Antibx </a:t>
            </a:r>
          </a:p>
          <a:p>
            <a:r>
              <a:rPr lang="en-US" smtClean="0"/>
              <a:t>Augment labor unless contraindicated</a:t>
            </a:r>
          </a:p>
          <a:p>
            <a:r>
              <a:rPr lang="en-US" smtClean="0"/>
              <a:t>Critically assess </a:t>
            </a:r>
          </a:p>
          <a:p>
            <a:pPr lvl="1"/>
            <a:r>
              <a:rPr lang="en-US" smtClean="0"/>
              <a:t>Give more time</a:t>
            </a:r>
          </a:p>
          <a:p>
            <a:pPr lvl="1"/>
            <a:r>
              <a:rPr lang="en-US" smtClean="0"/>
              <a:t>Assisted delivery</a:t>
            </a:r>
          </a:p>
          <a:p>
            <a:pPr lvl="1"/>
            <a:r>
              <a:rPr lang="en-US" smtClean="0"/>
              <a:t>c/s</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664" name=""/>
        <p:cNvGrpSpPr/>
        <p:nvPr/>
      </p:nvGrpSpPr>
      <p:grpSpPr>
        <a:xfrm>
          <a:off x="0" y="0"/>
          <a:ext cx="0" cy="0"/>
          <a:chOff x="0" y="0"/>
          <a:chExt cx="0" cy="0"/>
        </a:xfrm>
      </p:grpSpPr>
      <p:sp>
        <p:nvSpPr>
          <p:cNvPr id="1049170" name="Title 1"/>
          <p:cNvSpPr>
            <a:spLocks noGrp="1"/>
          </p:cNvSpPr>
          <p:nvPr>
            <p:ph type="title"/>
          </p:nvPr>
        </p:nvSpPr>
        <p:spPr/>
        <p:txBody>
          <a:bodyPr/>
          <a:p>
            <a:endParaRPr lang="en-US"/>
          </a:p>
        </p:txBody>
      </p:sp>
      <p:sp>
        <p:nvSpPr>
          <p:cNvPr id="1049171" name="Content Placeholder 2"/>
          <p:cNvSpPr>
            <a:spLocks noGrp="1"/>
          </p:cNvSpPr>
          <p:nvPr>
            <p:ph idx="1"/>
          </p:nvPr>
        </p:nvSpPr>
        <p:spPr/>
        <p:txBody>
          <a:bodyPr>
            <a:normAutofit/>
          </a:bodyPr>
          <a:p>
            <a:pPr indent="0" marL="0">
              <a:buNone/>
            </a:pPr>
            <a:r>
              <a:rPr b="1" dirty="0" sz="8000" i="1" lang="en-US" smtClean="0"/>
              <a:t>ABNORMAL PUERPERIUM</a:t>
            </a:r>
            <a:endParaRPr b="1" dirty="0" sz="8000" i="1" lang="en-US"/>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665" name=""/>
        <p:cNvGrpSpPr/>
        <p:nvPr/>
      </p:nvGrpSpPr>
      <p:grpSpPr>
        <a:xfrm>
          <a:off x="0" y="0"/>
          <a:ext cx="0" cy="0"/>
          <a:chOff x="0" y="0"/>
          <a:chExt cx="0" cy="0"/>
        </a:xfrm>
      </p:grpSpPr>
      <p:sp>
        <p:nvSpPr>
          <p:cNvPr id="1049172" name="Title 1"/>
          <p:cNvSpPr>
            <a:spLocks noGrp="1"/>
          </p:cNvSpPr>
          <p:nvPr>
            <p:ph type="title"/>
          </p:nvPr>
        </p:nvSpPr>
        <p:spPr/>
        <p:txBody>
          <a:bodyPr>
            <a:normAutofit fontScale="90000"/>
          </a:bodyPr>
          <a:p>
            <a:r>
              <a:rPr b="1" dirty="0" i="1" lang="en-US"/>
              <a:t>UTERINE INVERSION  </a:t>
            </a:r>
            <a:r>
              <a:rPr dirty="0" lang="en-US"/>
              <a:t/>
            </a:r>
            <a:br>
              <a:rPr dirty="0" lang="en-US"/>
            </a:br>
            <a:endParaRPr dirty="0" lang="en-US"/>
          </a:p>
        </p:txBody>
      </p:sp>
      <p:sp>
        <p:nvSpPr>
          <p:cNvPr id="1049173" name="Content Placeholder 2"/>
          <p:cNvSpPr>
            <a:spLocks noGrp="1"/>
          </p:cNvSpPr>
          <p:nvPr>
            <p:ph idx="1"/>
          </p:nvPr>
        </p:nvSpPr>
        <p:spPr/>
        <p:txBody>
          <a:bodyPr/>
          <a:p>
            <a:pPr indent="0" marL="0">
              <a:buNone/>
            </a:pPr>
            <a:r>
              <a:rPr dirty="0" lang="en-US" smtClean="0"/>
              <a:t>Definition  </a:t>
            </a:r>
            <a:endParaRPr dirty="0" lang="en-US"/>
          </a:p>
          <a:p>
            <a:r>
              <a:rPr dirty="0" lang="en-US"/>
              <a:t>This occurs when there is prolapse of the fundus to or through the cervix so that the uterus is in effect turned inside out. It is said to happen when uterus turns inside out during delivery of the placenta.</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666" name=""/>
        <p:cNvGrpSpPr/>
        <p:nvPr/>
      </p:nvGrpSpPr>
      <p:grpSpPr>
        <a:xfrm>
          <a:off x="0" y="0"/>
          <a:ext cx="0" cy="0"/>
          <a:chOff x="0" y="0"/>
          <a:chExt cx="0" cy="0"/>
        </a:xfrm>
      </p:grpSpPr>
      <p:sp>
        <p:nvSpPr>
          <p:cNvPr id="1049174" name="Title 1"/>
          <p:cNvSpPr>
            <a:spLocks noGrp="1"/>
          </p:cNvSpPr>
          <p:nvPr>
            <p:ph type="title"/>
          </p:nvPr>
        </p:nvSpPr>
        <p:spPr/>
        <p:txBody>
          <a:bodyPr/>
          <a:p>
            <a:r>
              <a:rPr b="1" dirty="0" i="1" lang="en-US" smtClean="0"/>
              <a:t>classifications</a:t>
            </a:r>
            <a:endParaRPr b="1" dirty="0" i="1" lang="en-US"/>
          </a:p>
        </p:txBody>
      </p:sp>
      <p:sp>
        <p:nvSpPr>
          <p:cNvPr id="1049175" name="Content Placeholder 2"/>
          <p:cNvSpPr>
            <a:spLocks noGrp="1"/>
          </p:cNvSpPr>
          <p:nvPr>
            <p:ph idx="1"/>
          </p:nvPr>
        </p:nvSpPr>
        <p:spPr/>
        <p:txBody>
          <a:bodyPr>
            <a:normAutofit lnSpcReduction="10000"/>
          </a:bodyPr>
          <a:p>
            <a:r>
              <a:rPr dirty="0" lang="en-US"/>
              <a:t>First degree - the inverted fundus extends to, but not through the cervix.  </a:t>
            </a:r>
            <a:endParaRPr dirty="0" lang="en-US" smtClean="0"/>
          </a:p>
          <a:p>
            <a:r>
              <a:rPr dirty="0" lang="en-US" smtClean="0"/>
              <a:t>Second </a:t>
            </a:r>
            <a:r>
              <a:rPr dirty="0" lang="en-US"/>
              <a:t>degree - the inverted fundus extends through the cervix but remains within the vagina. </a:t>
            </a:r>
            <a:endParaRPr dirty="0" lang="en-US" smtClean="0"/>
          </a:p>
          <a:p>
            <a:r>
              <a:rPr dirty="0" lang="en-US" smtClean="0"/>
              <a:t> </a:t>
            </a:r>
            <a:r>
              <a:rPr dirty="0" lang="en-US"/>
              <a:t>Third degree - the inverted fundus extends outside the vagina.  </a:t>
            </a:r>
            <a:endParaRPr dirty="0" lang="en-US" smtClean="0"/>
          </a:p>
          <a:p>
            <a:r>
              <a:rPr dirty="0" lang="en-US" smtClean="0"/>
              <a:t>Total </a:t>
            </a:r>
            <a:r>
              <a:rPr dirty="0" lang="en-US"/>
              <a:t>inversion - the vagina and uterus are inverted. </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667" name=""/>
        <p:cNvGrpSpPr/>
        <p:nvPr/>
      </p:nvGrpSpPr>
      <p:grpSpPr>
        <a:xfrm>
          <a:off x="0" y="0"/>
          <a:ext cx="0" cy="0"/>
          <a:chOff x="0" y="0"/>
          <a:chExt cx="0" cy="0"/>
        </a:xfrm>
      </p:grpSpPr>
      <p:sp>
        <p:nvSpPr>
          <p:cNvPr id="1049176" name="Title 1"/>
          <p:cNvSpPr>
            <a:spLocks noGrp="1"/>
          </p:cNvSpPr>
          <p:nvPr>
            <p:ph type="title"/>
          </p:nvPr>
        </p:nvSpPr>
        <p:spPr/>
        <p:txBody>
          <a:bodyPr/>
          <a:p>
            <a:r>
              <a:rPr b="1" dirty="0" i="1" lang="en-US" smtClean="0"/>
              <a:t>Precipitating factors</a:t>
            </a:r>
            <a:endParaRPr b="1" dirty="0" i="1" lang="en-US"/>
          </a:p>
        </p:txBody>
      </p:sp>
      <p:sp>
        <p:nvSpPr>
          <p:cNvPr id="1049177" name="Content Placeholder 2"/>
          <p:cNvSpPr>
            <a:spLocks noGrp="1"/>
          </p:cNvSpPr>
          <p:nvPr>
            <p:ph idx="1"/>
          </p:nvPr>
        </p:nvSpPr>
        <p:spPr/>
        <p:txBody>
          <a:bodyPr>
            <a:normAutofit fontScale="70000" lnSpcReduction="20000"/>
          </a:bodyPr>
          <a:p>
            <a:r>
              <a:rPr dirty="0" lang="en-US"/>
              <a:t> Short umbilical cord  </a:t>
            </a:r>
            <a:endParaRPr dirty="0" lang="en-US" smtClean="0"/>
          </a:p>
          <a:p>
            <a:r>
              <a:rPr dirty="0" lang="en-US" smtClean="0"/>
              <a:t>Excessive </a:t>
            </a:r>
            <a:r>
              <a:rPr dirty="0" lang="en-US"/>
              <a:t>traction on the umbilical cord </a:t>
            </a:r>
            <a:endParaRPr dirty="0" lang="en-US" smtClean="0"/>
          </a:p>
          <a:p>
            <a:r>
              <a:rPr dirty="0" lang="en-US" smtClean="0"/>
              <a:t> </a:t>
            </a:r>
            <a:r>
              <a:rPr dirty="0" lang="en-US"/>
              <a:t>Excessive fundal </a:t>
            </a:r>
            <a:r>
              <a:rPr dirty="0" lang="en-US" smtClean="0"/>
              <a:t>pressure</a:t>
            </a:r>
          </a:p>
          <a:p>
            <a:r>
              <a:rPr dirty="0" lang="en-US" smtClean="0"/>
              <a:t>  </a:t>
            </a:r>
            <a:r>
              <a:rPr dirty="0" lang="en-US"/>
              <a:t>Fundal implantation of the placenta </a:t>
            </a:r>
            <a:endParaRPr dirty="0" lang="en-US" smtClean="0"/>
          </a:p>
          <a:p>
            <a:r>
              <a:rPr dirty="0" lang="en-US" smtClean="0"/>
              <a:t> </a:t>
            </a:r>
            <a:r>
              <a:rPr dirty="0" lang="en-US"/>
              <a:t>Retained placenta and abnormal adherence of the </a:t>
            </a:r>
            <a:r>
              <a:rPr dirty="0" lang="en-US" smtClean="0"/>
              <a:t>placenta</a:t>
            </a:r>
          </a:p>
          <a:p>
            <a:r>
              <a:rPr dirty="0" lang="en-US" smtClean="0"/>
              <a:t> </a:t>
            </a:r>
            <a:r>
              <a:rPr dirty="0" lang="en-US"/>
              <a:t>Chronic </a:t>
            </a:r>
            <a:r>
              <a:rPr dirty="0" lang="en-US" err="1"/>
              <a:t>endometritis</a:t>
            </a:r>
            <a:r>
              <a:rPr dirty="0" lang="en-US"/>
              <a:t>  </a:t>
            </a:r>
            <a:endParaRPr dirty="0" lang="en-US" smtClean="0"/>
          </a:p>
          <a:p>
            <a:r>
              <a:rPr dirty="0" lang="en-US" smtClean="0"/>
              <a:t>Vaginal </a:t>
            </a:r>
            <a:r>
              <a:rPr dirty="0" lang="en-US"/>
              <a:t>births after previous caesarean section </a:t>
            </a:r>
            <a:endParaRPr dirty="0" lang="en-US" smtClean="0"/>
          </a:p>
          <a:p>
            <a:r>
              <a:rPr dirty="0" lang="en-US" smtClean="0"/>
              <a:t> </a:t>
            </a:r>
            <a:r>
              <a:rPr dirty="0" lang="en-US"/>
              <a:t>Rapid or long </a:t>
            </a:r>
            <a:r>
              <a:rPr dirty="0" lang="en-US" err="1"/>
              <a:t>labours</a:t>
            </a:r>
            <a:r>
              <a:rPr dirty="0" lang="en-US"/>
              <a:t>  </a:t>
            </a:r>
            <a:endParaRPr dirty="0" lang="en-US" smtClean="0"/>
          </a:p>
          <a:p>
            <a:r>
              <a:rPr dirty="0" lang="en-US" smtClean="0"/>
              <a:t>Previous </a:t>
            </a:r>
            <a:r>
              <a:rPr dirty="0" lang="en-US"/>
              <a:t>uterine </a:t>
            </a:r>
            <a:r>
              <a:rPr dirty="0" lang="en-US" smtClean="0"/>
              <a:t>inversion</a:t>
            </a:r>
          </a:p>
          <a:p>
            <a:r>
              <a:rPr dirty="0" lang="en-US" smtClean="0"/>
              <a:t> </a:t>
            </a:r>
            <a:r>
              <a:rPr dirty="0" lang="en-US"/>
              <a:t>Certain drugs such as magnesium </a:t>
            </a:r>
            <a:r>
              <a:rPr dirty="0" lang="en-US" err="1"/>
              <a:t>sulphate</a:t>
            </a:r>
            <a:r>
              <a:rPr dirty="0" lang="en-US"/>
              <a:t> (drugs promoting </a:t>
            </a:r>
            <a:r>
              <a:rPr dirty="0" lang="en-US" err="1"/>
              <a:t>tocolysis</a:t>
            </a:r>
            <a:r>
              <a:rPr dirty="0" lang="en-US"/>
              <a:t>) </a:t>
            </a:r>
            <a:endParaRPr dirty="0" lang="en-US" smtClean="0"/>
          </a:p>
          <a:p>
            <a:r>
              <a:rPr dirty="0" lang="en-US" smtClean="0"/>
              <a:t> </a:t>
            </a:r>
            <a:r>
              <a:rPr dirty="0" lang="en-US" err="1"/>
              <a:t>Unicornuate</a:t>
            </a:r>
            <a:r>
              <a:rPr dirty="0" lang="en-US"/>
              <a:t> </a:t>
            </a:r>
            <a:r>
              <a:rPr dirty="0" lang="en-US" smtClean="0"/>
              <a:t>uterus</a:t>
            </a:r>
            <a:endParaRPr dirty="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405" name=""/>
        <p:cNvGrpSpPr/>
        <p:nvPr/>
      </p:nvGrpSpPr>
      <p:grpSpPr>
        <a:xfrm>
          <a:off x="0" y="0"/>
          <a:ext cx="0" cy="0"/>
          <a:chOff x="0" y="0"/>
          <a:chExt cx="0" cy="0"/>
        </a:xfrm>
      </p:grpSpPr>
      <p:sp>
        <p:nvSpPr>
          <p:cNvPr id="1048671" name="Title 1"/>
          <p:cNvSpPr>
            <a:spLocks noGrp="1"/>
          </p:cNvSpPr>
          <p:nvPr>
            <p:ph type="title"/>
          </p:nvPr>
        </p:nvSpPr>
        <p:spPr/>
        <p:txBody>
          <a:bodyPr/>
          <a:p>
            <a:endParaRPr lang="en-US"/>
          </a:p>
        </p:txBody>
      </p:sp>
      <p:sp>
        <p:nvSpPr>
          <p:cNvPr id="1048672" name="Text Placeholder 2"/>
          <p:cNvSpPr>
            <a:spLocks noGrp="1"/>
          </p:cNvSpPr>
          <p:nvPr>
            <p:ph type="body" idx="1"/>
          </p:nvPr>
        </p:nvSpPr>
        <p:spPr/>
        <p:txBody>
          <a:bodyPr>
            <a:normAutofit/>
          </a:bodyPr>
          <a:p>
            <a:r>
              <a:rPr b="1" dirty="0" sz="5400" lang="en-US" err="1"/>
              <a:t>Anaemia</a:t>
            </a:r>
            <a:r>
              <a:rPr b="1" dirty="0" sz="5400" lang="en-US"/>
              <a:t> in Pregnancy</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668" name=""/>
        <p:cNvGrpSpPr/>
        <p:nvPr/>
      </p:nvGrpSpPr>
      <p:grpSpPr>
        <a:xfrm>
          <a:off x="0" y="0"/>
          <a:ext cx="0" cy="0"/>
          <a:chOff x="0" y="0"/>
          <a:chExt cx="0" cy="0"/>
        </a:xfrm>
      </p:grpSpPr>
      <p:sp>
        <p:nvSpPr>
          <p:cNvPr id="1049178" name="Title 1"/>
          <p:cNvSpPr>
            <a:spLocks noGrp="1"/>
          </p:cNvSpPr>
          <p:nvPr>
            <p:ph type="title"/>
          </p:nvPr>
        </p:nvSpPr>
        <p:spPr/>
        <p:txBody>
          <a:bodyPr>
            <a:normAutofit fontScale="90000"/>
          </a:bodyPr>
          <a:p>
            <a:r>
              <a:rPr b="1" dirty="0" i="1" lang="en-US"/>
              <a:t>Presentation  </a:t>
            </a:r>
            <a:br>
              <a:rPr b="1" dirty="0" i="1" lang="en-US"/>
            </a:br>
            <a:endParaRPr b="1" dirty="0" i="1" lang="en-US"/>
          </a:p>
        </p:txBody>
      </p:sp>
      <p:sp>
        <p:nvSpPr>
          <p:cNvPr id="1049179" name="Content Placeholder 2"/>
          <p:cNvSpPr>
            <a:spLocks noGrp="1"/>
          </p:cNvSpPr>
          <p:nvPr>
            <p:ph idx="1"/>
          </p:nvPr>
        </p:nvSpPr>
        <p:spPr/>
        <p:txBody>
          <a:bodyPr/>
          <a:p>
            <a:pPr indent="0" marL="0">
              <a:buNone/>
            </a:pPr>
            <a:r>
              <a:rPr dirty="0" lang="en-US" smtClean="0"/>
              <a:t>Uterine </a:t>
            </a:r>
            <a:r>
              <a:rPr dirty="0" lang="en-US"/>
              <a:t>inversion may present: </a:t>
            </a:r>
          </a:p>
          <a:p>
            <a:r>
              <a:rPr dirty="0" lang="en-US"/>
              <a:t> Acutely - within 24 hours of delivery  </a:t>
            </a:r>
            <a:endParaRPr dirty="0" lang="en-US" smtClean="0"/>
          </a:p>
          <a:p>
            <a:r>
              <a:rPr dirty="0" lang="en-US" smtClean="0"/>
              <a:t>Sub </a:t>
            </a:r>
            <a:r>
              <a:rPr dirty="0" lang="en-US"/>
              <a:t>acutely - over 24 hours and up to the 30th postpartum day </a:t>
            </a:r>
            <a:endParaRPr dirty="0" lang="en-US" smtClean="0"/>
          </a:p>
          <a:p>
            <a:r>
              <a:rPr dirty="0" lang="en-US" smtClean="0"/>
              <a:t>Chronic </a:t>
            </a:r>
            <a:r>
              <a:rPr dirty="0" lang="en-US"/>
              <a:t>- more than 30 days after delivery </a:t>
            </a:r>
          </a:p>
          <a:p>
            <a:pPr indent="0" marL="0">
              <a:buNone/>
            </a:pPr>
            <a:r>
              <a:rPr b="1" dirty="0" i="1" lang="en-US" err="1" smtClean="0"/>
              <a:t>Nb</a:t>
            </a:r>
            <a:r>
              <a:rPr b="1" dirty="0" i="1" lang="en-US" smtClean="0"/>
              <a:t>…</a:t>
            </a:r>
          </a:p>
          <a:p>
            <a:pPr indent="0" marL="0">
              <a:buNone/>
            </a:pPr>
            <a:r>
              <a:rPr dirty="0" lang="en-US" smtClean="0"/>
              <a:t>It </a:t>
            </a:r>
            <a:r>
              <a:rPr dirty="0" lang="en-US"/>
              <a:t>presents most often with symptoms of a post-partum </a:t>
            </a:r>
            <a:r>
              <a:rPr dirty="0" lang="en-US" err="1"/>
              <a:t>haemorrhage</a:t>
            </a:r>
            <a:r>
              <a:rPr dirty="0" lang="en-US"/>
              <a:t>. </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669" name=""/>
        <p:cNvGrpSpPr/>
        <p:nvPr/>
      </p:nvGrpSpPr>
      <p:grpSpPr>
        <a:xfrm>
          <a:off x="0" y="0"/>
          <a:ext cx="0" cy="0"/>
          <a:chOff x="0" y="0"/>
          <a:chExt cx="0" cy="0"/>
        </a:xfrm>
      </p:grpSpPr>
      <p:sp>
        <p:nvSpPr>
          <p:cNvPr id="1049180"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181" name="Content Placeholder 2"/>
          <p:cNvSpPr>
            <a:spLocks noGrp="1"/>
          </p:cNvSpPr>
          <p:nvPr>
            <p:ph idx="1"/>
          </p:nvPr>
        </p:nvSpPr>
        <p:spPr/>
        <p:txBody>
          <a:bodyPr/>
          <a:p>
            <a:pPr indent="0" marL="0">
              <a:buNone/>
            </a:pPr>
            <a:r>
              <a:rPr dirty="0" lang="en-US"/>
              <a:t>The classic presentation is of:  </a:t>
            </a:r>
          </a:p>
          <a:p>
            <a:r>
              <a:rPr dirty="0" lang="en-US"/>
              <a:t> Post-partum </a:t>
            </a:r>
            <a:r>
              <a:rPr dirty="0" lang="en-US" err="1"/>
              <a:t>haemorrhage</a:t>
            </a:r>
            <a:r>
              <a:rPr dirty="0" lang="en-US"/>
              <a:t>  </a:t>
            </a:r>
            <a:endParaRPr dirty="0" lang="en-US" smtClean="0"/>
          </a:p>
          <a:p>
            <a:r>
              <a:rPr dirty="0" lang="en-US" smtClean="0"/>
              <a:t> </a:t>
            </a:r>
            <a:r>
              <a:rPr dirty="0" lang="en-US"/>
              <a:t>Sudden appearance of a vaginal </a:t>
            </a:r>
            <a:r>
              <a:rPr dirty="0" lang="en-US" smtClean="0"/>
              <a:t>mass</a:t>
            </a:r>
          </a:p>
          <a:p>
            <a:r>
              <a:rPr dirty="0" lang="en-US" smtClean="0"/>
              <a:t>  </a:t>
            </a:r>
            <a:r>
              <a:rPr dirty="0" lang="en-US"/>
              <a:t>Cardiovascular collapse (varying degrees) </a:t>
            </a:r>
            <a:endParaRPr dirty="0" lang="en-US" smtClean="0"/>
          </a:p>
          <a:p>
            <a:r>
              <a:rPr dirty="0" lang="en-US" smtClean="0"/>
              <a:t>Pain </a:t>
            </a:r>
            <a:r>
              <a:rPr dirty="0" lang="en-US"/>
              <a:t>in the lower abdomen, </a:t>
            </a:r>
            <a:endParaRPr dirty="0" lang="en-US" smtClean="0"/>
          </a:p>
          <a:p>
            <a:r>
              <a:rPr dirty="0" lang="en-US" smtClean="0"/>
              <a:t>a </a:t>
            </a:r>
            <a:r>
              <a:rPr dirty="0" lang="en-US"/>
              <a:t>Sensation of vaginal fullness  with a desire to bear down after delivery of the placenta </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670" name=""/>
        <p:cNvGrpSpPr/>
        <p:nvPr/>
      </p:nvGrpSpPr>
      <p:grpSpPr>
        <a:xfrm>
          <a:off x="0" y="0"/>
          <a:ext cx="0" cy="0"/>
          <a:chOff x="0" y="0"/>
          <a:chExt cx="0" cy="0"/>
        </a:xfrm>
      </p:grpSpPr>
      <p:sp>
        <p:nvSpPr>
          <p:cNvPr id="1049182" name="Title 1"/>
          <p:cNvSpPr>
            <a:spLocks noGrp="1"/>
          </p:cNvSpPr>
          <p:nvPr>
            <p:ph type="title"/>
          </p:nvPr>
        </p:nvSpPr>
        <p:spPr/>
        <p:txBody>
          <a:bodyPr/>
          <a:p>
            <a:r>
              <a:rPr b="1" dirty="0" i="1" lang="en-US" smtClean="0"/>
              <a:t>Management…</a:t>
            </a:r>
            <a:endParaRPr b="1" dirty="0" i="1" lang="en-US"/>
          </a:p>
        </p:txBody>
      </p:sp>
      <p:sp>
        <p:nvSpPr>
          <p:cNvPr id="1049183" name="Content Placeholder 2"/>
          <p:cNvSpPr>
            <a:spLocks noGrp="1"/>
          </p:cNvSpPr>
          <p:nvPr>
            <p:ph idx="1"/>
          </p:nvPr>
        </p:nvSpPr>
        <p:spPr/>
        <p:txBody>
          <a:bodyPr>
            <a:normAutofit fontScale="70000" lnSpcReduction="20000"/>
          </a:bodyPr>
          <a:p>
            <a:r>
              <a:rPr dirty="0" lang="en-US"/>
              <a:t> Get help. This should include the most experienced </a:t>
            </a:r>
            <a:r>
              <a:rPr dirty="0" lang="en-US" err="1"/>
              <a:t>anaesthetic</a:t>
            </a:r>
            <a:r>
              <a:rPr dirty="0" lang="en-US"/>
              <a:t> help available.  </a:t>
            </a:r>
            <a:endParaRPr dirty="0" lang="en-US" smtClean="0"/>
          </a:p>
          <a:p>
            <a:r>
              <a:rPr dirty="0" lang="en-US" smtClean="0"/>
              <a:t>Give </a:t>
            </a:r>
            <a:r>
              <a:rPr dirty="0" lang="en-US" err="1"/>
              <a:t>pethidine</a:t>
            </a:r>
            <a:r>
              <a:rPr dirty="0" lang="en-US"/>
              <a:t> 1 mg/kg body </a:t>
            </a:r>
            <a:r>
              <a:rPr dirty="0" lang="en-US" err="1"/>
              <a:t>wt</a:t>
            </a:r>
            <a:r>
              <a:rPr dirty="0" lang="en-US"/>
              <a:t>  (not more than 100 mg) IM/IV slowly or morphine 0.1 mg/kg IM </a:t>
            </a:r>
            <a:endParaRPr dirty="0" lang="en-US" smtClean="0"/>
          </a:p>
          <a:p>
            <a:r>
              <a:rPr dirty="0" lang="en-US" smtClean="0"/>
              <a:t> </a:t>
            </a:r>
            <a:r>
              <a:rPr dirty="0" lang="en-US"/>
              <a:t>Secure further intravenous access with large bore cannula and commence fluids</a:t>
            </a:r>
            <a:r>
              <a:rPr dirty="0" lang="en-US" smtClean="0"/>
              <a:t>.</a:t>
            </a:r>
          </a:p>
          <a:p>
            <a:r>
              <a:rPr dirty="0" lang="en-US" smtClean="0"/>
              <a:t> </a:t>
            </a:r>
            <a:r>
              <a:rPr dirty="0" lang="en-US"/>
              <a:t>Resuscitation is usually started with crystalloids such as normal saline or Hartmann's solution  </a:t>
            </a:r>
            <a:endParaRPr dirty="0" lang="en-US" smtClean="0"/>
          </a:p>
          <a:p>
            <a:r>
              <a:rPr dirty="0" lang="en-US" smtClean="0"/>
              <a:t> </a:t>
            </a:r>
            <a:r>
              <a:rPr dirty="0" lang="en-US"/>
              <a:t>Thoroughly cleanse the inverted area with antiseptic solution  Insert a urinary catheter. </a:t>
            </a:r>
            <a:endParaRPr dirty="0" lang="en-US" smtClean="0"/>
          </a:p>
          <a:p>
            <a:r>
              <a:rPr dirty="0" lang="en-US" smtClean="0"/>
              <a:t> </a:t>
            </a:r>
            <a:r>
              <a:rPr dirty="0" lang="en-US"/>
              <a:t>Administer </a:t>
            </a:r>
            <a:r>
              <a:rPr dirty="0" lang="en-US" err="1"/>
              <a:t>tocolytics</a:t>
            </a:r>
            <a:r>
              <a:rPr dirty="0" lang="en-US"/>
              <a:t> to allow uterine relaxation. For example</a:t>
            </a:r>
            <a:r>
              <a:rPr dirty="0" lang="en-US" smtClean="0"/>
              <a:t>:</a:t>
            </a:r>
          </a:p>
          <a:p>
            <a:pPr indent="0" marL="0">
              <a:buNone/>
            </a:pPr>
            <a:r>
              <a:rPr dirty="0" lang="en-US" smtClean="0"/>
              <a:t>  </a:t>
            </a:r>
            <a:r>
              <a:rPr dirty="0" lang="en-US"/>
              <a:t>o Nitroglycerin (0.25-0.5 mg) intravenously over 2 minutes </a:t>
            </a:r>
            <a:r>
              <a:rPr dirty="0" lang="en-US" smtClean="0"/>
              <a:t>OR</a:t>
            </a:r>
          </a:p>
          <a:p>
            <a:pPr indent="0" marL="0">
              <a:buNone/>
            </a:pPr>
            <a:r>
              <a:rPr dirty="0" lang="en-US" smtClean="0"/>
              <a:t> </a:t>
            </a:r>
            <a:r>
              <a:rPr dirty="0" lang="en-US"/>
              <a:t>o </a:t>
            </a:r>
            <a:r>
              <a:rPr dirty="0" lang="en-US" err="1"/>
              <a:t>Terbutaline</a:t>
            </a:r>
            <a:r>
              <a:rPr dirty="0" lang="en-US"/>
              <a:t> 0.1-0.25 mg slowly intravenously </a:t>
            </a:r>
            <a:r>
              <a:rPr dirty="0" lang="en-US" smtClean="0"/>
              <a:t>OR</a:t>
            </a:r>
          </a:p>
          <a:p>
            <a:pPr indent="0" marL="0">
              <a:buNone/>
            </a:pPr>
            <a:r>
              <a:rPr dirty="0" lang="en-US" smtClean="0"/>
              <a:t> </a:t>
            </a:r>
            <a:r>
              <a:rPr dirty="0" lang="en-US"/>
              <a:t>o Magnesium </a:t>
            </a:r>
            <a:r>
              <a:rPr dirty="0" lang="en-US" err="1"/>
              <a:t>sulphate</a:t>
            </a:r>
            <a:r>
              <a:rPr dirty="0" lang="en-US"/>
              <a:t> 4-6 g intravenously over 20 minutes </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671" name=""/>
        <p:cNvGrpSpPr/>
        <p:nvPr/>
      </p:nvGrpSpPr>
      <p:grpSpPr>
        <a:xfrm>
          <a:off x="0" y="0"/>
          <a:ext cx="0" cy="0"/>
          <a:chOff x="0" y="0"/>
          <a:chExt cx="0" cy="0"/>
        </a:xfrm>
      </p:grpSpPr>
      <p:sp>
        <p:nvSpPr>
          <p:cNvPr id="1049184"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185" name="Content Placeholder 2"/>
          <p:cNvSpPr>
            <a:spLocks noGrp="1"/>
          </p:cNvSpPr>
          <p:nvPr>
            <p:ph idx="1"/>
          </p:nvPr>
        </p:nvSpPr>
        <p:spPr/>
        <p:txBody>
          <a:bodyPr>
            <a:normAutofit fontScale="77500" lnSpcReduction="20000"/>
          </a:bodyPr>
          <a:p>
            <a:r>
              <a:rPr dirty="0" lang="en-US"/>
              <a:t>Attempt prompt replacement of the uterus. </a:t>
            </a:r>
            <a:endParaRPr dirty="0" lang="en-US" smtClean="0"/>
          </a:p>
          <a:p>
            <a:r>
              <a:rPr dirty="0" lang="en-US" smtClean="0"/>
              <a:t>This </a:t>
            </a:r>
            <a:r>
              <a:rPr dirty="0" lang="en-US"/>
              <a:t>is best done manually and quickly as delay can render replacement progressively more difficult</a:t>
            </a:r>
            <a:r>
              <a:rPr dirty="0" lang="en-US" smtClean="0"/>
              <a:t>.</a:t>
            </a:r>
          </a:p>
          <a:p>
            <a:r>
              <a:rPr dirty="0" lang="en-US" smtClean="0"/>
              <a:t> </a:t>
            </a:r>
            <a:r>
              <a:rPr dirty="0" lang="en-US"/>
              <a:t>Grasp the uterine fundus and push it through the cervix in the direction of the umbilicus to its normal anatomic position while </a:t>
            </a:r>
            <a:r>
              <a:rPr dirty="0" lang="en-US" err="1"/>
              <a:t>stabilising</a:t>
            </a:r>
            <a:r>
              <a:rPr dirty="0" lang="en-US"/>
              <a:t> with the other </a:t>
            </a:r>
            <a:r>
              <a:rPr dirty="0" lang="en-US" smtClean="0"/>
              <a:t>hand is </a:t>
            </a:r>
            <a:r>
              <a:rPr dirty="0" lang="en-US"/>
              <a:t>important that the part of the uterus that came out last (part closest to the cervix) goes in first</a:t>
            </a:r>
            <a:r>
              <a:rPr dirty="0" lang="en-US" smtClean="0"/>
              <a:t>.</a:t>
            </a:r>
          </a:p>
          <a:p>
            <a:r>
              <a:rPr dirty="0" lang="en-US" smtClean="0"/>
              <a:t> </a:t>
            </a:r>
            <a:r>
              <a:rPr dirty="0" lang="en-US"/>
              <a:t>If this fails then a general </a:t>
            </a:r>
            <a:r>
              <a:rPr dirty="0" lang="en-US" err="1"/>
              <a:t>anaesthetic</a:t>
            </a:r>
            <a:r>
              <a:rPr dirty="0" lang="en-US"/>
              <a:t> is usually required.   If manual correction fails proceed to hydrostatic correction </a:t>
            </a:r>
            <a:endParaRPr dirty="0" lang="en-US" smtClean="0"/>
          </a:p>
          <a:p>
            <a:r>
              <a:rPr dirty="0" lang="en-US" smtClean="0"/>
              <a:t> </a:t>
            </a:r>
            <a:r>
              <a:rPr dirty="0" lang="en-US"/>
              <a:t>DO not give any oxytocic drugs until inversion is corrected  </a:t>
            </a:r>
            <a:endParaRPr dirty="0" lang="en-US" smtClean="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672" name=""/>
        <p:cNvGrpSpPr/>
        <p:nvPr/>
      </p:nvGrpSpPr>
      <p:grpSpPr>
        <a:xfrm>
          <a:off x="0" y="0"/>
          <a:ext cx="0" cy="0"/>
          <a:chOff x="0" y="0"/>
          <a:chExt cx="0" cy="0"/>
        </a:xfrm>
      </p:grpSpPr>
      <p:sp>
        <p:nvSpPr>
          <p:cNvPr id="1049186"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187" name="Content Placeholder 2"/>
          <p:cNvSpPr>
            <a:spLocks noGrp="1"/>
          </p:cNvSpPr>
          <p:nvPr>
            <p:ph idx="1"/>
          </p:nvPr>
        </p:nvSpPr>
        <p:spPr/>
        <p:txBody>
          <a:bodyPr>
            <a:normAutofit fontScale="85000" lnSpcReduction="10000"/>
          </a:bodyPr>
          <a:p>
            <a:r>
              <a:rPr dirty="0" lang="en-US"/>
              <a:t>If bleeding continues, assess clotting status using bedside clotting test. Failure of a clot to form after 7 minutes or a soft clot that breaks down easily suggests coagulopathy  </a:t>
            </a:r>
          </a:p>
          <a:p>
            <a:r>
              <a:rPr dirty="0" lang="en-US"/>
              <a:t>Give a single dose of prophylactic antibiotics after correcting the inverted uterus o Ampicillin 2 g IV plus Metronidazole 500mg IV or o </a:t>
            </a:r>
            <a:r>
              <a:rPr dirty="0" lang="en-US" err="1"/>
              <a:t>Cefazolin</a:t>
            </a:r>
            <a:r>
              <a:rPr dirty="0" lang="en-US"/>
              <a:t> 1 g IV plus Metronidazole 500mg IV  If there are signs of infection (fever, foul smelling vaginal discharge) give antibiotics as for </a:t>
            </a:r>
            <a:r>
              <a:rPr dirty="0" lang="en-US" err="1"/>
              <a:t>metritis</a:t>
            </a:r>
            <a:r>
              <a:rPr dirty="0" lang="en-US"/>
              <a:t>.  </a:t>
            </a:r>
          </a:p>
          <a:p>
            <a:r>
              <a:rPr dirty="0" lang="en-US"/>
              <a:t> If necrosis is suspected, perform vaginal hysterectomy </a:t>
            </a:r>
          </a:p>
          <a:p>
            <a:endParaRPr dirty="0" lang="en-US"/>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673" name=""/>
        <p:cNvGrpSpPr/>
        <p:nvPr/>
      </p:nvGrpSpPr>
      <p:grpSpPr>
        <a:xfrm>
          <a:off x="0" y="0"/>
          <a:ext cx="0" cy="0"/>
          <a:chOff x="0" y="0"/>
          <a:chExt cx="0" cy="0"/>
        </a:xfrm>
      </p:grpSpPr>
      <p:sp>
        <p:nvSpPr>
          <p:cNvPr id="1049188" name="Title 1"/>
          <p:cNvSpPr>
            <a:spLocks noGrp="1"/>
          </p:cNvSpPr>
          <p:nvPr>
            <p:ph type="title"/>
          </p:nvPr>
        </p:nvSpPr>
        <p:spPr/>
        <p:txBody>
          <a:bodyPr/>
          <a:p>
            <a:r>
              <a:rPr dirty="0" lang="en-US"/>
              <a:t> </a:t>
            </a:r>
            <a:r>
              <a:rPr b="1" dirty="0" i="1" lang="en-US"/>
              <a:t>Hydrostatic repositioning   </a:t>
            </a:r>
          </a:p>
        </p:txBody>
      </p:sp>
      <p:sp>
        <p:nvSpPr>
          <p:cNvPr id="1049189" name="Content Placeholder 2"/>
          <p:cNvSpPr>
            <a:spLocks noGrp="1"/>
          </p:cNvSpPr>
          <p:nvPr>
            <p:ph idx="1"/>
          </p:nvPr>
        </p:nvSpPr>
        <p:spPr/>
        <p:txBody>
          <a:bodyPr>
            <a:normAutofit fontScale="70000" lnSpcReduction="20000"/>
          </a:bodyPr>
          <a:p>
            <a:r>
              <a:rPr dirty="0" lang="en-US" smtClean="0"/>
              <a:t>Exclude </a:t>
            </a:r>
            <a:r>
              <a:rPr dirty="0" lang="en-US"/>
              <a:t>uterine rupture first </a:t>
            </a:r>
            <a:endParaRPr dirty="0" lang="en-US" smtClean="0"/>
          </a:p>
          <a:p>
            <a:r>
              <a:rPr dirty="0" lang="en-US" smtClean="0"/>
              <a:t> </a:t>
            </a:r>
            <a:r>
              <a:rPr dirty="0" lang="en-US"/>
              <a:t>Place the patient in deep </a:t>
            </a:r>
            <a:r>
              <a:rPr dirty="0" lang="en-US" err="1"/>
              <a:t>Trendelenburg</a:t>
            </a:r>
            <a:r>
              <a:rPr dirty="0" lang="en-US"/>
              <a:t> position  Infuse warm saline into the vaginal posterior fornix via a rubber tube (or ordinary IV administration set) held 1-2 </a:t>
            </a:r>
            <a:r>
              <a:rPr dirty="0" lang="en-US" err="1"/>
              <a:t>metres</a:t>
            </a:r>
            <a:r>
              <a:rPr dirty="0" lang="en-US"/>
              <a:t> above the patient while an assistant blocks the vaginal </a:t>
            </a:r>
            <a:r>
              <a:rPr dirty="0" lang="en-US" smtClean="0"/>
              <a:t>orifice</a:t>
            </a:r>
          </a:p>
          <a:p>
            <a:r>
              <a:rPr dirty="0" lang="en-US" smtClean="0"/>
              <a:t> </a:t>
            </a:r>
            <a:r>
              <a:rPr dirty="0" lang="en-US"/>
              <a:t>It may be easier to do this by attaching the IV giving set to a silicone venous cup inserted into the vagina as this gives a better seal   (The water distends the posterior fornix leading to increase in the circumference of the orifice which in turn relieves cervical constriction hence correcting the inversion)  </a:t>
            </a:r>
          </a:p>
          <a:p>
            <a:r>
              <a:rPr dirty="0" lang="en-US"/>
              <a:t>If hydrostatic correction is not successful, try manual repositioning under general </a:t>
            </a:r>
            <a:r>
              <a:rPr dirty="0" lang="en-US" err="1"/>
              <a:t>anaesthesia</a:t>
            </a:r>
            <a:r>
              <a:rPr dirty="0" lang="en-US"/>
              <a:t> </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674" name=""/>
        <p:cNvGrpSpPr/>
        <p:nvPr/>
      </p:nvGrpSpPr>
      <p:grpSpPr>
        <a:xfrm>
          <a:off x="0" y="0"/>
          <a:ext cx="0" cy="0"/>
          <a:chOff x="0" y="0"/>
          <a:chExt cx="0" cy="0"/>
        </a:xfrm>
      </p:grpSpPr>
      <p:sp>
        <p:nvSpPr>
          <p:cNvPr id="1049190" name="Title 1"/>
          <p:cNvSpPr>
            <a:spLocks noGrp="1"/>
          </p:cNvSpPr>
          <p:nvPr>
            <p:ph type="title"/>
          </p:nvPr>
        </p:nvSpPr>
        <p:spPr/>
        <p:txBody>
          <a:bodyPr/>
          <a:p>
            <a:r>
              <a:rPr b="1" dirty="0" i="1" lang="en-US"/>
              <a:t> Surgery   </a:t>
            </a:r>
          </a:p>
        </p:txBody>
      </p:sp>
      <p:sp>
        <p:nvSpPr>
          <p:cNvPr id="1049191" name="Content Placeholder 2"/>
          <p:cNvSpPr>
            <a:spLocks noGrp="1"/>
          </p:cNvSpPr>
          <p:nvPr>
            <p:ph idx="1"/>
          </p:nvPr>
        </p:nvSpPr>
        <p:spPr/>
        <p:txBody>
          <a:bodyPr>
            <a:normAutofit lnSpcReduction="10000"/>
          </a:bodyPr>
          <a:p>
            <a:r>
              <a:rPr dirty="0" lang="en-US" smtClean="0"/>
              <a:t>If </a:t>
            </a:r>
            <a:r>
              <a:rPr dirty="0" lang="en-US"/>
              <a:t>above techniques do not work, it is necessary to use Surgery  Perform </a:t>
            </a:r>
            <a:r>
              <a:rPr dirty="0" lang="en-US" err="1"/>
              <a:t>laparatomy</a:t>
            </a:r>
            <a:r>
              <a:rPr dirty="0" lang="en-US"/>
              <a:t> and reposition the uterus either </a:t>
            </a:r>
            <a:r>
              <a:rPr dirty="0" lang="en-US" smtClean="0"/>
              <a:t>by</a:t>
            </a:r>
          </a:p>
          <a:p>
            <a:pPr indent="0" marL="0">
              <a:buNone/>
            </a:pPr>
            <a:r>
              <a:rPr dirty="0" lang="en-US" smtClean="0"/>
              <a:t>  </a:t>
            </a:r>
            <a:r>
              <a:rPr dirty="0" lang="en-US"/>
              <a:t>o Pulling from above using Allis’ forceps placed in the dimple of the inverted uterus and gentle gradual upward traction (Huntington’s procedure) Or </a:t>
            </a:r>
            <a:endParaRPr dirty="0" lang="en-US" smtClean="0"/>
          </a:p>
          <a:p>
            <a:pPr indent="0" marL="0">
              <a:buNone/>
            </a:pPr>
            <a:r>
              <a:rPr dirty="0" lang="en-US" smtClean="0"/>
              <a:t>o </a:t>
            </a:r>
            <a:r>
              <a:rPr dirty="0" lang="en-US"/>
              <a:t>Cut the cervical ring posteriorly using a longitudinal incision first (</a:t>
            </a:r>
            <a:r>
              <a:rPr dirty="0" lang="en-US" err="1"/>
              <a:t>Haultain’s</a:t>
            </a:r>
            <a:r>
              <a:rPr dirty="0" lang="en-US"/>
              <a:t> technique)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675" name=""/>
        <p:cNvGrpSpPr/>
        <p:nvPr/>
      </p:nvGrpSpPr>
      <p:grpSpPr>
        <a:xfrm>
          <a:off x="0" y="0"/>
          <a:ext cx="0" cy="0"/>
          <a:chOff x="0" y="0"/>
          <a:chExt cx="0" cy="0"/>
        </a:xfrm>
      </p:grpSpPr>
      <p:sp>
        <p:nvSpPr>
          <p:cNvPr id="1049192" name="Title 1"/>
          <p:cNvSpPr>
            <a:spLocks noGrp="1"/>
          </p:cNvSpPr>
          <p:nvPr>
            <p:ph type="title"/>
          </p:nvPr>
        </p:nvSpPr>
        <p:spPr/>
        <p:txBody>
          <a:bodyPr>
            <a:normAutofit fontScale="90000"/>
          </a:bodyPr>
          <a:p>
            <a:r>
              <a:rPr b="1" dirty="0" i="1" lang="en-US"/>
              <a:t>After repositioning  </a:t>
            </a:r>
            <a:r>
              <a:rPr dirty="0" lang="en-US"/>
              <a:t/>
            </a:r>
            <a:br>
              <a:rPr dirty="0" lang="en-US"/>
            </a:br>
            <a:endParaRPr dirty="0" lang="en-US"/>
          </a:p>
        </p:txBody>
      </p:sp>
      <p:sp>
        <p:nvSpPr>
          <p:cNvPr id="1049193" name="Content Placeholder 2"/>
          <p:cNvSpPr>
            <a:spLocks noGrp="1"/>
          </p:cNvSpPr>
          <p:nvPr>
            <p:ph idx="1"/>
          </p:nvPr>
        </p:nvSpPr>
        <p:spPr/>
        <p:txBody>
          <a:bodyPr>
            <a:normAutofit fontScale="77500" lnSpcReduction="20000"/>
          </a:bodyPr>
          <a:p>
            <a:r>
              <a:rPr dirty="0" lang="en-US" smtClean="0"/>
              <a:t>If </a:t>
            </a:r>
            <a:r>
              <a:rPr dirty="0" lang="en-US"/>
              <a:t>placenta is still attached remove it manually After correction  </a:t>
            </a:r>
            <a:endParaRPr dirty="0" lang="en-US" smtClean="0"/>
          </a:p>
          <a:p>
            <a:r>
              <a:rPr dirty="0" lang="en-US" smtClean="0"/>
              <a:t>Maintain </a:t>
            </a:r>
            <a:r>
              <a:rPr dirty="0" lang="en-US"/>
              <a:t>bimanual uterine compression and massage until the uterus is well contracted and bleeding has stopped  </a:t>
            </a:r>
            <a:endParaRPr dirty="0" lang="en-US" smtClean="0"/>
          </a:p>
          <a:p>
            <a:r>
              <a:rPr dirty="0" lang="en-US" smtClean="0"/>
              <a:t> </a:t>
            </a:r>
            <a:r>
              <a:rPr dirty="0" lang="en-US"/>
              <a:t>Administer oxytocin 20 units in 500 </a:t>
            </a:r>
            <a:r>
              <a:rPr dirty="0" lang="en-US" err="1"/>
              <a:t>mls</a:t>
            </a:r>
            <a:r>
              <a:rPr dirty="0" lang="en-US"/>
              <a:t> IV fluids at 10 drops per minute to keep the uterus contracted. Increase to 60 drops per minute in case of </a:t>
            </a:r>
            <a:r>
              <a:rPr dirty="0" lang="en-US" err="1"/>
              <a:t>haemorrhage</a:t>
            </a:r>
            <a:r>
              <a:rPr dirty="0" lang="en-US"/>
              <a:t>.  </a:t>
            </a:r>
            <a:endParaRPr dirty="0" lang="en-US" smtClean="0"/>
          </a:p>
          <a:p>
            <a:r>
              <a:rPr dirty="0" lang="en-US" smtClean="0"/>
              <a:t>Give </a:t>
            </a:r>
            <a:r>
              <a:rPr dirty="0" lang="en-US"/>
              <a:t>antibiotics to prevent infection(if not already commenced)  </a:t>
            </a:r>
            <a:endParaRPr dirty="0" lang="en-US" smtClean="0"/>
          </a:p>
          <a:p>
            <a:r>
              <a:rPr dirty="0" lang="en-US" smtClean="0"/>
              <a:t>Monitor </a:t>
            </a:r>
            <a:r>
              <a:rPr dirty="0" lang="en-US"/>
              <a:t>closely after replacement to avoid re-inversion. </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676" name=""/>
        <p:cNvGrpSpPr/>
        <p:nvPr/>
      </p:nvGrpSpPr>
      <p:grpSpPr>
        <a:xfrm>
          <a:off x="0" y="0"/>
          <a:ext cx="0" cy="0"/>
          <a:chOff x="0" y="0"/>
          <a:chExt cx="0" cy="0"/>
        </a:xfrm>
      </p:grpSpPr>
      <p:sp>
        <p:nvSpPr>
          <p:cNvPr id="1049194" name="Title 1"/>
          <p:cNvSpPr>
            <a:spLocks noGrp="1"/>
          </p:cNvSpPr>
          <p:nvPr>
            <p:ph type="title"/>
          </p:nvPr>
        </p:nvSpPr>
        <p:spPr/>
        <p:txBody>
          <a:bodyPr>
            <a:normAutofit fontScale="90000"/>
          </a:bodyPr>
          <a:p>
            <a:r>
              <a:rPr b="1" dirty="0" i="1" lang="en-US"/>
              <a:t>Differential diagnosis  </a:t>
            </a:r>
            <a:r>
              <a:rPr dirty="0" lang="en-US"/>
              <a:t/>
            </a:r>
            <a:br>
              <a:rPr dirty="0" lang="en-US"/>
            </a:br>
            <a:endParaRPr dirty="0" lang="en-US"/>
          </a:p>
        </p:txBody>
      </p:sp>
      <p:sp>
        <p:nvSpPr>
          <p:cNvPr id="1049195" name="Content Placeholder 2"/>
          <p:cNvSpPr>
            <a:spLocks noGrp="1"/>
          </p:cNvSpPr>
          <p:nvPr>
            <p:ph idx="1"/>
          </p:nvPr>
        </p:nvSpPr>
        <p:spPr/>
        <p:txBody>
          <a:bodyPr/>
          <a:p>
            <a:r>
              <a:rPr dirty="0" lang="en-US" smtClean="0"/>
              <a:t>Prolapse </a:t>
            </a:r>
            <a:r>
              <a:rPr dirty="0" lang="en-US"/>
              <a:t>of a uterine </a:t>
            </a:r>
            <a:r>
              <a:rPr dirty="0" lang="en-US" err="1" smtClean="0"/>
              <a:t>tumour</a:t>
            </a:r>
            <a:endParaRPr dirty="0" lang="en-US" smtClean="0"/>
          </a:p>
          <a:p>
            <a:r>
              <a:rPr dirty="0" lang="en-US" smtClean="0"/>
              <a:t>  </a:t>
            </a:r>
            <a:r>
              <a:rPr dirty="0" lang="en-US"/>
              <a:t>Gestational trophoblastic </a:t>
            </a:r>
            <a:r>
              <a:rPr dirty="0" lang="en-US" smtClean="0"/>
              <a:t>disease</a:t>
            </a:r>
          </a:p>
          <a:p>
            <a:r>
              <a:rPr dirty="0" lang="en-US" smtClean="0"/>
              <a:t>  </a:t>
            </a:r>
            <a:r>
              <a:rPr dirty="0" lang="en-US"/>
              <a:t>Occult genital tract </a:t>
            </a:r>
            <a:r>
              <a:rPr lang="en-US"/>
              <a:t>disease  </a:t>
            </a:r>
            <a:endParaRPr lang="en-US" smtClean="0"/>
          </a:p>
          <a:p>
            <a:r>
              <a:rPr lang="en-US" smtClean="0"/>
              <a:t>Marked </a:t>
            </a:r>
            <a:r>
              <a:rPr dirty="0" lang="en-US"/>
              <a:t>uterine </a:t>
            </a:r>
            <a:r>
              <a:rPr dirty="0" lang="en-US" err="1"/>
              <a:t>atony</a:t>
            </a:r>
            <a:r>
              <a:rPr dirty="0" lang="en-US"/>
              <a:t>  </a:t>
            </a:r>
            <a:endParaRPr dirty="0" lang="en-US" smtClean="0"/>
          </a:p>
          <a:p>
            <a:r>
              <a:rPr dirty="0" lang="en-US" smtClean="0"/>
              <a:t>Undiagnosed </a:t>
            </a:r>
            <a:r>
              <a:rPr dirty="0" lang="en-US"/>
              <a:t>second twin </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677" name=""/>
        <p:cNvGrpSpPr/>
        <p:nvPr/>
      </p:nvGrpSpPr>
      <p:grpSpPr>
        <a:xfrm>
          <a:off x="0" y="0"/>
          <a:ext cx="0" cy="0"/>
          <a:chOff x="0" y="0"/>
          <a:chExt cx="0" cy="0"/>
        </a:xfrm>
      </p:grpSpPr>
      <p:sp>
        <p:nvSpPr>
          <p:cNvPr id="1049196" name="Title 1"/>
          <p:cNvSpPr>
            <a:spLocks noGrp="1"/>
          </p:cNvSpPr>
          <p:nvPr>
            <p:ph type="title"/>
          </p:nvPr>
        </p:nvSpPr>
        <p:spPr/>
        <p:txBody>
          <a:bodyPr/>
          <a:p>
            <a:r>
              <a:rPr b="1" dirty="0" i="1" lang="en-US" smtClean="0"/>
              <a:t>Post partum haemorrage</a:t>
            </a:r>
            <a:endParaRPr b="1" dirty="0" i="1" lang="en-US"/>
          </a:p>
        </p:txBody>
      </p:sp>
      <p:sp>
        <p:nvSpPr>
          <p:cNvPr id="1049197" name="Content Placeholder 2"/>
          <p:cNvSpPr>
            <a:spLocks noGrp="1"/>
          </p:cNvSpPr>
          <p:nvPr>
            <p:ph idx="1"/>
          </p:nvPr>
        </p:nvSpPr>
        <p:spPr/>
        <p:txBody>
          <a:bodyPr>
            <a:normAutofit fontScale="92500" lnSpcReduction="20000"/>
          </a:bodyPr>
          <a:p>
            <a:pPr>
              <a:buNone/>
            </a:pPr>
            <a:r>
              <a:rPr dirty="0" lang="en-US" smtClean="0"/>
              <a:t>Definition   </a:t>
            </a:r>
          </a:p>
          <a:p>
            <a:r>
              <a:rPr dirty="0" lang="en-US" smtClean="0"/>
              <a:t>This is blood loss in excess of 500mls following vaginal delivery or 1000mls following caesarean section.</a:t>
            </a:r>
          </a:p>
          <a:p>
            <a:pPr>
              <a:buNone/>
            </a:pPr>
            <a:r>
              <a:rPr dirty="0" lang="en-US" smtClean="0"/>
              <a:t>Types of Postpartum </a:t>
            </a:r>
            <a:r>
              <a:rPr dirty="0" lang="en-US" err="1" smtClean="0"/>
              <a:t>haemorrhage</a:t>
            </a:r>
            <a:r>
              <a:rPr dirty="0" lang="en-US" smtClean="0"/>
              <a:t>  </a:t>
            </a:r>
          </a:p>
          <a:p>
            <a:r>
              <a:rPr dirty="0" lang="en-US" smtClean="0"/>
              <a:t>Primary PPH: Excessive vaginal bleeding within 24 hours of childbirth</a:t>
            </a:r>
          </a:p>
          <a:p>
            <a:r>
              <a:rPr dirty="0" lang="en-US" smtClean="0"/>
              <a:t> Secondary PPH: Excessive vaginal bleeding 24 hours following childbirth until 6 weeks after childbirth  </a:t>
            </a:r>
            <a:endParaRPr dirty="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78" name=""/>
        <p:cNvGrpSpPr/>
        <p:nvPr/>
      </p:nvGrpSpPr>
      <p:grpSpPr>
        <a:xfrm>
          <a:off x="0" y="0"/>
          <a:ext cx="0" cy="0"/>
          <a:chOff x="0" y="0"/>
          <a:chExt cx="0" cy="0"/>
        </a:xfrm>
      </p:grpSpPr>
      <p:sp>
        <p:nvSpPr>
          <p:cNvPr id="1048616" name="Title 1"/>
          <p:cNvSpPr>
            <a:spLocks noGrp="1"/>
          </p:cNvSpPr>
          <p:nvPr>
            <p:ph type="title"/>
          </p:nvPr>
        </p:nvSpPr>
        <p:spPr/>
        <p:txBody>
          <a:bodyPr/>
          <a:p>
            <a:r>
              <a:rPr b="1" dirty="0" lang="en-US"/>
              <a:t>Pre- </a:t>
            </a:r>
            <a:r>
              <a:rPr b="1" dirty="0" lang="en-US" err="1"/>
              <a:t>Eclampsia</a:t>
            </a:r>
            <a:r>
              <a:rPr b="1" dirty="0" lang="en-US"/>
              <a:t> and </a:t>
            </a:r>
            <a:r>
              <a:rPr b="1" dirty="0" lang="en-US" err="1"/>
              <a:t>Eclampsia</a:t>
            </a:r>
            <a:r>
              <a:rPr b="1" dirty="0" lang="en-US"/>
              <a:t> </a:t>
            </a:r>
            <a:endParaRPr dirty="0" lang="en-US"/>
          </a:p>
        </p:txBody>
      </p:sp>
      <p:sp>
        <p:nvSpPr>
          <p:cNvPr id="1048617" name="Content Placeholder 2"/>
          <p:cNvSpPr>
            <a:spLocks noGrp="1"/>
          </p:cNvSpPr>
          <p:nvPr>
            <p:ph idx="1"/>
          </p:nvPr>
        </p:nvSpPr>
        <p:spPr/>
        <p:txBody>
          <a:bodyPr>
            <a:normAutofit/>
          </a:bodyPr>
          <a:p>
            <a:r>
              <a:rPr dirty="0" lang="en-US"/>
              <a:t>Preeclampsia </a:t>
            </a:r>
            <a:r>
              <a:rPr dirty="0" lang="en-US" smtClean="0"/>
              <a:t>is </a:t>
            </a:r>
            <a:r>
              <a:rPr dirty="0" lang="en-US"/>
              <a:t>clinically defined by hypertension and proteinuria, with or without pathologic </a:t>
            </a:r>
            <a:r>
              <a:rPr dirty="0" lang="en-US" err="1"/>
              <a:t>oedema</a:t>
            </a:r>
            <a:r>
              <a:rPr dirty="0" lang="en-US"/>
              <a:t>. </a:t>
            </a:r>
          </a:p>
          <a:p>
            <a:pPr indent="0" marL="0">
              <a:buNone/>
            </a:pPr>
            <a:r>
              <a:rPr dirty="0" lang="en-US" smtClean="0"/>
              <a:t> </a:t>
            </a:r>
            <a:endParaRPr dirty="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406" name=""/>
        <p:cNvGrpSpPr/>
        <p:nvPr/>
      </p:nvGrpSpPr>
      <p:grpSpPr>
        <a:xfrm>
          <a:off x="0" y="0"/>
          <a:ext cx="0" cy="0"/>
          <a:chOff x="0" y="0"/>
          <a:chExt cx="0" cy="0"/>
        </a:xfrm>
      </p:grpSpPr>
      <p:sp>
        <p:nvSpPr>
          <p:cNvPr id="1048673" name="Title 1"/>
          <p:cNvSpPr>
            <a:spLocks noGrp="1"/>
          </p:cNvSpPr>
          <p:nvPr>
            <p:ph type="title"/>
          </p:nvPr>
        </p:nvSpPr>
        <p:spPr/>
        <p:txBody>
          <a:bodyPr/>
          <a:p>
            <a:endParaRPr lang="en-US"/>
          </a:p>
        </p:txBody>
      </p:sp>
      <p:sp>
        <p:nvSpPr>
          <p:cNvPr id="1048674" name="Content Placeholder 2"/>
          <p:cNvSpPr>
            <a:spLocks noGrp="1"/>
          </p:cNvSpPr>
          <p:nvPr>
            <p:ph idx="1"/>
          </p:nvPr>
        </p:nvSpPr>
        <p:spPr/>
        <p:txBody>
          <a:bodyPr>
            <a:normAutofit/>
          </a:bodyPr>
          <a:p>
            <a:r>
              <a:rPr b="1" dirty="0" lang="en-US"/>
              <a:t>Definition of </a:t>
            </a:r>
            <a:r>
              <a:rPr b="1" dirty="0" lang="en-US" err="1"/>
              <a:t>anaemia</a:t>
            </a:r>
            <a:r>
              <a:rPr b="1" dirty="0" lang="en-US"/>
              <a:t> </a:t>
            </a:r>
            <a:endParaRPr dirty="0" lang="en-US"/>
          </a:p>
          <a:p>
            <a:r>
              <a:rPr dirty="0" lang="en-US" err="1"/>
              <a:t>Anaemia</a:t>
            </a:r>
            <a:r>
              <a:rPr dirty="0" lang="en-US"/>
              <a:t> is a disorder </a:t>
            </a:r>
            <a:r>
              <a:rPr dirty="0" lang="en-US" err="1"/>
              <a:t>characterised</a:t>
            </a:r>
            <a:r>
              <a:rPr dirty="0" lang="en-US"/>
              <a:t> by blood </a:t>
            </a:r>
            <a:r>
              <a:rPr dirty="0" lang="en-US" err="1"/>
              <a:t>haemoglobin</a:t>
            </a:r>
            <a:r>
              <a:rPr dirty="0" lang="en-US"/>
              <a:t> concentration lower than the defined normal level and it is usually associated with decrease in circulating mass of red blood </a:t>
            </a:r>
            <a:r>
              <a:rPr dirty="0" lang="en-US" smtClean="0"/>
              <a:t>cells.</a:t>
            </a:r>
            <a:endParaRPr dirty="0" lang="en-US"/>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678" name=""/>
        <p:cNvGrpSpPr/>
        <p:nvPr/>
      </p:nvGrpSpPr>
      <p:grpSpPr>
        <a:xfrm>
          <a:off x="0" y="0"/>
          <a:ext cx="0" cy="0"/>
          <a:chOff x="0" y="0"/>
          <a:chExt cx="0" cy="0"/>
        </a:xfrm>
      </p:grpSpPr>
      <p:sp>
        <p:nvSpPr>
          <p:cNvPr id="1049198" name="Title 1"/>
          <p:cNvSpPr>
            <a:spLocks noGrp="1"/>
          </p:cNvSpPr>
          <p:nvPr>
            <p:ph type="title"/>
          </p:nvPr>
        </p:nvSpPr>
        <p:spPr/>
        <p:txBody>
          <a:bodyPr>
            <a:normAutofit fontScale="90000"/>
          </a:bodyPr>
          <a:p>
            <a:r>
              <a:rPr b="1" dirty="0" lang="en-US" smtClean="0"/>
              <a:t>Secondary post partum hemorrhage</a:t>
            </a:r>
            <a:endParaRPr b="1" dirty="0" lang="en-US"/>
          </a:p>
        </p:txBody>
      </p:sp>
      <p:sp>
        <p:nvSpPr>
          <p:cNvPr id="1049199" name="Content Placeholder 2"/>
          <p:cNvSpPr>
            <a:spLocks noGrp="1"/>
          </p:cNvSpPr>
          <p:nvPr>
            <p:ph idx="1"/>
          </p:nvPr>
        </p:nvSpPr>
        <p:spPr/>
        <p:txBody>
          <a:bodyPr/>
          <a:p>
            <a:pPr indent="0" marL="0">
              <a:buNone/>
            </a:pPr>
            <a:r>
              <a:rPr dirty="0" lang="en-US" smtClean="0"/>
              <a:t>This usually occurs 24 hours after delivery or up to six weeks post delivery. The mother may present with retention of a placenta piece/products of conception, blood clots or puerperal sepsis, especially due to caesarean section. There may be low grade fever, lochia is usually heavier than normal and bright red in </a:t>
            </a:r>
            <a:r>
              <a:rPr dirty="0" lang="en-US" err="1" smtClean="0"/>
              <a:t>colour</a:t>
            </a:r>
            <a:r>
              <a:rPr dirty="0" lang="en-US" smtClean="0"/>
              <a:t>. Sub involution is present.</a:t>
            </a:r>
          </a:p>
          <a:p>
            <a:pPr indent="0" marL="0">
              <a:buNone/>
            </a:pPr>
            <a:endParaRPr dirty="0" lang="en-US" smtClean="0"/>
          </a:p>
          <a:p>
            <a:pPr indent="0" marL="0">
              <a:buNone/>
            </a:pPr>
            <a:endParaRPr dirty="0" lang="en-US"/>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679" name=""/>
        <p:cNvGrpSpPr/>
        <p:nvPr/>
      </p:nvGrpSpPr>
      <p:grpSpPr>
        <a:xfrm>
          <a:off x="0" y="0"/>
          <a:ext cx="0" cy="0"/>
          <a:chOff x="0" y="0"/>
          <a:chExt cx="0" cy="0"/>
        </a:xfrm>
      </p:grpSpPr>
      <p:sp>
        <p:nvSpPr>
          <p:cNvPr id="1049200" name="Title 1"/>
          <p:cNvSpPr>
            <a:spLocks noGrp="1"/>
          </p:cNvSpPr>
          <p:nvPr>
            <p:ph type="title"/>
          </p:nvPr>
        </p:nvSpPr>
        <p:spPr/>
        <p:txBody>
          <a:bodyPr/>
          <a:p>
            <a:r>
              <a:rPr b="1" dirty="0" i="1" lang="en-US" smtClean="0"/>
              <a:t>Causes of PPH</a:t>
            </a:r>
            <a:endParaRPr b="1" dirty="0" i="1" lang="en-US"/>
          </a:p>
        </p:txBody>
      </p:sp>
      <p:pic>
        <p:nvPicPr>
          <p:cNvPr id="2097182"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381000" y="1295400"/>
            <a:ext cx="8534400" cy="5105401"/>
          </a:xfrm>
          <a:prstGeom prst="rect"/>
          <a:noFill/>
          <a:ln>
            <a:noFill/>
          </a:ln>
          <a:effectLst/>
        </p:spPr>
      </p:pic>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680" name=""/>
        <p:cNvGrpSpPr/>
        <p:nvPr/>
      </p:nvGrpSpPr>
      <p:grpSpPr>
        <a:xfrm>
          <a:off x="0" y="0"/>
          <a:ext cx="0" cy="0"/>
          <a:chOff x="0" y="0"/>
          <a:chExt cx="0" cy="0"/>
        </a:xfrm>
      </p:grpSpPr>
      <p:sp>
        <p:nvSpPr>
          <p:cNvPr id="1049201" name="Title 1"/>
          <p:cNvSpPr>
            <a:spLocks noGrp="1"/>
          </p:cNvSpPr>
          <p:nvPr>
            <p:ph type="title"/>
          </p:nvPr>
        </p:nvSpPr>
        <p:spPr/>
        <p:txBody>
          <a:bodyPr/>
          <a:p>
            <a:r>
              <a:rPr b="1" dirty="0" i="1" lang="en-US" smtClean="0"/>
              <a:t>Cont…</a:t>
            </a:r>
            <a:endParaRPr b="1" dirty="0" i="1" lang="en-US"/>
          </a:p>
        </p:txBody>
      </p:sp>
      <p:sp>
        <p:nvSpPr>
          <p:cNvPr id="1049202" name="Content Placeholder 2"/>
          <p:cNvSpPr>
            <a:spLocks noGrp="1"/>
          </p:cNvSpPr>
          <p:nvPr>
            <p:ph idx="1"/>
          </p:nvPr>
        </p:nvSpPr>
        <p:spPr/>
        <p:txBody>
          <a:bodyPr>
            <a:normAutofit fontScale="77500" lnSpcReduction="20000"/>
          </a:bodyPr>
          <a:p>
            <a:pPr indent="-514350" marL="514350">
              <a:buAutoNum type="arabicPeriod"/>
            </a:pPr>
            <a:r>
              <a:rPr b="1" dirty="0" i="1" lang="en-US" smtClean="0"/>
              <a:t>Uterine </a:t>
            </a:r>
            <a:r>
              <a:rPr b="1" dirty="0" i="1" lang="en-US" err="1" smtClean="0"/>
              <a:t>Atony</a:t>
            </a:r>
            <a:r>
              <a:rPr b="1" dirty="0" i="1" lang="en-US" smtClean="0"/>
              <a:t>; </a:t>
            </a:r>
            <a:r>
              <a:rPr dirty="0" lang="en-US" smtClean="0"/>
              <a:t>This is when the uterus fails to contract adequately. </a:t>
            </a:r>
          </a:p>
          <a:p>
            <a:pPr indent="-514350" marL="514350">
              <a:buNone/>
            </a:pPr>
            <a:r>
              <a:rPr dirty="0" lang="en-US" smtClean="0"/>
              <a:t>Predisposing factors to uterine </a:t>
            </a:r>
            <a:r>
              <a:rPr dirty="0" lang="en-US" err="1" smtClean="0"/>
              <a:t>atony</a:t>
            </a:r>
            <a:r>
              <a:rPr dirty="0" lang="en-US" smtClean="0"/>
              <a:t>: </a:t>
            </a:r>
          </a:p>
          <a:p>
            <a:r>
              <a:rPr dirty="0" lang="en-US" smtClean="0"/>
              <a:t> Retained placenta,</a:t>
            </a:r>
          </a:p>
          <a:p>
            <a:r>
              <a:rPr dirty="0" lang="en-US" smtClean="0"/>
              <a:t> placental fragments, tissue/membranes, blood clots  </a:t>
            </a:r>
          </a:p>
          <a:p>
            <a:r>
              <a:rPr dirty="0" lang="en-US" err="1" smtClean="0"/>
              <a:t>Overdistention</a:t>
            </a:r>
            <a:r>
              <a:rPr dirty="0" lang="en-US" smtClean="0"/>
              <a:t> of the uterus due to multiple gestation, excess amniotic fluid or a large baby.  </a:t>
            </a:r>
          </a:p>
          <a:p>
            <a:r>
              <a:rPr dirty="0" lang="en-US" smtClean="0"/>
              <a:t>High parity. </a:t>
            </a:r>
          </a:p>
          <a:p>
            <a:r>
              <a:rPr dirty="0" lang="en-US" smtClean="0"/>
              <a:t>  Prolonged </a:t>
            </a:r>
            <a:r>
              <a:rPr dirty="0" lang="en-US" err="1" smtClean="0"/>
              <a:t>labour</a:t>
            </a:r>
            <a:r>
              <a:rPr dirty="0" lang="en-US" smtClean="0"/>
              <a:t>  Induction or augmentation of </a:t>
            </a:r>
            <a:r>
              <a:rPr dirty="0" lang="en-US" err="1" smtClean="0"/>
              <a:t>labour</a:t>
            </a:r>
            <a:r>
              <a:rPr dirty="0" lang="en-US" smtClean="0"/>
              <a:t>  </a:t>
            </a:r>
          </a:p>
          <a:p>
            <a:r>
              <a:rPr dirty="0" lang="en-US" smtClean="0"/>
              <a:t>Precipitous </a:t>
            </a:r>
            <a:r>
              <a:rPr dirty="0" lang="en-US" err="1" smtClean="0"/>
              <a:t>labour</a:t>
            </a:r>
            <a:r>
              <a:rPr dirty="0" lang="en-US" smtClean="0"/>
              <a:t> (</a:t>
            </a:r>
            <a:r>
              <a:rPr dirty="0" lang="en-US" err="1" smtClean="0"/>
              <a:t>labour</a:t>
            </a:r>
            <a:r>
              <a:rPr dirty="0" lang="en-US" smtClean="0"/>
              <a:t> lasting less than 3 hours) </a:t>
            </a:r>
          </a:p>
          <a:p>
            <a:r>
              <a:rPr dirty="0" lang="en-US" smtClean="0"/>
              <a:t> Full bladder</a:t>
            </a:r>
            <a:endParaRPr dirty="0" lang="en-US"/>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681" name=""/>
        <p:cNvGrpSpPr/>
        <p:nvPr/>
      </p:nvGrpSpPr>
      <p:grpSpPr>
        <a:xfrm>
          <a:off x="0" y="0"/>
          <a:ext cx="0" cy="0"/>
          <a:chOff x="0" y="0"/>
          <a:chExt cx="0" cy="0"/>
        </a:xfrm>
      </p:grpSpPr>
      <p:sp>
        <p:nvSpPr>
          <p:cNvPr id="1049203" name="Title 1"/>
          <p:cNvSpPr>
            <a:spLocks noGrp="1"/>
          </p:cNvSpPr>
          <p:nvPr>
            <p:ph type="title"/>
          </p:nvPr>
        </p:nvSpPr>
        <p:spPr/>
        <p:txBody>
          <a:bodyPr/>
          <a:p>
            <a:r>
              <a:rPr b="1" dirty="0" i="1" lang="en-US" smtClean="0"/>
              <a:t>Cont…</a:t>
            </a:r>
            <a:endParaRPr b="1" dirty="0" i="1" lang="en-US"/>
          </a:p>
        </p:txBody>
      </p:sp>
      <p:sp>
        <p:nvSpPr>
          <p:cNvPr id="1049204" name="Content Placeholder 2"/>
          <p:cNvSpPr>
            <a:spLocks noGrp="1"/>
          </p:cNvSpPr>
          <p:nvPr>
            <p:ph idx="1"/>
          </p:nvPr>
        </p:nvSpPr>
        <p:spPr/>
        <p:txBody>
          <a:bodyPr>
            <a:normAutofit fontScale="85000" lnSpcReduction="20000"/>
          </a:bodyPr>
          <a:p>
            <a:pPr>
              <a:buNone/>
            </a:pPr>
            <a:r>
              <a:rPr dirty="0" lang="en-US" smtClean="0"/>
              <a:t>2</a:t>
            </a:r>
            <a:r>
              <a:rPr b="1" dirty="0" lang="en-US" smtClean="0"/>
              <a:t>. Trauma</a:t>
            </a:r>
            <a:r>
              <a:rPr dirty="0" lang="en-US" smtClean="0"/>
              <a:t> to the perineum, vagina, cervix or uterus is the second most frequent cause of PPH. Unrepaired or poorly repaired episiotomies or tears can also cause severe bleeding.  </a:t>
            </a:r>
          </a:p>
          <a:p>
            <a:pPr>
              <a:buNone/>
            </a:pPr>
            <a:r>
              <a:rPr dirty="0" lang="en-US" smtClean="0"/>
              <a:t>3.</a:t>
            </a:r>
            <a:r>
              <a:rPr b="1" dirty="0" lang="en-US" smtClean="0"/>
              <a:t> Tissue</a:t>
            </a:r>
            <a:r>
              <a:rPr dirty="0" lang="en-US" smtClean="0"/>
              <a:t> Retained placenta,  This is defined as failure to deliver the placenta within 30 minutes of childbirth. </a:t>
            </a:r>
          </a:p>
          <a:p>
            <a:pPr>
              <a:buNone/>
            </a:pPr>
            <a:r>
              <a:rPr dirty="0" lang="en-US" smtClean="0"/>
              <a:t>Predisposing factors to tissue retention include:  Previous C/S </a:t>
            </a:r>
          </a:p>
          <a:p>
            <a:r>
              <a:rPr dirty="0" lang="en-US" smtClean="0"/>
              <a:t> Previous history of retained placenta </a:t>
            </a:r>
          </a:p>
          <a:p>
            <a:r>
              <a:rPr dirty="0" lang="en-US" smtClean="0"/>
              <a:t> Previous dilatation and curettage </a:t>
            </a:r>
          </a:p>
          <a:p>
            <a:r>
              <a:rPr dirty="0" lang="en-US" smtClean="0"/>
              <a:t> Previous placenta </a:t>
            </a:r>
            <a:r>
              <a:rPr dirty="0" lang="en-US" err="1" smtClean="0"/>
              <a:t>praevia</a:t>
            </a:r>
            <a:endParaRPr dirty="0" lang="en-US"/>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682" name=""/>
        <p:cNvGrpSpPr/>
        <p:nvPr/>
      </p:nvGrpSpPr>
      <p:grpSpPr>
        <a:xfrm>
          <a:off x="0" y="0"/>
          <a:ext cx="0" cy="0"/>
          <a:chOff x="0" y="0"/>
          <a:chExt cx="0" cy="0"/>
        </a:xfrm>
      </p:grpSpPr>
      <p:sp>
        <p:nvSpPr>
          <p:cNvPr id="1049205" name="Title 1"/>
          <p:cNvSpPr>
            <a:spLocks noGrp="1"/>
          </p:cNvSpPr>
          <p:nvPr>
            <p:ph type="title"/>
          </p:nvPr>
        </p:nvSpPr>
        <p:spPr/>
        <p:txBody>
          <a:bodyPr/>
          <a:p>
            <a:r>
              <a:rPr b="1" dirty="0" i="1" lang="en-US" smtClean="0"/>
              <a:t>Cont…</a:t>
            </a:r>
            <a:endParaRPr b="1" dirty="0" i="1" lang="en-US"/>
          </a:p>
        </p:txBody>
      </p:sp>
      <p:sp>
        <p:nvSpPr>
          <p:cNvPr id="1049206" name="Content Placeholder 2"/>
          <p:cNvSpPr>
            <a:spLocks noGrp="1"/>
          </p:cNvSpPr>
          <p:nvPr>
            <p:ph idx="1"/>
          </p:nvPr>
        </p:nvSpPr>
        <p:spPr/>
        <p:txBody>
          <a:bodyPr>
            <a:normAutofit fontScale="77500" lnSpcReduction="20000"/>
          </a:bodyPr>
          <a:p>
            <a:pPr>
              <a:buNone/>
            </a:pPr>
            <a:r>
              <a:rPr dirty="0" lang="en-US" smtClean="0"/>
              <a:t>4.</a:t>
            </a:r>
            <a:r>
              <a:rPr b="1" dirty="0" lang="en-US" smtClean="0"/>
              <a:t> Thrombin</a:t>
            </a:r>
            <a:r>
              <a:rPr dirty="0" lang="en-US" smtClean="0"/>
              <a:t> When the blood fails to clot despite the routine interventions, a coagulation disorder should be suspected.   </a:t>
            </a:r>
          </a:p>
          <a:p>
            <a:pPr indent="0" marL="0">
              <a:buNone/>
            </a:pPr>
            <a:r>
              <a:rPr dirty="0" lang="en-US" smtClean="0"/>
              <a:t>Predisposing factors for disseminated intravascular coagulation include:</a:t>
            </a:r>
          </a:p>
          <a:p>
            <a:r>
              <a:rPr dirty="0" lang="en-US" smtClean="0"/>
              <a:t>  Severe pre-</a:t>
            </a:r>
            <a:r>
              <a:rPr dirty="0" lang="en-US" err="1" smtClean="0"/>
              <a:t>eclampsia</a:t>
            </a:r>
            <a:r>
              <a:rPr dirty="0" lang="en-US" smtClean="0"/>
              <a:t>,  </a:t>
            </a:r>
          </a:p>
          <a:p>
            <a:r>
              <a:rPr dirty="0" lang="en-US" smtClean="0"/>
              <a:t> Placenta abruption,  </a:t>
            </a:r>
          </a:p>
          <a:p>
            <a:r>
              <a:rPr dirty="0" lang="en-US" smtClean="0"/>
              <a:t> Intrauterine </a:t>
            </a:r>
            <a:r>
              <a:rPr dirty="0" lang="en-US" err="1" smtClean="0"/>
              <a:t>foetal</a:t>
            </a:r>
            <a:r>
              <a:rPr dirty="0" lang="en-US" smtClean="0"/>
              <a:t> death  </a:t>
            </a:r>
          </a:p>
          <a:p>
            <a:r>
              <a:rPr dirty="0" lang="en-US" smtClean="0"/>
              <a:t> Amniotic fluid embolism. </a:t>
            </a:r>
          </a:p>
          <a:p>
            <a:r>
              <a:rPr dirty="0" lang="en-US" smtClean="0"/>
              <a:t> Excessive bleeding can deplete coagulation factors and promote further bleeding.  </a:t>
            </a:r>
          </a:p>
          <a:p>
            <a:r>
              <a:rPr dirty="0" lang="en-US" smtClean="0"/>
              <a:t> Infection   </a:t>
            </a:r>
          </a:p>
          <a:p>
            <a:r>
              <a:rPr dirty="0" lang="en-US" smtClean="0"/>
              <a:t>Genetic factors</a:t>
            </a:r>
            <a:endParaRPr dirty="0" lang="en-US"/>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683" name=""/>
        <p:cNvGrpSpPr/>
        <p:nvPr/>
      </p:nvGrpSpPr>
      <p:grpSpPr>
        <a:xfrm>
          <a:off x="0" y="0"/>
          <a:ext cx="0" cy="0"/>
          <a:chOff x="0" y="0"/>
          <a:chExt cx="0" cy="0"/>
        </a:xfrm>
      </p:grpSpPr>
      <p:sp>
        <p:nvSpPr>
          <p:cNvPr id="1049207" name="Title 1"/>
          <p:cNvSpPr>
            <a:spLocks noGrp="1"/>
          </p:cNvSpPr>
          <p:nvPr>
            <p:ph type="title"/>
          </p:nvPr>
        </p:nvSpPr>
        <p:spPr/>
        <p:txBody>
          <a:bodyPr/>
          <a:p>
            <a:r>
              <a:rPr b="1" dirty="0" i="1" lang="en-US" smtClean="0"/>
              <a:t>Predisposing factors</a:t>
            </a:r>
            <a:endParaRPr b="1" dirty="0" i="1" lang="en-US"/>
          </a:p>
        </p:txBody>
      </p:sp>
      <p:sp>
        <p:nvSpPr>
          <p:cNvPr id="1049208" name="Content Placeholder 2"/>
          <p:cNvSpPr>
            <a:spLocks noGrp="1"/>
          </p:cNvSpPr>
          <p:nvPr>
            <p:ph idx="1"/>
          </p:nvPr>
        </p:nvSpPr>
        <p:spPr/>
        <p:txBody>
          <a:bodyPr>
            <a:normAutofit fontScale="70000" lnSpcReduction="20000"/>
          </a:bodyPr>
          <a:p>
            <a:pPr lvl="0"/>
            <a:r>
              <a:rPr dirty="0" lang="en-US"/>
              <a:t>Grand multipara, that is, high parity of more than five children and advanced age</a:t>
            </a:r>
          </a:p>
          <a:p>
            <a:pPr lvl="0"/>
            <a:r>
              <a:rPr dirty="0" lang="en-US"/>
              <a:t>Precipitate </a:t>
            </a:r>
            <a:r>
              <a:rPr dirty="0" lang="en-US" err="1"/>
              <a:t>labour</a:t>
            </a:r>
            <a:r>
              <a:rPr dirty="0" lang="en-US"/>
              <a:t>, that is, rapidly progressing </a:t>
            </a:r>
            <a:r>
              <a:rPr dirty="0" lang="en-US" err="1"/>
              <a:t>labour</a:t>
            </a:r>
            <a:endParaRPr dirty="0" lang="en-US"/>
          </a:p>
          <a:p>
            <a:pPr lvl="0"/>
            <a:r>
              <a:rPr dirty="0" lang="en-US"/>
              <a:t>Over distension of the uterus resulting from </a:t>
            </a:r>
            <a:r>
              <a:rPr dirty="0" lang="en-US" err="1"/>
              <a:t>polyhydramnios</a:t>
            </a:r>
            <a:r>
              <a:rPr dirty="0" lang="en-US"/>
              <a:t>, multiple pregnancy or overly large infant</a:t>
            </a:r>
          </a:p>
          <a:p>
            <a:pPr lvl="0"/>
            <a:r>
              <a:rPr dirty="0" lang="en-US"/>
              <a:t>Previous history of PPH</a:t>
            </a:r>
          </a:p>
          <a:p>
            <a:pPr lvl="0"/>
            <a:r>
              <a:rPr dirty="0" lang="en-US"/>
              <a:t>Blood clotting/coagulation disorders and disseminated intravascular coagulation</a:t>
            </a:r>
          </a:p>
          <a:p>
            <a:pPr lvl="0"/>
            <a:r>
              <a:rPr dirty="0" lang="en-US"/>
              <a:t>Preeclampsia and </a:t>
            </a:r>
            <a:r>
              <a:rPr dirty="0" lang="en-US" err="1"/>
              <a:t>eclampsia</a:t>
            </a:r>
            <a:endParaRPr dirty="0" lang="en-US"/>
          </a:p>
          <a:p>
            <a:pPr lvl="0"/>
            <a:r>
              <a:rPr dirty="0" lang="en-US"/>
              <a:t>Heavy sedative medication during </a:t>
            </a:r>
            <a:r>
              <a:rPr dirty="0" lang="en-US" err="1"/>
              <a:t>labour</a:t>
            </a:r>
            <a:r>
              <a:rPr dirty="0" lang="en-US"/>
              <a:t> or general </a:t>
            </a:r>
            <a:r>
              <a:rPr dirty="0" lang="en-US" err="1" smtClean="0"/>
              <a:t>anaesthesia</a:t>
            </a:r>
            <a:endParaRPr dirty="0" lang="en-US" smtClean="0"/>
          </a:p>
          <a:p>
            <a:pPr lvl="0"/>
            <a:r>
              <a:rPr dirty="0" lang="en-US" smtClean="0"/>
              <a:t>APH</a:t>
            </a:r>
          </a:p>
          <a:p>
            <a:pPr lvl="0"/>
            <a:r>
              <a:rPr dirty="0" lang="en-US" err="1" smtClean="0"/>
              <a:t>Anaemia</a:t>
            </a:r>
            <a:r>
              <a:rPr dirty="0" lang="en-US" smtClean="0"/>
              <a:t> in pregnancy</a:t>
            </a:r>
            <a:endParaRPr dirty="0" lang="en-US"/>
          </a:p>
          <a:p>
            <a:endParaRPr dirty="0" lang="en-US"/>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684" name=""/>
        <p:cNvGrpSpPr/>
        <p:nvPr/>
      </p:nvGrpSpPr>
      <p:grpSpPr>
        <a:xfrm>
          <a:off x="0" y="0"/>
          <a:ext cx="0" cy="0"/>
          <a:chOff x="0" y="0"/>
          <a:chExt cx="0" cy="0"/>
        </a:xfrm>
      </p:grpSpPr>
      <p:sp>
        <p:nvSpPr>
          <p:cNvPr id="1049209" name="Title 1"/>
          <p:cNvSpPr>
            <a:spLocks noGrp="1"/>
          </p:cNvSpPr>
          <p:nvPr>
            <p:ph type="title"/>
          </p:nvPr>
        </p:nvSpPr>
        <p:spPr/>
        <p:txBody>
          <a:bodyPr/>
          <a:p>
            <a:r>
              <a:rPr b="1" dirty="0" i="1" lang="en-US" smtClean="0"/>
              <a:t>Signs of PPH</a:t>
            </a:r>
            <a:endParaRPr b="1" dirty="0" i="1" lang="en-US"/>
          </a:p>
        </p:txBody>
      </p:sp>
      <p:sp>
        <p:nvSpPr>
          <p:cNvPr id="1049210" name="Content Placeholder 2"/>
          <p:cNvSpPr>
            <a:spLocks noGrp="1"/>
          </p:cNvSpPr>
          <p:nvPr>
            <p:ph idx="1"/>
          </p:nvPr>
        </p:nvSpPr>
        <p:spPr/>
        <p:txBody>
          <a:bodyPr>
            <a:normAutofit fontScale="92500" lnSpcReduction="20000"/>
          </a:bodyPr>
          <a:p>
            <a:r>
              <a:rPr dirty="0" lang="en-US" smtClean="0"/>
              <a:t> </a:t>
            </a:r>
            <a:r>
              <a:rPr dirty="0" lang="en-US"/>
              <a:t>There is an escape of blood through the vagina. </a:t>
            </a:r>
          </a:p>
          <a:p>
            <a:r>
              <a:rPr dirty="0" lang="en-US" smtClean="0"/>
              <a:t> </a:t>
            </a:r>
            <a:r>
              <a:rPr dirty="0" lang="en-US"/>
              <a:t>There is an abnormally high fundus and the uterus feels larger and softer than normal. </a:t>
            </a:r>
          </a:p>
          <a:p>
            <a:r>
              <a:rPr dirty="0" lang="en-US" smtClean="0"/>
              <a:t>  </a:t>
            </a:r>
            <a:r>
              <a:rPr dirty="0" lang="en-US"/>
              <a:t>The patient becomes shocked especially with </a:t>
            </a:r>
            <a:br>
              <a:rPr dirty="0" lang="en-US"/>
            </a:br>
            <a:r>
              <a:rPr dirty="0" lang="en-US"/>
              <a:t>concealed </a:t>
            </a:r>
            <a:r>
              <a:rPr dirty="0" lang="en-US" err="1"/>
              <a:t>haemorrhage</a:t>
            </a:r>
            <a:r>
              <a:rPr dirty="0" lang="en-US"/>
              <a:t>. </a:t>
            </a:r>
          </a:p>
          <a:p>
            <a:r>
              <a:rPr dirty="0" lang="en-US" smtClean="0"/>
              <a:t>With </a:t>
            </a:r>
            <a:r>
              <a:rPr dirty="0" lang="en-US"/>
              <a:t>excessive </a:t>
            </a:r>
            <a:r>
              <a:rPr dirty="0" lang="en-US" err="1"/>
              <a:t>haemorrhage</a:t>
            </a:r>
            <a:r>
              <a:rPr dirty="0" lang="en-US"/>
              <a:t> the blood pressure falls, the pulse rate rises, pallor and air hunger may occur. </a:t>
            </a:r>
          </a:p>
          <a:p>
            <a:r>
              <a:rPr dirty="0" lang="en-US" smtClean="0"/>
              <a:t>Post </a:t>
            </a:r>
            <a:r>
              <a:rPr dirty="0" lang="en-US"/>
              <a:t>partum necrosis of the anterior lobe of the pituitary gland is rare and occurs with low level blood pressure.</a:t>
            </a:r>
          </a:p>
          <a:p>
            <a:endParaRPr dirty="0" lang="en-US"/>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685" name=""/>
        <p:cNvGrpSpPr/>
        <p:nvPr/>
      </p:nvGrpSpPr>
      <p:grpSpPr>
        <a:xfrm>
          <a:off x="0" y="0"/>
          <a:ext cx="0" cy="0"/>
          <a:chOff x="0" y="0"/>
          <a:chExt cx="0" cy="0"/>
        </a:xfrm>
      </p:grpSpPr>
      <p:sp>
        <p:nvSpPr>
          <p:cNvPr id="1049211" name="Title 1"/>
          <p:cNvSpPr>
            <a:spLocks noGrp="1"/>
          </p:cNvSpPr>
          <p:nvPr>
            <p:ph type="title"/>
          </p:nvPr>
        </p:nvSpPr>
        <p:spPr/>
        <p:txBody>
          <a:bodyPr/>
          <a:p>
            <a:r>
              <a:rPr b="1" dirty="0" i="1" lang="en-US" smtClean="0"/>
              <a:t>MANAGEMENT</a:t>
            </a:r>
            <a:endParaRPr b="1" dirty="0" i="1" lang="en-US"/>
          </a:p>
        </p:txBody>
      </p:sp>
      <p:sp>
        <p:nvSpPr>
          <p:cNvPr id="1049212" name="Content Placeholder 2"/>
          <p:cNvSpPr>
            <a:spLocks noGrp="1"/>
          </p:cNvSpPr>
          <p:nvPr>
            <p:ph idx="1"/>
          </p:nvPr>
        </p:nvSpPr>
        <p:spPr/>
        <p:txBody>
          <a:bodyPr>
            <a:normAutofit fontScale="70000" lnSpcReduction="20000"/>
          </a:bodyPr>
          <a:p>
            <a:r>
              <a:rPr dirty="0" lang="en-US" smtClean="0"/>
              <a:t>The </a:t>
            </a:r>
            <a:r>
              <a:rPr dirty="0" lang="en-US"/>
              <a:t>main principles of treatment involve arresting the bleeding, restoration of the blood volume and treatment of circulatory </a:t>
            </a:r>
            <a:r>
              <a:rPr dirty="0" lang="en-US" smtClean="0"/>
              <a:t> failure </a:t>
            </a:r>
            <a:r>
              <a:rPr dirty="0" lang="en-US"/>
              <a:t>(shock).</a:t>
            </a:r>
          </a:p>
          <a:p>
            <a:r>
              <a:rPr dirty="0" lang="en-US"/>
              <a:t>You should ascertain whether the uterus is contracted, if it is not, you should rub it to cause a contraction</a:t>
            </a:r>
            <a:r>
              <a:rPr dirty="0" lang="en-US" smtClean="0"/>
              <a:t>.</a:t>
            </a:r>
          </a:p>
          <a:p>
            <a:r>
              <a:rPr dirty="0" lang="en-US" smtClean="0"/>
              <a:t>Incase of uterus is well contracted ,check the trauma and if the trauma is in the lower genital tract , apply pressure and repair</a:t>
            </a:r>
          </a:p>
          <a:p>
            <a:r>
              <a:rPr dirty="0" lang="en-US"/>
              <a:t>Start iv infusion of 40iu </a:t>
            </a:r>
            <a:r>
              <a:rPr dirty="0" lang="en-US" err="1"/>
              <a:t>syntocinon</a:t>
            </a:r>
            <a:r>
              <a:rPr dirty="0" lang="en-US"/>
              <a:t> in 1L of </a:t>
            </a:r>
            <a:r>
              <a:rPr dirty="0" lang="en-US" err="1"/>
              <a:t>hartmans</a:t>
            </a:r>
            <a:r>
              <a:rPr dirty="0" lang="en-US"/>
              <a:t> or NS to infuse slowly to ensure continued uterine contraction </a:t>
            </a:r>
            <a:endParaRPr dirty="0" lang="en-US" smtClean="0"/>
          </a:p>
          <a:p>
            <a:r>
              <a:rPr dirty="0" lang="en-US" smtClean="0"/>
              <a:t>Incase of raptured uterus –hysterectomy may be done</a:t>
            </a:r>
          </a:p>
          <a:p>
            <a:r>
              <a:rPr dirty="0" lang="en-US" smtClean="0"/>
              <a:t>Incase of </a:t>
            </a:r>
            <a:r>
              <a:rPr dirty="0" lang="en-US" err="1" smtClean="0"/>
              <a:t>hypofibrinogenemia</a:t>
            </a:r>
            <a:r>
              <a:rPr dirty="0" lang="en-US" smtClean="0"/>
              <a:t> inform the doctor who will give human fibrinogen 4-6mg or fresh blood which contain platelets and </a:t>
            </a:r>
            <a:r>
              <a:rPr dirty="0" lang="en-US" err="1" smtClean="0"/>
              <a:t>coagulaton</a:t>
            </a:r>
            <a:r>
              <a:rPr dirty="0" lang="en-US" smtClean="0"/>
              <a:t> factor v and vii</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686" name=""/>
        <p:cNvGrpSpPr/>
        <p:nvPr/>
      </p:nvGrpSpPr>
      <p:grpSpPr>
        <a:xfrm>
          <a:off x="0" y="0"/>
          <a:ext cx="0" cy="0"/>
          <a:chOff x="0" y="0"/>
          <a:chExt cx="0" cy="0"/>
        </a:xfrm>
      </p:grpSpPr>
      <p:sp>
        <p:nvSpPr>
          <p:cNvPr id="1049213"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214" name="Content Placeholder 2"/>
          <p:cNvSpPr>
            <a:spLocks noGrp="1"/>
          </p:cNvSpPr>
          <p:nvPr>
            <p:ph idx="1"/>
          </p:nvPr>
        </p:nvSpPr>
        <p:spPr/>
        <p:txBody>
          <a:bodyPr>
            <a:normAutofit fontScale="77500" lnSpcReduction="20000"/>
          </a:bodyPr>
          <a:p>
            <a:r>
              <a:rPr dirty="0" lang="en-US" smtClean="0"/>
              <a:t>Take </a:t>
            </a:r>
            <a:r>
              <a:rPr dirty="0" lang="en-US"/>
              <a:t>blood for GXM</a:t>
            </a:r>
          </a:p>
          <a:p>
            <a:pPr>
              <a:buFontTx/>
              <a:buChar char="-"/>
            </a:pPr>
            <a:r>
              <a:rPr dirty="0" lang="en-US"/>
              <a:t>TPR and BP ½ </a:t>
            </a:r>
            <a:r>
              <a:rPr dirty="0" lang="en-US" err="1"/>
              <a:t>houry</a:t>
            </a:r>
            <a:endParaRPr dirty="0" lang="en-US"/>
          </a:p>
          <a:p>
            <a:pPr>
              <a:buFontTx/>
              <a:buChar char="-"/>
            </a:pPr>
            <a:r>
              <a:rPr dirty="0" lang="en-US"/>
              <a:t>Ensure </a:t>
            </a:r>
            <a:r>
              <a:rPr dirty="0" lang="en-US" smtClean="0"/>
              <a:t>bladder  </a:t>
            </a:r>
            <a:r>
              <a:rPr dirty="0" lang="en-US"/>
              <a:t>is empty Reassure </a:t>
            </a:r>
            <a:r>
              <a:rPr dirty="0" lang="en-US" smtClean="0"/>
              <a:t>and keep warm to prevent shock</a:t>
            </a:r>
          </a:p>
          <a:p>
            <a:pPr>
              <a:buFontTx/>
              <a:buChar char="-"/>
            </a:pPr>
            <a:r>
              <a:rPr dirty="0" lang="en-US" smtClean="0"/>
              <a:t>If the uterus is well contracted ensure it is empty </a:t>
            </a:r>
          </a:p>
          <a:p>
            <a:pPr>
              <a:buFontTx/>
              <a:buChar char="-"/>
            </a:pPr>
            <a:r>
              <a:rPr dirty="0" lang="en-US" smtClean="0"/>
              <a:t>If the placenta is not delivered, deliver it by firm and gentle pressure of the fundus </a:t>
            </a:r>
          </a:p>
          <a:p>
            <a:pPr>
              <a:buFontTx/>
              <a:buChar char="-"/>
            </a:pPr>
            <a:r>
              <a:rPr dirty="0" lang="en-US" smtClean="0"/>
              <a:t>If the </a:t>
            </a:r>
            <a:r>
              <a:rPr dirty="0" lang="en-US" err="1" smtClean="0"/>
              <a:t>the</a:t>
            </a:r>
            <a:r>
              <a:rPr dirty="0" lang="en-US" smtClean="0"/>
              <a:t> placenta has been delivered and bleeding continues expel clots and do bimanual palpation</a:t>
            </a:r>
          </a:p>
          <a:p>
            <a:pPr>
              <a:buFontTx/>
              <a:buChar char="-"/>
            </a:pPr>
            <a:r>
              <a:rPr dirty="0" lang="en-US" smtClean="0"/>
              <a:t>If not  do bi manual compression and if bleeding does not stop rule out trauma , </a:t>
            </a:r>
            <a:r>
              <a:rPr dirty="0" lang="en-US" err="1" smtClean="0"/>
              <a:t>hypofirinogenemia</a:t>
            </a:r>
            <a:r>
              <a:rPr dirty="0" lang="en-US" smtClean="0"/>
              <a:t>, if bleeding continues do hysterectomy</a:t>
            </a:r>
          </a:p>
          <a:p>
            <a:pPr>
              <a:buFontTx/>
              <a:buChar char="-"/>
            </a:pPr>
            <a:endParaRPr dirty="0" lang="en-US" smtClean="0"/>
          </a:p>
          <a:p>
            <a:pPr>
              <a:buFontTx/>
              <a:buChar char="-"/>
            </a:pPr>
            <a:endParaRPr dirty="0" lang="en-US" smtClean="0"/>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687" name=""/>
        <p:cNvGrpSpPr/>
        <p:nvPr/>
      </p:nvGrpSpPr>
      <p:grpSpPr>
        <a:xfrm>
          <a:off x="0" y="0"/>
          <a:ext cx="0" cy="0"/>
          <a:chOff x="0" y="0"/>
          <a:chExt cx="0" cy="0"/>
        </a:xfrm>
      </p:grpSpPr>
      <p:sp>
        <p:nvSpPr>
          <p:cNvPr id="104921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216" name="Content Placeholder 2"/>
          <p:cNvSpPr>
            <a:spLocks noGrp="1"/>
          </p:cNvSpPr>
          <p:nvPr>
            <p:ph idx="1"/>
          </p:nvPr>
        </p:nvSpPr>
        <p:spPr/>
        <p:txBody>
          <a:bodyPr>
            <a:normAutofit/>
          </a:bodyPr>
          <a:p>
            <a:pPr indent="0" marL="0">
              <a:buNone/>
            </a:pPr>
            <a:r>
              <a:rPr dirty="0" lang="en-US" smtClean="0"/>
              <a:t>-If the placenta is separated and is in the lower uterine segment deliver placenta by controlled cord traction ,if </a:t>
            </a:r>
            <a:r>
              <a:rPr dirty="0" lang="en-US" err="1" smtClean="0"/>
              <a:t>unseparated</a:t>
            </a:r>
            <a:r>
              <a:rPr dirty="0" lang="en-US" smtClean="0"/>
              <a:t> do manual removal of placenta under GA. Once delivered antibiotics and </a:t>
            </a:r>
            <a:r>
              <a:rPr dirty="0" lang="en-US" err="1" smtClean="0"/>
              <a:t>cytotic</a:t>
            </a:r>
            <a:r>
              <a:rPr dirty="0" lang="en-US" smtClean="0"/>
              <a:t> drugs given and placenta is delivered observe for completeness</a:t>
            </a:r>
          </a:p>
          <a:p>
            <a:pPr>
              <a:buFontTx/>
              <a:buChar char="-"/>
            </a:pPr>
            <a:r>
              <a:rPr dirty="0" lang="en-US" smtClean="0"/>
              <a:t>Immediately blood transfusion or IV fluids are given to restore blood volume</a:t>
            </a:r>
          </a:p>
          <a:p>
            <a:pPr>
              <a:buFontTx/>
              <a:buChar char="-"/>
            </a:pPr>
            <a:endParaRPr dirty="0" lang="en-US" smtClean="0"/>
          </a:p>
          <a:p>
            <a:pPr indent="0" marL="0">
              <a:buNone/>
            </a:pPr>
            <a:endParaRPr dirty="0" lang="en-US" smtClean="0"/>
          </a:p>
          <a:p>
            <a:pPr indent="0" marL="0">
              <a:buNone/>
            </a:pPr>
            <a:endParaRPr dirty="0"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407" name=""/>
        <p:cNvGrpSpPr/>
        <p:nvPr/>
      </p:nvGrpSpPr>
      <p:grpSpPr>
        <a:xfrm>
          <a:off x="0" y="0"/>
          <a:ext cx="0" cy="0"/>
          <a:chOff x="0" y="0"/>
          <a:chExt cx="0" cy="0"/>
        </a:xfrm>
      </p:grpSpPr>
      <p:sp>
        <p:nvSpPr>
          <p:cNvPr id="1048675" name="Title 1"/>
          <p:cNvSpPr>
            <a:spLocks noGrp="1"/>
          </p:cNvSpPr>
          <p:nvPr>
            <p:ph type="title"/>
          </p:nvPr>
        </p:nvSpPr>
        <p:spPr/>
        <p:txBody>
          <a:bodyPr/>
          <a:p>
            <a:r>
              <a:rPr b="1" dirty="0" i="1" lang="en-US"/>
              <a:t>Classification of </a:t>
            </a:r>
            <a:r>
              <a:rPr b="1" dirty="0" i="1" lang="en-US" err="1"/>
              <a:t>anaemia</a:t>
            </a:r>
            <a:endParaRPr dirty="0" i="1" lang="en-US"/>
          </a:p>
        </p:txBody>
      </p:sp>
      <p:sp>
        <p:nvSpPr>
          <p:cNvPr id="1048676" name="Content Placeholder 2"/>
          <p:cNvSpPr>
            <a:spLocks noGrp="1"/>
          </p:cNvSpPr>
          <p:nvPr>
            <p:ph idx="1"/>
          </p:nvPr>
        </p:nvSpPr>
        <p:spPr>
          <a:xfrm>
            <a:off x="914400" y="1219200"/>
            <a:ext cx="7771927" cy="4907513"/>
          </a:xfrm>
        </p:spPr>
        <p:txBody>
          <a:bodyPr>
            <a:normAutofit/>
          </a:bodyPr>
          <a:p>
            <a:pPr indent="0" marL="0">
              <a:buNone/>
            </a:pPr>
            <a:r>
              <a:rPr dirty="0" lang="en-US" err="1" smtClean="0"/>
              <a:t>Anaemia</a:t>
            </a:r>
            <a:r>
              <a:rPr dirty="0" lang="en-US" smtClean="0"/>
              <a:t> </a:t>
            </a:r>
            <a:r>
              <a:rPr dirty="0" lang="en-US"/>
              <a:t>is diagnosed when the </a:t>
            </a:r>
            <a:r>
              <a:rPr dirty="0" lang="en-US" err="1"/>
              <a:t>Hb</a:t>
            </a:r>
            <a:r>
              <a:rPr dirty="0" lang="en-US"/>
              <a:t> level of pregnant women is below 10 </a:t>
            </a:r>
            <a:r>
              <a:rPr dirty="0" lang="en-US" err="1"/>
              <a:t>gm</a:t>
            </a:r>
            <a:r>
              <a:rPr dirty="0" lang="en-US"/>
              <a:t>/dl and can be grouped as follows: </a:t>
            </a:r>
          </a:p>
          <a:p>
            <a:r>
              <a:rPr dirty="0" lang="en-US"/>
              <a:t>Mild: </a:t>
            </a:r>
            <a:r>
              <a:rPr dirty="0" lang="en-US" err="1"/>
              <a:t>Hb</a:t>
            </a:r>
            <a:r>
              <a:rPr dirty="0" lang="en-US"/>
              <a:t> 8.1 – 9.9 g/dl ( mucous membranes look slightly pale) </a:t>
            </a:r>
          </a:p>
          <a:p>
            <a:r>
              <a:rPr dirty="0" lang="en-US"/>
              <a:t>Moderate: </a:t>
            </a:r>
            <a:r>
              <a:rPr dirty="0" lang="en-US" err="1"/>
              <a:t>Hb</a:t>
            </a:r>
            <a:r>
              <a:rPr dirty="0" lang="en-US"/>
              <a:t> 5.1 g – 8.0 g/ dl (mucous membranes are moderate pale) </a:t>
            </a:r>
          </a:p>
          <a:p>
            <a:r>
              <a:rPr dirty="0" lang="en-US"/>
              <a:t>Severe: </a:t>
            </a:r>
            <a:r>
              <a:rPr dirty="0" lang="en-US" err="1"/>
              <a:t>Hb</a:t>
            </a:r>
            <a:r>
              <a:rPr dirty="0" lang="en-US"/>
              <a:t> less or equal to 5 g/ dl (mucous membrane markedly pale) </a:t>
            </a:r>
          </a:p>
          <a:p>
            <a:endParaRPr dirty="0" lang="en-US"/>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688" name=""/>
        <p:cNvGrpSpPr/>
        <p:nvPr/>
      </p:nvGrpSpPr>
      <p:grpSpPr>
        <a:xfrm>
          <a:off x="0" y="0"/>
          <a:ext cx="0" cy="0"/>
          <a:chOff x="0" y="0"/>
          <a:chExt cx="0" cy="0"/>
        </a:xfrm>
      </p:grpSpPr>
      <p:sp>
        <p:nvSpPr>
          <p:cNvPr id="1049217"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218" name="Content Placeholder 2"/>
          <p:cNvSpPr>
            <a:spLocks noGrp="1"/>
          </p:cNvSpPr>
          <p:nvPr>
            <p:ph idx="1"/>
          </p:nvPr>
        </p:nvSpPr>
        <p:spPr/>
        <p:txBody>
          <a:bodyPr/>
          <a:p>
            <a:r>
              <a:rPr dirty="0" lang="en-US" smtClean="0"/>
              <a:t>Raise the foot of the bed </a:t>
            </a:r>
          </a:p>
          <a:p>
            <a:r>
              <a:rPr dirty="0" lang="en-US" smtClean="0"/>
              <a:t>Observe ¼ to ½ hourly till the  pt. is stable</a:t>
            </a:r>
          </a:p>
          <a:p>
            <a:r>
              <a:rPr dirty="0" lang="en-US" smtClean="0"/>
              <a:t>Uterus is palpated to check if it is well contracted </a:t>
            </a:r>
          </a:p>
          <a:p>
            <a:r>
              <a:rPr dirty="0" lang="en-US" smtClean="0"/>
              <a:t>Input and out put chart is maintained</a:t>
            </a:r>
          </a:p>
          <a:p>
            <a:r>
              <a:rPr dirty="0" lang="en-US" smtClean="0"/>
              <a:t>Safe retaining catheter is placed in position and left in situ for 24hours or till condition of the mother improves</a:t>
            </a:r>
          </a:p>
          <a:p>
            <a:endParaRPr dirty="0" lang="en-US" smtClean="0"/>
          </a:p>
          <a:p>
            <a:pPr indent="0" marL="0">
              <a:buNone/>
            </a:pPr>
            <a:endParaRPr dirty="0" lang="en-US" smtClean="0"/>
          </a:p>
          <a:p>
            <a:endParaRPr dirty="0" lang="en-US"/>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689" name=""/>
        <p:cNvGrpSpPr/>
        <p:nvPr/>
      </p:nvGrpSpPr>
      <p:grpSpPr>
        <a:xfrm>
          <a:off x="0" y="0"/>
          <a:ext cx="0" cy="0"/>
          <a:chOff x="0" y="0"/>
          <a:chExt cx="0" cy="0"/>
        </a:xfrm>
      </p:grpSpPr>
      <p:sp>
        <p:nvSpPr>
          <p:cNvPr id="1049219" name="Title 1"/>
          <p:cNvSpPr>
            <a:spLocks noGrp="1"/>
          </p:cNvSpPr>
          <p:nvPr>
            <p:ph type="title"/>
          </p:nvPr>
        </p:nvSpPr>
        <p:spPr/>
        <p:txBody>
          <a:bodyPr/>
          <a:p>
            <a:endParaRPr lang="en-US"/>
          </a:p>
        </p:txBody>
      </p:sp>
      <p:pic>
        <p:nvPicPr>
          <p:cNvPr id="2097183"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76200" y="0"/>
            <a:ext cx="8991600" cy="6126163"/>
          </a:xfrm>
          <a:prstGeom prst="rect"/>
          <a:noFill/>
          <a:ln>
            <a:noFill/>
          </a:ln>
          <a:effectLst/>
        </p:spPr>
      </p:pic>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690" name=""/>
        <p:cNvGrpSpPr/>
        <p:nvPr/>
      </p:nvGrpSpPr>
      <p:grpSpPr>
        <a:xfrm>
          <a:off x="0" y="0"/>
          <a:ext cx="0" cy="0"/>
          <a:chOff x="0" y="0"/>
          <a:chExt cx="0" cy="0"/>
        </a:xfrm>
      </p:grpSpPr>
      <p:sp>
        <p:nvSpPr>
          <p:cNvPr id="1049220" name="Title 1"/>
          <p:cNvSpPr>
            <a:spLocks noGrp="1"/>
          </p:cNvSpPr>
          <p:nvPr>
            <p:ph type="title"/>
          </p:nvPr>
        </p:nvSpPr>
        <p:spPr/>
        <p:txBody>
          <a:bodyPr/>
          <a:p>
            <a:endParaRPr lang="en-US"/>
          </a:p>
        </p:txBody>
      </p:sp>
      <p:pic>
        <p:nvPicPr>
          <p:cNvPr id="2097184"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228600" y="304800"/>
            <a:ext cx="8686800" cy="6400799"/>
          </a:xfrm>
          <a:prstGeom prst="rect"/>
          <a:noFill/>
          <a:ln>
            <a:noFill/>
          </a:ln>
          <a:effectLst/>
        </p:spPr>
      </p:pic>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691" name=""/>
        <p:cNvGrpSpPr/>
        <p:nvPr/>
      </p:nvGrpSpPr>
      <p:grpSpPr>
        <a:xfrm>
          <a:off x="0" y="0"/>
          <a:ext cx="0" cy="0"/>
          <a:chOff x="0" y="0"/>
          <a:chExt cx="0" cy="0"/>
        </a:xfrm>
      </p:grpSpPr>
      <p:sp>
        <p:nvSpPr>
          <p:cNvPr id="1049221" name="Title 1"/>
          <p:cNvSpPr>
            <a:spLocks noGrp="1"/>
          </p:cNvSpPr>
          <p:nvPr>
            <p:ph type="title"/>
          </p:nvPr>
        </p:nvSpPr>
        <p:spPr/>
        <p:txBody>
          <a:bodyPr/>
          <a:p>
            <a:endParaRPr lang="en-US"/>
          </a:p>
        </p:txBody>
      </p:sp>
      <p:pic>
        <p:nvPicPr>
          <p:cNvPr id="2097185" name="Picture 3"/>
          <p:cNvPicPr>
            <a:picLocks noChangeAspect="1" noGrp="1" noChangeArrowheads="1"/>
          </p:cNvPicPr>
          <p:nvPr>
            <p:ph sz="half" idx="1"/>
          </p:nvPr>
        </p:nvPicPr>
        <p:blipFill>
          <a:blip xmlns:r="http://schemas.openxmlformats.org/officeDocument/2006/relationships" r:embed="rId1"/>
          <a:srcRect/>
          <a:stretch>
            <a:fillRect/>
          </a:stretch>
        </p:blipFill>
        <p:spPr bwMode="auto">
          <a:xfrm>
            <a:off x="0" y="304800"/>
            <a:ext cx="4038600" cy="6400800"/>
          </a:xfrm>
          <a:prstGeom prst="rect"/>
          <a:noFill/>
          <a:ln>
            <a:noFill/>
          </a:ln>
          <a:effectLst/>
        </p:spPr>
      </p:pic>
      <p:pic>
        <p:nvPicPr>
          <p:cNvPr id="2097186" name="Picture 2"/>
          <p:cNvPicPr>
            <a:picLocks noChangeAspect="1" noGrp="1" noChangeArrowheads="1"/>
          </p:cNvPicPr>
          <p:nvPr>
            <p:ph sz="half" idx="2"/>
          </p:nvPr>
        </p:nvPicPr>
        <p:blipFill>
          <a:blip xmlns:r="http://schemas.openxmlformats.org/officeDocument/2006/relationships" r:embed="rId2"/>
          <a:srcRect/>
          <a:stretch>
            <a:fillRect/>
          </a:stretch>
        </p:blipFill>
        <p:spPr bwMode="auto">
          <a:xfrm>
            <a:off x="4343400" y="381000"/>
            <a:ext cx="4343400" cy="6172200"/>
          </a:xfrm>
          <a:prstGeom prst="rect"/>
          <a:noFill/>
          <a:ln>
            <a:noFill/>
          </a:ln>
          <a:effectLst/>
        </p:spPr>
      </p:pic>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692" name=""/>
        <p:cNvGrpSpPr/>
        <p:nvPr/>
      </p:nvGrpSpPr>
      <p:grpSpPr>
        <a:xfrm>
          <a:off x="0" y="0"/>
          <a:ext cx="0" cy="0"/>
          <a:chOff x="0" y="0"/>
          <a:chExt cx="0" cy="0"/>
        </a:xfrm>
      </p:grpSpPr>
      <p:sp>
        <p:nvSpPr>
          <p:cNvPr id="1049222"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223" name="Content Placeholder 2"/>
          <p:cNvSpPr>
            <a:spLocks noGrp="1"/>
          </p:cNvSpPr>
          <p:nvPr>
            <p:ph idx="1"/>
          </p:nvPr>
        </p:nvSpPr>
        <p:spPr/>
        <p:txBody>
          <a:bodyPr>
            <a:normAutofit fontScale="92500" lnSpcReduction="10000"/>
          </a:bodyPr>
          <a:p>
            <a:r>
              <a:rPr dirty="0" lang="en-US" smtClean="0"/>
              <a:t>Any abnormality is reported to the doctor</a:t>
            </a:r>
          </a:p>
          <a:p>
            <a:pPr indent="0" marL="0">
              <a:buNone/>
            </a:pPr>
            <a:r>
              <a:rPr b="1" dirty="0" lang="en-US" smtClean="0"/>
              <a:t>Complications</a:t>
            </a:r>
          </a:p>
          <a:p>
            <a:r>
              <a:rPr dirty="0" lang="en-US" smtClean="0"/>
              <a:t>Hemorrhagic shock </a:t>
            </a:r>
          </a:p>
          <a:p>
            <a:r>
              <a:rPr dirty="0" lang="en-US" smtClean="0"/>
              <a:t>Renal failure – Anuria due to blood loss</a:t>
            </a:r>
          </a:p>
          <a:p>
            <a:r>
              <a:rPr dirty="0" lang="en-US" smtClean="0"/>
              <a:t>Anemia </a:t>
            </a:r>
          </a:p>
          <a:p>
            <a:r>
              <a:rPr dirty="0" lang="en-US" err="1" smtClean="0"/>
              <a:t>Pueperial</a:t>
            </a:r>
            <a:r>
              <a:rPr dirty="0" lang="en-US" smtClean="0"/>
              <a:t> sepsis</a:t>
            </a:r>
          </a:p>
          <a:p>
            <a:r>
              <a:rPr dirty="0" lang="en-US" smtClean="0"/>
              <a:t>Anoxia of anterior </a:t>
            </a:r>
            <a:r>
              <a:rPr dirty="0" lang="en-US" err="1" smtClean="0"/>
              <a:t>pituirary</a:t>
            </a:r>
            <a:r>
              <a:rPr dirty="0" lang="en-US" smtClean="0"/>
              <a:t> gland leading to necrosis and failure</a:t>
            </a:r>
          </a:p>
          <a:p>
            <a:r>
              <a:rPr dirty="0" lang="en-US" smtClean="0"/>
              <a:t>Premature senility</a:t>
            </a:r>
          </a:p>
          <a:p>
            <a:endParaRPr dirty="0" lang="en-US"/>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693" name=""/>
        <p:cNvGrpSpPr/>
        <p:nvPr/>
      </p:nvGrpSpPr>
      <p:grpSpPr>
        <a:xfrm>
          <a:off x="0" y="0"/>
          <a:ext cx="0" cy="0"/>
          <a:chOff x="0" y="0"/>
          <a:chExt cx="0" cy="0"/>
        </a:xfrm>
      </p:grpSpPr>
      <p:sp>
        <p:nvSpPr>
          <p:cNvPr id="1049224" name="Title 1"/>
          <p:cNvSpPr>
            <a:spLocks noGrp="1"/>
          </p:cNvSpPr>
          <p:nvPr>
            <p:ph type="title"/>
          </p:nvPr>
        </p:nvSpPr>
        <p:spPr/>
        <p:txBody>
          <a:bodyPr>
            <a:normAutofit fontScale="90000"/>
          </a:bodyPr>
          <a:p>
            <a:r>
              <a:rPr b="1" dirty="0" i="1" lang="en-US" smtClean="0"/>
              <a:t>  LACERATIONS </a:t>
            </a:r>
            <a:r>
              <a:rPr b="1" dirty="0" i="1" lang="en-US"/>
              <a:t>OF THE BIRTH CANAL</a:t>
            </a:r>
            <a:r>
              <a:rPr dirty="0" lang="en-US"/>
              <a:t/>
            </a:r>
            <a:br>
              <a:rPr dirty="0" lang="en-US"/>
            </a:br>
            <a:endParaRPr dirty="0" lang="en-US"/>
          </a:p>
        </p:txBody>
      </p:sp>
      <p:sp>
        <p:nvSpPr>
          <p:cNvPr id="1049225" name="Content Placeholder 2"/>
          <p:cNvSpPr>
            <a:spLocks noGrp="1"/>
          </p:cNvSpPr>
          <p:nvPr>
            <p:ph idx="1"/>
          </p:nvPr>
        </p:nvSpPr>
        <p:spPr>
          <a:xfrm>
            <a:off x="914400" y="1600778"/>
            <a:ext cx="7771927" cy="4525935"/>
          </a:xfrm>
        </p:spPr>
        <p:txBody>
          <a:bodyPr>
            <a:normAutofit fontScale="77500" lnSpcReduction="20000"/>
          </a:bodyPr>
          <a:p>
            <a:pPr indent="0" marL="0">
              <a:buNone/>
            </a:pPr>
            <a:r>
              <a:rPr b="1" dirty="0" lang="en-US"/>
              <a:t>Classification:</a:t>
            </a:r>
            <a:endParaRPr dirty="0" lang="en-US"/>
          </a:p>
          <a:p>
            <a:pPr lvl="0"/>
            <a:r>
              <a:rPr dirty="0" lang="en-US"/>
              <a:t>Lacerations of the vagina and perineum are classified as first, second, third, or fourth degree. </a:t>
            </a:r>
          </a:p>
          <a:p>
            <a:pPr indent="0" marL="0">
              <a:buNone/>
            </a:pPr>
            <a:r>
              <a:rPr b="1" dirty="0" lang="en-US" smtClean="0"/>
              <a:t>First-degree </a:t>
            </a:r>
            <a:r>
              <a:rPr b="1" dirty="0" lang="en-US"/>
              <a:t>lacerations</a:t>
            </a:r>
            <a:endParaRPr dirty="0" lang="en-US"/>
          </a:p>
          <a:p>
            <a:pPr lvl="0"/>
            <a:r>
              <a:rPr dirty="0" lang="en-US"/>
              <a:t>It involve the </a:t>
            </a:r>
            <a:r>
              <a:rPr dirty="0" lang="en-US" err="1"/>
              <a:t>fourchette</a:t>
            </a:r>
            <a:r>
              <a:rPr dirty="0" lang="en-US"/>
              <a:t> (frenulum of labia </a:t>
            </a:r>
            <a:r>
              <a:rPr dirty="0" lang="en-US" err="1"/>
              <a:t>minora</a:t>
            </a:r>
            <a:r>
              <a:rPr dirty="0" lang="en-US"/>
              <a:t>), </a:t>
            </a:r>
            <a:r>
              <a:rPr dirty="0" lang="en-US" err="1"/>
              <a:t>perineal</a:t>
            </a:r>
            <a:r>
              <a:rPr dirty="0" lang="en-US"/>
              <a:t> skin, and vaginal mucous membrane but not the underlying fascia and muscle. </a:t>
            </a:r>
          </a:p>
          <a:p>
            <a:pPr indent="0" marL="0">
              <a:buNone/>
            </a:pPr>
            <a:r>
              <a:rPr b="1" dirty="0" lang="en-US" smtClean="0"/>
              <a:t>Second-degree </a:t>
            </a:r>
            <a:r>
              <a:rPr b="1" dirty="0" lang="en-US"/>
              <a:t>lacerations</a:t>
            </a:r>
            <a:endParaRPr dirty="0" lang="en-US"/>
          </a:p>
          <a:p>
            <a:pPr lvl="0"/>
            <a:r>
              <a:rPr dirty="0" lang="en-US"/>
              <a:t>Involves, in addition to skin and mucous membrane, the fascia and muscles of the </a:t>
            </a:r>
            <a:r>
              <a:rPr dirty="0" lang="en-US" err="1"/>
              <a:t>perineal</a:t>
            </a:r>
            <a:r>
              <a:rPr dirty="0" lang="en-US"/>
              <a:t> body but not the anal sphincter</a:t>
            </a:r>
          </a:p>
          <a:p>
            <a:pPr lvl="0"/>
            <a:r>
              <a:rPr dirty="0" lang="en-US"/>
              <a:t>These tears usually extend upward on one or both sides of the vagina, forming an irregular triangular injury.</a:t>
            </a:r>
          </a:p>
          <a:p>
            <a:endParaRPr dirty="0" lang="en-US"/>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694" name=""/>
        <p:cNvGrpSpPr/>
        <p:nvPr/>
      </p:nvGrpSpPr>
      <p:grpSpPr>
        <a:xfrm>
          <a:off x="0" y="0"/>
          <a:ext cx="0" cy="0"/>
          <a:chOff x="0" y="0"/>
          <a:chExt cx="0" cy="0"/>
        </a:xfrm>
      </p:grpSpPr>
      <p:sp>
        <p:nvSpPr>
          <p:cNvPr id="1049226"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227" name="Content Placeholder 2"/>
          <p:cNvSpPr>
            <a:spLocks noGrp="1"/>
          </p:cNvSpPr>
          <p:nvPr>
            <p:ph idx="1"/>
          </p:nvPr>
        </p:nvSpPr>
        <p:spPr/>
        <p:txBody>
          <a:bodyPr>
            <a:normAutofit fontScale="92500" lnSpcReduction="10000"/>
          </a:bodyPr>
          <a:p>
            <a:pPr indent="0" marL="0">
              <a:buNone/>
            </a:pPr>
            <a:r>
              <a:rPr b="1" dirty="0" lang="en-US"/>
              <a:t>Third-degree lacerations </a:t>
            </a:r>
            <a:endParaRPr dirty="0" lang="en-US"/>
          </a:p>
          <a:p>
            <a:pPr lvl="0"/>
            <a:r>
              <a:rPr dirty="0" lang="en-US"/>
              <a:t>Extend through the skin, mucous membrane, and </a:t>
            </a:r>
            <a:r>
              <a:rPr dirty="0" lang="en-US" err="1"/>
              <a:t>perineal</a:t>
            </a:r>
            <a:r>
              <a:rPr dirty="0" lang="en-US"/>
              <a:t> body, and involve the anal sphincter. </a:t>
            </a:r>
          </a:p>
          <a:p>
            <a:pPr indent="0" marL="0">
              <a:buNone/>
            </a:pPr>
            <a:r>
              <a:rPr b="1" dirty="0" lang="en-US" smtClean="0"/>
              <a:t>Fourth-degree </a:t>
            </a:r>
            <a:r>
              <a:rPr b="1" dirty="0" lang="en-US"/>
              <a:t>laceration </a:t>
            </a:r>
            <a:endParaRPr dirty="0" lang="en-US"/>
          </a:p>
          <a:p>
            <a:pPr lvl="0"/>
            <a:r>
              <a:rPr dirty="0" lang="en-US"/>
              <a:t>Extends through the rectal mucosa to expose the lumen of the rectum</a:t>
            </a:r>
          </a:p>
          <a:p>
            <a:pPr lvl="0"/>
            <a:r>
              <a:rPr dirty="0" lang="en-US"/>
              <a:t>Tears in the region of the urethra that may bleed profusely are also likely to occur with this type of laceration.</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695" name=""/>
        <p:cNvGrpSpPr/>
        <p:nvPr/>
      </p:nvGrpSpPr>
      <p:grpSpPr>
        <a:xfrm>
          <a:off x="0" y="0"/>
          <a:ext cx="0" cy="0"/>
          <a:chOff x="0" y="0"/>
          <a:chExt cx="0" cy="0"/>
        </a:xfrm>
      </p:grpSpPr>
      <p:sp>
        <p:nvSpPr>
          <p:cNvPr id="1049228" name="Rectangle 2"/>
          <p:cNvSpPr>
            <a:spLocks noGrp="1" noChangeArrowheads="1"/>
          </p:cNvSpPr>
          <p:nvPr>
            <p:ph type="title"/>
          </p:nvPr>
        </p:nvSpPr>
        <p:spPr/>
        <p:txBody>
          <a:bodyPr/>
          <a:p>
            <a:pPr eaLnBrk="1" hangingPunct="1"/>
            <a:r>
              <a:rPr b="1" sz="2800" i="1" lang="en-US" u="sng" smtClean="0"/>
              <a:t>Treatment of 1</a:t>
            </a:r>
            <a:r>
              <a:rPr baseline="30000" b="1" sz="2800" i="1" lang="en-US" u="sng" smtClean="0"/>
              <a:t>st</a:t>
            </a:r>
            <a:r>
              <a:rPr b="1" sz="2800" i="1" lang="en-US" u="sng" smtClean="0"/>
              <a:t> and 2</a:t>
            </a:r>
            <a:r>
              <a:rPr baseline="30000" b="1" sz="2800" i="1" lang="en-US" u="sng" smtClean="0"/>
              <a:t>nd</a:t>
            </a:r>
            <a:r>
              <a:rPr b="1" sz="2800" i="1" lang="en-US" u="sng" smtClean="0"/>
              <a:t> degree tears:</a:t>
            </a:r>
          </a:p>
        </p:txBody>
      </p:sp>
      <p:sp>
        <p:nvSpPr>
          <p:cNvPr id="1049229" name="Rectangle 3"/>
          <p:cNvSpPr>
            <a:spLocks noGrp="1" noChangeArrowheads="1"/>
          </p:cNvSpPr>
          <p:nvPr>
            <p:ph idx="1"/>
          </p:nvPr>
        </p:nvSpPr>
        <p:spPr>
          <a:xfrm>
            <a:off x="838200" y="1143000"/>
            <a:ext cx="7848127" cy="4983713"/>
          </a:xfrm>
        </p:spPr>
        <p:txBody>
          <a:bodyPr/>
          <a:p>
            <a:pPr eaLnBrk="1" hangingPunct="1">
              <a:lnSpc>
                <a:spcPct val="80000"/>
              </a:lnSpc>
            </a:pPr>
            <a:r>
              <a:rPr b="1" dirty="0" sz="2000" lang="en-US" smtClean="0"/>
              <a:t>It is important to repair all </a:t>
            </a:r>
            <a:r>
              <a:rPr b="1" dirty="0" sz="2000" lang="en-US" err="1" smtClean="0"/>
              <a:t>perineal</a:t>
            </a:r>
            <a:r>
              <a:rPr b="1" dirty="0" sz="2000" lang="en-US" smtClean="0"/>
              <a:t> tears </a:t>
            </a:r>
          </a:p>
          <a:p>
            <a:pPr eaLnBrk="1" hangingPunct="1">
              <a:lnSpc>
                <a:spcPct val="80000"/>
              </a:lnSpc>
              <a:buFontTx/>
              <a:buNone/>
            </a:pPr>
            <a:r>
              <a:rPr b="1" dirty="0" sz="2000" lang="en-US" smtClean="0"/>
              <a:t>immediately , to prevent any infection of the raw surface.</a:t>
            </a:r>
          </a:p>
          <a:p>
            <a:pPr eaLnBrk="1" hangingPunct="1">
              <a:lnSpc>
                <a:spcPct val="80000"/>
              </a:lnSpc>
            </a:pPr>
            <a:endParaRPr b="1" dirty="0" sz="2000" lang="en-US" smtClean="0"/>
          </a:p>
          <a:p>
            <a:pPr eaLnBrk="1" hangingPunct="1">
              <a:lnSpc>
                <a:spcPct val="80000"/>
              </a:lnSpc>
            </a:pPr>
            <a:r>
              <a:rPr b="1" dirty="0" sz="2000" lang="en-US" smtClean="0"/>
              <a:t>Local infiltration of the perineum with lignocaine is </a:t>
            </a:r>
          </a:p>
          <a:p>
            <a:pPr eaLnBrk="1" hangingPunct="1">
              <a:lnSpc>
                <a:spcPct val="80000"/>
              </a:lnSpc>
              <a:buFontTx/>
              <a:buNone/>
            </a:pPr>
            <a:r>
              <a:rPr b="1" dirty="0" sz="2000" lang="en-US" smtClean="0"/>
              <a:t>required for repair.</a:t>
            </a:r>
            <a:r>
              <a:rPr dirty="0" sz="2000" lang="en-US" smtClean="0"/>
              <a:t> </a:t>
            </a:r>
          </a:p>
          <a:p>
            <a:pPr eaLnBrk="1" hangingPunct="1">
              <a:lnSpc>
                <a:spcPct val="80000"/>
              </a:lnSpc>
            </a:pPr>
            <a:endParaRPr b="1" dirty="0" sz="2000" lang="en-US" smtClean="0"/>
          </a:p>
          <a:p>
            <a:pPr eaLnBrk="1" hangingPunct="1">
              <a:lnSpc>
                <a:spcPct val="80000"/>
              </a:lnSpc>
            </a:pPr>
            <a:r>
              <a:rPr b="1" dirty="0" sz="2000" lang="en-US" smtClean="0"/>
              <a:t>The vaginal epithelium is sutured from the apex of the </a:t>
            </a:r>
          </a:p>
          <a:p>
            <a:pPr eaLnBrk="1" hangingPunct="1">
              <a:lnSpc>
                <a:spcPct val="80000"/>
              </a:lnSpc>
              <a:buFontTx/>
              <a:buNone/>
            </a:pPr>
            <a:r>
              <a:rPr b="1" dirty="0" sz="2000" lang="en-US" smtClean="0"/>
              <a:t>tear ( which must be clearly identified) down to the </a:t>
            </a:r>
            <a:r>
              <a:rPr b="1" dirty="0" sz="2000" lang="en-US" err="1" smtClean="0"/>
              <a:t>introitus</a:t>
            </a:r>
            <a:r>
              <a:rPr b="1" dirty="0" sz="2000" lang="en-US" smtClean="0"/>
              <a:t> </a:t>
            </a:r>
          </a:p>
          <a:p>
            <a:pPr eaLnBrk="1" hangingPunct="1">
              <a:lnSpc>
                <a:spcPct val="80000"/>
              </a:lnSpc>
              <a:buFontTx/>
              <a:buNone/>
            </a:pPr>
            <a:r>
              <a:rPr b="1" dirty="0" sz="2000" lang="en-US" smtClean="0"/>
              <a:t>with a continuous or interrupted sutures</a:t>
            </a:r>
          </a:p>
          <a:p>
            <a:pPr eaLnBrk="1" hangingPunct="1">
              <a:lnSpc>
                <a:spcPct val="80000"/>
              </a:lnSpc>
            </a:pPr>
            <a:r>
              <a:rPr b="1" dirty="0" sz="2000" lang="en-US" smtClean="0"/>
              <a:t>The </a:t>
            </a:r>
            <a:r>
              <a:rPr b="1" dirty="0" sz="2000" lang="en-US" err="1" smtClean="0"/>
              <a:t>perineal</a:t>
            </a:r>
            <a:r>
              <a:rPr b="1" dirty="0" sz="2000" lang="en-US" smtClean="0"/>
              <a:t> muscles are repaired with interrupted </a:t>
            </a:r>
          </a:p>
          <a:p>
            <a:pPr eaLnBrk="1" hangingPunct="1">
              <a:lnSpc>
                <a:spcPct val="80000"/>
              </a:lnSpc>
              <a:buFontTx/>
              <a:buNone/>
            </a:pPr>
            <a:r>
              <a:rPr b="1" dirty="0" sz="2000" lang="en-US" smtClean="0"/>
              <a:t>sutures.</a:t>
            </a:r>
          </a:p>
          <a:p>
            <a:pPr eaLnBrk="1" hangingPunct="1">
              <a:lnSpc>
                <a:spcPct val="80000"/>
              </a:lnSpc>
            </a:pPr>
            <a:endParaRPr b="1" dirty="0" sz="2000" lang="en-US" smtClean="0"/>
          </a:p>
          <a:p>
            <a:pPr eaLnBrk="1" hangingPunct="1">
              <a:lnSpc>
                <a:spcPct val="80000"/>
              </a:lnSpc>
            </a:pPr>
            <a:r>
              <a:rPr b="1" dirty="0" sz="2000" lang="en-US" smtClean="0"/>
              <a:t>The skin edge are brought together without tension.</a:t>
            </a:r>
          </a:p>
          <a:p>
            <a:pPr eaLnBrk="1" hangingPunct="1">
              <a:lnSpc>
                <a:spcPct val="80000"/>
              </a:lnSpc>
            </a:pPr>
            <a:endParaRPr b="1" dirty="0" sz="2000" lang="en-US" smtClean="0"/>
          </a:p>
        </p:txBody>
      </p:sp>
    </p:spTree>
  </p:cSld>
  <p:clrMapOvr>
    <a:masterClrMapping/>
  </p:clrMapOvr>
  <p:transition spd="slow"/>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698" name=""/>
        <p:cNvGrpSpPr/>
        <p:nvPr/>
      </p:nvGrpSpPr>
      <p:grpSpPr>
        <a:xfrm>
          <a:off x="0" y="0"/>
          <a:ext cx="0" cy="0"/>
          <a:chOff x="0" y="0"/>
          <a:chExt cx="0" cy="0"/>
        </a:xfrm>
      </p:grpSpPr>
      <p:sp>
        <p:nvSpPr>
          <p:cNvPr id="1049233" name="Title 1"/>
          <p:cNvSpPr>
            <a:spLocks noGrp="1"/>
          </p:cNvSpPr>
          <p:nvPr>
            <p:ph type="title"/>
          </p:nvPr>
        </p:nvSpPr>
        <p:spPr/>
        <p:txBody>
          <a:bodyPr/>
          <a:p>
            <a:r>
              <a:rPr lang="en-US" smtClean="0">
                <a:solidFill>
                  <a:srgbClr val="002060"/>
                </a:solidFill>
              </a:rPr>
              <a:t>THIRD DEGREE	FOURTH</a:t>
            </a:r>
            <a:endParaRPr lang="en-US" smtClean="0"/>
          </a:p>
        </p:txBody>
      </p:sp>
      <p:sp>
        <p:nvSpPr>
          <p:cNvPr id="1049234" name="Content Placeholder 2"/>
          <p:cNvSpPr>
            <a:spLocks noGrp="1"/>
          </p:cNvSpPr>
          <p:nvPr>
            <p:ph idx="1"/>
          </p:nvPr>
        </p:nvSpPr>
        <p:spPr/>
        <p:txBody>
          <a:bodyPr/>
          <a:p>
            <a:endParaRPr lang="en-US" smtClean="0"/>
          </a:p>
        </p:txBody>
      </p:sp>
      <p:pic>
        <p:nvPicPr>
          <p:cNvPr id="2097187" name="Picture 3" descr="ans22_thirddegreetear"/>
          <p:cNvPicPr>
            <a:picLocks noChangeAspect="1" noChangeArrowheads="1"/>
          </p:cNvPicPr>
          <p:nvPr/>
        </p:nvPicPr>
        <p:blipFill>
          <a:blip xmlns:r="http://schemas.openxmlformats.org/officeDocument/2006/relationships" r:embed="rId1"/>
          <a:srcRect l="7500" b="6799"/>
          <a:stretch>
            <a:fillRect/>
          </a:stretch>
        </p:blipFill>
        <p:spPr bwMode="auto">
          <a:xfrm>
            <a:off x="838200" y="1447800"/>
            <a:ext cx="3810000" cy="4308764"/>
          </a:xfrm>
          <a:prstGeom prst="rect"/>
          <a:noFill/>
          <a:ln w="76200" cmpd="tri">
            <a:solidFill>
              <a:srgbClr val="FFFF00"/>
            </a:solidFill>
            <a:miter lim="800000"/>
            <a:headEnd/>
            <a:tailEnd/>
          </a:ln>
        </p:spPr>
      </p:pic>
      <p:pic>
        <p:nvPicPr>
          <p:cNvPr id="2097188" name="Picture 4" descr="ans22_fourthdegreetear"/>
          <p:cNvPicPr>
            <a:picLocks noChangeAspect="1" noChangeArrowheads="1"/>
          </p:cNvPicPr>
          <p:nvPr/>
        </p:nvPicPr>
        <p:blipFill>
          <a:blip xmlns:r="http://schemas.openxmlformats.org/officeDocument/2006/relationships" r:embed="rId2"/>
          <a:srcRect l="7500" r="7500" b="6667"/>
          <a:stretch>
            <a:fillRect/>
          </a:stretch>
        </p:blipFill>
        <p:spPr bwMode="auto">
          <a:xfrm>
            <a:off x="4994564" y="1447800"/>
            <a:ext cx="4114800" cy="4308764"/>
          </a:xfrm>
          <a:prstGeom prst="rect"/>
          <a:noFill/>
          <a:ln w="76200" cmpd="tri">
            <a:solidFill>
              <a:srgbClr val="FFFF00"/>
            </a:solidFill>
            <a:miter lim="800000"/>
            <a:headEnd/>
            <a:tailEnd/>
          </a:ln>
        </p:spPr>
      </p:pic>
    </p:spTree>
  </p:cSld>
  <p:clrMapOvr>
    <a:masterClrMapping/>
  </p:clrMapOvr>
  <p:transition spd="slow"/>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699" name=""/>
        <p:cNvGrpSpPr/>
        <p:nvPr/>
      </p:nvGrpSpPr>
      <p:grpSpPr>
        <a:xfrm>
          <a:off x="0" y="0"/>
          <a:ext cx="0" cy="0"/>
          <a:chOff x="0" y="0"/>
          <a:chExt cx="0" cy="0"/>
        </a:xfrm>
      </p:grpSpPr>
      <p:sp>
        <p:nvSpPr>
          <p:cNvPr id="1049235" name="Rectangle 2"/>
          <p:cNvSpPr>
            <a:spLocks noGrp="1" noChangeArrowheads="1"/>
          </p:cNvSpPr>
          <p:nvPr>
            <p:ph type="title"/>
          </p:nvPr>
        </p:nvSpPr>
        <p:spPr/>
        <p:txBody>
          <a:bodyPr/>
          <a:p>
            <a:pPr eaLnBrk="1" hangingPunct="1"/>
            <a:r>
              <a:rPr b="1" sz="2800" i="1" lang="en-US" u="sng" smtClean="0"/>
              <a:t>Treatment of 3</a:t>
            </a:r>
            <a:r>
              <a:rPr baseline="30000" b="1" sz="2800" i="1" lang="en-US" u="sng" smtClean="0"/>
              <a:t>rd</a:t>
            </a:r>
            <a:r>
              <a:rPr b="1" sz="2800" i="1" lang="en-US" u="sng" smtClean="0"/>
              <a:t> and 4</a:t>
            </a:r>
            <a:r>
              <a:rPr baseline="30000" b="1" sz="2800" i="1" lang="en-US" u="sng" smtClean="0"/>
              <a:t>th</a:t>
            </a:r>
            <a:r>
              <a:rPr b="1" sz="2800" i="1" lang="en-US" u="sng" smtClean="0"/>
              <a:t> degree tears:</a:t>
            </a:r>
          </a:p>
        </p:txBody>
      </p:sp>
      <p:sp>
        <p:nvSpPr>
          <p:cNvPr id="1049236" name="Rectangle 3"/>
          <p:cNvSpPr>
            <a:spLocks noGrp="1" noChangeArrowheads="1"/>
          </p:cNvSpPr>
          <p:nvPr>
            <p:ph idx="1"/>
          </p:nvPr>
        </p:nvSpPr>
        <p:spPr>
          <a:xfrm>
            <a:off x="990600" y="1600778"/>
            <a:ext cx="7695727" cy="4525935"/>
          </a:xfrm>
        </p:spPr>
        <p:txBody>
          <a:bodyPr/>
          <a:p>
            <a:pPr eaLnBrk="1" hangingPunct="1"/>
            <a:r>
              <a:rPr b="1" dirty="0" sz="2400" lang="en-US" smtClean="0"/>
              <a:t>The operation should be done by an experienced obstetrician in the theatre with general or epidural anesthesia.</a:t>
            </a:r>
          </a:p>
          <a:p>
            <a:pPr eaLnBrk="1" hangingPunct="1"/>
            <a:r>
              <a:rPr b="1" dirty="0" sz="2400" lang="en-US" smtClean="0"/>
              <a:t>The anal mucosa is first repaired with fine stitches, tying the knots inside the bowel lumen</a:t>
            </a:r>
          </a:p>
          <a:p>
            <a:pPr eaLnBrk="1" hangingPunct="1"/>
            <a:r>
              <a:rPr b="1" dirty="0" sz="2400" lang="en-US" smtClean="0"/>
              <a:t>The ends of the sphincter are found and carefully brought together with interrupted suture </a:t>
            </a:r>
          </a:p>
          <a:p>
            <a:pPr eaLnBrk="1" hangingPunct="1"/>
            <a:r>
              <a:rPr b="1" dirty="0" sz="2400" lang="en-US" smtClean="0"/>
              <a:t>The other tissues are repaired as in 2</a:t>
            </a:r>
            <a:r>
              <a:rPr baseline="30000" b="1" dirty="0" sz="2400" lang="en-US" smtClean="0"/>
              <a:t>nd</a:t>
            </a:r>
            <a:r>
              <a:rPr b="1" dirty="0" sz="2400" lang="en-US" smtClean="0"/>
              <a:t> degree.</a:t>
            </a:r>
            <a:r>
              <a:rPr dirty="0" lang="en-US" smtClean="0"/>
              <a:t> </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408" name=""/>
        <p:cNvGrpSpPr/>
        <p:nvPr/>
      </p:nvGrpSpPr>
      <p:grpSpPr>
        <a:xfrm>
          <a:off x="0" y="0"/>
          <a:ext cx="0" cy="0"/>
          <a:chOff x="0" y="0"/>
          <a:chExt cx="0" cy="0"/>
        </a:xfrm>
      </p:grpSpPr>
      <p:sp>
        <p:nvSpPr>
          <p:cNvPr id="1048677" name="Title 1"/>
          <p:cNvSpPr>
            <a:spLocks noGrp="1"/>
          </p:cNvSpPr>
          <p:nvPr>
            <p:ph type="title"/>
          </p:nvPr>
        </p:nvSpPr>
        <p:spPr/>
        <p:txBody>
          <a:bodyPr/>
          <a:p>
            <a:r>
              <a:rPr b="1" dirty="0" lang="en-US" err="1" smtClean="0"/>
              <a:t>Cont</a:t>
            </a:r>
            <a:r>
              <a:rPr b="1" dirty="0" lang="en-US" smtClean="0"/>
              <a:t>…</a:t>
            </a:r>
            <a:endParaRPr b="1" dirty="0" lang="en-US"/>
          </a:p>
        </p:txBody>
      </p:sp>
      <p:sp>
        <p:nvSpPr>
          <p:cNvPr id="1048678" name="Content Placeholder 2"/>
          <p:cNvSpPr>
            <a:spLocks noGrp="1"/>
          </p:cNvSpPr>
          <p:nvPr>
            <p:ph idx="1"/>
          </p:nvPr>
        </p:nvSpPr>
        <p:spPr>
          <a:xfrm>
            <a:off x="914400" y="1143000"/>
            <a:ext cx="7771927" cy="4983713"/>
          </a:xfrm>
        </p:spPr>
        <p:txBody>
          <a:bodyPr>
            <a:normAutofit fontScale="75000" lnSpcReduction="20000"/>
          </a:bodyPr>
          <a:p>
            <a:pPr indent="0" marL="0">
              <a:buNone/>
            </a:pPr>
            <a:r>
              <a:rPr b="1" dirty="0" lang="it-IT" smtClean="0"/>
              <a:t> </a:t>
            </a:r>
            <a:r>
              <a:rPr b="1" dirty="0" lang="en-US" smtClean="0"/>
              <a:t>Causes </a:t>
            </a:r>
            <a:r>
              <a:rPr b="1" dirty="0" lang="en-US"/>
              <a:t>of </a:t>
            </a:r>
            <a:r>
              <a:rPr b="1" dirty="0" lang="en-US" err="1" smtClean="0"/>
              <a:t>anaemia</a:t>
            </a:r>
            <a:endParaRPr dirty="0" lang="en-US"/>
          </a:p>
          <a:p>
            <a:pPr indent="-514350" marL="514350">
              <a:buAutoNum type="alphaLcParenBoth"/>
            </a:pPr>
            <a:r>
              <a:rPr dirty="0" lang="en-US" smtClean="0"/>
              <a:t>Physiological </a:t>
            </a:r>
            <a:r>
              <a:rPr dirty="0" lang="en-US" err="1"/>
              <a:t>anaemia</a:t>
            </a:r>
            <a:r>
              <a:rPr dirty="0" lang="en-US"/>
              <a:t> </a:t>
            </a:r>
            <a:endParaRPr dirty="0" lang="en-US" smtClean="0"/>
          </a:p>
          <a:p>
            <a:pPr indent="0" marL="0">
              <a:buNone/>
            </a:pPr>
            <a:r>
              <a:rPr dirty="0" lang="en-US" smtClean="0"/>
              <a:t>(</a:t>
            </a:r>
            <a:r>
              <a:rPr dirty="0" lang="en-US"/>
              <a:t>b) Dietary </a:t>
            </a:r>
            <a:r>
              <a:rPr dirty="0" lang="en-US" err="1" smtClean="0"/>
              <a:t>caus</a:t>
            </a:r>
            <a:endParaRPr dirty="0" lang="en-US"/>
          </a:p>
          <a:p>
            <a:pPr indent="0" marL="0">
              <a:buNone/>
            </a:pPr>
            <a:r>
              <a:rPr dirty="0" lang="en-US" smtClean="0"/>
              <a:t>(c)Obstetrical </a:t>
            </a:r>
            <a:r>
              <a:rPr dirty="0" lang="en-US"/>
              <a:t>and </a:t>
            </a:r>
            <a:r>
              <a:rPr dirty="0" lang="en-US" err="1"/>
              <a:t>gynaecological</a:t>
            </a:r>
            <a:r>
              <a:rPr dirty="0" lang="en-US"/>
              <a:t> reasons </a:t>
            </a:r>
          </a:p>
          <a:p>
            <a:pPr indent="0" marL="0">
              <a:buNone/>
            </a:pPr>
            <a:r>
              <a:rPr dirty="0" lang="en-US" smtClean="0"/>
              <a:t>(</a:t>
            </a:r>
            <a:r>
              <a:rPr dirty="0" lang="en-US"/>
              <a:t>d) Non-obstetrical reasons </a:t>
            </a:r>
          </a:p>
          <a:p>
            <a:r>
              <a:rPr dirty="0" lang="en-US"/>
              <a:t>Frequent attacks of malaria </a:t>
            </a:r>
          </a:p>
          <a:p>
            <a:r>
              <a:rPr dirty="0" lang="en-US"/>
              <a:t>Dysentery </a:t>
            </a:r>
          </a:p>
          <a:p>
            <a:r>
              <a:rPr dirty="0" lang="en-US"/>
              <a:t>Hook worm infestation </a:t>
            </a:r>
          </a:p>
          <a:p>
            <a:r>
              <a:rPr dirty="0" lang="en-US"/>
              <a:t>Urinary tract infections including bilharzia </a:t>
            </a:r>
          </a:p>
          <a:p>
            <a:pPr indent="0" marL="0">
              <a:buNone/>
            </a:pPr>
            <a:r>
              <a:rPr dirty="0" lang="en-US"/>
              <a:t>(e) Chronic illness </a:t>
            </a:r>
          </a:p>
          <a:p>
            <a:r>
              <a:rPr dirty="0" lang="en-US"/>
              <a:t>Bleeding Disorders </a:t>
            </a:r>
          </a:p>
          <a:p>
            <a:r>
              <a:rPr dirty="0" lang="en-US"/>
              <a:t>Pulmonary Tuberculosis </a:t>
            </a:r>
          </a:p>
          <a:p>
            <a:r>
              <a:rPr dirty="0" lang="en-US"/>
              <a:t>Pre -existing medical conditions i.e. HIV/AIDS, sickle cell disease </a:t>
            </a:r>
          </a:p>
          <a:p>
            <a:endParaRPr dirty="0" lang="en-US"/>
          </a:p>
          <a:p>
            <a:pPr indent="0" marL="0">
              <a:buNone/>
            </a:pPr>
            <a:endParaRPr dirty="0" lang="en-US" smtClean="0"/>
          </a:p>
          <a:p>
            <a:pPr indent="0" marL="0">
              <a:buNone/>
            </a:pPr>
            <a:endParaRPr dirty="0" lang="en-US" smtClean="0"/>
          </a:p>
          <a:p>
            <a:pPr indent="0" marL="0">
              <a:buNone/>
            </a:pPr>
            <a:endParaRPr dirty="0" lang="en-US"/>
          </a:p>
          <a:p>
            <a:pPr indent="0" marL="0">
              <a:buNone/>
            </a:pPr>
            <a:endParaRPr dirty="0" lang="en-US"/>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702" name=""/>
        <p:cNvGrpSpPr/>
        <p:nvPr/>
      </p:nvGrpSpPr>
      <p:grpSpPr>
        <a:xfrm>
          <a:off x="0" y="0"/>
          <a:ext cx="0" cy="0"/>
          <a:chOff x="0" y="0"/>
          <a:chExt cx="0" cy="0"/>
        </a:xfrm>
      </p:grpSpPr>
      <p:sp>
        <p:nvSpPr>
          <p:cNvPr id="1049240" name="Rectangle 2"/>
          <p:cNvSpPr>
            <a:spLocks noGrp="1" noChangeArrowheads="1"/>
          </p:cNvSpPr>
          <p:nvPr>
            <p:ph type="title"/>
          </p:nvPr>
        </p:nvSpPr>
        <p:spPr/>
        <p:txBody>
          <a:bodyPr/>
          <a:p>
            <a:pPr eaLnBrk="1" hangingPunct="1"/>
            <a:r>
              <a:rPr b="1" sz="2800" i="1" lang="en-US" u="sng" smtClean="0"/>
              <a:t>Cervical injuries:</a:t>
            </a:r>
          </a:p>
        </p:txBody>
      </p:sp>
      <p:sp>
        <p:nvSpPr>
          <p:cNvPr id="1049241" name="Rectangle 3"/>
          <p:cNvSpPr>
            <a:spLocks noGrp="1" noChangeArrowheads="1"/>
          </p:cNvSpPr>
          <p:nvPr>
            <p:ph idx="1"/>
          </p:nvPr>
        </p:nvSpPr>
        <p:spPr>
          <a:xfrm>
            <a:off x="914400" y="1600778"/>
            <a:ext cx="7771927" cy="4525935"/>
          </a:xfrm>
        </p:spPr>
        <p:txBody>
          <a:bodyPr/>
          <a:p>
            <a:pPr eaLnBrk="1" hangingPunct="1">
              <a:lnSpc>
                <a:spcPct val="90000"/>
              </a:lnSpc>
            </a:pPr>
            <a:r>
              <a:rPr dirty="0" sz="2400" lang="en-US" smtClean="0"/>
              <a:t>Bleeding which does not appear to be arising from the vagina or perineum and which continues despite a well contracted uterus, is an indication for examining the cervix to exclude cervical injury.</a:t>
            </a:r>
          </a:p>
          <a:p>
            <a:pPr eaLnBrk="1" hangingPunct="1">
              <a:lnSpc>
                <a:spcPct val="90000"/>
              </a:lnSpc>
            </a:pPr>
            <a:endParaRPr dirty="0" sz="2400" lang="en-US" smtClean="0"/>
          </a:p>
          <a:p>
            <a:pPr eaLnBrk="1" hangingPunct="1">
              <a:lnSpc>
                <a:spcPct val="90000"/>
              </a:lnSpc>
            </a:pPr>
            <a:r>
              <a:rPr dirty="0" sz="2400" lang="en-US" smtClean="0"/>
              <a:t> Minor cervical lacerations are extremely common but does not cause symptoms.</a:t>
            </a:r>
          </a:p>
          <a:p>
            <a:pPr eaLnBrk="1" hangingPunct="1">
              <a:lnSpc>
                <a:spcPct val="90000"/>
              </a:lnSpc>
            </a:pPr>
            <a:endParaRPr dirty="0" sz="2400" lang="en-US" smtClean="0"/>
          </a:p>
          <a:p>
            <a:pPr eaLnBrk="1" hangingPunct="1">
              <a:lnSpc>
                <a:spcPct val="90000"/>
              </a:lnSpc>
            </a:pPr>
            <a:r>
              <a:rPr dirty="0" sz="2400" lang="en-US" smtClean="0"/>
              <a:t>Deep lacerations and particularly those that involve the vaginal vault cause excessive bleeding and need to be managed in the theatre under anesthesia.  </a:t>
            </a:r>
          </a:p>
        </p:txBody>
      </p:sp>
    </p:spTree>
  </p:cSld>
  <p:clrMapOvr>
    <a:masterClrMapping/>
  </p:clrMapOvr>
  <p:transition spd="slow"/>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705" name=""/>
        <p:cNvGrpSpPr/>
        <p:nvPr/>
      </p:nvGrpSpPr>
      <p:grpSpPr>
        <a:xfrm>
          <a:off x="0" y="0"/>
          <a:ext cx="0" cy="0"/>
          <a:chOff x="0" y="0"/>
          <a:chExt cx="0" cy="0"/>
        </a:xfrm>
      </p:grpSpPr>
      <p:sp>
        <p:nvSpPr>
          <p:cNvPr id="1049245" name="Rectangle 2"/>
          <p:cNvSpPr>
            <a:spLocks noGrp="1" noChangeArrowheads="1"/>
          </p:cNvSpPr>
          <p:nvPr>
            <p:ph type="title"/>
          </p:nvPr>
        </p:nvSpPr>
        <p:spPr/>
        <p:txBody>
          <a:bodyPr/>
          <a:p>
            <a:pPr eaLnBrk="1" hangingPunct="1"/>
            <a:r>
              <a:rPr b="1" sz="2800" i="1" lang="en-US" u="sng" smtClean="0"/>
              <a:t>Causes of deep cervical lacerations:</a:t>
            </a:r>
          </a:p>
        </p:txBody>
      </p:sp>
      <p:sp>
        <p:nvSpPr>
          <p:cNvPr id="1049246" name="Rectangle 3"/>
          <p:cNvSpPr>
            <a:spLocks noGrp="1" noChangeArrowheads="1"/>
          </p:cNvSpPr>
          <p:nvPr>
            <p:ph idx="1"/>
          </p:nvPr>
        </p:nvSpPr>
        <p:spPr>
          <a:xfrm>
            <a:off x="838200" y="1600778"/>
            <a:ext cx="7848127" cy="4525935"/>
          </a:xfrm>
        </p:spPr>
        <p:txBody>
          <a:bodyPr/>
          <a:p>
            <a:pPr eaLnBrk="1" hangingPunct="1">
              <a:lnSpc>
                <a:spcPct val="90000"/>
              </a:lnSpc>
              <a:buFontTx/>
              <a:buNone/>
            </a:pPr>
            <a:r>
              <a:rPr b="1" dirty="0" sz="2800" lang="en-US" smtClean="0"/>
              <a:t>1.Precipitate </a:t>
            </a:r>
            <a:r>
              <a:rPr b="1" dirty="0" sz="2800" lang="en-US" err="1" smtClean="0"/>
              <a:t>labour</a:t>
            </a:r>
            <a:r>
              <a:rPr b="1" dirty="0" sz="2800" lang="en-US" smtClean="0"/>
              <a:t>.</a:t>
            </a:r>
          </a:p>
          <a:p>
            <a:pPr eaLnBrk="1" hangingPunct="1">
              <a:lnSpc>
                <a:spcPct val="90000"/>
              </a:lnSpc>
              <a:buFontTx/>
              <a:buNone/>
            </a:pPr>
            <a:endParaRPr b="1" dirty="0" sz="2800" lang="en-US" smtClean="0"/>
          </a:p>
          <a:p>
            <a:pPr eaLnBrk="1" hangingPunct="1">
              <a:lnSpc>
                <a:spcPct val="90000"/>
              </a:lnSpc>
              <a:buFontTx/>
              <a:buNone/>
            </a:pPr>
            <a:r>
              <a:rPr b="1" dirty="0" sz="2800" lang="en-US" smtClean="0"/>
              <a:t>2.Application of forceps with the cervix </a:t>
            </a:r>
          </a:p>
          <a:p>
            <a:pPr eaLnBrk="1" hangingPunct="1">
              <a:lnSpc>
                <a:spcPct val="90000"/>
              </a:lnSpc>
              <a:buFontTx/>
              <a:buNone/>
            </a:pPr>
            <a:r>
              <a:rPr b="1" dirty="0" sz="2800" lang="en-US" smtClean="0"/>
              <a:t>incompletely dilated.</a:t>
            </a:r>
          </a:p>
          <a:p>
            <a:pPr eaLnBrk="1" hangingPunct="1">
              <a:lnSpc>
                <a:spcPct val="90000"/>
              </a:lnSpc>
              <a:buFontTx/>
              <a:buNone/>
            </a:pPr>
            <a:endParaRPr b="1" dirty="0" sz="2800" lang="en-US" smtClean="0"/>
          </a:p>
          <a:p>
            <a:pPr eaLnBrk="1" hangingPunct="1">
              <a:lnSpc>
                <a:spcPct val="90000"/>
              </a:lnSpc>
              <a:buFontTx/>
              <a:buNone/>
            </a:pPr>
            <a:r>
              <a:rPr b="1" dirty="0" sz="2800" lang="en-US" smtClean="0"/>
              <a:t>3.Rapid delivery of the head in breech </a:t>
            </a:r>
          </a:p>
          <a:p>
            <a:pPr eaLnBrk="1" hangingPunct="1">
              <a:lnSpc>
                <a:spcPct val="90000"/>
              </a:lnSpc>
              <a:buFontTx/>
              <a:buNone/>
            </a:pPr>
            <a:r>
              <a:rPr b="1" dirty="0" sz="2800" lang="en-US" smtClean="0"/>
              <a:t>presentation.</a:t>
            </a:r>
          </a:p>
          <a:p>
            <a:pPr eaLnBrk="1" hangingPunct="1">
              <a:lnSpc>
                <a:spcPct val="90000"/>
              </a:lnSpc>
              <a:buFontTx/>
              <a:buNone/>
            </a:pPr>
            <a:r>
              <a:rPr b="1" dirty="0" sz="2800" lang="en-US" smtClean="0"/>
              <a:t> </a:t>
            </a:r>
          </a:p>
          <a:p>
            <a:pPr eaLnBrk="1" hangingPunct="1">
              <a:lnSpc>
                <a:spcPct val="90000"/>
              </a:lnSpc>
              <a:buFontTx/>
              <a:buNone/>
            </a:pPr>
            <a:r>
              <a:rPr b="1" dirty="0" sz="2800" lang="en-US" smtClean="0"/>
              <a:t>4.A scar in the cervix may also tear.</a:t>
            </a:r>
          </a:p>
        </p:txBody>
      </p:sp>
    </p:spTree>
  </p:cSld>
  <p:clrMapOvr>
    <a:masterClrMapping/>
  </p:clrMapOvr>
  <p:transition spd="slow"/>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708" name=""/>
        <p:cNvGrpSpPr/>
        <p:nvPr/>
      </p:nvGrpSpPr>
      <p:grpSpPr>
        <a:xfrm>
          <a:off x="0" y="0"/>
          <a:ext cx="0" cy="0"/>
          <a:chOff x="0" y="0"/>
          <a:chExt cx="0" cy="0"/>
        </a:xfrm>
      </p:grpSpPr>
      <p:sp>
        <p:nvSpPr>
          <p:cNvPr id="1049250" name="Rectangle 2"/>
          <p:cNvSpPr>
            <a:spLocks noGrp="1" noChangeArrowheads="1"/>
          </p:cNvSpPr>
          <p:nvPr>
            <p:ph type="title"/>
          </p:nvPr>
        </p:nvSpPr>
        <p:spPr/>
        <p:txBody>
          <a:bodyPr/>
          <a:p>
            <a:pPr eaLnBrk="1" hangingPunct="1"/>
            <a:r>
              <a:rPr b="1" sz="3200" i="1" lang="en-US" u="sng" smtClean="0"/>
              <a:t>Management:</a:t>
            </a:r>
          </a:p>
        </p:txBody>
      </p:sp>
      <p:sp>
        <p:nvSpPr>
          <p:cNvPr id="1049251" name="Rectangle 3"/>
          <p:cNvSpPr>
            <a:spLocks noGrp="1" noChangeArrowheads="1"/>
          </p:cNvSpPr>
          <p:nvPr>
            <p:ph idx="1"/>
          </p:nvPr>
        </p:nvSpPr>
        <p:spPr>
          <a:xfrm>
            <a:off x="914400" y="1524000"/>
            <a:ext cx="6777038" cy="4497388"/>
          </a:xfrm>
        </p:spPr>
        <p:txBody>
          <a:bodyPr/>
          <a:p>
            <a:pPr eaLnBrk="1" hangingPunct="1">
              <a:lnSpc>
                <a:spcPct val="80000"/>
              </a:lnSpc>
            </a:pPr>
            <a:r>
              <a:rPr b="1" dirty="0" sz="1800" lang="en-US" smtClean="0"/>
              <a:t>Prompt recognition of the injury and action to control </a:t>
            </a:r>
          </a:p>
          <a:p>
            <a:pPr eaLnBrk="1" hangingPunct="1">
              <a:lnSpc>
                <a:spcPct val="80000"/>
              </a:lnSpc>
              <a:buFontTx/>
              <a:buNone/>
            </a:pPr>
            <a:r>
              <a:rPr b="1" dirty="0" sz="1800" lang="en-US" smtClean="0"/>
              <a:t>the bleeding is essential.</a:t>
            </a:r>
          </a:p>
          <a:p>
            <a:pPr eaLnBrk="1" hangingPunct="1">
              <a:lnSpc>
                <a:spcPct val="80000"/>
              </a:lnSpc>
            </a:pPr>
            <a:endParaRPr b="1" dirty="0" sz="1800" lang="en-US" smtClean="0"/>
          </a:p>
          <a:p>
            <a:pPr eaLnBrk="1" hangingPunct="1">
              <a:lnSpc>
                <a:spcPct val="80000"/>
              </a:lnSpc>
            </a:pPr>
            <a:r>
              <a:rPr b="1" dirty="0" sz="1800" lang="en-US" smtClean="0"/>
              <a:t>Good light for proper visualization of the tear is </a:t>
            </a:r>
          </a:p>
          <a:p>
            <a:pPr eaLnBrk="1" hangingPunct="1">
              <a:lnSpc>
                <a:spcPct val="80000"/>
              </a:lnSpc>
              <a:buFontTx/>
              <a:buNone/>
            </a:pPr>
            <a:r>
              <a:rPr b="1" dirty="0" sz="1800" lang="en-US" smtClean="0"/>
              <a:t>    essential so the patient should be taken to the theatre and </a:t>
            </a:r>
          </a:p>
          <a:p>
            <a:pPr eaLnBrk="1" hangingPunct="1">
              <a:lnSpc>
                <a:spcPct val="80000"/>
              </a:lnSpc>
              <a:buFontTx/>
              <a:buNone/>
            </a:pPr>
            <a:r>
              <a:rPr b="1" dirty="0" sz="1800" lang="en-US" smtClean="0"/>
              <a:t>      examined under general anesthesia.</a:t>
            </a:r>
          </a:p>
          <a:p>
            <a:pPr eaLnBrk="1" hangingPunct="1">
              <a:lnSpc>
                <a:spcPct val="80000"/>
              </a:lnSpc>
            </a:pPr>
            <a:endParaRPr b="1" dirty="0" sz="1800" lang="en-US" smtClean="0"/>
          </a:p>
          <a:p>
            <a:pPr eaLnBrk="1" hangingPunct="1">
              <a:lnSpc>
                <a:spcPct val="80000"/>
              </a:lnSpc>
            </a:pPr>
            <a:r>
              <a:rPr b="1" dirty="0" sz="1800" lang="en-US" smtClean="0"/>
              <a:t>By using two pairs of sponge forceps applied to the </a:t>
            </a:r>
          </a:p>
          <a:p>
            <a:pPr eaLnBrk="1" hangingPunct="1">
              <a:lnSpc>
                <a:spcPct val="80000"/>
              </a:lnSpc>
              <a:buFontTx/>
              <a:buNone/>
            </a:pPr>
            <a:r>
              <a:rPr b="1" dirty="0" sz="1800" lang="en-US" smtClean="0"/>
              <a:t>cervix at any one time, it is possible to inspect the whole </a:t>
            </a:r>
          </a:p>
          <a:p>
            <a:pPr eaLnBrk="1" hangingPunct="1">
              <a:lnSpc>
                <a:spcPct val="80000"/>
              </a:lnSpc>
              <a:buFontTx/>
              <a:buNone/>
            </a:pPr>
            <a:r>
              <a:rPr b="1" dirty="0" sz="1800" lang="en-US" smtClean="0"/>
              <a:t>circumference accurately.</a:t>
            </a:r>
          </a:p>
          <a:p>
            <a:pPr eaLnBrk="1" hangingPunct="1">
              <a:lnSpc>
                <a:spcPct val="80000"/>
              </a:lnSpc>
            </a:pPr>
            <a:endParaRPr b="1" dirty="0" sz="1800" lang="en-US" smtClean="0"/>
          </a:p>
          <a:p>
            <a:pPr eaLnBrk="1" hangingPunct="1">
              <a:lnSpc>
                <a:spcPct val="80000"/>
              </a:lnSpc>
            </a:pPr>
            <a:r>
              <a:rPr b="1" dirty="0" sz="1800" lang="en-US" smtClean="0"/>
              <a:t>Identification of the apex of the tear is essential before </a:t>
            </a:r>
          </a:p>
          <a:p>
            <a:pPr eaLnBrk="1" hangingPunct="1">
              <a:lnSpc>
                <a:spcPct val="80000"/>
              </a:lnSpc>
              <a:buFontTx/>
              <a:buNone/>
            </a:pPr>
            <a:r>
              <a:rPr b="1" dirty="0" sz="1800" lang="en-US" smtClean="0"/>
              <a:t>commencing repair.</a:t>
            </a:r>
          </a:p>
          <a:p>
            <a:pPr eaLnBrk="1" hangingPunct="1">
              <a:lnSpc>
                <a:spcPct val="80000"/>
              </a:lnSpc>
            </a:pPr>
            <a:endParaRPr b="1" dirty="0" sz="1800" lang="en-US" smtClean="0"/>
          </a:p>
          <a:p>
            <a:pPr eaLnBrk="1" hangingPunct="1">
              <a:lnSpc>
                <a:spcPct val="80000"/>
              </a:lnSpc>
            </a:pPr>
            <a:r>
              <a:rPr b="1" dirty="0" sz="1800" lang="en-US" smtClean="0"/>
              <a:t>Interrupted sutures can be inserted through the whole </a:t>
            </a:r>
          </a:p>
          <a:p>
            <a:pPr eaLnBrk="1" hangingPunct="1">
              <a:lnSpc>
                <a:spcPct val="80000"/>
              </a:lnSpc>
              <a:buFontTx/>
              <a:buNone/>
            </a:pPr>
            <a:r>
              <a:rPr b="1" dirty="0" sz="1800" lang="en-US" smtClean="0"/>
              <a:t>thickness of its wall.</a:t>
            </a:r>
          </a:p>
        </p:txBody>
      </p:sp>
    </p:spTree>
  </p:cSld>
  <p:clrMapOvr>
    <a:masterClrMapping/>
  </p:clrMapOvr>
  <p:transition spd="slow"/>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711" name=""/>
        <p:cNvGrpSpPr/>
        <p:nvPr/>
      </p:nvGrpSpPr>
      <p:grpSpPr>
        <a:xfrm>
          <a:off x="0" y="0"/>
          <a:ext cx="0" cy="0"/>
          <a:chOff x="0" y="0"/>
          <a:chExt cx="0" cy="0"/>
        </a:xfrm>
      </p:grpSpPr>
      <p:sp>
        <p:nvSpPr>
          <p:cNvPr id="1049255" name="Title 1"/>
          <p:cNvSpPr>
            <a:spLocks noGrp="1"/>
          </p:cNvSpPr>
          <p:nvPr>
            <p:ph type="title"/>
          </p:nvPr>
        </p:nvSpPr>
        <p:spPr/>
        <p:txBody>
          <a:bodyPr/>
          <a:p>
            <a:r>
              <a:rPr b="1" dirty="0" i="1" lang="en-US" smtClean="0"/>
              <a:t>Repair of cervical tears</a:t>
            </a:r>
            <a:endParaRPr b="1" dirty="0" i="1" lang="ar-IQ" smtClean="0"/>
          </a:p>
        </p:txBody>
      </p:sp>
      <p:pic>
        <p:nvPicPr>
          <p:cNvPr id="2097189" name="Picture 2" descr="C:\Users\salama\Pictures\fig47cervicalteardb.gif"/>
          <p:cNvPicPr>
            <a:picLocks noChangeAspect="1" noGrp="1" noChangeArrowheads="1"/>
          </p:cNvPicPr>
          <p:nvPr>
            <p:ph idx="1"/>
          </p:nvPr>
        </p:nvPicPr>
        <p:blipFill>
          <a:blip xmlns:r="http://schemas.openxmlformats.org/officeDocument/2006/relationships" r:embed="rId1"/>
          <a:srcRect/>
          <a:stretch>
            <a:fillRect/>
          </a:stretch>
        </p:blipFill>
        <p:spPr>
          <a:xfrm>
            <a:off x="381000" y="1371600"/>
            <a:ext cx="7239000" cy="5334000"/>
          </a:xfrm>
          <a:noFill/>
        </p:spPr>
      </p:pic>
    </p:spTree>
  </p:cSld>
  <p:clrMapOvr>
    <a:masterClrMapping/>
  </p:clrMapOvr>
  <p:transition spd="slow"/>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712" name=""/>
        <p:cNvGrpSpPr/>
        <p:nvPr/>
      </p:nvGrpSpPr>
      <p:grpSpPr>
        <a:xfrm>
          <a:off x="0" y="0"/>
          <a:ext cx="0" cy="0"/>
          <a:chOff x="0" y="0"/>
          <a:chExt cx="0" cy="0"/>
        </a:xfrm>
      </p:grpSpPr>
      <p:sp>
        <p:nvSpPr>
          <p:cNvPr id="1049256" name="Title 1"/>
          <p:cNvSpPr>
            <a:spLocks noGrp="1"/>
          </p:cNvSpPr>
          <p:nvPr>
            <p:ph type="title"/>
          </p:nvPr>
        </p:nvSpPr>
        <p:spPr/>
        <p:txBody>
          <a:bodyPr>
            <a:normAutofit fontScale="90000"/>
          </a:bodyPr>
          <a:p>
            <a:r>
              <a:rPr b="1" dirty="0" i="1" lang="en-US"/>
              <a:t>Puerperal Pyrexia </a:t>
            </a:r>
            <a:r>
              <a:rPr dirty="0" i="1" lang="en-US"/>
              <a:t/>
            </a:r>
            <a:br>
              <a:rPr dirty="0" i="1" lang="en-US"/>
            </a:br>
            <a:endParaRPr dirty="0" i="1" lang="en-US"/>
          </a:p>
        </p:txBody>
      </p:sp>
      <p:sp>
        <p:nvSpPr>
          <p:cNvPr id="1049257" name="Content Placeholder 2"/>
          <p:cNvSpPr>
            <a:spLocks noGrp="1"/>
          </p:cNvSpPr>
          <p:nvPr>
            <p:ph idx="1"/>
          </p:nvPr>
        </p:nvSpPr>
        <p:spPr>
          <a:xfrm>
            <a:off x="990600" y="1600778"/>
            <a:ext cx="7695727" cy="4525935"/>
          </a:xfrm>
        </p:spPr>
        <p:txBody>
          <a:bodyPr>
            <a:normAutofit fontScale="70000" lnSpcReduction="20000"/>
          </a:bodyPr>
          <a:p>
            <a:pPr indent="0" marL="0">
              <a:buNone/>
            </a:pPr>
            <a:r>
              <a:rPr dirty="0" lang="en-US"/>
              <a:t>Puerperal pyrexia is a febrile condition, which presents with a temperature of 38°C and above within 14 - 21 days following childbirth or abortion. </a:t>
            </a:r>
          </a:p>
          <a:p>
            <a:pPr>
              <a:buFont typeface="Wingdings" pitchFamily="2" charset="2"/>
              <a:buChar char="Ø"/>
            </a:pPr>
            <a:r>
              <a:rPr dirty="0" lang="en-US"/>
              <a:t>Causes of puerperal pyrexia include:</a:t>
            </a:r>
          </a:p>
          <a:p>
            <a:pPr lvl="0"/>
            <a:r>
              <a:rPr dirty="0" lang="en-US"/>
              <a:t>Genital tract infection</a:t>
            </a:r>
          </a:p>
          <a:p>
            <a:pPr lvl="0"/>
            <a:r>
              <a:rPr dirty="0" lang="en-US"/>
              <a:t>Urinary tract infection</a:t>
            </a:r>
          </a:p>
          <a:p>
            <a:pPr lvl="0"/>
            <a:r>
              <a:rPr dirty="0" lang="en-US"/>
              <a:t>Breast disorders, for example, mastitis, breast engorgement or breast abscess</a:t>
            </a:r>
          </a:p>
          <a:p>
            <a:pPr lvl="0"/>
            <a:r>
              <a:rPr dirty="0" lang="en-US"/>
              <a:t>Thrombophlebitis</a:t>
            </a:r>
          </a:p>
          <a:p>
            <a:pPr lvl="0"/>
            <a:r>
              <a:rPr dirty="0" lang="en-US"/>
              <a:t>Respiratory tract infection</a:t>
            </a:r>
          </a:p>
          <a:p>
            <a:pPr lvl="0"/>
            <a:r>
              <a:rPr dirty="0" lang="en-US"/>
              <a:t>Other causes of pyrexia such as malaria</a:t>
            </a:r>
          </a:p>
          <a:p>
            <a:pPr lvl="0"/>
            <a:r>
              <a:rPr dirty="0" lang="en-US" err="1"/>
              <a:t>Vesico</a:t>
            </a:r>
            <a:r>
              <a:rPr dirty="0" lang="en-US"/>
              <a:t>-vaginal fistula</a:t>
            </a:r>
          </a:p>
          <a:p>
            <a:pPr lvl="0"/>
            <a:r>
              <a:rPr dirty="0" lang="en-US"/>
              <a:t>Recto-vaginal fistula</a:t>
            </a:r>
          </a:p>
          <a:p>
            <a:pPr lvl="0"/>
            <a:r>
              <a:rPr dirty="0" lang="en-US"/>
              <a:t>Pyrexia of unknown origin</a:t>
            </a:r>
          </a:p>
          <a:p>
            <a:endParaRPr dirty="0" lang="en-US"/>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713" name=""/>
        <p:cNvGrpSpPr/>
        <p:nvPr/>
      </p:nvGrpSpPr>
      <p:grpSpPr>
        <a:xfrm>
          <a:off x="0" y="0"/>
          <a:ext cx="0" cy="0"/>
          <a:chOff x="0" y="0"/>
          <a:chExt cx="0" cy="0"/>
        </a:xfrm>
      </p:grpSpPr>
      <p:sp>
        <p:nvSpPr>
          <p:cNvPr id="1049258" name="Title 1"/>
          <p:cNvSpPr>
            <a:spLocks noGrp="1"/>
          </p:cNvSpPr>
          <p:nvPr>
            <p:ph type="title"/>
          </p:nvPr>
        </p:nvSpPr>
        <p:spPr/>
        <p:txBody>
          <a:bodyPr>
            <a:normAutofit/>
          </a:bodyPr>
          <a:p>
            <a:r>
              <a:rPr b="1" dirty="0" i="1" lang="en-US"/>
              <a:t>PUERPERAL </a:t>
            </a:r>
            <a:r>
              <a:rPr b="1" dirty="0" i="1" lang="en-US" smtClean="0"/>
              <a:t>SEPSIS</a:t>
            </a:r>
            <a:endParaRPr dirty="0" lang="en-US"/>
          </a:p>
        </p:txBody>
      </p:sp>
      <p:sp>
        <p:nvSpPr>
          <p:cNvPr id="1049259" name="Content Placeholder 2"/>
          <p:cNvSpPr>
            <a:spLocks noGrp="1"/>
          </p:cNvSpPr>
          <p:nvPr>
            <p:ph idx="1"/>
          </p:nvPr>
        </p:nvSpPr>
        <p:spPr>
          <a:xfrm>
            <a:off x="914400" y="1600778"/>
            <a:ext cx="7771927" cy="4525935"/>
          </a:xfrm>
        </p:spPr>
        <p:txBody>
          <a:bodyPr>
            <a:normAutofit lnSpcReduction="10000"/>
          </a:bodyPr>
          <a:p>
            <a:r>
              <a:rPr b="1" dirty="0" lang="en-US"/>
              <a:t>Puerperal sepsis </a:t>
            </a:r>
            <a:r>
              <a:rPr dirty="0" lang="en-US"/>
              <a:t>is defined as infection of genital tract occurring at any time between the onset of rupture of membranes or </a:t>
            </a:r>
            <a:r>
              <a:rPr dirty="0" lang="en-US" err="1"/>
              <a:t>labour</a:t>
            </a:r>
            <a:r>
              <a:rPr dirty="0" lang="en-US"/>
              <a:t> and 6 weeks </a:t>
            </a:r>
            <a:r>
              <a:rPr dirty="0" lang="en-US" smtClean="0"/>
              <a:t>postpartum</a:t>
            </a:r>
          </a:p>
          <a:p>
            <a:r>
              <a:rPr dirty="0" lang="en-US" smtClean="0"/>
              <a:t>The </a:t>
            </a:r>
            <a:r>
              <a:rPr dirty="0" lang="en-US"/>
              <a:t>most common site of infection in puerperal sepsis is the placental bed. However infection may also occur in the cervix, vagina, perineum and the episiotomy site</a:t>
            </a:r>
            <a:r>
              <a:rPr b="1" dirty="0" lang="en-US"/>
              <a:t>. </a:t>
            </a:r>
            <a:endParaRPr dirty="0" lang="en-US"/>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714" name=""/>
        <p:cNvGrpSpPr/>
        <p:nvPr/>
      </p:nvGrpSpPr>
      <p:grpSpPr>
        <a:xfrm>
          <a:off x="0" y="0"/>
          <a:ext cx="0" cy="0"/>
          <a:chOff x="0" y="0"/>
          <a:chExt cx="0" cy="0"/>
        </a:xfrm>
      </p:grpSpPr>
      <p:sp>
        <p:nvSpPr>
          <p:cNvPr id="1049260" name="Title 1"/>
          <p:cNvSpPr>
            <a:spLocks noGrp="1"/>
          </p:cNvSpPr>
          <p:nvPr>
            <p:ph type="title"/>
          </p:nvPr>
        </p:nvSpPr>
        <p:spPr/>
        <p:txBody>
          <a:bodyPr>
            <a:normAutofit/>
          </a:bodyPr>
          <a:p>
            <a:r>
              <a:rPr b="1" dirty="0" i="1" lang="en-US"/>
              <a:t>Predisposing </a:t>
            </a:r>
            <a:r>
              <a:rPr b="1" dirty="0" i="1" lang="en-US" smtClean="0"/>
              <a:t>factors</a:t>
            </a:r>
            <a:endParaRPr dirty="0" i="1" lang="en-US"/>
          </a:p>
        </p:txBody>
      </p:sp>
      <p:sp>
        <p:nvSpPr>
          <p:cNvPr id="1049261" name="Content Placeholder 2"/>
          <p:cNvSpPr>
            <a:spLocks noGrp="1"/>
          </p:cNvSpPr>
          <p:nvPr>
            <p:ph idx="1"/>
          </p:nvPr>
        </p:nvSpPr>
        <p:spPr>
          <a:xfrm>
            <a:off x="914400" y="1600778"/>
            <a:ext cx="7771927" cy="4525935"/>
          </a:xfrm>
        </p:spPr>
        <p:txBody>
          <a:bodyPr>
            <a:normAutofit fontScale="77500" lnSpcReduction="20000"/>
          </a:bodyPr>
          <a:p>
            <a:pPr indent="0" marL="0">
              <a:buNone/>
            </a:pPr>
            <a:r>
              <a:rPr dirty="0" lang="en-US"/>
              <a:t>Medical/ Obstetric </a:t>
            </a:r>
          </a:p>
          <a:p>
            <a:r>
              <a:rPr dirty="0" lang="en-US" err="1"/>
              <a:t>Anaemia</a:t>
            </a:r>
            <a:r>
              <a:rPr dirty="0" lang="en-US"/>
              <a:t> </a:t>
            </a:r>
          </a:p>
          <a:p>
            <a:r>
              <a:rPr dirty="0" lang="en-US"/>
              <a:t>Prolonged rupture of the membrane </a:t>
            </a:r>
          </a:p>
          <a:p>
            <a:r>
              <a:rPr dirty="0" lang="en-US"/>
              <a:t>Prolonged </a:t>
            </a:r>
            <a:r>
              <a:rPr dirty="0" lang="en-US" err="1"/>
              <a:t>labour</a:t>
            </a:r>
            <a:r>
              <a:rPr dirty="0" lang="en-US"/>
              <a:t> </a:t>
            </a:r>
          </a:p>
          <a:p>
            <a:r>
              <a:rPr dirty="0" lang="en-US"/>
              <a:t>Retained products of conception </a:t>
            </a:r>
          </a:p>
          <a:p>
            <a:r>
              <a:rPr dirty="0" lang="en-US"/>
              <a:t>Caesarean section especially emergency C/S, </a:t>
            </a:r>
          </a:p>
          <a:p>
            <a:r>
              <a:rPr dirty="0" lang="en-US"/>
              <a:t>Assisted delivery (vacuum, forceps) </a:t>
            </a:r>
          </a:p>
          <a:p>
            <a:r>
              <a:rPr dirty="0" lang="en-US"/>
              <a:t>Post partum </a:t>
            </a:r>
            <a:r>
              <a:rPr dirty="0" lang="en-US" err="1"/>
              <a:t>Haemorrhage</a:t>
            </a:r>
            <a:r>
              <a:rPr dirty="0" lang="en-US"/>
              <a:t> </a:t>
            </a:r>
          </a:p>
          <a:p>
            <a:r>
              <a:rPr dirty="0" lang="en-US"/>
              <a:t>Twin delivery especially with manipulation of the second twin </a:t>
            </a:r>
          </a:p>
          <a:p>
            <a:r>
              <a:rPr dirty="0" lang="en-US"/>
              <a:t>Malnutrition </a:t>
            </a:r>
          </a:p>
          <a:p>
            <a:r>
              <a:rPr dirty="0" lang="en-US"/>
              <a:t>Chronic diseases (Diabetes mellitus, HIV, TB) </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715" name=""/>
        <p:cNvGrpSpPr/>
        <p:nvPr/>
      </p:nvGrpSpPr>
      <p:grpSpPr>
        <a:xfrm>
          <a:off x="0" y="0"/>
          <a:ext cx="0" cy="0"/>
          <a:chOff x="0" y="0"/>
          <a:chExt cx="0" cy="0"/>
        </a:xfrm>
      </p:grpSpPr>
      <p:sp>
        <p:nvSpPr>
          <p:cNvPr id="1049262"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263" name="Content Placeholder 2"/>
          <p:cNvSpPr>
            <a:spLocks noGrp="1"/>
          </p:cNvSpPr>
          <p:nvPr>
            <p:ph idx="1"/>
          </p:nvPr>
        </p:nvSpPr>
        <p:spPr>
          <a:xfrm>
            <a:off x="914400" y="1600778"/>
            <a:ext cx="7771927" cy="4525935"/>
          </a:xfrm>
        </p:spPr>
        <p:txBody>
          <a:bodyPr>
            <a:normAutofit fontScale="77500" lnSpcReduction="20000"/>
          </a:bodyPr>
          <a:p>
            <a:pPr indent="0" marL="0">
              <a:buNone/>
            </a:pPr>
            <a:r>
              <a:rPr b="1" dirty="0" lang="en-US"/>
              <a:t>Health Systems </a:t>
            </a:r>
          </a:p>
          <a:p>
            <a:r>
              <a:rPr dirty="0" lang="en-US"/>
              <a:t>Poor infection prevention / control practices </a:t>
            </a:r>
          </a:p>
          <a:p>
            <a:r>
              <a:rPr dirty="0" lang="en-US"/>
              <a:t>Delivery by unskilled birth attendants e.g. TBAs </a:t>
            </a:r>
          </a:p>
          <a:p>
            <a:r>
              <a:rPr dirty="0" lang="en-US"/>
              <a:t>Poorly equipped and understaffed health facility </a:t>
            </a:r>
          </a:p>
          <a:p>
            <a:pPr indent="0" marL="0">
              <a:buNone/>
            </a:pPr>
            <a:r>
              <a:rPr b="1" dirty="0" lang="en-US" smtClean="0"/>
              <a:t>Social </a:t>
            </a:r>
            <a:endParaRPr b="1" dirty="0" lang="en-US"/>
          </a:p>
          <a:p>
            <a:r>
              <a:rPr dirty="0" lang="en-US"/>
              <a:t>Poor personal hygiene </a:t>
            </a:r>
          </a:p>
          <a:p>
            <a:r>
              <a:rPr dirty="0" lang="en-US"/>
              <a:t>Low status of women, which contributes to their poor general health and deprives them of adequate medical care and resources </a:t>
            </a:r>
          </a:p>
          <a:p>
            <a:r>
              <a:rPr dirty="0" lang="en-US"/>
              <a:t>Delay in care seeking </a:t>
            </a:r>
          </a:p>
          <a:p>
            <a:r>
              <a:rPr dirty="0" lang="en-US"/>
              <a:t>Lack of knowledge about signs and symptoms of puerperal sepsis </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716" name=""/>
        <p:cNvGrpSpPr/>
        <p:nvPr/>
      </p:nvGrpSpPr>
      <p:grpSpPr>
        <a:xfrm>
          <a:off x="0" y="0"/>
          <a:ext cx="0" cy="0"/>
          <a:chOff x="0" y="0"/>
          <a:chExt cx="0" cy="0"/>
        </a:xfrm>
      </p:grpSpPr>
      <p:sp>
        <p:nvSpPr>
          <p:cNvPr id="1049264" name="Title 1"/>
          <p:cNvSpPr>
            <a:spLocks noGrp="1"/>
          </p:cNvSpPr>
          <p:nvPr>
            <p:ph type="title"/>
          </p:nvPr>
        </p:nvSpPr>
        <p:spPr/>
        <p:txBody>
          <a:bodyPr/>
          <a:p>
            <a:r>
              <a:rPr b="1" dirty="0" i="1" lang="en-US"/>
              <a:t>Symptoms and signs </a:t>
            </a:r>
            <a:endParaRPr dirty="0" i="1" lang="en-US"/>
          </a:p>
        </p:txBody>
      </p:sp>
      <p:sp>
        <p:nvSpPr>
          <p:cNvPr id="1049265" name="Content Placeholder 2"/>
          <p:cNvSpPr>
            <a:spLocks noGrp="1"/>
          </p:cNvSpPr>
          <p:nvPr>
            <p:ph idx="1"/>
          </p:nvPr>
        </p:nvSpPr>
        <p:spPr>
          <a:xfrm>
            <a:off x="838200" y="1600778"/>
            <a:ext cx="7848127" cy="4525935"/>
          </a:xfrm>
        </p:spPr>
        <p:txBody>
          <a:bodyPr>
            <a:normAutofit fontScale="85000" lnSpcReduction="20000"/>
          </a:bodyPr>
          <a:p>
            <a:r>
              <a:rPr dirty="0" lang="en-US"/>
              <a:t>Fever (temperature of 38°C or more) </a:t>
            </a:r>
          </a:p>
          <a:p>
            <a:r>
              <a:rPr dirty="0" lang="en-US"/>
              <a:t>Chills and general malaise </a:t>
            </a:r>
          </a:p>
          <a:p>
            <a:r>
              <a:rPr dirty="0" lang="en-US"/>
              <a:t>Lower abdominal pain </a:t>
            </a:r>
          </a:p>
          <a:p>
            <a:r>
              <a:rPr dirty="0" lang="en-US"/>
              <a:t>Vomiting, </a:t>
            </a:r>
          </a:p>
          <a:p>
            <a:r>
              <a:rPr dirty="0" lang="en-US"/>
              <a:t>Headache in severe cases </a:t>
            </a:r>
          </a:p>
          <a:p>
            <a:r>
              <a:rPr dirty="0" lang="en-US"/>
              <a:t>Tender uterus </a:t>
            </a:r>
          </a:p>
          <a:p>
            <a:r>
              <a:rPr dirty="0" lang="en-US"/>
              <a:t>Sub-involution of the uterus </a:t>
            </a:r>
          </a:p>
          <a:p>
            <a:r>
              <a:rPr dirty="0" lang="en-US"/>
              <a:t>Purulent, foul-smelling lochia, </a:t>
            </a:r>
          </a:p>
          <a:p>
            <a:r>
              <a:rPr dirty="0" lang="en-US" err="1"/>
              <a:t>Perineal</a:t>
            </a:r>
            <a:r>
              <a:rPr dirty="0" lang="en-US"/>
              <a:t> pain, </a:t>
            </a:r>
          </a:p>
          <a:p>
            <a:r>
              <a:rPr dirty="0" lang="en-US"/>
              <a:t>Infected </a:t>
            </a:r>
            <a:r>
              <a:rPr dirty="0" lang="en-US" err="1"/>
              <a:t>perineal</a:t>
            </a:r>
            <a:r>
              <a:rPr dirty="0" lang="en-US"/>
              <a:t> wound </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717" name=""/>
        <p:cNvGrpSpPr/>
        <p:nvPr/>
      </p:nvGrpSpPr>
      <p:grpSpPr>
        <a:xfrm>
          <a:off x="0" y="0"/>
          <a:ext cx="0" cy="0"/>
          <a:chOff x="0" y="0"/>
          <a:chExt cx="0" cy="0"/>
        </a:xfrm>
      </p:grpSpPr>
      <p:sp>
        <p:nvSpPr>
          <p:cNvPr id="1049266" name="Title 1"/>
          <p:cNvSpPr>
            <a:spLocks noGrp="1"/>
          </p:cNvSpPr>
          <p:nvPr>
            <p:ph type="title"/>
          </p:nvPr>
        </p:nvSpPr>
        <p:spPr/>
        <p:txBody>
          <a:bodyPr/>
          <a:p>
            <a:r>
              <a:rPr b="1" dirty="0" i="1" lang="en-US"/>
              <a:t>Diagnosis of puerperal sepsis </a:t>
            </a:r>
            <a:endParaRPr dirty="0" i="1" lang="en-US"/>
          </a:p>
        </p:txBody>
      </p:sp>
      <p:sp>
        <p:nvSpPr>
          <p:cNvPr id="1049267" name="Content Placeholder 2"/>
          <p:cNvSpPr>
            <a:spLocks noGrp="1"/>
          </p:cNvSpPr>
          <p:nvPr>
            <p:ph idx="1"/>
          </p:nvPr>
        </p:nvSpPr>
        <p:spPr>
          <a:xfrm>
            <a:off x="990600" y="1600778"/>
            <a:ext cx="7695727" cy="4525935"/>
          </a:xfrm>
        </p:spPr>
        <p:txBody>
          <a:bodyPr>
            <a:normAutofit fontScale="85000" lnSpcReduction="20000"/>
          </a:bodyPr>
          <a:p>
            <a:r>
              <a:rPr dirty="0" lang="en-US"/>
              <a:t>Take full medical history including that of the </a:t>
            </a:r>
            <a:r>
              <a:rPr dirty="0" lang="en-US" err="1"/>
              <a:t>peripartum</a:t>
            </a:r>
            <a:r>
              <a:rPr dirty="0" lang="en-US"/>
              <a:t> period </a:t>
            </a:r>
          </a:p>
          <a:p>
            <a:r>
              <a:rPr dirty="0" lang="en-US"/>
              <a:t>Carry out a complete physical examination to include at least </a:t>
            </a:r>
          </a:p>
          <a:p>
            <a:pPr indent="0" marL="0">
              <a:buNone/>
            </a:pPr>
            <a:r>
              <a:rPr dirty="0" lang="en-US"/>
              <a:t>o Vital signs of Temperature, Pulse, RR and BP </a:t>
            </a:r>
          </a:p>
          <a:p>
            <a:pPr indent="0" marL="0">
              <a:buNone/>
            </a:pPr>
            <a:r>
              <a:rPr dirty="0" lang="en-US"/>
              <a:t>o Examination for </a:t>
            </a:r>
            <a:r>
              <a:rPr dirty="0" lang="en-US" err="1"/>
              <a:t>anaemia</a:t>
            </a:r>
            <a:r>
              <a:rPr dirty="0" lang="en-US"/>
              <a:t> </a:t>
            </a:r>
          </a:p>
          <a:p>
            <a:pPr indent="0" marL="0">
              <a:buNone/>
            </a:pPr>
            <a:r>
              <a:rPr dirty="0" lang="en-US"/>
              <a:t>o Breast inspection and palpation </a:t>
            </a:r>
          </a:p>
          <a:p>
            <a:pPr indent="0" marL="0">
              <a:buNone/>
            </a:pPr>
            <a:r>
              <a:rPr dirty="0" lang="en-US"/>
              <a:t>o Inspect and Palpate abdomen for involution of the uterus, tenderness, state of C/S wound </a:t>
            </a:r>
            <a:r>
              <a:rPr dirty="0" lang="en-US" smtClean="0"/>
              <a:t>if </a:t>
            </a:r>
            <a:r>
              <a:rPr dirty="0" lang="en-US"/>
              <a:t>present </a:t>
            </a:r>
          </a:p>
          <a:p>
            <a:pPr indent="0" marL="0">
              <a:buNone/>
            </a:pPr>
            <a:r>
              <a:rPr dirty="0" lang="en-US"/>
              <a:t>o Perform bimanual pelvic exam observing the status of any tears, lacerations, and lochia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409" name=""/>
        <p:cNvGrpSpPr/>
        <p:nvPr/>
      </p:nvGrpSpPr>
      <p:grpSpPr>
        <a:xfrm>
          <a:off x="0" y="0"/>
          <a:ext cx="0" cy="0"/>
          <a:chOff x="0" y="0"/>
          <a:chExt cx="0" cy="0"/>
        </a:xfrm>
      </p:grpSpPr>
      <p:sp>
        <p:nvSpPr>
          <p:cNvPr id="1048679" name="Title 1"/>
          <p:cNvSpPr>
            <a:spLocks noGrp="1"/>
          </p:cNvSpPr>
          <p:nvPr>
            <p:ph type="title"/>
          </p:nvPr>
        </p:nvSpPr>
        <p:spPr/>
        <p:txBody>
          <a:bodyPr>
            <a:normAutofit fontScale="90000"/>
          </a:bodyPr>
          <a:p>
            <a:r>
              <a:rPr b="1" dirty="0" lang="en-US"/>
              <a:t>Women at risk of developing </a:t>
            </a:r>
            <a:r>
              <a:rPr b="1" dirty="0" lang="en-US" err="1"/>
              <a:t>anaemia</a:t>
            </a:r>
            <a:r>
              <a:rPr b="1" dirty="0" lang="en-US"/>
              <a:t> in pregnancy are those with:</a:t>
            </a:r>
            <a:endParaRPr dirty="0" lang="en-US"/>
          </a:p>
        </p:txBody>
      </p:sp>
      <p:sp>
        <p:nvSpPr>
          <p:cNvPr id="1048680" name="Content Placeholder 2"/>
          <p:cNvSpPr>
            <a:spLocks noGrp="1"/>
          </p:cNvSpPr>
          <p:nvPr>
            <p:ph idx="1"/>
          </p:nvPr>
        </p:nvSpPr>
        <p:spPr>
          <a:xfrm>
            <a:off x="914400" y="1600778"/>
            <a:ext cx="7771927" cy="4525935"/>
          </a:xfrm>
        </p:spPr>
        <p:txBody>
          <a:bodyPr>
            <a:normAutofit/>
          </a:bodyPr>
          <a:p>
            <a:r>
              <a:rPr dirty="0" lang="en-US" smtClean="0"/>
              <a:t>Low </a:t>
            </a:r>
            <a:r>
              <a:rPr dirty="0" lang="en-US"/>
              <a:t>socio economic status </a:t>
            </a:r>
          </a:p>
          <a:p>
            <a:r>
              <a:rPr dirty="0" lang="en-US"/>
              <a:t>Young </a:t>
            </a:r>
            <a:r>
              <a:rPr dirty="0" lang="en-US" err="1"/>
              <a:t>primigravida</a:t>
            </a:r>
            <a:r>
              <a:rPr dirty="0" lang="en-US"/>
              <a:t> </a:t>
            </a:r>
          </a:p>
          <a:p>
            <a:r>
              <a:rPr dirty="0" lang="en-US"/>
              <a:t>Frequent or too many pregnancies </a:t>
            </a:r>
          </a:p>
          <a:p>
            <a:r>
              <a:rPr dirty="0" lang="en-US"/>
              <a:t>Previous history of PPH </a:t>
            </a:r>
          </a:p>
          <a:p>
            <a:r>
              <a:rPr dirty="0" lang="en-US"/>
              <a:t>History of APH </a:t>
            </a:r>
          </a:p>
          <a:p>
            <a:r>
              <a:rPr dirty="0" lang="en-US"/>
              <a:t>Multiple pregnancy </a:t>
            </a:r>
          </a:p>
          <a:p>
            <a:r>
              <a:rPr dirty="0" lang="en-US"/>
              <a:t>Pregnant women in Malaria endemic areas </a:t>
            </a:r>
          </a:p>
          <a:p>
            <a:endParaRPr dirty="0" lang="en-US"/>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718" name=""/>
        <p:cNvGrpSpPr/>
        <p:nvPr/>
      </p:nvGrpSpPr>
      <p:grpSpPr>
        <a:xfrm>
          <a:off x="0" y="0"/>
          <a:ext cx="0" cy="0"/>
          <a:chOff x="0" y="0"/>
          <a:chExt cx="0" cy="0"/>
        </a:xfrm>
      </p:grpSpPr>
      <p:sp>
        <p:nvSpPr>
          <p:cNvPr id="1049268"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269" name="Content Placeholder 2"/>
          <p:cNvSpPr>
            <a:spLocks noGrp="1"/>
          </p:cNvSpPr>
          <p:nvPr>
            <p:ph idx="1"/>
          </p:nvPr>
        </p:nvSpPr>
        <p:spPr>
          <a:xfrm>
            <a:off x="838200" y="1600778"/>
            <a:ext cx="7848127" cy="4525935"/>
          </a:xfrm>
        </p:spPr>
        <p:txBody>
          <a:bodyPr/>
          <a:p>
            <a:r>
              <a:rPr dirty="0" lang="en-US"/>
              <a:t>Laboratory investigation should include </a:t>
            </a:r>
          </a:p>
          <a:p>
            <a:pPr indent="0" marL="0">
              <a:buNone/>
            </a:pPr>
            <a:r>
              <a:rPr dirty="0" lang="en-US"/>
              <a:t>o Full blood count </a:t>
            </a:r>
          </a:p>
          <a:p>
            <a:pPr indent="0" marL="0">
              <a:buNone/>
            </a:pPr>
            <a:r>
              <a:rPr dirty="0" lang="en-US"/>
              <a:t>o High vaginal swab for microscopy culture and sensitivity </a:t>
            </a:r>
          </a:p>
          <a:p>
            <a:pPr indent="0" marL="0">
              <a:buNone/>
            </a:pPr>
            <a:r>
              <a:rPr dirty="0" lang="en-US"/>
              <a:t>o Urine microscopy, culture and sensitivity </a:t>
            </a:r>
          </a:p>
          <a:p>
            <a:pPr indent="0" marL="0">
              <a:buNone/>
            </a:pPr>
            <a:r>
              <a:rPr dirty="0" lang="en-US"/>
              <a:t>o Blood culture and sensitivity </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719" name=""/>
        <p:cNvGrpSpPr/>
        <p:nvPr/>
      </p:nvGrpSpPr>
      <p:grpSpPr>
        <a:xfrm>
          <a:off x="0" y="0"/>
          <a:ext cx="0" cy="0"/>
          <a:chOff x="0" y="0"/>
          <a:chExt cx="0" cy="0"/>
        </a:xfrm>
      </p:grpSpPr>
      <p:sp>
        <p:nvSpPr>
          <p:cNvPr id="1049270" name="Title 1"/>
          <p:cNvSpPr>
            <a:spLocks noGrp="1"/>
          </p:cNvSpPr>
          <p:nvPr>
            <p:ph type="title"/>
          </p:nvPr>
        </p:nvSpPr>
        <p:spPr/>
        <p:txBody>
          <a:bodyPr/>
          <a:p>
            <a:r>
              <a:rPr b="1" dirty="0" i="1" lang="en-US" smtClean="0"/>
              <a:t>Management…</a:t>
            </a:r>
            <a:endParaRPr b="1" dirty="0" i="1" lang="en-US"/>
          </a:p>
        </p:txBody>
      </p:sp>
      <p:sp>
        <p:nvSpPr>
          <p:cNvPr id="1049271" name="Content Placeholder 2"/>
          <p:cNvSpPr>
            <a:spLocks noGrp="1"/>
          </p:cNvSpPr>
          <p:nvPr>
            <p:ph idx="1"/>
          </p:nvPr>
        </p:nvSpPr>
        <p:spPr>
          <a:xfrm>
            <a:off x="838200" y="1600778"/>
            <a:ext cx="7848127" cy="4525935"/>
          </a:xfrm>
        </p:spPr>
        <p:txBody>
          <a:bodyPr>
            <a:normAutofit fontScale="92500" lnSpcReduction="20000"/>
          </a:bodyPr>
          <a:p>
            <a:pPr lvl="0"/>
            <a:r>
              <a:rPr dirty="0" lang="en-US"/>
              <a:t>A broad spectrum antibiotic is </a:t>
            </a:r>
            <a:r>
              <a:rPr dirty="0" lang="en-US" smtClean="0"/>
              <a:t>given</a:t>
            </a:r>
            <a:endParaRPr dirty="0" lang="en-US"/>
          </a:p>
          <a:p>
            <a:pPr lvl="0"/>
            <a:r>
              <a:rPr dirty="0" lang="en-US"/>
              <a:t>An analgesic in case of pain, and </a:t>
            </a:r>
            <a:r>
              <a:rPr dirty="0" lang="en-US" smtClean="0"/>
              <a:t>a</a:t>
            </a:r>
            <a:endParaRPr dirty="0" lang="en-US"/>
          </a:p>
          <a:p>
            <a:pPr lvl="0"/>
            <a:r>
              <a:rPr dirty="0" lang="en-US"/>
              <a:t>I</a:t>
            </a:r>
            <a:r>
              <a:rPr dirty="0" lang="en-US" smtClean="0"/>
              <a:t>ron </a:t>
            </a:r>
            <a:r>
              <a:rPr dirty="0" lang="en-US"/>
              <a:t>supplements </a:t>
            </a:r>
            <a:r>
              <a:rPr dirty="0" lang="en-US" smtClean="0"/>
              <a:t>is </a:t>
            </a:r>
            <a:r>
              <a:rPr dirty="0" lang="en-US" err="1" smtClean="0"/>
              <a:t>givenIf</a:t>
            </a:r>
            <a:r>
              <a:rPr dirty="0" lang="en-US" smtClean="0"/>
              <a:t> </a:t>
            </a:r>
            <a:r>
              <a:rPr dirty="0" lang="en-US" err="1"/>
              <a:t>haemoglobin</a:t>
            </a:r>
            <a:r>
              <a:rPr dirty="0" lang="en-US"/>
              <a:t> is below 7.4dl packed cell transfusion is recommended</a:t>
            </a:r>
            <a:r>
              <a:rPr dirty="0" lang="en-US" smtClean="0"/>
              <a:t>.</a:t>
            </a:r>
          </a:p>
          <a:p>
            <a:pPr lvl="0"/>
            <a:r>
              <a:rPr dirty="0" lang="en-US"/>
              <a:t>Fluid and electrolytes balances </a:t>
            </a:r>
            <a:r>
              <a:rPr dirty="0" lang="en-US" smtClean="0"/>
              <a:t>is maintained</a:t>
            </a:r>
          </a:p>
          <a:p>
            <a:pPr lvl="0"/>
            <a:r>
              <a:rPr dirty="0" lang="en-US" smtClean="0"/>
              <a:t>In </a:t>
            </a:r>
            <a:r>
              <a:rPr dirty="0" lang="en-US"/>
              <a:t>case of infected </a:t>
            </a:r>
            <a:r>
              <a:rPr dirty="0" lang="en-US" err="1"/>
              <a:t>perineal</a:t>
            </a:r>
            <a:r>
              <a:rPr dirty="0" lang="en-US"/>
              <a:t> wound, the stitch should be clipped to allow drainage of pus.</a:t>
            </a:r>
          </a:p>
          <a:p>
            <a:pPr lvl="0"/>
            <a:r>
              <a:rPr dirty="0" lang="en-US" err="1"/>
              <a:t>Localised</a:t>
            </a:r>
            <a:r>
              <a:rPr dirty="0" lang="en-US"/>
              <a:t> infection is treated, with hydrogen peroxide and antibiotic spray.</a:t>
            </a:r>
          </a:p>
          <a:p>
            <a:pPr lvl="0"/>
            <a:endParaRPr dirty="0" lang="en-US"/>
          </a:p>
          <a:p>
            <a:endParaRPr dirty="0" lang="en-US"/>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720" name=""/>
        <p:cNvGrpSpPr/>
        <p:nvPr/>
      </p:nvGrpSpPr>
      <p:grpSpPr>
        <a:xfrm>
          <a:off x="0" y="0"/>
          <a:ext cx="0" cy="0"/>
          <a:chOff x="0" y="0"/>
          <a:chExt cx="0" cy="0"/>
        </a:xfrm>
      </p:grpSpPr>
      <p:sp>
        <p:nvSpPr>
          <p:cNvPr id="1049272"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273" name="Content Placeholder 2"/>
          <p:cNvSpPr>
            <a:spLocks noGrp="1"/>
          </p:cNvSpPr>
          <p:nvPr>
            <p:ph idx="1"/>
          </p:nvPr>
        </p:nvSpPr>
        <p:spPr>
          <a:xfrm>
            <a:off x="838200" y="1600778"/>
            <a:ext cx="7848127" cy="4525935"/>
          </a:xfrm>
        </p:spPr>
        <p:txBody>
          <a:bodyPr>
            <a:normAutofit fontScale="92500" lnSpcReduction="20000"/>
          </a:bodyPr>
          <a:p>
            <a:r>
              <a:rPr dirty="0" lang="en-US"/>
              <a:t>You should nurse the mother in a propped up position with a pillow to encourage uterine drainage of lochia</a:t>
            </a:r>
            <a:r>
              <a:rPr dirty="0" lang="en-US" smtClean="0"/>
              <a:t>..</a:t>
            </a:r>
          </a:p>
          <a:p>
            <a:r>
              <a:rPr dirty="0" lang="en-US"/>
              <a:t> Encourage the mother to eat a light nutritious diet, ensuring she takes plenty of fluids. </a:t>
            </a:r>
            <a:endParaRPr dirty="0" lang="en-US" smtClean="0"/>
          </a:p>
          <a:p>
            <a:r>
              <a:rPr dirty="0" lang="en-US" smtClean="0"/>
              <a:t>She </a:t>
            </a:r>
            <a:r>
              <a:rPr dirty="0" lang="en-US"/>
              <a:t>should have vulva swabs every four hours and change of beddings frequently. </a:t>
            </a:r>
            <a:endParaRPr dirty="0" lang="en-US" smtClean="0"/>
          </a:p>
          <a:p>
            <a:r>
              <a:rPr dirty="0" lang="en-US" smtClean="0"/>
              <a:t>Vital signs every four </a:t>
            </a:r>
            <a:r>
              <a:rPr dirty="0" lang="en-US"/>
              <a:t>hours and carry out a daily head to toe examination to assess her condition.</a:t>
            </a:r>
          </a:p>
          <a:p>
            <a:r>
              <a:rPr b="1" dirty="0" lang="en-US"/>
              <a:t> </a:t>
            </a:r>
            <a:endParaRPr dirty="0" lang="en-US"/>
          </a:p>
          <a:p>
            <a:endParaRPr dirty="0" lang="en-US"/>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721" name=""/>
        <p:cNvGrpSpPr/>
        <p:nvPr/>
      </p:nvGrpSpPr>
      <p:grpSpPr>
        <a:xfrm>
          <a:off x="0" y="0"/>
          <a:ext cx="0" cy="0"/>
          <a:chOff x="0" y="0"/>
          <a:chExt cx="0" cy="0"/>
        </a:xfrm>
      </p:grpSpPr>
      <p:sp>
        <p:nvSpPr>
          <p:cNvPr id="1049274" name="Title 1"/>
          <p:cNvSpPr>
            <a:spLocks noGrp="1"/>
          </p:cNvSpPr>
          <p:nvPr>
            <p:ph type="title"/>
          </p:nvPr>
        </p:nvSpPr>
        <p:spPr/>
        <p:txBody>
          <a:bodyPr/>
          <a:p>
            <a:r>
              <a:rPr b="1" dirty="0" i="1" lang="en-US" smtClean="0"/>
              <a:t>Preventions…</a:t>
            </a:r>
            <a:endParaRPr b="1" dirty="0" i="1" lang="en-US"/>
          </a:p>
        </p:txBody>
      </p:sp>
      <p:sp>
        <p:nvSpPr>
          <p:cNvPr id="1049275" name="Content Placeholder 2"/>
          <p:cNvSpPr>
            <a:spLocks noGrp="1"/>
          </p:cNvSpPr>
          <p:nvPr>
            <p:ph idx="1"/>
          </p:nvPr>
        </p:nvSpPr>
        <p:spPr>
          <a:xfrm>
            <a:off x="685800" y="1219200"/>
            <a:ext cx="8000527" cy="4907513"/>
          </a:xfrm>
        </p:spPr>
        <p:txBody>
          <a:bodyPr>
            <a:normAutofit fontScale="92500" lnSpcReduction="10000"/>
          </a:bodyPr>
          <a:p>
            <a:r>
              <a:rPr dirty="0" lang="en-US" smtClean="0"/>
              <a:t>Advise </a:t>
            </a:r>
            <a:r>
              <a:rPr dirty="0" lang="en-US"/>
              <a:t>to eat a well balanced diet before and during pregnancy to prevent </a:t>
            </a:r>
            <a:r>
              <a:rPr dirty="0" lang="en-US" err="1"/>
              <a:t>anaemia</a:t>
            </a:r>
            <a:r>
              <a:rPr dirty="0" lang="en-US"/>
              <a:t>. </a:t>
            </a:r>
            <a:endParaRPr dirty="0" lang="en-US" smtClean="0"/>
          </a:p>
          <a:p>
            <a:r>
              <a:rPr dirty="0" lang="en-US" smtClean="0"/>
              <a:t>She </a:t>
            </a:r>
            <a:r>
              <a:rPr dirty="0" lang="en-US"/>
              <a:t>should receive early and regular prenatal care and exercise </a:t>
            </a:r>
            <a:r>
              <a:rPr dirty="0" lang="en-US" smtClean="0"/>
              <a:t>moderately</a:t>
            </a:r>
          </a:p>
          <a:p>
            <a:r>
              <a:rPr dirty="0" lang="en-US" smtClean="0"/>
              <a:t>In </a:t>
            </a:r>
            <a:r>
              <a:rPr dirty="0" lang="en-US"/>
              <a:t>the hospital, ensure proper infection control and </a:t>
            </a:r>
            <a:r>
              <a:rPr dirty="0" lang="en-US" smtClean="0"/>
              <a:t>monitoring.</a:t>
            </a:r>
          </a:p>
          <a:p>
            <a:r>
              <a:rPr dirty="0" lang="en-US" smtClean="0"/>
              <a:t> </a:t>
            </a:r>
            <a:r>
              <a:rPr dirty="0" lang="en-US"/>
              <a:t>Maintain the use of the aseptic </a:t>
            </a:r>
            <a:r>
              <a:rPr dirty="0" lang="en-US" smtClean="0"/>
              <a:t>technique</a:t>
            </a:r>
          </a:p>
          <a:p>
            <a:r>
              <a:rPr dirty="0" lang="en-US" smtClean="0"/>
              <a:t>proper </a:t>
            </a:r>
            <a:r>
              <a:rPr dirty="0" lang="en-US"/>
              <a:t>management of the three stages of </a:t>
            </a:r>
            <a:r>
              <a:rPr dirty="0" lang="en-US" err="1"/>
              <a:t>labour</a:t>
            </a:r>
            <a:r>
              <a:rPr dirty="0" lang="en-US"/>
              <a:t>. </a:t>
            </a:r>
            <a:endParaRPr dirty="0" lang="en-US" smtClean="0"/>
          </a:p>
          <a:p>
            <a:r>
              <a:rPr dirty="0" lang="en-US" smtClean="0"/>
              <a:t>prevent </a:t>
            </a:r>
            <a:r>
              <a:rPr dirty="0" lang="en-US"/>
              <a:t>caesarean section whenever possible. </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722" name=""/>
        <p:cNvGrpSpPr/>
        <p:nvPr/>
      </p:nvGrpSpPr>
      <p:grpSpPr>
        <a:xfrm>
          <a:off x="0" y="0"/>
          <a:ext cx="0" cy="0"/>
          <a:chOff x="0" y="0"/>
          <a:chExt cx="0" cy="0"/>
        </a:xfrm>
      </p:grpSpPr>
      <p:sp>
        <p:nvSpPr>
          <p:cNvPr id="1049276" name="Title 1"/>
          <p:cNvSpPr>
            <a:spLocks noGrp="1"/>
          </p:cNvSpPr>
          <p:nvPr>
            <p:ph type="title"/>
          </p:nvPr>
        </p:nvSpPr>
        <p:spPr/>
        <p:txBody>
          <a:bodyPr/>
          <a:p>
            <a:r>
              <a:rPr b="1" dirty="0" i="1" lang="en-US"/>
              <a:t>Puerperal mental disorders</a:t>
            </a:r>
            <a:endParaRPr dirty="0" i="1" lang="en-US"/>
          </a:p>
        </p:txBody>
      </p:sp>
      <p:sp>
        <p:nvSpPr>
          <p:cNvPr id="1049277" name="Content Placeholder 2"/>
          <p:cNvSpPr>
            <a:spLocks noGrp="1"/>
          </p:cNvSpPr>
          <p:nvPr>
            <p:ph idx="1"/>
          </p:nvPr>
        </p:nvSpPr>
        <p:spPr>
          <a:xfrm>
            <a:off x="838200" y="1600200"/>
            <a:ext cx="7924800" cy="4525963"/>
          </a:xfrm>
        </p:spPr>
        <p:txBody>
          <a:bodyPr>
            <a:normAutofit fontScale="77500" lnSpcReduction="20000"/>
          </a:bodyPr>
          <a:p>
            <a:pPr algn="l" eaLnBrk="1" hangingPunct="1" rtl="0">
              <a:lnSpc>
                <a:spcPct val="80000"/>
              </a:lnSpc>
              <a:buFont typeface="Wingdings" pitchFamily="10" charset="2"/>
              <a:buBlip>
                <a:blip xmlns:r="http://schemas.openxmlformats.org/officeDocument/2006/relationships" r:embed="rId1"/>
              </a:buBlip>
            </a:pPr>
            <a:r>
              <a:rPr dirty="0" sz="3600" lang="en-US" smtClean="0"/>
              <a:t>More recent evidence suggests that postpartum psychiatric illness is virtually indistinguishable from psychiatric disorders that occur at other times during a woman's life.</a:t>
            </a:r>
          </a:p>
          <a:p>
            <a:pPr algn="l" eaLnBrk="1" hangingPunct="1" rtl="0">
              <a:lnSpc>
                <a:spcPct val="80000"/>
              </a:lnSpc>
              <a:buFont typeface="Wingdings" pitchFamily="10" charset="2"/>
              <a:buBlip>
                <a:blip xmlns:r="http://schemas.openxmlformats.org/officeDocument/2006/relationships" r:embed="rId1"/>
              </a:buBlip>
            </a:pPr>
            <a:r>
              <a:rPr dirty="0" sz="3600" lang="en-US" smtClean="0"/>
              <a:t>Types:</a:t>
            </a:r>
          </a:p>
          <a:p>
            <a:pPr lvl="1">
              <a:lnSpc>
                <a:spcPct val="80000"/>
              </a:lnSpc>
            </a:pPr>
            <a:r>
              <a:rPr b="1" dirty="0" sz="3600" i="1" lang="en-US" smtClean="0"/>
              <a:t>Postpartum blues</a:t>
            </a:r>
            <a:r>
              <a:rPr dirty="0" sz="3600" lang="en-US" smtClean="0"/>
              <a:t>; Rapidly </a:t>
            </a:r>
            <a:r>
              <a:rPr dirty="0" sz="3600" lang="en-US"/>
              <a:t>fluctuating mood, tearfulness, irritability, and anxiety are common symptoms.</a:t>
            </a:r>
          </a:p>
          <a:p>
            <a:pPr lvl="1">
              <a:lnSpc>
                <a:spcPct val="80000"/>
              </a:lnSpc>
            </a:pPr>
            <a:r>
              <a:rPr b="1" dirty="0" sz="3600" i="1" lang="en-US" smtClean="0"/>
              <a:t>Postpartum depression</a:t>
            </a:r>
            <a:r>
              <a:rPr dirty="0" sz="3600" lang="en-US" smtClean="0"/>
              <a:t>;</a:t>
            </a:r>
            <a:r>
              <a:rPr dirty="0" sz="3600" lang="en-US"/>
              <a:t> Symptoms may include depressed mood, tearfulness, inability to enjoy pleasurable activities, insomnia, fatigue, appetite disturbance, suicidal thoughts, and recurrent thoughts of death. </a:t>
            </a:r>
            <a:endParaRPr dirty="0" sz="3600" lang="en-US" smtClean="0"/>
          </a:p>
          <a:p>
            <a:pPr algn="l" eaLnBrk="1" hangingPunct="1" lvl="1" rtl="0">
              <a:lnSpc>
                <a:spcPct val="80000"/>
              </a:lnSpc>
            </a:pPr>
            <a:r>
              <a:rPr b="1" dirty="0" sz="3600" i="1" lang="en-US" smtClean="0"/>
              <a:t>Postpartum psychosis</a:t>
            </a:r>
            <a:r>
              <a:rPr dirty="0" sz="3600" lang="en-US" smtClean="0"/>
              <a:t>.</a:t>
            </a:r>
          </a:p>
          <a:p>
            <a:pPr>
              <a:buFont typeface="Wingdings" pitchFamily="10" charset="2"/>
              <a:buBlip>
                <a:blip xmlns:r="http://schemas.openxmlformats.org/officeDocument/2006/relationships" r:embed="rId1"/>
              </a:buBlip>
            </a:pPr>
            <a:endParaRPr dirty="0" lang="en-US"/>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723" name=""/>
        <p:cNvGrpSpPr/>
        <p:nvPr/>
      </p:nvGrpSpPr>
      <p:grpSpPr>
        <a:xfrm>
          <a:off x="0" y="0"/>
          <a:ext cx="0" cy="0"/>
          <a:chOff x="0" y="0"/>
          <a:chExt cx="0" cy="0"/>
        </a:xfrm>
      </p:grpSpPr>
      <p:sp>
        <p:nvSpPr>
          <p:cNvPr id="1049278" name="Title 1"/>
          <p:cNvSpPr>
            <a:spLocks noGrp="1"/>
          </p:cNvSpPr>
          <p:nvPr>
            <p:ph type="title"/>
          </p:nvPr>
        </p:nvSpPr>
        <p:spPr/>
        <p:txBody>
          <a:bodyPr/>
          <a:p>
            <a:r>
              <a:rPr b="1" dirty="0" i="1" lang="en-US" smtClean="0"/>
              <a:t>  Postpartum</a:t>
            </a:r>
            <a:r>
              <a:rPr b="1" dirty="0" i="1" lang="en-US"/>
              <a:t>/ Puerperal Psychosis </a:t>
            </a:r>
            <a:endParaRPr dirty="0" i="1" lang="en-US"/>
          </a:p>
        </p:txBody>
      </p:sp>
      <p:sp>
        <p:nvSpPr>
          <p:cNvPr id="1049279" name="Content Placeholder 2"/>
          <p:cNvSpPr>
            <a:spLocks noGrp="1"/>
          </p:cNvSpPr>
          <p:nvPr>
            <p:ph idx="1"/>
          </p:nvPr>
        </p:nvSpPr>
        <p:spPr>
          <a:xfrm>
            <a:off x="914400" y="1295400"/>
            <a:ext cx="7771927" cy="4831313"/>
          </a:xfrm>
        </p:spPr>
        <p:txBody>
          <a:bodyPr>
            <a:normAutofit fontScale="92500" lnSpcReduction="10000"/>
          </a:bodyPr>
          <a:p>
            <a:pPr indent="0" marL="0">
              <a:buNone/>
            </a:pPr>
            <a:r>
              <a:rPr dirty="0" lang="en-US"/>
              <a:t>Postpartum psychosis may be characterized by: </a:t>
            </a:r>
          </a:p>
          <a:p>
            <a:r>
              <a:rPr dirty="0" lang="en-US"/>
              <a:t>Abrupt onset of delusions or hallucinations, </a:t>
            </a:r>
          </a:p>
          <a:p>
            <a:r>
              <a:rPr dirty="0" lang="en-US"/>
              <a:t>Insomnia, paranoia, </a:t>
            </a:r>
          </a:p>
          <a:p>
            <a:r>
              <a:rPr dirty="0" lang="en-US"/>
              <a:t>Mania, </a:t>
            </a:r>
          </a:p>
          <a:p>
            <a:r>
              <a:rPr dirty="0" lang="en-US"/>
              <a:t>Abnormal preoccupation with the baby, </a:t>
            </a:r>
          </a:p>
          <a:p>
            <a:r>
              <a:rPr dirty="0" lang="en-US"/>
              <a:t>Severe depression, anxiety, despair </a:t>
            </a:r>
          </a:p>
          <a:p>
            <a:r>
              <a:rPr dirty="0" lang="en-US"/>
              <a:t>Suicidal or </a:t>
            </a:r>
            <a:r>
              <a:rPr dirty="0" lang="en-US" err="1"/>
              <a:t>infanticidal</a:t>
            </a:r>
            <a:r>
              <a:rPr dirty="0" lang="en-US"/>
              <a:t> impulses </a:t>
            </a:r>
          </a:p>
          <a:p>
            <a:r>
              <a:rPr dirty="0" lang="en-US"/>
              <a:t>Abnormal reaction towards her family members; </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724" name=""/>
        <p:cNvGrpSpPr/>
        <p:nvPr/>
      </p:nvGrpSpPr>
      <p:grpSpPr>
        <a:xfrm>
          <a:off x="0" y="0"/>
          <a:ext cx="0" cy="0"/>
          <a:chOff x="0" y="0"/>
          <a:chExt cx="0" cy="0"/>
        </a:xfrm>
      </p:grpSpPr>
      <p:sp>
        <p:nvSpPr>
          <p:cNvPr id="1049280" name="Rectangle 2"/>
          <p:cNvSpPr>
            <a:spLocks noGrp="1" noChangeArrowheads="1"/>
          </p:cNvSpPr>
          <p:nvPr>
            <p:ph type="title"/>
          </p:nvPr>
        </p:nvSpPr>
        <p:spPr/>
        <p:txBody>
          <a:bodyPr>
            <a:normAutofit fontScale="90000"/>
          </a:bodyPr>
          <a:p>
            <a:pPr eaLnBrk="1" hangingPunct="1"/>
            <a:r>
              <a:rPr b="1" sz="4000" lang="en-US" u="sng" smtClean="0"/>
              <a:t>Puerperal psychosis treatment</a:t>
            </a:r>
            <a:r>
              <a:rPr sz="4000" lang="en-US" u="sng" smtClean="0"/>
              <a:t> </a:t>
            </a:r>
            <a:r>
              <a:rPr sz="4000" lang="en-US" smtClean="0"/>
              <a:t/>
            </a:r>
            <a:br>
              <a:rPr sz="4000" lang="en-US" smtClean="0"/>
            </a:br>
            <a:endParaRPr sz="4000" lang="en-US" smtClean="0"/>
          </a:p>
        </p:txBody>
      </p:sp>
      <p:sp>
        <p:nvSpPr>
          <p:cNvPr id="1049281" name="Rectangle 3"/>
          <p:cNvSpPr>
            <a:spLocks noGrp="1" noChangeArrowheads="1"/>
          </p:cNvSpPr>
          <p:nvPr>
            <p:ph idx="1"/>
          </p:nvPr>
        </p:nvSpPr>
        <p:spPr>
          <a:xfrm>
            <a:off x="914400" y="1600778"/>
            <a:ext cx="7771927" cy="4525935"/>
          </a:xfrm>
        </p:spPr>
        <p:txBody>
          <a:bodyPr>
            <a:normAutofit lnSpcReduction="10000"/>
          </a:bodyPr>
          <a:p>
            <a:pPr algn="l" eaLnBrk="1" hangingPunct="1" rtl="0">
              <a:lnSpc>
                <a:spcPct val="80000"/>
              </a:lnSpc>
              <a:buFont typeface="Wingdings" pitchFamily="10" charset="2"/>
              <a:buBlip>
                <a:blip xmlns:r="http://schemas.openxmlformats.org/officeDocument/2006/relationships" r:embed="rId1"/>
              </a:buBlip>
            </a:pPr>
            <a:r>
              <a:rPr dirty="0" sz="2800" lang="en-US" smtClean="0"/>
              <a:t>Puerperal psychosis is a psychiatric emergency that typically requires inpatient treatment. </a:t>
            </a:r>
          </a:p>
          <a:p>
            <a:pPr algn="l" eaLnBrk="1" hangingPunct="1" rtl="0">
              <a:lnSpc>
                <a:spcPct val="80000"/>
              </a:lnSpc>
              <a:buFont typeface="Wingdings" pitchFamily="10" charset="2"/>
              <a:buBlip>
                <a:blip xmlns:r="http://schemas.openxmlformats.org/officeDocument/2006/relationships" r:embed="rId1"/>
              </a:buBlip>
            </a:pPr>
            <a:r>
              <a:rPr dirty="0" sz="2800" lang="en-US" smtClean="0"/>
              <a:t>Most patients with puerperal psychosis suffer from bipolar disorder. Acute treatment includes a mood stabilizer (</a:t>
            </a:r>
            <a:r>
              <a:rPr dirty="0" sz="2800" lang="en-US" err="1" smtClean="0"/>
              <a:t>eg</a:t>
            </a:r>
            <a:r>
              <a:rPr dirty="0" sz="2800" lang="en-US" smtClean="0"/>
              <a:t>, lithium, </a:t>
            </a:r>
            <a:r>
              <a:rPr dirty="0" sz="2800" lang="en-US" err="1" smtClean="0"/>
              <a:t>valproic</a:t>
            </a:r>
            <a:r>
              <a:rPr dirty="0" sz="2800" lang="en-US" smtClean="0"/>
              <a:t> acid, carbamazepine) in combination with antipsychotic medications and benzodiazepines. </a:t>
            </a:r>
          </a:p>
          <a:p>
            <a:pPr algn="l" eaLnBrk="1" hangingPunct="1" rtl="0">
              <a:lnSpc>
                <a:spcPct val="80000"/>
              </a:lnSpc>
              <a:buFont typeface="Wingdings" pitchFamily="10" charset="2"/>
              <a:buBlip>
                <a:blip xmlns:r="http://schemas.openxmlformats.org/officeDocument/2006/relationships" r:embed="rId1"/>
              </a:buBlip>
            </a:pPr>
            <a:r>
              <a:rPr dirty="0" sz="2800" lang="en-US" smtClean="0"/>
              <a:t>ECT (often bilateral) is tolerated well and rapidly effective. </a:t>
            </a:r>
          </a:p>
          <a:p>
            <a:pPr algn="l" eaLnBrk="1" hangingPunct="1" rtl="0">
              <a:lnSpc>
                <a:spcPct val="80000"/>
              </a:lnSpc>
              <a:buFont typeface="Wingdings" pitchFamily="10" charset="2"/>
              <a:buBlip>
                <a:blip xmlns:r="http://schemas.openxmlformats.org/officeDocument/2006/relationships" r:embed="rId1"/>
              </a:buBlip>
            </a:pPr>
            <a:r>
              <a:rPr dirty="0" sz="2800" lang="en-US" smtClean="0"/>
              <a:t>Risk of suicide is significant in this population. </a:t>
            </a:r>
          </a:p>
          <a:p>
            <a:pPr algn="l" eaLnBrk="1" hangingPunct="1" rtl="0">
              <a:lnSpc>
                <a:spcPct val="80000"/>
              </a:lnSpc>
              <a:buFont typeface="Wingdings" pitchFamily="10" charset="2"/>
              <a:buBlip>
                <a:blip xmlns:r="http://schemas.openxmlformats.org/officeDocument/2006/relationships" r:embed="rId1"/>
              </a:buBlip>
            </a:pPr>
            <a:r>
              <a:rPr dirty="0" sz="2800" lang="en-US" smtClean="0"/>
              <a:t>Rates of infanticide associated with untreated puerperal psychosis are as high as 4%.</a:t>
            </a:r>
          </a:p>
          <a:p>
            <a:pPr algn="l" eaLnBrk="1" hangingPunct="1" rtl="0">
              <a:lnSpc>
                <a:spcPct val="80000"/>
              </a:lnSpc>
              <a:buFont typeface="Wingdings" pitchFamily="10" charset="2"/>
              <a:buBlip>
                <a:blip xmlns:r="http://schemas.openxmlformats.org/officeDocument/2006/relationships" r:embed="rId1"/>
              </a:buBlip>
            </a:pPr>
            <a:endParaRPr dirty="0" sz="2800" lang="en-US" smtClean="0"/>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725" name=""/>
        <p:cNvGrpSpPr/>
        <p:nvPr/>
      </p:nvGrpSpPr>
      <p:grpSpPr>
        <a:xfrm>
          <a:off x="0" y="0"/>
          <a:ext cx="0" cy="0"/>
          <a:chOff x="0" y="0"/>
          <a:chExt cx="0" cy="0"/>
        </a:xfrm>
      </p:grpSpPr>
      <p:sp>
        <p:nvSpPr>
          <p:cNvPr id="1049282" name="Rectangle 2"/>
          <p:cNvSpPr>
            <a:spLocks noGrp="1" noChangeArrowheads="1"/>
          </p:cNvSpPr>
          <p:nvPr>
            <p:ph type="title"/>
          </p:nvPr>
        </p:nvSpPr>
        <p:spPr/>
        <p:txBody>
          <a:bodyPr>
            <a:normAutofit fontScale="90000"/>
          </a:bodyPr>
          <a:p>
            <a:pPr eaLnBrk="1" hangingPunct="1"/>
            <a:r>
              <a:rPr b="1" sz="4000" lang="en-US" u="sng" smtClean="0"/>
              <a:t>Special concerns:</a:t>
            </a:r>
            <a:br>
              <a:rPr b="1" sz="4000" lang="en-US" u="sng" smtClean="0"/>
            </a:br>
            <a:endParaRPr b="1" sz="4000" lang="en-US" u="sng" smtClean="0"/>
          </a:p>
        </p:txBody>
      </p:sp>
      <p:sp>
        <p:nvSpPr>
          <p:cNvPr id="1049283" name="Rectangle 3"/>
          <p:cNvSpPr>
            <a:spLocks noGrp="1" noChangeArrowheads="1"/>
          </p:cNvSpPr>
          <p:nvPr>
            <p:ph idx="1"/>
          </p:nvPr>
        </p:nvSpPr>
        <p:spPr>
          <a:xfrm>
            <a:off x="838200" y="1600778"/>
            <a:ext cx="7848127" cy="4525935"/>
          </a:xfrm>
        </p:spPr>
        <p:txBody>
          <a:bodyPr>
            <a:normAutofit lnSpcReduction="10000"/>
          </a:bodyPr>
          <a:p>
            <a:pPr algn="l" eaLnBrk="1" hangingPunct="1" rtl="0">
              <a:lnSpc>
                <a:spcPct val="80000"/>
              </a:lnSpc>
              <a:buFont typeface="Wingdings" pitchFamily="10" charset="2"/>
              <a:buBlip>
                <a:blip xmlns:r="http://schemas.openxmlformats.org/officeDocument/2006/relationships" r:embed="rId1"/>
              </a:buBlip>
            </a:pPr>
            <a:r>
              <a:rPr b="1" dirty="0" sz="2800" lang="en-US" u="sng" smtClean="0"/>
              <a:t>Breastfeeding and psychotropic medications</a:t>
            </a:r>
            <a:r>
              <a:rPr dirty="0" sz="2800" lang="en-US" u="sng" smtClean="0"/>
              <a:t> </a:t>
            </a:r>
            <a:endParaRPr dirty="0" sz="2800" lang="en-US" smtClean="0"/>
          </a:p>
          <a:p>
            <a:pPr algn="l" eaLnBrk="1" hangingPunct="1" rtl="0">
              <a:lnSpc>
                <a:spcPct val="80000"/>
              </a:lnSpc>
              <a:buFont typeface="Wingdings" pitchFamily="10" charset="2"/>
              <a:buBlip>
                <a:blip xmlns:r="http://schemas.openxmlformats.org/officeDocument/2006/relationships" r:embed="rId1"/>
              </a:buBlip>
            </a:pPr>
            <a:r>
              <a:rPr dirty="0" sz="2800" lang="en-US" smtClean="0"/>
              <a:t>Women who plan to breastfeed must be informed that all psychotropic medications, including antidepressants, are secreted into breast milk. Concentrations in breast milk vary widely. </a:t>
            </a:r>
          </a:p>
          <a:p>
            <a:pPr algn="l" eaLnBrk="1" hangingPunct="1" rtl="0">
              <a:lnSpc>
                <a:spcPct val="80000"/>
              </a:lnSpc>
              <a:buFont typeface="Wingdings" pitchFamily="10" charset="2"/>
              <a:buBlip>
                <a:blip xmlns:r="http://schemas.openxmlformats.org/officeDocument/2006/relationships" r:embed="rId1"/>
              </a:buBlip>
            </a:pPr>
            <a:r>
              <a:rPr dirty="0" sz="2800" lang="en-US" smtClean="0"/>
              <a:t>Data on the use of </a:t>
            </a:r>
            <a:r>
              <a:rPr dirty="0" sz="2800" lang="en-US" err="1" smtClean="0"/>
              <a:t>tricyclic</a:t>
            </a:r>
            <a:r>
              <a:rPr dirty="0" sz="2800" lang="en-US" smtClean="0"/>
              <a:t> antidepressants, </a:t>
            </a:r>
            <a:r>
              <a:rPr dirty="0" sz="2800" lang="en-US" err="1" smtClean="0"/>
              <a:t>fluoxetine</a:t>
            </a:r>
            <a:r>
              <a:rPr dirty="0" sz="2800" lang="en-US" smtClean="0"/>
              <a:t>, </a:t>
            </a:r>
            <a:r>
              <a:rPr dirty="0" sz="2800" lang="en-US" err="1" smtClean="0"/>
              <a:t>sertraline</a:t>
            </a:r>
            <a:r>
              <a:rPr dirty="0" sz="2800" lang="en-US" smtClean="0"/>
              <a:t>, and </a:t>
            </a:r>
            <a:r>
              <a:rPr dirty="0" sz="2800" lang="en-US" err="1" smtClean="0"/>
              <a:t>paroxetine</a:t>
            </a:r>
            <a:r>
              <a:rPr dirty="0" sz="2800" lang="en-US" smtClean="0"/>
              <a:t> during breastfeeding are encouraging, and serum antidepressant levels in the nursing infant are either low or undetectable. Reports of toxicity in nursing infants are rare, although the long-term effects of exposure to trace amounts of medication are not known. </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726" name=""/>
        <p:cNvGrpSpPr/>
        <p:nvPr/>
      </p:nvGrpSpPr>
      <p:grpSpPr>
        <a:xfrm>
          <a:off x="0" y="0"/>
          <a:ext cx="0" cy="0"/>
          <a:chOff x="0" y="0"/>
          <a:chExt cx="0" cy="0"/>
        </a:xfrm>
      </p:grpSpPr>
      <p:sp>
        <p:nvSpPr>
          <p:cNvPr id="1049284"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285" name="Content Placeholder 2"/>
          <p:cNvSpPr>
            <a:spLocks noGrp="1"/>
          </p:cNvSpPr>
          <p:nvPr>
            <p:ph idx="1"/>
          </p:nvPr>
        </p:nvSpPr>
        <p:spPr>
          <a:xfrm>
            <a:off x="762000" y="1219200"/>
            <a:ext cx="7924327" cy="4907513"/>
          </a:xfrm>
        </p:spPr>
        <p:txBody>
          <a:bodyPr/>
          <a:p>
            <a:pPr algn="l" eaLnBrk="1" hangingPunct="1" rtl="0">
              <a:lnSpc>
                <a:spcPct val="80000"/>
              </a:lnSpc>
              <a:buFont typeface="Wingdings" pitchFamily="10" charset="2"/>
              <a:buBlip>
                <a:blip xmlns:r="http://schemas.openxmlformats.org/officeDocument/2006/relationships" r:embed="rId1"/>
              </a:buBlip>
            </a:pPr>
            <a:r>
              <a:rPr dirty="0" sz="3600" lang="en-US" smtClean="0"/>
              <a:t>Avoid breastfeeding in women treated with lithium because this agent is secreted at high levels in breast milk and may cause significant toxicity in the infant. </a:t>
            </a:r>
          </a:p>
          <a:p>
            <a:pPr algn="l" eaLnBrk="1" hangingPunct="1" rtl="0">
              <a:lnSpc>
                <a:spcPct val="80000"/>
              </a:lnSpc>
              <a:buFont typeface="Wingdings" pitchFamily="10" charset="2"/>
              <a:buBlip>
                <a:blip xmlns:r="http://schemas.openxmlformats.org/officeDocument/2006/relationships" r:embed="rId1"/>
              </a:buBlip>
            </a:pPr>
            <a:r>
              <a:rPr dirty="0" sz="3600" lang="en-US" smtClean="0"/>
              <a:t>Avoid breastfeeding in premature infants or in those with hepatic insufficiency who may have difficulty metabolizing medications present in breast milk. </a:t>
            </a:r>
          </a:p>
          <a:p>
            <a:pPr>
              <a:buFont typeface="Wingdings" pitchFamily="10" charset="2"/>
              <a:buBlip>
                <a:blip xmlns:r="http://schemas.openxmlformats.org/officeDocument/2006/relationships" r:embed="rId1"/>
              </a:buBlip>
            </a:pPr>
            <a:endParaRPr dirty="0" sz="3600" lang="en-US"/>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727" name=""/>
        <p:cNvGrpSpPr/>
        <p:nvPr/>
      </p:nvGrpSpPr>
      <p:grpSpPr>
        <a:xfrm>
          <a:off x="0" y="0"/>
          <a:ext cx="0" cy="0"/>
          <a:chOff x="0" y="0"/>
          <a:chExt cx="0" cy="0"/>
        </a:xfrm>
      </p:grpSpPr>
      <p:sp>
        <p:nvSpPr>
          <p:cNvPr id="1049286"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287" name="Content Placeholder 2"/>
          <p:cNvSpPr>
            <a:spLocks noGrp="1"/>
          </p:cNvSpPr>
          <p:nvPr>
            <p:ph idx="1"/>
          </p:nvPr>
        </p:nvSpPr>
        <p:spPr>
          <a:xfrm>
            <a:off x="914400" y="1600778"/>
            <a:ext cx="7771927" cy="4525935"/>
          </a:xfrm>
        </p:spPr>
        <p:txBody>
          <a:bodyPr/>
          <a:p>
            <a:pPr>
              <a:buFont typeface="Wingdings" pitchFamily="10" charset="2"/>
              <a:buBlip>
                <a:blip xmlns:r="http://schemas.openxmlformats.org/officeDocument/2006/relationships" r:embed="rId1"/>
              </a:buBlip>
            </a:pPr>
            <a:r>
              <a:rPr dirty="0" lang="en-US" smtClean="0"/>
              <a:t>Children of mothers with postpartum depression are more likely than children of </a:t>
            </a:r>
            <a:r>
              <a:rPr dirty="0" lang="en-US" err="1" smtClean="0"/>
              <a:t>nondepressed</a:t>
            </a:r>
            <a:r>
              <a:rPr dirty="0" lang="en-US" smtClean="0"/>
              <a:t> mothers to exhibit behavioral problems (</a:t>
            </a:r>
            <a:r>
              <a:rPr dirty="0" lang="en-US" err="1" smtClean="0"/>
              <a:t>eg</a:t>
            </a:r>
            <a:r>
              <a:rPr dirty="0" lang="en-US" smtClean="0"/>
              <a:t>, sleep and eating difficulties, temper tantrums, hyperactivity), delays in cognitive development, emotional and social </a:t>
            </a:r>
            <a:r>
              <a:rPr dirty="0" lang="en-US" err="1" smtClean="0"/>
              <a:t>dysregulation</a:t>
            </a:r>
            <a:r>
              <a:rPr dirty="0" lang="en-US" smtClean="0"/>
              <a:t>, and early onset of depressive illness.</a:t>
            </a:r>
          </a:p>
          <a:p>
            <a:pPr>
              <a:buFont typeface="Wingdings" pitchFamily="10" charset="2"/>
              <a:buBlip>
                <a:blip xmlns:r="http://schemas.openxmlformats.org/officeDocument/2006/relationships" r:embed="rId1"/>
              </a:buBlip>
            </a:pPr>
            <a:endParaRPr dirty="0"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410" name=""/>
        <p:cNvGrpSpPr/>
        <p:nvPr/>
      </p:nvGrpSpPr>
      <p:grpSpPr>
        <a:xfrm>
          <a:off x="0" y="0"/>
          <a:ext cx="0" cy="0"/>
          <a:chOff x="0" y="0"/>
          <a:chExt cx="0" cy="0"/>
        </a:xfrm>
      </p:grpSpPr>
      <p:sp>
        <p:nvSpPr>
          <p:cNvPr id="1048681" name="Title 1"/>
          <p:cNvSpPr>
            <a:spLocks noGrp="1"/>
          </p:cNvSpPr>
          <p:nvPr>
            <p:ph type="title"/>
          </p:nvPr>
        </p:nvSpPr>
        <p:spPr/>
        <p:txBody>
          <a:bodyPr/>
          <a:p>
            <a:r>
              <a:rPr b="1" dirty="0" i="1" lang="en-US" smtClean="0"/>
              <a:t>Signs and symptoms</a:t>
            </a:r>
            <a:endParaRPr b="1" dirty="0" i="1" lang="en-US"/>
          </a:p>
        </p:txBody>
      </p:sp>
      <p:sp>
        <p:nvSpPr>
          <p:cNvPr id="1048682" name="Content Placeholder 2"/>
          <p:cNvSpPr>
            <a:spLocks noGrp="1"/>
          </p:cNvSpPr>
          <p:nvPr>
            <p:ph idx="1"/>
          </p:nvPr>
        </p:nvSpPr>
        <p:spPr>
          <a:xfrm>
            <a:off x="838200" y="1600778"/>
            <a:ext cx="7848127" cy="4525935"/>
          </a:xfrm>
        </p:spPr>
        <p:txBody>
          <a:bodyPr>
            <a:normAutofit fontScale="96875" lnSpcReduction="10000"/>
          </a:bodyPr>
          <a:p>
            <a:pPr lvl="0"/>
            <a:r>
              <a:rPr dirty="0" lang="en-US"/>
              <a:t>Pallor of mucous membranes</a:t>
            </a:r>
          </a:p>
          <a:p>
            <a:pPr lvl="0"/>
            <a:r>
              <a:rPr dirty="0" lang="en-US"/>
              <a:t>Breathlessness</a:t>
            </a:r>
          </a:p>
          <a:p>
            <a:pPr lvl="0"/>
            <a:r>
              <a:rPr dirty="0" lang="en-US"/>
              <a:t>Dizziness</a:t>
            </a:r>
          </a:p>
          <a:p>
            <a:pPr lvl="0"/>
            <a:r>
              <a:rPr dirty="0" lang="en-US"/>
              <a:t>Fatigue and lethargy</a:t>
            </a:r>
          </a:p>
          <a:p>
            <a:pPr lvl="0"/>
            <a:r>
              <a:rPr dirty="0" lang="en-US"/>
              <a:t>Fainting attacks</a:t>
            </a:r>
          </a:p>
          <a:p>
            <a:pPr lvl="0"/>
            <a:r>
              <a:rPr dirty="0" lang="en-US"/>
              <a:t>Headaches due to lack of sufficient oxygen to brain cells</a:t>
            </a:r>
          </a:p>
          <a:p>
            <a:pPr lvl="0"/>
            <a:r>
              <a:rPr dirty="0" lang="en-US"/>
              <a:t>Anorexia and vomiting</a:t>
            </a:r>
          </a:p>
          <a:p>
            <a:pPr indent="0" marL="0">
              <a:buNone/>
            </a:pPr>
            <a:r>
              <a:rPr dirty="0" lang="en-US"/>
              <a:t> </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728" name=""/>
        <p:cNvGrpSpPr/>
        <p:nvPr/>
      </p:nvGrpSpPr>
      <p:grpSpPr>
        <a:xfrm>
          <a:off x="0" y="0"/>
          <a:ext cx="0" cy="0"/>
          <a:chOff x="0" y="0"/>
          <a:chExt cx="0" cy="0"/>
        </a:xfrm>
      </p:grpSpPr>
      <p:sp>
        <p:nvSpPr>
          <p:cNvPr id="1049288" name="Title 1"/>
          <p:cNvSpPr>
            <a:spLocks noGrp="1"/>
          </p:cNvSpPr>
          <p:nvPr>
            <p:ph type="title"/>
          </p:nvPr>
        </p:nvSpPr>
        <p:spPr/>
        <p:txBody>
          <a:bodyPr/>
          <a:p>
            <a:r>
              <a:rPr b="1" dirty="0" i="1" lang="en-US" smtClean="0"/>
              <a:t>Breast complications</a:t>
            </a:r>
            <a:endParaRPr b="1" dirty="0" i="1" lang="en-US"/>
          </a:p>
        </p:txBody>
      </p:sp>
      <p:sp>
        <p:nvSpPr>
          <p:cNvPr id="1049289" name="Content Placeholder 2"/>
          <p:cNvSpPr>
            <a:spLocks noGrp="1"/>
          </p:cNvSpPr>
          <p:nvPr>
            <p:ph idx="1"/>
          </p:nvPr>
        </p:nvSpPr>
        <p:spPr>
          <a:xfrm>
            <a:off x="990600" y="1600778"/>
            <a:ext cx="7695727" cy="4525935"/>
          </a:xfrm>
        </p:spPr>
        <p:txBody>
          <a:bodyPr>
            <a:normAutofit/>
          </a:bodyPr>
          <a:p>
            <a:pPr indent="0" marL="0">
              <a:buNone/>
            </a:pPr>
            <a:r>
              <a:rPr b="1" dirty="0" lang="en-US" smtClean="0"/>
              <a:t>Breast Engorgement; </a:t>
            </a:r>
            <a:r>
              <a:rPr dirty="0" lang="en-US" smtClean="0"/>
              <a:t>occurs </a:t>
            </a:r>
            <a:r>
              <a:rPr dirty="0" lang="en-US"/>
              <a:t>when there is congestion as well as over accumulation of milk </a:t>
            </a:r>
          </a:p>
          <a:p>
            <a:pPr indent="0" marL="0">
              <a:buNone/>
            </a:pPr>
            <a:r>
              <a:rPr b="1" dirty="0" lang="en-US"/>
              <a:t>Diagnosis </a:t>
            </a:r>
            <a:endParaRPr dirty="0" lang="en-US"/>
          </a:p>
          <a:p>
            <a:r>
              <a:rPr dirty="0" lang="en-US"/>
              <a:t>The breasts feel hard with distended vessels. They are also warm and tender. The areola may look </a:t>
            </a:r>
            <a:r>
              <a:rPr dirty="0" lang="en-US" err="1"/>
              <a:t>oedematous</a:t>
            </a:r>
            <a:r>
              <a:rPr dirty="0" lang="en-US"/>
              <a:t> </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729" name=""/>
        <p:cNvGrpSpPr/>
        <p:nvPr/>
      </p:nvGrpSpPr>
      <p:grpSpPr>
        <a:xfrm>
          <a:off x="0" y="0"/>
          <a:ext cx="0" cy="0"/>
          <a:chOff x="0" y="0"/>
          <a:chExt cx="0" cy="0"/>
        </a:xfrm>
      </p:grpSpPr>
      <p:sp>
        <p:nvSpPr>
          <p:cNvPr id="1049290" name="Title 1"/>
          <p:cNvSpPr>
            <a:spLocks noGrp="1"/>
          </p:cNvSpPr>
          <p:nvPr>
            <p:ph type="title"/>
          </p:nvPr>
        </p:nvSpPr>
        <p:spPr/>
        <p:txBody>
          <a:bodyPr/>
          <a:p>
            <a:r>
              <a:rPr b="1" dirty="0" i="1" lang="en-US"/>
              <a:t>Management</a:t>
            </a:r>
            <a:endParaRPr dirty="0" i="1" lang="en-US"/>
          </a:p>
        </p:txBody>
      </p:sp>
      <p:sp>
        <p:nvSpPr>
          <p:cNvPr id="1049291" name="Content Placeholder 2"/>
          <p:cNvSpPr>
            <a:spLocks noGrp="1"/>
          </p:cNvSpPr>
          <p:nvPr>
            <p:ph idx="1"/>
          </p:nvPr>
        </p:nvSpPr>
        <p:spPr>
          <a:xfrm>
            <a:off x="838200" y="1143000"/>
            <a:ext cx="7848127" cy="4983713"/>
          </a:xfrm>
        </p:spPr>
        <p:txBody>
          <a:bodyPr>
            <a:normAutofit fontScale="85000" lnSpcReduction="20000"/>
          </a:bodyPr>
          <a:p>
            <a:pPr indent="0" marL="0">
              <a:buNone/>
            </a:pPr>
            <a:r>
              <a:rPr b="1" dirty="0" lang="en-US" smtClean="0"/>
              <a:t>1</a:t>
            </a:r>
            <a:r>
              <a:rPr b="1" dirty="0" lang="en-US"/>
              <a:t>. Mother is breastfeeding: </a:t>
            </a:r>
            <a:endParaRPr dirty="0" lang="en-US"/>
          </a:p>
          <a:p>
            <a:r>
              <a:rPr dirty="0" lang="en-US"/>
              <a:t>If the baby is not able to suckle encourage the woman to express the milk </a:t>
            </a:r>
          </a:p>
          <a:p>
            <a:r>
              <a:rPr dirty="0" lang="en-US"/>
              <a:t>Encourage the woman to breastfeed more frequently, using both breasts at each feeding </a:t>
            </a:r>
          </a:p>
          <a:p>
            <a:r>
              <a:rPr dirty="0" lang="en-US"/>
              <a:t>Show the woman how to hold and attach baby to breast </a:t>
            </a:r>
          </a:p>
          <a:p>
            <a:r>
              <a:rPr dirty="0" lang="en-US"/>
              <a:t>Relief measures before breastfeeding may include: </a:t>
            </a:r>
          </a:p>
          <a:p>
            <a:r>
              <a:rPr dirty="0" lang="en-US"/>
              <a:t>Applying warm/ cold compresses to the breasts just before breastfeeding, or encourage the woman to take warm shower </a:t>
            </a:r>
          </a:p>
          <a:p>
            <a:r>
              <a:rPr dirty="0" lang="en-US"/>
              <a:t>Massage the woman’s neck and back </a:t>
            </a:r>
          </a:p>
          <a:p>
            <a:endParaRPr dirty="0" lang="en-US"/>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730" name=""/>
        <p:cNvGrpSpPr/>
        <p:nvPr/>
      </p:nvGrpSpPr>
      <p:grpSpPr>
        <a:xfrm>
          <a:off x="0" y="0"/>
          <a:ext cx="0" cy="0"/>
          <a:chOff x="0" y="0"/>
          <a:chExt cx="0" cy="0"/>
        </a:xfrm>
      </p:grpSpPr>
      <p:sp>
        <p:nvSpPr>
          <p:cNvPr id="1049292"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293" name="Content Placeholder 2"/>
          <p:cNvSpPr>
            <a:spLocks noGrp="1"/>
          </p:cNvSpPr>
          <p:nvPr>
            <p:ph idx="1"/>
          </p:nvPr>
        </p:nvSpPr>
        <p:spPr>
          <a:xfrm>
            <a:off x="838200" y="1219200"/>
            <a:ext cx="7848127" cy="4907513"/>
          </a:xfrm>
        </p:spPr>
        <p:txBody>
          <a:bodyPr>
            <a:normAutofit fontScale="85000" lnSpcReduction="20000"/>
          </a:bodyPr>
          <a:p>
            <a:endParaRPr dirty="0" lang="en-US"/>
          </a:p>
          <a:p>
            <a:r>
              <a:rPr dirty="0" lang="en-US"/>
              <a:t>Have the woman express some milk manually prior to breastfeeding and wet the nipple area with breast milk to help the baby latch properly and easily </a:t>
            </a:r>
          </a:p>
          <a:p>
            <a:r>
              <a:rPr dirty="0" lang="en-US"/>
              <a:t>Relief measures after feeding may include: </a:t>
            </a:r>
            <a:r>
              <a:rPr dirty="0" lang="en-US" smtClean="0"/>
              <a:t>Good </a:t>
            </a:r>
            <a:r>
              <a:rPr dirty="0" lang="en-US"/>
              <a:t>support to the breast with a binder or brassier but avoid tight ones </a:t>
            </a:r>
          </a:p>
          <a:p>
            <a:r>
              <a:rPr dirty="0" lang="en-US"/>
              <a:t>Apply cold/ warm compresses to the breast between feeding to reduce swelling and pain </a:t>
            </a:r>
          </a:p>
          <a:p>
            <a:r>
              <a:rPr dirty="0" lang="en-US"/>
              <a:t>Give analgesics e.g. </a:t>
            </a:r>
            <a:r>
              <a:rPr dirty="0" i="1" lang="en-US" err="1"/>
              <a:t>Paracetamol</a:t>
            </a:r>
            <a:r>
              <a:rPr dirty="0" i="1" lang="en-US"/>
              <a:t> </a:t>
            </a:r>
            <a:r>
              <a:rPr dirty="0" lang="en-US"/>
              <a:t>500mg orally as needed </a:t>
            </a:r>
          </a:p>
          <a:p>
            <a:r>
              <a:rPr dirty="0" lang="en-US"/>
              <a:t>Follow up 3 days after initiating management to ensure response </a:t>
            </a:r>
          </a:p>
          <a:p>
            <a:endParaRPr dirty="0" lang="en-US"/>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731" name=""/>
        <p:cNvGrpSpPr/>
        <p:nvPr/>
      </p:nvGrpSpPr>
      <p:grpSpPr>
        <a:xfrm>
          <a:off x="0" y="0"/>
          <a:ext cx="0" cy="0"/>
          <a:chOff x="0" y="0"/>
          <a:chExt cx="0" cy="0"/>
        </a:xfrm>
      </p:grpSpPr>
      <p:sp>
        <p:nvSpPr>
          <p:cNvPr id="1049294"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295" name="Content Placeholder 2"/>
          <p:cNvSpPr>
            <a:spLocks noGrp="1"/>
          </p:cNvSpPr>
          <p:nvPr>
            <p:ph idx="1"/>
          </p:nvPr>
        </p:nvSpPr>
        <p:spPr>
          <a:xfrm>
            <a:off x="838200" y="1295400"/>
            <a:ext cx="7848127" cy="4831313"/>
          </a:xfrm>
        </p:spPr>
        <p:txBody>
          <a:bodyPr>
            <a:normAutofit fontScale="77500" lnSpcReduction="20000"/>
          </a:bodyPr>
          <a:p>
            <a:pPr indent="0" marL="0">
              <a:buNone/>
            </a:pPr>
            <a:r>
              <a:rPr b="1" dirty="0" lang="en-US" smtClean="0"/>
              <a:t>2</a:t>
            </a:r>
            <a:r>
              <a:rPr b="1" dirty="0" lang="en-US"/>
              <a:t>. Mother is not breastfeeding: </a:t>
            </a:r>
            <a:endParaRPr dirty="0" lang="en-US"/>
          </a:p>
          <a:p>
            <a:r>
              <a:rPr dirty="0" lang="en-US"/>
              <a:t>Support breasts with binder or brassiere to reduce swelling and pain </a:t>
            </a:r>
          </a:p>
          <a:p>
            <a:r>
              <a:rPr dirty="0" lang="en-US"/>
              <a:t>Apply cold/warm compresses to the breasts to reduce swelling and pain </a:t>
            </a:r>
          </a:p>
          <a:p>
            <a:r>
              <a:rPr dirty="0" lang="en-US"/>
              <a:t>Express enough milk to relieve pain but avoid complete emptying as this will reduce milk production. Let her gradually reduce volume expressed </a:t>
            </a:r>
          </a:p>
          <a:p>
            <a:r>
              <a:rPr dirty="0" lang="en-US"/>
              <a:t>Give analgesic e.g. </a:t>
            </a:r>
            <a:r>
              <a:rPr dirty="0" i="1" lang="en-US" err="1"/>
              <a:t>paracetamol</a:t>
            </a:r>
            <a:r>
              <a:rPr dirty="0" i="1" lang="en-US"/>
              <a:t> </a:t>
            </a:r>
            <a:r>
              <a:rPr dirty="0" lang="en-US"/>
              <a:t>500mg orally when needed </a:t>
            </a:r>
          </a:p>
          <a:p>
            <a:r>
              <a:rPr dirty="0" lang="en-US"/>
              <a:t>Review /Follow up 3 days after initiating treatment to ensure response </a:t>
            </a:r>
          </a:p>
          <a:p>
            <a:r>
              <a:rPr dirty="0" lang="en-US"/>
              <a:t>Advise to seek care if breasts become painful, swollen and red, or if she feels ill or her temperature is &gt; 38ºC </a:t>
            </a:r>
          </a:p>
          <a:p>
            <a:endParaRPr dirty="0" lang="en-US"/>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732" name=""/>
        <p:cNvGrpSpPr/>
        <p:nvPr/>
      </p:nvGrpSpPr>
      <p:grpSpPr>
        <a:xfrm>
          <a:off x="0" y="0"/>
          <a:ext cx="0" cy="0"/>
          <a:chOff x="0" y="0"/>
          <a:chExt cx="0" cy="0"/>
        </a:xfrm>
      </p:grpSpPr>
      <p:sp>
        <p:nvSpPr>
          <p:cNvPr id="1049296" name="Title 1"/>
          <p:cNvSpPr>
            <a:spLocks noGrp="1"/>
          </p:cNvSpPr>
          <p:nvPr>
            <p:ph type="title"/>
          </p:nvPr>
        </p:nvSpPr>
        <p:spPr>
          <a:xfrm>
            <a:off x="457678" y="274954"/>
            <a:ext cx="8228649" cy="868046"/>
          </a:xfrm>
        </p:spPr>
        <p:txBody>
          <a:bodyPr/>
          <a:p>
            <a:r>
              <a:rPr b="1" dirty="0" i="1" lang="en-US"/>
              <a:t>Sore or cracked nipples</a:t>
            </a:r>
            <a:endParaRPr dirty="0" i="1" lang="en-US"/>
          </a:p>
        </p:txBody>
      </p:sp>
      <p:sp>
        <p:nvSpPr>
          <p:cNvPr id="1049297" name="Content Placeholder 2"/>
          <p:cNvSpPr>
            <a:spLocks noGrp="1"/>
          </p:cNvSpPr>
          <p:nvPr>
            <p:ph idx="1"/>
          </p:nvPr>
        </p:nvSpPr>
        <p:spPr>
          <a:xfrm>
            <a:off x="838200" y="1066800"/>
            <a:ext cx="7848127" cy="5059913"/>
          </a:xfrm>
        </p:spPr>
        <p:txBody>
          <a:bodyPr>
            <a:normAutofit fontScale="62500" lnSpcReduction="20000"/>
          </a:bodyPr>
          <a:p>
            <a:pPr indent="0" marL="0">
              <a:buNone/>
            </a:pPr>
            <a:r>
              <a:rPr dirty="0" lang="en-US"/>
              <a:t>Sore nipples are caused by either the loss of the epithelium cover on a big area of the nipple or a deep, small, painful crack at either the tip or base of the nipple. </a:t>
            </a:r>
            <a:endParaRPr dirty="0" lang="en-US" smtClean="0"/>
          </a:p>
          <a:p>
            <a:pPr indent="0" marL="0">
              <a:buNone/>
            </a:pPr>
            <a:r>
              <a:rPr b="1" dirty="0" lang="en-US" smtClean="0"/>
              <a:t>Diagnosis </a:t>
            </a:r>
            <a:endParaRPr dirty="0" lang="en-US"/>
          </a:p>
          <a:p>
            <a:r>
              <a:rPr dirty="0" lang="en-US"/>
              <a:t>Mother reports pain on breastfeeding </a:t>
            </a:r>
          </a:p>
          <a:p>
            <a:r>
              <a:rPr dirty="0" lang="en-US"/>
              <a:t>Cracks may be seen on nipples </a:t>
            </a:r>
          </a:p>
          <a:p>
            <a:endParaRPr dirty="0" lang="en-US"/>
          </a:p>
          <a:p>
            <a:r>
              <a:rPr b="1" dirty="0" lang="en-US"/>
              <a:t>Management </a:t>
            </a:r>
            <a:endParaRPr dirty="0" lang="en-US"/>
          </a:p>
          <a:p>
            <a:r>
              <a:rPr dirty="0" lang="en-US"/>
              <a:t>Counsel on personal hygiene and how to keep the nipples clean </a:t>
            </a:r>
          </a:p>
          <a:p>
            <a:r>
              <a:rPr dirty="0" lang="en-US"/>
              <a:t>Express the milk from the affected breast to prevent engorgement </a:t>
            </a:r>
          </a:p>
          <a:p>
            <a:r>
              <a:rPr dirty="0" lang="en-US"/>
              <a:t>Show mother how to position and attach baby </a:t>
            </a:r>
          </a:p>
          <a:p>
            <a:r>
              <a:rPr dirty="0" lang="en-US"/>
              <a:t>Apply milk on the cracks and encourage exposure to air or sunshine if possible </a:t>
            </a:r>
          </a:p>
          <a:p>
            <a:r>
              <a:rPr dirty="0" lang="en-US"/>
              <a:t>Continue breastfeeding both breasts </a:t>
            </a:r>
          </a:p>
          <a:p>
            <a:r>
              <a:rPr dirty="0" lang="en-US"/>
              <a:t>Check for oral thrush in baby </a:t>
            </a:r>
          </a:p>
          <a:p>
            <a:endParaRPr dirty="0" lang="en-US"/>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733" name=""/>
        <p:cNvGrpSpPr/>
        <p:nvPr/>
      </p:nvGrpSpPr>
      <p:grpSpPr>
        <a:xfrm>
          <a:off x="0" y="0"/>
          <a:ext cx="0" cy="0"/>
          <a:chOff x="0" y="0"/>
          <a:chExt cx="0" cy="0"/>
        </a:xfrm>
      </p:grpSpPr>
      <p:sp>
        <p:nvSpPr>
          <p:cNvPr id="1049298" name="Title 1"/>
          <p:cNvSpPr>
            <a:spLocks noGrp="1"/>
          </p:cNvSpPr>
          <p:nvPr>
            <p:ph type="title"/>
          </p:nvPr>
        </p:nvSpPr>
        <p:spPr/>
        <p:txBody>
          <a:bodyPr>
            <a:normAutofit/>
          </a:bodyPr>
          <a:p>
            <a:r>
              <a:rPr b="1" dirty="0" i="1" lang="en-US" smtClean="0"/>
              <a:t> </a:t>
            </a:r>
            <a:r>
              <a:rPr b="1" dirty="0" i="1" lang="en-US"/>
              <a:t>Mastitis</a:t>
            </a:r>
            <a:endParaRPr dirty="0" i="1" lang="en-US"/>
          </a:p>
        </p:txBody>
      </p:sp>
      <p:sp>
        <p:nvSpPr>
          <p:cNvPr id="1049299" name="Content Placeholder 2"/>
          <p:cNvSpPr>
            <a:spLocks noGrp="1"/>
          </p:cNvSpPr>
          <p:nvPr>
            <p:ph idx="1"/>
          </p:nvPr>
        </p:nvSpPr>
        <p:spPr>
          <a:xfrm>
            <a:off x="762000" y="1143000"/>
            <a:ext cx="7924327" cy="4983713"/>
          </a:xfrm>
        </p:spPr>
        <p:txBody>
          <a:bodyPr>
            <a:normAutofit fontScale="92500" lnSpcReduction="10000"/>
          </a:bodyPr>
          <a:p>
            <a:pPr indent="0" marL="0">
              <a:buNone/>
            </a:pPr>
            <a:r>
              <a:rPr b="1" dirty="0" lang="en-US"/>
              <a:t>Definition; </a:t>
            </a:r>
            <a:r>
              <a:rPr dirty="0" lang="en-US"/>
              <a:t>inflammation of the breast. </a:t>
            </a:r>
            <a:endParaRPr dirty="0" lang="en-US" smtClean="0"/>
          </a:p>
          <a:p>
            <a:pPr indent="0" marL="0">
              <a:buNone/>
            </a:pPr>
            <a:r>
              <a:rPr b="1" dirty="0" i="1" lang="en-US" smtClean="0"/>
              <a:t>CAUSATIVE </a:t>
            </a:r>
            <a:r>
              <a:rPr b="1" dirty="0" i="1" lang="en-US" err="1" smtClean="0"/>
              <a:t>ORGANISM;</a:t>
            </a:r>
            <a:r>
              <a:rPr dirty="0" lang="en-US" err="1" smtClean="0"/>
              <a:t>haemolytic</a:t>
            </a:r>
            <a:r>
              <a:rPr dirty="0" lang="en-US" smtClean="0"/>
              <a:t> </a:t>
            </a:r>
            <a:r>
              <a:rPr dirty="0" lang="en-US"/>
              <a:t>streptococcus organisms and staphylococcus </a:t>
            </a:r>
            <a:r>
              <a:rPr dirty="0" lang="en-US" err="1"/>
              <a:t>aureus</a:t>
            </a:r>
            <a:r>
              <a:rPr dirty="0" lang="en-US"/>
              <a:t>. The usual route for transmission of organisms to the mother’s breast is from the:</a:t>
            </a:r>
          </a:p>
          <a:p>
            <a:pPr lvl="0"/>
            <a:r>
              <a:rPr dirty="0" lang="en-US" err="1"/>
              <a:t>Nasopharynx</a:t>
            </a:r>
            <a:r>
              <a:rPr dirty="0" lang="en-US"/>
              <a:t> of her infant</a:t>
            </a:r>
          </a:p>
          <a:p>
            <a:pPr lvl="0"/>
            <a:r>
              <a:rPr dirty="0" lang="en-US"/>
              <a:t>The patient’s hands</a:t>
            </a:r>
          </a:p>
          <a:p>
            <a:pPr lvl="0"/>
            <a:r>
              <a:rPr dirty="0" lang="en-US"/>
              <a:t>Nursery personnel in contact with the infant</a:t>
            </a:r>
          </a:p>
          <a:p>
            <a:pPr lvl="0"/>
            <a:r>
              <a:rPr dirty="0" lang="en-US"/>
              <a:t>Skin infection of the baby</a:t>
            </a:r>
          </a:p>
          <a:p>
            <a:pPr lvl="0"/>
            <a:r>
              <a:rPr dirty="0" lang="en-US"/>
              <a:t>The umbilical cord</a:t>
            </a:r>
          </a:p>
          <a:p>
            <a:endParaRPr dirty="0" lang="en-US"/>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734" name=""/>
        <p:cNvGrpSpPr/>
        <p:nvPr/>
      </p:nvGrpSpPr>
      <p:grpSpPr>
        <a:xfrm>
          <a:off x="0" y="0"/>
          <a:ext cx="0" cy="0"/>
          <a:chOff x="0" y="0"/>
          <a:chExt cx="0" cy="0"/>
        </a:xfrm>
      </p:grpSpPr>
      <p:sp>
        <p:nvSpPr>
          <p:cNvPr id="1049300" name="Title 1"/>
          <p:cNvSpPr>
            <a:spLocks noGrp="1"/>
          </p:cNvSpPr>
          <p:nvPr>
            <p:ph type="title"/>
          </p:nvPr>
        </p:nvSpPr>
        <p:spPr/>
        <p:txBody>
          <a:bodyPr/>
          <a:p>
            <a:r>
              <a:rPr b="1" dirty="0" i="1" lang="en-US" smtClean="0"/>
              <a:t>Signs and symptoms</a:t>
            </a:r>
            <a:endParaRPr b="1" dirty="0" i="1" lang="en-US"/>
          </a:p>
        </p:txBody>
      </p:sp>
      <p:sp>
        <p:nvSpPr>
          <p:cNvPr id="1049301" name="Content Placeholder 2"/>
          <p:cNvSpPr>
            <a:spLocks noGrp="1"/>
          </p:cNvSpPr>
          <p:nvPr>
            <p:ph idx="1"/>
          </p:nvPr>
        </p:nvSpPr>
        <p:spPr>
          <a:xfrm>
            <a:off x="990600" y="1219200"/>
            <a:ext cx="7695727" cy="4907513"/>
          </a:xfrm>
        </p:spPr>
        <p:txBody>
          <a:bodyPr>
            <a:normAutofit fontScale="77500" lnSpcReduction="20000"/>
          </a:bodyPr>
          <a:p>
            <a:r>
              <a:rPr dirty="0" lang="en-US" smtClean="0"/>
              <a:t>acute </a:t>
            </a:r>
            <a:r>
              <a:rPr dirty="0" lang="en-US"/>
              <a:t>pain and tenderness in </a:t>
            </a:r>
            <a:r>
              <a:rPr dirty="0" lang="en-US" smtClean="0"/>
              <a:t>the </a:t>
            </a:r>
            <a:r>
              <a:rPr dirty="0" lang="en-US"/>
              <a:t>breast</a:t>
            </a:r>
          </a:p>
          <a:p>
            <a:pPr lvl="0"/>
            <a:r>
              <a:rPr dirty="0" lang="en-US"/>
              <a:t>General malaise </a:t>
            </a:r>
            <a:r>
              <a:rPr dirty="0" lang="en-US" err="1"/>
              <a:t>characterised</a:t>
            </a:r>
            <a:r>
              <a:rPr dirty="0" lang="en-US"/>
              <a:t> by a chilly sensation,</a:t>
            </a:r>
            <a:br>
              <a:rPr dirty="0" lang="en-US"/>
            </a:br>
            <a:r>
              <a:rPr dirty="0" lang="en-US"/>
              <a:t>followed by rise of temperature to 40°C with increased </a:t>
            </a:r>
            <a:br>
              <a:rPr dirty="0" lang="en-US"/>
            </a:br>
            <a:r>
              <a:rPr dirty="0" lang="en-US"/>
              <a:t>pulse rate</a:t>
            </a:r>
          </a:p>
          <a:p>
            <a:pPr lvl="0"/>
            <a:r>
              <a:rPr dirty="0" lang="en-US"/>
              <a:t>On inspection, the breast appears reddened and hard</a:t>
            </a:r>
          </a:p>
          <a:p>
            <a:pPr lvl="0"/>
            <a:r>
              <a:rPr dirty="0" lang="en-US"/>
              <a:t>The inflammation may be </a:t>
            </a:r>
            <a:r>
              <a:rPr dirty="0" lang="en-US" err="1"/>
              <a:t>generalised</a:t>
            </a:r>
            <a:r>
              <a:rPr dirty="0" lang="en-US"/>
              <a:t>, confined to a lobe </a:t>
            </a:r>
            <a:r>
              <a:rPr dirty="0" lang="en-US" smtClean="0"/>
              <a:t>or </a:t>
            </a:r>
            <a:r>
              <a:rPr dirty="0" lang="en-US"/>
              <a:t>a local area</a:t>
            </a:r>
          </a:p>
          <a:p>
            <a:pPr lvl="0"/>
            <a:r>
              <a:rPr dirty="0" lang="en-US"/>
              <a:t>There are indurations, tenderness and erythema of the involved area</a:t>
            </a:r>
          </a:p>
          <a:p>
            <a:pPr lvl="0"/>
            <a:r>
              <a:rPr dirty="0" lang="en-US"/>
              <a:t>Mastitis is usually unilateral, in advanced cases there </a:t>
            </a:r>
            <a:br>
              <a:rPr dirty="0" lang="en-US"/>
            </a:br>
            <a:r>
              <a:rPr dirty="0" lang="en-US"/>
              <a:t>maybe local abscess formation</a:t>
            </a:r>
          </a:p>
          <a:p>
            <a:endParaRPr dirty="0" lang="en-US"/>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735" name=""/>
        <p:cNvGrpSpPr/>
        <p:nvPr/>
      </p:nvGrpSpPr>
      <p:grpSpPr>
        <a:xfrm>
          <a:off x="0" y="0"/>
          <a:ext cx="0" cy="0"/>
          <a:chOff x="0" y="0"/>
          <a:chExt cx="0" cy="0"/>
        </a:xfrm>
      </p:grpSpPr>
      <p:sp>
        <p:nvSpPr>
          <p:cNvPr id="1049302" name="Title 1"/>
          <p:cNvSpPr>
            <a:spLocks noGrp="1"/>
          </p:cNvSpPr>
          <p:nvPr>
            <p:ph type="title"/>
          </p:nvPr>
        </p:nvSpPr>
        <p:spPr/>
        <p:txBody>
          <a:bodyPr/>
          <a:p>
            <a:r>
              <a:rPr b="1" dirty="0" i="1" lang="en-US"/>
              <a:t>Management</a:t>
            </a:r>
            <a:endParaRPr dirty="0" i="1" lang="en-US"/>
          </a:p>
        </p:txBody>
      </p:sp>
      <p:sp>
        <p:nvSpPr>
          <p:cNvPr id="1049303" name="Content Placeholder 2"/>
          <p:cNvSpPr>
            <a:spLocks noGrp="1"/>
          </p:cNvSpPr>
          <p:nvPr>
            <p:ph idx="1"/>
          </p:nvPr>
        </p:nvSpPr>
        <p:spPr>
          <a:xfrm>
            <a:off x="838200" y="1295400"/>
            <a:ext cx="7848127" cy="4831313"/>
          </a:xfrm>
        </p:spPr>
        <p:txBody>
          <a:bodyPr>
            <a:normAutofit fontScale="85000" lnSpcReduction="20000"/>
          </a:bodyPr>
          <a:p>
            <a:r>
              <a:rPr dirty="0" lang="en-US" smtClean="0"/>
              <a:t>Treat </a:t>
            </a:r>
            <a:r>
              <a:rPr dirty="0" lang="en-US"/>
              <a:t>with antibiotics e.g. </a:t>
            </a:r>
            <a:r>
              <a:rPr dirty="0" lang="en-US" err="1"/>
              <a:t>Cloxacillin</a:t>
            </a:r>
            <a:r>
              <a:rPr dirty="0" lang="en-US"/>
              <a:t> 500mg every six hours for 5-10 days Or Erythromycin 500mg every six hours for 5 – 10 days </a:t>
            </a:r>
          </a:p>
          <a:p>
            <a:r>
              <a:rPr dirty="0" lang="en-US"/>
              <a:t>Analgesics e.g. </a:t>
            </a:r>
            <a:r>
              <a:rPr dirty="0" lang="en-US" err="1"/>
              <a:t>Paracetamol</a:t>
            </a:r>
            <a:r>
              <a:rPr dirty="0" lang="en-US"/>
              <a:t> 500mg orally as needed </a:t>
            </a:r>
          </a:p>
          <a:p>
            <a:r>
              <a:rPr dirty="0" lang="en-US"/>
              <a:t>Encourage the woman to: </a:t>
            </a:r>
          </a:p>
          <a:p>
            <a:r>
              <a:rPr dirty="0" lang="en-US"/>
              <a:t>Continue breastfeeding on the unaffected side </a:t>
            </a:r>
          </a:p>
          <a:p>
            <a:r>
              <a:rPr dirty="0" lang="en-US"/>
              <a:t>Support breast with brassiere </a:t>
            </a:r>
          </a:p>
          <a:p>
            <a:r>
              <a:rPr dirty="0" lang="en-US"/>
              <a:t>Apply cold/ warm compresses to the breast between feeds to reduce swelling and pain </a:t>
            </a:r>
          </a:p>
          <a:p>
            <a:r>
              <a:rPr dirty="0" lang="en-US"/>
              <a:t>Express the milk from affected side several times a day and discard </a:t>
            </a:r>
          </a:p>
          <a:p>
            <a:r>
              <a:rPr dirty="0" lang="en-US"/>
              <a:t>Follow up three days later to ensure response.</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736" name=""/>
        <p:cNvGrpSpPr/>
        <p:nvPr/>
      </p:nvGrpSpPr>
      <p:grpSpPr>
        <a:xfrm>
          <a:off x="0" y="0"/>
          <a:ext cx="0" cy="0"/>
          <a:chOff x="0" y="0"/>
          <a:chExt cx="0" cy="0"/>
        </a:xfrm>
      </p:grpSpPr>
      <p:sp>
        <p:nvSpPr>
          <p:cNvPr id="1049304" name="Title 1"/>
          <p:cNvSpPr>
            <a:spLocks noGrp="1"/>
          </p:cNvSpPr>
          <p:nvPr>
            <p:ph type="title"/>
          </p:nvPr>
        </p:nvSpPr>
        <p:spPr/>
        <p:txBody>
          <a:bodyPr/>
          <a:p>
            <a:r>
              <a:rPr b="1" dirty="0" i="1" lang="en-US"/>
              <a:t>Breast Abscess</a:t>
            </a:r>
            <a:endParaRPr dirty="0" i="1" lang="en-US"/>
          </a:p>
        </p:txBody>
      </p:sp>
      <p:sp>
        <p:nvSpPr>
          <p:cNvPr id="1049305" name="Content Placeholder 2"/>
          <p:cNvSpPr>
            <a:spLocks noGrp="1"/>
          </p:cNvSpPr>
          <p:nvPr>
            <p:ph idx="1"/>
          </p:nvPr>
        </p:nvSpPr>
        <p:spPr>
          <a:xfrm>
            <a:off x="914400" y="1143000"/>
            <a:ext cx="7771927" cy="4983713"/>
          </a:xfrm>
        </p:spPr>
        <p:txBody>
          <a:bodyPr>
            <a:normAutofit fontScale="77500" lnSpcReduction="20000"/>
          </a:bodyPr>
          <a:p>
            <a:pPr indent="0" marL="0">
              <a:buNone/>
            </a:pPr>
            <a:r>
              <a:rPr b="1" dirty="0" lang="en-US" smtClean="0"/>
              <a:t>Definition; </a:t>
            </a:r>
            <a:r>
              <a:rPr dirty="0" lang="en-US" smtClean="0"/>
              <a:t>localized </a:t>
            </a:r>
            <a:r>
              <a:rPr dirty="0" lang="en-US"/>
              <a:t>collection of pus in the breast. </a:t>
            </a:r>
          </a:p>
          <a:p>
            <a:pPr indent="0" marL="0">
              <a:buNone/>
            </a:pPr>
            <a:r>
              <a:rPr b="1" dirty="0" lang="en-US"/>
              <a:t>Management </a:t>
            </a:r>
            <a:endParaRPr dirty="0" lang="en-US"/>
          </a:p>
          <a:p>
            <a:r>
              <a:rPr dirty="0" lang="en-US"/>
              <a:t>Treat with antibiotics as in mastitis </a:t>
            </a:r>
          </a:p>
          <a:p>
            <a:r>
              <a:rPr dirty="0" lang="en-US"/>
              <a:t>Drain the abscess </a:t>
            </a:r>
          </a:p>
          <a:p>
            <a:r>
              <a:rPr dirty="0" lang="en-US"/>
              <a:t>General </a:t>
            </a:r>
            <a:r>
              <a:rPr dirty="0" lang="en-US" err="1"/>
              <a:t>anaesthesia</a:t>
            </a:r>
            <a:r>
              <a:rPr dirty="0" lang="en-US"/>
              <a:t> e.g. Ketamine is usually required; you may also use Local </a:t>
            </a:r>
            <a:r>
              <a:rPr dirty="0" lang="en-US" err="1"/>
              <a:t>anaesthetic</a:t>
            </a:r>
            <a:r>
              <a:rPr dirty="0" lang="en-US"/>
              <a:t> </a:t>
            </a:r>
            <a:r>
              <a:rPr dirty="0" lang="en-US" smtClean="0"/>
              <a:t>spray</a:t>
            </a:r>
          </a:p>
          <a:p>
            <a:r>
              <a:rPr dirty="0" lang="en-US" smtClean="0"/>
              <a:t>Make </a:t>
            </a:r>
            <a:r>
              <a:rPr dirty="0" lang="en-US"/>
              <a:t>the incision radially extending from near the alveolar margin towards the periphery of the breast to avoid injury to the milk ducts </a:t>
            </a:r>
          </a:p>
          <a:p>
            <a:r>
              <a:rPr dirty="0" lang="en-US"/>
              <a:t>Wearing sterile gloves and use a finger or tissue forceps to break up the pockets of pus </a:t>
            </a:r>
          </a:p>
          <a:p>
            <a:r>
              <a:rPr dirty="0" lang="en-US"/>
              <a:t>After draining the pus loosely pack the cavity with gauze </a:t>
            </a:r>
          </a:p>
          <a:p>
            <a:pPr indent="0" marL="0">
              <a:buNone/>
            </a:pPr>
            <a:r>
              <a:rPr dirty="0" lang="en-US" smtClean="0"/>
              <a:t> </a:t>
            </a:r>
            <a:endParaRPr dirty="0" lang="en-US"/>
          </a:p>
          <a:p>
            <a:endParaRPr dirty="0" lang="en-US"/>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737" name=""/>
        <p:cNvGrpSpPr/>
        <p:nvPr/>
      </p:nvGrpSpPr>
      <p:grpSpPr>
        <a:xfrm>
          <a:off x="0" y="0"/>
          <a:ext cx="0" cy="0"/>
          <a:chOff x="0" y="0"/>
          <a:chExt cx="0" cy="0"/>
        </a:xfrm>
      </p:grpSpPr>
      <p:sp>
        <p:nvSpPr>
          <p:cNvPr id="1049306"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307" name="Content Placeholder 2"/>
          <p:cNvSpPr>
            <a:spLocks noGrp="1"/>
          </p:cNvSpPr>
          <p:nvPr>
            <p:ph idx="1"/>
          </p:nvPr>
        </p:nvSpPr>
        <p:spPr>
          <a:xfrm>
            <a:off x="914400" y="1219200"/>
            <a:ext cx="7771927" cy="4907513"/>
          </a:xfrm>
        </p:spPr>
        <p:txBody>
          <a:bodyPr>
            <a:normAutofit fontScale="62500" lnSpcReduction="20000"/>
          </a:bodyPr>
          <a:p>
            <a:r>
              <a:rPr dirty="0" lang="en-US"/>
              <a:t>Remove the gauze pack after 24 hours and replace it with a small gauze pack </a:t>
            </a:r>
          </a:p>
          <a:p>
            <a:r>
              <a:rPr dirty="0" lang="en-US"/>
              <a:t>If there is still pus in the cavity place a small gauze pack in the cavity and bring the edge </a:t>
            </a:r>
            <a:r>
              <a:rPr dirty="0" lang="en-US" smtClean="0"/>
              <a:t>out</a:t>
            </a:r>
            <a:endParaRPr dirty="0" lang="en-US"/>
          </a:p>
          <a:p>
            <a:r>
              <a:rPr dirty="0" lang="en-US"/>
              <a:t>through the wound as a wick to facilitate drainage of any remaining pus </a:t>
            </a:r>
          </a:p>
          <a:p>
            <a:pPr indent="0" marL="0">
              <a:buNone/>
            </a:pPr>
            <a:r>
              <a:rPr dirty="0" lang="en-US"/>
              <a:t>Encourage the woman to: </a:t>
            </a:r>
          </a:p>
          <a:p>
            <a:r>
              <a:rPr dirty="0" lang="en-US"/>
              <a:t>Continue breastfeeding even when there is a collection of pus </a:t>
            </a:r>
          </a:p>
          <a:p>
            <a:r>
              <a:rPr dirty="0" lang="en-US"/>
              <a:t>Support breast with a binder or brassiere </a:t>
            </a:r>
          </a:p>
          <a:p>
            <a:r>
              <a:rPr dirty="0" lang="en-US"/>
              <a:t>Apply cold/ warm compresses to the breast between feeds to reduce swelling and pain </a:t>
            </a:r>
          </a:p>
          <a:p>
            <a:r>
              <a:rPr dirty="0" lang="en-US"/>
              <a:t>Give analgesics e.g. </a:t>
            </a:r>
            <a:r>
              <a:rPr dirty="0" lang="en-US" err="1"/>
              <a:t>Paracetamol</a:t>
            </a:r>
            <a:r>
              <a:rPr dirty="0" lang="en-US"/>
              <a:t> 500mg orally 8hrly for 7 days </a:t>
            </a:r>
          </a:p>
          <a:p>
            <a:r>
              <a:rPr dirty="0" lang="en-US"/>
              <a:t>Follow up 3 days after initiating management to ensure response </a:t>
            </a:r>
          </a:p>
          <a:p>
            <a:r>
              <a:rPr dirty="0" lang="en-US"/>
              <a:t>Educate the mothers on the importance of emptying the breasts </a:t>
            </a:r>
          </a:p>
          <a:p>
            <a:endParaRPr dirty="0"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411" name=""/>
        <p:cNvGrpSpPr/>
        <p:nvPr/>
      </p:nvGrpSpPr>
      <p:grpSpPr>
        <a:xfrm>
          <a:off x="0" y="0"/>
          <a:ext cx="0" cy="0"/>
          <a:chOff x="0" y="0"/>
          <a:chExt cx="0" cy="0"/>
        </a:xfrm>
      </p:grpSpPr>
      <p:sp>
        <p:nvSpPr>
          <p:cNvPr id="1048683" name="Title 1"/>
          <p:cNvSpPr>
            <a:spLocks noGrp="1"/>
          </p:cNvSpPr>
          <p:nvPr>
            <p:ph type="title"/>
          </p:nvPr>
        </p:nvSpPr>
        <p:spPr/>
        <p:txBody>
          <a:bodyPr/>
          <a:p>
            <a:pPr indent="0" marL="0"/>
            <a:r>
              <a:rPr b="1" dirty="0" lang="en-US"/>
              <a:t>Effects of </a:t>
            </a:r>
            <a:r>
              <a:rPr b="1" dirty="0" lang="en-US" err="1"/>
              <a:t>anaemia</a:t>
            </a:r>
            <a:r>
              <a:rPr b="1" dirty="0" lang="en-US"/>
              <a:t> in pregnancy </a:t>
            </a:r>
            <a:endParaRPr dirty="0" lang="en-US"/>
          </a:p>
        </p:txBody>
      </p:sp>
      <p:sp>
        <p:nvSpPr>
          <p:cNvPr id="1048684" name="Content Placeholder 2"/>
          <p:cNvSpPr>
            <a:spLocks noGrp="1"/>
          </p:cNvSpPr>
          <p:nvPr>
            <p:ph idx="1"/>
          </p:nvPr>
        </p:nvSpPr>
        <p:spPr>
          <a:xfrm>
            <a:off x="685800" y="1143000"/>
            <a:ext cx="8000527" cy="4983713"/>
          </a:xfrm>
        </p:spPr>
        <p:txBody>
          <a:bodyPr/>
          <a:p>
            <a:pPr indent="0" marL="0">
              <a:buNone/>
            </a:pPr>
            <a:endParaRPr dirty="0" sz="2400" lang="en-US" smtClean="0"/>
          </a:p>
          <a:p>
            <a:r>
              <a:rPr b="1" dirty="0" sz="2400" i="1" lang="en-US" smtClean="0"/>
              <a:t>Maternal effects;</a:t>
            </a:r>
          </a:p>
          <a:p>
            <a:endParaRPr dirty="0" lang="en-US"/>
          </a:p>
        </p:txBody>
      </p:sp>
      <p:pic>
        <p:nvPicPr>
          <p:cNvPr id="2097158" name="Picture 2"/>
          <p:cNvPicPr>
            <a:picLocks noChangeAspect="1" noChangeArrowheads="1"/>
          </p:cNvPicPr>
          <p:nvPr/>
        </p:nvPicPr>
        <p:blipFill>
          <a:blip xmlns:r="http://schemas.openxmlformats.org/officeDocument/2006/relationships" r:embed="rId1"/>
          <a:srcRect/>
          <a:stretch>
            <a:fillRect/>
          </a:stretch>
        </p:blipFill>
        <p:spPr bwMode="auto">
          <a:xfrm>
            <a:off x="180107" y="2057401"/>
            <a:ext cx="8977745" cy="4800598"/>
          </a:xfrm>
          <a:prstGeom prst="rect"/>
          <a:noFill/>
          <a:ln>
            <a:noFill/>
          </a:ln>
          <a:effectLst/>
        </p:spPr>
      </p:pic>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738" name=""/>
        <p:cNvGrpSpPr/>
        <p:nvPr/>
      </p:nvGrpSpPr>
      <p:grpSpPr>
        <a:xfrm>
          <a:off x="0" y="0"/>
          <a:ext cx="0" cy="0"/>
          <a:chOff x="0" y="0"/>
          <a:chExt cx="0" cy="0"/>
        </a:xfrm>
      </p:grpSpPr>
      <p:sp>
        <p:nvSpPr>
          <p:cNvPr id="1049308" name="Title 1"/>
          <p:cNvSpPr>
            <a:spLocks noGrp="1"/>
          </p:cNvSpPr>
          <p:nvPr>
            <p:ph type="title"/>
          </p:nvPr>
        </p:nvSpPr>
        <p:spPr/>
        <p:txBody>
          <a:bodyPr>
            <a:normAutofit fontScale="90000"/>
          </a:bodyPr>
          <a:p>
            <a:r>
              <a:rPr b="1" dirty="0" lang="en-US"/>
              <a:t>Venous Thrombosis</a:t>
            </a:r>
            <a:r>
              <a:rPr dirty="0" lang="en-US"/>
              <a:t/>
            </a:r>
            <a:br>
              <a:rPr dirty="0" lang="en-US"/>
            </a:br>
            <a:endParaRPr dirty="0" lang="en-US"/>
          </a:p>
        </p:txBody>
      </p:sp>
      <p:sp>
        <p:nvSpPr>
          <p:cNvPr id="1049309" name="Content Placeholder 2"/>
          <p:cNvSpPr>
            <a:spLocks noGrp="1"/>
          </p:cNvSpPr>
          <p:nvPr>
            <p:ph idx="1"/>
          </p:nvPr>
        </p:nvSpPr>
        <p:spPr>
          <a:xfrm>
            <a:off x="838200" y="990600"/>
            <a:ext cx="7848127" cy="5136113"/>
          </a:xfrm>
        </p:spPr>
        <p:txBody>
          <a:bodyPr>
            <a:normAutofit fontScale="92500" lnSpcReduction="20000"/>
          </a:bodyPr>
          <a:p>
            <a:r>
              <a:rPr dirty="0" lang="en-US"/>
              <a:t>This refers to the formation of clots in the veins, usually in the lower limbs. Puerperal mothers are prone to venous thrombosis. </a:t>
            </a:r>
            <a:endParaRPr dirty="0" lang="en-US" smtClean="0"/>
          </a:p>
          <a:p>
            <a:r>
              <a:rPr dirty="0" lang="en-US" smtClean="0"/>
              <a:t>Puerperal </a:t>
            </a:r>
            <a:r>
              <a:rPr dirty="0" lang="en-US"/>
              <a:t>mothers who have had a caesarean section often </a:t>
            </a:r>
            <a:r>
              <a:rPr dirty="0" lang="en-US" err="1"/>
              <a:t>haemorrhage</a:t>
            </a:r>
            <a:r>
              <a:rPr dirty="0" lang="en-US"/>
              <a:t> and after a difficult delivery it may take a longer time for her to move around. </a:t>
            </a:r>
            <a:endParaRPr dirty="0" lang="en-US" smtClean="0"/>
          </a:p>
          <a:p>
            <a:r>
              <a:rPr dirty="0" lang="en-US" smtClean="0"/>
              <a:t>Another </a:t>
            </a:r>
            <a:r>
              <a:rPr dirty="0" lang="en-US"/>
              <a:t>possible cause of the condition is varicosity, which may occur during delivery due to injury or inflammation. Mothers over 35 years and those with high parity are also at high risk.</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739" name=""/>
        <p:cNvGrpSpPr/>
        <p:nvPr/>
      </p:nvGrpSpPr>
      <p:grpSpPr>
        <a:xfrm>
          <a:off x="0" y="0"/>
          <a:ext cx="0" cy="0"/>
          <a:chOff x="0" y="0"/>
          <a:chExt cx="0" cy="0"/>
        </a:xfrm>
      </p:grpSpPr>
      <p:sp>
        <p:nvSpPr>
          <p:cNvPr id="1049310"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9311" name="Content Placeholder 2"/>
          <p:cNvSpPr>
            <a:spLocks noGrp="1"/>
          </p:cNvSpPr>
          <p:nvPr>
            <p:ph idx="1"/>
          </p:nvPr>
        </p:nvSpPr>
        <p:spPr>
          <a:xfrm>
            <a:off x="838200" y="1219200"/>
            <a:ext cx="7848127" cy="4907513"/>
          </a:xfrm>
        </p:spPr>
        <p:txBody>
          <a:bodyPr>
            <a:normAutofit fontScale="92500" lnSpcReduction="10000"/>
          </a:bodyPr>
          <a:p>
            <a:pPr indent="0" marL="0">
              <a:buNone/>
            </a:pPr>
            <a:r>
              <a:rPr b="1" dirty="0" lang="en-US" smtClean="0"/>
              <a:t>Prophylaxis</a:t>
            </a:r>
            <a:endParaRPr dirty="0" lang="en-US"/>
          </a:p>
          <a:p>
            <a:r>
              <a:rPr dirty="0" lang="en-US"/>
              <a:t>During pregnancy you should ensure that pregnant mothers with </a:t>
            </a:r>
            <a:r>
              <a:rPr dirty="0" lang="en-US" err="1"/>
              <a:t>thrombo</a:t>
            </a:r>
            <a:r>
              <a:rPr dirty="0" lang="en-US"/>
              <a:t>-embolic disorders are not given </a:t>
            </a:r>
            <a:r>
              <a:rPr dirty="0" lang="en-US" err="1"/>
              <a:t>oestrogen</a:t>
            </a:r>
            <a:r>
              <a:rPr dirty="0" lang="en-US"/>
              <a:t> preparations and are encouraged to do exercise. </a:t>
            </a:r>
            <a:endParaRPr dirty="0" lang="en-US" smtClean="0"/>
          </a:p>
          <a:p>
            <a:r>
              <a:rPr dirty="0" lang="en-US" smtClean="0"/>
              <a:t>Pregnant </a:t>
            </a:r>
            <a:r>
              <a:rPr dirty="0" lang="en-US"/>
              <a:t>women with marked varicose veins should wear embolic stockings or crepe bandage. Mothers at a high risk of developing thrombosis or pulmonary embolism should be given a low dose of heparin 5,000 units subcutaneous.</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740" name=""/>
        <p:cNvGrpSpPr/>
        <p:nvPr/>
      </p:nvGrpSpPr>
      <p:grpSpPr>
        <a:xfrm>
          <a:off x="0" y="0"/>
          <a:ext cx="0" cy="0"/>
          <a:chOff x="0" y="0"/>
          <a:chExt cx="0" cy="0"/>
        </a:xfrm>
      </p:grpSpPr>
      <p:sp>
        <p:nvSpPr>
          <p:cNvPr id="1049312" name="Title 1"/>
          <p:cNvSpPr>
            <a:spLocks noGrp="1"/>
          </p:cNvSpPr>
          <p:nvPr>
            <p:ph type="ctrTitle"/>
          </p:nvPr>
        </p:nvSpPr>
        <p:spPr/>
        <p:txBody>
          <a:bodyPr>
            <a:normAutofit fontScale="90000"/>
          </a:bodyPr>
          <a:p>
            <a:r>
              <a:rPr b="1" dirty="0" sz="9600" i="1" lang="en-US" smtClean="0"/>
              <a:t>End…</a:t>
            </a:r>
            <a:endParaRPr b="1" dirty="0" sz="9600" i="1" lang="en-US"/>
          </a:p>
        </p:txBody>
      </p:sp>
      <p:sp>
        <p:nvSpPr>
          <p:cNvPr id="1049313" name="Subtitle 2"/>
          <p:cNvSpPr>
            <a:spLocks noGrp="1"/>
          </p:cNvSpPr>
          <p:nvPr>
            <p:ph type="subTitle" idx="1"/>
          </p:nvPr>
        </p:nvSpPr>
        <p:spPr/>
        <p:txBody>
          <a:bodyPr/>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412" name=""/>
        <p:cNvGrpSpPr/>
        <p:nvPr/>
      </p:nvGrpSpPr>
      <p:grpSpPr>
        <a:xfrm>
          <a:off x="0" y="0"/>
          <a:ext cx="0" cy="0"/>
          <a:chOff x="0" y="0"/>
          <a:chExt cx="0" cy="0"/>
        </a:xfrm>
      </p:grpSpPr>
      <p:sp>
        <p:nvSpPr>
          <p:cNvPr id="104868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86" name="Content Placeholder 2"/>
          <p:cNvSpPr>
            <a:spLocks noGrp="1"/>
          </p:cNvSpPr>
          <p:nvPr>
            <p:ph idx="1"/>
          </p:nvPr>
        </p:nvSpPr>
        <p:spPr>
          <a:xfrm>
            <a:off x="838200" y="1219200"/>
            <a:ext cx="7848127" cy="4907513"/>
          </a:xfrm>
        </p:spPr>
        <p:txBody>
          <a:bodyPr>
            <a:normAutofit fontScale="90625" lnSpcReduction="20000"/>
          </a:bodyPr>
          <a:p>
            <a:pPr indent="0" marL="0">
              <a:buNone/>
            </a:pPr>
            <a:r>
              <a:rPr b="1" dirty="0" lang="en-US"/>
              <a:t>Effects of </a:t>
            </a:r>
            <a:r>
              <a:rPr b="1" dirty="0" lang="en-US" err="1"/>
              <a:t>anaemia</a:t>
            </a:r>
            <a:r>
              <a:rPr b="1" dirty="0" lang="en-US"/>
              <a:t> on </a:t>
            </a:r>
            <a:r>
              <a:rPr b="1" dirty="0" lang="en-US" err="1"/>
              <a:t>foetus</a:t>
            </a:r>
            <a:r>
              <a:rPr b="1" dirty="0" lang="en-US"/>
              <a:t> / neonate include: </a:t>
            </a:r>
            <a:endParaRPr dirty="0" lang="en-US"/>
          </a:p>
          <a:p>
            <a:pPr indent="0" marL="0">
              <a:buNone/>
            </a:pPr>
            <a:r>
              <a:rPr dirty="0" lang="en-US"/>
              <a:t>- Prematurity </a:t>
            </a:r>
          </a:p>
          <a:p>
            <a:pPr indent="0" marL="0">
              <a:buNone/>
            </a:pPr>
            <a:r>
              <a:rPr dirty="0" lang="en-US"/>
              <a:t>- Intra uterine growth retardation (IUGR) </a:t>
            </a:r>
          </a:p>
          <a:p>
            <a:pPr indent="0" marL="0">
              <a:buNone/>
            </a:pPr>
            <a:r>
              <a:rPr dirty="0" lang="en-US"/>
              <a:t>- </a:t>
            </a:r>
            <a:r>
              <a:rPr dirty="0" lang="en-US" err="1"/>
              <a:t>Foetal</a:t>
            </a:r>
            <a:r>
              <a:rPr dirty="0" lang="en-US"/>
              <a:t> malformations esp. in </a:t>
            </a:r>
            <a:r>
              <a:rPr dirty="0" lang="en-US" err="1"/>
              <a:t>folate</a:t>
            </a:r>
            <a:r>
              <a:rPr dirty="0" lang="en-US"/>
              <a:t> deficiency. </a:t>
            </a:r>
          </a:p>
          <a:p>
            <a:pPr indent="0" marL="0">
              <a:buNone/>
            </a:pPr>
            <a:r>
              <a:rPr dirty="0" lang="en-US"/>
              <a:t>- Intra uterine </a:t>
            </a:r>
            <a:r>
              <a:rPr dirty="0" lang="en-US" err="1"/>
              <a:t>foetal</a:t>
            </a:r>
            <a:r>
              <a:rPr dirty="0" lang="en-US"/>
              <a:t> death (IUFD) </a:t>
            </a:r>
          </a:p>
          <a:p>
            <a:pPr indent="0" marL="0">
              <a:buNone/>
            </a:pPr>
            <a:r>
              <a:rPr dirty="0" lang="en-US"/>
              <a:t>- </a:t>
            </a:r>
            <a:r>
              <a:rPr dirty="0" lang="en-US" err="1"/>
              <a:t>Foetal</a:t>
            </a:r>
            <a:r>
              <a:rPr dirty="0" lang="en-US"/>
              <a:t> distress </a:t>
            </a:r>
          </a:p>
          <a:p>
            <a:pPr indent="0" marL="0">
              <a:buNone/>
            </a:pPr>
            <a:r>
              <a:rPr dirty="0" lang="en-US"/>
              <a:t>- Asphyxia at birth and/or cerebral damage </a:t>
            </a:r>
          </a:p>
          <a:p>
            <a:pPr indent="0" marL="0">
              <a:buNone/>
            </a:pPr>
            <a:r>
              <a:rPr dirty="0" lang="en-US"/>
              <a:t>- Meconium aspiration </a:t>
            </a:r>
          </a:p>
          <a:p>
            <a:pPr indent="0" marL="0">
              <a:buNone/>
            </a:pPr>
            <a:r>
              <a:rPr dirty="0" lang="en-US"/>
              <a:t>- Low birth weight </a:t>
            </a:r>
          </a:p>
          <a:p>
            <a:pPr indent="0" marL="0">
              <a:buNone/>
            </a:pPr>
            <a:r>
              <a:rPr dirty="0" lang="en-US"/>
              <a:t>- Still births (may be fresh or macerated) </a:t>
            </a:r>
          </a:p>
          <a:p>
            <a:endParaRPr dirty="0"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413" name=""/>
        <p:cNvGrpSpPr/>
        <p:nvPr/>
      </p:nvGrpSpPr>
      <p:grpSpPr>
        <a:xfrm>
          <a:off x="0" y="0"/>
          <a:ext cx="0" cy="0"/>
          <a:chOff x="0" y="0"/>
          <a:chExt cx="0" cy="0"/>
        </a:xfrm>
      </p:grpSpPr>
      <p:sp>
        <p:nvSpPr>
          <p:cNvPr id="1048687"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88" name="Content Placeholder 2"/>
          <p:cNvSpPr>
            <a:spLocks noGrp="1"/>
          </p:cNvSpPr>
          <p:nvPr>
            <p:ph idx="1"/>
          </p:nvPr>
        </p:nvSpPr>
        <p:spPr>
          <a:xfrm>
            <a:off x="914400" y="1066800"/>
            <a:ext cx="7771927" cy="5059913"/>
          </a:xfrm>
        </p:spPr>
        <p:txBody>
          <a:bodyPr>
            <a:normAutofit fontScale="81250" lnSpcReduction="20000"/>
          </a:bodyPr>
          <a:p>
            <a:pPr indent="0" marL="0">
              <a:buNone/>
            </a:pPr>
            <a:r>
              <a:rPr b="1" dirty="0" lang="en-US"/>
              <a:t>Diagnosis of </a:t>
            </a:r>
            <a:r>
              <a:rPr b="1" dirty="0" lang="en-US" err="1"/>
              <a:t>anaemia</a:t>
            </a:r>
            <a:r>
              <a:rPr b="1" dirty="0" lang="en-US"/>
              <a:t> </a:t>
            </a:r>
            <a:endParaRPr dirty="0" lang="en-US"/>
          </a:p>
          <a:p>
            <a:r>
              <a:rPr dirty="0" lang="en-US"/>
              <a:t>A comprehensive history and physical examination is imperative to rule out the underlying causes of </a:t>
            </a:r>
            <a:r>
              <a:rPr dirty="0" lang="en-US" err="1"/>
              <a:t>anaemia</a:t>
            </a:r>
            <a:r>
              <a:rPr dirty="0" lang="en-US"/>
              <a:t>, and to detect any complications that may have occurred. Basic laboratory work up should include the following: </a:t>
            </a:r>
          </a:p>
          <a:p>
            <a:pPr indent="0" marL="0">
              <a:buNone/>
            </a:pPr>
            <a:r>
              <a:rPr dirty="0" lang="en-US"/>
              <a:t>1. </a:t>
            </a:r>
            <a:r>
              <a:rPr dirty="0" lang="en-US" err="1"/>
              <a:t>Haemoglobin</a:t>
            </a:r>
            <a:r>
              <a:rPr dirty="0" lang="en-US"/>
              <a:t> and </a:t>
            </a:r>
            <a:r>
              <a:rPr dirty="0" lang="en-US" err="1"/>
              <a:t>haematocrit</a:t>
            </a:r>
            <a:r>
              <a:rPr dirty="0" lang="en-US"/>
              <a:t> Estimation (to know degree of </a:t>
            </a:r>
            <a:r>
              <a:rPr dirty="0" lang="en-US" err="1"/>
              <a:t>anaemia</a:t>
            </a:r>
            <a:r>
              <a:rPr dirty="0" lang="en-US"/>
              <a:t>) </a:t>
            </a:r>
          </a:p>
          <a:p>
            <a:pPr indent="0" marL="0">
              <a:buNone/>
            </a:pPr>
            <a:r>
              <a:rPr dirty="0" lang="en-US"/>
              <a:t>2. Full blood count and peripheral blood film (to know the type of </a:t>
            </a:r>
            <a:r>
              <a:rPr dirty="0" lang="en-US" err="1"/>
              <a:t>anaemia</a:t>
            </a:r>
            <a:r>
              <a:rPr dirty="0" lang="en-US"/>
              <a:t>) </a:t>
            </a:r>
            <a:endParaRPr dirty="0" lang="en-US" smtClean="0"/>
          </a:p>
          <a:p>
            <a:pPr indent="0" marL="0">
              <a:buNone/>
            </a:pPr>
            <a:r>
              <a:rPr dirty="0" lang="en-US" smtClean="0"/>
              <a:t>3</a:t>
            </a:r>
            <a:r>
              <a:rPr dirty="0" lang="en-US"/>
              <a:t>. Stool examination for ova and cysts, Blood Slide or RDTs for malaria diagnosis, urinalysis / microscopy </a:t>
            </a:r>
            <a:r>
              <a:rPr dirty="0" lang="en-US" err="1"/>
              <a:t>etc</a:t>
            </a:r>
            <a:r>
              <a:rPr dirty="0" lang="en-US"/>
              <a:t> (to know the cause of </a:t>
            </a:r>
            <a:r>
              <a:rPr dirty="0" lang="en-US" err="1"/>
              <a:t>anaemia</a:t>
            </a:r>
            <a:r>
              <a:rPr dirty="0" lang="en-US"/>
              <a:t>) </a:t>
            </a:r>
          </a:p>
          <a:p>
            <a:pPr indent="0" marL="0">
              <a:buNone/>
            </a:pPr>
            <a:r>
              <a:rPr dirty="0" lang="en-US"/>
              <a:t>4. Blood group and Rhesus factor determination </a:t>
            </a:r>
          </a:p>
          <a:p>
            <a:pPr indent="0" marL="0">
              <a:buNone/>
            </a:pPr>
            <a:endParaRPr dirty="0" lang="en-US"/>
          </a:p>
          <a:p>
            <a:endParaRPr dirty="0"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414" name=""/>
        <p:cNvGrpSpPr/>
        <p:nvPr/>
      </p:nvGrpSpPr>
      <p:grpSpPr>
        <a:xfrm>
          <a:off x="0" y="0"/>
          <a:ext cx="0" cy="0"/>
          <a:chOff x="0" y="0"/>
          <a:chExt cx="0" cy="0"/>
        </a:xfrm>
      </p:grpSpPr>
      <p:sp>
        <p:nvSpPr>
          <p:cNvPr id="1048689" name="Title 1"/>
          <p:cNvSpPr>
            <a:spLocks noGrp="1"/>
          </p:cNvSpPr>
          <p:nvPr>
            <p:ph type="title"/>
          </p:nvPr>
        </p:nvSpPr>
        <p:spPr/>
        <p:txBody>
          <a:bodyPr>
            <a:normAutofit fontScale="90000"/>
          </a:bodyPr>
          <a:p>
            <a:r>
              <a:rPr b="1" dirty="0" lang="en-US"/>
              <a:t>Management of </a:t>
            </a:r>
            <a:r>
              <a:rPr b="1" dirty="0" lang="en-US" err="1"/>
              <a:t>anaemia</a:t>
            </a:r>
            <a:r>
              <a:rPr b="1" dirty="0" lang="en-US"/>
              <a:t> during pregnancy and </a:t>
            </a:r>
            <a:r>
              <a:rPr b="1" dirty="0" lang="en-US" err="1"/>
              <a:t>labour</a:t>
            </a:r>
            <a:endParaRPr dirty="0" lang="en-US"/>
          </a:p>
        </p:txBody>
      </p:sp>
      <p:sp>
        <p:nvSpPr>
          <p:cNvPr id="1048690" name="Content Placeholder 2"/>
          <p:cNvSpPr>
            <a:spLocks noGrp="1"/>
          </p:cNvSpPr>
          <p:nvPr>
            <p:ph idx="1"/>
          </p:nvPr>
        </p:nvSpPr>
        <p:spPr>
          <a:xfrm>
            <a:off x="838200" y="1600778"/>
            <a:ext cx="7848127" cy="4525935"/>
          </a:xfrm>
        </p:spPr>
        <p:txBody>
          <a:bodyPr>
            <a:normAutofit fontScale="62500" lnSpcReduction="20000"/>
          </a:bodyPr>
          <a:p>
            <a:pPr indent="0" marL="0">
              <a:buNone/>
            </a:pPr>
            <a:r>
              <a:rPr b="1" dirty="0" lang="en-US"/>
              <a:t>General treatment of </a:t>
            </a:r>
            <a:r>
              <a:rPr b="1" dirty="0" lang="en-US" err="1"/>
              <a:t>anaemia</a:t>
            </a:r>
            <a:r>
              <a:rPr b="1" dirty="0" lang="en-US"/>
              <a:t> during pregnancy </a:t>
            </a:r>
            <a:endParaRPr dirty="0" lang="en-US"/>
          </a:p>
          <a:p>
            <a:r>
              <a:rPr dirty="0" lang="en-US"/>
              <a:t>Prescribe ferrous </a:t>
            </a:r>
            <a:r>
              <a:rPr dirty="0" lang="en-US" err="1"/>
              <a:t>sulphate</a:t>
            </a:r>
            <a:r>
              <a:rPr dirty="0" lang="en-US"/>
              <a:t> or ferrous </a:t>
            </a:r>
            <a:r>
              <a:rPr dirty="0" lang="en-US" err="1"/>
              <a:t>fumerate</a:t>
            </a:r>
            <a:r>
              <a:rPr dirty="0" lang="en-US"/>
              <a:t> 200 mg PLUS folic acid 5mg by mouth once daily for 6 months during pregnancy. Continue for 3 months postpartum. </a:t>
            </a:r>
          </a:p>
          <a:p>
            <a:r>
              <a:rPr dirty="0" lang="en-US"/>
              <a:t>Where </a:t>
            </a:r>
            <a:r>
              <a:rPr dirty="0" i="1" lang="en-US"/>
              <a:t>hookworm is endemic </a:t>
            </a:r>
            <a:r>
              <a:rPr dirty="0" lang="en-US"/>
              <a:t>(prevalence of 20% or more), give: </a:t>
            </a:r>
          </a:p>
          <a:p>
            <a:pPr indent="0" marL="0">
              <a:buNone/>
            </a:pPr>
            <a:r>
              <a:rPr dirty="0" lang="en-US"/>
              <a:t>- </a:t>
            </a:r>
            <a:r>
              <a:rPr dirty="0" lang="en-US" err="1"/>
              <a:t>Albendazole</a:t>
            </a:r>
            <a:r>
              <a:rPr dirty="0" lang="en-US"/>
              <a:t> 400 mg by mouth once; </a:t>
            </a:r>
          </a:p>
          <a:p>
            <a:pPr indent="0" marL="0">
              <a:buNone/>
            </a:pPr>
            <a:r>
              <a:rPr dirty="0" lang="en-US"/>
              <a:t>- Or </a:t>
            </a:r>
            <a:r>
              <a:rPr dirty="0" lang="en-US" err="1"/>
              <a:t>mebendazole</a:t>
            </a:r>
            <a:r>
              <a:rPr dirty="0" lang="en-US"/>
              <a:t> 500 mg by mouth once or 100 mg two times per day for 3 days; </a:t>
            </a:r>
          </a:p>
          <a:p>
            <a:pPr indent="0" marL="0">
              <a:buNone/>
            </a:pPr>
            <a:r>
              <a:rPr dirty="0" lang="en-US"/>
              <a:t>- Or </a:t>
            </a:r>
            <a:r>
              <a:rPr dirty="0" lang="en-US" err="1"/>
              <a:t>levamisole</a:t>
            </a:r>
            <a:r>
              <a:rPr dirty="0" lang="en-US"/>
              <a:t> 2.5 mg/kg body weight by mouth once daily for 3 days; </a:t>
            </a:r>
          </a:p>
          <a:p>
            <a:pPr indent="0" marL="0">
              <a:buNone/>
            </a:pPr>
            <a:r>
              <a:rPr dirty="0" lang="en-US"/>
              <a:t>- Or </a:t>
            </a:r>
            <a:r>
              <a:rPr dirty="0" lang="en-US" err="1"/>
              <a:t>pyrantel</a:t>
            </a:r>
            <a:r>
              <a:rPr dirty="0" lang="en-US"/>
              <a:t> 1Omg/kg body weight by mouth once daily for 3 days; </a:t>
            </a:r>
          </a:p>
          <a:p>
            <a:r>
              <a:rPr dirty="0" lang="en-US"/>
              <a:t>Treat any underlying cause of </a:t>
            </a:r>
            <a:r>
              <a:rPr dirty="0" lang="en-US" err="1"/>
              <a:t>anaemia</a:t>
            </a:r>
            <a:r>
              <a:rPr dirty="0" lang="en-US"/>
              <a:t> as appropriate </a:t>
            </a:r>
            <a:endParaRPr dirty="0" lang="en-US" smtClean="0"/>
          </a:p>
          <a:p>
            <a:r>
              <a:rPr b="1" dirty="0" i="1" lang="en-US"/>
              <a:t>Mild </a:t>
            </a:r>
            <a:r>
              <a:rPr b="1" dirty="0" i="1" lang="en-US" err="1"/>
              <a:t>anaemia</a:t>
            </a:r>
            <a:r>
              <a:rPr b="1" dirty="0" i="1" lang="en-US"/>
              <a:t> </a:t>
            </a:r>
            <a:r>
              <a:rPr dirty="0" lang="en-US"/>
              <a:t>is to be treated by administration of oral iron and </a:t>
            </a:r>
            <a:r>
              <a:rPr dirty="0" lang="en-US" err="1"/>
              <a:t>folate</a:t>
            </a:r>
            <a:r>
              <a:rPr dirty="0" lang="en-US"/>
              <a:t>. </a:t>
            </a:r>
          </a:p>
          <a:p>
            <a:r>
              <a:rPr b="1" dirty="0" i="1" lang="en-US"/>
              <a:t>Moderate </a:t>
            </a:r>
            <a:r>
              <a:rPr b="1" dirty="0" i="1" lang="en-US" err="1"/>
              <a:t>anaemia</a:t>
            </a:r>
            <a:r>
              <a:rPr b="1" dirty="0" i="1" lang="en-US"/>
              <a:t> </a:t>
            </a:r>
            <a:r>
              <a:rPr dirty="0" lang="en-US"/>
              <a:t>may need parental iron therapy. If detected after 36 weeks, she may need a blood transfusion.</a:t>
            </a:r>
          </a:p>
          <a:p>
            <a:endParaRPr dirty="0"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415" name=""/>
        <p:cNvGrpSpPr/>
        <p:nvPr/>
      </p:nvGrpSpPr>
      <p:grpSpPr>
        <a:xfrm>
          <a:off x="0" y="0"/>
          <a:ext cx="0" cy="0"/>
          <a:chOff x="0" y="0"/>
          <a:chExt cx="0" cy="0"/>
        </a:xfrm>
      </p:grpSpPr>
      <p:sp>
        <p:nvSpPr>
          <p:cNvPr id="1048691"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92" name="Content Placeholder 2"/>
          <p:cNvSpPr>
            <a:spLocks noGrp="1"/>
          </p:cNvSpPr>
          <p:nvPr>
            <p:ph idx="1"/>
          </p:nvPr>
        </p:nvSpPr>
        <p:spPr>
          <a:xfrm>
            <a:off x="838200" y="1143000"/>
            <a:ext cx="7848127" cy="4983713"/>
          </a:xfrm>
        </p:spPr>
        <p:txBody>
          <a:bodyPr>
            <a:normAutofit fontScale="71875" lnSpcReduction="20000"/>
          </a:bodyPr>
          <a:p>
            <a:pPr indent="0" marL="0">
              <a:buNone/>
            </a:pPr>
            <a:r>
              <a:rPr b="1" dirty="0" i="1" lang="en-US"/>
              <a:t>Severe cases of </a:t>
            </a:r>
            <a:r>
              <a:rPr b="1" dirty="0" i="1" lang="en-US" err="1"/>
              <a:t>anaemia</a:t>
            </a:r>
            <a:r>
              <a:rPr b="1" dirty="0" i="1" lang="en-US"/>
              <a:t> </a:t>
            </a:r>
            <a:r>
              <a:rPr dirty="0" lang="en-US"/>
              <a:t>should be managed as follows: </a:t>
            </a:r>
          </a:p>
          <a:p>
            <a:r>
              <a:rPr dirty="0" lang="en-US"/>
              <a:t>Admit to the hospital for close supervision and intensive treatment. </a:t>
            </a:r>
          </a:p>
          <a:p>
            <a:r>
              <a:rPr dirty="0" lang="en-US"/>
              <a:t>Investigate for the other causes of </a:t>
            </a:r>
            <a:r>
              <a:rPr dirty="0" lang="en-US" err="1"/>
              <a:t>anaemia</a:t>
            </a:r>
            <a:r>
              <a:rPr dirty="0" lang="en-US"/>
              <a:t> and treat appropriately. </a:t>
            </a:r>
          </a:p>
          <a:p>
            <a:r>
              <a:rPr dirty="0" lang="en-US"/>
              <a:t>Transfuse using packed red cells. Administer a diuretic (e.g. </a:t>
            </a:r>
            <a:r>
              <a:rPr dirty="0" lang="en-US" err="1"/>
              <a:t>frusemide</a:t>
            </a:r>
            <a:r>
              <a:rPr dirty="0" lang="en-US"/>
              <a:t> 40mg IV) with each unit of blood. </a:t>
            </a:r>
          </a:p>
          <a:p>
            <a:r>
              <a:rPr dirty="0" lang="en-US"/>
              <a:t>If the woman is in heart failure, transfuse as above slowly, maintain a strict fluid balance chart and manage the congestive cardiac failure. </a:t>
            </a:r>
          </a:p>
          <a:p>
            <a:r>
              <a:rPr dirty="0" lang="en-US"/>
              <a:t>Thereafter maintain on iron 120mg plus </a:t>
            </a:r>
            <a:r>
              <a:rPr dirty="0" lang="en-US" err="1"/>
              <a:t>folate</a:t>
            </a:r>
            <a:r>
              <a:rPr dirty="0" lang="en-US"/>
              <a:t> 400mcg orally once a day for six months during pregnancy and until 3 months post partum </a:t>
            </a:r>
          </a:p>
          <a:p>
            <a:r>
              <a:rPr dirty="0" lang="en-US"/>
              <a:t>In case of caesarean section, avoid the use of spinal </a:t>
            </a:r>
            <a:r>
              <a:rPr dirty="0" lang="en-US" err="1"/>
              <a:t>anaesthesia</a:t>
            </a:r>
            <a:r>
              <a:rPr dirty="0" lang="en-US"/>
              <a:t> in women with severe </a:t>
            </a:r>
            <a:r>
              <a:rPr dirty="0" lang="en-US" err="1"/>
              <a:t>anaemia</a:t>
            </a:r>
            <a:r>
              <a:rPr dirty="0" lang="en-US"/>
              <a:t>, </a:t>
            </a:r>
            <a:r>
              <a:rPr dirty="0" lang="en-US" err="1"/>
              <a:t>haemorrhage</a:t>
            </a:r>
            <a:r>
              <a:rPr dirty="0" lang="en-US"/>
              <a:t> and coagulation disorders. </a:t>
            </a:r>
          </a:p>
          <a:p>
            <a:endParaRPr dirty="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79" name=""/>
        <p:cNvGrpSpPr/>
        <p:nvPr/>
      </p:nvGrpSpPr>
      <p:grpSpPr>
        <a:xfrm>
          <a:off x="0" y="0"/>
          <a:ext cx="0" cy="0"/>
          <a:chOff x="0" y="0"/>
          <a:chExt cx="0" cy="0"/>
        </a:xfrm>
      </p:grpSpPr>
      <p:sp>
        <p:nvSpPr>
          <p:cNvPr id="1048618" name="Title 1"/>
          <p:cNvSpPr>
            <a:spLocks noGrp="1"/>
          </p:cNvSpPr>
          <p:nvPr>
            <p:ph type="title"/>
          </p:nvPr>
        </p:nvSpPr>
        <p:spPr/>
        <p:txBody>
          <a:bodyPr>
            <a:normAutofit fontScale="90000"/>
          </a:bodyPr>
          <a:p>
            <a:r>
              <a:rPr b="1" dirty="0" lang="en-US"/>
              <a:t>Risk factors for pre-</a:t>
            </a:r>
            <a:r>
              <a:rPr b="1" dirty="0" lang="en-US" err="1"/>
              <a:t>eclampsia</a:t>
            </a:r>
            <a:r>
              <a:rPr b="1" dirty="0" lang="en-US"/>
              <a:t> and </a:t>
            </a:r>
            <a:r>
              <a:rPr b="1" dirty="0" lang="en-US" err="1"/>
              <a:t>eclampsia</a:t>
            </a:r>
            <a:r>
              <a:rPr b="1" dirty="0" lang="en-US"/>
              <a:t> </a:t>
            </a:r>
            <a:endParaRPr dirty="0" lang="en-US"/>
          </a:p>
        </p:txBody>
      </p:sp>
      <p:sp>
        <p:nvSpPr>
          <p:cNvPr id="1048619" name="Content Placeholder 2"/>
          <p:cNvSpPr>
            <a:spLocks noGrp="1"/>
          </p:cNvSpPr>
          <p:nvPr>
            <p:ph idx="1"/>
          </p:nvPr>
        </p:nvSpPr>
        <p:spPr>
          <a:xfrm>
            <a:off x="762000" y="1600778"/>
            <a:ext cx="7924327" cy="4525935"/>
          </a:xfrm>
        </p:spPr>
        <p:txBody>
          <a:bodyPr>
            <a:normAutofit fontScale="53125" lnSpcReduction="20000"/>
          </a:bodyPr>
          <a:p>
            <a:endParaRPr dirty="0" lang="en-US"/>
          </a:p>
          <a:p>
            <a:pPr indent="0" marL="0">
              <a:buNone/>
            </a:pPr>
            <a:r>
              <a:rPr dirty="0" lang="en-US"/>
              <a:t>Pregnancy-associated risk </a:t>
            </a:r>
            <a:r>
              <a:rPr dirty="0" lang="en-US" smtClean="0"/>
              <a:t>factors</a:t>
            </a:r>
            <a:endParaRPr dirty="0" lang="en-US"/>
          </a:p>
          <a:p>
            <a:r>
              <a:rPr dirty="0" lang="en-US" err="1" smtClean="0"/>
              <a:t>Hydatidiform</a:t>
            </a:r>
            <a:r>
              <a:rPr dirty="0" lang="en-US" smtClean="0"/>
              <a:t> </a:t>
            </a:r>
            <a:r>
              <a:rPr dirty="0" lang="en-US"/>
              <a:t>mole </a:t>
            </a:r>
          </a:p>
          <a:p>
            <a:r>
              <a:rPr dirty="0" lang="en-US" smtClean="0"/>
              <a:t>Multiple pregnancy</a:t>
            </a:r>
          </a:p>
          <a:p>
            <a:r>
              <a:rPr dirty="0" lang="en-US" smtClean="0"/>
              <a:t> </a:t>
            </a:r>
            <a:r>
              <a:rPr dirty="0" lang="en-US"/>
              <a:t>Urinary tract infection </a:t>
            </a:r>
          </a:p>
          <a:p>
            <a:pPr indent="0" marL="0">
              <a:buNone/>
            </a:pPr>
            <a:r>
              <a:rPr dirty="0" lang="en-US"/>
              <a:t>Maternal-specific risk factors </a:t>
            </a:r>
          </a:p>
          <a:p>
            <a:r>
              <a:rPr dirty="0" lang="en-US" smtClean="0"/>
              <a:t>Extremes </a:t>
            </a:r>
            <a:r>
              <a:rPr dirty="0" lang="en-US"/>
              <a:t>of age (maternal age &lt;20 and&gt;35 </a:t>
            </a:r>
            <a:r>
              <a:rPr dirty="0" lang="en-US" err="1"/>
              <a:t>yrs</a:t>
            </a:r>
            <a:r>
              <a:rPr dirty="0" lang="en-US"/>
              <a:t>) </a:t>
            </a:r>
          </a:p>
          <a:p>
            <a:r>
              <a:rPr dirty="0" lang="en-US" smtClean="0"/>
              <a:t>Black </a:t>
            </a:r>
            <a:r>
              <a:rPr dirty="0" lang="en-US"/>
              <a:t>race: (In the United States, the incidence of preeclampsia is 1.8% among white women and 3% in African Americans). </a:t>
            </a:r>
          </a:p>
          <a:p>
            <a:r>
              <a:rPr dirty="0" lang="en-US" smtClean="0"/>
              <a:t>Family </a:t>
            </a:r>
            <a:r>
              <a:rPr dirty="0" lang="en-US"/>
              <a:t>history of preeclampsia </a:t>
            </a:r>
          </a:p>
          <a:p>
            <a:r>
              <a:rPr dirty="0" lang="en-US" err="1" smtClean="0"/>
              <a:t>Nulliparity</a:t>
            </a:r>
            <a:r>
              <a:rPr dirty="0" lang="en-US" smtClean="0"/>
              <a:t> </a:t>
            </a:r>
            <a:r>
              <a:rPr dirty="0" lang="en-US"/>
              <a:t>(more common in </a:t>
            </a:r>
            <a:r>
              <a:rPr dirty="0" lang="en-US" err="1"/>
              <a:t>primigravidae</a:t>
            </a:r>
            <a:r>
              <a:rPr dirty="0" lang="en-US"/>
              <a:t>) </a:t>
            </a:r>
          </a:p>
          <a:p>
            <a:r>
              <a:rPr dirty="0" lang="en-US" smtClean="0"/>
              <a:t>Preeclampsia </a:t>
            </a:r>
            <a:r>
              <a:rPr dirty="0" lang="en-US"/>
              <a:t>in a previous pregnancy </a:t>
            </a:r>
            <a:r>
              <a:rPr dirty="0" lang="en-US" smtClean="0"/>
              <a:t> </a:t>
            </a:r>
            <a:endParaRPr dirty="0" lang="en-US"/>
          </a:p>
          <a:p>
            <a:r>
              <a:rPr dirty="0" lang="en-US" smtClean="0"/>
              <a:t> </a:t>
            </a:r>
            <a:r>
              <a:rPr dirty="0" lang="en-US"/>
              <a:t>Diabetes </a:t>
            </a:r>
          </a:p>
          <a:p>
            <a:r>
              <a:rPr dirty="0" lang="en-US" smtClean="0"/>
              <a:t> </a:t>
            </a:r>
            <a:r>
              <a:rPr dirty="0" lang="en-US"/>
              <a:t>Obesity: Body weight is strongly correlated with progressively increased risk, ranging from 4.3% for women with a BMI &lt;20 kg/m to 13.3% in those with a BMI &gt;35 kg/m. </a:t>
            </a:r>
          </a:p>
          <a:p>
            <a:r>
              <a:rPr dirty="0" lang="en-US" smtClean="0"/>
              <a:t>Chronic </a:t>
            </a:r>
            <a:r>
              <a:rPr dirty="0" lang="en-US"/>
              <a:t>hypertension </a:t>
            </a:r>
          </a:p>
          <a:p>
            <a:r>
              <a:rPr dirty="0" lang="en-US" smtClean="0"/>
              <a:t>Renal </a:t>
            </a:r>
            <a:r>
              <a:rPr dirty="0" lang="en-US"/>
              <a:t>disease </a:t>
            </a:r>
          </a:p>
          <a:p>
            <a:endParaRPr dirty="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416" name=""/>
        <p:cNvGrpSpPr/>
        <p:nvPr/>
      </p:nvGrpSpPr>
      <p:grpSpPr>
        <a:xfrm>
          <a:off x="0" y="0"/>
          <a:ext cx="0" cy="0"/>
          <a:chOff x="0" y="0"/>
          <a:chExt cx="0" cy="0"/>
        </a:xfrm>
      </p:grpSpPr>
      <p:sp>
        <p:nvSpPr>
          <p:cNvPr id="1048693" name="Title 1"/>
          <p:cNvSpPr>
            <a:spLocks noGrp="1"/>
          </p:cNvSpPr>
          <p:nvPr>
            <p:ph type="title"/>
          </p:nvPr>
        </p:nvSpPr>
        <p:spPr>
          <a:xfrm>
            <a:off x="457678" y="0"/>
            <a:ext cx="8228649" cy="1143000"/>
          </a:xfrm>
        </p:spPr>
        <p:txBody>
          <a:bodyPr/>
          <a:p>
            <a:r>
              <a:rPr dirty="0" i="1" lang="en-US" err="1" smtClean="0"/>
              <a:t>Cont</a:t>
            </a:r>
            <a:r>
              <a:rPr dirty="0" i="1" lang="en-US" smtClean="0"/>
              <a:t>…</a:t>
            </a:r>
            <a:endParaRPr dirty="0" i="1" lang="en-US"/>
          </a:p>
        </p:txBody>
      </p:sp>
      <p:sp>
        <p:nvSpPr>
          <p:cNvPr id="1048694" name="Content Placeholder 2"/>
          <p:cNvSpPr>
            <a:spLocks noGrp="1"/>
          </p:cNvSpPr>
          <p:nvPr>
            <p:ph idx="1"/>
          </p:nvPr>
        </p:nvSpPr>
        <p:spPr>
          <a:xfrm>
            <a:off x="838200" y="1143000"/>
            <a:ext cx="7848127" cy="4983713"/>
          </a:xfrm>
        </p:spPr>
        <p:txBody>
          <a:bodyPr>
            <a:normAutofit fontScale="65625" lnSpcReduction="20000"/>
          </a:bodyPr>
          <a:p>
            <a:pPr indent="0" marL="0">
              <a:buNone/>
            </a:pPr>
            <a:r>
              <a:rPr b="1" dirty="0" lang="en-US"/>
              <a:t>Treatment of </a:t>
            </a:r>
            <a:r>
              <a:rPr b="1" dirty="0" lang="en-US" err="1"/>
              <a:t>anaemia</a:t>
            </a:r>
            <a:r>
              <a:rPr b="1" dirty="0" lang="en-US"/>
              <a:t> during </a:t>
            </a:r>
            <a:r>
              <a:rPr b="1" dirty="0" lang="en-US" err="1"/>
              <a:t>Labour</a:t>
            </a:r>
            <a:r>
              <a:rPr b="1" dirty="0" lang="en-US"/>
              <a:t> and delivery </a:t>
            </a:r>
            <a:endParaRPr dirty="0" lang="en-US"/>
          </a:p>
          <a:p>
            <a:r>
              <a:rPr dirty="0" lang="en-US" err="1"/>
              <a:t>Labour</a:t>
            </a:r>
            <a:r>
              <a:rPr dirty="0" lang="en-US"/>
              <a:t> and the first two weeks of the </a:t>
            </a:r>
            <a:r>
              <a:rPr dirty="0" lang="en-US" err="1"/>
              <a:t>puerperium</a:t>
            </a:r>
            <a:r>
              <a:rPr dirty="0" lang="en-US"/>
              <a:t> are the periods of greatest danger to the </a:t>
            </a:r>
            <a:r>
              <a:rPr dirty="0" lang="en-US" err="1"/>
              <a:t>anaemic</a:t>
            </a:r>
            <a:r>
              <a:rPr dirty="0" lang="en-US"/>
              <a:t> mother, and more than half of the deaths occur in the first 12 hours after delivery. When a severely </a:t>
            </a:r>
            <a:r>
              <a:rPr dirty="0" lang="en-US" err="1"/>
              <a:t>anaemic</a:t>
            </a:r>
            <a:r>
              <a:rPr dirty="0" lang="en-US"/>
              <a:t> patient is in </a:t>
            </a:r>
            <a:r>
              <a:rPr dirty="0" lang="en-US" err="1"/>
              <a:t>labour</a:t>
            </a:r>
            <a:r>
              <a:rPr dirty="0" lang="en-US"/>
              <a:t>, she should nurse in a propped up position. Judicious monitoring of the mother and </a:t>
            </a:r>
            <a:r>
              <a:rPr dirty="0" lang="en-US" err="1"/>
              <a:t>foetus</a:t>
            </a:r>
            <a:r>
              <a:rPr dirty="0" lang="en-US"/>
              <a:t> must be maintained. The team must always be prepared to manage PPH and for newborn resuscitation. </a:t>
            </a:r>
          </a:p>
          <a:p>
            <a:pPr indent="0" marL="0">
              <a:buNone/>
            </a:pPr>
            <a:r>
              <a:rPr dirty="0" lang="en-US"/>
              <a:t>1. Give oxygen inhalation by mask </a:t>
            </a:r>
          </a:p>
          <a:p>
            <a:pPr indent="0" marL="0">
              <a:buNone/>
            </a:pPr>
            <a:r>
              <a:rPr dirty="0" lang="en-US"/>
              <a:t>2. Transfuse as necessary. </a:t>
            </a:r>
          </a:p>
          <a:p>
            <a:pPr indent="0" marL="0">
              <a:buNone/>
            </a:pPr>
            <a:r>
              <a:rPr dirty="0" lang="en-US"/>
              <a:t>3. Maintain strict aseptic technique in order to minimize puerperal infection. </a:t>
            </a:r>
          </a:p>
          <a:p>
            <a:pPr indent="0" marL="0">
              <a:buNone/>
            </a:pPr>
            <a:r>
              <a:rPr dirty="0" lang="en-US"/>
              <a:t>4. The second stage of </a:t>
            </a:r>
            <a:r>
              <a:rPr dirty="0" lang="en-US" err="1"/>
              <a:t>labour</a:t>
            </a:r>
            <a:r>
              <a:rPr dirty="0" lang="en-US"/>
              <a:t> usually poses no problem, but assisted delivery with forceps or vacuum extraction is recommended. </a:t>
            </a:r>
          </a:p>
          <a:p>
            <a:pPr indent="0" marL="0">
              <a:buNone/>
            </a:pPr>
            <a:r>
              <a:rPr dirty="0" lang="en-US"/>
              <a:t>5. Active management of third stage of </a:t>
            </a:r>
            <a:r>
              <a:rPr dirty="0" lang="en-US" err="1"/>
              <a:t>labour</a:t>
            </a:r>
            <a:r>
              <a:rPr dirty="0" lang="en-US"/>
              <a:t> is recommended. Oxytocin is the </a:t>
            </a:r>
            <a:r>
              <a:rPr dirty="0" lang="en-US" err="1"/>
              <a:t>uterotonic</a:t>
            </a:r>
            <a:r>
              <a:rPr dirty="0" lang="en-US"/>
              <a:t> of choice. </a:t>
            </a:r>
          </a:p>
          <a:p>
            <a:endParaRPr dirty="0"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417" name=""/>
        <p:cNvGrpSpPr/>
        <p:nvPr/>
      </p:nvGrpSpPr>
      <p:grpSpPr>
        <a:xfrm>
          <a:off x="0" y="0"/>
          <a:ext cx="0" cy="0"/>
          <a:chOff x="0" y="0"/>
          <a:chExt cx="0" cy="0"/>
        </a:xfrm>
      </p:grpSpPr>
      <p:sp>
        <p:nvSpPr>
          <p:cNvPr id="104869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696" name="Content Placeholder 2"/>
          <p:cNvSpPr>
            <a:spLocks noGrp="1"/>
          </p:cNvSpPr>
          <p:nvPr>
            <p:ph idx="1"/>
          </p:nvPr>
        </p:nvSpPr>
        <p:spPr>
          <a:xfrm>
            <a:off x="914400" y="1143000"/>
            <a:ext cx="7771927" cy="4983713"/>
          </a:xfrm>
        </p:spPr>
        <p:txBody>
          <a:bodyPr>
            <a:normAutofit fontScale="81250" lnSpcReduction="10000"/>
          </a:bodyPr>
          <a:p>
            <a:pPr indent="0" marL="0">
              <a:buNone/>
            </a:pPr>
            <a:r>
              <a:rPr b="1" dirty="0" lang="en-US"/>
              <a:t>Prevention of </a:t>
            </a:r>
            <a:r>
              <a:rPr b="1" dirty="0" lang="en-US" err="1"/>
              <a:t>Anaemia</a:t>
            </a:r>
            <a:r>
              <a:rPr b="1" dirty="0" lang="en-US"/>
              <a:t> </a:t>
            </a:r>
            <a:endParaRPr dirty="0" lang="en-US"/>
          </a:p>
          <a:p>
            <a:r>
              <a:rPr dirty="0" lang="en-US"/>
              <a:t>Pre-pregnancy care for early diagnosis and management of </a:t>
            </a:r>
            <a:r>
              <a:rPr dirty="0" lang="en-US" err="1"/>
              <a:t>anaemia</a:t>
            </a:r>
            <a:r>
              <a:rPr dirty="0" lang="en-US"/>
              <a:t> and any underlying causes should be encouraged. </a:t>
            </a:r>
          </a:p>
          <a:p>
            <a:r>
              <a:rPr dirty="0" lang="en-US"/>
              <a:t>Early ANC attendance is important for prompt diagnosis of </a:t>
            </a:r>
            <a:r>
              <a:rPr dirty="0" lang="en-US" err="1"/>
              <a:t>anaemia</a:t>
            </a:r>
            <a:r>
              <a:rPr dirty="0" lang="en-US"/>
              <a:t> </a:t>
            </a:r>
          </a:p>
          <a:p>
            <a:r>
              <a:rPr dirty="0" lang="en-US"/>
              <a:t>Ensure comprehensive obstetric and social history in antenatal clinic to identify factors predisposing to </a:t>
            </a:r>
            <a:r>
              <a:rPr dirty="0" lang="en-US" err="1"/>
              <a:t>anaemia</a:t>
            </a:r>
            <a:r>
              <a:rPr dirty="0" lang="en-US"/>
              <a:t> </a:t>
            </a:r>
          </a:p>
          <a:p>
            <a:r>
              <a:rPr dirty="0" lang="en-US"/>
              <a:t>During the ANC, give routine supplementation of iron and folic acid </a:t>
            </a:r>
          </a:p>
          <a:p>
            <a:r>
              <a:rPr dirty="0" lang="en-US"/>
              <a:t>Deworm the pregnant mothers as part of ANC care </a:t>
            </a:r>
          </a:p>
          <a:p>
            <a:endParaRPr dirty="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418" name=""/>
        <p:cNvGrpSpPr/>
        <p:nvPr/>
      </p:nvGrpSpPr>
      <p:grpSpPr>
        <a:xfrm>
          <a:off x="0" y="0"/>
          <a:ext cx="0" cy="0"/>
          <a:chOff x="0" y="0"/>
          <a:chExt cx="0" cy="0"/>
        </a:xfrm>
      </p:grpSpPr>
      <p:sp>
        <p:nvSpPr>
          <p:cNvPr id="1048697" name="Title 1"/>
          <p:cNvSpPr>
            <a:spLocks noGrp="1"/>
          </p:cNvSpPr>
          <p:nvPr>
            <p:ph type="title"/>
          </p:nvPr>
        </p:nvSpPr>
        <p:spPr>
          <a:xfrm>
            <a:off x="457200" y="152400"/>
            <a:ext cx="8228649" cy="1143000"/>
          </a:xfrm>
        </p:spPr>
        <p:txBody>
          <a:bodyPr/>
          <a:p>
            <a:r>
              <a:rPr b="1" dirty="0" i="1" lang="en-US" err="1" smtClean="0"/>
              <a:t>Cont</a:t>
            </a:r>
            <a:r>
              <a:rPr b="1" dirty="0" i="1" lang="en-US" smtClean="0"/>
              <a:t>…</a:t>
            </a:r>
            <a:endParaRPr b="1" dirty="0" i="1" lang="en-US"/>
          </a:p>
        </p:txBody>
      </p:sp>
      <p:sp>
        <p:nvSpPr>
          <p:cNvPr id="1048698" name="Content Placeholder 2"/>
          <p:cNvSpPr>
            <a:spLocks noGrp="1"/>
          </p:cNvSpPr>
          <p:nvPr>
            <p:ph idx="1"/>
          </p:nvPr>
        </p:nvSpPr>
        <p:spPr>
          <a:xfrm>
            <a:off x="914400" y="1066800"/>
            <a:ext cx="7771927" cy="5059913"/>
          </a:xfrm>
        </p:spPr>
        <p:txBody>
          <a:bodyPr>
            <a:normAutofit fontScale="81250" lnSpcReduction="20000"/>
          </a:bodyPr>
          <a:p>
            <a:endParaRPr dirty="0" lang="en-US"/>
          </a:p>
          <a:p>
            <a:r>
              <a:rPr dirty="0" lang="en-US"/>
              <a:t>Give intermittent preventive treatment of malaria in Malaria endemic areas </a:t>
            </a:r>
          </a:p>
          <a:p>
            <a:r>
              <a:rPr dirty="0" lang="en-US"/>
              <a:t>Treat any concurrent infections, infestations and manage medical conditions as appropriate </a:t>
            </a:r>
          </a:p>
          <a:p>
            <a:r>
              <a:rPr dirty="0" lang="en-US"/>
              <a:t>Give dietary advice which is appropriate for each woman depending on health status, religious and cultural preferences. Highlight the sources of iron available in the index community </a:t>
            </a:r>
          </a:p>
          <a:p>
            <a:r>
              <a:rPr dirty="0" lang="en-US"/>
              <a:t>Advise women on healthy timing and spacing of pregnancy </a:t>
            </a:r>
          </a:p>
          <a:p>
            <a:r>
              <a:rPr dirty="0" lang="en-US"/>
              <a:t>Counsel to discourage pica (especially eating of soil) during pregnancy </a:t>
            </a:r>
          </a:p>
          <a:p>
            <a:endParaRPr dirty="0"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419" name=""/>
        <p:cNvGrpSpPr/>
        <p:nvPr/>
      </p:nvGrpSpPr>
      <p:grpSpPr>
        <a:xfrm>
          <a:off x="0" y="0"/>
          <a:ext cx="0" cy="0"/>
          <a:chOff x="0" y="0"/>
          <a:chExt cx="0" cy="0"/>
        </a:xfrm>
      </p:grpSpPr>
      <p:sp>
        <p:nvSpPr>
          <p:cNvPr id="1048699" name="Title 1"/>
          <p:cNvSpPr>
            <a:spLocks noGrp="1"/>
          </p:cNvSpPr>
          <p:nvPr>
            <p:ph type="title"/>
          </p:nvPr>
        </p:nvSpPr>
        <p:spPr>
          <a:xfrm>
            <a:off x="457678" y="0"/>
            <a:ext cx="8228649" cy="1143000"/>
          </a:xfrm>
        </p:spPr>
        <p:txBody>
          <a:bodyPr/>
          <a:p>
            <a:r>
              <a:rPr b="1" dirty="0" i="1" lang="en-US" smtClean="0"/>
              <a:t>assignments</a:t>
            </a:r>
            <a:endParaRPr b="1" dirty="0" i="1" lang="en-US"/>
          </a:p>
        </p:txBody>
      </p:sp>
      <p:sp>
        <p:nvSpPr>
          <p:cNvPr id="1048700" name="Content Placeholder 2"/>
          <p:cNvSpPr>
            <a:spLocks noGrp="1"/>
          </p:cNvSpPr>
          <p:nvPr>
            <p:ph idx="1"/>
          </p:nvPr>
        </p:nvSpPr>
        <p:spPr>
          <a:xfrm>
            <a:off x="990600" y="1219200"/>
            <a:ext cx="7695727" cy="4907513"/>
          </a:xfrm>
        </p:spPr>
        <p:txBody>
          <a:bodyPr/>
          <a:p>
            <a:pPr indent="-514350" marL="514350">
              <a:buFont typeface="+mj-lt"/>
              <a:buAutoNum type="arabicPeriod"/>
            </a:pPr>
            <a:r>
              <a:rPr dirty="0" sz="2400" lang="en-US" smtClean="0"/>
              <a:t>Diabetes in pregnancy</a:t>
            </a:r>
          </a:p>
          <a:p>
            <a:pPr indent="-514350" marL="514350">
              <a:buFont typeface="+mj-lt"/>
              <a:buAutoNum type="arabicPeriod"/>
            </a:pPr>
            <a:r>
              <a:rPr dirty="0" sz="2400" lang="en-US" smtClean="0"/>
              <a:t>Hyperemesis </a:t>
            </a:r>
            <a:r>
              <a:rPr dirty="0" sz="2400" lang="en-US" err="1" smtClean="0"/>
              <a:t>gravidarum</a:t>
            </a:r>
            <a:endParaRPr dirty="0" sz="2400" lang="en-US" smtClean="0"/>
          </a:p>
          <a:p>
            <a:pPr indent="-514350" marL="514350">
              <a:buFont typeface="+mj-lt"/>
              <a:buAutoNum type="arabicPeriod"/>
            </a:pPr>
            <a:r>
              <a:rPr dirty="0" sz="2400" lang="en-US" err="1" smtClean="0"/>
              <a:t>Polyhydromnious</a:t>
            </a:r>
            <a:r>
              <a:rPr dirty="0" sz="2400" lang="en-US" smtClean="0"/>
              <a:t>/</a:t>
            </a:r>
            <a:r>
              <a:rPr dirty="0" sz="2400" lang="en-US" err="1" smtClean="0"/>
              <a:t>oligohydromnious</a:t>
            </a:r>
            <a:endParaRPr dirty="0" sz="2400" lang="en-US" smtClean="0"/>
          </a:p>
          <a:p>
            <a:pPr indent="-514350" marL="514350">
              <a:buFont typeface="+mj-lt"/>
              <a:buAutoNum type="arabicPeriod"/>
            </a:pPr>
            <a:r>
              <a:rPr dirty="0" sz="2400" lang="en-US" smtClean="0"/>
              <a:t>STI/HIV/AIDS</a:t>
            </a:r>
          </a:p>
          <a:p>
            <a:pPr indent="-514350" marL="514350">
              <a:buFont typeface="+mj-lt"/>
              <a:buAutoNum type="arabicPeriod"/>
            </a:pPr>
            <a:r>
              <a:rPr dirty="0" sz="2400" lang="en-US" smtClean="0"/>
              <a:t>UTI</a:t>
            </a:r>
          </a:p>
          <a:p>
            <a:pPr indent="-514350" marL="514350">
              <a:buFont typeface="+mj-lt"/>
              <a:buAutoNum type="arabicPeriod"/>
            </a:pPr>
            <a:r>
              <a:rPr dirty="0" sz="2400" lang="en-US" smtClean="0"/>
              <a:t>TB</a:t>
            </a:r>
          </a:p>
          <a:p>
            <a:pPr indent="-514350" marL="514350">
              <a:buFont typeface="+mj-lt"/>
              <a:buAutoNum type="arabicPeriod"/>
            </a:pPr>
            <a:r>
              <a:rPr dirty="0" sz="2400" lang="en-US" smtClean="0"/>
              <a:t>Malaria</a:t>
            </a:r>
          </a:p>
          <a:p>
            <a:pPr indent="-514350" marL="514350">
              <a:buFont typeface="+mj-lt"/>
              <a:buAutoNum type="arabicPeriod"/>
            </a:pPr>
            <a:r>
              <a:rPr dirty="0" sz="2400" lang="en-US" smtClean="0"/>
              <a:t>Intrauterine fetal retardation/Intrauterine fetal death</a:t>
            </a:r>
          </a:p>
          <a:p>
            <a:pPr indent="-514350" marL="514350">
              <a:buFont typeface="+mj-lt"/>
              <a:buAutoNum type="arabicPeriod"/>
            </a:pPr>
            <a:r>
              <a:rPr dirty="0" sz="2400" lang="en-US" smtClean="0"/>
              <a:t>Rhesus incompatibility</a:t>
            </a:r>
          </a:p>
          <a:p>
            <a:pPr indent="-514350" marL="514350">
              <a:buFont typeface="+mj-lt"/>
              <a:buAutoNum type="arabicPeriod"/>
            </a:pPr>
            <a:r>
              <a:rPr dirty="0" sz="2400" lang="en-US" smtClean="0"/>
              <a:t>Thyrotoxicosis</a:t>
            </a:r>
          </a:p>
          <a:p>
            <a:pPr indent="0" marL="0">
              <a:buNone/>
            </a:pPr>
            <a:endParaRPr dirty="0" lang="en-US" smtClean="0"/>
          </a:p>
          <a:p>
            <a:pPr indent="-514350" marL="514350">
              <a:buFont typeface="+mj-lt"/>
              <a:buAutoNum type="arabicPeriod"/>
            </a:pPr>
            <a:endParaRPr dirty="0"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420" name=""/>
        <p:cNvGrpSpPr/>
        <p:nvPr/>
      </p:nvGrpSpPr>
      <p:grpSpPr>
        <a:xfrm>
          <a:off x="0" y="0"/>
          <a:ext cx="0" cy="0"/>
          <a:chOff x="0" y="0"/>
          <a:chExt cx="0" cy="0"/>
        </a:xfrm>
      </p:grpSpPr>
      <p:sp>
        <p:nvSpPr>
          <p:cNvPr id="1048701" name="Title 1"/>
          <p:cNvSpPr>
            <a:spLocks noGrp="1"/>
          </p:cNvSpPr>
          <p:nvPr>
            <p:ph type="title"/>
          </p:nvPr>
        </p:nvSpPr>
        <p:spPr>
          <a:xfrm>
            <a:off x="457678" y="274954"/>
            <a:ext cx="8228649" cy="791846"/>
          </a:xfrm>
        </p:spPr>
        <p:txBody>
          <a:bodyPr/>
          <a:p>
            <a:r>
              <a:rPr b="1" dirty="0" i="1" lang="en-US" smtClean="0"/>
              <a:t>Use the following heading</a:t>
            </a:r>
            <a:endParaRPr b="1" dirty="0" i="1" lang="en-US"/>
          </a:p>
        </p:txBody>
      </p:sp>
      <p:sp>
        <p:nvSpPr>
          <p:cNvPr id="1048702" name="Content Placeholder 2"/>
          <p:cNvSpPr>
            <a:spLocks noGrp="1"/>
          </p:cNvSpPr>
          <p:nvPr>
            <p:ph idx="1"/>
          </p:nvPr>
        </p:nvSpPr>
        <p:spPr>
          <a:xfrm>
            <a:off x="762000" y="990600"/>
            <a:ext cx="7924327" cy="4953001"/>
          </a:xfrm>
        </p:spPr>
        <p:txBody>
          <a:bodyPr/>
          <a:p>
            <a:pPr indent="-514350" marL="514350">
              <a:buFont typeface="+mj-lt"/>
              <a:buAutoNum type="arabicPeriod"/>
            </a:pPr>
            <a:r>
              <a:rPr dirty="0" sz="2800" lang="en-US" smtClean="0"/>
              <a:t>Definition</a:t>
            </a:r>
          </a:p>
          <a:p>
            <a:pPr indent="-514350" marL="514350">
              <a:buFont typeface="+mj-lt"/>
              <a:buAutoNum type="arabicPeriod"/>
            </a:pPr>
            <a:r>
              <a:rPr dirty="0" sz="2800" lang="en-US" smtClean="0"/>
              <a:t>Incidence</a:t>
            </a:r>
          </a:p>
          <a:p>
            <a:pPr indent="-514350" marL="514350">
              <a:buFont typeface="+mj-lt"/>
              <a:buAutoNum type="arabicPeriod"/>
            </a:pPr>
            <a:r>
              <a:rPr dirty="0" sz="2800" lang="en-US" err="1" smtClean="0"/>
              <a:t>Pathopysiology</a:t>
            </a:r>
            <a:endParaRPr dirty="0" sz="2800" lang="en-US" smtClean="0"/>
          </a:p>
          <a:p>
            <a:pPr indent="-514350" marL="514350">
              <a:buFont typeface="+mj-lt"/>
              <a:buAutoNum type="arabicPeriod"/>
            </a:pPr>
            <a:r>
              <a:rPr dirty="0" sz="2800" lang="en-US" smtClean="0"/>
              <a:t>Risk factors</a:t>
            </a:r>
          </a:p>
          <a:p>
            <a:pPr indent="-514350" marL="514350">
              <a:buFont typeface="+mj-lt"/>
              <a:buAutoNum type="arabicPeriod"/>
            </a:pPr>
            <a:r>
              <a:rPr dirty="0" sz="2800" lang="en-US" smtClean="0"/>
              <a:t>Screening</a:t>
            </a:r>
          </a:p>
          <a:p>
            <a:pPr indent="-514350" marL="514350">
              <a:buFont typeface="+mj-lt"/>
              <a:buAutoNum type="arabicPeriod"/>
            </a:pPr>
            <a:r>
              <a:rPr dirty="0" sz="2800" lang="en-US" smtClean="0"/>
              <a:t>Clinical manifestation</a:t>
            </a:r>
          </a:p>
          <a:p>
            <a:pPr indent="-514350" marL="514350">
              <a:buFont typeface="+mj-lt"/>
              <a:buAutoNum type="arabicPeriod"/>
            </a:pPr>
            <a:r>
              <a:rPr dirty="0" sz="2800" lang="en-US" smtClean="0"/>
              <a:t>Diagnosis</a:t>
            </a:r>
          </a:p>
          <a:p>
            <a:pPr indent="-514350" marL="514350">
              <a:buFont typeface="+mj-lt"/>
              <a:buAutoNum type="arabicPeriod"/>
            </a:pPr>
            <a:r>
              <a:rPr dirty="0" sz="2800" lang="en-US" smtClean="0"/>
              <a:t>Management( medical/nursing)</a:t>
            </a:r>
          </a:p>
          <a:p>
            <a:pPr indent="-514350" marL="514350">
              <a:buFont typeface="+mj-lt"/>
              <a:buAutoNum type="arabicPeriod"/>
            </a:pPr>
            <a:r>
              <a:rPr dirty="0" sz="2800" lang="en-US" smtClean="0"/>
              <a:t>Prevention and control </a:t>
            </a:r>
          </a:p>
          <a:p>
            <a:pPr indent="-514350" marL="514350">
              <a:buFont typeface="+mj-lt"/>
              <a:buAutoNum type="arabicPeriod"/>
            </a:pPr>
            <a:r>
              <a:rPr dirty="0" sz="2800" lang="en-US" smtClean="0"/>
              <a:t>complications</a:t>
            </a:r>
            <a:endParaRPr dirty="0" sz="2800"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421" name=""/>
        <p:cNvGrpSpPr/>
        <p:nvPr/>
      </p:nvGrpSpPr>
      <p:grpSpPr>
        <a:xfrm>
          <a:off x="0" y="0"/>
          <a:ext cx="0" cy="0"/>
          <a:chOff x="0" y="0"/>
          <a:chExt cx="0" cy="0"/>
        </a:xfrm>
      </p:grpSpPr>
      <p:sp>
        <p:nvSpPr>
          <p:cNvPr id="1048703" name="Title 1"/>
          <p:cNvSpPr>
            <a:spLocks noGrp="1"/>
          </p:cNvSpPr>
          <p:nvPr>
            <p:ph type="title"/>
          </p:nvPr>
        </p:nvSpPr>
        <p:spPr/>
        <p:txBody>
          <a:bodyPr/>
          <a:p>
            <a:endParaRPr lang="en-US"/>
          </a:p>
        </p:txBody>
      </p:sp>
      <p:sp>
        <p:nvSpPr>
          <p:cNvPr id="1048704" name="Text Placeholder 2"/>
          <p:cNvSpPr>
            <a:spLocks noGrp="1"/>
          </p:cNvSpPr>
          <p:nvPr>
            <p:ph type="body" idx="1"/>
          </p:nvPr>
        </p:nvSpPr>
        <p:spPr/>
        <p:txBody>
          <a:bodyPr>
            <a:normAutofit fontScale="67045" lnSpcReduction="20000"/>
          </a:bodyPr>
          <a:p>
            <a:r>
              <a:rPr dirty="0" sz="8800" lang="en-US"/>
              <a:t>Cardiac Disease in Pregnancy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422" name=""/>
        <p:cNvGrpSpPr/>
        <p:nvPr/>
      </p:nvGrpSpPr>
      <p:grpSpPr>
        <a:xfrm>
          <a:off x="0" y="0"/>
          <a:ext cx="0" cy="0"/>
          <a:chOff x="0" y="0"/>
          <a:chExt cx="0" cy="0"/>
        </a:xfrm>
      </p:grpSpPr>
      <p:sp>
        <p:nvSpPr>
          <p:cNvPr id="1048705" name="Title 1"/>
          <p:cNvSpPr>
            <a:spLocks noGrp="1"/>
          </p:cNvSpPr>
          <p:nvPr>
            <p:ph type="title"/>
          </p:nvPr>
        </p:nvSpPr>
        <p:spPr/>
        <p:txBody>
          <a:bodyPr/>
          <a:p>
            <a:endParaRPr lang="en-US"/>
          </a:p>
        </p:txBody>
      </p:sp>
      <p:sp>
        <p:nvSpPr>
          <p:cNvPr id="1048706" name="Content Placeholder 2"/>
          <p:cNvSpPr>
            <a:spLocks noGrp="1"/>
          </p:cNvSpPr>
          <p:nvPr>
            <p:ph idx="1"/>
          </p:nvPr>
        </p:nvSpPr>
        <p:spPr>
          <a:xfrm>
            <a:off x="914400" y="1600778"/>
            <a:ext cx="7771927" cy="4525935"/>
          </a:xfrm>
        </p:spPr>
        <p:txBody>
          <a:bodyPr>
            <a:normAutofit fontScale="81250" lnSpcReduction="10000"/>
          </a:bodyPr>
          <a:p>
            <a:pPr indent="0" marL="0">
              <a:buNone/>
            </a:pPr>
            <a:r>
              <a:rPr b="1" dirty="0" lang="en-US"/>
              <a:t>Definition of cardiac disease in pregnancy </a:t>
            </a:r>
            <a:endParaRPr dirty="0" lang="en-US"/>
          </a:p>
          <a:p>
            <a:r>
              <a:rPr dirty="0" lang="en-US"/>
              <a:t>These are disorders that affect the heart muscles, valves or blood vessels in pregnancy. The disease impairs the ability of the heart to supply tissue with oxygen</a:t>
            </a:r>
            <a:r>
              <a:rPr dirty="0" lang="en-US" smtClean="0"/>
              <a:t>.</a:t>
            </a:r>
          </a:p>
          <a:p>
            <a:pPr indent="0" marL="0">
              <a:buNone/>
            </a:pPr>
            <a:r>
              <a:rPr b="1" dirty="0" lang="en-US"/>
              <a:t>Common causes of cardiac disease in pregnancy are: </a:t>
            </a:r>
            <a:endParaRPr dirty="0" lang="en-US"/>
          </a:p>
          <a:p>
            <a:r>
              <a:rPr dirty="0" lang="en-US"/>
              <a:t>Congenital anomalies </a:t>
            </a:r>
          </a:p>
          <a:p>
            <a:r>
              <a:rPr dirty="0" lang="en-US"/>
              <a:t>Rheumatic fever </a:t>
            </a:r>
          </a:p>
          <a:p>
            <a:r>
              <a:rPr dirty="0" lang="en-US"/>
              <a:t>Cardiomyopathies </a:t>
            </a:r>
          </a:p>
          <a:p>
            <a:r>
              <a:rPr dirty="0" lang="en-US"/>
              <a:t>Coronary artery disease </a:t>
            </a:r>
          </a:p>
          <a:p>
            <a:endParaRPr dirty="0"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423" name=""/>
        <p:cNvGrpSpPr/>
        <p:nvPr/>
      </p:nvGrpSpPr>
      <p:grpSpPr>
        <a:xfrm>
          <a:off x="0" y="0"/>
          <a:ext cx="0" cy="0"/>
          <a:chOff x="0" y="0"/>
          <a:chExt cx="0" cy="0"/>
        </a:xfrm>
      </p:grpSpPr>
      <p:sp>
        <p:nvSpPr>
          <p:cNvPr id="1048707" name="Title 1"/>
          <p:cNvSpPr>
            <a:spLocks noGrp="1"/>
          </p:cNvSpPr>
          <p:nvPr>
            <p:ph type="title"/>
          </p:nvPr>
        </p:nvSpPr>
        <p:spPr/>
        <p:txBody>
          <a:bodyPr/>
          <a:p>
            <a:r>
              <a:rPr b="1" dirty="0" i="1" lang="en-US" smtClean="0"/>
              <a:t>Risk Factors for Heart Disease</a:t>
            </a:r>
            <a:endParaRPr b="1" dirty="0" i="1" lang="en-US"/>
          </a:p>
        </p:txBody>
      </p:sp>
      <p:sp>
        <p:nvSpPr>
          <p:cNvPr id="1048708" name="Content Placeholder 2"/>
          <p:cNvSpPr>
            <a:spLocks noGrp="1"/>
          </p:cNvSpPr>
          <p:nvPr>
            <p:ph idx="1"/>
          </p:nvPr>
        </p:nvSpPr>
        <p:spPr>
          <a:xfrm>
            <a:off x="838200" y="1295400"/>
            <a:ext cx="7848127" cy="4831313"/>
          </a:xfrm>
        </p:spPr>
        <p:txBody>
          <a:bodyPr>
            <a:normAutofit fontScale="87500" lnSpcReduction="20000"/>
          </a:bodyPr>
          <a:p>
            <a:pPr indent="0" marL="0">
              <a:buNone/>
            </a:pPr>
            <a:r>
              <a:rPr dirty="0" lang="en-US" smtClean="0"/>
              <a:t>The </a:t>
            </a:r>
            <a:r>
              <a:rPr dirty="0" lang="en-US"/>
              <a:t>following factors predispose patients to heart disease:</a:t>
            </a:r>
          </a:p>
          <a:p>
            <a:pPr lvl="0"/>
            <a:r>
              <a:rPr dirty="0" lang="en-US" err="1" smtClean="0"/>
              <a:t>Anaemia</a:t>
            </a:r>
            <a:endParaRPr dirty="0" lang="en-US" smtClean="0"/>
          </a:p>
          <a:p>
            <a:pPr lvl="0"/>
            <a:r>
              <a:rPr dirty="0" lang="en-US" smtClean="0"/>
              <a:t>Infections-URTI.</a:t>
            </a:r>
            <a:endParaRPr dirty="0" lang="en-US"/>
          </a:p>
          <a:p>
            <a:pPr lvl="0"/>
            <a:r>
              <a:rPr dirty="0" lang="en-US"/>
              <a:t>Obesity </a:t>
            </a:r>
            <a:endParaRPr dirty="0" lang="en-US" smtClean="0"/>
          </a:p>
          <a:p>
            <a:pPr lvl="0"/>
            <a:r>
              <a:rPr dirty="0" lang="en-US" smtClean="0"/>
              <a:t>Hypertension </a:t>
            </a:r>
            <a:r>
              <a:rPr dirty="0" lang="en-US"/>
              <a:t>and </a:t>
            </a:r>
            <a:r>
              <a:rPr dirty="0" lang="en-US" smtClean="0"/>
              <a:t>pre-</a:t>
            </a:r>
            <a:r>
              <a:rPr dirty="0" lang="en-US" err="1" smtClean="0"/>
              <a:t>eclampsia</a:t>
            </a:r>
            <a:endParaRPr dirty="0" lang="en-US"/>
          </a:p>
          <a:p>
            <a:pPr lvl="0"/>
            <a:r>
              <a:rPr dirty="0" lang="en-US"/>
              <a:t>Smoking </a:t>
            </a:r>
            <a:r>
              <a:rPr dirty="0" lang="en-US" smtClean="0"/>
              <a:t>mothers</a:t>
            </a:r>
            <a:endParaRPr dirty="0" lang="en-US"/>
          </a:p>
          <a:p>
            <a:pPr lvl="0"/>
            <a:r>
              <a:rPr dirty="0" lang="en-US"/>
              <a:t>Multiple pregnancies </a:t>
            </a:r>
            <a:endParaRPr dirty="0" lang="en-US" smtClean="0"/>
          </a:p>
          <a:p>
            <a:pPr lvl="0"/>
            <a:r>
              <a:rPr dirty="0" lang="en-US" smtClean="0"/>
              <a:t>Exercises </a:t>
            </a:r>
            <a:r>
              <a:rPr dirty="0" lang="en-US"/>
              <a:t>that induce breathlessness should </a:t>
            </a:r>
            <a:r>
              <a:rPr dirty="0" lang="en-US" smtClean="0"/>
              <a:t>be </a:t>
            </a:r>
            <a:r>
              <a:rPr dirty="0" lang="en-US"/>
              <a:t>discouraged.</a:t>
            </a:r>
          </a:p>
          <a:p>
            <a:pPr lvl="0"/>
            <a:r>
              <a:rPr dirty="0" lang="en-US" smtClean="0"/>
              <a:t>Fatigue</a:t>
            </a:r>
            <a:endParaRPr dirty="0" lang="en-US"/>
          </a:p>
          <a:p>
            <a:pPr indent="0" marL="0">
              <a:buNone/>
            </a:pPr>
            <a:r>
              <a:rPr dirty="0" lang="en-US"/>
              <a:t> </a:t>
            </a:r>
          </a:p>
          <a:p>
            <a:endParaRPr dirty="0"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424" name=""/>
        <p:cNvGrpSpPr/>
        <p:nvPr/>
      </p:nvGrpSpPr>
      <p:grpSpPr>
        <a:xfrm>
          <a:off x="0" y="0"/>
          <a:ext cx="0" cy="0"/>
          <a:chOff x="0" y="0"/>
          <a:chExt cx="0" cy="0"/>
        </a:xfrm>
      </p:grpSpPr>
      <p:sp>
        <p:nvSpPr>
          <p:cNvPr id="1048709" name="Title 1"/>
          <p:cNvSpPr>
            <a:spLocks noGrp="1"/>
          </p:cNvSpPr>
          <p:nvPr>
            <p:ph type="title"/>
          </p:nvPr>
        </p:nvSpPr>
        <p:spPr/>
        <p:txBody>
          <a:bodyPr>
            <a:normAutofit fontScale="90000"/>
          </a:bodyPr>
          <a:p>
            <a:r>
              <a:rPr b="1" dirty="0" i="1" lang="en-US"/>
              <a:t>Grades and classification of cardiac disease</a:t>
            </a:r>
            <a:endParaRPr dirty="0" i="1" lang="en-US"/>
          </a:p>
        </p:txBody>
      </p:sp>
      <p:pic>
        <p:nvPicPr>
          <p:cNvPr id="2097159" name="Picture 2"/>
          <p:cNvPicPr>
            <a:picLocks noChangeAspect="1" noGrp="1" noChangeArrowheads="1"/>
          </p:cNvPicPr>
          <p:nvPr>
            <p:ph idx="1"/>
          </p:nvPr>
        </p:nvPicPr>
        <p:blipFill>
          <a:blip xmlns:r="http://schemas.openxmlformats.org/officeDocument/2006/relationships" r:embed="rId1"/>
          <a:stretch>
            <a:fillRect/>
          </a:stretch>
        </p:blipFill>
        <p:spPr bwMode="auto">
          <a:xfrm>
            <a:off x="838200" y="1447800"/>
            <a:ext cx="8077200" cy="4495800"/>
          </a:xfrm>
          <a:prstGeom prst="rect"/>
          <a:noFill/>
          <a:ln>
            <a:noFill/>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425" name=""/>
        <p:cNvGrpSpPr/>
        <p:nvPr/>
      </p:nvGrpSpPr>
      <p:grpSpPr>
        <a:xfrm>
          <a:off x="0" y="0"/>
          <a:ext cx="0" cy="0"/>
          <a:chOff x="0" y="0"/>
          <a:chExt cx="0" cy="0"/>
        </a:xfrm>
      </p:grpSpPr>
      <p:sp>
        <p:nvSpPr>
          <p:cNvPr id="1048710"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11" name="Content Placeholder 2"/>
          <p:cNvSpPr>
            <a:spLocks noGrp="1"/>
          </p:cNvSpPr>
          <p:nvPr>
            <p:ph idx="1"/>
          </p:nvPr>
        </p:nvSpPr>
        <p:spPr>
          <a:xfrm>
            <a:off x="990600" y="1295400"/>
            <a:ext cx="7695727" cy="4831313"/>
          </a:xfrm>
        </p:spPr>
        <p:txBody>
          <a:bodyPr>
            <a:normAutofit fontScale="96875" lnSpcReduction="10000"/>
          </a:bodyPr>
          <a:p>
            <a:pPr indent="0" marL="0">
              <a:buNone/>
            </a:pPr>
            <a:r>
              <a:rPr b="1" dirty="0" lang="en-US" smtClean="0"/>
              <a:t>Signs </a:t>
            </a:r>
            <a:r>
              <a:rPr b="1" dirty="0" lang="en-US"/>
              <a:t>noted in a normal pregnancy </a:t>
            </a:r>
            <a:endParaRPr dirty="0" lang="en-US"/>
          </a:p>
          <a:p>
            <a:r>
              <a:rPr dirty="0" lang="en-US"/>
              <a:t>Fatigue and decreased exercise capacity and </a:t>
            </a:r>
            <a:r>
              <a:rPr dirty="0" lang="en-US" err="1"/>
              <a:t>orthopnoea</a:t>
            </a:r>
            <a:r>
              <a:rPr dirty="0" lang="en-US"/>
              <a:t> </a:t>
            </a:r>
          </a:p>
          <a:p>
            <a:r>
              <a:rPr dirty="0" lang="en-US" err="1"/>
              <a:t>Dyspnoea</a:t>
            </a:r>
            <a:r>
              <a:rPr dirty="0" lang="en-US"/>
              <a:t> </a:t>
            </a:r>
          </a:p>
          <a:p>
            <a:r>
              <a:rPr dirty="0" lang="en-US"/>
              <a:t>Syncope </a:t>
            </a:r>
          </a:p>
          <a:p>
            <a:r>
              <a:rPr dirty="0" lang="en-US"/>
              <a:t>Palpitations </a:t>
            </a:r>
          </a:p>
          <a:p>
            <a:r>
              <a:rPr dirty="0" lang="en-US"/>
              <a:t>Distended neck veins </a:t>
            </a:r>
          </a:p>
          <a:p>
            <a:r>
              <a:rPr dirty="0" lang="en-US"/>
              <a:t>Displaced apex beat </a:t>
            </a:r>
          </a:p>
          <a:p>
            <a:r>
              <a:rPr dirty="0" lang="en-US"/>
              <a:t>Soft continuous murmur at the apex </a:t>
            </a:r>
          </a:p>
          <a:p>
            <a:endParaRPr dirty="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80" name=""/>
        <p:cNvGrpSpPr/>
        <p:nvPr/>
      </p:nvGrpSpPr>
      <p:grpSpPr>
        <a:xfrm>
          <a:off x="0" y="0"/>
          <a:ext cx="0" cy="0"/>
          <a:chOff x="0" y="0"/>
          <a:chExt cx="0" cy="0"/>
        </a:xfrm>
      </p:grpSpPr>
      <p:sp>
        <p:nvSpPr>
          <p:cNvPr id="1048620" name="Title 1"/>
          <p:cNvSpPr>
            <a:spLocks noGrp="1"/>
          </p:cNvSpPr>
          <p:nvPr>
            <p:ph type="title"/>
          </p:nvPr>
        </p:nvSpPr>
        <p:spPr/>
        <p:txBody>
          <a:bodyPr>
            <a:normAutofit fontScale="90000"/>
          </a:bodyPr>
          <a:p>
            <a:r>
              <a:rPr b="1" dirty="0" lang="en-US"/>
              <a:t>Essential for diagnosis of Pre-</a:t>
            </a:r>
            <a:r>
              <a:rPr b="1" dirty="0" lang="en-US" err="1"/>
              <a:t>Eclampsia</a:t>
            </a:r>
            <a:r>
              <a:rPr b="1" dirty="0" lang="en-US"/>
              <a:t>: </a:t>
            </a:r>
            <a:endParaRPr dirty="0" lang="en-US"/>
          </a:p>
        </p:txBody>
      </p:sp>
      <p:sp>
        <p:nvSpPr>
          <p:cNvPr id="1048621" name="Content Placeholder 2"/>
          <p:cNvSpPr>
            <a:spLocks noGrp="1"/>
          </p:cNvSpPr>
          <p:nvPr>
            <p:ph idx="1"/>
          </p:nvPr>
        </p:nvSpPr>
        <p:spPr/>
        <p:txBody>
          <a:bodyPr>
            <a:normAutofit fontScale="71875" lnSpcReduction="20000"/>
          </a:bodyPr>
          <a:p>
            <a:pPr indent="0" marL="0">
              <a:buNone/>
            </a:pPr>
            <a:r>
              <a:rPr b="1" dirty="0" i="1" lang="en-US"/>
              <a:t>Hypertension: </a:t>
            </a:r>
            <a:endParaRPr dirty="0" lang="en-US"/>
          </a:p>
          <a:p>
            <a:r>
              <a:rPr dirty="0" lang="en-US"/>
              <a:t>Hypertension is blood pressure (BP) of 140/90 mmHg or more on two occasions six hours apart </a:t>
            </a:r>
            <a:r>
              <a:rPr dirty="0" lang="en-US" smtClean="0"/>
              <a:t> OR </a:t>
            </a:r>
            <a:endParaRPr dirty="0" lang="en-US"/>
          </a:p>
          <a:p>
            <a:r>
              <a:rPr dirty="0" lang="en-US"/>
              <a:t>A diastolic blood pressure of 110 mmHg or more on a single occasion </a:t>
            </a:r>
          </a:p>
          <a:p>
            <a:pPr indent="0" marL="0">
              <a:buNone/>
            </a:pPr>
            <a:r>
              <a:rPr b="1" dirty="0" i="1" lang="en-US"/>
              <a:t>Proteinuria: </a:t>
            </a:r>
            <a:endParaRPr dirty="0" lang="en-US"/>
          </a:p>
          <a:p>
            <a:r>
              <a:rPr dirty="0" lang="en-US"/>
              <a:t>Is a protein concentration of 0.3 g/I or more in at least two random urine specimens collected six hours apart </a:t>
            </a:r>
            <a:r>
              <a:rPr dirty="0" lang="en-US" smtClean="0"/>
              <a:t> OR </a:t>
            </a:r>
            <a:endParaRPr dirty="0" lang="en-US"/>
          </a:p>
          <a:p>
            <a:r>
              <a:rPr dirty="0" lang="en-US"/>
              <a:t>Urine dipstick finding of </a:t>
            </a:r>
            <a:r>
              <a:rPr b="1" dirty="0" i="1" lang="en-US"/>
              <a:t>‘trace’, ‘1+’, </a:t>
            </a:r>
            <a:r>
              <a:rPr dirty="0" lang="en-US"/>
              <a:t>or more proteins </a:t>
            </a:r>
          </a:p>
          <a:p>
            <a:r>
              <a:rPr dirty="0" lang="en-US"/>
              <a:t>Normally protein is not supposed to be present in urine. </a:t>
            </a:r>
            <a:endParaRPr dirty="0" lang="en-US" smtClean="0"/>
          </a:p>
          <a:p>
            <a:pPr indent="0" marL="0">
              <a:buNone/>
            </a:pPr>
            <a:r>
              <a:rPr b="1" dirty="0" i="1" lang="en-US" err="1"/>
              <a:t>Oedema</a:t>
            </a:r>
            <a:r>
              <a:rPr b="1" dirty="0" i="1" lang="en-US"/>
              <a:t>: </a:t>
            </a:r>
            <a:endParaRPr dirty="0" lang="en-US"/>
          </a:p>
          <a:p>
            <a:r>
              <a:rPr dirty="0" lang="en-US"/>
              <a:t>Gradual or sudden swelling of the face, hands and legs. 	</a:t>
            </a:r>
          </a:p>
          <a:p>
            <a:pPr indent="0" marL="0">
              <a:buNone/>
            </a:pPr>
            <a:r>
              <a:rPr dirty="0" lang="en-US"/>
              <a:t>	</a:t>
            </a:r>
          </a:p>
          <a:p>
            <a:endParaRPr dirty="0"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426" name=""/>
        <p:cNvGrpSpPr/>
        <p:nvPr/>
      </p:nvGrpSpPr>
      <p:grpSpPr>
        <a:xfrm>
          <a:off x="0" y="0"/>
          <a:ext cx="0" cy="0"/>
          <a:chOff x="0" y="0"/>
          <a:chExt cx="0" cy="0"/>
        </a:xfrm>
      </p:grpSpPr>
      <p:sp>
        <p:nvSpPr>
          <p:cNvPr id="1048712"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13" name="Content Placeholder 2"/>
          <p:cNvSpPr>
            <a:spLocks noGrp="1"/>
          </p:cNvSpPr>
          <p:nvPr>
            <p:ph idx="1"/>
          </p:nvPr>
        </p:nvSpPr>
        <p:spPr>
          <a:xfrm>
            <a:off x="990600" y="1219200"/>
            <a:ext cx="7695727" cy="4907513"/>
          </a:xfrm>
        </p:spPr>
        <p:txBody>
          <a:bodyPr>
            <a:normAutofit fontScale="90625" lnSpcReduction="20000"/>
          </a:bodyPr>
          <a:p>
            <a:pPr indent="0" marL="0">
              <a:buNone/>
            </a:pPr>
            <a:r>
              <a:rPr b="1" dirty="0" lang="en-US" smtClean="0"/>
              <a:t>Warning </a:t>
            </a:r>
            <a:r>
              <a:rPr b="1" dirty="0" lang="en-US"/>
              <a:t>Signs Suggestive of Heart Disease: </a:t>
            </a:r>
            <a:endParaRPr dirty="0" lang="en-US"/>
          </a:p>
          <a:p>
            <a:pPr indent="0" marL="0">
              <a:buNone/>
            </a:pPr>
            <a:r>
              <a:rPr dirty="0" lang="en-US"/>
              <a:t>Particular attention must be paid to warning signs, which include the following: </a:t>
            </a:r>
          </a:p>
          <a:p>
            <a:r>
              <a:rPr dirty="0" lang="en-US"/>
              <a:t>Worsening </a:t>
            </a:r>
            <a:r>
              <a:rPr dirty="0" lang="en-US" err="1"/>
              <a:t>dyspnoea</a:t>
            </a:r>
            <a:r>
              <a:rPr dirty="0" lang="en-US"/>
              <a:t> on exertion, or </a:t>
            </a:r>
            <a:r>
              <a:rPr dirty="0" lang="en-US" err="1"/>
              <a:t>dyspnoea</a:t>
            </a:r>
            <a:r>
              <a:rPr dirty="0" lang="en-US"/>
              <a:t> at rest </a:t>
            </a:r>
          </a:p>
          <a:p>
            <a:r>
              <a:rPr dirty="0" lang="en-US"/>
              <a:t>Chest pain with exercise or activity </a:t>
            </a:r>
          </a:p>
          <a:p>
            <a:r>
              <a:rPr dirty="0" lang="en-US"/>
              <a:t>Syncope preceded by palpitations or exertion </a:t>
            </a:r>
          </a:p>
          <a:p>
            <a:r>
              <a:rPr dirty="0" lang="en-US"/>
              <a:t>Loud systolic or diastolic murmur </a:t>
            </a:r>
          </a:p>
          <a:p>
            <a:r>
              <a:rPr dirty="0" lang="en-US"/>
              <a:t>Cyanosis or clubbing of fingers or toes </a:t>
            </a:r>
          </a:p>
          <a:p>
            <a:r>
              <a:rPr dirty="0" lang="en-US"/>
              <a:t>Jugular venous distension </a:t>
            </a:r>
          </a:p>
          <a:p>
            <a:r>
              <a:rPr dirty="0" lang="en-US"/>
              <a:t>Cardiomegaly or a ventricular heave </a:t>
            </a:r>
          </a:p>
          <a:p>
            <a:endParaRPr dirty="0"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427" name=""/>
        <p:cNvGrpSpPr/>
        <p:nvPr/>
      </p:nvGrpSpPr>
      <p:grpSpPr>
        <a:xfrm>
          <a:off x="0" y="0"/>
          <a:ext cx="0" cy="0"/>
          <a:chOff x="0" y="0"/>
          <a:chExt cx="0" cy="0"/>
        </a:xfrm>
      </p:grpSpPr>
      <p:sp>
        <p:nvSpPr>
          <p:cNvPr id="1048714"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15" name="Content Placeholder 2"/>
          <p:cNvSpPr>
            <a:spLocks noGrp="1"/>
          </p:cNvSpPr>
          <p:nvPr>
            <p:ph idx="1"/>
          </p:nvPr>
        </p:nvSpPr>
        <p:spPr>
          <a:xfrm>
            <a:off x="914400" y="1295400"/>
            <a:ext cx="7771927" cy="4831313"/>
          </a:xfrm>
        </p:spPr>
        <p:txBody>
          <a:bodyPr/>
          <a:p>
            <a:pPr indent="0" marL="0">
              <a:buNone/>
            </a:pPr>
            <a:r>
              <a:rPr b="1" dirty="0" lang="en-US"/>
              <a:t>Effect of Heart Disease on Pregnancy </a:t>
            </a:r>
            <a:endParaRPr dirty="0" lang="en-US"/>
          </a:p>
          <a:p>
            <a:r>
              <a:rPr dirty="0" lang="en-US"/>
              <a:t>Cyanosis and poor functional capacity are indicators of significant maternal and </a:t>
            </a:r>
            <a:r>
              <a:rPr dirty="0" lang="en-US" err="1"/>
              <a:t>foetal</a:t>
            </a:r>
            <a:r>
              <a:rPr dirty="0" lang="en-US"/>
              <a:t> risk. Obstetric complications of cardiac disease include: </a:t>
            </a:r>
          </a:p>
          <a:p>
            <a:r>
              <a:rPr dirty="0" lang="en-US"/>
              <a:t>Preterm </a:t>
            </a:r>
            <a:r>
              <a:rPr dirty="0" lang="en-US" err="1"/>
              <a:t>Labour</a:t>
            </a:r>
            <a:r>
              <a:rPr dirty="0" lang="en-US"/>
              <a:t> </a:t>
            </a:r>
          </a:p>
          <a:p>
            <a:r>
              <a:rPr dirty="0" lang="en-US"/>
              <a:t>Intrauterine growth retardation (IUGR) </a:t>
            </a:r>
          </a:p>
          <a:p>
            <a:r>
              <a:rPr dirty="0" lang="en-US"/>
              <a:t>Intrauterine </a:t>
            </a:r>
            <a:r>
              <a:rPr dirty="0" lang="en-US" err="1"/>
              <a:t>foetal</a:t>
            </a:r>
            <a:r>
              <a:rPr dirty="0" lang="en-US"/>
              <a:t> death (IUFD) </a:t>
            </a:r>
          </a:p>
          <a:p>
            <a:endParaRPr dirty="0"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428" name=""/>
        <p:cNvGrpSpPr/>
        <p:nvPr/>
      </p:nvGrpSpPr>
      <p:grpSpPr>
        <a:xfrm>
          <a:off x="0" y="0"/>
          <a:ext cx="0" cy="0"/>
          <a:chOff x="0" y="0"/>
          <a:chExt cx="0" cy="0"/>
        </a:xfrm>
      </p:grpSpPr>
      <p:sp>
        <p:nvSpPr>
          <p:cNvPr id="1048716"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17" name="Content Placeholder 2"/>
          <p:cNvSpPr>
            <a:spLocks noGrp="1"/>
          </p:cNvSpPr>
          <p:nvPr>
            <p:ph idx="1"/>
          </p:nvPr>
        </p:nvSpPr>
        <p:spPr>
          <a:xfrm>
            <a:off x="838200" y="1219200"/>
            <a:ext cx="7848127" cy="4907513"/>
          </a:xfrm>
        </p:spPr>
        <p:txBody>
          <a:bodyPr>
            <a:normAutofit fontScale="81250" lnSpcReduction="10000"/>
          </a:bodyPr>
          <a:p>
            <a:r>
              <a:rPr b="1" dirty="0" lang="en-US"/>
              <a:t>Investigations </a:t>
            </a:r>
            <a:endParaRPr dirty="0" lang="en-US"/>
          </a:p>
          <a:p>
            <a:r>
              <a:rPr dirty="0" lang="en-US" smtClean="0"/>
              <a:t>A </a:t>
            </a:r>
            <a:r>
              <a:rPr dirty="0" lang="en-US"/>
              <a:t>thorough history and physical examination must be done. </a:t>
            </a:r>
          </a:p>
          <a:p>
            <a:pPr indent="0" marL="0">
              <a:buNone/>
            </a:pPr>
            <a:r>
              <a:rPr dirty="0" lang="en-US"/>
              <a:t>Other recommended investigations include: </a:t>
            </a:r>
          </a:p>
          <a:p>
            <a:r>
              <a:rPr dirty="0" lang="en-US" smtClean="0"/>
              <a:t> </a:t>
            </a:r>
            <a:r>
              <a:rPr dirty="0" lang="en-US"/>
              <a:t>Electrocardiogram (ECG) - to assess ischemic acute/chronic changes in cardiac function </a:t>
            </a:r>
          </a:p>
          <a:p>
            <a:r>
              <a:rPr dirty="0" lang="en-US" smtClean="0"/>
              <a:t> </a:t>
            </a:r>
            <a:r>
              <a:rPr dirty="0" lang="en-US"/>
              <a:t>Echocardiogram - to identify the specific heart lesion </a:t>
            </a:r>
          </a:p>
          <a:p>
            <a:r>
              <a:rPr dirty="0" lang="en-US" smtClean="0"/>
              <a:t> </a:t>
            </a:r>
            <a:r>
              <a:rPr dirty="0" lang="en-US"/>
              <a:t>Chest X-ray (shielded) </a:t>
            </a:r>
          </a:p>
          <a:p>
            <a:r>
              <a:rPr dirty="0" lang="en-US" smtClean="0"/>
              <a:t>Full </a:t>
            </a:r>
            <a:r>
              <a:rPr dirty="0" lang="en-US"/>
              <a:t>blood count to rule out </a:t>
            </a:r>
            <a:r>
              <a:rPr dirty="0" lang="en-US" err="1"/>
              <a:t>anaemia</a:t>
            </a:r>
            <a:r>
              <a:rPr dirty="0" lang="en-US"/>
              <a:t> and infection </a:t>
            </a:r>
          </a:p>
          <a:p>
            <a:r>
              <a:rPr dirty="0" lang="en-US" smtClean="0"/>
              <a:t>Urinalysis </a:t>
            </a:r>
            <a:r>
              <a:rPr dirty="0" lang="en-US"/>
              <a:t>to rule out urinary tract infection </a:t>
            </a:r>
          </a:p>
          <a:p>
            <a:endParaRPr dirty="0"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429" name=""/>
        <p:cNvGrpSpPr/>
        <p:nvPr/>
      </p:nvGrpSpPr>
      <p:grpSpPr>
        <a:xfrm>
          <a:off x="0" y="0"/>
          <a:ext cx="0" cy="0"/>
          <a:chOff x="0" y="0"/>
          <a:chExt cx="0" cy="0"/>
        </a:xfrm>
      </p:grpSpPr>
      <p:sp>
        <p:nvSpPr>
          <p:cNvPr id="1048718" name="Title 1"/>
          <p:cNvSpPr>
            <a:spLocks noGrp="1"/>
          </p:cNvSpPr>
          <p:nvPr>
            <p:ph type="title"/>
          </p:nvPr>
        </p:nvSpPr>
        <p:spPr/>
        <p:txBody>
          <a:bodyPr>
            <a:normAutofit fontScale="90000"/>
          </a:bodyPr>
          <a:p>
            <a:r>
              <a:rPr b="1" dirty="0" i="1" lang="en-US"/>
              <a:t>Management of cardiac disease in pregnancy</a:t>
            </a:r>
            <a:endParaRPr dirty="0" i="1" lang="en-US"/>
          </a:p>
        </p:txBody>
      </p:sp>
      <p:sp>
        <p:nvSpPr>
          <p:cNvPr id="1048719" name="Content Placeholder 2"/>
          <p:cNvSpPr>
            <a:spLocks noGrp="1"/>
          </p:cNvSpPr>
          <p:nvPr>
            <p:ph idx="1"/>
          </p:nvPr>
        </p:nvSpPr>
        <p:spPr>
          <a:xfrm>
            <a:off x="990600" y="1600778"/>
            <a:ext cx="7695727" cy="4525935"/>
          </a:xfrm>
        </p:spPr>
        <p:txBody>
          <a:bodyPr>
            <a:normAutofit fontScale="68750" lnSpcReduction="20000"/>
          </a:bodyPr>
          <a:p>
            <a:r>
              <a:rPr b="1" dirty="0" lang="en-US"/>
              <a:t>Principles of Management: </a:t>
            </a:r>
            <a:endParaRPr dirty="0" lang="en-US"/>
          </a:p>
          <a:p>
            <a:pPr indent="0" marL="0">
              <a:buNone/>
            </a:pPr>
            <a:r>
              <a:rPr dirty="0" lang="en-US"/>
              <a:t>The following principles must be applied for successful management of Cardiac disease in pregnancy </a:t>
            </a:r>
          </a:p>
          <a:p>
            <a:pPr indent="0" marL="0">
              <a:buNone/>
            </a:pPr>
            <a:r>
              <a:rPr dirty="0" lang="en-US"/>
              <a:t>1. Early diagnosis and evaluation of the functional classification </a:t>
            </a:r>
          </a:p>
          <a:p>
            <a:pPr indent="0" marL="0">
              <a:buNone/>
            </a:pPr>
            <a:r>
              <a:rPr dirty="0" lang="en-US"/>
              <a:t>2. Prevention, timely detection and institution of effective therapy for cardiac failure </a:t>
            </a:r>
          </a:p>
          <a:p>
            <a:pPr indent="0" marL="0">
              <a:buNone/>
            </a:pPr>
            <a:r>
              <a:rPr dirty="0" lang="en-US"/>
              <a:t>3. Prevent and control of any underlying conditions or complications e.g. </a:t>
            </a:r>
            <a:r>
              <a:rPr dirty="0" lang="en-US" err="1"/>
              <a:t>Anaemia</a:t>
            </a:r>
            <a:r>
              <a:rPr dirty="0" lang="en-US"/>
              <a:t> </a:t>
            </a:r>
          </a:p>
          <a:p>
            <a:pPr indent="0" marL="0">
              <a:buNone/>
            </a:pPr>
            <a:r>
              <a:rPr dirty="0" lang="en-US"/>
              <a:t>4. Judicious follow up and prevention /management of any obstetric complications along the continuum of pregnancy, </a:t>
            </a:r>
            <a:r>
              <a:rPr dirty="0" lang="en-US" err="1"/>
              <a:t>labour</a:t>
            </a:r>
            <a:r>
              <a:rPr dirty="0" lang="en-US"/>
              <a:t> and the </a:t>
            </a:r>
            <a:r>
              <a:rPr dirty="0" lang="en-US" err="1"/>
              <a:t>puerperium</a:t>
            </a:r>
            <a:r>
              <a:rPr dirty="0" lang="en-US"/>
              <a:t> </a:t>
            </a:r>
          </a:p>
          <a:p>
            <a:pPr indent="0" marL="0">
              <a:buNone/>
            </a:pPr>
            <a:r>
              <a:rPr dirty="0" lang="en-US"/>
              <a:t>5. Apart from the obstetrician, The patient should be followed up by a cardiologist </a:t>
            </a:r>
          </a:p>
          <a:p>
            <a:pPr indent="0" marL="0">
              <a:buNone/>
            </a:pPr>
            <a:r>
              <a:rPr dirty="0" lang="en-US"/>
              <a:t>6. Mandatory hospital delivery </a:t>
            </a:r>
          </a:p>
          <a:p>
            <a:endParaRPr dirty="0"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430" name=""/>
        <p:cNvGrpSpPr/>
        <p:nvPr/>
      </p:nvGrpSpPr>
      <p:grpSpPr>
        <a:xfrm>
          <a:off x="0" y="0"/>
          <a:ext cx="0" cy="0"/>
          <a:chOff x="0" y="0"/>
          <a:chExt cx="0" cy="0"/>
        </a:xfrm>
      </p:grpSpPr>
      <p:sp>
        <p:nvSpPr>
          <p:cNvPr id="1048720"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21" name="Content Placeholder 2"/>
          <p:cNvSpPr>
            <a:spLocks noGrp="1"/>
          </p:cNvSpPr>
          <p:nvPr>
            <p:ph idx="1"/>
          </p:nvPr>
        </p:nvSpPr>
        <p:spPr>
          <a:xfrm>
            <a:off x="838200" y="1295400"/>
            <a:ext cx="7848127" cy="4831313"/>
          </a:xfrm>
        </p:spPr>
        <p:txBody>
          <a:bodyPr>
            <a:normAutofit fontScale="78571" lnSpcReduction="20000"/>
          </a:bodyPr>
          <a:p>
            <a:pPr indent="0" marL="0">
              <a:buNone/>
            </a:pPr>
            <a:r>
              <a:rPr b="1" dirty="0" lang="en-US"/>
              <a:t>Antenatal Care: </a:t>
            </a:r>
            <a:endParaRPr dirty="0" lang="en-US"/>
          </a:p>
          <a:p>
            <a:pPr indent="0" marL="0">
              <a:buNone/>
            </a:pPr>
            <a:r>
              <a:rPr dirty="0" lang="en-US"/>
              <a:t>Early initiation of antenatal care is recommended. </a:t>
            </a:r>
          </a:p>
          <a:p>
            <a:r>
              <a:rPr dirty="0" lang="en-US"/>
              <a:t>Continuity of care with a single provider facilitates early intervention. </a:t>
            </a:r>
          </a:p>
          <a:p>
            <a:r>
              <a:rPr dirty="0" lang="en-US"/>
              <a:t>There should be close monitoring of </a:t>
            </a:r>
            <a:r>
              <a:rPr dirty="0" lang="en-US" err="1"/>
              <a:t>foetal</a:t>
            </a:r>
            <a:r>
              <a:rPr dirty="0" lang="en-US"/>
              <a:t> growth and viability </a:t>
            </a:r>
          </a:p>
          <a:p>
            <a:r>
              <a:rPr dirty="0" lang="en-US"/>
              <a:t>The patient should be advised on adequate rest and avoidance of aggravating factors for cardiac failure: </a:t>
            </a:r>
          </a:p>
          <a:p>
            <a:pPr lvl="1"/>
            <a:r>
              <a:rPr dirty="0" lang="en-US"/>
              <a:t>Infections should be treated vigorously. </a:t>
            </a:r>
          </a:p>
          <a:p>
            <a:pPr lvl="1"/>
            <a:r>
              <a:rPr dirty="0" lang="en-US" err="1"/>
              <a:t>Anaemia</a:t>
            </a:r>
            <a:r>
              <a:rPr dirty="0" lang="en-US"/>
              <a:t> should be prevented using prophylactic </a:t>
            </a:r>
            <a:r>
              <a:rPr dirty="0" lang="en-US" err="1"/>
              <a:t>haematinics</a:t>
            </a:r>
            <a:r>
              <a:rPr dirty="0" lang="en-US"/>
              <a:t>, and when present it should be treated vigorously. </a:t>
            </a:r>
          </a:p>
          <a:p>
            <a:pPr lvl="1"/>
            <a:r>
              <a:rPr dirty="0" lang="en-US"/>
              <a:t>Encourage good dental care </a:t>
            </a:r>
          </a:p>
          <a:p>
            <a:pPr lvl="1"/>
            <a:r>
              <a:rPr dirty="0" lang="en-US"/>
              <a:t>Patients with prosthetic valves should be put on anticoagulants. </a:t>
            </a:r>
          </a:p>
          <a:p>
            <a:endParaRPr dirty="0"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431" name=""/>
        <p:cNvGrpSpPr/>
        <p:nvPr/>
      </p:nvGrpSpPr>
      <p:grpSpPr>
        <a:xfrm>
          <a:off x="0" y="0"/>
          <a:ext cx="0" cy="0"/>
          <a:chOff x="0" y="0"/>
          <a:chExt cx="0" cy="0"/>
        </a:xfrm>
      </p:grpSpPr>
      <p:sp>
        <p:nvSpPr>
          <p:cNvPr id="1048722" name="Title 1"/>
          <p:cNvSpPr>
            <a:spLocks noGrp="1"/>
          </p:cNvSpPr>
          <p:nvPr>
            <p:ph type="title"/>
          </p:nvPr>
        </p:nvSpPr>
        <p:spPr>
          <a:xfrm>
            <a:off x="457200" y="304800"/>
            <a:ext cx="8228649" cy="914400"/>
          </a:xfrm>
        </p:spPr>
        <p:txBody>
          <a:bodyPr/>
          <a:p>
            <a:r>
              <a:rPr b="1" dirty="0" i="1" lang="en-US" err="1" smtClean="0"/>
              <a:t>Cont</a:t>
            </a:r>
            <a:r>
              <a:rPr b="1" dirty="0" i="1" lang="en-US" smtClean="0"/>
              <a:t>…</a:t>
            </a:r>
            <a:endParaRPr b="1" dirty="0" i="1" lang="en-US"/>
          </a:p>
        </p:txBody>
      </p:sp>
      <p:sp>
        <p:nvSpPr>
          <p:cNvPr id="1048723" name="Content Placeholder 2"/>
          <p:cNvSpPr>
            <a:spLocks noGrp="1"/>
          </p:cNvSpPr>
          <p:nvPr>
            <p:ph idx="1"/>
          </p:nvPr>
        </p:nvSpPr>
        <p:spPr>
          <a:xfrm>
            <a:off x="990600" y="1219200"/>
            <a:ext cx="7695727" cy="4907513"/>
          </a:xfrm>
        </p:spPr>
        <p:txBody>
          <a:bodyPr>
            <a:normAutofit fontScale="81250" lnSpcReduction="20000"/>
          </a:bodyPr>
          <a:p>
            <a:pPr indent="0" marL="0">
              <a:buNone/>
            </a:pPr>
            <a:r>
              <a:rPr b="1" dirty="0" lang="en-US"/>
              <a:t>Management of Grade I and II: </a:t>
            </a:r>
            <a:endParaRPr dirty="0" lang="en-US"/>
          </a:p>
          <a:p>
            <a:r>
              <a:rPr dirty="0" lang="en-US"/>
              <a:t>Manage as outpatient </a:t>
            </a:r>
          </a:p>
          <a:p>
            <a:r>
              <a:rPr dirty="0" lang="en-US"/>
              <a:t>Admit at 34 weeks gestation ; (In case of </a:t>
            </a:r>
            <a:r>
              <a:rPr dirty="0" lang="en-US" err="1"/>
              <a:t>unfavourable</a:t>
            </a:r>
            <a:r>
              <a:rPr dirty="0" lang="en-US"/>
              <a:t> social surrounding admit earlier) </a:t>
            </a:r>
          </a:p>
          <a:p>
            <a:r>
              <a:rPr dirty="0" lang="en-US"/>
              <a:t>Admit in case of deterioration of Cardiac state </a:t>
            </a:r>
          </a:p>
          <a:p>
            <a:r>
              <a:rPr dirty="0" lang="en-US"/>
              <a:t>Admit in the event of any obstetric complications </a:t>
            </a:r>
          </a:p>
          <a:p>
            <a:pPr indent="0" marL="0">
              <a:buNone/>
            </a:pPr>
            <a:r>
              <a:rPr b="1" dirty="0" lang="en-US" smtClean="0"/>
              <a:t>Management </a:t>
            </a:r>
            <a:r>
              <a:rPr b="1" dirty="0" lang="en-US"/>
              <a:t>of Grade III and IV: </a:t>
            </a:r>
            <a:endParaRPr dirty="0" lang="en-US"/>
          </a:p>
          <a:p>
            <a:r>
              <a:rPr dirty="0" lang="en-US"/>
              <a:t>Admit as soon as pregnancy is diagnosed until delivery </a:t>
            </a:r>
          </a:p>
          <a:p>
            <a:r>
              <a:rPr dirty="0" lang="en-US"/>
              <a:t>The patient should have complete bed rest </a:t>
            </a:r>
          </a:p>
          <a:p>
            <a:r>
              <a:rPr dirty="0" lang="en-US"/>
              <a:t>Look out for aggravating signs and treat aggressively </a:t>
            </a:r>
          </a:p>
          <a:p>
            <a:endParaRPr dirty="0"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432" name=""/>
        <p:cNvGrpSpPr/>
        <p:nvPr/>
      </p:nvGrpSpPr>
      <p:grpSpPr>
        <a:xfrm>
          <a:off x="0" y="0"/>
          <a:ext cx="0" cy="0"/>
          <a:chOff x="0" y="0"/>
          <a:chExt cx="0" cy="0"/>
        </a:xfrm>
      </p:grpSpPr>
      <p:sp>
        <p:nvSpPr>
          <p:cNvPr id="1048724"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25" name="Content Placeholder 2"/>
          <p:cNvSpPr>
            <a:spLocks noGrp="1"/>
          </p:cNvSpPr>
          <p:nvPr>
            <p:ph idx="1"/>
          </p:nvPr>
        </p:nvSpPr>
        <p:spPr>
          <a:xfrm>
            <a:off x="990600" y="1219200"/>
            <a:ext cx="7695727" cy="4907513"/>
          </a:xfrm>
        </p:spPr>
        <p:txBody>
          <a:bodyPr>
            <a:normAutofit fontScale="90625" lnSpcReduction="20000"/>
          </a:bodyPr>
          <a:p>
            <a:pPr indent="0" marL="0">
              <a:buNone/>
            </a:pPr>
            <a:r>
              <a:rPr b="1" dirty="0" i="1" lang="en-US"/>
              <a:t>Management in </a:t>
            </a:r>
            <a:r>
              <a:rPr b="1" dirty="0" i="1" lang="en-US" err="1"/>
              <a:t>labour</a:t>
            </a:r>
            <a:r>
              <a:rPr b="1" dirty="0" i="1" lang="en-US"/>
              <a:t>: </a:t>
            </a:r>
            <a:endParaRPr dirty="0" i="1" lang="en-US"/>
          </a:p>
          <a:p>
            <a:pPr indent="0" marL="0">
              <a:buNone/>
            </a:pPr>
            <a:r>
              <a:rPr b="1" dirty="0" i="1" lang="en-US"/>
              <a:t>1st Stage of </a:t>
            </a:r>
            <a:r>
              <a:rPr b="1" dirty="0" i="1" lang="en-US" err="1"/>
              <a:t>labour</a:t>
            </a:r>
            <a:r>
              <a:rPr b="1" dirty="0" i="1" lang="en-US"/>
              <a:t>: </a:t>
            </a:r>
            <a:endParaRPr dirty="0" i="1" lang="en-US"/>
          </a:p>
          <a:p>
            <a:r>
              <a:rPr dirty="0" lang="en-US"/>
              <a:t>Prop up in bed and tilt forwards the left side </a:t>
            </a:r>
          </a:p>
          <a:p>
            <a:r>
              <a:rPr dirty="0" lang="en-US"/>
              <a:t>Give Oxygen continuously by mask or nasal catheter </a:t>
            </a:r>
          </a:p>
          <a:p>
            <a:r>
              <a:rPr dirty="0" lang="en-US"/>
              <a:t>Provide adequate analgesia with </a:t>
            </a:r>
            <a:r>
              <a:rPr dirty="0" lang="en-US" err="1"/>
              <a:t>pethidine</a:t>
            </a:r>
            <a:r>
              <a:rPr dirty="0" lang="en-US"/>
              <a:t> 25 -50mg IM or morphine </a:t>
            </a:r>
          </a:p>
          <a:p>
            <a:r>
              <a:rPr dirty="0" lang="en-US"/>
              <a:t>Avoid dehydration; Maintain strict fluid balance chart (limit fluid infusion to minimize the risk of circulatory overload ) </a:t>
            </a:r>
          </a:p>
          <a:p>
            <a:r>
              <a:rPr dirty="0" lang="en-US"/>
              <a:t>If oxytocin infusion is required, use a higher concentration at a slower rate </a:t>
            </a:r>
          </a:p>
          <a:p>
            <a:endParaRPr dirty="0"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433" name=""/>
        <p:cNvGrpSpPr/>
        <p:nvPr/>
      </p:nvGrpSpPr>
      <p:grpSpPr>
        <a:xfrm>
          <a:off x="0" y="0"/>
          <a:ext cx="0" cy="0"/>
          <a:chOff x="0" y="0"/>
          <a:chExt cx="0" cy="0"/>
        </a:xfrm>
      </p:grpSpPr>
      <p:sp>
        <p:nvSpPr>
          <p:cNvPr id="1048726"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27" name="Content Placeholder 2"/>
          <p:cNvSpPr>
            <a:spLocks noGrp="1"/>
          </p:cNvSpPr>
          <p:nvPr>
            <p:ph idx="1"/>
          </p:nvPr>
        </p:nvSpPr>
        <p:spPr>
          <a:xfrm>
            <a:off x="914400" y="1219200"/>
            <a:ext cx="7771927" cy="4907513"/>
          </a:xfrm>
        </p:spPr>
        <p:txBody>
          <a:bodyPr>
            <a:normAutofit fontScale="84375" lnSpcReduction="10000"/>
          </a:bodyPr>
          <a:p>
            <a:endParaRPr dirty="0" lang="en-US"/>
          </a:p>
          <a:p>
            <a:r>
              <a:rPr dirty="0" lang="en-US"/>
              <a:t>Start on parenteral antibiotics (e.g. crystalline penicillin 1MU)for prophylaxis against infection </a:t>
            </a:r>
          </a:p>
          <a:p>
            <a:r>
              <a:rPr dirty="0" lang="en-US"/>
              <a:t>Carefully monitor pulse and respiratory rate </a:t>
            </a:r>
          </a:p>
          <a:p>
            <a:r>
              <a:rPr dirty="0" lang="en-US"/>
              <a:t>If pulse is &gt;110/minute in between uterine contractions or in case of cardiac failure give digoxin </a:t>
            </a:r>
          </a:p>
          <a:p>
            <a:r>
              <a:rPr dirty="0" lang="en-US"/>
              <a:t>In case of pulmonary </a:t>
            </a:r>
            <a:r>
              <a:rPr dirty="0" lang="en-US" err="1"/>
              <a:t>oedema</a:t>
            </a:r>
            <a:r>
              <a:rPr dirty="0" lang="en-US"/>
              <a:t> give </a:t>
            </a:r>
            <a:r>
              <a:rPr dirty="0" lang="en-US" err="1"/>
              <a:t>Frusemide</a:t>
            </a:r>
            <a:r>
              <a:rPr dirty="0" lang="en-US"/>
              <a:t> 40mg IV </a:t>
            </a:r>
          </a:p>
          <a:p>
            <a:pPr indent="0" marL="0">
              <a:buNone/>
            </a:pPr>
            <a:r>
              <a:rPr b="1" dirty="0" lang="en-US"/>
              <a:t>NB/ Caesarean section should only be done for obstetric reasons.</a:t>
            </a:r>
            <a:endParaRPr dirty="0"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434" name=""/>
        <p:cNvGrpSpPr/>
        <p:nvPr/>
      </p:nvGrpSpPr>
      <p:grpSpPr>
        <a:xfrm>
          <a:off x="0" y="0"/>
          <a:ext cx="0" cy="0"/>
          <a:chOff x="0" y="0"/>
          <a:chExt cx="0" cy="0"/>
        </a:xfrm>
      </p:grpSpPr>
      <p:sp>
        <p:nvSpPr>
          <p:cNvPr id="1048728"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29" name="Content Placeholder 2"/>
          <p:cNvSpPr>
            <a:spLocks noGrp="1"/>
          </p:cNvSpPr>
          <p:nvPr>
            <p:ph idx="1"/>
          </p:nvPr>
        </p:nvSpPr>
        <p:spPr>
          <a:xfrm>
            <a:off x="914400" y="1143000"/>
            <a:ext cx="7771927" cy="4983713"/>
          </a:xfrm>
        </p:spPr>
        <p:txBody>
          <a:bodyPr>
            <a:normAutofit fontScale="81250" lnSpcReduction="20000"/>
          </a:bodyPr>
          <a:p>
            <a:pPr indent="0" marL="0">
              <a:buNone/>
            </a:pPr>
            <a:r>
              <a:rPr b="1" dirty="0" i="1" lang="en-US"/>
              <a:t>Second / Third stage of </a:t>
            </a:r>
            <a:r>
              <a:rPr b="1" dirty="0" i="1" lang="en-US" err="1"/>
              <a:t>labour</a:t>
            </a:r>
            <a:r>
              <a:rPr b="1" dirty="0" i="1" lang="en-US"/>
              <a:t>: </a:t>
            </a:r>
            <a:endParaRPr dirty="0" i="1" lang="en-US"/>
          </a:p>
          <a:p>
            <a:r>
              <a:rPr dirty="0" lang="en-US"/>
              <a:t>Maintain the patient in a propped up position </a:t>
            </a:r>
          </a:p>
          <a:p>
            <a:r>
              <a:rPr dirty="0" lang="en-US"/>
              <a:t>Assisted vacuum delivery should be done to avoid sustained bearing down efforts during expulsive phase as this can aggravate cardiac failure </a:t>
            </a:r>
          </a:p>
          <a:p>
            <a:r>
              <a:rPr dirty="0" lang="en-US"/>
              <a:t>Ensure active management of third stage - immediate oxytocin, controlled cord contraction and uterine massage. </a:t>
            </a:r>
          </a:p>
          <a:p>
            <a:r>
              <a:rPr b="1" dirty="0" lang="en-US"/>
              <a:t>DO NOT GIVE ERGOMETRINE </a:t>
            </a:r>
            <a:r>
              <a:rPr dirty="0" lang="en-US"/>
              <a:t>as this may lead to sudden overload of the heart as a result of additional blood squeezed out from the uterus </a:t>
            </a:r>
          </a:p>
          <a:p>
            <a:r>
              <a:rPr dirty="0" lang="en-US"/>
              <a:t>In case of caesarean section avoid spinal </a:t>
            </a:r>
            <a:r>
              <a:rPr dirty="0" lang="en-US" err="1"/>
              <a:t>anaesthesia</a:t>
            </a:r>
            <a:r>
              <a:rPr dirty="0" lang="en-US"/>
              <a:t> </a:t>
            </a:r>
          </a:p>
          <a:p>
            <a:endParaRPr dirty="0"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435" name=""/>
        <p:cNvGrpSpPr/>
        <p:nvPr/>
      </p:nvGrpSpPr>
      <p:grpSpPr>
        <a:xfrm>
          <a:off x="0" y="0"/>
          <a:ext cx="0" cy="0"/>
          <a:chOff x="0" y="0"/>
          <a:chExt cx="0" cy="0"/>
        </a:xfrm>
      </p:grpSpPr>
      <p:sp>
        <p:nvSpPr>
          <p:cNvPr id="1048730" name="Title 1"/>
          <p:cNvSpPr>
            <a:spLocks noGrp="1"/>
          </p:cNvSpPr>
          <p:nvPr>
            <p:ph type="title"/>
          </p:nvPr>
        </p:nvSpPr>
        <p:spPr/>
        <p:txBody>
          <a:bodyPr/>
          <a:p>
            <a:r>
              <a:rPr b="1" dirty="0" i="1" lang="en-US"/>
              <a:t>Postpartum Care</a:t>
            </a:r>
            <a:endParaRPr dirty="0" i="1" lang="en-US"/>
          </a:p>
        </p:txBody>
      </p:sp>
      <p:sp>
        <p:nvSpPr>
          <p:cNvPr id="1048731" name="Content Placeholder 2"/>
          <p:cNvSpPr>
            <a:spLocks noGrp="1"/>
          </p:cNvSpPr>
          <p:nvPr>
            <p:ph idx="1"/>
          </p:nvPr>
        </p:nvSpPr>
        <p:spPr>
          <a:xfrm>
            <a:off x="914400" y="1143000"/>
            <a:ext cx="7771927" cy="4983713"/>
          </a:xfrm>
        </p:spPr>
        <p:txBody>
          <a:bodyPr>
            <a:normAutofit fontScale="71875" lnSpcReduction="20000"/>
          </a:bodyPr>
          <a:p>
            <a:endParaRPr dirty="0" lang="en-US"/>
          </a:p>
          <a:p>
            <a:r>
              <a:rPr dirty="0" lang="en-US"/>
              <a:t>The patient should be closely monitored for the first 24 hours </a:t>
            </a:r>
          </a:p>
          <a:p>
            <a:r>
              <a:rPr dirty="0" lang="en-US"/>
              <a:t>Retain the patient in hospital for at least 10 – 14 days depending on grade </a:t>
            </a:r>
          </a:p>
          <a:p>
            <a:r>
              <a:rPr dirty="0" lang="en-US"/>
              <a:t>Restrict exercise in the first week of delivery and mobilize slowly thereafter </a:t>
            </a:r>
          </a:p>
          <a:p>
            <a:r>
              <a:rPr dirty="0" lang="en-US"/>
              <a:t>Give prophylactic crystalline penicillin 2 mega units I.M. 6 hourly for 48 hours after delivery. Continue penicillin treatment orally for 10 days 500mg 6 hourly (this is to prevent sub-acute bacterial endocarditis) </a:t>
            </a:r>
          </a:p>
          <a:p>
            <a:r>
              <a:rPr dirty="0" lang="en-US"/>
              <a:t>Manage the cardiac condition and any complications as appropriate </a:t>
            </a:r>
          </a:p>
          <a:p>
            <a:r>
              <a:rPr dirty="0" lang="en-US"/>
              <a:t>Encourage breastfeeding </a:t>
            </a:r>
          </a:p>
          <a:p>
            <a:r>
              <a:rPr dirty="0" lang="en-US"/>
              <a:t>Advise on family planning </a:t>
            </a:r>
          </a:p>
          <a:p>
            <a:endParaRPr dirty="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81" name=""/>
        <p:cNvGrpSpPr/>
        <p:nvPr/>
      </p:nvGrpSpPr>
      <p:grpSpPr>
        <a:xfrm>
          <a:off x="0" y="0"/>
          <a:ext cx="0" cy="0"/>
          <a:chOff x="0" y="0"/>
          <a:chExt cx="0" cy="0"/>
        </a:xfrm>
      </p:grpSpPr>
      <p:sp>
        <p:nvSpPr>
          <p:cNvPr id="1048622" name="Title 1"/>
          <p:cNvSpPr>
            <a:spLocks noGrp="1"/>
          </p:cNvSpPr>
          <p:nvPr>
            <p:ph type="title"/>
          </p:nvPr>
        </p:nvSpPr>
        <p:spPr/>
        <p:txBody>
          <a:bodyPr/>
          <a:p>
            <a:r>
              <a:rPr b="1" dirty="0" lang="en-US" err="1"/>
              <a:t>Eclampsia</a:t>
            </a:r>
            <a:r>
              <a:rPr b="1" dirty="0" lang="en-US"/>
              <a:t> </a:t>
            </a:r>
            <a:endParaRPr dirty="0" lang="en-US"/>
          </a:p>
        </p:txBody>
      </p:sp>
      <p:sp>
        <p:nvSpPr>
          <p:cNvPr id="1048623" name="Content Placeholder 2"/>
          <p:cNvSpPr>
            <a:spLocks noGrp="1"/>
          </p:cNvSpPr>
          <p:nvPr>
            <p:ph idx="1"/>
          </p:nvPr>
        </p:nvSpPr>
        <p:spPr>
          <a:xfrm>
            <a:off x="838200" y="1600778"/>
            <a:ext cx="7848127" cy="4525935"/>
          </a:xfrm>
        </p:spPr>
        <p:txBody>
          <a:bodyPr>
            <a:normAutofit fontScale="56250" lnSpcReduction="20000"/>
          </a:bodyPr>
          <a:p>
            <a:r>
              <a:rPr dirty="0" lang="en-US"/>
              <a:t>It is characterized by convulsions -fits (in the absence of other medical conditions predisposing to convulsions) in a woman with pre-</a:t>
            </a:r>
            <a:r>
              <a:rPr dirty="0" lang="en-US" err="1"/>
              <a:t>eclampsia</a:t>
            </a:r>
            <a:r>
              <a:rPr dirty="0" lang="en-US"/>
              <a:t>. </a:t>
            </a:r>
            <a:endParaRPr dirty="0" lang="en-US" smtClean="0"/>
          </a:p>
          <a:p>
            <a:pPr indent="0" marL="0">
              <a:buNone/>
            </a:pPr>
            <a:r>
              <a:rPr b="1" dirty="0" lang="en-US"/>
              <a:t>Impending </a:t>
            </a:r>
            <a:r>
              <a:rPr b="1" dirty="0" lang="en-US" err="1"/>
              <a:t>Eclampsia</a:t>
            </a:r>
            <a:r>
              <a:rPr b="1" dirty="0" lang="en-US"/>
              <a:t>: </a:t>
            </a:r>
            <a:endParaRPr dirty="0" lang="en-US"/>
          </a:p>
          <a:p>
            <a:pPr indent="0" marL="0">
              <a:buNone/>
            </a:pPr>
            <a:r>
              <a:rPr dirty="0" lang="en-US"/>
              <a:t>Impending </a:t>
            </a:r>
            <a:r>
              <a:rPr dirty="0" lang="en-US" err="1"/>
              <a:t>eclampsia</a:t>
            </a:r>
            <a:r>
              <a:rPr dirty="0" lang="en-US"/>
              <a:t> means that </a:t>
            </a:r>
            <a:r>
              <a:rPr dirty="0" lang="en-US" err="1"/>
              <a:t>eclamptic</a:t>
            </a:r>
            <a:r>
              <a:rPr dirty="0" lang="en-US"/>
              <a:t> fits are likely to occur very soon, usually in a woman with severe pre-</a:t>
            </a:r>
            <a:r>
              <a:rPr dirty="0" lang="en-US" err="1"/>
              <a:t>eclampsia</a:t>
            </a:r>
            <a:r>
              <a:rPr dirty="0" lang="en-US"/>
              <a:t>. Symptoms and Signs of impending </a:t>
            </a:r>
            <a:r>
              <a:rPr dirty="0" lang="en-US" err="1"/>
              <a:t>eclampsia</a:t>
            </a:r>
            <a:r>
              <a:rPr dirty="0" lang="en-US"/>
              <a:t> include: </a:t>
            </a:r>
          </a:p>
          <a:p>
            <a:r>
              <a:rPr dirty="0" lang="en-US"/>
              <a:t>Severe headache </a:t>
            </a:r>
          </a:p>
          <a:p>
            <a:r>
              <a:rPr dirty="0" lang="en-US"/>
              <a:t>Drowsiness </a:t>
            </a:r>
          </a:p>
          <a:p>
            <a:r>
              <a:rPr dirty="0" lang="en-US"/>
              <a:t>Mental confusion </a:t>
            </a:r>
          </a:p>
          <a:p>
            <a:r>
              <a:rPr dirty="0" lang="en-US"/>
              <a:t>Visual disturbance (e.g. blurred vision, flashes of flight) </a:t>
            </a:r>
          </a:p>
          <a:p>
            <a:r>
              <a:rPr dirty="0" lang="en-US" err="1"/>
              <a:t>Epigastric</a:t>
            </a:r>
            <a:r>
              <a:rPr dirty="0" lang="en-US"/>
              <a:t> pain </a:t>
            </a:r>
          </a:p>
          <a:p>
            <a:r>
              <a:rPr dirty="0" lang="en-US"/>
              <a:t>Nausea / vomiting </a:t>
            </a:r>
          </a:p>
          <a:p>
            <a:r>
              <a:rPr dirty="0" lang="en-US"/>
              <a:t>A sharp rise in blood pressure </a:t>
            </a:r>
          </a:p>
          <a:p>
            <a:r>
              <a:rPr dirty="0" lang="en-US"/>
              <a:t>Decreased urinary output </a:t>
            </a:r>
          </a:p>
          <a:p>
            <a:r>
              <a:rPr dirty="0" lang="en-US"/>
              <a:t>Increased proteinuria </a:t>
            </a:r>
          </a:p>
          <a:p>
            <a:r>
              <a:rPr dirty="0" lang="en-US"/>
              <a:t>Hyper-</a:t>
            </a:r>
            <a:r>
              <a:rPr dirty="0" lang="en-US" err="1"/>
              <a:t>reflexia</a:t>
            </a:r>
            <a:r>
              <a:rPr dirty="0" lang="en-US"/>
              <a:t> </a:t>
            </a:r>
          </a:p>
          <a:p>
            <a:endParaRPr dirty="0"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436" name=""/>
        <p:cNvGrpSpPr/>
        <p:nvPr/>
      </p:nvGrpSpPr>
      <p:grpSpPr>
        <a:xfrm>
          <a:off x="0" y="0"/>
          <a:ext cx="0" cy="0"/>
          <a:chOff x="0" y="0"/>
          <a:chExt cx="0" cy="0"/>
        </a:xfrm>
      </p:grpSpPr>
      <p:sp>
        <p:nvSpPr>
          <p:cNvPr id="1048732" name="Title 1"/>
          <p:cNvSpPr>
            <a:spLocks noGrp="1"/>
          </p:cNvSpPr>
          <p:nvPr>
            <p:ph type="title"/>
          </p:nvPr>
        </p:nvSpPr>
        <p:spPr/>
        <p:txBody>
          <a:bodyPr>
            <a:normAutofit/>
          </a:bodyPr>
          <a:p>
            <a:r>
              <a:rPr b="1" dirty="0" i="1" lang="en-US" smtClean="0"/>
              <a:t>Antepartum </a:t>
            </a:r>
            <a:r>
              <a:rPr b="1" dirty="0" i="1" lang="en-US" err="1" smtClean="0"/>
              <a:t>haemorragea</a:t>
            </a:r>
            <a:endParaRPr b="1" dirty="0" i="1" lang="en-US"/>
          </a:p>
        </p:txBody>
      </p:sp>
      <p:sp>
        <p:nvSpPr>
          <p:cNvPr id="1048733" name="Content Placeholder 2"/>
          <p:cNvSpPr>
            <a:spLocks noGrp="1"/>
          </p:cNvSpPr>
          <p:nvPr>
            <p:ph idx="1"/>
          </p:nvPr>
        </p:nvSpPr>
        <p:spPr>
          <a:xfrm>
            <a:off x="914400" y="1219200"/>
            <a:ext cx="7771927" cy="4907513"/>
          </a:xfrm>
        </p:spPr>
        <p:txBody>
          <a:bodyPr>
            <a:normAutofit fontScale="93750" lnSpcReduction="10000"/>
          </a:bodyPr>
          <a:p>
            <a:r>
              <a:rPr b="1" dirty="0" lang="en-US"/>
              <a:t>Definition of APH </a:t>
            </a:r>
            <a:endParaRPr dirty="0" lang="en-US"/>
          </a:p>
          <a:p>
            <a:pPr indent="0" marL="0">
              <a:buNone/>
            </a:pPr>
            <a:r>
              <a:rPr dirty="0" lang="en-US" smtClean="0"/>
              <a:t>APH </a:t>
            </a:r>
            <a:r>
              <a:rPr dirty="0" lang="en-US"/>
              <a:t>is vaginal bleeding during pregnancy usually presenting in the last trimester of pregnancy. Any vaginal bleeding after 28 weeks should be assumed to be due to either placenta </a:t>
            </a:r>
            <a:r>
              <a:rPr dirty="0" lang="en-US" err="1"/>
              <a:t>praevia</a:t>
            </a:r>
            <a:r>
              <a:rPr dirty="0" lang="en-US"/>
              <a:t> or </a:t>
            </a:r>
            <a:r>
              <a:rPr dirty="0" lang="en-US" err="1"/>
              <a:t>abruptio</a:t>
            </a:r>
            <a:r>
              <a:rPr dirty="0" lang="en-US"/>
              <a:t> placentae, unless proven otherwise. </a:t>
            </a:r>
          </a:p>
          <a:p>
            <a:r>
              <a:rPr b="1" dirty="0" lang="en-US"/>
              <a:t>Causes of APH </a:t>
            </a:r>
            <a:endParaRPr dirty="0" lang="en-US"/>
          </a:p>
          <a:p>
            <a:pPr indent="0" marL="0">
              <a:buNone/>
            </a:pPr>
            <a:r>
              <a:rPr dirty="0" lang="en-US"/>
              <a:t>Bleeding in late pregnancy and in </a:t>
            </a:r>
            <a:r>
              <a:rPr dirty="0" lang="en-US" err="1"/>
              <a:t>labour</a:t>
            </a:r>
            <a:r>
              <a:rPr dirty="0" lang="en-US"/>
              <a:t> is usually due to </a:t>
            </a:r>
            <a:r>
              <a:rPr b="1" dirty="0" lang="en-US"/>
              <a:t>placenta abruption </a:t>
            </a:r>
            <a:r>
              <a:rPr dirty="0" lang="en-US"/>
              <a:t>or </a:t>
            </a:r>
            <a:r>
              <a:rPr b="1" dirty="0" lang="en-US"/>
              <a:t>placenta </a:t>
            </a:r>
            <a:r>
              <a:rPr b="1" dirty="0" lang="en-US" err="1"/>
              <a:t>praevia</a:t>
            </a:r>
            <a:r>
              <a:rPr b="1" dirty="0" lang="en-US"/>
              <a:t>. </a:t>
            </a:r>
            <a:endParaRPr dirty="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437" name=""/>
        <p:cNvGrpSpPr/>
        <p:nvPr/>
      </p:nvGrpSpPr>
      <p:grpSpPr>
        <a:xfrm>
          <a:off x="0" y="0"/>
          <a:ext cx="0" cy="0"/>
          <a:chOff x="0" y="0"/>
          <a:chExt cx="0" cy="0"/>
        </a:xfrm>
      </p:grpSpPr>
      <p:sp>
        <p:nvSpPr>
          <p:cNvPr id="1048734" name="Title 1"/>
          <p:cNvSpPr>
            <a:spLocks noGrp="1"/>
          </p:cNvSpPr>
          <p:nvPr>
            <p:ph type="title"/>
          </p:nvPr>
        </p:nvSpPr>
        <p:spPr>
          <a:xfrm>
            <a:off x="457200" y="304800"/>
            <a:ext cx="8228649" cy="1143000"/>
          </a:xfrm>
        </p:spPr>
        <p:txBody>
          <a:bodyPr/>
          <a:p>
            <a:r>
              <a:rPr b="1" dirty="0" i="1" lang="en-US" err="1" smtClean="0"/>
              <a:t>Cont</a:t>
            </a:r>
            <a:r>
              <a:rPr b="1" dirty="0" i="1" lang="en-US" smtClean="0"/>
              <a:t>…</a:t>
            </a:r>
            <a:endParaRPr b="1" dirty="0" i="1" lang="en-US"/>
          </a:p>
        </p:txBody>
      </p:sp>
      <p:sp>
        <p:nvSpPr>
          <p:cNvPr id="1048735" name="Content Placeholder 2"/>
          <p:cNvSpPr>
            <a:spLocks noGrp="1"/>
          </p:cNvSpPr>
          <p:nvPr>
            <p:ph idx="1"/>
          </p:nvPr>
        </p:nvSpPr>
        <p:spPr>
          <a:xfrm>
            <a:off x="914400" y="1219200"/>
            <a:ext cx="7771927" cy="4907513"/>
          </a:xfrm>
        </p:spPr>
        <p:txBody>
          <a:bodyPr>
            <a:normAutofit fontScale="96875" lnSpcReduction="20000"/>
          </a:bodyPr>
          <a:p>
            <a:r>
              <a:rPr b="1" dirty="0" i="1" lang="en-US"/>
              <a:t>Placenta </a:t>
            </a:r>
            <a:r>
              <a:rPr b="1" dirty="0" i="1" lang="en-US" err="1"/>
              <a:t>Praevia</a:t>
            </a:r>
            <a:r>
              <a:rPr b="1" dirty="0" i="1" lang="en-US"/>
              <a:t>: </a:t>
            </a:r>
            <a:endParaRPr dirty="0" lang="en-US"/>
          </a:p>
          <a:p>
            <a:pPr indent="0" marL="0">
              <a:buNone/>
            </a:pPr>
            <a:r>
              <a:rPr dirty="0" lang="en-US"/>
              <a:t>This is when implantation of the placenta occurs at or near the cervix. It may be partial or complete </a:t>
            </a:r>
            <a:r>
              <a:rPr dirty="0" lang="en-US" err="1"/>
              <a:t>praevia</a:t>
            </a:r>
            <a:r>
              <a:rPr dirty="0" lang="en-US"/>
              <a:t>. In partial placenta </a:t>
            </a:r>
            <a:r>
              <a:rPr dirty="0" lang="en-US" err="1"/>
              <a:t>praevia</a:t>
            </a:r>
            <a:r>
              <a:rPr dirty="0" lang="en-US"/>
              <a:t> a posteriorly situated placenta is more dangerous than an anterior one. In placenta </a:t>
            </a:r>
            <a:r>
              <a:rPr dirty="0" lang="en-US" err="1"/>
              <a:t>praevia</a:t>
            </a:r>
            <a:r>
              <a:rPr dirty="0" lang="en-US"/>
              <a:t> bleeding is always revealed, though it may cease spontaneously. The blood </a:t>
            </a:r>
            <a:r>
              <a:rPr dirty="0" lang="en-US" err="1"/>
              <a:t>colour</a:t>
            </a:r>
            <a:r>
              <a:rPr dirty="0" lang="en-US"/>
              <a:t> is usually bright red. </a:t>
            </a:r>
          </a:p>
          <a:p>
            <a:pPr indent="0" marL="0">
              <a:buNone/>
            </a:pPr>
            <a:endParaRPr dirty="0" lang="en-US"/>
          </a:p>
          <a:p>
            <a:endParaRPr dirty="0"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438" name=""/>
        <p:cNvGrpSpPr/>
        <p:nvPr/>
      </p:nvGrpSpPr>
      <p:grpSpPr>
        <a:xfrm>
          <a:off x="0" y="0"/>
          <a:ext cx="0" cy="0"/>
          <a:chOff x="0" y="0"/>
          <a:chExt cx="0" cy="0"/>
        </a:xfrm>
      </p:grpSpPr>
      <p:sp>
        <p:nvSpPr>
          <p:cNvPr id="1048736" name="Title 1"/>
          <p:cNvSpPr>
            <a:spLocks noGrp="1"/>
          </p:cNvSpPr>
          <p:nvPr>
            <p:ph type="title"/>
          </p:nvPr>
        </p:nvSpPr>
        <p:spPr/>
        <p:txBody>
          <a:bodyPr/>
          <a:p>
            <a:r>
              <a:rPr b="1" dirty="0" i="1" lang="en-US" smtClean="0"/>
              <a:t>Types </a:t>
            </a:r>
            <a:endParaRPr b="1" dirty="0" i="1" lang="en-US"/>
          </a:p>
        </p:txBody>
      </p:sp>
      <p:sp>
        <p:nvSpPr>
          <p:cNvPr id="1048737" name="Content Placeholder 2"/>
          <p:cNvSpPr>
            <a:spLocks noGrp="1"/>
          </p:cNvSpPr>
          <p:nvPr>
            <p:ph idx="1"/>
          </p:nvPr>
        </p:nvSpPr>
        <p:spPr>
          <a:xfrm>
            <a:off x="914400" y="1143000"/>
            <a:ext cx="7771927" cy="4983713"/>
          </a:xfrm>
        </p:spPr>
        <p:txBody>
          <a:bodyPr>
            <a:normAutofit fontScale="71875" lnSpcReduction="20000"/>
          </a:bodyPr>
          <a:p>
            <a:r>
              <a:rPr b="1" dirty="0" lang="en-US"/>
              <a:t>Type 1</a:t>
            </a:r>
            <a:r>
              <a:rPr dirty="0" lang="en-US"/>
              <a:t> </a:t>
            </a:r>
            <a:r>
              <a:rPr dirty="0" lang="en-US" smtClean="0"/>
              <a:t>;The </a:t>
            </a:r>
            <a:r>
              <a:rPr dirty="0" lang="en-US"/>
              <a:t>placenta lies in the upper segment and only the lower margin dips into the lower uterine segment.</a:t>
            </a:r>
          </a:p>
          <a:p>
            <a:pPr indent="0" marL="0">
              <a:buNone/>
            </a:pPr>
            <a:r>
              <a:rPr b="1" dirty="0" lang="en-US"/>
              <a:t> </a:t>
            </a:r>
            <a:endParaRPr dirty="0" lang="en-US"/>
          </a:p>
          <a:p>
            <a:r>
              <a:rPr b="1" dirty="0" lang="en-US"/>
              <a:t>Type II</a:t>
            </a:r>
            <a:r>
              <a:rPr dirty="0" lang="en-US"/>
              <a:t> </a:t>
            </a:r>
            <a:r>
              <a:rPr dirty="0" lang="en-US" smtClean="0"/>
              <a:t>;The </a:t>
            </a:r>
            <a:r>
              <a:rPr dirty="0" lang="en-US"/>
              <a:t>placenta is partially situated in the lower uterine segment with the lower margin of the placenta reaching the edge of the internal </a:t>
            </a:r>
            <a:r>
              <a:rPr dirty="0" lang="en-US" err="1"/>
              <a:t>os</a:t>
            </a:r>
            <a:r>
              <a:rPr dirty="0" lang="en-US"/>
              <a:t> but does not cover it. It is known as marginal placenta </a:t>
            </a:r>
            <a:r>
              <a:rPr dirty="0" lang="en-US" err="1"/>
              <a:t>praevia</a:t>
            </a:r>
            <a:r>
              <a:rPr dirty="0" lang="en-US"/>
              <a:t>.</a:t>
            </a:r>
          </a:p>
          <a:p>
            <a:pPr indent="0" marL="0">
              <a:buNone/>
            </a:pPr>
            <a:r>
              <a:rPr b="1" dirty="0" lang="en-US"/>
              <a:t> </a:t>
            </a:r>
            <a:endParaRPr dirty="0" lang="en-US"/>
          </a:p>
          <a:p>
            <a:r>
              <a:rPr b="1" dirty="0" lang="en-US"/>
              <a:t>Type III</a:t>
            </a:r>
            <a:r>
              <a:rPr dirty="0" lang="en-US"/>
              <a:t> </a:t>
            </a:r>
            <a:r>
              <a:rPr dirty="0" lang="en-US" smtClean="0"/>
              <a:t>;The </a:t>
            </a:r>
            <a:r>
              <a:rPr dirty="0" lang="en-US"/>
              <a:t>placenta covers the internal </a:t>
            </a:r>
            <a:r>
              <a:rPr dirty="0" lang="en-US" err="1"/>
              <a:t>os</a:t>
            </a:r>
            <a:r>
              <a:rPr dirty="0" lang="en-US"/>
              <a:t> when closed up to three to four </a:t>
            </a:r>
            <a:r>
              <a:rPr dirty="0" lang="en-US" err="1"/>
              <a:t>centimetres</a:t>
            </a:r>
            <a:r>
              <a:rPr dirty="0" lang="en-US"/>
              <a:t> dilatation. This is known as partial or incomplete placenta </a:t>
            </a:r>
            <a:r>
              <a:rPr dirty="0" lang="en-US" err="1"/>
              <a:t>praevia</a:t>
            </a:r>
            <a:r>
              <a:rPr dirty="0" lang="en-US"/>
              <a:t>.</a:t>
            </a:r>
          </a:p>
          <a:p>
            <a:pPr indent="0" marL="0">
              <a:buNone/>
            </a:pPr>
            <a:r>
              <a:rPr b="1" dirty="0" lang="en-US"/>
              <a:t> </a:t>
            </a:r>
            <a:endParaRPr dirty="0" lang="en-US"/>
          </a:p>
          <a:p>
            <a:r>
              <a:rPr b="1" dirty="0" lang="en-US"/>
              <a:t>Type IV</a:t>
            </a:r>
            <a:r>
              <a:rPr dirty="0" lang="en-US"/>
              <a:t> </a:t>
            </a:r>
            <a:r>
              <a:rPr dirty="0" lang="en-US" smtClean="0"/>
              <a:t>;The </a:t>
            </a:r>
            <a:r>
              <a:rPr dirty="0" lang="en-US"/>
              <a:t>placenta lies centrally over the internal </a:t>
            </a:r>
            <a:r>
              <a:rPr dirty="0" lang="en-US" err="1"/>
              <a:t>os</a:t>
            </a:r>
            <a:r>
              <a:rPr dirty="0" lang="en-US"/>
              <a:t> and covers the </a:t>
            </a:r>
            <a:r>
              <a:rPr dirty="0" lang="en-US" err="1"/>
              <a:t>os</a:t>
            </a:r>
            <a:r>
              <a:rPr dirty="0" lang="en-US"/>
              <a:t> even when the cervix is fully dilated.</a:t>
            </a:r>
          </a:p>
          <a:p>
            <a:endParaRPr dirty="0"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439" name=""/>
        <p:cNvGrpSpPr/>
        <p:nvPr/>
      </p:nvGrpSpPr>
      <p:grpSpPr>
        <a:xfrm>
          <a:off x="0" y="0"/>
          <a:ext cx="0" cy="0"/>
          <a:chOff x="0" y="0"/>
          <a:chExt cx="0" cy="0"/>
        </a:xfrm>
      </p:grpSpPr>
      <p:sp>
        <p:nvSpPr>
          <p:cNvPr id="1048738" name="Title 1"/>
          <p:cNvSpPr>
            <a:spLocks noGrp="1"/>
          </p:cNvSpPr>
          <p:nvPr>
            <p:ph type="title"/>
          </p:nvPr>
        </p:nvSpPr>
        <p:spPr/>
        <p:txBody>
          <a:bodyPr/>
          <a:p>
            <a:endParaRPr lang="en-US"/>
          </a:p>
        </p:txBody>
      </p:sp>
      <p:pic>
        <p:nvPicPr>
          <p:cNvPr id="2097160" name="ia_el_26_innerEl" descr="The four type of placenta praevia"/>
          <p:cNvPicPr>
            <a:picLocks noGrp="1"/>
          </p:cNvPicPr>
          <p:nvPr>
            <p:ph idx="1"/>
          </p:nvPr>
        </p:nvPicPr>
        <p:blipFill>
          <a:blip xmlns:r="http://schemas.openxmlformats.org/officeDocument/2006/relationships" r:embed="rId1"/>
          <a:srcRect/>
          <a:stretch>
            <a:fillRect/>
          </a:stretch>
        </p:blipFill>
        <p:spPr bwMode="auto">
          <a:xfrm>
            <a:off x="685800" y="685800"/>
            <a:ext cx="7772400" cy="5943600"/>
          </a:xfrm>
          <a:prstGeom prst="rect"/>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440" name=""/>
        <p:cNvGrpSpPr/>
        <p:nvPr/>
      </p:nvGrpSpPr>
      <p:grpSpPr>
        <a:xfrm>
          <a:off x="0" y="0"/>
          <a:ext cx="0" cy="0"/>
          <a:chOff x="0" y="0"/>
          <a:chExt cx="0" cy="0"/>
        </a:xfrm>
      </p:grpSpPr>
      <p:sp>
        <p:nvSpPr>
          <p:cNvPr id="104873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40" name="Content Placeholder 2"/>
          <p:cNvSpPr>
            <a:spLocks noGrp="1"/>
          </p:cNvSpPr>
          <p:nvPr>
            <p:ph idx="1"/>
          </p:nvPr>
        </p:nvSpPr>
        <p:spPr>
          <a:xfrm>
            <a:off x="914400" y="1219200"/>
            <a:ext cx="7771927" cy="4907513"/>
          </a:xfrm>
        </p:spPr>
        <p:txBody>
          <a:bodyPr>
            <a:normAutofit fontScale="84375" lnSpcReduction="20000"/>
          </a:bodyPr>
          <a:p>
            <a:pPr indent="0" marL="0">
              <a:buNone/>
            </a:pPr>
            <a:r>
              <a:rPr dirty="0" lang="en-US"/>
              <a:t>The signs and symptoms of placenta </a:t>
            </a:r>
            <a:r>
              <a:rPr dirty="0" lang="en-US" err="1"/>
              <a:t>praevia</a:t>
            </a:r>
            <a:r>
              <a:rPr dirty="0" lang="en-US"/>
              <a:t> are as follows: </a:t>
            </a:r>
          </a:p>
          <a:p>
            <a:r>
              <a:rPr dirty="0" lang="en-US"/>
              <a:t>painless bleeding </a:t>
            </a:r>
          </a:p>
          <a:p>
            <a:r>
              <a:rPr dirty="0" lang="en-US"/>
              <a:t>Blood is bright red and may be Scanty or heavy </a:t>
            </a:r>
          </a:p>
          <a:p>
            <a:r>
              <a:rPr dirty="0" lang="en-US"/>
              <a:t>Pale looking patient, the degree of which corresponds to the amount of blood loss. </a:t>
            </a:r>
          </a:p>
          <a:p>
            <a:r>
              <a:rPr dirty="0" lang="en-US"/>
              <a:t>No tenderness in the abdomen </a:t>
            </a:r>
          </a:p>
          <a:p>
            <a:r>
              <a:rPr dirty="0" lang="en-US"/>
              <a:t>Soft and relaxed uterus </a:t>
            </a:r>
          </a:p>
          <a:p>
            <a:r>
              <a:rPr dirty="0" lang="en-US"/>
              <a:t>The presenting part may be high or there may be abnormal presentation </a:t>
            </a:r>
          </a:p>
          <a:p>
            <a:r>
              <a:rPr dirty="0" lang="en-US"/>
              <a:t>The </a:t>
            </a:r>
            <a:r>
              <a:rPr dirty="0" lang="en-US" err="1"/>
              <a:t>foetal</a:t>
            </a:r>
            <a:r>
              <a:rPr dirty="0" lang="en-US"/>
              <a:t> parts are easily palpable </a:t>
            </a:r>
          </a:p>
          <a:p>
            <a:r>
              <a:rPr dirty="0" lang="en-US" err="1"/>
              <a:t>Foetal</a:t>
            </a:r>
            <a:r>
              <a:rPr dirty="0" lang="en-US"/>
              <a:t> heart sounds are usually present.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441" name=""/>
        <p:cNvGrpSpPr/>
        <p:nvPr/>
      </p:nvGrpSpPr>
      <p:grpSpPr>
        <a:xfrm>
          <a:off x="0" y="0"/>
          <a:ext cx="0" cy="0"/>
          <a:chOff x="0" y="0"/>
          <a:chExt cx="0" cy="0"/>
        </a:xfrm>
      </p:grpSpPr>
      <p:sp>
        <p:nvSpPr>
          <p:cNvPr id="1048741" name="Title 1"/>
          <p:cNvSpPr>
            <a:spLocks noGrp="1"/>
          </p:cNvSpPr>
          <p:nvPr>
            <p:ph type="title"/>
          </p:nvPr>
        </p:nvSpPr>
        <p:spPr/>
        <p:txBody>
          <a:bodyPr/>
          <a:p>
            <a:r>
              <a:rPr b="1" dirty="0" i="1" lang="en-US" err="1"/>
              <a:t>Abruptio</a:t>
            </a:r>
            <a:r>
              <a:rPr b="1" dirty="0" i="1" lang="en-US"/>
              <a:t> Placentae</a:t>
            </a:r>
            <a:endParaRPr dirty="0" lang="en-US"/>
          </a:p>
        </p:txBody>
      </p:sp>
      <p:sp>
        <p:nvSpPr>
          <p:cNvPr id="1048742" name="Content Placeholder 2"/>
          <p:cNvSpPr>
            <a:spLocks noGrp="1"/>
          </p:cNvSpPr>
          <p:nvPr>
            <p:ph idx="1"/>
          </p:nvPr>
        </p:nvSpPr>
        <p:spPr>
          <a:xfrm>
            <a:off x="838200" y="1143000"/>
            <a:ext cx="7848127" cy="4983713"/>
          </a:xfrm>
        </p:spPr>
        <p:txBody>
          <a:bodyPr>
            <a:normAutofit fontScale="85000" lnSpcReduction="20000"/>
          </a:bodyPr>
          <a:p>
            <a:r>
              <a:rPr dirty="0" lang="en-US"/>
              <a:t>This is premature detachment of a normally situated placenta before the </a:t>
            </a:r>
            <a:r>
              <a:rPr dirty="0" lang="en-US" err="1"/>
              <a:t>foetus</a:t>
            </a:r>
            <a:r>
              <a:rPr dirty="0" lang="en-US"/>
              <a:t> is delivered. The resultant retro - placental bleeding may be revealed, concealed or mixed type. </a:t>
            </a:r>
            <a:endParaRPr dirty="0" lang="en-US" smtClean="0"/>
          </a:p>
          <a:p>
            <a:r>
              <a:rPr b="1" dirty="0" lang="en-US"/>
              <a:t>Mixed or combined,</a:t>
            </a:r>
            <a:r>
              <a:rPr dirty="0" lang="en-US"/>
              <a:t> where bleeding is partly revealed and partly concealed</a:t>
            </a:r>
            <a:r>
              <a:rPr dirty="0" lang="en-US" smtClean="0"/>
              <a:t>.</a:t>
            </a:r>
            <a:r>
              <a:rPr dirty="0" lang="en-US"/>
              <a:t> </a:t>
            </a:r>
          </a:p>
          <a:p>
            <a:r>
              <a:rPr b="1" dirty="0" lang="en-US"/>
              <a:t>Concealed</a:t>
            </a:r>
            <a:r>
              <a:rPr dirty="0" lang="en-US"/>
              <a:t>, where the blood is trapped between the placenta, membranes and the uterine wall. There is no visible bleeding</a:t>
            </a:r>
            <a:r>
              <a:rPr dirty="0" lang="en-US" smtClean="0"/>
              <a:t>.</a:t>
            </a:r>
            <a:r>
              <a:rPr dirty="0" lang="en-US"/>
              <a:t> </a:t>
            </a:r>
          </a:p>
          <a:p>
            <a:r>
              <a:rPr b="1" dirty="0" lang="en-US"/>
              <a:t>External or revealed,</a:t>
            </a:r>
            <a:r>
              <a:rPr dirty="0" lang="en-US"/>
              <a:t> which is where there is free (visible) vaginal </a:t>
            </a:r>
            <a:r>
              <a:rPr dirty="0" lang="en-US" err="1"/>
              <a:t>haemorrhage</a:t>
            </a:r>
            <a:r>
              <a:rPr dirty="0" lang="en-US"/>
              <a:t>.</a:t>
            </a:r>
          </a:p>
          <a:p>
            <a:r>
              <a:rPr dirty="0" lang="en-US"/>
              <a:t>The causes include </a:t>
            </a:r>
            <a:r>
              <a:rPr dirty="0" lang="en-US" err="1"/>
              <a:t>toxaemia</a:t>
            </a:r>
            <a:r>
              <a:rPr dirty="0" lang="en-US"/>
              <a:t>, trauma, sudden uterine decompression, or short umbilical cord.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442" name=""/>
        <p:cNvGrpSpPr/>
        <p:nvPr/>
      </p:nvGrpSpPr>
      <p:grpSpPr>
        <a:xfrm>
          <a:off x="0" y="0"/>
          <a:ext cx="0" cy="0"/>
          <a:chOff x="0" y="0"/>
          <a:chExt cx="0" cy="0"/>
        </a:xfrm>
      </p:grpSpPr>
      <p:sp>
        <p:nvSpPr>
          <p:cNvPr id="1048743"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44" name="Content Placeholder 2"/>
          <p:cNvSpPr>
            <a:spLocks noGrp="1"/>
          </p:cNvSpPr>
          <p:nvPr>
            <p:ph idx="1"/>
          </p:nvPr>
        </p:nvSpPr>
        <p:spPr>
          <a:xfrm>
            <a:off x="914400" y="1066800"/>
            <a:ext cx="7771927" cy="5059913"/>
          </a:xfrm>
        </p:spPr>
        <p:txBody>
          <a:bodyPr>
            <a:normAutofit fontScale="92500" lnSpcReduction="10000"/>
          </a:bodyPr>
          <a:p>
            <a:pPr indent="0" marL="0">
              <a:buNone/>
            </a:pPr>
            <a:r>
              <a:rPr dirty="0" lang="en-US" smtClean="0"/>
              <a:t> </a:t>
            </a:r>
            <a:r>
              <a:rPr dirty="0" lang="en-US"/>
              <a:t>It is associated with the following conditions:</a:t>
            </a:r>
          </a:p>
          <a:p>
            <a:pPr lvl="0"/>
            <a:r>
              <a:rPr dirty="0" lang="en-US"/>
              <a:t>Hypertensive conditions and pre-</a:t>
            </a:r>
            <a:r>
              <a:rPr dirty="0" lang="en-US" err="1"/>
              <a:t>eclampsia</a:t>
            </a:r>
            <a:endParaRPr dirty="0" lang="en-US"/>
          </a:p>
          <a:p>
            <a:pPr lvl="0"/>
            <a:r>
              <a:rPr dirty="0" lang="en-US"/>
              <a:t>High parity</a:t>
            </a:r>
          </a:p>
          <a:p>
            <a:pPr lvl="0"/>
            <a:r>
              <a:rPr dirty="0" lang="en-US"/>
              <a:t>Trauma</a:t>
            </a:r>
          </a:p>
          <a:p>
            <a:pPr lvl="0"/>
            <a:r>
              <a:rPr dirty="0" lang="en-US"/>
              <a:t>Sudden release of </a:t>
            </a:r>
            <a:r>
              <a:rPr dirty="0" lang="en-US" err="1"/>
              <a:t>polyhydramnious</a:t>
            </a:r>
            <a:endParaRPr dirty="0" lang="en-US"/>
          </a:p>
          <a:p>
            <a:pPr lvl="0"/>
            <a:r>
              <a:rPr dirty="0" lang="en-US"/>
              <a:t>High fever</a:t>
            </a:r>
          </a:p>
          <a:p>
            <a:pPr lvl="0"/>
            <a:r>
              <a:rPr dirty="0" lang="en-US"/>
              <a:t>Traction of abnormally short umbilical cord during </a:t>
            </a:r>
            <a:r>
              <a:rPr dirty="0" lang="en-US" err="1"/>
              <a:t>labour</a:t>
            </a:r>
            <a:endParaRPr dirty="0" lang="en-US"/>
          </a:p>
          <a:p>
            <a:pPr lvl="0"/>
            <a:r>
              <a:rPr dirty="0" lang="en-US"/>
              <a:t>External cephalic version</a:t>
            </a:r>
          </a:p>
          <a:p>
            <a:pPr lvl="0"/>
            <a:r>
              <a:rPr dirty="0" lang="en-US"/>
              <a:t>Fright or sudden shock, for example, bad news</a:t>
            </a:r>
          </a:p>
          <a:p>
            <a:endParaRPr dirty="0"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443" name=""/>
        <p:cNvGrpSpPr/>
        <p:nvPr/>
      </p:nvGrpSpPr>
      <p:grpSpPr>
        <a:xfrm>
          <a:off x="0" y="0"/>
          <a:ext cx="0" cy="0"/>
          <a:chOff x="0" y="0"/>
          <a:chExt cx="0" cy="0"/>
        </a:xfrm>
      </p:grpSpPr>
      <p:sp>
        <p:nvSpPr>
          <p:cNvPr id="104874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46" name="Content Placeholder 2"/>
          <p:cNvSpPr>
            <a:spLocks noGrp="1"/>
          </p:cNvSpPr>
          <p:nvPr>
            <p:ph idx="1"/>
          </p:nvPr>
        </p:nvSpPr>
        <p:spPr>
          <a:xfrm>
            <a:off x="914400" y="1143000"/>
            <a:ext cx="7771927" cy="4983713"/>
          </a:xfrm>
        </p:spPr>
        <p:txBody>
          <a:bodyPr>
            <a:normAutofit fontScale="92500" lnSpcReduction="20000"/>
          </a:bodyPr>
          <a:p>
            <a:pPr indent="0" marL="0">
              <a:buNone/>
            </a:pPr>
            <a:r>
              <a:rPr dirty="0" lang="en-US"/>
              <a:t>Signs and symptoms are as follows: </a:t>
            </a:r>
          </a:p>
          <a:p>
            <a:r>
              <a:rPr dirty="0" lang="en-US"/>
              <a:t>Bleeding </a:t>
            </a:r>
          </a:p>
          <a:p>
            <a:pPr indent="0" marL="0">
              <a:buNone/>
            </a:pPr>
            <a:r>
              <a:rPr dirty="0" lang="en-US"/>
              <a:t>- In the revealed type, the amount of external blood loss is consistent with the condition of the patient </a:t>
            </a:r>
          </a:p>
          <a:p>
            <a:pPr indent="0" marL="0">
              <a:buNone/>
            </a:pPr>
            <a:r>
              <a:rPr dirty="0" lang="en-US"/>
              <a:t>- In the concealed type, there is usually little or no visible vaginal bleeding, yet the patient is pale </a:t>
            </a:r>
          </a:p>
          <a:p>
            <a:r>
              <a:rPr dirty="0" lang="en-US"/>
              <a:t>Constant abdominal pain </a:t>
            </a:r>
          </a:p>
          <a:p>
            <a:r>
              <a:rPr dirty="0" lang="en-US"/>
              <a:t>Tender abdomen </a:t>
            </a:r>
          </a:p>
          <a:p>
            <a:r>
              <a:rPr dirty="0" lang="en-US"/>
              <a:t>Woody hard, tense uterus </a:t>
            </a:r>
          </a:p>
          <a:p>
            <a:r>
              <a:rPr dirty="0" lang="en-US" err="1"/>
              <a:t>Foetal</a:t>
            </a:r>
            <a:r>
              <a:rPr dirty="0" lang="en-US"/>
              <a:t> sounds are absent in severe cases. </a:t>
            </a:r>
          </a:p>
          <a:p>
            <a:endParaRPr dirty="0"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444" name=""/>
        <p:cNvGrpSpPr/>
        <p:nvPr/>
      </p:nvGrpSpPr>
      <p:grpSpPr>
        <a:xfrm>
          <a:off x="0" y="0"/>
          <a:ext cx="0" cy="0"/>
          <a:chOff x="0" y="0"/>
          <a:chExt cx="0" cy="0"/>
        </a:xfrm>
      </p:grpSpPr>
      <p:sp>
        <p:nvSpPr>
          <p:cNvPr id="1048747" name="Title 1"/>
          <p:cNvSpPr>
            <a:spLocks noGrp="1"/>
          </p:cNvSpPr>
          <p:nvPr>
            <p:ph type="title"/>
          </p:nvPr>
        </p:nvSpPr>
        <p:spPr/>
        <p:txBody>
          <a:bodyPr/>
          <a:p>
            <a:r>
              <a:rPr b="1" dirty="0" i="1" lang="en-US"/>
              <a:t>Diagnosis of APH</a:t>
            </a:r>
            <a:endParaRPr dirty="0" i="1" lang="en-US"/>
          </a:p>
        </p:txBody>
      </p:sp>
      <p:pic>
        <p:nvPicPr>
          <p:cNvPr id="2097161" name="Picture 2"/>
          <p:cNvPicPr>
            <a:picLocks noChangeAspect="1" noGrp="1" noChangeArrowheads="1"/>
          </p:cNvPicPr>
          <p:nvPr>
            <p:ph idx="1"/>
          </p:nvPr>
        </p:nvPicPr>
        <p:blipFill>
          <a:blip xmlns:r="http://schemas.openxmlformats.org/officeDocument/2006/relationships" r:embed="rId1"/>
          <a:stretch>
            <a:fillRect/>
          </a:stretch>
        </p:blipFill>
        <p:spPr bwMode="auto">
          <a:xfrm>
            <a:off x="914400" y="1143000"/>
            <a:ext cx="8077200" cy="4800600"/>
          </a:xfrm>
          <a:prstGeom prst="rect"/>
          <a:noFill/>
          <a:ln>
            <a:noFill/>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445" name=""/>
        <p:cNvGrpSpPr/>
        <p:nvPr/>
      </p:nvGrpSpPr>
      <p:grpSpPr>
        <a:xfrm>
          <a:off x="0" y="0"/>
          <a:ext cx="0" cy="0"/>
          <a:chOff x="0" y="0"/>
          <a:chExt cx="0" cy="0"/>
        </a:xfrm>
      </p:grpSpPr>
      <p:sp>
        <p:nvSpPr>
          <p:cNvPr id="1048748" name="Title 1"/>
          <p:cNvSpPr>
            <a:spLocks noGrp="1"/>
          </p:cNvSpPr>
          <p:nvPr>
            <p:ph type="title"/>
          </p:nvPr>
        </p:nvSpPr>
        <p:spPr/>
        <p:txBody>
          <a:bodyPr/>
          <a:p>
            <a:r>
              <a:rPr b="1" dirty="0" lang="en-US" err="1" smtClean="0"/>
              <a:t>Cont</a:t>
            </a:r>
            <a:r>
              <a:rPr b="1" dirty="0" lang="en-US" smtClean="0"/>
              <a:t>…</a:t>
            </a:r>
            <a:endParaRPr b="1" dirty="0" lang="en-US"/>
          </a:p>
        </p:txBody>
      </p:sp>
      <p:sp>
        <p:nvSpPr>
          <p:cNvPr id="1048749" name="Content Placeholder 2"/>
          <p:cNvSpPr>
            <a:spLocks noGrp="1"/>
          </p:cNvSpPr>
          <p:nvPr>
            <p:ph idx="1"/>
          </p:nvPr>
        </p:nvSpPr>
        <p:spPr>
          <a:xfrm>
            <a:off x="990600" y="1219200"/>
            <a:ext cx="7695727" cy="4907513"/>
          </a:xfrm>
        </p:spPr>
        <p:txBody>
          <a:bodyPr/>
          <a:p>
            <a:pPr indent="0" marL="0">
              <a:buNone/>
            </a:pPr>
            <a:r>
              <a:rPr dirty="0" lang="en-US"/>
              <a:t>The differential diagnosis of APH includes: </a:t>
            </a:r>
          </a:p>
          <a:p>
            <a:r>
              <a:rPr dirty="0" lang="en-US" err="1"/>
              <a:t>Labour</a:t>
            </a:r>
            <a:r>
              <a:rPr dirty="0" lang="en-US"/>
              <a:t> (</a:t>
            </a:r>
            <a:r>
              <a:rPr dirty="0" lang="en-US" smtClean="0"/>
              <a:t>bloody heavy </a:t>
            </a:r>
            <a:r>
              <a:rPr dirty="0" lang="en-US"/>
              <a:t>show) </a:t>
            </a:r>
          </a:p>
          <a:p>
            <a:r>
              <a:rPr dirty="0" lang="en-US"/>
              <a:t>Cervical erosion </a:t>
            </a:r>
          </a:p>
          <a:p>
            <a:r>
              <a:rPr dirty="0" lang="en-US"/>
              <a:t>Cervicitis </a:t>
            </a:r>
          </a:p>
          <a:p>
            <a:r>
              <a:rPr dirty="0" lang="en-US"/>
              <a:t>Cervical polyp </a:t>
            </a:r>
          </a:p>
          <a:p>
            <a:r>
              <a:rPr dirty="0" lang="en-US"/>
              <a:t>Carcinoma </a:t>
            </a:r>
          </a:p>
          <a:p>
            <a:r>
              <a:rPr dirty="0" lang="en-US"/>
              <a:t>Trauma. </a:t>
            </a:r>
          </a:p>
          <a:p>
            <a:endParaRPr dirty="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82" name=""/>
        <p:cNvGrpSpPr/>
        <p:nvPr/>
      </p:nvGrpSpPr>
      <p:grpSpPr>
        <a:xfrm>
          <a:off x="0" y="0"/>
          <a:ext cx="0" cy="0"/>
          <a:chOff x="0" y="0"/>
          <a:chExt cx="0" cy="0"/>
        </a:xfrm>
      </p:grpSpPr>
      <p:sp>
        <p:nvSpPr>
          <p:cNvPr id="1048624" name="Title 1"/>
          <p:cNvSpPr>
            <a:spLocks noGrp="1"/>
          </p:cNvSpPr>
          <p:nvPr>
            <p:ph type="title"/>
          </p:nvPr>
        </p:nvSpPr>
        <p:spPr/>
        <p:txBody>
          <a:bodyPr>
            <a:normAutofit fontScale="90000"/>
          </a:bodyPr>
          <a:p>
            <a:r>
              <a:rPr b="1" dirty="0" lang="en-US"/>
              <a:t>Classification of pre-</a:t>
            </a:r>
            <a:r>
              <a:rPr b="1" dirty="0" lang="en-US" err="1"/>
              <a:t>eclampsia</a:t>
            </a:r>
            <a:r>
              <a:rPr b="1" dirty="0" lang="en-US"/>
              <a:t>/ </a:t>
            </a:r>
            <a:r>
              <a:rPr b="1" dirty="0" lang="en-US" err="1"/>
              <a:t>eclampsia</a:t>
            </a:r>
            <a:r>
              <a:rPr b="1" dirty="0" lang="en-US"/>
              <a:t> </a:t>
            </a:r>
            <a:endParaRPr dirty="0" lang="en-US"/>
          </a:p>
        </p:txBody>
      </p:sp>
      <p:pic>
        <p:nvPicPr>
          <p:cNvPr id="2097156" name="Picture 2"/>
          <p:cNvPicPr>
            <a:picLocks noChangeAspect="1" noGrp="1" noChangeArrowheads="1"/>
          </p:cNvPicPr>
          <p:nvPr>
            <p:ph idx="1"/>
          </p:nvPr>
        </p:nvPicPr>
        <p:blipFill>
          <a:blip xmlns:r="http://schemas.openxmlformats.org/officeDocument/2006/relationships" r:embed="rId1"/>
          <a:stretch>
            <a:fillRect/>
          </a:stretch>
        </p:blipFill>
        <p:spPr bwMode="auto">
          <a:xfrm>
            <a:off x="1633537" y="2210594"/>
            <a:ext cx="5876925" cy="3305175"/>
          </a:xfrm>
          <a:prstGeom prst="rect"/>
          <a:noFill/>
          <a:ln>
            <a:noFill/>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446" name=""/>
        <p:cNvGrpSpPr/>
        <p:nvPr/>
      </p:nvGrpSpPr>
      <p:grpSpPr>
        <a:xfrm>
          <a:off x="0" y="0"/>
          <a:ext cx="0" cy="0"/>
          <a:chOff x="0" y="0"/>
          <a:chExt cx="0" cy="0"/>
        </a:xfrm>
      </p:grpSpPr>
      <p:sp>
        <p:nvSpPr>
          <p:cNvPr id="1048750" name="Title 1"/>
          <p:cNvSpPr>
            <a:spLocks noGrp="1"/>
          </p:cNvSpPr>
          <p:nvPr>
            <p:ph type="title"/>
          </p:nvPr>
        </p:nvSpPr>
        <p:spPr/>
        <p:txBody>
          <a:bodyPr>
            <a:normAutofit fontScale="90000"/>
          </a:bodyPr>
          <a:p>
            <a:r>
              <a:rPr b="1" dirty="0" lang="en-US"/>
              <a:t>The Differences between Placenta </a:t>
            </a:r>
            <a:r>
              <a:rPr b="1" dirty="0" lang="en-US" err="1"/>
              <a:t>Praevia</a:t>
            </a:r>
            <a:r>
              <a:rPr b="1" dirty="0" lang="en-US"/>
              <a:t> and </a:t>
            </a:r>
            <a:r>
              <a:rPr b="1" dirty="0" lang="en-US" err="1"/>
              <a:t>Abruptio</a:t>
            </a:r>
            <a:r>
              <a:rPr b="1" dirty="0" lang="en-US"/>
              <a:t> Placentae</a:t>
            </a:r>
            <a:r>
              <a:rPr dirty="0" lang="en-US"/>
              <a:t/>
            </a:r>
            <a:br>
              <a:rPr dirty="0" lang="en-US"/>
            </a:br>
            <a:endParaRPr dirty="0" lang="en-US"/>
          </a:p>
        </p:txBody>
      </p:sp>
      <p:pic>
        <p:nvPicPr>
          <p:cNvPr id="2097162" name="Picture 2"/>
          <p:cNvPicPr>
            <a:picLocks noChangeAspect="1" noGrp="1" noChangeArrowheads="1"/>
          </p:cNvPicPr>
          <p:nvPr>
            <p:ph idx="1"/>
          </p:nvPr>
        </p:nvPicPr>
        <p:blipFill>
          <a:blip xmlns:r="http://schemas.openxmlformats.org/officeDocument/2006/relationships" r:embed="rId1"/>
          <a:stretch>
            <a:fillRect/>
          </a:stretch>
        </p:blipFill>
        <p:spPr bwMode="auto">
          <a:xfrm>
            <a:off x="838200" y="1143000"/>
            <a:ext cx="8305799" cy="4953000"/>
          </a:xfrm>
          <a:prstGeom prst="rect"/>
          <a:noFill/>
          <a:ln>
            <a:noFill/>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447" name=""/>
        <p:cNvGrpSpPr/>
        <p:nvPr/>
      </p:nvGrpSpPr>
      <p:grpSpPr>
        <a:xfrm>
          <a:off x="0" y="0"/>
          <a:ext cx="0" cy="0"/>
          <a:chOff x="0" y="0"/>
          <a:chExt cx="0" cy="0"/>
        </a:xfrm>
      </p:grpSpPr>
      <p:sp>
        <p:nvSpPr>
          <p:cNvPr id="1048751" name="Title 1"/>
          <p:cNvSpPr>
            <a:spLocks noGrp="1"/>
          </p:cNvSpPr>
          <p:nvPr>
            <p:ph type="title"/>
          </p:nvPr>
        </p:nvSpPr>
        <p:spPr/>
        <p:txBody>
          <a:bodyPr/>
          <a:p>
            <a:r>
              <a:rPr b="1" dirty="0" i="1" lang="en-US" smtClean="0"/>
              <a:t>Management of APH</a:t>
            </a:r>
            <a:endParaRPr b="1" dirty="0" i="1" lang="en-US"/>
          </a:p>
        </p:txBody>
      </p:sp>
      <p:sp>
        <p:nvSpPr>
          <p:cNvPr id="1048752" name="Content Placeholder 2"/>
          <p:cNvSpPr>
            <a:spLocks noGrp="1"/>
          </p:cNvSpPr>
          <p:nvPr>
            <p:ph idx="1"/>
          </p:nvPr>
        </p:nvSpPr>
        <p:spPr>
          <a:xfrm>
            <a:off x="914400" y="1143000"/>
            <a:ext cx="7771927" cy="4983713"/>
          </a:xfrm>
        </p:spPr>
        <p:txBody>
          <a:bodyPr>
            <a:normAutofit fontScale="85000" lnSpcReduction="10000"/>
          </a:bodyPr>
          <a:p>
            <a:pPr indent="0" marL="0">
              <a:buNone/>
            </a:pPr>
            <a:r>
              <a:rPr b="1" dirty="0" lang="en-US"/>
              <a:t>GENERAL MANAGEMENT </a:t>
            </a:r>
            <a:endParaRPr dirty="0" lang="en-US"/>
          </a:p>
          <a:p>
            <a:r>
              <a:rPr b="1" dirty="0" lang="en-US"/>
              <a:t>Shout for help. Urgently mobilize all available personnel </a:t>
            </a:r>
            <a:endParaRPr dirty="0" lang="en-US"/>
          </a:p>
          <a:p>
            <a:r>
              <a:rPr dirty="0" lang="en-US"/>
              <a:t>Make a rapid evaluation of the general condition of the woman including vital signs (pulse, blood pressure, respiration, temperature). </a:t>
            </a:r>
          </a:p>
          <a:p>
            <a:r>
              <a:rPr dirty="0" lang="en-US"/>
              <a:t>If you suspect shock, begin treatment immediately. </a:t>
            </a:r>
          </a:p>
          <a:p>
            <a:r>
              <a:rPr dirty="0" lang="en-US"/>
              <a:t>Start a rapid IV infusion (Normal saline or ringers solution) </a:t>
            </a:r>
          </a:p>
          <a:p>
            <a:r>
              <a:rPr dirty="0" lang="en-US"/>
              <a:t>Even if signs of shock are not present, keep shock in mind as you evaluate the woman further because her status may worsen rapidly </a:t>
            </a:r>
          </a:p>
          <a:p>
            <a:endParaRPr dirty="0"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448" name=""/>
        <p:cNvGrpSpPr/>
        <p:nvPr/>
      </p:nvGrpSpPr>
      <p:grpSpPr>
        <a:xfrm>
          <a:off x="0" y="0"/>
          <a:ext cx="0" cy="0"/>
          <a:chOff x="0" y="0"/>
          <a:chExt cx="0" cy="0"/>
        </a:xfrm>
      </p:grpSpPr>
      <p:sp>
        <p:nvSpPr>
          <p:cNvPr id="1048753" name="Title 1"/>
          <p:cNvSpPr>
            <a:spLocks noGrp="1"/>
          </p:cNvSpPr>
          <p:nvPr>
            <p:ph type="title"/>
          </p:nvPr>
        </p:nvSpPr>
        <p:spPr>
          <a:xfrm>
            <a:off x="685800" y="0"/>
            <a:ext cx="8000527" cy="1066800"/>
          </a:xfrm>
        </p:spPr>
        <p:txBody>
          <a:bodyPr>
            <a:normAutofit fontScale="90000"/>
          </a:bodyPr>
          <a:p>
            <a:r>
              <a:rPr b="1" dirty="0" lang="en-US"/>
              <a:t>Management of PLACENTA PRAEVIA</a:t>
            </a:r>
            <a:endParaRPr dirty="0" lang="en-US"/>
          </a:p>
        </p:txBody>
      </p:sp>
      <p:sp>
        <p:nvSpPr>
          <p:cNvPr id="1048754" name="Content Placeholder 2"/>
          <p:cNvSpPr>
            <a:spLocks noGrp="1"/>
          </p:cNvSpPr>
          <p:nvPr>
            <p:ph idx="1"/>
          </p:nvPr>
        </p:nvSpPr>
        <p:spPr>
          <a:xfrm>
            <a:off x="838200" y="1066800"/>
            <a:ext cx="7848127" cy="5059913"/>
          </a:xfrm>
        </p:spPr>
        <p:txBody>
          <a:bodyPr>
            <a:normAutofit fontScale="85000" lnSpcReduction="20000"/>
          </a:bodyPr>
          <a:p>
            <a:pPr indent="0" marL="0">
              <a:buNone/>
            </a:pPr>
            <a:r>
              <a:rPr dirty="0" lang="en-US" smtClean="0"/>
              <a:t>Placenta </a:t>
            </a:r>
            <a:r>
              <a:rPr dirty="0" lang="en-US" err="1"/>
              <a:t>praevia</a:t>
            </a:r>
            <a:r>
              <a:rPr dirty="0" lang="en-US"/>
              <a:t> is implantation of the placenta at or near the cervix. If you suspect placenta </a:t>
            </a:r>
            <a:r>
              <a:rPr dirty="0" lang="en-US" err="1"/>
              <a:t>praevia</a:t>
            </a:r>
            <a:r>
              <a:rPr dirty="0" lang="en-US"/>
              <a:t>, </a:t>
            </a:r>
            <a:r>
              <a:rPr b="1" dirty="0" lang="en-US" smtClean="0"/>
              <a:t>DO NOT PERFORM A VAGINAL EXAMINATION</a:t>
            </a:r>
            <a:r>
              <a:rPr dirty="0" lang="en-US" smtClean="0"/>
              <a:t> </a:t>
            </a:r>
            <a:r>
              <a:rPr dirty="0" lang="en-US"/>
              <a:t>unless preparations have been made for immediate caesarean section </a:t>
            </a:r>
          </a:p>
          <a:p>
            <a:r>
              <a:rPr dirty="0" lang="en-US"/>
              <a:t>Perform a careful </a:t>
            </a:r>
            <a:r>
              <a:rPr dirty="0" i="1" lang="en-US"/>
              <a:t>speculum </a:t>
            </a:r>
            <a:r>
              <a:rPr dirty="0" lang="en-US"/>
              <a:t>examination to rule out other causes of bleeding such as cervicitis, trauma, cervical polyps or cervical malignancy. The presence of these, however, does not rule out placenta </a:t>
            </a:r>
            <a:r>
              <a:rPr dirty="0" lang="en-US" err="1"/>
              <a:t>praevia</a:t>
            </a:r>
            <a:r>
              <a:rPr dirty="0" lang="en-US"/>
              <a:t> </a:t>
            </a:r>
          </a:p>
          <a:p>
            <a:r>
              <a:rPr dirty="0" lang="en-US"/>
              <a:t>Assess the amount of bleeding. </a:t>
            </a:r>
          </a:p>
          <a:p>
            <a:r>
              <a:rPr dirty="0" lang="en-US"/>
              <a:t>Restore blood volume by infusing IV fluids (normal saline or Ringer’s lactate) </a:t>
            </a:r>
          </a:p>
          <a:p>
            <a:endParaRPr dirty="0"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449" name=""/>
        <p:cNvGrpSpPr/>
        <p:nvPr/>
      </p:nvGrpSpPr>
      <p:grpSpPr>
        <a:xfrm>
          <a:off x="0" y="0"/>
          <a:ext cx="0" cy="0"/>
          <a:chOff x="0" y="0"/>
          <a:chExt cx="0" cy="0"/>
        </a:xfrm>
      </p:grpSpPr>
      <p:sp>
        <p:nvSpPr>
          <p:cNvPr id="1048755"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56" name="Content Placeholder 2"/>
          <p:cNvSpPr>
            <a:spLocks noGrp="1"/>
          </p:cNvSpPr>
          <p:nvPr>
            <p:ph idx="1"/>
          </p:nvPr>
        </p:nvSpPr>
        <p:spPr>
          <a:xfrm>
            <a:off x="914400" y="1143000"/>
            <a:ext cx="7771927" cy="4983713"/>
          </a:xfrm>
        </p:spPr>
        <p:txBody>
          <a:bodyPr>
            <a:normAutofit fontScale="77500" lnSpcReduction="20000"/>
          </a:bodyPr>
          <a:p>
            <a:endParaRPr dirty="0" lang="en-US"/>
          </a:p>
          <a:p>
            <a:r>
              <a:rPr dirty="0" lang="en-US"/>
              <a:t>If bleeding is heavy and continuous, arrange for caesarean delivery irrespective of </a:t>
            </a:r>
            <a:r>
              <a:rPr dirty="0" lang="en-US" err="1"/>
              <a:t>foetal</a:t>
            </a:r>
            <a:r>
              <a:rPr dirty="0" lang="en-US"/>
              <a:t> maturity </a:t>
            </a:r>
          </a:p>
          <a:p>
            <a:r>
              <a:rPr dirty="0" lang="en-US"/>
              <a:t>If bleeding is light or if it has stopped and the </a:t>
            </a:r>
            <a:r>
              <a:rPr dirty="0" lang="en-US" err="1"/>
              <a:t>foetus</a:t>
            </a:r>
            <a:r>
              <a:rPr dirty="0" lang="en-US"/>
              <a:t> is alive but premature, consider expectant management until delivery or heavy bleeding occurs </a:t>
            </a:r>
          </a:p>
          <a:p>
            <a:pPr indent="0" marL="0">
              <a:buNone/>
            </a:pPr>
            <a:r>
              <a:rPr dirty="0" lang="en-US"/>
              <a:t>o Keep the woman in the hospital until delivery </a:t>
            </a:r>
          </a:p>
          <a:p>
            <a:pPr indent="0" marL="0">
              <a:buNone/>
            </a:pPr>
            <a:r>
              <a:rPr dirty="0" lang="en-US"/>
              <a:t>o Correct </a:t>
            </a:r>
            <a:r>
              <a:rPr dirty="0" lang="en-US" err="1"/>
              <a:t>anaemia</a:t>
            </a:r>
            <a:r>
              <a:rPr dirty="0" lang="en-US"/>
              <a:t> with oral iron therapy </a:t>
            </a:r>
          </a:p>
          <a:p>
            <a:pPr indent="0" marL="0">
              <a:buNone/>
            </a:pPr>
            <a:r>
              <a:rPr dirty="0" lang="en-US"/>
              <a:t>o Ensure that blood is available for transfusion, if required </a:t>
            </a:r>
          </a:p>
          <a:p>
            <a:r>
              <a:rPr dirty="0" lang="en-US"/>
              <a:t>If bleeding recurs, decide management after weighing benefits and risks for the woman and </a:t>
            </a:r>
            <a:r>
              <a:rPr dirty="0" lang="en-US" err="1"/>
              <a:t>foetus</a:t>
            </a:r>
            <a:r>
              <a:rPr dirty="0" lang="en-US"/>
              <a:t> of further expectant management versus delivery. </a:t>
            </a:r>
          </a:p>
          <a:p>
            <a:endParaRPr dirty="0"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450" name=""/>
        <p:cNvGrpSpPr/>
        <p:nvPr/>
      </p:nvGrpSpPr>
      <p:grpSpPr>
        <a:xfrm>
          <a:off x="0" y="0"/>
          <a:ext cx="0" cy="0"/>
          <a:chOff x="0" y="0"/>
          <a:chExt cx="0" cy="0"/>
        </a:xfrm>
      </p:grpSpPr>
      <p:sp>
        <p:nvSpPr>
          <p:cNvPr id="1048757" name="Title 1"/>
          <p:cNvSpPr>
            <a:spLocks noGrp="1"/>
          </p:cNvSpPr>
          <p:nvPr>
            <p:ph type="title"/>
          </p:nvPr>
        </p:nvSpPr>
        <p:spPr/>
        <p:txBody>
          <a:bodyPr>
            <a:normAutofit fontScale="90000"/>
          </a:bodyPr>
          <a:p>
            <a:r>
              <a:rPr b="1" dirty="0" lang="en-US"/>
              <a:t>Confirming the diagnosis of Placenta </a:t>
            </a:r>
            <a:r>
              <a:rPr b="1" dirty="0" lang="en-US" err="1"/>
              <a:t>Praevia</a:t>
            </a:r>
            <a:endParaRPr dirty="0" lang="en-US"/>
          </a:p>
        </p:txBody>
      </p:sp>
      <p:sp>
        <p:nvSpPr>
          <p:cNvPr id="1048758" name="Content Placeholder 2"/>
          <p:cNvSpPr>
            <a:spLocks noGrp="1"/>
          </p:cNvSpPr>
          <p:nvPr>
            <p:ph idx="1"/>
          </p:nvPr>
        </p:nvSpPr>
        <p:spPr>
          <a:xfrm>
            <a:off x="990600" y="1600778"/>
            <a:ext cx="7695727" cy="4525935"/>
          </a:xfrm>
        </p:spPr>
        <p:txBody>
          <a:bodyPr>
            <a:normAutofit fontScale="85000" lnSpcReduction="20000"/>
          </a:bodyPr>
          <a:p>
            <a:r>
              <a:rPr dirty="0" lang="en-US" smtClean="0"/>
              <a:t>If </a:t>
            </a:r>
            <a:r>
              <a:rPr dirty="0" lang="en-US"/>
              <a:t>a reliable ultrasound examination can be performed, localize the placenta. </a:t>
            </a:r>
          </a:p>
          <a:p>
            <a:r>
              <a:rPr dirty="0" lang="en-US"/>
              <a:t>If placenta </a:t>
            </a:r>
            <a:r>
              <a:rPr dirty="0" lang="en-US" err="1"/>
              <a:t>praevia</a:t>
            </a:r>
            <a:r>
              <a:rPr dirty="0" lang="en-US"/>
              <a:t> is confirmed and the </a:t>
            </a:r>
            <a:r>
              <a:rPr dirty="0" lang="en-US" err="1"/>
              <a:t>foetus</a:t>
            </a:r>
            <a:r>
              <a:rPr dirty="0" lang="en-US"/>
              <a:t> is mature, plan delivery. </a:t>
            </a:r>
          </a:p>
          <a:p>
            <a:r>
              <a:rPr dirty="0" lang="en-US"/>
              <a:t>If ultrasound is not available or the report is unreliable and the pregnancy is less than 37 weeks, manage as placenta </a:t>
            </a:r>
            <a:r>
              <a:rPr dirty="0" lang="en-US" err="1"/>
              <a:t>praevia</a:t>
            </a:r>
            <a:r>
              <a:rPr dirty="0" lang="en-US"/>
              <a:t> until 37 weeks. </a:t>
            </a:r>
          </a:p>
          <a:p>
            <a:r>
              <a:rPr dirty="0" lang="en-US"/>
              <a:t>If ultrasound is not available or the report is unreliable and the pregnancy is 37 weeks or more, examine under double set-up to exclude placenta </a:t>
            </a:r>
            <a:r>
              <a:rPr dirty="0" lang="en-US" err="1"/>
              <a:t>praevia</a:t>
            </a:r>
            <a:r>
              <a:rPr dirty="0" lang="en-US"/>
              <a:t>, with the woman in the operating theatre with the surgical team present. </a:t>
            </a:r>
          </a:p>
          <a:p>
            <a:endParaRPr dirty="0"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451" name=""/>
        <p:cNvGrpSpPr/>
        <p:nvPr/>
      </p:nvGrpSpPr>
      <p:grpSpPr>
        <a:xfrm>
          <a:off x="0" y="0"/>
          <a:ext cx="0" cy="0"/>
          <a:chOff x="0" y="0"/>
          <a:chExt cx="0" cy="0"/>
        </a:xfrm>
      </p:grpSpPr>
      <p:sp>
        <p:nvSpPr>
          <p:cNvPr id="104875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60" name="Content Placeholder 2"/>
          <p:cNvSpPr>
            <a:spLocks noGrp="1"/>
          </p:cNvSpPr>
          <p:nvPr>
            <p:ph idx="1"/>
          </p:nvPr>
        </p:nvSpPr>
        <p:spPr>
          <a:xfrm>
            <a:off x="838200" y="1600778"/>
            <a:ext cx="7848127" cy="4525935"/>
          </a:xfrm>
        </p:spPr>
        <p:txBody>
          <a:bodyPr>
            <a:normAutofit fontScale="70000" lnSpcReduction="20000"/>
          </a:bodyPr>
          <a:p>
            <a:r>
              <a:rPr dirty="0" lang="en-US"/>
              <a:t>The double set-up prepares for either vaginal or caesarean delivery, as follows. </a:t>
            </a:r>
          </a:p>
          <a:p>
            <a:r>
              <a:rPr dirty="0" lang="en-US"/>
              <a:t>Ensure IV lines are running and cross matched blood is available. </a:t>
            </a:r>
          </a:p>
          <a:p>
            <a:r>
              <a:rPr dirty="0" lang="en-US"/>
              <a:t>Use a sterile vaginal speculum to see the cervix: </a:t>
            </a:r>
          </a:p>
          <a:p>
            <a:r>
              <a:rPr dirty="0" lang="en-US"/>
              <a:t>If the cervix is partly dilated and placental tissue is visible, the diagnosis is confirmed; plan caesarean delivery </a:t>
            </a:r>
          </a:p>
          <a:p>
            <a:r>
              <a:rPr dirty="0" lang="en-US"/>
              <a:t>If the cervix is not dilated, cautiously palpate the </a:t>
            </a:r>
            <a:r>
              <a:rPr dirty="0" i="1" lang="en-US"/>
              <a:t>vaginal </a:t>
            </a:r>
            <a:r>
              <a:rPr dirty="0" i="1" lang="en-US" err="1"/>
              <a:t>fornices</a:t>
            </a:r>
            <a:r>
              <a:rPr dirty="0" lang="en-US"/>
              <a:t>: </a:t>
            </a:r>
          </a:p>
          <a:p>
            <a:r>
              <a:rPr dirty="0" lang="en-US"/>
              <a:t>If you feel spongy tissue, confirm placenta </a:t>
            </a:r>
            <a:r>
              <a:rPr dirty="0" lang="en-US" err="1"/>
              <a:t>praevia</a:t>
            </a:r>
            <a:r>
              <a:rPr dirty="0" lang="en-US"/>
              <a:t> and plan caesarean delivery </a:t>
            </a:r>
          </a:p>
          <a:p>
            <a:r>
              <a:rPr dirty="0" lang="en-US"/>
              <a:t>If you feel a firm </a:t>
            </a:r>
            <a:r>
              <a:rPr dirty="0" lang="en-US" err="1"/>
              <a:t>foetal</a:t>
            </a:r>
            <a:r>
              <a:rPr dirty="0" lang="en-US"/>
              <a:t> head, rule out major placenta </a:t>
            </a:r>
            <a:r>
              <a:rPr dirty="0" lang="en-US" err="1"/>
              <a:t>praevia</a:t>
            </a:r>
            <a:r>
              <a:rPr dirty="0" lang="en-US"/>
              <a:t> and proceed to deliver by induction </a:t>
            </a:r>
          </a:p>
          <a:p>
            <a:r>
              <a:rPr dirty="0" lang="en-US"/>
              <a:t>If a diagnosis of placenta </a:t>
            </a:r>
            <a:r>
              <a:rPr dirty="0" lang="en-US" err="1"/>
              <a:t>praevia</a:t>
            </a:r>
            <a:r>
              <a:rPr dirty="0" lang="en-US"/>
              <a:t> is still in doubt, perform a cautious digital examination: </a:t>
            </a:r>
          </a:p>
          <a:p>
            <a:endParaRPr dirty="0"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452" name=""/>
        <p:cNvGrpSpPr/>
        <p:nvPr/>
      </p:nvGrpSpPr>
      <p:grpSpPr>
        <a:xfrm>
          <a:off x="0" y="0"/>
          <a:ext cx="0" cy="0"/>
          <a:chOff x="0" y="0"/>
          <a:chExt cx="0" cy="0"/>
        </a:xfrm>
      </p:grpSpPr>
      <p:sp>
        <p:nvSpPr>
          <p:cNvPr id="1048761"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62" name="Content Placeholder 2"/>
          <p:cNvSpPr>
            <a:spLocks noGrp="1"/>
          </p:cNvSpPr>
          <p:nvPr>
            <p:ph idx="1"/>
          </p:nvPr>
        </p:nvSpPr>
        <p:spPr>
          <a:xfrm>
            <a:off x="914400" y="1219200"/>
            <a:ext cx="7771927" cy="4907513"/>
          </a:xfrm>
        </p:spPr>
        <p:txBody>
          <a:bodyPr>
            <a:normAutofit fontScale="70000" lnSpcReduction="20000"/>
          </a:bodyPr>
          <a:p>
            <a:endParaRPr dirty="0" lang="en-US"/>
          </a:p>
          <a:p>
            <a:r>
              <a:rPr dirty="0" lang="en-US"/>
              <a:t>If you feel soft tissue within the cervix, confirm placenta </a:t>
            </a:r>
            <a:r>
              <a:rPr dirty="0" lang="en-US" err="1"/>
              <a:t>praevia</a:t>
            </a:r>
            <a:r>
              <a:rPr dirty="0" lang="en-US"/>
              <a:t> and plan delivery </a:t>
            </a:r>
          </a:p>
          <a:p>
            <a:r>
              <a:rPr dirty="0" lang="en-US"/>
              <a:t>If you feel membranes and </a:t>
            </a:r>
            <a:r>
              <a:rPr dirty="0" lang="en-US" err="1"/>
              <a:t>foetal</a:t>
            </a:r>
            <a:r>
              <a:rPr dirty="0" lang="en-US"/>
              <a:t> parts both centrally and marginally, rule out placenta </a:t>
            </a:r>
            <a:r>
              <a:rPr dirty="0" lang="en-US" err="1"/>
              <a:t>praevia</a:t>
            </a:r>
            <a:r>
              <a:rPr dirty="0" lang="en-US"/>
              <a:t> and proceed to deliver by induction. </a:t>
            </a:r>
          </a:p>
          <a:p>
            <a:r>
              <a:rPr dirty="0" lang="en-US"/>
              <a:t>If delivered by caesarean section and there is bleeding from the placental site: </a:t>
            </a:r>
          </a:p>
          <a:p>
            <a:pPr indent="0" marL="0">
              <a:buNone/>
            </a:pPr>
            <a:r>
              <a:rPr dirty="0" lang="en-US"/>
              <a:t>– Under-run the bleeding sites with sutures. </a:t>
            </a:r>
            <a:endParaRPr dirty="0" lang="en-US" smtClean="0"/>
          </a:p>
          <a:p>
            <a:pPr indent="0" marL="0">
              <a:buNone/>
            </a:pPr>
            <a:r>
              <a:rPr dirty="0" lang="en-US" smtClean="0"/>
              <a:t>– </a:t>
            </a:r>
            <a:r>
              <a:rPr dirty="0" lang="en-US"/>
              <a:t>Infuse oxytocin 20 units in 1 L IV fluids (normal saline or Ringer’s lactate) at 60 drops per minute. </a:t>
            </a:r>
            <a:endParaRPr dirty="0" lang="en-US" smtClean="0"/>
          </a:p>
          <a:p>
            <a:pPr indent="0" marL="0">
              <a:buNone/>
            </a:pPr>
            <a:r>
              <a:rPr b="1" dirty="0" i="1" lang="en-US"/>
              <a:t>Women with placenta </a:t>
            </a:r>
            <a:r>
              <a:rPr b="1" dirty="0" i="1" lang="en-US" err="1"/>
              <a:t>praevia</a:t>
            </a:r>
            <a:r>
              <a:rPr b="1" dirty="0" i="1" lang="en-US"/>
              <a:t> are at high risk for postpartum </a:t>
            </a:r>
            <a:r>
              <a:rPr b="1" dirty="0" i="1" lang="en-US" err="1"/>
              <a:t>haemorrhage</a:t>
            </a:r>
            <a:r>
              <a:rPr b="1" dirty="0" i="1" lang="en-US"/>
              <a:t> and placenta </a:t>
            </a:r>
            <a:r>
              <a:rPr b="1" dirty="0" i="1" lang="en-US" err="1"/>
              <a:t>accreta</a:t>
            </a:r>
            <a:r>
              <a:rPr b="1" dirty="0" i="1" lang="en-US"/>
              <a:t>/</a:t>
            </a:r>
            <a:r>
              <a:rPr b="1" dirty="0" i="1" lang="en-US" err="1"/>
              <a:t>increta</a:t>
            </a:r>
            <a:r>
              <a:rPr b="1" dirty="0" i="1" lang="en-US"/>
              <a:t>, a common finding at the site of a previous caesarean scar </a:t>
            </a:r>
            <a:r>
              <a:rPr dirty="0" lang="en-US"/>
              <a:t>	</a:t>
            </a:r>
          </a:p>
          <a:p>
            <a:pPr indent="0" marL="0">
              <a:buNone/>
            </a:pPr>
            <a:endParaRPr dirty="0" lang="en-US"/>
          </a:p>
          <a:p>
            <a:endParaRPr dirty="0"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453" name=""/>
        <p:cNvGrpSpPr/>
        <p:nvPr/>
      </p:nvGrpSpPr>
      <p:grpSpPr>
        <a:xfrm>
          <a:off x="0" y="0"/>
          <a:ext cx="0" cy="0"/>
          <a:chOff x="0" y="0"/>
          <a:chExt cx="0" cy="0"/>
        </a:xfrm>
      </p:grpSpPr>
      <p:sp>
        <p:nvSpPr>
          <p:cNvPr id="1048763"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64" name="Content Placeholder 2"/>
          <p:cNvSpPr>
            <a:spLocks noGrp="1"/>
          </p:cNvSpPr>
          <p:nvPr>
            <p:ph idx="1"/>
          </p:nvPr>
        </p:nvSpPr>
        <p:spPr>
          <a:xfrm>
            <a:off x="1066800" y="1143000"/>
            <a:ext cx="7619527" cy="4983713"/>
          </a:xfrm>
        </p:spPr>
        <p:txBody>
          <a:bodyPr>
            <a:normAutofit fontScale="70000" lnSpcReduction="20000"/>
          </a:bodyPr>
          <a:p>
            <a:pPr indent="0" marL="0">
              <a:buNone/>
            </a:pPr>
            <a:r>
              <a:rPr b="1" dirty="0" i="1" lang="en-US"/>
              <a:t>Delivery is indicated if: </a:t>
            </a:r>
            <a:endParaRPr dirty="0" lang="en-US"/>
          </a:p>
          <a:p>
            <a:r>
              <a:rPr dirty="0" lang="en-US" err="1"/>
              <a:t>Foetus</a:t>
            </a:r>
            <a:r>
              <a:rPr dirty="0" lang="en-US"/>
              <a:t> is mature </a:t>
            </a:r>
          </a:p>
          <a:p>
            <a:r>
              <a:rPr dirty="0" lang="en-US" err="1"/>
              <a:t>Foetus</a:t>
            </a:r>
            <a:r>
              <a:rPr dirty="0" lang="en-US"/>
              <a:t> is dead or has anomaly not compatible with life </a:t>
            </a:r>
          </a:p>
          <a:p>
            <a:r>
              <a:rPr dirty="0" lang="en-US"/>
              <a:t>Mothers life is at risk due to excessive blood loss </a:t>
            </a:r>
          </a:p>
          <a:p>
            <a:endParaRPr dirty="0" lang="en-US"/>
          </a:p>
          <a:p>
            <a:pPr indent="0" marL="0">
              <a:buNone/>
            </a:pPr>
            <a:r>
              <a:rPr b="1" dirty="0" i="1" lang="en-US"/>
              <a:t>Rupture the membranes for vaginal delivery if: </a:t>
            </a:r>
            <a:endParaRPr dirty="0" lang="en-US"/>
          </a:p>
          <a:p>
            <a:r>
              <a:rPr dirty="0" lang="en-US"/>
              <a:t>Minor degree of placentae </a:t>
            </a:r>
            <a:r>
              <a:rPr dirty="0" lang="en-US" err="1"/>
              <a:t>praevia</a:t>
            </a:r>
            <a:r>
              <a:rPr dirty="0" lang="en-US"/>
              <a:t> is suspected and / or detected </a:t>
            </a:r>
          </a:p>
          <a:p>
            <a:r>
              <a:rPr dirty="0" lang="en-US"/>
              <a:t>Presentation is </a:t>
            </a:r>
            <a:r>
              <a:rPr dirty="0" lang="en-US" err="1"/>
              <a:t>favourable</a:t>
            </a:r>
            <a:r>
              <a:rPr dirty="0" lang="en-US"/>
              <a:t> for vaginal delivery </a:t>
            </a:r>
          </a:p>
          <a:p>
            <a:r>
              <a:rPr dirty="0" lang="en-US"/>
              <a:t>Bleeding is light </a:t>
            </a:r>
          </a:p>
          <a:p>
            <a:endParaRPr dirty="0" lang="en-US"/>
          </a:p>
          <a:p>
            <a:pPr indent="0" marL="0">
              <a:buNone/>
            </a:pPr>
            <a:r>
              <a:rPr b="1" dirty="0" i="1" lang="en-US"/>
              <a:t>Perform caesarean section if: </a:t>
            </a:r>
            <a:endParaRPr dirty="0" lang="en-US"/>
          </a:p>
          <a:p>
            <a:r>
              <a:rPr dirty="0" lang="en-US"/>
              <a:t>Bleeding is heavy and continuous irrespective of gestational age </a:t>
            </a:r>
          </a:p>
          <a:p>
            <a:r>
              <a:rPr dirty="0" lang="en-US"/>
              <a:t>Major degree of placenta </a:t>
            </a:r>
            <a:r>
              <a:rPr dirty="0" lang="en-US" err="1"/>
              <a:t>praevia</a:t>
            </a:r>
            <a:r>
              <a:rPr dirty="0" lang="en-US"/>
              <a:t> is suspected </a:t>
            </a:r>
          </a:p>
          <a:p>
            <a:endParaRPr dirty="0"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454" name=""/>
        <p:cNvGrpSpPr/>
        <p:nvPr/>
      </p:nvGrpSpPr>
      <p:grpSpPr>
        <a:xfrm>
          <a:off x="0" y="0"/>
          <a:ext cx="0" cy="0"/>
          <a:chOff x="0" y="0"/>
          <a:chExt cx="0" cy="0"/>
        </a:xfrm>
      </p:grpSpPr>
      <p:sp>
        <p:nvSpPr>
          <p:cNvPr id="1048765" name="Title 1"/>
          <p:cNvSpPr>
            <a:spLocks noGrp="1"/>
          </p:cNvSpPr>
          <p:nvPr>
            <p:ph type="title"/>
          </p:nvPr>
        </p:nvSpPr>
        <p:spPr/>
        <p:txBody>
          <a:bodyPr>
            <a:normAutofit fontScale="90000"/>
          </a:bodyPr>
          <a:p>
            <a:r>
              <a:rPr b="1" dirty="0" i="1" lang="en-US"/>
              <a:t>MANAGEMENT OF ABRUPTIO PLACENTAE</a:t>
            </a:r>
            <a:endParaRPr dirty="0" i="1" lang="en-US"/>
          </a:p>
        </p:txBody>
      </p:sp>
      <p:sp>
        <p:nvSpPr>
          <p:cNvPr id="1048766" name="Content Placeholder 2"/>
          <p:cNvSpPr>
            <a:spLocks noGrp="1"/>
          </p:cNvSpPr>
          <p:nvPr>
            <p:ph idx="1"/>
          </p:nvPr>
        </p:nvSpPr>
        <p:spPr>
          <a:xfrm>
            <a:off x="838200" y="1600778"/>
            <a:ext cx="7848127" cy="4525935"/>
          </a:xfrm>
        </p:spPr>
        <p:txBody>
          <a:bodyPr>
            <a:normAutofit fontScale="77500" lnSpcReduction="20000"/>
          </a:bodyPr>
          <a:p>
            <a:r>
              <a:rPr b="1" dirty="0" lang="en-US" smtClean="0"/>
              <a:t> </a:t>
            </a:r>
            <a:r>
              <a:rPr dirty="0" lang="en-US" smtClean="0"/>
              <a:t>An </a:t>
            </a:r>
            <a:r>
              <a:rPr dirty="0" lang="en-US" err="1"/>
              <a:t>abruptio</a:t>
            </a:r>
            <a:r>
              <a:rPr dirty="0" lang="en-US"/>
              <a:t> placentae (placental abruption, retro placental bleed) is the detachment of a normally located placenta from the uterus before the </a:t>
            </a:r>
            <a:r>
              <a:rPr dirty="0" lang="en-US" err="1"/>
              <a:t>foetus</a:t>
            </a:r>
            <a:r>
              <a:rPr dirty="0" lang="en-US"/>
              <a:t> is delivered </a:t>
            </a:r>
          </a:p>
          <a:p>
            <a:pPr indent="0" marL="0">
              <a:buNone/>
            </a:pPr>
            <a:r>
              <a:rPr b="1" dirty="0" lang="en-US"/>
              <a:t>Management is as follows: </a:t>
            </a:r>
            <a:endParaRPr dirty="0" lang="en-US"/>
          </a:p>
          <a:p>
            <a:r>
              <a:rPr dirty="0" lang="en-US"/>
              <a:t>Assess clotting status using a bedside clotting test. Failure of a clot to form after 7 minutes or a soft clot that breaks down easily suggests coagulopathy. </a:t>
            </a:r>
          </a:p>
          <a:p>
            <a:r>
              <a:rPr dirty="0" lang="en-US"/>
              <a:t>Ensure that blood is available for transfusion, if required </a:t>
            </a:r>
            <a:endParaRPr dirty="0" lang="en-US" smtClean="0"/>
          </a:p>
          <a:p>
            <a:r>
              <a:rPr dirty="0" lang="en-US"/>
              <a:t>If bleeding is heavy (evident or hidden), deliver as soon as possible </a:t>
            </a:r>
          </a:p>
          <a:p>
            <a:r>
              <a:rPr dirty="0" lang="en-US"/>
              <a:t> If the cervix is fully dilated, perform assisted vaginal delivery if there are no other contraindications.</a:t>
            </a:r>
          </a:p>
          <a:p>
            <a:endParaRPr dirty="0"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455" name=""/>
        <p:cNvGrpSpPr/>
        <p:nvPr/>
      </p:nvGrpSpPr>
      <p:grpSpPr>
        <a:xfrm>
          <a:off x="0" y="0"/>
          <a:ext cx="0" cy="0"/>
          <a:chOff x="0" y="0"/>
          <a:chExt cx="0" cy="0"/>
        </a:xfrm>
      </p:grpSpPr>
      <p:sp>
        <p:nvSpPr>
          <p:cNvPr id="1048767" name="Title 1"/>
          <p:cNvSpPr>
            <a:spLocks noGrp="1"/>
          </p:cNvSpPr>
          <p:nvPr>
            <p:ph type="title"/>
          </p:nvPr>
        </p:nvSpPr>
        <p:spPr>
          <a:xfrm>
            <a:off x="457678" y="0"/>
            <a:ext cx="8228649" cy="990600"/>
          </a:xfrm>
        </p:spPr>
        <p:txBody>
          <a:bodyPr/>
          <a:p>
            <a:r>
              <a:rPr b="1" dirty="0" i="1" lang="en-US" err="1" smtClean="0"/>
              <a:t>Cont</a:t>
            </a:r>
            <a:r>
              <a:rPr b="1" dirty="0" i="1" lang="en-US" smtClean="0"/>
              <a:t>…</a:t>
            </a:r>
            <a:endParaRPr b="1" dirty="0" i="1" lang="en-US"/>
          </a:p>
        </p:txBody>
      </p:sp>
      <p:sp>
        <p:nvSpPr>
          <p:cNvPr id="1048768" name="Content Placeholder 2"/>
          <p:cNvSpPr>
            <a:spLocks noGrp="1"/>
          </p:cNvSpPr>
          <p:nvPr>
            <p:ph idx="1"/>
          </p:nvPr>
        </p:nvSpPr>
        <p:spPr>
          <a:xfrm>
            <a:off x="914400" y="838200"/>
            <a:ext cx="7771927" cy="5288513"/>
          </a:xfrm>
        </p:spPr>
        <p:txBody>
          <a:bodyPr>
            <a:normAutofit fontScale="70000" lnSpcReduction="20000"/>
          </a:bodyPr>
          <a:p>
            <a:endParaRPr dirty="0" lang="en-US"/>
          </a:p>
          <a:p>
            <a:r>
              <a:rPr dirty="0" lang="en-US" smtClean="0"/>
              <a:t> If </a:t>
            </a:r>
            <a:r>
              <a:rPr dirty="0" lang="en-US"/>
              <a:t>vaginal delivery is not imminent, deliver by caesarean section. </a:t>
            </a:r>
          </a:p>
          <a:p>
            <a:r>
              <a:rPr dirty="0" lang="en-US"/>
              <a:t>If bleeding is light to moderate (the mother is not in immediate danger),the course of action depends on the </a:t>
            </a:r>
            <a:r>
              <a:rPr dirty="0" lang="en-US" err="1"/>
              <a:t>foetal</a:t>
            </a:r>
            <a:r>
              <a:rPr dirty="0" lang="en-US"/>
              <a:t> heart rate: </a:t>
            </a:r>
            <a:endParaRPr dirty="0" lang="en-US" smtClean="0"/>
          </a:p>
          <a:p>
            <a:r>
              <a:rPr dirty="0" lang="en-US" smtClean="0"/>
              <a:t>o </a:t>
            </a:r>
            <a:r>
              <a:rPr dirty="0" lang="en-US"/>
              <a:t>If </a:t>
            </a:r>
            <a:r>
              <a:rPr dirty="0" lang="en-US" err="1"/>
              <a:t>foetal</a:t>
            </a:r>
            <a:r>
              <a:rPr dirty="0" lang="en-US"/>
              <a:t> heart rate is normal or absent, rupture the membranes with an amniotic hook or a Kocher’s clamp </a:t>
            </a:r>
          </a:p>
          <a:p>
            <a:r>
              <a:rPr dirty="0" lang="en-US" smtClean="0"/>
              <a:t> </a:t>
            </a:r>
            <a:r>
              <a:rPr dirty="0" lang="en-US"/>
              <a:t>If contractions are poor, augment </a:t>
            </a:r>
            <a:r>
              <a:rPr dirty="0" lang="en-US" err="1"/>
              <a:t>labour</a:t>
            </a:r>
            <a:r>
              <a:rPr dirty="0" lang="en-US"/>
              <a:t> with oxytocin </a:t>
            </a:r>
          </a:p>
          <a:p>
            <a:r>
              <a:rPr dirty="0" lang="en-US" smtClean="0"/>
              <a:t>If </a:t>
            </a:r>
            <a:r>
              <a:rPr dirty="0" lang="en-US"/>
              <a:t>the cervix is </a:t>
            </a:r>
            <a:r>
              <a:rPr dirty="0" lang="en-US" err="1"/>
              <a:t>unfavourable</a:t>
            </a:r>
            <a:r>
              <a:rPr dirty="0" lang="en-US"/>
              <a:t> (firm, thick, closed), perform a caesarean section </a:t>
            </a:r>
          </a:p>
          <a:p>
            <a:pPr indent="0" marL="0">
              <a:buNone/>
            </a:pPr>
            <a:r>
              <a:rPr dirty="0" lang="en-US" smtClean="0"/>
              <a:t>o </a:t>
            </a:r>
            <a:r>
              <a:rPr dirty="0" lang="en-US"/>
              <a:t>If the </a:t>
            </a:r>
            <a:r>
              <a:rPr dirty="0" lang="en-US" err="1"/>
              <a:t>foetal</a:t>
            </a:r>
            <a:r>
              <a:rPr dirty="0" lang="en-US"/>
              <a:t> heart rate is less than 100 or more than 180 beats per minute: </a:t>
            </a:r>
          </a:p>
          <a:p>
            <a:pPr indent="0" marL="0">
              <a:buNone/>
            </a:pPr>
            <a:r>
              <a:rPr dirty="0" lang="en-US"/>
              <a:t>- Perform rapid vaginal delivery </a:t>
            </a:r>
          </a:p>
          <a:p>
            <a:pPr indent="0" marL="0">
              <a:buNone/>
            </a:pPr>
            <a:r>
              <a:rPr dirty="0" lang="en-US"/>
              <a:t>- If rapid vaginal delivery is not possible, deliver by immediate caesarean section. </a:t>
            </a:r>
          </a:p>
          <a:p>
            <a:r>
              <a:rPr dirty="0" lang="en-US"/>
              <a:t>In every case of </a:t>
            </a:r>
            <a:r>
              <a:rPr dirty="0" lang="en-US" err="1"/>
              <a:t>abruptio</a:t>
            </a:r>
            <a:r>
              <a:rPr dirty="0" lang="en-US"/>
              <a:t> placentae, be prepared for postpartum </a:t>
            </a:r>
            <a:r>
              <a:rPr dirty="0" lang="en-US" err="1"/>
              <a:t>haemorrhage</a:t>
            </a:r>
            <a:r>
              <a:rPr dirty="0" lang="en-US"/>
              <a:t>. </a:t>
            </a:r>
          </a:p>
          <a:p>
            <a:endParaRPr dirty="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83" name=""/>
        <p:cNvGrpSpPr/>
        <p:nvPr/>
      </p:nvGrpSpPr>
      <p:grpSpPr>
        <a:xfrm>
          <a:off x="0" y="0"/>
          <a:ext cx="0" cy="0"/>
          <a:chOff x="0" y="0"/>
          <a:chExt cx="0" cy="0"/>
        </a:xfrm>
      </p:grpSpPr>
      <p:sp>
        <p:nvSpPr>
          <p:cNvPr id="1048625" name="Title 1"/>
          <p:cNvSpPr>
            <a:spLocks noGrp="1"/>
          </p:cNvSpPr>
          <p:nvPr>
            <p:ph type="title"/>
          </p:nvPr>
        </p:nvSpPr>
        <p:spPr>
          <a:xfrm>
            <a:off x="914400" y="274954"/>
            <a:ext cx="7771927" cy="1143000"/>
          </a:xfrm>
        </p:spPr>
        <p:txBody>
          <a:bodyPr/>
          <a:p>
            <a:r>
              <a:rPr b="1" dirty="0" lang="en-US"/>
              <a:t>Characteristics of </a:t>
            </a:r>
            <a:r>
              <a:rPr b="1" dirty="0" lang="en-US" err="1"/>
              <a:t>Eclamptic</a:t>
            </a:r>
            <a:r>
              <a:rPr b="1" dirty="0" lang="en-US"/>
              <a:t> fits: </a:t>
            </a:r>
            <a:endParaRPr dirty="0" lang="en-US"/>
          </a:p>
        </p:txBody>
      </p:sp>
      <p:sp>
        <p:nvSpPr>
          <p:cNvPr id="1048626" name="Content Placeholder 2"/>
          <p:cNvSpPr>
            <a:spLocks noGrp="1"/>
          </p:cNvSpPr>
          <p:nvPr>
            <p:ph idx="1"/>
          </p:nvPr>
        </p:nvSpPr>
        <p:spPr>
          <a:xfrm>
            <a:off x="838200" y="1371600"/>
            <a:ext cx="7848127" cy="4755113"/>
          </a:xfrm>
        </p:spPr>
        <p:txBody>
          <a:bodyPr>
            <a:normAutofit fontScale="81250" lnSpcReduction="20000"/>
          </a:bodyPr>
          <a:p>
            <a:endParaRPr dirty="0" lang="en-US"/>
          </a:p>
          <a:p>
            <a:r>
              <a:rPr dirty="0" lang="en-US"/>
              <a:t>Convulsions </a:t>
            </a:r>
            <a:r>
              <a:rPr dirty="0" lang="en-US" smtClean="0"/>
              <a:t>may occur regardless of the severity of hypertension, are difficult to predict and typically occur in the absence of hyper-</a:t>
            </a:r>
            <a:r>
              <a:rPr dirty="0" lang="en-US" err="1" smtClean="0"/>
              <a:t>reflexia</a:t>
            </a:r>
            <a:r>
              <a:rPr dirty="0" lang="en-US" smtClean="0"/>
              <a:t>, headache or visual changes. </a:t>
            </a:r>
          </a:p>
          <a:p>
            <a:r>
              <a:rPr dirty="0" lang="en-US" smtClean="0"/>
              <a:t>Convulsions are tonic-</a:t>
            </a:r>
            <a:r>
              <a:rPr dirty="0" lang="en-US" err="1" smtClean="0"/>
              <a:t>clonic</a:t>
            </a:r>
            <a:r>
              <a:rPr dirty="0" lang="en-US" smtClean="0"/>
              <a:t> and resemble grand-mal seizures of epilepsy </a:t>
            </a:r>
          </a:p>
          <a:p>
            <a:r>
              <a:rPr dirty="0" lang="en-US" smtClean="0"/>
              <a:t>Seizures </a:t>
            </a:r>
            <a:r>
              <a:rPr dirty="0" lang="en-US"/>
              <a:t>may recur in rapid sequence as in status </a:t>
            </a:r>
            <a:r>
              <a:rPr dirty="0" lang="en-US" err="1"/>
              <a:t>epilepticus</a:t>
            </a:r>
            <a:r>
              <a:rPr dirty="0" lang="en-US"/>
              <a:t>, and end in death. </a:t>
            </a:r>
          </a:p>
          <a:p>
            <a:r>
              <a:rPr dirty="0" lang="en-US"/>
              <a:t>Convulsion may be followed by coma that lasts minutes or hours, depending on the frequency of seizures. </a:t>
            </a:r>
          </a:p>
          <a:p>
            <a:r>
              <a:rPr dirty="0" lang="en-US"/>
              <a:t>25% of </a:t>
            </a:r>
            <a:r>
              <a:rPr dirty="0" lang="en-US" err="1"/>
              <a:t>eclamptic</a:t>
            </a:r>
            <a:r>
              <a:rPr dirty="0" lang="en-US"/>
              <a:t> fits occur after delivery of the baby. </a:t>
            </a:r>
          </a:p>
          <a:p>
            <a:endParaRPr dirty="0"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456" name=""/>
        <p:cNvGrpSpPr/>
        <p:nvPr/>
      </p:nvGrpSpPr>
      <p:grpSpPr>
        <a:xfrm>
          <a:off x="0" y="0"/>
          <a:ext cx="0" cy="0"/>
          <a:chOff x="0" y="0"/>
          <a:chExt cx="0" cy="0"/>
        </a:xfrm>
      </p:grpSpPr>
      <p:sp>
        <p:nvSpPr>
          <p:cNvPr id="104876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70" name="Content Placeholder 2"/>
          <p:cNvSpPr>
            <a:spLocks noGrp="1"/>
          </p:cNvSpPr>
          <p:nvPr>
            <p:ph idx="1"/>
          </p:nvPr>
        </p:nvSpPr>
        <p:spPr>
          <a:xfrm>
            <a:off x="914400" y="1219200"/>
            <a:ext cx="7771927" cy="4907513"/>
          </a:xfrm>
        </p:spPr>
        <p:txBody>
          <a:bodyPr/>
          <a:p>
            <a:pPr indent="0" marL="0">
              <a:buNone/>
            </a:pPr>
            <a:r>
              <a:rPr dirty="0" lang="en-US"/>
              <a:t>Lower segment caesarean section in the management of APH is indicated in case of: </a:t>
            </a:r>
          </a:p>
          <a:p>
            <a:r>
              <a:rPr dirty="0" lang="en-US"/>
              <a:t>poor progress of </a:t>
            </a:r>
            <a:r>
              <a:rPr dirty="0" lang="en-US" err="1"/>
              <a:t>labour</a:t>
            </a:r>
            <a:r>
              <a:rPr dirty="0" lang="en-US"/>
              <a:t> </a:t>
            </a:r>
          </a:p>
          <a:p>
            <a:r>
              <a:rPr dirty="0" lang="en-US"/>
              <a:t>failure of the uterus to relax between contractions </a:t>
            </a:r>
          </a:p>
          <a:p>
            <a:r>
              <a:rPr dirty="0" lang="en-US" err="1"/>
              <a:t>foetal</a:t>
            </a:r>
            <a:r>
              <a:rPr dirty="0" lang="en-US"/>
              <a:t> distress </a:t>
            </a:r>
          </a:p>
          <a:p>
            <a:r>
              <a:rPr dirty="0" lang="en-US"/>
              <a:t>increased bleeding </a:t>
            </a:r>
          </a:p>
          <a:p>
            <a:pPr indent="0" marL="0">
              <a:buNone/>
            </a:pPr>
            <a:r>
              <a:rPr dirty="0" lang="en-US"/>
              <a:t>	</a:t>
            </a:r>
          </a:p>
          <a:p>
            <a:endParaRPr dirty="0"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457" name=""/>
        <p:cNvGrpSpPr/>
        <p:nvPr/>
      </p:nvGrpSpPr>
      <p:grpSpPr>
        <a:xfrm>
          <a:off x="0" y="0"/>
          <a:ext cx="0" cy="0"/>
          <a:chOff x="0" y="0"/>
          <a:chExt cx="0" cy="0"/>
        </a:xfrm>
      </p:grpSpPr>
      <p:sp>
        <p:nvSpPr>
          <p:cNvPr id="1048771" name="Title 1"/>
          <p:cNvSpPr>
            <a:spLocks noGrp="1"/>
          </p:cNvSpPr>
          <p:nvPr>
            <p:ph type="title"/>
          </p:nvPr>
        </p:nvSpPr>
        <p:spPr>
          <a:xfrm>
            <a:off x="838200" y="274954"/>
            <a:ext cx="7848127" cy="1143000"/>
          </a:xfrm>
        </p:spPr>
        <p:txBody>
          <a:bodyPr>
            <a:normAutofit fontScale="90000"/>
          </a:bodyPr>
          <a:p>
            <a:r>
              <a:rPr b="1" dirty="0" lang="en-US"/>
              <a:t>Complications of </a:t>
            </a:r>
            <a:r>
              <a:rPr b="1" dirty="0" lang="en-US" err="1"/>
              <a:t>Abruptio</a:t>
            </a:r>
            <a:r>
              <a:rPr b="1" dirty="0" lang="en-US"/>
              <a:t> Placentae</a:t>
            </a:r>
            <a:endParaRPr dirty="0" lang="en-US"/>
          </a:p>
        </p:txBody>
      </p:sp>
      <p:sp>
        <p:nvSpPr>
          <p:cNvPr id="1048772" name="Content Placeholder 2"/>
          <p:cNvSpPr>
            <a:spLocks noGrp="1"/>
          </p:cNvSpPr>
          <p:nvPr>
            <p:ph idx="1"/>
          </p:nvPr>
        </p:nvSpPr>
        <p:spPr>
          <a:xfrm>
            <a:off x="914400" y="1447800"/>
            <a:ext cx="7771927" cy="4678913"/>
          </a:xfrm>
        </p:spPr>
        <p:txBody>
          <a:bodyPr>
            <a:normAutofit fontScale="85000" lnSpcReduction="10000"/>
          </a:bodyPr>
          <a:p>
            <a:pPr indent="0" marL="0">
              <a:buNone/>
            </a:pPr>
            <a:r>
              <a:rPr dirty="0" lang="en-US" smtClean="0"/>
              <a:t>These </a:t>
            </a:r>
            <a:r>
              <a:rPr dirty="0" lang="en-US"/>
              <a:t>can be very serious and include the following:</a:t>
            </a:r>
          </a:p>
          <a:p>
            <a:pPr lvl="0"/>
            <a:r>
              <a:rPr dirty="0" lang="en-US"/>
              <a:t>Failure of blood clotting mechanisms, leading to excessive </a:t>
            </a:r>
            <a:r>
              <a:rPr dirty="0" lang="en-US" err="1"/>
              <a:t>haemorrhage</a:t>
            </a:r>
            <a:r>
              <a:rPr dirty="0" lang="en-US"/>
              <a:t> in concealed bleeding</a:t>
            </a:r>
          </a:p>
          <a:p>
            <a:pPr lvl="0"/>
            <a:r>
              <a:rPr dirty="0" lang="en-US"/>
              <a:t>Renal failure or </a:t>
            </a:r>
            <a:r>
              <a:rPr dirty="0" lang="en-US" err="1"/>
              <a:t>hypovoleamia</a:t>
            </a:r>
            <a:endParaRPr dirty="0" lang="en-US"/>
          </a:p>
          <a:p>
            <a:pPr lvl="0"/>
            <a:r>
              <a:rPr dirty="0" lang="en-US"/>
              <a:t>Puerperal sepsis</a:t>
            </a:r>
          </a:p>
          <a:p>
            <a:pPr lvl="0"/>
            <a:r>
              <a:rPr dirty="0" lang="en-US" err="1"/>
              <a:t>Anaemia</a:t>
            </a:r>
            <a:endParaRPr dirty="0" lang="en-US"/>
          </a:p>
          <a:p>
            <a:pPr lvl="0"/>
            <a:r>
              <a:rPr dirty="0" lang="en-US"/>
              <a:t>Maternal death</a:t>
            </a:r>
          </a:p>
          <a:p>
            <a:pPr lvl="0"/>
            <a:r>
              <a:rPr dirty="0" lang="en-US" err="1"/>
              <a:t>Foetal</a:t>
            </a:r>
            <a:r>
              <a:rPr dirty="0" lang="en-US"/>
              <a:t> death</a:t>
            </a:r>
          </a:p>
          <a:p>
            <a:r>
              <a:rPr dirty="0" lang="en-US"/>
              <a:t>Anterior pituitary gland necrosis.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458" name=""/>
        <p:cNvGrpSpPr/>
        <p:nvPr/>
      </p:nvGrpSpPr>
      <p:grpSpPr>
        <a:xfrm>
          <a:off x="0" y="0"/>
          <a:ext cx="0" cy="0"/>
          <a:chOff x="0" y="0"/>
          <a:chExt cx="0" cy="0"/>
        </a:xfrm>
      </p:grpSpPr>
      <p:sp>
        <p:nvSpPr>
          <p:cNvPr id="1048773" name="Title 1"/>
          <p:cNvSpPr>
            <a:spLocks noGrp="1"/>
          </p:cNvSpPr>
          <p:nvPr>
            <p:ph type="title"/>
          </p:nvPr>
        </p:nvSpPr>
        <p:spPr/>
        <p:txBody>
          <a:bodyPr/>
          <a:p>
            <a:r>
              <a:rPr b="1" dirty="0" i="1" lang="en-US"/>
              <a:t>Multiple pregnancies </a:t>
            </a:r>
            <a:endParaRPr dirty="0" i="1" lang="en-US"/>
          </a:p>
        </p:txBody>
      </p:sp>
      <p:sp>
        <p:nvSpPr>
          <p:cNvPr id="1048774" name="Content Placeholder 2"/>
          <p:cNvSpPr>
            <a:spLocks noGrp="1"/>
          </p:cNvSpPr>
          <p:nvPr>
            <p:ph idx="1"/>
          </p:nvPr>
        </p:nvSpPr>
        <p:spPr/>
        <p:txBody>
          <a:bodyPr>
            <a:normAutofit fontScale="77500" lnSpcReduction="20000"/>
          </a:bodyPr>
          <a:p>
            <a:r>
              <a:rPr dirty="0" lang="en-US"/>
              <a:t>Multiple pregnancy is when there is a pregnancy with more than one </a:t>
            </a:r>
            <a:r>
              <a:rPr dirty="0" lang="en-US" err="1"/>
              <a:t>foetus</a:t>
            </a:r>
            <a:r>
              <a:rPr dirty="0" lang="en-US"/>
              <a:t>. </a:t>
            </a:r>
            <a:r>
              <a:rPr dirty="0" lang="en-US" err="1" smtClean="0"/>
              <a:t>Twin,triplets</a:t>
            </a:r>
            <a:r>
              <a:rPr dirty="0" lang="en-US"/>
              <a:t> </a:t>
            </a:r>
            <a:r>
              <a:rPr dirty="0" lang="en-US" smtClean="0"/>
              <a:t>and quadruplets </a:t>
            </a:r>
            <a:r>
              <a:rPr dirty="0" lang="en-US"/>
              <a:t>pregnancy </a:t>
            </a:r>
            <a:r>
              <a:rPr dirty="0" lang="en-US" smtClean="0"/>
              <a:t>are </a:t>
            </a:r>
            <a:r>
              <a:rPr dirty="0" lang="en-US"/>
              <a:t>the most common form of multiple pregnancy. </a:t>
            </a:r>
          </a:p>
          <a:p>
            <a:pPr indent="0" marL="0">
              <a:buNone/>
            </a:pPr>
            <a:r>
              <a:rPr b="1" dirty="0" lang="en-US"/>
              <a:t>Symptoms and signs </a:t>
            </a:r>
            <a:endParaRPr dirty="0" lang="en-US"/>
          </a:p>
          <a:p>
            <a:r>
              <a:rPr dirty="0" lang="en-US"/>
              <a:t>A positive family history of twins </a:t>
            </a:r>
          </a:p>
          <a:p>
            <a:r>
              <a:rPr dirty="0" lang="en-US"/>
              <a:t>Exaggerated symptoms of pregnancy (hyperemesis </a:t>
            </a:r>
            <a:r>
              <a:rPr dirty="0" lang="en-US" err="1"/>
              <a:t>gravidarum</a:t>
            </a:r>
            <a:r>
              <a:rPr dirty="0" lang="en-US"/>
              <a:t>, pre-</a:t>
            </a:r>
            <a:r>
              <a:rPr dirty="0" lang="en-US" err="1"/>
              <a:t>eclampsia</a:t>
            </a:r>
            <a:r>
              <a:rPr dirty="0" lang="en-US"/>
              <a:t>) </a:t>
            </a:r>
          </a:p>
          <a:p>
            <a:r>
              <a:rPr dirty="0" lang="en-US"/>
              <a:t>Uterus greater than gestational age </a:t>
            </a:r>
          </a:p>
          <a:p>
            <a:r>
              <a:rPr dirty="0" lang="en-US"/>
              <a:t>Globular uterus </a:t>
            </a:r>
          </a:p>
          <a:p>
            <a:r>
              <a:rPr dirty="0" lang="en-US"/>
              <a:t>Two or more </a:t>
            </a:r>
            <a:r>
              <a:rPr dirty="0" lang="en-US" err="1"/>
              <a:t>foetal</a:t>
            </a:r>
            <a:r>
              <a:rPr dirty="0" lang="en-US"/>
              <a:t> hearts </a:t>
            </a:r>
          </a:p>
          <a:p>
            <a:r>
              <a:rPr dirty="0" lang="en-US"/>
              <a:t>Heads feel smaller than the dates would indicate </a:t>
            </a:r>
          </a:p>
          <a:p>
            <a:endParaRPr dirty="0"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460" name=""/>
        <p:cNvGrpSpPr/>
        <p:nvPr/>
      </p:nvGrpSpPr>
      <p:grpSpPr>
        <a:xfrm>
          <a:off x="0" y="0"/>
          <a:ext cx="0" cy="0"/>
          <a:chOff x="0" y="0"/>
          <a:chExt cx="0" cy="0"/>
        </a:xfrm>
      </p:grpSpPr>
      <p:sp>
        <p:nvSpPr>
          <p:cNvPr id="1048778" name="Rectangle 3"/>
          <p:cNvSpPr>
            <a:spLocks noGrp="1" noChangeArrowheads="1"/>
          </p:cNvSpPr>
          <p:nvPr>
            <p:ph type="body" idx="4294967295"/>
          </p:nvPr>
        </p:nvSpPr>
        <p:spPr>
          <a:xfrm>
            <a:off x="0" y="457200"/>
            <a:ext cx="8229600" cy="6019800"/>
          </a:xfrm>
        </p:spPr>
        <p:txBody>
          <a:bodyPr/>
          <a:p>
            <a:pPr eaLnBrk="1" hangingPunct="1">
              <a:lnSpc>
                <a:spcPts val="4000"/>
              </a:lnSpc>
            </a:pPr>
            <a:r>
              <a:rPr dirty="0" lang="en-US" smtClean="0">
                <a:latin typeface="Franklin Gothic Demi Cond" pitchFamily="34" charset="0"/>
              </a:rPr>
              <a:t>Classification of multiple pregnancy</a:t>
            </a:r>
            <a:endParaRPr dirty="0" sz="800" lang="en-US" smtClean="0">
              <a:latin typeface="Franklin Gothic Demi Cond" pitchFamily="34" charset="0"/>
            </a:endParaRPr>
          </a:p>
          <a:p>
            <a:pPr eaLnBrk="1" hangingPunct="1" indent="-514350" lvl="2" marL="1371600">
              <a:lnSpc>
                <a:spcPts val="4000"/>
              </a:lnSpc>
              <a:buFont typeface="Wingdings" pitchFamily="2" charset="2"/>
              <a:buChar char="§"/>
            </a:pPr>
            <a:r>
              <a:rPr dirty="0" sz="2800" lang="en-US" smtClean="0">
                <a:latin typeface="Franklin Gothic Demi Cond" pitchFamily="34" charset="0"/>
              </a:rPr>
              <a:t>Number of fetuses: </a:t>
            </a:r>
            <a:r>
              <a:rPr dirty="0" sz="2800" i="1" lang="en-US" smtClean="0">
                <a:latin typeface="Franklin Gothic Demi Cond" pitchFamily="34" charset="0"/>
              </a:rPr>
              <a:t>twins, quadruplets, etc.</a:t>
            </a:r>
            <a:endParaRPr dirty="0" sz="2800" lang="en-US" smtClean="0">
              <a:latin typeface="Franklin Gothic Demi Cond" pitchFamily="34" charset="0"/>
            </a:endParaRPr>
          </a:p>
          <a:p>
            <a:pPr eaLnBrk="1" hangingPunct="1" indent="-514350" lvl="2" marL="1371600">
              <a:lnSpc>
                <a:spcPts val="4000"/>
              </a:lnSpc>
              <a:buFont typeface="Wingdings" pitchFamily="2" charset="2"/>
              <a:buChar char="§"/>
            </a:pPr>
            <a:r>
              <a:rPr dirty="0" sz="2800" lang="en-US" smtClean="0">
                <a:latin typeface="Franklin Gothic Demi Cond" pitchFamily="34" charset="0"/>
              </a:rPr>
              <a:t>Number of fertilized eggs: </a:t>
            </a:r>
            <a:r>
              <a:rPr dirty="0" sz="2800" i="1" lang="en-US" err="1" smtClean="0">
                <a:latin typeface="Franklin Gothic Demi Cond" pitchFamily="34" charset="0"/>
              </a:rPr>
              <a:t>zygosity</a:t>
            </a:r>
            <a:endParaRPr dirty="0" sz="2800" i="1" lang="en-US" smtClean="0">
              <a:latin typeface="Franklin Gothic Demi Cond" pitchFamily="34" charset="0"/>
            </a:endParaRPr>
          </a:p>
          <a:p>
            <a:pPr eaLnBrk="1" hangingPunct="1" indent="-514350" lvl="2" marL="1371600">
              <a:lnSpc>
                <a:spcPts val="4000"/>
              </a:lnSpc>
              <a:buFont typeface="Wingdings" pitchFamily="2" charset="2"/>
              <a:buChar char="§"/>
            </a:pPr>
            <a:r>
              <a:rPr dirty="0" sz="2800" lang="en-US" smtClean="0">
                <a:latin typeface="Franklin Gothic Demi Cond" pitchFamily="34" charset="0"/>
              </a:rPr>
              <a:t>Number of placentas: </a:t>
            </a:r>
            <a:r>
              <a:rPr dirty="0" sz="2800" i="1" lang="en-US" err="1" smtClean="0">
                <a:latin typeface="Franklin Gothic Demi Cond" pitchFamily="34" charset="0"/>
              </a:rPr>
              <a:t>chorionicity</a:t>
            </a:r>
            <a:endParaRPr dirty="0" sz="2800" lang="en-US" smtClean="0">
              <a:latin typeface="Franklin Gothic Demi Cond" pitchFamily="34" charset="0"/>
            </a:endParaRPr>
          </a:p>
          <a:p>
            <a:pPr eaLnBrk="1" hangingPunct="1">
              <a:lnSpc>
                <a:spcPts val="4000"/>
              </a:lnSpc>
            </a:pPr>
            <a:endParaRPr dirty="0" sz="500" lang="en-US" smtClean="0">
              <a:latin typeface="Franklin Gothic Demi Cond" pitchFamily="34" charset="0"/>
            </a:endParaRPr>
          </a:p>
          <a:p>
            <a:pPr eaLnBrk="1" hangingPunct="1">
              <a:lnSpc>
                <a:spcPts val="4000"/>
              </a:lnSpc>
            </a:pPr>
            <a:endParaRPr dirty="0" sz="500" lang="en-US" smtClean="0">
              <a:latin typeface="Franklin Gothic Demi Cond" pitchFamily="34" charset="0"/>
            </a:endParaRPr>
          </a:p>
          <a:p>
            <a:pPr eaLnBrk="1" hangingPunct="1">
              <a:lnSpc>
                <a:spcPts val="4000"/>
              </a:lnSpc>
            </a:pPr>
            <a:endParaRPr dirty="0" sz="500" lang="en-US" smtClean="0">
              <a:latin typeface="Franklin Gothic Demi Cond" pitchFamily="34" charset="0"/>
            </a:endParaRPr>
          </a:p>
          <a:p>
            <a:pPr eaLnBrk="1" hangingPunct="1" indent="-514350" lvl="2" marL="1371600">
              <a:lnSpc>
                <a:spcPts val="4000"/>
              </a:lnSpc>
              <a:buFont typeface="Wingdings" pitchFamily="2" charset="2"/>
              <a:buNone/>
            </a:pPr>
            <a:endParaRPr dirty="0" sz="2800" lang="en-US" smtClean="0">
              <a:latin typeface="Franklin Gothic Demi Cond" pitchFamily="34" charset="0"/>
            </a:endParaRPr>
          </a:p>
          <a:p>
            <a:pPr eaLnBrk="1" hangingPunct="1">
              <a:lnSpc>
                <a:spcPts val="4000"/>
              </a:lnSpc>
            </a:pPr>
            <a:endParaRPr dirty="0" sz="3600" i="1" lang="en-US" smtClean="0">
              <a:latin typeface="Franklin Gothic Demi Cond" pitchFamily="34" charset="0"/>
            </a:endParaRP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8778">
                                            <p:txEl>
                                              <p:pRg st="0" end="0"/>
                                            </p:txEl>
                                          </p:spTgt>
                                        </p:tgtEl>
                                        <p:attrNameLst>
                                          <p:attrName>style.visibility</p:attrName>
                                        </p:attrNameLst>
                                      </p:cBhvr>
                                      <p:to>
                                        <p:strVal val="visible"/>
                                      </p:to>
                                    </p:set>
                                    <p:animEffect transition="in" filter="checkerboard(across)">
                                      <p:cBhvr>
                                        <p:cTn dur="500" id="7"/>
                                        <p:tgtEl>
                                          <p:spTgt spid="1048778">
                                            <p:txEl>
                                              <p:pRg st="0" end="0"/>
                                            </p:txEl>
                                          </p:spTgt>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id="10" nodeType="clickEffect" presetClass="entr" presetID="5" presetSubtype="10">
                                  <p:stCondLst>
                                    <p:cond delay="0"/>
                                  </p:stCondLst>
                                  <p:childTnLst>
                                    <p:set>
                                      <p:cBhvr>
                                        <p:cTn dur="1" fill="hold" id="11">
                                          <p:stCondLst>
                                            <p:cond delay="0"/>
                                          </p:stCondLst>
                                        </p:cTn>
                                        <p:tgtEl>
                                          <p:spTgt spid="1048778">
                                            <p:txEl>
                                              <p:pRg st="1" end="1"/>
                                            </p:txEl>
                                          </p:spTgt>
                                        </p:tgtEl>
                                        <p:attrNameLst>
                                          <p:attrName>style.visibility</p:attrName>
                                        </p:attrNameLst>
                                      </p:cBhvr>
                                      <p:to>
                                        <p:strVal val="visible"/>
                                      </p:to>
                                    </p:set>
                                    <p:animEffect transition="in" filter="checkerboard(across)">
                                      <p:cBhvr>
                                        <p:cTn dur="500" id="12"/>
                                        <p:tgtEl>
                                          <p:spTgt spid="1048778">
                                            <p:txEl>
                                              <p:pRg st="1" end="1"/>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id="15" nodeType="clickEffect" presetClass="entr" presetID="5" presetSubtype="10">
                                  <p:stCondLst>
                                    <p:cond delay="0"/>
                                  </p:stCondLst>
                                  <p:childTnLst>
                                    <p:set>
                                      <p:cBhvr>
                                        <p:cTn dur="1" fill="hold" id="16">
                                          <p:stCondLst>
                                            <p:cond delay="0"/>
                                          </p:stCondLst>
                                        </p:cTn>
                                        <p:tgtEl>
                                          <p:spTgt spid="1048778">
                                            <p:txEl>
                                              <p:pRg st="2" end="2"/>
                                            </p:txEl>
                                          </p:spTgt>
                                        </p:tgtEl>
                                        <p:attrNameLst>
                                          <p:attrName>style.visibility</p:attrName>
                                        </p:attrNameLst>
                                      </p:cBhvr>
                                      <p:to>
                                        <p:strVal val="visible"/>
                                      </p:to>
                                    </p:set>
                                    <p:animEffect transition="in" filter="checkerboard(across)">
                                      <p:cBhvr>
                                        <p:cTn dur="500" id="17"/>
                                        <p:tgtEl>
                                          <p:spTgt spid="1048778">
                                            <p:txEl>
                                              <p:pRg st="2" end="2"/>
                                            </p:txEl>
                                          </p:spTgt>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id="20" nodeType="clickEffect" presetClass="entr" presetID="5" presetSubtype="10">
                                  <p:stCondLst>
                                    <p:cond delay="0"/>
                                  </p:stCondLst>
                                  <p:childTnLst>
                                    <p:set>
                                      <p:cBhvr>
                                        <p:cTn dur="1" fill="hold" id="21">
                                          <p:stCondLst>
                                            <p:cond delay="0"/>
                                          </p:stCondLst>
                                        </p:cTn>
                                        <p:tgtEl>
                                          <p:spTgt spid="1048778">
                                            <p:txEl>
                                              <p:pRg st="3" end="3"/>
                                            </p:txEl>
                                          </p:spTgt>
                                        </p:tgtEl>
                                        <p:attrNameLst>
                                          <p:attrName>style.visibility</p:attrName>
                                        </p:attrNameLst>
                                      </p:cBhvr>
                                      <p:to>
                                        <p:strVal val="visible"/>
                                      </p:to>
                                    </p:set>
                                    <p:animEffect transition="in" filter="checkerboard(across)">
                                      <p:cBhvr>
                                        <p:cTn dur="500" id="22"/>
                                        <p:tgtEl>
                                          <p:spTgt spid="10487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461" name=""/>
        <p:cNvGrpSpPr/>
        <p:nvPr/>
      </p:nvGrpSpPr>
      <p:grpSpPr>
        <a:xfrm>
          <a:off x="0" y="0"/>
          <a:ext cx="0" cy="0"/>
          <a:chOff x="0" y="0"/>
          <a:chExt cx="0" cy="0"/>
        </a:xfrm>
      </p:grpSpPr>
      <p:sp>
        <p:nvSpPr>
          <p:cNvPr id="1048779"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80" name="Content Placeholder 2"/>
          <p:cNvSpPr>
            <a:spLocks noGrp="1"/>
          </p:cNvSpPr>
          <p:nvPr>
            <p:ph idx="1"/>
          </p:nvPr>
        </p:nvSpPr>
        <p:spPr/>
        <p:txBody>
          <a:bodyPr/>
          <a:p>
            <a:pPr indent="0" marL="0">
              <a:buNone/>
            </a:pPr>
            <a:r>
              <a:rPr b="1" dirty="0" lang="en-US"/>
              <a:t>Varieties of Twins</a:t>
            </a:r>
            <a:r>
              <a:rPr dirty="0" lang="en-US"/>
              <a:t> </a:t>
            </a:r>
          </a:p>
          <a:p>
            <a:r>
              <a:rPr dirty="0" lang="en-US"/>
              <a:t>Twins may be </a:t>
            </a:r>
            <a:r>
              <a:rPr dirty="0" lang="en-US" err="1"/>
              <a:t>binovular</a:t>
            </a:r>
            <a:r>
              <a:rPr dirty="0" lang="en-US"/>
              <a:t> or </a:t>
            </a:r>
            <a:r>
              <a:rPr dirty="0" lang="en-US" err="1"/>
              <a:t>uniovular</a:t>
            </a:r>
            <a:r>
              <a:rPr dirty="0" lang="en-US"/>
              <a:t>. </a:t>
            </a:r>
            <a:r>
              <a:rPr dirty="0" lang="en-US" err="1"/>
              <a:t>Binovular</a:t>
            </a:r>
            <a:r>
              <a:rPr dirty="0" lang="en-US"/>
              <a:t> twins are developed from two separate ova, which may or may not come from the same ovary. </a:t>
            </a:r>
            <a:r>
              <a:rPr dirty="0" lang="en-US" err="1"/>
              <a:t>Uniovular</a:t>
            </a:r>
            <a:r>
              <a:rPr dirty="0" lang="en-US"/>
              <a:t> twins are developed from a single </a:t>
            </a:r>
            <a:r>
              <a:rPr dirty="0" lang="en-US" err="1"/>
              <a:t>fertilised</a:t>
            </a:r>
            <a:r>
              <a:rPr dirty="0" lang="en-US"/>
              <a:t> ovum, which undergoes division to form two embryos.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462" name=""/>
        <p:cNvGrpSpPr/>
        <p:nvPr/>
      </p:nvGrpSpPr>
      <p:grpSpPr>
        <a:xfrm>
          <a:off x="0" y="0"/>
          <a:ext cx="0" cy="0"/>
          <a:chOff x="0" y="0"/>
          <a:chExt cx="0" cy="0"/>
        </a:xfrm>
      </p:grpSpPr>
      <p:sp>
        <p:nvSpPr>
          <p:cNvPr id="1048781" name="Title 1"/>
          <p:cNvSpPr>
            <a:spLocks noGrp="1"/>
          </p:cNvSpPr>
          <p:nvPr>
            <p:ph type="title"/>
          </p:nvPr>
        </p:nvSpPr>
        <p:spPr/>
        <p:txBody>
          <a:bodyPr/>
          <a:p>
            <a:r>
              <a:rPr b="1" dirty="0" i="1" lang="en-US" err="1" smtClean="0"/>
              <a:t>Cont</a:t>
            </a:r>
            <a:r>
              <a:rPr b="1" dirty="0" i="1" lang="en-US" smtClean="0"/>
              <a:t>…</a:t>
            </a:r>
            <a:endParaRPr b="1" dirty="0" i="1" lang="en-US"/>
          </a:p>
        </p:txBody>
      </p:sp>
      <p:pic>
        <p:nvPicPr>
          <p:cNvPr id="2097163" name="ia_el_23_innerEl" descr="Comparison of binovular and uniovular twins"/>
          <p:cNvPicPr>
            <a:picLocks noGrp="1"/>
          </p:cNvPicPr>
          <p:nvPr>
            <p:ph idx="1"/>
          </p:nvPr>
        </p:nvPicPr>
        <p:blipFill>
          <a:blip xmlns:r="http://schemas.openxmlformats.org/officeDocument/2006/relationships" r:embed="rId1"/>
          <a:srcRect/>
          <a:stretch>
            <a:fillRect/>
          </a:stretch>
        </p:blipFill>
        <p:spPr bwMode="auto">
          <a:xfrm>
            <a:off x="228600" y="1600200"/>
            <a:ext cx="8382000" cy="4953000"/>
          </a:xfrm>
          <a:prstGeom prst="rect"/>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463" name=""/>
        <p:cNvGrpSpPr/>
        <p:nvPr/>
      </p:nvGrpSpPr>
      <p:grpSpPr>
        <a:xfrm>
          <a:off x="0" y="0"/>
          <a:ext cx="0" cy="0"/>
          <a:chOff x="0" y="0"/>
          <a:chExt cx="0" cy="0"/>
        </a:xfrm>
      </p:grpSpPr>
      <p:sp>
        <p:nvSpPr>
          <p:cNvPr id="1048782" name="Rectangle 2"/>
          <p:cNvSpPr>
            <a:spLocks noGrp="1" noChangeArrowheads="1"/>
          </p:cNvSpPr>
          <p:nvPr>
            <p:ph type="title"/>
          </p:nvPr>
        </p:nvSpPr>
        <p:spPr/>
        <p:txBody>
          <a:bodyPr>
            <a:normAutofit fontScale="90000"/>
          </a:bodyPr>
          <a:p>
            <a:pPr eaLnBrk="1" hangingPunct="1"/>
            <a:r>
              <a:rPr lang="en-US" smtClean="0"/>
              <a:t>Conjoined Twins</a:t>
            </a:r>
            <a:br>
              <a:rPr lang="en-US" smtClean="0"/>
            </a:br>
            <a:r>
              <a:rPr sz="3600" lang="en-US" smtClean="0"/>
              <a:t>(paraphagus)</a:t>
            </a:r>
          </a:p>
        </p:txBody>
      </p:sp>
      <p:pic>
        <p:nvPicPr>
          <p:cNvPr id="2097164" name="Picture 5" descr="conjoined"/>
          <p:cNvPicPr>
            <a:picLocks noChangeAspect="1" noGrp="1" noChangeArrowheads="1"/>
          </p:cNvPicPr>
          <p:nvPr>
            <p:ph idx="1"/>
          </p:nvPr>
        </p:nvPicPr>
        <p:blipFill>
          <a:blip xmlns:r="http://schemas.openxmlformats.org/officeDocument/2006/relationships" r:embed="rId1"/>
          <a:stretch>
            <a:fillRect/>
          </a:stretch>
        </p:blipFill>
        <p:spPr>
          <a:xfrm>
            <a:off x="3657600" y="2301081"/>
            <a:ext cx="1828800" cy="3124200"/>
          </a:xfrm>
          <a:noFill/>
        </p:spPr>
      </p:pic>
      <p:sp>
        <p:nvSpPr>
          <p:cNvPr id="1048783" name="Rectangle 6"/>
          <p:cNvSpPr>
            <a:spLocks noChangeArrowheads="1"/>
          </p:cNvSpPr>
          <p:nvPr/>
        </p:nvSpPr>
        <p:spPr bwMode="auto">
          <a:xfrm>
            <a:off x="5029200" y="6248400"/>
            <a:ext cx="3886200" cy="336550"/>
          </a:xfrm>
          <a:prstGeom prst="rect"/>
          <a:noFill/>
          <a:ln>
            <a:noFill/>
          </a:ln>
        </p:spPr>
        <p:txBody>
          <a:bodyPr>
            <a:spAutoFit/>
          </a:bodyPr>
          <a:p>
            <a:pPr>
              <a:buFontTx/>
              <a:buNone/>
            </a:pPr>
            <a:r>
              <a:rPr sz="1600" lang="en-US"/>
              <a:t>http://www.conjoined-twins.i-p.com</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464" name=""/>
        <p:cNvGrpSpPr/>
        <p:nvPr/>
      </p:nvGrpSpPr>
      <p:grpSpPr>
        <a:xfrm>
          <a:off x="0" y="0"/>
          <a:ext cx="0" cy="0"/>
          <a:chOff x="0" y="0"/>
          <a:chExt cx="0" cy="0"/>
        </a:xfrm>
      </p:grpSpPr>
      <p:sp>
        <p:nvSpPr>
          <p:cNvPr id="1048784" name="Title 1"/>
          <p:cNvSpPr>
            <a:spLocks noGrp="1"/>
          </p:cNvSpPr>
          <p:nvPr>
            <p:ph type="title"/>
          </p:nvPr>
        </p:nvSpPr>
        <p:spPr/>
        <p:txBody>
          <a:bodyPr/>
          <a:p>
            <a:r>
              <a:rPr b="1" dirty="0" lang="en-US"/>
              <a:t>Diagnosing a Multiple Pregnancy</a:t>
            </a:r>
            <a:endParaRPr dirty="0" lang="en-US"/>
          </a:p>
        </p:txBody>
      </p:sp>
      <p:sp>
        <p:nvSpPr>
          <p:cNvPr id="1048785" name="Content Placeholder 2"/>
          <p:cNvSpPr>
            <a:spLocks noGrp="1"/>
          </p:cNvSpPr>
          <p:nvPr>
            <p:ph idx="1"/>
          </p:nvPr>
        </p:nvSpPr>
        <p:spPr/>
        <p:txBody>
          <a:bodyPr>
            <a:normAutofit fontScale="92500" lnSpcReduction="10000"/>
          </a:bodyPr>
          <a:p>
            <a:pPr indent="0" marL="0">
              <a:buNone/>
            </a:pPr>
            <a:r>
              <a:rPr b="1" dirty="0" lang="en-US" smtClean="0"/>
              <a:t>On </a:t>
            </a:r>
            <a:r>
              <a:rPr b="1" dirty="0" lang="en-US"/>
              <a:t>Inspection</a:t>
            </a:r>
            <a:r>
              <a:rPr dirty="0" lang="en-US"/>
              <a:t> </a:t>
            </a:r>
          </a:p>
          <a:p>
            <a:pPr lvl="0"/>
            <a:r>
              <a:rPr dirty="0" lang="en-US"/>
              <a:t>The abdomen looks larger than it should at the given date</a:t>
            </a:r>
          </a:p>
          <a:p>
            <a:r>
              <a:rPr dirty="0" lang="en-US" err="1"/>
              <a:t>Polyhydramnios</a:t>
            </a:r>
            <a:r>
              <a:rPr dirty="0" lang="en-US"/>
              <a:t> may increase the abdominal size leading to confusion of the </a:t>
            </a:r>
            <a:r>
              <a:rPr dirty="0" lang="en-US" smtClean="0"/>
              <a:t>diagnosis</a:t>
            </a:r>
          </a:p>
          <a:p>
            <a:pPr indent="0" marL="0">
              <a:buNone/>
            </a:pPr>
            <a:r>
              <a:rPr b="1" dirty="0" lang="en-US" smtClean="0"/>
              <a:t> </a:t>
            </a:r>
            <a:r>
              <a:rPr b="1" dirty="0" lang="en-US"/>
              <a:t>On Auscultation</a:t>
            </a:r>
            <a:r>
              <a:rPr dirty="0" lang="en-US"/>
              <a:t> </a:t>
            </a:r>
          </a:p>
          <a:p>
            <a:pPr lvl="0"/>
            <a:r>
              <a:rPr dirty="0" lang="en-US"/>
              <a:t>Two </a:t>
            </a:r>
            <a:r>
              <a:rPr dirty="0" lang="en-US" err="1"/>
              <a:t>foetal</a:t>
            </a:r>
            <a:r>
              <a:rPr dirty="0" lang="en-US"/>
              <a:t> hearts are recorded simultaneously and there is a difference of 10 to 20 beats</a:t>
            </a:r>
          </a:p>
          <a:p>
            <a:pPr indent="0" marL="0">
              <a:buNone/>
            </a:pPr>
            <a:r>
              <a:rPr b="1" dirty="0" lang="en-US"/>
              <a:t> </a:t>
            </a:r>
            <a:endParaRPr dirty="0" lang="en-US"/>
          </a:p>
          <a:p>
            <a:endParaRPr dirty="0"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465" name=""/>
        <p:cNvGrpSpPr/>
        <p:nvPr/>
      </p:nvGrpSpPr>
      <p:grpSpPr>
        <a:xfrm>
          <a:off x="0" y="0"/>
          <a:ext cx="0" cy="0"/>
          <a:chOff x="0" y="0"/>
          <a:chExt cx="0" cy="0"/>
        </a:xfrm>
      </p:grpSpPr>
      <p:sp>
        <p:nvSpPr>
          <p:cNvPr id="1048786"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87" name="Content Placeholder 2"/>
          <p:cNvSpPr>
            <a:spLocks noGrp="1"/>
          </p:cNvSpPr>
          <p:nvPr>
            <p:ph idx="1"/>
          </p:nvPr>
        </p:nvSpPr>
        <p:spPr/>
        <p:txBody>
          <a:bodyPr>
            <a:normAutofit fontScale="85000" lnSpcReduction="10000"/>
          </a:bodyPr>
          <a:p>
            <a:pPr indent="0" marL="0">
              <a:buNone/>
            </a:pPr>
            <a:r>
              <a:rPr b="1" dirty="0" lang="en-US"/>
              <a:t>On Palpation</a:t>
            </a:r>
            <a:r>
              <a:rPr dirty="0" lang="en-US"/>
              <a:t> </a:t>
            </a:r>
          </a:p>
          <a:p>
            <a:pPr lvl="0"/>
            <a:r>
              <a:rPr dirty="0" lang="en-US"/>
              <a:t>Abdominal girth will be 101.5 or more </a:t>
            </a:r>
            <a:r>
              <a:rPr dirty="0" lang="en-US" err="1"/>
              <a:t>centimetres</a:t>
            </a:r>
            <a:endParaRPr dirty="0" lang="en-US"/>
          </a:p>
          <a:p>
            <a:pPr lvl="0"/>
            <a:r>
              <a:rPr dirty="0" lang="en-US"/>
              <a:t>Fundal height is larger than dates from twentieth week of gestation</a:t>
            </a:r>
          </a:p>
          <a:p>
            <a:pPr lvl="0"/>
            <a:r>
              <a:rPr dirty="0" lang="en-US"/>
              <a:t>You will reveal two </a:t>
            </a:r>
            <a:r>
              <a:rPr dirty="0" lang="en-US" err="1"/>
              <a:t>foetal</a:t>
            </a:r>
            <a:r>
              <a:rPr dirty="0" lang="en-US"/>
              <a:t> poles on fundal palpation</a:t>
            </a:r>
          </a:p>
          <a:p>
            <a:pPr lvl="0"/>
            <a:r>
              <a:rPr dirty="0" lang="en-US"/>
              <a:t>The size of the head is smaller than the size of </a:t>
            </a:r>
            <a:br>
              <a:rPr dirty="0" lang="en-US"/>
            </a:br>
            <a:r>
              <a:rPr dirty="0" lang="en-US"/>
              <a:t>the uterus</a:t>
            </a:r>
          </a:p>
          <a:p>
            <a:r>
              <a:rPr dirty="0" lang="en-US"/>
              <a:t>You will palpate an unusual number of </a:t>
            </a:r>
            <a:r>
              <a:rPr dirty="0" lang="en-US" err="1"/>
              <a:t>foetal</a:t>
            </a:r>
            <a:r>
              <a:rPr dirty="0" lang="en-US"/>
              <a:t> parts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466" name=""/>
        <p:cNvGrpSpPr/>
        <p:nvPr/>
      </p:nvGrpSpPr>
      <p:grpSpPr>
        <a:xfrm>
          <a:off x="0" y="0"/>
          <a:ext cx="0" cy="0"/>
          <a:chOff x="0" y="0"/>
          <a:chExt cx="0" cy="0"/>
        </a:xfrm>
      </p:grpSpPr>
      <p:sp>
        <p:nvSpPr>
          <p:cNvPr id="1048788"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89" name="Content Placeholder 2"/>
          <p:cNvSpPr>
            <a:spLocks noGrp="1"/>
          </p:cNvSpPr>
          <p:nvPr>
            <p:ph idx="1"/>
          </p:nvPr>
        </p:nvSpPr>
        <p:spPr/>
        <p:txBody>
          <a:bodyPr/>
          <a:p>
            <a:pPr indent="0" marL="0">
              <a:buNone/>
            </a:pPr>
            <a:r>
              <a:rPr b="1" dirty="0" lang="en-US"/>
              <a:t>Ultrasound Scan</a:t>
            </a:r>
            <a:r>
              <a:rPr dirty="0" lang="en-US"/>
              <a:t> </a:t>
            </a:r>
          </a:p>
          <a:p>
            <a:r>
              <a:rPr dirty="0" lang="en-US"/>
              <a:t>An ultrasound scan at seventh week can distinguish two separate sacs while from the twelfth week two </a:t>
            </a:r>
            <a:r>
              <a:rPr dirty="0" lang="en-US" err="1"/>
              <a:t>foetal</a:t>
            </a:r>
            <a:r>
              <a:rPr dirty="0" lang="en-US"/>
              <a:t> bodies can be identified. On the fourteenth week, two heads can be detected.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84" name=""/>
        <p:cNvGrpSpPr/>
        <p:nvPr/>
      </p:nvGrpSpPr>
      <p:grpSpPr>
        <a:xfrm>
          <a:off x="0" y="0"/>
          <a:ext cx="0" cy="0"/>
          <a:chOff x="0" y="0"/>
          <a:chExt cx="0" cy="0"/>
        </a:xfrm>
      </p:grpSpPr>
      <p:sp>
        <p:nvSpPr>
          <p:cNvPr id="1048627" name="Title 1"/>
          <p:cNvSpPr>
            <a:spLocks noGrp="1"/>
          </p:cNvSpPr>
          <p:nvPr>
            <p:ph type="title"/>
          </p:nvPr>
        </p:nvSpPr>
        <p:spPr/>
        <p:txBody>
          <a:bodyPr/>
          <a:p>
            <a:r>
              <a:rPr b="1" dirty="0" lang="en-US"/>
              <a:t>Stages of </a:t>
            </a:r>
            <a:r>
              <a:rPr b="1" dirty="0" lang="en-US" err="1"/>
              <a:t>eclamptic</a:t>
            </a:r>
            <a:r>
              <a:rPr b="1" dirty="0" lang="en-US"/>
              <a:t> fit </a:t>
            </a:r>
            <a:endParaRPr dirty="0" lang="en-US"/>
          </a:p>
        </p:txBody>
      </p:sp>
      <p:sp>
        <p:nvSpPr>
          <p:cNvPr id="1048628" name="Content Placeholder 2"/>
          <p:cNvSpPr>
            <a:spLocks noGrp="1"/>
          </p:cNvSpPr>
          <p:nvPr>
            <p:ph idx="1"/>
          </p:nvPr>
        </p:nvSpPr>
        <p:spPr>
          <a:xfrm>
            <a:off x="838200" y="1600200"/>
            <a:ext cx="7923849" cy="4525935"/>
          </a:xfrm>
        </p:spPr>
        <p:txBody>
          <a:bodyPr>
            <a:normAutofit fontScale="68750" lnSpcReduction="20000"/>
          </a:bodyPr>
          <a:p>
            <a:pPr indent="0" marL="0">
              <a:buNone/>
            </a:pPr>
            <a:r>
              <a:rPr b="1" dirty="0" i="1" lang="en-US"/>
              <a:t>A) Premonitory stage</a:t>
            </a:r>
            <a:r>
              <a:rPr dirty="0" i="1" lang="en-US"/>
              <a:t> </a:t>
            </a:r>
            <a:endParaRPr dirty="0" lang="en-US"/>
          </a:p>
          <a:p>
            <a:pPr indent="0" marL="0">
              <a:buNone/>
            </a:pPr>
            <a:r>
              <a:rPr dirty="0" lang="en-US"/>
              <a:t>This lasts 10-20 seconds, during which: </a:t>
            </a:r>
          </a:p>
          <a:p>
            <a:r>
              <a:rPr dirty="0" lang="en-US"/>
              <a:t>The eyes roll or stare </a:t>
            </a:r>
          </a:p>
          <a:p>
            <a:r>
              <a:rPr dirty="0" lang="en-US"/>
              <a:t>The face and hand muscle may twitch </a:t>
            </a:r>
          </a:p>
          <a:p>
            <a:r>
              <a:rPr dirty="0" lang="en-US"/>
              <a:t>There is a loss of consciousness </a:t>
            </a:r>
          </a:p>
          <a:p>
            <a:endParaRPr dirty="0" lang="en-US"/>
          </a:p>
          <a:p>
            <a:pPr indent="0" marL="0">
              <a:buNone/>
            </a:pPr>
            <a:r>
              <a:rPr dirty="0" lang="en-US"/>
              <a:t>B</a:t>
            </a:r>
            <a:r>
              <a:rPr b="1" dirty="0" lang="en-US"/>
              <a:t>) </a:t>
            </a:r>
            <a:r>
              <a:rPr b="1" dirty="0" i="1" lang="en-US"/>
              <a:t>Tonic stage </a:t>
            </a:r>
            <a:endParaRPr b="1" dirty="0" lang="en-US"/>
          </a:p>
          <a:p>
            <a:pPr indent="0" marL="0">
              <a:buNone/>
            </a:pPr>
            <a:r>
              <a:rPr dirty="0" lang="en-US"/>
              <a:t>This stage lasts 10-20 seconds, during which: </a:t>
            </a:r>
          </a:p>
          <a:p>
            <a:r>
              <a:rPr dirty="0" lang="en-US"/>
              <a:t>The muscles go stiff or rigid </a:t>
            </a:r>
          </a:p>
          <a:p>
            <a:r>
              <a:rPr dirty="0" lang="en-US"/>
              <a:t>The </a:t>
            </a:r>
            <a:r>
              <a:rPr dirty="0" lang="en-US" err="1"/>
              <a:t>colour</a:t>
            </a:r>
            <a:r>
              <a:rPr dirty="0" lang="en-US"/>
              <a:t> of the skin becomes blue or dusky (cyanosis) </a:t>
            </a:r>
          </a:p>
          <a:p>
            <a:r>
              <a:rPr dirty="0" lang="en-US"/>
              <a:t>The back may be arched </a:t>
            </a:r>
          </a:p>
          <a:p>
            <a:r>
              <a:rPr dirty="0" lang="en-US"/>
              <a:t>The teeth are clenched </a:t>
            </a:r>
          </a:p>
          <a:p>
            <a:r>
              <a:rPr dirty="0" lang="en-US"/>
              <a:t>The eyes bulge </a:t>
            </a:r>
          </a:p>
          <a:p>
            <a:endParaRPr dirty="0"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467" name=""/>
        <p:cNvGrpSpPr/>
        <p:nvPr/>
      </p:nvGrpSpPr>
      <p:grpSpPr>
        <a:xfrm>
          <a:off x="0" y="0"/>
          <a:ext cx="0" cy="0"/>
          <a:chOff x="0" y="0"/>
          <a:chExt cx="0" cy="0"/>
        </a:xfrm>
      </p:grpSpPr>
      <p:sp>
        <p:nvSpPr>
          <p:cNvPr id="1048790"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91" name="Content Placeholder 2"/>
          <p:cNvSpPr>
            <a:spLocks noGrp="1"/>
          </p:cNvSpPr>
          <p:nvPr>
            <p:ph idx="1"/>
          </p:nvPr>
        </p:nvSpPr>
        <p:spPr/>
        <p:txBody>
          <a:bodyPr>
            <a:normAutofit fontScale="85000" lnSpcReduction="20000"/>
          </a:bodyPr>
          <a:p>
            <a:pPr indent="0" marL="0">
              <a:buNone/>
            </a:pPr>
            <a:r>
              <a:rPr b="1" dirty="0" lang="en-US"/>
              <a:t>Differential diagnosis </a:t>
            </a:r>
            <a:endParaRPr dirty="0" lang="en-US"/>
          </a:p>
          <a:p>
            <a:r>
              <a:rPr dirty="0" lang="en-US"/>
              <a:t>Large single </a:t>
            </a:r>
            <a:r>
              <a:rPr dirty="0" lang="en-US" err="1"/>
              <a:t>foetus</a:t>
            </a:r>
            <a:r>
              <a:rPr dirty="0" lang="en-US"/>
              <a:t> </a:t>
            </a:r>
          </a:p>
          <a:p>
            <a:r>
              <a:rPr dirty="0" lang="en-US"/>
              <a:t>Wrong dates </a:t>
            </a:r>
          </a:p>
          <a:p>
            <a:r>
              <a:rPr dirty="0" lang="en-US" err="1"/>
              <a:t>Polyhydramnios</a:t>
            </a:r>
            <a:r>
              <a:rPr dirty="0" lang="en-US"/>
              <a:t> </a:t>
            </a:r>
          </a:p>
          <a:p>
            <a:r>
              <a:rPr dirty="0" lang="en-US"/>
              <a:t>Obesity of the mother </a:t>
            </a:r>
          </a:p>
          <a:p>
            <a:r>
              <a:rPr dirty="0" lang="en-US"/>
              <a:t>Hydrocephalus </a:t>
            </a:r>
          </a:p>
          <a:p>
            <a:r>
              <a:rPr dirty="0" lang="en-US"/>
              <a:t>Uterine / ovarian mass </a:t>
            </a:r>
          </a:p>
          <a:p>
            <a:endParaRPr dirty="0" lang="en-US"/>
          </a:p>
          <a:p>
            <a:pPr indent="0" marL="0">
              <a:buNone/>
            </a:pPr>
            <a:r>
              <a:rPr b="1" dirty="0" lang="en-US"/>
              <a:t>Investigations </a:t>
            </a:r>
            <a:endParaRPr dirty="0" lang="en-US"/>
          </a:p>
          <a:p>
            <a:r>
              <a:rPr dirty="0" lang="en-US"/>
              <a:t>Ultrasonography </a:t>
            </a:r>
          </a:p>
          <a:p>
            <a:endParaRPr dirty="0"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468" name=""/>
        <p:cNvGrpSpPr/>
        <p:nvPr/>
      </p:nvGrpSpPr>
      <p:grpSpPr>
        <a:xfrm>
          <a:off x="0" y="0"/>
          <a:ext cx="0" cy="0"/>
          <a:chOff x="0" y="0"/>
          <a:chExt cx="0" cy="0"/>
        </a:xfrm>
      </p:grpSpPr>
      <p:sp>
        <p:nvSpPr>
          <p:cNvPr id="1048792" name="Title 1"/>
          <p:cNvSpPr>
            <a:spLocks noGrp="1"/>
          </p:cNvSpPr>
          <p:nvPr>
            <p:ph type="title"/>
          </p:nvPr>
        </p:nvSpPr>
        <p:spPr/>
        <p:txBody>
          <a:bodyPr/>
          <a:p>
            <a:r>
              <a:rPr b="1" dirty="0" lang="en-US"/>
              <a:t>Effects of Multiple Pregnancy</a:t>
            </a:r>
            <a:endParaRPr dirty="0" lang="en-US"/>
          </a:p>
        </p:txBody>
      </p:sp>
      <p:sp>
        <p:nvSpPr>
          <p:cNvPr id="1048793" name="Content Placeholder 2"/>
          <p:cNvSpPr>
            <a:spLocks noGrp="1"/>
          </p:cNvSpPr>
          <p:nvPr>
            <p:ph idx="1"/>
          </p:nvPr>
        </p:nvSpPr>
        <p:spPr/>
        <p:txBody>
          <a:bodyPr>
            <a:normAutofit fontScale="55000" lnSpcReduction="20000"/>
          </a:bodyPr>
          <a:p>
            <a:endParaRPr dirty="0" lang="en-US"/>
          </a:p>
          <a:p>
            <a:pPr indent="0" marL="0">
              <a:buNone/>
            </a:pPr>
            <a:r>
              <a:rPr dirty="0" lang="en-US" smtClean="0"/>
              <a:t>The </a:t>
            </a:r>
            <a:r>
              <a:rPr dirty="0" lang="en-US"/>
              <a:t>effects of twins on pregnancy include: </a:t>
            </a:r>
          </a:p>
          <a:p>
            <a:pPr lvl="0"/>
            <a:r>
              <a:rPr dirty="0" lang="en-US"/>
              <a:t>Preeclampsia </a:t>
            </a:r>
          </a:p>
          <a:p>
            <a:pPr lvl="0"/>
            <a:r>
              <a:rPr dirty="0" lang="en-US" err="1" smtClean="0"/>
              <a:t>Anaemia</a:t>
            </a:r>
            <a:endParaRPr dirty="0" lang="en-US"/>
          </a:p>
          <a:p>
            <a:pPr lvl="0"/>
            <a:r>
              <a:rPr dirty="0" lang="en-US" err="1"/>
              <a:t>Polyhydramnios</a:t>
            </a:r>
            <a:r>
              <a:rPr dirty="0" lang="en-US"/>
              <a:t> could occur due to more fluid in the two </a:t>
            </a:r>
            <a:br>
              <a:rPr dirty="0" lang="en-US"/>
            </a:br>
            <a:r>
              <a:rPr dirty="0" lang="en-US" err="1"/>
              <a:t>foetal</a:t>
            </a:r>
            <a:r>
              <a:rPr dirty="0" lang="en-US"/>
              <a:t> sacs</a:t>
            </a:r>
          </a:p>
          <a:p>
            <a:pPr lvl="0"/>
            <a:r>
              <a:rPr dirty="0" lang="en-US"/>
              <a:t>Pressure symptoms are more marked, and may include backache, </a:t>
            </a:r>
            <a:r>
              <a:rPr dirty="0" lang="en-US" err="1"/>
              <a:t>oedema</a:t>
            </a:r>
            <a:r>
              <a:rPr dirty="0" lang="en-US"/>
              <a:t>, varicose veins, indigestion, constipation, </a:t>
            </a:r>
            <a:r>
              <a:rPr dirty="0" lang="en-US" err="1"/>
              <a:t>dyspnoea</a:t>
            </a:r>
            <a:r>
              <a:rPr dirty="0" lang="en-US"/>
              <a:t> and bladder irritability</a:t>
            </a:r>
          </a:p>
          <a:p>
            <a:pPr lvl="0"/>
            <a:r>
              <a:rPr dirty="0" lang="en-US"/>
              <a:t>Minor disorders of pregnancy are more marked, including headache, morning sickness and vomiting</a:t>
            </a:r>
          </a:p>
          <a:p>
            <a:pPr lvl="0"/>
            <a:r>
              <a:rPr dirty="0" lang="en-US"/>
              <a:t>Premature </a:t>
            </a:r>
            <a:r>
              <a:rPr dirty="0" lang="en-US" err="1"/>
              <a:t>labour</a:t>
            </a:r>
            <a:r>
              <a:rPr dirty="0" lang="en-US"/>
              <a:t> is likely, due to over stretching of the uterus</a:t>
            </a:r>
          </a:p>
          <a:p>
            <a:pPr lvl="0"/>
            <a:r>
              <a:rPr dirty="0" lang="en-US"/>
              <a:t>Congenital malformation occurs twice as much than in </a:t>
            </a:r>
            <a:br>
              <a:rPr dirty="0" lang="en-US"/>
            </a:br>
            <a:r>
              <a:rPr dirty="0" lang="en-US"/>
              <a:t>single pregnancy</a:t>
            </a:r>
          </a:p>
          <a:p>
            <a:pPr lvl="0"/>
            <a:r>
              <a:rPr dirty="0" lang="en-US"/>
              <a:t>Intrauterine growth retardation may occur due to </a:t>
            </a:r>
            <a:br>
              <a:rPr dirty="0" lang="en-US"/>
            </a:br>
            <a:r>
              <a:rPr dirty="0" lang="en-US"/>
              <a:t>placenta insufficiency</a:t>
            </a:r>
          </a:p>
          <a:p>
            <a:endParaRPr dirty="0"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469" name=""/>
        <p:cNvGrpSpPr/>
        <p:nvPr/>
      </p:nvGrpSpPr>
      <p:grpSpPr>
        <a:xfrm>
          <a:off x="0" y="0"/>
          <a:ext cx="0" cy="0"/>
          <a:chOff x="0" y="0"/>
          <a:chExt cx="0" cy="0"/>
        </a:xfrm>
      </p:grpSpPr>
      <p:sp>
        <p:nvSpPr>
          <p:cNvPr id="1048794" name="Title 1"/>
          <p:cNvSpPr>
            <a:spLocks noGrp="1"/>
          </p:cNvSpPr>
          <p:nvPr>
            <p:ph type="title"/>
          </p:nvPr>
        </p:nvSpPr>
        <p:spPr/>
        <p:txBody>
          <a:bodyPr/>
          <a:p>
            <a:r>
              <a:rPr b="1" dirty="0" i="1" lang="en-US" smtClean="0"/>
              <a:t>Management…</a:t>
            </a:r>
            <a:endParaRPr b="1" dirty="0" i="1" lang="en-US"/>
          </a:p>
        </p:txBody>
      </p:sp>
      <p:sp>
        <p:nvSpPr>
          <p:cNvPr id="1048795" name="Content Placeholder 2"/>
          <p:cNvSpPr>
            <a:spLocks noGrp="1"/>
          </p:cNvSpPr>
          <p:nvPr>
            <p:ph idx="1"/>
          </p:nvPr>
        </p:nvSpPr>
        <p:spPr/>
        <p:txBody>
          <a:bodyPr>
            <a:normAutofit fontScale="62500" lnSpcReduction="20000"/>
          </a:bodyPr>
          <a:p>
            <a:endParaRPr dirty="0" lang="en-US"/>
          </a:p>
          <a:p>
            <a:r>
              <a:rPr dirty="0" lang="en-US"/>
              <a:t>If twins are expected, refer to facility that can provide Comprehensive Emergency Obstetric and Newborn Care </a:t>
            </a:r>
          </a:p>
          <a:p>
            <a:r>
              <a:rPr dirty="0" lang="en-US"/>
              <a:t>Screen for possible complications, e.g. pre-</a:t>
            </a:r>
            <a:r>
              <a:rPr dirty="0" lang="en-US" err="1"/>
              <a:t>eclampsia</a:t>
            </a:r>
            <a:r>
              <a:rPr dirty="0" lang="en-US"/>
              <a:t>, </a:t>
            </a:r>
            <a:r>
              <a:rPr dirty="0" lang="en-US" err="1"/>
              <a:t>anaemia</a:t>
            </a:r>
            <a:r>
              <a:rPr dirty="0" lang="en-US"/>
              <a:t>, etc. </a:t>
            </a:r>
          </a:p>
          <a:p>
            <a:r>
              <a:rPr dirty="0" lang="en-US"/>
              <a:t>Reasons for admission are: </a:t>
            </a:r>
          </a:p>
          <a:p>
            <a:pPr indent="0" marL="0">
              <a:buNone/>
            </a:pPr>
            <a:r>
              <a:rPr dirty="0" lang="en-US" smtClean="0"/>
              <a:t>	- </a:t>
            </a:r>
            <a:r>
              <a:rPr dirty="0" lang="en-US"/>
              <a:t>To ensure bed rest </a:t>
            </a:r>
          </a:p>
          <a:p>
            <a:pPr indent="0" marL="0">
              <a:buNone/>
            </a:pPr>
            <a:r>
              <a:rPr dirty="0" lang="en-US" smtClean="0"/>
              <a:t>	- </a:t>
            </a:r>
            <a:r>
              <a:rPr dirty="0" lang="en-US"/>
              <a:t>For women who have no access to emergency transport </a:t>
            </a:r>
          </a:p>
          <a:p>
            <a:pPr indent="0" marL="0">
              <a:buNone/>
            </a:pPr>
            <a:r>
              <a:rPr dirty="0" lang="en-US" smtClean="0"/>
              <a:t>	- </a:t>
            </a:r>
            <a:r>
              <a:rPr dirty="0" lang="en-US" err="1"/>
              <a:t>Polyhydramnios</a:t>
            </a:r>
            <a:r>
              <a:rPr dirty="0" lang="en-US"/>
              <a:t> </a:t>
            </a:r>
          </a:p>
          <a:p>
            <a:pPr indent="0" marL="0">
              <a:buNone/>
            </a:pPr>
            <a:r>
              <a:rPr dirty="0" lang="en-US" smtClean="0"/>
              <a:t>	- </a:t>
            </a:r>
            <a:r>
              <a:rPr dirty="0" lang="en-US"/>
              <a:t>Preterm </a:t>
            </a:r>
            <a:r>
              <a:rPr dirty="0" lang="en-US" err="1"/>
              <a:t>labour</a:t>
            </a:r>
            <a:r>
              <a:rPr dirty="0" lang="en-US"/>
              <a:t> </a:t>
            </a:r>
          </a:p>
          <a:p>
            <a:pPr indent="0" marL="0">
              <a:buNone/>
            </a:pPr>
            <a:r>
              <a:rPr dirty="0" lang="en-US" smtClean="0"/>
              <a:t>	- </a:t>
            </a:r>
            <a:r>
              <a:rPr dirty="0" lang="en-US" err="1"/>
              <a:t>Anaemia</a:t>
            </a:r>
            <a:r>
              <a:rPr dirty="0" lang="en-US"/>
              <a:t> </a:t>
            </a:r>
          </a:p>
          <a:p>
            <a:pPr indent="0" marL="0">
              <a:buNone/>
            </a:pPr>
            <a:r>
              <a:rPr dirty="0" lang="en-US" smtClean="0"/>
              <a:t>	- </a:t>
            </a:r>
            <a:r>
              <a:rPr dirty="0" lang="en-US"/>
              <a:t>APH </a:t>
            </a:r>
          </a:p>
          <a:p>
            <a:pPr indent="0" marL="0">
              <a:buNone/>
            </a:pPr>
            <a:r>
              <a:rPr dirty="0" lang="en-US" smtClean="0"/>
              <a:t>	- </a:t>
            </a:r>
            <a:r>
              <a:rPr dirty="0" lang="en-US"/>
              <a:t>Hypertension in pregnancy </a:t>
            </a:r>
          </a:p>
          <a:p>
            <a:pPr indent="0" marL="0">
              <a:buNone/>
            </a:pPr>
            <a:r>
              <a:rPr dirty="0" lang="en-US" smtClean="0"/>
              <a:t>	- </a:t>
            </a:r>
            <a:r>
              <a:rPr dirty="0" lang="en-US"/>
              <a:t>Poor past obstetric history </a:t>
            </a:r>
          </a:p>
          <a:p>
            <a:pPr indent="0" marL="0">
              <a:buNone/>
            </a:pPr>
            <a:r>
              <a:rPr dirty="0" lang="en-US" smtClean="0"/>
              <a:t>	- </a:t>
            </a:r>
            <a:r>
              <a:rPr dirty="0" lang="en-US" err="1"/>
              <a:t>Malpresentation</a:t>
            </a:r>
            <a:r>
              <a:rPr dirty="0" lang="en-US"/>
              <a:t> of the first twin </a:t>
            </a:r>
          </a:p>
          <a:p>
            <a:endParaRPr dirty="0"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470" name=""/>
        <p:cNvGrpSpPr/>
        <p:nvPr/>
      </p:nvGrpSpPr>
      <p:grpSpPr>
        <a:xfrm>
          <a:off x="0" y="0"/>
          <a:ext cx="0" cy="0"/>
          <a:chOff x="0" y="0"/>
          <a:chExt cx="0" cy="0"/>
        </a:xfrm>
      </p:grpSpPr>
      <p:sp>
        <p:nvSpPr>
          <p:cNvPr id="1048796"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97" name="Content Placeholder 2"/>
          <p:cNvSpPr>
            <a:spLocks noGrp="1"/>
          </p:cNvSpPr>
          <p:nvPr>
            <p:ph idx="1"/>
          </p:nvPr>
        </p:nvSpPr>
        <p:spPr/>
        <p:txBody>
          <a:bodyPr>
            <a:normAutofit fontScale="85000" lnSpcReduction="20000"/>
          </a:bodyPr>
          <a:p>
            <a:pPr indent="0" marL="0">
              <a:buNone/>
            </a:pPr>
            <a:r>
              <a:rPr b="1" dirty="0" lang="en-US" err="1"/>
              <a:t>Labour</a:t>
            </a:r>
            <a:r>
              <a:rPr b="1" dirty="0" lang="en-US"/>
              <a:t> </a:t>
            </a:r>
            <a:endParaRPr dirty="0" lang="en-US"/>
          </a:p>
          <a:p>
            <a:r>
              <a:rPr dirty="0" lang="en-US"/>
              <a:t>Allow spontaneous </a:t>
            </a:r>
            <a:r>
              <a:rPr dirty="0" lang="en-US" err="1"/>
              <a:t>labour</a:t>
            </a:r>
            <a:r>
              <a:rPr dirty="0" lang="en-US"/>
              <a:t> only if the first twin is presenting cephalic. If the first baby is a </a:t>
            </a:r>
            <a:r>
              <a:rPr dirty="0" lang="en-US" err="1"/>
              <a:t>malpresentation</a:t>
            </a:r>
            <a:r>
              <a:rPr dirty="0" lang="en-US"/>
              <a:t>, CS should be performed. </a:t>
            </a:r>
          </a:p>
          <a:p>
            <a:r>
              <a:rPr dirty="0" lang="en-US"/>
              <a:t>Set up an IV line and take blood for grouping and cross matching </a:t>
            </a:r>
          </a:p>
          <a:p>
            <a:r>
              <a:rPr dirty="0" lang="en-US"/>
              <a:t>Ensure preparedness of neonatal / </a:t>
            </a:r>
            <a:r>
              <a:rPr dirty="0" lang="en-US" err="1"/>
              <a:t>paediatric</a:t>
            </a:r>
            <a:r>
              <a:rPr dirty="0" lang="en-US"/>
              <a:t> unit </a:t>
            </a:r>
          </a:p>
          <a:p>
            <a:r>
              <a:rPr dirty="0" lang="en-US"/>
              <a:t>No </a:t>
            </a:r>
            <a:r>
              <a:rPr dirty="0" lang="en-US" err="1"/>
              <a:t>oxytocics</a:t>
            </a:r>
            <a:r>
              <a:rPr dirty="0" lang="en-US"/>
              <a:t> should be administered after delivery of first baby </a:t>
            </a:r>
          </a:p>
          <a:p>
            <a:r>
              <a:rPr dirty="0" lang="en-US"/>
              <a:t>After delivery of the first baby, ascertain lie of second baby. If longitudinal, rupture the membranes and wait for spontaneous delivery of second baby </a:t>
            </a:r>
          </a:p>
          <a:p>
            <a:endParaRPr dirty="0"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471" name=""/>
        <p:cNvGrpSpPr/>
        <p:nvPr/>
      </p:nvGrpSpPr>
      <p:grpSpPr>
        <a:xfrm>
          <a:off x="0" y="0"/>
          <a:ext cx="0" cy="0"/>
          <a:chOff x="0" y="0"/>
          <a:chExt cx="0" cy="0"/>
        </a:xfrm>
      </p:grpSpPr>
      <p:sp>
        <p:nvSpPr>
          <p:cNvPr id="1048798" name="Title 1"/>
          <p:cNvSpPr>
            <a:spLocks noGrp="1"/>
          </p:cNvSpPr>
          <p:nvPr>
            <p:ph type="title"/>
          </p:nvPr>
        </p:nvSpPr>
        <p:spPr/>
        <p:txBody>
          <a:bodyPr/>
          <a:p>
            <a:r>
              <a:rPr b="1" dirty="0" i="1" lang="en-US" err="1" smtClean="0"/>
              <a:t>Cont</a:t>
            </a:r>
            <a:r>
              <a:rPr b="1" dirty="0" i="1" lang="en-US" smtClean="0"/>
              <a:t>…</a:t>
            </a:r>
            <a:endParaRPr b="1" dirty="0" i="1" lang="en-US"/>
          </a:p>
        </p:txBody>
      </p:sp>
      <p:sp>
        <p:nvSpPr>
          <p:cNvPr id="1048799" name="Content Placeholder 2"/>
          <p:cNvSpPr>
            <a:spLocks noGrp="1"/>
          </p:cNvSpPr>
          <p:nvPr>
            <p:ph idx="1"/>
          </p:nvPr>
        </p:nvSpPr>
        <p:spPr/>
        <p:txBody>
          <a:bodyPr>
            <a:normAutofit fontScale="77500" lnSpcReduction="20000"/>
          </a:bodyPr>
          <a:p>
            <a:endParaRPr dirty="0" lang="en-US"/>
          </a:p>
          <a:p>
            <a:r>
              <a:rPr dirty="0" lang="en-US"/>
              <a:t>Continue </a:t>
            </a:r>
            <a:r>
              <a:rPr dirty="0" lang="en-US" err="1"/>
              <a:t>foetal</a:t>
            </a:r>
            <a:r>
              <a:rPr dirty="0" lang="en-US"/>
              <a:t> monitoring </a:t>
            </a:r>
          </a:p>
          <a:p>
            <a:r>
              <a:rPr dirty="0" lang="en-US"/>
              <a:t>If no contraction within 10 minutes, put up oxytocin drip to augment </a:t>
            </a:r>
            <a:r>
              <a:rPr dirty="0" lang="en-US" err="1"/>
              <a:t>labour</a:t>
            </a:r>
            <a:r>
              <a:rPr dirty="0" lang="en-US"/>
              <a:t> and deliver second baby. </a:t>
            </a:r>
          </a:p>
          <a:p>
            <a:r>
              <a:rPr dirty="0" lang="en-US"/>
              <a:t>In case of retained subsequent baby (&gt;30 minutes after delivery of first twin), consider C/section </a:t>
            </a:r>
          </a:p>
          <a:p>
            <a:r>
              <a:rPr dirty="0" lang="en-US"/>
              <a:t>Palpate uterus and ensure that there is no baby before giving oxytocin </a:t>
            </a:r>
          </a:p>
          <a:p>
            <a:r>
              <a:rPr dirty="0" lang="en-US"/>
              <a:t>Conduct active management of third stage of </a:t>
            </a:r>
            <a:r>
              <a:rPr dirty="0" lang="en-US" err="1"/>
              <a:t>labour</a:t>
            </a:r>
            <a:r>
              <a:rPr dirty="0" lang="en-US"/>
              <a:t> </a:t>
            </a:r>
          </a:p>
          <a:p>
            <a:r>
              <a:rPr dirty="0" lang="en-US"/>
              <a:t>Examine placenta(s) for consanguinity and </a:t>
            </a:r>
            <a:r>
              <a:rPr dirty="0" lang="en-US" err="1"/>
              <a:t>zygosity</a:t>
            </a:r>
            <a:r>
              <a:rPr dirty="0" lang="en-US"/>
              <a:t> </a:t>
            </a:r>
          </a:p>
          <a:p>
            <a:r>
              <a:rPr dirty="0" lang="en-US"/>
              <a:t>Continue with IV oxytocin for one hour after delivery of placenta </a:t>
            </a:r>
          </a:p>
          <a:p>
            <a:endParaRPr dirty="0"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472" name=""/>
        <p:cNvGrpSpPr/>
        <p:nvPr/>
      </p:nvGrpSpPr>
      <p:grpSpPr>
        <a:xfrm>
          <a:off x="0" y="0"/>
          <a:ext cx="0" cy="0"/>
          <a:chOff x="0" y="0"/>
          <a:chExt cx="0" cy="0"/>
        </a:xfrm>
      </p:grpSpPr>
      <p:sp>
        <p:nvSpPr>
          <p:cNvPr id="1048800" name="Title 1"/>
          <p:cNvSpPr>
            <a:spLocks noGrp="1"/>
          </p:cNvSpPr>
          <p:nvPr>
            <p:ph type="title"/>
          </p:nvPr>
        </p:nvSpPr>
        <p:spPr/>
        <p:txBody>
          <a:bodyPr>
            <a:normAutofit fontScale="90000"/>
          </a:bodyPr>
          <a:p>
            <a:r>
              <a:rPr b="1" dirty="0" i="1" lang="en-US"/>
              <a:t>Complications of twins in pregnancy</a:t>
            </a:r>
          </a:p>
        </p:txBody>
      </p:sp>
      <p:sp>
        <p:nvSpPr>
          <p:cNvPr id="1048801" name="Content Placeholder 2"/>
          <p:cNvSpPr>
            <a:spLocks noGrp="1"/>
          </p:cNvSpPr>
          <p:nvPr>
            <p:ph idx="1"/>
          </p:nvPr>
        </p:nvSpPr>
        <p:spPr/>
        <p:txBody>
          <a:bodyPr>
            <a:normAutofit fontScale="92500" lnSpcReduction="10000"/>
          </a:bodyPr>
          <a:p>
            <a:r>
              <a:rPr dirty="0" lang="en-US" err="1" smtClean="0"/>
              <a:t>Malpresentation</a:t>
            </a:r>
            <a:endParaRPr dirty="0" lang="en-US"/>
          </a:p>
          <a:p>
            <a:pPr lvl="0"/>
            <a:r>
              <a:rPr dirty="0" lang="en-US"/>
              <a:t>Delay in the birth of the second twin</a:t>
            </a:r>
          </a:p>
          <a:p>
            <a:pPr lvl="0"/>
            <a:r>
              <a:rPr lang="en-US"/>
              <a:t>Cord </a:t>
            </a:r>
            <a:r>
              <a:rPr lang="en-US" smtClean="0"/>
              <a:t>prolapse</a:t>
            </a:r>
            <a:endParaRPr dirty="0" lang="en-US"/>
          </a:p>
          <a:p>
            <a:pPr lvl="0"/>
            <a:r>
              <a:rPr dirty="0" lang="en-US"/>
              <a:t>Maternal and </a:t>
            </a:r>
            <a:r>
              <a:rPr dirty="0" lang="en-US" err="1"/>
              <a:t>foetal</a:t>
            </a:r>
            <a:r>
              <a:rPr dirty="0" lang="en-US"/>
              <a:t> distress is common due to prolonged </a:t>
            </a:r>
            <a:r>
              <a:rPr dirty="0" lang="en-US" err="1"/>
              <a:t>labour</a:t>
            </a:r>
            <a:endParaRPr dirty="0" lang="en-US"/>
          </a:p>
          <a:p>
            <a:pPr lvl="0"/>
            <a:r>
              <a:rPr dirty="0" lang="en-US"/>
              <a:t>Locked twins is a rare complication but may prevent spontaneous delivery</a:t>
            </a:r>
          </a:p>
          <a:p>
            <a:r>
              <a:rPr dirty="0" lang="en-US"/>
              <a:t>Postpartum </a:t>
            </a:r>
            <a:r>
              <a:rPr dirty="0" lang="en-US" err="1"/>
              <a:t>haemorrhage</a:t>
            </a:r>
            <a:r>
              <a:rPr dirty="0" lang="en-US"/>
              <a:t> due to large placental site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473" name=""/>
        <p:cNvGrpSpPr/>
        <p:nvPr/>
      </p:nvGrpSpPr>
      <p:grpSpPr>
        <a:xfrm>
          <a:off x="0" y="0"/>
          <a:ext cx="0" cy="0"/>
          <a:chOff x="0" y="0"/>
          <a:chExt cx="0" cy="0"/>
        </a:xfrm>
      </p:grpSpPr>
      <p:sp>
        <p:nvSpPr>
          <p:cNvPr id="1048802" name="Title 1"/>
          <p:cNvSpPr>
            <a:spLocks noGrp="1"/>
          </p:cNvSpPr>
          <p:nvPr>
            <p:ph type="title"/>
          </p:nvPr>
        </p:nvSpPr>
        <p:spPr/>
        <p:txBody>
          <a:bodyPr>
            <a:normAutofit fontScale="90000"/>
          </a:bodyPr>
          <a:p>
            <a:r>
              <a:rPr b="1" dirty="0" i="1" lang="en-US"/>
              <a:t>INTRAUTERINE GROWTH RETARDATION (IUGR)</a:t>
            </a:r>
          </a:p>
        </p:txBody>
      </p:sp>
      <p:sp>
        <p:nvSpPr>
          <p:cNvPr id="1048803" name="Content Placeholder 2"/>
          <p:cNvSpPr>
            <a:spLocks noGrp="1"/>
          </p:cNvSpPr>
          <p:nvPr>
            <p:ph idx="1"/>
          </p:nvPr>
        </p:nvSpPr>
        <p:spPr/>
        <p:txBody>
          <a:bodyPr>
            <a:normAutofit fontScale="92500" lnSpcReduction="20000"/>
          </a:bodyPr>
          <a:p>
            <a:pPr indent="0" marL="0">
              <a:buNone/>
            </a:pPr>
            <a:r>
              <a:rPr b="1" dirty="0" i="1" lang="en-US" err="1" smtClean="0"/>
              <a:t>Defination</a:t>
            </a:r>
            <a:r>
              <a:rPr b="1" dirty="0" i="1" lang="en-US" smtClean="0"/>
              <a:t>; </a:t>
            </a:r>
          </a:p>
          <a:p>
            <a:r>
              <a:rPr dirty="0" lang="en-US" smtClean="0"/>
              <a:t>Rate </a:t>
            </a:r>
            <a:r>
              <a:rPr dirty="0" lang="en-US"/>
              <a:t>of fetal growth that is less than normal for the population and for the growth potential of a specific baby</a:t>
            </a:r>
          </a:p>
          <a:p>
            <a:r>
              <a:rPr dirty="0" lang="en-US"/>
              <a:t>Occurs where there is normal fetal growth potential during the 1</a:t>
            </a:r>
            <a:r>
              <a:rPr baseline="30000" dirty="0" lang="en-US"/>
              <a:t>st</a:t>
            </a:r>
            <a:r>
              <a:rPr dirty="0" lang="en-US"/>
              <a:t> and 2</a:t>
            </a:r>
            <a:r>
              <a:rPr baseline="30000" dirty="0" lang="en-US"/>
              <a:t>nd</a:t>
            </a:r>
            <a:r>
              <a:rPr dirty="0" lang="en-US"/>
              <a:t> trimester but during the course of pregnancy growth becomes severely reduced by adverse extra fetal and </a:t>
            </a:r>
            <a:r>
              <a:rPr dirty="0" lang="en-US" smtClean="0"/>
              <a:t>maternal </a:t>
            </a:r>
            <a:r>
              <a:rPr dirty="0" lang="en-US"/>
              <a:t>factors that results in the birth of a small for dates baby </a:t>
            </a:r>
          </a:p>
          <a:p>
            <a:r>
              <a:rPr dirty="0" lang="en-US"/>
              <a:t>Often recurrent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474" name=""/>
        <p:cNvGrpSpPr/>
        <p:nvPr/>
      </p:nvGrpSpPr>
      <p:grpSpPr>
        <a:xfrm>
          <a:off x="0" y="0"/>
          <a:ext cx="0" cy="0"/>
          <a:chOff x="0" y="0"/>
          <a:chExt cx="0" cy="0"/>
        </a:xfrm>
      </p:grpSpPr>
      <p:sp>
        <p:nvSpPr>
          <p:cNvPr id="1048804" name="Title 1"/>
          <p:cNvSpPr>
            <a:spLocks noGrp="1"/>
          </p:cNvSpPr>
          <p:nvPr>
            <p:ph type="title"/>
          </p:nvPr>
        </p:nvSpPr>
        <p:spPr/>
        <p:txBody>
          <a:bodyPr/>
          <a:p>
            <a:r>
              <a:rPr b="1" dirty="0" i="1" lang="en-US" smtClean="0"/>
              <a:t>Causes…</a:t>
            </a:r>
            <a:endParaRPr b="1" dirty="0" i="1" lang="en-US"/>
          </a:p>
        </p:txBody>
      </p:sp>
      <p:sp>
        <p:nvSpPr>
          <p:cNvPr id="1048805" name="Content Placeholder 3"/>
          <p:cNvSpPr>
            <a:spLocks noGrp="1"/>
          </p:cNvSpPr>
          <p:nvPr>
            <p:ph sz="half" idx="1"/>
          </p:nvPr>
        </p:nvSpPr>
        <p:spPr>
          <a:xfrm>
            <a:off x="457200" y="1600200"/>
            <a:ext cx="4267200" cy="4530725"/>
          </a:xfrm>
        </p:spPr>
        <p:txBody>
          <a:bodyPr/>
          <a:p>
            <a:pPr indent="0" marL="0">
              <a:buNone/>
            </a:pPr>
            <a:r>
              <a:rPr dirty="0" lang="en-US"/>
              <a:t>a. Maternal </a:t>
            </a:r>
            <a:endParaRPr dirty="0" lang="en-US" smtClean="0"/>
          </a:p>
          <a:p>
            <a:r>
              <a:rPr dirty="0" lang="en-US" smtClean="0"/>
              <a:t>PET, chronic HPTN</a:t>
            </a:r>
          </a:p>
          <a:p>
            <a:r>
              <a:rPr dirty="0" lang="en-US" smtClean="0"/>
              <a:t>DM</a:t>
            </a:r>
          </a:p>
          <a:p>
            <a:r>
              <a:rPr dirty="0" lang="en-US" err="1" smtClean="0"/>
              <a:t>Undernutrition</a:t>
            </a:r>
            <a:r>
              <a:rPr dirty="0" lang="en-US" smtClean="0"/>
              <a:t>, </a:t>
            </a:r>
            <a:r>
              <a:rPr dirty="0" lang="en-US" err="1" smtClean="0"/>
              <a:t>underwt</a:t>
            </a:r>
            <a:r>
              <a:rPr dirty="0" lang="en-US" smtClean="0"/>
              <a:t>, short stature</a:t>
            </a:r>
          </a:p>
          <a:p>
            <a:r>
              <a:rPr dirty="0" lang="en-US" smtClean="0"/>
              <a:t>Smoking, alcoholism</a:t>
            </a:r>
          </a:p>
          <a:p>
            <a:r>
              <a:rPr dirty="0" lang="en-US" smtClean="0"/>
              <a:t>Renal disease, collagen disorders</a:t>
            </a:r>
          </a:p>
          <a:p>
            <a:r>
              <a:rPr dirty="0" lang="en-US" smtClean="0"/>
              <a:t>UTIs</a:t>
            </a:r>
          </a:p>
          <a:p>
            <a:endParaRPr dirty="0" lang="en-US" smtClean="0"/>
          </a:p>
          <a:p>
            <a:endParaRPr dirty="0" lang="en-US"/>
          </a:p>
        </p:txBody>
      </p:sp>
      <p:sp>
        <p:nvSpPr>
          <p:cNvPr id="1048806" name="Content Placeholder 4"/>
          <p:cNvSpPr>
            <a:spLocks noGrp="1"/>
          </p:cNvSpPr>
          <p:nvPr>
            <p:ph sz="half" idx="2"/>
          </p:nvPr>
        </p:nvSpPr>
        <p:spPr>
          <a:xfrm>
            <a:off x="4876800" y="1600200"/>
            <a:ext cx="4267200" cy="4530725"/>
          </a:xfrm>
        </p:spPr>
        <p:txBody>
          <a:bodyPr/>
          <a:p>
            <a:r>
              <a:rPr dirty="0" lang="en-US" smtClean="0"/>
              <a:t>Irradiation</a:t>
            </a:r>
          </a:p>
          <a:p>
            <a:r>
              <a:rPr dirty="0" lang="en-US" smtClean="0"/>
              <a:t>Young &amp;elderly mothers</a:t>
            </a:r>
          </a:p>
          <a:p>
            <a:r>
              <a:rPr dirty="0" lang="en-US" smtClean="0"/>
              <a:t>Severe cardiac disease</a:t>
            </a:r>
          </a:p>
          <a:p>
            <a:r>
              <a:rPr dirty="0" lang="en-US" smtClean="0"/>
              <a:t>Uterine abnormalities/fibroids</a:t>
            </a:r>
          </a:p>
          <a:p>
            <a:r>
              <a:rPr dirty="0" lang="en-US" smtClean="0"/>
              <a:t>Recurrent APH</a:t>
            </a:r>
          </a:p>
          <a:p>
            <a:r>
              <a:rPr dirty="0" lang="en-US" smtClean="0"/>
              <a:t>HIV/AIDS/TB</a:t>
            </a:r>
          </a:p>
          <a:p>
            <a:r>
              <a:rPr dirty="0" lang="en-US" smtClean="0"/>
              <a:t>Multiple gestation</a:t>
            </a:r>
          </a:p>
          <a:p>
            <a:endParaRPr dirty="0"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475" name=""/>
        <p:cNvGrpSpPr/>
        <p:nvPr/>
      </p:nvGrpSpPr>
      <p:grpSpPr>
        <a:xfrm>
          <a:off x="0" y="0"/>
          <a:ext cx="0" cy="0"/>
          <a:chOff x="0" y="0"/>
          <a:chExt cx="0" cy="0"/>
        </a:xfrm>
      </p:grpSpPr>
      <p:sp>
        <p:nvSpPr>
          <p:cNvPr id="1048807" name="Title 1"/>
          <p:cNvSpPr>
            <a:spLocks noGrp="1"/>
          </p:cNvSpPr>
          <p:nvPr>
            <p:ph type="title"/>
          </p:nvPr>
        </p:nvSpPr>
        <p:spPr/>
        <p:txBody>
          <a:bodyPr/>
          <a:p>
            <a:r>
              <a:rPr b="1" dirty="0" i="1" lang="en-US" smtClean="0"/>
              <a:t>b. Fetal factors</a:t>
            </a:r>
            <a:endParaRPr b="1" dirty="0" i="1" lang="en-US"/>
          </a:p>
        </p:txBody>
      </p:sp>
      <p:sp>
        <p:nvSpPr>
          <p:cNvPr id="1048808" name="Content Placeholder 2"/>
          <p:cNvSpPr>
            <a:spLocks noGrp="1"/>
          </p:cNvSpPr>
          <p:nvPr>
            <p:ph idx="1"/>
          </p:nvPr>
        </p:nvSpPr>
        <p:spPr/>
        <p:txBody>
          <a:bodyPr/>
          <a:p>
            <a:r>
              <a:rPr dirty="0" lang="en-US" smtClean="0"/>
              <a:t>Multiple gestation</a:t>
            </a:r>
          </a:p>
          <a:p>
            <a:r>
              <a:rPr dirty="0" lang="en-US" smtClean="0"/>
              <a:t>Chromosomal/genetic abnormalities</a:t>
            </a:r>
          </a:p>
          <a:p>
            <a:r>
              <a:rPr dirty="0" lang="en-US" smtClean="0"/>
              <a:t>Congenital malformations</a:t>
            </a:r>
          </a:p>
          <a:p>
            <a:r>
              <a:rPr dirty="0" lang="en-US" smtClean="0"/>
              <a:t>Intrauterine infection - TORCH</a:t>
            </a:r>
          </a:p>
          <a:p>
            <a:endParaRPr dirty="0"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476" name=""/>
        <p:cNvGrpSpPr/>
        <p:nvPr/>
      </p:nvGrpSpPr>
      <p:grpSpPr>
        <a:xfrm>
          <a:off x="0" y="0"/>
          <a:ext cx="0" cy="0"/>
          <a:chOff x="0" y="0"/>
          <a:chExt cx="0" cy="0"/>
        </a:xfrm>
      </p:grpSpPr>
      <p:sp>
        <p:nvSpPr>
          <p:cNvPr id="1048809" name="Title 1"/>
          <p:cNvSpPr>
            <a:spLocks noGrp="1"/>
          </p:cNvSpPr>
          <p:nvPr>
            <p:ph type="title"/>
          </p:nvPr>
        </p:nvSpPr>
        <p:spPr/>
        <p:txBody>
          <a:bodyPr/>
          <a:p>
            <a:r>
              <a:rPr b="1" dirty="0" i="1" lang="en-US" smtClean="0"/>
              <a:t>c. Placental factors</a:t>
            </a:r>
            <a:endParaRPr b="1" dirty="0" i="1" lang="en-US"/>
          </a:p>
        </p:txBody>
      </p:sp>
      <p:sp>
        <p:nvSpPr>
          <p:cNvPr id="1048810" name="Content Placeholder 2"/>
          <p:cNvSpPr>
            <a:spLocks noGrp="1"/>
          </p:cNvSpPr>
          <p:nvPr>
            <p:ph idx="1"/>
          </p:nvPr>
        </p:nvSpPr>
        <p:spPr/>
        <p:txBody>
          <a:bodyPr/>
          <a:p>
            <a:r>
              <a:rPr dirty="0" lang="en-US" smtClean="0"/>
              <a:t>Placenta </a:t>
            </a:r>
            <a:r>
              <a:rPr dirty="0" lang="en-US" err="1" smtClean="0"/>
              <a:t>abruptio</a:t>
            </a:r>
            <a:endParaRPr dirty="0" lang="en-US" smtClean="0"/>
          </a:p>
          <a:p>
            <a:r>
              <a:rPr dirty="0" lang="en-US" smtClean="0"/>
              <a:t>Placenta </a:t>
            </a:r>
            <a:r>
              <a:rPr dirty="0" lang="en-US" err="1" smtClean="0"/>
              <a:t>praevia</a:t>
            </a:r>
            <a:endParaRPr dirty="0" lang="en-US" smtClean="0"/>
          </a:p>
          <a:p>
            <a:r>
              <a:rPr dirty="0" lang="en-US" err="1" smtClean="0"/>
              <a:t>Chorioamnionitis</a:t>
            </a:r>
            <a:endParaRPr dirty="0" lang="en-US" smtClean="0"/>
          </a:p>
          <a:p>
            <a:r>
              <a:rPr dirty="0" lang="en-US" smtClean="0"/>
              <a:t>Single umbilical artery</a:t>
            </a:r>
          </a:p>
          <a:p>
            <a:r>
              <a:rPr dirty="0" lang="en-US" smtClean="0"/>
              <a:t>Abnormal cord insertion</a:t>
            </a:r>
            <a:endParaRPr dirty="0" lang="en-US"/>
          </a:p>
        </p:txBody>
      </p:sp>
    </p:spTree>
  </p:cSld>
  <p:clrMapOvr>
    <a:masterClrMapping/>
  </p:clrMapOvr>
</p:sld>
</file>

<file path=ppt/theme/theme1.xml><?xml version="1.0" encoding="utf-8"?>
<a:theme xmlns:a="http://schemas.openxmlformats.org/drawingml/2006/main" name="kmtc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ABNORMAL MIDWIFERY</dc:title>
  <dc:creator>JKIKWAI</dc:creator>
  <cp:lastModifiedBy>HP</cp:lastModifiedBy>
  <dcterms:created xsi:type="dcterms:W3CDTF">2017-08-01T13:52:24Z</dcterms:created>
  <dcterms:modified xsi:type="dcterms:W3CDTF">2019-06-17T17:16:04Z</dcterms:modified>
</cp:coreProperties>
</file>